
<file path=[Content_Types].xml><?xml version="1.0" encoding="utf-8"?>
<Types xmlns="http://schemas.openxmlformats.org/package/2006/content-types">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5" r:id="rId1"/>
  </p:sldMasterIdLst>
  <p:notesMasterIdLst>
    <p:notesMasterId r:id="rId25"/>
  </p:notesMasterIdLst>
  <p:handoutMasterIdLst>
    <p:handoutMasterId r:id="rId26"/>
  </p:handoutMasterIdLst>
  <p:sldIdLst>
    <p:sldId id="256" r:id="rId2"/>
    <p:sldId id="308" r:id="rId3"/>
    <p:sldId id="293" r:id="rId4"/>
    <p:sldId id="309" r:id="rId5"/>
    <p:sldId id="300" r:id="rId6"/>
    <p:sldId id="301" r:id="rId7"/>
    <p:sldId id="294" r:id="rId8"/>
    <p:sldId id="303" r:id="rId9"/>
    <p:sldId id="304" r:id="rId10"/>
    <p:sldId id="305" r:id="rId11"/>
    <p:sldId id="306" r:id="rId12"/>
    <p:sldId id="260" r:id="rId13"/>
    <p:sldId id="261" r:id="rId14"/>
    <p:sldId id="280" r:id="rId15"/>
    <p:sldId id="286" r:id="rId16"/>
    <p:sldId id="295" r:id="rId17"/>
    <p:sldId id="266" r:id="rId18"/>
    <p:sldId id="307" r:id="rId19"/>
    <p:sldId id="297" r:id="rId20"/>
    <p:sldId id="283" r:id="rId21"/>
    <p:sldId id="285" r:id="rId22"/>
    <p:sldId id="288" r:id="rId23"/>
    <p:sldId id="289" r:id="rId24"/>
  </p:sldIdLst>
  <p:sldSz cx="9156700" cy="6870700"/>
  <p:notesSz cx="6858000" cy="9144000"/>
  <p:defaultTextStyle>
    <a:defPPr>
      <a:defRPr lang="en-US"/>
    </a:defPPr>
    <a:lvl1pPr algn="ctr" rtl="0" eaLnBrk="0" fontAlgn="base" hangingPunct="0">
      <a:lnSpc>
        <a:spcPct val="90000"/>
      </a:lnSpc>
      <a:spcBef>
        <a:spcPct val="30000"/>
      </a:spcBef>
      <a:spcAft>
        <a:spcPct val="0"/>
      </a:spcAft>
      <a:buSzPct val="100000"/>
      <a:buChar char="•"/>
      <a:defRPr sz="1400" b="1" kern="1200">
        <a:solidFill>
          <a:schemeClr val="tx1"/>
        </a:solidFill>
        <a:latin typeface="Arial" charset="0"/>
        <a:ea typeface="+mn-ea"/>
        <a:cs typeface="+mn-cs"/>
      </a:defRPr>
    </a:lvl1pPr>
    <a:lvl2pPr marL="457200" algn="ctr" rtl="0" eaLnBrk="0" fontAlgn="base" hangingPunct="0">
      <a:lnSpc>
        <a:spcPct val="90000"/>
      </a:lnSpc>
      <a:spcBef>
        <a:spcPct val="30000"/>
      </a:spcBef>
      <a:spcAft>
        <a:spcPct val="0"/>
      </a:spcAft>
      <a:buSzPct val="100000"/>
      <a:buChar char="•"/>
      <a:defRPr sz="1400" b="1" kern="1200">
        <a:solidFill>
          <a:schemeClr val="tx1"/>
        </a:solidFill>
        <a:latin typeface="Arial" charset="0"/>
        <a:ea typeface="+mn-ea"/>
        <a:cs typeface="+mn-cs"/>
      </a:defRPr>
    </a:lvl2pPr>
    <a:lvl3pPr marL="914400" algn="ctr" rtl="0" eaLnBrk="0" fontAlgn="base" hangingPunct="0">
      <a:lnSpc>
        <a:spcPct val="90000"/>
      </a:lnSpc>
      <a:spcBef>
        <a:spcPct val="30000"/>
      </a:spcBef>
      <a:spcAft>
        <a:spcPct val="0"/>
      </a:spcAft>
      <a:buSzPct val="100000"/>
      <a:buChar char="•"/>
      <a:defRPr sz="1400" b="1" kern="1200">
        <a:solidFill>
          <a:schemeClr val="tx1"/>
        </a:solidFill>
        <a:latin typeface="Arial" charset="0"/>
        <a:ea typeface="+mn-ea"/>
        <a:cs typeface="+mn-cs"/>
      </a:defRPr>
    </a:lvl3pPr>
    <a:lvl4pPr marL="1371600" algn="ctr" rtl="0" eaLnBrk="0" fontAlgn="base" hangingPunct="0">
      <a:lnSpc>
        <a:spcPct val="90000"/>
      </a:lnSpc>
      <a:spcBef>
        <a:spcPct val="30000"/>
      </a:spcBef>
      <a:spcAft>
        <a:spcPct val="0"/>
      </a:spcAft>
      <a:buSzPct val="100000"/>
      <a:buChar char="•"/>
      <a:defRPr sz="1400" b="1" kern="1200">
        <a:solidFill>
          <a:schemeClr val="tx1"/>
        </a:solidFill>
        <a:latin typeface="Arial" charset="0"/>
        <a:ea typeface="+mn-ea"/>
        <a:cs typeface="+mn-cs"/>
      </a:defRPr>
    </a:lvl4pPr>
    <a:lvl5pPr marL="1828800" algn="ctr" rtl="0" eaLnBrk="0" fontAlgn="base" hangingPunct="0">
      <a:lnSpc>
        <a:spcPct val="90000"/>
      </a:lnSpc>
      <a:spcBef>
        <a:spcPct val="30000"/>
      </a:spcBef>
      <a:spcAft>
        <a:spcPct val="0"/>
      </a:spcAft>
      <a:buSzPct val="100000"/>
      <a:buChar char="•"/>
      <a:defRPr sz="1400" b="1" kern="1200">
        <a:solidFill>
          <a:schemeClr val="tx1"/>
        </a:solidFill>
        <a:latin typeface="Arial" charset="0"/>
        <a:ea typeface="+mn-ea"/>
        <a:cs typeface="+mn-cs"/>
      </a:defRPr>
    </a:lvl5pPr>
    <a:lvl6pPr marL="2286000" algn="l" defTabSz="457200" rtl="0" eaLnBrk="1" latinLnBrk="0" hangingPunct="1">
      <a:defRPr sz="1400" b="1" kern="1200">
        <a:solidFill>
          <a:schemeClr val="tx1"/>
        </a:solidFill>
        <a:latin typeface="Arial" charset="0"/>
        <a:ea typeface="+mn-ea"/>
        <a:cs typeface="+mn-cs"/>
      </a:defRPr>
    </a:lvl6pPr>
    <a:lvl7pPr marL="2743200" algn="l" defTabSz="457200" rtl="0" eaLnBrk="1" latinLnBrk="0" hangingPunct="1">
      <a:defRPr sz="1400" b="1" kern="1200">
        <a:solidFill>
          <a:schemeClr val="tx1"/>
        </a:solidFill>
        <a:latin typeface="Arial" charset="0"/>
        <a:ea typeface="+mn-ea"/>
        <a:cs typeface="+mn-cs"/>
      </a:defRPr>
    </a:lvl7pPr>
    <a:lvl8pPr marL="3200400" algn="l" defTabSz="457200" rtl="0" eaLnBrk="1" latinLnBrk="0" hangingPunct="1">
      <a:defRPr sz="1400" b="1" kern="1200">
        <a:solidFill>
          <a:schemeClr val="tx1"/>
        </a:solidFill>
        <a:latin typeface="Arial" charset="0"/>
        <a:ea typeface="+mn-ea"/>
        <a:cs typeface="+mn-cs"/>
      </a:defRPr>
    </a:lvl8pPr>
    <a:lvl9pPr marL="3657600" algn="l" defTabSz="457200" rtl="0" eaLnBrk="1" latinLnBrk="0" hangingPunct="1">
      <a:defRPr sz="14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4">
          <p15:clr>
            <a:srgbClr val="A4A3A4"/>
          </p15:clr>
        </p15:guide>
        <p15:guide id="2" pos="288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athaniel J Bachman" initials="" lastIdx="1" clrIdx="0"/>
  <p:cmAuthor id="1" name="Charles Acton" initials="CH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D211DC"/>
    <a:srgbClr val="FFFFFF"/>
    <a:srgbClr val="F8F8F8"/>
    <a:srgbClr val="808080"/>
    <a:srgbClr val="CCFFFF"/>
    <a:srgbClr val="24B011"/>
    <a:srgbClr val="0FD7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03" autoAdjust="0"/>
    <p:restoredTop sz="98296" autoAdjust="0"/>
  </p:normalViewPr>
  <p:slideViewPr>
    <p:cSldViewPr snapToGrid="0">
      <p:cViewPr varScale="1">
        <p:scale>
          <a:sx n="114" d="100"/>
          <a:sy n="114" d="100"/>
        </p:scale>
        <p:origin x="168" y="568"/>
      </p:cViewPr>
      <p:guideLst>
        <p:guide orient="horz" pos="2164"/>
        <p:guide pos="28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0048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idx="2"/>
          </p:nvPr>
        </p:nvSpPr>
        <p:spPr bwMode="auto">
          <a:xfrm>
            <a:off x="1152525" y="698500"/>
            <a:ext cx="4552950" cy="3409950"/>
          </a:xfrm>
          <a:prstGeom prst="rect">
            <a:avLst/>
          </a:prstGeom>
          <a:noFill/>
          <a:ln w="12700">
            <a:noFill/>
            <a:miter lim="800000"/>
            <a:headEnd/>
            <a:tailEnd/>
          </a:ln>
        </p:spPr>
      </p:sp>
    </p:spTree>
    <p:extLst>
      <p:ext uri="{BB962C8B-B14F-4D97-AF65-F5344CB8AC3E}">
        <p14:creationId xmlns:p14="http://schemas.microsoft.com/office/powerpoint/2010/main" val="1590830360"/>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9219"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1</a:t>
            </a:r>
          </a:p>
        </p:txBody>
      </p:sp>
      <p:sp>
        <p:nvSpPr>
          <p:cNvPr id="9220"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9221"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9222" name="Rectangle 6"/>
          <p:cNvSpPr>
            <a:spLocks noGrp="1" noRot="1" noChangeAspect="1" noChangeArrowheads="1" noTextEdit="1"/>
          </p:cNvSpPr>
          <p:nvPr>
            <p:ph type="sldImg"/>
          </p:nvPr>
        </p:nvSpPr>
        <p:spPr>
          <a:xfrm>
            <a:off x="1157288" y="698500"/>
            <a:ext cx="4543425" cy="3409950"/>
          </a:xfrm>
        </p:spPr>
      </p:sp>
      <p:sp>
        <p:nvSpPr>
          <p:cNvPr id="9223"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gn="ctr">
              <a:lnSpc>
                <a:spcPct val="100000"/>
              </a:lnSpc>
              <a:spcBef>
                <a:spcPct val="0"/>
              </a:spcBef>
              <a:buFontTx/>
              <a:buChar char="•"/>
            </a:pPr>
            <a:endParaRPr lang="en-US" sz="2400">
              <a:latin typeface="Times New Roman"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5603"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8</a:t>
            </a:r>
          </a:p>
        </p:txBody>
      </p:sp>
      <p:sp>
        <p:nvSpPr>
          <p:cNvPr id="25604"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5605"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5606" name="Rectangle 6"/>
          <p:cNvSpPr>
            <a:spLocks noGrp="1" noRot="1" noChangeAspect="1" noChangeArrowheads="1" noTextEdit="1"/>
          </p:cNvSpPr>
          <p:nvPr>
            <p:ph type="sldImg"/>
          </p:nvPr>
        </p:nvSpPr>
        <p:spPr>
          <a:xfrm>
            <a:off x="1157288" y="698500"/>
            <a:ext cx="4543425" cy="3409950"/>
          </a:xfrm>
        </p:spPr>
      </p:sp>
      <p:sp>
        <p:nvSpPr>
          <p:cNvPr id="25607"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extLst>
      <p:ext uri="{BB962C8B-B14F-4D97-AF65-F5344CB8AC3E}">
        <p14:creationId xmlns:p14="http://schemas.microsoft.com/office/powerpoint/2010/main" val="1565246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7288" y="698500"/>
            <a:ext cx="4543425" cy="3409950"/>
          </a:xfrm>
        </p:spPr>
      </p:sp>
      <p:sp>
        <p:nvSpPr>
          <p:cNvPr id="31747" name="Rectangle 3"/>
          <p:cNvSpPr>
            <a:spLocks noGrp="1" noChangeArrowheads="1"/>
          </p:cNvSpPr>
          <p:nvPr>
            <p:ph type="body" idx="1"/>
          </p:nvPr>
        </p:nvSpPr>
        <p:spPr bwMode="auto">
          <a:xfrm>
            <a:off x="914400" y="4343400"/>
            <a:ext cx="5029200" cy="4114800"/>
          </a:xfrm>
          <a:prstGeom prst="rect">
            <a:avLst/>
          </a:prstGeom>
          <a:noFill/>
          <a:ln w="12700">
            <a:miter lim="800000"/>
            <a:headEnd/>
            <a:tailEnd/>
          </a:ln>
        </p:spPr>
        <p:txBody>
          <a:bodyPr lIns="90488" tIns="44450" rIns="90488" bIns="44450">
            <a:prstTxWarp prst="textNoShape">
              <a:avLst/>
            </a:prstTxWarp>
          </a:bodyPr>
          <a:lstStyle/>
          <a:p>
            <a:pPr algn="ctr">
              <a:spcBef>
                <a:spcPct val="30000"/>
              </a:spcBef>
              <a:buFontTx/>
              <a:buChar char="•"/>
            </a:pPr>
            <a:endParaRPr lang="en-US" sz="14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17411"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5</a:t>
            </a:r>
          </a:p>
        </p:txBody>
      </p:sp>
      <p:sp>
        <p:nvSpPr>
          <p:cNvPr id="17412"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17413"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17414" name="Rectangle 6"/>
          <p:cNvSpPr>
            <a:spLocks noGrp="1" noRot="1" noChangeAspect="1" noChangeArrowheads="1" noTextEdit="1"/>
          </p:cNvSpPr>
          <p:nvPr>
            <p:ph type="sldImg"/>
          </p:nvPr>
        </p:nvSpPr>
        <p:spPr>
          <a:xfrm>
            <a:off x="1157288" y="698500"/>
            <a:ext cx="4543425" cy="3409950"/>
          </a:xfrm>
        </p:spPr>
      </p:sp>
      <p:sp>
        <p:nvSpPr>
          <p:cNvPr id="17415"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19459"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6</a:t>
            </a:r>
          </a:p>
        </p:txBody>
      </p:sp>
      <p:sp>
        <p:nvSpPr>
          <p:cNvPr id="19460"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19461"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19462" name="Rectangle 6"/>
          <p:cNvSpPr>
            <a:spLocks noGrp="1" noRot="1" noChangeAspect="1" noChangeArrowheads="1" noTextEdit="1"/>
          </p:cNvSpPr>
          <p:nvPr>
            <p:ph type="sldImg"/>
          </p:nvPr>
        </p:nvSpPr>
        <p:spPr>
          <a:xfrm>
            <a:off x="1157288" y="698500"/>
            <a:ext cx="4543425" cy="3409950"/>
          </a:xfrm>
        </p:spPr>
      </p:sp>
      <p:sp>
        <p:nvSpPr>
          <p:cNvPr id="19463"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1507"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6</a:t>
            </a:r>
          </a:p>
        </p:txBody>
      </p:sp>
      <p:sp>
        <p:nvSpPr>
          <p:cNvPr id="21508"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1509"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1510" name="Rectangle 6"/>
          <p:cNvSpPr>
            <a:spLocks noGrp="1" noRot="1" noChangeAspect="1" noChangeArrowheads="1" noTextEdit="1"/>
          </p:cNvSpPr>
          <p:nvPr>
            <p:ph type="sldImg"/>
          </p:nvPr>
        </p:nvSpPr>
        <p:spPr>
          <a:xfrm>
            <a:off x="1157288" y="698500"/>
            <a:ext cx="4543425" cy="3409950"/>
          </a:xfrm>
        </p:spPr>
      </p:sp>
      <p:sp>
        <p:nvSpPr>
          <p:cNvPr id="21511"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7891"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10</a:t>
            </a:r>
          </a:p>
        </p:txBody>
      </p:sp>
      <p:sp>
        <p:nvSpPr>
          <p:cNvPr id="37892"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7893"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7894" name="Rectangle 6"/>
          <p:cNvSpPr>
            <a:spLocks noGrp="1" noRot="1" noChangeAspect="1" noChangeArrowheads="1" noTextEdit="1"/>
          </p:cNvSpPr>
          <p:nvPr>
            <p:ph type="sldImg"/>
          </p:nvPr>
        </p:nvSpPr>
        <p:spPr>
          <a:xfrm>
            <a:off x="1157288" y="698500"/>
            <a:ext cx="4543425" cy="3409950"/>
          </a:xfrm>
        </p:spPr>
      </p:sp>
      <p:sp>
        <p:nvSpPr>
          <p:cNvPr id="37895"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extLst>
      <p:ext uri="{BB962C8B-B14F-4D97-AF65-F5344CB8AC3E}">
        <p14:creationId xmlns:p14="http://schemas.microsoft.com/office/powerpoint/2010/main" val="597670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9939"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11</a:t>
            </a:r>
          </a:p>
        </p:txBody>
      </p:sp>
      <p:sp>
        <p:nvSpPr>
          <p:cNvPr id="39940"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9941"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9942" name="Rectangle 6"/>
          <p:cNvSpPr>
            <a:spLocks noGrp="1" noRot="1" noChangeAspect="1" noChangeArrowheads="1" noTextEdit="1"/>
          </p:cNvSpPr>
          <p:nvPr>
            <p:ph type="sldImg"/>
          </p:nvPr>
        </p:nvSpPr>
        <p:spPr>
          <a:xfrm>
            <a:off x="1157288" y="698500"/>
            <a:ext cx="4543425" cy="3409950"/>
          </a:xfrm>
        </p:spPr>
      </p:sp>
      <p:sp>
        <p:nvSpPr>
          <p:cNvPr id="39943"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9939"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11</a:t>
            </a:r>
          </a:p>
        </p:txBody>
      </p:sp>
      <p:sp>
        <p:nvSpPr>
          <p:cNvPr id="39940"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9941"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9942" name="Rectangle 6"/>
          <p:cNvSpPr>
            <a:spLocks noGrp="1" noRot="1" noChangeAspect="1" noChangeArrowheads="1" noTextEdit="1"/>
          </p:cNvSpPr>
          <p:nvPr>
            <p:ph type="sldImg"/>
          </p:nvPr>
        </p:nvSpPr>
        <p:spPr>
          <a:xfrm>
            <a:off x="1157288" y="698500"/>
            <a:ext cx="4543425" cy="3409950"/>
          </a:xfrm>
        </p:spPr>
      </p:sp>
      <p:sp>
        <p:nvSpPr>
          <p:cNvPr id="39943"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extLst>
      <p:ext uri="{BB962C8B-B14F-4D97-AF65-F5344CB8AC3E}">
        <p14:creationId xmlns:p14="http://schemas.microsoft.com/office/powerpoint/2010/main" val="2213903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41987"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12</a:t>
            </a:r>
          </a:p>
        </p:txBody>
      </p:sp>
      <p:sp>
        <p:nvSpPr>
          <p:cNvPr id="41988"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41989"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41990" name="Rectangle 6"/>
          <p:cNvSpPr>
            <a:spLocks noGrp="1" noRot="1" noChangeAspect="1" noChangeArrowheads="1" noTextEdit="1"/>
          </p:cNvSpPr>
          <p:nvPr>
            <p:ph type="sldImg"/>
          </p:nvPr>
        </p:nvSpPr>
        <p:spPr>
          <a:xfrm>
            <a:off x="1157288" y="698500"/>
            <a:ext cx="4543425" cy="3409950"/>
          </a:xfrm>
        </p:spPr>
      </p:sp>
      <p:sp>
        <p:nvSpPr>
          <p:cNvPr id="41991"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extLst>
      <p:ext uri="{BB962C8B-B14F-4D97-AF65-F5344CB8AC3E}">
        <p14:creationId xmlns:p14="http://schemas.microsoft.com/office/powerpoint/2010/main" val="10879347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72707"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13</a:t>
            </a:r>
          </a:p>
        </p:txBody>
      </p:sp>
      <p:sp>
        <p:nvSpPr>
          <p:cNvPr id="72708"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72709"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72710" name="Rectangle 6"/>
          <p:cNvSpPr>
            <a:spLocks noGrp="1" noRot="1" noChangeAspect="1" noChangeArrowheads="1" noTextEdit="1"/>
          </p:cNvSpPr>
          <p:nvPr>
            <p:ph type="sldImg"/>
          </p:nvPr>
        </p:nvSpPr>
        <p:spPr>
          <a:xfrm>
            <a:off x="1157288" y="698500"/>
            <a:ext cx="4543425" cy="3409950"/>
          </a:xfrm>
        </p:spPr>
      </p:sp>
      <p:sp>
        <p:nvSpPr>
          <p:cNvPr id="72711"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13315"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3</a:t>
            </a:r>
          </a:p>
        </p:txBody>
      </p:sp>
      <p:sp>
        <p:nvSpPr>
          <p:cNvPr id="13316"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13317"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13318" name="Rectangle 6"/>
          <p:cNvSpPr>
            <a:spLocks noGrp="1" noRot="1" noChangeAspect="1" noChangeArrowheads="1" noTextEdit="1"/>
          </p:cNvSpPr>
          <p:nvPr>
            <p:ph type="sldImg"/>
          </p:nvPr>
        </p:nvSpPr>
        <p:spPr>
          <a:xfrm>
            <a:off x="1157288" y="698500"/>
            <a:ext cx="4543425" cy="3409950"/>
          </a:xfrm>
        </p:spPr>
      </p:sp>
      <p:sp>
        <p:nvSpPr>
          <p:cNvPr id="13319"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extLst>
      <p:ext uri="{BB962C8B-B14F-4D97-AF65-F5344CB8AC3E}">
        <p14:creationId xmlns:p14="http://schemas.microsoft.com/office/powerpoint/2010/main" val="664430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89091"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13</a:t>
            </a:r>
          </a:p>
        </p:txBody>
      </p:sp>
      <p:sp>
        <p:nvSpPr>
          <p:cNvPr id="89092"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89093"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89094" name="Rectangle 6"/>
          <p:cNvSpPr>
            <a:spLocks noGrp="1" noRot="1" noChangeAspect="1" noChangeArrowheads="1" noTextEdit="1"/>
          </p:cNvSpPr>
          <p:nvPr>
            <p:ph type="sldImg"/>
          </p:nvPr>
        </p:nvSpPr>
        <p:spPr>
          <a:xfrm>
            <a:off x="1157288" y="698500"/>
            <a:ext cx="4543425" cy="3409950"/>
          </a:xfrm>
        </p:spPr>
      </p:sp>
      <p:sp>
        <p:nvSpPr>
          <p:cNvPr id="89095"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46083"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14</a:t>
            </a:r>
          </a:p>
        </p:txBody>
      </p:sp>
      <p:sp>
        <p:nvSpPr>
          <p:cNvPr id="46084"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46085"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46086" name="Rectangle 6"/>
          <p:cNvSpPr>
            <a:spLocks noGrp="1" noRot="1" noChangeAspect="1" noChangeArrowheads="1" noTextEdit="1"/>
          </p:cNvSpPr>
          <p:nvPr>
            <p:ph type="sldImg"/>
          </p:nvPr>
        </p:nvSpPr>
        <p:spPr>
          <a:xfrm>
            <a:off x="1157288" y="698500"/>
            <a:ext cx="4543425" cy="3409950"/>
          </a:xfrm>
        </p:spPr>
      </p:sp>
      <p:sp>
        <p:nvSpPr>
          <p:cNvPr id="46087"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48131"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15</a:t>
            </a:r>
          </a:p>
        </p:txBody>
      </p:sp>
      <p:sp>
        <p:nvSpPr>
          <p:cNvPr id="48132"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48133"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48134" name="Rectangle 6"/>
          <p:cNvSpPr>
            <a:spLocks noGrp="1" noRot="1" noChangeAspect="1" noChangeArrowheads="1" noTextEdit="1"/>
          </p:cNvSpPr>
          <p:nvPr>
            <p:ph type="sldImg"/>
          </p:nvPr>
        </p:nvSpPr>
        <p:spPr>
          <a:xfrm>
            <a:off x="1157288" y="698500"/>
            <a:ext cx="4543425" cy="3409950"/>
          </a:xfrm>
        </p:spPr>
      </p:sp>
      <p:sp>
        <p:nvSpPr>
          <p:cNvPr id="48135"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5843"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9</a:t>
            </a:r>
          </a:p>
        </p:txBody>
      </p:sp>
      <p:sp>
        <p:nvSpPr>
          <p:cNvPr id="35844"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5845"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5846" name="Rectangle 6"/>
          <p:cNvSpPr>
            <a:spLocks noGrp="1" noRot="1" noChangeAspect="1" noChangeArrowheads="1" noTextEdit="1"/>
          </p:cNvSpPr>
          <p:nvPr>
            <p:ph type="sldImg"/>
          </p:nvPr>
        </p:nvSpPr>
        <p:spPr>
          <a:xfrm>
            <a:off x="1157288" y="698500"/>
            <a:ext cx="4543425" cy="3409950"/>
          </a:xfrm>
        </p:spPr>
      </p:sp>
      <p:sp>
        <p:nvSpPr>
          <p:cNvPr id="35847"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extLst>
      <p:ext uri="{BB962C8B-B14F-4D97-AF65-F5344CB8AC3E}">
        <p14:creationId xmlns:p14="http://schemas.microsoft.com/office/powerpoint/2010/main" val="625178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3795"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9</a:t>
            </a:r>
          </a:p>
        </p:txBody>
      </p:sp>
      <p:sp>
        <p:nvSpPr>
          <p:cNvPr id="33796"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3797"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3798" name="Rectangle 6"/>
          <p:cNvSpPr>
            <a:spLocks noGrp="1" noRot="1" noChangeAspect="1" noChangeArrowheads="1" noTextEdit="1"/>
          </p:cNvSpPr>
          <p:nvPr>
            <p:ph type="sldImg"/>
          </p:nvPr>
        </p:nvSpPr>
        <p:spPr>
          <a:xfrm>
            <a:off x="1157288" y="698500"/>
            <a:ext cx="4543425" cy="3409950"/>
          </a:xfrm>
        </p:spPr>
      </p:sp>
      <p:sp>
        <p:nvSpPr>
          <p:cNvPr id="33799"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3795"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9</a:t>
            </a:r>
          </a:p>
        </p:txBody>
      </p:sp>
      <p:sp>
        <p:nvSpPr>
          <p:cNvPr id="33796"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3797"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3798" name="Rectangle 6"/>
          <p:cNvSpPr>
            <a:spLocks noGrp="1" noRot="1" noChangeAspect="1" noChangeArrowheads="1" noTextEdit="1"/>
          </p:cNvSpPr>
          <p:nvPr>
            <p:ph type="sldImg"/>
          </p:nvPr>
        </p:nvSpPr>
        <p:spPr>
          <a:xfrm>
            <a:off x="1157288" y="698500"/>
            <a:ext cx="4543425" cy="3409950"/>
          </a:xfrm>
        </p:spPr>
      </p:sp>
      <p:sp>
        <p:nvSpPr>
          <p:cNvPr id="33799"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extLst>
      <p:ext uri="{BB962C8B-B14F-4D97-AF65-F5344CB8AC3E}">
        <p14:creationId xmlns:p14="http://schemas.microsoft.com/office/powerpoint/2010/main" val="754030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5843"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9</a:t>
            </a:r>
          </a:p>
        </p:txBody>
      </p:sp>
      <p:sp>
        <p:nvSpPr>
          <p:cNvPr id="35844"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5845"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5846" name="Rectangle 6"/>
          <p:cNvSpPr>
            <a:spLocks noGrp="1" noRot="1" noChangeAspect="1" noChangeArrowheads="1" noTextEdit="1"/>
          </p:cNvSpPr>
          <p:nvPr>
            <p:ph type="sldImg"/>
          </p:nvPr>
        </p:nvSpPr>
        <p:spPr>
          <a:xfrm>
            <a:off x="1157288" y="698500"/>
            <a:ext cx="4543425" cy="3409950"/>
          </a:xfrm>
        </p:spPr>
      </p:sp>
      <p:sp>
        <p:nvSpPr>
          <p:cNvPr id="35847"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5843"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9</a:t>
            </a:r>
          </a:p>
        </p:txBody>
      </p:sp>
      <p:sp>
        <p:nvSpPr>
          <p:cNvPr id="35844"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5845"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35846" name="Rectangle 6"/>
          <p:cNvSpPr>
            <a:spLocks noGrp="1" noRot="1" noChangeAspect="1" noChangeArrowheads="1" noTextEdit="1"/>
          </p:cNvSpPr>
          <p:nvPr>
            <p:ph type="sldImg"/>
          </p:nvPr>
        </p:nvSpPr>
        <p:spPr>
          <a:xfrm>
            <a:off x="1157288" y="698500"/>
            <a:ext cx="4543425" cy="3409950"/>
          </a:xfrm>
        </p:spPr>
      </p:sp>
      <p:sp>
        <p:nvSpPr>
          <p:cNvPr id="35847"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extLst>
      <p:ext uri="{BB962C8B-B14F-4D97-AF65-F5344CB8AC3E}">
        <p14:creationId xmlns:p14="http://schemas.microsoft.com/office/powerpoint/2010/main" val="1059384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3555"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7</a:t>
            </a:r>
          </a:p>
        </p:txBody>
      </p:sp>
      <p:sp>
        <p:nvSpPr>
          <p:cNvPr id="23556"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3557"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3558" name="Rectangle 6"/>
          <p:cNvSpPr>
            <a:spLocks noGrp="1" noRot="1" noChangeAspect="1" noChangeArrowheads="1" noTextEdit="1"/>
          </p:cNvSpPr>
          <p:nvPr>
            <p:ph type="sldImg"/>
          </p:nvPr>
        </p:nvSpPr>
        <p:spPr>
          <a:xfrm>
            <a:off x="1157288" y="698500"/>
            <a:ext cx="4543425" cy="3409950"/>
          </a:xfrm>
        </p:spPr>
      </p:sp>
      <p:sp>
        <p:nvSpPr>
          <p:cNvPr id="23559"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3875088" y="-14288"/>
            <a:ext cx="2982912"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5603" name="Rectangle 3"/>
          <p:cNvSpPr>
            <a:spLocks noChangeArrowheads="1"/>
          </p:cNvSpPr>
          <p:nvPr/>
        </p:nvSpPr>
        <p:spPr bwMode="auto">
          <a:xfrm>
            <a:off x="3875088" y="8704263"/>
            <a:ext cx="2982912" cy="452437"/>
          </a:xfrm>
          <a:prstGeom prst="rect">
            <a:avLst/>
          </a:prstGeom>
          <a:noFill/>
          <a:ln w="12700">
            <a:noFill/>
            <a:miter lim="800000"/>
            <a:headEnd/>
            <a:tailEnd/>
          </a:ln>
        </p:spPr>
        <p:txBody>
          <a:bodyPr lIns="19050" tIns="0" rIns="19050" bIns="0" anchor="b">
            <a:prstTxWarp prst="textNoShape">
              <a:avLst/>
            </a:prstTxWarp>
          </a:bodyPr>
          <a:lstStyle/>
          <a:p>
            <a:pPr algn="r">
              <a:lnSpc>
                <a:spcPct val="100000"/>
              </a:lnSpc>
              <a:spcBef>
                <a:spcPct val="0"/>
              </a:spcBef>
              <a:buSzTx/>
              <a:buFontTx/>
              <a:buNone/>
            </a:pPr>
            <a:r>
              <a:rPr lang="en-US" sz="1000" b="0" i="1">
                <a:latin typeface="Times New Roman" charset="0"/>
              </a:rPr>
              <a:t>8</a:t>
            </a:r>
          </a:p>
        </p:txBody>
      </p:sp>
      <p:sp>
        <p:nvSpPr>
          <p:cNvPr id="25604" name="Rectangle 4"/>
          <p:cNvSpPr>
            <a:spLocks noChangeArrowheads="1"/>
          </p:cNvSpPr>
          <p:nvPr/>
        </p:nvSpPr>
        <p:spPr bwMode="auto">
          <a:xfrm>
            <a:off x="0" y="8704263"/>
            <a:ext cx="2981325" cy="452437"/>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5605" name="Rectangle 5"/>
          <p:cNvSpPr>
            <a:spLocks noChangeArrowheads="1"/>
          </p:cNvSpPr>
          <p:nvPr/>
        </p:nvSpPr>
        <p:spPr bwMode="auto">
          <a:xfrm>
            <a:off x="0" y="-14288"/>
            <a:ext cx="2981325" cy="450851"/>
          </a:xfrm>
          <a:prstGeom prst="rect">
            <a:avLst/>
          </a:prstGeom>
          <a:noFill/>
          <a:ln w="12700">
            <a:noFill/>
            <a:miter lim="800000"/>
            <a:headEnd/>
            <a:tailEnd/>
          </a:ln>
        </p:spPr>
        <p:txBody>
          <a:bodyPr wrap="none" anchor="ctr">
            <a:prstTxWarp prst="textNoShape">
              <a:avLst/>
            </a:prstTxWarp>
          </a:bodyPr>
          <a:lstStyle/>
          <a:p>
            <a:pPr algn="l"/>
            <a:endParaRPr lang="en-US"/>
          </a:p>
        </p:txBody>
      </p:sp>
      <p:sp>
        <p:nvSpPr>
          <p:cNvPr id="25606" name="Rectangle 6"/>
          <p:cNvSpPr>
            <a:spLocks noGrp="1" noRot="1" noChangeAspect="1" noChangeArrowheads="1" noTextEdit="1"/>
          </p:cNvSpPr>
          <p:nvPr>
            <p:ph type="sldImg"/>
          </p:nvPr>
        </p:nvSpPr>
        <p:spPr>
          <a:xfrm>
            <a:off x="1157288" y="698500"/>
            <a:ext cx="4543425" cy="3409950"/>
          </a:xfrm>
        </p:spPr>
      </p:sp>
      <p:sp>
        <p:nvSpPr>
          <p:cNvPr id="25607" name="Rectangle 7"/>
          <p:cNvSpPr>
            <a:spLocks noGrp="1" noChangeArrowheads="1"/>
          </p:cNvSpPr>
          <p:nvPr>
            <p:ph type="body" idx="1"/>
          </p:nvPr>
        </p:nvSpPr>
        <p:spPr bwMode="auto">
          <a:xfrm>
            <a:off x="896938" y="4352925"/>
            <a:ext cx="5081587" cy="4129088"/>
          </a:xfrm>
          <a:prstGeom prst="rect">
            <a:avLst/>
          </a:prstGeom>
          <a:noFill/>
          <a:ln w="12700">
            <a:miter lim="800000"/>
            <a:headEnd/>
            <a:tailEnd/>
          </a:ln>
        </p:spPr>
        <p:txBody>
          <a:bodyPr lIns="90488" tIns="44450" rIns="90488" bIns="44450">
            <a:prstTxWarp prst="textNoShape">
              <a:avLst/>
            </a:prstTxWarp>
          </a:bodyPr>
          <a:lstStyle/>
          <a:p>
            <a:pPr>
              <a:lnSpc>
                <a:spcPct val="100000"/>
              </a:lnSpc>
              <a:spcBef>
                <a:spcPct val="0"/>
              </a:spcBef>
              <a:buFontTx/>
              <a:buChar char="•"/>
            </a:pPr>
            <a:endParaRPr lang="en-US" sz="2400" b="1">
              <a:latin typeface="Times New Roman"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Line 3"/>
          <p:cNvSpPr>
            <a:spLocks noChangeShapeType="1"/>
          </p:cNvSpPr>
          <p:nvPr/>
        </p:nvSpPr>
        <p:spPr bwMode="auto">
          <a:xfrm>
            <a:off x="2057400" y="920750"/>
            <a:ext cx="6584950" cy="0"/>
          </a:xfrm>
          <a:prstGeom prst="line">
            <a:avLst/>
          </a:prstGeom>
          <a:noFill/>
          <a:ln w="50800">
            <a:solidFill>
              <a:schemeClr val="tx1"/>
            </a:solidFill>
            <a:round/>
            <a:headEnd/>
            <a:tailEnd/>
          </a:ln>
          <a:effectLst/>
        </p:spPr>
        <p:txBody>
          <a:bodyPr wrap="none" anchor="ctr">
            <a:prstTxWarp prst="textNoShape">
              <a:avLst/>
            </a:prstTxWarp>
          </a:bodyPr>
          <a:lstStyle/>
          <a:p>
            <a:pPr algn="l">
              <a:defRPr/>
            </a:pPr>
            <a:endParaRPr lang="en-US"/>
          </a:p>
        </p:txBody>
      </p:sp>
      <p:sp>
        <p:nvSpPr>
          <p:cNvPr id="5" name="Rectangle 4"/>
          <p:cNvSpPr>
            <a:spLocks noChangeArrowheads="1"/>
          </p:cNvSpPr>
          <p:nvPr/>
        </p:nvSpPr>
        <p:spPr bwMode="auto">
          <a:xfrm>
            <a:off x="2076450" y="971550"/>
            <a:ext cx="3876675" cy="242888"/>
          </a:xfrm>
          <a:prstGeom prst="rect">
            <a:avLst/>
          </a:prstGeom>
          <a:noFill/>
          <a:ln w="12700">
            <a:noFill/>
            <a:miter lim="800000"/>
            <a:headEnd/>
            <a:tailEnd/>
          </a:ln>
          <a:effectLst/>
        </p:spPr>
        <p:txBody>
          <a:bodyPr wrap="none" lIns="63500" tIns="25400" rIns="63500" bIns="25400">
            <a:prstTxWarp prst="textNoShape">
              <a:avLst/>
            </a:prstTxWarp>
            <a:spAutoFit/>
          </a:bodyPr>
          <a:lstStyle/>
          <a:p>
            <a:pPr algn="l">
              <a:spcBef>
                <a:spcPct val="0"/>
              </a:spcBef>
              <a:buSzTx/>
              <a:buFontTx/>
              <a:buNone/>
              <a:defRPr/>
            </a:pPr>
            <a:r>
              <a:rPr lang="en-US"/>
              <a:t>Navigation and Ancillary Information Facility</a:t>
            </a:r>
          </a:p>
        </p:txBody>
      </p:sp>
      <p:sp>
        <p:nvSpPr>
          <p:cNvPr id="6" name="Rectangle 6"/>
          <p:cNvSpPr>
            <a:spLocks noChangeArrowheads="1"/>
          </p:cNvSpPr>
          <p:nvPr/>
        </p:nvSpPr>
        <p:spPr bwMode="auto">
          <a:xfrm>
            <a:off x="-12700" y="6530975"/>
            <a:ext cx="209550" cy="339725"/>
          </a:xfrm>
          <a:prstGeom prst="rect">
            <a:avLst/>
          </a:prstGeom>
          <a:noFill/>
          <a:ln w="12700">
            <a:noFill/>
            <a:miter lim="800000"/>
            <a:headEnd/>
            <a:tailEnd/>
          </a:ln>
          <a:effectLst/>
        </p:spPr>
        <p:txBody>
          <a:bodyPr wrap="none" anchor="ctr">
            <a:prstTxWarp prst="textNoShape">
              <a:avLst/>
            </a:prstTxWarp>
          </a:bodyPr>
          <a:lstStyle/>
          <a:p>
            <a:pPr algn="l">
              <a:defRPr/>
            </a:pPr>
            <a:endParaRPr lang="en-US"/>
          </a:p>
        </p:txBody>
      </p:sp>
      <p:grpSp>
        <p:nvGrpSpPr>
          <p:cNvPr id="7" name="Group 7"/>
          <p:cNvGrpSpPr>
            <a:grpSpLocks/>
          </p:cNvGrpSpPr>
          <p:nvPr/>
        </p:nvGrpSpPr>
        <p:grpSpPr bwMode="auto">
          <a:xfrm>
            <a:off x="177800" y="182563"/>
            <a:ext cx="1824038" cy="896937"/>
            <a:chOff x="112" y="115"/>
            <a:chExt cx="1149" cy="565"/>
          </a:xfrm>
        </p:grpSpPr>
        <p:sp>
          <p:nvSpPr>
            <p:cNvPr id="8" name="Arc 8"/>
            <p:cNvSpPr>
              <a:spLocks/>
            </p:cNvSpPr>
            <p:nvPr/>
          </p:nvSpPr>
          <p:spPr bwMode="auto">
            <a:xfrm flipH="1">
              <a:off x="635" y="206"/>
              <a:ext cx="79" cy="71"/>
            </a:xfrm>
            <a:custGeom>
              <a:avLst/>
              <a:gdLst>
                <a:gd name="G0" fmla="+- 21600 0 0"/>
                <a:gd name="G1" fmla="+- 21600 0 0"/>
                <a:gd name="G2" fmla="+- 21600 0 0"/>
                <a:gd name="T0" fmla="*/ 9369 w 43200"/>
                <a:gd name="T1" fmla="*/ 39403 h 39403"/>
                <a:gd name="T2" fmla="*/ 34560 w 43200"/>
                <a:gd name="T3" fmla="*/ 38880 h 39403"/>
                <a:gd name="T4" fmla="*/ 21600 w 43200"/>
                <a:gd name="T5" fmla="*/ 21600 h 39403"/>
              </a:gdLst>
              <a:ahLst/>
              <a:cxnLst>
                <a:cxn ang="0">
                  <a:pos x="T0" y="T1"/>
                </a:cxn>
                <a:cxn ang="0">
                  <a:pos x="T2" y="T3"/>
                </a:cxn>
                <a:cxn ang="0">
                  <a:pos x="T4" y="T5"/>
                </a:cxn>
              </a:cxnLst>
              <a:rect l="0" t="0" r="r" b="b"/>
              <a:pathLst>
                <a:path w="43200" h="39403" fill="none"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79"/>
                  </a:cubicBezTo>
                </a:path>
                <a:path w="43200" h="39403" stroke="0"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79"/>
                  </a:cubicBezTo>
                  <a:lnTo>
                    <a:pt x="21600" y="21600"/>
                  </a:lnTo>
                  <a:close/>
                </a:path>
              </a:pathLst>
            </a:custGeom>
            <a:noFill/>
            <a:ln w="9525">
              <a:solidFill>
                <a:schemeClr val="tx1"/>
              </a:solidFill>
              <a:round/>
              <a:headEnd/>
              <a:tailEnd/>
            </a:ln>
            <a:effectLst/>
          </p:spPr>
          <p:txBody>
            <a:bodyPr wrap="none" anchor="ctr">
              <a:prstTxWarp prst="textNoShape">
                <a:avLst/>
              </a:prstTxWarp>
            </a:bodyPr>
            <a:lstStyle/>
            <a:p>
              <a:pPr algn="l">
                <a:defRPr/>
              </a:pPr>
              <a:endParaRPr lang="en-US"/>
            </a:p>
          </p:txBody>
        </p:sp>
        <p:sp>
          <p:nvSpPr>
            <p:cNvPr id="9" name="Oval 9"/>
            <p:cNvSpPr>
              <a:spLocks noChangeArrowheads="1"/>
            </p:cNvSpPr>
            <p:nvPr/>
          </p:nvSpPr>
          <p:spPr bwMode="auto">
            <a:xfrm>
              <a:off x="112" y="292"/>
              <a:ext cx="1149" cy="388"/>
            </a:xfrm>
            <a:prstGeom prst="ellipse">
              <a:avLst/>
            </a:prstGeom>
            <a:noFill/>
            <a:ln w="12700">
              <a:solidFill>
                <a:srgbClr val="0000CC"/>
              </a:solidFill>
              <a:round/>
              <a:headEnd/>
              <a:tailEnd/>
            </a:ln>
            <a:effectLst/>
          </p:spPr>
          <p:txBody>
            <a:bodyPr wrap="none" anchor="ctr">
              <a:prstTxWarp prst="textNoShape">
                <a:avLst/>
              </a:prstTxWarp>
            </a:bodyPr>
            <a:lstStyle/>
            <a:p>
              <a:pPr algn="l">
                <a:defRPr/>
              </a:pPr>
              <a:endParaRPr lang="en-US"/>
            </a:p>
          </p:txBody>
        </p:sp>
        <p:sp>
          <p:nvSpPr>
            <p:cNvPr id="10" name="Line 10"/>
            <p:cNvSpPr>
              <a:spLocks noChangeShapeType="1"/>
            </p:cNvSpPr>
            <p:nvPr/>
          </p:nvSpPr>
          <p:spPr bwMode="auto">
            <a:xfrm>
              <a:off x="575" y="353"/>
              <a:ext cx="196" cy="0"/>
            </a:xfrm>
            <a:prstGeom prst="line">
              <a:avLst/>
            </a:prstGeom>
            <a:noFill/>
            <a:ln w="19050">
              <a:solidFill>
                <a:schemeClr val="tx1"/>
              </a:solidFill>
              <a:round/>
              <a:headEnd/>
              <a:tailEnd/>
            </a:ln>
            <a:effectLst/>
          </p:spPr>
          <p:txBody>
            <a:bodyPr wrap="none" anchor="ctr">
              <a:prstTxWarp prst="textNoShape">
                <a:avLst/>
              </a:prstTxWarp>
            </a:bodyPr>
            <a:lstStyle/>
            <a:p>
              <a:pPr algn="l">
                <a:defRPr/>
              </a:pPr>
              <a:endParaRPr lang="en-US"/>
            </a:p>
          </p:txBody>
        </p:sp>
        <p:sp>
          <p:nvSpPr>
            <p:cNvPr id="11" name="Line 11"/>
            <p:cNvSpPr>
              <a:spLocks noChangeShapeType="1"/>
            </p:cNvSpPr>
            <p:nvPr/>
          </p:nvSpPr>
          <p:spPr bwMode="auto">
            <a:xfrm rot="-5400000">
              <a:off x="644" y="352"/>
              <a:ext cx="58" cy="0"/>
            </a:xfrm>
            <a:prstGeom prst="line">
              <a:avLst/>
            </a:prstGeom>
            <a:noFill/>
            <a:ln w="19050">
              <a:solidFill>
                <a:schemeClr val="tx1"/>
              </a:solidFill>
              <a:round/>
              <a:headEnd/>
              <a:tailEnd/>
            </a:ln>
            <a:effectLst/>
          </p:spPr>
          <p:txBody>
            <a:bodyPr wrap="none" anchor="ctr">
              <a:prstTxWarp prst="textNoShape">
                <a:avLst/>
              </a:prstTxWarp>
            </a:bodyPr>
            <a:lstStyle/>
            <a:p>
              <a:pPr algn="l">
                <a:defRPr/>
              </a:pPr>
              <a:endParaRPr lang="en-US"/>
            </a:p>
          </p:txBody>
        </p:sp>
        <p:sp>
          <p:nvSpPr>
            <p:cNvPr id="12" name="Oval 12"/>
            <p:cNvSpPr>
              <a:spLocks noChangeArrowheads="1"/>
            </p:cNvSpPr>
            <p:nvPr/>
          </p:nvSpPr>
          <p:spPr bwMode="auto">
            <a:xfrm>
              <a:off x="331" y="403"/>
              <a:ext cx="462" cy="156"/>
            </a:xfrm>
            <a:prstGeom prst="ellipse">
              <a:avLst/>
            </a:prstGeom>
            <a:noFill/>
            <a:ln w="12700">
              <a:solidFill>
                <a:srgbClr val="0000CC"/>
              </a:solidFill>
              <a:round/>
              <a:headEnd/>
              <a:tailEnd/>
            </a:ln>
            <a:effectLst/>
          </p:spPr>
          <p:txBody>
            <a:bodyPr wrap="none" anchor="ctr">
              <a:prstTxWarp prst="textNoShape">
                <a:avLst/>
              </a:prstTxWarp>
            </a:bodyPr>
            <a:lstStyle/>
            <a:p>
              <a:pPr algn="l">
                <a:defRPr/>
              </a:pPr>
              <a:endParaRPr lang="en-US"/>
            </a:p>
          </p:txBody>
        </p:sp>
        <p:sp>
          <p:nvSpPr>
            <p:cNvPr id="13" name="Arc 13"/>
            <p:cNvSpPr>
              <a:spLocks/>
            </p:cNvSpPr>
            <p:nvPr/>
          </p:nvSpPr>
          <p:spPr bwMode="auto">
            <a:xfrm flipV="1">
              <a:off x="552" y="334"/>
              <a:ext cx="696" cy="225"/>
            </a:xfrm>
            <a:custGeom>
              <a:avLst/>
              <a:gdLst>
                <a:gd name="G0" fmla="+- 0 0 0"/>
                <a:gd name="G1" fmla="+- 21600 0 0"/>
                <a:gd name="G2" fmla="+- 21600 0 0"/>
                <a:gd name="T0" fmla="*/ 0 w 21600"/>
                <a:gd name="T1" fmla="*/ 0 h 29731"/>
                <a:gd name="T2" fmla="*/ 20011 w 21600"/>
                <a:gd name="T3" fmla="*/ 29731 h 29731"/>
                <a:gd name="T4" fmla="*/ 0 w 21600"/>
                <a:gd name="T5" fmla="*/ 21600 h 29731"/>
              </a:gdLst>
              <a:ahLst/>
              <a:cxnLst>
                <a:cxn ang="0">
                  <a:pos x="T0" y="T1"/>
                </a:cxn>
                <a:cxn ang="0">
                  <a:pos x="T2" y="T3"/>
                </a:cxn>
                <a:cxn ang="0">
                  <a:pos x="T4" y="T5"/>
                </a:cxn>
              </a:cxnLst>
              <a:rect l="0" t="0" r="r" b="b"/>
              <a:pathLst>
                <a:path w="21600" h="29731" fill="none" extrusionOk="0">
                  <a:moveTo>
                    <a:pt x="-1" y="0"/>
                  </a:moveTo>
                  <a:cubicBezTo>
                    <a:pt x="11929" y="0"/>
                    <a:pt x="21600" y="9670"/>
                    <a:pt x="21600" y="21600"/>
                  </a:cubicBezTo>
                  <a:cubicBezTo>
                    <a:pt x="21600" y="24387"/>
                    <a:pt x="21060" y="27148"/>
                    <a:pt x="20011" y="29731"/>
                  </a:cubicBezTo>
                </a:path>
                <a:path w="21600" h="29731" stroke="0" extrusionOk="0">
                  <a:moveTo>
                    <a:pt x="-1" y="0"/>
                  </a:moveTo>
                  <a:cubicBezTo>
                    <a:pt x="11929" y="0"/>
                    <a:pt x="21600" y="9670"/>
                    <a:pt x="21600" y="21600"/>
                  </a:cubicBezTo>
                  <a:cubicBezTo>
                    <a:pt x="21600" y="24387"/>
                    <a:pt x="21060" y="27148"/>
                    <a:pt x="20011" y="29731"/>
                  </a:cubicBezTo>
                  <a:lnTo>
                    <a:pt x="0" y="21600"/>
                  </a:lnTo>
                  <a:close/>
                </a:path>
              </a:pathLst>
            </a:custGeom>
            <a:noFill/>
            <a:ln w="12700">
              <a:solidFill>
                <a:schemeClr val="tx1"/>
              </a:solidFill>
              <a:round/>
              <a:headEnd/>
              <a:tailEnd/>
            </a:ln>
            <a:effectLst/>
          </p:spPr>
          <p:txBody>
            <a:bodyPr wrap="none" anchor="ctr">
              <a:prstTxWarp prst="textNoShape">
                <a:avLst/>
              </a:prstTxWarp>
            </a:bodyPr>
            <a:lstStyle/>
            <a:p>
              <a:pPr algn="l">
                <a:defRPr/>
              </a:pPr>
              <a:endParaRPr lang="en-US"/>
            </a:p>
          </p:txBody>
        </p:sp>
        <p:sp>
          <p:nvSpPr>
            <p:cNvPr id="14" name="Oval 14"/>
            <p:cNvSpPr>
              <a:spLocks noChangeArrowheads="1"/>
            </p:cNvSpPr>
            <p:nvPr/>
          </p:nvSpPr>
          <p:spPr bwMode="auto">
            <a:xfrm>
              <a:off x="563" y="536"/>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lgn="l">
                <a:defRPr/>
              </a:pPr>
              <a:endParaRPr lang="en-US"/>
            </a:p>
          </p:txBody>
        </p:sp>
        <p:sp>
          <p:nvSpPr>
            <p:cNvPr id="15" name="Oval 15"/>
            <p:cNvSpPr>
              <a:spLocks noChangeArrowheads="1"/>
            </p:cNvSpPr>
            <p:nvPr/>
          </p:nvSpPr>
          <p:spPr bwMode="auto">
            <a:xfrm>
              <a:off x="1146" y="358"/>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lgn="l">
                <a:defRPr/>
              </a:pPr>
              <a:endParaRPr lang="en-US"/>
            </a:p>
          </p:txBody>
        </p:sp>
        <p:sp>
          <p:nvSpPr>
            <p:cNvPr id="16" name="Line 16"/>
            <p:cNvSpPr>
              <a:spLocks noChangeShapeType="1"/>
            </p:cNvSpPr>
            <p:nvPr/>
          </p:nvSpPr>
          <p:spPr bwMode="auto">
            <a:xfrm flipV="1">
              <a:off x="675" y="152"/>
              <a:ext cx="0" cy="43"/>
            </a:xfrm>
            <a:prstGeom prst="line">
              <a:avLst/>
            </a:prstGeom>
            <a:noFill/>
            <a:ln w="28575">
              <a:solidFill>
                <a:schemeClr val="tx1"/>
              </a:solidFill>
              <a:round/>
              <a:headEnd/>
              <a:tailEnd/>
            </a:ln>
            <a:effectLst/>
          </p:spPr>
          <p:txBody>
            <a:bodyPr wrap="none" anchor="ctr">
              <a:prstTxWarp prst="textNoShape">
                <a:avLst/>
              </a:prstTxWarp>
            </a:bodyPr>
            <a:lstStyle/>
            <a:p>
              <a:pPr algn="l">
                <a:defRPr/>
              </a:pPr>
              <a:endParaRPr lang="en-US"/>
            </a:p>
          </p:txBody>
        </p:sp>
        <p:sp>
          <p:nvSpPr>
            <p:cNvPr id="17" name="Freeform 17"/>
            <p:cNvSpPr>
              <a:spLocks/>
            </p:cNvSpPr>
            <p:nvPr/>
          </p:nvSpPr>
          <p:spPr bwMode="auto">
            <a:xfrm>
              <a:off x="560" y="234"/>
              <a:ext cx="233" cy="251"/>
            </a:xfrm>
            <a:custGeom>
              <a:avLst/>
              <a:gdLst/>
              <a:ahLst/>
              <a:cxnLst>
                <a:cxn ang="0">
                  <a:pos x="134" y="0"/>
                </a:cxn>
                <a:cxn ang="0">
                  <a:pos x="95" y="0"/>
                </a:cxn>
                <a:cxn ang="0">
                  <a:pos x="0" y="246"/>
                </a:cxn>
                <a:cxn ang="0">
                  <a:pos x="114" y="35"/>
                </a:cxn>
                <a:cxn ang="0">
                  <a:pos x="233" y="251"/>
                </a:cxn>
                <a:cxn ang="0">
                  <a:pos x="134" y="0"/>
                </a:cxn>
              </a:cxnLst>
              <a:rect l="0" t="0" r="r" b="b"/>
              <a:pathLst>
                <a:path w="233" h="251">
                  <a:moveTo>
                    <a:pt x="134" y="0"/>
                  </a:moveTo>
                  <a:lnTo>
                    <a:pt x="95" y="0"/>
                  </a:lnTo>
                  <a:lnTo>
                    <a:pt x="0" y="246"/>
                  </a:lnTo>
                  <a:lnTo>
                    <a:pt x="114" y="35"/>
                  </a:lnTo>
                  <a:lnTo>
                    <a:pt x="233" y="251"/>
                  </a:lnTo>
                  <a:lnTo>
                    <a:pt x="134" y="0"/>
                  </a:lnTo>
                  <a:close/>
                </a:path>
              </a:pathLst>
            </a:custGeom>
            <a:solidFill>
              <a:srgbClr val="E30101"/>
            </a:solidFill>
            <a:ln w="9525" cap="flat" cmpd="sng">
              <a:solidFill>
                <a:schemeClr val="tx1"/>
              </a:solidFill>
              <a:prstDash val="solid"/>
              <a:round/>
              <a:headEnd/>
              <a:tailEnd/>
            </a:ln>
            <a:effectLst/>
          </p:spPr>
          <p:txBody>
            <a:bodyPr wrap="none" anchor="ctr">
              <a:prstTxWarp prst="textNoShape">
                <a:avLst/>
              </a:prstTxWarp>
            </a:bodyPr>
            <a:lstStyle/>
            <a:p>
              <a:pPr algn="l">
                <a:defRPr/>
              </a:pPr>
              <a:endParaRPr lang="en-US"/>
            </a:p>
          </p:txBody>
        </p:sp>
        <p:sp>
          <p:nvSpPr>
            <p:cNvPr id="18" name="Line 18"/>
            <p:cNvSpPr>
              <a:spLocks noChangeShapeType="1"/>
            </p:cNvSpPr>
            <p:nvPr/>
          </p:nvSpPr>
          <p:spPr bwMode="auto">
            <a:xfrm flipV="1">
              <a:off x="675" y="192"/>
              <a:ext cx="0" cy="79"/>
            </a:xfrm>
            <a:prstGeom prst="line">
              <a:avLst/>
            </a:prstGeom>
            <a:noFill/>
            <a:ln w="9525">
              <a:solidFill>
                <a:schemeClr val="tx1"/>
              </a:solidFill>
              <a:round/>
              <a:headEnd/>
              <a:tailEnd/>
            </a:ln>
            <a:effectLst/>
          </p:spPr>
          <p:txBody>
            <a:bodyPr wrap="none" anchor="ctr">
              <a:prstTxWarp prst="textNoShape">
                <a:avLst/>
              </a:prstTxWarp>
            </a:bodyPr>
            <a:lstStyle/>
            <a:p>
              <a:pPr algn="l">
                <a:defRPr/>
              </a:pPr>
              <a:endParaRPr lang="en-US"/>
            </a:p>
          </p:txBody>
        </p:sp>
        <p:sp>
          <p:nvSpPr>
            <p:cNvPr id="19" name="Text Box 19"/>
            <p:cNvSpPr txBox="1">
              <a:spLocks noChangeArrowheads="1"/>
            </p:cNvSpPr>
            <p:nvPr/>
          </p:nvSpPr>
          <p:spPr bwMode="auto">
            <a:xfrm>
              <a:off x="247" y="115"/>
              <a:ext cx="370" cy="480"/>
            </a:xfrm>
            <a:prstGeom prst="rect">
              <a:avLst/>
            </a:prstGeom>
            <a:noFill/>
            <a:ln w="9525">
              <a:noFill/>
              <a:miter lim="800000"/>
              <a:headEnd/>
              <a:tailEnd/>
            </a:ln>
            <a:effectLst/>
          </p:spPr>
          <p:txBody>
            <a:bodyPr wrap="none">
              <a:prstTxWarp prst="textNoShape">
                <a:avLst/>
              </a:prstTxWarp>
              <a:spAutoFit/>
            </a:bodyPr>
            <a:lstStyle/>
            <a:p>
              <a:pPr algn="l">
                <a:lnSpc>
                  <a:spcPct val="100000"/>
                </a:lnSpc>
                <a:spcBef>
                  <a:spcPct val="0"/>
                </a:spcBef>
                <a:buSzTx/>
                <a:buFontTx/>
                <a:buNone/>
                <a:defRPr/>
              </a:pPr>
              <a:r>
                <a:rPr lang="en-US" sz="4400" b="0">
                  <a:solidFill>
                    <a:srgbClr val="E30101"/>
                  </a:solidFill>
                </a:rPr>
                <a:t>N</a:t>
              </a:r>
              <a:endParaRPr lang="en-US" sz="4400" b="0"/>
            </a:p>
          </p:txBody>
        </p:sp>
        <p:sp>
          <p:nvSpPr>
            <p:cNvPr id="20" name="Text Box 20"/>
            <p:cNvSpPr txBox="1">
              <a:spLocks noChangeArrowheads="1"/>
            </p:cNvSpPr>
            <p:nvPr/>
          </p:nvSpPr>
          <p:spPr bwMode="auto">
            <a:xfrm>
              <a:off x="739" y="115"/>
              <a:ext cx="429" cy="480"/>
            </a:xfrm>
            <a:prstGeom prst="rect">
              <a:avLst/>
            </a:prstGeom>
            <a:noFill/>
            <a:ln w="9525">
              <a:noFill/>
              <a:miter lim="800000"/>
              <a:headEnd/>
              <a:tailEnd/>
            </a:ln>
            <a:effectLst/>
          </p:spPr>
          <p:txBody>
            <a:bodyPr wrap="none">
              <a:prstTxWarp prst="textNoShape">
                <a:avLst/>
              </a:prstTxWarp>
              <a:spAutoFit/>
            </a:bodyPr>
            <a:lstStyle/>
            <a:p>
              <a:pPr algn="l">
                <a:lnSpc>
                  <a:spcPct val="100000"/>
                </a:lnSpc>
                <a:spcBef>
                  <a:spcPct val="0"/>
                </a:spcBef>
                <a:buSzTx/>
                <a:buFontTx/>
                <a:buNone/>
                <a:defRPr/>
              </a:pPr>
              <a:r>
                <a:rPr lang="en-US" sz="4400" b="0">
                  <a:solidFill>
                    <a:srgbClr val="E30101"/>
                  </a:solidFill>
                </a:rPr>
                <a:t>IF</a:t>
              </a:r>
              <a:endParaRPr lang="en-US" sz="4400" b="0"/>
            </a:p>
          </p:txBody>
        </p:sp>
      </p:grpSp>
      <p:sp>
        <p:nvSpPr>
          <p:cNvPr id="35842" name="Rectangle 2"/>
          <p:cNvSpPr>
            <a:spLocks noGrp="1" noChangeArrowheads="1"/>
          </p:cNvSpPr>
          <p:nvPr>
            <p:ph type="ctrTitle"/>
          </p:nvPr>
        </p:nvSpPr>
        <p:spPr>
          <a:xfrm>
            <a:off x="1708150" y="2286000"/>
            <a:ext cx="5727700" cy="474663"/>
          </a:xfrm>
        </p:spPr>
        <p:txBody>
          <a:bodyPr/>
          <a:lstStyle>
            <a:lvl1pPr>
              <a:defRPr/>
            </a:lvl1pPr>
          </a:lstStyle>
          <a:p>
            <a:r>
              <a:rPr lang="en-US"/>
              <a:t>Click to edit Master title style</a:t>
            </a:r>
          </a:p>
        </p:txBody>
      </p:sp>
      <p:sp>
        <p:nvSpPr>
          <p:cNvPr id="35845" name="Rectangle 5"/>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Line 3"/>
          <p:cNvSpPr>
            <a:spLocks noChangeShapeType="1"/>
          </p:cNvSpPr>
          <p:nvPr/>
        </p:nvSpPr>
        <p:spPr bwMode="auto">
          <a:xfrm>
            <a:off x="2057400" y="920750"/>
            <a:ext cx="6584950" cy="0"/>
          </a:xfrm>
          <a:prstGeom prst="line">
            <a:avLst/>
          </a:prstGeom>
          <a:noFill/>
          <a:ln w="50800">
            <a:solidFill>
              <a:schemeClr val="tx1"/>
            </a:solidFill>
            <a:round/>
            <a:headEnd/>
            <a:tailEnd/>
          </a:ln>
          <a:effectLst/>
        </p:spPr>
        <p:txBody>
          <a:bodyPr wrap="none" anchor="ctr">
            <a:prstTxWarp prst="textNoShape">
              <a:avLst/>
            </a:prstTxWarp>
          </a:bodyPr>
          <a:lstStyle/>
          <a:p>
            <a:pPr algn="l">
              <a:defRPr/>
            </a:pPr>
            <a:endParaRPr lang="en-US"/>
          </a:p>
        </p:txBody>
      </p:sp>
      <p:sp>
        <p:nvSpPr>
          <p:cNvPr id="5" name="Rectangle 4"/>
          <p:cNvSpPr>
            <a:spLocks noChangeArrowheads="1"/>
          </p:cNvSpPr>
          <p:nvPr/>
        </p:nvSpPr>
        <p:spPr bwMode="auto">
          <a:xfrm>
            <a:off x="2076450" y="971550"/>
            <a:ext cx="3876675" cy="242888"/>
          </a:xfrm>
          <a:prstGeom prst="rect">
            <a:avLst/>
          </a:prstGeom>
          <a:noFill/>
          <a:ln w="12700">
            <a:noFill/>
            <a:miter lim="800000"/>
            <a:headEnd/>
            <a:tailEnd/>
          </a:ln>
          <a:effectLst/>
        </p:spPr>
        <p:txBody>
          <a:bodyPr wrap="none" lIns="63500" tIns="25400" rIns="63500" bIns="25400">
            <a:prstTxWarp prst="textNoShape">
              <a:avLst/>
            </a:prstTxWarp>
            <a:spAutoFit/>
          </a:bodyPr>
          <a:lstStyle/>
          <a:p>
            <a:pPr algn="l">
              <a:spcBef>
                <a:spcPct val="0"/>
              </a:spcBef>
              <a:buSzTx/>
              <a:buFontTx/>
              <a:buNone/>
              <a:defRPr/>
            </a:pPr>
            <a:r>
              <a:rPr lang="en-US"/>
              <a:t>Navigation and Ancillary Information Facility</a:t>
            </a:r>
          </a:p>
        </p:txBody>
      </p:sp>
      <p:sp>
        <p:nvSpPr>
          <p:cNvPr id="6" name="Rectangle 6"/>
          <p:cNvSpPr>
            <a:spLocks noChangeArrowheads="1"/>
          </p:cNvSpPr>
          <p:nvPr/>
        </p:nvSpPr>
        <p:spPr bwMode="auto">
          <a:xfrm>
            <a:off x="-12700" y="6530975"/>
            <a:ext cx="209550" cy="339725"/>
          </a:xfrm>
          <a:prstGeom prst="rect">
            <a:avLst/>
          </a:prstGeom>
          <a:noFill/>
          <a:ln w="12700">
            <a:noFill/>
            <a:miter lim="800000"/>
            <a:headEnd/>
            <a:tailEnd/>
          </a:ln>
          <a:effectLst/>
        </p:spPr>
        <p:txBody>
          <a:bodyPr wrap="none" anchor="ctr">
            <a:prstTxWarp prst="textNoShape">
              <a:avLst/>
            </a:prstTxWarp>
          </a:bodyPr>
          <a:lstStyle/>
          <a:p>
            <a:pPr algn="l">
              <a:defRPr/>
            </a:pPr>
            <a:endParaRPr lang="en-US"/>
          </a:p>
        </p:txBody>
      </p:sp>
      <p:grpSp>
        <p:nvGrpSpPr>
          <p:cNvPr id="7" name="Group 9"/>
          <p:cNvGrpSpPr>
            <a:grpSpLocks/>
          </p:cNvGrpSpPr>
          <p:nvPr/>
        </p:nvGrpSpPr>
        <p:grpSpPr bwMode="auto">
          <a:xfrm>
            <a:off x="177800" y="182563"/>
            <a:ext cx="1824038" cy="896937"/>
            <a:chOff x="112" y="115"/>
            <a:chExt cx="1149" cy="565"/>
          </a:xfrm>
        </p:grpSpPr>
        <p:sp>
          <p:nvSpPr>
            <p:cNvPr id="8" name="Arc 10"/>
            <p:cNvSpPr>
              <a:spLocks/>
            </p:cNvSpPr>
            <p:nvPr/>
          </p:nvSpPr>
          <p:spPr bwMode="auto">
            <a:xfrm flipH="1">
              <a:off x="635" y="206"/>
              <a:ext cx="79" cy="71"/>
            </a:xfrm>
            <a:custGeom>
              <a:avLst/>
              <a:gdLst>
                <a:gd name="G0" fmla="+- 21600 0 0"/>
                <a:gd name="G1" fmla="+- 21600 0 0"/>
                <a:gd name="G2" fmla="+- 21600 0 0"/>
                <a:gd name="T0" fmla="*/ 9369 w 43200"/>
                <a:gd name="T1" fmla="*/ 39403 h 39403"/>
                <a:gd name="T2" fmla="*/ 34560 w 43200"/>
                <a:gd name="T3" fmla="*/ 38880 h 39403"/>
                <a:gd name="T4" fmla="*/ 21600 w 43200"/>
                <a:gd name="T5" fmla="*/ 21600 h 39403"/>
              </a:gdLst>
              <a:ahLst/>
              <a:cxnLst>
                <a:cxn ang="0">
                  <a:pos x="T0" y="T1"/>
                </a:cxn>
                <a:cxn ang="0">
                  <a:pos x="T2" y="T3"/>
                </a:cxn>
                <a:cxn ang="0">
                  <a:pos x="T4" y="T5"/>
                </a:cxn>
              </a:cxnLst>
              <a:rect l="0" t="0" r="r" b="b"/>
              <a:pathLst>
                <a:path w="43200" h="39403" fill="none"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79"/>
                  </a:cubicBezTo>
                </a:path>
                <a:path w="43200" h="39403" stroke="0"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79"/>
                  </a:cubicBezTo>
                  <a:lnTo>
                    <a:pt x="21600" y="21600"/>
                  </a:lnTo>
                  <a:close/>
                </a:path>
              </a:pathLst>
            </a:custGeom>
            <a:noFill/>
            <a:ln w="9525">
              <a:solidFill>
                <a:schemeClr val="tx1"/>
              </a:solidFill>
              <a:round/>
              <a:headEnd/>
              <a:tailEnd/>
            </a:ln>
            <a:effectLst/>
          </p:spPr>
          <p:txBody>
            <a:bodyPr wrap="none" anchor="ctr">
              <a:prstTxWarp prst="textNoShape">
                <a:avLst/>
              </a:prstTxWarp>
            </a:bodyPr>
            <a:lstStyle/>
            <a:p>
              <a:pPr algn="l">
                <a:defRPr/>
              </a:pPr>
              <a:endParaRPr lang="en-US"/>
            </a:p>
          </p:txBody>
        </p:sp>
        <p:sp>
          <p:nvSpPr>
            <p:cNvPr id="9" name="Oval 11"/>
            <p:cNvSpPr>
              <a:spLocks noChangeArrowheads="1"/>
            </p:cNvSpPr>
            <p:nvPr/>
          </p:nvSpPr>
          <p:spPr bwMode="auto">
            <a:xfrm>
              <a:off x="112" y="292"/>
              <a:ext cx="1149" cy="388"/>
            </a:xfrm>
            <a:prstGeom prst="ellipse">
              <a:avLst/>
            </a:prstGeom>
            <a:noFill/>
            <a:ln w="12700">
              <a:solidFill>
                <a:srgbClr val="0000CC"/>
              </a:solidFill>
              <a:round/>
              <a:headEnd/>
              <a:tailEnd/>
            </a:ln>
            <a:effectLst/>
          </p:spPr>
          <p:txBody>
            <a:bodyPr wrap="none" anchor="ctr">
              <a:prstTxWarp prst="textNoShape">
                <a:avLst/>
              </a:prstTxWarp>
            </a:bodyPr>
            <a:lstStyle/>
            <a:p>
              <a:pPr algn="l">
                <a:defRPr/>
              </a:pPr>
              <a:endParaRPr lang="en-US"/>
            </a:p>
          </p:txBody>
        </p:sp>
        <p:sp>
          <p:nvSpPr>
            <p:cNvPr id="10" name="Line 12"/>
            <p:cNvSpPr>
              <a:spLocks noChangeShapeType="1"/>
            </p:cNvSpPr>
            <p:nvPr/>
          </p:nvSpPr>
          <p:spPr bwMode="auto">
            <a:xfrm>
              <a:off x="575" y="353"/>
              <a:ext cx="196" cy="0"/>
            </a:xfrm>
            <a:prstGeom prst="line">
              <a:avLst/>
            </a:prstGeom>
            <a:noFill/>
            <a:ln w="19050">
              <a:solidFill>
                <a:schemeClr val="tx1"/>
              </a:solidFill>
              <a:round/>
              <a:headEnd/>
              <a:tailEnd/>
            </a:ln>
            <a:effectLst/>
          </p:spPr>
          <p:txBody>
            <a:bodyPr wrap="none" anchor="ctr">
              <a:prstTxWarp prst="textNoShape">
                <a:avLst/>
              </a:prstTxWarp>
            </a:bodyPr>
            <a:lstStyle/>
            <a:p>
              <a:pPr algn="l">
                <a:defRPr/>
              </a:pPr>
              <a:endParaRPr lang="en-US"/>
            </a:p>
          </p:txBody>
        </p:sp>
        <p:sp>
          <p:nvSpPr>
            <p:cNvPr id="11" name="Line 13"/>
            <p:cNvSpPr>
              <a:spLocks noChangeShapeType="1"/>
            </p:cNvSpPr>
            <p:nvPr/>
          </p:nvSpPr>
          <p:spPr bwMode="auto">
            <a:xfrm rot="-5400000">
              <a:off x="644" y="352"/>
              <a:ext cx="58" cy="0"/>
            </a:xfrm>
            <a:prstGeom prst="line">
              <a:avLst/>
            </a:prstGeom>
            <a:noFill/>
            <a:ln w="19050">
              <a:solidFill>
                <a:schemeClr val="tx1"/>
              </a:solidFill>
              <a:round/>
              <a:headEnd/>
              <a:tailEnd/>
            </a:ln>
            <a:effectLst/>
          </p:spPr>
          <p:txBody>
            <a:bodyPr wrap="none" anchor="ctr">
              <a:prstTxWarp prst="textNoShape">
                <a:avLst/>
              </a:prstTxWarp>
            </a:bodyPr>
            <a:lstStyle/>
            <a:p>
              <a:pPr algn="l">
                <a:defRPr/>
              </a:pPr>
              <a:endParaRPr lang="en-US"/>
            </a:p>
          </p:txBody>
        </p:sp>
        <p:sp>
          <p:nvSpPr>
            <p:cNvPr id="12" name="Oval 14"/>
            <p:cNvSpPr>
              <a:spLocks noChangeArrowheads="1"/>
            </p:cNvSpPr>
            <p:nvPr/>
          </p:nvSpPr>
          <p:spPr bwMode="auto">
            <a:xfrm>
              <a:off x="331" y="403"/>
              <a:ext cx="462" cy="156"/>
            </a:xfrm>
            <a:prstGeom prst="ellipse">
              <a:avLst/>
            </a:prstGeom>
            <a:noFill/>
            <a:ln w="12700">
              <a:solidFill>
                <a:srgbClr val="0000CC"/>
              </a:solidFill>
              <a:round/>
              <a:headEnd/>
              <a:tailEnd/>
            </a:ln>
            <a:effectLst/>
          </p:spPr>
          <p:txBody>
            <a:bodyPr wrap="none" anchor="ctr">
              <a:prstTxWarp prst="textNoShape">
                <a:avLst/>
              </a:prstTxWarp>
            </a:bodyPr>
            <a:lstStyle/>
            <a:p>
              <a:pPr algn="l">
                <a:defRPr/>
              </a:pPr>
              <a:endParaRPr lang="en-US"/>
            </a:p>
          </p:txBody>
        </p:sp>
        <p:sp>
          <p:nvSpPr>
            <p:cNvPr id="13" name="Arc 15"/>
            <p:cNvSpPr>
              <a:spLocks/>
            </p:cNvSpPr>
            <p:nvPr/>
          </p:nvSpPr>
          <p:spPr bwMode="auto">
            <a:xfrm flipV="1">
              <a:off x="552" y="334"/>
              <a:ext cx="696" cy="225"/>
            </a:xfrm>
            <a:custGeom>
              <a:avLst/>
              <a:gdLst>
                <a:gd name="G0" fmla="+- 0 0 0"/>
                <a:gd name="G1" fmla="+- 21600 0 0"/>
                <a:gd name="G2" fmla="+- 21600 0 0"/>
                <a:gd name="T0" fmla="*/ 0 w 21600"/>
                <a:gd name="T1" fmla="*/ 0 h 29731"/>
                <a:gd name="T2" fmla="*/ 20011 w 21600"/>
                <a:gd name="T3" fmla="*/ 29731 h 29731"/>
                <a:gd name="T4" fmla="*/ 0 w 21600"/>
                <a:gd name="T5" fmla="*/ 21600 h 29731"/>
              </a:gdLst>
              <a:ahLst/>
              <a:cxnLst>
                <a:cxn ang="0">
                  <a:pos x="T0" y="T1"/>
                </a:cxn>
                <a:cxn ang="0">
                  <a:pos x="T2" y="T3"/>
                </a:cxn>
                <a:cxn ang="0">
                  <a:pos x="T4" y="T5"/>
                </a:cxn>
              </a:cxnLst>
              <a:rect l="0" t="0" r="r" b="b"/>
              <a:pathLst>
                <a:path w="21600" h="29731" fill="none" extrusionOk="0">
                  <a:moveTo>
                    <a:pt x="-1" y="0"/>
                  </a:moveTo>
                  <a:cubicBezTo>
                    <a:pt x="11929" y="0"/>
                    <a:pt x="21600" y="9670"/>
                    <a:pt x="21600" y="21600"/>
                  </a:cubicBezTo>
                  <a:cubicBezTo>
                    <a:pt x="21600" y="24387"/>
                    <a:pt x="21060" y="27148"/>
                    <a:pt x="20011" y="29731"/>
                  </a:cubicBezTo>
                </a:path>
                <a:path w="21600" h="29731" stroke="0" extrusionOk="0">
                  <a:moveTo>
                    <a:pt x="-1" y="0"/>
                  </a:moveTo>
                  <a:cubicBezTo>
                    <a:pt x="11929" y="0"/>
                    <a:pt x="21600" y="9670"/>
                    <a:pt x="21600" y="21600"/>
                  </a:cubicBezTo>
                  <a:cubicBezTo>
                    <a:pt x="21600" y="24387"/>
                    <a:pt x="21060" y="27148"/>
                    <a:pt x="20011" y="29731"/>
                  </a:cubicBezTo>
                  <a:lnTo>
                    <a:pt x="0" y="21600"/>
                  </a:lnTo>
                  <a:close/>
                </a:path>
              </a:pathLst>
            </a:custGeom>
            <a:noFill/>
            <a:ln w="12700">
              <a:solidFill>
                <a:schemeClr val="tx1"/>
              </a:solidFill>
              <a:round/>
              <a:headEnd/>
              <a:tailEnd/>
            </a:ln>
            <a:effectLst/>
          </p:spPr>
          <p:txBody>
            <a:bodyPr wrap="none" anchor="ctr">
              <a:prstTxWarp prst="textNoShape">
                <a:avLst/>
              </a:prstTxWarp>
            </a:bodyPr>
            <a:lstStyle/>
            <a:p>
              <a:pPr algn="l">
                <a:defRPr/>
              </a:pPr>
              <a:endParaRPr lang="en-US"/>
            </a:p>
          </p:txBody>
        </p:sp>
        <p:sp>
          <p:nvSpPr>
            <p:cNvPr id="14" name="Oval 16"/>
            <p:cNvSpPr>
              <a:spLocks noChangeArrowheads="1"/>
            </p:cNvSpPr>
            <p:nvPr/>
          </p:nvSpPr>
          <p:spPr bwMode="auto">
            <a:xfrm>
              <a:off x="563" y="536"/>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lgn="l">
                <a:defRPr/>
              </a:pPr>
              <a:endParaRPr lang="en-US"/>
            </a:p>
          </p:txBody>
        </p:sp>
        <p:sp>
          <p:nvSpPr>
            <p:cNvPr id="15" name="Oval 17"/>
            <p:cNvSpPr>
              <a:spLocks noChangeArrowheads="1"/>
            </p:cNvSpPr>
            <p:nvPr/>
          </p:nvSpPr>
          <p:spPr bwMode="auto">
            <a:xfrm>
              <a:off x="1146" y="358"/>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lgn="l">
                <a:defRPr/>
              </a:pPr>
              <a:endParaRPr lang="en-US"/>
            </a:p>
          </p:txBody>
        </p:sp>
        <p:sp>
          <p:nvSpPr>
            <p:cNvPr id="16" name="Line 18"/>
            <p:cNvSpPr>
              <a:spLocks noChangeShapeType="1"/>
            </p:cNvSpPr>
            <p:nvPr/>
          </p:nvSpPr>
          <p:spPr bwMode="auto">
            <a:xfrm flipV="1">
              <a:off x="675" y="152"/>
              <a:ext cx="0" cy="43"/>
            </a:xfrm>
            <a:prstGeom prst="line">
              <a:avLst/>
            </a:prstGeom>
            <a:noFill/>
            <a:ln w="28575">
              <a:solidFill>
                <a:schemeClr val="tx1"/>
              </a:solidFill>
              <a:round/>
              <a:headEnd/>
              <a:tailEnd/>
            </a:ln>
            <a:effectLst/>
          </p:spPr>
          <p:txBody>
            <a:bodyPr wrap="none" anchor="ctr">
              <a:prstTxWarp prst="textNoShape">
                <a:avLst/>
              </a:prstTxWarp>
            </a:bodyPr>
            <a:lstStyle/>
            <a:p>
              <a:pPr algn="l">
                <a:defRPr/>
              </a:pPr>
              <a:endParaRPr lang="en-US"/>
            </a:p>
          </p:txBody>
        </p:sp>
        <p:sp>
          <p:nvSpPr>
            <p:cNvPr id="17" name="Freeform 19"/>
            <p:cNvSpPr>
              <a:spLocks/>
            </p:cNvSpPr>
            <p:nvPr/>
          </p:nvSpPr>
          <p:spPr bwMode="auto">
            <a:xfrm>
              <a:off x="560" y="234"/>
              <a:ext cx="233" cy="251"/>
            </a:xfrm>
            <a:custGeom>
              <a:avLst/>
              <a:gdLst/>
              <a:ahLst/>
              <a:cxnLst>
                <a:cxn ang="0">
                  <a:pos x="134" y="0"/>
                </a:cxn>
                <a:cxn ang="0">
                  <a:pos x="95" y="0"/>
                </a:cxn>
                <a:cxn ang="0">
                  <a:pos x="0" y="246"/>
                </a:cxn>
                <a:cxn ang="0">
                  <a:pos x="114" y="35"/>
                </a:cxn>
                <a:cxn ang="0">
                  <a:pos x="233" y="251"/>
                </a:cxn>
                <a:cxn ang="0">
                  <a:pos x="134" y="0"/>
                </a:cxn>
              </a:cxnLst>
              <a:rect l="0" t="0" r="r" b="b"/>
              <a:pathLst>
                <a:path w="233" h="251">
                  <a:moveTo>
                    <a:pt x="134" y="0"/>
                  </a:moveTo>
                  <a:lnTo>
                    <a:pt x="95" y="0"/>
                  </a:lnTo>
                  <a:lnTo>
                    <a:pt x="0" y="246"/>
                  </a:lnTo>
                  <a:lnTo>
                    <a:pt x="114" y="35"/>
                  </a:lnTo>
                  <a:lnTo>
                    <a:pt x="233" y="251"/>
                  </a:lnTo>
                  <a:lnTo>
                    <a:pt x="134" y="0"/>
                  </a:lnTo>
                  <a:close/>
                </a:path>
              </a:pathLst>
            </a:custGeom>
            <a:solidFill>
              <a:srgbClr val="E30101"/>
            </a:solidFill>
            <a:ln w="9525" cap="flat" cmpd="sng">
              <a:solidFill>
                <a:schemeClr val="tx1"/>
              </a:solidFill>
              <a:prstDash val="solid"/>
              <a:round/>
              <a:headEnd/>
              <a:tailEnd/>
            </a:ln>
            <a:effectLst/>
          </p:spPr>
          <p:txBody>
            <a:bodyPr wrap="none" anchor="ctr">
              <a:prstTxWarp prst="textNoShape">
                <a:avLst/>
              </a:prstTxWarp>
            </a:bodyPr>
            <a:lstStyle/>
            <a:p>
              <a:pPr algn="l">
                <a:defRPr/>
              </a:pPr>
              <a:endParaRPr lang="en-US"/>
            </a:p>
          </p:txBody>
        </p:sp>
        <p:sp>
          <p:nvSpPr>
            <p:cNvPr id="18" name="Line 20"/>
            <p:cNvSpPr>
              <a:spLocks noChangeShapeType="1"/>
            </p:cNvSpPr>
            <p:nvPr/>
          </p:nvSpPr>
          <p:spPr bwMode="auto">
            <a:xfrm flipV="1">
              <a:off x="675" y="192"/>
              <a:ext cx="0" cy="79"/>
            </a:xfrm>
            <a:prstGeom prst="line">
              <a:avLst/>
            </a:prstGeom>
            <a:noFill/>
            <a:ln w="9525">
              <a:solidFill>
                <a:schemeClr val="tx1"/>
              </a:solidFill>
              <a:round/>
              <a:headEnd/>
              <a:tailEnd/>
            </a:ln>
            <a:effectLst/>
          </p:spPr>
          <p:txBody>
            <a:bodyPr wrap="none" anchor="ctr">
              <a:prstTxWarp prst="textNoShape">
                <a:avLst/>
              </a:prstTxWarp>
            </a:bodyPr>
            <a:lstStyle/>
            <a:p>
              <a:pPr algn="l">
                <a:defRPr/>
              </a:pPr>
              <a:endParaRPr lang="en-US"/>
            </a:p>
          </p:txBody>
        </p:sp>
        <p:sp>
          <p:nvSpPr>
            <p:cNvPr id="19" name="Text Box 21"/>
            <p:cNvSpPr txBox="1">
              <a:spLocks noChangeArrowheads="1"/>
            </p:cNvSpPr>
            <p:nvPr/>
          </p:nvSpPr>
          <p:spPr bwMode="auto">
            <a:xfrm>
              <a:off x="247" y="115"/>
              <a:ext cx="370" cy="480"/>
            </a:xfrm>
            <a:prstGeom prst="rect">
              <a:avLst/>
            </a:prstGeom>
            <a:noFill/>
            <a:ln w="9525">
              <a:noFill/>
              <a:miter lim="800000"/>
              <a:headEnd/>
              <a:tailEnd/>
            </a:ln>
            <a:effectLst/>
          </p:spPr>
          <p:txBody>
            <a:bodyPr wrap="none">
              <a:prstTxWarp prst="textNoShape">
                <a:avLst/>
              </a:prstTxWarp>
              <a:spAutoFit/>
            </a:bodyPr>
            <a:lstStyle/>
            <a:p>
              <a:pPr algn="l">
                <a:lnSpc>
                  <a:spcPct val="100000"/>
                </a:lnSpc>
                <a:spcBef>
                  <a:spcPct val="0"/>
                </a:spcBef>
                <a:buSzTx/>
                <a:buFontTx/>
                <a:buNone/>
                <a:defRPr/>
              </a:pPr>
              <a:r>
                <a:rPr lang="en-US" sz="4400" b="0">
                  <a:solidFill>
                    <a:srgbClr val="E30101"/>
                  </a:solidFill>
                </a:rPr>
                <a:t>N</a:t>
              </a:r>
              <a:endParaRPr lang="en-US" sz="4400" b="0"/>
            </a:p>
          </p:txBody>
        </p:sp>
        <p:sp>
          <p:nvSpPr>
            <p:cNvPr id="20" name="Text Box 22"/>
            <p:cNvSpPr txBox="1">
              <a:spLocks noChangeArrowheads="1"/>
            </p:cNvSpPr>
            <p:nvPr/>
          </p:nvSpPr>
          <p:spPr bwMode="auto">
            <a:xfrm>
              <a:off x="739" y="115"/>
              <a:ext cx="429" cy="480"/>
            </a:xfrm>
            <a:prstGeom prst="rect">
              <a:avLst/>
            </a:prstGeom>
            <a:noFill/>
            <a:ln w="9525">
              <a:noFill/>
              <a:miter lim="800000"/>
              <a:headEnd/>
              <a:tailEnd/>
            </a:ln>
            <a:effectLst/>
          </p:spPr>
          <p:txBody>
            <a:bodyPr wrap="none">
              <a:prstTxWarp prst="textNoShape">
                <a:avLst/>
              </a:prstTxWarp>
              <a:spAutoFit/>
            </a:bodyPr>
            <a:lstStyle/>
            <a:p>
              <a:pPr algn="l">
                <a:lnSpc>
                  <a:spcPct val="100000"/>
                </a:lnSpc>
                <a:spcBef>
                  <a:spcPct val="0"/>
                </a:spcBef>
                <a:buSzTx/>
                <a:buFontTx/>
                <a:buNone/>
                <a:defRPr/>
              </a:pPr>
              <a:r>
                <a:rPr lang="en-US" sz="4400" b="0">
                  <a:solidFill>
                    <a:srgbClr val="E30101"/>
                  </a:solidFill>
                </a:rPr>
                <a:t>IF</a:t>
              </a:r>
              <a:endParaRPr lang="en-US" sz="4400" b="0"/>
            </a:p>
          </p:txBody>
        </p:sp>
      </p:gr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Footer Placeholder 3"/>
          <p:cNvSpPr>
            <a:spLocks noGrp="1"/>
          </p:cNvSpPr>
          <p:nvPr>
            <p:ph type="ftr" sz="quarter" idx="10"/>
          </p:nvPr>
        </p:nvSpPr>
        <p:spPr/>
        <p:txBody>
          <a:bodyPr/>
          <a:lstStyle>
            <a:lvl1pPr>
              <a:defRPr/>
            </a:lvl1pPr>
          </a:lstStyle>
          <a:p>
            <a:pPr>
              <a:defRPr/>
            </a:pPr>
            <a:r>
              <a:rPr lang="en-US"/>
              <a:t>Derived Quantities</a:t>
            </a:r>
          </a:p>
        </p:txBody>
      </p:sp>
      <p:sp>
        <p:nvSpPr>
          <p:cNvPr id="22" name="Slide Number Placeholder 4"/>
          <p:cNvSpPr>
            <a:spLocks noGrp="1"/>
          </p:cNvSpPr>
          <p:nvPr>
            <p:ph type="sldNum" sz="quarter" idx="11"/>
          </p:nvPr>
        </p:nvSpPr>
        <p:spPr/>
        <p:txBody>
          <a:bodyPr/>
          <a:lstStyle>
            <a:lvl1pPr>
              <a:defRPr/>
            </a:lvl1pPr>
          </a:lstStyle>
          <a:p>
            <a:pPr>
              <a:defRPr/>
            </a:pPr>
            <a:fld id="{FF2211D6-8C63-694F-A53C-560735CAD895}" type="slidenum">
              <a:rPr lang="en-US"/>
              <a:pPr>
                <a:defRPr/>
              </a:pPr>
              <a:t>‹#›</a:t>
            </a:fld>
            <a:endParaRPr lang="en-US" sz="1400" b="0">
              <a:latin typeface="Times New Roman"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Line 3"/>
          <p:cNvSpPr>
            <a:spLocks noChangeShapeType="1"/>
          </p:cNvSpPr>
          <p:nvPr/>
        </p:nvSpPr>
        <p:spPr bwMode="auto">
          <a:xfrm>
            <a:off x="2057400" y="920750"/>
            <a:ext cx="6584950" cy="0"/>
          </a:xfrm>
          <a:prstGeom prst="line">
            <a:avLst/>
          </a:prstGeom>
          <a:noFill/>
          <a:ln w="50800">
            <a:solidFill>
              <a:schemeClr val="tx1"/>
            </a:solidFill>
            <a:round/>
            <a:headEnd/>
            <a:tailEnd/>
          </a:ln>
          <a:effectLst/>
        </p:spPr>
        <p:txBody>
          <a:bodyPr wrap="none" anchor="ctr">
            <a:prstTxWarp prst="textNoShape">
              <a:avLst/>
            </a:prstTxWarp>
          </a:bodyPr>
          <a:lstStyle/>
          <a:p>
            <a:pPr algn="l">
              <a:defRPr/>
            </a:pPr>
            <a:endParaRPr lang="en-US"/>
          </a:p>
        </p:txBody>
      </p:sp>
      <p:sp>
        <p:nvSpPr>
          <p:cNvPr id="6" name="Rectangle 4"/>
          <p:cNvSpPr>
            <a:spLocks noChangeArrowheads="1"/>
          </p:cNvSpPr>
          <p:nvPr/>
        </p:nvSpPr>
        <p:spPr bwMode="auto">
          <a:xfrm>
            <a:off x="2076450" y="971550"/>
            <a:ext cx="3876675" cy="242888"/>
          </a:xfrm>
          <a:prstGeom prst="rect">
            <a:avLst/>
          </a:prstGeom>
          <a:noFill/>
          <a:ln w="12700">
            <a:noFill/>
            <a:miter lim="800000"/>
            <a:headEnd/>
            <a:tailEnd/>
          </a:ln>
          <a:effectLst/>
        </p:spPr>
        <p:txBody>
          <a:bodyPr wrap="none" lIns="63500" tIns="25400" rIns="63500" bIns="25400">
            <a:prstTxWarp prst="textNoShape">
              <a:avLst/>
            </a:prstTxWarp>
            <a:spAutoFit/>
          </a:bodyPr>
          <a:lstStyle/>
          <a:p>
            <a:pPr algn="l">
              <a:spcBef>
                <a:spcPct val="0"/>
              </a:spcBef>
              <a:buSzTx/>
              <a:buFontTx/>
              <a:buNone/>
              <a:defRPr/>
            </a:pPr>
            <a:r>
              <a:rPr lang="en-US"/>
              <a:t>Navigation and Ancillary Information Facility</a:t>
            </a:r>
          </a:p>
        </p:txBody>
      </p:sp>
      <p:sp>
        <p:nvSpPr>
          <p:cNvPr id="7" name="Rectangle 6"/>
          <p:cNvSpPr>
            <a:spLocks noChangeArrowheads="1"/>
          </p:cNvSpPr>
          <p:nvPr/>
        </p:nvSpPr>
        <p:spPr bwMode="auto">
          <a:xfrm>
            <a:off x="-12700" y="6530975"/>
            <a:ext cx="209550" cy="339725"/>
          </a:xfrm>
          <a:prstGeom prst="rect">
            <a:avLst/>
          </a:prstGeom>
          <a:noFill/>
          <a:ln w="12700">
            <a:noFill/>
            <a:miter lim="800000"/>
            <a:headEnd/>
            <a:tailEnd/>
          </a:ln>
          <a:effectLst/>
        </p:spPr>
        <p:txBody>
          <a:bodyPr wrap="none" anchor="ctr">
            <a:prstTxWarp prst="textNoShape">
              <a:avLst/>
            </a:prstTxWarp>
          </a:bodyPr>
          <a:lstStyle/>
          <a:p>
            <a:pPr algn="l">
              <a:defRPr/>
            </a:pPr>
            <a:endParaRPr lang="en-US"/>
          </a:p>
        </p:txBody>
      </p:sp>
      <p:grpSp>
        <p:nvGrpSpPr>
          <p:cNvPr id="8" name="Group 9"/>
          <p:cNvGrpSpPr>
            <a:grpSpLocks/>
          </p:cNvGrpSpPr>
          <p:nvPr/>
        </p:nvGrpSpPr>
        <p:grpSpPr bwMode="auto">
          <a:xfrm>
            <a:off x="177800" y="182563"/>
            <a:ext cx="1824038" cy="896937"/>
            <a:chOff x="112" y="115"/>
            <a:chExt cx="1149" cy="565"/>
          </a:xfrm>
        </p:grpSpPr>
        <p:sp>
          <p:nvSpPr>
            <p:cNvPr id="9" name="Arc 10"/>
            <p:cNvSpPr>
              <a:spLocks/>
            </p:cNvSpPr>
            <p:nvPr/>
          </p:nvSpPr>
          <p:spPr bwMode="auto">
            <a:xfrm flipH="1">
              <a:off x="635" y="206"/>
              <a:ext cx="79" cy="71"/>
            </a:xfrm>
            <a:custGeom>
              <a:avLst/>
              <a:gdLst>
                <a:gd name="G0" fmla="+- 21600 0 0"/>
                <a:gd name="G1" fmla="+- 21600 0 0"/>
                <a:gd name="G2" fmla="+- 21600 0 0"/>
                <a:gd name="T0" fmla="*/ 9369 w 43200"/>
                <a:gd name="T1" fmla="*/ 39403 h 39403"/>
                <a:gd name="T2" fmla="*/ 34560 w 43200"/>
                <a:gd name="T3" fmla="*/ 38880 h 39403"/>
                <a:gd name="T4" fmla="*/ 21600 w 43200"/>
                <a:gd name="T5" fmla="*/ 21600 h 39403"/>
              </a:gdLst>
              <a:ahLst/>
              <a:cxnLst>
                <a:cxn ang="0">
                  <a:pos x="T0" y="T1"/>
                </a:cxn>
                <a:cxn ang="0">
                  <a:pos x="T2" y="T3"/>
                </a:cxn>
                <a:cxn ang="0">
                  <a:pos x="T4" y="T5"/>
                </a:cxn>
              </a:cxnLst>
              <a:rect l="0" t="0" r="r" b="b"/>
              <a:pathLst>
                <a:path w="43200" h="39403" fill="none"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79"/>
                  </a:cubicBezTo>
                </a:path>
                <a:path w="43200" h="39403" stroke="0"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79"/>
                  </a:cubicBezTo>
                  <a:lnTo>
                    <a:pt x="21600" y="21600"/>
                  </a:lnTo>
                  <a:close/>
                </a:path>
              </a:pathLst>
            </a:custGeom>
            <a:noFill/>
            <a:ln w="9525">
              <a:solidFill>
                <a:schemeClr val="tx1"/>
              </a:solidFill>
              <a:round/>
              <a:headEnd/>
              <a:tailEnd/>
            </a:ln>
            <a:effectLst/>
          </p:spPr>
          <p:txBody>
            <a:bodyPr wrap="none" anchor="ctr">
              <a:prstTxWarp prst="textNoShape">
                <a:avLst/>
              </a:prstTxWarp>
            </a:bodyPr>
            <a:lstStyle/>
            <a:p>
              <a:pPr algn="l">
                <a:defRPr/>
              </a:pPr>
              <a:endParaRPr lang="en-US"/>
            </a:p>
          </p:txBody>
        </p:sp>
        <p:sp>
          <p:nvSpPr>
            <p:cNvPr id="10" name="Oval 11"/>
            <p:cNvSpPr>
              <a:spLocks noChangeArrowheads="1"/>
            </p:cNvSpPr>
            <p:nvPr/>
          </p:nvSpPr>
          <p:spPr bwMode="auto">
            <a:xfrm>
              <a:off x="112" y="292"/>
              <a:ext cx="1149" cy="388"/>
            </a:xfrm>
            <a:prstGeom prst="ellipse">
              <a:avLst/>
            </a:prstGeom>
            <a:noFill/>
            <a:ln w="12700">
              <a:solidFill>
                <a:srgbClr val="0000CC"/>
              </a:solidFill>
              <a:round/>
              <a:headEnd/>
              <a:tailEnd/>
            </a:ln>
            <a:effectLst/>
          </p:spPr>
          <p:txBody>
            <a:bodyPr wrap="none" anchor="ctr">
              <a:prstTxWarp prst="textNoShape">
                <a:avLst/>
              </a:prstTxWarp>
            </a:bodyPr>
            <a:lstStyle/>
            <a:p>
              <a:pPr algn="l">
                <a:defRPr/>
              </a:pPr>
              <a:endParaRPr lang="en-US"/>
            </a:p>
          </p:txBody>
        </p:sp>
        <p:sp>
          <p:nvSpPr>
            <p:cNvPr id="11" name="Line 12"/>
            <p:cNvSpPr>
              <a:spLocks noChangeShapeType="1"/>
            </p:cNvSpPr>
            <p:nvPr/>
          </p:nvSpPr>
          <p:spPr bwMode="auto">
            <a:xfrm>
              <a:off x="575" y="353"/>
              <a:ext cx="196" cy="0"/>
            </a:xfrm>
            <a:prstGeom prst="line">
              <a:avLst/>
            </a:prstGeom>
            <a:noFill/>
            <a:ln w="19050">
              <a:solidFill>
                <a:schemeClr val="tx1"/>
              </a:solidFill>
              <a:round/>
              <a:headEnd/>
              <a:tailEnd/>
            </a:ln>
            <a:effectLst/>
          </p:spPr>
          <p:txBody>
            <a:bodyPr wrap="none" anchor="ctr">
              <a:prstTxWarp prst="textNoShape">
                <a:avLst/>
              </a:prstTxWarp>
            </a:bodyPr>
            <a:lstStyle/>
            <a:p>
              <a:pPr algn="l">
                <a:defRPr/>
              </a:pPr>
              <a:endParaRPr lang="en-US"/>
            </a:p>
          </p:txBody>
        </p:sp>
        <p:sp>
          <p:nvSpPr>
            <p:cNvPr id="12" name="Line 13"/>
            <p:cNvSpPr>
              <a:spLocks noChangeShapeType="1"/>
            </p:cNvSpPr>
            <p:nvPr/>
          </p:nvSpPr>
          <p:spPr bwMode="auto">
            <a:xfrm rot="-5400000">
              <a:off x="644" y="352"/>
              <a:ext cx="58" cy="0"/>
            </a:xfrm>
            <a:prstGeom prst="line">
              <a:avLst/>
            </a:prstGeom>
            <a:noFill/>
            <a:ln w="19050">
              <a:solidFill>
                <a:schemeClr val="tx1"/>
              </a:solidFill>
              <a:round/>
              <a:headEnd/>
              <a:tailEnd/>
            </a:ln>
            <a:effectLst/>
          </p:spPr>
          <p:txBody>
            <a:bodyPr wrap="none" anchor="ctr">
              <a:prstTxWarp prst="textNoShape">
                <a:avLst/>
              </a:prstTxWarp>
            </a:bodyPr>
            <a:lstStyle/>
            <a:p>
              <a:pPr algn="l">
                <a:defRPr/>
              </a:pPr>
              <a:endParaRPr lang="en-US"/>
            </a:p>
          </p:txBody>
        </p:sp>
        <p:sp>
          <p:nvSpPr>
            <p:cNvPr id="13" name="Oval 14"/>
            <p:cNvSpPr>
              <a:spLocks noChangeArrowheads="1"/>
            </p:cNvSpPr>
            <p:nvPr/>
          </p:nvSpPr>
          <p:spPr bwMode="auto">
            <a:xfrm>
              <a:off x="331" y="403"/>
              <a:ext cx="462" cy="156"/>
            </a:xfrm>
            <a:prstGeom prst="ellipse">
              <a:avLst/>
            </a:prstGeom>
            <a:noFill/>
            <a:ln w="12700">
              <a:solidFill>
                <a:srgbClr val="0000CC"/>
              </a:solidFill>
              <a:round/>
              <a:headEnd/>
              <a:tailEnd/>
            </a:ln>
            <a:effectLst/>
          </p:spPr>
          <p:txBody>
            <a:bodyPr wrap="none" anchor="ctr">
              <a:prstTxWarp prst="textNoShape">
                <a:avLst/>
              </a:prstTxWarp>
            </a:bodyPr>
            <a:lstStyle/>
            <a:p>
              <a:pPr algn="l">
                <a:defRPr/>
              </a:pPr>
              <a:endParaRPr lang="en-US"/>
            </a:p>
          </p:txBody>
        </p:sp>
        <p:sp>
          <p:nvSpPr>
            <p:cNvPr id="14" name="Arc 15"/>
            <p:cNvSpPr>
              <a:spLocks/>
            </p:cNvSpPr>
            <p:nvPr/>
          </p:nvSpPr>
          <p:spPr bwMode="auto">
            <a:xfrm flipV="1">
              <a:off x="552" y="334"/>
              <a:ext cx="696" cy="225"/>
            </a:xfrm>
            <a:custGeom>
              <a:avLst/>
              <a:gdLst>
                <a:gd name="G0" fmla="+- 0 0 0"/>
                <a:gd name="G1" fmla="+- 21600 0 0"/>
                <a:gd name="G2" fmla="+- 21600 0 0"/>
                <a:gd name="T0" fmla="*/ 0 w 21600"/>
                <a:gd name="T1" fmla="*/ 0 h 29731"/>
                <a:gd name="T2" fmla="*/ 20011 w 21600"/>
                <a:gd name="T3" fmla="*/ 29731 h 29731"/>
                <a:gd name="T4" fmla="*/ 0 w 21600"/>
                <a:gd name="T5" fmla="*/ 21600 h 29731"/>
              </a:gdLst>
              <a:ahLst/>
              <a:cxnLst>
                <a:cxn ang="0">
                  <a:pos x="T0" y="T1"/>
                </a:cxn>
                <a:cxn ang="0">
                  <a:pos x="T2" y="T3"/>
                </a:cxn>
                <a:cxn ang="0">
                  <a:pos x="T4" y="T5"/>
                </a:cxn>
              </a:cxnLst>
              <a:rect l="0" t="0" r="r" b="b"/>
              <a:pathLst>
                <a:path w="21600" h="29731" fill="none" extrusionOk="0">
                  <a:moveTo>
                    <a:pt x="-1" y="0"/>
                  </a:moveTo>
                  <a:cubicBezTo>
                    <a:pt x="11929" y="0"/>
                    <a:pt x="21600" y="9670"/>
                    <a:pt x="21600" y="21600"/>
                  </a:cubicBezTo>
                  <a:cubicBezTo>
                    <a:pt x="21600" y="24387"/>
                    <a:pt x="21060" y="27148"/>
                    <a:pt x="20011" y="29731"/>
                  </a:cubicBezTo>
                </a:path>
                <a:path w="21600" h="29731" stroke="0" extrusionOk="0">
                  <a:moveTo>
                    <a:pt x="-1" y="0"/>
                  </a:moveTo>
                  <a:cubicBezTo>
                    <a:pt x="11929" y="0"/>
                    <a:pt x="21600" y="9670"/>
                    <a:pt x="21600" y="21600"/>
                  </a:cubicBezTo>
                  <a:cubicBezTo>
                    <a:pt x="21600" y="24387"/>
                    <a:pt x="21060" y="27148"/>
                    <a:pt x="20011" y="29731"/>
                  </a:cubicBezTo>
                  <a:lnTo>
                    <a:pt x="0" y="21600"/>
                  </a:lnTo>
                  <a:close/>
                </a:path>
              </a:pathLst>
            </a:custGeom>
            <a:noFill/>
            <a:ln w="12700">
              <a:solidFill>
                <a:schemeClr val="tx1"/>
              </a:solidFill>
              <a:round/>
              <a:headEnd/>
              <a:tailEnd/>
            </a:ln>
            <a:effectLst/>
          </p:spPr>
          <p:txBody>
            <a:bodyPr wrap="none" anchor="ctr">
              <a:prstTxWarp prst="textNoShape">
                <a:avLst/>
              </a:prstTxWarp>
            </a:bodyPr>
            <a:lstStyle/>
            <a:p>
              <a:pPr algn="l">
                <a:defRPr/>
              </a:pPr>
              <a:endParaRPr lang="en-US"/>
            </a:p>
          </p:txBody>
        </p:sp>
        <p:sp>
          <p:nvSpPr>
            <p:cNvPr id="15" name="Oval 16"/>
            <p:cNvSpPr>
              <a:spLocks noChangeArrowheads="1"/>
            </p:cNvSpPr>
            <p:nvPr/>
          </p:nvSpPr>
          <p:spPr bwMode="auto">
            <a:xfrm>
              <a:off x="563" y="536"/>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lgn="l">
                <a:defRPr/>
              </a:pPr>
              <a:endParaRPr lang="en-US"/>
            </a:p>
          </p:txBody>
        </p:sp>
        <p:sp>
          <p:nvSpPr>
            <p:cNvPr id="16" name="Oval 17"/>
            <p:cNvSpPr>
              <a:spLocks noChangeArrowheads="1"/>
            </p:cNvSpPr>
            <p:nvPr/>
          </p:nvSpPr>
          <p:spPr bwMode="auto">
            <a:xfrm>
              <a:off x="1146" y="358"/>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lgn="l">
                <a:defRPr/>
              </a:pPr>
              <a:endParaRPr lang="en-US"/>
            </a:p>
          </p:txBody>
        </p:sp>
        <p:sp>
          <p:nvSpPr>
            <p:cNvPr id="17" name="Line 18"/>
            <p:cNvSpPr>
              <a:spLocks noChangeShapeType="1"/>
            </p:cNvSpPr>
            <p:nvPr/>
          </p:nvSpPr>
          <p:spPr bwMode="auto">
            <a:xfrm flipV="1">
              <a:off x="675" y="152"/>
              <a:ext cx="0" cy="43"/>
            </a:xfrm>
            <a:prstGeom prst="line">
              <a:avLst/>
            </a:prstGeom>
            <a:noFill/>
            <a:ln w="28575">
              <a:solidFill>
                <a:schemeClr val="tx1"/>
              </a:solidFill>
              <a:round/>
              <a:headEnd/>
              <a:tailEnd/>
            </a:ln>
            <a:effectLst/>
          </p:spPr>
          <p:txBody>
            <a:bodyPr wrap="none" anchor="ctr">
              <a:prstTxWarp prst="textNoShape">
                <a:avLst/>
              </a:prstTxWarp>
            </a:bodyPr>
            <a:lstStyle/>
            <a:p>
              <a:pPr algn="l">
                <a:defRPr/>
              </a:pPr>
              <a:endParaRPr lang="en-US"/>
            </a:p>
          </p:txBody>
        </p:sp>
        <p:sp>
          <p:nvSpPr>
            <p:cNvPr id="18" name="Freeform 19"/>
            <p:cNvSpPr>
              <a:spLocks/>
            </p:cNvSpPr>
            <p:nvPr/>
          </p:nvSpPr>
          <p:spPr bwMode="auto">
            <a:xfrm>
              <a:off x="560" y="234"/>
              <a:ext cx="233" cy="251"/>
            </a:xfrm>
            <a:custGeom>
              <a:avLst/>
              <a:gdLst/>
              <a:ahLst/>
              <a:cxnLst>
                <a:cxn ang="0">
                  <a:pos x="134" y="0"/>
                </a:cxn>
                <a:cxn ang="0">
                  <a:pos x="95" y="0"/>
                </a:cxn>
                <a:cxn ang="0">
                  <a:pos x="0" y="246"/>
                </a:cxn>
                <a:cxn ang="0">
                  <a:pos x="114" y="35"/>
                </a:cxn>
                <a:cxn ang="0">
                  <a:pos x="233" y="251"/>
                </a:cxn>
                <a:cxn ang="0">
                  <a:pos x="134" y="0"/>
                </a:cxn>
              </a:cxnLst>
              <a:rect l="0" t="0" r="r" b="b"/>
              <a:pathLst>
                <a:path w="233" h="251">
                  <a:moveTo>
                    <a:pt x="134" y="0"/>
                  </a:moveTo>
                  <a:lnTo>
                    <a:pt x="95" y="0"/>
                  </a:lnTo>
                  <a:lnTo>
                    <a:pt x="0" y="246"/>
                  </a:lnTo>
                  <a:lnTo>
                    <a:pt x="114" y="35"/>
                  </a:lnTo>
                  <a:lnTo>
                    <a:pt x="233" y="251"/>
                  </a:lnTo>
                  <a:lnTo>
                    <a:pt x="134" y="0"/>
                  </a:lnTo>
                  <a:close/>
                </a:path>
              </a:pathLst>
            </a:custGeom>
            <a:solidFill>
              <a:srgbClr val="E30101"/>
            </a:solidFill>
            <a:ln w="9525" cap="flat" cmpd="sng">
              <a:solidFill>
                <a:schemeClr val="tx1"/>
              </a:solidFill>
              <a:prstDash val="solid"/>
              <a:round/>
              <a:headEnd/>
              <a:tailEnd/>
            </a:ln>
            <a:effectLst/>
          </p:spPr>
          <p:txBody>
            <a:bodyPr wrap="none" anchor="ctr">
              <a:prstTxWarp prst="textNoShape">
                <a:avLst/>
              </a:prstTxWarp>
            </a:bodyPr>
            <a:lstStyle/>
            <a:p>
              <a:pPr algn="l">
                <a:defRPr/>
              </a:pPr>
              <a:endParaRPr lang="en-US"/>
            </a:p>
          </p:txBody>
        </p:sp>
        <p:sp>
          <p:nvSpPr>
            <p:cNvPr id="19" name="Line 20"/>
            <p:cNvSpPr>
              <a:spLocks noChangeShapeType="1"/>
            </p:cNvSpPr>
            <p:nvPr/>
          </p:nvSpPr>
          <p:spPr bwMode="auto">
            <a:xfrm flipV="1">
              <a:off x="675" y="192"/>
              <a:ext cx="0" cy="79"/>
            </a:xfrm>
            <a:prstGeom prst="line">
              <a:avLst/>
            </a:prstGeom>
            <a:noFill/>
            <a:ln w="9525">
              <a:solidFill>
                <a:schemeClr val="tx1"/>
              </a:solidFill>
              <a:round/>
              <a:headEnd/>
              <a:tailEnd/>
            </a:ln>
            <a:effectLst/>
          </p:spPr>
          <p:txBody>
            <a:bodyPr wrap="none" anchor="ctr">
              <a:prstTxWarp prst="textNoShape">
                <a:avLst/>
              </a:prstTxWarp>
            </a:bodyPr>
            <a:lstStyle/>
            <a:p>
              <a:pPr algn="l">
                <a:defRPr/>
              </a:pPr>
              <a:endParaRPr lang="en-US"/>
            </a:p>
          </p:txBody>
        </p:sp>
        <p:sp>
          <p:nvSpPr>
            <p:cNvPr id="20" name="Text Box 21"/>
            <p:cNvSpPr txBox="1">
              <a:spLocks noChangeArrowheads="1"/>
            </p:cNvSpPr>
            <p:nvPr/>
          </p:nvSpPr>
          <p:spPr bwMode="auto">
            <a:xfrm>
              <a:off x="247" y="115"/>
              <a:ext cx="370" cy="480"/>
            </a:xfrm>
            <a:prstGeom prst="rect">
              <a:avLst/>
            </a:prstGeom>
            <a:noFill/>
            <a:ln w="9525">
              <a:noFill/>
              <a:miter lim="800000"/>
              <a:headEnd/>
              <a:tailEnd/>
            </a:ln>
            <a:effectLst/>
          </p:spPr>
          <p:txBody>
            <a:bodyPr wrap="none">
              <a:prstTxWarp prst="textNoShape">
                <a:avLst/>
              </a:prstTxWarp>
              <a:spAutoFit/>
            </a:bodyPr>
            <a:lstStyle/>
            <a:p>
              <a:pPr algn="l">
                <a:lnSpc>
                  <a:spcPct val="100000"/>
                </a:lnSpc>
                <a:spcBef>
                  <a:spcPct val="0"/>
                </a:spcBef>
                <a:buSzTx/>
                <a:buFontTx/>
                <a:buNone/>
                <a:defRPr/>
              </a:pPr>
              <a:r>
                <a:rPr lang="en-US" sz="4400" b="0">
                  <a:solidFill>
                    <a:srgbClr val="E30101"/>
                  </a:solidFill>
                </a:rPr>
                <a:t>N</a:t>
              </a:r>
              <a:endParaRPr lang="en-US" sz="4400" b="0"/>
            </a:p>
          </p:txBody>
        </p:sp>
        <p:sp>
          <p:nvSpPr>
            <p:cNvPr id="21" name="Text Box 22"/>
            <p:cNvSpPr txBox="1">
              <a:spLocks noChangeArrowheads="1"/>
            </p:cNvSpPr>
            <p:nvPr/>
          </p:nvSpPr>
          <p:spPr bwMode="auto">
            <a:xfrm>
              <a:off x="739" y="115"/>
              <a:ext cx="429" cy="480"/>
            </a:xfrm>
            <a:prstGeom prst="rect">
              <a:avLst/>
            </a:prstGeom>
            <a:noFill/>
            <a:ln w="9525">
              <a:noFill/>
              <a:miter lim="800000"/>
              <a:headEnd/>
              <a:tailEnd/>
            </a:ln>
            <a:effectLst/>
          </p:spPr>
          <p:txBody>
            <a:bodyPr wrap="none">
              <a:prstTxWarp prst="textNoShape">
                <a:avLst/>
              </a:prstTxWarp>
              <a:spAutoFit/>
            </a:bodyPr>
            <a:lstStyle/>
            <a:p>
              <a:pPr algn="l">
                <a:lnSpc>
                  <a:spcPct val="100000"/>
                </a:lnSpc>
                <a:spcBef>
                  <a:spcPct val="0"/>
                </a:spcBef>
                <a:buSzTx/>
                <a:buFontTx/>
                <a:buNone/>
                <a:defRPr/>
              </a:pPr>
              <a:r>
                <a:rPr lang="en-US" sz="4400" b="0">
                  <a:solidFill>
                    <a:srgbClr val="E30101"/>
                  </a:solidFill>
                </a:rPr>
                <a:t>IF</a:t>
              </a:r>
              <a:endParaRPr lang="en-US" sz="4400" b="0"/>
            </a:p>
          </p:txBody>
        </p:sp>
      </p:gr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92150" y="19875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54550" y="19875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Footer Placeholder 4"/>
          <p:cNvSpPr>
            <a:spLocks noGrp="1"/>
          </p:cNvSpPr>
          <p:nvPr>
            <p:ph type="ftr" sz="quarter" idx="10"/>
          </p:nvPr>
        </p:nvSpPr>
        <p:spPr/>
        <p:txBody>
          <a:bodyPr/>
          <a:lstStyle>
            <a:lvl1pPr>
              <a:defRPr/>
            </a:lvl1pPr>
          </a:lstStyle>
          <a:p>
            <a:pPr>
              <a:defRPr/>
            </a:pPr>
            <a:r>
              <a:rPr lang="en-US"/>
              <a:t>Derived Quantities</a:t>
            </a:r>
          </a:p>
        </p:txBody>
      </p:sp>
      <p:sp>
        <p:nvSpPr>
          <p:cNvPr id="23" name="Slide Number Placeholder 5"/>
          <p:cNvSpPr>
            <a:spLocks noGrp="1"/>
          </p:cNvSpPr>
          <p:nvPr>
            <p:ph type="sldNum" sz="quarter" idx="11"/>
          </p:nvPr>
        </p:nvSpPr>
        <p:spPr/>
        <p:txBody>
          <a:bodyPr/>
          <a:lstStyle>
            <a:lvl1pPr>
              <a:defRPr/>
            </a:lvl1pPr>
          </a:lstStyle>
          <a:p>
            <a:pPr>
              <a:defRPr/>
            </a:pPr>
            <a:fld id="{771F7C88-D932-674A-94F5-FF4A6D78BE10}" type="slidenum">
              <a:rPr lang="en-US"/>
              <a:pPr>
                <a:defRPr/>
              </a:pPr>
              <a:t>‹#›</a:t>
            </a:fld>
            <a:endParaRPr lang="en-US" sz="1400" b="0">
              <a:latin typeface="Times New Roman"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5" name="Line 3"/>
          <p:cNvSpPr>
            <a:spLocks noChangeShapeType="1"/>
          </p:cNvSpPr>
          <p:nvPr/>
        </p:nvSpPr>
        <p:spPr bwMode="auto">
          <a:xfrm>
            <a:off x="2057400" y="920750"/>
            <a:ext cx="6584950" cy="0"/>
          </a:xfrm>
          <a:prstGeom prst="line">
            <a:avLst/>
          </a:prstGeom>
          <a:noFill/>
          <a:ln w="50800">
            <a:solidFill>
              <a:schemeClr val="tx1"/>
            </a:solidFill>
            <a:round/>
            <a:headEnd/>
            <a:tailEnd/>
          </a:ln>
          <a:effectLst/>
        </p:spPr>
        <p:txBody>
          <a:bodyPr wrap="none" anchor="ctr">
            <a:prstTxWarp prst="textNoShape">
              <a:avLst/>
            </a:prstTxWarp>
          </a:bodyPr>
          <a:lstStyle/>
          <a:p>
            <a:pPr algn="l">
              <a:defRPr/>
            </a:pPr>
            <a:endParaRPr lang="en-US"/>
          </a:p>
        </p:txBody>
      </p:sp>
      <p:sp>
        <p:nvSpPr>
          <p:cNvPr id="6" name="Rectangle 4"/>
          <p:cNvSpPr>
            <a:spLocks noChangeArrowheads="1"/>
          </p:cNvSpPr>
          <p:nvPr/>
        </p:nvSpPr>
        <p:spPr bwMode="auto">
          <a:xfrm>
            <a:off x="2076450" y="971550"/>
            <a:ext cx="3876675" cy="242888"/>
          </a:xfrm>
          <a:prstGeom prst="rect">
            <a:avLst/>
          </a:prstGeom>
          <a:noFill/>
          <a:ln w="12700">
            <a:noFill/>
            <a:miter lim="800000"/>
            <a:headEnd/>
            <a:tailEnd/>
          </a:ln>
          <a:effectLst/>
        </p:spPr>
        <p:txBody>
          <a:bodyPr wrap="none" lIns="63500" tIns="25400" rIns="63500" bIns="25400">
            <a:prstTxWarp prst="textNoShape">
              <a:avLst/>
            </a:prstTxWarp>
            <a:spAutoFit/>
          </a:bodyPr>
          <a:lstStyle/>
          <a:p>
            <a:pPr algn="l">
              <a:spcBef>
                <a:spcPct val="0"/>
              </a:spcBef>
              <a:buSzTx/>
              <a:buFontTx/>
              <a:buNone/>
              <a:defRPr/>
            </a:pPr>
            <a:r>
              <a:rPr lang="en-US"/>
              <a:t>Navigation and Ancillary Information Facility</a:t>
            </a:r>
          </a:p>
        </p:txBody>
      </p:sp>
      <p:sp>
        <p:nvSpPr>
          <p:cNvPr id="7" name="Rectangle 6"/>
          <p:cNvSpPr>
            <a:spLocks noChangeArrowheads="1"/>
          </p:cNvSpPr>
          <p:nvPr/>
        </p:nvSpPr>
        <p:spPr bwMode="auto">
          <a:xfrm>
            <a:off x="-12700" y="6530975"/>
            <a:ext cx="209550" cy="339725"/>
          </a:xfrm>
          <a:prstGeom prst="rect">
            <a:avLst/>
          </a:prstGeom>
          <a:noFill/>
          <a:ln w="12700">
            <a:noFill/>
            <a:miter lim="800000"/>
            <a:headEnd/>
            <a:tailEnd/>
          </a:ln>
          <a:effectLst/>
        </p:spPr>
        <p:txBody>
          <a:bodyPr wrap="none" anchor="ctr">
            <a:prstTxWarp prst="textNoShape">
              <a:avLst/>
            </a:prstTxWarp>
          </a:bodyPr>
          <a:lstStyle/>
          <a:p>
            <a:pPr algn="l">
              <a:defRPr/>
            </a:pPr>
            <a:endParaRPr lang="en-US"/>
          </a:p>
        </p:txBody>
      </p:sp>
      <p:grpSp>
        <p:nvGrpSpPr>
          <p:cNvPr id="8" name="Group 9"/>
          <p:cNvGrpSpPr>
            <a:grpSpLocks/>
          </p:cNvGrpSpPr>
          <p:nvPr/>
        </p:nvGrpSpPr>
        <p:grpSpPr bwMode="auto">
          <a:xfrm>
            <a:off x="177800" y="182563"/>
            <a:ext cx="1824038" cy="896937"/>
            <a:chOff x="112" y="115"/>
            <a:chExt cx="1149" cy="565"/>
          </a:xfrm>
        </p:grpSpPr>
        <p:sp>
          <p:nvSpPr>
            <p:cNvPr id="9" name="Arc 10"/>
            <p:cNvSpPr>
              <a:spLocks/>
            </p:cNvSpPr>
            <p:nvPr/>
          </p:nvSpPr>
          <p:spPr bwMode="auto">
            <a:xfrm flipH="1">
              <a:off x="635" y="206"/>
              <a:ext cx="79" cy="71"/>
            </a:xfrm>
            <a:custGeom>
              <a:avLst/>
              <a:gdLst>
                <a:gd name="G0" fmla="+- 21600 0 0"/>
                <a:gd name="G1" fmla="+- 21600 0 0"/>
                <a:gd name="G2" fmla="+- 21600 0 0"/>
                <a:gd name="T0" fmla="*/ 9369 w 43200"/>
                <a:gd name="T1" fmla="*/ 39403 h 39403"/>
                <a:gd name="T2" fmla="*/ 34560 w 43200"/>
                <a:gd name="T3" fmla="*/ 38880 h 39403"/>
                <a:gd name="T4" fmla="*/ 21600 w 43200"/>
                <a:gd name="T5" fmla="*/ 21600 h 39403"/>
              </a:gdLst>
              <a:ahLst/>
              <a:cxnLst>
                <a:cxn ang="0">
                  <a:pos x="T0" y="T1"/>
                </a:cxn>
                <a:cxn ang="0">
                  <a:pos x="T2" y="T3"/>
                </a:cxn>
                <a:cxn ang="0">
                  <a:pos x="T4" y="T5"/>
                </a:cxn>
              </a:cxnLst>
              <a:rect l="0" t="0" r="r" b="b"/>
              <a:pathLst>
                <a:path w="43200" h="39403" fill="none"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79"/>
                  </a:cubicBezTo>
                </a:path>
                <a:path w="43200" h="39403" stroke="0" extrusionOk="0">
                  <a:moveTo>
                    <a:pt x="9368" y="39403"/>
                  </a:moveTo>
                  <a:cubicBezTo>
                    <a:pt x="3504" y="35374"/>
                    <a:pt x="0" y="28715"/>
                    <a:pt x="0" y="21600"/>
                  </a:cubicBezTo>
                  <a:cubicBezTo>
                    <a:pt x="0" y="9670"/>
                    <a:pt x="9670" y="0"/>
                    <a:pt x="21600" y="0"/>
                  </a:cubicBezTo>
                  <a:cubicBezTo>
                    <a:pt x="33529" y="0"/>
                    <a:pt x="43200" y="9670"/>
                    <a:pt x="43200" y="21600"/>
                  </a:cubicBezTo>
                  <a:cubicBezTo>
                    <a:pt x="43199" y="28398"/>
                    <a:pt x="39999" y="34800"/>
                    <a:pt x="34560" y="38879"/>
                  </a:cubicBezTo>
                  <a:lnTo>
                    <a:pt x="21600" y="21600"/>
                  </a:lnTo>
                  <a:close/>
                </a:path>
              </a:pathLst>
            </a:custGeom>
            <a:noFill/>
            <a:ln w="9525">
              <a:solidFill>
                <a:schemeClr val="tx1"/>
              </a:solidFill>
              <a:round/>
              <a:headEnd/>
              <a:tailEnd/>
            </a:ln>
            <a:effectLst/>
          </p:spPr>
          <p:txBody>
            <a:bodyPr wrap="none" anchor="ctr">
              <a:prstTxWarp prst="textNoShape">
                <a:avLst/>
              </a:prstTxWarp>
            </a:bodyPr>
            <a:lstStyle/>
            <a:p>
              <a:pPr algn="l">
                <a:defRPr/>
              </a:pPr>
              <a:endParaRPr lang="en-US"/>
            </a:p>
          </p:txBody>
        </p:sp>
        <p:sp>
          <p:nvSpPr>
            <p:cNvPr id="10" name="Oval 11"/>
            <p:cNvSpPr>
              <a:spLocks noChangeArrowheads="1"/>
            </p:cNvSpPr>
            <p:nvPr/>
          </p:nvSpPr>
          <p:spPr bwMode="auto">
            <a:xfrm>
              <a:off x="112" y="292"/>
              <a:ext cx="1149" cy="388"/>
            </a:xfrm>
            <a:prstGeom prst="ellipse">
              <a:avLst/>
            </a:prstGeom>
            <a:noFill/>
            <a:ln w="12700">
              <a:solidFill>
                <a:srgbClr val="0000CC"/>
              </a:solidFill>
              <a:round/>
              <a:headEnd/>
              <a:tailEnd/>
            </a:ln>
            <a:effectLst/>
          </p:spPr>
          <p:txBody>
            <a:bodyPr wrap="none" anchor="ctr">
              <a:prstTxWarp prst="textNoShape">
                <a:avLst/>
              </a:prstTxWarp>
            </a:bodyPr>
            <a:lstStyle/>
            <a:p>
              <a:pPr algn="l">
                <a:defRPr/>
              </a:pPr>
              <a:endParaRPr lang="en-US"/>
            </a:p>
          </p:txBody>
        </p:sp>
        <p:sp>
          <p:nvSpPr>
            <p:cNvPr id="11" name="Line 12"/>
            <p:cNvSpPr>
              <a:spLocks noChangeShapeType="1"/>
            </p:cNvSpPr>
            <p:nvPr/>
          </p:nvSpPr>
          <p:spPr bwMode="auto">
            <a:xfrm>
              <a:off x="575" y="353"/>
              <a:ext cx="196" cy="0"/>
            </a:xfrm>
            <a:prstGeom prst="line">
              <a:avLst/>
            </a:prstGeom>
            <a:noFill/>
            <a:ln w="19050">
              <a:solidFill>
                <a:schemeClr val="tx1"/>
              </a:solidFill>
              <a:round/>
              <a:headEnd/>
              <a:tailEnd/>
            </a:ln>
            <a:effectLst/>
          </p:spPr>
          <p:txBody>
            <a:bodyPr wrap="none" anchor="ctr">
              <a:prstTxWarp prst="textNoShape">
                <a:avLst/>
              </a:prstTxWarp>
            </a:bodyPr>
            <a:lstStyle/>
            <a:p>
              <a:pPr algn="l">
                <a:defRPr/>
              </a:pPr>
              <a:endParaRPr lang="en-US"/>
            </a:p>
          </p:txBody>
        </p:sp>
        <p:sp>
          <p:nvSpPr>
            <p:cNvPr id="12" name="Line 13"/>
            <p:cNvSpPr>
              <a:spLocks noChangeShapeType="1"/>
            </p:cNvSpPr>
            <p:nvPr/>
          </p:nvSpPr>
          <p:spPr bwMode="auto">
            <a:xfrm rot="-5400000">
              <a:off x="644" y="352"/>
              <a:ext cx="58" cy="0"/>
            </a:xfrm>
            <a:prstGeom prst="line">
              <a:avLst/>
            </a:prstGeom>
            <a:noFill/>
            <a:ln w="19050">
              <a:solidFill>
                <a:schemeClr val="tx1"/>
              </a:solidFill>
              <a:round/>
              <a:headEnd/>
              <a:tailEnd/>
            </a:ln>
            <a:effectLst/>
          </p:spPr>
          <p:txBody>
            <a:bodyPr wrap="none" anchor="ctr">
              <a:prstTxWarp prst="textNoShape">
                <a:avLst/>
              </a:prstTxWarp>
            </a:bodyPr>
            <a:lstStyle/>
            <a:p>
              <a:pPr algn="l">
                <a:defRPr/>
              </a:pPr>
              <a:endParaRPr lang="en-US"/>
            </a:p>
          </p:txBody>
        </p:sp>
        <p:sp>
          <p:nvSpPr>
            <p:cNvPr id="13" name="Oval 14"/>
            <p:cNvSpPr>
              <a:spLocks noChangeArrowheads="1"/>
            </p:cNvSpPr>
            <p:nvPr/>
          </p:nvSpPr>
          <p:spPr bwMode="auto">
            <a:xfrm>
              <a:off x="331" y="403"/>
              <a:ext cx="462" cy="156"/>
            </a:xfrm>
            <a:prstGeom prst="ellipse">
              <a:avLst/>
            </a:prstGeom>
            <a:noFill/>
            <a:ln w="12700">
              <a:solidFill>
                <a:srgbClr val="0000CC"/>
              </a:solidFill>
              <a:round/>
              <a:headEnd/>
              <a:tailEnd/>
            </a:ln>
            <a:effectLst/>
          </p:spPr>
          <p:txBody>
            <a:bodyPr wrap="none" anchor="ctr">
              <a:prstTxWarp prst="textNoShape">
                <a:avLst/>
              </a:prstTxWarp>
            </a:bodyPr>
            <a:lstStyle/>
            <a:p>
              <a:pPr algn="l">
                <a:defRPr/>
              </a:pPr>
              <a:endParaRPr lang="en-US"/>
            </a:p>
          </p:txBody>
        </p:sp>
        <p:sp>
          <p:nvSpPr>
            <p:cNvPr id="14" name="Arc 15"/>
            <p:cNvSpPr>
              <a:spLocks/>
            </p:cNvSpPr>
            <p:nvPr/>
          </p:nvSpPr>
          <p:spPr bwMode="auto">
            <a:xfrm flipV="1">
              <a:off x="552" y="334"/>
              <a:ext cx="696" cy="225"/>
            </a:xfrm>
            <a:custGeom>
              <a:avLst/>
              <a:gdLst>
                <a:gd name="G0" fmla="+- 0 0 0"/>
                <a:gd name="G1" fmla="+- 21600 0 0"/>
                <a:gd name="G2" fmla="+- 21600 0 0"/>
                <a:gd name="T0" fmla="*/ 0 w 21600"/>
                <a:gd name="T1" fmla="*/ 0 h 29731"/>
                <a:gd name="T2" fmla="*/ 20011 w 21600"/>
                <a:gd name="T3" fmla="*/ 29731 h 29731"/>
                <a:gd name="T4" fmla="*/ 0 w 21600"/>
                <a:gd name="T5" fmla="*/ 21600 h 29731"/>
              </a:gdLst>
              <a:ahLst/>
              <a:cxnLst>
                <a:cxn ang="0">
                  <a:pos x="T0" y="T1"/>
                </a:cxn>
                <a:cxn ang="0">
                  <a:pos x="T2" y="T3"/>
                </a:cxn>
                <a:cxn ang="0">
                  <a:pos x="T4" y="T5"/>
                </a:cxn>
              </a:cxnLst>
              <a:rect l="0" t="0" r="r" b="b"/>
              <a:pathLst>
                <a:path w="21600" h="29731" fill="none" extrusionOk="0">
                  <a:moveTo>
                    <a:pt x="-1" y="0"/>
                  </a:moveTo>
                  <a:cubicBezTo>
                    <a:pt x="11929" y="0"/>
                    <a:pt x="21600" y="9670"/>
                    <a:pt x="21600" y="21600"/>
                  </a:cubicBezTo>
                  <a:cubicBezTo>
                    <a:pt x="21600" y="24387"/>
                    <a:pt x="21060" y="27148"/>
                    <a:pt x="20011" y="29731"/>
                  </a:cubicBezTo>
                </a:path>
                <a:path w="21600" h="29731" stroke="0" extrusionOk="0">
                  <a:moveTo>
                    <a:pt x="-1" y="0"/>
                  </a:moveTo>
                  <a:cubicBezTo>
                    <a:pt x="11929" y="0"/>
                    <a:pt x="21600" y="9670"/>
                    <a:pt x="21600" y="21600"/>
                  </a:cubicBezTo>
                  <a:cubicBezTo>
                    <a:pt x="21600" y="24387"/>
                    <a:pt x="21060" y="27148"/>
                    <a:pt x="20011" y="29731"/>
                  </a:cubicBezTo>
                  <a:lnTo>
                    <a:pt x="0" y="21600"/>
                  </a:lnTo>
                  <a:close/>
                </a:path>
              </a:pathLst>
            </a:custGeom>
            <a:noFill/>
            <a:ln w="12700">
              <a:solidFill>
                <a:schemeClr val="tx1"/>
              </a:solidFill>
              <a:round/>
              <a:headEnd/>
              <a:tailEnd/>
            </a:ln>
            <a:effectLst/>
          </p:spPr>
          <p:txBody>
            <a:bodyPr wrap="none" anchor="ctr">
              <a:prstTxWarp prst="textNoShape">
                <a:avLst/>
              </a:prstTxWarp>
            </a:bodyPr>
            <a:lstStyle/>
            <a:p>
              <a:pPr algn="l">
                <a:defRPr/>
              </a:pPr>
              <a:endParaRPr lang="en-US"/>
            </a:p>
          </p:txBody>
        </p:sp>
        <p:sp>
          <p:nvSpPr>
            <p:cNvPr id="15" name="Oval 16"/>
            <p:cNvSpPr>
              <a:spLocks noChangeArrowheads="1"/>
            </p:cNvSpPr>
            <p:nvPr/>
          </p:nvSpPr>
          <p:spPr bwMode="auto">
            <a:xfrm>
              <a:off x="563" y="536"/>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lgn="l">
                <a:defRPr/>
              </a:pPr>
              <a:endParaRPr lang="en-US"/>
            </a:p>
          </p:txBody>
        </p:sp>
        <p:sp>
          <p:nvSpPr>
            <p:cNvPr id="16" name="Oval 17"/>
            <p:cNvSpPr>
              <a:spLocks noChangeArrowheads="1"/>
            </p:cNvSpPr>
            <p:nvPr/>
          </p:nvSpPr>
          <p:spPr bwMode="auto">
            <a:xfrm>
              <a:off x="1146" y="358"/>
              <a:ext cx="47" cy="47"/>
            </a:xfrm>
            <a:prstGeom prst="ellipse">
              <a:avLst/>
            </a:prstGeom>
            <a:solidFill>
              <a:srgbClr val="E30101"/>
            </a:solidFill>
            <a:ln w="9525">
              <a:solidFill>
                <a:srgbClr val="E30101"/>
              </a:solidFill>
              <a:round/>
              <a:headEnd/>
              <a:tailEnd/>
            </a:ln>
            <a:effectLst/>
          </p:spPr>
          <p:txBody>
            <a:bodyPr wrap="none" anchor="ctr">
              <a:prstTxWarp prst="textNoShape">
                <a:avLst/>
              </a:prstTxWarp>
            </a:bodyPr>
            <a:lstStyle/>
            <a:p>
              <a:pPr algn="l">
                <a:defRPr/>
              </a:pPr>
              <a:endParaRPr lang="en-US"/>
            </a:p>
          </p:txBody>
        </p:sp>
        <p:sp>
          <p:nvSpPr>
            <p:cNvPr id="17" name="Line 18"/>
            <p:cNvSpPr>
              <a:spLocks noChangeShapeType="1"/>
            </p:cNvSpPr>
            <p:nvPr/>
          </p:nvSpPr>
          <p:spPr bwMode="auto">
            <a:xfrm flipV="1">
              <a:off x="675" y="152"/>
              <a:ext cx="0" cy="43"/>
            </a:xfrm>
            <a:prstGeom prst="line">
              <a:avLst/>
            </a:prstGeom>
            <a:noFill/>
            <a:ln w="28575">
              <a:solidFill>
                <a:schemeClr val="tx1"/>
              </a:solidFill>
              <a:round/>
              <a:headEnd/>
              <a:tailEnd/>
            </a:ln>
            <a:effectLst/>
          </p:spPr>
          <p:txBody>
            <a:bodyPr wrap="none" anchor="ctr">
              <a:prstTxWarp prst="textNoShape">
                <a:avLst/>
              </a:prstTxWarp>
            </a:bodyPr>
            <a:lstStyle/>
            <a:p>
              <a:pPr algn="l">
                <a:defRPr/>
              </a:pPr>
              <a:endParaRPr lang="en-US"/>
            </a:p>
          </p:txBody>
        </p:sp>
        <p:sp>
          <p:nvSpPr>
            <p:cNvPr id="18" name="Freeform 19"/>
            <p:cNvSpPr>
              <a:spLocks/>
            </p:cNvSpPr>
            <p:nvPr/>
          </p:nvSpPr>
          <p:spPr bwMode="auto">
            <a:xfrm>
              <a:off x="560" y="234"/>
              <a:ext cx="233" cy="251"/>
            </a:xfrm>
            <a:custGeom>
              <a:avLst/>
              <a:gdLst/>
              <a:ahLst/>
              <a:cxnLst>
                <a:cxn ang="0">
                  <a:pos x="134" y="0"/>
                </a:cxn>
                <a:cxn ang="0">
                  <a:pos x="95" y="0"/>
                </a:cxn>
                <a:cxn ang="0">
                  <a:pos x="0" y="246"/>
                </a:cxn>
                <a:cxn ang="0">
                  <a:pos x="114" y="35"/>
                </a:cxn>
                <a:cxn ang="0">
                  <a:pos x="233" y="251"/>
                </a:cxn>
                <a:cxn ang="0">
                  <a:pos x="134" y="0"/>
                </a:cxn>
              </a:cxnLst>
              <a:rect l="0" t="0" r="r" b="b"/>
              <a:pathLst>
                <a:path w="233" h="251">
                  <a:moveTo>
                    <a:pt x="134" y="0"/>
                  </a:moveTo>
                  <a:lnTo>
                    <a:pt x="95" y="0"/>
                  </a:lnTo>
                  <a:lnTo>
                    <a:pt x="0" y="246"/>
                  </a:lnTo>
                  <a:lnTo>
                    <a:pt x="114" y="35"/>
                  </a:lnTo>
                  <a:lnTo>
                    <a:pt x="233" y="251"/>
                  </a:lnTo>
                  <a:lnTo>
                    <a:pt x="134" y="0"/>
                  </a:lnTo>
                  <a:close/>
                </a:path>
              </a:pathLst>
            </a:custGeom>
            <a:solidFill>
              <a:srgbClr val="E30101"/>
            </a:solidFill>
            <a:ln w="9525" cap="flat" cmpd="sng">
              <a:solidFill>
                <a:schemeClr val="tx1"/>
              </a:solidFill>
              <a:prstDash val="solid"/>
              <a:round/>
              <a:headEnd/>
              <a:tailEnd/>
            </a:ln>
            <a:effectLst/>
          </p:spPr>
          <p:txBody>
            <a:bodyPr wrap="none" anchor="ctr">
              <a:prstTxWarp prst="textNoShape">
                <a:avLst/>
              </a:prstTxWarp>
            </a:bodyPr>
            <a:lstStyle/>
            <a:p>
              <a:pPr algn="l">
                <a:defRPr/>
              </a:pPr>
              <a:endParaRPr lang="en-US"/>
            </a:p>
          </p:txBody>
        </p:sp>
        <p:sp>
          <p:nvSpPr>
            <p:cNvPr id="19" name="Line 20"/>
            <p:cNvSpPr>
              <a:spLocks noChangeShapeType="1"/>
            </p:cNvSpPr>
            <p:nvPr/>
          </p:nvSpPr>
          <p:spPr bwMode="auto">
            <a:xfrm flipV="1">
              <a:off x="675" y="192"/>
              <a:ext cx="0" cy="79"/>
            </a:xfrm>
            <a:prstGeom prst="line">
              <a:avLst/>
            </a:prstGeom>
            <a:noFill/>
            <a:ln w="9525">
              <a:solidFill>
                <a:schemeClr val="tx1"/>
              </a:solidFill>
              <a:round/>
              <a:headEnd/>
              <a:tailEnd/>
            </a:ln>
            <a:effectLst/>
          </p:spPr>
          <p:txBody>
            <a:bodyPr wrap="none" anchor="ctr">
              <a:prstTxWarp prst="textNoShape">
                <a:avLst/>
              </a:prstTxWarp>
            </a:bodyPr>
            <a:lstStyle/>
            <a:p>
              <a:pPr algn="l">
                <a:defRPr/>
              </a:pPr>
              <a:endParaRPr lang="en-US"/>
            </a:p>
          </p:txBody>
        </p:sp>
        <p:sp>
          <p:nvSpPr>
            <p:cNvPr id="20" name="Text Box 21"/>
            <p:cNvSpPr txBox="1">
              <a:spLocks noChangeArrowheads="1"/>
            </p:cNvSpPr>
            <p:nvPr/>
          </p:nvSpPr>
          <p:spPr bwMode="auto">
            <a:xfrm>
              <a:off x="247" y="115"/>
              <a:ext cx="370" cy="480"/>
            </a:xfrm>
            <a:prstGeom prst="rect">
              <a:avLst/>
            </a:prstGeom>
            <a:noFill/>
            <a:ln w="9525">
              <a:noFill/>
              <a:miter lim="800000"/>
              <a:headEnd/>
              <a:tailEnd/>
            </a:ln>
            <a:effectLst/>
          </p:spPr>
          <p:txBody>
            <a:bodyPr wrap="none">
              <a:prstTxWarp prst="textNoShape">
                <a:avLst/>
              </a:prstTxWarp>
              <a:spAutoFit/>
            </a:bodyPr>
            <a:lstStyle/>
            <a:p>
              <a:pPr algn="l">
                <a:lnSpc>
                  <a:spcPct val="100000"/>
                </a:lnSpc>
                <a:spcBef>
                  <a:spcPct val="0"/>
                </a:spcBef>
                <a:buSzTx/>
                <a:buFontTx/>
                <a:buNone/>
                <a:defRPr/>
              </a:pPr>
              <a:r>
                <a:rPr lang="en-US" sz="4400" b="0">
                  <a:solidFill>
                    <a:srgbClr val="E30101"/>
                  </a:solidFill>
                </a:rPr>
                <a:t>N</a:t>
              </a:r>
              <a:endParaRPr lang="en-US" sz="4400" b="0"/>
            </a:p>
          </p:txBody>
        </p:sp>
        <p:sp>
          <p:nvSpPr>
            <p:cNvPr id="21" name="Text Box 22"/>
            <p:cNvSpPr txBox="1">
              <a:spLocks noChangeArrowheads="1"/>
            </p:cNvSpPr>
            <p:nvPr/>
          </p:nvSpPr>
          <p:spPr bwMode="auto">
            <a:xfrm>
              <a:off x="739" y="115"/>
              <a:ext cx="429" cy="480"/>
            </a:xfrm>
            <a:prstGeom prst="rect">
              <a:avLst/>
            </a:prstGeom>
            <a:noFill/>
            <a:ln w="9525">
              <a:noFill/>
              <a:miter lim="800000"/>
              <a:headEnd/>
              <a:tailEnd/>
            </a:ln>
            <a:effectLst/>
          </p:spPr>
          <p:txBody>
            <a:bodyPr wrap="none">
              <a:prstTxWarp prst="textNoShape">
                <a:avLst/>
              </a:prstTxWarp>
              <a:spAutoFit/>
            </a:bodyPr>
            <a:lstStyle/>
            <a:p>
              <a:pPr algn="l">
                <a:lnSpc>
                  <a:spcPct val="100000"/>
                </a:lnSpc>
                <a:spcBef>
                  <a:spcPct val="0"/>
                </a:spcBef>
                <a:buSzTx/>
                <a:buFontTx/>
                <a:buNone/>
                <a:defRPr/>
              </a:pPr>
              <a:r>
                <a:rPr lang="en-US" sz="4400" b="0">
                  <a:solidFill>
                    <a:srgbClr val="E30101"/>
                  </a:solidFill>
                </a:rPr>
                <a:t>IF</a:t>
              </a:r>
              <a:endParaRPr lang="en-US" sz="4400" b="0"/>
            </a:p>
          </p:txBody>
        </p:sp>
      </p:grpSp>
      <p:sp>
        <p:nvSpPr>
          <p:cNvPr id="2" name="Title 1"/>
          <p:cNvSpPr>
            <a:spLocks noGrp="1"/>
          </p:cNvSpPr>
          <p:nvPr>
            <p:ph type="title"/>
          </p:nvPr>
        </p:nvSpPr>
        <p:spPr>
          <a:xfrm>
            <a:off x="2487613" y="381000"/>
            <a:ext cx="5727700" cy="474663"/>
          </a:xfrm>
        </p:spPr>
        <p:txBody>
          <a:bodyPr/>
          <a:lstStyle/>
          <a:p>
            <a:r>
              <a:rPr lang="en-US"/>
              <a:t>Click to edit Master title style</a:t>
            </a:r>
          </a:p>
        </p:txBody>
      </p:sp>
      <p:sp>
        <p:nvSpPr>
          <p:cNvPr id="3" name="ClipArt Placeholder 2"/>
          <p:cNvSpPr>
            <a:spLocks noGrp="1"/>
          </p:cNvSpPr>
          <p:nvPr>
            <p:ph type="clipArt" sz="half" idx="1"/>
          </p:nvPr>
        </p:nvSpPr>
        <p:spPr>
          <a:xfrm>
            <a:off x="692150" y="1987550"/>
            <a:ext cx="3810000" cy="4114800"/>
          </a:xfrm>
        </p:spPr>
        <p:txBody>
          <a:bodyPr/>
          <a:lstStyle/>
          <a:p>
            <a:pPr lvl="0"/>
            <a:endParaRPr lang="en-US" noProof="0"/>
          </a:p>
        </p:txBody>
      </p:sp>
      <p:sp>
        <p:nvSpPr>
          <p:cNvPr id="4" name="Text Placeholder 3"/>
          <p:cNvSpPr>
            <a:spLocks noGrp="1"/>
          </p:cNvSpPr>
          <p:nvPr>
            <p:ph type="body" sz="half" idx="2"/>
          </p:nvPr>
        </p:nvSpPr>
        <p:spPr>
          <a:xfrm>
            <a:off x="4654550" y="198755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Footer Placeholder 4"/>
          <p:cNvSpPr>
            <a:spLocks noGrp="1"/>
          </p:cNvSpPr>
          <p:nvPr>
            <p:ph type="ftr" sz="quarter" idx="10"/>
          </p:nvPr>
        </p:nvSpPr>
        <p:spPr/>
        <p:txBody>
          <a:bodyPr/>
          <a:lstStyle>
            <a:lvl1pPr>
              <a:defRPr/>
            </a:lvl1pPr>
          </a:lstStyle>
          <a:p>
            <a:pPr>
              <a:defRPr/>
            </a:pPr>
            <a:r>
              <a:rPr lang="en-US"/>
              <a:t>Derived Quantities</a:t>
            </a:r>
          </a:p>
        </p:txBody>
      </p:sp>
      <p:sp>
        <p:nvSpPr>
          <p:cNvPr id="23" name="Slide Number Placeholder 5"/>
          <p:cNvSpPr>
            <a:spLocks noGrp="1"/>
          </p:cNvSpPr>
          <p:nvPr>
            <p:ph type="sldNum" sz="quarter" idx="11"/>
          </p:nvPr>
        </p:nvSpPr>
        <p:spPr/>
        <p:txBody>
          <a:bodyPr/>
          <a:lstStyle>
            <a:lvl1pPr>
              <a:defRPr/>
            </a:lvl1pPr>
          </a:lstStyle>
          <a:p>
            <a:pPr>
              <a:defRPr/>
            </a:pPr>
            <a:fld id="{90B2A494-9246-E447-AFA9-5C866BCC0985}" type="slidenum">
              <a:rPr lang="en-US"/>
              <a:pPr>
                <a:defRPr/>
              </a:pPr>
              <a:t>‹#›</a:t>
            </a:fld>
            <a:endParaRPr lang="en-US" sz="1400" b="0">
              <a:latin typeface="Times New Roman"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8" name="Rectangle 2"/>
          <p:cNvSpPr>
            <a:spLocks noGrp="1" noChangeArrowheads="1"/>
          </p:cNvSpPr>
          <p:nvPr>
            <p:ph type="title"/>
          </p:nvPr>
        </p:nvSpPr>
        <p:spPr bwMode="auto">
          <a:xfrm>
            <a:off x="2487613" y="381000"/>
            <a:ext cx="5727700" cy="474663"/>
          </a:xfrm>
          <a:prstGeom prst="rect">
            <a:avLst/>
          </a:prstGeom>
          <a:noFill/>
          <a:ln w="12700">
            <a:noFill/>
            <a:miter lim="800000"/>
            <a:headEnd/>
            <a:tailEnd/>
          </a:ln>
        </p:spPr>
        <p:txBody>
          <a:bodyPr vert="horz" wrap="none" lIns="63500" tIns="25400" rIns="63500" bIns="25400" numCol="1" anchor="t" anchorCtr="0" compatLnSpc="1">
            <a:prstTxWarp prst="textNoShape">
              <a:avLst/>
            </a:prstTxWarp>
            <a:spAutoFit/>
          </a:bodyPr>
          <a:lstStyle/>
          <a:p>
            <a:pPr lvl="0"/>
            <a:r>
              <a:rPr lang="en-US"/>
              <a:t>Click to edit Master title style</a:t>
            </a:r>
          </a:p>
        </p:txBody>
      </p:sp>
      <p:sp>
        <p:nvSpPr>
          <p:cNvPr id="54279" name="Rectangle 5"/>
          <p:cNvSpPr>
            <a:spLocks noGrp="1" noChangeArrowheads="1"/>
          </p:cNvSpPr>
          <p:nvPr>
            <p:ph type="body" idx="1"/>
          </p:nvPr>
        </p:nvSpPr>
        <p:spPr bwMode="auto">
          <a:xfrm>
            <a:off x="692150" y="1987550"/>
            <a:ext cx="7772400" cy="41148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Footer Placeholder 4"/>
          <p:cNvSpPr>
            <a:spLocks noGrp="1"/>
          </p:cNvSpPr>
          <p:nvPr>
            <p:ph type="ftr" sz="quarter" idx="3"/>
          </p:nvPr>
        </p:nvSpPr>
        <p:spPr bwMode="auto">
          <a:xfrm>
            <a:off x="0" y="6629400"/>
            <a:ext cx="2895600" cy="241300"/>
          </a:xfrm>
          <a:prstGeom prst="rect">
            <a:avLst/>
          </a:prstGeom>
          <a:ln w="12700">
            <a:miter lim="800000"/>
            <a:headEnd/>
            <a:tailEnd/>
          </a:ln>
        </p:spPr>
        <p:txBody>
          <a:bodyPr vert="horz" wrap="square" lIns="91440" tIns="45720" rIns="91440" bIns="45720" numCol="1" anchor="t" anchorCtr="0" compatLnSpc="1">
            <a:prstTxWarp prst="textNoShape">
              <a:avLst/>
            </a:prstTxWarp>
          </a:bodyPr>
          <a:lstStyle>
            <a:lvl1pPr algn="l">
              <a:lnSpc>
                <a:spcPct val="100000"/>
              </a:lnSpc>
              <a:spcBef>
                <a:spcPct val="0"/>
              </a:spcBef>
              <a:buSzTx/>
              <a:buFontTx/>
              <a:buNone/>
              <a:defRPr sz="1000"/>
            </a:lvl1pPr>
          </a:lstStyle>
          <a:p>
            <a:pPr>
              <a:defRPr/>
            </a:pPr>
            <a:r>
              <a:rPr lang="en-US"/>
              <a:t>Derived Quantities</a:t>
            </a:r>
          </a:p>
        </p:txBody>
      </p:sp>
      <p:sp>
        <p:nvSpPr>
          <p:cNvPr id="26" name="Slide Number Placeholder 5"/>
          <p:cNvSpPr>
            <a:spLocks noGrp="1"/>
          </p:cNvSpPr>
          <p:nvPr>
            <p:ph type="sldNum" sz="quarter" idx="4"/>
          </p:nvPr>
        </p:nvSpPr>
        <p:spPr bwMode="auto">
          <a:xfrm>
            <a:off x="7251700" y="6629400"/>
            <a:ext cx="1905000" cy="241300"/>
          </a:xfrm>
          <a:prstGeom prst="rect">
            <a:avLst/>
          </a:prstGeom>
          <a:ln w="12700">
            <a:miter lim="800000"/>
            <a:headEnd/>
            <a:tailEnd/>
          </a:ln>
        </p:spPr>
        <p:txBody>
          <a:bodyPr vert="horz" wrap="square" lIns="91440" tIns="45720" rIns="91440" bIns="45720" numCol="1" anchor="t" anchorCtr="0" compatLnSpc="1">
            <a:prstTxWarp prst="textNoShape">
              <a:avLst/>
            </a:prstTxWarp>
          </a:bodyPr>
          <a:lstStyle>
            <a:lvl1pPr algn="r">
              <a:lnSpc>
                <a:spcPct val="100000"/>
              </a:lnSpc>
              <a:spcBef>
                <a:spcPct val="0"/>
              </a:spcBef>
              <a:buSzTx/>
              <a:buFontTx/>
              <a:buNone/>
              <a:defRPr sz="1200"/>
            </a:lvl1pPr>
          </a:lstStyle>
          <a:p>
            <a:pPr>
              <a:defRPr/>
            </a:pPr>
            <a:fld id="{7052C72B-9E3D-CB47-BB2E-AE8A1891A226}" type="slidenum">
              <a:rPr lang="en-US"/>
              <a:pPr>
                <a:defRPr/>
              </a:pPr>
              <a:t>‹#›</a:t>
            </a:fld>
            <a:endParaRPr lang="en-US" b="0">
              <a:latin typeface="Times New Roman" charset="0"/>
            </a:endParaRP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Lst>
  <p:hf hdr="0" dt="0"/>
  <p:txStyles>
    <p:titleStyle>
      <a:lvl1pPr algn="ctr" rtl="0" eaLnBrk="0" fontAlgn="base" hangingPunct="0">
        <a:lnSpc>
          <a:spcPct val="87000"/>
        </a:lnSpc>
        <a:spcBef>
          <a:spcPct val="0"/>
        </a:spcBef>
        <a:spcAft>
          <a:spcPct val="0"/>
        </a:spcAft>
        <a:defRPr sz="3200" b="1">
          <a:solidFill>
            <a:schemeClr val="tx2"/>
          </a:solidFill>
          <a:latin typeface="+mj-lt"/>
          <a:ea typeface="+mj-ea"/>
          <a:cs typeface="+mj-cs"/>
        </a:defRPr>
      </a:lvl1pPr>
      <a:lvl2pPr algn="ctr" rtl="0" eaLnBrk="0" fontAlgn="base" hangingPunct="0">
        <a:lnSpc>
          <a:spcPct val="87000"/>
        </a:lnSpc>
        <a:spcBef>
          <a:spcPct val="0"/>
        </a:spcBef>
        <a:spcAft>
          <a:spcPct val="0"/>
        </a:spcAft>
        <a:defRPr sz="3200" b="1">
          <a:solidFill>
            <a:schemeClr val="tx2"/>
          </a:solidFill>
          <a:latin typeface="Arial" charset="0"/>
          <a:ea typeface="ＭＳ Ｐゴシック" charset="-128"/>
          <a:cs typeface="ＭＳ Ｐゴシック" charset="-128"/>
        </a:defRPr>
      </a:lvl2pPr>
      <a:lvl3pPr algn="ctr" rtl="0" eaLnBrk="0" fontAlgn="base" hangingPunct="0">
        <a:lnSpc>
          <a:spcPct val="87000"/>
        </a:lnSpc>
        <a:spcBef>
          <a:spcPct val="0"/>
        </a:spcBef>
        <a:spcAft>
          <a:spcPct val="0"/>
        </a:spcAft>
        <a:defRPr sz="3200" b="1">
          <a:solidFill>
            <a:schemeClr val="tx2"/>
          </a:solidFill>
          <a:latin typeface="Arial" charset="0"/>
          <a:ea typeface="ＭＳ Ｐゴシック" charset="-128"/>
          <a:cs typeface="ＭＳ Ｐゴシック" charset="-128"/>
        </a:defRPr>
      </a:lvl3pPr>
      <a:lvl4pPr algn="ctr" rtl="0" eaLnBrk="0" fontAlgn="base" hangingPunct="0">
        <a:lnSpc>
          <a:spcPct val="87000"/>
        </a:lnSpc>
        <a:spcBef>
          <a:spcPct val="0"/>
        </a:spcBef>
        <a:spcAft>
          <a:spcPct val="0"/>
        </a:spcAft>
        <a:defRPr sz="3200" b="1">
          <a:solidFill>
            <a:schemeClr val="tx2"/>
          </a:solidFill>
          <a:latin typeface="Arial" charset="0"/>
          <a:ea typeface="ＭＳ Ｐゴシック" charset="-128"/>
          <a:cs typeface="ＭＳ Ｐゴシック" charset="-128"/>
        </a:defRPr>
      </a:lvl4pPr>
      <a:lvl5pPr algn="ctr" rtl="0" eaLnBrk="0" fontAlgn="base" hangingPunct="0">
        <a:lnSpc>
          <a:spcPct val="87000"/>
        </a:lnSpc>
        <a:spcBef>
          <a:spcPct val="0"/>
        </a:spcBef>
        <a:spcAft>
          <a:spcPct val="0"/>
        </a:spcAft>
        <a:defRPr sz="3200" b="1">
          <a:solidFill>
            <a:schemeClr val="tx2"/>
          </a:solidFill>
          <a:latin typeface="Arial" charset="0"/>
          <a:ea typeface="ＭＳ Ｐゴシック" charset="-128"/>
          <a:cs typeface="ＭＳ Ｐゴシック" charset="-128"/>
        </a:defRPr>
      </a:lvl5pPr>
      <a:lvl6pPr marL="457200" algn="ctr" rtl="0" eaLnBrk="0" fontAlgn="base" hangingPunct="0">
        <a:lnSpc>
          <a:spcPct val="87000"/>
        </a:lnSpc>
        <a:spcBef>
          <a:spcPct val="0"/>
        </a:spcBef>
        <a:spcAft>
          <a:spcPct val="0"/>
        </a:spcAft>
        <a:defRPr sz="3200" b="1">
          <a:solidFill>
            <a:schemeClr val="tx2"/>
          </a:solidFill>
          <a:latin typeface="Arial" charset="0"/>
        </a:defRPr>
      </a:lvl6pPr>
      <a:lvl7pPr marL="914400" algn="ctr" rtl="0" eaLnBrk="0" fontAlgn="base" hangingPunct="0">
        <a:lnSpc>
          <a:spcPct val="87000"/>
        </a:lnSpc>
        <a:spcBef>
          <a:spcPct val="0"/>
        </a:spcBef>
        <a:spcAft>
          <a:spcPct val="0"/>
        </a:spcAft>
        <a:defRPr sz="3200" b="1">
          <a:solidFill>
            <a:schemeClr val="tx2"/>
          </a:solidFill>
          <a:latin typeface="Arial" charset="0"/>
        </a:defRPr>
      </a:lvl7pPr>
      <a:lvl8pPr marL="1371600" algn="ctr" rtl="0" eaLnBrk="0" fontAlgn="base" hangingPunct="0">
        <a:lnSpc>
          <a:spcPct val="87000"/>
        </a:lnSpc>
        <a:spcBef>
          <a:spcPct val="0"/>
        </a:spcBef>
        <a:spcAft>
          <a:spcPct val="0"/>
        </a:spcAft>
        <a:defRPr sz="3200" b="1">
          <a:solidFill>
            <a:schemeClr val="tx2"/>
          </a:solidFill>
          <a:latin typeface="Arial" charset="0"/>
        </a:defRPr>
      </a:lvl8pPr>
      <a:lvl9pPr marL="1828800" algn="ctr" rtl="0" eaLnBrk="0" fontAlgn="base" hangingPunct="0">
        <a:lnSpc>
          <a:spcPct val="87000"/>
        </a:lnSpc>
        <a:spcBef>
          <a:spcPct val="0"/>
        </a:spcBef>
        <a:spcAft>
          <a:spcPct val="0"/>
        </a:spcAft>
        <a:defRPr sz="3200" b="1">
          <a:solidFill>
            <a:schemeClr val="tx2"/>
          </a:solidFill>
          <a:latin typeface="Arial"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ea typeface="+mn-ea"/>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ea typeface="+mn-ea"/>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tiff"/></Relationships>
</file>

<file path=ppt/slides/_rels/slide2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tif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2492375" y="2794000"/>
            <a:ext cx="4167188" cy="528638"/>
          </a:xfrm>
          <a:noFill/>
        </p:spPr>
        <p:txBody>
          <a:bodyPr/>
          <a:lstStyle/>
          <a:p>
            <a:r>
              <a:rPr lang="en-US" sz="3600">
                <a:ea typeface="ＭＳ Ｐゴシック" charset="-128"/>
                <a:cs typeface="ＭＳ Ｐゴシック" charset="-128"/>
              </a:rPr>
              <a:t>Derived Quantities</a:t>
            </a:r>
          </a:p>
        </p:txBody>
      </p:sp>
      <p:sp>
        <p:nvSpPr>
          <p:cNvPr id="8195" name="Rectangle 3"/>
          <p:cNvSpPr>
            <a:spLocks noGrp="1" noChangeArrowheads="1"/>
          </p:cNvSpPr>
          <p:nvPr>
            <p:ph type="subTitle" idx="1"/>
          </p:nvPr>
        </p:nvSpPr>
        <p:spPr>
          <a:xfrm>
            <a:off x="1377950" y="3892550"/>
            <a:ext cx="6400800" cy="1752600"/>
          </a:xfrm>
          <a:noFill/>
        </p:spPr>
        <p:txBody>
          <a:bodyPr/>
          <a:lstStyle/>
          <a:p>
            <a:pPr marL="285750" indent="-285750"/>
            <a:r>
              <a:rPr lang="en-US" dirty="0">
                <a:solidFill>
                  <a:schemeClr val="tx2"/>
                </a:solidFill>
              </a:rPr>
              <a:t>April 2023</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FEB826-FEF2-953B-2794-B91012FE1BBB}"/>
              </a:ext>
            </a:extLst>
          </p:cNvPr>
          <p:cNvSpPr/>
          <p:nvPr/>
        </p:nvSpPr>
        <p:spPr bwMode="auto">
          <a:xfrm>
            <a:off x="901005" y="2805588"/>
            <a:ext cx="7737898" cy="3691006"/>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5" name="Rectangle 4">
            <a:extLst>
              <a:ext uri="{FF2B5EF4-FFF2-40B4-BE49-F238E27FC236}">
                <a16:creationId xmlns:a16="http://schemas.microsoft.com/office/drawing/2014/main" id="{BDA0428E-B8F6-D1C8-597E-E07650ED9910}"/>
              </a:ext>
            </a:extLst>
          </p:cNvPr>
          <p:cNvSpPr/>
          <p:nvPr/>
        </p:nvSpPr>
        <p:spPr bwMode="auto">
          <a:xfrm>
            <a:off x="896649" y="1799748"/>
            <a:ext cx="7733545" cy="94345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24578" name="Footer Placeholder 4"/>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24579" name="Slide Number Placeholder 5"/>
          <p:cNvSpPr>
            <a:spLocks noGrp="1"/>
          </p:cNvSpPr>
          <p:nvPr>
            <p:ph type="sldNum" sz="quarter" idx="11"/>
          </p:nvPr>
        </p:nvSpPr>
        <p:spPr>
          <a:noFill/>
        </p:spPr>
        <p:txBody>
          <a:bodyPr/>
          <a:lstStyle/>
          <a:p>
            <a:fld id="{14AB6E48-369E-5640-A41A-5F5F04868F20}" type="slidenum">
              <a:rPr lang="en-US" smtClean="0">
                <a:ea typeface="ＭＳ Ｐゴシック" charset="-128"/>
                <a:cs typeface="ＭＳ Ｐゴシック" charset="-128"/>
              </a:rPr>
              <a:pPr/>
              <a:t>10</a:t>
            </a:fld>
            <a:endParaRPr lang="en-US" sz="1400" b="0">
              <a:latin typeface="Times New Roman" charset="0"/>
              <a:ea typeface="ＭＳ Ｐゴシック" charset="-128"/>
              <a:cs typeface="ＭＳ Ｐゴシック" charset="-128"/>
            </a:endParaRPr>
          </a:p>
        </p:txBody>
      </p:sp>
      <p:sp>
        <p:nvSpPr>
          <p:cNvPr id="24580" name="Rectangle 5"/>
          <p:cNvSpPr>
            <a:spLocks noGrp="1" noChangeArrowheads="1"/>
          </p:cNvSpPr>
          <p:nvPr>
            <p:ph type="body" sz="half" idx="1"/>
          </p:nvPr>
        </p:nvSpPr>
        <p:spPr>
          <a:xfrm>
            <a:off x="535396" y="1378681"/>
            <a:ext cx="3789765" cy="5020524"/>
          </a:xfrm>
          <a:noFill/>
        </p:spPr>
        <p:txBody>
          <a:bodyPr/>
          <a:lstStyle/>
          <a:p>
            <a:pPr>
              <a:buFontTx/>
              <a:buNone/>
            </a:pPr>
            <a:r>
              <a:rPr lang="en-US" sz="2000" dirty="0">
                <a:ea typeface="ＭＳ Ｐゴシック" charset="-128"/>
                <a:cs typeface="ＭＳ Ｐゴシック" charset="-128"/>
              </a:rPr>
              <a:t>    </a:t>
            </a:r>
            <a:r>
              <a:rPr lang="en-US" sz="2000" u="sng" dirty="0">
                <a:ea typeface="ＭＳ Ｐゴシック" charset="-128"/>
                <a:cs typeface="ＭＳ Ｐゴシック" charset="-128"/>
              </a:rPr>
              <a:t>Coordinate Transformation</a:t>
            </a:r>
            <a:endParaRPr lang="en-US" sz="2000" dirty="0">
              <a:ea typeface="ＭＳ Ｐゴシック" charset="-128"/>
              <a:cs typeface="ＭＳ Ｐゴシック" charset="-128"/>
            </a:endParaRPr>
          </a:p>
          <a:p>
            <a:pPr lvl="3"/>
            <a:endParaRPr lang="en-US" sz="1000" dirty="0"/>
          </a:p>
          <a:p>
            <a:pPr lvl="1"/>
            <a:r>
              <a:rPr lang="en-US" sz="1600" dirty="0"/>
              <a:t>Transform state vector between two coordinate systems</a:t>
            </a:r>
          </a:p>
          <a:p>
            <a:pPr lvl="1"/>
            <a:endParaRPr lang="en-US" sz="1600" dirty="0"/>
          </a:p>
          <a:p>
            <a:pPr lvl="1"/>
            <a:r>
              <a:rPr lang="en-US" sz="1600" dirty="0"/>
              <a:t>Latitudinal to/from Rectangular</a:t>
            </a:r>
          </a:p>
          <a:p>
            <a:pPr lvl="1"/>
            <a:r>
              <a:rPr lang="en-US" sz="1600" dirty="0"/>
              <a:t>Planetographic to/from Rectangular</a:t>
            </a:r>
          </a:p>
          <a:p>
            <a:pPr lvl="1"/>
            <a:r>
              <a:rPr lang="en-US" sz="1600" dirty="0"/>
              <a:t>R.A. Dec to/from     Rectangular</a:t>
            </a:r>
          </a:p>
          <a:p>
            <a:pPr lvl="1"/>
            <a:r>
              <a:rPr lang="en-US" sz="1600" dirty="0"/>
              <a:t>Geodetic to/from    Rectangular</a:t>
            </a:r>
          </a:p>
          <a:p>
            <a:pPr lvl="1"/>
            <a:r>
              <a:rPr lang="en-US" sz="1600" dirty="0"/>
              <a:t>Cylindrical to/from Rectangular</a:t>
            </a:r>
          </a:p>
          <a:p>
            <a:pPr lvl="1"/>
            <a:r>
              <a:rPr lang="en-US" sz="1600" dirty="0"/>
              <a:t>Spherical to/from   Rectangular</a:t>
            </a:r>
          </a:p>
          <a:p>
            <a:pPr lvl="1"/>
            <a:r>
              <a:rPr lang="en-US" sz="1600" dirty="0"/>
              <a:t>Azimuth-Elevation to/from Rectangular</a:t>
            </a:r>
          </a:p>
          <a:p>
            <a:pPr lvl="1"/>
            <a:endParaRPr lang="en-US" sz="1600" dirty="0"/>
          </a:p>
        </p:txBody>
      </p:sp>
      <p:sp>
        <p:nvSpPr>
          <p:cNvPr id="24581" name="Rectangle 6"/>
          <p:cNvSpPr>
            <a:spLocks noGrp="1" noChangeArrowheads="1"/>
          </p:cNvSpPr>
          <p:nvPr>
            <p:ph type="body" sz="half" idx="2"/>
          </p:nvPr>
        </p:nvSpPr>
        <p:spPr>
          <a:xfrm>
            <a:off x="4497796" y="1378681"/>
            <a:ext cx="4502150" cy="5229928"/>
          </a:xfrm>
          <a:noFill/>
        </p:spPr>
        <p:txBody>
          <a:bodyPr/>
          <a:lstStyle/>
          <a:p>
            <a:pPr>
              <a:buFontTx/>
              <a:buNone/>
            </a:pPr>
            <a:r>
              <a:rPr lang="en-US" sz="2000" dirty="0">
                <a:ea typeface="ＭＳ Ｐゴシック" charset="-128"/>
                <a:cs typeface="ＭＳ Ｐゴシック" charset="-128"/>
              </a:rPr>
              <a:t>         </a:t>
            </a:r>
            <a:r>
              <a:rPr lang="en-US" sz="2000" u="sng" dirty="0">
                <a:ea typeface="ＭＳ Ｐゴシック" charset="-128"/>
                <a:cs typeface="ＭＳ Ｐゴシック" charset="-128"/>
              </a:rPr>
              <a:t>Routine</a:t>
            </a:r>
            <a:endParaRPr lang="en-US" sz="2000" dirty="0">
              <a:ea typeface="ＭＳ Ｐゴシック" charset="-128"/>
              <a:cs typeface="ＭＳ Ｐゴシック" charset="-128"/>
            </a:endParaRPr>
          </a:p>
          <a:p>
            <a:pPr marL="1828800" lvl="4" indent="0">
              <a:buNone/>
            </a:pPr>
            <a:endParaRPr lang="en-US" sz="1000" dirty="0">
              <a:latin typeface="Courier New" charset="0"/>
            </a:endParaRPr>
          </a:p>
          <a:p>
            <a:pPr lvl="1"/>
            <a:endParaRPr lang="en-US" sz="1600" dirty="0">
              <a:latin typeface="Courier New" charset="0"/>
            </a:endParaRPr>
          </a:p>
          <a:p>
            <a:pPr lvl="1"/>
            <a:r>
              <a:rPr lang="en-US" sz="1600" dirty="0">
                <a:latin typeface="Courier New" charset="0"/>
              </a:rPr>
              <a:t>XFMSTA</a:t>
            </a:r>
          </a:p>
          <a:p>
            <a:pPr marL="457200" lvl="1" indent="0">
              <a:buNone/>
            </a:pPr>
            <a:endParaRPr lang="en-US" sz="1600" dirty="0">
              <a:latin typeface="Courier New" charset="0"/>
            </a:endParaRPr>
          </a:p>
          <a:p>
            <a:pPr lvl="4"/>
            <a:endParaRPr lang="en-US" sz="800" dirty="0">
              <a:latin typeface="Courier New" charset="0"/>
            </a:endParaRPr>
          </a:p>
          <a:p>
            <a:pPr lvl="1"/>
            <a:r>
              <a:rPr lang="en-US" sz="1600" dirty="0">
                <a:latin typeface="Courier New" charset="0"/>
              </a:rPr>
              <a:t>DRDLAT                   DLATDR</a:t>
            </a:r>
          </a:p>
          <a:p>
            <a:pPr lvl="1"/>
            <a:r>
              <a:rPr lang="en-US" sz="1600" dirty="0">
                <a:latin typeface="Courier New" charset="0"/>
              </a:rPr>
              <a:t>DRDPGR                   DPGRDR</a:t>
            </a:r>
          </a:p>
          <a:p>
            <a:pPr lvl="1"/>
            <a:r>
              <a:rPr lang="en-US" sz="1600" dirty="0">
                <a:latin typeface="Courier New" charset="0"/>
              </a:rPr>
              <a:t>DRDLAT                    DLATDR</a:t>
            </a:r>
          </a:p>
          <a:p>
            <a:pPr lvl="1"/>
            <a:r>
              <a:rPr lang="en-US" sz="1600" dirty="0">
                <a:latin typeface="Courier New" charset="0"/>
              </a:rPr>
              <a:t>DRDGEO                   DGEODR</a:t>
            </a:r>
          </a:p>
          <a:p>
            <a:pPr lvl="1"/>
            <a:r>
              <a:rPr lang="en-US" sz="1600" dirty="0">
                <a:latin typeface="Courier New" charset="0"/>
              </a:rPr>
              <a:t>DRDCYL                     DCYLDR</a:t>
            </a:r>
          </a:p>
          <a:p>
            <a:pPr lvl="1"/>
            <a:r>
              <a:rPr lang="en-US" sz="1600" dirty="0">
                <a:latin typeface="Courier New" charset="0"/>
              </a:rPr>
              <a:t>DRDSPH                   DSPHDR</a:t>
            </a:r>
          </a:p>
          <a:p>
            <a:pPr lvl="1"/>
            <a:r>
              <a:rPr lang="en-US" sz="1600" dirty="0">
                <a:latin typeface="Courier New" charset="0"/>
              </a:rPr>
              <a:t>DRDAZL                     DAZLDR</a:t>
            </a:r>
          </a:p>
          <a:p>
            <a:pPr lvl="1"/>
            <a:endParaRPr lang="en-US" sz="1600" dirty="0">
              <a:latin typeface="Courier New" charset="0"/>
            </a:endParaRPr>
          </a:p>
        </p:txBody>
      </p:sp>
      <p:sp>
        <p:nvSpPr>
          <p:cNvPr id="24582" name="Rectangle 7"/>
          <p:cNvSpPr>
            <a:spLocks noGrp="1" noChangeArrowheads="1"/>
          </p:cNvSpPr>
          <p:nvPr>
            <p:ph type="title"/>
          </p:nvPr>
        </p:nvSpPr>
        <p:spPr>
          <a:xfrm>
            <a:off x="2162817" y="381427"/>
            <a:ext cx="6440867" cy="426142"/>
          </a:xfrm>
        </p:spPr>
        <p:txBody>
          <a:bodyPr/>
          <a:lstStyle/>
          <a:p>
            <a:r>
              <a:rPr lang="en-US" sz="2800" dirty="0">
                <a:ea typeface="ＭＳ Ｐゴシック" charset="-128"/>
                <a:cs typeface="ＭＳ Ｐゴシック" charset="-128"/>
              </a:rPr>
              <a:t>Velocity Coordinate Transformations</a:t>
            </a:r>
            <a:endParaRPr lang="en-US" dirty="0">
              <a:ea typeface="ＭＳ Ｐゴシック" charset="-128"/>
              <a:cs typeface="ＭＳ Ｐゴシック" charset="-128"/>
            </a:endParaRPr>
          </a:p>
        </p:txBody>
      </p:sp>
      <p:sp>
        <p:nvSpPr>
          <p:cNvPr id="2" name="TextBox 1"/>
          <p:cNvSpPr txBox="1"/>
          <p:nvPr/>
        </p:nvSpPr>
        <p:spPr>
          <a:xfrm>
            <a:off x="6395846" y="1898498"/>
            <a:ext cx="2257093" cy="803297"/>
          </a:xfrm>
          <a:prstGeom prst="rect">
            <a:avLst/>
          </a:prstGeom>
          <a:noFill/>
        </p:spPr>
        <p:txBody>
          <a:bodyPr wrap="none" rtlCol="0">
            <a:spAutoFit/>
          </a:bodyPr>
          <a:lstStyle/>
          <a:p>
            <a:pPr>
              <a:buNone/>
            </a:pPr>
            <a:r>
              <a:rPr lang="en-US" dirty="0"/>
              <a:t>General purpose </a:t>
            </a:r>
          </a:p>
          <a:p>
            <a:pPr>
              <a:buNone/>
            </a:pPr>
            <a:r>
              <a:rPr lang="en-US" dirty="0"/>
              <a:t>state transformation API</a:t>
            </a:r>
          </a:p>
          <a:p>
            <a:pPr>
              <a:buNone/>
            </a:pPr>
            <a:r>
              <a:rPr lang="en-US" dirty="0"/>
              <a:t>(except Az-El)</a:t>
            </a:r>
          </a:p>
        </p:txBody>
      </p:sp>
      <p:sp>
        <p:nvSpPr>
          <p:cNvPr id="8" name="TextBox 7"/>
          <p:cNvSpPr txBox="1"/>
          <p:nvPr/>
        </p:nvSpPr>
        <p:spPr>
          <a:xfrm>
            <a:off x="6547040" y="4586990"/>
            <a:ext cx="1923836" cy="289823"/>
          </a:xfrm>
          <a:prstGeom prst="rect">
            <a:avLst/>
          </a:prstGeom>
          <a:noFill/>
        </p:spPr>
        <p:txBody>
          <a:bodyPr wrap="none" rtlCol="0">
            <a:spAutoFit/>
          </a:bodyPr>
          <a:lstStyle/>
          <a:p>
            <a:pPr>
              <a:buNone/>
            </a:pPr>
            <a:r>
              <a:rPr lang="en-US" dirty="0"/>
              <a:t>Single purpose APIs</a:t>
            </a:r>
          </a:p>
        </p:txBody>
      </p:sp>
    </p:spTree>
    <p:extLst>
      <p:ext uri="{BB962C8B-B14F-4D97-AF65-F5344CB8AC3E}">
        <p14:creationId xmlns:p14="http://schemas.microsoft.com/office/powerpoint/2010/main" val="51940120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3"/>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30723" name="Slide Number Placeholder 4"/>
          <p:cNvSpPr>
            <a:spLocks noGrp="1"/>
          </p:cNvSpPr>
          <p:nvPr>
            <p:ph type="sldNum" sz="quarter" idx="11"/>
          </p:nvPr>
        </p:nvSpPr>
        <p:spPr>
          <a:noFill/>
        </p:spPr>
        <p:txBody>
          <a:bodyPr/>
          <a:lstStyle/>
          <a:p>
            <a:fld id="{010EE877-E898-F848-80E5-845C253F7BE7}" type="slidenum">
              <a:rPr lang="en-US" smtClean="0">
                <a:ea typeface="ＭＳ Ｐゴシック" charset="-128"/>
                <a:cs typeface="ＭＳ Ｐゴシック" charset="-128"/>
              </a:rPr>
              <a:pPr/>
              <a:t>11</a:t>
            </a:fld>
            <a:endParaRPr lang="en-US" sz="1400" b="0">
              <a:latin typeface="Times New Roman" charset="0"/>
              <a:ea typeface="ＭＳ Ｐゴシック" charset="-128"/>
              <a:cs typeface="ＭＳ Ｐゴシック" charset="-128"/>
            </a:endParaRPr>
          </a:p>
        </p:txBody>
      </p:sp>
      <p:sp>
        <p:nvSpPr>
          <p:cNvPr id="30724" name="Rectangle 2"/>
          <p:cNvSpPr>
            <a:spLocks noGrp="1" noChangeArrowheads="1"/>
          </p:cNvSpPr>
          <p:nvPr>
            <p:ph type="title"/>
          </p:nvPr>
        </p:nvSpPr>
        <p:spPr>
          <a:xfrm>
            <a:off x="2702731" y="76626"/>
            <a:ext cx="4956260" cy="810376"/>
          </a:xfrm>
        </p:spPr>
        <p:txBody>
          <a:bodyPr/>
          <a:lstStyle/>
          <a:p>
            <a:r>
              <a:rPr lang="en-US" sz="2800" dirty="0">
                <a:ea typeface="ＭＳ Ｐゴシック" charset="-128"/>
                <a:cs typeface="ＭＳ Ｐゴシック" charset="-128"/>
              </a:rPr>
              <a:t>Examples of Velocity</a:t>
            </a:r>
            <a:br>
              <a:rPr lang="en-US" sz="2800" dirty="0">
                <a:ea typeface="ＭＳ Ｐゴシック" charset="-128"/>
                <a:cs typeface="ＭＳ Ｐゴシック" charset="-128"/>
              </a:rPr>
            </a:br>
            <a:r>
              <a:rPr lang="en-US" sz="2800" dirty="0">
                <a:ea typeface="ＭＳ Ｐゴシック" charset="-128"/>
                <a:cs typeface="ＭＳ Ｐゴシック" charset="-128"/>
              </a:rPr>
              <a:t>Coordinate Transformations</a:t>
            </a:r>
          </a:p>
        </p:txBody>
      </p:sp>
      <p:sp>
        <p:nvSpPr>
          <p:cNvPr id="30725" name="Rectangle 3"/>
          <p:cNvSpPr>
            <a:spLocks noGrp="1" noChangeArrowheads="1"/>
          </p:cNvSpPr>
          <p:nvPr>
            <p:ph type="body" idx="1"/>
          </p:nvPr>
        </p:nvSpPr>
        <p:spPr>
          <a:xfrm>
            <a:off x="692150" y="1622425"/>
            <a:ext cx="7772400" cy="4540250"/>
          </a:xfrm>
        </p:spPr>
        <p:txBody>
          <a:bodyPr/>
          <a:lstStyle/>
          <a:p>
            <a:r>
              <a:rPr lang="en-US" sz="2000" dirty="0">
                <a:ea typeface="ＭＳ Ｐゴシック" charset="-128"/>
                <a:cs typeface="ＭＳ Ｐゴシック" charset="-128"/>
              </a:rPr>
              <a:t>Using full state vector transformation API</a:t>
            </a:r>
          </a:p>
          <a:p>
            <a:pPr marL="914400" lvl="2" indent="0">
              <a:buNone/>
            </a:pPr>
            <a:r>
              <a:rPr lang="en-US" sz="1400" dirty="0">
                <a:ea typeface="ＭＳ Ｐゴシック" charset="-128"/>
                <a:cs typeface="ＭＳ Ｐゴシック" charset="-128"/>
              </a:rPr>
              <a:t>CALL SPKEZR ( TARG, ET, REF, CORR, OBS, STATE, LT )</a:t>
            </a:r>
          </a:p>
          <a:p>
            <a:pPr marL="914400" lvl="2" indent="0">
              <a:buNone/>
            </a:pPr>
            <a:r>
              <a:rPr lang="en-US" sz="1400" dirty="0">
                <a:ea typeface="ＭＳ Ｐゴシック" charset="-128"/>
                <a:cs typeface="ＭＳ Ｐゴシック" charset="-128"/>
              </a:rPr>
              <a:t>CALL XFMSTA ( STATE, 'RECTANGULAR', 'SPHERICAL', ' ', OUTSTATE )</a:t>
            </a:r>
          </a:p>
          <a:p>
            <a:r>
              <a:rPr lang="en-US" sz="2000" dirty="0">
                <a:ea typeface="ＭＳ Ｐゴシック" charset="-128"/>
                <a:cs typeface="ＭＳ Ｐゴシック" charset="-128"/>
              </a:rPr>
              <a:t>Using velocity-only (Jacobian) APIs</a:t>
            </a:r>
          </a:p>
          <a:p>
            <a:pPr lvl="1"/>
            <a:r>
              <a:rPr lang="en-US" sz="1400" dirty="0">
                <a:ea typeface="ＭＳ Ｐゴシック" charset="-128"/>
                <a:cs typeface="ＭＳ Ｐゴシック" charset="-128"/>
              </a:rPr>
              <a:t>Transform velocities from rectangular to spherical coordinates using the SPICE Jacobian matrix routines. The SPICE calls that implement this computation are:</a:t>
            </a:r>
          </a:p>
          <a:p>
            <a:pPr lvl="2">
              <a:buFontTx/>
              <a:buNone/>
            </a:pPr>
            <a:r>
              <a:rPr lang="en-US" sz="1600" dirty="0"/>
              <a:t>CALL SPKEZR  (  TARG,  ET,  REF,  CORR,  OBS,  STATE,  LT  )</a:t>
            </a:r>
          </a:p>
          <a:p>
            <a:pPr lvl="2">
              <a:buFontTx/>
              <a:buNone/>
            </a:pPr>
            <a:r>
              <a:rPr lang="en-US" sz="1600" dirty="0"/>
              <a:t>CALL DSPHDR (  STATE(1), STATE(2),  STATE(3), JACOBI  )</a:t>
            </a:r>
          </a:p>
          <a:p>
            <a:pPr lvl="2">
              <a:buFontTx/>
              <a:buNone/>
            </a:pPr>
            <a:r>
              <a:rPr lang="en-US" sz="1600" dirty="0"/>
              <a:t>CALL MXV        (  JACOBI,    STATE(4),  SPHVEL  )</a:t>
            </a:r>
          </a:p>
          <a:p>
            <a:pPr lvl="1"/>
            <a:r>
              <a:rPr lang="en-US" sz="1400" dirty="0">
                <a:ea typeface="ＭＳ Ｐゴシック" charset="-128"/>
                <a:cs typeface="ＭＳ Ｐゴシック" charset="-128"/>
              </a:rPr>
              <a:t>After these calls, the vector SPHVEL contains the velocity in spherical coordinates:  specifically, the derivatives</a:t>
            </a:r>
          </a:p>
          <a:p>
            <a:pPr lvl="2">
              <a:buFontTx/>
              <a:buNone/>
            </a:pPr>
            <a:r>
              <a:rPr lang="en-US" sz="1600" dirty="0"/>
              <a:t>(  d (r) / </a:t>
            </a:r>
            <a:r>
              <a:rPr lang="en-US" sz="1600" dirty="0" err="1"/>
              <a:t>dt</a:t>
            </a:r>
            <a:r>
              <a:rPr lang="en-US" sz="1600" dirty="0"/>
              <a:t>,    d (colatitude) / </a:t>
            </a:r>
            <a:r>
              <a:rPr lang="en-US" sz="1600" dirty="0" err="1"/>
              <a:t>dt</a:t>
            </a:r>
            <a:r>
              <a:rPr lang="en-US" sz="1600" dirty="0"/>
              <a:t>,    d (longitude) /</a:t>
            </a:r>
            <a:r>
              <a:rPr lang="en-US" sz="1600" dirty="0" err="1"/>
              <a:t>dt</a:t>
            </a:r>
            <a:r>
              <a:rPr lang="en-US" sz="1600" dirty="0"/>
              <a:t>  )</a:t>
            </a:r>
          </a:p>
          <a:p>
            <a:pPr lvl="1"/>
            <a:r>
              <a:rPr lang="en-US" sz="1400" dirty="0">
                <a:ea typeface="ＭＳ Ｐゴシック" charset="-128"/>
                <a:cs typeface="ＭＳ Ｐゴシック" charset="-128"/>
              </a:rPr>
              <a:t>Caution:  coordinate transformations often have singularities, so derivatives may not exist everywhere.</a:t>
            </a:r>
          </a:p>
          <a:p>
            <a:pPr lvl="2"/>
            <a:r>
              <a:rPr lang="en-US" sz="1600" dirty="0"/>
              <a:t>Exceptions are described in the headers of the SPICE Jacobian matrix routines.</a:t>
            </a:r>
          </a:p>
          <a:p>
            <a:pPr lvl="2"/>
            <a:r>
              <a:rPr lang="en-US" sz="1600" dirty="0"/>
              <a:t>SPICE Jacobian matrix routines signal errors if asked to perform an invalid computation.</a:t>
            </a:r>
          </a:p>
        </p:txBody>
      </p:sp>
      <p:sp>
        <p:nvSpPr>
          <p:cNvPr id="2" name="TextBox 1"/>
          <p:cNvSpPr txBox="1"/>
          <p:nvPr/>
        </p:nvSpPr>
        <p:spPr>
          <a:xfrm>
            <a:off x="2455405" y="1248980"/>
            <a:ext cx="4426512" cy="318036"/>
          </a:xfrm>
          <a:prstGeom prst="rect">
            <a:avLst/>
          </a:prstGeom>
          <a:noFill/>
        </p:spPr>
        <p:txBody>
          <a:bodyPr wrap="none" rtlCol="0">
            <a:spAutoFit/>
          </a:bodyPr>
          <a:lstStyle/>
          <a:p>
            <a:pPr>
              <a:buNone/>
            </a:pPr>
            <a:r>
              <a:rPr lang="en-US" sz="1600" dirty="0">
                <a:solidFill>
                  <a:srgbClr val="063DE8"/>
                </a:solidFill>
              </a:rPr>
              <a:t>This example is for rectangular to spherical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4"/>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16387" name="Slide Number Placeholder 5"/>
          <p:cNvSpPr>
            <a:spLocks noGrp="1"/>
          </p:cNvSpPr>
          <p:nvPr>
            <p:ph type="sldNum" sz="quarter" idx="11"/>
          </p:nvPr>
        </p:nvSpPr>
        <p:spPr>
          <a:noFill/>
        </p:spPr>
        <p:txBody>
          <a:bodyPr/>
          <a:lstStyle/>
          <a:p>
            <a:fld id="{A2C0CA14-A056-8140-AD07-0EA6EB57A2CC}" type="slidenum">
              <a:rPr lang="en-US" smtClean="0">
                <a:ea typeface="ＭＳ Ｐゴシック" charset="-128"/>
                <a:cs typeface="ＭＳ Ｐゴシック" charset="-128"/>
              </a:rPr>
              <a:pPr/>
              <a:t>12</a:t>
            </a:fld>
            <a:endParaRPr lang="en-US" sz="1400" b="0">
              <a:latin typeface="Times New Roman" charset="0"/>
              <a:ea typeface="ＭＳ Ｐゴシック" charset="-128"/>
              <a:cs typeface="ＭＳ Ｐゴシック" charset="-128"/>
            </a:endParaRPr>
          </a:p>
        </p:txBody>
      </p:sp>
      <p:sp>
        <p:nvSpPr>
          <p:cNvPr id="16388" name="Rectangle 5"/>
          <p:cNvSpPr>
            <a:spLocks noGrp="1" noChangeArrowheads="1"/>
          </p:cNvSpPr>
          <p:nvPr>
            <p:ph type="body" sz="half" idx="1"/>
          </p:nvPr>
        </p:nvSpPr>
        <p:spPr>
          <a:xfrm>
            <a:off x="1739900" y="1550988"/>
            <a:ext cx="3810000" cy="4678362"/>
          </a:xfrm>
          <a:noFill/>
        </p:spPr>
        <p:txBody>
          <a:bodyPr/>
          <a:lstStyle/>
          <a:p>
            <a:r>
              <a:rPr lang="en-US" sz="2000" u="sng" dirty="0">
                <a:ea typeface="ＭＳ Ｐゴシック" charset="-128"/>
                <a:cs typeface="ＭＳ Ｐゴシック" charset="-128"/>
              </a:rPr>
              <a:t>Function</a:t>
            </a:r>
            <a:endParaRPr lang="en-US" sz="2000" dirty="0">
              <a:ea typeface="ＭＳ Ｐゴシック" charset="-128"/>
              <a:cs typeface="ＭＳ Ｐゴシック" charset="-128"/>
            </a:endParaRPr>
          </a:p>
          <a:p>
            <a:pPr lvl="1">
              <a:lnSpc>
                <a:spcPct val="70000"/>
              </a:lnSpc>
            </a:pPr>
            <a:r>
              <a:rPr lang="en-US" sz="1600" dirty="0"/>
              <a:t> &lt;</a:t>
            </a:r>
            <a:r>
              <a:rPr lang="en-US" sz="1600" dirty="0" err="1"/>
              <a:t>v,w</a:t>
            </a:r>
            <a:r>
              <a:rPr lang="en-US" sz="1600" dirty="0"/>
              <a:t>&gt;</a:t>
            </a:r>
          </a:p>
          <a:p>
            <a:pPr lvl="1">
              <a:lnSpc>
                <a:spcPct val="70000"/>
              </a:lnSpc>
            </a:pPr>
            <a:r>
              <a:rPr lang="en-US" sz="1600" dirty="0"/>
              <a:t> v </a:t>
            </a:r>
            <a:r>
              <a:rPr lang="en-US" sz="1600" b="0" dirty="0"/>
              <a:t>x</a:t>
            </a:r>
            <a:r>
              <a:rPr lang="en-US" sz="1600" dirty="0"/>
              <a:t> w</a:t>
            </a:r>
          </a:p>
          <a:p>
            <a:pPr lvl="1">
              <a:lnSpc>
                <a:spcPct val="70000"/>
              </a:lnSpc>
            </a:pPr>
            <a:r>
              <a:rPr lang="en-US" sz="1600" dirty="0"/>
              <a:t> v/||v||</a:t>
            </a:r>
          </a:p>
          <a:p>
            <a:pPr lvl="1">
              <a:lnSpc>
                <a:spcPct val="70000"/>
              </a:lnSpc>
            </a:pPr>
            <a:r>
              <a:rPr lang="en-US" sz="1600" dirty="0"/>
              <a:t> v </a:t>
            </a:r>
            <a:r>
              <a:rPr lang="en-US" sz="1600" b="0" dirty="0"/>
              <a:t>x</a:t>
            </a:r>
            <a:r>
              <a:rPr lang="en-US" sz="1600" dirty="0"/>
              <a:t> w / || v </a:t>
            </a:r>
            <a:r>
              <a:rPr lang="en-US" sz="1600" b="0" dirty="0"/>
              <a:t>x</a:t>
            </a:r>
            <a:r>
              <a:rPr lang="en-US" sz="1600" dirty="0"/>
              <a:t> w||</a:t>
            </a:r>
          </a:p>
          <a:p>
            <a:pPr lvl="1">
              <a:lnSpc>
                <a:spcPct val="70000"/>
              </a:lnSpc>
            </a:pPr>
            <a:r>
              <a:rPr lang="en-US" sz="1600" dirty="0"/>
              <a:t> v + w</a:t>
            </a:r>
          </a:p>
          <a:p>
            <a:pPr lvl="1">
              <a:lnSpc>
                <a:spcPct val="70000"/>
              </a:lnSpc>
            </a:pPr>
            <a:r>
              <a:rPr lang="en-US" sz="1600" dirty="0"/>
              <a:t> v - w</a:t>
            </a:r>
          </a:p>
          <a:p>
            <a:pPr lvl="1">
              <a:lnSpc>
                <a:spcPct val="70000"/>
              </a:lnSpc>
            </a:pPr>
            <a:r>
              <a:rPr lang="en-US" sz="1600" dirty="0"/>
              <a:t> </a:t>
            </a:r>
            <a:r>
              <a:rPr lang="en-US" sz="1600" b="0" dirty="0" err="1"/>
              <a:t>a</a:t>
            </a:r>
            <a:r>
              <a:rPr lang="en-US" sz="1600" dirty="0" err="1"/>
              <a:t>v</a:t>
            </a:r>
            <a:r>
              <a:rPr lang="en-US" sz="1600" dirty="0"/>
              <a:t> </a:t>
            </a:r>
            <a:r>
              <a:rPr lang="en-US" sz="1600" b="0" dirty="0"/>
              <a:t>[</a:t>
            </a:r>
            <a:r>
              <a:rPr lang="en-US" sz="1600" dirty="0"/>
              <a:t>+ </a:t>
            </a:r>
            <a:r>
              <a:rPr lang="en-US" sz="1600" b="0" dirty="0" err="1"/>
              <a:t>b</a:t>
            </a:r>
            <a:r>
              <a:rPr lang="en-US" sz="1600" dirty="0" err="1"/>
              <a:t>w</a:t>
            </a:r>
            <a:r>
              <a:rPr lang="en-US" sz="1600" dirty="0"/>
              <a:t> </a:t>
            </a:r>
            <a:r>
              <a:rPr lang="en-US" sz="1600" b="0" dirty="0"/>
              <a:t>[</a:t>
            </a:r>
            <a:r>
              <a:rPr lang="en-US" sz="1600" dirty="0"/>
              <a:t>+ </a:t>
            </a:r>
            <a:r>
              <a:rPr lang="en-US" sz="1600" b="0" dirty="0"/>
              <a:t>c</a:t>
            </a:r>
            <a:r>
              <a:rPr lang="en-US" sz="1600" dirty="0"/>
              <a:t>u</a:t>
            </a:r>
            <a:r>
              <a:rPr lang="en-US" sz="1600" b="0" dirty="0"/>
              <a:t>]]</a:t>
            </a:r>
          </a:p>
          <a:p>
            <a:pPr lvl="1">
              <a:lnSpc>
                <a:spcPct val="70000"/>
              </a:lnSpc>
            </a:pPr>
            <a:r>
              <a:rPr lang="en-US" sz="1600" b="0" dirty="0"/>
              <a:t> angle between</a:t>
            </a:r>
            <a:r>
              <a:rPr lang="en-US" sz="1600" dirty="0"/>
              <a:t> v </a:t>
            </a:r>
            <a:r>
              <a:rPr lang="en-US" sz="1600" b="0" dirty="0"/>
              <a:t>and </a:t>
            </a:r>
            <a:r>
              <a:rPr lang="en-US" sz="1600" dirty="0"/>
              <a:t>w</a:t>
            </a:r>
          </a:p>
          <a:p>
            <a:pPr lvl="1">
              <a:lnSpc>
                <a:spcPct val="70000"/>
              </a:lnSpc>
            </a:pPr>
            <a:r>
              <a:rPr lang="en-US" sz="1600" dirty="0"/>
              <a:t> ||v||</a:t>
            </a:r>
          </a:p>
        </p:txBody>
      </p:sp>
      <p:sp>
        <p:nvSpPr>
          <p:cNvPr id="16389" name="Rectangle 6"/>
          <p:cNvSpPr>
            <a:spLocks noChangeArrowheads="1"/>
          </p:cNvSpPr>
          <p:nvPr/>
        </p:nvSpPr>
        <p:spPr bwMode="auto">
          <a:xfrm>
            <a:off x="4483100" y="1550988"/>
            <a:ext cx="4359275" cy="4678362"/>
          </a:xfrm>
          <a:prstGeom prst="rect">
            <a:avLst/>
          </a:prstGeom>
          <a:noFill/>
          <a:ln w="12700">
            <a:noFill/>
            <a:miter lim="800000"/>
            <a:headEnd/>
            <a:tailEnd/>
          </a:ln>
        </p:spPr>
        <p:txBody>
          <a:bodyPr lIns="90488" tIns="44450" rIns="90488" bIns="44450">
            <a:prstTxWarp prst="textNoShape">
              <a:avLst/>
            </a:prstTxWarp>
          </a:bodyPr>
          <a:lstStyle/>
          <a:p>
            <a:pPr marL="285750" indent="-285750" algn="l">
              <a:buSzTx/>
            </a:pPr>
            <a:r>
              <a:rPr lang="en-US" sz="2000" u="sng">
                <a:ea typeface="ＭＳ Ｐゴシック" charset="-128"/>
                <a:cs typeface="ＭＳ Ｐゴシック" charset="-128"/>
              </a:rPr>
              <a:t>Routine</a:t>
            </a:r>
            <a:endParaRPr lang="en-US" sz="2000">
              <a:ea typeface="ＭＳ Ｐゴシック" charset="-128"/>
              <a:cs typeface="ＭＳ Ｐゴシック" charset="-128"/>
            </a:endParaRPr>
          </a:p>
          <a:p>
            <a:pPr marL="628650" lvl="1" indent="-228600" algn="l">
              <a:lnSpc>
                <a:spcPct val="70000"/>
              </a:lnSpc>
              <a:buSzTx/>
              <a:buFontTx/>
              <a:buChar char="–"/>
            </a:pPr>
            <a:r>
              <a:rPr lang="en-US" sz="1600">
                <a:ea typeface="ＭＳ Ｐゴシック" charset="-128"/>
                <a:cs typeface="ＭＳ Ｐゴシック" charset="-128"/>
              </a:rPr>
              <a:t>  </a:t>
            </a:r>
            <a:r>
              <a:rPr lang="en-US" sz="1600">
                <a:latin typeface="Courier New" charset="0"/>
                <a:ea typeface="ＭＳ Ｐゴシック" charset="-128"/>
                <a:cs typeface="ＭＳ Ｐゴシック" charset="-128"/>
              </a:rPr>
              <a:t>VDOT,    DVDOT</a:t>
            </a:r>
          </a:p>
          <a:p>
            <a:pPr marL="628650" lvl="1" indent="-228600" algn="l">
              <a:lnSpc>
                <a:spcPct val="70000"/>
              </a:lnSpc>
              <a:buSzTx/>
              <a:buFontTx/>
              <a:buChar char="–"/>
            </a:pPr>
            <a:r>
              <a:rPr lang="en-US" sz="1600">
                <a:latin typeface="Courier New" charset="0"/>
                <a:ea typeface="ＭＳ Ｐゴシック" charset="-128"/>
                <a:cs typeface="ＭＳ Ｐゴシック" charset="-128"/>
              </a:rPr>
              <a:t> VCROSS,  DVCRSS</a:t>
            </a:r>
          </a:p>
          <a:p>
            <a:pPr marL="628650" lvl="1" indent="-228600" algn="l">
              <a:lnSpc>
                <a:spcPct val="70000"/>
              </a:lnSpc>
              <a:buSzTx/>
              <a:buFontTx/>
              <a:buChar char="–"/>
            </a:pPr>
            <a:r>
              <a:rPr lang="en-US" sz="1600">
                <a:latin typeface="Courier New" charset="0"/>
                <a:ea typeface="ＭＳ Ｐゴシック" charset="-128"/>
                <a:cs typeface="ＭＳ Ｐゴシック" charset="-128"/>
              </a:rPr>
              <a:t> VHAT,    DVHAT</a:t>
            </a:r>
          </a:p>
          <a:p>
            <a:pPr marL="628650" lvl="1" indent="-228600" algn="l">
              <a:lnSpc>
                <a:spcPct val="70000"/>
              </a:lnSpc>
              <a:buSzTx/>
              <a:buFontTx/>
              <a:buChar char="–"/>
            </a:pPr>
            <a:r>
              <a:rPr lang="en-US" sz="1600">
                <a:latin typeface="Courier New" charset="0"/>
                <a:ea typeface="ＭＳ Ｐゴシック" charset="-128"/>
                <a:cs typeface="ＭＳ Ｐゴシック" charset="-128"/>
              </a:rPr>
              <a:t> UCROSS,  DUCRSS</a:t>
            </a:r>
          </a:p>
          <a:p>
            <a:pPr marL="628650" lvl="1" indent="-228600" algn="l">
              <a:lnSpc>
                <a:spcPct val="70000"/>
              </a:lnSpc>
              <a:buSzTx/>
              <a:buFontTx/>
              <a:buChar char="–"/>
            </a:pPr>
            <a:r>
              <a:rPr lang="en-US" sz="1600">
                <a:latin typeface="Courier New" charset="0"/>
                <a:ea typeface="ＭＳ Ｐゴシック" charset="-128"/>
                <a:cs typeface="ＭＳ Ｐゴシック" charset="-128"/>
              </a:rPr>
              <a:t> VADD,    VADDG</a:t>
            </a:r>
          </a:p>
          <a:p>
            <a:pPr marL="628650" lvl="1" indent="-228600" algn="l">
              <a:lnSpc>
                <a:spcPct val="70000"/>
              </a:lnSpc>
              <a:buSzTx/>
              <a:buFontTx/>
              <a:buChar char="–"/>
            </a:pPr>
            <a:r>
              <a:rPr lang="en-US" sz="1600">
                <a:latin typeface="Courier New" charset="0"/>
                <a:ea typeface="ＭＳ Ｐゴシック" charset="-128"/>
                <a:cs typeface="ＭＳ Ｐゴシック" charset="-128"/>
              </a:rPr>
              <a:t> VSUB,    VSUBG</a:t>
            </a:r>
          </a:p>
          <a:p>
            <a:pPr marL="628650" lvl="1" indent="-228600" algn="l">
              <a:lnSpc>
                <a:spcPct val="70000"/>
              </a:lnSpc>
              <a:buSzTx/>
              <a:buFontTx/>
              <a:buChar char="–"/>
            </a:pPr>
            <a:r>
              <a:rPr lang="en-US" sz="1600">
                <a:latin typeface="Courier New" charset="0"/>
                <a:ea typeface="ＭＳ Ｐゴシック" charset="-128"/>
                <a:cs typeface="ＭＳ Ｐゴシック" charset="-128"/>
              </a:rPr>
              <a:t> VSCL,   </a:t>
            </a:r>
            <a:r>
              <a:rPr lang="en-US" sz="1600" b="0">
                <a:latin typeface="Courier New" charset="0"/>
                <a:ea typeface="ＭＳ Ｐゴシック" charset="-128"/>
                <a:cs typeface="ＭＳ Ｐゴシック" charset="-128"/>
              </a:rPr>
              <a:t>[</a:t>
            </a:r>
            <a:r>
              <a:rPr lang="en-US" sz="1600">
                <a:latin typeface="Courier New" charset="0"/>
                <a:ea typeface="ＭＳ Ｐゴシック" charset="-128"/>
                <a:cs typeface="ＭＳ Ｐゴシック" charset="-128"/>
              </a:rPr>
              <a:t>VLCOM, </a:t>
            </a:r>
            <a:r>
              <a:rPr lang="en-US" sz="1600" b="0">
                <a:latin typeface="Courier New" charset="0"/>
                <a:ea typeface="ＭＳ Ｐゴシック" charset="-128"/>
                <a:cs typeface="ＭＳ Ｐゴシック" charset="-128"/>
              </a:rPr>
              <a:t>[</a:t>
            </a:r>
            <a:r>
              <a:rPr lang="en-US" sz="1600">
                <a:latin typeface="Courier New" charset="0"/>
                <a:ea typeface="ＭＳ Ｐゴシック" charset="-128"/>
                <a:cs typeface="ＭＳ Ｐゴシック" charset="-128"/>
              </a:rPr>
              <a:t>VLCOM3</a:t>
            </a:r>
            <a:r>
              <a:rPr lang="en-US" sz="1600" b="0">
                <a:latin typeface="Courier New" charset="0"/>
                <a:ea typeface="ＭＳ Ｐゴシック" charset="-128"/>
                <a:cs typeface="ＭＳ Ｐゴシック" charset="-128"/>
              </a:rPr>
              <a:t>]]</a:t>
            </a:r>
          </a:p>
          <a:p>
            <a:pPr marL="628650" lvl="1" indent="-228600" algn="l">
              <a:lnSpc>
                <a:spcPct val="70000"/>
              </a:lnSpc>
              <a:buSzTx/>
              <a:buFontTx/>
              <a:buChar char="–"/>
            </a:pPr>
            <a:r>
              <a:rPr lang="en-US" sz="1600" b="0">
                <a:latin typeface="Courier New" charset="0"/>
                <a:ea typeface="ＭＳ Ｐゴシック" charset="-128"/>
                <a:cs typeface="ＭＳ Ｐゴシック" charset="-128"/>
              </a:rPr>
              <a:t> </a:t>
            </a:r>
            <a:r>
              <a:rPr lang="en-US" sz="1600">
                <a:latin typeface="Courier New" charset="0"/>
                <a:ea typeface="ＭＳ Ｐゴシック" charset="-128"/>
                <a:cs typeface="ＭＳ Ｐゴシック" charset="-128"/>
              </a:rPr>
              <a:t>VSEP</a:t>
            </a:r>
          </a:p>
          <a:p>
            <a:pPr marL="628650" lvl="1" indent="-228600" algn="l">
              <a:lnSpc>
                <a:spcPct val="70000"/>
              </a:lnSpc>
              <a:buSzTx/>
              <a:buFontTx/>
              <a:buChar char="–"/>
            </a:pPr>
            <a:r>
              <a:rPr lang="en-US" sz="1600">
                <a:latin typeface="Courier New" charset="0"/>
                <a:ea typeface="ＭＳ Ｐゴシック" charset="-128"/>
                <a:cs typeface="ＭＳ Ｐゴシック" charset="-128"/>
              </a:rPr>
              <a:t> VNORM</a:t>
            </a:r>
          </a:p>
        </p:txBody>
      </p:sp>
      <p:grpSp>
        <p:nvGrpSpPr>
          <p:cNvPr id="16390" name="Group 32"/>
          <p:cNvGrpSpPr>
            <a:grpSpLocks/>
          </p:cNvGrpSpPr>
          <p:nvPr/>
        </p:nvGrpSpPr>
        <p:grpSpPr bwMode="auto">
          <a:xfrm>
            <a:off x="2235200" y="4173538"/>
            <a:ext cx="1671638" cy="2320925"/>
            <a:chOff x="1408" y="2629"/>
            <a:chExt cx="1053" cy="1462"/>
          </a:xfrm>
        </p:grpSpPr>
        <p:grpSp>
          <p:nvGrpSpPr>
            <p:cNvPr id="16397" name="Group 19"/>
            <p:cNvGrpSpPr>
              <a:grpSpLocks/>
            </p:cNvGrpSpPr>
            <p:nvPr/>
          </p:nvGrpSpPr>
          <p:grpSpPr bwMode="auto">
            <a:xfrm>
              <a:off x="1408" y="2629"/>
              <a:ext cx="1053" cy="590"/>
              <a:chOff x="1408" y="2629"/>
              <a:chExt cx="1053" cy="590"/>
            </a:xfrm>
          </p:grpSpPr>
          <p:grpSp>
            <p:nvGrpSpPr>
              <p:cNvPr id="16410" name="Group 17"/>
              <p:cNvGrpSpPr>
                <a:grpSpLocks/>
              </p:cNvGrpSpPr>
              <p:nvPr/>
            </p:nvGrpSpPr>
            <p:grpSpPr bwMode="auto">
              <a:xfrm>
                <a:off x="1692" y="2629"/>
                <a:ext cx="769" cy="590"/>
                <a:chOff x="1692" y="2629"/>
                <a:chExt cx="769" cy="590"/>
              </a:xfrm>
            </p:grpSpPr>
            <p:sp>
              <p:nvSpPr>
                <p:cNvPr id="16412" name="Line 7"/>
                <p:cNvSpPr>
                  <a:spLocks noChangeShapeType="1"/>
                </p:cNvSpPr>
                <p:nvPr/>
              </p:nvSpPr>
              <p:spPr bwMode="auto">
                <a:xfrm flipV="1">
                  <a:off x="1702" y="2719"/>
                  <a:ext cx="353" cy="245"/>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6413" name="Line 8"/>
                <p:cNvSpPr>
                  <a:spLocks noChangeShapeType="1"/>
                </p:cNvSpPr>
                <p:nvPr/>
              </p:nvSpPr>
              <p:spPr bwMode="auto">
                <a:xfrm>
                  <a:off x="1702" y="2960"/>
                  <a:ext cx="531" cy="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6414" name="Line 9"/>
                <p:cNvSpPr>
                  <a:spLocks noChangeShapeType="1"/>
                </p:cNvSpPr>
                <p:nvPr/>
              </p:nvSpPr>
              <p:spPr bwMode="auto">
                <a:xfrm>
                  <a:off x="2052" y="2734"/>
                  <a:ext cx="0" cy="225"/>
                </a:xfrm>
                <a:prstGeom prst="line">
                  <a:avLst/>
                </a:prstGeom>
                <a:noFill/>
                <a:ln w="12700">
                  <a:solidFill>
                    <a:schemeClr val="accent1"/>
                  </a:solidFill>
                  <a:prstDash val="dash"/>
                  <a:round/>
                  <a:headEnd type="triangle" w="med" len="med"/>
                  <a:tailEnd/>
                </a:ln>
              </p:spPr>
              <p:txBody>
                <a:bodyPr wrap="none" anchor="ctr">
                  <a:prstTxWarp prst="textNoShape">
                    <a:avLst/>
                  </a:prstTxWarp>
                </a:bodyPr>
                <a:lstStyle/>
                <a:p>
                  <a:endParaRPr lang="en-US"/>
                </a:p>
              </p:txBody>
            </p:sp>
            <p:sp>
              <p:nvSpPr>
                <p:cNvPr id="16415" name="Rectangle 10"/>
                <p:cNvSpPr>
                  <a:spLocks noChangeArrowheads="1"/>
                </p:cNvSpPr>
                <p:nvPr/>
              </p:nvSpPr>
              <p:spPr bwMode="auto">
                <a:xfrm>
                  <a:off x="2008" y="2916"/>
                  <a:ext cx="31" cy="40"/>
                </a:xfrm>
                <a:prstGeom prst="rect">
                  <a:avLst/>
                </a:prstGeom>
                <a:noFill/>
                <a:ln w="12700">
                  <a:solidFill>
                    <a:schemeClr val="tx1"/>
                  </a:solidFill>
                  <a:miter lim="800000"/>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16416" name="Line 11"/>
                <p:cNvSpPr>
                  <a:spLocks noChangeShapeType="1"/>
                </p:cNvSpPr>
                <p:nvPr/>
              </p:nvSpPr>
              <p:spPr bwMode="auto">
                <a:xfrm>
                  <a:off x="1706" y="2972"/>
                  <a:ext cx="339" cy="0"/>
                </a:xfrm>
                <a:prstGeom prst="line">
                  <a:avLst/>
                </a:prstGeom>
                <a:noFill/>
                <a:ln w="12700">
                  <a:solidFill>
                    <a:schemeClr val="accent2"/>
                  </a:solidFill>
                  <a:prstDash val="dash"/>
                  <a:round/>
                  <a:headEnd/>
                  <a:tailEnd type="triangle" w="med" len="med"/>
                </a:ln>
              </p:spPr>
              <p:txBody>
                <a:bodyPr wrap="none" anchor="ctr">
                  <a:prstTxWarp prst="textNoShape">
                    <a:avLst/>
                  </a:prstTxWarp>
                </a:bodyPr>
                <a:lstStyle/>
                <a:p>
                  <a:endParaRPr lang="en-US"/>
                </a:p>
              </p:txBody>
            </p:sp>
            <p:sp>
              <p:nvSpPr>
                <p:cNvPr id="16417" name="Rectangle 12"/>
                <p:cNvSpPr>
                  <a:spLocks noChangeArrowheads="1"/>
                </p:cNvSpPr>
                <p:nvPr/>
              </p:nvSpPr>
              <p:spPr bwMode="auto">
                <a:xfrm>
                  <a:off x="1692" y="2629"/>
                  <a:ext cx="194" cy="21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800">
                      <a:ea typeface="ＭＳ Ｐゴシック" charset="-128"/>
                      <a:cs typeface="ＭＳ Ｐゴシック" charset="-128"/>
                    </a:rPr>
                    <a:t>v</a:t>
                  </a:r>
                </a:p>
              </p:txBody>
            </p:sp>
            <p:sp>
              <p:nvSpPr>
                <p:cNvPr id="16418" name="Rectangle 13"/>
                <p:cNvSpPr>
                  <a:spLocks noChangeArrowheads="1"/>
                </p:cNvSpPr>
                <p:nvPr/>
              </p:nvSpPr>
              <p:spPr bwMode="auto">
                <a:xfrm>
                  <a:off x="2235" y="2857"/>
                  <a:ext cx="226" cy="21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800">
                      <a:ea typeface="ＭＳ Ｐゴシック" charset="-128"/>
                      <a:cs typeface="ＭＳ Ｐゴシック" charset="-128"/>
                    </a:rPr>
                    <a:t>w</a:t>
                  </a:r>
                </a:p>
              </p:txBody>
            </p:sp>
            <p:sp>
              <p:nvSpPr>
                <p:cNvPr id="16419" name="Rectangle 14"/>
                <p:cNvSpPr>
                  <a:spLocks noChangeArrowheads="1"/>
                </p:cNvSpPr>
                <p:nvPr/>
              </p:nvSpPr>
              <p:spPr bwMode="auto">
                <a:xfrm>
                  <a:off x="1797" y="3007"/>
                  <a:ext cx="227" cy="21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800">
                      <a:ea typeface="ＭＳ Ｐゴシック" charset="-128"/>
                      <a:cs typeface="ＭＳ Ｐゴシック" charset="-128"/>
                    </a:rPr>
                    <a:t>v</a:t>
                  </a:r>
                  <a:r>
                    <a:rPr lang="en-US" sz="1200" b="0" baseline="82000">
                      <a:ea typeface="ＭＳ Ｐゴシック" charset="-128"/>
                      <a:cs typeface="ＭＳ Ｐゴシック" charset="-128"/>
                    </a:rPr>
                    <a:t>||</a:t>
                  </a:r>
                </a:p>
              </p:txBody>
            </p:sp>
            <p:sp>
              <p:nvSpPr>
                <p:cNvPr id="16420" name="Rectangle 15"/>
                <p:cNvSpPr>
                  <a:spLocks noChangeArrowheads="1"/>
                </p:cNvSpPr>
                <p:nvPr/>
              </p:nvSpPr>
              <p:spPr bwMode="auto">
                <a:xfrm>
                  <a:off x="2031" y="2752"/>
                  <a:ext cx="228" cy="21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800">
                      <a:ea typeface="ＭＳ Ｐゴシック" charset="-128"/>
                      <a:cs typeface="ＭＳ Ｐゴシック" charset="-128"/>
                    </a:rPr>
                    <a:t>v</a:t>
                  </a:r>
                  <a:r>
                    <a:rPr lang="en-US" sz="1200" b="0" baseline="82000">
                      <a:ea typeface="ＭＳ Ｐゴシック" charset="-128"/>
                      <a:cs typeface="ＭＳ Ｐゴシック" charset="-128"/>
                    </a:rPr>
                    <a:t> |</a:t>
                  </a:r>
                </a:p>
              </p:txBody>
            </p:sp>
            <p:sp>
              <p:nvSpPr>
                <p:cNvPr id="16421" name="Line 16"/>
                <p:cNvSpPr>
                  <a:spLocks noChangeShapeType="1"/>
                </p:cNvSpPr>
                <p:nvPr/>
              </p:nvSpPr>
              <p:spPr bwMode="auto">
                <a:xfrm>
                  <a:off x="2165" y="2831"/>
                  <a:ext cx="42"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grpSp>
          <p:sp>
            <p:nvSpPr>
              <p:cNvPr id="16411" name="Line 18"/>
              <p:cNvSpPr>
                <a:spLocks noChangeShapeType="1"/>
              </p:cNvSpPr>
              <p:nvPr/>
            </p:nvSpPr>
            <p:spPr bwMode="auto">
              <a:xfrm>
                <a:off x="1408" y="2972"/>
                <a:ext cx="71"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grpSp>
        <p:grpSp>
          <p:nvGrpSpPr>
            <p:cNvPr id="16398" name="Group 31"/>
            <p:cNvGrpSpPr>
              <a:grpSpLocks/>
            </p:cNvGrpSpPr>
            <p:nvPr/>
          </p:nvGrpSpPr>
          <p:grpSpPr bwMode="auto">
            <a:xfrm>
              <a:off x="1408" y="3224"/>
              <a:ext cx="977" cy="867"/>
              <a:chOff x="1408" y="3224"/>
              <a:chExt cx="977" cy="867"/>
            </a:xfrm>
          </p:grpSpPr>
          <p:sp>
            <p:nvSpPr>
              <p:cNvPr id="16399" name="Line 20"/>
              <p:cNvSpPr>
                <a:spLocks noChangeShapeType="1"/>
              </p:cNvSpPr>
              <p:nvPr/>
            </p:nvSpPr>
            <p:spPr bwMode="auto">
              <a:xfrm>
                <a:off x="1408" y="3650"/>
                <a:ext cx="71"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grpSp>
            <p:nvGrpSpPr>
              <p:cNvPr id="16400" name="Group 30"/>
              <p:cNvGrpSpPr>
                <a:grpSpLocks/>
              </p:cNvGrpSpPr>
              <p:nvPr/>
            </p:nvGrpSpPr>
            <p:grpSpPr bwMode="auto">
              <a:xfrm>
                <a:off x="1611" y="3224"/>
                <a:ext cx="774" cy="867"/>
                <a:chOff x="1611" y="3224"/>
                <a:chExt cx="774" cy="867"/>
              </a:xfrm>
            </p:grpSpPr>
            <p:sp>
              <p:nvSpPr>
                <p:cNvPr id="16401" name="Line 21"/>
                <p:cNvSpPr>
                  <a:spLocks noChangeShapeType="1"/>
                </p:cNvSpPr>
                <p:nvPr/>
              </p:nvSpPr>
              <p:spPr bwMode="auto">
                <a:xfrm>
                  <a:off x="1977" y="3224"/>
                  <a:ext cx="0" cy="392"/>
                </a:xfrm>
                <a:prstGeom prst="line">
                  <a:avLst/>
                </a:prstGeom>
                <a:noFill/>
                <a:ln w="12700">
                  <a:solidFill>
                    <a:schemeClr val="accent1"/>
                  </a:solidFill>
                  <a:round/>
                  <a:headEnd type="triangle" w="med" len="med"/>
                  <a:tailEnd/>
                </a:ln>
              </p:spPr>
              <p:txBody>
                <a:bodyPr wrap="none" anchor="ctr">
                  <a:prstTxWarp prst="textNoShape">
                    <a:avLst/>
                  </a:prstTxWarp>
                </a:bodyPr>
                <a:lstStyle/>
                <a:p>
                  <a:endParaRPr lang="en-US"/>
                </a:p>
              </p:txBody>
            </p:sp>
            <p:sp>
              <p:nvSpPr>
                <p:cNvPr id="16402" name="Line 22"/>
                <p:cNvSpPr>
                  <a:spLocks noChangeShapeType="1"/>
                </p:cNvSpPr>
                <p:nvPr/>
              </p:nvSpPr>
              <p:spPr bwMode="auto">
                <a:xfrm>
                  <a:off x="1982" y="3621"/>
                  <a:ext cx="403" cy="265"/>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6403" name="Rectangle 23"/>
                <p:cNvSpPr>
                  <a:spLocks noChangeArrowheads="1"/>
                </p:cNvSpPr>
                <p:nvPr/>
              </p:nvSpPr>
              <p:spPr bwMode="auto">
                <a:xfrm>
                  <a:off x="1692" y="3517"/>
                  <a:ext cx="194" cy="21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800">
                      <a:ea typeface="ＭＳ Ｐゴシック" charset="-128"/>
                      <a:cs typeface="ＭＳ Ｐゴシック" charset="-128"/>
                    </a:rPr>
                    <a:t>v</a:t>
                  </a:r>
                </a:p>
              </p:txBody>
            </p:sp>
            <p:sp>
              <p:nvSpPr>
                <p:cNvPr id="16404" name="Rectangle 24"/>
                <p:cNvSpPr>
                  <a:spLocks noChangeArrowheads="1"/>
                </p:cNvSpPr>
                <p:nvPr/>
              </p:nvSpPr>
              <p:spPr bwMode="auto">
                <a:xfrm>
                  <a:off x="2034" y="3879"/>
                  <a:ext cx="226" cy="21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800">
                      <a:ea typeface="ＭＳ Ｐゴシック" charset="-128"/>
                      <a:cs typeface="ＭＳ Ｐゴシック" charset="-128"/>
                    </a:rPr>
                    <a:t>w</a:t>
                  </a:r>
                </a:p>
              </p:txBody>
            </p:sp>
            <p:sp>
              <p:nvSpPr>
                <p:cNvPr id="16405" name="Line 25"/>
                <p:cNvSpPr>
                  <a:spLocks noChangeShapeType="1"/>
                </p:cNvSpPr>
                <p:nvPr/>
              </p:nvSpPr>
              <p:spPr bwMode="auto">
                <a:xfrm flipH="1">
                  <a:off x="1611" y="3622"/>
                  <a:ext cx="369" cy="229"/>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16406" name="Freeform 26"/>
                <p:cNvSpPr>
                  <a:spLocks/>
                </p:cNvSpPr>
                <p:nvPr/>
              </p:nvSpPr>
              <p:spPr bwMode="auto">
                <a:xfrm>
                  <a:off x="1908" y="3617"/>
                  <a:ext cx="137" cy="91"/>
                </a:xfrm>
                <a:custGeom>
                  <a:avLst/>
                  <a:gdLst>
                    <a:gd name="T0" fmla="*/ 69 w 137"/>
                    <a:gd name="T1" fmla="*/ 0 h 91"/>
                    <a:gd name="T2" fmla="*/ 0 w 137"/>
                    <a:gd name="T3" fmla="*/ 47 h 91"/>
                    <a:gd name="T4" fmla="*/ 69 w 137"/>
                    <a:gd name="T5" fmla="*/ 90 h 91"/>
                    <a:gd name="T6" fmla="*/ 136 w 137"/>
                    <a:gd name="T7" fmla="*/ 44 h 91"/>
                    <a:gd name="T8" fmla="*/ 69 w 137"/>
                    <a:gd name="T9" fmla="*/ 0 h 91"/>
                    <a:gd name="T10" fmla="*/ 0 60000 65536"/>
                    <a:gd name="T11" fmla="*/ 0 60000 65536"/>
                    <a:gd name="T12" fmla="*/ 0 60000 65536"/>
                    <a:gd name="T13" fmla="*/ 0 60000 65536"/>
                    <a:gd name="T14" fmla="*/ 0 60000 65536"/>
                    <a:gd name="T15" fmla="*/ 0 w 137"/>
                    <a:gd name="T16" fmla="*/ 0 h 91"/>
                    <a:gd name="T17" fmla="*/ 137 w 137"/>
                    <a:gd name="T18" fmla="*/ 91 h 91"/>
                  </a:gdLst>
                  <a:ahLst/>
                  <a:cxnLst>
                    <a:cxn ang="T10">
                      <a:pos x="T0" y="T1"/>
                    </a:cxn>
                    <a:cxn ang="T11">
                      <a:pos x="T2" y="T3"/>
                    </a:cxn>
                    <a:cxn ang="T12">
                      <a:pos x="T4" y="T5"/>
                    </a:cxn>
                    <a:cxn ang="T13">
                      <a:pos x="T6" y="T7"/>
                    </a:cxn>
                    <a:cxn ang="T14">
                      <a:pos x="T8" y="T9"/>
                    </a:cxn>
                  </a:cxnLst>
                  <a:rect l="T15" t="T16" r="T17" b="T18"/>
                  <a:pathLst>
                    <a:path w="137" h="91">
                      <a:moveTo>
                        <a:pt x="69" y="0"/>
                      </a:moveTo>
                      <a:lnTo>
                        <a:pt x="0" y="47"/>
                      </a:lnTo>
                      <a:lnTo>
                        <a:pt x="69" y="90"/>
                      </a:lnTo>
                      <a:lnTo>
                        <a:pt x="136" y="44"/>
                      </a:lnTo>
                      <a:lnTo>
                        <a:pt x="69" y="0"/>
                      </a:lnTo>
                    </a:path>
                  </a:pathLst>
                </a:custGeom>
                <a:solidFill>
                  <a:schemeClr val="accent1"/>
                </a:solidFill>
                <a:ln w="12700"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16407" name="Line 27"/>
                <p:cNvSpPr>
                  <a:spLocks noChangeShapeType="1"/>
                </p:cNvSpPr>
                <p:nvPr/>
              </p:nvSpPr>
              <p:spPr bwMode="auto">
                <a:xfrm flipH="1">
                  <a:off x="1616" y="3634"/>
                  <a:ext cx="369" cy="229"/>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6408" name="Line 28"/>
                <p:cNvSpPr>
                  <a:spLocks noChangeShapeType="1"/>
                </p:cNvSpPr>
                <p:nvPr/>
              </p:nvSpPr>
              <p:spPr bwMode="auto">
                <a:xfrm>
                  <a:off x="1983" y="3639"/>
                  <a:ext cx="135" cy="30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16409" name="Arc 29"/>
                <p:cNvSpPr>
                  <a:spLocks/>
                </p:cNvSpPr>
                <p:nvPr/>
              </p:nvSpPr>
              <p:spPr bwMode="auto">
                <a:xfrm>
                  <a:off x="1818" y="3617"/>
                  <a:ext cx="329" cy="186"/>
                </a:xfrm>
                <a:custGeom>
                  <a:avLst/>
                  <a:gdLst>
                    <a:gd name="T0" fmla="*/ 0 w 31821"/>
                    <a:gd name="T1" fmla="*/ 0 h 21600"/>
                    <a:gd name="T2" fmla="*/ 0 w 31821"/>
                    <a:gd name="T3" fmla="*/ 0 h 21600"/>
                    <a:gd name="T4" fmla="*/ 0 w 31821"/>
                    <a:gd name="T5" fmla="*/ 0 h 21600"/>
                    <a:gd name="T6" fmla="*/ 0 60000 65536"/>
                    <a:gd name="T7" fmla="*/ 0 60000 65536"/>
                    <a:gd name="T8" fmla="*/ 0 60000 65536"/>
                    <a:gd name="T9" fmla="*/ 0 w 31821"/>
                    <a:gd name="T10" fmla="*/ 0 h 21600"/>
                    <a:gd name="T11" fmla="*/ 31821 w 31821"/>
                    <a:gd name="T12" fmla="*/ 21600 h 21600"/>
                  </a:gdLst>
                  <a:ahLst/>
                  <a:cxnLst>
                    <a:cxn ang="T6">
                      <a:pos x="T0" y="T1"/>
                    </a:cxn>
                    <a:cxn ang="T7">
                      <a:pos x="T2" y="T3"/>
                    </a:cxn>
                    <a:cxn ang="T8">
                      <a:pos x="T4" y="T5"/>
                    </a:cxn>
                  </a:cxnLst>
                  <a:rect l="T9" t="T10" r="T11" b="T12"/>
                  <a:pathLst>
                    <a:path w="31821" h="21600" fill="none" extrusionOk="0">
                      <a:moveTo>
                        <a:pt x="31821" y="15012"/>
                      </a:moveTo>
                      <a:cubicBezTo>
                        <a:pt x="27751" y="19222"/>
                        <a:pt x="22146" y="21599"/>
                        <a:pt x="16291" y="21599"/>
                      </a:cubicBezTo>
                      <a:cubicBezTo>
                        <a:pt x="10043" y="21599"/>
                        <a:pt x="4102" y="18895"/>
                        <a:pt x="-1" y="14183"/>
                      </a:cubicBezTo>
                    </a:path>
                    <a:path w="31821" h="21600" stroke="0" extrusionOk="0">
                      <a:moveTo>
                        <a:pt x="31821" y="15012"/>
                      </a:moveTo>
                      <a:cubicBezTo>
                        <a:pt x="27751" y="19222"/>
                        <a:pt x="22146" y="21599"/>
                        <a:pt x="16291" y="21599"/>
                      </a:cubicBezTo>
                      <a:cubicBezTo>
                        <a:pt x="10043" y="21599"/>
                        <a:pt x="4102" y="18895"/>
                        <a:pt x="-1" y="14183"/>
                      </a:cubicBezTo>
                      <a:lnTo>
                        <a:pt x="16291" y="0"/>
                      </a:lnTo>
                      <a:close/>
                    </a:path>
                  </a:pathLst>
                </a:custGeom>
                <a:noFill/>
                <a:ln w="12700" cap="rnd">
                  <a:solidFill>
                    <a:schemeClr val="accent2"/>
                  </a:solidFill>
                  <a:round/>
                  <a:headEnd/>
                  <a:tailEnd type="triangle" w="med" len="med"/>
                </a:ln>
              </p:spPr>
              <p:txBody>
                <a:bodyPr wrap="none" anchor="ctr">
                  <a:prstTxWarp prst="textNoShape">
                    <a:avLst/>
                  </a:prstTxWarp>
                </a:bodyPr>
                <a:lstStyle/>
                <a:p>
                  <a:pPr algn="l"/>
                  <a:endParaRPr lang="en-US">
                    <a:ea typeface="ＭＳ Ｐゴシック" charset="-128"/>
                    <a:cs typeface="ＭＳ Ｐゴシック" charset="-128"/>
                  </a:endParaRPr>
                </a:p>
              </p:txBody>
            </p:sp>
          </p:grpSp>
        </p:grpSp>
      </p:grpSp>
      <p:grpSp>
        <p:nvGrpSpPr>
          <p:cNvPr id="16391" name="Group 37"/>
          <p:cNvGrpSpPr>
            <a:grpSpLocks/>
          </p:cNvGrpSpPr>
          <p:nvPr/>
        </p:nvGrpSpPr>
        <p:grpSpPr bwMode="auto">
          <a:xfrm>
            <a:off x="4992688" y="4567238"/>
            <a:ext cx="2147887" cy="1366837"/>
            <a:chOff x="3145" y="2877"/>
            <a:chExt cx="1353" cy="861"/>
          </a:xfrm>
        </p:grpSpPr>
        <p:sp>
          <p:nvSpPr>
            <p:cNvPr id="16393" name="Line 33"/>
            <p:cNvSpPr>
              <a:spLocks noChangeShapeType="1"/>
            </p:cNvSpPr>
            <p:nvPr/>
          </p:nvSpPr>
          <p:spPr bwMode="auto">
            <a:xfrm>
              <a:off x="3145" y="2972"/>
              <a:ext cx="71"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6394" name="Line 34"/>
            <p:cNvSpPr>
              <a:spLocks noChangeShapeType="1"/>
            </p:cNvSpPr>
            <p:nvPr/>
          </p:nvSpPr>
          <p:spPr bwMode="auto">
            <a:xfrm>
              <a:off x="3145" y="3650"/>
              <a:ext cx="71"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16395" name="Rectangle 35"/>
            <p:cNvSpPr>
              <a:spLocks noChangeArrowheads="1"/>
            </p:cNvSpPr>
            <p:nvPr/>
          </p:nvSpPr>
          <p:spPr bwMode="auto">
            <a:xfrm>
              <a:off x="3309" y="2877"/>
              <a:ext cx="1189" cy="195"/>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600">
                  <a:latin typeface="Courier New" charset="0"/>
                  <a:ea typeface="ＭＳ Ｐゴシック" charset="-128"/>
                  <a:cs typeface="ＭＳ Ｐゴシック" charset="-128"/>
                </a:rPr>
                <a:t>VPROJ,   VPERP</a:t>
              </a:r>
            </a:p>
          </p:txBody>
        </p:sp>
        <p:sp>
          <p:nvSpPr>
            <p:cNvPr id="16396" name="Rectangle 36"/>
            <p:cNvSpPr>
              <a:spLocks noChangeArrowheads="1"/>
            </p:cNvSpPr>
            <p:nvPr/>
          </p:nvSpPr>
          <p:spPr bwMode="auto">
            <a:xfrm>
              <a:off x="3305" y="3543"/>
              <a:ext cx="1189" cy="195"/>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600">
                  <a:latin typeface="Courier New" charset="0"/>
                  <a:ea typeface="ＭＳ Ｐゴシック" charset="-128"/>
                  <a:cs typeface="ＭＳ Ｐゴシック" charset="-128"/>
                </a:rPr>
                <a:t>TWOVEC,  FRAME</a:t>
              </a:r>
            </a:p>
          </p:txBody>
        </p:sp>
      </p:grpSp>
      <p:sp>
        <p:nvSpPr>
          <p:cNvPr id="16392" name="Rectangle 38"/>
          <p:cNvSpPr>
            <a:spLocks noGrp="1" noChangeArrowheads="1"/>
          </p:cNvSpPr>
          <p:nvPr>
            <p:ph type="title"/>
          </p:nvPr>
        </p:nvSpPr>
        <p:spPr>
          <a:xfrm>
            <a:off x="4543425" y="381000"/>
            <a:ext cx="1617663" cy="474663"/>
          </a:xfrm>
        </p:spPr>
        <p:txBody>
          <a:bodyPr/>
          <a:lstStyle/>
          <a:p>
            <a:r>
              <a:rPr lang="en-US">
                <a:ea typeface="ＭＳ Ｐゴシック" charset="-128"/>
                <a:cs typeface="ＭＳ Ｐゴシック" charset="-128"/>
              </a:rPr>
              <a:t>Vectors</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4"/>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18435" name="Slide Number Placeholder 5"/>
          <p:cNvSpPr>
            <a:spLocks noGrp="1"/>
          </p:cNvSpPr>
          <p:nvPr>
            <p:ph type="sldNum" sz="quarter" idx="11"/>
          </p:nvPr>
        </p:nvSpPr>
        <p:spPr>
          <a:noFill/>
        </p:spPr>
        <p:txBody>
          <a:bodyPr/>
          <a:lstStyle/>
          <a:p>
            <a:fld id="{38AA9BD4-A7DB-0C4A-9834-E1BAEDE36738}" type="slidenum">
              <a:rPr lang="en-US" smtClean="0">
                <a:ea typeface="ＭＳ Ｐゴシック" charset="-128"/>
                <a:cs typeface="ＭＳ Ｐゴシック" charset="-128"/>
              </a:rPr>
              <a:pPr/>
              <a:t>13</a:t>
            </a:fld>
            <a:endParaRPr lang="en-US" sz="1400" b="0">
              <a:latin typeface="Times New Roman" charset="0"/>
              <a:ea typeface="ＭＳ Ｐゴシック" charset="-128"/>
              <a:cs typeface="ＭＳ Ｐゴシック" charset="-128"/>
            </a:endParaRPr>
          </a:p>
        </p:txBody>
      </p:sp>
      <p:sp>
        <p:nvSpPr>
          <p:cNvPr id="18436" name="Rectangle 6"/>
          <p:cNvSpPr>
            <a:spLocks noGrp="1" noChangeArrowheads="1"/>
          </p:cNvSpPr>
          <p:nvPr>
            <p:ph type="body" sz="half" idx="2"/>
          </p:nvPr>
        </p:nvSpPr>
        <p:spPr>
          <a:xfrm>
            <a:off x="3956050" y="2174875"/>
            <a:ext cx="3810000" cy="3132138"/>
          </a:xfrm>
          <a:noFill/>
        </p:spPr>
        <p:txBody>
          <a:bodyPr/>
          <a:lstStyle/>
          <a:p>
            <a:r>
              <a:rPr lang="en-US" sz="2000" u="sng" dirty="0">
                <a:ea typeface="ＭＳ Ｐゴシック" charset="-128"/>
                <a:cs typeface="ＭＳ Ｐゴシック" charset="-128"/>
              </a:rPr>
              <a:t>Routine</a:t>
            </a:r>
            <a:endParaRPr lang="en-US" sz="2000" dirty="0">
              <a:ea typeface="ＭＳ Ｐゴシック" charset="-128"/>
              <a:cs typeface="ＭＳ Ｐゴシック" charset="-128"/>
            </a:endParaRPr>
          </a:p>
          <a:p>
            <a:pPr lvl="1"/>
            <a:r>
              <a:rPr lang="en-US" sz="1800" dirty="0">
                <a:latin typeface="Courier New" charset="0"/>
              </a:rPr>
              <a:t>MXV                  </a:t>
            </a:r>
          </a:p>
          <a:p>
            <a:pPr lvl="1"/>
            <a:r>
              <a:rPr lang="en-US" sz="1800" dirty="0">
                <a:latin typeface="Courier New" charset="0"/>
              </a:rPr>
              <a:t>MXM</a:t>
            </a:r>
          </a:p>
          <a:p>
            <a:pPr lvl="1"/>
            <a:r>
              <a:rPr lang="en-US" sz="1800" dirty="0">
                <a:latin typeface="Courier New" charset="0"/>
              </a:rPr>
              <a:t>MTXV</a:t>
            </a:r>
          </a:p>
          <a:p>
            <a:pPr lvl="1"/>
            <a:r>
              <a:rPr lang="en-US" sz="1800" dirty="0">
                <a:latin typeface="Courier New" charset="0"/>
              </a:rPr>
              <a:t>MTXM</a:t>
            </a:r>
          </a:p>
          <a:p>
            <a:pPr lvl="1"/>
            <a:r>
              <a:rPr lang="en-US" sz="1800" dirty="0">
                <a:latin typeface="Courier New" charset="0"/>
              </a:rPr>
              <a:t>MXMT</a:t>
            </a:r>
          </a:p>
          <a:p>
            <a:pPr lvl="1"/>
            <a:r>
              <a:rPr lang="en-US" sz="1800" dirty="0">
                <a:latin typeface="Courier New" charset="0"/>
              </a:rPr>
              <a:t>VTMV</a:t>
            </a:r>
          </a:p>
          <a:p>
            <a:pPr lvl="1"/>
            <a:r>
              <a:rPr lang="en-US" sz="1800" dirty="0">
                <a:latin typeface="Courier New" charset="0"/>
              </a:rPr>
              <a:t>XPOSE</a:t>
            </a:r>
          </a:p>
          <a:p>
            <a:pPr lvl="1"/>
            <a:r>
              <a:rPr lang="en-US" sz="1800" dirty="0">
                <a:latin typeface="Courier New" charset="0"/>
              </a:rPr>
              <a:t>INVERT, INVSTM</a:t>
            </a:r>
          </a:p>
        </p:txBody>
      </p:sp>
      <p:sp>
        <p:nvSpPr>
          <p:cNvPr id="18437" name="Rectangle 57"/>
          <p:cNvSpPr>
            <a:spLocks noGrp="1" noChangeArrowheads="1"/>
          </p:cNvSpPr>
          <p:nvPr>
            <p:ph type="title"/>
          </p:nvPr>
        </p:nvSpPr>
        <p:spPr>
          <a:xfrm>
            <a:off x="4464050" y="381000"/>
            <a:ext cx="1776413" cy="474663"/>
          </a:xfrm>
        </p:spPr>
        <p:txBody>
          <a:bodyPr/>
          <a:lstStyle/>
          <a:p>
            <a:r>
              <a:rPr lang="en-US">
                <a:ea typeface="ＭＳ Ｐゴシック" charset="-128"/>
                <a:cs typeface="ＭＳ Ｐゴシック" charset="-128"/>
              </a:rPr>
              <a:t>Matrices</a:t>
            </a:r>
          </a:p>
        </p:txBody>
      </p:sp>
      <p:sp>
        <p:nvSpPr>
          <p:cNvPr id="18438" name="Rectangle 63"/>
          <p:cNvSpPr>
            <a:spLocks noChangeArrowheads="1"/>
          </p:cNvSpPr>
          <p:nvPr/>
        </p:nvSpPr>
        <p:spPr bwMode="auto">
          <a:xfrm>
            <a:off x="579438" y="2189163"/>
            <a:ext cx="3810000" cy="3017837"/>
          </a:xfrm>
          <a:prstGeom prst="rect">
            <a:avLst/>
          </a:prstGeom>
          <a:noFill/>
          <a:ln w="12700">
            <a:noFill/>
            <a:miter lim="800000"/>
            <a:headEnd/>
            <a:tailEnd/>
          </a:ln>
        </p:spPr>
        <p:txBody>
          <a:bodyPr lIns="90488" tIns="44450" rIns="90488" bIns="44450">
            <a:prstTxWarp prst="textNoShape">
              <a:avLst/>
            </a:prstTxWarp>
          </a:bodyPr>
          <a:lstStyle/>
          <a:p>
            <a:pPr marL="285750" indent="-285750" algn="l">
              <a:lnSpc>
                <a:spcPct val="80000"/>
              </a:lnSpc>
            </a:pPr>
            <a:r>
              <a:rPr lang="en-US" sz="2000" u="sng">
                <a:ea typeface="ＭＳ Ｐゴシック" charset="-128"/>
                <a:cs typeface="ＭＳ Ｐゴシック" charset="-128"/>
              </a:rPr>
              <a:t>Function</a:t>
            </a:r>
          </a:p>
          <a:p>
            <a:pPr marL="685800" lvl="1" indent="-228600" algn="l">
              <a:lnSpc>
                <a:spcPct val="80000"/>
              </a:lnSpc>
              <a:buFontTx/>
              <a:buChar char="–"/>
            </a:pPr>
            <a:r>
              <a:rPr lang="en-US" sz="1800">
                <a:ea typeface="ＭＳ Ｐゴシック" charset="-128"/>
                <a:cs typeface="ＭＳ Ｐゴシック" charset="-128"/>
              </a:rPr>
              <a:t>M x v</a:t>
            </a:r>
          </a:p>
          <a:p>
            <a:pPr marL="685800" lvl="1" indent="-228600" algn="l">
              <a:buFontTx/>
              <a:buChar char="–"/>
            </a:pPr>
            <a:r>
              <a:rPr lang="en-US" sz="1800">
                <a:ea typeface="ＭＳ Ｐゴシック" charset="-128"/>
                <a:cs typeface="ＭＳ Ｐゴシック" charset="-128"/>
              </a:rPr>
              <a:t>M x M</a:t>
            </a:r>
          </a:p>
          <a:p>
            <a:pPr marL="685800" lvl="1" indent="-228600" algn="l">
              <a:buFontTx/>
              <a:buChar char="–"/>
            </a:pPr>
            <a:r>
              <a:rPr lang="en-US" sz="1800">
                <a:ea typeface="ＭＳ Ｐゴシック" charset="-128"/>
                <a:cs typeface="ＭＳ Ｐゴシック" charset="-128"/>
              </a:rPr>
              <a:t>M</a:t>
            </a:r>
            <a:r>
              <a:rPr lang="en-US" sz="1800" baseline="30000">
                <a:ea typeface="ＭＳ Ｐゴシック" charset="-128"/>
                <a:cs typeface="ＭＳ Ｐゴシック" charset="-128"/>
              </a:rPr>
              <a:t>t</a:t>
            </a:r>
            <a:r>
              <a:rPr lang="en-US" sz="1800">
                <a:ea typeface="ＭＳ Ｐゴシック" charset="-128"/>
                <a:cs typeface="ＭＳ Ｐゴシック" charset="-128"/>
              </a:rPr>
              <a:t> x v</a:t>
            </a:r>
          </a:p>
          <a:p>
            <a:pPr marL="685800" lvl="1" indent="-228600" algn="l">
              <a:buFontTx/>
              <a:buChar char="–"/>
            </a:pPr>
            <a:r>
              <a:rPr lang="en-US" sz="1800">
                <a:ea typeface="ＭＳ Ｐゴシック" charset="-128"/>
                <a:cs typeface="ＭＳ Ｐゴシック" charset="-128"/>
              </a:rPr>
              <a:t>M</a:t>
            </a:r>
            <a:r>
              <a:rPr lang="en-US" sz="1800" baseline="30000">
                <a:ea typeface="ＭＳ Ｐゴシック" charset="-128"/>
                <a:cs typeface="ＭＳ Ｐゴシック" charset="-128"/>
              </a:rPr>
              <a:t>t</a:t>
            </a:r>
            <a:r>
              <a:rPr lang="en-US" sz="1800">
                <a:ea typeface="ＭＳ Ｐゴシック" charset="-128"/>
                <a:cs typeface="ＭＳ Ｐゴシック" charset="-128"/>
              </a:rPr>
              <a:t> x M</a:t>
            </a:r>
          </a:p>
          <a:p>
            <a:pPr marL="685800" lvl="1" indent="-228600" algn="l">
              <a:buFontTx/>
              <a:buChar char="–"/>
            </a:pPr>
            <a:r>
              <a:rPr lang="en-US" sz="1800">
                <a:ea typeface="ＭＳ Ｐゴシック" charset="-128"/>
                <a:cs typeface="ＭＳ Ｐゴシック" charset="-128"/>
              </a:rPr>
              <a:t>M x M</a:t>
            </a:r>
            <a:r>
              <a:rPr lang="en-US" sz="1800" baseline="30000">
                <a:ea typeface="ＭＳ Ｐゴシック" charset="-128"/>
                <a:cs typeface="ＭＳ Ｐゴシック" charset="-128"/>
              </a:rPr>
              <a:t>t</a:t>
            </a:r>
            <a:endParaRPr lang="en-US" sz="1800">
              <a:ea typeface="ＭＳ Ｐゴシック" charset="-128"/>
              <a:cs typeface="ＭＳ Ｐゴシック" charset="-128"/>
            </a:endParaRPr>
          </a:p>
          <a:p>
            <a:pPr marL="685800" lvl="1" indent="-228600" algn="l">
              <a:buFontTx/>
              <a:buChar char="–"/>
            </a:pPr>
            <a:r>
              <a:rPr lang="en-US" sz="1800">
                <a:ea typeface="ＭＳ Ｐゴシック" charset="-128"/>
                <a:cs typeface="ＭＳ Ｐゴシック" charset="-128"/>
              </a:rPr>
              <a:t>v</a:t>
            </a:r>
            <a:r>
              <a:rPr lang="en-US" sz="1800" baseline="30000">
                <a:ea typeface="ＭＳ Ｐゴシック" charset="-128"/>
                <a:cs typeface="ＭＳ Ｐゴシック" charset="-128"/>
              </a:rPr>
              <a:t>t</a:t>
            </a:r>
            <a:r>
              <a:rPr lang="en-US" sz="1800">
                <a:ea typeface="ＭＳ Ｐゴシック" charset="-128"/>
                <a:cs typeface="ＭＳ Ｐゴシック" charset="-128"/>
              </a:rPr>
              <a:t> x M x v</a:t>
            </a:r>
          </a:p>
          <a:p>
            <a:pPr marL="685800" lvl="1" indent="-228600" algn="l">
              <a:buFontTx/>
              <a:buChar char="–"/>
            </a:pPr>
            <a:r>
              <a:rPr lang="en-US" sz="1800">
                <a:ea typeface="ＭＳ Ｐゴシック" charset="-128"/>
                <a:cs typeface="ＭＳ Ｐゴシック" charset="-128"/>
              </a:rPr>
              <a:t>M</a:t>
            </a:r>
            <a:r>
              <a:rPr lang="en-US" sz="1800" baseline="30000">
                <a:ea typeface="ＭＳ Ｐゴシック" charset="-128"/>
                <a:cs typeface="ＭＳ Ｐゴシック" charset="-128"/>
              </a:rPr>
              <a:t>t</a:t>
            </a:r>
            <a:endParaRPr lang="en-US" sz="1800">
              <a:ea typeface="ＭＳ Ｐゴシック" charset="-128"/>
              <a:cs typeface="ＭＳ Ｐゴシック" charset="-128"/>
            </a:endParaRPr>
          </a:p>
          <a:p>
            <a:pPr marL="685800" lvl="1" indent="-228600" algn="l">
              <a:buFontTx/>
              <a:buChar char="–"/>
            </a:pPr>
            <a:r>
              <a:rPr lang="en-US" sz="1800">
                <a:ea typeface="ＭＳ Ｐゴシック" charset="-128"/>
                <a:cs typeface="ＭＳ Ｐゴシック" charset="-128"/>
              </a:rPr>
              <a:t>M</a:t>
            </a:r>
            <a:r>
              <a:rPr lang="en-US" sz="1800" baseline="30000">
                <a:ea typeface="ＭＳ Ｐゴシック" charset="-128"/>
                <a:cs typeface="ＭＳ Ｐゴシック" charset="-128"/>
              </a:rPr>
              <a:t>-1</a:t>
            </a:r>
          </a:p>
          <a:p>
            <a:pPr marL="285750" indent="-285750" algn="l">
              <a:lnSpc>
                <a:spcPct val="80000"/>
              </a:lnSpc>
            </a:pPr>
            <a:endParaRPr lang="en-US" sz="2000">
              <a:ea typeface="ＭＳ Ｐゴシック" charset="-128"/>
              <a:cs typeface="ＭＳ Ｐゴシック" charset="-128"/>
            </a:endParaRPr>
          </a:p>
        </p:txBody>
      </p:sp>
      <p:sp>
        <p:nvSpPr>
          <p:cNvPr id="18439" name="Text Box 66"/>
          <p:cNvSpPr txBox="1">
            <a:spLocks noChangeArrowheads="1"/>
          </p:cNvSpPr>
          <p:nvPr/>
        </p:nvSpPr>
        <p:spPr bwMode="auto">
          <a:xfrm>
            <a:off x="1141413" y="1541463"/>
            <a:ext cx="5549900" cy="336550"/>
          </a:xfrm>
          <a:prstGeom prst="rect">
            <a:avLst/>
          </a:prstGeom>
          <a:noFill/>
          <a:ln w="12700">
            <a:noFill/>
            <a:miter lim="800000"/>
            <a:headEnd/>
            <a:tailEnd/>
          </a:ln>
        </p:spPr>
        <p:txBody>
          <a:bodyPr lIns="90488" tIns="44450" rIns="90488" bIns="44450">
            <a:prstTxWarp prst="textNoShape">
              <a:avLst/>
            </a:prstTxWarp>
            <a:spAutoFit/>
          </a:bodyPr>
          <a:lstStyle/>
          <a:p>
            <a:pPr algn="l">
              <a:buFontTx/>
              <a:buNone/>
            </a:pPr>
            <a:r>
              <a:rPr lang="en-US" sz="1800">
                <a:ea typeface="ＭＳ Ｐゴシック" charset="-128"/>
                <a:cs typeface="ＭＳ Ｐゴシック" charset="-128"/>
              </a:rPr>
              <a:t>Selected Matrix-Vector Linear Algebra Routines</a:t>
            </a:r>
          </a:p>
        </p:txBody>
      </p:sp>
      <p:sp>
        <p:nvSpPr>
          <p:cNvPr id="18440" name="Text Box 67"/>
          <p:cNvSpPr txBox="1">
            <a:spLocks noChangeArrowheads="1"/>
          </p:cNvSpPr>
          <p:nvPr/>
        </p:nvSpPr>
        <p:spPr bwMode="auto">
          <a:xfrm>
            <a:off x="2501900" y="5353050"/>
            <a:ext cx="2755900" cy="1316038"/>
          </a:xfrm>
          <a:prstGeom prst="rect">
            <a:avLst/>
          </a:prstGeom>
          <a:noFill/>
          <a:ln w="12700">
            <a:noFill/>
            <a:miter lim="800000"/>
            <a:headEnd/>
            <a:tailEnd/>
          </a:ln>
        </p:spPr>
        <p:txBody>
          <a:bodyPr lIns="90488" tIns="44450" rIns="90488" bIns="44450">
            <a:prstTxWarp prst="textNoShape">
              <a:avLst/>
            </a:prstTxWarp>
          </a:bodyPr>
          <a:lstStyle/>
          <a:p>
            <a:pPr algn="l">
              <a:buFontTx/>
              <a:buNone/>
            </a:pPr>
            <a:r>
              <a:rPr lang="en-US" sz="1600">
                <a:latin typeface="Courier New" charset="0"/>
                <a:ea typeface="ＭＳ Ｐゴシック" charset="-128"/>
                <a:cs typeface="ＭＳ Ｐゴシック" charset="-128"/>
              </a:rPr>
              <a:t>M = </a:t>
            </a:r>
            <a:r>
              <a:rPr lang="en-US" sz="1600">
                <a:ea typeface="ＭＳ Ｐゴシック" charset="-128"/>
                <a:cs typeface="ＭＳ Ｐゴシック" charset="-128"/>
              </a:rPr>
              <a:t>Matrix</a:t>
            </a:r>
          </a:p>
          <a:p>
            <a:pPr algn="l">
              <a:buFontTx/>
              <a:buNone/>
            </a:pPr>
            <a:r>
              <a:rPr lang="en-US" sz="1600">
                <a:latin typeface="Courier New" charset="0"/>
                <a:ea typeface="ＭＳ Ｐゴシック" charset="-128"/>
                <a:cs typeface="ＭＳ Ｐゴシック" charset="-128"/>
              </a:rPr>
              <a:t>V = </a:t>
            </a:r>
            <a:r>
              <a:rPr lang="en-US" sz="1600">
                <a:ea typeface="ＭＳ Ｐゴシック" charset="-128"/>
                <a:cs typeface="ＭＳ Ｐゴシック" charset="-128"/>
              </a:rPr>
              <a:t>Vector</a:t>
            </a:r>
          </a:p>
          <a:p>
            <a:pPr algn="l">
              <a:buFontTx/>
              <a:buNone/>
            </a:pPr>
            <a:r>
              <a:rPr lang="en-US" sz="1600">
                <a:latin typeface="Courier New" charset="0"/>
                <a:ea typeface="ＭＳ Ｐゴシック" charset="-128"/>
                <a:cs typeface="ＭＳ Ｐゴシック" charset="-128"/>
              </a:rPr>
              <a:t>X = </a:t>
            </a:r>
            <a:r>
              <a:rPr lang="en-US" sz="1600">
                <a:ea typeface="ＭＳ Ｐゴシック" charset="-128"/>
                <a:cs typeface="ＭＳ Ｐゴシック" charset="-128"/>
              </a:rPr>
              <a:t>Multiplication</a:t>
            </a:r>
          </a:p>
          <a:p>
            <a:pPr algn="l">
              <a:buFontTx/>
              <a:buNone/>
            </a:pPr>
            <a:r>
              <a:rPr lang="en-US" sz="1600">
                <a:latin typeface="Courier New" charset="0"/>
                <a:ea typeface="ＭＳ Ｐゴシック" charset="-128"/>
                <a:cs typeface="ＭＳ Ｐゴシック" charset="-128"/>
              </a:rPr>
              <a:t>T = </a:t>
            </a:r>
            <a:r>
              <a:rPr lang="en-US" sz="1600">
                <a:ea typeface="ＭＳ Ｐゴシック" charset="-128"/>
                <a:cs typeface="ＭＳ Ｐゴシック" charset="-128"/>
              </a:rPr>
              <a:t>Transpose</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4"/>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20483" name="Slide Number Placeholder 5"/>
          <p:cNvSpPr>
            <a:spLocks noGrp="1"/>
          </p:cNvSpPr>
          <p:nvPr>
            <p:ph type="sldNum" sz="quarter" idx="11"/>
          </p:nvPr>
        </p:nvSpPr>
        <p:spPr>
          <a:noFill/>
        </p:spPr>
        <p:txBody>
          <a:bodyPr/>
          <a:lstStyle/>
          <a:p>
            <a:fld id="{224A814B-CD13-1640-82C9-FFE54EFFBA84}" type="slidenum">
              <a:rPr lang="en-US" smtClean="0">
                <a:ea typeface="ＭＳ Ｐゴシック" charset="-128"/>
                <a:cs typeface="ＭＳ Ｐゴシック" charset="-128"/>
              </a:rPr>
              <a:pPr/>
              <a:t>14</a:t>
            </a:fld>
            <a:endParaRPr lang="en-US" sz="1400" b="0">
              <a:latin typeface="Times New Roman" charset="0"/>
              <a:ea typeface="ＭＳ Ｐゴシック" charset="-128"/>
              <a:cs typeface="ＭＳ Ｐゴシック" charset="-128"/>
            </a:endParaRPr>
          </a:p>
        </p:txBody>
      </p:sp>
      <p:sp>
        <p:nvSpPr>
          <p:cNvPr id="20484" name="Rectangle 2"/>
          <p:cNvSpPr>
            <a:spLocks noGrp="1" noChangeArrowheads="1"/>
          </p:cNvSpPr>
          <p:nvPr>
            <p:ph type="body" sz="half" idx="1"/>
          </p:nvPr>
        </p:nvSpPr>
        <p:spPr>
          <a:xfrm>
            <a:off x="2684463" y="1281113"/>
            <a:ext cx="1406525" cy="403225"/>
          </a:xfrm>
          <a:noFill/>
        </p:spPr>
        <p:txBody>
          <a:bodyPr/>
          <a:lstStyle/>
          <a:p>
            <a:pPr>
              <a:buFontTx/>
              <a:buNone/>
            </a:pPr>
            <a:r>
              <a:rPr lang="en-US" sz="2000" u="sng">
                <a:ea typeface="ＭＳ Ｐゴシック" charset="-128"/>
                <a:cs typeface="ＭＳ Ｐゴシック" charset="-128"/>
              </a:rPr>
              <a:t>Function</a:t>
            </a:r>
            <a:endParaRPr lang="en-US" sz="2000">
              <a:ea typeface="ＭＳ Ｐゴシック" charset="-128"/>
              <a:cs typeface="ＭＳ Ｐゴシック" charset="-128"/>
            </a:endParaRPr>
          </a:p>
        </p:txBody>
      </p:sp>
      <p:sp>
        <p:nvSpPr>
          <p:cNvPr id="20485" name="Rectangle 3"/>
          <p:cNvSpPr>
            <a:spLocks noGrp="1" noChangeArrowheads="1"/>
          </p:cNvSpPr>
          <p:nvPr>
            <p:ph type="body" sz="half" idx="2"/>
          </p:nvPr>
        </p:nvSpPr>
        <p:spPr>
          <a:xfrm>
            <a:off x="7104063" y="1287463"/>
            <a:ext cx="1631950" cy="376237"/>
          </a:xfrm>
          <a:noFill/>
        </p:spPr>
        <p:txBody>
          <a:bodyPr/>
          <a:lstStyle/>
          <a:p>
            <a:pPr>
              <a:buFontTx/>
              <a:buNone/>
            </a:pPr>
            <a:r>
              <a:rPr lang="en-US" sz="2000" u="sng">
                <a:ea typeface="ＭＳ Ｐゴシック" charset="-128"/>
                <a:cs typeface="ＭＳ Ｐゴシック" charset="-128"/>
              </a:rPr>
              <a:t>Routines</a:t>
            </a:r>
            <a:endParaRPr lang="en-US" sz="2000">
              <a:ea typeface="ＭＳ Ｐゴシック" charset="-128"/>
              <a:cs typeface="ＭＳ Ｐゴシック" charset="-128"/>
            </a:endParaRPr>
          </a:p>
        </p:txBody>
      </p:sp>
      <p:grpSp>
        <p:nvGrpSpPr>
          <p:cNvPr id="20486" name="Group 4"/>
          <p:cNvGrpSpPr>
            <a:grpSpLocks/>
          </p:cNvGrpSpPr>
          <p:nvPr/>
        </p:nvGrpSpPr>
        <p:grpSpPr bwMode="auto">
          <a:xfrm>
            <a:off x="501650" y="2782888"/>
            <a:ext cx="908050" cy="827087"/>
            <a:chOff x="929" y="2263"/>
            <a:chExt cx="572" cy="521"/>
          </a:xfrm>
        </p:grpSpPr>
        <p:sp>
          <p:nvSpPr>
            <p:cNvPr id="20567" name="Line 5"/>
            <p:cNvSpPr>
              <a:spLocks noChangeShapeType="1"/>
            </p:cNvSpPr>
            <p:nvPr/>
          </p:nvSpPr>
          <p:spPr bwMode="auto">
            <a:xfrm flipH="1">
              <a:off x="983" y="2595"/>
              <a:ext cx="250" cy="180"/>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20568" name="Line 6"/>
            <p:cNvSpPr>
              <a:spLocks noChangeShapeType="1"/>
            </p:cNvSpPr>
            <p:nvPr/>
          </p:nvSpPr>
          <p:spPr bwMode="auto">
            <a:xfrm>
              <a:off x="1237" y="2598"/>
              <a:ext cx="234" cy="42"/>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20569" name="Line 7"/>
            <p:cNvSpPr>
              <a:spLocks noChangeShapeType="1"/>
            </p:cNvSpPr>
            <p:nvPr/>
          </p:nvSpPr>
          <p:spPr bwMode="auto">
            <a:xfrm flipH="1" flipV="1">
              <a:off x="1172" y="2317"/>
              <a:ext cx="67" cy="277"/>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20570" name="Arc 8"/>
            <p:cNvSpPr>
              <a:spLocks/>
            </p:cNvSpPr>
            <p:nvPr/>
          </p:nvSpPr>
          <p:spPr bwMode="auto">
            <a:xfrm>
              <a:off x="1307" y="2641"/>
              <a:ext cx="116" cy="81"/>
            </a:xfrm>
            <a:custGeom>
              <a:avLst/>
              <a:gdLst>
                <a:gd name="T0" fmla="*/ 0 w 21599"/>
                <a:gd name="T1" fmla="*/ 0 h 13808"/>
                <a:gd name="T2" fmla="*/ 0 w 21599"/>
                <a:gd name="T3" fmla="*/ 0 h 13808"/>
                <a:gd name="T4" fmla="*/ 0 w 21599"/>
                <a:gd name="T5" fmla="*/ 0 h 13808"/>
                <a:gd name="T6" fmla="*/ 0 60000 65536"/>
                <a:gd name="T7" fmla="*/ 0 60000 65536"/>
                <a:gd name="T8" fmla="*/ 0 60000 65536"/>
                <a:gd name="T9" fmla="*/ 0 w 21599"/>
                <a:gd name="T10" fmla="*/ 0 h 13808"/>
                <a:gd name="T11" fmla="*/ 21599 w 21599"/>
                <a:gd name="T12" fmla="*/ 13808 h 13808"/>
              </a:gdLst>
              <a:ahLst/>
              <a:cxnLst>
                <a:cxn ang="T6">
                  <a:pos x="T0" y="T1"/>
                </a:cxn>
                <a:cxn ang="T7">
                  <a:pos x="T2" y="T3"/>
                </a:cxn>
                <a:cxn ang="T8">
                  <a:pos x="T4" y="T5"/>
                </a:cxn>
              </a:cxnLst>
              <a:rect l="T9" t="T10" r="T11" b="T12"/>
              <a:pathLst>
                <a:path w="21599" h="13808" fill="none" extrusionOk="0">
                  <a:moveTo>
                    <a:pt x="16610" y="-1"/>
                  </a:moveTo>
                  <a:cubicBezTo>
                    <a:pt x="19796" y="3833"/>
                    <a:pt x="21559" y="8651"/>
                    <a:pt x="21599" y="13635"/>
                  </a:cubicBezTo>
                </a:path>
                <a:path w="21599" h="13808" stroke="0" extrusionOk="0">
                  <a:moveTo>
                    <a:pt x="16610" y="-1"/>
                  </a:moveTo>
                  <a:cubicBezTo>
                    <a:pt x="19796" y="3833"/>
                    <a:pt x="21559" y="8651"/>
                    <a:pt x="21599" y="13635"/>
                  </a:cubicBezTo>
                  <a:lnTo>
                    <a:pt x="0" y="13808"/>
                  </a:lnTo>
                  <a:close/>
                </a:path>
              </a:pathLst>
            </a:custGeom>
            <a:noFill/>
            <a:ln w="12700" cap="rnd">
              <a:solidFill>
                <a:schemeClr val="accent1"/>
              </a:solidFill>
              <a:round/>
              <a:headEnd/>
              <a:tailEnd type="triangle" w="med" len="me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20571" name="Line 9"/>
            <p:cNvSpPr>
              <a:spLocks noChangeShapeType="1"/>
            </p:cNvSpPr>
            <p:nvPr/>
          </p:nvSpPr>
          <p:spPr bwMode="auto">
            <a:xfrm flipH="1">
              <a:off x="929" y="2577"/>
              <a:ext cx="304" cy="33"/>
            </a:xfrm>
            <a:prstGeom prst="line">
              <a:avLst/>
            </a:prstGeom>
            <a:noFill/>
            <a:ln w="12700">
              <a:solidFill>
                <a:srgbClr val="009900"/>
              </a:solidFill>
              <a:round/>
              <a:headEnd/>
              <a:tailEnd type="triangle" w="med" len="med"/>
            </a:ln>
          </p:spPr>
          <p:txBody>
            <a:bodyPr wrap="none" anchor="ctr">
              <a:prstTxWarp prst="textNoShape">
                <a:avLst/>
              </a:prstTxWarp>
            </a:bodyPr>
            <a:lstStyle/>
            <a:p>
              <a:endParaRPr lang="en-US"/>
            </a:p>
          </p:txBody>
        </p:sp>
        <p:sp>
          <p:nvSpPr>
            <p:cNvPr id="20572" name="Line 10"/>
            <p:cNvSpPr>
              <a:spLocks noChangeShapeType="1"/>
            </p:cNvSpPr>
            <p:nvPr/>
          </p:nvSpPr>
          <p:spPr bwMode="auto">
            <a:xfrm>
              <a:off x="1237" y="2580"/>
              <a:ext cx="234" cy="42"/>
            </a:xfrm>
            <a:prstGeom prst="line">
              <a:avLst/>
            </a:prstGeom>
            <a:noFill/>
            <a:ln w="12700">
              <a:solidFill>
                <a:srgbClr val="009900"/>
              </a:solidFill>
              <a:round/>
              <a:headEnd/>
              <a:tailEnd type="triangle" w="med" len="med"/>
            </a:ln>
          </p:spPr>
          <p:txBody>
            <a:bodyPr wrap="none" anchor="ctr">
              <a:prstTxWarp prst="textNoShape">
                <a:avLst/>
              </a:prstTxWarp>
            </a:bodyPr>
            <a:lstStyle/>
            <a:p>
              <a:endParaRPr lang="en-US"/>
            </a:p>
          </p:txBody>
        </p:sp>
        <p:sp>
          <p:nvSpPr>
            <p:cNvPr id="20573" name="Line 11"/>
            <p:cNvSpPr>
              <a:spLocks noChangeShapeType="1"/>
            </p:cNvSpPr>
            <p:nvPr/>
          </p:nvSpPr>
          <p:spPr bwMode="auto">
            <a:xfrm flipV="1">
              <a:off x="1240" y="2263"/>
              <a:ext cx="51" cy="313"/>
            </a:xfrm>
            <a:prstGeom prst="line">
              <a:avLst/>
            </a:prstGeom>
            <a:noFill/>
            <a:ln w="12700">
              <a:solidFill>
                <a:srgbClr val="009900"/>
              </a:solidFill>
              <a:round/>
              <a:headEnd/>
              <a:tailEnd type="triangle" w="med" len="med"/>
            </a:ln>
          </p:spPr>
          <p:txBody>
            <a:bodyPr wrap="none" anchor="ctr">
              <a:prstTxWarp prst="textNoShape">
                <a:avLst/>
              </a:prstTxWarp>
            </a:bodyPr>
            <a:lstStyle/>
            <a:p>
              <a:endParaRPr lang="en-US"/>
            </a:p>
          </p:txBody>
        </p:sp>
        <p:sp>
          <p:nvSpPr>
            <p:cNvPr id="20574" name="Arc 12"/>
            <p:cNvSpPr>
              <a:spLocks/>
            </p:cNvSpPr>
            <p:nvPr/>
          </p:nvSpPr>
          <p:spPr bwMode="auto">
            <a:xfrm>
              <a:off x="1007" y="2608"/>
              <a:ext cx="32" cy="104"/>
            </a:xfrm>
            <a:custGeom>
              <a:avLst/>
              <a:gdLst>
                <a:gd name="T0" fmla="*/ 0 w 21596"/>
                <a:gd name="T1" fmla="*/ 0 h 21589"/>
                <a:gd name="T2" fmla="*/ 0 w 21596"/>
                <a:gd name="T3" fmla="*/ 0 h 21589"/>
                <a:gd name="T4" fmla="*/ 0 w 21596"/>
                <a:gd name="T5" fmla="*/ 0 h 21589"/>
                <a:gd name="T6" fmla="*/ 0 60000 65536"/>
                <a:gd name="T7" fmla="*/ 0 60000 65536"/>
                <a:gd name="T8" fmla="*/ 0 60000 65536"/>
                <a:gd name="T9" fmla="*/ 0 w 21596"/>
                <a:gd name="T10" fmla="*/ 0 h 21589"/>
                <a:gd name="T11" fmla="*/ 21596 w 21596"/>
                <a:gd name="T12" fmla="*/ 21589 h 21589"/>
              </a:gdLst>
              <a:ahLst/>
              <a:cxnLst>
                <a:cxn ang="T6">
                  <a:pos x="T0" y="T1"/>
                </a:cxn>
                <a:cxn ang="T7">
                  <a:pos x="T2" y="T3"/>
                </a:cxn>
                <a:cxn ang="T8">
                  <a:pos x="T4" y="T5"/>
                </a:cxn>
              </a:cxnLst>
              <a:rect l="T9" t="T10" r="T11" b="T12"/>
              <a:pathLst>
                <a:path w="21596" h="21589" fill="none" extrusionOk="0">
                  <a:moveTo>
                    <a:pt x="20914" y="21589"/>
                  </a:moveTo>
                  <a:cubicBezTo>
                    <a:pt x="9417" y="21226"/>
                    <a:pt x="221" y="11916"/>
                    <a:pt x="-1" y="415"/>
                  </a:cubicBezTo>
                </a:path>
                <a:path w="21596" h="21589" stroke="0" extrusionOk="0">
                  <a:moveTo>
                    <a:pt x="20914" y="21589"/>
                  </a:moveTo>
                  <a:cubicBezTo>
                    <a:pt x="9417" y="21226"/>
                    <a:pt x="221" y="11916"/>
                    <a:pt x="-1" y="415"/>
                  </a:cubicBezTo>
                  <a:lnTo>
                    <a:pt x="21596" y="0"/>
                  </a:lnTo>
                  <a:close/>
                </a:path>
              </a:pathLst>
            </a:custGeom>
            <a:noFill/>
            <a:ln w="12700" cap="rnd">
              <a:solidFill>
                <a:srgbClr val="009900"/>
              </a:solidFill>
              <a:round/>
              <a:headEnd type="triangle" w="med" len="med"/>
              <a:tailEnd/>
            </a:ln>
          </p:spPr>
          <p:txBody>
            <a:bodyPr wrap="none" anchor="ctr">
              <a:prstTxWarp prst="textNoShape">
                <a:avLst/>
              </a:prstTxWarp>
            </a:bodyPr>
            <a:lstStyle/>
            <a:p>
              <a:pPr algn="l"/>
              <a:endParaRPr lang="en-US">
                <a:ea typeface="ＭＳ Ｐゴシック" charset="-128"/>
                <a:cs typeface="ＭＳ Ｐゴシック" charset="-128"/>
              </a:endParaRPr>
            </a:p>
          </p:txBody>
        </p:sp>
        <p:grpSp>
          <p:nvGrpSpPr>
            <p:cNvPr id="20575" name="Group 13"/>
            <p:cNvGrpSpPr>
              <a:grpSpLocks/>
            </p:cNvGrpSpPr>
            <p:nvPr/>
          </p:nvGrpSpPr>
          <p:grpSpPr bwMode="auto">
            <a:xfrm>
              <a:off x="983" y="2301"/>
              <a:ext cx="518" cy="483"/>
              <a:chOff x="983" y="2301"/>
              <a:chExt cx="518" cy="483"/>
            </a:xfrm>
          </p:grpSpPr>
          <p:sp>
            <p:nvSpPr>
              <p:cNvPr id="20576" name="Line 14"/>
              <p:cNvSpPr>
                <a:spLocks noChangeShapeType="1"/>
              </p:cNvSpPr>
              <p:nvPr/>
            </p:nvSpPr>
            <p:spPr bwMode="auto">
              <a:xfrm flipH="1">
                <a:off x="983" y="2604"/>
                <a:ext cx="250" cy="18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20577" name="Line 15"/>
              <p:cNvSpPr>
                <a:spLocks noChangeShapeType="1"/>
              </p:cNvSpPr>
              <p:nvPr/>
            </p:nvSpPr>
            <p:spPr bwMode="auto">
              <a:xfrm>
                <a:off x="1237" y="2607"/>
                <a:ext cx="264" cy="177"/>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20578" name="Line 16"/>
              <p:cNvSpPr>
                <a:spLocks noChangeShapeType="1"/>
              </p:cNvSpPr>
              <p:nvPr/>
            </p:nvSpPr>
            <p:spPr bwMode="auto">
              <a:xfrm flipV="1">
                <a:off x="1232" y="2301"/>
                <a:ext cx="0" cy="304"/>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grpSp>
            <p:nvGrpSpPr>
              <p:cNvPr id="20579" name="Group 17"/>
              <p:cNvGrpSpPr>
                <a:grpSpLocks/>
              </p:cNvGrpSpPr>
              <p:nvPr/>
            </p:nvGrpSpPr>
            <p:grpSpPr bwMode="auto">
              <a:xfrm>
                <a:off x="1188" y="2545"/>
                <a:ext cx="98" cy="126"/>
                <a:chOff x="1188" y="2545"/>
                <a:chExt cx="98" cy="126"/>
              </a:xfrm>
            </p:grpSpPr>
            <p:sp>
              <p:nvSpPr>
                <p:cNvPr id="20580" name="Freeform 18"/>
                <p:cNvSpPr>
                  <a:spLocks/>
                </p:cNvSpPr>
                <p:nvPr/>
              </p:nvSpPr>
              <p:spPr bwMode="auto">
                <a:xfrm>
                  <a:off x="1189" y="2582"/>
                  <a:ext cx="50" cy="89"/>
                </a:xfrm>
                <a:custGeom>
                  <a:avLst/>
                  <a:gdLst>
                    <a:gd name="T0" fmla="*/ 0 w 50"/>
                    <a:gd name="T1" fmla="*/ 0 h 89"/>
                    <a:gd name="T2" fmla="*/ 0 w 50"/>
                    <a:gd name="T3" fmla="*/ 54 h 89"/>
                    <a:gd name="T4" fmla="*/ 49 w 50"/>
                    <a:gd name="T5" fmla="*/ 88 h 89"/>
                    <a:gd name="T6" fmla="*/ 49 w 50"/>
                    <a:gd name="T7" fmla="*/ 33 h 89"/>
                    <a:gd name="T8" fmla="*/ 0 w 50"/>
                    <a:gd name="T9" fmla="*/ 0 h 89"/>
                    <a:gd name="T10" fmla="*/ 0 60000 65536"/>
                    <a:gd name="T11" fmla="*/ 0 60000 65536"/>
                    <a:gd name="T12" fmla="*/ 0 60000 65536"/>
                    <a:gd name="T13" fmla="*/ 0 60000 65536"/>
                    <a:gd name="T14" fmla="*/ 0 60000 65536"/>
                    <a:gd name="T15" fmla="*/ 0 w 50"/>
                    <a:gd name="T16" fmla="*/ 0 h 89"/>
                    <a:gd name="T17" fmla="*/ 50 w 50"/>
                    <a:gd name="T18" fmla="*/ 89 h 89"/>
                  </a:gdLst>
                  <a:ahLst/>
                  <a:cxnLst>
                    <a:cxn ang="T10">
                      <a:pos x="T0" y="T1"/>
                    </a:cxn>
                    <a:cxn ang="T11">
                      <a:pos x="T2" y="T3"/>
                    </a:cxn>
                    <a:cxn ang="T12">
                      <a:pos x="T4" y="T5"/>
                    </a:cxn>
                    <a:cxn ang="T13">
                      <a:pos x="T6" y="T7"/>
                    </a:cxn>
                    <a:cxn ang="T14">
                      <a:pos x="T8" y="T9"/>
                    </a:cxn>
                  </a:cxnLst>
                  <a:rect l="T15" t="T16" r="T17" b="T18"/>
                  <a:pathLst>
                    <a:path w="50" h="89">
                      <a:moveTo>
                        <a:pt x="0" y="0"/>
                      </a:moveTo>
                      <a:lnTo>
                        <a:pt x="0" y="54"/>
                      </a:lnTo>
                      <a:lnTo>
                        <a:pt x="49" y="88"/>
                      </a:lnTo>
                      <a:lnTo>
                        <a:pt x="49" y="33"/>
                      </a:lnTo>
                      <a:lnTo>
                        <a:pt x="0" y="0"/>
                      </a:lnTo>
                    </a:path>
                  </a:pathLst>
                </a:custGeom>
                <a:solidFill>
                  <a:srgbClr val="828282"/>
                </a:solidFill>
                <a:ln w="12700"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20581" name="Freeform 19"/>
                <p:cNvSpPr>
                  <a:spLocks/>
                </p:cNvSpPr>
                <p:nvPr/>
              </p:nvSpPr>
              <p:spPr bwMode="auto">
                <a:xfrm>
                  <a:off x="1240" y="2580"/>
                  <a:ext cx="46" cy="90"/>
                </a:xfrm>
                <a:custGeom>
                  <a:avLst/>
                  <a:gdLst>
                    <a:gd name="T0" fmla="*/ 44 w 46"/>
                    <a:gd name="T1" fmla="*/ 0 h 90"/>
                    <a:gd name="T2" fmla="*/ 0 w 46"/>
                    <a:gd name="T3" fmla="*/ 35 h 90"/>
                    <a:gd name="T4" fmla="*/ 0 w 46"/>
                    <a:gd name="T5" fmla="*/ 89 h 90"/>
                    <a:gd name="T6" fmla="*/ 45 w 46"/>
                    <a:gd name="T7" fmla="*/ 54 h 90"/>
                    <a:gd name="T8" fmla="*/ 44 w 46"/>
                    <a:gd name="T9" fmla="*/ 0 h 90"/>
                    <a:gd name="T10" fmla="*/ 0 60000 65536"/>
                    <a:gd name="T11" fmla="*/ 0 60000 65536"/>
                    <a:gd name="T12" fmla="*/ 0 60000 65536"/>
                    <a:gd name="T13" fmla="*/ 0 60000 65536"/>
                    <a:gd name="T14" fmla="*/ 0 60000 65536"/>
                    <a:gd name="T15" fmla="*/ 0 w 46"/>
                    <a:gd name="T16" fmla="*/ 0 h 90"/>
                    <a:gd name="T17" fmla="*/ 46 w 46"/>
                    <a:gd name="T18" fmla="*/ 90 h 90"/>
                  </a:gdLst>
                  <a:ahLst/>
                  <a:cxnLst>
                    <a:cxn ang="T10">
                      <a:pos x="T0" y="T1"/>
                    </a:cxn>
                    <a:cxn ang="T11">
                      <a:pos x="T2" y="T3"/>
                    </a:cxn>
                    <a:cxn ang="T12">
                      <a:pos x="T4" y="T5"/>
                    </a:cxn>
                    <a:cxn ang="T13">
                      <a:pos x="T6" y="T7"/>
                    </a:cxn>
                    <a:cxn ang="T14">
                      <a:pos x="T8" y="T9"/>
                    </a:cxn>
                  </a:cxnLst>
                  <a:rect l="T15" t="T16" r="T17" b="T18"/>
                  <a:pathLst>
                    <a:path w="46" h="90">
                      <a:moveTo>
                        <a:pt x="44" y="0"/>
                      </a:moveTo>
                      <a:lnTo>
                        <a:pt x="0" y="35"/>
                      </a:lnTo>
                      <a:lnTo>
                        <a:pt x="0" y="89"/>
                      </a:lnTo>
                      <a:lnTo>
                        <a:pt x="45" y="54"/>
                      </a:lnTo>
                      <a:lnTo>
                        <a:pt x="44" y="0"/>
                      </a:lnTo>
                    </a:path>
                  </a:pathLst>
                </a:custGeom>
                <a:solidFill>
                  <a:srgbClr val="5F5F5F"/>
                </a:solidFill>
                <a:ln w="12700"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20582" name="Freeform 20"/>
                <p:cNvSpPr>
                  <a:spLocks/>
                </p:cNvSpPr>
                <p:nvPr/>
              </p:nvSpPr>
              <p:spPr bwMode="auto">
                <a:xfrm>
                  <a:off x="1188" y="2545"/>
                  <a:ext cx="96" cy="71"/>
                </a:xfrm>
                <a:custGeom>
                  <a:avLst/>
                  <a:gdLst>
                    <a:gd name="T0" fmla="*/ 44 w 96"/>
                    <a:gd name="T1" fmla="*/ 0 h 71"/>
                    <a:gd name="T2" fmla="*/ 95 w 96"/>
                    <a:gd name="T3" fmla="*/ 35 h 71"/>
                    <a:gd name="T4" fmla="*/ 51 w 96"/>
                    <a:gd name="T5" fmla="*/ 70 h 71"/>
                    <a:gd name="T6" fmla="*/ 0 w 96"/>
                    <a:gd name="T7" fmla="*/ 34 h 71"/>
                    <a:gd name="T8" fmla="*/ 44 w 96"/>
                    <a:gd name="T9" fmla="*/ 0 h 71"/>
                    <a:gd name="T10" fmla="*/ 0 60000 65536"/>
                    <a:gd name="T11" fmla="*/ 0 60000 65536"/>
                    <a:gd name="T12" fmla="*/ 0 60000 65536"/>
                    <a:gd name="T13" fmla="*/ 0 60000 65536"/>
                    <a:gd name="T14" fmla="*/ 0 60000 65536"/>
                    <a:gd name="T15" fmla="*/ 0 w 96"/>
                    <a:gd name="T16" fmla="*/ 0 h 71"/>
                    <a:gd name="T17" fmla="*/ 96 w 96"/>
                    <a:gd name="T18" fmla="*/ 71 h 71"/>
                  </a:gdLst>
                  <a:ahLst/>
                  <a:cxnLst>
                    <a:cxn ang="T10">
                      <a:pos x="T0" y="T1"/>
                    </a:cxn>
                    <a:cxn ang="T11">
                      <a:pos x="T2" y="T3"/>
                    </a:cxn>
                    <a:cxn ang="T12">
                      <a:pos x="T4" y="T5"/>
                    </a:cxn>
                    <a:cxn ang="T13">
                      <a:pos x="T6" y="T7"/>
                    </a:cxn>
                    <a:cxn ang="T14">
                      <a:pos x="T8" y="T9"/>
                    </a:cxn>
                  </a:cxnLst>
                  <a:rect l="T15" t="T16" r="T17" b="T18"/>
                  <a:pathLst>
                    <a:path w="96" h="71">
                      <a:moveTo>
                        <a:pt x="44" y="0"/>
                      </a:moveTo>
                      <a:lnTo>
                        <a:pt x="95" y="35"/>
                      </a:lnTo>
                      <a:lnTo>
                        <a:pt x="51" y="70"/>
                      </a:lnTo>
                      <a:lnTo>
                        <a:pt x="0" y="34"/>
                      </a:lnTo>
                      <a:lnTo>
                        <a:pt x="44" y="0"/>
                      </a:lnTo>
                    </a:path>
                  </a:pathLst>
                </a:custGeom>
                <a:solidFill>
                  <a:srgbClr val="B2B2B2"/>
                </a:solidFill>
                <a:ln w="12700"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grpSp>
        </p:grpSp>
      </p:grpSp>
      <p:sp>
        <p:nvSpPr>
          <p:cNvPr id="20487" name="Rectangle 21"/>
          <p:cNvSpPr>
            <a:spLocks noChangeArrowheads="1"/>
          </p:cNvSpPr>
          <p:nvPr/>
        </p:nvSpPr>
        <p:spPr bwMode="auto">
          <a:xfrm>
            <a:off x="447675" y="2311400"/>
            <a:ext cx="1238250" cy="280988"/>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Euler angles</a:t>
            </a:r>
          </a:p>
        </p:txBody>
      </p:sp>
      <p:grpSp>
        <p:nvGrpSpPr>
          <p:cNvPr id="20488" name="Group 23"/>
          <p:cNvGrpSpPr>
            <a:grpSpLocks/>
          </p:cNvGrpSpPr>
          <p:nvPr/>
        </p:nvGrpSpPr>
        <p:grpSpPr bwMode="auto">
          <a:xfrm>
            <a:off x="4926013" y="2670175"/>
            <a:ext cx="1460500" cy="1355725"/>
            <a:chOff x="2008" y="2254"/>
            <a:chExt cx="920" cy="608"/>
          </a:xfrm>
        </p:grpSpPr>
        <p:grpSp>
          <p:nvGrpSpPr>
            <p:cNvPr id="20554" name="Group 24"/>
            <p:cNvGrpSpPr>
              <a:grpSpLocks/>
            </p:cNvGrpSpPr>
            <p:nvPr/>
          </p:nvGrpSpPr>
          <p:grpSpPr bwMode="auto">
            <a:xfrm>
              <a:off x="2008" y="2254"/>
              <a:ext cx="456" cy="293"/>
              <a:chOff x="2008" y="2254"/>
              <a:chExt cx="456" cy="293"/>
            </a:xfrm>
          </p:grpSpPr>
          <p:sp>
            <p:nvSpPr>
              <p:cNvPr id="20564" name="Rectangle 25"/>
              <p:cNvSpPr>
                <a:spLocks noChangeArrowheads="1"/>
              </p:cNvSpPr>
              <p:nvPr/>
            </p:nvSpPr>
            <p:spPr bwMode="auto">
              <a:xfrm>
                <a:off x="2008" y="2254"/>
                <a:ext cx="455" cy="101"/>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a</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a</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a</a:t>
                </a:r>
                <a:r>
                  <a:rPr lang="en-US" sz="1000" b="0" baseline="-25000">
                    <a:solidFill>
                      <a:schemeClr val="tx2"/>
                    </a:solidFill>
                    <a:latin typeface="Courier New" charset="0"/>
                    <a:ea typeface="ＭＳ Ｐゴシック" charset="-128"/>
                    <a:cs typeface="ＭＳ Ｐゴシック" charset="-128"/>
                  </a:rPr>
                  <a:t>z</a:t>
                </a:r>
              </a:p>
            </p:txBody>
          </p:sp>
          <p:sp>
            <p:nvSpPr>
              <p:cNvPr id="20565" name="Rectangle 26"/>
              <p:cNvSpPr>
                <a:spLocks noChangeArrowheads="1"/>
              </p:cNvSpPr>
              <p:nvPr/>
            </p:nvSpPr>
            <p:spPr bwMode="auto">
              <a:xfrm>
                <a:off x="2008" y="2350"/>
                <a:ext cx="455" cy="101"/>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b</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b</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b</a:t>
                </a:r>
                <a:r>
                  <a:rPr lang="en-US" sz="1000" b="0" baseline="-25000">
                    <a:solidFill>
                      <a:schemeClr val="tx2"/>
                    </a:solidFill>
                    <a:latin typeface="Courier New" charset="0"/>
                    <a:ea typeface="ＭＳ Ｐゴシック" charset="-128"/>
                    <a:cs typeface="ＭＳ Ｐゴシック" charset="-128"/>
                  </a:rPr>
                  <a:t>z</a:t>
                </a:r>
              </a:p>
            </p:txBody>
          </p:sp>
          <p:sp>
            <p:nvSpPr>
              <p:cNvPr id="20566" name="Rectangle 27"/>
              <p:cNvSpPr>
                <a:spLocks noChangeArrowheads="1"/>
              </p:cNvSpPr>
              <p:nvPr/>
            </p:nvSpPr>
            <p:spPr bwMode="auto">
              <a:xfrm>
                <a:off x="2008" y="2446"/>
                <a:ext cx="456" cy="101"/>
              </a:xfrm>
              <a:prstGeom prst="rect">
                <a:avLst/>
              </a:prstGeom>
              <a:noFill/>
              <a:ln w="12700">
                <a:noFill/>
                <a:miter lim="800000"/>
                <a:headEnd/>
                <a:tailEnd/>
              </a:ln>
            </p:spPr>
            <p:txBody>
              <a:bodyPr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c</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c</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c</a:t>
                </a:r>
                <a:r>
                  <a:rPr lang="en-US" sz="1000" b="0" baseline="-25000">
                    <a:solidFill>
                      <a:schemeClr val="tx2"/>
                    </a:solidFill>
                    <a:latin typeface="Courier New" charset="0"/>
                    <a:ea typeface="ＭＳ Ｐゴシック" charset="-128"/>
                    <a:cs typeface="ＭＳ Ｐゴシック" charset="-128"/>
                  </a:rPr>
                  <a:t>z</a:t>
                </a:r>
              </a:p>
            </p:txBody>
          </p:sp>
        </p:grpSp>
        <p:grpSp>
          <p:nvGrpSpPr>
            <p:cNvPr id="20555" name="Group 28"/>
            <p:cNvGrpSpPr>
              <a:grpSpLocks/>
            </p:cNvGrpSpPr>
            <p:nvPr/>
          </p:nvGrpSpPr>
          <p:grpSpPr bwMode="auto">
            <a:xfrm>
              <a:off x="2008" y="2569"/>
              <a:ext cx="462" cy="293"/>
              <a:chOff x="2008" y="2569"/>
              <a:chExt cx="462" cy="293"/>
            </a:xfrm>
          </p:grpSpPr>
          <p:sp>
            <p:nvSpPr>
              <p:cNvPr id="20561" name="Rectangle 29"/>
              <p:cNvSpPr>
                <a:spLocks noChangeArrowheads="1"/>
              </p:cNvSpPr>
              <p:nvPr/>
            </p:nvSpPr>
            <p:spPr bwMode="auto">
              <a:xfrm>
                <a:off x="2008" y="2569"/>
                <a:ext cx="462" cy="101"/>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bg2"/>
                    </a:solidFill>
                    <a:latin typeface="Symbol" charset="2"/>
                    <a:ea typeface="ＭＳ Ｐゴシック" charset="-128"/>
                    <a:cs typeface="ＭＳ Ｐゴシック" charset="-128"/>
                  </a:rPr>
                  <a:t></a:t>
                </a:r>
                <a:r>
                  <a:rPr lang="en-US" sz="1000" b="0" baseline="-25000">
                    <a:solidFill>
                      <a:schemeClr val="bg2"/>
                    </a:solidFill>
                    <a:latin typeface="Courier New" charset="0"/>
                    <a:ea typeface="ＭＳ Ｐゴシック" charset="-128"/>
                    <a:cs typeface="ＭＳ Ｐゴシック" charset="-128"/>
                  </a:rPr>
                  <a:t>x</a:t>
                </a:r>
                <a:r>
                  <a:rPr lang="en-US" sz="1000" b="0">
                    <a:solidFill>
                      <a:schemeClr val="bg2"/>
                    </a:solidFill>
                    <a:latin typeface="Courier New" charset="0"/>
                    <a:ea typeface="ＭＳ Ｐゴシック" charset="-128"/>
                    <a:cs typeface="ＭＳ Ｐゴシック" charset="-128"/>
                  </a:rPr>
                  <a:t> </a:t>
                </a:r>
                <a:r>
                  <a:rPr lang="en-US" sz="1000" b="0">
                    <a:solidFill>
                      <a:schemeClr val="bg2"/>
                    </a:solidFill>
                    <a:latin typeface="Symbol" charset="2"/>
                    <a:ea typeface="ＭＳ Ｐゴシック" charset="-128"/>
                    <a:cs typeface="ＭＳ Ｐゴシック" charset="-128"/>
                  </a:rPr>
                  <a:t></a:t>
                </a:r>
                <a:r>
                  <a:rPr lang="en-US" sz="1000" b="0" baseline="-25000">
                    <a:solidFill>
                      <a:schemeClr val="bg2"/>
                    </a:solidFill>
                    <a:latin typeface="Courier New" charset="0"/>
                    <a:ea typeface="ＭＳ Ｐゴシック" charset="-128"/>
                    <a:cs typeface="ＭＳ Ｐゴシック" charset="-128"/>
                  </a:rPr>
                  <a:t>y</a:t>
                </a:r>
                <a:r>
                  <a:rPr lang="en-US" sz="1000" b="0">
                    <a:solidFill>
                      <a:schemeClr val="bg2"/>
                    </a:solidFill>
                    <a:latin typeface="Courier New" charset="0"/>
                    <a:ea typeface="ＭＳ Ｐゴシック" charset="-128"/>
                    <a:cs typeface="ＭＳ Ｐゴシック" charset="-128"/>
                  </a:rPr>
                  <a:t> </a:t>
                </a:r>
                <a:r>
                  <a:rPr lang="en-US" sz="1000" b="0">
                    <a:solidFill>
                      <a:schemeClr val="bg2"/>
                    </a:solidFill>
                    <a:latin typeface="Symbol" charset="2"/>
                    <a:ea typeface="ＭＳ Ｐゴシック" charset="-128"/>
                    <a:cs typeface="ＭＳ Ｐゴシック" charset="-128"/>
                  </a:rPr>
                  <a:t></a:t>
                </a:r>
                <a:r>
                  <a:rPr lang="en-US" sz="1000" b="0" baseline="-25000">
                    <a:solidFill>
                      <a:schemeClr val="bg2"/>
                    </a:solidFill>
                    <a:latin typeface="Courier New" charset="0"/>
                    <a:ea typeface="ＭＳ Ｐゴシック" charset="-128"/>
                    <a:cs typeface="ＭＳ Ｐゴシック" charset="-128"/>
                  </a:rPr>
                  <a:t>z</a:t>
                </a:r>
              </a:p>
            </p:txBody>
          </p:sp>
          <p:sp>
            <p:nvSpPr>
              <p:cNvPr id="20562" name="Rectangle 30"/>
              <p:cNvSpPr>
                <a:spLocks noChangeArrowheads="1"/>
              </p:cNvSpPr>
              <p:nvPr/>
            </p:nvSpPr>
            <p:spPr bwMode="auto">
              <a:xfrm>
                <a:off x="2008" y="2665"/>
                <a:ext cx="443" cy="101"/>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bg2"/>
                    </a:solidFill>
                    <a:latin typeface="Symbol" charset="2"/>
                    <a:ea typeface="ＭＳ Ｐゴシック" charset="-128"/>
                    <a:cs typeface="ＭＳ Ｐゴシック" charset="-128"/>
                  </a:rPr>
                  <a:t></a:t>
                </a:r>
                <a:r>
                  <a:rPr lang="en-US" sz="1000" b="0" baseline="-25000">
                    <a:solidFill>
                      <a:schemeClr val="bg2"/>
                    </a:solidFill>
                    <a:latin typeface="Courier New" charset="0"/>
                    <a:ea typeface="ＭＳ Ｐゴシック" charset="-128"/>
                    <a:cs typeface="ＭＳ Ｐゴシック" charset="-128"/>
                  </a:rPr>
                  <a:t>x</a:t>
                </a:r>
                <a:r>
                  <a:rPr lang="en-US" sz="1000" b="0">
                    <a:solidFill>
                      <a:schemeClr val="bg2"/>
                    </a:solidFill>
                    <a:latin typeface="Courier New" charset="0"/>
                    <a:ea typeface="ＭＳ Ｐゴシック" charset="-128"/>
                    <a:cs typeface="ＭＳ Ｐゴシック" charset="-128"/>
                  </a:rPr>
                  <a:t> </a:t>
                </a:r>
                <a:r>
                  <a:rPr lang="en-US" sz="1000" b="0">
                    <a:solidFill>
                      <a:schemeClr val="bg2"/>
                    </a:solidFill>
                    <a:latin typeface="Symbol" charset="2"/>
                    <a:ea typeface="ＭＳ Ｐゴシック" charset="-128"/>
                    <a:cs typeface="ＭＳ Ｐゴシック" charset="-128"/>
                  </a:rPr>
                  <a:t></a:t>
                </a:r>
                <a:r>
                  <a:rPr lang="en-US" sz="1000" b="0" baseline="-25000">
                    <a:solidFill>
                      <a:schemeClr val="bg2"/>
                    </a:solidFill>
                    <a:latin typeface="Courier New" charset="0"/>
                    <a:ea typeface="ＭＳ Ｐゴシック" charset="-128"/>
                    <a:cs typeface="ＭＳ Ｐゴシック" charset="-128"/>
                  </a:rPr>
                  <a:t>y</a:t>
                </a:r>
                <a:r>
                  <a:rPr lang="en-US" sz="1000" b="0">
                    <a:solidFill>
                      <a:schemeClr val="bg2"/>
                    </a:solidFill>
                    <a:latin typeface="Courier New" charset="0"/>
                    <a:ea typeface="ＭＳ Ｐゴシック" charset="-128"/>
                    <a:cs typeface="ＭＳ Ｐゴシック" charset="-128"/>
                  </a:rPr>
                  <a:t> </a:t>
                </a:r>
                <a:r>
                  <a:rPr lang="en-US" sz="1000" b="0">
                    <a:solidFill>
                      <a:schemeClr val="bg2"/>
                    </a:solidFill>
                    <a:latin typeface="Symbol" charset="2"/>
                    <a:ea typeface="ＭＳ Ｐゴシック" charset="-128"/>
                    <a:cs typeface="ＭＳ Ｐゴシック" charset="-128"/>
                  </a:rPr>
                  <a:t></a:t>
                </a:r>
                <a:r>
                  <a:rPr lang="en-US" sz="1000" b="0" baseline="-25000">
                    <a:solidFill>
                      <a:schemeClr val="bg2"/>
                    </a:solidFill>
                    <a:latin typeface="Courier New" charset="0"/>
                    <a:ea typeface="ＭＳ Ｐゴシック" charset="-128"/>
                    <a:cs typeface="ＭＳ Ｐゴシック" charset="-128"/>
                  </a:rPr>
                  <a:t>z</a:t>
                </a:r>
              </a:p>
            </p:txBody>
          </p:sp>
          <p:sp>
            <p:nvSpPr>
              <p:cNvPr id="20563" name="Rectangle 31"/>
              <p:cNvSpPr>
                <a:spLocks noChangeArrowheads="1"/>
              </p:cNvSpPr>
              <p:nvPr/>
            </p:nvSpPr>
            <p:spPr bwMode="auto">
              <a:xfrm>
                <a:off x="2008" y="2761"/>
                <a:ext cx="410" cy="101"/>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bg2"/>
                    </a:solidFill>
                    <a:latin typeface="Symbol" charset="2"/>
                    <a:ea typeface="ＭＳ Ｐゴシック" charset="-128"/>
                    <a:cs typeface="ＭＳ Ｐゴシック" charset="-128"/>
                  </a:rPr>
                  <a:t></a:t>
                </a:r>
                <a:r>
                  <a:rPr lang="en-US" sz="1000" b="0" baseline="-25000">
                    <a:solidFill>
                      <a:schemeClr val="bg2"/>
                    </a:solidFill>
                    <a:latin typeface="Courier New" charset="0"/>
                    <a:ea typeface="ＭＳ Ｐゴシック" charset="-128"/>
                    <a:cs typeface="ＭＳ Ｐゴシック" charset="-128"/>
                  </a:rPr>
                  <a:t>x</a:t>
                </a:r>
                <a:r>
                  <a:rPr lang="en-US" sz="1000" b="0">
                    <a:solidFill>
                      <a:schemeClr val="bg2"/>
                    </a:solidFill>
                    <a:latin typeface="Courier New" charset="0"/>
                    <a:ea typeface="ＭＳ Ｐゴシック" charset="-128"/>
                    <a:cs typeface="ＭＳ Ｐゴシック" charset="-128"/>
                  </a:rPr>
                  <a:t> </a:t>
                </a:r>
                <a:r>
                  <a:rPr lang="en-US" sz="1000" b="0">
                    <a:solidFill>
                      <a:schemeClr val="bg2"/>
                    </a:solidFill>
                    <a:latin typeface="Symbol" charset="2"/>
                    <a:ea typeface="ＭＳ Ｐゴシック" charset="-128"/>
                    <a:cs typeface="ＭＳ Ｐゴシック" charset="-128"/>
                  </a:rPr>
                  <a:t></a:t>
                </a:r>
                <a:r>
                  <a:rPr lang="en-US" sz="1000" b="0" baseline="-25000">
                    <a:solidFill>
                      <a:schemeClr val="bg2"/>
                    </a:solidFill>
                    <a:latin typeface="Courier New" charset="0"/>
                    <a:ea typeface="ＭＳ Ｐゴシック" charset="-128"/>
                    <a:cs typeface="ＭＳ Ｐゴシック" charset="-128"/>
                  </a:rPr>
                  <a:t>y</a:t>
                </a:r>
                <a:r>
                  <a:rPr lang="en-US" sz="1000" b="0">
                    <a:solidFill>
                      <a:schemeClr val="bg2"/>
                    </a:solidFill>
                    <a:latin typeface="Courier New" charset="0"/>
                    <a:ea typeface="ＭＳ Ｐゴシック" charset="-128"/>
                    <a:cs typeface="ＭＳ Ｐゴシック" charset="-128"/>
                  </a:rPr>
                  <a:t> </a:t>
                </a:r>
                <a:r>
                  <a:rPr lang="en-US" sz="1000" b="0">
                    <a:solidFill>
                      <a:schemeClr val="bg2"/>
                    </a:solidFill>
                    <a:latin typeface="Symbol" charset="2"/>
                    <a:ea typeface="ＭＳ Ｐゴシック" charset="-128"/>
                    <a:cs typeface="ＭＳ Ｐゴシック" charset="-128"/>
                  </a:rPr>
                  <a:t></a:t>
                </a:r>
                <a:r>
                  <a:rPr lang="en-US" sz="1000" b="0" baseline="-25000">
                    <a:solidFill>
                      <a:schemeClr val="bg2"/>
                    </a:solidFill>
                    <a:latin typeface="Courier New" charset="0"/>
                    <a:ea typeface="ＭＳ Ｐゴシック" charset="-128"/>
                    <a:cs typeface="ＭＳ Ｐゴシック" charset="-128"/>
                  </a:rPr>
                  <a:t>z</a:t>
                </a:r>
              </a:p>
            </p:txBody>
          </p:sp>
        </p:grpSp>
        <p:grpSp>
          <p:nvGrpSpPr>
            <p:cNvPr id="20556" name="Group 32"/>
            <p:cNvGrpSpPr>
              <a:grpSpLocks/>
            </p:cNvGrpSpPr>
            <p:nvPr/>
          </p:nvGrpSpPr>
          <p:grpSpPr bwMode="auto">
            <a:xfrm>
              <a:off x="2473" y="2569"/>
              <a:ext cx="455" cy="293"/>
              <a:chOff x="2473" y="2569"/>
              <a:chExt cx="455" cy="293"/>
            </a:xfrm>
          </p:grpSpPr>
          <p:sp>
            <p:nvSpPr>
              <p:cNvPr id="20558" name="Rectangle 33"/>
              <p:cNvSpPr>
                <a:spLocks noChangeArrowheads="1"/>
              </p:cNvSpPr>
              <p:nvPr/>
            </p:nvSpPr>
            <p:spPr bwMode="auto">
              <a:xfrm>
                <a:off x="2473" y="2569"/>
                <a:ext cx="455" cy="101"/>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rgbClr val="828282"/>
                    </a:solidFill>
                    <a:latin typeface="Courier New" charset="0"/>
                    <a:ea typeface="ＭＳ Ｐゴシック" charset="-128"/>
                    <a:cs typeface="ＭＳ Ｐゴシック" charset="-128"/>
                  </a:rPr>
                  <a:t>a</a:t>
                </a:r>
                <a:r>
                  <a:rPr lang="en-US" sz="1000" b="0" baseline="-25000">
                    <a:solidFill>
                      <a:srgbClr val="828282"/>
                    </a:solidFill>
                    <a:latin typeface="Courier New" charset="0"/>
                    <a:ea typeface="ＭＳ Ｐゴシック" charset="-128"/>
                    <a:cs typeface="ＭＳ Ｐゴシック" charset="-128"/>
                  </a:rPr>
                  <a:t>x</a:t>
                </a:r>
                <a:r>
                  <a:rPr lang="en-US" sz="1000" b="0">
                    <a:solidFill>
                      <a:srgbClr val="828282"/>
                    </a:solidFill>
                    <a:latin typeface="Courier New" charset="0"/>
                    <a:ea typeface="ＭＳ Ｐゴシック" charset="-128"/>
                    <a:cs typeface="ＭＳ Ｐゴシック" charset="-128"/>
                  </a:rPr>
                  <a:t> a</a:t>
                </a:r>
                <a:r>
                  <a:rPr lang="en-US" sz="1000" b="0" baseline="-25000">
                    <a:solidFill>
                      <a:srgbClr val="828282"/>
                    </a:solidFill>
                    <a:latin typeface="Courier New" charset="0"/>
                    <a:ea typeface="ＭＳ Ｐゴシック" charset="-128"/>
                    <a:cs typeface="ＭＳ Ｐゴシック" charset="-128"/>
                  </a:rPr>
                  <a:t>y</a:t>
                </a:r>
                <a:r>
                  <a:rPr lang="en-US" sz="1000" b="0">
                    <a:solidFill>
                      <a:srgbClr val="828282"/>
                    </a:solidFill>
                    <a:latin typeface="Courier New" charset="0"/>
                    <a:ea typeface="ＭＳ Ｐゴシック" charset="-128"/>
                    <a:cs typeface="ＭＳ Ｐゴシック" charset="-128"/>
                  </a:rPr>
                  <a:t> a</a:t>
                </a:r>
                <a:r>
                  <a:rPr lang="en-US" sz="1000" b="0" baseline="-25000">
                    <a:solidFill>
                      <a:srgbClr val="828282"/>
                    </a:solidFill>
                    <a:latin typeface="Courier New" charset="0"/>
                    <a:ea typeface="ＭＳ Ｐゴシック" charset="-128"/>
                    <a:cs typeface="ＭＳ Ｐゴシック" charset="-128"/>
                  </a:rPr>
                  <a:t>z</a:t>
                </a:r>
              </a:p>
            </p:txBody>
          </p:sp>
          <p:sp>
            <p:nvSpPr>
              <p:cNvPr id="20559" name="Rectangle 34"/>
              <p:cNvSpPr>
                <a:spLocks noChangeArrowheads="1"/>
              </p:cNvSpPr>
              <p:nvPr/>
            </p:nvSpPr>
            <p:spPr bwMode="auto">
              <a:xfrm>
                <a:off x="2473" y="2665"/>
                <a:ext cx="455" cy="101"/>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rgbClr val="828282"/>
                    </a:solidFill>
                    <a:latin typeface="Courier New" charset="0"/>
                    <a:ea typeface="ＭＳ Ｐゴシック" charset="-128"/>
                    <a:cs typeface="ＭＳ Ｐゴシック" charset="-128"/>
                  </a:rPr>
                  <a:t>b</a:t>
                </a:r>
                <a:r>
                  <a:rPr lang="en-US" sz="1000" b="0" baseline="-25000">
                    <a:solidFill>
                      <a:srgbClr val="828282"/>
                    </a:solidFill>
                    <a:latin typeface="Courier New" charset="0"/>
                    <a:ea typeface="ＭＳ Ｐゴシック" charset="-128"/>
                    <a:cs typeface="ＭＳ Ｐゴシック" charset="-128"/>
                  </a:rPr>
                  <a:t>x</a:t>
                </a:r>
                <a:r>
                  <a:rPr lang="en-US" sz="1000" b="0">
                    <a:solidFill>
                      <a:srgbClr val="828282"/>
                    </a:solidFill>
                    <a:latin typeface="Courier New" charset="0"/>
                    <a:ea typeface="ＭＳ Ｐゴシック" charset="-128"/>
                    <a:cs typeface="ＭＳ Ｐゴシック" charset="-128"/>
                  </a:rPr>
                  <a:t> b</a:t>
                </a:r>
                <a:r>
                  <a:rPr lang="en-US" sz="1000" b="0" baseline="-25000">
                    <a:solidFill>
                      <a:srgbClr val="828282"/>
                    </a:solidFill>
                    <a:latin typeface="Courier New" charset="0"/>
                    <a:ea typeface="ＭＳ Ｐゴシック" charset="-128"/>
                    <a:cs typeface="ＭＳ Ｐゴシック" charset="-128"/>
                  </a:rPr>
                  <a:t>y</a:t>
                </a:r>
                <a:r>
                  <a:rPr lang="en-US" sz="1000" b="0">
                    <a:solidFill>
                      <a:srgbClr val="828282"/>
                    </a:solidFill>
                    <a:latin typeface="Courier New" charset="0"/>
                    <a:ea typeface="ＭＳ Ｐゴシック" charset="-128"/>
                    <a:cs typeface="ＭＳ Ｐゴシック" charset="-128"/>
                  </a:rPr>
                  <a:t> b</a:t>
                </a:r>
                <a:r>
                  <a:rPr lang="en-US" sz="1000" b="0" baseline="-25000">
                    <a:solidFill>
                      <a:srgbClr val="828282"/>
                    </a:solidFill>
                    <a:latin typeface="Courier New" charset="0"/>
                    <a:ea typeface="ＭＳ Ｐゴシック" charset="-128"/>
                    <a:cs typeface="ＭＳ Ｐゴシック" charset="-128"/>
                  </a:rPr>
                  <a:t>z</a:t>
                </a:r>
              </a:p>
            </p:txBody>
          </p:sp>
          <p:sp>
            <p:nvSpPr>
              <p:cNvPr id="20560" name="Rectangle 35"/>
              <p:cNvSpPr>
                <a:spLocks noChangeArrowheads="1"/>
              </p:cNvSpPr>
              <p:nvPr/>
            </p:nvSpPr>
            <p:spPr bwMode="auto">
              <a:xfrm>
                <a:off x="2473" y="2761"/>
                <a:ext cx="455" cy="101"/>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rgbClr val="828282"/>
                    </a:solidFill>
                    <a:latin typeface="Courier New" charset="0"/>
                    <a:ea typeface="ＭＳ Ｐゴシック" charset="-128"/>
                    <a:cs typeface="ＭＳ Ｐゴシック" charset="-128"/>
                  </a:rPr>
                  <a:t>c</a:t>
                </a:r>
                <a:r>
                  <a:rPr lang="en-US" sz="1000" b="0" baseline="-25000">
                    <a:solidFill>
                      <a:srgbClr val="828282"/>
                    </a:solidFill>
                    <a:latin typeface="Courier New" charset="0"/>
                    <a:ea typeface="ＭＳ Ｐゴシック" charset="-128"/>
                    <a:cs typeface="ＭＳ Ｐゴシック" charset="-128"/>
                  </a:rPr>
                  <a:t>x</a:t>
                </a:r>
                <a:r>
                  <a:rPr lang="en-US" sz="1000" b="0">
                    <a:solidFill>
                      <a:srgbClr val="828282"/>
                    </a:solidFill>
                    <a:latin typeface="Courier New" charset="0"/>
                    <a:ea typeface="ＭＳ Ｐゴシック" charset="-128"/>
                    <a:cs typeface="ＭＳ Ｐゴシック" charset="-128"/>
                  </a:rPr>
                  <a:t> c</a:t>
                </a:r>
                <a:r>
                  <a:rPr lang="en-US" sz="1000" b="0" baseline="-25000">
                    <a:solidFill>
                      <a:srgbClr val="828282"/>
                    </a:solidFill>
                    <a:latin typeface="Courier New" charset="0"/>
                    <a:ea typeface="ＭＳ Ｐゴシック" charset="-128"/>
                    <a:cs typeface="ＭＳ Ｐゴシック" charset="-128"/>
                  </a:rPr>
                  <a:t>y</a:t>
                </a:r>
                <a:r>
                  <a:rPr lang="en-US" sz="1000" b="0">
                    <a:solidFill>
                      <a:srgbClr val="828282"/>
                    </a:solidFill>
                    <a:latin typeface="Courier New" charset="0"/>
                    <a:ea typeface="ＭＳ Ｐゴシック" charset="-128"/>
                    <a:cs typeface="ＭＳ Ｐゴシック" charset="-128"/>
                  </a:rPr>
                  <a:t> c</a:t>
                </a:r>
                <a:r>
                  <a:rPr lang="en-US" sz="1000" b="0" baseline="-25000">
                    <a:solidFill>
                      <a:srgbClr val="828282"/>
                    </a:solidFill>
                    <a:latin typeface="Courier New" charset="0"/>
                    <a:ea typeface="ＭＳ Ｐゴシック" charset="-128"/>
                    <a:cs typeface="ＭＳ Ｐゴシック" charset="-128"/>
                  </a:rPr>
                  <a:t>z</a:t>
                </a:r>
              </a:p>
            </p:txBody>
          </p:sp>
        </p:grpSp>
        <p:sp>
          <p:nvSpPr>
            <p:cNvPr id="20557" name="Rectangle 36"/>
            <p:cNvSpPr>
              <a:spLocks noChangeArrowheads="1"/>
            </p:cNvSpPr>
            <p:nvPr/>
          </p:nvSpPr>
          <p:spPr bwMode="auto">
            <a:xfrm>
              <a:off x="2569" y="2337"/>
              <a:ext cx="194" cy="151"/>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800" b="0">
                  <a:solidFill>
                    <a:schemeClr val="bg2"/>
                  </a:solidFill>
                  <a:ea typeface="ＭＳ Ｐゴシック" charset="-128"/>
                  <a:cs typeface="ＭＳ Ｐゴシック" charset="-128"/>
                </a:rPr>
                <a:t>0</a:t>
              </a:r>
            </a:p>
          </p:txBody>
        </p:sp>
      </p:grpSp>
      <p:grpSp>
        <p:nvGrpSpPr>
          <p:cNvPr id="20489" name="Group 37"/>
          <p:cNvGrpSpPr>
            <a:grpSpLocks/>
          </p:cNvGrpSpPr>
          <p:nvPr/>
        </p:nvGrpSpPr>
        <p:grpSpPr bwMode="auto">
          <a:xfrm>
            <a:off x="6711950" y="1776413"/>
            <a:ext cx="1905000" cy="309562"/>
            <a:chOff x="3245" y="2517"/>
            <a:chExt cx="1200" cy="195"/>
          </a:xfrm>
        </p:grpSpPr>
        <p:sp>
          <p:nvSpPr>
            <p:cNvPr id="20552" name="Line 38"/>
            <p:cNvSpPr>
              <a:spLocks noChangeShapeType="1"/>
            </p:cNvSpPr>
            <p:nvPr/>
          </p:nvSpPr>
          <p:spPr bwMode="auto">
            <a:xfrm>
              <a:off x="3245" y="2612"/>
              <a:ext cx="71"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553" name="Rectangle 39"/>
            <p:cNvSpPr>
              <a:spLocks noChangeArrowheads="1"/>
            </p:cNvSpPr>
            <p:nvPr/>
          </p:nvSpPr>
          <p:spPr bwMode="auto">
            <a:xfrm>
              <a:off x="3409" y="2517"/>
              <a:ext cx="1036" cy="195"/>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600">
                  <a:latin typeface="Courier New" charset="0"/>
                  <a:ea typeface="ＭＳ Ｐゴシック" charset="-128"/>
                  <a:cs typeface="ＭＳ Ｐゴシック" charset="-128"/>
                </a:rPr>
                <a:t>EUL2M, M2EUL</a:t>
              </a:r>
            </a:p>
          </p:txBody>
        </p:sp>
      </p:grpSp>
      <p:grpSp>
        <p:nvGrpSpPr>
          <p:cNvPr id="20490" name="Group 40"/>
          <p:cNvGrpSpPr>
            <a:grpSpLocks/>
          </p:cNvGrpSpPr>
          <p:nvPr/>
        </p:nvGrpSpPr>
        <p:grpSpPr bwMode="auto">
          <a:xfrm>
            <a:off x="6738938" y="4672013"/>
            <a:ext cx="2141537" cy="750887"/>
            <a:chOff x="3245" y="3263"/>
            <a:chExt cx="1349" cy="473"/>
          </a:xfrm>
        </p:grpSpPr>
        <p:sp>
          <p:nvSpPr>
            <p:cNvPr id="20550" name="Line 41"/>
            <p:cNvSpPr>
              <a:spLocks noChangeShapeType="1"/>
            </p:cNvSpPr>
            <p:nvPr/>
          </p:nvSpPr>
          <p:spPr bwMode="auto">
            <a:xfrm>
              <a:off x="3245" y="3370"/>
              <a:ext cx="71"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551" name="Rectangle 42"/>
            <p:cNvSpPr>
              <a:spLocks noChangeArrowheads="1"/>
            </p:cNvSpPr>
            <p:nvPr/>
          </p:nvSpPr>
          <p:spPr bwMode="auto">
            <a:xfrm>
              <a:off x="3405" y="3263"/>
              <a:ext cx="1189" cy="473"/>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600">
                  <a:latin typeface="Courier New" charset="0"/>
                  <a:ea typeface="ＭＳ Ｐゴシック" charset="-128"/>
                  <a:cs typeface="ＭＳ Ｐゴシック" charset="-128"/>
                </a:rPr>
                <a:t>RAXISA, AXISAR</a:t>
              </a:r>
            </a:p>
            <a:p>
              <a:pPr algn="l">
                <a:spcBef>
                  <a:spcPct val="0"/>
                </a:spcBef>
                <a:buSzTx/>
                <a:buFontTx/>
                <a:buNone/>
              </a:pPr>
              <a:r>
                <a:rPr lang="en-US" sz="1600">
                  <a:latin typeface="Courier New" charset="0"/>
                  <a:ea typeface="ＭＳ Ｐゴシック" charset="-128"/>
                  <a:cs typeface="ＭＳ Ｐゴシック" charset="-128"/>
                </a:rPr>
                <a:t>ROTATE, ROTMAT</a:t>
              </a:r>
            </a:p>
            <a:p>
              <a:pPr algn="l">
                <a:spcBef>
                  <a:spcPct val="0"/>
                </a:spcBef>
                <a:buSzTx/>
                <a:buFontTx/>
                <a:buNone/>
              </a:pPr>
              <a:endParaRPr lang="en-US" sz="1600">
                <a:latin typeface="Courier New" charset="0"/>
                <a:ea typeface="ＭＳ Ｐゴシック" charset="-128"/>
                <a:cs typeface="ＭＳ Ｐゴシック" charset="-128"/>
              </a:endParaRPr>
            </a:p>
          </p:txBody>
        </p:sp>
      </p:grpSp>
      <p:sp>
        <p:nvSpPr>
          <p:cNvPr id="20491" name="Rectangle 53"/>
          <p:cNvSpPr>
            <a:spLocks noChangeArrowheads="1"/>
          </p:cNvSpPr>
          <p:nvPr/>
        </p:nvSpPr>
        <p:spPr bwMode="auto">
          <a:xfrm>
            <a:off x="338138" y="5127625"/>
            <a:ext cx="1346200" cy="473075"/>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Rotation axis </a:t>
            </a:r>
          </a:p>
          <a:p>
            <a:pPr algn="l">
              <a:spcBef>
                <a:spcPct val="0"/>
              </a:spcBef>
              <a:buSzTx/>
              <a:buFontTx/>
              <a:buNone/>
            </a:pPr>
            <a:r>
              <a:rPr lang="en-US">
                <a:ea typeface="ＭＳ Ｐゴシック" charset="-128"/>
                <a:cs typeface="ＭＳ Ｐゴシック" charset="-128"/>
              </a:rPr>
              <a:t>and angle</a:t>
            </a:r>
          </a:p>
        </p:txBody>
      </p:sp>
      <p:sp>
        <p:nvSpPr>
          <p:cNvPr id="20492" name="Rectangle 54"/>
          <p:cNvSpPr>
            <a:spLocks noGrp="1" noChangeArrowheads="1"/>
          </p:cNvSpPr>
          <p:nvPr>
            <p:ph type="title"/>
          </p:nvPr>
        </p:nvSpPr>
        <p:spPr>
          <a:xfrm>
            <a:off x="3405188" y="381000"/>
            <a:ext cx="3898900" cy="474663"/>
          </a:xfrm>
        </p:spPr>
        <p:txBody>
          <a:bodyPr/>
          <a:lstStyle/>
          <a:p>
            <a:r>
              <a:rPr lang="en-US">
                <a:ea typeface="ＭＳ Ｐゴシック" charset="-128"/>
                <a:cs typeface="ＭＳ Ｐゴシック" charset="-128"/>
              </a:rPr>
              <a:t>Matrix Conversions</a:t>
            </a:r>
          </a:p>
        </p:txBody>
      </p:sp>
      <p:grpSp>
        <p:nvGrpSpPr>
          <p:cNvPr id="20493" name="Group 55"/>
          <p:cNvGrpSpPr>
            <a:grpSpLocks/>
          </p:cNvGrpSpPr>
          <p:nvPr/>
        </p:nvGrpSpPr>
        <p:grpSpPr bwMode="auto">
          <a:xfrm>
            <a:off x="6731000" y="5994400"/>
            <a:ext cx="1417638" cy="309563"/>
            <a:chOff x="3245" y="2517"/>
            <a:chExt cx="893" cy="195"/>
          </a:xfrm>
        </p:grpSpPr>
        <p:sp>
          <p:nvSpPr>
            <p:cNvPr id="20548" name="Line 56"/>
            <p:cNvSpPr>
              <a:spLocks noChangeShapeType="1"/>
            </p:cNvSpPr>
            <p:nvPr/>
          </p:nvSpPr>
          <p:spPr bwMode="auto">
            <a:xfrm>
              <a:off x="3245" y="2612"/>
              <a:ext cx="71"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549" name="Rectangle 57"/>
            <p:cNvSpPr>
              <a:spLocks noChangeArrowheads="1"/>
            </p:cNvSpPr>
            <p:nvPr/>
          </p:nvSpPr>
          <p:spPr bwMode="auto">
            <a:xfrm>
              <a:off x="3409" y="2517"/>
              <a:ext cx="729" cy="195"/>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600">
                  <a:latin typeface="Courier New" charset="0"/>
                  <a:ea typeface="ＭＳ Ｐゴシック" charset="-128"/>
                  <a:cs typeface="ＭＳ Ｐゴシック" charset="-128"/>
                </a:rPr>
                <a:t>Q2M, M2Q</a:t>
              </a:r>
            </a:p>
          </p:txBody>
        </p:sp>
      </p:grpSp>
      <p:sp>
        <p:nvSpPr>
          <p:cNvPr id="20494" name="Rectangle 60"/>
          <p:cNvSpPr>
            <a:spLocks noChangeArrowheads="1"/>
          </p:cNvSpPr>
          <p:nvPr/>
        </p:nvSpPr>
        <p:spPr bwMode="auto">
          <a:xfrm>
            <a:off x="155575" y="3560763"/>
            <a:ext cx="3294063" cy="857250"/>
          </a:xfrm>
          <a:prstGeom prst="rect">
            <a:avLst/>
          </a:prstGeom>
          <a:noFill/>
          <a:ln w="12700">
            <a:noFill/>
            <a:miter lim="800000"/>
            <a:headEnd/>
            <a:tailEnd/>
          </a:ln>
        </p:spPr>
        <p:txBody>
          <a:bodyPr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Euler angles and Euler angle rates </a:t>
            </a:r>
            <a:r>
              <a:rPr lang="en-US" i="1">
                <a:ea typeface="ＭＳ Ｐゴシック" charset="-128"/>
                <a:cs typeface="ＭＳ Ｐゴシック" charset="-128"/>
              </a:rPr>
              <a:t>or</a:t>
            </a:r>
          </a:p>
          <a:p>
            <a:pPr algn="l">
              <a:spcBef>
                <a:spcPct val="0"/>
              </a:spcBef>
              <a:buSzTx/>
              <a:buFontTx/>
              <a:buNone/>
            </a:pPr>
            <a:r>
              <a:rPr lang="en-US">
                <a:ea typeface="ＭＳ Ｐゴシック" charset="-128"/>
                <a:cs typeface="ＭＳ Ｐゴシック" charset="-128"/>
              </a:rPr>
              <a:t>rotation matrix and angular velocity vector</a:t>
            </a:r>
          </a:p>
        </p:txBody>
      </p:sp>
      <p:grpSp>
        <p:nvGrpSpPr>
          <p:cNvPr id="20495" name="Group 85"/>
          <p:cNvGrpSpPr>
            <a:grpSpLocks/>
          </p:cNvGrpSpPr>
          <p:nvPr/>
        </p:nvGrpSpPr>
        <p:grpSpPr bwMode="auto">
          <a:xfrm>
            <a:off x="2176463" y="1895475"/>
            <a:ext cx="2271712" cy="347663"/>
            <a:chOff x="1011" y="1354"/>
            <a:chExt cx="1431" cy="219"/>
          </a:xfrm>
        </p:grpSpPr>
        <p:sp>
          <p:nvSpPr>
            <p:cNvPr id="20546" name="Line 22"/>
            <p:cNvSpPr>
              <a:spLocks noChangeShapeType="1"/>
            </p:cNvSpPr>
            <p:nvPr/>
          </p:nvSpPr>
          <p:spPr bwMode="auto">
            <a:xfrm flipV="1">
              <a:off x="1011" y="1354"/>
              <a:ext cx="1431" cy="2"/>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20547" name="Rectangle 61"/>
            <p:cNvSpPr>
              <a:spLocks noChangeArrowheads="1"/>
            </p:cNvSpPr>
            <p:nvPr/>
          </p:nvSpPr>
          <p:spPr bwMode="auto">
            <a:xfrm>
              <a:off x="1115" y="1396"/>
              <a:ext cx="1147" cy="177"/>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Transform between</a:t>
              </a:r>
            </a:p>
          </p:txBody>
        </p:sp>
      </p:grpSp>
      <p:sp>
        <p:nvSpPr>
          <p:cNvPr id="20496" name="Rectangle 62"/>
          <p:cNvSpPr>
            <a:spLocks noChangeArrowheads="1"/>
          </p:cNvSpPr>
          <p:nvPr/>
        </p:nvSpPr>
        <p:spPr bwMode="auto">
          <a:xfrm>
            <a:off x="4502150" y="3978275"/>
            <a:ext cx="2246313" cy="473075"/>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6x6 state transformation</a:t>
            </a:r>
          </a:p>
          <a:p>
            <a:pPr algn="l">
              <a:spcBef>
                <a:spcPct val="0"/>
              </a:spcBef>
              <a:buSzTx/>
              <a:buFontTx/>
              <a:buNone/>
            </a:pPr>
            <a:r>
              <a:rPr lang="en-US">
                <a:ea typeface="ＭＳ Ｐゴシック" charset="-128"/>
                <a:cs typeface="ＭＳ Ｐゴシック" charset="-128"/>
              </a:rPr>
              <a:t>matrix</a:t>
            </a:r>
          </a:p>
        </p:txBody>
      </p:sp>
      <p:grpSp>
        <p:nvGrpSpPr>
          <p:cNvPr id="20497" name="Group 80"/>
          <p:cNvGrpSpPr>
            <a:grpSpLocks/>
          </p:cNvGrpSpPr>
          <p:nvPr/>
        </p:nvGrpSpPr>
        <p:grpSpPr bwMode="auto">
          <a:xfrm>
            <a:off x="514350" y="1489075"/>
            <a:ext cx="908050" cy="827088"/>
            <a:chOff x="532" y="1073"/>
            <a:chExt cx="572" cy="521"/>
          </a:xfrm>
        </p:grpSpPr>
        <p:sp>
          <p:nvSpPr>
            <p:cNvPr id="20532" name="Line 64"/>
            <p:cNvSpPr>
              <a:spLocks noChangeShapeType="1"/>
            </p:cNvSpPr>
            <p:nvPr/>
          </p:nvSpPr>
          <p:spPr bwMode="auto">
            <a:xfrm flipH="1">
              <a:off x="586" y="1405"/>
              <a:ext cx="250" cy="180"/>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20533" name="Line 65"/>
            <p:cNvSpPr>
              <a:spLocks noChangeShapeType="1"/>
            </p:cNvSpPr>
            <p:nvPr/>
          </p:nvSpPr>
          <p:spPr bwMode="auto">
            <a:xfrm>
              <a:off x="840" y="1408"/>
              <a:ext cx="234" cy="42"/>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20534" name="Line 66"/>
            <p:cNvSpPr>
              <a:spLocks noChangeShapeType="1"/>
            </p:cNvSpPr>
            <p:nvPr/>
          </p:nvSpPr>
          <p:spPr bwMode="auto">
            <a:xfrm flipH="1" flipV="1">
              <a:off x="775" y="1127"/>
              <a:ext cx="67" cy="277"/>
            </a:xfrm>
            <a:prstGeom prst="line">
              <a:avLst/>
            </a:prstGeom>
            <a:noFill/>
            <a:ln w="12700">
              <a:solidFill>
                <a:schemeClr val="accent1"/>
              </a:solidFill>
              <a:round/>
              <a:headEnd/>
              <a:tailEnd type="triangle" w="med" len="med"/>
            </a:ln>
          </p:spPr>
          <p:txBody>
            <a:bodyPr wrap="none" anchor="ctr">
              <a:prstTxWarp prst="textNoShape">
                <a:avLst/>
              </a:prstTxWarp>
            </a:bodyPr>
            <a:lstStyle/>
            <a:p>
              <a:endParaRPr lang="en-US"/>
            </a:p>
          </p:txBody>
        </p:sp>
        <p:sp>
          <p:nvSpPr>
            <p:cNvPr id="20535" name="Line 68"/>
            <p:cNvSpPr>
              <a:spLocks noChangeShapeType="1"/>
            </p:cNvSpPr>
            <p:nvPr/>
          </p:nvSpPr>
          <p:spPr bwMode="auto">
            <a:xfrm flipH="1">
              <a:off x="532" y="1387"/>
              <a:ext cx="304" cy="33"/>
            </a:xfrm>
            <a:prstGeom prst="line">
              <a:avLst/>
            </a:prstGeom>
            <a:noFill/>
            <a:ln w="12700">
              <a:solidFill>
                <a:srgbClr val="009900"/>
              </a:solidFill>
              <a:round/>
              <a:headEnd/>
              <a:tailEnd type="triangle" w="med" len="med"/>
            </a:ln>
          </p:spPr>
          <p:txBody>
            <a:bodyPr wrap="none" anchor="ctr">
              <a:prstTxWarp prst="textNoShape">
                <a:avLst/>
              </a:prstTxWarp>
            </a:bodyPr>
            <a:lstStyle/>
            <a:p>
              <a:endParaRPr lang="en-US"/>
            </a:p>
          </p:txBody>
        </p:sp>
        <p:sp>
          <p:nvSpPr>
            <p:cNvPr id="20536" name="Line 69"/>
            <p:cNvSpPr>
              <a:spLocks noChangeShapeType="1"/>
            </p:cNvSpPr>
            <p:nvPr/>
          </p:nvSpPr>
          <p:spPr bwMode="auto">
            <a:xfrm>
              <a:off x="840" y="1390"/>
              <a:ext cx="234" cy="42"/>
            </a:xfrm>
            <a:prstGeom prst="line">
              <a:avLst/>
            </a:prstGeom>
            <a:noFill/>
            <a:ln w="12700">
              <a:solidFill>
                <a:srgbClr val="009900"/>
              </a:solidFill>
              <a:round/>
              <a:headEnd/>
              <a:tailEnd type="triangle" w="med" len="med"/>
            </a:ln>
          </p:spPr>
          <p:txBody>
            <a:bodyPr wrap="none" anchor="ctr">
              <a:prstTxWarp prst="textNoShape">
                <a:avLst/>
              </a:prstTxWarp>
            </a:bodyPr>
            <a:lstStyle/>
            <a:p>
              <a:endParaRPr lang="en-US"/>
            </a:p>
          </p:txBody>
        </p:sp>
        <p:sp>
          <p:nvSpPr>
            <p:cNvPr id="20537" name="Line 70"/>
            <p:cNvSpPr>
              <a:spLocks noChangeShapeType="1"/>
            </p:cNvSpPr>
            <p:nvPr/>
          </p:nvSpPr>
          <p:spPr bwMode="auto">
            <a:xfrm flipV="1">
              <a:off x="843" y="1073"/>
              <a:ext cx="51" cy="313"/>
            </a:xfrm>
            <a:prstGeom prst="line">
              <a:avLst/>
            </a:prstGeom>
            <a:noFill/>
            <a:ln w="12700">
              <a:solidFill>
                <a:srgbClr val="009900"/>
              </a:solidFill>
              <a:round/>
              <a:headEnd/>
              <a:tailEnd type="triangle" w="med" len="med"/>
            </a:ln>
          </p:spPr>
          <p:txBody>
            <a:bodyPr wrap="none" anchor="ctr">
              <a:prstTxWarp prst="textNoShape">
                <a:avLst/>
              </a:prstTxWarp>
            </a:bodyPr>
            <a:lstStyle/>
            <a:p>
              <a:endParaRPr lang="en-US"/>
            </a:p>
          </p:txBody>
        </p:sp>
        <p:grpSp>
          <p:nvGrpSpPr>
            <p:cNvPr id="20538" name="Group 72"/>
            <p:cNvGrpSpPr>
              <a:grpSpLocks/>
            </p:cNvGrpSpPr>
            <p:nvPr/>
          </p:nvGrpSpPr>
          <p:grpSpPr bwMode="auto">
            <a:xfrm>
              <a:off x="586" y="1111"/>
              <a:ext cx="518" cy="483"/>
              <a:chOff x="983" y="2301"/>
              <a:chExt cx="518" cy="483"/>
            </a:xfrm>
          </p:grpSpPr>
          <p:sp>
            <p:nvSpPr>
              <p:cNvPr id="20539" name="Line 73"/>
              <p:cNvSpPr>
                <a:spLocks noChangeShapeType="1"/>
              </p:cNvSpPr>
              <p:nvPr/>
            </p:nvSpPr>
            <p:spPr bwMode="auto">
              <a:xfrm flipH="1">
                <a:off x="983" y="2604"/>
                <a:ext cx="250" cy="180"/>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20540" name="Line 74"/>
              <p:cNvSpPr>
                <a:spLocks noChangeShapeType="1"/>
              </p:cNvSpPr>
              <p:nvPr/>
            </p:nvSpPr>
            <p:spPr bwMode="auto">
              <a:xfrm>
                <a:off x="1237" y="2607"/>
                <a:ext cx="264" cy="177"/>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sp>
            <p:nvSpPr>
              <p:cNvPr id="20541" name="Line 75"/>
              <p:cNvSpPr>
                <a:spLocks noChangeShapeType="1"/>
              </p:cNvSpPr>
              <p:nvPr/>
            </p:nvSpPr>
            <p:spPr bwMode="auto">
              <a:xfrm flipV="1">
                <a:off x="1232" y="2301"/>
                <a:ext cx="0" cy="304"/>
              </a:xfrm>
              <a:prstGeom prst="line">
                <a:avLst/>
              </a:prstGeom>
              <a:noFill/>
              <a:ln w="12700">
                <a:solidFill>
                  <a:schemeClr val="tx1"/>
                </a:solidFill>
                <a:round/>
                <a:headEnd/>
                <a:tailEnd type="triangle" w="med" len="med"/>
              </a:ln>
            </p:spPr>
            <p:txBody>
              <a:bodyPr wrap="none" anchor="ctr">
                <a:prstTxWarp prst="textNoShape">
                  <a:avLst/>
                </a:prstTxWarp>
              </a:bodyPr>
              <a:lstStyle/>
              <a:p>
                <a:endParaRPr lang="en-US"/>
              </a:p>
            </p:txBody>
          </p:sp>
          <p:grpSp>
            <p:nvGrpSpPr>
              <p:cNvPr id="20542" name="Group 76"/>
              <p:cNvGrpSpPr>
                <a:grpSpLocks/>
              </p:cNvGrpSpPr>
              <p:nvPr/>
            </p:nvGrpSpPr>
            <p:grpSpPr bwMode="auto">
              <a:xfrm>
                <a:off x="1188" y="2545"/>
                <a:ext cx="98" cy="126"/>
                <a:chOff x="1188" y="2545"/>
                <a:chExt cx="98" cy="126"/>
              </a:xfrm>
            </p:grpSpPr>
            <p:sp>
              <p:nvSpPr>
                <p:cNvPr id="20543" name="Freeform 77"/>
                <p:cNvSpPr>
                  <a:spLocks/>
                </p:cNvSpPr>
                <p:nvPr/>
              </p:nvSpPr>
              <p:spPr bwMode="auto">
                <a:xfrm>
                  <a:off x="1189" y="2582"/>
                  <a:ext cx="50" cy="89"/>
                </a:xfrm>
                <a:custGeom>
                  <a:avLst/>
                  <a:gdLst>
                    <a:gd name="T0" fmla="*/ 0 w 50"/>
                    <a:gd name="T1" fmla="*/ 0 h 89"/>
                    <a:gd name="T2" fmla="*/ 0 w 50"/>
                    <a:gd name="T3" fmla="*/ 54 h 89"/>
                    <a:gd name="T4" fmla="*/ 49 w 50"/>
                    <a:gd name="T5" fmla="*/ 88 h 89"/>
                    <a:gd name="T6" fmla="*/ 49 w 50"/>
                    <a:gd name="T7" fmla="*/ 33 h 89"/>
                    <a:gd name="T8" fmla="*/ 0 w 50"/>
                    <a:gd name="T9" fmla="*/ 0 h 89"/>
                    <a:gd name="T10" fmla="*/ 0 60000 65536"/>
                    <a:gd name="T11" fmla="*/ 0 60000 65536"/>
                    <a:gd name="T12" fmla="*/ 0 60000 65536"/>
                    <a:gd name="T13" fmla="*/ 0 60000 65536"/>
                    <a:gd name="T14" fmla="*/ 0 60000 65536"/>
                    <a:gd name="T15" fmla="*/ 0 w 50"/>
                    <a:gd name="T16" fmla="*/ 0 h 89"/>
                    <a:gd name="T17" fmla="*/ 50 w 50"/>
                    <a:gd name="T18" fmla="*/ 89 h 89"/>
                  </a:gdLst>
                  <a:ahLst/>
                  <a:cxnLst>
                    <a:cxn ang="T10">
                      <a:pos x="T0" y="T1"/>
                    </a:cxn>
                    <a:cxn ang="T11">
                      <a:pos x="T2" y="T3"/>
                    </a:cxn>
                    <a:cxn ang="T12">
                      <a:pos x="T4" y="T5"/>
                    </a:cxn>
                    <a:cxn ang="T13">
                      <a:pos x="T6" y="T7"/>
                    </a:cxn>
                    <a:cxn ang="T14">
                      <a:pos x="T8" y="T9"/>
                    </a:cxn>
                  </a:cxnLst>
                  <a:rect l="T15" t="T16" r="T17" b="T18"/>
                  <a:pathLst>
                    <a:path w="50" h="89">
                      <a:moveTo>
                        <a:pt x="0" y="0"/>
                      </a:moveTo>
                      <a:lnTo>
                        <a:pt x="0" y="54"/>
                      </a:lnTo>
                      <a:lnTo>
                        <a:pt x="49" y="88"/>
                      </a:lnTo>
                      <a:lnTo>
                        <a:pt x="49" y="33"/>
                      </a:lnTo>
                      <a:lnTo>
                        <a:pt x="0" y="0"/>
                      </a:lnTo>
                    </a:path>
                  </a:pathLst>
                </a:custGeom>
                <a:solidFill>
                  <a:srgbClr val="828282"/>
                </a:solidFill>
                <a:ln w="12700"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20544" name="Freeform 78"/>
                <p:cNvSpPr>
                  <a:spLocks/>
                </p:cNvSpPr>
                <p:nvPr/>
              </p:nvSpPr>
              <p:spPr bwMode="auto">
                <a:xfrm>
                  <a:off x="1240" y="2580"/>
                  <a:ext cx="46" cy="90"/>
                </a:xfrm>
                <a:custGeom>
                  <a:avLst/>
                  <a:gdLst>
                    <a:gd name="T0" fmla="*/ 44 w 46"/>
                    <a:gd name="T1" fmla="*/ 0 h 90"/>
                    <a:gd name="T2" fmla="*/ 0 w 46"/>
                    <a:gd name="T3" fmla="*/ 35 h 90"/>
                    <a:gd name="T4" fmla="*/ 0 w 46"/>
                    <a:gd name="T5" fmla="*/ 89 h 90"/>
                    <a:gd name="T6" fmla="*/ 45 w 46"/>
                    <a:gd name="T7" fmla="*/ 54 h 90"/>
                    <a:gd name="T8" fmla="*/ 44 w 46"/>
                    <a:gd name="T9" fmla="*/ 0 h 90"/>
                    <a:gd name="T10" fmla="*/ 0 60000 65536"/>
                    <a:gd name="T11" fmla="*/ 0 60000 65536"/>
                    <a:gd name="T12" fmla="*/ 0 60000 65536"/>
                    <a:gd name="T13" fmla="*/ 0 60000 65536"/>
                    <a:gd name="T14" fmla="*/ 0 60000 65536"/>
                    <a:gd name="T15" fmla="*/ 0 w 46"/>
                    <a:gd name="T16" fmla="*/ 0 h 90"/>
                    <a:gd name="T17" fmla="*/ 46 w 46"/>
                    <a:gd name="T18" fmla="*/ 90 h 90"/>
                  </a:gdLst>
                  <a:ahLst/>
                  <a:cxnLst>
                    <a:cxn ang="T10">
                      <a:pos x="T0" y="T1"/>
                    </a:cxn>
                    <a:cxn ang="T11">
                      <a:pos x="T2" y="T3"/>
                    </a:cxn>
                    <a:cxn ang="T12">
                      <a:pos x="T4" y="T5"/>
                    </a:cxn>
                    <a:cxn ang="T13">
                      <a:pos x="T6" y="T7"/>
                    </a:cxn>
                    <a:cxn ang="T14">
                      <a:pos x="T8" y="T9"/>
                    </a:cxn>
                  </a:cxnLst>
                  <a:rect l="T15" t="T16" r="T17" b="T18"/>
                  <a:pathLst>
                    <a:path w="46" h="90">
                      <a:moveTo>
                        <a:pt x="44" y="0"/>
                      </a:moveTo>
                      <a:lnTo>
                        <a:pt x="0" y="35"/>
                      </a:lnTo>
                      <a:lnTo>
                        <a:pt x="0" y="89"/>
                      </a:lnTo>
                      <a:lnTo>
                        <a:pt x="45" y="54"/>
                      </a:lnTo>
                      <a:lnTo>
                        <a:pt x="44" y="0"/>
                      </a:lnTo>
                    </a:path>
                  </a:pathLst>
                </a:custGeom>
                <a:solidFill>
                  <a:srgbClr val="5F5F5F"/>
                </a:solidFill>
                <a:ln w="12700"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20545" name="Freeform 79"/>
                <p:cNvSpPr>
                  <a:spLocks/>
                </p:cNvSpPr>
                <p:nvPr/>
              </p:nvSpPr>
              <p:spPr bwMode="auto">
                <a:xfrm>
                  <a:off x="1188" y="2545"/>
                  <a:ext cx="96" cy="71"/>
                </a:xfrm>
                <a:custGeom>
                  <a:avLst/>
                  <a:gdLst>
                    <a:gd name="T0" fmla="*/ 44 w 96"/>
                    <a:gd name="T1" fmla="*/ 0 h 71"/>
                    <a:gd name="T2" fmla="*/ 95 w 96"/>
                    <a:gd name="T3" fmla="*/ 35 h 71"/>
                    <a:gd name="T4" fmla="*/ 51 w 96"/>
                    <a:gd name="T5" fmla="*/ 70 h 71"/>
                    <a:gd name="T6" fmla="*/ 0 w 96"/>
                    <a:gd name="T7" fmla="*/ 34 h 71"/>
                    <a:gd name="T8" fmla="*/ 44 w 96"/>
                    <a:gd name="T9" fmla="*/ 0 h 71"/>
                    <a:gd name="T10" fmla="*/ 0 60000 65536"/>
                    <a:gd name="T11" fmla="*/ 0 60000 65536"/>
                    <a:gd name="T12" fmla="*/ 0 60000 65536"/>
                    <a:gd name="T13" fmla="*/ 0 60000 65536"/>
                    <a:gd name="T14" fmla="*/ 0 60000 65536"/>
                    <a:gd name="T15" fmla="*/ 0 w 96"/>
                    <a:gd name="T16" fmla="*/ 0 h 71"/>
                    <a:gd name="T17" fmla="*/ 96 w 96"/>
                    <a:gd name="T18" fmla="*/ 71 h 71"/>
                  </a:gdLst>
                  <a:ahLst/>
                  <a:cxnLst>
                    <a:cxn ang="T10">
                      <a:pos x="T0" y="T1"/>
                    </a:cxn>
                    <a:cxn ang="T11">
                      <a:pos x="T2" y="T3"/>
                    </a:cxn>
                    <a:cxn ang="T12">
                      <a:pos x="T4" y="T5"/>
                    </a:cxn>
                    <a:cxn ang="T13">
                      <a:pos x="T6" y="T7"/>
                    </a:cxn>
                    <a:cxn ang="T14">
                      <a:pos x="T8" y="T9"/>
                    </a:cxn>
                  </a:cxnLst>
                  <a:rect l="T15" t="T16" r="T17" b="T18"/>
                  <a:pathLst>
                    <a:path w="96" h="71">
                      <a:moveTo>
                        <a:pt x="44" y="0"/>
                      </a:moveTo>
                      <a:lnTo>
                        <a:pt x="95" y="35"/>
                      </a:lnTo>
                      <a:lnTo>
                        <a:pt x="51" y="70"/>
                      </a:lnTo>
                      <a:lnTo>
                        <a:pt x="0" y="34"/>
                      </a:lnTo>
                      <a:lnTo>
                        <a:pt x="44" y="0"/>
                      </a:lnTo>
                    </a:path>
                  </a:pathLst>
                </a:custGeom>
                <a:solidFill>
                  <a:srgbClr val="B2B2B2"/>
                </a:solidFill>
                <a:ln w="12700"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grpSp>
        </p:grpSp>
      </p:grpSp>
      <p:grpSp>
        <p:nvGrpSpPr>
          <p:cNvPr id="20498" name="Group 89"/>
          <p:cNvGrpSpPr>
            <a:grpSpLocks/>
          </p:cNvGrpSpPr>
          <p:nvPr/>
        </p:nvGrpSpPr>
        <p:grpSpPr bwMode="auto">
          <a:xfrm>
            <a:off x="4478338" y="1670050"/>
            <a:ext cx="2200275" cy="812800"/>
            <a:chOff x="2293" y="1212"/>
            <a:chExt cx="1386" cy="512"/>
          </a:xfrm>
        </p:grpSpPr>
        <p:grpSp>
          <p:nvGrpSpPr>
            <p:cNvPr id="20527" name="Group 44"/>
            <p:cNvGrpSpPr>
              <a:grpSpLocks/>
            </p:cNvGrpSpPr>
            <p:nvPr/>
          </p:nvGrpSpPr>
          <p:grpSpPr bwMode="auto">
            <a:xfrm>
              <a:off x="2591" y="1212"/>
              <a:ext cx="455" cy="334"/>
              <a:chOff x="1917" y="3154"/>
              <a:chExt cx="455" cy="334"/>
            </a:xfrm>
          </p:grpSpPr>
          <p:sp>
            <p:nvSpPr>
              <p:cNvPr id="20529" name="Rectangle 45"/>
              <p:cNvSpPr>
                <a:spLocks noChangeArrowheads="1"/>
              </p:cNvSpPr>
              <p:nvPr/>
            </p:nvSpPr>
            <p:spPr bwMode="auto">
              <a:xfrm>
                <a:off x="1917" y="3154"/>
                <a:ext cx="455" cy="14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a</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a</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a</a:t>
                </a:r>
                <a:r>
                  <a:rPr lang="en-US" sz="1000" b="0" baseline="-25000">
                    <a:solidFill>
                      <a:schemeClr val="tx2"/>
                    </a:solidFill>
                    <a:latin typeface="Courier New" charset="0"/>
                    <a:ea typeface="ＭＳ Ｐゴシック" charset="-128"/>
                    <a:cs typeface="ＭＳ Ｐゴシック" charset="-128"/>
                  </a:rPr>
                  <a:t>z</a:t>
                </a:r>
              </a:p>
            </p:txBody>
          </p:sp>
          <p:sp>
            <p:nvSpPr>
              <p:cNvPr id="20530" name="Rectangle 46"/>
              <p:cNvSpPr>
                <a:spLocks noChangeArrowheads="1"/>
              </p:cNvSpPr>
              <p:nvPr/>
            </p:nvSpPr>
            <p:spPr bwMode="auto">
              <a:xfrm>
                <a:off x="1917" y="3250"/>
                <a:ext cx="455" cy="14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b</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b</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b</a:t>
                </a:r>
                <a:r>
                  <a:rPr lang="en-US" sz="1000" b="0" baseline="-25000">
                    <a:solidFill>
                      <a:schemeClr val="tx2"/>
                    </a:solidFill>
                    <a:latin typeface="Courier New" charset="0"/>
                    <a:ea typeface="ＭＳ Ｐゴシック" charset="-128"/>
                    <a:cs typeface="ＭＳ Ｐゴシック" charset="-128"/>
                  </a:rPr>
                  <a:t>z</a:t>
                </a:r>
              </a:p>
            </p:txBody>
          </p:sp>
          <p:sp>
            <p:nvSpPr>
              <p:cNvPr id="20531" name="Rectangle 47"/>
              <p:cNvSpPr>
                <a:spLocks noChangeArrowheads="1"/>
              </p:cNvSpPr>
              <p:nvPr/>
            </p:nvSpPr>
            <p:spPr bwMode="auto">
              <a:xfrm>
                <a:off x="1917" y="3346"/>
                <a:ext cx="455" cy="14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c</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c</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c</a:t>
                </a:r>
                <a:r>
                  <a:rPr lang="en-US" sz="1000" b="0" baseline="-25000">
                    <a:solidFill>
                      <a:schemeClr val="tx2"/>
                    </a:solidFill>
                    <a:latin typeface="Courier New" charset="0"/>
                    <a:ea typeface="ＭＳ Ｐゴシック" charset="-128"/>
                    <a:cs typeface="ＭＳ Ｐゴシック" charset="-128"/>
                  </a:rPr>
                  <a:t>z</a:t>
                </a:r>
              </a:p>
            </p:txBody>
          </p:sp>
        </p:grpSp>
        <p:sp>
          <p:nvSpPr>
            <p:cNvPr id="20528" name="Rectangle 81"/>
            <p:cNvSpPr>
              <a:spLocks noChangeArrowheads="1"/>
            </p:cNvSpPr>
            <p:nvPr/>
          </p:nvSpPr>
          <p:spPr bwMode="auto">
            <a:xfrm>
              <a:off x="2293" y="1547"/>
              <a:ext cx="1386" cy="177"/>
            </a:xfrm>
            <a:prstGeom prst="rect">
              <a:avLst/>
            </a:prstGeom>
            <a:noFill/>
            <a:ln w="12700">
              <a:noFill/>
              <a:miter lim="800000"/>
              <a:headEnd/>
              <a:tailEnd/>
            </a:ln>
          </p:spPr>
          <p:txBody>
            <a:bodyPr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3x3 rotation matrix</a:t>
              </a:r>
            </a:p>
          </p:txBody>
        </p:sp>
      </p:grpSp>
      <p:sp>
        <p:nvSpPr>
          <p:cNvPr id="20499" name="Line 83"/>
          <p:cNvSpPr>
            <a:spLocks noChangeShapeType="1"/>
          </p:cNvSpPr>
          <p:nvPr/>
        </p:nvSpPr>
        <p:spPr bwMode="auto">
          <a:xfrm>
            <a:off x="6713538" y="3198813"/>
            <a:ext cx="112712"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20500" name="Rectangle 84"/>
          <p:cNvSpPr>
            <a:spLocks noChangeArrowheads="1"/>
          </p:cNvSpPr>
          <p:nvPr/>
        </p:nvSpPr>
        <p:spPr bwMode="auto">
          <a:xfrm>
            <a:off x="6961188" y="3048000"/>
            <a:ext cx="1887537" cy="530225"/>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600">
                <a:latin typeface="Courier New" charset="0"/>
                <a:ea typeface="ＭＳ Ｐゴシック" charset="-128"/>
                <a:cs typeface="ＭＳ Ｐゴシック" charset="-128"/>
              </a:rPr>
              <a:t>EUL2XF, XF2EUL</a:t>
            </a:r>
          </a:p>
          <a:p>
            <a:pPr algn="l">
              <a:spcBef>
                <a:spcPct val="0"/>
              </a:spcBef>
              <a:buSzTx/>
              <a:buFontTx/>
              <a:buNone/>
            </a:pPr>
            <a:r>
              <a:rPr lang="en-US" sz="1600">
                <a:latin typeface="Courier New" charset="0"/>
                <a:ea typeface="ＭＳ Ｐゴシック" charset="-128"/>
                <a:cs typeface="ＭＳ Ｐゴシック" charset="-128"/>
              </a:rPr>
              <a:t>RAV2XF, XF2RAV</a:t>
            </a:r>
          </a:p>
        </p:txBody>
      </p:sp>
      <p:grpSp>
        <p:nvGrpSpPr>
          <p:cNvPr id="20501" name="Group 86"/>
          <p:cNvGrpSpPr>
            <a:grpSpLocks/>
          </p:cNvGrpSpPr>
          <p:nvPr/>
        </p:nvGrpSpPr>
        <p:grpSpPr bwMode="auto">
          <a:xfrm>
            <a:off x="2178050" y="3167063"/>
            <a:ext cx="2271713" cy="347662"/>
            <a:chOff x="1011" y="1354"/>
            <a:chExt cx="1431" cy="219"/>
          </a:xfrm>
        </p:grpSpPr>
        <p:sp>
          <p:nvSpPr>
            <p:cNvPr id="20525" name="Line 87"/>
            <p:cNvSpPr>
              <a:spLocks noChangeShapeType="1"/>
            </p:cNvSpPr>
            <p:nvPr/>
          </p:nvSpPr>
          <p:spPr bwMode="auto">
            <a:xfrm flipV="1">
              <a:off x="1011" y="1354"/>
              <a:ext cx="1431" cy="2"/>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20526" name="Rectangle 88"/>
            <p:cNvSpPr>
              <a:spLocks noChangeArrowheads="1"/>
            </p:cNvSpPr>
            <p:nvPr/>
          </p:nvSpPr>
          <p:spPr bwMode="auto">
            <a:xfrm>
              <a:off x="1115" y="1396"/>
              <a:ext cx="1147" cy="177"/>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Transform between</a:t>
              </a:r>
            </a:p>
          </p:txBody>
        </p:sp>
      </p:grpSp>
      <p:grpSp>
        <p:nvGrpSpPr>
          <p:cNvPr id="20502" name="Group 90"/>
          <p:cNvGrpSpPr>
            <a:grpSpLocks/>
          </p:cNvGrpSpPr>
          <p:nvPr/>
        </p:nvGrpSpPr>
        <p:grpSpPr bwMode="auto">
          <a:xfrm>
            <a:off x="4454525" y="4656138"/>
            <a:ext cx="2200275" cy="812800"/>
            <a:chOff x="2293" y="1212"/>
            <a:chExt cx="1386" cy="512"/>
          </a:xfrm>
        </p:grpSpPr>
        <p:grpSp>
          <p:nvGrpSpPr>
            <p:cNvPr id="20520" name="Group 91"/>
            <p:cNvGrpSpPr>
              <a:grpSpLocks/>
            </p:cNvGrpSpPr>
            <p:nvPr/>
          </p:nvGrpSpPr>
          <p:grpSpPr bwMode="auto">
            <a:xfrm>
              <a:off x="2591" y="1212"/>
              <a:ext cx="455" cy="334"/>
              <a:chOff x="1917" y="3154"/>
              <a:chExt cx="455" cy="334"/>
            </a:xfrm>
          </p:grpSpPr>
          <p:sp>
            <p:nvSpPr>
              <p:cNvPr id="20522" name="Rectangle 92"/>
              <p:cNvSpPr>
                <a:spLocks noChangeArrowheads="1"/>
              </p:cNvSpPr>
              <p:nvPr/>
            </p:nvSpPr>
            <p:spPr bwMode="auto">
              <a:xfrm>
                <a:off x="1917" y="3154"/>
                <a:ext cx="455" cy="14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a</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a</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a</a:t>
                </a:r>
                <a:r>
                  <a:rPr lang="en-US" sz="1000" b="0" baseline="-25000">
                    <a:solidFill>
                      <a:schemeClr val="tx2"/>
                    </a:solidFill>
                    <a:latin typeface="Courier New" charset="0"/>
                    <a:ea typeface="ＭＳ Ｐゴシック" charset="-128"/>
                    <a:cs typeface="ＭＳ Ｐゴシック" charset="-128"/>
                  </a:rPr>
                  <a:t>z</a:t>
                </a:r>
              </a:p>
            </p:txBody>
          </p:sp>
          <p:sp>
            <p:nvSpPr>
              <p:cNvPr id="20523" name="Rectangle 93"/>
              <p:cNvSpPr>
                <a:spLocks noChangeArrowheads="1"/>
              </p:cNvSpPr>
              <p:nvPr/>
            </p:nvSpPr>
            <p:spPr bwMode="auto">
              <a:xfrm>
                <a:off x="1917" y="3250"/>
                <a:ext cx="455" cy="14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b</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b</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b</a:t>
                </a:r>
                <a:r>
                  <a:rPr lang="en-US" sz="1000" b="0" baseline="-25000">
                    <a:solidFill>
                      <a:schemeClr val="tx2"/>
                    </a:solidFill>
                    <a:latin typeface="Courier New" charset="0"/>
                    <a:ea typeface="ＭＳ Ｐゴシック" charset="-128"/>
                    <a:cs typeface="ＭＳ Ｐゴシック" charset="-128"/>
                  </a:rPr>
                  <a:t>z</a:t>
                </a:r>
              </a:p>
            </p:txBody>
          </p:sp>
          <p:sp>
            <p:nvSpPr>
              <p:cNvPr id="20524" name="Rectangle 94"/>
              <p:cNvSpPr>
                <a:spLocks noChangeArrowheads="1"/>
              </p:cNvSpPr>
              <p:nvPr/>
            </p:nvSpPr>
            <p:spPr bwMode="auto">
              <a:xfrm>
                <a:off x="1917" y="3346"/>
                <a:ext cx="455" cy="14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c</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c</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c</a:t>
                </a:r>
                <a:r>
                  <a:rPr lang="en-US" sz="1000" b="0" baseline="-25000">
                    <a:solidFill>
                      <a:schemeClr val="tx2"/>
                    </a:solidFill>
                    <a:latin typeface="Courier New" charset="0"/>
                    <a:ea typeface="ＭＳ Ｐゴシック" charset="-128"/>
                    <a:cs typeface="ＭＳ Ｐゴシック" charset="-128"/>
                  </a:rPr>
                  <a:t>z</a:t>
                </a:r>
              </a:p>
            </p:txBody>
          </p:sp>
        </p:grpSp>
        <p:sp>
          <p:nvSpPr>
            <p:cNvPr id="20521" name="Rectangle 95"/>
            <p:cNvSpPr>
              <a:spLocks noChangeArrowheads="1"/>
            </p:cNvSpPr>
            <p:nvPr/>
          </p:nvSpPr>
          <p:spPr bwMode="auto">
            <a:xfrm>
              <a:off x="2293" y="1547"/>
              <a:ext cx="1386" cy="177"/>
            </a:xfrm>
            <a:prstGeom prst="rect">
              <a:avLst/>
            </a:prstGeom>
            <a:noFill/>
            <a:ln w="12700">
              <a:noFill/>
              <a:miter lim="800000"/>
              <a:headEnd/>
              <a:tailEnd/>
            </a:ln>
          </p:spPr>
          <p:txBody>
            <a:bodyPr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3x3 rotation matrix</a:t>
              </a:r>
            </a:p>
          </p:txBody>
        </p:sp>
      </p:grpSp>
      <p:grpSp>
        <p:nvGrpSpPr>
          <p:cNvPr id="20503" name="Group 96"/>
          <p:cNvGrpSpPr>
            <a:grpSpLocks/>
          </p:cNvGrpSpPr>
          <p:nvPr/>
        </p:nvGrpSpPr>
        <p:grpSpPr bwMode="auto">
          <a:xfrm>
            <a:off x="2179638" y="4959350"/>
            <a:ext cx="2271712" cy="347663"/>
            <a:chOff x="1011" y="1354"/>
            <a:chExt cx="1431" cy="219"/>
          </a:xfrm>
        </p:grpSpPr>
        <p:sp>
          <p:nvSpPr>
            <p:cNvPr id="20518" name="Line 97"/>
            <p:cNvSpPr>
              <a:spLocks noChangeShapeType="1"/>
            </p:cNvSpPr>
            <p:nvPr/>
          </p:nvSpPr>
          <p:spPr bwMode="auto">
            <a:xfrm flipV="1">
              <a:off x="1011" y="1354"/>
              <a:ext cx="1431" cy="2"/>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20519" name="Rectangle 98"/>
            <p:cNvSpPr>
              <a:spLocks noChangeArrowheads="1"/>
            </p:cNvSpPr>
            <p:nvPr/>
          </p:nvSpPr>
          <p:spPr bwMode="auto">
            <a:xfrm>
              <a:off x="1115" y="1396"/>
              <a:ext cx="1147" cy="177"/>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Transform between</a:t>
              </a:r>
            </a:p>
          </p:txBody>
        </p:sp>
      </p:grpSp>
      <p:grpSp>
        <p:nvGrpSpPr>
          <p:cNvPr id="20504" name="Group 101"/>
          <p:cNvGrpSpPr>
            <a:grpSpLocks/>
          </p:cNvGrpSpPr>
          <p:nvPr/>
        </p:nvGrpSpPr>
        <p:grpSpPr bwMode="auto">
          <a:xfrm>
            <a:off x="4456113" y="5673725"/>
            <a:ext cx="2200275" cy="812800"/>
            <a:chOff x="2293" y="1212"/>
            <a:chExt cx="1386" cy="512"/>
          </a:xfrm>
        </p:grpSpPr>
        <p:grpSp>
          <p:nvGrpSpPr>
            <p:cNvPr id="20513" name="Group 102"/>
            <p:cNvGrpSpPr>
              <a:grpSpLocks/>
            </p:cNvGrpSpPr>
            <p:nvPr/>
          </p:nvGrpSpPr>
          <p:grpSpPr bwMode="auto">
            <a:xfrm>
              <a:off x="2591" y="1212"/>
              <a:ext cx="455" cy="334"/>
              <a:chOff x="1917" y="3154"/>
              <a:chExt cx="455" cy="334"/>
            </a:xfrm>
          </p:grpSpPr>
          <p:sp>
            <p:nvSpPr>
              <p:cNvPr id="20515" name="Rectangle 103"/>
              <p:cNvSpPr>
                <a:spLocks noChangeArrowheads="1"/>
              </p:cNvSpPr>
              <p:nvPr/>
            </p:nvSpPr>
            <p:spPr bwMode="auto">
              <a:xfrm>
                <a:off x="1917" y="3154"/>
                <a:ext cx="455" cy="14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a</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a</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a</a:t>
                </a:r>
                <a:r>
                  <a:rPr lang="en-US" sz="1000" b="0" baseline="-25000">
                    <a:solidFill>
                      <a:schemeClr val="tx2"/>
                    </a:solidFill>
                    <a:latin typeface="Courier New" charset="0"/>
                    <a:ea typeface="ＭＳ Ｐゴシック" charset="-128"/>
                    <a:cs typeface="ＭＳ Ｐゴシック" charset="-128"/>
                  </a:rPr>
                  <a:t>z</a:t>
                </a:r>
              </a:p>
            </p:txBody>
          </p:sp>
          <p:sp>
            <p:nvSpPr>
              <p:cNvPr id="20516" name="Rectangle 104"/>
              <p:cNvSpPr>
                <a:spLocks noChangeArrowheads="1"/>
              </p:cNvSpPr>
              <p:nvPr/>
            </p:nvSpPr>
            <p:spPr bwMode="auto">
              <a:xfrm>
                <a:off x="1917" y="3250"/>
                <a:ext cx="455" cy="14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b</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b</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b</a:t>
                </a:r>
                <a:r>
                  <a:rPr lang="en-US" sz="1000" b="0" baseline="-25000">
                    <a:solidFill>
                      <a:schemeClr val="tx2"/>
                    </a:solidFill>
                    <a:latin typeface="Courier New" charset="0"/>
                    <a:ea typeface="ＭＳ Ｐゴシック" charset="-128"/>
                    <a:cs typeface="ＭＳ Ｐゴシック" charset="-128"/>
                  </a:rPr>
                  <a:t>z</a:t>
                </a:r>
              </a:p>
            </p:txBody>
          </p:sp>
          <p:sp>
            <p:nvSpPr>
              <p:cNvPr id="20517" name="Rectangle 105"/>
              <p:cNvSpPr>
                <a:spLocks noChangeArrowheads="1"/>
              </p:cNvSpPr>
              <p:nvPr/>
            </p:nvSpPr>
            <p:spPr bwMode="auto">
              <a:xfrm>
                <a:off x="1917" y="3346"/>
                <a:ext cx="455" cy="14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1000" b="0">
                    <a:solidFill>
                      <a:schemeClr val="tx2"/>
                    </a:solidFill>
                    <a:latin typeface="Courier New" charset="0"/>
                    <a:ea typeface="ＭＳ Ｐゴシック" charset="-128"/>
                    <a:cs typeface="ＭＳ Ｐゴシック" charset="-128"/>
                  </a:rPr>
                  <a:t>c</a:t>
                </a:r>
                <a:r>
                  <a:rPr lang="en-US" sz="1000" b="0" baseline="-25000">
                    <a:solidFill>
                      <a:schemeClr val="tx2"/>
                    </a:solidFill>
                    <a:latin typeface="Courier New" charset="0"/>
                    <a:ea typeface="ＭＳ Ｐゴシック" charset="-128"/>
                    <a:cs typeface="ＭＳ Ｐゴシック" charset="-128"/>
                  </a:rPr>
                  <a:t>x</a:t>
                </a:r>
                <a:r>
                  <a:rPr lang="en-US" sz="1000" b="0">
                    <a:solidFill>
                      <a:schemeClr val="tx2"/>
                    </a:solidFill>
                    <a:latin typeface="Courier New" charset="0"/>
                    <a:ea typeface="ＭＳ Ｐゴシック" charset="-128"/>
                    <a:cs typeface="ＭＳ Ｐゴシック" charset="-128"/>
                  </a:rPr>
                  <a:t> c</a:t>
                </a:r>
                <a:r>
                  <a:rPr lang="en-US" sz="1000" b="0" baseline="-25000">
                    <a:solidFill>
                      <a:schemeClr val="tx2"/>
                    </a:solidFill>
                    <a:latin typeface="Courier New" charset="0"/>
                    <a:ea typeface="ＭＳ Ｐゴシック" charset="-128"/>
                    <a:cs typeface="ＭＳ Ｐゴシック" charset="-128"/>
                  </a:rPr>
                  <a:t>y</a:t>
                </a:r>
                <a:r>
                  <a:rPr lang="en-US" sz="1000" b="0">
                    <a:solidFill>
                      <a:schemeClr val="tx2"/>
                    </a:solidFill>
                    <a:latin typeface="Courier New" charset="0"/>
                    <a:ea typeface="ＭＳ Ｐゴシック" charset="-128"/>
                    <a:cs typeface="ＭＳ Ｐゴシック" charset="-128"/>
                  </a:rPr>
                  <a:t> c</a:t>
                </a:r>
                <a:r>
                  <a:rPr lang="en-US" sz="1000" b="0" baseline="-25000">
                    <a:solidFill>
                      <a:schemeClr val="tx2"/>
                    </a:solidFill>
                    <a:latin typeface="Courier New" charset="0"/>
                    <a:ea typeface="ＭＳ Ｐゴシック" charset="-128"/>
                    <a:cs typeface="ＭＳ Ｐゴシック" charset="-128"/>
                  </a:rPr>
                  <a:t>z</a:t>
                </a:r>
              </a:p>
            </p:txBody>
          </p:sp>
        </p:grpSp>
        <p:sp>
          <p:nvSpPr>
            <p:cNvPr id="20514" name="Rectangle 106"/>
            <p:cNvSpPr>
              <a:spLocks noChangeArrowheads="1"/>
            </p:cNvSpPr>
            <p:nvPr/>
          </p:nvSpPr>
          <p:spPr bwMode="auto">
            <a:xfrm>
              <a:off x="2293" y="1547"/>
              <a:ext cx="1386" cy="177"/>
            </a:xfrm>
            <a:prstGeom prst="rect">
              <a:avLst/>
            </a:prstGeom>
            <a:noFill/>
            <a:ln w="12700">
              <a:noFill/>
              <a:miter lim="800000"/>
              <a:headEnd/>
              <a:tailEnd/>
            </a:ln>
          </p:spPr>
          <p:txBody>
            <a:bodyPr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3x3 rotation matrix</a:t>
              </a:r>
            </a:p>
          </p:txBody>
        </p:sp>
      </p:grpSp>
      <p:grpSp>
        <p:nvGrpSpPr>
          <p:cNvPr id="20505" name="Group 107"/>
          <p:cNvGrpSpPr>
            <a:grpSpLocks/>
          </p:cNvGrpSpPr>
          <p:nvPr/>
        </p:nvGrpSpPr>
        <p:grpSpPr bwMode="auto">
          <a:xfrm>
            <a:off x="2193925" y="6040438"/>
            <a:ext cx="2271713" cy="347662"/>
            <a:chOff x="1011" y="1354"/>
            <a:chExt cx="1431" cy="219"/>
          </a:xfrm>
        </p:grpSpPr>
        <p:sp>
          <p:nvSpPr>
            <p:cNvPr id="20511" name="Line 108"/>
            <p:cNvSpPr>
              <a:spLocks noChangeShapeType="1"/>
            </p:cNvSpPr>
            <p:nvPr/>
          </p:nvSpPr>
          <p:spPr bwMode="auto">
            <a:xfrm flipV="1">
              <a:off x="1011" y="1354"/>
              <a:ext cx="1431" cy="2"/>
            </a:xfrm>
            <a:prstGeom prst="line">
              <a:avLst/>
            </a:prstGeom>
            <a:noFill/>
            <a:ln w="12700">
              <a:solidFill>
                <a:schemeClr val="tx1"/>
              </a:solidFill>
              <a:round/>
              <a:headEnd type="triangle" w="med" len="med"/>
              <a:tailEnd type="triangle" w="med" len="med"/>
            </a:ln>
          </p:spPr>
          <p:txBody>
            <a:bodyPr wrap="none" anchor="ctr">
              <a:prstTxWarp prst="textNoShape">
                <a:avLst/>
              </a:prstTxWarp>
            </a:bodyPr>
            <a:lstStyle/>
            <a:p>
              <a:endParaRPr lang="en-US"/>
            </a:p>
          </p:txBody>
        </p:sp>
        <p:sp>
          <p:nvSpPr>
            <p:cNvPr id="20512" name="Rectangle 109"/>
            <p:cNvSpPr>
              <a:spLocks noChangeArrowheads="1"/>
            </p:cNvSpPr>
            <p:nvPr/>
          </p:nvSpPr>
          <p:spPr bwMode="auto">
            <a:xfrm>
              <a:off x="1115" y="1396"/>
              <a:ext cx="1147" cy="177"/>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Transform between</a:t>
              </a:r>
            </a:p>
          </p:txBody>
        </p:sp>
      </p:grpSp>
      <p:sp>
        <p:nvSpPr>
          <p:cNvPr id="20506" name="Rectangle 110"/>
          <p:cNvSpPr>
            <a:spLocks noChangeArrowheads="1"/>
          </p:cNvSpPr>
          <p:nvPr/>
        </p:nvSpPr>
        <p:spPr bwMode="auto">
          <a:xfrm>
            <a:off x="457200" y="6172200"/>
            <a:ext cx="1189038" cy="473075"/>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a:ea typeface="ＭＳ Ｐゴシック" charset="-128"/>
                <a:cs typeface="ＭＳ Ｐゴシック" charset="-128"/>
              </a:rPr>
              <a:t>SPICE Style</a:t>
            </a:r>
          </a:p>
          <a:p>
            <a:pPr algn="l">
              <a:spcBef>
                <a:spcPct val="0"/>
              </a:spcBef>
              <a:buSzTx/>
              <a:buFontTx/>
              <a:buNone/>
            </a:pPr>
            <a:r>
              <a:rPr lang="en-US">
                <a:ea typeface="ＭＳ Ｐゴシック" charset="-128"/>
                <a:cs typeface="ＭＳ Ｐゴシック" charset="-128"/>
              </a:rPr>
              <a:t>Quaternion</a:t>
            </a:r>
          </a:p>
        </p:txBody>
      </p:sp>
      <p:sp>
        <p:nvSpPr>
          <p:cNvPr id="20507" name="Rectangle 111"/>
          <p:cNvSpPr>
            <a:spLocks noChangeArrowheads="1"/>
          </p:cNvSpPr>
          <p:nvPr/>
        </p:nvSpPr>
        <p:spPr bwMode="auto">
          <a:xfrm>
            <a:off x="138113" y="5816600"/>
            <a:ext cx="1719262" cy="363538"/>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2000">
                <a:ea typeface="ＭＳ Ｐゴシック" charset="-128"/>
                <a:cs typeface="ＭＳ Ｐゴシック" charset="-128"/>
              </a:rPr>
              <a:t>(Q</a:t>
            </a:r>
            <a:r>
              <a:rPr lang="en-US" sz="2000" baseline="-25000">
                <a:ea typeface="ＭＳ Ｐゴシック" charset="-128"/>
                <a:cs typeface="ＭＳ Ｐゴシック" charset="-128"/>
              </a:rPr>
              <a:t>0</a:t>
            </a:r>
            <a:r>
              <a:rPr lang="en-US" sz="2000">
                <a:ea typeface="ＭＳ Ｐゴシック" charset="-128"/>
                <a:cs typeface="ＭＳ Ｐゴシック" charset="-128"/>
              </a:rPr>
              <a:t>,Q</a:t>
            </a:r>
            <a:r>
              <a:rPr lang="en-US" sz="2000" baseline="-25000">
                <a:ea typeface="ＭＳ Ｐゴシック" charset="-128"/>
                <a:cs typeface="ＭＳ Ｐゴシック" charset="-128"/>
              </a:rPr>
              <a:t>1</a:t>
            </a:r>
            <a:r>
              <a:rPr lang="en-US" sz="2000">
                <a:ea typeface="ＭＳ Ｐゴシック" charset="-128"/>
                <a:cs typeface="ＭＳ Ｐゴシック" charset="-128"/>
              </a:rPr>
              <a:t>,Q</a:t>
            </a:r>
            <a:r>
              <a:rPr lang="en-US" sz="2000" baseline="-25000">
                <a:ea typeface="ＭＳ Ｐゴシック" charset="-128"/>
                <a:cs typeface="ＭＳ Ｐゴシック" charset="-128"/>
              </a:rPr>
              <a:t>2</a:t>
            </a:r>
            <a:r>
              <a:rPr lang="en-US" sz="2000">
                <a:ea typeface="ＭＳ Ｐゴシック" charset="-128"/>
                <a:cs typeface="ＭＳ Ｐゴシック" charset="-128"/>
              </a:rPr>
              <a:t>,Q</a:t>
            </a:r>
            <a:r>
              <a:rPr lang="en-US" sz="2000" baseline="-25000">
                <a:ea typeface="ＭＳ Ｐゴシック" charset="-128"/>
                <a:cs typeface="ＭＳ Ｐゴシック" charset="-128"/>
              </a:rPr>
              <a:t>3</a:t>
            </a:r>
            <a:r>
              <a:rPr lang="en-US" sz="2000">
                <a:ea typeface="ＭＳ Ｐゴシック" charset="-128"/>
                <a:cs typeface="ＭＳ Ｐゴシック" charset="-128"/>
              </a:rPr>
              <a:t>)</a:t>
            </a:r>
          </a:p>
        </p:txBody>
      </p:sp>
      <p:grpSp>
        <p:nvGrpSpPr>
          <p:cNvPr id="20508" name="Group 112"/>
          <p:cNvGrpSpPr>
            <a:grpSpLocks/>
          </p:cNvGrpSpPr>
          <p:nvPr/>
        </p:nvGrpSpPr>
        <p:grpSpPr bwMode="auto">
          <a:xfrm>
            <a:off x="717550" y="4510088"/>
            <a:ext cx="438150" cy="671512"/>
            <a:chOff x="452" y="2913"/>
            <a:chExt cx="276" cy="423"/>
          </a:xfrm>
        </p:grpSpPr>
        <p:sp>
          <p:nvSpPr>
            <p:cNvPr id="20509" name="Line 50"/>
            <p:cNvSpPr>
              <a:spLocks noChangeShapeType="1"/>
            </p:cNvSpPr>
            <p:nvPr/>
          </p:nvSpPr>
          <p:spPr bwMode="auto">
            <a:xfrm flipH="1">
              <a:off x="466" y="2913"/>
              <a:ext cx="190" cy="423"/>
            </a:xfrm>
            <a:prstGeom prst="line">
              <a:avLst/>
            </a:prstGeom>
            <a:noFill/>
            <a:ln w="12700">
              <a:solidFill>
                <a:schemeClr val="tx1"/>
              </a:solidFill>
              <a:round/>
              <a:headEnd type="triangle" w="med" len="med"/>
              <a:tailEnd/>
            </a:ln>
          </p:spPr>
          <p:txBody>
            <a:bodyPr wrap="none" anchor="ctr">
              <a:prstTxWarp prst="textNoShape">
                <a:avLst/>
              </a:prstTxWarp>
            </a:bodyPr>
            <a:lstStyle/>
            <a:p>
              <a:endParaRPr lang="en-US"/>
            </a:p>
          </p:txBody>
        </p:sp>
        <p:sp>
          <p:nvSpPr>
            <p:cNvPr id="20510" name="Arc 51"/>
            <p:cNvSpPr>
              <a:spLocks/>
            </p:cNvSpPr>
            <p:nvPr/>
          </p:nvSpPr>
          <p:spPr bwMode="auto">
            <a:xfrm rot="12284196" flipV="1">
              <a:off x="452" y="3035"/>
              <a:ext cx="276" cy="102"/>
            </a:xfrm>
            <a:custGeom>
              <a:avLst/>
              <a:gdLst>
                <a:gd name="T0" fmla="*/ 0 w 43200"/>
                <a:gd name="T1" fmla="*/ 0 h 43190"/>
                <a:gd name="T2" fmla="*/ 0 w 43200"/>
                <a:gd name="T3" fmla="*/ 0 h 43190"/>
                <a:gd name="T4" fmla="*/ 0 w 43200"/>
                <a:gd name="T5" fmla="*/ 0 h 43190"/>
                <a:gd name="T6" fmla="*/ 0 60000 65536"/>
                <a:gd name="T7" fmla="*/ 0 60000 65536"/>
                <a:gd name="T8" fmla="*/ 0 60000 65536"/>
                <a:gd name="T9" fmla="*/ 0 w 43200"/>
                <a:gd name="T10" fmla="*/ 0 h 43190"/>
                <a:gd name="T11" fmla="*/ 43200 w 43200"/>
                <a:gd name="T12" fmla="*/ 43190 h 43190"/>
              </a:gdLst>
              <a:ahLst/>
              <a:cxnLst>
                <a:cxn ang="T6">
                  <a:pos x="T0" y="T1"/>
                </a:cxn>
                <a:cxn ang="T7">
                  <a:pos x="T2" y="T3"/>
                </a:cxn>
                <a:cxn ang="T8">
                  <a:pos x="T4" y="T5"/>
                </a:cxn>
              </a:cxnLst>
              <a:rect l="T9" t="T10" r="T11" b="T12"/>
              <a:pathLst>
                <a:path w="43200" h="43190" fill="none" extrusionOk="0">
                  <a:moveTo>
                    <a:pt x="33672" y="3679"/>
                  </a:moveTo>
                  <a:cubicBezTo>
                    <a:pt x="39629" y="7693"/>
                    <a:pt x="43200" y="14406"/>
                    <a:pt x="43200" y="21590"/>
                  </a:cubicBezTo>
                  <a:cubicBezTo>
                    <a:pt x="43200" y="33519"/>
                    <a:pt x="33529" y="43190"/>
                    <a:pt x="21600" y="43190"/>
                  </a:cubicBezTo>
                  <a:cubicBezTo>
                    <a:pt x="9670" y="43190"/>
                    <a:pt x="0" y="33519"/>
                    <a:pt x="0" y="21590"/>
                  </a:cubicBezTo>
                  <a:cubicBezTo>
                    <a:pt x="-1" y="9911"/>
                    <a:pt x="9282" y="348"/>
                    <a:pt x="20954" y="-1"/>
                  </a:cubicBezTo>
                </a:path>
                <a:path w="43200" h="43190" stroke="0" extrusionOk="0">
                  <a:moveTo>
                    <a:pt x="33672" y="3679"/>
                  </a:moveTo>
                  <a:cubicBezTo>
                    <a:pt x="39629" y="7693"/>
                    <a:pt x="43200" y="14406"/>
                    <a:pt x="43200" y="21590"/>
                  </a:cubicBezTo>
                  <a:cubicBezTo>
                    <a:pt x="43200" y="33519"/>
                    <a:pt x="33529" y="43190"/>
                    <a:pt x="21600" y="43190"/>
                  </a:cubicBezTo>
                  <a:cubicBezTo>
                    <a:pt x="9670" y="43190"/>
                    <a:pt x="0" y="33519"/>
                    <a:pt x="0" y="21590"/>
                  </a:cubicBezTo>
                  <a:cubicBezTo>
                    <a:pt x="-1" y="9911"/>
                    <a:pt x="9282" y="348"/>
                    <a:pt x="20954" y="-1"/>
                  </a:cubicBezTo>
                  <a:lnTo>
                    <a:pt x="21600" y="21590"/>
                  </a:lnTo>
                  <a:close/>
                </a:path>
              </a:pathLst>
            </a:custGeom>
            <a:noFill/>
            <a:ln w="28575" cap="rnd">
              <a:solidFill>
                <a:schemeClr val="accent1"/>
              </a:solidFill>
              <a:round/>
              <a:headEnd/>
              <a:tailEnd type="triangle" w="med" len="med"/>
            </a:ln>
          </p:spPr>
          <p:txBody>
            <a:bodyPr wrap="none" anchor="ctr">
              <a:prstTxWarp prst="textNoShape">
                <a:avLst/>
              </a:prstTxWarp>
            </a:bodyPr>
            <a:lstStyle/>
            <a:p>
              <a:pPr algn="l"/>
              <a:endParaRPr lang="en-US">
                <a:ea typeface="ＭＳ Ｐゴシック" charset="-128"/>
                <a:cs typeface="ＭＳ Ｐゴシック" charset="-128"/>
              </a:endParaRPr>
            </a:p>
          </p:txBody>
        </p:sp>
      </p:gr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0768" y="102704"/>
            <a:ext cx="4340932" cy="800989"/>
          </a:xfrm>
        </p:spPr>
        <p:txBody>
          <a:bodyPr/>
          <a:lstStyle/>
          <a:p>
            <a:r>
              <a:rPr lang="en-US" sz="2800" dirty="0"/>
              <a:t>Examples of Computing </a:t>
            </a:r>
            <a:br>
              <a:rPr lang="en-US" sz="2800" dirty="0"/>
            </a:br>
            <a:r>
              <a:rPr lang="en-US" sz="2800" dirty="0"/>
              <a:t>Derived Quantities</a:t>
            </a:r>
          </a:p>
        </p:txBody>
      </p:sp>
      <p:sp>
        <p:nvSpPr>
          <p:cNvPr id="3" name="Content Placeholder 2"/>
          <p:cNvSpPr>
            <a:spLocks noGrp="1"/>
          </p:cNvSpPr>
          <p:nvPr>
            <p:ph idx="1"/>
          </p:nvPr>
        </p:nvSpPr>
        <p:spPr/>
        <p:txBody>
          <a:bodyPr/>
          <a:lstStyle/>
          <a:p>
            <a:r>
              <a:rPr lang="en-US" dirty="0"/>
              <a:t>On the next several pages we present examples of using some of the “derived quantity” APIs.</a:t>
            </a:r>
          </a:p>
          <a:p>
            <a:endParaRPr lang="en-US" dirty="0"/>
          </a:p>
          <a:p>
            <a:r>
              <a:rPr lang="en-US" dirty="0"/>
              <a:t>Explore the “Most Used SPICE APIs” document to learn more.</a:t>
            </a:r>
          </a:p>
        </p:txBody>
      </p:sp>
      <p:sp>
        <p:nvSpPr>
          <p:cNvPr id="4" name="Footer Placeholder 3"/>
          <p:cNvSpPr>
            <a:spLocks noGrp="1"/>
          </p:cNvSpPr>
          <p:nvPr>
            <p:ph type="ftr" sz="quarter" idx="10"/>
          </p:nvPr>
        </p:nvSpPr>
        <p:spPr/>
        <p:txBody>
          <a:bodyPr/>
          <a:lstStyle/>
          <a:p>
            <a:pPr>
              <a:defRPr/>
            </a:pPr>
            <a:r>
              <a:rPr lang="en-US"/>
              <a:t>Derived Quantities</a:t>
            </a:r>
          </a:p>
        </p:txBody>
      </p:sp>
      <p:sp>
        <p:nvSpPr>
          <p:cNvPr id="5" name="Slide Number Placeholder 4"/>
          <p:cNvSpPr>
            <a:spLocks noGrp="1"/>
          </p:cNvSpPr>
          <p:nvPr>
            <p:ph type="sldNum" sz="quarter" idx="11"/>
          </p:nvPr>
        </p:nvSpPr>
        <p:spPr/>
        <p:txBody>
          <a:bodyPr/>
          <a:lstStyle/>
          <a:p>
            <a:pPr>
              <a:defRPr/>
            </a:pPr>
            <a:fld id="{FF2211D6-8C63-694F-A53C-560735CAD895}" type="slidenum">
              <a:rPr lang="en-US" smtClean="0"/>
              <a:pPr>
                <a:defRPr/>
              </a:pPr>
              <a:t>15</a:t>
            </a:fld>
            <a:endParaRPr lang="en-US" sz="1400" b="0">
              <a:latin typeface="Times New Roman" charset="0"/>
            </a:endParaRPr>
          </a:p>
        </p:txBody>
      </p:sp>
    </p:spTree>
    <p:extLst>
      <p:ext uri="{BB962C8B-B14F-4D97-AF65-F5344CB8AC3E}">
        <p14:creationId xmlns:p14="http://schemas.microsoft.com/office/powerpoint/2010/main" val="19831502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oter Placeholder 3"/>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36867" name="Slide Number Placeholder 4"/>
          <p:cNvSpPr>
            <a:spLocks noGrp="1"/>
          </p:cNvSpPr>
          <p:nvPr>
            <p:ph type="sldNum" sz="quarter" idx="11"/>
          </p:nvPr>
        </p:nvSpPr>
        <p:spPr>
          <a:noFill/>
        </p:spPr>
        <p:txBody>
          <a:bodyPr/>
          <a:lstStyle/>
          <a:p>
            <a:fld id="{982543A4-BA0A-C341-A9DA-663E0165E0E9}" type="slidenum">
              <a:rPr lang="en-US" smtClean="0">
                <a:ea typeface="ＭＳ Ｐゴシック" charset="-128"/>
                <a:cs typeface="ＭＳ Ｐゴシック" charset="-128"/>
              </a:rPr>
              <a:pPr/>
              <a:t>16</a:t>
            </a:fld>
            <a:endParaRPr lang="en-US" sz="1400" b="0">
              <a:latin typeface="Times New Roman" charset="0"/>
              <a:ea typeface="ＭＳ Ｐゴシック" charset="-128"/>
              <a:cs typeface="ＭＳ Ｐゴシック" charset="-128"/>
            </a:endParaRPr>
          </a:p>
        </p:txBody>
      </p:sp>
      <p:sp>
        <p:nvSpPr>
          <p:cNvPr id="36868" name="Rectangle 5"/>
          <p:cNvSpPr>
            <a:spLocks noGrp="1" noChangeArrowheads="1"/>
          </p:cNvSpPr>
          <p:nvPr>
            <p:ph type="body" idx="1"/>
          </p:nvPr>
        </p:nvSpPr>
        <p:spPr>
          <a:xfrm>
            <a:off x="692150" y="1450975"/>
            <a:ext cx="7772400" cy="4651375"/>
          </a:xfrm>
          <a:noFill/>
        </p:spPr>
        <p:txBody>
          <a:bodyPr/>
          <a:lstStyle/>
          <a:p>
            <a:r>
              <a:rPr lang="en-US" dirty="0">
                <a:ea typeface="ＭＳ Ｐゴシック" charset="-128"/>
                <a:cs typeface="ＭＳ Ｐゴシック" charset="-128"/>
              </a:rPr>
              <a:t>Given the direction of an instrument boresight in a body-fixed frame, return the illumination angles (incidence, phase, emission) at the boresight’s surface intercept on an object, with the object’s shape modeled by a tri-axial ellipsoid or by DSK data.</a:t>
            </a:r>
          </a:p>
        </p:txBody>
      </p:sp>
      <p:sp>
        <p:nvSpPr>
          <p:cNvPr id="36869" name="Rectangle 6"/>
          <p:cNvSpPr>
            <a:spLocks noChangeArrowheads="1"/>
          </p:cNvSpPr>
          <p:nvPr/>
        </p:nvSpPr>
        <p:spPr bwMode="auto">
          <a:xfrm>
            <a:off x="3141663" y="3154363"/>
            <a:ext cx="5146675" cy="3432175"/>
          </a:xfrm>
          <a:prstGeom prst="rect">
            <a:avLst/>
          </a:prstGeom>
          <a:solidFill>
            <a:srgbClr val="C0C0C0"/>
          </a:solidFill>
          <a:ln w="12700">
            <a:solidFill>
              <a:schemeClr val="tx1"/>
            </a:solidFill>
            <a:miter lim="800000"/>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6870" name="Oval 7"/>
          <p:cNvSpPr>
            <a:spLocks noChangeArrowheads="1"/>
          </p:cNvSpPr>
          <p:nvPr/>
        </p:nvSpPr>
        <p:spPr bwMode="auto">
          <a:xfrm>
            <a:off x="5276850" y="3960813"/>
            <a:ext cx="2786063" cy="2371725"/>
          </a:xfrm>
          <a:prstGeom prst="ellipse">
            <a:avLst/>
          </a:prstGeom>
          <a:gradFill rotWithShape="0">
            <a:gsLst>
              <a:gs pos="0">
                <a:srgbClr val="FF9900"/>
              </a:gs>
              <a:gs pos="100000">
                <a:schemeClr val="accent2"/>
              </a:gs>
            </a:gsLst>
            <a:lin ang="2700000" scaled="1"/>
          </a:gradFill>
          <a:ln w="12700">
            <a:no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6871" name="Line 8"/>
          <p:cNvSpPr>
            <a:spLocks noChangeShapeType="1"/>
          </p:cNvSpPr>
          <p:nvPr/>
        </p:nvSpPr>
        <p:spPr bwMode="auto">
          <a:xfrm flipH="1">
            <a:off x="3475038" y="4556125"/>
            <a:ext cx="2214562" cy="598488"/>
          </a:xfrm>
          <a:prstGeom prst="line">
            <a:avLst/>
          </a:prstGeom>
          <a:noFill/>
          <a:ln w="25400">
            <a:solidFill>
              <a:srgbClr val="24B011"/>
            </a:solidFill>
            <a:round/>
            <a:headEnd type="triangle" w="med" len="med"/>
            <a:tailEnd/>
          </a:ln>
        </p:spPr>
        <p:txBody>
          <a:bodyPr wrap="none" anchor="ctr">
            <a:prstTxWarp prst="textNoShape">
              <a:avLst/>
            </a:prstTxWarp>
          </a:bodyPr>
          <a:lstStyle/>
          <a:p>
            <a:endParaRPr lang="en-US"/>
          </a:p>
        </p:txBody>
      </p:sp>
      <p:sp>
        <p:nvSpPr>
          <p:cNvPr id="36872" name="AutoShape 9"/>
          <p:cNvSpPr>
            <a:spLocks noChangeArrowheads="1"/>
          </p:cNvSpPr>
          <p:nvPr/>
        </p:nvSpPr>
        <p:spPr bwMode="auto">
          <a:xfrm>
            <a:off x="3825875" y="3482975"/>
            <a:ext cx="601663" cy="587375"/>
          </a:xfrm>
          <a:prstGeom prst="star16">
            <a:avLst>
              <a:gd name="adj" fmla="val 37500"/>
            </a:avLst>
          </a:prstGeom>
          <a:gradFill rotWithShape="0">
            <a:gsLst>
              <a:gs pos="0">
                <a:srgbClr val="FFFFFF"/>
              </a:gs>
              <a:gs pos="100000">
                <a:srgbClr val="EAEC5E"/>
              </a:gs>
            </a:gsLst>
            <a:path path="shape">
              <a:fillToRect l="50000" t="50000" r="50000" b="50000"/>
            </a:path>
          </a:gradFill>
          <a:ln w="12700">
            <a:solidFill>
              <a:schemeClr val="tx1"/>
            </a:solidFill>
            <a:miter lim="800000"/>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6873" name="Line 10"/>
          <p:cNvSpPr>
            <a:spLocks noChangeShapeType="1"/>
          </p:cNvSpPr>
          <p:nvPr/>
        </p:nvSpPr>
        <p:spPr bwMode="auto">
          <a:xfrm>
            <a:off x="4237038" y="3794125"/>
            <a:ext cx="1503362" cy="644525"/>
          </a:xfrm>
          <a:prstGeom prst="line">
            <a:avLst/>
          </a:prstGeom>
          <a:noFill/>
          <a:ln w="25400">
            <a:solidFill>
              <a:srgbClr val="FFFF00"/>
            </a:solidFill>
            <a:round/>
            <a:headEnd type="triangle" w="med" len="med"/>
            <a:tailEnd/>
          </a:ln>
        </p:spPr>
        <p:txBody>
          <a:bodyPr wrap="none" anchor="ctr">
            <a:prstTxWarp prst="textNoShape">
              <a:avLst/>
            </a:prstTxWarp>
          </a:bodyPr>
          <a:lstStyle/>
          <a:p>
            <a:endParaRPr lang="en-US"/>
          </a:p>
        </p:txBody>
      </p:sp>
      <p:sp>
        <p:nvSpPr>
          <p:cNvPr id="36874" name="Arc 11"/>
          <p:cNvSpPr>
            <a:spLocks/>
          </p:cNvSpPr>
          <p:nvPr/>
        </p:nvSpPr>
        <p:spPr bwMode="auto">
          <a:xfrm>
            <a:off x="4376738" y="3948113"/>
            <a:ext cx="1346200" cy="892175"/>
          </a:xfrm>
          <a:custGeom>
            <a:avLst/>
            <a:gdLst>
              <a:gd name="T0" fmla="*/ 2147483647 w 21600"/>
              <a:gd name="T1" fmla="*/ 2147483647 h 16430"/>
              <a:gd name="T2" fmla="*/ 2147483647 w 21600"/>
              <a:gd name="T3" fmla="*/ 0 h 16430"/>
              <a:gd name="T4" fmla="*/ 2147483647 w 21600"/>
              <a:gd name="T5" fmla="*/ 2147483647 h 16430"/>
              <a:gd name="T6" fmla="*/ 0 60000 65536"/>
              <a:gd name="T7" fmla="*/ 0 60000 65536"/>
              <a:gd name="T8" fmla="*/ 0 60000 65536"/>
              <a:gd name="T9" fmla="*/ 0 w 21600"/>
              <a:gd name="T10" fmla="*/ 0 h 16430"/>
              <a:gd name="T11" fmla="*/ 21600 w 21600"/>
              <a:gd name="T12" fmla="*/ 16430 h 16430"/>
            </a:gdLst>
            <a:ahLst/>
            <a:cxnLst>
              <a:cxn ang="T6">
                <a:pos x="T0" y="T1"/>
              </a:cxn>
              <a:cxn ang="T7">
                <a:pos x="T2" y="T3"/>
              </a:cxn>
              <a:cxn ang="T8">
                <a:pos x="T4" y="T5"/>
              </a:cxn>
            </a:cxnLst>
            <a:rect l="T9" t="T10" r="T11" b="T12"/>
            <a:pathLst>
              <a:path w="21600" h="16430" fill="none" extrusionOk="0">
                <a:moveTo>
                  <a:pt x="958" y="16429"/>
                </a:moveTo>
                <a:cubicBezTo>
                  <a:pt x="323" y="14368"/>
                  <a:pt x="0" y="12223"/>
                  <a:pt x="0" y="10067"/>
                </a:cubicBezTo>
                <a:cubicBezTo>
                  <a:pt x="-1" y="6559"/>
                  <a:pt x="854" y="3103"/>
                  <a:pt x="2489" y="0"/>
                </a:cubicBezTo>
              </a:path>
              <a:path w="21600" h="16430" stroke="0" extrusionOk="0">
                <a:moveTo>
                  <a:pt x="958" y="16429"/>
                </a:moveTo>
                <a:cubicBezTo>
                  <a:pt x="323" y="14368"/>
                  <a:pt x="0" y="12223"/>
                  <a:pt x="0" y="10067"/>
                </a:cubicBezTo>
                <a:cubicBezTo>
                  <a:pt x="-1" y="6559"/>
                  <a:pt x="854" y="3103"/>
                  <a:pt x="2489" y="0"/>
                </a:cubicBezTo>
                <a:lnTo>
                  <a:pt x="21600" y="10067"/>
                </a:lnTo>
                <a:close/>
              </a:path>
            </a:pathLst>
          </a:custGeom>
          <a:noFill/>
          <a:ln w="25400" cap="rnd">
            <a:solidFill>
              <a:schemeClr val="accent2"/>
            </a:solidFill>
            <a:round/>
            <a:headEnd/>
            <a:tailEnd type="triangle" w="med" len="me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6875" name="Arc 12"/>
          <p:cNvSpPr>
            <a:spLocks/>
          </p:cNvSpPr>
          <p:nvPr/>
        </p:nvSpPr>
        <p:spPr bwMode="auto">
          <a:xfrm>
            <a:off x="5292725" y="4206875"/>
            <a:ext cx="215900" cy="373063"/>
          </a:xfrm>
          <a:custGeom>
            <a:avLst/>
            <a:gdLst>
              <a:gd name="T0" fmla="*/ 0 w 21600"/>
              <a:gd name="T1" fmla="*/ 2147483647 h 21599"/>
              <a:gd name="T2" fmla="*/ 2147483647 w 21600"/>
              <a:gd name="T3" fmla="*/ 0 h 21599"/>
              <a:gd name="T4" fmla="*/ 2147483647 w 21600"/>
              <a:gd name="T5" fmla="*/ 2147483647 h 21599"/>
              <a:gd name="T6" fmla="*/ 0 60000 65536"/>
              <a:gd name="T7" fmla="*/ 0 60000 65536"/>
              <a:gd name="T8" fmla="*/ 0 60000 65536"/>
              <a:gd name="T9" fmla="*/ 0 w 21600"/>
              <a:gd name="T10" fmla="*/ 0 h 21599"/>
              <a:gd name="T11" fmla="*/ 21600 w 21600"/>
              <a:gd name="T12" fmla="*/ 21599 h 21599"/>
            </a:gdLst>
            <a:ahLst/>
            <a:cxnLst>
              <a:cxn ang="T6">
                <a:pos x="T0" y="T1"/>
              </a:cxn>
              <a:cxn ang="T7">
                <a:pos x="T2" y="T3"/>
              </a:cxn>
              <a:cxn ang="T8">
                <a:pos x="T4" y="T5"/>
              </a:cxn>
            </a:cxnLst>
            <a:rect l="T9" t="T10" r="T11" b="T12"/>
            <a:pathLst>
              <a:path w="21600" h="21599" fill="none" extrusionOk="0">
                <a:moveTo>
                  <a:pt x="0" y="21507"/>
                </a:moveTo>
                <a:cubicBezTo>
                  <a:pt x="50" y="9675"/>
                  <a:pt x="9609" y="86"/>
                  <a:pt x="21440" y="-1"/>
                </a:cubicBezTo>
              </a:path>
              <a:path w="21600" h="21599" stroke="0" extrusionOk="0">
                <a:moveTo>
                  <a:pt x="0" y="21507"/>
                </a:moveTo>
                <a:cubicBezTo>
                  <a:pt x="50" y="9675"/>
                  <a:pt x="9609" y="86"/>
                  <a:pt x="21440" y="-1"/>
                </a:cubicBezTo>
                <a:lnTo>
                  <a:pt x="21600" y="21599"/>
                </a:lnTo>
                <a:close/>
              </a:path>
            </a:pathLst>
          </a:custGeom>
          <a:noFill/>
          <a:ln w="25400" cap="rnd">
            <a:solidFill>
              <a:schemeClr val="tx1"/>
            </a:solidFill>
            <a:round/>
            <a:headEnd/>
            <a:tailEnd type="triangle" w="med" len="me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6876" name="Arc 13"/>
          <p:cNvSpPr>
            <a:spLocks/>
          </p:cNvSpPr>
          <p:nvPr/>
        </p:nvSpPr>
        <p:spPr bwMode="auto">
          <a:xfrm>
            <a:off x="5151438" y="4022725"/>
            <a:ext cx="303212" cy="365125"/>
          </a:xfrm>
          <a:custGeom>
            <a:avLst/>
            <a:gdLst>
              <a:gd name="T0" fmla="*/ 0 w 17972"/>
              <a:gd name="T1" fmla="*/ 2147483647 h 21600"/>
              <a:gd name="T2" fmla="*/ 2147483647 w 17972"/>
              <a:gd name="T3" fmla="*/ 0 h 21600"/>
              <a:gd name="T4" fmla="*/ 2147483647 w 17972"/>
              <a:gd name="T5" fmla="*/ 2147483647 h 21600"/>
              <a:gd name="T6" fmla="*/ 0 60000 65536"/>
              <a:gd name="T7" fmla="*/ 0 60000 65536"/>
              <a:gd name="T8" fmla="*/ 0 60000 65536"/>
              <a:gd name="T9" fmla="*/ 0 w 17972"/>
              <a:gd name="T10" fmla="*/ 0 h 21600"/>
              <a:gd name="T11" fmla="*/ 17972 w 17972"/>
              <a:gd name="T12" fmla="*/ 21600 h 21600"/>
            </a:gdLst>
            <a:ahLst/>
            <a:cxnLst>
              <a:cxn ang="T6">
                <a:pos x="T0" y="T1"/>
              </a:cxn>
              <a:cxn ang="T7">
                <a:pos x="T2" y="T3"/>
              </a:cxn>
              <a:cxn ang="T8">
                <a:pos x="T4" y="T5"/>
              </a:cxn>
            </a:cxnLst>
            <a:rect l="T9" t="T10" r="T11" b="T12"/>
            <a:pathLst>
              <a:path w="17972" h="21600" fill="none" extrusionOk="0">
                <a:moveTo>
                  <a:pt x="0" y="9618"/>
                </a:moveTo>
                <a:cubicBezTo>
                  <a:pt x="3987" y="3636"/>
                  <a:pt x="10689" y="31"/>
                  <a:pt x="17878" y="0"/>
                </a:cubicBezTo>
              </a:path>
              <a:path w="17972" h="21600" stroke="0" extrusionOk="0">
                <a:moveTo>
                  <a:pt x="0" y="9618"/>
                </a:moveTo>
                <a:cubicBezTo>
                  <a:pt x="3987" y="3636"/>
                  <a:pt x="10689" y="31"/>
                  <a:pt x="17878" y="0"/>
                </a:cubicBezTo>
                <a:lnTo>
                  <a:pt x="17972" y="21600"/>
                </a:lnTo>
                <a:close/>
              </a:path>
            </a:pathLst>
          </a:custGeom>
          <a:noFill/>
          <a:ln w="12700" cap="rnd">
            <a:solidFill>
              <a:schemeClr val="accent1"/>
            </a:solidFill>
            <a:round/>
            <a:headEnd/>
            <a:tailEnd type="triangle" w="med" len="med"/>
          </a:ln>
        </p:spPr>
        <p:txBody>
          <a:bodyPr wrap="none" anchor="ctr">
            <a:prstTxWarp prst="textNoShape">
              <a:avLst/>
            </a:prstTxWarp>
          </a:bodyPr>
          <a:lstStyle/>
          <a:p>
            <a:pPr algn="l"/>
            <a:endParaRPr lang="en-US">
              <a:ea typeface="ＭＳ Ｐゴシック" charset="-128"/>
              <a:cs typeface="ＭＳ Ｐゴシック" charset="-128"/>
            </a:endParaRPr>
          </a:p>
        </p:txBody>
      </p:sp>
      <p:grpSp>
        <p:nvGrpSpPr>
          <p:cNvPr id="36877" name="Group 21"/>
          <p:cNvGrpSpPr>
            <a:grpSpLocks/>
          </p:cNvGrpSpPr>
          <p:nvPr/>
        </p:nvGrpSpPr>
        <p:grpSpPr bwMode="auto">
          <a:xfrm>
            <a:off x="5380038" y="4022725"/>
            <a:ext cx="882650" cy="925513"/>
            <a:chOff x="3129" y="2247"/>
            <a:chExt cx="556" cy="583"/>
          </a:xfrm>
        </p:grpSpPr>
        <p:sp>
          <p:nvSpPr>
            <p:cNvPr id="36885" name="Line 14"/>
            <p:cNvSpPr>
              <a:spLocks noChangeShapeType="1"/>
            </p:cNvSpPr>
            <p:nvPr/>
          </p:nvSpPr>
          <p:spPr bwMode="auto">
            <a:xfrm flipH="1" flipV="1">
              <a:off x="3129" y="2247"/>
              <a:ext cx="233" cy="289"/>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6886" name="Line 15"/>
            <p:cNvSpPr>
              <a:spLocks noChangeShapeType="1"/>
            </p:cNvSpPr>
            <p:nvPr/>
          </p:nvSpPr>
          <p:spPr bwMode="auto">
            <a:xfrm flipH="1">
              <a:off x="3129" y="2540"/>
              <a:ext cx="229" cy="29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6887" name="Line 16"/>
            <p:cNvSpPr>
              <a:spLocks noChangeShapeType="1"/>
            </p:cNvSpPr>
            <p:nvPr/>
          </p:nvSpPr>
          <p:spPr bwMode="auto">
            <a:xfrm>
              <a:off x="3359" y="2531"/>
              <a:ext cx="326"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nvGrpSpPr>
            <p:cNvPr id="36888" name="Group 20"/>
            <p:cNvGrpSpPr>
              <a:grpSpLocks/>
            </p:cNvGrpSpPr>
            <p:nvPr/>
          </p:nvGrpSpPr>
          <p:grpSpPr bwMode="auto">
            <a:xfrm>
              <a:off x="3272" y="2480"/>
              <a:ext cx="145" cy="112"/>
              <a:chOff x="3272" y="2480"/>
              <a:chExt cx="145" cy="112"/>
            </a:xfrm>
          </p:grpSpPr>
          <p:sp>
            <p:nvSpPr>
              <p:cNvPr id="36889" name="Freeform 17"/>
              <p:cNvSpPr>
                <a:spLocks/>
              </p:cNvSpPr>
              <p:nvPr/>
            </p:nvSpPr>
            <p:spPr bwMode="auto">
              <a:xfrm>
                <a:off x="3272" y="2482"/>
                <a:ext cx="103" cy="56"/>
              </a:xfrm>
              <a:custGeom>
                <a:avLst/>
                <a:gdLst>
                  <a:gd name="T0" fmla="*/ 102 w 103"/>
                  <a:gd name="T1" fmla="*/ 0 h 56"/>
                  <a:gd name="T2" fmla="*/ 39 w 103"/>
                  <a:gd name="T3" fmla="*/ 0 h 56"/>
                  <a:gd name="T4" fmla="*/ 0 w 103"/>
                  <a:gd name="T5" fmla="*/ 55 h 56"/>
                  <a:gd name="T6" fmla="*/ 63 w 103"/>
                  <a:gd name="T7" fmla="*/ 55 h 56"/>
                  <a:gd name="T8" fmla="*/ 102 w 103"/>
                  <a:gd name="T9" fmla="*/ 0 h 56"/>
                  <a:gd name="T10" fmla="*/ 0 60000 65536"/>
                  <a:gd name="T11" fmla="*/ 0 60000 65536"/>
                  <a:gd name="T12" fmla="*/ 0 60000 65536"/>
                  <a:gd name="T13" fmla="*/ 0 60000 65536"/>
                  <a:gd name="T14" fmla="*/ 0 60000 65536"/>
                  <a:gd name="T15" fmla="*/ 0 w 103"/>
                  <a:gd name="T16" fmla="*/ 0 h 56"/>
                  <a:gd name="T17" fmla="*/ 103 w 103"/>
                  <a:gd name="T18" fmla="*/ 56 h 56"/>
                </a:gdLst>
                <a:ahLst/>
                <a:cxnLst>
                  <a:cxn ang="T10">
                    <a:pos x="T0" y="T1"/>
                  </a:cxn>
                  <a:cxn ang="T11">
                    <a:pos x="T2" y="T3"/>
                  </a:cxn>
                  <a:cxn ang="T12">
                    <a:pos x="T4" y="T5"/>
                  </a:cxn>
                  <a:cxn ang="T13">
                    <a:pos x="T6" y="T7"/>
                  </a:cxn>
                  <a:cxn ang="T14">
                    <a:pos x="T8" y="T9"/>
                  </a:cxn>
                </a:cxnLst>
                <a:rect l="T15" t="T16" r="T17" b="T18"/>
                <a:pathLst>
                  <a:path w="103" h="56">
                    <a:moveTo>
                      <a:pt x="102" y="0"/>
                    </a:moveTo>
                    <a:lnTo>
                      <a:pt x="39" y="0"/>
                    </a:lnTo>
                    <a:lnTo>
                      <a:pt x="0" y="55"/>
                    </a:lnTo>
                    <a:lnTo>
                      <a:pt x="63" y="55"/>
                    </a:lnTo>
                    <a:lnTo>
                      <a:pt x="102" y="0"/>
                    </a:lnTo>
                  </a:path>
                </a:pathLst>
              </a:custGeom>
              <a:solidFill>
                <a:srgbClr val="828282"/>
              </a:solidFill>
              <a:ln w="9525"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36890" name="Freeform 18"/>
              <p:cNvSpPr>
                <a:spLocks/>
              </p:cNvSpPr>
              <p:nvPr/>
            </p:nvSpPr>
            <p:spPr bwMode="auto">
              <a:xfrm>
                <a:off x="3274" y="2540"/>
                <a:ext cx="103" cy="52"/>
              </a:xfrm>
              <a:custGeom>
                <a:avLst/>
                <a:gdLst>
                  <a:gd name="T0" fmla="*/ 102 w 103"/>
                  <a:gd name="T1" fmla="*/ 49 h 52"/>
                  <a:gd name="T2" fmla="*/ 61 w 103"/>
                  <a:gd name="T3" fmla="*/ 0 h 52"/>
                  <a:gd name="T4" fmla="*/ 0 w 103"/>
                  <a:gd name="T5" fmla="*/ 0 h 52"/>
                  <a:gd name="T6" fmla="*/ 40 w 103"/>
                  <a:gd name="T7" fmla="*/ 51 h 52"/>
                  <a:gd name="T8" fmla="*/ 102 w 103"/>
                  <a:gd name="T9" fmla="*/ 49 h 52"/>
                  <a:gd name="T10" fmla="*/ 0 60000 65536"/>
                  <a:gd name="T11" fmla="*/ 0 60000 65536"/>
                  <a:gd name="T12" fmla="*/ 0 60000 65536"/>
                  <a:gd name="T13" fmla="*/ 0 60000 65536"/>
                  <a:gd name="T14" fmla="*/ 0 60000 65536"/>
                  <a:gd name="T15" fmla="*/ 0 w 103"/>
                  <a:gd name="T16" fmla="*/ 0 h 52"/>
                  <a:gd name="T17" fmla="*/ 103 w 103"/>
                  <a:gd name="T18" fmla="*/ 52 h 52"/>
                </a:gdLst>
                <a:ahLst/>
                <a:cxnLst>
                  <a:cxn ang="T10">
                    <a:pos x="T0" y="T1"/>
                  </a:cxn>
                  <a:cxn ang="T11">
                    <a:pos x="T2" y="T3"/>
                  </a:cxn>
                  <a:cxn ang="T12">
                    <a:pos x="T4" y="T5"/>
                  </a:cxn>
                  <a:cxn ang="T13">
                    <a:pos x="T6" y="T7"/>
                  </a:cxn>
                  <a:cxn ang="T14">
                    <a:pos x="T8" y="T9"/>
                  </a:cxn>
                </a:cxnLst>
                <a:rect l="T15" t="T16" r="T17" b="T18"/>
                <a:pathLst>
                  <a:path w="103" h="52">
                    <a:moveTo>
                      <a:pt x="102" y="49"/>
                    </a:moveTo>
                    <a:lnTo>
                      <a:pt x="61" y="0"/>
                    </a:lnTo>
                    <a:lnTo>
                      <a:pt x="0" y="0"/>
                    </a:lnTo>
                    <a:lnTo>
                      <a:pt x="40" y="51"/>
                    </a:lnTo>
                    <a:lnTo>
                      <a:pt x="102" y="49"/>
                    </a:lnTo>
                  </a:path>
                </a:pathLst>
              </a:custGeom>
              <a:solidFill>
                <a:srgbClr val="5F5F5F"/>
              </a:solidFill>
              <a:ln w="9525"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36891" name="Freeform 19"/>
              <p:cNvSpPr>
                <a:spLocks/>
              </p:cNvSpPr>
              <p:nvPr/>
            </p:nvSpPr>
            <p:spPr bwMode="auto">
              <a:xfrm>
                <a:off x="3336" y="2480"/>
                <a:ext cx="81" cy="108"/>
              </a:xfrm>
              <a:custGeom>
                <a:avLst/>
                <a:gdLst>
                  <a:gd name="T0" fmla="*/ 80 w 81"/>
                  <a:gd name="T1" fmla="*/ 50 h 108"/>
                  <a:gd name="T2" fmla="*/ 40 w 81"/>
                  <a:gd name="T3" fmla="*/ 107 h 108"/>
                  <a:gd name="T4" fmla="*/ 0 w 81"/>
                  <a:gd name="T5" fmla="*/ 58 h 108"/>
                  <a:gd name="T6" fmla="*/ 40 w 81"/>
                  <a:gd name="T7" fmla="*/ 0 h 108"/>
                  <a:gd name="T8" fmla="*/ 80 w 81"/>
                  <a:gd name="T9" fmla="*/ 50 h 108"/>
                  <a:gd name="T10" fmla="*/ 0 60000 65536"/>
                  <a:gd name="T11" fmla="*/ 0 60000 65536"/>
                  <a:gd name="T12" fmla="*/ 0 60000 65536"/>
                  <a:gd name="T13" fmla="*/ 0 60000 65536"/>
                  <a:gd name="T14" fmla="*/ 0 60000 65536"/>
                  <a:gd name="T15" fmla="*/ 0 w 81"/>
                  <a:gd name="T16" fmla="*/ 0 h 108"/>
                  <a:gd name="T17" fmla="*/ 81 w 81"/>
                  <a:gd name="T18" fmla="*/ 108 h 108"/>
                </a:gdLst>
                <a:ahLst/>
                <a:cxnLst>
                  <a:cxn ang="T10">
                    <a:pos x="T0" y="T1"/>
                  </a:cxn>
                  <a:cxn ang="T11">
                    <a:pos x="T2" y="T3"/>
                  </a:cxn>
                  <a:cxn ang="T12">
                    <a:pos x="T4" y="T5"/>
                  </a:cxn>
                  <a:cxn ang="T13">
                    <a:pos x="T6" y="T7"/>
                  </a:cxn>
                  <a:cxn ang="T14">
                    <a:pos x="T8" y="T9"/>
                  </a:cxn>
                </a:cxnLst>
                <a:rect l="T15" t="T16" r="T17" b="T18"/>
                <a:pathLst>
                  <a:path w="81" h="108">
                    <a:moveTo>
                      <a:pt x="80" y="50"/>
                    </a:moveTo>
                    <a:lnTo>
                      <a:pt x="40" y="107"/>
                    </a:lnTo>
                    <a:lnTo>
                      <a:pt x="0" y="58"/>
                    </a:lnTo>
                    <a:lnTo>
                      <a:pt x="40" y="0"/>
                    </a:lnTo>
                    <a:lnTo>
                      <a:pt x="80" y="50"/>
                    </a:lnTo>
                  </a:path>
                </a:pathLst>
              </a:custGeom>
              <a:solidFill>
                <a:srgbClr val="B2B2B2"/>
              </a:solidFill>
              <a:ln w="9525"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grpSp>
      </p:grpSp>
      <p:sp>
        <p:nvSpPr>
          <p:cNvPr id="36878" name="Rectangle 22"/>
          <p:cNvSpPr>
            <a:spLocks noChangeArrowheads="1"/>
          </p:cNvSpPr>
          <p:nvPr/>
        </p:nvSpPr>
        <p:spPr bwMode="auto">
          <a:xfrm>
            <a:off x="3702050" y="4075113"/>
            <a:ext cx="719138" cy="303212"/>
          </a:xfrm>
          <a:prstGeom prst="rect">
            <a:avLst/>
          </a:prstGeom>
          <a:noFill/>
          <a:ln w="12700">
            <a:noFill/>
            <a:miter lim="800000"/>
            <a:headEnd/>
            <a:tailEnd/>
          </a:ln>
        </p:spPr>
        <p:txBody>
          <a:bodyPr wrap="none" lIns="82550" tIns="41275" rIns="82550" bIns="41275">
            <a:prstTxWarp prst="textNoShape">
              <a:avLst/>
            </a:prstTxWarp>
            <a:spAutoFit/>
          </a:bodyPr>
          <a:lstStyle/>
          <a:p>
            <a:pPr algn="l" defTabSz="739775">
              <a:spcBef>
                <a:spcPct val="0"/>
              </a:spcBef>
              <a:buSzTx/>
              <a:buFontTx/>
              <a:buNone/>
            </a:pPr>
            <a:r>
              <a:rPr lang="en-US" sz="1600" b="0">
                <a:solidFill>
                  <a:schemeClr val="accent2"/>
                </a:solidFill>
                <a:ea typeface="ＭＳ Ｐゴシック" charset="-128"/>
                <a:cs typeface="ＭＳ Ｐゴシック" charset="-128"/>
              </a:rPr>
              <a:t>phase</a:t>
            </a:r>
            <a:endParaRPr lang="en-US" sz="1600" b="0">
              <a:solidFill>
                <a:srgbClr val="00CCFF"/>
              </a:solidFill>
              <a:ea typeface="ＭＳ Ｐゴシック" charset="-128"/>
              <a:cs typeface="ＭＳ Ｐゴシック" charset="-128"/>
            </a:endParaRPr>
          </a:p>
        </p:txBody>
      </p:sp>
      <p:sp>
        <p:nvSpPr>
          <p:cNvPr id="36879" name="Rectangle 23"/>
          <p:cNvSpPr>
            <a:spLocks noChangeArrowheads="1"/>
          </p:cNvSpPr>
          <p:nvPr/>
        </p:nvSpPr>
        <p:spPr bwMode="auto">
          <a:xfrm>
            <a:off x="4751388" y="3683000"/>
            <a:ext cx="1023937" cy="303213"/>
          </a:xfrm>
          <a:prstGeom prst="rect">
            <a:avLst/>
          </a:prstGeom>
          <a:noFill/>
          <a:ln w="12700">
            <a:noFill/>
            <a:miter lim="800000"/>
            <a:headEnd/>
            <a:tailEnd/>
          </a:ln>
        </p:spPr>
        <p:txBody>
          <a:bodyPr wrap="none" lIns="82550" tIns="41275" rIns="82550" bIns="41275">
            <a:prstTxWarp prst="textNoShape">
              <a:avLst/>
            </a:prstTxWarp>
            <a:spAutoFit/>
          </a:bodyPr>
          <a:lstStyle/>
          <a:p>
            <a:pPr algn="l" defTabSz="739775">
              <a:spcBef>
                <a:spcPct val="0"/>
              </a:spcBef>
              <a:buSzTx/>
              <a:buFontTx/>
              <a:buNone/>
            </a:pPr>
            <a:r>
              <a:rPr lang="en-US" sz="1600" b="0">
                <a:solidFill>
                  <a:schemeClr val="accent1"/>
                </a:solidFill>
                <a:ea typeface="ＭＳ Ｐゴシック" charset="-128"/>
                <a:cs typeface="ＭＳ Ｐゴシック" charset="-128"/>
              </a:rPr>
              <a:t>incidence</a:t>
            </a:r>
            <a:endParaRPr lang="en-US" sz="1600" b="0">
              <a:solidFill>
                <a:srgbClr val="00FF66"/>
              </a:solidFill>
              <a:ea typeface="ＭＳ Ｐゴシック" charset="-128"/>
              <a:cs typeface="ＭＳ Ｐゴシック" charset="-128"/>
            </a:endParaRPr>
          </a:p>
        </p:txBody>
      </p:sp>
      <p:sp>
        <p:nvSpPr>
          <p:cNvPr id="36880" name="Rectangle 24"/>
          <p:cNvSpPr>
            <a:spLocks noChangeArrowheads="1"/>
          </p:cNvSpPr>
          <p:nvPr/>
        </p:nvSpPr>
        <p:spPr bwMode="auto">
          <a:xfrm>
            <a:off x="4408488" y="4268788"/>
            <a:ext cx="966787" cy="303212"/>
          </a:xfrm>
          <a:prstGeom prst="rect">
            <a:avLst/>
          </a:prstGeom>
          <a:noFill/>
          <a:ln w="12700">
            <a:noFill/>
            <a:miter lim="800000"/>
            <a:headEnd/>
            <a:tailEnd/>
          </a:ln>
        </p:spPr>
        <p:txBody>
          <a:bodyPr wrap="none" lIns="82550" tIns="41275" rIns="82550" bIns="41275">
            <a:prstTxWarp prst="textNoShape">
              <a:avLst/>
            </a:prstTxWarp>
            <a:spAutoFit/>
          </a:bodyPr>
          <a:lstStyle/>
          <a:p>
            <a:pPr algn="l" defTabSz="739775">
              <a:spcBef>
                <a:spcPct val="0"/>
              </a:spcBef>
              <a:buSzTx/>
              <a:buFontTx/>
              <a:buNone/>
            </a:pPr>
            <a:r>
              <a:rPr lang="en-US" sz="1600" b="0">
                <a:ea typeface="ＭＳ Ｐゴシック" charset="-128"/>
                <a:cs typeface="ＭＳ Ｐゴシック" charset="-128"/>
              </a:rPr>
              <a:t>emission</a:t>
            </a:r>
            <a:endParaRPr lang="en-US" sz="1600" b="0">
              <a:solidFill>
                <a:schemeClr val="bg1"/>
              </a:solidFill>
              <a:ea typeface="ＭＳ Ｐゴシック" charset="-128"/>
              <a:cs typeface="ＭＳ Ｐゴシック" charset="-128"/>
            </a:endParaRPr>
          </a:p>
        </p:txBody>
      </p:sp>
      <p:sp>
        <p:nvSpPr>
          <p:cNvPr id="36881" name="Rectangle 27"/>
          <p:cNvSpPr>
            <a:spLocks noGrp="1" noChangeArrowheads="1"/>
          </p:cNvSpPr>
          <p:nvPr>
            <p:ph type="title"/>
          </p:nvPr>
        </p:nvSpPr>
        <p:spPr>
          <a:xfrm>
            <a:off x="2286000" y="381000"/>
            <a:ext cx="6132513" cy="474663"/>
          </a:xfrm>
        </p:spPr>
        <p:txBody>
          <a:bodyPr/>
          <a:lstStyle/>
          <a:p>
            <a:r>
              <a:rPr lang="en-US">
                <a:ea typeface="ＭＳ Ｐゴシック" charset="-128"/>
                <a:cs typeface="ＭＳ Ｐゴシック" charset="-128"/>
              </a:rPr>
              <a:t>Computing Illumination Angles</a:t>
            </a:r>
          </a:p>
        </p:txBody>
      </p:sp>
      <p:sp>
        <p:nvSpPr>
          <p:cNvPr id="36882" name="Rectangle 28"/>
          <p:cNvSpPr>
            <a:spLocks noChangeArrowheads="1"/>
          </p:cNvSpPr>
          <p:nvPr/>
        </p:nvSpPr>
        <p:spPr bwMode="auto">
          <a:xfrm>
            <a:off x="3221038" y="4291013"/>
            <a:ext cx="1114425" cy="744537"/>
          </a:xfrm>
          <a:prstGeom prst="rect">
            <a:avLst/>
          </a:prstGeom>
          <a:noFill/>
          <a:ln w="12700">
            <a:noFill/>
            <a:miter lim="800000"/>
            <a:headEnd/>
            <a:tailEnd/>
          </a:ln>
        </p:spPr>
        <p:txBody>
          <a:bodyPr wrap="none" lIns="82550" tIns="41275" rIns="82550" bIns="41275">
            <a:prstTxWarp prst="textNoShape">
              <a:avLst/>
            </a:prstTxWarp>
            <a:spAutoFit/>
          </a:bodyPr>
          <a:lstStyle/>
          <a:p>
            <a:pPr algn="l" defTabSz="739775">
              <a:spcBef>
                <a:spcPct val="0"/>
              </a:spcBef>
              <a:buSzTx/>
              <a:buFontTx/>
              <a:buNone/>
            </a:pPr>
            <a:r>
              <a:rPr lang="en-US" sz="1600" b="0">
                <a:solidFill>
                  <a:srgbClr val="24B011"/>
                </a:solidFill>
                <a:ea typeface="ＭＳ Ｐゴシック" charset="-128"/>
                <a:cs typeface="ＭＳ Ｐゴシック" charset="-128"/>
              </a:rPr>
              <a:t>instrument</a:t>
            </a:r>
          </a:p>
          <a:p>
            <a:pPr algn="l" defTabSz="739775">
              <a:spcBef>
                <a:spcPct val="0"/>
              </a:spcBef>
              <a:buSzTx/>
              <a:buFontTx/>
              <a:buNone/>
            </a:pPr>
            <a:r>
              <a:rPr lang="en-US" sz="1600" b="0">
                <a:solidFill>
                  <a:srgbClr val="24B011"/>
                </a:solidFill>
                <a:ea typeface="ＭＳ Ｐゴシック" charset="-128"/>
                <a:cs typeface="ＭＳ Ｐゴシック" charset="-128"/>
              </a:rPr>
              <a:t>boresight</a:t>
            </a:r>
          </a:p>
          <a:p>
            <a:pPr algn="l" defTabSz="739775">
              <a:spcBef>
                <a:spcPct val="0"/>
              </a:spcBef>
              <a:buSzTx/>
              <a:buFontTx/>
              <a:buNone/>
            </a:pPr>
            <a:r>
              <a:rPr lang="en-US" sz="1600" b="0">
                <a:solidFill>
                  <a:srgbClr val="24B011"/>
                </a:solidFill>
                <a:ea typeface="ＭＳ Ｐゴシック" charset="-128"/>
                <a:cs typeface="ＭＳ Ｐゴシック" charset="-128"/>
              </a:rPr>
              <a:t>direction</a:t>
            </a:r>
          </a:p>
        </p:txBody>
      </p:sp>
      <p:sp>
        <p:nvSpPr>
          <p:cNvPr id="36883" name="Line 29"/>
          <p:cNvSpPr>
            <a:spLocks noChangeShapeType="1"/>
          </p:cNvSpPr>
          <p:nvPr/>
        </p:nvSpPr>
        <p:spPr bwMode="auto">
          <a:xfrm flipH="1">
            <a:off x="3484563" y="5157788"/>
            <a:ext cx="3136900" cy="0"/>
          </a:xfrm>
          <a:prstGeom prst="line">
            <a:avLst/>
          </a:prstGeom>
          <a:noFill/>
          <a:ln w="28575">
            <a:solidFill>
              <a:srgbClr val="D211DC"/>
            </a:solidFill>
            <a:round/>
            <a:headEnd/>
            <a:tailEnd type="triangle" w="med" len="med"/>
          </a:ln>
        </p:spPr>
        <p:txBody>
          <a:bodyPr wrap="none" anchor="ctr">
            <a:prstTxWarp prst="textNoShape">
              <a:avLst/>
            </a:prstTxWarp>
          </a:bodyPr>
          <a:lstStyle/>
          <a:p>
            <a:endParaRPr lang="en-US"/>
          </a:p>
        </p:txBody>
      </p:sp>
      <p:sp>
        <p:nvSpPr>
          <p:cNvPr id="36884" name="Rectangle 30"/>
          <p:cNvSpPr>
            <a:spLocks noChangeArrowheads="1"/>
          </p:cNvSpPr>
          <p:nvPr/>
        </p:nvSpPr>
        <p:spPr bwMode="auto">
          <a:xfrm>
            <a:off x="3895725" y="5227638"/>
            <a:ext cx="1406525" cy="466725"/>
          </a:xfrm>
          <a:prstGeom prst="rect">
            <a:avLst/>
          </a:prstGeom>
          <a:noFill/>
          <a:ln w="12700">
            <a:noFill/>
            <a:miter lim="800000"/>
            <a:headEnd/>
            <a:tailEnd/>
          </a:ln>
        </p:spPr>
        <p:txBody>
          <a:bodyPr lIns="82550" tIns="41275" rIns="82550" bIns="41275">
            <a:prstTxWarp prst="textNoShape">
              <a:avLst/>
            </a:prstTxWarp>
            <a:spAutoFit/>
          </a:bodyPr>
          <a:lstStyle/>
          <a:p>
            <a:pPr algn="l" defTabSz="739775">
              <a:spcBef>
                <a:spcPct val="0"/>
              </a:spcBef>
              <a:buSzTx/>
              <a:buFontTx/>
              <a:buNone/>
            </a:pPr>
            <a:r>
              <a:rPr lang="en-US" b="0">
                <a:solidFill>
                  <a:srgbClr val="D211DC"/>
                </a:solidFill>
                <a:ea typeface="ＭＳ Ｐゴシック" charset="-128"/>
                <a:cs typeface="ＭＳ Ｐゴシック" charset="-128"/>
              </a:rPr>
              <a:t>target-observer vector</a:t>
            </a:r>
            <a:endParaRPr lang="en-US" sz="1800" b="0">
              <a:solidFill>
                <a:srgbClr val="D211DC"/>
              </a:solidFill>
              <a:ea typeface="ＭＳ Ｐゴシック" charset="-128"/>
              <a:cs typeface="ＭＳ Ｐゴシック" charset="-128"/>
            </a:endParaRPr>
          </a:p>
        </p:txBody>
      </p:sp>
      <p:sp>
        <p:nvSpPr>
          <p:cNvPr id="2" name="TextBox 1"/>
          <p:cNvSpPr txBox="1"/>
          <p:nvPr/>
        </p:nvSpPr>
        <p:spPr>
          <a:xfrm>
            <a:off x="3110570" y="5213350"/>
            <a:ext cx="816249" cy="258532"/>
          </a:xfrm>
          <a:prstGeom prst="rect">
            <a:avLst/>
          </a:prstGeom>
          <a:noFill/>
        </p:spPr>
        <p:txBody>
          <a:bodyPr wrap="none" rtlCol="0">
            <a:spAutoFit/>
          </a:bodyPr>
          <a:lstStyle/>
          <a:p>
            <a:pPr>
              <a:buNone/>
            </a:pPr>
            <a:r>
              <a:rPr lang="en-US" sz="1200" b="0" dirty="0"/>
              <a:t>Observer</a:t>
            </a:r>
          </a:p>
        </p:txBody>
      </p:sp>
      <p:sp>
        <p:nvSpPr>
          <p:cNvPr id="3" name="TextBox 2"/>
          <p:cNvSpPr txBox="1"/>
          <p:nvPr/>
        </p:nvSpPr>
        <p:spPr>
          <a:xfrm>
            <a:off x="3327051" y="4995311"/>
            <a:ext cx="264816" cy="341632"/>
          </a:xfrm>
          <a:prstGeom prst="rect">
            <a:avLst/>
          </a:prstGeom>
          <a:noFill/>
        </p:spPr>
        <p:txBody>
          <a:bodyPr wrap="none" rtlCol="0">
            <a:spAutoFit/>
          </a:bodyPr>
          <a:lstStyle/>
          <a:p>
            <a:pPr>
              <a:buNone/>
            </a:pPr>
            <a:r>
              <a:rPr lang="en-US" sz="1800" dirty="0"/>
              <a:t>•</a:t>
            </a:r>
          </a:p>
        </p:txBody>
      </p:sp>
    </p:spTree>
    <p:extLst>
      <p:ext uri="{BB962C8B-B14F-4D97-AF65-F5344CB8AC3E}">
        <p14:creationId xmlns:p14="http://schemas.microsoft.com/office/powerpoint/2010/main" val="88384256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4"/>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38915" name="Slide Number Placeholder 5"/>
          <p:cNvSpPr>
            <a:spLocks noGrp="1"/>
          </p:cNvSpPr>
          <p:nvPr>
            <p:ph type="sldNum" sz="quarter" idx="11"/>
          </p:nvPr>
        </p:nvSpPr>
        <p:spPr>
          <a:noFill/>
        </p:spPr>
        <p:txBody>
          <a:bodyPr/>
          <a:lstStyle/>
          <a:p>
            <a:fld id="{EF0126A7-ECB4-E449-AF75-5FF41A34E8DE}" type="slidenum">
              <a:rPr lang="en-US" smtClean="0">
                <a:ea typeface="ＭＳ Ｐゴシック" charset="-128"/>
                <a:cs typeface="ＭＳ Ｐゴシック" charset="-128"/>
              </a:rPr>
              <a:pPr/>
              <a:t>17</a:t>
            </a:fld>
            <a:endParaRPr lang="en-US" sz="1400" b="0">
              <a:latin typeface="Times New Roman" charset="0"/>
              <a:ea typeface="ＭＳ Ｐゴシック" charset="-128"/>
              <a:cs typeface="ＭＳ Ｐゴシック" charset="-128"/>
            </a:endParaRPr>
          </a:p>
        </p:txBody>
      </p:sp>
      <p:sp>
        <p:nvSpPr>
          <p:cNvPr id="38916" name="Rectangle 5"/>
          <p:cNvSpPr>
            <a:spLocks noGrp="1" noChangeArrowheads="1"/>
          </p:cNvSpPr>
          <p:nvPr>
            <p:ph type="body" sz="half" idx="2"/>
          </p:nvPr>
        </p:nvSpPr>
        <p:spPr>
          <a:xfrm>
            <a:off x="4340225" y="1339850"/>
            <a:ext cx="4002088" cy="4318000"/>
          </a:xfrm>
          <a:noFill/>
        </p:spPr>
        <p:txBody>
          <a:bodyPr/>
          <a:lstStyle/>
          <a:p>
            <a:pPr>
              <a:lnSpc>
                <a:spcPct val="110000"/>
              </a:lnSpc>
            </a:pPr>
            <a:r>
              <a:rPr lang="en-US" sz="2000" dirty="0">
                <a:ea typeface="ＭＳ Ｐゴシック" charset="-128"/>
                <a:cs typeface="ＭＳ Ｐゴシック" charset="-128"/>
              </a:rPr>
              <a:t>CALL </a:t>
            </a:r>
            <a:r>
              <a:rPr lang="en-US" sz="2000" u="sng" dirty="0">
                <a:solidFill>
                  <a:schemeClr val="accent1"/>
                </a:solidFill>
                <a:ea typeface="ＭＳ Ｐゴシック" charset="-128"/>
                <a:cs typeface="ＭＳ Ｐゴシック" charset="-128"/>
              </a:rPr>
              <a:t>GETFOV</a:t>
            </a:r>
            <a:r>
              <a:rPr lang="en-US" sz="2000" dirty="0">
                <a:ea typeface="ＭＳ Ｐゴシック" charset="-128"/>
                <a:cs typeface="ＭＳ Ｐゴシック" charset="-128"/>
              </a:rPr>
              <a:t> to obtain boresight direction vector</a:t>
            </a:r>
          </a:p>
          <a:p>
            <a:pPr>
              <a:lnSpc>
                <a:spcPct val="110000"/>
              </a:lnSpc>
            </a:pPr>
            <a:r>
              <a:rPr lang="en-US" sz="2000" dirty="0">
                <a:ea typeface="ＭＳ Ｐゴシック" charset="-128"/>
                <a:cs typeface="ＭＳ Ｐゴシック" charset="-128"/>
              </a:rPr>
              <a:t>CALL </a:t>
            </a:r>
            <a:r>
              <a:rPr lang="en-US" sz="2000" u="sng" dirty="0">
                <a:solidFill>
                  <a:schemeClr val="accent1"/>
                </a:solidFill>
                <a:ea typeface="ＭＳ Ｐゴシック" charset="-128"/>
                <a:cs typeface="ＭＳ Ｐゴシック" charset="-128"/>
              </a:rPr>
              <a:t>SINCPT</a:t>
            </a:r>
            <a:r>
              <a:rPr lang="en-US" sz="2000" dirty="0">
                <a:ea typeface="ＭＳ Ｐゴシック" charset="-128"/>
                <a:cs typeface="ＭＳ Ｐゴシック" charset="-128"/>
              </a:rPr>
              <a:t> to find intersection of boresight direction vector with surface</a:t>
            </a:r>
          </a:p>
          <a:p>
            <a:pPr>
              <a:lnSpc>
                <a:spcPct val="110000"/>
              </a:lnSpc>
            </a:pPr>
            <a:r>
              <a:rPr lang="en-US" sz="2000" dirty="0">
                <a:ea typeface="ＭＳ Ｐゴシック" charset="-128"/>
                <a:cs typeface="ＭＳ Ｐゴシック" charset="-128"/>
              </a:rPr>
              <a:t>CALL </a:t>
            </a:r>
            <a:r>
              <a:rPr lang="en-US" sz="2000" u="sng" dirty="0">
                <a:solidFill>
                  <a:schemeClr val="accent1"/>
                </a:solidFill>
                <a:ea typeface="ＭＳ Ｐゴシック" charset="-128"/>
                <a:cs typeface="ＭＳ Ｐゴシック" charset="-128"/>
              </a:rPr>
              <a:t>ILUMIN</a:t>
            </a:r>
            <a:r>
              <a:rPr lang="en-US" sz="2000" dirty="0">
                <a:ea typeface="ＭＳ Ｐゴシック" charset="-128"/>
                <a:cs typeface="ＭＳ Ｐゴシック" charset="-128"/>
              </a:rPr>
              <a:t> to determine illumination angles</a:t>
            </a:r>
          </a:p>
        </p:txBody>
      </p:sp>
      <p:sp>
        <p:nvSpPr>
          <p:cNvPr id="38917" name="Rectangle 27"/>
          <p:cNvSpPr>
            <a:spLocks noChangeArrowheads="1"/>
          </p:cNvSpPr>
          <p:nvPr/>
        </p:nvSpPr>
        <p:spPr bwMode="auto">
          <a:xfrm>
            <a:off x="195263" y="1843088"/>
            <a:ext cx="3903662" cy="2667000"/>
          </a:xfrm>
          <a:prstGeom prst="rect">
            <a:avLst/>
          </a:prstGeom>
          <a:solidFill>
            <a:srgbClr val="C0C0C0"/>
          </a:solidFill>
          <a:ln w="12700">
            <a:solidFill>
              <a:schemeClr val="tx1"/>
            </a:solidFill>
            <a:miter lim="800000"/>
            <a:headEnd/>
            <a:tailEnd/>
          </a:ln>
        </p:spPr>
        <p:txBody>
          <a:bodyPr wrap="none" anchor="ctr">
            <a:prstTxWarp prst="textNoShape">
              <a:avLst/>
            </a:prstTxWarp>
          </a:bodyPr>
          <a:lstStyle/>
          <a:p>
            <a:pPr>
              <a:lnSpc>
                <a:spcPct val="100000"/>
              </a:lnSpc>
              <a:spcBef>
                <a:spcPct val="0"/>
              </a:spcBef>
              <a:buSzTx/>
              <a:buFontTx/>
              <a:buNone/>
            </a:pPr>
            <a:endParaRPr lang="en-US" sz="1200" b="0">
              <a:solidFill>
                <a:schemeClr val="accent1"/>
              </a:solidFill>
              <a:ea typeface="ＭＳ Ｐゴシック" charset="-128"/>
              <a:cs typeface="ＭＳ Ｐゴシック" charset="-128"/>
            </a:endParaRPr>
          </a:p>
        </p:txBody>
      </p:sp>
      <p:sp>
        <p:nvSpPr>
          <p:cNvPr id="38918" name="Rectangle 45"/>
          <p:cNvSpPr>
            <a:spLocks noChangeArrowheads="1"/>
          </p:cNvSpPr>
          <p:nvPr/>
        </p:nvSpPr>
        <p:spPr bwMode="auto">
          <a:xfrm>
            <a:off x="1408113" y="2593975"/>
            <a:ext cx="1058862" cy="247650"/>
          </a:xfrm>
          <a:prstGeom prst="rect">
            <a:avLst/>
          </a:prstGeom>
          <a:noFill/>
          <a:ln w="12700">
            <a:noFill/>
            <a:miter lim="800000"/>
            <a:headEnd/>
            <a:tailEnd/>
          </a:ln>
        </p:spPr>
        <p:txBody>
          <a:bodyPr lIns="82550" tIns="41275" rIns="82550" bIns="41275">
            <a:prstTxWarp prst="textNoShape">
              <a:avLst/>
            </a:prstTxWarp>
            <a:spAutoFit/>
          </a:bodyPr>
          <a:lstStyle/>
          <a:p>
            <a:pPr algn="l" defTabSz="739775">
              <a:spcBef>
                <a:spcPct val="0"/>
              </a:spcBef>
              <a:buSzTx/>
              <a:buFontTx/>
              <a:buNone/>
            </a:pPr>
            <a:r>
              <a:rPr lang="en-US" sz="1200" b="0">
                <a:ea typeface="ＭＳ Ｐゴシック" charset="-128"/>
                <a:cs typeface="ＭＳ Ｐゴシック" charset="-128"/>
              </a:rPr>
              <a:t>emission</a:t>
            </a:r>
            <a:endParaRPr lang="en-US" sz="1600" b="0">
              <a:solidFill>
                <a:schemeClr val="bg1"/>
              </a:solidFill>
              <a:ea typeface="ＭＳ Ｐゴシック" charset="-128"/>
              <a:cs typeface="ＭＳ Ｐゴシック" charset="-128"/>
            </a:endParaRPr>
          </a:p>
        </p:txBody>
      </p:sp>
      <p:sp>
        <p:nvSpPr>
          <p:cNvPr id="38919" name="Oval 28"/>
          <p:cNvSpPr>
            <a:spLocks noChangeArrowheads="1"/>
          </p:cNvSpPr>
          <p:nvPr/>
        </p:nvSpPr>
        <p:spPr bwMode="auto">
          <a:xfrm>
            <a:off x="2041525" y="2406650"/>
            <a:ext cx="1979613" cy="1803400"/>
          </a:xfrm>
          <a:prstGeom prst="ellipse">
            <a:avLst/>
          </a:prstGeom>
          <a:gradFill rotWithShape="0">
            <a:gsLst>
              <a:gs pos="0">
                <a:srgbClr val="FF9900"/>
              </a:gs>
              <a:gs pos="100000">
                <a:schemeClr val="accent2"/>
              </a:gs>
            </a:gsLst>
            <a:lin ang="2700000" scaled="1"/>
          </a:gradFill>
          <a:ln w="12700">
            <a:no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8920" name="Line 29"/>
          <p:cNvSpPr>
            <a:spLocks noChangeShapeType="1"/>
          </p:cNvSpPr>
          <p:nvPr/>
        </p:nvSpPr>
        <p:spPr bwMode="auto">
          <a:xfrm flipH="1">
            <a:off x="762000" y="2830513"/>
            <a:ext cx="1573213" cy="465137"/>
          </a:xfrm>
          <a:prstGeom prst="line">
            <a:avLst/>
          </a:prstGeom>
          <a:noFill/>
          <a:ln w="25400">
            <a:solidFill>
              <a:srgbClr val="24B011"/>
            </a:solidFill>
            <a:round/>
            <a:headEnd type="triangle" w="med" len="med"/>
            <a:tailEnd/>
          </a:ln>
        </p:spPr>
        <p:txBody>
          <a:bodyPr wrap="none" anchor="ctr">
            <a:prstTxWarp prst="textNoShape">
              <a:avLst/>
            </a:prstTxWarp>
          </a:bodyPr>
          <a:lstStyle/>
          <a:p>
            <a:endParaRPr lang="en-US"/>
          </a:p>
        </p:txBody>
      </p:sp>
      <p:sp>
        <p:nvSpPr>
          <p:cNvPr id="38921" name="AutoShape 30"/>
          <p:cNvSpPr>
            <a:spLocks noChangeArrowheads="1"/>
          </p:cNvSpPr>
          <p:nvPr/>
        </p:nvSpPr>
        <p:spPr bwMode="auto">
          <a:xfrm>
            <a:off x="1011238" y="1997075"/>
            <a:ext cx="427037" cy="455613"/>
          </a:xfrm>
          <a:prstGeom prst="star16">
            <a:avLst>
              <a:gd name="adj" fmla="val 37500"/>
            </a:avLst>
          </a:prstGeom>
          <a:gradFill rotWithShape="0">
            <a:gsLst>
              <a:gs pos="0">
                <a:srgbClr val="FFFFFF"/>
              </a:gs>
              <a:gs pos="100000">
                <a:srgbClr val="EAEC5E"/>
              </a:gs>
            </a:gsLst>
            <a:path path="shape">
              <a:fillToRect l="50000" t="50000" r="50000" b="50000"/>
            </a:path>
          </a:gradFill>
          <a:ln w="12700">
            <a:solidFill>
              <a:schemeClr val="tx1"/>
            </a:solidFill>
            <a:miter lim="800000"/>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8922" name="Line 31"/>
          <p:cNvSpPr>
            <a:spLocks noChangeShapeType="1"/>
          </p:cNvSpPr>
          <p:nvPr/>
        </p:nvSpPr>
        <p:spPr bwMode="auto">
          <a:xfrm>
            <a:off x="1303338" y="2238375"/>
            <a:ext cx="1068387" cy="501650"/>
          </a:xfrm>
          <a:prstGeom prst="line">
            <a:avLst/>
          </a:prstGeom>
          <a:noFill/>
          <a:ln w="25400">
            <a:solidFill>
              <a:srgbClr val="FFFF00"/>
            </a:solidFill>
            <a:round/>
            <a:headEnd type="triangle" w="med" len="med"/>
            <a:tailEnd/>
          </a:ln>
        </p:spPr>
        <p:txBody>
          <a:bodyPr wrap="none" anchor="ctr">
            <a:prstTxWarp prst="textNoShape">
              <a:avLst/>
            </a:prstTxWarp>
          </a:bodyPr>
          <a:lstStyle/>
          <a:p>
            <a:endParaRPr lang="en-US"/>
          </a:p>
        </p:txBody>
      </p:sp>
      <p:sp>
        <p:nvSpPr>
          <p:cNvPr id="38923" name="Arc 32"/>
          <p:cNvSpPr>
            <a:spLocks/>
          </p:cNvSpPr>
          <p:nvPr/>
        </p:nvSpPr>
        <p:spPr bwMode="auto">
          <a:xfrm>
            <a:off x="1401763" y="2359025"/>
            <a:ext cx="957262" cy="692150"/>
          </a:xfrm>
          <a:custGeom>
            <a:avLst/>
            <a:gdLst>
              <a:gd name="T0" fmla="*/ 2147483647 w 21600"/>
              <a:gd name="T1" fmla="*/ 2147483647 h 16430"/>
              <a:gd name="T2" fmla="*/ 2147483647 w 21600"/>
              <a:gd name="T3" fmla="*/ 0 h 16430"/>
              <a:gd name="T4" fmla="*/ 2147483647 w 21600"/>
              <a:gd name="T5" fmla="*/ 2147483647 h 16430"/>
              <a:gd name="T6" fmla="*/ 0 60000 65536"/>
              <a:gd name="T7" fmla="*/ 0 60000 65536"/>
              <a:gd name="T8" fmla="*/ 0 60000 65536"/>
              <a:gd name="T9" fmla="*/ 0 w 21600"/>
              <a:gd name="T10" fmla="*/ 0 h 16430"/>
              <a:gd name="T11" fmla="*/ 21600 w 21600"/>
              <a:gd name="T12" fmla="*/ 16430 h 16430"/>
            </a:gdLst>
            <a:ahLst/>
            <a:cxnLst>
              <a:cxn ang="T6">
                <a:pos x="T0" y="T1"/>
              </a:cxn>
              <a:cxn ang="T7">
                <a:pos x="T2" y="T3"/>
              </a:cxn>
              <a:cxn ang="T8">
                <a:pos x="T4" y="T5"/>
              </a:cxn>
            </a:cxnLst>
            <a:rect l="T9" t="T10" r="T11" b="T12"/>
            <a:pathLst>
              <a:path w="21600" h="16430" fill="none" extrusionOk="0">
                <a:moveTo>
                  <a:pt x="958" y="16429"/>
                </a:moveTo>
                <a:cubicBezTo>
                  <a:pt x="323" y="14368"/>
                  <a:pt x="0" y="12223"/>
                  <a:pt x="0" y="10067"/>
                </a:cubicBezTo>
                <a:cubicBezTo>
                  <a:pt x="-1" y="6559"/>
                  <a:pt x="854" y="3103"/>
                  <a:pt x="2489" y="0"/>
                </a:cubicBezTo>
              </a:path>
              <a:path w="21600" h="16430" stroke="0" extrusionOk="0">
                <a:moveTo>
                  <a:pt x="958" y="16429"/>
                </a:moveTo>
                <a:cubicBezTo>
                  <a:pt x="323" y="14368"/>
                  <a:pt x="0" y="12223"/>
                  <a:pt x="0" y="10067"/>
                </a:cubicBezTo>
                <a:cubicBezTo>
                  <a:pt x="-1" y="6559"/>
                  <a:pt x="854" y="3103"/>
                  <a:pt x="2489" y="0"/>
                </a:cubicBezTo>
                <a:lnTo>
                  <a:pt x="21600" y="10067"/>
                </a:lnTo>
                <a:close/>
              </a:path>
            </a:pathLst>
          </a:custGeom>
          <a:noFill/>
          <a:ln w="25400" cap="rnd">
            <a:solidFill>
              <a:schemeClr val="accent2"/>
            </a:solidFill>
            <a:round/>
            <a:headEnd/>
            <a:tailEnd type="triangle" w="med" len="me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8924" name="Arc 33"/>
          <p:cNvSpPr>
            <a:spLocks/>
          </p:cNvSpPr>
          <p:nvPr/>
        </p:nvSpPr>
        <p:spPr bwMode="auto">
          <a:xfrm>
            <a:off x="2082800" y="2590800"/>
            <a:ext cx="153988" cy="290513"/>
          </a:xfrm>
          <a:custGeom>
            <a:avLst/>
            <a:gdLst>
              <a:gd name="T0" fmla="*/ 0 w 21600"/>
              <a:gd name="T1" fmla="*/ 2147483647 h 21599"/>
              <a:gd name="T2" fmla="*/ 2147483647 w 21600"/>
              <a:gd name="T3" fmla="*/ 0 h 21599"/>
              <a:gd name="T4" fmla="*/ 2147483647 w 21600"/>
              <a:gd name="T5" fmla="*/ 2147483647 h 21599"/>
              <a:gd name="T6" fmla="*/ 0 60000 65536"/>
              <a:gd name="T7" fmla="*/ 0 60000 65536"/>
              <a:gd name="T8" fmla="*/ 0 60000 65536"/>
              <a:gd name="T9" fmla="*/ 0 w 21600"/>
              <a:gd name="T10" fmla="*/ 0 h 21599"/>
              <a:gd name="T11" fmla="*/ 21600 w 21600"/>
              <a:gd name="T12" fmla="*/ 21599 h 21599"/>
            </a:gdLst>
            <a:ahLst/>
            <a:cxnLst>
              <a:cxn ang="T6">
                <a:pos x="T0" y="T1"/>
              </a:cxn>
              <a:cxn ang="T7">
                <a:pos x="T2" y="T3"/>
              </a:cxn>
              <a:cxn ang="T8">
                <a:pos x="T4" y="T5"/>
              </a:cxn>
            </a:cxnLst>
            <a:rect l="T9" t="T10" r="T11" b="T12"/>
            <a:pathLst>
              <a:path w="21600" h="21599" fill="none" extrusionOk="0">
                <a:moveTo>
                  <a:pt x="0" y="21507"/>
                </a:moveTo>
                <a:cubicBezTo>
                  <a:pt x="50" y="9675"/>
                  <a:pt x="9609" y="86"/>
                  <a:pt x="21440" y="-1"/>
                </a:cubicBezTo>
              </a:path>
              <a:path w="21600" h="21599" stroke="0" extrusionOk="0">
                <a:moveTo>
                  <a:pt x="0" y="21507"/>
                </a:moveTo>
                <a:cubicBezTo>
                  <a:pt x="50" y="9675"/>
                  <a:pt x="9609" y="86"/>
                  <a:pt x="21440" y="-1"/>
                </a:cubicBezTo>
                <a:lnTo>
                  <a:pt x="21600" y="21599"/>
                </a:lnTo>
                <a:close/>
              </a:path>
            </a:pathLst>
          </a:custGeom>
          <a:noFill/>
          <a:ln w="25400" cap="rnd">
            <a:solidFill>
              <a:schemeClr val="tx1"/>
            </a:solidFill>
            <a:round/>
            <a:headEnd/>
            <a:tailEnd type="triangle" w="med" len="me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8925" name="Arc 34"/>
          <p:cNvSpPr>
            <a:spLocks/>
          </p:cNvSpPr>
          <p:nvPr/>
        </p:nvSpPr>
        <p:spPr bwMode="auto">
          <a:xfrm>
            <a:off x="1952625" y="2416175"/>
            <a:ext cx="215900" cy="284163"/>
          </a:xfrm>
          <a:custGeom>
            <a:avLst/>
            <a:gdLst>
              <a:gd name="T0" fmla="*/ 0 w 17972"/>
              <a:gd name="T1" fmla="*/ 2147483647 h 21600"/>
              <a:gd name="T2" fmla="*/ 2147483647 w 17972"/>
              <a:gd name="T3" fmla="*/ 0 h 21600"/>
              <a:gd name="T4" fmla="*/ 2147483647 w 17972"/>
              <a:gd name="T5" fmla="*/ 2147483647 h 21600"/>
              <a:gd name="T6" fmla="*/ 0 60000 65536"/>
              <a:gd name="T7" fmla="*/ 0 60000 65536"/>
              <a:gd name="T8" fmla="*/ 0 60000 65536"/>
              <a:gd name="T9" fmla="*/ 0 w 17972"/>
              <a:gd name="T10" fmla="*/ 0 h 21600"/>
              <a:gd name="T11" fmla="*/ 17972 w 17972"/>
              <a:gd name="T12" fmla="*/ 21600 h 21600"/>
            </a:gdLst>
            <a:ahLst/>
            <a:cxnLst>
              <a:cxn ang="T6">
                <a:pos x="T0" y="T1"/>
              </a:cxn>
              <a:cxn ang="T7">
                <a:pos x="T2" y="T3"/>
              </a:cxn>
              <a:cxn ang="T8">
                <a:pos x="T4" y="T5"/>
              </a:cxn>
            </a:cxnLst>
            <a:rect l="T9" t="T10" r="T11" b="T12"/>
            <a:pathLst>
              <a:path w="17972" h="21600" fill="none" extrusionOk="0">
                <a:moveTo>
                  <a:pt x="0" y="9618"/>
                </a:moveTo>
                <a:cubicBezTo>
                  <a:pt x="3987" y="3636"/>
                  <a:pt x="10689" y="31"/>
                  <a:pt x="17878" y="0"/>
                </a:cubicBezTo>
              </a:path>
              <a:path w="17972" h="21600" stroke="0" extrusionOk="0">
                <a:moveTo>
                  <a:pt x="0" y="9618"/>
                </a:moveTo>
                <a:cubicBezTo>
                  <a:pt x="3987" y="3636"/>
                  <a:pt x="10689" y="31"/>
                  <a:pt x="17878" y="0"/>
                </a:cubicBezTo>
                <a:lnTo>
                  <a:pt x="17972" y="21600"/>
                </a:lnTo>
                <a:close/>
              </a:path>
            </a:pathLst>
          </a:custGeom>
          <a:noFill/>
          <a:ln w="12700" cap="rnd">
            <a:solidFill>
              <a:schemeClr val="accent1"/>
            </a:solidFill>
            <a:round/>
            <a:headEnd/>
            <a:tailEnd type="triangle" w="med" len="me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8926" name="Line 36"/>
          <p:cNvSpPr>
            <a:spLocks noChangeShapeType="1"/>
          </p:cNvSpPr>
          <p:nvPr/>
        </p:nvSpPr>
        <p:spPr bwMode="auto">
          <a:xfrm flipH="1" flipV="1">
            <a:off x="2114550" y="2416175"/>
            <a:ext cx="263525" cy="357188"/>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8927" name="Line 37"/>
          <p:cNvSpPr>
            <a:spLocks noChangeShapeType="1"/>
          </p:cNvSpPr>
          <p:nvPr/>
        </p:nvSpPr>
        <p:spPr bwMode="auto">
          <a:xfrm flipH="1">
            <a:off x="2114550" y="2778125"/>
            <a:ext cx="258763" cy="357188"/>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8928" name="Line 38"/>
          <p:cNvSpPr>
            <a:spLocks noChangeShapeType="1"/>
          </p:cNvSpPr>
          <p:nvPr/>
        </p:nvSpPr>
        <p:spPr bwMode="auto">
          <a:xfrm>
            <a:off x="2373313" y="2767013"/>
            <a:ext cx="368300"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nvGrpSpPr>
          <p:cNvPr id="38929" name="Group 39"/>
          <p:cNvGrpSpPr>
            <a:grpSpLocks/>
          </p:cNvGrpSpPr>
          <p:nvPr/>
        </p:nvGrpSpPr>
        <p:grpSpPr bwMode="auto">
          <a:xfrm>
            <a:off x="2276475" y="2703513"/>
            <a:ext cx="163513" cy="138112"/>
            <a:chOff x="3272" y="2480"/>
            <a:chExt cx="145" cy="112"/>
          </a:xfrm>
        </p:grpSpPr>
        <p:sp>
          <p:nvSpPr>
            <p:cNvPr id="38937" name="Freeform 40"/>
            <p:cNvSpPr>
              <a:spLocks/>
            </p:cNvSpPr>
            <p:nvPr/>
          </p:nvSpPr>
          <p:spPr bwMode="auto">
            <a:xfrm>
              <a:off x="3272" y="2482"/>
              <a:ext cx="103" cy="56"/>
            </a:xfrm>
            <a:custGeom>
              <a:avLst/>
              <a:gdLst>
                <a:gd name="T0" fmla="*/ 102 w 103"/>
                <a:gd name="T1" fmla="*/ 0 h 56"/>
                <a:gd name="T2" fmla="*/ 39 w 103"/>
                <a:gd name="T3" fmla="*/ 0 h 56"/>
                <a:gd name="T4" fmla="*/ 0 w 103"/>
                <a:gd name="T5" fmla="*/ 55 h 56"/>
                <a:gd name="T6" fmla="*/ 63 w 103"/>
                <a:gd name="T7" fmla="*/ 55 h 56"/>
                <a:gd name="T8" fmla="*/ 102 w 103"/>
                <a:gd name="T9" fmla="*/ 0 h 56"/>
                <a:gd name="T10" fmla="*/ 0 60000 65536"/>
                <a:gd name="T11" fmla="*/ 0 60000 65536"/>
                <a:gd name="T12" fmla="*/ 0 60000 65536"/>
                <a:gd name="T13" fmla="*/ 0 60000 65536"/>
                <a:gd name="T14" fmla="*/ 0 60000 65536"/>
                <a:gd name="T15" fmla="*/ 0 w 103"/>
                <a:gd name="T16" fmla="*/ 0 h 56"/>
                <a:gd name="T17" fmla="*/ 103 w 103"/>
                <a:gd name="T18" fmla="*/ 56 h 56"/>
              </a:gdLst>
              <a:ahLst/>
              <a:cxnLst>
                <a:cxn ang="T10">
                  <a:pos x="T0" y="T1"/>
                </a:cxn>
                <a:cxn ang="T11">
                  <a:pos x="T2" y="T3"/>
                </a:cxn>
                <a:cxn ang="T12">
                  <a:pos x="T4" y="T5"/>
                </a:cxn>
                <a:cxn ang="T13">
                  <a:pos x="T6" y="T7"/>
                </a:cxn>
                <a:cxn ang="T14">
                  <a:pos x="T8" y="T9"/>
                </a:cxn>
              </a:cxnLst>
              <a:rect l="T15" t="T16" r="T17" b="T18"/>
              <a:pathLst>
                <a:path w="103" h="56">
                  <a:moveTo>
                    <a:pt x="102" y="0"/>
                  </a:moveTo>
                  <a:lnTo>
                    <a:pt x="39" y="0"/>
                  </a:lnTo>
                  <a:lnTo>
                    <a:pt x="0" y="55"/>
                  </a:lnTo>
                  <a:lnTo>
                    <a:pt x="63" y="55"/>
                  </a:lnTo>
                  <a:lnTo>
                    <a:pt x="102" y="0"/>
                  </a:lnTo>
                </a:path>
              </a:pathLst>
            </a:custGeom>
            <a:solidFill>
              <a:srgbClr val="828282"/>
            </a:solidFill>
            <a:ln w="9525"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38938" name="Freeform 41"/>
            <p:cNvSpPr>
              <a:spLocks/>
            </p:cNvSpPr>
            <p:nvPr/>
          </p:nvSpPr>
          <p:spPr bwMode="auto">
            <a:xfrm>
              <a:off x="3274" y="2540"/>
              <a:ext cx="103" cy="52"/>
            </a:xfrm>
            <a:custGeom>
              <a:avLst/>
              <a:gdLst>
                <a:gd name="T0" fmla="*/ 102 w 103"/>
                <a:gd name="T1" fmla="*/ 49 h 52"/>
                <a:gd name="T2" fmla="*/ 61 w 103"/>
                <a:gd name="T3" fmla="*/ 0 h 52"/>
                <a:gd name="T4" fmla="*/ 0 w 103"/>
                <a:gd name="T5" fmla="*/ 0 h 52"/>
                <a:gd name="T6" fmla="*/ 40 w 103"/>
                <a:gd name="T7" fmla="*/ 51 h 52"/>
                <a:gd name="T8" fmla="*/ 102 w 103"/>
                <a:gd name="T9" fmla="*/ 49 h 52"/>
                <a:gd name="T10" fmla="*/ 0 60000 65536"/>
                <a:gd name="T11" fmla="*/ 0 60000 65536"/>
                <a:gd name="T12" fmla="*/ 0 60000 65536"/>
                <a:gd name="T13" fmla="*/ 0 60000 65536"/>
                <a:gd name="T14" fmla="*/ 0 60000 65536"/>
                <a:gd name="T15" fmla="*/ 0 w 103"/>
                <a:gd name="T16" fmla="*/ 0 h 52"/>
                <a:gd name="T17" fmla="*/ 103 w 103"/>
                <a:gd name="T18" fmla="*/ 52 h 52"/>
              </a:gdLst>
              <a:ahLst/>
              <a:cxnLst>
                <a:cxn ang="T10">
                  <a:pos x="T0" y="T1"/>
                </a:cxn>
                <a:cxn ang="T11">
                  <a:pos x="T2" y="T3"/>
                </a:cxn>
                <a:cxn ang="T12">
                  <a:pos x="T4" y="T5"/>
                </a:cxn>
                <a:cxn ang="T13">
                  <a:pos x="T6" y="T7"/>
                </a:cxn>
                <a:cxn ang="T14">
                  <a:pos x="T8" y="T9"/>
                </a:cxn>
              </a:cxnLst>
              <a:rect l="T15" t="T16" r="T17" b="T18"/>
              <a:pathLst>
                <a:path w="103" h="52">
                  <a:moveTo>
                    <a:pt x="102" y="49"/>
                  </a:moveTo>
                  <a:lnTo>
                    <a:pt x="61" y="0"/>
                  </a:lnTo>
                  <a:lnTo>
                    <a:pt x="0" y="0"/>
                  </a:lnTo>
                  <a:lnTo>
                    <a:pt x="40" y="51"/>
                  </a:lnTo>
                  <a:lnTo>
                    <a:pt x="102" y="49"/>
                  </a:lnTo>
                </a:path>
              </a:pathLst>
            </a:custGeom>
            <a:solidFill>
              <a:srgbClr val="5F5F5F"/>
            </a:solidFill>
            <a:ln w="9525"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38939" name="Freeform 42"/>
            <p:cNvSpPr>
              <a:spLocks/>
            </p:cNvSpPr>
            <p:nvPr/>
          </p:nvSpPr>
          <p:spPr bwMode="auto">
            <a:xfrm>
              <a:off x="3336" y="2480"/>
              <a:ext cx="81" cy="108"/>
            </a:xfrm>
            <a:custGeom>
              <a:avLst/>
              <a:gdLst>
                <a:gd name="T0" fmla="*/ 80 w 81"/>
                <a:gd name="T1" fmla="*/ 50 h 108"/>
                <a:gd name="T2" fmla="*/ 40 w 81"/>
                <a:gd name="T3" fmla="*/ 107 h 108"/>
                <a:gd name="T4" fmla="*/ 0 w 81"/>
                <a:gd name="T5" fmla="*/ 58 h 108"/>
                <a:gd name="T6" fmla="*/ 40 w 81"/>
                <a:gd name="T7" fmla="*/ 0 h 108"/>
                <a:gd name="T8" fmla="*/ 80 w 81"/>
                <a:gd name="T9" fmla="*/ 50 h 108"/>
                <a:gd name="T10" fmla="*/ 0 60000 65536"/>
                <a:gd name="T11" fmla="*/ 0 60000 65536"/>
                <a:gd name="T12" fmla="*/ 0 60000 65536"/>
                <a:gd name="T13" fmla="*/ 0 60000 65536"/>
                <a:gd name="T14" fmla="*/ 0 60000 65536"/>
                <a:gd name="T15" fmla="*/ 0 w 81"/>
                <a:gd name="T16" fmla="*/ 0 h 108"/>
                <a:gd name="T17" fmla="*/ 81 w 81"/>
                <a:gd name="T18" fmla="*/ 108 h 108"/>
              </a:gdLst>
              <a:ahLst/>
              <a:cxnLst>
                <a:cxn ang="T10">
                  <a:pos x="T0" y="T1"/>
                </a:cxn>
                <a:cxn ang="T11">
                  <a:pos x="T2" y="T3"/>
                </a:cxn>
                <a:cxn ang="T12">
                  <a:pos x="T4" y="T5"/>
                </a:cxn>
                <a:cxn ang="T13">
                  <a:pos x="T6" y="T7"/>
                </a:cxn>
                <a:cxn ang="T14">
                  <a:pos x="T8" y="T9"/>
                </a:cxn>
              </a:cxnLst>
              <a:rect l="T15" t="T16" r="T17" b="T18"/>
              <a:pathLst>
                <a:path w="81" h="108">
                  <a:moveTo>
                    <a:pt x="80" y="50"/>
                  </a:moveTo>
                  <a:lnTo>
                    <a:pt x="40" y="107"/>
                  </a:lnTo>
                  <a:lnTo>
                    <a:pt x="0" y="58"/>
                  </a:lnTo>
                  <a:lnTo>
                    <a:pt x="40" y="0"/>
                  </a:lnTo>
                  <a:lnTo>
                    <a:pt x="80" y="50"/>
                  </a:lnTo>
                </a:path>
              </a:pathLst>
            </a:custGeom>
            <a:solidFill>
              <a:srgbClr val="B2B2B2"/>
            </a:solidFill>
            <a:ln w="9525"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grpSp>
      <p:sp>
        <p:nvSpPr>
          <p:cNvPr id="38930" name="Rectangle 43"/>
          <p:cNvSpPr>
            <a:spLocks noChangeArrowheads="1"/>
          </p:cNvSpPr>
          <p:nvPr/>
        </p:nvSpPr>
        <p:spPr bwMode="auto">
          <a:xfrm>
            <a:off x="854075" y="2509838"/>
            <a:ext cx="581025" cy="247650"/>
          </a:xfrm>
          <a:prstGeom prst="rect">
            <a:avLst/>
          </a:prstGeom>
          <a:noFill/>
          <a:ln w="12700">
            <a:noFill/>
            <a:miter lim="800000"/>
            <a:headEnd/>
            <a:tailEnd/>
          </a:ln>
        </p:spPr>
        <p:txBody>
          <a:bodyPr wrap="none" lIns="82550" tIns="41275" rIns="82550" bIns="41275">
            <a:prstTxWarp prst="textNoShape">
              <a:avLst/>
            </a:prstTxWarp>
            <a:spAutoFit/>
          </a:bodyPr>
          <a:lstStyle/>
          <a:p>
            <a:pPr algn="l" defTabSz="739775">
              <a:spcBef>
                <a:spcPct val="0"/>
              </a:spcBef>
              <a:buSzTx/>
              <a:buFontTx/>
              <a:buNone/>
            </a:pPr>
            <a:r>
              <a:rPr lang="en-US" sz="1200" b="0">
                <a:solidFill>
                  <a:schemeClr val="accent2"/>
                </a:solidFill>
                <a:ea typeface="ＭＳ Ｐゴシック" charset="-128"/>
                <a:cs typeface="ＭＳ Ｐゴシック" charset="-128"/>
              </a:rPr>
              <a:t>phase</a:t>
            </a:r>
            <a:endParaRPr lang="en-US" sz="1600" b="0">
              <a:solidFill>
                <a:srgbClr val="00CCFF"/>
              </a:solidFill>
              <a:ea typeface="ＭＳ Ｐゴシック" charset="-128"/>
              <a:cs typeface="ＭＳ Ｐゴシック" charset="-128"/>
            </a:endParaRPr>
          </a:p>
        </p:txBody>
      </p:sp>
      <p:sp>
        <p:nvSpPr>
          <p:cNvPr id="38931" name="Rectangle 44"/>
          <p:cNvSpPr>
            <a:spLocks noChangeArrowheads="1"/>
          </p:cNvSpPr>
          <p:nvPr/>
        </p:nvSpPr>
        <p:spPr bwMode="auto">
          <a:xfrm>
            <a:off x="1668463" y="2152650"/>
            <a:ext cx="165100" cy="303213"/>
          </a:xfrm>
          <a:prstGeom prst="rect">
            <a:avLst/>
          </a:prstGeom>
          <a:noFill/>
          <a:ln w="12700">
            <a:noFill/>
            <a:miter lim="800000"/>
            <a:headEnd/>
            <a:tailEnd/>
          </a:ln>
        </p:spPr>
        <p:txBody>
          <a:bodyPr wrap="none" lIns="82550" tIns="41275" rIns="82550" bIns="41275">
            <a:prstTxWarp prst="textNoShape">
              <a:avLst/>
            </a:prstTxWarp>
            <a:spAutoFit/>
          </a:bodyPr>
          <a:lstStyle/>
          <a:p>
            <a:pPr algn="l" defTabSz="739775">
              <a:spcBef>
                <a:spcPct val="0"/>
              </a:spcBef>
              <a:buSzTx/>
              <a:buFontTx/>
              <a:buNone/>
            </a:pPr>
            <a:endParaRPr lang="en-US" sz="1600" b="0">
              <a:solidFill>
                <a:srgbClr val="00FF66"/>
              </a:solidFill>
              <a:ea typeface="ＭＳ Ｐゴシック" charset="-128"/>
              <a:cs typeface="ＭＳ Ｐゴシック" charset="-128"/>
            </a:endParaRPr>
          </a:p>
        </p:txBody>
      </p:sp>
      <p:sp>
        <p:nvSpPr>
          <p:cNvPr id="38932" name="Rectangle 46"/>
          <p:cNvSpPr>
            <a:spLocks noChangeArrowheads="1"/>
          </p:cNvSpPr>
          <p:nvPr/>
        </p:nvSpPr>
        <p:spPr bwMode="auto">
          <a:xfrm>
            <a:off x="1735138" y="2100263"/>
            <a:ext cx="828675" cy="274637"/>
          </a:xfrm>
          <a:prstGeom prst="rect">
            <a:avLst/>
          </a:prstGeom>
          <a:noFill/>
          <a:ln w="12700">
            <a:noFill/>
            <a:miter lim="800000"/>
            <a:headEnd/>
            <a:tailEnd/>
          </a:ln>
        </p:spPr>
        <p:txBody>
          <a:bodyPr wrap="none">
            <a:prstTxWarp prst="textNoShape">
              <a:avLst/>
            </a:prstTxWarp>
            <a:spAutoFit/>
          </a:bodyPr>
          <a:lstStyle/>
          <a:p>
            <a:pPr algn="l">
              <a:lnSpc>
                <a:spcPct val="100000"/>
              </a:lnSpc>
              <a:spcBef>
                <a:spcPct val="0"/>
              </a:spcBef>
              <a:buSzTx/>
              <a:buFontTx/>
              <a:buNone/>
            </a:pPr>
            <a:r>
              <a:rPr lang="en-US" sz="1200" b="0">
                <a:solidFill>
                  <a:schemeClr val="accent1"/>
                </a:solidFill>
                <a:ea typeface="ＭＳ Ｐゴシック" charset="-128"/>
                <a:cs typeface="ＭＳ Ｐゴシック" charset="-128"/>
              </a:rPr>
              <a:t>incidence</a:t>
            </a:r>
          </a:p>
        </p:txBody>
      </p:sp>
      <p:sp>
        <p:nvSpPr>
          <p:cNvPr id="38933" name="Rectangle 47"/>
          <p:cNvSpPr>
            <a:spLocks noGrp="1" noChangeArrowheads="1"/>
          </p:cNvSpPr>
          <p:nvPr>
            <p:ph type="title"/>
          </p:nvPr>
        </p:nvSpPr>
        <p:spPr>
          <a:xfrm>
            <a:off x="2286000" y="381000"/>
            <a:ext cx="6132513" cy="474663"/>
          </a:xfrm>
        </p:spPr>
        <p:txBody>
          <a:bodyPr/>
          <a:lstStyle/>
          <a:p>
            <a:r>
              <a:rPr lang="en-US">
                <a:ea typeface="ＭＳ Ｐゴシック" charset="-128"/>
                <a:cs typeface="ＭＳ Ｐゴシック" charset="-128"/>
              </a:rPr>
              <a:t>Computing Illumination Angles</a:t>
            </a:r>
          </a:p>
        </p:txBody>
      </p:sp>
      <p:sp>
        <p:nvSpPr>
          <p:cNvPr id="38934" name="Rectangle 48"/>
          <p:cNvSpPr>
            <a:spLocks noChangeArrowheads="1"/>
          </p:cNvSpPr>
          <p:nvPr/>
        </p:nvSpPr>
        <p:spPr bwMode="auto">
          <a:xfrm>
            <a:off x="258763" y="2687638"/>
            <a:ext cx="963612" cy="577850"/>
          </a:xfrm>
          <a:prstGeom prst="rect">
            <a:avLst/>
          </a:prstGeom>
          <a:noFill/>
          <a:ln w="12700">
            <a:noFill/>
            <a:miter lim="800000"/>
            <a:headEnd/>
            <a:tailEnd/>
          </a:ln>
        </p:spPr>
        <p:txBody>
          <a:bodyPr lIns="82550" tIns="41275" rIns="82550" bIns="41275">
            <a:prstTxWarp prst="textNoShape">
              <a:avLst/>
            </a:prstTxWarp>
            <a:spAutoFit/>
          </a:bodyPr>
          <a:lstStyle/>
          <a:p>
            <a:pPr algn="l" defTabSz="739775">
              <a:spcBef>
                <a:spcPct val="0"/>
              </a:spcBef>
              <a:buSzTx/>
              <a:buFontTx/>
              <a:buNone/>
            </a:pPr>
            <a:r>
              <a:rPr lang="en-US" sz="1200" b="0">
                <a:solidFill>
                  <a:srgbClr val="24B011"/>
                </a:solidFill>
                <a:ea typeface="ＭＳ Ｐゴシック" charset="-128"/>
                <a:cs typeface="ＭＳ Ｐゴシック" charset="-128"/>
              </a:rPr>
              <a:t>instrument boresight direction</a:t>
            </a:r>
            <a:endParaRPr lang="en-US" sz="1600" b="0">
              <a:solidFill>
                <a:srgbClr val="00CCFF"/>
              </a:solidFill>
              <a:ea typeface="ＭＳ Ｐゴシック" charset="-128"/>
              <a:cs typeface="ＭＳ Ｐゴシック" charset="-128"/>
            </a:endParaRPr>
          </a:p>
        </p:txBody>
      </p:sp>
      <p:sp>
        <p:nvSpPr>
          <p:cNvPr id="38935" name="Line 49"/>
          <p:cNvSpPr>
            <a:spLocks noChangeShapeType="1"/>
          </p:cNvSpPr>
          <p:nvPr/>
        </p:nvSpPr>
        <p:spPr bwMode="auto">
          <a:xfrm flipH="1" flipV="1">
            <a:off x="803275" y="3292475"/>
            <a:ext cx="2255838" cy="0"/>
          </a:xfrm>
          <a:prstGeom prst="line">
            <a:avLst/>
          </a:prstGeom>
          <a:noFill/>
          <a:ln w="28575">
            <a:solidFill>
              <a:srgbClr val="D211DC"/>
            </a:solidFill>
            <a:round/>
            <a:headEnd/>
            <a:tailEnd type="triangle" w="med" len="med"/>
          </a:ln>
        </p:spPr>
        <p:txBody>
          <a:bodyPr wrap="none" anchor="ctr">
            <a:prstTxWarp prst="textNoShape">
              <a:avLst/>
            </a:prstTxWarp>
          </a:bodyPr>
          <a:lstStyle/>
          <a:p>
            <a:endParaRPr lang="en-US"/>
          </a:p>
        </p:txBody>
      </p:sp>
      <p:sp>
        <p:nvSpPr>
          <p:cNvPr id="38936" name="Rectangle 50"/>
          <p:cNvSpPr>
            <a:spLocks noChangeArrowheads="1"/>
          </p:cNvSpPr>
          <p:nvPr/>
        </p:nvSpPr>
        <p:spPr bwMode="auto">
          <a:xfrm>
            <a:off x="1149350" y="3387725"/>
            <a:ext cx="1198563" cy="412750"/>
          </a:xfrm>
          <a:prstGeom prst="rect">
            <a:avLst/>
          </a:prstGeom>
          <a:noFill/>
          <a:ln w="12700">
            <a:noFill/>
            <a:miter lim="800000"/>
            <a:headEnd/>
            <a:tailEnd/>
          </a:ln>
        </p:spPr>
        <p:txBody>
          <a:bodyPr lIns="82550" tIns="41275" rIns="82550" bIns="41275">
            <a:prstTxWarp prst="textNoShape">
              <a:avLst/>
            </a:prstTxWarp>
            <a:spAutoFit/>
          </a:bodyPr>
          <a:lstStyle/>
          <a:p>
            <a:pPr algn="l" defTabSz="739775">
              <a:spcBef>
                <a:spcPct val="0"/>
              </a:spcBef>
              <a:buSzTx/>
              <a:buFontTx/>
              <a:buNone/>
            </a:pPr>
            <a:r>
              <a:rPr lang="en-US" sz="1200" b="0">
                <a:solidFill>
                  <a:srgbClr val="D211DC"/>
                </a:solidFill>
                <a:ea typeface="ＭＳ Ｐゴシック" charset="-128"/>
                <a:cs typeface="ＭＳ Ｐゴシック" charset="-128"/>
              </a:rPr>
              <a:t>target-observer vector</a:t>
            </a:r>
            <a:endParaRPr lang="en-US" sz="1600" b="0">
              <a:solidFill>
                <a:srgbClr val="D211DC"/>
              </a:solidFill>
              <a:ea typeface="ＭＳ Ｐゴシック" charset="-128"/>
              <a:cs typeface="ＭＳ Ｐゴシック" charset="-128"/>
            </a:endParaRPr>
          </a:p>
        </p:txBody>
      </p:sp>
      <p:sp>
        <p:nvSpPr>
          <p:cNvPr id="28" name="TextBox 27"/>
          <p:cNvSpPr txBox="1"/>
          <p:nvPr/>
        </p:nvSpPr>
        <p:spPr>
          <a:xfrm>
            <a:off x="412842" y="3375889"/>
            <a:ext cx="816249" cy="258532"/>
          </a:xfrm>
          <a:prstGeom prst="rect">
            <a:avLst/>
          </a:prstGeom>
          <a:noFill/>
        </p:spPr>
        <p:txBody>
          <a:bodyPr wrap="none" rtlCol="0">
            <a:spAutoFit/>
          </a:bodyPr>
          <a:lstStyle/>
          <a:p>
            <a:pPr>
              <a:buNone/>
            </a:pPr>
            <a:r>
              <a:rPr lang="en-US" sz="1200" b="0" dirty="0"/>
              <a:t>Observer</a:t>
            </a:r>
          </a:p>
        </p:txBody>
      </p:sp>
      <p:sp>
        <p:nvSpPr>
          <p:cNvPr id="29" name="TextBox 28"/>
          <p:cNvSpPr txBox="1"/>
          <p:nvPr/>
        </p:nvSpPr>
        <p:spPr>
          <a:xfrm>
            <a:off x="629323" y="3157850"/>
            <a:ext cx="264816" cy="341632"/>
          </a:xfrm>
          <a:prstGeom prst="rect">
            <a:avLst/>
          </a:prstGeom>
          <a:noFill/>
        </p:spPr>
        <p:txBody>
          <a:bodyPr wrap="none" rtlCol="0">
            <a:spAutoFit/>
          </a:bodyPr>
          <a:lstStyle/>
          <a:p>
            <a:pPr>
              <a:buNone/>
            </a:pPr>
            <a:r>
              <a:rPr lang="en-US" sz="1800" dirty="0"/>
              <a:t>•</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4"/>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38915" name="Slide Number Placeholder 5"/>
          <p:cNvSpPr>
            <a:spLocks noGrp="1"/>
          </p:cNvSpPr>
          <p:nvPr>
            <p:ph type="sldNum" sz="quarter" idx="11"/>
          </p:nvPr>
        </p:nvSpPr>
        <p:spPr>
          <a:noFill/>
        </p:spPr>
        <p:txBody>
          <a:bodyPr/>
          <a:lstStyle/>
          <a:p>
            <a:fld id="{EF0126A7-ECB4-E449-AF75-5FF41A34E8DE}" type="slidenum">
              <a:rPr lang="en-US" smtClean="0">
                <a:ea typeface="ＭＳ Ｐゴシック" charset="-128"/>
                <a:cs typeface="ＭＳ Ｐゴシック" charset="-128"/>
              </a:rPr>
              <a:pPr/>
              <a:t>18</a:t>
            </a:fld>
            <a:endParaRPr lang="en-US" sz="1400" b="0">
              <a:latin typeface="Times New Roman" charset="0"/>
              <a:ea typeface="ＭＳ Ｐゴシック" charset="-128"/>
              <a:cs typeface="ＭＳ Ｐゴシック" charset="-128"/>
            </a:endParaRPr>
          </a:p>
        </p:txBody>
      </p:sp>
      <p:sp>
        <p:nvSpPr>
          <p:cNvPr id="38916" name="Rectangle 5"/>
          <p:cNvSpPr>
            <a:spLocks noGrp="1" noChangeArrowheads="1"/>
          </p:cNvSpPr>
          <p:nvPr>
            <p:ph type="body" sz="half" idx="2"/>
          </p:nvPr>
        </p:nvSpPr>
        <p:spPr>
          <a:xfrm>
            <a:off x="4801779" y="3142524"/>
            <a:ext cx="4002088" cy="2788013"/>
          </a:xfrm>
          <a:noFill/>
        </p:spPr>
        <p:txBody>
          <a:bodyPr/>
          <a:lstStyle/>
          <a:p>
            <a:pPr>
              <a:lnSpc>
                <a:spcPct val="110000"/>
              </a:lnSpc>
            </a:pPr>
            <a:r>
              <a:rPr lang="en-US" sz="2000" dirty="0">
                <a:ea typeface="ＭＳ Ｐゴシック" charset="-128"/>
                <a:cs typeface="ＭＳ Ｐゴシック" charset="-128"/>
              </a:rPr>
              <a:t>CALL </a:t>
            </a:r>
            <a:r>
              <a:rPr lang="en-US" sz="2000" u="sng" dirty="0">
                <a:solidFill>
                  <a:schemeClr val="accent1"/>
                </a:solidFill>
                <a:ea typeface="ＭＳ Ｐゴシック" charset="-128"/>
                <a:cs typeface="ＭＳ Ｐゴシック" charset="-128"/>
              </a:rPr>
              <a:t>GETFOV</a:t>
            </a:r>
            <a:r>
              <a:rPr lang="en-US" sz="2000" dirty="0">
                <a:ea typeface="ＭＳ Ｐゴシック" charset="-128"/>
                <a:cs typeface="ＭＳ Ｐゴシック" charset="-128"/>
              </a:rPr>
              <a:t> to obtain boresight direction vector</a:t>
            </a:r>
          </a:p>
          <a:p>
            <a:pPr>
              <a:lnSpc>
                <a:spcPct val="110000"/>
              </a:lnSpc>
            </a:pPr>
            <a:r>
              <a:rPr lang="en-US" sz="2000" dirty="0">
                <a:ea typeface="ＭＳ Ｐゴシック" charset="-128"/>
                <a:cs typeface="ＭＳ Ｐゴシック" charset="-128"/>
              </a:rPr>
              <a:t>CALL </a:t>
            </a:r>
            <a:r>
              <a:rPr lang="en-US" sz="2000" u="sng" dirty="0">
                <a:solidFill>
                  <a:schemeClr val="accent1"/>
                </a:solidFill>
                <a:ea typeface="ＭＳ Ｐゴシック" charset="-128"/>
                <a:cs typeface="ＭＳ Ｐゴシック" charset="-128"/>
              </a:rPr>
              <a:t>TANGPT</a:t>
            </a:r>
            <a:r>
              <a:rPr lang="en-US" sz="2000" dirty="0">
                <a:ea typeface="ＭＳ Ｐゴシック" charset="-128"/>
                <a:cs typeface="ＭＳ Ｐゴシック" charset="-128"/>
              </a:rPr>
              <a:t> to find the tangent point on the ray and the point on the surface nearest to it</a:t>
            </a:r>
          </a:p>
        </p:txBody>
      </p:sp>
      <p:sp>
        <p:nvSpPr>
          <p:cNvPr id="38917" name="Rectangle 27"/>
          <p:cNvSpPr>
            <a:spLocks noChangeArrowheads="1"/>
          </p:cNvSpPr>
          <p:nvPr/>
        </p:nvSpPr>
        <p:spPr bwMode="auto">
          <a:xfrm>
            <a:off x="796153" y="3140666"/>
            <a:ext cx="3903662" cy="2667000"/>
          </a:xfrm>
          <a:prstGeom prst="rect">
            <a:avLst/>
          </a:prstGeom>
          <a:solidFill>
            <a:srgbClr val="C0C0C0"/>
          </a:solidFill>
          <a:ln w="12700">
            <a:solidFill>
              <a:schemeClr val="tx1"/>
            </a:solidFill>
            <a:miter lim="800000"/>
            <a:headEnd/>
            <a:tailEnd/>
          </a:ln>
        </p:spPr>
        <p:txBody>
          <a:bodyPr wrap="none" anchor="ctr">
            <a:prstTxWarp prst="textNoShape">
              <a:avLst/>
            </a:prstTxWarp>
          </a:bodyPr>
          <a:lstStyle/>
          <a:p>
            <a:pPr>
              <a:lnSpc>
                <a:spcPct val="100000"/>
              </a:lnSpc>
              <a:spcBef>
                <a:spcPct val="0"/>
              </a:spcBef>
              <a:buSzTx/>
              <a:buFontTx/>
              <a:buNone/>
            </a:pPr>
            <a:endParaRPr lang="en-US" sz="1200" b="0">
              <a:solidFill>
                <a:schemeClr val="accent1"/>
              </a:solidFill>
              <a:ea typeface="ＭＳ Ｐゴシック" charset="-128"/>
              <a:cs typeface="ＭＳ Ｐゴシック" charset="-128"/>
            </a:endParaRPr>
          </a:p>
        </p:txBody>
      </p:sp>
      <p:sp>
        <p:nvSpPr>
          <p:cNvPr id="38919" name="Oval 28"/>
          <p:cNvSpPr>
            <a:spLocks noChangeArrowheads="1"/>
          </p:cNvSpPr>
          <p:nvPr/>
        </p:nvSpPr>
        <p:spPr bwMode="auto">
          <a:xfrm>
            <a:off x="2642415" y="3704228"/>
            <a:ext cx="1979613" cy="1803400"/>
          </a:xfrm>
          <a:prstGeom prst="ellipse">
            <a:avLst/>
          </a:prstGeom>
          <a:gradFill rotWithShape="0">
            <a:gsLst>
              <a:gs pos="0">
                <a:srgbClr val="FF9900"/>
              </a:gs>
              <a:gs pos="100000">
                <a:schemeClr val="accent2"/>
              </a:gs>
            </a:gsLst>
            <a:lin ang="2700000" scaled="1"/>
          </a:gradFill>
          <a:ln w="12700">
            <a:no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8920" name="Line 29"/>
          <p:cNvSpPr>
            <a:spLocks noChangeShapeType="1"/>
          </p:cNvSpPr>
          <p:nvPr/>
        </p:nvSpPr>
        <p:spPr bwMode="auto">
          <a:xfrm flipH="1">
            <a:off x="1367202" y="3231173"/>
            <a:ext cx="1995855" cy="1349619"/>
          </a:xfrm>
          <a:prstGeom prst="line">
            <a:avLst/>
          </a:prstGeom>
          <a:noFill/>
          <a:ln w="25400">
            <a:solidFill>
              <a:srgbClr val="24B011"/>
            </a:solidFill>
            <a:round/>
            <a:headEnd type="triangle" w="med" len="med"/>
            <a:tailEnd/>
          </a:ln>
        </p:spPr>
        <p:txBody>
          <a:bodyPr wrap="none" anchor="ctr">
            <a:prstTxWarp prst="textNoShape">
              <a:avLst/>
            </a:prstTxWarp>
          </a:bodyPr>
          <a:lstStyle/>
          <a:p>
            <a:endParaRPr lang="en-US"/>
          </a:p>
        </p:txBody>
      </p:sp>
      <p:sp>
        <p:nvSpPr>
          <p:cNvPr id="38933" name="Rectangle 47"/>
          <p:cNvSpPr>
            <a:spLocks noGrp="1" noChangeArrowheads="1"/>
          </p:cNvSpPr>
          <p:nvPr>
            <p:ph type="title"/>
          </p:nvPr>
        </p:nvSpPr>
        <p:spPr>
          <a:xfrm>
            <a:off x="2785050" y="381000"/>
            <a:ext cx="5134419" cy="479747"/>
          </a:xfrm>
        </p:spPr>
        <p:txBody>
          <a:bodyPr/>
          <a:lstStyle/>
          <a:p>
            <a:r>
              <a:rPr lang="en-US" dirty="0">
                <a:ea typeface="ＭＳ Ｐゴシック" charset="-128"/>
                <a:cs typeface="ＭＳ Ｐゴシック" charset="-128"/>
              </a:rPr>
              <a:t>Computing Tangent Point</a:t>
            </a:r>
          </a:p>
        </p:txBody>
      </p:sp>
      <p:sp>
        <p:nvSpPr>
          <p:cNvPr id="38934" name="Rectangle 48"/>
          <p:cNvSpPr>
            <a:spLocks noChangeArrowheads="1"/>
          </p:cNvSpPr>
          <p:nvPr/>
        </p:nvSpPr>
        <p:spPr bwMode="auto">
          <a:xfrm>
            <a:off x="873404" y="3861462"/>
            <a:ext cx="963612" cy="577850"/>
          </a:xfrm>
          <a:prstGeom prst="rect">
            <a:avLst/>
          </a:prstGeom>
          <a:noFill/>
          <a:ln w="12700">
            <a:noFill/>
            <a:miter lim="800000"/>
            <a:headEnd/>
            <a:tailEnd/>
          </a:ln>
        </p:spPr>
        <p:txBody>
          <a:bodyPr lIns="82550" tIns="41275" rIns="82550" bIns="41275">
            <a:prstTxWarp prst="textNoShape">
              <a:avLst/>
            </a:prstTxWarp>
            <a:spAutoFit/>
          </a:bodyPr>
          <a:lstStyle/>
          <a:p>
            <a:pPr algn="l" defTabSz="739775">
              <a:spcBef>
                <a:spcPct val="0"/>
              </a:spcBef>
              <a:buSzTx/>
              <a:buFontTx/>
              <a:buNone/>
            </a:pPr>
            <a:r>
              <a:rPr lang="en-US" sz="1200" b="0" dirty="0">
                <a:solidFill>
                  <a:srgbClr val="24B011"/>
                </a:solidFill>
                <a:ea typeface="ＭＳ Ｐゴシック" charset="-128"/>
                <a:cs typeface="ＭＳ Ｐゴシック" charset="-128"/>
              </a:rPr>
              <a:t>instrument boresight direction</a:t>
            </a:r>
            <a:endParaRPr lang="en-US" sz="1600" b="0" dirty="0">
              <a:solidFill>
                <a:srgbClr val="00CCFF"/>
              </a:solidFill>
              <a:ea typeface="ＭＳ Ｐゴシック" charset="-128"/>
              <a:cs typeface="ＭＳ Ｐゴシック" charset="-128"/>
            </a:endParaRPr>
          </a:p>
        </p:txBody>
      </p:sp>
      <p:sp>
        <p:nvSpPr>
          <p:cNvPr id="38935" name="Line 49"/>
          <p:cNvSpPr>
            <a:spLocks noChangeShapeType="1"/>
          </p:cNvSpPr>
          <p:nvPr/>
        </p:nvSpPr>
        <p:spPr bwMode="auto">
          <a:xfrm flipH="1">
            <a:off x="1354015" y="4590053"/>
            <a:ext cx="2305988" cy="21512"/>
          </a:xfrm>
          <a:prstGeom prst="line">
            <a:avLst/>
          </a:prstGeom>
          <a:noFill/>
          <a:ln w="28575">
            <a:solidFill>
              <a:srgbClr val="D211DC"/>
            </a:solidFill>
            <a:round/>
            <a:headEnd/>
            <a:tailEnd type="triangle" w="med" len="med"/>
          </a:ln>
        </p:spPr>
        <p:txBody>
          <a:bodyPr wrap="none" anchor="ctr">
            <a:prstTxWarp prst="textNoShape">
              <a:avLst/>
            </a:prstTxWarp>
          </a:bodyPr>
          <a:lstStyle/>
          <a:p>
            <a:endParaRPr lang="en-US"/>
          </a:p>
        </p:txBody>
      </p:sp>
      <p:sp>
        <p:nvSpPr>
          <p:cNvPr id="38936" name="Rectangle 50"/>
          <p:cNvSpPr>
            <a:spLocks noChangeArrowheads="1"/>
          </p:cNvSpPr>
          <p:nvPr/>
        </p:nvSpPr>
        <p:spPr bwMode="auto">
          <a:xfrm>
            <a:off x="1750240" y="4685303"/>
            <a:ext cx="1198563" cy="412750"/>
          </a:xfrm>
          <a:prstGeom prst="rect">
            <a:avLst/>
          </a:prstGeom>
          <a:noFill/>
          <a:ln w="12700">
            <a:noFill/>
            <a:miter lim="800000"/>
            <a:headEnd/>
            <a:tailEnd/>
          </a:ln>
        </p:spPr>
        <p:txBody>
          <a:bodyPr lIns="82550" tIns="41275" rIns="82550" bIns="41275">
            <a:prstTxWarp prst="textNoShape">
              <a:avLst/>
            </a:prstTxWarp>
            <a:spAutoFit/>
          </a:bodyPr>
          <a:lstStyle/>
          <a:p>
            <a:pPr algn="l" defTabSz="739775">
              <a:spcBef>
                <a:spcPct val="0"/>
              </a:spcBef>
              <a:buSzTx/>
              <a:buFontTx/>
              <a:buNone/>
            </a:pPr>
            <a:r>
              <a:rPr lang="en-US" sz="1200" b="0">
                <a:solidFill>
                  <a:srgbClr val="D211DC"/>
                </a:solidFill>
                <a:ea typeface="ＭＳ Ｐゴシック" charset="-128"/>
                <a:cs typeface="ＭＳ Ｐゴシック" charset="-128"/>
              </a:rPr>
              <a:t>target-observer vector</a:t>
            </a:r>
            <a:endParaRPr lang="en-US" sz="1600" b="0">
              <a:solidFill>
                <a:srgbClr val="D211DC"/>
              </a:solidFill>
              <a:ea typeface="ＭＳ Ｐゴシック" charset="-128"/>
              <a:cs typeface="ＭＳ Ｐゴシック" charset="-128"/>
            </a:endParaRPr>
          </a:p>
        </p:txBody>
      </p:sp>
      <p:sp>
        <p:nvSpPr>
          <p:cNvPr id="28" name="TextBox 27"/>
          <p:cNvSpPr txBox="1"/>
          <p:nvPr/>
        </p:nvSpPr>
        <p:spPr>
          <a:xfrm>
            <a:off x="1013732" y="4673467"/>
            <a:ext cx="816249" cy="258532"/>
          </a:xfrm>
          <a:prstGeom prst="rect">
            <a:avLst/>
          </a:prstGeom>
          <a:noFill/>
        </p:spPr>
        <p:txBody>
          <a:bodyPr wrap="none" rtlCol="0">
            <a:spAutoFit/>
          </a:bodyPr>
          <a:lstStyle/>
          <a:p>
            <a:pPr>
              <a:buNone/>
            </a:pPr>
            <a:r>
              <a:rPr lang="en-US" sz="1200" b="0" dirty="0"/>
              <a:t>Observer</a:t>
            </a:r>
          </a:p>
        </p:txBody>
      </p:sp>
      <p:sp>
        <p:nvSpPr>
          <p:cNvPr id="29" name="TextBox 28"/>
          <p:cNvSpPr txBox="1"/>
          <p:nvPr/>
        </p:nvSpPr>
        <p:spPr>
          <a:xfrm>
            <a:off x="1230213" y="4455428"/>
            <a:ext cx="264816" cy="341632"/>
          </a:xfrm>
          <a:prstGeom prst="rect">
            <a:avLst/>
          </a:prstGeom>
          <a:noFill/>
        </p:spPr>
        <p:txBody>
          <a:bodyPr wrap="none" rtlCol="0">
            <a:spAutoFit/>
          </a:bodyPr>
          <a:lstStyle/>
          <a:p>
            <a:pPr>
              <a:buNone/>
            </a:pPr>
            <a:r>
              <a:rPr lang="en-US" sz="1800" dirty="0"/>
              <a:t>•</a:t>
            </a:r>
          </a:p>
        </p:txBody>
      </p:sp>
      <p:sp>
        <p:nvSpPr>
          <p:cNvPr id="2" name="Rectangle 5">
            <a:extLst>
              <a:ext uri="{FF2B5EF4-FFF2-40B4-BE49-F238E27FC236}">
                <a16:creationId xmlns:a16="http://schemas.microsoft.com/office/drawing/2014/main" id="{F1681FF9-6FA5-A848-EE36-B7B38AF90CDD}"/>
              </a:ext>
            </a:extLst>
          </p:cNvPr>
          <p:cNvSpPr txBox="1">
            <a:spLocks noChangeArrowheads="1"/>
          </p:cNvSpPr>
          <p:nvPr/>
        </p:nvSpPr>
        <p:spPr bwMode="auto">
          <a:xfrm>
            <a:off x="692150" y="1450976"/>
            <a:ext cx="7772400" cy="1544774"/>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b="1">
                <a:solidFill>
                  <a:schemeClr val="tx1"/>
                </a:solidFill>
                <a:latin typeface="+mn-lt"/>
                <a:ea typeface="+mn-ea"/>
              </a:defRPr>
            </a:lvl2pPr>
            <a:lvl3pPr marL="1143000" indent="-228600" algn="l" rtl="0" eaLnBrk="0" fontAlgn="base" hangingPunct="0">
              <a:lnSpc>
                <a:spcPct val="90000"/>
              </a:lnSpc>
              <a:spcBef>
                <a:spcPct val="30000"/>
              </a:spcBef>
              <a:spcAft>
                <a:spcPct val="0"/>
              </a:spcAft>
              <a:buSzPct val="100000"/>
              <a:buChar char="»"/>
              <a:defRPr b="1">
                <a:solidFill>
                  <a:schemeClr val="tx1"/>
                </a:solidFill>
                <a:latin typeface="+mn-lt"/>
                <a:ea typeface="+mn-ea"/>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ea typeface="+mn-ea"/>
              </a:defRPr>
            </a:lvl9pPr>
          </a:lstStyle>
          <a:p>
            <a:r>
              <a:rPr lang="en-US" kern="0" dirty="0">
                <a:ea typeface="ＭＳ Ｐゴシック" charset="-128"/>
                <a:cs typeface="ＭＳ Ｐゴシック" charset="-128"/>
              </a:rPr>
              <a:t>Given the direction of an instrument boresight, compute the “tangent point” – the </a:t>
            </a:r>
            <a:r>
              <a:rPr lang="en-US" dirty="0"/>
              <a:t>point on the boresight ray nearest to the target's surface modeled </a:t>
            </a:r>
            <a:r>
              <a:rPr lang="en-US" kern="0" dirty="0">
                <a:ea typeface="ＭＳ Ｐゴシック" charset="-128"/>
                <a:cs typeface="ＭＳ Ｐゴシック" charset="-128"/>
              </a:rPr>
              <a:t>by a tri-axial ellipsoid.</a:t>
            </a:r>
          </a:p>
        </p:txBody>
      </p:sp>
      <p:sp>
        <p:nvSpPr>
          <p:cNvPr id="4" name="Oval 3">
            <a:extLst>
              <a:ext uri="{FF2B5EF4-FFF2-40B4-BE49-F238E27FC236}">
                <a16:creationId xmlns:a16="http://schemas.microsoft.com/office/drawing/2014/main" id="{8DF1DA97-14E6-C0BB-917C-97BBE29DC7C5}"/>
              </a:ext>
            </a:extLst>
          </p:cNvPr>
          <p:cNvSpPr/>
          <p:nvPr/>
        </p:nvSpPr>
        <p:spPr bwMode="auto">
          <a:xfrm>
            <a:off x="2791326" y="3513221"/>
            <a:ext cx="110003" cy="110003"/>
          </a:xfrm>
          <a:prstGeom prst="ellipse">
            <a:avLst/>
          </a:prstGeom>
          <a:solidFill>
            <a:srgbClr val="FF0000"/>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7" name="Oval 6">
            <a:extLst>
              <a:ext uri="{FF2B5EF4-FFF2-40B4-BE49-F238E27FC236}">
                <a16:creationId xmlns:a16="http://schemas.microsoft.com/office/drawing/2014/main" id="{8ED73DFC-8057-0F1F-C66B-5B6E221C73CC}"/>
              </a:ext>
            </a:extLst>
          </p:cNvPr>
          <p:cNvSpPr/>
          <p:nvPr/>
        </p:nvSpPr>
        <p:spPr bwMode="auto">
          <a:xfrm>
            <a:off x="3108731" y="3899377"/>
            <a:ext cx="110003" cy="110003"/>
          </a:xfrm>
          <a:prstGeom prst="ellipse">
            <a:avLst/>
          </a:prstGeom>
          <a:solidFill>
            <a:schemeClr val="accent2"/>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8" name="Rectangle 48">
            <a:extLst>
              <a:ext uri="{FF2B5EF4-FFF2-40B4-BE49-F238E27FC236}">
                <a16:creationId xmlns:a16="http://schemas.microsoft.com/office/drawing/2014/main" id="{7484923B-4D21-59EF-BD2A-6263F0DEA1AA}"/>
              </a:ext>
            </a:extLst>
          </p:cNvPr>
          <p:cNvSpPr>
            <a:spLocks noChangeArrowheads="1"/>
          </p:cNvSpPr>
          <p:nvPr/>
        </p:nvSpPr>
        <p:spPr bwMode="auto">
          <a:xfrm>
            <a:off x="2022706" y="3230090"/>
            <a:ext cx="963612" cy="415755"/>
          </a:xfrm>
          <a:prstGeom prst="rect">
            <a:avLst/>
          </a:prstGeom>
          <a:noFill/>
          <a:ln w="12700">
            <a:noFill/>
            <a:miter lim="800000"/>
            <a:headEnd/>
            <a:tailEnd/>
          </a:ln>
        </p:spPr>
        <p:txBody>
          <a:bodyPr lIns="82550" tIns="41275" rIns="82550" bIns="41275">
            <a:prstTxWarp prst="textNoShape">
              <a:avLst/>
            </a:prstTxWarp>
            <a:spAutoFit/>
          </a:bodyPr>
          <a:lstStyle/>
          <a:p>
            <a:pPr defTabSz="739775">
              <a:spcBef>
                <a:spcPct val="0"/>
              </a:spcBef>
              <a:buSzTx/>
              <a:buFontTx/>
              <a:buNone/>
            </a:pPr>
            <a:r>
              <a:rPr lang="en-US" sz="1200" b="0" dirty="0">
                <a:solidFill>
                  <a:srgbClr val="FF0000"/>
                </a:solidFill>
                <a:ea typeface="ＭＳ Ｐゴシック" charset="-128"/>
                <a:cs typeface="ＭＳ Ｐゴシック" charset="-128"/>
              </a:rPr>
              <a:t>Tangent point</a:t>
            </a:r>
            <a:endParaRPr lang="en-US" sz="1600" b="0" dirty="0">
              <a:solidFill>
                <a:srgbClr val="FF0000"/>
              </a:solidFill>
              <a:ea typeface="ＭＳ Ｐゴシック" charset="-128"/>
              <a:cs typeface="ＭＳ Ｐゴシック" charset="-128"/>
            </a:endParaRPr>
          </a:p>
        </p:txBody>
      </p:sp>
      <p:sp>
        <p:nvSpPr>
          <p:cNvPr id="9" name="Rectangle 48">
            <a:extLst>
              <a:ext uri="{FF2B5EF4-FFF2-40B4-BE49-F238E27FC236}">
                <a16:creationId xmlns:a16="http://schemas.microsoft.com/office/drawing/2014/main" id="{9D67818E-CDDB-BBE7-8E9C-128F36B109A4}"/>
              </a:ext>
            </a:extLst>
          </p:cNvPr>
          <p:cNvSpPr>
            <a:spLocks noChangeArrowheads="1"/>
          </p:cNvSpPr>
          <p:nvPr/>
        </p:nvSpPr>
        <p:spPr bwMode="auto">
          <a:xfrm>
            <a:off x="3089505" y="3547494"/>
            <a:ext cx="963612" cy="581954"/>
          </a:xfrm>
          <a:prstGeom prst="rect">
            <a:avLst/>
          </a:prstGeom>
          <a:noFill/>
          <a:ln w="12700">
            <a:noFill/>
            <a:miter lim="800000"/>
            <a:headEnd/>
            <a:tailEnd/>
          </a:ln>
        </p:spPr>
        <p:txBody>
          <a:bodyPr lIns="82550" tIns="41275" rIns="82550" bIns="41275">
            <a:prstTxWarp prst="textNoShape">
              <a:avLst/>
            </a:prstTxWarp>
            <a:spAutoFit/>
          </a:bodyPr>
          <a:lstStyle/>
          <a:p>
            <a:pPr defTabSz="739775">
              <a:spcBef>
                <a:spcPct val="0"/>
              </a:spcBef>
              <a:buSzTx/>
              <a:buFontTx/>
              <a:buNone/>
            </a:pPr>
            <a:r>
              <a:rPr lang="en-US" sz="1200" b="0" dirty="0">
                <a:solidFill>
                  <a:schemeClr val="accent2"/>
                </a:solidFill>
                <a:ea typeface="ＭＳ Ｐゴシック" charset="-128"/>
                <a:cs typeface="ＭＳ Ｐゴシック" charset="-128"/>
              </a:rPr>
              <a:t>Nearest surface point</a:t>
            </a:r>
            <a:endParaRPr lang="en-US" sz="1600" b="0" dirty="0">
              <a:solidFill>
                <a:schemeClr val="accent2"/>
              </a:solidFill>
              <a:ea typeface="ＭＳ Ｐゴシック" charset="-128"/>
              <a:cs typeface="ＭＳ Ｐゴシック" charset="-128"/>
            </a:endParaRPr>
          </a:p>
        </p:txBody>
      </p:sp>
    </p:spTree>
    <p:extLst>
      <p:ext uri="{BB962C8B-B14F-4D97-AF65-F5344CB8AC3E}">
        <p14:creationId xmlns:p14="http://schemas.microsoft.com/office/powerpoint/2010/main" val="397515077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376517" y="2494840"/>
            <a:ext cx="7627172" cy="3886909"/>
          </a:xfrm>
          <a:prstGeom prst="rect">
            <a:avLst/>
          </a:prstGeom>
          <a:solidFill>
            <a:schemeClr val="tx1"/>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40962" name="Footer Placeholder 3"/>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40963" name="Slide Number Placeholder 4"/>
          <p:cNvSpPr>
            <a:spLocks noGrp="1"/>
          </p:cNvSpPr>
          <p:nvPr>
            <p:ph type="sldNum" sz="quarter" idx="11"/>
          </p:nvPr>
        </p:nvSpPr>
        <p:spPr>
          <a:noFill/>
        </p:spPr>
        <p:txBody>
          <a:bodyPr/>
          <a:lstStyle/>
          <a:p>
            <a:fld id="{CA11347F-0C51-B247-A7FE-1F6912383C24}" type="slidenum">
              <a:rPr lang="en-US" smtClean="0">
                <a:ea typeface="ＭＳ Ｐゴシック" charset="-128"/>
                <a:cs typeface="ＭＳ Ｐゴシック" charset="-128"/>
              </a:rPr>
              <a:pPr/>
              <a:t>19</a:t>
            </a:fld>
            <a:endParaRPr lang="en-US" sz="1400" b="0">
              <a:latin typeface="Times New Roman" charset="0"/>
              <a:ea typeface="ＭＳ Ｐゴシック" charset="-128"/>
              <a:cs typeface="ＭＳ Ｐゴシック" charset="-128"/>
            </a:endParaRPr>
          </a:p>
        </p:txBody>
      </p:sp>
      <p:sp>
        <p:nvSpPr>
          <p:cNvPr id="40964" name="Rectangle 5"/>
          <p:cNvSpPr>
            <a:spLocks noGrp="1" noChangeArrowheads="1"/>
          </p:cNvSpPr>
          <p:nvPr>
            <p:ph type="body" idx="1"/>
          </p:nvPr>
        </p:nvSpPr>
        <p:spPr>
          <a:xfrm>
            <a:off x="279400" y="1323975"/>
            <a:ext cx="8618538" cy="4683125"/>
          </a:xfrm>
          <a:noFill/>
        </p:spPr>
        <p:txBody>
          <a:bodyPr/>
          <a:lstStyle/>
          <a:p>
            <a:r>
              <a:rPr lang="en-US" sz="2000" dirty="0">
                <a:ea typeface="ＭＳ Ｐゴシック" charset="-128"/>
                <a:cs typeface="ＭＳ Ｐゴシック" charset="-128"/>
              </a:rPr>
              <a:t>Determine the intersection of the apparent line of sight vector between Earth and Cassini with Saturn’s ring plane and determine the distance of this point from the center of Saturn.</a:t>
            </a:r>
          </a:p>
        </p:txBody>
      </p:sp>
      <p:sp>
        <p:nvSpPr>
          <p:cNvPr id="40966" name="Rectangle 44"/>
          <p:cNvSpPr>
            <a:spLocks noGrp="1" noChangeArrowheads="1"/>
          </p:cNvSpPr>
          <p:nvPr>
            <p:ph type="title"/>
          </p:nvPr>
        </p:nvSpPr>
        <p:spPr>
          <a:xfrm>
            <a:off x="2082800" y="381000"/>
            <a:ext cx="6538913" cy="474663"/>
          </a:xfrm>
        </p:spPr>
        <p:txBody>
          <a:bodyPr/>
          <a:lstStyle/>
          <a:p>
            <a:r>
              <a:rPr lang="en-US">
                <a:ea typeface="ＭＳ Ｐゴシック" charset="-128"/>
                <a:cs typeface="ＭＳ Ｐゴシック" charset="-128"/>
              </a:rPr>
              <a:t>Computing Ring Plane Intercepts</a:t>
            </a:r>
          </a:p>
        </p:txBody>
      </p:sp>
      <p:pic>
        <p:nvPicPr>
          <p:cNvPr id="2" name="Picture 1"/>
          <p:cNvPicPr>
            <a:picLocks noChangeAspect="1"/>
          </p:cNvPicPr>
          <p:nvPr/>
        </p:nvPicPr>
        <p:blipFill>
          <a:blip r:embed="rId3"/>
          <a:stretch>
            <a:fillRect/>
          </a:stretch>
        </p:blipFill>
        <p:spPr>
          <a:xfrm>
            <a:off x="677732" y="3682911"/>
            <a:ext cx="4281544" cy="2179076"/>
          </a:xfrm>
          <a:prstGeom prst="rect">
            <a:avLst/>
          </a:prstGeom>
        </p:spPr>
      </p:pic>
      <p:pic>
        <p:nvPicPr>
          <p:cNvPr id="4" name="Picture 3"/>
          <p:cNvPicPr>
            <a:picLocks noChangeAspect="1"/>
          </p:cNvPicPr>
          <p:nvPr/>
        </p:nvPicPr>
        <p:blipFill>
          <a:blip r:embed="rId4"/>
          <a:stretch>
            <a:fillRect/>
          </a:stretch>
        </p:blipFill>
        <p:spPr>
          <a:xfrm flipH="1">
            <a:off x="7042299" y="2667895"/>
            <a:ext cx="418801" cy="418801"/>
          </a:xfrm>
          <a:prstGeom prst="rect">
            <a:avLst/>
          </a:prstGeom>
        </p:spPr>
      </p:pic>
      <p:sp>
        <p:nvSpPr>
          <p:cNvPr id="40" name="Freeform 11"/>
          <p:cNvSpPr>
            <a:spLocks/>
          </p:cNvSpPr>
          <p:nvPr/>
        </p:nvSpPr>
        <p:spPr bwMode="auto">
          <a:xfrm>
            <a:off x="2648566" y="5705979"/>
            <a:ext cx="494067" cy="548771"/>
          </a:xfrm>
          <a:custGeom>
            <a:avLst/>
            <a:gdLst>
              <a:gd name="T0" fmla="*/ 2147483647 w 569"/>
              <a:gd name="T1" fmla="*/ 2147483647 h 632"/>
              <a:gd name="T2" fmla="*/ 2147483647 w 569"/>
              <a:gd name="T3" fmla="*/ 2147483647 h 632"/>
              <a:gd name="T4" fmla="*/ 2147483647 w 569"/>
              <a:gd name="T5" fmla="*/ 2147483647 h 632"/>
              <a:gd name="T6" fmla="*/ 2147483647 w 569"/>
              <a:gd name="T7" fmla="*/ 2147483647 h 632"/>
              <a:gd name="T8" fmla="*/ 2147483647 w 569"/>
              <a:gd name="T9" fmla="*/ 2147483647 h 632"/>
              <a:gd name="T10" fmla="*/ 2147483647 w 569"/>
              <a:gd name="T11" fmla="*/ 2147483647 h 632"/>
              <a:gd name="T12" fmla="*/ 2147483647 w 569"/>
              <a:gd name="T13" fmla="*/ 2147483647 h 632"/>
              <a:gd name="T14" fmla="*/ 2147483647 w 569"/>
              <a:gd name="T15" fmla="*/ 2147483647 h 632"/>
              <a:gd name="T16" fmla="*/ 2147483647 w 569"/>
              <a:gd name="T17" fmla="*/ 2147483647 h 632"/>
              <a:gd name="T18" fmla="*/ 2147483647 w 569"/>
              <a:gd name="T19" fmla="*/ 2147483647 h 632"/>
              <a:gd name="T20" fmla="*/ 2147483647 w 569"/>
              <a:gd name="T21" fmla="*/ 2147483647 h 632"/>
              <a:gd name="T22" fmla="*/ 2147483647 w 569"/>
              <a:gd name="T23" fmla="*/ 2147483647 h 632"/>
              <a:gd name="T24" fmla="*/ 2147483647 w 569"/>
              <a:gd name="T25" fmla="*/ 2147483647 h 632"/>
              <a:gd name="T26" fmla="*/ 2147483647 w 569"/>
              <a:gd name="T27" fmla="*/ 2147483647 h 632"/>
              <a:gd name="T28" fmla="*/ 2147483647 w 569"/>
              <a:gd name="T29" fmla="*/ 2147483647 h 632"/>
              <a:gd name="T30" fmla="*/ 2147483647 w 569"/>
              <a:gd name="T31" fmla="*/ 2147483647 h 632"/>
              <a:gd name="T32" fmla="*/ 2147483647 w 569"/>
              <a:gd name="T33" fmla="*/ 2147483647 h 632"/>
              <a:gd name="T34" fmla="*/ 2147483647 w 569"/>
              <a:gd name="T35" fmla="*/ 2147483647 h 632"/>
              <a:gd name="T36" fmla="*/ 2147483647 w 569"/>
              <a:gd name="T37" fmla="*/ 2147483647 h 632"/>
              <a:gd name="T38" fmla="*/ 2147483647 w 569"/>
              <a:gd name="T39" fmla="*/ 2147483647 h 632"/>
              <a:gd name="T40" fmla="*/ 2147483647 w 569"/>
              <a:gd name="T41" fmla="*/ 2147483647 h 632"/>
              <a:gd name="T42" fmla="*/ 2147483647 w 569"/>
              <a:gd name="T43" fmla="*/ 2147483647 h 632"/>
              <a:gd name="T44" fmla="*/ 2147483647 w 569"/>
              <a:gd name="T45" fmla="*/ 2147483647 h 632"/>
              <a:gd name="T46" fmla="*/ 2147483647 w 569"/>
              <a:gd name="T47" fmla="*/ 2147483647 h 632"/>
              <a:gd name="T48" fmla="*/ 2147483647 w 569"/>
              <a:gd name="T49" fmla="*/ 2147483647 h 632"/>
              <a:gd name="T50" fmla="*/ 2147483647 w 569"/>
              <a:gd name="T51" fmla="*/ 2147483647 h 632"/>
              <a:gd name="T52" fmla="*/ 2147483647 w 569"/>
              <a:gd name="T53" fmla="*/ 2147483647 h 632"/>
              <a:gd name="T54" fmla="*/ 2147483647 w 569"/>
              <a:gd name="T55" fmla="*/ 2147483647 h 632"/>
              <a:gd name="T56" fmla="*/ 2147483647 w 569"/>
              <a:gd name="T57" fmla="*/ 2147483647 h 632"/>
              <a:gd name="T58" fmla="*/ 2147483647 w 569"/>
              <a:gd name="T59" fmla="*/ 2147483647 h 632"/>
              <a:gd name="T60" fmla="*/ 2147483647 w 569"/>
              <a:gd name="T61" fmla="*/ 2147483647 h 632"/>
              <a:gd name="T62" fmla="*/ 2147483647 w 569"/>
              <a:gd name="T63" fmla="*/ 2147483647 h 632"/>
              <a:gd name="T64" fmla="*/ 2147483647 w 569"/>
              <a:gd name="T65" fmla="*/ 2147483647 h 632"/>
              <a:gd name="T66" fmla="*/ 2147483647 w 569"/>
              <a:gd name="T67" fmla="*/ 2147483647 h 632"/>
              <a:gd name="T68" fmla="*/ 2147483647 w 569"/>
              <a:gd name="T69" fmla="*/ 2147483647 h 632"/>
              <a:gd name="T70" fmla="*/ 2147483647 w 569"/>
              <a:gd name="T71" fmla="*/ 2147483647 h 632"/>
              <a:gd name="T72" fmla="*/ 2147483647 w 569"/>
              <a:gd name="T73" fmla="*/ 2147483647 h 632"/>
              <a:gd name="T74" fmla="*/ 2147483647 w 569"/>
              <a:gd name="T75" fmla="*/ 2147483647 h 632"/>
              <a:gd name="T76" fmla="*/ 2147483647 w 569"/>
              <a:gd name="T77" fmla="*/ 2147483647 h 632"/>
              <a:gd name="T78" fmla="*/ 2147483647 w 569"/>
              <a:gd name="T79" fmla="*/ 2147483647 h 632"/>
              <a:gd name="T80" fmla="*/ 2147483647 w 569"/>
              <a:gd name="T81" fmla="*/ 2147483647 h 632"/>
              <a:gd name="T82" fmla="*/ 2147483647 w 569"/>
              <a:gd name="T83" fmla="*/ 2147483647 h 632"/>
              <a:gd name="T84" fmla="*/ 2147483647 w 569"/>
              <a:gd name="T85" fmla="*/ 2147483647 h 632"/>
              <a:gd name="T86" fmla="*/ 2147483647 w 569"/>
              <a:gd name="T87" fmla="*/ 2147483647 h 632"/>
              <a:gd name="T88" fmla="*/ 2147483647 w 569"/>
              <a:gd name="T89" fmla="*/ 2147483647 h 632"/>
              <a:gd name="T90" fmla="*/ 2147483647 w 569"/>
              <a:gd name="T91" fmla="*/ 2147483647 h 632"/>
              <a:gd name="T92" fmla="*/ 2147483647 w 569"/>
              <a:gd name="T93" fmla="*/ 2147483647 h 632"/>
              <a:gd name="T94" fmla="*/ 2147483647 w 569"/>
              <a:gd name="T95" fmla="*/ 2147483647 h 632"/>
              <a:gd name="T96" fmla="*/ 2147483647 w 569"/>
              <a:gd name="T97" fmla="*/ 2147483647 h 632"/>
              <a:gd name="T98" fmla="*/ 2147483647 w 569"/>
              <a:gd name="T99" fmla="*/ 2147483647 h 632"/>
              <a:gd name="T100" fmla="*/ 2147483647 w 569"/>
              <a:gd name="T101" fmla="*/ 2147483647 h 632"/>
              <a:gd name="T102" fmla="*/ 2147483647 w 569"/>
              <a:gd name="T103" fmla="*/ 2147483647 h 632"/>
              <a:gd name="T104" fmla="*/ 2147483647 w 569"/>
              <a:gd name="T105" fmla="*/ 2147483647 h 632"/>
              <a:gd name="T106" fmla="*/ 2147483647 w 569"/>
              <a:gd name="T107" fmla="*/ 2147483647 h 632"/>
              <a:gd name="T108" fmla="*/ 2147483647 w 569"/>
              <a:gd name="T109" fmla="*/ 2147483647 h 632"/>
              <a:gd name="T110" fmla="*/ 2147483647 w 569"/>
              <a:gd name="T111" fmla="*/ 2147483647 h 632"/>
              <a:gd name="T112" fmla="*/ 0 w 569"/>
              <a:gd name="T113" fmla="*/ 2147483647 h 632"/>
              <a:gd name="T114" fmla="*/ 2147483647 w 569"/>
              <a:gd name="T115" fmla="*/ 0 h 632"/>
              <a:gd name="T116" fmla="*/ 2147483647 w 569"/>
              <a:gd name="T117" fmla="*/ 0 h 6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9"/>
              <a:gd name="T178" fmla="*/ 0 h 632"/>
              <a:gd name="T179" fmla="*/ 569 w 569"/>
              <a:gd name="T180" fmla="*/ 632 h 6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9" h="632">
                <a:moveTo>
                  <a:pt x="291" y="209"/>
                </a:moveTo>
                <a:lnTo>
                  <a:pt x="305" y="202"/>
                </a:lnTo>
                <a:lnTo>
                  <a:pt x="340" y="230"/>
                </a:lnTo>
                <a:lnTo>
                  <a:pt x="347" y="223"/>
                </a:lnTo>
                <a:lnTo>
                  <a:pt x="319" y="140"/>
                </a:lnTo>
                <a:lnTo>
                  <a:pt x="326" y="133"/>
                </a:lnTo>
                <a:lnTo>
                  <a:pt x="340" y="133"/>
                </a:lnTo>
                <a:lnTo>
                  <a:pt x="350" y="137"/>
                </a:lnTo>
                <a:lnTo>
                  <a:pt x="359" y="141"/>
                </a:lnTo>
                <a:lnTo>
                  <a:pt x="368" y="145"/>
                </a:lnTo>
                <a:lnTo>
                  <a:pt x="377" y="149"/>
                </a:lnTo>
                <a:lnTo>
                  <a:pt x="386" y="154"/>
                </a:lnTo>
                <a:lnTo>
                  <a:pt x="395" y="158"/>
                </a:lnTo>
                <a:lnTo>
                  <a:pt x="403" y="163"/>
                </a:lnTo>
                <a:lnTo>
                  <a:pt x="411" y="167"/>
                </a:lnTo>
                <a:lnTo>
                  <a:pt x="419" y="172"/>
                </a:lnTo>
                <a:lnTo>
                  <a:pt x="427" y="177"/>
                </a:lnTo>
                <a:lnTo>
                  <a:pt x="434" y="182"/>
                </a:lnTo>
                <a:lnTo>
                  <a:pt x="442" y="188"/>
                </a:lnTo>
                <a:lnTo>
                  <a:pt x="449" y="193"/>
                </a:lnTo>
                <a:lnTo>
                  <a:pt x="456" y="198"/>
                </a:lnTo>
                <a:lnTo>
                  <a:pt x="463" y="203"/>
                </a:lnTo>
                <a:lnTo>
                  <a:pt x="470" y="209"/>
                </a:lnTo>
                <a:lnTo>
                  <a:pt x="477" y="214"/>
                </a:lnTo>
                <a:lnTo>
                  <a:pt x="484" y="220"/>
                </a:lnTo>
                <a:lnTo>
                  <a:pt x="490" y="226"/>
                </a:lnTo>
                <a:lnTo>
                  <a:pt x="497" y="232"/>
                </a:lnTo>
                <a:lnTo>
                  <a:pt x="509" y="243"/>
                </a:lnTo>
                <a:lnTo>
                  <a:pt x="522" y="255"/>
                </a:lnTo>
                <a:lnTo>
                  <a:pt x="534" y="268"/>
                </a:lnTo>
                <a:lnTo>
                  <a:pt x="545" y="280"/>
                </a:lnTo>
                <a:lnTo>
                  <a:pt x="557" y="293"/>
                </a:lnTo>
                <a:lnTo>
                  <a:pt x="569" y="306"/>
                </a:lnTo>
                <a:lnTo>
                  <a:pt x="569" y="313"/>
                </a:lnTo>
                <a:lnTo>
                  <a:pt x="562" y="320"/>
                </a:lnTo>
                <a:lnTo>
                  <a:pt x="479" y="320"/>
                </a:lnTo>
                <a:lnTo>
                  <a:pt x="472" y="327"/>
                </a:lnTo>
                <a:lnTo>
                  <a:pt x="493" y="348"/>
                </a:lnTo>
                <a:lnTo>
                  <a:pt x="472" y="375"/>
                </a:lnTo>
                <a:lnTo>
                  <a:pt x="451" y="355"/>
                </a:lnTo>
                <a:lnTo>
                  <a:pt x="451" y="382"/>
                </a:lnTo>
                <a:lnTo>
                  <a:pt x="452" y="385"/>
                </a:lnTo>
                <a:lnTo>
                  <a:pt x="472" y="410"/>
                </a:lnTo>
                <a:lnTo>
                  <a:pt x="458" y="424"/>
                </a:lnTo>
                <a:lnTo>
                  <a:pt x="444" y="424"/>
                </a:lnTo>
                <a:lnTo>
                  <a:pt x="430" y="438"/>
                </a:lnTo>
                <a:lnTo>
                  <a:pt x="402" y="417"/>
                </a:lnTo>
                <a:lnTo>
                  <a:pt x="389" y="431"/>
                </a:lnTo>
                <a:lnTo>
                  <a:pt x="389" y="459"/>
                </a:lnTo>
                <a:lnTo>
                  <a:pt x="382" y="466"/>
                </a:lnTo>
                <a:lnTo>
                  <a:pt x="384" y="468"/>
                </a:lnTo>
                <a:lnTo>
                  <a:pt x="385" y="471"/>
                </a:lnTo>
                <a:lnTo>
                  <a:pt x="386" y="474"/>
                </a:lnTo>
                <a:lnTo>
                  <a:pt x="387" y="476"/>
                </a:lnTo>
                <a:lnTo>
                  <a:pt x="388" y="479"/>
                </a:lnTo>
                <a:lnTo>
                  <a:pt x="389" y="482"/>
                </a:lnTo>
                <a:lnTo>
                  <a:pt x="389" y="484"/>
                </a:lnTo>
                <a:lnTo>
                  <a:pt x="389" y="487"/>
                </a:lnTo>
                <a:lnTo>
                  <a:pt x="389" y="489"/>
                </a:lnTo>
                <a:lnTo>
                  <a:pt x="388" y="492"/>
                </a:lnTo>
                <a:lnTo>
                  <a:pt x="388" y="494"/>
                </a:lnTo>
                <a:lnTo>
                  <a:pt x="387" y="496"/>
                </a:lnTo>
                <a:lnTo>
                  <a:pt x="386" y="499"/>
                </a:lnTo>
                <a:lnTo>
                  <a:pt x="385" y="501"/>
                </a:lnTo>
                <a:lnTo>
                  <a:pt x="384" y="503"/>
                </a:lnTo>
                <a:lnTo>
                  <a:pt x="382" y="505"/>
                </a:lnTo>
                <a:lnTo>
                  <a:pt x="381" y="506"/>
                </a:lnTo>
                <a:lnTo>
                  <a:pt x="379" y="508"/>
                </a:lnTo>
                <a:lnTo>
                  <a:pt x="378" y="509"/>
                </a:lnTo>
                <a:lnTo>
                  <a:pt x="376" y="511"/>
                </a:lnTo>
                <a:lnTo>
                  <a:pt x="374" y="511"/>
                </a:lnTo>
                <a:lnTo>
                  <a:pt x="371" y="512"/>
                </a:lnTo>
                <a:lnTo>
                  <a:pt x="369" y="513"/>
                </a:lnTo>
                <a:lnTo>
                  <a:pt x="367" y="513"/>
                </a:lnTo>
                <a:lnTo>
                  <a:pt x="365" y="513"/>
                </a:lnTo>
                <a:lnTo>
                  <a:pt x="362" y="513"/>
                </a:lnTo>
                <a:lnTo>
                  <a:pt x="360" y="513"/>
                </a:lnTo>
                <a:lnTo>
                  <a:pt x="357" y="513"/>
                </a:lnTo>
                <a:lnTo>
                  <a:pt x="355" y="512"/>
                </a:lnTo>
                <a:lnTo>
                  <a:pt x="352" y="511"/>
                </a:lnTo>
                <a:lnTo>
                  <a:pt x="350" y="509"/>
                </a:lnTo>
                <a:lnTo>
                  <a:pt x="347" y="507"/>
                </a:lnTo>
                <a:lnTo>
                  <a:pt x="319" y="528"/>
                </a:lnTo>
                <a:lnTo>
                  <a:pt x="326" y="542"/>
                </a:lnTo>
                <a:lnTo>
                  <a:pt x="389" y="570"/>
                </a:lnTo>
                <a:lnTo>
                  <a:pt x="389" y="573"/>
                </a:lnTo>
                <a:lnTo>
                  <a:pt x="388" y="577"/>
                </a:lnTo>
                <a:lnTo>
                  <a:pt x="388" y="580"/>
                </a:lnTo>
                <a:lnTo>
                  <a:pt x="387" y="583"/>
                </a:lnTo>
                <a:lnTo>
                  <a:pt x="387" y="586"/>
                </a:lnTo>
                <a:lnTo>
                  <a:pt x="386" y="588"/>
                </a:lnTo>
                <a:lnTo>
                  <a:pt x="385" y="590"/>
                </a:lnTo>
                <a:lnTo>
                  <a:pt x="383" y="592"/>
                </a:lnTo>
                <a:lnTo>
                  <a:pt x="382" y="594"/>
                </a:lnTo>
                <a:lnTo>
                  <a:pt x="380" y="596"/>
                </a:lnTo>
                <a:lnTo>
                  <a:pt x="379" y="597"/>
                </a:lnTo>
                <a:lnTo>
                  <a:pt x="377" y="599"/>
                </a:lnTo>
                <a:lnTo>
                  <a:pt x="375" y="600"/>
                </a:lnTo>
                <a:lnTo>
                  <a:pt x="373" y="602"/>
                </a:lnTo>
                <a:lnTo>
                  <a:pt x="370" y="603"/>
                </a:lnTo>
                <a:lnTo>
                  <a:pt x="368" y="604"/>
                </a:lnTo>
                <a:lnTo>
                  <a:pt x="361" y="597"/>
                </a:lnTo>
                <a:lnTo>
                  <a:pt x="361" y="600"/>
                </a:lnTo>
                <a:lnTo>
                  <a:pt x="361" y="602"/>
                </a:lnTo>
                <a:lnTo>
                  <a:pt x="360" y="604"/>
                </a:lnTo>
                <a:lnTo>
                  <a:pt x="360" y="607"/>
                </a:lnTo>
                <a:lnTo>
                  <a:pt x="359" y="608"/>
                </a:lnTo>
                <a:lnTo>
                  <a:pt x="358" y="610"/>
                </a:lnTo>
                <a:lnTo>
                  <a:pt x="357" y="612"/>
                </a:lnTo>
                <a:lnTo>
                  <a:pt x="356" y="613"/>
                </a:lnTo>
                <a:lnTo>
                  <a:pt x="356" y="614"/>
                </a:lnTo>
                <a:lnTo>
                  <a:pt x="354" y="615"/>
                </a:lnTo>
                <a:lnTo>
                  <a:pt x="353" y="616"/>
                </a:lnTo>
                <a:lnTo>
                  <a:pt x="352" y="617"/>
                </a:lnTo>
                <a:lnTo>
                  <a:pt x="351" y="617"/>
                </a:lnTo>
                <a:lnTo>
                  <a:pt x="350" y="618"/>
                </a:lnTo>
                <a:lnTo>
                  <a:pt x="348" y="618"/>
                </a:lnTo>
                <a:lnTo>
                  <a:pt x="347" y="618"/>
                </a:lnTo>
                <a:lnTo>
                  <a:pt x="340" y="611"/>
                </a:lnTo>
                <a:lnTo>
                  <a:pt x="333" y="632"/>
                </a:lnTo>
                <a:lnTo>
                  <a:pt x="312" y="618"/>
                </a:lnTo>
                <a:lnTo>
                  <a:pt x="312" y="597"/>
                </a:lnTo>
                <a:lnTo>
                  <a:pt x="285" y="556"/>
                </a:lnTo>
                <a:lnTo>
                  <a:pt x="271" y="556"/>
                </a:lnTo>
                <a:lnTo>
                  <a:pt x="264" y="563"/>
                </a:lnTo>
                <a:lnTo>
                  <a:pt x="257" y="562"/>
                </a:lnTo>
                <a:lnTo>
                  <a:pt x="236" y="563"/>
                </a:lnTo>
                <a:lnTo>
                  <a:pt x="229" y="570"/>
                </a:lnTo>
                <a:lnTo>
                  <a:pt x="222" y="570"/>
                </a:lnTo>
                <a:lnTo>
                  <a:pt x="208" y="597"/>
                </a:lnTo>
                <a:lnTo>
                  <a:pt x="206" y="597"/>
                </a:lnTo>
                <a:lnTo>
                  <a:pt x="203" y="597"/>
                </a:lnTo>
                <a:lnTo>
                  <a:pt x="201" y="597"/>
                </a:lnTo>
                <a:lnTo>
                  <a:pt x="199" y="596"/>
                </a:lnTo>
                <a:lnTo>
                  <a:pt x="197" y="596"/>
                </a:lnTo>
                <a:lnTo>
                  <a:pt x="195" y="595"/>
                </a:lnTo>
                <a:lnTo>
                  <a:pt x="194" y="594"/>
                </a:lnTo>
                <a:lnTo>
                  <a:pt x="193" y="593"/>
                </a:lnTo>
                <a:lnTo>
                  <a:pt x="191" y="592"/>
                </a:lnTo>
                <a:lnTo>
                  <a:pt x="190" y="591"/>
                </a:lnTo>
                <a:lnTo>
                  <a:pt x="189" y="590"/>
                </a:lnTo>
                <a:lnTo>
                  <a:pt x="189" y="589"/>
                </a:lnTo>
                <a:lnTo>
                  <a:pt x="188" y="587"/>
                </a:lnTo>
                <a:lnTo>
                  <a:pt x="188" y="586"/>
                </a:lnTo>
                <a:lnTo>
                  <a:pt x="188" y="585"/>
                </a:lnTo>
                <a:lnTo>
                  <a:pt x="188" y="583"/>
                </a:lnTo>
                <a:lnTo>
                  <a:pt x="208" y="563"/>
                </a:lnTo>
                <a:lnTo>
                  <a:pt x="194" y="549"/>
                </a:lnTo>
                <a:lnTo>
                  <a:pt x="174" y="577"/>
                </a:lnTo>
                <a:lnTo>
                  <a:pt x="172" y="576"/>
                </a:lnTo>
                <a:lnTo>
                  <a:pt x="171" y="576"/>
                </a:lnTo>
                <a:lnTo>
                  <a:pt x="170" y="576"/>
                </a:lnTo>
                <a:lnTo>
                  <a:pt x="168" y="575"/>
                </a:lnTo>
                <a:lnTo>
                  <a:pt x="167" y="575"/>
                </a:lnTo>
                <a:lnTo>
                  <a:pt x="166" y="574"/>
                </a:lnTo>
                <a:lnTo>
                  <a:pt x="165" y="573"/>
                </a:lnTo>
                <a:lnTo>
                  <a:pt x="164" y="571"/>
                </a:lnTo>
                <a:lnTo>
                  <a:pt x="163" y="570"/>
                </a:lnTo>
                <a:lnTo>
                  <a:pt x="162" y="568"/>
                </a:lnTo>
                <a:lnTo>
                  <a:pt x="162" y="567"/>
                </a:lnTo>
                <a:lnTo>
                  <a:pt x="161" y="565"/>
                </a:lnTo>
                <a:lnTo>
                  <a:pt x="160" y="563"/>
                </a:lnTo>
                <a:lnTo>
                  <a:pt x="160" y="561"/>
                </a:lnTo>
                <a:lnTo>
                  <a:pt x="160" y="558"/>
                </a:lnTo>
                <a:lnTo>
                  <a:pt x="160" y="556"/>
                </a:lnTo>
                <a:lnTo>
                  <a:pt x="188" y="535"/>
                </a:lnTo>
                <a:lnTo>
                  <a:pt x="180" y="514"/>
                </a:lnTo>
                <a:lnTo>
                  <a:pt x="146" y="507"/>
                </a:lnTo>
                <a:lnTo>
                  <a:pt x="132" y="500"/>
                </a:lnTo>
                <a:lnTo>
                  <a:pt x="132" y="480"/>
                </a:lnTo>
                <a:lnTo>
                  <a:pt x="146" y="466"/>
                </a:lnTo>
                <a:lnTo>
                  <a:pt x="125" y="452"/>
                </a:lnTo>
                <a:lnTo>
                  <a:pt x="111" y="466"/>
                </a:lnTo>
                <a:lnTo>
                  <a:pt x="97" y="459"/>
                </a:lnTo>
                <a:lnTo>
                  <a:pt x="97" y="438"/>
                </a:lnTo>
                <a:lnTo>
                  <a:pt x="111" y="438"/>
                </a:lnTo>
                <a:lnTo>
                  <a:pt x="97" y="424"/>
                </a:lnTo>
                <a:lnTo>
                  <a:pt x="97" y="421"/>
                </a:lnTo>
                <a:lnTo>
                  <a:pt x="97" y="419"/>
                </a:lnTo>
                <a:lnTo>
                  <a:pt x="98" y="417"/>
                </a:lnTo>
                <a:lnTo>
                  <a:pt x="99" y="415"/>
                </a:lnTo>
                <a:lnTo>
                  <a:pt x="99" y="413"/>
                </a:lnTo>
                <a:lnTo>
                  <a:pt x="100" y="411"/>
                </a:lnTo>
                <a:lnTo>
                  <a:pt x="101" y="410"/>
                </a:lnTo>
                <a:lnTo>
                  <a:pt x="102" y="408"/>
                </a:lnTo>
                <a:lnTo>
                  <a:pt x="104" y="407"/>
                </a:lnTo>
                <a:lnTo>
                  <a:pt x="105" y="406"/>
                </a:lnTo>
                <a:lnTo>
                  <a:pt x="107" y="405"/>
                </a:lnTo>
                <a:lnTo>
                  <a:pt x="109" y="405"/>
                </a:lnTo>
                <a:lnTo>
                  <a:pt x="111" y="404"/>
                </a:lnTo>
                <a:lnTo>
                  <a:pt x="113" y="403"/>
                </a:lnTo>
                <a:lnTo>
                  <a:pt x="115" y="403"/>
                </a:lnTo>
                <a:lnTo>
                  <a:pt x="118" y="403"/>
                </a:lnTo>
                <a:lnTo>
                  <a:pt x="111" y="396"/>
                </a:lnTo>
                <a:lnTo>
                  <a:pt x="112" y="394"/>
                </a:lnTo>
                <a:lnTo>
                  <a:pt x="114" y="392"/>
                </a:lnTo>
                <a:lnTo>
                  <a:pt x="115" y="390"/>
                </a:lnTo>
                <a:lnTo>
                  <a:pt x="116" y="388"/>
                </a:lnTo>
                <a:lnTo>
                  <a:pt x="118" y="387"/>
                </a:lnTo>
                <a:lnTo>
                  <a:pt x="119" y="386"/>
                </a:lnTo>
                <a:lnTo>
                  <a:pt x="121" y="385"/>
                </a:lnTo>
                <a:lnTo>
                  <a:pt x="122" y="384"/>
                </a:lnTo>
                <a:lnTo>
                  <a:pt x="124" y="384"/>
                </a:lnTo>
                <a:lnTo>
                  <a:pt x="126" y="383"/>
                </a:lnTo>
                <a:lnTo>
                  <a:pt x="128" y="383"/>
                </a:lnTo>
                <a:lnTo>
                  <a:pt x="130" y="383"/>
                </a:lnTo>
                <a:lnTo>
                  <a:pt x="134" y="382"/>
                </a:lnTo>
                <a:lnTo>
                  <a:pt x="139" y="382"/>
                </a:lnTo>
                <a:lnTo>
                  <a:pt x="180" y="431"/>
                </a:lnTo>
                <a:lnTo>
                  <a:pt x="194" y="417"/>
                </a:lnTo>
                <a:lnTo>
                  <a:pt x="194" y="396"/>
                </a:lnTo>
                <a:lnTo>
                  <a:pt x="243" y="334"/>
                </a:lnTo>
                <a:lnTo>
                  <a:pt x="257" y="334"/>
                </a:lnTo>
                <a:lnTo>
                  <a:pt x="250" y="320"/>
                </a:lnTo>
                <a:lnTo>
                  <a:pt x="55" y="375"/>
                </a:lnTo>
                <a:lnTo>
                  <a:pt x="55" y="369"/>
                </a:lnTo>
                <a:lnTo>
                  <a:pt x="250" y="313"/>
                </a:lnTo>
                <a:lnTo>
                  <a:pt x="257" y="292"/>
                </a:lnTo>
                <a:lnTo>
                  <a:pt x="146" y="35"/>
                </a:lnTo>
                <a:lnTo>
                  <a:pt x="153" y="35"/>
                </a:lnTo>
                <a:lnTo>
                  <a:pt x="264" y="292"/>
                </a:lnTo>
                <a:lnTo>
                  <a:pt x="243" y="84"/>
                </a:lnTo>
                <a:lnTo>
                  <a:pt x="250" y="84"/>
                </a:lnTo>
                <a:lnTo>
                  <a:pt x="271" y="285"/>
                </a:lnTo>
                <a:lnTo>
                  <a:pt x="291" y="292"/>
                </a:lnTo>
                <a:lnTo>
                  <a:pt x="312" y="264"/>
                </a:lnTo>
                <a:lnTo>
                  <a:pt x="0" y="15"/>
                </a:lnTo>
                <a:lnTo>
                  <a:pt x="0" y="1"/>
                </a:lnTo>
                <a:lnTo>
                  <a:pt x="1" y="1"/>
                </a:lnTo>
                <a:lnTo>
                  <a:pt x="2" y="1"/>
                </a:lnTo>
                <a:lnTo>
                  <a:pt x="3" y="0"/>
                </a:lnTo>
                <a:lnTo>
                  <a:pt x="4" y="0"/>
                </a:lnTo>
                <a:lnTo>
                  <a:pt x="5" y="0"/>
                </a:lnTo>
                <a:lnTo>
                  <a:pt x="6" y="0"/>
                </a:lnTo>
                <a:lnTo>
                  <a:pt x="291" y="209"/>
                </a:lnTo>
                <a:close/>
              </a:path>
            </a:pathLst>
          </a:custGeom>
          <a:solidFill>
            <a:srgbClr val="C2C2C1"/>
          </a:solidFill>
          <a:ln w="9525">
            <a:noFill/>
            <a:round/>
            <a:headEnd/>
            <a:tailEnd/>
          </a:ln>
        </p:spPr>
        <p:txBody>
          <a:bodyPr>
            <a:prstTxWarp prst="textNoShape">
              <a:avLst/>
            </a:prstTxWarp>
          </a:bodyPr>
          <a:lstStyle/>
          <a:p>
            <a:endParaRPr lang="en-US"/>
          </a:p>
        </p:txBody>
      </p:sp>
      <p:cxnSp>
        <p:nvCxnSpPr>
          <p:cNvPr id="6" name="Straight Arrow Connector 5"/>
          <p:cNvCxnSpPr/>
          <p:nvPr/>
        </p:nvCxnSpPr>
        <p:spPr bwMode="auto">
          <a:xfrm flipH="1">
            <a:off x="4190103" y="3001384"/>
            <a:ext cx="2920702" cy="2108380"/>
          </a:xfrm>
          <a:prstGeom prst="straightConnector1">
            <a:avLst/>
          </a:prstGeom>
          <a:noFill/>
          <a:ln w="38100" cap="flat" cmpd="sng" algn="ctr">
            <a:solidFill>
              <a:schemeClr val="bg1"/>
            </a:solidFill>
            <a:prstDash val="solid"/>
            <a:round/>
            <a:headEnd type="none" w="med" len="med"/>
            <a:tailEnd type="none" w="med" len="med"/>
          </a:ln>
          <a:effectLst/>
        </p:spPr>
      </p:cxnSp>
      <p:cxnSp>
        <p:nvCxnSpPr>
          <p:cNvPr id="44" name="Straight Arrow Connector 43"/>
          <p:cNvCxnSpPr/>
          <p:nvPr/>
        </p:nvCxnSpPr>
        <p:spPr bwMode="auto">
          <a:xfrm flipH="1">
            <a:off x="3090638" y="5550946"/>
            <a:ext cx="470143" cy="355865"/>
          </a:xfrm>
          <a:prstGeom prst="straightConnector1">
            <a:avLst/>
          </a:prstGeom>
          <a:noFill/>
          <a:ln w="38100" cap="flat" cmpd="sng" algn="ctr">
            <a:solidFill>
              <a:schemeClr val="bg1"/>
            </a:solidFill>
            <a:prstDash val="solid"/>
            <a:round/>
            <a:headEnd type="none" w="med" len="med"/>
            <a:tailEnd type="triangle"/>
          </a:ln>
          <a:effectLst/>
        </p:spPr>
      </p:cxnSp>
      <p:cxnSp>
        <p:nvCxnSpPr>
          <p:cNvPr id="47" name="Straight Arrow Connector 46"/>
          <p:cNvCxnSpPr/>
          <p:nvPr/>
        </p:nvCxnSpPr>
        <p:spPr bwMode="auto">
          <a:xfrm flipH="1">
            <a:off x="3611515" y="5142619"/>
            <a:ext cx="519953" cy="375341"/>
          </a:xfrm>
          <a:prstGeom prst="straightConnector1">
            <a:avLst/>
          </a:prstGeom>
          <a:noFill/>
          <a:ln w="38100" cap="flat" cmpd="sng" algn="ctr">
            <a:solidFill>
              <a:schemeClr val="bg1">
                <a:lumMod val="85000"/>
                <a:alpha val="37000"/>
              </a:schemeClr>
            </a:solidFill>
            <a:prstDash val="sysDash"/>
            <a:round/>
            <a:headEnd type="none" w="med" len="med"/>
            <a:tailEnd type="none" w="med" len="med"/>
          </a:ln>
          <a:effectLst/>
        </p:spPr>
      </p:cxnSp>
      <p:sp>
        <p:nvSpPr>
          <p:cNvPr id="40967" name="Line 45"/>
          <p:cNvSpPr>
            <a:spLocks noChangeShapeType="1"/>
          </p:cNvSpPr>
          <p:nvPr/>
        </p:nvSpPr>
        <p:spPr bwMode="auto">
          <a:xfrm>
            <a:off x="2871545" y="4798591"/>
            <a:ext cx="1259923" cy="285087"/>
          </a:xfrm>
          <a:prstGeom prst="line">
            <a:avLst/>
          </a:prstGeom>
          <a:noFill/>
          <a:ln w="28575">
            <a:solidFill>
              <a:schemeClr val="accent1"/>
            </a:solidFill>
            <a:round/>
            <a:headEnd/>
            <a:tailEnd type="triangle" w="med" len="med"/>
          </a:ln>
        </p:spPr>
        <p:txBody>
          <a:bodyPr wrap="none" lIns="90488" tIns="44450" rIns="90488" bIns="44450" anchor="ctr">
            <a:prstTxWarp prst="textNoShape">
              <a:avLst/>
            </a:prstTxWarp>
          </a:bodyPr>
          <a:lstStyle/>
          <a:p>
            <a:endParaRPr lang="en-US"/>
          </a:p>
        </p:txBody>
      </p:sp>
    </p:spTree>
    <p:extLst>
      <p:ext uri="{BB962C8B-B14F-4D97-AF65-F5344CB8AC3E}">
        <p14:creationId xmlns:p14="http://schemas.microsoft.com/office/powerpoint/2010/main" val="181584923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349214" y="4363086"/>
            <a:ext cx="1818042" cy="918452"/>
          </a:xfrm>
          <a:prstGeom prst="rect">
            <a:avLst/>
          </a:prstGeom>
          <a:solidFill>
            <a:schemeClr val="accent1">
              <a:lumMod val="40000"/>
              <a:lumOff val="60000"/>
            </a:schemeClr>
          </a:solidFill>
          <a:ln w="28575" cap="flat" cmpd="sng" algn="ctr">
            <a:solidFill>
              <a:schemeClr val="tx1"/>
            </a:solid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12290" name="Footer Placeholder 3"/>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12291" name="Slide Number Placeholder 4"/>
          <p:cNvSpPr>
            <a:spLocks noGrp="1"/>
          </p:cNvSpPr>
          <p:nvPr>
            <p:ph type="sldNum" sz="quarter" idx="11"/>
          </p:nvPr>
        </p:nvSpPr>
        <p:spPr>
          <a:noFill/>
        </p:spPr>
        <p:txBody>
          <a:bodyPr/>
          <a:lstStyle/>
          <a:p>
            <a:fld id="{BA47281F-1A9D-E345-9139-E22A1C3EA9EE}" type="slidenum">
              <a:rPr lang="en-US" smtClean="0">
                <a:ea typeface="ＭＳ Ｐゴシック" charset="-128"/>
                <a:cs typeface="ＭＳ Ｐゴシック" charset="-128"/>
              </a:rPr>
              <a:pPr/>
              <a:t>2</a:t>
            </a:fld>
            <a:endParaRPr lang="en-US" sz="1400" b="0">
              <a:latin typeface="Times New Roman" charset="0"/>
              <a:ea typeface="ＭＳ Ｐゴシック" charset="-128"/>
              <a:cs typeface="ＭＳ Ｐゴシック" charset="-128"/>
            </a:endParaRPr>
          </a:p>
        </p:txBody>
      </p:sp>
      <p:sp>
        <p:nvSpPr>
          <p:cNvPr id="12292" name="Rectangle 5"/>
          <p:cNvSpPr>
            <a:spLocks noGrp="1" noChangeArrowheads="1"/>
          </p:cNvSpPr>
          <p:nvPr>
            <p:ph type="body" idx="1"/>
          </p:nvPr>
        </p:nvSpPr>
        <p:spPr>
          <a:xfrm>
            <a:off x="654050" y="1377950"/>
            <a:ext cx="7772400" cy="4540250"/>
          </a:xfrm>
          <a:noFill/>
        </p:spPr>
        <p:txBody>
          <a:bodyPr/>
          <a:lstStyle/>
          <a:p>
            <a:pPr>
              <a:lnSpc>
                <a:spcPct val="80000"/>
              </a:lnSpc>
            </a:pPr>
            <a:r>
              <a:rPr lang="en-US" sz="2000" dirty="0">
                <a:ea typeface="ＭＳ Ｐゴシック" charset="-128"/>
                <a:cs typeface="ＭＳ Ｐゴシック" charset="-128"/>
              </a:rPr>
              <a:t>Derived quantities, what we often call “observation geometry,” are produced using data from SPICE kernels and Toolkit software.</a:t>
            </a:r>
          </a:p>
          <a:p>
            <a:pPr lvl="1">
              <a:lnSpc>
                <a:spcPct val="80000"/>
              </a:lnSpc>
            </a:pPr>
            <a:r>
              <a:rPr lang="en-US" sz="1600" dirty="0">
                <a:solidFill>
                  <a:schemeClr val="accent2"/>
                </a:solidFill>
              </a:rPr>
              <a:t>These are the primary reason that SPICE exists!</a:t>
            </a:r>
            <a:r>
              <a:rPr lang="en-US" sz="1600" dirty="0"/>
              <a:t>  </a:t>
            </a:r>
          </a:p>
          <a:p>
            <a:pPr>
              <a:lnSpc>
                <a:spcPct val="80000"/>
              </a:lnSpc>
            </a:pPr>
            <a:endParaRPr lang="en-US" sz="2000" dirty="0">
              <a:ea typeface="ＭＳ Ｐゴシック" charset="-128"/>
              <a:cs typeface="ＭＳ Ｐゴシック" charset="-128"/>
            </a:endParaRPr>
          </a:p>
          <a:p>
            <a:pPr>
              <a:lnSpc>
                <a:spcPct val="80000"/>
              </a:lnSpc>
            </a:pPr>
            <a:r>
              <a:rPr lang="en-US" sz="2000" dirty="0">
                <a:ea typeface="ＭＳ Ｐゴシック" charset="-128"/>
                <a:cs typeface="ＭＳ Ｐゴシック" charset="-128"/>
              </a:rPr>
              <a:t>The SPICE Toolkit contains many routines that assist with the computations of derived quantities.</a:t>
            </a:r>
          </a:p>
          <a:p>
            <a:pPr lvl="1">
              <a:lnSpc>
                <a:spcPct val="80000"/>
              </a:lnSpc>
            </a:pPr>
            <a:r>
              <a:rPr lang="en-US" sz="1600" dirty="0"/>
              <a:t>Some are fairly low level, some are quite high level.</a:t>
            </a:r>
          </a:p>
          <a:p>
            <a:pPr lvl="1">
              <a:lnSpc>
                <a:spcPct val="80000"/>
              </a:lnSpc>
            </a:pPr>
            <a:r>
              <a:rPr lang="en-US" sz="1600" dirty="0"/>
              <a:t>More are being added as time permits.</a:t>
            </a:r>
          </a:p>
          <a:p>
            <a:pPr>
              <a:lnSpc>
                <a:spcPct val="80000"/>
              </a:lnSpc>
            </a:pPr>
            <a:endParaRPr lang="en-US" sz="2200" dirty="0"/>
          </a:p>
          <a:p>
            <a:pPr>
              <a:lnSpc>
                <a:spcPct val="80000"/>
              </a:lnSpc>
            </a:pPr>
            <a:endParaRPr lang="en-US" sz="2200" dirty="0"/>
          </a:p>
          <a:p>
            <a:pPr>
              <a:lnSpc>
                <a:spcPct val="80000"/>
              </a:lnSpc>
            </a:pPr>
            <a:endParaRPr lang="en-US" sz="2200" dirty="0"/>
          </a:p>
          <a:p>
            <a:pPr>
              <a:lnSpc>
                <a:spcPct val="80000"/>
              </a:lnSpc>
            </a:pPr>
            <a:endParaRPr lang="en-US" sz="2200" dirty="0"/>
          </a:p>
          <a:p>
            <a:pPr>
              <a:lnSpc>
                <a:spcPct val="80000"/>
              </a:lnSpc>
            </a:pPr>
            <a:endParaRPr lang="en-US" sz="2200" dirty="0"/>
          </a:p>
          <a:p>
            <a:pPr>
              <a:lnSpc>
                <a:spcPct val="80000"/>
              </a:lnSpc>
            </a:pPr>
            <a:endParaRPr lang="en-US" sz="2200" dirty="0"/>
          </a:p>
          <a:p>
            <a:pPr>
              <a:lnSpc>
                <a:spcPct val="80000"/>
              </a:lnSpc>
            </a:pPr>
            <a:r>
              <a:rPr lang="en-US" sz="2200" dirty="0"/>
              <a:t>Examples follow on the next several pages.</a:t>
            </a:r>
          </a:p>
        </p:txBody>
      </p:sp>
      <p:sp>
        <p:nvSpPr>
          <p:cNvPr id="12293" name="Rectangle 6"/>
          <p:cNvSpPr>
            <a:spLocks noGrp="1" noChangeArrowheads="1"/>
          </p:cNvSpPr>
          <p:nvPr>
            <p:ph type="title"/>
          </p:nvPr>
        </p:nvSpPr>
        <p:spPr>
          <a:xfrm>
            <a:off x="2430784" y="381000"/>
            <a:ext cx="5842945" cy="479747"/>
          </a:xfrm>
        </p:spPr>
        <p:txBody>
          <a:bodyPr/>
          <a:lstStyle/>
          <a:p>
            <a:r>
              <a:rPr lang="en-US" dirty="0">
                <a:ea typeface="ＭＳ Ｐゴシック" charset="-128"/>
                <a:cs typeface="ＭＳ Ｐゴシック" charset="-128"/>
              </a:rPr>
              <a:t>What are Derived Quantities?</a:t>
            </a:r>
          </a:p>
        </p:txBody>
      </p:sp>
      <p:sp>
        <p:nvSpPr>
          <p:cNvPr id="4" name="Terminator 3"/>
          <p:cNvSpPr/>
          <p:nvPr/>
        </p:nvSpPr>
        <p:spPr bwMode="auto">
          <a:xfrm>
            <a:off x="3478380" y="4608719"/>
            <a:ext cx="1506070" cy="537882"/>
          </a:xfrm>
          <a:prstGeom prst="flowChartTerminator">
            <a:avLst/>
          </a:prstGeom>
          <a:solidFill>
            <a:srgbClr val="D211DC"/>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6" name="Document 5"/>
          <p:cNvSpPr/>
          <p:nvPr/>
        </p:nvSpPr>
        <p:spPr bwMode="auto">
          <a:xfrm>
            <a:off x="6307641" y="4363086"/>
            <a:ext cx="1204856" cy="1058768"/>
          </a:xfrm>
          <a:prstGeom prst="flowChartDocument">
            <a:avLst/>
          </a:prstGeom>
          <a:solidFill>
            <a:schemeClr val="bg1">
              <a:lumMod val="85000"/>
            </a:schemeClr>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7" name="TextBox 6"/>
          <p:cNvSpPr txBox="1"/>
          <p:nvPr/>
        </p:nvSpPr>
        <p:spPr>
          <a:xfrm>
            <a:off x="6392940" y="4496577"/>
            <a:ext cx="1125629" cy="951030"/>
          </a:xfrm>
          <a:prstGeom prst="rect">
            <a:avLst/>
          </a:prstGeom>
          <a:noFill/>
        </p:spPr>
        <p:txBody>
          <a:bodyPr wrap="none" rtlCol="0">
            <a:spAutoFit/>
          </a:bodyPr>
          <a:lstStyle/>
          <a:p>
            <a:pPr algn="l">
              <a:buNone/>
            </a:pPr>
            <a:r>
              <a:rPr lang="en-US" sz="1000" dirty="0"/>
              <a:t>Altitude = 138.3</a:t>
            </a:r>
          </a:p>
          <a:p>
            <a:pPr algn="l">
              <a:buNone/>
            </a:pPr>
            <a:r>
              <a:rPr lang="en-US" sz="1000" dirty="0"/>
              <a:t>Phase = 22.4</a:t>
            </a:r>
          </a:p>
          <a:p>
            <a:pPr algn="l">
              <a:buNone/>
            </a:pPr>
            <a:r>
              <a:rPr lang="en-US" sz="1000" dirty="0"/>
              <a:t>LAT = 56</a:t>
            </a:r>
          </a:p>
          <a:p>
            <a:pPr algn="l">
              <a:buNone/>
            </a:pPr>
            <a:r>
              <a:rPr lang="en-US" sz="1000" dirty="0"/>
              <a:t>LON = 129</a:t>
            </a:r>
          </a:p>
          <a:p>
            <a:pPr algn="l">
              <a:buNone/>
            </a:pPr>
            <a:endParaRPr lang="en-US" sz="900" dirty="0"/>
          </a:p>
        </p:txBody>
      </p:sp>
      <p:sp>
        <p:nvSpPr>
          <p:cNvPr id="10" name="TextBox 9"/>
          <p:cNvSpPr txBox="1"/>
          <p:nvPr/>
        </p:nvSpPr>
        <p:spPr>
          <a:xfrm>
            <a:off x="3673885" y="4749354"/>
            <a:ext cx="1198661" cy="286232"/>
          </a:xfrm>
          <a:prstGeom prst="rect">
            <a:avLst/>
          </a:prstGeom>
          <a:noFill/>
        </p:spPr>
        <p:txBody>
          <a:bodyPr wrap="none" rtlCol="0">
            <a:spAutoFit/>
          </a:bodyPr>
          <a:lstStyle/>
          <a:p>
            <a:pPr>
              <a:buNone/>
            </a:pPr>
            <a:r>
              <a:rPr lang="en-US"/>
              <a:t>Toolkit APIs</a:t>
            </a:r>
          </a:p>
        </p:txBody>
      </p:sp>
      <p:sp>
        <p:nvSpPr>
          <p:cNvPr id="16" name="TextBox 15"/>
          <p:cNvSpPr txBox="1"/>
          <p:nvPr/>
        </p:nvSpPr>
        <p:spPr>
          <a:xfrm>
            <a:off x="3546996" y="5378357"/>
            <a:ext cx="1368837" cy="286232"/>
          </a:xfrm>
          <a:prstGeom prst="rect">
            <a:avLst/>
          </a:prstGeom>
          <a:noFill/>
        </p:spPr>
        <p:txBody>
          <a:bodyPr wrap="none" rtlCol="0">
            <a:spAutoFit/>
          </a:bodyPr>
          <a:lstStyle/>
          <a:p>
            <a:pPr>
              <a:buNone/>
            </a:pPr>
            <a:r>
              <a:rPr lang="en-US" dirty="0"/>
              <a:t>Your Program</a:t>
            </a:r>
          </a:p>
        </p:txBody>
      </p:sp>
      <p:sp>
        <p:nvSpPr>
          <p:cNvPr id="17" name="TextBox 16"/>
          <p:cNvSpPr txBox="1"/>
          <p:nvPr/>
        </p:nvSpPr>
        <p:spPr>
          <a:xfrm>
            <a:off x="6027454" y="5378357"/>
            <a:ext cx="1765227" cy="286232"/>
          </a:xfrm>
          <a:prstGeom prst="rect">
            <a:avLst/>
          </a:prstGeom>
          <a:noFill/>
        </p:spPr>
        <p:txBody>
          <a:bodyPr wrap="none" rtlCol="0">
            <a:spAutoFit/>
          </a:bodyPr>
          <a:lstStyle/>
          <a:p>
            <a:pPr>
              <a:buNone/>
            </a:pPr>
            <a:r>
              <a:rPr lang="en-US" dirty="0"/>
              <a:t>Derived Quantities</a:t>
            </a:r>
          </a:p>
        </p:txBody>
      </p:sp>
      <p:sp>
        <p:nvSpPr>
          <p:cNvPr id="18" name="TextBox 17"/>
          <p:cNvSpPr txBox="1"/>
          <p:nvPr/>
        </p:nvSpPr>
        <p:spPr>
          <a:xfrm>
            <a:off x="1240273" y="5378357"/>
            <a:ext cx="1431803" cy="286232"/>
          </a:xfrm>
          <a:prstGeom prst="rect">
            <a:avLst/>
          </a:prstGeom>
          <a:noFill/>
        </p:spPr>
        <p:txBody>
          <a:bodyPr wrap="none" rtlCol="0">
            <a:spAutoFit/>
          </a:bodyPr>
          <a:lstStyle/>
          <a:p>
            <a:pPr>
              <a:buNone/>
            </a:pPr>
            <a:r>
              <a:rPr lang="en-US" dirty="0"/>
              <a:t>SPICE Kernels</a:t>
            </a:r>
          </a:p>
        </p:txBody>
      </p:sp>
      <p:sp>
        <p:nvSpPr>
          <p:cNvPr id="11" name="Right Arrow 10"/>
          <p:cNvSpPr/>
          <p:nvPr/>
        </p:nvSpPr>
        <p:spPr bwMode="auto">
          <a:xfrm>
            <a:off x="2672076" y="4743656"/>
            <a:ext cx="544460" cy="193811"/>
          </a:xfrm>
          <a:prstGeom prst="rightArrow">
            <a:avLst/>
          </a:prstGeom>
          <a:solidFill>
            <a:srgbClr val="292929"/>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20" name="Right Arrow 19"/>
          <p:cNvSpPr/>
          <p:nvPr/>
        </p:nvSpPr>
        <p:spPr bwMode="auto">
          <a:xfrm>
            <a:off x="5428124" y="4743656"/>
            <a:ext cx="544460" cy="193811"/>
          </a:xfrm>
          <a:prstGeom prst="rightArrow">
            <a:avLst/>
          </a:prstGeom>
          <a:solidFill>
            <a:srgbClr val="292929"/>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grpSp>
        <p:nvGrpSpPr>
          <p:cNvPr id="3" name="Group 2"/>
          <p:cNvGrpSpPr/>
          <p:nvPr/>
        </p:nvGrpSpPr>
        <p:grpSpPr>
          <a:xfrm>
            <a:off x="1097844" y="4093848"/>
            <a:ext cx="1444802" cy="1222461"/>
            <a:chOff x="1097844" y="4093848"/>
            <a:chExt cx="1444802" cy="1222461"/>
          </a:xfrm>
        </p:grpSpPr>
        <p:sp>
          <p:nvSpPr>
            <p:cNvPr id="24" name="Stored Data 23"/>
            <p:cNvSpPr/>
            <p:nvPr/>
          </p:nvSpPr>
          <p:spPr bwMode="auto">
            <a:xfrm>
              <a:off x="1097844" y="4093848"/>
              <a:ext cx="849854" cy="537882"/>
            </a:xfrm>
            <a:prstGeom prst="flowChartOnlineStorage">
              <a:avLst/>
            </a:prstGeom>
            <a:noFill/>
            <a:ln w="12700" cap="flat" cmpd="sng" algn="ctr">
              <a:solidFill>
                <a:schemeClr val="bg2"/>
              </a:solid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23" name="Stored Data 22"/>
            <p:cNvSpPr/>
            <p:nvPr/>
          </p:nvSpPr>
          <p:spPr bwMode="auto">
            <a:xfrm>
              <a:off x="1223142" y="4239751"/>
              <a:ext cx="849854" cy="537882"/>
            </a:xfrm>
            <a:prstGeom prst="flowChartOnlineStorage">
              <a:avLst/>
            </a:prstGeom>
            <a:solidFill>
              <a:srgbClr val="0FD7FA"/>
            </a:solidFill>
            <a:ln w="12700" cap="flat" cmpd="sng" algn="ctr">
              <a:solidFill>
                <a:schemeClr val="bg2"/>
              </a:solid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2" name="Stored Data 1"/>
            <p:cNvSpPr/>
            <p:nvPr/>
          </p:nvSpPr>
          <p:spPr bwMode="auto">
            <a:xfrm>
              <a:off x="1348440" y="4385654"/>
              <a:ext cx="849854" cy="537882"/>
            </a:xfrm>
            <a:prstGeom prst="flowChartOnlineStorage">
              <a:avLst/>
            </a:prstGeom>
            <a:solidFill>
              <a:schemeClr val="accent2">
                <a:lumMod val="60000"/>
                <a:lumOff val="40000"/>
              </a:schemeClr>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8" name="Stored Data 7"/>
            <p:cNvSpPr/>
            <p:nvPr/>
          </p:nvSpPr>
          <p:spPr bwMode="auto">
            <a:xfrm>
              <a:off x="1531246" y="4591256"/>
              <a:ext cx="849854" cy="537882"/>
            </a:xfrm>
            <a:prstGeom prst="flowChartOnlineStorage">
              <a:avLst/>
            </a:prstGeom>
            <a:solidFill>
              <a:srgbClr val="FFC000"/>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9" name="Stored Data 8"/>
            <p:cNvSpPr/>
            <p:nvPr/>
          </p:nvSpPr>
          <p:spPr bwMode="auto">
            <a:xfrm>
              <a:off x="1692792" y="4778427"/>
              <a:ext cx="849854" cy="537882"/>
            </a:xfrm>
            <a:prstGeom prst="flowChartOnlineStorage">
              <a:avLst/>
            </a:prstGeom>
            <a:solidFill>
              <a:srgbClr val="00B050"/>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12" name="TextBox 11"/>
            <p:cNvSpPr txBox="1"/>
            <p:nvPr/>
          </p:nvSpPr>
          <p:spPr>
            <a:xfrm>
              <a:off x="1749389" y="4763210"/>
              <a:ext cx="396262" cy="203133"/>
            </a:xfrm>
            <a:prstGeom prst="rect">
              <a:avLst/>
            </a:prstGeom>
            <a:noFill/>
          </p:spPr>
          <p:txBody>
            <a:bodyPr wrap="none" rtlCol="0">
              <a:spAutoFit/>
            </a:bodyPr>
            <a:lstStyle/>
            <a:p>
              <a:pPr>
                <a:buNone/>
              </a:pPr>
              <a:r>
                <a:rPr lang="en-US" sz="800" dirty="0"/>
                <a:t>SPK</a:t>
              </a:r>
            </a:p>
          </p:txBody>
        </p:sp>
        <p:sp>
          <p:nvSpPr>
            <p:cNvPr id="21" name="TextBox 20"/>
            <p:cNvSpPr txBox="1"/>
            <p:nvPr/>
          </p:nvSpPr>
          <p:spPr>
            <a:xfrm>
              <a:off x="1441225" y="4400424"/>
              <a:ext cx="332142" cy="203133"/>
            </a:xfrm>
            <a:prstGeom prst="rect">
              <a:avLst/>
            </a:prstGeom>
            <a:noFill/>
          </p:spPr>
          <p:txBody>
            <a:bodyPr wrap="none" rtlCol="0">
              <a:spAutoFit/>
            </a:bodyPr>
            <a:lstStyle/>
            <a:p>
              <a:pPr>
                <a:buNone/>
              </a:pPr>
              <a:r>
                <a:rPr lang="en-US" sz="800" dirty="0"/>
                <a:t>CK</a:t>
              </a:r>
            </a:p>
          </p:txBody>
        </p:sp>
        <p:sp>
          <p:nvSpPr>
            <p:cNvPr id="22" name="TextBox 21"/>
            <p:cNvSpPr txBox="1"/>
            <p:nvPr/>
          </p:nvSpPr>
          <p:spPr>
            <a:xfrm>
              <a:off x="1579275" y="4568058"/>
              <a:ext cx="401072" cy="203133"/>
            </a:xfrm>
            <a:prstGeom prst="rect">
              <a:avLst/>
            </a:prstGeom>
            <a:noFill/>
          </p:spPr>
          <p:txBody>
            <a:bodyPr wrap="none" rtlCol="0">
              <a:spAutoFit/>
            </a:bodyPr>
            <a:lstStyle/>
            <a:p>
              <a:pPr>
                <a:buNone/>
              </a:pPr>
              <a:r>
                <a:rPr lang="en-US" sz="800"/>
                <a:t>PCK</a:t>
              </a:r>
              <a:endParaRPr lang="en-US" sz="800" dirty="0"/>
            </a:p>
          </p:txBody>
        </p:sp>
      </p:grpSp>
      <p:sp>
        <p:nvSpPr>
          <p:cNvPr id="13" name="TextBox 12">
            <a:extLst>
              <a:ext uri="{FF2B5EF4-FFF2-40B4-BE49-F238E27FC236}">
                <a16:creationId xmlns:a16="http://schemas.microsoft.com/office/drawing/2014/main" id="{F36706ED-EDC4-E116-DFAE-8AD65E7B46A6}"/>
              </a:ext>
            </a:extLst>
          </p:cNvPr>
          <p:cNvSpPr txBox="1"/>
          <p:nvPr/>
        </p:nvSpPr>
        <p:spPr>
          <a:xfrm>
            <a:off x="1250158" y="4216603"/>
            <a:ext cx="401072" cy="203133"/>
          </a:xfrm>
          <a:prstGeom prst="rect">
            <a:avLst/>
          </a:prstGeom>
          <a:noFill/>
        </p:spPr>
        <p:txBody>
          <a:bodyPr wrap="none" rtlCol="0">
            <a:spAutoFit/>
          </a:bodyPr>
          <a:lstStyle/>
          <a:p>
            <a:pPr>
              <a:buNone/>
            </a:pPr>
            <a:r>
              <a:rPr lang="en-US" sz="800" dirty="0"/>
              <a:t>DSK</a:t>
            </a:r>
          </a:p>
        </p:txBody>
      </p:sp>
    </p:spTree>
    <p:extLst>
      <p:ext uri="{BB962C8B-B14F-4D97-AF65-F5344CB8AC3E}">
        <p14:creationId xmlns:p14="http://schemas.microsoft.com/office/powerpoint/2010/main" val="3909477073"/>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Footer Placeholder 4"/>
          <p:cNvSpPr txBox="1">
            <a:spLocks noGrp="1"/>
          </p:cNvSpPr>
          <p:nvPr/>
        </p:nvSpPr>
        <p:spPr bwMode="auto">
          <a:xfrm>
            <a:off x="0" y="6629400"/>
            <a:ext cx="2895600" cy="241300"/>
          </a:xfrm>
          <a:prstGeom prst="rect">
            <a:avLst/>
          </a:prstGeom>
          <a:noFill/>
          <a:ln w="12700">
            <a:noFill/>
            <a:miter lim="800000"/>
            <a:headEnd/>
            <a:tailEnd/>
          </a:ln>
        </p:spPr>
        <p:txBody>
          <a:bodyPr>
            <a:prstTxWarp prst="textNoShape">
              <a:avLst/>
            </a:prstTxWarp>
          </a:bodyPr>
          <a:lstStyle/>
          <a:p>
            <a:pPr algn="l">
              <a:lnSpc>
                <a:spcPct val="100000"/>
              </a:lnSpc>
              <a:spcBef>
                <a:spcPct val="0"/>
              </a:spcBef>
              <a:buSzTx/>
              <a:buFontTx/>
              <a:buNone/>
            </a:pPr>
            <a:r>
              <a:rPr lang="en-US" sz="1000">
                <a:ea typeface="ＭＳ Ｐゴシック" charset="-128"/>
                <a:cs typeface="ＭＳ Ｐゴシック" charset="-128"/>
              </a:rPr>
              <a:t>Derived Quantities</a:t>
            </a:r>
          </a:p>
        </p:txBody>
      </p:sp>
      <p:sp>
        <p:nvSpPr>
          <p:cNvPr id="71683" name="Slide Number Placeholder 5"/>
          <p:cNvSpPr txBox="1">
            <a:spLocks noGrp="1"/>
          </p:cNvSpPr>
          <p:nvPr/>
        </p:nvSpPr>
        <p:spPr bwMode="auto">
          <a:xfrm>
            <a:off x="7251700" y="6629400"/>
            <a:ext cx="1905000" cy="241300"/>
          </a:xfrm>
          <a:prstGeom prst="rect">
            <a:avLst/>
          </a:prstGeom>
          <a:noFill/>
          <a:ln w="12700">
            <a:noFill/>
            <a:miter lim="800000"/>
            <a:headEnd/>
            <a:tailEnd/>
          </a:ln>
        </p:spPr>
        <p:txBody>
          <a:bodyPr>
            <a:prstTxWarp prst="textNoShape">
              <a:avLst/>
            </a:prstTxWarp>
          </a:bodyPr>
          <a:lstStyle/>
          <a:p>
            <a:pPr algn="r">
              <a:lnSpc>
                <a:spcPct val="100000"/>
              </a:lnSpc>
              <a:spcBef>
                <a:spcPct val="0"/>
              </a:spcBef>
              <a:buSzTx/>
              <a:buFontTx/>
              <a:buNone/>
            </a:pPr>
            <a:fld id="{1F716D43-102F-7948-9922-8F3950E775DB}" type="slidenum">
              <a:rPr lang="en-US" sz="1200">
                <a:ea typeface="ＭＳ Ｐゴシック" charset="-128"/>
                <a:cs typeface="ＭＳ Ｐゴシック" charset="-128"/>
              </a:rPr>
              <a:pPr algn="r">
                <a:lnSpc>
                  <a:spcPct val="100000"/>
                </a:lnSpc>
                <a:spcBef>
                  <a:spcPct val="0"/>
                </a:spcBef>
                <a:buSzTx/>
                <a:buFontTx/>
                <a:buNone/>
              </a:pPr>
              <a:t>20</a:t>
            </a:fld>
            <a:endParaRPr lang="en-US" b="0">
              <a:latin typeface="Times New Roman" charset="0"/>
              <a:ea typeface="ＭＳ Ｐゴシック" charset="-128"/>
              <a:cs typeface="ＭＳ Ｐゴシック" charset="-128"/>
            </a:endParaRPr>
          </a:p>
        </p:txBody>
      </p:sp>
      <p:sp>
        <p:nvSpPr>
          <p:cNvPr id="71714" name="Rectangle 5"/>
          <p:cNvSpPr>
            <a:spLocks noGrp="1" noChangeArrowheads="1"/>
          </p:cNvSpPr>
          <p:nvPr>
            <p:ph type="body" sz="half" idx="4294967295"/>
          </p:nvPr>
        </p:nvSpPr>
        <p:spPr>
          <a:xfrm>
            <a:off x="2749551" y="2444750"/>
            <a:ext cx="6324600" cy="4217987"/>
          </a:xfrm>
          <a:noFill/>
        </p:spPr>
        <p:txBody>
          <a:bodyPr/>
          <a:lstStyle/>
          <a:p>
            <a:pPr>
              <a:lnSpc>
                <a:spcPct val="120000"/>
              </a:lnSpc>
            </a:pPr>
            <a:r>
              <a:rPr lang="en-US" sz="1400" dirty="0">
                <a:ea typeface="ＭＳ Ｐゴシック" charset="-128"/>
                <a:cs typeface="ＭＳ Ｐゴシック" charset="-128"/>
              </a:rPr>
              <a:t>CALL </a:t>
            </a:r>
            <a:r>
              <a:rPr lang="en-US" sz="1400" u="sng" dirty="0">
                <a:solidFill>
                  <a:schemeClr val="accent1"/>
                </a:solidFill>
                <a:ea typeface="ＭＳ Ｐゴシック" charset="-128"/>
                <a:cs typeface="ＭＳ Ｐゴシック" charset="-128"/>
              </a:rPr>
              <a:t>SPKEZR</a:t>
            </a:r>
            <a:r>
              <a:rPr lang="en-US" sz="1400" dirty="0">
                <a:ea typeface="ＭＳ Ｐゴシック" charset="-128"/>
                <a:cs typeface="ＭＳ Ｐゴシック" charset="-128"/>
              </a:rPr>
              <a:t> to get light time corrected position of spacecraft as seen from Earth at time ET in J2000 reference frame SCVEC.</a:t>
            </a:r>
          </a:p>
          <a:p>
            <a:pPr>
              <a:lnSpc>
                <a:spcPct val="120000"/>
              </a:lnSpc>
            </a:pPr>
            <a:r>
              <a:rPr lang="en-US" sz="1400" dirty="0">
                <a:ea typeface="ＭＳ Ｐゴシック" charset="-128"/>
                <a:cs typeface="ＭＳ Ｐゴシック" charset="-128"/>
              </a:rPr>
              <a:t>CALL </a:t>
            </a:r>
            <a:r>
              <a:rPr lang="en-US" sz="1400" u="sng" dirty="0">
                <a:solidFill>
                  <a:schemeClr val="accent1"/>
                </a:solidFill>
                <a:ea typeface="ＭＳ Ｐゴシック" charset="-128"/>
                <a:cs typeface="ＭＳ Ｐゴシック" charset="-128"/>
              </a:rPr>
              <a:t>SPKEZR</a:t>
            </a:r>
            <a:r>
              <a:rPr lang="en-US" sz="1400" dirty="0">
                <a:ea typeface="ＭＳ Ｐゴシック" charset="-128"/>
                <a:cs typeface="ＭＳ Ｐゴシック" charset="-128"/>
              </a:rPr>
              <a:t> to get light time corrected position of center of Saturn at time ET as seen from Earth in J2000 frame SATCTR.</a:t>
            </a:r>
          </a:p>
          <a:p>
            <a:pPr>
              <a:lnSpc>
                <a:spcPct val="120000"/>
              </a:lnSpc>
            </a:pPr>
            <a:r>
              <a:rPr lang="en-US" sz="1400" dirty="0">
                <a:ea typeface="ＭＳ Ｐゴシック" charset="-128"/>
                <a:cs typeface="ＭＳ Ｐゴシック" charset="-128"/>
              </a:rPr>
              <a:t>CALL </a:t>
            </a:r>
            <a:r>
              <a:rPr lang="en-US" sz="1400" u="sng" dirty="0">
                <a:solidFill>
                  <a:schemeClr val="accent1"/>
                </a:solidFill>
                <a:ea typeface="ＭＳ Ｐゴシック" charset="-128"/>
                <a:cs typeface="ＭＳ Ｐゴシック" charset="-128"/>
              </a:rPr>
              <a:t>PXFORM</a:t>
            </a:r>
            <a:r>
              <a:rPr lang="en-US" sz="1400" dirty="0">
                <a:ea typeface="ＭＳ Ｐゴシック" charset="-128"/>
                <a:cs typeface="ＭＳ Ｐゴシック" charset="-128"/>
              </a:rPr>
              <a:t> to get rotation from Saturn body-fixed coordinates to J2000 at light time corrected epoch. The third column of this matrix gives the pole direction of Saturn in the J2000 frame SATPOL.</a:t>
            </a:r>
          </a:p>
          <a:p>
            <a:pPr>
              <a:lnSpc>
                <a:spcPct val="120000"/>
              </a:lnSpc>
            </a:pPr>
            <a:r>
              <a:rPr lang="en-US" sz="1400" dirty="0">
                <a:ea typeface="ＭＳ Ｐゴシック" charset="-128"/>
                <a:cs typeface="ＭＳ Ｐゴシック" charset="-128"/>
              </a:rPr>
              <a:t>CALL </a:t>
            </a:r>
            <a:r>
              <a:rPr lang="en-US" sz="1400" u="sng" dirty="0">
                <a:solidFill>
                  <a:schemeClr val="accent1"/>
                </a:solidFill>
                <a:ea typeface="ＭＳ Ｐゴシック" charset="-128"/>
                <a:cs typeface="ＭＳ Ｐゴシック" charset="-128"/>
              </a:rPr>
              <a:t>NVP2PL</a:t>
            </a:r>
            <a:r>
              <a:rPr lang="en-US" sz="1400" dirty="0">
                <a:ea typeface="ＭＳ Ｐゴシック" charset="-128"/>
                <a:cs typeface="ＭＳ Ｐゴシック" charset="-128"/>
              </a:rPr>
              <a:t> and use SATCTR and SATPOL to construct the ring plane RPLANE.</a:t>
            </a:r>
          </a:p>
          <a:p>
            <a:pPr>
              <a:lnSpc>
                <a:spcPct val="120000"/>
              </a:lnSpc>
            </a:pPr>
            <a:r>
              <a:rPr lang="en-US" sz="1400" dirty="0">
                <a:ea typeface="ＭＳ Ｐゴシック" charset="-128"/>
                <a:cs typeface="ＭＳ Ｐゴシック" charset="-128"/>
              </a:rPr>
              <a:t>CALL </a:t>
            </a:r>
            <a:r>
              <a:rPr lang="en-US" sz="1400" u="sng" dirty="0">
                <a:solidFill>
                  <a:schemeClr val="accent1"/>
                </a:solidFill>
                <a:ea typeface="ＭＳ Ｐゴシック" charset="-128"/>
                <a:cs typeface="ＭＳ Ｐゴシック" charset="-128"/>
              </a:rPr>
              <a:t>INRYPL</a:t>
            </a:r>
            <a:r>
              <a:rPr lang="en-US" sz="1400" dirty="0">
                <a:ea typeface="ＭＳ Ｐゴシック" charset="-128"/>
                <a:cs typeface="ＭＳ Ｐゴシック" charset="-128"/>
              </a:rPr>
              <a:t> to intersect the Earth-spacecraft vector SCVEC with the Saturn ring plane RPLANE to produce the intercept point X.</a:t>
            </a:r>
          </a:p>
          <a:p>
            <a:pPr>
              <a:lnSpc>
                <a:spcPct val="120000"/>
              </a:lnSpc>
            </a:pPr>
            <a:r>
              <a:rPr lang="en-US" sz="1400" dirty="0">
                <a:ea typeface="ＭＳ Ｐゴシック" charset="-128"/>
                <a:cs typeface="ＭＳ Ｐゴシック" charset="-128"/>
              </a:rPr>
              <a:t>CALL </a:t>
            </a:r>
            <a:r>
              <a:rPr lang="en-US" sz="1400" u="sng" dirty="0">
                <a:solidFill>
                  <a:schemeClr val="accent1"/>
                </a:solidFill>
                <a:ea typeface="ＭＳ Ｐゴシック" charset="-128"/>
                <a:cs typeface="ＭＳ Ｐゴシック" charset="-128"/>
              </a:rPr>
              <a:t>VSUB</a:t>
            </a:r>
            <a:r>
              <a:rPr lang="en-US" sz="1400" dirty="0">
                <a:ea typeface="ＭＳ Ｐゴシック" charset="-128"/>
                <a:cs typeface="ＭＳ Ｐゴシック" charset="-128"/>
              </a:rPr>
              <a:t> to get the position of the intercept with respect to Saturn XSAT (subtract SATCTR from X) and use </a:t>
            </a:r>
            <a:r>
              <a:rPr lang="en-US" sz="1400" u="sng" dirty="0">
                <a:solidFill>
                  <a:schemeClr val="accent1"/>
                </a:solidFill>
                <a:ea typeface="ＭＳ Ｐゴシック" charset="-128"/>
                <a:cs typeface="ＭＳ Ｐゴシック" charset="-128"/>
              </a:rPr>
              <a:t>VNORM </a:t>
            </a:r>
            <a:r>
              <a:rPr lang="en-US" sz="1400" dirty="0">
                <a:ea typeface="ＭＳ Ｐゴシック" charset="-128"/>
                <a:cs typeface="ＭＳ Ｐゴシック" charset="-128"/>
              </a:rPr>
              <a:t>to get the distance of XSAT from the center of Saturn.</a:t>
            </a:r>
            <a:r>
              <a:rPr lang="en-US" sz="1800" dirty="0">
                <a:ea typeface="ＭＳ Ｐゴシック" charset="-128"/>
                <a:cs typeface="ＭＳ Ｐゴシック" charset="-128"/>
              </a:rPr>
              <a:t> </a:t>
            </a:r>
          </a:p>
        </p:txBody>
      </p:sp>
      <p:sp>
        <p:nvSpPr>
          <p:cNvPr id="71715" name="Rectangle 93"/>
          <p:cNvSpPr>
            <a:spLocks noGrp="1" noChangeArrowheads="1"/>
          </p:cNvSpPr>
          <p:nvPr>
            <p:ph type="title" idx="4294967295"/>
          </p:nvPr>
        </p:nvSpPr>
        <p:spPr>
          <a:xfrm>
            <a:off x="1981200" y="381000"/>
            <a:ext cx="6900863" cy="474663"/>
          </a:xfrm>
        </p:spPr>
        <p:txBody>
          <a:bodyPr/>
          <a:lstStyle/>
          <a:p>
            <a:r>
              <a:rPr lang="en-US">
                <a:ea typeface="ＭＳ Ｐゴシック" charset="-128"/>
                <a:cs typeface="ＭＳ Ｐゴシック" charset="-128"/>
              </a:rPr>
              <a:t>Computing Ring Plane Intercepts-2</a:t>
            </a:r>
          </a:p>
        </p:txBody>
      </p:sp>
      <p:sp>
        <p:nvSpPr>
          <p:cNvPr id="71716" name="Text Box 95"/>
          <p:cNvSpPr txBox="1">
            <a:spLocks noChangeArrowheads="1"/>
          </p:cNvSpPr>
          <p:nvPr/>
        </p:nvSpPr>
        <p:spPr bwMode="auto">
          <a:xfrm>
            <a:off x="134938" y="3706813"/>
            <a:ext cx="2724150" cy="244475"/>
          </a:xfrm>
          <a:prstGeom prst="rect">
            <a:avLst/>
          </a:prstGeom>
          <a:noFill/>
          <a:ln w="12700">
            <a:noFill/>
            <a:miter lim="800000"/>
            <a:headEnd/>
            <a:tailEnd/>
          </a:ln>
        </p:spPr>
        <p:txBody>
          <a:bodyPr>
            <a:prstTxWarp prst="textNoShape">
              <a:avLst/>
            </a:prstTxWarp>
            <a:spAutoFit/>
          </a:bodyPr>
          <a:lstStyle/>
          <a:p>
            <a:pPr algn="l">
              <a:lnSpc>
                <a:spcPct val="100000"/>
              </a:lnSpc>
              <a:spcBef>
                <a:spcPct val="0"/>
              </a:spcBef>
              <a:buSzTx/>
              <a:buFontTx/>
              <a:buNone/>
            </a:pPr>
            <a:endParaRPr lang="en-US" sz="1000" b="0">
              <a:ea typeface="ＭＳ Ｐゴシック" charset="-128"/>
              <a:cs typeface="ＭＳ Ｐゴシック" charset="-128"/>
            </a:endParaRPr>
          </a:p>
        </p:txBody>
      </p:sp>
      <p:sp>
        <p:nvSpPr>
          <p:cNvPr id="71717" name="Text Box 96"/>
          <p:cNvSpPr txBox="1">
            <a:spLocks noChangeArrowheads="1"/>
          </p:cNvSpPr>
          <p:nvPr/>
        </p:nvSpPr>
        <p:spPr bwMode="auto">
          <a:xfrm>
            <a:off x="101600" y="2849563"/>
            <a:ext cx="2647950" cy="3735387"/>
          </a:xfrm>
          <a:prstGeom prst="rect">
            <a:avLst/>
          </a:prstGeom>
          <a:solidFill>
            <a:srgbClr val="9EFAF1"/>
          </a:solidFill>
          <a:ln w="12700">
            <a:noFill/>
            <a:miter lim="800000"/>
            <a:headEnd/>
            <a:tailEnd/>
          </a:ln>
        </p:spPr>
        <p:txBody>
          <a:bodyPr>
            <a:prstTxWarp prst="textNoShape">
              <a:avLst/>
            </a:prstTxWarp>
          </a:bodyPr>
          <a:lstStyle/>
          <a:p>
            <a:pPr algn="l">
              <a:lnSpc>
                <a:spcPct val="100000"/>
              </a:lnSpc>
              <a:spcBef>
                <a:spcPct val="0"/>
              </a:spcBef>
              <a:buSzTx/>
              <a:buFontTx/>
              <a:buNone/>
            </a:pPr>
            <a:r>
              <a:rPr lang="en-US" sz="1600" b="0" dirty="0">
                <a:ea typeface="ＭＳ Ｐゴシック" charset="-128"/>
                <a:cs typeface="ＭＳ Ｐゴシック" charset="-128"/>
              </a:rPr>
              <a:t>This simplified computation ignores the difference between the light time from Saturn to the Earth and the light time from the ring intercept point to the Earth.</a:t>
            </a:r>
          </a:p>
          <a:p>
            <a:pPr algn="l">
              <a:lnSpc>
                <a:spcPct val="100000"/>
              </a:lnSpc>
              <a:spcBef>
                <a:spcPct val="0"/>
              </a:spcBef>
              <a:buSzTx/>
              <a:buFontTx/>
              <a:buNone/>
            </a:pPr>
            <a:endParaRPr lang="en-US" sz="1600" b="0" dirty="0">
              <a:ea typeface="ＭＳ Ｐゴシック" charset="-128"/>
              <a:cs typeface="ＭＳ Ｐゴシック" charset="-128"/>
            </a:endParaRPr>
          </a:p>
          <a:p>
            <a:pPr algn="l">
              <a:lnSpc>
                <a:spcPct val="100000"/>
              </a:lnSpc>
              <a:spcBef>
                <a:spcPct val="0"/>
              </a:spcBef>
              <a:buSzTx/>
              <a:buFontTx/>
              <a:buNone/>
            </a:pPr>
            <a:r>
              <a:rPr lang="en-US" sz="1600" b="0" dirty="0">
                <a:ea typeface="ＭＳ Ｐゴシック" charset="-128"/>
                <a:cs typeface="ＭＳ Ｐゴシック" charset="-128"/>
              </a:rPr>
              <a:t>The position and orientation of Saturn could be re-computed using the light time from Earth to the intercept; the intercept could be re-computed until convergence is attained.</a:t>
            </a:r>
          </a:p>
        </p:txBody>
      </p:sp>
      <p:sp>
        <p:nvSpPr>
          <p:cNvPr id="71719" name="Text Box 96"/>
          <p:cNvSpPr txBox="1">
            <a:spLocks noChangeArrowheads="1"/>
          </p:cNvSpPr>
          <p:nvPr/>
        </p:nvSpPr>
        <p:spPr bwMode="auto">
          <a:xfrm>
            <a:off x="3208338" y="1392238"/>
            <a:ext cx="5405437" cy="992187"/>
          </a:xfrm>
          <a:prstGeom prst="rect">
            <a:avLst/>
          </a:prstGeom>
          <a:solidFill>
            <a:srgbClr val="9EFAF1"/>
          </a:solidFill>
          <a:ln w="12700">
            <a:noFill/>
            <a:miter lim="800000"/>
            <a:headEnd/>
            <a:tailEnd/>
          </a:ln>
        </p:spPr>
        <p:txBody>
          <a:bodyPr>
            <a:prstTxWarp prst="textNoShape">
              <a:avLst/>
            </a:prstTxWarp>
          </a:bodyPr>
          <a:lstStyle/>
          <a:p>
            <a:pPr algn="l">
              <a:lnSpc>
                <a:spcPct val="100000"/>
              </a:lnSpc>
              <a:spcBef>
                <a:spcPct val="0"/>
              </a:spcBef>
              <a:buSzTx/>
              <a:buFontTx/>
              <a:buNone/>
            </a:pPr>
            <a:r>
              <a:rPr lang="en-US" sz="2000" b="0" dirty="0">
                <a:ea typeface="ＭＳ Ｐゴシック" charset="-128"/>
                <a:cs typeface="ＭＳ Ｐゴシック" charset="-128"/>
              </a:rPr>
              <a:t>This computation is for the reception case, when radiation is received at the Earth at a given epoch “ET”.</a:t>
            </a:r>
            <a:endParaRPr lang="en-US" sz="2800" b="0" dirty="0">
              <a:ea typeface="ＭＳ Ｐゴシック" charset="-128"/>
              <a:cs typeface="ＭＳ Ｐゴシック" charset="-128"/>
            </a:endParaRPr>
          </a:p>
        </p:txBody>
      </p:sp>
      <p:grpSp>
        <p:nvGrpSpPr>
          <p:cNvPr id="40" name="Group 39"/>
          <p:cNvGrpSpPr/>
          <p:nvPr/>
        </p:nvGrpSpPr>
        <p:grpSpPr>
          <a:xfrm>
            <a:off x="217212" y="1363630"/>
            <a:ext cx="2504588" cy="1276372"/>
            <a:chOff x="376517" y="2494840"/>
            <a:chExt cx="7627172" cy="3886909"/>
          </a:xfrm>
        </p:grpSpPr>
        <p:sp>
          <p:nvSpPr>
            <p:cNvPr id="41" name="Rectangle 40"/>
            <p:cNvSpPr/>
            <p:nvPr/>
          </p:nvSpPr>
          <p:spPr bwMode="auto">
            <a:xfrm>
              <a:off x="376517" y="2494840"/>
              <a:ext cx="7627172" cy="3886909"/>
            </a:xfrm>
            <a:prstGeom prst="rect">
              <a:avLst/>
            </a:prstGeom>
            <a:solidFill>
              <a:schemeClr val="tx1"/>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pic>
          <p:nvPicPr>
            <p:cNvPr id="42" name="Picture 41"/>
            <p:cNvPicPr>
              <a:picLocks noChangeAspect="1"/>
            </p:cNvPicPr>
            <p:nvPr/>
          </p:nvPicPr>
          <p:blipFill>
            <a:blip r:embed="rId3"/>
            <a:stretch>
              <a:fillRect/>
            </a:stretch>
          </p:blipFill>
          <p:spPr>
            <a:xfrm>
              <a:off x="677732" y="3682911"/>
              <a:ext cx="4281544" cy="2179076"/>
            </a:xfrm>
            <a:prstGeom prst="rect">
              <a:avLst/>
            </a:prstGeom>
          </p:spPr>
        </p:pic>
        <p:pic>
          <p:nvPicPr>
            <p:cNvPr id="43" name="Picture 42"/>
            <p:cNvPicPr>
              <a:picLocks noChangeAspect="1"/>
            </p:cNvPicPr>
            <p:nvPr/>
          </p:nvPicPr>
          <p:blipFill>
            <a:blip r:embed="rId4"/>
            <a:stretch>
              <a:fillRect/>
            </a:stretch>
          </p:blipFill>
          <p:spPr>
            <a:xfrm flipH="1">
              <a:off x="7042299" y="2667895"/>
              <a:ext cx="418801" cy="418801"/>
            </a:xfrm>
            <a:prstGeom prst="rect">
              <a:avLst/>
            </a:prstGeom>
          </p:spPr>
        </p:pic>
        <p:sp>
          <p:nvSpPr>
            <p:cNvPr id="44" name="Freeform 11"/>
            <p:cNvSpPr>
              <a:spLocks/>
            </p:cNvSpPr>
            <p:nvPr/>
          </p:nvSpPr>
          <p:spPr bwMode="auto">
            <a:xfrm>
              <a:off x="2648566" y="5705979"/>
              <a:ext cx="494067" cy="548771"/>
            </a:xfrm>
            <a:custGeom>
              <a:avLst/>
              <a:gdLst>
                <a:gd name="T0" fmla="*/ 2147483647 w 569"/>
                <a:gd name="T1" fmla="*/ 2147483647 h 632"/>
                <a:gd name="T2" fmla="*/ 2147483647 w 569"/>
                <a:gd name="T3" fmla="*/ 2147483647 h 632"/>
                <a:gd name="T4" fmla="*/ 2147483647 w 569"/>
                <a:gd name="T5" fmla="*/ 2147483647 h 632"/>
                <a:gd name="T6" fmla="*/ 2147483647 w 569"/>
                <a:gd name="T7" fmla="*/ 2147483647 h 632"/>
                <a:gd name="T8" fmla="*/ 2147483647 w 569"/>
                <a:gd name="T9" fmla="*/ 2147483647 h 632"/>
                <a:gd name="T10" fmla="*/ 2147483647 w 569"/>
                <a:gd name="T11" fmla="*/ 2147483647 h 632"/>
                <a:gd name="T12" fmla="*/ 2147483647 w 569"/>
                <a:gd name="T13" fmla="*/ 2147483647 h 632"/>
                <a:gd name="T14" fmla="*/ 2147483647 w 569"/>
                <a:gd name="T15" fmla="*/ 2147483647 h 632"/>
                <a:gd name="T16" fmla="*/ 2147483647 w 569"/>
                <a:gd name="T17" fmla="*/ 2147483647 h 632"/>
                <a:gd name="T18" fmla="*/ 2147483647 w 569"/>
                <a:gd name="T19" fmla="*/ 2147483647 h 632"/>
                <a:gd name="T20" fmla="*/ 2147483647 w 569"/>
                <a:gd name="T21" fmla="*/ 2147483647 h 632"/>
                <a:gd name="T22" fmla="*/ 2147483647 w 569"/>
                <a:gd name="T23" fmla="*/ 2147483647 h 632"/>
                <a:gd name="T24" fmla="*/ 2147483647 w 569"/>
                <a:gd name="T25" fmla="*/ 2147483647 h 632"/>
                <a:gd name="T26" fmla="*/ 2147483647 w 569"/>
                <a:gd name="T27" fmla="*/ 2147483647 h 632"/>
                <a:gd name="T28" fmla="*/ 2147483647 w 569"/>
                <a:gd name="T29" fmla="*/ 2147483647 h 632"/>
                <a:gd name="T30" fmla="*/ 2147483647 w 569"/>
                <a:gd name="T31" fmla="*/ 2147483647 h 632"/>
                <a:gd name="T32" fmla="*/ 2147483647 w 569"/>
                <a:gd name="T33" fmla="*/ 2147483647 h 632"/>
                <a:gd name="T34" fmla="*/ 2147483647 w 569"/>
                <a:gd name="T35" fmla="*/ 2147483647 h 632"/>
                <a:gd name="T36" fmla="*/ 2147483647 w 569"/>
                <a:gd name="T37" fmla="*/ 2147483647 h 632"/>
                <a:gd name="T38" fmla="*/ 2147483647 w 569"/>
                <a:gd name="T39" fmla="*/ 2147483647 h 632"/>
                <a:gd name="T40" fmla="*/ 2147483647 w 569"/>
                <a:gd name="T41" fmla="*/ 2147483647 h 632"/>
                <a:gd name="T42" fmla="*/ 2147483647 w 569"/>
                <a:gd name="T43" fmla="*/ 2147483647 h 632"/>
                <a:gd name="T44" fmla="*/ 2147483647 w 569"/>
                <a:gd name="T45" fmla="*/ 2147483647 h 632"/>
                <a:gd name="T46" fmla="*/ 2147483647 w 569"/>
                <a:gd name="T47" fmla="*/ 2147483647 h 632"/>
                <a:gd name="T48" fmla="*/ 2147483647 w 569"/>
                <a:gd name="T49" fmla="*/ 2147483647 h 632"/>
                <a:gd name="T50" fmla="*/ 2147483647 w 569"/>
                <a:gd name="T51" fmla="*/ 2147483647 h 632"/>
                <a:gd name="T52" fmla="*/ 2147483647 w 569"/>
                <a:gd name="T53" fmla="*/ 2147483647 h 632"/>
                <a:gd name="T54" fmla="*/ 2147483647 w 569"/>
                <a:gd name="T55" fmla="*/ 2147483647 h 632"/>
                <a:gd name="T56" fmla="*/ 2147483647 w 569"/>
                <a:gd name="T57" fmla="*/ 2147483647 h 632"/>
                <a:gd name="T58" fmla="*/ 2147483647 w 569"/>
                <a:gd name="T59" fmla="*/ 2147483647 h 632"/>
                <a:gd name="T60" fmla="*/ 2147483647 w 569"/>
                <a:gd name="T61" fmla="*/ 2147483647 h 632"/>
                <a:gd name="T62" fmla="*/ 2147483647 w 569"/>
                <a:gd name="T63" fmla="*/ 2147483647 h 632"/>
                <a:gd name="T64" fmla="*/ 2147483647 w 569"/>
                <a:gd name="T65" fmla="*/ 2147483647 h 632"/>
                <a:gd name="T66" fmla="*/ 2147483647 w 569"/>
                <a:gd name="T67" fmla="*/ 2147483647 h 632"/>
                <a:gd name="T68" fmla="*/ 2147483647 w 569"/>
                <a:gd name="T69" fmla="*/ 2147483647 h 632"/>
                <a:gd name="T70" fmla="*/ 2147483647 w 569"/>
                <a:gd name="T71" fmla="*/ 2147483647 h 632"/>
                <a:gd name="T72" fmla="*/ 2147483647 w 569"/>
                <a:gd name="T73" fmla="*/ 2147483647 h 632"/>
                <a:gd name="T74" fmla="*/ 2147483647 w 569"/>
                <a:gd name="T75" fmla="*/ 2147483647 h 632"/>
                <a:gd name="T76" fmla="*/ 2147483647 w 569"/>
                <a:gd name="T77" fmla="*/ 2147483647 h 632"/>
                <a:gd name="T78" fmla="*/ 2147483647 w 569"/>
                <a:gd name="T79" fmla="*/ 2147483647 h 632"/>
                <a:gd name="T80" fmla="*/ 2147483647 w 569"/>
                <a:gd name="T81" fmla="*/ 2147483647 h 632"/>
                <a:gd name="T82" fmla="*/ 2147483647 w 569"/>
                <a:gd name="T83" fmla="*/ 2147483647 h 632"/>
                <a:gd name="T84" fmla="*/ 2147483647 w 569"/>
                <a:gd name="T85" fmla="*/ 2147483647 h 632"/>
                <a:gd name="T86" fmla="*/ 2147483647 w 569"/>
                <a:gd name="T87" fmla="*/ 2147483647 h 632"/>
                <a:gd name="T88" fmla="*/ 2147483647 w 569"/>
                <a:gd name="T89" fmla="*/ 2147483647 h 632"/>
                <a:gd name="T90" fmla="*/ 2147483647 w 569"/>
                <a:gd name="T91" fmla="*/ 2147483647 h 632"/>
                <a:gd name="T92" fmla="*/ 2147483647 w 569"/>
                <a:gd name="T93" fmla="*/ 2147483647 h 632"/>
                <a:gd name="T94" fmla="*/ 2147483647 w 569"/>
                <a:gd name="T95" fmla="*/ 2147483647 h 632"/>
                <a:gd name="T96" fmla="*/ 2147483647 w 569"/>
                <a:gd name="T97" fmla="*/ 2147483647 h 632"/>
                <a:gd name="T98" fmla="*/ 2147483647 w 569"/>
                <a:gd name="T99" fmla="*/ 2147483647 h 632"/>
                <a:gd name="T100" fmla="*/ 2147483647 w 569"/>
                <a:gd name="T101" fmla="*/ 2147483647 h 632"/>
                <a:gd name="T102" fmla="*/ 2147483647 w 569"/>
                <a:gd name="T103" fmla="*/ 2147483647 h 632"/>
                <a:gd name="T104" fmla="*/ 2147483647 w 569"/>
                <a:gd name="T105" fmla="*/ 2147483647 h 632"/>
                <a:gd name="T106" fmla="*/ 2147483647 w 569"/>
                <a:gd name="T107" fmla="*/ 2147483647 h 632"/>
                <a:gd name="T108" fmla="*/ 2147483647 w 569"/>
                <a:gd name="T109" fmla="*/ 2147483647 h 632"/>
                <a:gd name="T110" fmla="*/ 2147483647 w 569"/>
                <a:gd name="T111" fmla="*/ 2147483647 h 632"/>
                <a:gd name="T112" fmla="*/ 0 w 569"/>
                <a:gd name="T113" fmla="*/ 2147483647 h 632"/>
                <a:gd name="T114" fmla="*/ 2147483647 w 569"/>
                <a:gd name="T115" fmla="*/ 0 h 632"/>
                <a:gd name="T116" fmla="*/ 2147483647 w 569"/>
                <a:gd name="T117" fmla="*/ 0 h 6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9"/>
                <a:gd name="T178" fmla="*/ 0 h 632"/>
                <a:gd name="T179" fmla="*/ 569 w 569"/>
                <a:gd name="T180" fmla="*/ 632 h 6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9" h="632">
                  <a:moveTo>
                    <a:pt x="291" y="209"/>
                  </a:moveTo>
                  <a:lnTo>
                    <a:pt x="305" y="202"/>
                  </a:lnTo>
                  <a:lnTo>
                    <a:pt x="340" y="230"/>
                  </a:lnTo>
                  <a:lnTo>
                    <a:pt x="347" y="223"/>
                  </a:lnTo>
                  <a:lnTo>
                    <a:pt x="319" y="140"/>
                  </a:lnTo>
                  <a:lnTo>
                    <a:pt x="326" y="133"/>
                  </a:lnTo>
                  <a:lnTo>
                    <a:pt x="340" y="133"/>
                  </a:lnTo>
                  <a:lnTo>
                    <a:pt x="350" y="137"/>
                  </a:lnTo>
                  <a:lnTo>
                    <a:pt x="359" y="141"/>
                  </a:lnTo>
                  <a:lnTo>
                    <a:pt x="368" y="145"/>
                  </a:lnTo>
                  <a:lnTo>
                    <a:pt x="377" y="149"/>
                  </a:lnTo>
                  <a:lnTo>
                    <a:pt x="386" y="154"/>
                  </a:lnTo>
                  <a:lnTo>
                    <a:pt x="395" y="158"/>
                  </a:lnTo>
                  <a:lnTo>
                    <a:pt x="403" y="163"/>
                  </a:lnTo>
                  <a:lnTo>
                    <a:pt x="411" y="167"/>
                  </a:lnTo>
                  <a:lnTo>
                    <a:pt x="419" y="172"/>
                  </a:lnTo>
                  <a:lnTo>
                    <a:pt x="427" y="177"/>
                  </a:lnTo>
                  <a:lnTo>
                    <a:pt x="434" y="182"/>
                  </a:lnTo>
                  <a:lnTo>
                    <a:pt x="442" y="188"/>
                  </a:lnTo>
                  <a:lnTo>
                    <a:pt x="449" y="193"/>
                  </a:lnTo>
                  <a:lnTo>
                    <a:pt x="456" y="198"/>
                  </a:lnTo>
                  <a:lnTo>
                    <a:pt x="463" y="203"/>
                  </a:lnTo>
                  <a:lnTo>
                    <a:pt x="470" y="209"/>
                  </a:lnTo>
                  <a:lnTo>
                    <a:pt x="477" y="214"/>
                  </a:lnTo>
                  <a:lnTo>
                    <a:pt x="484" y="220"/>
                  </a:lnTo>
                  <a:lnTo>
                    <a:pt x="490" y="226"/>
                  </a:lnTo>
                  <a:lnTo>
                    <a:pt x="497" y="232"/>
                  </a:lnTo>
                  <a:lnTo>
                    <a:pt x="509" y="243"/>
                  </a:lnTo>
                  <a:lnTo>
                    <a:pt x="522" y="255"/>
                  </a:lnTo>
                  <a:lnTo>
                    <a:pt x="534" y="268"/>
                  </a:lnTo>
                  <a:lnTo>
                    <a:pt x="545" y="280"/>
                  </a:lnTo>
                  <a:lnTo>
                    <a:pt x="557" y="293"/>
                  </a:lnTo>
                  <a:lnTo>
                    <a:pt x="569" y="306"/>
                  </a:lnTo>
                  <a:lnTo>
                    <a:pt x="569" y="313"/>
                  </a:lnTo>
                  <a:lnTo>
                    <a:pt x="562" y="320"/>
                  </a:lnTo>
                  <a:lnTo>
                    <a:pt x="479" y="320"/>
                  </a:lnTo>
                  <a:lnTo>
                    <a:pt x="472" y="327"/>
                  </a:lnTo>
                  <a:lnTo>
                    <a:pt x="493" y="348"/>
                  </a:lnTo>
                  <a:lnTo>
                    <a:pt x="472" y="375"/>
                  </a:lnTo>
                  <a:lnTo>
                    <a:pt x="451" y="355"/>
                  </a:lnTo>
                  <a:lnTo>
                    <a:pt x="451" y="382"/>
                  </a:lnTo>
                  <a:lnTo>
                    <a:pt x="452" y="385"/>
                  </a:lnTo>
                  <a:lnTo>
                    <a:pt x="472" y="410"/>
                  </a:lnTo>
                  <a:lnTo>
                    <a:pt x="458" y="424"/>
                  </a:lnTo>
                  <a:lnTo>
                    <a:pt x="444" y="424"/>
                  </a:lnTo>
                  <a:lnTo>
                    <a:pt x="430" y="438"/>
                  </a:lnTo>
                  <a:lnTo>
                    <a:pt x="402" y="417"/>
                  </a:lnTo>
                  <a:lnTo>
                    <a:pt x="389" y="431"/>
                  </a:lnTo>
                  <a:lnTo>
                    <a:pt x="389" y="459"/>
                  </a:lnTo>
                  <a:lnTo>
                    <a:pt x="382" y="466"/>
                  </a:lnTo>
                  <a:lnTo>
                    <a:pt x="384" y="468"/>
                  </a:lnTo>
                  <a:lnTo>
                    <a:pt x="385" y="471"/>
                  </a:lnTo>
                  <a:lnTo>
                    <a:pt x="386" y="474"/>
                  </a:lnTo>
                  <a:lnTo>
                    <a:pt x="387" y="476"/>
                  </a:lnTo>
                  <a:lnTo>
                    <a:pt x="388" y="479"/>
                  </a:lnTo>
                  <a:lnTo>
                    <a:pt x="389" y="482"/>
                  </a:lnTo>
                  <a:lnTo>
                    <a:pt x="389" y="484"/>
                  </a:lnTo>
                  <a:lnTo>
                    <a:pt x="389" y="487"/>
                  </a:lnTo>
                  <a:lnTo>
                    <a:pt x="389" y="489"/>
                  </a:lnTo>
                  <a:lnTo>
                    <a:pt x="388" y="492"/>
                  </a:lnTo>
                  <a:lnTo>
                    <a:pt x="388" y="494"/>
                  </a:lnTo>
                  <a:lnTo>
                    <a:pt x="387" y="496"/>
                  </a:lnTo>
                  <a:lnTo>
                    <a:pt x="386" y="499"/>
                  </a:lnTo>
                  <a:lnTo>
                    <a:pt x="385" y="501"/>
                  </a:lnTo>
                  <a:lnTo>
                    <a:pt x="384" y="503"/>
                  </a:lnTo>
                  <a:lnTo>
                    <a:pt x="382" y="505"/>
                  </a:lnTo>
                  <a:lnTo>
                    <a:pt x="381" y="506"/>
                  </a:lnTo>
                  <a:lnTo>
                    <a:pt x="379" y="508"/>
                  </a:lnTo>
                  <a:lnTo>
                    <a:pt x="378" y="509"/>
                  </a:lnTo>
                  <a:lnTo>
                    <a:pt x="376" y="511"/>
                  </a:lnTo>
                  <a:lnTo>
                    <a:pt x="374" y="511"/>
                  </a:lnTo>
                  <a:lnTo>
                    <a:pt x="371" y="512"/>
                  </a:lnTo>
                  <a:lnTo>
                    <a:pt x="369" y="513"/>
                  </a:lnTo>
                  <a:lnTo>
                    <a:pt x="367" y="513"/>
                  </a:lnTo>
                  <a:lnTo>
                    <a:pt x="365" y="513"/>
                  </a:lnTo>
                  <a:lnTo>
                    <a:pt x="362" y="513"/>
                  </a:lnTo>
                  <a:lnTo>
                    <a:pt x="360" y="513"/>
                  </a:lnTo>
                  <a:lnTo>
                    <a:pt x="357" y="513"/>
                  </a:lnTo>
                  <a:lnTo>
                    <a:pt x="355" y="512"/>
                  </a:lnTo>
                  <a:lnTo>
                    <a:pt x="352" y="511"/>
                  </a:lnTo>
                  <a:lnTo>
                    <a:pt x="350" y="509"/>
                  </a:lnTo>
                  <a:lnTo>
                    <a:pt x="347" y="507"/>
                  </a:lnTo>
                  <a:lnTo>
                    <a:pt x="319" y="528"/>
                  </a:lnTo>
                  <a:lnTo>
                    <a:pt x="326" y="542"/>
                  </a:lnTo>
                  <a:lnTo>
                    <a:pt x="389" y="570"/>
                  </a:lnTo>
                  <a:lnTo>
                    <a:pt x="389" y="573"/>
                  </a:lnTo>
                  <a:lnTo>
                    <a:pt x="388" y="577"/>
                  </a:lnTo>
                  <a:lnTo>
                    <a:pt x="388" y="580"/>
                  </a:lnTo>
                  <a:lnTo>
                    <a:pt x="387" y="583"/>
                  </a:lnTo>
                  <a:lnTo>
                    <a:pt x="387" y="586"/>
                  </a:lnTo>
                  <a:lnTo>
                    <a:pt x="386" y="588"/>
                  </a:lnTo>
                  <a:lnTo>
                    <a:pt x="385" y="590"/>
                  </a:lnTo>
                  <a:lnTo>
                    <a:pt x="383" y="592"/>
                  </a:lnTo>
                  <a:lnTo>
                    <a:pt x="382" y="594"/>
                  </a:lnTo>
                  <a:lnTo>
                    <a:pt x="380" y="596"/>
                  </a:lnTo>
                  <a:lnTo>
                    <a:pt x="379" y="597"/>
                  </a:lnTo>
                  <a:lnTo>
                    <a:pt x="377" y="599"/>
                  </a:lnTo>
                  <a:lnTo>
                    <a:pt x="375" y="600"/>
                  </a:lnTo>
                  <a:lnTo>
                    <a:pt x="373" y="602"/>
                  </a:lnTo>
                  <a:lnTo>
                    <a:pt x="370" y="603"/>
                  </a:lnTo>
                  <a:lnTo>
                    <a:pt x="368" y="604"/>
                  </a:lnTo>
                  <a:lnTo>
                    <a:pt x="361" y="597"/>
                  </a:lnTo>
                  <a:lnTo>
                    <a:pt x="361" y="600"/>
                  </a:lnTo>
                  <a:lnTo>
                    <a:pt x="361" y="602"/>
                  </a:lnTo>
                  <a:lnTo>
                    <a:pt x="360" y="604"/>
                  </a:lnTo>
                  <a:lnTo>
                    <a:pt x="360" y="607"/>
                  </a:lnTo>
                  <a:lnTo>
                    <a:pt x="359" y="608"/>
                  </a:lnTo>
                  <a:lnTo>
                    <a:pt x="358" y="610"/>
                  </a:lnTo>
                  <a:lnTo>
                    <a:pt x="357" y="612"/>
                  </a:lnTo>
                  <a:lnTo>
                    <a:pt x="356" y="613"/>
                  </a:lnTo>
                  <a:lnTo>
                    <a:pt x="356" y="614"/>
                  </a:lnTo>
                  <a:lnTo>
                    <a:pt x="354" y="615"/>
                  </a:lnTo>
                  <a:lnTo>
                    <a:pt x="353" y="616"/>
                  </a:lnTo>
                  <a:lnTo>
                    <a:pt x="352" y="617"/>
                  </a:lnTo>
                  <a:lnTo>
                    <a:pt x="351" y="617"/>
                  </a:lnTo>
                  <a:lnTo>
                    <a:pt x="350" y="618"/>
                  </a:lnTo>
                  <a:lnTo>
                    <a:pt x="348" y="618"/>
                  </a:lnTo>
                  <a:lnTo>
                    <a:pt x="347" y="618"/>
                  </a:lnTo>
                  <a:lnTo>
                    <a:pt x="340" y="611"/>
                  </a:lnTo>
                  <a:lnTo>
                    <a:pt x="333" y="632"/>
                  </a:lnTo>
                  <a:lnTo>
                    <a:pt x="312" y="618"/>
                  </a:lnTo>
                  <a:lnTo>
                    <a:pt x="312" y="597"/>
                  </a:lnTo>
                  <a:lnTo>
                    <a:pt x="285" y="556"/>
                  </a:lnTo>
                  <a:lnTo>
                    <a:pt x="271" y="556"/>
                  </a:lnTo>
                  <a:lnTo>
                    <a:pt x="264" y="563"/>
                  </a:lnTo>
                  <a:lnTo>
                    <a:pt x="257" y="562"/>
                  </a:lnTo>
                  <a:lnTo>
                    <a:pt x="236" y="563"/>
                  </a:lnTo>
                  <a:lnTo>
                    <a:pt x="229" y="570"/>
                  </a:lnTo>
                  <a:lnTo>
                    <a:pt x="222" y="570"/>
                  </a:lnTo>
                  <a:lnTo>
                    <a:pt x="208" y="597"/>
                  </a:lnTo>
                  <a:lnTo>
                    <a:pt x="206" y="597"/>
                  </a:lnTo>
                  <a:lnTo>
                    <a:pt x="203" y="597"/>
                  </a:lnTo>
                  <a:lnTo>
                    <a:pt x="201" y="597"/>
                  </a:lnTo>
                  <a:lnTo>
                    <a:pt x="199" y="596"/>
                  </a:lnTo>
                  <a:lnTo>
                    <a:pt x="197" y="596"/>
                  </a:lnTo>
                  <a:lnTo>
                    <a:pt x="195" y="595"/>
                  </a:lnTo>
                  <a:lnTo>
                    <a:pt x="194" y="594"/>
                  </a:lnTo>
                  <a:lnTo>
                    <a:pt x="193" y="593"/>
                  </a:lnTo>
                  <a:lnTo>
                    <a:pt x="191" y="592"/>
                  </a:lnTo>
                  <a:lnTo>
                    <a:pt x="190" y="591"/>
                  </a:lnTo>
                  <a:lnTo>
                    <a:pt x="189" y="590"/>
                  </a:lnTo>
                  <a:lnTo>
                    <a:pt x="189" y="589"/>
                  </a:lnTo>
                  <a:lnTo>
                    <a:pt x="188" y="587"/>
                  </a:lnTo>
                  <a:lnTo>
                    <a:pt x="188" y="586"/>
                  </a:lnTo>
                  <a:lnTo>
                    <a:pt x="188" y="585"/>
                  </a:lnTo>
                  <a:lnTo>
                    <a:pt x="188" y="583"/>
                  </a:lnTo>
                  <a:lnTo>
                    <a:pt x="208" y="563"/>
                  </a:lnTo>
                  <a:lnTo>
                    <a:pt x="194" y="549"/>
                  </a:lnTo>
                  <a:lnTo>
                    <a:pt x="174" y="577"/>
                  </a:lnTo>
                  <a:lnTo>
                    <a:pt x="172" y="576"/>
                  </a:lnTo>
                  <a:lnTo>
                    <a:pt x="171" y="576"/>
                  </a:lnTo>
                  <a:lnTo>
                    <a:pt x="170" y="576"/>
                  </a:lnTo>
                  <a:lnTo>
                    <a:pt x="168" y="575"/>
                  </a:lnTo>
                  <a:lnTo>
                    <a:pt x="167" y="575"/>
                  </a:lnTo>
                  <a:lnTo>
                    <a:pt x="166" y="574"/>
                  </a:lnTo>
                  <a:lnTo>
                    <a:pt x="165" y="573"/>
                  </a:lnTo>
                  <a:lnTo>
                    <a:pt x="164" y="571"/>
                  </a:lnTo>
                  <a:lnTo>
                    <a:pt x="163" y="570"/>
                  </a:lnTo>
                  <a:lnTo>
                    <a:pt x="162" y="568"/>
                  </a:lnTo>
                  <a:lnTo>
                    <a:pt x="162" y="567"/>
                  </a:lnTo>
                  <a:lnTo>
                    <a:pt x="161" y="565"/>
                  </a:lnTo>
                  <a:lnTo>
                    <a:pt x="160" y="563"/>
                  </a:lnTo>
                  <a:lnTo>
                    <a:pt x="160" y="561"/>
                  </a:lnTo>
                  <a:lnTo>
                    <a:pt x="160" y="558"/>
                  </a:lnTo>
                  <a:lnTo>
                    <a:pt x="160" y="556"/>
                  </a:lnTo>
                  <a:lnTo>
                    <a:pt x="188" y="535"/>
                  </a:lnTo>
                  <a:lnTo>
                    <a:pt x="180" y="514"/>
                  </a:lnTo>
                  <a:lnTo>
                    <a:pt x="146" y="507"/>
                  </a:lnTo>
                  <a:lnTo>
                    <a:pt x="132" y="500"/>
                  </a:lnTo>
                  <a:lnTo>
                    <a:pt x="132" y="480"/>
                  </a:lnTo>
                  <a:lnTo>
                    <a:pt x="146" y="466"/>
                  </a:lnTo>
                  <a:lnTo>
                    <a:pt x="125" y="452"/>
                  </a:lnTo>
                  <a:lnTo>
                    <a:pt x="111" y="466"/>
                  </a:lnTo>
                  <a:lnTo>
                    <a:pt x="97" y="459"/>
                  </a:lnTo>
                  <a:lnTo>
                    <a:pt x="97" y="438"/>
                  </a:lnTo>
                  <a:lnTo>
                    <a:pt x="111" y="438"/>
                  </a:lnTo>
                  <a:lnTo>
                    <a:pt x="97" y="424"/>
                  </a:lnTo>
                  <a:lnTo>
                    <a:pt x="97" y="421"/>
                  </a:lnTo>
                  <a:lnTo>
                    <a:pt x="97" y="419"/>
                  </a:lnTo>
                  <a:lnTo>
                    <a:pt x="98" y="417"/>
                  </a:lnTo>
                  <a:lnTo>
                    <a:pt x="99" y="415"/>
                  </a:lnTo>
                  <a:lnTo>
                    <a:pt x="99" y="413"/>
                  </a:lnTo>
                  <a:lnTo>
                    <a:pt x="100" y="411"/>
                  </a:lnTo>
                  <a:lnTo>
                    <a:pt x="101" y="410"/>
                  </a:lnTo>
                  <a:lnTo>
                    <a:pt x="102" y="408"/>
                  </a:lnTo>
                  <a:lnTo>
                    <a:pt x="104" y="407"/>
                  </a:lnTo>
                  <a:lnTo>
                    <a:pt x="105" y="406"/>
                  </a:lnTo>
                  <a:lnTo>
                    <a:pt x="107" y="405"/>
                  </a:lnTo>
                  <a:lnTo>
                    <a:pt x="109" y="405"/>
                  </a:lnTo>
                  <a:lnTo>
                    <a:pt x="111" y="404"/>
                  </a:lnTo>
                  <a:lnTo>
                    <a:pt x="113" y="403"/>
                  </a:lnTo>
                  <a:lnTo>
                    <a:pt x="115" y="403"/>
                  </a:lnTo>
                  <a:lnTo>
                    <a:pt x="118" y="403"/>
                  </a:lnTo>
                  <a:lnTo>
                    <a:pt x="111" y="396"/>
                  </a:lnTo>
                  <a:lnTo>
                    <a:pt x="112" y="394"/>
                  </a:lnTo>
                  <a:lnTo>
                    <a:pt x="114" y="392"/>
                  </a:lnTo>
                  <a:lnTo>
                    <a:pt x="115" y="390"/>
                  </a:lnTo>
                  <a:lnTo>
                    <a:pt x="116" y="388"/>
                  </a:lnTo>
                  <a:lnTo>
                    <a:pt x="118" y="387"/>
                  </a:lnTo>
                  <a:lnTo>
                    <a:pt x="119" y="386"/>
                  </a:lnTo>
                  <a:lnTo>
                    <a:pt x="121" y="385"/>
                  </a:lnTo>
                  <a:lnTo>
                    <a:pt x="122" y="384"/>
                  </a:lnTo>
                  <a:lnTo>
                    <a:pt x="124" y="384"/>
                  </a:lnTo>
                  <a:lnTo>
                    <a:pt x="126" y="383"/>
                  </a:lnTo>
                  <a:lnTo>
                    <a:pt x="128" y="383"/>
                  </a:lnTo>
                  <a:lnTo>
                    <a:pt x="130" y="383"/>
                  </a:lnTo>
                  <a:lnTo>
                    <a:pt x="134" y="382"/>
                  </a:lnTo>
                  <a:lnTo>
                    <a:pt x="139" y="382"/>
                  </a:lnTo>
                  <a:lnTo>
                    <a:pt x="180" y="431"/>
                  </a:lnTo>
                  <a:lnTo>
                    <a:pt x="194" y="417"/>
                  </a:lnTo>
                  <a:lnTo>
                    <a:pt x="194" y="396"/>
                  </a:lnTo>
                  <a:lnTo>
                    <a:pt x="243" y="334"/>
                  </a:lnTo>
                  <a:lnTo>
                    <a:pt x="257" y="334"/>
                  </a:lnTo>
                  <a:lnTo>
                    <a:pt x="250" y="320"/>
                  </a:lnTo>
                  <a:lnTo>
                    <a:pt x="55" y="375"/>
                  </a:lnTo>
                  <a:lnTo>
                    <a:pt x="55" y="369"/>
                  </a:lnTo>
                  <a:lnTo>
                    <a:pt x="250" y="313"/>
                  </a:lnTo>
                  <a:lnTo>
                    <a:pt x="257" y="292"/>
                  </a:lnTo>
                  <a:lnTo>
                    <a:pt x="146" y="35"/>
                  </a:lnTo>
                  <a:lnTo>
                    <a:pt x="153" y="35"/>
                  </a:lnTo>
                  <a:lnTo>
                    <a:pt x="264" y="292"/>
                  </a:lnTo>
                  <a:lnTo>
                    <a:pt x="243" y="84"/>
                  </a:lnTo>
                  <a:lnTo>
                    <a:pt x="250" y="84"/>
                  </a:lnTo>
                  <a:lnTo>
                    <a:pt x="271" y="285"/>
                  </a:lnTo>
                  <a:lnTo>
                    <a:pt x="291" y="292"/>
                  </a:lnTo>
                  <a:lnTo>
                    <a:pt x="312" y="264"/>
                  </a:lnTo>
                  <a:lnTo>
                    <a:pt x="0" y="15"/>
                  </a:lnTo>
                  <a:lnTo>
                    <a:pt x="0" y="1"/>
                  </a:lnTo>
                  <a:lnTo>
                    <a:pt x="1" y="1"/>
                  </a:lnTo>
                  <a:lnTo>
                    <a:pt x="2" y="1"/>
                  </a:lnTo>
                  <a:lnTo>
                    <a:pt x="3" y="0"/>
                  </a:lnTo>
                  <a:lnTo>
                    <a:pt x="4" y="0"/>
                  </a:lnTo>
                  <a:lnTo>
                    <a:pt x="5" y="0"/>
                  </a:lnTo>
                  <a:lnTo>
                    <a:pt x="6" y="0"/>
                  </a:lnTo>
                  <a:lnTo>
                    <a:pt x="291" y="209"/>
                  </a:lnTo>
                  <a:close/>
                </a:path>
              </a:pathLst>
            </a:custGeom>
            <a:solidFill>
              <a:srgbClr val="C2C2C1"/>
            </a:solidFill>
            <a:ln w="9525">
              <a:noFill/>
              <a:round/>
              <a:headEnd/>
              <a:tailEnd/>
            </a:ln>
          </p:spPr>
          <p:txBody>
            <a:bodyPr>
              <a:prstTxWarp prst="textNoShape">
                <a:avLst/>
              </a:prstTxWarp>
            </a:bodyPr>
            <a:lstStyle/>
            <a:p>
              <a:endParaRPr lang="en-US"/>
            </a:p>
          </p:txBody>
        </p:sp>
        <p:cxnSp>
          <p:nvCxnSpPr>
            <p:cNvPr id="45" name="Straight Arrow Connector 44"/>
            <p:cNvCxnSpPr/>
            <p:nvPr/>
          </p:nvCxnSpPr>
          <p:spPr bwMode="auto">
            <a:xfrm flipH="1">
              <a:off x="4190103" y="3001384"/>
              <a:ext cx="2920702" cy="2108380"/>
            </a:xfrm>
            <a:prstGeom prst="straightConnector1">
              <a:avLst/>
            </a:prstGeom>
            <a:noFill/>
            <a:ln w="38100" cap="flat" cmpd="sng" algn="ctr">
              <a:solidFill>
                <a:schemeClr val="bg1"/>
              </a:solidFill>
              <a:prstDash val="solid"/>
              <a:round/>
              <a:headEnd type="none" w="med" len="med"/>
              <a:tailEnd type="none" w="med" len="med"/>
            </a:ln>
            <a:effectLst/>
          </p:spPr>
        </p:cxnSp>
        <p:cxnSp>
          <p:nvCxnSpPr>
            <p:cNvPr id="46" name="Straight Arrow Connector 45"/>
            <p:cNvCxnSpPr/>
            <p:nvPr/>
          </p:nvCxnSpPr>
          <p:spPr bwMode="auto">
            <a:xfrm flipH="1">
              <a:off x="3090638" y="5550946"/>
              <a:ext cx="470143" cy="355865"/>
            </a:xfrm>
            <a:prstGeom prst="straightConnector1">
              <a:avLst/>
            </a:prstGeom>
            <a:noFill/>
            <a:ln w="38100" cap="flat" cmpd="sng" algn="ctr">
              <a:solidFill>
                <a:schemeClr val="bg1"/>
              </a:solidFill>
              <a:prstDash val="solid"/>
              <a:round/>
              <a:headEnd type="none" w="med" len="med"/>
              <a:tailEnd type="triangle"/>
            </a:ln>
            <a:effectLst/>
          </p:spPr>
        </p:cxnSp>
        <p:cxnSp>
          <p:nvCxnSpPr>
            <p:cNvPr id="47" name="Straight Arrow Connector 46"/>
            <p:cNvCxnSpPr/>
            <p:nvPr/>
          </p:nvCxnSpPr>
          <p:spPr bwMode="auto">
            <a:xfrm flipH="1">
              <a:off x="3611515" y="5142619"/>
              <a:ext cx="519953" cy="375341"/>
            </a:xfrm>
            <a:prstGeom prst="straightConnector1">
              <a:avLst/>
            </a:prstGeom>
            <a:noFill/>
            <a:ln w="38100" cap="flat" cmpd="sng" algn="ctr">
              <a:solidFill>
                <a:schemeClr val="bg1">
                  <a:lumMod val="85000"/>
                  <a:alpha val="37000"/>
                </a:schemeClr>
              </a:solidFill>
              <a:prstDash val="sysDash"/>
              <a:round/>
              <a:headEnd type="none" w="med" len="med"/>
              <a:tailEnd type="none" w="med" len="med"/>
            </a:ln>
            <a:effectLst/>
          </p:spPr>
        </p:cxnSp>
        <p:sp>
          <p:nvSpPr>
            <p:cNvPr id="48" name="Line 45"/>
            <p:cNvSpPr>
              <a:spLocks noChangeShapeType="1"/>
            </p:cNvSpPr>
            <p:nvPr/>
          </p:nvSpPr>
          <p:spPr bwMode="auto">
            <a:xfrm>
              <a:off x="2871545" y="4798591"/>
              <a:ext cx="1259923" cy="285087"/>
            </a:xfrm>
            <a:prstGeom prst="line">
              <a:avLst/>
            </a:prstGeom>
            <a:noFill/>
            <a:ln w="28575">
              <a:solidFill>
                <a:schemeClr val="accent1"/>
              </a:solidFill>
              <a:round/>
              <a:headEnd/>
              <a:tailEnd type="triangle" w="med" len="med"/>
            </a:ln>
          </p:spPr>
          <p:txBody>
            <a:bodyPr wrap="none" lIns="90488" tIns="44450" rIns="90488" bIns="44450" anchor="ctr">
              <a:prstTxWarp prst="textNoShape">
                <a:avLst/>
              </a:prstTxWarp>
            </a:bodyPr>
            <a:lstStyle/>
            <a:p>
              <a:endParaRPr lang="en-US"/>
            </a:p>
          </p:txBody>
        </p:sp>
      </p:gr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ooter Placeholder 4"/>
          <p:cNvSpPr txBox="1">
            <a:spLocks noGrp="1"/>
          </p:cNvSpPr>
          <p:nvPr/>
        </p:nvSpPr>
        <p:spPr bwMode="auto">
          <a:xfrm>
            <a:off x="0" y="6629400"/>
            <a:ext cx="2895600" cy="241300"/>
          </a:xfrm>
          <a:prstGeom prst="rect">
            <a:avLst/>
          </a:prstGeom>
          <a:noFill/>
          <a:ln w="12700">
            <a:noFill/>
            <a:miter lim="800000"/>
            <a:headEnd/>
            <a:tailEnd/>
          </a:ln>
        </p:spPr>
        <p:txBody>
          <a:bodyPr>
            <a:prstTxWarp prst="textNoShape">
              <a:avLst/>
            </a:prstTxWarp>
          </a:bodyPr>
          <a:lstStyle/>
          <a:p>
            <a:pPr algn="l">
              <a:lnSpc>
                <a:spcPct val="100000"/>
              </a:lnSpc>
              <a:spcBef>
                <a:spcPct val="0"/>
              </a:spcBef>
              <a:buSzTx/>
              <a:buFontTx/>
              <a:buNone/>
            </a:pPr>
            <a:r>
              <a:rPr lang="en-US" sz="1000">
                <a:ea typeface="ＭＳ Ｐゴシック" charset="-128"/>
                <a:cs typeface="ＭＳ Ｐゴシック" charset="-128"/>
              </a:rPr>
              <a:t>Derived Quantities</a:t>
            </a:r>
          </a:p>
        </p:txBody>
      </p:sp>
      <p:sp>
        <p:nvSpPr>
          <p:cNvPr id="88067" name="Slide Number Placeholder 5"/>
          <p:cNvSpPr txBox="1">
            <a:spLocks noGrp="1"/>
          </p:cNvSpPr>
          <p:nvPr/>
        </p:nvSpPr>
        <p:spPr bwMode="auto">
          <a:xfrm>
            <a:off x="7251700" y="6629400"/>
            <a:ext cx="1905000" cy="241300"/>
          </a:xfrm>
          <a:prstGeom prst="rect">
            <a:avLst/>
          </a:prstGeom>
          <a:noFill/>
          <a:ln w="12700">
            <a:noFill/>
            <a:miter lim="800000"/>
            <a:headEnd/>
            <a:tailEnd/>
          </a:ln>
        </p:spPr>
        <p:txBody>
          <a:bodyPr>
            <a:prstTxWarp prst="textNoShape">
              <a:avLst/>
            </a:prstTxWarp>
          </a:bodyPr>
          <a:lstStyle/>
          <a:p>
            <a:pPr algn="r">
              <a:lnSpc>
                <a:spcPct val="100000"/>
              </a:lnSpc>
              <a:spcBef>
                <a:spcPct val="0"/>
              </a:spcBef>
              <a:buSzTx/>
              <a:buFontTx/>
              <a:buNone/>
            </a:pPr>
            <a:fld id="{0B170C80-C64A-FF41-BF76-C99CDF9DB957}" type="slidenum">
              <a:rPr lang="en-US" sz="1200">
                <a:ea typeface="ＭＳ Ｐゴシック" charset="-128"/>
                <a:cs typeface="ＭＳ Ｐゴシック" charset="-128"/>
              </a:rPr>
              <a:pPr algn="r">
                <a:lnSpc>
                  <a:spcPct val="100000"/>
                </a:lnSpc>
                <a:spcBef>
                  <a:spcPct val="0"/>
                </a:spcBef>
                <a:buSzTx/>
                <a:buFontTx/>
                <a:buNone/>
              </a:pPr>
              <a:t>21</a:t>
            </a:fld>
            <a:endParaRPr lang="en-US" b="0">
              <a:latin typeface="Times New Roman" charset="0"/>
              <a:ea typeface="ＭＳ Ｐゴシック" charset="-128"/>
              <a:cs typeface="ＭＳ Ｐゴシック" charset="-128"/>
            </a:endParaRPr>
          </a:p>
        </p:txBody>
      </p:sp>
      <p:sp>
        <p:nvSpPr>
          <p:cNvPr id="88098" name="Rectangle 5"/>
          <p:cNvSpPr>
            <a:spLocks noGrp="1" noChangeArrowheads="1"/>
          </p:cNvSpPr>
          <p:nvPr>
            <p:ph type="body" sz="half" idx="4294967295"/>
          </p:nvPr>
        </p:nvSpPr>
        <p:spPr>
          <a:xfrm>
            <a:off x="2359025" y="1163638"/>
            <a:ext cx="6797675" cy="4548187"/>
          </a:xfrm>
          <a:noFill/>
        </p:spPr>
        <p:txBody>
          <a:bodyPr/>
          <a:lstStyle/>
          <a:p>
            <a:pPr>
              <a:lnSpc>
                <a:spcPct val="120000"/>
              </a:lnSpc>
            </a:pPr>
            <a:r>
              <a:rPr lang="en-US" sz="1600" dirty="0">
                <a:ea typeface="ＭＳ Ｐゴシック" charset="-128"/>
                <a:cs typeface="ＭＳ Ｐゴシック" charset="-128"/>
              </a:rPr>
              <a:t>Create a dynamic frame with one axis pointing from Earth to the light time corrected position of the Cassini orbiter. Use the CN correction for this position vector. (This gives us a frame in which the direction vector of interest is constant.)</a:t>
            </a:r>
          </a:p>
          <a:p>
            <a:pPr>
              <a:lnSpc>
                <a:spcPct val="120000"/>
              </a:lnSpc>
            </a:pPr>
            <a:r>
              <a:rPr lang="en-US" sz="1600" dirty="0">
                <a:ea typeface="ＭＳ Ｐゴシック" charset="-128"/>
                <a:cs typeface="ＭＳ Ｐゴシック" charset="-128"/>
              </a:rPr>
              <a:t>Temporarily change the radii of Saturn to make the polar axis length 1 cm and the equatorial radii 1.e6 km. This can be done either by editing the PCK or by calling </a:t>
            </a:r>
            <a:r>
              <a:rPr lang="en-US" sz="1400" u="sng" dirty="0">
                <a:solidFill>
                  <a:schemeClr val="accent1"/>
                </a:solidFill>
                <a:ea typeface="ＭＳ Ｐゴシック" charset="-128"/>
                <a:cs typeface="ＭＳ Ｐゴシック" charset="-128"/>
              </a:rPr>
              <a:t>BODVCD</a:t>
            </a:r>
            <a:r>
              <a:rPr lang="en-US" sz="1600" dirty="0">
                <a:ea typeface="ＭＳ Ｐゴシック" charset="-128"/>
                <a:cs typeface="ＭＳ Ｐゴシック" charset="-128"/>
              </a:rPr>
              <a:t> to fetch the original radii, then calling </a:t>
            </a:r>
            <a:r>
              <a:rPr lang="en-US" sz="1400" u="sng" dirty="0">
                <a:solidFill>
                  <a:schemeClr val="accent1"/>
                </a:solidFill>
                <a:ea typeface="ＭＳ Ｐゴシック" charset="-128"/>
                <a:cs typeface="ＭＳ Ｐゴシック" charset="-128"/>
              </a:rPr>
              <a:t>PDPOOL</a:t>
            </a:r>
            <a:r>
              <a:rPr lang="en-US" sz="1600" dirty="0">
                <a:ea typeface="ＭＳ Ｐゴシック" charset="-128"/>
                <a:cs typeface="ＭＳ Ｐゴシック" charset="-128"/>
              </a:rPr>
              <a:t> to set the kernel pool variable containing the radii to the new values. This flat ellipsoid will be used to represent the ring plane.</a:t>
            </a:r>
          </a:p>
          <a:p>
            <a:pPr>
              <a:lnSpc>
                <a:spcPct val="120000"/>
              </a:lnSpc>
            </a:pPr>
            <a:r>
              <a:rPr lang="en-US" sz="1600" dirty="0">
                <a:ea typeface="ＭＳ Ｐゴシック" charset="-128"/>
                <a:cs typeface="ＭＳ Ｐゴシック" charset="-128"/>
              </a:rPr>
              <a:t>Use </a:t>
            </a:r>
            <a:r>
              <a:rPr lang="en-US" sz="1400" u="sng" dirty="0">
                <a:solidFill>
                  <a:schemeClr val="accent1"/>
                </a:solidFill>
                <a:ea typeface="ＭＳ Ｐゴシック" charset="-128"/>
                <a:cs typeface="ＭＳ Ｐゴシック" charset="-128"/>
              </a:rPr>
              <a:t>SINCPT</a:t>
            </a:r>
            <a:r>
              <a:rPr lang="en-US" sz="1600" dirty="0">
                <a:ea typeface="ＭＳ Ｐゴシック" charset="-128"/>
                <a:cs typeface="ＭＳ Ｐゴシック" charset="-128"/>
              </a:rPr>
              <a:t> to find the intercept of the Earth-Cassini ray with the flat ellipsoid. Use the CN correction. SINCPT returns both the intercept in the IAU_SATURN frame and the Earth-intercept vector. Use </a:t>
            </a:r>
            <a:r>
              <a:rPr lang="en-US" sz="1400" u="sng" dirty="0">
                <a:solidFill>
                  <a:schemeClr val="accent1"/>
                </a:solidFill>
                <a:ea typeface="ＭＳ Ｐゴシック" charset="-128"/>
                <a:cs typeface="ＭＳ Ｐゴシック" charset="-128"/>
              </a:rPr>
              <a:t>VNORM</a:t>
            </a:r>
            <a:r>
              <a:rPr lang="en-US" sz="1600" dirty="0">
                <a:ea typeface="ＭＳ Ｐゴシック" charset="-128"/>
                <a:cs typeface="ＭＳ Ｐゴシック" charset="-128"/>
              </a:rPr>
              <a:t> to get the distance of the intercept from Saturn’s center.</a:t>
            </a:r>
          </a:p>
          <a:p>
            <a:pPr>
              <a:lnSpc>
                <a:spcPct val="120000"/>
              </a:lnSpc>
            </a:pPr>
            <a:r>
              <a:rPr lang="en-US" sz="1600" dirty="0">
                <a:ea typeface="ＭＳ Ｐゴシック" charset="-128"/>
                <a:cs typeface="ＭＳ Ｐゴシック" charset="-128"/>
              </a:rPr>
              <a:t>Restore the original radii of Saturn. If PDPOOL was used to update the radii in the kernel pool, use </a:t>
            </a:r>
            <a:r>
              <a:rPr lang="en-US" sz="1400" u="sng" dirty="0">
                <a:solidFill>
                  <a:schemeClr val="accent1"/>
                </a:solidFill>
                <a:ea typeface="ＭＳ Ｐゴシック" charset="-128"/>
                <a:cs typeface="ＭＳ Ｐゴシック" charset="-128"/>
              </a:rPr>
              <a:t>PDPOOL</a:t>
            </a:r>
            <a:r>
              <a:rPr lang="en-US" sz="1600" dirty="0">
                <a:ea typeface="ＭＳ Ｐゴシック" charset="-128"/>
                <a:cs typeface="ＭＳ Ｐゴシック" charset="-128"/>
              </a:rPr>
              <a:t> again to restore the radii fetched by BODVCD. </a:t>
            </a:r>
            <a:endParaRPr lang="en-US" sz="2000" dirty="0">
              <a:ea typeface="ＭＳ Ｐゴシック" charset="-128"/>
              <a:cs typeface="ＭＳ Ｐゴシック" charset="-128"/>
            </a:endParaRPr>
          </a:p>
        </p:txBody>
      </p:sp>
      <p:sp>
        <p:nvSpPr>
          <p:cNvPr id="88099" name="Rectangle 93"/>
          <p:cNvSpPr>
            <a:spLocks noGrp="1" noChangeArrowheads="1"/>
          </p:cNvSpPr>
          <p:nvPr>
            <p:ph type="title" idx="4294967295"/>
          </p:nvPr>
        </p:nvSpPr>
        <p:spPr>
          <a:xfrm>
            <a:off x="1981200" y="381000"/>
            <a:ext cx="6900863" cy="474663"/>
          </a:xfrm>
        </p:spPr>
        <p:txBody>
          <a:bodyPr/>
          <a:lstStyle/>
          <a:p>
            <a:r>
              <a:rPr lang="en-US">
                <a:ea typeface="ＭＳ Ｐゴシック" charset="-128"/>
                <a:cs typeface="ＭＳ Ｐゴシック" charset="-128"/>
              </a:rPr>
              <a:t>Computing Ring Plane Intercepts-3</a:t>
            </a:r>
          </a:p>
        </p:txBody>
      </p:sp>
      <p:sp>
        <p:nvSpPr>
          <p:cNvPr id="88100" name="Text Box 95"/>
          <p:cNvSpPr txBox="1">
            <a:spLocks noChangeArrowheads="1"/>
          </p:cNvSpPr>
          <p:nvPr/>
        </p:nvSpPr>
        <p:spPr bwMode="auto">
          <a:xfrm>
            <a:off x="134938" y="3706813"/>
            <a:ext cx="2724150" cy="244475"/>
          </a:xfrm>
          <a:prstGeom prst="rect">
            <a:avLst/>
          </a:prstGeom>
          <a:noFill/>
          <a:ln w="12700">
            <a:noFill/>
            <a:miter lim="800000"/>
            <a:headEnd/>
            <a:tailEnd/>
          </a:ln>
        </p:spPr>
        <p:txBody>
          <a:bodyPr>
            <a:prstTxWarp prst="textNoShape">
              <a:avLst/>
            </a:prstTxWarp>
            <a:spAutoFit/>
          </a:bodyPr>
          <a:lstStyle/>
          <a:p>
            <a:pPr algn="l">
              <a:lnSpc>
                <a:spcPct val="100000"/>
              </a:lnSpc>
              <a:spcBef>
                <a:spcPct val="0"/>
              </a:spcBef>
              <a:buSzTx/>
              <a:buFontTx/>
              <a:buNone/>
            </a:pPr>
            <a:endParaRPr lang="en-US" sz="1000" b="0">
              <a:ea typeface="ＭＳ Ｐゴシック" charset="-128"/>
              <a:cs typeface="ＭＳ Ｐゴシック" charset="-128"/>
            </a:endParaRPr>
          </a:p>
        </p:txBody>
      </p:sp>
      <p:sp>
        <p:nvSpPr>
          <p:cNvPr id="88104" name="Text Box 96"/>
          <p:cNvSpPr txBox="1">
            <a:spLocks noChangeArrowheads="1"/>
          </p:cNvSpPr>
          <p:nvPr/>
        </p:nvSpPr>
        <p:spPr bwMode="auto">
          <a:xfrm>
            <a:off x="479425" y="3609975"/>
            <a:ext cx="1758950" cy="1370013"/>
          </a:xfrm>
          <a:prstGeom prst="rect">
            <a:avLst/>
          </a:prstGeom>
          <a:solidFill>
            <a:srgbClr val="9EFAF1"/>
          </a:solidFill>
          <a:ln w="12700">
            <a:noFill/>
            <a:miter lim="800000"/>
            <a:headEnd/>
            <a:tailEnd/>
          </a:ln>
        </p:spPr>
        <p:txBody>
          <a:bodyPr>
            <a:prstTxWarp prst="textNoShape">
              <a:avLst/>
            </a:prstTxWarp>
          </a:bodyPr>
          <a:lstStyle/>
          <a:p>
            <a:pPr algn="l">
              <a:lnSpc>
                <a:spcPct val="100000"/>
              </a:lnSpc>
              <a:spcBef>
                <a:spcPct val="0"/>
              </a:spcBef>
              <a:buSzTx/>
              <a:buFontTx/>
              <a:buNone/>
            </a:pPr>
            <a:r>
              <a:rPr lang="en-US" sz="2400" b="0">
                <a:ea typeface="ＭＳ Ｐゴシック" charset="-128"/>
                <a:cs typeface="ＭＳ Ｐゴシック" charset="-128"/>
              </a:rPr>
              <a:t>An alternate approach</a:t>
            </a:r>
          </a:p>
        </p:txBody>
      </p:sp>
      <p:grpSp>
        <p:nvGrpSpPr>
          <p:cNvPr id="48" name="Group 47"/>
          <p:cNvGrpSpPr/>
          <p:nvPr/>
        </p:nvGrpSpPr>
        <p:grpSpPr>
          <a:xfrm>
            <a:off x="217212" y="1609990"/>
            <a:ext cx="2021163" cy="1030012"/>
            <a:chOff x="376517" y="2494840"/>
            <a:chExt cx="7627172" cy="3886909"/>
          </a:xfrm>
        </p:grpSpPr>
        <p:sp>
          <p:nvSpPr>
            <p:cNvPr id="49" name="Rectangle 48"/>
            <p:cNvSpPr/>
            <p:nvPr/>
          </p:nvSpPr>
          <p:spPr bwMode="auto">
            <a:xfrm>
              <a:off x="376517" y="2494840"/>
              <a:ext cx="7627172" cy="3886909"/>
            </a:xfrm>
            <a:prstGeom prst="rect">
              <a:avLst/>
            </a:prstGeom>
            <a:solidFill>
              <a:schemeClr val="tx1"/>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pic>
          <p:nvPicPr>
            <p:cNvPr id="50" name="Picture 49"/>
            <p:cNvPicPr>
              <a:picLocks noChangeAspect="1"/>
            </p:cNvPicPr>
            <p:nvPr/>
          </p:nvPicPr>
          <p:blipFill>
            <a:blip r:embed="rId3"/>
            <a:stretch>
              <a:fillRect/>
            </a:stretch>
          </p:blipFill>
          <p:spPr>
            <a:xfrm>
              <a:off x="677732" y="3682911"/>
              <a:ext cx="4281544" cy="2179076"/>
            </a:xfrm>
            <a:prstGeom prst="rect">
              <a:avLst/>
            </a:prstGeom>
          </p:spPr>
        </p:pic>
        <p:pic>
          <p:nvPicPr>
            <p:cNvPr id="51" name="Picture 50"/>
            <p:cNvPicPr>
              <a:picLocks noChangeAspect="1"/>
            </p:cNvPicPr>
            <p:nvPr/>
          </p:nvPicPr>
          <p:blipFill>
            <a:blip r:embed="rId4"/>
            <a:stretch>
              <a:fillRect/>
            </a:stretch>
          </p:blipFill>
          <p:spPr>
            <a:xfrm flipH="1">
              <a:off x="7042299" y="2667895"/>
              <a:ext cx="418801" cy="418801"/>
            </a:xfrm>
            <a:prstGeom prst="rect">
              <a:avLst/>
            </a:prstGeom>
          </p:spPr>
        </p:pic>
        <p:sp>
          <p:nvSpPr>
            <p:cNvPr id="52" name="Freeform 11"/>
            <p:cNvSpPr>
              <a:spLocks/>
            </p:cNvSpPr>
            <p:nvPr/>
          </p:nvSpPr>
          <p:spPr bwMode="auto">
            <a:xfrm>
              <a:off x="2648566" y="5705979"/>
              <a:ext cx="494067" cy="548771"/>
            </a:xfrm>
            <a:custGeom>
              <a:avLst/>
              <a:gdLst>
                <a:gd name="T0" fmla="*/ 2147483647 w 569"/>
                <a:gd name="T1" fmla="*/ 2147483647 h 632"/>
                <a:gd name="T2" fmla="*/ 2147483647 w 569"/>
                <a:gd name="T3" fmla="*/ 2147483647 h 632"/>
                <a:gd name="T4" fmla="*/ 2147483647 w 569"/>
                <a:gd name="T5" fmla="*/ 2147483647 h 632"/>
                <a:gd name="T6" fmla="*/ 2147483647 w 569"/>
                <a:gd name="T7" fmla="*/ 2147483647 h 632"/>
                <a:gd name="T8" fmla="*/ 2147483647 w 569"/>
                <a:gd name="T9" fmla="*/ 2147483647 h 632"/>
                <a:gd name="T10" fmla="*/ 2147483647 w 569"/>
                <a:gd name="T11" fmla="*/ 2147483647 h 632"/>
                <a:gd name="T12" fmla="*/ 2147483647 w 569"/>
                <a:gd name="T13" fmla="*/ 2147483647 h 632"/>
                <a:gd name="T14" fmla="*/ 2147483647 w 569"/>
                <a:gd name="T15" fmla="*/ 2147483647 h 632"/>
                <a:gd name="T16" fmla="*/ 2147483647 w 569"/>
                <a:gd name="T17" fmla="*/ 2147483647 h 632"/>
                <a:gd name="T18" fmla="*/ 2147483647 w 569"/>
                <a:gd name="T19" fmla="*/ 2147483647 h 632"/>
                <a:gd name="T20" fmla="*/ 2147483647 w 569"/>
                <a:gd name="T21" fmla="*/ 2147483647 h 632"/>
                <a:gd name="T22" fmla="*/ 2147483647 w 569"/>
                <a:gd name="T23" fmla="*/ 2147483647 h 632"/>
                <a:gd name="T24" fmla="*/ 2147483647 w 569"/>
                <a:gd name="T25" fmla="*/ 2147483647 h 632"/>
                <a:gd name="T26" fmla="*/ 2147483647 w 569"/>
                <a:gd name="T27" fmla="*/ 2147483647 h 632"/>
                <a:gd name="T28" fmla="*/ 2147483647 w 569"/>
                <a:gd name="T29" fmla="*/ 2147483647 h 632"/>
                <a:gd name="T30" fmla="*/ 2147483647 w 569"/>
                <a:gd name="T31" fmla="*/ 2147483647 h 632"/>
                <a:gd name="T32" fmla="*/ 2147483647 w 569"/>
                <a:gd name="T33" fmla="*/ 2147483647 h 632"/>
                <a:gd name="T34" fmla="*/ 2147483647 w 569"/>
                <a:gd name="T35" fmla="*/ 2147483647 h 632"/>
                <a:gd name="T36" fmla="*/ 2147483647 w 569"/>
                <a:gd name="T37" fmla="*/ 2147483647 h 632"/>
                <a:gd name="T38" fmla="*/ 2147483647 w 569"/>
                <a:gd name="T39" fmla="*/ 2147483647 h 632"/>
                <a:gd name="T40" fmla="*/ 2147483647 w 569"/>
                <a:gd name="T41" fmla="*/ 2147483647 h 632"/>
                <a:gd name="T42" fmla="*/ 2147483647 w 569"/>
                <a:gd name="T43" fmla="*/ 2147483647 h 632"/>
                <a:gd name="T44" fmla="*/ 2147483647 w 569"/>
                <a:gd name="T45" fmla="*/ 2147483647 h 632"/>
                <a:gd name="T46" fmla="*/ 2147483647 w 569"/>
                <a:gd name="T47" fmla="*/ 2147483647 h 632"/>
                <a:gd name="T48" fmla="*/ 2147483647 w 569"/>
                <a:gd name="T49" fmla="*/ 2147483647 h 632"/>
                <a:gd name="T50" fmla="*/ 2147483647 w 569"/>
                <a:gd name="T51" fmla="*/ 2147483647 h 632"/>
                <a:gd name="T52" fmla="*/ 2147483647 w 569"/>
                <a:gd name="T53" fmla="*/ 2147483647 h 632"/>
                <a:gd name="T54" fmla="*/ 2147483647 w 569"/>
                <a:gd name="T55" fmla="*/ 2147483647 h 632"/>
                <a:gd name="T56" fmla="*/ 2147483647 w 569"/>
                <a:gd name="T57" fmla="*/ 2147483647 h 632"/>
                <a:gd name="T58" fmla="*/ 2147483647 w 569"/>
                <a:gd name="T59" fmla="*/ 2147483647 h 632"/>
                <a:gd name="T60" fmla="*/ 2147483647 w 569"/>
                <a:gd name="T61" fmla="*/ 2147483647 h 632"/>
                <a:gd name="T62" fmla="*/ 2147483647 w 569"/>
                <a:gd name="T63" fmla="*/ 2147483647 h 632"/>
                <a:gd name="T64" fmla="*/ 2147483647 w 569"/>
                <a:gd name="T65" fmla="*/ 2147483647 h 632"/>
                <a:gd name="T66" fmla="*/ 2147483647 w 569"/>
                <a:gd name="T67" fmla="*/ 2147483647 h 632"/>
                <a:gd name="T68" fmla="*/ 2147483647 w 569"/>
                <a:gd name="T69" fmla="*/ 2147483647 h 632"/>
                <a:gd name="T70" fmla="*/ 2147483647 w 569"/>
                <a:gd name="T71" fmla="*/ 2147483647 h 632"/>
                <a:gd name="T72" fmla="*/ 2147483647 w 569"/>
                <a:gd name="T73" fmla="*/ 2147483647 h 632"/>
                <a:gd name="T74" fmla="*/ 2147483647 w 569"/>
                <a:gd name="T75" fmla="*/ 2147483647 h 632"/>
                <a:gd name="T76" fmla="*/ 2147483647 w 569"/>
                <a:gd name="T77" fmla="*/ 2147483647 h 632"/>
                <a:gd name="T78" fmla="*/ 2147483647 w 569"/>
                <a:gd name="T79" fmla="*/ 2147483647 h 632"/>
                <a:gd name="T80" fmla="*/ 2147483647 w 569"/>
                <a:gd name="T81" fmla="*/ 2147483647 h 632"/>
                <a:gd name="T82" fmla="*/ 2147483647 w 569"/>
                <a:gd name="T83" fmla="*/ 2147483647 h 632"/>
                <a:gd name="T84" fmla="*/ 2147483647 w 569"/>
                <a:gd name="T85" fmla="*/ 2147483647 h 632"/>
                <a:gd name="T86" fmla="*/ 2147483647 w 569"/>
                <a:gd name="T87" fmla="*/ 2147483647 h 632"/>
                <a:gd name="T88" fmla="*/ 2147483647 w 569"/>
                <a:gd name="T89" fmla="*/ 2147483647 h 632"/>
                <a:gd name="T90" fmla="*/ 2147483647 w 569"/>
                <a:gd name="T91" fmla="*/ 2147483647 h 632"/>
                <a:gd name="T92" fmla="*/ 2147483647 w 569"/>
                <a:gd name="T93" fmla="*/ 2147483647 h 632"/>
                <a:gd name="T94" fmla="*/ 2147483647 w 569"/>
                <a:gd name="T95" fmla="*/ 2147483647 h 632"/>
                <a:gd name="T96" fmla="*/ 2147483647 w 569"/>
                <a:gd name="T97" fmla="*/ 2147483647 h 632"/>
                <a:gd name="T98" fmla="*/ 2147483647 w 569"/>
                <a:gd name="T99" fmla="*/ 2147483647 h 632"/>
                <a:gd name="T100" fmla="*/ 2147483647 w 569"/>
                <a:gd name="T101" fmla="*/ 2147483647 h 632"/>
                <a:gd name="T102" fmla="*/ 2147483647 w 569"/>
                <a:gd name="T103" fmla="*/ 2147483647 h 632"/>
                <a:gd name="T104" fmla="*/ 2147483647 w 569"/>
                <a:gd name="T105" fmla="*/ 2147483647 h 632"/>
                <a:gd name="T106" fmla="*/ 2147483647 w 569"/>
                <a:gd name="T107" fmla="*/ 2147483647 h 632"/>
                <a:gd name="T108" fmla="*/ 2147483647 w 569"/>
                <a:gd name="T109" fmla="*/ 2147483647 h 632"/>
                <a:gd name="T110" fmla="*/ 2147483647 w 569"/>
                <a:gd name="T111" fmla="*/ 2147483647 h 632"/>
                <a:gd name="T112" fmla="*/ 0 w 569"/>
                <a:gd name="T113" fmla="*/ 2147483647 h 632"/>
                <a:gd name="T114" fmla="*/ 2147483647 w 569"/>
                <a:gd name="T115" fmla="*/ 0 h 632"/>
                <a:gd name="T116" fmla="*/ 2147483647 w 569"/>
                <a:gd name="T117" fmla="*/ 0 h 6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9"/>
                <a:gd name="T178" fmla="*/ 0 h 632"/>
                <a:gd name="T179" fmla="*/ 569 w 569"/>
                <a:gd name="T180" fmla="*/ 632 h 6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9" h="632">
                  <a:moveTo>
                    <a:pt x="291" y="209"/>
                  </a:moveTo>
                  <a:lnTo>
                    <a:pt x="305" y="202"/>
                  </a:lnTo>
                  <a:lnTo>
                    <a:pt x="340" y="230"/>
                  </a:lnTo>
                  <a:lnTo>
                    <a:pt x="347" y="223"/>
                  </a:lnTo>
                  <a:lnTo>
                    <a:pt x="319" y="140"/>
                  </a:lnTo>
                  <a:lnTo>
                    <a:pt x="326" y="133"/>
                  </a:lnTo>
                  <a:lnTo>
                    <a:pt x="340" y="133"/>
                  </a:lnTo>
                  <a:lnTo>
                    <a:pt x="350" y="137"/>
                  </a:lnTo>
                  <a:lnTo>
                    <a:pt x="359" y="141"/>
                  </a:lnTo>
                  <a:lnTo>
                    <a:pt x="368" y="145"/>
                  </a:lnTo>
                  <a:lnTo>
                    <a:pt x="377" y="149"/>
                  </a:lnTo>
                  <a:lnTo>
                    <a:pt x="386" y="154"/>
                  </a:lnTo>
                  <a:lnTo>
                    <a:pt x="395" y="158"/>
                  </a:lnTo>
                  <a:lnTo>
                    <a:pt x="403" y="163"/>
                  </a:lnTo>
                  <a:lnTo>
                    <a:pt x="411" y="167"/>
                  </a:lnTo>
                  <a:lnTo>
                    <a:pt x="419" y="172"/>
                  </a:lnTo>
                  <a:lnTo>
                    <a:pt x="427" y="177"/>
                  </a:lnTo>
                  <a:lnTo>
                    <a:pt x="434" y="182"/>
                  </a:lnTo>
                  <a:lnTo>
                    <a:pt x="442" y="188"/>
                  </a:lnTo>
                  <a:lnTo>
                    <a:pt x="449" y="193"/>
                  </a:lnTo>
                  <a:lnTo>
                    <a:pt x="456" y="198"/>
                  </a:lnTo>
                  <a:lnTo>
                    <a:pt x="463" y="203"/>
                  </a:lnTo>
                  <a:lnTo>
                    <a:pt x="470" y="209"/>
                  </a:lnTo>
                  <a:lnTo>
                    <a:pt x="477" y="214"/>
                  </a:lnTo>
                  <a:lnTo>
                    <a:pt x="484" y="220"/>
                  </a:lnTo>
                  <a:lnTo>
                    <a:pt x="490" y="226"/>
                  </a:lnTo>
                  <a:lnTo>
                    <a:pt x="497" y="232"/>
                  </a:lnTo>
                  <a:lnTo>
                    <a:pt x="509" y="243"/>
                  </a:lnTo>
                  <a:lnTo>
                    <a:pt x="522" y="255"/>
                  </a:lnTo>
                  <a:lnTo>
                    <a:pt x="534" y="268"/>
                  </a:lnTo>
                  <a:lnTo>
                    <a:pt x="545" y="280"/>
                  </a:lnTo>
                  <a:lnTo>
                    <a:pt x="557" y="293"/>
                  </a:lnTo>
                  <a:lnTo>
                    <a:pt x="569" y="306"/>
                  </a:lnTo>
                  <a:lnTo>
                    <a:pt x="569" y="313"/>
                  </a:lnTo>
                  <a:lnTo>
                    <a:pt x="562" y="320"/>
                  </a:lnTo>
                  <a:lnTo>
                    <a:pt x="479" y="320"/>
                  </a:lnTo>
                  <a:lnTo>
                    <a:pt x="472" y="327"/>
                  </a:lnTo>
                  <a:lnTo>
                    <a:pt x="493" y="348"/>
                  </a:lnTo>
                  <a:lnTo>
                    <a:pt x="472" y="375"/>
                  </a:lnTo>
                  <a:lnTo>
                    <a:pt x="451" y="355"/>
                  </a:lnTo>
                  <a:lnTo>
                    <a:pt x="451" y="382"/>
                  </a:lnTo>
                  <a:lnTo>
                    <a:pt x="452" y="385"/>
                  </a:lnTo>
                  <a:lnTo>
                    <a:pt x="472" y="410"/>
                  </a:lnTo>
                  <a:lnTo>
                    <a:pt x="458" y="424"/>
                  </a:lnTo>
                  <a:lnTo>
                    <a:pt x="444" y="424"/>
                  </a:lnTo>
                  <a:lnTo>
                    <a:pt x="430" y="438"/>
                  </a:lnTo>
                  <a:lnTo>
                    <a:pt x="402" y="417"/>
                  </a:lnTo>
                  <a:lnTo>
                    <a:pt x="389" y="431"/>
                  </a:lnTo>
                  <a:lnTo>
                    <a:pt x="389" y="459"/>
                  </a:lnTo>
                  <a:lnTo>
                    <a:pt x="382" y="466"/>
                  </a:lnTo>
                  <a:lnTo>
                    <a:pt x="384" y="468"/>
                  </a:lnTo>
                  <a:lnTo>
                    <a:pt x="385" y="471"/>
                  </a:lnTo>
                  <a:lnTo>
                    <a:pt x="386" y="474"/>
                  </a:lnTo>
                  <a:lnTo>
                    <a:pt x="387" y="476"/>
                  </a:lnTo>
                  <a:lnTo>
                    <a:pt x="388" y="479"/>
                  </a:lnTo>
                  <a:lnTo>
                    <a:pt x="389" y="482"/>
                  </a:lnTo>
                  <a:lnTo>
                    <a:pt x="389" y="484"/>
                  </a:lnTo>
                  <a:lnTo>
                    <a:pt x="389" y="487"/>
                  </a:lnTo>
                  <a:lnTo>
                    <a:pt x="389" y="489"/>
                  </a:lnTo>
                  <a:lnTo>
                    <a:pt x="388" y="492"/>
                  </a:lnTo>
                  <a:lnTo>
                    <a:pt x="388" y="494"/>
                  </a:lnTo>
                  <a:lnTo>
                    <a:pt x="387" y="496"/>
                  </a:lnTo>
                  <a:lnTo>
                    <a:pt x="386" y="499"/>
                  </a:lnTo>
                  <a:lnTo>
                    <a:pt x="385" y="501"/>
                  </a:lnTo>
                  <a:lnTo>
                    <a:pt x="384" y="503"/>
                  </a:lnTo>
                  <a:lnTo>
                    <a:pt x="382" y="505"/>
                  </a:lnTo>
                  <a:lnTo>
                    <a:pt x="381" y="506"/>
                  </a:lnTo>
                  <a:lnTo>
                    <a:pt x="379" y="508"/>
                  </a:lnTo>
                  <a:lnTo>
                    <a:pt x="378" y="509"/>
                  </a:lnTo>
                  <a:lnTo>
                    <a:pt x="376" y="511"/>
                  </a:lnTo>
                  <a:lnTo>
                    <a:pt x="374" y="511"/>
                  </a:lnTo>
                  <a:lnTo>
                    <a:pt x="371" y="512"/>
                  </a:lnTo>
                  <a:lnTo>
                    <a:pt x="369" y="513"/>
                  </a:lnTo>
                  <a:lnTo>
                    <a:pt x="367" y="513"/>
                  </a:lnTo>
                  <a:lnTo>
                    <a:pt x="365" y="513"/>
                  </a:lnTo>
                  <a:lnTo>
                    <a:pt x="362" y="513"/>
                  </a:lnTo>
                  <a:lnTo>
                    <a:pt x="360" y="513"/>
                  </a:lnTo>
                  <a:lnTo>
                    <a:pt x="357" y="513"/>
                  </a:lnTo>
                  <a:lnTo>
                    <a:pt x="355" y="512"/>
                  </a:lnTo>
                  <a:lnTo>
                    <a:pt x="352" y="511"/>
                  </a:lnTo>
                  <a:lnTo>
                    <a:pt x="350" y="509"/>
                  </a:lnTo>
                  <a:lnTo>
                    <a:pt x="347" y="507"/>
                  </a:lnTo>
                  <a:lnTo>
                    <a:pt x="319" y="528"/>
                  </a:lnTo>
                  <a:lnTo>
                    <a:pt x="326" y="542"/>
                  </a:lnTo>
                  <a:lnTo>
                    <a:pt x="389" y="570"/>
                  </a:lnTo>
                  <a:lnTo>
                    <a:pt x="389" y="573"/>
                  </a:lnTo>
                  <a:lnTo>
                    <a:pt x="388" y="577"/>
                  </a:lnTo>
                  <a:lnTo>
                    <a:pt x="388" y="580"/>
                  </a:lnTo>
                  <a:lnTo>
                    <a:pt x="387" y="583"/>
                  </a:lnTo>
                  <a:lnTo>
                    <a:pt x="387" y="586"/>
                  </a:lnTo>
                  <a:lnTo>
                    <a:pt x="386" y="588"/>
                  </a:lnTo>
                  <a:lnTo>
                    <a:pt x="385" y="590"/>
                  </a:lnTo>
                  <a:lnTo>
                    <a:pt x="383" y="592"/>
                  </a:lnTo>
                  <a:lnTo>
                    <a:pt x="382" y="594"/>
                  </a:lnTo>
                  <a:lnTo>
                    <a:pt x="380" y="596"/>
                  </a:lnTo>
                  <a:lnTo>
                    <a:pt x="379" y="597"/>
                  </a:lnTo>
                  <a:lnTo>
                    <a:pt x="377" y="599"/>
                  </a:lnTo>
                  <a:lnTo>
                    <a:pt x="375" y="600"/>
                  </a:lnTo>
                  <a:lnTo>
                    <a:pt x="373" y="602"/>
                  </a:lnTo>
                  <a:lnTo>
                    <a:pt x="370" y="603"/>
                  </a:lnTo>
                  <a:lnTo>
                    <a:pt x="368" y="604"/>
                  </a:lnTo>
                  <a:lnTo>
                    <a:pt x="361" y="597"/>
                  </a:lnTo>
                  <a:lnTo>
                    <a:pt x="361" y="600"/>
                  </a:lnTo>
                  <a:lnTo>
                    <a:pt x="361" y="602"/>
                  </a:lnTo>
                  <a:lnTo>
                    <a:pt x="360" y="604"/>
                  </a:lnTo>
                  <a:lnTo>
                    <a:pt x="360" y="607"/>
                  </a:lnTo>
                  <a:lnTo>
                    <a:pt x="359" y="608"/>
                  </a:lnTo>
                  <a:lnTo>
                    <a:pt x="358" y="610"/>
                  </a:lnTo>
                  <a:lnTo>
                    <a:pt x="357" y="612"/>
                  </a:lnTo>
                  <a:lnTo>
                    <a:pt x="356" y="613"/>
                  </a:lnTo>
                  <a:lnTo>
                    <a:pt x="356" y="614"/>
                  </a:lnTo>
                  <a:lnTo>
                    <a:pt x="354" y="615"/>
                  </a:lnTo>
                  <a:lnTo>
                    <a:pt x="353" y="616"/>
                  </a:lnTo>
                  <a:lnTo>
                    <a:pt x="352" y="617"/>
                  </a:lnTo>
                  <a:lnTo>
                    <a:pt x="351" y="617"/>
                  </a:lnTo>
                  <a:lnTo>
                    <a:pt x="350" y="618"/>
                  </a:lnTo>
                  <a:lnTo>
                    <a:pt x="348" y="618"/>
                  </a:lnTo>
                  <a:lnTo>
                    <a:pt x="347" y="618"/>
                  </a:lnTo>
                  <a:lnTo>
                    <a:pt x="340" y="611"/>
                  </a:lnTo>
                  <a:lnTo>
                    <a:pt x="333" y="632"/>
                  </a:lnTo>
                  <a:lnTo>
                    <a:pt x="312" y="618"/>
                  </a:lnTo>
                  <a:lnTo>
                    <a:pt x="312" y="597"/>
                  </a:lnTo>
                  <a:lnTo>
                    <a:pt x="285" y="556"/>
                  </a:lnTo>
                  <a:lnTo>
                    <a:pt x="271" y="556"/>
                  </a:lnTo>
                  <a:lnTo>
                    <a:pt x="264" y="563"/>
                  </a:lnTo>
                  <a:lnTo>
                    <a:pt x="257" y="562"/>
                  </a:lnTo>
                  <a:lnTo>
                    <a:pt x="236" y="563"/>
                  </a:lnTo>
                  <a:lnTo>
                    <a:pt x="229" y="570"/>
                  </a:lnTo>
                  <a:lnTo>
                    <a:pt x="222" y="570"/>
                  </a:lnTo>
                  <a:lnTo>
                    <a:pt x="208" y="597"/>
                  </a:lnTo>
                  <a:lnTo>
                    <a:pt x="206" y="597"/>
                  </a:lnTo>
                  <a:lnTo>
                    <a:pt x="203" y="597"/>
                  </a:lnTo>
                  <a:lnTo>
                    <a:pt x="201" y="597"/>
                  </a:lnTo>
                  <a:lnTo>
                    <a:pt x="199" y="596"/>
                  </a:lnTo>
                  <a:lnTo>
                    <a:pt x="197" y="596"/>
                  </a:lnTo>
                  <a:lnTo>
                    <a:pt x="195" y="595"/>
                  </a:lnTo>
                  <a:lnTo>
                    <a:pt x="194" y="594"/>
                  </a:lnTo>
                  <a:lnTo>
                    <a:pt x="193" y="593"/>
                  </a:lnTo>
                  <a:lnTo>
                    <a:pt x="191" y="592"/>
                  </a:lnTo>
                  <a:lnTo>
                    <a:pt x="190" y="591"/>
                  </a:lnTo>
                  <a:lnTo>
                    <a:pt x="189" y="590"/>
                  </a:lnTo>
                  <a:lnTo>
                    <a:pt x="189" y="589"/>
                  </a:lnTo>
                  <a:lnTo>
                    <a:pt x="188" y="587"/>
                  </a:lnTo>
                  <a:lnTo>
                    <a:pt x="188" y="586"/>
                  </a:lnTo>
                  <a:lnTo>
                    <a:pt x="188" y="585"/>
                  </a:lnTo>
                  <a:lnTo>
                    <a:pt x="188" y="583"/>
                  </a:lnTo>
                  <a:lnTo>
                    <a:pt x="208" y="563"/>
                  </a:lnTo>
                  <a:lnTo>
                    <a:pt x="194" y="549"/>
                  </a:lnTo>
                  <a:lnTo>
                    <a:pt x="174" y="577"/>
                  </a:lnTo>
                  <a:lnTo>
                    <a:pt x="172" y="576"/>
                  </a:lnTo>
                  <a:lnTo>
                    <a:pt x="171" y="576"/>
                  </a:lnTo>
                  <a:lnTo>
                    <a:pt x="170" y="576"/>
                  </a:lnTo>
                  <a:lnTo>
                    <a:pt x="168" y="575"/>
                  </a:lnTo>
                  <a:lnTo>
                    <a:pt x="167" y="575"/>
                  </a:lnTo>
                  <a:lnTo>
                    <a:pt x="166" y="574"/>
                  </a:lnTo>
                  <a:lnTo>
                    <a:pt x="165" y="573"/>
                  </a:lnTo>
                  <a:lnTo>
                    <a:pt x="164" y="571"/>
                  </a:lnTo>
                  <a:lnTo>
                    <a:pt x="163" y="570"/>
                  </a:lnTo>
                  <a:lnTo>
                    <a:pt x="162" y="568"/>
                  </a:lnTo>
                  <a:lnTo>
                    <a:pt x="162" y="567"/>
                  </a:lnTo>
                  <a:lnTo>
                    <a:pt x="161" y="565"/>
                  </a:lnTo>
                  <a:lnTo>
                    <a:pt x="160" y="563"/>
                  </a:lnTo>
                  <a:lnTo>
                    <a:pt x="160" y="561"/>
                  </a:lnTo>
                  <a:lnTo>
                    <a:pt x="160" y="558"/>
                  </a:lnTo>
                  <a:lnTo>
                    <a:pt x="160" y="556"/>
                  </a:lnTo>
                  <a:lnTo>
                    <a:pt x="188" y="535"/>
                  </a:lnTo>
                  <a:lnTo>
                    <a:pt x="180" y="514"/>
                  </a:lnTo>
                  <a:lnTo>
                    <a:pt x="146" y="507"/>
                  </a:lnTo>
                  <a:lnTo>
                    <a:pt x="132" y="500"/>
                  </a:lnTo>
                  <a:lnTo>
                    <a:pt x="132" y="480"/>
                  </a:lnTo>
                  <a:lnTo>
                    <a:pt x="146" y="466"/>
                  </a:lnTo>
                  <a:lnTo>
                    <a:pt x="125" y="452"/>
                  </a:lnTo>
                  <a:lnTo>
                    <a:pt x="111" y="466"/>
                  </a:lnTo>
                  <a:lnTo>
                    <a:pt x="97" y="459"/>
                  </a:lnTo>
                  <a:lnTo>
                    <a:pt x="97" y="438"/>
                  </a:lnTo>
                  <a:lnTo>
                    <a:pt x="111" y="438"/>
                  </a:lnTo>
                  <a:lnTo>
                    <a:pt x="97" y="424"/>
                  </a:lnTo>
                  <a:lnTo>
                    <a:pt x="97" y="421"/>
                  </a:lnTo>
                  <a:lnTo>
                    <a:pt x="97" y="419"/>
                  </a:lnTo>
                  <a:lnTo>
                    <a:pt x="98" y="417"/>
                  </a:lnTo>
                  <a:lnTo>
                    <a:pt x="99" y="415"/>
                  </a:lnTo>
                  <a:lnTo>
                    <a:pt x="99" y="413"/>
                  </a:lnTo>
                  <a:lnTo>
                    <a:pt x="100" y="411"/>
                  </a:lnTo>
                  <a:lnTo>
                    <a:pt x="101" y="410"/>
                  </a:lnTo>
                  <a:lnTo>
                    <a:pt x="102" y="408"/>
                  </a:lnTo>
                  <a:lnTo>
                    <a:pt x="104" y="407"/>
                  </a:lnTo>
                  <a:lnTo>
                    <a:pt x="105" y="406"/>
                  </a:lnTo>
                  <a:lnTo>
                    <a:pt x="107" y="405"/>
                  </a:lnTo>
                  <a:lnTo>
                    <a:pt x="109" y="405"/>
                  </a:lnTo>
                  <a:lnTo>
                    <a:pt x="111" y="404"/>
                  </a:lnTo>
                  <a:lnTo>
                    <a:pt x="113" y="403"/>
                  </a:lnTo>
                  <a:lnTo>
                    <a:pt x="115" y="403"/>
                  </a:lnTo>
                  <a:lnTo>
                    <a:pt x="118" y="403"/>
                  </a:lnTo>
                  <a:lnTo>
                    <a:pt x="111" y="396"/>
                  </a:lnTo>
                  <a:lnTo>
                    <a:pt x="112" y="394"/>
                  </a:lnTo>
                  <a:lnTo>
                    <a:pt x="114" y="392"/>
                  </a:lnTo>
                  <a:lnTo>
                    <a:pt x="115" y="390"/>
                  </a:lnTo>
                  <a:lnTo>
                    <a:pt x="116" y="388"/>
                  </a:lnTo>
                  <a:lnTo>
                    <a:pt x="118" y="387"/>
                  </a:lnTo>
                  <a:lnTo>
                    <a:pt x="119" y="386"/>
                  </a:lnTo>
                  <a:lnTo>
                    <a:pt x="121" y="385"/>
                  </a:lnTo>
                  <a:lnTo>
                    <a:pt x="122" y="384"/>
                  </a:lnTo>
                  <a:lnTo>
                    <a:pt x="124" y="384"/>
                  </a:lnTo>
                  <a:lnTo>
                    <a:pt x="126" y="383"/>
                  </a:lnTo>
                  <a:lnTo>
                    <a:pt x="128" y="383"/>
                  </a:lnTo>
                  <a:lnTo>
                    <a:pt x="130" y="383"/>
                  </a:lnTo>
                  <a:lnTo>
                    <a:pt x="134" y="382"/>
                  </a:lnTo>
                  <a:lnTo>
                    <a:pt x="139" y="382"/>
                  </a:lnTo>
                  <a:lnTo>
                    <a:pt x="180" y="431"/>
                  </a:lnTo>
                  <a:lnTo>
                    <a:pt x="194" y="417"/>
                  </a:lnTo>
                  <a:lnTo>
                    <a:pt x="194" y="396"/>
                  </a:lnTo>
                  <a:lnTo>
                    <a:pt x="243" y="334"/>
                  </a:lnTo>
                  <a:lnTo>
                    <a:pt x="257" y="334"/>
                  </a:lnTo>
                  <a:lnTo>
                    <a:pt x="250" y="320"/>
                  </a:lnTo>
                  <a:lnTo>
                    <a:pt x="55" y="375"/>
                  </a:lnTo>
                  <a:lnTo>
                    <a:pt x="55" y="369"/>
                  </a:lnTo>
                  <a:lnTo>
                    <a:pt x="250" y="313"/>
                  </a:lnTo>
                  <a:lnTo>
                    <a:pt x="257" y="292"/>
                  </a:lnTo>
                  <a:lnTo>
                    <a:pt x="146" y="35"/>
                  </a:lnTo>
                  <a:lnTo>
                    <a:pt x="153" y="35"/>
                  </a:lnTo>
                  <a:lnTo>
                    <a:pt x="264" y="292"/>
                  </a:lnTo>
                  <a:lnTo>
                    <a:pt x="243" y="84"/>
                  </a:lnTo>
                  <a:lnTo>
                    <a:pt x="250" y="84"/>
                  </a:lnTo>
                  <a:lnTo>
                    <a:pt x="271" y="285"/>
                  </a:lnTo>
                  <a:lnTo>
                    <a:pt x="291" y="292"/>
                  </a:lnTo>
                  <a:lnTo>
                    <a:pt x="312" y="264"/>
                  </a:lnTo>
                  <a:lnTo>
                    <a:pt x="0" y="15"/>
                  </a:lnTo>
                  <a:lnTo>
                    <a:pt x="0" y="1"/>
                  </a:lnTo>
                  <a:lnTo>
                    <a:pt x="1" y="1"/>
                  </a:lnTo>
                  <a:lnTo>
                    <a:pt x="2" y="1"/>
                  </a:lnTo>
                  <a:lnTo>
                    <a:pt x="3" y="0"/>
                  </a:lnTo>
                  <a:lnTo>
                    <a:pt x="4" y="0"/>
                  </a:lnTo>
                  <a:lnTo>
                    <a:pt x="5" y="0"/>
                  </a:lnTo>
                  <a:lnTo>
                    <a:pt x="6" y="0"/>
                  </a:lnTo>
                  <a:lnTo>
                    <a:pt x="291" y="209"/>
                  </a:lnTo>
                  <a:close/>
                </a:path>
              </a:pathLst>
            </a:custGeom>
            <a:solidFill>
              <a:srgbClr val="C2C2C1"/>
            </a:solidFill>
            <a:ln w="9525">
              <a:noFill/>
              <a:round/>
              <a:headEnd/>
              <a:tailEnd/>
            </a:ln>
          </p:spPr>
          <p:txBody>
            <a:bodyPr>
              <a:prstTxWarp prst="textNoShape">
                <a:avLst/>
              </a:prstTxWarp>
            </a:bodyPr>
            <a:lstStyle/>
            <a:p>
              <a:endParaRPr lang="en-US"/>
            </a:p>
          </p:txBody>
        </p:sp>
        <p:cxnSp>
          <p:nvCxnSpPr>
            <p:cNvPr id="53" name="Straight Arrow Connector 52"/>
            <p:cNvCxnSpPr/>
            <p:nvPr/>
          </p:nvCxnSpPr>
          <p:spPr bwMode="auto">
            <a:xfrm flipH="1">
              <a:off x="4190103" y="3001384"/>
              <a:ext cx="2920702" cy="2108380"/>
            </a:xfrm>
            <a:prstGeom prst="straightConnector1">
              <a:avLst/>
            </a:prstGeom>
            <a:noFill/>
            <a:ln w="38100" cap="flat" cmpd="sng" algn="ctr">
              <a:solidFill>
                <a:schemeClr val="bg1"/>
              </a:solidFill>
              <a:prstDash val="solid"/>
              <a:round/>
              <a:headEnd type="none" w="med" len="med"/>
              <a:tailEnd type="none" w="med" len="med"/>
            </a:ln>
            <a:effectLst/>
          </p:spPr>
        </p:cxnSp>
        <p:cxnSp>
          <p:nvCxnSpPr>
            <p:cNvPr id="54" name="Straight Arrow Connector 53"/>
            <p:cNvCxnSpPr/>
            <p:nvPr/>
          </p:nvCxnSpPr>
          <p:spPr bwMode="auto">
            <a:xfrm flipH="1">
              <a:off x="3090638" y="5550946"/>
              <a:ext cx="470143" cy="355865"/>
            </a:xfrm>
            <a:prstGeom prst="straightConnector1">
              <a:avLst/>
            </a:prstGeom>
            <a:noFill/>
            <a:ln w="38100" cap="flat" cmpd="sng" algn="ctr">
              <a:solidFill>
                <a:schemeClr val="bg1"/>
              </a:solidFill>
              <a:prstDash val="solid"/>
              <a:round/>
              <a:headEnd type="none" w="med" len="med"/>
              <a:tailEnd type="triangle"/>
            </a:ln>
            <a:effectLst/>
          </p:spPr>
        </p:cxnSp>
        <p:cxnSp>
          <p:nvCxnSpPr>
            <p:cNvPr id="55" name="Straight Arrow Connector 54"/>
            <p:cNvCxnSpPr/>
            <p:nvPr/>
          </p:nvCxnSpPr>
          <p:spPr bwMode="auto">
            <a:xfrm flipH="1">
              <a:off x="3611515" y="5142619"/>
              <a:ext cx="519953" cy="375341"/>
            </a:xfrm>
            <a:prstGeom prst="straightConnector1">
              <a:avLst/>
            </a:prstGeom>
            <a:noFill/>
            <a:ln w="38100" cap="flat" cmpd="sng" algn="ctr">
              <a:solidFill>
                <a:schemeClr val="bg1">
                  <a:lumMod val="85000"/>
                  <a:alpha val="37000"/>
                </a:schemeClr>
              </a:solidFill>
              <a:prstDash val="sysDash"/>
              <a:round/>
              <a:headEnd type="none" w="med" len="med"/>
              <a:tailEnd type="none" w="med" len="med"/>
            </a:ln>
            <a:effectLst/>
          </p:spPr>
        </p:cxnSp>
        <p:sp>
          <p:nvSpPr>
            <p:cNvPr id="56" name="Line 45"/>
            <p:cNvSpPr>
              <a:spLocks noChangeShapeType="1"/>
            </p:cNvSpPr>
            <p:nvPr/>
          </p:nvSpPr>
          <p:spPr bwMode="auto">
            <a:xfrm>
              <a:off x="2871545" y="4798591"/>
              <a:ext cx="1259923" cy="285087"/>
            </a:xfrm>
            <a:prstGeom prst="line">
              <a:avLst/>
            </a:prstGeom>
            <a:noFill/>
            <a:ln w="28575">
              <a:solidFill>
                <a:schemeClr val="accent1"/>
              </a:solidFill>
              <a:round/>
              <a:headEnd/>
              <a:tailEnd type="triangle" w="med" len="med"/>
            </a:ln>
          </p:spPr>
          <p:txBody>
            <a:bodyPr wrap="none" lIns="90488" tIns="44450" rIns="90488" bIns="44450" anchor="ctr">
              <a:prstTxWarp prst="textNoShape">
                <a:avLst/>
              </a:prstTxWarp>
            </a:bodyPr>
            <a:lstStyle/>
            <a:p>
              <a:endParaRPr lang="en-US"/>
            </a:p>
          </p:txBody>
        </p:sp>
      </p:gr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oter Placeholder 3"/>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45059" name="Slide Number Placeholder 4"/>
          <p:cNvSpPr>
            <a:spLocks noGrp="1"/>
          </p:cNvSpPr>
          <p:nvPr>
            <p:ph type="sldNum" sz="quarter" idx="11"/>
          </p:nvPr>
        </p:nvSpPr>
        <p:spPr>
          <a:noFill/>
        </p:spPr>
        <p:txBody>
          <a:bodyPr/>
          <a:lstStyle/>
          <a:p>
            <a:fld id="{EA169A90-EE20-7348-8F71-B7EE89F4B7AA}" type="slidenum">
              <a:rPr lang="en-US" smtClean="0">
                <a:ea typeface="ＭＳ Ｐゴシック" charset="-128"/>
                <a:cs typeface="ＭＳ Ｐゴシック" charset="-128"/>
              </a:rPr>
              <a:pPr/>
              <a:t>22</a:t>
            </a:fld>
            <a:endParaRPr lang="en-US" sz="1400" b="0">
              <a:latin typeface="Times New Roman" charset="0"/>
              <a:ea typeface="ＭＳ Ｐゴシック" charset="-128"/>
              <a:cs typeface="ＭＳ Ｐゴシック" charset="-128"/>
            </a:endParaRPr>
          </a:p>
        </p:txBody>
      </p:sp>
      <p:sp>
        <p:nvSpPr>
          <p:cNvPr id="45060" name="Rectangle 5"/>
          <p:cNvSpPr>
            <a:spLocks noGrp="1" noChangeArrowheads="1"/>
          </p:cNvSpPr>
          <p:nvPr>
            <p:ph type="body" idx="1"/>
          </p:nvPr>
        </p:nvSpPr>
        <p:spPr>
          <a:xfrm>
            <a:off x="692150" y="1450975"/>
            <a:ext cx="7772400" cy="4651375"/>
          </a:xfrm>
          <a:noFill/>
        </p:spPr>
        <p:txBody>
          <a:bodyPr/>
          <a:lstStyle/>
          <a:p>
            <a:r>
              <a:rPr lang="en-US" dirty="0">
                <a:ea typeface="ＭＳ Ｐゴシック" charset="-128"/>
                <a:cs typeface="ＭＳ Ｐゴシック" charset="-128"/>
              </a:rPr>
              <a:t>Determine when the spacecraft will be occulted by an object (such as a natural satellite) as seen from an observer (such as Earth).</a:t>
            </a:r>
          </a:p>
        </p:txBody>
      </p:sp>
      <p:sp>
        <p:nvSpPr>
          <p:cNvPr id="45061" name="Rectangle 29"/>
          <p:cNvSpPr>
            <a:spLocks noGrp="1" noChangeArrowheads="1"/>
          </p:cNvSpPr>
          <p:nvPr>
            <p:ph type="title"/>
          </p:nvPr>
        </p:nvSpPr>
        <p:spPr>
          <a:xfrm>
            <a:off x="2319338" y="381000"/>
            <a:ext cx="6065837" cy="474663"/>
          </a:xfrm>
        </p:spPr>
        <p:txBody>
          <a:bodyPr/>
          <a:lstStyle/>
          <a:p>
            <a:r>
              <a:rPr lang="en-US">
                <a:ea typeface="ＭＳ Ｐゴシック" charset="-128"/>
                <a:cs typeface="ＭＳ Ｐゴシック" charset="-128"/>
              </a:rPr>
              <a:t>Computing Occultation Events</a:t>
            </a:r>
          </a:p>
        </p:txBody>
      </p:sp>
      <p:sp>
        <p:nvSpPr>
          <p:cNvPr id="45063" name="Rectangle 6"/>
          <p:cNvSpPr>
            <a:spLocks noChangeArrowheads="1"/>
          </p:cNvSpPr>
          <p:nvPr/>
        </p:nvSpPr>
        <p:spPr bwMode="auto">
          <a:xfrm>
            <a:off x="1889125" y="2686050"/>
            <a:ext cx="5026025" cy="3889375"/>
          </a:xfrm>
          <a:prstGeom prst="rect">
            <a:avLst/>
          </a:prstGeom>
          <a:solidFill>
            <a:srgbClr val="969696"/>
          </a:solidFill>
          <a:ln w="12700">
            <a:solidFill>
              <a:schemeClr val="tx1"/>
            </a:solidFill>
            <a:miter lim="800000"/>
            <a:headEnd/>
            <a:tailEnd/>
          </a:ln>
        </p:spPr>
        <p:txBody>
          <a:bodyPr wrap="none" anchor="ctr">
            <a:prstTxWarp prst="textNoShape">
              <a:avLst/>
            </a:prstTxWarp>
          </a:bodyPr>
          <a:lstStyle/>
          <a:p>
            <a:pPr>
              <a:lnSpc>
                <a:spcPct val="100000"/>
              </a:lnSpc>
              <a:spcBef>
                <a:spcPct val="0"/>
              </a:spcBef>
              <a:buSzTx/>
              <a:buFontTx/>
              <a:buNone/>
            </a:pPr>
            <a:endParaRPr lang="en-US" sz="2400" b="0">
              <a:latin typeface="Times New Roman" charset="0"/>
              <a:ea typeface="ＭＳ Ｐゴシック" charset="-128"/>
              <a:cs typeface="ＭＳ Ｐゴシック" charset="-128"/>
            </a:endParaRPr>
          </a:p>
        </p:txBody>
      </p:sp>
      <p:sp>
        <p:nvSpPr>
          <p:cNvPr id="45064" name="Line 7"/>
          <p:cNvSpPr>
            <a:spLocks noChangeShapeType="1"/>
          </p:cNvSpPr>
          <p:nvPr/>
        </p:nvSpPr>
        <p:spPr bwMode="auto">
          <a:xfrm flipH="1">
            <a:off x="1993557" y="3829050"/>
            <a:ext cx="4359618" cy="719986"/>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45065" name="Oval 8"/>
          <p:cNvSpPr>
            <a:spLocks noChangeArrowheads="1"/>
          </p:cNvSpPr>
          <p:nvPr/>
        </p:nvSpPr>
        <p:spPr bwMode="auto">
          <a:xfrm>
            <a:off x="4165600" y="3983038"/>
            <a:ext cx="1185863" cy="1123950"/>
          </a:xfrm>
          <a:prstGeom prst="ellipse">
            <a:avLst/>
          </a:prstGeom>
          <a:gradFill rotWithShape="0">
            <a:gsLst>
              <a:gs pos="0">
                <a:srgbClr val="B2B2B2"/>
              </a:gs>
              <a:gs pos="100000">
                <a:srgbClr val="7C7C7C"/>
              </a:gs>
            </a:gsLst>
            <a:lin ang="0" scaled="1"/>
          </a:gradFill>
          <a:ln w="12700">
            <a:solidFill>
              <a:srgbClr val="B2B2B2"/>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5066" name="Arc 9"/>
          <p:cNvSpPr>
            <a:spLocks/>
          </p:cNvSpPr>
          <p:nvPr/>
        </p:nvSpPr>
        <p:spPr bwMode="auto">
          <a:xfrm>
            <a:off x="3414713" y="2771775"/>
            <a:ext cx="2965450" cy="1487488"/>
          </a:xfrm>
          <a:custGeom>
            <a:avLst/>
            <a:gdLst>
              <a:gd name="T0" fmla="*/ 0 w 21600"/>
              <a:gd name="T1" fmla="*/ 0 h 26570"/>
              <a:gd name="T2" fmla="*/ 0 w 21600"/>
              <a:gd name="T3" fmla="*/ 0 h 26570"/>
              <a:gd name="T4" fmla="*/ 0 w 21600"/>
              <a:gd name="T5" fmla="*/ 0 h 26570"/>
              <a:gd name="T6" fmla="*/ 0 60000 65536"/>
              <a:gd name="T7" fmla="*/ 0 60000 65536"/>
              <a:gd name="T8" fmla="*/ 0 60000 65536"/>
              <a:gd name="T9" fmla="*/ 0 w 21600"/>
              <a:gd name="T10" fmla="*/ 0 h 26570"/>
              <a:gd name="T11" fmla="*/ 21600 w 21600"/>
              <a:gd name="T12" fmla="*/ 26570 h 26570"/>
            </a:gdLst>
            <a:ahLst/>
            <a:cxnLst>
              <a:cxn ang="T6">
                <a:pos x="T0" y="T1"/>
              </a:cxn>
              <a:cxn ang="T7">
                <a:pos x="T2" y="T3"/>
              </a:cxn>
              <a:cxn ang="T8">
                <a:pos x="T4" y="T5"/>
              </a:cxn>
            </a:cxnLst>
            <a:rect l="T9" t="T10" r="T11" b="T12"/>
            <a:pathLst>
              <a:path w="21600" h="26570" fill="none" extrusionOk="0">
                <a:moveTo>
                  <a:pt x="23" y="-1"/>
                </a:moveTo>
                <a:cubicBezTo>
                  <a:pt x="11943" y="11"/>
                  <a:pt x="21600" y="9678"/>
                  <a:pt x="21600" y="21599"/>
                </a:cubicBezTo>
                <a:cubicBezTo>
                  <a:pt x="21600" y="23272"/>
                  <a:pt x="21405" y="24941"/>
                  <a:pt x="21020" y="26570"/>
                </a:cubicBezTo>
              </a:path>
              <a:path w="21600" h="26570" stroke="0" extrusionOk="0">
                <a:moveTo>
                  <a:pt x="23" y="-1"/>
                </a:moveTo>
                <a:cubicBezTo>
                  <a:pt x="11943" y="11"/>
                  <a:pt x="21600" y="9678"/>
                  <a:pt x="21600" y="21599"/>
                </a:cubicBezTo>
                <a:cubicBezTo>
                  <a:pt x="21600" y="23272"/>
                  <a:pt x="21405" y="24941"/>
                  <a:pt x="21020" y="26570"/>
                </a:cubicBezTo>
                <a:lnTo>
                  <a:pt x="0" y="21599"/>
                </a:lnTo>
                <a:close/>
              </a:path>
            </a:pathLst>
          </a:custGeom>
          <a:noFill/>
          <a:ln w="25400" cap="rnd">
            <a:solidFill>
              <a:srgbClr val="F8F8F8"/>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5067" name="Arc 10"/>
          <p:cNvSpPr>
            <a:spLocks/>
          </p:cNvSpPr>
          <p:nvPr/>
        </p:nvSpPr>
        <p:spPr bwMode="auto">
          <a:xfrm>
            <a:off x="4775200" y="3971925"/>
            <a:ext cx="595313" cy="1136650"/>
          </a:xfrm>
          <a:custGeom>
            <a:avLst/>
            <a:gdLst>
              <a:gd name="T0" fmla="*/ 0 w 21658"/>
              <a:gd name="T1" fmla="*/ 0 h 43185"/>
              <a:gd name="T2" fmla="*/ 0 w 21658"/>
              <a:gd name="T3" fmla="*/ 0 h 43185"/>
              <a:gd name="T4" fmla="*/ 0 w 21658"/>
              <a:gd name="T5" fmla="*/ 0 h 43185"/>
              <a:gd name="T6" fmla="*/ 0 60000 65536"/>
              <a:gd name="T7" fmla="*/ 0 60000 65536"/>
              <a:gd name="T8" fmla="*/ 0 60000 65536"/>
              <a:gd name="T9" fmla="*/ 0 w 21658"/>
              <a:gd name="T10" fmla="*/ 0 h 43185"/>
              <a:gd name="T11" fmla="*/ 21658 w 21658"/>
              <a:gd name="T12" fmla="*/ 43185 h 43185"/>
            </a:gdLst>
            <a:ahLst/>
            <a:cxnLst>
              <a:cxn ang="T6">
                <a:pos x="T0" y="T1"/>
              </a:cxn>
              <a:cxn ang="T7">
                <a:pos x="T2" y="T3"/>
              </a:cxn>
              <a:cxn ang="T8">
                <a:pos x="T4" y="T5"/>
              </a:cxn>
            </a:cxnLst>
            <a:rect l="T9" t="T10" r="T11" b="T12"/>
            <a:pathLst>
              <a:path w="21658" h="43185" fill="none" extrusionOk="0">
                <a:moveTo>
                  <a:pt x="0" y="0"/>
                </a:moveTo>
                <a:cubicBezTo>
                  <a:pt x="19" y="0"/>
                  <a:pt x="38" y="-1"/>
                  <a:pt x="58" y="0"/>
                </a:cubicBezTo>
                <a:cubicBezTo>
                  <a:pt x="11987" y="0"/>
                  <a:pt x="21658" y="9670"/>
                  <a:pt x="21658" y="21600"/>
                </a:cubicBezTo>
                <a:cubicBezTo>
                  <a:pt x="21658" y="33214"/>
                  <a:pt x="12473" y="42749"/>
                  <a:pt x="867" y="43184"/>
                </a:cubicBezTo>
              </a:path>
              <a:path w="21658" h="43185" stroke="0" extrusionOk="0">
                <a:moveTo>
                  <a:pt x="0" y="0"/>
                </a:moveTo>
                <a:cubicBezTo>
                  <a:pt x="19" y="0"/>
                  <a:pt x="38" y="-1"/>
                  <a:pt x="58" y="0"/>
                </a:cubicBezTo>
                <a:cubicBezTo>
                  <a:pt x="11987" y="0"/>
                  <a:pt x="21658" y="9670"/>
                  <a:pt x="21658" y="21600"/>
                </a:cubicBezTo>
                <a:cubicBezTo>
                  <a:pt x="21658" y="33214"/>
                  <a:pt x="12473" y="42749"/>
                  <a:pt x="867" y="43184"/>
                </a:cubicBezTo>
                <a:lnTo>
                  <a:pt x="58" y="21600"/>
                </a:lnTo>
                <a:close/>
              </a:path>
            </a:pathLst>
          </a:custGeom>
          <a:solidFill>
            <a:schemeClr val="tx1"/>
          </a:solidFill>
          <a:ln w="12700" cap="rnd">
            <a:solidFill>
              <a:schemeClr val="tx1"/>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5068" name="Oval 11"/>
          <p:cNvSpPr>
            <a:spLocks noChangeArrowheads="1"/>
          </p:cNvSpPr>
          <p:nvPr/>
        </p:nvSpPr>
        <p:spPr bwMode="auto">
          <a:xfrm>
            <a:off x="4589463" y="4335463"/>
            <a:ext cx="50800" cy="52388"/>
          </a:xfrm>
          <a:prstGeom prst="ellipse">
            <a:avLst/>
          </a:prstGeom>
          <a:solidFill>
            <a:schemeClr val="bg2"/>
          </a:solidFill>
          <a:ln w="12700">
            <a:solidFill>
              <a:schemeClr val="bg2"/>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5069" name="Freeform 12"/>
          <p:cNvSpPr>
            <a:spLocks/>
          </p:cNvSpPr>
          <p:nvPr/>
        </p:nvSpPr>
        <p:spPr bwMode="auto">
          <a:xfrm>
            <a:off x="4300538" y="4457700"/>
            <a:ext cx="130175" cy="241300"/>
          </a:xfrm>
          <a:custGeom>
            <a:avLst/>
            <a:gdLst>
              <a:gd name="T0" fmla="*/ 15 w 82"/>
              <a:gd name="T1" fmla="*/ 21 h 152"/>
              <a:gd name="T2" fmla="*/ 15 w 82"/>
              <a:gd name="T3" fmla="*/ 29 h 152"/>
              <a:gd name="T4" fmla="*/ 15 w 82"/>
              <a:gd name="T5" fmla="*/ 36 h 152"/>
              <a:gd name="T6" fmla="*/ 10 w 82"/>
              <a:gd name="T7" fmla="*/ 42 h 152"/>
              <a:gd name="T8" fmla="*/ 8 w 82"/>
              <a:gd name="T9" fmla="*/ 48 h 152"/>
              <a:gd name="T10" fmla="*/ 3 w 82"/>
              <a:gd name="T11" fmla="*/ 53 h 152"/>
              <a:gd name="T12" fmla="*/ 1 w 82"/>
              <a:gd name="T13" fmla="*/ 58 h 152"/>
              <a:gd name="T14" fmla="*/ 3 w 82"/>
              <a:gd name="T15" fmla="*/ 66 h 152"/>
              <a:gd name="T16" fmla="*/ 4 w 82"/>
              <a:gd name="T17" fmla="*/ 73 h 152"/>
              <a:gd name="T18" fmla="*/ 7 w 82"/>
              <a:gd name="T19" fmla="*/ 78 h 152"/>
              <a:gd name="T20" fmla="*/ 3 w 82"/>
              <a:gd name="T21" fmla="*/ 85 h 152"/>
              <a:gd name="T22" fmla="*/ 1 w 82"/>
              <a:gd name="T23" fmla="*/ 91 h 152"/>
              <a:gd name="T24" fmla="*/ 0 w 82"/>
              <a:gd name="T25" fmla="*/ 99 h 152"/>
              <a:gd name="T26" fmla="*/ 0 w 82"/>
              <a:gd name="T27" fmla="*/ 107 h 152"/>
              <a:gd name="T28" fmla="*/ 3 w 82"/>
              <a:gd name="T29" fmla="*/ 115 h 152"/>
              <a:gd name="T30" fmla="*/ 7 w 82"/>
              <a:gd name="T31" fmla="*/ 123 h 152"/>
              <a:gd name="T32" fmla="*/ 10 w 82"/>
              <a:gd name="T33" fmla="*/ 130 h 152"/>
              <a:gd name="T34" fmla="*/ 12 w 82"/>
              <a:gd name="T35" fmla="*/ 136 h 152"/>
              <a:gd name="T36" fmla="*/ 15 w 82"/>
              <a:gd name="T37" fmla="*/ 142 h 152"/>
              <a:gd name="T38" fmla="*/ 21 w 82"/>
              <a:gd name="T39" fmla="*/ 142 h 152"/>
              <a:gd name="T40" fmla="*/ 26 w 82"/>
              <a:gd name="T41" fmla="*/ 144 h 152"/>
              <a:gd name="T42" fmla="*/ 32 w 82"/>
              <a:gd name="T43" fmla="*/ 144 h 152"/>
              <a:gd name="T44" fmla="*/ 37 w 82"/>
              <a:gd name="T45" fmla="*/ 146 h 152"/>
              <a:gd name="T46" fmla="*/ 44 w 82"/>
              <a:gd name="T47" fmla="*/ 148 h 152"/>
              <a:gd name="T48" fmla="*/ 50 w 82"/>
              <a:gd name="T49" fmla="*/ 151 h 152"/>
              <a:gd name="T50" fmla="*/ 55 w 82"/>
              <a:gd name="T51" fmla="*/ 151 h 152"/>
              <a:gd name="T52" fmla="*/ 62 w 82"/>
              <a:gd name="T53" fmla="*/ 146 h 152"/>
              <a:gd name="T54" fmla="*/ 68 w 82"/>
              <a:gd name="T55" fmla="*/ 144 h 152"/>
              <a:gd name="T56" fmla="*/ 68 w 82"/>
              <a:gd name="T57" fmla="*/ 138 h 152"/>
              <a:gd name="T58" fmla="*/ 68 w 82"/>
              <a:gd name="T59" fmla="*/ 131 h 152"/>
              <a:gd name="T60" fmla="*/ 68 w 82"/>
              <a:gd name="T61" fmla="*/ 126 h 152"/>
              <a:gd name="T62" fmla="*/ 68 w 82"/>
              <a:gd name="T63" fmla="*/ 118 h 152"/>
              <a:gd name="T64" fmla="*/ 68 w 82"/>
              <a:gd name="T65" fmla="*/ 110 h 152"/>
              <a:gd name="T66" fmla="*/ 70 w 82"/>
              <a:gd name="T67" fmla="*/ 103 h 152"/>
              <a:gd name="T68" fmla="*/ 73 w 82"/>
              <a:gd name="T69" fmla="*/ 97 h 152"/>
              <a:gd name="T70" fmla="*/ 76 w 82"/>
              <a:gd name="T71" fmla="*/ 91 h 152"/>
              <a:gd name="T72" fmla="*/ 77 w 82"/>
              <a:gd name="T73" fmla="*/ 82 h 152"/>
              <a:gd name="T74" fmla="*/ 79 w 82"/>
              <a:gd name="T75" fmla="*/ 77 h 152"/>
              <a:gd name="T76" fmla="*/ 81 w 82"/>
              <a:gd name="T77" fmla="*/ 69 h 152"/>
              <a:gd name="T78" fmla="*/ 81 w 82"/>
              <a:gd name="T79" fmla="*/ 62 h 152"/>
              <a:gd name="T80" fmla="*/ 81 w 82"/>
              <a:gd name="T81" fmla="*/ 57 h 152"/>
              <a:gd name="T82" fmla="*/ 81 w 82"/>
              <a:gd name="T83" fmla="*/ 50 h 152"/>
              <a:gd name="T84" fmla="*/ 81 w 82"/>
              <a:gd name="T85" fmla="*/ 44 h 152"/>
              <a:gd name="T86" fmla="*/ 81 w 82"/>
              <a:gd name="T87" fmla="*/ 38 h 152"/>
              <a:gd name="T88" fmla="*/ 81 w 82"/>
              <a:gd name="T89" fmla="*/ 29 h 152"/>
              <a:gd name="T90" fmla="*/ 79 w 82"/>
              <a:gd name="T91" fmla="*/ 24 h 152"/>
              <a:gd name="T92" fmla="*/ 77 w 82"/>
              <a:gd name="T93" fmla="*/ 17 h 152"/>
              <a:gd name="T94" fmla="*/ 70 w 82"/>
              <a:gd name="T95" fmla="*/ 12 h 152"/>
              <a:gd name="T96" fmla="*/ 65 w 82"/>
              <a:gd name="T97" fmla="*/ 9 h 152"/>
              <a:gd name="T98" fmla="*/ 59 w 82"/>
              <a:gd name="T99" fmla="*/ 5 h 152"/>
              <a:gd name="T100" fmla="*/ 54 w 82"/>
              <a:gd name="T101" fmla="*/ 1 h 152"/>
              <a:gd name="T102" fmla="*/ 48 w 82"/>
              <a:gd name="T103" fmla="*/ 0 h 152"/>
              <a:gd name="T104" fmla="*/ 43 w 82"/>
              <a:gd name="T105" fmla="*/ 0 h 152"/>
              <a:gd name="T106" fmla="*/ 37 w 82"/>
              <a:gd name="T107" fmla="*/ 0 h 152"/>
              <a:gd name="T108" fmla="*/ 32 w 82"/>
              <a:gd name="T109" fmla="*/ 4 h 152"/>
              <a:gd name="T110" fmla="*/ 29 w 82"/>
              <a:gd name="T111" fmla="*/ 9 h 152"/>
              <a:gd name="T112" fmla="*/ 22 w 82"/>
              <a:gd name="T113" fmla="*/ 12 h 152"/>
              <a:gd name="T114" fmla="*/ 15 w 82"/>
              <a:gd name="T115" fmla="*/ 21 h 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2"/>
              <a:gd name="T175" fmla="*/ 0 h 152"/>
              <a:gd name="T176" fmla="*/ 82 w 82"/>
              <a:gd name="T177" fmla="*/ 152 h 1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2" h="152">
                <a:moveTo>
                  <a:pt x="15" y="21"/>
                </a:moveTo>
                <a:lnTo>
                  <a:pt x="15" y="29"/>
                </a:lnTo>
                <a:lnTo>
                  <a:pt x="15" y="36"/>
                </a:lnTo>
                <a:lnTo>
                  <a:pt x="10" y="42"/>
                </a:lnTo>
                <a:lnTo>
                  <a:pt x="8" y="48"/>
                </a:lnTo>
                <a:lnTo>
                  <a:pt x="3" y="53"/>
                </a:lnTo>
                <a:lnTo>
                  <a:pt x="1" y="58"/>
                </a:lnTo>
                <a:lnTo>
                  <a:pt x="3" y="66"/>
                </a:lnTo>
                <a:lnTo>
                  <a:pt x="4" y="73"/>
                </a:lnTo>
                <a:lnTo>
                  <a:pt x="7" y="78"/>
                </a:lnTo>
                <a:lnTo>
                  <a:pt x="3" y="85"/>
                </a:lnTo>
                <a:lnTo>
                  <a:pt x="1" y="91"/>
                </a:lnTo>
                <a:lnTo>
                  <a:pt x="0" y="99"/>
                </a:lnTo>
                <a:lnTo>
                  <a:pt x="0" y="107"/>
                </a:lnTo>
                <a:lnTo>
                  <a:pt x="3" y="115"/>
                </a:lnTo>
                <a:lnTo>
                  <a:pt x="7" y="123"/>
                </a:lnTo>
                <a:lnTo>
                  <a:pt x="10" y="130"/>
                </a:lnTo>
                <a:lnTo>
                  <a:pt x="12" y="136"/>
                </a:lnTo>
                <a:lnTo>
                  <a:pt x="15" y="142"/>
                </a:lnTo>
                <a:lnTo>
                  <a:pt x="21" y="142"/>
                </a:lnTo>
                <a:lnTo>
                  <a:pt x="26" y="144"/>
                </a:lnTo>
                <a:lnTo>
                  <a:pt x="32" y="144"/>
                </a:lnTo>
                <a:lnTo>
                  <a:pt x="37" y="146"/>
                </a:lnTo>
                <a:lnTo>
                  <a:pt x="44" y="148"/>
                </a:lnTo>
                <a:lnTo>
                  <a:pt x="50" y="151"/>
                </a:lnTo>
                <a:lnTo>
                  <a:pt x="55" y="151"/>
                </a:lnTo>
                <a:lnTo>
                  <a:pt x="62" y="146"/>
                </a:lnTo>
                <a:lnTo>
                  <a:pt x="68" y="144"/>
                </a:lnTo>
                <a:lnTo>
                  <a:pt x="68" y="138"/>
                </a:lnTo>
                <a:lnTo>
                  <a:pt x="68" y="131"/>
                </a:lnTo>
                <a:lnTo>
                  <a:pt x="68" y="126"/>
                </a:lnTo>
                <a:lnTo>
                  <a:pt x="68" y="118"/>
                </a:lnTo>
                <a:lnTo>
                  <a:pt x="68" y="110"/>
                </a:lnTo>
                <a:lnTo>
                  <a:pt x="70" y="103"/>
                </a:lnTo>
                <a:lnTo>
                  <a:pt x="73" y="97"/>
                </a:lnTo>
                <a:lnTo>
                  <a:pt x="76" y="91"/>
                </a:lnTo>
                <a:lnTo>
                  <a:pt x="77" y="82"/>
                </a:lnTo>
                <a:lnTo>
                  <a:pt x="79" y="77"/>
                </a:lnTo>
                <a:lnTo>
                  <a:pt x="81" y="69"/>
                </a:lnTo>
                <a:lnTo>
                  <a:pt x="81" y="62"/>
                </a:lnTo>
                <a:lnTo>
                  <a:pt x="81" y="57"/>
                </a:lnTo>
                <a:lnTo>
                  <a:pt x="81" y="50"/>
                </a:lnTo>
                <a:lnTo>
                  <a:pt x="81" y="44"/>
                </a:lnTo>
                <a:lnTo>
                  <a:pt x="81" y="38"/>
                </a:lnTo>
                <a:lnTo>
                  <a:pt x="81" y="29"/>
                </a:lnTo>
                <a:lnTo>
                  <a:pt x="79" y="24"/>
                </a:lnTo>
                <a:lnTo>
                  <a:pt x="77" y="17"/>
                </a:lnTo>
                <a:lnTo>
                  <a:pt x="70" y="12"/>
                </a:lnTo>
                <a:lnTo>
                  <a:pt x="65" y="9"/>
                </a:lnTo>
                <a:lnTo>
                  <a:pt x="59" y="5"/>
                </a:lnTo>
                <a:lnTo>
                  <a:pt x="54" y="1"/>
                </a:lnTo>
                <a:lnTo>
                  <a:pt x="48" y="0"/>
                </a:lnTo>
                <a:lnTo>
                  <a:pt x="43" y="0"/>
                </a:lnTo>
                <a:lnTo>
                  <a:pt x="37" y="0"/>
                </a:lnTo>
                <a:lnTo>
                  <a:pt x="32" y="4"/>
                </a:lnTo>
                <a:lnTo>
                  <a:pt x="29" y="9"/>
                </a:lnTo>
                <a:lnTo>
                  <a:pt x="22" y="12"/>
                </a:lnTo>
                <a:lnTo>
                  <a:pt x="15" y="21"/>
                </a:lnTo>
              </a:path>
            </a:pathLst>
          </a:custGeom>
          <a:solidFill>
            <a:schemeClr val="tx1"/>
          </a:solidFill>
          <a:ln w="12700" cap="rnd">
            <a:solidFill>
              <a:schemeClr val="bg2"/>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5070" name="Oval 13"/>
          <p:cNvSpPr>
            <a:spLocks noChangeArrowheads="1"/>
          </p:cNvSpPr>
          <p:nvPr/>
        </p:nvSpPr>
        <p:spPr bwMode="auto">
          <a:xfrm>
            <a:off x="4340225" y="4468813"/>
            <a:ext cx="73025" cy="206375"/>
          </a:xfrm>
          <a:prstGeom prst="ellipse">
            <a:avLst/>
          </a:prstGeom>
          <a:solidFill>
            <a:schemeClr val="tx1"/>
          </a:solidFill>
          <a:ln w="12700">
            <a:solidFill>
              <a:schemeClr val="tx1"/>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5071" name="Oval 14"/>
          <p:cNvSpPr>
            <a:spLocks noChangeArrowheads="1"/>
          </p:cNvSpPr>
          <p:nvPr/>
        </p:nvSpPr>
        <p:spPr bwMode="auto">
          <a:xfrm>
            <a:off x="4327525" y="4473575"/>
            <a:ext cx="76200" cy="193675"/>
          </a:xfrm>
          <a:prstGeom prst="ellipse">
            <a:avLst/>
          </a:prstGeom>
          <a:noFill/>
          <a:ln w="12700">
            <a:solidFill>
              <a:srgbClr val="5F5F5F"/>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5072" name="Oval 15"/>
          <p:cNvSpPr>
            <a:spLocks noChangeArrowheads="1"/>
          </p:cNvSpPr>
          <p:nvPr/>
        </p:nvSpPr>
        <p:spPr bwMode="auto">
          <a:xfrm>
            <a:off x="4319588" y="4468813"/>
            <a:ext cx="76200" cy="193675"/>
          </a:xfrm>
          <a:prstGeom prst="ellipse">
            <a:avLst/>
          </a:prstGeom>
          <a:noFill/>
          <a:ln w="12700">
            <a:solidFill>
              <a:schemeClr val="bg1"/>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5073" name="Freeform 16"/>
          <p:cNvSpPr>
            <a:spLocks/>
          </p:cNvSpPr>
          <p:nvPr/>
        </p:nvSpPr>
        <p:spPr bwMode="auto">
          <a:xfrm>
            <a:off x="4148138" y="3971925"/>
            <a:ext cx="614363" cy="1141413"/>
          </a:xfrm>
          <a:custGeom>
            <a:avLst/>
            <a:gdLst>
              <a:gd name="T0" fmla="*/ 105 w 387"/>
              <a:gd name="T1" fmla="*/ 116 h 719"/>
              <a:gd name="T2" fmla="*/ 78 w 387"/>
              <a:gd name="T3" fmla="*/ 140 h 719"/>
              <a:gd name="T4" fmla="*/ 60 w 387"/>
              <a:gd name="T5" fmla="*/ 169 h 719"/>
              <a:gd name="T6" fmla="*/ 49 w 387"/>
              <a:gd name="T7" fmla="*/ 197 h 719"/>
              <a:gd name="T8" fmla="*/ 40 w 387"/>
              <a:gd name="T9" fmla="*/ 225 h 719"/>
              <a:gd name="T10" fmla="*/ 24 w 387"/>
              <a:gd name="T11" fmla="*/ 255 h 719"/>
              <a:gd name="T12" fmla="*/ 4 w 387"/>
              <a:gd name="T13" fmla="*/ 286 h 719"/>
              <a:gd name="T14" fmla="*/ 0 w 387"/>
              <a:gd name="T15" fmla="*/ 316 h 719"/>
              <a:gd name="T16" fmla="*/ 0 w 387"/>
              <a:gd name="T17" fmla="*/ 351 h 719"/>
              <a:gd name="T18" fmla="*/ 9 w 387"/>
              <a:gd name="T19" fmla="*/ 385 h 719"/>
              <a:gd name="T20" fmla="*/ 5 w 387"/>
              <a:gd name="T21" fmla="*/ 416 h 719"/>
              <a:gd name="T22" fmla="*/ 12 w 387"/>
              <a:gd name="T23" fmla="*/ 450 h 719"/>
              <a:gd name="T24" fmla="*/ 28 w 387"/>
              <a:gd name="T25" fmla="*/ 482 h 719"/>
              <a:gd name="T26" fmla="*/ 32 w 387"/>
              <a:gd name="T27" fmla="*/ 517 h 719"/>
              <a:gd name="T28" fmla="*/ 64 w 387"/>
              <a:gd name="T29" fmla="*/ 535 h 719"/>
              <a:gd name="T30" fmla="*/ 74 w 387"/>
              <a:gd name="T31" fmla="*/ 567 h 719"/>
              <a:gd name="T32" fmla="*/ 101 w 387"/>
              <a:gd name="T33" fmla="*/ 599 h 719"/>
              <a:gd name="T34" fmla="*/ 126 w 387"/>
              <a:gd name="T35" fmla="*/ 620 h 719"/>
              <a:gd name="T36" fmla="*/ 153 w 387"/>
              <a:gd name="T37" fmla="*/ 640 h 719"/>
              <a:gd name="T38" fmla="*/ 187 w 387"/>
              <a:gd name="T39" fmla="*/ 672 h 719"/>
              <a:gd name="T40" fmla="*/ 224 w 387"/>
              <a:gd name="T41" fmla="*/ 684 h 719"/>
              <a:gd name="T42" fmla="*/ 259 w 387"/>
              <a:gd name="T43" fmla="*/ 696 h 719"/>
              <a:gd name="T44" fmla="*/ 292 w 387"/>
              <a:gd name="T45" fmla="*/ 701 h 719"/>
              <a:gd name="T46" fmla="*/ 325 w 387"/>
              <a:gd name="T47" fmla="*/ 708 h 719"/>
              <a:gd name="T48" fmla="*/ 360 w 387"/>
              <a:gd name="T49" fmla="*/ 708 h 719"/>
              <a:gd name="T50" fmla="*/ 372 w 387"/>
              <a:gd name="T51" fmla="*/ 709 h 719"/>
              <a:gd name="T52" fmla="*/ 381 w 387"/>
              <a:gd name="T53" fmla="*/ 685 h 719"/>
              <a:gd name="T54" fmla="*/ 381 w 387"/>
              <a:gd name="T55" fmla="*/ 651 h 719"/>
              <a:gd name="T56" fmla="*/ 380 w 387"/>
              <a:gd name="T57" fmla="*/ 616 h 719"/>
              <a:gd name="T58" fmla="*/ 373 w 387"/>
              <a:gd name="T59" fmla="*/ 584 h 719"/>
              <a:gd name="T60" fmla="*/ 361 w 387"/>
              <a:gd name="T61" fmla="*/ 551 h 719"/>
              <a:gd name="T62" fmla="*/ 377 w 387"/>
              <a:gd name="T63" fmla="*/ 519 h 719"/>
              <a:gd name="T64" fmla="*/ 380 w 387"/>
              <a:gd name="T65" fmla="*/ 482 h 719"/>
              <a:gd name="T66" fmla="*/ 372 w 387"/>
              <a:gd name="T67" fmla="*/ 446 h 719"/>
              <a:gd name="T68" fmla="*/ 369 w 387"/>
              <a:gd name="T69" fmla="*/ 416 h 719"/>
              <a:gd name="T70" fmla="*/ 365 w 387"/>
              <a:gd name="T71" fmla="*/ 381 h 719"/>
              <a:gd name="T72" fmla="*/ 353 w 387"/>
              <a:gd name="T73" fmla="*/ 343 h 719"/>
              <a:gd name="T74" fmla="*/ 368 w 387"/>
              <a:gd name="T75" fmla="*/ 310 h 719"/>
              <a:gd name="T76" fmla="*/ 372 w 387"/>
              <a:gd name="T77" fmla="*/ 275 h 719"/>
              <a:gd name="T78" fmla="*/ 373 w 387"/>
              <a:gd name="T79" fmla="*/ 246 h 719"/>
              <a:gd name="T80" fmla="*/ 372 w 387"/>
              <a:gd name="T81" fmla="*/ 214 h 719"/>
              <a:gd name="T82" fmla="*/ 377 w 387"/>
              <a:gd name="T83" fmla="*/ 185 h 719"/>
              <a:gd name="T84" fmla="*/ 376 w 387"/>
              <a:gd name="T85" fmla="*/ 152 h 719"/>
              <a:gd name="T86" fmla="*/ 365 w 387"/>
              <a:gd name="T87" fmla="*/ 121 h 719"/>
              <a:gd name="T88" fmla="*/ 365 w 387"/>
              <a:gd name="T89" fmla="*/ 89 h 719"/>
              <a:gd name="T90" fmla="*/ 372 w 387"/>
              <a:gd name="T91" fmla="*/ 59 h 719"/>
              <a:gd name="T92" fmla="*/ 372 w 387"/>
              <a:gd name="T93" fmla="*/ 28 h 719"/>
              <a:gd name="T94" fmla="*/ 356 w 387"/>
              <a:gd name="T95" fmla="*/ 6 h 719"/>
              <a:gd name="T96" fmla="*/ 361 w 387"/>
              <a:gd name="T97" fmla="*/ 6 h 719"/>
              <a:gd name="T98" fmla="*/ 356 w 387"/>
              <a:gd name="T99" fmla="*/ 6 h 719"/>
              <a:gd name="T100" fmla="*/ 323 w 387"/>
              <a:gd name="T101" fmla="*/ 6 h 719"/>
              <a:gd name="T102" fmla="*/ 292 w 387"/>
              <a:gd name="T103" fmla="*/ 14 h 719"/>
              <a:gd name="T104" fmla="*/ 263 w 387"/>
              <a:gd name="T105" fmla="*/ 20 h 719"/>
              <a:gd name="T106" fmla="*/ 232 w 387"/>
              <a:gd name="T107" fmla="*/ 27 h 719"/>
              <a:gd name="T108" fmla="*/ 202 w 387"/>
              <a:gd name="T109" fmla="*/ 39 h 719"/>
              <a:gd name="T110" fmla="*/ 174 w 387"/>
              <a:gd name="T111" fmla="*/ 60 h 719"/>
              <a:gd name="T112" fmla="*/ 141 w 387"/>
              <a:gd name="T113" fmla="*/ 79 h 71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87"/>
              <a:gd name="T172" fmla="*/ 0 h 719"/>
              <a:gd name="T173" fmla="*/ 387 w 387"/>
              <a:gd name="T174" fmla="*/ 719 h 71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87" h="719">
                <a:moveTo>
                  <a:pt x="129" y="93"/>
                </a:moveTo>
                <a:lnTo>
                  <a:pt x="121" y="96"/>
                </a:lnTo>
                <a:lnTo>
                  <a:pt x="114" y="101"/>
                </a:lnTo>
                <a:lnTo>
                  <a:pt x="109" y="109"/>
                </a:lnTo>
                <a:lnTo>
                  <a:pt x="105" y="116"/>
                </a:lnTo>
                <a:lnTo>
                  <a:pt x="101" y="121"/>
                </a:lnTo>
                <a:lnTo>
                  <a:pt x="101" y="128"/>
                </a:lnTo>
                <a:lnTo>
                  <a:pt x="93" y="132"/>
                </a:lnTo>
                <a:lnTo>
                  <a:pt x="85" y="136"/>
                </a:lnTo>
                <a:lnTo>
                  <a:pt x="78" y="140"/>
                </a:lnTo>
                <a:lnTo>
                  <a:pt x="72" y="141"/>
                </a:lnTo>
                <a:lnTo>
                  <a:pt x="70" y="148"/>
                </a:lnTo>
                <a:lnTo>
                  <a:pt x="64" y="154"/>
                </a:lnTo>
                <a:lnTo>
                  <a:pt x="62" y="160"/>
                </a:lnTo>
                <a:lnTo>
                  <a:pt x="60" y="169"/>
                </a:lnTo>
                <a:lnTo>
                  <a:pt x="58" y="174"/>
                </a:lnTo>
                <a:lnTo>
                  <a:pt x="53" y="181"/>
                </a:lnTo>
                <a:lnTo>
                  <a:pt x="48" y="182"/>
                </a:lnTo>
                <a:lnTo>
                  <a:pt x="44" y="189"/>
                </a:lnTo>
                <a:lnTo>
                  <a:pt x="49" y="197"/>
                </a:lnTo>
                <a:lnTo>
                  <a:pt x="52" y="202"/>
                </a:lnTo>
                <a:lnTo>
                  <a:pt x="49" y="209"/>
                </a:lnTo>
                <a:lnTo>
                  <a:pt x="48" y="214"/>
                </a:lnTo>
                <a:lnTo>
                  <a:pt x="41" y="219"/>
                </a:lnTo>
                <a:lnTo>
                  <a:pt x="40" y="225"/>
                </a:lnTo>
                <a:lnTo>
                  <a:pt x="33" y="231"/>
                </a:lnTo>
                <a:lnTo>
                  <a:pt x="29" y="237"/>
                </a:lnTo>
                <a:lnTo>
                  <a:pt x="28" y="243"/>
                </a:lnTo>
                <a:lnTo>
                  <a:pt x="25" y="250"/>
                </a:lnTo>
                <a:lnTo>
                  <a:pt x="24" y="255"/>
                </a:lnTo>
                <a:lnTo>
                  <a:pt x="17" y="262"/>
                </a:lnTo>
                <a:lnTo>
                  <a:pt x="12" y="267"/>
                </a:lnTo>
                <a:lnTo>
                  <a:pt x="8" y="274"/>
                </a:lnTo>
                <a:lnTo>
                  <a:pt x="5" y="279"/>
                </a:lnTo>
                <a:lnTo>
                  <a:pt x="4" y="286"/>
                </a:lnTo>
                <a:lnTo>
                  <a:pt x="1" y="292"/>
                </a:lnTo>
                <a:lnTo>
                  <a:pt x="1" y="298"/>
                </a:lnTo>
                <a:lnTo>
                  <a:pt x="0" y="304"/>
                </a:lnTo>
                <a:lnTo>
                  <a:pt x="0" y="310"/>
                </a:lnTo>
                <a:lnTo>
                  <a:pt x="0" y="316"/>
                </a:lnTo>
                <a:lnTo>
                  <a:pt x="1" y="324"/>
                </a:lnTo>
                <a:lnTo>
                  <a:pt x="4" y="331"/>
                </a:lnTo>
                <a:lnTo>
                  <a:pt x="4" y="336"/>
                </a:lnTo>
                <a:lnTo>
                  <a:pt x="1" y="344"/>
                </a:lnTo>
                <a:lnTo>
                  <a:pt x="0" y="351"/>
                </a:lnTo>
                <a:lnTo>
                  <a:pt x="0" y="361"/>
                </a:lnTo>
                <a:lnTo>
                  <a:pt x="4" y="367"/>
                </a:lnTo>
                <a:lnTo>
                  <a:pt x="8" y="373"/>
                </a:lnTo>
                <a:lnTo>
                  <a:pt x="9" y="379"/>
                </a:lnTo>
                <a:lnTo>
                  <a:pt x="9" y="385"/>
                </a:lnTo>
                <a:lnTo>
                  <a:pt x="9" y="392"/>
                </a:lnTo>
                <a:lnTo>
                  <a:pt x="9" y="397"/>
                </a:lnTo>
                <a:lnTo>
                  <a:pt x="8" y="404"/>
                </a:lnTo>
                <a:lnTo>
                  <a:pt x="5" y="409"/>
                </a:lnTo>
                <a:lnTo>
                  <a:pt x="5" y="416"/>
                </a:lnTo>
                <a:lnTo>
                  <a:pt x="5" y="424"/>
                </a:lnTo>
                <a:lnTo>
                  <a:pt x="5" y="432"/>
                </a:lnTo>
                <a:lnTo>
                  <a:pt x="8" y="438"/>
                </a:lnTo>
                <a:lnTo>
                  <a:pt x="9" y="444"/>
                </a:lnTo>
                <a:lnTo>
                  <a:pt x="12" y="450"/>
                </a:lnTo>
                <a:lnTo>
                  <a:pt x="20" y="457"/>
                </a:lnTo>
                <a:lnTo>
                  <a:pt x="25" y="462"/>
                </a:lnTo>
                <a:lnTo>
                  <a:pt x="28" y="469"/>
                </a:lnTo>
                <a:lnTo>
                  <a:pt x="28" y="474"/>
                </a:lnTo>
                <a:lnTo>
                  <a:pt x="28" y="482"/>
                </a:lnTo>
                <a:lnTo>
                  <a:pt x="28" y="489"/>
                </a:lnTo>
                <a:lnTo>
                  <a:pt x="29" y="497"/>
                </a:lnTo>
                <a:lnTo>
                  <a:pt x="29" y="503"/>
                </a:lnTo>
                <a:lnTo>
                  <a:pt x="32" y="509"/>
                </a:lnTo>
                <a:lnTo>
                  <a:pt x="32" y="517"/>
                </a:lnTo>
                <a:lnTo>
                  <a:pt x="37" y="523"/>
                </a:lnTo>
                <a:lnTo>
                  <a:pt x="44" y="527"/>
                </a:lnTo>
                <a:lnTo>
                  <a:pt x="52" y="530"/>
                </a:lnTo>
                <a:lnTo>
                  <a:pt x="58" y="534"/>
                </a:lnTo>
                <a:lnTo>
                  <a:pt x="64" y="535"/>
                </a:lnTo>
                <a:lnTo>
                  <a:pt x="64" y="542"/>
                </a:lnTo>
                <a:lnTo>
                  <a:pt x="66" y="550"/>
                </a:lnTo>
                <a:lnTo>
                  <a:pt x="70" y="555"/>
                </a:lnTo>
                <a:lnTo>
                  <a:pt x="72" y="562"/>
                </a:lnTo>
                <a:lnTo>
                  <a:pt x="74" y="567"/>
                </a:lnTo>
                <a:lnTo>
                  <a:pt x="78" y="576"/>
                </a:lnTo>
                <a:lnTo>
                  <a:pt x="85" y="582"/>
                </a:lnTo>
                <a:lnTo>
                  <a:pt x="90" y="588"/>
                </a:lnTo>
                <a:lnTo>
                  <a:pt x="97" y="592"/>
                </a:lnTo>
                <a:lnTo>
                  <a:pt x="101" y="599"/>
                </a:lnTo>
                <a:lnTo>
                  <a:pt x="102" y="604"/>
                </a:lnTo>
                <a:lnTo>
                  <a:pt x="109" y="611"/>
                </a:lnTo>
                <a:lnTo>
                  <a:pt x="114" y="616"/>
                </a:lnTo>
                <a:lnTo>
                  <a:pt x="121" y="619"/>
                </a:lnTo>
                <a:lnTo>
                  <a:pt x="126" y="620"/>
                </a:lnTo>
                <a:lnTo>
                  <a:pt x="133" y="623"/>
                </a:lnTo>
                <a:lnTo>
                  <a:pt x="139" y="624"/>
                </a:lnTo>
                <a:lnTo>
                  <a:pt x="143" y="631"/>
                </a:lnTo>
                <a:lnTo>
                  <a:pt x="147" y="636"/>
                </a:lnTo>
                <a:lnTo>
                  <a:pt x="153" y="640"/>
                </a:lnTo>
                <a:lnTo>
                  <a:pt x="159" y="649"/>
                </a:lnTo>
                <a:lnTo>
                  <a:pt x="170" y="655"/>
                </a:lnTo>
                <a:lnTo>
                  <a:pt x="175" y="659"/>
                </a:lnTo>
                <a:lnTo>
                  <a:pt x="182" y="665"/>
                </a:lnTo>
                <a:lnTo>
                  <a:pt x="187" y="672"/>
                </a:lnTo>
                <a:lnTo>
                  <a:pt x="195" y="676"/>
                </a:lnTo>
                <a:lnTo>
                  <a:pt x="202" y="677"/>
                </a:lnTo>
                <a:lnTo>
                  <a:pt x="207" y="680"/>
                </a:lnTo>
                <a:lnTo>
                  <a:pt x="214" y="681"/>
                </a:lnTo>
                <a:lnTo>
                  <a:pt x="224" y="684"/>
                </a:lnTo>
                <a:lnTo>
                  <a:pt x="230" y="685"/>
                </a:lnTo>
                <a:lnTo>
                  <a:pt x="238" y="688"/>
                </a:lnTo>
                <a:lnTo>
                  <a:pt x="244" y="688"/>
                </a:lnTo>
                <a:lnTo>
                  <a:pt x="252" y="693"/>
                </a:lnTo>
                <a:lnTo>
                  <a:pt x="259" y="696"/>
                </a:lnTo>
                <a:lnTo>
                  <a:pt x="264" y="700"/>
                </a:lnTo>
                <a:lnTo>
                  <a:pt x="272" y="701"/>
                </a:lnTo>
                <a:lnTo>
                  <a:pt x="279" y="701"/>
                </a:lnTo>
                <a:lnTo>
                  <a:pt x="287" y="701"/>
                </a:lnTo>
                <a:lnTo>
                  <a:pt x="292" y="701"/>
                </a:lnTo>
                <a:lnTo>
                  <a:pt x="299" y="701"/>
                </a:lnTo>
                <a:lnTo>
                  <a:pt x="305" y="704"/>
                </a:lnTo>
                <a:lnTo>
                  <a:pt x="311" y="704"/>
                </a:lnTo>
                <a:lnTo>
                  <a:pt x="317" y="705"/>
                </a:lnTo>
                <a:lnTo>
                  <a:pt x="325" y="708"/>
                </a:lnTo>
                <a:lnTo>
                  <a:pt x="333" y="709"/>
                </a:lnTo>
                <a:lnTo>
                  <a:pt x="340" y="709"/>
                </a:lnTo>
                <a:lnTo>
                  <a:pt x="345" y="709"/>
                </a:lnTo>
                <a:lnTo>
                  <a:pt x="353" y="709"/>
                </a:lnTo>
                <a:lnTo>
                  <a:pt x="360" y="708"/>
                </a:lnTo>
                <a:lnTo>
                  <a:pt x="353" y="708"/>
                </a:lnTo>
                <a:lnTo>
                  <a:pt x="357" y="713"/>
                </a:lnTo>
                <a:lnTo>
                  <a:pt x="364" y="718"/>
                </a:lnTo>
                <a:lnTo>
                  <a:pt x="369" y="716"/>
                </a:lnTo>
                <a:lnTo>
                  <a:pt x="372" y="709"/>
                </a:lnTo>
                <a:lnTo>
                  <a:pt x="377" y="705"/>
                </a:lnTo>
                <a:lnTo>
                  <a:pt x="386" y="705"/>
                </a:lnTo>
                <a:lnTo>
                  <a:pt x="386" y="700"/>
                </a:lnTo>
                <a:lnTo>
                  <a:pt x="381" y="693"/>
                </a:lnTo>
                <a:lnTo>
                  <a:pt x="381" y="685"/>
                </a:lnTo>
                <a:lnTo>
                  <a:pt x="381" y="680"/>
                </a:lnTo>
                <a:lnTo>
                  <a:pt x="380" y="673"/>
                </a:lnTo>
                <a:lnTo>
                  <a:pt x="380" y="665"/>
                </a:lnTo>
                <a:lnTo>
                  <a:pt x="384" y="657"/>
                </a:lnTo>
                <a:lnTo>
                  <a:pt x="381" y="651"/>
                </a:lnTo>
                <a:lnTo>
                  <a:pt x="380" y="644"/>
                </a:lnTo>
                <a:lnTo>
                  <a:pt x="380" y="639"/>
                </a:lnTo>
                <a:lnTo>
                  <a:pt x="380" y="631"/>
                </a:lnTo>
                <a:lnTo>
                  <a:pt x="380" y="624"/>
                </a:lnTo>
                <a:lnTo>
                  <a:pt x="380" y="616"/>
                </a:lnTo>
                <a:lnTo>
                  <a:pt x="377" y="611"/>
                </a:lnTo>
                <a:lnTo>
                  <a:pt x="377" y="604"/>
                </a:lnTo>
                <a:lnTo>
                  <a:pt x="377" y="596"/>
                </a:lnTo>
                <a:lnTo>
                  <a:pt x="376" y="590"/>
                </a:lnTo>
                <a:lnTo>
                  <a:pt x="373" y="584"/>
                </a:lnTo>
                <a:lnTo>
                  <a:pt x="373" y="578"/>
                </a:lnTo>
                <a:lnTo>
                  <a:pt x="373" y="571"/>
                </a:lnTo>
                <a:lnTo>
                  <a:pt x="368" y="563"/>
                </a:lnTo>
                <a:lnTo>
                  <a:pt x="361" y="558"/>
                </a:lnTo>
                <a:lnTo>
                  <a:pt x="361" y="551"/>
                </a:lnTo>
                <a:lnTo>
                  <a:pt x="368" y="546"/>
                </a:lnTo>
                <a:lnTo>
                  <a:pt x="372" y="539"/>
                </a:lnTo>
                <a:lnTo>
                  <a:pt x="373" y="534"/>
                </a:lnTo>
                <a:lnTo>
                  <a:pt x="376" y="527"/>
                </a:lnTo>
                <a:lnTo>
                  <a:pt x="377" y="519"/>
                </a:lnTo>
                <a:lnTo>
                  <a:pt x="377" y="513"/>
                </a:lnTo>
                <a:lnTo>
                  <a:pt x="377" y="507"/>
                </a:lnTo>
                <a:lnTo>
                  <a:pt x="377" y="498"/>
                </a:lnTo>
                <a:lnTo>
                  <a:pt x="377" y="490"/>
                </a:lnTo>
                <a:lnTo>
                  <a:pt x="380" y="482"/>
                </a:lnTo>
                <a:lnTo>
                  <a:pt x="381" y="473"/>
                </a:lnTo>
                <a:lnTo>
                  <a:pt x="384" y="465"/>
                </a:lnTo>
                <a:lnTo>
                  <a:pt x="381" y="458"/>
                </a:lnTo>
                <a:lnTo>
                  <a:pt x="377" y="452"/>
                </a:lnTo>
                <a:lnTo>
                  <a:pt x="372" y="446"/>
                </a:lnTo>
                <a:lnTo>
                  <a:pt x="368" y="440"/>
                </a:lnTo>
                <a:lnTo>
                  <a:pt x="368" y="434"/>
                </a:lnTo>
                <a:lnTo>
                  <a:pt x="368" y="428"/>
                </a:lnTo>
                <a:lnTo>
                  <a:pt x="368" y="421"/>
                </a:lnTo>
                <a:lnTo>
                  <a:pt x="369" y="416"/>
                </a:lnTo>
                <a:lnTo>
                  <a:pt x="369" y="409"/>
                </a:lnTo>
                <a:lnTo>
                  <a:pt x="369" y="404"/>
                </a:lnTo>
                <a:lnTo>
                  <a:pt x="369" y="397"/>
                </a:lnTo>
                <a:lnTo>
                  <a:pt x="368" y="389"/>
                </a:lnTo>
                <a:lnTo>
                  <a:pt x="365" y="381"/>
                </a:lnTo>
                <a:lnTo>
                  <a:pt x="369" y="373"/>
                </a:lnTo>
                <a:lnTo>
                  <a:pt x="372" y="367"/>
                </a:lnTo>
                <a:lnTo>
                  <a:pt x="369" y="359"/>
                </a:lnTo>
                <a:lnTo>
                  <a:pt x="360" y="348"/>
                </a:lnTo>
                <a:lnTo>
                  <a:pt x="353" y="343"/>
                </a:lnTo>
                <a:lnTo>
                  <a:pt x="352" y="336"/>
                </a:lnTo>
                <a:lnTo>
                  <a:pt x="356" y="331"/>
                </a:lnTo>
                <a:lnTo>
                  <a:pt x="364" y="323"/>
                </a:lnTo>
                <a:lnTo>
                  <a:pt x="365" y="316"/>
                </a:lnTo>
                <a:lnTo>
                  <a:pt x="368" y="310"/>
                </a:lnTo>
                <a:lnTo>
                  <a:pt x="369" y="304"/>
                </a:lnTo>
                <a:lnTo>
                  <a:pt x="369" y="298"/>
                </a:lnTo>
                <a:lnTo>
                  <a:pt x="369" y="290"/>
                </a:lnTo>
                <a:lnTo>
                  <a:pt x="369" y="282"/>
                </a:lnTo>
                <a:lnTo>
                  <a:pt x="372" y="275"/>
                </a:lnTo>
                <a:lnTo>
                  <a:pt x="372" y="270"/>
                </a:lnTo>
                <a:lnTo>
                  <a:pt x="373" y="263"/>
                </a:lnTo>
                <a:lnTo>
                  <a:pt x="373" y="258"/>
                </a:lnTo>
                <a:lnTo>
                  <a:pt x="373" y="251"/>
                </a:lnTo>
                <a:lnTo>
                  <a:pt x="373" y="246"/>
                </a:lnTo>
                <a:lnTo>
                  <a:pt x="373" y="239"/>
                </a:lnTo>
                <a:lnTo>
                  <a:pt x="373" y="233"/>
                </a:lnTo>
                <a:lnTo>
                  <a:pt x="373" y="227"/>
                </a:lnTo>
                <a:lnTo>
                  <a:pt x="373" y="221"/>
                </a:lnTo>
                <a:lnTo>
                  <a:pt x="372" y="214"/>
                </a:lnTo>
                <a:lnTo>
                  <a:pt x="369" y="209"/>
                </a:lnTo>
                <a:lnTo>
                  <a:pt x="373" y="202"/>
                </a:lnTo>
                <a:lnTo>
                  <a:pt x="377" y="197"/>
                </a:lnTo>
                <a:lnTo>
                  <a:pt x="377" y="190"/>
                </a:lnTo>
                <a:lnTo>
                  <a:pt x="377" y="185"/>
                </a:lnTo>
                <a:lnTo>
                  <a:pt x="377" y="178"/>
                </a:lnTo>
                <a:lnTo>
                  <a:pt x="377" y="170"/>
                </a:lnTo>
                <a:lnTo>
                  <a:pt x="377" y="164"/>
                </a:lnTo>
                <a:lnTo>
                  <a:pt x="377" y="158"/>
                </a:lnTo>
                <a:lnTo>
                  <a:pt x="376" y="152"/>
                </a:lnTo>
                <a:lnTo>
                  <a:pt x="376" y="146"/>
                </a:lnTo>
                <a:lnTo>
                  <a:pt x="373" y="140"/>
                </a:lnTo>
                <a:lnTo>
                  <a:pt x="369" y="133"/>
                </a:lnTo>
                <a:lnTo>
                  <a:pt x="368" y="128"/>
                </a:lnTo>
                <a:lnTo>
                  <a:pt x="365" y="121"/>
                </a:lnTo>
                <a:lnTo>
                  <a:pt x="365" y="116"/>
                </a:lnTo>
                <a:lnTo>
                  <a:pt x="365" y="109"/>
                </a:lnTo>
                <a:lnTo>
                  <a:pt x="365" y="104"/>
                </a:lnTo>
                <a:lnTo>
                  <a:pt x="365" y="97"/>
                </a:lnTo>
                <a:lnTo>
                  <a:pt x="365" y="89"/>
                </a:lnTo>
                <a:lnTo>
                  <a:pt x="365" y="83"/>
                </a:lnTo>
                <a:lnTo>
                  <a:pt x="368" y="77"/>
                </a:lnTo>
                <a:lnTo>
                  <a:pt x="368" y="71"/>
                </a:lnTo>
                <a:lnTo>
                  <a:pt x="372" y="64"/>
                </a:lnTo>
                <a:lnTo>
                  <a:pt x="372" y="59"/>
                </a:lnTo>
                <a:lnTo>
                  <a:pt x="372" y="52"/>
                </a:lnTo>
                <a:lnTo>
                  <a:pt x="372" y="47"/>
                </a:lnTo>
                <a:lnTo>
                  <a:pt x="372" y="40"/>
                </a:lnTo>
                <a:lnTo>
                  <a:pt x="372" y="35"/>
                </a:lnTo>
                <a:lnTo>
                  <a:pt x="372" y="28"/>
                </a:lnTo>
                <a:lnTo>
                  <a:pt x="373" y="22"/>
                </a:lnTo>
                <a:lnTo>
                  <a:pt x="372" y="16"/>
                </a:lnTo>
                <a:lnTo>
                  <a:pt x="368" y="10"/>
                </a:lnTo>
                <a:lnTo>
                  <a:pt x="361" y="6"/>
                </a:lnTo>
                <a:lnTo>
                  <a:pt x="356" y="6"/>
                </a:lnTo>
                <a:lnTo>
                  <a:pt x="349" y="4"/>
                </a:lnTo>
                <a:lnTo>
                  <a:pt x="344" y="0"/>
                </a:lnTo>
                <a:lnTo>
                  <a:pt x="349" y="4"/>
                </a:lnTo>
                <a:lnTo>
                  <a:pt x="356" y="6"/>
                </a:lnTo>
                <a:lnTo>
                  <a:pt x="361" y="6"/>
                </a:lnTo>
                <a:lnTo>
                  <a:pt x="368" y="8"/>
                </a:lnTo>
                <a:lnTo>
                  <a:pt x="373" y="8"/>
                </a:lnTo>
                <a:lnTo>
                  <a:pt x="368" y="8"/>
                </a:lnTo>
                <a:lnTo>
                  <a:pt x="361" y="8"/>
                </a:lnTo>
                <a:lnTo>
                  <a:pt x="356" y="6"/>
                </a:lnTo>
                <a:lnTo>
                  <a:pt x="349" y="4"/>
                </a:lnTo>
                <a:lnTo>
                  <a:pt x="344" y="4"/>
                </a:lnTo>
                <a:lnTo>
                  <a:pt x="337" y="4"/>
                </a:lnTo>
                <a:lnTo>
                  <a:pt x="329" y="6"/>
                </a:lnTo>
                <a:lnTo>
                  <a:pt x="323" y="6"/>
                </a:lnTo>
                <a:lnTo>
                  <a:pt x="317" y="8"/>
                </a:lnTo>
                <a:lnTo>
                  <a:pt x="311" y="10"/>
                </a:lnTo>
                <a:lnTo>
                  <a:pt x="305" y="12"/>
                </a:lnTo>
                <a:lnTo>
                  <a:pt x="299" y="12"/>
                </a:lnTo>
                <a:lnTo>
                  <a:pt x="292" y="14"/>
                </a:lnTo>
                <a:lnTo>
                  <a:pt x="287" y="14"/>
                </a:lnTo>
                <a:lnTo>
                  <a:pt x="280" y="14"/>
                </a:lnTo>
                <a:lnTo>
                  <a:pt x="275" y="14"/>
                </a:lnTo>
                <a:lnTo>
                  <a:pt x="268" y="16"/>
                </a:lnTo>
                <a:lnTo>
                  <a:pt x="263" y="20"/>
                </a:lnTo>
                <a:lnTo>
                  <a:pt x="256" y="22"/>
                </a:lnTo>
                <a:lnTo>
                  <a:pt x="251" y="24"/>
                </a:lnTo>
                <a:lnTo>
                  <a:pt x="244" y="24"/>
                </a:lnTo>
                <a:lnTo>
                  <a:pt x="238" y="27"/>
                </a:lnTo>
                <a:lnTo>
                  <a:pt x="232" y="27"/>
                </a:lnTo>
                <a:lnTo>
                  <a:pt x="226" y="31"/>
                </a:lnTo>
                <a:lnTo>
                  <a:pt x="219" y="32"/>
                </a:lnTo>
                <a:lnTo>
                  <a:pt x="214" y="35"/>
                </a:lnTo>
                <a:lnTo>
                  <a:pt x="207" y="36"/>
                </a:lnTo>
                <a:lnTo>
                  <a:pt x="202" y="39"/>
                </a:lnTo>
                <a:lnTo>
                  <a:pt x="195" y="44"/>
                </a:lnTo>
                <a:lnTo>
                  <a:pt x="190" y="47"/>
                </a:lnTo>
                <a:lnTo>
                  <a:pt x="183" y="51"/>
                </a:lnTo>
                <a:lnTo>
                  <a:pt x="179" y="56"/>
                </a:lnTo>
                <a:lnTo>
                  <a:pt x="174" y="60"/>
                </a:lnTo>
                <a:lnTo>
                  <a:pt x="167" y="64"/>
                </a:lnTo>
                <a:lnTo>
                  <a:pt x="161" y="67"/>
                </a:lnTo>
                <a:lnTo>
                  <a:pt x="153" y="73"/>
                </a:lnTo>
                <a:lnTo>
                  <a:pt x="147" y="75"/>
                </a:lnTo>
                <a:lnTo>
                  <a:pt x="141" y="79"/>
                </a:lnTo>
                <a:lnTo>
                  <a:pt x="134" y="85"/>
                </a:lnTo>
                <a:lnTo>
                  <a:pt x="129" y="93"/>
                </a:lnTo>
              </a:path>
            </a:pathLst>
          </a:custGeom>
          <a:gradFill rotWithShape="0">
            <a:gsLst>
              <a:gs pos="0">
                <a:srgbClr val="FFFFFF"/>
              </a:gs>
              <a:gs pos="100000">
                <a:srgbClr val="6F6F6F"/>
              </a:gs>
            </a:gsLst>
            <a:lin ang="0" scaled="1"/>
          </a:gradFill>
          <a:ln w="12700" cap="rnd">
            <a:no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5074" name="Freeform 20"/>
          <p:cNvSpPr>
            <a:spLocks/>
          </p:cNvSpPr>
          <p:nvPr/>
        </p:nvSpPr>
        <p:spPr bwMode="auto">
          <a:xfrm>
            <a:off x="4567238" y="4327525"/>
            <a:ext cx="106363" cy="88900"/>
          </a:xfrm>
          <a:custGeom>
            <a:avLst/>
            <a:gdLst>
              <a:gd name="T0" fmla="*/ 24 w 67"/>
              <a:gd name="T1" fmla="*/ 0 h 56"/>
              <a:gd name="T2" fmla="*/ 17 w 67"/>
              <a:gd name="T3" fmla="*/ 10 h 56"/>
              <a:gd name="T4" fmla="*/ 12 w 67"/>
              <a:gd name="T5" fmla="*/ 16 h 56"/>
              <a:gd name="T6" fmla="*/ 9 w 67"/>
              <a:gd name="T7" fmla="*/ 22 h 56"/>
              <a:gd name="T8" fmla="*/ 8 w 67"/>
              <a:gd name="T9" fmla="*/ 28 h 56"/>
              <a:gd name="T10" fmla="*/ 4 w 67"/>
              <a:gd name="T11" fmla="*/ 34 h 56"/>
              <a:gd name="T12" fmla="*/ 0 w 67"/>
              <a:gd name="T13" fmla="*/ 40 h 56"/>
              <a:gd name="T14" fmla="*/ 4 w 67"/>
              <a:gd name="T15" fmla="*/ 46 h 56"/>
              <a:gd name="T16" fmla="*/ 9 w 67"/>
              <a:gd name="T17" fmla="*/ 48 h 56"/>
              <a:gd name="T18" fmla="*/ 16 w 67"/>
              <a:gd name="T19" fmla="*/ 48 h 56"/>
              <a:gd name="T20" fmla="*/ 21 w 67"/>
              <a:gd name="T21" fmla="*/ 48 h 56"/>
              <a:gd name="T22" fmla="*/ 28 w 67"/>
              <a:gd name="T23" fmla="*/ 50 h 56"/>
              <a:gd name="T24" fmla="*/ 33 w 67"/>
              <a:gd name="T25" fmla="*/ 52 h 56"/>
              <a:gd name="T26" fmla="*/ 40 w 67"/>
              <a:gd name="T27" fmla="*/ 55 h 56"/>
              <a:gd name="T28" fmla="*/ 45 w 67"/>
              <a:gd name="T29" fmla="*/ 48 h 56"/>
              <a:gd name="T30" fmla="*/ 48 w 67"/>
              <a:gd name="T31" fmla="*/ 42 h 56"/>
              <a:gd name="T32" fmla="*/ 52 w 67"/>
              <a:gd name="T33" fmla="*/ 36 h 56"/>
              <a:gd name="T34" fmla="*/ 53 w 67"/>
              <a:gd name="T35" fmla="*/ 30 h 56"/>
              <a:gd name="T36" fmla="*/ 60 w 67"/>
              <a:gd name="T37" fmla="*/ 26 h 56"/>
              <a:gd name="T38" fmla="*/ 64 w 67"/>
              <a:gd name="T39" fmla="*/ 20 h 56"/>
              <a:gd name="T40" fmla="*/ 66 w 67"/>
              <a:gd name="T41" fmla="*/ 14 h 56"/>
              <a:gd name="T42" fmla="*/ 60 w 67"/>
              <a:gd name="T43" fmla="*/ 10 h 56"/>
              <a:gd name="T44" fmla="*/ 53 w 67"/>
              <a:gd name="T45" fmla="*/ 10 h 56"/>
              <a:gd name="T46" fmla="*/ 48 w 67"/>
              <a:gd name="T47" fmla="*/ 10 h 56"/>
              <a:gd name="T48" fmla="*/ 41 w 67"/>
              <a:gd name="T49" fmla="*/ 8 h 56"/>
              <a:gd name="T50" fmla="*/ 36 w 67"/>
              <a:gd name="T51" fmla="*/ 6 h 56"/>
              <a:gd name="T52" fmla="*/ 33 w 67"/>
              <a:gd name="T53" fmla="*/ 0 h 56"/>
              <a:gd name="T54" fmla="*/ 24 w 67"/>
              <a:gd name="T55" fmla="*/ 0 h 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7"/>
              <a:gd name="T85" fmla="*/ 0 h 56"/>
              <a:gd name="T86" fmla="*/ 67 w 67"/>
              <a:gd name="T87" fmla="*/ 56 h 5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7" h="56">
                <a:moveTo>
                  <a:pt x="24" y="0"/>
                </a:moveTo>
                <a:lnTo>
                  <a:pt x="17" y="10"/>
                </a:lnTo>
                <a:lnTo>
                  <a:pt x="12" y="16"/>
                </a:lnTo>
                <a:lnTo>
                  <a:pt x="9" y="22"/>
                </a:lnTo>
                <a:lnTo>
                  <a:pt x="8" y="28"/>
                </a:lnTo>
                <a:lnTo>
                  <a:pt x="4" y="34"/>
                </a:lnTo>
                <a:lnTo>
                  <a:pt x="0" y="40"/>
                </a:lnTo>
                <a:lnTo>
                  <a:pt x="4" y="46"/>
                </a:lnTo>
                <a:lnTo>
                  <a:pt x="9" y="48"/>
                </a:lnTo>
                <a:lnTo>
                  <a:pt x="16" y="48"/>
                </a:lnTo>
                <a:lnTo>
                  <a:pt x="21" y="48"/>
                </a:lnTo>
                <a:lnTo>
                  <a:pt x="28" y="50"/>
                </a:lnTo>
                <a:lnTo>
                  <a:pt x="33" y="52"/>
                </a:lnTo>
                <a:lnTo>
                  <a:pt x="40" y="55"/>
                </a:lnTo>
                <a:lnTo>
                  <a:pt x="45" y="48"/>
                </a:lnTo>
                <a:lnTo>
                  <a:pt x="48" y="42"/>
                </a:lnTo>
                <a:lnTo>
                  <a:pt x="52" y="36"/>
                </a:lnTo>
                <a:lnTo>
                  <a:pt x="53" y="30"/>
                </a:lnTo>
                <a:lnTo>
                  <a:pt x="60" y="26"/>
                </a:lnTo>
                <a:lnTo>
                  <a:pt x="64" y="20"/>
                </a:lnTo>
                <a:lnTo>
                  <a:pt x="66" y="14"/>
                </a:lnTo>
                <a:lnTo>
                  <a:pt x="60" y="10"/>
                </a:lnTo>
                <a:lnTo>
                  <a:pt x="53" y="10"/>
                </a:lnTo>
                <a:lnTo>
                  <a:pt x="48" y="10"/>
                </a:lnTo>
                <a:lnTo>
                  <a:pt x="41" y="8"/>
                </a:lnTo>
                <a:lnTo>
                  <a:pt x="36" y="6"/>
                </a:lnTo>
                <a:lnTo>
                  <a:pt x="33" y="0"/>
                </a:lnTo>
                <a:lnTo>
                  <a:pt x="24" y="0"/>
                </a:lnTo>
              </a:path>
            </a:pathLst>
          </a:custGeom>
          <a:gradFill rotWithShape="0">
            <a:gsLst>
              <a:gs pos="0">
                <a:srgbClr val="999999"/>
              </a:gs>
              <a:gs pos="100000">
                <a:srgbClr val="000000"/>
              </a:gs>
            </a:gsLst>
            <a:path path="rect">
              <a:fillToRect l="50000" t="50000" r="50000" b="50000"/>
            </a:path>
          </a:gradFill>
          <a:ln w="12700" cap="rnd">
            <a:solidFill>
              <a:srgbClr val="6F6F6F"/>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5075" name="Freeform 25"/>
          <p:cNvSpPr>
            <a:spLocks/>
          </p:cNvSpPr>
          <p:nvPr/>
        </p:nvSpPr>
        <p:spPr bwMode="auto">
          <a:xfrm>
            <a:off x="4760913" y="3973513"/>
            <a:ext cx="38100" cy="1141413"/>
          </a:xfrm>
          <a:custGeom>
            <a:avLst/>
            <a:gdLst>
              <a:gd name="T0" fmla="*/ 14 w 24"/>
              <a:gd name="T1" fmla="*/ 18 h 719"/>
              <a:gd name="T2" fmla="*/ 10 w 24"/>
              <a:gd name="T3" fmla="*/ 40 h 719"/>
              <a:gd name="T4" fmla="*/ 7 w 24"/>
              <a:gd name="T5" fmla="*/ 61 h 719"/>
              <a:gd name="T6" fmla="*/ 12 w 24"/>
              <a:gd name="T7" fmla="*/ 83 h 719"/>
              <a:gd name="T8" fmla="*/ 11 w 24"/>
              <a:gd name="T9" fmla="*/ 104 h 719"/>
              <a:gd name="T10" fmla="*/ 7 w 24"/>
              <a:gd name="T11" fmla="*/ 126 h 719"/>
              <a:gd name="T12" fmla="*/ 12 w 24"/>
              <a:gd name="T13" fmla="*/ 147 h 719"/>
              <a:gd name="T14" fmla="*/ 10 w 24"/>
              <a:gd name="T15" fmla="*/ 167 h 719"/>
              <a:gd name="T16" fmla="*/ 0 w 24"/>
              <a:gd name="T17" fmla="*/ 187 h 719"/>
              <a:gd name="T18" fmla="*/ 10 w 24"/>
              <a:gd name="T19" fmla="*/ 209 h 719"/>
              <a:gd name="T20" fmla="*/ 10 w 24"/>
              <a:gd name="T21" fmla="*/ 230 h 719"/>
              <a:gd name="T22" fmla="*/ 10 w 24"/>
              <a:gd name="T23" fmla="*/ 252 h 719"/>
              <a:gd name="T24" fmla="*/ 12 w 24"/>
              <a:gd name="T25" fmla="*/ 273 h 719"/>
              <a:gd name="T26" fmla="*/ 11 w 24"/>
              <a:gd name="T27" fmla="*/ 294 h 719"/>
              <a:gd name="T28" fmla="*/ 9 w 24"/>
              <a:gd name="T29" fmla="*/ 314 h 719"/>
              <a:gd name="T30" fmla="*/ 7 w 24"/>
              <a:gd name="T31" fmla="*/ 335 h 719"/>
              <a:gd name="T32" fmla="*/ 6 w 24"/>
              <a:gd name="T33" fmla="*/ 356 h 719"/>
              <a:gd name="T34" fmla="*/ 12 w 24"/>
              <a:gd name="T35" fmla="*/ 377 h 719"/>
              <a:gd name="T36" fmla="*/ 15 w 24"/>
              <a:gd name="T37" fmla="*/ 397 h 719"/>
              <a:gd name="T38" fmla="*/ 15 w 24"/>
              <a:gd name="T39" fmla="*/ 418 h 719"/>
              <a:gd name="T40" fmla="*/ 12 w 24"/>
              <a:gd name="T41" fmla="*/ 439 h 719"/>
              <a:gd name="T42" fmla="*/ 11 w 24"/>
              <a:gd name="T43" fmla="*/ 460 h 719"/>
              <a:gd name="T44" fmla="*/ 17 w 24"/>
              <a:gd name="T45" fmla="*/ 480 h 719"/>
              <a:gd name="T46" fmla="*/ 22 w 24"/>
              <a:gd name="T47" fmla="*/ 502 h 719"/>
              <a:gd name="T48" fmla="*/ 22 w 24"/>
              <a:gd name="T49" fmla="*/ 524 h 719"/>
              <a:gd name="T50" fmla="*/ 20 w 24"/>
              <a:gd name="T51" fmla="*/ 547 h 719"/>
              <a:gd name="T52" fmla="*/ 17 w 24"/>
              <a:gd name="T53" fmla="*/ 568 h 719"/>
              <a:gd name="T54" fmla="*/ 17 w 24"/>
              <a:gd name="T55" fmla="*/ 593 h 719"/>
              <a:gd name="T56" fmla="*/ 22 w 24"/>
              <a:gd name="T57" fmla="*/ 615 h 719"/>
              <a:gd name="T58" fmla="*/ 22 w 24"/>
              <a:gd name="T59" fmla="*/ 640 h 719"/>
              <a:gd name="T60" fmla="*/ 17 w 24"/>
              <a:gd name="T61" fmla="*/ 660 h 719"/>
              <a:gd name="T62" fmla="*/ 17 w 24"/>
              <a:gd name="T63" fmla="*/ 682 h 719"/>
              <a:gd name="T64" fmla="*/ 15 w 24"/>
              <a:gd name="T65" fmla="*/ 707 h 719"/>
              <a:gd name="T66" fmla="*/ 19 w 24"/>
              <a:gd name="T67" fmla="*/ 704 h 719"/>
              <a:gd name="T68" fmla="*/ 23 w 24"/>
              <a:gd name="T69" fmla="*/ 673 h 719"/>
              <a:gd name="T70" fmla="*/ 23 w 24"/>
              <a:gd name="T71" fmla="*/ 651 h 719"/>
              <a:gd name="T72" fmla="*/ 17 w 24"/>
              <a:gd name="T73" fmla="*/ 635 h 719"/>
              <a:gd name="T74" fmla="*/ 17 w 24"/>
              <a:gd name="T75" fmla="*/ 624 h 719"/>
              <a:gd name="T76" fmla="*/ 14 w 24"/>
              <a:gd name="T77" fmla="*/ 602 h 719"/>
              <a:gd name="T78" fmla="*/ 11 w 24"/>
              <a:gd name="T79" fmla="*/ 580 h 719"/>
              <a:gd name="T80" fmla="*/ 10 w 24"/>
              <a:gd name="T81" fmla="*/ 557 h 719"/>
              <a:gd name="T82" fmla="*/ 10 w 24"/>
              <a:gd name="T83" fmla="*/ 533 h 719"/>
              <a:gd name="T84" fmla="*/ 7 w 24"/>
              <a:gd name="T85" fmla="*/ 510 h 719"/>
              <a:gd name="T86" fmla="*/ 6 w 24"/>
              <a:gd name="T87" fmla="*/ 489 h 719"/>
              <a:gd name="T88" fmla="*/ 5 w 24"/>
              <a:gd name="T89" fmla="*/ 466 h 719"/>
              <a:gd name="T90" fmla="*/ 5 w 24"/>
              <a:gd name="T91" fmla="*/ 443 h 719"/>
              <a:gd name="T92" fmla="*/ 7 w 24"/>
              <a:gd name="T93" fmla="*/ 417 h 719"/>
              <a:gd name="T94" fmla="*/ 7 w 24"/>
              <a:gd name="T95" fmla="*/ 392 h 719"/>
              <a:gd name="T96" fmla="*/ 9 w 24"/>
              <a:gd name="T97" fmla="*/ 369 h 719"/>
              <a:gd name="T98" fmla="*/ 7 w 24"/>
              <a:gd name="T99" fmla="*/ 338 h 719"/>
              <a:gd name="T100" fmla="*/ 5 w 24"/>
              <a:gd name="T101" fmla="*/ 311 h 719"/>
              <a:gd name="T102" fmla="*/ 0 w 24"/>
              <a:gd name="T103" fmla="*/ 286 h 719"/>
              <a:gd name="T104" fmla="*/ 1 w 24"/>
              <a:gd name="T105" fmla="*/ 262 h 719"/>
              <a:gd name="T106" fmla="*/ 7 w 24"/>
              <a:gd name="T107" fmla="*/ 230 h 719"/>
              <a:gd name="T108" fmla="*/ 10 w 24"/>
              <a:gd name="T109" fmla="*/ 203 h 719"/>
              <a:gd name="T110" fmla="*/ 10 w 24"/>
              <a:gd name="T111" fmla="*/ 179 h 719"/>
              <a:gd name="T112" fmla="*/ 10 w 24"/>
              <a:gd name="T113" fmla="*/ 154 h 719"/>
              <a:gd name="T114" fmla="*/ 6 w 24"/>
              <a:gd name="T115" fmla="*/ 133 h 719"/>
              <a:gd name="T116" fmla="*/ 5 w 24"/>
              <a:gd name="T117" fmla="*/ 111 h 719"/>
              <a:gd name="T118" fmla="*/ 1 w 24"/>
              <a:gd name="T119" fmla="*/ 84 h 719"/>
              <a:gd name="T120" fmla="*/ 0 w 24"/>
              <a:gd name="T121" fmla="*/ 54 h 719"/>
              <a:gd name="T122" fmla="*/ 1 w 24"/>
              <a:gd name="T123" fmla="*/ 33 h 719"/>
              <a:gd name="T124" fmla="*/ 5 w 24"/>
              <a:gd name="T125" fmla="*/ 12 h 71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
              <a:gd name="T190" fmla="*/ 0 h 719"/>
              <a:gd name="T191" fmla="*/ 24 w 24"/>
              <a:gd name="T192" fmla="*/ 719 h 71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 h="719">
                <a:moveTo>
                  <a:pt x="11" y="0"/>
                </a:moveTo>
                <a:lnTo>
                  <a:pt x="10" y="5"/>
                </a:lnTo>
                <a:lnTo>
                  <a:pt x="11" y="10"/>
                </a:lnTo>
                <a:lnTo>
                  <a:pt x="14" y="13"/>
                </a:lnTo>
                <a:lnTo>
                  <a:pt x="14" y="18"/>
                </a:lnTo>
                <a:lnTo>
                  <a:pt x="11" y="22"/>
                </a:lnTo>
                <a:lnTo>
                  <a:pt x="10" y="26"/>
                </a:lnTo>
                <a:lnTo>
                  <a:pt x="10" y="30"/>
                </a:lnTo>
                <a:lnTo>
                  <a:pt x="10" y="35"/>
                </a:lnTo>
                <a:lnTo>
                  <a:pt x="10" y="40"/>
                </a:lnTo>
                <a:lnTo>
                  <a:pt x="10" y="45"/>
                </a:lnTo>
                <a:lnTo>
                  <a:pt x="9" y="48"/>
                </a:lnTo>
                <a:lnTo>
                  <a:pt x="7" y="53"/>
                </a:lnTo>
                <a:lnTo>
                  <a:pt x="6" y="57"/>
                </a:lnTo>
                <a:lnTo>
                  <a:pt x="7" y="61"/>
                </a:lnTo>
                <a:lnTo>
                  <a:pt x="10" y="65"/>
                </a:lnTo>
                <a:lnTo>
                  <a:pt x="10" y="70"/>
                </a:lnTo>
                <a:lnTo>
                  <a:pt x="11" y="73"/>
                </a:lnTo>
                <a:lnTo>
                  <a:pt x="11" y="78"/>
                </a:lnTo>
                <a:lnTo>
                  <a:pt x="12" y="83"/>
                </a:lnTo>
                <a:lnTo>
                  <a:pt x="12" y="87"/>
                </a:lnTo>
                <a:lnTo>
                  <a:pt x="12" y="92"/>
                </a:lnTo>
                <a:lnTo>
                  <a:pt x="11" y="95"/>
                </a:lnTo>
                <a:lnTo>
                  <a:pt x="11" y="100"/>
                </a:lnTo>
                <a:lnTo>
                  <a:pt x="11" y="104"/>
                </a:lnTo>
                <a:lnTo>
                  <a:pt x="11" y="108"/>
                </a:lnTo>
                <a:lnTo>
                  <a:pt x="10" y="112"/>
                </a:lnTo>
                <a:lnTo>
                  <a:pt x="10" y="117"/>
                </a:lnTo>
                <a:lnTo>
                  <a:pt x="9" y="120"/>
                </a:lnTo>
                <a:lnTo>
                  <a:pt x="7" y="126"/>
                </a:lnTo>
                <a:lnTo>
                  <a:pt x="7" y="131"/>
                </a:lnTo>
                <a:lnTo>
                  <a:pt x="9" y="134"/>
                </a:lnTo>
                <a:lnTo>
                  <a:pt x="10" y="139"/>
                </a:lnTo>
                <a:lnTo>
                  <a:pt x="11" y="143"/>
                </a:lnTo>
                <a:lnTo>
                  <a:pt x="12" y="147"/>
                </a:lnTo>
                <a:lnTo>
                  <a:pt x="12" y="151"/>
                </a:lnTo>
                <a:lnTo>
                  <a:pt x="12" y="155"/>
                </a:lnTo>
                <a:lnTo>
                  <a:pt x="12" y="159"/>
                </a:lnTo>
                <a:lnTo>
                  <a:pt x="11" y="164"/>
                </a:lnTo>
                <a:lnTo>
                  <a:pt x="10" y="167"/>
                </a:lnTo>
                <a:lnTo>
                  <a:pt x="6" y="170"/>
                </a:lnTo>
                <a:lnTo>
                  <a:pt x="4" y="175"/>
                </a:lnTo>
                <a:lnTo>
                  <a:pt x="1" y="179"/>
                </a:lnTo>
                <a:lnTo>
                  <a:pt x="0" y="183"/>
                </a:lnTo>
                <a:lnTo>
                  <a:pt x="0" y="187"/>
                </a:lnTo>
                <a:lnTo>
                  <a:pt x="2" y="192"/>
                </a:lnTo>
                <a:lnTo>
                  <a:pt x="5" y="197"/>
                </a:lnTo>
                <a:lnTo>
                  <a:pt x="7" y="201"/>
                </a:lnTo>
                <a:lnTo>
                  <a:pt x="9" y="205"/>
                </a:lnTo>
                <a:lnTo>
                  <a:pt x="10" y="209"/>
                </a:lnTo>
                <a:lnTo>
                  <a:pt x="10" y="214"/>
                </a:lnTo>
                <a:lnTo>
                  <a:pt x="10" y="217"/>
                </a:lnTo>
                <a:lnTo>
                  <a:pt x="10" y="222"/>
                </a:lnTo>
                <a:lnTo>
                  <a:pt x="10" y="226"/>
                </a:lnTo>
                <a:lnTo>
                  <a:pt x="10" y="230"/>
                </a:lnTo>
                <a:lnTo>
                  <a:pt x="10" y="234"/>
                </a:lnTo>
                <a:lnTo>
                  <a:pt x="10" y="239"/>
                </a:lnTo>
                <a:lnTo>
                  <a:pt x="10" y="244"/>
                </a:lnTo>
                <a:lnTo>
                  <a:pt x="10" y="248"/>
                </a:lnTo>
                <a:lnTo>
                  <a:pt x="10" y="252"/>
                </a:lnTo>
                <a:lnTo>
                  <a:pt x="10" y="256"/>
                </a:lnTo>
                <a:lnTo>
                  <a:pt x="11" y="261"/>
                </a:lnTo>
                <a:lnTo>
                  <a:pt x="11" y="264"/>
                </a:lnTo>
                <a:lnTo>
                  <a:pt x="11" y="269"/>
                </a:lnTo>
                <a:lnTo>
                  <a:pt x="12" y="273"/>
                </a:lnTo>
                <a:lnTo>
                  <a:pt x="14" y="277"/>
                </a:lnTo>
                <a:lnTo>
                  <a:pt x="14" y="281"/>
                </a:lnTo>
                <a:lnTo>
                  <a:pt x="14" y="286"/>
                </a:lnTo>
                <a:lnTo>
                  <a:pt x="12" y="289"/>
                </a:lnTo>
                <a:lnTo>
                  <a:pt x="11" y="294"/>
                </a:lnTo>
                <a:lnTo>
                  <a:pt x="11" y="298"/>
                </a:lnTo>
                <a:lnTo>
                  <a:pt x="11" y="302"/>
                </a:lnTo>
                <a:lnTo>
                  <a:pt x="10" y="306"/>
                </a:lnTo>
                <a:lnTo>
                  <a:pt x="10" y="311"/>
                </a:lnTo>
                <a:lnTo>
                  <a:pt x="9" y="314"/>
                </a:lnTo>
                <a:lnTo>
                  <a:pt x="9" y="319"/>
                </a:lnTo>
                <a:lnTo>
                  <a:pt x="7" y="323"/>
                </a:lnTo>
                <a:lnTo>
                  <a:pt x="7" y="327"/>
                </a:lnTo>
                <a:lnTo>
                  <a:pt x="7" y="331"/>
                </a:lnTo>
                <a:lnTo>
                  <a:pt x="7" y="335"/>
                </a:lnTo>
                <a:lnTo>
                  <a:pt x="7" y="339"/>
                </a:lnTo>
                <a:lnTo>
                  <a:pt x="6" y="344"/>
                </a:lnTo>
                <a:lnTo>
                  <a:pt x="6" y="347"/>
                </a:lnTo>
                <a:lnTo>
                  <a:pt x="6" y="352"/>
                </a:lnTo>
                <a:lnTo>
                  <a:pt x="6" y="356"/>
                </a:lnTo>
                <a:lnTo>
                  <a:pt x="6" y="360"/>
                </a:lnTo>
                <a:lnTo>
                  <a:pt x="7" y="364"/>
                </a:lnTo>
                <a:lnTo>
                  <a:pt x="9" y="369"/>
                </a:lnTo>
                <a:lnTo>
                  <a:pt x="11" y="372"/>
                </a:lnTo>
                <a:lnTo>
                  <a:pt x="12" y="377"/>
                </a:lnTo>
                <a:lnTo>
                  <a:pt x="12" y="381"/>
                </a:lnTo>
                <a:lnTo>
                  <a:pt x="12" y="385"/>
                </a:lnTo>
                <a:lnTo>
                  <a:pt x="12" y="389"/>
                </a:lnTo>
                <a:lnTo>
                  <a:pt x="14" y="394"/>
                </a:lnTo>
                <a:lnTo>
                  <a:pt x="15" y="397"/>
                </a:lnTo>
                <a:lnTo>
                  <a:pt x="15" y="402"/>
                </a:lnTo>
                <a:lnTo>
                  <a:pt x="15" y="406"/>
                </a:lnTo>
                <a:lnTo>
                  <a:pt x="15" y="410"/>
                </a:lnTo>
                <a:lnTo>
                  <a:pt x="15" y="414"/>
                </a:lnTo>
                <a:lnTo>
                  <a:pt x="15" y="418"/>
                </a:lnTo>
                <a:lnTo>
                  <a:pt x="15" y="422"/>
                </a:lnTo>
                <a:lnTo>
                  <a:pt x="15" y="427"/>
                </a:lnTo>
                <a:lnTo>
                  <a:pt x="15" y="430"/>
                </a:lnTo>
                <a:lnTo>
                  <a:pt x="14" y="435"/>
                </a:lnTo>
                <a:lnTo>
                  <a:pt x="12" y="439"/>
                </a:lnTo>
                <a:lnTo>
                  <a:pt x="11" y="443"/>
                </a:lnTo>
                <a:lnTo>
                  <a:pt x="11" y="447"/>
                </a:lnTo>
                <a:lnTo>
                  <a:pt x="10" y="452"/>
                </a:lnTo>
                <a:lnTo>
                  <a:pt x="10" y="455"/>
                </a:lnTo>
                <a:lnTo>
                  <a:pt x="11" y="460"/>
                </a:lnTo>
                <a:lnTo>
                  <a:pt x="12" y="464"/>
                </a:lnTo>
                <a:lnTo>
                  <a:pt x="15" y="468"/>
                </a:lnTo>
                <a:lnTo>
                  <a:pt x="17" y="472"/>
                </a:lnTo>
                <a:lnTo>
                  <a:pt x="17" y="477"/>
                </a:lnTo>
                <a:lnTo>
                  <a:pt x="17" y="480"/>
                </a:lnTo>
                <a:lnTo>
                  <a:pt x="19" y="485"/>
                </a:lnTo>
                <a:lnTo>
                  <a:pt x="20" y="489"/>
                </a:lnTo>
                <a:lnTo>
                  <a:pt x="22" y="493"/>
                </a:lnTo>
                <a:lnTo>
                  <a:pt x="22" y="497"/>
                </a:lnTo>
                <a:lnTo>
                  <a:pt x="22" y="502"/>
                </a:lnTo>
                <a:lnTo>
                  <a:pt x="22" y="505"/>
                </a:lnTo>
                <a:lnTo>
                  <a:pt x="22" y="510"/>
                </a:lnTo>
                <a:lnTo>
                  <a:pt x="22" y="515"/>
                </a:lnTo>
                <a:lnTo>
                  <a:pt x="22" y="519"/>
                </a:lnTo>
                <a:lnTo>
                  <a:pt x="22" y="524"/>
                </a:lnTo>
                <a:lnTo>
                  <a:pt x="22" y="527"/>
                </a:lnTo>
                <a:lnTo>
                  <a:pt x="22" y="533"/>
                </a:lnTo>
                <a:lnTo>
                  <a:pt x="22" y="538"/>
                </a:lnTo>
                <a:lnTo>
                  <a:pt x="20" y="541"/>
                </a:lnTo>
                <a:lnTo>
                  <a:pt x="20" y="547"/>
                </a:lnTo>
                <a:lnTo>
                  <a:pt x="19" y="551"/>
                </a:lnTo>
                <a:lnTo>
                  <a:pt x="19" y="555"/>
                </a:lnTo>
                <a:lnTo>
                  <a:pt x="17" y="560"/>
                </a:lnTo>
                <a:lnTo>
                  <a:pt x="17" y="563"/>
                </a:lnTo>
                <a:lnTo>
                  <a:pt x="17" y="568"/>
                </a:lnTo>
                <a:lnTo>
                  <a:pt x="17" y="572"/>
                </a:lnTo>
                <a:lnTo>
                  <a:pt x="17" y="577"/>
                </a:lnTo>
                <a:lnTo>
                  <a:pt x="17" y="582"/>
                </a:lnTo>
                <a:lnTo>
                  <a:pt x="17" y="587"/>
                </a:lnTo>
                <a:lnTo>
                  <a:pt x="17" y="593"/>
                </a:lnTo>
                <a:lnTo>
                  <a:pt x="17" y="597"/>
                </a:lnTo>
                <a:lnTo>
                  <a:pt x="17" y="601"/>
                </a:lnTo>
                <a:lnTo>
                  <a:pt x="19" y="605"/>
                </a:lnTo>
                <a:lnTo>
                  <a:pt x="20" y="610"/>
                </a:lnTo>
                <a:lnTo>
                  <a:pt x="22" y="615"/>
                </a:lnTo>
                <a:lnTo>
                  <a:pt x="23" y="621"/>
                </a:lnTo>
                <a:lnTo>
                  <a:pt x="23" y="624"/>
                </a:lnTo>
                <a:lnTo>
                  <a:pt x="23" y="629"/>
                </a:lnTo>
                <a:lnTo>
                  <a:pt x="23" y="634"/>
                </a:lnTo>
                <a:lnTo>
                  <a:pt x="22" y="640"/>
                </a:lnTo>
                <a:lnTo>
                  <a:pt x="22" y="644"/>
                </a:lnTo>
                <a:lnTo>
                  <a:pt x="22" y="648"/>
                </a:lnTo>
                <a:lnTo>
                  <a:pt x="20" y="652"/>
                </a:lnTo>
                <a:lnTo>
                  <a:pt x="19" y="657"/>
                </a:lnTo>
                <a:lnTo>
                  <a:pt x="17" y="660"/>
                </a:lnTo>
                <a:lnTo>
                  <a:pt x="17" y="665"/>
                </a:lnTo>
                <a:lnTo>
                  <a:pt x="17" y="669"/>
                </a:lnTo>
                <a:lnTo>
                  <a:pt x="17" y="674"/>
                </a:lnTo>
                <a:lnTo>
                  <a:pt x="17" y="679"/>
                </a:lnTo>
                <a:lnTo>
                  <a:pt x="17" y="682"/>
                </a:lnTo>
                <a:lnTo>
                  <a:pt x="17" y="687"/>
                </a:lnTo>
                <a:lnTo>
                  <a:pt x="17" y="693"/>
                </a:lnTo>
                <a:lnTo>
                  <a:pt x="17" y="699"/>
                </a:lnTo>
                <a:lnTo>
                  <a:pt x="15" y="704"/>
                </a:lnTo>
                <a:lnTo>
                  <a:pt x="15" y="707"/>
                </a:lnTo>
                <a:lnTo>
                  <a:pt x="15" y="712"/>
                </a:lnTo>
                <a:lnTo>
                  <a:pt x="15" y="718"/>
                </a:lnTo>
                <a:lnTo>
                  <a:pt x="17" y="713"/>
                </a:lnTo>
                <a:lnTo>
                  <a:pt x="19" y="707"/>
                </a:lnTo>
                <a:lnTo>
                  <a:pt x="19" y="704"/>
                </a:lnTo>
                <a:lnTo>
                  <a:pt x="20" y="698"/>
                </a:lnTo>
                <a:lnTo>
                  <a:pt x="22" y="693"/>
                </a:lnTo>
                <a:lnTo>
                  <a:pt x="22" y="685"/>
                </a:lnTo>
                <a:lnTo>
                  <a:pt x="23" y="679"/>
                </a:lnTo>
                <a:lnTo>
                  <a:pt x="23" y="673"/>
                </a:lnTo>
                <a:lnTo>
                  <a:pt x="23" y="669"/>
                </a:lnTo>
                <a:lnTo>
                  <a:pt x="23" y="665"/>
                </a:lnTo>
                <a:lnTo>
                  <a:pt x="23" y="660"/>
                </a:lnTo>
                <a:lnTo>
                  <a:pt x="23" y="655"/>
                </a:lnTo>
                <a:lnTo>
                  <a:pt x="23" y="651"/>
                </a:lnTo>
                <a:lnTo>
                  <a:pt x="22" y="646"/>
                </a:lnTo>
                <a:lnTo>
                  <a:pt x="20" y="641"/>
                </a:lnTo>
                <a:lnTo>
                  <a:pt x="20" y="637"/>
                </a:lnTo>
                <a:lnTo>
                  <a:pt x="19" y="632"/>
                </a:lnTo>
                <a:lnTo>
                  <a:pt x="17" y="635"/>
                </a:lnTo>
                <a:lnTo>
                  <a:pt x="17" y="640"/>
                </a:lnTo>
                <a:lnTo>
                  <a:pt x="19" y="644"/>
                </a:lnTo>
                <a:lnTo>
                  <a:pt x="17" y="638"/>
                </a:lnTo>
                <a:lnTo>
                  <a:pt x="17" y="632"/>
                </a:lnTo>
                <a:lnTo>
                  <a:pt x="17" y="624"/>
                </a:lnTo>
                <a:lnTo>
                  <a:pt x="15" y="619"/>
                </a:lnTo>
                <a:lnTo>
                  <a:pt x="15" y="615"/>
                </a:lnTo>
                <a:lnTo>
                  <a:pt x="15" y="610"/>
                </a:lnTo>
                <a:lnTo>
                  <a:pt x="15" y="607"/>
                </a:lnTo>
                <a:lnTo>
                  <a:pt x="14" y="602"/>
                </a:lnTo>
                <a:lnTo>
                  <a:pt x="14" y="598"/>
                </a:lnTo>
                <a:lnTo>
                  <a:pt x="14" y="593"/>
                </a:lnTo>
                <a:lnTo>
                  <a:pt x="12" y="588"/>
                </a:lnTo>
                <a:lnTo>
                  <a:pt x="11" y="585"/>
                </a:lnTo>
                <a:lnTo>
                  <a:pt x="11" y="580"/>
                </a:lnTo>
                <a:lnTo>
                  <a:pt x="10" y="574"/>
                </a:lnTo>
                <a:lnTo>
                  <a:pt x="10" y="571"/>
                </a:lnTo>
                <a:lnTo>
                  <a:pt x="10" y="566"/>
                </a:lnTo>
                <a:lnTo>
                  <a:pt x="10" y="561"/>
                </a:lnTo>
                <a:lnTo>
                  <a:pt x="10" y="557"/>
                </a:lnTo>
                <a:lnTo>
                  <a:pt x="10" y="552"/>
                </a:lnTo>
                <a:lnTo>
                  <a:pt x="10" y="547"/>
                </a:lnTo>
                <a:lnTo>
                  <a:pt x="10" y="541"/>
                </a:lnTo>
                <a:lnTo>
                  <a:pt x="10" y="538"/>
                </a:lnTo>
                <a:lnTo>
                  <a:pt x="10" y="533"/>
                </a:lnTo>
                <a:lnTo>
                  <a:pt x="10" y="529"/>
                </a:lnTo>
                <a:lnTo>
                  <a:pt x="10" y="524"/>
                </a:lnTo>
                <a:lnTo>
                  <a:pt x="9" y="518"/>
                </a:lnTo>
                <a:lnTo>
                  <a:pt x="9" y="514"/>
                </a:lnTo>
                <a:lnTo>
                  <a:pt x="7" y="510"/>
                </a:lnTo>
                <a:lnTo>
                  <a:pt x="7" y="505"/>
                </a:lnTo>
                <a:lnTo>
                  <a:pt x="7" y="502"/>
                </a:lnTo>
                <a:lnTo>
                  <a:pt x="6" y="497"/>
                </a:lnTo>
                <a:lnTo>
                  <a:pt x="6" y="493"/>
                </a:lnTo>
                <a:lnTo>
                  <a:pt x="6" y="489"/>
                </a:lnTo>
                <a:lnTo>
                  <a:pt x="5" y="483"/>
                </a:lnTo>
                <a:lnTo>
                  <a:pt x="5" y="479"/>
                </a:lnTo>
                <a:lnTo>
                  <a:pt x="5" y="474"/>
                </a:lnTo>
                <a:lnTo>
                  <a:pt x="5" y="469"/>
                </a:lnTo>
                <a:lnTo>
                  <a:pt x="5" y="466"/>
                </a:lnTo>
                <a:lnTo>
                  <a:pt x="5" y="461"/>
                </a:lnTo>
                <a:lnTo>
                  <a:pt x="5" y="457"/>
                </a:lnTo>
                <a:lnTo>
                  <a:pt x="5" y="453"/>
                </a:lnTo>
                <a:lnTo>
                  <a:pt x="5" y="449"/>
                </a:lnTo>
                <a:lnTo>
                  <a:pt x="5" y="443"/>
                </a:lnTo>
                <a:lnTo>
                  <a:pt x="5" y="439"/>
                </a:lnTo>
                <a:lnTo>
                  <a:pt x="6" y="433"/>
                </a:lnTo>
                <a:lnTo>
                  <a:pt x="6" y="430"/>
                </a:lnTo>
                <a:lnTo>
                  <a:pt x="6" y="422"/>
                </a:lnTo>
                <a:lnTo>
                  <a:pt x="7" y="417"/>
                </a:lnTo>
                <a:lnTo>
                  <a:pt x="7" y="413"/>
                </a:lnTo>
                <a:lnTo>
                  <a:pt x="7" y="408"/>
                </a:lnTo>
                <a:lnTo>
                  <a:pt x="7" y="402"/>
                </a:lnTo>
                <a:lnTo>
                  <a:pt x="7" y="397"/>
                </a:lnTo>
                <a:lnTo>
                  <a:pt x="7" y="392"/>
                </a:lnTo>
                <a:lnTo>
                  <a:pt x="9" y="386"/>
                </a:lnTo>
                <a:lnTo>
                  <a:pt x="9" y="381"/>
                </a:lnTo>
                <a:lnTo>
                  <a:pt x="9" y="377"/>
                </a:lnTo>
                <a:lnTo>
                  <a:pt x="9" y="372"/>
                </a:lnTo>
                <a:lnTo>
                  <a:pt x="9" y="369"/>
                </a:lnTo>
                <a:lnTo>
                  <a:pt x="9" y="363"/>
                </a:lnTo>
                <a:lnTo>
                  <a:pt x="9" y="356"/>
                </a:lnTo>
                <a:lnTo>
                  <a:pt x="9" y="349"/>
                </a:lnTo>
                <a:lnTo>
                  <a:pt x="7" y="344"/>
                </a:lnTo>
                <a:lnTo>
                  <a:pt x="7" y="338"/>
                </a:lnTo>
                <a:lnTo>
                  <a:pt x="7" y="333"/>
                </a:lnTo>
                <a:lnTo>
                  <a:pt x="7" y="327"/>
                </a:lnTo>
                <a:lnTo>
                  <a:pt x="6" y="322"/>
                </a:lnTo>
                <a:lnTo>
                  <a:pt x="6" y="317"/>
                </a:lnTo>
                <a:lnTo>
                  <a:pt x="5" y="311"/>
                </a:lnTo>
                <a:lnTo>
                  <a:pt x="4" y="305"/>
                </a:lnTo>
                <a:lnTo>
                  <a:pt x="2" y="299"/>
                </a:lnTo>
                <a:lnTo>
                  <a:pt x="1" y="294"/>
                </a:lnTo>
                <a:lnTo>
                  <a:pt x="1" y="289"/>
                </a:lnTo>
                <a:lnTo>
                  <a:pt x="0" y="286"/>
                </a:lnTo>
                <a:lnTo>
                  <a:pt x="0" y="280"/>
                </a:lnTo>
                <a:lnTo>
                  <a:pt x="0" y="275"/>
                </a:lnTo>
                <a:lnTo>
                  <a:pt x="0" y="272"/>
                </a:lnTo>
                <a:lnTo>
                  <a:pt x="0" y="266"/>
                </a:lnTo>
                <a:lnTo>
                  <a:pt x="1" y="262"/>
                </a:lnTo>
                <a:lnTo>
                  <a:pt x="1" y="255"/>
                </a:lnTo>
                <a:lnTo>
                  <a:pt x="4" y="248"/>
                </a:lnTo>
                <a:lnTo>
                  <a:pt x="5" y="241"/>
                </a:lnTo>
                <a:lnTo>
                  <a:pt x="6" y="236"/>
                </a:lnTo>
                <a:lnTo>
                  <a:pt x="7" y="230"/>
                </a:lnTo>
                <a:lnTo>
                  <a:pt x="9" y="225"/>
                </a:lnTo>
                <a:lnTo>
                  <a:pt x="10" y="220"/>
                </a:lnTo>
                <a:lnTo>
                  <a:pt x="10" y="215"/>
                </a:lnTo>
                <a:lnTo>
                  <a:pt x="10" y="209"/>
                </a:lnTo>
                <a:lnTo>
                  <a:pt x="10" y="203"/>
                </a:lnTo>
                <a:lnTo>
                  <a:pt x="10" y="200"/>
                </a:lnTo>
                <a:lnTo>
                  <a:pt x="10" y="194"/>
                </a:lnTo>
                <a:lnTo>
                  <a:pt x="10" y="190"/>
                </a:lnTo>
                <a:lnTo>
                  <a:pt x="10" y="184"/>
                </a:lnTo>
                <a:lnTo>
                  <a:pt x="10" y="179"/>
                </a:lnTo>
                <a:lnTo>
                  <a:pt x="10" y="173"/>
                </a:lnTo>
                <a:lnTo>
                  <a:pt x="10" y="167"/>
                </a:lnTo>
                <a:lnTo>
                  <a:pt x="10" y="162"/>
                </a:lnTo>
                <a:lnTo>
                  <a:pt x="10" y="158"/>
                </a:lnTo>
                <a:lnTo>
                  <a:pt x="10" y="154"/>
                </a:lnTo>
                <a:lnTo>
                  <a:pt x="9" y="150"/>
                </a:lnTo>
                <a:lnTo>
                  <a:pt x="9" y="145"/>
                </a:lnTo>
                <a:lnTo>
                  <a:pt x="7" y="142"/>
                </a:lnTo>
                <a:lnTo>
                  <a:pt x="6" y="137"/>
                </a:lnTo>
                <a:lnTo>
                  <a:pt x="6" y="133"/>
                </a:lnTo>
                <a:lnTo>
                  <a:pt x="5" y="129"/>
                </a:lnTo>
                <a:lnTo>
                  <a:pt x="5" y="125"/>
                </a:lnTo>
                <a:lnTo>
                  <a:pt x="5" y="120"/>
                </a:lnTo>
                <a:lnTo>
                  <a:pt x="5" y="117"/>
                </a:lnTo>
                <a:lnTo>
                  <a:pt x="5" y="111"/>
                </a:lnTo>
                <a:lnTo>
                  <a:pt x="4" y="106"/>
                </a:lnTo>
                <a:lnTo>
                  <a:pt x="4" y="101"/>
                </a:lnTo>
                <a:lnTo>
                  <a:pt x="2" y="95"/>
                </a:lnTo>
                <a:lnTo>
                  <a:pt x="2" y="90"/>
                </a:lnTo>
                <a:lnTo>
                  <a:pt x="1" y="84"/>
                </a:lnTo>
                <a:lnTo>
                  <a:pt x="1" y="79"/>
                </a:lnTo>
                <a:lnTo>
                  <a:pt x="1" y="72"/>
                </a:lnTo>
                <a:lnTo>
                  <a:pt x="0" y="65"/>
                </a:lnTo>
                <a:lnTo>
                  <a:pt x="0" y="59"/>
                </a:lnTo>
                <a:lnTo>
                  <a:pt x="0" y="54"/>
                </a:lnTo>
                <a:lnTo>
                  <a:pt x="0" y="50"/>
                </a:lnTo>
                <a:lnTo>
                  <a:pt x="0" y="46"/>
                </a:lnTo>
                <a:lnTo>
                  <a:pt x="0" y="41"/>
                </a:lnTo>
                <a:lnTo>
                  <a:pt x="1" y="37"/>
                </a:lnTo>
                <a:lnTo>
                  <a:pt x="1" y="33"/>
                </a:lnTo>
                <a:lnTo>
                  <a:pt x="1" y="29"/>
                </a:lnTo>
                <a:lnTo>
                  <a:pt x="2" y="24"/>
                </a:lnTo>
                <a:lnTo>
                  <a:pt x="2" y="21"/>
                </a:lnTo>
                <a:lnTo>
                  <a:pt x="4" y="16"/>
                </a:lnTo>
                <a:lnTo>
                  <a:pt x="5" y="12"/>
                </a:lnTo>
                <a:lnTo>
                  <a:pt x="9" y="10"/>
                </a:lnTo>
                <a:lnTo>
                  <a:pt x="11" y="0"/>
                </a:lnTo>
              </a:path>
            </a:pathLst>
          </a:custGeom>
          <a:solidFill>
            <a:schemeClr val="tx1"/>
          </a:solidFill>
          <a:ln w="12700"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5076" name="Line 21"/>
          <p:cNvSpPr>
            <a:spLocks noChangeShapeType="1"/>
          </p:cNvSpPr>
          <p:nvPr/>
        </p:nvSpPr>
        <p:spPr bwMode="auto">
          <a:xfrm flipH="1">
            <a:off x="1957387" y="3671557"/>
            <a:ext cx="4323471" cy="717881"/>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45077" name="Line 22"/>
          <p:cNvSpPr>
            <a:spLocks noChangeShapeType="1"/>
          </p:cNvSpPr>
          <p:nvPr/>
        </p:nvSpPr>
        <p:spPr bwMode="auto">
          <a:xfrm flipH="1">
            <a:off x="1957387" y="3533008"/>
            <a:ext cx="4184923" cy="704030"/>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45078" name="Line 23"/>
          <p:cNvSpPr>
            <a:spLocks noChangeShapeType="1"/>
          </p:cNvSpPr>
          <p:nvPr/>
        </p:nvSpPr>
        <p:spPr bwMode="auto">
          <a:xfrm flipH="1">
            <a:off x="1957388" y="3379788"/>
            <a:ext cx="4035425" cy="704850"/>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45079" name="Line 24"/>
          <p:cNvSpPr>
            <a:spLocks noChangeShapeType="1"/>
          </p:cNvSpPr>
          <p:nvPr/>
        </p:nvSpPr>
        <p:spPr bwMode="auto">
          <a:xfrm flipH="1">
            <a:off x="1957388" y="3243263"/>
            <a:ext cx="3790950" cy="612775"/>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45080" name="Freeform 30"/>
          <p:cNvSpPr>
            <a:spLocks/>
          </p:cNvSpPr>
          <p:nvPr/>
        </p:nvSpPr>
        <p:spPr bwMode="auto">
          <a:xfrm>
            <a:off x="4357688" y="4564063"/>
            <a:ext cx="106363" cy="88900"/>
          </a:xfrm>
          <a:custGeom>
            <a:avLst/>
            <a:gdLst>
              <a:gd name="T0" fmla="*/ 24 w 67"/>
              <a:gd name="T1" fmla="*/ 0 h 56"/>
              <a:gd name="T2" fmla="*/ 17 w 67"/>
              <a:gd name="T3" fmla="*/ 10 h 56"/>
              <a:gd name="T4" fmla="*/ 12 w 67"/>
              <a:gd name="T5" fmla="*/ 16 h 56"/>
              <a:gd name="T6" fmla="*/ 9 w 67"/>
              <a:gd name="T7" fmla="*/ 22 h 56"/>
              <a:gd name="T8" fmla="*/ 8 w 67"/>
              <a:gd name="T9" fmla="*/ 28 h 56"/>
              <a:gd name="T10" fmla="*/ 4 w 67"/>
              <a:gd name="T11" fmla="*/ 34 h 56"/>
              <a:gd name="T12" fmla="*/ 0 w 67"/>
              <a:gd name="T13" fmla="*/ 40 h 56"/>
              <a:gd name="T14" fmla="*/ 4 w 67"/>
              <a:gd name="T15" fmla="*/ 46 h 56"/>
              <a:gd name="T16" fmla="*/ 9 w 67"/>
              <a:gd name="T17" fmla="*/ 48 h 56"/>
              <a:gd name="T18" fmla="*/ 16 w 67"/>
              <a:gd name="T19" fmla="*/ 48 h 56"/>
              <a:gd name="T20" fmla="*/ 21 w 67"/>
              <a:gd name="T21" fmla="*/ 48 h 56"/>
              <a:gd name="T22" fmla="*/ 28 w 67"/>
              <a:gd name="T23" fmla="*/ 50 h 56"/>
              <a:gd name="T24" fmla="*/ 33 w 67"/>
              <a:gd name="T25" fmla="*/ 52 h 56"/>
              <a:gd name="T26" fmla="*/ 40 w 67"/>
              <a:gd name="T27" fmla="*/ 55 h 56"/>
              <a:gd name="T28" fmla="*/ 45 w 67"/>
              <a:gd name="T29" fmla="*/ 48 h 56"/>
              <a:gd name="T30" fmla="*/ 48 w 67"/>
              <a:gd name="T31" fmla="*/ 42 h 56"/>
              <a:gd name="T32" fmla="*/ 52 w 67"/>
              <a:gd name="T33" fmla="*/ 36 h 56"/>
              <a:gd name="T34" fmla="*/ 53 w 67"/>
              <a:gd name="T35" fmla="*/ 30 h 56"/>
              <a:gd name="T36" fmla="*/ 60 w 67"/>
              <a:gd name="T37" fmla="*/ 26 h 56"/>
              <a:gd name="T38" fmla="*/ 64 w 67"/>
              <a:gd name="T39" fmla="*/ 20 h 56"/>
              <a:gd name="T40" fmla="*/ 66 w 67"/>
              <a:gd name="T41" fmla="*/ 14 h 56"/>
              <a:gd name="T42" fmla="*/ 60 w 67"/>
              <a:gd name="T43" fmla="*/ 10 h 56"/>
              <a:gd name="T44" fmla="*/ 53 w 67"/>
              <a:gd name="T45" fmla="*/ 10 h 56"/>
              <a:gd name="T46" fmla="*/ 48 w 67"/>
              <a:gd name="T47" fmla="*/ 10 h 56"/>
              <a:gd name="T48" fmla="*/ 41 w 67"/>
              <a:gd name="T49" fmla="*/ 8 h 56"/>
              <a:gd name="T50" fmla="*/ 36 w 67"/>
              <a:gd name="T51" fmla="*/ 6 h 56"/>
              <a:gd name="T52" fmla="*/ 33 w 67"/>
              <a:gd name="T53" fmla="*/ 0 h 56"/>
              <a:gd name="T54" fmla="*/ 24 w 67"/>
              <a:gd name="T55" fmla="*/ 0 h 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7"/>
              <a:gd name="T85" fmla="*/ 0 h 56"/>
              <a:gd name="T86" fmla="*/ 67 w 67"/>
              <a:gd name="T87" fmla="*/ 56 h 5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7" h="56">
                <a:moveTo>
                  <a:pt x="24" y="0"/>
                </a:moveTo>
                <a:lnTo>
                  <a:pt x="17" y="10"/>
                </a:lnTo>
                <a:lnTo>
                  <a:pt x="12" y="16"/>
                </a:lnTo>
                <a:lnTo>
                  <a:pt x="9" y="22"/>
                </a:lnTo>
                <a:lnTo>
                  <a:pt x="8" y="28"/>
                </a:lnTo>
                <a:lnTo>
                  <a:pt x="4" y="34"/>
                </a:lnTo>
                <a:lnTo>
                  <a:pt x="0" y="40"/>
                </a:lnTo>
                <a:lnTo>
                  <a:pt x="4" y="46"/>
                </a:lnTo>
                <a:lnTo>
                  <a:pt x="9" y="48"/>
                </a:lnTo>
                <a:lnTo>
                  <a:pt x="16" y="48"/>
                </a:lnTo>
                <a:lnTo>
                  <a:pt x="21" y="48"/>
                </a:lnTo>
                <a:lnTo>
                  <a:pt x="28" y="50"/>
                </a:lnTo>
                <a:lnTo>
                  <a:pt x="33" y="52"/>
                </a:lnTo>
                <a:lnTo>
                  <a:pt x="40" y="55"/>
                </a:lnTo>
                <a:lnTo>
                  <a:pt x="45" y="48"/>
                </a:lnTo>
                <a:lnTo>
                  <a:pt x="48" y="42"/>
                </a:lnTo>
                <a:lnTo>
                  <a:pt x="52" y="36"/>
                </a:lnTo>
                <a:lnTo>
                  <a:pt x="53" y="30"/>
                </a:lnTo>
                <a:lnTo>
                  <a:pt x="60" y="26"/>
                </a:lnTo>
                <a:lnTo>
                  <a:pt x="64" y="20"/>
                </a:lnTo>
                <a:lnTo>
                  <a:pt x="66" y="14"/>
                </a:lnTo>
                <a:lnTo>
                  <a:pt x="60" y="10"/>
                </a:lnTo>
                <a:lnTo>
                  <a:pt x="53" y="10"/>
                </a:lnTo>
                <a:lnTo>
                  <a:pt x="48" y="10"/>
                </a:lnTo>
                <a:lnTo>
                  <a:pt x="41" y="8"/>
                </a:lnTo>
                <a:lnTo>
                  <a:pt x="36" y="6"/>
                </a:lnTo>
                <a:lnTo>
                  <a:pt x="33" y="0"/>
                </a:lnTo>
                <a:lnTo>
                  <a:pt x="24" y="0"/>
                </a:lnTo>
              </a:path>
            </a:pathLst>
          </a:custGeom>
          <a:gradFill rotWithShape="0">
            <a:gsLst>
              <a:gs pos="0">
                <a:srgbClr val="999999"/>
              </a:gs>
              <a:gs pos="100000">
                <a:srgbClr val="000000"/>
              </a:gs>
            </a:gsLst>
            <a:path path="rect">
              <a:fillToRect l="50000" t="50000" r="50000" b="50000"/>
            </a:path>
          </a:gradFill>
          <a:ln w="12700" cap="rnd">
            <a:solidFill>
              <a:srgbClr val="6F6F6F"/>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5081" name="Freeform 31"/>
          <p:cNvSpPr>
            <a:spLocks/>
          </p:cNvSpPr>
          <p:nvPr/>
        </p:nvSpPr>
        <p:spPr bwMode="auto">
          <a:xfrm flipV="1">
            <a:off x="4403725" y="4781550"/>
            <a:ext cx="138113" cy="80963"/>
          </a:xfrm>
          <a:custGeom>
            <a:avLst/>
            <a:gdLst>
              <a:gd name="T0" fmla="*/ 88 w 67"/>
              <a:gd name="T1" fmla="*/ 0 h 56"/>
              <a:gd name="T2" fmla="*/ 64 w 67"/>
              <a:gd name="T3" fmla="*/ 5 h 56"/>
              <a:gd name="T4" fmla="*/ 45 w 67"/>
              <a:gd name="T5" fmla="*/ 11 h 56"/>
              <a:gd name="T6" fmla="*/ 35 w 67"/>
              <a:gd name="T7" fmla="*/ 14 h 56"/>
              <a:gd name="T8" fmla="*/ 29 w 67"/>
              <a:gd name="T9" fmla="*/ 18 h 56"/>
              <a:gd name="T10" fmla="*/ 13 w 67"/>
              <a:gd name="T11" fmla="*/ 22 h 56"/>
              <a:gd name="T12" fmla="*/ 0 w 67"/>
              <a:gd name="T13" fmla="*/ 25 h 56"/>
              <a:gd name="T14" fmla="*/ 13 w 67"/>
              <a:gd name="T15" fmla="*/ 29 h 56"/>
              <a:gd name="T16" fmla="*/ 35 w 67"/>
              <a:gd name="T17" fmla="*/ 30 h 56"/>
              <a:gd name="T18" fmla="*/ 58 w 67"/>
              <a:gd name="T19" fmla="*/ 30 h 56"/>
              <a:gd name="T20" fmla="*/ 75 w 67"/>
              <a:gd name="T21" fmla="*/ 30 h 56"/>
              <a:gd name="T22" fmla="*/ 103 w 67"/>
              <a:gd name="T23" fmla="*/ 32 h 56"/>
              <a:gd name="T24" fmla="*/ 123 w 67"/>
              <a:gd name="T25" fmla="*/ 33 h 56"/>
              <a:gd name="T26" fmla="*/ 148 w 67"/>
              <a:gd name="T27" fmla="*/ 35 h 56"/>
              <a:gd name="T28" fmla="*/ 164 w 67"/>
              <a:gd name="T29" fmla="*/ 30 h 56"/>
              <a:gd name="T30" fmla="*/ 177 w 67"/>
              <a:gd name="T31" fmla="*/ 26 h 56"/>
              <a:gd name="T32" fmla="*/ 192 w 67"/>
              <a:gd name="T33" fmla="*/ 23 h 56"/>
              <a:gd name="T34" fmla="*/ 197 w 67"/>
              <a:gd name="T35" fmla="*/ 19 h 56"/>
              <a:gd name="T36" fmla="*/ 221 w 67"/>
              <a:gd name="T37" fmla="*/ 16 h 56"/>
              <a:gd name="T38" fmla="*/ 236 w 67"/>
              <a:gd name="T39" fmla="*/ 13 h 56"/>
              <a:gd name="T40" fmla="*/ 244 w 67"/>
              <a:gd name="T41" fmla="*/ 9 h 56"/>
              <a:gd name="T42" fmla="*/ 221 w 67"/>
              <a:gd name="T43" fmla="*/ 5 h 56"/>
              <a:gd name="T44" fmla="*/ 197 w 67"/>
              <a:gd name="T45" fmla="*/ 5 h 56"/>
              <a:gd name="T46" fmla="*/ 177 w 67"/>
              <a:gd name="T47" fmla="*/ 5 h 56"/>
              <a:gd name="T48" fmla="*/ 152 w 67"/>
              <a:gd name="T49" fmla="*/ 5 h 56"/>
              <a:gd name="T50" fmla="*/ 134 w 67"/>
              <a:gd name="T51" fmla="*/ 5 h 56"/>
              <a:gd name="T52" fmla="*/ 123 w 67"/>
              <a:gd name="T53" fmla="*/ 0 h 56"/>
              <a:gd name="T54" fmla="*/ 88 w 67"/>
              <a:gd name="T55" fmla="*/ 0 h 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7"/>
              <a:gd name="T85" fmla="*/ 0 h 56"/>
              <a:gd name="T86" fmla="*/ 67 w 67"/>
              <a:gd name="T87" fmla="*/ 56 h 5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7" h="56">
                <a:moveTo>
                  <a:pt x="24" y="0"/>
                </a:moveTo>
                <a:lnTo>
                  <a:pt x="17" y="10"/>
                </a:lnTo>
                <a:lnTo>
                  <a:pt x="12" y="16"/>
                </a:lnTo>
                <a:lnTo>
                  <a:pt x="9" y="22"/>
                </a:lnTo>
                <a:lnTo>
                  <a:pt x="8" y="28"/>
                </a:lnTo>
                <a:lnTo>
                  <a:pt x="4" y="34"/>
                </a:lnTo>
                <a:lnTo>
                  <a:pt x="0" y="40"/>
                </a:lnTo>
                <a:lnTo>
                  <a:pt x="4" y="46"/>
                </a:lnTo>
                <a:lnTo>
                  <a:pt x="9" y="48"/>
                </a:lnTo>
                <a:lnTo>
                  <a:pt x="16" y="48"/>
                </a:lnTo>
                <a:lnTo>
                  <a:pt x="21" y="48"/>
                </a:lnTo>
                <a:lnTo>
                  <a:pt x="28" y="50"/>
                </a:lnTo>
                <a:lnTo>
                  <a:pt x="33" y="52"/>
                </a:lnTo>
                <a:lnTo>
                  <a:pt x="40" y="55"/>
                </a:lnTo>
                <a:lnTo>
                  <a:pt x="45" y="48"/>
                </a:lnTo>
                <a:lnTo>
                  <a:pt x="48" y="42"/>
                </a:lnTo>
                <a:lnTo>
                  <a:pt x="52" y="36"/>
                </a:lnTo>
                <a:lnTo>
                  <a:pt x="53" y="30"/>
                </a:lnTo>
                <a:lnTo>
                  <a:pt x="60" y="26"/>
                </a:lnTo>
                <a:lnTo>
                  <a:pt x="64" y="20"/>
                </a:lnTo>
                <a:lnTo>
                  <a:pt x="66" y="14"/>
                </a:lnTo>
                <a:lnTo>
                  <a:pt x="60" y="10"/>
                </a:lnTo>
                <a:lnTo>
                  <a:pt x="53" y="10"/>
                </a:lnTo>
                <a:lnTo>
                  <a:pt x="48" y="10"/>
                </a:lnTo>
                <a:lnTo>
                  <a:pt x="41" y="8"/>
                </a:lnTo>
                <a:lnTo>
                  <a:pt x="36" y="6"/>
                </a:lnTo>
                <a:lnTo>
                  <a:pt x="33" y="0"/>
                </a:lnTo>
                <a:lnTo>
                  <a:pt x="24" y="0"/>
                </a:lnTo>
              </a:path>
            </a:pathLst>
          </a:custGeom>
          <a:gradFill rotWithShape="0">
            <a:gsLst>
              <a:gs pos="0">
                <a:srgbClr val="999999"/>
              </a:gs>
              <a:gs pos="100000">
                <a:srgbClr val="000000"/>
              </a:gs>
            </a:gsLst>
            <a:path path="rect">
              <a:fillToRect l="50000" t="50000" r="50000" b="50000"/>
            </a:path>
          </a:gradFill>
          <a:ln w="12700" cap="rnd">
            <a:solidFill>
              <a:srgbClr val="6F6F6F"/>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5082" name="AutoShape 32"/>
          <p:cNvSpPr>
            <a:spLocks noChangeArrowheads="1"/>
          </p:cNvSpPr>
          <p:nvPr/>
        </p:nvSpPr>
        <p:spPr bwMode="auto">
          <a:xfrm rot="20474415">
            <a:off x="6278563" y="4198938"/>
            <a:ext cx="63500" cy="87313"/>
          </a:xfrm>
          <a:prstGeom prst="triangle">
            <a:avLst>
              <a:gd name="adj" fmla="val 0"/>
            </a:avLst>
          </a:prstGeom>
          <a:solidFill>
            <a:schemeClr val="bg1"/>
          </a:solidFill>
          <a:ln w="12700">
            <a:solidFill>
              <a:schemeClr val="tx1"/>
            </a:solidFill>
            <a:miter lim="800000"/>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5083" name="Text Box 35"/>
          <p:cNvSpPr txBox="1">
            <a:spLocks noChangeArrowheads="1"/>
          </p:cNvSpPr>
          <p:nvPr/>
        </p:nvSpPr>
        <p:spPr bwMode="auto">
          <a:xfrm>
            <a:off x="5797550" y="4371975"/>
            <a:ext cx="912813" cy="457200"/>
          </a:xfrm>
          <a:prstGeom prst="rect">
            <a:avLst/>
          </a:prstGeom>
          <a:noFill/>
          <a:ln w="12700">
            <a:noFill/>
            <a:miter lim="800000"/>
            <a:headEnd/>
            <a:tailEnd/>
          </a:ln>
        </p:spPr>
        <p:txBody>
          <a:bodyPr wrap="none">
            <a:prstTxWarp prst="textNoShape">
              <a:avLst/>
            </a:prstTxWarp>
            <a:spAutoFit/>
          </a:bodyPr>
          <a:lstStyle/>
          <a:p>
            <a:pPr>
              <a:lnSpc>
                <a:spcPct val="100000"/>
              </a:lnSpc>
              <a:spcBef>
                <a:spcPct val="0"/>
              </a:spcBef>
              <a:buSzTx/>
              <a:buFontTx/>
              <a:buNone/>
            </a:pPr>
            <a:r>
              <a:rPr lang="en-US" sz="1200" b="0">
                <a:ea typeface="ＭＳ Ｐゴシック" charset="-128"/>
                <a:cs typeface="ＭＳ Ｐゴシック" charset="-128"/>
              </a:rPr>
              <a:t>Spacecraft</a:t>
            </a:r>
          </a:p>
          <a:p>
            <a:pPr>
              <a:lnSpc>
                <a:spcPct val="100000"/>
              </a:lnSpc>
              <a:spcBef>
                <a:spcPct val="0"/>
              </a:spcBef>
              <a:buSzTx/>
              <a:buFontTx/>
              <a:buNone/>
            </a:pPr>
            <a:r>
              <a:rPr lang="en-US" sz="1200" b="0">
                <a:ea typeface="ＭＳ Ｐゴシック" charset="-128"/>
                <a:cs typeface="ＭＳ Ｐゴシック" charset="-128"/>
              </a:rPr>
              <a:t>motion</a:t>
            </a:r>
            <a:endParaRPr lang="en-US" sz="2400" b="0">
              <a:latin typeface="Times New Roman" charset="0"/>
              <a:ea typeface="ＭＳ Ｐゴシック" charset="-128"/>
              <a:cs typeface="ＭＳ Ｐゴシック" charset="-128"/>
            </a:endParaRPr>
          </a:p>
        </p:txBody>
      </p:sp>
      <p:sp>
        <p:nvSpPr>
          <p:cNvPr id="45084" name="Text Box 36"/>
          <p:cNvSpPr txBox="1">
            <a:spLocks noChangeArrowheads="1"/>
          </p:cNvSpPr>
          <p:nvPr/>
        </p:nvSpPr>
        <p:spPr bwMode="auto">
          <a:xfrm>
            <a:off x="2597150" y="4533281"/>
            <a:ext cx="1031875" cy="457200"/>
          </a:xfrm>
          <a:prstGeom prst="rect">
            <a:avLst/>
          </a:prstGeom>
          <a:noFill/>
          <a:ln w="12700">
            <a:noFill/>
            <a:miter lim="800000"/>
            <a:headEnd/>
            <a:tailEnd/>
          </a:ln>
        </p:spPr>
        <p:txBody>
          <a:bodyPr wrap="none">
            <a:prstTxWarp prst="textNoShape">
              <a:avLst/>
            </a:prstTxWarp>
            <a:spAutoFit/>
          </a:bodyPr>
          <a:lstStyle/>
          <a:p>
            <a:pPr>
              <a:lnSpc>
                <a:spcPct val="100000"/>
              </a:lnSpc>
              <a:spcBef>
                <a:spcPct val="0"/>
              </a:spcBef>
              <a:buSzTx/>
              <a:buFontTx/>
              <a:buNone/>
            </a:pPr>
            <a:r>
              <a:rPr lang="en-US" sz="1200" b="0" dirty="0">
                <a:ea typeface="ＭＳ Ｐゴシック" charset="-128"/>
                <a:cs typeface="ＭＳ Ｐゴシック" charset="-128"/>
              </a:rPr>
              <a:t>Direction to</a:t>
            </a:r>
          </a:p>
          <a:p>
            <a:pPr>
              <a:lnSpc>
                <a:spcPct val="100000"/>
              </a:lnSpc>
              <a:spcBef>
                <a:spcPct val="0"/>
              </a:spcBef>
              <a:buSzTx/>
              <a:buFontTx/>
              <a:buNone/>
            </a:pPr>
            <a:r>
              <a:rPr lang="en-US" sz="1200" b="0" dirty="0">
                <a:ea typeface="ＭＳ Ｐゴシック" charset="-128"/>
                <a:cs typeface="ＭＳ Ｐゴシック" charset="-128"/>
              </a:rPr>
              <a:t>the observer</a:t>
            </a:r>
            <a:endParaRPr lang="en-US" sz="2400" b="0" dirty="0">
              <a:latin typeface="Times New Roman" charset="0"/>
              <a:ea typeface="ＭＳ Ｐゴシック" charset="-128"/>
              <a:cs typeface="ＭＳ Ｐゴシック" charset="-128"/>
            </a:endParaRPr>
          </a:p>
        </p:txBody>
      </p:sp>
      <p:sp>
        <p:nvSpPr>
          <p:cNvPr id="45085" name="Text Box 37"/>
          <p:cNvSpPr txBox="1">
            <a:spLocks noChangeArrowheads="1"/>
          </p:cNvSpPr>
          <p:nvPr/>
        </p:nvSpPr>
        <p:spPr bwMode="auto">
          <a:xfrm>
            <a:off x="4391025" y="5199063"/>
            <a:ext cx="828675" cy="639763"/>
          </a:xfrm>
          <a:prstGeom prst="rect">
            <a:avLst/>
          </a:prstGeom>
          <a:noFill/>
          <a:ln w="12700">
            <a:noFill/>
            <a:miter lim="800000"/>
            <a:headEnd/>
            <a:tailEnd/>
          </a:ln>
        </p:spPr>
        <p:txBody>
          <a:bodyPr wrap="none">
            <a:prstTxWarp prst="textNoShape">
              <a:avLst/>
            </a:prstTxWarp>
            <a:spAutoFit/>
          </a:bodyPr>
          <a:lstStyle/>
          <a:p>
            <a:pPr>
              <a:lnSpc>
                <a:spcPct val="100000"/>
              </a:lnSpc>
              <a:spcBef>
                <a:spcPct val="0"/>
              </a:spcBef>
              <a:buSzTx/>
              <a:buFontTx/>
              <a:buNone/>
            </a:pPr>
            <a:r>
              <a:rPr lang="en-US" sz="1200" b="0">
                <a:ea typeface="ＭＳ Ｐゴシック" charset="-128"/>
                <a:cs typeface="ＭＳ Ｐゴシック" charset="-128"/>
              </a:rPr>
              <a:t>A body</a:t>
            </a:r>
          </a:p>
          <a:p>
            <a:pPr>
              <a:lnSpc>
                <a:spcPct val="100000"/>
              </a:lnSpc>
              <a:spcBef>
                <a:spcPct val="0"/>
              </a:spcBef>
              <a:buSzTx/>
              <a:buFontTx/>
              <a:buNone/>
            </a:pPr>
            <a:r>
              <a:rPr lang="en-US" sz="1200" b="0">
                <a:ea typeface="ＭＳ Ｐゴシック" charset="-128"/>
                <a:cs typeface="ＭＳ Ｐゴシック" charset="-128"/>
              </a:rPr>
              <a:t>such as</a:t>
            </a:r>
          </a:p>
          <a:p>
            <a:pPr>
              <a:lnSpc>
                <a:spcPct val="100000"/>
              </a:lnSpc>
              <a:spcBef>
                <a:spcPct val="0"/>
              </a:spcBef>
              <a:buSzTx/>
              <a:buFontTx/>
              <a:buNone/>
            </a:pPr>
            <a:r>
              <a:rPr lang="en-US" sz="1200" b="0">
                <a:ea typeface="ＭＳ Ｐゴシック" charset="-128"/>
                <a:cs typeface="ＭＳ Ｐゴシック" charset="-128"/>
              </a:rPr>
              <a:t>a satellite</a:t>
            </a:r>
            <a:endParaRPr lang="en-US" sz="2400" b="0">
              <a:latin typeface="Times New Roman" charset="0"/>
              <a:ea typeface="ＭＳ Ｐゴシック" charset="-128"/>
              <a:cs typeface="ＭＳ Ｐゴシック" charset="-128"/>
            </a:endParaRPr>
          </a:p>
        </p:txBody>
      </p:sp>
      <p:sp>
        <p:nvSpPr>
          <p:cNvPr id="45086" name="Line 38"/>
          <p:cNvSpPr>
            <a:spLocks noChangeShapeType="1"/>
          </p:cNvSpPr>
          <p:nvPr/>
        </p:nvSpPr>
        <p:spPr bwMode="auto">
          <a:xfrm flipH="1">
            <a:off x="2047875" y="4779343"/>
            <a:ext cx="523875" cy="96838"/>
          </a:xfrm>
          <a:prstGeom prst="line">
            <a:avLst/>
          </a:prstGeom>
          <a:noFill/>
          <a:ln w="12700">
            <a:solidFill>
              <a:schemeClr val="tx1"/>
            </a:solidFill>
            <a:round/>
            <a:headEnd/>
            <a:tailEnd type="arrow" w="med" len="med"/>
          </a:ln>
        </p:spPr>
        <p:txBody>
          <a:bodyPr wrap="none" anchor="ctr">
            <a:prstTxWarp prst="textNoShape">
              <a:avLst/>
            </a:prstTxWarp>
          </a:bodyPr>
          <a:lstStyle/>
          <a:p>
            <a:endParaRPr lang="en-US"/>
          </a:p>
        </p:txBody>
      </p:sp>
      <p:sp>
        <p:nvSpPr>
          <p:cNvPr id="31" name="Line 7"/>
          <p:cNvSpPr>
            <a:spLocks noChangeShapeType="1"/>
          </p:cNvSpPr>
          <p:nvPr/>
        </p:nvSpPr>
        <p:spPr bwMode="auto">
          <a:xfrm flipH="1">
            <a:off x="4310392" y="4040882"/>
            <a:ext cx="769670" cy="123296"/>
          </a:xfrm>
          <a:prstGeom prst="line">
            <a:avLst/>
          </a:prstGeom>
          <a:noFill/>
          <a:ln w="25400">
            <a:solidFill>
              <a:srgbClr val="FC0128"/>
            </a:solidFill>
            <a:prstDash val="sysDash"/>
            <a:round/>
            <a:headEnd/>
            <a:tailEnd/>
          </a:ln>
        </p:spPr>
        <p:txBody>
          <a:bodyPr wrap="none" anchor="ctr">
            <a:prstTxWarp prst="textNoShape">
              <a:avLst/>
            </a:prstTxWarp>
          </a:bodyPr>
          <a:lstStyle/>
          <a:p>
            <a:endParaRPr lang="en-US"/>
          </a:p>
        </p:txBody>
      </p:sp>
      <p:grpSp>
        <p:nvGrpSpPr>
          <p:cNvPr id="3" name="Group 2"/>
          <p:cNvGrpSpPr/>
          <p:nvPr/>
        </p:nvGrpSpPr>
        <p:grpSpPr>
          <a:xfrm rot="13315947">
            <a:off x="4506114" y="2885551"/>
            <a:ext cx="855634" cy="320945"/>
            <a:chOff x="1778000" y="3646488"/>
            <a:chExt cx="2052638" cy="769937"/>
          </a:xfrm>
        </p:grpSpPr>
        <p:sp>
          <p:nvSpPr>
            <p:cNvPr id="58" name="AutoShape 1060"/>
            <p:cNvSpPr>
              <a:spLocks noChangeArrowheads="1"/>
            </p:cNvSpPr>
            <p:nvPr/>
          </p:nvSpPr>
          <p:spPr bwMode="auto">
            <a:xfrm>
              <a:off x="2516188" y="4089400"/>
              <a:ext cx="496887"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pPr eaLnBrk="0" hangingPunct="0">
                <a:spcBef>
                  <a:spcPct val="50000"/>
                </a:spcBef>
              </a:pPr>
              <a:endParaRPr lang="en-US"/>
            </a:p>
          </p:txBody>
        </p:sp>
        <p:grpSp>
          <p:nvGrpSpPr>
            <p:cNvPr id="59" name="Group 1061"/>
            <p:cNvGrpSpPr>
              <a:grpSpLocks/>
            </p:cNvGrpSpPr>
            <p:nvPr/>
          </p:nvGrpSpPr>
          <p:grpSpPr bwMode="auto">
            <a:xfrm>
              <a:off x="3149600" y="4116388"/>
              <a:ext cx="681038" cy="230187"/>
              <a:chOff x="640" y="2899"/>
              <a:chExt cx="368" cy="124"/>
            </a:xfrm>
          </p:grpSpPr>
          <p:sp>
            <p:nvSpPr>
              <p:cNvPr id="60" name="AutoShape 1062"/>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pPr eaLnBrk="0" hangingPunct="0">
                  <a:spcBef>
                    <a:spcPct val="50000"/>
                  </a:spcBef>
                </a:pPr>
                <a:endParaRPr lang="en-US"/>
              </a:p>
            </p:txBody>
          </p:sp>
          <p:sp>
            <p:nvSpPr>
              <p:cNvPr id="61" name="Line 1063"/>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2" name="Line 1064"/>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3" name="Line 1065"/>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4" name="Line 1066"/>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5" name="Line 1067"/>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6" name="Line 1068"/>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7" name="Line 1069"/>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grpSp>
          <p:nvGrpSpPr>
            <p:cNvPr id="68" name="Group 1070"/>
            <p:cNvGrpSpPr>
              <a:grpSpLocks/>
            </p:cNvGrpSpPr>
            <p:nvPr/>
          </p:nvGrpSpPr>
          <p:grpSpPr bwMode="auto">
            <a:xfrm>
              <a:off x="1778000" y="4121150"/>
              <a:ext cx="681038" cy="230188"/>
              <a:chOff x="640" y="2899"/>
              <a:chExt cx="368" cy="124"/>
            </a:xfrm>
          </p:grpSpPr>
          <p:sp>
            <p:nvSpPr>
              <p:cNvPr id="69" name="AutoShape 1071"/>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pPr eaLnBrk="0" hangingPunct="0">
                  <a:spcBef>
                    <a:spcPct val="50000"/>
                  </a:spcBef>
                </a:pPr>
                <a:endParaRPr lang="en-US"/>
              </a:p>
            </p:txBody>
          </p:sp>
          <p:sp>
            <p:nvSpPr>
              <p:cNvPr id="70" name="Line 1072"/>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1" name="Line 1073"/>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2" name="Line 1074"/>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3" name="Line 1075"/>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4" name="Line 1076"/>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5" name="Line 1077"/>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6" name="Line 1078"/>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sp>
          <p:nvSpPr>
            <p:cNvPr id="77" name="Line 1079"/>
            <p:cNvSpPr>
              <a:spLocks noChangeShapeType="1"/>
            </p:cNvSpPr>
            <p:nvPr/>
          </p:nvSpPr>
          <p:spPr bwMode="auto">
            <a:xfrm>
              <a:off x="2368550" y="4252913"/>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78" name="Line 1080"/>
            <p:cNvSpPr>
              <a:spLocks noChangeShapeType="1"/>
            </p:cNvSpPr>
            <p:nvPr/>
          </p:nvSpPr>
          <p:spPr bwMode="auto">
            <a:xfrm>
              <a:off x="2997200" y="4260850"/>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79" name="Arc 1082"/>
            <p:cNvSpPr>
              <a:spLocks/>
            </p:cNvSpPr>
            <p:nvPr/>
          </p:nvSpPr>
          <p:spPr bwMode="auto">
            <a:xfrm rot="10117739">
              <a:off x="2643188" y="3646488"/>
              <a:ext cx="392112" cy="420687"/>
            </a:xfrm>
            <a:custGeom>
              <a:avLst/>
              <a:gdLst>
                <a:gd name="T0" fmla="*/ 0 w 20109"/>
                <a:gd name="T1" fmla="*/ 0 h 21600"/>
                <a:gd name="T2" fmla="*/ 2147483647 w 20109"/>
                <a:gd name="T3" fmla="*/ 2147483647 h 21600"/>
                <a:gd name="T4" fmla="*/ 0 w 20109"/>
                <a:gd name="T5" fmla="*/ 2147483647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1" y="0"/>
                  </a:moveTo>
                  <a:cubicBezTo>
                    <a:pt x="8886" y="0"/>
                    <a:pt x="16866" y="5442"/>
                    <a:pt x="20110" y="13716"/>
                  </a:cubicBezTo>
                </a:path>
                <a:path w="20109" h="21600" stroke="0" extrusionOk="0">
                  <a:moveTo>
                    <a:pt x="-1" y="0"/>
                  </a:moveTo>
                  <a:cubicBezTo>
                    <a:pt x="8886" y="0"/>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pPr eaLnBrk="0" hangingPunct="0">
                <a:spcBef>
                  <a:spcPct val="50000"/>
                </a:spcBef>
              </a:pPr>
              <a:endParaRPr lang="en-US"/>
            </a:p>
          </p:txBody>
        </p:sp>
        <p:sp>
          <p:nvSpPr>
            <p:cNvPr id="80" name="AutoShape 1083"/>
            <p:cNvSpPr>
              <a:spLocks noChangeArrowheads="1"/>
            </p:cNvSpPr>
            <p:nvPr/>
          </p:nvSpPr>
          <p:spPr bwMode="auto">
            <a:xfrm>
              <a:off x="2730500" y="3984625"/>
              <a:ext cx="149225" cy="153988"/>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pPr eaLnBrk="0" hangingPunct="0">
                <a:spcBef>
                  <a:spcPct val="50000"/>
                </a:spcBef>
              </a:pPr>
              <a:endParaRPr lang="en-US"/>
            </a:p>
          </p:txBody>
        </p:sp>
        <p:sp>
          <p:nvSpPr>
            <p:cNvPr id="81" name="AutoShape 1084"/>
            <p:cNvSpPr>
              <a:spLocks noChangeArrowheads="1"/>
            </p:cNvSpPr>
            <p:nvPr/>
          </p:nvSpPr>
          <p:spPr bwMode="auto">
            <a:xfrm rot="1581508">
              <a:off x="2857500" y="3694113"/>
              <a:ext cx="149225" cy="153987"/>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pPr eaLnBrk="0" hangingPunct="0">
                <a:spcBef>
                  <a:spcPct val="50000"/>
                </a:spcBef>
              </a:pPr>
              <a:endParaRPr lang="en-US"/>
            </a:p>
          </p:txBody>
        </p:sp>
        <p:sp>
          <p:nvSpPr>
            <p:cNvPr id="82" name="Line 1085"/>
            <p:cNvSpPr>
              <a:spLocks noChangeShapeType="1"/>
            </p:cNvSpPr>
            <p:nvPr/>
          </p:nvSpPr>
          <p:spPr bwMode="auto">
            <a:xfrm flipH="1">
              <a:off x="2663825" y="3811588"/>
              <a:ext cx="147638" cy="55562"/>
            </a:xfrm>
            <a:prstGeom prst="line">
              <a:avLst/>
            </a:prstGeom>
            <a:noFill/>
            <a:ln w="6350">
              <a:solidFill>
                <a:schemeClr val="tx1"/>
              </a:solidFill>
              <a:round/>
              <a:headEnd/>
              <a:tailEnd/>
            </a:ln>
          </p:spPr>
          <p:txBody>
            <a:bodyPr wrap="none" anchor="ctr">
              <a:prstTxWarp prst="textNoShape">
                <a:avLst/>
              </a:prstTxWarp>
              <a:spAutoFit/>
            </a:bodyPr>
            <a:lstStyle/>
            <a:p>
              <a:endParaRPr lang="en-US"/>
            </a:p>
          </p:txBody>
        </p:sp>
        <p:sp>
          <p:nvSpPr>
            <p:cNvPr id="83" name="Line 1086"/>
            <p:cNvSpPr>
              <a:spLocks noChangeShapeType="1"/>
            </p:cNvSpPr>
            <p:nvPr/>
          </p:nvSpPr>
          <p:spPr bwMode="auto">
            <a:xfrm>
              <a:off x="2970213" y="3883025"/>
              <a:ext cx="17462" cy="136525"/>
            </a:xfrm>
            <a:prstGeom prst="line">
              <a:avLst/>
            </a:prstGeom>
            <a:noFill/>
            <a:ln w="6350">
              <a:solidFill>
                <a:schemeClr val="tx1"/>
              </a:solidFill>
              <a:round/>
              <a:headEnd/>
              <a:tailEnd/>
            </a:ln>
          </p:spPr>
          <p:txBody>
            <a:bodyPr anchor="ctr">
              <a:prstTxWarp prst="textNoShape">
                <a:avLst/>
              </a:prstTxWarp>
              <a:spAutoFit/>
            </a:bodyPr>
            <a:lstStyle/>
            <a:p>
              <a:endParaRPr lang="en-US"/>
            </a:p>
          </p:txBody>
        </p:sp>
      </p:grpSp>
    </p:spTree>
    <p:extLst>
      <p:ext uri="{BB962C8B-B14F-4D97-AF65-F5344CB8AC3E}">
        <p14:creationId xmlns:p14="http://schemas.microsoft.com/office/powerpoint/2010/main" val="343559136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47107" name="Slide Number Placeholder 5"/>
          <p:cNvSpPr>
            <a:spLocks noGrp="1"/>
          </p:cNvSpPr>
          <p:nvPr>
            <p:ph type="sldNum" sz="quarter" idx="11"/>
          </p:nvPr>
        </p:nvSpPr>
        <p:spPr>
          <a:noFill/>
        </p:spPr>
        <p:txBody>
          <a:bodyPr/>
          <a:lstStyle/>
          <a:p>
            <a:fld id="{D0BC95EF-3E31-EB4C-A924-E386E3FC9F9E}" type="slidenum">
              <a:rPr lang="en-US" smtClean="0">
                <a:ea typeface="ＭＳ Ｐゴシック" charset="-128"/>
                <a:cs typeface="ＭＳ Ｐゴシック" charset="-128"/>
              </a:rPr>
              <a:pPr/>
              <a:t>23</a:t>
            </a:fld>
            <a:endParaRPr lang="en-US" sz="1400" b="0">
              <a:latin typeface="Times New Roman" charset="0"/>
              <a:ea typeface="ＭＳ Ｐゴシック" charset="-128"/>
              <a:cs typeface="ＭＳ Ｐゴシック" charset="-128"/>
            </a:endParaRPr>
          </a:p>
        </p:txBody>
      </p:sp>
      <p:sp>
        <p:nvSpPr>
          <p:cNvPr id="47108" name="Rectangle 4"/>
          <p:cNvSpPr>
            <a:spLocks noGrp="1" noChangeArrowheads="1"/>
          </p:cNvSpPr>
          <p:nvPr>
            <p:ph type="body" sz="half" idx="2"/>
          </p:nvPr>
        </p:nvSpPr>
        <p:spPr>
          <a:xfrm>
            <a:off x="4148748" y="1259303"/>
            <a:ext cx="4811713" cy="5343913"/>
          </a:xfrm>
          <a:noFill/>
        </p:spPr>
        <p:txBody>
          <a:bodyPr/>
          <a:lstStyle/>
          <a:p>
            <a:r>
              <a:rPr lang="en-US" sz="1800" dirty="0">
                <a:ea typeface="ＭＳ Ｐゴシック" charset="-128"/>
                <a:cs typeface="ＭＳ Ｐゴシック" charset="-128"/>
              </a:rPr>
              <a:t>Select a start epoch, stop epoch and step size.</a:t>
            </a:r>
          </a:p>
          <a:p>
            <a:pPr lvl="1"/>
            <a:r>
              <a:rPr lang="en-US" sz="1400" dirty="0"/>
              <a:t>Start and stop epochs can bracket multiple occultation events</a:t>
            </a:r>
          </a:p>
          <a:p>
            <a:pPr lvl="1"/>
            <a:r>
              <a:rPr lang="en-US" sz="1400" dirty="0"/>
              <a:t>Step size should be smaller than the shortest occultation duration of interest, and smaller than the minimum interval between occultation events that are to be distinguished, but large enough to solve the problem with reasonable speed.</a:t>
            </a:r>
          </a:p>
          <a:p>
            <a:r>
              <a:rPr lang="en-US" sz="1800" dirty="0"/>
              <a:t>Insert search interval into a SPICE window. This is the “confinement window.”</a:t>
            </a:r>
          </a:p>
          <a:p>
            <a:r>
              <a:rPr lang="en-US" sz="1600" dirty="0">
                <a:ea typeface="ＭＳ Ｐゴシック" charset="-128"/>
                <a:cs typeface="ＭＳ Ｐゴシック" charset="-128"/>
              </a:rPr>
              <a:t>CALL </a:t>
            </a:r>
            <a:r>
              <a:rPr lang="en-US" sz="1600" u="sng" dirty="0">
                <a:solidFill>
                  <a:schemeClr val="accent1"/>
                </a:solidFill>
                <a:ea typeface="ＭＳ Ｐゴシック" charset="-128"/>
                <a:cs typeface="ＭＳ Ｐゴシック" charset="-128"/>
              </a:rPr>
              <a:t>GFOCLT</a:t>
            </a:r>
            <a:r>
              <a:rPr lang="en-US" sz="1600" dirty="0">
                <a:ea typeface="ＭＳ Ｐゴシック" charset="-128"/>
                <a:cs typeface="ＭＳ Ｐゴシック" charset="-128"/>
              </a:rPr>
              <a:t> to find occultations, if any. The time intervals, within the confinement window, over which occultations occur will be returned in a SPICE window.</a:t>
            </a:r>
          </a:p>
          <a:p>
            <a:pPr lvl="1"/>
            <a:r>
              <a:rPr lang="en-US" sz="1400" dirty="0"/>
              <a:t>GFOCLT can treat targets as ellipsoids, DSK shapes, or points (but at least one must be an ellipsoid or DSK shape, and DSK shapes can be used only with point targets).</a:t>
            </a:r>
          </a:p>
          <a:p>
            <a:pPr lvl="1"/>
            <a:r>
              <a:rPr lang="en-US" sz="1400" dirty="0"/>
              <a:t>GFOCLT can search for different occultation or transit geometries: full, partial, annular, or “any.”</a:t>
            </a:r>
          </a:p>
        </p:txBody>
      </p:sp>
      <p:sp>
        <p:nvSpPr>
          <p:cNvPr id="47109" name="Rectangle 48"/>
          <p:cNvSpPr>
            <a:spLocks noGrp="1" noChangeArrowheads="1"/>
          </p:cNvSpPr>
          <p:nvPr>
            <p:ph type="title"/>
          </p:nvPr>
        </p:nvSpPr>
        <p:spPr>
          <a:xfrm>
            <a:off x="2386013" y="381000"/>
            <a:ext cx="6359525" cy="474663"/>
          </a:xfrm>
        </p:spPr>
        <p:txBody>
          <a:bodyPr/>
          <a:lstStyle/>
          <a:p>
            <a:r>
              <a:rPr lang="en-US">
                <a:ea typeface="ＭＳ Ｐゴシック" charset="-128"/>
                <a:cs typeface="ＭＳ Ｐゴシック" charset="-128"/>
              </a:rPr>
              <a:t>Find Occultation Ingress/Egress</a:t>
            </a:r>
          </a:p>
        </p:txBody>
      </p:sp>
      <p:grpSp>
        <p:nvGrpSpPr>
          <p:cNvPr id="2" name="Group 1"/>
          <p:cNvGrpSpPr/>
          <p:nvPr/>
        </p:nvGrpSpPr>
        <p:grpSpPr>
          <a:xfrm>
            <a:off x="98412" y="2662647"/>
            <a:ext cx="3924777" cy="3037178"/>
            <a:chOff x="1889125" y="2686050"/>
            <a:chExt cx="5026025" cy="3889375"/>
          </a:xfrm>
        </p:grpSpPr>
        <p:sp>
          <p:nvSpPr>
            <p:cNvPr id="31" name="Rectangle 6"/>
            <p:cNvSpPr>
              <a:spLocks noChangeArrowheads="1"/>
            </p:cNvSpPr>
            <p:nvPr/>
          </p:nvSpPr>
          <p:spPr bwMode="auto">
            <a:xfrm>
              <a:off x="1889125" y="2686050"/>
              <a:ext cx="5026025" cy="3889375"/>
            </a:xfrm>
            <a:prstGeom prst="rect">
              <a:avLst/>
            </a:prstGeom>
            <a:solidFill>
              <a:srgbClr val="969696"/>
            </a:solidFill>
            <a:ln w="12700">
              <a:solidFill>
                <a:schemeClr val="tx1"/>
              </a:solidFill>
              <a:miter lim="800000"/>
              <a:headEnd/>
              <a:tailEnd/>
            </a:ln>
          </p:spPr>
          <p:txBody>
            <a:bodyPr wrap="none" anchor="ctr">
              <a:prstTxWarp prst="textNoShape">
                <a:avLst/>
              </a:prstTxWarp>
            </a:bodyPr>
            <a:lstStyle/>
            <a:p>
              <a:pPr>
                <a:lnSpc>
                  <a:spcPct val="100000"/>
                </a:lnSpc>
                <a:spcBef>
                  <a:spcPct val="0"/>
                </a:spcBef>
                <a:buSzTx/>
                <a:buFontTx/>
                <a:buNone/>
              </a:pPr>
              <a:endParaRPr lang="en-US" sz="2400" b="0">
                <a:latin typeface="Times New Roman" charset="0"/>
                <a:ea typeface="ＭＳ Ｐゴシック" charset="-128"/>
                <a:cs typeface="ＭＳ Ｐゴシック" charset="-128"/>
              </a:endParaRPr>
            </a:p>
          </p:txBody>
        </p:sp>
        <p:sp>
          <p:nvSpPr>
            <p:cNvPr id="32" name="Line 7"/>
            <p:cNvSpPr>
              <a:spLocks noChangeShapeType="1"/>
            </p:cNvSpPr>
            <p:nvPr/>
          </p:nvSpPr>
          <p:spPr bwMode="auto">
            <a:xfrm flipH="1">
              <a:off x="1993557" y="3829050"/>
              <a:ext cx="4359618" cy="719986"/>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33" name="Oval 8"/>
            <p:cNvSpPr>
              <a:spLocks noChangeArrowheads="1"/>
            </p:cNvSpPr>
            <p:nvPr/>
          </p:nvSpPr>
          <p:spPr bwMode="auto">
            <a:xfrm>
              <a:off x="4165600" y="3983038"/>
              <a:ext cx="1185863" cy="1123950"/>
            </a:xfrm>
            <a:prstGeom prst="ellipse">
              <a:avLst/>
            </a:prstGeom>
            <a:gradFill rotWithShape="0">
              <a:gsLst>
                <a:gs pos="0">
                  <a:srgbClr val="B2B2B2"/>
                </a:gs>
                <a:gs pos="100000">
                  <a:srgbClr val="7C7C7C"/>
                </a:gs>
              </a:gsLst>
              <a:lin ang="0" scaled="1"/>
            </a:gradFill>
            <a:ln w="12700">
              <a:solidFill>
                <a:srgbClr val="B2B2B2"/>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4" name="Arc 9"/>
            <p:cNvSpPr>
              <a:spLocks/>
            </p:cNvSpPr>
            <p:nvPr/>
          </p:nvSpPr>
          <p:spPr bwMode="auto">
            <a:xfrm>
              <a:off x="3414713" y="2771775"/>
              <a:ext cx="2965450" cy="1487488"/>
            </a:xfrm>
            <a:custGeom>
              <a:avLst/>
              <a:gdLst>
                <a:gd name="T0" fmla="*/ 0 w 21600"/>
                <a:gd name="T1" fmla="*/ 0 h 26570"/>
                <a:gd name="T2" fmla="*/ 0 w 21600"/>
                <a:gd name="T3" fmla="*/ 0 h 26570"/>
                <a:gd name="T4" fmla="*/ 0 w 21600"/>
                <a:gd name="T5" fmla="*/ 0 h 26570"/>
                <a:gd name="T6" fmla="*/ 0 60000 65536"/>
                <a:gd name="T7" fmla="*/ 0 60000 65536"/>
                <a:gd name="T8" fmla="*/ 0 60000 65536"/>
                <a:gd name="T9" fmla="*/ 0 w 21600"/>
                <a:gd name="T10" fmla="*/ 0 h 26570"/>
                <a:gd name="T11" fmla="*/ 21600 w 21600"/>
                <a:gd name="T12" fmla="*/ 26570 h 26570"/>
              </a:gdLst>
              <a:ahLst/>
              <a:cxnLst>
                <a:cxn ang="T6">
                  <a:pos x="T0" y="T1"/>
                </a:cxn>
                <a:cxn ang="T7">
                  <a:pos x="T2" y="T3"/>
                </a:cxn>
                <a:cxn ang="T8">
                  <a:pos x="T4" y="T5"/>
                </a:cxn>
              </a:cxnLst>
              <a:rect l="T9" t="T10" r="T11" b="T12"/>
              <a:pathLst>
                <a:path w="21600" h="26570" fill="none" extrusionOk="0">
                  <a:moveTo>
                    <a:pt x="23" y="-1"/>
                  </a:moveTo>
                  <a:cubicBezTo>
                    <a:pt x="11943" y="11"/>
                    <a:pt x="21600" y="9678"/>
                    <a:pt x="21600" y="21599"/>
                  </a:cubicBezTo>
                  <a:cubicBezTo>
                    <a:pt x="21600" y="23272"/>
                    <a:pt x="21405" y="24941"/>
                    <a:pt x="21020" y="26570"/>
                  </a:cubicBezTo>
                </a:path>
                <a:path w="21600" h="26570" stroke="0" extrusionOk="0">
                  <a:moveTo>
                    <a:pt x="23" y="-1"/>
                  </a:moveTo>
                  <a:cubicBezTo>
                    <a:pt x="11943" y="11"/>
                    <a:pt x="21600" y="9678"/>
                    <a:pt x="21600" y="21599"/>
                  </a:cubicBezTo>
                  <a:cubicBezTo>
                    <a:pt x="21600" y="23272"/>
                    <a:pt x="21405" y="24941"/>
                    <a:pt x="21020" y="26570"/>
                  </a:cubicBezTo>
                  <a:lnTo>
                    <a:pt x="0" y="21599"/>
                  </a:lnTo>
                  <a:close/>
                </a:path>
              </a:pathLst>
            </a:custGeom>
            <a:noFill/>
            <a:ln w="25400" cap="rnd">
              <a:solidFill>
                <a:srgbClr val="F8F8F8"/>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5" name="Arc 10"/>
            <p:cNvSpPr>
              <a:spLocks/>
            </p:cNvSpPr>
            <p:nvPr/>
          </p:nvSpPr>
          <p:spPr bwMode="auto">
            <a:xfrm>
              <a:off x="4775200" y="3971925"/>
              <a:ext cx="595313" cy="1136650"/>
            </a:xfrm>
            <a:custGeom>
              <a:avLst/>
              <a:gdLst>
                <a:gd name="T0" fmla="*/ 0 w 21658"/>
                <a:gd name="T1" fmla="*/ 0 h 43185"/>
                <a:gd name="T2" fmla="*/ 0 w 21658"/>
                <a:gd name="T3" fmla="*/ 0 h 43185"/>
                <a:gd name="T4" fmla="*/ 0 w 21658"/>
                <a:gd name="T5" fmla="*/ 0 h 43185"/>
                <a:gd name="T6" fmla="*/ 0 60000 65536"/>
                <a:gd name="T7" fmla="*/ 0 60000 65536"/>
                <a:gd name="T8" fmla="*/ 0 60000 65536"/>
                <a:gd name="T9" fmla="*/ 0 w 21658"/>
                <a:gd name="T10" fmla="*/ 0 h 43185"/>
                <a:gd name="T11" fmla="*/ 21658 w 21658"/>
                <a:gd name="T12" fmla="*/ 43185 h 43185"/>
              </a:gdLst>
              <a:ahLst/>
              <a:cxnLst>
                <a:cxn ang="T6">
                  <a:pos x="T0" y="T1"/>
                </a:cxn>
                <a:cxn ang="T7">
                  <a:pos x="T2" y="T3"/>
                </a:cxn>
                <a:cxn ang="T8">
                  <a:pos x="T4" y="T5"/>
                </a:cxn>
              </a:cxnLst>
              <a:rect l="T9" t="T10" r="T11" b="T12"/>
              <a:pathLst>
                <a:path w="21658" h="43185" fill="none" extrusionOk="0">
                  <a:moveTo>
                    <a:pt x="0" y="0"/>
                  </a:moveTo>
                  <a:cubicBezTo>
                    <a:pt x="19" y="0"/>
                    <a:pt x="38" y="-1"/>
                    <a:pt x="58" y="0"/>
                  </a:cubicBezTo>
                  <a:cubicBezTo>
                    <a:pt x="11987" y="0"/>
                    <a:pt x="21658" y="9670"/>
                    <a:pt x="21658" y="21600"/>
                  </a:cubicBezTo>
                  <a:cubicBezTo>
                    <a:pt x="21658" y="33214"/>
                    <a:pt x="12473" y="42749"/>
                    <a:pt x="867" y="43184"/>
                  </a:cubicBezTo>
                </a:path>
                <a:path w="21658" h="43185" stroke="0" extrusionOk="0">
                  <a:moveTo>
                    <a:pt x="0" y="0"/>
                  </a:moveTo>
                  <a:cubicBezTo>
                    <a:pt x="19" y="0"/>
                    <a:pt x="38" y="-1"/>
                    <a:pt x="58" y="0"/>
                  </a:cubicBezTo>
                  <a:cubicBezTo>
                    <a:pt x="11987" y="0"/>
                    <a:pt x="21658" y="9670"/>
                    <a:pt x="21658" y="21600"/>
                  </a:cubicBezTo>
                  <a:cubicBezTo>
                    <a:pt x="21658" y="33214"/>
                    <a:pt x="12473" y="42749"/>
                    <a:pt x="867" y="43184"/>
                  </a:cubicBezTo>
                  <a:lnTo>
                    <a:pt x="58" y="21600"/>
                  </a:lnTo>
                  <a:close/>
                </a:path>
              </a:pathLst>
            </a:custGeom>
            <a:solidFill>
              <a:schemeClr val="tx1"/>
            </a:solidFill>
            <a:ln w="12700" cap="rnd">
              <a:solidFill>
                <a:schemeClr val="tx1"/>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6" name="Oval 11"/>
            <p:cNvSpPr>
              <a:spLocks noChangeArrowheads="1"/>
            </p:cNvSpPr>
            <p:nvPr/>
          </p:nvSpPr>
          <p:spPr bwMode="auto">
            <a:xfrm>
              <a:off x="4589463" y="4335463"/>
              <a:ext cx="50800" cy="52388"/>
            </a:xfrm>
            <a:prstGeom prst="ellipse">
              <a:avLst/>
            </a:prstGeom>
            <a:solidFill>
              <a:schemeClr val="bg2"/>
            </a:solidFill>
            <a:ln w="12700">
              <a:solidFill>
                <a:schemeClr val="bg2"/>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7" name="Freeform 12"/>
            <p:cNvSpPr>
              <a:spLocks/>
            </p:cNvSpPr>
            <p:nvPr/>
          </p:nvSpPr>
          <p:spPr bwMode="auto">
            <a:xfrm>
              <a:off x="4300538" y="4457700"/>
              <a:ext cx="130175" cy="241300"/>
            </a:xfrm>
            <a:custGeom>
              <a:avLst/>
              <a:gdLst>
                <a:gd name="T0" fmla="*/ 15 w 82"/>
                <a:gd name="T1" fmla="*/ 21 h 152"/>
                <a:gd name="T2" fmla="*/ 15 w 82"/>
                <a:gd name="T3" fmla="*/ 29 h 152"/>
                <a:gd name="T4" fmla="*/ 15 w 82"/>
                <a:gd name="T5" fmla="*/ 36 h 152"/>
                <a:gd name="T6" fmla="*/ 10 w 82"/>
                <a:gd name="T7" fmla="*/ 42 h 152"/>
                <a:gd name="T8" fmla="*/ 8 w 82"/>
                <a:gd name="T9" fmla="*/ 48 h 152"/>
                <a:gd name="T10" fmla="*/ 3 w 82"/>
                <a:gd name="T11" fmla="*/ 53 h 152"/>
                <a:gd name="T12" fmla="*/ 1 w 82"/>
                <a:gd name="T13" fmla="*/ 58 h 152"/>
                <a:gd name="T14" fmla="*/ 3 w 82"/>
                <a:gd name="T15" fmla="*/ 66 h 152"/>
                <a:gd name="T16" fmla="*/ 4 w 82"/>
                <a:gd name="T17" fmla="*/ 73 h 152"/>
                <a:gd name="T18" fmla="*/ 7 w 82"/>
                <a:gd name="T19" fmla="*/ 78 h 152"/>
                <a:gd name="T20" fmla="*/ 3 w 82"/>
                <a:gd name="T21" fmla="*/ 85 h 152"/>
                <a:gd name="T22" fmla="*/ 1 w 82"/>
                <a:gd name="T23" fmla="*/ 91 h 152"/>
                <a:gd name="T24" fmla="*/ 0 w 82"/>
                <a:gd name="T25" fmla="*/ 99 h 152"/>
                <a:gd name="T26" fmla="*/ 0 w 82"/>
                <a:gd name="T27" fmla="*/ 107 h 152"/>
                <a:gd name="T28" fmla="*/ 3 w 82"/>
                <a:gd name="T29" fmla="*/ 115 h 152"/>
                <a:gd name="T30" fmla="*/ 7 w 82"/>
                <a:gd name="T31" fmla="*/ 123 h 152"/>
                <a:gd name="T32" fmla="*/ 10 w 82"/>
                <a:gd name="T33" fmla="*/ 130 h 152"/>
                <a:gd name="T34" fmla="*/ 12 w 82"/>
                <a:gd name="T35" fmla="*/ 136 h 152"/>
                <a:gd name="T36" fmla="*/ 15 w 82"/>
                <a:gd name="T37" fmla="*/ 142 h 152"/>
                <a:gd name="T38" fmla="*/ 21 w 82"/>
                <a:gd name="T39" fmla="*/ 142 h 152"/>
                <a:gd name="T40" fmla="*/ 26 w 82"/>
                <a:gd name="T41" fmla="*/ 144 h 152"/>
                <a:gd name="T42" fmla="*/ 32 w 82"/>
                <a:gd name="T43" fmla="*/ 144 h 152"/>
                <a:gd name="T44" fmla="*/ 37 w 82"/>
                <a:gd name="T45" fmla="*/ 146 h 152"/>
                <a:gd name="T46" fmla="*/ 44 w 82"/>
                <a:gd name="T47" fmla="*/ 148 h 152"/>
                <a:gd name="T48" fmla="*/ 50 w 82"/>
                <a:gd name="T49" fmla="*/ 151 h 152"/>
                <a:gd name="T50" fmla="*/ 55 w 82"/>
                <a:gd name="T51" fmla="*/ 151 h 152"/>
                <a:gd name="T52" fmla="*/ 62 w 82"/>
                <a:gd name="T53" fmla="*/ 146 h 152"/>
                <a:gd name="T54" fmla="*/ 68 w 82"/>
                <a:gd name="T55" fmla="*/ 144 h 152"/>
                <a:gd name="T56" fmla="*/ 68 w 82"/>
                <a:gd name="T57" fmla="*/ 138 h 152"/>
                <a:gd name="T58" fmla="*/ 68 w 82"/>
                <a:gd name="T59" fmla="*/ 131 h 152"/>
                <a:gd name="T60" fmla="*/ 68 w 82"/>
                <a:gd name="T61" fmla="*/ 126 h 152"/>
                <a:gd name="T62" fmla="*/ 68 w 82"/>
                <a:gd name="T63" fmla="*/ 118 h 152"/>
                <a:gd name="T64" fmla="*/ 68 w 82"/>
                <a:gd name="T65" fmla="*/ 110 h 152"/>
                <a:gd name="T66" fmla="*/ 70 w 82"/>
                <a:gd name="T67" fmla="*/ 103 h 152"/>
                <a:gd name="T68" fmla="*/ 73 w 82"/>
                <a:gd name="T69" fmla="*/ 97 h 152"/>
                <a:gd name="T70" fmla="*/ 76 w 82"/>
                <a:gd name="T71" fmla="*/ 91 h 152"/>
                <a:gd name="T72" fmla="*/ 77 w 82"/>
                <a:gd name="T73" fmla="*/ 82 h 152"/>
                <a:gd name="T74" fmla="*/ 79 w 82"/>
                <a:gd name="T75" fmla="*/ 77 h 152"/>
                <a:gd name="T76" fmla="*/ 81 w 82"/>
                <a:gd name="T77" fmla="*/ 69 h 152"/>
                <a:gd name="T78" fmla="*/ 81 w 82"/>
                <a:gd name="T79" fmla="*/ 62 h 152"/>
                <a:gd name="T80" fmla="*/ 81 w 82"/>
                <a:gd name="T81" fmla="*/ 57 h 152"/>
                <a:gd name="T82" fmla="*/ 81 w 82"/>
                <a:gd name="T83" fmla="*/ 50 h 152"/>
                <a:gd name="T84" fmla="*/ 81 w 82"/>
                <a:gd name="T85" fmla="*/ 44 h 152"/>
                <a:gd name="T86" fmla="*/ 81 w 82"/>
                <a:gd name="T87" fmla="*/ 38 h 152"/>
                <a:gd name="T88" fmla="*/ 81 w 82"/>
                <a:gd name="T89" fmla="*/ 29 h 152"/>
                <a:gd name="T90" fmla="*/ 79 w 82"/>
                <a:gd name="T91" fmla="*/ 24 h 152"/>
                <a:gd name="T92" fmla="*/ 77 w 82"/>
                <a:gd name="T93" fmla="*/ 17 h 152"/>
                <a:gd name="T94" fmla="*/ 70 w 82"/>
                <a:gd name="T95" fmla="*/ 12 h 152"/>
                <a:gd name="T96" fmla="*/ 65 w 82"/>
                <a:gd name="T97" fmla="*/ 9 h 152"/>
                <a:gd name="T98" fmla="*/ 59 w 82"/>
                <a:gd name="T99" fmla="*/ 5 h 152"/>
                <a:gd name="T100" fmla="*/ 54 w 82"/>
                <a:gd name="T101" fmla="*/ 1 h 152"/>
                <a:gd name="T102" fmla="*/ 48 w 82"/>
                <a:gd name="T103" fmla="*/ 0 h 152"/>
                <a:gd name="T104" fmla="*/ 43 w 82"/>
                <a:gd name="T105" fmla="*/ 0 h 152"/>
                <a:gd name="T106" fmla="*/ 37 w 82"/>
                <a:gd name="T107" fmla="*/ 0 h 152"/>
                <a:gd name="T108" fmla="*/ 32 w 82"/>
                <a:gd name="T109" fmla="*/ 4 h 152"/>
                <a:gd name="T110" fmla="*/ 29 w 82"/>
                <a:gd name="T111" fmla="*/ 9 h 152"/>
                <a:gd name="T112" fmla="*/ 22 w 82"/>
                <a:gd name="T113" fmla="*/ 12 h 152"/>
                <a:gd name="T114" fmla="*/ 15 w 82"/>
                <a:gd name="T115" fmla="*/ 21 h 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2"/>
                <a:gd name="T175" fmla="*/ 0 h 152"/>
                <a:gd name="T176" fmla="*/ 82 w 82"/>
                <a:gd name="T177" fmla="*/ 152 h 1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2" h="152">
                  <a:moveTo>
                    <a:pt x="15" y="21"/>
                  </a:moveTo>
                  <a:lnTo>
                    <a:pt x="15" y="29"/>
                  </a:lnTo>
                  <a:lnTo>
                    <a:pt x="15" y="36"/>
                  </a:lnTo>
                  <a:lnTo>
                    <a:pt x="10" y="42"/>
                  </a:lnTo>
                  <a:lnTo>
                    <a:pt x="8" y="48"/>
                  </a:lnTo>
                  <a:lnTo>
                    <a:pt x="3" y="53"/>
                  </a:lnTo>
                  <a:lnTo>
                    <a:pt x="1" y="58"/>
                  </a:lnTo>
                  <a:lnTo>
                    <a:pt x="3" y="66"/>
                  </a:lnTo>
                  <a:lnTo>
                    <a:pt x="4" y="73"/>
                  </a:lnTo>
                  <a:lnTo>
                    <a:pt x="7" y="78"/>
                  </a:lnTo>
                  <a:lnTo>
                    <a:pt x="3" y="85"/>
                  </a:lnTo>
                  <a:lnTo>
                    <a:pt x="1" y="91"/>
                  </a:lnTo>
                  <a:lnTo>
                    <a:pt x="0" y="99"/>
                  </a:lnTo>
                  <a:lnTo>
                    <a:pt x="0" y="107"/>
                  </a:lnTo>
                  <a:lnTo>
                    <a:pt x="3" y="115"/>
                  </a:lnTo>
                  <a:lnTo>
                    <a:pt x="7" y="123"/>
                  </a:lnTo>
                  <a:lnTo>
                    <a:pt x="10" y="130"/>
                  </a:lnTo>
                  <a:lnTo>
                    <a:pt x="12" y="136"/>
                  </a:lnTo>
                  <a:lnTo>
                    <a:pt x="15" y="142"/>
                  </a:lnTo>
                  <a:lnTo>
                    <a:pt x="21" y="142"/>
                  </a:lnTo>
                  <a:lnTo>
                    <a:pt x="26" y="144"/>
                  </a:lnTo>
                  <a:lnTo>
                    <a:pt x="32" y="144"/>
                  </a:lnTo>
                  <a:lnTo>
                    <a:pt x="37" y="146"/>
                  </a:lnTo>
                  <a:lnTo>
                    <a:pt x="44" y="148"/>
                  </a:lnTo>
                  <a:lnTo>
                    <a:pt x="50" y="151"/>
                  </a:lnTo>
                  <a:lnTo>
                    <a:pt x="55" y="151"/>
                  </a:lnTo>
                  <a:lnTo>
                    <a:pt x="62" y="146"/>
                  </a:lnTo>
                  <a:lnTo>
                    <a:pt x="68" y="144"/>
                  </a:lnTo>
                  <a:lnTo>
                    <a:pt x="68" y="138"/>
                  </a:lnTo>
                  <a:lnTo>
                    <a:pt x="68" y="131"/>
                  </a:lnTo>
                  <a:lnTo>
                    <a:pt x="68" y="126"/>
                  </a:lnTo>
                  <a:lnTo>
                    <a:pt x="68" y="118"/>
                  </a:lnTo>
                  <a:lnTo>
                    <a:pt x="68" y="110"/>
                  </a:lnTo>
                  <a:lnTo>
                    <a:pt x="70" y="103"/>
                  </a:lnTo>
                  <a:lnTo>
                    <a:pt x="73" y="97"/>
                  </a:lnTo>
                  <a:lnTo>
                    <a:pt x="76" y="91"/>
                  </a:lnTo>
                  <a:lnTo>
                    <a:pt x="77" y="82"/>
                  </a:lnTo>
                  <a:lnTo>
                    <a:pt x="79" y="77"/>
                  </a:lnTo>
                  <a:lnTo>
                    <a:pt x="81" y="69"/>
                  </a:lnTo>
                  <a:lnTo>
                    <a:pt x="81" y="62"/>
                  </a:lnTo>
                  <a:lnTo>
                    <a:pt x="81" y="57"/>
                  </a:lnTo>
                  <a:lnTo>
                    <a:pt x="81" y="50"/>
                  </a:lnTo>
                  <a:lnTo>
                    <a:pt x="81" y="44"/>
                  </a:lnTo>
                  <a:lnTo>
                    <a:pt x="81" y="38"/>
                  </a:lnTo>
                  <a:lnTo>
                    <a:pt x="81" y="29"/>
                  </a:lnTo>
                  <a:lnTo>
                    <a:pt x="79" y="24"/>
                  </a:lnTo>
                  <a:lnTo>
                    <a:pt x="77" y="17"/>
                  </a:lnTo>
                  <a:lnTo>
                    <a:pt x="70" y="12"/>
                  </a:lnTo>
                  <a:lnTo>
                    <a:pt x="65" y="9"/>
                  </a:lnTo>
                  <a:lnTo>
                    <a:pt x="59" y="5"/>
                  </a:lnTo>
                  <a:lnTo>
                    <a:pt x="54" y="1"/>
                  </a:lnTo>
                  <a:lnTo>
                    <a:pt x="48" y="0"/>
                  </a:lnTo>
                  <a:lnTo>
                    <a:pt x="43" y="0"/>
                  </a:lnTo>
                  <a:lnTo>
                    <a:pt x="37" y="0"/>
                  </a:lnTo>
                  <a:lnTo>
                    <a:pt x="32" y="4"/>
                  </a:lnTo>
                  <a:lnTo>
                    <a:pt x="29" y="9"/>
                  </a:lnTo>
                  <a:lnTo>
                    <a:pt x="22" y="12"/>
                  </a:lnTo>
                  <a:lnTo>
                    <a:pt x="15" y="21"/>
                  </a:lnTo>
                </a:path>
              </a:pathLst>
            </a:custGeom>
            <a:solidFill>
              <a:schemeClr val="tx1"/>
            </a:solidFill>
            <a:ln w="12700" cap="rnd">
              <a:solidFill>
                <a:schemeClr val="bg2"/>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38" name="Oval 13"/>
            <p:cNvSpPr>
              <a:spLocks noChangeArrowheads="1"/>
            </p:cNvSpPr>
            <p:nvPr/>
          </p:nvSpPr>
          <p:spPr bwMode="auto">
            <a:xfrm>
              <a:off x="4340225" y="4468813"/>
              <a:ext cx="73025" cy="206375"/>
            </a:xfrm>
            <a:prstGeom prst="ellipse">
              <a:avLst/>
            </a:prstGeom>
            <a:solidFill>
              <a:schemeClr val="tx1"/>
            </a:solidFill>
            <a:ln w="12700">
              <a:solidFill>
                <a:schemeClr val="tx1"/>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39" name="Oval 14"/>
            <p:cNvSpPr>
              <a:spLocks noChangeArrowheads="1"/>
            </p:cNvSpPr>
            <p:nvPr/>
          </p:nvSpPr>
          <p:spPr bwMode="auto">
            <a:xfrm>
              <a:off x="4327525" y="4473575"/>
              <a:ext cx="76200" cy="193675"/>
            </a:xfrm>
            <a:prstGeom prst="ellipse">
              <a:avLst/>
            </a:prstGeom>
            <a:noFill/>
            <a:ln w="12700">
              <a:solidFill>
                <a:srgbClr val="5F5F5F"/>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0" name="Oval 15"/>
            <p:cNvSpPr>
              <a:spLocks noChangeArrowheads="1"/>
            </p:cNvSpPr>
            <p:nvPr/>
          </p:nvSpPr>
          <p:spPr bwMode="auto">
            <a:xfrm>
              <a:off x="4319588" y="4468813"/>
              <a:ext cx="76200" cy="193675"/>
            </a:xfrm>
            <a:prstGeom prst="ellipse">
              <a:avLst/>
            </a:prstGeom>
            <a:noFill/>
            <a:ln w="12700">
              <a:solidFill>
                <a:schemeClr val="bg1"/>
              </a:solidFill>
              <a:round/>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41" name="Freeform 16"/>
            <p:cNvSpPr>
              <a:spLocks/>
            </p:cNvSpPr>
            <p:nvPr/>
          </p:nvSpPr>
          <p:spPr bwMode="auto">
            <a:xfrm>
              <a:off x="4148138" y="3971925"/>
              <a:ext cx="614363" cy="1141413"/>
            </a:xfrm>
            <a:custGeom>
              <a:avLst/>
              <a:gdLst>
                <a:gd name="T0" fmla="*/ 105 w 387"/>
                <a:gd name="T1" fmla="*/ 116 h 719"/>
                <a:gd name="T2" fmla="*/ 78 w 387"/>
                <a:gd name="T3" fmla="*/ 140 h 719"/>
                <a:gd name="T4" fmla="*/ 60 w 387"/>
                <a:gd name="T5" fmla="*/ 169 h 719"/>
                <a:gd name="T6" fmla="*/ 49 w 387"/>
                <a:gd name="T7" fmla="*/ 197 h 719"/>
                <a:gd name="T8" fmla="*/ 40 w 387"/>
                <a:gd name="T9" fmla="*/ 225 h 719"/>
                <a:gd name="T10" fmla="*/ 24 w 387"/>
                <a:gd name="T11" fmla="*/ 255 h 719"/>
                <a:gd name="T12" fmla="*/ 4 w 387"/>
                <a:gd name="T13" fmla="*/ 286 h 719"/>
                <a:gd name="T14" fmla="*/ 0 w 387"/>
                <a:gd name="T15" fmla="*/ 316 h 719"/>
                <a:gd name="T16" fmla="*/ 0 w 387"/>
                <a:gd name="T17" fmla="*/ 351 h 719"/>
                <a:gd name="T18" fmla="*/ 9 w 387"/>
                <a:gd name="T19" fmla="*/ 385 h 719"/>
                <a:gd name="T20" fmla="*/ 5 w 387"/>
                <a:gd name="T21" fmla="*/ 416 h 719"/>
                <a:gd name="T22" fmla="*/ 12 w 387"/>
                <a:gd name="T23" fmla="*/ 450 h 719"/>
                <a:gd name="T24" fmla="*/ 28 w 387"/>
                <a:gd name="T25" fmla="*/ 482 h 719"/>
                <a:gd name="T26" fmla="*/ 32 w 387"/>
                <a:gd name="T27" fmla="*/ 517 h 719"/>
                <a:gd name="T28" fmla="*/ 64 w 387"/>
                <a:gd name="T29" fmla="*/ 535 h 719"/>
                <a:gd name="T30" fmla="*/ 74 w 387"/>
                <a:gd name="T31" fmla="*/ 567 h 719"/>
                <a:gd name="T32" fmla="*/ 101 w 387"/>
                <a:gd name="T33" fmla="*/ 599 h 719"/>
                <a:gd name="T34" fmla="*/ 126 w 387"/>
                <a:gd name="T35" fmla="*/ 620 h 719"/>
                <a:gd name="T36" fmla="*/ 153 w 387"/>
                <a:gd name="T37" fmla="*/ 640 h 719"/>
                <a:gd name="T38" fmla="*/ 187 w 387"/>
                <a:gd name="T39" fmla="*/ 672 h 719"/>
                <a:gd name="T40" fmla="*/ 224 w 387"/>
                <a:gd name="T41" fmla="*/ 684 h 719"/>
                <a:gd name="T42" fmla="*/ 259 w 387"/>
                <a:gd name="T43" fmla="*/ 696 h 719"/>
                <a:gd name="T44" fmla="*/ 292 w 387"/>
                <a:gd name="T45" fmla="*/ 701 h 719"/>
                <a:gd name="T46" fmla="*/ 325 w 387"/>
                <a:gd name="T47" fmla="*/ 708 h 719"/>
                <a:gd name="T48" fmla="*/ 360 w 387"/>
                <a:gd name="T49" fmla="*/ 708 h 719"/>
                <a:gd name="T50" fmla="*/ 372 w 387"/>
                <a:gd name="T51" fmla="*/ 709 h 719"/>
                <a:gd name="T52" fmla="*/ 381 w 387"/>
                <a:gd name="T53" fmla="*/ 685 h 719"/>
                <a:gd name="T54" fmla="*/ 381 w 387"/>
                <a:gd name="T55" fmla="*/ 651 h 719"/>
                <a:gd name="T56" fmla="*/ 380 w 387"/>
                <a:gd name="T57" fmla="*/ 616 h 719"/>
                <a:gd name="T58" fmla="*/ 373 w 387"/>
                <a:gd name="T59" fmla="*/ 584 h 719"/>
                <a:gd name="T60" fmla="*/ 361 w 387"/>
                <a:gd name="T61" fmla="*/ 551 h 719"/>
                <a:gd name="T62" fmla="*/ 377 w 387"/>
                <a:gd name="T63" fmla="*/ 519 h 719"/>
                <a:gd name="T64" fmla="*/ 380 w 387"/>
                <a:gd name="T65" fmla="*/ 482 h 719"/>
                <a:gd name="T66" fmla="*/ 372 w 387"/>
                <a:gd name="T67" fmla="*/ 446 h 719"/>
                <a:gd name="T68" fmla="*/ 369 w 387"/>
                <a:gd name="T69" fmla="*/ 416 h 719"/>
                <a:gd name="T70" fmla="*/ 365 w 387"/>
                <a:gd name="T71" fmla="*/ 381 h 719"/>
                <a:gd name="T72" fmla="*/ 353 w 387"/>
                <a:gd name="T73" fmla="*/ 343 h 719"/>
                <a:gd name="T74" fmla="*/ 368 w 387"/>
                <a:gd name="T75" fmla="*/ 310 h 719"/>
                <a:gd name="T76" fmla="*/ 372 w 387"/>
                <a:gd name="T77" fmla="*/ 275 h 719"/>
                <a:gd name="T78" fmla="*/ 373 w 387"/>
                <a:gd name="T79" fmla="*/ 246 h 719"/>
                <a:gd name="T80" fmla="*/ 372 w 387"/>
                <a:gd name="T81" fmla="*/ 214 h 719"/>
                <a:gd name="T82" fmla="*/ 377 w 387"/>
                <a:gd name="T83" fmla="*/ 185 h 719"/>
                <a:gd name="T84" fmla="*/ 376 w 387"/>
                <a:gd name="T85" fmla="*/ 152 h 719"/>
                <a:gd name="T86" fmla="*/ 365 w 387"/>
                <a:gd name="T87" fmla="*/ 121 h 719"/>
                <a:gd name="T88" fmla="*/ 365 w 387"/>
                <a:gd name="T89" fmla="*/ 89 h 719"/>
                <a:gd name="T90" fmla="*/ 372 w 387"/>
                <a:gd name="T91" fmla="*/ 59 h 719"/>
                <a:gd name="T92" fmla="*/ 372 w 387"/>
                <a:gd name="T93" fmla="*/ 28 h 719"/>
                <a:gd name="T94" fmla="*/ 356 w 387"/>
                <a:gd name="T95" fmla="*/ 6 h 719"/>
                <a:gd name="T96" fmla="*/ 361 w 387"/>
                <a:gd name="T97" fmla="*/ 6 h 719"/>
                <a:gd name="T98" fmla="*/ 356 w 387"/>
                <a:gd name="T99" fmla="*/ 6 h 719"/>
                <a:gd name="T100" fmla="*/ 323 w 387"/>
                <a:gd name="T101" fmla="*/ 6 h 719"/>
                <a:gd name="T102" fmla="*/ 292 w 387"/>
                <a:gd name="T103" fmla="*/ 14 h 719"/>
                <a:gd name="T104" fmla="*/ 263 w 387"/>
                <a:gd name="T105" fmla="*/ 20 h 719"/>
                <a:gd name="T106" fmla="*/ 232 w 387"/>
                <a:gd name="T107" fmla="*/ 27 h 719"/>
                <a:gd name="T108" fmla="*/ 202 w 387"/>
                <a:gd name="T109" fmla="*/ 39 h 719"/>
                <a:gd name="T110" fmla="*/ 174 w 387"/>
                <a:gd name="T111" fmla="*/ 60 h 719"/>
                <a:gd name="T112" fmla="*/ 141 w 387"/>
                <a:gd name="T113" fmla="*/ 79 h 71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87"/>
                <a:gd name="T172" fmla="*/ 0 h 719"/>
                <a:gd name="T173" fmla="*/ 387 w 387"/>
                <a:gd name="T174" fmla="*/ 719 h 71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87" h="719">
                  <a:moveTo>
                    <a:pt x="129" y="93"/>
                  </a:moveTo>
                  <a:lnTo>
                    <a:pt x="121" y="96"/>
                  </a:lnTo>
                  <a:lnTo>
                    <a:pt x="114" y="101"/>
                  </a:lnTo>
                  <a:lnTo>
                    <a:pt x="109" y="109"/>
                  </a:lnTo>
                  <a:lnTo>
                    <a:pt x="105" y="116"/>
                  </a:lnTo>
                  <a:lnTo>
                    <a:pt x="101" y="121"/>
                  </a:lnTo>
                  <a:lnTo>
                    <a:pt x="101" y="128"/>
                  </a:lnTo>
                  <a:lnTo>
                    <a:pt x="93" y="132"/>
                  </a:lnTo>
                  <a:lnTo>
                    <a:pt x="85" y="136"/>
                  </a:lnTo>
                  <a:lnTo>
                    <a:pt x="78" y="140"/>
                  </a:lnTo>
                  <a:lnTo>
                    <a:pt x="72" y="141"/>
                  </a:lnTo>
                  <a:lnTo>
                    <a:pt x="70" y="148"/>
                  </a:lnTo>
                  <a:lnTo>
                    <a:pt x="64" y="154"/>
                  </a:lnTo>
                  <a:lnTo>
                    <a:pt x="62" y="160"/>
                  </a:lnTo>
                  <a:lnTo>
                    <a:pt x="60" y="169"/>
                  </a:lnTo>
                  <a:lnTo>
                    <a:pt x="58" y="174"/>
                  </a:lnTo>
                  <a:lnTo>
                    <a:pt x="53" y="181"/>
                  </a:lnTo>
                  <a:lnTo>
                    <a:pt x="48" y="182"/>
                  </a:lnTo>
                  <a:lnTo>
                    <a:pt x="44" y="189"/>
                  </a:lnTo>
                  <a:lnTo>
                    <a:pt x="49" y="197"/>
                  </a:lnTo>
                  <a:lnTo>
                    <a:pt x="52" y="202"/>
                  </a:lnTo>
                  <a:lnTo>
                    <a:pt x="49" y="209"/>
                  </a:lnTo>
                  <a:lnTo>
                    <a:pt x="48" y="214"/>
                  </a:lnTo>
                  <a:lnTo>
                    <a:pt x="41" y="219"/>
                  </a:lnTo>
                  <a:lnTo>
                    <a:pt x="40" y="225"/>
                  </a:lnTo>
                  <a:lnTo>
                    <a:pt x="33" y="231"/>
                  </a:lnTo>
                  <a:lnTo>
                    <a:pt x="29" y="237"/>
                  </a:lnTo>
                  <a:lnTo>
                    <a:pt x="28" y="243"/>
                  </a:lnTo>
                  <a:lnTo>
                    <a:pt x="25" y="250"/>
                  </a:lnTo>
                  <a:lnTo>
                    <a:pt x="24" y="255"/>
                  </a:lnTo>
                  <a:lnTo>
                    <a:pt x="17" y="262"/>
                  </a:lnTo>
                  <a:lnTo>
                    <a:pt x="12" y="267"/>
                  </a:lnTo>
                  <a:lnTo>
                    <a:pt x="8" y="274"/>
                  </a:lnTo>
                  <a:lnTo>
                    <a:pt x="5" y="279"/>
                  </a:lnTo>
                  <a:lnTo>
                    <a:pt x="4" y="286"/>
                  </a:lnTo>
                  <a:lnTo>
                    <a:pt x="1" y="292"/>
                  </a:lnTo>
                  <a:lnTo>
                    <a:pt x="1" y="298"/>
                  </a:lnTo>
                  <a:lnTo>
                    <a:pt x="0" y="304"/>
                  </a:lnTo>
                  <a:lnTo>
                    <a:pt x="0" y="310"/>
                  </a:lnTo>
                  <a:lnTo>
                    <a:pt x="0" y="316"/>
                  </a:lnTo>
                  <a:lnTo>
                    <a:pt x="1" y="324"/>
                  </a:lnTo>
                  <a:lnTo>
                    <a:pt x="4" y="331"/>
                  </a:lnTo>
                  <a:lnTo>
                    <a:pt x="4" y="336"/>
                  </a:lnTo>
                  <a:lnTo>
                    <a:pt x="1" y="344"/>
                  </a:lnTo>
                  <a:lnTo>
                    <a:pt x="0" y="351"/>
                  </a:lnTo>
                  <a:lnTo>
                    <a:pt x="0" y="361"/>
                  </a:lnTo>
                  <a:lnTo>
                    <a:pt x="4" y="367"/>
                  </a:lnTo>
                  <a:lnTo>
                    <a:pt x="8" y="373"/>
                  </a:lnTo>
                  <a:lnTo>
                    <a:pt x="9" y="379"/>
                  </a:lnTo>
                  <a:lnTo>
                    <a:pt x="9" y="385"/>
                  </a:lnTo>
                  <a:lnTo>
                    <a:pt x="9" y="392"/>
                  </a:lnTo>
                  <a:lnTo>
                    <a:pt x="9" y="397"/>
                  </a:lnTo>
                  <a:lnTo>
                    <a:pt x="8" y="404"/>
                  </a:lnTo>
                  <a:lnTo>
                    <a:pt x="5" y="409"/>
                  </a:lnTo>
                  <a:lnTo>
                    <a:pt x="5" y="416"/>
                  </a:lnTo>
                  <a:lnTo>
                    <a:pt x="5" y="424"/>
                  </a:lnTo>
                  <a:lnTo>
                    <a:pt x="5" y="432"/>
                  </a:lnTo>
                  <a:lnTo>
                    <a:pt x="8" y="438"/>
                  </a:lnTo>
                  <a:lnTo>
                    <a:pt x="9" y="444"/>
                  </a:lnTo>
                  <a:lnTo>
                    <a:pt x="12" y="450"/>
                  </a:lnTo>
                  <a:lnTo>
                    <a:pt x="20" y="457"/>
                  </a:lnTo>
                  <a:lnTo>
                    <a:pt x="25" y="462"/>
                  </a:lnTo>
                  <a:lnTo>
                    <a:pt x="28" y="469"/>
                  </a:lnTo>
                  <a:lnTo>
                    <a:pt x="28" y="474"/>
                  </a:lnTo>
                  <a:lnTo>
                    <a:pt x="28" y="482"/>
                  </a:lnTo>
                  <a:lnTo>
                    <a:pt x="28" y="489"/>
                  </a:lnTo>
                  <a:lnTo>
                    <a:pt x="29" y="497"/>
                  </a:lnTo>
                  <a:lnTo>
                    <a:pt x="29" y="503"/>
                  </a:lnTo>
                  <a:lnTo>
                    <a:pt x="32" y="509"/>
                  </a:lnTo>
                  <a:lnTo>
                    <a:pt x="32" y="517"/>
                  </a:lnTo>
                  <a:lnTo>
                    <a:pt x="37" y="523"/>
                  </a:lnTo>
                  <a:lnTo>
                    <a:pt x="44" y="527"/>
                  </a:lnTo>
                  <a:lnTo>
                    <a:pt x="52" y="530"/>
                  </a:lnTo>
                  <a:lnTo>
                    <a:pt x="58" y="534"/>
                  </a:lnTo>
                  <a:lnTo>
                    <a:pt x="64" y="535"/>
                  </a:lnTo>
                  <a:lnTo>
                    <a:pt x="64" y="542"/>
                  </a:lnTo>
                  <a:lnTo>
                    <a:pt x="66" y="550"/>
                  </a:lnTo>
                  <a:lnTo>
                    <a:pt x="70" y="555"/>
                  </a:lnTo>
                  <a:lnTo>
                    <a:pt x="72" y="562"/>
                  </a:lnTo>
                  <a:lnTo>
                    <a:pt x="74" y="567"/>
                  </a:lnTo>
                  <a:lnTo>
                    <a:pt x="78" y="576"/>
                  </a:lnTo>
                  <a:lnTo>
                    <a:pt x="85" y="582"/>
                  </a:lnTo>
                  <a:lnTo>
                    <a:pt x="90" y="588"/>
                  </a:lnTo>
                  <a:lnTo>
                    <a:pt x="97" y="592"/>
                  </a:lnTo>
                  <a:lnTo>
                    <a:pt x="101" y="599"/>
                  </a:lnTo>
                  <a:lnTo>
                    <a:pt x="102" y="604"/>
                  </a:lnTo>
                  <a:lnTo>
                    <a:pt x="109" y="611"/>
                  </a:lnTo>
                  <a:lnTo>
                    <a:pt x="114" y="616"/>
                  </a:lnTo>
                  <a:lnTo>
                    <a:pt x="121" y="619"/>
                  </a:lnTo>
                  <a:lnTo>
                    <a:pt x="126" y="620"/>
                  </a:lnTo>
                  <a:lnTo>
                    <a:pt x="133" y="623"/>
                  </a:lnTo>
                  <a:lnTo>
                    <a:pt x="139" y="624"/>
                  </a:lnTo>
                  <a:lnTo>
                    <a:pt x="143" y="631"/>
                  </a:lnTo>
                  <a:lnTo>
                    <a:pt x="147" y="636"/>
                  </a:lnTo>
                  <a:lnTo>
                    <a:pt x="153" y="640"/>
                  </a:lnTo>
                  <a:lnTo>
                    <a:pt x="159" y="649"/>
                  </a:lnTo>
                  <a:lnTo>
                    <a:pt x="170" y="655"/>
                  </a:lnTo>
                  <a:lnTo>
                    <a:pt x="175" y="659"/>
                  </a:lnTo>
                  <a:lnTo>
                    <a:pt x="182" y="665"/>
                  </a:lnTo>
                  <a:lnTo>
                    <a:pt x="187" y="672"/>
                  </a:lnTo>
                  <a:lnTo>
                    <a:pt x="195" y="676"/>
                  </a:lnTo>
                  <a:lnTo>
                    <a:pt x="202" y="677"/>
                  </a:lnTo>
                  <a:lnTo>
                    <a:pt x="207" y="680"/>
                  </a:lnTo>
                  <a:lnTo>
                    <a:pt x="214" y="681"/>
                  </a:lnTo>
                  <a:lnTo>
                    <a:pt x="224" y="684"/>
                  </a:lnTo>
                  <a:lnTo>
                    <a:pt x="230" y="685"/>
                  </a:lnTo>
                  <a:lnTo>
                    <a:pt x="238" y="688"/>
                  </a:lnTo>
                  <a:lnTo>
                    <a:pt x="244" y="688"/>
                  </a:lnTo>
                  <a:lnTo>
                    <a:pt x="252" y="693"/>
                  </a:lnTo>
                  <a:lnTo>
                    <a:pt x="259" y="696"/>
                  </a:lnTo>
                  <a:lnTo>
                    <a:pt x="264" y="700"/>
                  </a:lnTo>
                  <a:lnTo>
                    <a:pt x="272" y="701"/>
                  </a:lnTo>
                  <a:lnTo>
                    <a:pt x="279" y="701"/>
                  </a:lnTo>
                  <a:lnTo>
                    <a:pt x="287" y="701"/>
                  </a:lnTo>
                  <a:lnTo>
                    <a:pt x="292" y="701"/>
                  </a:lnTo>
                  <a:lnTo>
                    <a:pt x="299" y="701"/>
                  </a:lnTo>
                  <a:lnTo>
                    <a:pt x="305" y="704"/>
                  </a:lnTo>
                  <a:lnTo>
                    <a:pt x="311" y="704"/>
                  </a:lnTo>
                  <a:lnTo>
                    <a:pt x="317" y="705"/>
                  </a:lnTo>
                  <a:lnTo>
                    <a:pt x="325" y="708"/>
                  </a:lnTo>
                  <a:lnTo>
                    <a:pt x="333" y="709"/>
                  </a:lnTo>
                  <a:lnTo>
                    <a:pt x="340" y="709"/>
                  </a:lnTo>
                  <a:lnTo>
                    <a:pt x="345" y="709"/>
                  </a:lnTo>
                  <a:lnTo>
                    <a:pt x="353" y="709"/>
                  </a:lnTo>
                  <a:lnTo>
                    <a:pt x="360" y="708"/>
                  </a:lnTo>
                  <a:lnTo>
                    <a:pt x="353" y="708"/>
                  </a:lnTo>
                  <a:lnTo>
                    <a:pt x="357" y="713"/>
                  </a:lnTo>
                  <a:lnTo>
                    <a:pt x="364" y="718"/>
                  </a:lnTo>
                  <a:lnTo>
                    <a:pt x="369" y="716"/>
                  </a:lnTo>
                  <a:lnTo>
                    <a:pt x="372" y="709"/>
                  </a:lnTo>
                  <a:lnTo>
                    <a:pt x="377" y="705"/>
                  </a:lnTo>
                  <a:lnTo>
                    <a:pt x="386" y="705"/>
                  </a:lnTo>
                  <a:lnTo>
                    <a:pt x="386" y="700"/>
                  </a:lnTo>
                  <a:lnTo>
                    <a:pt x="381" y="693"/>
                  </a:lnTo>
                  <a:lnTo>
                    <a:pt x="381" y="685"/>
                  </a:lnTo>
                  <a:lnTo>
                    <a:pt x="381" y="680"/>
                  </a:lnTo>
                  <a:lnTo>
                    <a:pt x="380" y="673"/>
                  </a:lnTo>
                  <a:lnTo>
                    <a:pt x="380" y="665"/>
                  </a:lnTo>
                  <a:lnTo>
                    <a:pt x="384" y="657"/>
                  </a:lnTo>
                  <a:lnTo>
                    <a:pt x="381" y="651"/>
                  </a:lnTo>
                  <a:lnTo>
                    <a:pt x="380" y="644"/>
                  </a:lnTo>
                  <a:lnTo>
                    <a:pt x="380" y="639"/>
                  </a:lnTo>
                  <a:lnTo>
                    <a:pt x="380" y="631"/>
                  </a:lnTo>
                  <a:lnTo>
                    <a:pt x="380" y="624"/>
                  </a:lnTo>
                  <a:lnTo>
                    <a:pt x="380" y="616"/>
                  </a:lnTo>
                  <a:lnTo>
                    <a:pt x="377" y="611"/>
                  </a:lnTo>
                  <a:lnTo>
                    <a:pt x="377" y="604"/>
                  </a:lnTo>
                  <a:lnTo>
                    <a:pt x="377" y="596"/>
                  </a:lnTo>
                  <a:lnTo>
                    <a:pt x="376" y="590"/>
                  </a:lnTo>
                  <a:lnTo>
                    <a:pt x="373" y="584"/>
                  </a:lnTo>
                  <a:lnTo>
                    <a:pt x="373" y="578"/>
                  </a:lnTo>
                  <a:lnTo>
                    <a:pt x="373" y="571"/>
                  </a:lnTo>
                  <a:lnTo>
                    <a:pt x="368" y="563"/>
                  </a:lnTo>
                  <a:lnTo>
                    <a:pt x="361" y="558"/>
                  </a:lnTo>
                  <a:lnTo>
                    <a:pt x="361" y="551"/>
                  </a:lnTo>
                  <a:lnTo>
                    <a:pt x="368" y="546"/>
                  </a:lnTo>
                  <a:lnTo>
                    <a:pt x="372" y="539"/>
                  </a:lnTo>
                  <a:lnTo>
                    <a:pt x="373" y="534"/>
                  </a:lnTo>
                  <a:lnTo>
                    <a:pt x="376" y="527"/>
                  </a:lnTo>
                  <a:lnTo>
                    <a:pt x="377" y="519"/>
                  </a:lnTo>
                  <a:lnTo>
                    <a:pt x="377" y="513"/>
                  </a:lnTo>
                  <a:lnTo>
                    <a:pt x="377" y="507"/>
                  </a:lnTo>
                  <a:lnTo>
                    <a:pt x="377" y="498"/>
                  </a:lnTo>
                  <a:lnTo>
                    <a:pt x="377" y="490"/>
                  </a:lnTo>
                  <a:lnTo>
                    <a:pt x="380" y="482"/>
                  </a:lnTo>
                  <a:lnTo>
                    <a:pt x="381" y="473"/>
                  </a:lnTo>
                  <a:lnTo>
                    <a:pt x="384" y="465"/>
                  </a:lnTo>
                  <a:lnTo>
                    <a:pt x="381" y="458"/>
                  </a:lnTo>
                  <a:lnTo>
                    <a:pt x="377" y="452"/>
                  </a:lnTo>
                  <a:lnTo>
                    <a:pt x="372" y="446"/>
                  </a:lnTo>
                  <a:lnTo>
                    <a:pt x="368" y="440"/>
                  </a:lnTo>
                  <a:lnTo>
                    <a:pt x="368" y="434"/>
                  </a:lnTo>
                  <a:lnTo>
                    <a:pt x="368" y="428"/>
                  </a:lnTo>
                  <a:lnTo>
                    <a:pt x="368" y="421"/>
                  </a:lnTo>
                  <a:lnTo>
                    <a:pt x="369" y="416"/>
                  </a:lnTo>
                  <a:lnTo>
                    <a:pt x="369" y="409"/>
                  </a:lnTo>
                  <a:lnTo>
                    <a:pt x="369" y="404"/>
                  </a:lnTo>
                  <a:lnTo>
                    <a:pt x="369" y="397"/>
                  </a:lnTo>
                  <a:lnTo>
                    <a:pt x="368" y="389"/>
                  </a:lnTo>
                  <a:lnTo>
                    <a:pt x="365" y="381"/>
                  </a:lnTo>
                  <a:lnTo>
                    <a:pt x="369" y="373"/>
                  </a:lnTo>
                  <a:lnTo>
                    <a:pt x="372" y="367"/>
                  </a:lnTo>
                  <a:lnTo>
                    <a:pt x="369" y="359"/>
                  </a:lnTo>
                  <a:lnTo>
                    <a:pt x="360" y="348"/>
                  </a:lnTo>
                  <a:lnTo>
                    <a:pt x="353" y="343"/>
                  </a:lnTo>
                  <a:lnTo>
                    <a:pt x="352" y="336"/>
                  </a:lnTo>
                  <a:lnTo>
                    <a:pt x="356" y="331"/>
                  </a:lnTo>
                  <a:lnTo>
                    <a:pt x="364" y="323"/>
                  </a:lnTo>
                  <a:lnTo>
                    <a:pt x="365" y="316"/>
                  </a:lnTo>
                  <a:lnTo>
                    <a:pt x="368" y="310"/>
                  </a:lnTo>
                  <a:lnTo>
                    <a:pt x="369" y="304"/>
                  </a:lnTo>
                  <a:lnTo>
                    <a:pt x="369" y="298"/>
                  </a:lnTo>
                  <a:lnTo>
                    <a:pt x="369" y="290"/>
                  </a:lnTo>
                  <a:lnTo>
                    <a:pt x="369" y="282"/>
                  </a:lnTo>
                  <a:lnTo>
                    <a:pt x="372" y="275"/>
                  </a:lnTo>
                  <a:lnTo>
                    <a:pt x="372" y="270"/>
                  </a:lnTo>
                  <a:lnTo>
                    <a:pt x="373" y="263"/>
                  </a:lnTo>
                  <a:lnTo>
                    <a:pt x="373" y="258"/>
                  </a:lnTo>
                  <a:lnTo>
                    <a:pt x="373" y="251"/>
                  </a:lnTo>
                  <a:lnTo>
                    <a:pt x="373" y="246"/>
                  </a:lnTo>
                  <a:lnTo>
                    <a:pt x="373" y="239"/>
                  </a:lnTo>
                  <a:lnTo>
                    <a:pt x="373" y="233"/>
                  </a:lnTo>
                  <a:lnTo>
                    <a:pt x="373" y="227"/>
                  </a:lnTo>
                  <a:lnTo>
                    <a:pt x="373" y="221"/>
                  </a:lnTo>
                  <a:lnTo>
                    <a:pt x="372" y="214"/>
                  </a:lnTo>
                  <a:lnTo>
                    <a:pt x="369" y="209"/>
                  </a:lnTo>
                  <a:lnTo>
                    <a:pt x="373" y="202"/>
                  </a:lnTo>
                  <a:lnTo>
                    <a:pt x="377" y="197"/>
                  </a:lnTo>
                  <a:lnTo>
                    <a:pt x="377" y="190"/>
                  </a:lnTo>
                  <a:lnTo>
                    <a:pt x="377" y="185"/>
                  </a:lnTo>
                  <a:lnTo>
                    <a:pt x="377" y="178"/>
                  </a:lnTo>
                  <a:lnTo>
                    <a:pt x="377" y="170"/>
                  </a:lnTo>
                  <a:lnTo>
                    <a:pt x="377" y="164"/>
                  </a:lnTo>
                  <a:lnTo>
                    <a:pt x="377" y="158"/>
                  </a:lnTo>
                  <a:lnTo>
                    <a:pt x="376" y="152"/>
                  </a:lnTo>
                  <a:lnTo>
                    <a:pt x="376" y="146"/>
                  </a:lnTo>
                  <a:lnTo>
                    <a:pt x="373" y="140"/>
                  </a:lnTo>
                  <a:lnTo>
                    <a:pt x="369" y="133"/>
                  </a:lnTo>
                  <a:lnTo>
                    <a:pt x="368" y="128"/>
                  </a:lnTo>
                  <a:lnTo>
                    <a:pt x="365" y="121"/>
                  </a:lnTo>
                  <a:lnTo>
                    <a:pt x="365" y="116"/>
                  </a:lnTo>
                  <a:lnTo>
                    <a:pt x="365" y="109"/>
                  </a:lnTo>
                  <a:lnTo>
                    <a:pt x="365" y="104"/>
                  </a:lnTo>
                  <a:lnTo>
                    <a:pt x="365" y="97"/>
                  </a:lnTo>
                  <a:lnTo>
                    <a:pt x="365" y="89"/>
                  </a:lnTo>
                  <a:lnTo>
                    <a:pt x="365" y="83"/>
                  </a:lnTo>
                  <a:lnTo>
                    <a:pt x="368" y="77"/>
                  </a:lnTo>
                  <a:lnTo>
                    <a:pt x="368" y="71"/>
                  </a:lnTo>
                  <a:lnTo>
                    <a:pt x="372" y="64"/>
                  </a:lnTo>
                  <a:lnTo>
                    <a:pt x="372" y="59"/>
                  </a:lnTo>
                  <a:lnTo>
                    <a:pt x="372" y="52"/>
                  </a:lnTo>
                  <a:lnTo>
                    <a:pt x="372" y="47"/>
                  </a:lnTo>
                  <a:lnTo>
                    <a:pt x="372" y="40"/>
                  </a:lnTo>
                  <a:lnTo>
                    <a:pt x="372" y="35"/>
                  </a:lnTo>
                  <a:lnTo>
                    <a:pt x="372" y="28"/>
                  </a:lnTo>
                  <a:lnTo>
                    <a:pt x="373" y="22"/>
                  </a:lnTo>
                  <a:lnTo>
                    <a:pt x="372" y="16"/>
                  </a:lnTo>
                  <a:lnTo>
                    <a:pt x="368" y="10"/>
                  </a:lnTo>
                  <a:lnTo>
                    <a:pt x="361" y="6"/>
                  </a:lnTo>
                  <a:lnTo>
                    <a:pt x="356" y="6"/>
                  </a:lnTo>
                  <a:lnTo>
                    <a:pt x="349" y="4"/>
                  </a:lnTo>
                  <a:lnTo>
                    <a:pt x="344" y="0"/>
                  </a:lnTo>
                  <a:lnTo>
                    <a:pt x="349" y="4"/>
                  </a:lnTo>
                  <a:lnTo>
                    <a:pt x="356" y="6"/>
                  </a:lnTo>
                  <a:lnTo>
                    <a:pt x="361" y="6"/>
                  </a:lnTo>
                  <a:lnTo>
                    <a:pt x="368" y="8"/>
                  </a:lnTo>
                  <a:lnTo>
                    <a:pt x="373" y="8"/>
                  </a:lnTo>
                  <a:lnTo>
                    <a:pt x="368" y="8"/>
                  </a:lnTo>
                  <a:lnTo>
                    <a:pt x="361" y="8"/>
                  </a:lnTo>
                  <a:lnTo>
                    <a:pt x="356" y="6"/>
                  </a:lnTo>
                  <a:lnTo>
                    <a:pt x="349" y="4"/>
                  </a:lnTo>
                  <a:lnTo>
                    <a:pt x="344" y="4"/>
                  </a:lnTo>
                  <a:lnTo>
                    <a:pt x="337" y="4"/>
                  </a:lnTo>
                  <a:lnTo>
                    <a:pt x="329" y="6"/>
                  </a:lnTo>
                  <a:lnTo>
                    <a:pt x="323" y="6"/>
                  </a:lnTo>
                  <a:lnTo>
                    <a:pt x="317" y="8"/>
                  </a:lnTo>
                  <a:lnTo>
                    <a:pt x="311" y="10"/>
                  </a:lnTo>
                  <a:lnTo>
                    <a:pt x="305" y="12"/>
                  </a:lnTo>
                  <a:lnTo>
                    <a:pt x="299" y="12"/>
                  </a:lnTo>
                  <a:lnTo>
                    <a:pt x="292" y="14"/>
                  </a:lnTo>
                  <a:lnTo>
                    <a:pt x="287" y="14"/>
                  </a:lnTo>
                  <a:lnTo>
                    <a:pt x="280" y="14"/>
                  </a:lnTo>
                  <a:lnTo>
                    <a:pt x="275" y="14"/>
                  </a:lnTo>
                  <a:lnTo>
                    <a:pt x="268" y="16"/>
                  </a:lnTo>
                  <a:lnTo>
                    <a:pt x="263" y="20"/>
                  </a:lnTo>
                  <a:lnTo>
                    <a:pt x="256" y="22"/>
                  </a:lnTo>
                  <a:lnTo>
                    <a:pt x="251" y="24"/>
                  </a:lnTo>
                  <a:lnTo>
                    <a:pt x="244" y="24"/>
                  </a:lnTo>
                  <a:lnTo>
                    <a:pt x="238" y="27"/>
                  </a:lnTo>
                  <a:lnTo>
                    <a:pt x="232" y="27"/>
                  </a:lnTo>
                  <a:lnTo>
                    <a:pt x="226" y="31"/>
                  </a:lnTo>
                  <a:lnTo>
                    <a:pt x="219" y="32"/>
                  </a:lnTo>
                  <a:lnTo>
                    <a:pt x="214" y="35"/>
                  </a:lnTo>
                  <a:lnTo>
                    <a:pt x="207" y="36"/>
                  </a:lnTo>
                  <a:lnTo>
                    <a:pt x="202" y="39"/>
                  </a:lnTo>
                  <a:lnTo>
                    <a:pt x="195" y="44"/>
                  </a:lnTo>
                  <a:lnTo>
                    <a:pt x="190" y="47"/>
                  </a:lnTo>
                  <a:lnTo>
                    <a:pt x="183" y="51"/>
                  </a:lnTo>
                  <a:lnTo>
                    <a:pt x="179" y="56"/>
                  </a:lnTo>
                  <a:lnTo>
                    <a:pt x="174" y="60"/>
                  </a:lnTo>
                  <a:lnTo>
                    <a:pt x="167" y="64"/>
                  </a:lnTo>
                  <a:lnTo>
                    <a:pt x="161" y="67"/>
                  </a:lnTo>
                  <a:lnTo>
                    <a:pt x="153" y="73"/>
                  </a:lnTo>
                  <a:lnTo>
                    <a:pt x="147" y="75"/>
                  </a:lnTo>
                  <a:lnTo>
                    <a:pt x="141" y="79"/>
                  </a:lnTo>
                  <a:lnTo>
                    <a:pt x="134" y="85"/>
                  </a:lnTo>
                  <a:lnTo>
                    <a:pt x="129" y="93"/>
                  </a:lnTo>
                </a:path>
              </a:pathLst>
            </a:custGeom>
            <a:gradFill rotWithShape="0">
              <a:gsLst>
                <a:gs pos="0">
                  <a:srgbClr val="FFFFFF"/>
                </a:gs>
                <a:gs pos="100000">
                  <a:srgbClr val="6F6F6F"/>
                </a:gs>
              </a:gsLst>
              <a:lin ang="0" scaled="1"/>
            </a:gradFill>
            <a:ln w="12700" cap="rnd">
              <a:no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2" name="Freeform 20"/>
            <p:cNvSpPr>
              <a:spLocks/>
            </p:cNvSpPr>
            <p:nvPr/>
          </p:nvSpPr>
          <p:spPr bwMode="auto">
            <a:xfrm>
              <a:off x="4567238" y="4327525"/>
              <a:ext cx="106363" cy="88900"/>
            </a:xfrm>
            <a:custGeom>
              <a:avLst/>
              <a:gdLst>
                <a:gd name="T0" fmla="*/ 24 w 67"/>
                <a:gd name="T1" fmla="*/ 0 h 56"/>
                <a:gd name="T2" fmla="*/ 17 w 67"/>
                <a:gd name="T3" fmla="*/ 10 h 56"/>
                <a:gd name="T4" fmla="*/ 12 w 67"/>
                <a:gd name="T5" fmla="*/ 16 h 56"/>
                <a:gd name="T6" fmla="*/ 9 w 67"/>
                <a:gd name="T7" fmla="*/ 22 h 56"/>
                <a:gd name="T8" fmla="*/ 8 w 67"/>
                <a:gd name="T9" fmla="*/ 28 h 56"/>
                <a:gd name="T10" fmla="*/ 4 w 67"/>
                <a:gd name="T11" fmla="*/ 34 h 56"/>
                <a:gd name="T12" fmla="*/ 0 w 67"/>
                <a:gd name="T13" fmla="*/ 40 h 56"/>
                <a:gd name="T14" fmla="*/ 4 w 67"/>
                <a:gd name="T15" fmla="*/ 46 h 56"/>
                <a:gd name="T16" fmla="*/ 9 w 67"/>
                <a:gd name="T17" fmla="*/ 48 h 56"/>
                <a:gd name="T18" fmla="*/ 16 w 67"/>
                <a:gd name="T19" fmla="*/ 48 h 56"/>
                <a:gd name="T20" fmla="*/ 21 w 67"/>
                <a:gd name="T21" fmla="*/ 48 h 56"/>
                <a:gd name="T22" fmla="*/ 28 w 67"/>
                <a:gd name="T23" fmla="*/ 50 h 56"/>
                <a:gd name="T24" fmla="*/ 33 w 67"/>
                <a:gd name="T25" fmla="*/ 52 h 56"/>
                <a:gd name="T26" fmla="*/ 40 w 67"/>
                <a:gd name="T27" fmla="*/ 55 h 56"/>
                <a:gd name="T28" fmla="*/ 45 w 67"/>
                <a:gd name="T29" fmla="*/ 48 h 56"/>
                <a:gd name="T30" fmla="*/ 48 w 67"/>
                <a:gd name="T31" fmla="*/ 42 h 56"/>
                <a:gd name="T32" fmla="*/ 52 w 67"/>
                <a:gd name="T33" fmla="*/ 36 h 56"/>
                <a:gd name="T34" fmla="*/ 53 w 67"/>
                <a:gd name="T35" fmla="*/ 30 h 56"/>
                <a:gd name="T36" fmla="*/ 60 w 67"/>
                <a:gd name="T37" fmla="*/ 26 h 56"/>
                <a:gd name="T38" fmla="*/ 64 w 67"/>
                <a:gd name="T39" fmla="*/ 20 h 56"/>
                <a:gd name="T40" fmla="*/ 66 w 67"/>
                <a:gd name="T41" fmla="*/ 14 h 56"/>
                <a:gd name="T42" fmla="*/ 60 w 67"/>
                <a:gd name="T43" fmla="*/ 10 h 56"/>
                <a:gd name="T44" fmla="*/ 53 w 67"/>
                <a:gd name="T45" fmla="*/ 10 h 56"/>
                <a:gd name="T46" fmla="*/ 48 w 67"/>
                <a:gd name="T47" fmla="*/ 10 h 56"/>
                <a:gd name="T48" fmla="*/ 41 w 67"/>
                <a:gd name="T49" fmla="*/ 8 h 56"/>
                <a:gd name="T50" fmla="*/ 36 w 67"/>
                <a:gd name="T51" fmla="*/ 6 h 56"/>
                <a:gd name="T52" fmla="*/ 33 w 67"/>
                <a:gd name="T53" fmla="*/ 0 h 56"/>
                <a:gd name="T54" fmla="*/ 24 w 67"/>
                <a:gd name="T55" fmla="*/ 0 h 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7"/>
                <a:gd name="T85" fmla="*/ 0 h 56"/>
                <a:gd name="T86" fmla="*/ 67 w 67"/>
                <a:gd name="T87" fmla="*/ 56 h 5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7" h="56">
                  <a:moveTo>
                    <a:pt x="24" y="0"/>
                  </a:moveTo>
                  <a:lnTo>
                    <a:pt x="17" y="10"/>
                  </a:lnTo>
                  <a:lnTo>
                    <a:pt x="12" y="16"/>
                  </a:lnTo>
                  <a:lnTo>
                    <a:pt x="9" y="22"/>
                  </a:lnTo>
                  <a:lnTo>
                    <a:pt x="8" y="28"/>
                  </a:lnTo>
                  <a:lnTo>
                    <a:pt x="4" y="34"/>
                  </a:lnTo>
                  <a:lnTo>
                    <a:pt x="0" y="40"/>
                  </a:lnTo>
                  <a:lnTo>
                    <a:pt x="4" y="46"/>
                  </a:lnTo>
                  <a:lnTo>
                    <a:pt x="9" y="48"/>
                  </a:lnTo>
                  <a:lnTo>
                    <a:pt x="16" y="48"/>
                  </a:lnTo>
                  <a:lnTo>
                    <a:pt x="21" y="48"/>
                  </a:lnTo>
                  <a:lnTo>
                    <a:pt x="28" y="50"/>
                  </a:lnTo>
                  <a:lnTo>
                    <a:pt x="33" y="52"/>
                  </a:lnTo>
                  <a:lnTo>
                    <a:pt x="40" y="55"/>
                  </a:lnTo>
                  <a:lnTo>
                    <a:pt x="45" y="48"/>
                  </a:lnTo>
                  <a:lnTo>
                    <a:pt x="48" y="42"/>
                  </a:lnTo>
                  <a:lnTo>
                    <a:pt x="52" y="36"/>
                  </a:lnTo>
                  <a:lnTo>
                    <a:pt x="53" y="30"/>
                  </a:lnTo>
                  <a:lnTo>
                    <a:pt x="60" y="26"/>
                  </a:lnTo>
                  <a:lnTo>
                    <a:pt x="64" y="20"/>
                  </a:lnTo>
                  <a:lnTo>
                    <a:pt x="66" y="14"/>
                  </a:lnTo>
                  <a:lnTo>
                    <a:pt x="60" y="10"/>
                  </a:lnTo>
                  <a:lnTo>
                    <a:pt x="53" y="10"/>
                  </a:lnTo>
                  <a:lnTo>
                    <a:pt x="48" y="10"/>
                  </a:lnTo>
                  <a:lnTo>
                    <a:pt x="41" y="8"/>
                  </a:lnTo>
                  <a:lnTo>
                    <a:pt x="36" y="6"/>
                  </a:lnTo>
                  <a:lnTo>
                    <a:pt x="33" y="0"/>
                  </a:lnTo>
                  <a:lnTo>
                    <a:pt x="24" y="0"/>
                  </a:lnTo>
                </a:path>
              </a:pathLst>
            </a:custGeom>
            <a:gradFill rotWithShape="0">
              <a:gsLst>
                <a:gs pos="0">
                  <a:srgbClr val="999999"/>
                </a:gs>
                <a:gs pos="100000">
                  <a:srgbClr val="000000"/>
                </a:gs>
              </a:gsLst>
              <a:path path="rect">
                <a:fillToRect l="50000" t="50000" r="50000" b="50000"/>
              </a:path>
            </a:gradFill>
            <a:ln w="12700" cap="rnd">
              <a:solidFill>
                <a:srgbClr val="6F6F6F"/>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3" name="Freeform 25"/>
            <p:cNvSpPr>
              <a:spLocks/>
            </p:cNvSpPr>
            <p:nvPr/>
          </p:nvSpPr>
          <p:spPr bwMode="auto">
            <a:xfrm>
              <a:off x="4760913" y="3973513"/>
              <a:ext cx="38100" cy="1141413"/>
            </a:xfrm>
            <a:custGeom>
              <a:avLst/>
              <a:gdLst>
                <a:gd name="T0" fmla="*/ 14 w 24"/>
                <a:gd name="T1" fmla="*/ 18 h 719"/>
                <a:gd name="T2" fmla="*/ 10 w 24"/>
                <a:gd name="T3" fmla="*/ 40 h 719"/>
                <a:gd name="T4" fmla="*/ 7 w 24"/>
                <a:gd name="T5" fmla="*/ 61 h 719"/>
                <a:gd name="T6" fmla="*/ 12 w 24"/>
                <a:gd name="T7" fmla="*/ 83 h 719"/>
                <a:gd name="T8" fmla="*/ 11 w 24"/>
                <a:gd name="T9" fmla="*/ 104 h 719"/>
                <a:gd name="T10" fmla="*/ 7 w 24"/>
                <a:gd name="T11" fmla="*/ 126 h 719"/>
                <a:gd name="T12" fmla="*/ 12 w 24"/>
                <a:gd name="T13" fmla="*/ 147 h 719"/>
                <a:gd name="T14" fmla="*/ 10 w 24"/>
                <a:gd name="T15" fmla="*/ 167 h 719"/>
                <a:gd name="T16" fmla="*/ 0 w 24"/>
                <a:gd name="T17" fmla="*/ 187 h 719"/>
                <a:gd name="T18" fmla="*/ 10 w 24"/>
                <a:gd name="T19" fmla="*/ 209 h 719"/>
                <a:gd name="T20" fmla="*/ 10 w 24"/>
                <a:gd name="T21" fmla="*/ 230 h 719"/>
                <a:gd name="T22" fmla="*/ 10 w 24"/>
                <a:gd name="T23" fmla="*/ 252 h 719"/>
                <a:gd name="T24" fmla="*/ 12 w 24"/>
                <a:gd name="T25" fmla="*/ 273 h 719"/>
                <a:gd name="T26" fmla="*/ 11 w 24"/>
                <a:gd name="T27" fmla="*/ 294 h 719"/>
                <a:gd name="T28" fmla="*/ 9 w 24"/>
                <a:gd name="T29" fmla="*/ 314 h 719"/>
                <a:gd name="T30" fmla="*/ 7 w 24"/>
                <a:gd name="T31" fmla="*/ 335 h 719"/>
                <a:gd name="T32" fmla="*/ 6 w 24"/>
                <a:gd name="T33" fmla="*/ 356 h 719"/>
                <a:gd name="T34" fmla="*/ 12 w 24"/>
                <a:gd name="T35" fmla="*/ 377 h 719"/>
                <a:gd name="T36" fmla="*/ 15 w 24"/>
                <a:gd name="T37" fmla="*/ 397 h 719"/>
                <a:gd name="T38" fmla="*/ 15 w 24"/>
                <a:gd name="T39" fmla="*/ 418 h 719"/>
                <a:gd name="T40" fmla="*/ 12 w 24"/>
                <a:gd name="T41" fmla="*/ 439 h 719"/>
                <a:gd name="T42" fmla="*/ 11 w 24"/>
                <a:gd name="T43" fmla="*/ 460 h 719"/>
                <a:gd name="T44" fmla="*/ 17 w 24"/>
                <a:gd name="T45" fmla="*/ 480 h 719"/>
                <a:gd name="T46" fmla="*/ 22 w 24"/>
                <a:gd name="T47" fmla="*/ 502 h 719"/>
                <a:gd name="T48" fmla="*/ 22 w 24"/>
                <a:gd name="T49" fmla="*/ 524 h 719"/>
                <a:gd name="T50" fmla="*/ 20 w 24"/>
                <a:gd name="T51" fmla="*/ 547 h 719"/>
                <a:gd name="T52" fmla="*/ 17 w 24"/>
                <a:gd name="T53" fmla="*/ 568 h 719"/>
                <a:gd name="T54" fmla="*/ 17 w 24"/>
                <a:gd name="T55" fmla="*/ 593 h 719"/>
                <a:gd name="T56" fmla="*/ 22 w 24"/>
                <a:gd name="T57" fmla="*/ 615 h 719"/>
                <a:gd name="T58" fmla="*/ 22 w 24"/>
                <a:gd name="T59" fmla="*/ 640 h 719"/>
                <a:gd name="T60" fmla="*/ 17 w 24"/>
                <a:gd name="T61" fmla="*/ 660 h 719"/>
                <a:gd name="T62" fmla="*/ 17 w 24"/>
                <a:gd name="T63" fmla="*/ 682 h 719"/>
                <a:gd name="T64" fmla="*/ 15 w 24"/>
                <a:gd name="T65" fmla="*/ 707 h 719"/>
                <a:gd name="T66" fmla="*/ 19 w 24"/>
                <a:gd name="T67" fmla="*/ 704 h 719"/>
                <a:gd name="T68" fmla="*/ 23 w 24"/>
                <a:gd name="T69" fmla="*/ 673 h 719"/>
                <a:gd name="T70" fmla="*/ 23 w 24"/>
                <a:gd name="T71" fmla="*/ 651 h 719"/>
                <a:gd name="T72" fmla="*/ 17 w 24"/>
                <a:gd name="T73" fmla="*/ 635 h 719"/>
                <a:gd name="T74" fmla="*/ 17 w 24"/>
                <a:gd name="T75" fmla="*/ 624 h 719"/>
                <a:gd name="T76" fmla="*/ 14 w 24"/>
                <a:gd name="T77" fmla="*/ 602 h 719"/>
                <a:gd name="T78" fmla="*/ 11 w 24"/>
                <a:gd name="T79" fmla="*/ 580 h 719"/>
                <a:gd name="T80" fmla="*/ 10 w 24"/>
                <a:gd name="T81" fmla="*/ 557 h 719"/>
                <a:gd name="T82" fmla="*/ 10 w 24"/>
                <a:gd name="T83" fmla="*/ 533 h 719"/>
                <a:gd name="T84" fmla="*/ 7 w 24"/>
                <a:gd name="T85" fmla="*/ 510 h 719"/>
                <a:gd name="T86" fmla="*/ 6 w 24"/>
                <a:gd name="T87" fmla="*/ 489 h 719"/>
                <a:gd name="T88" fmla="*/ 5 w 24"/>
                <a:gd name="T89" fmla="*/ 466 h 719"/>
                <a:gd name="T90" fmla="*/ 5 w 24"/>
                <a:gd name="T91" fmla="*/ 443 h 719"/>
                <a:gd name="T92" fmla="*/ 7 w 24"/>
                <a:gd name="T93" fmla="*/ 417 h 719"/>
                <a:gd name="T94" fmla="*/ 7 w 24"/>
                <a:gd name="T95" fmla="*/ 392 h 719"/>
                <a:gd name="T96" fmla="*/ 9 w 24"/>
                <a:gd name="T97" fmla="*/ 369 h 719"/>
                <a:gd name="T98" fmla="*/ 7 w 24"/>
                <a:gd name="T99" fmla="*/ 338 h 719"/>
                <a:gd name="T100" fmla="*/ 5 w 24"/>
                <a:gd name="T101" fmla="*/ 311 h 719"/>
                <a:gd name="T102" fmla="*/ 0 w 24"/>
                <a:gd name="T103" fmla="*/ 286 h 719"/>
                <a:gd name="T104" fmla="*/ 1 w 24"/>
                <a:gd name="T105" fmla="*/ 262 h 719"/>
                <a:gd name="T106" fmla="*/ 7 w 24"/>
                <a:gd name="T107" fmla="*/ 230 h 719"/>
                <a:gd name="T108" fmla="*/ 10 w 24"/>
                <a:gd name="T109" fmla="*/ 203 h 719"/>
                <a:gd name="T110" fmla="*/ 10 w 24"/>
                <a:gd name="T111" fmla="*/ 179 h 719"/>
                <a:gd name="T112" fmla="*/ 10 w 24"/>
                <a:gd name="T113" fmla="*/ 154 h 719"/>
                <a:gd name="T114" fmla="*/ 6 w 24"/>
                <a:gd name="T115" fmla="*/ 133 h 719"/>
                <a:gd name="T116" fmla="*/ 5 w 24"/>
                <a:gd name="T117" fmla="*/ 111 h 719"/>
                <a:gd name="T118" fmla="*/ 1 w 24"/>
                <a:gd name="T119" fmla="*/ 84 h 719"/>
                <a:gd name="T120" fmla="*/ 0 w 24"/>
                <a:gd name="T121" fmla="*/ 54 h 719"/>
                <a:gd name="T122" fmla="*/ 1 w 24"/>
                <a:gd name="T123" fmla="*/ 33 h 719"/>
                <a:gd name="T124" fmla="*/ 5 w 24"/>
                <a:gd name="T125" fmla="*/ 12 h 71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
                <a:gd name="T190" fmla="*/ 0 h 719"/>
                <a:gd name="T191" fmla="*/ 24 w 24"/>
                <a:gd name="T192" fmla="*/ 719 h 71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 h="719">
                  <a:moveTo>
                    <a:pt x="11" y="0"/>
                  </a:moveTo>
                  <a:lnTo>
                    <a:pt x="10" y="5"/>
                  </a:lnTo>
                  <a:lnTo>
                    <a:pt x="11" y="10"/>
                  </a:lnTo>
                  <a:lnTo>
                    <a:pt x="14" y="13"/>
                  </a:lnTo>
                  <a:lnTo>
                    <a:pt x="14" y="18"/>
                  </a:lnTo>
                  <a:lnTo>
                    <a:pt x="11" y="22"/>
                  </a:lnTo>
                  <a:lnTo>
                    <a:pt x="10" y="26"/>
                  </a:lnTo>
                  <a:lnTo>
                    <a:pt x="10" y="30"/>
                  </a:lnTo>
                  <a:lnTo>
                    <a:pt x="10" y="35"/>
                  </a:lnTo>
                  <a:lnTo>
                    <a:pt x="10" y="40"/>
                  </a:lnTo>
                  <a:lnTo>
                    <a:pt x="10" y="45"/>
                  </a:lnTo>
                  <a:lnTo>
                    <a:pt x="9" y="48"/>
                  </a:lnTo>
                  <a:lnTo>
                    <a:pt x="7" y="53"/>
                  </a:lnTo>
                  <a:lnTo>
                    <a:pt x="6" y="57"/>
                  </a:lnTo>
                  <a:lnTo>
                    <a:pt x="7" y="61"/>
                  </a:lnTo>
                  <a:lnTo>
                    <a:pt x="10" y="65"/>
                  </a:lnTo>
                  <a:lnTo>
                    <a:pt x="10" y="70"/>
                  </a:lnTo>
                  <a:lnTo>
                    <a:pt x="11" y="73"/>
                  </a:lnTo>
                  <a:lnTo>
                    <a:pt x="11" y="78"/>
                  </a:lnTo>
                  <a:lnTo>
                    <a:pt x="12" y="83"/>
                  </a:lnTo>
                  <a:lnTo>
                    <a:pt x="12" y="87"/>
                  </a:lnTo>
                  <a:lnTo>
                    <a:pt x="12" y="92"/>
                  </a:lnTo>
                  <a:lnTo>
                    <a:pt x="11" y="95"/>
                  </a:lnTo>
                  <a:lnTo>
                    <a:pt x="11" y="100"/>
                  </a:lnTo>
                  <a:lnTo>
                    <a:pt x="11" y="104"/>
                  </a:lnTo>
                  <a:lnTo>
                    <a:pt x="11" y="108"/>
                  </a:lnTo>
                  <a:lnTo>
                    <a:pt x="10" y="112"/>
                  </a:lnTo>
                  <a:lnTo>
                    <a:pt x="10" y="117"/>
                  </a:lnTo>
                  <a:lnTo>
                    <a:pt x="9" y="120"/>
                  </a:lnTo>
                  <a:lnTo>
                    <a:pt x="7" y="126"/>
                  </a:lnTo>
                  <a:lnTo>
                    <a:pt x="7" y="131"/>
                  </a:lnTo>
                  <a:lnTo>
                    <a:pt x="9" y="134"/>
                  </a:lnTo>
                  <a:lnTo>
                    <a:pt x="10" y="139"/>
                  </a:lnTo>
                  <a:lnTo>
                    <a:pt x="11" y="143"/>
                  </a:lnTo>
                  <a:lnTo>
                    <a:pt x="12" y="147"/>
                  </a:lnTo>
                  <a:lnTo>
                    <a:pt x="12" y="151"/>
                  </a:lnTo>
                  <a:lnTo>
                    <a:pt x="12" y="155"/>
                  </a:lnTo>
                  <a:lnTo>
                    <a:pt x="12" y="159"/>
                  </a:lnTo>
                  <a:lnTo>
                    <a:pt x="11" y="164"/>
                  </a:lnTo>
                  <a:lnTo>
                    <a:pt x="10" y="167"/>
                  </a:lnTo>
                  <a:lnTo>
                    <a:pt x="6" y="170"/>
                  </a:lnTo>
                  <a:lnTo>
                    <a:pt x="4" y="175"/>
                  </a:lnTo>
                  <a:lnTo>
                    <a:pt x="1" y="179"/>
                  </a:lnTo>
                  <a:lnTo>
                    <a:pt x="0" y="183"/>
                  </a:lnTo>
                  <a:lnTo>
                    <a:pt x="0" y="187"/>
                  </a:lnTo>
                  <a:lnTo>
                    <a:pt x="2" y="192"/>
                  </a:lnTo>
                  <a:lnTo>
                    <a:pt x="5" y="197"/>
                  </a:lnTo>
                  <a:lnTo>
                    <a:pt x="7" y="201"/>
                  </a:lnTo>
                  <a:lnTo>
                    <a:pt x="9" y="205"/>
                  </a:lnTo>
                  <a:lnTo>
                    <a:pt x="10" y="209"/>
                  </a:lnTo>
                  <a:lnTo>
                    <a:pt x="10" y="214"/>
                  </a:lnTo>
                  <a:lnTo>
                    <a:pt x="10" y="217"/>
                  </a:lnTo>
                  <a:lnTo>
                    <a:pt x="10" y="222"/>
                  </a:lnTo>
                  <a:lnTo>
                    <a:pt x="10" y="226"/>
                  </a:lnTo>
                  <a:lnTo>
                    <a:pt x="10" y="230"/>
                  </a:lnTo>
                  <a:lnTo>
                    <a:pt x="10" y="234"/>
                  </a:lnTo>
                  <a:lnTo>
                    <a:pt x="10" y="239"/>
                  </a:lnTo>
                  <a:lnTo>
                    <a:pt x="10" y="244"/>
                  </a:lnTo>
                  <a:lnTo>
                    <a:pt x="10" y="248"/>
                  </a:lnTo>
                  <a:lnTo>
                    <a:pt x="10" y="252"/>
                  </a:lnTo>
                  <a:lnTo>
                    <a:pt x="10" y="256"/>
                  </a:lnTo>
                  <a:lnTo>
                    <a:pt x="11" y="261"/>
                  </a:lnTo>
                  <a:lnTo>
                    <a:pt x="11" y="264"/>
                  </a:lnTo>
                  <a:lnTo>
                    <a:pt x="11" y="269"/>
                  </a:lnTo>
                  <a:lnTo>
                    <a:pt x="12" y="273"/>
                  </a:lnTo>
                  <a:lnTo>
                    <a:pt x="14" y="277"/>
                  </a:lnTo>
                  <a:lnTo>
                    <a:pt x="14" y="281"/>
                  </a:lnTo>
                  <a:lnTo>
                    <a:pt x="14" y="286"/>
                  </a:lnTo>
                  <a:lnTo>
                    <a:pt x="12" y="289"/>
                  </a:lnTo>
                  <a:lnTo>
                    <a:pt x="11" y="294"/>
                  </a:lnTo>
                  <a:lnTo>
                    <a:pt x="11" y="298"/>
                  </a:lnTo>
                  <a:lnTo>
                    <a:pt x="11" y="302"/>
                  </a:lnTo>
                  <a:lnTo>
                    <a:pt x="10" y="306"/>
                  </a:lnTo>
                  <a:lnTo>
                    <a:pt x="10" y="311"/>
                  </a:lnTo>
                  <a:lnTo>
                    <a:pt x="9" y="314"/>
                  </a:lnTo>
                  <a:lnTo>
                    <a:pt x="9" y="319"/>
                  </a:lnTo>
                  <a:lnTo>
                    <a:pt x="7" y="323"/>
                  </a:lnTo>
                  <a:lnTo>
                    <a:pt x="7" y="327"/>
                  </a:lnTo>
                  <a:lnTo>
                    <a:pt x="7" y="331"/>
                  </a:lnTo>
                  <a:lnTo>
                    <a:pt x="7" y="335"/>
                  </a:lnTo>
                  <a:lnTo>
                    <a:pt x="7" y="339"/>
                  </a:lnTo>
                  <a:lnTo>
                    <a:pt x="6" y="344"/>
                  </a:lnTo>
                  <a:lnTo>
                    <a:pt x="6" y="347"/>
                  </a:lnTo>
                  <a:lnTo>
                    <a:pt x="6" y="352"/>
                  </a:lnTo>
                  <a:lnTo>
                    <a:pt x="6" y="356"/>
                  </a:lnTo>
                  <a:lnTo>
                    <a:pt x="6" y="360"/>
                  </a:lnTo>
                  <a:lnTo>
                    <a:pt x="7" y="364"/>
                  </a:lnTo>
                  <a:lnTo>
                    <a:pt x="9" y="369"/>
                  </a:lnTo>
                  <a:lnTo>
                    <a:pt x="11" y="372"/>
                  </a:lnTo>
                  <a:lnTo>
                    <a:pt x="12" y="377"/>
                  </a:lnTo>
                  <a:lnTo>
                    <a:pt x="12" y="381"/>
                  </a:lnTo>
                  <a:lnTo>
                    <a:pt x="12" y="385"/>
                  </a:lnTo>
                  <a:lnTo>
                    <a:pt x="12" y="389"/>
                  </a:lnTo>
                  <a:lnTo>
                    <a:pt x="14" y="394"/>
                  </a:lnTo>
                  <a:lnTo>
                    <a:pt x="15" y="397"/>
                  </a:lnTo>
                  <a:lnTo>
                    <a:pt x="15" y="402"/>
                  </a:lnTo>
                  <a:lnTo>
                    <a:pt x="15" y="406"/>
                  </a:lnTo>
                  <a:lnTo>
                    <a:pt x="15" y="410"/>
                  </a:lnTo>
                  <a:lnTo>
                    <a:pt x="15" y="414"/>
                  </a:lnTo>
                  <a:lnTo>
                    <a:pt x="15" y="418"/>
                  </a:lnTo>
                  <a:lnTo>
                    <a:pt x="15" y="422"/>
                  </a:lnTo>
                  <a:lnTo>
                    <a:pt x="15" y="427"/>
                  </a:lnTo>
                  <a:lnTo>
                    <a:pt x="15" y="430"/>
                  </a:lnTo>
                  <a:lnTo>
                    <a:pt x="14" y="435"/>
                  </a:lnTo>
                  <a:lnTo>
                    <a:pt x="12" y="439"/>
                  </a:lnTo>
                  <a:lnTo>
                    <a:pt x="11" y="443"/>
                  </a:lnTo>
                  <a:lnTo>
                    <a:pt x="11" y="447"/>
                  </a:lnTo>
                  <a:lnTo>
                    <a:pt x="10" y="452"/>
                  </a:lnTo>
                  <a:lnTo>
                    <a:pt x="10" y="455"/>
                  </a:lnTo>
                  <a:lnTo>
                    <a:pt x="11" y="460"/>
                  </a:lnTo>
                  <a:lnTo>
                    <a:pt x="12" y="464"/>
                  </a:lnTo>
                  <a:lnTo>
                    <a:pt x="15" y="468"/>
                  </a:lnTo>
                  <a:lnTo>
                    <a:pt x="17" y="472"/>
                  </a:lnTo>
                  <a:lnTo>
                    <a:pt x="17" y="477"/>
                  </a:lnTo>
                  <a:lnTo>
                    <a:pt x="17" y="480"/>
                  </a:lnTo>
                  <a:lnTo>
                    <a:pt x="19" y="485"/>
                  </a:lnTo>
                  <a:lnTo>
                    <a:pt x="20" y="489"/>
                  </a:lnTo>
                  <a:lnTo>
                    <a:pt x="22" y="493"/>
                  </a:lnTo>
                  <a:lnTo>
                    <a:pt x="22" y="497"/>
                  </a:lnTo>
                  <a:lnTo>
                    <a:pt x="22" y="502"/>
                  </a:lnTo>
                  <a:lnTo>
                    <a:pt x="22" y="505"/>
                  </a:lnTo>
                  <a:lnTo>
                    <a:pt x="22" y="510"/>
                  </a:lnTo>
                  <a:lnTo>
                    <a:pt x="22" y="515"/>
                  </a:lnTo>
                  <a:lnTo>
                    <a:pt x="22" y="519"/>
                  </a:lnTo>
                  <a:lnTo>
                    <a:pt x="22" y="524"/>
                  </a:lnTo>
                  <a:lnTo>
                    <a:pt x="22" y="527"/>
                  </a:lnTo>
                  <a:lnTo>
                    <a:pt x="22" y="533"/>
                  </a:lnTo>
                  <a:lnTo>
                    <a:pt x="22" y="538"/>
                  </a:lnTo>
                  <a:lnTo>
                    <a:pt x="20" y="541"/>
                  </a:lnTo>
                  <a:lnTo>
                    <a:pt x="20" y="547"/>
                  </a:lnTo>
                  <a:lnTo>
                    <a:pt x="19" y="551"/>
                  </a:lnTo>
                  <a:lnTo>
                    <a:pt x="19" y="555"/>
                  </a:lnTo>
                  <a:lnTo>
                    <a:pt x="17" y="560"/>
                  </a:lnTo>
                  <a:lnTo>
                    <a:pt x="17" y="563"/>
                  </a:lnTo>
                  <a:lnTo>
                    <a:pt x="17" y="568"/>
                  </a:lnTo>
                  <a:lnTo>
                    <a:pt x="17" y="572"/>
                  </a:lnTo>
                  <a:lnTo>
                    <a:pt x="17" y="577"/>
                  </a:lnTo>
                  <a:lnTo>
                    <a:pt x="17" y="582"/>
                  </a:lnTo>
                  <a:lnTo>
                    <a:pt x="17" y="587"/>
                  </a:lnTo>
                  <a:lnTo>
                    <a:pt x="17" y="593"/>
                  </a:lnTo>
                  <a:lnTo>
                    <a:pt x="17" y="597"/>
                  </a:lnTo>
                  <a:lnTo>
                    <a:pt x="17" y="601"/>
                  </a:lnTo>
                  <a:lnTo>
                    <a:pt x="19" y="605"/>
                  </a:lnTo>
                  <a:lnTo>
                    <a:pt x="20" y="610"/>
                  </a:lnTo>
                  <a:lnTo>
                    <a:pt x="22" y="615"/>
                  </a:lnTo>
                  <a:lnTo>
                    <a:pt x="23" y="621"/>
                  </a:lnTo>
                  <a:lnTo>
                    <a:pt x="23" y="624"/>
                  </a:lnTo>
                  <a:lnTo>
                    <a:pt x="23" y="629"/>
                  </a:lnTo>
                  <a:lnTo>
                    <a:pt x="23" y="634"/>
                  </a:lnTo>
                  <a:lnTo>
                    <a:pt x="22" y="640"/>
                  </a:lnTo>
                  <a:lnTo>
                    <a:pt x="22" y="644"/>
                  </a:lnTo>
                  <a:lnTo>
                    <a:pt x="22" y="648"/>
                  </a:lnTo>
                  <a:lnTo>
                    <a:pt x="20" y="652"/>
                  </a:lnTo>
                  <a:lnTo>
                    <a:pt x="19" y="657"/>
                  </a:lnTo>
                  <a:lnTo>
                    <a:pt x="17" y="660"/>
                  </a:lnTo>
                  <a:lnTo>
                    <a:pt x="17" y="665"/>
                  </a:lnTo>
                  <a:lnTo>
                    <a:pt x="17" y="669"/>
                  </a:lnTo>
                  <a:lnTo>
                    <a:pt x="17" y="674"/>
                  </a:lnTo>
                  <a:lnTo>
                    <a:pt x="17" y="679"/>
                  </a:lnTo>
                  <a:lnTo>
                    <a:pt x="17" y="682"/>
                  </a:lnTo>
                  <a:lnTo>
                    <a:pt x="17" y="687"/>
                  </a:lnTo>
                  <a:lnTo>
                    <a:pt x="17" y="693"/>
                  </a:lnTo>
                  <a:lnTo>
                    <a:pt x="17" y="699"/>
                  </a:lnTo>
                  <a:lnTo>
                    <a:pt x="15" y="704"/>
                  </a:lnTo>
                  <a:lnTo>
                    <a:pt x="15" y="707"/>
                  </a:lnTo>
                  <a:lnTo>
                    <a:pt x="15" y="712"/>
                  </a:lnTo>
                  <a:lnTo>
                    <a:pt x="15" y="718"/>
                  </a:lnTo>
                  <a:lnTo>
                    <a:pt x="17" y="713"/>
                  </a:lnTo>
                  <a:lnTo>
                    <a:pt x="19" y="707"/>
                  </a:lnTo>
                  <a:lnTo>
                    <a:pt x="19" y="704"/>
                  </a:lnTo>
                  <a:lnTo>
                    <a:pt x="20" y="698"/>
                  </a:lnTo>
                  <a:lnTo>
                    <a:pt x="22" y="693"/>
                  </a:lnTo>
                  <a:lnTo>
                    <a:pt x="22" y="685"/>
                  </a:lnTo>
                  <a:lnTo>
                    <a:pt x="23" y="679"/>
                  </a:lnTo>
                  <a:lnTo>
                    <a:pt x="23" y="673"/>
                  </a:lnTo>
                  <a:lnTo>
                    <a:pt x="23" y="669"/>
                  </a:lnTo>
                  <a:lnTo>
                    <a:pt x="23" y="665"/>
                  </a:lnTo>
                  <a:lnTo>
                    <a:pt x="23" y="660"/>
                  </a:lnTo>
                  <a:lnTo>
                    <a:pt x="23" y="655"/>
                  </a:lnTo>
                  <a:lnTo>
                    <a:pt x="23" y="651"/>
                  </a:lnTo>
                  <a:lnTo>
                    <a:pt x="22" y="646"/>
                  </a:lnTo>
                  <a:lnTo>
                    <a:pt x="20" y="641"/>
                  </a:lnTo>
                  <a:lnTo>
                    <a:pt x="20" y="637"/>
                  </a:lnTo>
                  <a:lnTo>
                    <a:pt x="19" y="632"/>
                  </a:lnTo>
                  <a:lnTo>
                    <a:pt x="17" y="635"/>
                  </a:lnTo>
                  <a:lnTo>
                    <a:pt x="17" y="640"/>
                  </a:lnTo>
                  <a:lnTo>
                    <a:pt x="19" y="644"/>
                  </a:lnTo>
                  <a:lnTo>
                    <a:pt x="17" y="638"/>
                  </a:lnTo>
                  <a:lnTo>
                    <a:pt x="17" y="632"/>
                  </a:lnTo>
                  <a:lnTo>
                    <a:pt x="17" y="624"/>
                  </a:lnTo>
                  <a:lnTo>
                    <a:pt x="15" y="619"/>
                  </a:lnTo>
                  <a:lnTo>
                    <a:pt x="15" y="615"/>
                  </a:lnTo>
                  <a:lnTo>
                    <a:pt x="15" y="610"/>
                  </a:lnTo>
                  <a:lnTo>
                    <a:pt x="15" y="607"/>
                  </a:lnTo>
                  <a:lnTo>
                    <a:pt x="14" y="602"/>
                  </a:lnTo>
                  <a:lnTo>
                    <a:pt x="14" y="598"/>
                  </a:lnTo>
                  <a:lnTo>
                    <a:pt x="14" y="593"/>
                  </a:lnTo>
                  <a:lnTo>
                    <a:pt x="12" y="588"/>
                  </a:lnTo>
                  <a:lnTo>
                    <a:pt x="11" y="585"/>
                  </a:lnTo>
                  <a:lnTo>
                    <a:pt x="11" y="580"/>
                  </a:lnTo>
                  <a:lnTo>
                    <a:pt x="10" y="574"/>
                  </a:lnTo>
                  <a:lnTo>
                    <a:pt x="10" y="571"/>
                  </a:lnTo>
                  <a:lnTo>
                    <a:pt x="10" y="566"/>
                  </a:lnTo>
                  <a:lnTo>
                    <a:pt x="10" y="561"/>
                  </a:lnTo>
                  <a:lnTo>
                    <a:pt x="10" y="557"/>
                  </a:lnTo>
                  <a:lnTo>
                    <a:pt x="10" y="552"/>
                  </a:lnTo>
                  <a:lnTo>
                    <a:pt x="10" y="547"/>
                  </a:lnTo>
                  <a:lnTo>
                    <a:pt x="10" y="541"/>
                  </a:lnTo>
                  <a:lnTo>
                    <a:pt x="10" y="538"/>
                  </a:lnTo>
                  <a:lnTo>
                    <a:pt x="10" y="533"/>
                  </a:lnTo>
                  <a:lnTo>
                    <a:pt x="10" y="529"/>
                  </a:lnTo>
                  <a:lnTo>
                    <a:pt x="10" y="524"/>
                  </a:lnTo>
                  <a:lnTo>
                    <a:pt x="9" y="518"/>
                  </a:lnTo>
                  <a:lnTo>
                    <a:pt x="9" y="514"/>
                  </a:lnTo>
                  <a:lnTo>
                    <a:pt x="7" y="510"/>
                  </a:lnTo>
                  <a:lnTo>
                    <a:pt x="7" y="505"/>
                  </a:lnTo>
                  <a:lnTo>
                    <a:pt x="7" y="502"/>
                  </a:lnTo>
                  <a:lnTo>
                    <a:pt x="6" y="497"/>
                  </a:lnTo>
                  <a:lnTo>
                    <a:pt x="6" y="493"/>
                  </a:lnTo>
                  <a:lnTo>
                    <a:pt x="6" y="489"/>
                  </a:lnTo>
                  <a:lnTo>
                    <a:pt x="5" y="483"/>
                  </a:lnTo>
                  <a:lnTo>
                    <a:pt x="5" y="479"/>
                  </a:lnTo>
                  <a:lnTo>
                    <a:pt x="5" y="474"/>
                  </a:lnTo>
                  <a:lnTo>
                    <a:pt x="5" y="469"/>
                  </a:lnTo>
                  <a:lnTo>
                    <a:pt x="5" y="466"/>
                  </a:lnTo>
                  <a:lnTo>
                    <a:pt x="5" y="461"/>
                  </a:lnTo>
                  <a:lnTo>
                    <a:pt x="5" y="457"/>
                  </a:lnTo>
                  <a:lnTo>
                    <a:pt x="5" y="453"/>
                  </a:lnTo>
                  <a:lnTo>
                    <a:pt x="5" y="449"/>
                  </a:lnTo>
                  <a:lnTo>
                    <a:pt x="5" y="443"/>
                  </a:lnTo>
                  <a:lnTo>
                    <a:pt x="5" y="439"/>
                  </a:lnTo>
                  <a:lnTo>
                    <a:pt x="6" y="433"/>
                  </a:lnTo>
                  <a:lnTo>
                    <a:pt x="6" y="430"/>
                  </a:lnTo>
                  <a:lnTo>
                    <a:pt x="6" y="422"/>
                  </a:lnTo>
                  <a:lnTo>
                    <a:pt x="7" y="417"/>
                  </a:lnTo>
                  <a:lnTo>
                    <a:pt x="7" y="413"/>
                  </a:lnTo>
                  <a:lnTo>
                    <a:pt x="7" y="408"/>
                  </a:lnTo>
                  <a:lnTo>
                    <a:pt x="7" y="402"/>
                  </a:lnTo>
                  <a:lnTo>
                    <a:pt x="7" y="397"/>
                  </a:lnTo>
                  <a:lnTo>
                    <a:pt x="7" y="392"/>
                  </a:lnTo>
                  <a:lnTo>
                    <a:pt x="9" y="386"/>
                  </a:lnTo>
                  <a:lnTo>
                    <a:pt x="9" y="381"/>
                  </a:lnTo>
                  <a:lnTo>
                    <a:pt x="9" y="377"/>
                  </a:lnTo>
                  <a:lnTo>
                    <a:pt x="9" y="372"/>
                  </a:lnTo>
                  <a:lnTo>
                    <a:pt x="9" y="369"/>
                  </a:lnTo>
                  <a:lnTo>
                    <a:pt x="9" y="363"/>
                  </a:lnTo>
                  <a:lnTo>
                    <a:pt x="9" y="356"/>
                  </a:lnTo>
                  <a:lnTo>
                    <a:pt x="9" y="349"/>
                  </a:lnTo>
                  <a:lnTo>
                    <a:pt x="7" y="344"/>
                  </a:lnTo>
                  <a:lnTo>
                    <a:pt x="7" y="338"/>
                  </a:lnTo>
                  <a:lnTo>
                    <a:pt x="7" y="333"/>
                  </a:lnTo>
                  <a:lnTo>
                    <a:pt x="7" y="327"/>
                  </a:lnTo>
                  <a:lnTo>
                    <a:pt x="6" y="322"/>
                  </a:lnTo>
                  <a:lnTo>
                    <a:pt x="6" y="317"/>
                  </a:lnTo>
                  <a:lnTo>
                    <a:pt x="5" y="311"/>
                  </a:lnTo>
                  <a:lnTo>
                    <a:pt x="4" y="305"/>
                  </a:lnTo>
                  <a:lnTo>
                    <a:pt x="2" y="299"/>
                  </a:lnTo>
                  <a:lnTo>
                    <a:pt x="1" y="294"/>
                  </a:lnTo>
                  <a:lnTo>
                    <a:pt x="1" y="289"/>
                  </a:lnTo>
                  <a:lnTo>
                    <a:pt x="0" y="286"/>
                  </a:lnTo>
                  <a:lnTo>
                    <a:pt x="0" y="280"/>
                  </a:lnTo>
                  <a:lnTo>
                    <a:pt x="0" y="275"/>
                  </a:lnTo>
                  <a:lnTo>
                    <a:pt x="0" y="272"/>
                  </a:lnTo>
                  <a:lnTo>
                    <a:pt x="0" y="266"/>
                  </a:lnTo>
                  <a:lnTo>
                    <a:pt x="1" y="262"/>
                  </a:lnTo>
                  <a:lnTo>
                    <a:pt x="1" y="255"/>
                  </a:lnTo>
                  <a:lnTo>
                    <a:pt x="4" y="248"/>
                  </a:lnTo>
                  <a:lnTo>
                    <a:pt x="5" y="241"/>
                  </a:lnTo>
                  <a:lnTo>
                    <a:pt x="6" y="236"/>
                  </a:lnTo>
                  <a:lnTo>
                    <a:pt x="7" y="230"/>
                  </a:lnTo>
                  <a:lnTo>
                    <a:pt x="9" y="225"/>
                  </a:lnTo>
                  <a:lnTo>
                    <a:pt x="10" y="220"/>
                  </a:lnTo>
                  <a:lnTo>
                    <a:pt x="10" y="215"/>
                  </a:lnTo>
                  <a:lnTo>
                    <a:pt x="10" y="209"/>
                  </a:lnTo>
                  <a:lnTo>
                    <a:pt x="10" y="203"/>
                  </a:lnTo>
                  <a:lnTo>
                    <a:pt x="10" y="200"/>
                  </a:lnTo>
                  <a:lnTo>
                    <a:pt x="10" y="194"/>
                  </a:lnTo>
                  <a:lnTo>
                    <a:pt x="10" y="190"/>
                  </a:lnTo>
                  <a:lnTo>
                    <a:pt x="10" y="184"/>
                  </a:lnTo>
                  <a:lnTo>
                    <a:pt x="10" y="179"/>
                  </a:lnTo>
                  <a:lnTo>
                    <a:pt x="10" y="173"/>
                  </a:lnTo>
                  <a:lnTo>
                    <a:pt x="10" y="167"/>
                  </a:lnTo>
                  <a:lnTo>
                    <a:pt x="10" y="162"/>
                  </a:lnTo>
                  <a:lnTo>
                    <a:pt x="10" y="158"/>
                  </a:lnTo>
                  <a:lnTo>
                    <a:pt x="10" y="154"/>
                  </a:lnTo>
                  <a:lnTo>
                    <a:pt x="9" y="150"/>
                  </a:lnTo>
                  <a:lnTo>
                    <a:pt x="9" y="145"/>
                  </a:lnTo>
                  <a:lnTo>
                    <a:pt x="7" y="142"/>
                  </a:lnTo>
                  <a:lnTo>
                    <a:pt x="6" y="137"/>
                  </a:lnTo>
                  <a:lnTo>
                    <a:pt x="6" y="133"/>
                  </a:lnTo>
                  <a:lnTo>
                    <a:pt x="5" y="129"/>
                  </a:lnTo>
                  <a:lnTo>
                    <a:pt x="5" y="125"/>
                  </a:lnTo>
                  <a:lnTo>
                    <a:pt x="5" y="120"/>
                  </a:lnTo>
                  <a:lnTo>
                    <a:pt x="5" y="117"/>
                  </a:lnTo>
                  <a:lnTo>
                    <a:pt x="5" y="111"/>
                  </a:lnTo>
                  <a:lnTo>
                    <a:pt x="4" y="106"/>
                  </a:lnTo>
                  <a:lnTo>
                    <a:pt x="4" y="101"/>
                  </a:lnTo>
                  <a:lnTo>
                    <a:pt x="2" y="95"/>
                  </a:lnTo>
                  <a:lnTo>
                    <a:pt x="2" y="90"/>
                  </a:lnTo>
                  <a:lnTo>
                    <a:pt x="1" y="84"/>
                  </a:lnTo>
                  <a:lnTo>
                    <a:pt x="1" y="79"/>
                  </a:lnTo>
                  <a:lnTo>
                    <a:pt x="1" y="72"/>
                  </a:lnTo>
                  <a:lnTo>
                    <a:pt x="0" y="65"/>
                  </a:lnTo>
                  <a:lnTo>
                    <a:pt x="0" y="59"/>
                  </a:lnTo>
                  <a:lnTo>
                    <a:pt x="0" y="54"/>
                  </a:lnTo>
                  <a:lnTo>
                    <a:pt x="0" y="50"/>
                  </a:lnTo>
                  <a:lnTo>
                    <a:pt x="0" y="46"/>
                  </a:lnTo>
                  <a:lnTo>
                    <a:pt x="0" y="41"/>
                  </a:lnTo>
                  <a:lnTo>
                    <a:pt x="1" y="37"/>
                  </a:lnTo>
                  <a:lnTo>
                    <a:pt x="1" y="33"/>
                  </a:lnTo>
                  <a:lnTo>
                    <a:pt x="1" y="29"/>
                  </a:lnTo>
                  <a:lnTo>
                    <a:pt x="2" y="24"/>
                  </a:lnTo>
                  <a:lnTo>
                    <a:pt x="2" y="21"/>
                  </a:lnTo>
                  <a:lnTo>
                    <a:pt x="4" y="16"/>
                  </a:lnTo>
                  <a:lnTo>
                    <a:pt x="5" y="12"/>
                  </a:lnTo>
                  <a:lnTo>
                    <a:pt x="9" y="10"/>
                  </a:lnTo>
                  <a:lnTo>
                    <a:pt x="11" y="0"/>
                  </a:lnTo>
                </a:path>
              </a:pathLst>
            </a:custGeom>
            <a:solidFill>
              <a:schemeClr val="tx1"/>
            </a:solidFill>
            <a:ln w="12700" cap="rnd">
              <a:solidFill>
                <a:schemeClr val="tx1"/>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4" name="Line 21"/>
            <p:cNvSpPr>
              <a:spLocks noChangeShapeType="1"/>
            </p:cNvSpPr>
            <p:nvPr/>
          </p:nvSpPr>
          <p:spPr bwMode="auto">
            <a:xfrm flipH="1">
              <a:off x="1957387" y="3671557"/>
              <a:ext cx="4323471" cy="717881"/>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45" name="Line 22"/>
            <p:cNvSpPr>
              <a:spLocks noChangeShapeType="1"/>
            </p:cNvSpPr>
            <p:nvPr/>
          </p:nvSpPr>
          <p:spPr bwMode="auto">
            <a:xfrm flipH="1">
              <a:off x="1957387" y="3533008"/>
              <a:ext cx="4184923" cy="704030"/>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46" name="Line 23"/>
            <p:cNvSpPr>
              <a:spLocks noChangeShapeType="1"/>
            </p:cNvSpPr>
            <p:nvPr/>
          </p:nvSpPr>
          <p:spPr bwMode="auto">
            <a:xfrm flipH="1">
              <a:off x="1957388" y="3379788"/>
              <a:ext cx="4035425" cy="704850"/>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47" name="Line 24"/>
            <p:cNvSpPr>
              <a:spLocks noChangeShapeType="1"/>
            </p:cNvSpPr>
            <p:nvPr/>
          </p:nvSpPr>
          <p:spPr bwMode="auto">
            <a:xfrm flipH="1">
              <a:off x="1957388" y="3243263"/>
              <a:ext cx="3790950" cy="612775"/>
            </a:xfrm>
            <a:prstGeom prst="line">
              <a:avLst/>
            </a:prstGeom>
            <a:noFill/>
            <a:ln w="25400">
              <a:solidFill>
                <a:srgbClr val="F8F8F8"/>
              </a:solidFill>
              <a:round/>
              <a:headEnd/>
              <a:tailEnd/>
            </a:ln>
          </p:spPr>
          <p:txBody>
            <a:bodyPr wrap="none" anchor="ctr">
              <a:prstTxWarp prst="textNoShape">
                <a:avLst/>
              </a:prstTxWarp>
            </a:bodyPr>
            <a:lstStyle/>
            <a:p>
              <a:endParaRPr lang="en-US"/>
            </a:p>
          </p:txBody>
        </p:sp>
        <p:sp>
          <p:nvSpPr>
            <p:cNvPr id="48" name="Freeform 30"/>
            <p:cNvSpPr>
              <a:spLocks/>
            </p:cNvSpPr>
            <p:nvPr/>
          </p:nvSpPr>
          <p:spPr bwMode="auto">
            <a:xfrm>
              <a:off x="4357688" y="4564063"/>
              <a:ext cx="106363" cy="88900"/>
            </a:xfrm>
            <a:custGeom>
              <a:avLst/>
              <a:gdLst>
                <a:gd name="T0" fmla="*/ 24 w 67"/>
                <a:gd name="T1" fmla="*/ 0 h 56"/>
                <a:gd name="T2" fmla="*/ 17 w 67"/>
                <a:gd name="T3" fmla="*/ 10 h 56"/>
                <a:gd name="T4" fmla="*/ 12 w 67"/>
                <a:gd name="T5" fmla="*/ 16 h 56"/>
                <a:gd name="T6" fmla="*/ 9 w 67"/>
                <a:gd name="T7" fmla="*/ 22 h 56"/>
                <a:gd name="T8" fmla="*/ 8 w 67"/>
                <a:gd name="T9" fmla="*/ 28 h 56"/>
                <a:gd name="T10" fmla="*/ 4 w 67"/>
                <a:gd name="T11" fmla="*/ 34 h 56"/>
                <a:gd name="T12" fmla="*/ 0 w 67"/>
                <a:gd name="T13" fmla="*/ 40 h 56"/>
                <a:gd name="T14" fmla="*/ 4 w 67"/>
                <a:gd name="T15" fmla="*/ 46 h 56"/>
                <a:gd name="T16" fmla="*/ 9 w 67"/>
                <a:gd name="T17" fmla="*/ 48 h 56"/>
                <a:gd name="T18" fmla="*/ 16 w 67"/>
                <a:gd name="T19" fmla="*/ 48 h 56"/>
                <a:gd name="T20" fmla="*/ 21 w 67"/>
                <a:gd name="T21" fmla="*/ 48 h 56"/>
                <a:gd name="T22" fmla="*/ 28 w 67"/>
                <a:gd name="T23" fmla="*/ 50 h 56"/>
                <a:gd name="T24" fmla="*/ 33 w 67"/>
                <a:gd name="T25" fmla="*/ 52 h 56"/>
                <a:gd name="T26" fmla="*/ 40 w 67"/>
                <a:gd name="T27" fmla="*/ 55 h 56"/>
                <a:gd name="T28" fmla="*/ 45 w 67"/>
                <a:gd name="T29" fmla="*/ 48 h 56"/>
                <a:gd name="T30" fmla="*/ 48 w 67"/>
                <a:gd name="T31" fmla="*/ 42 h 56"/>
                <a:gd name="T32" fmla="*/ 52 w 67"/>
                <a:gd name="T33" fmla="*/ 36 h 56"/>
                <a:gd name="T34" fmla="*/ 53 w 67"/>
                <a:gd name="T35" fmla="*/ 30 h 56"/>
                <a:gd name="T36" fmla="*/ 60 w 67"/>
                <a:gd name="T37" fmla="*/ 26 h 56"/>
                <a:gd name="T38" fmla="*/ 64 w 67"/>
                <a:gd name="T39" fmla="*/ 20 h 56"/>
                <a:gd name="T40" fmla="*/ 66 w 67"/>
                <a:gd name="T41" fmla="*/ 14 h 56"/>
                <a:gd name="T42" fmla="*/ 60 w 67"/>
                <a:gd name="T43" fmla="*/ 10 h 56"/>
                <a:gd name="T44" fmla="*/ 53 w 67"/>
                <a:gd name="T45" fmla="*/ 10 h 56"/>
                <a:gd name="T46" fmla="*/ 48 w 67"/>
                <a:gd name="T47" fmla="*/ 10 h 56"/>
                <a:gd name="T48" fmla="*/ 41 w 67"/>
                <a:gd name="T49" fmla="*/ 8 h 56"/>
                <a:gd name="T50" fmla="*/ 36 w 67"/>
                <a:gd name="T51" fmla="*/ 6 h 56"/>
                <a:gd name="T52" fmla="*/ 33 w 67"/>
                <a:gd name="T53" fmla="*/ 0 h 56"/>
                <a:gd name="T54" fmla="*/ 24 w 67"/>
                <a:gd name="T55" fmla="*/ 0 h 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7"/>
                <a:gd name="T85" fmla="*/ 0 h 56"/>
                <a:gd name="T86" fmla="*/ 67 w 67"/>
                <a:gd name="T87" fmla="*/ 56 h 5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7" h="56">
                  <a:moveTo>
                    <a:pt x="24" y="0"/>
                  </a:moveTo>
                  <a:lnTo>
                    <a:pt x="17" y="10"/>
                  </a:lnTo>
                  <a:lnTo>
                    <a:pt x="12" y="16"/>
                  </a:lnTo>
                  <a:lnTo>
                    <a:pt x="9" y="22"/>
                  </a:lnTo>
                  <a:lnTo>
                    <a:pt x="8" y="28"/>
                  </a:lnTo>
                  <a:lnTo>
                    <a:pt x="4" y="34"/>
                  </a:lnTo>
                  <a:lnTo>
                    <a:pt x="0" y="40"/>
                  </a:lnTo>
                  <a:lnTo>
                    <a:pt x="4" y="46"/>
                  </a:lnTo>
                  <a:lnTo>
                    <a:pt x="9" y="48"/>
                  </a:lnTo>
                  <a:lnTo>
                    <a:pt x="16" y="48"/>
                  </a:lnTo>
                  <a:lnTo>
                    <a:pt x="21" y="48"/>
                  </a:lnTo>
                  <a:lnTo>
                    <a:pt x="28" y="50"/>
                  </a:lnTo>
                  <a:lnTo>
                    <a:pt x="33" y="52"/>
                  </a:lnTo>
                  <a:lnTo>
                    <a:pt x="40" y="55"/>
                  </a:lnTo>
                  <a:lnTo>
                    <a:pt x="45" y="48"/>
                  </a:lnTo>
                  <a:lnTo>
                    <a:pt x="48" y="42"/>
                  </a:lnTo>
                  <a:lnTo>
                    <a:pt x="52" y="36"/>
                  </a:lnTo>
                  <a:lnTo>
                    <a:pt x="53" y="30"/>
                  </a:lnTo>
                  <a:lnTo>
                    <a:pt x="60" y="26"/>
                  </a:lnTo>
                  <a:lnTo>
                    <a:pt x="64" y="20"/>
                  </a:lnTo>
                  <a:lnTo>
                    <a:pt x="66" y="14"/>
                  </a:lnTo>
                  <a:lnTo>
                    <a:pt x="60" y="10"/>
                  </a:lnTo>
                  <a:lnTo>
                    <a:pt x="53" y="10"/>
                  </a:lnTo>
                  <a:lnTo>
                    <a:pt x="48" y="10"/>
                  </a:lnTo>
                  <a:lnTo>
                    <a:pt x="41" y="8"/>
                  </a:lnTo>
                  <a:lnTo>
                    <a:pt x="36" y="6"/>
                  </a:lnTo>
                  <a:lnTo>
                    <a:pt x="33" y="0"/>
                  </a:lnTo>
                  <a:lnTo>
                    <a:pt x="24" y="0"/>
                  </a:lnTo>
                </a:path>
              </a:pathLst>
            </a:custGeom>
            <a:gradFill rotWithShape="0">
              <a:gsLst>
                <a:gs pos="0">
                  <a:srgbClr val="999999"/>
                </a:gs>
                <a:gs pos="100000">
                  <a:srgbClr val="000000"/>
                </a:gs>
              </a:gsLst>
              <a:path path="rect">
                <a:fillToRect l="50000" t="50000" r="50000" b="50000"/>
              </a:path>
            </a:gradFill>
            <a:ln w="12700" cap="rnd">
              <a:solidFill>
                <a:srgbClr val="6F6F6F"/>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49" name="Freeform 31"/>
            <p:cNvSpPr>
              <a:spLocks/>
            </p:cNvSpPr>
            <p:nvPr/>
          </p:nvSpPr>
          <p:spPr bwMode="auto">
            <a:xfrm flipV="1">
              <a:off x="4403725" y="4781550"/>
              <a:ext cx="138113" cy="80963"/>
            </a:xfrm>
            <a:custGeom>
              <a:avLst/>
              <a:gdLst>
                <a:gd name="T0" fmla="*/ 88 w 67"/>
                <a:gd name="T1" fmla="*/ 0 h 56"/>
                <a:gd name="T2" fmla="*/ 64 w 67"/>
                <a:gd name="T3" fmla="*/ 5 h 56"/>
                <a:gd name="T4" fmla="*/ 45 w 67"/>
                <a:gd name="T5" fmla="*/ 11 h 56"/>
                <a:gd name="T6" fmla="*/ 35 w 67"/>
                <a:gd name="T7" fmla="*/ 14 h 56"/>
                <a:gd name="T8" fmla="*/ 29 w 67"/>
                <a:gd name="T9" fmla="*/ 18 h 56"/>
                <a:gd name="T10" fmla="*/ 13 w 67"/>
                <a:gd name="T11" fmla="*/ 22 h 56"/>
                <a:gd name="T12" fmla="*/ 0 w 67"/>
                <a:gd name="T13" fmla="*/ 25 h 56"/>
                <a:gd name="T14" fmla="*/ 13 w 67"/>
                <a:gd name="T15" fmla="*/ 29 h 56"/>
                <a:gd name="T16" fmla="*/ 35 w 67"/>
                <a:gd name="T17" fmla="*/ 30 h 56"/>
                <a:gd name="T18" fmla="*/ 58 w 67"/>
                <a:gd name="T19" fmla="*/ 30 h 56"/>
                <a:gd name="T20" fmla="*/ 75 w 67"/>
                <a:gd name="T21" fmla="*/ 30 h 56"/>
                <a:gd name="T22" fmla="*/ 103 w 67"/>
                <a:gd name="T23" fmla="*/ 32 h 56"/>
                <a:gd name="T24" fmla="*/ 123 w 67"/>
                <a:gd name="T25" fmla="*/ 33 h 56"/>
                <a:gd name="T26" fmla="*/ 148 w 67"/>
                <a:gd name="T27" fmla="*/ 35 h 56"/>
                <a:gd name="T28" fmla="*/ 164 w 67"/>
                <a:gd name="T29" fmla="*/ 30 h 56"/>
                <a:gd name="T30" fmla="*/ 177 w 67"/>
                <a:gd name="T31" fmla="*/ 26 h 56"/>
                <a:gd name="T32" fmla="*/ 192 w 67"/>
                <a:gd name="T33" fmla="*/ 23 h 56"/>
                <a:gd name="T34" fmla="*/ 197 w 67"/>
                <a:gd name="T35" fmla="*/ 19 h 56"/>
                <a:gd name="T36" fmla="*/ 221 w 67"/>
                <a:gd name="T37" fmla="*/ 16 h 56"/>
                <a:gd name="T38" fmla="*/ 236 w 67"/>
                <a:gd name="T39" fmla="*/ 13 h 56"/>
                <a:gd name="T40" fmla="*/ 244 w 67"/>
                <a:gd name="T41" fmla="*/ 9 h 56"/>
                <a:gd name="T42" fmla="*/ 221 w 67"/>
                <a:gd name="T43" fmla="*/ 5 h 56"/>
                <a:gd name="T44" fmla="*/ 197 w 67"/>
                <a:gd name="T45" fmla="*/ 5 h 56"/>
                <a:gd name="T46" fmla="*/ 177 w 67"/>
                <a:gd name="T47" fmla="*/ 5 h 56"/>
                <a:gd name="T48" fmla="*/ 152 w 67"/>
                <a:gd name="T49" fmla="*/ 5 h 56"/>
                <a:gd name="T50" fmla="*/ 134 w 67"/>
                <a:gd name="T51" fmla="*/ 5 h 56"/>
                <a:gd name="T52" fmla="*/ 123 w 67"/>
                <a:gd name="T53" fmla="*/ 0 h 56"/>
                <a:gd name="T54" fmla="*/ 88 w 67"/>
                <a:gd name="T55" fmla="*/ 0 h 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7"/>
                <a:gd name="T85" fmla="*/ 0 h 56"/>
                <a:gd name="T86" fmla="*/ 67 w 67"/>
                <a:gd name="T87" fmla="*/ 56 h 5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7" h="56">
                  <a:moveTo>
                    <a:pt x="24" y="0"/>
                  </a:moveTo>
                  <a:lnTo>
                    <a:pt x="17" y="10"/>
                  </a:lnTo>
                  <a:lnTo>
                    <a:pt x="12" y="16"/>
                  </a:lnTo>
                  <a:lnTo>
                    <a:pt x="9" y="22"/>
                  </a:lnTo>
                  <a:lnTo>
                    <a:pt x="8" y="28"/>
                  </a:lnTo>
                  <a:lnTo>
                    <a:pt x="4" y="34"/>
                  </a:lnTo>
                  <a:lnTo>
                    <a:pt x="0" y="40"/>
                  </a:lnTo>
                  <a:lnTo>
                    <a:pt x="4" y="46"/>
                  </a:lnTo>
                  <a:lnTo>
                    <a:pt x="9" y="48"/>
                  </a:lnTo>
                  <a:lnTo>
                    <a:pt x="16" y="48"/>
                  </a:lnTo>
                  <a:lnTo>
                    <a:pt x="21" y="48"/>
                  </a:lnTo>
                  <a:lnTo>
                    <a:pt x="28" y="50"/>
                  </a:lnTo>
                  <a:lnTo>
                    <a:pt x="33" y="52"/>
                  </a:lnTo>
                  <a:lnTo>
                    <a:pt x="40" y="55"/>
                  </a:lnTo>
                  <a:lnTo>
                    <a:pt x="45" y="48"/>
                  </a:lnTo>
                  <a:lnTo>
                    <a:pt x="48" y="42"/>
                  </a:lnTo>
                  <a:lnTo>
                    <a:pt x="52" y="36"/>
                  </a:lnTo>
                  <a:lnTo>
                    <a:pt x="53" y="30"/>
                  </a:lnTo>
                  <a:lnTo>
                    <a:pt x="60" y="26"/>
                  </a:lnTo>
                  <a:lnTo>
                    <a:pt x="64" y="20"/>
                  </a:lnTo>
                  <a:lnTo>
                    <a:pt x="66" y="14"/>
                  </a:lnTo>
                  <a:lnTo>
                    <a:pt x="60" y="10"/>
                  </a:lnTo>
                  <a:lnTo>
                    <a:pt x="53" y="10"/>
                  </a:lnTo>
                  <a:lnTo>
                    <a:pt x="48" y="10"/>
                  </a:lnTo>
                  <a:lnTo>
                    <a:pt x="41" y="8"/>
                  </a:lnTo>
                  <a:lnTo>
                    <a:pt x="36" y="6"/>
                  </a:lnTo>
                  <a:lnTo>
                    <a:pt x="33" y="0"/>
                  </a:lnTo>
                  <a:lnTo>
                    <a:pt x="24" y="0"/>
                  </a:lnTo>
                </a:path>
              </a:pathLst>
            </a:custGeom>
            <a:gradFill rotWithShape="0">
              <a:gsLst>
                <a:gs pos="0">
                  <a:srgbClr val="999999"/>
                </a:gs>
                <a:gs pos="100000">
                  <a:srgbClr val="000000"/>
                </a:gs>
              </a:gsLst>
              <a:path path="rect">
                <a:fillToRect l="50000" t="50000" r="50000" b="50000"/>
              </a:path>
            </a:gradFill>
            <a:ln w="12700" cap="rnd">
              <a:solidFill>
                <a:srgbClr val="6F6F6F"/>
              </a:solidFill>
              <a:round/>
              <a:headEnd/>
              <a:tailEnd/>
            </a:ln>
          </p:spPr>
          <p:txBody>
            <a:bodyPr>
              <a:prstTxWarp prst="textNoShape">
                <a:avLst/>
              </a:prstTxWarp>
            </a:bodyPr>
            <a:lstStyle/>
            <a:p>
              <a:pPr algn="l"/>
              <a:endParaRPr lang="en-US">
                <a:ea typeface="ＭＳ Ｐゴシック" charset="-128"/>
                <a:cs typeface="ＭＳ Ｐゴシック" charset="-128"/>
              </a:endParaRPr>
            </a:p>
          </p:txBody>
        </p:sp>
        <p:sp>
          <p:nvSpPr>
            <p:cNvPr id="50" name="AutoShape 32"/>
            <p:cNvSpPr>
              <a:spLocks noChangeArrowheads="1"/>
            </p:cNvSpPr>
            <p:nvPr/>
          </p:nvSpPr>
          <p:spPr bwMode="auto">
            <a:xfrm rot="20474415">
              <a:off x="6278563" y="4198938"/>
              <a:ext cx="63500" cy="87313"/>
            </a:xfrm>
            <a:prstGeom prst="triangle">
              <a:avLst>
                <a:gd name="adj" fmla="val 0"/>
              </a:avLst>
            </a:prstGeom>
            <a:solidFill>
              <a:schemeClr val="bg1"/>
            </a:solidFill>
            <a:ln w="12700">
              <a:solidFill>
                <a:schemeClr val="tx1"/>
              </a:solidFill>
              <a:miter lim="800000"/>
              <a:headEnd/>
              <a:tailEnd/>
            </a:ln>
          </p:spPr>
          <p:txBody>
            <a:bodyPr wrap="none" anchor="ctr">
              <a:prstTxWarp prst="textNoShape">
                <a:avLst/>
              </a:prstTxWarp>
            </a:bodyPr>
            <a:lstStyle/>
            <a:p>
              <a:pPr algn="l"/>
              <a:endParaRPr lang="en-US">
                <a:ea typeface="ＭＳ Ｐゴシック" charset="-128"/>
                <a:cs typeface="ＭＳ Ｐゴシック" charset="-128"/>
              </a:endParaRPr>
            </a:p>
          </p:txBody>
        </p:sp>
        <p:sp>
          <p:nvSpPr>
            <p:cNvPr id="51" name="Text Box 35"/>
            <p:cNvSpPr txBox="1">
              <a:spLocks noChangeArrowheads="1"/>
            </p:cNvSpPr>
            <p:nvPr/>
          </p:nvSpPr>
          <p:spPr bwMode="auto">
            <a:xfrm>
              <a:off x="5797550" y="4371975"/>
              <a:ext cx="912813" cy="457200"/>
            </a:xfrm>
            <a:prstGeom prst="rect">
              <a:avLst/>
            </a:prstGeom>
            <a:noFill/>
            <a:ln w="12700">
              <a:noFill/>
              <a:miter lim="800000"/>
              <a:headEnd/>
              <a:tailEnd/>
            </a:ln>
          </p:spPr>
          <p:txBody>
            <a:bodyPr wrap="none">
              <a:prstTxWarp prst="textNoShape">
                <a:avLst/>
              </a:prstTxWarp>
              <a:spAutoFit/>
            </a:bodyPr>
            <a:lstStyle/>
            <a:p>
              <a:pPr>
                <a:lnSpc>
                  <a:spcPct val="100000"/>
                </a:lnSpc>
                <a:spcBef>
                  <a:spcPct val="0"/>
                </a:spcBef>
                <a:buSzTx/>
                <a:buFontTx/>
                <a:buNone/>
              </a:pPr>
              <a:r>
                <a:rPr lang="en-US" sz="1200" b="0">
                  <a:ea typeface="ＭＳ Ｐゴシック" charset="-128"/>
                  <a:cs typeface="ＭＳ Ｐゴシック" charset="-128"/>
                </a:rPr>
                <a:t>Spacecraft</a:t>
              </a:r>
            </a:p>
            <a:p>
              <a:pPr>
                <a:lnSpc>
                  <a:spcPct val="100000"/>
                </a:lnSpc>
                <a:spcBef>
                  <a:spcPct val="0"/>
                </a:spcBef>
                <a:buSzTx/>
                <a:buFontTx/>
                <a:buNone/>
              </a:pPr>
              <a:r>
                <a:rPr lang="en-US" sz="1200" b="0">
                  <a:ea typeface="ＭＳ Ｐゴシック" charset="-128"/>
                  <a:cs typeface="ＭＳ Ｐゴシック" charset="-128"/>
                </a:rPr>
                <a:t>motion</a:t>
              </a:r>
              <a:endParaRPr lang="en-US" sz="2400" b="0">
                <a:latin typeface="Times New Roman" charset="0"/>
                <a:ea typeface="ＭＳ Ｐゴシック" charset="-128"/>
                <a:cs typeface="ＭＳ Ｐゴシック" charset="-128"/>
              </a:endParaRPr>
            </a:p>
          </p:txBody>
        </p:sp>
        <p:sp>
          <p:nvSpPr>
            <p:cNvPr id="52" name="Text Box 36"/>
            <p:cNvSpPr txBox="1">
              <a:spLocks noChangeArrowheads="1"/>
            </p:cNvSpPr>
            <p:nvPr/>
          </p:nvSpPr>
          <p:spPr bwMode="auto">
            <a:xfrm>
              <a:off x="2597150" y="4533281"/>
              <a:ext cx="1031875" cy="457200"/>
            </a:xfrm>
            <a:prstGeom prst="rect">
              <a:avLst/>
            </a:prstGeom>
            <a:noFill/>
            <a:ln w="12700">
              <a:noFill/>
              <a:miter lim="800000"/>
              <a:headEnd/>
              <a:tailEnd/>
            </a:ln>
          </p:spPr>
          <p:txBody>
            <a:bodyPr wrap="none">
              <a:prstTxWarp prst="textNoShape">
                <a:avLst/>
              </a:prstTxWarp>
              <a:spAutoFit/>
            </a:bodyPr>
            <a:lstStyle/>
            <a:p>
              <a:pPr>
                <a:lnSpc>
                  <a:spcPct val="100000"/>
                </a:lnSpc>
                <a:spcBef>
                  <a:spcPct val="0"/>
                </a:spcBef>
                <a:buSzTx/>
                <a:buFontTx/>
                <a:buNone/>
              </a:pPr>
              <a:r>
                <a:rPr lang="en-US" sz="1200" b="0" dirty="0">
                  <a:ea typeface="ＭＳ Ｐゴシック" charset="-128"/>
                  <a:cs typeface="ＭＳ Ｐゴシック" charset="-128"/>
                </a:rPr>
                <a:t>Direction to</a:t>
              </a:r>
            </a:p>
            <a:p>
              <a:pPr>
                <a:lnSpc>
                  <a:spcPct val="100000"/>
                </a:lnSpc>
                <a:spcBef>
                  <a:spcPct val="0"/>
                </a:spcBef>
                <a:buSzTx/>
                <a:buFontTx/>
                <a:buNone/>
              </a:pPr>
              <a:r>
                <a:rPr lang="en-US" sz="1200" b="0" dirty="0">
                  <a:ea typeface="ＭＳ Ｐゴシック" charset="-128"/>
                  <a:cs typeface="ＭＳ Ｐゴシック" charset="-128"/>
                </a:rPr>
                <a:t>the observer</a:t>
              </a:r>
              <a:endParaRPr lang="en-US" sz="2400" b="0" dirty="0">
                <a:latin typeface="Times New Roman" charset="0"/>
                <a:ea typeface="ＭＳ Ｐゴシック" charset="-128"/>
                <a:cs typeface="ＭＳ Ｐゴシック" charset="-128"/>
              </a:endParaRPr>
            </a:p>
          </p:txBody>
        </p:sp>
        <p:sp>
          <p:nvSpPr>
            <p:cNvPr id="53" name="Text Box 37"/>
            <p:cNvSpPr txBox="1">
              <a:spLocks noChangeArrowheads="1"/>
            </p:cNvSpPr>
            <p:nvPr/>
          </p:nvSpPr>
          <p:spPr bwMode="auto">
            <a:xfrm>
              <a:off x="4391025" y="5199063"/>
              <a:ext cx="828675" cy="639763"/>
            </a:xfrm>
            <a:prstGeom prst="rect">
              <a:avLst/>
            </a:prstGeom>
            <a:noFill/>
            <a:ln w="12700">
              <a:noFill/>
              <a:miter lim="800000"/>
              <a:headEnd/>
              <a:tailEnd/>
            </a:ln>
          </p:spPr>
          <p:txBody>
            <a:bodyPr wrap="none">
              <a:prstTxWarp prst="textNoShape">
                <a:avLst/>
              </a:prstTxWarp>
              <a:spAutoFit/>
            </a:bodyPr>
            <a:lstStyle/>
            <a:p>
              <a:pPr>
                <a:lnSpc>
                  <a:spcPct val="100000"/>
                </a:lnSpc>
                <a:spcBef>
                  <a:spcPct val="0"/>
                </a:spcBef>
                <a:buSzTx/>
                <a:buFontTx/>
                <a:buNone/>
              </a:pPr>
              <a:r>
                <a:rPr lang="en-US" sz="1200" b="0">
                  <a:ea typeface="ＭＳ Ｐゴシック" charset="-128"/>
                  <a:cs typeface="ＭＳ Ｐゴシック" charset="-128"/>
                </a:rPr>
                <a:t>A body</a:t>
              </a:r>
            </a:p>
            <a:p>
              <a:pPr>
                <a:lnSpc>
                  <a:spcPct val="100000"/>
                </a:lnSpc>
                <a:spcBef>
                  <a:spcPct val="0"/>
                </a:spcBef>
                <a:buSzTx/>
                <a:buFontTx/>
                <a:buNone/>
              </a:pPr>
              <a:r>
                <a:rPr lang="en-US" sz="1200" b="0">
                  <a:ea typeface="ＭＳ Ｐゴシック" charset="-128"/>
                  <a:cs typeface="ＭＳ Ｐゴシック" charset="-128"/>
                </a:rPr>
                <a:t>such as</a:t>
              </a:r>
            </a:p>
            <a:p>
              <a:pPr>
                <a:lnSpc>
                  <a:spcPct val="100000"/>
                </a:lnSpc>
                <a:spcBef>
                  <a:spcPct val="0"/>
                </a:spcBef>
                <a:buSzTx/>
                <a:buFontTx/>
                <a:buNone/>
              </a:pPr>
              <a:r>
                <a:rPr lang="en-US" sz="1200" b="0">
                  <a:ea typeface="ＭＳ Ｐゴシック" charset="-128"/>
                  <a:cs typeface="ＭＳ Ｐゴシック" charset="-128"/>
                </a:rPr>
                <a:t>a satellite</a:t>
              </a:r>
              <a:endParaRPr lang="en-US" sz="2400" b="0">
                <a:latin typeface="Times New Roman" charset="0"/>
                <a:ea typeface="ＭＳ Ｐゴシック" charset="-128"/>
                <a:cs typeface="ＭＳ Ｐゴシック" charset="-128"/>
              </a:endParaRPr>
            </a:p>
          </p:txBody>
        </p:sp>
        <p:sp>
          <p:nvSpPr>
            <p:cNvPr id="54" name="Line 38"/>
            <p:cNvSpPr>
              <a:spLocks noChangeShapeType="1"/>
            </p:cNvSpPr>
            <p:nvPr/>
          </p:nvSpPr>
          <p:spPr bwMode="auto">
            <a:xfrm flipH="1">
              <a:off x="2047875" y="4779343"/>
              <a:ext cx="523875" cy="96838"/>
            </a:xfrm>
            <a:prstGeom prst="line">
              <a:avLst/>
            </a:prstGeom>
            <a:noFill/>
            <a:ln w="12700">
              <a:solidFill>
                <a:schemeClr val="tx1"/>
              </a:solidFill>
              <a:round/>
              <a:headEnd/>
              <a:tailEnd type="arrow" w="med" len="med"/>
            </a:ln>
          </p:spPr>
          <p:txBody>
            <a:bodyPr wrap="none" anchor="ctr">
              <a:prstTxWarp prst="textNoShape">
                <a:avLst/>
              </a:prstTxWarp>
            </a:bodyPr>
            <a:lstStyle/>
            <a:p>
              <a:endParaRPr lang="en-US"/>
            </a:p>
          </p:txBody>
        </p:sp>
        <p:sp>
          <p:nvSpPr>
            <p:cNvPr id="55" name="Line 7"/>
            <p:cNvSpPr>
              <a:spLocks noChangeShapeType="1"/>
            </p:cNvSpPr>
            <p:nvPr/>
          </p:nvSpPr>
          <p:spPr bwMode="auto">
            <a:xfrm flipH="1">
              <a:off x="4310392" y="4040882"/>
              <a:ext cx="769670" cy="123296"/>
            </a:xfrm>
            <a:prstGeom prst="line">
              <a:avLst/>
            </a:prstGeom>
            <a:noFill/>
            <a:ln w="25400">
              <a:solidFill>
                <a:srgbClr val="FC0128"/>
              </a:solidFill>
              <a:prstDash val="sysDash"/>
              <a:round/>
              <a:headEnd/>
              <a:tailEnd/>
            </a:ln>
          </p:spPr>
          <p:txBody>
            <a:bodyPr wrap="none" anchor="ctr">
              <a:prstTxWarp prst="textNoShape">
                <a:avLst/>
              </a:prstTxWarp>
            </a:bodyPr>
            <a:lstStyle/>
            <a:p>
              <a:endParaRPr lang="en-US"/>
            </a:p>
          </p:txBody>
        </p:sp>
        <p:grpSp>
          <p:nvGrpSpPr>
            <p:cNvPr id="56" name="Group 55"/>
            <p:cNvGrpSpPr/>
            <p:nvPr/>
          </p:nvGrpSpPr>
          <p:grpSpPr>
            <a:xfrm rot="13315947">
              <a:off x="4506114" y="2885551"/>
              <a:ext cx="855634" cy="320945"/>
              <a:chOff x="1778000" y="3646488"/>
              <a:chExt cx="2052638" cy="769937"/>
            </a:xfrm>
          </p:grpSpPr>
          <p:sp>
            <p:nvSpPr>
              <p:cNvPr id="57" name="AutoShape 1060"/>
              <p:cNvSpPr>
                <a:spLocks noChangeArrowheads="1"/>
              </p:cNvSpPr>
              <p:nvPr/>
            </p:nvSpPr>
            <p:spPr bwMode="auto">
              <a:xfrm>
                <a:off x="2516188" y="4089400"/>
                <a:ext cx="496887" cy="327025"/>
              </a:xfrm>
              <a:prstGeom prst="cube">
                <a:avLst>
                  <a:gd name="adj" fmla="val 25000"/>
                </a:avLst>
              </a:prstGeom>
              <a:solidFill>
                <a:schemeClr val="bg1"/>
              </a:solidFill>
              <a:ln w="12700">
                <a:solidFill>
                  <a:schemeClr val="tx1"/>
                </a:solidFill>
                <a:miter lim="800000"/>
                <a:headEnd/>
                <a:tailEnd/>
              </a:ln>
            </p:spPr>
            <p:txBody>
              <a:bodyPr anchor="ctr">
                <a:prstTxWarp prst="textNoShape">
                  <a:avLst/>
                </a:prstTxWarp>
                <a:spAutoFit/>
              </a:bodyPr>
              <a:lstStyle/>
              <a:p>
                <a:pPr eaLnBrk="0" hangingPunct="0">
                  <a:spcBef>
                    <a:spcPct val="50000"/>
                  </a:spcBef>
                </a:pPr>
                <a:endParaRPr lang="en-US"/>
              </a:p>
            </p:txBody>
          </p:sp>
          <p:grpSp>
            <p:nvGrpSpPr>
              <p:cNvPr id="58" name="Group 1061"/>
              <p:cNvGrpSpPr>
                <a:grpSpLocks/>
              </p:cNvGrpSpPr>
              <p:nvPr/>
            </p:nvGrpSpPr>
            <p:grpSpPr bwMode="auto">
              <a:xfrm>
                <a:off x="3149600" y="4116388"/>
                <a:ext cx="681038" cy="230187"/>
                <a:chOff x="640" y="2899"/>
                <a:chExt cx="368" cy="124"/>
              </a:xfrm>
            </p:grpSpPr>
            <p:sp>
              <p:nvSpPr>
                <p:cNvPr id="75" name="AutoShape 1062"/>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pPr eaLnBrk="0" hangingPunct="0">
                    <a:spcBef>
                      <a:spcPct val="50000"/>
                    </a:spcBef>
                  </a:pPr>
                  <a:endParaRPr lang="en-US"/>
                </a:p>
              </p:txBody>
            </p:sp>
            <p:sp>
              <p:nvSpPr>
                <p:cNvPr id="76" name="Line 1063"/>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7" name="Line 1064"/>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8" name="Line 1065"/>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9" name="Line 1066"/>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80" name="Line 1067"/>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81" name="Line 1068"/>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82" name="Line 1069"/>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grpSp>
            <p:nvGrpSpPr>
              <p:cNvPr id="59" name="Group 1070"/>
              <p:cNvGrpSpPr>
                <a:grpSpLocks/>
              </p:cNvGrpSpPr>
              <p:nvPr/>
            </p:nvGrpSpPr>
            <p:grpSpPr bwMode="auto">
              <a:xfrm>
                <a:off x="1778000" y="4121150"/>
                <a:ext cx="681038" cy="230188"/>
                <a:chOff x="640" y="2899"/>
                <a:chExt cx="368" cy="124"/>
              </a:xfrm>
            </p:grpSpPr>
            <p:sp>
              <p:nvSpPr>
                <p:cNvPr id="67" name="AutoShape 1071"/>
                <p:cNvSpPr>
                  <a:spLocks noChangeArrowheads="1"/>
                </p:cNvSpPr>
                <p:nvPr/>
              </p:nvSpPr>
              <p:spPr bwMode="auto">
                <a:xfrm>
                  <a:off x="640" y="2904"/>
                  <a:ext cx="368" cy="116"/>
                </a:xfrm>
                <a:prstGeom prst="parallelogram">
                  <a:avLst>
                    <a:gd name="adj" fmla="val 79310"/>
                  </a:avLst>
                </a:prstGeom>
                <a:solidFill>
                  <a:schemeClr val="bg1"/>
                </a:solidFill>
                <a:ln w="12700">
                  <a:solidFill>
                    <a:schemeClr val="tx1"/>
                  </a:solidFill>
                  <a:miter lim="800000"/>
                  <a:headEnd/>
                  <a:tailEnd/>
                </a:ln>
              </p:spPr>
              <p:txBody>
                <a:bodyPr wrap="none" anchor="ctr">
                  <a:prstTxWarp prst="textNoShape">
                    <a:avLst/>
                  </a:prstTxWarp>
                  <a:spAutoFit/>
                </a:bodyPr>
                <a:lstStyle/>
                <a:p>
                  <a:pPr eaLnBrk="0" hangingPunct="0">
                    <a:spcBef>
                      <a:spcPct val="50000"/>
                    </a:spcBef>
                  </a:pPr>
                  <a:endParaRPr lang="en-US"/>
                </a:p>
              </p:txBody>
            </p:sp>
            <p:sp>
              <p:nvSpPr>
                <p:cNvPr id="68" name="Line 1072"/>
                <p:cNvSpPr>
                  <a:spLocks noChangeShapeType="1"/>
                </p:cNvSpPr>
                <p:nvPr/>
              </p:nvSpPr>
              <p:spPr bwMode="auto">
                <a:xfrm flipV="1">
                  <a:off x="676" y="2900"/>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69" name="Line 1073"/>
                <p:cNvSpPr>
                  <a:spLocks noChangeShapeType="1"/>
                </p:cNvSpPr>
                <p:nvPr/>
              </p:nvSpPr>
              <p:spPr bwMode="auto">
                <a:xfrm flipV="1">
                  <a:off x="707" y="2901"/>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0" name="Line 1074"/>
                <p:cNvSpPr>
                  <a:spLocks noChangeShapeType="1"/>
                </p:cNvSpPr>
                <p:nvPr/>
              </p:nvSpPr>
              <p:spPr bwMode="auto">
                <a:xfrm flipV="1">
                  <a:off x="742" y="2904"/>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1" name="Line 1075"/>
                <p:cNvSpPr>
                  <a:spLocks noChangeShapeType="1"/>
                </p:cNvSpPr>
                <p:nvPr/>
              </p:nvSpPr>
              <p:spPr bwMode="auto">
                <a:xfrm flipV="1">
                  <a:off x="769" y="2907"/>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2" name="Line 1076"/>
                <p:cNvSpPr>
                  <a:spLocks noChangeShapeType="1"/>
                </p:cNvSpPr>
                <p:nvPr/>
              </p:nvSpPr>
              <p:spPr bwMode="auto">
                <a:xfrm flipV="1">
                  <a:off x="807"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3" name="Line 1077"/>
                <p:cNvSpPr>
                  <a:spLocks noChangeShapeType="1"/>
                </p:cNvSpPr>
                <p:nvPr/>
              </p:nvSpPr>
              <p:spPr bwMode="auto">
                <a:xfrm flipV="1">
                  <a:off x="845"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sp>
              <p:nvSpPr>
                <p:cNvPr id="74" name="Line 1078"/>
                <p:cNvSpPr>
                  <a:spLocks noChangeShapeType="1"/>
                </p:cNvSpPr>
                <p:nvPr/>
              </p:nvSpPr>
              <p:spPr bwMode="auto">
                <a:xfrm flipV="1">
                  <a:off x="883" y="2899"/>
                  <a:ext cx="88" cy="116"/>
                </a:xfrm>
                <a:prstGeom prst="line">
                  <a:avLst/>
                </a:prstGeom>
                <a:noFill/>
                <a:ln w="12700">
                  <a:solidFill>
                    <a:schemeClr val="tx1"/>
                  </a:solidFill>
                  <a:round/>
                  <a:headEnd/>
                  <a:tailEnd/>
                </a:ln>
              </p:spPr>
              <p:txBody>
                <a:bodyPr wrap="none" anchor="ctr">
                  <a:prstTxWarp prst="textNoShape">
                    <a:avLst/>
                  </a:prstTxWarp>
                  <a:spAutoFit/>
                </a:bodyPr>
                <a:lstStyle/>
                <a:p>
                  <a:endParaRPr lang="en-US"/>
                </a:p>
              </p:txBody>
            </p:sp>
          </p:grpSp>
          <p:sp>
            <p:nvSpPr>
              <p:cNvPr id="60" name="Line 1079"/>
              <p:cNvSpPr>
                <a:spLocks noChangeShapeType="1"/>
              </p:cNvSpPr>
              <p:nvPr/>
            </p:nvSpPr>
            <p:spPr bwMode="auto">
              <a:xfrm>
                <a:off x="2368550" y="4252913"/>
                <a:ext cx="133350"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61" name="Line 1080"/>
              <p:cNvSpPr>
                <a:spLocks noChangeShapeType="1"/>
              </p:cNvSpPr>
              <p:nvPr/>
            </p:nvSpPr>
            <p:spPr bwMode="auto">
              <a:xfrm>
                <a:off x="2997200" y="4260850"/>
                <a:ext cx="200025" cy="0"/>
              </a:xfrm>
              <a:prstGeom prst="line">
                <a:avLst/>
              </a:prstGeom>
              <a:noFill/>
              <a:ln w="12700">
                <a:solidFill>
                  <a:schemeClr val="tx1"/>
                </a:solidFill>
                <a:round/>
                <a:headEnd/>
                <a:tailEnd/>
              </a:ln>
            </p:spPr>
            <p:txBody>
              <a:bodyPr anchor="ctr">
                <a:prstTxWarp prst="textNoShape">
                  <a:avLst/>
                </a:prstTxWarp>
                <a:spAutoFit/>
              </a:bodyPr>
              <a:lstStyle/>
              <a:p>
                <a:endParaRPr lang="en-US"/>
              </a:p>
            </p:txBody>
          </p:sp>
          <p:sp>
            <p:nvSpPr>
              <p:cNvPr id="62" name="Arc 1082"/>
              <p:cNvSpPr>
                <a:spLocks/>
              </p:cNvSpPr>
              <p:nvPr/>
            </p:nvSpPr>
            <p:spPr bwMode="auto">
              <a:xfrm rot="10117739">
                <a:off x="2643188" y="3646488"/>
                <a:ext cx="392112" cy="420687"/>
              </a:xfrm>
              <a:custGeom>
                <a:avLst/>
                <a:gdLst>
                  <a:gd name="T0" fmla="*/ 0 w 20109"/>
                  <a:gd name="T1" fmla="*/ 0 h 21600"/>
                  <a:gd name="T2" fmla="*/ 2147483647 w 20109"/>
                  <a:gd name="T3" fmla="*/ 2147483647 h 21600"/>
                  <a:gd name="T4" fmla="*/ 0 w 20109"/>
                  <a:gd name="T5" fmla="*/ 2147483647 h 21600"/>
                  <a:gd name="T6" fmla="*/ 0 60000 65536"/>
                  <a:gd name="T7" fmla="*/ 0 60000 65536"/>
                  <a:gd name="T8" fmla="*/ 0 60000 65536"/>
                  <a:gd name="T9" fmla="*/ 0 w 20109"/>
                  <a:gd name="T10" fmla="*/ 0 h 21600"/>
                  <a:gd name="T11" fmla="*/ 20109 w 20109"/>
                  <a:gd name="T12" fmla="*/ 21600 h 21600"/>
                </a:gdLst>
                <a:ahLst/>
                <a:cxnLst>
                  <a:cxn ang="T6">
                    <a:pos x="T0" y="T1"/>
                  </a:cxn>
                  <a:cxn ang="T7">
                    <a:pos x="T2" y="T3"/>
                  </a:cxn>
                  <a:cxn ang="T8">
                    <a:pos x="T4" y="T5"/>
                  </a:cxn>
                </a:cxnLst>
                <a:rect l="T9" t="T10" r="T11" b="T12"/>
                <a:pathLst>
                  <a:path w="20109" h="21600" fill="none" extrusionOk="0">
                    <a:moveTo>
                      <a:pt x="-1" y="0"/>
                    </a:moveTo>
                    <a:cubicBezTo>
                      <a:pt x="8886" y="0"/>
                      <a:pt x="16866" y="5442"/>
                      <a:pt x="20110" y="13716"/>
                    </a:cubicBezTo>
                  </a:path>
                  <a:path w="20109" h="21600" stroke="0" extrusionOk="0">
                    <a:moveTo>
                      <a:pt x="-1" y="0"/>
                    </a:moveTo>
                    <a:cubicBezTo>
                      <a:pt x="8886" y="0"/>
                      <a:pt x="16866" y="5442"/>
                      <a:pt x="20110" y="13716"/>
                    </a:cubicBezTo>
                    <a:lnTo>
                      <a:pt x="0" y="21600"/>
                    </a:lnTo>
                    <a:close/>
                  </a:path>
                </a:pathLst>
              </a:custGeom>
              <a:noFill/>
              <a:ln w="12700">
                <a:solidFill>
                  <a:schemeClr val="tx1"/>
                </a:solidFill>
                <a:round/>
                <a:headEnd/>
                <a:tailEnd/>
              </a:ln>
            </p:spPr>
            <p:txBody>
              <a:bodyPr anchor="ctr">
                <a:prstTxWarp prst="textNoShape">
                  <a:avLst/>
                </a:prstTxWarp>
                <a:spAutoFit/>
              </a:bodyPr>
              <a:lstStyle/>
              <a:p>
                <a:pPr eaLnBrk="0" hangingPunct="0">
                  <a:spcBef>
                    <a:spcPct val="50000"/>
                  </a:spcBef>
                </a:pPr>
                <a:endParaRPr lang="en-US"/>
              </a:p>
            </p:txBody>
          </p:sp>
          <p:sp>
            <p:nvSpPr>
              <p:cNvPr id="63" name="AutoShape 1083"/>
              <p:cNvSpPr>
                <a:spLocks noChangeArrowheads="1"/>
              </p:cNvSpPr>
              <p:nvPr/>
            </p:nvSpPr>
            <p:spPr bwMode="auto">
              <a:xfrm>
                <a:off x="2730500" y="3984625"/>
                <a:ext cx="149225" cy="153988"/>
              </a:xfrm>
              <a:prstGeom prst="triangle">
                <a:avLst>
                  <a:gd name="adj" fmla="val 50000"/>
                </a:avLst>
              </a:prstGeom>
              <a:solidFill>
                <a:schemeClr val="bg1"/>
              </a:solidFill>
              <a:ln w="9525">
                <a:solidFill>
                  <a:schemeClr val="tx1"/>
                </a:solidFill>
                <a:miter lim="800000"/>
                <a:headEnd/>
                <a:tailEnd/>
              </a:ln>
            </p:spPr>
            <p:txBody>
              <a:bodyPr wrap="none" anchor="ctr">
                <a:prstTxWarp prst="textNoShape">
                  <a:avLst/>
                </a:prstTxWarp>
                <a:spAutoFit/>
              </a:bodyPr>
              <a:lstStyle/>
              <a:p>
                <a:pPr eaLnBrk="0" hangingPunct="0">
                  <a:spcBef>
                    <a:spcPct val="50000"/>
                  </a:spcBef>
                </a:pPr>
                <a:endParaRPr lang="en-US"/>
              </a:p>
            </p:txBody>
          </p:sp>
          <p:sp>
            <p:nvSpPr>
              <p:cNvPr id="64" name="AutoShape 1084"/>
              <p:cNvSpPr>
                <a:spLocks noChangeArrowheads="1"/>
              </p:cNvSpPr>
              <p:nvPr/>
            </p:nvSpPr>
            <p:spPr bwMode="auto">
              <a:xfrm rot="1581508">
                <a:off x="2857500" y="3694113"/>
                <a:ext cx="149225" cy="153987"/>
              </a:xfrm>
              <a:prstGeom prst="triangle">
                <a:avLst>
                  <a:gd name="adj" fmla="val 50000"/>
                </a:avLst>
              </a:prstGeom>
              <a:solidFill>
                <a:schemeClr val="bg2"/>
              </a:solidFill>
              <a:ln w="9525">
                <a:solidFill>
                  <a:schemeClr val="tx1"/>
                </a:solidFill>
                <a:miter lim="800000"/>
                <a:headEnd/>
                <a:tailEnd/>
              </a:ln>
            </p:spPr>
            <p:txBody>
              <a:bodyPr wrap="none" anchor="ctr">
                <a:prstTxWarp prst="textNoShape">
                  <a:avLst/>
                </a:prstTxWarp>
                <a:spAutoFit/>
              </a:bodyPr>
              <a:lstStyle/>
              <a:p>
                <a:pPr eaLnBrk="0" hangingPunct="0">
                  <a:spcBef>
                    <a:spcPct val="50000"/>
                  </a:spcBef>
                </a:pPr>
                <a:endParaRPr lang="en-US"/>
              </a:p>
            </p:txBody>
          </p:sp>
          <p:sp>
            <p:nvSpPr>
              <p:cNvPr id="65" name="Line 1085"/>
              <p:cNvSpPr>
                <a:spLocks noChangeShapeType="1"/>
              </p:cNvSpPr>
              <p:nvPr/>
            </p:nvSpPr>
            <p:spPr bwMode="auto">
              <a:xfrm flipH="1">
                <a:off x="2663825" y="3811588"/>
                <a:ext cx="147638" cy="55562"/>
              </a:xfrm>
              <a:prstGeom prst="line">
                <a:avLst/>
              </a:prstGeom>
              <a:noFill/>
              <a:ln w="6350">
                <a:solidFill>
                  <a:schemeClr val="tx1"/>
                </a:solidFill>
                <a:round/>
                <a:headEnd/>
                <a:tailEnd/>
              </a:ln>
            </p:spPr>
            <p:txBody>
              <a:bodyPr wrap="none" anchor="ctr">
                <a:prstTxWarp prst="textNoShape">
                  <a:avLst/>
                </a:prstTxWarp>
                <a:spAutoFit/>
              </a:bodyPr>
              <a:lstStyle/>
              <a:p>
                <a:endParaRPr lang="en-US"/>
              </a:p>
            </p:txBody>
          </p:sp>
          <p:sp>
            <p:nvSpPr>
              <p:cNvPr id="66" name="Line 1086"/>
              <p:cNvSpPr>
                <a:spLocks noChangeShapeType="1"/>
              </p:cNvSpPr>
              <p:nvPr/>
            </p:nvSpPr>
            <p:spPr bwMode="auto">
              <a:xfrm>
                <a:off x="2970213" y="3883025"/>
                <a:ext cx="17462" cy="136525"/>
              </a:xfrm>
              <a:prstGeom prst="line">
                <a:avLst/>
              </a:prstGeom>
              <a:noFill/>
              <a:ln w="6350">
                <a:solidFill>
                  <a:schemeClr val="tx1"/>
                </a:solidFill>
                <a:round/>
                <a:headEnd/>
                <a:tailEnd/>
              </a:ln>
            </p:spPr>
            <p:txBody>
              <a:bodyPr anchor="ctr">
                <a:prstTxWarp prst="textNoShape">
                  <a:avLst/>
                </a:prstTxWarp>
                <a:spAutoFit/>
              </a:bodyPr>
              <a:lstStyle/>
              <a:p>
                <a:endParaRPr lang="en-US"/>
              </a:p>
            </p:txBody>
          </p:sp>
        </p:grpSp>
      </p:grpSp>
    </p:spTree>
    <p:extLst>
      <p:ext uri="{BB962C8B-B14F-4D97-AF65-F5344CB8AC3E}">
        <p14:creationId xmlns:p14="http://schemas.microsoft.com/office/powerpoint/2010/main" val="349236513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3"/>
          <p:cNvSpPr txBox="1">
            <a:spLocks noGrp="1"/>
          </p:cNvSpPr>
          <p:nvPr/>
        </p:nvSpPr>
        <p:spPr bwMode="auto">
          <a:xfrm>
            <a:off x="0" y="6629400"/>
            <a:ext cx="2895600" cy="241300"/>
          </a:xfrm>
          <a:prstGeom prst="rect">
            <a:avLst/>
          </a:prstGeom>
          <a:noFill/>
          <a:ln w="12700">
            <a:noFill/>
            <a:miter lim="800000"/>
            <a:headEnd/>
            <a:tailEnd/>
          </a:ln>
        </p:spPr>
        <p:txBody>
          <a:bodyPr>
            <a:prstTxWarp prst="textNoShape">
              <a:avLst/>
            </a:prstTxWarp>
          </a:bodyPr>
          <a:lstStyle/>
          <a:p>
            <a:pPr algn="l">
              <a:lnSpc>
                <a:spcPct val="100000"/>
              </a:lnSpc>
              <a:spcBef>
                <a:spcPct val="0"/>
              </a:spcBef>
              <a:buSzTx/>
              <a:buFontTx/>
              <a:buNone/>
            </a:pPr>
            <a:r>
              <a:rPr lang="en-US" sz="1000">
                <a:ea typeface="ＭＳ Ｐゴシック" charset="-128"/>
                <a:cs typeface="ＭＳ Ｐゴシック" charset="-128"/>
              </a:rPr>
              <a:t>Derived Quantities</a:t>
            </a:r>
          </a:p>
        </p:txBody>
      </p:sp>
      <p:sp>
        <p:nvSpPr>
          <p:cNvPr id="34819" name="Slide Number Placeholder 4"/>
          <p:cNvSpPr txBox="1">
            <a:spLocks noGrp="1"/>
          </p:cNvSpPr>
          <p:nvPr/>
        </p:nvSpPr>
        <p:spPr bwMode="auto">
          <a:xfrm>
            <a:off x="7251700" y="6629400"/>
            <a:ext cx="1905000" cy="241300"/>
          </a:xfrm>
          <a:prstGeom prst="rect">
            <a:avLst/>
          </a:prstGeom>
          <a:noFill/>
          <a:ln w="12700">
            <a:noFill/>
            <a:miter lim="800000"/>
            <a:headEnd/>
            <a:tailEnd/>
          </a:ln>
        </p:spPr>
        <p:txBody>
          <a:bodyPr>
            <a:prstTxWarp prst="textNoShape">
              <a:avLst/>
            </a:prstTxWarp>
          </a:bodyPr>
          <a:lstStyle/>
          <a:p>
            <a:pPr algn="r">
              <a:lnSpc>
                <a:spcPct val="100000"/>
              </a:lnSpc>
              <a:spcBef>
                <a:spcPct val="0"/>
              </a:spcBef>
              <a:buSzTx/>
              <a:buFontTx/>
              <a:buNone/>
            </a:pPr>
            <a:fld id="{E97B99B6-ACEC-9E4E-9B86-A0F88F254FA0}" type="slidenum">
              <a:rPr lang="en-US" sz="1200">
                <a:ea typeface="ＭＳ Ｐゴシック" charset="-128"/>
                <a:cs typeface="ＭＳ Ｐゴシック" charset="-128"/>
              </a:rPr>
              <a:pPr algn="r">
                <a:lnSpc>
                  <a:spcPct val="100000"/>
                </a:lnSpc>
                <a:spcBef>
                  <a:spcPct val="0"/>
                </a:spcBef>
                <a:buSzTx/>
                <a:buFontTx/>
                <a:buNone/>
              </a:pPr>
              <a:t>3</a:t>
            </a:fld>
            <a:endParaRPr lang="en-US" b="0">
              <a:latin typeface="Times New Roman" charset="0"/>
              <a:ea typeface="ＭＳ Ｐゴシック" charset="-128"/>
              <a:cs typeface="ＭＳ Ｐゴシック" charset="-128"/>
            </a:endParaRPr>
          </a:p>
        </p:txBody>
      </p:sp>
      <p:sp>
        <p:nvSpPr>
          <p:cNvPr id="34820" name="Rectangle 5"/>
          <p:cNvSpPr>
            <a:spLocks noGrp="1" noChangeArrowheads="1"/>
          </p:cNvSpPr>
          <p:nvPr>
            <p:ph type="body" idx="4294967295"/>
          </p:nvPr>
        </p:nvSpPr>
        <p:spPr>
          <a:xfrm>
            <a:off x="771525" y="1504950"/>
            <a:ext cx="7845350" cy="3163323"/>
          </a:xfrm>
          <a:noFill/>
        </p:spPr>
        <p:txBody>
          <a:bodyPr/>
          <a:lstStyle/>
          <a:p>
            <a:r>
              <a:rPr lang="en-US" sz="2000" dirty="0">
                <a:ea typeface="ＭＳ Ｐゴシック" charset="-128"/>
                <a:cs typeface="ＭＳ Ｐゴシック" charset="-128"/>
              </a:rPr>
              <a:t>Geometric Parameter</a:t>
            </a:r>
          </a:p>
          <a:p>
            <a:pPr lvl="1"/>
            <a:r>
              <a:rPr lang="en-US" dirty="0">
                <a:ea typeface="ＭＳ Ｐゴシック" charset="-128"/>
                <a:cs typeface="ＭＳ Ｐゴシック" charset="-128"/>
              </a:rPr>
              <a:t>Determine a geometric quantity or condition at a specified time.</a:t>
            </a:r>
          </a:p>
          <a:p>
            <a:pPr marL="457200" indent="-457200">
              <a:buFont typeface="+mj-lt"/>
              <a:buAutoNum type="arabicPeriod"/>
            </a:pPr>
            <a:endParaRPr lang="en-US" sz="2000" dirty="0">
              <a:ea typeface="ＭＳ Ｐゴシック" charset="-128"/>
              <a:cs typeface="ＭＳ Ｐゴシック" charset="-128"/>
            </a:endParaRPr>
          </a:p>
          <a:p>
            <a:r>
              <a:rPr lang="en-US" sz="2000" dirty="0">
                <a:ea typeface="ＭＳ Ｐゴシック" charset="-128"/>
                <a:cs typeface="ＭＳ Ｐゴシック" charset="-128"/>
              </a:rPr>
              <a:t>Geometry Finder (GF)</a:t>
            </a:r>
          </a:p>
          <a:p>
            <a:pPr lvl="1" indent="-285750"/>
            <a:r>
              <a:rPr lang="en-US" dirty="0">
                <a:ea typeface="ＭＳ Ｐゴシック" charset="-128"/>
                <a:cs typeface="ＭＳ Ｐゴシック" charset="-128"/>
              </a:rPr>
              <a:t>Find times, or time spans, </a:t>
            </a:r>
            <a:r>
              <a:rPr lang="en-US" dirty="0">
                <a:latin typeface="Arial" charset="0"/>
                <a:ea typeface="ＭＳ Ｐゴシック" charset="0"/>
                <a:cs typeface="ＭＳ Ｐゴシック" charset="0"/>
              </a:rPr>
              <a:t>when a specified </a:t>
            </a:r>
            <a:r>
              <a:rPr lang="ja-JP" altLang="en-US" dirty="0">
                <a:latin typeface="Arial" charset="0"/>
                <a:ea typeface="ＭＳ Ｐゴシック" charset="0"/>
                <a:cs typeface="ＭＳ Ｐゴシック" charset="0"/>
              </a:rPr>
              <a:t>“</a:t>
            </a:r>
            <a:r>
              <a:rPr lang="en-US" altLang="ja-JP" dirty="0">
                <a:latin typeface="Arial" charset="0"/>
                <a:ea typeface="ＭＳ Ｐゴシック" charset="0"/>
                <a:cs typeface="ＭＳ Ｐゴシック" charset="0"/>
              </a:rPr>
              <a:t>geometric event</a:t>
            </a:r>
            <a:r>
              <a:rPr lang="ja-JP" altLang="en-US" dirty="0">
                <a:latin typeface="Arial" charset="0"/>
                <a:ea typeface="ＭＳ Ｐゴシック" charset="0"/>
                <a:cs typeface="ＭＳ Ｐゴシック" charset="0"/>
              </a:rPr>
              <a:t>”</a:t>
            </a:r>
            <a:r>
              <a:rPr lang="en-US" altLang="ja-JP" dirty="0">
                <a:latin typeface="Arial" charset="0"/>
                <a:ea typeface="ＭＳ Ｐゴシック" charset="0"/>
                <a:cs typeface="ＭＳ Ｐゴシック" charset="0"/>
              </a:rPr>
              <a:t> occurs, or when a specified </a:t>
            </a:r>
            <a:r>
              <a:rPr lang="ja-JP" altLang="en-US" dirty="0">
                <a:latin typeface="Arial" charset="0"/>
                <a:ea typeface="ＭＳ Ｐゴシック" charset="0"/>
                <a:cs typeface="ＭＳ Ｐゴシック" charset="0"/>
              </a:rPr>
              <a:t>“</a:t>
            </a:r>
            <a:r>
              <a:rPr lang="en-US" altLang="ja-JP" dirty="0">
                <a:latin typeface="Arial" charset="0"/>
                <a:ea typeface="ＭＳ Ｐゴシック" charset="0"/>
                <a:cs typeface="ＭＳ Ｐゴシック" charset="0"/>
              </a:rPr>
              <a:t>geometric condition</a:t>
            </a:r>
            <a:r>
              <a:rPr lang="ja-JP" altLang="en-US" dirty="0">
                <a:latin typeface="Arial" charset="0"/>
                <a:ea typeface="ＭＳ Ｐゴシック" charset="0"/>
                <a:cs typeface="ＭＳ Ｐゴシック" charset="0"/>
              </a:rPr>
              <a:t>”</a:t>
            </a:r>
            <a:r>
              <a:rPr lang="en-US" altLang="ja-JP" dirty="0">
                <a:latin typeface="Arial" charset="0"/>
                <a:ea typeface="ＭＳ Ｐゴシック" charset="0"/>
                <a:cs typeface="ＭＳ Ｐゴシック" charset="0"/>
              </a:rPr>
              <a:t> exists.</a:t>
            </a:r>
            <a:endParaRPr lang="en-US" dirty="0">
              <a:ea typeface="ＭＳ Ｐゴシック" charset="-128"/>
              <a:cs typeface="ＭＳ Ｐゴシック" charset="-128"/>
            </a:endParaRPr>
          </a:p>
          <a:p>
            <a:pPr lvl="2"/>
            <a:r>
              <a:rPr lang="en-US" dirty="0">
                <a:ea typeface="ＭＳ Ｐゴシック" charset="-128"/>
                <a:cs typeface="ＭＳ Ｐゴシック" charset="-128"/>
              </a:rPr>
              <a:t>This is such a large topic that a separate tutorial (“</a:t>
            </a:r>
            <a:r>
              <a:rPr lang="en-US" dirty="0" err="1">
                <a:ea typeface="ＭＳ Ｐゴシック" charset="-128"/>
                <a:cs typeface="ＭＳ Ｐゴシック" charset="-128"/>
              </a:rPr>
              <a:t>geometry_finder</a:t>
            </a:r>
            <a:r>
              <a:rPr lang="en-US" dirty="0">
                <a:ea typeface="ＭＳ Ｐゴシック" charset="-128"/>
                <a:cs typeface="ＭＳ Ｐゴシック" charset="-128"/>
              </a:rPr>
              <a:t>”) has been written for it.</a:t>
            </a:r>
          </a:p>
        </p:txBody>
      </p:sp>
      <p:sp>
        <p:nvSpPr>
          <p:cNvPr id="34821" name="Rectangle 6"/>
          <p:cNvSpPr>
            <a:spLocks noGrp="1" noChangeArrowheads="1"/>
          </p:cNvSpPr>
          <p:nvPr>
            <p:ph type="title" idx="4294967295"/>
          </p:nvPr>
        </p:nvSpPr>
        <p:spPr>
          <a:xfrm>
            <a:off x="2260597" y="381000"/>
            <a:ext cx="6240491" cy="426142"/>
          </a:xfrm>
        </p:spPr>
        <p:txBody>
          <a:bodyPr/>
          <a:lstStyle/>
          <a:p>
            <a:r>
              <a:rPr lang="en-US" sz="2800" dirty="0">
                <a:ea typeface="ＭＳ Ｐゴシック" charset="-128"/>
                <a:cs typeface="ＭＳ Ｐゴシック" charset="-128"/>
              </a:rPr>
              <a:t>High-level Geometric Computations</a:t>
            </a:r>
            <a:endParaRPr lang="en-US" dirty="0">
              <a:ea typeface="ＭＳ Ｐゴシック" charset="-128"/>
              <a:cs typeface="ＭＳ Ｐゴシック" charset="-128"/>
            </a:endParaRPr>
          </a:p>
        </p:txBody>
      </p:sp>
    </p:spTree>
    <p:extLst>
      <p:ext uri="{BB962C8B-B14F-4D97-AF65-F5344CB8AC3E}">
        <p14:creationId xmlns:p14="http://schemas.microsoft.com/office/powerpoint/2010/main" val="75083233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3"/>
          <p:cNvSpPr>
            <a:spLocks noGrp="1"/>
          </p:cNvSpPr>
          <p:nvPr>
            <p:ph type="ftr" sz="quarter" idx="10"/>
          </p:nvPr>
        </p:nvSpPr>
        <p:spPr>
          <a:noFill/>
        </p:spPr>
        <p:txBody>
          <a:bodyPr/>
          <a:lstStyle/>
          <a:p>
            <a:r>
              <a:rPr lang="en-US" dirty="0">
                <a:ea typeface="ＭＳ Ｐゴシック" charset="-128"/>
                <a:cs typeface="ＭＳ Ｐゴシック" charset="-128"/>
              </a:rPr>
              <a:t>Derived Quantities</a:t>
            </a:r>
          </a:p>
        </p:txBody>
      </p:sp>
      <p:sp>
        <p:nvSpPr>
          <p:cNvPr id="32771" name="Slide Number Placeholder 4"/>
          <p:cNvSpPr>
            <a:spLocks noGrp="1"/>
          </p:cNvSpPr>
          <p:nvPr>
            <p:ph type="sldNum" sz="quarter" idx="11"/>
          </p:nvPr>
        </p:nvSpPr>
        <p:spPr>
          <a:noFill/>
        </p:spPr>
        <p:txBody>
          <a:bodyPr/>
          <a:lstStyle/>
          <a:p>
            <a:fld id="{CEB6E43C-D3BF-AC44-A68F-A3F9F0787B51}" type="slidenum">
              <a:rPr lang="en-US" smtClean="0">
                <a:ea typeface="ＭＳ Ｐゴシック" charset="-128"/>
                <a:cs typeface="ＭＳ Ｐゴシック" charset="-128"/>
              </a:rPr>
              <a:pPr/>
              <a:t>4</a:t>
            </a:fld>
            <a:endParaRPr lang="en-US" sz="1400" b="0">
              <a:latin typeface="Times New Roman" charset="0"/>
              <a:ea typeface="ＭＳ Ｐゴシック" charset="-128"/>
              <a:cs typeface="ＭＳ Ｐゴシック" charset="-128"/>
            </a:endParaRPr>
          </a:p>
        </p:txBody>
      </p:sp>
      <p:sp>
        <p:nvSpPr>
          <p:cNvPr id="32772" name="Rectangle 5"/>
          <p:cNvSpPr>
            <a:spLocks noGrp="1" noChangeArrowheads="1"/>
          </p:cNvSpPr>
          <p:nvPr>
            <p:ph type="body" idx="1"/>
          </p:nvPr>
        </p:nvSpPr>
        <p:spPr>
          <a:xfrm>
            <a:off x="661669" y="1367635"/>
            <a:ext cx="8124733" cy="4945535"/>
          </a:xfrm>
          <a:noFill/>
          <a:ln w="12700">
            <a:noFill/>
            <a:miter lim="800000"/>
            <a:headEnd/>
            <a:tailEnd/>
          </a:ln>
        </p:spPr>
        <p:txBody>
          <a:bodyPr vert="horz" wrap="square" lIns="90488" tIns="44450" rIns="90488" bIns="44450" numCol="1" anchor="t" anchorCtr="0" compatLnSpc="1">
            <a:prstTxWarp prst="textNoShape">
              <a:avLst/>
            </a:prstTxWarp>
          </a:bodyPr>
          <a:lstStyle/>
          <a:p>
            <a:r>
              <a:rPr lang="en-US" sz="2000" dirty="0">
                <a:ea typeface="ＭＳ Ｐゴシック" charset="-128"/>
                <a:cs typeface="ＭＳ Ｐゴシック" charset="-128"/>
              </a:rPr>
              <a:t>Illumination angles (phase, incidence, emission)</a:t>
            </a:r>
          </a:p>
          <a:p>
            <a:pPr lvl="1"/>
            <a:r>
              <a:rPr lang="en-US" dirty="0"/>
              <a:t>ILLUMF, ILLUMG, ILUMIN* </a:t>
            </a:r>
          </a:p>
          <a:p>
            <a:r>
              <a:rPr lang="en-US" sz="2000" dirty="0">
                <a:ea typeface="ＭＳ Ｐゴシック" charset="-128"/>
                <a:cs typeface="ＭＳ Ｐゴシック" charset="-128"/>
              </a:rPr>
              <a:t>Sub-solar point</a:t>
            </a:r>
          </a:p>
          <a:p>
            <a:pPr lvl="1"/>
            <a:r>
              <a:rPr lang="en-US" dirty="0"/>
              <a:t>SUBSLR*</a:t>
            </a:r>
          </a:p>
          <a:p>
            <a:r>
              <a:rPr lang="en-US" sz="2000" dirty="0">
                <a:ea typeface="ＭＳ Ｐゴシック" charset="-128"/>
                <a:cs typeface="ＭＳ Ｐゴシック" charset="-128"/>
              </a:rPr>
              <a:t>Sub-observer point</a:t>
            </a:r>
          </a:p>
          <a:p>
            <a:pPr lvl="1"/>
            <a:r>
              <a:rPr lang="en-US" dirty="0"/>
              <a:t>SUBPNT*</a:t>
            </a:r>
          </a:p>
          <a:p>
            <a:r>
              <a:rPr lang="en-US" sz="2000" dirty="0">
                <a:ea typeface="ＭＳ Ｐゴシック" charset="-128"/>
                <a:cs typeface="ＭＳ Ｐゴシック" charset="-128"/>
              </a:rPr>
              <a:t>Surface intercept point</a:t>
            </a:r>
          </a:p>
          <a:p>
            <a:pPr lvl="1"/>
            <a:r>
              <a:rPr lang="en-US" dirty="0"/>
              <a:t>SINCPT*, DSKXV, DSKXSI</a:t>
            </a:r>
          </a:p>
          <a:p>
            <a:r>
              <a:rPr lang="en-US" sz="2000" dirty="0">
                <a:ea typeface="ＭＳ Ｐゴシック" charset="-128"/>
                <a:cs typeface="ＭＳ Ｐゴシック" charset="-128"/>
              </a:rPr>
              <a:t>Tangent point</a:t>
            </a:r>
          </a:p>
          <a:p>
            <a:pPr lvl="1"/>
            <a:r>
              <a:rPr lang="en-US" sz="1600" dirty="0">
                <a:ea typeface="ＭＳ Ｐゴシック" charset="-128"/>
                <a:cs typeface="ＭＳ Ｐゴシック" charset="-128"/>
              </a:rPr>
              <a:t>TANGPT</a:t>
            </a:r>
          </a:p>
          <a:p>
            <a:r>
              <a:rPr lang="en-US" sz="2000" dirty="0">
                <a:ea typeface="ＭＳ Ｐゴシック" charset="-128"/>
                <a:cs typeface="ＭＳ Ｐゴシック" charset="-128"/>
              </a:rPr>
              <a:t>Phase angle between body centers</a:t>
            </a:r>
          </a:p>
          <a:p>
            <a:pPr lvl="1"/>
            <a:r>
              <a:rPr lang="en-US" dirty="0"/>
              <a:t>PHASEQ</a:t>
            </a:r>
          </a:p>
          <a:p>
            <a:r>
              <a:rPr lang="en-US" sz="2000" dirty="0">
                <a:ea typeface="ＭＳ Ｐゴシック" charset="-128"/>
                <a:cs typeface="ＭＳ Ｐゴシック" charset="-128"/>
              </a:rPr>
              <a:t>Angular separation between two objects</a:t>
            </a:r>
          </a:p>
          <a:p>
            <a:pPr lvl="1"/>
            <a:r>
              <a:rPr lang="en-US" dirty="0">
                <a:ea typeface="ＭＳ Ｐゴシック" charset="-128"/>
                <a:cs typeface="ＭＳ Ｐゴシック" charset="-128"/>
              </a:rPr>
              <a:t>TRGSEP</a:t>
            </a:r>
          </a:p>
        </p:txBody>
      </p:sp>
      <p:sp>
        <p:nvSpPr>
          <p:cNvPr id="32773" name="Rectangle 6"/>
          <p:cNvSpPr>
            <a:spLocks noGrp="1" noChangeArrowheads="1"/>
          </p:cNvSpPr>
          <p:nvPr>
            <p:ph type="title"/>
          </p:nvPr>
        </p:nvSpPr>
        <p:spPr>
          <a:xfrm>
            <a:off x="2159568" y="311790"/>
            <a:ext cx="6700553" cy="426142"/>
          </a:xfrm>
        </p:spPr>
        <p:txBody>
          <a:bodyPr/>
          <a:lstStyle/>
          <a:p>
            <a:r>
              <a:rPr lang="en-US" sz="2800" dirty="0">
                <a:ea typeface="ＭＳ Ｐゴシック" charset="-128"/>
                <a:cs typeface="ＭＳ Ｐゴシック" charset="-128"/>
              </a:rPr>
              <a:t>Examples of Geometric Parameters - 1</a:t>
            </a:r>
          </a:p>
        </p:txBody>
      </p:sp>
      <p:sp>
        <p:nvSpPr>
          <p:cNvPr id="32774" name="Text Box 7"/>
          <p:cNvSpPr txBox="1">
            <a:spLocks noChangeArrowheads="1"/>
          </p:cNvSpPr>
          <p:nvPr/>
        </p:nvSpPr>
        <p:spPr bwMode="auto">
          <a:xfrm>
            <a:off x="3684017" y="6257949"/>
            <a:ext cx="4594225" cy="473075"/>
          </a:xfrm>
          <a:prstGeom prst="rect">
            <a:avLst/>
          </a:prstGeom>
          <a:noFill/>
          <a:ln w="12700">
            <a:noFill/>
            <a:miter lim="800000"/>
            <a:headEnd/>
            <a:tailEnd/>
          </a:ln>
        </p:spPr>
        <p:txBody>
          <a:bodyPr lIns="90488" tIns="44450" rIns="90488" bIns="44450">
            <a:prstTxWarp prst="textNoShape">
              <a:avLst/>
            </a:prstTxWarp>
            <a:spAutoFit/>
          </a:bodyPr>
          <a:lstStyle/>
          <a:p>
            <a:pPr algn="l">
              <a:spcBef>
                <a:spcPct val="50000"/>
              </a:spcBef>
              <a:buFontTx/>
              <a:buNone/>
            </a:pPr>
            <a:r>
              <a:rPr lang="en-US" dirty="0">
                <a:ea typeface="ＭＳ Ｐゴシック" charset="-128"/>
                <a:cs typeface="ＭＳ Ｐゴシック" charset="-128"/>
              </a:rPr>
              <a:t>* These routines supersede the now deprecated routines ILLUM, SUBSOL, SUBPT and SRFXPT  </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3"/>
          <p:cNvSpPr>
            <a:spLocks noGrp="1"/>
          </p:cNvSpPr>
          <p:nvPr>
            <p:ph type="ftr" sz="quarter" idx="10"/>
          </p:nvPr>
        </p:nvSpPr>
        <p:spPr>
          <a:noFill/>
        </p:spPr>
        <p:txBody>
          <a:bodyPr/>
          <a:lstStyle/>
          <a:p>
            <a:r>
              <a:rPr lang="en-US" dirty="0">
                <a:ea typeface="ＭＳ Ｐゴシック" charset="-128"/>
                <a:cs typeface="ＭＳ Ｐゴシック" charset="-128"/>
              </a:rPr>
              <a:t>Derived Quantities</a:t>
            </a:r>
          </a:p>
        </p:txBody>
      </p:sp>
      <p:sp>
        <p:nvSpPr>
          <p:cNvPr id="32771" name="Slide Number Placeholder 4"/>
          <p:cNvSpPr>
            <a:spLocks noGrp="1"/>
          </p:cNvSpPr>
          <p:nvPr>
            <p:ph type="sldNum" sz="quarter" idx="11"/>
          </p:nvPr>
        </p:nvSpPr>
        <p:spPr>
          <a:noFill/>
        </p:spPr>
        <p:txBody>
          <a:bodyPr/>
          <a:lstStyle/>
          <a:p>
            <a:fld id="{CEB6E43C-D3BF-AC44-A68F-A3F9F0787B51}" type="slidenum">
              <a:rPr lang="en-US" smtClean="0">
                <a:ea typeface="ＭＳ Ｐゴシック" charset="-128"/>
                <a:cs typeface="ＭＳ Ｐゴシック" charset="-128"/>
              </a:rPr>
              <a:pPr/>
              <a:t>5</a:t>
            </a:fld>
            <a:endParaRPr lang="en-US" sz="1400" b="0">
              <a:latin typeface="Times New Roman" charset="0"/>
              <a:ea typeface="ＭＳ Ｐゴシック" charset="-128"/>
              <a:cs typeface="ＭＳ Ｐゴシック" charset="-128"/>
            </a:endParaRPr>
          </a:p>
        </p:txBody>
      </p:sp>
      <p:sp>
        <p:nvSpPr>
          <p:cNvPr id="32772" name="Rectangle 5"/>
          <p:cNvSpPr>
            <a:spLocks noGrp="1" noChangeArrowheads="1"/>
          </p:cNvSpPr>
          <p:nvPr>
            <p:ph type="body" idx="1"/>
          </p:nvPr>
        </p:nvSpPr>
        <p:spPr>
          <a:xfrm>
            <a:off x="654050" y="1377950"/>
            <a:ext cx="8124733" cy="4623862"/>
          </a:xfrm>
          <a:noFill/>
          <a:ln w="12700">
            <a:noFill/>
            <a:miter lim="800000"/>
            <a:headEnd/>
            <a:tailEnd/>
          </a:ln>
        </p:spPr>
        <p:txBody>
          <a:bodyPr vert="horz" wrap="square" lIns="90488" tIns="44450" rIns="90488" bIns="44450" numCol="1" anchor="t" anchorCtr="0" compatLnSpc="1">
            <a:prstTxWarp prst="textNoShape">
              <a:avLst/>
            </a:prstTxWarp>
          </a:bodyPr>
          <a:lstStyle/>
          <a:p>
            <a:r>
              <a:rPr lang="en-US" sz="2000" dirty="0">
                <a:ea typeface="ＭＳ Ｐゴシック" charset="-128"/>
                <a:cs typeface="ＭＳ Ｐゴシック" charset="-128"/>
              </a:rPr>
              <a:t>Longitude of the sun (Ls), an indicator of season</a:t>
            </a:r>
          </a:p>
          <a:p>
            <a:pPr lvl="1"/>
            <a:r>
              <a:rPr lang="en-US" dirty="0"/>
              <a:t>LSPCN</a:t>
            </a:r>
          </a:p>
          <a:p>
            <a:r>
              <a:rPr lang="en-US" sz="2000" dirty="0">
                <a:ea typeface="ＭＳ Ｐゴシック" charset="-128"/>
                <a:cs typeface="ＭＳ Ｐゴシック" charset="-128"/>
              </a:rPr>
              <a:t>Limb points on an ellipsoid or DSK</a:t>
            </a:r>
          </a:p>
          <a:p>
            <a:pPr lvl="1"/>
            <a:r>
              <a:rPr lang="en-US" dirty="0"/>
              <a:t>LIMBPT</a:t>
            </a:r>
          </a:p>
          <a:p>
            <a:r>
              <a:rPr lang="en-US" sz="2000" dirty="0">
                <a:ea typeface="ＭＳ Ｐゴシック" charset="-128"/>
                <a:cs typeface="ＭＳ Ｐゴシック" charset="-128"/>
              </a:rPr>
              <a:t>Terminator points on an ellipsoid or DSK</a:t>
            </a:r>
          </a:p>
          <a:p>
            <a:pPr lvl="1"/>
            <a:r>
              <a:rPr lang="en-US" dirty="0"/>
              <a:t>TERMPT</a:t>
            </a:r>
          </a:p>
          <a:p>
            <a:r>
              <a:rPr lang="en-US" sz="2000" dirty="0">
                <a:ea typeface="ＭＳ Ｐゴシック" charset="-128"/>
                <a:cs typeface="ＭＳ Ｐゴシック" charset="-128"/>
              </a:rPr>
              <a:t>Surface points at specified longitude, latitude coordinates</a:t>
            </a:r>
          </a:p>
          <a:p>
            <a:pPr lvl="1"/>
            <a:r>
              <a:rPr lang="en-US" dirty="0"/>
              <a:t>LATSRF</a:t>
            </a:r>
          </a:p>
          <a:p>
            <a:r>
              <a:rPr lang="en-US" sz="2000" dirty="0">
                <a:ea typeface="ＭＳ Ｐゴシック" charset="-128"/>
                <a:cs typeface="ＭＳ Ｐゴシック" charset="-128"/>
              </a:rPr>
              <a:t>Outward surface normal on extended object</a:t>
            </a:r>
          </a:p>
          <a:p>
            <a:pPr lvl="1"/>
            <a:r>
              <a:rPr lang="en-US" dirty="0"/>
              <a:t>SRFNRM</a:t>
            </a:r>
          </a:p>
          <a:p>
            <a:r>
              <a:rPr lang="en-US" sz="2000" dirty="0">
                <a:ea typeface="ＭＳ Ｐゴシック" charset="-128"/>
                <a:cs typeface="ＭＳ Ｐゴシック" charset="-128"/>
              </a:rPr>
              <a:t>Azimuth and elevation of a target </a:t>
            </a:r>
            <a:r>
              <a:rPr lang="en-US" sz="2000">
                <a:ea typeface="ＭＳ Ｐゴシック" charset="-128"/>
                <a:cs typeface="ＭＳ Ｐゴシック" charset="-128"/>
              </a:rPr>
              <a:t>as seen from </a:t>
            </a:r>
            <a:r>
              <a:rPr lang="en-US" sz="2000" dirty="0">
                <a:ea typeface="ＭＳ Ｐゴシック" charset="-128"/>
                <a:cs typeface="ＭＳ Ｐゴシック" charset="-128"/>
              </a:rPr>
              <a:t>a constant position observer</a:t>
            </a:r>
          </a:p>
          <a:p>
            <a:pPr lvl="1"/>
            <a:r>
              <a:rPr lang="en-US" dirty="0"/>
              <a:t>AZLCPO</a:t>
            </a:r>
          </a:p>
          <a:p>
            <a:endParaRPr lang="en-US" dirty="0"/>
          </a:p>
        </p:txBody>
      </p:sp>
      <p:sp>
        <p:nvSpPr>
          <p:cNvPr id="32773" name="Rectangle 6"/>
          <p:cNvSpPr>
            <a:spLocks noGrp="1" noChangeArrowheads="1"/>
          </p:cNvSpPr>
          <p:nvPr>
            <p:ph type="title"/>
          </p:nvPr>
        </p:nvSpPr>
        <p:spPr>
          <a:xfrm>
            <a:off x="2159569" y="311790"/>
            <a:ext cx="6700552" cy="426142"/>
          </a:xfrm>
        </p:spPr>
        <p:txBody>
          <a:bodyPr/>
          <a:lstStyle/>
          <a:p>
            <a:r>
              <a:rPr lang="en-US" sz="2800" dirty="0">
                <a:ea typeface="ＭＳ Ｐゴシック" charset="-128"/>
                <a:cs typeface="ＭＳ Ｐゴシック" charset="-128"/>
              </a:rPr>
              <a:t>Examples of Geometric Parameters - 2</a:t>
            </a:r>
          </a:p>
        </p:txBody>
      </p:sp>
    </p:spTree>
    <p:extLst>
      <p:ext uri="{BB962C8B-B14F-4D97-AF65-F5344CB8AC3E}">
        <p14:creationId xmlns:p14="http://schemas.microsoft.com/office/powerpoint/2010/main" val="157148802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3"/>
          <p:cNvSpPr txBox="1">
            <a:spLocks noGrp="1"/>
          </p:cNvSpPr>
          <p:nvPr/>
        </p:nvSpPr>
        <p:spPr bwMode="auto">
          <a:xfrm>
            <a:off x="0" y="6629400"/>
            <a:ext cx="2895600" cy="241300"/>
          </a:xfrm>
          <a:prstGeom prst="rect">
            <a:avLst/>
          </a:prstGeom>
          <a:noFill/>
          <a:ln w="12700">
            <a:noFill/>
            <a:miter lim="800000"/>
            <a:headEnd/>
            <a:tailEnd/>
          </a:ln>
        </p:spPr>
        <p:txBody>
          <a:bodyPr>
            <a:prstTxWarp prst="textNoShape">
              <a:avLst/>
            </a:prstTxWarp>
          </a:bodyPr>
          <a:lstStyle/>
          <a:p>
            <a:pPr algn="l">
              <a:lnSpc>
                <a:spcPct val="100000"/>
              </a:lnSpc>
              <a:spcBef>
                <a:spcPct val="0"/>
              </a:spcBef>
              <a:buSzTx/>
              <a:buFontTx/>
              <a:buNone/>
            </a:pPr>
            <a:r>
              <a:rPr lang="en-US" sz="1000">
                <a:ea typeface="ＭＳ Ｐゴシック" charset="-128"/>
                <a:cs typeface="ＭＳ Ｐゴシック" charset="-128"/>
              </a:rPr>
              <a:t>Derived Quantities</a:t>
            </a:r>
          </a:p>
        </p:txBody>
      </p:sp>
      <p:sp>
        <p:nvSpPr>
          <p:cNvPr id="34819" name="Slide Number Placeholder 4"/>
          <p:cNvSpPr txBox="1">
            <a:spLocks noGrp="1"/>
          </p:cNvSpPr>
          <p:nvPr/>
        </p:nvSpPr>
        <p:spPr bwMode="auto">
          <a:xfrm>
            <a:off x="7251700" y="6629400"/>
            <a:ext cx="1905000" cy="241300"/>
          </a:xfrm>
          <a:prstGeom prst="rect">
            <a:avLst/>
          </a:prstGeom>
          <a:noFill/>
          <a:ln w="12700">
            <a:noFill/>
            <a:miter lim="800000"/>
            <a:headEnd/>
            <a:tailEnd/>
          </a:ln>
        </p:spPr>
        <p:txBody>
          <a:bodyPr>
            <a:prstTxWarp prst="textNoShape">
              <a:avLst/>
            </a:prstTxWarp>
          </a:bodyPr>
          <a:lstStyle/>
          <a:p>
            <a:pPr algn="r">
              <a:lnSpc>
                <a:spcPct val="100000"/>
              </a:lnSpc>
              <a:spcBef>
                <a:spcPct val="0"/>
              </a:spcBef>
              <a:buSzTx/>
              <a:buFontTx/>
              <a:buNone/>
            </a:pPr>
            <a:fld id="{E97B99B6-ACEC-9E4E-9B86-A0F88F254FA0}" type="slidenum">
              <a:rPr lang="en-US" sz="1200">
                <a:ea typeface="ＭＳ Ｐゴシック" charset="-128"/>
                <a:cs typeface="ＭＳ Ｐゴシック" charset="-128"/>
              </a:rPr>
              <a:pPr algn="r">
                <a:lnSpc>
                  <a:spcPct val="100000"/>
                </a:lnSpc>
                <a:spcBef>
                  <a:spcPct val="0"/>
                </a:spcBef>
                <a:buSzTx/>
                <a:buFontTx/>
                <a:buNone/>
              </a:pPr>
              <a:t>6</a:t>
            </a:fld>
            <a:endParaRPr lang="en-US" b="0">
              <a:latin typeface="Times New Roman" charset="0"/>
              <a:ea typeface="ＭＳ Ｐゴシック" charset="-128"/>
              <a:cs typeface="ＭＳ Ｐゴシック" charset="-128"/>
            </a:endParaRPr>
          </a:p>
        </p:txBody>
      </p:sp>
      <p:sp>
        <p:nvSpPr>
          <p:cNvPr id="34820" name="Rectangle 5"/>
          <p:cNvSpPr>
            <a:spLocks noGrp="1" noChangeArrowheads="1"/>
          </p:cNvSpPr>
          <p:nvPr>
            <p:ph type="body" idx="4294967295"/>
          </p:nvPr>
        </p:nvSpPr>
        <p:spPr>
          <a:xfrm>
            <a:off x="654050" y="1377950"/>
            <a:ext cx="7772400" cy="4692650"/>
          </a:xfrm>
          <a:noFill/>
        </p:spPr>
        <p:txBody>
          <a:bodyPr/>
          <a:lstStyle/>
          <a:p>
            <a:r>
              <a:rPr lang="en-US" sz="2000" dirty="0">
                <a:ea typeface="ＭＳ Ｐゴシック" charset="-128"/>
                <a:cs typeface="ＭＳ Ｐゴシック" charset="-128"/>
              </a:rPr>
              <a:t>Ray in field-of-view?</a:t>
            </a:r>
          </a:p>
          <a:p>
            <a:pPr lvl="1"/>
            <a:r>
              <a:rPr lang="en-US" sz="1600" dirty="0">
                <a:ea typeface="ＭＳ Ｐゴシック" charset="-128"/>
                <a:cs typeface="ＭＳ Ｐゴシック" charset="-128"/>
              </a:rPr>
              <a:t>FOVRAY</a:t>
            </a:r>
          </a:p>
          <a:p>
            <a:r>
              <a:rPr lang="en-US" sz="2000" dirty="0">
                <a:ea typeface="ＭＳ Ｐゴシック" charset="-128"/>
                <a:cs typeface="ＭＳ Ｐゴシック" charset="-128"/>
              </a:rPr>
              <a:t>Ephemeris object within field-of-view?</a:t>
            </a:r>
          </a:p>
          <a:p>
            <a:pPr lvl="1"/>
            <a:r>
              <a:rPr lang="en-US" sz="1600" dirty="0">
                <a:ea typeface="ＭＳ Ｐゴシック" charset="-128"/>
                <a:cs typeface="ＭＳ Ｐゴシック" charset="-128"/>
              </a:rPr>
              <a:t>FOVTRG</a:t>
            </a:r>
          </a:p>
          <a:p>
            <a:r>
              <a:rPr lang="en-US" sz="2000" dirty="0">
                <a:ea typeface="ＭＳ Ｐゴシック" charset="-128"/>
                <a:cs typeface="ＭＳ Ｐゴシック" charset="-128"/>
              </a:rPr>
              <a:t>Determine occultation condition</a:t>
            </a:r>
          </a:p>
          <a:p>
            <a:pPr lvl="1"/>
            <a:r>
              <a:rPr lang="en-US" sz="1600" dirty="0">
                <a:ea typeface="ＭＳ Ｐゴシック" charset="-128"/>
                <a:cs typeface="ＭＳ Ｐゴシック" charset="-128"/>
              </a:rPr>
              <a:t>OCCULT</a:t>
            </a:r>
          </a:p>
        </p:txBody>
      </p:sp>
      <p:sp>
        <p:nvSpPr>
          <p:cNvPr id="34821" name="Rectangle 6"/>
          <p:cNvSpPr>
            <a:spLocks noGrp="1" noChangeArrowheads="1"/>
          </p:cNvSpPr>
          <p:nvPr>
            <p:ph type="title" idx="4294967295"/>
          </p:nvPr>
        </p:nvSpPr>
        <p:spPr>
          <a:xfrm>
            <a:off x="2463326" y="336932"/>
            <a:ext cx="6099427" cy="426142"/>
          </a:xfrm>
        </p:spPr>
        <p:txBody>
          <a:bodyPr/>
          <a:lstStyle/>
          <a:p>
            <a:r>
              <a:rPr lang="en-US" sz="2800" dirty="0">
                <a:ea typeface="ＭＳ Ｐゴシック" charset="-128"/>
                <a:cs typeface="ＭＳ Ｐゴシック" charset="-128"/>
              </a:rPr>
              <a:t>Examples of Geometric Conditions</a:t>
            </a:r>
            <a:endParaRPr lang="en-US" dirty="0">
              <a:ea typeface="ＭＳ Ｐゴシック" charset="-128"/>
              <a:cs typeface="ＭＳ Ｐゴシック" charset="-128"/>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3"/>
          <p:cNvSpPr txBox="1">
            <a:spLocks noGrp="1"/>
          </p:cNvSpPr>
          <p:nvPr/>
        </p:nvSpPr>
        <p:spPr bwMode="auto">
          <a:xfrm>
            <a:off x="0" y="6629400"/>
            <a:ext cx="2895600" cy="241300"/>
          </a:xfrm>
          <a:prstGeom prst="rect">
            <a:avLst/>
          </a:prstGeom>
          <a:noFill/>
          <a:ln w="12700">
            <a:noFill/>
            <a:miter lim="800000"/>
            <a:headEnd/>
            <a:tailEnd/>
          </a:ln>
        </p:spPr>
        <p:txBody>
          <a:bodyPr>
            <a:prstTxWarp prst="textNoShape">
              <a:avLst/>
            </a:prstTxWarp>
          </a:bodyPr>
          <a:lstStyle/>
          <a:p>
            <a:pPr algn="l">
              <a:lnSpc>
                <a:spcPct val="100000"/>
              </a:lnSpc>
              <a:spcBef>
                <a:spcPct val="0"/>
              </a:spcBef>
              <a:buSzTx/>
              <a:buFontTx/>
              <a:buNone/>
            </a:pPr>
            <a:r>
              <a:rPr lang="en-US" sz="1000">
                <a:ea typeface="ＭＳ Ｐゴシック" charset="-128"/>
                <a:cs typeface="ＭＳ Ｐゴシック" charset="-128"/>
              </a:rPr>
              <a:t>Derived Quantities</a:t>
            </a:r>
          </a:p>
        </p:txBody>
      </p:sp>
      <p:sp>
        <p:nvSpPr>
          <p:cNvPr id="34819" name="Slide Number Placeholder 4"/>
          <p:cNvSpPr txBox="1">
            <a:spLocks noGrp="1"/>
          </p:cNvSpPr>
          <p:nvPr/>
        </p:nvSpPr>
        <p:spPr bwMode="auto">
          <a:xfrm>
            <a:off x="7251700" y="6629400"/>
            <a:ext cx="1905000" cy="241300"/>
          </a:xfrm>
          <a:prstGeom prst="rect">
            <a:avLst/>
          </a:prstGeom>
          <a:noFill/>
          <a:ln w="12700">
            <a:noFill/>
            <a:miter lim="800000"/>
            <a:headEnd/>
            <a:tailEnd/>
          </a:ln>
        </p:spPr>
        <p:txBody>
          <a:bodyPr>
            <a:prstTxWarp prst="textNoShape">
              <a:avLst/>
            </a:prstTxWarp>
          </a:bodyPr>
          <a:lstStyle/>
          <a:p>
            <a:pPr algn="r">
              <a:lnSpc>
                <a:spcPct val="100000"/>
              </a:lnSpc>
              <a:spcBef>
                <a:spcPct val="0"/>
              </a:spcBef>
              <a:buSzTx/>
              <a:buFontTx/>
              <a:buNone/>
            </a:pPr>
            <a:fld id="{E97B99B6-ACEC-9E4E-9B86-A0F88F254FA0}" type="slidenum">
              <a:rPr lang="en-US" sz="1200">
                <a:ea typeface="ＭＳ Ｐゴシック" charset="-128"/>
                <a:cs typeface="ＭＳ Ｐゴシック" charset="-128"/>
              </a:rPr>
              <a:pPr algn="r">
                <a:lnSpc>
                  <a:spcPct val="100000"/>
                </a:lnSpc>
                <a:spcBef>
                  <a:spcPct val="0"/>
                </a:spcBef>
                <a:buSzTx/>
                <a:buFontTx/>
                <a:buNone/>
              </a:pPr>
              <a:t>7</a:t>
            </a:fld>
            <a:endParaRPr lang="en-US" b="0">
              <a:latin typeface="Times New Roman" charset="0"/>
              <a:ea typeface="ＭＳ Ｐゴシック" charset="-128"/>
              <a:cs typeface="ＭＳ Ｐゴシック" charset="-128"/>
            </a:endParaRPr>
          </a:p>
        </p:txBody>
      </p:sp>
      <p:sp>
        <p:nvSpPr>
          <p:cNvPr id="34820" name="Rectangle 5"/>
          <p:cNvSpPr>
            <a:spLocks noGrp="1" noChangeArrowheads="1"/>
          </p:cNvSpPr>
          <p:nvPr>
            <p:ph type="body" idx="4294967295"/>
          </p:nvPr>
        </p:nvSpPr>
        <p:spPr>
          <a:xfrm>
            <a:off x="654050" y="1377950"/>
            <a:ext cx="7803515" cy="5124450"/>
          </a:xfrm>
          <a:noFill/>
        </p:spPr>
        <p:txBody>
          <a:bodyPr/>
          <a:lstStyle/>
          <a:p>
            <a:r>
              <a:rPr lang="en-US" dirty="0">
                <a:ea typeface="ＭＳ Ｐゴシック" charset="-128"/>
                <a:cs typeface="ＭＳ Ｐゴシック" charset="-128"/>
              </a:rPr>
              <a:t>Find times when:</a:t>
            </a:r>
          </a:p>
          <a:p>
            <a:pPr lvl="1"/>
            <a:r>
              <a:rPr lang="en-US" sz="2000" dirty="0">
                <a:ea typeface="ＭＳ Ｐゴシック" charset="-128"/>
                <a:cs typeface="ＭＳ Ｐゴシック" charset="-128"/>
              </a:rPr>
              <a:t>ray is in field-of-view</a:t>
            </a:r>
          </a:p>
          <a:p>
            <a:pPr lvl="2"/>
            <a:r>
              <a:rPr lang="en-US" dirty="0">
                <a:ea typeface="ＭＳ Ｐゴシック" charset="-128"/>
                <a:cs typeface="ＭＳ Ｐゴシック" charset="-128"/>
              </a:rPr>
              <a:t>GFRFOV</a:t>
            </a:r>
          </a:p>
          <a:p>
            <a:pPr lvl="1"/>
            <a:r>
              <a:rPr lang="en-US" sz="2000" dirty="0">
                <a:ea typeface="ＭＳ Ｐゴシック" charset="-128"/>
                <a:cs typeface="ＭＳ Ｐゴシック" charset="-128"/>
              </a:rPr>
              <a:t>ephemeris object is within field-of-view</a:t>
            </a:r>
          </a:p>
          <a:p>
            <a:pPr lvl="2"/>
            <a:r>
              <a:rPr lang="en-US" dirty="0">
                <a:ea typeface="ＭＳ Ｐゴシック" charset="-128"/>
                <a:cs typeface="ＭＳ Ｐゴシック" charset="-128"/>
              </a:rPr>
              <a:t>GFTFOV</a:t>
            </a:r>
          </a:p>
          <a:p>
            <a:pPr lvl="1"/>
            <a:r>
              <a:rPr lang="en-US" sz="2000" dirty="0">
                <a:ea typeface="ＭＳ Ｐゴシック" charset="-128"/>
                <a:cs typeface="ＭＳ Ｐゴシック" charset="-128"/>
              </a:rPr>
              <a:t>object is in occultation or transit</a:t>
            </a:r>
          </a:p>
          <a:p>
            <a:pPr lvl="2"/>
            <a:r>
              <a:rPr lang="en-US" dirty="0">
                <a:ea typeface="ＭＳ Ｐゴシック" charset="-128"/>
                <a:cs typeface="ＭＳ Ｐゴシック" charset="-128"/>
              </a:rPr>
              <a:t>GFOCLT</a:t>
            </a:r>
          </a:p>
          <a:p>
            <a:pPr lvl="1"/>
            <a:r>
              <a:rPr lang="en-US" sz="2000" dirty="0">
                <a:ea typeface="ＭＳ Ｐゴシック" charset="-128"/>
                <a:cs typeface="ＭＳ Ｐゴシック" charset="-128"/>
              </a:rPr>
              <a:t>object is at </a:t>
            </a:r>
            <a:r>
              <a:rPr lang="en-US" sz="2000" dirty="0" err="1">
                <a:ea typeface="ＭＳ Ｐゴシック" charset="-128"/>
                <a:cs typeface="ＭＳ Ｐゴシック" charset="-128"/>
              </a:rPr>
              <a:t>periapse</a:t>
            </a:r>
            <a:endParaRPr lang="en-US" sz="2000" dirty="0">
              <a:ea typeface="ＭＳ Ｐゴシック" charset="-128"/>
              <a:cs typeface="ＭＳ Ｐゴシック" charset="-128"/>
            </a:endParaRPr>
          </a:p>
          <a:p>
            <a:pPr lvl="2"/>
            <a:r>
              <a:rPr lang="en-US" dirty="0">
                <a:ea typeface="ＭＳ Ｐゴシック" charset="-128"/>
                <a:cs typeface="ＭＳ Ｐゴシック" charset="-128"/>
              </a:rPr>
              <a:t>GFDIST</a:t>
            </a:r>
          </a:p>
          <a:p>
            <a:pPr lvl="1"/>
            <a:r>
              <a:rPr lang="en-US" sz="2000" dirty="0">
                <a:ea typeface="ＭＳ Ｐゴシック" charset="-128"/>
                <a:cs typeface="ＭＳ Ｐゴシック" charset="-128"/>
              </a:rPr>
              <a:t>latitude and longitude are in specified ranges</a:t>
            </a:r>
          </a:p>
          <a:p>
            <a:pPr lvl="2"/>
            <a:r>
              <a:rPr lang="en-US" dirty="0">
                <a:ea typeface="ＭＳ Ｐゴシック" charset="-128"/>
                <a:cs typeface="ＭＳ Ｐゴシック" charset="-128"/>
              </a:rPr>
              <a:t>GFPOSC</a:t>
            </a:r>
          </a:p>
          <a:p>
            <a:pPr lvl="1"/>
            <a:r>
              <a:rPr lang="en-US" sz="2000" dirty="0">
                <a:ea typeface="ＭＳ Ｐゴシック" charset="-128"/>
                <a:cs typeface="ＭＳ Ｐゴシック" charset="-128"/>
              </a:rPr>
              <a:t>solar incidence angle is below a specified limit</a:t>
            </a:r>
          </a:p>
          <a:p>
            <a:pPr lvl="2"/>
            <a:r>
              <a:rPr lang="en-US" dirty="0">
                <a:ea typeface="ＭＳ Ｐゴシック" charset="-128"/>
                <a:cs typeface="ＭＳ Ｐゴシック" charset="-128"/>
              </a:rPr>
              <a:t>GFILUM</a:t>
            </a:r>
          </a:p>
          <a:p>
            <a:r>
              <a:rPr lang="en-US" dirty="0">
                <a:ea typeface="ＭＳ Ｐゴシック" charset="-128"/>
                <a:cs typeface="ＭＳ Ｐゴシック" charset="-128"/>
              </a:rPr>
              <a:t>For more GF functionality, see the GF tutorial.</a:t>
            </a:r>
          </a:p>
        </p:txBody>
      </p:sp>
      <p:sp>
        <p:nvSpPr>
          <p:cNvPr id="34821" name="Rectangle 6"/>
          <p:cNvSpPr>
            <a:spLocks noGrp="1" noChangeArrowheads="1"/>
          </p:cNvSpPr>
          <p:nvPr>
            <p:ph type="title" idx="4294967295"/>
          </p:nvPr>
        </p:nvSpPr>
        <p:spPr>
          <a:xfrm>
            <a:off x="1920757" y="381000"/>
            <a:ext cx="6920164" cy="426142"/>
          </a:xfrm>
        </p:spPr>
        <p:txBody>
          <a:bodyPr/>
          <a:lstStyle/>
          <a:p>
            <a:r>
              <a:rPr lang="en-US" sz="2800" dirty="0">
                <a:ea typeface="ＭＳ Ｐゴシック" charset="-128"/>
                <a:cs typeface="ＭＳ Ｐゴシック" charset="-128"/>
              </a:rPr>
              <a:t>Examples of Geometry Finder Searches</a:t>
            </a:r>
            <a:endParaRPr lang="en-US" dirty="0">
              <a:ea typeface="ＭＳ Ｐゴシック" charset="-128"/>
              <a:cs typeface="ＭＳ Ｐゴシック" charset="-128"/>
            </a:endParaRPr>
          </a:p>
        </p:txBody>
      </p:sp>
    </p:spTree>
    <p:extLst>
      <p:ext uri="{BB962C8B-B14F-4D97-AF65-F5344CB8AC3E}">
        <p14:creationId xmlns:p14="http://schemas.microsoft.com/office/powerpoint/2010/main" val="155135707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4"/>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22531" name="Slide Number Placeholder 5"/>
          <p:cNvSpPr>
            <a:spLocks noGrp="1"/>
          </p:cNvSpPr>
          <p:nvPr>
            <p:ph type="sldNum" sz="quarter" idx="11"/>
          </p:nvPr>
        </p:nvSpPr>
        <p:spPr>
          <a:noFill/>
        </p:spPr>
        <p:txBody>
          <a:bodyPr/>
          <a:lstStyle/>
          <a:p>
            <a:fld id="{76FC4478-43D9-4342-8360-A7211A9DAF78}" type="slidenum">
              <a:rPr lang="en-US" smtClean="0">
                <a:ea typeface="ＭＳ Ｐゴシック" charset="-128"/>
                <a:cs typeface="ＭＳ Ｐゴシック" charset="-128"/>
              </a:rPr>
              <a:pPr/>
              <a:t>8</a:t>
            </a:fld>
            <a:endParaRPr lang="en-US" sz="1400" b="0">
              <a:latin typeface="Times New Roman" charset="0"/>
              <a:ea typeface="ＭＳ Ｐゴシック" charset="-128"/>
              <a:cs typeface="ＭＳ Ｐゴシック" charset="-128"/>
            </a:endParaRPr>
          </a:p>
        </p:txBody>
      </p:sp>
      <p:sp>
        <p:nvSpPr>
          <p:cNvPr id="22532" name="Rectangle 2"/>
          <p:cNvSpPr>
            <a:spLocks noGrp="1" noChangeArrowheads="1"/>
          </p:cNvSpPr>
          <p:nvPr>
            <p:ph type="body" sz="half" idx="1"/>
          </p:nvPr>
        </p:nvSpPr>
        <p:spPr>
          <a:xfrm>
            <a:off x="1046163" y="1763814"/>
            <a:ext cx="4149725" cy="4114800"/>
          </a:xfrm>
          <a:noFill/>
        </p:spPr>
        <p:txBody>
          <a:bodyPr/>
          <a:lstStyle/>
          <a:p>
            <a:r>
              <a:rPr lang="en-US" sz="2000" dirty="0">
                <a:ea typeface="ＭＳ Ｐゴシック" charset="-128"/>
                <a:cs typeface="ＭＳ Ｐゴシック" charset="-128"/>
              </a:rPr>
              <a:t>Ellipsoids</a:t>
            </a:r>
          </a:p>
          <a:p>
            <a:pPr lvl="1"/>
            <a:r>
              <a:rPr lang="en-US" sz="1600" dirty="0"/>
              <a:t>nearest point </a:t>
            </a:r>
          </a:p>
          <a:p>
            <a:pPr lvl="1"/>
            <a:r>
              <a:rPr lang="en-US" sz="1600" dirty="0"/>
              <a:t>surface ray intercept</a:t>
            </a:r>
          </a:p>
          <a:p>
            <a:pPr lvl="1"/>
            <a:r>
              <a:rPr lang="en-US" sz="1600" dirty="0"/>
              <a:t>surface normal</a:t>
            </a:r>
          </a:p>
          <a:p>
            <a:pPr lvl="1"/>
            <a:r>
              <a:rPr lang="en-US" sz="1600" dirty="0"/>
              <a:t>point on surface</a:t>
            </a:r>
          </a:p>
          <a:p>
            <a:pPr lvl="1"/>
            <a:r>
              <a:rPr lang="en-US" sz="1600" dirty="0"/>
              <a:t>limb</a:t>
            </a:r>
          </a:p>
          <a:p>
            <a:pPr lvl="1"/>
            <a:r>
              <a:rPr lang="en-US" sz="1600" dirty="0"/>
              <a:t>slice with a plane</a:t>
            </a:r>
          </a:p>
          <a:p>
            <a:pPr lvl="1"/>
            <a:r>
              <a:rPr lang="en-US" sz="1600" dirty="0"/>
              <a:t>altitude of ray </a:t>
            </a:r>
            <a:r>
              <a:rPr lang="en-US" sz="1600" dirty="0" err="1"/>
              <a:t>w.r.t</a:t>
            </a:r>
            <a:r>
              <a:rPr lang="en-US" sz="1600" dirty="0"/>
              <a:t>. to ellipsoid</a:t>
            </a:r>
          </a:p>
          <a:p>
            <a:r>
              <a:rPr lang="en-US" sz="2000" dirty="0">
                <a:ea typeface="ＭＳ Ｐゴシック" charset="-128"/>
                <a:cs typeface="ＭＳ Ｐゴシック" charset="-128"/>
              </a:rPr>
              <a:t>Planes </a:t>
            </a:r>
          </a:p>
          <a:p>
            <a:pPr lvl="1"/>
            <a:r>
              <a:rPr lang="en-US" sz="1600" dirty="0"/>
              <a:t>intersect ray and plane</a:t>
            </a:r>
          </a:p>
          <a:p>
            <a:r>
              <a:rPr lang="en-US" sz="2000" dirty="0">
                <a:ea typeface="ＭＳ Ｐゴシック" charset="-128"/>
                <a:cs typeface="ＭＳ Ｐゴシック" charset="-128"/>
              </a:rPr>
              <a:t>Ellipses</a:t>
            </a:r>
          </a:p>
          <a:p>
            <a:pPr lvl="1"/>
            <a:r>
              <a:rPr lang="en-US" sz="1600" dirty="0"/>
              <a:t>project onto a plane</a:t>
            </a:r>
          </a:p>
          <a:p>
            <a:pPr lvl="1"/>
            <a:r>
              <a:rPr lang="en-US" sz="1600" dirty="0"/>
              <a:t>find semi-axes of an ellipse</a:t>
            </a:r>
          </a:p>
          <a:p>
            <a:r>
              <a:rPr lang="en-US" sz="2000" dirty="0"/>
              <a:t>Lines</a:t>
            </a:r>
          </a:p>
          <a:p>
            <a:pPr lvl="1"/>
            <a:r>
              <a:rPr lang="en-US" sz="1600" dirty="0"/>
              <a:t>nearest point on line or segment</a:t>
            </a:r>
          </a:p>
        </p:txBody>
      </p:sp>
      <p:sp>
        <p:nvSpPr>
          <p:cNvPr id="22533" name="Rectangle 3"/>
          <p:cNvSpPr>
            <a:spLocks noGrp="1" noChangeArrowheads="1"/>
          </p:cNvSpPr>
          <p:nvPr>
            <p:ph type="body" sz="half" idx="2"/>
          </p:nvPr>
        </p:nvSpPr>
        <p:spPr>
          <a:xfrm>
            <a:off x="4999038" y="1763814"/>
            <a:ext cx="3810000" cy="4114800"/>
          </a:xfrm>
          <a:noFill/>
        </p:spPr>
        <p:txBody>
          <a:bodyPr/>
          <a:lstStyle/>
          <a:p>
            <a:pPr>
              <a:buFontTx/>
              <a:buChar char=" "/>
            </a:pPr>
            <a:endParaRPr lang="en-US" sz="2000" dirty="0">
              <a:ea typeface="ＭＳ Ｐゴシック" charset="-128"/>
              <a:cs typeface="ＭＳ Ｐゴシック" charset="-128"/>
            </a:endParaRPr>
          </a:p>
          <a:p>
            <a:pPr lvl="1"/>
            <a:r>
              <a:rPr lang="en-US" sz="1600" dirty="0">
                <a:latin typeface="Courier New" charset="0"/>
              </a:rPr>
              <a:t>NEARPT, DNEARP</a:t>
            </a:r>
          </a:p>
          <a:p>
            <a:pPr lvl="1"/>
            <a:r>
              <a:rPr lang="en-US" sz="1600" dirty="0">
                <a:latin typeface="Courier New" charset="0"/>
              </a:rPr>
              <a:t>SURFPT</a:t>
            </a:r>
          </a:p>
          <a:p>
            <a:pPr lvl="1"/>
            <a:r>
              <a:rPr lang="en-US" sz="1600" dirty="0">
                <a:latin typeface="Courier New" charset="0"/>
              </a:rPr>
              <a:t>SURFNM, EDNMPT</a:t>
            </a:r>
          </a:p>
          <a:p>
            <a:pPr lvl="1"/>
            <a:r>
              <a:rPr lang="en-US" sz="1600" dirty="0">
                <a:latin typeface="Courier New" charset="0"/>
              </a:rPr>
              <a:t>EDPNT</a:t>
            </a:r>
          </a:p>
          <a:p>
            <a:pPr lvl="1"/>
            <a:r>
              <a:rPr lang="en-US" sz="1600" dirty="0">
                <a:latin typeface="Courier New" charset="0"/>
              </a:rPr>
              <a:t>EDLIMB</a:t>
            </a:r>
          </a:p>
          <a:p>
            <a:pPr lvl="1"/>
            <a:r>
              <a:rPr lang="en-US" sz="1600" dirty="0">
                <a:latin typeface="Courier New" charset="0"/>
              </a:rPr>
              <a:t>INELPL</a:t>
            </a:r>
          </a:p>
          <a:p>
            <a:pPr lvl="1"/>
            <a:r>
              <a:rPr lang="en-US" sz="1600" dirty="0">
                <a:latin typeface="Courier New" charset="0"/>
              </a:rPr>
              <a:t>NPEDLN</a:t>
            </a:r>
          </a:p>
          <a:p>
            <a:pPr>
              <a:buFontTx/>
              <a:buChar char=" "/>
            </a:pPr>
            <a:endParaRPr lang="en-US" sz="1600" dirty="0">
              <a:latin typeface="Courier New" charset="0"/>
              <a:ea typeface="ＭＳ Ｐゴシック" charset="-128"/>
              <a:cs typeface="ＭＳ Ｐゴシック" charset="-128"/>
            </a:endParaRPr>
          </a:p>
          <a:p>
            <a:pPr lvl="1">
              <a:lnSpc>
                <a:spcPct val="120000"/>
              </a:lnSpc>
            </a:pPr>
            <a:r>
              <a:rPr lang="en-US" sz="1600" dirty="0">
                <a:latin typeface="Courier New" charset="0"/>
              </a:rPr>
              <a:t>INRYPL</a:t>
            </a:r>
          </a:p>
          <a:p>
            <a:pPr>
              <a:buFontTx/>
              <a:buChar char=" "/>
            </a:pPr>
            <a:endParaRPr lang="en-US" sz="1600" dirty="0">
              <a:latin typeface="Courier New" charset="0"/>
              <a:ea typeface="ＭＳ Ｐゴシック" charset="-128"/>
              <a:cs typeface="ＭＳ Ｐゴシック" charset="-128"/>
            </a:endParaRPr>
          </a:p>
          <a:p>
            <a:pPr lvl="1">
              <a:lnSpc>
                <a:spcPct val="120000"/>
              </a:lnSpc>
            </a:pPr>
            <a:r>
              <a:rPr lang="en-US" sz="1600" dirty="0">
                <a:latin typeface="Courier New" charset="0"/>
              </a:rPr>
              <a:t>PJELPL</a:t>
            </a:r>
          </a:p>
          <a:p>
            <a:pPr lvl="1">
              <a:lnSpc>
                <a:spcPct val="120000"/>
              </a:lnSpc>
            </a:pPr>
            <a:r>
              <a:rPr lang="en-US" sz="1600" dirty="0">
                <a:latin typeface="Courier New" charset="0"/>
              </a:rPr>
              <a:t>SAELGV</a:t>
            </a:r>
          </a:p>
          <a:p>
            <a:pPr lvl="1">
              <a:lnSpc>
                <a:spcPct val="120000"/>
              </a:lnSpc>
            </a:pPr>
            <a:endParaRPr lang="en-US" sz="1600" dirty="0">
              <a:latin typeface="Courier New" charset="0"/>
            </a:endParaRPr>
          </a:p>
          <a:p>
            <a:pPr lvl="1">
              <a:lnSpc>
                <a:spcPct val="120000"/>
              </a:lnSpc>
              <a:spcBef>
                <a:spcPts val="0"/>
              </a:spcBef>
            </a:pPr>
            <a:r>
              <a:rPr lang="en-US" sz="1600" dirty="0">
                <a:latin typeface="Courier New" charset="0"/>
              </a:rPr>
              <a:t>NPLNPT, NPSGPT</a:t>
            </a:r>
          </a:p>
        </p:txBody>
      </p:sp>
      <p:sp>
        <p:nvSpPr>
          <p:cNvPr id="22534" name="Rectangle 4"/>
          <p:cNvSpPr>
            <a:spLocks noChangeArrowheads="1"/>
          </p:cNvSpPr>
          <p:nvPr/>
        </p:nvSpPr>
        <p:spPr bwMode="auto">
          <a:xfrm>
            <a:off x="1119188" y="1279627"/>
            <a:ext cx="1466850" cy="41751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2400" u="sng">
                <a:ea typeface="ＭＳ Ｐゴシック" charset="-128"/>
                <a:cs typeface="ＭＳ Ｐゴシック" charset="-128"/>
              </a:rPr>
              <a:t>Function</a:t>
            </a:r>
          </a:p>
        </p:txBody>
      </p:sp>
      <p:sp>
        <p:nvSpPr>
          <p:cNvPr id="22535" name="Rectangle 5"/>
          <p:cNvSpPr>
            <a:spLocks noChangeArrowheads="1"/>
          </p:cNvSpPr>
          <p:nvPr/>
        </p:nvSpPr>
        <p:spPr bwMode="auto">
          <a:xfrm>
            <a:off x="5561013" y="1279627"/>
            <a:ext cx="1316037" cy="417512"/>
          </a:xfrm>
          <a:prstGeom prst="rect">
            <a:avLst/>
          </a:prstGeom>
          <a:noFill/>
          <a:ln w="12700">
            <a:noFill/>
            <a:miter lim="800000"/>
            <a:headEnd/>
            <a:tailEnd/>
          </a:ln>
        </p:spPr>
        <p:txBody>
          <a:bodyPr wrap="none" lIns="90488" tIns="44450" rIns="90488" bIns="44450">
            <a:prstTxWarp prst="textNoShape">
              <a:avLst/>
            </a:prstTxWarp>
            <a:spAutoFit/>
          </a:bodyPr>
          <a:lstStyle/>
          <a:p>
            <a:pPr algn="l">
              <a:spcBef>
                <a:spcPct val="0"/>
              </a:spcBef>
              <a:buSzTx/>
              <a:buFontTx/>
              <a:buNone/>
            </a:pPr>
            <a:r>
              <a:rPr lang="en-US" sz="2400" u="sng">
                <a:ea typeface="ＭＳ Ｐゴシック" charset="-128"/>
                <a:cs typeface="ＭＳ Ｐゴシック" charset="-128"/>
              </a:rPr>
              <a:t>Routine</a:t>
            </a:r>
          </a:p>
        </p:txBody>
      </p:sp>
      <p:sp>
        <p:nvSpPr>
          <p:cNvPr id="22536" name="Rectangle 6"/>
          <p:cNvSpPr>
            <a:spLocks noGrp="1" noChangeArrowheads="1"/>
          </p:cNvSpPr>
          <p:nvPr>
            <p:ph type="title"/>
          </p:nvPr>
        </p:nvSpPr>
        <p:spPr>
          <a:xfrm>
            <a:off x="2476471" y="381000"/>
            <a:ext cx="5751575" cy="479747"/>
          </a:xfrm>
        </p:spPr>
        <p:txBody>
          <a:bodyPr/>
          <a:lstStyle/>
          <a:p>
            <a:r>
              <a:rPr lang="en-US" dirty="0">
                <a:ea typeface="ＭＳ Ｐゴシック" charset="-128"/>
                <a:cs typeface="ＭＳ Ｐゴシック" charset="-128"/>
              </a:rPr>
              <a:t>Geometry Related to Objects</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FEB826-FEF2-953B-2794-B91012FE1BBB}"/>
              </a:ext>
            </a:extLst>
          </p:cNvPr>
          <p:cNvSpPr/>
          <p:nvPr/>
        </p:nvSpPr>
        <p:spPr bwMode="auto">
          <a:xfrm>
            <a:off x="901005" y="2805588"/>
            <a:ext cx="7737898" cy="3691006"/>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5" name="Rectangle 4">
            <a:extLst>
              <a:ext uri="{FF2B5EF4-FFF2-40B4-BE49-F238E27FC236}">
                <a16:creationId xmlns:a16="http://schemas.microsoft.com/office/drawing/2014/main" id="{BDA0428E-B8F6-D1C8-597E-E07650ED9910}"/>
              </a:ext>
            </a:extLst>
          </p:cNvPr>
          <p:cNvSpPr/>
          <p:nvPr/>
        </p:nvSpPr>
        <p:spPr bwMode="auto">
          <a:xfrm>
            <a:off x="896649" y="1799748"/>
            <a:ext cx="7733545" cy="94345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Pct val="100000"/>
              <a:buFontTx/>
              <a:buChar char="•"/>
              <a:tabLst/>
            </a:pPr>
            <a:endParaRPr kumimoji="0" lang="en-US" sz="1400" b="1" i="0" u="none" strike="noStrike" cap="none" normalizeH="0" baseline="0">
              <a:ln>
                <a:noFill/>
              </a:ln>
              <a:solidFill>
                <a:schemeClr val="tx1"/>
              </a:solidFill>
              <a:effectLst/>
              <a:latin typeface="Arial" charset="0"/>
            </a:endParaRPr>
          </a:p>
        </p:txBody>
      </p:sp>
      <p:sp>
        <p:nvSpPr>
          <p:cNvPr id="24578" name="Footer Placeholder 4"/>
          <p:cNvSpPr>
            <a:spLocks noGrp="1"/>
          </p:cNvSpPr>
          <p:nvPr>
            <p:ph type="ftr" sz="quarter" idx="10"/>
          </p:nvPr>
        </p:nvSpPr>
        <p:spPr>
          <a:noFill/>
        </p:spPr>
        <p:txBody>
          <a:bodyPr/>
          <a:lstStyle/>
          <a:p>
            <a:r>
              <a:rPr lang="en-US">
                <a:ea typeface="ＭＳ Ｐゴシック" charset="-128"/>
                <a:cs typeface="ＭＳ Ｐゴシック" charset="-128"/>
              </a:rPr>
              <a:t>Derived Quantities</a:t>
            </a:r>
          </a:p>
        </p:txBody>
      </p:sp>
      <p:sp>
        <p:nvSpPr>
          <p:cNvPr id="24579" name="Slide Number Placeholder 5"/>
          <p:cNvSpPr>
            <a:spLocks noGrp="1"/>
          </p:cNvSpPr>
          <p:nvPr>
            <p:ph type="sldNum" sz="quarter" idx="11"/>
          </p:nvPr>
        </p:nvSpPr>
        <p:spPr>
          <a:noFill/>
        </p:spPr>
        <p:txBody>
          <a:bodyPr/>
          <a:lstStyle/>
          <a:p>
            <a:fld id="{14AB6E48-369E-5640-A41A-5F5F04868F20}" type="slidenum">
              <a:rPr lang="en-US" smtClean="0">
                <a:ea typeface="ＭＳ Ｐゴシック" charset="-128"/>
                <a:cs typeface="ＭＳ Ｐゴシック" charset="-128"/>
              </a:rPr>
              <a:pPr/>
              <a:t>9</a:t>
            </a:fld>
            <a:endParaRPr lang="en-US" sz="1400" b="0">
              <a:latin typeface="Times New Roman" charset="0"/>
              <a:ea typeface="ＭＳ Ｐゴシック" charset="-128"/>
              <a:cs typeface="ＭＳ Ｐゴシック" charset="-128"/>
            </a:endParaRPr>
          </a:p>
        </p:txBody>
      </p:sp>
      <p:sp>
        <p:nvSpPr>
          <p:cNvPr id="24580" name="Rectangle 5"/>
          <p:cNvSpPr>
            <a:spLocks noGrp="1" noChangeArrowheads="1"/>
          </p:cNvSpPr>
          <p:nvPr>
            <p:ph type="body" sz="half" idx="1"/>
          </p:nvPr>
        </p:nvSpPr>
        <p:spPr>
          <a:xfrm>
            <a:off x="535396" y="1378681"/>
            <a:ext cx="3789765" cy="5020524"/>
          </a:xfrm>
          <a:noFill/>
        </p:spPr>
        <p:txBody>
          <a:bodyPr/>
          <a:lstStyle/>
          <a:p>
            <a:pPr>
              <a:buFontTx/>
              <a:buNone/>
            </a:pPr>
            <a:r>
              <a:rPr lang="en-US" sz="2000" dirty="0">
                <a:ea typeface="ＭＳ Ｐゴシック" charset="-128"/>
                <a:cs typeface="ＭＳ Ｐゴシック" charset="-128"/>
              </a:rPr>
              <a:t>    </a:t>
            </a:r>
            <a:r>
              <a:rPr lang="en-US" sz="2000" u="sng" dirty="0">
                <a:ea typeface="ＭＳ Ｐゴシック" charset="-128"/>
                <a:cs typeface="ＭＳ Ｐゴシック" charset="-128"/>
              </a:rPr>
              <a:t>Coordinate Transformation</a:t>
            </a:r>
            <a:endParaRPr lang="en-US" sz="2000" dirty="0">
              <a:ea typeface="ＭＳ Ｐゴシック" charset="-128"/>
              <a:cs typeface="ＭＳ Ｐゴシック" charset="-128"/>
            </a:endParaRPr>
          </a:p>
          <a:p>
            <a:pPr lvl="3"/>
            <a:endParaRPr lang="en-US" sz="1000" dirty="0"/>
          </a:p>
          <a:p>
            <a:pPr lvl="1"/>
            <a:r>
              <a:rPr lang="en-US" sz="1600" dirty="0"/>
              <a:t>Transform state vector between two coordinate systems</a:t>
            </a:r>
          </a:p>
          <a:p>
            <a:pPr lvl="1"/>
            <a:endParaRPr lang="en-US" sz="1600" dirty="0"/>
          </a:p>
          <a:p>
            <a:pPr lvl="1"/>
            <a:r>
              <a:rPr lang="en-US" sz="1600" dirty="0"/>
              <a:t>Latitudinal to/from Rectangular</a:t>
            </a:r>
          </a:p>
          <a:p>
            <a:pPr lvl="1"/>
            <a:r>
              <a:rPr lang="en-US" sz="1600" dirty="0"/>
              <a:t>Planetographic to/from Rectangular</a:t>
            </a:r>
          </a:p>
          <a:p>
            <a:pPr lvl="1"/>
            <a:r>
              <a:rPr lang="en-US" sz="1600" dirty="0"/>
              <a:t>R.A. Dec to/from     Rectangular</a:t>
            </a:r>
          </a:p>
          <a:p>
            <a:pPr lvl="1"/>
            <a:r>
              <a:rPr lang="en-US" sz="1600" dirty="0"/>
              <a:t>Geodetic to/from    Rectangular</a:t>
            </a:r>
          </a:p>
          <a:p>
            <a:pPr lvl="1"/>
            <a:r>
              <a:rPr lang="en-US" sz="1600" dirty="0"/>
              <a:t>Cylindrical to/from Rectangular</a:t>
            </a:r>
          </a:p>
          <a:p>
            <a:pPr lvl="1"/>
            <a:r>
              <a:rPr lang="en-US" sz="1600" dirty="0"/>
              <a:t>Spherical to/from   Rectangular</a:t>
            </a:r>
          </a:p>
          <a:p>
            <a:pPr lvl="1"/>
            <a:r>
              <a:rPr lang="en-US" sz="1600" dirty="0"/>
              <a:t>Azimuth-Elevation to/from Rectangular</a:t>
            </a:r>
          </a:p>
          <a:p>
            <a:pPr lvl="1"/>
            <a:endParaRPr lang="en-US" sz="1600" dirty="0"/>
          </a:p>
        </p:txBody>
      </p:sp>
      <p:sp>
        <p:nvSpPr>
          <p:cNvPr id="24581" name="Rectangle 6"/>
          <p:cNvSpPr>
            <a:spLocks noGrp="1" noChangeArrowheads="1"/>
          </p:cNvSpPr>
          <p:nvPr>
            <p:ph type="body" sz="half" idx="2"/>
          </p:nvPr>
        </p:nvSpPr>
        <p:spPr>
          <a:xfrm>
            <a:off x="4497796" y="1378681"/>
            <a:ext cx="4502150" cy="5229928"/>
          </a:xfrm>
          <a:noFill/>
        </p:spPr>
        <p:txBody>
          <a:bodyPr/>
          <a:lstStyle/>
          <a:p>
            <a:pPr>
              <a:buFontTx/>
              <a:buNone/>
            </a:pPr>
            <a:r>
              <a:rPr lang="en-US" sz="2000" dirty="0">
                <a:ea typeface="ＭＳ Ｐゴシック" charset="-128"/>
                <a:cs typeface="ＭＳ Ｐゴシック" charset="-128"/>
              </a:rPr>
              <a:t>         </a:t>
            </a:r>
            <a:r>
              <a:rPr lang="en-US" sz="2000" u="sng" dirty="0">
                <a:ea typeface="ＭＳ Ｐゴシック" charset="-128"/>
                <a:cs typeface="ＭＳ Ｐゴシック" charset="-128"/>
              </a:rPr>
              <a:t>Routine</a:t>
            </a:r>
            <a:endParaRPr lang="en-US" sz="2000" dirty="0">
              <a:ea typeface="ＭＳ Ｐゴシック" charset="-128"/>
              <a:cs typeface="ＭＳ Ｐゴシック" charset="-128"/>
            </a:endParaRPr>
          </a:p>
          <a:p>
            <a:pPr marL="1828800" lvl="4" indent="0">
              <a:buNone/>
            </a:pPr>
            <a:endParaRPr lang="en-US" sz="1000" dirty="0">
              <a:latin typeface="Courier New" charset="0"/>
            </a:endParaRPr>
          </a:p>
          <a:p>
            <a:pPr lvl="1"/>
            <a:endParaRPr lang="en-US" sz="1600" dirty="0">
              <a:latin typeface="Courier New" charset="0"/>
            </a:endParaRPr>
          </a:p>
          <a:p>
            <a:pPr lvl="1"/>
            <a:r>
              <a:rPr lang="en-US" sz="1600" dirty="0">
                <a:latin typeface="Courier New" charset="0"/>
              </a:rPr>
              <a:t>XFMSTA</a:t>
            </a:r>
          </a:p>
          <a:p>
            <a:pPr marL="457200" lvl="1" indent="0">
              <a:buNone/>
            </a:pPr>
            <a:endParaRPr lang="en-US" sz="1600" dirty="0">
              <a:latin typeface="Courier New" charset="0"/>
            </a:endParaRPr>
          </a:p>
          <a:p>
            <a:pPr lvl="4"/>
            <a:endParaRPr lang="en-US" sz="800" dirty="0">
              <a:latin typeface="Courier New" charset="0"/>
            </a:endParaRPr>
          </a:p>
          <a:p>
            <a:pPr lvl="1"/>
            <a:r>
              <a:rPr lang="en-US" sz="1600" dirty="0">
                <a:latin typeface="Courier New" charset="0"/>
              </a:rPr>
              <a:t>LATREC                   RECLAT</a:t>
            </a:r>
          </a:p>
          <a:p>
            <a:pPr lvl="1"/>
            <a:r>
              <a:rPr lang="en-US" sz="1600" dirty="0">
                <a:latin typeface="Courier New" charset="0"/>
              </a:rPr>
              <a:t>PGRREC                   RECPGR</a:t>
            </a:r>
          </a:p>
          <a:p>
            <a:pPr lvl="1"/>
            <a:r>
              <a:rPr lang="en-US" sz="1600" dirty="0">
                <a:latin typeface="Courier New" charset="0"/>
              </a:rPr>
              <a:t>RADREC                    RECRAD</a:t>
            </a:r>
          </a:p>
          <a:p>
            <a:pPr lvl="1"/>
            <a:r>
              <a:rPr lang="en-US" sz="1600" dirty="0">
                <a:latin typeface="Courier New" charset="0"/>
              </a:rPr>
              <a:t>GEOREC                   RECGEO</a:t>
            </a:r>
          </a:p>
          <a:p>
            <a:pPr lvl="1"/>
            <a:r>
              <a:rPr lang="en-US" sz="1600" dirty="0">
                <a:latin typeface="Courier New" charset="0"/>
              </a:rPr>
              <a:t>CYLREC                     RECCYL</a:t>
            </a:r>
          </a:p>
          <a:p>
            <a:pPr lvl="1"/>
            <a:r>
              <a:rPr lang="en-US" sz="1600" dirty="0">
                <a:latin typeface="Courier New" charset="0"/>
              </a:rPr>
              <a:t>SPHREC                   RECSPH</a:t>
            </a:r>
          </a:p>
          <a:p>
            <a:pPr lvl="1"/>
            <a:r>
              <a:rPr lang="en-US" sz="1600" dirty="0">
                <a:latin typeface="Courier New" charset="0"/>
              </a:rPr>
              <a:t>AZLREC                     RECAZL</a:t>
            </a:r>
          </a:p>
          <a:p>
            <a:pPr lvl="1"/>
            <a:endParaRPr lang="en-US" sz="1600" dirty="0">
              <a:latin typeface="Courier New" charset="0"/>
            </a:endParaRPr>
          </a:p>
        </p:txBody>
      </p:sp>
      <p:sp>
        <p:nvSpPr>
          <p:cNvPr id="24582" name="Rectangle 7"/>
          <p:cNvSpPr>
            <a:spLocks noGrp="1" noChangeArrowheads="1"/>
          </p:cNvSpPr>
          <p:nvPr>
            <p:ph type="title"/>
          </p:nvPr>
        </p:nvSpPr>
        <p:spPr>
          <a:xfrm>
            <a:off x="2143581" y="381427"/>
            <a:ext cx="6479338" cy="426142"/>
          </a:xfrm>
        </p:spPr>
        <p:txBody>
          <a:bodyPr/>
          <a:lstStyle/>
          <a:p>
            <a:r>
              <a:rPr lang="en-US" sz="2800" dirty="0">
                <a:ea typeface="ＭＳ Ｐゴシック" charset="-128"/>
                <a:cs typeface="ＭＳ Ｐゴシック" charset="-128"/>
              </a:rPr>
              <a:t>Position Coordinate Transformations</a:t>
            </a:r>
            <a:endParaRPr lang="en-US" dirty="0">
              <a:ea typeface="ＭＳ Ｐゴシック" charset="-128"/>
              <a:cs typeface="ＭＳ Ｐゴシック" charset="-128"/>
            </a:endParaRPr>
          </a:p>
        </p:txBody>
      </p:sp>
      <p:sp>
        <p:nvSpPr>
          <p:cNvPr id="8" name="TextBox 7"/>
          <p:cNvSpPr txBox="1"/>
          <p:nvPr/>
        </p:nvSpPr>
        <p:spPr>
          <a:xfrm>
            <a:off x="6547040" y="4586990"/>
            <a:ext cx="1923836" cy="289823"/>
          </a:xfrm>
          <a:prstGeom prst="rect">
            <a:avLst/>
          </a:prstGeom>
          <a:noFill/>
        </p:spPr>
        <p:txBody>
          <a:bodyPr wrap="none" rtlCol="0">
            <a:spAutoFit/>
          </a:bodyPr>
          <a:lstStyle/>
          <a:p>
            <a:pPr>
              <a:buNone/>
            </a:pPr>
            <a:r>
              <a:rPr lang="en-US" dirty="0"/>
              <a:t>Single purpose APIs</a:t>
            </a:r>
          </a:p>
        </p:txBody>
      </p:sp>
      <p:sp>
        <p:nvSpPr>
          <p:cNvPr id="9" name="TextBox 8">
            <a:extLst>
              <a:ext uri="{FF2B5EF4-FFF2-40B4-BE49-F238E27FC236}">
                <a16:creationId xmlns:a16="http://schemas.microsoft.com/office/drawing/2014/main" id="{6959998A-408A-6D03-54C7-9EDF0321E90E}"/>
              </a:ext>
            </a:extLst>
          </p:cNvPr>
          <p:cNvSpPr txBox="1"/>
          <p:nvPr/>
        </p:nvSpPr>
        <p:spPr>
          <a:xfrm>
            <a:off x="6395846" y="1898498"/>
            <a:ext cx="2257093" cy="803297"/>
          </a:xfrm>
          <a:prstGeom prst="rect">
            <a:avLst/>
          </a:prstGeom>
          <a:noFill/>
        </p:spPr>
        <p:txBody>
          <a:bodyPr wrap="none" rtlCol="0">
            <a:spAutoFit/>
          </a:bodyPr>
          <a:lstStyle/>
          <a:p>
            <a:pPr>
              <a:buNone/>
            </a:pPr>
            <a:r>
              <a:rPr lang="en-US" dirty="0"/>
              <a:t>General purpose </a:t>
            </a:r>
          </a:p>
          <a:p>
            <a:pPr>
              <a:buNone/>
            </a:pPr>
            <a:r>
              <a:rPr lang="en-US" dirty="0"/>
              <a:t>state transformation API</a:t>
            </a:r>
          </a:p>
          <a:p>
            <a:pPr>
              <a:buNone/>
            </a:pPr>
            <a:r>
              <a:rPr lang="en-US" dirty="0"/>
              <a:t>(except Az-El)</a:t>
            </a:r>
          </a:p>
        </p:txBody>
      </p:sp>
    </p:spTree>
  </p:cSld>
  <p:clrMapOvr>
    <a:masterClrMapping/>
  </p:clrMapOvr>
  <p:transition spd="slow"/>
</p:sld>
</file>

<file path=ppt/theme/theme1.xml><?xml version="1.0" encoding="utf-8"?>
<a:theme xmlns:a="http://schemas.openxmlformats.org/drawingml/2006/main" name="18_SPICE_Presentation">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18_SPICE_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0" marR="0" indent="0" algn="l" defTabSz="914400" rtl="0" eaLnBrk="0" fontAlgn="base" latinLnBrk="0" hangingPunct="0">
          <a:lnSpc>
            <a:spcPct val="90000"/>
          </a:lnSpc>
          <a:spcBef>
            <a:spcPct val="30000"/>
          </a:spcBef>
          <a:spcAft>
            <a:spcPct val="0"/>
          </a:spcAft>
          <a:buClrTx/>
          <a:buSzPct val="100000"/>
          <a:buFontTx/>
          <a:buChar char="•"/>
          <a:tabLst/>
          <a:defRPr kumimoji="0" lang="en-US" sz="1400" b="1"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0" marR="0" indent="0" algn="l" defTabSz="914400" rtl="0" eaLnBrk="0" fontAlgn="base" latinLnBrk="0" hangingPunct="0">
          <a:lnSpc>
            <a:spcPct val="90000"/>
          </a:lnSpc>
          <a:spcBef>
            <a:spcPct val="30000"/>
          </a:spcBef>
          <a:spcAft>
            <a:spcPct val="0"/>
          </a:spcAft>
          <a:buClrTx/>
          <a:buSzPct val="100000"/>
          <a:buFontTx/>
          <a:buChar char="•"/>
          <a:tabLst/>
          <a:defRPr kumimoji="0" lang="en-US" sz="1400" b="1" i="0" u="none" strike="noStrike" cap="none" normalizeH="0" baseline="0">
            <a:ln>
              <a:noFill/>
            </a:ln>
            <a:solidFill>
              <a:schemeClr val="tx1"/>
            </a:solidFill>
            <a:effectLst/>
            <a:latin typeface="Arial" charset="0"/>
          </a:defRPr>
        </a:defPPr>
      </a:lstStyle>
    </a:lnDef>
  </a:objectDefaults>
  <a:extraClrSchemeLst>
    <a:extraClrScheme>
      <a:clrScheme name="SPICE_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PICE_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PICE_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PICE_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PICE_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PICE_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PICE_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DFCA"/>
      </a:hlink>
      <a:folHlink>
        <a:srgbClr val="EAEC5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Office\Templates\SPICE_Presentation.pot</Template>
  <TotalTime>5104</TotalTime>
  <Words>2104</Words>
  <Application>Microsoft Macintosh PowerPoint</Application>
  <PresentationFormat>Custom</PresentationFormat>
  <Paragraphs>434</Paragraphs>
  <Slides>23</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Courier New</vt:lpstr>
      <vt:lpstr>Symbol</vt:lpstr>
      <vt:lpstr>Times New Roman</vt:lpstr>
      <vt:lpstr>18_SPICE_Presentation</vt:lpstr>
      <vt:lpstr>Derived Quantities</vt:lpstr>
      <vt:lpstr>What are Derived Quantities?</vt:lpstr>
      <vt:lpstr>High-level Geometric Computations</vt:lpstr>
      <vt:lpstr>Examples of Geometric Parameters - 1</vt:lpstr>
      <vt:lpstr>Examples of Geometric Parameters - 2</vt:lpstr>
      <vt:lpstr>Examples of Geometric Conditions</vt:lpstr>
      <vt:lpstr>Examples of Geometry Finder Searches</vt:lpstr>
      <vt:lpstr>Geometry Related to Objects</vt:lpstr>
      <vt:lpstr>Position Coordinate Transformations</vt:lpstr>
      <vt:lpstr>Velocity Coordinate Transformations</vt:lpstr>
      <vt:lpstr>Examples of Velocity Coordinate Transformations</vt:lpstr>
      <vt:lpstr>Vectors</vt:lpstr>
      <vt:lpstr>Matrices</vt:lpstr>
      <vt:lpstr>Matrix Conversions</vt:lpstr>
      <vt:lpstr>Examples of Computing  Derived Quantities</vt:lpstr>
      <vt:lpstr>Computing Illumination Angles</vt:lpstr>
      <vt:lpstr>Computing Illumination Angles</vt:lpstr>
      <vt:lpstr>Computing Tangent Point</vt:lpstr>
      <vt:lpstr>Computing Ring Plane Intercepts</vt:lpstr>
      <vt:lpstr>Computing Ring Plane Intercepts-2</vt:lpstr>
      <vt:lpstr>Computing Ring Plane Intercepts-3</vt:lpstr>
      <vt:lpstr>Computing Occultation Events</vt:lpstr>
      <vt:lpstr>Find Occultation Ingress/Egress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Derived Quantities</dc:title>
  <cp:lastModifiedBy>Semenov, Boris V (US 392N)</cp:lastModifiedBy>
  <cp:revision>267</cp:revision>
  <cp:lastPrinted>2018-01-03T22:13:15Z</cp:lastPrinted>
  <dcterms:created xsi:type="dcterms:W3CDTF">2010-02-25T05:32:53Z</dcterms:created>
  <dcterms:modified xsi:type="dcterms:W3CDTF">2023-04-09T13:44:51Z</dcterms:modified>
</cp:coreProperties>
</file>