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9" r:id="rId1"/>
  </p:sldMasterIdLst>
  <p:notesMasterIdLst>
    <p:notesMasterId r:id="rId28"/>
  </p:notesMasterIdLst>
  <p:handoutMasterIdLst>
    <p:handoutMasterId r:id="rId29"/>
  </p:handoutMasterIdLst>
  <p:sldIdLst>
    <p:sldId id="256" r:id="rId2"/>
    <p:sldId id="366" r:id="rId3"/>
    <p:sldId id="257" r:id="rId4"/>
    <p:sldId id="383" r:id="rId5"/>
    <p:sldId id="269" r:id="rId6"/>
    <p:sldId id="259" r:id="rId7"/>
    <p:sldId id="378" r:id="rId8"/>
    <p:sldId id="261" r:id="rId9"/>
    <p:sldId id="377" r:id="rId10"/>
    <p:sldId id="368" r:id="rId11"/>
    <p:sldId id="276" r:id="rId12"/>
    <p:sldId id="265" r:id="rId13"/>
    <p:sldId id="384" r:id="rId14"/>
    <p:sldId id="385" r:id="rId15"/>
    <p:sldId id="369" r:id="rId16"/>
    <p:sldId id="305" r:id="rId17"/>
    <p:sldId id="386" r:id="rId18"/>
    <p:sldId id="387" r:id="rId19"/>
    <p:sldId id="372" r:id="rId20"/>
    <p:sldId id="373" r:id="rId21"/>
    <p:sldId id="379" r:id="rId22"/>
    <p:sldId id="380" r:id="rId23"/>
    <p:sldId id="381" r:id="rId24"/>
    <p:sldId id="268" r:id="rId25"/>
    <p:sldId id="374" r:id="rId26"/>
    <p:sldId id="382" r:id="rId27"/>
  </p:sldIdLst>
  <p:sldSz cx="9144000" cy="6858000" type="screen4x3"/>
  <p:notesSz cx="6991350" cy="9282113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1200" b="1" kern="1200">
        <a:solidFill>
          <a:schemeClr val="tx1"/>
        </a:solidFill>
        <a:latin typeface="Courier New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1200" b="1" kern="1200">
        <a:solidFill>
          <a:schemeClr val="tx1"/>
        </a:solidFill>
        <a:latin typeface="Courier New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1200" b="1" kern="1200">
        <a:solidFill>
          <a:schemeClr val="tx1"/>
        </a:solidFill>
        <a:latin typeface="Courier New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1200" b="1" kern="1200">
        <a:solidFill>
          <a:schemeClr val="tx1"/>
        </a:solidFill>
        <a:latin typeface="Courier New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1200" b="1" kern="1200">
        <a:solidFill>
          <a:schemeClr val="tx1"/>
        </a:solidFill>
        <a:latin typeface="Courier New" charset="0"/>
        <a:ea typeface="+mn-ea"/>
        <a:cs typeface="+mn-cs"/>
      </a:defRPr>
    </a:lvl5pPr>
    <a:lvl6pPr marL="2286000" algn="l" defTabSz="457200" rtl="0" eaLnBrk="1" latinLnBrk="0" hangingPunct="1">
      <a:defRPr sz="1200" b="1" kern="1200">
        <a:solidFill>
          <a:schemeClr val="tx1"/>
        </a:solidFill>
        <a:latin typeface="Courier New" charset="0"/>
        <a:ea typeface="+mn-ea"/>
        <a:cs typeface="+mn-cs"/>
      </a:defRPr>
    </a:lvl6pPr>
    <a:lvl7pPr marL="2743200" algn="l" defTabSz="457200" rtl="0" eaLnBrk="1" latinLnBrk="0" hangingPunct="1">
      <a:defRPr sz="1200" b="1" kern="1200">
        <a:solidFill>
          <a:schemeClr val="tx1"/>
        </a:solidFill>
        <a:latin typeface="Courier New" charset="0"/>
        <a:ea typeface="+mn-ea"/>
        <a:cs typeface="+mn-cs"/>
      </a:defRPr>
    </a:lvl7pPr>
    <a:lvl8pPr marL="3200400" algn="l" defTabSz="457200" rtl="0" eaLnBrk="1" latinLnBrk="0" hangingPunct="1">
      <a:defRPr sz="1200" b="1" kern="1200">
        <a:solidFill>
          <a:schemeClr val="tx1"/>
        </a:solidFill>
        <a:latin typeface="Courier New" charset="0"/>
        <a:ea typeface="+mn-ea"/>
        <a:cs typeface="+mn-cs"/>
      </a:defRPr>
    </a:lvl8pPr>
    <a:lvl9pPr marL="3657600" algn="l" defTabSz="457200" rtl="0" eaLnBrk="1" latinLnBrk="0" hangingPunct="1">
      <a:defRPr sz="1200" b="1" kern="1200">
        <a:solidFill>
          <a:schemeClr val="tx1"/>
        </a:solidFill>
        <a:latin typeface="Courier New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3">
          <p15:clr>
            <a:srgbClr val="A4A3A4"/>
          </p15:clr>
        </p15:guide>
        <p15:guide id="2" pos="2202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33CC33"/>
    <a:srgbClr val="F8F8F8"/>
    <a:srgbClr val="4A39C5"/>
    <a:srgbClr val="4D4D4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875" autoAdjust="0"/>
    <p:restoredTop sz="99662" autoAdjust="0"/>
  </p:normalViewPr>
  <p:slideViewPr>
    <p:cSldViewPr snapToGrid="0">
      <p:cViewPr varScale="1">
        <p:scale>
          <a:sx n="125" d="100"/>
          <a:sy n="125" d="100"/>
        </p:scale>
        <p:origin x="168" y="3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40" d="100"/>
          <a:sy n="40" d="100"/>
        </p:scale>
        <p:origin x="-1230" y="-84"/>
      </p:cViewPr>
      <p:guideLst>
        <p:guide orient="horz" pos="2923"/>
        <p:guide pos="2202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0575936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9038" y="709613"/>
            <a:ext cx="4614862" cy="3460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302876857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2400" dirty="0">
                <a:latin typeface="Times New Roman" charset="0"/>
              </a:rPr>
              <a:t>If edited, copy</a:t>
            </a:r>
            <a:r>
              <a:rPr lang="en-US" sz="2400" baseline="0" dirty="0">
                <a:latin typeface="Times New Roman" charset="0"/>
              </a:rPr>
              <a:t> changes to</a:t>
            </a:r>
            <a:r>
              <a:rPr lang="en-US" sz="2400" baseline="0">
                <a:latin typeface="Times New Roman" charset="0"/>
              </a:rPr>
              <a:t>: Fortran, </a:t>
            </a:r>
            <a:r>
              <a:rPr lang="en-US" sz="2400" baseline="0" dirty="0">
                <a:latin typeface="Times New Roman" charset="0"/>
              </a:rPr>
              <a:t>IDL, and Matlab versions.</a:t>
            </a: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4225" y="919163"/>
            <a:ext cx="6575425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3275" y="969963"/>
            <a:ext cx="3871913" cy="2428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398" tIns="25359" rIns="63398" bIns="2535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90000"/>
              </a:lnSpc>
              <a:defRPr/>
            </a:pPr>
            <a:r>
              <a:rPr lang="en-US" sz="1400">
                <a:latin typeface="Arial" charset="0"/>
              </a:rPr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182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0863" cy="895350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3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5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49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b="0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 b="0">
                <a:latin typeface="Arial" charset="0"/>
              </a:endParaRPr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b="0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 b="0">
                <a:latin typeface="Arial" charset="0"/>
              </a:endParaRPr>
            </a:p>
          </p:txBody>
        </p:sp>
      </p:grpSp>
      <p:sp>
        <p:nvSpPr>
          <p:cNvPr id="153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3388" y="2281238"/>
            <a:ext cx="5727700" cy="474662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53605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0013" y="3878263"/>
            <a:ext cx="6391275" cy="1749425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CSPICE-based program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0226C5-A988-0947-AA0A-C8A759D95D33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3513" y="381000"/>
            <a:ext cx="1939925" cy="57102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0563" y="381000"/>
            <a:ext cx="5670550" cy="57102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CSPICE-based program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F1B0F-2736-2B40-BD26-EAC291E4CD3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CSPICE-based program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5C7773-DAAC-CB42-9FB5-3FACAFB4085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CSPICE-based program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EDCD5E8-D188-3847-A154-96849AF756C7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0563" y="1984375"/>
            <a:ext cx="3805237" cy="41068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4375"/>
            <a:ext cx="3805238" cy="41068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CSPICE-based program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D501CF-0410-5A4E-AD48-5A6B1EEBEEF0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CSPICE-based program</a:t>
            </a:r>
          </a:p>
        </p:txBody>
      </p:sp>
      <p:sp>
        <p:nvSpPr>
          <p:cNvPr id="8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8F4ADD-8007-D648-A6C3-B4580054E28F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CSPICE-based program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000982-C3DB-4942-961E-9AB08B78446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CSPICE-based program</a:t>
            </a:r>
          </a:p>
        </p:txBody>
      </p:sp>
      <p:sp>
        <p:nvSpPr>
          <p:cNvPr id="3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BEA733-8C53-A548-9BE3-83C9159CC87E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CSPICE-based program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04C659-B025-2A49-967C-BB885049B3D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Writing a CSPICE-based program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667123-C927-3A4A-8149-2D68F5E08BE9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79675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398" tIns="25359" rIns="63398" bIns="25359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52579" name="Line 3"/>
          <p:cNvSpPr>
            <a:spLocks noChangeShapeType="1"/>
          </p:cNvSpPr>
          <p:nvPr/>
        </p:nvSpPr>
        <p:spPr bwMode="auto">
          <a:xfrm>
            <a:off x="2054225" y="919163"/>
            <a:ext cx="6575425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2580" name="Rectangle 4"/>
          <p:cNvSpPr>
            <a:spLocks noChangeArrowheads="1"/>
          </p:cNvSpPr>
          <p:nvPr/>
        </p:nvSpPr>
        <p:spPr bwMode="auto">
          <a:xfrm>
            <a:off x="2073275" y="969963"/>
            <a:ext cx="3876675" cy="2428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398" tIns="25359" rIns="63398" bIns="2535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90000"/>
              </a:lnSpc>
              <a:defRPr/>
            </a:pPr>
            <a:r>
              <a:rPr lang="en-US" sz="1400">
                <a:latin typeface="Arial" charset="0"/>
              </a:rPr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0563" y="1984375"/>
            <a:ext cx="7762875" cy="41068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343" tIns="44379" rIns="90343" bIns="4437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52582" name="Rectangle 6"/>
          <p:cNvSpPr>
            <a:spLocks noChangeArrowheads="1"/>
          </p:cNvSpPr>
          <p:nvPr/>
        </p:nvSpPr>
        <p:spPr bwMode="auto">
          <a:xfrm>
            <a:off x="-12700" y="65182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258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16700"/>
            <a:ext cx="2890838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t" anchorCtr="0" compatLnSpc="1">
            <a:prstTxWarp prst="textNoShape">
              <a:avLst/>
            </a:prstTxWarp>
          </a:bodyPr>
          <a:lstStyle>
            <a:lvl1pPr algn="l">
              <a:defRPr sz="1000" smtClean="0"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Writing a CSPICE-based program</a:t>
            </a:r>
          </a:p>
        </p:txBody>
      </p:sp>
      <p:sp>
        <p:nvSpPr>
          <p:cNvPr id="15258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42175" y="6616700"/>
            <a:ext cx="1901825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Arial" charset="0"/>
              </a:defRPr>
            </a:lvl1pPr>
          </a:lstStyle>
          <a:p>
            <a:pPr>
              <a:defRPr/>
            </a:pPr>
            <a:fld id="{F533DD66-271A-5B44-8BF4-3F822F1F880D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0863" cy="895350"/>
            <a:chOff x="112" y="115"/>
            <a:chExt cx="1149" cy="565"/>
          </a:xfrm>
        </p:grpSpPr>
        <p:sp>
          <p:nvSpPr>
            <p:cNvPr id="152586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7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8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9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0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1" name="Arc 15"/>
            <p:cNvSpPr>
              <a:spLocks/>
            </p:cNvSpPr>
            <p:nvPr/>
          </p:nvSpPr>
          <p:spPr bwMode="auto">
            <a:xfrm flipV="1">
              <a:off x="552" y="334"/>
              <a:ext cx="696" cy="223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2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3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5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4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5" name="Freeform 19"/>
            <p:cNvSpPr>
              <a:spLocks/>
            </p:cNvSpPr>
            <p:nvPr/>
          </p:nvSpPr>
          <p:spPr bwMode="auto">
            <a:xfrm>
              <a:off x="560" y="234"/>
              <a:ext cx="233" cy="249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6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7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69" cy="48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b="0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 b="0">
                <a:latin typeface="Arial" charset="0"/>
              </a:endParaRPr>
            </a:p>
          </p:txBody>
        </p:sp>
        <p:sp>
          <p:nvSpPr>
            <p:cNvPr id="152598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8" cy="48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b="0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 b="0">
                <a:latin typeface="Arial" charset="0"/>
              </a:endParaRP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4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dt="0"/>
  <p:txStyles>
    <p:titleStyle>
      <a:lvl1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4213" indent="-227013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1413" indent="-22860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39875" indent="-169863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19970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42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14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686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58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6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1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225675" y="2263775"/>
            <a:ext cx="4673600" cy="1006475"/>
          </a:xfrm>
          <a:noFill/>
        </p:spPr>
        <p:txBody>
          <a:bodyPr/>
          <a:lstStyle/>
          <a:p>
            <a:r>
              <a:rPr lang="en-US" sz="3600"/>
              <a:t>Writing a CSPICE (C)</a:t>
            </a:r>
            <a:br>
              <a:rPr lang="en-US" sz="3600"/>
            </a:br>
            <a:r>
              <a:rPr lang="en-US" sz="3600"/>
              <a:t>Based Program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506538" y="4687888"/>
            <a:ext cx="6391275" cy="1747837"/>
          </a:xfrm>
          <a:noFill/>
        </p:spPr>
        <p:txBody>
          <a:bodyPr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7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20255746-1537-324C-AD92-59FF94136014}" type="slidenum">
              <a:rPr lang="en-US" smtClean="0">
                <a:latin typeface="+mn-lt"/>
              </a:rPr>
              <a:pPr defTabSz="912813">
                <a:defRPr/>
              </a:pPr>
              <a:t>10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566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1038" y="1354138"/>
            <a:ext cx="7762875" cy="2036762"/>
          </a:xfrm>
          <a:noFill/>
        </p:spPr>
        <p:txBody>
          <a:bodyPr/>
          <a:lstStyle/>
          <a:p>
            <a:pPr marL="0" indent="0">
              <a:buFontTx/>
              <a:buNone/>
            </a:pPr>
            <a:r>
              <a:rPr lang="en-US" sz="1600" dirty="0"/>
              <a:t>Compute the planetocentric latitude (</a:t>
            </a:r>
            <a:r>
              <a:rPr lang="en-US" sz="1600" dirty="0" err="1">
                <a:solidFill>
                  <a:schemeClr val="accent2"/>
                </a:solidFill>
                <a:latin typeface="Courier New" charset="0"/>
              </a:rPr>
              <a:t>pclat</a:t>
            </a:r>
            <a:r>
              <a:rPr lang="en-US" sz="1600" dirty="0"/>
              <a:t>) and longitude (</a:t>
            </a:r>
            <a:r>
              <a:rPr lang="en-US" sz="1600" dirty="0" err="1">
                <a:solidFill>
                  <a:schemeClr val="accent2"/>
                </a:solidFill>
                <a:latin typeface="Courier New" charset="0"/>
              </a:rPr>
              <a:t>pclon</a:t>
            </a:r>
            <a:r>
              <a:rPr lang="en-US" sz="1600" dirty="0"/>
              <a:t>), as well as the planetodetic latitude (</a:t>
            </a:r>
            <a:r>
              <a:rPr lang="en-US" sz="1600" dirty="0" err="1">
                <a:solidFill>
                  <a:schemeClr val="accent2"/>
                </a:solidFill>
                <a:latin typeface="Courier New" charset="0"/>
              </a:rPr>
              <a:t>pdlat</a:t>
            </a:r>
            <a:r>
              <a:rPr lang="en-US" sz="1600" dirty="0"/>
              <a:t>) and longitude (</a:t>
            </a:r>
            <a:r>
              <a:rPr lang="en-US" sz="1600" dirty="0" err="1">
                <a:solidFill>
                  <a:schemeClr val="accent2"/>
                </a:solidFill>
                <a:latin typeface="Courier New" charset="0"/>
              </a:rPr>
              <a:t>pdlon</a:t>
            </a:r>
            <a:r>
              <a:rPr lang="en-US" sz="1600" dirty="0"/>
              <a:t>) of  the intersection point. </a:t>
            </a:r>
          </a:p>
          <a:p>
            <a:pPr marL="0" indent="0">
              <a:buFontTx/>
              <a:buNone/>
            </a:pPr>
            <a:r>
              <a:rPr lang="en-US" dirty="0"/>
              <a:t>    </a:t>
            </a:r>
            <a:r>
              <a:rPr lang="en-US" sz="1400" dirty="0">
                <a:latin typeface="Courier New" charset="0"/>
              </a:rPr>
              <a:t>if ( found ) </a:t>
            </a:r>
          </a:p>
          <a:p>
            <a:pPr marL="0" indent="0">
              <a:buFontTx/>
              <a:buNone/>
            </a:pPr>
            <a:r>
              <a:rPr lang="en-US" sz="1400" dirty="0">
                <a:latin typeface="Courier New" charset="0"/>
              </a:rPr>
              <a:t>   {</a:t>
            </a:r>
          </a:p>
          <a:p>
            <a:pPr marL="0" indent="0">
              <a:buFontTx/>
              <a:buNone/>
            </a:pPr>
            <a:r>
              <a:rPr lang="en-US" sz="1400" dirty="0">
                <a:latin typeface="Courier New" charset="0"/>
              </a:rPr>
              <a:t>      </a:t>
            </a:r>
            <a:r>
              <a:rPr lang="en-US" sz="1400" dirty="0" err="1">
                <a:latin typeface="Courier New" charset="0"/>
              </a:rPr>
              <a:t>reclat_c</a:t>
            </a:r>
            <a:r>
              <a:rPr lang="en-US" sz="1400" dirty="0">
                <a:latin typeface="Courier New" charset="0"/>
              </a:rPr>
              <a:t> ( point,  &amp;</a:t>
            </a:r>
            <a:r>
              <a:rPr lang="en-US" sz="1400" dirty="0">
                <a:solidFill>
                  <a:srgbClr val="063DE8"/>
                </a:solidFill>
                <a:latin typeface="Courier New" charset="0"/>
              </a:rPr>
              <a:t>r</a:t>
            </a:r>
            <a:r>
              <a:rPr lang="en-US" sz="1400" dirty="0">
                <a:latin typeface="Courier New" charset="0"/>
              </a:rPr>
              <a:t>,  &amp;</a:t>
            </a:r>
            <a:r>
              <a:rPr lang="en-US" sz="1400" dirty="0" err="1">
                <a:solidFill>
                  <a:schemeClr val="accent2"/>
                </a:solidFill>
                <a:latin typeface="Courier New" charset="0"/>
              </a:rPr>
              <a:t>pclon</a:t>
            </a:r>
            <a:r>
              <a:rPr lang="en-US" sz="1400" dirty="0">
                <a:latin typeface="Courier New" charset="0"/>
              </a:rPr>
              <a:t>, &amp;</a:t>
            </a:r>
            <a:r>
              <a:rPr lang="en-US" sz="1400" dirty="0" err="1">
                <a:solidFill>
                  <a:schemeClr val="accent2"/>
                </a:solidFill>
                <a:latin typeface="Courier New" charset="0"/>
              </a:rPr>
              <a:t>pclat</a:t>
            </a:r>
            <a:r>
              <a:rPr lang="en-US" sz="1400" dirty="0">
                <a:latin typeface="Courier New" charset="0"/>
              </a:rPr>
              <a:t> );</a:t>
            </a:r>
          </a:p>
          <a:p>
            <a:pPr marL="0" indent="0"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buFontTx/>
              <a:buNone/>
            </a:pPr>
            <a:endParaRPr lang="en-US" sz="2800" dirty="0"/>
          </a:p>
        </p:txBody>
      </p:sp>
      <p:sp>
        <p:nvSpPr>
          <p:cNvPr id="33797" name="Rectangle 3"/>
          <p:cNvSpPr>
            <a:spLocks noGrp="1" noChangeArrowheads="1"/>
          </p:cNvSpPr>
          <p:nvPr>
            <p:ph type="title"/>
          </p:nvPr>
        </p:nvSpPr>
        <p:spPr>
          <a:xfrm>
            <a:off x="1976438" y="381000"/>
            <a:ext cx="7165975" cy="422275"/>
          </a:xfrm>
        </p:spPr>
        <p:txBody>
          <a:bodyPr/>
          <a:lstStyle/>
          <a:p>
            <a:r>
              <a:rPr lang="en-US" sz="2800"/>
              <a:t>Compute Lat/Lon and Illumination Angles</a:t>
            </a:r>
          </a:p>
        </p:txBody>
      </p:sp>
      <p:sp>
        <p:nvSpPr>
          <p:cNvPr id="156676" name="Rectangle 4"/>
          <p:cNvSpPr>
            <a:spLocks noChangeArrowheads="1"/>
          </p:cNvSpPr>
          <p:nvPr/>
        </p:nvSpPr>
        <p:spPr bwMode="auto">
          <a:xfrm>
            <a:off x="649288" y="4887913"/>
            <a:ext cx="7942262" cy="16525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The illumination angles we want are the outputs of </a:t>
            </a:r>
            <a:r>
              <a:rPr lang="en-US" sz="1400" dirty="0" err="1"/>
              <a:t>ilumin_c</a:t>
            </a:r>
            <a:r>
              <a:rPr lang="en-US" sz="1600" dirty="0">
                <a:latin typeface="Arial" charset="0"/>
              </a:rPr>
              <a:t>.  Units are radians. 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dirty="0"/>
          </a:p>
          <a:p>
            <a:pPr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  </a:t>
            </a:r>
            <a:r>
              <a:rPr lang="en-US" sz="1400" dirty="0" err="1"/>
              <a:t>ilumin_c</a:t>
            </a:r>
            <a:r>
              <a:rPr lang="en-US" sz="1400" dirty="0"/>
              <a:t> ( "Ellipsoid", </a:t>
            </a:r>
            <a:r>
              <a:rPr lang="en-US" sz="1400" dirty="0" err="1">
                <a:solidFill>
                  <a:schemeClr val="accent1"/>
                </a:solidFill>
              </a:rPr>
              <a:t>satnm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  <a:r>
              <a:rPr lang="en-US" sz="1400" dirty="0">
                <a:solidFill>
                  <a:schemeClr val="accent1"/>
                </a:solidFill>
              </a:rPr>
              <a:t>et</a:t>
            </a:r>
            <a:r>
              <a:rPr lang="en-US" sz="1400" dirty="0"/>
              <a:t>, </a:t>
            </a:r>
            <a:r>
              <a:rPr lang="en-US" sz="1400" dirty="0" err="1">
                <a:solidFill>
                  <a:schemeClr val="accent1"/>
                </a:solidFill>
              </a:rPr>
              <a:t>fixref</a:t>
            </a:r>
            <a:r>
              <a:rPr lang="en-US" sz="1400" dirty="0"/>
              <a:t>, "CN+S", </a:t>
            </a:r>
            <a:r>
              <a:rPr lang="en-US" sz="1400" dirty="0" err="1">
                <a:solidFill>
                  <a:schemeClr val="accent1"/>
                </a:solidFill>
              </a:rPr>
              <a:t>scnm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point,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>
                <a:solidFill>
                  <a:schemeClr val="accent2"/>
                </a:solidFill>
              </a:rPr>
              <a:t>                </a:t>
            </a:r>
            <a:r>
              <a:rPr lang="en-US" sz="1400" dirty="0"/>
              <a:t>&amp;</a:t>
            </a:r>
            <a:r>
              <a:rPr lang="en-US" sz="1400" dirty="0" err="1">
                <a:solidFill>
                  <a:srgbClr val="063DE8"/>
                </a:solidFill>
              </a:rPr>
              <a:t>trgepc</a:t>
            </a:r>
            <a:r>
              <a:rPr lang="en-US" sz="1400" dirty="0">
                <a:solidFill>
                  <a:schemeClr val="accent2"/>
                </a:solidFill>
              </a:rPr>
              <a:t>, </a:t>
            </a:r>
            <a:r>
              <a:rPr lang="en-US" sz="1400" dirty="0" err="1">
                <a:solidFill>
                  <a:srgbClr val="063DE8"/>
                </a:solidFill>
              </a:rPr>
              <a:t>srfvec</a:t>
            </a:r>
            <a:r>
              <a:rPr lang="en-US" sz="1400" dirty="0"/>
              <a:t>,  &amp;</a:t>
            </a:r>
            <a:r>
              <a:rPr lang="en-US" sz="1400" dirty="0">
                <a:solidFill>
                  <a:schemeClr val="accent2"/>
                </a:solidFill>
              </a:rPr>
              <a:t>phase</a:t>
            </a:r>
            <a:r>
              <a:rPr lang="en-US" sz="1400" dirty="0"/>
              <a:t>,  &amp;</a:t>
            </a:r>
            <a:r>
              <a:rPr lang="en-US" sz="1400" dirty="0">
                <a:solidFill>
                  <a:schemeClr val="accent2"/>
                </a:solidFill>
              </a:rPr>
              <a:t>solar</a:t>
            </a:r>
            <a:r>
              <a:rPr lang="en-US" sz="1400" dirty="0"/>
              <a:t>,  &amp;</a:t>
            </a:r>
            <a:r>
              <a:rPr lang="en-US" sz="1400" dirty="0" err="1">
                <a:solidFill>
                  <a:schemeClr val="accent2"/>
                </a:solidFill>
              </a:rPr>
              <a:t>emissn</a:t>
            </a:r>
            <a:r>
              <a:rPr lang="en-US" sz="1400" dirty="0"/>
              <a:t> );</a:t>
            </a:r>
            <a:endParaRPr lang="en-US" sz="1800" dirty="0">
              <a:latin typeface="Arial" charset="0"/>
            </a:endParaRPr>
          </a:p>
        </p:txBody>
      </p:sp>
      <p:sp>
        <p:nvSpPr>
          <p:cNvPr id="156677" name="Rectangle 5"/>
          <p:cNvSpPr>
            <a:spLocks noChangeArrowheads="1"/>
          </p:cNvSpPr>
          <p:nvPr/>
        </p:nvSpPr>
        <p:spPr bwMode="auto">
          <a:xfrm>
            <a:off x="1303338" y="3160713"/>
            <a:ext cx="7762875" cy="18430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/* Let re, </a:t>
            </a:r>
            <a:r>
              <a:rPr lang="en-US" sz="1400" dirty="0" err="1"/>
              <a:t>rp</a:t>
            </a:r>
            <a:r>
              <a:rPr lang="en-US" sz="1400" dirty="0"/>
              <a:t>, and f be the satellite's longer equatorial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         radius, polar radius, and flattening factor.           */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re  =  </a:t>
            </a:r>
            <a:r>
              <a:rPr lang="en-US" sz="1400" dirty="0">
                <a:solidFill>
                  <a:schemeClr val="accent1"/>
                </a:solidFill>
              </a:rPr>
              <a:t>radii[0]</a:t>
            </a:r>
            <a:r>
              <a:rPr lang="en-US" sz="1400" dirty="0"/>
              <a:t>;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 err="1"/>
              <a:t>rp</a:t>
            </a:r>
            <a:r>
              <a:rPr lang="en-US" sz="1400" dirty="0"/>
              <a:t>  =  </a:t>
            </a:r>
            <a:r>
              <a:rPr lang="en-US" sz="1400" dirty="0">
                <a:solidFill>
                  <a:schemeClr val="accent1"/>
                </a:solidFill>
              </a:rPr>
              <a:t>radii[2]</a:t>
            </a:r>
            <a:r>
              <a:rPr lang="en-US" sz="1400" dirty="0"/>
              <a:t>;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f   =  ( re – </a:t>
            </a:r>
            <a:r>
              <a:rPr lang="en-US" sz="1400" dirty="0" err="1"/>
              <a:t>rp</a:t>
            </a:r>
            <a:r>
              <a:rPr lang="en-US" sz="1400" dirty="0"/>
              <a:t> ) / re;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dirty="0"/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 err="1"/>
              <a:t>recgeo_c</a:t>
            </a:r>
            <a:r>
              <a:rPr lang="en-US" sz="1400" dirty="0"/>
              <a:t> ( point, re, f, &amp;</a:t>
            </a:r>
            <a:r>
              <a:rPr lang="en-US" sz="1400" dirty="0" err="1">
                <a:solidFill>
                  <a:schemeClr val="accent2"/>
                </a:solidFill>
              </a:rPr>
              <a:t>pdlon</a:t>
            </a:r>
            <a:r>
              <a:rPr lang="en-US" sz="1400" dirty="0"/>
              <a:t>, &amp;</a:t>
            </a:r>
            <a:r>
              <a:rPr lang="en-US" sz="1400" dirty="0" err="1">
                <a:solidFill>
                  <a:schemeClr val="accent2"/>
                </a:solidFill>
              </a:rPr>
              <a:t>pdlat</a:t>
            </a:r>
            <a:r>
              <a:rPr lang="en-US" sz="1400" dirty="0"/>
              <a:t>, &amp;</a:t>
            </a:r>
            <a:r>
              <a:rPr lang="en-US" sz="1400" dirty="0">
                <a:solidFill>
                  <a:srgbClr val="063DE8"/>
                </a:solidFill>
              </a:rPr>
              <a:t>alt</a:t>
            </a:r>
            <a:r>
              <a:rPr lang="en-US" sz="1400" dirty="0"/>
              <a:t>);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dirty="0"/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566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5667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566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5667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566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1566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6674" grpId="0" build="p"/>
      <p:bldP spid="156676" grpId="0"/>
      <p:bldP spid="156677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10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1683B88F-4982-C644-AE8F-AEA23F553F3E}" type="slidenum">
              <a:rPr lang="en-US" smtClean="0">
                <a:latin typeface="+mn-lt"/>
              </a:rPr>
              <a:pPr defTabSz="912813">
                <a:defRPr/>
              </a:pPr>
              <a:t>11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4037" name="Rectangle 5"/>
          <p:cNvSpPr>
            <a:spLocks noChangeArrowheads="1"/>
          </p:cNvSpPr>
          <p:nvPr/>
        </p:nvSpPr>
        <p:spPr bwMode="auto">
          <a:xfrm>
            <a:off x="654050" y="5157788"/>
            <a:ext cx="8440738" cy="138499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   </a:t>
            </a:r>
            <a:r>
              <a:rPr lang="en-US" sz="1400" dirty="0" err="1"/>
              <a:t>ilumin_c</a:t>
            </a:r>
            <a:r>
              <a:rPr lang="en-US" sz="1400" dirty="0"/>
              <a:t> ( "Ellipsoid", </a:t>
            </a:r>
            <a:r>
              <a:rPr lang="en-US" sz="1400" dirty="0" err="1">
                <a:solidFill>
                  <a:schemeClr val="accent1"/>
                </a:solidFill>
              </a:rPr>
              <a:t>satnm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  <a:r>
              <a:rPr lang="en-US" sz="1400" dirty="0">
                <a:solidFill>
                  <a:schemeClr val="accent1"/>
                </a:solidFill>
              </a:rPr>
              <a:t>et</a:t>
            </a:r>
            <a:r>
              <a:rPr lang="en-US" sz="1400" dirty="0"/>
              <a:t>, </a:t>
            </a:r>
            <a:r>
              <a:rPr lang="en-US" sz="1400" dirty="0" err="1">
                <a:solidFill>
                  <a:schemeClr val="accent1"/>
                </a:solidFill>
              </a:rPr>
              <a:t>fixref</a:t>
            </a:r>
            <a:r>
              <a:rPr lang="en-US" sz="1400" dirty="0"/>
              <a:t>, "CN+S", </a:t>
            </a:r>
            <a:r>
              <a:rPr lang="en-US" sz="1400" dirty="0" err="1">
                <a:solidFill>
                  <a:schemeClr val="accent1"/>
                </a:solidFill>
              </a:rPr>
              <a:t>scnm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point, </a:t>
            </a:r>
          </a:p>
          <a:p>
            <a:pPr algn="l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>
                <a:solidFill>
                  <a:schemeClr val="accent2"/>
                </a:solidFill>
              </a:rPr>
              <a:t>                 </a:t>
            </a:r>
            <a:r>
              <a:rPr lang="en-US" sz="1400" dirty="0"/>
              <a:t>&amp;</a:t>
            </a:r>
            <a:r>
              <a:rPr lang="en-US" sz="1400" dirty="0" err="1">
                <a:solidFill>
                  <a:srgbClr val="063DE8"/>
                </a:solidFill>
              </a:rPr>
              <a:t>trgepc</a:t>
            </a:r>
            <a:r>
              <a:rPr lang="en-US" sz="1400" dirty="0">
                <a:solidFill>
                  <a:schemeClr val="accent2"/>
                </a:solidFill>
              </a:rPr>
              <a:t>, </a:t>
            </a:r>
            <a:r>
              <a:rPr lang="en-US" sz="1400" dirty="0" err="1">
                <a:solidFill>
                  <a:srgbClr val="063DE8"/>
                </a:solidFill>
              </a:rPr>
              <a:t>srfvec</a:t>
            </a:r>
            <a:r>
              <a:rPr lang="en-US" sz="1400" dirty="0"/>
              <a:t>,  &amp;</a:t>
            </a:r>
            <a:r>
              <a:rPr lang="en-US" sz="1400" dirty="0">
                <a:solidFill>
                  <a:schemeClr val="accent2"/>
                </a:solidFill>
              </a:rPr>
              <a:t>phase</a:t>
            </a:r>
            <a:r>
              <a:rPr lang="en-US" sz="1400" dirty="0"/>
              <a:t>,  &amp;</a:t>
            </a:r>
            <a:r>
              <a:rPr lang="en-US" sz="1400" dirty="0">
                <a:solidFill>
                  <a:schemeClr val="accent2"/>
                </a:solidFill>
              </a:rPr>
              <a:t>solar</a:t>
            </a:r>
            <a:r>
              <a:rPr lang="en-US" sz="1400" dirty="0"/>
              <a:t>,  &amp;</a:t>
            </a:r>
            <a:r>
              <a:rPr lang="en-US" sz="1400" dirty="0" err="1">
                <a:solidFill>
                  <a:schemeClr val="accent2"/>
                </a:solidFill>
              </a:rPr>
              <a:t>emissn</a:t>
            </a:r>
            <a:r>
              <a:rPr lang="en-US" sz="1400" dirty="0"/>
              <a:t> );</a:t>
            </a:r>
          </a:p>
          <a:p>
            <a:pPr algn="l"/>
            <a:r>
              <a:rPr lang="en-US" sz="1400" dirty="0"/>
              <a:t>      ...</a:t>
            </a:r>
          </a:p>
          <a:p>
            <a:pPr algn="l"/>
            <a:r>
              <a:rPr lang="en-US" sz="1400" dirty="0"/>
              <a:t>   }</a:t>
            </a:r>
          </a:p>
          <a:p>
            <a:pPr algn="l"/>
            <a:r>
              <a:rPr lang="en-US" sz="1400" dirty="0"/>
              <a:t>   else</a:t>
            </a:r>
          </a:p>
          <a:p>
            <a:pPr algn="l"/>
            <a:r>
              <a:rPr lang="en-US" sz="1400" dirty="0"/>
              <a:t>   {  ...  }</a:t>
            </a:r>
          </a:p>
        </p:txBody>
      </p:sp>
      <p:sp>
        <p:nvSpPr>
          <p:cNvPr id="44038" name="Rectangle 6"/>
          <p:cNvSpPr>
            <a:spLocks noChangeArrowheads="1"/>
          </p:cNvSpPr>
          <p:nvPr/>
        </p:nvSpPr>
        <p:spPr bwMode="auto">
          <a:xfrm>
            <a:off x="654050" y="1277938"/>
            <a:ext cx="8142288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/* Compute the boresight ray intersection with the surface of the </a:t>
            </a:r>
          </a:p>
          <a:p>
            <a:pPr algn="l"/>
            <a:r>
              <a:rPr lang="en-US" sz="1400" dirty="0"/>
              <a:t>      target body.                                                      */</a:t>
            </a:r>
          </a:p>
        </p:txBody>
      </p:sp>
      <p:sp>
        <p:nvSpPr>
          <p:cNvPr id="44039" name="Rectangle 7"/>
          <p:cNvSpPr>
            <a:spLocks noChangeArrowheads="1"/>
          </p:cNvSpPr>
          <p:nvPr/>
        </p:nvSpPr>
        <p:spPr bwMode="auto">
          <a:xfrm>
            <a:off x="423863" y="1874838"/>
            <a:ext cx="7783512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  </a:t>
            </a:r>
            <a:r>
              <a:rPr lang="en-US" sz="1400" dirty="0" err="1"/>
              <a:t>sincpt_c</a:t>
            </a:r>
            <a:r>
              <a:rPr lang="en-US" sz="1400" dirty="0"/>
              <a:t> ( "Ellipsoid", </a:t>
            </a:r>
            <a:r>
              <a:rPr lang="en-US" sz="1400" dirty="0" err="1">
                <a:solidFill>
                  <a:schemeClr val="accent1"/>
                </a:solidFill>
              </a:rPr>
              <a:t>satnm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  <a:r>
              <a:rPr lang="en-US" sz="1400" dirty="0">
                <a:solidFill>
                  <a:schemeClr val="accent1"/>
                </a:solidFill>
              </a:rPr>
              <a:t>et</a:t>
            </a:r>
            <a:r>
              <a:rPr lang="en-US" sz="1400" dirty="0"/>
              <a:t>, </a:t>
            </a:r>
            <a:r>
              <a:rPr lang="en-US" sz="1400" dirty="0" err="1">
                <a:solidFill>
                  <a:schemeClr val="accent1"/>
                </a:solidFill>
              </a:rPr>
              <a:t>fixref</a:t>
            </a:r>
            <a:r>
              <a:rPr lang="en-US" sz="1400" dirty="0"/>
              <a:t>, "CN+S", </a:t>
            </a:r>
            <a:r>
              <a:rPr lang="en-US" sz="1400" dirty="0" err="1">
                <a:solidFill>
                  <a:schemeClr val="accent1"/>
                </a:solidFill>
              </a:rPr>
              <a:t>scnm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</a:p>
          <a:p>
            <a:pPr algn="l"/>
            <a:r>
              <a:rPr lang="en-US" sz="1400" dirty="0">
                <a:solidFill>
                  <a:schemeClr val="accent1"/>
                </a:solidFill>
              </a:rPr>
              <a:t>                </a:t>
            </a:r>
            <a:r>
              <a:rPr lang="en-US" sz="1400" dirty="0" err="1">
                <a:solidFill>
                  <a:schemeClr val="accent1"/>
                </a:solidFill>
              </a:rPr>
              <a:t>iframe</a:t>
            </a:r>
            <a:r>
              <a:rPr lang="en-US" sz="1400" dirty="0"/>
              <a:t>, </a:t>
            </a:r>
            <a:r>
              <a:rPr lang="en-US" sz="1400" dirty="0" err="1">
                <a:solidFill>
                  <a:schemeClr val="accent1"/>
                </a:solidFill>
              </a:rPr>
              <a:t>insite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  <a:r>
              <a:rPr lang="en-US" sz="1400" dirty="0">
                <a:solidFill>
                  <a:schemeClr val="accent2"/>
                </a:solidFill>
              </a:rPr>
              <a:t>point, </a:t>
            </a:r>
            <a:r>
              <a:rPr lang="en-US" sz="1400" dirty="0"/>
              <a:t>&amp;</a:t>
            </a:r>
            <a:r>
              <a:rPr lang="en-US" sz="1400" dirty="0" err="1">
                <a:solidFill>
                  <a:srgbClr val="063DE8"/>
                </a:solidFill>
              </a:rPr>
              <a:t>trgepc</a:t>
            </a:r>
            <a:r>
              <a:rPr lang="en-US" sz="1400" dirty="0">
                <a:solidFill>
                  <a:schemeClr val="accent2"/>
                </a:solidFill>
              </a:rPr>
              <a:t>, </a:t>
            </a:r>
            <a:r>
              <a:rPr lang="en-US" sz="1400" dirty="0" err="1">
                <a:solidFill>
                  <a:schemeClr val="accent2"/>
                </a:solidFill>
              </a:rPr>
              <a:t>srfvec</a:t>
            </a:r>
            <a:r>
              <a:rPr lang="en-US" sz="1400" dirty="0">
                <a:solidFill>
                  <a:schemeClr val="accent2"/>
                </a:solidFill>
              </a:rPr>
              <a:t>, &amp;found </a:t>
            </a:r>
            <a:r>
              <a:rPr lang="en-US" sz="1400" dirty="0"/>
              <a:t> );</a:t>
            </a:r>
          </a:p>
        </p:txBody>
      </p:sp>
      <p:sp>
        <p:nvSpPr>
          <p:cNvPr id="44040" name="Rectangle 8"/>
          <p:cNvSpPr>
            <a:spLocks noChangeArrowheads="1"/>
          </p:cNvSpPr>
          <p:nvPr/>
        </p:nvSpPr>
        <p:spPr bwMode="auto">
          <a:xfrm>
            <a:off x="654050" y="2411413"/>
            <a:ext cx="8142288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   /* If an intercept is found, compute planetocentric and planetodetic       </a:t>
            </a:r>
          </a:p>
          <a:p>
            <a:pPr algn="l"/>
            <a:r>
              <a:rPr lang="en-US" sz="1400"/>
              <a:t>      latitude and longitude of the point.                              */</a:t>
            </a:r>
          </a:p>
        </p:txBody>
      </p:sp>
      <p:sp>
        <p:nvSpPr>
          <p:cNvPr id="44041" name="Rectangle 9"/>
          <p:cNvSpPr>
            <a:spLocks noChangeArrowheads="1"/>
          </p:cNvSpPr>
          <p:nvPr/>
        </p:nvSpPr>
        <p:spPr bwMode="auto">
          <a:xfrm>
            <a:off x="846138" y="2917825"/>
            <a:ext cx="8220075" cy="2031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if ( found ) </a:t>
            </a:r>
          </a:p>
          <a:p>
            <a:pPr algn="l"/>
            <a:r>
              <a:rPr lang="en-US" sz="1400" dirty="0"/>
              <a:t> {</a:t>
            </a:r>
          </a:p>
          <a:p>
            <a:pPr algn="l"/>
            <a:r>
              <a:rPr lang="en-US" sz="1400" dirty="0"/>
              <a:t>    </a:t>
            </a:r>
            <a:r>
              <a:rPr lang="en-US" sz="1400" dirty="0" err="1"/>
              <a:t>reclat_c</a:t>
            </a:r>
            <a:r>
              <a:rPr lang="en-US" sz="1400" dirty="0"/>
              <a:t> ( point, &amp;</a:t>
            </a:r>
            <a:r>
              <a:rPr lang="en-US" sz="1400" dirty="0">
                <a:solidFill>
                  <a:srgbClr val="063DE8"/>
                </a:solidFill>
              </a:rPr>
              <a:t>r</a:t>
            </a:r>
            <a:r>
              <a:rPr lang="en-US" sz="1400" dirty="0"/>
              <a:t>, &amp;</a:t>
            </a:r>
            <a:r>
              <a:rPr lang="en-US" sz="1400" dirty="0" err="1">
                <a:solidFill>
                  <a:schemeClr val="accent2"/>
                </a:solidFill>
              </a:rPr>
              <a:t>pclon</a:t>
            </a:r>
            <a:r>
              <a:rPr lang="en-US" sz="1400" dirty="0"/>
              <a:t>, &amp;</a:t>
            </a:r>
            <a:r>
              <a:rPr lang="en-US" sz="1400" dirty="0" err="1">
                <a:solidFill>
                  <a:schemeClr val="accent2"/>
                </a:solidFill>
              </a:rPr>
              <a:t>pclat</a:t>
            </a:r>
            <a:r>
              <a:rPr lang="en-US" sz="1400" dirty="0"/>
              <a:t> );</a:t>
            </a:r>
          </a:p>
          <a:p>
            <a:pPr algn="l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    /* Let re, </a:t>
            </a:r>
            <a:r>
              <a:rPr lang="en-US" sz="1400" dirty="0" err="1"/>
              <a:t>rp</a:t>
            </a:r>
            <a:r>
              <a:rPr lang="en-US" sz="1400" dirty="0"/>
              <a:t>, and f be the satellite's longer equatorial</a:t>
            </a:r>
          </a:p>
          <a:p>
            <a:pPr algn="l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       radius, polar radius, and flattening factor.                  */</a:t>
            </a:r>
          </a:p>
          <a:p>
            <a:pPr algn="l"/>
            <a:r>
              <a:rPr lang="en-US" sz="1400" dirty="0"/>
              <a:t>    re   =   </a:t>
            </a:r>
            <a:r>
              <a:rPr lang="en-US" sz="1400" dirty="0">
                <a:solidFill>
                  <a:schemeClr val="accent1"/>
                </a:solidFill>
              </a:rPr>
              <a:t>radii[0];</a:t>
            </a:r>
          </a:p>
          <a:p>
            <a:pPr algn="l"/>
            <a:r>
              <a:rPr lang="en-US" sz="1400" dirty="0"/>
              <a:t>    </a:t>
            </a:r>
            <a:r>
              <a:rPr lang="en-US" sz="1400" dirty="0" err="1"/>
              <a:t>rp</a:t>
            </a:r>
            <a:r>
              <a:rPr lang="en-US" sz="1400" dirty="0"/>
              <a:t>   =   </a:t>
            </a:r>
            <a:r>
              <a:rPr lang="en-US" sz="1400" dirty="0">
                <a:solidFill>
                  <a:schemeClr val="accent1"/>
                </a:solidFill>
              </a:rPr>
              <a:t>radii[2];</a:t>
            </a:r>
          </a:p>
          <a:p>
            <a:pPr algn="l"/>
            <a:r>
              <a:rPr lang="en-US" sz="1400" dirty="0"/>
              <a:t>    f    =   ( re – </a:t>
            </a:r>
            <a:r>
              <a:rPr lang="en-US" sz="1400" dirty="0" err="1"/>
              <a:t>rp</a:t>
            </a:r>
            <a:r>
              <a:rPr lang="en-US" sz="1400" dirty="0"/>
              <a:t> ) /  re;  </a:t>
            </a:r>
          </a:p>
          <a:p>
            <a:pPr algn="l"/>
            <a:r>
              <a:rPr lang="en-US" sz="1400" dirty="0"/>
              <a:t>    </a:t>
            </a:r>
            <a:r>
              <a:rPr lang="en-US" sz="1400" dirty="0" err="1"/>
              <a:t>recgeo_c</a:t>
            </a:r>
            <a:r>
              <a:rPr lang="en-US" sz="1400" dirty="0"/>
              <a:t> ( point, re, f, &amp;</a:t>
            </a:r>
            <a:r>
              <a:rPr lang="en-US" sz="1400" dirty="0" err="1">
                <a:solidFill>
                  <a:schemeClr val="accent2"/>
                </a:solidFill>
              </a:rPr>
              <a:t>pdlon</a:t>
            </a:r>
            <a:r>
              <a:rPr lang="en-US" sz="1400" dirty="0"/>
              <a:t>, &amp;</a:t>
            </a:r>
            <a:r>
              <a:rPr lang="en-US" sz="1400" dirty="0" err="1">
                <a:solidFill>
                  <a:schemeClr val="accent2"/>
                </a:solidFill>
              </a:rPr>
              <a:t>pdlat</a:t>
            </a:r>
            <a:r>
              <a:rPr lang="en-US" sz="1400" dirty="0"/>
              <a:t>, &amp;</a:t>
            </a:r>
            <a:r>
              <a:rPr lang="en-US" sz="1400" dirty="0">
                <a:solidFill>
                  <a:srgbClr val="063DE8"/>
                </a:solidFill>
              </a:rPr>
              <a:t>alt</a:t>
            </a:r>
            <a:r>
              <a:rPr lang="en-US" sz="1400" dirty="0"/>
              <a:t> );</a:t>
            </a:r>
          </a:p>
        </p:txBody>
      </p:sp>
      <p:sp>
        <p:nvSpPr>
          <p:cNvPr id="44042" name="Rectangle 10"/>
          <p:cNvSpPr>
            <a:spLocks noChangeArrowheads="1"/>
          </p:cNvSpPr>
          <p:nvPr/>
        </p:nvSpPr>
        <p:spPr bwMode="auto">
          <a:xfrm>
            <a:off x="846138" y="4965700"/>
            <a:ext cx="797877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    /* Compute illumination angles at the surface point.             */</a:t>
            </a:r>
          </a:p>
        </p:txBody>
      </p:sp>
      <p:sp>
        <p:nvSpPr>
          <p:cNvPr id="35850" name="Rectangle 12"/>
          <p:cNvSpPr>
            <a:spLocks noGrp="1" noChangeArrowheads="1"/>
          </p:cNvSpPr>
          <p:nvPr>
            <p:ph type="title"/>
          </p:nvPr>
        </p:nvSpPr>
        <p:spPr>
          <a:xfrm>
            <a:off x="2016125" y="381000"/>
            <a:ext cx="6654800" cy="474663"/>
          </a:xfrm>
        </p:spPr>
        <p:txBody>
          <a:bodyPr/>
          <a:lstStyle/>
          <a:p>
            <a:r>
              <a:rPr lang="en-US"/>
              <a:t>Geometry Calculations: Summary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40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40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440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440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500"/>
                                        <p:tgtEl>
                                          <p:spTgt spid="440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0" dur="500"/>
                                        <p:tgtEl>
                                          <p:spTgt spid="440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5" dur="500"/>
                                        <p:tgtEl>
                                          <p:spTgt spid="440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8" dur="500"/>
                                        <p:tgtEl>
                                          <p:spTgt spid="440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500"/>
                                        <p:tgtEl>
                                          <p:spTgt spid="4404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440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9" dur="500"/>
                                        <p:tgtEl>
                                          <p:spTgt spid="4404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4" dur="500"/>
                                        <p:tgtEl>
                                          <p:spTgt spid="4404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9" dur="500"/>
                                        <p:tgtEl>
                                          <p:spTgt spid="440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500"/>
                                        <p:tgtEl>
                                          <p:spTgt spid="440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037" grpId="0" autoUpdateAnimBg="0"/>
      <p:bldP spid="44038" grpId="0"/>
      <p:bldP spid="44039" grpId="0" autoUpdateAnimBg="0"/>
      <p:bldP spid="44040" grpId="0" autoUpdateAnimBg="0"/>
      <p:bldP spid="44042" grpId="0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79BF1B63-75C3-9140-A6E7-7153D1FA57A7}" type="slidenum">
              <a:rPr lang="en-US" smtClean="0">
                <a:latin typeface="+mn-lt"/>
              </a:rPr>
              <a:pPr defTabSz="912813">
                <a:defRPr/>
              </a:pPr>
              <a:t>12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789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597025"/>
            <a:ext cx="8029575" cy="4494213"/>
          </a:xfrm>
          <a:noFill/>
        </p:spPr>
        <p:txBody>
          <a:bodyPr/>
          <a:lstStyle/>
          <a:p>
            <a:pPr>
              <a:lnSpc>
                <a:spcPct val="70000"/>
              </a:lnSpc>
              <a:buFontTx/>
              <a:buNone/>
            </a:pPr>
            <a:r>
              <a:rPr lang="en-US" sz="1600"/>
              <a:t>The code above used quite a few inputs that we don't have yet: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/>
          </a:p>
          <a:p>
            <a:pPr>
              <a:lnSpc>
                <a:spcPct val="70000"/>
              </a:lnSpc>
            </a:pPr>
            <a:r>
              <a:rPr lang="en-US" sz="1600"/>
              <a:t>TDB epoch of interest (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600"/>
              <a:t> );</a:t>
            </a:r>
          </a:p>
          <a:p>
            <a:pPr>
              <a:lnSpc>
                <a:spcPct val="70000"/>
              </a:lnSpc>
            </a:pPr>
            <a:r>
              <a:rPr lang="en-US" sz="1600"/>
              <a:t>satellite and s/c names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satnm, scnm</a:t>
            </a:r>
            <a:r>
              <a:rPr lang="en-US" sz="1600"/>
              <a:t>);</a:t>
            </a:r>
          </a:p>
          <a:p>
            <a:pPr>
              <a:lnSpc>
                <a:spcPct val="70000"/>
              </a:lnSpc>
            </a:pPr>
            <a:r>
              <a:rPr lang="en-US" sz="1600"/>
              <a:t>satellite body-fixed frame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600"/>
              <a:t>);</a:t>
            </a:r>
          </a:p>
          <a:p>
            <a:pPr>
              <a:lnSpc>
                <a:spcPct val="70000"/>
              </a:lnSpc>
            </a:pPr>
            <a:r>
              <a:rPr lang="en-US" sz="1600"/>
              <a:t>satellite ellipsoid radii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radii</a:t>
            </a:r>
            <a:r>
              <a:rPr lang="en-US" sz="1600"/>
              <a:t>);</a:t>
            </a:r>
          </a:p>
          <a:p>
            <a:pPr>
              <a:lnSpc>
                <a:spcPct val="70000"/>
              </a:lnSpc>
            </a:pPr>
            <a:r>
              <a:rPr lang="en-US" sz="1600"/>
              <a:t>instrument fixed frame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iframe</a:t>
            </a:r>
            <a:r>
              <a:rPr lang="en-US" sz="1600"/>
              <a:t>);</a:t>
            </a:r>
          </a:p>
          <a:p>
            <a:pPr>
              <a:lnSpc>
                <a:spcPct val="70000"/>
              </a:lnSpc>
            </a:pPr>
            <a:r>
              <a:rPr lang="en-US" sz="1600"/>
              <a:t>instrument boresight vector in the instrument frame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insite</a:t>
            </a:r>
            <a:r>
              <a:rPr lang="en-US" sz="1600"/>
              <a:t>);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/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/>
              <a:t>Some of these values are user inputs; others can be obtained via CSPICE calls 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/>
              <a:t>once the required kernels have been loaded.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/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/>
              <a:t>Let's prompt for the satellite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600"/>
              <a:t>), satellite frame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600"/>
              <a:t>), 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/>
              <a:t>spacecraft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600"/>
              <a:t>), instrument name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600"/>
              <a:t>) and time of interest  (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600"/>
              <a:t>):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400">
              <a:latin typeface="Courier New" charset="0"/>
            </a:endParaRP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   prompt_c ( "Enter satellite name  &gt; ", WORDSZ,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>
                <a:latin typeface="Courier New" charset="0"/>
              </a:rPr>
              <a:t>  );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   prompt_c ( "Enter satellite frame &gt; ", WORDSZ,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>
                <a:latin typeface="Courier New" charset="0"/>
              </a:rPr>
              <a:t> );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   prompt_c ( "Enter spacecraft name &gt; ", WORDSZ,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>
                <a:latin typeface="Courier New" charset="0"/>
              </a:rPr>
              <a:t>   );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   prompt_c ( "Enter instrument name &gt; ", WORDSZ,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400">
                <a:latin typeface="Courier New" charset="0"/>
              </a:rPr>
              <a:t> );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   prompt_c ( "Enter time            &gt; ", WORDSZ, </a:t>
            </a:r>
            <a:r>
              <a:rPr lang="en-US" sz="140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400">
                <a:latin typeface="Courier New" charset="0"/>
              </a:rPr>
              <a:t>   );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>
                <a:latin typeface="Courier New" charset="0"/>
              </a:rPr>
              <a:t> </a:t>
            </a:r>
          </a:p>
        </p:txBody>
      </p:sp>
      <p:sp>
        <p:nvSpPr>
          <p:cNvPr id="37893" name="Rectangle 6"/>
          <p:cNvSpPr>
            <a:spLocks noGrp="1" noChangeArrowheads="1"/>
          </p:cNvSpPr>
          <p:nvPr>
            <p:ph type="title"/>
          </p:nvPr>
        </p:nvSpPr>
        <p:spPr>
          <a:xfrm>
            <a:off x="3981450" y="381000"/>
            <a:ext cx="2724150" cy="474663"/>
          </a:xfrm>
        </p:spPr>
        <p:txBody>
          <a:bodyPr/>
          <a:lstStyle/>
          <a:p>
            <a:r>
              <a:rPr lang="en-US"/>
              <a:t>Get Inputs - 1</a:t>
            </a:r>
          </a:p>
        </p:txBody>
      </p:sp>
    </p:spTree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8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74FBA098-366E-3248-BC62-97F1435CC685}" type="slidenum">
              <a:rPr lang="en-US" smtClean="0">
                <a:latin typeface="+mn-lt"/>
              </a:rPr>
              <a:pPr defTabSz="912813">
                <a:defRPr/>
              </a:pPr>
              <a:t>13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9940" name="Rectangle 6"/>
          <p:cNvSpPr>
            <a:spLocks noGrp="1" noChangeArrowheads="1"/>
          </p:cNvSpPr>
          <p:nvPr>
            <p:ph type="title"/>
          </p:nvPr>
        </p:nvSpPr>
        <p:spPr>
          <a:xfrm>
            <a:off x="3981450" y="381000"/>
            <a:ext cx="2724150" cy="474663"/>
          </a:xfrm>
        </p:spPr>
        <p:txBody>
          <a:bodyPr/>
          <a:lstStyle/>
          <a:p>
            <a:r>
              <a:rPr lang="en-US"/>
              <a:t>Get Inputs - 2</a:t>
            </a:r>
          </a:p>
        </p:txBody>
      </p:sp>
      <p:sp>
        <p:nvSpPr>
          <p:cNvPr id="24585" name="Rectangle 9"/>
          <p:cNvSpPr>
            <a:spLocks noChangeArrowheads="1"/>
          </p:cNvSpPr>
          <p:nvPr/>
        </p:nvSpPr>
        <p:spPr bwMode="auto">
          <a:xfrm>
            <a:off x="693738" y="1346200"/>
            <a:ext cx="8102600" cy="150475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Then we can get the rest of the inputs from CSPICE calls: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600" dirty="0">
              <a:latin typeface="Arial" charset="0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To get the TDB epoch (</a:t>
            </a:r>
            <a:r>
              <a:rPr lang="en-US" sz="1400" dirty="0">
                <a:solidFill>
                  <a:srgbClr val="063DE8"/>
                </a:solidFill>
              </a:rPr>
              <a:t>et</a:t>
            </a:r>
            <a:r>
              <a:rPr lang="en-US" sz="1600" dirty="0">
                <a:latin typeface="Arial" charset="0"/>
              </a:rPr>
              <a:t>) from the user-supplied time string (which may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refer to the UTC, TDB or TT time systems):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600" dirty="0">
              <a:latin typeface="Arial" charset="0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       </a:t>
            </a:r>
            <a:r>
              <a:rPr lang="en-US" sz="1400" dirty="0"/>
              <a:t>str2et_c ( </a:t>
            </a:r>
            <a:r>
              <a:rPr lang="en-US" sz="1400" dirty="0">
                <a:solidFill>
                  <a:schemeClr val="accent1"/>
                </a:solidFill>
              </a:rPr>
              <a:t>time</a:t>
            </a:r>
            <a:r>
              <a:rPr lang="en-US" sz="1400" dirty="0"/>
              <a:t>, </a:t>
            </a:r>
            <a:r>
              <a:rPr lang="en-US" sz="1400" dirty="0">
                <a:solidFill>
                  <a:schemeClr val="accent1"/>
                </a:solidFill>
              </a:rPr>
              <a:t>&amp;</a:t>
            </a:r>
            <a:r>
              <a:rPr lang="en-US" sz="1400" dirty="0">
                <a:solidFill>
                  <a:schemeClr val="accent2"/>
                </a:solidFill>
              </a:rPr>
              <a:t>et </a:t>
            </a:r>
            <a:r>
              <a:rPr lang="en-US" sz="1400" dirty="0"/>
              <a:t>);</a:t>
            </a:r>
          </a:p>
        </p:txBody>
      </p:sp>
      <p:sp>
        <p:nvSpPr>
          <p:cNvPr id="24587" name="Rectangle 11"/>
          <p:cNvSpPr>
            <a:spLocks noChangeArrowheads="1"/>
          </p:cNvSpPr>
          <p:nvPr/>
        </p:nvSpPr>
        <p:spPr bwMode="auto">
          <a:xfrm>
            <a:off x="683690" y="3142971"/>
            <a:ext cx="7834312" cy="102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To get the satellite’s ellipsoid radii (</a:t>
            </a:r>
            <a:r>
              <a:rPr lang="en-US" sz="1400" dirty="0">
                <a:solidFill>
                  <a:srgbClr val="063DE8"/>
                </a:solidFill>
              </a:rPr>
              <a:t>radii</a:t>
            </a:r>
            <a:r>
              <a:rPr lang="en-US" sz="1600" dirty="0">
                <a:latin typeface="Arial" charset="0"/>
              </a:rPr>
              <a:t>):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600" dirty="0">
              <a:latin typeface="Arial" charset="0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       </a:t>
            </a:r>
            <a:r>
              <a:rPr lang="en-US" sz="1400" dirty="0"/>
              <a:t>bodvrd_c ( </a:t>
            </a:r>
            <a:r>
              <a:rPr lang="en-US" sz="1400" dirty="0" err="1">
                <a:solidFill>
                  <a:schemeClr val="accent1"/>
                </a:solidFill>
              </a:rPr>
              <a:t>satnm</a:t>
            </a:r>
            <a:r>
              <a:rPr lang="en-US" sz="1400" dirty="0"/>
              <a:t>, "RADII", 3, &amp;</a:t>
            </a:r>
            <a:r>
              <a:rPr lang="en-US" sz="1400" dirty="0" err="1">
                <a:solidFill>
                  <a:srgbClr val="063DE8"/>
                </a:solidFill>
              </a:rPr>
              <a:t>i</a:t>
            </a:r>
            <a:r>
              <a:rPr lang="en-US" sz="1400" dirty="0"/>
              <a:t>, </a:t>
            </a:r>
            <a:r>
              <a:rPr lang="en-US" sz="1400" dirty="0">
                <a:solidFill>
                  <a:srgbClr val="063DE8"/>
                </a:solidFill>
              </a:rPr>
              <a:t>radii</a:t>
            </a:r>
            <a:r>
              <a:rPr lang="en-US" sz="1400" dirty="0"/>
              <a:t> );</a:t>
            </a:r>
          </a:p>
          <a:p>
            <a:pPr algn="l" defTabSz="912813">
              <a:lnSpc>
                <a:spcPct val="70000"/>
              </a:lnSpc>
              <a:spcBef>
                <a:spcPct val="50000"/>
              </a:spcBef>
              <a:buSzPct val="100000"/>
            </a:pPr>
            <a:endParaRPr lang="en-US" sz="1400" dirty="0"/>
          </a:p>
        </p:txBody>
      </p:sp>
      <p:sp>
        <p:nvSpPr>
          <p:cNvPr id="24588" name="Rectangle 12"/>
          <p:cNvSpPr>
            <a:spLocks noChangeArrowheads="1"/>
          </p:cNvSpPr>
          <p:nvPr/>
        </p:nvSpPr>
        <p:spPr bwMode="auto">
          <a:xfrm>
            <a:off x="693738" y="4217465"/>
            <a:ext cx="7834312" cy="123224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To get the instrument boresight direction (</a:t>
            </a:r>
            <a:r>
              <a:rPr lang="en-US" sz="1400" dirty="0" err="1">
                <a:solidFill>
                  <a:schemeClr val="accent2"/>
                </a:solidFill>
              </a:rPr>
              <a:t>insite</a:t>
            </a:r>
            <a:r>
              <a:rPr lang="en-US" sz="1600" dirty="0">
                <a:latin typeface="Arial" charset="0"/>
              </a:rPr>
              <a:t>) and the name of the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 instrument frame (</a:t>
            </a:r>
            <a:r>
              <a:rPr lang="en-US" sz="1400" dirty="0" err="1">
                <a:solidFill>
                  <a:srgbClr val="063DE8"/>
                </a:solidFill>
              </a:rPr>
              <a:t>iframe</a:t>
            </a:r>
            <a:r>
              <a:rPr lang="en-US" sz="1600" dirty="0">
                <a:latin typeface="Arial" charset="0"/>
              </a:rPr>
              <a:t>) in which it is defined: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600" dirty="0">
              <a:latin typeface="Arial" charset="0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       </a:t>
            </a:r>
            <a:r>
              <a:rPr lang="en-US" sz="1400" dirty="0" err="1"/>
              <a:t>getfvn_c</a:t>
            </a:r>
            <a:r>
              <a:rPr lang="en-US" sz="1400" dirty="0"/>
              <a:t> ( </a:t>
            </a:r>
            <a:r>
              <a:rPr lang="en-US" sz="1400" dirty="0" err="1">
                <a:solidFill>
                  <a:schemeClr val="accent1"/>
                </a:solidFill>
              </a:rPr>
              <a:t>instnm</a:t>
            </a:r>
            <a:r>
              <a:rPr lang="en-US" sz="1400" dirty="0"/>
              <a:t>, ROOM,    WORDSZ,  WORDSZ,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               </a:t>
            </a:r>
            <a:r>
              <a:rPr lang="en-US" sz="1400" dirty="0">
                <a:solidFill>
                  <a:srgbClr val="063DE8"/>
                </a:solidFill>
              </a:rPr>
              <a:t>shape</a:t>
            </a:r>
            <a:r>
              <a:rPr lang="en-US" sz="1400" dirty="0"/>
              <a:t>,  </a:t>
            </a:r>
            <a:r>
              <a:rPr lang="en-US" sz="1400" dirty="0" err="1">
                <a:solidFill>
                  <a:srgbClr val="063DE8"/>
                </a:solidFill>
              </a:rPr>
              <a:t>iframe</a:t>
            </a:r>
            <a:r>
              <a:rPr lang="en-US" sz="1400" dirty="0"/>
              <a:t>,  </a:t>
            </a:r>
            <a:r>
              <a:rPr lang="en-US" sz="1400" dirty="0" err="1">
                <a:solidFill>
                  <a:srgbClr val="063DE8"/>
                </a:solidFill>
              </a:rPr>
              <a:t>insite</a:t>
            </a:r>
            <a:r>
              <a:rPr lang="en-US" sz="1400" dirty="0"/>
              <a:t>,  &amp;</a:t>
            </a:r>
            <a:r>
              <a:rPr lang="en-US" sz="1400" dirty="0">
                <a:solidFill>
                  <a:srgbClr val="063DE8"/>
                </a:solidFill>
              </a:rPr>
              <a:t>n</a:t>
            </a:r>
            <a:r>
              <a:rPr lang="en-US" sz="1400" dirty="0"/>
              <a:t>,     </a:t>
            </a:r>
            <a:r>
              <a:rPr lang="en-US" sz="1400" dirty="0" err="1">
                <a:solidFill>
                  <a:srgbClr val="063DE8"/>
                </a:solidFill>
              </a:rPr>
              <a:t>bundry</a:t>
            </a:r>
            <a:r>
              <a:rPr lang="en-US" sz="1400" dirty="0">
                <a:solidFill>
                  <a:srgbClr val="063DE8"/>
                </a:solidFill>
              </a:rPr>
              <a:t> </a:t>
            </a:r>
            <a:r>
              <a:rPr lang="en-US" sz="1400" dirty="0"/>
              <a:t>);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1773429" y="123899"/>
            <a:ext cx="18466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45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245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245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85" grpId="0"/>
      <p:bldP spid="24587" grpId="0"/>
      <p:bldP spid="24588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12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272DD4D9-9EF6-7C48-86F5-EACA2C042AF5}" type="slidenum">
              <a:rPr lang="en-US" smtClean="0">
                <a:latin typeface="+mn-lt"/>
              </a:rPr>
              <a:pPr defTabSz="912813">
                <a:defRPr/>
              </a:pPr>
              <a:t>14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1988" name="Rectangle 2"/>
          <p:cNvSpPr>
            <a:spLocks noGrp="1" noChangeArrowheads="1"/>
          </p:cNvSpPr>
          <p:nvPr>
            <p:ph type="title"/>
          </p:nvPr>
        </p:nvSpPr>
        <p:spPr>
          <a:xfrm>
            <a:off x="2797175" y="381000"/>
            <a:ext cx="5094288" cy="474663"/>
          </a:xfrm>
        </p:spPr>
        <p:txBody>
          <a:bodyPr/>
          <a:lstStyle/>
          <a:p>
            <a:r>
              <a:rPr lang="en-US"/>
              <a:t>Getting Inputs:  Summary</a:t>
            </a:r>
          </a:p>
        </p:txBody>
      </p:sp>
      <p:sp>
        <p:nvSpPr>
          <p:cNvPr id="61444" name="Rectangle 4"/>
          <p:cNvSpPr>
            <a:spLocks noChangeArrowheads="1"/>
          </p:cNvSpPr>
          <p:nvPr/>
        </p:nvSpPr>
        <p:spPr bwMode="auto">
          <a:xfrm>
            <a:off x="939800" y="4376738"/>
            <a:ext cx="6672263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</a:t>
            </a:r>
            <a:r>
              <a:rPr lang="en-US" sz="1400" dirty="0" err="1"/>
              <a:t>getfvn_c</a:t>
            </a:r>
            <a:r>
              <a:rPr lang="en-US" sz="1400" dirty="0"/>
              <a:t> ( </a:t>
            </a:r>
            <a:r>
              <a:rPr lang="en-US" sz="1400" dirty="0" err="1">
                <a:solidFill>
                  <a:schemeClr val="accent1"/>
                </a:solidFill>
              </a:rPr>
              <a:t>instnm</a:t>
            </a:r>
            <a:r>
              <a:rPr lang="en-US" sz="1400" dirty="0"/>
              <a:t>, ROOM,    WORDSZ,  WORDSZ,</a:t>
            </a:r>
          </a:p>
          <a:p>
            <a:pPr algn="l"/>
            <a:r>
              <a:rPr lang="en-US" sz="1400" dirty="0"/>
              <a:t>              </a:t>
            </a:r>
            <a:r>
              <a:rPr lang="en-US" sz="1400" dirty="0">
                <a:solidFill>
                  <a:schemeClr val="accent2"/>
                </a:solidFill>
              </a:rPr>
              <a:t>shape</a:t>
            </a:r>
            <a:r>
              <a:rPr lang="en-US" sz="1400" dirty="0"/>
              <a:t>,  </a:t>
            </a:r>
            <a:r>
              <a:rPr lang="en-US" sz="1400" dirty="0" err="1">
                <a:solidFill>
                  <a:srgbClr val="063DE8"/>
                </a:solidFill>
              </a:rPr>
              <a:t>iframe</a:t>
            </a:r>
            <a:r>
              <a:rPr lang="en-US" sz="1400" dirty="0"/>
              <a:t>,  </a:t>
            </a:r>
            <a:r>
              <a:rPr lang="en-US" sz="1400" dirty="0" err="1">
                <a:solidFill>
                  <a:srgbClr val="063DE8"/>
                </a:solidFill>
              </a:rPr>
              <a:t>insite</a:t>
            </a:r>
            <a:r>
              <a:rPr lang="en-US" sz="1400" dirty="0"/>
              <a:t>,  &amp;</a:t>
            </a:r>
            <a:r>
              <a:rPr lang="en-US" sz="1400" dirty="0">
                <a:solidFill>
                  <a:srgbClr val="063DE8"/>
                </a:solidFill>
              </a:rPr>
              <a:t>n</a:t>
            </a:r>
            <a:r>
              <a:rPr lang="en-US" sz="1400" dirty="0"/>
              <a:t>,     </a:t>
            </a:r>
            <a:r>
              <a:rPr lang="en-US" sz="1400" dirty="0" err="1">
                <a:solidFill>
                  <a:srgbClr val="063DE8"/>
                </a:solidFill>
              </a:rPr>
              <a:t>bundry</a:t>
            </a:r>
            <a:r>
              <a:rPr lang="en-US" sz="1400" dirty="0">
                <a:solidFill>
                  <a:srgbClr val="063DE8"/>
                </a:solidFill>
              </a:rPr>
              <a:t> </a:t>
            </a:r>
            <a:r>
              <a:rPr lang="en-US" sz="1400" dirty="0"/>
              <a:t>);</a:t>
            </a:r>
          </a:p>
        </p:txBody>
      </p:sp>
      <p:sp>
        <p:nvSpPr>
          <p:cNvPr id="41990" name="Rectangle 5"/>
          <p:cNvSpPr>
            <a:spLocks noChangeArrowheads="1"/>
          </p:cNvSpPr>
          <p:nvPr/>
        </p:nvSpPr>
        <p:spPr bwMode="auto">
          <a:xfrm>
            <a:off x="947738" y="1282700"/>
            <a:ext cx="70199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/* Prompt for the user-supplied inputs for our program      */</a:t>
            </a:r>
          </a:p>
        </p:txBody>
      </p:sp>
      <p:sp>
        <p:nvSpPr>
          <p:cNvPr id="61446" name="Rectangle 6"/>
          <p:cNvSpPr>
            <a:spLocks noChangeArrowheads="1"/>
          </p:cNvSpPr>
          <p:nvPr/>
        </p:nvSpPr>
        <p:spPr bwMode="auto">
          <a:xfrm>
            <a:off x="947738" y="1511300"/>
            <a:ext cx="6586537" cy="1581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0" dirty="0"/>
              <a:t> </a:t>
            </a:r>
            <a:r>
              <a:rPr lang="en-US" sz="1400" dirty="0"/>
              <a:t>  prompt_c ( "Enter setup file name &gt; ", FILESZ, </a:t>
            </a:r>
            <a:r>
              <a:rPr lang="en-US" sz="1400" dirty="0" err="1">
                <a:solidFill>
                  <a:schemeClr val="accent1"/>
                </a:solidFill>
              </a:rPr>
              <a:t>setupf</a:t>
            </a:r>
            <a:r>
              <a:rPr lang="en-US" sz="1400" dirty="0"/>
              <a:t> );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furnsh_c</a:t>
            </a:r>
            <a:r>
              <a:rPr lang="en-US" sz="1400" dirty="0"/>
              <a:t> ( </a:t>
            </a:r>
            <a:r>
              <a:rPr lang="en-US" sz="1400" dirty="0" err="1">
                <a:solidFill>
                  <a:schemeClr val="accent1"/>
                </a:solidFill>
              </a:rPr>
              <a:t>setupf</a:t>
            </a:r>
            <a:r>
              <a:rPr lang="en-US" sz="1400" dirty="0"/>
              <a:t> );</a:t>
            </a:r>
          </a:p>
          <a:p>
            <a:pPr algn="l"/>
            <a:r>
              <a:rPr lang="en-US" sz="1400" dirty="0"/>
              <a:t>   prompt_c ( "Enter satellite name  &gt; ", WORDSZ, </a:t>
            </a:r>
            <a:r>
              <a:rPr lang="en-US" sz="1400" dirty="0" err="1">
                <a:solidFill>
                  <a:schemeClr val="accent1"/>
                </a:solidFill>
              </a:rPr>
              <a:t>satnm</a:t>
            </a:r>
            <a:r>
              <a:rPr lang="en-US" sz="1400" dirty="0"/>
              <a:t>  );</a:t>
            </a:r>
          </a:p>
          <a:p>
            <a:pPr algn="l"/>
            <a:r>
              <a:rPr lang="en-US" sz="1400" dirty="0"/>
              <a:t>   prompt_c ( "Enter satellite frame &gt; ", WORDSZ, </a:t>
            </a:r>
            <a:r>
              <a:rPr lang="en-US" sz="1400" dirty="0" err="1">
                <a:solidFill>
                  <a:schemeClr val="accent1"/>
                </a:solidFill>
              </a:rPr>
              <a:t>fixref</a:t>
            </a:r>
            <a:r>
              <a:rPr lang="en-US" sz="1400" dirty="0"/>
              <a:t>  );</a:t>
            </a:r>
          </a:p>
          <a:p>
            <a:pPr algn="l"/>
            <a:r>
              <a:rPr lang="en-US" sz="1400" dirty="0"/>
              <a:t>   prompt_c ( "Enter spacecraft name &gt; ", WORDSZ, </a:t>
            </a:r>
            <a:r>
              <a:rPr lang="en-US" sz="1400" dirty="0" err="1">
                <a:solidFill>
                  <a:schemeClr val="accent1"/>
                </a:solidFill>
              </a:rPr>
              <a:t>scnm</a:t>
            </a:r>
            <a:r>
              <a:rPr lang="en-US" sz="1400" dirty="0"/>
              <a:t>   );</a:t>
            </a:r>
          </a:p>
          <a:p>
            <a:pPr algn="l"/>
            <a:r>
              <a:rPr lang="en-US" sz="1400" dirty="0"/>
              <a:t>   prompt_c ( "Enter instrument name &gt; ", WORDSZ, </a:t>
            </a:r>
            <a:r>
              <a:rPr lang="en-US" sz="1400" dirty="0" err="1">
                <a:solidFill>
                  <a:schemeClr val="accent1"/>
                </a:solidFill>
              </a:rPr>
              <a:t>instnm</a:t>
            </a:r>
            <a:r>
              <a:rPr lang="en-US" sz="1400" dirty="0"/>
              <a:t> );</a:t>
            </a:r>
          </a:p>
          <a:p>
            <a:pPr algn="l"/>
            <a:r>
              <a:rPr lang="en-US" sz="1400" dirty="0"/>
              <a:t>   prompt_c ( "Enter time            &gt; ", WORDSZ, </a:t>
            </a:r>
            <a:r>
              <a:rPr lang="en-US" sz="1400" dirty="0">
                <a:solidFill>
                  <a:schemeClr val="accent1"/>
                </a:solidFill>
              </a:rPr>
              <a:t>time</a:t>
            </a:r>
            <a:r>
              <a:rPr lang="en-US" sz="1400" dirty="0"/>
              <a:t>   );</a:t>
            </a:r>
          </a:p>
        </p:txBody>
      </p:sp>
      <p:sp>
        <p:nvSpPr>
          <p:cNvPr id="61447" name="Rectangle 7"/>
          <p:cNvSpPr>
            <a:spLocks noChangeArrowheads="1"/>
          </p:cNvSpPr>
          <p:nvPr/>
        </p:nvSpPr>
        <p:spPr bwMode="auto">
          <a:xfrm>
            <a:off x="939800" y="3057525"/>
            <a:ext cx="58388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/* Get the epoch corresponding to the input time:  */</a:t>
            </a:r>
          </a:p>
        </p:txBody>
      </p:sp>
      <p:sp>
        <p:nvSpPr>
          <p:cNvPr id="61448" name="Rectangle 8"/>
          <p:cNvSpPr>
            <a:spLocks noChangeArrowheads="1"/>
          </p:cNvSpPr>
          <p:nvPr/>
        </p:nvSpPr>
        <p:spPr bwMode="auto">
          <a:xfrm>
            <a:off x="955675" y="3290888"/>
            <a:ext cx="2985889" cy="30777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str2et_c ( </a:t>
            </a:r>
            <a:r>
              <a:rPr lang="en-US" sz="1400" dirty="0">
                <a:solidFill>
                  <a:schemeClr val="accent1"/>
                </a:solidFill>
              </a:rPr>
              <a:t>time</a:t>
            </a:r>
            <a:r>
              <a:rPr lang="en-US" sz="1400" dirty="0"/>
              <a:t>, &amp;</a:t>
            </a:r>
            <a:r>
              <a:rPr lang="en-US" sz="1400" dirty="0">
                <a:solidFill>
                  <a:srgbClr val="063DE8"/>
                </a:solidFill>
              </a:rPr>
              <a:t>et </a:t>
            </a:r>
            <a:r>
              <a:rPr lang="en-US" sz="1400" dirty="0"/>
              <a:t>);    </a:t>
            </a:r>
          </a:p>
        </p:txBody>
      </p:sp>
      <p:sp>
        <p:nvSpPr>
          <p:cNvPr id="61451" name="Rectangle 11"/>
          <p:cNvSpPr>
            <a:spLocks noChangeArrowheads="1"/>
          </p:cNvSpPr>
          <p:nvPr/>
        </p:nvSpPr>
        <p:spPr bwMode="auto">
          <a:xfrm>
            <a:off x="955675" y="3551238"/>
            <a:ext cx="413226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/* Get the radii of the satellite. */</a:t>
            </a:r>
          </a:p>
        </p:txBody>
      </p:sp>
      <p:sp>
        <p:nvSpPr>
          <p:cNvPr id="61452" name="Rectangle 12"/>
          <p:cNvSpPr>
            <a:spLocks noChangeArrowheads="1"/>
          </p:cNvSpPr>
          <p:nvPr/>
        </p:nvSpPr>
        <p:spPr bwMode="auto">
          <a:xfrm>
            <a:off x="1247775" y="3790950"/>
            <a:ext cx="466566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bodvrd_c ( </a:t>
            </a:r>
            <a:r>
              <a:rPr lang="en-US" sz="1400" dirty="0" err="1">
                <a:solidFill>
                  <a:schemeClr val="accent1"/>
                </a:solidFill>
              </a:rPr>
              <a:t>satnm</a:t>
            </a:r>
            <a:r>
              <a:rPr lang="en-US" sz="1400" dirty="0"/>
              <a:t>, "RADII", 3, &amp;</a:t>
            </a:r>
            <a:r>
              <a:rPr lang="en-US" sz="1400" dirty="0" err="1">
                <a:solidFill>
                  <a:srgbClr val="063DE8"/>
                </a:solidFill>
              </a:rPr>
              <a:t>i</a:t>
            </a:r>
            <a:r>
              <a:rPr lang="en-US" sz="1400" dirty="0"/>
              <a:t>, </a:t>
            </a:r>
            <a:r>
              <a:rPr lang="en-US" sz="1400" dirty="0">
                <a:solidFill>
                  <a:srgbClr val="063DE8"/>
                </a:solidFill>
              </a:rPr>
              <a:t>radii </a:t>
            </a:r>
            <a:r>
              <a:rPr lang="en-US" sz="1400" dirty="0"/>
              <a:t>);</a:t>
            </a:r>
          </a:p>
        </p:txBody>
      </p:sp>
      <p:sp>
        <p:nvSpPr>
          <p:cNvPr id="61453" name="Rectangle 13"/>
          <p:cNvSpPr>
            <a:spLocks noChangeArrowheads="1"/>
          </p:cNvSpPr>
          <p:nvPr/>
        </p:nvSpPr>
        <p:spPr bwMode="auto">
          <a:xfrm>
            <a:off x="960438" y="4090988"/>
            <a:ext cx="551973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/* Get the instrument boresight and frame name. */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614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614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614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614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614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614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614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44" grpId="0" autoUpdateAnimBg="0"/>
      <p:bldP spid="61446" grpId="0" autoUpdateAnimBg="0"/>
      <p:bldP spid="61447" grpId="0" autoUpdateAnimBg="0"/>
      <p:bldP spid="61448" grpId="0" autoUpdateAnimBg="0"/>
      <p:bldP spid="61451" grpId="0" autoUpdateAnimBg="0"/>
      <p:bldP spid="61452" grpId="0" autoUpdateAnimBg="0"/>
      <p:bldP spid="61453" grpId="0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1550F93F-9FAE-8145-8535-96A4D9D4E863}" type="slidenum">
              <a:rPr lang="en-US" smtClean="0">
                <a:latin typeface="+mn-lt"/>
              </a:rPr>
              <a:pPr defTabSz="912813">
                <a:defRPr/>
              </a:pPr>
              <a:t>15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4036" name="Rectangle 2"/>
          <p:cNvSpPr>
            <a:spLocks noGrp="1" noChangeArrowheads="1"/>
          </p:cNvSpPr>
          <p:nvPr>
            <p:ph type="title"/>
          </p:nvPr>
        </p:nvSpPr>
        <p:spPr>
          <a:xfrm>
            <a:off x="3770313" y="381000"/>
            <a:ext cx="3154362" cy="474663"/>
          </a:xfrm>
        </p:spPr>
        <p:txBody>
          <a:bodyPr/>
          <a:lstStyle/>
          <a:p>
            <a:r>
              <a:rPr lang="en-US"/>
              <a:t>Display Results</a:t>
            </a:r>
          </a:p>
        </p:txBody>
      </p:sp>
      <p:sp>
        <p:nvSpPr>
          <p:cNvPr id="161796" name="Rectangle 4"/>
          <p:cNvSpPr>
            <a:spLocks noChangeArrowheads="1"/>
          </p:cNvSpPr>
          <p:nvPr/>
        </p:nvSpPr>
        <p:spPr bwMode="auto">
          <a:xfrm>
            <a:off x="693738" y="1163638"/>
            <a:ext cx="8218487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/* Display results.  Convert angles from radians to degrees for output. */</a:t>
            </a:r>
          </a:p>
        </p:txBody>
      </p:sp>
      <p:sp>
        <p:nvSpPr>
          <p:cNvPr id="161797" name="Rectangle 5"/>
          <p:cNvSpPr>
            <a:spLocks noChangeArrowheads="1"/>
          </p:cNvSpPr>
          <p:nvPr/>
        </p:nvSpPr>
        <p:spPr bwMode="auto">
          <a:xfrm>
            <a:off x="693738" y="1368425"/>
            <a:ext cx="7758112" cy="39211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 err="1"/>
              <a:t>printf</a:t>
            </a:r>
            <a:r>
              <a:rPr lang="en-US" sz="1400" dirty="0"/>
              <a:t> ( "\n"</a:t>
            </a:r>
          </a:p>
          <a:p>
            <a:pPr algn="l"/>
            <a:r>
              <a:rPr lang="en-US" sz="1400" dirty="0"/>
              <a:t>         "Intercept planetocentric longitude       (</a:t>
            </a:r>
            <a:r>
              <a:rPr lang="en-US" sz="1400" dirty="0" err="1"/>
              <a:t>deg</a:t>
            </a:r>
            <a:r>
              <a:rPr lang="en-US" sz="1400" dirty="0"/>
              <a:t>):   %11.6f\n"</a:t>
            </a:r>
          </a:p>
          <a:p>
            <a:pPr algn="l"/>
            <a:r>
              <a:rPr lang="en-US" sz="1400" b="0" dirty="0"/>
              <a:t>         </a:t>
            </a:r>
            <a:r>
              <a:rPr lang="en-US" sz="1400" dirty="0"/>
              <a:t>"Intercept planetocentric latitude        (</a:t>
            </a:r>
            <a:r>
              <a:rPr lang="en-US" sz="1400" dirty="0" err="1"/>
              <a:t>deg</a:t>
            </a:r>
            <a:r>
              <a:rPr lang="en-US" sz="1400" dirty="0"/>
              <a:t>):   %11.6f\n"</a:t>
            </a:r>
          </a:p>
          <a:p>
            <a:pPr algn="l"/>
            <a:r>
              <a:rPr lang="en-US" sz="1400" b="0" dirty="0"/>
              <a:t>         </a:t>
            </a:r>
            <a:r>
              <a:rPr lang="en-US" sz="1400" dirty="0"/>
              <a:t>"Intercept planetodetic longitude         (</a:t>
            </a:r>
            <a:r>
              <a:rPr lang="en-US" sz="1400" dirty="0" err="1"/>
              <a:t>deg</a:t>
            </a:r>
            <a:r>
              <a:rPr lang="en-US" sz="1400" dirty="0"/>
              <a:t>):   %11.6f\n"</a:t>
            </a:r>
          </a:p>
          <a:p>
            <a:pPr algn="l"/>
            <a:r>
              <a:rPr lang="en-US" sz="1400" b="0" dirty="0"/>
              <a:t>         </a:t>
            </a:r>
            <a:r>
              <a:rPr lang="en-US" sz="1400" dirty="0"/>
              <a:t>"Intercept planetodetic latitude          (</a:t>
            </a:r>
            <a:r>
              <a:rPr lang="en-US" sz="1400" dirty="0" err="1"/>
              <a:t>deg</a:t>
            </a:r>
            <a:r>
              <a:rPr lang="en-US" sz="1400" dirty="0"/>
              <a:t>):   %11.6f\n"</a:t>
            </a:r>
          </a:p>
          <a:p>
            <a:pPr algn="l"/>
            <a:r>
              <a:rPr lang="en-US" sz="1400" b="0" dirty="0"/>
              <a:t>         </a:t>
            </a:r>
            <a:r>
              <a:rPr lang="en-US" sz="1400" dirty="0"/>
              <a:t>"Range from spacecraft to intercept point  (km):   %11.6f\n" </a:t>
            </a:r>
          </a:p>
          <a:p>
            <a:pPr algn="l"/>
            <a:r>
              <a:rPr lang="en-US" sz="1400" dirty="0"/>
              <a:t>         "Intercept phase angle                    (</a:t>
            </a:r>
            <a:r>
              <a:rPr lang="en-US" sz="1400" dirty="0" err="1"/>
              <a:t>deg</a:t>
            </a:r>
            <a:r>
              <a:rPr lang="en-US" sz="1400" dirty="0"/>
              <a:t>):   %11.6f\n"</a:t>
            </a:r>
          </a:p>
          <a:p>
            <a:pPr algn="l"/>
            <a:r>
              <a:rPr lang="en-US" sz="1400" b="0" dirty="0"/>
              <a:t>         </a:t>
            </a:r>
            <a:r>
              <a:rPr lang="en-US" sz="1400" dirty="0"/>
              <a:t>"Intercept solar incidence angle          (</a:t>
            </a:r>
            <a:r>
              <a:rPr lang="en-US" sz="1400" dirty="0" err="1"/>
              <a:t>deg</a:t>
            </a:r>
            <a:r>
              <a:rPr lang="en-US" sz="1400" dirty="0"/>
              <a:t>):   %11.6f\n"</a:t>
            </a:r>
          </a:p>
          <a:p>
            <a:pPr algn="l"/>
            <a:r>
              <a:rPr lang="en-US" sz="1400" b="0" dirty="0"/>
              <a:t>         </a:t>
            </a:r>
            <a:r>
              <a:rPr lang="en-US" sz="1400" dirty="0"/>
              <a:t>"Intercept emission angle                 (</a:t>
            </a:r>
            <a:r>
              <a:rPr lang="en-US" sz="1400" dirty="0" err="1"/>
              <a:t>deg</a:t>
            </a:r>
            <a:r>
              <a:rPr lang="en-US" sz="1400" dirty="0"/>
              <a:t>):   %11.6f\n",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</a:t>
            </a:r>
            <a:r>
              <a:rPr lang="en-US" sz="1400" dirty="0" err="1"/>
              <a:t>pclon</a:t>
            </a:r>
            <a:r>
              <a:rPr lang="en-US" sz="1400" dirty="0"/>
              <a:t>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</a:t>
            </a:r>
            <a:r>
              <a:rPr lang="en-US" sz="1400" dirty="0" err="1"/>
              <a:t>pclat</a:t>
            </a:r>
            <a:r>
              <a:rPr lang="en-US" sz="1400" dirty="0"/>
              <a:t>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</a:t>
            </a:r>
            <a:r>
              <a:rPr lang="en-US" sz="1400" dirty="0" err="1"/>
              <a:t>pdlon</a:t>
            </a:r>
            <a:r>
              <a:rPr lang="en-US" sz="1400" dirty="0"/>
              <a:t>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</a:t>
            </a:r>
            <a:r>
              <a:rPr lang="en-US" sz="1400" dirty="0" err="1"/>
              <a:t>pdlat</a:t>
            </a:r>
            <a:r>
              <a:rPr lang="en-US" sz="1400" dirty="0"/>
              <a:t>,</a:t>
            </a:r>
          </a:p>
          <a:p>
            <a:pPr algn="l"/>
            <a:r>
              <a:rPr lang="en-US" sz="1400" dirty="0"/>
              <a:t>         vnorm_c( </a:t>
            </a:r>
            <a:r>
              <a:rPr lang="en-US" sz="1400" dirty="0" err="1"/>
              <a:t>srfvec</a:t>
            </a:r>
            <a:r>
              <a:rPr lang="en-US" sz="1400" dirty="0"/>
              <a:t> ),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phase,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solar,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</a:t>
            </a:r>
            <a:r>
              <a:rPr lang="en-US" sz="1400" dirty="0" err="1"/>
              <a:t>emissn</a:t>
            </a:r>
            <a:r>
              <a:rPr lang="en-US" sz="1400" dirty="0"/>
              <a:t>                                            ); </a:t>
            </a:r>
          </a:p>
        </p:txBody>
      </p:sp>
      <p:sp>
        <p:nvSpPr>
          <p:cNvPr id="161803" name="Text Box 11"/>
          <p:cNvSpPr txBox="1">
            <a:spLocks noChangeArrowheads="1"/>
          </p:cNvSpPr>
          <p:nvPr/>
        </p:nvSpPr>
        <p:spPr bwMode="auto">
          <a:xfrm>
            <a:off x="390525" y="5253038"/>
            <a:ext cx="7850188" cy="11695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}</a:t>
            </a:r>
          </a:p>
          <a:p>
            <a:pPr algn="l"/>
            <a:r>
              <a:rPr lang="en-US" sz="1400" dirty="0"/>
              <a:t>else</a:t>
            </a:r>
          </a:p>
          <a:p>
            <a:pPr algn="l"/>
            <a:r>
              <a:rPr lang="en-US" sz="1400" dirty="0"/>
              <a:t>{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printf</a:t>
            </a:r>
            <a:r>
              <a:rPr lang="en-US" sz="1400" dirty="0"/>
              <a:t> ( "No intercept point found at %s\n", </a:t>
            </a:r>
            <a:r>
              <a:rPr lang="en-US" sz="1400" dirty="0">
                <a:solidFill>
                  <a:schemeClr val="accent1"/>
                </a:solidFill>
              </a:rPr>
              <a:t>time</a:t>
            </a:r>
            <a:r>
              <a:rPr lang="en-US" sz="1400" dirty="0"/>
              <a:t> );</a:t>
            </a:r>
          </a:p>
          <a:p>
            <a:pPr algn="l"/>
            <a:r>
              <a:rPr lang="en-US" sz="1400" dirty="0"/>
              <a:t>}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17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17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8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18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1796" grpId="0"/>
      <p:bldP spid="161797" grpId="0"/>
      <p:bldP spid="16180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EFFA1DAC-372E-4743-8E6B-643D3586AB0E}" type="slidenum">
              <a:rPr lang="en-US" smtClean="0">
                <a:latin typeface="+mn-lt"/>
              </a:rPr>
              <a:pPr defTabSz="912813">
                <a:defRPr/>
              </a:pPr>
              <a:t>16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608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0563" y="1984375"/>
            <a:ext cx="7762875" cy="1417638"/>
          </a:xfrm>
        </p:spPr>
        <p:txBody>
          <a:bodyPr/>
          <a:lstStyle/>
          <a:p>
            <a:pPr>
              <a:buFontTx/>
              <a:buNone/>
            </a:pPr>
            <a:r>
              <a:rPr lang="en-US" sz="1600"/>
              <a:t>To finish up the program we need to declare the variables we've used.</a:t>
            </a:r>
          </a:p>
          <a:p>
            <a:pPr>
              <a:buFontTx/>
              <a:buNone/>
            </a:pPr>
            <a:endParaRPr lang="en-US" sz="1600"/>
          </a:p>
          <a:p>
            <a:r>
              <a:rPr lang="en-US" sz="1600"/>
              <a:t>We'll highlight techniques used by NAIF programmers </a:t>
            </a:r>
          </a:p>
          <a:p>
            <a:r>
              <a:rPr lang="en-US" sz="1600"/>
              <a:t>Add remaining C code required to make a syntactically valid program</a:t>
            </a:r>
          </a:p>
        </p:txBody>
      </p:sp>
      <p:sp>
        <p:nvSpPr>
          <p:cNvPr id="46085" name="Rectangle 4"/>
          <p:cNvSpPr>
            <a:spLocks noGrp="1" noChangeArrowheads="1"/>
          </p:cNvSpPr>
          <p:nvPr>
            <p:ph type="title"/>
          </p:nvPr>
        </p:nvSpPr>
        <p:spPr>
          <a:xfrm>
            <a:off x="3106738" y="381000"/>
            <a:ext cx="4481512" cy="474663"/>
          </a:xfrm>
        </p:spPr>
        <p:txBody>
          <a:bodyPr/>
          <a:lstStyle/>
          <a:p>
            <a:r>
              <a:rPr lang="en-US"/>
              <a:t>Complete the Program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11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61E5C459-2D3E-EB45-88DE-BB77684FA4CC}" type="slidenum">
              <a:rPr lang="en-US" smtClean="0">
                <a:latin typeface="+mn-lt"/>
              </a:rPr>
              <a:pPr defTabSz="912813">
                <a:defRPr/>
              </a:pPr>
              <a:t>17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10597" name="Rectangle 5"/>
          <p:cNvSpPr>
            <a:spLocks noChangeArrowheads="1"/>
          </p:cNvSpPr>
          <p:nvPr/>
        </p:nvSpPr>
        <p:spPr bwMode="auto">
          <a:xfrm>
            <a:off x="593725" y="1787525"/>
            <a:ext cx="3481388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#include &lt;stdio.h&gt;</a:t>
            </a:r>
          </a:p>
          <a:p>
            <a:pPr algn="l"/>
            <a:r>
              <a:rPr lang="en-US" sz="1400"/>
              <a:t>#include "SpiceUsr.h"</a:t>
            </a:r>
          </a:p>
        </p:txBody>
      </p:sp>
      <p:sp>
        <p:nvSpPr>
          <p:cNvPr id="48133" name="Rectangle 2"/>
          <p:cNvSpPr>
            <a:spLocks noGrp="1" noChangeArrowheads="1"/>
          </p:cNvSpPr>
          <p:nvPr>
            <p:ph type="title"/>
          </p:nvPr>
        </p:nvSpPr>
        <p:spPr>
          <a:xfrm>
            <a:off x="2757488" y="381000"/>
            <a:ext cx="5178425" cy="474663"/>
          </a:xfrm>
        </p:spPr>
        <p:txBody>
          <a:bodyPr/>
          <a:lstStyle/>
          <a:p>
            <a:r>
              <a:rPr lang="en-US"/>
              <a:t>Complete Source Code - 1</a:t>
            </a:r>
          </a:p>
        </p:txBody>
      </p:sp>
      <p:sp>
        <p:nvSpPr>
          <p:cNvPr id="110596" name="Text Box 4"/>
          <p:cNvSpPr txBox="1">
            <a:spLocks noChangeArrowheads="1"/>
          </p:cNvSpPr>
          <p:nvPr/>
        </p:nvSpPr>
        <p:spPr bwMode="auto">
          <a:xfrm>
            <a:off x="4708525" y="1233488"/>
            <a:ext cx="4049713" cy="4133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alt;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</a:t>
            </a:r>
            <a:r>
              <a:rPr lang="en-US" sz="1400" dirty="0" err="1"/>
              <a:t>bundry</a:t>
            </a:r>
            <a:r>
              <a:rPr lang="en-US" sz="1400" dirty="0"/>
              <a:t>[ROOM][3];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</a:t>
            </a:r>
            <a:r>
              <a:rPr lang="en-US" sz="1400" dirty="0" err="1"/>
              <a:t>emissn</a:t>
            </a:r>
            <a:r>
              <a:rPr lang="en-US" sz="1400" dirty="0"/>
              <a:t>;</a:t>
            </a:r>
          </a:p>
          <a:p>
            <a:pPr algn="l"/>
            <a:r>
              <a:rPr lang="en-US" sz="1400" b="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et;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f;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</a:t>
            </a:r>
            <a:r>
              <a:rPr lang="en-US" sz="1400" dirty="0" err="1"/>
              <a:t>insite</a:t>
            </a:r>
            <a:r>
              <a:rPr lang="en-US" sz="1400" dirty="0"/>
              <a:t>[3];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</a:t>
            </a:r>
            <a:r>
              <a:rPr lang="en-US" sz="1400" dirty="0" err="1"/>
              <a:t>srfvec</a:t>
            </a:r>
            <a:r>
              <a:rPr lang="en-US" sz="1400" dirty="0"/>
              <a:t>[3];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</a:t>
            </a:r>
            <a:r>
              <a:rPr lang="en-US" sz="1400" dirty="0" err="1"/>
              <a:t>pclat</a:t>
            </a:r>
            <a:r>
              <a:rPr lang="en-US" sz="1400" dirty="0"/>
              <a:t>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</a:t>
            </a:r>
            <a:r>
              <a:rPr lang="en-US" sz="1400" dirty="0" err="1"/>
              <a:t>pclon</a:t>
            </a:r>
            <a:r>
              <a:rPr lang="en-US" sz="1400" dirty="0"/>
              <a:t>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</a:t>
            </a:r>
            <a:r>
              <a:rPr lang="en-US" sz="1400" dirty="0" err="1"/>
              <a:t>pdlat</a:t>
            </a:r>
            <a:r>
              <a:rPr lang="en-US" sz="1400" dirty="0"/>
              <a:t>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</a:t>
            </a:r>
            <a:r>
              <a:rPr lang="en-US" sz="1400" dirty="0" err="1"/>
              <a:t>pdlon</a:t>
            </a:r>
            <a:r>
              <a:rPr lang="en-US" sz="1400" dirty="0"/>
              <a:t>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phase;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point [3];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r;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radii [3];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re;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</a:t>
            </a:r>
            <a:r>
              <a:rPr lang="en-US" sz="1400" dirty="0" err="1"/>
              <a:t>rp</a:t>
            </a:r>
            <a:r>
              <a:rPr lang="en-US" sz="1400" dirty="0"/>
              <a:t>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solar;</a:t>
            </a:r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SpiceDouble</a:t>
            </a:r>
            <a:r>
              <a:rPr lang="en-US" sz="1400" dirty="0"/>
              <a:t>    </a:t>
            </a:r>
            <a:r>
              <a:rPr lang="en-US" sz="1400" dirty="0" err="1"/>
              <a:t>trgepc</a:t>
            </a:r>
            <a:r>
              <a:rPr lang="en-US" sz="1400" dirty="0"/>
              <a:t>;</a:t>
            </a:r>
          </a:p>
        </p:txBody>
      </p:sp>
      <p:sp>
        <p:nvSpPr>
          <p:cNvPr id="110598" name="Rectangle 6"/>
          <p:cNvSpPr>
            <a:spLocks noChangeArrowheads="1"/>
          </p:cNvSpPr>
          <p:nvPr/>
        </p:nvSpPr>
        <p:spPr bwMode="auto">
          <a:xfrm>
            <a:off x="685800" y="4459288"/>
            <a:ext cx="3705225" cy="1793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   SpiceChar      iframe[WORDSZ];</a:t>
            </a:r>
          </a:p>
          <a:p>
            <a:pPr algn="l"/>
            <a:r>
              <a:rPr lang="en-US" sz="1400"/>
              <a:t>   SpiceChar      instnm[WORDSZ];</a:t>
            </a:r>
          </a:p>
          <a:p>
            <a:pPr algn="l"/>
            <a:r>
              <a:rPr lang="en-US" sz="1400"/>
              <a:t>   SpiceChar      satnm [WORDSZ];</a:t>
            </a:r>
          </a:p>
          <a:p>
            <a:pPr algn="l"/>
            <a:r>
              <a:rPr lang="en-US" sz="1400"/>
              <a:t>   SpiceChar      fixref[WORDSZ];</a:t>
            </a:r>
          </a:p>
          <a:p>
            <a:pPr algn="l"/>
            <a:r>
              <a:rPr lang="en-US" sz="1400"/>
              <a:t>   SpiceChar      scnm  [WORDSZ];</a:t>
            </a:r>
          </a:p>
          <a:p>
            <a:pPr algn="l"/>
            <a:r>
              <a:rPr lang="en-US" sz="1400"/>
              <a:t>   SpiceChar      setupf[FILESZ];</a:t>
            </a:r>
          </a:p>
          <a:p>
            <a:pPr algn="l"/>
            <a:r>
              <a:rPr lang="en-US" sz="1400"/>
              <a:t>   SpiceChar      shape [WORDSZ];</a:t>
            </a:r>
          </a:p>
          <a:p>
            <a:pPr algn="l"/>
            <a:r>
              <a:rPr lang="en-US" sz="1400"/>
              <a:t>   SpiceChar      time  [WORDSZ];</a:t>
            </a:r>
          </a:p>
        </p:txBody>
      </p:sp>
      <p:sp>
        <p:nvSpPr>
          <p:cNvPr id="110599" name="Rectangle 7"/>
          <p:cNvSpPr>
            <a:spLocks noChangeArrowheads="1"/>
          </p:cNvSpPr>
          <p:nvPr/>
        </p:nvSpPr>
        <p:spPr bwMode="auto">
          <a:xfrm>
            <a:off x="682625" y="3833813"/>
            <a:ext cx="2744788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endParaRPr lang="en-US" sz="1400" dirty="0"/>
          </a:p>
          <a:p>
            <a:pPr algn="l"/>
            <a:r>
              <a:rPr lang="en-US" sz="1400" dirty="0"/>
              <a:t>   </a:t>
            </a:r>
            <a:r>
              <a:rPr lang="en-US" sz="1400" dirty="0" err="1"/>
              <a:t>SpiceBoolean</a:t>
            </a:r>
            <a:r>
              <a:rPr lang="en-US" sz="1400" dirty="0"/>
              <a:t>   found;</a:t>
            </a:r>
          </a:p>
        </p:txBody>
      </p:sp>
      <p:sp>
        <p:nvSpPr>
          <p:cNvPr id="110600" name="Rectangle 8"/>
          <p:cNvSpPr>
            <a:spLocks noChangeArrowheads="1"/>
          </p:cNvSpPr>
          <p:nvPr/>
        </p:nvSpPr>
        <p:spPr bwMode="auto">
          <a:xfrm>
            <a:off x="655638" y="2908300"/>
            <a:ext cx="3492500" cy="7302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   #define  FILESZ          256</a:t>
            </a:r>
          </a:p>
          <a:p>
            <a:pPr algn="l"/>
            <a:r>
              <a:rPr lang="en-US" sz="1400"/>
              <a:t>   #define  WORDSZ          41</a:t>
            </a:r>
          </a:p>
          <a:p>
            <a:pPr algn="l"/>
            <a:r>
              <a:rPr lang="en-US" sz="1400"/>
              <a:t>   #define  ROOM            10</a:t>
            </a:r>
          </a:p>
        </p:txBody>
      </p:sp>
      <p:sp>
        <p:nvSpPr>
          <p:cNvPr id="48138" name="Rectangle 9"/>
          <p:cNvSpPr>
            <a:spLocks noChangeArrowheads="1"/>
          </p:cNvSpPr>
          <p:nvPr/>
        </p:nvSpPr>
        <p:spPr bwMode="auto">
          <a:xfrm>
            <a:off x="609600" y="2209800"/>
            <a:ext cx="1465263" cy="7302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endParaRPr lang="en-US" sz="1400"/>
          </a:p>
          <a:p>
            <a:pPr algn="l"/>
            <a:r>
              <a:rPr lang="en-US" sz="1400"/>
              <a:t>int main () </a:t>
            </a:r>
          </a:p>
          <a:p>
            <a:pPr algn="l"/>
            <a:r>
              <a:rPr lang="en-US" sz="1400"/>
              <a:t>{</a:t>
            </a:r>
          </a:p>
        </p:txBody>
      </p:sp>
      <p:sp>
        <p:nvSpPr>
          <p:cNvPr id="110603" name="Rectangle 11"/>
          <p:cNvSpPr>
            <a:spLocks noChangeArrowheads="1"/>
          </p:cNvSpPr>
          <p:nvPr/>
        </p:nvSpPr>
        <p:spPr bwMode="auto">
          <a:xfrm>
            <a:off x="4724400" y="5614988"/>
            <a:ext cx="3957638" cy="6894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   </a:t>
            </a:r>
            <a:r>
              <a:rPr lang="en-US" sz="1400" dirty="0" err="1"/>
              <a:t>SpiceInt</a:t>
            </a:r>
            <a:r>
              <a:rPr lang="en-US" sz="1400" dirty="0"/>
              <a:t>       </a:t>
            </a:r>
            <a:r>
              <a:rPr lang="en-US" sz="1400" dirty="0" err="1"/>
              <a:t>i</a:t>
            </a:r>
            <a:r>
              <a:rPr lang="en-US" sz="1400" dirty="0"/>
              <a:t>;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   </a:t>
            </a:r>
            <a:r>
              <a:rPr lang="en-US" sz="1400" dirty="0" err="1"/>
              <a:t>SpiceInt</a:t>
            </a:r>
            <a:r>
              <a:rPr lang="en-US" sz="1400" dirty="0"/>
              <a:t>       n;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   </a:t>
            </a:r>
            <a:endParaRPr lang="en-US" sz="1600" dirty="0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105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6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106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105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105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105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6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1106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0597" grpId="0" autoUpdateAnimBg="0"/>
      <p:bldP spid="110596" grpId="0" autoUpdateAnimBg="0"/>
      <p:bldP spid="110598" grpId="0" autoUpdateAnimBg="0"/>
      <p:bldP spid="110599" grpId="0" autoUpdateAnimBg="0"/>
      <p:bldP spid="110600" grpId="0" autoUpdateAnimBg="0"/>
      <p:bldP spid="110603" grpId="0" autoUpdateAnimBg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12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F9F382E4-4839-2045-81FE-2C77580B9E88}" type="slidenum">
              <a:rPr lang="en-US" smtClean="0">
                <a:latin typeface="+mn-lt"/>
              </a:rPr>
              <a:pPr defTabSz="912813">
                <a:defRPr/>
              </a:pPr>
              <a:t>18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0180" name="Rectangle 2"/>
          <p:cNvSpPr>
            <a:spLocks noGrp="1" noChangeArrowheads="1"/>
          </p:cNvSpPr>
          <p:nvPr>
            <p:ph type="title"/>
          </p:nvPr>
        </p:nvSpPr>
        <p:spPr>
          <a:xfrm>
            <a:off x="2752725" y="381000"/>
            <a:ext cx="5184775" cy="474663"/>
          </a:xfrm>
        </p:spPr>
        <p:txBody>
          <a:bodyPr/>
          <a:lstStyle/>
          <a:p>
            <a:r>
              <a:rPr lang="en-US"/>
              <a:t>Complete Source Code - 2</a:t>
            </a:r>
          </a:p>
        </p:txBody>
      </p:sp>
      <p:sp>
        <p:nvSpPr>
          <p:cNvPr id="168963" name="Rectangle 3"/>
          <p:cNvSpPr>
            <a:spLocks noChangeArrowheads="1"/>
          </p:cNvSpPr>
          <p:nvPr/>
        </p:nvSpPr>
        <p:spPr bwMode="auto">
          <a:xfrm>
            <a:off x="1000125" y="4465638"/>
            <a:ext cx="6672263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</a:t>
            </a:r>
            <a:r>
              <a:rPr lang="en-US" sz="1400" dirty="0" err="1"/>
              <a:t>getfvn_c</a:t>
            </a:r>
            <a:r>
              <a:rPr lang="en-US" sz="1400" dirty="0"/>
              <a:t> ( </a:t>
            </a:r>
            <a:r>
              <a:rPr lang="en-US" sz="1400" dirty="0" err="1">
                <a:solidFill>
                  <a:schemeClr val="accent1"/>
                </a:solidFill>
              </a:rPr>
              <a:t>instnm</a:t>
            </a:r>
            <a:r>
              <a:rPr lang="en-US" sz="1400" dirty="0"/>
              <a:t>, ROOM,    WORDSZ,  WORDSZ,</a:t>
            </a:r>
          </a:p>
          <a:p>
            <a:pPr algn="l"/>
            <a:r>
              <a:rPr lang="en-US" sz="1400" dirty="0"/>
              <a:t>              </a:t>
            </a:r>
            <a:r>
              <a:rPr lang="en-US" sz="1400" dirty="0">
                <a:solidFill>
                  <a:srgbClr val="063DE8"/>
                </a:solidFill>
              </a:rPr>
              <a:t>shape</a:t>
            </a:r>
            <a:r>
              <a:rPr lang="en-US" sz="1400" dirty="0"/>
              <a:t>,  </a:t>
            </a:r>
            <a:r>
              <a:rPr lang="en-US" sz="1400" dirty="0" err="1">
                <a:solidFill>
                  <a:srgbClr val="063DE8"/>
                </a:solidFill>
              </a:rPr>
              <a:t>iframe</a:t>
            </a:r>
            <a:r>
              <a:rPr lang="en-US" sz="1400" dirty="0"/>
              <a:t>,  </a:t>
            </a:r>
            <a:r>
              <a:rPr lang="en-US" sz="1400" dirty="0" err="1">
                <a:solidFill>
                  <a:srgbClr val="063DE8"/>
                </a:solidFill>
              </a:rPr>
              <a:t>insite</a:t>
            </a:r>
            <a:r>
              <a:rPr lang="en-US" sz="1400" dirty="0"/>
              <a:t>,  &amp;</a:t>
            </a:r>
            <a:r>
              <a:rPr lang="en-US" sz="1400" dirty="0">
                <a:solidFill>
                  <a:srgbClr val="063DE8"/>
                </a:solidFill>
              </a:rPr>
              <a:t>n</a:t>
            </a:r>
            <a:r>
              <a:rPr lang="en-US" sz="1400" dirty="0"/>
              <a:t>,     </a:t>
            </a:r>
            <a:r>
              <a:rPr lang="en-US" sz="1400" dirty="0" err="1">
                <a:solidFill>
                  <a:srgbClr val="063DE8"/>
                </a:solidFill>
              </a:rPr>
              <a:t>bundry</a:t>
            </a:r>
            <a:r>
              <a:rPr lang="en-US" sz="1400" dirty="0">
                <a:solidFill>
                  <a:srgbClr val="063DE8"/>
                </a:solidFill>
              </a:rPr>
              <a:t> </a:t>
            </a:r>
            <a:r>
              <a:rPr lang="en-US" sz="1400" dirty="0"/>
              <a:t>);</a:t>
            </a:r>
          </a:p>
        </p:txBody>
      </p:sp>
      <p:sp>
        <p:nvSpPr>
          <p:cNvPr id="50182" name="Rectangle 4"/>
          <p:cNvSpPr>
            <a:spLocks noChangeArrowheads="1"/>
          </p:cNvSpPr>
          <p:nvPr/>
        </p:nvSpPr>
        <p:spPr bwMode="auto">
          <a:xfrm>
            <a:off x="1008063" y="1371600"/>
            <a:ext cx="70199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/* Prompt for the user-supplied inputs for our program      */</a:t>
            </a:r>
          </a:p>
        </p:txBody>
      </p:sp>
      <p:sp>
        <p:nvSpPr>
          <p:cNvPr id="168965" name="Rectangle 5"/>
          <p:cNvSpPr>
            <a:spLocks noChangeArrowheads="1"/>
          </p:cNvSpPr>
          <p:nvPr/>
        </p:nvSpPr>
        <p:spPr bwMode="auto">
          <a:xfrm>
            <a:off x="1008063" y="1600200"/>
            <a:ext cx="6478587" cy="1581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0"/>
              <a:t> </a:t>
            </a:r>
            <a:r>
              <a:rPr lang="en-US" sz="1400"/>
              <a:t>  prompt_c ( "Enter setup file name &gt; ", FILESZ, </a:t>
            </a:r>
            <a:r>
              <a:rPr lang="en-US" sz="1400">
                <a:solidFill>
                  <a:schemeClr val="accent1"/>
                </a:solidFill>
              </a:rPr>
              <a:t>setupf</a:t>
            </a:r>
            <a:r>
              <a:rPr lang="en-US" sz="1400"/>
              <a:t> );</a:t>
            </a:r>
          </a:p>
          <a:p>
            <a:pPr algn="l"/>
            <a:r>
              <a:rPr lang="en-US" sz="1400"/>
              <a:t>   furnsh_c ( </a:t>
            </a:r>
            <a:r>
              <a:rPr lang="en-US" sz="1400">
                <a:solidFill>
                  <a:schemeClr val="accent1"/>
                </a:solidFill>
              </a:rPr>
              <a:t>setupf</a:t>
            </a:r>
            <a:r>
              <a:rPr lang="en-US" sz="1400"/>
              <a:t> );</a:t>
            </a:r>
          </a:p>
          <a:p>
            <a:pPr algn="l"/>
            <a:r>
              <a:rPr lang="en-US" sz="1400"/>
              <a:t>   prompt_c ( "Enter satellite name  &gt; ", WORDSZ, </a:t>
            </a:r>
            <a:r>
              <a:rPr lang="en-US" sz="1400">
                <a:solidFill>
                  <a:schemeClr val="accent1"/>
                </a:solidFill>
              </a:rPr>
              <a:t>satnm</a:t>
            </a:r>
            <a:r>
              <a:rPr lang="en-US" sz="1400"/>
              <a:t>  );</a:t>
            </a:r>
          </a:p>
          <a:p>
            <a:pPr algn="l"/>
            <a:r>
              <a:rPr lang="en-US" sz="1400"/>
              <a:t>   prompt_c ( "Enter satellite frame &gt; ", WORDSZ, </a:t>
            </a:r>
            <a:r>
              <a:rPr lang="en-US" sz="1400">
                <a:solidFill>
                  <a:schemeClr val="accent1"/>
                </a:solidFill>
              </a:rPr>
              <a:t>fixref</a:t>
            </a:r>
            <a:r>
              <a:rPr lang="en-US" sz="1400"/>
              <a:t> );</a:t>
            </a:r>
          </a:p>
          <a:p>
            <a:pPr algn="l"/>
            <a:r>
              <a:rPr lang="en-US" sz="1400"/>
              <a:t>   prompt_c ( "Enter spacecraft name &gt; ", WORDSZ, </a:t>
            </a:r>
            <a:r>
              <a:rPr lang="en-US" sz="1400">
                <a:solidFill>
                  <a:schemeClr val="accent1"/>
                </a:solidFill>
              </a:rPr>
              <a:t>scnm</a:t>
            </a:r>
            <a:r>
              <a:rPr lang="en-US" sz="1400"/>
              <a:t>   );</a:t>
            </a:r>
          </a:p>
          <a:p>
            <a:pPr algn="l"/>
            <a:r>
              <a:rPr lang="en-US" sz="1400"/>
              <a:t>   prompt_c ( "Enter instrument name &gt; ", WORDSZ, </a:t>
            </a:r>
            <a:r>
              <a:rPr lang="en-US" sz="1400">
                <a:solidFill>
                  <a:schemeClr val="accent1"/>
                </a:solidFill>
              </a:rPr>
              <a:t>instnm</a:t>
            </a:r>
            <a:r>
              <a:rPr lang="en-US" sz="1400"/>
              <a:t> );</a:t>
            </a:r>
          </a:p>
          <a:p>
            <a:pPr algn="l"/>
            <a:r>
              <a:rPr lang="en-US" sz="1400"/>
              <a:t>   prompt_c ( "Enter time            &gt; ", WORDSZ, </a:t>
            </a:r>
            <a:r>
              <a:rPr lang="en-US" sz="1400">
                <a:solidFill>
                  <a:schemeClr val="accent1"/>
                </a:solidFill>
              </a:rPr>
              <a:t>time</a:t>
            </a:r>
            <a:r>
              <a:rPr lang="en-US" sz="1400"/>
              <a:t>   );</a:t>
            </a:r>
          </a:p>
        </p:txBody>
      </p:sp>
      <p:sp>
        <p:nvSpPr>
          <p:cNvPr id="168966" name="Rectangle 6"/>
          <p:cNvSpPr>
            <a:spLocks noChangeArrowheads="1"/>
          </p:cNvSpPr>
          <p:nvPr/>
        </p:nvSpPr>
        <p:spPr bwMode="auto">
          <a:xfrm>
            <a:off x="1016000" y="3135313"/>
            <a:ext cx="58388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/* Get the epoch corresponding to the input time:  */</a:t>
            </a:r>
          </a:p>
        </p:txBody>
      </p:sp>
      <p:sp>
        <p:nvSpPr>
          <p:cNvPr id="168967" name="Rectangle 7"/>
          <p:cNvSpPr>
            <a:spLocks noChangeArrowheads="1"/>
          </p:cNvSpPr>
          <p:nvPr/>
        </p:nvSpPr>
        <p:spPr bwMode="auto">
          <a:xfrm>
            <a:off x="1016000" y="3367088"/>
            <a:ext cx="2985889" cy="30777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str2et_c ( </a:t>
            </a:r>
            <a:r>
              <a:rPr lang="en-US" sz="1400" dirty="0">
                <a:solidFill>
                  <a:srgbClr val="FC0128"/>
                </a:solidFill>
              </a:rPr>
              <a:t>time</a:t>
            </a:r>
            <a:r>
              <a:rPr lang="en-US" sz="1400" dirty="0"/>
              <a:t>, &amp;</a:t>
            </a:r>
            <a:r>
              <a:rPr lang="en-US" sz="1400" dirty="0">
                <a:solidFill>
                  <a:srgbClr val="063DE8"/>
                </a:solidFill>
              </a:rPr>
              <a:t>et </a:t>
            </a:r>
            <a:r>
              <a:rPr lang="en-US" sz="1400" dirty="0"/>
              <a:t>);    </a:t>
            </a:r>
          </a:p>
        </p:txBody>
      </p:sp>
      <p:sp>
        <p:nvSpPr>
          <p:cNvPr id="168968" name="Rectangle 8"/>
          <p:cNvSpPr>
            <a:spLocks noChangeArrowheads="1"/>
          </p:cNvSpPr>
          <p:nvPr/>
        </p:nvSpPr>
        <p:spPr bwMode="auto">
          <a:xfrm>
            <a:off x="1000125" y="3652838"/>
            <a:ext cx="413226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/* Get the radii of the satellite. */</a:t>
            </a:r>
          </a:p>
        </p:txBody>
      </p:sp>
      <p:sp>
        <p:nvSpPr>
          <p:cNvPr id="168969" name="Rectangle 9"/>
          <p:cNvSpPr>
            <a:spLocks noChangeArrowheads="1"/>
          </p:cNvSpPr>
          <p:nvPr/>
        </p:nvSpPr>
        <p:spPr bwMode="auto">
          <a:xfrm>
            <a:off x="1308100" y="3910013"/>
            <a:ext cx="466566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bodvrd_c ( </a:t>
            </a:r>
            <a:r>
              <a:rPr lang="en-US" sz="1400" dirty="0" err="1">
                <a:solidFill>
                  <a:schemeClr val="accent1"/>
                </a:solidFill>
              </a:rPr>
              <a:t>satnm</a:t>
            </a:r>
            <a:r>
              <a:rPr lang="en-US" sz="1400" dirty="0"/>
              <a:t>, "RADII", 3, &amp;</a:t>
            </a:r>
            <a:r>
              <a:rPr lang="en-US" sz="1400" dirty="0" err="1">
                <a:solidFill>
                  <a:schemeClr val="accent2"/>
                </a:solidFill>
              </a:rPr>
              <a:t>i</a:t>
            </a:r>
            <a:r>
              <a:rPr lang="en-US" sz="1400" dirty="0"/>
              <a:t>, </a:t>
            </a:r>
            <a:r>
              <a:rPr lang="en-US" sz="1400" dirty="0">
                <a:solidFill>
                  <a:srgbClr val="063DE8"/>
                </a:solidFill>
              </a:rPr>
              <a:t>radii </a:t>
            </a:r>
            <a:r>
              <a:rPr lang="en-US" sz="1400" dirty="0"/>
              <a:t>);</a:t>
            </a:r>
          </a:p>
        </p:txBody>
      </p:sp>
      <p:sp>
        <p:nvSpPr>
          <p:cNvPr id="168970" name="Rectangle 10"/>
          <p:cNvSpPr>
            <a:spLocks noChangeArrowheads="1"/>
          </p:cNvSpPr>
          <p:nvPr/>
        </p:nvSpPr>
        <p:spPr bwMode="auto">
          <a:xfrm>
            <a:off x="977900" y="4194175"/>
            <a:ext cx="5519738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/* Get the instrument boresight and frame name. */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89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89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89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689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689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1689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89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1689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8963" grpId="0" autoUpdateAnimBg="0"/>
      <p:bldP spid="168965" grpId="0" autoUpdateAnimBg="0"/>
      <p:bldP spid="168966" grpId="0" autoUpdateAnimBg="0"/>
      <p:bldP spid="168967" grpId="0" autoUpdateAnimBg="0"/>
      <p:bldP spid="168968" grpId="0" autoUpdateAnimBg="0"/>
      <p:bldP spid="168969" grpId="0" autoUpdateAnimBg="0"/>
      <p:bldP spid="168970" grpId="0" autoUpdateAnimBg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12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0164331A-F642-624E-9FC4-D8048A69EA7B}" type="slidenum">
              <a:rPr lang="en-US" smtClean="0">
                <a:latin typeface="+mn-lt"/>
              </a:rPr>
              <a:pPr defTabSz="912813">
                <a:defRPr/>
              </a:pPr>
              <a:t>19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64866" name="Rectangle 2"/>
          <p:cNvSpPr>
            <a:spLocks noChangeArrowheads="1"/>
          </p:cNvSpPr>
          <p:nvPr/>
        </p:nvSpPr>
        <p:spPr bwMode="auto">
          <a:xfrm>
            <a:off x="615950" y="4927600"/>
            <a:ext cx="8054975" cy="53399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   </a:t>
            </a:r>
            <a:r>
              <a:rPr lang="en-US" sz="1400" dirty="0" err="1"/>
              <a:t>ilumin_c</a:t>
            </a:r>
            <a:r>
              <a:rPr lang="en-US" sz="1400" dirty="0"/>
              <a:t> ( "Ellipsoid", </a:t>
            </a:r>
            <a:r>
              <a:rPr lang="en-US" sz="1400" dirty="0" err="1">
                <a:solidFill>
                  <a:schemeClr val="accent1"/>
                </a:solidFill>
              </a:rPr>
              <a:t>satnm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  <a:r>
              <a:rPr lang="en-US" sz="1400" dirty="0">
                <a:solidFill>
                  <a:schemeClr val="accent1"/>
                </a:solidFill>
              </a:rPr>
              <a:t>et</a:t>
            </a:r>
            <a:r>
              <a:rPr lang="en-US" sz="1400" dirty="0"/>
              <a:t>, </a:t>
            </a:r>
            <a:r>
              <a:rPr lang="en-US" sz="1400" dirty="0" err="1">
                <a:solidFill>
                  <a:schemeClr val="accent1"/>
                </a:solidFill>
              </a:rPr>
              <a:t>fixref</a:t>
            </a:r>
            <a:r>
              <a:rPr lang="en-US" sz="1400" dirty="0"/>
              <a:t>, "CN+S", </a:t>
            </a:r>
            <a:r>
              <a:rPr lang="en-US" sz="1400" dirty="0" err="1">
                <a:solidFill>
                  <a:schemeClr val="accent1"/>
                </a:solidFill>
              </a:rPr>
              <a:t>scnm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point, </a:t>
            </a:r>
          </a:p>
          <a:p>
            <a:pPr algn="l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>
                <a:solidFill>
                  <a:schemeClr val="accent2"/>
                </a:solidFill>
              </a:rPr>
              <a:t>                 </a:t>
            </a:r>
            <a:r>
              <a:rPr lang="en-US" sz="1400" dirty="0"/>
              <a:t>&amp;</a:t>
            </a:r>
            <a:r>
              <a:rPr lang="en-US" sz="1400" dirty="0" err="1">
                <a:solidFill>
                  <a:srgbClr val="063DE8"/>
                </a:solidFill>
              </a:rPr>
              <a:t>trgepc</a:t>
            </a:r>
            <a:r>
              <a:rPr lang="en-US" sz="1400" dirty="0">
                <a:solidFill>
                  <a:schemeClr val="accent2"/>
                </a:solidFill>
              </a:rPr>
              <a:t>, </a:t>
            </a:r>
            <a:r>
              <a:rPr lang="en-US" sz="1400" dirty="0" err="1">
                <a:solidFill>
                  <a:srgbClr val="063DE8"/>
                </a:solidFill>
              </a:rPr>
              <a:t>srfvec</a:t>
            </a:r>
            <a:r>
              <a:rPr lang="en-US" sz="1400" dirty="0"/>
              <a:t>,  &amp;</a:t>
            </a:r>
            <a:r>
              <a:rPr lang="en-US" sz="1400" dirty="0">
                <a:solidFill>
                  <a:schemeClr val="accent2"/>
                </a:solidFill>
              </a:rPr>
              <a:t>phase</a:t>
            </a:r>
            <a:r>
              <a:rPr lang="en-US" sz="1400" dirty="0"/>
              <a:t>,  &amp;</a:t>
            </a:r>
            <a:r>
              <a:rPr lang="en-US" sz="1400" dirty="0">
                <a:solidFill>
                  <a:schemeClr val="accent2"/>
                </a:solidFill>
              </a:rPr>
              <a:t>solar</a:t>
            </a:r>
            <a:r>
              <a:rPr lang="en-US" sz="1400" dirty="0"/>
              <a:t>,  &amp;</a:t>
            </a:r>
            <a:r>
              <a:rPr lang="en-US" sz="1400" dirty="0" err="1">
                <a:solidFill>
                  <a:schemeClr val="accent2"/>
                </a:solidFill>
              </a:rPr>
              <a:t>emissn</a:t>
            </a:r>
            <a:r>
              <a:rPr lang="en-US" sz="1400" dirty="0"/>
              <a:t> );</a:t>
            </a:r>
          </a:p>
        </p:txBody>
      </p:sp>
      <p:sp>
        <p:nvSpPr>
          <p:cNvPr id="164867" name="Rectangle 3"/>
          <p:cNvSpPr>
            <a:spLocks noChangeArrowheads="1"/>
          </p:cNvSpPr>
          <p:nvPr/>
        </p:nvSpPr>
        <p:spPr bwMode="auto">
          <a:xfrm>
            <a:off x="654050" y="1201738"/>
            <a:ext cx="8220075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/* Compute the boresight ray intersection with the surface of the </a:t>
            </a:r>
          </a:p>
          <a:p>
            <a:pPr algn="l"/>
            <a:r>
              <a:rPr lang="en-US" sz="1400" dirty="0"/>
              <a:t>      target body.                                                       */</a:t>
            </a:r>
          </a:p>
        </p:txBody>
      </p:sp>
      <p:sp>
        <p:nvSpPr>
          <p:cNvPr id="164868" name="Rectangle 4"/>
          <p:cNvSpPr>
            <a:spLocks noChangeArrowheads="1"/>
          </p:cNvSpPr>
          <p:nvPr/>
        </p:nvSpPr>
        <p:spPr bwMode="auto">
          <a:xfrm>
            <a:off x="423863" y="1720850"/>
            <a:ext cx="7783512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  </a:t>
            </a:r>
            <a:r>
              <a:rPr lang="en-US" sz="1400" dirty="0" err="1"/>
              <a:t>sincpt_c</a:t>
            </a:r>
            <a:r>
              <a:rPr lang="en-US" sz="1400" dirty="0"/>
              <a:t> ( "Ellipsoid", </a:t>
            </a:r>
            <a:r>
              <a:rPr lang="en-US" sz="1400" dirty="0" err="1">
                <a:solidFill>
                  <a:schemeClr val="accent1"/>
                </a:solidFill>
              </a:rPr>
              <a:t>satnm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  <a:r>
              <a:rPr lang="en-US" sz="1400" dirty="0">
                <a:solidFill>
                  <a:schemeClr val="accent1"/>
                </a:solidFill>
              </a:rPr>
              <a:t>et</a:t>
            </a:r>
            <a:r>
              <a:rPr lang="en-US" sz="1400" dirty="0"/>
              <a:t>, </a:t>
            </a:r>
            <a:r>
              <a:rPr lang="en-US" sz="1400" dirty="0" err="1">
                <a:solidFill>
                  <a:schemeClr val="accent1"/>
                </a:solidFill>
              </a:rPr>
              <a:t>fixref</a:t>
            </a:r>
            <a:r>
              <a:rPr lang="en-US" sz="1400" dirty="0"/>
              <a:t>, "CN+S", </a:t>
            </a:r>
            <a:r>
              <a:rPr lang="en-US" sz="1400" dirty="0" err="1">
                <a:solidFill>
                  <a:schemeClr val="accent1"/>
                </a:solidFill>
              </a:rPr>
              <a:t>scnm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</a:p>
          <a:p>
            <a:pPr algn="l"/>
            <a:r>
              <a:rPr lang="en-US" sz="1400" dirty="0">
                <a:solidFill>
                  <a:schemeClr val="accent1"/>
                </a:solidFill>
              </a:rPr>
              <a:t>                </a:t>
            </a:r>
            <a:r>
              <a:rPr lang="en-US" sz="1400" dirty="0" err="1">
                <a:solidFill>
                  <a:srgbClr val="000000"/>
                </a:solidFill>
              </a:rPr>
              <a:t>iframe</a:t>
            </a:r>
            <a:r>
              <a:rPr lang="en-US" sz="1400" dirty="0"/>
              <a:t>, </a:t>
            </a:r>
            <a:r>
              <a:rPr lang="en-US" sz="1400" dirty="0" err="1">
                <a:solidFill>
                  <a:srgbClr val="000000"/>
                </a:solidFill>
              </a:rPr>
              <a:t>insite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  <a:r>
              <a:rPr lang="en-US" sz="1400" dirty="0">
                <a:solidFill>
                  <a:schemeClr val="accent2"/>
                </a:solidFill>
              </a:rPr>
              <a:t>point, </a:t>
            </a:r>
            <a:r>
              <a:rPr lang="en-US" sz="1400" dirty="0"/>
              <a:t>&amp;</a:t>
            </a:r>
            <a:r>
              <a:rPr lang="en-US" sz="1400" dirty="0" err="1">
                <a:solidFill>
                  <a:srgbClr val="063DE8"/>
                </a:solidFill>
              </a:rPr>
              <a:t>trgepc</a:t>
            </a:r>
            <a:r>
              <a:rPr lang="en-US" sz="1400" dirty="0">
                <a:solidFill>
                  <a:schemeClr val="accent2"/>
                </a:solidFill>
              </a:rPr>
              <a:t>, </a:t>
            </a:r>
            <a:r>
              <a:rPr lang="en-US" sz="1400" dirty="0" err="1">
                <a:solidFill>
                  <a:schemeClr val="accent2"/>
                </a:solidFill>
              </a:rPr>
              <a:t>srfvec</a:t>
            </a:r>
            <a:r>
              <a:rPr lang="en-US" sz="1400" dirty="0">
                <a:solidFill>
                  <a:schemeClr val="accent2"/>
                </a:solidFill>
              </a:rPr>
              <a:t>, &amp;found </a:t>
            </a:r>
            <a:r>
              <a:rPr lang="en-US" sz="1400" dirty="0"/>
              <a:t> );</a:t>
            </a:r>
          </a:p>
        </p:txBody>
      </p:sp>
      <p:sp>
        <p:nvSpPr>
          <p:cNvPr id="164869" name="Rectangle 5"/>
          <p:cNvSpPr>
            <a:spLocks noChangeArrowheads="1"/>
          </p:cNvSpPr>
          <p:nvPr/>
        </p:nvSpPr>
        <p:spPr bwMode="auto">
          <a:xfrm>
            <a:off x="615950" y="2200275"/>
            <a:ext cx="8258175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/* If an intercept is found, compute planetocentric and planetodetic       </a:t>
            </a:r>
          </a:p>
          <a:p>
            <a:pPr algn="l"/>
            <a:r>
              <a:rPr lang="en-US" sz="1400" dirty="0"/>
              <a:t>      latitude and longitude of the point.                              */</a:t>
            </a:r>
          </a:p>
        </p:txBody>
      </p:sp>
      <p:sp>
        <p:nvSpPr>
          <p:cNvPr id="164870" name="Rectangle 6"/>
          <p:cNvSpPr>
            <a:spLocks noChangeArrowheads="1"/>
          </p:cNvSpPr>
          <p:nvPr/>
        </p:nvSpPr>
        <p:spPr bwMode="auto">
          <a:xfrm>
            <a:off x="615950" y="2651125"/>
            <a:ext cx="8296275" cy="2031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if ( found ) </a:t>
            </a:r>
          </a:p>
          <a:p>
            <a:pPr algn="l"/>
            <a:r>
              <a:rPr lang="en-US" sz="1400" dirty="0"/>
              <a:t>   {</a:t>
            </a:r>
          </a:p>
          <a:p>
            <a:pPr algn="l"/>
            <a:r>
              <a:rPr lang="en-US" sz="1400" dirty="0"/>
              <a:t>      </a:t>
            </a:r>
            <a:r>
              <a:rPr lang="en-US" sz="1400" dirty="0" err="1"/>
              <a:t>reclat_c</a:t>
            </a:r>
            <a:r>
              <a:rPr lang="en-US" sz="1400" dirty="0"/>
              <a:t> ( point, &amp;</a:t>
            </a:r>
            <a:r>
              <a:rPr lang="en-US" sz="1400" dirty="0">
                <a:solidFill>
                  <a:srgbClr val="063DE8"/>
                </a:solidFill>
              </a:rPr>
              <a:t>r</a:t>
            </a:r>
            <a:r>
              <a:rPr lang="en-US" sz="1400" dirty="0"/>
              <a:t>, &amp;</a:t>
            </a:r>
            <a:r>
              <a:rPr lang="en-US" sz="1400" dirty="0" err="1">
                <a:solidFill>
                  <a:schemeClr val="accent2"/>
                </a:solidFill>
              </a:rPr>
              <a:t>pclon</a:t>
            </a:r>
            <a:r>
              <a:rPr lang="en-US" sz="1400" dirty="0"/>
              <a:t>, &amp;</a:t>
            </a:r>
            <a:r>
              <a:rPr lang="en-US" sz="1400" dirty="0" err="1">
                <a:solidFill>
                  <a:schemeClr val="accent2"/>
                </a:solidFill>
              </a:rPr>
              <a:t>pclat</a:t>
            </a:r>
            <a:r>
              <a:rPr lang="en-US" sz="1400" dirty="0"/>
              <a:t> );</a:t>
            </a:r>
          </a:p>
          <a:p>
            <a:pPr algn="l"/>
            <a:r>
              <a:rPr lang="en-US" sz="1400" dirty="0"/>
              <a:t>      /* Let re, </a:t>
            </a:r>
            <a:r>
              <a:rPr lang="en-US" sz="1400" dirty="0" err="1"/>
              <a:t>rp</a:t>
            </a:r>
            <a:r>
              <a:rPr lang="en-US" sz="1400" dirty="0"/>
              <a:t>, and f be the satellite's longer equatorial </a:t>
            </a:r>
          </a:p>
          <a:p>
            <a:pPr algn="l"/>
            <a:r>
              <a:rPr lang="en-US" sz="1400" dirty="0"/>
              <a:t>      radius, polar radius, and flattening factor.                      */              </a:t>
            </a:r>
          </a:p>
          <a:p>
            <a:pPr algn="l"/>
            <a:r>
              <a:rPr lang="en-US" sz="1400" dirty="0"/>
              <a:t>      re   =   </a:t>
            </a:r>
            <a:r>
              <a:rPr lang="en-US" sz="1400" dirty="0">
                <a:solidFill>
                  <a:schemeClr val="accent1"/>
                </a:solidFill>
              </a:rPr>
              <a:t>radii[0];</a:t>
            </a:r>
          </a:p>
          <a:p>
            <a:pPr algn="l"/>
            <a:r>
              <a:rPr lang="en-US" sz="1400" dirty="0"/>
              <a:t>      </a:t>
            </a:r>
            <a:r>
              <a:rPr lang="en-US" sz="1400" dirty="0" err="1"/>
              <a:t>rp</a:t>
            </a:r>
            <a:r>
              <a:rPr lang="en-US" sz="1400" dirty="0"/>
              <a:t>   =   </a:t>
            </a:r>
            <a:r>
              <a:rPr lang="en-US" sz="1400" dirty="0">
                <a:solidFill>
                  <a:schemeClr val="accent1"/>
                </a:solidFill>
              </a:rPr>
              <a:t>radii[2];</a:t>
            </a:r>
          </a:p>
          <a:p>
            <a:pPr algn="l"/>
            <a:r>
              <a:rPr lang="en-US" sz="1400" dirty="0"/>
              <a:t>      f    =   ( re – </a:t>
            </a:r>
            <a:r>
              <a:rPr lang="en-US" sz="1400" dirty="0" err="1"/>
              <a:t>rp</a:t>
            </a:r>
            <a:r>
              <a:rPr lang="en-US" sz="1400" dirty="0"/>
              <a:t> ) /  re;  </a:t>
            </a:r>
          </a:p>
          <a:p>
            <a:pPr algn="l"/>
            <a:r>
              <a:rPr lang="en-US" sz="1400" dirty="0"/>
              <a:t>      </a:t>
            </a:r>
            <a:r>
              <a:rPr lang="en-US" sz="1400" dirty="0" err="1"/>
              <a:t>recgeo_c</a:t>
            </a:r>
            <a:r>
              <a:rPr lang="en-US" sz="1400" dirty="0"/>
              <a:t> ( point, re, f, &amp;</a:t>
            </a:r>
            <a:r>
              <a:rPr lang="en-US" sz="1400" dirty="0" err="1">
                <a:solidFill>
                  <a:schemeClr val="accent2"/>
                </a:solidFill>
              </a:rPr>
              <a:t>pdlon</a:t>
            </a:r>
            <a:r>
              <a:rPr lang="en-US" sz="1400" dirty="0"/>
              <a:t>, &amp;</a:t>
            </a:r>
            <a:r>
              <a:rPr lang="en-US" sz="1400" dirty="0" err="1">
                <a:solidFill>
                  <a:schemeClr val="accent2"/>
                </a:solidFill>
              </a:rPr>
              <a:t>pdlat</a:t>
            </a:r>
            <a:r>
              <a:rPr lang="en-US" sz="1400" dirty="0"/>
              <a:t>, &amp;</a:t>
            </a:r>
            <a:r>
              <a:rPr lang="en-US" sz="1400" dirty="0">
                <a:solidFill>
                  <a:schemeClr val="accent2"/>
                </a:solidFill>
              </a:rPr>
              <a:t>alt</a:t>
            </a:r>
            <a:r>
              <a:rPr lang="en-US" sz="1400" dirty="0"/>
              <a:t> );</a:t>
            </a:r>
          </a:p>
        </p:txBody>
      </p:sp>
      <p:sp>
        <p:nvSpPr>
          <p:cNvPr id="164871" name="Rectangle 7"/>
          <p:cNvSpPr>
            <a:spLocks noChangeArrowheads="1"/>
          </p:cNvSpPr>
          <p:nvPr/>
        </p:nvSpPr>
        <p:spPr bwMode="auto">
          <a:xfrm>
            <a:off x="615950" y="4695825"/>
            <a:ext cx="8066088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      /* Compute illumination angles at the surface point.             */</a:t>
            </a:r>
          </a:p>
        </p:txBody>
      </p:sp>
      <p:sp>
        <p:nvSpPr>
          <p:cNvPr id="52234" name="Rectangle 8"/>
          <p:cNvSpPr>
            <a:spLocks noGrp="1" noChangeArrowheads="1"/>
          </p:cNvSpPr>
          <p:nvPr>
            <p:ph type="title"/>
          </p:nvPr>
        </p:nvSpPr>
        <p:spPr>
          <a:xfrm>
            <a:off x="2754313" y="381000"/>
            <a:ext cx="5184775" cy="474663"/>
          </a:xfrm>
        </p:spPr>
        <p:txBody>
          <a:bodyPr/>
          <a:lstStyle/>
          <a:p>
            <a:r>
              <a:rPr lang="en-US"/>
              <a:t>Complete Source Code - 3</a:t>
            </a:r>
          </a:p>
        </p:txBody>
      </p:sp>
      <p:sp>
        <p:nvSpPr>
          <p:cNvPr id="164873" name="Rectangle 9"/>
          <p:cNvSpPr>
            <a:spLocks noChangeArrowheads="1"/>
          </p:cNvSpPr>
          <p:nvPr/>
        </p:nvSpPr>
        <p:spPr bwMode="auto">
          <a:xfrm>
            <a:off x="1222375" y="5627688"/>
            <a:ext cx="7689850" cy="7302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/>
              <a:t>printf ( "\n"</a:t>
            </a:r>
          </a:p>
          <a:p>
            <a:pPr algn="l"/>
            <a:r>
              <a:rPr lang="en-US" sz="1400"/>
              <a:t>         "Intercept planetocentric longitude       (deg):   %11.6f\n"</a:t>
            </a:r>
          </a:p>
          <a:p>
            <a:pPr algn="l"/>
            <a:r>
              <a:rPr lang="en-US" sz="1400"/>
              <a:t>         "Intercept planetocentric latitude        (deg):   %11.6f\n"</a:t>
            </a:r>
          </a:p>
        </p:txBody>
      </p:sp>
      <p:sp>
        <p:nvSpPr>
          <p:cNvPr id="164874" name="Rectangle 10"/>
          <p:cNvSpPr>
            <a:spLocks noChangeArrowheads="1"/>
          </p:cNvSpPr>
          <p:nvPr/>
        </p:nvSpPr>
        <p:spPr bwMode="auto">
          <a:xfrm>
            <a:off x="1270000" y="5394325"/>
            <a:ext cx="8078788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/* Display results.  Convert angles to degrees for output.      */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48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48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48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648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500"/>
                                        <p:tgtEl>
                                          <p:spTgt spid="1648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0" dur="500"/>
                                        <p:tgtEl>
                                          <p:spTgt spid="1648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5" dur="500"/>
                                        <p:tgtEl>
                                          <p:spTgt spid="16487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6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8" dur="500"/>
                                        <p:tgtEl>
                                          <p:spTgt spid="16487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500"/>
                                        <p:tgtEl>
                                          <p:spTgt spid="16487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16487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9" dur="500"/>
                                        <p:tgtEl>
                                          <p:spTgt spid="16487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0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4" dur="500"/>
                                        <p:tgtEl>
                                          <p:spTgt spid="164870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9" dur="500"/>
                                        <p:tgtEl>
                                          <p:spTgt spid="1648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500"/>
                                        <p:tgtEl>
                                          <p:spTgt spid="1648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9" dur="500"/>
                                        <p:tgtEl>
                                          <p:spTgt spid="1648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4" dur="500"/>
                                        <p:tgtEl>
                                          <p:spTgt spid="1648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4866" grpId="0" autoUpdateAnimBg="0"/>
      <p:bldP spid="164867" grpId="0"/>
      <p:bldP spid="164868" grpId="0" autoUpdateAnimBg="0"/>
      <p:bldP spid="164869" grpId="0" autoUpdateAnimBg="0"/>
      <p:bldP spid="164871" grpId="0" autoUpdateAnimBg="0"/>
      <p:bldP spid="164873" grpId="0"/>
      <p:bldP spid="16487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5BA8A470-3EB4-3049-AA9B-972B3525F69F}" type="slidenum">
              <a:rPr lang="en-US" smtClean="0">
                <a:latin typeface="+mn-lt"/>
              </a:rPr>
              <a:pPr defTabSz="912813">
                <a:defRPr/>
              </a:pPr>
              <a:t>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741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05000" y="2046288"/>
            <a:ext cx="6456818" cy="2841625"/>
          </a:xfrm>
        </p:spPr>
        <p:txBody>
          <a:bodyPr/>
          <a:lstStyle/>
          <a:p>
            <a:pPr indent="0">
              <a:buFontTx/>
              <a:buNone/>
            </a:pPr>
            <a:r>
              <a:rPr lang="en-US" dirty="0"/>
              <a:t>Undefined variables are displayed in</a:t>
            </a:r>
            <a:r>
              <a:rPr lang="en-US" dirty="0">
                <a:solidFill>
                  <a:schemeClr val="accent1"/>
                </a:solidFill>
              </a:rPr>
              <a:t> red</a:t>
            </a:r>
            <a:endParaRPr lang="en-US" dirty="0">
              <a:solidFill>
                <a:srgbClr val="000000"/>
              </a:solidFill>
            </a:endParaRPr>
          </a:p>
          <a:p>
            <a:pPr indent="0">
              <a:buFontTx/>
              <a:buNone/>
            </a:pPr>
            <a:r>
              <a:rPr lang="en-US" dirty="0">
                <a:solidFill>
                  <a:srgbClr val="000000"/>
                </a:solidFill>
              </a:rPr>
              <a:t>Results are displayed in</a:t>
            </a:r>
            <a:r>
              <a:rPr lang="en-US" dirty="0">
                <a:solidFill>
                  <a:schemeClr val="accent1"/>
                </a:solidFill>
              </a:rPr>
              <a:t> </a:t>
            </a:r>
            <a:r>
              <a:rPr lang="en-US" dirty="0">
                <a:solidFill>
                  <a:schemeClr val="accent2"/>
                </a:solidFill>
              </a:rPr>
              <a:t>blue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7413" name="Rectangle 4"/>
          <p:cNvSpPr>
            <a:spLocks noGrp="1" noChangeArrowheads="1"/>
          </p:cNvSpPr>
          <p:nvPr>
            <p:ph type="title"/>
          </p:nvPr>
        </p:nvSpPr>
        <p:spPr>
          <a:xfrm>
            <a:off x="3236913" y="381000"/>
            <a:ext cx="4213225" cy="474663"/>
          </a:xfrm>
        </p:spPr>
        <p:txBody>
          <a:bodyPr/>
          <a:lstStyle/>
          <a:p>
            <a:r>
              <a:rPr lang="en-US"/>
              <a:t>Viewing This Tutorial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44BDBD38-D949-9341-BAC3-474EC2A8C80A}" type="slidenum">
              <a:rPr lang="en-US" smtClean="0">
                <a:latin typeface="+mn-lt"/>
              </a:rPr>
              <a:pPr defTabSz="912813">
                <a:defRPr/>
              </a:pPr>
              <a:t>20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4276" name="Rectangle 2"/>
          <p:cNvSpPr>
            <a:spLocks noGrp="1" noChangeArrowheads="1"/>
          </p:cNvSpPr>
          <p:nvPr>
            <p:ph type="title"/>
          </p:nvPr>
        </p:nvSpPr>
        <p:spPr>
          <a:xfrm>
            <a:off x="2762250" y="381000"/>
            <a:ext cx="5178425" cy="474663"/>
          </a:xfrm>
        </p:spPr>
        <p:txBody>
          <a:bodyPr/>
          <a:lstStyle/>
          <a:p>
            <a:r>
              <a:rPr lang="en-US"/>
              <a:t>Complete Source Code - 4</a:t>
            </a:r>
          </a:p>
        </p:txBody>
      </p:sp>
      <p:sp>
        <p:nvSpPr>
          <p:cNvPr id="165892" name="Rectangle 4"/>
          <p:cNvSpPr>
            <a:spLocks noChangeArrowheads="1"/>
          </p:cNvSpPr>
          <p:nvPr/>
        </p:nvSpPr>
        <p:spPr bwMode="auto">
          <a:xfrm>
            <a:off x="1154113" y="1431925"/>
            <a:ext cx="7758112" cy="32829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0" dirty="0"/>
              <a:t>         </a:t>
            </a:r>
            <a:r>
              <a:rPr lang="en-US" sz="1400" dirty="0"/>
              <a:t>"Intercept planetodetic longitude         (</a:t>
            </a:r>
            <a:r>
              <a:rPr lang="en-US" sz="1400" dirty="0" err="1"/>
              <a:t>deg</a:t>
            </a:r>
            <a:r>
              <a:rPr lang="en-US" sz="1400" dirty="0"/>
              <a:t>):   %11.6f\n"</a:t>
            </a:r>
          </a:p>
          <a:p>
            <a:pPr algn="l"/>
            <a:r>
              <a:rPr lang="en-US" sz="1400" b="0" dirty="0"/>
              <a:t>         </a:t>
            </a:r>
            <a:r>
              <a:rPr lang="en-US" sz="1400" dirty="0"/>
              <a:t>"Intercept planetodetic latitude          (</a:t>
            </a:r>
            <a:r>
              <a:rPr lang="en-US" sz="1400" dirty="0" err="1"/>
              <a:t>deg</a:t>
            </a:r>
            <a:r>
              <a:rPr lang="en-US" sz="1400" dirty="0"/>
              <a:t>):   %11.6f\n"</a:t>
            </a:r>
          </a:p>
          <a:p>
            <a:pPr algn="l"/>
            <a:r>
              <a:rPr lang="en-US" sz="1400" b="0" dirty="0"/>
              <a:t>         </a:t>
            </a:r>
            <a:r>
              <a:rPr lang="en-US" sz="1400" dirty="0"/>
              <a:t>"Range from spacecraft to intercept point  (km):   %11.6f\n" </a:t>
            </a:r>
          </a:p>
          <a:p>
            <a:pPr algn="l"/>
            <a:r>
              <a:rPr lang="en-US" sz="1400" dirty="0"/>
              <a:t>         "Intercept phase angle                    (</a:t>
            </a:r>
            <a:r>
              <a:rPr lang="en-US" sz="1400" dirty="0" err="1"/>
              <a:t>deg</a:t>
            </a:r>
            <a:r>
              <a:rPr lang="en-US" sz="1400" dirty="0"/>
              <a:t>):   %11.6f\n"</a:t>
            </a:r>
          </a:p>
          <a:p>
            <a:pPr algn="l"/>
            <a:r>
              <a:rPr lang="en-US" sz="1400" b="0" dirty="0"/>
              <a:t>         </a:t>
            </a:r>
            <a:r>
              <a:rPr lang="en-US" sz="1400" dirty="0"/>
              <a:t>"Intercept solar incidence angle          (</a:t>
            </a:r>
            <a:r>
              <a:rPr lang="en-US" sz="1400" dirty="0" err="1"/>
              <a:t>deg</a:t>
            </a:r>
            <a:r>
              <a:rPr lang="en-US" sz="1400" dirty="0"/>
              <a:t>):   %11.6f\n"</a:t>
            </a:r>
          </a:p>
          <a:p>
            <a:pPr algn="l"/>
            <a:r>
              <a:rPr lang="en-US" sz="1400" b="0" dirty="0"/>
              <a:t>         </a:t>
            </a:r>
            <a:r>
              <a:rPr lang="en-US" sz="1400" dirty="0"/>
              <a:t>"Intercept emission angle                 (</a:t>
            </a:r>
            <a:r>
              <a:rPr lang="en-US" sz="1400" dirty="0" err="1"/>
              <a:t>deg</a:t>
            </a:r>
            <a:r>
              <a:rPr lang="en-US" sz="1400" dirty="0"/>
              <a:t>):   %11.6f\n",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</a:t>
            </a:r>
            <a:r>
              <a:rPr lang="en-US" sz="1400" dirty="0" err="1"/>
              <a:t>pclon</a:t>
            </a:r>
            <a:r>
              <a:rPr lang="en-US" sz="1400" dirty="0"/>
              <a:t>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</a:t>
            </a:r>
            <a:r>
              <a:rPr lang="en-US" sz="1400" dirty="0" err="1"/>
              <a:t>pclat</a:t>
            </a:r>
            <a:r>
              <a:rPr lang="en-US" sz="1400" dirty="0"/>
              <a:t>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</a:t>
            </a:r>
            <a:r>
              <a:rPr lang="en-US" sz="1400" dirty="0" err="1"/>
              <a:t>pdlon</a:t>
            </a:r>
            <a:r>
              <a:rPr lang="en-US" sz="1400" dirty="0"/>
              <a:t>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</a:t>
            </a:r>
            <a:r>
              <a:rPr lang="en-US" sz="1400" dirty="0" err="1"/>
              <a:t>pdlat</a:t>
            </a:r>
            <a:r>
              <a:rPr lang="en-US" sz="1400" dirty="0"/>
              <a:t>,</a:t>
            </a:r>
          </a:p>
          <a:p>
            <a:pPr algn="l"/>
            <a:r>
              <a:rPr lang="en-US" sz="1400" dirty="0"/>
              <a:t>         vnorm_c( </a:t>
            </a:r>
            <a:r>
              <a:rPr lang="en-US" sz="1400" dirty="0" err="1"/>
              <a:t>srfvec</a:t>
            </a:r>
            <a:r>
              <a:rPr lang="en-US" sz="1400" dirty="0"/>
              <a:t> ),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phase,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solar,</a:t>
            </a:r>
          </a:p>
          <a:p>
            <a:pPr algn="l"/>
            <a:r>
              <a:rPr lang="en-US" sz="1400" dirty="0"/>
              <a:t>         </a:t>
            </a:r>
            <a:r>
              <a:rPr lang="en-US" sz="1400" dirty="0" err="1"/>
              <a:t>dpr_c</a:t>
            </a:r>
            <a:r>
              <a:rPr lang="en-US" sz="1400" dirty="0"/>
              <a:t>() * </a:t>
            </a:r>
            <a:r>
              <a:rPr lang="en-US" sz="1400" dirty="0" err="1"/>
              <a:t>emissn</a:t>
            </a:r>
            <a:r>
              <a:rPr lang="en-US" sz="1400" dirty="0"/>
              <a:t> </a:t>
            </a:r>
          </a:p>
          <a:p>
            <a:pPr algn="l"/>
            <a:r>
              <a:rPr lang="en-US" sz="1400" dirty="0"/>
              <a:t>    ); </a:t>
            </a:r>
          </a:p>
        </p:txBody>
      </p:sp>
      <p:sp>
        <p:nvSpPr>
          <p:cNvPr id="165893" name="Text Box 5"/>
          <p:cNvSpPr txBox="1">
            <a:spLocks noChangeArrowheads="1"/>
          </p:cNvSpPr>
          <p:nvPr/>
        </p:nvSpPr>
        <p:spPr bwMode="auto">
          <a:xfrm>
            <a:off x="469900" y="4714875"/>
            <a:ext cx="7620000" cy="138499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dirty="0"/>
              <a:t>       }</a:t>
            </a:r>
          </a:p>
          <a:p>
            <a:pPr algn="l"/>
            <a:r>
              <a:rPr lang="en-US" sz="1400" dirty="0"/>
              <a:t>       else {</a:t>
            </a:r>
          </a:p>
          <a:p>
            <a:pPr algn="l"/>
            <a:r>
              <a:rPr lang="en-US" sz="1400" dirty="0"/>
              <a:t>          </a:t>
            </a:r>
            <a:r>
              <a:rPr lang="en-US" sz="1400" dirty="0" err="1"/>
              <a:t>printf</a:t>
            </a:r>
            <a:r>
              <a:rPr lang="en-US" sz="1400" dirty="0"/>
              <a:t> ( "No intercept point found at %s\n", </a:t>
            </a:r>
            <a:r>
              <a:rPr lang="en-US" sz="1400" dirty="0">
                <a:solidFill>
                  <a:schemeClr val="accent1"/>
                </a:solidFill>
              </a:rPr>
              <a:t>time</a:t>
            </a:r>
            <a:r>
              <a:rPr lang="en-US" sz="1400" dirty="0"/>
              <a:t> );</a:t>
            </a:r>
          </a:p>
          <a:p>
            <a:pPr algn="l"/>
            <a:r>
              <a:rPr lang="en-US" sz="1400" dirty="0"/>
              <a:t>       }</a:t>
            </a:r>
          </a:p>
          <a:p>
            <a:pPr algn="l"/>
            <a:r>
              <a:rPr lang="en-US" sz="1400" dirty="0"/>
              <a:t>       return(0);</a:t>
            </a:r>
          </a:p>
          <a:p>
            <a:pPr algn="l"/>
            <a:r>
              <a:rPr lang="en-US" sz="1400" dirty="0"/>
              <a:t>    }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8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58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8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58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5892" grpId="0"/>
      <p:bldP spid="165893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EEDD923E-5641-2846-B6FB-8573AC7B0FF1}" type="slidenum">
              <a:rPr lang="en-US" smtClean="0">
                <a:latin typeface="+mn-lt"/>
              </a:rPr>
              <a:pPr defTabSz="912813">
                <a:defRPr/>
              </a:pPr>
              <a:t>21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632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77850" y="1354138"/>
            <a:ext cx="7988300" cy="5338762"/>
          </a:xfrm>
          <a:noFill/>
        </p:spPr>
        <p:txBody>
          <a:bodyPr/>
          <a:lstStyle/>
          <a:p>
            <a:pPr marL="406400" indent="-228600">
              <a:lnSpc>
                <a:spcPct val="80000"/>
              </a:lnSpc>
            </a:pPr>
            <a:r>
              <a:rPr lang="en-US" sz="2000" dirty="0"/>
              <a:t>First be sure that both the CSPICE Toolkit and a C compiler are properly installed. </a:t>
            </a:r>
          </a:p>
          <a:p>
            <a:pPr marL="747713" lvl="1">
              <a:lnSpc>
                <a:spcPct val="80000"/>
              </a:lnSpc>
            </a:pPr>
            <a:r>
              <a:rPr lang="en-US" sz="1600" dirty="0"/>
              <a:t>A "hello world" C program must be able to compile, link, and run successfully in your environment. </a:t>
            </a:r>
          </a:p>
          <a:p>
            <a:pPr marL="747713" lvl="1">
              <a:lnSpc>
                <a:spcPct val="80000"/>
              </a:lnSpc>
            </a:pPr>
            <a:r>
              <a:rPr lang="en-US" sz="1600" dirty="0"/>
              <a:t>Any of the </a:t>
            </a:r>
            <a:r>
              <a:rPr lang="en-US" sz="1600" dirty="0" err="1"/>
              <a:t>mkprodct</a:t>
            </a:r>
            <a:r>
              <a:rPr lang="en-US" sz="1600" dirty="0"/>
              <a:t>.* scripts in the cspice/</a:t>
            </a:r>
            <a:r>
              <a:rPr lang="en-US" sz="1600" dirty="0" err="1"/>
              <a:t>src</a:t>
            </a:r>
            <a:r>
              <a:rPr lang="en-US" sz="1600" dirty="0"/>
              <a:t>/* paths of the CSPICE installation should execute properly.</a:t>
            </a:r>
          </a:p>
          <a:p>
            <a:pPr marL="406400" indent="-228600">
              <a:lnSpc>
                <a:spcPct val="80000"/>
              </a:lnSpc>
            </a:pPr>
            <a:r>
              <a:rPr lang="en-US" sz="2000" dirty="0"/>
              <a:t>Ways to compile and link the program:</a:t>
            </a:r>
          </a:p>
          <a:p>
            <a:pPr marL="747713" lvl="1">
              <a:lnSpc>
                <a:spcPct val="80000"/>
              </a:lnSpc>
            </a:pPr>
            <a:r>
              <a:rPr lang="en-US" sz="1600" dirty="0"/>
              <a:t>If you're familiar with the "make" utility, create a </a:t>
            </a:r>
            <a:r>
              <a:rPr lang="en-US" sz="1600" dirty="0" err="1"/>
              <a:t>makefile</a:t>
            </a:r>
            <a:r>
              <a:rPr lang="en-US" sz="1600" dirty="0"/>
              <a:t>.  Use compiler and linker options from the </a:t>
            </a:r>
            <a:r>
              <a:rPr lang="en-US" sz="1600" dirty="0" err="1"/>
              <a:t>mkprodct</a:t>
            </a:r>
            <a:r>
              <a:rPr lang="en-US" sz="1600" dirty="0"/>
              <a:t>.* script found in the cspice/</a:t>
            </a:r>
            <a:r>
              <a:rPr lang="en-US" sz="1600" dirty="0" err="1"/>
              <a:t>src</a:t>
            </a:r>
            <a:r>
              <a:rPr lang="en-US" sz="1600" dirty="0"/>
              <a:t>/</a:t>
            </a:r>
            <a:r>
              <a:rPr lang="en-US" sz="1600" dirty="0" err="1"/>
              <a:t>cook_c</a:t>
            </a:r>
            <a:r>
              <a:rPr lang="en-US" sz="1600" dirty="0"/>
              <a:t> path of your CSPICE installation.</a:t>
            </a:r>
          </a:p>
          <a:p>
            <a:pPr marL="747713" lvl="1">
              <a:lnSpc>
                <a:spcPct val="80000"/>
              </a:lnSpc>
            </a:pPr>
            <a:r>
              <a:rPr lang="en-US" sz="1600" dirty="0"/>
              <a:t>Or, modify the cookbook </a:t>
            </a:r>
            <a:r>
              <a:rPr lang="en-US" sz="1600" dirty="0" err="1"/>
              <a:t>mkprodct</a:t>
            </a:r>
            <a:r>
              <a:rPr lang="en-US" sz="1600" dirty="0"/>
              <a:t>.* build script.  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Your program name must be *.</a:t>
            </a:r>
            <a:r>
              <a:rPr lang="en-US" sz="1600" dirty="0" err="1"/>
              <a:t>pgm</a:t>
            </a:r>
            <a:r>
              <a:rPr lang="en-US" sz="1600" dirty="0"/>
              <a:t>, for example </a:t>
            </a:r>
            <a:r>
              <a:rPr lang="en-US" sz="1600" dirty="0" err="1"/>
              <a:t>demo.pgm</a:t>
            </a:r>
            <a:r>
              <a:rPr lang="en-US" sz="1600" dirty="0"/>
              <a:t>, to be recognized by the script.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Change the library references in the script to use absolute pathnames.  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Change the path for the executable to the current working directory.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If your compiler supports it, add a –I option to reference the cspice/include path to make CSPICE *.h files available.  Otherwise, copy those files from the include path to your current working directory.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On some platforms, you must modify the script to refer to your program by name.</a:t>
            </a:r>
          </a:p>
          <a:p>
            <a:pPr marL="747713" lvl="1">
              <a:lnSpc>
                <a:spcPct val="80000"/>
              </a:lnSpc>
            </a:pPr>
            <a:endParaRPr lang="en-US" sz="1600" dirty="0"/>
          </a:p>
        </p:txBody>
      </p:sp>
      <p:sp>
        <p:nvSpPr>
          <p:cNvPr id="56325" name="Rectangle 3"/>
          <p:cNvSpPr>
            <a:spLocks noGrp="1" noChangeArrowheads="1"/>
          </p:cNvSpPr>
          <p:nvPr>
            <p:ph type="title"/>
          </p:nvPr>
        </p:nvSpPr>
        <p:spPr>
          <a:xfrm>
            <a:off x="2041525" y="381000"/>
            <a:ext cx="6607175" cy="474663"/>
          </a:xfrm>
        </p:spPr>
        <p:txBody>
          <a:bodyPr/>
          <a:lstStyle/>
          <a:p>
            <a:r>
              <a:rPr lang="en-US"/>
              <a:t>Compile and Link the Program - 1</a:t>
            </a:r>
          </a:p>
        </p:txBody>
      </p:sp>
    </p:spTree>
  </p:cSld>
  <p:clrMapOvr>
    <a:masterClrMapping/>
  </p:clrMapOvr>
  <p:transition spd="slow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C3AE6869-163E-8446-AC4A-9409BB2CE106}" type="slidenum">
              <a:rPr lang="en-US" smtClean="0">
                <a:latin typeface="+mn-lt"/>
              </a:rPr>
              <a:pPr defTabSz="912813">
                <a:defRPr/>
              </a:pPr>
              <a:t>22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837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77850" y="1430338"/>
            <a:ext cx="7988300" cy="5262562"/>
          </a:xfrm>
          <a:noFill/>
        </p:spPr>
        <p:txBody>
          <a:bodyPr/>
          <a:lstStyle/>
          <a:p>
            <a:pPr marL="747713" lvl="1">
              <a:lnSpc>
                <a:spcPct val="80000"/>
              </a:lnSpc>
            </a:pPr>
            <a:r>
              <a:rPr lang="en-US"/>
              <a:t>Or, compile the program on the command line. The program must be linked against the CSPICE object library cspice.a (cspice.lib under MS Visual C++/C) and the C math library.  On a PC running Linux and gcc, if </a:t>
            </a:r>
          </a:p>
          <a:p>
            <a:pPr lvl="2">
              <a:lnSpc>
                <a:spcPct val="80000"/>
              </a:lnSpc>
            </a:pPr>
            <a:r>
              <a:rPr lang="en-US"/>
              <a:t>The gcc compiler is in your path</a:t>
            </a:r>
          </a:p>
          <a:p>
            <a:pPr lvl="3">
              <a:lnSpc>
                <a:spcPct val="80000"/>
              </a:lnSpc>
            </a:pPr>
            <a:r>
              <a:rPr lang="en-US"/>
              <a:t>As indicated by the response to the command "which gcc"</a:t>
            </a:r>
          </a:p>
          <a:p>
            <a:pPr lvl="2">
              <a:lnSpc>
                <a:spcPct val="80000"/>
              </a:lnSpc>
            </a:pPr>
            <a:r>
              <a:rPr lang="en-US"/>
              <a:t>the Toolkit is installed in the path (for the purpose of this example) /myhome/cspice</a:t>
            </a:r>
          </a:p>
          <a:p>
            <a:pPr lvl="2">
              <a:lnSpc>
                <a:spcPct val="80000"/>
              </a:lnSpc>
            </a:pPr>
            <a:r>
              <a:rPr lang="en-US"/>
              <a:t>You've named the program demo.c</a:t>
            </a:r>
          </a:p>
          <a:p>
            <a:pPr marL="747713" lvl="1">
              <a:lnSpc>
                <a:spcPct val="80000"/>
              </a:lnSpc>
              <a:buFontTx/>
              <a:buNone/>
            </a:pPr>
            <a:r>
              <a:rPr lang="en-US"/>
              <a:t>    then you can compile and link your program using the command</a:t>
            </a:r>
          </a:p>
          <a:p>
            <a:pPr lvl="2">
              <a:lnSpc>
                <a:spcPct val="80000"/>
              </a:lnSpc>
            </a:pPr>
            <a:r>
              <a:rPr lang="en-US">
                <a:latin typeface="Courier New" charset="0"/>
              </a:rPr>
              <a:t>gcc –I/myhome/cspice/include \</a:t>
            </a:r>
          </a:p>
          <a:p>
            <a:pPr lvl="3">
              <a:lnSpc>
                <a:spcPct val="80000"/>
              </a:lnSpc>
              <a:buFontTx/>
              <a:buNone/>
            </a:pPr>
            <a:r>
              <a:rPr lang="en-US">
                <a:latin typeface="Courier New" charset="0"/>
              </a:rPr>
              <a:t>   </a:t>
            </a:r>
            <a:r>
              <a:rPr lang="en-US" sz="1800">
                <a:latin typeface="Courier New" charset="0"/>
              </a:rPr>
              <a:t>-o demo \</a:t>
            </a:r>
          </a:p>
          <a:p>
            <a:pPr lvl="3">
              <a:lnSpc>
                <a:spcPct val="80000"/>
              </a:lnSpc>
              <a:buFontTx/>
              <a:buNone/>
            </a:pPr>
            <a:r>
              <a:rPr lang="en-US" sz="1800">
                <a:latin typeface="Courier New" charset="0"/>
              </a:rPr>
              <a:t>   demo.c  /myhome/cspice/lib/cspice.a –lm</a:t>
            </a:r>
          </a:p>
          <a:p>
            <a:pPr lvl="3">
              <a:lnSpc>
                <a:spcPct val="80000"/>
              </a:lnSpc>
            </a:pPr>
            <a:endParaRPr lang="en-US"/>
          </a:p>
          <a:p>
            <a:pPr lvl="3">
              <a:lnSpc>
                <a:spcPct val="80000"/>
              </a:lnSpc>
            </a:pPr>
            <a:r>
              <a:rPr lang="en-US"/>
              <a:t>Note:  the preprocessor flag</a:t>
            </a:r>
            <a:r>
              <a:rPr lang="en-US" sz="1800"/>
              <a:t> </a:t>
            </a:r>
          </a:p>
          <a:p>
            <a:pPr lvl="4">
              <a:lnSpc>
                <a:spcPct val="80000"/>
              </a:lnSpc>
              <a:buFontTx/>
              <a:buNone/>
            </a:pPr>
            <a:r>
              <a:rPr lang="en-US" sz="1800">
                <a:latin typeface="Courier New" charset="0"/>
              </a:rPr>
              <a:t>-DNON_UNIX_STDIO</a:t>
            </a:r>
          </a:p>
          <a:p>
            <a:pPr lvl="3">
              <a:lnSpc>
                <a:spcPct val="80000"/>
              </a:lnSpc>
              <a:buFontTx/>
              <a:buNone/>
            </a:pPr>
            <a:r>
              <a:rPr lang="en-US" sz="1800"/>
              <a:t>  </a:t>
            </a:r>
            <a:r>
              <a:rPr lang="en-US"/>
              <a:t>used in the mkprodct.csh script is needed for code generated by f2c, but is usually unnecessary for compiling user code.</a:t>
            </a:r>
            <a:endParaRPr lang="en-US" sz="1000"/>
          </a:p>
        </p:txBody>
      </p:sp>
      <p:sp>
        <p:nvSpPr>
          <p:cNvPr id="58373" name="Rectangle 3"/>
          <p:cNvSpPr>
            <a:spLocks noGrp="1" noChangeArrowheads="1"/>
          </p:cNvSpPr>
          <p:nvPr>
            <p:ph type="title"/>
          </p:nvPr>
        </p:nvSpPr>
        <p:spPr>
          <a:xfrm>
            <a:off x="2041525" y="381000"/>
            <a:ext cx="6607175" cy="474663"/>
          </a:xfrm>
        </p:spPr>
        <p:txBody>
          <a:bodyPr/>
          <a:lstStyle/>
          <a:p>
            <a:r>
              <a:rPr lang="en-US"/>
              <a:t>Compile and Link the Program - 2</a:t>
            </a:r>
          </a:p>
        </p:txBody>
      </p:sp>
    </p:spTree>
  </p:cSld>
  <p:clrMapOvr>
    <a:masterClrMapping/>
  </p:clrMapOvr>
  <p:transition spd="slow"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57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E38E8145-F6F2-F24A-AD67-4CAAB2DFF73A}" type="slidenum">
              <a:rPr lang="en-US" smtClean="0">
                <a:latin typeface="+mn-lt"/>
              </a:rPr>
              <a:pPr defTabSz="912813">
                <a:defRPr/>
              </a:pPr>
              <a:t>23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60420" name="Group 2"/>
          <p:cNvGrpSpPr>
            <a:grpSpLocks/>
          </p:cNvGrpSpPr>
          <p:nvPr/>
        </p:nvGrpSpPr>
        <p:grpSpPr bwMode="auto">
          <a:xfrm>
            <a:off x="381000" y="1449388"/>
            <a:ext cx="8501063" cy="4783137"/>
            <a:chOff x="248" y="920"/>
            <a:chExt cx="5355" cy="3013"/>
          </a:xfrm>
        </p:grpSpPr>
        <p:grpSp>
          <p:nvGrpSpPr>
            <p:cNvPr id="60425" name="Group 3"/>
            <p:cNvGrpSpPr>
              <a:grpSpLocks/>
            </p:cNvGrpSpPr>
            <p:nvPr/>
          </p:nvGrpSpPr>
          <p:grpSpPr bwMode="auto">
            <a:xfrm>
              <a:off x="248" y="920"/>
              <a:ext cx="5355" cy="3013"/>
              <a:chOff x="248" y="920"/>
              <a:chExt cx="5355" cy="3013"/>
            </a:xfrm>
          </p:grpSpPr>
          <p:grpSp>
            <p:nvGrpSpPr>
              <p:cNvPr id="60443" name="Group 4"/>
              <p:cNvGrpSpPr>
                <a:grpSpLocks/>
              </p:cNvGrpSpPr>
              <p:nvPr/>
            </p:nvGrpSpPr>
            <p:grpSpPr bwMode="auto">
              <a:xfrm>
                <a:off x="248" y="920"/>
                <a:ext cx="5355" cy="3013"/>
                <a:chOff x="248" y="920"/>
                <a:chExt cx="5355" cy="3013"/>
              </a:xfrm>
            </p:grpSpPr>
            <p:grpSp>
              <p:nvGrpSpPr>
                <p:cNvPr id="60466" name="Group 5"/>
                <p:cNvGrpSpPr>
                  <a:grpSpLocks/>
                </p:cNvGrpSpPr>
                <p:nvPr/>
              </p:nvGrpSpPr>
              <p:grpSpPr bwMode="auto">
                <a:xfrm>
                  <a:off x="248" y="920"/>
                  <a:ext cx="5355" cy="3013"/>
                  <a:chOff x="248" y="920"/>
                  <a:chExt cx="5355" cy="3013"/>
                </a:xfrm>
              </p:grpSpPr>
              <p:sp>
                <p:nvSpPr>
                  <p:cNvPr id="60468" name="Rectangle 6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1103"/>
                    <a:ext cx="5355" cy="2829"/>
                  </a:xfrm>
                  <a:prstGeom prst="rect">
                    <a:avLst/>
                  </a:prstGeom>
                  <a:solidFill>
                    <a:srgbClr val="6F6F6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69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1037"/>
                    <a:ext cx="5112" cy="2896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0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920"/>
                    <a:ext cx="5355" cy="185"/>
                  </a:xfrm>
                  <a:prstGeom prst="rect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1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3881"/>
                    <a:ext cx="5355" cy="52"/>
                  </a:xfrm>
                  <a:prstGeom prst="rect">
                    <a:avLst/>
                  </a:prstGeom>
                  <a:solidFill>
                    <a:srgbClr val="ABABAB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2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3880"/>
                    <a:ext cx="4892" cy="53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3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267" y="939"/>
                    <a:ext cx="5315" cy="146"/>
                  </a:xfrm>
                  <a:prstGeom prst="rect">
                    <a:avLst/>
                  </a:prstGeom>
                  <a:noFill/>
                  <a:ln w="12700">
                    <a:solidFill>
                      <a:schemeClr val="bg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60467" name="Rectangle 12"/>
                <p:cNvSpPr>
                  <a:spLocks noChangeArrowheads="1"/>
                </p:cNvSpPr>
                <p:nvPr/>
              </p:nvSpPr>
              <p:spPr bwMode="auto">
                <a:xfrm>
                  <a:off x="2396" y="939"/>
                  <a:ext cx="979" cy="177"/>
                </a:xfrm>
                <a:prstGeom prst="rect">
                  <a:avLst/>
                </a:prstGeom>
                <a:noFill/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lIns="90488" tIns="44450" rIns="90488" bIns="44450">
                  <a:prstTxWarp prst="textNoShape">
                    <a:avLst/>
                  </a:prstTxWarp>
                  <a:spAutoFit/>
                </a:bodyPr>
                <a:lstStyle/>
                <a:p>
                  <a:pPr algn="l">
                    <a:lnSpc>
                      <a:spcPct val="90000"/>
                    </a:lnSpc>
                  </a:pPr>
                  <a:r>
                    <a:rPr lang="en-US" sz="1400" b="0">
                      <a:solidFill>
                        <a:schemeClr val="bg1"/>
                      </a:solidFill>
                      <a:latin typeface="Arial" charset="0"/>
                    </a:rPr>
                    <a:t>Terminal Window</a:t>
                  </a:r>
                </a:p>
              </p:txBody>
            </p:sp>
          </p:grpSp>
          <p:grpSp>
            <p:nvGrpSpPr>
              <p:cNvPr id="60444" name="Group 13"/>
              <p:cNvGrpSpPr>
                <a:grpSpLocks/>
              </p:cNvGrpSpPr>
              <p:nvPr/>
            </p:nvGrpSpPr>
            <p:grpSpPr bwMode="auto">
              <a:xfrm>
                <a:off x="263" y="2001"/>
                <a:ext cx="189" cy="1350"/>
                <a:chOff x="263" y="2001"/>
                <a:chExt cx="189" cy="1350"/>
              </a:xfrm>
            </p:grpSpPr>
            <p:grpSp>
              <p:nvGrpSpPr>
                <p:cNvPr id="60458" name="Group 14"/>
                <p:cNvGrpSpPr>
                  <a:grpSpLocks/>
                </p:cNvGrpSpPr>
                <p:nvPr/>
              </p:nvGrpSpPr>
              <p:grpSpPr bwMode="auto">
                <a:xfrm>
                  <a:off x="263" y="2001"/>
                  <a:ext cx="189" cy="1350"/>
                  <a:chOff x="263" y="2001"/>
                  <a:chExt cx="189" cy="1350"/>
                </a:xfrm>
              </p:grpSpPr>
              <p:sp>
                <p:nvSpPr>
                  <p:cNvPr id="60462" name="Rectangle 15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2006"/>
                    <a:ext cx="181" cy="1337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0463" name="Group 16"/>
                  <p:cNvGrpSpPr>
                    <a:grpSpLocks/>
                  </p:cNvGrpSpPr>
                  <p:nvPr/>
                </p:nvGrpSpPr>
                <p:grpSpPr bwMode="auto">
                  <a:xfrm>
                    <a:off x="263" y="2001"/>
                    <a:ext cx="189" cy="1350"/>
                    <a:chOff x="263" y="2001"/>
                    <a:chExt cx="189" cy="1350"/>
                  </a:xfrm>
                </p:grpSpPr>
                <p:sp>
                  <p:nvSpPr>
                    <p:cNvPr id="60464" name="Line 1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2001"/>
                      <a:ext cx="0" cy="1347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0465" name="Line 1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4" y="3351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60459" name="Group 19"/>
                <p:cNvGrpSpPr>
                  <a:grpSpLocks/>
                </p:cNvGrpSpPr>
                <p:nvPr/>
              </p:nvGrpSpPr>
              <p:grpSpPr bwMode="auto">
                <a:xfrm>
                  <a:off x="353" y="2662"/>
                  <a:ext cx="29" cy="27"/>
                  <a:chOff x="353" y="2662"/>
                  <a:chExt cx="29" cy="27"/>
                </a:xfrm>
              </p:grpSpPr>
              <p:sp>
                <p:nvSpPr>
                  <p:cNvPr id="60460" name="Oval 20"/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662"/>
                    <a:ext cx="29" cy="27"/>
                  </a:xfrm>
                  <a:prstGeom prst="ellips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61" name="Oval 21"/>
                  <p:cNvSpPr>
                    <a:spLocks noChangeArrowheads="1"/>
                  </p:cNvSpPr>
                  <p:nvPr/>
                </p:nvSpPr>
                <p:spPr bwMode="auto">
                  <a:xfrm>
                    <a:off x="354" y="2663"/>
                    <a:ext cx="20" cy="19"/>
                  </a:xfrm>
                  <a:prstGeom prst="ellipse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60445" name="Group 22"/>
              <p:cNvGrpSpPr>
                <a:grpSpLocks/>
              </p:cNvGrpSpPr>
              <p:nvPr/>
            </p:nvGrpSpPr>
            <p:grpSpPr bwMode="auto">
              <a:xfrm>
                <a:off x="263" y="3475"/>
                <a:ext cx="190" cy="379"/>
                <a:chOff x="263" y="3475"/>
                <a:chExt cx="190" cy="379"/>
              </a:xfrm>
            </p:grpSpPr>
            <p:grpSp>
              <p:nvGrpSpPr>
                <p:cNvPr id="60446" name="Group 23"/>
                <p:cNvGrpSpPr>
                  <a:grpSpLocks/>
                </p:cNvGrpSpPr>
                <p:nvPr/>
              </p:nvGrpSpPr>
              <p:grpSpPr bwMode="auto">
                <a:xfrm>
                  <a:off x="263" y="3678"/>
                  <a:ext cx="190" cy="176"/>
                  <a:chOff x="263" y="3678"/>
                  <a:chExt cx="190" cy="176"/>
                </a:xfrm>
              </p:grpSpPr>
              <p:sp>
                <p:nvSpPr>
                  <p:cNvPr id="60454" name="Rectangle 24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680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0455" name="Group 25"/>
                  <p:cNvGrpSpPr>
                    <a:grpSpLocks/>
                  </p:cNvGrpSpPr>
                  <p:nvPr/>
                </p:nvGrpSpPr>
                <p:grpSpPr bwMode="auto">
                  <a:xfrm>
                    <a:off x="263" y="3678"/>
                    <a:ext cx="190" cy="176"/>
                    <a:chOff x="263" y="3678"/>
                    <a:chExt cx="190" cy="176"/>
                  </a:xfrm>
                </p:grpSpPr>
                <p:sp>
                  <p:nvSpPr>
                    <p:cNvPr id="60456" name="Line 2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678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0457" name="Line 2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854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60447" name="Group 28"/>
                <p:cNvGrpSpPr>
                  <a:grpSpLocks/>
                </p:cNvGrpSpPr>
                <p:nvPr/>
              </p:nvGrpSpPr>
              <p:grpSpPr bwMode="auto">
                <a:xfrm>
                  <a:off x="263" y="3475"/>
                  <a:ext cx="190" cy="177"/>
                  <a:chOff x="263" y="3475"/>
                  <a:chExt cx="190" cy="177"/>
                </a:xfrm>
              </p:grpSpPr>
              <p:sp>
                <p:nvSpPr>
                  <p:cNvPr id="60450" name="Rectangle 29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478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0451" name="Group 30"/>
                  <p:cNvGrpSpPr>
                    <a:grpSpLocks/>
                  </p:cNvGrpSpPr>
                  <p:nvPr/>
                </p:nvGrpSpPr>
                <p:grpSpPr bwMode="auto">
                  <a:xfrm>
                    <a:off x="263" y="3475"/>
                    <a:ext cx="190" cy="177"/>
                    <a:chOff x="263" y="3475"/>
                    <a:chExt cx="190" cy="177"/>
                  </a:xfrm>
                </p:grpSpPr>
                <p:sp>
                  <p:nvSpPr>
                    <p:cNvPr id="60452" name="Line 31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475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0453" name="Line 3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652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sp>
              <p:nvSpPr>
                <p:cNvPr id="60448" name="Freeform 33"/>
                <p:cNvSpPr>
                  <a:spLocks/>
                </p:cNvSpPr>
                <p:nvPr/>
              </p:nvSpPr>
              <p:spPr bwMode="auto">
                <a:xfrm>
                  <a:off x="332" y="3724"/>
                  <a:ext cx="73" cy="80"/>
                </a:xfrm>
                <a:custGeom>
                  <a:avLst/>
                  <a:gdLst>
                    <a:gd name="T0" fmla="*/ 34 w 73"/>
                    <a:gd name="T1" fmla="*/ 0 h 80"/>
                    <a:gd name="T2" fmla="*/ 0 w 73"/>
                    <a:gd name="T3" fmla="*/ 79 h 80"/>
                    <a:gd name="T4" fmla="*/ 72 w 73"/>
                    <a:gd name="T5" fmla="*/ 79 h 80"/>
                    <a:gd name="T6" fmla="*/ 34 w 73"/>
                    <a:gd name="T7" fmla="*/ 0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4" y="0"/>
                      </a:moveTo>
                      <a:lnTo>
                        <a:pt x="0" y="79"/>
                      </a:lnTo>
                      <a:lnTo>
                        <a:pt x="72" y="79"/>
                      </a:lnTo>
                      <a:lnTo>
                        <a:pt x="34" y="0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49" name="Freeform 34"/>
                <p:cNvSpPr>
                  <a:spLocks/>
                </p:cNvSpPr>
                <p:nvPr/>
              </p:nvSpPr>
              <p:spPr bwMode="auto">
                <a:xfrm>
                  <a:off x="331" y="3522"/>
                  <a:ext cx="73" cy="80"/>
                </a:xfrm>
                <a:custGeom>
                  <a:avLst/>
                  <a:gdLst>
                    <a:gd name="T0" fmla="*/ 35 w 73"/>
                    <a:gd name="T1" fmla="*/ 79 h 80"/>
                    <a:gd name="T2" fmla="*/ 0 w 73"/>
                    <a:gd name="T3" fmla="*/ 0 h 80"/>
                    <a:gd name="T4" fmla="*/ 72 w 73"/>
                    <a:gd name="T5" fmla="*/ 0 h 80"/>
                    <a:gd name="T6" fmla="*/ 35 w 73"/>
                    <a:gd name="T7" fmla="*/ 79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5" y="79"/>
                      </a:moveTo>
                      <a:lnTo>
                        <a:pt x="0" y="0"/>
                      </a:lnTo>
                      <a:lnTo>
                        <a:pt x="72" y="0"/>
                      </a:lnTo>
                      <a:lnTo>
                        <a:pt x="35" y="79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60426" name="Group 35"/>
            <p:cNvGrpSpPr>
              <a:grpSpLocks/>
            </p:cNvGrpSpPr>
            <p:nvPr/>
          </p:nvGrpSpPr>
          <p:grpSpPr bwMode="auto">
            <a:xfrm>
              <a:off x="282" y="949"/>
              <a:ext cx="121" cy="113"/>
              <a:chOff x="282" y="949"/>
              <a:chExt cx="121" cy="113"/>
            </a:xfrm>
          </p:grpSpPr>
          <p:sp>
            <p:nvSpPr>
              <p:cNvPr id="60436" name="Rectangle 36"/>
              <p:cNvSpPr>
                <a:spLocks noChangeArrowheads="1"/>
              </p:cNvSpPr>
              <p:nvPr/>
            </p:nvSpPr>
            <p:spPr bwMode="auto">
              <a:xfrm>
                <a:off x="286" y="949"/>
                <a:ext cx="117" cy="109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60437" name="Group 37"/>
              <p:cNvGrpSpPr>
                <a:grpSpLocks/>
              </p:cNvGrpSpPr>
              <p:nvPr/>
            </p:nvGrpSpPr>
            <p:grpSpPr bwMode="auto">
              <a:xfrm>
                <a:off x="282" y="952"/>
                <a:ext cx="118" cy="110"/>
                <a:chOff x="282" y="952"/>
                <a:chExt cx="118" cy="110"/>
              </a:xfrm>
            </p:grpSpPr>
            <p:sp>
              <p:nvSpPr>
                <p:cNvPr id="60441" name="Line 38"/>
                <p:cNvSpPr>
                  <a:spLocks noChangeShapeType="1"/>
                </p:cNvSpPr>
                <p:nvPr/>
              </p:nvSpPr>
              <p:spPr bwMode="auto">
                <a:xfrm>
                  <a:off x="282" y="952"/>
                  <a:ext cx="0" cy="107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42" name="Line 39"/>
                <p:cNvSpPr>
                  <a:spLocks noChangeShapeType="1"/>
                </p:cNvSpPr>
                <p:nvPr/>
              </p:nvSpPr>
              <p:spPr bwMode="auto">
                <a:xfrm>
                  <a:off x="285" y="1062"/>
                  <a:ext cx="115" cy="0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60438" name="Group 40"/>
              <p:cNvGrpSpPr>
                <a:grpSpLocks/>
              </p:cNvGrpSpPr>
              <p:nvPr/>
            </p:nvGrpSpPr>
            <p:grpSpPr bwMode="auto">
              <a:xfrm>
                <a:off x="312" y="974"/>
                <a:ext cx="65" cy="62"/>
                <a:chOff x="312" y="974"/>
                <a:chExt cx="65" cy="62"/>
              </a:xfrm>
            </p:grpSpPr>
            <p:sp>
              <p:nvSpPr>
                <p:cNvPr id="60439" name="Rectangle 41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6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40" name="Rectangle 42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12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60427" name="Group 43"/>
            <p:cNvGrpSpPr>
              <a:grpSpLocks/>
            </p:cNvGrpSpPr>
            <p:nvPr/>
          </p:nvGrpSpPr>
          <p:grpSpPr bwMode="auto">
            <a:xfrm>
              <a:off x="5434" y="955"/>
              <a:ext cx="122" cy="112"/>
              <a:chOff x="5434" y="955"/>
              <a:chExt cx="122" cy="112"/>
            </a:xfrm>
          </p:grpSpPr>
          <p:grpSp>
            <p:nvGrpSpPr>
              <p:cNvPr id="60428" name="Group 44"/>
              <p:cNvGrpSpPr>
                <a:grpSpLocks/>
              </p:cNvGrpSpPr>
              <p:nvPr/>
            </p:nvGrpSpPr>
            <p:grpSpPr bwMode="auto">
              <a:xfrm>
                <a:off x="5434" y="955"/>
                <a:ext cx="122" cy="112"/>
                <a:chOff x="5434" y="955"/>
                <a:chExt cx="122" cy="112"/>
              </a:xfrm>
            </p:grpSpPr>
            <p:sp>
              <p:nvSpPr>
                <p:cNvPr id="60432" name="Rectangle 45"/>
                <p:cNvSpPr>
                  <a:spLocks noChangeArrowheads="1"/>
                </p:cNvSpPr>
                <p:nvPr/>
              </p:nvSpPr>
              <p:spPr bwMode="auto">
                <a:xfrm>
                  <a:off x="5438" y="955"/>
                  <a:ext cx="118" cy="108"/>
                </a:xfrm>
                <a:prstGeom prst="rect">
                  <a:avLst/>
                </a:prstGeom>
                <a:solidFill>
                  <a:schemeClr val="bg2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60433" name="Group 46"/>
                <p:cNvGrpSpPr>
                  <a:grpSpLocks/>
                </p:cNvGrpSpPr>
                <p:nvPr/>
              </p:nvGrpSpPr>
              <p:grpSpPr bwMode="auto">
                <a:xfrm>
                  <a:off x="5434" y="956"/>
                  <a:ext cx="122" cy="111"/>
                  <a:chOff x="5434" y="956"/>
                  <a:chExt cx="122" cy="111"/>
                </a:xfrm>
              </p:grpSpPr>
              <p:sp>
                <p:nvSpPr>
                  <p:cNvPr id="60434" name="Line 47"/>
                  <p:cNvSpPr>
                    <a:spLocks noChangeShapeType="1"/>
                  </p:cNvSpPr>
                  <p:nvPr/>
                </p:nvSpPr>
                <p:spPr bwMode="auto">
                  <a:xfrm>
                    <a:off x="5434" y="956"/>
                    <a:ext cx="0" cy="107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35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5439" y="1067"/>
                    <a:ext cx="117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60429" name="Group 49"/>
              <p:cNvGrpSpPr>
                <a:grpSpLocks/>
              </p:cNvGrpSpPr>
              <p:nvPr/>
            </p:nvGrpSpPr>
            <p:grpSpPr bwMode="auto">
              <a:xfrm>
                <a:off x="5453" y="960"/>
                <a:ext cx="87" cy="96"/>
                <a:chOff x="5453" y="960"/>
                <a:chExt cx="87" cy="96"/>
              </a:xfrm>
            </p:grpSpPr>
            <p:sp>
              <p:nvSpPr>
                <p:cNvPr id="60430" name="Line 50"/>
                <p:cNvSpPr>
                  <a:spLocks noChangeShapeType="1"/>
                </p:cNvSpPr>
                <p:nvPr/>
              </p:nvSpPr>
              <p:spPr bwMode="auto">
                <a:xfrm>
                  <a:off x="5454" y="969"/>
                  <a:ext cx="86" cy="8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31" name="Line 51"/>
                <p:cNvSpPr>
                  <a:spLocks noChangeShapeType="1"/>
                </p:cNvSpPr>
                <p:nvPr/>
              </p:nvSpPr>
              <p:spPr bwMode="auto">
                <a:xfrm flipV="1">
                  <a:off x="5453" y="960"/>
                  <a:ext cx="86" cy="96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60421" name="Rectangle 52"/>
          <p:cNvSpPr>
            <a:spLocks noChangeArrowheads="1"/>
          </p:cNvSpPr>
          <p:nvPr/>
        </p:nvSpPr>
        <p:spPr bwMode="auto">
          <a:xfrm>
            <a:off x="1028700" y="1905000"/>
            <a:ext cx="103822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b="0"/>
              <a:t>Prompt&gt;</a:t>
            </a:r>
          </a:p>
        </p:txBody>
      </p:sp>
      <p:sp>
        <p:nvSpPr>
          <p:cNvPr id="178229" name="Rectangle 53"/>
          <p:cNvSpPr>
            <a:spLocks noChangeArrowheads="1"/>
          </p:cNvSpPr>
          <p:nvPr/>
        </p:nvSpPr>
        <p:spPr bwMode="auto">
          <a:xfrm>
            <a:off x="1066800" y="2286000"/>
            <a:ext cx="4953000" cy="32702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b="0"/>
              <a:t>      Setting default compiler:</a:t>
            </a:r>
          </a:p>
          <a:p>
            <a:pPr algn="l"/>
            <a:r>
              <a:rPr lang="en-US" sz="1600" b="0"/>
              <a:t>gcc</a:t>
            </a:r>
          </a:p>
          <a:p>
            <a:pPr algn="l"/>
            <a:endParaRPr lang="en-US" sz="1600" b="0"/>
          </a:p>
          <a:p>
            <a:pPr algn="l"/>
            <a:r>
              <a:rPr lang="en-US" sz="1600" b="0"/>
              <a:t>      Setting default compile options:</a:t>
            </a:r>
          </a:p>
          <a:p>
            <a:pPr algn="l"/>
            <a:r>
              <a:rPr lang="en-US" sz="1600" b="0"/>
              <a:t>      -c -ansi -O2 -DNON_UNIX_STDIO</a:t>
            </a:r>
          </a:p>
          <a:p>
            <a:pPr algn="l"/>
            <a:r>
              <a:rPr lang="en-US" sz="1600" b="0"/>
              <a:t>	</a:t>
            </a:r>
          </a:p>
          <a:p>
            <a:pPr algn="l"/>
            <a:r>
              <a:rPr lang="en-US" sz="1600" b="0"/>
              <a:t>      Setting default link options:</a:t>
            </a:r>
          </a:p>
          <a:p>
            <a:pPr algn="l"/>
            <a:r>
              <a:rPr lang="en-US" sz="1600" b="0"/>
              <a:t>      -lm</a:t>
            </a:r>
          </a:p>
          <a:p>
            <a:pPr algn="l"/>
            <a:endParaRPr lang="en-US" sz="1600" b="0"/>
          </a:p>
          <a:p>
            <a:pPr algn="l"/>
            <a:r>
              <a:rPr lang="en-US" sz="1600" b="0"/>
              <a:t>      Compiling and linking:  demo.pgm</a:t>
            </a:r>
          </a:p>
          <a:p>
            <a:pPr algn="l"/>
            <a:r>
              <a:rPr lang="en-US" sz="1600" b="0"/>
              <a:t>Compiling and linking:  demo.pgm</a:t>
            </a:r>
          </a:p>
          <a:p>
            <a:pPr algn="l"/>
            <a:endParaRPr lang="en-US" sz="1600" b="0"/>
          </a:p>
          <a:p>
            <a:pPr algn="l"/>
            <a:r>
              <a:rPr lang="en-US" sz="1600" b="0"/>
              <a:t>Prompt&gt; </a:t>
            </a:r>
          </a:p>
        </p:txBody>
      </p:sp>
      <p:sp>
        <p:nvSpPr>
          <p:cNvPr id="178230" name="Rectangle 54"/>
          <p:cNvSpPr>
            <a:spLocks noChangeArrowheads="1"/>
          </p:cNvSpPr>
          <p:nvPr/>
        </p:nvSpPr>
        <p:spPr bwMode="auto">
          <a:xfrm>
            <a:off x="1905000" y="1905000"/>
            <a:ext cx="1770063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b="0"/>
              <a:t> mkprodct.csh</a:t>
            </a:r>
          </a:p>
        </p:txBody>
      </p:sp>
      <p:sp>
        <p:nvSpPr>
          <p:cNvPr id="60424" name="Rectangle 55"/>
          <p:cNvSpPr>
            <a:spLocks noGrp="1" noChangeArrowheads="1"/>
          </p:cNvSpPr>
          <p:nvPr>
            <p:ph type="title"/>
          </p:nvPr>
        </p:nvSpPr>
        <p:spPr>
          <a:xfrm>
            <a:off x="2041525" y="381000"/>
            <a:ext cx="6607175" cy="474663"/>
          </a:xfrm>
        </p:spPr>
        <p:txBody>
          <a:bodyPr/>
          <a:lstStyle/>
          <a:p>
            <a:r>
              <a:rPr lang="en-US"/>
              <a:t>Compile and Link the Program - 3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2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75"/>
                                        <p:tgtEl>
                                          <p:spTgt spid="1782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8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782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8229" grpId="0" autoUpdateAnimBg="0"/>
      <p:bldP spid="178230" grpId="0" autoUpdateAnimBg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CD134975-298F-DE40-A6D1-0277DFD17D83}" type="slidenum">
              <a:rPr lang="en-US" smtClean="0">
                <a:latin typeface="+mn-lt"/>
              </a:rPr>
              <a:pPr defTabSz="912813">
                <a:defRPr/>
              </a:pPr>
              <a:t>24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246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598613"/>
            <a:ext cx="7762875" cy="4106862"/>
          </a:xfrm>
          <a:noFill/>
        </p:spPr>
        <p:txBody>
          <a:bodyPr/>
          <a:lstStyle/>
          <a:p>
            <a:pPr>
              <a:buFontTx/>
              <a:buNone/>
            </a:pPr>
            <a:r>
              <a:rPr lang="en-US" sz="1600"/>
              <a:t>It looks like we have everything taken care of:</a:t>
            </a:r>
          </a:p>
          <a:p>
            <a:pPr>
              <a:buFontTx/>
              <a:buNone/>
            </a:pPr>
            <a:endParaRPr lang="en-US" sz="1600"/>
          </a:p>
          <a:p>
            <a:r>
              <a:rPr lang="en-US" sz="1600"/>
              <a:t>We have all necessary kernels</a:t>
            </a:r>
          </a:p>
          <a:p>
            <a:endParaRPr lang="en-US" sz="1600"/>
          </a:p>
          <a:p>
            <a:r>
              <a:rPr lang="en-US" sz="1600"/>
              <a:t>We made a setup file (metakernel) pointing to them</a:t>
            </a:r>
          </a:p>
          <a:p>
            <a:endParaRPr lang="en-US" sz="1600"/>
          </a:p>
          <a:p>
            <a:r>
              <a:rPr lang="en-US" sz="1600"/>
              <a:t>We wrote the program</a:t>
            </a:r>
          </a:p>
          <a:p>
            <a:endParaRPr lang="en-US" sz="1600"/>
          </a:p>
          <a:p>
            <a:r>
              <a:rPr lang="en-US" sz="1600"/>
              <a:t>We compiled and linked it</a:t>
            </a:r>
          </a:p>
          <a:p>
            <a:pPr>
              <a:buFontTx/>
              <a:buNone/>
            </a:pPr>
            <a:endParaRPr lang="en-US" sz="1600"/>
          </a:p>
          <a:p>
            <a:pPr>
              <a:buFontTx/>
              <a:buNone/>
            </a:pPr>
            <a:r>
              <a:rPr lang="en-US" sz="1600"/>
              <a:t>Let's run it.</a:t>
            </a:r>
            <a:endParaRPr lang="en-US" sz="3600"/>
          </a:p>
        </p:txBody>
      </p:sp>
      <p:sp>
        <p:nvSpPr>
          <p:cNvPr id="62469" name="Rectangle 6"/>
          <p:cNvSpPr>
            <a:spLocks noGrp="1" noChangeArrowheads="1"/>
          </p:cNvSpPr>
          <p:nvPr>
            <p:ph type="title"/>
          </p:nvPr>
        </p:nvSpPr>
        <p:spPr>
          <a:xfrm>
            <a:off x="2913063" y="381000"/>
            <a:ext cx="4868862" cy="474663"/>
          </a:xfrm>
        </p:spPr>
        <p:txBody>
          <a:bodyPr/>
          <a:lstStyle/>
          <a:p>
            <a:r>
              <a:rPr lang="en-US"/>
              <a:t>Running the Program - 1</a:t>
            </a:r>
          </a:p>
        </p:txBody>
      </p:sp>
    </p:spTree>
  </p:cSld>
  <p:clrMapOvr>
    <a:masterClrMapping/>
  </p:clrMapOvr>
  <p:transition spd="slow"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57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841949B6-E839-1F40-96E3-CB63F3028240}" type="slidenum">
              <a:rPr lang="en-US" smtClean="0">
                <a:latin typeface="+mn-lt"/>
              </a:rPr>
              <a:pPr defTabSz="912813">
                <a:defRPr/>
              </a:pPr>
              <a:t>25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4516" name="Rectangle 2"/>
          <p:cNvSpPr>
            <a:spLocks noGrp="1" noChangeArrowheads="1"/>
          </p:cNvSpPr>
          <p:nvPr>
            <p:ph type="title"/>
          </p:nvPr>
        </p:nvSpPr>
        <p:spPr>
          <a:xfrm>
            <a:off x="2859088" y="381000"/>
            <a:ext cx="4975225" cy="474663"/>
          </a:xfrm>
        </p:spPr>
        <p:txBody>
          <a:bodyPr/>
          <a:lstStyle/>
          <a:p>
            <a:r>
              <a:rPr lang="en-US"/>
              <a:t>Running the Program - 2 </a:t>
            </a:r>
          </a:p>
        </p:txBody>
      </p:sp>
      <p:grpSp>
        <p:nvGrpSpPr>
          <p:cNvPr id="64517" name="Group 3"/>
          <p:cNvGrpSpPr>
            <a:grpSpLocks/>
          </p:cNvGrpSpPr>
          <p:nvPr/>
        </p:nvGrpSpPr>
        <p:grpSpPr bwMode="auto">
          <a:xfrm>
            <a:off x="385763" y="1470025"/>
            <a:ext cx="8501062" cy="4783138"/>
            <a:chOff x="248" y="920"/>
            <a:chExt cx="5355" cy="3013"/>
          </a:xfrm>
        </p:grpSpPr>
        <p:grpSp>
          <p:nvGrpSpPr>
            <p:cNvPr id="64521" name="Group 4"/>
            <p:cNvGrpSpPr>
              <a:grpSpLocks/>
            </p:cNvGrpSpPr>
            <p:nvPr/>
          </p:nvGrpSpPr>
          <p:grpSpPr bwMode="auto">
            <a:xfrm>
              <a:off x="248" y="920"/>
              <a:ext cx="5355" cy="3013"/>
              <a:chOff x="248" y="920"/>
              <a:chExt cx="5355" cy="3013"/>
            </a:xfrm>
          </p:grpSpPr>
          <p:grpSp>
            <p:nvGrpSpPr>
              <p:cNvPr id="64539" name="Group 5"/>
              <p:cNvGrpSpPr>
                <a:grpSpLocks/>
              </p:cNvGrpSpPr>
              <p:nvPr/>
            </p:nvGrpSpPr>
            <p:grpSpPr bwMode="auto">
              <a:xfrm>
                <a:off x="248" y="920"/>
                <a:ext cx="5355" cy="3013"/>
                <a:chOff x="248" y="920"/>
                <a:chExt cx="5355" cy="3013"/>
              </a:xfrm>
            </p:grpSpPr>
            <p:grpSp>
              <p:nvGrpSpPr>
                <p:cNvPr id="64562" name="Group 6"/>
                <p:cNvGrpSpPr>
                  <a:grpSpLocks/>
                </p:cNvGrpSpPr>
                <p:nvPr/>
              </p:nvGrpSpPr>
              <p:grpSpPr bwMode="auto">
                <a:xfrm>
                  <a:off x="248" y="920"/>
                  <a:ext cx="5355" cy="3013"/>
                  <a:chOff x="248" y="920"/>
                  <a:chExt cx="5355" cy="3013"/>
                </a:xfrm>
              </p:grpSpPr>
              <p:sp>
                <p:nvSpPr>
                  <p:cNvPr id="64564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1103"/>
                    <a:ext cx="5355" cy="2829"/>
                  </a:xfrm>
                  <a:prstGeom prst="rect">
                    <a:avLst/>
                  </a:prstGeom>
                  <a:solidFill>
                    <a:srgbClr val="6F6F6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65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1037"/>
                    <a:ext cx="5112" cy="2896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66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920"/>
                    <a:ext cx="5355" cy="185"/>
                  </a:xfrm>
                  <a:prstGeom prst="rect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67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3881"/>
                    <a:ext cx="5355" cy="52"/>
                  </a:xfrm>
                  <a:prstGeom prst="rect">
                    <a:avLst/>
                  </a:prstGeom>
                  <a:solidFill>
                    <a:srgbClr val="ABABAB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68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3880"/>
                    <a:ext cx="4892" cy="53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69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67" y="939"/>
                    <a:ext cx="5315" cy="146"/>
                  </a:xfrm>
                  <a:prstGeom prst="rect">
                    <a:avLst/>
                  </a:prstGeom>
                  <a:noFill/>
                  <a:ln w="12700">
                    <a:solidFill>
                      <a:schemeClr val="bg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64563" name="Rectangle 13"/>
                <p:cNvSpPr>
                  <a:spLocks noChangeArrowheads="1"/>
                </p:cNvSpPr>
                <p:nvPr/>
              </p:nvSpPr>
              <p:spPr bwMode="auto">
                <a:xfrm>
                  <a:off x="2396" y="939"/>
                  <a:ext cx="979" cy="177"/>
                </a:xfrm>
                <a:prstGeom prst="rect">
                  <a:avLst/>
                </a:prstGeom>
                <a:noFill/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lIns="90488" tIns="44450" rIns="90488" bIns="44450">
                  <a:prstTxWarp prst="textNoShape">
                    <a:avLst/>
                  </a:prstTxWarp>
                  <a:spAutoFit/>
                </a:bodyPr>
                <a:lstStyle/>
                <a:p>
                  <a:pPr algn="l">
                    <a:lnSpc>
                      <a:spcPct val="90000"/>
                    </a:lnSpc>
                  </a:pPr>
                  <a:r>
                    <a:rPr lang="en-US" sz="1400" b="0">
                      <a:solidFill>
                        <a:schemeClr val="bg1"/>
                      </a:solidFill>
                      <a:latin typeface="Arial" charset="0"/>
                    </a:rPr>
                    <a:t>Terminal Window</a:t>
                  </a:r>
                </a:p>
              </p:txBody>
            </p:sp>
          </p:grpSp>
          <p:grpSp>
            <p:nvGrpSpPr>
              <p:cNvPr id="64540" name="Group 14"/>
              <p:cNvGrpSpPr>
                <a:grpSpLocks/>
              </p:cNvGrpSpPr>
              <p:nvPr/>
            </p:nvGrpSpPr>
            <p:grpSpPr bwMode="auto">
              <a:xfrm>
                <a:off x="263" y="2001"/>
                <a:ext cx="189" cy="1350"/>
                <a:chOff x="263" y="2001"/>
                <a:chExt cx="189" cy="1350"/>
              </a:xfrm>
            </p:grpSpPr>
            <p:grpSp>
              <p:nvGrpSpPr>
                <p:cNvPr id="64554" name="Group 15"/>
                <p:cNvGrpSpPr>
                  <a:grpSpLocks/>
                </p:cNvGrpSpPr>
                <p:nvPr/>
              </p:nvGrpSpPr>
              <p:grpSpPr bwMode="auto">
                <a:xfrm>
                  <a:off x="263" y="2001"/>
                  <a:ext cx="189" cy="1350"/>
                  <a:chOff x="263" y="2001"/>
                  <a:chExt cx="189" cy="1350"/>
                </a:xfrm>
              </p:grpSpPr>
              <p:sp>
                <p:nvSpPr>
                  <p:cNvPr id="64558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2006"/>
                    <a:ext cx="181" cy="1337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4559" name="Group 17"/>
                  <p:cNvGrpSpPr>
                    <a:grpSpLocks/>
                  </p:cNvGrpSpPr>
                  <p:nvPr/>
                </p:nvGrpSpPr>
                <p:grpSpPr bwMode="auto">
                  <a:xfrm>
                    <a:off x="263" y="2001"/>
                    <a:ext cx="189" cy="1350"/>
                    <a:chOff x="263" y="2001"/>
                    <a:chExt cx="189" cy="1350"/>
                  </a:xfrm>
                </p:grpSpPr>
                <p:sp>
                  <p:nvSpPr>
                    <p:cNvPr id="64560" name="Line 1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2001"/>
                      <a:ext cx="0" cy="1347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4561" name="Line 1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4" y="3351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64555" name="Group 20"/>
                <p:cNvGrpSpPr>
                  <a:grpSpLocks/>
                </p:cNvGrpSpPr>
                <p:nvPr/>
              </p:nvGrpSpPr>
              <p:grpSpPr bwMode="auto">
                <a:xfrm>
                  <a:off x="353" y="2662"/>
                  <a:ext cx="29" cy="27"/>
                  <a:chOff x="353" y="2662"/>
                  <a:chExt cx="29" cy="27"/>
                </a:xfrm>
              </p:grpSpPr>
              <p:sp>
                <p:nvSpPr>
                  <p:cNvPr id="64556" name="Oval 21"/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662"/>
                    <a:ext cx="29" cy="27"/>
                  </a:xfrm>
                  <a:prstGeom prst="ellips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57" name="Oval 22"/>
                  <p:cNvSpPr>
                    <a:spLocks noChangeArrowheads="1"/>
                  </p:cNvSpPr>
                  <p:nvPr/>
                </p:nvSpPr>
                <p:spPr bwMode="auto">
                  <a:xfrm>
                    <a:off x="354" y="2663"/>
                    <a:ext cx="20" cy="19"/>
                  </a:xfrm>
                  <a:prstGeom prst="ellipse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64541" name="Group 23"/>
              <p:cNvGrpSpPr>
                <a:grpSpLocks/>
              </p:cNvGrpSpPr>
              <p:nvPr/>
            </p:nvGrpSpPr>
            <p:grpSpPr bwMode="auto">
              <a:xfrm>
                <a:off x="263" y="3475"/>
                <a:ext cx="190" cy="379"/>
                <a:chOff x="263" y="3475"/>
                <a:chExt cx="190" cy="379"/>
              </a:xfrm>
            </p:grpSpPr>
            <p:grpSp>
              <p:nvGrpSpPr>
                <p:cNvPr id="64542" name="Group 24"/>
                <p:cNvGrpSpPr>
                  <a:grpSpLocks/>
                </p:cNvGrpSpPr>
                <p:nvPr/>
              </p:nvGrpSpPr>
              <p:grpSpPr bwMode="auto">
                <a:xfrm>
                  <a:off x="263" y="3678"/>
                  <a:ext cx="190" cy="176"/>
                  <a:chOff x="263" y="3678"/>
                  <a:chExt cx="190" cy="176"/>
                </a:xfrm>
              </p:grpSpPr>
              <p:sp>
                <p:nvSpPr>
                  <p:cNvPr id="64550" name="Rectangle 25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680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4551" name="Group 26"/>
                  <p:cNvGrpSpPr>
                    <a:grpSpLocks/>
                  </p:cNvGrpSpPr>
                  <p:nvPr/>
                </p:nvGrpSpPr>
                <p:grpSpPr bwMode="auto">
                  <a:xfrm>
                    <a:off x="263" y="3678"/>
                    <a:ext cx="190" cy="176"/>
                    <a:chOff x="263" y="3678"/>
                    <a:chExt cx="190" cy="176"/>
                  </a:xfrm>
                </p:grpSpPr>
                <p:sp>
                  <p:nvSpPr>
                    <p:cNvPr id="64552" name="Line 2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678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4553" name="Line 2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854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64543" name="Group 29"/>
                <p:cNvGrpSpPr>
                  <a:grpSpLocks/>
                </p:cNvGrpSpPr>
                <p:nvPr/>
              </p:nvGrpSpPr>
              <p:grpSpPr bwMode="auto">
                <a:xfrm>
                  <a:off x="263" y="3475"/>
                  <a:ext cx="190" cy="177"/>
                  <a:chOff x="263" y="3475"/>
                  <a:chExt cx="190" cy="177"/>
                </a:xfrm>
              </p:grpSpPr>
              <p:sp>
                <p:nvSpPr>
                  <p:cNvPr id="64546" name="Rectangle 30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478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4547" name="Group 31"/>
                  <p:cNvGrpSpPr>
                    <a:grpSpLocks/>
                  </p:cNvGrpSpPr>
                  <p:nvPr/>
                </p:nvGrpSpPr>
                <p:grpSpPr bwMode="auto">
                  <a:xfrm>
                    <a:off x="263" y="3475"/>
                    <a:ext cx="190" cy="177"/>
                    <a:chOff x="263" y="3475"/>
                    <a:chExt cx="190" cy="177"/>
                  </a:xfrm>
                </p:grpSpPr>
                <p:sp>
                  <p:nvSpPr>
                    <p:cNvPr id="64548" name="Line 3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475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4549" name="Line 3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652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sp>
              <p:nvSpPr>
                <p:cNvPr id="64544" name="Freeform 34"/>
                <p:cNvSpPr>
                  <a:spLocks/>
                </p:cNvSpPr>
                <p:nvPr/>
              </p:nvSpPr>
              <p:spPr bwMode="auto">
                <a:xfrm>
                  <a:off x="332" y="3724"/>
                  <a:ext cx="73" cy="80"/>
                </a:xfrm>
                <a:custGeom>
                  <a:avLst/>
                  <a:gdLst>
                    <a:gd name="T0" fmla="*/ 34 w 73"/>
                    <a:gd name="T1" fmla="*/ 0 h 80"/>
                    <a:gd name="T2" fmla="*/ 0 w 73"/>
                    <a:gd name="T3" fmla="*/ 79 h 80"/>
                    <a:gd name="T4" fmla="*/ 72 w 73"/>
                    <a:gd name="T5" fmla="*/ 79 h 80"/>
                    <a:gd name="T6" fmla="*/ 34 w 73"/>
                    <a:gd name="T7" fmla="*/ 0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4" y="0"/>
                      </a:moveTo>
                      <a:lnTo>
                        <a:pt x="0" y="79"/>
                      </a:lnTo>
                      <a:lnTo>
                        <a:pt x="72" y="79"/>
                      </a:lnTo>
                      <a:lnTo>
                        <a:pt x="34" y="0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4545" name="Freeform 35"/>
                <p:cNvSpPr>
                  <a:spLocks/>
                </p:cNvSpPr>
                <p:nvPr/>
              </p:nvSpPr>
              <p:spPr bwMode="auto">
                <a:xfrm>
                  <a:off x="331" y="3522"/>
                  <a:ext cx="73" cy="80"/>
                </a:xfrm>
                <a:custGeom>
                  <a:avLst/>
                  <a:gdLst>
                    <a:gd name="T0" fmla="*/ 35 w 73"/>
                    <a:gd name="T1" fmla="*/ 79 h 80"/>
                    <a:gd name="T2" fmla="*/ 0 w 73"/>
                    <a:gd name="T3" fmla="*/ 0 h 80"/>
                    <a:gd name="T4" fmla="*/ 72 w 73"/>
                    <a:gd name="T5" fmla="*/ 0 h 80"/>
                    <a:gd name="T6" fmla="*/ 35 w 73"/>
                    <a:gd name="T7" fmla="*/ 79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5" y="79"/>
                      </a:moveTo>
                      <a:lnTo>
                        <a:pt x="0" y="0"/>
                      </a:lnTo>
                      <a:lnTo>
                        <a:pt x="72" y="0"/>
                      </a:lnTo>
                      <a:lnTo>
                        <a:pt x="35" y="79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64522" name="Group 36"/>
            <p:cNvGrpSpPr>
              <a:grpSpLocks/>
            </p:cNvGrpSpPr>
            <p:nvPr/>
          </p:nvGrpSpPr>
          <p:grpSpPr bwMode="auto">
            <a:xfrm>
              <a:off x="282" y="949"/>
              <a:ext cx="121" cy="113"/>
              <a:chOff x="282" y="949"/>
              <a:chExt cx="121" cy="113"/>
            </a:xfrm>
          </p:grpSpPr>
          <p:sp>
            <p:nvSpPr>
              <p:cNvPr id="64532" name="Rectangle 37"/>
              <p:cNvSpPr>
                <a:spLocks noChangeArrowheads="1"/>
              </p:cNvSpPr>
              <p:nvPr/>
            </p:nvSpPr>
            <p:spPr bwMode="auto">
              <a:xfrm>
                <a:off x="286" y="949"/>
                <a:ext cx="117" cy="109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64533" name="Group 38"/>
              <p:cNvGrpSpPr>
                <a:grpSpLocks/>
              </p:cNvGrpSpPr>
              <p:nvPr/>
            </p:nvGrpSpPr>
            <p:grpSpPr bwMode="auto">
              <a:xfrm>
                <a:off x="282" y="952"/>
                <a:ext cx="118" cy="110"/>
                <a:chOff x="282" y="952"/>
                <a:chExt cx="118" cy="110"/>
              </a:xfrm>
            </p:grpSpPr>
            <p:sp>
              <p:nvSpPr>
                <p:cNvPr id="64537" name="Line 39"/>
                <p:cNvSpPr>
                  <a:spLocks noChangeShapeType="1"/>
                </p:cNvSpPr>
                <p:nvPr/>
              </p:nvSpPr>
              <p:spPr bwMode="auto">
                <a:xfrm>
                  <a:off x="282" y="952"/>
                  <a:ext cx="0" cy="107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4538" name="Line 40"/>
                <p:cNvSpPr>
                  <a:spLocks noChangeShapeType="1"/>
                </p:cNvSpPr>
                <p:nvPr/>
              </p:nvSpPr>
              <p:spPr bwMode="auto">
                <a:xfrm>
                  <a:off x="285" y="1062"/>
                  <a:ext cx="115" cy="0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64534" name="Group 41"/>
              <p:cNvGrpSpPr>
                <a:grpSpLocks/>
              </p:cNvGrpSpPr>
              <p:nvPr/>
            </p:nvGrpSpPr>
            <p:grpSpPr bwMode="auto">
              <a:xfrm>
                <a:off x="312" y="974"/>
                <a:ext cx="65" cy="62"/>
                <a:chOff x="312" y="974"/>
                <a:chExt cx="65" cy="62"/>
              </a:xfrm>
            </p:grpSpPr>
            <p:sp>
              <p:nvSpPr>
                <p:cNvPr id="64535" name="Rectangle 42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6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4536" name="Rectangle 43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12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64523" name="Group 44"/>
            <p:cNvGrpSpPr>
              <a:grpSpLocks/>
            </p:cNvGrpSpPr>
            <p:nvPr/>
          </p:nvGrpSpPr>
          <p:grpSpPr bwMode="auto">
            <a:xfrm>
              <a:off x="5434" y="955"/>
              <a:ext cx="122" cy="112"/>
              <a:chOff x="5434" y="955"/>
              <a:chExt cx="122" cy="112"/>
            </a:xfrm>
          </p:grpSpPr>
          <p:grpSp>
            <p:nvGrpSpPr>
              <p:cNvPr id="64524" name="Group 45"/>
              <p:cNvGrpSpPr>
                <a:grpSpLocks/>
              </p:cNvGrpSpPr>
              <p:nvPr/>
            </p:nvGrpSpPr>
            <p:grpSpPr bwMode="auto">
              <a:xfrm>
                <a:off x="5434" y="955"/>
                <a:ext cx="122" cy="112"/>
                <a:chOff x="5434" y="955"/>
                <a:chExt cx="122" cy="112"/>
              </a:xfrm>
            </p:grpSpPr>
            <p:sp>
              <p:nvSpPr>
                <p:cNvPr id="64528" name="Rectangle 46"/>
                <p:cNvSpPr>
                  <a:spLocks noChangeArrowheads="1"/>
                </p:cNvSpPr>
                <p:nvPr/>
              </p:nvSpPr>
              <p:spPr bwMode="auto">
                <a:xfrm>
                  <a:off x="5438" y="955"/>
                  <a:ext cx="118" cy="108"/>
                </a:xfrm>
                <a:prstGeom prst="rect">
                  <a:avLst/>
                </a:prstGeom>
                <a:solidFill>
                  <a:schemeClr val="bg2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64529" name="Group 47"/>
                <p:cNvGrpSpPr>
                  <a:grpSpLocks/>
                </p:cNvGrpSpPr>
                <p:nvPr/>
              </p:nvGrpSpPr>
              <p:grpSpPr bwMode="auto">
                <a:xfrm>
                  <a:off x="5434" y="956"/>
                  <a:ext cx="122" cy="111"/>
                  <a:chOff x="5434" y="956"/>
                  <a:chExt cx="122" cy="111"/>
                </a:xfrm>
              </p:grpSpPr>
              <p:sp>
                <p:nvSpPr>
                  <p:cNvPr id="64530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5434" y="956"/>
                    <a:ext cx="0" cy="107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4531" name="Line 49"/>
                  <p:cNvSpPr>
                    <a:spLocks noChangeShapeType="1"/>
                  </p:cNvSpPr>
                  <p:nvPr/>
                </p:nvSpPr>
                <p:spPr bwMode="auto">
                  <a:xfrm>
                    <a:off x="5439" y="1067"/>
                    <a:ext cx="117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64525" name="Group 50"/>
              <p:cNvGrpSpPr>
                <a:grpSpLocks/>
              </p:cNvGrpSpPr>
              <p:nvPr/>
            </p:nvGrpSpPr>
            <p:grpSpPr bwMode="auto">
              <a:xfrm>
                <a:off x="5453" y="960"/>
                <a:ext cx="87" cy="96"/>
                <a:chOff x="5453" y="960"/>
                <a:chExt cx="87" cy="96"/>
              </a:xfrm>
            </p:grpSpPr>
            <p:sp>
              <p:nvSpPr>
                <p:cNvPr id="64526" name="Line 51"/>
                <p:cNvSpPr>
                  <a:spLocks noChangeShapeType="1"/>
                </p:cNvSpPr>
                <p:nvPr/>
              </p:nvSpPr>
              <p:spPr bwMode="auto">
                <a:xfrm>
                  <a:off x="5454" y="969"/>
                  <a:ext cx="86" cy="8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4527" name="Line 52"/>
                <p:cNvSpPr>
                  <a:spLocks noChangeShapeType="1"/>
                </p:cNvSpPr>
                <p:nvPr/>
              </p:nvSpPr>
              <p:spPr bwMode="auto">
                <a:xfrm flipV="1">
                  <a:off x="5453" y="960"/>
                  <a:ext cx="86" cy="96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64518" name="Text Box 53"/>
          <p:cNvSpPr txBox="1">
            <a:spLocks noChangeArrowheads="1"/>
          </p:cNvSpPr>
          <p:nvPr/>
        </p:nvSpPr>
        <p:spPr bwMode="auto">
          <a:xfrm>
            <a:off x="990600" y="1828800"/>
            <a:ext cx="103822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b="0"/>
              <a:t>Prompt&gt;</a:t>
            </a:r>
          </a:p>
        </p:txBody>
      </p:sp>
      <p:sp>
        <p:nvSpPr>
          <p:cNvPr id="166966" name="Rectangle 54"/>
          <p:cNvSpPr>
            <a:spLocks noChangeArrowheads="1"/>
          </p:cNvSpPr>
          <p:nvPr/>
        </p:nvSpPr>
        <p:spPr bwMode="auto">
          <a:xfrm>
            <a:off x="990600" y="2095500"/>
            <a:ext cx="7772400" cy="40036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b="0"/>
              <a:t>Enter setup file name &gt; setup.ker</a:t>
            </a:r>
          </a:p>
          <a:p>
            <a:pPr algn="l"/>
            <a:r>
              <a:rPr lang="en-US" sz="1600" b="0"/>
              <a:t>Enter satellite name  &gt; PHOEBE</a:t>
            </a:r>
          </a:p>
          <a:p>
            <a:pPr algn="l"/>
            <a:r>
              <a:rPr lang="en-US" sz="1600" b="0"/>
              <a:t>Enter satellite frame &gt; IAU_PHOEBE</a:t>
            </a:r>
          </a:p>
          <a:p>
            <a:pPr algn="l"/>
            <a:r>
              <a:rPr lang="en-US" sz="1600" b="0"/>
              <a:t>Enter spacecraft name &gt; CASSINI</a:t>
            </a:r>
          </a:p>
          <a:p>
            <a:pPr algn="l"/>
            <a:r>
              <a:rPr lang="en-US" sz="1600" b="0"/>
              <a:t>Enter instrument name &gt; CASSINI_ISS_NAC</a:t>
            </a:r>
          </a:p>
          <a:p>
            <a:pPr algn="l"/>
            <a:r>
              <a:rPr lang="en-US" sz="1600" b="0"/>
              <a:t>Enter time            &gt; 2004 jun 11 19:32:00</a:t>
            </a:r>
          </a:p>
          <a:p>
            <a:pPr algn="l"/>
            <a:endParaRPr lang="en-US" sz="1600" b="0"/>
          </a:p>
          <a:p>
            <a:pPr algn="l"/>
            <a:r>
              <a:rPr lang="en-US" sz="1600" b="0"/>
              <a:t>Intercept planetocentric longitude       (deg):     39.843719</a:t>
            </a:r>
          </a:p>
          <a:p>
            <a:pPr algn="l"/>
            <a:r>
              <a:rPr lang="en-US" sz="1600" b="0"/>
              <a:t>Intercept planetocentric latitude        (deg):      4.195878</a:t>
            </a:r>
          </a:p>
          <a:p>
            <a:pPr algn="l"/>
            <a:r>
              <a:rPr lang="en-US" sz="1600" b="0"/>
              <a:t>Intercept planetodetic longitude         (deg):     39.843719</a:t>
            </a:r>
          </a:p>
          <a:p>
            <a:pPr algn="l"/>
            <a:r>
              <a:rPr lang="en-US" sz="1600" b="0"/>
              <a:t>Intercept planetodetic latitude          (deg):      5.048011</a:t>
            </a:r>
          </a:p>
          <a:p>
            <a:pPr algn="l"/>
            <a:r>
              <a:rPr lang="en-US" sz="1600" b="0"/>
              <a:t>Range from spacecraft to intercept point  (km):   2089.169724</a:t>
            </a:r>
          </a:p>
          <a:p>
            <a:pPr algn="l"/>
            <a:r>
              <a:rPr lang="en-US" sz="1600" b="0"/>
              <a:t>Intercept phase angle                    (deg):     28.139479</a:t>
            </a:r>
          </a:p>
          <a:p>
            <a:pPr algn="l"/>
            <a:r>
              <a:rPr lang="en-US" sz="1600" b="0"/>
              <a:t>Intercept solar incidence angle          (deg):     18.247220</a:t>
            </a:r>
          </a:p>
          <a:p>
            <a:pPr algn="l"/>
            <a:r>
              <a:rPr lang="en-US" sz="1600" b="0"/>
              <a:t>Intercept emission angle                 (deg):     17.858309 Prompt&gt;</a:t>
            </a:r>
          </a:p>
        </p:txBody>
      </p:sp>
      <p:sp>
        <p:nvSpPr>
          <p:cNvPr id="64520" name="Rectangle 55"/>
          <p:cNvSpPr>
            <a:spLocks noChangeArrowheads="1"/>
          </p:cNvSpPr>
          <p:nvPr/>
        </p:nvSpPr>
        <p:spPr bwMode="auto">
          <a:xfrm>
            <a:off x="1828800" y="1828800"/>
            <a:ext cx="79375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b="0"/>
              <a:t> demo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1669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1000"/>
                                        <p:tgtEl>
                                          <p:spTgt spid="1669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1000"/>
                                        <p:tgtEl>
                                          <p:spTgt spid="1669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1000"/>
                                        <p:tgtEl>
                                          <p:spTgt spid="1669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1000"/>
                                        <p:tgtEl>
                                          <p:spTgt spid="16696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1000"/>
                                        <p:tgtEl>
                                          <p:spTgt spid="16696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1000"/>
                                        <p:tgtEl>
                                          <p:spTgt spid="16696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0" dur="1000"/>
                                        <p:tgtEl>
                                          <p:spTgt spid="16696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1000"/>
                                        <p:tgtEl>
                                          <p:spTgt spid="166966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6" dur="1000"/>
                                        <p:tgtEl>
                                          <p:spTgt spid="166966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9" dur="1000"/>
                                        <p:tgtEl>
                                          <p:spTgt spid="166966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2" dur="1000"/>
                                        <p:tgtEl>
                                          <p:spTgt spid="166966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5" dur="1000"/>
                                        <p:tgtEl>
                                          <p:spTgt spid="166966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22" presetClass="entr" presetSubtype="1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6966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8" dur="1000"/>
                                        <p:tgtEl>
                                          <p:spTgt spid="166966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21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5C6521DC-CBE5-5549-A344-DB7E3C995246}" type="slidenum">
              <a:rPr lang="en-US" smtClean="0">
                <a:latin typeface="+mn-lt"/>
              </a:rPr>
              <a:pPr defTabSz="912813">
                <a:defRPr/>
              </a:pPr>
              <a:t>26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656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90563" y="1355725"/>
            <a:ext cx="8170862" cy="4992688"/>
          </a:xfrm>
          <a:noFill/>
        </p:spPr>
        <p:txBody>
          <a:bodyPr/>
          <a:lstStyle/>
          <a:p>
            <a:pPr marL="231775" indent="-231775"/>
            <a:r>
              <a:rPr lang="en-US"/>
              <a:t>Latitude definitions:</a:t>
            </a:r>
          </a:p>
          <a:p>
            <a:pPr lvl="1"/>
            <a:r>
              <a:rPr lang="en-US"/>
              <a:t>Planetocentric latitude of a point P:  angle between segment from origin to point and x-y plane (red arc in diagram).</a:t>
            </a:r>
          </a:p>
          <a:p>
            <a:pPr lvl="1"/>
            <a:r>
              <a:rPr lang="en-US"/>
              <a:t>Planetodetic latitude of a point P: angle between x-y plane and extension of ellipsoid normal vector N that connects x-y plane and P (blue arc in diagram).</a:t>
            </a:r>
          </a:p>
        </p:txBody>
      </p:sp>
      <p:sp>
        <p:nvSpPr>
          <p:cNvPr id="66565" name="Rectangle 3"/>
          <p:cNvSpPr>
            <a:spLocks noGrp="1" noChangeArrowheads="1"/>
          </p:cNvSpPr>
          <p:nvPr>
            <p:ph type="title"/>
          </p:nvPr>
        </p:nvSpPr>
        <p:spPr>
          <a:xfrm>
            <a:off x="4545013" y="381000"/>
            <a:ext cx="1595437" cy="474663"/>
          </a:xfrm>
        </p:spPr>
        <p:txBody>
          <a:bodyPr/>
          <a:lstStyle/>
          <a:p>
            <a:r>
              <a:rPr lang="en-US"/>
              <a:t>Backup</a:t>
            </a:r>
          </a:p>
        </p:txBody>
      </p:sp>
      <p:sp>
        <p:nvSpPr>
          <p:cNvPr id="66566" name="Line 4"/>
          <p:cNvSpPr>
            <a:spLocks noChangeShapeType="1"/>
          </p:cNvSpPr>
          <p:nvPr/>
        </p:nvSpPr>
        <p:spPr bwMode="auto">
          <a:xfrm flipV="1">
            <a:off x="2613025" y="3621088"/>
            <a:ext cx="0" cy="2420937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67" name="Arc 7"/>
          <p:cNvSpPr>
            <a:spLocks/>
          </p:cNvSpPr>
          <p:nvPr/>
        </p:nvSpPr>
        <p:spPr bwMode="auto">
          <a:xfrm>
            <a:off x="2613025" y="4429125"/>
            <a:ext cx="3455988" cy="1614488"/>
          </a:xfrm>
          <a:custGeom>
            <a:avLst/>
            <a:gdLst>
              <a:gd name="T0" fmla="*/ 0 w 21600"/>
              <a:gd name="T1" fmla="*/ 0 h 21600"/>
              <a:gd name="T2" fmla="*/ 552956160 w 21600"/>
              <a:gd name="T3" fmla="*/ 120674607 h 21600"/>
              <a:gd name="T4" fmla="*/ 0 w 21600"/>
              <a:gd name="T5" fmla="*/ 120674607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68" name="Line 11"/>
          <p:cNvSpPr>
            <a:spLocks noChangeShapeType="1"/>
          </p:cNvSpPr>
          <p:nvPr/>
        </p:nvSpPr>
        <p:spPr bwMode="auto">
          <a:xfrm flipV="1">
            <a:off x="2651125" y="3544888"/>
            <a:ext cx="2881313" cy="245745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69" name="Line 12"/>
          <p:cNvSpPr>
            <a:spLocks noChangeShapeType="1"/>
          </p:cNvSpPr>
          <p:nvPr/>
        </p:nvSpPr>
        <p:spPr bwMode="auto">
          <a:xfrm flipV="1">
            <a:off x="4303713" y="3544888"/>
            <a:ext cx="1228725" cy="249713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70" name="Text Box 16"/>
          <p:cNvSpPr txBox="1">
            <a:spLocks noChangeArrowheads="1"/>
          </p:cNvSpPr>
          <p:nvPr/>
        </p:nvSpPr>
        <p:spPr bwMode="auto">
          <a:xfrm>
            <a:off x="5514975" y="3181350"/>
            <a:ext cx="428625" cy="5794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3200"/>
              <a:t>P</a:t>
            </a:r>
          </a:p>
        </p:txBody>
      </p:sp>
      <p:sp>
        <p:nvSpPr>
          <p:cNvPr id="66571" name="Text Box 17"/>
          <p:cNvSpPr txBox="1">
            <a:spLocks noChangeArrowheads="1"/>
          </p:cNvSpPr>
          <p:nvPr/>
        </p:nvSpPr>
        <p:spPr bwMode="auto">
          <a:xfrm>
            <a:off x="2114550" y="6002338"/>
            <a:ext cx="428625" cy="579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3200"/>
              <a:t>O</a:t>
            </a:r>
          </a:p>
        </p:txBody>
      </p:sp>
      <p:sp>
        <p:nvSpPr>
          <p:cNvPr id="66572" name="Text Box 18"/>
          <p:cNvSpPr txBox="1">
            <a:spLocks noChangeArrowheads="1"/>
          </p:cNvSpPr>
          <p:nvPr/>
        </p:nvSpPr>
        <p:spPr bwMode="auto">
          <a:xfrm>
            <a:off x="5808663" y="4964113"/>
            <a:ext cx="2513012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000">
                <a:latin typeface="Arial" charset="0"/>
              </a:rPr>
              <a:t>Reference ellipsoid</a:t>
            </a:r>
          </a:p>
        </p:txBody>
      </p:sp>
      <p:sp>
        <p:nvSpPr>
          <p:cNvPr id="66573" name="Rectangle 21"/>
          <p:cNvSpPr>
            <a:spLocks noChangeArrowheads="1"/>
          </p:cNvSpPr>
          <p:nvPr/>
        </p:nvSpPr>
        <p:spPr bwMode="auto">
          <a:xfrm rot="-3851574">
            <a:off x="4957763" y="4616450"/>
            <a:ext cx="280988" cy="306387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74" name="Arc 22"/>
          <p:cNvSpPr>
            <a:spLocks/>
          </p:cNvSpPr>
          <p:nvPr/>
        </p:nvSpPr>
        <p:spPr bwMode="auto">
          <a:xfrm>
            <a:off x="4429125" y="5308600"/>
            <a:ext cx="920750" cy="766763"/>
          </a:xfrm>
          <a:custGeom>
            <a:avLst/>
            <a:gdLst>
              <a:gd name="T0" fmla="*/ 10741955 w 21597"/>
              <a:gd name="T1" fmla="*/ 0 h 20776"/>
              <a:gd name="T2" fmla="*/ 39254552 w 21597"/>
              <a:gd name="T3" fmla="*/ 27843358 h 20776"/>
              <a:gd name="T4" fmla="*/ 0 w 21597"/>
              <a:gd name="T5" fmla="*/ 28298301 h 20776"/>
              <a:gd name="T6" fmla="*/ 0 60000 65536"/>
              <a:gd name="T7" fmla="*/ 0 60000 65536"/>
              <a:gd name="T8" fmla="*/ 0 60000 65536"/>
              <a:gd name="T9" fmla="*/ 0 w 21597"/>
              <a:gd name="T10" fmla="*/ 0 h 20776"/>
              <a:gd name="T11" fmla="*/ 21597 w 21597"/>
              <a:gd name="T12" fmla="*/ 20776 h 2077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97" h="20776" fill="none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</a:path>
              <a:path w="21597" h="20776" stroke="0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  <a:lnTo>
                  <a:pt x="0" y="20776"/>
                </a:lnTo>
                <a:close/>
              </a:path>
            </a:pathLst>
          </a:custGeom>
          <a:solidFill>
            <a:schemeClr val="bg1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75" name="Line 5"/>
          <p:cNvSpPr>
            <a:spLocks noChangeShapeType="1"/>
          </p:cNvSpPr>
          <p:nvPr/>
        </p:nvSpPr>
        <p:spPr bwMode="auto">
          <a:xfrm>
            <a:off x="2613025" y="6042025"/>
            <a:ext cx="4916488" cy="381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76" name="Text Box 23"/>
          <p:cNvSpPr txBox="1">
            <a:spLocks noChangeArrowheads="1"/>
          </p:cNvSpPr>
          <p:nvPr/>
        </p:nvSpPr>
        <p:spPr bwMode="auto">
          <a:xfrm>
            <a:off x="4446588" y="6146800"/>
            <a:ext cx="117475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800">
                <a:latin typeface="Arial" charset="0"/>
              </a:rPr>
              <a:t>x-y plane</a:t>
            </a:r>
          </a:p>
        </p:txBody>
      </p:sp>
      <p:sp>
        <p:nvSpPr>
          <p:cNvPr id="66577" name="Text Box 24"/>
          <p:cNvSpPr txBox="1">
            <a:spLocks noChangeArrowheads="1"/>
          </p:cNvSpPr>
          <p:nvPr/>
        </p:nvSpPr>
        <p:spPr bwMode="auto">
          <a:xfrm>
            <a:off x="1563688" y="4527550"/>
            <a:ext cx="81915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800">
                <a:latin typeface="Arial" charset="0"/>
              </a:rPr>
              <a:t>z-axis</a:t>
            </a:r>
          </a:p>
        </p:txBody>
      </p:sp>
      <p:sp>
        <p:nvSpPr>
          <p:cNvPr id="66578" name="Text Box 25"/>
          <p:cNvSpPr txBox="1">
            <a:spLocks noChangeArrowheads="1"/>
          </p:cNvSpPr>
          <p:nvPr/>
        </p:nvSpPr>
        <p:spPr bwMode="auto">
          <a:xfrm>
            <a:off x="5221288" y="3975100"/>
            <a:ext cx="428625" cy="5794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3200"/>
              <a:t>N</a:t>
            </a:r>
          </a:p>
        </p:txBody>
      </p:sp>
      <p:sp>
        <p:nvSpPr>
          <p:cNvPr id="66579" name="Arc 29"/>
          <p:cNvSpPr>
            <a:spLocks/>
          </p:cNvSpPr>
          <p:nvPr/>
        </p:nvSpPr>
        <p:spPr bwMode="auto">
          <a:xfrm>
            <a:off x="3276600" y="5257800"/>
            <a:ext cx="920750" cy="766763"/>
          </a:xfrm>
          <a:custGeom>
            <a:avLst/>
            <a:gdLst>
              <a:gd name="T0" fmla="*/ 10741955 w 21597"/>
              <a:gd name="T1" fmla="*/ 0 h 20776"/>
              <a:gd name="T2" fmla="*/ 39254552 w 21597"/>
              <a:gd name="T3" fmla="*/ 27843358 h 20776"/>
              <a:gd name="T4" fmla="*/ 0 w 21597"/>
              <a:gd name="T5" fmla="*/ 28298301 h 20776"/>
              <a:gd name="T6" fmla="*/ 0 60000 65536"/>
              <a:gd name="T7" fmla="*/ 0 60000 65536"/>
              <a:gd name="T8" fmla="*/ 0 60000 65536"/>
              <a:gd name="T9" fmla="*/ 0 w 21597"/>
              <a:gd name="T10" fmla="*/ 0 h 20776"/>
              <a:gd name="T11" fmla="*/ 21597 w 21597"/>
              <a:gd name="T12" fmla="*/ 20776 h 2077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97" h="20776" fill="none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</a:path>
              <a:path w="21597" h="20776" stroke="0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  <a:lnTo>
                  <a:pt x="0" y="20776"/>
                </a:lnTo>
                <a:close/>
              </a:path>
            </a:pathLst>
          </a:custGeom>
          <a:solidFill>
            <a:schemeClr val="bg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6580" name="Text Box 28"/>
          <p:cNvSpPr txBox="1">
            <a:spLocks noChangeArrowheads="1"/>
          </p:cNvSpPr>
          <p:nvPr/>
        </p:nvSpPr>
        <p:spPr bwMode="auto">
          <a:xfrm>
            <a:off x="2911475" y="5554663"/>
            <a:ext cx="1441450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r>
              <a:rPr lang="en-US" sz="1000">
                <a:latin typeface="Arial" charset="0"/>
              </a:rPr>
              <a:t>Planetocentric latitude</a:t>
            </a:r>
          </a:p>
        </p:txBody>
      </p:sp>
      <p:sp>
        <p:nvSpPr>
          <p:cNvPr id="66581" name="Text Box 30"/>
          <p:cNvSpPr txBox="1">
            <a:spLocks noChangeArrowheads="1"/>
          </p:cNvSpPr>
          <p:nvPr/>
        </p:nvSpPr>
        <p:spPr bwMode="auto">
          <a:xfrm>
            <a:off x="4976813" y="5627688"/>
            <a:ext cx="1343025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r>
              <a:rPr lang="en-US" sz="1000">
                <a:latin typeface="Arial" charset="0"/>
              </a:rPr>
              <a:t>Planetodetic latitude</a:t>
            </a:r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D0F2619C-FA2A-C041-A7DF-4507F092A902}" type="slidenum">
              <a:rPr lang="en-US" smtClean="0">
                <a:latin typeface="+mn-lt"/>
              </a:rPr>
              <a:pPr defTabSz="912813">
                <a:defRPr/>
              </a:pPr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9460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355725"/>
            <a:ext cx="8170862" cy="4992688"/>
          </a:xfrm>
          <a:noFill/>
        </p:spPr>
        <p:txBody>
          <a:bodyPr/>
          <a:lstStyle/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First, let's go over the important steps in the process of writing a CSPICE-based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program and putting it to work: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Understand the geometry problem.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Identify the set of SPICE kernels that contain the data needed to perform the computation.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Select the SPICE APIs needed to compute the quantities of interest.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Write and compile the program.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Get actual kernel files and verify that they contain the data needed to support the computation for the time(s) of interest.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Run the program.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To illustrate these steps, let's write a program that computes the apparent 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intersection of the boresight ray of a given CASSINI science instrument with the 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surface of a given Saturnian satellite.   The program will compute 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	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Planetocentric and planetodetic (geodetic) latitudes and longitudes of the intercept point. 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Range from spacecraft to intercept.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Illumination angles (phase, solar incidence, and emission) at the intercept point.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</p:txBody>
      </p:sp>
      <p:sp>
        <p:nvSpPr>
          <p:cNvPr id="19461" name="Rectangle 6"/>
          <p:cNvSpPr>
            <a:spLocks noGrp="1" noChangeArrowheads="1"/>
          </p:cNvSpPr>
          <p:nvPr>
            <p:ph type="title"/>
          </p:nvPr>
        </p:nvSpPr>
        <p:spPr>
          <a:xfrm>
            <a:off x="4095750" y="381000"/>
            <a:ext cx="2497138" cy="474663"/>
          </a:xfrm>
        </p:spPr>
        <p:txBody>
          <a:bodyPr/>
          <a:lstStyle/>
          <a:p>
            <a:r>
              <a:rPr lang="en-US"/>
              <a:t>Introduction</a:t>
            </a:r>
          </a:p>
        </p:txBody>
      </p:sp>
    </p:spTree>
  </p:cSld>
  <p:clrMapOvr>
    <a:masterClrMapping/>
  </p:clrMapOvr>
  <p:transition spd="slow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29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3F5C2CFB-7D3C-F44B-B133-5511CEE018DC}" type="slidenum">
              <a:rPr lang="en-US" smtClean="0">
                <a:latin typeface="+mn-lt"/>
              </a:rPr>
              <a:pPr defTabSz="912813">
                <a:defRPr/>
              </a:pPr>
              <a:t>4</a:t>
            </a:fld>
            <a:endParaRPr lang="en-US" sz="1400" b="0">
              <a:latin typeface="Times New Roman" charset="0"/>
            </a:endParaRPr>
          </a:p>
        </p:txBody>
      </p:sp>
      <p:pic>
        <p:nvPicPr>
          <p:cNvPr id="21508" name="Picture 2">
            <a:hlinkClick r:id="rId3" action="ppaction://hlinksldjump"/>
          </p:cNvPr>
          <p:cNvPicPr>
            <a:picLocks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3611563" y="1393825"/>
            <a:ext cx="4730750" cy="51101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185347" name="Text Box 3"/>
          <p:cNvSpPr txBox="1">
            <a:spLocks noChangeArrowheads="1"/>
          </p:cNvSpPr>
          <p:nvPr/>
        </p:nvSpPr>
        <p:spPr bwMode="auto">
          <a:xfrm>
            <a:off x="247650" y="5959475"/>
            <a:ext cx="2860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latin typeface="Arial" charset="0"/>
              </a:rPr>
              <a:t>Using what model? </a:t>
            </a:r>
          </a:p>
        </p:txBody>
      </p:sp>
      <p:sp>
        <p:nvSpPr>
          <p:cNvPr id="21510" name="Rectangle 4"/>
          <p:cNvSpPr>
            <a:spLocks noChangeArrowheads="1"/>
          </p:cNvSpPr>
          <p:nvPr/>
        </p:nvSpPr>
        <p:spPr bwMode="auto">
          <a:xfrm>
            <a:off x="231775" y="1239838"/>
            <a:ext cx="3629025" cy="16160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000" b="0">
                <a:latin typeface="Arial" charset="0"/>
              </a:rPr>
              <a:t>We want the boresight</a:t>
            </a:r>
          </a:p>
          <a:p>
            <a:pPr algn="l"/>
            <a:r>
              <a:rPr lang="en-US" sz="2000" b="0">
                <a:latin typeface="Arial" charset="0"/>
              </a:rPr>
              <a:t>intercept on the surface, range</a:t>
            </a:r>
          </a:p>
          <a:p>
            <a:pPr algn="l"/>
            <a:r>
              <a:rPr lang="en-US" sz="2000" b="0">
                <a:latin typeface="Arial" charset="0"/>
              </a:rPr>
              <a:t>from s/c to intercept, and </a:t>
            </a:r>
          </a:p>
          <a:p>
            <a:pPr algn="l"/>
            <a:r>
              <a:rPr lang="en-US" sz="2000" b="0">
                <a:latin typeface="Arial" charset="0"/>
              </a:rPr>
              <a:t>illumination angles at </a:t>
            </a:r>
          </a:p>
          <a:p>
            <a:pPr algn="l"/>
            <a:r>
              <a:rPr lang="en-US" sz="2000" b="0">
                <a:latin typeface="Arial" charset="0"/>
              </a:rPr>
              <a:t>the intercept point.</a:t>
            </a:r>
          </a:p>
        </p:txBody>
      </p:sp>
      <p:sp>
        <p:nvSpPr>
          <p:cNvPr id="185349" name="Rectangle 5"/>
          <p:cNvSpPr>
            <a:spLocks noChangeArrowheads="1"/>
          </p:cNvSpPr>
          <p:nvPr/>
        </p:nvSpPr>
        <p:spPr bwMode="auto">
          <a:xfrm>
            <a:off x="261938" y="2971800"/>
            <a:ext cx="114935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latin typeface="Arial" charset="0"/>
              </a:rPr>
              <a:t>When?</a:t>
            </a:r>
          </a:p>
        </p:txBody>
      </p:sp>
      <p:sp>
        <p:nvSpPr>
          <p:cNvPr id="185350" name="Rectangle 6"/>
          <p:cNvSpPr>
            <a:spLocks noChangeArrowheads="1"/>
          </p:cNvSpPr>
          <p:nvPr/>
        </p:nvSpPr>
        <p:spPr bwMode="auto">
          <a:xfrm>
            <a:off x="247650" y="3548063"/>
            <a:ext cx="2471738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latin typeface="Arial" charset="0"/>
              </a:rPr>
              <a:t>On what object? </a:t>
            </a:r>
            <a:endParaRPr lang="en-US" sz="2400" b="0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185351" name="Rectangle 7"/>
          <p:cNvSpPr>
            <a:spLocks noChangeArrowheads="1"/>
          </p:cNvSpPr>
          <p:nvPr/>
        </p:nvSpPr>
        <p:spPr bwMode="auto">
          <a:xfrm>
            <a:off x="228600" y="4724400"/>
            <a:ext cx="3182938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latin typeface="Arial" charset="0"/>
              </a:rPr>
              <a:t>For which instrument?</a:t>
            </a:r>
            <a:endParaRPr lang="en-US" sz="2400" b="0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185352" name="Rectangle 8"/>
          <p:cNvSpPr>
            <a:spLocks noChangeArrowheads="1"/>
          </p:cNvSpPr>
          <p:nvPr/>
        </p:nvSpPr>
        <p:spPr bwMode="auto">
          <a:xfrm>
            <a:off x="222250" y="5338763"/>
            <a:ext cx="3114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latin typeface="Arial" charset="0"/>
              </a:rPr>
              <a:t>For what spacecraft? </a:t>
            </a:r>
            <a:endParaRPr lang="en-US" sz="2400" b="0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185353" name="Rectangle 9"/>
          <p:cNvSpPr>
            <a:spLocks noChangeArrowheads="1"/>
          </p:cNvSpPr>
          <p:nvPr/>
        </p:nvSpPr>
        <p:spPr bwMode="auto">
          <a:xfrm>
            <a:off x="1303338" y="3016250"/>
            <a:ext cx="2865272" cy="46166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 dirty="0">
                <a:solidFill>
                  <a:schemeClr val="accent1"/>
                </a:solidFill>
                <a:latin typeface="Arial" charset="0"/>
              </a:rPr>
              <a:t>time</a:t>
            </a:r>
            <a:r>
              <a:rPr lang="en-US" sz="2000" b="0" dirty="0">
                <a:solidFill>
                  <a:schemeClr val="accent1"/>
                </a:solidFill>
                <a:latin typeface="Arial" charset="0"/>
              </a:rPr>
              <a:t> (UTC, TDB or TT)</a:t>
            </a:r>
          </a:p>
        </p:txBody>
      </p:sp>
      <p:sp>
        <p:nvSpPr>
          <p:cNvPr id="185354" name="Rectangle 10"/>
          <p:cNvSpPr>
            <a:spLocks noChangeArrowheads="1"/>
          </p:cNvSpPr>
          <p:nvPr/>
        </p:nvSpPr>
        <p:spPr bwMode="auto">
          <a:xfrm>
            <a:off x="2670175" y="3586163"/>
            <a:ext cx="10144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solidFill>
                  <a:schemeClr val="accent1"/>
                </a:solidFill>
                <a:latin typeface="Arial" charset="0"/>
              </a:rPr>
              <a:t>satnm</a:t>
            </a:r>
          </a:p>
        </p:txBody>
      </p:sp>
      <p:sp>
        <p:nvSpPr>
          <p:cNvPr id="185355" name="Rectangle 11"/>
          <p:cNvSpPr>
            <a:spLocks noChangeArrowheads="1"/>
          </p:cNvSpPr>
          <p:nvPr/>
        </p:nvSpPr>
        <p:spPr bwMode="auto">
          <a:xfrm>
            <a:off x="3365500" y="4724400"/>
            <a:ext cx="11668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latin typeface="Arial" charset="0"/>
              </a:rPr>
              <a:t> </a:t>
            </a:r>
            <a:r>
              <a:rPr lang="en-US" sz="2400" b="0">
                <a:solidFill>
                  <a:schemeClr val="accent1"/>
                </a:solidFill>
                <a:latin typeface="Arial" charset="0"/>
              </a:rPr>
              <a:t>instnm</a:t>
            </a:r>
          </a:p>
        </p:txBody>
      </p:sp>
      <p:sp>
        <p:nvSpPr>
          <p:cNvPr id="185356" name="Rectangle 12"/>
          <p:cNvSpPr>
            <a:spLocks noChangeArrowheads="1"/>
          </p:cNvSpPr>
          <p:nvPr/>
        </p:nvSpPr>
        <p:spPr bwMode="auto">
          <a:xfrm>
            <a:off x="3286125" y="5338763"/>
            <a:ext cx="9128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solidFill>
                  <a:schemeClr val="accent1"/>
                </a:solidFill>
                <a:latin typeface="Arial" charset="0"/>
              </a:rPr>
              <a:t>scnm</a:t>
            </a:r>
          </a:p>
        </p:txBody>
      </p:sp>
      <p:sp>
        <p:nvSpPr>
          <p:cNvPr id="185357" name="Text Box 13"/>
          <p:cNvSpPr txBox="1">
            <a:spLocks noChangeArrowheads="1"/>
          </p:cNvSpPr>
          <p:nvPr/>
        </p:nvSpPr>
        <p:spPr bwMode="auto">
          <a:xfrm>
            <a:off x="3065463" y="5949950"/>
            <a:ext cx="1392237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solidFill>
                  <a:schemeClr val="accent1"/>
                </a:solidFill>
                <a:latin typeface="Arial" charset="0"/>
              </a:rPr>
              <a:t>setupf</a:t>
            </a:r>
            <a:r>
              <a:rPr lang="en-US" sz="2400" b="0">
                <a:latin typeface="Arial" charset="0"/>
              </a:rPr>
              <a:t> </a:t>
            </a:r>
          </a:p>
        </p:txBody>
      </p:sp>
      <p:sp>
        <p:nvSpPr>
          <p:cNvPr id="21520" name="Rectangle 14"/>
          <p:cNvSpPr>
            <a:spLocks noGrp="1" noChangeArrowheads="1"/>
          </p:cNvSpPr>
          <p:nvPr>
            <p:ph type="title"/>
          </p:nvPr>
        </p:nvSpPr>
        <p:spPr>
          <a:xfrm>
            <a:off x="3124200" y="381000"/>
            <a:ext cx="4440238" cy="474663"/>
          </a:xfrm>
        </p:spPr>
        <p:txBody>
          <a:bodyPr/>
          <a:lstStyle/>
          <a:p>
            <a:r>
              <a:rPr lang="en-US"/>
              <a:t>Observation geometry</a:t>
            </a:r>
          </a:p>
        </p:txBody>
      </p:sp>
      <p:sp>
        <p:nvSpPr>
          <p:cNvPr id="21521" name="Text Box 15"/>
          <p:cNvSpPr txBox="1">
            <a:spLocks noChangeArrowheads="1"/>
          </p:cNvSpPr>
          <p:nvPr/>
        </p:nvSpPr>
        <p:spPr bwMode="auto">
          <a:xfrm>
            <a:off x="6300788" y="4311650"/>
            <a:ext cx="819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b="0">
                <a:latin typeface="Arial" charset="0"/>
              </a:rPr>
              <a:t>Phase angle</a:t>
            </a:r>
          </a:p>
        </p:txBody>
      </p:sp>
      <p:sp>
        <p:nvSpPr>
          <p:cNvPr id="21522" name="Arc 16"/>
          <p:cNvSpPr>
            <a:spLocks/>
          </p:cNvSpPr>
          <p:nvPr/>
        </p:nvSpPr>
        <p:spPr bwMode="auto">
          <a:xfrm rot="-8064254">
            <a:off x="6595269" y="4299744"/>
            <a:ext cx="561975" cy="541337"/>
          </a:xfrm>
          <a:custGeom>
            <a:avLst/>
            <a:gdLst>
              <a:gd name="T0" fmla="*/ 0 w 21539"/>
              <a:gd name="T1" fmla="*/ 0 h 21600"/>
              <a:gd name="T2" fmla="*/ 14662515 w 21539"/>
              <a:gd name="T3" fmla="*/ 12550673 h 21600"/>
              <a:gd name="T4" fmla="*/ 0 w 21539"/>
              <a:gd name="T5" fmla="*/ 13566933 h 21600"/>
              <a:gd name="T6" fmla="*/ 0 60000 65536"/>
              <a:gd name="T7" fmla="*/ 0 60000 65536"/>
              <a:gd name="T8" fmla="*/ 0 60000 65536"/>
              <a:gd name="T9" fmla="*/ 0 w 21539"/>
              <a:gd name="T10" fmla="*/ 0 h 21600"/>
              <a:gd name="T11" fmla="*/ 21539 w 21539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39" h="21600" fill="none" extrusionOk="0">
                <a:moveTo>
                  <a:pt x="-1" y="0"/>
                </a:moveTo>
                <a:cubicBezTo>
                  <a:pt x="11301" y="0"/>
                  <a:pt x="20692" y="8712"/>
                  <a:pt x="21539" y="19981"/>
                </a:cubicBezTo>
              </a:path>
              <a:path w="21539" h="21600" stroke="0" extrusionOk="0">
                <a:moveTo>
                  <a:pt x="-1" y="0"/>
                </a:moveTo>
                <a:cubicBezTo>
                  <a:pt x="11301" y="0"/>
                  <a:pt x="20692" y="8712"/>
                  <a:pt x="21539" y="19981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chemeClr val="accent2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 sz="2400" b="0" u="sng">
              <a:solidFill>
                <a:schemeClr val="hlink"/>
              </a:solidFill>
            </a:endParaRPr>
          </a:p>
        </p:txBody>
      </p:sp>
      <p:sp>
        <p:nvSpPr>
          <p:cNvPr id="21523" name="AutoShape 17"/>
          <p:cNvSpPr>
            <a:spLocks noChangeArrowheads="1"/>
          </p:cNvSpPr>
          <p:nvPr/>
        </p:nvSpPr>
        <p:spPr bwMode="auto">
          <a:xfrm>
            <a:off x="4725988" y="5656263"/>
            <a:ext cx="601662" cy="587375"/>
          </a:xfrm>
          <a:prstGeom prst="star16">
            <a:avLst>
              <a:gd name="adj" fmla="val 37500"/>
            </a:avLst>
          </a:prstGeom>
          <a:gradFill rotWithShape="0">
            <a:gsLst>
              <a:gs pos="0">
                <a:srgbClr val="FFFFFF"/>
              </a:gs>
              <a:gs pos="100000">
                <a:srgbClr val="EAEC5E"/>
              </a:gs>
            </a:gsLst>
            <a:path path="shape">
              <a:fillToRect l="50000" t="50000" r="50000" b="50000"/>
            </a:path>
          </a:gra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524" name="Line 18"/>
          <p:cNvSpPr>
            <a:spLocks noChangeShapeType="1"/>
          </p:cNvSpPr>
          <p:nvPr/>
        </p:nvSpPr>
        <p:spPr bwMode="auto">
          <a:xfrm flipH="1">
            <a:off x="5032375" y="4657725"/>
            <a:ext cx="2459038" cy="13065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25" name="Text Box 19"/>
          <p:cNvSpPr txBox="1">
            <a:spLocks noChangeArrowheads="1"/>
          </p:cNvSpPr>
          <p:nvPr/>
        </p:nvSpPr>
        <p:spPr bwMode="auto">
          <a:xfrm>
            <a:off x="7539038" y="3890963"/>
            <a:ext cx="12573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b="0">
                <a:latin typeface="Arial" charset="0"/>
              </a:rPr>
              <a:t>solar incidence angle</a:t>
            </a:r>
          </a:p>
        </p:txBody>
      </p:sp>
      <p:sp>
        <p:nvSpPr>
          <p:cNvPr id="21526" name="Line 20">
            <a:hlinkClick r:id="rId3" action="ppaction://hlinksldjump"/>
          </p:cNvPr>
          <p:cNvSpPr>
            <a:spLocks noChangeShapeType="1"/>
          </p:cNvSpPr>
          <p:nvPr/>
        </p:nvSpPr>
        <p:spPr bwMode="auto">
          <a:xfrm flipV="1">
            <a:off x="7491413" y="3313113"/>
            <a:ext cx="844550" cy="13446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27" name="Text Box 21"/>
          <p:cNvSpPr txBox="1">
            <a:spLocks noChangeArrowheads="1"/>
          </p:cNvSpPr>
          <p:nvPr/>
        </p:nvSpPr>
        <p:spPr bwMode="auto">
          <a:xfrm>
            <a:off x="7951788" y="3006725"/>
            <a:ext cx="9398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b="0">
                <a:latin typeface="Arial" charset="0"/>
              </a:rPr>
              <a:t>surface normal</a:t>
            </a:r>
          </a:p>
        </p:txBody>
      </p:sp>
      <p:sp>
        <p:nvSpPr>
          <p:cNvPr id="21528" name="Text Box 22"/>
          <p:cNvSpPr txBox="1">
            <a:spLocks noChangeArrowheads="1"/>
          </p:cNvSpPr>
          <p:nvPr/>
        </p:nvSpPr>
        <p:spPr bwMode="auto">
          <a:xfrm>
            <a:off x="6530975" y="3508375"/>
            <a:ext cx="946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b="0">
                <a:latin typeface="Arial" charset="0"/>
              </a:rPr>
              <a:t>emission angle</a:t>
            </a:r>
          </a:p>
        </p:txBody>
      </p:sp>
      <p:sp>
        <p:nvSpPr>
          <p:cNvPr id="21529" name="Arc 23"/>
          <p:cNvSpPr>
            <a:spLocks/>
          </p:cNvSpPr>
          <p:nvPr/>
        </p:nvSpPr>
        <p:spPr bwMode="auto">
          <a:xfrm rot="-2981019">
            <a:off x="6801643" y="3507582"/>
            <a:ext cx="1001713" cy="914400"/>
          </a:xfrm>
          <a:custGeom>
            <a:avLst/>
            <a:gdLst>
              <a:gd name="T0" fmla="*/ 0 w 22715"/>
              <a:gd name="T1" fmla="*/ 51985 h 21600"/>
              <a:gd name="T2" fmla="*/ 44174727 w 22715"/>
              <a:gd name="T3" fmla="*/ 38709600 h 21600"/>
              <a:gd name="T4" fmla="*/ 2168401 w 22715"/>
              <a:gd name="T5" fmla="*/ 38709600 h 21600"/>
              <a:gd name="T6" fmla="*/ 0 60000 65536"/>
              <a:gd name="T7" fmla="*/ 0 60000 65536"/>
              <a:gd name="T8" fmla="*/ 0 60000 65536"/>
              <a:gd name="T9" fmla="*/ 0 w 22715"/>
              <a:gd name="T10" fmla="*/ 0 h 21600"/>
              <a:gd name="T11" fmla="*/ 22715 w 22715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2715" h="21600" fill="none" extrusionOk="0">
                <a:moveTo>
                  <a:pt x="-1" y="28"/>
                </a:moveTo>
                <a:cubicBezTo>
                  <a:pt x="371" y="9"/>
                  <a:pt x="743" y="-1"/>
                  <a:pt x="1115" y="0"/>
                </a:cubicBezTo>
                <a:cubicBezTo>
                  <a:pt x="13044" y="0"/>
                  <a:pt x="22715" y="9670"/>
                  <a:pt x="22715" y="21600"/>
                </a:cubicBezTo>
              </a:path>
              <a:path w="22715" h="21600" stroke="0" extrusionOk="0">
                <a:moveTo>
                  <a:pt x="-1" y="28"/>
                </a:moveTo>
                <a:cubicBezTo>
                  <a:pt x="371" y="9"/>
                  <a:pt x="743" y="-1"/>
                  <a:pt x="1115" y="0"/>
                </a:cubicBezTo>
                <a:cubicBezTo>
                  <a:pt x="13044" y="0"/>
                  <a:pt x="22715" y="9670"/>
                  <a:pt x="22715" y="21600"/>
                </a:cubicBezTo>
                <a:lnTo>
                  <a:pt x="1115" y="21600"/>
                </a:lnTo>
                <a:close/>
              </a:path>
            </a:pathLst>
          </a:custGeom>
          <a:noFill/>
          <a:ln w="12700">
            <a:solidFill>
              <a:schemeClr val="accent1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30" name="Arc 24"/>
          <p:cNvSpPr>
            <a:spLocks/>
          </p:cNvSpPr>
          <p:nvPr/>
        </p:nvSpPr>
        <p:spPr bwMode="auto">
          <a:xfrm rot="-4508467">
            <a:off x="6891338" y="4217988"/>
            <a:ext cx="935037" cy="636587"/>
          </a:xfrm>
          <a:custGeom>
            <a:avLst/>
            <a:gdLst>
              <a:gd name="T0" fmla="*/ 0 w 29239"/>
              <a:gd name="T1" fmla="*/ 1212521 h 21600"/>
              <a:gd name="T2" fmla="*/ 29901645 w 29239"/>
              <a:gd name="T3" fmla="*/ 18761250 h 21600"/>
              <a:gd name="T4" fmla="*/ 7812111 w 29239"/>
              <a:gd name="T5" fmla="*/ 18761250 h 21600"/>
              <a:gd name="T6" fmla="*/ 0 60000 65536"/>
              <a:gd name="T7" fmla="*/ 0 60000 65536"/>
              <a:gd name="T8" fmla="*/ 0 60000 65536"/>
              <a:gd name="T9" fmla="*/ 0 w 29239"/>
              <a:gd name="T10" fmla="*/ 0 h 21600"/>
              <a:gd name="T11" fmla="*/ 29239 w 29239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9239" h="21600" fill="none" extrusionOk="0">
                <a:moveTo>
                  <a:pt x="-1" y="1395"/>
                </a:moveTo>
                <a:cubicBezTo>
                  <a:pt x="2441" y="472"/>
                  <a:pt x="5029" y="-1"/>
                  <a:pt x="7639" y="0"/>
                </a:cubicBezTo>
                <a:cubicBezTo>
                  <a:pt x="19568" y="0"/>
                  <a:pt x="29239" y="9670"/>
                  <a:pt x="29239" y="21600"/>
                </a:cubicBezTo>
              </a:path>
              <a:path w="29239" h="21600" stroke="0" extrusionOk="0">
                <a:moveTo>
                  <a:pt x="-1" y="1395"/>
                </a:moveTo>
                <a:cubicBezTo>
                  <a:pt x="2441" y="472"/>
                  <a:pt x="5029" y="-1"/>
                  <a:pt x="7639" y="0"/>
                </a:cubicBezTo>
                <a:cubicBezTo>
                  <a:pt x="19568" y="0"/>
                  <a:pt x="29239" y="9670"/>
                  <a:pt x="29239" y="21600"/>
                </a:cubicBezTo>
                <a:lnTo>
                  <a:pt x="7639" y="21600"/>
                </a:lnTo>
                <a:close/>
              </a:path>
            </a:pathLst>
          </a:custGeom>
          <a:noFill/>
          <a:ln w="12700">
            <a:solidFill>
              <a:srgbClr val="33CC33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31" name="Line 25"/>
          <p:cNvSpPr>
            <a:spLocks noChangeShapeType="1"/>
          </p:cNvSpPr>
          <p:nvPr/>
        </p:nvSpPr>
        <p:spPr bwMode="auto">
          <a:xfrm rot="-8937982">
            <a:off x="4487863" y="3570288"/>
            <a:ext cx="2879725" cy="8445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185370" name="Rectangle 26"/>
          <p:cNvSpPr>
            <a:spLocks noChangeArrowheads="1"/>
          </p:cNvSpPr>
          <p:nvPr/>
        </p:nvSpPr>
        <p:spPr bwMode="auto">
          <a:xfrm>
            <a:off x="228600" y="4114800"/>
            <a:ext cx="22844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latin typeface="Arial" charset="0"/>
              </a:rPr>
              <a:t>In what frame? </a:t>
            </a:r>
            <a:endParaRPr lang="en-US" sz="2400" b="0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185371" name="Rectangle 27"/>
          <p:cNvSpPr>
            <a:spLocks noChangeArrowheads="1"/>
          </p:cNvSpPr>
          <p:nvPr/>
        </p:nvSpPr>
        <p:spPr bwMode="auto">
          <a:xfrm>
            <a:off x="2651125" y="4152900"/>
            <a:ext cx="84455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solidFill>
                  <a:schemeClr val="accent1"/>
                </a:solidFill>
                <a:latin typeface="Arial" charset="0"/>
              </a:rPr>
              <a:t>fixref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5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5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5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53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5347" grpId="0" build="p" autoUpdateAnimBg="0"/>
      <p:bldP spid="185349" grpId="0" build="p" autoUpdateAnimBg="0"/>
      <p:bldP spid="185350" grpId="0" build="p" autoUpdateAnimBg="0"/>
      <p:bldP spid="185351" grpId="0" build="p" autoUpdateAnimBg="0"/>
      <p:bldP spid="185352" grpId="0" build="p" autoUpdateAnimBg="0"/>
      <p:bldP spid="185353" grpId="0" build="p" autoUpdateAnimBg="0"/>
      <p:bldP spid="185354" grpId="0" build="p" autoUpdateAnimBg="0"/>
      <p:bldP spid="185355" grpId="0" build="p" autoUpdateAnimBg="0"/>
      <p:bldP spid="185356" grpId="0" build="p" autoUpdateAnimBg="0"/>
      <p:bldP spid="185357" grpId="0" build="p" autoUpdateAnimBg="0"/>
      <p:bldP spid="185370" grpId="0" build="p" autoUpdateAnimBg="0"/>
      <p:bldP spid="185371" grpId="0" build="p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18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78A55F37-47A9-414E-A034-684E28DCE688}" type="slidenum">
              <a:rPr lang="en-US" smtClean="0">
                <a:latin typeface="+mn-lt"/>
              </a:rPr>
              <a:pPr defTabSz="912813">
                <a:defRPr/>
              </a:pPr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3556" name="Rectangle 2"/>
          <p:cNvSpPr>
            <a:spLocks noGrp="1" noChangeArrowheads="1"/>
          </p:cNvSpPr>
          <p:nvPr>
            <p:ph type="title"/>
          </p:nvPr>
        </p:nvSpPr>
        <p:spPr>
          <a:xfrm>
            <a:off x="4052888" y="381000"/>
            <a:ext cx="2589212" cy="474663"/>
          </a:xfrm>
        </p:spPr>
        <p:txBody>
          <a:bodyPr/>
          <a:lstStyle/>
          <a:p>
            <a:r>
              <a:rPr lang="en-US"/>
              <a:t>Needed Data</a:t>
            </a:r>
          </a:p>
        </p:txBody>
      </p:sp>
      <p:pic>
        <p:nvPicPr>
          <p:cNvPr id="23557" name="Picture 3"/>
          <p:cNvPicPr>
            <a:picLocks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4541838" y="1528763"/>
            <a:ext cx="3708400" cy="42814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23558" name="Text Box 4"/>
          <p:cNvSpPr txBox="1">
            <a:spLocks noChangeArrowheads="1"/>
          </p:cNvSpPr>
          <p:nvPr/>
        </p:nvSpPr>
        <p:spPr bwMode="auto">
          <a:xfrm>
            <a:off x="384175" y="2322513"/>
            <a:ext cx="4556125" cy="3743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400" b="0">
                <a:latin typeface="Arial" charset="0"/>
              </a:rPr>
              <a:t>Time transformation kernels</a:t>
            </a:r>
          </a:p>
          <a:p>
            <a:pPr algn="l"/>
            <a:endParaRPr lang="en-US" sz="2400" b="0">
              <a:latin typeface="Arial" charset="0"/>
            </a:endParaRPr>
          </a:p>
          <a:p>
            <a:pPr algn="l"/>
            <a:r>
              <a:rPr lang="en-US" sz="2400" b="0">
                <a:latin typeface="Arial" charset="0"/>
              </a:rPr>
              <a:t>Orientation models</a:t>
            </a:r>
          </a:p>
          <a:p>
            <a:pPr algn="l"/>
            <a:endParaRPr lang="en-US" sz="2400" b="0">
              <a:latin typeface="Arial" charset="0"/>
            </a:endParaRPr>
          </a:p>
          <a:p>
            <a:pPr algn="l"/>
            <a:r>
              <a:rPr lang="en-US" sz="2400" b="0">
                <a:latin typeface="Arial" charset="0"/>
              </a:rPr>
              <a:t>Instrument descriptions</a:t>
            </a:r>
          </a:p>
          <a:p>
            <a:pPr algn="l"/>
            <a:endParaRPr lang="en-US" sz="2400" b="0">
              <a:latin typeface="Arial" charset="0"/>
            </a:endParaRPr>
          </a:p>
          <a:p>
            <a:pPr algn="l"/>
            <a:r>
              <a:rPr lang="en-US" sz="2400" b="0">
                <a:latin typeface="Arial" charset="0"/>
              </a:rPr>
              <a:t>Shapes of satellites, planets</a:t>
            </a:r>
          </a:p>
          <a:p>
            <a:pPr algn="l"/>
            <a:endParaRPr lang="en-US" sz="2400" b="0">
              <a:latin typeface="Arial" charset="0"/>
            </a:endParaRPr>
          </a:p>
          <a:p>
            <a:pPr algn="l"/>
            <a:r>
              <a:rPr lang="en-US" sz="2400" b="0">
                <a:latin typeface="Arial" charset="0"/>
              </a:rPr>
              <a:t>Ephemerides for spacecraft, </a:t>
            </a:r>
          </a:p>
          <a:p>
            <a:pPr algn="l"/>
            <a:r>
              <a:rPr lang="en-US" sz="2400" b="0">
                <a:latin typeface="Arial" charset="0"/>
              </a:rPr>
              <a:t>Saturn barycenter and satellites.</a:t>
            </a:r>
          </a:p>
        </p:txBody>
      </p:sp>
      <p:sp>
        <p:nvSpPr>
          <p:cNvPr id="23559" name="AutoShape 5"/>
          <p:cNvSpPr>
            <a:spLocks noChangeArrowheads="1"/>
          </p:cNvSpPr>
          <p:nvPr/>
        </p:nvSpPr>
        <p:spPr bwMode="auto">
          <a:xfrm>
            <a:off x="4840288" y="5080000"/>
            <a:ext cx="601662" cy="587375"/>
          </a:xfrm>
          <a:prstGeom prst="star16">
            <a:avLst>
              <a:gd name="adj" fmla="val 37500"/>
            </a:avLst>
          </a:prstGeom>
          <a:gradFill rotWithShape="0">
            <a:gsLst>
              <a:gs pos="0">
                <a:srgbClr val="FFFFFF"/>
              </a:gs>
              <a:gs pos="100000">
                <a:srgbClr val="EAEC5E"/>
              </a:gs>
            </a:gsLst>
            <a:path path="shape">
              <a:fillToRect l="50000" t="50000" r="50000" b="50000"/>
            </a:path>
          </a:gra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560" name="Line 13"/>
          <p:cNvSpPr>
            <a:spLocks noChangeShapeType="1"/>
          </p:cNvSpPr>
          <p:nvPr/>
        </p:nvSpPr>
        <p:spPr bwMode="auto">
          <a:xfrm flipV="1">
            <a:off x="7610475" y="3390900"/>
            <a:ext cx="533400" cy="838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1" name="Text Box 14"/>
          <p:cNvSpPr txBox="1">
            <a:spLocks noChangeArrowheads="1"/>
          </p:cNvSpPr>
          <p:nvPr/>
        </p:nvSpPr>
        <p:spPr bwMode="auto">
          <a:xfrm>
            <a:off x="7797800" y="3160713"/>
            <a:ext cx="9398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b="0">
                <a:latin typeface="Arial" charset="0"/>
              </a:rPr>
              <a:t>surface normal</a:t>
            </a:r>
          </a:p>
        </p:txBody>
      </p:sp>
      <p:sp>
        <p:nvSpPr>
          <p:cNvPr id="23562" name="Line 15"/>
          <p:cNvSpPr>
            <a:spLocks noChangeShapeType="1"/>
          </p:cNvSpPr>
          <p:nvPr/>
        </p:nvSpPr>
        <p:spPr bwMode="auto">
          <a:xfrm flipH="1">
            <a:off x="5148263" y="4235450"/>
            <a:ext cx="2457450" cy="1152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3" name="Text Box 17"/>
          <p:cNvSpPr txBox="1">
            <a:spLocks noChangeArrowheads="1"/>
          </p:cNvSpPr>
          <p:nvPr/>
        </p:nvSpPr>
        <p:spPr bwMode="auto">
          <a:xfrm>
            <a:off x="7539038" y="3505200"/>
            <a:ext cx="12573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b="0">
                <a:solidFill>
                  <a:srgbClr val="33CC33"/>
                </a:solidFill>
                <a:latin typeface="Arial" charset="0"/>
              </a:rPr>
              <a:t>solar incidence angle</a:t>
            </a:r>
          </a:p>
        </p:txBody>
      </p:sp>
      <p:sp>
        <p:nvSpPr>
          <p:cNvPr id="23564" name="Arc 18"/>
          <p:cNvSpPr>
            <a:spLocks/>
          </p:cNvSpPr>
          <p:nvPr/>
        </p:nvSpPr>
        <p:spPr bwMode="auto">
          <a:xfrm rot="-2981019">
            <a:off x="6953250" y="3128963"/>
            <a:ext cx="914400" cy="914400"/>
          </a:xfrm>
          <a:custGeom>
            <a:avLst/>
            <a:gdLst>
              <a:gd name="T0" fmla="*/ 0 w 21600"/>
              <a:gd name="T1" fmla="*/ 0 h 21600"/>
              <a:gd name="T2" fmla="*/ 38709600 w 21600"/>
              <a:gd name="T3" fmla="*/ 38709600 h 21600"/>
              <a:gd name="T4" fmla="*/ 0 w 21600"/>
              <a:gd name="T5" fmla="*/ 38709600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5" name="Text Box 19"/>
          <p:cNvSpPr txBox="1">
            <a:spLocks noChangeArrowheads="1"/>
          </p:cNvSpPr>
          <p:nvPr/>
        </p:nvSpPr>
        <p:spPr bwMode="auto">
          <a:xfrm>
            <a:off x="6924675" y="3160713"/>
            <a:ext cx="946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b="0">
                <a:solidFill>
                  <a:schemeClr val="accent1"/>
                </a:solidFill>
                <a:latin typeface="Arial" charset="0"/>
              </a:rPr>
              <a:t>emission angle</a:t>
            </a:r>
          </a:p>
        </p:txBody>
      </p:sp>
      <p:sp>
        <p:nvSpPr>
          <p:cNvPr id="23566" name="Arc 21"/>
          <p:cNvSpPr>
            <a:spLocks/>
          </p:cNvSpPr>
          <p:nvPr/>
        </p:nvSpPr>
        <p:spPr bwMode="auto">
          <a:xfrm rot="-8064254">
            <a:off x="6670675" y="3903663"/>
            <a:ext cx="561975" cy="542925"/>
          </a:xfrm>
          <a:custGeom>
            <a:avLst/>
            <a:gdLst>
              <a:gd name="T0" fmla="*/ 506324 w 21600"/>
              <a:gd name="T1" fmla="*/ 0 h 21587"/>
              <a:gd name="T2" fmla="*/ 14621107 w 21600"/>
              <a:gd name="T3" fmla="*/ 13654864 h 21587"/>
              <a:gd name="T4" fmla="*/ 0 w 21600"/>
              <a:gd name="T5" fmla="*/ 13654864 h 21587"/>
              <a:gd name="T6" fmla="*/ 0 60000 65536"/>
              <a:gd name="T7" fmla="*/ 0 60000 65536"/>
              <a:gd name="T8" fmla="*/ 0 60000 65536"/>
              <a:gd name="T9" fmla="*/ 0 w 21600"/>
              <a:gd name="T10" fmla="*/ 0 h 21587"/>
              <a:gd name="T11" fmla="*/ 21600 w 21600"/>
              <a:gd name="T12" fmla="*/ 21587 h 21587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587" fill="none" extrusionOk="0">
                <a:moveTo>
                  <a:pt x="748" y="-1"/>
                </a:moveTo>
                <a:cubicBezTo>
                  <a:pt x="12379" y="402"/>
                  <a:pt x="21600" y="9948"/>
                  <a:pt x="21600" y="21587"/>
                </a:cubicBezTo>
              </a:path>
              <a:path w="21600" h="21587" stroke="0" extrusionOk="0">
                <a:moveTo>
                  <a:pt x="748" y="-1"/>
                </a:moveTo>
                <a:cubicBezTo>
                  <a:pt x="12379" y="402"/>
                  <a:pt x="21600" y="9948"/>
                  <a:pt x="21600" y="21587"/>
                </a:cubicBezTo>
                <a:lnTo>
                  <a:pt x="0" y="21587"/>
                </a:lnTo>
                <a:close/>
              </a:path>
            </a:pathLst>
          </a:custGeom>
          <a:noFill/>
          <a:ln w="12700">
            <a:solidFill>
              <a:schemeClr val="accent2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 sz="2400" b="0" u="sng">
              <a:solidFill>
                <a:schemeClr val="hlink"/>
              </a:solidFill>
            </a:endParaRPr>
          </a:p>
        </p:txBody>
      </p:sp>
      <p:sp>
        <p:nvSpPr>
          <p:cNvPr id="23567" name="Text Box 22"/>
          <p:cNvSpPr txBox="1">
            <a:spLocks noChangeArrowheads="1"/>
          </p:cNvSpPr>
          <p:nvPr/>
        </p:nvSpPr>
        <p:spPr bwMode="auto">
          <a:xfrm>
            <a:off x="6376988" y="4043363"/>
            <a:ext cx="8064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b="0">
                <a:solidFill>
                  <a:schemeClr val="accent2"/>
                </a:solidFill>
                <a:latin typeface="Arial" charset="0"/>
              </a:rPr>
              <a:t>phase angle</a:t>
            </a:r>
          </a:p>
        </p:txBody>
      </p:sp>
      <p:sp>
        <p:nvSpPr>
          <p:cNvPr id="23568" name="Arc 16"/>
          <p:cNvSpPr>
            <a:spLocks/>
          </p:cNvSpPr>
          <p:nvPr/>
        </p:nvSpPr>
        <p:spPr bwMode="auto">
          <a:xfrm rot="-4925961">
            <a:off x="7234237" y="3833813"/>
            <a:ext cx="561975" cy="685800"/>
          </a:xfrm>
          <a:custGeom>
            <a:avLst/>
            <a:gdLst>
              <a:gd name="T0" fmla="*/ 0 w 27757"/>
              <a:gd name="T1" fmla="*/ 982853 h 21600"/>
              <a:gd name="T2" fmla="*/ 11377883 w 27757"/>
              <a:gd name="T3" fmla="*/ 18435447 h 21600"/>
              <a:gd name="T4" fmla="*/ 2628752 w 27757"/>
              <a:gd name="T5" fmla="*/ 21774150 h 21600"/>
              <a:gd name="T6" fmla="*/ 0 60000 65536"/>
              <a:gd name="T7" fmla="*/ 0 60000 65536"/>
              <a:gd name="T8" fmla="*/ 0 60000 65536"/>
              <a:gd name="T9" fmla="*/ 0 w 27757"/>
              <a:gd name="T10" fmla="*/ 0 h 21600"/>
              <a:gd name="T11" fmla="*/ 27757 w 27757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7757" h="21600" fill="none" extrusionOk="0">
                <a:moveTo>
                  <a:pt x="-1" y="974"/>
                </a:moveTo>
                <a:cubicBezTo>
                  <a:pt x="2076" y="328"/>
                  <a:pt x="4238" y="-1"/>
                  <a:pt x="6413" y="0"/>
                </a:cubicBezTo>
                <a:cubicBezTo>
                  <a:pt x="17063" y="0"/>
                  <a:pt x="26124" y="7763"/>
                  <a:pt x="27757" y="18287"/>
                </a:cubicBezTo>
              </a:path>
              <a:path w="27757" h="21600" stroke="0" extrusionOk="0">
                <a:moveTo>
                  <a:pt x="-1" y="974"/>
                </a:moveTo>
                <a:cubicBezTo>
                  <a:pt x="2076" y="328"/>
                  <a:pt x="4238" y="-1"/>
                  <a:pt x="6413" y="0"/>
                </a:cubicBezTo>
                <a:cubicBezTo>
                  <a:pt x="17063" y="0"/>
                  <a:pt x="26124" y="7763"/>
                  <a:pt x="27757" y="18287"/>
                </a:cubicBezTo>
                <a:lnTo>
                  <a:pt x="6413" y="21600"/>
                </a:lnTo>
                <a:close/>
              </a:path>
            </a:pathLst>
          </a:custGeom>
          <a:noFill/>
          <a:ln w="12700">
            <a:solidFill>
              <a:srgbClr val="33CC33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 sz="2400" b="0" u="sng"/>
          </a:p>
        </p:txBody>
      </p:sp>
      <p:sp>
        <p:nvSpPr>
          <p:cNvPr id="23569" name="Line 23"/>
          <p:cNvSpPr>
            <a:spLocks noChangeShapeType="1"/>
          </p:cNvSpPr>
          <p:nvPr/>
        </p:nvSpPr>
        <p:spPr bwMode="auto">
          <a:xfrm rot="-8937982">
            <a:off x="5186363" y="3295650"/>
            <a:ext cx="2317750" cy="7858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70" name="Text Box 24"/>
          <p:cNvSpPr txBox="1">
            <a:spLocks noChangeArrowheads="1"/>
          </p:cNvSpPr>
          <p:nvPr/>
        </p:nvSpPr>
        <p:spPr bwMode="auto">
          <a:xfrm>
            <a:off x="4956175" y="5770563"/>
            <a:ext cx="458788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r>
              <a:rPr lang="en-US"/>
              <a:t>sun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60B74FE0-1DF8-4B4C-81A0-A380156CDB5D}" type="slidenum">
              <a:rPr lang="en-US" smtClean="0">
                <a:latin typeface="+mn-lt"/>
              </a:rPr>
              <a:pPr defTabSz="912813">
                <a:defRPr/>
              </a:pPr>
              <a:t>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5604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23863" y="1355725"/>
            <a:ext cx="8488362" cy="4735513"/>
          </a:xfrm>
          <a:noFill/>
        </p:spPr>
        <p:txBody>
          <a:bodyPr/>
          <a:lstStyle/>
          <a:p>
            <a:pPr marL="0" indent="0">
              <a:lnSpc>
                <a:spcPct val="80000"/>
              </a:lnSpc>
              <a:buFontTx/>
              <a:buNone/>
            </a:pPr>
            <a:r>
              <a:rPr lang="en-US" sz="1600"/>
              <a:t>Data required to compute vectors, rotations and other parameters shown in 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600"/>
              <a:t>the picture are stored in the SPICE kernels listed below.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600"/>
          </a:p>
          <a:p>
            <a:pPr lvl="1">
              <a:lnSpc>
                <a:spcPct val="80000"/>
              </a:lnSpc>
              <a:buFontTx/>
              <a:buNone/>
            </a:pPr>
            <a:r>
              <a:rPr lang="en-US" sz="1200"/>
              <a:t>     Note:  these kernels have been selected to support this presentation; they should not be assumed to be appropriate for user applications. 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400">
              <a:latin typeface="Courier New" charset="0"/>
            </a:endParaRP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Parameter                   Kernel Type      File name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-----------------------     --------------   ------------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time conversions            generic LSK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naif0009.tls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                            CASSINI SCLK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cas00084.tsc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orientation       CASSINI PCK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cpck05Mar2004.tpc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shape             CASSINI PCK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cpck05Mar2004.tpc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position          planet/sat 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                            ephemeris SPK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020514_SE_SAT105.bsp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solidFill>
                  <a:schemeClr val="bg2"/>
                </a:solidFill>
                <a:latin typeface="Courier New" charset="0"/>
              </a:rPr>
              <a:t>      </a:t>
            </a:r>
            <a:r>
              <a:rPr lang="en-US" sz="1400">
                <a:latin typeface="Courier New" charset="0"/>
              </a:rPr>
              <a:t>planet barycenter position  planet SPK 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981005_PLTEPH-DE405S.bsp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spacecraft position         spacecraft SPK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030201AP_SK_SM546_T45.bsp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spacecraft orientation      spacecraft CK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04135_04171pc_psiv2.bc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instrument alignment        CASSINI FK 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cas_v37.tf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instrument boresight        Instrument IK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cas_iss_v09.ti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400">
              <a:latin typeface="Courier New" charset="0"/>
            </a:endParaRPr>
          </a:p>
        </p:txBody>
      </p:sp>
      <p:sp>
        <p:nvSpPr>
          <p:cNvPr id="25605" name="Rectangle 6"/>
          <p:cNvSpPr>
            <a:spLocks noGrp="1" noChangeArrowheads="1"/>
          </p:cNvSpPr>
          <p:nvPr>
            <p:ph type="title"/>
          </p:nvPr>
        </p:nvSpPr>
        <p:spPr>
          <a:xfrm>
            <a:off x="2398713" y="381000"/>
            <a:ext cx="5897562" cy="490538"/>
          </a:xfrm>
        </p:spPr>
        <p:txBody>
          <a:bodyPr/>
          <a:lstStyle/>
          <a:p>
            <a:r>
              <a:rPr lang="en-US"/>
              <a:t>   Which Kernels are Needed?</a:t>
            </a:r>
          </a:p>
        </p:txBody>
      </p:sp>
    </p:spTree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7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6C5DA206-7E9F-C048-BBAE-D4B969225636}" type="slidenum">
              <a:rPr lang="en-US" smtClean="0">
                <a:latin typeface="+mn-lt"/>
              </a:rPr>
              <a:pPr defTabSz="912813">
                <a:defRPr/>
              </a:pPr>
              <a:t>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7652" name="Rectangle 2"/>
          <p:cNvSpPr>
            <a:spLocks noChangeArrowheads="1"/>
          </p:cNvSpPr>
          <p:nvPr/>
        </p:nvSpPr>
        <p:spPr bwMode="auto">
          <a:xfrm>
            <a:off x="7342188" y="6565900"/>
            <a:ext cx="1801812" cy="2921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r" defTabSz="912813">
              <a:lnSpc>
                <a:spcPct val="90000"/>
              </a:lnSpc>
              <a:spcBef>
                <a:spcPct val="30000"/>
              </a:spcBef>
            </a:pPr>
            <a:endParaRPr lang="en-US" sz="1000">
              <a:latin typeface="Arial" charset="0"/>
            </a:endParaRPr>
          </a:p>
        </p:txBody>
      </p:sp>
      <p:sp>
        <p:nvSpPr>
          <p:cNvPr id="2765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9875" y="1651000"/>
            <a:ext cx="8296275" cy="4697413"/>
          </a:xfrm>
          <a:noFill/>
        </p:spPr>
        <p:txBody>
          <a:bodyPr/>
          <a:lstStyle/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The easiest and most flexible way to make required kernels available to the 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program is via </a:t>
            </a:r>
            <a:r>
              <a:rPr lang="en-US" sz="1600" dirty="0" err="1">
                <a:latin typeface="Courier New" charset="0"/>
              </a:rPr>
              <a:t>furnsh_c</a:t>
            </a:r>
            <a:r>
              <a:rPr lang="en-US" sz="1600" dirty="0"/>
              <a:t>. For this example we make a setup file (also called a 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“</a:t>
            </a:r>
            <a:r>
              <a:rPr lang="en-US" sz="1600" dirty="0" err="1"/>
              <a:t>metakernel</a:t>
            </a:r>
            <a:r>
              <a:rPr lang="en-US" sz="1600" dirty="0"/>
              <a:t>” or “</a:t>
            </a:r>
            <a:r>
              <a:rPr lang="en-US" sz="1600" dirty="0" err="1"/>
              <a:t>furnsh</a:t>
            </a:r>
            <a:r>
              <a:rPr lang="en-US" sz="1600" dirty="0"/>
              <a:t> kernel”) containing a list of kernels to be loaded: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200" dirty="0"/>
              <a:t> </a:t>
            </a: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\</a:t>
            </a:r>
            <a:r>
              <a:rPr lang="en-US" sz="1400" dirty="0" err="1">
                <a:latin typeface="Courier New" charset="0"/>
              </a:rPr>
              <a:t>begindata</a:t>
            </a: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KERNELS_TO_LOAD = (</a:t>
            </a:r>
            <a:r>
              <a:rPr lang="en-US" sz="1400" dirty="0">
                <a:solidFill>
                  <a:schemeClr val="bg2"/>
                </a:solidFill>
                <a:latin typeface="Courier" charset="0"/>
              </a:rPr>
              <a:t>'naif0009.tls', 'cas00084.tsc', 'cpck05Mar2004.tpc',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solidFill>
                  <a:schemeClr val="bg2"/>
                </a:solidFill>
                <a:latin typeface="Courier" charset="0"/>
              </a:rPr>
              <a:t>                      '020514_SE_SAT105.bsp', '981005_PLTEPH-DE405S.bsp',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solidFill>
                  <a:schemeClr val="bg2"/>
                </a:solidFill>
                <a:latin typeface="Courier" charset="0"/>
              </a:rPr>
              <a:t>                      '030201AP_SK_SM546_T45.bsp', '04135_04171pc_psiv2.bc',</a:t>
            </a:r>
          </a:p>
          <a:p>
            <a:pPr marL="0" indent="0">
              <a:buFontTx/>
              <a:buNone/>
            </a:pPr>
            <a:r>
              <a:rPr lang="en-US" sz="1400" dirty="0">
                <a:solidFill>
                  <a:schemeClr val="bg2"/>
                </a:solidFill>
                <a:latin typeface="Courier" charset="0"/>
              </a:rPr>
              <a:t>                      'cas_v37.tf', 'cas_iss_v09.ti'</a:t>
            </a:r>
            <a:r>
              <a:rPr lang="en-US" sz="1400" dirty="0">
                <a:latin typeface="Courier New" charset="0"/>
              </a:rPr>
              <a:t>)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\</a:t>
            </a:r>
            <a:r>
              <a:rPr lang="en-US" sz="1400" dirty="0" err="1">
                <a:latin typeface="Courier New" charset="0"/>
              </a:rPr>
              <a:t>begintext</a:t>
            </a: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 and we make the program prompt for the name of this setup file: </a:t>
            </a: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 </a:t>
            </a:r>
            <a:r>
              <a:rPr lang="en-US" sz="1400" dirty="0" err="1">
                <a:latin typeface="Courier New" charset="0"/>
              </a:rPr>
              <a:t>prompt_c</a:t>
            </a:r>
            <a:r>
              <a:rPr lang="en-US" sz="1400" dirty="0">
                <a:latin typeface="Courier New" charset="0"/>
              </a:rPr>
              <a:t> ( "Enter setup file name &gt; ", FILESZ,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setupf</a:t>
            </a:r>
            <a:r>
              <a:rPr lang="en-US" sz="1400" dirty="0">
                <a:latin typeface="Courier New" charset="0"/>
              </a:rPr>
              <a:t> );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 </a:t>
            </a:r>
            <a:r>
              <a:rPr lang="en-US" sz="1400" dirty="0" err="1">
                <a:latin typeface="Courier New" charset="0"/>
              </a:rPr>
              <a:t>furnsh_c</a:t>
            </a:r>
            <a:r>
              <a:rPr lang="en-US" sz="1400" dirty="0">
                <a:latin typeface="Courier New" charset="0"/>
              </a:rPr>
              <a:t> (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setupf</a:t>
            </a:r>
            <a:r>
              <a:rPr lang="en-US" sz="1400" dirty="0">
                <a:latin typeface="Courier New" charset="0"/>
              </a:rPr>
              <a:t> );</a:t>
            </a: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</p:txBody>
      </p:sp>
      <p:sp>
        <p:nvSpPr>
          <p:cNvPr id="27654" name="Rectangle 4"/>
          <p:cNvSpPr>
            <a:spLocks noGrp="1" noChangeArrowheads="1"/>
          </p:cNvSpPr>
          <p:nvPr>
            <p:ph type="title"/>
          </p:nvPr>
        </p:nvSpPr>
        <p:spPr>
          <a:xfrm>
            <a:off x="3992563" y="381000"/>
            <a:ext cx="2701925" cy="474663"/>
          </a:xfrm>
        </p:spPr>
        <p:txBody>
          <a:bodyPr/>
          <a:lstStyle/>
          <a:p>
            <a:r>
              <a:rPr lang="en-US"/>
              <a:t>Load Kernels</a:t>
            </a:r>
          </a:p>
        </p:txBody>
      </p:sp>
      <p:sp>
        <p:nvSpPr>
          <p:cNvPr id="27655" name="Text Box 5"/>
          <p:cNvSpPr txBox="1">
            <a:spLocks noChangeArrowheads="1"/>
          </p:cNvSpPr>
          <p:nvPr/>
        </p:nvSpPr>
        <p:spPr bwMode="auto">
          <a:xfrm>
            <a:off x="117475" y="2506663"/>
            <a:ext cx="7624763" cy="3841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lvl="1" algn="l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/>
              <a:t>Note:  these kernels have been selected to support this presentation; they should not be assumed to be appropriate for user applications. </a:t>
            </a:r>
          </a:p>
        </p:txBody>
      </p:sp>
    </p:spTree>
  </p:cSld>
  <p:clrMapOvr>
    <a:masterClrMapping/>
  </p:clrMapOvr>
  <p:transition spd="slow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F4321BBC-4FA7-9549-ACBA-D0D0CBE713CD}" type="slidenum">
              <a:rPr lang="en-US" smtClean="0">
                <a:latin typeface="+mn-lt"/>
              </a:rPr>
              <a:pPr defTabSz="912813">
                <a:defRPr/>
              </a:pPr>
              <a:t>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>
          <a:xfrm>
            <a:off x="3090863" y="381000"/>
            <a:ext cx="4506912" cy="474663"/>
          </a:xfrm>
          <a:noFill/>
        </p:spPr>
        <p:txBody>
          <a:bodyPr/>
          <a:lstStyle/>
          <a:p>
            <a:r>
              <a:rPr lang="en-US"/>
              <a:t>Programming Solution</a:t>
            </a:r>
          </a:p>
        </p:txBody>
      </p:sp>
      <p:sp>
        <p:nvSpPr>
          <p:cNvPr id="14342" name="Rectangle 6"/>
          <p:cNvSpPr>
            <a:spLocks noChangeArrowheads="1"/>
          </p:cNvSpPr>
          <p:nvPr/>
        </p:nvSpPr>
        <p:spPr bwMode="auto">
          <a:xfrm>
            <a:off x="693738" y="1355725"/>
            <a:ext cx="7762875" cy="53768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31775" indent="-231775" algn="l">
              <a:buFontTx/>
              <a:buChar char="•"/>
            </a:pPr>
            <a:r>
              <a:rPr lang="en-US" sz="1600" dirty="0">
                <a:latin typeface="Arial" charset="0"/>
              </a:rPr>
              <a:t>Prompt for setup file (“</a:t>
            </a:r>
            <a:r>
              <a:rPr lang="en-US" sz="1600" dirty="0" err="1">
                <a:latin typeface="Arial" charset="0"/>
              </a:rPr>
              <a:t>metakernel</a:t>
            </a:r>
            <a:r>
              <a:rPr lang="en-US" sz="1600" dirty="0">
                <a:latin typeface="Arial" charset="0"/>
              </a:rPr>
              <a:t>”) name; load kernels specified via setup file. (Done on  previous chart.)</a:t>
            </a:r>
          </a:p>
          <a:p>
            <a:pPr marL="231775" indent="-231775" algn="l"/>
            <a:endParaRPr lang="en-US" sz="1600" dirty="0">
              <a:latin typeface="Arial" charset="0"/>
            </a:endParaRPr>
          </a:p>
          <a:p>
            <a:pPr marL="231775" indent="-231775" algn="l">
              <a:buFontTx/>
              <a:buChar char="•"/>
            </a:pPr>
            <a:r>
              <a:rPr lang="en-US" sz="1600" dirty="0">
                <a:latin typeface="Arial" charset="0"/>
              </a:rPr>
              <a:t>Prompt for user inputs required to completely specify problem.  Obtain further inputs required by geometry routines via CSPICE calls.</a:t>
            </a:r>
          </a:p>
          <a:p>
            <a:pPr marL="231775" indent="-231775" algn="l"/>
            <a:endParaRPr lang="en-US" sz="1600" dirty="0">
              <a:latin typeface="Arial" charset="0"/>
            </a:endParaRPr>
          </a:p>
          <a:p>
            <a:pPr marL="231775" indent="-231775" algn="l">
              <a:buFontTx/>
              <a:buChar char="•"/>
            </a:pPr>
            <a:r>
              <a:rPr lang="en-US" sz="1600" dirty="0">
                <a:latin typeface="Arial" charset="0"/>
              </a:rPr>
              <a:t>Compute the intersection of the boresight direction ray with the surface of the satellite, presented as a triaxial ellipsoid. </a:t>
            </a:r>
          </a:p>
          <a:p>
            <a:pPr marL="231775" indent="-231775" algn="l"/>
            <a:endParaRPr lang="en-US" sz="1600" dirty="0">
              <a:latin typeface="Arial" charset="0"/>
            </a:endParaRPr>
          </a:p>
          <a:p>
            <a:pPr marL="231775" indent="-231775" algn="l"/>
            <a:r>
              <a:rPr lang="en-US" sz="1600" dirty="0">
                <a:latin typeface="Arial" charset="0"/>
              </a:rPr>
              <a:t>    If there is an intersection,</a:t>
            </a:r>
          </a:p>
          <a:p>
            <a:pPr marL="231775" indent="-231775" algn="l">
              <a:buFontTx/>
              <a:buChar char="•"/>
            </a:pPr>
            <a:endParaRPr lang="en-US" sz="1600" dirty="0">
              <a:latin typeface="Arial" charset="0"/>
            </a:endParaRPr>
          </a:p>
          <a:p>
            <a:pPr lvl="1" algn="l">
              <a:buFontTx/>
              <a:buChar char="•"/>
            </a:pPr>
            <a:r>
              <a:rPr lang="en-US" sz="1600" dirty="0">
                <a:latin typeface="Arial" charset="0"/>
              </a:rPr>
              <a:t>Convert Cartesian coordinates of the intercept point to planetocentric latitudinal and </a:t>
            </a:r>
            <a:r>
              <a:rPr lang="en-US" sz="1600" dirty="0" err="1">
                <a:latin typeface="Arial" charset="0"/>
              </a:rPr>
              <a:t>planetodetic</a:t>
            </a:r>
            <a:r>
              <a:rPr lang="en-US" sz="1600" dirty="0">
                <a:latin typeface="Arial" charset="0"/>
              </a:rPr>
              <a:t> coordinates</a:t>
            </a:r>
          </a:p>
          <a:p>
            <a:pPr lvl="1" algn="l">
              <a:buFontTx/>
              <a:buChar char="•"/>
            </a:pPr>
            <a:r>
              <a:rPr lang="en-US" sz="1600" dirty="0">
                <a:latin typeface="Arial" charset="0"/>
              </a:rPr>
              <a:t>Compute spacecraft-to-intercept point range</a:t>
            </a:r>
          </a:p>
          <a:p>
            <a:pPr lvl="1" algn="l">
              <a:buFontTx/>
              <a:buChar char="•"/>
            </a:pPr>
            <a:r>
              <a:rPr lang="en-US" sz="1600" dirty="0">
                <a:latin typeface="Arial" charset="0"/>
              </a:rPr>
              <a:t>Find the illumination angles (phase, solar incidence, and emission) at the intercept point</a:t>
            </a:r>
          </a:p>
          <a:p>
            <a:pPr lvl="1" algn="l"/>
            <a:endParaRPr lang="en-US" sz="1600" dirty="0">
              <a:latin typeface="Arial" charset="0"/>
            </a:endParaRPr>
          </a:p>
          <a:p>
            <a:pPr marL="231775" indent="-231775" algn="l">
              <a:buFontTx/>
              <a:buChar char="•"/>
            </a:pPr>
            <a:r>
              <a:rPr lang="en-US" sz="1600" dirty="0">
                <a:latin typeface="Arial" charset="0"/>
              </a:rPr>
              <a:t>Display the results.</a:t>
            </a:r>
          </a:p>
          <a:p>
            <a:pPr marL="231775" indent="-231775" algn="l">
              <a:buFontTx/>
              <a:buChar char="•"/>
            </a:pPr>
            <a:endParaRPr lang="en-US" sz="1600" dirty="0">
              <a:latin typeface="Arial" charset="0"/>
            </a:endParaRPr>
          </a:p>
          <a:p>
            <a:pPr marL="231775" indent="-231775" algn="l"/>
            <a:r>
              <a:rPr lang="en-US" sz="1600" dirty="0">
                <a:latin typeface="Arial" charset="0"/>
              </a:rPr>
              <a:t>We discuss the geometric portion of the problem next.</a:t>
            </a:r>
            <a:endParaRPr lang="en-US" sz="1600" b="0" dirty="0">
              <a:latin typeface="Arial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3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43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434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434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500"/>
                                        <p:tgtEl>
                                          <p:spTgt spid="1434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8" dur="500"/>
                                        <p:tgtEl>
                                          <p:spTgt spid="1434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1434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14342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1" dur="500"/>
                                        <p:tgtEl>
                                          <p:spTgt spid="14342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2" grpId="0" build="p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CSPICE-based program</a:t>
            </a:r>
          </a:p>
        </p:txBody>
      </p:sp>
      <p:sp>
        <p:nvSpPr>
          <p:cNvPr id="7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705F9AC6-4027-9E4A-8526-5D4D971F0B47}" type="slidenum">
              <a:rPr lang="en-US" smtClean="0">
                <a:latin typeface="+mn-lt"/>
              </a:rPr>
              <a:pPr defTabSz="912813">
                <a:defRPr/>
              </a:pPr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1748" name="Rectangle 3"/>
          <p:cNvSpPr>
            <a:spLocks noGrp="1" noChangeArrowheads="1"/>
          </p:cNvSpPr>
          <p:nvPr>
            <p:ph type="title"/>
          </p:nvPr>
        </p:nvSpPr>
        <p:spPr>
          <a:xfrm>
            <a:off x="1951038" y="381000"/>
            <a:ext cx="6786562" cy="422275"/>
          </a:xfrm>
        </p:spPr>
        <p:txBody>
          <a:bodyPr/>
          <a:lstStyle/>
          <a:p>
            <a:r>
              <a:rPr lang="en-US" sz="2800"/>
              <a:t>Compute Surface Intercept and Ranges</a:t>
            </a:r>
          </a:p>
        </p:txBody>
      </p:sp>
      <p:sp>
        <p:nvSpPr>
          <p:cNvPr id="169988" name="Rectangle 4"/>
          <p:cNvSpPr>
            <a:spLocks noChangeArrowheads="1"/>
          </p:cNvSpPr>
          <p:nvPr/>
        </p:nvSpPr>
        <p:spPr bwMode="auto">
          <a:xfrm>
            <a:off x="577850" y="4491038"/>
            <a:ext cx="8108950" cy="212566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>
                <a:latin typeface="Arial" charset="0"/>
              </a:rPr>
              <a:t>The range we want is obtained from the outputs of </a:t>
            </a:r>
            <a:r>
              <a:rPr lang="en-US" sz="1400"/>
              <a:t>sincpt_c</a:t>
            </a:r>
            <a:r>
              <a:rPr lang="en-US" sz="1600">
                <a:latin typeface="Arial" charset="0"/>
              </a:rPr>
              <a:t>.  These outputs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>
                <a:latin typeface="Arial" charset="0"/>
              </a:rPr>
              <a:t>are defined only if a surface  intercept is found.  If</a:t>
            </a:r>
            <a:r>
              <a:rPr lang="en-US" sz="1800">
                <a:latin typeface="Arial" charset="0"/>
              </a:rPr>
              <a:t> </a:t>
            </a:r>
            <a:r>
              <a:rPr lang="en-US" sz="1400">
                <a:solidFill>
                  <a:schemeClr val="accent2"/>
                </a:solidFill>
              </a:rPr>
              <a:t>found</a:t>
            </a:r>
            <a:r>
              <a:rPr lang="en-US" sz="1800">
                <a:latin typeface="Arial" charset="0"/>
              </a:rPr>
              <a:t> </a:t>
            </a:r>
            <a:r>
              <a:rPr lang="en-US" sz="1600">
                <a:latin typeface="Arial" charset="0"/>
              </a:rPr>
              <a:t>is true</a:t>
            </a:r>
            <a:r>
              <a:rPr lang="en-US" sz="1800">
                <a:latin typeface="Arial" charset="0"/>
              </a:rPr>
              <a:t>, </a:t>
            </a:r>
            <a:r>
              <a:rPr lang="en-US" sz="1600">
                <a:latin typeface="Arial" charset="0"/>
              </a:rPr>
              <a:t>the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>
                <a:latin typeface="Arial" charset="0"/>
              </a:rPr>
              <a:t>spacecraft-to-surface intercept range is the norm of the output argument </a:t>
            </a:r>
            <a:r>
              <a:rPr lang="en-US" sz="1400">
                <a:solidFill>
                  <a:schemeClr val="accent2"/>
                </a:solidFill>
              </a:rPr>
              <a:t>srfvec</a:t>
            </a:r>
            <a:r>
              <a:rPr lang="en-US" sz="1600">
                <a:latin typeface="Arial" charset="0"/>
              </a:rPr>
              <a:t>. 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>
                <a:latin typeface="Arial" charset="0"/>
              </a:rPr>
              <a:t>Units are km.  We use the CSPICE function </a:t>
            </a:r>
            <a:r>
              <a:rPr lang="en-US" sz="1400"/>
              <a:t>vnorm_c</a:t>
            </a:r>
            <a:r>
              <a:rPr lang="en-US" sz="1600">
                <a:latin typeface="Arial" charset="0"/>
              </a:rPr>
              <a:t> to obtain the norm: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>
              <a:solidFill>
                <a:schemeClr val="accent2"/>
              </a:solidFill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>
                <a:solidFill>
                  <a:schemeClr val="accent2"/>
                </a:solidFill>
              </a:rPr>
              <a:t>   </a:t>
            </a:r>
            <a:r>
              <a:rPr lang="en-US" sz="1400"/>
              <a:t>vnorm_c ( srfvec )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800">
              <a:latin typeface="Arial" charset="0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>
                <a:latin typeface="Arial" charset="0"/>
              </a:rPr>
              <a:t>We'll write out the range data along with the other program results. </a:t>
            </a:r>
          </a:p>
        </p:txBody>
      </p:sp>
      <p:sp>
        <p:nvSpPr>
          <p:cNvPr id="169989" name="Text Box 5"/>
          <p:cNvSpPr txBox="1">
            <a:spLocks noChangeArrowheads="1"/>
          </p:cNvSpPr>
          <p:nvPr/>
        </p:nvSpPr>
        <p:spPr bwMode="auto">
          <a:xfrm>
            <a:off x="846138" y="3467100"/>
            <a:ext cx="7681912" cy="1612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600">
              <a:latin typeface="Arial" charset="0"/>
            </a:endParaRPr>
          </a:p>
        </p:txBody>
      </p:sp>
      <p:sp>
        <p:nvSpPr>
          <p:cNvPr id="169990" name="Rectangle 6"/>
          <p:cNvSpPr>
            <a:spLocks noChangeArrowheads="1"/>
          </p:cNvSpPr>
          <p:nvPr/>
        </p:nvSpPr>
        <p:spPr bwMode="auto">
          <a:xfrm>
            <a:off x="615950" y="1376363"/>
            <a:ext cx="8296275" cy="2590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Compute the intercept point (</a:t>
            </a:r>
            <a:r>
              <a:rPr lang="en-US" sz="1400" dirty="0">
                <a:solidFill>
                  <a:schemeClr val="accent2"/>
                </a:solidFill>
              </a:rPr>
              <a:t>point</a:t>
            </a:r>
            <a:r>
              <a:rPr lang="en-US" sz="1600" dirty="0">
                <a:latin typeface="Arial" charset="0"/>
              </a:rPr>
              <a:t>) of the boresight vector (</a:t>
            </a:r>
            <a:r>
              <a:rPr lang="en-US" sz="1400" dirty="0" err="1">
                <a:solidFill>
                  <a:schemeClr val="accent1"/>
                </a:solidFill>
              </a:rPr>
              <a:t>insite</a:t>
            </a:r>
            <a:r>
              <a:rPr lang="en-US" sz="1600" dirty="0">
                <a:latin typeface="Arial" charset="0"/>
              </a:rPr>
              <a:t>) specified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in the instrument frame (</a:t>
            </a:r>
            <a:r>
              <a:rPr lang="en-US" sz="1400" dirty="0" err="1">
                <a:solidFill>
                  <a:schemeClr val="accent1"/>
                </a:solidFill>
              </a:rPr>
              <a:t>iframe</a:t>
            </a:r>
            <a:r>
              <a:rPr lang="en-US" sz="1600" dirty="0">
                <a:latin typeface="Arial" charset="0"/>
              </a:rPr>
              <a:t>) of the instrument mounted on the spacecraft (</a:t>
            </a:r>
            <a:r>
              <a:rPr lang="en-US" sz="1400" dirty="0" err="1">
                <a:solidFill>
                  <a:schemeClr val="accent1"/>
                </a:solidFill>
              </a:rPr>
              <a:t>scnm</a:t>
            </a:r>
            <a:r>
              <a:rPr lang="en-US" sz="1600" dirty="0">
                <a:latin typeface="Arial" charset="0"/>
              </a:rPr>
              <a:t>)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with the surface of the satellite (</a:t>
            </a:r>
            <a:r>
              <a:rPr lang="en-US" sz="1400" dirty="0" err="1">
                <a:solidFill>
                  <a:schemeClr val="accent1"/>
                </a:solidFill>
              </a:rPr>
              <a:t>satnm</a:t>
            </a:r>
            <a:r>
              <a:rPr lang="en-US" sz="1600" dirty="0">
                <a:latin typeface="Arial" charset="0"/>
              </a:rPr>
              <a:t>) at the TDB time of interest (</a:t>
            </a:r>
            <a:r>
              <a:rPr lang="en-US" sz="1400" dirty="0">
                <a:solidFill>
                  <a:schemeClr val="accent1"/>
                </a:solidFill>
              </a:rPr>
              <a:t>et</a:t>
            </a:r>
            <a:r>
              <a:rPr lang="en-US" sz="1600" dirty="0">
                <a:latin typeface="Arial" charset="0"/>
              </a:rPr>
              <a:t>) in the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satellite’s body-fixed frame (</a:t>
            </a:r>
            <a:r>
              <a:rPr lang="en-US" sz="1400" dirty="0" err="1">
                <a:solidFill>
                  <a:schemeClr val="accent1"/>
                </a:solidFill>
              </a:rPr>
              <a:t>fixref</a:t>
            </a:r>
            <a:r>
              <a:rPr lang="en-US" sz="1600" dirty="0">
                <a:latin typeface="Arial" charset="0"/>
              </a:rPr>
              <a:t>).  This call also returns the light-time corrected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epoch at the intercept point (</a:t>
            </a:r>
            <a:r>
              <a:rPr lang="en-US" sz="1400" dirty="0" err="1">
                <a:solidFill>
                  <a:srgbClr val="063DE8"/>
                </a:solidFill>
              </a:rPr>
              <a:t>trgepc</a:t>
            </a:r>
            <a:r>
              <a:rPr lang="en-US" sz="1600" dirty="0">
                <a:latin typeface="Arial" charset="0"/>
              </a:rPr>
              <a:t>), the spacecraft-to-intercept point vector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(</a:t>
            </a:r>
            <a:r>
              <a:rPr lang="en-US" sz="1400" dirty="0" err="1">
                <a:solidFill>
                  <a:schemeClr val="accent2"/>
                </a:solidFill>
              </a:rPr>
              <a:t>srfvec</a:t>
            </a:r>
            <a:r>
              <a:rPr lang="en-US" sz="1600" dirty="0">
                <a:latin typeface="Arial" charset="0"/>
              </a:rPr>
              <a:t>), and a flag indicating whether the intercept was found (</a:t>
            </a:r>
            <a:r>
              <a:rPr lang="en-US" sz="1400" dirty="0">
                <a:solidFill>
                  <a:schemeClr val="accent2"/>
                </a:solidFill>
              </a:rPr>
              <a:t>found</a:t>
            </a:r>
            <a:r>
              <a:rPr lang="en-US" sz="1600" dirty="0">
                <a:latin typeface="Arial" charset="0"/>
              </a:rPr>
              <a:t>). 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We use "converged Newtonian" light time plus stellar aberration corrections to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produce the most accurate surface intercept solution possible. We model the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dirty="0">
                <a:latin typeface="Arial" charset="0"/>
              </a:rPr>
              <a:t>surface of the satellite as an ellipsoid.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dirty="0"/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/>
              <a:t>   </a:t>
            </a:r>
            <a:r>
              <a:rPr lang="en-US" sz="1400" dirty="0" err="1"/>
              <a:t>sincpt_c</a:t>
            </a:r>
            <a:r>
              <a:rPr lang="en-US" sz="1400" dirty="0"/>
              <a:t> ( "Ellipsoid", </a:t>
            </a:r>
            <a:r>
              <a:rPr lang="en-US" sz="1400" dirty="0" err="1">
                <a:solidFill>
                  <a:schemeClr val="accent1"/>
                </a:solidFill>
              </a:rPr>
              <a:t>satnm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  <a:r>
              <a:rPr lang="en-US" sz="1400" dirty="0">
                <a:solidFill>
                  <a:schemeClr val="accent1"/>
                </a:solidFill>
              </a:rPr>
              <a:t>et</a:t>
            </a:r>
            <a:r>
              <a:rPr lang="en-US" sz="1400" dirty="0"/>
              <a:t>, </a:t>
            </a:r>
            <a:r>
              <a:rPr lang="en-US" sz="1400" dirty="0" err="1">
                <a:solidFill>
                  <a:schemeClr val="accent1"/>
                </a:solidFill>
              </a:rPr>
              <a:t>fixref</a:t>
            </a:r>
            <a:r>
              <a:rPr lang="en-US" sz="1400" dirty="0"/>
              <a:t>, "CN+S", </a:t>
            </a:r>
            <a:r>
              <a:rPr lang="en-US" sz="1400" dirty="0" err="1">
                <a:solidFill>
                  <a:schemeClr val="accent1"/>
                </a:solidFill>
              </a:rPr>
              <a:t>scnm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  <a:r>
              <a:rPr lang="en-US" sz="1400" dirty="0" err="1">
                <a:solidFill>
                  <a:schemeClr val="accent1"/>
                </a:solidFill>
              </a:rPr>
              <a:t>iframe</a:t>
            </a:r>
            <a:r>
              <a:rPr lang="en-US" sz="1400" dirty="0"/>
              <a:t>, </a:t>
            </a:r>
            <a:r>
              <a:rPr lang="en-US" sz="1400" dirty="0" err="1">
                <a:solidFill>
                  <a:schemeClr val="accent1"/>
                </a:solidFill>
              </a:rPr>
              <a:t>insite</a:t>
            </a:r>
            <a:r>
              <a:rPr lang="en-US" sz="1400" dirty="0">
                <a:solidFill>
                  <a:schemeClr val="accent1"/>
                </a:solidFill>
              </a:rPr>
              <a:t>,</a:t>
            </a:r>
            <a:r>
              <a:rPr lang="en-US" sz="1400" dirty="0"/>
              <a:t>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dirty="0">
                <a:solidFill>
                  <a:schemeClr val="accent2"/>
                </a:solidFill>
              </a:rPr>
              <a:t>              point, </a:t>
            </a:r>
            <a:r>
              <a:rPr lang="en-US" sz="1400" dirty="0"/>
              <a:t>&amp;</a:t>
            </a:r>
            <a:r>
              <a:rPr lang="en-US" sz="1400" dirty="0" err="1">
                <a:solidFill>
                  <a:srgbClr val="063DE8"/>
                </a:solidFill>
              </a:rPr>
              <a:t>trgepc</a:t>
            </a:r>
            <a:r>
              <a:rPr lang="en-US" sz="1400" dirty="0">
                <a:solidFill>
                  <a:schemeClr val="accent2"/>
                </a:solidFill>
              </a:rPr>
              <a:t>, </a:t>
            </a:r>
            <a:r>
              <a:rPr lang="en-US" sz="1400" dirty="0" err="1">
                <a:solidFill>
                  <a:schemeClr val="accent2"/>
                </a:solidFill>
              </a:rPr>
              <a:t>srfvec</a:t>
            </a:r>
            <a:r>
              <a:rPr lang="en-US" sz="1400" dirty="0">
                <a:solidFill>
                  <a:schemeClr val="accent2"/>
                </a:solidFill>
              </a:rPr>
              <a:t>, &amp;found </a:t>
            </a:r>
            <a:r>
              <a:rPr lang="en-US" sz="1400" dirty="0"/>
              <a:t> );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9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1699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9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99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99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99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9988" grpId="0"/>
      <p:bldP spid="169989" grpId="0"/>
      <p:bldP spid="169990" grpId="0"/>
    </p:bldLst>
  </p:timing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12700" cap="flat" cmpd="sng" algn="ctr">
          <a:solidFill>
            <a:schemeClr val="accent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1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Courier New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12700" cap="flat" cmpd="sng" algn="ctr">
          <a:solidFill>
            <a:schemeClr val="accent2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1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Courier New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1470057295</TotalTime>
  <Words>3858</Words>
  <Application>Microsoft Macintosh PowerPoint</Application>
  <PresentationFormat>On-screen Show (4:3)</PresentationFormat>
  <Paragraphs>497</Paragraphs>
  <Slides>26</Slides>
  <Notes>26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1" baseType="lpstr">
      <vt:lpstr>Arial</vt:lpstr>
      <vt:lpstr>Courier</vt:lpstr>
      <vt:lpstr>Courier New</vt:lpstr>
      <vt:lpstr>Times New Roman</vt:lpstr>
      <vt:lpstr>SPICE_Presentation</vt:lpstr>
      <vt:lpstr>Writing a CSPICE (C) Based Program</vt:lpstr>
      <vt:lpstr>Viewing This Tutorial</vt:lpstr>
      <vt:lpstr>Introduction</vt:lpstr>
      <vt:lpstr>Observation geometry</vt:lpstr>
      <vt:lpstr>Needed Data</vt:lpstr>
      <vt:lpstr>   Which Kernels are Needed?</vt:lpstr>
      <vt:lpstr>Load Kernels</vt:lpstr>
      <vt:lpstr>Programming Solution</vt:lpstr>
      <vt:lpstr>Compute Surface Intercept and Ranges</vt:lpstr>
      <vt:lpstr>Compute Lat/Lon and Illumination Angles</vt:lpstr>
      <vt:lpstr>Geometry Calculations: Summary</vt:lpstr>
      <vt:lpstr>Get Inputs - 1</vt:lpstr>
      <vt:lpstr>Get Inputs - 2</vt:lpstr>
      <vt:lpstr>Getting Inputs:  Summary</vt:lpstr>
      <vt:lpstr>Display Results</vt:lpstr>
      <vt:lpstr>Complete the Program</vt:lpstr>
      <vt:lpstr>Complete Source Code - 1</vt:lpstr>
      <vt:lpstr>Complete Source Code - 2</vt:lpstr>
      <vt:lpstr>Complete Source Code - 3</vt:lpstr>
      <vt:lpstr>Complete Source Code - 4</vt:lpstr>
      <vt:lpstr>Compile and Link the Program - 1</vt:lpstr>
      <vt:lpstr>Compile and Link the Program - 2</vt:lpstr>
      <vt:lpstr>Compile and Link the Program - 3</vt:lpstr>
      <vt:lpstr>Running the Program - 1</vt:lpstr>
      <vt:lpstr>Running the Program - 2 </vt:lpstr>
      <vt:lpstr>Backup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Writing a FORTRAN SPICE Based Program </dc:title>
  <cp:lastModifiedBy>Semenov, Boris V (US 392N)</cp:lastModifiedBy>
  <cp:revision>497</cp:revision>
  <cp:lastPrinted>2000-05-11T10:42:30Z</cp:lastPrinted>
  <dcterms:created xsi:type="dcterms:W3CDTF">2010-02-25T04:39:11Z</dcterms:created>
  <dcterms:modified xsi:type="dcterms:W3CDTF">2023-04-09T13:28:04Z</dcterms:modified>
</cp:coreProperties>
</file>