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9" r:id="rId1"/>
  </p:sldMasterIdLst>
  <p:notesMasterIdLst>
    <p:notesMasterId r:id="rId30"/>
  </p:notesMasterIdLst>
  <p:handoutMasterIdLst>
    <p:handoutMasterId r:id="rId31"/>
  </p:handoutMasterIdLst>
  <p:sldIdLst>
    <p:sldId id="256" r:id="rId2"/>
    <p:sldId id="283" r:id="rId3"/>
    <p:sldId id="285" r:id="rId4"/>
    <p:sldId id="299" r:id="rId5"/>
    <p:sldId id="300" r:id="rId6"/>
    <p:sldId id="301" r:id="rId7"/>
    <p:sldId id="303" r:id="rId8"/>
    <p:sldId id="304" r:id="rId9"/>
    <p:sldId id="286" r:id="rId10"/>
    <p:sldId id="287" r:id="rId11"/>
    <p:sldId id="288" r:id="rId12"/>
    <p:sldId id="313" r:id="rId13"/>
    <p:sldId id="290" r:id="rId14"/>
    <p:sldId id="291" r:id="rId15"/>
    <p:sldId id="292" r:id="rId16"/>
    <p:sldId id="293" r:id="rId17"/>
    <p:sldId id="294" r:id="rId18"/>
    <p:sldId id="295" r:id="rId19"/>
    <p:sldId id="296" r:id="rId20"/>
    <p:sldId id="297" r:id="rId21"/>
    <p:sldId id="298" r:id="rId22"/>
    <p:sldId id="305" r:id="rId23"/>
    <p:sldId id="306" r:id="rId24"/>
    <p:sldId id="307" r:id="rId25"/>
    <p:sldId id="309" r:id="rId26"/>
    <p:sldId id="310" r:id="rId27"/>
    <p:sldId id="311" r:id="rId28"/>
    <p:sldId id="312" r:id="rId29"/>
  </p:sldIdLst>
  <p:sldSz cx="9156700" cy="6870700"/>
  <p:notesSz cx="6858000" cy="9144000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en-US"/>
    </a:defPPr>
    <a:lvl1pPr algn="ctr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ctr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ctr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ctr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ctr" rtl="0" eaLnBrk="0" fontAlgn="base" hangingPunct="0">
      <a:spcBef>
        <a:spcPct val="0"/>
      </a:spcBef>
      <a:spcAft>
        <a:spcPct val="0"/>
      </a:spcAft>
      <a:defRPr sz="14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457200" rtl="0" eaLnBrk="1" latinLnBrk="0" hangingPunct="1">
      <a:defRPr sz="14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457200" rtl="0" eaLnBrk="1" latinLnBrk="0" hangingPunct="1">
      <a:defRPr sz="14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457200" rtl="0" eaLnBrk="1" latinLnBrk="0" hangingPunct="1">
      <a:defRPr sz="14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457200" rtl="0" eaLnBrk="1" latinLnBrk="0" hangingPunct="1">
      <a:defRPr sz="1400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4">
          <p15:clr>
            <a:srgbClr val="A4A3A4"/>
          </p15:clr>
        </p15:guide>
        <p15:guide id="2" pos="2884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7D7D7"/>
    <a:srgbClr val="0000B2"/>
    <a:srgbClr val="4E6E0B"/>
    <a:srgbClr val="00CCFF"/>
    <a:srgbClr val="00940E"/>
    <a:srgbClr val="08F62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6646"/>
    <p:restoredTop sz="99075" autoAdjust="0"/>
  </p:normalViewPr>
  <p:slideViewPr>
    <p:cSldViewPr>
      <p:cViewPr varScale="1">
        <p:scale>
          <a:sx n="102" d="100"/>
          <a:sy n="102" d="100"/>
        </p:scale>
        <p:origin x="184" y="688"/>
      </p:cViewPr>
      <p:guideLst>
        <p:guide orient="horz" pos="2164"/>
        <p:guide pos="288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84" d="100"/>
          <a:sy n="84" d="100"/>
        </p:scale>
        <p:origin x="-1902" y="-96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notesMaster" Target="notesMasters/notesMaster1.xml"/><Relationship Id="rId35" Type="http://schemas.openxmlformats.org/officeDocument/2006/relationships/tableStyles" Target="tableStyles.xml"/><Relationship Id="rId8" Type="http://schemas.openxmlformats.org/officeDocument/2006/relationships/slide" Target="slides/slide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3917339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318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34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4588" y="685800"/>
            <a:ext cx="4568825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931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9319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319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6B57B00B-E060-104F-B77B-F9C516A69FE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111252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1pPr>
    <a:lvl2pPr marL="4572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6CE7335-A983-DF4A-B252-E34F512DC103}" type="slidenum">
              <a:rPr lang="en-US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9707A080-5F25-9742-BAAB-A25D071F9DDD}" type="slidenum">
              <a:rPr lang="en-US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3"/>
          <p:cNvSpPr>
            <a:spLocks noChangeShapeType="1"/>
          </p:cNvSpPr>
          <p:nvPr/>
        </p:nvSpPr>
        <p:spPr bwMode="auto">
          <a:xfrm>
            <a:off x="205740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2076450" y="971550"/>
            <a:ext cx="3876675" cy="242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defRPr/>
            </a:pPr>
            <a:r>
              <a:rPr lang="en-US" b="1"/>
              <a:t>Navigation and Ancillary Information Facility</a:t>
            </a:r>
          </a:p>
        </p:txBody>
      </p:sp>
      <p:sp>
        <p:nvSpPr>
          <p:cNvPr id="6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grpSp>
        <p:nvGrpSpPr>
          <p:cNvPr id="7" name="Group 7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8" name="Arc 8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" name="Oval 9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" name="Line 10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" name="Line 11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2" name="Oval 12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3" name="Arc 13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" name="Oval 14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" name="Oval 15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6" name="Line 16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7" name="Freeform 17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8" name="Line 18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9" name="Text Box 19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 algn="l">
                <a:defRPr/>
              </a:pPr>
              <a:r>
                <a:rPr lang="en-US" sz="4400">
                  <a:solidFill>
                    <a:srgbClr val="E30101"/>
                  </a:solidFill>
                </a:rPr>
                <a:t>N</a:t>
              </a:r>
              <a:endParaRPr lang="en-US" sz="4400"/>
            </a:p>
          </p:txBody>
        </p:sp>
        <p:sp>
          <p:nvSpPr>
            <p:cNvPr id="20" name="Text Box 20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 algn="l">
                <a:defRPr/>
              </a:pPr>
              <a:r>
                <a:rPr lang="en-US" sz="4400">
                  <a:solidFill>
                    <a:srgbClr val="E30101"/>
                  </a:solidFill>
                </a:rPr>
                <a:t>IF</a:t>
              </a:r>
              <a:endParaRPr lang="en-US" sz="4400"/>
            </a:p>
          </p:txBody>
        </p:sp>
      </p:grpSp>
      <p:sp>
        <p:nvSpPr>
          <p:cNvPr id="9113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708150" y="2286000"/>
            <a:ext cx="5727700" cy="474663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91141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Making a CK File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1863EA-F4B9-7446-9AED-9C7E9D057DF1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21450" y="381000"/>
            <a:ext cx="1943100" cy="57213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2150" y="381000"/>
            <a:ext cx="5676900" cy="57213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Making a CK File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9E6A19-9ABE-8848-AD5A-700F6C7C1AD1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Making a CK File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EFA2F21-C061-F14C-BF10-13C0E32AE174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4414838"/>
            <a:ext cx="7781925" cy="13652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3900" y="2911475"/>
            <a:ext cx="7781925" cy="15033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Making a CK File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F09392-2C0B-1648-9C02-0F88A40DB2A1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21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545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Making a CK File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9FFB1B-510A-1A43-BA7A-BF82C1A70107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42300" cy="114617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8288"/>
            <a:ext cx="4046538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9638"/>
            <a:ext cx="4046538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51375" y="1538288"/>
            <a:ext cx="4048125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1375" y="2179638"/>
            <a:ext cx="4048125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Making a CK File </a:t>
            </a: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CB5F84-977F-E747-9AE9-5B5EF74DAF4D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Making a CK File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3DF83C-EED3-9947-94B5-211F22F7934A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Making a CK File 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FD7809-94D5-004C-B693-1795EE523C68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13075" cy="11652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9813" y="273050"/>
            <a:ext cx="5119687" cy="58642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8275"/>
            <a:ext cx="3013075" cy="4699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Making a CK File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8079BA-F4A9-5448-B5E9-1B315F06A22B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5463" y="4810125"/>
            <a:ext cx="549275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5463" y="614363"/>
            <a:ext cx="5492750" cy="4122737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5463" y="5376863"/>
            <a:ext cx="5492750" cy="8064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Making a CK File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1FCCC55-D68D-8E4D-B6CA-F102D75930C1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493963" y="381000"/>
            <a:ext cx="5727700" cy="4746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none" lIns="63500" tIns="25400" rIns="63500" bIns="25400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90115" name="Line 3"/>
          <p:cNvSpPr>
            <a:spLocks noChangeShapeType="1"/>
          </p:cNvSpPr>
          <p:nvPr/>
        </p:nvSpPr>
        <p:spPr bwMode="auto">
          <a:xfrm>
            <a:off x="206375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90116" name="Rectangle 4"/>
          <p:cNvSpPr>
            <a:spLocks noChangeArrowheads="1"/>
          </p:cNvSpPr>
          <p:nvPr/>
        </p:nvSpPr>
        <p:spPr bwMode="auto">
          <a:xfrm>
            <a:off x="2076450" y="971550"/>
            <a:ext cx="3876675" cy="242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defRPr/>
            </a:pPr>
            <a:r>
              <a:rPr lang="en-US" b="1"/>
              <a:t>Navigation and Ancillary Information Facility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692150" y="1987550"/>
            <a:ext cx="7772400" cy="411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90118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90119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629400"/>
            <a:ext cx="28956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000" b="1"/>
            </a:lvl1pPr>
          </a:lstStyle>
          <a:p>
            <a:pPr>
              <a:defRPr/>
            </a:pPr>
            <a:r>
              <a:rPr lang="en-US"/>
              <a:t>Making a CK File </a:t>
            </a:r>
          </a:p>
        </p:txBody>
      </p:sp>
      <p:sp>
        <p:nvSpPr>
          <p:cNvPr id="90120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51700" y="6629400"/>
            <a:ext cx="19050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b="1"/>
            </a:lvl1pPr>
          </a:lstStyle>
          <a:p>
            <a:pPr>
              <a:defRPr/>
            </a:pPr>
            <a:fld id="{A5940B24-3510-EC4A-9EE7-085822A17B3C}" type="slidenum">
              <a:rPr lang="en-US"/>
              <a:pPr>
                <a:defRPr/>
              </a:pPr>
              <a:t>‹#›</a:t>
            </a:fld>
            <a:endParaRPr lang="en-US">
              <a:latin typeface="Times New Roman" charset="0"/>
            </a:endParaRPr>
          </a:p>
        </p:txBody>
      </p:sp>
      <p:grpSp>
        <p:nvGrpSpPr>
          <p:cNvPr id="1033" name="Group 9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90122" name="Arc 10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0123" name="Oval 11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0124" name="Line 12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0125" name="Line 13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0126" name="Oval 14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0127" name="Arc 15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0128" name="Oval 16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0129" name="Oval 17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0130" name="Line 18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0131" name="Freeform 19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0132" name="Line 20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0133" name="Text Box 21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 algn="l">
                <a:defRPr/>
              </a:pPr>
              <a:r>
                <a:rPr lang="en-US" sz="4400">
                  <a:solidFill>
                    <a:srgbClr val="E30101"/>
                  </a:solidFill>
                </a:rPr>
                <a:t>N</a:t>
              </a:r>
              <a:endParaRPr lang="en-US" sz="4400"/>
            </a:p>
          </p:txBody>
        </p:sp>
        <p:sp>
          <p:nvSpPr>
            <p:cNvPr id="90134" name="Text Box 22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 algn="l">
                <a:defRPr/>
              </a:pPr>
              <a:r>
                <a:rPr lang="en-US" sz="4400">
                  <a:solidFill>
                    <a:srgbClr val="E30101"/>
                  </a:solidFill>
                </a:rPr>
                <a:t>IF</a:t>
              </a:r>
              <a:endParaRPr lang="en-US" sz="4400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4" r:id="rId1"/>
    <p:sldLayoutId id="2147483695" r:id="rId2"/>
    <p:sldLayoutId id="2147483696" r:id="rId3"/>
    <p:sldLayoutId id="2147483697" r:id="rId4"/>
    <p:sldLayoutId id="2147483698" r:id="rId5"/>
    <p:sldLayoutId id="2147483699" r:id="rId6"/>
    <p:sldLayoutId id="2147483700" r:id="rId7"/>
    <p:sldLayoutId id="2147483701" r:id="rId8"/>
    <p:sldLayoutId id="2147483702" r:id="rId9"/>
    <p:sldLayoutId id="2147483703" r:id="rId10"/>
    <p:sldLayoutId id="2147483704" r:id="rId11"/>
  </p:sldLayoutIdLst>
  <p:hf hdr="0" dt="0"/>
  <p:txStyles>
    <p:titleStyle>
      <a:lvl1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ＭＳ Ｐゴシック" charset="-128"/>
          <a:cs typeface="ＭＳ Ｐゴシック" charset="-128"/>
        </a:defRPr>
      </a:lvl1pPr>
      <a:lvl2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2pPr>
      <a:lvl3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3pPr>
      <a:lvl4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4pPr>
      <a:lvl5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5pPr>
      <a:lvl6pPr marL="4572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6pPr>
      <a:lvl7pPr marL="9144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7pPr>
      <a:lvl8pPr marL="13716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8pPr>
      <a:lvl9pPr marL="18288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9pPr>
    </p:titleStyle>
    <p:bodyStyle>
      <a:lvl1pPr marL="285750" indent="-2857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2400" b="1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1pPr>
      <a:lvl2pPr marL="6858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b="1">
          <a:solidFill>
            <a:schemeClr val="tx1"/>
          </a:solidFill>
          <a:latin typeface="+mn-lt"/>
          <a:ea typeface="ＭＳ Ｐゴシック" charset="-128"/>
        </a:defRPr>
      </a:lvl2pPr>
      <a:lvl3pPr marL="11430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»"/>
        <a:defRPr b="1">
          <a:solidFill>
            <a:schemeClr val="tx1"/>
          </a:solidFill>
          <a:latin typeface="+mn-lt"/>
          <a:ea typeface="ＭＳ Ｐゴシック" charset="-128"/>
        </a:defRPr>
      </a:lvl3pPr>
      <a:lvl4pPr marL="1543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1400" b="1">
          <a:solidFill>
            <a:schemeClr val="tx1"/>
          </a:solidFill>
          <a:latin typeface="+mn-lt"/>
          <a:ea typeface="ＭＳ Ｐゴシック" charset="-128"/>
        </a:defRPr>
      </a:lvl4pPr>
      <a:lvl5pPr marL="20002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5pPr>
      <a:lvl6pPr marL="24574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6pPr>
      <a:lvl7pPr marL="29146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7pPr>
      <a:lvl8pPr marL="33718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8pPr>
      <a:lvl9pPr marL="3829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hyperlink" Target="https://naif.jpl.nasa.gov/pub/naif/misc/Quaternion_White_Paper/Quaternions_White_Paper.pdf" TargetMode="Externa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2724150" y="2492375"/>
            <a:ext cx="3657600" cy="528638"/>
          </a:xfrm>
          <a:noFill/>
        </p:spPr>
        <p:txBody>
          <a:bodyPr/>
          <a:lstStyle/>
          <a:p>
            <a:r>
              <a:rPr lang="en-US" sz="3600"/>
              <a:t>Making a CK file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5105400"/>
            <a:ext cx="6400800" cy="838200"/>
          </a:xfrm>
          <a:noFill/>
        </p:spPr>
        <p:txBody>
          <a:bodyPr lIns="90487" rIns="90487"/>
          <a:lstStyle/>
          <a:p>
            <a:pPr marL="285750" indent="-285750"/>
            <a:r>
              <a:rPr lang="en-US" dirty="0">
                <a:solidFill>
                  <a:schemeClr val="tx2"/>
                </a:solidFill>
              </a:rPr>
              <a:t>April 2023</a:t>
            </a:r>
          </a:p>
        </p:txBody>
      </p:sp>
    </p:spTree>
  </p:cSld>
  <p:clrMapOvr>
    <a:masterClrMapping/>
  </p:clrMapOvr>
  <p:transition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2662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89CC3834-090B-7B4E-9783-83A4CC40E9DE}" type="slidenum">
              <a:rPr lang="en-US" smtClean="0"/>
              <a:pPr/>
              <a:t>10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6628" name="Rectangle 2"/>
          <p:cNvSpPr>
            <a:spLocks noGrp="1" noChangeArrowheads="1"/>
          </p:cNvSpPr>
          <p:nvPr>
            <p:ph type="title"/>
          </p:nvPr>
        </p:nvSpPr>
        <p:spPr>
          <a:xfrm>
            <a:off x="2914650" y="76200"/>
            <a:ext cx="4789488" cy="793750"/>
          </a:xfrm>
        </p:spPr>
        <p:txBody>
          <a:bodyPr/>
          <a:lstStyle/>
          <a:p>
            <a:r>
              <a:rPr lang="en-US" sz="2800"/>
              <a:t>MSOPCK</a:t>
            </a:r>
            <a:br>
              <a:rPr lang="en-US" sz="2800"/>
            </a:br>
            <a:r>
              <a:rPr lang="en-US" sz="2800"/>
              <a:t>List of Setup File Keywords</a:t>
            </a:r>
            <a:endParaRPr lang="en-US"/>
          </a:p>
        </p:txBody>
      </p:sp>
      <p:sp>
        <p:nvSpPr>
          <p:cNvPr id="2662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524000" y="1219200"/>
            <a:ext cx="7543800" cy="5562600"/>
          </a:xfrm>
        </p:spPr>
        <p:txBody>
          <a:bodyPr/>
          <a:lstStyle/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LSK_FILE_NAME           = 'LSK file'</a:t>
            </a:r>
          </a:p>
          <a:p>
            <a:pPr>
              <a:lnSpc>
                <a:spcPct val="76000"/>
              </a:lnSpc>
              <a:buNone/>
            </a:pPr>
            <a:r>
              <a:rPr lang="en-US" sz="1200" dirty="0">
                <a:latin typeface="Courier New" charset="0"/>
              </a:rPr>
              <a:t>      SCLK_FILE_NAME          = 'SCLK file' (or MAKE_FAKE_SCLK='new SCLK file')</a:t>
            </a: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</a:t>
            </a:r>
            <a:r>
              <a:rPr lang="en-US" sz="1200" dirty="0">
                <a:solidFill>
                  <a:srgbClr val="00940E"/>
                </a:solidFill>
                <a:latin typeface="Courier New" charset="0"/>
              </a:rPr>
              <a:t>FRAMES_FILE_NAME        = 'FRAMES file'</a:t>
            </a:r>
            <a:endParaRPr lang="en-US" sz="1200" dirty="0">
              <a:latin typeface="Courier New" charset="0"/>
            </a:endParaRP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</a:t>
            </a:r>
            <a:r>
              <a:rPr lang="en-US" sz="1200" dirty="0">
                <a:solidFill>
                  <a:srgbClr val="00940E"/>
                </a:solidFill>
                <a:latin typeface="Courier New" charset="0"/>
              </a:rPr>
              <a:t>COMMENTS_FILE_NAME      = 'file containing comments'</a:t>
            </a: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PRODUCER_ID             = 'producer group/person name'</a:t>
            </a: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</a:t>
            </a:r>
            <a:r>
              <a:rPr lang="en-US" sz="1200" dirty="0">
                <a:solidFill>
                  <a:srgbClr val="00940E"/>
                </a:solidFill>
                <a:latin typeface="Courier New" charset="0"/>
              </a:rPr>
              <a:t>INTERNAL_FILE_NAME      = 'internal file name string'</a:t>
            </a:r>
            <a:endParaRPr lang="en-US" sz="1200" dirty="0">
              <a:latin typeface="Courier New" charset="0"/>
            </a:endParaRP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</a:t>
            </a:r>
            <a:r>
              <a:rPr lang="en-US" sz="1200" dirty="0">
                <a:solidFill>
                  <a:srgbClr val="00940E"/>
                </a:solidFill>
                <a:latin typeface="Courier New" charset="0"/>
              </a:rPr>
              <a:t>CK_SEGMENT_ID           = 'segment ID string'</a:t>
            </a:r>
            <a:endParaRPr lang="en-US" sz="1200" dirty="0">
              <a:latin typeface="Courier New" charset="0"/>
            </a:endParaRP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CK_TYPE                 = 1, 2, or 3</a:t>
            </a: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INSTRUMENT_ID           = CK ID</a:t>
            </a: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REFERENCE_FRAME_NAME    = 'reference frame name'</a:t>
            </a: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</a:t>
            </a:r>
            <a:r>
              <a:rPr lang="en-US" sz="1200" dirty="0">
                <a:solidFill>
                  <a:srgbClr val="00940E"/>
                </a:solidFill>
                <a:latin typeface="Courier New" charset="0"/>
              </a:rPr>
              <a:t>MAXIMUM_VALID_INTERVAL  = interval length, seconds</a:t>
            </a:r>
            <a:endParaRPr lang="en-US" sz="1200" dirty="0">
              <a:latin typeface="Courier New" charset="0"/>
            </a:endParaRP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INPUT_TIME_TYPE         = 'SCLK', 'UTC', 'TICKS', 'DPSCLK', or 'ET'</a:t>
            </a: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</a:t>
            </a:r>
            <a:r>
              <a:rPr lang="en-US" sz="1200" dirty="0">
                <a:solidFill>
                  <a:srgbClr val="00940E"/>
                </a:solidFill>
                <a:latin typeface="Courier New" charset="0"/>
              </a:rPr>
              <a:t>TIME_CORRECTION         = bias to be applied to input times, seconds</a:t>
            </a: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INPUT_DATA_TYPE         = 'MSOP QUATERNIONS', 'SPICE QUATERNIONS',</a:t>
            </a: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                          'EULER ANGLES', or 'MATRICES'</a:t>
            </a: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</a:t>
            </a:r>
            <a:r>
              <a:rPr lang="en-US" sz="1200" dirty="0">
                <a:solidFill>
                  <a:srgbClr val="00940E"/>
                </a:solidFill>
                <a:latin typeface="Courier New" charset="0"/>
              </a:rPr>
              <a:t>QUATERNION_NORM_ERROR   = maximum normalization error</a:t>
            </a: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</a:t>
            </a:r>
            <a:r>
              <a:rPr lang="en-US" sz="1200" dirty="0">
                <a:solidFill>
                  <a:srgbClr val="00940E"/>
                </a:solidFill>
                <a:latin typeface="Courier New" charset="0"/>
              </a:rPr>
              <a:t>EULER_ANGLE_UNITS       = 'DEGREES' or 'RADIANS'</a:t>
            </a:r>
          </a:p>
          <a:p>
            <a:pPr>
              <a:lnSpc>
                <a:spcPct val="76000"/>
              </a:lnSpc>
              <a:buNone/>
            </a:pPr>
            <a:r>
              <a:rPr lang="en-US" sz="1200" dirty="0">
                <a:solidFill>
                  <a:srgbClr val="00940E"/>
                </a:solidFill>
                <a:latin typeface="Courier New" charset="0"/>
              </a:rPr>
              <a:t>      EULER_ROTATIONS_ORDER   = ( 'axis3', 'axis2', 'axis1' )</a:t>
            </a: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solidFill>
                  <a:srgbClr val="00940E"/>
                </a:solidFill>
                <a:latin typeface="Courier New" charset="0"/>
              </a:rPr>
              <a:t>      EULER_ROTATIONS_TYPE    = 'BODY' or 'SPACE' </a:t>
            </a: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ANGULAR_RATE_PRESENT    = 'YES', 'NO', 'MAKE UP', 'MAKE UP/NO AVERAGING'</a:t>
            </a: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</a:t>
            </a:r>
            <a:r>
              <a:rPr lang="en-US" sz="1200" dirty="0">
                <a:solidFill>
                  <a:srgbClr val="00940E"/>
                </a:solidFill>
                <a:latin typeface="Courier New" charset="0"/>
              </a:rPr>
              <a:t>ANGULAR_RATE_FRAME      = 'REFERENCE' or 'INSTRUMENT'</a:t>
            </a: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solidFill>
                  <a:srgbClr val="00940E"/>
                </a:solidFill>
                <a:latin typeface="Courier New" charset="0"/>
              </a:rPr>
              <a:t>      ANGULAR_RATE_THRESHOLD  = ( max X rate, max Y rate, max Z rate )</a:t>
            </a: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solidFill>
                  <a:srgbClr val="00940E"/>
                </a:solidFill>
                <a:latin typeface="Courier New" charset="0"/>
              </a:rPr>
              <a:t>      OFFSET_ROTATION_ANGLES  = (  angle3,  angle2,  angle1 )</a:t>
            </a: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solidFill>
                  <a:srgbClr val="00940E"/>
                </a:solidFill>
                <a:latin typeface="Courier New" charset="0"/>
              </a:rPr>
              <a:t>      OFFSET_ROTATION_AXES    = ( 'axis3', 'axis2', 'axis1' )</a:t>
            </a: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solidFill>
                  <a:srgbClr val="00940E"/>
                </a:solidFill>
                <a:latin typeface="Courier New" charset="0"/>
              </a:rPr>
              <a:t>      OFFSET_ROTATION_UNITS   = 'DEGREES' or 'RADIANS'</a:t>
            </a: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</a:t>
            </a:r>
            <a:r>
              <a:rPr lang="en-US" sz="1200" dirty="0">
                <a:solidFill>
                  <a:srgbClr val="00940E"/>
                </a:solidFill>
                <a:latin typeface="Courier New" charset="0"/>
              </a:rPr>
              <a:t>DOWN_SAMPLE_TOLERANCE   = down sampling tolerance, radians</a:t>
            </a: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solidFill>
                  <a:srgbClr val="00940E"/>
                </a:solidFill>
                <a:latin typeface="Courier New" charset="0"/>
              </a:rPr>
              <a:t>      INCLUDE_INTERVAL_TABLE  = 'YES' or 'NO' (default 'YES')</a:t>
            </a:r>
          </a:p>
          <a:p>
            <a:pPr>
              <a:lnSpc>
                <a:spcPct val="76000"/>
              </a:lnSpc>
              <a:buFontTx/>
              <a:buNone/>
            </a:pPr>
            <a:r>
              <a:rPr lang="en-US" sz="1200" dirty="0">
                <a:solidFill>
                  <a:srgbClr val="00940E"/>
                </a:solidFill>
                <a:latin typeface="Courier New" charset="0"/>
              </a:rPr>
              <a:t>      CHECK_TIME_ORDER        = 'YES' or 'NO' (default 'NO')</a:t>
            </a:r>
          </a:p>
        </p:txBody>
      </p:sp>
      <p:sp>
        <p:nvSpPr>
          <p:cNvPr id="26630" name="Rectangle 5"/>
          <p:cNvSpPr>
            <a:spLocks noChangeArrowheads="1"/>
          </p:cNvSpPr>
          <p:nvPr/>
        </p:nvSpPr>
        <p:spPr bwMode="auto">
          <a:xfrm>
            <a:off x="1981200" y="1219200"/>
            <a:ext cx="6864350" cy="76835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631" name="Rectangle 6"/>
          <p:cNvSpPr>
            <a:spLocks noChangeArrowheads="1"/>
          </p:cNvSpPr>
          <p:nvPr/>
        </p:nvSpPr>
        <p:spPr bwMode="auto">
          <a:xfrm>
            <a:off x="1981200" y="1987550"/>
            <a:ext cx="6864350" cy="13716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632" name="Rectangle 7"/>
          <p:cNvSpPr>
            <a:spLocks noChangeArrowheads="1"/>
          </p:cNvSpPr>
          <p:nvPr/>
        </p:nvSpPr>
        <p:spPr bwMode="auto">
          <a:xfrm>
            <a:off x="1987550" y="3359150"/>
            <a:ext cx="6858000" cy="33528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633" name="Text Box 9"/>
          <p:cNvSpPr txBox="1">
            <a:spLocks noChangeArrowheads="1"/>
          </p:cNvSpPr>
          <p:nvPr/>
        </p:nvSpPr>
        <p:spPr bwMode="auto">
          <a:xfrm>
            <a:off x="6477000" y="1371600"/>
            <a:ext cx="1371600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spcBef>
                <a:spcPct val="50000"/>
              </a:spcBef>
            </a:pPr>
            <a:endParaRPr lang="en-US"/>
          </a:p>
        </p:txBody>
      </p:sp>
      <p:sp>
        <p:nvSpPr>
          <p:cNvPr id="26634" name="Text Box 10"/>
          <p:cNvSpPr txBox="1">
            <a:spLocks noChangeArrowheads="1"/>
          </p:cNvSpPr>
          <p:nvPr/>
        </p:nvSpPr>
        <p:spPr bwMode="auto">
          <a:xfrm>
            <a:off x="304800" y="1219200"/>
            <a:ext cx="1447800" cy="41338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 dirty="0">
                <a:solidFill>
                  <a:srgbClr val="0000B2"/>
                </a:solidFill>
              </a:rPr>
              <a:t>Supporting </a:t>
            </a:r>
          </a:p>
          <a:p>
            <a:pPr>
              <a:spcBef>
                <a:spcPct val="50000"/>
              </a:spcBef>
            </a:pPr>
            <a:r>
              <a:rPr lang="en-US" b="1" dirty="0">
                <a:solidFill>
                  <a:srgbClr val="0000B2"/>
                </a:solidFill>
              </a:rPr>
              <a:t>Kernels/Files</a:t>
            </a:r>
          </a:p>
          <a:p>
            <a:pPr>
              <a:spcBef>
                <a:spcPct val="50000"/>
              </a:spcBef>
            </a:pPr>
            <a:endParaRPr lang="en-US" b="1" dirty="0">
              <a:solidFill>
                <a:srgbClr val="0000B2"/>
              </a:solidFill>
            </a:endParaRPr>
          </a:p>
          <a:p>
            <a:pPr>
              <a:spcBef>
                <a:spcPct val="50000"/>
              </a:spcBef>
            </a:pPr>
            <a:endParaRPr lang="en-US" b="1" dirty="0">
              <a:solidFill>
                <a:srgbClr val="0000B2"/>
              </a:solidFill>
            </a:endParaRPr>
          </a:p>
          <a:p>
            <a:pPr>
              <a:spcBef>
                <a:spcPct val="50000"/>
              </a:spcBef>
            </a:pPr>
            <a:r>
              <a:rPr lang="en-US" b="1" dirty="0">
                <a:solidFill>
                  <a:srgbClr val="0000B2"/>
                </a:solidFill>
              </a:rPr>
              <a:t>Output CK</a:t>
            </a:r>
          </a:p>
          <a:p>
            <a:pPr>
              <a:spcBef>
                <a:spcPct val="50000"/>
              </a:spcBef>
            </a:pPr>
            <a:r>
              <a:rPr lang="en-US" b="1" dirty="0">
                <a:solidFill>
                  <a:srgbClr val="0000B2"/>
                </a:solidFill>
              </a:rPr>
              <a:t>Specifications</a:t>
            </a:r>
          </a:p>
          <a:p>
            <a:pPr>
              <a:spcBef>
                <a:spcPct val="50000"/>
              </a:spcBef>
            </a:pPr>
            <a:endParaRPr lang="en-US" b="1" dirty="0">
              <a:solidFill>
                <a:srgbClr val="0000B2"/>
              </a:solidFill>
            </a:endParaRPr>
          </a:p>
          <a:p>
            <a:pPr>
              <a:spcBef>
                <a:spcPct val="50000"/>
              </a:spcBef>
            </a:pPr>
            <a:endParaRPr lang="en-US" b="1" dirty="0">
              <a:solidFill>
                <a:srgbClr val="0000B2"/>
              </a:solidFill>
            </a:endParaRPr>
          </a:p>
          <a:p>
            <a:pPr>
              <a:spcBef>
                <a:spcPct val="50000"/>
              </a:spcBef>
            </a:pPr>
            <a:endParaRPr lang="en-US" b="1" dirty="0">
              <a:solidFill>
                <a:srgbClr val="0000B2"/>
              </a:solidFill>
            </a:endParaRPr>
          </a:p>
          <a:p>
            <a:pPr>
              <a:spcBef>
                <a:spcPct val="50000"/>
              </a:spcBef>
            </a:pPr>
            <a:endParaRPr lang="en-US" b="1" dirty="0">
              <a:solidFill>
                <a:srgbClr val="0000B2"/>
              </a:solidFill>
            </a:endParaRPr>
          </a:p>
          <a:p>
            <a:pPr>
              <a:spcBef>
                <a:spcPct val="50000"/>
              </a:spcBef>
            </a:pPr>
            <a:endParaRPr lang="en-US" b="1" dirty="0">
              <a:solidFill>
                <a:srgbClr val="0000B2"/>
              </a:solidFill>
            </a:endParaRPr>
          </a:p>
          <a:p>
            <a:pPr>
              <a:spcBef>
                <a:spcPct val="50000"/>
              </a:spcBef>
            </a:pPr>
            <a:r>
              <a:rPr lang="en-US" b="1" dirty="0">
                <a:solidFill>
                  <a:srgbClr val="0000B2"/>
                </a:solidFill>
              </a:rPr>
              <a:t>Input data</a:t>
            </a:r>
          </a:p>
          <a:p>
            <a:pPr>
              <a:spcBef>
                <a:spcPct val="50000"/>
              </a:spcBef>
            </a:pPr>
            <a:r>
              <a:rPr lang="en-US" b="1" dirty="0">
                <a:solidFill>
                  <a:srgbClr val="0000B2"/>
                </a:solidFill>
              </a:rPr>
              <a:t>Specifications</a:t>
            </a:r>
          </a:p>
        </p:txBody>
      </p:sp>
      <p:grpSp>
        <p:nvGrpSpPr>
          <p:cNvPr id="26635" name="Group 13"/>
          <p:cNvGrpSpPr>
            <a:grpSpLocks/>
          </p:cNvGrpSpPr>
          <p:nvPr/>
        </p:nvGrpSpPr>
        <p:grpSpPr bwMode="auto">
          <a:xfrm>
            <a:off x="-25400" y="5562600"/>
            <a:ext cx="2057400" cy="942975"/>
            <a:chOff x="0" y="3648"/>
            <a:chExt cx="1296" cy="478"/>
          </a:xfrm>
        </p:grpSpPr>
        <p:sp>
          <p:nvSpPr>
            <p:cNvPr id="26636" name="AutoShape 12"/>
            <p:cNvSpPr>
              <a:spLocks noChangeArrowheads="1"/>
            </p:cNvSpPr>
            <p:nvPr/>
          </p:nvSpPr>
          <p:spPr bwMode="auto">
            <a:xfrm>
              <a:off x="48" y="3648"/>
              <a:ext cx="1186" cy="460"/>
            </a:xfrm>
            <a:prstGeom prst="roundRect">
              <a:avLst>
                <a:gd name="adj" fmla="val 16667"/>
              </a:avLst>
            </a:prstGeom>
            <a:solidFill>
              <a:srgbClr val="D7D7D7"/>
            </a:solidFill>
            <a:ln w="127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637" name="Text Box 11"/>
            <p:cNvSpPr txBox="1">
              <a:spLocks noChangeArrowheads="1"/>
            </p:cNvSpPr>
            <p:nvPr/>
          </p:nvSpPr>
          <p:spPr bwMode="auto">
            <a:xfrm>
              <a:off x="0" y="3648"/>
              <a:ext cx="1296" cy="478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>
              <a:prstTxWarp prst="textNoShape">
                <a:avLst/>
              </a:prstTxWarp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n-US" b="1">
                  <a:solidFill>
                    <a:srgbClr val="00940E"/>
                  </a:solidFill>
                  <a:latin typeface="Courier New" charset="0"/>
                </a:rPr>
                <a:t>Optional and conditional keywords are shown in green</a:t>
              </a:r>
              <a:endParaRPr lang="en-US" sz="1200" b="1">
                <a:solidFill>
                  <a:srgbClr val="00940E"/>
                </a:solidFill>
                <a:latin typeface="Courier New" charset="0"/>
              </a:endParaRPr>
            </a:p>
          </p:txBody>
        </p:sp>
      </p:grp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2765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0A1CEA9D-44D5-794E-ACE9-1559F97A7D90}" type="slidenum">
              <a:rPr lang="en-US" smtClean="0"/>
              <a:pPr/>
              <a:t>11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7652" name="Rectangle 2"/>
          <p:cNvSpPr>
            <a:spLocks noGrp="1" noChangeArrowheads="1"/>
          </p:cNvSpPr>
          <p:nvPr>
            <p:ph type="title"/>
          </p:nvPr>
        </p:nvSpPr>
        <p:spPr>
          <a:xfrm>
            <a:off x="2717800" y="381000"/>
            <a:ext cx="5319713" cy="474663"/>
          </a:xfrm>
        </p:spPr>
        <p:txBody>
          <a:bodyPr/>
          <a:lstStyle/>
          <a:p>
            <a:r>
              <a:rPr lang="en-US"/>
              <a:t>MSOPCK - Input Details (1)</a:t>
            </a:r>
          </a:p>
        </p:txBody>
      </p:sp>
      <p:sp>
        <p:nvSpPr>
          <p:cNvPr id="2765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62000" y="1689100"/>
            <a:ext cx="7772400" cy="5181600"/>
          </a:xfrm>
        </p:spPr>
        <p:txBody>
          <a:bodyPr/>
          <a:lstStyle/>
          <a:p>
            <a:pPr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INPUT_DATA_TYPE = 'SPICE QUATERNIONS'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Input file:       </a:t>
            </a:r>
            <a:r>
              <a:rPr lang="en-US" sz="1200" b="0" dirty="0">
                <a:latin typeface="Courier New" charset="0"/>
              </a:rPr>
              <a:t>TIME1 [TIME2] QCOS QSIN1 QSIN2 QSIN3 [ARX ARY ARZ ]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b="0" dirty="0">
                <a:latin typeface="Courier New" charset="0"/>
              </a:rPr>
              <a:t>                  ..... ....... .... ..... ..... .....  ... ... ...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b="0" dirty="0">
                <a:latin typeface="Courier New" charset="0"/>
              </a:rPr>
              <a:t>                  TIME1 [TIME2] QCOS QSIN1 QSIN2 QSIN3 [ARX ARY ARZ ]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b="0" dirty="0">
                <a:latin typeface="Courier New" charset="0"/>
              </a:rPr>
              <a:t> 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INPUT_DATA_TYPE = 'MSOP QUATERNIONS'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Input file:       </a:t>
            </a:r>
            <a:r>
              <a:rPr lang="en-US" sz="1200" b="0" dirty="0">
                <a:latin typeface="Courier New" charset="0"/>
              </a:rPr>
              <a:t>TIME1 [TIME2] -QSIN1 -QSIN2 -QSIN3 QCOS [ARX ARY ARZ ]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b="0" dirty="0">
                <a:latin typeface="Courier New" charset="0"/>
              </a:rPr>
              <a:t>                  ..... .......  .....  .....  ..... ....  ... ... ...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b="0" dirty="0">
                <a:latin typeface="Courier New" charset="0"/>
              </a:rPr>
              <a:t>                  TIME1 [TIME2] -QSIN1 -QSIN2 -QSIN3 QCOS [ARX ARY ARZ ]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INPUT_DATA_TYPE = 'EULER ANGLES'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Input file:       </a:t>
            </a:r>
            <a:r>
              <a:rPr lang="en-US" sz="1200" b="0" dirty="0">
                <a:latin typeface="Courier New" charset="0"/>
              </a:rPr>
              <a:t>TIME1 [TIME2] ANG3 ANG2 ANG1 [ARX ARY ARZ ]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b="0" dirty="0">
                <a:latin typeface="Courier New" charset="0"/>
              </a:rPr>
              <a:t>                  .....  ...... .... .... ....  ... ... ...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b="0" dirty="0">
                <a:latin typeface="Courier New" charset="0"/>
              </a:rPr>
              <a:t>                  TIME1 [TIME2] ANG3 ANG2 ANG1 [ARX ARY ARZ ]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INPUT_DATA_TYPE = 'ROTATION MATRICES'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Input file:       </a:t>
            </a:r>
            <a:r>
              <a:rPr lang="en-US" sz="1200" b="0" dirty="0">
                <a:latin typeface="Courier New" charset="0"/>
              </a:rPr>
              <a:t>TIME1 [TIME2] M11 M12 M13 M21 ... M33 [ARX ARY ARZ ]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b="0" dirty="0">
                <a:latin typeface="Courier New" charset="0"/>
              </a:rPr>
              <a:t>                  .....  ...... ... ... ... ... ... ...  ... ... ...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b="0" dirty="0">
                <a:latin typeface="Courier New" charset="0"/>
              </a:rPr>
              <a:t>                  TIME1 [TIME2] M11 M12 M13 M21 ... M33 [ARX ARY ARZ ]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200" b="0" dirty="0">
                <a:latin typeface="Courier New" charset="0"/>
              </a:rPr>
              <a:t> </a:t>
            </a:r>
          </a:p>
        </p:txBody>
      </p:sp>
      <p:sp>
        <p:nvSpPr>
          <p:cNvPr id="27654" name="Rectangle 4"/>
          <p:cNvSpPr>
            <a:spLocks noChangeArrowheads="1"/>
          </p:cNvSpPr>
          <p:nvPr/>
        </p:nvSpPr>
        <p:spPr bwMode="auto">
          <a:xfrm>
            <a:off x="2438400" y="2057400"/>
            <a:ext cx="4800600" cy="6858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655" name="Rectangle 5"/>
          <p:cNvSpPr>
            <a:spLocks noChangeArrowheads="1"/>
          </p:cNvSpPr>
          <p:nvPr/>
        </p:nvSpPr>
        <p:spPr bwMode="auto">
          <a:xfrm>
            <a:off x="2411413" y="3282950"/>
            <a:ext cx="5084762" cy="6858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656" name="Rectangle 6"/>
          <p:cNvSpPr>
            <a:spLocks noChangeArrowheads="1"/>
          </p:cNvSpPr>
          <p:nvPr/>
        </p:nvSpPr>
        <p:spPr bwMode="auto">
          <a:xfrm>
            <a:off x="2425700" y="4481513"/>
            <a:ext cx="4038600" cy="7620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657" name="Rectangle 7"/>
          <p:cNvSpPr>
            <a:spLocks noChangeArrowheads="1"/>
          </p:cNvSpPr>
          <p:nvPr/>
        </p:nvSpPr>
        <p:spPr bwMode="auto">
          <a:xfrm>
            <a:off x="2446338" y="5705475"/>
            <a:ext cx="4876800" cy="6858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658" name="Text Box 8"/>
          <p:cNvSpPr txBox="1">
            <a:spLocks noChangeArrowheads="1"/>
          </p:cNvSpPr>
          <p:nvPr/>
        </p:nvSpPr>
        <p:spPr bwMode="auto">
          <a:xfrm>
            <a:off x="3505200" y="1219200"/>
            <a:ext cx="2005013" cy="396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2000" b="1"/>
              <a:t>Four Examples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2867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612DCAEC-CBEF-AF41-9F13-065F37939E41}" type="slidenum">
              <a:rPr lang="en-US" smtClean="0"/>
              <a:pPr/>
              <a:t>12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8676" name="Rectangle 2"/>
          <p:cNvSpPr>
            <a:spLocks noGrp="1" noChangeArrowheads="1"/>
          </p:cNvSpPr>
          <p:nvPr>
            <p:ph type="title"/>
          </p:nvPr>
        </p:nvSpPr>
        <p:spPr>
          <a:xfrm>
            <a:off x="2690269" y="381000"/>
            <a:ext cx="5365250" cy="479747"/>
          </a:xfrm>
        </p:spPr>
        <p:txBody>
          <a:bodyPr/>
          <a:lstStyle/>
          <a:p>
            <a:r>
              <a:rPr lang="en-US" dirty="0"/>
              <a:t>MSOPCK - Input Details (2)</a:t>
            </a:r>
          </a:p>
        </p:txBody>
      </p:sp>
      <p:sp>
        <p:nvSpPr>
          <p:cNvPr id="2867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225550"/>
            <a:ext cx="8458200" cy="503555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sz="2000" dirty="0"/>
              <a:t>Quaternions</a:t>
            </a:r>
          </a:p>
          <a:p>
            <a:pPr lvl="1">
              <a:lnSpc>
                <a:spcPct val="100000"/>
              </a:lnSpc>
            </a:pPr>
            <a:r>
              <a:rPr lang="en-US" sz="1600" dirty="0"/>
              <a:t>INPUT_DATA_TYPE = 'SPICE QUATERNIONS' indicates the quaternions being used follow the SPICE formation rules(*)</a:t>
            </a:r>
          </a:p>
          <a:p>
            <a:pPr lvl="1">
              <a:lnSpc>
                <a:spcPct val="100000"/>
              </a:lnSpc>
            </a:pPr>
            <a:r>
              <a:rPr lang="en-US" sz="1600" dirty="0"/>
              <a:t>INPUT_DATA_TYPE = 'MSOP QUATERNIONS' indicates the quaternions being used follow the traditional AACS formation rules(*)</a:t>
            </a:r>
          </a:p>
          <a:p>
            <a:pPr lvl="2">
              <a:lnSpc>
                <a:spcPct val="100000"/>
              </a:lnSpc>
            </a:pPr>
            <a:r>
              <a:rPr lang="en-US" sz="1600" dirty="0"/>
              <a:t>Normally quaternions that come in telemetry are of this type</a:t>
            </a:r>
          </a:p>
          <a:p>
            <a:pPr lvl="1">
              <a:lnSpc>
                <a:spcPct val="100000"/>
              </a:lnSpc>
            </a:pPr>
            <a:r>
              <a:rPr lang="en-US" sz="1600" dirty="0"/>
              <a:t>QUATERNION_NORM_ERROR keyword may be used to identify and filter out input records with quaternions that are not unit vectors</a:t>
            </a:r>
          </a:p>
          <a:p>
            <a:pPr lvl="2">
              <a:lnSpc>
                <a:spcPct val="100000"/>
              </a:lnSpc>
            </a:pPr>
            <a:r>
              <a:rPr lang="en-US" sz="1600" dirty="0"/>
              <a:t>It is set to a tolerance for comparing the norm of the input quaternion with 1</a:t>
            </a:r>
          </a:p>
          <a:p>
            <a:pPr>
              <a:lnSpc>
                <a:spcPct val="80000"/>
              </a:lnSpc>
            </a:pPr>
            <a:r>
              <a:rPr lang="en-US" sz="2000" dirty="0"/>
              <a:t>Euler angles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All three angles must be provided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For the angles provided on the input as</a:t>
            </a:r>
            <a:endParaRPr lang="en-US" sz="1000" dirty="0">
              <a:latin typeface="Courier New" charset="0"/>
            </a:endParaRP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TIME1 [TIME2] ANG3 ANG2 ANG1 [ ARX ARY ARZ ]</a:t>
            </a:r>
          </a:p>
          <a:p>
            <a:pPr lvl="1">
              <a:lnSpc>
                <a:spcPct val="80000"/>
              </a:lnSpc>
              <a:buFontTx/>
              <a:buNone/>
            </a:pPr>
            <a:r>
              <a:rPr lang="en-US" sz="1600" dirty="0"/>
              <a:t>   	and rotation axes specified in the setup as </a:t>
            </a:r>
            <a:endParaRPr lang="en-US" sz="800" dirty="0">
              <a:latin typeface="Courier New" charset="0"/>
            </a:endParaRPr>
          </a:p>
          <a:p>
            <a:pPr>
              <a:lnSpc>
                <a:spcPct val="80000"/>
              </a:lnSpc>
              <a:buNone/>
            </a:pPr>
            <a:r>
              <a:rPr lang="en-US" sz="1000" dirty="0">
                <a:latin typeface="Courier New" charset="0"/>
              </a:rPr>
              <a:t>            </a:t>
            </a:r>
            <a:r>
              <a:rPr lang="en-US" sz="1200" dirty="0">
                <a:latin typeface="Courier New" charset="0"/>
              </a:rPr>
              <a:t>EULER_ROTATIONS_ORDER   = ( 'axis3', 'axis2', 'axis1' )</a:t>
            </a:r>
            <a:endParaRPr lang="en-US" sz="1200" dirty="0"/>
          </a:p>
          <a:p>
            <a:pPr lvl="1">
              <a:lnSpc>
                <a:spcPct val="80000"/>
              </a:lnSpc>
              <a:buFontTx/>
              <a:buNone/>
            </a:pPr>
            <a:r>
              <a:rPr lang="en-US" sz="1600" dirty="0"/>
              <a:t>   	the matrix rotating vectors from base to the structure frame is computed as 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000" dirty="0">
                <a:latin typeface="Courier New" charset="0"/>
              </a:rPr>
              <a:t>            </a:t>
            </a:r>
            <a:r>
              <a:rPr lang="en-US" sz="1200" dirty="0" err="1">
                <a:latin typeface="Courier New" charset="0"/>
              </a:rPr>
              <a:t>Vinst</a:t>
            </a:r>
            <a:r>
              <a:rPr lang="en-US" sz="1200" dirty="0">
                <a:latin typeface="Courier New" charset="0"/>
              </a:rPr>
              <a:t> = [ANG3]axis3 * [ANG2]axis2 * [ANG1]axis1 * </a:t>
            </a:r>
            <a:r>
              <a:rPr lang="en-US" sz="1200" dirty="0" err="1">
                <a:latin typeface="Courier New" charset="0"/>
              </a:rPr>
              <a:t>Vref</a:t>
            </a:r>
            <a:endParaRPr lang="en-US" sz="1200" dirty="0">
              <a:latin typeface="Courier New" charset="0"/>
            </a:endParaRPr>
          </a:p>
          <a:p>
            <a:pPr lvl="1">
              <a:lnSpc>
                <a:spcPct val="80000"/>
              </a:lnSpc>
            </a:pPr>
            <a:r>
              <a:rPr lang="en-US" sz="1600" dirty="0"/>
              <a:t>Angles can be provided in degrees or radians</a:t>
            </a:r>
          </a:p>
        </p:txBody>
      </p:sp>
      <p:sp>
        <p:nvSpPr>
          <p:cNvPr id="28678" name="Text Box 4"/>
          <p:cNvSpPr txBox="1">
            <a:spLocks noChangeArrowheads="1"/>
          </p:cNvSpPr>
          <p:nvPr/>
        </p:nvSpPr>
        <p:spPr bwMode="auto">
          <a:xfrm>
            <a:off x="1530350" y="6407150"/>
            <a:ext cx="6629400" cy="487826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square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spcBef>
                <a:spcPts val="600"/>
              </a:spcBef>
              <a:buSzPct val="100000"/>
            </a:pPr>
            <a:r>
              <a:rPr lang="en-US" sz="1100" b="1" dirty="0"/>
              <a:t>(*) NAIF prepared  a “white paper” explaining differences between various quaternion styles:</a:t>
            </a:r>
          </a:p>
          <a:p>
            <a:pPr algn="l">
              <a:lnSpc>
                <a:spcPct val="90000"/>
              </a:lnSpc>
              <a:spcBef>
                <a:spcPts val="600"/>
              </a:spcBef>
              <a:buSzPct val="100000"/>
            </a:pPr>
            <a:r>
              <a:rPr lang="en-US" sz="1200" dirty="0">
                <a:solidFill>
                  <a:schemeClr val="accent6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https://naif.jpl.nasa.gov/pub/naif/</a:t>
            </a:r>
            <a:r>
              <a:rPr lang="en-US" sz="1200" dirty="0" err="1">
                <a:solidFill>
                  <a:schemeClr val="accent6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misc</a:t>
            </a:r>
            <a:r>
              <a:rPr lang="en-US" sz="1200" dirty="0">
                <a:solidFill>
                  <a:schemeClr val="accent6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/</a:t>
            </a:r>
            <a:r>
              <a:rPr lang="en-US" sz="1200" dirty="0" err="1">
                <a:solidFill>
                  <a:schemeClr val="accent6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Quaternion_White_Paper</a:t>
            </a:r>
            <a:r>
              <a:rPr lang="en-US" sz="1200" dirty="0">
                <a:solidFill>
                  <a:schemeClr val="accent6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/</a:t>
            </a:r>
            <a:r>
              <a:rPr lang="en-US" sz="1200" dirty="0" err="1">
                <a:solidFill>
                  <a:schemeClr val="accent6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Quaternions_White_Paper.pdf</a:t>
            </a:r>
            <a:endParaRPr lang="en-US" sz="1200" dirty="0">
              <a:solidFill>
                <a:schemeClr val="accent6"/>
              </a:solidFill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2969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9572AB19-DF08-D844-8B74-182A45C33605}" type="slidenum">
              <a:rPr lang="en-US" smtClean="0"/>
              <a:pPr/>
              <a:t>13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9700" name="Rectangle 2"/>
          <p:cNvSpPr>
            <a:spLocks noGrp="1" noChangeArrowheads="1"/>
          </p:cNvSpPr>
          <p:nvPr>
            <p:ph type="title"/>
          </p:nvPr>
        </p:nvSpPr>
        <p:spPr>
          <a:xfrm>
            <a:off x="2714625" y="381000"/>
            <a:ext cx="5319713" cy="474663"/>
          </a:xfrm>
        </p:spPr>
        <p:txBody>
          <a:bodyPr/>
          <a:lstStyle/>
          <a:p>
            <a:r>
              <a:rPr lang="en-US"/>
              <a:t>MSOPCK - Input Details (3)</a:t>
            </a:r>
          </a:p>
        </p:txBody>
      </p:sp>
      <p:sp>
        <p:nvSpPr>
          <p:cNvPr id="2970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3550" y="1301750"/>
            <a:ext cx="8305800" cy="5492750"/>
          </a:xfrm>
        </p:spPr>
        <p:txBody>
          <a:bodyPr/>
          <a:lstStyle/>
          <a:p>
            <a:pPr>
              <a:lnSpc>
                <a:spcPct val="100000"/>
              </a:lnSpc>
            </a:pPr>
            <a:r>
              <a:rPr lang="en-US" sz="2000" dirty="0"/>
              <a:t>Angular rates are an optional input. Their presence or absence must be indicated using the ANGULAR_RATE_PRESENT keyword</a:t>
            </a:r>
          </a:p>
          <a:p>
            <a:pPr lvl="1">
              <a:lnSpc>
                <a:spcPct val="100000"/>
              </a:lnSpc>
            </a:pPr>
            <a:r>
              <a:rPr lang="en-US" sz="1600" dirty="0"/>
              <a:t>If angular rates are provided (ANGULAR_RATE_PRESENT = 'YES'), they must be in the form of a 3D vector expressed either in the base frame (less common) or instrument frame (more common)</a:t>
            </a:r>
          </a:p>
          <a:p>
            <a:pPr lvl="2">
              <a:lnSpc>
                <a:spcPct val="100000"/>
              </a:lnSpc>
            </a:pPr>
            <a:r>
              <a:rPr lang="en-US" sz="1600" dirty="0"/>
              <a:t>The ANGULAR_RATE_FRAME keyword must be set to indicate which of the two is used</a:t>
            </a:r>
          </a:p>
          <a:p>
            <a:pPr lvl="1">
              <a:lnSpc>
                <a:spcPct val="100000"/>
              </a:lnSpc>
            </a:pPr>
            <a:r>
              <a:rPr lang="en-US" sz="1600" dirty="0"/>
              <a:t>If angular rates are not provided, the program can either make a CK without rates (ANGULAR_RATE_PRESENT = 'NO'), or try to compute rates from the orientation data by using a uniform rotation algorithm implemented in Type 3 CKs, either with averaging (ANGULAR_RATE_PRESENT = 'MAKE UP') or without averaging (ANGULAR_RATE_PRESENT = 'MAKE UP/NO AVERAGING') of the rates computed for adjacent orientation data points</a:t>
            </a:r>
          </a:p>
          <a:p>
            <a:pPr lvl="1">
              <a:lnSpc>
                <a:spcPct val="100000"/>
              </a:lnSpc>
            </a:pPr>
            <a:r>
              <a:rPr lang="en-US" sz="1600" dirty="0"/>
              <a:t>ANGULAR_RATE_THRESHOLD may be used to identify and filter out input records with angular rate components that are too large to be real </a:t>
            </a:r>
          </a:p>
          <a:p>
            <a:pPr>
              <a:lnSpc>
                <a:spcPct val="100000"/>
              </a:lnSpc>
            </a:pPr>
            <a:r>
              <a:rPr lang="en-US" sz="2000" dirty="0"/>
              <a:t>Input data can be tagged with UTC, SCLK string, SCLK ticks or ET, as specified using the INPUT_TIME_TYPE keyword</a:t>
            </a:r>
          </a:p>
          <a:p>
            <a:pPr lvl="1">
              <a:lnSpc>
                <a:spcPct val="100000"/>
              </a:lnSpc>
            </a:pPr>
            <a:r>
              <a:rPr lang="en-US" sz="1600" dirty="0"/>
              <a:t>Time tags must not have embedded spaces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3072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2A2FCDBE-50B5-1C49-9CBE-19DB13F7340F}" type="slidenum">
              <a:rPr lang="en-US" smtClean="0"/>
              <a:pPr/>
              <a:t>14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0724" name="Rectangle 2"/>
          <p:cNvSpPr>
            <a:spLocks noGrp="1" noChangeArrowheads="1"/>
          </p:cNvSpPr>
          <p:nvPr>
            <p:ph type="title"/>
          </p:nvPr>
        </p:nvSpPr>
        <p:spPr>
          <a:xfrm>
            <a:off x="2498725" y="381000"/>
            <a:ext cx="5772150" cy="474663"/>
          </a:xfrm>
        </p:spPr>
        <p:txBody>
          <a:bodyPr/>
          <a:lstStyle/>
          <a:p>
            <a:r>
              <a:rPr lang="en-US"/>
              <a:t>MSOPCK - Output Details (1) </a:t>
            </a:r>
          </a:p>
        </p:txBody>
      </p:sp>
      <p:sp>
        <p:nvSpPr>
          <p:cNvPr id="3072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3550" y="1225550"/>
            <a:ext cx="8458200" cy="4876800"/>
          </a:xfrm>
        </p:spPr>
        <p:txBody>
          <a:bodyPr/>
          <a:lstStyle/>
          <a:p>
            <a:r>
              <a:rPr lang="en-US" sz="2000" i="1" dirty="0" err="1"/>
              <a:t>msopck</a:t>
            </a:r>
            <a:r>
              <a:rPr lang="en-US" sz="2000" dirty="0"/>
              <a:t> can generate Type 1, 2, or 3 CKs</a:t>
            </a:r>
          </a:p>
          <a:p>
            <a:pPr lvl="1"/>
            <a:r>
              <a:rPr lang="en-US" sz="1600" dirty="0"/>
              <a:t>Type 1 is rarely used - only in cases when the input contains very few data points that are far apart so that interpolation between them makes no sense</a:t>
            </a:r>
          </a:p>
          <a:p>
            <a:pPr lvl="1"/>
            <a:r>
              <a:rPr lang="en-US" sz="1600" dirty="0"/>
              <a:t>Type 2 is also rarely used, primarily to package orientation for spinning spacecraft</a:t>
            </a:r>
          </a:p>
          <a:p>
            <a:pPr lvl="2"/>
            <a:r>
              <a:rPr lang="en-US" sz="1600" dirty="0"/>
              <a:t>Normally the input for making Type 2 CKs should contain two times and the angular rate in each record</a:t>
            </a:r>
          </a:p>
          <a:p>
            <a:pPr lvl="1"/>
            <a:r>
              <a:rPr lang="en-US" sz="1600" dirty="0"/>
              <a:t>Type 3 is the most commonly used type because it provides interpolation between the orientation data points stored in the CK</a:t>
            </a:r>
          </a:p>
          <a:p>
            <a:r>
              <a:rPr lang="en-US" sz="2000" dirty="0"/>
              <a:t>Interpolation intervals are determined based on the threshold value specified in the MAXIMUM_VALID_INTERVAL keyword</a:t>
            </a:r>
          </a:p>
          <a:p>
            <a:pPr lvl="1"/>
            <a:r>
              <a:rPr lang="en-US" sz="1600" dirty="0"/>
              <a:t>The threshold interval is specified in units of seconds</a:t>
            </a:r>
          </a:p>
          <a:p>
            <a:pPr lvl="1"/>
            <a:r>
              <a:rPr lang="en-US" sz="1600" dirty="0"/>
              <a:t>A Type 3 CK will allow interpolation between all input points for which the duration between points is less than or equal to the threshold</a:t>
            </a:r>
          </a:p>
          <a:p>
            <a:r>
              <a:rPr lang="en-US" sz="2000" dirty="0"/>
              <a:t>An additional transformation to be combined with the input attitude may be specified using OFFSET_ROTATION_</a:t>
            </a:r>
            <a:r>
              <a:rPr lang="en-US" sz="3600" baseline="-17000" dirty="0"/>
              <a:t>*</a:t>
            </a:r>
            <a:r>
              <a:rPr lang="en-US" sz="2000" dirty="0"/>
              <a:t>  keywords</a:t>
            </a:r>
          </a:p>
          <a:p>
            <a:pPr lvl="1"/>
            <a:r>
              <a:rPr lang="en-US" sz="1600" dirty="0"/>
              <a:t>The convention for specification of the offset rotation angles is the same as for the input Euler angles</a:t>
            </a:r>
          </a:p>
          <a:p>
            <a:pPr lvl="1"/>
            <a:r>
              <a:rPr lang="en-US" sz="1600" dirty="0"/>
              <a:t>A vector defined in the base frame is first multiplied by the offset rotation</a:t>
            </a:r>
          </a:p>
          <a:p>
            <a:pPr>
              <a:buFontTx/>
              <a:buNone/>
            </a:pPr>
            <a:r>
              <a:rPr lang="en-US" sz="1200" dirty="0">
                <a:latin typeface="Courier New" charset="0"/>
              </a:rPr>
              <a:t>             </a:t>
            </a:r>
            <a:r>
              <a:rPr lang="en-US" sz="1200" dirty="0" err="1">
                <a:latin typeface="Courier New" charset="0"/>
              </a:rPr>
              <a:t>Vinst</a:t>
            </a:r>
            <a:r>
              <a:rPr lang="en-US" sz="1200" dirty="0">
                <a:latin typeface="Courier New" charset="0"/>
              </a:rPr>
              <a:t> = [</a:t>
            </a:r>
            <a:r>
              <a:rPr lang="en-US" sz="1200" dirty="0" err="1">
                <a:latin typeface="Courier New" charset="0"/>
              </a:rPr>
              <a:t>ROTinput</a:t>
            </a:r>
            <a:r>
              <a:rPr lang="en-US" sz="1200" dirty="0">
                <a:latin typeface="Courier New" charset="0"/>
              </a:rPr>
              <a:t>] * [</a:t>
            </a:r>
            <a:r>
              <a:rPr lang="en-US" sz="1200" dirty="0" err="1">
                <a:latin typeface="Courier New" charset="0"/>
              </a:rPr>
              <a:t>ROToffset</a:t>
            </a:r>
            <a:r>
              <a:rPr lang="en-US" sz="1200" dirty="0">
                <a:latin typeface="Courier New" charset="0"/>
              </a:rPr>
              <a:t>] * </a:t>
            </a:r>
            <a:r>
              <a:rPr lang="en-US" sz="1200" dirty="0" err="1">
                <a:latin typeface="Courier New" charset="0"/>
              </a:rPr>
              <a:t>Vref</a:t>
            </a:r>
            <a:endParaRPr lang="en-US" sz="1200" dirty="0">
              <a:latin typeface="Courier New" charset="0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3174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8C247EA7-E76A-A649-B638-52EFE8DB49E6}" type="slidenum">
              <a:rPr lang="en-US" smtClean="0"/>
              <a:pPr/>
              <a:t>15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1748" name="Rectangle 2"/>
          <p:cNvSpPr>
            <a:spLocks noGrp="1" noChangeArrowheads="1"/>
          </p:cNvSpPr>
          <p:nvPr>
            <p:ph type="title"/>
          </p:nvPr>
        </p:nvSpPr>
        <p:spPr>
          <a:xfrm>
            <a:off x="2544763" y="381000"/>
            <a:ext cx="5659437" cy="474663"/>
          </a:xfrm>
        </p:spPr>
        <p:txBody>
          <a:bodyPr/>
          <a:lstStyle/>
          <a:p>
            <a:r>
              <a:rPr lang="en-US"/>
              <a:t>MSOPCK - Output Details (2)</a:t>
            </a:r>
          </a:p>
        </p:txBody>
      </p:sp>
      <p:sp>
        <p:nvSpPr>
          <p:cNvPr id="3174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2150" y="1524000"/>
            <a:ext cx="7924800" cy="4648200"/>
          </a:xfrm>
        </p:spPr>
        <p:txBody>
          <a:bodyPr/>
          <a:lstStyle/>
          <a:p>
            <a:r>
              <a:rPr lang="en-US" sz="2000" dirty="0"/>
              <a:t>The time tags may be adjusted by a constant value, specified in seconds, using the TIME_CORRECTION keyword</a:t>
            </a:r>
          </a:p>
          <a:p>
            <a:r>
              <a:rPr lang="en-US" sz="2000" dirty="0"/>
              <a:t>The order of input time tags can be checked using the CHECK_TIME_ORDER keyword.</a:t>
            </a:r>
          </a:p>
          <a:p>
            <a:r>
              <a:rPr lang="en-US" sz="2000" dirty="0"/>
              <a:t>The output CK file contains one or more CK segments</a:t>
            </a:r>
          </a:p>
          <a:p>
            <a:pPr lvl="1"/>
            <a:r>
              <a:rPr lang="en-US" sz="1600" dirty="0"/>
              <a:t>Multiple segments are generated if the input data volume is large and does not fit into the program’s internal buffer (100,000 pointing records)</a:t>
            </a:r>
          </a:p>
          <a:p>
            <a:pPr lvl="1"/>
            <a:r>
              <a:rPr lang="en-US" sz="1600" dirty="0"/>
              <a:t>When the output file has many segments, each segment’s start time is equal to the stop time of the previous segment, i.e. there are no gaps at the segment boundaries</a:t>
            </a:r>
          </a:p>
          <a:p>
            <a:r>
              <a:rPr lang="en-US" sz="2000" dirty="0"/>
              <a:t>The Comment area of the output CK contains the following information:</a:t>
            </a:r>
          </a:p>
          <a:p>
            <a:pPr lvl="1"/>
            <a:r>
              <a:rPr lang="en-US" sz="1600" dirty="0"/>
              <a:t>Contents of a comment file, if it was specified using the COMMENT_FILE_NAME keyword</a:t>
            </a:r>
          </a:p>
          <a:p>
            <a:pPr lvl="1"/>
            <a:r>
              <a:rPr lang="en-US" sz="1600" dirty="0"/>
              <a:t>Contents of the setup file</a:t>
            </a:r>
          </a:p>
          <a:p>
            <a:pPr lvl="1"/>
            <a:r>
              <a:rPr lang="en-US" sz="1600" dirty="0"/>
              <a:t>Summary of coverage for each segment written to the file, including a table listing interpolation intervals for segments of Type 2 or 3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3277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A9625DED-7343-AD42-810E-469113B47887}" type="slidenum">
              <a:rPr lang="en-US" smtClean="0"/>
              <a:pPr/>
              <a:t>16</a:t>
            </a:fld>
            <a:endParaRPr lang="en-US" sz="1400" b="0">
              <a:latin typeface="Times New Roman" charset="0"/>
            </a:endParaRPr>
          </a:p>
        </p:txBody>
      </p:sp>
      <p:grpSp>
        <p:nvGrpSpPr>
          <p:cNvPr id="32772" name="Group 2"/>
          <p:cNvGrpSpPr>
            <a:grpSpLocks/>
          </p:cNvGrpSpPr>
          <p:nvPr/>
        </p:nvGrpSpPr>
        <p:grpSpPr bwMode="auto">
          <a:xfrm>
            <a:off x="152400" y="1265238"/>
            <a:ext cx="8839200" cy="5287962"/>
            <a:chOff x="96" y="797"/>
            <a:chExt cx="5568" cy="3331"/>
          </a:xfrm>
        </p:grpSpPr>
        <p:sp>
          <p:nvSpPr>
            <p:cNvPr id="32775" name="Rectangle 3"/>
            <p:cNvSpPr>
              <a:spLocks noChangeArrowheads="1"/>
            </p:cNvSpPr>
            <p:nvPr/>
          </p:nvSpPr>
          <p:spPr bwMode="auto">
            <a:xfrm>
              <a:off x="96" y="1000"/>
              <a:ext cx="5568" cy="3127"/>
            </a:xfrm>
            <a:prstGeom prst="rect">
              <a:avLst/>
            </a:prstGeom>
            <a:solidFill>
              <a:srgbClr val="6F6F6F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776" name="Rectangle 4"/>
            <p:cNvSpPr>
              <a:spLocks noChangeArrowheads="1"/>
            </p:cNvSpPr>
            <p:nvPr/>
          </p:nvSpPr>
          <p:spPr bwMode="auto">
            <a:xfrm>
              <a:off x="240" y="926"/>
              <a:ext cx="5424" cy="3202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777" name="Rectangle 5"/>
            <p:cNvSpPr>
              <a:spLocks noChangeArrowheads="1"/>
            </p:cNvSpPr>
            <p:nvPr/>
          </p:nvSpPr>
          <p:spPr bwMode="auto">
            <a:xfrm>
              <a:off x="96" y="797"/>
              <a:ext cx="5568" cy="203"/>
            </a:xfrm>
            <a:prstGeom prst="rect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778" name="Rectangle 6"/>
            <p:cNvSpPr>
              <a:spLocks noChangeArrowheads="1"/>
            </p:cNvSpPr>
            <p:nvPr/>
          </p:nvSpPr>
          <p:spPr bwMode="auto">
            <a:xfrm>
              <a:off x="96" y="4072"/>
              <a:ext cx="5568" cy="56"/>
            </a:xfrm>
            <a:prstGeom prst="rect">
              <a:avLst/>
            </a:prstGeom>
            <a:solidFill>
              <a:srgbClr val="ABABAB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779" name="Rectangle 7"/>
            <p:cNvSpPr>
              <a:spLocks noChangeArrowheads="1"/>
            </p:cNvSpPr>
            <p:nvPr/>
          </p:nvSpPr>
          <p:spPr bwMode="auto">
            <a:xfrm>
              <a:off x="348" y="4071"/>
              <a:ext cx="5086" cy="57"/>
            </a:xfrm>
            <a:prstGeom prst="rect">
              <a:avLst/>
            </a:prstGeom>
            <a:noFill/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780" name="Rectangle 8"/>
            <p:cNvSpPr>
              <a:spLocks noChangeArrowheads="1"/>
            </p:cNvSpPr>
            <p:nvPr/>
          </p:nvSpPr>
          <p:spPr bwMode="auto">
            <a:xfrm>
              <a:off x="116" y="817"/>
              <a:ext cx="5525" cy="162"/>
            </a:xfrm>
            <a:prstGeom prst="rect">
              <a:avLst/>
            </a:prstGeom>
            <a:noFill/>
            <a:ln w="12700">
              <a:solidFill>
                <a:schemeClr val="bg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781" name="Rectangle 9"/>
            <p:cNvSpPr>
              <a:spLocks noChangeArrowheads="1"/>
            </p:cNvSpPr>
            <p:nvPr/>
          </p:nvSpPr>
          <p:spPr bwMode="auto">
            <a:xfrm>
              <a:off x="2325" y="814"/>
              <a:ext cx="979" cy="177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7" tIns="44450" rIns="90487" bIns="44450">
              <a:prstTxWarp prst="textNoShape">
                <a:avLst/>
              </a:prstTxWarp>
              <a:spAutoFit/>
            </a:bodyPr>
            <a:lstStyle/>
            <a:p>
              <a:pPr algn="l">
                <a:lnSpc>
                  <a:spcPct val="90000"/>
                </a:lnSpc>
              </a:pPr>
              <a:r>
                <a:rPr lang="en-US">
                  <a:solidFill>
                    <a:schemeClr val="bg1"/>
                  </a:solidFill>
                </a:rPr>
                <a:t>Terminal Window</a:t>
              </a:r>
            </a:p>
          </p:txBody>
        </p:sp>
        <p:grpSp>
          <p:nvGrpSpPr>
            <p:cNvPr id="32782" name="Group 10"/>
            <p:cNvGrpSpPr>
              <a:grpSpLocks/>
            </p:cNvGrpSpPr>
            <p:nvPr/>
          </p:nvGrpSpPr>
          <p:grpSpPr bwMode="auto">
            <a:xfrm>
              <a:off x="100" y="1637"/>
              <a:ext cx="136" cy="1492"/>
              <a:chOff x="100" y="1637"/>
              <a:chExt cx="136" cy="1492"/>
            </a:xfrm>
          </p:grpSpPr>
          <p:sp>
            <p:nvSpPr>
              <p:cNvPr id="32802" name="Rectangle 11"/>
              <p:cNvSpPr>
                <a:spLocks noChangeArrowheads="1"/>
              </p:cNvSpPr>
              <p:nvPr/>
            </p:nvSpPr>
            <p:spPr bwMode="auto">
              <a:xfrm>
                <a:off x="106" y="1642"/>
                <a:ext cx="130" cy="1478"/>
              </a:xfrm>
              <a:prstGeom prst="rect">
                <a:avLst/>
              </a:prstGeom>
              <a:solidFill>
                <a:schemeClr val="bg2"/>
              </a:solidFill>
              <a:ln w="25400">
                <a:solidFill>
                  <a:srgbClr val="081D58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803" name="Line 12"/>
              <p:cNvSpPr>
                <a:spLocks noChangeShapeType="1"/>
              </p:cNvSpPr>
              <p:nvPr/>
            </p:nvSpPr>
            <p:spPr bwMode="auto">
              <a:xfrm>
                <a:off x="100" y="1637"/>
                <a:ext cx="0" cy="1489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804" name="Line 13"/>
              <p:cNvSpPr>
                <a:spLocks noChangeShapeType="1"/>
              </p:cNvSpPr>
              <p:nvPr/>
            </p:nvSpPr>
            <p:spPr bwMode="auto">
              <a:xfrm>
                <a:off x="101" y="3129"/>
                <a:ext cx="135" cy="0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805" name="Oval 14"/>
              <p:cNvSpPr>
                <a:spLocks noChangeArrowheads="1"/>
              </p:cNvSpPr>
              <p:nvPr/>
            </p:nvSpPr>
            <p:spPr bwMode="auto">
              <a:xfrm>
                <a:off x="165" y="2366"/>
                <a:ext cx="21" cy="32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806" name="Oval 15"/>
              <p:cNvSpPr>
                <a:spLocks noChangeArrowheads="1"/>
              </p:cNvSpPr>
              <p:nvPr/>
            </p:nvSpPr>
            <p:spPr bwMode="auto">
              <a:xfrm>
                <a:off x="166" y="2367"/>
                <a:ext cx="13" cy="23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32783" name="Group 16"/>
            <p:cNvGrpSpPr>
              <a:grpSpLocks/>
            </p:cNvGrpSpPr>
            <p:nvPr/>
          </p:nvGrpSpPr>
          <p:grpSpPr bwMode="auto">
            <a:xfrm>
              <a:off x="98" y="3653"/>
              <a:ext cx="138" cy="418"/>
              <a:chOff x="98" y="3653"/>
              <a:chExt cx="138" cy="418"/>
            </a:xfrm>
          </p:grpSpPr>
          <p:sp>
            <p:nvSpPr>
              <p:cNvPr id="32794" name="Rectangle 17"/>
              <p:cNvSpPr>
                <a:spLocks noChangeArrowheads="1"/>
              </p:cNvSpPr>
              <p:nvPr/>
            </p:nvSpPr>
            <p:spPr bwMode="auto">
              <a:xfrm>
                <a:off x="104" y="3879"/>
                <a:ext cx="132" cy="183"/>
              </a:xfrm>
              <a:prstGeom prst="rect">
                <a:avLst/>
              </a:prstGeom>
              <a:solidFill>
                <a:schemeClr val="bg2"/>
              </a:solidFill>
              <a:ln w="25400">
                <a:solidFill>
                  <a:srgbClr val="081D58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795" name="Line 18"/>
              <p:cNvSpPr>
                <a:spLocks noChangeShapeType="1"/>
              </p:cNvSpPr>
              <p:nvPr/>
            </p:nvSpPr>
            <p:spPr bwMode="auto">
              <a:xfrm>
                <a:off x="98" y="3876"/>
                <a:ext cx="0" cy="192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796" name="Line 19"/>
              <p:cNvSpPr>
                <a:spLocks noChangeShapeType="1"/>
              </p:cNvSpPr>
              <p:nvPr/>
            </p:nvSpPr>
            <p:spPr bwMode="auto">
              <a:xfrm>
                <a:off x="101" y="4071"/>
                <a:ext cx="135" cy="0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797" name="Rectangle 20"/>
              <p:cNvSpPr>
                <a:spLocks noChangeArrowheads="1"/>
              </p:cNvSpPr>
              <p:nvPr/>
            </p:nvSpPr>
            <p:spPr bwMode="auto">
              <a:xfrm>
                <a:off x="104" y="3657"/>
                <a:ext cx="132" cy="182"/>
              </a:xfrm>
              <a:prstGeom prst="rect">
                <a:avLst/>
              </a:prstGeom>
              <a:solidFill>
                <a:schemeClr val="bg2"/>
              </a:solidFill>
              <a:ln w="25400">
                <a:solidFill>
                  <a:srgbClr val="081D58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798" name="Line 21"/>
              <p:cNvSpPr>
                <a:spLocks noChangeShapeType="1"/>
              </p:cNvSpPr>
              <p:nvPr/>
            </p:nvSpPr>
            <p:spPr bwMode="auto">
              <a:xfrm>
                <a:off x="98" y="3653"/>
                <a:ext cx="0" cy="191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799" name="Line 22"/>
              <p:cNvSpPr>
                <a:spLocks noChangeShapeType="1"/>
              </p:cNvSpPr>
              <p:nvPr/>
            </p:nvSpPr>
            <p:spPr bwMode="auto">
              <a:xfrm>
                <a:off x="101" y="3848"/>
                <a:ext cx="135" cy="0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800" name="Freeform 23"/>
              <p:cNvSpPr>
                <a:spLocks/>
              </p:cNvSpPr>
              <p:nvPr/>
            </p:nvSpPr>
            <p:spPr bwMode="auto">
              <a:xfrm>
                <a:off x="148" y="3927"/>
                <a:ext cx="55" cy="89"/>
              </a:xfrm>
              <a:custGeom>
                <a:avLst/>
                <a:gdLst>
                  <a:gd name="T0" fmla="*/ 26 w 55"/>
                  <a:gd name="T1" fmla="*/ 0 h 89"/>
                  <a:gd name="T2" fmla="*/ 0 w 55"/>
                  <a:gd name="T3" fmla="*/ 88 h 89"/>
                  <a:gd name="T4" fmla="*/ 54 w 55"/>
                  <a:gd name="T5" fmla="*/ 88 h 89"/>
                  <a:gd name="T6" fmla="*/ 26 w 55"/>
                  <a:gd name="T7" fmla="*/ 0 h 89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55"/>
                  <a:gd name="T13" fmla="*/ 0 h 89"/>
                  <a:gd name="T14" fmla="*/ 55 w 55"/>
                  <a:gd name="T15" fmla="*/ 89 h 89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55" h="89">
                    <a:moveTo>
                      <a:pt x="26" y="0"/>
                    </a:moveTo>
                    <a:lnTo>
                      <a:pt x="0" y="88"/>
                    </a:lnTo>
                    <a:lnTo>
                      <a:pt x="54" y="88"/>
                    </a:lnTo>
                    <a:lnTo>
                      <a:pt x="26" y="0"/>
                    </a:lnTo>
                  </a:path>
                </a:pathLst>
              </a:custGeom>
              <a:solidFill>
                <a:schemeClr val="tx1"/>
              </a:solidFill>
              <a:ln w="12700" cap="rnd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801" name="Freeform 24"/>
              <p:cNvSpPr>
                <a:spLocks/>
              </p:cNvSpPr>
              <p:nvPr/>
            </p:nvSpPr>
            <p:spPr bwMode="auto">
              <a:xfrm>
                <a:off x="148" y="3704"/>
                <a:ext cx="54" cy="90"/>
              </a:xfrm>
              <a:custGeom>
                <a:avLst/>
                <a:gdLst>
                  <a:gd name="T0" fmla="*/ 25 w 54"/>
                  <a:gd name="T1" fmla="*/ 89 h 90"/>
                  <a:gd name="T2" fmla="*/ 0 w 54"/>
                  <a:gd name="T3" fmla="*/ 0 h 90"/>
                  <a:gd name="T4" fmla="*/ 53 w 54"/>
                  <a:gd name="T5" fmla="*/ 0 h 90"/>
                  <a:gd name="T6" fmla="*/ 25 w 54"/>
                  <a:gd name="T7" fmla="*/ 89 h 9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54"/>
                  <a:gd name="T13" fmla="*/ 0 h 90"/>
                  <a:gd name="T14" fmla="*/ 54 w 54"/>
                  <a:gd name="T15" fmla="*/ 90 h 9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54" h="90">
                    <a:moveTo>
                      <a:pt x="25" y="89"/>
                    </a:moveTo>
                    <a:lnTo>
                      <a:pt x="0" y="0"/>
                    </a:lnTo>
                    <a:lnTo>
                      <a:pt x="53" y="0"/>
                    </a:lnTo>
                    <a:lnTo>
                      <a:pt x="25" y="89"/>
                    </a:lnTo>
                  </a:path>
                </a:pathLst>
              </a:custGeom>
              <a:solidFill>
                <a:schemeClr val="tx1"/>
              </a:solidFill>
              <a:ln w="12700" cap="rnd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32784" name="Rectangle 25"/>
            <p:cNvSpPr>
              <a:spLocks noChangeArrowheads="1"/>
            </p:cNvSpPr>
            <p:nvPr/>
          </p:nvSpPr>
          <p:spPr bwMode="auto">
            <a:xfrm>
              <a:off x="136" y="829"/>
              <a:ext cx="120" cy="119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785" name="Line 26"/>
            <p:cNvSpPr>
              <a:spLocks noChangeShapeType="1"/>
            </p:cNvSpPr>
            <p:nvPr/>
          </p:nvSpPr>
          <p:spPr bwMode="auto">
            <a:xfrm>
              <a:off x="131" y="831"/>
              <a:ext cx="0" cy="119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786" name="Line 27"/>
            <p:cNvSpPr>
              <a:spLocks noChangeShapeType="1"/>
            </p:cNvSpPr>
            <p:nvPr/>
          </p:nvSpPr>
          <p:spPr bwMode="auto">
            <a:xfrm>
              <a:off x="134" y="953"/>
              <a:ext cx="120" cy="0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787" name="Rectangle 28"/>
            <p:cNvSpPr>
              <a:spLocks noChangeArrowheads="1"/>
            </p:cNvSpPr>
            <p:nvPr/>
          </p:nvSpPr>
          <p:spPr bwMode="auto">
            <a:xfrm>
              <a:off x="163" y="856"/>
              <a:ext cx="66" cy="70"/>
            </a:xfrm>
            <a:prstGeom prst="rect">
              <a:avLst/>
            </a:prstGeom>
            <a:noFill/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788" name="Rectangle 29"/>
            <p:cNvSpPr>
              <a:spLocks noChangeArrowheads="1"/>
            </p:cNvSpPr>
            <p:nvPr/>
          </p:nvSpPr>
          <p:spPr bwMode="auto">
            <a:xfrm>
              <a:off x="163" y="856"/>
              <a:ext cx="66" cy="14"/>
            </a:xfrm>
            <a:prstGeom prst="rect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789" name="Rectangle 30"/>
            <p:cNvSpPr>
              <a:spLocks noChangeArrowheads="1"/>
            </p:cNvSpPr>
            <p:nvPr/>
          </p:nvSpPr>
          <p:spPr bwMode="auto">
            <a:xfrm>
              <a:off x="5493" y="835"/>
              <a:ext cx="121" cy="12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790" name="Line 31"/>
            <p:cNvSpPr>
              <a:spLocks noChangeShapeType="1"/>
            </p:cNvSpPr>
            <p:nvPr/>
          </p:nvSpPr>
          <p:spPr bwMode="auto">
            <a:xfrm>
              <a:off x="5488" y="836"/>
              <a:ext cx="0" cy="119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791" name="Line 32"/>
            <p:cNvSpPr>
              <a:spLocks noChangeShapeType="1"/>
            </p:cNvSpPr>
            <p:nvPr/>
          </p:nvSpPr>
          <p:spPr bwMode="auto">
            <a:xfrm>
              <a:off x="5493" y="958"/>
              <a:ext cx="122" cy="0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792" name="Line 33"/>
            <p:cNvSpPr>
              <a:spLocks noChangeShapeType="1"/>
            </p:cNvSpPr>
            <p:nvPr/>
          </p:nvSpPr>
          <p:spPr bwMode="auto">
            <a:xfrm>
              <a:off x="5513" y="855"/>
              <a:ext cx="82" cy="81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793" name="Line 34"/>
            <p:cNvSpPr>
              <a:spLocks noChangeShapeType="1"/>
            </p:cNvSpPr>
            <p:nvPr/>
          </p:nvSpPr>
          <p:spPr bwMode="auto">
            <a:xfrm flipV="1">
              <a:off x="5512" y="847"/>
              <a:ext cx="82" cy="97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2773" name="Rectangle 35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7772400" cy="4502150"/>
          </a:xfrm>
          <a:noFill/>
        </p:spPr>
        <p:txBody>
          <a:bodyPr lIns="90487" rIns="90487"/>
          <a:lstStyle/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$ </a:t>
            </a:r>
            <a:r>
              <a:rPr lang="en-US" sz="1200" dirty="0">
                <a:latin typeface="Courier New" charset="0"/>
              </a:rPr>
              <a:t>more </a:t>
            </a:r>
            <a:r>
              <a:rPr lang="en-US" sz="1200" dirty="0" err="1">
                <a:latin typeface="Courier New" charset="0"/>
              </a:rPr>
              <a:t>msopck_setup.example</a:t>
            </a:r>
            <a:endParaRPr lang="en-US" sz="1200" dirty="0">
              <a:latin typeface="Courier New" charset="0"/>
            </a:endParaRP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MSOPCK setup for predict M'01 CK generation.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==============================================================================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\</a:t>
            </a:r>
            <a:r>
              <a:rPr lang="en-US" sz="1200" b="0" dirty="0" err="1">
                <a:latin typeface="Courier New" charset="0"/>
              </a:rPr>
              <a:t>begindata</a:t>
            </a:r>
            <a:endParaRPr lang="en-US" sz="1200" b="0" dirty="0">
              <a:latin typeface="Courier New" charset="0"/>
            </a:endParaRPr>
          </a:p>
          <a:p>
            <a:pPr marL="0" indent="0">
              <a:buNone/>
            </a:pPr>
            <a:r>
              <a:rPr lang="en-US" sz="1200" b="0" dirty="0">
                <a:latin typeface="Courier New" charset="0"/>
              </a:rPr>
              <a:t>   PRODUCER_ID             = 'NAIF/JPL'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  LSK_FILE_NAME           = 'naif0007.tls'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  SCLK_FILE_NAME          = 'ORB1_SCLKSCET.00001.tsc'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  COMMENTS_FILE_NAME      = '</a:t>
            </a:r>
            <a:r>
              <a:rPr lang="en-US" sz="1200" b="0" dirty="0" err="1">
                <a:latin typeface="Courier New" charset="0"/>
              </a:rPr>
              <a:t>msopck_comments.example</a:t>
            </a:r>
            <a:r>
              <a:rPr lang="en-US" sz="1200" b="0" dirty="0">
                <a:latin typeface="Courier New" charset="0"/>
              </a:rPr>
              <a:t>'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  INTERNAL_FILE_NAME      = 'sample M01 SC Orientation CK File'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  CK_SEGMENT_ID           = 'SAMPLE M01 SC BUS ATTITUDE'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  INSTRUMENT_ID           = -53000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  REFERENCE_FRAME_NAME    = 'MARSIAU'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  CK_TYPE                 = 3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  MAXIMUM_VALID_INTERVAL  = 60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  INPUT_TIME_TYPE         = 'SCLK'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  INPUT_DATA_TYPE         = 'MSOP QUATERNIONS'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  QUATERNION_NORM_ERROR   = 1.0E-3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  ANGULAR_RATE_PRESENT    = 'MAKE UP'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\</a:t>
            </a:r>
            <a:r>
              <a:rPr lang="en-US" sz="1200" b="0" dirty="0" err="1">
                <a:latin typeface="Courier New" charset="0"/>
              </a:rPr>
              <a:t>begintext</a:t>
            </a:r>
            <a:endParaRPr lang="en-US" sz="1200" b="0" dirty="0">
              <a:latin typeface="Courier New" charset="0"/>
            </a:endParaRP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$</a:t>
            </a:r>
          </a:p>
          <a:p>
            <a:pPr marL="0" indent="0"/>
            <a:endParaRPr lang="en-US" sz="900" b="0" dirty="0">
              <a:latin typeface="Courier New" charset="0"/>
            </a:endParaRPr>
          </a:p>
        </p:txBody>
      </p:sp>
      <p:sp>
        <p:nvSpPr>
          <p:cNvPr id="32774" name="Rectangle 36"/>
          <p:cNvSpPr>
            <a:spLocks noGrp="1" noChangeArrowheads="1"/>
          </p:cNvSpPr>
          <p:nvPr>
            <p:ph type="title"/>
          </p:nvPr>
        </p:nvSpPr>
        <p:spPr>
          <a:xfrm>
            <a:off x="3097213" y="381000"/>
            <a:ext cx="4552950" cy="474663"/>
          </a:xfrm>
        </p:spPr>
        <p:txBody>
          <a:bodyPr/>
          <a:lstStyle/>
          <a:p>
            <a:r>
              <a:rPr lang="en-US"/>
              <a:t>MSOPCK - Example (1)</a:t>
            </a:r>
          </a:p>
        </p:txBody>
      </p:sp>
    </p:spTree>
  </p:cSld>
  <p:clrMapOvr>
    <a:masterClrMapping/>
  </p:clrMapOvr>
  <p:transition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3379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AEC06660-7D92-4E40-854D-188110ACA94F}" type="slidenum">
              <a:rPr lang="en-US" smtClean="0"/>
              <a:pPr/>
              <a:t>17</a:t>
            </a:fld>
            <a:endParaRPr lang="en-US" sz="1400" b="0">
              <a:latin typeface="Times New Roman" charset="0"/>
            </a:endParaRPr>
          </a:p>
        </p:txBody>
      </p:sp>
      <p:grpSp>
        <p:nvGrpSpPr>
          <p:cNvPr id="33796" name="Group 2"/>
          <p:cNvGrpSpPr>
            <a:grpSpLocks/>
          </p:cNvGrpSpPr>
          <p:nvPr/>
        </p:nvGrpSpPr>
        <p:grpSpPr bwMode="auto">
          <a:xfrm>
            <a:off x="152400" y="1265238"/>
            <a:ext cx="8839200" cy="5287962"/>
            <a:chOff x="96" y="797"/>
            <a:chExt cx="5568" cy="3331"/>
          </a:xfrm>
        </p:grpSpPr>
        <p:sp>
          <p:nvSpPr>
            <p:cNvPr id="33799" name="Rectangle 3"/>
            <p:cNvSpPr>
              <a:spLocks noChangeArrowheads="1"/>
            </p:cNvSpPr>
            <p:nvPr/>
          </p:nvSpPr>
          <p:spPr bwMode="auto">
            <a:xfrm>
              <a:off x="96" y="1000"/>
              <a:ext cx="5568" cy="3127"/>
            </a:xfrm>
            <a:prstGeom prst="rect">
              <a:avLst/>
            </a:prstGeom>
            <a:solidFill>
              <a:srgbClr val="6F6F6F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800" name="Rectangle 4"/>
            <p:cNvSpPr>
              <a:spLocks noChangeArrowheads="1"/>
            </p:cNvSpPr>
            <p:nvPr/>
          </p:nvSpPr>
          <p:spPr bwMode="auto">
            <a:xfrm>
              <a:off x="240" y="926"/>
              <a:ext cx="5424" cy="3202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801" name="Rectangle 5"/>
            <p:cNvSpPr>
              <a:spLocks noChangeArrowheads="1"/>
            </p:cNvSpPr>
            <p:nvPr/>
          </p:nvSpPr>
          <p:spPr bwMode="auto">
            <a:xfrm>
              <a:off x="96" y="797"/>
              <a:ext cx="5568" cy="203"/>
            </a:xfrm>
            <a:prstGeom prst="rect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802" name="Rectangle 6"/>
            <p:cNvSpPr>
              <a:spLocks noChangeArrowheads="1"/>
            </p:cNvSpPr>
            <p:nvPr/>
          </p:nvSpPr>
          <p:spPr bwMode="auto">
            <a:xfrm>
              <a:off x="96" y="4072"/>
              <a:ext cx="5568" cy="56"/>
            </a:xfrm>
            <a:prstGeom prst="rect">
              <a:avLst/>
            </a:prstGeom>
            <a:solidFill>
              <a:srgbClr val="ABABAB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803" name="Rectangle 7"/>
            <p:cNvSpPr>
              <a:spLocks noChangeArrowheads="1"/>
            </p:cNvSpPr>
            <p:nvPr/>
          </p:nvSpPr>
          <p:spPr bwMode="auto">
            <a:xfrm>
              <a:off x="348" y="4071"/>
              <a:ext cx="5086" cy="57"/>
            </a:xfrm>
            <a:prstGeom prst="rect">
              <a:avLst/>
            </a:prstGeom>
            <a:noFill/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804" name="Rectangle 8"/>
            <p:cNvSpPr>
              <a:spLocks noChangeArrowheads="1"/>
            </p:cNvSpPr>
            <p:nvPr/>
          </p:nvSpPr>
          <p:spPr bwMode="auto">
            <a:xfrm>
              <a:off x="116" y="817"/>
              <a:ext cx="5525" cy="162"/>
            </a:xfrm>
            <a:prstGeom prst="rect">
              <a:avLst/>
            </a:prstGeom>
            <a:noFill/>
            <a:ln w="12700">
              <a:solidFill>
                <a:schemeClr val="bg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805" name="Rectangle 9"/>
            <p:cNvSpPr>
              <a:spLocks noChangeArrowheads="1"/>
            </p:cNvSpPr>
            <p:nvPr/>
          </p:nvSpPr>
          <p:spPr bwMode="auto">
            <a:xfrm>
              <a:off x="2325" y="814"/>
              <a:ext cx="979" cy="177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7" tIns="44450" rIns="90487" bIns="44450">
              <a:prstTxWarp prst="textNoShape">
                <a:avLst/>
              </a:prstTxWarp>
              <a:spAutoFit/>
            </a:bodyPr>
            <a:lstStyle/>
            <a:p>
              <a:pPr algn="l">
                <a:lnSpc>
                  <a:spcPct val="90000"/>
                </a:lnSpc>
              </a:pPr>
              <a:r>
                <a:rPr lang="en-US">
                  <a:solidFill>
                    <a:schemeClr val="bg1"/>
                  </a:solidFill>
                </a:rPr>
                <a:t>Terminal Window</a:t>
              </a:r>
            </a:p>
          </p:txBody>
        </p:sp>
        <p:grpSp>
          <p:nvGrpSpPr>
            <p:cNvPr id="33806" name="Group 10"/>
            <p:cNvGrpSpPr>
              <a:grpSpLocks/>
            </p:cNvGrpSpPr>
            <p:nvPr/>
          </p:nvGrpSpPr>
          <p:grpSpPr bwMode="auto">
            <a:xfrm>
              <a:off x="100" y="1637"/>
              <a:ext cx="136" cy="1492"/>
              <a:chOff x="100" y="1637"/>
              <a:chExt cx="136" cy="1492"/>
            </a:xfrm>
          </p:grpSpPr>
          <p:sp>
            <p:nvSpPr>
              <p:cNvPr id="33826" name="Rectangle 11"/>
              <p:cNvSpPr>
                <a:spLocks noChangeArrowheads="1"/>
              </p:cNvSpPr>
              <p:nvPr/>
            </p:nvSpPr>
            <p:spPr bwMode="auto">
              <a:xfrm>
                <a:off x="106" y="1642"/>
                <a:ext cx="130" cy="1478"/>
              </a:xfrm>
              <a:prstGeom prst="rect">
                <a:avLst/>
              </a:prstGeom>
              <a:solidFill>
                <a:schemeClr val="bg2"/>
              </a:solidFill>
              <a:ln w="25400">
                <a:solidFill>
                  <a:srgbClr val="081D58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827" name="Line 12"/>
              <p:cNvSpPr>
                <a:spLocks noChangeShapeType="1"/>
              </p:cNvSpPr>
              <p:nvPr/>
            </p:nvSpPr>
            <p:spPr bwMode="auto">
              <a:xfrm>
                <a:off x="100" y="1637"/>
                <a:ext cx="0" cy="1489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828" name="Line 13"/>
              <p:cNvSpPr>
                <a:spLocks noChangeShapeType="1"/>
              </p:cNvSpPr>
              <p:nvPr/>
            </p:nvSpPr>
            <p:spPr bwMode="auto">
              <a:xfrm>
                <a:off x="101" y="3129"/>
                <a:ext cx="135" cy="0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829" name="Oval 14"/>
              <p:cNvSpPr>
                <a:spLocks noChangeArrowheads="1"/>
              </p:cNvSpPr>
              <p:nvPr/>
            </p:nvSpPr>
            <p:spPr bwMode="auto">
              <a:xfrm>
                <a:off x="165" y="2366"/>
                <a:ext cx="21" cy="32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830" name="Oval 15"/>
              <p:cNvSpPr>
                <a:spLocks noChangeArrowheads="1"/>
              </p:cNvSpPr>
              <p:nvPr/>
            </p:nvSpPr>
            <p:spPr bwMode="auto">
              <a:xfrm>
                <a:off x="166" y="2367"/>
                <a:ext cx="13" cy="23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33807" name="Group 16"/>
            <p:cNvGrpSpPr>
              <a:grpSpLocks/>
            </p:cNvGrpSpPr>
            <p:nvPr/>
          </p:nvGrpSpPr>
          <p:grpSpPr bwMode="auto">
            <a:xfrm>
              <a:off x="98" y="3653"/>
              <a:ext cx="138" cy="418"/>
              <a:chOff x="98" y="3653"/>
              <a:chExt cx="138" cy="418"/>
            </a:xfrm>
          </p:grpSpPr>
          <p:sp>
            <p:nvSpPr>
              <p:cNvPr id="33818" name="Rectangle 17"/>
              <p:cNvSpPr>
                <a:spLocks noChangeArrowheads="1"/>
              </p:cNvSpPr>
              <p:nvPr/>
            </p:nvSpPr>
            <p:spPr bwMode="auto">
              <a:xfrm>
                <a:off x="104" y="3879"/>
                <a:ext cx="132" cy="183"/>
              </a:xfrm>
              <a:prstGeom prst="rect">
                <a:avLst/>
              </a:prstGeom>
              <a:solidFill>
                <a:schemeClr val="bg2"/>
              </a:solidFill>
              <a:ln w="25400">
                <a:solidFill>
                  <a:srgbClr val="081D58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819" name="Line 18"/>
              <p:cNvSpPr>
                <a:spLocks noChangeShapeType="1"/>
              </p:cNvSpPr>
              <p:nvPr/>
            </p:nvSpPr>
            <p:spPr bwMode="auto">
              <a:xfrm>
                <a:off x="98" y="3876"/>
                <a:ext cx="0" cy="192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820" name="Line 19"/>
              <p:cNvSpPr>
                <a:spLocks noChangeShapeType="1"/>
              </p:cNvSpPr>
              <p:nvPr/>
            </p:nvSpPr>
            <p:spPr bwMode="auto">
              <a:xfrm>
                <a:off x="101" y="4071"/>
                <a:ext cx="135" cy="0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821" name="Rectangle 20"/>
              <p:cNvSpPr>
                <a:spLocks noChangeArrowheads="1"/>
              </p:cNvSpPr>
              <p:nvPr/>
            </p:nvSpPr>
            <p:spPr bwMode="auto">
              <a:xfrm>
                <a:off x="104" y="3657"/>
                <a:ext cx="132" cy="182"/>
              </a:xfrm>
              <a:prstGeom prst="rect">
                <a:avLst/>
              </a:prstGeom>
              <a:solidFill>
                <a:schemeClr val="bg2"/>
              </a:solidFill>
              <a:ln w="25400">
                <a:solidFill>
                  <a:srgbClr val="081D58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822" name="Line 21"/>
              <p:cNvSpPr>
                <a:spLocks noChangeShapeType="1"/>
              </p:cNvSpPr>
              <p:nvPr/>
            </p:nvSpPr>
            <p:spPr bwMode="auto">
              <a:xfrm>
                <a:off x="98" y="3653"/>
                <a:ext cx="0" cy="191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823" name="Line 22"/>
              <p:cNvSpPr>
                <a:spLocks noChangeShapeType="1"/>
              </p:cNvSpPr>
              <p:nvPr/>
            </p:nvSpPr>
            <p:spPr bwMode="auto">
              <a:xfrm>
                <a:off x="101" y="3848"/>
                <a:ext cx="135" cy="0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824" name="Freeform 23"/>
              <p:cNvSpPr>
                <a:spLocks/>
              </p:cNvSpPr>
              <p:nvPr/>
            </p:nvSpPr>
            <p:spPr bwMode="auto">
              <a:xfrm>
                <a:off x="148" y="3927"/>
                <a:ext cx="55" cy="89"/>
              </a:xfrm>
              <a:custGeom>
                <a:avLst/>
                <a:gdLst>
                  <a:gd name="T0" fmla="*/ 26 w 55"/>
                  <a:gd name="T1" fmla="*/ 0 h 89"/>
                  <a:gd name="T2" fmla="*/ 0 w 55"/>
                  <a:gd name="T3" fmla="*/ 88 h 89"/>
                  <a:gd name="T4" fmla="*/ 54 w 55"/>
                  <a:gd name="T5" fmla="*/ 88 h 89"/>
                  <a:gd name="T6" fmla="*/ 26 w 55"/>
                  <a:gd name="T7" fmla="*/ 0 h 89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55"/>
                  <a:gd name="T13" fmla="*/ 0 h 89"/>
                  <a:gd name="T14" fmla="*/ 55 w 55"/>
                  <a:gd name="T15" fmla="*/ 89 h 89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55" h="89">
                    <a:moveTo>
                      <a:pt x="26" y="0"/>
                    </a:moveTo>
                    <a:lnTo>
                      <a:pt x="0" y="88"/>
                    </a:lnTo>
                    <a:lnTo>
                      <a:pt x="54" y="88"/>
                    </a:lnTo>
                    <a:lnTo>
                      <a:pt x="26" y="0"/>
                    </a:lnTo>
                  </a:path>
                </a:pathLst>
              </a:custGeom>
              <a:solidFill>
                <a:schemeClr val="tx1"/>
              </a:solidFill>
              <a:ln w="12700" cap="rnd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825" name="Freeform 24"/>
              <p:cNvSpPr>
                <a:spLocks/>
              </p:cNvSpPr>
              <p:nvPr/>
            </p:nvSpPr>
            <p:spPr bwMode="auto">
              <a:xfrm>
                <a:off x="148" y="3704"/>
                <a:ext cx="54" cy="90"/>
              </a:xfrm>
              <a:custGeom>
                <a:avLst/>
                <a:gdLst>
                  <a:gd name="T0" fmla="*/ 25 w 54"/>
                  <a:gd name="T1" fmla="*/ 89 h 90"/>
                  <a:gd name="T2" fmla="*/ 0 w 54"/>
                  <a:gd name="T3" fmla="*/ 0 h 90"/>
                  <a:gd name="T4" fmla="*/ 53 w 54"/>
                  <a:gd name="T5" fmla="*/ 0 h 90"/>
                  <a:gd name="T6" fmla="*/ 25 w 54"/>
                  <a:gd name="T7" fmla="*/ 89 h 9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54"/>
                  <a:gd name="T13" fmla="*/ 0 h 90"/>
                  <a:gd name="T14" fmla="*/ 54 w 54"/>
                  <a:gd name="T15" fmla="*/ 90 h 9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54" h="90">
                    <a:moveTo>
                      <a:pt x="25" y="89"/>
                    </a:moveTo>
                    <a:lnTo>
                      <a:pt x="0" y="0"/>
                    </a:lnTo>
                    <a:lnTo>
                      <a:pt x="53" y="0"/>
                    </a:lnTo>
                    <a:lnTo>
                      <a:pt x="25" y="89"/>
                    </a:lnTo>
                  </a:path>
                </a:pathLst>
              </a:custGeom>
              <a:solidFill>
                <a:schemeClr val="tx1"/>
              </a:solidFill>
              <a:ln w="12700" cap="rnd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33808" name="Rectangle 25"/>
            <p:cNvSpPr>
              <a:spLocks noChangeArrowheads="1"/>
            </p:cNvSpPr>
            <p:nvPr/>
          </p:nvSpPr>
          <p:spPr bwMode="auto">
            <a:xfrm>
              <a:off x="136" y="829"/>
              <a:ext cx="120" cy="119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809" name="Line 26"/>
            <p:cNvSpPr>
              <a:spLocks noChangeShapeType="1"/>
            </p:cNvSpPr>
            <p:nvPr/>
          </p:nvSpPr>
          <p:spPr bwMode="auto">
            <a:xfrm>
              <a:off x="131" y="831"/>
              <a:ext cx="0" cy="119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810" name="Line 27"/>
            <p:cNvSpPr>
              <a:spLocks noChangeShapeType="1"/>
            </p:cNvSpPr>
            <p:nvPr/>
          </p:nvSpPr>
          <p:spPr bwMode="auto">
            <a:xfrm>
              <a:off x="134" y="953"/>
              <a:ext cx="120" cy="0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811" name="Rectangle 28"/>
            <p:cNvSpPr>
              <a:spLocks noChangeArrowheads="1"/>
            </p:cNvSpPr>
            <p:nvPr/>
          </p:nvSpPr>
          <p:spPr bwMode="auto">
            <a:xfrm>
              <a:off x="163" y="856"/>
              <a:ext cx="66" cy="70"/>
            </a:xfrm>
            <a:prstGeom prst="rect">
              <a:avLst/>
            </a:prstGeom>
            <a:noFill/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812" name="Rectangle 29"/>
            <p:cNvSpPr>
              <a:spLocks noChangeArrowheads="1"/>
            </p:cNvSpPr>
            <p:nvPr/>
          </p:nvSpPr>
          <p:spPr bwMode="auto">
            <a:xfrm>
              <a:off x="163" y="856"/>
              <a:ext cx="66" cy="14"/>
            </a:xfrm>
            <a:prstGeom prst="rect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813" name="Rectangle 30"/>
            <p:cNvSpPr>
              <a:spLocks noChangeArrowheads="1"/>
            </p:cNvSpPr>
            <p:nvPr/>
          </p:nvSpPr>
          <p:spPr bwMode="auto">
            <a:xfrm>
              <a:off x="5493" y="835"/>
              <a:ext cx="121" cy="12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814" name="Line 31"/>
            <p:cNvSpPr>
              <a:spLocks noChangeShapeType="1"/>
            </p:cNvSpPr>
            <p:nvPr/>
          </p:nvSpPr>
          <p:spPr bwMode="auto">
            <a:xfrm>
              <a:off x="5488" y="836"/>
              <a:ext cx="0" cy="119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815" name="Line 32"/>
            <p:cNvSpPr>
              <a:spLocks noChangeShapeType="1"/>
            </p:cNvSpPr>
            <p:nvPr/>
          </p:nvSpPr>
          <p:spPr bwMode="auto">
            <a:xfrm>
              <a:off x="5493" y="958"/>
              <a:ext cx="122" cy="0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816" name="Line 33"/>
            <p:cNvSpPr>
              <a:spLocks noChangeShapeType="1"/>
            </p:cNvSpPr>
            <p:nvPr/>
          </p:nvSpPr>
          <p:spPr bwMode="auto">
            <a:xfrm>
              <a:off x="5513" y="855"/>
              <a:ext cx="82" cy="81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817" name="Line 34"/>
            <p:cNvSpPr>
              <a:spLocks noChangeShapeType="1"/>
            </p:cNvSpPr>
            <p:nvPr/>
          </p:nvSpPr>
          <p:spPr bwMode="auto">
            <a:xfrm flipV="1">
              <a:off x="5512" y="847"/>
              <a:ext cx="82" cy="97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3797" name="Rectangle 35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7772400" cy="4502150"/>
          </a:xfrm>
          <a:noFill/>
        </p:spPr>
        <p:txBody>
          <a:bodyPr lIns="90487" rIns="90487"/>
          <a:lstStyle/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$ </a:t>
            </a:r>
            <a:r>
              <a:rPr lang="en-US" sz="1200" dirty="0">
                <a:latin typeface="Courier New" charset="0"/>
              </a:rPr>
              <a:t>more </a:t>
            </a:r>
            <a:r>
              <a:rPr lang="en-US" sz="1200" dirty="0" err="1">
                <a:latin typeface="Courier New" charset="0"/>
              </a:rPr>
              <a:t>msopck_comments.example</a:t>
            </a:r>
            <a:endParaRPr lang="en-US" sz="1200" dirty="0">
              <a:latin typeface="Courier New" charset="0"/>
            </a:endParaRPr>
          </a:p>
          <a:p>
            <a:pPr marL="0" indent="0">
              <a:buFontTx/>
              <a:buNone/>
            </a:pPr>
            <a:endParaRPr lang="en-US" sz="1200" b="0" dirty="0">
              <a:latin typeface="Courier New" charset="0"/>
            </a:endParaRP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Sample Mars Surveyor '01 Orbiter Spacecraft Orientation CK File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===========================================================================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Orientation Data in the File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--------------------------------------------------------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    This file contains sample orientation for the Mars Surveyor ‘01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    Orbiter (M01) spacecraft frame, 'M01_SPACECRAFT', relative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    to the Mars Mean Equator and IAU vector of J2000, 'MARSIAU', inertial 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    frame. The NAIF ID code for the 'M01_SPACECRAFT' frame is -53000.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Status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--------------------------------------------------------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    This file is a special sample C-Kernel file created by NAIF to illustrate</a:t>
            </a: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     MSOPCK program. This file should not be used for any other purposes.</a:t>
            </a:r>
          </a:p>
          <a:p>
            <a:pPr marL="0" indent="0">
              <a:buFontTx/>
              <a:buNone/>
            </a:pPr>
            <a:endParaRPr lang="en-US" sz="1200" b="0" dirty="0">
              <a:latin typeface="Courier New" charset="0"/>
            </a:endParaRPr>
          </a:p>
          <a:p>
            <a:pPr marL="0" indent="0">
              <a:buFontTx/>
              <a:buNone/>
            </a:pPr>
            <a:r>
              <a:rPr lang="en-US" sz="1200" b="0" dirty="0">
                <a:latin typeface="Courier New" charset="0"/>
              </a:rPr>
              <a:t>...</a:t>
            </a:r>
            <a:endParaRPr lang="en-US" sz="800" b="0" dirty="0">
              <a:latin typeface="Courier New" charset="0"/>
            </a:endParaRPr>
          </a:p>
        </p:txBody>
      </p:sp>
      <p:sp>
        <p:nvSpPr>
          <p:cNvPr id="33798" name="Rectangle 36"/>
          <p:cNvSpPr>
            <a:spLocks noGrp="1" noChangeArrowheads="1"/>
          </p:cNvSpPr>
          <p:nvPr>
            <p:ph type="title"/>
          </p:nvPr>
        </p:nvSpPr>
        <p:spPr>
          <a:xfrm>
            <a:off x="3097213" y="381000"/>
            <a:ext cx="4552950" cy="474663"/>
          </a:xfrm>
        </p:spPr>
        <p:txBody>
          <a:bodyPr/>
          <a:lstStyle/>
          <a:p>
            <a:r>
              <a:rPr lang="en-US"/>
              <a:t>MSOPCK - Example (2)</a:t>
            </a:r>
          </a:p>
        </p:txBody>
      </p:sp>
    </p:spTree>
  </p:cSld>
  <p:clrMapOvr>
    <a:masterClrMapping/>
  </p:clrMapOvr>
  <p:transition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3481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DB251BCA-2801-1040-AFAF-C60864E6B153}" type="slidenum">
              <a:rPr lang="en-US" smtClean="0"/>
              <a:pPr/>
              <a:t>18</a:t>
            </a:fld>
            <a:endParaRPr lang="en-US" sz="1400" b="0">
              <a:latin typeface="Times New Roman" charset="0"/>
            </a:endParaRPr>
          </a:p>
        </p:txBody>
      </p:sp>
      <p:grpSp>
        <p:nvGrpSpPr>
          <p:cNvPr id="34820" name="Group 2"/>
          <p:cNvGrpSpPr>
            <a:grpSpLocks/>
          </p:cNvGrpSpPr>
          <p:nvPr/>
        </p:nvGrpSpPr>
        <p:grpSpPr bwMode="auto">
          <a:xfrm>
            <a:off x="152400" y="1265238"/>
            <a:ext cx="8839200" cy="5287962"/>
            <a:chOff x="96" y="797"/>
            <a:chExt cx="5568" cy="3331"/>
          </a:xfrm>
        </p:grpSpPr>
        <p:sp>
          <p:nvSpPr>
            <p:cNvPr id="34823" name="Rectangle 3"/>
            <p:cNvSpPr>
              <a:spLocks noChangeArrowheads="1"/>
            </p:cNvSpPr>
            <p:nvPr/>
          </p:nvSpPr>
          <p:spPr bwMode="auto">
            <a:xfrm>
              <a:off x="96" y="1000"/>
              <a:ext cx="5568" cy="3127"/>
            </a:xfrm>
            <a:prstGeom prst="rect">
              <a:avLst/>
            </a:prstGeom>
            <a:solidFill>
              <a:srgbClr val="6F6F6F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824" name="Rectangle 4"/>
            <p:cNvSpPr>
              <a:spLocks noChangeArrowheads="1"/>
            </p:cNvSpPr>
            <p:nvPr/>
          </p:nvSpPr>
          <p:spPr bwMode="auto">
            <a:xfrm>
              <a:off x="240" y="926"/>
              <a:ext cx="5424" cy="3202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825" name="Rectangle 5"/>
            <p:cNvSpPr>
              <a:spLocks noChangeArrowheads="1"/>
            </p:cNvSpPr>
            <p:nvPr/>
          </p:nvSpPr>
          <p:spPr bwMode="auto">
            <a:xfrm>
              <a:off x="96" y="797"/>
              <a:ext cx="5568" cy="203"/>
            </a:xfrm>
            <a:prstGeom prst="rect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826" name="Rectangle 6"/>
            <p:cNvSpPr>
              <a:spLocks noChangeArrowheads="1"/>
            </p:cNvSpPr>
            <p:nvPr/>
          </p:nvSpPr>
          <p:spPr bwMode="auto">
            <a:xfrm>
              <a:off x="96" y="4072"/>
              <a:ext cx="5568" cy="56"/>
            </a:xfrm>
            <a:prstGeom prst="rect">
              <a:avLst/>
            </a:prstGeom>
            <a:solidFill>
              <a:srgbClr val="ABABAB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827" name="Rectangle 7"/>
            <p:cNvSpPr>
              <a:spLocks noChangeArrowheads="1"/>
            </p:cNvSpPr>
            <p:nvPr/>
          </p:nvSpPr>
          <p:spPr bwMode="auto">
            <a:xfrm>
              <a:off x="348" y="4071"/>
              <a:ext cx="5086" cy="57"/>
            </a:xfrm>
            <a:prstGeom prst="rect">
              <a:avLst/>
            </a:prstGeom>
            <a:noFill/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828" name="Rectangle 8"/>
            <p:cNvSpPr>
              <a:spLocks noChangeArrowheads="1"/>
            </p:cNvSpPr>
            <p:nvPr/>
          </p:nvSpPr>
          <p:spPr bwMode="auto">
            <a:xfrm>
              <a:off x="116" y="817"/>
              <a:ext cx="5525" cy="162"/>
            </a:xfrm>
            <a:prstGeom prst="rect">
              <a:avLst/>
            </a:prstGeom>
            <a:noFill/>
            <a:ln w="12700">
              <a:solidFill>
                <a:schemeClr val="bg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829" name="Rectangle 9"/>
            <p:cNvSpPr>
              <a:spLocks noChangeArrowheads="1"/>
            </p:cNvSpPr>
            <p:nvPr/>
          </p:nvSpPr>
          <p:spPr bwMode="auto">
            <a:xfrm>
              <a:off x="2325" y="814"/>
              <a:ext cx="979" cy="177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7" tIns="44450" rIns="90487" bIns="44450">
              <a:prstTxWarp prst="textNoShape">
                <a:avLst/>
              </a:prstTxWarp>
              <a:spAutoFit/>
            </a:bodyPr>
            <a:lstStyle/>
            <a:p>
              <a:pPr algn="l">
                <a:lnSpc>
                  <a:spcPct val="90000"/>
                </a:lnSpc>
              </a:pPr>
              <a:r>
                <a:rPr lang="en-US">
                  <a:solidFill>
                    <a:schemeClr val="bg1"/>
                  </a:solidFill>
                </a:rPr>
                <a:t>Terminal Window</a:t>
              </a:r>
            </a:p>
          </p:txBody>
        </p:sp>
        <p:grpSp>
          <p:nvGrpSpPr>
            <p:cNvPr id="34830" name="Group 10"/>
            <p:cNvGrpSpPr>
              <a:grpSpLocks/>
            </p:cNvGrpSpPr>
            <p:nvPr/>
          </p:nvGrpSpPr>
          <p:grpSpPr bwMode="auto">
            <a:xfrm>
              <a:off x="100" y="1637"/>
              <a:ext cx="136" cy="1492"/>
              <a:chOff x="100" y="1637"/>
              <a:chExt cx="136" cy="1492"/>
            </a:xfrm>
          </p:grpSpPr>
          <p:sp>
            <p:nvSpPr>
              <p:cNvPr id="34850" name="Rectangle 11"/>
              <p:cNvSpPr>
                <a:spLocks noChangeArrowheads="1"/>
              </p:cNvSpPr>
              <p:nvPr/>
            </p:nvSpPr>
            <p:spPr bwMode="auto">
              <a:xfrm>
                <a:off x="106" y="1642"/>
                <a:ext cx="130" cy="1478"/>
              </a:xfrm>
              <a:prstGeom prst="rect">
                <a:avLst/>
              </a:prstGeom>
              <a:solidFill>
                <a:schemeClr val="bg2"/>
              </a:solidFill>
              <a:ln w="25400">
                <a:solidFill>
                  <a:srgbClr val="081D58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851" name="Line 12"/>
              <p:cNvSpPr>
                <a:spLocks noChangeShapeType="1"/>
              </p:cNvSpPr>
              <p:nvPr/>
            </p:nvSpPr>
            <p:spPr bwMode="auto">
              <a:xfrm>
                <a:off x="100" y="1637"/>
                <a:ext cx="0" cy="1489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852" name="Line 13"/>
              <p:cNvSpPr>
                <a:spLocks noChangeShapeType="1"/>
              </p:cNvSpPr>
              <p:nvPr/>
            </p:nvSpPr>
            <p:spPr bwMode="auto">
              <a:xfrm>
                <a:off x="101" y="3129"/>
                <a:ext cx="135" cy="0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853" name="Oval 14"/>
              <p:cNvSpPr>
                <a:spLocks noChangeArrowheads="1"/>
              </p:cNvSpPr>
              <p:nvPr/>
            </p:nvSpPr>
            <p:spPr bwMode="auto">
              <a:xfrm>
                <a:off x="165" y="2366"/>
                <a:ext cx="21" cy="32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854" name="Oval 15"/>
              <p:cNvSpPr>
                <a:spLocks noChangeArrowheads="1"/>
              </p:cNvSpPr>
              <p:nvPr/>
            </p:nvSpPr>
            <p:spPr bwMode="auto">
              <a:xfrm>
                <a:off x="166" y="2367"/>
                <a:ext cx="13" cy="23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34831" name="Group 16"/>
            <p:cNvGrpSpPr>
              <a:grpSpLocks/>
            </p:cNvGrpSpPr>
            <p:nvPr/>
          </p:nvGrpSpPr>
          <p:grpSpPr bwMode="auto">
            <a:xfrm>
              <a:off x="98" y="3653"/>
              <a:ext cx="138" cy="418"/>
              <a:chOff x="98" y="3653"/>
              <a:chExt cx="138" cy="418"/>
            </a:xfrm>
          </p:grpSpPr>
          <p:sp>
            <p:nvSpPr>
              <p:cNvPr id="34842" name="Rectangle 17"/>
              <p:cNvSpPr>
                <a:spLocks noChangeArrowheads="1"/>
              </p:cNvSpPr>
              <p:nvPr/>
            </p:nvSpPr>
            <p:spPr bwMode="auto">
              <a:xfrm>
                <a:off x="104" y="3879"/>
                <a:ext cx="132" cy="183"/>
              </a:xfrm>
              <a:prstGeom prst="rect">
                <a:avLst/>
              </a:prstGeom>
              <a:solidFill>
                <a:schemeClr val="bg2"/>
              </a:solidFill>
              <a:ln w="25400">
                <a:solidFill>
                  <a:srgbClr val="081D58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843" name="Line 18"/>
              <p:cNvSpPr>
                <a:spLocks noChangeShapeType="1"/>
              </p:cNvSpPr>
              <p:nvPr/>
            </p:nvSpPr>
            <p:spPr bwMode="auto">
              <a:xfrm>
                <a:off x="98" y="3876"/>
                <a:ext cx="0" cy="192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844" name="Line 19"/>
              <p:cNvSpPr>
                <a:spLocks noChangeShapeType="1"/>
              </p:cNvSpPr>
              <p:nvPr/>
            </p:nvSpPr>
            <p:spPr bwMode="auto">
              <a:xfrm>
                <a:off x="101" y="4071"/>
                <a:ext cx="135" cy="0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845" name="Rectangle 20"/>
              <p:cNvSpPr>
                <a:spLocks noChangeArrowheads="1"/>
              </p:cNvSpPr>
              <p:nvPr/>
            </p:nvSpPr>
            <p:spPr bwMode="auto">
              <a:xfrm>
                <a:off x="104" y="3657"/>
                <a:ext cx="132" cy="182"/>
              </a:xfrm>
              <a:prstGeom prst="rect">
                <a:avLst/>
              </a:prstGeom>
              <a:solidFill>
                <a:schemeClr val="bg2"/>
              </a:solidFill>
              <a:ln w="25400">
                <a:solidFill>
                  <a:srgbClr val="081D58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846" name="Line 21"/>
              <p:cNvSpPr>
                <a:spLocks noChangeShapeType="1"/>
              </p:cNvSpPr>
              <p:nvPr/>
            </p:nvSpPr>
            <p:spPr bwMode="auto">
              <a:xfrm>
                <a:off x="98" y="3653"/>
                <a:ext cx="0" cy="191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847" name="Line 22"/>
              <p:cNvSpPr>
                <a:spLocks noChangeShapeType="1"/>
              </p:cNvSpPr>
              <p:nvPr/>
            </p:nvSpPr>
            <p:spPr bwMode="auto">
              <a:xfrm>
                <a:off x="101" y="3848"/>
                <a:ext cx="135" cy="0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848" name="Freeform 23"/>
              <p:cNvSpPr>
                <a:spLocks/>
              </p:cNvSpPr>
              <p:nvPr/>
            </p:nvSpPr>
            <p:spPr bwMode="auto">
              <a:xfrm>
                <a:off x="148" y="3927"/>
                <a:ext cx="55" cy="89"/>
              </a:xfrm>
              <a:custGeom>
                <a:avLst/>
                <a:gdLst>
                  <a:gd name="T0" fmla="*/ 26 w 55"/>
                  <a:gd name="T1" fmla="*/ 0 h 89"/>
                  <a:gd name="T2" fmla="*/ 0 w 55"/>
                  <a:gd name="T3" fmla="*/ 88 h 89"/>
                  <a:gd name="T4" fmla="*/ 54 w 55"/>
                  <a:gd name="T5" fmla="*/ 88 h 89"/>
                  <a:gd name="T6" fmla="*/ 26 w 55"/>
                  <a:gd name="T7" fmla="*/ 0 h 89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55"/>
                  <a:gd name="T13" fmla="*/ 0 h 89"/>
                  <a:gd name="T14" fmla="*/ 55 w 55"/>
                  <a:gd name="T15" fmla="*/ 89 h 89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55" h="89">
                    <a:moveTo>
                      <a:pt x="26" y="0"/>
                    </a:moveTo>
                    <a:lnTo>
                      <a:pt x="0" y="88"/>
                    </a:lnTo>
                    <a:lnTo>
                      <a:pt x="54" y="88"/>
                    </a:lnTo>
                    <a:lnTo>
                      <a:pt x="26" y="0"/>
                    </a:lnTo>
                  </a:path>
                </a:pathLst>
              </a:custGeom>
              <a:solidFill>
                <a:schemeClr val="tx1"/>
              </a:solidFill>
              <a:ln w="12700" cap="rnd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849" name="Freeform 24"/>
              <p:cNvSpPr>
                <a:spLocks/>
              </p:cNvSpPr>
              <p:nvPr/>
            </p:nvSpPr>
            <p:spPr bwMode="auto">
              <a:xfrm>
                <a:off x="148" y="3704"/>
                <a:ext cx="54" cy="90"/>
              </a:xfrm>
              <a:custGeom>
                <a:avLst/>
                <a:gdLst>
                  <a:gd name="T0" fmla="*/ 25 w 54"/>
                  <a:gd name="T1" fmla="*/ 89 h 90"/>
                  <a:gd name="T2" fmla="*/ 0 w 54"/>
                  <a:gd name="T3" fmla="*/ 0 h 90"/>
                  <a:gd name="T4" fmla="*/ 53 w 54"/>
                  <a:gd name="T5" fmla="*/ 0 h 90"/>
                  <a:gd name="T6" fmla="*/ 25 w 54"/>
                  <a:gd name="T7" fmla="*/ 89 h 9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54"/>
                  <a:gd name="T13" fmla="*/ 0 h 90"/>
                  <a:gd name="T14" fmla="*/ 54 w 54"/>
                  <a:gd name="T15" fmla="*/ 90 h 9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54" h="90">
                    <a:moveTo>
                      <a:pt x="25" y="89"/>
                    </a:moveTo>
                    <a:lnTo>
                      <a:pt x="0" y="0"/>
                    </a:lnTo>
                    <a:lnTo>
                      <a:pt x="53" y="0"/>
                    </a:lnTo>
                    <a:lnTo>
                      <a:pt x="25" y="89"/>
                    </a:lnTo>
                  </a:path>
                </a:pathLst>
              </a:custGeom>
              <a:solidFill>
                <a:schemeClr val="tx1"/>
              </a:solidFill>
              <a:ln w="12700" cap="rnd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34832" name="Rectangle 25"/>
            <p:cNvSpPr>
              <a:spLocks noChangeArrowheads="1"/>
            </p:cNvSpPr>
            <p:nvPr/>
          </p:nvSpPr>
          <p:spPr bwMode="auto">
            <a:xfrm>
              <a:off x="136" y="829"/>
              <a:ext cx="120" cy="119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833" name="Line 26"/>
            <p:cNvSpPr>
              <a:spLocks noChangeShapeType="1"/>
            </p:cNvSpPr>
            <p:nvPr/>
          </p:nvSpPr>
          <p:spPr bwMode="auto">
            <a:xfrm>
              <a:off x="131" y="831"/>
              <a:ext cx="0" cy="119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834" name="Line 27"/>
            <p:cNvSpPr>
              <a:spLocks noChangeShapeType="1"/>
            </p:cNvSpPr>
            <p:nvPr/>
          </p:nvSpPr>
          <p:spPr bwMode="auto">
            <a:xfrm>
              <a:off x="134" y="953"/>
              <a:ext cx="120" cy="0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835" name="Rectangle 28"/>
            <p:cNvSpPr>
              <a:spLocks noChangeArrowheads="1"/>
            </p:cNvSpPr>
            <p:nvPr/>
          </p:nvSpPr>
          <p:spPr bwMode="auto">
            <a:xfrm>
              <a:off x="163" y="856"/>
              <a:ext cx="66" cy="70"/>
            </a:xfrm>
            <a:prstGeom prst="rect">
              <a:avLst/>
            </a:prstGeom>
            <a:noFill/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836" name="Rectangle 29"/>
            <p:cNvSpPr>
              <a:spLocks noChangeArrowheads="1"/>
            </p:cNvSpPr>
            <p:nvPr/>
          </p:nvSpPr>
          <p:spPr bwMode="auto">
            <a:xfrm>
              <a:off x="163" y="856"/>
              <a:ext cx="66" cy="14"/>
            </a:xfrm>
            <a:prstGeom prst="rect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837" name="Rectangle 30"/>
            <p:cNvSpPr>
              <a:spLocks noChangeArrowheads="1"/>
            </p:cNvSpPr>
            <p:nvPr/>
          </p:nvSpPr>
          <p:spPr bwMode="auto">
            <a:xfrm>
              <a:off x="5493" y="835"/>
              <a:ext cx="121" cy="12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838" name="Line 31"/>
            <p:cNvSpPr>
              <a:spLocks noChangeShapeType="1"/>
            </p:cNvSpPr>
            <p:nvPr/>
          </p:nvSpPr>
          <p:spPr bwMode="auto">
            <a:xfrm>
              <a:off x="5488" y="836"/>
              <a:ext cx="0" cy="119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839" name="Line 32"/>
            <p:cNvSpPr>
              <a:spLocks noChangeShapeType="1"/>
            </p:cNvSpPr>
            <p:nvPr/>
          </p:nvSpPr>
          <p:spPr bwMode="auto">
            <a:xfrm>
              <a:off x="5493" y="958"/>
              <a:ext cx="122" cy="0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840" name="Line 33"/>
            <p:cNvSpPr>
              <a:spLocks noChangeShapeType="1"/>
            </p:cNvSpPr>
            <p:nvPr/>
          </p:nvSpPr>
          <p:spPr bwMode="auto">
            <a:xfrm>
              <a:off x="5513" y="855"/>
              <a:ext cx="82" cy="81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841" name="Line 34"/>
            <p:cNvSpPr>
              <a:spLocks noChangeShapeType="1"/>
            </p:cNvSpPr>
            <p:nvPr/>
          </p:nvSpPr>
          <p:spPr bwMode="auto">
            <a:xfrm flipV="1">
              <a:off x="5512" y="847"/>
              <a:ext cx="82" cy="97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4821" name="Rectangle 35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7772400" cy="4502150"/>
          </a:xfrm>
          <a:noFill/>
        </p:spPr>
        <p:txBody>
          <a:bodyPr lIns="90487" rIns="90487"/>
          <a:lstStyle/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$ </a:t>
            </a:r>
            <a:r>
              <a:rPr lang="en-US" sz="1200">
                <a:latin typeface="Courier New" charset="0"/>
              </a:rPr>
              <a:t>more msopck_input.example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0767491368.064    -0.24376335     0.68291384     0.28475901     0.62699316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0767491372.114    -0.24249471     0.68338563     0.28591829     0.62644323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0767491373.242    -0.24204185     0.68355329     0.28633291     0.62624605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0767491374.064    -0.24194814     0.68358228     0.28641744     0.62621196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0767491380.064    -0.24012676     0.68424169     0.28807922     0.62543010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0767491386.064    -0.23830473     0.68489895     0.28973563     0.62464193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0767491392.064    -0.23648008     0.68555126     0.29139303     0.62384833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0767491398.064    -0.23465389     0.68620253     0.29304524     0.62304745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0767491404.064    -0.23282999     0.68684150     0.29470173     0.62224580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0767491404.114    -0.23277293     0.68686688     0.29475362     0.62221455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0767491405.242    -0.23231585     0.68702790     0.29516507     0.62201253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0767491410.064    -0.23100059     0.68748174     0.29634561     0.62143935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0767491416.064    -0.22917353     0.68811325     0.29799308     0.62062853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0767491422.064    -0.22734161     0.68874177     0.29963482     0.61981412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0767491428.064    -0.22551078     0.68936246     0.30128030     0.61899473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0767491434.064    -0.22367453     0.68998299     0.30291779     0.61816987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0767491436.114    -0.22300583     0.69021050     0.30351804     0.61786298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0767491438.011    -0.22251770     0.69037871     0.30395477     0.61763631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... </a:t>
            </a:r>
            <a:endParaRPr lang="en-US" sz="700" b="0">
              <a:latin typeface="Courier New" charset="0"/>
            </a:endParaRPr>
          </a:p>
        </p:txBody>
      </p:sp>
      <p:sp>
        <p:nvSpPr>
          <p:cNvPr id="34822" name="Rectangle 36"/>
          <p:cNvSpPr>
            <a:spLocks noGrp="1" noChangeArrowheads="1"/>
          </p:cNvSpPr>
          <p:nvPr>
            <p:ph type="title"/>
          </p:nvPr>
        </p:nvSpPr>
        <p:spPr>
          <a:xfrm>
            <a:off x="3097213" y="381000"/>
            <a:ext cx="4552950" cy="474663"/>
          </a:xfrm>
        </p:spPr>
        <p:txBody>
          <a:bodyPr/>
          <a:lstStyle/>
          <a:p>
            <a:r>
              <a:rPr lang="en-US"/>
              <a:t>MSOPCK - Example (3)</a:t>
            </a:r>
          </a:p>
        </p:txBody>
      </p:sp>
    </p:spTree>
  </p:cSld>
  <p:clrMapOvr>
    <a:masterClrMapping/>
  </p:clrMapOvr>
  <p:transition/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3584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396A482C-0ED6-5745-AB64-C126A0719D5C}" type="slidenum">
              <a:rPr lang="en-US" smtClean="0"/>
              <a:pPr/>
              <a:t>19</a:t>
            </a:fld>
            <a:endParaRPr lang="en-US" sz="1400" b="0">
              <a:latin typeface="Times New Roman" charset="0"/>
            </a:endParaRPr>
          </a:p>
        </p:txBody>
      </p:sp>
      <p:grpSp>
        <p:nvGrpSpPr>
          <p:cNvPr id="35844" name="Group 2"/>
          <p:cNvGrpSpPr>
            <a:grpSpLocks/>
          </p:cNvGrpSpPr>
          <p:nvPr/>
        </p:nvGrpSpPr>
        <p:grpSpPr bwMode="auto">
          <a:xfrm>
            <a:off x="152400" y="1265238"/>
            <a:ext cx="8839200" cy="5287962"/>
            <a:chOff x="96" y="797"/>
            <a:chExt cx="5568" cy="3331"/>
          </a:xfrm>
        </p:grpSpPr>
        <p:sp>
          <p:nvSpPr>
            <p:cNvPr id="35847" name="Rectangle 3"/>
            <p:cNvSpPr>
              <a:spLocks noChangeArrowheads="1"/>
            </p:cNvSpPr>
            <p:nvPr/>
          </p:nvSpPr>
          <p:spPr bwMode="auto">
            <a:xfrm>
              <a:off x="96" y="1000"/>
              <a:ext cx="5568" cy="3127"/>
            </a:xfrm>
            <a:prstGeom prst="rect">
              <a:avLst/>
            </a:prstGeom>
            <a:solidFill>
              <a:srgbClr val="6F6F6F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848" name="Rectangle 4"/>
            <p:cNvSpPr>
              <a:spLocks noChangeArrowheads="1"/>
            </p:cNvSpPr>
            <p:nvPr/>
          </p:nvSpPr>
          <p:spPr bwMode="auto">
            <a:xfrm>
              <a:off x="240" y="926"/>
              <a:ext cx="5424" cy="3202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849" name="Rectangle 5"/>
            <p:cNvSpPr>
              <a:spLocks noChangeArrowheads="1"/>
            </p:cNvSpPr>
            <p:nvPr/>
          </p:nvSpPr>
          <p:spPr bwMode="auto">
            <a:xfrm>
              <a:off x="96" y="797"/>
              <a:ext cx="5568" cy="203"/>
            </a:xfrm>
            <a:prstGeom prst="rect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850" name="Rectangle 6"/>
            <p:cNvSpPr>
              <a:spLocks noChangeArrowheads="1"/>
            </p:cNvSpPr>
            <p:nvPr/>
          </p:nvSpPr>
          <p:spPr bwMode="auto">
            <a:xfrm>
              <a:off x="96" y="4072"/>
              <a:ext cx="5568" cy="56"/>
            </a:xfrm>
            <a:prstGeom prst="rect">
              <a:avLst/>
            </a:prstGeom>
            <a:solidFill>
              <a:srgbClr val="ABABAB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851" name="Rectangle 7"/>
            <p:cNvSpPr>
              <a:spLocks noChangeArrowheads="1"/>
            </p:cNvSpPr>
            <p:nvPr/>
          </p:nvSpPr>
          <p:spPr bwMode="auto">
            <a:xfrm>
              <a:off x="348" y="4071"/>
              <a:ext cx="5086" cy="57"/>
            </a:xfrm>
            <a:prstGeom prst="rect">
              <a:avLst/>
            </a:prstGeom>
            <a:noFill/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852" name="Rectangle 8"/>
            <p:cNvSpPr>
              <a:spLocks noChangeArrowheads="1"/>
            </p:cNvSpPr>
            <p:nvPr/>
          </p:nvSpPr>
          <p:spPr bwMode="auto">
            <a:xfrm>
              <a:off x="116" y="817"/>
              <a:ext cx="5525" cy="162"/>
            </a:xfrm>
            <a:prstGeom prst="rect">
              <a:avLst/>
            </a:prstGeom>
            <a:noFill/>
            <a:ln w="12700">
              <a:solidFill>
                <a:schemeClr val="bg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853" name="Rectangle 9"/>
            <p:cNvSpPr>
              <a:spLocks noChangeArrowheads="1"/>
            </p:cNvSpPr>
            <p:nvPr/>
          </p:nvSpPr>
          <p:spPr bwMode="auto">
            <a:xfrm>
              <a:off x="2325" y="814"/>
              <a:ext cx="979" cy="177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7" tIns="44450" rIns="90487" bIns="44450">
              <a:prstTxWarp prst="textNoShape">
                <a:avLst/>
              </a:prstTxWarp>
              <a:spAutoFit/>
            </a:bodyPr>
            <a:lstStyle/>
            <a:p>
              <a:pPr algn="l">
                <a:lnSpc>
                  <a:spcPct val="90000"/>
                </a:lnSpc>
              </a:pPr>
              <a:r>
                <a:rPr lang="en-US">
                  <a:solidFill>
                    <a:schemeClr val="bg1"/>
                  </a:solidFill>
                </a:rPr>
                <a:t>Terminal Window</a:t>
              </a:r>
            </a:p>
          </p:txBody>
        </p:sp>
        <p:grpSp>
          <p:nvGrpSpPr>
            <p:cNvPr id="35854" name="Group 10"/>
            <p:cNvGrpSpPr>
              <a:grpSpLocks/>
            </p:cNvGrpSpPr>
            <p:nvPr/>
          </p:nvGrpSpPr>
          <p:grpSpPr bwMode="auto">
            <a:xfrm>
              <a:off x="100" y="1637"/>
              <a:ext cx="136" cy="1492"/>
              <a:chOff x="100" y="1637"/>
              <a:chExt cx="136" cy="1492"/>
            </a:xfrm>
          </p:grpSpPr>
          <p:sp>
            <p:nvSpPr>
              <p:cNvPr id="35874" name="Rectangle 11"/>
              <p:cNvSpPr>
                <a:spLocks noChangeArrowheads="1"/>
              </p:cNvSpPr>
              <p:nvPr/>
            </p:nvSpPr>
            <p:spPr bwMode="auto">
              <a:xfrm>
                <a:off x="106" y="1642"/>
                <a:ext cx="130" cy="1478"/>
              </a:xfrm>
              <a:prstGeom prst="rect">
                <a:avLst/>
              </a:prstGeom>
              <a:solidFill>
                <a:schemeClr val="bg2"/>
              </a:solidFill>
              <a:ln w="25400">
                <a:solidFill>
                  <a:srgbClr val="081D58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875" name="Line 12"/>
              <p:cNvSpPr>
                <a:spLocks noChangeShapeType="1"/>
              </p:cNvSpPr>
              <p:nvPr/>
            </p:nvSpPr>
            <p:spPr bwMode="auto">
              <a:xfrm>
                <a:off x="100" y="1637"/>
                <a:ext cx="0" cy="1489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876" name="Line 13"/>
              <p:cNvSpPr>
                <a:spLocks noChangeShapeType="1"/>
              </p:cNvSpPr>
              <p:nvPr/>
            </p:nvSpPr>
            <p:spPr bwMode="auto">
              <a:xfrm>
                <a:off x="101" y="3129"/>
                <a:ext cx="135" cy="0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877" name="Oval 14"/>
              <p:cNvSpPr>
                <a:spLocks noChangeArrowheads="1"/>
              </p:cNvSpPr>
              <p:nvPr/>
            </p:nvSpPr>
            <p:spPr bwMode="auto">
              <a:xfrm>
                <a:off x="165" y="2366"/>
                <a:ext cx="21" cy="32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878" name="Oval 15"/>
              <p:cNvSpPr>
                <a:spLocks noChangeArrowheads="1"/>
              </p:cNvSpPr>
              <p:nvPr/>
            </p:nvSpPr>
            <p:spPr bwMode="auto">
              <a:xfrm>
                <a:off x="166" y="2367"/>
                <a:ext cx="13" cy="23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35855" name="Group 16"/>
            <p:cNvGrpSpPr>
              <a:grpSpLocks/>
            </p:cNvGrpSpPr>
            <p:nvPr/>
          </p:nvGrpSpPr>
          <p:grpSpPr bwMode="auto">
            <a:xfrm>
              <a:off x="98" y="3653"/>
              <a:ext cx="138" cy="418"/>
              <a:chOff x="98" y="3653"/>
              <a:chExt cx="138" cy="418"/>
            </a:xfrm>
          </p:grpSpPr>
          <p:sp>
            <p:nvSpPr>
              <p:cNvPr id="35866" name="Rectangle 17"/>
              <p:cNvSpPr>
                <a:spLocks noChangeArrowheads="1"/>
              </p:cNvSpPr>
              <p:nvPr/>
            </p:nvSpPr>
            <p:spPr bwMode="auto">
              <a:xfrm>
                <a:off x="104" y="3879"/>
                <a:ext cx="132" cy="183"/>
              </a:xfrm>
              <a:prstGeom prst="rect">
                <a:avLst/>
              </a:prstGeom>
              <a:solidFill>
                <a:schemeClr val="bg2"/>
              </a:solidFill>
              <a:ln w="25400">
                <a:solidFill>
                  <a:srgbClr val="081D58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867" name="Line 18"/>
              <p:cNvSpPr>
                <a:spLocks noChangeShapeType="1"/>
              </p:cNvSpPr>
              <p:nvPr/>
            </p:nvSpPr>
            <p:spPr bwMode="auto">
              <a:xfrm>
                <a:off x="98" y="3876"/>
                <a:ext cx="0" cy="192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868" name="Line 19"/>
              <p:cNvSpPr>
                <a:spLocks noChangeShapeType="1"/>
              </p:cNvSpPr>
              <p:nvPr/>
            </p:nvSpPr>
            <p:spPr bwMode="auto">
              <a:xfrm>
                <a:off x="101" y="4071"/>
                <a:ext cx="135" cy="0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869" name="Rectangle 20"/>
              <p:cNvSpPr>
                <a:spLocks noChangeArrowheads="1"/>
              </p:cNvSpPr>
              <p:nvPr/>
            </p:nvSpPr>
            <p:spPr bwMode="auto">
              <a:xfrm>
                <a:off x="104" y="3657"/>
                <a:ext cx="132" cy="182"/>
              </a:xfrm>
              <a:prstGeom prst="rect">
                <a:avLst/>
              </a:prstGeom>
              <a:solidFill>
                <a:schemeClr val="bg2"/>
              </a:solidFill>
              <a:ln w="25400">
                <a:solidFill>
                  <a:srgbClr val="081D58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870" name="Line 21"/>
              <p:cNvSpPr>
                <a:spLocks noChangeShapeType="1"/>
              </p:cNvSpPr>
              <p:nvPr/>
            </p:nvSpPr>
            <p:spPr bwMode="auto">
              <a:xfrm>
                <a:off x="98" y="3653"/>
                <a:ext cx="0" cy="191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871" name="Line 22"/>
              <p:cNvSpPr>
                <a:spLocks noChangeShapeType="1"/>
              </p:cNvSpPr>
              <p:nvPr/>
            </p:nvSpPr>
            <p:spPr bwMode="auto">
              <a:xfrm>
                <a:off x="101" y="3848"/>
                <a:ext cx="135" cy="0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872" name="Freeform 23"/>
              <p:cNvSpPr>
                <a:spLocks/>
              </p:cNvSpPr>
              <p:nvPr/>
            </p:nvSpPr>
            <p:spPr bwMode="auto">
              <a:xfrm>
                <a:off x="148" y="3927"/>
                <a:ext cx="55" cy="89"/>
              </a:xfrm>
              <a:custGeom>
                <a:avLst/>
                <a:gdLst>
                  <a:gd name="T0" fmla="*/ 26 w 55"/>
                  <a:gd name="T1" fmla="*/ 0 h 89"/>
                  <a:gd name="T2" fmla="*/ 0 w 55"/>
                  <a:gd name="T3" fmla="*/ 88 h 89"/>
                  <a:gd name="T4" fmla="*/ 54 w 55"/>
                  <a:gd name="T5" fmla="*/ 88 h 89"/>
                  <a:gd name="T6" fmla="*/ 26 w 55"/>
                  <a:gd name="T7" fmla="*/ 0 h 89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55"/>
                  <a:gd name="T13" fmla="*/ 0 h 89"/>
                  <a:gd name="T14" fmla="*/ 55 w 55"/>
                  <a:gd name="T15" fmla="*/ 89 h 89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55" h="89">
                    <a:moveTo>
                      <a:pt x="26" y="0"/>
                    </a:moveTo>
                    <a:lnTo>
                      <a:pt x="0" y="88"/>
                    </a:lnTo>
                    <a:lnTo>
                      <a:pt x="54" y="88"/>
                    </a:lnTo>
                    <a:lnTo>
                      <a:pt x="26" y="0"/>
                    </a:lnTo>
                  </a:path>
                </a:pathLst>
              </a:custGeom>
              <a:solidFill>
                <a:schemeClr val="tx1"/>
              </a:solidFill>
              <a:ln w="12700" cap="rnd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873" name="Freeform 24"/>
              <p:cNvSpPr>
                <a:spLocks/>
              </p:cNvSpPr>
              <p:nvPr/>
            </p:nvSpPr>
            <p:spPr bwMode="auto">
              <a:xfrm>
                <a:off x="148" y="3704"/>
                <a:ext cx="54" cy="90"/>
              </a:xfrm>
              <a:custGeom>
                <a:avLst/>
                <a:gdLst>
                  <a:gd name="T0" fmla="*/ 25 w 54"/>
                  <a:gd name="T1" fmla="*/ 89 h 90"/>
                  <a:gd name="T2" fmla="*/ 0 w 54"/>
                  <a:gd name="T3" fmla="*/ 0 h 90"/>
                  <a:gd name="T4" fmla="*/ 53 w 54"/>
                  <a:gd name="T5" fmla="*/ 0 h 90"/>
                  <a:gd name="T6" fmla="*/ 25 w 54"/>
                  <a:gd name="T7" fmla="*/ 89 h 9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54"/>
                  <a:gd name="T13" fmla="*/ 0 h 90"/>
                  <a:gd name="T14" fmla="*/ 54 w 54"/>
                  <a:gd name="T15" fmla="*/ 90 h 9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54" h="90">
                    <a:moveTo>
                      <a:pt x="25" y="89"/>
                    </a:moveTo>
                    <a:lnTo>
                      <a:pt x="0" y="0"/>
                    </a:lnTo>
                    <a:lnTo>
                      <a:pt x="53" y="0"/>
                    </a:lnTo>
                    <a:lnTo>
                      <a:pt x="25" y="89"/>
                    </a:lnTo>
                  </a:path>
                </a:pathLst>
              </a:custGeom>
              <a:solidFill>
                <a:schemeClr val="tx1"/>
              </a:solidFill>
              <a:ln w="12700" cap="rnd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35856" name="Rectangle 25"/>
            <p:cNvSpPr>
              <a:spLocks noChangeArrowheads="1"/>
            </p:cNvSpPr>
            <p:nvPr/>
          </p:nvSpPr>
          <p:spPr bwMode="auto">
            <a:xfrm>
              <a:off x="136" y="829"/>
              <a:ext cx="120" cy="119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857" name="Line 26"/>
            <p:cNvSpPr>
              <a:spLocks noChangeShapeType="1"/>
            </p:cNvSpPr>
            <p:nvPr/>
          </p:nvSpPr>
          <p:spPr bwMode="auto">
            <a:xfrm>
              <a:off x="131" y="831"/>
              <a:ext cx="0" cy="119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858" name="Line 27"/>
            <p:cNvSpPr>
              <a:spLocks noChangeShapeType="1"/>
            </p:cNvSpPr>
            <p:nvPr/>
          </p:nvSpPr>
          <p:spPr bwMode="auto">
            <a:xfrm>
              <a:off x="134" y="953"/>
              <a:ext cx="120" cy="0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859" name="Rectangle 28"/>
            <p:cNvSpPr>
              <a:spLocks noChangeArrowheads="1"/>
            </p:cNvSpPr>
            <p:nvPr/>
          </p:nvSpPr>
          <p:spPr bwMode="auto">
            <a:xfrm>
              <a:off x="163" y="856"/>
              <a:ext cx="66" cy="70"/>
            </a:xfrm>
            <a:prstGeom prst="rect">
              <a:avLst/>
            </a:prstGeom>
            <a:noFill/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860" name="Rectangle 29"/>
            <p:cNvSpPr>
              <a:spLocks noChangeArrowheads="1"/>
            </p:cNvSpPr>
            <p:nvPr/>
          </p:nvSpPr>
          <p:spPr bwMode="auto">
            <a:xfrm>
              <a:off x="163" y="856"/>
              <a:ext cx="66" cy="14"/>
            </a:xfrm>
            <a:prstGeom prst="rect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861" name="Rectangle 30"/>
            <p:cNvSpPr>
              <a:spLocks noChangeArrowheads="1"/>
            </p:cNvSpPr>
            <p:nvPr/>
          </p:nvSpPr>
          <p:spPr bwMode="auto">
            <a:xfrm>
              <a:off x="5493" y="835"/>
              <a:ext cx="121" cy="12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862" name="Line 31"/>
            <p:cNvSpPr>
              <a:spLocks noChangeShapeType="1"/>
            </p:cNvSpPr>
            <p:nvPr/>
          </p:nvSpPr>
          <p:spPr bwMode="auto">
            <a:xfrm>
              <a:off x="5488" y="836"/>
              <a:ext cx="0" cy="119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863" name="Line 32"/>
            <p:cNvSpPr>
              <a:spLocks noChangeShapeType="1"/>
            </p:cNvSpPr>
            <p:nvPr/>
          </p:nvSpPr>
          <p:spPr bwMode="auto">
            <a:xfrm>
              <a:off x="5493" y="958"/>
              <a:ext cx="122" cy="0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864" name="Line 33"/>
            <p:cNvSpPr>
              <a:spLocks noChangeShapeType="1"/>
            </p:cNvSpPr>
            <p:nvPr/>
          </p:nvSpPr>
          <p:spPr bwMode="auto">
            <a:xfrm>
              <a:off x="5513" y="855"/>
              <a:ext cx="82" cy="81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865" name="Line 34"/>
            <p:cNvSpPr>
              <a:spLocks noChangeShapeType="1"/>
            </p:cNvSpPr>
            <p:nvPr/>
          </p:nvSpPr>
          <p:spPr bwMode="auto">
            <a:xfrm flipV="1">
              <a:off x="5512" y="847"/>
              <a:ext cx="82" cy="97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5845" name="Rectangle 35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7772400" cy="4502150"/>
          </a:xfrm>
          <a:noFill/>
        </p:spPr>
        <p:txBody>
          <a:bodyPr lIns="90487" rIns="90487"/>
          <a:lstStyle/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$ </a:t>
            </a:r>
            <a:r>
              <a:rPr lang="en-US" sz="1200">
                <a:latin typeface="Courier New" charset="0"/>
              </a:rPr>
              <a:t>msopck msopck_setup.example msopck_input.example msopck_example_ck.bc</a:t>
            </a:r>
          </a:p>
          <a:p>
            <a:pPr marL="0" indent="0">
              <a:buFontTx/>
              <a:buNone/>
            </a:pPr>
            <a:endParaRPr lang="en-US" sz="1200" b="0">
              <a:latin typeface="Courier New" charset="0"/>
            </a:endParaRP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MSOPCK Utility Program, Version 3.0.0, 2003-05-05; SPICE Toolkit Ver. N0057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...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&lt;comment file contents&gt;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...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&lt;setup file contents&gt;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...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********************************************************************************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RUN-TIME OBTAINED META INFORMATION: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******************************************************************************** 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PRODUCT_CREATION_TIME = 2004-04-29T12:17:55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START_TIME            = 2004-04-27T00:00:05.516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STOP_TIME             = 2004-04-27T23:59:56.275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********************************************************************************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INTERPOLATION INTERVALS IN THE FILE SEGMENTS: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********************************************************************************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SEG.SUMMARY: ID -53000, COVERG: 2004-04-27T00:00:05.516 2004-04-27T23:59:56.275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--------------------------------------------------------------------------------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      2004-04-27T00:00:05.516    2004-04-27T20:05:26.282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      2004-04-27T20:11:20.278    2004-04-27T23:59:56.273</a:t>
            </a:r>
          </a:p>
        </p:txBody>
      </p:sp>
      <p:sp>
        <p:nvSpPr>
          <p:cNvPr id="35846" name="Rectangle 36"/>
          <p:cNvSpPr>
            <a:spLocks noGrp="1" noChangeArrowheads="1"/>
          </p:cNvSpPr>
          <p:nvPr>
            <p:ph type="title"/>
          </p:nvPr>
        </p:nvSpPr>
        <p:spPr>
          <a:xfrm>
            <a:off x="3098800" y="381000"/>
            <a:ext cx="4549775" cy="474663"/>
          </a:xfrm>
        </p:spPr>
        <p:txBody>
          <a:bodyPr/>
          <a:lstStyle/>
          <a:p>
            <a:r>
              <a:rPr lang="en-US"/>
              <a:t>MSOPCK - Example (4)</a:t>
            </a: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1741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BB471A3E-45C0-B544-A94A-887582CEC13B}" type="slidenum">
              <a:rPr lang="en-US" smtClean="0"/>
              <a:pPr/>
              <a:t>2</a:t>
            </a:fld>
            <a:endParaRPr lang="en-US" sz="1400" b="0" dirty="0">
              <a:latin typeface="Times New Roman" charset="0"/>
            </a:endParaRPr>
          </a:p>
        </p:txBody>
      </p:sp>
      <p:sp>
        <p:nvSpPr>
          <p:cNvPr id="17412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311150" y="1527977"/>
            <a:ext cx="8686800" cy="4654550"/>
          </a:xfrm>
          <a:noFill/>
        </p:spPr>
        <p:txBody>
          <a:bodyPr lIns="90487" rIns="90487"/>
          <a:lstStyle/>
          <a:p>
            <a:pPr>
              <a:spcBef>
                <a:spcPct val="0"/>
              </a:spcBef>
              <a:spcAft>
                <a:spcPct val="50000"/>
              </a:spcAft>
            </a:pPr>
            <a:r>
              <a:rPr lang="en-US" sz="2000" dirty="0"/>
              <a:t>SPICE provides means to create CK files, either by packaging orientation computed by others, or by first computing orientation within SPICE and then packaging it in a CK file</a:t>
            </a:r>
          </a:p>
          <a:p>
            <a:pPr lvl="1">
              <a:spcBef>
                <a:spcPct val="0"/>
              </a:spcBef>
              <a:spcAft>
                <a:spcPct val="50000"/>
              </a:spcAft>
            </a:pPr>
            <a:r>
              <a:rPr lang="en-US" dirty="0"/>
              <a:t>Packaging of </a:t>
            </a:r>
            <a:r>
              <a:rPr lang="en-US" u="sng" dirty="0"/>
              <a:t>already existing</a:t>
            </a:r>
            <a:r>
              <a:rPr lang="en-US" dirty="0"/>
              <a:t> orientation data can be done in two ways:</a:t>
            </a:r>
          </a:p>
          <a:p>
            <a:pPr lvl="2">
              <a:spcBef>
                <a:spcPct val="0"/>
              </a:spcBef>
              <a:spcAft>
                <a:spcPct val="50000"/>
              </a:spcAft>
            </a:pPr>
            <a:r>
              <a:rPr lang="en-US" sz="1600" dirty="0"/>
              <a:t>Use SPICE CK writer routines by calling them from within your own SPICE-based application</a:t>
            </a:r>
          </a:p>
          <a:p>
            <a:pPr lvl="2">
              <a:spcBef>
                <a:spcPct val="0"/>
              </a:spcBef>
              <a:spcAft>
                <a:spcPct val="50000"/>
              </a:spcAft>
            </a:pPr>
            <a:r>
              <a:rPr lang="en-US" sz="1600" dirty="0"/>
              <a:t>Convert a text file containing orientation data to a CK using the Toolkit’s </a:t>
            </a:r>
            <a:r>
              <a:rPr lang="en-US" sz="1600" i="1" dirty="0" err="1"/>
              <a:t>msopck</a:t>
            </a:r>
            <a:r>
              <a:rPr lang="en-US" sz="1600" dirty="0"/>
              <a:t> program</a:t>
            </a:r>
          </a:p>
          <a:p>
            <a:pPr lvl="1">
              <a:spcBef>
                <a:spcPct val="0"/>
              </a:spcBef>
              <a:spcAft>
                <a:spcPct val="50000"/>
              </a:spcAft>
            </a:pPr>
            <a:r>
              <a:rPr lang="en-US" u="sng" dirty="0"/>
              <a:t>Computing as well as packaging</a:t>
            </a:r>
            <a:r>
              <a:rPr lang="en-US" dirty="0"/>
              <a:t> orientation can be done in two ways:</a:t>
            </a:r>
          </a:p>
          <a:p>
            <a:pPr lvl="2">
              <a:spcBef>
                <a:spcPct val="0"/>
              </a:spcBef>
              <a:spcAft>
                <a:spcPct val="50000"/>
              </a:spcAft>
            </a:pPr>
            <a:r>
              <a:rPr lang="en-US" sz="1600" dirty="0"/>
              <a:t>Use SPICE geometry routines and CK writer routines by calling them from within your own SPICE-based application</a:t>
            </a:r>
          </a:p>
          <a:p>
            <a:pPr lvl="3">
              <a:spcBef>
                <a:spcPct val="0"/>
              </a:spcBef>
              <a:spcAft>
                <a:spcPct val="50000"/>
              </a:spcAft>
            </a:pPr>
            <a:r>
              <a:rPr lang="en-US" dirty="0"/>
              <a:t>Constructing orientation using SPICE routines is not discussed here</a:t>
            </a:r>
          </a:p>
          <a:p>
            <a:pPr lvl="2">
              <a:spcBef>
                <a:spcPct val="0"/>
              </a:spcBef>
              <a:spcAft>
                <a:spcPct val="50000"/>
              </a:spcAft>
            </a:pPr>
            <a:r>
              <a:rPr lang="en-US" sz="1600" dirty="0"/>
              <a:t>Convert orientation rules and schedules to a CK using the </a:t>
            </a:r>
            <a:r>
              <a:rPr lang="en-US" sz="1600" i="1" dirty="0" err="1"/>
              <a:t>prediCkt</a:t>
            </a:r>
            <a:r>
              <a:rPr lang="en-US" sz="1600" dirty="0"/>
              <a:t> program available from the NAIF website</a:t>
            </a:r>
          </a:p>
        </p:txBody>
      </p:sp>
      <p:sp>
        <p:nvSpPr>
          <p:cNvPr id="17413" name="Rectangle 6"/>
          <p:cNvSpPr>
            <a:spLocks noGrp="1" noChangeArrowheads="1"/>
          </p:cNvSpPr>
          <p:nvPr>
            <p:ph type="title"/>
          </p:nvPr>
        </p:nvSpPr>
        <p:spPr>
          <a:xfrm>
            <a:off x="4367213" y="381000"/>
            <a:ext cx="1979612" cy="474663"/>
          </a:xfrm>
        </p:spPr>
        <p:txBody>
          <a:bodyPr/>
          <a:lstStyle/>
          <a:p>
            <a:r>
              <a:rPr lang="en-US"/>
              <a:t>Summary</a:t>
            </a:r>
          </a:p>
        </p:txBody>
      </p:sp>
    </p:spTree>
  </p:cSld>
  <p:clrMapOvr>
    <a:masterClrMapping/>
  </p:clrMapOvr>
  <p:transition/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3686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216D1395-208F-C840-9D6F-3FBA3F887AC0}" type="slidenum">
              <a:rPr lang="en-US" smtClean="0"/>
              <a:pPr/>
              <a:t>20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6868" name="Rectangle 2"/>
          <p:cNvSpPr>
            <a:spLocks noGrp="1" noChangeArrowheads="1"/>
          </p:cNvSpPr>
          <p:nvPr>
            <p:ph type="title"/>
          </p:nvPr>
        </p:nvSpPr>
        <p:spPr>
          <a:xfrm>
            <a:off x="4260850" y="381000"/>
            <a:ext cx="2205038" cy="474663"/>
          </a:xfrm>
        </p:spPr>
        <p:txBody>
          <a:bodyPr/>
          <a:lstStyle/>
          <a:p>
            <a:r>
              <a:rPr lang="en-US"/>
              <a:t>PREDICKT</a:t>
            </a:r>
          </a:p>
        </p:txBody>
      </p:sp>
      <p:sp>
        <p:nvSpPr>
          <p:cNvPr id="3686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2150" y="1524000"/>
            <a:ext cx="7772400" cy="4578350"/>
          </a:xfrm>
        </p:spPr>
        <p:txBody>
          <a:bodyPr/>
          <a:lstStyle/>
          <a:p>
            <a:pPr>
              <a:spcBef>
                <a:spcPct val="0"/>
              </a:spcBef>
              <a:spcAft>
                <a:spcPct val="50000"/>
              </a:spcAft>
            </a:pPr>
            <a:r>
              <a:rPr lang="en-US" sz="2000" i="1" dirty="0" err="1"/>
              <a:t>prediCkt</a:t>
            </a:r>
            <a:r>
              <a:rPr lang="en-US" sz="2000" dirty="0"/>
              <a:t> makes CK files from a set of orientation specification rules, and schedules defining when these rules are to be followed</a:t>
            </a:r>
          </a:p>
          <a:p>
            <a:pPr>
              <a:spcBef>
                <a:spcPct val="0"/>
              </a:spcBef>
              <a:spcAft>
                <a:spcPct val="50000"/>
              </a:spcAft>
            </a:pPr>
            <a:r>
              <a:rPr lang="en-US" sz="2000" i="1" dirty="0" err="1"/>
              <a:t>prediCkt</a:t>
            </a:r>
            <a:r>
              <a:rPr lang="en-US" sz="2000" dirty="0"/>
              <a:t> has a simple command line interface </a:t>
            </a:r>
          </a:p>
          <a:p>
            <a:pPr>
              <a:spcBef>
                <a:spcPct val="0"/>
              </a:spcBef>
              <a:spcAft>
                <a:spcPct val="50000"/>
              </a:spcAft>
            </a:pPr>
            <a:r>
              <a:rPr lang="en-US" sz="2000" i="1" dirty="0" err="1"/>
              <a:t>prediCkt</a:t>
            </a:r>
            <a:r>
              <a:rPr lang="en-US" sz="2000" dirty="0"/>
              <a:t> requires orientation and schedule specifications to be provided in a setup file that follows the SPICE text kernel syntax</a:t>
            </a:r>
          </a:p>
          <a:p>
            <a:pPr>
              <a:spcBef>
                <a:spcPct val="0"/>
              </a:spcBef>
              <a:spcAft>
                <a:spcPct val="50000"/>
              </a:spcAft>
            </a:pPr>
            <a:r>
              <a:rPr lang="en-US" sz="2000" i="1" dirty="0" err="1"/>
              <a:t>prediCkt</a:t>
            </a:r>
            <a:r>
              <a:rPr lang="en-US" sz="2000" dirty="0"/>
              <a:t> requires the names of all supporting kernels -- SPK, PCK, </a:t>
            </a:r>
            <a:r>
              <a:rPr lang="en-US" sz="2000" dirty="0" err="1"/>
              <a:t>etc</a:t>
            </a:r>
            <a:r>
              <a:rPr lang="en-US" sz="2000" dirty="0"/>
              <a:t> -- be provided in a meta-kernel (a “furnsh kernel”)</a:t>
            </a:r>
          </a:p>
          <a:p>
            <a:pPr>
              <a:spcBef>
                <a:spcPct val="0"/>
              </a:spcBef>
              <a:spcAft>
                <a:spcPct val="50000"/>
              </a:spcAft>
            </a:pPr>
            <a:r>
              <a:rPr lang="en-US" sz="2000" i="1" dirty="0" err="1"/>
              <a:t>prediCkt</a:t>
            </a:r>
            <a:r>
              <a:rPr lang="en-US" sz="2000" dirty="0"/>
              <a:t> and its User Guide are available only from the Utilities link of the NAIF webpages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3789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C8CFB8C3-2DD0-4347-8A3F-370775FD4B9A}" type="slidenum">
              <a:rPr lang="en-US" smtClean="0"/>
              <a:pPr/>
              <a:t>21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7892" name="Rectangle 2"/>
          <p:cNvSpPr>
            <a:spLocks noGrp="1" noChangeArrowheads="1"/>
          </p:cNvSpPr>
          <p:nvPr>
            <p:ph type="title"/>
          </p:nvPr>
        </p:nvSpPr>
        <p:spPr>
          <a:xfrm>
            <a:off x="3475038" y="381000"/>
            <a:ext cx="3783012" cy="474663"/>
          </a:xfrm>
        </p:spPr>
        <p:txBody>
          <a:bodyPr/>
          <a:lstStyle/>
          <a:p>
            <a:r>
              <a:rPr lang="en-US"/>
              <a:t>PREDICKT - Usage</a:t>
            </a:r>
          </a:p>
        </p:txBody>
      </p:sp>
      <p:sp>
        <p:nvSpPr>
          <p:cNvPr id="3789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524000"/>
            <a:ext cx="8153400" cy="4578350"/>
          </a:xfrm>
        </p:spPr>
        <p:txBody>
          <a:bodyPr/>
          <a:lstStyle/>
          <a:p>
            <a:pPr>
              <a:spcBef>
                <a:spcPct val="0"/>
              </a:spcBef>
              <a:spcAft>
                <a:spcPct val="50000"/>
              </a:spcAft>
            </a:pPr>
            <a:r>
              <a:rPr lang="en-US" sz="2000" i="1" dirty="0" err="1"/>
              <a:t>prediCkt</a:t>
            </a:r>
            <a:r>
              <a:rPr lang="en-US" sz="2000" dirty="0"/>
              <a:t> has the following command line arguments</a:t>
            </a:r>
          </a:p>
          <a:p>
            <a:pPr>
              <a:spcBef>
                <a:spcPct val="0"/>
              </a:spcBef>
              <a:spcAft>
                <a:spcPct val="50000"/>
              </a:spcAft>
              <a:buFontTx/>
              <a:buNone/>
            </a:pPr>
            <a:r>
              <a:rPr lang="en-US" sz="1600" dirty="0">
                <a:latin typeface="Courier New" charset="0"/>
              </a:rPr>
              <a:t>          -furnish </a:t>
            </a:r>
            <a:r>
              <a:rPr lang="en-US" sz="1600" dirty="0" err="1">
                <a:latin typeface="Courier New" charset="0"/>
              </a:rPr>
              <a:t>support_data</a:t>
            </a:r>
            <a:r>
              <a:rPr lang="en-US" sz="1600" dirty="0">
                <a:latin typeface="Courier New" charset="0"/>
              </a:rPr>
              <a:t> </a:t>
            </a:r>
          </a:p>
          <a:p>
            <a:pPr>
              <a:spcBef>
                <a:spcPct val="0"/>
              </a:spcBef>
              <a:spcAft>
                <a:spcPct val="50000"/>
              </a:spcAft>
              <a:buFontTx/>
              <a:buNone/>
            </a:pPr>
            <a:r>
              <a:rPr lang="en-US" sz="1600" dirty="0">
                <a:latin typeface="Courier New" charset="0"/>
              </a:rPr>
              <a:t>          -spec </a:t>
            </a:r>
            <a:r>
              <a:rPr lang="en-US" sz="1600" dirty="0" err="1">
                <a:latin typeface="Courier New" charset="0"/>
              </a:rPr>
              <a:t>ck_specs</a:t>
            </a:r>
            <a:r>
              <a:rPr lang="en-US" sz="1600" dirty="0">
                <a:latin typeface="Courier New" charset="0"/>
              </a:rPr>
              <a:t> </a:t>
            </a:r>
          </a:p>
          <a:p>
            <a:pPr>
              <a:spcBef>
                <a:spcPct val="0"/>
              </a:spcBef>
              <a:spcAft>
                <a:spcPct val="50000"/>
              </a:spcAft>
              <a:buFontTx/>
              <a:buNone/>
            </a:pPr>
            <a:r>
              <a:rPr lang="en-US" sz="1600" dirty="0">
                <a:latin typeface="Courier New" charset="0"/>
              </a:rPr>
              <a:t>          -</a:t>
            </a:r>
            <a:r>
              <a:rPr lang="en-US" sz="1600" dirty="0" err="1">
                <a:latin typeface="Courier New" charset="0"/>
              </a:rPr>
              <a:t>ck</a:t>
            </a:r>
            <a:r>
              <a:rPr lang="en-US" sz="1600" dirty="0">
                <a:latin typeface="Courier New" charset="0"/>
              </a:rPr>
              <a:t> </a:t>
            </a:r>
            <a:r>
              <a:rPr lang="en-US" sz="1600" dirty="0" err="1">
                <a:latin typeface="Courier New" charset="0"/>
              </a:rPr>
              <a:t>outfile</a:t>
            </a:r>
            <a:r>
              <a:rPr lang="en-US" sz="1600" dirty="0">
                <a:latin typeface="Courier New" charset="0"/>
              </a:rPr>
              <a:t> </a:t>
            </a:r>
          </a:p>
          <a:p>
            <a:pPr>
              <a:spcBef>
                <a:spcPct val="0"/>
              </a:spcBef>
              <a:spcAft>
                <a:spcPct val="50000"/>
              </a:spcAft>
              <a:buFontTx/>
              <a:buNone/>
            </a:pPr>
            <a:r>
              <a:rPr lang="en-US" sz="1600" dirty="0">
                <a:latin typeface="Courier New" charset="0"/>
              </a:rPr>
              <a:t>          -</a:t>
            </a:r>
            <a:r>
              <a:rPr lang="en-US" sz="1600" dirty="0" err="1">
                <a:latin typeface="Courier New" charset="0"/>
              </a:rPr>
              <a:t>tol</a:t>
            </a:r>
            <a:r>
              <a:rPr lang="en-US" sz="1600" dirty="0">
                <a:latin typeface="Courier New" charset="0"/>
              </a:rPr>
              <a:t> </a:t>
            </a:r>
            <a:r>
              <a:rPr lang="en-US" sz="1600" dirty="0" err="1">
                <a:latin typeface="Courier New" charset="0"/>
              </a:rPr>
              <a:t>fit_tolerance</a:t>
            </a:r>
            <a:r>
              <a:rPr lang="en-US" sz="1600" dirty="0">
                <a:latin typeface="Courier New" charset="0"/>
              </a:rPr>
              <a:t> [units] </a:t>
            </a:r>
          </a:p>
          <a:p>
            <a:pPr>
              <a:spcBef>
                <a:spcPct val="0"/>
              </a:spcBef>
              <a:spcAft>
                <a:spcPct val="50000"/>
              </a:spcAft>
              <a:buFontTx/>
              <a:buNone/>
            </a:pPr>
            <a:r>
              <a:rPr lang="en-US" sz="1600" dirty="0">
                <a:latin typeface="Courier New" charset="0"/>
              </a:rPr>
              <a:t>          -&lt;</a:t>
            </a:r>
            <a:r>
              <a:rPr lang="en-US" sz="1600" dirty="0" err="1">
                <a:latin typeface="Courier New" charset="0"/>
              </a:rPr>
              <a:t>sclk|newsclk</a:t>
            </a:r>
            <a:r>
              <a:rPr lang="en-US" sz="1600" dirty="0">
                <a:latin typeface="Courier New" charset="0"/>
              </a:rPr>
              <a:t>&gt; </a:t>
            </a:r>
            <a:r>
              <a:rPr lang="en-US" sz="1600" dirty="0" err="1">
                <a:latin typeface="Courier New" charset="0"/>
              </a:rPr>
              <a:t>sclk_kernel</a:t>
            </a:r>
            <a:endParaRPr lang="en-US" sz="1600" dirty="0">
              <a:latin typeface="Courier New" charset="0"/>
            </a:endParaRPr>
          </a:p>
          <a:p>
            <a:pPr>
              <a:spcBef>
                <a:spcPct val="0"/>
              </a:spcBef>
              <a:spcAft>
                <a:spcPct val="50000"/>
              </a:spcAft>
            </a:pPr>
            <a:r>
              <a:rPr lang="en-US" sz="2000" dirty="0"/>
              <a:t>‘-furnish’, ‘-spec’ and ‘-</a:t>
            </a:r>
            <a:r>
              <a:rPr lang="en-US" sz="2000" dirty="0" err="1"/>
              <a:t>ck</a:t>
            </a:r>
            <a:r>
              <a:rPr lang="en-US" sz="2000" dirty="0"/>
              <a:t>’ are used to specify the input meta-kernel, input attitude specification file and output CK file</a:t>
            </a:r>
          </a:p>
          <a:p>
            <a:pPr>
              <a:spcBef>
                <a:spcPct val="0"/>
              </a:spcBef>
              <a:spcAft>
                <a:spcPct val="50000"/>
              </a:spcAft>
            </a:pPr>
            <a:r>
              <a:rPr lang="en-US" sz="2000" dirty="0"/>
              <a:t>‘-</a:t>
            </a:r>
            <a:r>
              <a:rPr lang="en-US" sz="2000" dirty="0" err="1"/>
              <a:t>tol</a:t>
            </a:r>
            <a:r>
              <a:rPr lang="en-US" sz="2000" dirty="0"/>
              <a:t>’ is used to specify the tolerance to which the orientation stored in the CK should match the specified attitude profile</a:t>
            </a:r>
          </a:p>
          <a:p>
            <a:pPr>
              <a:spcBef>
                <a:spcPct val="0"/>
              </a:spcBef>
              <a:spcAft>
                <a:spcPct val="50000"/>
              </a:spcAft>
            </a:pPr>
            <a:r>
              <a:rPr lang="en-US" sz="2000" dirty="0"/>
              <a:t>‘-</a:t>
            </a:r>
            <a:r>
              <a:rPr lang="en-US" sz="2000" dirty="0" err="1"/>
              <a:t>sclk</a:t>
            </a:r>
            <a:r>
              <a:rPr lang="en-US" sz="2000" dirty="0"/>
              <a:t>’ or ‘-</a:t>
            </a:r>
            <a:r>
              <a:rPr lang="en-US" sz="2000" dirty="0" err="1"/>
              <a:t>newsclk</a:t>
            </a:r>
            <a:r>
              <a:rPr lang="en-US" sz="2000" dirty="0"/>
              <a:t>’ specify the name of an existing SCLK or the new “fake” SCLK to be created for use with the output CK</a:t>
            </a:r>
            <a:r>
              <a:rPr lang="en-US" dirty="0"/>
              <a:t> </a:t>
            </a:r>
            <a:endParaRPr lang="en-US" sz="1800" dirty="0">
              <a:latin typeface="Courier New" charset="0"/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3891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346C7BE4-8DA9-5146-8327-0D9981327B03}" type="slidenum">
              <a:rPr lang="en-US" smtClean="0"/>
              <a:pPr/>
              <a:t>22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8916" name="Rectangle 2"/>
          <p:cNvSpPr>
            <a:spLocks noGrp="1" noChangeArrowheads="1"/>
          </p:cNvSpPr>
          <p:nvPr>
            <p:ph type="title"/>
          </p:nvPr>
        </p:nvSpPr>
        <p:spPr>
          <a:xfrm>
            <a:off x="1928813" y="381000"/>
            <a:ext cx="6986587" cy="434975"/>
          </a:xfrm>
        </p:spPr>
        <p:txBody>
          <a:bodyPr wrap="square"/>
          <a:lstStyle/>
          <a:p>
            <a:r>
              <a:rPr lang="en-US" sz="2800"/>
              <a:t>PREDICKT - Furnsh and Spec Files</a:t>
            </a:r>
          </a:p>
        </p:txBody>
      </p:sp>
      <p:sp>
        <p:nvSpPr>
          <p:cNvPr id="3891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1447800"/>
            <a:ext cx="7620000" cy="4654550"/>
          </a:xfrm>
        </p:spPr>
        <p:txBody>
          <a:bodyPr/>
          <a:lstStyle/>
          <a:p>
            <a:r>
              <a:rPr lang="en-US" dirty="0"/>
              <a:t>A “FURNSH” kernel lists SPICE kernels that are to be used by </a:t>
            </a:r>
            <a:r>
              <a:rPr lang="en-US" dirty="0" err="1"/>
              <a:t>prediCkt</a:t>
            </a:r>
            <a:r>
              <a:rPr lang="en-US" dirty="0"/>
              <a:t> to determine geometry needed to compute orientations</a:t>
            </a:r>
          </a:p>
          <a:p>
            <a:r>
              <a:rPr lang="en-US" dirty="0"/>
              <a:t>A </a:t>
            </a:r>
            <a:r>
              <a:rPr lang="en-US" dirty="0" err="1"/>
              <a:t>prediCkt</a:t>
            </a:r>
            <a:r>
              <a:rPr lang="en-US" dirty="0"/>
              <a:t> attitude specification (spec) file, using the text kernel syntax, is used to provide three types of information:</a:t>
            </a:r>
          </a:p>
          <a:p>
            <a:pPr lvl="1"/>
            <a:r>
              <a:rPr lang="en-US" dirty="0"/>
              <a:t>specification of dynamic directions</a:t>
            </a:r>
          </a:p>
          <a:p>
            <a:pPr lvl="1"/>
            <a:r>
              <a:rPr lang="en-US" dirty="0"/>
              <a:t>specification of orientations based on these directions</a:t>
            </a:r>
          </a:p>
          <a:p>
            <a:pPr lvl="1"/>
            <a:r>
              <a:rPr lang="en-US" dirty="0"/>
              <a:t>specification of the schedules defining when those orientations should be followed</a:t>
            </a:r>
          </a:p>
          <a:p>
            <a:r>
              <a:rPr lang="en-US" dirty="0"/>
              <a:t>The contents of the FURNSH kernel and the spec file are included in the comment area of the output CK file</a:t>
            </a: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3993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F736D67C-24DF-E04F-9E8D-AAFCA41461D7}" type="slidenum">
              <a:rPr lang="en-US" smtClean="0"/>
              <a:pPr/>
              <a:t>23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9940" name="Rectangle 2"/>
          <p:cNvSpPr>
            <a:spLocks noGrp="1" noChangeArrowheads="1"/>
          </p:cNvSpPr>
          <p:nvPr>
            <p:ph type="title"/>
          </p:nvPr>
        </p:nvSpPr>
        <p:spPr>
          <a:xfrm>
            <a:off x="3100388" y="381000"/>
            <a:ext cx="4549775" cy="474663"/>
          </a:xfrm>
        </p:spPr>
        <p:txBody>
          <a:bodyPr/>
          <a:lstStyle/>
          <a:p>
            <a:r>
              <a:rPr lang="en-US"/>
              <a:t>PREDICKT - Directions</a:t>
            </a:r>
          </a:p>
        </p:txBody>
      </p:sp>
      <p:sp>
        <p:nvSpPr>
          <p:cNvPr id="3994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2150" y="1447800"/>
            <a:ext cx="7918450" cy="4654550"/>
          </a:xfrm>
        </p:spPr>
        <p:txBody>
          <a:bodyPr/>
          <a:lstStyle/>
          <a:p>
            <a:r>
              <a:rPr lang="en-US" sz="2000" dirty="0"/>
              <a:t>Dynamic directions can be of the following types</a:t>
            </a:r>
          </a:p>
          <a:p>
            <a:pPr lvl="1"/>
            <a:r>
              <a:rPr lang="en-US" sz="1600" dirty="0"/>
              <a:t>Based on ephemeris (position vectors, velocity vectors)</a:t>
            </a:r>
          </a:p>
          <a:p>
            <a:pPr lvl="1"/>
            <a:r>
              <a:rPr lang="en-US" sz="1600" dirty="0"/>
              <a:t>Fixed with respect to a reference frame (expressed as a Cartesian vector or specified by RA and DEC)</a:t>
            </a:r>
          </a:p>
          <a:p>
            <a:pPr lvl="1"/>
            <a:r>
              <a:rPr lang="en-US" sz="1600" dirty="0"/>
              <a:t>Towards sub-observer point </a:t>
            </a:r>
          </a:p>
          <a:p>
            <a:pPr lvl="1"/>
            <a:r>
              <a:rPr lang="en-US" sz="1600" dirty="0"/>
              <a:t>Based on the surface normal and lines of constant latitude or longitude</a:t>
            </a:r>
          </a:p>
          <a:p>
            <a:pPr lvl="1"/>
            <a:r>
              <a:rPr lang="en-US" sz="1600" dirty="0"/>
              <a:t>Based on other, already defined directions (rotated from them, computed as cross products using them, </a:t>
            </a:r>
            <a:r>
              <a:rPr lang="en-US" sz="1600" dirty="0" err="1"/>
              <a:t>etc</a:t>
            </a:r>
            <a:r>
              <a:rPr lang="en-US" sz="1600" dirty="0"/>
              <a:t>)</a:t>
            </a:r>
          </a:p>
          <a:p>
            <a:r>
              <a:rPr lang="en-US" sz="2000" dirty="0"/>
              <a:t>Example: these two sets of keyword assignments specify nadir and spacecraft velocity directions for the M01 spacecraft</a:t>
            </a:r>
            <a:endParaRPr lang="en-US" sz="1800" dirty="0">
              <a:latin typeface="Courier New" charset="0"/>
            </a:endParaRPr>
          </a:p>
          <a:p>
            <a:pPr lvl="2">
              <a:buFontTx/>
              <a:buNone/>
            </a:pPr>
            <a:r>
              <a:rPr lang="en-US" sz="1200" dirty="0">
                <a:latin typeface="Courier New" charset="0"/>
              </a:rPr>
              <a:t>DIRECTION_SPECS      += ( '</a:t>
            </a:r>
            <a:r>
              <a:rPr lang="en-US" sz="1200" dirty="0" err="1">
                <a:latin typeface="Courier New" charset="0"/>
              </a:rPr>
              <a:t>ToMars</a:t>
            </a:r>
            <a:r>
              <a:rPr lang="en-US" sz="1200" dirty="0">
                <a:latin typeface="Courier New" charset="0"/>
              </a:rPr>
              <a:t>     = POSITION OF MARS -' )</a:t>
            </a:r>
          </a:p>
          <a:p>
            <a:pPr lvl="2">
              <a:buFontTx/>
              <a:buNone/>
            </a:pPr>
            <a:r>
              <a:rPr lang="en-US" sz="1200" dirty="0">
                <a:latin typeface="Courier New" charset="0"/>
              </a:rPr>
              <a:t>DIRECTION_SPECS      += (              'FROM M01         -' )</a:t>
            </a:r>
          </a:p>
          <a:p>
            <a:pPr lvl="2">
              <a:buFontTx/>
              <a:buNone/>
            </a:pPr>
            <a:r>
              <a:rPr lang="en-US" sz="1200" dirty="0">
                <a:latin typeface="Courier New" charset="0"/>
              </a:rPr>
              <a:t>DIRECTION_SPECS      += (              'CORRECTION NONE'    )</a:t>
            </a:r>
          </a:p>
          <a:p>
            <a:pPr lvl="2">
              <a:buFontTx/>
              <a:buNone/>
            </a:pPr>
            <a:r>
              <a:rPr lang="en-US" sz="1200" dirty="0">
                <a:latin typeface="Courier New" charset="0"/>
              </a:rPr>
              <a:t>DIRECTION_SPECS      += ( '</a:t>
            </a:r>
            <a:r>
              <a:rPr lang="en-US" sz="1200" dirty="0" err="1">
                <a:latin typeface="Courier New" charset="0"/>
              </a:rPr>
              <a:t>scVelocity</a:t>
            </a:r>
            <a:r>
              <a:rPr lang="en-US" sz="1200" dirty="0">
                <a:latin typeface="Courier New" charset="0"/>
              </a:rPr>
              <a:t> = VELOCITY OF M01  -' )</a:t>
            </a:r>
          </a:p>
          <a:p>
            <a:pPr lvl="2">
              <a:buFontTx/>
              <a:buNone/>
            </a:pPr>
            <a:r>
              <a:rPr lang="en-US" sz="1200" dirty="0">
                <a:latin typeface="Courier New" charset="0"/>
              </a:rPr>
              <a:t>DIRECTION_SPECS      += (              'FROM MARS        -' )</a:t>
            </a:r>
          </a:p>
          <a:p>
            <a:pPr lvl="2">
              <a:buFontTx/>
              <a:buNone/>
            </a:pPr>
            <a:r>
              <a:rPr lang="en-US" sz="1200" dirty="0">
                <a:latin typeface="Courier New" charset="0"/>
              </a:rPr>
              <a:t>DIRECTION_SPECS      += (              'CORRECTION NONE'    )</a:t>
            </a:r>
            <a:endParaRPr lang="en-US" sz="2400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4096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B56E5C57-BEC7-B84B-A692-F51F38AFD5B3}" type="slidenum">
              <a:rPr lang="en-US" smtClean="0"/>
              <a:pPr/>
              <a:t>24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0964" name="Rectangle 2"/>
          <p:cNvSpPr>
            <a:spLocks noGrp="1" noChangeArrowheads="1"/>
          </p:cNvSpPr>
          <p:nvPr>
            <p:ph type="title"/>
          </p:nvPr>
        </p:nvSpPr>
        <p:spPr>
          <a:xfrm>
            <a:off x="2900363" y="381000"/>
            <a:ext cx="4954587" cy="474663"/>
          </a:xfrm>
        </p:spPr>
        <p:txBody>
          <a:bodyPr/>
          <a:lstStyle/>
          <a:p>
            <a:r>
              <a:rPr lang="en-US"/>
              <a:t>PREDICKT - Orientations</a:t>
            </a:r>
          </a:p>
        </p:txBody>
      </p:sp>
      <p:sp>
        <p:nvSpPr>
          <p:cNvPr id="4096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8001000" cy="503555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dirty="0"/>
              <a:t>An orientation is specified by: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defining that one of the frame’s axes (+X,+Y,+Z,-X,-Y,-Z) points exactly along one of the defined directions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defining that another of the frame’s axes points as closely as possible to another defined direction</a:t>
            </a:r>
          </a:p>
          <a:p>
            <a:pPr lvl="2">
              <a:lnSpc>
                <a:spcPct val="80000"/>
              </a:lnSpc>
            </a:pPr>
            <a:r>
              <a:rPr lang="en-US" dirty="0"/>
              <a:t>The third axis is the cross product of the first two 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specifying the base frame with respect to which the orientation of this “constructed” frame is to be computed</a:t>
            </a:r>
          </a:p>
          <a:p>
            <a:pPr>
              <a:lnSpc>
                <a:spcPct val="80000"/>
              </a:lnSpc>
            </a:pPr>
            <a:endParaRPr lang="en-US" dirty="0"/>
          </a:p>
          <a:p>
            <a:pPr>
              <a:lnSpc>
                <a:spcPct val="80000"/>
              </a:lnSpc>
            </a:pPr>
            <a:r>
              <a:rPr lang="en-US" dirty="0"/>
              <a:t>Example: these keyword assignments specify the nominal nadir orientation for the THEMIS instrument, flown on the M01 spacecraft</a:t>
            </a:r>
            <a:endParaRPr lang="en-US" sz="2000" dirty="0">
              <a:latin typeface="Courier New" charset="0"/>
            </a:endParaRPr>
          </a:p>
          <a:p>
            <a:pPr lvl="2">
              <a:lnSpc>
                <a:spcPct val="80000"/>
              </a:lnSpc>
              <a:buFontTx/>
              <a:buNone/>
            </a:pPr>
            <a:endParaRPr lang="en-US" sz="1200" dirty="0">
              <a:latin typeface="Courier New" charset="0"/>
            </a:endParaRP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600" dirty="0">
                <a:latin typeface="Courier New" charset="0"/>
              </a:rPr>
              <a:t>ORIENTATION_NAME     += '</a:t>
            </a:r>
            <a:r>
              <a:rPr lang="en-US" sz="1600" dirty="0" err="1">
                <a:latin typeface="Courier New" charset="0"/>
              </a:rPr>
              <a:t>CameratoMars</a:t>
            </a:r>
            <a:r>
              <a:rPr lang="en-US" sz="1600" dirty="0">
                <a:latin typeface="Courier New" charset="0"/>
              </a:rPr>
              <a:t>'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600" dirty="0">
                <a:latin typeface="Courier New" charset="0"/>
              </a:rPr>
              <a:t>PRIMARY              += '+Z = </a:t>
            </a:r>
            <a:r>
              <a:rPr lang="en-US" sz="1600" dirty="0" err="1">
                <a:latin typeface="Courier New" charset="0"/>
              </a:rPr>
              <a:t>ToMars</a:t>
            </a:r>
            <a:r>
              <a:rPr lang="en-US" sz="1600" dirty="0">
                <a:latin typeface="Courier New" charset="0"/>
              </a:rPr>
              <a:t>'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600" dirty="0">
                <a:latin typeface="Courier New" charset="0"/>
              </a:rPr>
              <a:t>SECONDARY            += '+Y = </a:t>
            </a:r>
            <a:r>
              <a:rPr lang="en-US" sz="1600" dirty="0" err="1">
                <a:latin typeface="Courier New" charset="0"/>
              </a:rPr>
              <a:t>scVelocity</a:t>
            </a:r>
            <a:r>
              <a:rPr lang="en-US" sz="1600" dirty="0">
                <a:latin typeface="Courier New" charset="0"/>
              </a:rPr>
              <a:t>'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600" dirty="0">
                <a:latin typeface="Courier New" charset="0"/>
              </a:rPr>
              <a:t>BASE_FRAME           += 'J2000'</a:t>
            </a:r>
            <a:endParaRPr lang="en-US" sz="2400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4198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E2D830D9-A009-6E44-80F9-87C1D55DA312}" type="slidenum">
              <a:rPr lang="en-US" smtClean="0"/>
              <a:pPr/>
              <a:t>25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1988" name="Rectangle 2"/>
          <p:cNvSpPr>
            <a:spLocks noGrp="1" noChangeArrowheads="1"/>
          </p:cNvSpPr>
          <p:nvPr>
            <p:ph type="title"/>
          </p:nvPr>
        </p:nvSpPr>
        <p:spPr>
          <a:xfrm>
            <a:off x="2779713" y="381000"/>
            <a:ext cx="5202237" cy="474663"/>
          </a:xfrm>
        </p:spPr>
        <p:txBody>
          <a:bodyPr/>
          <a:lstStyle/>
          <a:p>
            <a:r>
              <a:rPr lang="en-US"/>
              <a:t>PREDICKT - Schedules (1)</a:t>
            </a:r>
          </a:p>
        </p:txBody>
      </p:sp>
      <p:sp>
        <p:nvSpPr>
          <p:cNvPr id="4198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8312150" cy="488315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dirty="0"/>
              <a:t>A schedule is defined by specifying a series of time intervals during which a given orientation is to be followed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For each interval for a given CK ID, the spec file defines the orientation name, start time, and stop time (as Ephemeris Times)</a:t>
            </a:r>
          </a:p>
          <a:p>
            <a:pPr>
              <a:lnSpc>
                <a:spcPct val="80000"/>
              </a:lnSpc>
            </a:pPr>
            <a:endParaRPr lang="en-US" dirty="0"/>
          </a:p>
          <a:p>
            <a:pPr>
              <a:lnSpc>
                <a:spcPct val="80000"/>
              </a:lnSpc>
            </a:pPr>
            <a:r>
              <a:rPr lang="en-US" dirty="0"/>
              <a:t>Example: these spec file keyword assignments specify a schedule with a single window during which M01 (Mars Odyssey) will yield nadir-pointed orientation for the THEMIS instrument </a:t>
            </a:r>
            <a:endParaRPr lang="en-US" sz="1600" dirty="0">
              <a:latin typeface="Courier New" charset="0"/>
            </a:endParaRPr>
          </a:p>
          <a:p>
            <a:pPr lvl="2">
              <a:lnSpc>
                <a:spcPct val="80000"/>
              </a:lnSpc>
              <a:buFontTx/>
              <a:buNone/>
            </a:pPr>
            <a:endParaRPr lang="en-US" sz="1200" dirty="0">
              <a:latin typeface="Courier New" charset="0"/>
            </a:endParaRP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CK-SCLK               =  53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CK-SPK                = -53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CK-FRAMES            += -53000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CK-53000ORIENTATION  += 'SOLUTION TO M01_THEMIS_IR = </a:t>
            </a:r>
            <a:r>
              <a:rPr lang="en-US" sz="1400" dirty="0" err="1">
                <a:latin typeface="Courier New" charset="0"/>
              </a:rPr>
              <a:t>CameratoMars</a:t>
            </a:r>
            <a:r>
              <a:rPr lang="en-US" sz="1400" dirty="0">
                <a:latin typeface="Courier New" charset="0"/>
              </a:rPr>
              <a:t>'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CK-53000START        += @2004-FEB-10-00:00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CK-53000STOP         += @2004-FEB-15-00:00</a:t>
            </a:r>
            <a:endParaRPr lang="en-US" sz="2000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4301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76E8E9C6-3E7D-DB4E-9049-1835CF46DAC3}" type="slidenum">
              <a:rPr lang="en-US" smtClean="0"/>
              <a:pPr/>
              <a:t>26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3012" name="Rectangle 2"/>
          <p:cNvSpPr>
            <a:spLocks noGrp="1" noChangeArrowheads="1"/>
          </p:cNvSpPr>
          <p:nvPr>
            <p:ph type="title"/>
          </p:nvPr>
        </p:nvSpPr>
        <p:spPr>
          <a:xfrm>
            <a:off x="2779713" y="381000"/>
            <a:ext cx="5202237" cy="474663"/>
          </a:xfrm>
        </p:spPr>
        <p:txBody>
          <a:bodyPr/>
          <a:lstStyle/>
          <a:p>
            <a:r>
              <a:rPr lang="en-US"/>
              <a:t>PREDICKT - Schedules (2)</a:t>
            </a:r>
          </a:p>
        </p:txBody>
      </p:sp>
      <p:sp>
        <p:nvSpPr>
          <p:cNvPr id="4301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371600"/>
            <a:ext cx="8007350" cy="4730750"/>
          </a:xfrm>
        </p:spPr>
        <p:txBody>
          <a:bodyPr/>
          <a:lstStyle/>
          <a:p>
            <a:r>
              <a:rPr lang="en-US" sz="2000" dirty="0"/>
              <a:t>In the example on the previous slide:</a:t>
            </a:r>
          </a:p>
          <a:p>
            <a:pPr lvl="1"/>
            <a:endParaRPr lang="en-US" sz="1600" dirty="0"/>
          </a:p>
          <a:p>
            <a:pPr lvl="1"/>
            <a:r>
              <a:rPr lang="en-US" sz="1600" dirty="0"/>
              <a:t>the CK-FRAMES keyword specifies the CK ID to be used in the output CK</a:t>
            </a:r>
          </a:p>
          <a:p>
            <a:pPr lvl="2"/>
            <a:r>
              <a:rPr lang="en-US" sz="1600" dirty="0"/>
              <a:t>This ID is incorporated into the keywords defining the schedule intervals</a:t>
            </a:r>
          </a:p>
          <a:p>
            <a:pPr lvl="2"/>
            <a:endParaRPr lang="en-US" sz="1600" dirty="0"/>
          </a:p>
          <a:p>
            <a:pPr lvl="1"/>
            <a:r>
              <a:rPr lang="en-US" sz="1600" dirty="0"/>
              <a:t>the CK-SCLK keyword specifies the ID of the SCLK kernel to be used in creating the CK</a:t>
            </a:r>
          </a:p>
          <a:p>
            <a:pPr lvl="1"/>
            <a:endParaRPr lang="en-US" sz="1600" dirty="0"/>
          </a:p>
          <a:p>
            <a:pPr lvl="1"/>
            <a:r>
              <a:rPr lang="en-US" sz="1600" dirty="0"/>
              <a:t>the CK-SPK keyword specifies the ID of the object, the position of which is used in applying light time correction when orientation is computed</a:t>
            </a:r>
          </a:p>
          <a:p>
            <a:pPr lvl="1"/>
            <a:endParaRPr lang="en-US" sz="1600" dirty="0"/>
          </a:p>
          <a:p>
            <a:pPr lvl="1"/>
            <a:r>
              <a:rPr lang="en-US" sz="1600" dirty="0"/>
              <a:t>the “SOLUTION TO” construct specifies that although the orientation is sought for the M01 spacecraft frame (ID -53000), it is computed for the camera frame (M01_THEMIS_IR) and then transformed to the spacecraft frame</a:t>
            </a: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4403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814F0C60-D42C-0148-9BDF-4888C71F0F4E}" type="slidenum">
              <a:rPr lang="en-US" smtClean="0"/>
              <a:pPr/>
              <a:t>27</a:t>
            </a:fld>
            <a:endParaRPr lang="en-US" sz="1400" b="0">
              <a:latin typeface="Times New Roman" charset="0"/>
            </a:endParaRPr>
          </a:p>
        </p:txBody>
      </p:sp>
      <p:grpSp>
        <p:nvGrpSpPr>
          <p:cNvPr id="44036" name="Group 2"/>
          <p:cNvGrpSpPr>
            <a:grpSpLocks/>
          </p:cNvGrpSpPr>
          <p:nvPr/>
        </p:nvGrpSpPr>
        <p:grpSpPr bwMode="auto">
          <a:xfrm>
            <a:off x="152400" y="1265238"/>
            <a:ext cx="8839200" cy="5287962"/>
            <a:chOff x="96" y="797"/>
            <a:chExt cx="5568" cy="3331"/>
          </a:xfrm>
        </p:grpSpPr>
        <p:sp>
          <p:nvSpPr>
            <p:cNvPr id="44039" name="Rectangle 3"/>
            <p:cNvSpPr>
              <a:spLocks noChangeArrowheads="1"/>
            </p:cNvSpPr>
            <p:nvPr/>
          </p:nvSpPr>
          <p:spPr bwMode="auto">
            <a:xfrm>
              <a:off x="96" y="1000"/>
              <a:ext cx="5568" cy="3127"/>
            </a:xfrm>
            <a:prstGeom prst="rect">
              <a:avLst/>
            </a:prstGeom>
            <a:solidFill>
              <a:srgbClr val="6F6F6F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040" name="Rectangle 4"/>
            <p:cNvSpPr>
              <a:spLocks noChangeArrowheads="1"/>
            </p:cNvSpPr>
            <p:nvPr/>
          </p:nvSpPr>
          <p:spPr bwMode="auto">
            <a:xfrm>
              <a:off x="240" y="926"/>
              <a:ext cx="5424" cy="3202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041" name="Rectangle 5"/>
            <p:cNvSpPr>
              <a:spLocks noChangeArrowheads="1"/>
            </p:cNvSpPr>
            <p:nvPr/>
          </p:nvSpPr>
          <p:spPr bwMode="auto">
            <a:xfrm>
              <a:off x="96" y="797"/>
              <a:ext cx="5568" cy="203"/>
            </a:xfrm>
            <a:prstGeom prst="rect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042" name="Rectangle 6"/>
            <p:cNvSpPr>
              <a:spLocks noChangeArrowheads="1"/>
            </p:cNvSpPr>
            <p:nvPr/>
          </p:nvSpPr>
          <p:spPr bwMode="auto">
            <a:xfrm>
              <a:off x="96" y="4072"/>
              <a:ext cx="5568" cy="56"/>
            </a:xfrm>
            <a:prstGeom prst="rect">
              <a:avLst/>
            </a:prstGeom>
            <a:solidFill>
              <a:srgbClr val="ABABAB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043" name="Rectangle 7"/>
            <p:cNvSpPr>
              <a:spLocks noChangeArrowheads="1"/>
            </p:cNvSpPr>
            <p:nvPr/>
          </p:nvSpPr>
          <p:spPr bwMode="auto">
            <a:xfrm>
              <a:off x="348" y="4071"/>
              <a:ext cx="5086" cy="57"/>
            </a:xfrm>
            <a:prstGeom prst="rect">
              <a:avLst/>
            </a:prstGeom>
            <a:noFill/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044" name="Rectangle 8"/>
            <p:cNvSpPr>
              <a:spLocks noChangeArrowheads="1"/>
            </p:cNvSpPr>
            <p:nvPr/>
          </p:nvSpPr>
          <p:spPr bwMode="auto">
            <a:xfrm>
              <a:off x="116" y="817"/>
              <a:ext cx="5525" cy="162"/>
            </a:xfrm>
            <a:prstGeom prst="rect">
              <a:avLst/>
            </a:prstGeom>
            <a:noFill/>
            <a:ln w="12700">
              <a:solidFill>
                <a:schemeClr val="bg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045" name="Rectangle 9"/>
            <p:cNvSpPr>
              <a:spLocks noChangeArrowheads="1"/>
            </p:cNvSpPr>
            <p:nvPr/>
          </p:nvSpPr>
          <p:spPr bwMode="auto">
            <a:xfrm>
              <a:off x="2325" y="814"/>
              <a:ext cx="979" cy="177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7" tIns="44450" rIns="90487" bIns="44450">
              <a:prstTxWarp prst="textNoShape">
                <a:avLst/>
              </a:prstTxWarp>
              <a:spAutoFit/>
            </a:bodyPr>
            <a:lstStyle/>
            <a:p>
              <a:pPr algn="l">
                <a:lnSpc>
                  <a:spcPct val="90000"/>
                </a:lnSpc>
              </a:pPr>
              <a:r>
                <a:rPr lang="en-US">
                  <a:solidFill>
                    <a:schemeClr val="bg1"/>
                  </a:solidFill>
                </a:rPr>
                <a:t>Terminal Window</a:t>
              </a:r>
            </a:p>
          </p:txBody>
        </p:sp>
        <p:grpSp>
          <p:nvGrpSpPr>
            <p:cNvPr id="44046" name="Group 10"/>
            <p:cNvGrpSpPr>
              <a:grpSpLocks/>
            </p:cNvGrpSpPr>
            <p:nvPr/>
          </p:nvGrpSpPr>
          <p:grpSpPr bwMode="auto">
            <a:xfrm>
              <a:off x="100" y="1637"/>
              <a:ext cx="136" cy="1492"/>
              <a:chOff x="100" y="1637"/>
              <a:chExt cx="136" cy="1492"/>
            </a:xfrm>
          </p:grpSpPr>
          <p:sp>
            <p:nvSpPr>
              <p:cNvPr id="44066" name="Rectangle 11"/>
              <p:cNvSpPr>
                <a:spLocks noChangeArrowheads="1"/>
              </p:cNvSpPr>
              <p:nvPr/>
            </p:nvSpPr>
            <p:spPr bwMode="auto">
              <a:xfrm>
                <a:off x="106" y="1642"/>
                <a:ext cx="130" cy="1478"/>
              </a:xfrm>
              <a:prstGeom prst="rect">
                <a:avLst/>
              </a:prstGeom>
              <a:solidFill>
                <a:schemeClr val="bg2"/>
              </a:solidFill>
              <a:ln w="25400">
                <a:solidFill>
                  <a:srgbClr val="081D58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067" name="Line 12"/>
              <p:cNvSpPr>
                <a:spLocks noChangeShapeType="1"/>
              </p:cNvSpPr>
              <p:nvPr/>
            </p:nvSpPr>
            <p:spPr bwMode="auto">
              <a:xfrm>
                <a:off x="100" y="1637"/>
                <a:ext cx="0" cy="1489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068" name="Line 13"/>
              <p:cNvSpPr>
                <a:spLocks noChangeShapeType="1"/>
              </p:cNvSpPr>
              <p:nvPr/>
            </p:nvSpPr>
            <p:spPr bwMode="auto">
              <a:xfrm>
                <a:off x="101" y="3129"/>
                <a:ext cx="135" cy="0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069" name="Oval 14"/>
              <p:cNvSpPr>
                <a:spLocks noChangeArrowheads="1"/>
              </p:cNvSpPr>
              <p:nvPr/>
            </p:nvSpPr>
            <p:spPr bwMode="auto">
              <a:xfrm>
                <a:off x="165" y="2366"/>
                <a:ext cx="21" cy="32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070" name="Oval 15"/>
              <p:cNvSpPr>
                <a:spLocks noChangeArrowheads="1"/>
              </p:cNvSpPr>
              <p:nvPr/>
            </p:nvSpPr>
            <p:spPr bwMode="auto">
              <a:xfrm>
                <a:off x="166" y="2367"/>
                <a:ext cx="13" cy="23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4047" name="Group 16"/>
            <p:cNvGrpSpPr>
              <a:grpSpLocks/>
            </p:cNvGrpSpPr>
            <p:nvPr/>
          </p:nvGrpSpPr>
          <p:grpSpPr bwMode="auto">
            <a:xfrm>
              <a:off x="98" y="3653"/>
              <a:ext cx="138" cy="418"/>
              <a:chOff x="98" y="3653"/>
              <a:chExt cx="138" cy="418"/>
            </a:xfrm>
          </p:grpSpPr>
          <p:sp>
            <p:nvSpPr>
              <p:cNvPr id="44058" name="Rectangle 17"/>
              <p:cNvSpPr>
                <a:spLocks noChangeArrowheads="1"/>
              </p:cNvSpPr>
              <p:nvPr/>
            </p:nvSpPr>
            <p:spPr bwMode="auto">
              <a:xfrm>
                <a:off x="104" y="3879"/>
                <a:ext cx="132" cy="183"/>
              </a:xfrm>
              <a:prstGeom prst="rect">
                <a:avLst/>
              </a:prstGeom>
              <a:solidFill>
                <a:schemeClr val="bg2"/>
              </a:solidFill>
              <a:ln w="25400">
                <a:solidFill>
                  <a:srgbClr val="081D58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059" name="Line 18"/>
              <p:cNvSpPr>
                <a:spLocks noChangeShapeType="1"/>
              </p:cNvSpPr>
              <p:nvPr/>
            </p:nvSpPr>
            <p:spPr bwMode="auto">
              <a:xfrm>
                <a:off x="98" y="3876"/>
                <a:ext cx="0" cy="192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060" name="Line 19"/>
              <p:cNvSpPr>
                <a:spLocks noChangeShapeType="1"/>
              </p:cNvSpPr>
              <p:nvPr/>
            </p:nvSpPr>
            <p:spPr bwMode="auto">
              <a:xfrm>
                <a:off x="101" y="4071"/>
                <a:ext cx="135" cy="0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061" name="Rectangle 20"/>
              <p:cNvSpPr>
                <a:spLocks noChangeArrowheads="1"/>
              </p:cNvSpPr>
              <p:nvPr/>
            </p:nvSpPr>
            <p:spPr bwMode="auto">
              <a:xfrm>
                <a:off x="104" y="3657"/>
                <a:ext cx="132" cy="182"/>
              </a:xfrm>
              <a:prstGeom prst="rect">
                <a:avLst/>
              </a:prstGeom>
              <a:solidFill>
                <a:schemeClr val="bg2"/>
              </a:solidFill>
              <a:ln w="25400">
                <a:solidFill>
                  <a:srgbClr val="081D58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062" name="Line 21"/>
              <p:cNvSpPr>
                <a:spLocks noChangeShapeType="1"/>
              </p:cNvSpPr>
              <p:nvPr/>
            </p:nvSpPr>
            <p:spPr bwMode="auto">
              <a:xfrm>
                <a:off x="98" y="3653"/>
                <a:ext cx="0" cy="191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063" name="Line 22"/>
              <p:cNvSpPr>
                <a:spLocks noChangeShapeType="1"/>
              </p:cNvSpPr>
              <p:nvPr/>
            </p:nvSpPr>
            <p:spPr bwMode="auto">
              <a:xfrm>
                <a:off x="101" y="3848"/>
                <a:ext cx="135" cy="0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064" name="Freeform 23"/>
              <p:cNvSpPr>
                <a:spLocks/>
              </p:cNvSpPr>
              <p:nvPr/>
            </p:nvSpPr>
            <p:spPr bwMode="auto">
              <a:xfrm>
                <a:off x="148" y="3927"/>
                <a:ext cx="55" cy="89"/>
              </a:xfrm>
              <a:custGeom>
                <a:avLst/>
                <a:gdLst>
                  <a:gd name="T0" fmla="*/ 26 w 55"/>
                  <a:gd name="T1" fmla="*/ 0 h 89"/>
                  <a:gd name="T2" fmla="*/ 0 w 55"/>
                  <a:gd name="T3" fmla="*/ 88 h 89"/>
                  <a:gd name="T4" fmla="*/ 54 w 55"/>
                  <a:gd name="T5" fmla="*/ 88 h 89"/>
                  <a:gd name="T6" fmla="*/ 26 w 55"/>
                  <a:gd name="T7" fmla="*/ 0 h 89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55"/>
                  <a:gd name="T13" fmla="*/ 0 h 89"/>
                  <a:gd name="T14" fmla="*/ 55 w 55"/>
                  <a:gd name="T15" fmla="*/ 89 h 89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55" h="89">
                    <a:moveTo>
                      <a:pt x="26" y="0"/>
                    </a:moveTo>
                    <a:lnTo>
                      <a:pt x="0" y="88"/>
                    </a:lnTo>
                    <a:lnTo>
                      <a:pt x="54" y="88"/>
                    </a:lnTo>
                    <a:lnTo>
                      <a:pt x="26" y="0"/>
                    </a:lnTo>
                  </a:path>
                </a:pathLst>
              </a:custGeom>
              <a:solidFill>
                <a:schemeClr val="tx1"/>
              </a:solidFill>
              <a:ln w="12700" cap="rnd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065" name="Freeform 24"/>
              <p:cNvSpPr>
                <a:spLocks/>
              </p:cNvSpPr>
              <p:nvPr/>
            </p:nvSpPr>
            <p:spPr bwMode="auto">
              <a:xfrm>
                <a:off x="148" y="3704"/>
                <a:ext cx="54" cy="90"/>
              </a:xfrm>
              <a:custGeom>
                <a:avLst/>
                <a:gdLst>
                  <a:gd name="T0" fmla="*/ 25 w 54"/>
                  <a:gd name="T1" fmla="*/ 89 h 90"/>
                  <a:gd name="T2" fmla="*/ 0 w 54"/>
                  <a:gd name="T3" fmla="*/ 0 h 90"/>
                  <a:gd name="T4" fmla="*/ 53 w 54"/>
                  <a:gd name="T5" fmla="*/ 0 h 90"/>
                  <a:gd name="T6" fmla="*/ 25 w 54"/>
                  <a:gd name="T7" fmla="*/ 89 h 9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54"/>
                  <a:gd name="T13" fmla="*/ 0 h 90"/>
                  <a:gd name="T14" fmla="*/ 54 w 54"/>
                  <a:gd name="T15" fmla="*/ 90 h 9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54" h="90">
                    <a:moveTo>
                      <a:pt x="25" y="89"/>
                    </a:moveTo>
                    <a:lnTo>
                      <a:pt x="0" y="0"/>
                    </a:lnTo>
                    <a:lnTo>
                      <a:pt x="53" y="0"/>
                    </a:lnTo>
                    <a:lnTo>
                      <a:pt x="25" y="89"/>
                    </a:lnTo>
                  </a:path>
                </a:pathLst>
              </a:custGeom>
              <a:solidFill>
                <a:schemeClr val="tx1"/>
              </a:solidFill>
              <a:ln w="12700" cap="rnd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44048" name="Rectangle 25"/>
            <p:cNvSpPr>
              <a:spLocks noChangeArrowheads="1"/>
            </p:cNvSpPr>
            <p:nvPr/>
          </p:nvSpPr>
          <p:spPr bwMode="auto">
            <a:xfrm>
              <a:off x="136" y="829"/>
              <a:ext cx="120" cy="119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049" name="Line 26"/>
            <p:cNvSpPr>
              <a:spLocks noChangeShapeType="1"/>
            </p:cNvSpPr>
            <p:nvPr/>
          </p:nvSpPr>
          <p:spPr bwMode="auto">
            <a:xfrm>
              <a:off x="131" y="831"/>
              <a:ext cx="0" cy="119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050" name="Line 27"/>
            <p:cNvSpPr>
              <a:spLocks noChangeShapeType="1"/>
            </p:cNvSpPr>
            <p:nvPr/>
          </p:nvSpPr>
          <p:spPr bwMode="auto">
            <a:xfrm>
              <a:off x="134" y="953"/>
              <a:ext cx="120" cy="0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051" name="Rectangle 28"/>
            <p:cNvSpPr>
              <a:spLocks noChangeArrowheads="1"/>
            </p:cNvSpPr>
            <p:nvPr/>
          </p:nvSpPr>
          <p:spPr bwMode="auto">
            <a:xfrm>
              <a:off x="163" y="856"/>
              <a:ext cx="66" cy="70"/>
            </a:xfrm>
            <a:prstGeom prst="rect">
              <a:avLst/>
            </a:prstGeom>
            <a:noFill/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052" name="Rectangle 29"/>
            <p:cNvSpPr>
              <a:spLocks noChangeArrowheads="1"/>
            </p:cNvSpPr>
            <p:nvPr/>
          </p:nvSpPr>
          <p:spPr bwMode="auto">
            <a:xfrm>
              <a:off x="163" y="856"/>
              <a:ext cx="66" cy="14"/>
            </a:xfrm>
            <a:prstGeom prst="rect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053" name="Rectangle 30"/>
            <p:cNvSpPr>
              <a:spLocks noChangeArrowheads="1"/>
            </p:cNvSpPr>
            <p:nvPr/>
          </p:nvSpPr>
          <p:spPr bwMode="auto">
            <a:xfrm>
              <a:off x="5493" y="835"/>
              <a:ext cx="121" cy="12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054" name="Line 31"/>
            <p:cNvSpPr>
              <a:spLocks noChangeShapeType="1"/>
            </p:cNvSpPr>
            <p:nvPr/>
          </p:nvSpPr>
          <p:spPr bwMode="auto">
            <a:xfrm>
              <a:off x="5488" y="836"/>
              <a:ext cx="0" cy="119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055" name="Line 32"/>
            <p:cNvSpPr>
              <a:spLocks noChangeShapeType="1"/>
            </p:cNvSpPr>
            <p:nvPr/>
          </p:nvSpPr>
          <p:spPr bwMode="auto">
            <a:xfrm>
              <a:off x="5493" y="958"/>
              <a:ext cx="122" cy="0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056" name="Line 33"/>
            <p:cNvSpPr>
              <a:spLocks noChangeShapeType="1"/>
            </p:cNvSpPr>
            <p:nvPr/>
          </p:nvSpPr>
          <p:spPr bwMode="auto">
            <a:xfrm>
              <a:off x="5513" y="855"/>
              <a:ext cx="82" cy="81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057" name="Line 34"/>
            <p:cNvSpPr>
              <a:spLocks noChangeShapeType="1"/>
            </p:cNvSpPr>
            <p:nvPr/>
          </p:nvSpPr>
          <p:spPr bwMode="auto">
            <a:xfrm flipV="1">
              <a:off x="5512" y="847"/>
              <a:ext cx="82" cy="97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44037" name="Rectangle 35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7772400" cy="4502150"/>
          </a:xfrm>
          <a:noFill/>
        </p:spPr>
        <p:txBody>
          <a:bodyPr lIns="90487" rIns="90487"/>
          <a:lstStyle/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$ </a:t>
            </a:r>
            <a:r>
              <a:rPr lang="en-US" sz="1200">
                <a:latin typeface="Courier New" charset="0"/>
              </a:rPr>
              <a:t>cat m01_map_nadir.prediCkt 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\begindata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         DIRECTION_SPECS      += ( 'ToMars     = POSITION OF MARS -' )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         DIRECTION_SPECS      += (              'FROM M01         -' )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         DIRECTION_SPECS      += (              'CORRECTION NONE'    )</a:t>
            </a:r>
          </a:p>
          <a:p>
            <a:pPr marL="0" indent="0">
              <a:buFontTx/>
              <a:buNone/>
            </a:pPr>
            <a:endParaRPr lang="en-US" sz="1200" b="0">
              <a:latin typeface="Courier New" charset="0"/>
            </a:endParaRP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         DIRECTION_SPECS      += ( 'scVelocity = VELOCITY OF M01  -' )    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         DIRECTION_SPECS      += (              'FROM MARS        -' )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         DIRECTION_SPECS      += (              'CORRECTION NONE'    )</a:t>
            </a:r>
          </a:p>
          <a:p>
            <a:pPr marL="0" indent="0">
              <a:buFontTx/>
              <a:buNone/>
            </a:pPr>
            <a:endParaRPr lang="en-US" sz="1200" b="0">
              <a:latin typeface="Courier New" charset="0"/>
            </a:endParaRP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         ORIENTATION_NAME     += 'CameratoMars'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         PRIMARY              += '+Z = ToMars'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         SECONDARY            += '+Y = scVelocity'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         BASE_FRAME           += 'J2000'</a:t>
            </a:r>
          </a:p>
          <a:p>
            <a:pPr marL="0" indent="0">
              <a:buFontTx/>
              <a:buNone/>
            </a:pPr>
            <a:endParaRPr lang="en-US" sz="1200" b="0">
              <a:latin typeface="Courier New" charset="0"/>
            </a:endParaRP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         CK-SCLK               =  53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         CK-SPK                = -53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         CK-FRAMES            += -53000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         CK-53000ORIENTATION  += 'SOLUTION TO M01_THEMIS_IR = CameratoMars'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         CK-53000START        += @2004-FEB-10-00:00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         CK-53000STOP         += @2004-FEB-15-00:00</a:t>
            </a:r>
          </a:p>
          <a:p>
            <a:pPr marL="0" indent="0">
              <a:buFontTx/>
              <a:buNone/>
            </a:pPr>
            <a:r>
              <a:rPr lang="en-US" sz="1200" b="0">
                <a:latin typeface="Courier New" charset="0"/>
              </a:rPr>
              <a:t>\begintext</a:t>
            </a:r>
          </a:p>
        </p:txBody>
      </p:sp>
      <p:sp>
        <p:nvSpPr>
          <p:cNvPr id="44038" name="Rectangle 36"/>
          <p:cNvSpPr>
            <a:spLocks noGrp="1" noChangeArrowheads="1"/>
          </p:cNvSpPr>
          <p:nvPr>
            <p:ph type="title"/>
          </p:nvPr>
        </p:nvSpPr>
        <p:spPr>
          <a:xfrm>
            <a:off x="2957513" y="381000"/>
            <a:ext cx="4843462" cy="474663"/>
          </a:xfrm>
        </p:spPr>
        <p:txBody>
          <a:bodyPr/>
          <a:lstStyle/>
          <a:p>
            <a:r>
              <a:rPr lang="en-US"/>
              <a:t>PREDICKT - Example (1)</a:t>
            </a:r>
          </a:p>
        </p:txBody>
      </p:sp>
    </p:spTree>
  </p:cSld>
  <p:clrMapOvr>
    <a:masterClrMapping/>
  </p:clrMapOvr>
  <p:transition/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4505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7A2A818F-1E4D-7F4C-B550-BCF4CEC49C87}" type="slidenum">
              <a:rPr lang="en-US" smtClean="0"/>
              <a:pPr/>
              <a:t>28</a:t>
            </a:fld>
            <a:endParaRPr lang="en-US" sz="1400" b="0">
              <a:latin typeface="Times New Roman" charset="0"/>
            </a:endParaRPr>
          </a:p>
        </p:txBody>
      </p:sp>
      <p:grpSp>
        <p:nvGrpSpPr>
          <p:cNvPr id="45060" name="Group 2"/>
          <p:cNvGrpSpPr>
            <a:grpSpLocks/>
          </p:cNvGrpSpPr>
          <p:nvPr/>
        </p:nvGrpSpPr>
        <p:grpSpPr bwMode="auto">
          <a:xfrm>
            <a:off x="152400" y="1265238"/>
            <a:ext cx="8839200" cy="5287962"/>
            <a:chOff x="96" y="797"/>
            <a:chExt cx="5568" cy="3331"/>
          </a:xfrm>
        </p:grpSpPr>
        <p:sp>
          <p:nvSpPr>
            <p:cNvPr id="45063" name="Rectangle 3"/>
            <p:cNvSpPr>
              <a:spLocks noChangeArrowheads="1"/>
            </p:cNvSpPr>
            <p:nvPr/>
          </p:nvSpPr>
          <p:spPr bwMode="auto">
            <a:xfrm>
              <a:off x="96" y="1000"/>
              <a:ext cx="5568" cy="3127"/>
            </a:xfrm>
            <a:prstGeom prst="rect">
              <a:avLst/>
            </a:prstGeom>
            <a:solidFill>
              <a:srgbClr val="6F6F6F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064" name="Rectangle 4"/>
            <p:cNvSpPr>
              <a:spLocks noChangeArrowheads="1"/>
            </p:cNvSpPr>
            <p:nvPr/>
          </p:nvSpPr>
          <p:spPr bwMode="auto">
            <a:xfrm>
              <a:off x="240" y="926"/>
              <a:ext cx="5424" cy="3202"/>
            </a:xfrm>
            <a:prstGeom prst="rect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065" name="Rectangle 5"/>
            <p:cNvSpPr>
              <a:spLocks noChangeArrowheads="1"/>
            </p:cNvSpPr>
            <p:nvPr/>
          </p:nvSpPr>
          <p:spPr bwMode="auto">
            <a:xfrm>
              <a:off x="96" y="797"/>
              <a:ext cx="5568" cy="203"/>
            </a:xfrm>
            <a:prstGeom prst="rect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066" name="Rectangle 6"/>
            <p:cNvSpPr>
              <a:spLocks noChangeArrowheads="1"/>
            </p:cNvSpPr>
            <p:nvPr/>
          </p:nvSpPr>
          <p:spPr bwMode="auto">
            <a:xfrm>
              <a:off x="96" y="4072"/>
              <a:ext cx="5568" cy="56"/>
            </a:xfrm>
            <a:prstGeom prst="rect">
              <a:avLst/>
            </a:prstGeom>
            <a:solidFill>
              <a:srgbClr val="ABABAB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067" name="Rectangle 7"/>
            <p:cNvSpPr>
              <a:spLocks noChangeArrowheads="1"/>
            </p:cNvSpPr>
            <p:nvPr/>
          </p:nvSpPr>
          <p:spPr bwMode="auto">
            <a:xfrm>
              <a:off x="348" y="4071"/>
              <a:ext cx="5086" cy="57"/>
            </a:xfrm>
            <a:prstGeom prst="rect">
              <a:avLst/>
            </a:prstGeom>
            <a:noFill/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068" name="Rectangle 8"/>
            <p:cNvSpPr>
              <a:spLocks noChangeArrowheads="1"/>
            </p:cNvSpPr>
            <p:nvPr/>
          </p:nvSpPr>
          <p:spPr bwMode="auto">
            <a:xfrm>
              <a:off x="116" y="817"/>
              <a:ext cx="5525" cy="162"/>
            </a:xfrm>
            <a:prstGeom prst="rect">
              <a:avLst/>
            </a:prstGeom>
            <a:noFill/>
            <a:ln w="12700">
              <a:solidFill>
                <a:schemeClr val="bg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069" name="Rectangle 9"/>
            <p:cNvSpPr>
              <a:spLocks noChangeArrowheads="1"/>
            </p:cNvSpPr>
            <p:nvPr/>
          </p:nvSpPr>
          <p:spPr bwMode="auto">
            <a:xfrm>
              <a:off x="2325" y="814"/>
              <a:ext cx="979" cy="177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7" tIns="44450" rIns="90487" bIns="44450">
              <a:prstTxWarp prst="textNoShape">
                <a:avLst/>
              </a:prstTxWarp>
              <a:spAutoFit/>
            </a:bodyPr>
            <a:lstStyle/>
            <a:p>
              <a:pPr algn="l">
                <a:lnSpc>
                  <a:spcPct val="90000"/>
                </a:lnSpc>
              </a:pPr>
              <a:r>
                <a:rPr lang="en-US">
                  <a:solidFill>
                    <a:schemeClr val="bg1"/>
                  </a:solidFill>
                </a:rPr>
                <a:t>Terminal Window</a:t>
              </a:r>
            </a:p>
          </p:txBody>
        </p:sp>
        <p:grpSp>
          <p:nvGrpSpPr>
            <p:cNvPr id="45070" name="Group 10"/>
            <p:cNvGrpSpPr>
              <a:grpSpLocks/>
            </p:cNvGrpSpPr>
            <p:nvPr/>
          </p:nvGrpSpPr>
          <p:grpSpPr bwMode="auto">
            <a:xfrm>
              <a:off x="100" y="1637"/>
              <a:ext cx="136" cy="1492"/>
              <a:chOff x="100" y="1637"/>
              <a:chExt cx="136" cy="1492"/>
            </a:xfrm>
          </p:grpSpPr>
          <p:sp>
            <p:nvSpPr>
              <p:cNvPr id="45090" name="Rectangle 11"/>
              <p:cNvSpPr>
                <a:spLocks noChangeArrowheads="1"/>
              </p:cNvSpPr>
              <p:nvPr/>
            </p:nvSpPr>
            <p:spPr bwMode="auto">
              <a:xfrm>
                <a:off x="106" y="1642"/>
                <a:ext cx="130" cy="1478"/>
              </a:xfrm>
              <a:prstGeom prst="rect">
                <a:avLst/>
              </a:prstGeom>
              <a:solidFill>
                <a:schemeClr val="bg2"/>
              </a:solidFill>
              <a:ln w="25400">
                <a:solidFill>
                  <a:srgbClr val="081D58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091" name="Line 12"/>
              <p:cNvSpPr>
                <a:spLocks noChangeShapeType="1"/>
              </p:cNvSpPr>
              <p:nvPr/>
            </p:nvSpPr>
            <p:spPr bwMode="auto">
              <a:xfrm>
                <a:off x="100" y="1637"/>
                <a:ext cx="0" cy="1489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092" name="Line 13"/>
              <p:cNvSpPr>
                <a:spLocks noChangeShapeType="1"/>
              </p:cNvSpPr>
              <p:nvPr/>
            </p:nvSpPr>
            <p:spPr bwMode="auto">
              <a:xfrm>
                <a:off x="101" y="3129"/>
                <a:ext cx="135" cy="0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093" name="Oval 14"/>
              <p:cNvSpPr>
                <a:spLocks noChangeArrowheads="1"/>
              </p:cNvSpPr>
              <p:nvPr/>
            </p:nvSpPr>
            <p:spPr bwMode="auto">
              <a:xfrm>
                <a:off x="165" y="2366"/>
                <a:ext cx="21" cy="32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094" name="Oval 15"/>
              <p:cNvSpPr>
                <a:spLocks noChangeArrowheads="1"/>
              </p:cNvSpPr>
              <p:nvPr/>
            </p:nvSpPr>
            <p:spPr bwMode="auto">
              <a:xfrm>
                <a:off x="166" y="2367"/>
                <a:ext cx="13" cy="23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45071" name="Group 16"/>
            <p:cNvGrpSpPr>
              <a:grpSpLocks/>
            </p:cNvGrpSpPr>
            <p:nvPr/>
          </p:nvGrpSpPr>
          <p:grpSpPr bwMode="auto">
            <a:xfrm>
              <a:off x="98" y="3653"/>
              <a:ext cx="138" cy="418"/>
              <a:chOff x="98" y="3653"/>
              <a:chExt cx="138" cy="418"/>
            </a:xfrm>
          </p:grpSpPr>
          <p:sp>
            <p:nvSpPr>
              <p:cNvPr id="45082" name="Rectangle 17"/>
              <p:cNvSpPr>
                <a:spLocks noChangeArrowheads="1"/>
              </p:cNvSpPr>
              <p:nvPr/>
            </p:nvSpPr>
            <p:spPr bwMode="auto">
              <a:xfrm>
                <a:off x="104" y="3879"/>
                <a:ext cx="132" cy="183"/>
              </a:xfrm>
              <a:prstGeom prst="rect">
                <a:avLst/>
              </a:prstGeom>
              <a:solidFill>
                <a:schemeClr val="bg2"/>
              </a:solidFill>
              <a:ln w="25400">
                <a:solidFill>
                  <a:srgbClr val="081D58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083" name="Line 18"/>
              <p:cNvSpPr>
                <a:spLocks noChangeShapeType="1"/>
              </p:cNvSpPr>
              <p:nvPr/>
            </p:nvSpPr>
            <p:spPr bwMode="auto">
              <a:xfrm>
                <a:off x="98" y="3876"/>
                <a:ext cx="0" cy="192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084" name="Line 19"/>
              <p:cNvSpPr>
                <a:spLocks noChangeShapeType="1"/>
              </p:cNvSpPr>
              <p:nvPr/>
            </p:nvSpPr>
            <p:spPr bwMode="auto">
              <a:xfrm>
                <a:off x="101" y="4071"/>
                <a:ext cx="135" cy="0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085" name="Rectangle 20"/>
              <p:cNvSpPr>
                <a:spLocks noChangeArrowheads="1"/>
              </p:cNvSpPr>
              <p:nvPr/>
            </p:nvSpPr>
            <p:spPr bwMode="auto">
              <a:xfrm>
                <a:off x="104" y="3657"/>
                <a:ext cx="132" cy="182"/>
              </a:xfrm>
              <a:prstGeom prst="rect">
                <a:avLst/>
              </a:prstGeom>
              <a:solidFill>
                <a:schemeClr val="bg2"/>
              </a:solidFill>
              <a:ln w="25400">
                <a:solidFill>
                  <a:srgbClr val="081D58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086" name="Line 21"/>
              <p:cNvSpPr>
                <a:spLocks noChangeShapeType="1"/>
              </p:cNvSpPr>
              <p:nvPr/>
            </p:nvSpPr>
            <p:spPr bwMode="auto">
              <a:xfrm>
                <a:off x="98" y="3653"/>
                <a:ext cx="0" cy="191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087" name="Line 22"/>
              <p:cNvSpPr>
                <a:spLocks noChangeShapeType="1"/>
              </p:cNvSpPr>
              <p:nvPr/>
            </p:nvSpPr>
            <p:spPr bwMode="auto">
              <a:xfrm>
                <a:off x="101" y="3848"/>
                <a:ext cx="135" cy="0"/>
              </a:xfrm>
              <a:prstGeom prst="line">
                <a:avLst/>
              </a:prstGeom>
              <a:noFill/>
              <a:ln w="12700">
                <a:solidFill>
                  <a:schemeClr val="bg1"/>
                </a:solidFill>
                <a:round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088" name="Freeform 23"/>
              <p:cNvSpPr>
                <a:spLocks/>
              </p:cNvSpPr>
              <p:nvPr/>
            </p:nvSpPr>
            <p:spPr bwMode="auto">
              <a:xfrm>
                <a:off x="148" y="3927"/>
                <a:ext cx="55" cy="89"/>
              </a:xfrm>
              <a:custGeom>
                <a:avLst/>
                <a:gdLst>
                  <a:gd name="T0" fmla="*/ 26 w 55"/>
                  <a:gd name="T1" fmla="*/ 0 h 89"/>
                  <a:gd name="T2" fmla="*/ 0 w 55"/>
                  <a:gd name="T3" fmla="*/ 88 h 89"/>
                  <a:gd name="T4" fmla="*/ 54 w 55"/>
                  <a:gd name="T5" fmla="*/ 88 h 89"/>
                  <a:gd name="T6" fmla="*/ 26 w 55"/>
                  <a:gd name="T7" fmla="*/ 0 h 89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55"/>
                  <a:gd name="T13" fmla="*/ 0 h 89"/>
                  <a:gd name="T14" fmla="*/ 55 w 55"/>
                  <a:gd name="T15" fmla="*/ 89 h 89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55" h="89">
                    <a:moveTo>
                      <a:pt x="26" y="0"/>
                    </a:moveTo>
                    <a:lnTo>
                      <a:pt x="0" y="88"/>
                    </a:lnTo>
                    <a:lnTo>
                      <a:pt x="54" y="88"/>
                    </a:lnTo>
                    <a:lnTo>
                      <a:pt x="26" y="0"/>
                    </a:lnTo>
                  </a:path>
                </a:pathLst>
              </a:custGeom>
              <a:solidFill>
                <a:schemeClr val="tx1"/>
              </a:solidFill>
              <a:ln w="12700" cap="rnd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5089" name="Freeform 24"/>
              <p:cNvSpPr>
                <a:spLocks/>
              </p:cNvSpPr>
              <p:nvPr/>
            </p:nvSpPr>
            <p:spPr bwMode="auto">
              <a:xfrm>
                <a:off x="148" y="3704"/>
                <a:ext cx="54" cy="90"/>
              </a:xfrm>
              <a:custGeom>
                <a:avLst/>
                <a:gdLst>
                  <a:gd name="T0" fmla="*/ 25 w 54"/>
                  <a:gd name="T1" fmla="*/ 89 h 90"/>
                  <a:gd name="T2" fmla="*/ 0 w 54"/>
                  <a:gd name="T3" fmla="*/ 0 h 90"/>
                  <a:gd name="T4" fmla="*/ 53 w 54"/>
                  <a:gd name="T5" fmla="*/ 0 h 90"/>
                  <a:gd name="T6" fmla="*/ 25 w 54"/>
                  <a:gd name="T7" fmla="*/ 89 h 9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54"/>
                  <a:gd name="T13" fmla="*/ 0 h 90"/>
                  <a:gd name="T14" fmla="*/ 54 w 54"/>
                  <a:gd name="T15" fmla="*/ 90 h 9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54" h="90">
                    <a:moveTo>
                      <a:pt x="25" y="89"/>
                    </a:moveTo>
                    <a:lnTo>
                      <a:pt x="0" y="0"/>
                    </a:lnTo>
                    <a:lnTo>
                      <a:pt x="53" y="0"/>
                    </a:lnTo>
                    <a:lnTo>
                      <a:pt x="25" y="89"/>
                    </a:lnTo>
                  </a:path>
                </a:pathLst>
              </a:custGeom>
              <a:solidFill>
                <a:schemeClr val="tx1"/>
              </a:solidFill>
              <a:ln w="12700" cap="rnd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45072" name="Rectangle 25"/>
            <p:cNvSpPr>
              <a:spLocks noChangeArrowheads="1"/>
            </p:cNvSpPr>
            <p:nvPr/>
          </p:nvSpPr>
          <p:spPr bwMode="auto">
            <a:xfrm>
              <a:off x="136" y="829"/>
              <a:ext cx="120" cy="119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073" name="Line 26"/>
            <p:cNvSpPr>
              <a:spLocks noChangeShapeType="1"/>
            </p:cNvSpPr>
            <p:nvPr/>
          </p:nvSpPr>
          <p:spPr bwMode="auto">
            <a:xfrm>
              <a:off x="131" y="831"/>
              <a:ext cx="0" cy="119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074" name="Line 27"/>
            <p:cNvSpPr>
              <a:spLocks noChangeShapeType="1"/>
            </p:cNvSpPr>
            <p:nvPr/>
          </p:nvSpPr>
          <p:spPr bwMode="auto">
            <a:xfrm>
              <a:off x="134" y="953"/>
              <a:ext cx="120" cy="0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075" name="Rectangle 28"/>
            <p:cNvSpPr>
              <a:spLocks noChangeArrowheads="1"/>
            </p:cNvSpPr>
            <p:nvPr/>
          </p:nvSpPr>
          <p:spPr bwMode="auto">
            <a:xfrm>
              <a:off x="163" y="856"/>
              <a:ext cx="66" cy="70"/>
            </a:xfrm>
            <a:prstGeom prst="rect">
              <a:avLst/>
            </a:prstGeom>
            <a:noFill/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076" name="Rectangle 29"/>
            <p:cNvSpPr>
              <a:spLocks noChangeArrowheads="1"/>
            </p:cNvSpPr>
            <p:nvPr/>
          </p:nvSpPr>
          <p:spPr bwMode="auto">
            <a:xfrm>
              <a:off x="163" y="856"/>
              <a:ext cx="66" cy="14"/>
            </a:xfrm>
            <a:prstGeom prst="rect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077" name="Rectangle 30"/>
            <p:cNvSpPr>
              <a:spLocks noChangeArrowheads="1"/>
            </p:cNvSpPr>
            <p:nvPr/>
          </p:nvSpPr>
          <p:spPr bwMode="auto">
            <a:xfrm>
              <a:off x="5493" y="835"/>
              <a:ext cx="121" cy="12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078" name="Line 31"/>
            <p:cNvSpPr>
              <a:spLocks noChangeShapeType="1"/>
            </p:cNvSpPr>
            <p:nvPr/>
          </p:nvSpPr>
          <p:spPr bwMode="auto">
            <a:xfrm>
              <a:off x="5488" y="836"/>
              <a:ext cx="0" cy="119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079" name="Line 32"/>
            <p:cNvSpPr>
              <a:spLocks noChangeShapeType="1"/>
            </p:cNvSpPr>
            <p:nvPr/>
          </p:nvSpPr>
          <p:spPr bwMode="auto">
            <a:xfrm>
              <a:off x="5493" y="958"/>
              <a:ext cx="122" cy="0"/>
            </a:xfrm>
            <a:prstGeom prst="line">
              <a:avLst/>
            </a:prstGeom>
            <a:noFill/>
            <a:ln w="12700">
              <a:solidFill>
                <a:schemeClr val="bg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080" name="Line 33"/>
            <p:cNvSpPr>
              <a:spLocks noChangeShapeType="1"/>
            </p:cNvSpPr>
            <p:nvPr/>
          </p:nvSpPr>
          <p:spPr bwMode="auto">
            <a:xfrm>
              <a:off x="5513" y="855"/>
              <a:ext cx="82" cy="81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081" name="Line 34"/>
            <p:cNvSpPr>
              <a:spLocks noChangeShapeType="1"/>
            </p:cNvSpPr>
            <p:nvPr/>
          </p:nvSpPr>
          <p:spPr bwMode="auto">
            <a:xfrm flipV="1">
              <a:off x="5512" y="847"/>
              <a:ext cx="82" cy="97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45061" name="Rectangle 35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7772400" cy="4502150"/>
          </a:xfrm>
          <a:noFill/>
        </p:spPr>
        <p:txBody>
          <a:bodyPr lIns="90487" rIns="90487"/>
          <a:lstStyle/>
          <a:p>
            <a:pPr marL="0" indent="0">
              <a:buFontTx/>
              <a:buNone/>
            </a:pPr>
            <a:r>
              <a:rPr lang="en-US" sz="1000" b="0">
                <a:latin typeface="Courier New" charset="0"/>
              </a:rPr>
              <a:t>$ </a:t>
            </a:r>
            <a:r>
              <a:rPr lang="en-US" sz="1000">
                <a:latin typeface="Courier New" charset="0"/>
              </a:rPr>
              <a:t>cat m01_map_nadir.furnsh</a:t>
            </a:r>
          </a:p>
          <a:p>
            <a:pPr marL="0" indent="0">
              <a:buFontTx/>
              <a:buNone/>
            </a:pPr>
            <a:r>
              <a:rPr lang="en-US" sz="1000" b="0">
                <a:latin typeface="Courier New" charset="0"/>
              </a:rPr>
              <a:t>\begindata</a:t>
            </a:r>
          </a:p>
          <a:p>
            <a:pPr marL="0" indent="0">
              <a:buFontTx/>
              <a:buNone/>
            </a:pPr>
            <a:r>
              <a:rPr lang="en-US" sz="1000" b="0">
                <a:latin typeface="Courier New" charset="0"/>
              </a:rPr>
              <a:t>   KERNELS_TO_LOAD = ( 'naif0007.tls'</a:t>
            </a:r>
          </a:p>
          <a:p>
            <a:pPr marL="0" indent="0">
              <a:buFontTx/>
              <a:buNone/>
            </a:pPr>
            <a:r>
              <a:rPr lang="en-US" sz="1000" b="0">
                <a:latin typeface="Courier New" charset="0"/>
              </a:rPr>
              <a:t>                       'm01_v26.tf'</a:t>
            </a:r>
          </a:p>
          <a:p>
            <a:pPr marL="0" indent="0">
              <a:buFontTx/>
              <a:buNone/>
            </a:pPr>
            <a:r>
              <a:rPr lang="en-US" sz="1000" b="0">
                <a:latin typeface="Courier New" charset="0"/>
              </a:rPr>
              <a:t>                       'mar033-5.bsp'</a:t>
            </a:r>
          </a:p>
          <a:p>
            <a:pPr marL="0" indent="0">
              <a:buFontTx/>
              <a:buNone/>
            </a:pPr>
            <a:r>
              <a:rPr lang="en-US" sz="1000" b="0">
                <a:latin typeface="Courier New" charset="0"/>
              </a:rPr>
              <a:t>                       'm01_map_rec.bsp'</a:t>
            </a:r>
          </a:p>
          <a:p>
            <a:pPr marL="0" indent="0">
              <a:buFontTx/>
              <a:buNone/>
            </a:pPr>
            <a:r>
              <a:rPr lang="en-US" sz="1000" b="0">
                <a:latin typeface="Courier New" charset="0"/>
              </a:rPr>
              <a:t>                       'm01.tsc' )</a:t>
            </a:r>
          </a:p>
          <a:p>
            <a:pPr marL="0" indent="0">
              <a:buFontTx/>
              <a:buNone/>
            </a:pPr>
            <a:r>
              <a:rPr lang="en-US" sz="1000" b="0">
                <a:latin typeface="Courier New" charset="0"/>
              </a:rPr>
              <a:t>\begintext</a:t>
            </a:r>
          </a:p>
          <a:p>
            <a:pPr marL="0" indent="0">
              <a:buFontTx/>
              <a:buNone/>
            </a:pPr>
            <a:r>
              <a:rPr lang="en-US" sz="1000" b="0">
                <a:latin typeface="Courier New" charset="0"/>
              </a:rPr>
              <a:t>$ </a:t>
            </a:r>
            <a:r>
              <a:rPr lang="en-US" sz="1000">
                <a:latin typeface="Courier New" charset="0"/>
              </a:rPr>
              <a:t>prediCkt -furnish m01_map_nadir.furnsh -spec m01_map_nadir.prediCkt -ck m01_map_nadir.bc -tol 0.01 degrees -sclk m01.tsc</a:t>
            </a:r>
          </a:p>
          <a:p>
            <a:pPr marL="0" indent="0">
              <a:buFontTx/>
              <a:buNone/>
            </a:pPr>
            <a:r>
              <a:rPr lang="en-US" sz="1000" b="0">
                <a:latin typeface="Courier New" charset="0"/>
              </a:rPr>
              <a:t> </a:t>
            </a:r>
          </a:p>
          <a:p>
            <a:pPr marL="0" indent="0">
              <a:buFontTx/>
              <a:buNone/>
            </a:pPr>
            <a:r>
              <a:rPr lang="en-US" sz="1000" b="0">
                <a:latin typeface="Courier New" charset="0"/>
              </a:rPr>
              <a:t>Begin Segment: 1 --- SOLUTION TO M01_THEMIS_IR = CameratoMars</a:t>
            </a:r>
          </a:p>
          <a:p>
            <a:pPr marL="0" indent="0">
              <a:buFontTx/>
              <a:buNone/>
            </a:pPr>
            <a:r>
              <a:rPr lang="en-US" sz="1000" b="0">
                <a:latin typeface="Courier New" charset="0"/>
              </a:rPr>
              <a:t> </a:t>
            </a:r>
          </a:p>
          <a:p>
            <a:pPr marL="0" indent="0">
              <a:buFontTx/>
              <a:buNone/>
            </a:pPr>
            <a:r>
              <a:rPr lang="en-US" sz="1000" b="0">
                <a:latin typeface="Courier New" charset="0"/>
              </a:rPr>
              <a:t>Constructing Segment</a:t>
            </a:r>
          </a:p>
          <a:p>
            <a:pPr marL="0" indent="0">
              <a:buFontTx/>
              <a:buNone/>
            </a:pPr>
            <a:r>
              <a:rPr lang="en-US" sz="1000" b="0">
                <a:latin typeface="Courier New" charset="0"/>
              </a:rPr>
              <a:t>From: 2004 FEB 10 00:00:00.000</a:t>
            </a:r>
          </a:p>
          <a:p>
            <a:pPr marL="0" indent="0">
              <a:buFontTx/>
              <a:buNone/>
            </a:pPr>
            <a:r>
              <a:rPr lang="en-US" sz="1000" b="0">
                <a:latin typeface="Courier New" charset="0"/>
              </a:rPr>
              <a:t>To  : 2004 FEB 15 00:00:00.000</a:t>
            </a:r>
          </a:p>
          <a:p>
            <a:pPr marL="0" indent="0">
              <a:buFontTx/>
              <a:buNone/>
            </a:pPr>
            <a:r>
              <a:rPr lang="en-US" sz="1000" b="0">
                <a:latin typeface="Courier New" charset="0"/>
              </a:rPr>
              <a:t>   Percentage finished:   0.0%</a:t>
            </a:r>
          </a:p>
          <a:p>
            <a:pPr marL="0" indent="0">
              <a:buFontTx/>
              <a:buNone/>
            </a:pPr>
            <a:r>
              <a:rPr lang="en-US" sz="1000" b="0">
                <a:latin typeface="Courier New" charset="0"/>
              </a:rPr>
              <a:t>   Percentage finished:   5.0 %    (50 quaternions)</a:t>
            </a:r>
          </a:p>
          <a:p>
            <a:pPr marL="0" indent="0">
              <a:buFontTx/>
              <a:buNone/>
            </a:pPr>
            <a:r>
              <a:rPr lang="en-US" sz="1000" b="0">
                <a:latin typeface="Courier New" charset="0"/>
              </a:rPr>
              <a:t>   ...</a:t>
            </a:r>
          </a:p>
          <a:p>
            <a:pPr marL="0" indent="0">
              <a:buFontTx/>
              <a:buNone/>
            </a:pPr>
            <a:r>
              <a:rPr lang="en-US" sz="1000" b="0">
                <a:latin typeface="Courier New" charset="0"/>
              </a:rPr>
              <a:t>   Percentage finished:  95.0 %    (925 quaternions)</a:t>
            </a:r>
          </a:p>
          <a:p>
            <a:pPr marL="0" indent="0">
              <a:buFontTx/>
              <a:buNone/>
            </a:pPr>
            <a:r>
              <a:rPr lang="en-US" sz="1000" b="0">
                <a:latin typeface="Courier New" charset="0"/>
              </a:rPr>
              <a:t>$</a:t>
            </a:r>
            <a:endParaRPr lang="en-US" sz="1800"/>
          </a:p>
        </p:txBody>
      </p:sp>
      <p:sp>
        <p:nvSpPr>
          <p:cNvPr id="45062" name="Rectangle 36"/>
          <p:cNvSpPr>
            <a:spLocks noGrp="1" noChangeArrowheads="1"/>
          </p:cNvSpPr>
          <p:nvPr>
            <p:ph type="title"/>
          </p:nvPr>
        </p:nvSpPr>
        <p:spPr>
          <a:xfrm>
            <a:off x="2957513" y="381000"/>
            <a:ext cx="4843462" cy="474663"/>
          </a:xfrm>
        </p:spPr>
        <p:txBody>
          <a:bodyPr/>
          <a:lstStyle/>
          <a:p>
            <a:r>
              <a:rPr lang="en-US"/>
              <a:t>PREDICKT - Example (2)</a:t>
            </a: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1945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342C01AB-5AF1-AB41-8364-DE589AD597C5}" type="slidenum">
              <a:rPr lang="en-US" smtClean="0"/>
              <a:pPr/>
              <a:t>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9460" name="Rectangle 2"/>
          <p:cNvSpPr>
            <a:spLocks noGrp="1" noChangeArrowheads="1"/>
          </p:cNvSpPr>
          <p:nvPr>
            <p:ph type="title"/>
          </p:nvPr>
        </p:nvSpPr>
        <p:spPr>
          <a:xfrm>
            <a:off x="3438525" y="381000"/>
            <a:ext cx="3849688" cy="474663"/>
          </a:xfrm>
        </p:spPr>
        <p:txBody>
          <a:bodyPr/>
          <a:lstStyle/>
          <a:p>
            <a:r>
              <a:rPr lang="en-US"/>
              <a:t>CK Writer Routines</a:t>
            </a:r>
          </a:p>
        </p:txBody>
      </p:sp>
      <p:sp>
        <p:nvSpPr>
          <p:cNvPr id="1946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3550" y="1377950"/>
            <a:ext cx="8305800" cy="4654550"/>
          </a:xfrm>
        </p:spPr>
        <p:txBody>
          <a:bodyPr/>
          <a:lstStyle/>
          <a:p>
            <a:r>
              <a:rPr lang="en-US" sz="2000" dirty="0"/>
              <a:t>The SPICE toolkit provides the following CK writer routines for the FORTRAN, C, IDL and MATLAB toolkits, respectively:</a:t>
            </a:r>
          </a:p>
          <a:p>
            <a:pPr lvl="1"/>
            <a:r>
              <a:rPr lang="en-US" sz="1600" dirty="0"/>
              <a:t>For Type 1 CK</a:t>
            </a:r>
          </a:p>
          <a:p>
            <a:pPr lvl="2"/>
            <a:r>
              <a:rPr lang="en-US" sz="1600" dirty="0"/>
              <a:t>CKW01 / ckw01_c / cspice_ckw01</a:t>
            </a:r>
          </a:p>
          <a:p>
            <a:pPr lvl="1"/>
            <a:r>
              <a:rPr lang="en-US" sz="1600" dirty="0"/>
              <a:t>For Type 2 CK</a:t>
            </a:r>
          </a:p>
          <a:p>
            <a:pPr lvl="2"/>
            <a:r>
              <a:rPr lang="en-US" sz="1600" dirty="0"/>
              <a:t>CKW02 / ckw02_c / cspice_ckw02</a:t>
            </a:r>
          </a:p>
          <a:p>
            <a:pPr lvl="1"/>
            <a:r>
              <a:rPr lang="en-US" sz="1600" dirty="0"/>
              <a:t>For Type 3 CK</a:t>
            </a:r>
          </a:p>
          <a:p>
            <a:pPr lvl="2"/>
            <a:r>
              <a:rPr lang="en-US" sz="1600" dirty="0"/>
              <a:t>CKW03 / ckw03_c / cspice_ckw03</a:t>
            </a:r>
          </a:p>
          <a:p>
            <a:pPr lvl="1"/>
            <a:r>
              <a:rPr lang="en-US" sz="1600" dirty="0"/>
              <a:t>For Type 4 CK</a:t>
            </a:r>
          </a:p>
          <a:p>
            <a:pPr lvl="2"/>
            <a:r>
              <a:rPr lang="en-US" sz="1600" dirty="0"/>
              <a:t>CKW04B, CKW04A, CKW04E (no CSPICE, Icy, or Mice wrappers)</a:t>
            </a:r>
          </a:p>
          <a:p>
            <a:pPr lvl="1"/>
            <a:r>
              <a:rPr lang="en-US" sz="1600" dirty="0"/>
              <a:t>For Type 5 CK</a:t>
            </a:r>
          </a:p>
          <a:p>
            <a:pPr lvl="2"/>
            <a:r>
              <a:rPr lang="en-US" sz="1600" dirty="0"/>
              <a:t>CKW05 / ckw05_c (no Icy or Mice wrapper)</a:t>
            </a:r>
          </a:p>
          <a:p>
            <a:pPr lvl="1"/>
            <a:r>
              <a:rPr lang="en-US" sz="1600" dirty="0"/>
              <a:t>For Type 6 CK</a:t>
            </a:r>
          </a:p>
          <a:p>
            <a:pPr lvl="2"/>
            <a:r>
              <a:rPr lang="en-US" sz="1600" dirty="0"/>
              <a:t>CKW06 (no CSPICE, Icy or Mice wrappers)</a:t>
            </a:r>
          </a:p>
          <a:p>
            <a:r>
              <a:rPr lang="en-US" sz="2000" dirty="0"/>
              <a:t>Only the Type 3 writer is discussed in this tutorial</a:t>
            </a:r>
          </a:p>
          <a:p>
            <a:pPr lvl="1"/>
            <a:r>
              <a:rPr lang="en-US" sz="1600" dirty="0"/>
              <a:t>Writers for Types 1 and 2 have very similar interfaces</a:t>
            </a:r>
          </a:p>
          <a:p>
            <a:pPr lvl="1"/>
            <a:r>
              <a:rPr lang="en-US" sz="1600" dirty="0"/>
              <a:t>Types 4, 5 and 6 are are not commonly used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2048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F9E1149E-C15A-3942-BD94-9BAFB451B665}" type="slidenum">
              <a:rPr lang="en-US" smtClean="0"/>
              <a:pPr/>
              <a:t>4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0484" name="Rectangle 2"/>
          <p:cNvSpPr>
            <a:spLocks noGrp="1" noChangeArrowheads="1"/>
          </p:cNvSpPr>
          <p:nvPr>
            <p:ph type="title"/>
          </p:nvPr>
        </p:nvSpPr>
        <p:spPr>
          <a:xfrm>
            <a:off x="2840038" y="381000"/>
            <a:ext cx="5073650" cy="474663"/>
          </a:xfrm>
        </p:spPr>
        <p:txBody>
          <a:bodyPr/>
          <a:lstStyle/>
          <a:p>
            <a:r>
              <a:rPr lang="en-US"/>
              <a:t>Type 3 Writer Example - 1</a:t>
            </a:r>
          </a:p>
        </p:txBody>
      </p:sp>
      <p:sp>
        <p:nvSpPr>
          <p:cNvPr id="2048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2150" y="1374775"/>
            <a:ext cx="8147050" cy="5191125"/>
          </a:xfrm>
        </p:spPr>
        <p:txBody>
          <a:bodyPr/>
          <a:lstStyle/>
          <a:p>
            <a:pPr defTabSz="912813"/>
            <a:r>
              <a:rPr lang="en-US" sz="2800" dirty="0"/>
              <a:t>The following C-language code fragment illustrates the creation of a Type 3 C-kernel having a single segment.</a:t>
            </a:r>
          </a:p>
          <a:p>
            <a:pPr defTabSz="912813"/>
            <a:endParaRPr lang="en-US" dirty="0">
              <a:latin typeface="Courier New" charset="0"/>
            </a:endParaRPr>
          </a:p>
          <a:p>
            <a:pPr defTabSz="912813">
              <a:buNone/>
            </a:pPr>
            <a:r>
              <a:rPr lang="en-US" sz="1800" dirty="0" err="1">
                <a:latin typeface="Courier New" charset="0"/>
              </a:rPr>
              <a:t>ckopn_c</a:t>
            </a:r>
            <a:r>
              <a:rPr lang="en-US" sz="1800" dirty="0">
                <a:latin typeface="Courier New" charset="0"/>
              </a:rPr>
              <a:t> ( filename, "my-</a:t>
            </a:r>
            <a:r>
              <a:rPr lang="en-US" sz="1800" dirty="0" err="1">
                <a:latin typeface="Courier New" charset="0"/>
              </a:rPr>
              <a:t>ckernel</a:t>
            </a:r>
            <a:r>
              <a:rPr lang="en-US" sz="1800" dirty="0">
                <a:latin typeface="Courier New" charset="0"/>
              </a:rPr>
              <a:t>", 0, &amp;handle );</a:t>
            </a:r>
          </a:p>
          <a:p>
            <a:pPr defTabSz="912813">
              <a:buFontTx/>
              <a:buNone/>
            </a:pPr>
            <a:r>
              <a:rPr lang="en-US" sz="1800" dirty="0">
                <a:latin typeface="Courier New" charset="0"/>
              </a:rPr>
              <a:t>/*</a:t>
            </a:r>
          </a:p>
          <a:p>
            <a:pPr defTabSz="912813">
              <a:buFontTx/>
              <a:buNone/>
            </a:pPr>
            <a:r>
              <a:rPr lang="en-US" sz="1800" dirty="0">
                <a:latin typeface="Courier New" charset="0"/>
              </a:rPr>
              <a:t>   Insert code that properly constructs the</a:t>
            </a:r>
          </a:p>
          <a:p>
            <a:pPr defTabSz="912813">
              <a:buFontTx/>
              <a:buNone/>
            </a:pPr>
            <a:r>
              <a:rPr lang="en-US" sz="1800" dirty="0">
                <a:latin typeface="Courier New" charset="0"/>
              </a:rPr>
              <a:t>   </a:t>
            </a:r>
            <a:r>
              <a:rPr lang="en-US" sz="1800" dirty="0" err="1">
                <a:latin typeface="Courier New" charset="0"/>
              </a:rPr>
              <a:t>sclkdp</a:t>
            </a:r>
            <a:r>
              <a:rPr lang="en-US" sz="1800" dirty="0">
                <a:latin typeface="Courier New" charset="0"/>
              </a:rPr>
              <a:t>, </a:t>
            </a:r>
            <a:r>
              <a:rPr lang="en-US" sz="1800" dirty="0" err="1">
                <a:latin typeface="Courier New" charset="0"/>
              </a:rPr>
              <a:t>quats</a:t>
            </a:r>
            <a:r>
              <a:rPr lang="en-US" sz="1800" dirty="0">
                <a:latin typeface="Courier New" charset="0"/>
              </a:rPr>
              <a:t>, </a:t>
            </a:r>
            <a:r>
              <a:rPr lang="en-US" sz="1800" dirty="0" err="1">
                <a:latin typeface="Courier New" charset="0"/>
              </a:rPr>
              <a:t>avvs</a:t>
            </a:r>
            <a:r>
              <a:rPr lang="en-US" sz="1800" dirty="0">
                <a:latin typeface="Courier New" charset="0"/>
              </a:rPr>
              <a:t>, and starts arrays.</a:t>
            </a:r>
          </a:p>
          <a:p>
            <a:pPr defTabSz="912813">
              <a:buFontTx/>
              <a:buNone/>
            </a:pPr>
            <a:r>
              <a:rPr lang="en-US" sz="1800" dirty="0">
                <a:latin typeface="Courier New" charset="0"/>
              </a:rPr>
              <a:t>*/</a:t>
            </a:r>
          </a:p>
          <a:p>
            <a:pPr defTabSz="912813">
              <a:buFontTx/>
              <a:buNone/>
            </a:pPr>
            <a:r>
              <a:rPr lang="en-US" sz="1800" dirty="0">
                <a:latin typeface="Courier New" charset="0"/>
              </a:rPr>
              <a:t>ckw03_c ( handle, </a:t>
            </a:r>
            <a:r>
              <a:rPr lang="en-US" sz="1800" dirty="0" err="1">
                <a:latin typeface="Courier New" charset="0"/>
              </a:rPr>
              <a:t>begtim</a:t>
            </a:r>
            <a:r>
              <a:rPr lang="en-US" sz="1800" dirty="0">
                <a:latin typeface="Courier New" charset="0"/>
              </a:rPr>
              <a:t>, </a:t>
            </a:r>
            <a:r>
              <a:rPr lang="en-US" sz="1800" dirty="0" err="1">
                <a:latin typeface="Courier New" charset="0"/>
              </a:rPr>
              <a:t>endtim</a:t>
            </a:r>
            <a:r>
              <a:rPr lang="en-US" sz="1800" dirty="0">
                <a:latin typeface="Courier New" charset="0"/>
              </a:rPr>
              <a:t>, </a:t>
            </a:r>
            <a:r>
              <a:rPr lang="en-US" sz="1800" dirty="0" err="1">
                <a:latin typeface="Courier New" charset="0"/>
              </a:rPr>
              <a:t>inst</a:t>
            </a:r>
            <a:r>
              <a:rPr lang="en-US" sz="1800" dirty="0">
                <a:latin typeface="Courier New" charset="0"/>
              </a:rPr>
              <a:t>,</a:t>
            </a:r>
          </a:p>
          <a:p>
            <a:pPr defTabSz="912813">
              <a:buFontTx/>
              <a:buNone/>
            </a:pPr>
            <a:r>
              <a:rPr lang="en-US" sz="1800" dirty="0">
                <a:latin typeface="Courier New" charset="0"/>
              </a:rPr>
              <a:t>         "ref", </a:t>
            </a:r>
            <a:r>
              <a:rPr lang="en-US" sz="1800" dirty="0" err="1">
                <a:latin typeface="Courier New" charset="0"/>
              </a:rPr>
              <a:t>avflag</a:t>
            </a:r>
            <a:r>
              <a:rPr lang="en-US" sz="1800" dirty="0">
                <a:latin typeface="Courier New" charset="0"/>
              </a:rPr>
              <a:t>, "</a:t>
            </a:r>
            <a:r>
              <a:rPr lang="en-US" sz="1800" dirty="0" err="1">
                <a:latin typeface="Courier New" charset="0"/>
              </a:rPr>
              <a:t>segid</a:t>
            </a:r>
            <a:r>
              <a:rPr lang="en-US" sz="1800" dirty="0">
                <a:latin typeface="Courier New" charset="0"/>
              </a:rPr>
              <a:t>", </a:t>
            </a:r>
            <a:r>
              <a:rPr lang="en-US" sz="1800" dirty="0" err="1">
                <a:latin typeface="Courier New" charset="0"/>
              </a:rPr>
              <a:t>nrec</a:t>
            </a:r>
            <a:r>
              <a:rPr lang="en-US" sz="1800" dirty="0">
                <a:latin typeface="Courier New" charset="0"/>
              </a:rPr>
              <a:t>,</a:t>
            </a:r>
          </a:p>
          <a:p>
            <a:pPr defTabSz="912813">
              <a:buFontTx/>
              <a:buNone/>
            </a:pPr>
            <a:r>
              <a:rPr lang="en-US" sz="1800" dirty="0">
                <a:latin typeface="Courier New" charset="0"/>
              </a:rPr>
              <a:t>         </a:t>
            </a:r>
            <a:r>
              <a:rPr lang="en-US" sz="1800" dirty="0" err="1">
                <a:latin typeface="Courier New" charset="0"/>
              </a:rPr>
              <a:t>sclkdp</a:t>
            </a:r>
            <a:r>
              <a:rPr lang="en-US" sz="1800" dirty="0">
                <a:latin typeface="Courier New" charset="0"/>
              </a:rPr>
              <a:t>, </a:t>
            </a:r>
            <a:r>
              <a:rPr lang="en-US" sz="1800" dirty="0" err="1">
                <a:latin typeface="Courier New" charset="0"/>
              </a:rPr>
              <a:t>quats</a:t>
            </a:r>
            <a:r>
              <a:rPr lang="en-US" sz="1800" dirty="0">
                <a:latin typeface="Courier New" charset="0"/>
              </a:rPr>
              <a:t>, </a:t>
            </a:r>
            <a:r>
              <a:rPr lang="en-US" sz="1800" dirty="0" err="1">
                <a:latin typeface="Courier New" charset="0"/>
              </a:rPr>
              <a:t>avvs</a:t>
            </a:r>
            <a:r>
              <a:rPr lang="en-US" sz="1800" dirty="0">
                <a:latin typeface="Courier New" charset="0"/>
              </a:rPr>
              <a:t>, </a:t>
            </a:r>
            <a:r>
              <a:rPr lang="en-US" sz="1800" dirty="0" err="1">
                <a:latin typeface="Courier New" charset="0"/>
              </a:rPr>
              <a:t>nints</a:t>
            </a:r>
            <a:r>
              <a:rPr lang="en-US" sz="1800" dirty="0">
                <a:latin typeface="Courier New" charset="0"/>
              </a:rPr>
              <a:t>, starts );</a:t>
            </a:r>
          </a:p>
          <a:p>
            <a:pPr defTabSz="912813">
              <a:buFontTx/>
              <a:buNone/>
            </a:pPr>
            <a:endParaRPr lang="en-US" sz="1800" dirty="0">
              <a:latin typeface="Courier New" charset="0"/>
            </a:endParaRPr>
          </a:p>
          <a:p>
            <a:pPr defTabSz="912813">
              <a:buFontTx/>
              <a:buNone/>
            </a:pPr>
            <a:r>
              <a:rPr lang="en-US" sz="1800" dirty="0" err="1">
                <a:latin typeface="Courier New" charset="0"/>
              </a:rPr>
              <a:t>ckcls_c</a:t>
            </a:r>
            <a:r>
              <a:rPr lang="en-US" sz="1800" dirty="0">
                <a:latin typeface="Courier New" charset="0"/>
              </a:rPr>
              <a:t> ( handle );</a:t>
            </a:r>
            <a:endParaRPr lang="en-US" sz="1600" dirty="0">
              <a:latin typeface="Courier New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2150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A189EF8C-48B9-EE4C-B908-CF800E9A26BE}" type="slidenum">
              <a:rPr lang="en-US" smtClean="0"/>
              <a:pPr/>
              <a:t>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1508" name="Rectangle 2"/>
          <p:cNvSpPr>
            <a:spLocks noGrp="1" noChangeArrowheads="1"/>
          </p:cNvSpPr>
          <p:nvPr>
            <p:ph type="title"/>
          </p:nvPr>
        </p:nvSpPr>
        <p:spPr>
          <a:xfrm>
            <a:off x="2840038" y="381000"/>
            <a:ext cx="5073650" cy="474663"/>
          </a:xfrm>
        </p:spPr>
        <p:txBody>
          <a:bodyPr/>
          <a:lstStyle/>
          <a:p>
            <a:r>
              <a:rPr lang="en-US"/>
              <a:t>Type 3 Writer Example - 2</a:t>
            </a:r>
          </a:p>
        </p:txBody>
      </p:sp>
      <p:sp>
        <p:nvSpPr>
          <p:cNvPr id="2150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7388" y="1600200"/>
            <a:ext cx="8151812" cy="5041900"/>
          </a:xfrm>
        </p:spPr>
        <p:txBody>
          <a:bodyPr/>
          <a:lstStyle/>
          <a:p>
            <a:r>
              <a:rPr lang="en-US" dirty="0">
                <a:solidFill>
                  <a:schemeClr val="accent2"/>
                </a:solidFill>
                <a:latin typeface="Courier New" charset="0"/>
              </a:rPr>
              <a:t>handle</a:t>
            </a:r>
            <a:r>
              <a:rPr lang="en-US" dirty="0"/>
              <a:t> - file handle for the newly created C-kernel.</a:t>
            </a:r>
          </a:p>
          <a:p>
            <a:r>
              <a:rPr lang="en-US" dirty="0" err="1">
                <a:solidFill>
                  <a:srgbClr val="063DE8"/>
                </a:solidFill>
                <a:latin typeface="Courier New" charset="0"/>
              </a:rPr>
              <a:t>begtim</a:t>
            </a:r>
            <a:r>
              <a:rPr lang="en-US" dirty="0">
                <a:latin typeface="Courier New" charset="0"/>
              </a:rPr>
              <a:t>, </a:t>
            </a:r>
            <a:r>
              <a:rPr lang="en-US" dirty="0" err="1">
                <a:solidFill>
                  <a:srgbClr val="063DE8"/>
                </a:solidFill>
                <a:latin typeface="Courier New" charset="0"/>
              </a:rPr>
              <a:t>endtim</a:t>
            </a:r>
            <a:r>
              <a:rPr lang="en-US" dirty="0"/>
              <a:t> - start and stop times in SCLK ticks for the segment.</a:t>
            </a:r>
          </a:p>
          <a:p>
            <a:r>
              <a:rPr lang="en-US" dirty="0" err="1">
                <a:solidFill>
                  <a:srgbClr val="063DE8"/>
                </a:solidFill>
                <a:latin typeface="Courier New" charset="0"/>
              </a:rPr>
              <a:t>inst</a:t>
            </a:r>
            <a:r>
              <a:rPr lang="en-US" dirty="0"/>
              <a:t> - ID code for the instrument for which the C-kernel is being made. </a:t>
            </a:r>
          </a:p>
          <a:p>
            <a:r>
              <a:rPr lang="en-US" dirty="0">
                <a:solidFill>
                  <a:srgbClr val="063DE8"/>
                </a:solidFill>
                <a:latin typeface="Courier New" charset="0"/>
              </a:rPr>
              <a:t>ref</a:t>
            </a:r>
            <a:r>
              <a:rPr lang="en-US" dirty="0">
                <a:latin typeface="Courier New" charset="0"/>
              </a:rPr>
              <a:t> </a:t>
            </a:r>
            <a:r>
              <a:rPr lang="en-US" dirty="0"/>
              <a:t>- name of the base reference frame. Must be one known to SPICE during your program execution. </a:t>
            </a:r>
          </a:p>
          <a:p>
            <a:r>
              <a:rPr lang="en-US" dirty="0" err="1">
                <a:solidFill>
                  <a:srgbClr val="063DE8"/>
                </a:solidFill>
                <a:latin typeface="Courier New" charset="0"/>
              </a:rPr>
              <a:t>avflag</a:t>
            </a:r>
            <a:r>
              <a:rPr lang="en-US" dirty="0"/>
              <a:t> - a </a:t>
            </a:r>
            <a:r>
              <a:rPr lang="en-US" dirty="0" err="1">
                <a:latin typeface="Courier New" charset="0"/>
              </a:rPr>
              <a:t>SpiceBoolean</a:t>
            </a:r>
            <a:r>
              <a:rPr lang="en-US" dirty="0"/>
              <a:t> indicating whether or not to include angular velocity in the segment.</a:t>
            </a:r>
          </a:p>
          <a:p>
            <a:r>
              <a:rPr lang="en-US" dirty="0" err="1">
                <a:solidFill>
                  <a:srgbClr val="063DE8"/>
                </a:solidFill>
                <a:latin typeface="Courier New" charset="0"/>
              </a:rPr>
              <a:t>segid</a:t>
            </a:r>
            <a:r>
              <a:rPr lang="en-US" dirty="0"/>
              <a:t> - a string identifying the segment. It must be no more than 40 characters in length.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2253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2522CD7F-7B6C-B840-BF8C-600AEBEFF688}" type="slidenum">
              <a:rPr lang="en-US" smtClean="0"/>
              <a:pPr/>
              <a:t>6</a:t>
            </a:fld>
            <a:endParaRPr lang="en-US" sz="1400" b="0" dirty="0">
              <a:latin typeface="Times New Roman" charset="0"/>
            </a:endParaRPr>
          </a:p>
        </p:txBody>
      </p:sp>
      <p:sp>
        <p:nvSpPr>
          <p:cNvPr id="22532" name="Rectangle 2"/>
          <p:cNvSpPr>
            <a:spLocks noGrp="1" noChangeArrowheads="1"/>
          </p:cNvSpPr>
          <p:nvPr>
            <p:ph type="title"/>
          </p:nvPr>
        </p:nvSpPr>
        <p:spPr>
          <a:xfrm>
            <a:off x="2836863" y="381000"/>
            <a:ext cx="5073650" cy="474663"/>
          </a:xfrm>
        </p:spPr>
        <p:txBody>
          <a:bodyPr/>
          <a:lstStyle/>
          <a:p>
            <a:r>
              <a:rPr lang="en-US"/>
              <a:t>Type 3 Writer Example - 3</a:t>
            </a:r>
          </a:p>
        </p:txBody>
      </p:sp>
      <p:sp>
        <p:nvSpPr>
          <p:cNvPr id="2253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450975"/>
            <a:ext cx="8534400" cy="5191125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dirty="0" err="1">
                <a:solidFill>
                  <a:srgbClr val="063DE8"/>
                </a:solidFill>
                <a:latin typeface="Courier New" charset="0"/>
              </a:rPr>
              <a:t>nrec</a:t>
            </a:r>
            <a:r>
              <a:rPr lang="en-US" dirty="0"/>
              <a:t> - number of records in </a:t>
            </a:r>
            <a:r>
              <a:rPr lang="en-US" dirty="0" err="1">
                <a:latin typeface="Courier New" charset="0"/>
              </a:rPr>
              <a:t>sclkdp</a:t>
            </a:r>
            <a:r>
              <a:rPr lang="en-US" dirty="0"/>
              <a:t>, </a:t>
            </a:r>
            <a:r>
              <a:rPr lang="en-US" dirty="0" err="1">
                <a:latin typeface="Courier New" charset="0"/>
              </a:rPr>
              <a:t>quats</a:t>
            </a:r>
            <a:r>
              <a:rPr lang="en-US" dirty="0"/>
              <a:t>, and </a:t>
            </a:r>
            <a:r>
              <a:rPr lang="en-US" dirty="0" err="1">
                <a:latin typeface="Courier New" charset="0"/>
              </a:rPr>
              <a:t>avvs</a:t>
            </a:r>
            <a:r>
              <a:rPr lang="en-US" dirty="0">
                <a:latin typeface="Courier New" charset="0"/>
              </a:rPr>
              <a:t>.</a:t>
            </a:r>
            <a:endParaRPr lang="en-US" dirty="0"/>
          </a:p>
          <a:p>
            <a:pPr>
              <a:lnSpc>
                <a:spcPct val="80000"/>
              </a:lnSpc>
            </a:pPr>
            <a:r>
              <a:rPr lang="en-US" dirty="0" err="1">
                <a:solidFill>
                  <a:srgbClr val="063DE8"/>
                </a:solidFill>
                <a:latin typeface="Courier New" charset="0"/>
              </a:rPr>
              <a:t>sclkdp</a:t>
            </a:r>
            <a:r>
              <a:rPr lang="en-US" dirty="0"/>
              <a:t> - monotonically increasing list of times, given in SCLK ticks, that identify when </a:t>
            </a:r>
            <a:r>
              <a:rPr lang="en-US" dirty="0" err="1">
                <a:latin typeface="Courier New" charset="0"/>
              </a:rPr>
              <a:t>quats</a:t>
            </a:r>
            <a:r>
              <a:rPr lang="en-US" dirty="0"/>
              <a:t> and </a:t>
            </a:r>
            <a:r>
              <a:rPr lang="en-US" dirty="0" err="1">
                <a:latin typeface="Courier New" charset="0"/>
              </a:rPr>
              <a:t>avvs</a:t>
            </a:r>
            <a:r>
              <a:rPr lang="en-US" dirty="0"/>
              <a:t> were sampled or calculated.</a:t>
            </a:r>
          </a:p>
          <a:p>
            <a:pPr>
              <a:lnSpc>
                <a:spcPct val="80000"/>
              </a:lnSpc>
            </a:pPr>
            <a:r>
              <a:rPr lang="en-US" dirty="0" err="1">
                <a:solidFill>
                  <a:srgbClr val="063DE8"/>
                </a:solidFill>
                <a:latin typeface="Courier New" charset="0"/>
              </a:rPr>
              <a:t>quats</a:t>
            </a:r>
            <a:r>
              <a:rPr lang="en-US" dirty="0"/>
              <a:t> - a list of SPICE quaternions that rotate vectors from the base frame specified by the </a:t>
            </a:r>
            <a:r>
              <a:rPr lang="en-US" dirty="0">
                <a:latin typeface="Courier New" charset="0"/>
              </a:rPr>
              <a:t>ref</a:t>
            </a:r>
            <a:r>
              <a:rPr lang="en-US" dirty="0"/>
              <a:t> argument to the </a:t>
            </a:r>
            <a:r>
              <a:rPr lang="en-US" dirty="0" err="1">
                <a:latin typeface="Courier New" charset="0"/>
              </a:rPr>
              <a:t>inst</a:t>
            </a:r>
            <a:r>
              <a:rPr lang="en-US" dirty="0"/>
              <a:t> frame.</a:t>
            </a:r>
          </a:p>
          <a:p>
            <a:pPr>
              <a:lnSpc>
                <a:spcPct val="80000"/>
              </a:lnSpc>
            </a:pPr>
            <a:r>
              <a:rPr lang="en-US" dirty="0" err="1">
                <a:solidFill>
                  <a:srgbClr val="063DE8"/>
                </a:solidFill>
                <a:latin typeface="Courier New" charset="0"/>
              </a:rPr>
              <a:t>avvs</a:t>
            </a:r>
            <a:r>
              <a:rPr lang="en-US" dirty="0">
                <a:latin typeface="Courier New" charset="0"/>
              </a:rPr>
              <a:t> </a:t>
            </a:r>
            <a:r>
              <a:rPr lang="en-US" dirty="0"/>
              <a:t>- angular rate vectors given in the base frame specified by the </a:t>
            </a:r>
            <a:r>
              <a:rPr lang="en-US" dirty="0">
                <a:latin typeface="Courier New" charset="0"/>
              </a:rPr>
              <a:t>ref</a:t>
            </a:r>
            <a:r>
              <a:rPr lang="en-US" dirty="0"/>
              <a:t> argument.</a:t>
            </a:r>
          </a:p>
          <a:p>
            <a:pPr>
              <a:lnSpc>
                <a:spcPct val="80000"/>
              </a:lnSpc>
            </a:pPr>
            <a:r>
              <a:rPr lang="en-US" dirty="0" err="1">
                <a:solidFill>
                  <a:srgbClr val="063DE8"/>
                </a:solidFill>
                <a:latin typeface="Courier New" charset="0"/>
              </a:rPr>
              <a:t>nints</a:t>
            </a:r>
            <a:r>
              <a:rPr lang="en-US" dirty="0"/>
              <a:t> - number of entries in starts.</a:t>
            </a:r>
          </a:p>
          <a:p>
            <a:pPr>
              <a:lnSpc>
                <a:spcPct val="80000"/>
              </a:lnSpc>
            </a:pPr>
            <a:r>
              <a:rPr lang="en-US" dirty="0">
                <a:solidFill>
                  <a:srgbClr val="063DE8"/>
                </a:solidFill>
                <a:latin typeface="Courier New" charset="0"/>
              </a:rPr>
              <a:t>starts</a:t>
            </a:r>
            <a:r>
              <a:rPr lang="en-US" dirty="0"/>
              <a:t> - a list of SCLK ticks indicating the start of interpolation intervals.  They must correspond to entries in </a:t>
            </a:r>
            <a:r>
              <a:rPr lang="en-US" dirty="0" err="1">
                <a:latin typeface="Courier New" charset="0"/>
              </a:rPr>
              <a:t>sclkdp</a:t>
            </a:r>
            <a:r>
              <a:rPr lang="en-US" dirty="0"/>
              <a:t>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2355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E4618BAD-2DAF-3E45-A522-45D4568486F6}" type="slidenum">
              <a:rPr lang="en-US" smtClean="0"/>
              <a:pPr/>
              <a:t>7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3556" name="Rectangle 2"/>
          <p:cNvSpPr>
            <a:spLocks noGrp="1" noChangeArrowheads="1"/>
          </p:cNvSpPr>
          <p:nvPr>
            <p:ph type="title"/>
          </p:nvPr>
        </p:nvSpPr>
        <p:spPr>
          <a:xfrm>
            <a:off x="2239963" y="381000"/>
            <a:ext cx="6269037" cy="474663"/>
          </a:xfrm>
        </p:spPr>
        <p:txBody>
          <a:bodyPr/>
          <a:lstStyle/>
          <a:p>
            <a:r>
              <a:rPr lang="en-US"/>
              <a:t>Type 3 writer - Making Up Rates</a:t>
            </a:r>
          </a:p>
        </p:txBody>
      </p:sp>
      <p:sp>
        <p:nvSpPr>
          <p:cNvPr id="2355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7388" y="1374775"/>
            <a:ext cx="7772400" cy="5178425"/>
          </a:xfrm>
        </p:spPr>
        <p:txBody>
          <a:bodyPr/>
          <a:lstStyle/>
          <a:p>
            <a:pPr defTabSz="912813"/>
            <a:r>
              <a:rPr lang="en-US" dirty="0"/>
              <a:t>One of the easiest ways to make up angular rates is to assume a constant rotation rate between subsequent quaternions:</a:t>
            </a:r>
          </a:p>
          <a:p>
            <a:pPr defTabSz="912813">
              <a:buFontTx/>
              <a:buNone/>
            </a:pPr>
            <a:r>
              <a:rPr lang="en-US" sz="2000" dirty="0">
                <a:latin typeface="Courier New" charset="0"/>
              </a:rPr>
              <a:t>  </a:t>
            </a:r>
            <a:r>
              <a:rPr lang="en-US" sz="1800" dirty="0">
                <a:latin typeface="Courier New" charset="0"/>
              </a:rPr>
              <a:t>for(k=0; k&lt;(nrec-1); k++ ) {</a:t>
            </a:r>
          </a:p>
          <a:p>
            <a:pPr defTabSz="912813">
              <a:buFontTx/>
              <a:buNone/>
            </a:pPr>
            <a:r>
              <a:rPr lang="en-US" sz="1800" dirty="0">
                <a:latin typeface="Courier New" charset="0"/>
              </a:rPr>
              <a:t>    q2m_c ( </a:t>
            </a:r>
            <a:r>
              <a:rPr lang="en-US" sz="1800" dirty="0" err="1">
                <a:latin typeface="Courier New" charset="0"/>
              </a:rPr>
              <a:t>quats</a:t>
            </a:r>
            <a:r>
              <a:rPr lang="en-US" sz="1800" dirty="0">
                <a:latin typeface="Courier New" charset="0"/>
              </a:rPr>
              <a:t>[k][0], </a:t>
            </a:r>
            <a:r>
              <a:rPr lang="en-US" sz="1800" dirty="0" err="1">
                <a:latin typeface="Courier New" charset="0"/>
              </a:rPr>
              <a:t>init_rot</a:t>
            </a:r>
            <a:r>
              <a:rPr lang="en-US" sz="1800" dirty="0">
                <a:latin typeface="Courier New" charset="0"/>
              </a:rPr>
              <a:t> );</a:t>
            </a:r>
          </a:p>
          <a:p>
            <a:pPr defTabSz="912813">
              <a:buFontTx/>
              <a:buNone/>
            </a:pPr>
            <a:r>
              <a:rPr lang="en-US" sz="1800" dirty="0">
                <a:latin typeface="Courier New" charset="0"/>
              </a:rPr>
              <a:t>    q2m_c ( </a:t>
            </a:r>
            <a:r>
              <a:rPr lang="en-US" sz="1800" dirty="0" err="1">
                <a:latin typeface="Courier New" charset="0"/>
              </a:rPr>
              <a:t>quats</a:t>
            </a:r>
            <a:r>
              <a:rPr lang="en-US" sz="1800" dirty="0">
                <a:latin typeface="Courier New" charset="0"/>
              </a:rPr>
              <a:t>[k+1][0], </a:t>
            </a:r>
            <a:r>
              <a:rPr lang="en-US" sz="1800" dirty="0" err="1">
                <a:latin typeface="Courier New" charset="0"/>
              </a:rPr>
              <a:t>final_rot</a:t>
            </a:r>
            <a:r>
              <a:rPr lang="en-US" sz="1800" dirty="0">
                <a:latin typeface="Courier New" charset="0"/>
              </a:rPr>
              <a:t> );</a:t>
            </a:r>
          </a:p>
          <a:p>
            <a:pPr defTabSz="912813">
              <a:buFontTx/>
              <a:buNone/>
            </a:pPr>
            <a:r>
              <a:rPr lang="en-US" sz="1800" dirty="0">
                <a:latin typeface="Courier New" charset="0"/>
              </a:rPr>
              <a:t>    </a:t>
            </a:r>
            <a:r>
              <a:rPr lang="en-US" sz="1800" dirty="0" err="1">
                <a:latin typeface="Courier New" charset="0"/>
              </a:rPr>
              <a:t>mtxm_c</a:t>
            </a:r>
            <a:r>
              <a:rPr lang="en-US" sz="1800" dirty="0">
                <a:latin typeface="Courier New" charset="0"/>
              </a:rPr>
              <a:t> ( </a:t>
            </a:r>
            <a:r>
              <a:rPr lang="en-US" sz="1800" dirty="0" err="1">
                <a:latin typeface="Courier New" charset="0"/>
              </a:rPr>
              <a:t>final_rot</a:t>
            </a:r>
            <a:r>
              <a:rPr lang="en-US" sz="1800" dirty="0">
                <a:latin typeface="Courier New" charset="0"/>
              </a:rPr>
              <a:t>, </a:t>
            </a:r>
            <a:r>
              <a:rPr lang="en-US" sz="1800" dirty="0" err="1">
                <a:latin typeface="Courier New" charset="0"/>
              </a:rPr>
              <a:t>init_rot</a:t>
            </a:r>
            <a:r>
              <a:rPr lang="en-US" sz="1800" dirty="0">
                <a:latin typeface="Courier New" charset="0"/>
              </a:rPr>
              <a:t>, </a:t>
            </a:r>
            <a:r>
              <a:rPr lang="en-US" sz="1800" dirty="0" err="1">
                <a:latin typeface="Courier New" charset="0"/>
              </a:rPr>
              <a:t>rotmat</a:t>
            </a:r>
            <a:r>
              <a:rPr lang="en-US" sz="1800" dirty="0">
                <a:latin typeface="Courier New" charset="0"/>
              </a:rPr>
              <a:t> );</a:t>
            </a:r>
          </a:p>
          <a:p>
            <a:pPr defTabSz="912813">
              <a:buFontTx/>
              <a:buNone/>
            </a:pPr>
            <a:r>
              <a:rPr lang="en-US" sz="1800" dirty="0">
                <a:latin typeface="Courier New" charset="0"/>
              </a:rPr>
              <a:t>    </a:t>
            </a:r>
            <a:r>
              <a:rPr lang="en-US" sz="1800" dirty="0" err="1">
                <a:latin typeface="Courier New" charset="0"/>
              </a:rPr>
              <a:t>raxisa_c</a:t>
            </a:r>
            <a:r>
              <a:rPr lang="en-US" sz="1800" dirty="0">
                <a:latin typeface="Courier New" charset="0"/>
              </a:rPr>
              <a:t> ( </a:t>
            </a:r>
            <a:r>
              <a:rPr lang="en-US" sz="1800" dirty="0" err="1">
                <a:latin typeface="Courier New" charset="0"/>
              </a:rPr>
              <a:t>rotmat</a:t>
            </a:r>
            <a:r>
              <a:rPr lang="en-US" sz="1800" dirty="0">
                <a:latin typeface="Courier New" charset="0"/>
              </a:rPr>
              <a:t>, axis, &amp;angle );</a:t>
            </a:r>
          </a:p>
          <a:p>
            <a:pPr defTabSz="912813">
              <a:buFontTx/>
              <a:buNone/>
            </a:pPr>
            <a:r>
              <a:rPr lang="en-US" sz="1800" dirty="0">
                <a:latin typeface="Courier New" charset="0"/>
              </a:rPr>
              <a:t>    sct2e_c ( </a:t>
            </a:r>
            <a:r>
              <a:rPr lang="en-US" sz="1800" dirty="0" err="1">
                <a:latin typeface="Courier New" charset="0"/>
              </a:rPr>
              <a:t>scid</a:t>
            </a:r>
            <a:r>
              <a:rPr lang="en-US" sz="1800" dirty="0">
                <a:latin typeface="Courier New" charset="0"/>
              </a:rPr>
              <a:t>, </a:t>
            </a:r>
            <a:r>
              <a:rPr lang="en-US" sz="1800" dirty="0" err="1">
                <a:latin typeface="Courier New" charset="0"/>
              </a:rPr>
              <a:t>sclkdp</a:t>
            </a:r>
            <a:r>
              <a:rPr lang="en-US" sz="1800" dirty="0">
                <a:latin typeface="Courier New" charset="0"/>
              </a:rPr>
              <a:t>[k], &amp;</a:t>
            </a:r>
            <a:r>
              <a:rPr lang="en-US" sz="1800" dirty="0" err="1">
                <a:latin typeface="Courier New" charset="0"/>
              </a:rPr>
              <a:t>init_et</a:t>
            </a:r>
            <a:r>
              <a:rPr lang="en-US" sz="1800" dirty="0">
                <a:latin typeface="Courier New" charset="0"/>
              </a:rPr>
              <a:t> );</a:t>
            </a:r>
          </a:p>
          <a:p>
            <a:pPr defTabSz="912813">
              <a:buFontTx/>
              <a:buNone/>
            </a:pPr>
            <a:r>
              <a:rPr lang="en-US" sz="1800" dirty="0">
                <a:latin typeface="Courier New" charset="0"/>
              </a:rPr>
              <a:t>    sct2e_c ( </a:t>
            </a:r>
            <a:r>
              <a:rPr lang="en-US" sz="1800" dirty="0" err="1">
                <a:latin typeface="Courier New" charset="0"/>
              </a:rPr>
              <a:t>scid</a:t>
            </a:r>
            <a:r>
              <a:rPr lang="en-US" sz="1800" dirty="0">
                <a:latin typeface="Courier New" charset="0"/>
              </a:rPr>
              <a:t>, </a:t>
            </a:r>
            <a:r>
              <a:rPr lang="en-US" sz="1800" dirty="0" err="1">
                <a:latin typeface="Courier New" charset="0"/>
              </a:rPr>
              <a:t>sclkdp</a:t>
            </a:r>
            <a:r>
              <a:rPr lang="en-US" sz="1800" dirty="0">
                <a:latin typeface="Courier New" charset="0"/>
              </a:rPr>
              <a:t>[k+1], &amp;</a:t>
            </a:r>
            <a:r>
              <a:rPr lang="en-US" sz="1800" dirty="0" err="1">
                <a:latin typeface="Courier New" charset="0"/>
              </a:rPr>
              <a:t>final_et</a:t>
            </a:r>
            <a:r>
              <a:rPr lang="en-US" sz="1800" dirty="0">
                <a:latin typeface="Courier New" charset="0"/>
              </a:rPr>
              <a:t> );</a:t>
            </a:r>
          </a:p>
          <a:p>
            <a:pPr defTabSz="912813">
              <a:buFontTx/>
              <a:buNone/>
            </a:pPr>
            <a:r>
              <a:rPr lang="en-US" sz="1800" dirty="0">
                <a:latin typeface="Courier New" charset="0"/>
              </a:rPr>
              <a:t>    </a:t>
            </a:r>
            <a:r>
              <a:rPr lang="en-US" sz="1800" dirty="0" err="1">
                <a:latin typeface="Courier New" charset="0"/>
              </a:rPr>
              <a:t>vscl_c</a:t>
            </a:r>
            <a:r>
              <a:rPr lang="en-US" sz="1800" dirty="0">
                <a:latin typeface="Courier New" charset="0"/>
              </a:rPr>
              <a:t> ( angle/(</a:t>
            </a:r>
            <a:r>
              <a:rPr lang="en-US" sz="1800" dirty="0" err="1">
                <a:latin typeface="Courier New" charset="0"/>
              </a:rPr>
              <a:t>final_et-init_et</a:t>
            </a:r>
            <a:r>
              <a:rPr lang="en-US" sz="1800" dirty="0">
                <a:latin typeface="Courier New" charset="0"/>
              </a:rPr>
              <a:t>), axis,</a:t>
            </a:r>
          </a:p>
          <a:p>
            <a:pPr defTabSz="912813">
              <a:buFontTx/>
              <a:buNone/>
            </a:pPr>
            <a:r>
              <a:rPr lang="en-US" sz="1800" dirty="0">
                <a:latin typeface="Courier New" charset="0"/>
              </a:rPr>
              <a:t>             &amp;</a:t>
            </a:r>
            <a:r>
              <a:rPr lang="en-US" sz="1800" dirty="0" err="1">
                <a:latin typeface="Courier New" charset="0"/>
              </a:rPr>
              <a:t>avvs</a:t>
            </a:r>
            <a:r>
              <a:rPr lang="en-US" sz="1800" dirty="0">
                <a:latin typeface="Courier New" charset="0"/>
              </a:rPr>
              <a:t>[k][0] );    </a:t>
            </a:r>
            <a:r>
              <a:rPr lang="en-US" sz="2000" dirty="0">
                <a:latin typeface="Courier New" charset="0"/>
              </a:rPr>
              <a:t>                }</a:t>
            </a:r>
          </a:p>
          <a:p>
            <a:pPr defTabSz="912813"/>
            <a:r>
              <a:rPr lang="en-US" dirty="0"/>
              <a:t>Then copy the (</a:t>
            </a:r>
            <a:r>
              <a:rPr lang="en-US" dirty="0">
                <a:latin typeface="Courier New" charset="0"/>
              </a:rPr>
              <a:t>nrec-1</a:t>
            </a:r>
            <a:r>
              <a:rPr lang="en-US" dirty="0"/>
              <a:t>) value of </a:t>
            </a:r>
            <a:r>
              <a:rPr lang="en-US" dirty="0" err="1">
                <a:latin typeface="Courier New" charset="0"/>
              </a:rPr>
              <a:t>avvs</a:t>
            </a:r>
            <a:r>
              <a:rPr lang="en-US" dirty="0"/>
              <a:t> into the last element of </a:t>
            </a:r>
            <a:r>
              <a:rPr lang="en-US" dirty="0" err="1">
                <a:latin typeface="Courier New" charset="0"/>
              </a:rPr>
              <a:t>avvs</a:t>
            </a:r>
            <a:r>
              <a:rPr lang="en-US" dirty="0"/>
              <a:t>.</a:t>
            </a:r>
          </a:p>
        </p:txBody>
      </p:sp>
      <p:sp>
        <p:nvSpPr>
          <p:cNvPr id="23558" name="Text Box 4"/>
          <p:cNvSpPr txBox="1">
            <a:spLocks noChangeArrowheads="1"/>
          </p:cNvSpPr>
          <p:nvPr/>
        </p:nvSpPr>
        <p:spPr bwMode="auto">
          <a:xfrm>
            <a:off x="2877863" y="6491288"/>
            <a:ext cx="2486578" cy="33855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600" b="1" dirty="0"/>
              <a:t>continued on next page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2457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2EF8541A-5344-7542-9C51-42CE99B83F5F}" type="slidenum">
              <a:rPr lang="en-US" smtClean="0"/>
              <a:pPr/>
              <a:t>8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4580" name="Rectangle 2"/>
          <p:cNvSpPr>
            <a:spLocks noGrp="1" noChangeArrowheads="1"/>
          </p:cNvSpPr>
          <p:nvPr>
            <p:ph type="title"/>
          </p:nvPr>
        </p:nvSpPr>
        <p:spPr>
          <a:xfrm>
            <a:off x="1911350" y="381000"/>
            <a:ext cx="6935788" cy="474663"/>
          </a:xfrm>
        </p:spPr>
        <p:txBody>
          <a:bodyPr/>
          <a:lstStyle/>
          <a:p>
            <a:r>
              <a:rPr lang="en-US"/>
              <a:t>Type 3 Writer - Making Up Rates (2)</a:t>
            </a:r>
          </a:p>
        </p:txBody>
      </p:sp>
      <p:sp>
        <p:nvSpPr>
          <p:cNvPr id="2458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7388" y="1676400"/>
            <a:ext cx="7772400" cy="4735513"/>
          </a:xfrm>
        </p:spPr>
        <p:txBody>
          <a:bodyPr/>
          <a:lstStyle/>
          <a:p>
            <a:r>
              <a:rPr lang="en-US" dirty="0"/>
              <a:t>Constructing angular rates in this fashion assumes that no more than one 180-degree rotation has occurred between adjacent quaternions. </a:t>
            </a:r>
          </a:p>
          <a:p>
            <a:pPr lvl="1"/>
            <a:r>
              <a:rPr lang="en-US" sz="2000" dirty="0" err="1">
                <a:latin typeface="Courier New" charset="0"/>
              </a:rPr>
              <a:t>raxisa_c</a:t>
            </a:r>
            <a:r>
              <a:rPr lang="en-US" sz="2000" dirty="0"/>
              <a:t> chooses the smallest angle that performs the rotation encapsulated in the input matrix.</a:t>
            </a:r>
          </a:p>
          <a:p>
            <a:endParaRPr lang="en-US" dirty="0"/>
          </a:p>
          <a:p>
            <a:r>
              <a:rPr lang="en-US" dirty="0"/>
              <a:t>Other techniques exist, including differentiating quaternions.  Care must be exercised when taking that approach.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Making a CK File </a:t>
            </a:r>
          </a:p>
        </p:txBody>
      </p:sp>
      <p:sp>
        <p:nvSpPr>
          <p:cNvPr id="2560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78F97146-399D-664E-9CC6-0CA7833AD383}" type="slidenum">
              <a:rPr lang="en-US" smtClean="0"/>
              <a:pPr/>
              <a:t>9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5604" name="Rectangle 2"/>
          <p:cNvSpPr>
            <a:spLocks noGrp="1" noChangeArrowheads="1"/>
          </p:cNvSpPr>
          <p:nvPr>
            <p:ph type="title"/>
          </p:nvPr>
        </p:nvSpPr>
        <p:spPr>
          <a:xfrm>
            <a:off x="4405313" y="381000"/>
            <a:ext cx="1911350" cy="474663"/>
          </a:xfrm>
        </p:spPr>
        <p:txBody>
          <a:bodyPr/>
          <a:lstStyle/>
          <a:p>
            <a:r>
              <a:rPr lang="en-US"/>
              <a:t>MSOPCK</a:t>
            </a:r>
          </a:p>
        </p:txBody>
      </p:sp>
      <p:sp>
        <p:nvSpPr>
          <p:cNvPr id="2560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2150" y="1447800"/>
            <a:ext cx="8147050" cy="4654550"/>
          </a:xfrm>
        </p:spPr>
        <p:txBody>
          <a:bodyPr/>
          <a:lstStyle/>
          <a:p>
            <a:pPr>
              <a:spcBef>
                <a:spcPct val="0"/>
              </a:spcBef>
              <a:spcAft>
                <a:spcPct val="50000"/>
              </a:spcAft>
            </a:pPr>
            <a:r>
              <a:rPr lang="en-US" sz="2000" i="1" dirty="0" err="1"/>
              <a:t>msopck</a:t>
            </a:r>
            <a:r>
              <a:rPr lang="en-US" sz="2000" dirty="0"/>
              <a:t> makes CK files from orientation data provided in a time- tagged, space-delimited table in text format</a:t>
            </a:r>
          </a:p>
          <a:p>
            <a:pPr>
              <a:spcBef>
                <a:spcPct val="0"/>
              </a:spcBef>
              <a:spcAft>
                <a:spcPct val="50000"/>
              </a:spcAft>
            </a:pPr>
            <a:r>
              <a:rPr lang="en-US" sz="2000" i="1" dirty="0" err="1"/>
              <a:t>msopck</a:t>
            </a:r>
            <a:r>
              <a:rPr lang="en-US" sz="2000" i="1" dirty="0"/>
              <a:t> </a:t>
            </a:r>
            <a:r>
              <a:rPr lang="en-US" sz="2000" dirty="0"/>
              <a:t>can process quaternions (SPICE and non-SPICE styles), Euler angles, or rotation matrices, tagged with UTC, SCLK, or ET time tags</a:t>
            </a:r>
          </a:p>
          <a:p>
            <a:pPr>
              <a:spcBef>
                <a:spcPct val="0"/>
              </a:spcBef>
              <a:spcAft>
                <a:spcPct val="50000"/>
              </a:spcAft>
            </a:pPr>
            <a:r>
              <a:rPr lang="en-US" sz="2000" i="1" dirty="0" err="1"/>
              <a:t>msopck</a:t>
            </a:r>
            <a:r>
              <a:rPr lang="en-US" sz="2000" i="1" dirty="0"/>
              <a:t> </a:t>
            </a:r>
            <a:r>
              <a:rPr lang="en-US" sz="2000" dirty="0"/>
              <a:t>requires all program directives to be provided in a setup file that follows the SPICE text kernel syntax</a:t>
            </a:r>
          </a:p>
          <a:p>
            <a:pPr>
              <a:spcBef>
                <a:spcPct val="0"/>
              </a:spcBef>
              <a:spcAft>
                <a:spcPct val="50000"/>
              </a:spcAft>
            </a:pPr>
            <a:r>
              <a:rPr lang="en-US" sz="2000" i="1" dirty="0" err="1"/>
              <a:t>msopck</a:t>
            </a:r>
            <a:r>
              <a:rPr lang="en-US" sz="2000" dirty="0"/>
              <a:t> has a simple command line interface with the following usage</a:t>
            </a:r>
          </a:p>
          <a:p>
            <a:pPr lvl="1">
              <a:spcBef>
                <a:spcPct val="0"/>
              </a:spcBef>
              <a:spcAft>
                <a:spcPct val="50000"/>
              </a:spcAft>
              <a:buFontTx/>
              <a:buNone/>
            </a:pPr>
            <a:r>
              <a:rPr lang="en-US" sz="1600" dirty="0" err="1">
                <a:latin typeface="Courier New" charset="0"/>
              </a:rPr>
              <a:t>msopck</a:t>
            </a:r>
            <a:r>
              <a:rPr lang="en-US" sz="1600" dirty="0">
                <a:latin typeface="Courier New" charset="0"/>
              </a:rPr>
              <a:t> </a:t>
            </a:r>
            <a:r>
              <a:rPr lang="en-US" sz="1600" dirty="0" err="1">
                <a:latin typeface="Courier New" charset="0"/>
              </a:rPr>
              <a:t>setup_file</a:t>
            </a:r>
            <a:r>
              <a:rPr lang="en-US" sz="1600" dirty="0">
                <a:latin typeface="Courier New" charset="0"/>
              </a:rPr>
              <a:t> </a:t>
            </a:r>
            <a:r>
              <a:rPr lang="en-US" sz="1600" dirty="0" err="1">
                <a:latin typeface="Courier New" charset="0"/>
              </a:rPr>
              <a:t>input_data_file</a:t>
            </a:r>
            <a:r>
              <a:rPr lang="en-US" sz="1600" dirty="0">
                <a:latin typeface="Courier New" charset="0"/>
              </a:rPr>
              <a:t> </a:t>
            </a:r>
            <a:r>
              <a:rPr lang="en-US" sz="1600" dirty="0" err="1">
                <a:latin typeface="Courier New" charset="0"/>
              </a:rPr>
              <a:t>output_ck_file</a:t>
            </a:r>
            <a:r>
              <a:rPr lang="en-US" sz="1600" dirty="0">
                <a:latin typeface="Courier New" charset="0"/>
              </a:rPr>
              <a:t>  </a:t>
            </a:r>
          </a:p>
          <a:p>
            <a:pPr>
              <a:spcBef>
                <a:spcPct val="0"/>
              </a:spcBef>
              <a:spcAft>
                <a:spcPct val="50000"/>
              </a:spcAft>
            </a:pPr>
            <a:r>
              <a:rPr lang="en-US" sz="2000" dirty="0"/>
              <a:t>If the specified output CK already exists, new segment(s) are appended to it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PICE_Presentation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SPICE_Presentat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SPICE_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PICE_Presentatio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Office\Templates\SPICE_Presentation.pot</Template>
  <TotalTime>9022</TotalTime>
  <Words>4223</Words>
  <Application>Microsoft Macintosh PowerPoint</Application>
  <PresentationFormat>Custom</PresentationFormat>
  <Paragraphs>462</Paragraphs>
  <Slides>28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28</vt:i4>
      </vt:variant>
    </vt:vector>
  </HeadingPairs>
  <TitlesOfParts>
    <vt:vector size="32" baseType="lpstr">
      <vt:lpstr>Arial</vt:lpstr>
      <vt:lpstr>Courier New</vt:lpstr>
      <vt:lpstr>Times New Roman</vt:lpstr>
      <vt:lpstr>SPICE_Presentation</vt:lpstr>
      <vt:lpstr>Making a CK file</vt:lpstr>
      <vt:lpstr>Summary</vt:lpstr>
      <vt:lpstr>CK Writer Routines</vt:lpstr>
      <vt:lpstr>Type 3 Writer Example - 1</vt:lpstr>
      <vt:lpstr>Type 3 Writer Example - 2</vt:lpstr>
      <vt:lpstr>Type 3 Writer Example - 3</vt:lpstr>
      <vt:lpstr>Type 3 writer - Making Up Rates</vt:lpstr>
      <vt:lpstr>Type 3 Writer - Making Up Rates (2)</vt:lpstr>
      <vt:lpstr>MSOPCK</vt:lpstr>
      <vt:lpstr>MSOPCK List of Setup File Keywords</vt:lpstr>
      <vt:lpstr>MSOPCK - Input Details (1)</vt:lpstr>
      <vt:lpstr>MSOPCK - Input Details (2)</vt:lpstr>
      <vt:lpstr>MSOPCK - Input Details (3)</vt:lpstr>
      <vt:lpstr>MSOPCK - Output Details (1) </vt:lpstr>
      <vt:lpstr>MSOPCK - Output Details (2)</vt:lpstr>
      <vt:lpstr>MSOPCK - Example (1)</vt:lpstr>
      <vt:lpstr>MSOPCK - Example (2)</vt:lpstr>
      <vt:lpstr>MSOPCK - Example (3)</vt:lpstr>
      <vt:lpstr>MSOPCK - Example (4)</vt:lpstr>
      <vt:lpstr>PREDICKT</vt:lpstr>
      <vt:lpstr>PREDICKT - Usage</vt:lpstr>
      <vt:lpstr>PREDICKT - Furnsh and Spec Files</vt:lpstr>
      <vt:lpstr>PREDICKT - Directions</vt:lpstr>
      <vt:lpstr>PREDICKT - Orientations</vt:lpstr>
      <vt:lpstr>PREDICKT - Schedules (1)</vt:lpstr>
      <vt:lpstr>PREDICKT - Schedules (2)</vt:lpstr>
      <vt:lpstr>PREDICKT - Example (1)</vt:lpstr>
      <vt:lpstr>PREDICKT - Example (2)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SPICELIB Utilities and Applications</dc:title>
  <cp:lastModifiedBy>Semenov, Boris V (US 392N)</cp:lastModifiedBy>
  <cp:revision>185</cp:revision>
  <cp:lastPrinted>2016-12-02T18:15:34Z</cp:lastPrinted>
  <dcterms:created xsi:type="dcterms:W3CDTF">2010-02-25T04:40:33Z</dcterms:created>
  <dcterms:modified xsi:type="dcterms:W3CDTF">2023-04-09T13:26:01Z</dcterms:modified>
</cp:coreProperties>
</file>