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331" r:id="rId3"/>
    <p:sldId id="287" r:id="rId4"/>
    <p:sldId id="284" r:id="rId5"/>
    <p:sldId id="285" r:id="rId6"/>
    <p:sldId id="275" r:id="rId7"/>
    <p:sldId id="332" r:id="rId8"/>
    <p:sldId id="291" r:id="rId9"/>
    <p:sldId id="289" r:id="rId10"/>
    <p:sldId id="312" r:id="rId11"/>
    <p:sldId id="318" r:id="rId12"/>
    <p:sldId id="329" r:id="rId13"/>
    <p:sldId id="327" r:id="rId14"/>
    <p:sldId id="326" r:id="rId15"/>
    <p:sldId id="325" r:id="rId16"/>
    <p:sldId id="324" r:id="rId17"/>
    <p:sldId id="323" r:id="rId18"/>
    <p:sldId id="322" r:id="rId19"/>
    <p:sldId id="321" r:id="rId20"/>
    <p:sldId id="320" r:id="rId21"/>
    <p:sldId id="281" r:id="rId22"/>
    <p:sldId id="309" r:id="rId23"/>
    <p:sldId id="310" r:id="rId24"/>
    <p:sldId id="292" r:id="rId25"/>
    <p:sldId id="293" r:id="rId26"/>
    <p:sldId id="333" r:id="rId27"/>
    <p:sldId id="283" r:id="rId28"/>
  </p:sldIdLst>
  <p:sldSz cx="9156700" cy="68707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sz="10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DA5D"/>
    <a:srgbClr val="8EDA95"/>
    <a:srgbClr val="C67024"/>
    <a:srgbClr val="FFB579"/>
    <a:srgbClr val="FF8A48"/>
    <a:srgbClr val="FF6109"/>
    <a:srgbClr val="F2F200"/>
    <a:srgbClr val="AD72A3"/>
    <a:srgbClr val="4F9C6C"/>
    <a:srgbClr val="4B6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737" autoAdjust="0"/>
    <p:restoredTop sz="50075" autoAdjust="0"/>
  </p:normalViewPr>
  <p:slideViewPr>
    <p:cSldViewPr snapToGrid="0">
      <p:cViewPr varScale="1">
        <p:scale>
          <a:sx n="101" d="100"/>
          <a:sy n="101" d="100"/>
        </p:scale>
        <p:origin x="208" y="71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227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303127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9359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65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1139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5723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1153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5550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751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96801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7761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5012" cy="3409950"/>
          </a:xfrm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75" tIns="44445" rIns="90475" bIns="44445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5012" cy="3409950"/>
          </a:xfrm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75" tIns="44445" rIns="90475" bIns="44445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6908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896532" y="920750"/>
            <a:ext cx="6745817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90963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400" b="1">
                <a:latin typeface="Arial" charset="0"/>
                <a:ea typeface="+mn-ea"/>
                <a:cs typeface="+mn-cs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>
              <a:latin typeface="Arial" charset="0"/>
              <a:ea typeface="+mn-ea"/>
              <a:cs typeface="+mn-cs"/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8" name="Group 9"/>
          <p:cNvGrpSpPr>
            <a:grpSpLocks/>
          </p:cNvGrpSpPr>
          <p:nvPr userDrawn="1"/>
        </p:nvGrpSpPr>
        <p:grpSpPr bwMode="auto">
          <a:xfrm>
            <a:off x="101600" y="140229"/>
            <a:ext cx="1824038" cy="896937"/>
            <a:chOff x="112" y="115"/>
            <a:chExt cx="1149" cy="565"/>
          </a:xfrm>
        </p:grpSpPr>
        <p:sp>
          <p:nvSpPr>
            <p:cNvPr id="9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4400" b="0" dirty="0">
                  <a:solidFill>
                    <a:srgbClr val="E30101"/>
                  </a:solidFill>
                </a:rPr>
                <a:t>N</a:t>
              </a:r>
              <a:endParaRPr lang="en-US" sz="4400" b="0" dirty="0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4400" b="0">
                  <a:solidFill>
                    <a:srgbClr val="E30101"/>
                  </a:solidFill>
                </a:rPr>
                <a:t>IF</a:t>
              </a:r>
              <a:endParaRPr lang="en-US" sz="4400" b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19E82-D827-4B3E-AB5D-79AAF064B0F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00449-6CD1-4C09-98AE-B913E503C14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3F6B0-7ECD-46AE-BB04-AB7C5CAC013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36297-8803-4D29-9E2F-FF53C135705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EBC60-D729-4AC0-8011-777D36B2087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4ED73-D1BD-4E89-9FCC-98D72059909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F4186-03B3-44BC-8BA9-B6DD8FD0F9D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B05EE-49B7-48AF-9DF1-49AB330AE71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4563-E483-4BB4-AFB0-280E7DA715A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73C99-E5E2-4C21-B346-E485948AE5D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>
            <a:off x="2040466" y="920750"/>
            <a:ext cx="660188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>
              <a:latin typeface="Arial" charset="0"/>
              <a:ea typeface="+mn-ea"/>
              <a:cs typeface="+mn-cs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2076450" y="971550"/>
            <a:ext cx="3890963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400" b="1">
                <a:latin typeface="Arial" charset="0"/>
                <a:ea typeface="+mn-ea"/>
                <a:cs typeface="+mn-cs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>
              <a:latin typeface="Arial" charset="0"/>
              <a:ea typeface="+mn-ea"/>
              <a:cs typeface="+mn-cs"/>
            </a:endParaRP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b="1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53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1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B2C23BA-F2D0-44E2-B044-B8D340AB2328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1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4400" b="0" dirty="0">
                  <a:solidFill>
                    <a:srgbClr val="E30101"/>
                  </a:solidFill>
                </a:rPr>
                <a:t>N</a:t>
              </a:r>
              <a:endParaRPr lang="en-US" sz="4400" b="0" dirty="0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4400" b="0">
                  <a:solidFill>
                    <a:srgbClr val="E30101"/>
                  </a:solidFill>
                </a:rPr>
                <a:t>IF</a:t>
              </a:r>
              <a:endParaRPr lang="en-US" sz="4400" b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naif.jpl.nasa.gov/naif/utilities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14767" y="2271713"/>
            <a:ext cx="6422431" cy="918816"/>
          </a:xfrm>
        </p:spPr>
        <p:txBody>
          <a:bodyPr/>
          <a:lstStyle/>
          <a:p>
            <a:r>
              <a:rPr lang="en-US" dirty="0">
                <a:ea typeface="ＭＳ Ｐゴシック" pitchFamily="-60" charset="-128"/>
                <a:cs typeface="ＭＳ Ｐゴシック" pitchFamily="-60" charset="-128"/>
              </a:rPr>
              <a:t>Digital Shape Kernel Subsystem</a:t>
            </a:r>
            <a:br>
              <a:rPr lang="en-US" dirty="0">
                <a:ea typeface="ＭＳ Ｐゴシック" pitchFamily="-60" charset="-128"/>
                <a:cs typeface="ＭＳ Ｐゴシック" pitchFamily="-60" charset="-128"/>
              </a:rPr>
            </a:br>
            <a:r>
              <a:rPr lang="en-US" dirty="0">
                <a:ea typeface="ＭＳ Ｐゴシック" pitchFamily="-60" charset="-128"/>
                <a:cs typeface="ＭＳ Ｐゴシック" pitchFamily="-60" charset="-128"/>
              </a:rPr>
              <a:t>(DSK) </a:t>
            </a:r>
            <a:endParaRPr lang="en-US" sz="2400" dirty="0"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0175" y="5181600"/>
            <a:ext cx="6400800" cy="685800"/>
          </a:xfrm>
        </p:spPr>
        <p:txBody>
          <a:bodyPr lIns="90487" rIns="90487"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10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305217"/>
            <a:ext cx="8001000" cy="5173617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Low-level access</a:t>
            </a:r>
            <a:r>
              <a:rPr lang="en-US" sz="28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DLA segment traversal: DLABFS, DLABBS, DLAFNA, DLAFPA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Fetch type 2 counts/plates/vertices/</a:t>
            </a:r>
            <a:r>
              <a:rPr lang="en-US" dirty="0" err="1"/>
              <a:t>normals</a:t>
            </a:r>
            <a:r>
              <a:rPr lang="en-US" dirty="0"/>
              <a:t>: DSKZ02, DSKP02, DSKV02, DSKN02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Fetch all type 2 data structure contents: DSKI02, DSKD02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Fetch DSK segment descriptor: DSKGD</a:t>
            </a:r>
          </a:p>
          <a:p>
            <a:pPr>
              <a:lnSpc>
                <a:spcPct val="80000"/>
              </a:lnSpc>
            </a:pPr>
            <a:r>
              <a:rPr lang="en-US" dirty="0"/>
              <a:t>Plate utilities: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PLTVOL, PLTAR, PLTEXP, PLTNP, PLTNRM</a:t>
            </a:r>
          </a:p>
          <a:p>
            <a:pPr>
              <a:lnSpc>
                <a:spcPct val="80000"/>
              </a:lnSpc>
            </a:pPr>
            <a:r>
              <a:rPr lang="en-US" dirty="0"/>
              <a:t>Create DSK files: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DSKOPN, DSKW02, DSKCLS, DSKMI2, DSKRB2</a:t>
            </a:r>
          </a:p>
          <a:p>
            <a:pPr>
              <a:lnSpc>
                <a:spcPct val="80000"/>
              </a:lnSpc>
            </a:pPr>
            <a:r>
              <a:rPr lang="en-US" dirty="0"/>
              <a:t>Summary routines: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DSKOBJ, DSKSRF</a:t>
            </a:r>
          </a:p>
          <a:p>
            <a:pPr>
              <a:lnSpc>
                <a:spcPct val="80000"/>
              </a:lnSpc>
            </a:pPr>
            <a:r>
              <a:rPr lang="en-US" dirty="0"/>
              <a:t>Surface name-code translation</a:t>
            </a:r>
            <a:r>
              <a:rPr lang="en-US" sz="28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SRFS2C, SRFSCC, SRFC2S, SRFCSS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lvl="1">
              <a:lnSpc>
                <a:spcPct val="80000"/>
              </a:lnSpc>
            </a:pPr>
            <a:endParaRPr lang="en-US" sz="1400" dirty="0"/>
          </a:p>
          <a:p>
            <a:pPr marL="914400" lvl="2" indent="0">
              <a:lnSpc>
                <a:spcPct val="80000"/>
              </a:lnSpc>
              <a:buNone/>
            </a:pPr>
            <a:endParaRPr lang="en-US" sz="14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021" y="381000"/>
            <a:ext cx="6456896" cy="479747"/>
          </a:xfrm>
        </p:spPr>
        <p:txBody>
          <a:bodyPr/>
          <a:lstStyle/>
          <a:p>
            <a:r>
              <a:rPr lang="en-US" dirty="0"/>
              <a:t>APIs Available in N66 Toolkits -2</a:t>
            </a:r>
          </a:p>
        </p:txBody>
      </p:sp>
    </p:spTree>
    <p:extLst>
      <p:ext uri="{BB962C8B-B14F-4D97-AF65-F5344CB8AC3E}">
        <p14:creationId xmlns:p14="http://schemas.microsoft.com/office/powerpoint/2010/main" val="54143733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6122" y="381000"/>
            <a:ext cx="3890689" cy="490391"/>
          </a:xfrm>
        </p:spPr>
        <p:txBody>
          <a:bodyPr/>
          <a:lstStyle/>
          <a:p>
            <a:r>
              <a:rPr lang="en-US" dirty="0"/>
              <a:t>Graphic Depictions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next several charts we provide graphic depictions of the high-level APIs that should be of interest to many users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A3F6B0-7ECD-46AE-BB04-AB7C5CAC0131}" type="slidenum">
              <a:rPr lang="en-US" smtClean="0"/>
              <a:pPr>
                <a:defRPr/>
              </a:pPr>
              <a:t>11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779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12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979" y="381000"/>
            <a:ext cx="5875006" cy="918816"/>
          </a:xfrm>
        </p:spPr>
        <p:txBody>
          <a:bodyPr/>
          <a:lstStyle/>
          <a:p>
            <a:r>
              <a:rPr lang="en-US" dirty="0"/>
              <a:t>Plate Model Surface Intercept</a:t>
            </a:r>
            <a:br>
              <a:rPr lang="en-US" dirty="0"/>
            </a:b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673148" y="5227516"/>
            <a:ext cx="2222452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/>
              <a:t>Observer’s location </a:t>
            </a:r>
          </a:p>
          <a:p>
            <a:r>
              <a:rPr lang="en-US" sz="1200" dirty="0"/>
              <a:t>Observer is external to object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99765" y="3925731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9" name="Straight Arrow Connector 48"/>
          <p:cNvCxnSpPr/>
          <p:nvPr/>
        </p:nvCxnSpPr>
        <p:spPr bwMode="auto">
          <a:xfrm flipV="1">
            <a:off x="2262138" y="4492480"/>
            <a:ext cx="2659005" cy="388928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1722401" y="2202412"/>
            <a:ext cx="23177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Intercept nearest to observer’s location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684494" y="1473788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SINCPT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3540048" y="2785982"/>
            <a:ext cx="1365221" cy="1698561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1722401" y="3972423"/>
            <a:ext cx="11667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/>
              <a:t>Input ray</a:t>
            </a:r>
          </a:p>
        </p:txBody>
      </p:sp>
      <p:cxnSp>
        <p:nvCxnSpPr>
          <p:cNvPr id="67" name="Straight Arrow Connector 66"/>
          <p:cNvCxnSpPr/>
          <p:nvPr/>
        </p:nvCxnSpPr>
        <p:spPr bwMode="auto">
          <a:xfrm flipV="1">
            <a:off x="5438661" y="4341672"/>
            <a:ext cx="561960" cy="80966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5994275" y="3349513"/>
            <a:ext cx="990574" cy="100962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5541112" y="2934762"/>
            <a:ext cx="31930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Additional intercepts ---not computed</a:t>
            </a:r>
          </a:p>
        </p:txBody>
      </p:sp>
      <p:cxnSp>
        <p:nvCxnSpPr>
          <p:cNvPr id="76" name="Straight Arrow Connector 75"/>
          <p:cNvCxnSpPr>
            <a:endCxn id="93" idx="1"/>
          </p:cNvCxnSpPr>
          <p:nvPr/>
        </p:nvCxnSpPr>
        <p:spPr bwMode="auto">
          <a:xfrm flipH="1">
            <a:off x="5436428" y="3349513"/>
            <a:ext cx="1532546" cy="1039461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 flipV="1">
            <a:off x="7202335" y="4081333"/>
            <a:ext cx="561960" cy="80966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>
            <a:endCxn id="114" idx="5"/>
          </p:cNvCxnSpPr>
          <p:nvPr/>
        </p:nvCxnSpPr>
        <p:spPr bwMode="auto">
          <a:xfrm>
            <a:off x="6984849" y="3341576"/>
            <a:ext cx="253478" cy="80185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0" name="Straight Arrow Connector 89"/>
          <p:cNvCxnSpPr>
            <a:stCxn id="66" idx="3"/>
          </p:cNvCxnSpPr>
          <p:nvPr/>
        </p:nvCxnSpPr>
        <p:spPr bwMode="auto">
          <a:xfrm>
            <a:off x="2889186" y="4157089"/>
            <a:ext cx="888982" cy="517963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FC459340-63E5-9E46-B636-0BBFCEA980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261" y="4756872"/>
            <a:ext cx="715030" cy="45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7950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Arrow Connector 51"/>
          <p:cNvCxnSpPr>
            <a:cxnSpLocks/>
          </p:cNvCxnSpPr>
          <p:nvPr/>
        </p:nvCxnSpPr>
        <p:spPr bwMode="auto">
          <a:xfrm flipH="1" flipV="1">
            <a:off x="4770335" y="5540215"/>
            <a:ext cx="1757669" cy="143376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13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678" y="381000"/>
            <a:ext cx="6307616" cy="490391"/>
          </a:xfrm>
        </p:spPr>
        <p:txBody>
          <a:bodyPr/>
          <a:lstStyle/>
          <a:p>
            <a:r>
              <a:rPr lang="en-US" dirty="0"/>
              <a:t>Plate Model Sub-observer Point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28148" y="3967933"/>
            <a:ext cx="213947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Outward normal to reference ellipsoid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69272" y="2612454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 bwMode="auto">
          <a:xfrm>
            <a:off x="4091527" y="4189895"/>
            <a:ext cx="1085179" cy="213013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25" name="Oval 24"/>
          <p:cNvSpPr/>
          <p:nvPr/>
        </p:nvSpPr>
        <p:spPr bwMode="auto">
          <a:xfrm rot="21192645">
            <a:off x="1827845" y="2595037"/>
            <a:ext cx="3245523" cy="2011582"/>
          </a:xfrm>
          <a:prstGeom prst="ellipse">
            <a:avLst/>
          </a:prstGeom>
          <a:gradFill flip="none" rotWithShape="1">
            <a:gsLst>
              <a:gs pos="0">
                <a:srgbClr val="3366FF">
                  <a:alpha val="37000"/>
                </a:srgbClr>
              </a:gs>
              <a:gs pos="100000">
                <a:srgbClr val="FFFFFF">
                  <a:alpha val="37000"/>
                </a:srgbClr>
              </a:gs>
            </a:gsLst>
            <a:lin ang="9540000" scaled="0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60867" y="6196654"/>
            <a:ext cx="174592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Observer location</a:t>
            </a:r>
          </a:p>
        </p:txBody>
      </p:sp>
      <p:sp>
        <p:nvSpPr>
          <p:cNvPr id="27" name="Rectangle 26"/>
          <p:cNvSpPr/>
          <p:nvPr/>
        </p:nvSpPr>
        <p:spPr bwMode="auto">
          <a:xfrm rot="20134489">
            <a:off x="4283302" y="4338538"/>
            <a:ext cx="364944" cy="326676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8" name="Straight Arrow Connector 67"/>
          <p:cNvCxnSpPr>
            <a:stCxn id="71" idx="1"/>
          </p:cNvCxnSpPr>
          <p:nvPr/>
        </p:nvCxnSpPr>
        <p:spPr bwMode="auto">
          <a:xfrm flipH="1">
            <a:off x="4119473" y="2711365"/>
            <a:ext cx="2088378" cy="149538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6207851" y="2449755"/>
            <a:ext cx="189865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Sub-observer point (nadir definition)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09576" y="2188369"/>
            <a:ext cx="236521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Reference ellipsoid</a:t>
            </a:r>
          </a:p>
        </p:txBody>
      </p:sp>
      <p:cxnSp>
        <p:nvCxnSpPr>
          <p:cNvPr id="73" name="Straight Arrow Connector 72"/>
          <p:cNvCxnSpPr/>
          <p:nvPr/>
        </p:nvCxnSpPr>
        <p:spPr bwMode="auto">
          <a:xfrm>
            <a:off x="3440131" y="3691204"/>
            <a:ext cx="1704421" cy="263686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1583558" y="4967644"/>
            <a:ext cx="218610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Sub-observer point (target center definition)</a:t>
            </a:r>
          </a:p>
        </p:txBody>
      </p:sp>
      <p:cxnSp>
        <p:nvCxnSpPr>
          <p:cNvPr id="76" name="Straight Arrow Connector 75"/>
          <p:cNvCxnSpPr/>
          <p:nvPr/>
        </p:nvCxnSpPr>
        <p:spPr bwMode="auto">
          <a:xfrm flipV="1">
            <a:off x="2476446" y="3715638"/>
            <a:ext cx="947897" cy="1253093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1" name="Straight Arrow Connector 80"/>
          <p:cNvCxnSpPr/>
          <p:nvPr/>
        </p:nvCxnSpPr>
        <p:spPr bwMode="auto">
          <a:xfrm>
            <a:off x="4211773" y="4398562"/>
            <a:ext cx="434401" cy="892574"/>
          </a:xfrm>
          <a:prstGeom prst="straightConnector1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676560" y="1489664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SUBPNT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767707" y="5683591"/>
            <a:ext cx="218610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Observer to sub-observer point vector (target center definition)</a:t>
            </a:r>
          </a:p>
        </p:txBody>
      </p:sp>
      <p:cxnSp>
        <p:nvCxnSpPr>
          <p:cNvPr id="49" name="Straight Arrow Connector 48"/>
          <p:cNvCxnSpPr>
            <a:cxnSpLocks/>
          </p:cNvCxnSpPr>
          <p:nvPr/>
        </p:nvCxnSpPr>
        <p:spPr bwMode="auto">
          <a:xfrm flipV="1">
            <a:off x="3485549" y="4968731"/>
            <a:ext cx="737109" cy="92914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619027" y="5321468"/>
            <a:ext cx="218610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Observer to sub-observer point vector (nadir definition)</a:t>
            </a:r>
          </a:p>
        </p:txBody>
      </p:sp>
      <p:cxnSp>
        <p:nvCxnSpPr>
          <p:cNvPr id="67" name="Straight Arrow Connector 66"/>
          <p:cNvCxnSpPr>
            <a:cxnSpLocks/>
          </p:cNvCxnSpPr>
          <p:nvPr/>
        </p:nvCxnSpPr>
        <p:spPr bwMode="auto">
          <a:xfrm flipH="1">
            <a:off x="4421092" y="4277432"/>
            <a:ext cx="1228077" cy="540491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1C40336B-C30C-F94D-AC88-9049513BBC7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45" y="6250138"/>
            <a:ext cx="715030" cy="45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6010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86">
            <a:extLst>
              <a:ext uri="{FF2B5EF4-FFF2-40B4-BE49-F238E27FC236}">
                <a16:creationId xmlns:a16="http://schemas.microsoft.com/office/drawing/2014/main" id="{DDA9B898-408A-F740-BD50-2B351FA14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648" y="6080787"/>
            <a:ext cx="487495" cy="50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14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4082" y="381000"/>
            <a:ext cx="5554806" cy="490391"/>
          </a:xfrm>
        </p:spPr>
        <p:txBody>
          <a:bodyPr/>
          <a:lstStyle/>
          <a:p>
            <a:r>
              <a:rPr lang="en-US" dirty="0"/>
              <a:t>Plate Model Sub-solar Point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486221" y="4566383"/>
            <a:ext cx="213947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Outward normal to reference ellipsoid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710594" y="2612454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 bwMode="auto">
          <a:xfrm>
            <a:off x="4932849" y="4189895"/>
            <a:ext cx="1085179" cy="213013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25" name="Oval 24"/>
          <p:cNvSpPr/>
          <p:nvPr/>
        </p:nvSpPr>
        <p:spPr bwMode="auto">
          <a:xfrm rot="21192645">
            <a:off x="2669167" y="2595037"/>
            <a:ext cx="3245523" cy="2011582"/>
          </a:xfrm>
          <a:prstGeom prst="ellipse">
            <a:avLst/>
          </a:prstGeom>
          <a:gradFill flip="none" rotWithShape="1">
            <a:gsLst>
              <a:gs pos="0">
                <a:srgbClr val="3366FF">
                  <a:alpha val="37000"/>
                </a:srgbClr>
              </a:gs>
              <a:gs pos="100000">
                <a:srgbClr val="FFFFFF">
                  <a:alpha val="37000"/>
                </a:srgbClr>
              </a:gs>
            </a:gsLst>
            <a:lin ang="9540000" scaled="0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261164" y="6062273"/>
            <a:ext cx="174592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Sun location</a:t>
            </a:r>
          </a:p>
        </p:txBody>
      </p:sp>
      <p:sp>
        <p:nvSpPr>
          <p:cNvPr id="27" name="Rectangle 26"/>
          <p:cNvSpPr/>
          <p:nvPr/>
        </p:nvSpPr>
        <p:spPr bwMode="auto">
          <a:xfrm rot="20134489">
            <a:off x="5124624" y="4338538"/>
            <a:ext cx="364944" cy="326676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 bwMode="auto">
          <a:xfrm flipH="1">
            <a:off x="4997157" y="3865451"/>
            <a:ext cx="1686038" cy="308367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6676371" y="3543344"/>
            <a:ext cx="189865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Sub-solar point (nadir definition)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250898" y="2188369"/>
            <a:ext cx="236521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Reference ellipsoid</a:t>
            </a:r>
          </a:p>
        </p:txBody>
      </p:sp>
      <p:cxnSp>
        <p:nvCxnSpPr>
          <p:cNvPr id="73" name="Straight Arrow Connector 72"/>
          <p:cNvCxnSpPr/>
          <p:nvPr/>
        </p:nvCxnSpPr>
        <p:spPr bwMode="auto">
          <a:xfrm>
            <a:off x="4281453" y="3691204"/>
            <a:ext cx="1704421" cy="263686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436593" y="2443720"/>
            <a:ext cx="218610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Sub-solar point (target center definition)</a:t>
            </a:r>
          </a:p>
        </p:txBody>
      </p:sp>
      <p:cxnSp>
        <p:nvCxnSpPr>
          <p:cNvPr id="81" name="Straight Arrow Connector 80"/>
          <p:cNvCxnSpPr/>
          <p:nvPr/>
        </p:nvCxnSpPr>
        <p:spPr bwMode="auto">
          <a:xfrm>
            <a:off x="5053095" y="4398562"/>
            <a:ext cx="434401" cy="892574"/>
          </a:xfrm>
          <a:prstGeom prst="straightConnector1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628938" y="1434105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SUBSLR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0427" y="4378369"/>
            <a:ext cx="174592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Observer location</a:t>
            </a: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2164756" y="3738455"/>
            <a:ext cx="2089652" cy="8132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400885" y="3382416"/>
            <a:ext cx="218610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Observer to sub-observer point vector (target center definition)</a:t>
            </a:r>
          </a:p>
        </p:txBody>
      </p:sp>
      <p:cxnSp>
        <p:nvCxnSpPr>
          <p:cNvPr id="56" name="Straight Arrow Connector 55"/>
          <p:cNvCxnSpPr/>
          <p:nvPr/>
        </p:nvCxnSpPr>
        <p:spPr bwMode="auto">
          <a:xfrm>
            <a:off x="2412948" y="3833702"/>
            <a:ext cx="404803" cy="46830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flipH="1">
            <a:off x="2166346" y="4206754"/>
            <a:ext cx="2754797" cy="35449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1874623" y="5069553"/>
            <a:ext cx="218610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Observer to sub-observer point vector (target center definition)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B37930F-A7D4-974F-8F9A-A3284484F0AB}"/>
              </a:ext>
            </a:extLst>
          </p:cNvPr>
          <p:cNvCxnSpPr>
            <a:cxnSpLocks/>
          </p:cNvCxnSpPr>
          <p:nvPr/>
        </p:nvCxnSpPr>
        <p:spPr bwMode="auto">
          <a:xfrm>
            <a:off x="2359083" y="2706378"/>
            <a:ext cx="1915737" cy="1004562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575E9149-E22D-634B-8EBB-240A4B953C7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45" y="4386820"/>
            <a:ext cx="715030" cy="452457"/>
          </a:xfrm>
          <a:prstGeom prst="rect">
            <a:avLst/>
          </a:prstGeom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FB7AF7E-47B9-3E46-B729-5C64A1770FFE}"/>
              </a:ext>
            </a:extLst>
          </p:cNvPr>
          <p:cNvCxnSpPr>
            <a:cxnSpLocks/>
          </p:cNvCxnSpPr>
          <p:nvPr/>
        </p:nvCxnSpPr>
        <p:spPr bwMode="auto">
          <a:xfrm flipV="1">
            <a:off x="2782560" y="4491153"/>
            <a:ext cx="56734" cy="628823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0034574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15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6354" y="381000"/>
            <a:ext cx="6330259" cy="490391"/>
          </a:xfrm>
        </p:spPr>
        <p:txBody>
          <a:bodyPr/>
          <a:lstStyle/>
          <a:p>
            <a:r>
              <a:rPr lang="en-US" dirty="0"/>
              <a:t>Plate model Illumination Angles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761490" y="3550922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0" name="Straight Arrow Connector 89"/>
          <p:cNvCxnSpPr>
            <a:cxnSpLocks/>
          </p:cNvCxnSpPr>
          <p:nvPr/>
        </p:nvCxnSpPr>
        <p:spPr bwMode="auto">
          <a:xfrm flipH="1" flipV="1">
            <a:off x="3747239" y="2288399"/>
            <a:ext cx="424682" cy="1674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938972" y="2008997"/>
            <a:ext cx="20835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Outward surface normal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 flipV="1">
            <a:off x="4163553" y="1744302"/>
            <a:ext cx="2942360" cy="221819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6380418" y="1378295"/>
            <a:ext cx="26446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Direction to illumination source</a:t>
            </a:r>
          </a:p>
        </p:txBody>
      </p:sp>
      <p:cxnSp>
        <p:nvCxnSpPr>
          <p:cNvPr id="51" name="Straight Arrow Connector 50"/>
          <p:cNvCxnSpPr>
            <a:cxnSpLocks/>
          </p:cNvCxnSpPr>
          <p:nvPr/>
        </p:nvCxnSpPr>
        <p:spPr bwMode="auto">
          <a:xfrm flipH="1" flipV="1">
            <a:off x="1251673" y="3387547"/>
            <a:ext cx="2920237" cy="567276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168477" y="2778945"/>
            <a:ext cx="182503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Direction to observer</a:t>
            </a:r>
          </a:p>
        </p:txBody>
      </p:sp>
      <p:sp>
        <p:nvSpPr>
          <p:cNvPr id="13" name="Rectangle 12"/>
          <p:cNvSpPr/>
          <p:nvPr/>
        </p:nvSpPr>
        <p:spPr bwMode="auto">
          <a:xfrm rot="20725577">
            <a:off x="4146214" y="3652080"/>
            <a:ext cx="304213" cy="262581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Arc 13"/>
          <p:cNvSpPr/>
          <p:nvPr/>
        </p:nvSpPr>
        <p:spPr bwMode="auto">
          <a:xfrm rot="20374308">
            <a:off x="3633340" y="3271568"/>
            <a:ext cx="1069102" cy="964591"/>
          </a:xfrm>
          <a:prstGeom prst="arc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63393" y="2775422"/>
            <a:ext cx="102668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0DA5D"/>
                </a:solidFill>
              </a:rPr>
              <a:t>Incidence</a:t>
            </a:r>
          </a:p>
          <a:p>
            <a:r>
              <a:rPr lang="en-US" sz="1400" dirty="0">
                <a:solidFill>
                  <a:srgbClr val="30DA5D"/>
                </a:solidFill>
              </a:rPr>
              <a:t>angle</a:t>
            </a:r>
          </a:p>
        </p:txBody>
      </p:sp>
      <p:sp>
        <p:nvSpPr>
          <p:cNvPr id="60" name="Arc 59"/>
          <p:cNvSpPr/>
          <p:nvPr/>
        </p:nvSpPr>
        <p:spPr bwMode="auto">
          <a:xfrm rot="16200000">
            <a:off x="3363734" y="3227024"/>
            <a:ext cx="1218132" cy="1153826"/>
          </a:xfrm>
          <a:prstGeom prst="arc">
            <a:avLst/>
          </a:prstGeom>
          <a:noFill/>
          <a:ln w="2857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Arc 61"/>
          <p:cNvSpPr/>
          <p:nvPr/>
        </p:nvSpPr>
        <p:spPr bwMode="auto">
          <a:xfrm rot="15846189">
            <a:off x="3147811" y="2516954"/>
            <a:ext cx="2156501" cy="2198275"/>
          </a:xfrm>
          <a:prstGeom prst="arc">
            <a:avLst>
              <a:gd name="adj1" fmla="val 16200000"/>
              <a:gd name="adj2" fmla="val 4244239"/>
            </a:avLst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00581" y="2286578"/>
            <a:ext cx="120768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Phase angle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200079" y="3167771"/>
            <a:ext cx="149579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Emission angle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51483" y="5526244"/>
            <a:ext cx="342766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Also returned: </a:t>
            </a:r>
          </a:p>
          <a:p>
            <a:r>
              <a:rPr lang="en-US" sz="1400" dirty="0"/>
              <a:t>  - target epoch (corrected for light time),</a:t>
            </a:r>
          </a:p>
          <a:p>
            <a:r>
              <a:rPr lang="en-US" sz="1400" dirty="0"/>
              <a:t>  - observer visibility flag,</a:t>
            </a:r>
          </a:p>
          <a:p>
            <a:r>
              <a:rPr lang="en-US" sz="1400" dirty="0"/>
              <a:t>  - illumination source visibility flag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76560" y="1489664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ILLUMF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91921AB3-53BD-2D42-BFB0-8B77FAB95B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3" y="3187251"/>
            <a:ext cx="715030" cy="45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1472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16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8850" y="381000"/>
            <a:ext cx="6125275" cy="490391"/>
          </a:xfrm>
        </p:spPr>
        <p:txBody>
          <a:bodyPr/>
          <a:lstStyle/>
          <a:p>
            <a:r>
              <a:rPr lang="en-US" dirty="0"/>
              <a:t>Plate Model Surface Point Grid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167407" y="3788289"/>
            <a:ext cx="1793837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Surface intercept point corresponding to point on bounding sphere: planetocentric longitude and latitude of intercept match those of the sphere point. An intercept is computed for each input sphere point.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38169" y="4039885"/>
            <a:ext cx="2050646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Point on bounding sphere, specified by planetocentric longitude and latitude, and by radius of exterior bounding sphere. This grid contains 9 such points.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11798" y="3069692"/>
            <a:ext cx="3720032" cy="2271764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Oval 2"/>
          <p:cNvSpPr/>
          <p:nvPr/>
        </p:nvSpPr>
        <p:spPr bwMode="auto">
          <a:xfrm>
            <a:off x="2405793" y="1833506"/>
            <a:ext cx="4695910" cy="4601384"/>
          </a:xfrm>
          <a:prstGeom prst="ellipse">
            <a:avLst/>
          </a:prstGeom>
          <a:gradFill>
            <a:gsLst>
              <a:gs pos="0">
                <a:srgbClr val="A0B7F6">
                  <a:alpha val="17000"/>
                  <a:lumMod val="81000"/>
                  <a:lumOff val="19000"/>
                </a:srgbClr>
              </a:gs>
              <a:gs pos="100000">
                <a:srgbClr val="FFFFFF"/>
              </a:gs>
            </a:gsLst>
            <a:lin ang="14400000" scaled="0"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Arc 6"/>
          <p:cNvSpPr/>
          <p:nvPr/>
        </p:nvSpPr>
        <p:spPr bwMode="auto">
          <a:xfrm rot="15935668">
            <a:off x="2475620" y="2777583"/>
            <a:ext cx="4597696" cy="2735141"/>
          </a:xfrm>
          <a:prstGeom prst="arc">
            <a:avLst>
              <a:gd name="adj1" fmla="val 12930469"/>
              <a:gd name="adj2" fmla="val 17999801"/>
            </a:avLst>
          </a:pr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Arc 46"/>
          <p:cNvSpPr/>
          <p:nvPr/>
        </p:nvSpPr>
        <p:spPr bwMode="auto">
          <a:xfrm rot="15935668">
            <a:off x="2450291" y="3672911"/>
            <a:ext cx="4597578" cy="959311"/>
          </a:xfrm>
          <a:prstGeom prst="arc">
            <a:avLst>
              <a:gd name="adj1" fmla="val 11591462"/>
              <a:gd name="adj2" fmla="val 19991958"/>
            </a:avLst>
          </a:pr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Arc 47"/>
          <p:cNvSpPr/>
          <p:nvPr/>
        </p:nvSpPr>
        <p:spPr bwMode="auto">
          <a:xfrm rot="10325296">
            <a:off x="2418715" y="3742758"/>
            <a:ext cx="4684398" cy="965779"/>
          </a:xfrm>
          <a:prstGeom prst="arc">
            <a:avLst>
              <a:gd name="adj1" fmla="val 12834387"/>
              <a:gd name="adj2" fmla="val 20591578"/>
            </a:avLst>
          </a:pr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Arc 49"/>
          <p:cNvSpPr/>
          <p:nvPr/>
        </p:nvSpPr>
        <p:spPr bwMode="auto">
          <a:xfrm rot="10325296">
            <a:off x="2593427" y="3823609"/>
            <a:ext cx="4542230" cy="1825385"/>
          </a:xfrm>
          <a:prstGeom prst="arc">
            <a:avLst>
              <a:gd name="adj1" fmla="val 14201680"/>
              <a:gd name="adj2" fmla="val 19516092"/>
            </a:avLst>
          </a:pr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Arc 50"/>
          <p:cNvSpPr/>
          <p:nvPr/>
        </p:nvSpPr>
        <p:spPr bwMode="auto">
          <a:xfrm rot="21068166">
            <a:off x="2347568" y="3239063"/>
            <a:ext cx="4717487" cy="965154"/>
          </a:xfrm>
          <a:prstGeom prst="arc">
            <a:avLst>
              <a:gd name="adj1" fmla="val 11926936"/>
              <a:gd name="adj2" fmla="val 19342087"/>
            </a:avLst>
          </a:pr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Arc 51"/>
          <p:cNvSpPr/>
          <p:nvPr/>
        </p:nvSpPr>
        <p:spPr bwMode="auto">
          <a:xfrm rot="4793959">
            <a:off x="2638879" y="3628831"/>
            <a:ext cx="4597578" cy="959311"/>
          </a:xfrm>
          <a:prstGeom prst="arc">
            <a:avLst>
              <a:gd name="adj1" fmla="val 12403908"/>
              <a:gd name="adj2" fmla="val 20807383"/>
            </a:avLst>
          </a:pr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420988" y="3484462"/>
            <a:ext cx="976292" cy="539734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4246470" y="3317779"/>
            <a:ext cx="380992" cy="714355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52" idx="0"/>
          </p:cNvCxnSpPr>
          <p:nvPr/>
        </p:nvCxnSpPr>
        <p:spPr bwMode="auto">
          <a:xfrm flipH="1">
            <a:off x="4817958" y="3164556"/>
            <a:ext cx="401666" cy="819954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V="1">
            <a:off x="3494015" y="4428997"/>
            <a:ext cx="752455" cy="374647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V="1">
            <a:off x="3828974" y="4825861"/>
            <a:ext cx="496870" cy="852473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flipV="1">
            <a:off x="4513175" y="4921108"/>
            <a:ext cx="98413" cy="774694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H="1" flipV="1">
            <a:off x="5079890" y="4778237"/>
            <a:ext cx="482605" cy="744536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H="1" flipV="1">
            <a:off x="4921143" y="4278189"/>
            <a:ext cx="571506" cy="309579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 flipV="1">
            <a:off x="4343326" y="4373436"/>
            <a:ext cx="252387" cy="390542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3954367" y="1322981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LATSRF</a:t>
            </a:r>
          </a:p>
        </p:txBody>
      </p:sp>
      <p:cxnSp>
        <p:nvCxnSpPr>
          <p:cNvPr id="71" name="Straight Arrow Connector 70"/>
          <p:cNvCxnSpPr>
            <a:stCxn id="46" idx="0"/>
          </p:cNvCxnSpPr>
          <p:nvPr/>
        </p:nvCxnSpPr>
        <p:spPr bwMode="auto">
          <a:xfrm flipV="1">
            <a:off x="1263492" y="3492401"/>
            <a:ext cx="2157497" cy="54748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 flipH="1" flipV="1">
            <a:off x="4381407" y="4024197"/>
            <a:ext cx="2770126" cy="50798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/>
          <p:cNvSpPr txBox="1"/>
          <p:nvPr/>
        </p:nvSpPr>
        <p:spPr>
          <a:xfrm>
            <a:off x="6127135" y="1802439"/>
            <a:ext cx="2415763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Exterior bounding sphere for target object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35300" y="1764503"/>
            <a:ext cx="2415763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Ray emanating from sphere point, pointing toward center of body-fixed, body-centered reference frame</a:t>
            </a: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2541536" y="2343087"/>
            <a:ext cx="1379504" cy="141917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4214164" y="4617755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122077" y="3149071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096588" y="3013793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372641" y="4434309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44628" y="5363787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391512" y="5527297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13617" y="5529886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389153" y="4639708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310306" y="3344915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</p:spTree>
    <p:extLst>
      <p:ext uri="{BB962C8B-B14F-4D97-AF65-F5344CB8AC3E}">
        <p14:creationId xmlns:p14="http://schemas.microsoft.com/office/powerpoint/2010/main" val="224346260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17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7659" y="388937"/>
            <a:ext cx="3867645" cy="918816"/>
          </a:xfrm>
        </p:spPr>
        <p:txBody>
          <a:bodyPr/>
          <a:lstStyle/>
          <a:p>
            <a:r>
              <a:rPr lang="en-US" dirty="0"/>
              <a:t>Plate Model Limb-1</a:t>
            </a:r>
            <a:br>
              <a:rPr lang="en-US" dirty="0"/>
            </a:b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126742" y="5656449"/>
            <a:ext cx="179383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Observer location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761490" y="3092310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Straight Arrow Connector 44"/>
          <p:cNvCxnSpPr/>
          <p:nvPr/>
        </p:nvCxnSpPr>
        <p:spPr bwMode="auto">
          <a:xfrm flipV="1">
            <a:off x="2285409" y="2277974"/>
            <a:ext cx="2969102" cy="3731692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66686" y="2150223"/>
            <a:ext cx="2305648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Limb point---lies on a tangent ray in the selected half-plane </a:t>
            </a:r>
            <a:r>
              <a:rPr lang="en-US" sz="1200" dirty="0"/>
              <a:t>(for some shapes, multiple tangents will exist for a given axis and half-plane)</a:t>
            </a:r>
            <a:endParaRPr lang="en-US" sz="1600" dirty="0"/>
          </a:p>
        </p:txBody>
      </p:sp>
      <p:sp>
        <p:nvSpPr>
          <p:cNvPr id="3" name="Parallelogram 2"/>
          <p:cNvSpPr/>
          <p:nvPr/>
        </p:nvSpPr>
        <p:spPr bwMode="auto">
          <a:xfrm rot="16200000" flipV="1">
            <a:off x="1943169" y="2363780"/>
            <a:ext cx="4058924" cy="3357493"/>
          </a:xfrm>
          <a:prstGeom prst="parallelogram">
            <a:avLst>
              <a:gd name="adj" fmla="val 85130"/>
            </a:avLst>
          </a:prstGeom>
          <a:gradFill flip="none" rotWithShape="1">
            <a:gsLst>
              <a:gs pos="99000">
                <a:schemeClr val="tx2">
                  <a:lumMod val="25000"/>
                  <a:lumOff val="75000"/>
                  <a:alpha val="32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2287000" y="4111484"/>
            <a:ext cx="2276964" cy="192358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46" idx="3"/>
          </p:cNvCxnSpPr>
          <p:nvPr/>
        </p:nvCxnSpPr>
        <p:spPr bwMode="auto">
          <a:xfrm>
            <a:off x="2472334" y="2842721"/>
            <a:ext cx="2012256" cy="419497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3674984" y="5956731"/>
            <a:ext cx="364323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Axis: observer-target center vector</a:t>
            </a:r>
          </a:p>
        </p:txBody>
      </p:sp>
      <p:cxnSp>
        <p:nvCxnSpPr>
          <p:cNvPr id="51" name="Straight Arrow Connector 50"/>
          <p:cNvCxnSpPr>
            <a:stCxn id="50" idx="0"/>
          </p:cNvCxnSpPr>
          <p:nvPr/>
        </p:nvCxnSpPr>
        <p:spPr bwMode="auto">
          <a:xfrm flipH="1" flipV="1">
            <a:off x="2897126" y="5532279"/>
            <a:ext cx="2599474" cy="424452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395976" y="2044127"/>
            <a:ext cx="225261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Specified half-plane bounded by observer-target center line (axis): contains ray</a:t>
            </a:r>
          </a:p>
        </p:txBody>
      </p:sp>
      <p:sp>
        <p:nvSpPr>
          <p:cNvPr id="14" name="Arc 13"/>
          <p:cNvSpPr/>
          <p:nvPr/>
        </p:nvSpPr>
        <p:spPr bwMode="auto">
          <a:xfrm rot="2185066">
            <a:off x="2774812" y="4938045"/>
            <a:ext cx="463966" cy="383351"/>
          </a:xfrm>
          <a:prstGeom prst="arc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66912" y="5101098"/>
            <a:ext cx="321963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Limb point angle relative to axis</a:t>
            </a:r>
          </a:p>
        </p:txBody>
      </p:sp>
      <p:cxnSp>
        <p:nvCxnSpPr>
          <p:cNvPr id="61" name="Straight Arrow Connector 60"/>
          <p:cNvCxnSpPr>
            <a:stCxn id="58" idx="1"/>
          </p:cNvCxnSpPr>
          <p:nvPr/>
        </p:nvCxnSpPr>
        <p:spPr bwMode="auto">
          <a:xfrm flipH="1" flipV="1">
            <a:off x="3208274" y="5081447"/>
            <a:ext cx="1558638" cy="188928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3954367" y="1322981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LIMBPT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51052" y="1902409"/>
            <a:ext cx="205421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Ray emanating from observer and tangent to  target body</a:t>
            </a:r>
          </a:p>
        </p:txBody>
      </p:sp>
      <p:cxnSp>
        <p:nvCxnSpPr>
          <p:cNvPr id="67" name="Straight Arrow Connector 66"/>
          <p:cNvCxnSpPr>
            <a:stCxn id="66" idx="2"/>
          </p:cNvCxnSpPr>
          <p:nvPr/>
        </p:nvCxnSpPr>
        <p:spPr bwMode="auto">
          <a:xfrm>
            <a:off x="3878161" y="2641073"/>
            <a:ext cx="900110" cy="263968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8703D644-E39B-2E4D-AF77-04ACA094DA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540" y="5916696"/>
            <a:ext cx="715030" cy="45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3909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18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7659" y="388937"/>
            <a:ext cx="3867645" cy="918816"/>
          </a:xfrm>
        </p:spPr>
        <p:txBody>
          <a:bodyPr/>
          <a:lstStyle/>
          <a:p>
            <a:r>
              <a:rPr lang="en-US" dirty="0"/>
              <a:t>Plate Model Limb-2</a:t>
            </a:r>
            <a:br>
              <a:rPr lang="en-US" dirty="0"/>
            </a:b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190336" y="5652079"/>
            <a:ext cx="179383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Observer location</a:t>
            </a:r>
          </a:p>
        </p:txBody>
      </p:sp>
      <p:grpSp>
        <p:nvGrpSpPr>
          <p:cNvPr id="4" name="Group 3"/>
          <p:cNvGrpSpPr/>
          <p:nvPr/>
        </p:nvGrpSpPr>
        <p:grpSpPr>
          <a:xfrm rot="3675883">
            <a:off x="3523472" y="2123979"/>
            <a:ext cx="3216196" cy="3202549"/>
            <a:chOff x="305356" y="-179833"/>
            <a:chExt cx="6559406" cy="6546117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4694549">
              <a:off x="70844" y="1933463"/>
              <a:ext cx="4869897" cy="720818"/>
            </a:xfrm>
            <a:prstGeom prst="triangle">
              <a:avLst>
                <a:gd name="adj" fmla="val 91781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4164179">
              <a:off x="408984" y="1884286"/>
              <a:ext cx="4497204" cy="368966"/>
            </a:xfrm>
            <a:prstGeom prst="triangle">
              <a:avLst>
                <a:gd name="adj" fmla="val 7822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5485715">
              <a:off x="-1162895" y="1637986"/>
              <a:ext cx="4825589" cy="1889087"/>
            </a:xfrm>
            <a:prstGeom prst="triangle">
              <a:avLst>
                <a:gd name="adj" fmla="val 2626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2130137">
              <a:off x="2624475" y="2443242"/>
              <a:ext cx="1189958" cy="747133"/>
            </a:xfrm>
            <a:prstGeom prst="triangle">
              <a:avLst>
                <a:gd name="adj" fmla="val 2991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73332">
              <a:off x="2748336" y="3313973"/>
              <a:ext cx="1306472" cy="438122"/>
            </a:xfrm>
            <a:prstGeom prst="triangle">
              <a:avLst>
                <a:gd name="adj" fmla="val 6298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8204233">
              <a:off x="3273330" y="2941676"/>
              <a:ext cx="840512" cy="26795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Parallelogram 2"/>
          <p:cNvSpPr/>
          <p:nvPr/>
        </p:nvSpPr>
        <p:spPr bwMode="auto">
          <a:xfrm rot="16200000" flipV="1">
            <a:off x="1951637" y="2304513"/>
            <a:ext cx="4058924" cy="3357493"/>
          </a:xfrm>
          <a:prstGeom prst="parallelogram">
            <a:avLst>
              <a:gd name="adj" fmla="val 85130"/>
            </a:avLst>
          </a:prstGeom>
          <a:gradFill flip="none" rotWithShape="1">
            <a:gsLst>
              <a:gs pos="99000">
                <a:schemeClr val="tx2">
                  <a:lumMod val="25000"/>
                  <a:lumOff val="75000"/>
                  <a:alpha val="32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flipV="1">
            <a:off x="2310809" y="2260600"/>
            <a:ext cx="3378791" cy="3757533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6618286" y="2582023"/>
            <a:ext cx="2305648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Limb points---each is tangent point of a ray in the selected half  plane</a:t>
            </a: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2287000" y="3945467"/>
            <a:ext cx="2445867" cy="208960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46" idx="1"/>
          </p:cNvCxnSpPr>
          <p:nvPr/>
        </p:nvCxnSpPr>
        <p:spPr bwMode="auto">
          <a:xfrm flipH="1" flipV="1">
            <a:off x="5664200" y="2277535"/>
            <a:ext cx="954086" cy="843097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2540451" y="6083729"/>
            <a:ext cx="2090815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Axis: observer-target center vector</a:t>
            </a:r>
          </a:p>
        </p:txBody>
      </p:sp>
      <p:cxnSp>
        <p:nvCxnSpPr>
          <p:cNvPr id="51" name="Straight Arrow Connector 50"/>
          <p:cNvCxnSpPr>
            <a:stCxn id="50" idx="0"/>
          </p:cNvCxnSpPr>
          <p:nvPr/>
        </p:nvCxnSpPr>
        <p:spPr bwMode="auto">
          <a:xfrm flipH="1" flipV="1">
            <a:off x="2946400" y="5477933"/>
            <a:ext cx="639459" cy="605796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29326" y="4053080"/>
            <a:ext cx="225261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Specified half-plane bounded by observer-target center line (axis): contains ray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954367" y="1322981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LIMBPT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410444" y="1756664"/>
            <a:ext cx="220879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Rays emanating from observer, lying in half-plane, and tangent to target body</a:t>
            </a:r>
          </a:p>
        </p:txBody>
      </p:sp>
      <p:cxnSp>
        <p:nvCxnSpPr>
          <p:cNvPr id="67" name="Straight Arrow Connector 66"/>
          <p:cNvCxnSpPr/>
          <p:nvPr/>
        </p:nvCxnSpPr>
        <p:spPr bwMode="auto">
          <a:xfrm>
            <a:off x="2870627" y="2649540"/>
            <a:ext cx="668440" cy="2032527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V="1">
            <a:off x="2285409" y="2726267"/>
            <a:ext cx="3361858" cy="3308800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Straight Arrow Connector 58"/>
          <p:cNvCxnSpPr>
            <a:stCxn id="46" idx="1"/>
          </p:cNvCxnSpPr>
          <p:nvPr/>
        </p:nvCxnSpPr>
        <p:spPr bwMode="auto">
          <a:xfrm flipH="1" flipV="1">
            <a:off x="5613400" y="2751669"/>
            <a:ext cx="1004886" cy="368963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2870200" y="2650067"/>
            <a:ext cx="448733" cy="2379133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8" name="Arc 67"/>
          <p:cNvSpPr/>
          <p:nvPr/>
        </p:nvSpPr>
        <p:spPr bwMode="auto">
          <a:xfrm rot="977991">
            <a:off x="3509813" y="4529182"/>
            <a:ext cx="184212" cy="172842"/>
          </a:xfrm>
          <a:prstGeom prst="arc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 flipH="1" flipV="1">
            <a:off x="3683001" y="4631268"/>
            <a:ext cx="1380066" cy="1312332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5055052" y="5948263"/>
            <a:ext cx="209081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Angular search step must be less than this angle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5F6F276C-B482-AD46-8D30-F07A65B4C2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705" y="5914511"/>
            <a:ext cx="715030" cy="45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68627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19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3262" y="381000"/>
            <a:ext cx="6216445" cy="918816"/>
          </a:xfrm>
        </p:spPr>
        <p:txBody>
          <a:bodyPr/>
          <a:lstStyle/>
          <a:p>
            <a:r>
              <a:rPr lang="en-US" dirty="0"/>
              <a:t>Plate Model Terminator-</a:t>
            </a:r>
            <a:r>
              <a:rPr lang="en-US" dirty="0" err="1"/>
              <a:t>Umbral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523442" y="3092310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Straight Arrow Connector 44"/>
          <p:cNvCxnSpPr>
            <a:stCxn id="8" idx="0"/>
          </p:cNvCxnSpPr>
          <p:nvPr/>
        </p:nvCxnSpPr>
        <p:spPr bwMode="auto">
          <a:xfrm flipV="1">
            <a:off x="1605595" y="3016163"/>
            <a:ext cx="5006199" cy="854561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6847216" y="2367151"/>
            <a:ext cx="2229251" cy="21852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Umbral terminator point: lies on a tangent ray in the specified half-plane </a:t>
            </a:r>
            <a:r>
              <a:rPr lang="en-US" sz="1200" dirty="0"/>
              <a:t>(for some shapes, multiple tangents will exist for a given axis and half- plane)</a:t>
            </a:r>
            <a:r>
              <a:rPr lang="en-US" sz="1600" dirty="0"/>
              <a:t>. Terminator point and ray vertex are on same side of axis.</a:t>
            </a:r>
          </a:p>
        </p:txBody>
      </p:sp>
      <p:sp>
        <p:nvSpPr>
          <p:cNvPr id="3" name="Parallelogram 2"/>
          <p:cNvSpPr/>
          <p:nvPr/>
        </p:nvSpPr>
        <p:spPr bwMode="auto">
          <a:xfrm rot="16200000" flipV="1">
            <a:off x="2198660" y="1920791"/>
            <a:ext cx="2793892" cy="3698796"/>
          </a:xfrm>
          <a:prstGeom prst="parallelogram">
            <a:avLst>
              <a:gd name="adj" fmla="val 36376"/>
            </a:avLst>
          </a:prstGeom>
          <a:gradFill flip="none" rotWithShape="1">
            <a:gsLst>
              <a:gs pos="99000">
                <a:schemeClr val="tx2">
                  <a:lumMod val="25000"/>
                  <a:lumOff val="75000"/>
                  <a:alpha val="32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777961" y="4190880"/>
            <a:ext cx="3452738" cy="96834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cxnSpLocks/>
          </p:cNvCxnSpPr>
          <p:nvPr/>
        </p:nvCxnSpPr>
        <p:spPr bwMode="auto">
          <a:xfrm flipH="1" flipV="1">
            <a:off x="5776893" y="3144454"/>
            <a:ext cx="1108196" cy="33246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436936" y="5956731"/>
            <a:ext cx="364323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Axis: sun center-target center vector</a:t>
            </a:r>
          </a:p>
        </p:txBody>
      </p:sp>
      <p:cxnSp>
        <p:nvCxnSpPr>
          <p:cNvPr id="51" name="Straight Arrow Connector 50"/>
          <p:cNvCxnSpPr>
            <a:stCxn id="50" idx="0"/>
          </p:cNvCxnSpPr>
          <p:nvPr/>
        </p:nvCxnSpPr>
        <p:spPr bwMode="auto">
          <a:xfrm flipH="1" flipV="1">
            <a:off x="3222555" y="4762362"/>
            <a:ext cx="3035997" cy="119436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2948341" y="2055875"/>
            <a:ext cx="2415203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Specified half-plane bounded by sun center-target center line (axis): contains ray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795621" y="1315044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TERMPT</a:t>
            </a:r>
          </a:p>
        </p:txBody>
      </p:sp>
      <p:sp>
        <p:nvSpPr>
          <p:cNvPr id="8" name="Oval 7"/>
          <p:cNvSpPr/>
          <p:nvPr/>
        </p:nvSpPr>
        <p:spPr bwMode="auto">
          <a:xfrm rot="21082850">
            <a:off x="491989" y="3856204"/>
            <a:ext cx="2612565" cy="2571318"/>
          </a:xfrm>
          <a:prstGeom prst="ellipse">
            <a:avLst/>
          </a:prstGeom>
          <a:gradFill flip="none" rotWithShape="1">
            <a:gsLst>
              <a:gs pos="43000">
                <a:srgbClr val="FFFF00">
                  <a:alpha val="57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246161" y="5177286"/>
            <a:ext cx="125409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Sun center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86370" y="1760698"/>
            <a:ext cx="218280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Ray tangent to sun and target body</a:t>
            </a:r>
          </a:p>
        </p:txBody>
      </p:sp>
      <p:cxnSp>
        <p:nvCxnSpPr>
          <p:cNvPr id="83" name="Straight Arrow Connector 82"/>
          <p:cNvCxnSpPr/>
          <p:nvPr/>
        </p:nvCxnSpPr>
        <p:spPr bwMode="auto">
          <a:xfrm>
            <a:off x="1812083" y="2333081"/>
            <a:ext cx="1553344" cy="1222816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3A8044A-62BB-684D-A1E7-BE42305A951A}"/>
              </a:ext>
            </a:extLst>
          </p:cNvPr>
          <p:cNvSpPr txBox="1"/>
          <p:nvPr/>
        </p:nvSpPr>
        <p:spPr>
          <a:xfrm>
            <a:off x="1654369" y="5006934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</p:spTree>
    <p:extLst>
      <p:ext uri="{BB962C8B-B14F-4D97-AF65-F5344CB8AC3E}">
        <p14:creationId xmlns:p14="http://schemas.microsoft.com/office/powerpoint/2010/main" val="10756477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658890"/>
            <a:ext cx="8001000" cy="5048298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DSK subsystem overview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DSK shape representations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N67 version of DSK subsystem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DSK APIs and graphical depictions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DSK API example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DSK utility programs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DSK concepts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Writing and using DSK files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105" y="381000"/>
            <a:ext cx="1450718" cy="490391"/>
          </a:xfrm>
        </p:spPr>
        <p:txBody>
          <a:bodyPr/>
          <a:lstStyle/>
          <a:p>
            <a:r>
              <a:rPr lang="en-US" dirty="0"/>
              <a:t>Topics</a:t>
            </a:r>
          </a:p>
        </p:txBody>
      </p:sp>
    </p:spTree>
    <p:extLst>
      <p:ext uri="{BB962C8B-B14F-4D97-AF65-F5344CB8AC3E}">
        <p14:creationId xmlns:p14="http://schemas.microsoft.com/office/powerpoint/2010/main" val="194931869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20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800" y="381000"/>
            <a:ext cx="6923370" cy="918816"/>
          </a:xfrm>
        </p:spPr>
        <p:txBody>
          <a:bodyPr/>
          <a:lstStyle/>
          <a:p>
            <a:r>
              <a:rPr lang="en-US" dirty="0"/>
              <a:t>Plate Model Terminator-Penumbral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452009" y="2052563"/>
            <a:ext cx="3162783" cy="1963286"/>
            <a:chOff x="414288" y="2353258"/>
            <a:chExt cx="6450474" cy="4013026"/>
          </a:xfrm>
        </p:grpSpPr>
        <p:sp>
          <p:nvSpPr>
            <p:cNvPr id="99" name="Isosceles Triangle 98"/>
            <p:cNvSpPr/>
            <p:nvPr/>
          </p:nvSpPr>
          <p:spPr bwMode="auto">
            <a:xfrm rot="8949126">
              <a:off x="4898462" y="3522241"/>
              <a:ext cx="1949492" cy="1669424"/>
            </a:xfrm>
            <a:prstGeom prst="triangle">
              <a:avLst>
                <a:gd name="adj" fmla="val 2030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Isosceles Triangle 91"/>
            <p:cNvSpPr/>
            <p:nvPr/>
          </p:nvSpPr>
          <p:spPr bwMode="auto">
            <a:xfrm rot="19107938">
              <a:off x="1820919" y="2514858"/>
              <a:ext cx="860026" cy="2231122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 bwMode="auto">
            <a:xfrm rot="1875239">
              <a:off x="1316926" y="3138387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 rot="17290349">
              <a:off x="919355" y="4593727"/>
              <a:ext cx="1653477" cy="1422408"/>
            </a:xfrm>
            <a:prstGeom prst="triangle">
              <a:avLst>
                <a:gd name="adj" fmla="val 19319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 rot="9334196">
              <a:off x="2201698" y="6020488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Isosceles Triangle 87"/>
            <p:cNvSpPr/>
            <p:nvPr/>
          </p:nvSpPr>
          <p:spPr bwMode="auto">
            <a:xfrm rot="20110560">
              <a:off x="1863896" y="4900089"/>
              <a:ext cx="1285741" cy="1203936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 bwMode="auto">
            <a:xfrm rot="1338947">
              <a:off x="672943" y="3215082"/>
              <a:ext cx="2295493" cy="1125798"/>
            </a:xfrm>
            <a:prstGeom prst="triangle">
              <a:avLst>
                <a:gd name="adj" fmla="val 17337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Isosceles Triangle 93"/>
            <p:cNvSpPr/>
            <p:nvPr/>
          </p:nvSpPr>
          <p:spPr bwMode="auto">
            <a:xfrm rot="16200000">
              <a:off x="2216451" y="4619916"/>
              <a:ext cx="1527616" cy="649052"/>
            </a:xfrm>
            <a:prstGeom prst="triangle">
              <a:avLst>
                <a:gd name="adj" fmla="val 63590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 bwMode="auto">
            <a:xfrm rot="1110972">
              <a:off x="1367822" y="3061795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 rot="15452628">
              <a:off x="-283530" y="4603651"/>
              <a:ext cx="1726032" cy="330395"/>
            </a:xfrm>
            <a:prstGeom prst="triangle">
              <a:avLst>
                <a:gd name="adj" fmla="val 477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Isosceles Triangle 96"/>
            <p:cNvSpPr/>
            <p:nvPr/>
          </p:nvSpPr>
          <p:spPr bwMode="auto">
            <a:xfrm rot="12667654">
              <a:off x="728118" y="5906084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B579"/>
            </a:solidFill>
            <a:ln w="12700" cap="flat" cmpd="sng" algn="ctr">
              <a:solidFill>
                <a:srgbClr val="0000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 rot="6200214">
              <a:off x="4654159" y="2774482"/>
              <a:ext cx="1684445" cy="1397784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 bwMode="auto">
            <a:xfrm rot="19844061">
              <a:off x="3715314" y="2483771"/>
              <a:ext cx="1248776" cy="345796"/>
            </a:xfrm>
            <a:prstGeom prst="triangle">
              <a:avLst>
                <a:gd name="adj" fmla="val 1931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Isosceles Triangle 101"/>
            <p:cNvSpPr/>
            <p:nvPr/>
          </p:nvSpPr>
          <p:spPr bwMode="auto">
            <a:xfrm rot="9020425">
              <a:off x="4086508" y="2719735"/>
              <a:ext cx="1312249" cy="1232279"/>
            </a:xfrm>
            <a:prstGeom prst="triangle">
              <a:avLst>
                <a:gd name="adj" fmla="val 85244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 rot="11848812">
              <a:off x="4412034" y="4420010"/>
              <a:ext cx="2250643" cy="1133007"/>
            </a:xfrm>
            <a:prstGeom prst="triangle">
              <a:avLst>
                <a:gd name="adj" fmla="val 17603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Isosceles Triangle 106"/>
            <p:cNvSpPr/>
            <p:nvPr/>
          </p:nvSpPr>
          <p:spPr bwMode="auto">
            <a:xfrm rot="5109865">
              <a:off x="3485222" y="3583136"/>
              <a:ext cx="1619908" cy="664266"/>
            </a:xfrm>
            <a:prstGeom prst="triangle">
              <a:avLst>
                <a:gd name="adj" fmla="val 63590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Isosceles Triangle 108"/>
            <p:cNvSpPr/>
            <p:nvPr/>
          </p:nvSpPr>
          <p:spPr bwMode="auto">
            <a:xfrm rot="11620837">
              <a:off x="4017390" y="5487253"/>
              <a:ext cx="2023024" cy="251204"/>
            </a:xfrm>
            <a:prstGeom prst="triangle">
              <a:avLst>
                <a:gd name="adj" fmla="val 57525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 rot="4362493">
              <a:off x="5812922" y="3727945"/>
              <a:ext cx="1762531" cy="341148"/>
            </a:xfrm>
            <a:prstGeom prst="triangle">
              <a:avLst>
                <a:gd name="adj" fmla="val 47744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 bwMode="auto">
            <a:xfrm rot="1577519">
              <a:off x="4986975" y="2490862"/>
              <a:ext cx="1455635" cy="332749"/>
            </a:xfrm>
            <a:prstGeom prst="triangle">
              <a:avLst>
                <a:gd name="adj" fmla="val 43642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 bwMode="auto">
            <a:xfrm rot="12385104">
              <a:off x="3812319" y="5203082"/>
              <a:ext cx="2249896" cy="466173"/>
            </a:xfrm>
            <a:prstGeom prst="triangle">
              <a:avLst>
                <a:gd name="adj" fmla="val 8780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 bwMode="auto">
            <a:xfrm rot="2138698">
              <a:off x="2839223" y="2353258"/>
              <a:ext cx="856398" cy="1145415"/>
            </a:xfrm>
            <a:prstGeom prst="triangle">
              <a:avLst>
                <a:gd name="adj" fmla="val 97092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1" name="Isosceles Triangle 120"/>
            <p:cNvSpPr/>
            <p:nvPr/>
          </p:nvSpPr>
          <p:spPr bwMode="auto">
            <a:xfrm rot="5400000">
              <a:off x="2918116" y="4618151"/>
              <a:ext cx="1569541" cy="790385"/>
            </a:xfrm>
            <a:prstGeom prst="triangle">
              <a:avLst>
                <a:gd name="adj" fmla="val 63590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Isosceles Triangle 121"/>
            <p:cNvSpPr/>
            <p:nvPr/>
          </p:nvSpPr>
          <p:spPr bwMode="auto">
            <a:xfrm rot="20543680">
              <a:off x="3137375" y="5570465"/>
              <a:ext cx="1732516" cy="383573"/>
            </a:xfrm>
            <a:prstGeom prst="triangle">
              <a:avLst>
                <a:gd name="adj" fmla="val 11641"/>
              </a:avLst>
            </a:prstGeom>
            <a:solidFill>
              <a:srgbClr val="FF610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Isosceles Triangle 122"/>
            <p:cNvSpPr/>
            <p:nvPr/>
          </p:nvSpPr>
          <p:spPr bwMode="auto">
            <a:xfrm rot="15925175">
              <a:off x="2554017" y="3803836"/>
              <a:ext cx="2170932" cy="702353"/>
            </a:xfrm>
            <a:prstGeom prst="triangle">
              <a:avLst>
                <a:gd name="adj" fmla="val 50001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Isosceles Triangle 176"/>
            <p:cNvSpPr/>
            <p:nvPr/>
          </p:nvSpPr>
          <p:spPr bwMode="auto">
            <a:xfrm rot="17830753">
              <a:off x="2805133" y="3402226"/>
              <a:ext cx="1343286" cy="284971"/>
            </a:xfrm>
            <a:prstGeom prst="triangle">
              <a:avLst>
                <a:gd name="adj" fmla="val 39505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Isosceles Triangle 177"/>
            <p:cNvSpPr/>
            <p:nvPr/>
          </p:nvSpPr>
          <p:spPr bwMode="auto">
            <a:xfrm rot="8052894">
              <a:off x="4665580" y="4101117"/>
              <a:ext cx="883209" cy="2148861"/>
            </a:xfrm>
            <a:prstGeom prst="triangle">
              <a:avLst>
                <a:gd name="adj" fmla="val 21446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9" name="Isosceles Triangle 178"/>
            <p:cNvSpPr/>
            <p:nvPr/>
          </p:nvSpPr>
          <p:spPr bwMode="auto">
            <a:xfrm rot="20102556">
              <a:off x="490098" y="3545024"/>
              <a:ext cx="1913616" cy="1679691"/>
            </a:xfrm>
            <a:prstGeom prst="triangle">
              <a:avLst>
                <a:gd name="adj" fmla="val 19217"/>
              </a:avLst>
            </a:prstGeom>
            <a:solidFill>
              <a:srgbClr val="FFB57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 rot="21409565">
              <a:off x="3324270" y="5238296"/>
              <a:ext cx="1533781" cy="492734"/>
            </a:xfrm>
            <a:prstGeom prst="triangle">
              <a:avLst>
                <a:gd name="adj" fmla="val 50989"/>
              </a:avLst>
            </a:prstGeom>
            <a:solidFill>
              <a:srgbClr val="FF8A4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 bwMode="auto">
            <a:xfrm rot="7531668">
              <a:off x="3132752" y="3125563"/>
              <a:ext cx="1110110" cy="190643"/>
            </a:xfrm>
            <a:prstGeom prst="triangle">
              <a:avLst>
                <a:gd name="adj" fmla="val 32308"/>
              </a:avLst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Straight Arrow Connector 44"/>
          <p:cNvCxnSpPr/>
          <p:nvPr/>
        </p:nvCxnSpPr>
        <p:spPr bwMode="auto">
          <a:xfrm>
            <a:off x="2008144" y="3270156"/>
            <a:ext cx="3293991" cy="1166778"/>
          </a:xfrm>
          <a:prstGeom prst="straightConnector1">
            <a:avLst/>
          </a:prstGeom>
          <a:noFill/>
          <a:ln w="28575" cap="flat" cmpd="sng" algn="ctr">
            <a:solidFill>
              <a:srgbClr val="30DA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6454909" y="3534956"/>
            <a:ext cx="2229251" cy="2431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Penumbral terminator point: lies on a tangent ray in the specified half-plane (</a:t>
            </a:r>
            <a:r>
              <a:rPr lang="en-US" sz="1200" dirty="0"/>
              <a:t>for some shapes, multiple tangents will exist for a given axis and half-plane</a:t>
            </a:r>
            <a:r>
              <a:rPr lang="en-US" sz="1600" dirty="0"/>
              <a:t>). Terminator point lies in half-space on opposite side of axis from ray’s vertex.</a:t>
            </a:r>
          </a:p>
        </p:txBody>
      </p:sp>
      <p:sp>
        <p:nvSpPr>
          <p:cNvPr id="3" name="Parallelogram 2"/>
          <p:cNvSpPr/>
          <p:nvPr/>
        </p:nvSpPr>
        <p:spPr bwMode="auto">
          <a:xfrm rot="16200000" flipV="1">
            <a:off x="1928795" y="2690742"/>
            <a:ext cx="2793892" cy="3698796"/>
          </a:xfrm>
          <a:prstGeom prst="parallelogram">
            <a:avLst>
              <a:gd name="adj" fmla="val 36376"/>
            </a:avLst>
          </a:prstGeom>
          <a:gradFill flip="none" rotWithShape="1">
            <a:gsLst>
              <a:gs pos="99000">
                <a:schemeClr val="tx2">
                  <a:lumMod val="25000"/>
                  <a:lumOff val="75000"/>
                  <a:alpha val="32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468419" y="3151133"/>
            <a:ext cx="3690847" cy="10318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 flipV="1">
            <a:off x="3960744" y="3992466"/>
            <a:ext cx="2492962" cy="267628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972048" y="1659725"/>
            <a:ext cx="21431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Axis: sun center-target center vector</a:t>
            </a:r>
          </a:p>
        </p:txBody>
      </p:sp>
      <p:cxnSp>
        <p:nvCxnSpPr>
          <p:cNvPr id="51" name="Straight Arrow Connector 50"/>
          <p:cNvCxnSpPr>
            <a:endCxn id="3" idx="2"/>
          </p:cNvCxnSpPr>
          <p:nvPr/>
        </p:nvCxnSpPr>
        <p:spPr bwMode="auto">
          <a:xfrm>
            <a:off x="2412948" y="2095439"/>
            <a:ext cx="912793" cy="1555908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3351684" y="4887023"/>
            <a:ext cx="225261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Specified half-plane bounded by sun center-target center line (axis): contains semi-infinite portion of ray</a:t>
            </a:r>
          </a:p>
        </p:txBody>
      </p:sp>
      <p:sp>
        <p:nvSpPr>
          <p:cNvPr id="14" name="Arc 13"/>
          <p:cNvSpPr/>
          <p:nvPr/>
        </p:nvSpPr>
        <p:spPr bwMode="auto">
          <a:xfrm rot="2792086">
            <a:off x="3211339" y="3516777"/>
            <a:ext cx="463966" cy="383351"/>
          </a:xfrm>
          <a:prstGeom prst="arc">
            <a:avLst>
              <a:gd name="adj1" fmla="val 16200000"/>
              <a:gd name="adj2" fmla="val 21082293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09549" y="5894860"/>
            <a:ext cx="234496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Terminator tangent ray angle relative to axis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795621" y="1315044"/>
            <a:ext cx="1784307" cy="40011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API: TERMPT</a:t>
            </a:r>
          </a:p>
        </p:txBody>
      </p:sp>
      <p:sp>
        <p:nvSpPr>
          <p:cNvPr id="8" name="Oval 7"/>
          <p:cNvSpPr/>
          <p:nvPr/>
        </p:nvSpPr>
        <p:spPr bwMode="auto">
          <a:xfrm rot="21082850">
            <a:off x="390500" y="3156057"/>
            <a:ext cx="2204109" cy="2084874"/>
          </a:xfrm>
          <a:prstGeom prst="ellipse">
            <a:avLst/>
          </a:prstGeom>
          <a:gradFill flip="none" rotWithShape="1">
            <a:gsLst>
              <a:gs pos="43000">
                <a:srgbClr val="FFFF00">
                  <a:alpha val="57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Straight Arrow Connector 53"/>
          <p:cNvCxnSpPr>
            <a:stCxn id="58" idx="0"/>
          </p:cNvCxnSpPr>
          <p:nvPr/>
        </p:nvCxnSpPr>
        <p:spPr bwMode="auto">
          <a:xfrm flipV="1">
            <a:off x="2182032" y="3690831"/>
            <a:ext cx="1437390" cy="220402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928672" y="4201036"/>
            <a:ext cx="125409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Sun center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9685" y="2445212"/>
            <a:ext cx="193376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Ray tangent to sun and target body</a:t>
            </a:r>
          </a:p>
        </p:txBody>
      </p:sp>
      <p:cxnSp>
        <p:nvCxnSpPr>
          <p:cNvPr id="89" name="Straight Arrow Connector 88"/>
          <p:cNvCxnSpPr/>
          <p:nvPr/>
        </p:nvCxnSpPr>
        <p:spPr bwMode="auto">
          <a:xfrm>
            <a:off x="2309762" y="2817731"/>
            <a:ext cx="547676" cy="769915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BE0D4B9-F109-B74D-8144-1A2B52776AF1}"/>
              </a:ext>
            </a:extLst>
          </p:cNvPr>
          <p:cNvSpPr txBox="1"/>
          <p:nvPr/>
        </p:nvSpPr>
        <p:spPr>
          <a:xfrm>
            <a:off x="1356268" y="4029071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•</a:t>
            </a:r>
          </a:p>
        </p:txBody>
      </p:sp>
    </p:spTree>
    <p:extLst>
      <p:ext uri="{BB962C8B-B14F-4D97-AF65-F5344CB8AC3E}">
        <p14:creationId xmlns:p14="http://schemas.microsoft.com/office/powerpoint/2010/main" val="355546155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4BD074-9FB3-4BB8-9591-2746E7E9B9ED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21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151746" cy="4953000"/>
          </a:xfrm>
          <a:ln>
            <a:noFill/>
          </a:ln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>
                <a:ea typeface="ＭＳ Ｐゴシック" pitchFamily="-60" charset="-128"/>
                <a:cs typeface="ＭＳ Ｐゴシック" pitchFamily="-60" charset="-128"/>
              </a:rPr>
              <a:t>Find ray intercept point on target surface:</a:t>
            </a:r>
          </a:p>
          <a:p>
            <a:pPr lvl="1">
              <a:lnSpc>
                <a:spcPct val="80000"/>
              </a:lnSpc>
            </a:pPr>
            <a:r>
              <a:rPr lang="en-US" sz="1500" dirty="0"/>
              <a:t>CALL SINCPT ( </a:t>
            </a:r>
            <a:r>
              <a:rPr lang="en-US" sz="1500" dirty="0">
                <a:solidFill>
                  <a:schemeClr val="accent1"/>
                </a:solidFill>
                <a:highlight>
                  <a:srgbClr val="FFFF00"/>
                </a:highlight>
              </a:rPr>
              <a:t>METHOD</a:t>
            </a:r>
            <a:r>
              <a:rPr lang="en-US" sz="1500" dirty="0">
                <a:solidFill>
                  <a:schemeClr val="accent1"/>
                </a:solidFill>
              </a:rPr>
              <a:t>, TARGET, ET, FIXREF,  ABCORR,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500" dirty="0">
                <a:solidFill>
                  <a:schemeClr val="accent1"/>
                </a:solidFill>
              </a:rPr>
              <a:t>                               </a:t>
            </a:r>
            <a:r>
              <a:rPr lang="en-US" sz="1500" dirty="0">
                <a:solidFill>
                  <a:srgbClr val="FF0000"/>
                </a:solidFill>
              </a:rPr>
              <a:t>OBSRVR,  DREF, DVEC,  </a:t>
            </a:r>
            <a:r>
              <a:rPr lang="en-US" sz="1500" dirty="0">
                <a:solidFill>
                  <a:schemeClr val="accent2"/>
                </a:solidFill>
              </a:rPr>
              <a:t>SPOINT, TRGEPC,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500" dirty="0">
                <a:solidFill>
                  <a:schemeClr val="accent2"/>
                </a:solidFill>
              </a:rPr>
              <a:t>                               SRFVEC,  FOUND</a:t>
            </a:r>
            <a:r>
              <a:rPr lang="en-US" sz="15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SINCPT is a high-level SPICE API.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The input string argument </a:t>
            </a:r>
            <a:r>
              <a:rPr lang="en-US" dirty="0">
                <a:highlight>
                  <a:srgbClr val="FFFF00"/>
                </a:highlight>
                <a:ea typeface="ＭＳ Ｐゴシック" pitchFamily="-60" charset="-128"/>
              </a:rPr>
              <a:t>METHOD</a:t>
            </a:r>
            <a:r>
              <a:rPr lang="en-US" dirty="0">
                <a:ea typeface="ＭＳ Ｐゴシック" pitchFamily="-60" charset="-128"/>
              </a:rPr>
              <a:t> indicates the surface model to use.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To model the target body shape using an ellipsoid, set METHOD to ‘ellipsoid’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To model the target body shape using DSK data, set METHOD to one of the forms</a:t>
            </a:r>
          </a:p>
          <a:p>
            <a:pPr lvl="3">
              <a:lnSpc>
                <a:spcPct val="80000"/>
              </a:lnSpc>
            </a:pPr>
            <a:r>
              <a:rPr lang="en-US" dirty="0">
                <a:solidFill>
                  <a:srgbClr val="FC0128"/>
                </a:solidFill>
                <a:ea typeface="ＭＳ Ｐゴシック" pitchFamily="-60" charset="-128"/>
              </a:rPr>
              <a:t>‘DSK/UNPRIORITIZED’</a:t>
            </a:r>
          </a:p>
          <a:p>
            <a:pPr lvl="4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If all DSK segments for the body designated by TARGET are applicable</a:t>
            </a:r>
          </a:p>
          <a:p>
            <a:pPr lvl="3">
              <a:lnSpc>
                <a:spcPct val="80000"/>
              </a:lnSpc>
            </a:pPr>
            <a:r>
              <a:rPr lang="en-US" dirty="0">
                <a:solidFill>
                  <a:srgbClr val="FC0128"/>
                </a:solidFill>
                <a:ea typeface="ＭＳ Ｐゴシック" pitchFamily="-60" charset="-128"/>
              </a:rPr>
              <a:t>‘DSK/UNPRIORITIZED/SURFACES = &lt;surface name or ID 1&gt;, …’</a:t>
            </a:r>
          </a:p>
          <a:p>
            <a:pPr lvl="4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If only DSK segments for the specified surfaces associated with the body designated by TARGET are applicable</a:t>
            </a:r>
            <a:endParaRPr lang="en-US" sz="1600" dirty="0">
              <a:ea typeface="ＭＳ Ｐゴシック" pitchFamily="-60" charset="-128"/>
            </a:endParaRPr>
          </a:p>
          <a:p>
            <a:pPr lvl="2">
              <a:lnSpc>
                <a:spcPct val="80000"/>
              </a:lnSpc>
            </a:pPr>
            <a:r>
              <a:rPr lang="en-US" sz="1600" dirty="0">
                <a:ea typeface="ＭＳ Ｐゴシック" pitchFamily="-60" charset="-128"/>
              </a:rPr>
              <a:t>For the DSK case, the keyword UNPRIORITIZED is currently required. This keyword indicates that no applicable segment can mask another.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title"/>
          </p:nvPr>
        </p:nvSpPr>
        <p:spPr>
          <a:xfrm>
            <a:off x="2407795" y="381000"/>
            <a:ext cx="6165150" cy="479747"/>
          </a:xfrm>
        </p:spPr>
        <p:txBody>
          <a:bodyPr/>
          <a:lstStyle/>
          <a:p>
            <a:r>
              <a:rPr lang="en-US" dirty="0">
                <a:ea typeface="ＭＳ Ｐゴシック" pitchFamily="-60" charset="-128"/>
                <a:cs typeface="ＭＳ Ｐゴシック" pitchFamily="-60" charset="-128"/>
              </a:rPr>
              <a:t>Example of API Using DSK - 1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9CFD64-58C4-1040-9978-9986DCC674DD}"/>
              </a:ext>
            </a:extLst>
          </p:cNvPr>
          <p:cNvSpPr txBox="1"/>
          <p:nvPr/>
        </p:nvSpPr>
        <p:spPr>
          <a:xfrm rot="20485978">
            <a:off x="7565326" y="1696415"/>
            <a:ext cx="10070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7030A0"/>
                </a:solidFill>
              </a:rPr>
              <a:t>Fortran code</a:t>
            </a:r>
          </a:p>
          <a:p>
            <a:r>
              <a:rPr lang="en-US" sz="1050" b="1" dirty="0">
                <a:solidFill>
                  <a:srgbClr val="7030A0"/>
                </a:solidFill>
              </a:rPr>
              <a:t>example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4BD074-9FB3-4BB8-9591-2746E7E9B9ED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22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151746" cy="4953000"/>
          </a:xfrm>
          <a:ln>
            <a:noFill/>
          </a:ln>
        </p:spPr>
        <p:txBody>
          <a:bodyPr lIns="90487" rIns="90487"/>
          <a:lstStyle/>
          <a:p>
            <a:pPr lvl="2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Other inputs:  target body name, epoch, body-fixed reference frame, aberration correction, observer name, reference frame for direction vector, direction vector.</a:t>
            </a:r>
          </a:p>
          <a:p>
            <a:pPr lvl="2">
              <a:lnSpc>
                <a:spcPct val="80000"/>
              </a:lnSpc>
            </a:pPr>
            <a:endParaRPr lang="en-US" dirty="0">
              <a:ea typeface="ＭＳ Ｐゴシック" pitchFamily="-60" charset="-128"/>
            </a:endParaRP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pitchFamily="-60" charset="-128"/>
              </a:rPr>
              <a:t>Outputs:  ray-surface intercept in Cartesian coordinates, expressed in the body-fixed frame associated with the target---evaluated at the optionally light-time corrected epoch TRGEPC, TRGEPC itself, observer-to-intercept vector expressed in body-fixed frame, and found flag indicating whether intercept exists.</a:t>
            </a:r>
            <a:endParaRPr lang="en-US" sz="1600" dirty="0">
              <a:ea typeface="ＭＳ Ｐゴシック" pitchFamily="-60" charset="-128"/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title"/>
          </p:nvPr>
        </p:nvSpPr>
        <p:spPr>
          <a:xfrm>
            <a:off x="2521610" y="381000"/>
            <a:ext cx="5937523" cy="479747"/>
          </a:xfrm>
        </p:spPr>
        <p:txBody>
          <a:bodyPr/>
          <a:lstStyle/>
          <a:p>
            <a:r>
              <a:rPr lang="en-US" dirty="0">
                <a:ea typeface="ＭＳ Ｐゴシック" pitchFamily="-60" charset="-128"/>
                <a:cs typeface="ＭＳ Ｐゴシック" pitchFamily="-60" charset="-128"/>
              </a:rPr>
              <a:t>Example of API Using DSK - 2</a:t>
            </a:r>
          </a:p>
        </p:txBody>
      </p:sp>
    </p:spTree>
    <p:extLst>
      <p:ext uri="{BB962C8B-B14F-4D97-AF65-F5344CB8AC3E}">
        <p14:creationId xmlns:p14="http://schemas.microsoft.com/office/powerpoint/2010/main" val="342261573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23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658890"/>
            <a:ext cx="8001000" cy="5048298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Create DSK files: MKDSK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Creates a DSK file containing a single type 2 segment 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Export DSK data to text format files: DSKEXP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Writes data from Type 2 DSK segments to one or more text files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Supports simple output formats such as “obj”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Summarize DSK files: DSKBRIEF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Modify DSK segment attributes: DSKMOD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Merge DSK files: DLACAT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Concatenates segments from multiple DSK files into a single DSK file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Transform binary architecture of DSK file: TOXFR, TOBIN, BINGO (BINGO not part of standard SPICE Toolkit)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Read/write comment area: COMMNT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DSKMOD, DLACAT, and BINGO are provided on the NAIF Web site (</a:t>
            </a:r>
            <a:r>
              <a:rPr lang="en-US" sz="20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https://naif.jpl.nasa.gov/naif/utilities.html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n-US" sz="1400" dirty="0"/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lvl="1">
              <a:lnSpc>
                <a:spcPct val="80000"/>
              </a:lnSpc>
            </a:pPr>
            <a:endParaRPr lang="en-US" sz="1400" dirty="0"/>
          </a:p>
          <a:p>
            <a:pPr marL="914400" lvl="2" indent="0">
              <a:lnSpc>
                <a:spcPct val="80000"/>
              </a:lnSpc>
              <a:buNone/>
            </a:pPr>
            <a:endParaRPr lang="en-US" sz="14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2262" y="381000"/>
            <a:ext cx="4278415" cy="490391"/>
          </a:xfrm>
        </p:spPr>
        <p:txBody>
          <a:bodyPr/>
          <a:lstStyle/>
          <a:p>
            <a:r>
              <a:rPr lang="en-US" dirty="0"/>
              <a:t>DSK Utility Programs</a:t>
            </a:r>
          </a:p>
        </p:txBody>
      </p:sp>
    </p:spTree>
    <p:extLst>
      <p:ext uri="{BB962C8B-B14F-4D97-AF65-F5344CB8AC3E}">
        <p14:creationId xmlns:p14="http://schemas.microsoft.com/office/powerpoint/2010/main" val="323459044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24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236537"/>
            <a:ext cx="8224982" cy="5048298"/>
          </a:xfrm>
          <a:ln>
            <a:noFill/>
          </a:ln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Surface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"Surface" is a second identifier, in addition to the central body 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A “surface” has a name and an integer ID code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Surfaces occupy a name space distinct from that of bodies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APIs are provided for surface name/ID conversion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Used to distinguish different versions of data for a given body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Allows use of different versions without loading and unloading kernels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High-frequency kernel loading and unloading is too inefficient for DSK applications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Data class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Data class is a “hook” to differentiate kinds of data for different applications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Distinct from concept of “data type”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Existing classes indicate geometric characteristics of surface data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Class 1: shape is single-valued function of domain coordinates. Example, for latitudinal coordinates: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Every ray emanating from the origin of the body-fixed reference frame associated with the body passes through the surface once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Such surfaces cannot have features such as cliffs or caves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DEMs can represent class 1 surfaces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Class 2: arbitrary shape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Not required to be convex, closed, or connected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Plate models are the only DSK data type that can be used for class 2 surfaces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>
              <a:lnSpc>
                <a:spcPct val="80000"/>
              </a:lnSpc>
            </a:pPr>
            <a:endParaRPr lang="en-US" sz="1400" dirty="0"/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lvl="1">
              <a:lnSpc>
                <a:spcPct val="80000"/>
              </a:lnSpc>
            </a:pPr>
            <a:endParaRPr lang="en-US" sz="1400" dirty="0"/>
          </a:p>
          <a:p>
            <a:pPr marL="914400" lvl="2" indent="0">
              <a:lnSpc>
                <a:spcPct val="80000"/>
              </a:lnSpc>
              <a:buNone/>
            </a:pPr>
            <a:endParaRPr lang="en-US" sz="14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5029" y="381000"/>
            <a:ext cx="3343263" cy="490391"/>
          </a:xfrm>
        </p:spPr>
        <p:txBody>
          <a:bodyPr/>
          <a:lstStyle/>
          <a:p>
            <a:r>
              <a:rPr lang="en-US" dirty="0"/>
              <a:t>DSK Concepts-1</a:t>
            </a:r>
          </a:p>
        </p:txBody>
      </p:sp>
    </p:spTree>
    <p:extLst>
      <p:ext uri="{BB962C8B-B14F-4D97-AF65-F5344CB8AC3E}">
        <p14:creationId xmlns:p14="http://schemas.microsoft.com/office/powerpoint/2010/main" val="143971036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25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297180"/>
            <a:ext cx="8001000" cy="5048298"/>
          </a:xfrm>
          <a:ln>
            <a:noFill/>
          </a:ln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Kernel priority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Unlike SPK, CK, and binary PCK files, the concept of segment “priority” does not apply to all DSK applications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Not applicable to data sets including segments of class 2</a:t>
            </a:r>
          </a:p>
          <a:p>
            <a:pPr lvl="3">
              <a:lnSpc>
                <a:spcPct val="80000"/>
              </a:lnSpc>
            </a:pPr>
            <a:r>
              <a:rPr lang="en-US" sz="1100" dirty="0"/>
              <a:t>Concept simply doesn’t make sense when multiple heights can correspond to a single longitude/latitude coordinate pair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Can apply to data sets containing only class 1 segments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Coordinate systems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Associated with segments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Segment coverage is described in terms of a coordinate system associated with that segment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Can be any of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Planetocentric (latitudinal) </a:t>
            </a:r>
          </a:p>
          <a:p>
            <a:pPr lvl="2">
              <a:lnSpc>
                <a:spcPct val="80000"/>
              </a:lnSpc>
            </a:pPr>
            <a:r>
              <a:rPr lang="en-US" sz="1400" dirty="0" err="1"/>
              <a:t>Planetodetic</a:t>
            </a:r>
            <a:r>
              <a:rPr lang="en-US" sz="1400" dirty="0"/>
              <a:t> 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Cartesian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Segment coverage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The spatial “coverage” of a segment is a region of  space within which the segment provides valid surface data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Characterized by three coordinate ranges</a:t>
            </a:r>
          </a:p>
          <a:p>
            <a:pPr lvl="3">
              <a:lnSpc>
                <a:spcPct val="80000"/>
              </a:lnSpc>
            </a:pPr>
            <a:r>
              <a:rPr lang="en-US" sz="1100" dirty="0"/>
              <a:t>For example: min, max longitude; min, max latitude; min, max radius</a:t>
            </a:r>
          </a:p>
          <a:p>
            <a:pPr lvl="2">
              <a:lnSpc>
                <a:spcPct val="80000"/>
              </a:lnSpc>
            </a:pPr>
            <a:r>
              <a:rPr lang="en-US" sz="1500" dirty="0"/>
              <a:t>“Padding” data may be provided outside of a segment’s coverage region</a:t>
            </a:r>
          </a:p>
          <a:p>
            <a:pPr lvl="1">
              <a:lnSpc>
                <a:spcPct val="80000"/>
              </a:lnSpc>
            </a:pPr>
            <a:endParaRPr lang="en-US" sz="1400" dirty="0"/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>
              <a:lnSpc>
                <a:spcPct val="80000"/>
              </a:lnSpc>
            </a:pPr>
            <a:endParaRPr lang="en-US" sz="1400" dirty="0"/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lvl="1">
              <a:lnSpc>
                <a:spcPct val="80000"/>
              </a:lnSpc>
            </a:pPr>
            <a:endParaRPr lang="en-US" sz="1400" dirty="0"/>
          </a:p>
          <a:p>
            <a:pPr marL="914400" lvl="2" indent="0">
              <a:lnSpc>
                <a:spcPct val="80000"/>
              </a:lnSpc>
              <a:buNone/>
            </a:pPr>
            <a:endParaRPr lang="en-US" sz="14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441" y="355599"/>
            <a:ext cx="3343263" cy="490391"/>
          </a:xfrm>
        </p:spPr>
        <p:txBody>
          <a:bodyPr/>
          <a:lstStyle/>
          <a:p>
            <a:r>
              <a:rPr lang="en-US" dirty="0"/>
              <a:t>DSK Concepts-2</a:t>
            </a:r>
          </a:p>
        </p:txBody>
      </p:sp>
    </p:spTree>
    <p:extLst>
      <p:ext uri="{BB962C8B-B14F-4D97-AF65-F5344CB8AC3E}">
        <p14:creationId xmlns:p14="http://schemas.microsoft.com/office/powerpoint/2010/main" val="106462931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Oval 97"/>
          <p:cNvSpPr>
            <a:spLocks noChangeArrowheads="1"/>
          </p:cNvSpPr>
          <p:nvPr/>
        </p:nvSpPr>
        <p:spPr bwMode="auto">
          <a:xfrm>
            <a:off x="4175525" y="5599642"/>
            <a:ext cx="676892" cy="346234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1985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419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1E0D5DC-299F-4793-AF81-237BE8F9E276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26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10000"/>
            <a:ext cx="18303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>
          <a:xfrm>
            <a:off x="2135188" y="338138"/>
            <a:ext cx="6697662" cy="422275"/>
          </a:xfrm>
        </p:spPr>
        <p:txBody>
          <a:bodyPr wrap="square"/>
          <a:lstStyle/>
          <a:p>
            <a:r>
              <a:rPr lang="en-US" sz="2800" dirty="0">
                <a:ea typeface="ＭＳ Ｐゴシック" pitchFamily="-60" charset="-128"/>
                <a:cs typeface="ＭＳ Ｐゴシック" pitchFamily="-60" charset="-128"/>
              </a:rPr>
              <a:t>Writing Shape and Orientation Kernels</a:t>
            </a:r>
            <a:endParaRPr lang="en-US" dirty="0"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41989" name="AutoShape 4"/>
          <p:cNvSpPr>
            <a:spLocks noChangeArrowheads="1"/>
          </p:cNvSpPr>
          <p:nvPr/>
        </p:nvSpPr>
        <p:spPr bwMode="auto">
          <a:xfrm>
            <a:off x="2073275" y="5607050"/>
            <a:ext cx="1295400" cy="352425"/>
          </a:xfrm>
          <a:prstGeom prst="roundRect">
            <a:avLst>
              <a:gd name="adj" fmla="val 16667"/>
            </a:avLst>
          </a:prstGeom>
          <a:solidFill>
            <a:srgbClr val="5EFFE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1990" name="AutoShape 5"/>
          <p:cNvSpPr>
            <a:spLocks noChangeArrowheads="1"/>
          </p:cNvSpPr>
          <p:nvPr/>
        </p:nvSpPr>
        <p:spPr bwMode="auto">
          <a:xfrm>
            <a:off x="2209800" y="4378325"/>
            <a:ext cx="1066800" cy="304800"/>
          </a:xfrm>
          <a:prstGeom prst="roundRect">
            <a:avLst>
              <a:gd name="adj" fmla="val 16667"/>
            </a:avLst>
          </a:prstGeom>
          <a:solidFill>
            <a:srgbClr val="5EFFE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1676400" y="32353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>
            <a:off x="3352800" y="3235325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994" name="Group 10"/>
          <p:cNvGrpSpPr>
            <a:grpSpLocks/>
          </p:cNvGrpSpPr>
          <p:nvPr/>
        </p:nvGrpSpPr>
        <p:grpSpPr bwMode="auto">
          <a:xfrm>
            <a:off x="3962400" y="2971800"/>
            <a:ext cx="1009650" cy="588963"/>
            <a:chOff x="1925" y="1924"/>
            <a:chExt cx="2660" cy="1552"/>
          </a:xfrm>
        </p:grpSpPr>
        <p:sp>
          <p:nvSpPr>
            <p:cNvPr id="42035" name="Freeform 11"/>
            <p:cNvSpPr>
              <a:spLocks/>
            </p:cNvSpPr>
            <p:nvPr/>
          </p:nvSpPr>
          <p:spPr bwMode="auto">
            <a:xfrm>
              <a:off x="1957" y="2409"/>
              <a:ext cx="130" cy="211"/>
            </a:xfrm>
            <a:custGeom>
              <a:avLst/>
              <a:gdLst>
                <a:gd name="T0" fmla="*/ 127 w 130"/>
                <a:gd name="T1" fmla="*/ 0 h 211"/>
                <a:gd name="T2" fmla="*/ 30 w 130"/>
                <a:gd name="T3" fmla="*/ 102 h 211"/>
                <a:gd name="T4" fmla="*/ 0 w 130"/>
                <a:gd name="T5" fmla="*/ 210 h 211"/>
                <a:gd name="T6" fmla="*/ 129 w 130"/>
                <a:gd name="T7" fmla="*/ 6 h 211"/>
                <a:gd name="T8" fmla="*/ 127 w 130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211"/>
                <a:gd name="T17" fmla="*/ 130 w 130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211">
                  <a:moveTo>
                    <a:pt x="127" y="0"/>
                  </a:moveTo>
                  <a:lnTo>
                    <a:pt x="30" y="102"/>
                  </a:lnTo>
                  <a:lnTo>
                    <a:pt x="0" y="210"/>
                  </a:lnTo>
                  <a:lnTo>
                    <a:pt x="129" y="6"/>
                  </a:lnTo>
                  <a:lnTo>
                    <a:pt x="127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36" name="Freeform 12"/>
            <p:cNvSpPr>
              <a:spLocks/>
            </p:cNvSpPr>
            <p:nvPr/>
          </p:nvSpPr>
          <p:spPr bwMode="auto">
            <a:xfrm>
              <a:off x="1925" y="1927"/>
              <a:ext cx="2660" cy="1549"/>
            </a:xfrm>
            <a:custGeom>
              <a:avLst/>
              <a:gdLst>
                <a:gd name="T0" fmla="*/ 121 w 2660"/>
                <a:gd name="T1" fmla="*/ 557 h 1549"/>
                <a:gd name="T2" fmla="*/ 45 w 2660"/>
                <a:gd name="T3" fmla="*/ 656 h 1549"/>
                <a:gd name="T4" fmla="*/ 7 w 2660"/>
                <a:gd name="T5" fmla="*/ 769 h 1549"/>
                <a:gd name="T6" fmla="*/ 0 w 2660"/>
                <a:gd name="T7" fmla="*/ 862 h 1549"/>
                <a:gd name="T8" fmla="*/ 22 w 2660"/>
                <a:gd name="T9" fmla="*/ 983 h 1549"/>
                <a:gd name="T10" fmla="*/ 106 w 2660"/>
                <a:gd name="T11" fmla="*/ 1059 h 1549"/>
                <a:gd name="T12" fmla="*/ 220 w 2660"/>
                <a:gd name="T13" fmla="*/ 1121 h 1549"/>
                <a:gd name="T14" fmla="*/ 304 w 2660"/>
                <a:gd name="T15" fmla="*/ 1151 h 1549"/>
                <a:gd name="T16" fmla="*/ 411 w 2660"/>
                <a:gd name="T17" fmla="*/ 1182 h 1549"/>
                <a:gd name="T18" fmla="*/ 525 w 2660"/>
                <a:gd name="T19" fmla="*/ 1204 h 1549"/>
                <a:gd name="T20" fmla="*/ 632 w 2660"/>
                <a:gd name="T21" fmla="*/ 1235 h 1549"/>
                <a:gd name="T22" fmla="*/ 769 w 2660"/>
                <a:gd name="T23" fmla="*/ 1281 h 1549"/>
                <a:gd name="T24" fmla="*/ 899 w 2660"/>
                <a:gd name="T25" fmla="*/ 1334 h 1549"/>
                <a:gd name="T26" fmla="*/ 1021 w 2660"/>
                <a:gd name="T27" fmla="*/ 1387 h 1549"/>
                <a:gd name="T28" fmla="*/ 1150 w 2660"/>
                <a:gd name="T29" fmla="*/ 1433 h 1549"/>
                <a:gd name="T30" fmla="*/ 1265 w 2660"/>
                <a:gd name="T31" fmla="*/ 1463 h 1549"/>
                <a:gd name="T32" fmla="*/ 1394 w 2660"/>
                <a:gd name="T33" fmla="*/ 1502 h 1549"/>
                <a:gd name="T34" fmla="*/ 1493 w 2660"/>
                <a:gd name="T35" fmla="*/ 1517 h 1549"/>
                <a:gd name="T36" fmla="*/ 1592 w 2660"/>
                <a:gd name="T37" fmla="*/ 1532 h 1549"/>
                <a:gd name="T38" fmla="*/ 1698 w 2660"/>
                <a:gd name="T39" fmla="*/ 1548 h 1549"/>
                <a:gd name="T40" fmla="*/ 1828 w 2660"/>
                <a:gd name="T41" fmla="*/ 1548 h 1549"/>
                <a:gd name="T42" fmla="*/ 1912 w 2660"/>
                <a:gd name="T43" fmla="*/ 1548 h 1549"/>
                <a:gd name="T44" fmla="*/ 2011 w 2660"/>
                <a:gd name="T45" fmla="*/ 1532 h 1549"/>
                <a:gd name="T46" fmla="*/ 2118 w 2660"/>
                <a:gd name="T47" fmla="*/ 1517 h 1549"/>
                <a:gd name="T48" fmla="*/ 2240 w 2660"/>
                <a:gd name="T49" fmla="*/ 1487 h 1549"/>
                <a:gd name="T50" fmla="*/ 2346 w 2660"/>
                <a:gd name="T51" fmla="*/ 1441 h 1549"/>
                <a:gd name="T52" fmla="*/ 2446 w 2660"/>
                <a:gd name="T53" fmla="*/ 1364 h 1549"/>
                <a:gd name="T54" fmla="*/ 2560 w 2660"/>
                <a:gd name="T55" fmla="*/ 1243 h 1549"/>
                <a:gd name="T56" fmla="*/ 2636 w 2660"/>
                <a:gd name="T57" fmla="*/ 1106 h 1549"/>
                <a:gd name="T58" fmla="*/ 2659 w 2660"/>
                <a:gd name="T59" fmla="*/ 983 h 1549"/>
                <a:gd name="T60" fmla="*/ 2659 w 2660"/>
                <a:gd name="T61" fmla="*/ 877 h 1549"/>
                <a:gd name="T62" fmla="*/ 2659 w 2660"/>
                <a:gd name="T63" fmla="*/ 785 h 1549"/>
                <a:gd name="T64" fmla="*/ 2643 w 2660"/>
                <a:gd name="T65" fmla="*/ 663 h 1549"/>
                <a:gd name="T66" fmla="*/ 2552 w 2660"/>
                <a:gd name="T67" fmla="*/ 541 h 1549"/>
                <a:gd name="T68" fmla="*/ 2468 w 2660"/>
                <a:gd name="T69" fmla="*/ 449 h 1549"/>
                <a:gd name="T70" fmla="*/ 2377 w 2660"/>
                <a:gd name="T71" fmla="*/ 381 h 1549"/>
                <a:gd name="T72" fmla="*/ 2255 w 2660"/>
                <a:gd name="T73" fmla="*/ 312 h 1549"/>
                <a:gd name="T74" fmla="*/ 2141 w 2660"/>
                <a:gd name="T75" fmla="*/ 289 h 1549"/>
                <a:gd name="T76" fmla="*/ 2034 w 2660"/>
                <a:gd name="T77" fmla="*/ 274 h 1549"/>
                <a:gd name="T78" fmla="*/ 1912 w 2660"/>
                <a:gd name="T79" fmla="*/ 252 h 1549"/>
                <a:gd name="T80" fmla="*/ 1821 w 2660"/>
                <a:gd name="T81" fmla="*/ 236 h 1549"/>
                <a:gd name="T82" fmla="*/ 1706 w 2660"/>
                <a:gd name="T83" fmla="*/ 213 h 1549"/>
                <a:gd name="T84" fmla="*/ 1607 w 2660"/>
                <a:gd name="T85" fmla="*/ 190 h 1549"/>
                <a:gd name="T86" fmla="*/ 1508 w 2660"/>
                <a:gd name="T87" fmla="*/ 144 h 1549"/>
                <a:gd name="T88" fmla="*/ 1401 w 2660"/>
                <a:gd name="T89" fmla="*/ 99 h 1549"/>
                <a:gd name="T90" fmla="*/ 1302 w 2660"/>
                <a:gd name="T91" fmla="*/ 68 h 1549"/>
                <a:gd name="T92" fmla="*/ 1165 w 2660"/>
                <a:gd name="T93" fmla="*/ 38 h 1549"/>
                <a:gd name="T94" fmla="*/ 1058 w 2660"/>
                <a:gd name="T95" fmla="*/ 15 h 1549"/>
                <a:gd name="T96" fmla="*/ 937 w 2660"/>
                <a:gd name="T97" fmla="*/ 8 h 1549"/>
                <a:gd name="T98" fmla="*/ 807 w 2660"/>
                <a:gd name="T99" fmla="*/ 0 h 1549"/>
                <a:gd name="T100" fmla="*/ 677 w 2660"/>
                <a:gd name="T101" fmla="*/ 0 h 1549"/>
                <a:gd name="T102" fmla="*/ 556 w 2660"/>
                <a:gd name="T103" fmla="*/ 15 h 1549"/>
                <a:gd name="T104" fmla="*/ 464 w 2660"/>
                <a:gd name="T105" fmla="*/ 53 h 1549"/>
                <a:gd name="T106" fmla="*/ 372 w 2660"/>
                <a:gd name="T107" fmla="*/ 114 h 1549"/>
                <a:gd name="T108" fmla="*/ 281 w 2660"/>
                <a:gd name="T109" fmla="*/ 198 h 1549"/>
                <a:gd name="T110" fmla="*/ 220 w 2660"/>
                <a:gd name="T111" fmla="*/ 289 h 1549"/>
                <a:gd name="T112" fmla="*/ 182 w 2660"/>
                <a:gd name="T113" fmla="*/ 389 h 1549"/>
                <a:gd name="T114" fmla="*/ 160 w 2660"/>
                <a:gd name="T115" fmla="*/ 480 h 1549"/>
                <a:gd name="T116" fmla="*/ 91 w 2660"/>
                <a:gd name="T117" fmla="*/ 557 h 1549"/>
                <a:gd name="T118" fmla="*/ 52 w 2660"/>
                <a:gd name="T119" fmla="*/ 640 h 15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660"/>
                <a:gd name="T181" fmla="*/ 0 h 1549"/>
                <a:gd name="T182" fmla="*/ 2660 w 2660"/>
                <a:gd name="T183" fmla="*/ 1549 h 154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660" h="1549">
                  <a:moveTo>
                    <a:pt x="212" y="511"/>
                  </a:moveTo>
                  <a:lnTo>
                    <a:pt x="175" y="518"/>
                  </a:lnTo>
                  <a:lnTo>
                    <a:pt x="152" y="533"/>
                  </a:lnTo>
                  <a:lnTo>
                    <a:pt x="121" y="557"/>
                  </a:lnTo>
                  <a:lnTo>
                    <a:pt x="91" y="579"/>
                  </a:lnTo>
                  <a:lnTo>
                    <a:pt x="76" y="602"/>
                  </a:lnTo>
                  <a:lnTo>
                    <a:pt x="60" y="625"/>
                  </a:lnTo>
                  <a:lnTo>
                    <a:pt x="45" y="656"/>
                  </a:lnTo>
                  <a:lnTo>
                    <a:pt x="37" y="678"/>
                  </a:lnTo>
                  <a:lnTo>
                    <a:pt x="30" y="717"/>
                  </a:lnTo>
                  <a:lnTo>
                    <a:pt x="15" y="747"/>
                  </a:lnTo>
                  <a:lnTo>
                    <a:pt x="7" y="769"/>
                  </a:lnTo>
                  <a:lnTo>
                    <a:pt x="0" y="793"/>
                  </a:lnTo>
                  <a:lnTo>
                    <a:pt x="0" y="816"/>
                  </a:lnTo>
                  <a:lnTo>
                    <a:pt x="0" y="838"/>
                  </a:lnTo>
                  <a:lnTo>
                    <a:pt x="0" y="862"/>
                  </a:lnTo>
                  <a:lnTo>
                    <a:pt x="0" y="892"/>
                  </a:lnTo>
                  <a:lnTo>
                    <a:pt x="0" y="922"/>
                  </a:lnTo>
                  <a:lnTo>
                    <a:pt x="7" y="953"/>
                  </a:lnTo>
                  <a:lnTo>
                    <a:pt x="22" y="983"/>
                  </a:lnTo>
                  <a:lnTo>
                    <a:pt x="30" y="1006"/>
                  </a:lnTo>
                  <a:lnTo>
                    <a:pt x="52" y="1022"/>
                  </a:lnTo>
                  <a:lnTo>
                    <a:pt x="76" y="1044"/>
                  </a:lnTo>
                  <a:lnTo>
                    <a:pt x="106" y="1059"/>
                  </a:lnTo>
                  <a:lnTo>
                    <a:pt x="136" y="1074"/>
                  </a:lnTo>
                  <a:lnTo>
                    <a:pt x="167" y="1098"/>
                  </a:lnTo>
                  <a:lnTo>
                    <a:pt x="197" y="1113"/>
                  </a:lnTo>
                  <a:lnTo>
                    <a:pt x="220" y="1121"/>
                  </a:lnTo>
                  <a:lnTo>
                    <a:pt x="243" y="1128"/>
                  </a:lnTo>
                  <a:lnTo>
                    <a:pt x="259" y="1136"/>
                  </a:lnTo>
                  <a:lnTo>
                    <a:pt x="281" y="1143"/>
                  </a:lnTo>
                  <a:lnTo>
                    <a:pt x="304" y="1151"/>
                  </a:lnTo>
                  <a:lnTo>
                    <a:pt x="335" y="1158"/>
                  </a:lnTo>
                  <a:lnTo>
                    <a:pt x="365" y="1174"/>
                  </a:lnTo>
                  <a:lnTo>
                    <a:pt x="388" y="1182"/>
                  </a:lnTo>
                  <a:lnTo>
                    <a:pt x="411" y="1182"/>
                  </a:lnTo>
                  <a:lnTo>
                    <a:pt x="441" y="1189"/>
                  </a:lnTo>
                  <a:lnTo>
                    <a:pt x="464" y="1197"/>
                  </a:lnTo>
                  <a:lnTo>
                    <a:pt x="495" y="1204"/>
                  </a:lnTo>
                  <a:lnTo>
                    <a:pt x="525" y="1204"/>
                  </a:lnTo>
                  <a:lnTo>
                    <a:pt x="548" y="1212"/>
                  </a:lnTo>
                  <a:lnTo>
                    <a:pt x="579" y="1219"/>
                  </a:lnTo>
                  <a:lnTo>
                    <a:pt x="601" y="1227"/>
                  </a:lnTo>
                  <a:lnTo>
                    <a:pt x="632" y="1235"/>
                  </a:lnTo>
                  <a:lnTo>
                    <a:pt x="662" y="1243"/>
                  </a:lnTo>
                  <a:lnTo>
                    <a:pt x="700" y="1258"/>
                  </a:lnTo>
                  <a:lnTo>
                    <a:pt x="739" y="1273"/>
                  </a:lnTo>
                  <a:lnTo>
                    <a:pt x="769" y="1281"/>
                  </a:lnTo>
                  <a:lnTo>
                    <a:pt x="807" y="1296"/>
                  </a:lnTo>
                  <a:lnTo>
                    <a:pt x="837" y="1311"/>
                  </a:lnTo>
                  <a:lnTo>
                    <a:pt x="868" y="1327"/>
                  </a:lnTo>
                  <a:lnTo>
                    <a:pt x="899" y="1334"/>
                  </a:lnTo>
                  <a:lnTo>
                    <a:pt x="929" y="1349"/>
                  </a:lnTo>
                  <a:lnTo>
                    <a:pt x="967" y="1364"/>
                  </a:lnTo>
                  <a:lnTo>
                    <a:pt x="997" y="1379"/>
                  </a:lnTo>
                  <a:lnTo>
                    <a:pt x="1021" y="1387"/>
                  </a:lnTo>
                  <a:lnTo>
                    <a:pt x="1051" y="1395"/>
                  </a:lnTo>
                  <a:lnTo>
                    <a:pt x="1089" y="1411"/>
                  </a:lnTo>
                  <a:lnTo>
                    <a:pt x="1112" y="1418"/>
                  </a:lnTo>
                  <a:lnTo>
                    <a:pt x="1150" y="1433"/>
                  </a:lnTo>
                  <a:lnTo>
                    <a:pt x="1173" y="1441"/>
                  </a:lnTo>
                  <a:lnTo>
                    <a:pt x="1196" y="1448"/>
                  </a:lnTo>
                  <a:lnTo>
                    <a:pt x="1234" y="1456"/>
                  </a:lnTo>
                  <a:lnTo>
                    <a:pt x="1265" y="1463"/>
                  </a:lnTo>
                  <a:lnTo>
                    <a:pt x="1295" y="1479"/>
                  </a:lnTo>
                  <a:lnTo>
                    <a:pt x="1325" y="1487"/>
                  </a:lnTo>
                  <a:lnTo>
                    <a:pt x="1356" y="1494"/>
                  </a:lnTo>
                  <a:lnTo>
                    <a:pt x="1394" y="1502"/>
                  </a:lnTo>
                  <a:lnTo>
                    <a:pt x="1425" y="1509"/>
                  </a:lnTo>
                  <a:lnTo>
                    <a:pt x="1447" y="1517"/>
                  </a:lnTo>
                  <a:lnTo>
                    <a:pt x="1470" y="1517"/>
                  </a:lnTo>
                  <a:lnTo>
                    <a:pt x="1493" y="1517"/>
                  </a:lnTo>
                  <a:lnTo>
                    <a:pt x="1516" y="1524"/>
                  </a:lnTo>
                  <a:lnTo>
                    <a:pt x="1538" y="1524"/>
                  </a:lnTo>
                  <a:lnTo>
                    <a:pt x="1569" y="1532"/>
                  </a:lnTo>
                  <a:lnTo>
                    <a:pt x="1592" y="1532"/>
                  </a:lnTo>
                  <a:lnTo>
                    <a:pt x="1622" y="1540"/>
                  </a:lnTo>
                  <a:lnTo>
                    <a:pt x="1653" y="1540"/>
                  </a:lnTo>
                  <a:lnTo>
                    <a:pt x="1676" y="1548"/>
                  </a:lnTo>
                  <a:lnTo>
                    <a:pt x="1698" y="1548"/>
                  </a:lnTo>
                  <a:lnTo>
                    <a:pt x="1721" y="1548"/>
                  </a:lnTo>
                  <a:lnTo>
                    <a:pt x="1760" y="1548"/>
                  </a:lnTo>
                  <a:lnTo>
                    <a:pt x="1790" y="1548"/>
                  </a:lnTo>
                  <a:lnTo>
                    <a:pt x="1828" y="1548"/>
                  </a:lnTo>
                  <a:lnTo>
                    <a:pt x="1851" y="1548"/>
                  </a:lnTo>
                  <a:lnTo>
                    <a:pt x="1874" y="1548"/>
                  </a:lnTo>
                  <a:lnTo>
                    <a:pt x="1890" y="1548"/>
                  </a:lnTo>
                  <a:lnTo>
                    <a:pt x="1912" y="1548"/>
                  </a:lnTo>
                  <a:lnTo>
                    <a:pt x="1935" y="1540"/>
                  </a:lnTo>
                  <a:lnTo>
                    <a:pt x="1958" y="1540"/>
                  </a:lnTo>
                  <a:lnTo>
                    <a:pt x="1981" y="1532"/>
                  </a:lnTo>
                  <a:lnTo>
                    <a:pt x="2011" y="1532"/>
                  </a:lnTo>
                  <a:lnTo>
                    <a:pt x="2034" y="1524"/>
                  </a:lnTo>
                  <a:lnTo>
                    <a:pt x="2057" y="1524"/>
                  </a:lnTo>
                  <a:lnTo>
                    <a:pt x="2080" y="1524"/>
                  </a:lnTo>
                  <a:lnTo>
                    <a:pt x="2118" y="1517"/>
                  </a:lnTo>
                  <a:lnTo>
                    <a:pt x="2141" y="1509"/>
                  </a:lnTo>
                  <a:lnTo>
                    <a:pt x="2163" y="1509"/>
                  </a:lnTo>
                  <a:lnTo>
                    <a:pt x="2202" y="1494"/>
                  </a:lnTo>
                  <a:lnTo>
                    <a:pt x="2240" y="1487"/>
                  </a:lnTo>
                  <a:lnTo>
                    <a:pt x="2262" y="1479"/>
                  </a:lnTo>
                  <a:lnTo>
                    <a:pt x="2286" y="1471"/>
                  </a:lnTo>
                  <a:lnTo>
                    <a:pt x="2323" y="1456"/>
                  </a:lnTo>
                  <a:lnTo>
                    <a:pt x="2346" y="1441"/>
                  </a:lnTo>
                  <a:lnTo>
                    <a:pt x="2370" y="1426"/>
                  </a:lnTo>
                  <a:lnTo>
                    <a:pt x="2392" y="1418"/>
                  </a:lnTo>
                  <a:lnTo>
                    <a:pt x="2430" y="1387"/>
                  </a:lnTo>
                  <a:lnTo>
                    <a:pt x="2446" y="1364"/>
                  </a:lnTo>
                  <a:lnTo>
                    <a:pt x="2476" y="1342"/>
                  </a:lnTo>
                  <a:lnTo>
                    <a:pt x="2506" y="1311"/>
                  </a:lnTo>
                  <a:lnTo>
                    <a:pt x="2530" y="1273"/>
                  </a:lnTo>
                  <a:lnTo>
                    <a:pt x="2560" y="1243"/>
                  </a:lnTo>
                  <a:lnTo>
                    <a:pt x="2575" y="1219"/>
                  </a:lnTo>
                  <a:lnTo>
                    <a:pt x="2598" y="1182"/>
                  </a:lnTo>
                  <a:lnTo>
                    <a:pt x="2621" y="1143"/>
                  </a:lnTo>
                  <a:lnTo>
                    <a:pt x="2636" y="1106"/>
                  </a:lnTo>
                  <a:lnTo>
                    <a:pt x="2651" y="1067"/>
                  </a:lnTo>
                  <a:lnTo>
                    <a:pt x="2659" y="1029"/>
                  </a:lnTo>
                  <a:lnTo>
                    <a:pt x="2659" y="1006"/>
                  </a:lnTo>
                  <a:lnTo>
                    <a:pt x="2659" y="983"/>
                  </a:lnTo>
                  <a:lnTo>
                    <a:pt x="2659" y="961"/>
                  </a:lnTo>
                  <a:lnTo>
                    <a:pt x="2659" y="938"/>
                  </a:lnTo>
                  <a:lnTo>
                    <a:pt x="2659" y="899"/>
                  </a:lnTo>
                  <a:lnTo>
                    <a:pt x="2659" y="877"/>
                  </a:lnTo>
                  <a:lnTo>
                    <a:pt x="2659" y="854"/>
                  </a:lnTo>
                  <a:lnTo>
                    <a:pt x="2659" y="831"/>
                  </a:lnTo>
                  <a:lnTo>
                    <a:pt x="2659" y="808"/>
                  </a:lnTo>
                  <a:lnTo>
                    <a:pt x="2659" y="785"/>
                  </a:lnTo>
                  <a:lnTo>
                    <a:pt x="2659" y="747"/>
                  </a:lnTo>
                  <a:lnTo>
                    <a:pt x="2651" y="717"/>
                  </a:lnTo>
                  <a:lnTo>
                    <a:pt x="2643" y="686"/>
                  </a:lnTo>
                  <a:lnTo>
                    <a:pt x="2643" y="663"/>
                  </a:lnTo>
                  <a:lnTo>
                    <a:pt x="2628" y="633"/>
                  </a:lnTo>
                  <a:lnTo>
                    <a:pt x="2598" y="594"/>
                  </a:lnTo>
                  <a:lnTo>
                    <a:pt x="2567" y="564"/>
                  </a:lnTo>
                  <a:lnTo>
                    <a:pt x="2552" y="541"/>
                  </a:lnTo>
                  <a:lnTo>
                    <a:pt x="2537" y="518"/>
                  </a:lnTo>
                  <a:lnTo>
                    <a:pt x="2514" y="495"/>
                  </a:lnTo>
                  <a:lnTo>
                    <a:pt x="2491" y="473"/>
                  </a:lnTo>
                  <a:lnTo>
                    <a:pt x="2468" y="449"/>
                  </a:lnTo>
                  <a:lnTo>
                    <a:pt x="2446" y="427"/>
                  </a:lnTo>
                  <a:lnTo>
                    <a:pt x="2422" y="412"/>
                  </a:lnTo>
                  <a:lnTo>
                    <a:pt x="2400" y="397"/>
                  </a:lnTo>
                  <a:lnTo>
                    <a:pt x="2377" y="381"/>
                  </a:lnTo>
                  <a:lnTo>
                    <a:pt x="2346" y="350"/>
                  </a:lnTo>
                  <a:lnTo>
                    <a:pt x="2316" y="335"/>
                  </a:lnTo>
                  <a:lnTo>
                    <a:pt x="2286" y="320"/>
                  </a:lnTo>
                  <a:lnTo>
                    <a:pt x="2255" y="312"/>
                  </a:lnTo>
                  <a:lnTo>
                    <a:pt x="2225" y="297"/>
                  </a:lnTo>
                  <a:lnTo>
                    <a:pt x="2186" y="297"/>
                  </a:lnTo>
                  <a:lnTo>
                    <a:pt x="2163" y="289"/>
                  </a:lnTo>
                  <a:lnTo>
                    <a:pt x="2141" y="289"/>
                  </a:lnTo>
                  <a:lnTo>
                    <a:pt x="2110" y="282"/>
                  </a:lnTo>
                  <a:lnTo>
                    <a:pt x="2087" y="282"/>
                  </a:lnTo>
                  <a:lnTo>
                    <a:pt x="2065" y="274"/>
                  </a:lnTo>
                  <a:lnTo>
                    <a:pt x="2034" y="274"/>
                  </a:lnTo>
                  <a:lnTo>
                    <a:pt x="2011" y="267"/>
                  </a:lnTo>
                  <a:lnTo>
                    <a:pt x="1973" y="259"/>
                  </a:lnTo>
                  <a:lnTo>
                    <a:pt x="1942" y="252"/>
                  </a:lnTo>
                  <a:lnTo>
                    <a:pt x="1912" y="252"/>
                  </a:lnTo>
                  <a:lnTo>
                    <a:pt x="1890" y="244"/>
                  </a:lnTo>
                  <a:lnTo>
                    <a:pt x="1874" y="244"/>
                  </a:lnTo>
                  <a:lnTo>
                    <a:pt x="1851" y="236"/>
                  </a:lnTo>
                  <a:lnTo>
                    <a:pt x="1821" y="236"/>
                  </a:lnTo>
                  <a:lnTo>
                    <a:pt x="1798" y="228"/>
                  </a:lnTo>
                  <a:lnTo>
                    <a:pt x="1775" y="228"/>
                  </a:lnTo>
                  <a:lnTo>
                    <a:pt x="1745" y="221"/>
                  </a:lnTo>
                  <a:lnTo>
                    <a:pt x="1706" y="213"/>
                  </a:lnTo>
                  <a:lnTo>
                    <a:pt x="1683" y="205"/>
                  </a:lnTo>
                  <a:lnTo>
                    <a:pt x="1661" y="205"/>
                  </a:lnTo>
                  <a:lnTo>
                    <a:pt x="1637" y="198"/>
                  </a:lnTo>
                  <a:lnTo>
                    <a:pt x="1607" y="190"/>
                  </a:lnTo>
                  <a:lnTo>
                    <a:pt x="1585" y="183"/>
                  </a:lnTo>
                  <a:lnTo>
                    <a:pt x="1561" y="168"/>
                  </a:lnTo>
                  <a:lnTo>
                    <a:pt x="1531" y="160"/>
                  </a:lnTo>
                  <a:lnTo>
                    <a:pt x="1508" y="144"/>
                  </a:lnTo>
                  <a:lnTo>
                    <a:pt x="1485" y="137"/>
                  </a:lnTo>
                  <a:lnTo>
                    <a:pt x="1462" y="122"/>
                  </a:lnTo>
                  <a:lnTo>
                    <a:pt x="1432" y="114"/>
                  </a:lnTo>
                  <a:lnTo>
                    <a:pt x="1401" y="99"/>
                  </a:lnTo>
                  <a:lnTo>
                    <a:pt x="1378" y="92"/>
                  </a:lnTo>
                  <a:lnTo>
                    <a:pt x="1356" y="84"/>
                  </a:lnTo>
                  <a:lnTo>
                    <a:pt x="1325" y="76"/>
                  </a:lnTo>
                  <a:lnTo>
                    <a:pt x="1302" y="68"/>
                  </a:lnTo>
                  <a:lnTo>
                    <a:pt x="1272" y="60"/>
                  </a:lnTo>
                  <a:lnTo>
                    <a:pt x="1241" y="53"/>
                  </a:lnTo>
                  <a:lnTo>
                    <a:pt x="1203" y="45"/>
                  </a:lnTo>
                  <a:lnTo>
                    <a:pt x="1165" y="38"/>
                  </a:lnTo>
                  <a:lnTo>
                    <a:pt x="1142" y="30"/>
                  </a:lnTo>
                  <a:lnTo>
                    <a:pt x="1112" y="23"/>
                  </a:lnTo>
                  <a:lnTo>
                    <a:pt x="1081" y="15"/>
                  </a:lnTo>
                  <a:lnTo>
                    <a:pt x="1058" y="15"/>
                  </a:lnTo>
                  <a:lnTo>
                    <a:pt x="1028" y="15"/>
                  </a:lnTo>
                  <a:lnTo>
                    <a:pt x="997" y="8"/>
                  </a:lnTo>
                  <a:lnTo>
                    <a:pt x="967" y="8"/>
                  </a:lnTo>
                  <a:lnTo>
                    <a:pt x="937" y="8"/>
                  </a:lnTo>
                  <a:lnTo>
                    <a:pt x="906" y="0"/>
                  </a:lnTo>
                  <a:lnTo>
                    <a:pt x="868" y="0"/>
                  </a:lnTo>
                  <a:lnTo>
                    <a:pt x="830" y="0"/>
                  </a:lnTo>
                  <a:lnTo>
                    <a:pt x="807" y="0"/>
                  </a:lnTo>
                  <a:lnTo>
                    <a:pt x="769" y="0"/>
                  </a:lnTo>
                  <a:lnTo>
                    <a:pt x="731" y="0"/>
                  </a:lnTo>
                  <a:lnTo>
                    <a:pt x="700" y="0"/>
                  </a:lnTo>
                  <a:lnTo>
                    <a:pt x="677" y="0"/>
                  </a:lnTo>
                  <a:lnTo>
                    <a:pt x="655" y="0"/>
                  </a:lnTo>
                  <a:lnTo>
                    <a:pt x="616" y="8"/>
                  </a:lnTo>
                  <a:lnTo>
                    <a:pt x="586" y="8"/>
                  </a:lnTo>
                  <a:lnTo>
                    <a:pt x="556" y="15"/>
                  </a:lnTo>
                  <a:lnTo>
                    <a:pt x="532" y="23"/>
                  </a:lnTo>
                  <a:lnTo>
                    <a:pt x="510" y="30"/>
                  </a:lnTo>
                  <a:lnTo>
                    <a:pt x="487" y="38"/>
                  </a:lnTo>
                  <a:lnTo>
                    <a:pt x="464" y="53"/>
                  </a:lnTo>
                  <a:lnTo>
                    <a:pt x="441" y="68"/>
                  </a:lnTo>
                  <a:lnTo>
                    <a:pt x="419" y="84"/>
                  </a:lnTo>
                  <a:lnTo>
                    <a:pt x="396" y="92"/>
                  </a:lnTo>
                  <a:lnTo>
                    <a:pt x="372" y="114"/>
                  </a:lnTo>
                  <a:lnTo>
                    <a:pt x="350" y="129"/>
                  </a:lnTo>
                  <a:lnTo>
                    <a:pt x="327" y="152"/>
                  </a:lnTo>
                  <a:lnTo>
                    <a:pt x="304" y="175"/>
                  </a:lnTo>
                  <a:lnTo>
                    <a:pt x="281" y="198"/>
                  </a:lnTo>
                  <a:lnTo>
                    <a:pt x="266" y="221"/>
                  </a:lnTo>
                  <a:lnTo>
                    <a:pt x="251" y="244"/>
                  </a:lnTo>
                  <a:lnTo>
                    <a:pt x="236" y="267"/>
                  </a:lnTo>
                  <a:lnTo>
                    <a:pt x="220" y="289"/>
                  </a:lnTo>
                  <a:lnTo>
                    <a:pt x="212" y="320"/>
                  </a:lnTo>
                  <a:lnTo>
                    <a:pt x="197" y="350"/>
                  </a:lnTo>
                  <a:lnTo>
                    <a:pt x="190" y="366"/>
                  </a:lnTo>
                  <a:lnTo>
                    <a:pt x="182" y="389"/>
                  </a:lnTo>
                  <a:lnTo>
                    <a:pt x="175" y="412"/>
                  </a:lnTo>
                  <a:lnTo>
                    <a:pt x="167" y="434"/>
                  </a:lnTo>
                  <a:lnTo>
                    <a:pt x="160" y="457"/>
                  </a:lnTo>
                  <a:lnTo>
                    <a:pt x="160" y="480"/>
                  </a:lnTo>
                  <a:lnTo>
                    <a:pt x="144" y="503"/>
                  </a:lnTo>
                  <a:lnTo>
                    <a:pt x="121" y="518"/>
                  </a:lnTo>
                  <a:lnTo>
                    <a:pt x="114" y="541"/>
                  </a:lnTo>
                  <a:lnTo>
                    <a:pt x="91" y="557"/>
                  </a:lnTo>
                  <a:lnTo>
                    <a:pt x="84" y="579"/>
                  </a:lnTo>
                  <a:lnTo>
                    <a:pt x="68" y="594"/>
                  </a:lnTo>
                  <a:lnTo>
                    <a:pt x="60" y="617"/>
                  </a:lnTo>
                  <a:lnTo>
                    <a:pt x="52" y="640"/>
                  </a:lnTo>
                  <a:lnTo>
                    <a:pt x="52" y="656"/>
                  </a:lnTo>
                </a:path>
              </a:pathLst>
            </a:custGeom>
            <a:gradFill rotWithShape="0">
              <a:gsLst>
                <a:gs pos="0">
                  <a:srgbClr val="FFABB9"/>
                </a:gs>
                <a:gs pos="100000">
                  <a:srgbClr val="B1050D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37" name="AutoShape 13"/>
            <p:cNvSpPr>
              <a:spLocks noChangeArrowheads="1"/>
            </p:cNvSpPr>
            <p:nvPr/>
          </p:nvSpPr>
          <p:spPr bwMode="auto">
            <a:xfrm>
              <a:off x="2012" y="2526"/>
              <a:ext cx="358" cy="259"/>
            </a:xfrm>
            <a:prstGeom prst="triangle">
              <a:avLst>
                <a:gd name="adj" fmla="val 43667"/>
              </a:avLst>
            </a:prstGeom>
            <a:solidFill>
              <a:schemeClr val="bg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38" name="AutoShape 14"/>
            <p:cNvSpPr>
              <a:spLocks noChangeArrowheads="1"/>
            </p:cNvSpPr>
            <p:nvPr/>
          </p:nvSpPr>
          <p:spPr bwMode="auto">
            <a:xfrm rot="10800000" flipH="1">
              <a:off x="2007" y="2792"/>
              <a:ext cx="358" cy="258"/>
            </a:xfrm>
            <a:prstGeom prst="triangle">
              <a:avLst>
                <a:gd name="adj" fmla="val 100000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39" name="AutoShape 15"/>
            <p:cNvSpPr>
              <a:spLocks noChangeArrowheads="1"/>
            </p:cNvSpPr>
            <p:nvPr/>
          </p:nvSpPr>
          <p:spPr bwMode="auto">
            <a:xfrm rot="10800000">
              <a:off x="2166" y="2526"/>
              <a:ext cx="358" cy="259"/>
            </a:xfrm>
            <a:prstGeom prst="triangle">
              <a:avLst>
                <a:gd name="adj" fmla="val 43667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0" name="AutoShape 16"/>
            <p:cNvSpPr>
              <a:spLocks noChangeArrowheads="1"/>
            </p:cNvSpPr>
            <p:nvPr/>
          </p:nvSpPr>
          <p:spPr bwMode="auto">
            <a:xfrm rot="10800000">
              <a:off x="2373" y="2791"/>
              <a:ext cx="358" cy="258"/>
            </a:xfrm>
            <a:prstGeom prst="triangle">
              <a:avLst>
                <a:gd name="adj" fmla="val 100000"/>
              </a:avLst>
            </a:prstGeom>
            <a:solidFill>
              <a:srgbClr val="C3C3C3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1" name="AutoShape 17"/>
            <p:cNvSpPr>
              <a:spLocks noChangeArrowheads="1"/>
            </p:cNvSpPr>
            <p:nvPr/>
          </p:nvSpPr>
          <p:spPr bwMode="auto">
            <a:xfrm>
              <a:off x="2544" y="2160"/>
              <a:ext cx="385" cy="245"/>
            </a:xfrm>
            <a:prstGeom prst="triangle">
              <a:avLst>
                <a:gd name="adj" fmla="val 49986"/>
              </a:avLst>
            </a:prstGeom>
            <a:solidFill>
              <a:srgbClr val="B2B2B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2" name="AutoShape 18"/>
            <p:cNvSpPr>
              <a:spLocks noChangeArrowheads="1"/>
            </p:cNvSpPr>
            <p:nvPr/>
          </p:nvSpPr>
          <p:spPr bwMode="auto">
            <a:xfrm>
              <a:off x="2373" y="2528"/>
              <a:ext cx="347" cy="256"/>
            </a:xfrm>
            <a:prstGeom prst="triangle">
              <a:avLst>
                <a:gd name="adj" fmla="val 43866"/>
              </a:avLst>
            </a:prstGeom>
            <a:solidFill>
              <a:srgbClr val="B2B2B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3" name="AutoShape 19"/>
            <p:cNvSpPr>
              <a:spLocks noChangeArrowheads="1"/>
            </p:cNvSpPr>
            <p:nvPr/>
          </p:nvSpPr>
          <p:spPr bwMode="auto">
            <a:xfrm>
              <a:off x="2172" y="2238"/>
              <a:ext cx="350" cy="282"/>
            </a:xfrm>
            <a:prstGeom prst="triangle">
              <a:avLst>
                <a:gd name="adj" fmla="val 49968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4" name="Freeform 20"/>
            <p:cNvSpPr>
              <a:spLocks/>
            </p:cNvSpPr>
            <p:nvPr/>
          </p:nvSpPr>
          <p:spPr bwMode="auto">
            <a:xfrm>
              <a:off x="2010" y="2788"/>
              <a:ext cx="362" cy="262"/>
            </a:xfrm>
            <a:custGeom>
              <a:avLst/>
              <a:gdLst>
                <a:gd name="T0" fmla="*/ 0 w 362"/>
                <a:gd name="T1" fmla="*/ 0 h 262"/>
                <a:gd name="T2" fmla="*/ 48 w 362"/>
                <a:gd name="T3" fmla="*/ 213 h 262"/>
                <a:gd name="T4" fmla="*/ 361 w 362"/>
                <a:gd name="T5" fmla="*/ 261 h 262"/>
                <a:gd name="T6" fmla="*/ 0 w 362"/>
                <a:gd name="T7" fmla="*/ 0 h 2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2"/>
                <a:gd name="T13" fmla="*/ 0 h 262"/>
                <a:gd name="T14" fmla="*/ 362 w 362"/>
                <a:gd name="T15" fmla="*/ 262 h 2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2" h="262">
                  <a:moveTo>
                    <a:pt x="0" y="0"/>
                  </a:moveTo>
                  <a:lnTo>
                    <a:pt x="48" y="213"/>
                  </a:lnTo>
                  <a:lnTo>
                    <a:pt x="361" y="261"/>
                  </a:lnTo>
                  <a:lnTo>
                    <a:pt x="0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5" name="Freeform 21"/>
            <p:cNvSpPr>
              <a:spLocks/>
            </p:cNvSpPr>
            <p:nvPr/>
          </p:nvSpPr>
          <p:spPr bwMode="auto">
            <a:xfrm>
              <a:off x="1961" y="2526"/>
              <a:ext cx="207" cy="258"/>
            </a:xfrm>
            <a:custGeom>
              <a:avLst/>
              <a:gdLst>
                <a:gd name="T0" fmla="*/ 52 w 207"/>
                <a:gd name="T1" fmla="*/ 257 h 258"/>
                <a:gd name="T2" fmla="*/ 0 w 207"/>
                <a:gd name="T3" fmla="*/ 88 h 258"/>
                <a:gd name="T4" fmla="*/ 206 w 207"/>
                <a:gd name="T5" fmla="*/ 0 h 258"/>
                <a:gd name="T6" fmla="*/ 52 w 207"/>
                <a:gd name="T7" fmla="*/ 257 h 2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258"/>
                <a:gd name="T14" fmla="*/ 207 w 207"/>
                <a:gd name="T15" fmla="*/ 258 h 2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258">
                  <a:moveTo>
                    <a:pt x="52" y="257"/>
                  </a:moveTo>
                  <a:lnTo>
                    <a:pt x="0" y="88"/>
                  </a:lnTo>
                  <a:lnTo>
                    <a:pt x="206" y="0"/>
                  </a:lnTo>
                  <a:lnTo>
                    <a:pt x="52" y="257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6" name="Freeform 22"/>
            <p:cNvSpPr>
              <a:spLocks/>
            </p:cNvSpPr>
            <p:nvPr/>
          </p:nvSpPr>
          <p:spPr bwMode="auto">
            <a:xfrm>
              <a:off x="1925" y="2620"/>
              <a:ext cx="90" cy="186"/>
            </a:xfrm>
            <a:custGeom>
              <a:avLst/>
              <a:gdLst>
                <a:gd name="T0" fmla="*/ 36 w 90"/>
                <a:gd name="T1" fmla="*/ 0 h 186"/>
                <a:gd name="T2" fmla="*/ 0 w 90"/>
                <a:gd name="T3" fmla="*/ 185 h 186"/>
                <a:gd name="T4" fmla="*/ 89 w 90"/>
                <a:gd name="T5" fmla="*/ 172 h 186"/>
                <a:gd name="T6" fmla="*/ 36 w 90"/>
                <a:gd name="T7" fmla="*/ 0 h 1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186"/>
                <a:gd name="T14" fmla="*/ 90 w 90"/>
                <a:gd name="T15" fmla="*/ 186 h 1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186">
                  <a:moveTo>
                    <a:pt x="36" y="0"/>
                  </a:moveTo>
                  <a:lnTo>
                    <a:pt x="0" y="185"/>
                  </a:lnTo>
                  <a:lnTo>
                    <a:pt x="89" y="172"/>
                  </a:lnTo>
                  <a:lnTo>
                    <a:pt x="36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7" name="Freeform 23"/>
            <p:cNvSpPr>
              <a:spLocks/>
            </p:cNvSpPr>
            <p:nvPr/>
          </p:nvSpPr>
          <p:spPr bwMode="auto">
            <a:xfrm>
              <a:off x="1927" y="2793"/>
              <a:ext cx="133" cy="217"/>
            </a:xfrm>
            <a:custGeom>
              <a:avLst/>
              <a:gdLst>
                <a:gd name="T0" fmla="*/ 81 w 133"/>
                <a:gd name="T1" fmla="*/ 0 h 217"/>
                <a:gd name="T2" fmla="*/ 0 w 133"/>
                <a:gd name="T3" fmla="*/ 12 h 217"/>
                <a:gd name="T4" fmla="*/ 132 w 133"/>
                <a:gd name="T5" fmla="*/ 216 h 217"/>
                <a:gd name="T6" fmla="*/ 81 w 133"/>
                <a:gd name="T7" fmla="*/ 0 h 2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3"/>
                <a:gd name="T13" fmla="*/ 0 h 217"/>
                <a:gd name="T14" fmla="*/ 133 w 133"/>
                <a:gd name="T15" fmla="*/ 217 h 2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3" h="217">
                  <a:moveTo>
                    <a:pt x="81" y="0"/>
                  </a:moveTo>
                  <a:lnTo>
                    <a:pt x="0" y="12"/>
                  </a:lnTo>
                  <a:lnTo>
                    <a:pt x="132" y="216"/>
                  </a:lnTo>
                  <a:lnTo>
                    <a:pt x="81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8" name="Freeform 24"/>
            <p:cNvSpPr>
              <a:spLocks/>
            </p:cNvSpPr>
            <p:nvPr/>
          </p:nvSpPr>
          <p:spPr bwMode="auto">
            <a:xfrm>
              <a:off x="1961" y="2414"/>
              <a:ext cx="210" cy="205"/>
            </a:xfrm>
            <a:custGeom>
              <a:avLst/>
              <a:gdLst>
                <a:gd name="T0" fmla="*/ 209 w 210"/>
                <a:gd name="T1" fmla="*/ 110 h 205"/>
                <a:gd name="T2" fmla="*/ 129 w 210"/>
                <a:gd name="T3" fmla="*/ 0 h 205"/>
                <a:gd name="T4" fmla="*/ 0 w 210"/>
                <a:gd name="T5" fmla="*/ 204 h 205"/>
                <a:gd name="T6" fmla="*/ 209 w 210"/>
                <a:gd name="T7" fmla="*/ 110 h 2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05"/>
                <a:gd name="T14" fmla="*/ 210 w 210"/>
                <a:gd name="T15" fmla="*/ 205 h 2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05">
                  <a:moveTo>
                    <a:pt x="209" y="110"/>
                  </a:moveTo>
                  <a:lnTo>
                    <a:pt x="129" y="0"/>
                  </a:lnTo>
                  <a:lnTo>
                    <a:pt x="0" y="204"/>
                  </a:lnTo>
                  <a:lnTo>
                    <a:pt x="209" y="11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49" name="Freeform 25"/>
            <p:cNvSpPr>
              <a:spLocks/>
            </p:cNvSpPr>
            <p:nvPr/>
          </p:nvSpPr>
          <p:spPr bwMode="auto">
            <a:xfrm>
              <a:off x="2086" y="2235"/>
              <a:ext cx="265" cy="295"/>
            </a:xfrm>
            <a:custGeom>
              <a:avLst/>
              <a:gdLst>
                <a:gd name="T0" fmla="*/ 0 w 265"/>
                <a:gd name="T1" fmla="*/ 175 h 295"/>
                <a:gd name="T2" fmla="*/ 86 w 265"/>
                <a:gd name="T3" fmla="*/ 294 h 295"/>
                <a:gd name="T4" fmla="*/ 264 w 265"/>
                <a:gd name="T5" fmla="*/ 0 h 295"/>
                <a:gd name="T6" fmla="*/ 0 w 265"/>
                <a:gd name="T7" fmla="*/ 175 h 2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5"/>
                <a:gd name="T13" fmla="*/ 0 h 295"/>
                <a:gd name="T14" fmla="*/ 265 w 265"/>
                <a:gd name="T15" fmla="*/ 295 h 2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5" h="295">
                  <a:moveTo>
                    <a:pt x="0" y="175"/>
                  </a:moveTo>
                  <a:lnTo>
                    <a:pt x="86" y="294"/>
                  </a:lnTo>
                  <a:lnTo>
                    <a:pt x="264" y="0"/>
                  </a:lnTo>
                  <a:lnTo>
                    <a:pt x="0" y="17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0" name="Freeform 26"/>
            <p:cNvSpPr>
              <a:spLocks/>
            </p:cNvSpPr>
            <p:nvPr/>
          </p:nvSpPr>
          <p:spPr bwMode="auto">
            <a:xfrm>
              <a:off x="2057" y="3004"/>
              <a:ext cx="313" cy="116"/>
            </a:xfrm>
            <a:custGeom>
              <a:avLst/>
              <a:gdLst>
                <a:gd name="T0" fmla="*/ 312 w 313"/>
                <a:gd name="T1" fmla="*/ 45 h 116"/>
                <a:gd name="T2" fmla="*/ 309 w 313"/>
                <a:gd name="T3" fmla="*/ 115 h 116"/>
                <a:gd name="T4" fmla="*/ 0 w 313"/>
                <a:gd name="T5" fmla="*/ 0 h 116"/>
                <a:gd name="T6" fmla="*/ 312 w 313"/>
                <a:gd name="T7" fmla="*/ 45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3"/>
                <a:gd name="T13" fmla="*/ 0 h 116"/>
                <a:gd name="T14" fmla="*/ 313 w 313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3" h="116">
                  <a:moveTo>
                    <a:pt x="312" y="45"/>
                  </a:moveTo>
                  <a:lnTo>
                    <a:pt x="309" y="115"/>
                  </a:lnTo>
                  <a:lnTo>
                    <a:pt x="0" y="0"/>
                  </a:lnTo>
                  <a:lnTo>
                    <a:pt x="312" y="45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1" name="Freeform 27"/>
            <p:cNvSpPr>
              <a:spLocks/>
            </p:cNvSpPr>
            <p:nvPr/>
          </p:nvSpPr>
          <p:spPr bwMode="auto">
            <a:xfrm>
              <a:off x="2086" y="2236"/>
              <a:ext cx="267" cy="176"/>
            </a:xfrm>
            <a:custGeom>
              <a:avLst/>
              <a:gdLst>
                <a:gd name="T0" fmla="*/ 0 w 267"/>
                <a:gd name="T1" fmla="*/ 175 h 176"/>
                <a:gd name="T2" fmla="*/ 52 w 267"/>
                <a:gd name="T3" fmla="*/ 0 h 176"/>
                <a:gd name="T4" fmla="*/ 266 w 267"/>
                <a:gd name="T5" fmla="*/ 0 h 176"/>
                <a:gd name="T6" fmla="*/ 0 w 267"/>
                <a:gd name="T7" fmla="*/ 175 h 1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7"/>
                <a:gd name="T13" fmla="*/ 0 h 176"/>
                <a:gd name="T14" fmla="*/ 267 w 267"/>
                <a:gd name="T15" fmla="*/ 176 h 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7" h="176">
                  <a:moveTo>
                    <a:pt x="0" y="175"/>
                  </a:moveTo>
                  <a:lnTo>
                    <a:pt x="52" y="0"/>
                  </a:lnTo>
                  <a:lnTo>
                    <a:pt x="266" y="0"/>
                  </a:lnTo>
                  <a:lnTo>
                    <a:pt x="0" y="17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2" name="Freeform 28"/>
            <p:cNvSpPr>
              <a:spLocks/>
            </p:cNvSpPr>
            <p:nvPr/>
          </p:nvSpPr>
          <p:spPr bwMode="auto">
            <a:xfrm>
              <a:off x="2141" y="2080"/>
              <a:ext cx="215" cy="162"/>
            </a:xfrm>
            <a:custGeom>
              <a:avLst/>
              <a:gdLst>
                <a:gd name="T0" fmla="*/ 0 w 215"/>
                <a:gd name="T1" fmla="*/ 156 h 162"/>
                <a:gd name="T2" fmla="*/ 108 w 215"/>
                <a:gd name="T3" fmla="*/ 0 h 162"/>
                <a:gd name="T4" fmla="*/ 214 w 215"/>
                <a:gd name="T5" fmla="*/ 161 h 162"/>
                <a:gd name="T6" fmla="*/ 0 w 215"/>
                <a:gd name="T7" fmla="*/ 156 h 1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62"/>
                <a:gd name="T14" fmla="*/ 215 w 215"/>
                <a:gd name="T15" fmla="*/ 162 h 1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62">
                  <a:moveTo>
                    <a:pt x="0" y="156"/>
                  </a:moveTo>
                  <a:lnTo>
                    <a:pt x="108" y="0"/>
                  </a:lnTo>
                  <a:lnTo>
                    <a:pt x="214" y="161"/>
                  </a:lnTo>
                  <a:lnTo>
                    <a:pt x="0" y="156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3" name="Freeform 29"/>
            <p:cNvSpPr>
              <a:spLocks/>
            </p:cNvSpPr>
            <p:nvPr/>
          </p:nvSpPr>
          <p:spPr bwMode="auto">
            <a:xfrm>
              <a:off x="2369" y="3047"/>
              <a:ext cx="210" cy="119"/>
            </a:xfrm>
            <a:custGeom>
              <a:avLst/>
              <a:gdLst>
                <a:gd name="T0" fmla="*/ 4 w 210"/>
                <a:gd name="T1" fmla="*/ 0 h 119"/>
                <a:gd name="T2" fmla="*/ 209 w 210"/>
                <a:gd name="T3" fmla="*/ 118 h 119"/>
                <a:gd name="T4" fmla="*/ 0 w 210"/>
                <a:gd name="T5" fmla="*/ 72 h 119"/>
                <a:gd name="T6" fmla="*/ 4 w 21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119"/>
                <a:gd name="T14" fmla="*/ 210 w 21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119">
                  <a:moveTo>
                    <a:pt x="4" y="0"/>
                  </a:moveTo>
                  <a:lnTo>
                    <a:pt x="209" y="118"/>
                  </a:lnTo>
                  <a:lnTo>
                    <a:pt x="0" y="72"/>
                  </a:lnTo>
                  <a:lnTo>
                    <a:pt x="4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4" name="Freeform 30"/>
            <p:cNvSpPr>
              <a:spLocks/>
            </p:cNvSpPr>
            <p:nvPr/>
          </p:nvSpPr>
          <p:spPr bwMode="auto">
            <a:xfrm>
              <a:off x="2371" y="2795"/>
              <a:ext cx="356" cy="378"/>
            </a:xfrm>
            <a:custGeom>
              <a:avLst/>
              <a:gdLst>
                <a:gd name="T0" fmla="*/ 355 w 356"/>
                <a:gd name="T1" fmla="*/ 0 h 378"/>
                <a:gd name="T2" fmla="*/ 215 w 356"/>
                <a:gd name="T3" fmla="*/ 377 h 378"/>
                <a:gd name="T4" fmla="*/ 0 w 356"/>
                <a:gd name="T5" fmla="*/ 252 h 378"/>
                <a:gd name="T6" fmla="*/ 355 w 356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"/>
                <a:gd name="T13" fmla="*/ 0 h 378"/>
                <a:gd name="T14" fmla="*/ 356 w 356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" h="378">
                  <a:moveTo>
                    <a:pt x="355" y="0"/>
                  </a:moveTo>
                  <a:lnTo>
                    <a:pt x="215" y="377"/>
                  </a:lnTo>
                  <a:lnTo>
                    <a:pt x="0" y="252"/>
                  </a:lnTo>
                  <a:lnTo>
                    <a:pt x="355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5" name="Freeform 31"/>
            <p:cNvSpPr>
              <a:spLocks/>
            </p:cNvSpPr>
            <p:nvPr/>
          </p:nvSpPr>
          <p:spPr bwMode="auto">
            <a:xfrm>
              <a:off x="2351" y="2241"/>
              <a:ext cx="390" cy="284"/>
            </a:xfrm>
            <a:custGeom>
              <a:avLst/>
              <a:gdLst>
                <a:gd name="T0" fmla="*/ 0 w 390"/>
                <a:gd name="T1" fmla="*/ 0 h 284"/>
                <a:gd name="T2" fmla="*/ 389 w 390"/>
                <a:gd name="T3" fmla="*/ 165 h 284"/>
                <a:gd name="T4" fmla="*/ 170 w 390"/>
                <a:gd name="T5" fmla="*/ 283 h 284"/>
                <a:gd name="T6" fmla="*/ 0 w 390"/>
                <a:gd name="T7" fmla="*/ 0 h 2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0"/>
                <a:gd name="T13" fmla="*/ 0 h 284"/>
                <a:gd name="T14" fmla="*/ 390 w 390"/>
                <a:gd name="T15" fmla="*/ 284 h 2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0" h="284">
                  <a:moveTo>
                    <a:pt x="0" y="0"/>
                  </a:moveTo>
                  <a:lnTo>
                    <a:pt x="389" y="165"/>
                  </a:lnTo>
                  <a:lnTo>
                    <a:pt x="170" y="283"/>
                  </a:lnTo>
                  <a:lnTo>
                    <a:pt x="0" y="0"/>
                  </a:lnTo>
                </a:path>
              </a:pathLst>
            </a:custGeom>
            <a:solidFill>
              <a:srgbClr val="868686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6" name="Freeform 32"/>
            <p:cNvSpPr>
              <a:spLocks/>
            </p:cNvSpPr>
            <p:nvPr/>
          </p:nvSpPr>
          <p:spPr bwMode="auto">
            <a:xfrm>
              <a:off x="2357" y="2153"/>
              <a:ext cx="385" cy="257"/>
            </a:xfrm>
            <a:custGeom>
              <a:avLst/>
              <a:gdLst>
                <a:gd name="T0" fmla="*/ 0 w 385"/>
                <a:gd name="T1" fmla="*/ 86 h 257"/>
                <a:gd name="T2" fmla="*/ 384 w 385"/>
                <a:gd name="T3" fmla="*/ 0 h 257"/>
                <a:gd name="T4" fmla="*/ 381 w 385"/>
                <a:gd name="T5" fmla="*/ 256 h 257"/>
                <a:gd name="T6" fmla="*/ 0 w 385"/>
                <a:gd name="T7" fmla="*/ 86 h 2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5"/>
                <a:gd name="T13" fmla="*/ 0 h 257"/>
                <a:gd name="T14" fmla="*/ 385 w 385"/>
                <a:gd name="T15" fmla="*/ 257 h 2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5" h="257">
                  <a:moveTo>
                    <a:pt x="0" y="86"/>
                  </a:moveTo>
                  <a:lnTo>
                    <a:pt x="384" y="0"/>
                  </a:lnTo>
                  <a:lnTo>
                    <a:pt x="381" y="256"/>
                  </a:lnTo>
                  <a:lnTo>
                    <a:pt x="0" y="86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7" name="Freeform 33"/>
            <p:cNvSpPr>
              <a:spLocks/>
            </p:cNvSpPr>
            <p:nvPr/>
          </p:nvSpPr>
          <p:spPr bwMode="auto">
            <a:xfrm>
              <a:off x="2520" y="2406"/>
              <a:ext cx="215" cy="383"/>
            </a:xfrm>
            <a:custGeom>
              <a:avLst/>
              <a:gdLst>
                <a:gd name="T0" fmla="*/ 214 w 215"/>
                <a:gd name="T1" fmla="*/ 0 h 383"/>
                <a:gd name="T2" fmla="*/ 206 w 215"/>
                <a:gd name="T3" fmla="*/ 382 h 383"/>
                <a:gd name="T4" fmla="*/ 0 w 215"/>
                <a:gd name="T5" fmla="*/ 120 h 383"/>
                <a:gd name="T6" fmla="*/ 214 w 215"/>
                <a:gd name="T7" fmla="*/ 0 h 3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383"/>
                <a:gd name="T14" fmla="*/ 215 w 215"/>
                <a:gd name="T15" fmla="*/ 383 h 3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383">
                  <a:moveTo>
                    <a:pt x="214" y="0"/>
                  </a:moveTo>
                  <a:lnTo>
                    <a:pt x="206" y="382"/>
                  </a:lnTo>
                  <a:lnTo>
                    <a:pt x="0" y="120"/>
                  </a:lnTo>
                  <a:lnTo>
                    <a:pt x="214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8" name="Freeform 34"/>
            <p:cNvSpPr>
              <a:spLocks/>
            </p:cNvSpPr>
            <p:nvPr/>
          </p:nvSpPr>
          <p:spPr bwMode="auto">
            <a:xfrm>
              <a:off x="2727" y="2406"/>
              <a:ext cx="207" cy="388"/>
            </a:xfrm>
            <a:custGeom>
              <a:avLst/>
              <a:gdLst>
                <a:gd name="T0" fmla="*/ 11 w 207"/>
                <a:gd name="T1" fmla="*/ 0 h 388"/>
                <a:gd name="T2" fmla="*/ 206 w 207"/>
                <a:gd name="T3" fmla="*/ 2 h 388"/>
                <a:gd name="T4" fmla="*/ 0 w 207"/>
                <a:gd name="T5" fmla="*/ 387 h 388"/>
                <a:gd name="T6" fmla="*/ 11 w 207"/>
                <a:gd name="T7" fmla="*/ 0 h 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388"/>
                <a:gd name="T14" fmla="*/ 207 w 207"/>
                <a:gd name="T15" fmla="*/ 388 h 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388">
                  <a:moveTo>
                    <a:pt x="11" y="0"/>
                  </a:moveTo>
                  <a:lnTo>
                    <a:pt x="206" y="2"/>
                  </a:lnTo>
                  <a:lnTo>
                    <a:pt x="0" y="387"/>
                  </a:lnTo>
                  <a:lnTo>
                    <a:pt x="11" y="0"/>
                  </a:lnTo>
                </a:path>
              </a:pathLst>
            </a:custGeom>
            <a:solidFill>
              <a:srgbClr val="DDDDDD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59" name="Freeform 35"/>
            <p:cNvSpPr>
              <a:spLocks/>
            </p:cNvSpPr>
            <p:nvPr/>
          </p:nvSpPr>
          <p:spPr bwMode="auto">
            <a:xfrm>
              <a:off x="2249" y="1965"/>
              <a:ext cx="172" cy="279"/>
            </a:xfrm>
            <a:custGeom>
              <a:avLst/>
              <a:gdLst>
                <a:gd name="T0" fmla="*/ 0 w 172"/>
                <a:gd name="T1" fmla="*/ 115 h 279"/>
                <a:gd name="T2" fmla="*/ 171 w 172"/>
                <a:gd name="T3" fmla="*/ 0 h 279"/>
                <a:gd name="T4" fmla="*/ 103 w 172"/>
                <a:gd name="T5" fmla="*/ 278 h 279"/>
                <a:gd name="T6" fmla="*/ 0 w 172"/>
                <a:gd name="T7" fmla="*/ 115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279"/>
                <a:gd name="T14" fmla="*/ 172 w 172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279">
                  <a:moveTo>
                    <a:pt x="0" y="115"/>
                  </a:moveTo>
                  <a:lnTo>
                    <a:pt x="171" y="0"/>
                  </a:lnTo>
                  <a:lnTo>
                    <a:pt x="103" y="278"/>
                  </a:lnTo>
                  <a:lnTo>
                    <a:pt x="0" y="11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0" name="Freeform 36"/>
            <p:cNvSpPr>
              <a:spLocks/>
            </p:cNvSpPr>
            <p:nvPr/>
          </p:nvSpPr>
          <p:spPr bwMode="auto">
            <a:xfrm>
              <a:off x="2354" y="1965"/>
              <a:ext cx="390" cy="279"/>
            </a:xfrm>
            <a:custGeom>
              <a:avLst/>
              <a:gdLst>
                <a:gd name="T0" fmla="*/ 67 w 390"/>
                <a:gd name="T1" fmla="*/ 0 h 279"/>
                <a:gd name="T2" fmla="*/ 389 w 390"/>
                <a:gd name="T3" fmla="*/ 186 h 279"/>
                <a:gd name="T4" fmla="*/ 0 w 390"/>
                <a:gd name="T5" fmla="*/ 278 h 279"/>
                <a:gd name="T6" fmla="*/ 67 w 390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0"/>
                <a:gd name="T13" fmla="*/ 0 h 279"/>
                <a:gd name="T14" fmla="*/ 390 w 390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0" h="279">
                  <a:moveTo>
                    <a:pt x="67" y="0"/>
                  </a:moveTo>
                  <a:lnTo>
                    <a:pt x="389" y="186"/>
                  </a:lnTo>
                  <a:lnTo>
                    <a:pt x="0" y="278"/>
                  </a:lnTo>
                  <a:lnTo>
                    <a:pt x="67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1" name="Freeform 37"/>
            <p:cNvSpPr>
              <a:spLocks/>
            </p:cNvSpPr>
            <p:nvPr/>
          </p:nvSpPr>
          <p:spPr bwMode="auto">
            <a:xfrm>
              <a:off x="2721" y="2409"/>
              <a:ext cx="366" cy="385"/>
            </a:xfrm>
            <a:custGeom>
              <a:avLst/>
              <a:gdLst>
                <a:gd name="T0" fmla="*/ 213 w 366"/>
                <a:gd name="T1" fmla="*/ 0 h 385"/>
                <a:gd name="T2" fmla="*/ 365 w 366"/>
                <a:gd name="T3" fmla="*/ 312 h 385"/>
                <a:gd name="T4" fmla="*/ 0 w 366"/>
                <a:gd name="T5" fmla="*/ 384 h 385"/>
                <a:gd name="T6" fmla="*/ 213 w 366"/>
                <a:gd name="T7" fmla="*/ 0 h 3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6"/>
                <a:gd name="T13" fmla="*/ 0 h 385"/>
                <a:gd name="T14" fmla="*/ 366 w 366"/>
                <a:gd name="T15" fmla="*/ 385 h 3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6" h="385">
                  <a:moveTo>
                    <a:pt x="213" y="0"/>
                  </a:moveTo>
                  <a:lnTo>
                    <a:pt x="365" y="312"/>
                  </a:lnTo>
                  <a:lnTo>
                    <a:pt x="0" y="384"/>
                  </a:lnTo>
                  <a:lnTo>
                    <a:pt x="213" y="0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2" name="Freeform 38"/>
            <p:cNvSpPr>
              <a:spLocks/>
            </p:cNvSpPr>
            <p:nvPr/>
          </p:nvSpPr>
          <p:spPr bwMode="auto">
            <a:xfrm>
              <a:off x="2732" y="2721"/>
              <a:ext cx="358" cy="380"/>
            </a:xfrm>
            <a:custGeom>
              <a:avLst/>
              <a:gdLst>
                <a:gd name="T0" fmla="*/ 0 w 358"/>
                <a:gd name="T1" fmla="*/ 71 h 380"/>
                <a:gd name="T2" fmla="*/ 196 w 358"/>
                <a:gd name="T3" fmla="*/ 379 h 380"/>
                <a:gd name="T4" fmla="*/ 357 w 358"/>
                <a:gd name="T5" fmla="*/ 0 h 380"/>
                <a:gd name="T6" fmla="*/ 0 w 358"/>
                <a:gd name="T7" fmla="*/ 71 h 3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8"/>
                <a:gd name="T13" fmla="*/ 0 h 380"/>
                <a:gd name="T14" fmla="*/ 358 w 358"/>
                <a:gd name="T15" fmla="*/ 380 h 3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8" h="380">
                  <a:moveTo>
                    <a:pt x="0" y="71"/>
                  </a:moveTo>
                  <a:lnTo>
                    <a:pt x="196" y="379"/>
                  </a:lnTo>
                  <a:lnTo>
                    <a:pt x="357" y="0"/>
                  </a:lnTo>
                  <a:lnTo>
                    <a:pt x="0" y="71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3" name="Freeform 39"/>
            <p:cNvSpPr>
              <a:spLocks/>
            </p:cNvSpPr>
            <p:nvPr/>
          </p:nvSpPr>
          <p:spPr bwMode="auto">
            <a:xfrm>
              <a:off x="2588" y="2793"/>
              <a:ext cx="344" cy="377"/>
            </a:xfrm>
            <a:custGeom>
              <a:avLst/>
              <a:gdLst>
                <a:gd name="T0" fmla="*/ 141 w 344"/>
                <a:gd name="T1" fmla="*/ 0 h 377"/>
                <a:gd name="T2" fmla="*/ 343 w 344"/>
                <a:gd name="T3" fmla="*/ 311 h 377"/>
                <a:gd name="T4" fmla="*/ 0 w 344"/>
                <a:gd name="T5" fmla="*/ 376 h 377"/>
                <a:gd name="T6" fmla="*/ 141 w 344"/>
                <a:gd name="T7" fmla="*/ 0 h 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4"/>
                <a:gd name="T13" fmla="*/ 0 h 377"/>
                <a:gd name="T14" fmla="*/ 344 w 344"/>
                <a:gd name="T15" fmla="*/ 377 h 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4" h="377">
                  <a:moveTo>
                    <a:pt x="141" y="0"/>
                  </a:moveTo>
                  <a:lnTo>
                    <a:pt x="343" y="311"/>
                  </a:lnTo>
                  <a:lnTo>
                    <a:pt x="0" y="376"/>
                  </a:lnTo>
                  <a:lnTo>
                    <a:pt x="141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4" name="Freeform 40"/>
            <p:cNvSpPr>
              <a:spLocks/>
            </p:cNvSpPr>
            <p:nvPr/>
          </p:nvSpPr>
          <p:spPr bwMode="auto">
            <a:xfrm>
              <a:off x="2583" y="3102"/>
              <a:ext cx="351" cy="198"/>
            </a:xfrm>
            <a:custGeom>
              <a:avLst/>
              <a:gdLst>
                <a:gd name="T0" fmla="*/ 350 w 351"/>
                <a:gd name="T1" fmla="*/ 0 h 198"/>
                <a:gd name="T2" fmla="*/ 318 w 351"/>
                <a:gd name="T3" fmla="*/ 197 h 198"/>
                <a:gd name="T4" fmla="*/ 0 w 351"/>
                <a:gd name="T5" fmla="*/ 67 h 198"/>
                <a:gd name="T6" fmla="*/ 350 w 351"/>
                <a:gd name="T7" fmla="*/ 0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1"/>
                <a:gd name="T13" fmla="*/ 0 h 198"/>
                <a:gd name="T14" fmla="*/ 351 w 351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1" h="198">
                  <a:moveTo>
                    <a:pt x="350" y="0"/>
                  </a:moveTo>
                  <a:lnTo>
                    <a:pt x="318" y="197"/>
                  </a:lnTo>
                  <a:lnTo>
                    <a:pt x="0" y="67"/>
                  </a:lnTo>
                  <a:lnTo>
                    <a:pt x="350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5" name="Freeform 41"/>
            <p:cNvSpPr>
              <a:spLocks/>
            </p:cNvSpPr>
            <p:nvPr/>
          </p:nvSpPr>
          <p:spPr bwMode="auto">
            <a:xfrm>
              <a:off x="2422" y="1926"/>
              <a:ext cx="323" cy="229"/>
            </a:xfrm>
            <a:custGeom>
              <a:avLst/>
              <a:gdLst>
                <a:gd name="T0" fmla="*/ 0 w 323"/>
                <a:gd name="T1" fmla="*/ 36 h 229"/>
                <a:gd name="T2" fmla="*/ 235 w 323"/>
                <a:gd name="T3" fmla="*/ 0 h 229"/>
                <a:gd name="T4" fmla="*/ 322 w 323"/>
                <a:gd name="T5" fmla="*/ 228 h 229"/>
                <a:gd name="T6" fmla="*/ 0 w 323"/>
                <a:gd name="T7" fmla="*/ 36 h 2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3"/>
                <a:gd name="T13" fmla="*/ 0 h 229"/>
                <a:gd name="T14" fmla="*/ 323 w 323"/>
                <a:gd name="T15" fmla="*/ 229 h 2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3" h="229">
                  <a:moveTo>
                    <a:pt x="0" y="36"/>
                  </a:moveTo>
                  <a:lnTo>
                    <a:pt x="235" y="0"/>
                  </a:lnTo>
                  <a:lnTo>
                    <a:pt x="322" y="228"/>
                  </a:lnTo>
                  <a:lnTo>
                    <a:pt x="0" y="36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6" name="Freeform 42"/>
            <p:cNvSpPr>
              <a:spLocks/>
            </p:cNvSpPr>
            <p:nvPr/>
          </p:nvSpPr>
          <p:spPr bwMode="auto">
            <a:xfrm>
              <a:off x="2655" y="1924"/>
              <a:ext cx="282" cy="229"/>
            </a:xfrm>
            <a:custGeom>
              <a:avLst/>
              <a:gdLst>
                <a:gd name="T0" fmla="*/ 0 w 282"/>
                <a:gd name="T1" fmla="*/ 0 h 229"/>
                <a:gd name="T2" fmla="*/ 281 w 282"/>
                <a:gd name="T3" fmla="*/ 14 h 229"/>
                <a:gd name="T4" fmla="*/ 86 w 282"/>
                <a:gd name="T5" fmla="*/ 228 h 229"/>
                <a:gd name="T6" fmla="*/ 0 w 282"/>
                <a:gd name="T7" fmla="*/ 0 h 2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29"/>
                <a:gd name="T14" fmla="*/ 282 w 282"/>
                <a:gd name="T15" fmla="*/ 229 h 2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29">
                  <a:moveTo>
                    <a:pt x="0" y="0"/>
                  </a:moveTo>
                  <a:lnTo>
                    <a:pt x="281" y="14"/>
                  </a:lnTo>
                  <a:lnTo>
                    <a:pt x="86" y="228"/>
                  </a:lnTo>
                  <a:lnTo>
                    <a:pt x="0" y="0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7" name="Freeform 43"/>
            <p:cNvSpPr>
              <a:spLocks/>
            </p:cNvSpPr>
            <p:nvPr/>
          </p:nvSpPr>
          <p:spPr bwMode="auto">
            <a:xfrm>
              <a:off x="2736" y="1941"/>
              <a:ext cx="201" cy="474"/>
            </a:xfrm>
            <a:custGeom>
              <a:avLst/>
              <a:gdLst>
                <a:gd name="T0" fmla="*/ 200 w 201"/>
                <a:gd name="T1" fmla="*/ 0 h 474"/>
                <a:gd name="T2" fmla="*/ 195 w 201"/>
                <a:gd name="T3" fmla="*/ 473 h 474"/>
                <a:gd name="T4" fmla="*/ 0 w 201"/>
                <a:gd name="T5" fmla="*/ 211 h 474"/>
                <a:gd name="T6" fmla="*/ 200 w 201"/>
                <a:gd name="T7" fmla="*/ 0 h 4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474"/>
                <a:gd name="T14" fmla="*/ 201 w 201"/>
                <a:gd name="T15" fmla="*/ 474 h 4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474">
                  <a:moveTo>
                    <a:pt x="200" y="0"/>
                  </a:moveTo>
                  <a:lnTo>
                    <a:pt x="195" y="473"/>
                  </a:lnTo>
                  <a:lnTo>
                    <a:pt x="0" y="211"/>
                  </a:lnTo>
                  <a:lnTo>
                    <a:pt x="200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8" name="Freeform 44"/>
            <p:cNvSpPr>
              <a:spLocks/>
            </p:cNvSpPr>
            <p:nvPr/>
          </p:nvSpPr>
          <p:spPr bwMode="auto">
            <a:xfrm>
              <a:off x="2931" y="1938"/>
              <a:ext cx="363" cy="469"/>
            </a:xfrm>
            <a:custGeom>
              <a:avLst/>
              <a:gdLst>
                <a:gd name="T0" fmla="*/ 4 w 363"/>
                <a:gd name="T1" fmla="*/ 0 h 469"/>
                <a:gd name="T2" fmla="*/ 362 w 363"/>
                <a:gd name="T3" fmla="*/ 367 h 469"/>
                <a:gd name="T4" fmla="*/ 0 w 363"/>
                <a:gd name="T5" fmla="*/ 468 h 469"/>
                <a:gd name="T6" fmla="*/ 4 w 363"/>
                <a:gd name="T7" fmla="*/ 0 h 4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3"/>
                <a:gd name="T13" fmla="*/ 0 h 469"/>
                <a:gd name="T14" fmla="*/ 363 w 363"/>
                <a:gd name="T15" fmla="*/ 469 h 4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3" h="469">
                  <a:moveTo>
                    <a:pt x="4" y="0"/>
                  </a:moveTo>
                  <a:lnTo>
                    <a:pt x="362" y="367"/>
                  </a:lnTo>
                  <a:lnTo>
                    <a:pt x="0" y="468"/>
                  </a:lnTo>
                  <a:lnTo>
                    <a:pt x="4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69" name="Freeform 45"/>
            <p:cNvSpPr>
              <a:spLocks/>
            </p:cNvSpPr>
            <p:nvPr/>
          </p:nvSpPr>
          <p:spPr bwMode="auto">
            <a:xfrm>
              <a:off x="2933" y="2306"/>
              <a:ext cx="359" cy="418"/>
            </a:xfrm>
            <a:custGeom>
              <a:avLst/>
              <a:gdLst>
                <a:gd name="T0" fmla="*/ 358 w 359"/>
                <a:gd name="T1" fmla="*/ 0 h 418"/>
                <a:gd name="T2" fmla="*/ 156 w 359"/>
                <a:gd name="T3" fmla="*/ 417 h 418"/>
                <a:gd name="T4" fmla="*/ 0 w 359"/>
                <a:gd name="T5" fmla="*/ 100 h 418"/>
                <a:gd name="T6" fmla="*/ 7 w 359"/>
                <a:gd name="T7" fmla="*/ 95 h 418"/>
                <a:gd name="T8" fmla="*/ 358 w 359"/>
                <a:gd name="T9" fmla="*/ 0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418"/>
                <a:gd name="T17" fmla="*/ 359 w 35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418">
                  <a:moveTo>
                    <a:pt x="358" y="0"/>
                  </a:moveTo>
                  <a:lnTo>
                    <a:pt x="156" y="417"/>
                  </a:lnTo>
                  <a:lnTo>
                    <a:pt x="0" y="100"/>
                  </a:lnTo>
                  <a:lnTo>
                    <a:pt x="7" y="95"/>
                  </a:lnTo>
                  <a:lnTo>
                    <a:pt x="358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0" name="Freeform 46"/>
            <p:cNvSpPr>
              <a:spLocks/>
            </p:cNvSpPr>
            <p:nvPr/>
          </p:nvSpPr>
          <p:spPr bwMode="auto">
            <a:xfrm>
              <a:off x="2931" y="1933"/>
              <a:ext cx="459" cy="371"/>
            </a:xfrm>
            <a:custGeom>
              <a:avLst/>
              <a:gdLst>
                <a:gd name="T0" fmla="*/ 7 w 459"/>
                <a:gd name="T1" fmla="*/ 0 h 371"/>
                <a:gd name="T2" fmla="*/ 458 w 459"/>
                <a:gd name="T3" fmla="*/ 117 h 371"/>
                <a:gd name="T4" fmla="*/ 357 w 459"/>
                <a:gd name="T5" fmla="*/ 370 h 371"/>
                <a:gd name="T6" fmla="*/ 0 w 459"/>
                <a:gd name="T7" fmla="*/ 9 h 371"/>
                <a:gd name="T8" fmla="*/ 7 w 459"/>
                <a:gd name="T9" fmla="*/ 0 h 3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9"/>
                <a:gd name="T16" fmla="*/ 0 h 371"/>
                <a:gd name="T17" fmla="*/ 459 w 459"/>
                <a:gd name="T18" fmla="*/ 371 h 3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9" h="371">
                  <a:moveTo>
                    <a:pt x="7" y="0"/>
                  </a:moveTo>
                  <a:lnTo>
                    <a:pt x="458" y="117"/>
                  </a:lnTo>
                  <a:lnTo>
                    <a:pt x="357" y="370"/>
                  </a:lnTo>
                  <a:lnTo>
                    <a:pt x="0" y="9"/>
                  </a:lnTo>
                  <a:lnTo>
                    <a:pt x="7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1" name="Freeform 47"/>
            <p:cNvSpPr>
              <a:spLocks/>
            </p:cNvSpPr>
            <p:nvPr/>
          </p:nvSpPr>
          <p:spPr bwMode="auto">
            <a:xfrm>
              <a:off x="3285" y="2054"/>
              <a:ext cx="257" cy="253"/>
            </a:xfrm>
            <a:custGeom>
              <a:avLst/>
              <a:gdLst>
                <a:gd name="T0" fmla="*/ 103 w 257"/>
                <a:gd name="T1" fmla="*/ 0 h 253"/>
                <a:gd name="T2" fmla="*/ 256 w 257"/>
                <a:gd name="T3" fmla="*/ 69 h 253"/>
                <a:gd name="T4" fmla="*/ 0 w 257"/>
                <a:gd name="T5" fmla="*/ 252 h 253"/>
                <a:gd name="T6" fmla="*/ 103 w 257"/>
                <a:gd name="T7" fmla="*/ 0 h 2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7"/>
                <a:gd name="T13" fmla="*/ 0 h 253"/>
                <a:gd name="T14" fmla="*/ 257 w 257"/>
                <a:gd name="T15" fmla="*/ 253 h 2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7" h="253">
                  <a:moveTo>
                    <a:pt x="103" y="0"/>
                  </a:moveTo>
                  <a:lnTo>
                    <a:pt x="256" y="69"/>
                  </a:lnTo>
                  <a:lnTo>
                    <a:pt x="0" y="252"/>
                  </a:lnTo>
                  <a:lnTo>
                    <a:pt x="103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2" name="Freeform 48"/>
            <p:cNvSpPr>
              <a:spLocks/>
            </p:cNvSpPr>
            <p:nvPr/>
          </p:nvSpPr>
          <p:spPr bwMode="auto">
            <a:xfrm>
              <a:off x="3092" y="2303"/>
              <a:ext cx="651" cy="419"/>
            </a:xfrm>
            <a:custGeom>
              <a:avLst/>
              <a:gdLst>
                <a:gd name="T0" fmla="*/ 199 w 651"/>
                <a:gd name="T1" fmla="*/ 0 h 419"/>
                <a:gd name="T2" fmla="*/ 650 w 651"/>
                <a:gd name="T3" fmla="*/ 182 h 419"/>
                <a:gd name="T4" fmla="*/ 0 w 651"/>
                <a:gd name="T5" fmla="*/ 418 h 419"/>
                <a:gd name="T6" fmla="*/ 199 w 651"/>
                <a:gd name="T7" fmla="*/ 0 h 4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419"/>
                <a:gd name="T14" fmla="*/ 651 w 651"/>
                <a:gd name="T15" fmla="*/ 419 h 4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419">
                  <a:moveTo>
                    <a:pt x="199" y="0"/>
                  </a:moveTo>
                  <a:lnTo>
                    <a:pt x="650" y="182"/>
                  </a:lnTo>
                  <a:lnTo>
                    <a:pt x="0" y="418"/>
                  </a:lnTo>
                  <a:lnTo>
                    <a:pt x="199" y="0"/>
                  </a:lnTo>
                </a:path>
              </a:pathLst>
            </a:custGeom>
            <a:solidFill>
              <a:srgbClr val="EAEAEA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3" name="Freeform 49"/>
            <p:cNvSpPr>
              <a:spLocks/>
            </p:cNvSpPr>
            <p:nvPr/>
          </p:nvSpPr>
          <p:spPr bwMode="auto">
            <a:xfrm>
              <a:off x="3286" y="2126"/>
              <a:ext cx="455" cy="363"/>
            </a:xfrm>
            <a:custGeom>
              <a:avLst/>
              <a:gdLst>
                <a:gd name="T0" fmla="*/ 252 w 455"/>
                <a:gd name="T1" fmla="*/ 0 h 363"/>
                <a:gd name="T2" fmla="*/ 454 w 455"/>
                <a:gd name="T3" fmla="*/ 362 h 363"/>
                <a:gd name="T4" fmla="*/ 0 w 455"/>
                <a:gd name="T5" fmla="*/ 177 h 363"/>
                <a:gd name="T6" fmla="*/ 252 w 455"/>
                <a:gd name="T7" fmla="*/ 0 h 3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5"/>
                <a:gd name="T13" fmla="*/ 0 h 363"/>
                <a:gd name="T14" fmla="*/ 455 w 455"/>
                <a:gd name="T15" fmla="*/ 363 h 3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5" h="363">
                  <a:moveTo>
                    <a:pt x="252" y="0"/>
                  </a:moveTo>
                  <a:lnTo>
                    <a:pt x="454" y="362"/>
                  </a:lnTo>
                  <a:lnTo>
                    <a:pt x="0" y="177"/>
                  </a:lnTo>
                  <a:lnTo>
                    <a:pt x="252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4" name="Freeform 50"/>
            <p:cNvSpPr>
              <a:spLocks/>
            </p:cNvSpPr>
            <p:nvPr/>
          </p:nvSpPr>
          <p:spPr bwMode="auto">
            <a:xfrm>
              <a:off x="3092" y="2486"/>
              <a:ext cx="649" cy="408"/>
            </a:xfrm>
            <a:custGeom>
              <a:avLst/>
              <a:gdLst>
                <a:gd name="T0" fmla="*/ 0 w 649"/>
                <a:gd name="T1" fmla="*/ 237 h 408"/>
                <a:gd name="T2" fmla="*/ 494 w 649"/>
                <a:gd name="T3" fmla="*/ 407 h 408"/>
                <a:gd name="T4" fmla="*/ 648 w 649"/>
                <a:gd name="T5" fmla="*/ 0 h 408"/>
                <a:gd name="T6" fmla="*/ 0 w 649"/>
                <a:gd name="T7" fmla="*/ 237 h 4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9"/>
                <a:gd name="T13" fmla="*/ 0 h 408"/>
                <a:gd name="T14" fmla="*/ 649 w 649"/>
                <a:gd name="T15" fmla="*/ 408 h 4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9" h="408">
                  <a:moveTo>
                    <a:pt x="0" y="237"/>
                  </a:moveTo>
                  <a:lnTo>
                    <a:pt x="494" y="407"/>
                  </a:lnTo>
                  <a:lnTo>
                    <a:pt x="648" y="0"/>
                  </a:lnTo>
                  <a:lnTo>
                    <a:pt x="0" y="237"/>
                  </a:lnTo>
                </a:path>
              </a:pathLst>
            </a:custGeom>
            <a:solidFill>
              <a:srgbClr val="EAEAEA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5" name="Freeform 51"/>
            <p:cNvSpPr>
              <a:spLocks/>
            </p:cNvSpPr>
            <p:nvPr/>
          </p:nvSpPr>
          <p:spPr bwMode="auto">
            <a:xfrm>
              <a:off x="2928" y="2721"/>
              <a:ext cx="657" cy="387"/>
            </a:xfrm>
            <a:custGeom>
              <a:avLst/>
              <a:gdLst>
                <a:gd name="T0" fmla="*/ 168 w 657"/>
                <a:gd name="T1" fmla="*/ 0 h 387"/>
                <a:gd name="T2" fmla="*/ 0 w 657"/>
                <a:gd name="T3" fmla="*/ 386 h 387"/>
                <a:gd name="T4" fmla="*/ 656 w 657"/>
                <a:gd name="T5" fmla="*/ 170 h 387"/>
                <a:gd name="T6" fmla="*/ 168 w 657"/>
                <a:gd name="T7" fmla="*/ 0 h 3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7"/>
                <a:gd name="T13" fmla="*/ 0 h 387"/>
                <a:gd name="T14" fmla="*/ 657 w 657"/>
                <a:gd name="T15" fmla="*/ 387 h 3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7" h="387">
                  <a:moveTo>
                    <a:pt x="168" y="0"/>
                  </a:moveTo>
                  <a:lnTo>
                    <a:pt x="0" y="386"/>
                  </a:lnTo>
                  <a:lnTo>
                    <a:pt x="656" y="170"/>
                  </a:lnTo>
                  <a:lnTo>
                    <a:pt x="168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6" name="Freeform 52"/>
            <p:cNvSpPr>
              <a:spLocks/>
            </p:cNvSpPr>
            <p:nvPr/>
          </p:nvSpPr>
          <p:spPr bwMode="auto">
            <a:xfrm>
              <a:off x="2936" y="2889"/>
              <a:ext cx="649" cy="358"/>
            </a:xfrm>
            <a:custGeom>
              <a:avLst/>
              <a:gdLst>
                <a:gd name="T0" fmla="*/ 0 w 649"/>
                <a:gd name="T1" fmla="*/ 215 h 358"/>
                <a:gd name="T2" fmla="*/ 321 w 649"/>
                <a:gd name="T3" fmla="*/ 357 h 358"/>
                <a:gd name="T4" fmla="*/ 331 w 649"/>
                <a:gd name="T5" fmla="*/ 357 h 358"/>
                <a:gd name="T6" fmla="*/ 648 w 649"/>
                <a:gd name="T7" fmla="*/ 0 h 358"/>
                <a:gd name="T8" fmla="*/ 0 w 649"/>
                <a:gd name="T9" fmla="*/ 215 h 3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9"/>
                <a:gd name="T16" fmla="*/ 0 h 358"/>
                <a:gd name="T17" fmla="*/ 649 w 649"/>
                <a:gd name="T18" fmla="*/ 358 h 3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9" h="358">
                  <a:moveTo>
                    <a:pt x="0" y="215"/>
                  </a:moveTo>
                  <a:lnTo>
                    <a:pt x="321" y="357"/>
                  </a:lnTo>
                  <a:lnTo>
                    <a:pt x="331" y="357"/>
                  </a:lnTo>
                  <a:lnTo>
                    <a:pt x="648" y="0"/>
                  </a:lnTo>
                  <a:lnTo>
                    <a:pt x="0" y="215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7" name="Freeform 53"/>
            <p:cNvSpPr>
              <a:spLocks/>
            </p:cNvSpPr>
            <p:nvPr/>
          </p:nvSpPr>
          <p:spPr bwMode="auto">
            <a:xfrm>
              <a:off x="2904" y="3105"/>
              <a:ext cx="359" cy="195"/>
            </a:xfrm>
            <a:custGeom>
              <a:avLst/>
              <a:gdLst>
                <a:gd name="T0" fmla="*/ 28 w 359"/>
                <a:gd name="T1" fmla="*/ 0 h 195"/>
                <a:gd name="T2" fmla="*/ 358 w 359"/>
                <a:gd name="T3" fmla="*/ 146 h 195"/>
                <a:gd name="T4" fmla="*/ 0 w 359"/>
                <a:gd name="T5" fmla="*/ 194 h 195"/>
                <a:gd name="T6" fmla="*/ 28 w 359"/>
                <a:gd name="T7" fmla="*/ 0 h 1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9"/>
                <a:gd name="T13" fmla="*/ 0 h 195"/>
                <a:gd name="T14" fmla="*/ 359 w 359"/>
                <a:gd name="T15" fmla="*/ 195 h 1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9" h="195">
                  <a:moveTo>
                    <a:pt x="28" y="0"/>
                  </a:moveTo>
                  <a:lnTo>
                    <a:pt x="358" y="146"/>
                  </a:lnTo>
                  <a:lnTo>
                    <a:pt x="0" y="194"/>
                  </a:lnTo>
                  <a:lnTo>
                    <a:pt x="28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8" name="Freeform 54"/>
            <p:cNvSpPr>
              <a:spLocks/>
            </p:cNvSpPr>
            <p:nvPr/>
          </p:nvSpPr>
          <p:spPr bwMode="auto">
            <a:xfrm>
              <a:off x="2906" y="3251"/>
              <a:ext cx="356" cy="145"/>
            </a:xfrm>
            <a:custGeom>
              <a:avLst/>
              <a:gdLst>
                <a:gd name="T0" fmla="*/ 355 w 356"/>
                <a:gd name="T1" fmla="*/ 0 h 145"/>
                <a:gd name="T2" fmla="*/ 287 w 356"/>
                <a:gd name="T3" fmla="*/ 144 h 145"/>
                <a:gd name="T4" fmla="*/ 0 w 356"/>
                <a:gd name="T5" fmla="*/ 50 h 145"/>
                <a:gd name="T6" fmla="*/ 355 w 356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"/>
                <a:gd name="T13" fmla="*/ 0 h 145"/>
                <a:gd name="T14" fmla="*/ 356 w 356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" h="145">
                  <a:moveTo>
                    <a:pt x="355" y="0"/>
                  </a:moveTo>
                  <a:lnTo>
                    <a:pt x="287" y="144"/>
                  </a:lnTo>
                  <a:lnTo>
                    <a:pt x="0" y="50"/>
                  </a:lnTo>
                  <a:lnTo>
                    <a:pt x="355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79" name="Freeform 55"/>
            <p:cNvSpPr>
              <a:spLocks/>
            </p:cNvSpPr>
            <p:nvPr/>
          </p:nvSpPr>
          <p:spPr bwMode="auto">
            <a:xfrm>
              <a:off x="3260" y="2889"/>
              <a:ext cx="416" cy="430"/>
            </a:xfrm>
            <a:custGeom>
              <a:avLst/>
              <a:gdLst>
                <a:gd name="T0" fmla="*/ 323 w 416"/>
                <a:gd name="T1" fmla="*/ 0 h 430"/>
                <a:gd name="T2" fmla="*/ 415 w 416"/>
                <a:gd name="T3" fmla="*/ 429 h 430"/>
                <a:gd name="T4" fmla="*/ 0 w 416"/>
                <a:gd name="T5" fmla="*/ 354 h 430"/>
                <a:gd name="T6" fmla="*/ 323 w 416"/>
                <a:gd name="T7" fmla="*/ 0 h 4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6"/>
                <a:gd name="T13" fmla="*/ 0 h 430"/>
                <a:gd name="T14" fmla="*/ 416 w 416"/>
                <a:gd name="T15" fmla="*/ 430 h 4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6" h="430">
                  <a:moveTo>
                    <a:pt x="323" y="0"/>
                  </a:moveTo>
                  <a:lnTo>
                    <a:pt x="415" y="429"/>
                  </a:lnTo>
                  <a:lnTo>
                    <a:pt x="0" y="354"/>
                  </a:lnTo>
                  <a:lnTo>
                    <a:pt x="323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0" name="Freeform 56"/>
            <p:cNvSpPr>
              <a:spLocks/>
            </p:cNvSpPr>
            <p:nvPr/>
          </p:nvSpPr>
          <p:spPr bwMode="auto">
            <a:xfrm>
              <a:off x="3195" y="3244"/>
              <a:ext cx="488" cy="150"/>
            </a:xfrm>
            <a:custGeom>
              <a:avLst/>
              <a:gdLst>
                <a:gd name="T0" fmla="*/ 69 w 488"/>
                <a:gd name="T1" fmla="*/ 0 h 150"/>
                <a:gd name="T2" fmla="*/ 487 w 488"/>
                <a:gd name="T3" fmla="*/ 76 h 150"/>
                <a:gd name="T4" fmla="*/ 0 w 488"/>
                <a:gd name="T5" fmla="*/ 149 h 150"/>
                <a:gd name="T6" fmla="*/ 69 w 488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8"/>
                <a:gd name="T13" fmla="*/ 0 h 150"/>
                <a:gd name="T14" fmla="*/ 488 w 488"/>
                <a:gd name="T15" fmla="*/ 150 h 1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8" h="150">
                  <a:moveTo>
                    <a:pt x="69" y="0"/>
                  </a:moveTo>
                  <a:lnTo>
                    <a:pt x="487" y="76"/>
                  </a:lnTo>
                  <a:lnTo>
                    <a:pt x="0" y="149"/>
                  </a:lnTo>
                  <a:lnTo>
                    <a:pt x="69" y="0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1" name="Freeform 57"/>
            <p:cNvSpPr>
              <a:spLocks/>
            </p:cNvSpPr>
            <p:nvPr/>
          </p:nvSpPr>
          <p:spPr bwMode="auto">
            <a:xfrm>
              <a:off x="3195" y="3323"/>
              <a:ext cx="483" cy="147"/>
            </a:xfrm>
            <a:custGeom>
              <a:avLst/>
              <a:gdLst>
                <a:gd name="T0" fmla="*/ 482 w 483"/>
                <a:gd name="T1" fmla="*/ 0 h 147"/>
                <a:gd name="T2" fmla="*/ 362 w 483"/>
                <a:gd name="T3" fmla="*/ 146 h 147"/>
                <a:gd name="T4" fmla="*/ 0 w 483"/>
                <a:gd name="T5" fmla="*/ 71 h 147"/>
                <a:gd name="T6" fmla="*/ 482 w 483"/>
                <a:gd name="T7" fmla="*/ 0 h 1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3"/>
                <a:gd name="T13" fmla="*/ 0 h 147"/>
                <a:gd name="T14" fmla="*/ 483 w 483"/>
                <a:gd name="T15" fmla="*/ 147 h 1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3" h="147">
                  <a:moveTo>
                    <a:pt x="482" y="0"/>
                  </a:moveTo>
                  <a:lnTo>
                    <a:pt x="362" y="146"/>
                  </a:lnTo>
                  <a:lnTo>
                    <a:pt x="0" y="71"/>
                  </a:lnTo>
                  <a:lnTo>
                    <a:pt x="482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2" name="Freeform 58"/>
            <p:cNvSpPr>
              <a:spLocks/>
            </p:cNvSpPr>
            <p:nvPr/>
          </p:nvSpPr>
          <p:spPr bwMode="auto">
            <a:xfrm>
              <a:off x="3557" y="3321"/>
              <a:ext cx="517" cy="149"/>
            </a:xfrm>
            <a:custGeom>
              <a:avLst/>
              <a:gdLst>
                <a:gd name="T0" fmla="*/ 120 w 517"/>
                <a:gd name="T1" fmla="*/ 0 h 149"/>
                <a:gd name="T2" fmla="*/ 132 w 517"/>
                <a:gd name="T3" fmla="*/ 0 h 149"/>
                <a:gd name="T4" fmla="*/ 141 w 517"/>
                <a:gd name="T5" fmla="*/ 2 h 149"/>
                <a:gd name="T6" fmla="*/ 516 w 517"/>
                <a:gd name="T7" fmla="*/ 114 h 149"/>
                <a:gd name="T8" fmla="*/ 0 w 517"/>
                <a:gd name="T9" fmla="*/ 148 h 149"/>
                <a:gd name="T10" fmla="*/ 120 w 517"/>
                <a:gd name="T11" fmla="*/ 0 h 1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7"/>
                <a:gd name="T19" fmla="*/ 0 h 149"/>
                <a:gd name="T20" fmla="*/ 517 w 517"/>
                <a:gd name="T21" fmla="*/ 149 h 1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7" h="149">
                  <a:moveTo>
                    <a:pt x="120" y="0"/>
                  </a:moveTo>
                  <a:lnTo>
                    <a:pt x="132" y="0"/>
                  </a:lnTo>
                  <a:lnTo>
                    <a:pt x="141" y="2"/>
                  </a:lnTo>
                  <a:lnTo>
                    <a:pt x="516" y="114"/>
                  </a:lnTo>
                  <a:lnTo>
                    <a:pt x="0" y="148"/>
                  </a:lnTo>
                  <a:lnTo>
                    <a:pt x="120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3" name="Freeform 59"/>
            <p:cNvSpPr>
              <a:spLocks/>
            </p:cNvSpPr>
            <p:nvPr/>
          </p:nvSpPr>
          <p:spPr bwMode="auto">
            <a:xfrm>
              <a:off x="3591" y="2891"/>
              <a:ext cx="327" cy="431"/>
            </a:xfrm>
            <a:custGeom>
              <a:avLst/>
              <a:gdLst>
                <a:gd name="T0" fmla="*/ 0 w 327"/>
                <a:gd name="T1" fmla="*/ 0 h 431"/>
                <a:gd name="T2" fmla="*/ 326 w 327"/>
                <a:gd name="T3" fmla="*/ 293 h 431"/>
                <a:gd name="T4" fmla="*/ 83 w 327"/>
                <a:gd name="T5" fmla="*/ 430 h 431"/>
                <a:gd name="T6" fmla="*/ 0 w 327"/>
                <a:gd name="T7" fmla="*/ 0 h 4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7"/>
                <a:gd name="T13" fmla="*/ 0 h 431"/>
                <a:gd name="T14" fmla="*/ 327 w 327"/>
                <a:gd name="T15" fmla="*/ 431 h 4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7" h="431">
                  <a:moveTo>
                    <a:pt x="0" y="0"/>
                  </a:moveTo>
                  <a:lnTo>
                    <a:pt x="326" y="293"/>
                  </a:lnTo>
                  <a:lnTo>
                    <a:pt x="83" y="430"/>
                  </a:lnTo>
                  <a:lnTo>
                    <a:pt x="0" y="0"/>
                  </a:lnTo>
                </a:path>
              </a:pathLst>
            </a:custGeom>
            <a:solidFill>
              <a:srgbClr val="868686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4" name="Freeform 60"/>
            <p:cNvSpPr>
              <a:spLocks/>
            </p:cNvSpPr>
            <p:nvPr/>
          </p:nvSpPr>
          <p:spPr bwMode="auto">
            <a:xfrm>
              <a:off x="3675" y="3179"/>
              <a:ext cx="392" cy="255"/>
            </a:xfrm>
            <a:custGeom>
              <a:avLst/>
              <a:gdLst>
                <a:gd name="T0" fmla="*/ 391 w 392"/>
                <a:gd name="T1" fmla="*/ 254 h 255"/>
                <a:gd name="T2" fmla="*/ 237 w 392"/>
                <a:gd name="T3" fmla="*/ 0 h 255"/>
                <a:gd name="T4" fmla="*/ 0 w 392"/>
                <a:gd name="T5" fmla="*/ 138 h 255"/>
                <a:gd name="T6" fmla="*/ 391 w 392"/>
                <a:gd name="T7" fmla="*/ 254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2"/>
                <a:gd name="T13" fmla="*/ 0 h 255"/>
                <a:gd name="T14" fmla="*/ 392 w 39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2" h="255">
                  <a:moveTo>
                    <a:pt x="391" y="254"/>
                  </a:moveTo>
                  <a:lnTo>
                    <a:pt x="237" y="0"/>
                  </a:lnTo>
                  <a:lnTo>
                    <a:pt x="0" y="138"/>
                  </a:lnTo>
                  <a:lnTo>
                    <a:pt x="391" y="254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5" name="Freeform 61"/>
            <p:cNvSpPr>
              <a:spLocks/>
            </p:cNvSpPr>
            <p:nvPr/>
          </p:nvSpPr>
          <p:spPr bwMode="auto">
            <a:xfrm>
              <a:off x="3586" y="2493"/>
              <a:ext cx="292" cy="397"/>
            </a:xfrm>
            <a:custGeom>
              <a:avLst/>
              <a:gdLst>
                <a:gd name="T0" fmla="*/ 153 w 292"/>
                <a:gd name="T1" fmla="*/ 0 h 397"/>
                <a:gd name="T2" fmla="*/ 291 w 292"/>
                <a:gd name="T3" fmla="*/ 393 h 397"/>
                <a:gd name="T4" fmla="*/ 0 w 292"/>
                <a:gd name="T5" fmla="*/ 396 h 397"/>
                <a:gd name="T6" fmla="*/ 153 w 292"/>
                <a:gd name="T7" fmla="*/ 0 h 3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2"/>
                <a:gd name="T13" fmla="*/ 0 h 397"/>
                <a:gd name="T14" fmla="*/ 292 w 292"/>
                <a:gd name="T15" fmla="*/ 397 h 3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2" h="397">
                  <a:moveTo>
                    <a:pt x="153" y="0"/>
                  </a:moveTo>
                  <a:lnTo>
                    <a:pt x="291" y="393"/>
                  </a:lnTo>
                  <a:lnTo>
                    <a:pt x="0" y="396"/>
                  </a:lnTo>
                  <a:lnTo>
                    <a:pt x="153" y="0"/>
                  </a:lnTo>
                </a:path>
              </a:pathLst>
            </a:custGeom>
            <a:solidFill>
              <a:schemeClr val="bg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086" name="Freeform 62"/>
            <p:cNvSpPr>
              <a:spLocks/>
            </p:cNvSpPr>
            <p:nvPr/>
          </p:nvSpPr>
          <p:spPr bwMode="auto">
            <a:xfrm>
              <a:off x="3591" y="2884"/>
              <a:ext cx="320" cy="291"/>
            </a:xfrm>
            <a:custGeom>
              <a:avLst/>
              <a:gdLst>
                <a:gd name="T0" fmla="*/ 0 w 320"/>
                <a:gd name="T1" fmla="*/ 4 h 291"/>
                <a:gd name="T2" fmla="*/ 287 w 320"/>
                <a:gd name="T3" fmla="*/ 0 h 291"/>
                <a:gd name="T4" fmla="*/ 319 w 320"/>
                <a:gd name="T5" fmla="*/ 290 h 291"/>
                <a:gd name="T6" fmla="*/ 0 w 320"/>
                <a:gd name="T7" fmla="*/ 4 h 2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0"/>
                <a:gd name="T13" fmla="*/ 0 h 291"/>
                <a:gd name="T14" fmla="*/ 320 w 320"/>
                <a:gd name="T15" fmla="*/ 291 h 2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0" h="291">
                  <a:moveTo>
                    <a:pt x="0" y="4"/>
                  </a:moveTo>
                  <a:lnTo>
                    <a:pt x="287" y="0"/>
                  </a:lnTo>
                  <a:lnTo>
                    <a:pt x="319" y="290"/>
                  </a:lnTo>
                  <a:lnTo>
                    <a:pt x="0" y="4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41995" name="Text Box 63"/>
          <p:cNvSpPr txBox="1">
            <a:spLocks noChangeArrowheads="1"/>
          </p:cNvSpPr>
          <p:nvPr/>
        </p:nvSpPr>
        <p:spPr bwMode="auto">
          <a:xfrm>
            <a:off x="3810000" y="3581400"/>
            <a:ext cx="1600200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/>
              <a:t>Tessellated Plates 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Shape Model</a:t>
            </a:r>
          </a:p>
        </p:txBody>
      </p:sp>
      <p:sp>
        <p:nvSpPr>
          <p:cNvPr id="41996" name="Text Box 64"/>
          <p:cNvSpPr txBox="1">
            <a:spLocks noChangeArrowheads="1"/>
          </p:cNvSpPr>
          <p:nvPr/>
        </p:nvSpPr>
        <p:spPr bwMode="auto">
          <a:xfrm>
            <a:off x="190422" y="2948213"/>
            <a:ext cx="1371600" cy="7602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200" b="1" dirty="0"/>
              <a:t>Lists of plate model vertices and associated plates</a:t>
            </a:r>
          </a:p>
        </p:txBody>
      </p:sp>
      <p:sp>
        <p:nvSpPr>
          <p:cNvPr id="41997" name="Text Box 65"/>
          <p:cNvSpPr txBox="1">
            <a:spLocks noChangeArrowheads="1"/>
          </p:cNvSpPr>
          <p:nvPr/>
        </p:nvSpPr>
        <p:spPr bwMode="auto">
          <a:xfrm>
            <a:off x="5334000" y="5886450"/>
            <a:ext cx="1676400" cy="917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/>
              <a:t>Planetary constants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kernel containing rotation data for the body, and possibly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tri-axial shape</a:t>
            </a:r>
            <a:endParaRPr lang="en-US" sz="900" b="1"/>
          </a:p>
        </p:txBody>
      </p:sp>
      <p:sp>
        <p:nvSpPr>
          <p:cNvPr id="41998" name="Text Box 66"/>
          <p:cNvSpPr txBox="1">
            <a:spLocks noChangeArrowheads="1"/>
          </p:cNvSpPr>
          <p:nvPr/>
        </p:nvSpPr>
        <p:spPr bwMode="auto">
          <a:xfrm>
            <a:off x="76200" y="5334000"/>
            <a:ext cx="1524000" cy="1082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200" b="1"/>
              <a:t>Some source of rotation state information (pole RA/DEC and prime meridian location)</a:t>
            </a:r>
          </a:p>
        </p:txBody>
      </p:sp>
      <p:sp>
        <p:nvSpPr>
          <p:cNvPr id="41999" name="Text Box 67"/>
          <p:cNvSpPr txBox="1">
            <a:spLocks noChangeArrowheads="1"/>
          </p:cNvSpPr>
          <p:nvPr/>
        </p:nvSpPr>
        <p:spPr bwMode="auto">
          <a:xfrm>
            <a:off x="2057400" y="4378325"/>
            <a:ext cx="1371600" cy="701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/>
              <a:t>Text editor</a:t>
            </a:r>
          </a:p>
          <a:p>
            <a:pPr algn="ctr" eaLnBrk="0" hangingPunct="0">
              <a:lnSpc>
                <a:spcPct val="90000"/>
              </a:lnSpc>
            </a:pPr>
            <a:endParaRPr lang="en-US" b="1"/>
          </a:p>
          <a:p>
            <a:pPr algn="ctr" eaLnBrk="0" hangingPunct="0">
              <a:lnSpc>
                <a:spcPct val="90000"/>
              </a:lnSpc>
            </a:pPr>
            <a:r>
              <a:rPr lang="en-US" b="1"/>
              <a:t>(Usually done by NAIF)</a:t>
            </a:r>
            <a:endParaRPr lang="en-US" sz="1200" b="1"/>
          </a:p>
        </p:txBody>
      </p:sp>
      <p:sp>
        <p:nvSpPr>
          <p:cNvPr id="42000" name="Line 68"/>
          <p:cNvSpPr>
            <a:spLocks noChangeShapeType="1"/>
          </p:cNvSpPr>
          <p:nvPr/>
        </p:nvSpPr>
        <p:spPr bwMode="auto">
          <a:xfrm flipV="1">
            <a:off x="1676400" y="4529138"/>
            <a:ext cx="423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01" name="Line 69"/>
          <p:cNvSpPr>
            <a:spLocks noChangeShapeType="1"/>
          </p:cNvSpPr>
          <p:nvPr/>
        </p:nvSpPr>
        <p:spPr bwMode="auto">
          <a:xfrm>
            <a:off x="3319463" y="452913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02" name="Line 70"/>
          <p:cNvSpPr>
            <a:spLocks noChangeShapeType="1"/>
          </p:cNvSpPr>
          <p:nvPr/>
        </p:nvSpPr>
        <p:spPr bwMode="auto">
          <a:xfrm>
            <a:off x="1600200" y="5791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03" name="Text Box 71"/>
          <p:cNvSpPr txBox="1">
            <a:spLocks noChangeArrowheads="1"/>
          </p:cNvSpPr>
          <p:nvPr/>
        </p:nvSpPr>
        <p:spPr bwMode="auto">
          <a:xfrm>
            <a:off x="2057400" y="5638800"/>
            <a:ext cx="1371600" cy="701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/>
              <a:t>Text editor</a:t>
            </a:r>
          </a:p>
          <a:p>
            <a:pPr algn="ctr" eaLnBrk="0" hangingPunct="0">
              <a:lnSpc>
                <a:spcPct val="90000"/>
              </a:lnSpc>
            </a:pPr>
            <a:endParaRPr lang="en-US" b="1"/>
          </a:p>
          <a:p>
            <a:pPr algn="ctr" eaLnBrk="0" hangingPunct="0">
              <a:lnSpc>
                <a:spcPct val="90000"/>
              </a:lnSpc>
            </a:pPr>
            <a:r>
              <a:rPr lang="en-US" b="1"/>
              <a:t>(Usually done by NAIF)</a:t>
            </a:r>
          </a:p>
        </p:txBody>
      </p:sp>
      <p:sp>
        <p:nvSpPr>
          <p:cNvPr id="42004" name="Line 72"/>
          <p:cNvSpPr>
            <a:spLocks noChangeShapeType="1"/>
          </p:cNvSpPr>
          <p:nvPr/>
        </p:nvSpPr>
        <p:spPr bwMode="auto">
          <a:xfrm flipV="1">
            <a:off x="3429000" y="57912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005" name="Group 73"/>
          <p:cNvGrpSpPr>
            <a:grpSpLocks/>
          </p:cNvGrpSpPr>
          <p:nvPr/>
        </p:nvGrpSpPr>
        <p:grpSpPr bwMode="auto">
          <a:xfrm>
            <a:off x="3962400" y="1371600"/>
            <a:ext cx="1195388" cy="1087438"/>
            <a:chOff x="2592" y="912"/>
            <a:chExt cx="897" cy="816"/>
          </a:xfrm>
        </p:grpSpPr>
        <p:pic>
          <p:nvPicPr>
            <p:cNvPr id="42033" name="Picture 7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92" y="960"/>
              <a:ext cx="795" cy="7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2034" name="Rectangle 75"/>
            <p:cNvSpPr>
              <a:spLocks noChangeArrowheads="1"/>
            </p:cNvSpPr>
            <p:nvPr/>
          </p:nvSpPr>
          <p:spPr bwMode="auto">
            <a:xfrm>
              <a:off x="3345" y="912"/>
              <a:ext cx="144" cy="81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42006" name="AutoShape 76"/>
          <p:cNvSpPr>
            <a:spLocks noChangeArrowheads="1"/>
          </p:cNvSpPr>
          <p:nvPr/>
        </p:nvSpPr>
        <p:spPr bwMode="auto">
          <a:xfrm>
            <a:off x="2209800" y="1515531"/>
            <a:ext cx="1066800" cy="2286001"/>
          </a:xfrm>
          <a:prstGeom prst="roundRect">
            <a:avLst>
              <a:gd name="adj" fmla="val 16667"/>
            </a:avLst>
          </a:prstGeom>
          <a:solidFill>
            <a:srgbClr val="5EFFE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2007" name="Text Box 77"/>
          <p:cNvSpPr txBox="1">
            <a:spLocks noChangeArrowheads="1"/>
          </p:cNvSpPr>
          <p:nvPr/>
        </p:nvSpPr>
        <p:spPr bwMode="auto">
          <a:xfrm>
            <a:off x="2180371" y="1918758"/>
            <a:ext cx="1101321" cy="13690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 dirty="0"/>
              <a:t>MKDSK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 dirty="0"/>
              <a:t>Program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 dirty="0"/>
              <a:t> 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 dirty="0"/>
              <a:t>or SPICE 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 dirty="0"/>
              <a:t>Routines</a:t>
            </a:r>
          </a:p>
          <a:p>
            <a:pPr algn="ctr" eaLnBrk="0" hangingPunct="0">
              <a:lnSpc>
                <a:spcPct val="90000"/>
              </a:lnSpc>
            </a:pPr>
            <a:endParaRPr lang="en-US" sz="1200" b="1" dirty="0"/>
          </a:p>
          <a:p>
            <a:pPr algn="ctr" eaLnBrk="0" hangingPunct="0">
              <a:lnSpc>
                <a:spcPct val="90000"/>
              </a:lnSpc>
            </a:pPr>
            <a:r>
              <a:rPr lang="en-US" b="1" dirty="0"/>
              <a:t>(SPICE Toolkit)</a:t>
            </a:r>
            <a:endParaRPr lang="en-US" sz="1200" b="1" dirty="0"/>
          </a:p>
        </p:txBody>
      </p:sp>
      <p:sp>
        <p:nvSpPr>
          <p:cNvPr id="42008" name="Text Box 78"/>
          <p:cNvSpPr txBox="1">
            <a:spLocks noChangeArrowheads="1"/>
          </p:cNvSpPr>
          <p:nvPr/>
        </p:nvSpPr>
        <p:spPr bwMode="auto">
          <a:xfrm>
            <a:off x="3911600" y="2405063"/>
            <a:ext cx="1208088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/>
              <a:t>Digital Terrain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/>
              <a:t> Shape Model</a:t>
            </a:r>
          </a:p>
        </p:txBody>
      </p:sp>
      <p:sp>
        <p:nvSpPr>
          <p:cNvPr id="42009" name="Text Box 79"/>
          <p:cNvSpPr txBox="1">
            <a:spLocks noChangeArrowheads="1"/>
          </p:cNvSpPr>
          <p:nvPr/>
        </p:nvSpPr>
        <p:spPr bwMode="auto">
          <a:xfrm>
            <a:off x="3810000" y="4876800"/>
            <a:ext cx="1395413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/>
              <a:t>Triaxial Ellipsoid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Shape Model</a:t>
            </a:r>
          </a:p>
        </p:txBody>
      </p:sp>
      <p:sp>
        <p:nvSpPr>
          <p:cNvPr id="42010" name="Text Box 81"/>
          <p:cNvSpPr txBox="1">
            <a:spLocks noChangeArrowheads="1"/>
          </p:cNvSpPr>
          <p:nvPr/>
        </p:nvSpPr>
        <p:spPr bwMode="auto">
          <a:xfrm>
            <a:off x="136525" y="4238625"/>
            <a:ext cx="1463675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/>
              <a:t>Axes dimensions for tri-axial ellipsoid</a:t>
            </a:r>
          </a:p>
        </p:txBody>
      </p:sp>
      <p:sp>
        <p:nvSpPr>
          <p:cNvPr id="42011" name="Text Box 82"/>
          <p:cNvSpPr txBox="1">
            <a:spLocks noChangeArrowheads="1"/>
          </p:cNvSpPr>
          <p:nvPr/>
        </p:nvSpPr>
        <p:spPr bwMode="auto">
          <a:xfrm>
            <a:off x="136525" y="1571625"/>
            <a:ext cx="1781257" cy="7571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 dirty="0"/>
              <a:t>LAT/LON and height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 dirty="0"/>
              <a:t>above ellipsoid or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 dirty="0"/>
              <a:t>distance from center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 dirty="0"/>
              <a:t>of frame (N66 or later)</a:t>
            </a:r>
          </a:p>
        </p:txBody>
      </p:sp>
      <p:sp>
        <p:nvSpPr>
          <p:cNvPr id="42012" name="Line 83"/>
          <p:cNvSpPr>
            <a:spLocks noChangeShapeType="1"/>
          </p:cNvSpPr>
          <p:nvPr/>
        </p:nvSpPr>
        <p:spPr bwMode="auto">
          <a:xfrm>
            <a:off x="1752600" y="18288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13" name="AutoShape 84"/>
          <p:cNvSpPr>
            <a:spLocks noChangeArrowheads="1"/>
          </p:cNvSpPr>
          <p:nvPr/>
        </p:nvSpPr>
        <p:spPr bwMode="auto">
          <a:xfrm>
            <a:off x="3657600" y="1371600"/>
            <a:ext cx="1752600" cy="26670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90000"/>
              </a:lnSpc>
            </a:pPr>
            <a:endParaRPr lang="en-US" sz="1200" b="1"/>
          </a:p>
        </p:txBody>
      </p:sp>
      <p:sp>
        <p:nvSpPr>
          <p:cNvPr id="42014" name="AutoShape 85"/>
          <p:cNvSpPr>
            <a:spLocks noChangeArrowheads="1"/>
          </p:cNvSpPr>
          <p:nvPr/>
        </p:nvSpPr>
        <p:spPr bwMode="auto">
          <a:xfrm>
            <a:off x="3657600" y="4114800"/>
            <a:ext cx="1752600" cy="23622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2015" name="Text Box 86"/>
          <p:cNvSpPr txBox="1">
            <a:spLocks noChangeArrowheads="1"/>
          </p:cNvSpPr>
          <p:nvPr/>
        </p:nvSpPr>
        <p:spPr bwMode="auto">
          <a:xfrm>
            <a:off x="5402263" y="1752600"/>
            <a:ext cx="1116012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/>
              <a:t>Digital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/>
              <a:t>shape kernel</a:t>
            </a:r>
          </a:p>
        </p:txBody>
      </p:sp>
      <p:sp>
        <p:nvSpPr>
          <p:cNvPr id="42016" name="Line 87"/>
          <p:cNvSpPr>
            <a:spLocks noChangeShapeType="1"/>
          </p:cNvSpPr>
          <p:nvPr/>
        </p:nvSpPr>
        <p:spPr bwMode="auto">
          <a:xfrm>
            <a:off x="3352800" y="18288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17" name="Text Box 96"/>
          <p:cNvSpPr txBox="1">
            <a:spLocks noChangeArrowheads="1"/>
          </p:cNvSpPr>
          <p:nvPr/>
        </p:nvSpPr>
        <p:spPr bwMode="auto">
          <a:xfrm>
            <a:off x="5400675" y="1425575"/>
            <a:ext cx="6667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800" b="1">
                <a:solidFill>
                  <a:schemeClr val="accent1"/>
                </a:solidFill>
              </a:rPr>
              <a:t>DSK</a:t>
            </a:r>
            <a:endParaRPr lang="en-US" sz="1800" b="1"/>
          </a:p>
        </p:txBody>
      </p:sp>
      <p:sp>
        <p:nvSpPr>
          <p:cNvPr id="42018" name="Text Box 97"/>
          <p:cNvSpPr txBox="1">
            <a:spLocks noChangeArrowheads="1"/>
          </p:cNvSpPr>
          <p:nvPr/>
        </p:nvSpPr>
        <p:spPr bwMode="auto">
          <a:xfrm>
            <a:off x="5410200" y="5516563"/>
            <a:ext cx="1193468" cy="341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800" b="1" dirty="0">
                <a:solidFill>
                  <a:schemeClr val="accent1"/>
                </a:solidFill>
              </a:rPr>
              <a:t>Text PCK</a:t>
            </a:r>
            <a:endParaRPr lang="en-US" sz="1200" b="1" dirty="0"/>
          </a:p>
        </p:txBody>
      </p:sp>
      <p:sp>
        <p:nvSpPr>
          <p:cNvPr id="42020" name="Line 103"/>
          <p:cNvSpPr>
            <a:spLocks noChangeShapeType="1"/>
          </p:cNvSpPr>
          <p:nvPr/>
        </p:nvSpPr>
        <p:spPr bwMode="auto">
          <a:xfrm flipH="1" flipV="1">
            <a:off x="4203700" y="5410200"/>
            <a:ext cx="88900" cy="1143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1" name="Line 105"/>
          <p:cNvSpPr>
            <a:spLocks noChangeShapeType="1"/>
          </p:cNvSpPr>
          <p:nvPr/>
        </p:nvSpPr>
        <p:spPr bwMode="auto">
          <a:xfrm>
            <a:off x="4749800" y="6080125"/>
            <a:ext cx="31750" cy="3492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2" name="Line 106"/>
          <p:cNvSpPr>
            <a:spLocks noChangeShapeType="1"/>
          </p:cNvSpPr>
          <p:nvPr/>
        </p:nvSpPr>
        <p:spPr bwMode="auto">
          <a:xfrm flipH="1">
            <a:off x="4264025" y="5816600"/>
            <a:ext cx="257175" cy="238125"/>
          </a:xfrm>
          <a:prstGeom prst="line">
            <a:avLst/>
          </a:prstGeom>
          <a:noFill/>
          <a:ln w="6350" cap="rnd">
            <a:solidFill>
              <a:schemeClr val="accent1">
                <a:alpha val="79999"/>
              </a:schemeClr>
            </a:solidFill>
            <a:prstDash val="sysDot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3" name="Line 107"/>
          <p:cNvSpPr>
            <a:spLocks noChangeShapeType="1"/>
          </p:cNvSpPr>
          <p:nvPr/>
        </p:nvSpPr>
        <p:spPr bwMode="auto">
          <a:xfrm flipV="1">
            <a:off x="4530725" y="5810250"/>
            <a:ext cx="171450" cy="6350"/>
          </a:xfrm>
          <a:prstGeom prst="line">
            <a:avLst/>
          </a:prstGeom>
          <a:noFill/>
          <a:ln w="6350" cap="rnd">
            <a:solidFill>
              <a:schemeClr val="accent1">
                <a:alpha val="79999"/>
              </a:schemeClr>
            </a:solidFill>
            <a:prstDash val="sysDot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4" name="Line 110"/>
          <p:cNvSpPr>
            <a:spLocks noChangeShapeType="1"/>
          </p:cNvSpPr>
          <p:nvPr/>
        </p:nvSpPr>
        <p:spPr bwMode="auto">
          <a:xfrm flipH="1">
            <a:off x="4140200" y="6054725"/>
            <a:ext cx="117475" cy="1143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5" name="Line 111"/>
          <p:cNvSpPr>
            <a:spLocks noChangeShapeType="1"/>
          </p:cNvSpPr>
          <p:nvPr/>
        </p:nvSpPr>
        <p:spPr bwMode="auto">
          <a:xfrm>
            <a:off x="4295775" y="5530850"/>
            <a:ext cx="441325" cy="536575"/>
          </a:xfrm>
          <a:prstGeom prst="line">
            <a:avLst/>
          </a:prstGeom>
          <a:noFill/>
          <a:ln w="6350" cap="rnd">
            <a:solidFill>
              <a:schemeClr val="accent1">
                <a:alpha val="79999"/>
              </a:schemeClr>
            </a:solidFill>
            <a:prstDash val="sysDot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6" name="Line 112"/>
          <p:cNvSpPr>
            <a:spLocks noChangeShapeType="1"/>
          </p:cNvSpPr>
          <p:nvPr/>
        </p:nvSpPr>
        <p:spPr bwMode="auto">
          <a:xfrm flipV="1">
            <a:off x="4705350" y="5797550"/>
            <a:ext cx="311150" cy="9525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027" name="Oval 113"/>
          <p:cNvSpPr>
            <a:spLocks noChangeArrowheads="1"/>
          </p:cNvSpPr>
          <p:nvPr/>
        </p:nvSpPr>
        <p:spPr bwMode="auto">
          <a:xfrm rot="-2593244">
            <a:off x="4168775" y="5627608"/>
            <a:ext cx="693738" cy="346234"/>
          </a:xfrm>
          <a:prstGeom prst="ellips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2028" name="Text Box 117"/>
          <p:cNvSpPr txBox="1">
            <a:spLocks noChangeArrowheads="1"/>
          </p:cNvSpPr>
          <p:nvPr/>
        </p:nvSpPr>
        <p:spPr bwMode="auto">
          <a:xfrm>
            <a:off x="4044950" y="6169025"/>
            <a:ext cx="1007007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/>
              <a:t>Orientation</a:t>
            </a:r>
            <a:endParaRPr lang="en-US" sz="1800" b="1"/>
          </a:p>
        </p:txBody>
      </p:sp>
      <p:sp>
        <p:nvSpPr>
          <p:cNvPr id="42029" name="Text Box 118"/>
          <p:cNvSpPr txBox="1">
            <a:spLocks noChangeArrowheads="1"/>
          </p:cNvSpPr>
          <p:nvPr/>
        </p:nvSpPr>
        <p:spPr bwMode="auto">
          <a:xfrm>
            <a:off x="5000625" y="5678488"/>
            <a:ext cx="252413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800"/>
              <a:t>X</a:t>
            </a:r>
            <a:endParaRPr lang="en-US" b="1"/>
          </a:p>
        </p:txBody>
      </p:sp>
      <p:sp>
        <p:nvSpPr>
          <p:cNvPr id="42030" name="Text Box 119"/>
          <p:cNvSpPr txBox="1">
            <a:spLocks noChangeArrowheads="1"/>
          </p:cNvSpPr>
          <p:nvPr/>
        </p:nvSpPr>
        <p:spPr bwMode="auto">
          <a:xfrm>
            <a:off x="3946525" y="6053138"/>
            <a:ext cx="252413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800"/>
              <a:t>Y</a:t>
            </a:r>
            <a:endParaRPr lang="en-US"/>
          </a:p>
        </p:txBody>
      </p:sp>
      <p:sp>
        <p:nvSpPr>
          <p:cNvPr id="42031" name="Text Box 120"/>
          <p:cNvSpPr txBox="1">
            <a:spLocks noChangeArrowheads="1"/>
          </p:cNvSpPr>
          <p:nvPr/>
        </p:nvSpPr>
        <p:spPr bwMode="auto">
          <a:xfrm>
            <a:off x="4010025" y="5287963"/>
            <a:ext cx="246063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800"/>
              <a:t>Z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AutoShape 90"/>
          <p:cNvSpPr>
            <a:spLocks noChangeArrowheads="1"/>
          </p:cNvSpPr>
          <p:nvPr/>
        </p:nvSpPr>
        <p:spPr bwMode="auto">
          <a:xfrm>
            <a:off x="6967038" y="3034256"/>
            <a:ext cx="1380150" cy="1919434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09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4301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7581E31-06AC-4760-89BF-38B29F0DD8A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27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10000"/>
            <a:ext cx="18303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4413" y="319088"/>
            <a:ext cx="6410325" cy="422275"/>
          </a:xfrm>
        </p:spPr>
        <p:txBody>
          <a:bodyPr/>
          <a:lstStyle/>
          <a:p>
            <a:r>
              <a:rPr lang="en-US" sz="2800">
                <a:ea typeface="ＭＳ Ｐゴシック" pitchFamily="-60" charset="-128"/>
                <a:cs typeface="ＭＳ Ｐゴシック" pitchFamily="-60" charset="-128"/>
              </a:rPr>
              <a:t>Using Shape and Orientation Kernels</a:t>
            </a:r>
            <a:endParaRPr lang="en-US">
              <a:ea typeface="ＭＳ Ｐゴシック" pitchFamily="-60" charset="-128"/>
              <a:cs typeface="ＭＳ Ｐゴシック" pitchFamily="-60" charset="-128"/>
            </a:endParaRPr>
          </a:p>
        </p:txBody>
      </p:sp>
      <p:grpSp>
        <p:nvGrpSpPr>
          <p:cNvPr id="43014" name="Group 10"/>
          <p:cNvGrpSpPr>
            <a:grpSpLocks/>
          </p:cNvGrpSpPr>
          <p:nvPr/>
        </p:nvGrpSpPr>
        <p:grpSpPr bwMode="auto">
          <a:xfrm>
            <a:off x="3962400" y="2971800"/>
            <a:ext cx="1009650" cy="588963"/>
            <a:chOff x="1925" y="1924"/>
            <a:chExt cx="2660" cy="1552"/>
          </a:xfrm>
        </p:grpSpPr>
        <p:sp>
          <p:nvSpPr>
            <p:cNvPr id="43055" name="Freeform 11"/>
            <p:cNvSpPr>
              <a:spLocks/>
            </p:cNvSpPr>
            <p:nvPr/>
          </p:nvSpPr>
          <p:spPr bwMode="auto">
            <a:xfrm>
              <a:off x="1957" y="2409"/>
              <a:ext cx="130" cy="211"/>
            </a:xfrm>
            <a:custGeom>
              <a:avLst/>
              <a:gdLst>
                <a:gd name="T0" fmla="*/ 127 w 130"/>
                <a:gd name="T1" fmla="*/ 0 h 211"/>
                <a:gd name="T2" fmla="*/ 30 w 130"/>
                <a:gd name="T3" fmla="*/ 102 h 211"/>
                <a:gd name="T4" fmla="*/ 0 w 130"/>
                <a:gd name="T5" fmla="*/ 210 h 211"/>
                <a:gd name="T6" fmla="*/ 129 w 130"/>
                <a:gd name="T7" fmla="*/ 6 h 211"/>
                <a:gd name="T8" fmla="*/ 127 w 130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211"/>
                <a:gd name="T17" fmla="*/ 130 w 130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211">
                  <a:moveTo>
                    <a:pt x="127" y="0"/>
                  </a:moveTo>
                  <a:lnTo>
                    <a:pt x="30" y="102"/>
                  </a:lnTo>
                  <a:lnTo>
                    <a:pt x="0" y="210"/>
                  </a:lnTo>
                  <a:lnTo>
                    <a:pt x="129" y="6"/>
                  </a:lnTo>
                  <a:lnTo>
                    <a:pt x="127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56" name="Freeform 12"/>
            <p:cNvSpPr>
              <a:spLocks/>
            </p:cNvSpPr>
            <p:nvPr/>
          </p:nvSpPr>
          <p:spPr bwMode="auto">
            <a:xfrm>
              <a:off x="1925" y="1927"/>
              <a:ext cx="2660" cy="1549"/>
            </a:xfrm>
            <a:custGeom>
              <a:avLst/>
              <a:gdLst>
                <a:gd name="T0" fmla="*/ 121 w 2660"/>
                <a:gd name="T1" fmla="*/ 557 h 1549"/>
                <a:gd name="T2" fmla="*/ 45 w 2660"/>
                <a:gd name="T3" fmla="*/ 656 h 1549"/>
                <a:gd name="T4" fmla="*/ 7 w 2660"/>
                <a:gd name="T5" fmla="*/ 769 h 1549"/>
                <a:gd name="T6" fmla="*/ 0 w 2660"/>
                <a:gd name="T7" fmla="*/ 862 h 1549"/>
                <a:gd name="T8" fmla="*/ 22 w 2660"/>
                <a:gd name="T9" fmla="*/ 983 h 1549"/>
                <a:gd name="T10" fmla="*/ 106 w 2660"/>
                <a:gd name="T11" fmla="*/ 1059 h 1549"/>
                <a:gd name="T12" fmla="*/ 220 w 2660"/>
                <a:gd name="T13" fmla="*/ 1121 h 1549"/>
                <a:gd name="T14" fmla="*/ 304 w 2660"/>
                <a:gd name="T15" fmla="*/ 1151 h 1549"/>
                <a:gd name="T16" fmla="*/ 411 w 2660"/>
                <a:gd name="T17" fmla="*/ 1182 h 1549"/>
                <a:gd name="T18" fmla="*/ 525 w 2660"/>
                <a:gd name="T19" fmla="*/ 1204 h 1549"/>
                <a:gd name="T20" fmla="*/ 632 w 2660"/>
                <a:gd name="T21" fmla="*/ 1235 h 1549"/>
                <a:gd name="T22" fmla="*/ 769 w 2660"/>
                <a:gd name="T23" fmla="*/ 1281 h 1549"/>
                <a:gd name="T24" fmla="*/ 899 w 2660"/>
                <a:gd name="T25" fmla="*/ 1334 h 1549"/>
                <a:gd name="T26" fmla="*/ 1021 w 2660"/>
                <a:gd name="T27" fmla="*/ 1387 h 1549"/>
                <a:gd name="T28" fmla="*/ 1150 w 2660"/>
                <a:gd name="T29" fmla="*/ 1433 h 1549"/>
                <a:gd name="T30" fmla="*/ 1265 w 2660"/>
                <a:gd name="T31" fmla="*/ 1463 h 1549"/>
                <a:gd name="T32" fmla="*/ 1394 w 2660"/>
                <a:gd name="T33" fmla="*/ 1502 h 1549"/>
                <a:gd name="T34" fmla="*/ 1493 w 2660"/>
                <a:gd name="T35" fmla="*/ 1517 h 1549"/>
                <a:gd name="T36" fmla="*/ 1592 w 2660"/>
                <a:gd name="T37" fmla="*/ 1532 h 1549"/>
                <a:gd name="T38" fmla="*/ 1698 w 2660"/>
                <a:gd name="T39" fmla="*/ 1548 h 1549"/>
                <a:gd name="T40" fmla="*/ 1828 w 2660"/>
                <a:gd name="T41" fmla="*/ 1548 h 1549"/>
                <a:gd name="T42" fmla="*/ 1912 w 2660"/>
                <a:gd name="T43" fmla="*/ 1548 h 1549"/>
                <a:gd name="T44" fmla="*/ 2011 w 2660"/>
                <a:gd name="T45" fmla="*/ 1532 h 1549"/>
                <a:gd name="T46" fmla="*/ 2118 w 2660"/>
                <a:gd name="T47" fmla="*/ 1517 h 1549"/>
                <a:gd name="T48" fmla="*/ 2240 w 2660"/>
                <a:gd name="T49" fmla="*/ 1487 h 1549"/>
                <a:gd name="T50" fmla="*/ 2346 w 2660"/>
                <a:gd name="T51" fmla="*/ 1441 h 1549"/>
                <a:gd name="T52" fmla="*/ 2446 w 2660"/>
                <a:gd name="T53" fmla="*/ 1364 h 1549"/>
                <a:gd name="T54" fmla="*/ 2560 w 2660"/>
                <a:gd name="T55" fmla="*/ 1243 h 1549"/>
                <a:gd name="T56" fmla="*/ 2636 w 2660"/>
                <a:gd name="T57" fmla="*/ 1106 h 1549"/>
                <a:gd name="T58" fmla="*/ 2659 w 2660"/>
                <a:gd name="T59" fmla="*/ 983 h 1549"/>
                <a:gd name="T60" fmla="*/ 2659 w 2660"/>
                <a:gd name="T61" fmla="*/ 877 h 1549"/>
                <a:gd name="T62" fmla="*/ 2659 w 2660"/>
                <a:gd name="T63" fmla="*/ 785 h 1549"/>
                <a:gd name="T64" fmla="*/ 2643 w 2660"/>
                <a:gd name="T65" fmla="*/ 663 h 1549"/>
                <a:gd name="T66" fmla="*/ 2552 w 2660"/>
                <a:gd name="T67" fmla="*/ 541 h 1549"/>
                <a:gd name="T68" fmla="*/ 2468 w 2660"/>
                <a:gd name="T69" fmla="*/ 449 h 1549"/>
                <a:gd name="T70" fmla="*/ 2377 w 2660"/>
                <a:gd name="T71" fmla="*/ 381 h 1549"/>
                <a:gd name="T72" fmla="*/ 2255 w 2660"/>
                <a:gd name="T73" fmla="*/ 312 h 1549"/>
                <a:gd name="T74" fmla="*/ 2141 w 2660"/>
                <a:gd name="T75" fmla="*/ 289 h 1549"/>
                <a:gd name="T76" fmla="*/ 2034 w 2660"/>
                <a:gd name="T77" fmla="*/ 274 h 1549"/>
                <a:gd name="T78" fmla="*/ 1912 w 2660"/>
                <a:gd name="T79" fmla="*/ 252 h 1549"/>
                <a:gd name="T80" fmla="*/ 1821 w 2660"/>
                <a:gd name="T81" fmla="*/ 236 h 1549"/>
                <a:gd name="T82" fmla="*/ 1706 w 2660"/>
                <a:gd name="T83" fmla="*/ 213 h 1549"/>
                <a:gd name="T84" fmla="*/ 1607 w 2660"/>
                <a:gd name="T85" fmla="*/ 190 h 1549"/>
                <a:gd name="T86" fmla="*/ 1508 w 2660"/>
                <a:gd name="T87" fmla="*/ 144 h 1549"/>
                <a:gd name="T88" fmla="*/ 1401 w 2660"/>
                <a:gd name="T89" fmla="*/ 99 h 1549"/>
                <a:gd name="T90" fmla="*/ 1302 w 2660"/>
                <a:gd name="T91" fmla="*/ 68 h 1549"/>
                <a:gd name="T92" fmla="*/ 1165 w 2660"/>
                <a:gd name="T93" fmla="*/ 38 h 1549"/>
                <a:gd name="T94" fmla="*/ 1058 w 2660"/>
                <a:gd name="T95" fmla="*/ 15 h 1549"/>
                <a:gd name="T96" fmla="*/ 937 w 2660"/>
                <a:gd name="T97" fmla="*/ 8 h 1549"/>
                <a:gd name="T98" fmla="*/ 807 w 2660"/>
                <a:gd name="T99" fmla="*/ 0 h 1549"/>
                <a:gd name="T100" fmla="*/ 677 w 2660"/>
                <a:gd name="T101" fmla="*/ 0 h 1549"/>
                <a:gd name="T102" fmla="*/ 556 w 2660"/>
                <a:gd name="T103" fmla="*/ 15 h 1549"/>
                <a:gd name="T104" fmla="*/ 464 w 2660"/>
                <a:gd name="T105" fmla="*/ 53 h 1549"/>
                <a:gd name="T106" fmla="*/ 372 w 2660"/>
                <a:gd name="T107" fmla="*/ 114 h 1549"/>
                <a:gd name="T108" fmla="*/ 281 w 2660"/>
                <a:gd name="T109" fmla="*/ 198 h 1549"/>
                <a:gd name="T110" fmla="*/ 220 w 2660"/>
                <a:gd name="T111" fmla="*/ 289 h 1549"/>
                <a:gd name="T112" fmla="*/ 182 w 2660"/>
                <a:gd name="T113" fmla="*/ 389 h 1549"/>
                <a:gd name="T114" fmla="*/ 160 w 2660"/>
                <a:gd name="T115" fmla="*/ 480 h 1549"/>
                <a:gd name="T116" fmla="*/ 91 w 2660"/>
                <a:gd name="T117" fmla="*/ 557 h 1549"/>
                <a:gd name="T118" fmla="*/ 52 w 2660"/>
                <a:gd name="T119" fmla="*/ 640 h 15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660"/>
                <a:gd name="T181" fmla="*/ 0 h 1549"/>
                <a:gd name="T182" fmla="*/ 2660 w 2660"/>
                <a:gd name="T183" fmla="*/ 1549 h 154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660" h="1549">
                  <a:moveTo>
                    <a:pt x="212" y="511"/>
                  </a:moveTo>
                  <a:lnTo>
                    <a:pt x="175" y="518"/>
                  </a:lnTo>
                  <a:lnTo>
                    <a:pt x="152" y="533"/>
                  </a:lnTo>
                  <a:lnTo>
                    <a:pt x="121" y="557"/>
                  </a:lnTo>
                  <a:lnTo>
                    <a:pt x="91" y="579"/>
                  </a:lnTo>
                  <a:lnTo>
                    <a:pt x="76" y="602"/>
                  </a:lnTo>
                  <a:lnTo>
                    <a:pt x="60" y="625"/>
                  </a:lnTo>
                  <a:lnTo>
                    <a:pt x="45" y="656"/>
                  </a:lnTo>
                  <a:lnTo>
                    <a:pt x="37" y="678"/>
                  </a:lnTo>
                  <a:lnTo>
                    <a:pt x="30" y="717"/>
                  </a:lnTo>
                  <a:lnTo>
                    <a:pt x="15" y="747"/>
                  </a:lnTo>
                  <a:lnTo>
                    <a:pt x="7" y="769"/>
                  </a:lnTo>
                  <a:lnTo>
                    <a:pt x="0" y="793"/>
                  </a:lnTo>
                  <a:lnTo>
                    <a:pt x="0" y="816"/>
                  </a:lnTo>
                  <a:lnTo>
                    <a:pt x="0" y="838"/>
                  </a:lnTo>
                  <a:lnTo>
                    <a:pt x="0" y="862"/>
                  </a:lnTo>
                  <a:lnTo>
                    <a:pt x="0" y="892"/>
                  </a:lnTo>
                  <a:lnTo>
                    <a:pt x="0" y="922"/>
                  </a:lnTo>
                  <a:lnTo>
                    <a:pt x="7" y="953"/>
                  </a:lnTo>
                  <a:lnTo>
                    <a:pt x="22" y="983"/>
                  </a:lnTo>
                  <a:lnTo>
                    <a:pt x="30" y="1006"/>
                  </a:lnTo>
                  <a:lnTo>
                    <a:pt x="52" y="1022"/>
                  </a:lnTo>
                  <a:lnTo>
                    <a:pt x="76" y="1044"/>
                  </a:lnTo>
                  <a:lnTo>
                    <a:pt x="106" y="1059"/>
                  </a:lnTo>
                  <a:lnTo>
                    <a:pt x="136" y="1074"/>
                  </a:lnTo>
                  <a:lnTo>
                    <a:pt x="167" y="1098"/>
                  </a:lnTo>
                  <a:lnTo>
                    <a:pt x="197" y="1113"/>
                  </a:lnTo>
                  <a:lnTo>
                    <a:pt x="220" y="1121"/>
                  </a:lnTo>
                  <a:lnTo>
                    <a:pt x="243" y="1128"/>
                  </a:lnTo>
                  <a:lnTo>
                    <a:pt x="259" y="1136"/>
                  </a:lnTo>
                  <a:lnTo>
                    <a:pt x="281" y="1143"/>
                  </a:lnTo>
                  <a:lnTo>
                    <a:pt x="304" y="1151"/>
                  </a:lnTo>
                  <a:lnTo>
                    <a:pt x="335" y="1158"/>
                  </a:lnTo>
                  <a:lnTo>
                    <a:pt x="365" y="1174"/>
                  </a:lnTo>
                  <a:lnTo>
                    <a:pt x="388" y="1182"/>
                  </a:lnTo>
                  <a:lnTo>
                    <a:pt x="411" y="1182"/>
                  </a:lnTo>
                  <a:lnTo>
                    <a:pt x="441" y="1189"/>
                  </a:lnTo>
                  <a:lnTo>
                    <a:pt x="464" y="1197"/>
                  </a:lnTo>
                  <a:lnTo>
                    <a:pt x="495" y="1204"/>
                  </a:lnTo>
                  <a:lnTo>
                    <a:pt x="525" y="1204"/>
                  </a:lnTo>
                  <a:lnTo>
                    <a:pt x="548" y="1212"/>
                  </a:lnTo>
                  <a:lnTo>
                    <a:pt x="579" y="1219"/>
                  </a:lnTo>
                  <a:lnTo>
                    <a:pt x="601" y="1227"/>
                  </a:lnTo>
                  <a:lnTo>
                    <a:pt x="632" y="1235"/>
                  </a:lnTo>
                  <a:lnTo>
                    <a:pt x="662" y="1243"/>
                  </a:lnTo>
                  <a:lnTo>
                    <a:pt x="700" y="1258"/>
                  </a:lnTo>
                  <a:lnTo>
                    <a:pt x="739" y="1273"/>
                  </a:lnTo>
                  <a:lnTo>
                    <a:pt x="769" y="1281"/>
                  </a:lnTo>
                  <a:lnTo>
                    <a:pt x="807" y="1296"/>
                  </a:lnTo>
                  <a:lnTo>
                    <a:pt x="837" y="1311"/>
                  </a:lnTo>
                  <a:lnTo>
                    <a:pt x="868" y="1327"/>
                  </a:lnTo>
                  <a:lnTo>
                    <a:pt x="899" y="1334"/>
                  </a:lnTo>
                  <a:lnTo>
                    <a:pt x="929" y="1349"/>
                  </a:lnTo>
                  <a:lnTo>
                    <a:pt x="967" y="1364"/>
                  </a:lnTo>
                  <a:lnTo>
                    <a:pt x="997" y="1379"/>
                  </a:lnTo>
                  <a:lnTo>
                    <a:pt x="1021" y="1387"/>
                  </a:lnTo>
                  <a:lnTo>
                    <a:pt x="1051" y="1395"/>
                  </a:lnTo>
                  <a:lnTo>
                    <a:pt x="1089" y="1411"/>
                  </a:lnTo>
                  <a:lnTo>
                    <a:pt x="1112" y="1418"/>
                  </a:lnTo>
                  <a:lnTo>
                    <a:pt x="1150" y="1433"/>
                  </a:lnTo>
                  <a:lnTo>
                    <a:pt x="1173" y="1441"/>
                  </a:lnTo>
                  <a:lnTo>
                    <a:pt x="1196" y="1448"/>
                  </a:lnTo>
                  <a:lnTo>
                    <a:pt x="1234" y="1456"/>
                  </a:lnTo>
                  <a:lnTo>
                    <a:pt x="1265" y="1463"/>
                  </a:lnTo>
                  <a:lnTo>
                    <a:pt x="1295" y="1479"/>
                  </a:lnTo>
                  <a:lnTo>
                    <a:pt x="1325" y="1487"/>
                  </a:lnTo>
                  <a:lnTo>
                    <a:pt x="1356" y="1494"/>
                  </a:lnTo>
                  <a:lnTo>
                    <a:pt x="1394" y="1502"/>
                  </a:lnTo>
                  <a:lnTo>
                    <a:pt x="1425" y="1509"/>
                  </a:lnTo>
                  <a:lnTo>
                    <a:pt x="1447" y="1517"/>
                  </a:lnTo>
                  <a:lnTo>
                    <a:pt x="1470" y="1517"/>
                  </a:lnTo>
                  <a:lnTo>
                    <a:pt x="1493" y="1517"/>
                  </a:lnTo>
                  <a:lnTo>
                    <a:pt x="1516" y="1524"/>
                  </a:lnTo>
                  <a:lnTo>
                    <a:pt x="1538" y="1524"/>
                  </a:lnTo>
                  <a:lnTo>
                    <a:pt x="1569" y="1532"/>
                  </a:lnTo>
                  <a:lnTo>
                    <a:pt x="1592" y="1532"/>
                  </a:lnTo>
                  <a:lnTo>
                    <a:pt x="1622" y="1540"/>
                  </a:lnTo>
                  <a:lnTo>
                    <a:pt x="1653" y="1540"/>
                  </a:lnTo>
                  <a:lnTo>
                    <a:pt x="1676" y="1548"/>
                  </a:lnTo>
                  <a:lnTo>
                    <a:pt x="1698" y="1548"/>
                  </a:lnTo>
                  <a:lnTo>
                    <a:pt x="1721" y="1548"/>
                  </a:lnTo>
                  <a:lnTo>
                    <a:pt x="1760" y="1548"/>
                  </a:lnTo>
                  <a:lnTo>
                    <a:pt x="1790" y="1548"/>
                  </a:lnTo>
                  <a:lnTo>
                    <a:pt x="1828" y="1548"/>
                  </a:lnTo>
                  <a:lnTo>
                    <a:pt x="1851" y="1548"/>
                  </a:lnTo>
                  <a:lnTo>
                    <a:pt x="1874" y="1548"/>
                  </a:lnTo>
                  <a:lnTo>
                    <a:pt x="1890" y="1548"/>
                  </a:lnTo>
                  <a:lnTo>
                    <a:pt x="1912" y="1548"/>
                  </a:lnTo>
                  <a:lnTo>
                    <a:pt x="1935" y="1540"/>
                  </a:lnTo>
                  <a:lnTo>
                    <a:pt x="1958" y="1540"/>
                  </a:lnTo>
                  <a:lnTo>
                    <a:pt x="1981" y="1532"/>
                  </a:lnTo>
                  <a:lnTo>
                    <a:pt x="2011" y="1532"/>
                  </a:lnTo>
                  <a:lnTo>
                    <a:pt x="2034" y="1524"/>
                  </a:lnTo>
                  <a:lnTo>
                    <a:pt x="2057" y="1524"/>
                  </a:lnTo>
                  <a:lnTo>
                    <a:pt x="2080" y="1524"/>
                  </a:lnTo>
                  <a:lnTo>
                    <a:pt x="2118" y="1517"/>
                  </a:lnTo>
                  <a:lnTo>
                    <a:pt x="2141" y="1509"/>
                  </a:lnTo>
                  <a:lnTo>
                    <a:pt x="2163" y="1509"/>
                  </a:lnTo>
                  <a:lnTo>
                    <a:pt x="2202" y="1494"/>
                  </a:lnTo>
                  <a:lnTo>
                    <a:pt x="2240" y="1487"/>
                  </a:lnTo>
                  <a:lnTo>
                    <a:pt x="2262" y="1479"/>
                  </a:lnTo>
                  <a:lnTo>
                    <a:pt x="2286" y="1471"/>
                  </a:lnTo>
                  <a:lnTo>
                    <a:pt x="2323" y="1456"/>
                  </a:lnTo>
                  <a:lnTo>
                    <a:pt x="2346" y="1441"/>
                  </a:lnTo>
                  <a:lnTo>
                    <a:pt x="2370" y="1426"/>
                  </a:lnTo>
                  <a:lnTo>
                    <a:pt x="2392" y="1418"/>
                  </a:lnTo>
                  <a:lnTo>
                    <a:pt x="2430" y="1387"/>
                  </a:lnTo>
                  <a:lnTo>
                    <a:pt x="2446" y="1364"/>
                  </a:lnTo>
                  <a:lnTo>
                    <a:pt x="2476" y="1342"/>
                  </a:lnTo>
                  <a:lnTo>
                    <a:pt x="2506" y="1311"/>
                  </a:lnTo>
                  <a:lnTo>
                    <a:pt x="2530" y="1273"/>
                  </a:lnTo>
                  <a:lnTo>
                    <a:pt x="2560" y="1243"/>
                  </a:lnTo>
                  <a:lnTo>
                    <a:pt x="2575" y="1219"/>
                  </a:lnTo>
                  <a:lnTo>
                    <a:pt x="2598" y="1182"/>
                  </a:lnTo>
                  <a:lnTo>
                    <a:pt x="2621" y="1143"/>
                  </a:lnTo>
                  <a:lnTo>
                    <a:pt x="2636" y="1106"/>
                  </a:lnTo>
                  <a:lnTo>
                    <a:pt x="2651" y="1067"/>
                  </a:lnTo>
                  <a:lnTo>
                    <a:pt x="2659" y="1029"/>
                  </a:lnTo>
                  <a:lnTo>
                    <a:pt x="2659" y="1006"/>
                  </a:lnTo>
                  <a:lnTo>
                    <a:pt x="2659" y="983"/>
                  </a:lnTo>
                  <a:lnTo>
                    <a:pt x="2659" y="961"/>
                  </a:lnTo>
                  <a:lnTo>
                    <a:pt x="2659" y="938"/>
                  </a:lnTo>
                  <a:lnTo>
                    <a:pt x="2659" y="899"/>
                  </a:lnTo>
                  <a:lnTo>
                    <a:pt x="2659" y="877"/>
                  </a:lnTo>
                  <a:lnTo>
                    <a:pt x="2659" y="854"/>
                  </a:lnTo>
                  <a:lnTo>
                    <a:pt x="2659" y="831"/>
                  </a:lnTo>
                  <a:lnTo>
                    <a:pt x="2659" y="808"/>
                  </a:lnTo>
                  <a:lnTo>
                    <a:pt x="2659" y="785"/>
                  </a:lnTo>
                  <a:lnTo>
                    <a:pt x="2659" y="747"/>
                  </a:lnTo>
                  <a:lnTo>
                    <a:pt x="2651" y="717"/>
                  </a:lnTo>
                  <a:lnTo>
                    <a:pt x="2643" y="686"/>
                  </a:lnTo>
                  <a:lnTo>
                    <a:pt x="2643" y="663"/>
                  </a:lnTo>
                  <a:lnTo>
                    <a:pt x="2628" y="633"/>
                  </a:lnTo>
                  <a:lnTo>
                    <a:pt x="2598" y="594"/>
                  </a:lnTo>
                  <a:lnTo>
                    <a:pt x="2567" y="564"/>
                  </a:lnTo>
                  <a:lnTo>
                    <a:pt x="2552" y="541"/>
                  </a:lnTo>
                  <a:lnTo>
                    <a:pt x="2537" y="518"/>
                  </a:lnTo>
                  <a:lnTo>
                    <a:pt x="2514" y="495"/>
                  </a:lnTo>
                  <a:lnTo>
                    <a:pt x="2491" y="473"/>
                  </a:lnTo>
                  <a:lnTo>
                    <a:pt x="2468" y="449"/>
                  </a:lnTo>
                  <a:lnTo>
                    <a:pt x="2446" y="427"/>
                  </a:lnTo>
                  <a:lnTo>
                    <a:pt x="2422" y="412"/>
                  </a:lnTo>
                  <a:lnTo>
                    <a:pt x="2400" y="397"/>
                  </a:lnTo>
                  <a:lnTo>
                    <a:pt x="2377" y="381"/>
                  </a:lnTo>
                  <a:lnTo>
                    <a:pt x="2346" y="350"/>
                  </a:lnTo>
                  <a:lnTo>
                    <a:pt x="2316" y="335"/>
                  </a:lnTo>
                  <a:lnTo>
                    <a:pt x="2286" y="320"/>
                  </a:lnTo>
                  <a:lnTo>
                    <a:pt x="2255" y="312"/>
                  </a:lnTo>
                  <a:lnTo>
                    <a:pt x="2225" y="297"/>
                  </a:lnTo>
                  <a:lnTo>
                    <a:pt x="2186" y="297"/>
                  </a:lnTo>
                  <a:lnTo>
                    <a:pt x="2163" y="289"/>
                  </a:lnTo>
                  <a:lnTo>
                    <a:pt x="2141" y="289"/>
                  </a:lnTo>
                  <a:lnTo>
                    <a:pt x="2110" y="282"/>
                  </a:lnTo>
                  <a:lnTo>
                    <a:pt x="2087" y="282"/>
                  </a:lnTo>
                  <a:lnTo>
                    <a:pt x="2065" y="274"/>
                  </a:lnTo>
                  <a:lnTo>
                    <a:pt x="2034" y="274"/>
                  </a:lnTo>
                  <a:lnTo>
                    <a:pt x="2011" y="267"/>
                  </a:lnTo>
                  <a:lnTo>
                    <a:pt x="1973" y="259"/>
                  </a:lnTo>
                  <a:lnTo>
                    <a:pt x="1942" y="252"/>
                  </a:lnTo>
                  <a:lnTo>
                    <a:pt x="1912" y="252"/>
                  </a:lnTo>
                  <a:lnTo>
                    <a:pt x="1890" y="244"/>
                  </a:lnTo>
                  <a:lnTo>
                    <a:pt x="1874" y="244"/>
                  </a:lnTo>
                  <a:lnTo>
                    <a:pt x="1851" y="236"/>
                  </a:lnTo>
                  <a:lnTo>
                    <a:pt x="1821" y="236"/>
                  </a:lnTo>
                  <a:lnTo>
                    <a:pt x="1798" y="228"/>
                  </a:lnTo>
                  <a:lnTo>
                    <a:pt x="1775" y="228"/>
                  </a:lnTo>
                  <a:lnTo>
                    <a:pt x="1745" y="221"/>
                  </a:lnTo>
                  <a:lnTo>
                    <a:pt x="1706" y="213"/>
                  </a:lnTo>
                  <a:lnTo>
                    <a:pt x="1683" y="205"/>
                  </a:lnTo>
                  <a:lnTo>
                    <a:pt x="1661" y="205"/>
                  </a:lnTo>
                  <a:lnTo>
                    <a:pt x="1637" y="198"/>
                  </a:lnTo>
                  <a:lnTo>
                    <a:pt x="1607" y="190"/>
                  </a:lnTo>
                  <a:lnTo>
                    <a:pt x="1585" y="183"/>
                  </a:lnTo>
                  <a:lnTo>
                    <a:pt x="1561" y="168"/>
                  </a:lnTo>
                  <a:lnTo>
                    <a:pt x="1531" y="160"/>
                  </a:lnTo>
                  <a:lnTo>
                    <a:pt x="1508" y="144"/>
                  </a:lnTo>
                  <a:lnTo>
                    <a:pt x="1485" y="137"/>
                  </a:lnTo>
                  <a:lnTo>
                    <a:pt x="1462" y="122"/>
                  </a:lnTo>
                  <a:lnTo>
                    <a:pt x="1432" y="114"/>
                  </a:lnTo>
                  <a:lnTo>
                    <a:pt x="1401" y="99"/>
                  </a:lnTo>
                  <a:lnTo>
                    <a:pt x="1378" y="92"/>
                  </a:lnTo>
                  <a:lnTo>
                    <a:pt x="1356" y="84"/>
                  </a:lnTo>
                  <a:lnTo>
                    <a:pt x="1325" y="76"/>
                  </a:lnTo>
                  <a:lnTo>
                    <a:pt x="1302" y="68"/>
                  </a:lnTo>
                  <a:lnTo>
                    <a:pt x="1272" y="60"/>
                  </a:lnTo>
                  <a:lnTo>
                    <a:pt x="1241" y="53"/>
                  </a:lnTo>
                  <a:lnTo>
                    <a:pt x="1203" y="45"/>
                  </a:lnTo>
                  <a:lnTo>
                    <a:pt x="1165" y="38"/>
                  </a:lnTo>
                  <a:lnTo>
                    <a:pt x="1142" y="30"/>
                  </a:lnTo>
                  <a:lnTo>
                    <a:pt x="1112" y="23"/>
                  </a:lnTo>
                  <a:lnTo>
                    <a:pt x="1081" y="15"/>
                  </a:lnTo>
                  <a:lnTo>
                    <a:pt x="1058" y="15"/>
                  </a:lnTo>
                  <a:lnTo>
                    <a:pt x="1028" y="15"/>
                  </a:lnTo>
                  <a:lnTo>
                    <a:pt x="997" y="8"/>
                  </a:lnTo>
                  <a:lnTo>
                    <a:pt x="967" y="8"/>
                  </a:lnTo>
                  <a:lnTo>
                    <a:pt x="937" y="8"/>
                  </a:lnTo>
                  <a:lnTo>
                    <a:pt x="906" y="0"/>
                  </a:lnTo>
                  <a:lnTo>
                    <a:pt x="868" y="0"/>
                  </a:lnTo>
                  <a:lnTo>
                    <a:pt x="830" y="0"/>
                  </a:lnTo>
                  <a:lnTo>
                    <a:pt x="807" y="0"/>
                  </a:lnTo>
                  <a:lnTo>
                    <a:pt x="769" y="0"/>
                  </a:lnTo>
                  <a:lnTo>
                    <a:pt x="731" y="0"/>
                  </a:lnTo>
                  <a:lnTo>
                    <a:pt x="700" y="0"/>
                  </a:lnTo>
                  <a:lnTo>
                    <a:pt x="677" y="0"/>
                  </a:lnTo>
                  <a:lnTo>
                    <a:pt x="655" y="0"/>
                  </a:lnTo>
                  <a:lnTo>
                    <a:pt x="616" y="8"/>
                  </a:lnTo>
                  <a:lnTo>
                    <a:pt x="586" y="8"/>
                  </a:lnTo>
                  <a:lnTo>
                    <a:pt x="556" y="15"/>
                  </a:lnTo>
                  <a:lnTo>
                    <a:pt x="532" y="23"/>
                  </a:lnTo>
                  <a:lnTo>
                    <a:pt x="510" y="30"/>
                  </a:lnTo>
                  <a:lnTo>
                    <a:pt x="487" y="38"/>
                  </a:lnTo>
                  <a:lnTo>
                    <a:pt x="464" y="53"/>
                  </a:lnTo>
                  <a:lnTo>
                    <a:pt x="441" y="68"/>
                  </a:lnTo>
                  <a:lnTo>
                    <a:pt x="419" y="84"/>
                  </a:lnTo>
                  <a:lnTo>
                    <a:pt x="396" y="92"/>
                  </a:lnTo>
                  <a:lnTo>
                    <a:pt x="372" y="114"/>
                  </a:lnTo>
                  <a:lnTo>
                    <a:pt x="350" y="129"/>
                  </a:lnTo>
                  <a:lnTo>
                    <a:pt x="327" y="152"/>
                  </a:lnTo>
                  <a:lnTo>
                    <a:pt x="304" y="175"/>
                  </a:lnTo>
                  <a:lnTo>
                    <a:pt x="281" y="198"/>
                  </a:lnTo>
                  <a:lnTo>
                    <a:pt x="266" y="221"/>
                  </a:lnTo>
                  <a:lnTo>
                    <a:pt x="251" y="244"/>
                  </a:lnTo>
                  <a:lnTo>
                    <a:pt x="236" y="267"/>
                  </a:lnTo>
                  <a:lnTo>
                    <a:pt x="220" y="289"/>
                  </a:lnTo>
                  <a:lnTo>
                    <a:pt x="212" y="320"/>
                  </a:lnTo>
                  <a:lnTo>
                    <a:pt x="197" y="350"/>
                  </a:lnTo>
                  <a:lnTo>
                    <a:pt x="190" y="366"/>
                  </a:lnTo>
                  <a:lnTo>
                    <a:pt x="182" y="389"/>
                  </a:lnTo>
                  <a:lnTo>
                    <a:pt x="175" y="412"/>
                  </a:lnTo>
                  <a:lnTo>
                    <a:pt x="167" y="434"/>
                  </a:lnTo>
                  <a:lnTo>
                    <a:pt x="160" y="457"/>
                  </a:lnTo>
                  <a:lnTo>
                    <a:pt x="160" y="480"/>
                  </a:lnTo>
                  <a:lnTo>
                    <a:pt x="144" y="503"/>
                  </a:lnTo>
                  <a:lnTo>
                    <a:pt x="121" y="518"/>
                  </a:lnTo>
                  <a:lnTo>
                    <a:pt x="114" y="541"/>
                  </a:lnTo>
                  <a:lnTo>
                    <a:pt x="91" y="557"/>
                  </a:lnTo>
                  <a:lnTo>
                    <a:pt x="84" y="579"/>
                  </a:lnTo>
                  <a:lnTo>
                    <a:pt x="68" y="594"/>
                  </a:lnTo>
                  <a:lnTo>
                    <a:pt x="60" y="617"/>
                  </a:lnTo>
                  <a:lnTo>
                    <a:pt x="52" y="640"/>
                  </a:lnTo>
                  <a:lnTo>
                    <a:pt x="52" y="656"/>
                  </a:lnTo>
                </a:path>
              </a:pathLst>
            </a:custGeom>
            <a:gradFill rotWithShape="0">
              <a:gsLst>
                <a:gs pos="0">
                  <a:srgbClr val="FFABB9"/>
                </a:gs>
                <a:gs pos="100000">
                  <a:srgbClr val="B1050D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57" name="AutoShape 13"/>
            <p:cNvSpPr>
              <a:spLocks noChangeArrowheads="1"/>
            </p:cNvSpPr>
            <p:nvPr/>
          </p:nvSpPr>
          <p:spPr bwMode="auto">
            <a:xfrm>
              <a:off x="2012" y="2526"/>
              <a:ext cx="358" cy="259"/>
            </a:xfrm>
            <a:prstGeom prst="triangle">
              <a:avLst>
                <a:gd name="adj" fmla="val 43667"/>
              </a:avLst>
            </a:prstGeom>
            <a:solidFill>
              <a:schemeClr val="bg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58" name="AutoShape 14"/>
            <p:cNvSpPr>
              <a:spLocks noChangeArrowheads="1"/>
            </p:cNvSpPr>
            <p:nvPr/>
          </p:nvSpPr>
          <p:spPr bwMode="auto">
            <a:xfrm rot="10800000" flipH="1">
              <a:off x="2007" y="2792"/>
              <a:ext cx="358" cy="258"/>
            </a:xfrm>
            <a:prstGeom prst="triangle">
              <a:avLst>
                <a:gd name="adj" fmla="val 100000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59" name="AutoShape 15"/>
            <p:cNvSpPr>
              <a:spLocks noChangeArrowheads="1"/>
            </p:cNvSpPr>
            <p:nvPr/>
          </p:nvSpPr>
          <p:spPr bwMode="auto">
            <a:xfrm rot="10800000">
              <a:off x="2166" y="2526"/>
              <a:ext cx="358" cy="259"/>
            </a:xfrm>
            <a:prstGeom prst="triangle">
              <a:avLst>
                <a:gd name="adj" fmla="val 43667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0" name="AutoShape 16"/>
            <p:cNvSpPr>
              <a:spLocks noChangeArrowheads="1"/>
            </p:cNvSpPr>
            <p:nvPr/>
          </p:nvSpPr>
          <p:spPr bwMode="auto">
            <a:xfrm rot="10800000">
              <a:off x="2373" y="2791"/>
              <a:ext cx="358" cy="258"/>
            </a:xfrm>
            <a:prstGeom prst="triangle">
              <a:avLst>
                <a:gd name="adj" fmla="val 100000"/>
              </a:avLst>
            </a:prstGeom>
            <a:solidFill>
              <a:srgbClr val="C3C3C3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1" name="AutoShape 17"/>
            <p:cNvSpPr>
              <a:spLocks noChangeArrowheads="1"/>
            </p:cNvSpPr>
            <p:nvPr/>
          </p:nvSpPr>
          <p:spPr bwMode="auto">
            <a:xfrm>
              <a:off x="2544" y="2160"/>
              <a:ext cx="385" cy="245"/>
            </a:xfrm>
            <a:prstGeom prst="triangle">
              <a:avLst>
                <a:gd name="adj" fmla="val 49986"/>
              </a:avLst>
            </a:prstGeom>
            <a:solidFill>
              <a:srgbClr val="B2B2B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2" name="AutoShape 18"/>
            <p:cNvSpPr>
              <a:spLocks noChangeArrowheads="1"/>
            </p:cNvSpPr>
            <p:nvPr/>
          </p:nvSpPr>
          <p:spPr bwMode="auto">
            <a:xfrm>
              <a:off x="2373" y="2528"/>
              <a:ext cx="347" cy="256"/>
            </a:xfrm>
            <a:prstGeom prst="triangle">
              <a:avLst>
                <a:gd name="adj" fmla="val 43866"/>
              </a:avLst>
            </a:prstGeom>
            <a:solidFill>
              <a:srgbClr val="B2B2B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3" name="AutoShape 19"/>
            <p:cNvSpPr>
              <a:spLocks noChangeArrowheads="1"/>
            </p:cNvSpPr>
            <p:nvPr/>
          </p:nvSpPr>
          <p:spPr bwMode="auto">
            <a:xfrm>
              <a:off x="2172" y="2238"/>
              <a:ext cx="350" cy="282"/>
            </a:xfrm>
            <a:prstGeom prst="triangle">
              <a:avLst>
                <a:gd name="adj" fmla="val 49968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4" name="Freeform 20"/>
            <p:cNvSpPr>
              <a:spLocks/>
            </p:cNvSpPr>
            <p:nvPr/>
          </p:nvSpPr>
          <p:spPr bwMode="auto">
            <a:xfrm>
              <a:off x="2010" y="2788"/>
              <a:ext cx="362" cy="262"/>
            </a:xfrm>
            <a:custGeom>
              <a:avLst/>
              <a:gdLst>
                <a:gd name="T0" fmla="*/ 0 w 362"/>
                <a:gd name="T1" fmla="*/ 0 h 262"/>
                <a:gd name="T2" fmla="*/ 48 w 362"/>
                <a:gd name="T3" fmla="*/ 213 h 262"/>
                <a:gd name="T4" fmla="*/ 361 w 362"/>
                <a:gd name="T5" fmla="*/ 261 h 262"/>
                <a:gd name="T6" fmla="*/ 0 w 362"/>
                <a:gd name="T7" fmla="*/ 0 h 2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2"/>
                <a:gd name="T13" fmla="*/ 0 h 262"/>
                <a:gd name="T14" fmla="*/ 362 w 362"/>
                <a:gd name="T15" fmla="*/ 262 h 2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2" h="262">
                  <a:moveTo>
                    <a:pt x="0" y="0"/>
                  </a:moveTo>
                  <a:lnTo>
                    <a:pt x="48" y="213"/>
                  </a:lnTo>
                  <a:lnTo>
                    <a:pt x="361" y="261"/>
                  </a:lnTo>
                  <a:lnTo>
                    <a:pt x="0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5" name="Freeform 21"/>
            <p:cNvSpPr>
              <a:spLocks/>
            </p:cNvSpPr>
            <p:nvPr/>
          </p:nvSpPr>
          <p:spPr bwMode="auto">
            <a:xfrm>
              <a:off x="1961" y="2526"/>
              <a:ext cx="207" cy="258"/>
            </a:xfrm>
            <a:custGeom>
              <a:avLst/>
              <a:gdLst>
                <a:gd name="T0" fmla="*/ 52 w 207"/>
                <a:gd name="T1" fmla="*/ 257 h 258"/>
                <a:gd name="T2" fmla="*/ 0 w 207"/>
                <a:gd name="T3" fmla="*/ 88 h 258"/>
                <a:gd name="T4" fmla="*/ 206 w 207"/>
                <a:gd name="T5" fmla="*/ 0 h 258"/>
                <a:gd name="T6" fmla="*/ 52 w 207"/>
                <a:gd name="T7" fmla="*/ 257 h 2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258"/>
                <a:gd name="T14" fmla="*/ 207 w 207"/>
                <a:gd name="T15" fmla="*/ 258 h 2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258">
                  <a:moveTo>
                    <a:pt x="52" y="257"/>
                  </a:moveTo>
                  <a:lnTo>
                    <a:pt x="0" y="88"/>
                  </a:lnTo>
                  <a:lnTo>
                    <a:pt x="206" y="0"/>
                  </a:lnTo>
                  <a:lnTo>
                    <a:pt x="52" y="257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6" name="Freeform 22"/>
            <p:cNvSpPr>
              <a:spLocks/>
            </p:cNvSpPr>
            <p:nvPr/>
          </p:nvSpPr>
          <p:spPr bwMode="auto">
            <a:xfrm>
              <a:off x="1925" y="2620"/>
              <a:ext cx="90" cy="186"/>
            </a:xfrm>
            <a:custGeom>
              <a:avLst/>
              <a:gdLst>
                <a:gd name="T0" fmla="*/ 36 w 90"/>
                <a:gd name="T1" fmla="*/ 0 h 186"/>
                <a:gd name="T2" fmla="*/ 0 w 90"/>
                <a:gd name="T3" fmla="*/ 185 h 186"/>
                <a:gd name="T4" fmla="*/ 89 w 90"/>
                <a:gd name="T5" fmla="*/ 172 h 186"/>
                <a:gd name="T6" fmla="*/ 36 w 90"/>
                <a:gd name="T7" fmla="*/ 0 h 1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186"/>
                <a:gd name="T14" fmla="*/ 90 w 90"/>
                <a:gd name="T15" fmla="*/ 186 h 1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186">
                  <a:moveTo>
                    <a:pt x="36" y="0"/>
                  </a:moveTo>
                  <a:lnTo>
                    <a:pt x="0" y="185"/>
                  </a:lnTo>
                  <a:lnTo>
                    <a:pt x="89" y="172"/>
                  </a:lnTo>
                  <a:lnTo>
                    <a:pt x="36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7" name="Freeform 23"/>
            <p:cNvSpPr>
              <a:spLocks/>
            </p:cNvSpPr>
            <p:nvPr/>
          </p:nvSpPr>
          <p:spPr bwMode="auto">
            <a:xfrm>
              <a:off x="1927" y="2793"/>
              <a:ext cx="133" cy="217"/>
            </a:xfrm>
            <a:custGeom>
              <a:avLst/>
              <a:gdLst>
                <a:gd name="T0" fmla="*/ 81 w 133"/>
                <a:gd name="T1" fmla="*/ 0 h 217"/>
                <a:gd name="T2" fmla="*/ 0 w 133"/>
                <a:gd name="T3" fmla="*/ 12 h 217"/>
                <a:gd name="T4" fmla="*/ 132 w 133"/>
                <a:gd name="T5" fmla="*/ 216 h 217"/>
                <a:gd name="T6" fmla="*/ 81 w 133"/>
                <a:gd name="T7" fmla="*/ 0 h 2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3"/>
                <a:gd name="T13" fmla="*/ 0 h 217"/>
                <a:gd name="T14" fmla="*/ 133 w 133"/>
                <a:gd name="T15" fmla="*/ 217 h 2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3" h="217">
                  <a:moveTo>
                    <a:pt x="81" y="0"/>
                  </a:moveTo>
                  <a:lnTo>
                    <a:pt x="0" y="12"/>
                  </a:lnTo>
                  <a:lnTo>
                    <a:pt x="132" y="216"/>
                  </a:lnTo>
                  <a:lnTo>
                    <a:pt x="81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8" name="Freeform 24"/>
            <p:cNvSpPr>
              <a:spLocks/>
            </p:cNvSpPr>
            <p:nvPr/>
          </p:nvSpPr>
          <p:spPr bwMode="auto">
            <a:xfrm>
              <a:off x="1961" y="2414"/>
              <a:ext cx="210" cy="205"/>
            </a:xfrm>
            <a:custGeom>
              <a:avLst/>
              <a:gdLst>
                <a:gd name="T0" fmla="*/ 209 w 210"/>
                <a:gd name="T1" fmla="*/ 110 h 205"/>
                <a:gd name="T2" fmla="*/ 129 w 210"/>
                <a:gd name="T3" fmla="*/ 0 h 205"/>
                <a:gd name="T4" fmla="*/ 0 w 210"/>
                <a:gd name="T5" fmla="*/ 204 h 205"/>
                <a:gd name="T6" fmla="*/ 209 w 210"/>
                <a:gd name="T7" fmla="*/ 110 h 2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05"/>
                <a:gd name="T14" fmla="*/ 210 w 210"/>
                <a:gd name="T15" fmla="*/ 205 h 2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05">
                  <a:moveTo>
                    <a:pt x="209" y="110"/>
                  </a:moveTo>
                  <a:lnTo>
                    <a:pt x="129" y="0"/>
                  </a:lnTo>
                  <a:lnTo>
                    <a:pt x="0" y="204"/>
                  </a:lnTo>
                  <a:lnTo>
                    <a:pt x="209" y="11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69" name="Freeform 25"/>
            <p:cNvSpPr>
              <a:spLocks/>
            </p:cNvSpPr>
            <p:nvPr/>
          </p:nvSpPr>
          <p:spPr bwMode="auto">
            <a:xfrm>
              <a:off x="2086" y="2235"/>
              <a:ext cx="265" cy="295"/>
            </a:xfrm>
            <a:custGeom>
              <a:avLst/>
              <a:gdLst>
                <a:gd name="T0" fmla="*/ 0 w 265"/>
                <a:gd name="T1" fmla="*/ 175 h 295"/>
                <a:gd name="T2" fmla="*/ 86 w 265"/>
                <a:gd name="T3" fmla="*/ 294 h 295"/>
                <a:gd name="T4" fmla="*/ 264 w 265"/>
                <a:gd name="T5" fmla="*/ 0 h 295"/>
                <a:gd name="T6" fmla="*/ 0 w 265"/>
                <a:gd name="T7" fmla="*/ 175 h 2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5"/>
                <a:gd name="T13" fmla="*/ 0 h 295"/>
                <a:gd name="T14" fmla="*/ 265 w 265"/>
                <a:gd name="T15" fmla="*/ 295 h 2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5" h="295">
                  <a:moveTo>
                    <a:pt x="0" y="175"/>
                  </a:moveTo>
                  <a:lnTo>
                    <a:pt x="86" y="294"/>
                  </a:lnTo>
                  <a:lnTo>
                    <a:pt x="264" y="0"/>
                  </a:lnTo>
                  <a:lnTo>
                    <a:pt x="0" y="17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0" name="Freeform 26"/>
            <p:cNvSpPr>
              <a:spLocks/>
            </p:cNvSpPr>
            <p:nvPr/>
          </p:nvSpPr>
          <p:spPr bwMode="auto">
            <a:xfrm>
              <a:off x="2057" y="3004"/>
              <a:ext cx="313" cy="116"/>
            </a:xfrm>
            <a:custGeom>
              <a:avLst/>
              <a:gdLst>
                <a:gd name="T0" fmla="*/ 312 w 313"/>
                <a:gd name="T1" fmla="*/ 45 h 116"/>
                <a:gd name="T2" fmla="*/ 309 w 313"/>
                <a:gd name="T3" fmla="*/ 115 h 116"/>
                <a:gd name="T4" fmla="*/ 0 w 313"/>
                <a:gd name="T5" fmla="*/ 0 h 116"/>
                <a:gd name="T6" fmla="*/ 312 w 313"/>
                <a:gd name="T7" fmla="*/ 45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3"/>
                <a:gd name="T13" fmla="*/ 0 h 116"/>
                <a:gd name="T14" fmla="*/ 313 w 313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3" h="116">
                  <a:moveTo>
                    <a:pt x="312" y="45"/>
                  </a:moveTo>
                  <a:lnTo>
                    <a:pt x="309" y="115"/>
                  </a:lnTo>
                  <a:lnTo>
                    <a:pt x="0" y="0"/>
                  </a:lnTo>
                  <a:lnTo>
                    <a:pt x="312" y="45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1" name="Freeform 27"/>
            <p:cNvSpPr>
              <a:spLocks/>
            </p:cNvSpPr>
            <p:nvPr/>
          </p:nvSpPr>
          <p:spPr bwMode="auto">
            <a:xfrm>
              <a:off x="2086" y="2236"/>
              <a:ext cx="267" cy="176"/>
            </a:xfrm>
            <a:custGeom>
              <a:avLst/>
              <a:gdLst>
                <a:gd name="T0" fmla="*/ 0 w 267"/>
                <a:gd name="T1" fmla="*/ 175 h 176"/>
                <a:gd name="T2" fmla="*/ 52 w 267"/>
                <a:gd name="T3" fmla="*/ 0 h 176"/>
                <a:gd name="T4" fmla="*/ 266 w 267"/>
                <a:gd name="T5" fmla="*/ 0 h 176"/>
                <a:gd name="T6" fmla="*/ 0 w 267"/>
                <a:gd name="T7" fmla="*/ 175 h 1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7"/>
                <a:gd name="T13" fmla="*/ 0 h 176"/>
                <a:gd name="T14" fmla="*/ 267 w 267"/>
                <a:gd name="T15" fmla="*/ 176 h 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7" h="176">
                  <a:moveTo>
                    <a:pt x="0" y="175"/>
                  </a:moveTo>
                  <a:lnTo>
                    <a:pt x="52" y="0"/>
                  </a:lnTo>
                  <a:lnTo>
                    <a:pt x="266" y="0"/>
                  </a:lnTo>
                  <a:lnTo>
                    <a:pt x="0" y="17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2" name="Freeform 28"/>
            <p:cNvSpPr>
              <a:spLocks/>
            </p:cNvSpPr>
            <p:nvPr/>
          </p:nvSpPr>
          <p:spPr bwMode="auto">
            <a:xfrm>
              <a:off x="2141" y="2080"/>
              <a:ext cx="215" cy="162"/>
            </a:xfrm>
            <a:custGeom>
              <a:avLst/>
              <a:gdLst>
                <a:gd name="T0" fmla="*/ 0 w 215"/>
                <a:gd name="T1" fmla="*/ 156 h 162"/>
                <a:gd name="T2" fmla="*/ 108 w 215"/>
                <a:gd name="T3" fmla="*/ 0 h 162"/>
                <a:gd name="T4" fmla="*/ 214 w 215"/>
                <a:gd name="T5" fmla="*/ 161 h 162"/>
                <a:gd name="T6" fmla="*/ 0 w 215"/>
                <a:gd name="T7" fmla="*/ 156 h 1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62"/>
                <a:gd name="T14" fmla="*/ 215 w 215"/>
                <a:gd name="T15" fmla="*/ 162 h 1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62">
                  <a:moveTo>
                    <a:pt x="0" y="156"/>
                  </a:moveTo>
                  <a:lnTo>
                    <a:pt x="108" y="0"/>
                  </a:lnTo>
                  <a:lnTo>
                    <a:pt x="214" y="161"/>
                  </a:lnTo>
                  <a:lnTo>
                    <a:pt x="0" y="156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3" name="Freeform 29"/>
            <p:cNvSpPr>
              <a:spLocks/>
            </p:cNvSpPr>
            <p:nvPr/>
          </p:nvSpPr>
          <p:spPr bwMode="auto">
            <a:xfrm>
              <a:off x="2369" y="3047"/>
              <a:ext cx="210" cy="119"/>
            </a:xfrm>
            <a:custGeom>
              <a:avLst/>
              <a:gdLst>
                <a:gd name="T0" fmla="*/ 4 w 210"/>
                <a:gd name="T1" fmla="*/ 0 h 119"/>
                <a:gd name="T2" fmla="*/ 209 w 210"/>
                <a:gd name="T3" fmla="*/ 118 h 119"/>
                <a:gd name="T4" fmla="*/ 0 w 210"/>
                <a:gd name="T5" fmla="*/ 72 h 119"/>
                <a:gd name="T6" fmla="*/ 4 w 21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119"/>
                <a:gd name="T14" fmla="*/ 210 w 21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119">
                  <a:moveTo>
                    <a:pt x="4" y="0"/>
                  </a:moveTo>
                  <a:lnTo>
                    <a:pt x="209" y="118"/>
                  </a:lnTo>
                  <a:lnTo>
                    <a:pt x="0" y="72"/>
                  </a:lnTo>
                  <a:lnTo>
                    <a:pt x="4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4" name="Freeform 30"/>
            <p:cNvSpPr>
              <a:spLocks/>
            </p:cNvSpPr>
            <p:nvPr/>
          </p:nvSpPr>
          <p:spPr bwMode="auto">
            <a:xfrm>
              <a:off x="2371" y="2795"/>
              <a:ext cx="356" cy="378"/>
            </a:xfrm>
            <a:custGeom>
              <a:avLst/>
              <a:gdLst>
                <a:gd name="T0" fmla="*/ 355 w 356"/>
                <a:gd name="T1" fmla="*/ 0 h 378"/>
                <a:gd name="T2" fmla="*/ 215 w 356"/>
                <a:gd name="T3" fmla="*/ 377 h 378"/>
                <a:gd name="T4" fmla="*/ 0 w 356"/>
                <a:gd name="T5" fmla="*/ 252 h 378"/>
                <a:gd name="T6" fmla="*/ 355 w 356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"/>
                <a:gd name="T13" fmla="*/ 0 h 378"/>
                <a:gd name="T14" fmla="*/ 356 w 356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" h="378">
                  <a:moveTo>
                    <a:pt x="355" y="0"/>
                  </a:moveTo>
                  <a:lnTo>
                    <a:pt x="215" y="377"/>
                  </a:lnTo>
                  <a:lnTo>
                    <a:pt x="0" y="252"/>
                  </a:lnTo>
                  <a:lnTo>
                    <a:pt x="355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5" name="Freeform 31"/>
            <p:cNvSpPr>
              <a:spLocks/>
            </p:cNvSpPr>
            <p:nvPr/>
          </p:nvSpPr>
          <p:spPr bwMode="auto">
            <a:xfrm>
              <a:off x="2351" y="2241"/>
              <a:ext cx="390" cy="284"/>
            </a:xfrm>
            <a:custGeom>
              <a:avLst/>
              <a:gdLst>
                <a:gd name="T0" fmla="*/ 0 w 390"/>
                <a:gd name="T1" fmla="*/ 0 h 284"/>
                <a:gd name="T2" fmla="*/ 389 w 390"/>
                <a:gd name="T3" fmla="*/ 165 h 284"/>
                <a:gd name="T4" fmla="*/ 170 w 390"/>
                <a:gd name="T5" fmla="*/ 283 h 284"/>
                <a:gd name="T6" fmla="*/ 0 w 390"/>
                <a:gd name="T7" fmla="*/ 0 h 2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0"/>
                <a:gd name="T13" fmla="*/ 0 h 284"/>
                <a:gd name="T14" fmla="*/ 390 w 390"/>
                <a:gd name="T15" fmla="*/ 284 h 2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0" h="284">
                  <a:moveTo>
                    <a:pt x="0" y="0"/>
                  </a:moveTo>
                  <a:lnTo>
                    <a:pt x="389" y="165"/>
                  </a:lnTo>
                  <a:lnTo>
                    <a:pt x="170" y="283"/>
                  </a:lnTo>
                  <a:lnTo>
                    <a:pt x="0" y="0"/>
                  </a:lnTo>
                </a:path>
              </a:pathLst>
            </a:custGeom>
            <a:solidFill>
              <a:srgbClr val="868686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6" name="Freeform 32"/>
            <p:cNvSpPr>
              <a:spLocks/>
            </p:cNvSpPr>
            <p:nvPr/>
          </p:nvSpPr>
          <p:spPr bwMode="auto">
            <a:xfrm>
              <a:off x="2357" y="2153"/>
              <a:ext cx="385" cy="257"/>
            </a:xfrm>
            <a:custGeom>
              <a:avLst/>
              <a:gdLst>
                <a:gd name="T0" fmla="*/ 0 w 385"/>
                <a:gd name="T1" fmla="*/ 86 h 257"/>
                <a:gd name="T2" fmla="*/ 384 w 385"/>
                <a:gd name="T3" fmla="*/ 0 h 257"/>
                <a:gd name="T4" fmla="*/ 381 w 385"/>
                <a:gd name="T5" fmla="*/ 256 h 257"/>
                <a:gd name="T6" fmla="*/ 0 w 385"/>
                <a:gd name="T7" fmla="*/ 86 h 2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5"/>
                <a:gd name="T13" fmla="*/ 0 h 257"/>
                <a:gd name="T14" fmla="*/ 385 w 385"/>
                <a:gd name="T15" fmla="*/ 257 h 2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5" h="257">
                  <a:moveTo>
                    <a:pt x="0" y="86"/>
                  </a:moveTo>
                  <a:lnTo>
                    <a:pt x="384" y="0"/>
                  </a:lnTo>
                  <a:lnTo>
                    <a:pt x="381" y="256"/>
                  </a:lnTo>
                  <a:lnTo>
                    <a:pt x="0" y="86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7" name="Freeform 33"/>
            <p:cNvSpPr>
              <a:spLocks/>
            </p:cNvSpPr>
            <p:nvPr/>
          </p:nvSpPr>
          <p:spPr bwMode="auto">
            <a:xfrm>
              <a:off x="2520" y="2406"/>
              <a:ext cx="215" cy="383"/>
            </a:xfrm>
            <a:custGeom>
              <a:avLst/>
              <a:gdLst>
                <a:gd name="T0" fmla="*/ 214 w 215"/>
                <a:gd name="T1" fmla="*/ 0 h 383"/>
                <a:gd name="T2" fmla="*/ 206 w 215"/>
                <a:gd name="T3" fmla="*/ 382 h 383"/>
                <a:gd name="T4" fmla="*/ 0 w 215"/>
                <a:gd name="T5" fmla="*/ 120 h 383"/>
                <a:gd name="T6" fmla="*/ 214 w 215"/>
                <a:gd name="T7" fmla="*/ 0 h 3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383"/>
                <a:gd name="T14" fmla="*/ 215 w 215"/>
                <a:gd name="T15" fmla="*/ 383 h 3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383">
                  <a:moveTo>
                    <a:pt x="214" y="0"/>
                  </a:moveTo>
                  <a:lnTo>
                    <a:pt x="206" y="382"/>
                  </a:lnTo>
                  <a:lnTo>
                    <a:pt x="0" y="120"/>
                  </a:lnTo>
                  <a:lnTo>
                    <a:pt x="214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8" name="Freeform 34"/>
            <p:cNvSpPr>
              <a:spLocks/>
            </p:cNvSpPr>
            <p:nvPr/>
          </p:nvSpPr>
          <p:spPr bwMode="auto">
            <a:xfrm>
              <a:off x="2727" y="2406"/>
              <a:ext cx="207" cy="388"/>
            </a:xfrm>
            <a:custGeom>
              <a:avLst/>
              <a:gdLst>
                <a:gd name="T0" fmla="*/ 11 w 207"/>
                <a:gd name="T1" fmla="*/ 0 h 388"/>
                <a:gd name="T2" fmla="*/ 206 w 207"/>
                <a:gd name="T3" fmla="*/ 2 h 388"/>
                <a:gd name="T4" fmla="*/ 0 w 207"/>
                <a:gd name="T5" fmla="*/ 387 h 388"/>
                <a:gd name="T6" fmla="*/ 11 w 207"/>
                <a:gd name="T7" fmla="*/ 0 h 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388"/>
                <a:gd name="T14" fmla="*/ 207 w 207"/>
                <a:gd name="T15" fmla="*/ 388 h 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388">
                  <a:moveTo>
                    <a:pt x="11" y="0"/>
                  </a:moveTo>
                  <a:lnTo>
                    <a:pt x="206" y="2"/>
                  </a:lnTo>
                  <a:lnTo>
                    <a:pt x="0" y="387"/>
                  </a:lnTo>
                  <a:lnTo>
                    <a:pt x="11" y="0"/>
                  </a:lnTo>
                </a:path>
              </a:pathLst>
            </a:custGeom>
            <a:solidFill>
              <a:srgbClr val="DDDDDD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79" name="Freeform 35"/>
            <p:cNvSpPr>
              <a:spLocks/>
            </p:cNvSpPr>
            <p:nvPr/>
          </p:nvSpPr>
          <p:spPr bwMode="auto">
            <a:xfrm>
              <a:off x="2249" y="1965"/>
              <a:ext cx="172" cy="279"/>
            </a:xfrm>
            <a:custGeom>
              <a:avLst/>
              <a:gdLst>
                <a:gd name="T0" fmla="*/ 0 w 172"/>
                <a:gd name="T1" fmla="*/ 115 h 279"/>
                <a:gd name="T2" fmla="*/ 171 w 172"/>
                <a:gd name="T3" fmla="*/ 0 h 279"/>
                <a:gd name="T4" fmla="*/ 103 w 172"/>
                <a:gd name="T5" fmla="*/ 278 h 279"/>
                <a:gd name="T6" fmla="*/ 0 w 172"/>
                <a:gd name="T7" fmla="*/ 115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279"/>
                <a:gd name="T14" fmla="*/ 172 w 172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279">
                  <a:moveTo>
                    <a:pt x="0" y="115"/>
                  </a:moveTo>
                  <a:lnTo>
                    <a:pt x="171" y="0"/>
                  </a:lnTo>
                  <a:lnTo>
                    <a:pt x="103" y="278"/>
                  </a:lnTo>
                  <a:lnTo>
                    <a:pt x="0" y="11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0" name="Freeform 36"/>
            <p:cNvSpPr>
              <a:spLocks/>
            </p:cNvSpPr>
            <p:nvPr/>
          </p:nvSpPr>
          <p:spPr bwMode="auto">
            <a:xfrm>
              <a:off x="2354" y="1965"/>
              <a:ext cx="390" cy="279"/>
            </a:xfrm>
            <a:custGeom>
              <a:avLst/>
              <a:gdLst>
                <a:gd name="T0" fmla="*/ 67 w 390"/>
                <a:gd name="T1" fmla="*/ 0 h 279"/>
                <a:gd name="T2" fmla="*/ 389 w 390"/>
                <a:gd name="T3" fmla="*/ 186 h 279"/>
                <a:gd name="T4" fmla="*/ 0 w 390"/>
                <a:gd name="T5" fmla="*/ 278 h 279"/>
                <a:gd name="T6" fmla="*/ 67 w 390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0"/>
                <a:gd name="T13" fmla="*/ 0 h 279"/>
                <a:gd name="T14" fmla="*/ 390 w 390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0" h="279">
                  <a:moveTo>
                    <a:pt x="67" y="0"/>
                  </a:moveTo>
                  <a:lnTo>
                    <a:pt x="389" y="186"/>
                  </a:lnTo>
                  <a:lnTo>
                    <a:pt x="0" y="278"/>
                  </a:lnTo>
                  <a:lnTo>
                    <a:pt x="67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1" name="Freeform 37"/>
            <p:cNvSpPr>
              <a:spLocks/>
            </p:cNvSpPr>
            <p:nvPr/>
          </p:nvSpPr>
          <p:spPr bwMode="auto">
            <a:xfrm>
              <a:off x="2721" y="2409"/>
              <a:ext cx="366" cy="385"/>
            </a:xfrm>
            <a:custGeom>
              <a:avLst/>
              <a:gdLst>
                <a:gd name="T0" fmla="*/ 213 w 366"/>
                <a:gd name="T1" fmla="*/ 0 h 385"/>
                <a:gd name="T2" fmla="*/ 365 w 366"/>
                <a:gd name="T3" fmla="*/ 312 h 385"/>
                <a:gd name="T4" fmla="*/ 0 w 366"/>
                <a:gd name="T5" fmla="*/ 384 h 385"/>
                <a:gd name="T6" fmla="*/ 213 w 366"/>
                <a:gd name="T7" fmla="*/ 0 h 3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6"/>
                <a:gd name="T13" fmla="*/ 0 h 385"/>
                <a:gd name="T14" fmla="*/ 366 w 366"/>
                <a:gd name="T15" fmla="*/ 385 h 3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6" h="385">
                  <a:moveTo>
                    <a:pt x="213" y="0"/>
                  </a:moveTo>
                  <a:lnTo>
                    <a:pt x="365" y="312"/>
                  </a:lnTo>
                  <a:lnTo>
                    <a:pt x="0" y="384"/>
                  </a:lnTo>
                  <a:lnTo>
                    <a:pt x="213" y="0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2" name="Freeform 38"/>
            <p:cNvSpPr>
              <a:spLocks/>
            </p:cNvSpPr>
            <p:nvPr/>
          </p:nvSpPr>
          <p:spPr bwMode="auto">
            <a:xfrm>
              <a:off x="2732" y="2721"/>
              <a:ext cx="358" cy="380"/>
            </a:xfrm>
            <a:custGeom>
              <a:avLst/>
              <a:gdLst>
                <a:gd name="T0" fmla="*/ 0 w 358"/>
                <a:gd name="T1" fmla="*/ 71 h 380"/>
                <a:gd name="T2" fmla="*/ 196 w 358"/>
                <a:gd name="T3" fmla="*/ 379 h 380"/>
                <a:gd name="T4" fmla="*/ 357 w 358"/>
                <a:gd name="T5" fmla="*/ 0 h 380"/>
                <a:gd name="T6" fmla="*/ 0 w 358"/>
                <a:gd name="T7" fmla="*/ 71 h 3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8"/>
                <a:gd name="T13" fmla="*/ 0 h 380"/>
                <a:gd name="T14" fmla="*/ 358 w 358"/>
                <a:gd name="T15" fmla="*/ 380 h 3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8" h="380">
                  <a:moveTo>
                    <a:pt x="0" y="71"/>
                  </a:moveTo>
                  <a:lnTo>
                    <a:pt x="196" y="379"/>
                  </a:lnTo>
                  <a:lnTo>
                    <a:pt x="357" y="0"/>
                  </a:lnTo>
                  <a:lnTo>
                    <a:pt x="0" y="71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3" name="Freeform 39"/>
            <p:cNvSpPr>
              <a:spLocks/>
            </p:cNvSpPr>
            <p:nvPr/>
          </p:nvSpPr>
          <p:spPr bwMode="auto">
            <a:xfrm>
              <a:off x="2588" y="2793"/>
              <a:ext cx="344" cy="377"/>
            </a:xfrm>
            <a:custGeom>
              <a:avLst/>
              <a:gdLst>
                <a:gd name="T0" fmla="*/ 141 w 344"/>
                <a:gd name="T1" fmla="*/ 0 h 377"/>
                <a:gd name="T2" fmla="*/ 343 w 344"/>
                <a:gd name="T3" fmla="*/ 311 h 377"/>
                <a:gd name="T4" fmla="*/ 0 w 344"/>
                <a:gd name="T5" fmla="*/ 376 h 377"/>
                <a:gd name="T6" fmla="*/ 141 w 344"/>
                <a:gd name="T7" fmla="*/ 0 h 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4"/>
                <a:gd name="T13" fmla="*/ 0 h 377"/>
                <a:gd name="T14" fmla="*/ 344 w 344"/>
                <a:gd name="T15" fmla="*/ 377 h 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4" h="377">
                  <a:moveTo>
                    <a:pt x="141" y="0"/>
                  </a:moveTo>
                  <a:lnTo>
                    <a:pt x="343" y="311"/>
                  </a:lnTo>
                  <a:lnTo>
                    <a:pt x="0" y="376"/>
                  </a:lnTo>
                  <a:lnTo>
                    <a:pt x="141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4" name="Freeform 40"/>
            <p:cNvSpPr>
              <a:spLocks/>
            </p:cNvSpPr>
            <p:nvPr/>
          </p:nvSpPr>
          <p:spPr bwMode="auto">
            <a:xfrm>
              <a:off x="2583" y="3102"/>
              <a:ext cx="351" cy="198"/>
            </a:xfrm>
            <a:custGeom>
              <a:avLst/>
              <a:gdLst>
                <a:gd name="T0" fmla="*/ 350 w 351"/>
                <a:gd name="T1" fmla="*/ 0 h 198"/>
                <a:gd name="T2" fmla="*/ 318 w 351"/>
                <a:gd name="T3" fmla="*/ 197 h 198"/>
                <a:gd name="T4" fmla="*/ 0 w 351"/>
                <a:gd name="T5" fmla="*/ 67 h 198"/>
                <a:gd name="T6" fmla="*/ 350 w 351"/>
                <a:gd name="T7" fmla="*/ 0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1"/>
                <a:gd name="T13" fmla="*/ 0 h 198"/>
                <a:gd name="T14" fmla="*/ 351 w 351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1" h="198">
                  <a:moveTo>
                    <a:pt x="350" y="0"/>
                  </a:moveTo>
                  <a:lnTo>
                    <a:pt x="318" y="197"/>
                  </a:lnTo>
                  <a:lnTo>
                    <a:pt x="0" y="67"/>
                  </a:lnTo>
                  <a:lnTo>
                    <a:pt x="350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5" name="Freeform 41"/>
            <p:cNvSpPr>
              <a:spLocks/>
            </p:cNvSpPr>
            <p:nvPr/>
          </p:nvSpPr>
          <p:spPr bwMode="auto">
            <a:xfrm>
              <a:off x="2422" y="1926"/>
              <a:ext cx="323" cy="229"/>
            </a:xfrm>
            <a:custGeom>
              <a:avLst/>
              <a:gdLst>
                <a:gd name="T0" fmla="*/ 0 w 323"/>
                <a:gd name="T1" fmla="*/ 36 h 229"/>
                <a:gd name="T2" fmla="*/ 235 w 323"/>
                <a:gd name="T3" fmla="*/ 0 h 229"/>
                <a:gd name="T4" fmla="*/ 322 w 323"/>
                <a:gd name="T5" fmla="*/ 228 h 229"/>
                <a:gd name="T6" fmla="*/ 0 w 323"/>
                <a:gd name="T7" fmla="*/ 36 h 2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3"/>
                <a:gd name="T13" fmla="*/ 0 h 229"/>
                <a:gd name="T14" fmla="*/ 323 w 323"/>
                <a:gd name="T15" fmla="*/ 229 h 2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3" h="229">
                  <a:moveTo>
                    <a:pt x="0" y="36"/>
                  </a:moveTo>
                  <a:lnTo>
                    <a:pt x="235" y="0"/>
                  </a:lnTo>
                  <a:lnTo>
                    <a:pt x="322" y="228"/>
                  </a:lnTo>
                  <a:lnTo>
                    <a:pt x="0" y="36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6" name="Freeform 42"/>
            <p:cNvSpPr>
              <a:spLocks/>
            </p:cNvSpPr>
            <p:nvPr/>
          </p:nvSpPr>
          <p:spPr bwMode="auto">
            <a:xfrm>
              <a:off x="2655" y="1924"/>
              <a:ext cx="282" cy="229"/>
            </a:xfrm>
            <a:custGeom>
              <a:avLst/>
              <a:gdLst>
                <a:gd name="T0" fmla="*/ 0 w 282"/>
                <a:gd name="T1" fmla="*/ 0 h 229"/>
                <a:gd name="T2" fmla="*/ 281 w 282"/>
                <a:gd name="T3" fmla="*/ 14 h 229"/>
                <a:gd name="T4" fmla="*/ 86 w 282"/>
                <a:gd name="T5" fmla="*/ 228 h 229"/>
                <a:gd name="T6" fmla="*/ 0 w 282"/>
                <a:gd name="T7" fmla="*/ 0 h 2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29"/>
                <a:gd name="T14" fmla="*/ 282 w 282"/>
                <a:gd name="T15" fmla="*/ 229 h 2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29">
                  <a:moveTo>
                    <a:pt x="0" y="0"/>
                  </a:moveTo>
                  <a:lnTo>
                    <a:pt x="281" y="14"/>
                  </a:lnTo>
                  <a:lnTo>
                    <a:pt x="86" y="228"/>
                  </a:lnTo>
                  <a:lnTo>
                    <a:pt x="0" y="0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7" name="Freeform 43"/>
            <p:cNvSpPr>
              <a:spLocks/>
            </p:cNvSpPr>
            <p:nvPr/>
          </p:nvSpPr>
          <p:spPr bwMode="auto">
            <a:xfrm>
              <a:off x="2736" y="1941"/>
              <a:ext cx="201" cy="474"/>
            </a:xfrm>
            <a:custGeom>
              <a:avLst/>
              <a:gdLst>
                <a:gd name="T0" fmla="*/ 200 w 201"/>
                <a:gd name="T1" fmla="*/ 0 h 474"/>
                <a:gd name="T2" fmla="*/ 195 w 201"/>
                <a:gd name="T3" fmla="*/ 473 h 474"/>
                <a:gd name="T4" fmla="*/ 0 w 201"/>
                <a:gd name="T5" fmla="*/ 211 h 474"/>
                <a:gd name="T6" fmla="*/ 200 w 201"/>
                <a:gd name="T7" fmla="*/ 0 h 4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474"/>
                <a:gd name="T14" fmla="*/ 201 w 201"/>
                <a:gd name="T15" fmla="*/ 474 h 4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474">
                  <a:moveTo>
                    <a:pt x="200" y="0"/>
                  </a:moveTo>
                  <a:lnTo>
                    <a:pt x="195" y="473"/>
                  </a:lnTo>
                  <a:lnTo>
                    <a:pt x="0" y="211"/>
                  </a:lnTo>
                  <a:lnTo>
                    <a:pt x="200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8" name="Freeform 44"/>
            <p:cNvSpPr>
              <a:spLocks/>
            </p:cNvSpPr>
            <p:nvPr/>
          </p:nvSpPr>
          <p:spPr bwMode="auto">
            <a:xfrm>
              <a:off x="2931" y="1938"/>
              <a:ext cx="363" cy="469"/>
            </a:xfrm>
            <a:custGeom>
              <a:avLst/>
              <a:gdLst>
                <a:gd name="T0" fmla="*/ 4 w 363"/>
                <a:gd name="T1" fmla="*/ 0 h 469"/>
                <a:gd name="T2" fmla="*/ 362 w 363"/>
                <a:gd name="T3" fmla="*/ 367 h 469"/>
                <a:gd name="T4" fmla="*/ 0 w 363"/>
                <a:gd name="T5" fmla="*/ 468 h 469"/>
                <a:gd name="T6" fmla="*/ 4 w 363"/>
                <a:gd name="T7" fmla="*/ 0 h 4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3"/>
                <a:gd name="T13" fmla="*/ 0 h 469"/>
                <a:gd name="T14" fmla="*/ 363 w 363"/>
                <a:gd name="T15" fmla="*/ 469 h 4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3" h="469">
                  <a:moveTo>
                    <a:pt x="4" y="0"/>
                  </a:moveTo>
                  <a:lnTo>
                    <a:pt x="362" y="367"/>
                  </a:lnTo>
                  <a:lnTo>
                    <a:pt x="0" y="468"/>
                  </a:lnTo>
                  <a:lnTo>
                    <a:pt x="4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89" name="Freeform 45"/>
            <p:cNvSpPr>
              <a:spLocks/>
            </p:cNvSpPr>
            <p:nvPr/>
          </p:nvSpPr>
          <p:spPr bwMode="auto">
            <a:xfrm>
              <a:off x="2933" y="2306"/>
              <a:ext cx="359" cy="418"/>
            </a:xfrm>
            <a:custGeom>
              <a:avLst/>
              <a:gdLst>
                <a:gd name="T0" fmla="*/ 358 w 359"/>
                <a:gd name="T1" fmla="*/ 0 h 418"/>
                <a:gd name="T2" fmla="*/ 156 w 359"/>
                <a:gd name="T3" fmla="*/ 417 h 418"/>
                <a:gd name="T4" fmla="*/ 0 w 359"/>
                <a:gd name="T5" fmla="*/ 100 h 418"/>
                <a:gd name="T6" fmla="*/ 7 w 359"/>
                <a:gd name="T7" fmla="*/ 95 h 418"/>
                <a:gd name="T8" fmla="*/ 358 w 359"/>
                <a:gd name="T9" fmla="*/ 0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418"/>
                <a:gd name="T17" fmla="*/ 359 w 35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418">
                  <a:moveTo>
                    <a:pt x="358" y="0"/>
                  </a:moveTo>
                  <a:lnTo>
                    <a:pt x="156" y="417"/>
                  </a:lnTo>
                  <a:lnTo>
                    <a:pt x="0" y="100"/>
                  </a:lnTo>
                  <a:lnTo>
                    <a:pt x="7" y="95"/>
                  </a:lnTo>
                  <a:lnTo>
                    <a:pt x="358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0" name="Freeform 46"/>
            <p:cNvSpPr>
              <a:spLocks/>
            </p:cNvSpPr>
            <p:nvPr/>
          </p:nvSpPr>
          <p:spPr bwMode="auto">
            <a:xfrm>
              <a:off x="2931" y="1933"/>
              <a:ext cx="459" cy="371"/>
            </a:xfrm>
            <a:custGeom>
              <a:avLst/>
              <a:gdLst>
                <a:gd name="T0" fmla="*/ 7 w 459"/>
                <a:gd name="T1" fmla="*/ 0 h 371"/>
                <a:gd name="T2" fmla="*/ 458 w 459"/>
                <a:gd name="T3" fmla="*/ 117 h 371"/>
                <a:gd name="T4" fmla="*/ 357 w 459"/>
                <a:gd name="T5" fmla="*/ 370 h 371"/>
                <a:gd name="T6" fmla="*/ 0 w 459"/>
                <a:gd name="T7" fmla="*/ 9 h 371"/>
                <a:gd name="T8" fmla="*/ 7 w 459"/>
                <a:gd name="T9" fmla="*/ 0 h 3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9"/>
                <a:gd name="T16" fmla="*/ 0 h 371"/>
                <a:gd name="T17" fmla="*/ 459 w 459"/>
                <a:gd name="T18" fmla="*/ 371 h 3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9" h="371">
                  <a:moveTo>
                    <a:pt x="7" y="0"/>
                  </a:moveTo>
                  <a:lnTo>
                    <a:pt x="458" y="117"/>
                  </a:lnTo>
                  <a:lnTo>
                    <a:pt x="357" y="370"/>
                  </a:lnTo>
                  <a:lnTo>
                    <a:pt x="0" y="9"/>
                  </a:lnTo>
                  <a:lnTo>
                    <a:pt x="7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1" name="Freeform 47"/>
            <p:cNvSpPr>
              <a:spLocks/>
            </p:cNvSpPr>
            <p:nvPr/>
          </p:nvSpPr>
          <p:spPr bwMode="auto">
            <a:xfrm>
              <a:off x="3285" y="2054"/>
              <a:ext cx="257" cy="253"/>
            </a:xfrm>
            <a:custGeom>
              <a:avLst/>
              <a:gdLst>
                <a:gd name="T0" fmla="*/ 103 w 257"/>
                <a:gd name="T1" fmla="*/ 0 h 253"/>
                <a:gd name="T2" fmla="*/ 256 w 257"/>
                <a:gd name="T3" fmla="*/ 69 h 253"/>
                <a:gd name="T4" fmla="*/ 0 w 257"/>
                <a:gd name="T5" fmla="*/ 252 h 253"/>
                <a:gd name="T6" fmla="*/ 103 w 257"/>
                <a:gd name="T7" fmla="*/ 0 h 2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7"/>
                <a:gd name="T13" fmla="*/ 0 h 253"/>
                <a:gd name="T14" fmla="*/ 257 w 257"/>
                <a:gd name="T15" fmla="*/ 253 h 2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7" h="253">
                  <a:moveTo>
                    <a:pt x="103" y="0"/>
                  </a:moveTo>
                  <a:lnTo>
                    <a:pt x="256" y="69"/>
                  </a:lnTo>
                  <a:lnTo>
                    <a:pt x="0" y="252"/>
                  </a:lnTo>
                  <a:lnTo>
                    <a:pt x="103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2" name="Freeform 48"/>
            <p:cNvSpPr>
              <a:spLocks/>
            </p:cNvSpPr>
            <p:nvPr/>
          </p:nvSpPr>
          <p:spPr bwMode="auto">
            <a:xfrm>
              <a:off x="3092" y="2303"/>
              <a:ext cx="651" cy="419"/>
            </a:xfrm>
            <a:custGeom>
              <a:avLst/>
              <a:gdLst>
                <a:gd name="T0" fmla="*/ 199 w 651"/>
                <a:gd name="T1" fmla="*/ 0 h 419"/>
                <a:gd name="T2" fmla="*/ 650 w 651"/>
                <a:gd name="T3" fmla="*/ 182 h 419"/>
                <a:gd name="T4" fmla="*/ 0 w 651"/>
                <a:gd name="T5" fmla="*/ 418 h 419"/>
                <a:gd name="T6" fmla="*/ 199 w 651"/>
                <a:gd name="T7" fmla="*/ 0 h 4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419"/>
                <a:gd name="T14" fmla="*/ 651 w 651"/>
                <a:gd name="T15" fmla="*/ 419 h 4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419">
                  <a:moveTo>
                    <a:pt x="199" y="0"/>
                  </a:moveTo>
                  <a:lnTo>
                    <a:pt x="650" y="182"/>
                  </a:lnTo>
                  <a:lnTo>
                    <a:pt x="0" y="418"/>
                  </a:lnTo>
                  <a:lnTo>
                    <a:pt x="199" y="0"/>
                  </a:lnTo>
                </a:path>
              </a:pathLst>
            </a:custGeom>
            <a:solidFill>
              <a:srgbClr val="EAEAEA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3" name="Freeform 49"/>
            <p:cNvSpPr>
              <a:spLocks/>
            </p:cNvSpPr>
            <p:nvPr/>
          </p:nvSpPr>
          <p:spPr bwMode="auto">
            <a:xfrm>
              <a:off x="3286" y="2126"/>
              <a:ext cx="455" cy="363"/>
            </a:xfrm>
            <a:custGeom>
              <a:avLst/>
              <a:gdLst>
                <a:gd name="T0" fmla="*/ 252 w 455"/>
                <a:gd name="T1" fmla="*/ 0 h 363"/>
                <a:gd name="T2" fmla="*/ 454 w 455"/>
                <a:gd name="T3" fmla="*/ 362 h 363"/>
                <a:gd name="T4" fmla="*/ 0 w 455"/>
                <a:gd name="T5" fmla="*/ 177 h 363"/>
                <a:gd name="T6" fmla="*/ 252 w 455"/>
                <a:gd name="T7" fmla="*/ 0 h 3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5"/>
                <a:gd name="T13" fmla="*/ 0 h 363"/>
                <a:gd name="T14" fmla="*/ 455 w 455"/>
                <a:gd name="T15" fmla="*/ 363 h 3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5" h="363">
                  <a:moveTo>
                    <a:pt x="252" y="0"/>
                  </a:moveTo>
                  <a:lnTo>
                    <a:pt x="454" y="362"/>
                  </a:lnTo>
                  <a:lnTo>
                    <a:pt x="0" y="177"/>
                  </a:lnTo>
                  <a:lnTo>
                    <a:pt x="252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4" name="Freeform 50"/>
            <p:cNvSpPr>
              <a:spLocks/>
            </p:cNvSpPr>
            <p:nvPr/>
          </p:nvSpPr>
          <p:spPr bwMode="auto">
            <a:xfrm>
              <a:off x="3092" y="2486"/>
              <a:ext cx="649" cy="408"/>
            </a:xfrm>
            <a:custGeom>
              <a:avLst/>
              <a:gdLst>
                <a:gd name="T0" fmla="*/ 0 w 649"/>
                <a:gd name="T1" fmla="*/ 237 h 408"/>
                <a:gd name="T2" fmla="*/ 494 w 649"/>
                <a:gd name="T3" fmla="*/ 407 h 408"/>
                <a:gd name="T4" fmla="*/ 648 w 649"/>
                <a:gd name="T5" fmla="*/ 0 h 408"/>
                <a:gd name="T6" fmla="*/ 0 w 649"/>
                <a:gd name="T7" fmla="*/ 237 h 4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9"/>
                <a:gd name="T13" fmla="*/ 0 h 408"/>
                <a:gd name="T14" fmla="*/ 649 w 649"/>
                <a:gd name="T15" fmla="*/ 408 h 4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9" h="408">
                  <a:moveTo>
                    <a:pt x="0" y="237"/>
                  </a:moveTo>
                  <a:lnTo>
                    <a:pt x="494" y="407"/>
                  </a:lnTo>
                  <a:lnTo>
                    <a:pt x="648" y="0"/>
                  </a:lnTo>
                  <a:lnTo>
                    <a:pt x="0" y="237"/>
                  </a:lnTo>
                </a:path>
              </a:pathLst>
            </a:custGeom>
            <a:solidFill>
              <a:srgbClr val="EAEAEA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5" name="Freeform 51"/>
            <p:cNvSpPr>
              <a:spLocks/>
            </p:cNvSpPr>
            <p:nvPr/>
          </p:nvSpPr>
          <p:spPr bwMode="auto">
            <a:xfrm>
              <a:off x="2928" y="2721"/>
              <a:ext cx="657" cy="387"/>
            </a:xfrm>
            <a:custGeom>
              <a:avLst/>
              <a:gdLst>
                <a:gd name="T0" fmla="*/ 168 w 657"/>
                <a:gd name="T1" fmla="*/ 0 h 387"/>
                <a:gd name="T2" fmla="*/ 0 w 657"/>
                <a:gd name="T3" fmla="*/ 386 h 387"/>
                <a:gd name="T4" fmla="*/ 656 w 657"/>
                <a:gd name="T5" fmla="*/ 170 h 387"/>
                <a:gd name="T6" fmla="*/ 168 w 657"/>
                <a:gd name="T7" fmla="*/ 0 h 3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7"/>
                <a:gd name="T13" fmla="*/ 0 h 387"/>
                <a:gd name="T14" fmla="*/ 657 w 657"/>
                <a:gd name="T15" fmla="*/ 387 h 3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7" h="387">
                  <a:moveTo>
                    <a:pt x="168" y="0"/>
                  </a:moveTo>
                  <a:lnTo>
                    <a:pt x="0" y="386"/>
                  </a:lnTo>
                  <a:lnTo>
                    <a:pt x="656" y="170"/>
                  </a:lnTo>
                  <a:lnTo>
                    <a:pt x="168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6" name="Freeform 52"/>
            <p:cNvSpPr>
              <a:spLocks/>
            </p:cNvSpPr>
            <p:nvPr/>
          </p:nvSpPr>
          <p:spPr bwMode="auto">
            <a:xfrm>
              <a:off x="2936" y="2889"/>
              <a:ext cx="649" cy="358"/>
            </a:xfrm>
            <a:custGeom>
              <a:avLst/>
              <a:gdLst>
                <a:gd name="T0" fmla="*/ 0 w 649"/>
                <a:gd name="T1" fmla="*/ 215 h 358"/>
                <a:gd name="T2" fmla="*/ 321 w 649"/>
                <a:gd name="T3" fmla="*/ 357 h 358"/>
                <a:gd name="T4" fmla="*/ 331 w 649"/>
                <a:gd name="T5" fmla="*/ 357 h 358"/>
                <a:gd name="T6" fmla="*/ 648 w 649"/>
                <a:gd name="T7" fmla="*/ 0 h 358"/>
                <a:gd name="T8" fmla="*/ 0 w 649"/>
                <a:gd name="T9" fmla="*/ 215 h 3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9"/>
                <a:gd name="T16" fmla="*/ 0 h 358"/>
                <a:gd name="T17" fmla="*/ 649 w 649"/>
                <a:gd name="T18" fmla="*/ 358 h 3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9" h="358">
                  <a:moveTo>
                    <a:pt x="0" y="215"/>
                  </a:moveTo>
                  <a:lnTo>
                    <a:pt x="321" y="357"/>
                  </a:lnTo>
                  <a:lnTo>
                    <a:pt x="331" y="357"/>
                  </a:lnTo>
                  <a:lnTo>
                    <a:pt x="648" y="0"/>
                  </a:lnTo>
                  <a:lnTo>
                    <a:pt x="0" y="215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7" name="Freeform 53"/>
            <p:cNvSpPr>
              <a:spLocks/>
            </p:cNvSpPr>
            <p:nvPr/>
          </p:nvSpPr>
          <p:spPr bwMode="auto">
            <a:xfrm>
              <a:off x="2904" y="3105"/>
              <a:ext cx="359" cy="195"/>
            </a:xfrm>
            <a:custGeom>
              <a:avLst/>
              <a:gdLst>
                <a:gd name="T0" fmla="*/ 28 w 359"/>
                <a:gd name="T1" fmla="*/ 0 h 195"/>
                <a:gd name="T2" fmla="*/ 358 w 359"/>
                <a:gd name="T3" fmla="*/ 146 h 195"/>
                <a:gd name="T4" fmla="*/ 0 w 359"/>
                <a:gd name="T5" fmla="*/ 194 h 195"/>
                <a:gd name="T6" fmla="*/ 28 w 359"/>
                <a:gd name="T7" fmla="*/ 0 h 1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9"/>
                <a:gd name="T13" fmla="*/ 0 h 195"/>
                <a:gd name="T14" fmla="*/ 359 w 359"/>
                <a:gd name="T15" fmla="*/ 195 h 1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9" h="195">
                  <a:moveTo>
                    <a:pt x="28" y="0"/>
                  </a:moveTo>
                  <a:lnTo>
                    <a:pt x="358" y="146"/>
                  </a:lnTo>
                  <a:lnTo>
                    <a:pt x="0" y="194"/>
                  </a:lnTo>
                  <a:lnTo>
                    <a:pt x="28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8" name="Freeform 54"/>
            <p:cNvSpPr>
              <a:spLocks/>
            </p:cNvSpPr>
            <p:nvPr/>
          </p:nvSpPr>
          <p:spPr bwMode="auto">
            <a:xfrm>
              <a:off x="2906" y="3251"/>
              <a:ext cx="356" cy="145"/>
            </a:xfrm>
            <a:custGeom>
              <a:avLst/>
              <a:gdLst>
                <a:gd name="T0" fmla="*/ 355 w 356"/>
                <a:gd name="T1" fmla="*/ 0 h 145"/>
                <a:gd name="T2" fmla="*/ 287 w 356"/>
                <a:gd name="T3" fmla="*/ 144 h 145"/>
                <a:gd name="T4" fmla="*/ 0 w 356"/>
                <a:gd name="T5" fmla="*/ 50 h 145"/>
                <a:gd name="T6" fmla="*/ 355 w 356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"/>
                <a:gd name="T13" fmla="*/ 0 h 145"/>
                <a:gd name="T14" fmla="*/ 356 w 356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" h="145">
                  <a:moveTo>
                    <a:pt x="355" y="0"/>
                  </a:moveTo>
                  <a:lnTo>
                    <a:pt x="287" y="144"/>
                  </a:lnTo>
                  <a:lnTo>
                    <a:pt x="0" y="50"/>
                  </a:lnTo>
                  <a:lnTo>
                    <a:pt x="355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99" name="Freeform 55"/>
            <p:cNvSpPr>
              <a:spLocks/>
            </p:cNvSpPr>
            <p:nvPr/>
          </p:nvSpPr>
          <p:spPr bwMode="auto">
            <a:xfrm>
              <a:off x="3260" y="2889"/>
              <a:ext cx="416" cy="430"/>
            </a:xfrm>
            <a:custGeom>
              <a:avLst/>
              <a:gdLst>
                <a:gd name="T0" fmla="*/ 323 w 416"/>
                <a:gd name="T1" fmla="*/ 0 h 430"/>
                <a:gd name="T2" fmla="*/ 415 w 416"/>
                <a:gd name="T3" fmla="*/ 429 h 430"/>
                <a:gd name="T4" fmla="*/ 0 w 416"/>
                <a:gd name="T5" fmla="*/ 354 h 430"/>
                <a:gd name="T6" fmla="*/ 323 w 416"/>
                <a:gd name="T7" fmla="*/ 0 h 4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6"/>
                <a:gd name="T13" fmla="*/ 0 h 430"/>
                <a:gd name="T14" fmla="*/ 416 w 416"/>
                <a:gd name="T15" fmla="*/ 430 h 4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6" h="430">
                  <a:moveTo>
                    <a:pt x="323" y="0"/>
                  </a:moveTo>
                  <a:lnTo>
                    <a:pt x="415" y="429"/>
                  </a:lnTo>
                  <a:lnTo>
                    <a:pt x="0" y="354"/>
                  </a:lnTo>
                  <a:lnTo>
                    <a:pt x="323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0" name="Freeform 56"/>
            <p:cNvSpPr>
              <a:spLocks/>
            </p:cNvSpPr>
            <p:nvPr/>
          </p:nvSpPr>
          <p:spPr bwMode="auto">
            <a:xfrm>
              <a:off x="3195" y="3244"/>
              <a:ext cx="488" cy="150"/>
            </a:xfrm>
            <a:custGeom>
              <a:avLst/>
              <a:gdLst>
                <a:gd name="T0" fmla="*/ 69 w 488"/>
                <a:gd name="T1" fmla="*/ 0 h 150"/>
                <a:gd name="T2" fmla="*/ 487 w 488"/>
                <a:gd name="T3" fmla="*/ 76 h 150"/>
                <a:gd name="T4" fmla="*/ 0 w 488"/>
                <a:gd name="T5" fmla="*/ 149 h 150"/>
                <a:gd name="T6" fmla="*/ 69 w 488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8"/>
                <a:gd name="T13" fmla="*/ 0 h 150"/>
                <a:gd name="T14" fmla="*/ 488 w 488"/>
                <a:gd name="T15" fmla="*/ 150 h 1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8" h="150">
                  <a:moveTo>
                    <a:pt x="69" y="0"/>
                  </a:moveTo>
                  <a:lnTo>
                    <a:pt x="487" y="76"/>
                  </a:lnTo>
                  <a:lnTo>
                    <a:pt x="0" y="149"/>
                  </a:lnTo>
                  <a:lnTo>
                    <a:pt x="69" y="0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1" name="Freeform 57"/>
            <p:cNvSpPr>
              <a:spLocks/>
            </p:cNvSpPr>
            <p:nvPr/>
          </p:nvSpPr>
          <p:spPr bwMode="auto">
            <a:xfrm>
              <a:off x="3195" y="3323"/>
              <a:ext cx="483" cy="147"/>
            </a:xfrm>
            <a:custGeom>
              <a:avLst/>
              <a:gdLst>
                <a:gd name="T0" fmla="*/ 482 w 483"/>
                <a:gd name="T1" fmla="*/ 0 h 147"/>
                <a:gd name="T2" fmla="*/ 362 w 483"/>
                <a:gd name="T3" fmla="*/ 146 h 147"/>
                <a:gd name="T4" fmla="*/ 0 w 483"/>
                <a:gd name="T5" fmla="*/ 71 h 147"/>
                <a:gd name="T6" fmla="*/ 482 w 483"/>
                <a:gd name="T7" fmla="*/ 0 h 1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3"/>
                <a:gd name="T13" fmla="*/ 0 h 147"/>
                <a:gd name="T14" fmla="*/ 483 w 483"/>
                <a:gd name="T15" fmla="*/ 147 h 1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3" h="147">
                  <a:moveTo>
                    <a:pt x="482" y="0"/>
                  </a:moveTo>
                  <a:lnTo>
                    <a:pt x="362" y="146"/>
                  </a:lnTo>
                  <a:lnTo>
                    <a:pt x="0" y="71"/>
                  </a:lnTo>
                  <a:lnTo>
                    <a:pt x="482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2" name="Freeform 58"/>
            <p:cNvSpPr>
              <a:spLocks/>
            </p:cNvSpPr>
            <p:nvPr/>
          </p:nvSpPr>
          <p:spPr bwMode="auto">
            <a:xfrm>
              <a:off x="3557" y="3321"/>
              <a:ext cx="517" cy="149"/>
            </a:xfrm>
            <a:custGeom>
              <a:avLst/>
              <a:gdLst>
                <a:gd name="T0" fmla="*/ 120 w 517"/>
                <a:gd name="T1" fmla="*/ 0 h 149"/>
                <a:gd name="T2" fmla="*/ 132 w 517"/>
                <a:gd name="T3" fmla="*/ 0 h 149"/>
                <a:gd name="T4" fmla="*/ 141 w 517"/>
                <a:gd name="T5" fmla="*/ 2 h 149"/>
                <a:gd name="T6" fmla="*/ 516 w 517"/>
                <a:gd name="T7" fmla="*/ 114 h 149"/>
                <a:gd name="T8" fmla="*/ 0 w 517"/>
                <a:gd name="T9" fmla="*/ 148 h 149"/>
                <a:gd name="T10" fmla="*/ 120 w 517"/>
                <a:gd name="T11" fmla="*/ 0 h 1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7"/>
                <a:gd name="T19" fmla="*/ 0 h 149"/>
                <a:gd name="T20" fmla="*/ 517 w 517"/>
                <a:gd name="T21" fmla="*/ 149 h 1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7" h="149">
                  <a:moveTo>
                    <a:pt x="120" y="0"/>
                  </a:moveTo>
                  <a:lnTo>
                    <a:pt x="132" y="0"/>
                  </a:lnTo>
                  <a:lnTo>
                    <a:pt x="141" y="2"/>
                  </a:lnTo>
                  <a:lnTo>
                    <a:pt x="516" y="114"/>
                  </a:lnTo>
                  <a:lnTo>
                    <a:pt x="0" y="148"/>
                  </a:lnTo>
                  <a:lnTo>
                    <a:pt x="120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3" name="Freeform 59"/>
            <p:cNvSpPr>
              <a:spLocks/>
            </p:cNvSpPr>
            <p:nvPr/>
          </p:nvSpPr>
          <p:spPr bwMode="auto">
            <a:xfrm>
              <a:off x="3591" y="2891"/>
              <a:ext cx="327" cy="431"/>
            </a:xfrm>
            <a:custGeom>
              <a:avLst/>
              <a:gdLst>
                <a:gd name="T0" fmla="*/ 0 w 327"/>
                <a:gd name="T1" fmla="*/ 0 h 431"/>
                <a:gd name="T2" fmla="*/ 326 w 327"/>
                <a:gd name="T3" fmla="*/ 293 h 431"/>
                <a:gd name="T4" fmla="*/ 83 w 327"/>
                <a:gd name="T5" fmla="*/ 430 h 431"/>
                <a:gd name="T6" fmla="*/ 0 w 327"/>
                <a:gd name="T7" fmla="*/ 0 h 4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7"/>
                <a:gd name="T13" fmla="*/ 0 h 431"/>
                <a:gd name="T14" fmla="*/ 327 w 327"/>
                <a:gd name="T15" fmla="*/ 431 h 4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7" h="431">
                  <a:moveTo>
                    <a:pt x="0" y="0"/>
                  </a:moveTo>
                  <a:lnTo>
                    <a:pt x="326" y="293"/>
                  </a:lnTo>
                  <a:lnTo>
                    <a:pt x="83" y="430"/>
                  </a:lnTo>
                  <a:lnTo>
                    <a:pt x="0" y="0"/>
                  </a:lnTo>
                </a:path>
              </a:pathLst>
            </a:custGeom>
            <a:solidFill>
              <a:srgbClr val="868686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4" name="Freeform 60"/>
            <p:cNvSpPr>
              <a:spLocks/>
            </p:cNvSpPr>
            <p:nvPr/>
          </p:nvSpPr>
          <p:spPr bwMode="auto">
            <a:xfrm>
              <a:off x="3675" y="3179"/>
              <a:ext cx="392" cy="255"/>
            </a:xfrm>
            <a:custGeom>
              <a:avLst/>
              <a:gdLst>
                <a:gd name="T0" fmla="*/ 391 w 392"/>
                <a:gd name="T1" fmla="*/ 254 h 255"/>
                <a:gd name="T2" fmla="*/ 237 w 392"/>
                <a:gd name="T3" fmla="*/ 0 h 255"/>
                <a:gd name="T4" fmla="*/ 0 w 392"/>
                <a:gd name="T5" fmla="*/ 138 h 255"/>
                <a:gd name="T6" fmla="*/ 391 w 392"/>
                <a:gd name="T7" fmla="*/ 254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2"/>
                <a:gd name="T13" fmla="*/ 0 h 255"/>
                <a:gd name="T14" fmla="*/ 392 w 39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2" h="255">
                  <a:moveTo>
                    <a:pt x="391" y="254"/>
                  </a:moveTo>
                  <a:lnTo>
                    <a:pt x="237" y="0"/>
                  </a:lnTo>
                  <a:lnTo>
                    <a:pt x="0" y="138"/>
                  </a:lnTo>
                  <a:lnTo>
                    <a:pt x="391" y="254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5" name="Freeform 61"/>
            <p:cNvSpPr>
              <a:spLocks/>
            </p:cNvSpPr>
            <p:nvPr/>
          </p:nvSpPr>
          <p:spPr bwMode="auto">
            <a:xfrm>
              <a:off x="3586" y="2493"/>
              <a:ext cx="292" cy="397"/>
            </a:xfrm>
            <a:custGeom>
              <a:avLst/>
              <a:gdLst>
                <a:gd name="T0" fmla="*/ 153 w 292"/>
                <a:gd name="T1" fmla="*/ 0 h 397"/>
                <a:gd name="T2" fmla="*/ 291 w 292"/>
                <a:gd name="T3" fmla="*/ 393 h 397"/>
                <a:gd name="T4" fmla="*/ 0 w 292"/>
                <a:gd name="T5" fmla="*/ 396 h 397"/>
                <a:gd name="T6" fmla="*/ 153 w 292"/>
                <a:gd name="T7" fmla="*/ 0 h 3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2"/>
                <a:gd name="T13" fmla="*/ 0 h 397"/>
                <a:gd name="T14" fmla="*/ 292 w 292"/>
                <a:gd name="T15" fmla="*/ 397 h 3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2" h="397">
                  <a:moveTo>
                    <a:pt x="153" y="0"/>
                  </a:moveTo>
                  <a:lnTo>
                    <a:pt x="291" y="393"/>
                  </a:lnTo>
                  <a:lnTo>
                    <a:pt x="0" y="396"/>
                  </a:lnTo>
                  <a:lnTo>
                    <a:pt x="153" y="0"/>
                  </a:lnTo>
                </a:path>
              </a:pathLst>
            </a:custGeom>
            <a:solidFill>
              <a:schemeClr val="bg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106" name="Freeform 62"/>
            <p:cNvSpPr>
              <a:spLocks/>
            </p:cNvSpPr>
            <p:nvPr/>
          </p:nvSpPr>
          <p:spPr bwMode="auto">
            <a:xfrm>
              <a:off x="3591" y="2884"/>
              <a:ext cx="320" cy="291"/>
            </a:xfrm>
            <a:custGeom>
              <a:avLst/>
              <a:gdLst>
                <a:gd name="T0" fmla="*/ 0 w 320"/>
                <a:gd name="T1" fmla="*/ 4 h 291"/>
                <a:gd name="T2" fmla="*/ 287 w 320"/>
                <a:gd name="T3" fmla="*/ 0 h 291"/>
                <a:gd name="T4" fmla="*/ 319 w 320"/>
                <a:gd name="T5" fmla="*/ 290 h 291"/>
                <a:gd name="T6" fmla="*/ 0 w 320"/>
                <a:gd name="T7" fmla="*/ 4 h 2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0"/>
                <a:gd name="T13" fmla="*/ 0 h 291"/>
                <a:gd name="T14" fmla="*/ 320 w 320"/>
                <a:gd name="T15" fmla="*/ 291 h 2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0" h="291">
                  <a:moveTo>
                    <a:pt x="0" y="4"/>
                  </a:moveTo>
                  <a:lnTo>
                    <a:pt x="287" y="0"/>
                  </a:lnTo>
                  <a:lnTo>
                    <a:pt x="319" y="290"/>
                  </a:lnTo>
                  <a:lnTo>
                    <a:pt x="0" y="4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43015" name="Text Box 63"/>
          <p:cNvSpPr txBox="1">
            <a:spLocks noChangeArrowheads="1"/>
          </p:cNvSpPr>
          <p:nvPr/>
        </p:nvSpPr>
        <p:spPr bwMode="auto">
          <a:xfrm>
            <a:off x="3810000" y="3581400"/>
            <a:ext cx="1600200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/>
              <a:t>Tessellated Plates 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Shape Model</a:t>
            </a:r>
          </a:p>
        </p:txBody>
      </p:sp>
      <p:sp>
        <p:nvSpPr>
          <p:cNvPr id="43016" name="Text Box 65"/>
          <p:cNvSpPr txBox="1">
            <a:spLocks noChangeArrowheads="1"/>
          </p:cNvSpPr>
          <p:nvPr/>
        </p:nvSpPr>
        <p:spPr bwMode="auto">
          <a:xfrm>
            <a:off x="5334000" y="5888038"/>
            <a:ext cx="1676400" cy="917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/>
              <a:t>Planetary constants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kernel containing rotation data for the body, and possibly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tri-axial shape</a:t>
            </a:r>
            <a:endParaRPr lang="en-US" sz="900" b="1"/>
          </a:p>
        </p:txBody>
      </p:sp>
      <p:grpSp>
        <p:nvGrpSpPr>
          <p:cNvPr id="43017" name="Group 73"/>
          <p:cNvGrpSpPr>
            <a:grpSpLocks/>
          </p:cNvGrpSpPr>
          <p:nvPr/>
        </p:nvGrpSpPr>
        <p:grpSpPr bwMode="auto">
          <a:xfrm>
            <a:off x="3962400" y="1371600"/>
            <a:ext cx="1195388" cy="1087438"/>
            <a:chOff x="2592" y="912"/>
            <a:chExt cx="897" cy="816"/>
          </a:xfrm>
        </p:grpSpPr>
        <p:pic>
          <p:nvPicPr>
            <p:cNvPr id="43053" name="Picture 7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92" y="960"/>
              <a:ext cx="795" cy="7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3054" name="Rectangle 75"/>
            <p:cNvSpPr>
              <a:spLocks noChangeArrowheads="1"/>
            </p:cNvSpPr>
            <p:nvPr/>
          </p:nvSpPr>
          <p:spPr bwMode="auto">
            <a:xfrm>
              <a:off x="3345" y="912"/>
              <a:ext cx="144" cy="81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43018" name="Text Box 78"/>
          <p:cNvSpPr txBox="1">
            <a:spLocks noChangeArrowheads="1"/>
          </p:cNvSpPr>
          <p:nvPr/>
        </p:nvSpPr>
        <p:spPr bwMode="auto">
          <a:xfrm>
            <a:off x="3911600" y="2405063"/>
            <a:ext cx="1208088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/>
              <a:t>Digital Terrain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/>
              <a:t> Shape Model</a:t>
            </a:r>
          </a:p>
        </p:txBody>
      </p:sp>
      <p:sp>
        <p:nvSpPr>
          <p:cNvPr id="43019" name="Text Box 79"/>
          <p:cNvSpPr txBox="1">
            <a:spLocks noChangeArrowheads="1"/>
          </p:cNvSpPr>
          <p:nvPr/>
        </p:nvSpPr>
        <p:spPr bwMode="auto">
          <a:xfrm>
            <a:off x="3810000" y="4876800"/>
            <a:ext cx="1395413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/>
              <a:t>Triaxial Ellipsoid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200" b="1"/>
              <a:t>Shape Model</a:t>
            </a:r>
          </a:p>
        </p:txBody>
      </p:sp>
      <p:sp>
        <p:nvSpPr>
          <p:cNvPr id="43020" name="AutoShape 83"/>
          <p:cNvSpPr>
            <a:spLocks noChangeArrowheads="1"/>
          </p:cNvSpPr>
          <p:nvPr/>
        </p:nvSpPr>
        <p:spPr bwMode="auto">
          <a:xfrm>
            <a:off x="3657600" y="1371600"/>
            <a:ext cx="1752600" cy="26670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90000"/>
              </a:lnSpc>
            </a:pPr>
            <a:endParaRPr lang="en-US" sz="1200" b="1"/>
          </a:p>
        </p:txBody>
      </p:sp>
      <p:sp>
        <p:nvSpPr>
          <p:cNvPr id="43021" name="AutoShape 84"/>
          <p:cNvSpPr>
            <a:spLocks noChangeArrowheads="1"/>
          </p:cNvSpPr>
          <p:nvPr/>
        </p:nvSpPr>
        <p:spPr bwMode="auto">
          <a:xfrm>
            <a:off x="3657600" y="4114800"/>
            <a:ext cx="1752600" cy="23622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22" name="Text Box 85"/>
          <p:cNvSpPr txBox="1">
            <a:spLocks noChangeArrowheads="1"/>
          </p:cNvSpPr>
          <p:nvPr/>
        </p:nvSpPr>
        <p:spPr bwMode="auto">
          <a:xfrm>
            <a:off x="5402263" y="1752600"/>
            <a:ext cx="1116012" cy="422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/>
              <a:t>Digital</a:t>
            </a:r>
          </a:p>
          <a:p>
            <a:pPr eaLnBrk="0" hangingPunct="0">
              <a:lnSpc>
                <a:spcPct val="90000"/>
              </a:lnSpc>
            </a:pPr>
            <a:r>
              <a:rPr lang="en-US" sz="1200" b="1"/>
              <a:t>shape kernel</a:t>
            </a:r>
          </a:p>
        </p:txBody>
      </p:sp>
      <p:sp>
        <p:nvSpPr>
          <p:cNvPr id="43023" name="Text Box 88"/>
          <p:cNvSpPr txBox="1">
            <a:spLocks noChangeArrowheads="1"/>
          </p:cNvSpPr>
          <p:nvPr/>
        </p:nvSpPr>
        <p:spPr bwMode="auto">
          <a:xfrm>
            <a:off x="6702425" y="2760663"/>
            <a:ext cx="2071688" cy="257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200" b="1"/>
              <a:t>Your Application Program</a:t>
            </a:r>
          </a:p>
        </p:txBody>
      </p:sp>
      <p:grpSp>
        <p:nvGrpSpPr>
          <p:cNvPr id="43024" name="Group 89"/>
          <p:cNvGrpSpPr>
            <a:grpSpLocks/>
          </p:cNvGrpSpPr>
          <p:nvPr/>
        </p:nvGrpSpPr>
        <p:grpSpPr bwMode="auto">
          <a:xfrm>
            <a:off x="7115175" y="3863975"/>
            <a:ext cx="1069975" cy="920750"/>
            <a:chOff x="3888" y="2774"/>
            <a:chExt cx="528" cy="501"/>
          </a:xfrm>
        </p:grpSpPr>
        <p:sp>
          <p:nvSpPr>
            <p:cNvPr id="43051" name="AutoShape 90"/>
            <p:cNvSpPr>
              <a:spLocks noChangeArrowheads="1"/>
            </p:cNvSpPr>
            <p:nvPr/>
          </p:nvSpPr>
          <p:spPr bwMode="auto">
            <a:xfrm>
              <a:off x="3888" y="2774"/>
              <a:ext cx="528" cy="501"/>
            </a:xfrm>
            <a:prstGeom prst="roundRect">
              <a:avLst>
                <a:gd name="adj" fmla="val 16667"/>
              </a:avLst>
            </a:prstGeom>
            <a:solidFill>
              <a:srgbClr val="0E69F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052" name="Text Box 91"/>
            <p:cNvSpPr txBox="1">
              <a:spLocks noChangeArrowheads="1"/>
            </p:cNvSpPr>
            <p:nvPr/>
          </p:nvSpPr>
          <p:spPr bwMode="auto">
            <a:xfrm>
              <a:off x="3923" y="2932"/>
              <a:ext cx="474" cy="230"/>
            </a:xfrm>
            <a:prstGeom prst="rect">
              <a:avLst/>
            </a:prstGeom>
            <a:solidFill>
              <a:srgbClr val="0E69FC"/>
            </a:solidFill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1200" b="1"/>
                <a:t>SPICE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1200" b="1"/>
                <a:t>modules</a:t>
              </a:r>
            </a:p>
          </p:txBody>
        </p:sp>
      </p:grpSp>
      <p:sp>
        <p:nvSpPr>
          <p:cNvPr id="43025" name="Text Box 92"/>
          <p:cNvSpPr txBox="1">
            <a:spLocks noChangeArrowheads="1"/>
          </p:cNvSpPr>
          <p:nvPr/>
        </p:nvSpPr>
        <p:spPr bwMode="auto">
          <a:xfrm>
            <a:off x="7493000" y="5889625"/>
            <a:ext cx="1220788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900" b="1">
                <a:solidFill>
                  <a:schemeClr val="accent2"/>
                </a:solidFill>
              </a:rPr>
              <a:t>SPICE modules for obtaining rotation state and shape, and then computing derived quantities</a:t>
            </a:r>
          </a:p>
        </p:txBody>
      </p:sp>
      <p:sp>
        <p:nvSpPr>
          <p:cNvPr id="43026" name="AutoShape 93"/>
          <p:cNvSpPr>
            <a:spLocks noChangeArrowheads="1"/>
          </p:cNvSpPr>
          <p:nvPr/>
        </p:nvSpPr>
        <p:spPr bwMode="auto">
          <a:xfrm rot="873386">
            <a:off x="5829300" y="3408363"/>
            <a:ext cx="1108075" cy="228600"/>
          </a:xfrm>
          <a:prstGeom prst="rightArrow">
            <a:avLst>
              <a:gd name="adj1" fmla="val 50000"/>
              <a:gd name="adj2" fmla="val 121181"/>
            </a:avLst>
          </a:prstGeom>
          <a:solidFill>
            <a:srgbClr val="FC7715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27" name="AutoShape 94"/>
          <p:cNvSpPr>
            <a:spLocks noChangeArrowheads="1"/>
          </p:cNvSpPr>
          <p:nvPr/>
        </p:nvSpPr>
        <p:spPr bwMode="auto">
          <a:xfrm rot="-2141542">
            <a:off x="4922838" y="4848225"/>
            <a:ext cx="2243137" cy="228600"/>
          </a:xfrm>
          <a:prstGeom prst="rightArrow">
            <a:avLst>
              <a:gd name="adj1" fmla="val 50000"/>
              <a:gd name="adj2" fmla="val 245312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28" name="Text Box 95"/>
          <p:cNvSpPr txBox="1">
            <a:spLocks noChangeArrowheads="1"/>
          </p:cNvSpPr>
          <p:nvPr/>
        </p:nvSpPr>
        <p:spPr bwMode="auto">
          <a:xfrm>
            <a:off x="5400675" y="1446213"/>
            <a:ext cx="612775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chemeClr val="accent1"/>
                </a:solidFill>
              </a:rPr>
              <a:t>DSK</a:t>
            </a:r>
            <a:endParaRPr lang="en-US" sz="1200" b="1"/>
          </a:p>
        </p:txBody>
      </p:sp>
      <p:sp>
        <p:nvSpPr>
          <p:cNvPr id="43029" name="Text Box 96"/>
          <p:cNvSpPr txBox="1">
            <a:spLocks noChangeArrowheads="1"/>
          </p:cNvSpPr>
          <p:nvPr/>
        </p:nvSpPr>
        <p:spPr bwMode="auto">
          <a:xfrm>
            <a:off x="5410200" y="5538788"/>
            <a:ext cx="612775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chemeClr val="accent1"/>
                </a:solidFill>
              </a:rPr>
              <a:t>PCK</a:t>
            </a:r>
            <a:endParaRPr lang="en-US" sz="1200" b="1"/>
          </a:p>
        </p:txBody>
      </p:sp>
      <p:sp>
        <p:nvSpPr>
          <p:cNvPr id="43030" name="Oval 97"/>
          <p:cNvSpPr>
            <a:spLocks noChangeArrowheads="1"/>
          </p:cNvSpPr>
          <p:nvPr/>
        </p:nvSpPr>
        <p:spPr bwMode="auto">
          <a:xfrm>
            <a:off x="4175525" y="5447924"/>
            <a:ext cx="676892" cy="649671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31" name="Line 98"/>
          <p:cNvSpPr>
            <a:spLocks noChangeShapeType="1"/>
          </p:cNvSpPr>
          <p:nvPr/>
        </p:nvSpPr>
        <p:spPr bwMode="auto">
          <a:xfrm flipH="1" flipV="1">
            <a:off x="4203700" y="5410200"/>
            <a:ext cx="88900" cy="1143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2" name="Line 99"/>
          <p:cNvSpPr>
            <a:spLocks noChangeShapeType="1"/>
          </p:cNvSpPr>
          <p:nvPr/>
        </p:nvSpPr>
        <p:spPr bwMode="auto">
          <a:xfrm>
            <a:off x="4749800" y="6080125"/>
            <a:ext cx="31750" cy="3492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3" name="Line 100"/>
          <p:cNvSpPr>
            <a:spLocks noChangeShapeType="1"/>
          </p:cNvSpPr>
          <p:nvPr/>
        </p:nvSpPr>
        <p:spPr bwMode="auto">
          <a:xfrm flipH="1">
            <a:off x="4264025" y="5816600"/>
            <a:ext cx="257175" cy="238125"/>
          </a:xfrm>
          <a:prstGeom prst="line">
            <a:avLst/>
          </a:prstGeom>
          <a:noFill/>
          <a:ln w="6350" cap="rnd">
            <a:solidFill>
              <a:schemeClr val="accent1">
                <a:alpha val="79999"/>
              </a:schemeClr>
            </a:solidFill>
            <a:prstDash val="sysDot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4" name="Line 101"/>
          <p:cNvSpPr>
            <a:spLocks noChangeShapeType="1"/>
          </p:cNvSpPr>
          <p:nvPr/>
        </p:nvSpPr>
        <p:spPr bwMode="auto">
          <a:xfrm flipV="1">
            <a:off x="4530725" y="5810250"/>
            <a:ext cx="171450" cy="6350"/>
          </a:xfrm>
          <a:prstGeom prst="line">
            <a:avLst/>
          </a:prstGeom>
          <a:noFill/>
          <a:ln w="6350" cap="rnd">
            <a:solidFill>
              <a:schemeClr val="accent1">
                <a:alpha val="79999"/>
              </a:schemeClr>
            </a:solidFill>
            <a:prstDash val="sysDot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5" name="Line 102"/>
          <p:cNvSpPr>
            <a:spLocks noChangeShapeType="1"/>
          </p:cNvSpPr>
          <p:nvPr/>
        </p:nvSpPr>
        <p:spPr bwMode="auto">
          <a:xfrm flipH="1">
            <a:off x="4140200" y="6054725"/>
            <a:ext cx="117475" cy="1143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6" name="Line 103"/>
          <p:cNvSpPr>
            <a:spLocks noChangeShapeType="1"/>
          </p:cNvSpPr>
          <p:nvPr/>
        </p:nvSpPr>
        <p:spPr bwMode="auto">
          <a:xfrm>
            <a:off x="4295775" y="5530850"/>
            <a:ext cx="441325" cy="536575"/>
          </a:xfrm>
          <a:prstGeom prst="line">
            <a:avLst/>
          </a:prstGeom>
          <a:noFill/>
          <a:ln w="6350" cap="rnd">
            <a:solidFill>
              <a:schemeClr val="accent1">
                <a:alpha val="79999"/>
              </a:schemeClr>
            </a:solidFill>
            <a:prstDash val="sysDot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7" name="Line 104"/>
          <p:cNvSpPr>
            <a:spLocks noChangeShapeType="1"/>
          </p:cNvSpPr>
          <p:nvPr/>
        </p:nvSpPr>
        <p:spPr bwMode="auto">
          <a:xfrm flipV="1">
            <a:off x="4705350" y="5797550"/>
            <a:ext cx="311150" cy="9525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38" name="Oval 105"/>
          <p:cNvSpPr>
            <a:spLocks noChangeArrowheads="1"/>
          </p:cNvSpPr>
          <p:nvPr/>
        </p:nvSpPr>
        <p:spPr bwMode="auto">
          <a:xfrm rot="-2593244">
            <a:off x="4168775" y="5645150"/>
            <a:ext cx="693738" cy="311150"/>
          </a:xfrm>
          <a:prstGeom prst="ellips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39" name="Text Box 106"/>
          <p:cNvSpPr txBox="1">
            <a:spLocks noChangeArrowheads="1"/>
          </p:cNvSpPr>
          <p:nvPr/>
        </p:nvSpPr>
        <p:spPr bwMode="auto">
          <a:xfrm>
            <a:off x="4044950" y="6169025"/>
            <a:ext cx="9969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/>
              <a:t>Orientation</a:t>
            </a:r>
            <a:endParaRPr lang="en-US" sz="1800" b="1"/>
          </a:p>
        </p:txBody>
      </p:sp>
      <p:sp>
        <p:nvSpPr>
          <p:cNvPr id="43040" name="Text Box 107"/>
          <p:cNvSpPr txBox="1">
            <a:spLocks noChangeArrowheads="1"/>
          </p:cNvSpPr>
          <p:nvPr/>
        </p:nvSpPr>
        <p:spPr bwMode="auto">
          <a:xfrm>
            <a:off x="5000625" y="5678488"/>
            <a:ext cx="252413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800"/>
              <a:t>X</a:t>
            </a:r>
            <a:endParaRPr lang="en-US" b="1"/>
          </a:p>
        </p:txBody>
      </p:sp>
      <p:sp>
        <p:nvSpPr>
          <p:cNvPr id="43041" name="Text Box 108"/>
          <p:cNvSpPr txBox="1">
            <a:spLocks noChangeArrowheads="1"/>
          </p:cNvSpPr>
          <p:nvPr/>
        </p:nvSpPr>
        <p:spPr bwMode="auto">
          <a:xfrm>
            <a:off x="3946525" y="6053138"/>
            <a:ext cx="252413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800"/>
              <a:t>Y</a:t>
            </a:r>
            <a:endParaRPr lang="en-US"/>
          </a:p>
        </p:txBody>
      </p:sp>
      <p:sp>
        <p:nvSpPr>
          <p:cNvPr id="43042" name="Text Box 109"/>
          <p:cNvSpPr txBox="1">
            <a:spLocks noChangeArrowheads="1"/>
          </p:cNvSpPr>
          <p:nvPr/>
        </p:nvSpPr>
        <p:spPr bwMode="auto">
          <a:xfrm>
            <a:off x="4010025" y="5287963"/>
            <a:ext cx="246063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800"/>
              <a:t>Z</a:t>
            </a:r>
          </a:p>
        </p:txBody>
      </p:sp>
      <p:sp>
        <p:nvSpPr>
          <p:cNvPr id="43043" name="AutoShape 110"/>
          <p:cNvSpPr>
            <a:spLocks/>
          </p:cNvSpPr>
          <p:nvPr/>
        </p:nvSpPr>
        <p:spPr bwMode="auto">
          <a:xfrm>
            <a:off x="5293338" y="1512282"/>
            <a:ext cx="343637" cy="3654678"/>
          </a:xfrm>
          <a:prstGeom prst="rightBrace">
            <a:avLst>
              <a:gd name="adj1" fmla="val 11198"/>
              <a:gd name="adj2" fmla="val 50000"/>
            </a:avLst>
          </a:prstGeom>
          <a:noFill/>
          <a:ln w="19050">
            <a:solidFill>
              <a:srgbClr val="FC7715"/>
            </a:solidFill>
            <a:round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3044" name="Text Box 111"/>
          <p:cNvSpPr txBox="1">
            <a:spLocks noChangeArrowheads="1"/>
          </p:cNvSpPr>
          <p:nvPr/>
        </p:nvSpPr>
        <p:spPr bwMode="auto">
          <a:xfrm>
            <a:off x="5715000" y="2871945"/>
            <a:ext cx="11223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>
                <a:solidFill>
                  <a:srgbClr val="FC7715"/>
                </a:solidFill>
              </a:rPr>
              <a:t>Pick one shape model</a:t>
            </a:r>
            <a:endParaRPr lang="en-US" sz="1600" b="1" dirty="0">
              <a:solidFill>
                <a:srgbClr val="FC7715"/>
              </a:solidFill>
            </a:endParaRPr>
          </a:p>
        </p:txBody>
      </p:sp>
      <p:sp>
        <p:nvSpPr>
          <p:cNvPr id="43045" name="Text Box 112"/>
          <p:cNvSpPr txBox="1">
            <a:spLocks noChangeArrowheads="1"/>
          </p:cNvSpPr>
          <p:nvPr/>
        </p:nvSpPr>
        <p:spPr bwMode="auto">
          <a:xfrm rot="776269">
            <a:off x="5975350" y="3373438"/>
            <a:ext cx="5270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b="1"/>
              <a:t>Shape</a:t>
            </a:r>
            <a:endParaRPr lang="en-US" sz="900" b="1">
              <a:solidFill>
                <a:srgbClr val="FC7715"/>
              </a:solidFill>
            </a:endParaRPr>
          </a:p>
        </p:txBody>
      </p:sp>
      <p:sp>
        <p:nvSpPr>
          <p:cNvPr id="43046" name="Text Box 113"/>
          <p:cNvSpPr txBox="1">
            <a:spLocks noChangeArrowheads="1"/>
          </p:cNvSpPr>
          <p:nvPr/>
        </p:nvSpPr>
        <p:spPr bwMode="auto">
          <a:xfrm rot="-2246779">
            <a:off x="5597525" y="4879975"/>
            <a:ext cx="7937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b="1"/>
              <a:t>Orientation</a:t>
            </a:r>
            <a:endParaRPr lang="en-US" sz="900" b="1">
              <a:solidFill>
                <a:srgbClr val="FC7715"/>
              </a:solidFill>
            </a:endParaRPr>
          </a:p>
        </p:txBody>
      </p:sp>
      <p:sp>
        <p:nvSpPr>
          <p:cNvPr id="43048" name="Line 115"/>
          <p:cNvSpPr>
            <a:spLocks noChangeShapeType="1"/>
          </p:cNvSpPr>
          <p:nvPr/>
        </p:nvSpPr>
        <p:spPr bwMode="auto">
          <a:xfrm flipH="1" flipV="1">
            <a:off x="7791281" y="4807693"/>
            <a:ext cx="130175" cy="1044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49" name="Text Box 117"/>
          <p:cNvSpPr txBox="1">
            <a:spLocks noChangeArrowheads="1"/>
          </p:cNvSpPr>
          <p:nvPr/>
        </p:nvSpPr>
        <p:spPr bwMode="auto">
          <a:xfrm>
            <a:off x="6881172" y="5359024"/>
            <a:ext cx="10509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/>
              <a:t>Your other data, as needed</a:t>
            </a:r>
            <a:endParaRPr lang="en-US" sz="900" b="1" dirty="0"/>
          </a:p>
        </p:txBody>
      </p:sp>
      <p:sp>
        <p:nvSpPr>
          <p:cNvPr id="43050" name="AutoShape 93"/>
          <p:cNvSpPr>
            <a:spLocks noChangeArrowheads="1"/>
          </p:cNvSpPr>
          <p:nvPr/>
        </p:nvSpPr>
        <p:spPr bwMode="auto">
          <a:xfrm rot="16200000">
            <a:off x="7059588" y="5104238"/>
            <a:ext cx="447675" cy="164247"/>
          </a:xfrm>
          <a:prstGeom prst="rightArrow">
            <a:avLst>
              <a:gd name="adj1" fmla="val 50000"/>
              <a:gd name="adj2" fmla="val 120975"/>
            </a:avLst>
          </a:prstGeom>
          <a:solidFill>
            <a:srgbClr val="30DA5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50000"/>
              </a:spcBef>
            </a:pPr>
            <a:endParaRPr lang="en-US">
              <a:solidFill>
                <a:srgbClr val="30DA5D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3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658890"/>
            <a:ext cx="8001000" cy="5048298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3200" dirty="0"/>
              <a:t>The DSK subsystem 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enables SPICE-based applications to conveniently make use of high fidelity surface shape (topographic) data in geometry computations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serves as a format for transmission and archival of surface shape data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consists of SPICE software, DSK file format specifications, and documentation</a:t>
            </a:r>
          </a:p>
          <a:p>
            <a:pPr marL="0" indent="0">
              <a:lnSpc>
                <a:spcPct val="80000"/>
              </a:lnSpc>
              <a:buNone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8955" y="381000"/>
            <a:ext cx="5245026" cy="490391"/>
          </a:xfrm>
        </p:spPr>
        <p:txBody>
          <a:bodyPr/>
          <a:lstStyle/>
          <a:p>
            <a:r>
              <a:rPr lang="en-US" dirty="0"/>
              <a:t>DSK Subsystem Overview</a:t>
            </a:r>
          </a:p>
        </p:txBody>
      </p:sp>
    </p:spTree>
    <p:extLst>
      <p:ext uri="{BB962C8B-B14F-4D97-AF65-F5344CB8AC3E}">
        <p14:creationId xmlns:p14="http://schemas.microsoft.com/office/powerpoint/2010/main" val="336224196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6658" y="381000"/>
            <a:ext cx="5669621" cy="490391"/>
          </a:xfrm>
        </p:spPr>
        <p:txBody>
          <a:bodyPr/>
          <a:lstStyle/>
          <a:p>
            <a:r>
              <a:rPr lang="en-US" dirty="0"/>
              <a:t>DSK Shape Representations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DSK subsystem handles two representations of shape data</a:t>
            </a:r>
          </a:p>
          <a:p>
            <a:pPr lvl="1"/>
            <a:r>
              <a:rPr lang="en-US" dirty="0"/>
              <a:t>Tessellated plate model (Type 2)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Digital elevation model (development not yet finished) (Type 4)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Digital Shape Kernel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A3F6B0-7ECD-46AE-BB04-AB7C5CAC0131}" type="slidenum">
              <a:rPr lang="en-US" smtClean="0"/>
              <a:pPr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2527749" y="3095241"/>
            <a:ext cx="1024599" cy="597684"/>
            <a:chOff x="1925" y="1924"/>
            <a:chExt cx="2660" cy="1552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957" y="2409"/>
              <a:ext cx="130" cy="211"/>
            </a:xfrm>
            <a:custGeom>
              <a:avLst/>
              <a:gdLst>
                <a:gd name="T0" fmla="*/ 127 w 130"/>
                <a:gd name="T1" fmla="*/ 0 h 211"/>
                <a:gd name="T2" fmla="*/ 30 w 130"/>
                <a:gd name="T3" fmla="*/ 102 h 211"/>
                <a:gd name="T4" fmla="*/ 0 w 130"/>
                <a:gd name="T5" fmla="*/ 210 h 211"/>
                <a:gd name="T6" fmla="*/ 129 w 130"/>
                <a:gd name="T7" fmla="*/ 6 h 211"/>
                <a:gd name="T8" fmla="*/ 127 w 130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211"/>
                <a:gd name="T17" fmla="*/ 130 w 130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211">
                  <a:moveTo>
                    <a:pt x="127" y="0"/>
                  </a:moveTo>
                  <a:lnTo>
                    <a:pt x="30" y="102"/>
                  </a:lnTo>
                  <a:lnTo>
                    <a:pt x="0" y="210"/>
                  </a:lnTo>
                  <a:lnTo>
                    <a:pt x="129" y="6"/>
                  </a:lnTo>
                  <a:lnTo>
                    <a:pt x="127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1925" y="1927"/>
              <a:ext cx="2660" cy="1549"/>
            </a:xfrm>
            <a:custGeom>
              <a:avLst/>
              <a:gdLst>
                <a:gd name="T0" fmla="*/ 121 w 2660"/>
                <a:gd name="T1" fmla="*/ 557 h 1549"/>
                <a:gd name="T2" fmla="*/ 45 w 2660"/>
                <a:gd name="T3" fmla="*/ 656 h 1549"/>
                <a:gd name="T4" fmla="*/ 7 w 2660"/>
                <a:gd name="T5" fmla="*/ 769 h 1549"/>
                <a:gd name="T6" fmla="*/ 0 w 2660"/>
                <a:gd name="T7" fmla="*/ 862 h 1549"/>
                <a:gd name="T8" fmla="*/ 22 w 2660"/>
                <a:gd name="T9" fmla="*/ 983 h 1549"/>
                <a:gd name="T10" fmla="*/ 106 w 2660"/>
                <a:gd name="T11" fmla="*/ 1059 h 1549"/>
                <a:gd name="T12" fmla="*/ 220 w 2660"/>
                <a:gd name="T13" fmla="*/ 1121 h 1549"/>
                <a:gd name="T14" fmla="*/ 304 w 2660"/>
                <a:gd name="T15" fmla="*/ 1151 h 1549"/>
                <a:gd name="T16" fmla="*/ 411 w 2660"/>
                <a:gd name="T17" fmla="*/ 1182 h 1549"/>
                <a:gd name="T18" fmla="*/ 525 w 2660"/>
                <a:gd name="T19" fmla="*/ 1204 h 1549"/>
                <a:gd name="T20" fmla="*/ 632 w 2660"/>
                <a:gd name="T21" fmla="*/ 1235 h 1549"/>
                <a:gd name="T22" fmla="*/ 769 w 2660"/>
                <a:gd name="T23" fmla="*/ 1281 h 1549"/>
                <a:gd name="T24" fmla="*/ 899 w 2660"/>
                <a:gd name="T25" fmla="*/ 1334 h 1549"/>
                <a:gd name="T26" fmla="*/ 1021 w 2660"/>
                <a:gd name="T27" fmla="*/ 1387 h 1549"/>
                <a:gd name="T28" fmla="*/ 1150 w 2660"/>
                <a:gd name="T29" fmla="*/ 1433 h 1549"/>
                <a:gd name="T30" fmla="*/ 1265 w 2660"/>
                <a:gd name="T31" fmla="*/ 1463 h 1549"/>
                <a:gd name="T32" fmla="*/ 1394 w 2660"/>
                <a:gd name="T33" fmla="*/ 1502 h 1549"/>
                <a:gd name="T34" fmla="*/ 1493 w 2660"/>
                <a:gd name="T35" fmla="*/ 1517 h 1549"/>
                <a:gd name="T36" fmla="*/ 1592 w 2660"/>
                <a:gd name="T37" fmla="*/ 1532 h 1549"/>
                <a:gd name="T38" fmla="*/ 1698 w 2660"/>
                <a:gd name="T39" fmla="*/ 1548 h 1549"/>
                <a:gd name="T40" fmla="*/ 1828 w 2660"/>
                <a:gd name="T41" fmla="*/ 1548 h 1549"/>
                <a:gd name="T42" fmla="*/ 1912 w 2660"/>
                <a:gd name="T43" fmla="*/ 1548 h 1549"/>
                <a:gd name="T44" fmla="*/ 2011 w 2660"/>
                <a:gd name="T45" fmla="*/ 1532 h 1549"/>
                <a:gd name="T46" fmla="*/ 2118 w 2660"/>
                <a:gd name="T47" fmla="*/ 1517 h 1549"/>
                <a:gd name="T48" fmla="*/ 2240 w 2660"/>
                <a:gd name="T49" fmla="*/ 1487 h 1549"/>
                <a:gd name="T50" fmla="*/ 2346 w 2660"/>
                <a:gd name="T51" fmla="*/ 1441 h 1549"/>
                <a:gd name="T52" fmla="*/ 2446 w 2660"/>
                <a:gd name="T53" fmla="*/ 1364 h 1549"/>
                <a:gd name="T54" fmla="*/ 2560 w 2660"/>
                <a:gd name="T55" fmla="*/ 1243 h 1549"/>
                <a:gd name="T56" fmla="*/ 2636 w 2660"/>
                <a:gd name="T57" fmla="*/ 1106 h 1549"/>
                <a:gd name="T58" fmla="*/ 2659 w 2660"/>
                <a:gd name="T59" fmla="*/ 983 h 1549"/>
                <a:gd name="T60" fmla="*/ 2659 w 2660"/>
                <a:gd name="T61" fmla="*/ 877 h 1549"/>
                <a:gd name="T62" fmla="*/ 2659 w 2660"/>
                <a:gd name="T63" fmla="*/ 785 h 1549"/>
                <a:gd name="T64" fmla="*/ 2643 w 2660"/>
                <a:gd name="T65" fmla="*/ 663 h 1549"/>
                <a:gd name="T66" fmla="*/ 2552 w 2660"/>
                <a:gd name="T67" fmla="*/ 541 h 1549"/>
                <a:gd name="T68" fmla="*/ 2468 w 2660"/>
                <a:gd name="T69" fmla="*/ 449 h 1549"/>
                <a:gd name="T70" fmla="*/ 2377 w 2660"/>
                <a:gd name="T71" fmla="*/ 381 h 1549"/>
                <a:gd name="T72" fmla="*/ 2255 w 2660"/>
                <a:gd name="T73" fmla="*/ 312 h 1549"/>
                <a:gd name="T74" fmla="*/ 2141 w 2660"/>
                <a:gd name="T75" fmla="*/ 289 h 1549"/>
                <a:gd name="T76" fmla="*/ 2034 w 2660"/>
                <a:gd name="T77" fmla="*/ 274 h 1549"/>
                <a:gd name="T78" fmla="*/ 1912 w 2660"/>
                <a:gd name="T79" fmla="*/ 252 h 1549"/>
                <a:gd name="T80" fmla="*/ 1821 w 2660"/>
                <a:gd name="T81" fmla="*/ 236 h 1549"/>
                <a:gd name="T82" fmla="*/ 1706 w 2660"/>
                <a:gd name="T83" fmla="*/ 213 h 1549"/>
                <a:gd name="T84" fmla="*/ 1607 w 2660"/>
                <a:gd name="T85" fmla="*/ 190 h 1549"/>
                <a:gd name="T86" fmla="*/ 1508 w 2660"/>
                <a:gd name="T87" fmla="*/ 144 h 1549"/>
                <a:gd name="T88" fmla="*/ 1401 w 2660"/>
                <a:gd name="T89" fmla="*/ 99 h 1549"/>
                <a:gd name="T90" fmla="*/ 1302 w 2660"/>
                <a:gd name="T91" fmla="*/ 68 h 1549"/>
                <a:gd name="T92" fmla="*/ 1165 w 2660"/>
                <a:gd name="T93" fmla="*/ 38 h 1549"/>
                <a:gd name="T94" fmla="*/ 1058 w 2660"/>
                <a:gd name="T95" fmla="*/ 15 h 1549"/>
                <a:gd name="T96" fmla="*/ 937 w 2660"/>
                <a:gd name="T97" fmla="*/ 8 h 1549"/>
                <a:gd name="T98" fmla="*/ 807 w 2660"/>
                <a:gd name="T99" fmla="*/ 0 h 1549"/>
                <a:gd name="T100" fmla="*/ 677 w 2660"/>
                <a:gd name="T101" fmla="*/ 0 h 1549"/>
                <a:gd name="T102" fmla="*/ 556 w 2660"/>
                <a:gd name="T103" fmla="*/ 15 h 1549"/>
                <a:gd name="T104" fmla="*/ 464 w 2660"/>
                <a:gd name="T105" fmla="*/ 53 h 1549"/>
                <a:gd name="T106" fmla="*/ 372 w 2660"/>
                <a:gd name="T107" fmla="*/ 114 h 1549"/>
                <a:gd name="T108" fmla="*/ 281 w 2660"/>
                <a:gd name="T109" fmla="*/ 198 h 1549"/>
                <a:gd name="T110" fmla="*/ 220 w 2660"/>
                <a:gd name="T111" fmla="*/ 289 h 1549"/>
                <a:gd name="T112" fmla="*/ 182 w 2660"/>
                <a:gd name="T113" fmla="*/ 389 h 1549"/>
                <a:gd name="T114" fmla="*/ 160 w 2660"/>
                <a:gd name="T115" fmla="*/ 480 h 1549"/>
                <a:gd name="T116" fmla="*/ 91 w 2660"/>
                <a:gd name="T117" fmla="*/ 557 h 1549"/>
                <a:gd name="T118" fmla="*/ 52 w 2660"/>
                <a:gd name="T119" fmla="*/ 640 h 15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660"/>
                <a:gd name="T181" fmla="*/ 0 h 1549"/>
                <a:gd name="T182" fmla="*/ 2660 w 2660"/>
                <a:gd name="T183" fmla="*/ 1549 h 154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660" h="1549">
                  <a:moveTo>
                    <a:pt x="212" y="511"/>
                  </a:moveTo>
                  <a:lnTo>
                    <a:pt x="175" y="518"/>
                  </a:lnTo>
                  <a:lnTo>
                    <a:pt x="152" y="533"/>
                  </a:lnTo>
                  <a:lnTo>
                    <a:pt x="121" y="557"/>
                  </a:lnTo>
                  <a:lnTo>
                    <a:pt x="91" y="579"/>
                  </a:lnTo>
                  <a:lnTo>
                    <a:pt x="76" y="602"/>
                  </a:lnTo>
                  <a:lnTo>
                    <a:pt x="60" y="625"/>
                  </a:lnTo>
                  <a:lnTo>
                    <a:pt x="45" y="656"/>
                  </a:lnTo>
                  <a:lnTo>
                    <a:pt x="37" y="678"/>
                  </a:lnTo>
                  <a:lnTo>
                    <a:pt x="30" y="717"/>
                  </a:lnTo>
                  <a:lnTo>
                    <a:pt x="15" y="747"/>
                  </a:lnTo>
                  <a:lnTo>
                    <a:pt x="7" y="769"/>
                  </a:lnTo>
                  <a:lnTo>
                    <a:pt x="0" y="793"/>
                  </a:lnTo>
                  <a:lnTo>
                    <a:pt x="0" y="816"/>
                  </a:lnTo>
                  <a:lnTo>
                    <a:pt x="0" y="838"/>
                  </a:lnTo>
                  <a:lnTo>
                    <a:pt x="0" y="862"/>
                  </a:lnTo>
                  <a:lnTo>
                    <a:pt x="0" y="892"/>
                  </a:lnTo>
                  <a:lnTo>
                    <a:pt x="0" y="922"/>
                  </a:lnTo>
                  <a:lnTo>
                    <a:pt x="7" y="953"/>
                  </a:lnTo>
                  <a:lnTo>
                    <a:pt x="22" y="983"/>
                  </a:lnTo>
                  <a:lnTo>
                    <a:pt x="30" y="1006"/>
                  </a:lnTo>
                  <a:lnTo>
                    <a:pt x="52" y="1022"/>
                  </a:lnTo>
                  <a:lnTo>
                    <a:pt x="76" y="1044"/>
                  </a:lnTo>
                  <a:lnTo>
                    <a:pt x="106" y="1059"/>
                  </a:lnTo>
                  <a:lnTo>
                    <a:pt x="136" y="1074"/>
                  </a:lnTo>
                  <a:lnTo>
                    <a:pt x="167" y="1098"/>
                  </a:lnTo>
                  <a:lnTo>
                    <a:pt x="197" y="1113"/>
                  </a:lnTo>
                  <a:lnTo>
                    <a:pt x="220" y="1121"/>
                  </a:lnTo>
                  <a:lnTo>
                    <a:pt x="243" y="1128"/>
                  </a:lnTo>
                  <a:lnTo>
                    <a:pt x="259" y="1136"/>
                  </a:lnTo>
                  <a:lnTo>
                    <a:pt x="281" y="1143"/>
                  </a:lnTo>
                  <a:lnTo>
                    <a:pt x="304" y="1151"/>
                  </a:lnTo>
                  <a:lnTo>
                    <a:pt x="335" y="1158"/>
                  </a:lnTo>
                  <a:lnTo>
                    <a:pt x="365" y="1174"/>
                  </a:lnTo>
                  <a:lnTo>
                    <a:pt x="388" y="1182"/>
                  </a:lnTo>
                  <a:lnTo>
                    <a:pt x="411" y="1182"/>
                  </a:lnTo>
                  <a:lnTo>
                    <a:pt x="441" y="1189"/>
                  </a:lnTo>
                  <a:lnTo>
                    <a:pt x="464" y="1197"/>
                  </a:lnTo>
                  <a:lnTo>
                    <a:pt x="495" y="1204"/>
                  </a:lnTo>
                  <a:lnTo>
                    <a:pt x="525" y="1204"/>
                  </a:lnTo>
                  <a:lnTo>
                    <a:pt x="548" y="1212"/>
                  </a:lnTo>
                  <a:lnTo>
                    <a:pt x="579" y="1219"/>
                  </a:lnTo>
                  <a:lnTo>
                    <a:pt x="601" y="1227"/>
                  </a:lnTo>
                  <a:lnTo>
                    <a:pt x="632" y="1235"/>
                  </a:lnTo>
                  <a:lnTo>
                    <a:pt x="662" y="1243"/>
                  </a:lnTo>
                  <a:lnTo>
                    <a:pt x="700" y="1258"/>
                  </a:lnTo>
                  <a:lnTo>
                    <a:pt x="739" y="1273"/>
                  </a:lnTo>
                  <a:lnTo>
                    <a:pt x="769" y="1281"/>
                  </a:lnTo>
                  <a:lnTo>
                    <a:pt x="807" y="1296"/>
                  </a:lnTo>
                  <a:lnTo>
                    <a:pt x="837" y="1311"/>
                  </a:lnTo>
                  <a:lnTo>
                    <a:pt x="868" y="1327"/>
                  </a:lnTo>
                  <a:lnTo>
                    <a:pt x="899" y="1334"/>
                  </a:lnTo>
                  <a:lnTo>
                    <a:pt x="929" y="1349"/>
                  </a:lnTo>
                  <a:lnTo>
                    <a:pt x="967" y="1364"/>
                  </a:lnTo>
                  <a:lnTo>
                    <a:pt x="997" y="1379"/>
                  </a:lnTo>
                  <a:lnTo>
                    <a:pt x="1021" y="1387"/>
                  </a:lnTo>
                  <a:lnTo>
                    <a:pt x="1051" y="1395"/>
                  </a:lnTo>
                  <a:lnTo>
                    <a:pt x="1089" y="1411"/>
                  </a:lnTo>
                  <a:lnTo>
                    <a:pt x="1112" y="1418"/>
                  </a:lnTo>
                  <a:lnTo>
                    <a:pt x="1150" y="1433"/>
                  </a:lnTo>
                  <a:lnTo>
                    <a:pt x="1173" y="1441"/>
                  </a:lnTo>
                  <a:lnTo>
                    <a:pt x="1196" y="1448"/>
                  </a:lnTo>
                  <a:lnTo>
                    <a:pt x="1234" y="1456"/>
                  </a:lnTo>
                  <a:lnTo>
                    <a:pt x="1265" y="1463"/>
                  </a:lnTo>
                  <a:lnTo>
                    <a:pt x="1295" y="1479"/>
                  </a:lnTo>
                  <a:lnTo>
                    <a:pt x="1325" y="1487"/>
                  </a:lnTo>
                  <a:lnTo>
                    <a:pt x="1356" y="1494"/>
                  </a:lnTo>
                  <a:lnTo>
                    <a:pt x="1394" y="1502"/>
                  </a:lnTo>
                  <a:lnTo>
                    <a:pt x="1425" y="1509"/>
                  </a:lnTo>
                  <a:lnTo>
                    <a:pt x="1447" y="1517"/>
                  </a:lnTo>
                  <a:lnTo>
                    <a:pt x="1470" y="1517"/>
                  </a:lnTo>
                  <a:lnTo>
                    <a:pt x="1493" y="1517"/>
                  </a:lnTo>
                  <a:lnTo>
                    <a:pt x="1516" y="1524"/>
                  </a:lnTo>
                  <a:lnTo>
                    <a:pt x="1538" y="1524"/>
                  </a:lnTo>
                  <a:lnTo>
                    <a:pt x="1569" y="1532"/>
                  </a:lnTo>
                  <a:lnTo>
                    <a:pt x="1592" y="1532"/>
                  </a:lnTo>
                  <a:lnTo>
                    <a:pt x="1622" y="1540"/>
                  </a:lnTo>
                  <a:lnTo>
                    <a:pt x="1653" y="1540"/>
                  </a:lnTo>
                  <a:lnTo>
                    <a:pt x="1676" y="1548"/>
                  </a:lnTo>
                  <a:lnTo>
                    <a:pt x="1698" y="1548"/>
                  </a:lnTo>
                  <a:lnTo>
                    <a:pt x="1721" y="1548"/>
                  </a:lnTo>
                  <a:lnTo>
                    <a:pt x="1760" y="1548"/>
                  </a:lnTo>
                  <a:lnTo>
                    <a:pt x="1790" y="1548"/>
                  </a:lnTo>
                  <a:lnTo>
                    <a:pt x="1828" y="1548"/>
                  </a:lnTo>
                  <a:lnTo>
                    <a:pt x="1851" y="1548"/>
                  </a:lnTo>
                  <a:lnTo>
                    <a:pt x="1874" y="1548"/>
                  </a:lnTo>
                  <a:lnTo>
                    <a:pt x="1890" y="1548"/>
                  </a:lnTo>
                  <a:lnTo>
                    <a:pt x="1912" y="1548"/>
                  </a:lnTo>
                  <a:lnTo>
                    <a:pt x="1935" y="1540"/>
                  </a:lnTo>
                  <a:lnTo>
                    <a:pt x="1958" y="1540"/>
                  </a:lnTo>
                  <a:lnTo>
                    <a:pt x="1981" y="1532"/>
                  </a:lnTo>
                  <a:lnTo>
                    <a:pt x="2011" y="1532"/>
                  </a:lnTo>
                  <a:lnTo>
                    <a:pt x="2034" y="1524"/>
                  </a:lnTo>
                  <a:lnTo>
                    <a:pt x="2057" y="1524"/>
                  </a:lnTo>
                  <a:lnTo>
                    <a:pt x="2080" y="1524"/>
                  </a:lnTo>
                  <a:lnTo>
                    <a:pt x="2118" y="1517"/>
                  </a:lnTo>
                  <a:lnTo>
                    <a:pt x="2141" y="1509"/>
                  </a:lnTo>
                  <a:lnTo>
                    <a:pt x="2163" y="1509"/>
                  </a:lnTo>
                  <a:lnTo>
                    <a:pt x="2202" y="1494"/>
                  </a:lnTo>
                  <a:lnTo>
                    <a:pt x="2240" y="1487"/>
                  </a:lnTo>
                  <a:lnTo>
                    <a:pt x="2262" y="1479"/>
                  </a:lnTo>
                  <a:lnTo>
                    <a:pt x="2286" y="1471"/>
                  </a:lnTo>
                  <a:lnTo>
                    <a:pt x="2323" y="1456"/>
                  </a:lnTo>
                  <a:lnTo>
                    <a:pt x="2346" y="1441"/>
                  </a:lnTo>
                  <a:lnTo>
                    <a:pt x="2370" y="1426"/>
                  </a:lnTo>
                  <a:lnTo>
                    <a:pt x="2392" y="1418"/>
                  </a:lnTo>
                  <a:lnTo>
                    <a:pt x="2430" y="1387"/>
                  </a:lnTo>
                  <a:lnTo>
                    <a:pt x="2446" y="1364"/>
                  </a:lnTo>
                  <a:lnTo>
                    <a:pt x="2476" y="1342"/>
                  </a:lnTo>
                  <a:lnTo>
                    <a:pt x="2506" y="1311"/>
                  </a:lnTo>
                  <a:lnTo>
                    <a:pt x="2530" y="1273"/>
                  </a:lnTo>
                  <a:lnTo>
                    <a:pt x="2560" y="1243"/>
                  </a:lnTo>
                  <a:lnTo>
                    <a:pt x="2575" y="1219"/>
                  </a:lnTo>
                  <a:lnTo>
                    <a:pt x="2598" y="1182"/>
                  </a:lnTo>
                  <a:lnTo>
                    <a:pt x="2621" y="1143"/>
                  </a:lnTo>
                  <a:lnTo>
                    <a:pt x="2636" y="1106"/>
                  </a:lnTo>
                  <a:lnTo>
                    <a:pt x="2651" y="1067"/>
                  </a:lnTo>
                  <a:lnTo>
                    <a:pt x="2659" y="1029"/>
                  </a:lnTo>
                  <a:lnTo>
                    <a:pt x="2659" y="1006"/>
                  </a:lnTo>
                  <a:lnTo>
                    <a:pt x="2659" y="983"/>
                  </a:lnTo>
                  <a:lnTo>
                    <a:pt x="2659" y="961"/>
                  </a:lnTo>
                  <a:lnTo>
                    <a:pt x="2659" y="938"/>
                  </a:lnTo>
                  <a:lnTo>
                    <a:pt x="2659" y="899"/>
                  </a:lnTo>
                  <a:lnTo>
                    <a:pt x="2659" y="877"/>
                  </a:lnTo>
                  <a:lnTo>
                    <a:pt x="2659" y="854"/>
                  </a:lnTo>
                  <a:lnTo>
                    <a:pt x="2659" y="831"/>
                  </a:lnTo>
                  <a:lnTo>
                    <a:pt x="2659" y="808"/>
                  </a:lnTo>
                  <a:lnTo>
                    <a:pt x="2659" y="785"/>
                  </a:lnTo>
                  <a:lnTo>
                    <a:pt x="2659" y="747"/>
                  </a:lnTo>
                  <a:lnTo>
                    <a:pt x="2651" y="717"/>
                  </a:lnTo>
                  <a:lnTo>
                    <a:pt x="2643" y="686"/>
                  </a:lnTo>
                  <a:lnTo>
                    <a:pt x="2643" y="663"/>
                  </a:lnTo>
                  <a:lnTo>
                    <a:pt x="2628" y="633"/>
                  </a:lnTo>
                  <a:lnTo>
                    <a:pt x="2598" y="594"/>
                  </a:lnTo>
                  <a:lnTo>
                    <a:pt x="2567" y="564"/>
                  </a:lnTo>
                  <a:lnTo>
                    <a:pt x="2552" y="541"/>
                  </a:lnTo>
                  <a:lnTo>
                    <a:pt x="2537" y="518"/>
                  </a:lnTo>
                  <a:lnTo>
                    <a:pt x="2514" y="495"/>
                  </a:lnTo>
                  <a:lnTo>
                    <a:pt x="2491" y="473"/>
                  </a:lnTo>
                  <a:lnTo>
                    <a:pt x="2468" y="449"/>
                  </a:lnTo>
                  <a:lnTo>
                    <a:pt x="2446" y="427"/>
                  </a:lnTo>
                  <a:lnTo>
                    <a:pt x="2422" y="412"/>
                  </a:lnTo>
                  <a:lnTo>
                    <a:pt x="2400" y="397"/>
                  </a:lnTo>
                  <a:lnTo>
                    <a:pt x="2377" y="381"/>
                  </a:lnTo>
                  <a:lnTo>
                    <a:pt x="2346" y="350"/>
                  </a:lnTo>
                  <a:lnTo>
                    <a:pt x="2316" y="335"/>
                  </a:lnTo>
                  <a:lnTo>
                    <a:pt x="2286" y="320"/>
                  </a:lnTo>
                  <a:lnTo>
                    <a:pt x="2255" y="312"/>
                  </a:lnTo>
                  <a:lnTo>
                    <a:pt x="2225" y="297"/>
                  </a:lnTo>
                  <a:lnTo>
                    <a:pt x="2186" y="297"/>
                  </a:lnTo>
                  <a:lnTo>
                    <a:pt x="2163" y="289"/>
                  </a:lnTo>
                  <a:lnTo>
                    <a:pt x="2141" y="289"/>
                  </a:lnTo>
                  <a:lnTo>
                    <a:pt x="2110" y="282"/>
                  </a:lnTo>
                  <a:lnTo>
                    <a:pt x="2087" y="282"/>
                  </a:lnTo>
                  <a:lnTo>
                    <a:pt x="2065" y="274"/>
                  </a:lnTo>
                  <a:lnTo>
                    <a:pt x="2034" y="274"/>
                  </a:lnTo>
                  <a:lnTo>
                    <a:pt x="2011" y="267"/>
                  </a:lnTo>
                  <a:lnTo>
                    <a:pt x="1973" y="259"/>
                  </a:lnTo>
                  <a:lnTo>
                    <a:pt x="1942" y="252"/>
                  </a:lnTo>
                  <a:lnTo>
                    <a:pt x="1912" y="252"/>
                  </a:lnTo>
                  <a:lnTo>
                    <a:pt x="1890" y="244"/>
                  </a:lnTo>
                  <a:lnTo>
                    <a:pt x="1874" y="244"/>
                  </a:lnTo>
                  <a:lnTo>
                    <a:pt x="1851" y="236"/>
                  </a:lnTo>
                  <a:lnTo>
                    <a:pt x="1821" y="236"/>
                  </a:lnTo>
                  <a:lnTo>
                    <a:pt x="1798" y="228"/>
                  </a:lnTo>
                  <a:lnTo>
                    <a:pt x="1775" y="228"/>
                  </a:lnTo>
                  <a:lnTo>
                    <a:pt x="1745" y="221"/>
                  </a:lnTo>
                  <a:lnTo>
                    <a:pt x="1706" y="213"/>
                  </a:lnTo>
                  <a:lnTo>
                    <a:pt x="1683" y="205"/>
                  </a:lnTo>
                  <a:lnTo>
                    <a:pt x="1661" y="205"/>
                  </a:lnTo>
                  <a:lnTo>
                    <a:pt x="1637" y="198"/>
                  </a:lnTo>
                  <a:lnTo>
                    <a:pt x="1607" y="190"/>
                  </a:lnTo>
                  <a:lnTo>
                    <a:pt x="1585" y="183"/>
                  </a:lnTo>
                  <a:lnTo>
                    <a:pt x="1561" y="168"/>
                  </a:lnTo>
                  <a:lnTo>
                    <a:pt x="1531" y="160"/>
                  </a:lnTo>
                  <a:lnTo>
                    <a:pt x="1508" y="144"/>
                  </a:lnTo>
                  <a:lnTo>
                    <a:pt x="1485" y="137"/>
                  </a:lnTo>
                  <a:lnTo>
                    <a:pt x="1462" y="122"/>
                  </a:lnTo>
                  <a:lnTo>
                    <a:pt x="1432" y="114"/>
                  </a:lnTo>
                  <a:lnTo>
                    <a:pt x="1401" y="99"/>
                  </a:lnTo>
                  <a:lnTo>
                    <a:pt x="1378" y="92"/>
                  </a:lnTo>
                  <a:lnTo>
                    <a:pt x="1356" y="84"/>
                  </a:lnTo>
                  <a:lnTo>
                    <a:pt x="1325" y="76"/>
                  </a:lnTo>
                  <a:lnTo>
                    <a:pt x="1302" y="68"/>
                  </a:lnTo>
                  <a:lnTo>
                    <a:pt x="1272" y="60"/>
                  </a:lnTo>
                  <a:lnTo>
                    <a:pt x="1241" y="53"/>
                  </a:lnTo>
                  <a:lnTo>
                    <a:pt x="1203" y="45"/>
                  </a:lnTo>
                  <a:lnTo>
                    <a:pt x="1165" y="38"/>
                  </a:lnTo>
                  <a:lnTo>
                    <a:pt x="1142" y="30"/>
                  </a:lnTo>
                  <a:lnTo>
                    <a:pt x="1112" y="23"/>
                  </a:lnTo>
                  <a:lnTo>
                    <a:pt x="1081" y="15"/>
                  </a:lnTo>
                  <a:lnTo>
                    <a:pt x="1058" y="15"/>
                  </a:lnTo>
                  <a:lnTo>
                    <a:pt x="1028" y="15"/>
                  </a:lnTo>
                  <a:lnTo>
                    <a:pt x="997" y="8"/>
                  </a:lnTo>
                  <a:lnTo>
                    <a:pt x="967" y="8"/>
                  </a:lnTo>
                  <a:lnTo>
                    <a:pt x="937" y="8"/>
                  </a:lnTo>
                  <a:lnTo>
                    <a:pt x="906" y="0"/>
                  </a:lnTo>
                  <a:lnTo>
                    <a:pt x="868" y="0"/>
                  </a:lnTo>
                  <a:lnTo>
                    <a:pt x="830" y="0"/>
                  </a:lnTo>
                  <a:lnTo>
                    <a:pt x="807" y="0"/>
                  </a:lnTo>
                  <a:lnTo>
                    <a:pt x="769" y="0"/>
                  </a:lnTo>
                  <a:lnTo>
                    <a:pt x="731" y="0"/>
                  </a:lnTo>
                  <a:lnTo>
                    <a:pt x="700" y="0"/>
                  </a:lnTo>
                  <a:lnTo>
                    <a:pt x="677" y="0"/>
                  </a:lnTo>
                  <a:lnTo>
                    <a:pt x="655" y="0"/>
                  </a:lnTo>
                  <a:lnTo>
                    <a:pt x="616" y="8"/>
                  </a:lnTo>
                  <a:lnTo>
                    <a:pt x="586" y="8"/>
                  </a:lnTo>
                  <a:lnTo>
                    <a:pt x="556" y="15"/>
                  </a:lnTo>
                  <a:lnTo>
                    <a:pt x="532" y="23"/>
                  </a:lnTo>
                  <a:lnTo>
                    <a:pt x="510" y="30"/>
                  </a:lnTo>
                  <a:lnTo>
                    <a:pt x="487" y="38"/>
                  </a:lnTo>
                  <a:lnTo>
                    <a:pt x="464" y="53"/>
                  </a:lnTo>
                  <a:lnTo>
                    <a:pt x="441" y="68"/>
                  </a:lnTo>
                  <a:lnTo>
                    <a:pt x="419" y="84"/>
                  </a:lnTo>
                  <a:lnTo>
                    <a:pt x="396" y="92"/>
                  </a:lnTo>
                  <a:lnTo>
                    <a:pt x="372" y="114"/>
                  </a:lnTo>
                  <a:lnTo>
                    <a:pt x="350" y="129"/>
                  </a:lnTo>
                  <a:lnTo>
                    <a:pt x="327" y="152"/>
                  </a:lnTo>
                  <a:lnTo>
                    <a:pt x="304" y="175"/>
                  </a:lnTo>
                  <a:lnTo>
                    <a:pt x="281" y="198"/>
                  </a:lnTo>
                  <a:lnTo>
                    <a:pt x="266" y="221"/>
                  </a:lnTo>
                  <a:lnTo>
                    <a:pt x="251" y="244"/>
                  </a:lnTo>
                  <a:lnTo>
                    <a:pt x="236" y="267"/>
                  </a:lnTo>
                  <a:lnTo>
                    <a:pt x="220" y="289"/>
                  </a:lnTo>
                  <a:lnTo>
                    <a:pt x="212" y="320"/>
                  </a:lnTo>
                  <a:lnTo>
                    <a:pt x="197" y="350"/>
                  </a:lnTo>
                  <a:lnTo>
                    <a:pt x="190" y="366"/>
                  </a:lnTo>
                  <a:lnTo>
                    <a:pt x="182" y="389"/>
                  </a:lnTo>
                  <a:lnTo>
                    <a:pt x="175" y="412"/>
                  </a:lnTo>
                  <a:lnTo>
                    <a:pt x="167" y="434"/>
                  </a:lnTo>
                  <a:lnTo>
                    <a:pt x="160" y="457"/>
                  </a:lnTo>
                  <a:lnTo>
                    <a:pt x="160" y="480"/>
                  </a:lnTo>
                  <a:lnTo>
                    <a:pt x="144" y="503"/>
                  </a:lnTo>
                  <a:lnTo>
                    <a:pt x="121" y="518"/>
                  </a:lnTo>
                  <a:lnTo>
                    <a:pt x="114" y="541"/>
                  </a:lnTo>
                  <a:lnTo>
                    <a:pt x="91" y="557"/>
                  </a:lnTo>
                  <a:lnTo>
                    <a:pt x="84" y="579"/>
                  </a:lnTo>
                  <a:lnTo>
                    <a:pt x="68" y="594"/>
                  </a:lnTo>
                  <a:lnTo>
                    <a:pt x="60" y="617"/>
                  </a:lnTo>
                  <a:lnTo>
                    <a:pt x="52" y="640"/>
                  </a:lnTo>
                  <a:lnTo>
                    <a:pt x="52" y="656"/>
                  </a:lnTo>
                </a:path>
              </a:pathLst>
            </a:custGeom>
            <a:gradFill rotWithShape="0">
              <a:gsLst>
                <a:gs pos="0">
                  <a:srgbClr val="FFABB9"/>
                </a:gs>
                <a:gs pos="100000">
                  <a:srgbClr val="B1050D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>
              <a:off x="2012" y="2526"/>
              <a:ext cx="358" cy="259"/>
            </a:xfrm>
            <a:prstGeom prst="triangle">
              <a:avLst>
                <a:gd name="adj" fmla="val 43667"/>
              </a:avLst>
            </a:prstGeom>
            <a:solidFill>
              <a:schemeClr val="bg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 rot="10800000" flipH="1">
              <a:off x="2007" y="2792"/>
              <a:ext cx="358" cy="258"/>
            </a:xfrm>
            <a:prstGeom prst="triangle">
              <a:avLst>
                <a:gd name="adj" fmla="val 100000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1" name="AutoShape 15"/>
            <p:cNvSpPr>
              <a:spLocks noChangeArrowheads="1"/>
            </p:cNvSpPr>
            <p:nvPr/>
          </p:nvSpPr>
          <p:spPr bwMode="auto">
            <a:xfrm rot="10800000">
              <a:off x="2166" y="2526"/>
              <a:ext cx="358" cy="259"/>
            </a:xfrm>
            <a:prstGeom prst="triangle">
              <a:avLst>
                <a:gd name="adj" fmla="val 43667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 rot="10800000">
              <a:off x="2373" y="2791"/>
              <a:ext cx="358" cy="258"/>
            </a:xfrm>
            <a:prstGeom prst="triangle">
              <a:avLst>
                <a:gd name="adj" fmla="val 100000"/>
              </a:avLst>
            </a:prstGeom>
            <a:solidFill>
              <a:srgbClr val="C3C3C3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2544" y="2160"/>
              <a:ext cx="385" cy="245"/>
            </a:xfrm>
            <a:prstGeom prst="triangle">
              <a:avLst>
                <a:gd name="adj" fmla="val 49986"/>
              </a:avLst>
            </a:prstGeom>
            <a:solidFill>
              <a:srgbClr val="B2B2B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4" name="AutoShape 18"/>
            <p:cNvSpPr>
              <a:spLocks noChangeArrowheads="1"/>
            </p:cNvSpPr>
            <p:nvPr/>
          </p:nvSpPr>
          <p:spPr bwMode="auto">
            <a:xfrm>
              <a:off x="2373" y="2528"/>
              <a:ext cx="347" cy="256"/>
            </a:xfrm>
            <a:prstGeom prst="triangle">
              <a:avLst>
                <a:gd name="adj" fmla="val 43866"/>
              </a:avLst>
            </a:prstGeom>
            <a:solidFill>
              <a:srgbClr val="B2B2B2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>
              <a:off x="2172" y="2238"/>
              <a:ext cx="350" cy="282"/>
            </a:xfrm>
            <a:prstGeom prst="triangle">
              <a:avLst>
                <a:gd name="adj" fmla="val 49968"/>
              </a:avLst>
            </a:prstGeom>
            <a:solidFill>
              <a:srgbClr val="868686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2010" y="2788"/>
              <a:ext cx="362" cy="262"/>
            </a:xfrm>
            <a:custGeom>
              <a:avLst/>
              <a:gdLst>
                <a:gd name="T0" fmla="*/ 0 w 362"/>
                <a:gd name="T1" fmla="*/ 0 h 262"/>
                <a:gd name="T2" fmla="*/ 48 w 362"/>
                <a:gd name="T3" fmla="*/ 213 h 262"/>
                <a:gd name="T4" fmla="*/ 361 w 362"/>
                <a:gd name="T5" fmla="*/ 261 h 262"/>
                <a:gd name="T6" fmla="*/ 0 w 362"/>
                <a:gd name="T7" fmla="*/ 0 h 2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2"/>
                <a:gd name="T13" fmla="*/ 0 h 262"/>
                <a:gd name="T14" fmla="*/ 362 w 362"/>
                <a:gd name="T15" fmla="*/ 262 h 2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2" h="262">
                  <a:moveTo>
                    <a:pt x="0" y="0"/>
                  </a:moveTo>
                  <a:lnTo>
                    <a:pt x="48" y="213"/>
                  </a:lnTo>
                  <a:lnTo>
                    <a:pt x="361" y="261"/>
                  </a:lnTo>
                  <a:lnTo>
                    <a:pt x="0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1961" y="2526"/>
              <a:ext cx="207" cy="258"/>
            </a:xfrm>
            <a:custGeom>
              <a:avLst/>
              <a:gdLst>
                <a:gd name="T0" fmla="*/ 52 w 207"/>
                <a:gd name="T1" fmla="*/ 257 h 258"/>
                <a:gd name="T2" fmla="*/ 0 w 207"/>
                <a:gd name="T3" fmla="*/ 88 h 258"/>
                <a:gd name="T4" fmla="*/ 206 w 207"/>
                <a:gd name="T5" fmla="*/ 0 h 258"/>
                <a:gd name="T6" fmla="*/ 52 w 207"/>
                <a:gd name="T7" fmla="*/ 257 h 2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258"/>
                <a:gd name="T14" fmla="*/ 207 w 207"/>
                <a:gd name="T15" fmla="*/ 258 h 2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258">
                  <a:moveTo>
                    <a:pt x="52" y="257"/>
                  </a:moveTo>
                  <a:lnTo>
                    <a:pt x="0" y="88"/>
                  </a:lnTo>
                  <a:lnTo>
                    <a:pt x="206" y="0"/>
                  </a:lnTo>
                  <a:lnTo>
                    <a:pt x="52" y="257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1925" y="2620"/>
              <a:ext cx="90" cy="186"/>
            </a:xfrm>
            <a:custGeom>
              <a:avLst/>
              <a:gdLst>
                <a:gd name="T0" fmla="*/ 36 w 90"/>
                <a:gd name="T1" fmla="*/ 0 h 186"/>
                <a:gd name="T2" fmla="*/ 0 w 90"/>
                <a:gd name="T3" fmla="*/ 185 h 186"/>
                <a:gd name="T4" fmla="*/ 89 w 90"/>
                <a:gd name="T5" fmla="*/ 172 h 186"/>
                <a:gd name="T6" fmla="*/ 36 w 90"/>
                <a:gd name="T7" fmla="*/ 0 h 1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186"/>
                <a:gd name="T14" fmla="*/ 90 w 90"/>
                <a:gd name="T15" fmla="*/ 186 h 1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186">
                  <a:moveTo>
                    <a:pt x="36" y="0"/>
                  </a:moveTo>
                  <a:lnTo>
                    <a:pt x="0" y="185"/>
                  </a:lnTo>
                  <a:lnTo>
                    <a:pt x="89" y="172"/>
                  </a:lnTo>
                  <a:lnTo>
                    <a:pt x="36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1927" y="2793"/>
              <a:ext cx="133" cy="217"/>
            </a:xfrm>
            <a:custGeom>
              <a:avLst/>
              <a:gdLst>
                <a:gd name="T0" fmla="*/ 81 w 133"/>
                <a:gd name="T1" fmla="*/ 0 h 217"/>
                <a:gd name="T2" fmla="*/ 0 w 133"/>
                <a:gd name="T3" fmla="*/ 12 h 217"/>
                <a:gd name="T4" fmla="*/ 132 w 133"/>
                <a:gd name="T5" fmla="*/ 216 h 217"/>
                <a:gd name="T6" fmla="*/ 81 w 133"/>
                <a:gd name="T7" fmla="*/ 0 h 2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3"/>
                <a:gd name="T13" fmla="*/ 0 h 217"/>
                <a:gd name="T14" fmla="*/ 133 w 133"/>
                <a:gd name="T15" fmla="*/ 217 h 2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3" h="217">
                  <a:moveTo>
                    <a:pt x="81" y="0"/>
                  </a:moveTo>
                  <a:lnTo>
                    <a:pt x="0" y="12"/>
                  </a:lnTo>
                  <a:lnTo>
                    <a:pt x="132" y="216"/>
                  </a:lnTo>
                  <a:lnTo>
                    <a:pt x="81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1961" y="2414"/>
              <a:ext cx="210" cy="205"/>
            </a:xfrm>
            <a:custGeom>
              <a:avLst/>
              <a:gdLst>
                <a:gd name="T0" fmla="*/ 209 w 210"/>
                <a:gd name="T1" fmla="*/ 110 h 205"/>
                <a:gd name="T2" fmla="*/ 129 w 210"/>
                <a:gd name="T3" fmla="*/ 0 h 205"/>
                <a:gd name="T4" fmla="*/ 0 w 210"/>
                <a:gd name="T5" fmla="*/ 204 h 205"/>
                <a:gd name="T6" fmla="*/ 209 w 210"/>
                <a:gd name="T7" fmla="*/ 110 h 2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05"/>
                <a:gd name="T14" fmla="*/ 210 w 210"/>
                <a:gd name="T15" fmla="*/ 205 h 2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05">
                  <a:moveTo>
                    <a:pt x="209" y="110"/>
                  </a:moveTo>
                  <a:lnTo>
                    <a:pt x="129" y="0"/>
                  </a:lnTo>
                  <a:lnTo>
                    <a:pt x="0" y="204"/>
                  </a:lnTo>
                  <a:lnTo>
                    <a:pt x="209" y="11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2086" y="2235"/>
              <a:ext cx="265" cy="295"/>
            </a:xfrm>
            <a:custGeom>
              <a:avLst/>
              <a:gdLst>
                <a:gd name="T0" fmla="*/ 0 w 265"/>
                <a:gd name="T1" fmla="*/ 175 h 295"/>
                <a:gd name="T2" fmla="*/ 86 w 265"/>
                <a:gd name="T3" fmla="*/ 294 h 295"/>
                <a:gd name="T4" fmla="*/ 264 w 265"/>
                <a:gd name="T5" fmla="*/ 0 h 295"/>
                <a:gd name="T6" fmla="*/ 0 w 265"/>
                <a:gd name="T7" fmla="*/ 175 h 2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5"/>
                <a:gd name="T13" fmla="*/ 0 h 295"/>
                <a:gd name="T14" fmla="*/ 265 w 265"/>
                <a:gd name="T15" fmla="*/ 295 h 2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5" h="295">
                  <a:moveTo>
                    <a:pt x="0" y="175"/>
                  </a:moveTo>
                  <a:lnTo>
                    <a:pt x="86" y="294"/>
                  </a:lnTo>
                  <a:lnTo>
                    <a:pt x="264" y="0"/>
                  </a:lnTo>
                  <a:lnTo>
                    <a:pt x="0" y="17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2057" y="3004"/>
              <a:ext cx="313" cy="116"/>
            </a:xfrm>
            <a:custGeom>
              <a:avLst/>
              <a:gdLst>
                <a:gd name="T0" fmla="*/ 312 w 313"/>
                <a:gd name="T1" fmla="*/ 45 h 116"/>
                <a:gd name="T2" fmla="*/ 309 w 313"/>
                <a:gd name="T3" fmla="*/ 115 h 116"/>
                <a:gd name="T4" fmla="*/ 0 w 313"/>
                <a:gd name="T5" fmla="*/ 0 h 116"/>
                <a:gd name="T6" fmla="*/ 312 w 313"/>
                <a:gd name="T7" fmla="*/ 45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3"/>
                <a:gd name="T13" fmla="*/ 0 h 116"/>
                <a:gd name="T14" fmla="*/ 313 w 313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3" h="116">
                  <a:moveTo>
                    <a:pt x="312" y="45"/>
                  </a:moveTo>
                  <a:lnTo>
                    <a:pt x="309" y="115"/>
                  </a:lnTo>
                  <a:lnTo>
                    <a:pt x="0" y="0"/>
                  </a:lnTo>
                  <a:lnTo>
                    <a:pt x="312" y="45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2086" y="2236"/>
              <a:ext cx="267" cy="176"/>
            </a:xfrm>
            <a:custGeom>
              <a:avLst/>
              <a:gdLst>
                <a:gd name="T0" fmla="*/ 0 w 267"/>
                <a:gd name="T1" fmla="*/ 175 h 176"/>
                <a:gd name="T2" fmla="*/ 52 w 267"/>
                <a:gd name="T3" fmla="*/ 0 h 176"/>
                <a:gd name="T4" fmla="*/ 266 w 267"/>
                <a:gd name="T5" fmla="*/ 0 h 176"/>
                <a:gd name="T6" fmla="*/ 0 w 267"/>
                <a:gd name="T7" fmla="*/ 175 h 1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7"/>
                <a:gd name="T13" fmla="*/ 0 h 176"/>
                <a:gd name="T14" fmla="*/ 267 w 267"/>
                <a:gd name="T15" fmla="*/ 176 h 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7" h="176">
                  <a:moveTo>
                    <a:pt x="0" y="175"/>
                  </a:moveTo>
                  <a:lnTo>
                    <a:pt x="52" y="0"/>
                  </a:lnTo>
                  <a:lnTo>
                    <a:pt x="266" y="0"/>
                  </a:lnTo>
                  <a:lnTo>
                    <a:pt x="0" y="17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2141" y="2080"/>
              <a:ext cx="215" cy="162"/>
            </a:xfrm>
            <a:custGeom>
              <a:avLst/>
              <a:gdLst>
                <a:gd name="T0" fmla="*/ 0 w 215"/>
                <a:gd name="T1" fmla="*/ 156 h 162"/>
                <a:gd name="T2" fmla="*/ 108 w 215"/>
                <a:gd name="T3" fmla="*/ 0 h 162"/>
                <a:gd name="T4" fmla="*/ 214 w 215"/>
                <a:gd name="T5" fmla="*/ 161 h 162"/>
                <a:gd name="T6" fmla="*/ 0 w 215"/>
                <a:gd name="T7" fmla="*/ 156 h 1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62"/>
                <a:gd name="T14" fmla="*/ 215 w 215"/>
                <a:gd name="T15" fmla="*/ 162 h 1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62">
                  <a:moveTo>
                    <a:pt x="0" y="156"/>
                  </a:moveTo>
                  <a:lnTo>
                    <a:pt x="108" y="0"/>
                  </a:lnTo>
                  <a:lnTo>
                    <a:pt x="214" y="161"/>
                  </a:lnTo>
                  <a:lnTo>
                    <a:pt x="0" y="156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2369" y="3047"/>
              <a:ext cx="210" cy="119"/>
            </a:xfrm>
            <a:custGeom>
              <a:avLst/>
              <a:gdLst>
                <a:gd name="T0" fmla="*/ 4 w 210"/>
                <a:gd name="T1" fmla="*/ 0 h 119"/>
                <a:gd name="T2" fmla="*/ 209 w 210"/>
                <a:gd name="T3" fmla="*/ 118 h 119"/>
                <a:gd name="T4" fmla="*/ 0 w 210"/>
                <a:gd name="T5" fmla="*/ 72 h 119"/>
                <a:gd name="T6" fmla="*/ 4 w 21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119"/>
                <a:gd name="T14" fmla="*/ 210 w 21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119">
                  <a:moveTo>
                    <a:pt x="4" y="0"/>
                  </a:moveTo>
                  <a:lnTo>
                    <a:pt x="209" y="118"/>
                  </a:lnTo>
                  <a:lnTo>
                    <a:pt x="0" y="72"/>
                  </a:lnTo>
                  <a:lnTo>
                    <a:pt x="4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2371" y="2795"/>
              <a:ext cx="356" cy="378"/>
            </a:xfrm>
            <a:custGeom>
              <a:avLst/>
              <a:gdLst>
                <a:gd name="T0" fmla="*/ 355 w 356"/>
                <a:gd name="T1" fmla="*/ 0 h 378"/>
                <a:gd name="T2" fmla="*/ 215 w 356"/>
                <a:gd name="T3" fmla="*/ 377 h 378"/>
                <a:gd name="T4" fmla="*/ 0 w 356"/>
                <a:gd name="T5" fmla="*/ 252 h 378"/>
                <a:gd name="T6" fmla="*/ 355 w 356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"/>
                <a:gd name="T13" fmla="*/ 0 h 378"/>
                <a:gd name="T14" fmla="*/ 356 w 356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" h="378">
                  <a:moveTo>
                    <a:pt x="355" y="0"/>
                  </a:moveTo>
                  <a:lnTo>
                    <a:pt x="215" y="377"/>
                  </a:lnTo>
                  <a:lnTo>
                    <a:pt x="0" y="252"/>
                  </a:lnTo>
                  <a:lnTo>
                    <a:pt x="355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2351" y="2241"/>
              <a:ext cx="390" cy="284"/>
            </a:xfrm>
            <a:custGeom>
              <a:avLst/>
              <a:gdLst>
                <a:gd name="T0" fmla="*/ 0 w 390"/>
                <a:gd name="T1" fmla="*/ 0 h 284"/>
                <a:gd name="T2" fmla="*/ 389 w 390"/>
                <a:gd name="T3" fmla="*/ 165 h 284"/>
                <a:gd name="T4" fmla="*/ 170 w 390"/>
                <a:gd name="T5" fmla="*/ 283 h 284"/>
                <a:gd name="T6" fmla="*/ 0 w 390"/>
                <a:gd name="T7" fmla="*/ 0 h 2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0"/>
                <a:gd name="T13" fmla="*/ 0 h 284"/>
                <a:gd name="T14" fmla="*/ 390 w 390"/>
                <a:gd name="T15" fmla="*/ 284 h 2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0" h="284">
                  <a:moveTo>
                    <a:pt x="0" y="0"/>
                  </a:moveTo>
                  <a:lnTo>
                    <a:pt x="389" y="165"/>
                  </a:lnTo>
                  <a:lnTo>
                    <a:pt x="170" y="283"/>
                  </a:lnTo>
                  <a:lnTo>
                    <a:pt x="0" y="0"/>
                  </a:lnTo>
                </a:path>
              </a:pathLst>
            </a:custGeom>
            <a:solidFill>
              <a:srgbClr val="868686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2357" y="2153"/>
              <a:ext cx="385" cy="257"/>
            </a:xfrm>
            <a:custGeom>
              <a:avLst/>
              <a:gdLst>
                <a:gd name="T0" fmla="*/ 0 w 385"/>
                <a:gd name="T1" fmla="*/ 86 h 257"/>
                <a:gd name="T2" fmla="*/ 384 w 385"/>
                <a:gd name="T3" fmla="*/ 0 h 257"/>
                <a:gd name="T4" fmla="*/ 381 w 385"/>
                <a:gd name="T5" fmla="*/ 256 h 257"/>
                <a:gd name="T6" fmla="*/ 0 w 385"/>
                <a:gd name="T7" fmla="*/ 86 h 2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5"/>
                <a:gd name="T13" fmla="*/ 0 h 257"/>
                <a:gd name="T14" fmla="*/ 385 w 385"/>
                <a:gd name="T15" fmla="*/ 257 h 2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5" h="257">
                  <a:moveTo>
                    <a:pt x="0" y="86"/>
                  </a:moveTo>
                  <a:lnTo>
                    <a:pt x="384" y="0"/>
                  </a:lnTo>
                  <a:lnTo>
                    <a:pt x="381" y="256"/>
                  </a:lnTo>
                  <a:lnTo>
                    <a:pt x="0" y="86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2520" y="2406"/>
              <a:ext cx="215" cy="383"/>
            </a:xfrm>
            <a:custGeom>
              <a:avLst/>
              <a:gdLst>
                <a:gd name="T0" fmla="*/ 214 w 215"/>
                <a:gd name="T1" fmla="*/ 0 h 383"/>
                <a:gd name="T2" fmla="*/ 206 w 215"/>
                <a:gd name="T3" fmla="*/ 382 h 383"/>
                <a:gd name="T4" fmla="*/ 0 w 215"/>
                <a:gd name="T5" fmla="*/ 120 h 383"/>
                <a:gd name="T6" fmla="*/ 214 w 215"/>
                <a:gd name="T7" fmla="*/ 0 h 3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383"/>
                <a:gd name="T14" fmla="*/ 215 w 215"/>
                <a:gd name="T15" fmla="*/ 383 h 3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383">
                  <a:moveTo>
                    <a:pt x="214" y="0"/>
                  </a:moveTo>
                  <a:lnTo>
                    <a:pt x="206" y="382"/>
                  </a:lnTo>
                  <a:lnTo>
                    <a:pt x="0" y="120"/>
                  </a:lnTo>
                  <a:lnTo>
                    <a:pt x="214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2727" y="2406"/>
              <a:ext cx="207" cy="388"/>
            </a:xfrm>
            <a:custGeom>
              <a:avLst/>
              <a:gdLst>
                <a:gd name="T0" fmla="*/ 11 w 207"/>
                <a:gd name="T1" fmla="*/ 0 h 388"/>
                <a:gd name="T2" fmla="*/ 206 w 207"/>
                <a:gd name="T3" fmla="*/ 2 h 388"/>
                <a:gd name="T4" fmla="*/ 0 w 207"/>
                <a:gd name="T5" fmla="*/ 387 h 388"/>
                <a:gd name="T6" fmla="*/ 11 w 207"/>
                <a:gd name="T7" fmla="*/ 0 h 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388"/>
                <a:gd name="T14" fmla="*/ 207 w 207"/>
                <a:gd name="T15" fmla="*/ 388 h 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388">
                  <a:moveTo>
                    <a:pt x="11" y="0"/>
                  </a:moveTo>
                  <a:lnTo>
                    <a:pt x="206" y="2"/>
                  </a:lnTo>
                  <a:lnTo>
                    <a:pt x="0" y="387"/>
                  </a:lnTo>
                  <a:lnTo>
                    <a:pt x="11" y="0"/>
                  </a:lnTo>
                </a:path>
              </a:pathLst>
            </a:custGeom>
            <a:solidFill>
              <a:srgbClr val="DDDDDD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2249" y="1965"/>
              <a:ext cx="172" cy="279"/>
            </a:xfrm>
            <a:custGeom>
              <a:avLst/>
              <a:gdLst>
                <a:gd name="T0" fmla="*/ 0 w 172"/>
                <a:gd name="T1" fmla="*/ 115 h 279"/>
                <a:gd name="T2" fmla="*/ 171 w 172"/>
                <a:gd name="T3" fmla="*/ 0 h 279"/>
                <a:gd name="T4" fmla="*/ 103 w 172"/>
                <a:gd name="T5" fmla="*/ 278 h 279"/>
                <a:gd name="T6" fmla="*/ 0 w 172"/>
                <a:gd name="T7" fmla="*/ 115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279"/>
                <a:gd name="T14" fmla="*/ 172 w 172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279">
                  <a:moveTo>
                    <a:pt x="0" y="115"/>
                  </a:moveTo>
                  <a:lnTo>
                    <a:pt x="171" y="0"/>
                  </a:lnTo>
                  <a:lnTo>
                    <a:pt x="103" y="278"/>
                  </a:lnTo>
                  <a:lnTo>
                    <a:pt x="0" y="115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2354" y="1965"/>
              <a:ext cx="390" cy="279"/>
            </a:xfrm>
            <a:custGeom>
              <a:avLst/>
              <a:gdLst>
                <a:gd name="T0" fmla="*/ 67 w 390"/>
                <a:gd name="T1" fmla="*/ 0 h 279"/>
                <a:gd name="T2" fmla="*/ 389 w 390"/>
                <a:gd name="T3" fmla="*/ 186 h 279"/>
                <a:gd name="T4" fmla="*/ 0 w 390"/>
                <a:gd name="T5" fmla="*/ 278 h 279"/>
                <a:gd name="T6" fmla="*/ 67 w 390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0"/>
                <a:gd name="T13" fmla="*/ 0 h 279"/>
                <a:gd name="T14" fmla="*/ 390 w 390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0" h="279">
                  <a:moveTo>
                    <a:pt x="67" y="0"/>
                  </a:moveTo>
                  <a:lnTo>
                    <a:pt x="389" y="186"/>
                  </a:lnTo>
                  <a:lnTo>
                    <a:pt x="0" y="278"/>
                  </a:lnTo>
                  <a:lnTo>
                    <a:pt x="67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2721" y="2409"/>
              <a:ext cx="366" cy="385"/>
            </a:xfrm>
            <a:custGeom>
              <a:avLst/>
              <a:gdLst>
                <a:gd name="T0" fmla="*/ 213 w 366"/>
                <a:gd name="T1" fmla="*/ 0 h 385"/>
                <a:gd name="T2" fmla="*/ 365 w 366"/>
                <a:gd name="T3" fmla="*/ 312 h 385"/>
                <a:gd name="T4" fmla="*/ 0 w 366"/>
                <a:gd name="T5" fmla="*/ 384 h 385"/>
                <a:gd name="T6" fmla="*/ 213 w 366"/>
                <a:gd name="T7" fmla="*/ 0 h 3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6"/>
                <a:gd name="T13" fmla="*/ 0 h 385"/>
                <a:gd name="T14" fmla="*/ 366 w 366"/>
                <a:gd name="T15" fmla="*/ 385 h 3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6" h="385">
                  <a:moveTo>
                    <a:pt x="213" y="0"/>
                  </a:moveTo>
                  <a:lnTo>
                    <a:pt x="365" y="312"/>
                  </a:lnTo>
                  <a:lnTo>
                    <a:pt x="0" y="384"/>
                  </a:lnTo>
                  <a:lnTo>
                    <a:pt x="213" y="0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2732" y="2721"/>
              <a:ext cx="358" cy="380"/>
            </a:xfrm>
            <a:custGeom>
              <a:avLst/>
              <a:gdLst>
                <a:gd name="T0" fmla="*/ 0 w 358"/>
                <a:gd name="T1" fmla="*/ 71 h 380"/>
                <a:gd name="T2" fmla="*/ 196 w 358"/>
                <a:gd name="T3" fmla="*/ 379 h 380"/>
                <a:gd name="T4" fmla="*/ 357 w 358"/>
                <a:gd name="T5" fmla="*/ 0 h 380"/>
                <a:gd name="T6" fmla="*/ 0 w 358"/>
                <a:gd name="T7" fmla="*/ 71 h 3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8"/>
                <a:gd name="T13" fmla="*/ 0 h 380"/>
                <a:gd name="T14" fmla="*/ 358 w 358"/>
                <a:gd name="T15" fmla="*/ 380 h 3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8" h="380">
                  <a:moveTo>
                    <a:pt x="0" y="71"/>
                  </a:moveTo>
                  <a:lnTo>
                    <a:pt x="196" y="379"/>
                  </a:lnTo>
                  <a:lnTo>
                    <a:pt x="357" y="0"/>
                  </a:lnTo>
                  <a:lnTo>
                    <a:pt x="0" y="71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2588" y="2793"/>
              <a:ext cx="344" cy="377"/>
            </a:xfrm>
            <a:custGeom>
              <a:avLst/>
              <a:gdLst>
                <a:gd name="T0" fmla="*/ 141 w 344"/>
                <a:gd name="T1" fmla="*/ 0 h 377"/>
                <a:gd name="T2" fmla="*/ 343 w 344"/>
                <a:gd name="T3" fmla="*/ 311 h 377"/>
                <a:gd name="T4" fmla="*/ 0 w 344"/>
                <a:gd name="T5" fmla="*/ 376 h 377"/>
                <a:gd name="T6" fmla="*/ 141 w 344"/>
                <a:gd name="T7" fmla="*/ 0 h 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4"/>
                <a:gd name="T13" fmla="*/ 0 h 377"/>
                <a:gd name="T14" fmla="*/ 344 w 344"/>
                <a:gd name="T15" fmla="*/ 377 h 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4" h="377">
                  <a:moveTo>
                    <a:pt x="141" y="0"/>
                  </a:moveTo>
                  <a:lnTo>
                    <a:pt x="343" y="311"/>
                  </a:lnTo>
                  <a:lnTo>
                    <a:pt x="0" y="376"/>
                  </a:lnTo>
                  <a:lnTo>
                    <a:pt x="141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2583" y="3102"/>
              <a:ext cx="351" cy="198"/>
            </a:xfrm>
            <a:custGeom>
              <a:avLst/>
              <a:gdLst>
                <a:gd name="T0" fmla="*/ 350 w 351"/>
                <a:gd name="T1" fmla="*/ 0 h 198"/>
                <a:gd name="T2" fmla="*/ 318 w 351"/>
                <a:gd name="T3" fmla="*/ 197 h 198"/>
                <a:gd name="T4" fmla="*/ 0 w 351"/>
                <a:gd name="T5" fmla="*/ 67 h 198"/>
                <a:gd name="T6" fmla="*/ 350 w 351"/>
                <a:gd name="T7" fmla="*/ 0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1"/>
                <a:gd name="T13" fmla="*/ 0 h 198"/>
                <a:gd name="T14" fmla="*/ 351 w 351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1" h="198">
                  <a:moveTo>
                    <a:pt x="350" y="0"/>
                  </a:moveTo>
                  <a:lnTo>
                    <a:pt x="318" y="197"/>
                  </a:lnTo>
                  <a:lnTo>
                    <a:pt x="0" y="67"/>
                  </a:lnTo>
                  <a:lnTo>
                    <a:pt x="350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2422" y="1926"/>
              <a:ext cx="323" cy="229"/>
            </a:xfrm>
            <a:custGeom>
              <a:avLst/>
              <a:gdLst>
                <a:gd name="T0" fmla="*/ 0 w 323"/>
                <a:gd name="T1" fmla="*/ 36 h 229"/>
                <a:gd name="T2" fmla="*/ 235 w 323"/>
                <a:gd name="T3" fmla="*/ 0 h 229"/>
                <a:gd name="T4" fmla="*/ 322 w 323"/>
                <a:gd name="T5" fmla="*/ 228 h 229"/>
                <a:gd name="T6" fmla="*/ 0 w 323"/>
                <a:gd name="T7" fmla="*/ 36 h 2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3"/>
                <a:gd name="T13" fmla="*/ 0 h 229"/>
                <a:gd name="T14" fmla="*/ 323 w 323"/>
                <a:gd name="T15" fmla="*/ 229 h 2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3" h="229">
                  <a:moveTo>
                    <a:pt x="0" y="36"/>
                  </a:moveTo>
                  <a:lnTo>
                    <a:pt x="235" y="0"/>
                  </a:lnTo>
                  <a:lnTo>
                    <a:pt x="322" y="228"/>
                  </a:lnTo>
                  <a:lnTo>
                    <a:pt x="0" y="36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2655" y="1924"/>
              <a:ext cx="282" cy="229"/>
            </a:xfrm>
            <a:custGeom>
              <a:avLst/>
              <a:gdLst>
                <a:gd name="T0" fmla="*/ 0 w 282"/>
                <a:gd name="T1" fmla="*/ 0 h 229"/>
                <a:gd name="T2" fmla="*/ 281 w 282"/>
                <a:gd name="T3" fmla="*/ 14 h 229"/>
                <a:gd name="T4" fmla="*/ 86 w 282"/>
                <a:gd name="T5" fmla="*/ 228 h 229"/>
                <a:gd name="T6" fmla="*/ 0 w 282"/>
                <a:gd name="T7" fmla="*/ 0 h 2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29"/>
                <a:gd name="T14" fmla="*/ 282 w 282"/>
                <a:gd name="T15" fmla="*/ 229 h 2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29">
                  <a:moveTo>
                    <a:pt x="0" y="0"/>
                  </a:moveTo>
                  <a:lnTo>
                    <a:pt x="281" y="14"/>
                  </a:lnTo>
                  <a:lnTo>
                    <a:pt x="86" y="228"/>
                  </a:lnTo>
                  <a:lnTo>
                    <a:pt x="0" y="0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2736" y="1941"/>
              <a:ext cx="201" cy="474"/>
            </a:xfrm>
            <a:custGeom>
              <a:avLst/>
              <a:gdLst>
                <a:gd name="T0" fmla="*/ 200 w 201"/>
                <a:gd name="T1" fmla="*/ 0 h 474"/>
                <a:gd name="T2" fmla="*/ 195 w 201"/>
                <a:gd name="T3" fmla="*/ 473 h 474"/>
                <a:gd name="T4" fmla="*/ 0 w 201"/>
                <a:gd name="T5" fmla="*/ 211 h 474"/>
                <a:gd name="T6" fmla="*/ 200 w 201"/>
                <a:gd name="T7" fmla="*/ 0 h 4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474"/>
                <a:gd name="T14" fmla="*/ 201 w 201"/>
                <a:gd name="T15" fmla="*/ 474 h 4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474">
                  <a:moveTo>
                    <a:pt x="200" y="0"/>
                  </a:moveTo>
                  <a:lnTo>
                    <a:pt x="195" y="473"/>
                  </a:lnTo>
                  <a:lnTo>
                    <a:pt x="0" y="211"/>
                  </a:lnTo>
                  <a:lnTo>
                    <a:pt x="200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2931" y="1938"/>
              <a:ext cx="363" cy="469"/>
            </a:xfrm>
            <a:custGeom>
              <a:avLst/>
              <a:gdLst>
                <a:gd name="T0" fmla="*/ 4 w 363"/>
                <a:gd name="T1" fmla="*/ 0 h 469"/>
                <a:gd name="T2" fmla="*/ 362 w 363"/>
                <a:gd name="T3" fmla="*/ 367 h 469"/>
                <a:gd name="T4" fmla="*/ 0 w 363"/>
                <a:gd name="T5" fmla="*/ 468 h 469"/>
                <a:gd name="T6" fmla="*/ 4 w 363"/>
                <a:gd name="T7" fmla="*/ 0 h 4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3"/>
                <a:gd name="T13" fmla="*/ 0 h 469"/>
                <a:gd name="T14" fmla="*/ 363 w 363"/>
                <a:gd name="T15" fmla="*/ 469 h 4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3" h="469">
                  <a:moveTo>
                    <a:pt x="4" y="0"/>
                  </a:moveTo>
                  <a:lnTo>
                    <a:pt x="362" y="367"/>
                  </a:lnTo>
                  <a:lnTo>
                    <a:pt x="0" y="468"/>
                  </a:lnTo>
                  <a:lnTo>
                    <a:pt x="4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2933" y="2306"/>
              <a:ext cx="359" cy="418"/>
            </a:xfrm>
            <a:custGeom>
              <a:avLst/>
              <a:gdLst>
                <a:gd name="T0" fmla="*/ 358 w 359"/>
                <a:gd name="T1" fmla="*/ 0 h 418"/>
                <a:gd name="T2" fmla="*/ 156 w 359"/>
                <a:gd name="T3" fmla="*/ 417 h 418"/>
                <a:gd name="T4" fmla="*/ 0 w 359"/>
                <a:gd name="T5" fmla="*/ 100 h 418"/>
                <a:gd name="T6" fmla="*/ 7 w 359"/>
                <a:gd name="T7" fmla="*/ 95 h 418"/>
                <a:gd name="T8" fmla="*/ 358 w 359"/>
                <a:gd name="T9" fmla="*/ 0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418"/>
                <a:gd name="T17" fmla="*/ 359 w 35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418">
                  <a:moveTo>
                    <a:pt x="358" y="0"/>
                  </a:moveTo>
                  <a:lnTo>
                    <a:pt x="156" y="417"/>
                  </a:lnTo>
                  <a:lnTo>
                    <a:pt x="0" y="100"/>
                  </a:lnTo>
                  <a:lnTo>
                    <a:pt x="7" y="95"/>
                  </a:lnTo>
                  <a:lnTo>
                    <a:pt x="358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2931" y="1933"/>
              <a:ext cx="459" cy="371"/>
            </a:xfrm>
            <a:custGeom>
              <a:avLst/>
              <a:gdLst>
                <a:gd name="T0" fmla="*/ 7 w 459"/>
                <a:gd name="T1" fmla="*/ 0 h 371"/>
                <a:gd name="T2" fmla="*/ 458 w 459"/>
                <a:gd name="T3" fmla="*/ 117 h 371"/>
                <a:gd name="T4" fmla="*/ 357 w 459"/>
                <a:gd name="T5" fmla="*/ 370 h 371"/>
                <a:gd name="T6" fmla="*/ 0 w 459"/>
                <a:gd name="T7" fmla="*/ 9 h 371"/>
                <a:gd name="T8" fmla="*/ 7 w 459"/>
                <a:gd name="T9" fmla="*/ 0 h 3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9"/>
                <a:gd name="T16" fmla="*/ 0 h 371"/>
                <a:gd name="T17" fmla="*/ 459 w 459"/>
                <a:gd name="T18" fmla="*/ 371 h 3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9" h="371">
                  <a:moveTo>
                    <a:pt x="7" y="0"/>
                  </a:moveTo>
                  <a:lnTo>
                    <a:pt x="458" y="117"/>
                  </a:lnTo>
                  <a:lnTo>
                    <a:pt x="357" y="370"/>
                  </a:lnTo>
                  <a:lnTo>
                    <a:pt x="0" y="9"/>
                  </a:lnTo>
                  <a:lnTo>
                    <a:pt x="7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3285" y="2054"/>
              <a:ext cx="257" cy="253"/>
            </a:xfrm>
            <a:custGeom>
              <a:avLst/>
              <a:gdLst>
                <a:gd name="T0" fmla="*/ 103 w 257"/>
                <a:gd name="T1" fmla="*/ 0 h 253"/>
                <a:gd name="T2" fmla="*/ 256 w 257"/>
                <a:gd name="T3" fmla="*/ 69 h 253"/>
                <a:gd name="T4" fmla="*/ 0 w 257"/>
                <a:gd name="T5" fmla="*/ 252 h 253"/>
                <a:gd name="T6" fmla="*/ 103 w 257"/>
                <a:gd name="T7" fmla="*/ 0 h 2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7"/>
                <a:gd name="T13" fmla="*/ 0 h 253"/>
                <a:gd name="T14" fmla="*/ 257 w 257"/>
                <a:gd name="T15" fmla="*/ 253 h 2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7" h="253">
                  <a:moveTo>
                    <a:pt x="103" y="0"/>
                  </a:moveTo>
                  <a:lnTo>
                    <a:pt x="256" y="69"/>
                  </a:lnTo>
                  <a:lnTo>
                    <a:pt x="0" y="252"/>
                  </a:lnTo>
                  <a:lnTo>
                    <a:pt x="103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3092" y="2303"/>
              <a:ext cx="651" cy="419"/>
            </a:xfrm>
            <a:custGeom>
              <a:avLst/>
              <a:gdLst>
                <a:gd name="T0" fmla="*/ 199 w 651"/>
                <a:gd name="T1" fmla="*/ 0 h 419"/>
                <a:gd name="T2" fmla="*/ 650 w 651"/>
                <a:gd name="T3" fmla="*/ 182 h 419"/>
                <a:gd name="T4" fmla="*/ 0 w 651"/>
                <a:gd name="T5" fmla="*/ 418 h 419"/>
                <a:gd name="T6" fmla="*/ 199 w 651"/>
                <a:gd name="T7" fmla="*/ 0 h 4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419"/>
                <a:gd name="T14" fmla="*/ 651 w 651"/>
                <a:gd name="T15" fmla="*/ 419 h 4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419">
                  <a:moveTo>
                    <a:pt x="199" y="0"/>
                  </a:moveTo>
                  <a:lnTo>
                    <a:pt x="650" y="182"/>
                  </a:lnTo>
                  <a:lnTo>
                    <a:pt x="0" y="418"/>
                  </a:lnTo>
                  <a:lnTo>
                    <a:pt x="199" y="0"/>
                  </a:lnTo>
                </a:path>
              </a:pathLst>
            </a:custGeom>
            <a:solidFill>
              <a:srgbClr val="EAEAEA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3286" y="2126"/>
              <a:ext cx="455" cy="363"/>
            </a:xfrm>
            <a:custGeom>
              <a:avLst/>
              <a:gdLst>
                <a:gd name="T0" fmla="*/ 252 w 455"/>
                <a:gd name="T1" fmla="*/ 0 h 363"/>
                <a:gd name="T2" fmla="*/ 454 w 455"/>
                <a:gd name="T3" fmla="*/ 362 h 363"/>
                <a:gd name="T4" fmla="*/ 0 w 455"/>
                <a:gd name="T5" fmla="*/ 177 h 363"/>
                <a:gd name="T6" fmla="*/ 252 w 455"/>
                <a:gd name="T7" fmla="*/ 0 h 3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5"/>
                <a:gd name="T13" fmla="*/ 0 h 363"/>
                <a:gd name="T14" fmla="*/ 455 w 455"/>
                <a:gd name="T15" fmla="*/ 363 h 3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5" h="363">
                  <a:moveTo>
                    <a:pt x="252" y="0"/>
                  </a:moveTo>
                  <a:lnTo>
                    <a:pt x="454" y="362"/>
                  </a:lnTo>
                  <a:lnTo>
                    <a:pt x="0" y="177"/>
                  </a:lnTo>
                  <a:lnTo>
                    <a:pt x="252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3092" y="2486"/>
              <a:ext cx="649" cy="408"/>
            </a:xfrm>
            <a:custGeom>
              <a:avLst/>
              <a:gdLst>
                <a:gd name="T0" fmla="*/ 0 w 649"/>
                <a:gd name="T1" fmla="*/ 237 h 408"/>
                <a:gd name="T2" fmla="*/ 494 w 649"/>
                <a:gd name="T3" fmla="*/ 407 h 408"/>
                <a:gd name="T4" fmla="*/ 648 w 649"/>
                <a:gd name="T5" fmla="*/ 0 h 408"/>
                <a:gd name="T6" fmla="*/ 0 w 649"/>
                <a:gd name="T7" fmla="*/ 237 h 4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9"/>
                <a:gd name="T13" fmla="*/ 0 h 408"/>
                <a:gd name="T14" fmla="*/ 649 w 649"/>
                <a:gd name="T15" fmla="*/ 408 h 4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9" h="408">
                  <a:moveTo>
                    <a:pt x="0" y="237"/>
                  </a:moveTo>
                  <a:lnTo>
                    <a:pt x="494" y="407"/>
                  </a:lnTo>
                  <a:lnTo>
                    <a:pt x="648" y="0"/>
                  </a:lnTo>
                  <a:lnTo>
                    <a:pt x="0" y="237"/>
                  </a:lnTo>
                </a:path>
              </a:pathLst>
            </a:custGeom>
            <a:solidFill>
              <a:srgbClr val="EAEAEA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>
              <a:off x="2928" y="2721"/>
              <a:ext cx="657" cy="387"/>
            </a:xfrm>
            <a:custGeom>
              <a:avLst/>
              <a:gdLst>
                <a:gd name="T0" fmla="*/ 168 w 657"/>
                <a:gd name="T1" fmla="*/ 0 h 387"/>
                <a:gd name="T2" fmla="*/ 0 w 657"/>
                <a:gd name="T3" fmla="*/ 386 h 387"/>
                <a:gd name="T4" fmla="*/ 656 w 657"/>
                <a:gd name="T5" fmla="*/ 170 h 387"/>
                <a:gd name="T6" fmla="*/ 168 w 657"/>
                <a:gd name="T7" fmla="*/ 0 h 3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7"/>
                <a:gd name="T13" fmla="*/ 0 h 387"/>
                <a:gd name="T14" fmla="*/ 657 w 657"/>
                <a:gd name="T15" fmla="*/ 387 h 3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7" h="387">
                  <a:moveTo>
                    <a:pt x="168" y="0"/>
                  </a:moveTo>
                  <a:lnTo>
                    <a:pt x="0" y="386"/>
                  </a:lnTo>
                  <a:lnTo>
                    <a:pt x="656" y="170"/>
                  </a:lnTo>
                  <a:lnTo>
                    <a:pt x="168" y="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2936" y="2889"/>
              <a:ext cx="649" cy="358"/>
            </a:xfrm>
            <a:custGeom>
              <a:avLst/>
              <a:gdLst>
                <a:gd name="T0" fmla="*/ 0 w 649"/>
                <a:gd name="T1" fmla="*/ 215 h 358"/>
                <a:gd name="T2" fmla="*/ 321 w 649"/>
                <a:gd name="T3" fmla="*/ 357 h 358"/>
                <a:gd name="T4" fmla="*/ 331 w 649"/>
                <a:gd name="T5" fmla="*/ 357 h 358"/>
                <a:gd name="T6" fmla="*/ 648 w 649"/>
                <a:gd name="T7" fmla="*/ 0 h 358"/>
                <a:gd name="T8" fmla="*/ 0 w 649"/>
                <a:gd name="T9" fmla="*/ 215 h 3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9"/>
                <a:gd name="T16" fmla="*/ 0 h 358"/>
                <a:gd name="T17" fmla="*/ 649 w 649"/>
                <a:gd name="T18" fmla="*/ 358 h 3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9" h="358">
                  <a:moveTo>
                    <a:pt x="0" y="215"/>
                  </a:moveTo>
                  <a:lnTo>
                    <a:pt x="321" y="357"/>
                  </a:lnTo>
                  <a:lnTo>
                    <a:pt x="331" y="357"/>
                  </a:lnTo>
                  <a:lnTo>
                    <a:pt x="648" y="0"/>
                  </a:lnTo>
                  <a:lnTo>
                    <a:pt x="0" y="215"/>
                  </a:lnTo>
                </a:path>
              </a:pathLst>
            </a:custGeom>
            <a:solidFill>
              <a:srgbClr val="777777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2904" y="3105"/>
              <a:ext cx="359" cy="195"/>
            </a:xfrm>
            <a:custGeom>
              <a:avLst/>
              <a:gdLst>
                <a:gd name="T0" fmla="*/ 28 w 359"/>
                <a:gd name="T1" fmla="*/ 0 h 195"/>
                <a:gd name="T2" fmla="*/ 358 w 359"/>
                <a:gd name="T3" fmla="*/ 146 h 195"/>
                <a:gd name="T4" fmla="*/ 0 w 359"/>
                <a:gd name="T5" fmla="*/ 194 h 195"/>
                <a:gd name="T6" fmla="*/ 28 w 359"/>
                <a:gd name="T7" fmla="*/ 0 h 1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9"/>
                <a:gd name="T13" fmla="*/ 0 h 195"/>
                <a:gd name="T14" fmla="*/ 359 w 359"/>
                <a:gd name="T15" fmla="*/ 195 h 1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9" h="195">
                  <a:moveTo>
                    <a:pt x="28" y="0"/>
                  </a:moveTo>
                  <a:lnTo>
                    <a:pt x="358" y="146"/>
                  </a:lnTo>
                  <a:lnTo>
                    <a:pt x="0" y="194"/>
                  </a:lnTo>
                  <a:lnTo>
                    <a:pt x="28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2906" y="3251"/>
              <a:ext cx="356" cy="145"/>
            </a:xfrm>
            <a:custGeom>
              <a:avLst/>
              <a:gdLst>
                <a:gd name="T0" fmla="*/ 355 w 356"/>
                <a:gd name="T1" fmla="*/ 0 h 145"/>
                <a:gd name="T2" fmla="*/ 287 w 356"/>
                <a:gd name="T3" fmla="*/ 144 h 145"/>
                <a:gd name="T4" fmla="*/ 0 w 356"/>
                <a:gd name="T5" fmla="*/ 50 h 145"/>
                <a:gd name="T6" fmla="*/ 355 w 356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"/>
                <a:gd name="T13" fmla="*/ 0 h 145"/>
                <a:gd name="T14" fmla="*/ 356 w 356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" h="145">
                  <a:moveTo>
                    <a:pt x="355" y="0"/>
                  </a:moveTo>
                  <a:lnTo>
                    <a:pt x="287" y="144"/>
                  </a:lnTo>
                  <a:lnTo>
                    <a:pt x="0" y="50"/>
                  </a:lnTo>
                  <a:lnTo>
                    <a:pt x="355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3260" y="2889"/>
              <a:ext cx="416" cy="430"/>
            </a:xfrm>
            <a:custGeom>
              <a:avLst/>
              <a:gdLst>
                <a:gd name="T0" fmla="*/ 323 w 416"/>
                <a:gd name="T1" fmla="*/ 0 h 430"/>
                <a:gd name="T2" fmla="*/ 415 w 416"/>
                <a:gd name="T3" fmla="*/ 429 h 430"/>
                <a:gd name="T4" fmla="*/ 0 w 416"/>
                <a:gd name="T5" fmla="*/ 354 h 430"/>
                <a:gd name="T6" fmla="*/ 323 w 416"/>
                <a:gd name="T7" fmla="*/ 0 h 4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6"/>
                <a:gd name="T13" fmla="*/ 0 h 430"/>
                <a:gd name="T14" fmla="*/ 416 w 416"/>
                <a:gd name="T15" fmla="*/ 430 h 4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6" h="430">
                  <a:moveTo>
                    <a:pt x="323" y="0"/>
                  </a:moveTo>
                  <a:lnTo>
                    <a:pt x="415" y="429"/>
                  </a:lnTo>
                  <a:lnTo>
                    <a:pt x="0" y="354"/>
                  </a:lnTo>
                  <a:lnTo>
                    <a:pt x="323" y="0"/>
                  </a:lnTo>
                </a:path>
              </a:pathLst>
            </a:custGeom>
            <a:solidFill>
              <a:srgbClr val="39393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3195" y="3244"/>
              <a:ext cx="488" cy="150"/>
            </a:xfrm>
            <a:custGeom>
              <a:avLst/>
              <a:gdLst>
                <a:gd name="T0" fmla="*/ 69 w 488"/>
                <a:gd name="T1" fmla="*/ 0 h 150"/>
                <a:gd name="T2" fmla="*/ 487 w 488"/>
                <a:gd name="T3" fmla="*/ 76 h 150"/>
                <a:gd name="T4" fmla="*/ 0 w 488"/>
                <a:gd name="T5" fmla="*/ 149 h 150"/>
                <a:gd name="T6" fmla="*/ 69 w 488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8"/>
                <a:gd name="T13" fmla="*/ 0 h 150"/>
                <a:gd name="T14" fmla="*/ 488 w 488"/>
                <a:gd name="T15" fmla="*/ 150 h 1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8" h="150">
                  <a:moveTo>
                    <a:pt x="69" y="0"/>
                  </a:moveTo>
                  <a:lnTo>
                    <a:pt x="487" y="76"/>
                  </a:lnTo>
                  <a:lnTo>
                    <a:pt x="0" y="149"/>
                  </a:lnTo>
                  <a:lnTo>
                    <a:pt x="69" y="0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3195" y="3323"/>
              <a:ext cx="483" cy="147"/>
            </a:xfrm>
            <a:custGeom>
              <a:avLst/>
              <a:gdLst>
                <a:gd name="T0" fmla="*/ 482 w 483"/>
                <a:gd name="T1" fmla="*/ 0 h 147"/>
                <a:gd name="T2" fmla="*/ 362 w 483"/>
                <a:gd name="T3" fmla="*/ 146 h 147"/>
                <a:gd name="T4" fmla="*/ 0 w 483"/>
                <a:gd name="T5" fmla="*/ 71 h 147"/>
                <a:gd name="T6" fmla="*/ 482 w 483"/>
                <a:gd name="T7" fmla="*/ 0 h 1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3"/>
                <a:gd name="T13" fmla="*/ 0 h 147"/>
                <a:gd name="T14" fmla="*/ 483 w 483"/>
                <a:gd name="T15" fmla="*/ 147 h 1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3" h="147">
                  <a:moveTo>
                    <a:pt x="482" y="0"/>
                  </a:moveTo>
                  <a:lnTo>
                    <a:pt x="362" y="146"/>
                  </a:lnTo>
                  <a:lnTo>
                    <a:pt x="0" y="71"/>
                  </a:lnTo>
                  <a:lnTo>
                    <a:pt x="482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3557" y="3321"/>
              <a:ext cx="517" cy="149"/>
            </a:xfrm>
            <a:custGeom>
              <a:avLst/>
              <a:gdLst>
                <a:gd name="T0" fmla="*/ 120 w 517"/>
                <a:gd name="T1" fmla="*/ 0 h 149"/>
                <a:gd name="T2" fmla="*/ 132 w 517"/>
                <a:gd name="T3" fmla="*/ 0 h 149"/>
                <a:gd name="T4" fmla="*/ 141 w 517"/>
                <a:gd name="T5" fmla="*/ 2 h 149"/>
                <a:gd name="T6" fmla="*/ 516 w 517"/>
                <a:gd name="T7" fmla="*/ 114 h 149"/>
                <a:gd name="T8" fmla="*/ 0 w 517"/>
                <a:gd name="T9" fmla="*/ 148 h 149"/>
                <a:gd name="T10" fmla="*/ 120 w 517"/>
                <a:gd name="T11" fmla="*/ 0 h 1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7"/>
                <a:gd name="T19" fmla="*/ 0 h 149"/>
                <a:gd name="T20" fmla="*/ 517 w 517"/>
                <a:gd name="T21" fmla="*/ 149 h 1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7" h="149">
                  <a:moveTo>
                    <a:pt x="120" y="0"/>
                  </a:moveTo>
                  <a:lnTo>
                    <a:pt x="132" y="0"/>
                  </a:lnTo>
                  <a:lnTo>
                    <a:pt x="141" y="2"/>
                  </a:lnTo>
                  <a:lnTo>
                    <a:pt x="516" y="114"/>
                  </a:lnTo>
                  <a:lnTo>
                    <a:pt x="0" y="148"/>
                  </a:lnTo>
                  <a:lnTo>
                    <a:pt x="120" y="0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3591" y="2891"/>
              <a:ext cx="327" cy="431"/>
            </a:xfrm>
            <a:custGeom>
              <a:avLst/>
              <a:gdLst>
                <a:gd name="T0" fmla="*/ 0 w 327"/>
                <a:gd name="T1" fmla="*/ 0 h 431"/>
                <a:gd name="T2" fmla="*/ 326 w 327"/>
                <a:gd name="T3" fmla="*/ 293 h 431"/>
                <a:gd name="T4" fmla="*/ 83 w 327"/>
                <a:gd name="T5" fmla="*/ 430 h 431"/>
                <a:gd name="T6" fmla="*/ 0 w 327"/>
                <a:gd name="T7" fmla="*/ 0 h 4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7"/>
                <a:gd name="T13" fmla="*/ 0 h 431"/>
                <a:gd name="T14" fmla="*/ 327 w 327"/>
                <a:gd name="T15" fmla="*/ 431 h 4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7" h="431">
                  <a:moveTo>
                    <a:pt x="0" y="0"/>
                  </a:moveTo>
                  <a:lnTo>
                    <a:pt x="326" y="293"/>
                  </a:lnTo>
                  <a:lnTo>
                    <a:pt x="83" y="430"/>
                  </a:lnTo>
                  <a:lnTo>
                    <a:pt x="0" y="0"/>
                  </a:lnTo>
                </a:path>
              </a:pathLst>
            </a:custGeom>
            <a:solidFill>
              <a:srgbClr val="868686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3675" y="3179"/>
              <a:ext cx="392" cy="255"/>
            </a:xfrm>
            <a:custGeom>
              <a:avLst/>
              <a:gdLst>
                <a:gd name="T0" fmla="*/ 391 w 392"/>
                <a:gd name="T1" fmla="*/ 254 h 255"/>
                <a:gd name="T2" fmla="*/ 237 w 392"/>
                <a:gd name="T3" fmla="*/ 0 h 255"/>
                <a:gd name="T4" fmla="*/ 0 w 392"/>
                <a:gd name="T5" fmla="*/ 138 h 255"/>
                <a:gd name="T6" fmla="*/ 391 w 392"/>
                <a:gd name="T7" fmla="*/ 254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2"/>
                <a:gd name="T13" fmla="*/ 0 h 255"/>
                <a:gd name="T14" fmla="*/ 392 w 39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2" h="255">
                  <a:moveTo>
                    <a:pt x="391" y="254"/>
                  </a:moveTo>
                  <a:lnTo>
                    <a:pt x="237" y="0"/>
                  </a:lnTo>
                  <a:lnTo>
                    <a:pt x="0" y="138"/>
                  </a:lnTo>
                  <a:lnTo>
                    <a:pt x="391" y="254"/>
                  </a:lnTo>
                </a:path>
              </a:pathLst>
            </a:custGeom>
            <a:solidFill>
              <a:srgbClr val="292929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auto">
            <a:xfrm>
              <a:off x="3586" y="2493"/>
              <a:ext cx="292" cy="397"/>
            </a:xfrm>
            <a:custGeom>
              <a:avLst/>
              <a:gdLst>
                <a:gd name="T0" fmla="*/ 153 w 292"/>
                <a:gd name="T1" fmla="*/ 0 h 397"/>
                <a:gd name="T2" fmla="*/ 291 w 292"/>
                <a:gd name="T3" fmla="*/ 393 h 397"/>
                <a:gd name="T4" fmla="*/ 0 w 292"/>
                <a:gd name="T5" fmla="*/ 396 h 397"/>
                <a:gd name="T6" fmla="*/ 153 w 292"/>
                <a:gd name="T7" fmla="*/ 0 h 3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2"/>
                <a:gd name="T13" fmla="*/ 0 h 397"/>
                <a:gd name="T14" fmla="*/ 292 w 292"/>
                <a:gd name="T15" fmla="*/ 397 h 3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2" h="397">
                  <a:moveTo>
                    <a:pt x="153" y="0"/>
                  </a:moveTo>
                  <a:lnTo>
                    <a:pt x="291" y="393"/>
                  </a:lnTo>
                  <a:lnTo>
                    <a:pt x="0" y="396"/>
                  </a:lnTo>
                  <a:lnTo>
                    <a:pt x="153" y="0"/>
                  </a:lnTo>
                </a:path>
              </a:pathLst>
            </a:custGeom>
            <a:solidFill>
              <a:schemeClr val="bg1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8" name="Freeform 62"/>
            <p:cNvSpPr>
              <a:spLocks/>
            </p:cNvSpPr>
            <p:nvPr/>
          </p:nvSpPr>
          <p:spPr bwMode="auto">
            <a:xfrm>
              <a:off x="3591" y="2884"/>
              <a:ext cx="320" cy="291"/>
            </a:xfrm>
            <a:custGeom>
              <a:avLst/>
              <a:gdLst>
                <a:gd name="T0" fmla="*/ 0 w 320"/>
                <a:gd name="T1" fmla="*/ 4 h 291"/>
                <a:gd name="T2" fmla="*/ 287 w 320"/>
                <a:gd name="T3" fmla="*/ 0 h 291"/>
                <a:gd name="T4" fmla="*/ 319 w 320"/>
                <a:gd name="T5" fmla="*/ 290 h 291"/>
                <a:gd name="T6" fmla="*/ 0 w 320"/>
                <a:gd name="T7" fmla="*/ 4 h 2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0"/>
                <a:gd name="T13" fmla="*/ 0 h 291"/>
                <a:gd name="T14" fmla="*/ 320 w 320"/>
                <a:gd name="T15" fmla="*/ 291 h 2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0" h="291">
                  <a:moveTo>
                    <a:pt x="0" y="4"/>
                  </a:moveTo>
                  <a:lnTo>
                    <a:pt x="287" y="0"/>
                  </a:lnTo>
                  <a:lnTo>
                    <a:pt x="319" y="290"/>
                  </a:lnTo>
                  <a:lnTo>
                    <a:pt x="0" y="4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96969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</p:grpSp>
      <p:grpSp>
        <p:nvGrpSpPr>
          <p:cNvPr id="59" name="Group 73"/>
          <p:cNvGrpSpPr>
            <a:grpSpLocks/>
          </p:cNvGrpSpPr>
          <p:nvPr/>
        </p:nvGrpSpPr>
        <p:grpSpPr bwMode="auto">
          <a:xfrm>
            <a:off x="2478233" y="4357740"/>
            <a:ext cx="1013852" cy="922296"/>
            <a:chOff x="2592" y="912"/>
            <a:chExt cx="897" cy="816"/>
          </a:xfrm>
        </p:grpSpPr>
        <p:pic>
          <p:nvPicPr>
            <p:cNvPr id="60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92" y="960"/>
              <a:ext cx="795" cy="7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1" name="Rectangle 75"/>
            <p:cNvSpPr>
              <a:spLocks noChangeArrowheads="1"/>
            </p:cNvSpPr>
            <p:nvPr/>
          </p:nvSpPr>
          <p:spPr bwMode="auto">
            <a:xfrm>
              <a:off x="3345" y="912"/>
              <a:ext cx="144" cy="81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0229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50" y="4166886"/>
            <a:ext cx="3009573" cy="1872026"/>
          </a:xfrm>
          <a:prstGeom prst="rect">
            <a:avLst/>
          </a:prstGeom>
        </p:spPr>
      </p:pic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5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228725"/>
            <a:ext cx="8001000" cy="5478463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The surface of the object is represented as a collection of triangular plates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More flexible than digital elevation model:  any arbitrary 3-D surface can be modeled</a:t>
            </a:r>
          </a:p>
          <a:p>
            <a:pPr lvl="1"/>
            <a:r>
              <a:rPr lang="en-US" sz="1600" dirty="0">
                <a:ea typeface="ＭＳ Ｐゴシック" pitchFamily="-60" charset="-128"/>
              </a:rPr>
              <a:t>Surface could be a complicated shape with multiple surface points having the same latitude and longitude</a:t>
            </a:r>
          </a:p>
          <a:p>
            <a:pPr lvl="2"/>
            <a:r>
              <a:rPr lang="en-US" dirty="0">
                <a:ea typeface="ＭＳ Ｐゴシック" pitchFamily="-60" charset="-128"/>
              </a:rPr>
              <a:t>Examples:  “dumbbell”-shaped asteroid, caves, arches</a:t>
            </a:r>
            <a:endParaRPr lang="en-US" sz="1400" dirty="0">
              <a:ea typeface="ＭＳ Ｐゴシック" pitchFamily="-60" charset="-128"/>
            </a:endParaRPr>
          </a:p>
          <a:p>
            <a:pPr>
              <a:lnSpc>
                <a:spcPct val="80000"/>
              </a:lnSpc>
            </a:pPr>
            <a:r>
              <a:rPr lang="en-US" sz="2000" dirty="0"/>
              <a:t>Less efficient than digital elevation model (DSK Type 4) of similar resolution in terms of storage and computational speed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title"/>
          </p:nvPr>
        </p:nvSpPr>
        <p:spPr>
          <a:xfrm>
            <a:off x="2218855" y="381000"/>
            <a:ext cx="6500177" cy="479747"/>
          </a:xfrm>
        </p:spPr>
        <p:txBody>
          <a:bodyPr/>
          <a:lstStyle/>
          <a:p>
            <a:r>
              <a:rPr lang="en-US" dirty="0">
                <a:ea typeface="ＭＳ Ｐゴシック" pitchFamily="-60" charset="-128"/>
                <a:cs typeface="ＭＳ Ｐゴシック" pitchFamily="-60" charset="-128"/>
              </a:rPr>
              <a:t>Tessellated Plate Model – Type 2</a:t>
            </a:r>
          </a:p>
        </p:txBody>
      </p:sp>
      <p:pic>
        <p:nvPicPr>
          <p:cNvPr id="29702" name="Picture 9" descr="itokawa_512_0305200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9727" y="4145121"/>
            <a:ext cx="3395024" cy="232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Box 10"/>
          <p:cNvSpPr txBox="1">
            <a:spLocks noChangeArrowheads="1"/>
          </p:cNvSpPr>
          <p:nvPr/>
        </p:nvSpPr>
        <p:spPr bwMode="auto">
          <a:xfrm>
            <a:off x="994422" y="6327790"/>
            <a:ext cx="78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 err="1"/>
              <a:t>Phobos</a:t>
            </a:r>
            <a:endParaRPr lang="en-US" sz="1400" dirty="0"/>
          </a:p>
        </p:txBody>
      </p:sp>
      <p:sp>
        <p:nvSpPr>
          <p:cNvPr id="29704" name="TextBox 11"/>
          <p:cNvSpPr txBox="1">
            <a:spLocks noChangeArrowheads="1"/>
          </p:cNvSpPr>
          <p:nvPr/>
        </p:nvSpPr>
        <p:spPr bwMode="auto">
          <a:xfrm>
            <a:off x="3846376" y="6383349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/>
              <a:t>Itokowa</a:t>
            </a:r>
          </a:p>
        </p:txBody>
      </p:sp>
      <p:pic>
        <p:nvPicPr>
          <p:cNvPr id="10" name="Picture 9" descr="phobos5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50" y="4072051"/>
            <a:ext cx="2492377" cy="2245091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538802" y="6396246"/>
            <a:ext cx="22300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/>
              <a:t>Churyumov-Gerasimenko</a:t>
            </a:r>
          </a:p>
        </p:txBody>
      </p:sp>
    </p:spTree>
    <p:extLst>
      <p:ext uri="{BB962C8B-B14F-4D97-AF65-F5344CB8AC3E}">
        <p14:creationId xmlns:p14="http://schemas.microsoft.com/office/powerpoint/2010/main" val="164028396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EC5CCC-FDA9-4A92-8EED-615FF042644D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6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228725"/>
            <a:ext cx="8001000" cy="5478463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000" dirty="0"/>
              <a:t>Maps longitude/latitude to “elevation”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ea typeface="ＭＳ Ｐゴシック" pitchFamily="-60" charset="-128"/>
              </a:rPr>
              <a:t>Elevation of a surface point can be defined as distance from the origin of a body-fixed reference frame or height above a reference ellipsoid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Example: rendering of a piece of DSK data created from MGS laser altimeter (MOLA) Mars DEM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>
              <a:ea typeface="ＭＳ Ｐゴシック" pitchFamily="-60" charset="-128"/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982" y="381000"/>
            <a:ext cx="6363922" cy="479747"/>
          </a:xfrm>
        </p:spPr>
        <p:txBody>
          <a:bodyPr/>
          <a:lstStyle/>
          <a:p>
            <a:r>
              <a:rPr lang="en-US" dirty="0">
                <a:ea typeface="ＭＳ Ｐゴシック" pitchFamily="-60" charset="-128"/>
                <a:cs typeface="ＭＳ Ｐゴシック" pitchFamily="-60" charset="-128"/>
              </a:rPr>
              <a:t>Digital Elevation Model – Type 4</a:t>
            </a:r>
          </a:p>
        </p:txBody>
      </p:sp>
      <p:pic>
        <p:nvPicPr>
          <p:cNvPr id="27653" name="Picture 4" descr="ma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8710" y="3114675"/>
            <a:ext cx="4586288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7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1067" y="1622665"/>
            <a:ext cx="8001000" cy="4083869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Supports only the tessellated plate model data type (Type 2 DSK)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Support for Digital Elevation Model (DEM) (Type 4 DSK) will be added in a future Toolkit version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4400" y="259109"/>
            <a:ext cx="4898777" cy="533288"/>
          </a:xfrm>
        </p:spPr>
        <p:txBody>
          <a:bodyPr/>
          <a:lstStyle/>
          <a:p>
            <a:r>
              <a:rPr lang="en-US" sz="3600" dirty="0"/>
              <a:t>N67 Toolkit with DSK </a:t>
            </a:r>
          </a:p>
        </p:txBody>
      </p:sp>
    </p:spTree>
    <p:extLst>
      <p:ext uri="{BB962C8B-B14F-4D97-AF65-F5344CB8AC3E}">
        <p14:creationId xmlns:p14="http://schemas.microsoft.com/office/powerpoint/2010/main" val="21288722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8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837010"/>
            <a:ext cx="8001000" cy="3533643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dirty="0"/>
              <a:t>Supports multi-segment, multi-file DSK data sets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Up to 5000 DSK files can be loaded simultaneously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Up to 10,000 DSK segments can be loaded simultaneously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Supports run-time data translation: big-endian DSK files can be read on little-endian platforms, and vice versa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Pre-DSK era SPICE Toolkit geometry APIs will support DSK shape data, where applicable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7678" y="381000"/>
            <a:ext cx="4047582" cy="479747"/>
          </a:xfrm>
        </p:spPr>
        <p:txBody>
          <a:bodyPr/>
          <a:lstStyle/>
          <a:p>
            <a:r>
              <a:rPr lang="en-US" dirty="0"/>
              <a:t>Some DSK Features</a:t>
            </a:r>
          </a:p>
        </p:txBody>
      </p:sp>
    </p:spTree>
    <p:extLst>
      <p:ext uri="{BB962C8B-B14F-4D97-AF65-F5344CB8AC3E}">
        <p14:creationId xmlns:p14="http://schemas.microsoft.com/office/powerpoint/2010/main" val="125414662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t>Digital Shape Kernel</a:t>
            </a:r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98C8B7-4A16-471A-9D91-AD5281BB42B2}" type="slidenum">
              <a:rPr lang="en-US" smtClean="0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9</a:t>
            </a:fld>
            <a:endParaRPr lang="en-US" sz="1400" b="0">
              <a:latin typeface="Times New Roman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305217"/>
            <a:ext cx="8001000" cy="5173617"/>
          </a:xfrm>
        </p:spPr>
        <p:txBody>
          <a:bodyPr lIns="90487" rIns="90487"/>
          <a:lstStyle/>
          <a:p>
            <a:pPr>
              <a:lnSpc>
                <a:spcPct val="80000"/>
              </a:lnSpc>
            </a:pPr>
            <a:r>
              <a:rPr lang="en-US" sz="2800" dirty="0"/>
              <a:t>Kernel load/unload/info: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FURNSH, UNLOAD, KCLEAR, KTOTAL, KINFO, KDATA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Geometry: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Ray-surface intercept: SINCPT, DSKXV, DSKXSI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Sub-observer point: SUBPNT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Sub-solar point: SUBSLR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Illumination angles at surface point: ILLUMF, ILLUMG, ILUMIN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Longitude-latitude pairs to surface points: LATSRF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Find occultation state at a given time: OCCULT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Find occultation or transit of point target behind/across DSK shape: GFOCLT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Generate limb points: LIMBPT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Generate terminator points: TERMPT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Compute outward normal vector at surface point: SRFNRM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marL="457200" lvl="1" indent="0">
              <a:lnSpc>
                <a:spcPct val="80000"/>
              </a:lnSpc>
              <a:buNone/>
            </a:pPr>
            <a:endParaRPr lang="en-US" sz="1400" dirty="0"/>
          </a:p>
          <a:p>
            <a:pPr lvl="1">
              <a:lnSpc>
                <a:spcPct val="80000"/>
              </a:lnSpc>
            </a:pPr>
            <a:endParaRPr lang="en-US" sz="1400" dirty="0"/>
          </a:p>
          <a:p>
            <a:pPr marL="914400" lvl="2" indent="0">
              <a:lnSpc>
                <a:spcPct val="80000"/>
              </a:lnSpc>
              <a:buNone/>
            </a:pPr>
            <a:endParaRPr lang="en-US" sz="14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021" y="381000"/>
            <a:ext cx="6456896" cy="479747"/>
          </a:xfrm>
        </p:spPr>
        <p:txBody>
          <a:bodyPr/>
          <a:lstStyle/>
          <a:p>
            <a:r>
              <a:rPr lang="en-US" dirty="0"/>
              <a:t>APIs Available in N66 Toolkits -1</a:t>
            </a:r>
          </a:p>
        </p:txBody>
      </p:sp>
    </p:spTree>
    <p:extLst>
      <p:ext uri="{BB962C8B-B14F-4D97-AF65-F5344CB8AC3E}">
        <p14:creationId xmlns:p14="http://schemas.microsoft.com/office/powerpoint/2010/main" val="220652982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24527</TotalTime>
  <Words>2182</Words>
  <Application>Microsoft Macintosh PowerPoint</Application>
  <PresentationFormat>Custom</PresentationFormat>
  <Paragraphs>375</Paragraphs>
  <Slides>27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Times New Roman</vt:lpstr>
      <vt:lpstr>SPICE_Presentation</vt:lpstr>
      <vt:lpstr>Digital Shape Kernel Subsystem (DSK) </vt:lpstr>
      <vt:lpstr>Topics</vt:lpstr>
      <vt:lpstr>DSK Subsystem Overview</vt:lpstr>
      <vt:lpstr>DSK Shape Representations</vt:lpstr>
      <vt:lpstr>Tessellated Plate Model – Type 2</vt:lpstr>
      <vt:lpstr>Digital Elevation Model – Type 4</vt:lpstr>
      <vt:lpstr>N67 Toolkit with DSK </vt:lpstr>
      <vt:lpstr>Some DSK Features</vt:lpstr>
      <vt:lpstr>APIs Available in N66 Toolkits -1</vt:lpstr>
      <vt:lpstr>APIs Available in N66 Toolkits -2</vt:lpstr>
      <vt:lpstr>Graphic Depictions</vt:lpstr>
      <vt:lpstr>Plate Model Surface Intercept </vt:lpstr>
      <vt:lpstr>Plate Model Sub-observer Point</vt:lpstr>
      <vt:lpstr>Plate Model Sub-solar Point</vt:lpstr>
      <vt:lpstr>Plate model Illumination Angles</vt:lpstr>
      <vt:lpstr>Plate Model Surface Point Grid</vt:lpstr>
      <vt:lpstr>Plate Model Limb-1 </vt:lpstr>
      <vt:lpstr>Plate Model Limb-2 </vt:lpstr>
      <vt:lpstr>Plate Model Terminator-Umbral </vt:lpstr>
      <vt:lpstr>Plate Model Terminator-Penumbral </vt:lpstr>
      <vt:lpstr>Example of API Using DSK - 1  </vt:lpstr>
      <vt:lpstr>Example of API Using DSK - 2</vt:lpstr>
      <vt:lpstr>DSK Utility Programs</vt:lpstr>
      <vt:lpstr>DSK Concepts-1</vt:lpstr>
      <vt:lpstr>DSK Concepts-2</vt:lpstr>
      <vt:lpstr>Writing Shape and Orientation Kernels</vt:lpstr>
      <vt:lpstr>Using Shape and Orientation Kernels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SPICE Ephemeris Subsystem SPK  with emphasis on Reading SPK Files</dc:title>
  <cp:lastModifiedBy>Semenov, Boris V (US 392N)</cp:lastModifiedBy>
  <cp:revision>1067</cp:revision>
  <cp:lastPrinted>2016-12-02T00:17:52Z</cp:lastPrinted>
  <dcterms:created xsi:type="dcterms:W3CDTF">2010-02-25T04:42:07Z</dcterms:created>
  <dcterms:modified xsi:type="dcterms:W3CDTF">2023-04-09T13:30:03Z</dcterms:modified>
</cp:coreProperties>
</file>