
<file path=[Content_Types].xml><?xml version="1.0" encoding="utf-8"?>
<Types xmlns="http://schemas.openxmlformats.org/package/2006/content-types">
  <Default Extension="gif" ContentType="image/gif"/>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664" r:id="rId1"/>
  </p:sldMasterIdLst>
  <p:notesMasterIdLst>
    <p:notesMasterId r:id="rId76"/>
  </p:notesMasterIdLst>
  <p:handoutMasterIdLst>
    <p:handoutMasterId r:id="rId77"/>
  </p:handoutMasterIdLst>
  <p:sldIdLst>
    <p:sldId id="256" r:id="rId2"/>
    <p:sldId id="420" r:id="rId3"/>
    <p:sldId id="375" r:id="rId4"/>
    <p:sldId id="385" r:id="rId5"/>
    <p:sldId id="257" r:id="rId6"/>
    <p:sldId id="362" r:id="rId7"/>
    <p:sldId id="378" r:id="rId8"/>
    <p:sldId id="379" r:id="rId9"/>
    <p:sldId id="383" r:id="rId10"/>
    <p:sldId id="439" r:id="rId11"/>
    <p:sldId id="384" r:id="rId12"/>
    <p:sldId id="381" r:id="rId13"/>
    <p:sldId id="388" r:id="rId14"/>
    <p:sldId id="440" r:id="rId15"/>
    <p:sldId id="389" r:id="rId16"/>
    <p:sldId id="430" r:id="rId17"/>
    <p:sldId id="441" r:id="rId18"/>
    <p:sldId id="433" r:id="rId19"/>
    <p:sldId id="435" r:id="rId20"/>
    <p:sldId id="390" r:id="rId21"/>
    <p:sldId id="436" r:id="rId22"/>
    <p:sldId id="442" r:id="rId23"/>
    <p:sldId id="395" r:id="rId24"/>
    <p:sldId id="386" r:id="rId25"/>
    <p:sldId id="352" r:id="rId26"/>
    <p:sldId id="343" r:id="rId27"/>
    <p:sldId id="443" r:id="rId28"/>
    <p:sldId id="368" r:id="rId29"/>
    <p:sldId id="392" r:id="rId30"/>
    <p:sldId id="393" r:id="rId31"/>
    <p:sldId id="394" r:id="rId32"/>
    <p:sldId id="349" r:id="rId33"/>
    <p:sldId id="353" r:id="rId34"/>
    <p:sldId id="426" r:id="rId35"/>
    <p:sldId id="444" r:id="rId36"/>
    <p:sldId id="427" r:id="rId37"/>
    <p:sldId id="269" r:id="rId38"/>
    <p:sldId id="314" r:id="rId39"/>
    <p:sldId id="366" r:id="rId40"/>
    <p:sldId id="428" r:id="rId41"/>
    <p:sldId id="424" r:id="rId42"/>
    <p:sldId id="263" r:id="rId43"/>
    <p:sldId id="429" r:id="rId44"/>
    <p:sldId id="422" r:id="rId45"/>
    <p:sldId id="354" r:id="rId46"/>
    <p:sldId id="266" r:id="rId47"/>
    <p:sldId id="425" r:id="rId48"/>
    <p:sldId id="419" r:id="rId49"/>
    <p:sldId id="445" r:id="rId50"/>
    <p:sldId id="397" r:id="rId51"/>
    <p:sldId id="446" r:id="rId52"/>
    <p:sldId id="278" r:id="rId53"/>
    <p:sldId id="418" r:id="rId54"/>
    <p:sldId id="398" r:id="rId55"/>
    <p:sldId id="399" r:id="rId56"/>
    <p:sldId id="447" r:id="rId57"/>
    <p:sldId id="400" r:id="rId58"/>
    <p:sldId id="401" r:id="rId59"/>
    <p:sldId id="402" r:id="rId60"/>
    <p:sldId id="403" r:id="rId61"/>
    <p:sldId id="437" r:id="rId62"/>
    <p:sldId id="405" r:id="rId63"/>
    <p:sldId id="406" r:id="rId64"/>
    <p:sldId id="407" r:id="rId65"/>
    <p:sldId id="408" r:id="rId66"/>
    <p:sldId id="438" r:id="rId67"/>
    <p:sldId id="409" r:id="rId68"/>
    <p:sldId id="410" r:id="rId69"/>
    <p:sldId id="412" r:id="rId70"/>
    <p:sldId id="413" r:id="rId71"/>
    <p:sldId id="414" r:id="rId72"/>
    <p:sldId id="415" r:id="rId73"/>
    <p:sldId id="416" r:id="rId74"/>
    <p:sldId id="417" r:id="rId75"/>
  </p:sldIdLst>
  <p:sldSz cx="9156700" cy="6870700"/>
  <p:notesSz cx="6858000" cy="9144000"/>
  <p:defaultTextStyle>
    <a:defPPr>
      <a:defRPr lang="en-US"/>
    </a:defPPr>
    <a:lvl1pPr algn="l" rtl="0" fontAlgn="base">
      <a:spcBef>
        <a:spcPct val="0"/>
      </a:spcBef>
      <a:spcAft>
        <a:spcPct val="0"/>
      </a:spcAft>
      <a:defRPr sz="800" b="1" kern="1200">
        <a:solidFill>
          <a:schemeClr val="tx1"/>
        </a:solidFill>
        <a:latin typeface="Arial" charset="0"/>
        <a:ea typeface="ＭＳ Ｐゴシック" charset="-128"/>
        <a:cs typeface="ＭＳ Ｐゴシック" charset="-128"/>
      </a:defRPr>
    </a:lvl1pPr>
    <a:lvl2pPr marL="457200" algn="l" rtl="0" fontAlgn="base">
      <a:spcBef>
        <a:spcPct val="0"/>
      </a:spcBef>
      <a:spcAft>
        <a:spcPct val="0"/>
      </a:spcAft>
      <a:defRPr sz="800" b="1" kern="1200">
        <a:solidFill>
          <a:schemeClr val="tx1"/>
        </a:solidFill>
        <a:latin typeface="Arial" charset="0"/>
        <a:ea typeface="ＭＳ Ｐゴシック" charset="-128"/>
        <a:cs typeface="ＭＳ Ｐゴシック" charset="-128"/>
      </a:defRPr>
    </a:lvl2pPr>
    <a:lvl3pPr marL="914400" algn="l" rtl="0" fontAlgn="base">
      <a:spcBef>
        <a:spcPct val="0"/>
      </a:spcBef>
      <a:spcAft>
        <a:spcPct val="0"/>
      </a:spcAft>
      <a:defRPr sz="800" b="1" kern="1200">
        <a:solidFill>
          <a:schemeClr val="tx1"/>
        </a:solidFill>
        <a:latin typeface="Arial" charset="0"/>
        <a:ea typeface="ＭＳ Ｐゴシック" charset="-128"/>
        <a:cs typeface="ＭＳ Ｐゴシック" charset="-128"/>
      </a:defRPr>
    </a:lvl3pPr>
    <a:lvl4pPr marL="1371600" algn="l" rtl="0" fontAlgn="base">
      <a:spcBef>
        <a:spcPct val="0"/>
      </a:spcBef>
      <a:spcAft>
        <a:spcPct val="0"/>
      </a:spcAft>
      <a:defRPr sz="800" b="1" kern="1200">
        <a:solidFill>
          <a:schemeClr val="tx1"/>
        </a:solidFill>
        <a:latin typeface="Arial" charset="0"/>
        <a:ea typeface="ＭＳ Ｐゴシック" charset="-128"/>
        <a:cs typeface="ＭＳ Ｐゴシック" charset="-128"/>
      </a:defRPr>
    </a:lvl4pPr>
    <a:lvl5pPr marL="1828800" algn="l" rtl="0" fontAlgn="base">
      <a:spcBef>
        <a:spcPct val="0"/>
      </a:spcBef>
      <a:spcAft>
        <a:spcPct val="0"/>
      </a:spcAft>
      <a:defRPr sz="800" b="1" kern="1200">
        <a:solidFill>
          <a:schemeClr val="tx1"/>
        </a:solidFill>
        <a:latin typeface="Arial" charset="0"/>
        <a:ea typeface="ＭＳ Ｐゴシック" charset="-128"/>
        <a:cs typeface="ＭＳ Ｐゴシック" charset="-128"/>
      </a:defRPr>
    </a:lvl5pPr>
    <a:lvl6pPr marL="2286000" algn="l" defTabSz="457200" rtl="0" eaLnBrk="1" latinLnBrk="0" hangingPunct="1">
      <a:defRPr sz="800" b="1" kern="1200">
        <a:solidFill>
          <a:schemeClr val="tx1"/>
        </a:solidFill>
        <a:latin typeface="Arial" charset="0"/>
        <a:ea typeface="ＭＳ Ｐゴシック" charset="-128"/>
        <a:cs typeface="ＭＳ Ｐゴシック" charset="-128"/>
      </a:defRPr>
    </a:lvl6pPr>
    <a:lvl7pPr marL="2743200" algn="l" defTabSz="457200" rtl="0" eaLnBrk="1" latinLnBrk="0" hangingPunct="1">
      <a:defRPr sz="800" b="1" kern="1200">
        <a:solidFill>
          <a:schemeClr val="tx1"/>
        </a:solidFill>
        <a:latin typeface="Arial" charset="0"/>
        <a:ea typeface="ＭＳ Ｐゴシック" charset="-128"/>
        <a:cs typeface="ＭＳ Ｐゴシック" charset="-128"/>
      </a:defRPr>
    </a:lvl7pPr>
    <a:lvl8pPr marL="3200400" algn="l" defTabSz="457200" rtl="0" eaLnBrk="1" latinLnBrk="0" hangingPunct="1">
      <a:defRPr sz="800" b="1" kern="1200">
        <a:solidFill>
          <a:schemeClr val="tx1"/>
        </a:solidFill>
        <a:latin typeface="Arial" charset="0"/>
        <a:ea typeface="ＭＳ Ｐゴシック" charset="-128"/>
        <a:cs typeface="ＭＳ Ｐゴシック" charset="-128"/>
      </a:defRPr>
    </a:lvl8pPr>
    <a:lvl9pPr marL="3657600" algn="l" defTabSz="457200" rtl="0" eaLnBrk="1" latinLnBrk="0" hangingPunct="1">
      <a:defRPr sz="800" b="1" kern="1200">
        <a:solidFill>
          <a:schemeClr val="tx1"/>
        </a:solidFill>
        <a:latin typeface="Arial" charset="0"/>
        <a:ea typeface="ＭＳ Ｐゴシック" charset="-128"/>
        <a:cs typeface="ＭＳ Ｐゴシック" charset="-128"/>
      </a:defRPr>
    </a:lvl9pPr>
  </p:defaultTextStyle>
  <p:extLst>
    <p:ext uri="{EFAFB233-063F-42B5-8137-9DF3F51BA10A}">
      <p15:sldGuideLst xmlns:p15="http://schemas.microsoft.com/office/powerpoint/2012/main">
        <p15:guide id="1" orient="horz" pos="2164">
          <p15:clr>
            <a:srgbClr val="A4A3A4"/>
          </p15:clr>
        </p15:guide>
        <p15:guide id="2" pos="2884">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useTimings="0">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AD16"/>
    <a:srgbClr val="00DC66"/>
    <a:srgbClr val="652B92"/>
    <a:srgbClr val="6A5DFF"/>
    <a:srgbClr val="105CFA"/>
    <a:srgbClr val="0083E4"/>
    <a:srgbClr val="0093FA"/>
    <a:srgbClr val="6E0010"/>
    <a:srgbClr val="FF6F11"/>
    <a:srgbClr val="1615A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6050" autoAdjust="0"/>
    <p:restoredTop sz="50062" autoAdjust="0"/>
  </p:normalViewPr>
  <p:slideViewPr>
    <p:cSldViewPr snapToGrid="0">
      <p:cViewPr varScale="1">
        <p:scale>
          <a:sx n="112" d="100"/>
          <a:sy n="112" d="100"/>
        </p:scale>
        <p:origin x="208" y="496"/>
      </p:cViewPr>
      <p:guideLst>
        <p:guide orient="horz" pos="2164"/>
        <p:guide pos="2884"/>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viewProps" Target="viewProps.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handoutMaster" Target="handoutMasters/handoutMaster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presProps" Target="presProps.xml"/><Relationship Id="rId8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notesMaster" Target="notesMasters/notesMaster1.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7896914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362" name="Rectangle 2"/>
          <p:cNvSpPr>
            <a:spLocks noGrp="1" noRot="1" noChangeAspect="1" noChangeArrowheads="1" noTextEdit="1"/>
          </p:cNvSpPr>
          <p:nvPr>
            <p:ph type="sldImg" idx="2"/>
          </p:nvPr>
        </p:nvSpPr>
        <p:spPr bwMode="auto">
          <a:xfrm>
            <a:off x="1152525" y="698500"/>
            <a:ext cx="4552950" cy="3409950"/>
          </a:xfrm>
          <a:prstGeom prst="rect">
            <a:avLst/>
          </a:prstGeom>
          <a:noFill/>
          <a:ln w="12700">
            <a:noFill/>
            <a:miter lim="800000"/>
            <a:headEnd/>
            <a:tailEnd/>
          </a:ln>
        </p:spPr>
      </p:sp>
    </p:spTree>
    <p:extLst>
      <p:ext uri="{BB962C8B-B14F-4D97-AF65-F5344CB8AC3E}">
        <p14:creationId xmlns:p14="http://schemas.microsoft.com/office/powerpoint/2010/main" val="3645505245"/>
      </p:ext>
    </p:extLst>
  </p:cSld>
  <p:clrMap bg1="lt1" tx1="dk1" bg2="lt2" tx2="dk2" accent1="accent1" accent2="accent2" accent3="accent3" accent4="accent4" accent5="accent5" accent6="accent6" hlink="hlink" folHlink="folHlink"/>
  <p:notesStyle>
    <a:lvl1pPr algn="l" rtl="0" eaLnBrk="0" fontAlgn="base" hangingPunct="0">
      <a:lnSpc>
        <a:spcPct val="90000"/>
      </a:lnSpc>
      <a:spcBef>
        <a:spcPct val="40000"/>
      </a:spcBef>
      <a:spcAft>
        <a:spcPct val="0"/>
      </a:spcAft>
      <a:defRPr sz="1200" kern="1200">
        <a:solidFill>
          <a:schemeClr val="tx1"/>
        </a:solidFill>
        <a:latin typeface="Arial" charset="0"/>
        <a:ea typeface="ＭＳ Ｐゴシック" charset="-128"/>
        <a:cs typeface="ＭＳ Ｐゴシック" charset="-128"/>
      </a:defRPr>
    </a:lvl1pPr>
    <a:lvl2pPr marL="457200" algn="l" rtl="0" eaLnBrk="0" fontAlgn="base" hangingPunct="0">
      <a:lnSpc>
        <a:spcPct val="90000"/>
      </a:lnSpc>
      <a:spcBef>
        <a:spcPct val="4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lnSpc>
        <a:spcPct val="90000"/>
      </a:lnSpc>
      <a:spcBef>
        <a:spcPct val="4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lnSpc>
        <a:spcPct val="90000"/>
      </a:lnSpc>
      <a:spcBef>
        <a:spcPct val="4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lnSpc>
        <a:spcPct val="90000"/>
      </a:lnSpc>
      <a:spcBef>
        <a:spcPct val="40000"/>
      </a:spcBef>
      <a:spcAft>
        <a:spcPct val="0"/>
      </a:spcAft>
      <a:defRPr sz="1200" kern="1200">
        <a:solidFill>
          <a:schemeClr val="tx1"/>
        </a:solidFill>
        <a:latin typeface="Ari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Rot="1" noChangeAspect="1" noChangeArrowheads="1" noTextEdit="1"/>
          </p:cNvSpPr>
          <p:nvPr>
            <p:ph type="sldImg"/>
          </p:nvPr>
        </p:nvSpPr>
        <p:spPr>
          <a:xfrm>
            <a:off x="1157288" y="698500"/>
            <a:ext cx="4543425" cy="3409950"/>
          </a:xfrm>
        </p:spPr>
      </p:sp>
      <p:sp>
        <p:nvSpPr>
          <p:cNvPr id="17411" name="Rectangle 3"/>
          <p:cNvSpPr>
            <a:spLocks noGrp="1" noChangeArrowheads="1"/>
          </p:cNvSpPr>
          <p:nvPr>
            <p:ph type="body" idx="1"/>
          </p:nvPr>
        </p:nvSpPr>
        <p:spPr bwMode="auto">
          <a:xfrm>
            <a:off x="914400" y="4343400"/>
            <a:ext cx="5029200" cy="4114800"/>
          </a:xfrm>
          <a:prstGeom prst="rect">
            <a:avLst/>
          </a:prstGeom>
          <a:noFill/>
          <a:ln w="12700">
            <a:miter lim="800000"/>
            <a:headEnd/>
            <a:tailEnd/>
          </a:ln>
        </p:spPr>
        <p:txBody>
          <a:bodyPr lIns="90487" tIns="44450" rIns="90487" bIns="44450">
            <a:prstTxWarp prst="textNoShape">
              <a:avLst/>
            </a:prstTxWarp>
          </a:bodyPr>
          <a:lstStyle/>
          <a:p>
            <a:endParaRPr lang="en-US" dirty="0"/>
          </a:p>
        </p:txBody>
      </p:sp>
    </p:spTree>
    <p:extLst>
      <p:ext uri="{BB962C8B-B14F-4D97-AF65-F5344CB8AC3E}">
        <p14:creationId xmlns:p14="http://schemas.microsoft.com/office/powerpoint/2010/main" val="201136583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1026"/>
          <p:cNvSpPr>
            <a:spLocks noGrp="1" noRot="1" noChangeAspect="1" noChangeArrowheads="1"/>
          </p:cNvSpPr>
          <p:nvPr>
            <p:ph type="sldImg"/>
          </p:nvPr>
        </p:nvSpPr>
        <p:spPr>
          <a:xfrm>
            <a:off x="1157288" y="698500"/>
            <a:ext cx="4543425" cy="3409950"/>
          </a:xfrm>
          <a:noFill/>
        </p:spPr>
      </p:sp>
      <p:sp>
        <p:nvSpPr>
          <p:cNvPr id="51203" name="Rectangle 1027"/>
          <p:cNvSpPr>
            <a:spLocks noGrp="1" noChangeArrowheads="1"/>
          </p:cNvSpPr>
          <p:nvPr>
            <p:ph type="body" idx="1"/>
          </p:nvPr>
        </p:nvSpPr>
        <p:spPr bwMode="auto">
          <a:xfrm>
            <a:off x="914400" y="4343400"/>
            <a:ext cx="5029200" cy="4114800"/>
          </a:xfrm>
          <a:prstGeom prst="rect">
            <a:avLst/>
          </a:prstGeom>
          <a:noFill/>
          <a:ln w="12700">
            <a:miter lim="800000"/>
            <a:headEnd/>
            <a:tailEnd/>
          </a:ln>
        </p:spPr>
        <p:txBody>
          <a:bodyPr lIns="90487" tIns="44450" rIns="90487" bIns="44450">
            <a:prstTxWarp prst="textNoShape">
              <a:avLst/>
            </a:prstTxWarp>
          </a:bodyPr>
          <a:lstStyle/>
          <a:p>
            <a:endParaRPr lang="en-US" dirty="0"/>
          </a:p>
        </p:txBody>
      </p:sp>
    </p:spTree>
    <p:extLst>
      <p:ext uri="{BB962C8B-B14F-4D97-AF65-F5344CB8AC3E}">
        <p14:creationId xmlns:p14="http://schemas.microsoft.com/office/powerpoint/2010/main" val="35244425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Rot="1" noChangeAspect="1" noChangeArrowheads="1"/>
          </p:cNvSpPr>
          <p:nvPr>
            <p:ph type="sldImg"/>
          </p:nvPr>
        </p:nvSpPr>
        <p:spPr>
          <a:xfrm>
            <a:off x="1157288" y="698500"/>
            <a:ext cx="4543425" cy="3409950"/>
          </a:xfrm>
          <a:solidFill>
            <a:srgbClr val="FFFFFF"/>
          </a:solidFill>
          <a:ln>
            <a:solidFill>
              <a:srgbClr val="000000"/>
            </a:solidFill>
          </a:ln>
        </p:spPr>
      </p:sp>
      <p:sp>
        <p:nvSpPr>
          <p:cNvPr id="53251" name="Rectangle 3"/>
          <p:cNvSpPr>
            <a:spLocks noGrp="1" noChangeArrowheads="1"/>
          </p:cNvSpPr>
          <p:nvPr>
            <p:ph type="body" idx="1"/>
          </p:nvPr>
        </p:nvSpPr>
        <p:spPr bwMode="auto">
          <a:xfrm>
            <a:off x="914400" y="4343400"/>
            <a:ext cx="5029200" cy="4114800"/>
          </a:xfrm>
          <a:prstGeom prst="rect">
            <a:avLst/>
          </a:prstGeom>
          <a:noFill/>
          <a:ln w="12700">
            <a:miter lim="800000"/>
            <a:headEnd/>
            <a:tailEnd/>
          </a:ln>
        </p:spPr>
        <p:txBody>
          <a:bodyPr>
            <a:prstTxWarp prst="textNoShape">
              <a:avLst/>
            </a:prstTxWarp>
            <a:spAutoFit/>
          </a:bodyPr>
          <a:lstStyle/>
          <a:p>
            <a:endParaRPr lang="en-US" dirty="0"/>
          </a:p>
        </p:txBody>
      </p:sp>
    </p:spTree>
    <p:extLst>
      <p:ext uri="{BB962C8B-B14F-4D97-AF65-F5344CB8AC3E}">
        <p14:creationId xmlns:p14="http://schemas.microsoft.com/office/powerpoint/2010/main" val="77069535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Rot="1" noChangeAspect="1" noChangeArrowheads="1"/>
          </p:cNvSpPr>
          <p:nvPr>
            <p:ph type="sldImg"/>
          </p:nvPr>
        </p:nvSpPr>
        <p:spPr>
          <a:xfrm>
            <a:off x="1157288" y="698500"/>
            <a:ext cx="4543425" cy="3409950"/>
          </a:xfrm>
          <a:solidFill>
            <a:srgbClr val="FFFFFF"/>
          </a:solidFill>
          <a:ln>
            <a:solidFill>
              <a:srgbClr val="000000"/>
            </a:solidFill>
          </a:ln>
        </p:spPr>
      </p:sp>
      <p:sp>
        <p:nvSpPr>
          <p:cNvPr id="55299" name="Rectangle 3"/>
          <p:cNvSpPr>
            <a:spLocks noGrp="1" noChangeArrowheads="1"/>
          </p:cNvSpPr>
          <p:nvPr>
            <p:ph type="body" idx="1"/>
          </p:nvPr>
        </p:nvSpPr>
        <p:spPr bwMode="auto">
          <a:xfrm>
            <a:off x="914400" y="4343400"/>
            <a:ext cx="5029200" cy="4114800"/>
          </a:xfrm>
          <a:prstGeom prst="rect">
            <a:avLst/>
          </a:prstGeom>
          <a:noFill/>
          <a:ln w="12700">
            <a:miter lim="800000"/>
            <a:headEnd/>
            <a:tailEnd/>
          </a:ln>
        </p:spPr>
        <p:txBody>
          <a:bodyPr>
            <a:prstTxWarp prst="textNoShape">
              <a:avLst/>
            </a:prstTxWarp>
            <a:spAutoFit/>
          </a:bodyPr>
          <a:lstStyle/>
          <a:p>
            <a:endParaRPr lang="en-US" dirty="0"/>
          </a:p>
        </p:txBody>
      </p:sp>
    </p:spTree>
    <p:extLst>
      <p:ext uri="{BB962C8B-B14F-4D97-AF65-F5344CB8AC3E}">
        <p14:creationId xmlns:p14="http://schemas.microsoft.com/office/powerpoint/2010/main" val="160302365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1026"/>
          <p:cNvSpPr>
            <a:spLocks noGrp="1" noRot="1" noChangeAspect="1" noChangeArrowheads="1"/>
          </p:cNvSpPr>
          <p:nvPr>
            <p:ph type="sldImg"/>
          </p:nvPr>
        </p:nvSpPr>
        <p:spPr>
          <a:xfrm>
            <a:off x="1157288" y="698500"/>
            <a:ext cx="4543425" cy="3409950"/>
          </a:xfrm>
          <a:solidFill>
            <a:srgbClr val="FFFFFF"/>
          </a:solidFill>
          <a:ln>
            <a:solidFill>
              <a:srgbClr val="000000"/>
            </a:solidFill>
          </a:ln>
        </p:spPr>
      </p:sp>
      <p:sp>
        <p:nvSpPr>
          <p:cNvPr id="65539" name="Rectangle 1027"/>
          <p:cNvSpPr>
            <a:spLocks noGrp="1" noChangeArrowheads="1"/>
          </p:cNvSpPr>
          <p:nvPr>
            <p:ph type="body" idx="1"/>
          </p:nvPr>
        </p:nvSpPr>
        <p:spPr bwMode="auto">
          <a:xfrm>
            <a:off x="914400" y="4343400"/>
            <a:ext cx="5029200" cy="4114800"/>
          </a:xfrm>
          <a:prstGeom prst="rect">
            <a:avLst/>
          </a:prstGeom>
          <a:noFill/>
          <a:ln w="12700">
            <a:miter lim="800000"/>
            <a:headEnd/>
            <a:tailEnd/>
          </a:ln>
        </p:spPr>
        <p:txBody>
          <a:bodyPr>
            <a:prstTxWarp prst="textNoShape">
              <a:avLst/>
            </a:prstTxWarp>
            <a:spAutoFit/>
          </a:bodyPr>
          <a:lstStyle/>
          <a:p>
            <a:endParaRPr lang="en-US" dirty="0"/>
          </a:p>
        </p:txBody>
      </p:sp>
    </p:spTree>
    <p:extLst>
      <p:ext uri="{BB962C8B-B14F-4D97-AF65-F5344CB8AC3E}">
        <p14:creationId xmlns:p14="http://schemas.microsoft.com/office/powerpoint/2010/main" val="183623477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Rectangle 1026"/>
          <p:cNvSpPr>
            <a:spLocks noGrp="1" noRot="1" noChangeAspect="1" noChangeArrowheads="1"/>
          </p:cNvSpPr>
          <p:nvPr>
            <p:ph type="sldImg"/>
          </p:nvPr>
        </p:nvSpPr>
        <p:spPr>
          <a:xfrm>
            <a:off x="1157288" y="698500"/>
            <a:ext cx="4543425" cy="3409950"/>
          </a:xfrm>
          <a:noFill/>
        </p:spPr>
      </p:sp>
      <p:sp>
        <p:nvSpPr>
          <p:cNvPr id="111619" name="Rectangle 1027"/>
          <p:cNvSpPr>
            <a:spLocks noGrp="1" noChangeArrowheads="1"/>
          </p:cNvSpPr>
          <p:nvPr>
            <p:ph type="body" idx="1"/>
          </p:nvPr>
        </p:nvSpPr>
        <p:spPr bwMode="auto">
          <a:xfrm>
            <a:off x="914400" y="4343400"/>
            <a:ext cx="5029200" cy="4114800"/>
          </a:xfrm>
          <a:prstGeom prst="rect">
            <a:avLst/>
          </a:prstGeom>
          <a:noFill/>
          <a:ln w="12700">
            <a:miter lim="800000"/>
            <a:headEnd/>
            <a:tailEnd/>
          </a:ln>
        </p:spPr>
        <p:txBody>
          <a:bodyPr lIns="90487" tIns="44450" rIns="90487" bIns="44450">
            <a:prstTxWarp prst="textNoShape">
              <a:avLst/>
            </a:prstTxWarp>
          </a:bodyPr>
          <a:lstStyle/>
          <a:p>
            <a:endParaRPr lang="en-US" dirty="0"/>
          </a:p>
        </p:txBody>
      </p:sp>
    </p:spTree>
    <p:extLst>
      <p:ext uri="{BB962C8B-B14F-4D97-AF65-F5344CB8AC3E}">
        <p14:creationId xmlns:p14="http://schemas.microsoft.com/office/powerpoint/2010/main" val="11040600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1026"/>
          <p:cNvSpPr>
            <a:spLocks noGrp="1" noRot="1" noChangeAspect="1" noChangeArrowheads="1" noTextEdit="1"/>
          </p:cNvSpPr>
          <p:nvPr>
            <p:ph type="sldImg"/>
          </p:nvPr>
        </p:nvSpPr>
        <p:spPr>
          <a:xfrm>
            <a:off x="1157288" y="698500"/>
            <a:ext cx="4543425" cy="3409950"/>
          </a:xfrm>
        </p:spPr>
      </p:sp>
      <p:sp>
        <p:nvSpPr>
          <p:cNvPr id="67587" name="Rectangle 1027"/>
          <p:cNvSpPr>
            <a:spLocks noGrp="1" noChangeArrowheads="1"/>
          </p:cNvSpPr>
          <p:nvPr>
            <p:ph type="body" idx="1"/>
          </p:nvPr>
        </p:nvSpPr>
        <p:spPr bwMode="auto">
          <a:xfrm>
            <a:off x="914400" y="4343400"/>
            <a:ext cx="5029200" cy="4114800"/>
          </a:xfrm>
          <a:prstGeom prst="rect">
            <a:avLst/>
          </a:prstGeom>
          <a:noFill/>
          <a:ln w="12700">
            <a:miter lim="800000"/>
            <a:headEnd/>
            <a:tailEnd/>
          </a:ln>
        </p:spPr>
        <p:txBody>
          <a:bodyPr lIns="90487" tIns="44450" rIns="90487" bIns="44450">
            <a:prstTxWarp prst="textNoShape">
              <a:avLst/>
            </a:prstTxWarp>
          </a:bodyPr>
          <a:lstStyle/>
          <a:p>
            <a:endParaRPr lang="en-US" dirty="0"/>
          </a:p>
        </p:txBody>
      </p:sp>
    </p:spTree>
    <p:extLst>
      <p:ext uri="{BB962C8B-B14F-4D97-AF65-F5344CB8AC3E}">
        <p14:creationId xmlns:p14="http://schemas.microsoft.com/office/powerpoint/2010/main" val="198626956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p:cNvSpPr>
            <a:spLocks noGrp="1" noRot="1" noChangeAspect="1" noChangeArrowheads="1" noTextEdit="1"/>
          </p:cNvSpPr>
          <p:nvPr>
            <p:ph type="sldImg"/>
          </p:nvPr>
        </p:nvSpPr>
        <p:spPr>
          <a:xfrm>
            <a:off x="1157288" y="698500"/>
            <a:ext cx="4543425" cy="3409950"/>
          </a:xfrm>
        </p:spPr>
      </p:sp>
      <p:sp>
        <p:nvSpPr>
          <p:cNvPr id="73731" name="Rectangle 3"/>
          <p:cNvSpPr>
            <a:spLocks noGrp="1" noChangeArrowheads="1"/>
          </p:cNvSpPr>
          <p:nvPr>
            <p:ph type="body" idx="1"/>
          </p:nvPr>
        </p:nvSpPr>
        <p:spPr bwMode="auto">
          <a:xfrm>
            <a:off x="914400" y="4343400"/>
            <a:ext cx="5029200" cy="4114800"/>
          </a:xfrm>
          <a:prstGeom prst="rect">
            <a:avLst/>
          </a:prstGeom>
          <a:noFill/>
          <a:ln w="12700">
            <a:miter lim="800000"/>
            <a:headEnd/>
            <a:tailEnd/>
          </a:ln>
        </p:spPr>
        <p:txBody>
          <a:bodyPr lIns="90487" tIns="44450" rIns="90487" bIns="44450">
            <a:prstTxWarp prst="textNoShape">
              <a:avLst/>
            </a:prstTxWarp>
          </a:bodyPr>
          <a:lstStyle/>
          <a:p>
            <a:endParaRPr lang="en-US" dirty="0"/>
          </a:p>
        </p:txBody>
      </p:sp>
    </p:spTree>
    <p:extLst>
      <p:ext uri="{BB962C8B-B14F-4D97-AF65-F5344CB8AC3E}">
        <p14:creationId xmlns:p14="http://schemas.microsoft.com/office/powerpoint/2010/main" val="193840418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Rot="1" noChangeAspect="1" noChangeArrowheads="1" noTextEdit="1"/>
          </p:cNvSpPr>
          <p:nvPr>
            <p:ph type="sldImg"/>
          </p:nvPr>
        </p:nvSpPr>
        <p:spPr>
          <a:xfrm>
            <a:off x="1157288" y="698500"/>
            <a:ext cx="4543425" cy="3409950"/>
          </a:xfrm>
        </p:spPr>
      </p:sp>
      <p:sp>
        <p:nvSpPr>
          <p:cNvPr id="69635" name="Rectangle 3"/>
          <p:cNvSpPr>
            <a:spLocks noGrp="1" noChangeArrowheads="1"/>
          </p:cNvSpPr>
          <p:nvPr>
            <p:ph type="body" idx="1"/>
          </p:nvPr>
        </p:nvSpPr>
        <p:spPr bwMode="auto">
          <a:xfrm>
            <a:off x="914400" y="4343400"/>
            <a:ext cx="5029200" cy="4114800"/>
          </a:xfrm>
          <a:prstGeom prst="rect">
            <a:avLst/>
          </a:prstGeom>
          <a:noFill/>
          <a:ln w="12700">
            <a:miter lim="800000"/>
            <a:headEnd/>
            <a:tailEnd/>
          </a:ln>
        </p:spPr>
        <p:txBody>
          <a:bodyPr lIns="90487" tIns="44450" rIns="90487" bIns="44450">
            <a:prstTxWarp prst="textNoShape">
              <a:avLst/>
            </a:prstTxWarp>
          </a:bodyPr>
          <a:lstStyle/>
          <a:p>
            <a:endParaRPr lang="en-US" dirty="0"/>
          </a:p>
        </p:txBody>
      </p:sp>
    </p:spTree>
    <p:extLst>
      <p:ext uri="{BB962C8B-B14F-4D97-AF65-F5344CB8AC3E}">
        <p14:creationId xmlns:p14="http://schemas.microsoft.com/office/powerpoint/2010/main" val="8314093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Grp="1" noRot="1" noChangeAspect="1" noChangeArrowheads="1" noTextEdit="1"/>
          </p:cNvSpPr>
          <p:nvPr>
            <p:ph type="sldImg"/>
          </p:nvPr>
        </p:nvSpPr>
        <p:spPr>
          <a:xfrm>
            <a:off x="1157288" y="698500"/>
            <a:ext cx="4543425" cy="3409950"/>
          </a:xfrm>
        </p:spPr>
      </p:sp>
      <p:sp>
        <p:nvSpPr>
          <p:cNvPr id="71683" name="Rectangle 3"/>
          <p:cNvSpPr>
            <a:spLocks noGrp="1" noChangeArrowheads="1"/>
          </p:cNvSpPr>
          <p:nvPr>
            <p:ph type="body" idx="1"/>
          </p:nvPr>
        </p:nvSpPr>
        <p:spPr bwMode="auto">
          <a:xfrm>
            <a:off x="914400" y="4343400"/>
            <a:ext cx="5029200" cy="4114800"/>
          </a:xfrm>
          <a:prstGeom prst="rect">
            <a:avLst/>
          </a:prstGeom>
          <a:noFill/>
          <a:ln w="12700">
            <a:miter lim="800000"/>
            <a:headEnd/>
            <a:tailEnd/>
          </a:ln>
        </p:spPr>
        <p:txBody>
          <a:bodyPr lIns="90487" tIns="44450" rIns="90487" bIns="44450">
            <a:prstTxWarp prst="textNoShape">
              <a:avLst/>
            </a:prstTxWarp>
          </a:bodyPr>
          <a:lstStyle/>
          <a:p>
            <a:endParaRPr lang="en-US" dirty="0"/>
          </a:p>
        </p:txBody>
      </p:sp>
    </p:spTree>
    <p:extLst>
      <p:ext uri="{BB962C8B-B14F-4D97-AF65-F5344CB8AC3E}">
        <p14:creationId xmlns:p14="http://schemas.microsoft.com/office/powerpoint/2010/main" val="153217693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1026"/>
          <p:cNvSpPr>
            <a:spLocks noGrp="1" noRot="1" noChangeAspect="1" noChangeArrowheads="1" noTextEdit="1"/>
          </p:cNvSpPr>
          <p:nvPr>
            <p:ph type="sldImg"/>
          </p:nvPr>
        </p:nvSpPr>
        <p:spPr>
          <a:xfrm>
            <a:off x="1157288" y="698500"/>
            <a:ext cx="4543425" cy="3409950"/>
          </a:xfrm>
        </p:spPr>
      </p:sp>
      <p:sp>
        <p:nvSpPr>
          <p:cNvPr id="75779" name="Rectangle 1027"/>
          <p:cNvSpPr>
            <a:spLocks noGrp="1" noChangeArrowheads="1"/>
          </p:cNvSpPr>
          <p:nvPr>
            <p:ph type="body" idx="1"/>
          </p:nvPr>
        </p:nvSpPr>
        <p:spPr bwMode="auto">
          <a:xfrm>
            <a:off x="914400" y="4343400"/>
            <a:ext cx="5029200" cy="4114800"/>
          </a:xfrm>
          <a:prstGeom prst="rect">
            <a:avLst/>
          </a:prstGeom>
          <a:noFill/>
          <a:ln w="12700">
            <a:miter lim="800000"/>
            <a:headEnd/>
            <a:tailEnd/>
          </a:ln>
        </p:spPr>
        <p:txBody>
          <a:bodyPr lIns="90487" tIns="44450" rIns="90487" bIns="44450">
            <a:prstTxWarp prst="textNoShape">
              <a:avLst/>
            </a:prstTxWarp>
          </a:bodyPr>
          <a:lstStyle/>
          <a:p>
            <a:endParaRPr lang="en-US" dirty="0"/>
          </a:p>
        </p:txBody>
      </p:sp>
    </p:spTree>
    <p:extLst>
      <p:ext uri="{BB962C8B-B14F-4D97-AF65-F5344CB8AC3E}">
        <p14:creationId xmlns:p14="http://schemas.microsoft.com/office/powerpoint/2010/main" val="82128494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Rot="1" noChangeAspect="1" noChangeArrowheads="1" noTextEdit="1"/>
          </p:cNvSpPr>
          <p:nvPr>
            <p:ph type="sldImg"/>
          </p:nvPr>
        </p:nvSpPr>
        <p:spPr>
          <a:xfrm>
            <a:off x="1157288" y="698500"/>
            <a:ext cx="4543425" cy="3409950"/>
          </a:xfrm>
        </p:spPr>
      </p:sp>
      <p:sp>
        <p:nvSpPr>
          <p:cNvPr id="19459" name="Rectangle 3"/>
          <p:cNvSpPr>
            <a:spLocks noGrp="1" noChangeArrowheads="1"/>
          </p:cNvSpPr>
          <p:nvPr>
            <p:ph type="body" idx="1"/>
          </p:nvPr>
        </p:nvSpPr>
        <p:spPr bwMode="auto">
          <a:xfrm>
            <a:off x="914400" y="4343400"/>
            <a:ext cx="5029200" cy="4114800"/>
          </a:xfrm>
          <a:prstGeom prst="rect">
            <a:avLst/>
          </a:prstGeom>
          <a:noFill/>
          <a:ln w="12700">
            <a:miter lim="800000"/>
            <a:headEnd/>
            <a:tailEnd/>
          </a:ln>
        </p:spPr>
        <p:txBody>
          <a:bodyPr lIns="90487" tIns="44450" rIns="90487" bIns="44450">
            <a:prstTxWarp prst="textNoShape">
              <a:avLst/>
            </a:prstTxWarp>
          </a:bodyPr>
          <a:lstStyle/>
          <a:p>
            <a:endParaRPr lang="en-US" dirty="0"/>
          </a:p>
        </p:txBody>
      </p:sp>
    </p:spTree>
    <p:extLst>
      <p:ext uri="{BB962C8B-B14F-4D97-AF65-F5344CB8AC3E}">
        <p14:creationId xmlns:p14="http://schemas.microsoft.com/office/powerpoint/2010/main" val="148545099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1026"/>
          <p:cNvSpPr>
            <a:spLocks noGrp="1" noRot="1" noChangeAspect="1" noChangeArrowheads="1" noTextEdit="1"/>
          </p:cNvSpPr>
          <p:nvPr>
            <p:ph type="sldImg"/>
          </p:nvPr>
        </p:nvSpPr>
        <p:spPr>
          <a:xfrm>
            <a:off x="1157288" y="698500"/>
            <a:ext cx="4543425" cy="3409950"/>
          </a:xfrm>
        </p:spPr>
      </p:sp>
      <p:sp>
        <p:nvSpPr>
          <p:cNvPr id="30723" name="Rectangle 1027"/>
          <p:cNvSpPr>
            <a:spLocks noGrp="1" noChangeArrowheads="1"/>
          </p:cNvSpPr>
          <p:nvPr>
            <p:ph type="body" idx="1"/>
          </p:nvPr>
        </p:nvSpPr>
        <p:spPr bwMode="auto">
          <a:xfrm>
            <a:off x="914400" y="4343400"/>
            <a:ext cx="5029200" cy="4114800"/>
          </a:xfrm>
          <a:prstGeom prst="rect">
            <a:avLst/>
          </a:prstGeom>
          <a:noFill/>
          <a:ln w="12700">
            <a:miter lim="800000"/>
            <a:headEnd/>
            <a:tailEnd/>
          </a:ln>
        </p:spPr>
        <p:txBody>
          <a:bodyPr lIns="90487" tIns="44450" rIns="90487" bIns="44450">
            <a:prstTxWarp prst="textNoShape">
              <a:avLst/>
            </a:prstTxWarp>
          </a:bodyPr>
          <a:lstStyle/>
          <a:p>
            <a:endParaRPr lang="en-US" dirty="0"/>
          </a:p>
        </p:txBody>
      </p:sp>
    </p:spTree>
    <p:extLst>
      <p:ext uri="{BB962C8B-B14F-4D97-AF65-F5344CB8AC3E}">
        <p14:creationId xmlns:p14="http://schemas.microsoft.com/office/powerpoint/2010/main" val="96743082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Rot="1" noChangeAspect="1" noChangeArrowheads="1" noTextEdit="1"/>
          </p:cNvSpPr>
          <p:nvPr>
            <p:ph type="sldImg"/>
          </p:nvPr>
        </p:nvSpPr>
        <p:spPr>
          <a:xfrm>
            <a:off x="1157288" y="698500"/>
            <a:ext cx="4543425" cy="3409950"/>
          </a:xfrm>
        </p:spPr>
      </p:sp>
      <p:sp>
        <p:nvSpPr>
          <p:cNvPr id="32771" name="Rectangle 3"/>
          <p:cNvSpPr>
            <a:spLocks noGrp="1" noChangeArrowheads="1"/>
          </p:cNvSpPr>
          <p:nvPr>
            <p:ph type="body" idx="1"/>
          </p:nvPr>
        </p:nvSpPr>
        <p:spPr bwMode="auto">
          <a:xfrm>
            <a:off x="914400" y="4343400"/>
            <a:ext cx="5029200" cy="4114800"/>
          </a:xfrm>
          <a:prstGeom prst="rect">
            <a:avLst/>
          </a:prstGeom>
          <a:noFill/>
          <a:ln w="12700">
            <a:miter lim="800000"/>
            <a:headEnd/>
            <a:tailEnd/>
          </a:ln>
        </p:spPr>
        <p:txBody>
          <a:bodyPr lIns="90487" tIns="44450" rIns="90487" bIns="44450">
            <a:prstTxWarp prst="textNoShape">
              <a:avLst/>
            </a:prstTxWarp>
          </a:bodyPr>
          <a:lstStyle/>
          <a:p>
            <a:endParaRPr lang="en-US" dirty="0"/>
          </a:p>
        </p:txBody>
      </p:sp>
    </p:spTree>
    <p:extLst>
      <p:ext uri="{BB962C8B-B14F-4D97-AF65-F5344CB8AC3E}">
        <p14:creationId xmlns:p14="http://schemas.microsoft.com/office/powerpoint/2010/main" val="206260086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Rot="1" noChangeAspect="1" noChangeArrowheads="1" noTextEdit="1"/>
          </p:cNvSpPr>
          <p:nvPr>
            <p:ph type="sldImg"/>
          </p:nvPr>
        </p:nvSpPr>
        <p:spPr>
          <a:xfrm>
            <a:off x="1157288" y="698500"/>
            <a:ext cx="4543425" cy="3409950"/>
          </a:xfrm>
        </p:spPr>
      </p:sp>
      <p:sp>
        <p:nvSpPr>
          <p:cNvPr id="34819" name="Rectangle 3"/>
          <p:cNvSpPr>
            <a:spLocks noGrp="1" noChangeArrowheads="1"/>
          </p:cNvSpPr>
          <p:nvPr>
            <p:ph type="body" idx="1"/>
          </p:nvPr>
        </p:nvSpPr>
        <p:spPr bwMode="auto">
          <a:xfrm>
            <a:off x="914400" y="4343400"/>
            <a:ext cx="5029200" cy="4114800"/>
          </a:xfrm>
          <a:prstGeom prst="rect">
            <a:avLst/>
          </a:prstGeom>
          <a:noFill/>
          <a:ln w="12700">
            <a:miter lim="800000"/>
            <a:headEnd/>
            <a:tailEnd/>
          </a:ln>
        </p:spPr>
        <p:txBody>
          <a:bodyPr lIns="90487" tIns="44450" rIns="90487" bIns="44450">
            <a:prstTxWarp prst="textNoShape">
              <a:avLst/>
            </a:prstTxWarp>
          </a:bodyPr>
          <a:lstStyle/>
          <a:p>
            <a:endParaRPr lang="en-US" dirty="0"/>
          </a:p>
        </p:txBody>
      </p:sp>
    </p:spTree>
    <p:extLst>
      <p:ext uri="{BB962C8B-B14F-4D97-AF65-F5344CB8AC3E}">
        <p14:creationId xmlns:p14="http://schemas.microsoft.com/office/powerpoint/2010/main" val="213001555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Rot="1" noChangeAspect="1" noChangeArrowheads="1" noTextEdit="1"/>
          </p:cNvSpPr>
          <p:nvPr>
            <p:ph type="sldImg"/>
          </p:nvPr>
        </p:nvSpPr>
        <p:spPr>
          <a:xfrm>
            <a:off x="1157288" y="698500"/>
            <a:ext cx="4543425" cy="3409950"/>
          </a:xfrm>
        </p:spPr>
      </p:sp>
      <p:sp>
        <p:nvSpPr>
          <p:cNvPr id="36867" name="Rectangle 3"/>
          <p:cNvSpPr>
            <a:spLocks noGrp="1" noChangeArrowheads="1"/>
          </p:cNvSpPr>
          <p:nvPr>
            <p:ph type="body" idx="1"/>
          </p:nvPr>
        </p:nvSpPr>
        <p:spPr bwMode="auto">
          <a:xfrm>
            <a:off x="914400" y="4343400"/>
            <a:ext cx="5029200" cy="4114800"/>
          </a:xfrm>
          <a:prstGeom prst="rect">
            <a:avLst/>
          </a:prstGeom>
          <a:noFill/>
          <a:ln w="12700">
            <a:miter lim="800000"/>
            <a:headEnd/>
            <a:tailEnd/>
          </a:ln>
        </p:spPr>
        <p:txBody>
          <a:bodyPr lIns="90487" tIns="44450" rIns="90487" bIns="44450">
            <a:prstTxWarp prst="textNoShape">
              <a:avLst/>
            </a:prstTxWarp>
          </a:bodyPr>
          <a:lstStyle/>
          <a:p>
            <a:endParaRPr lang="en-US" dirty="0"/>
          </a:p>
        </p:txBody>
      </p:sp>
    </p:spTree>
    <p:extLst>
      <p:ext uri="{BB962C8B-B14F-4D97-AF65-F5344CB8AC3E}">
        <p14:creationId xmlns:p14="http://schemas.microsoft.com/office/powerpoint/2010/main" val="129169300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1026"/>
          <p:cNvSpPr>
            <a:spLocks noGrp="1" noRot="1" noChangeAspect="1" noChangeArrowheads="1"/>
          </p:cNvSpPr>
          <p:nvPr>
            <p:ph type="sldImg"/>
          </p:nvPr>
        </p:nvSpPr>
        <p:spPr>
          <a:xfrm>
            <a:off x="1157288" y="698500"/>
            <a:ext cx="4543425" cy="3409950"/>
          </a:xfrm>
          <a:noFill/>
        </p:spPr>
      </p:sp>
      <p:sp>
        <p:nvSpPr>
          <p:cNvPr id="40963" name="Rectangle 1027"/>
          <p:cNvSpPr>
            <a:spLocks noGrp="1" noChangeArrowheads="1"/>
          </p:cNvSpPr>
          <p:nvPr>
            <p:ph type="body" idx="1"/>
          </p:nvPr>
        </p:nvSpPr>
        <p:spPr bwMode="auto">
          <a:xfrm>
            <a:off x="914400" y="4343400"/>
            <a:ext cx="5029200" cy="4114800"/>
          </a:xfrm>
          <a:prstGeom prst="rect">
            <a:avLst/>
          </a:prstGeom>
          <a:noFill/>
          <a:ln w="12700">
            <a:miter lim="800000"/>
            <a:headEnd/>
            <a:tailEnd/>
          </a:ln>
        </p:spPr>
        <p:txBody>
          <a:bodyPr lIns="90487" tIns="44450" rIns="90487" bIns="44450">
            <a:prstTxWarp prst="textNoShape">
              <a:avLst/>
            </a:prstTxWarp>
          </a:bodyPr>
          <a:lstStyle/>
          <a:p>
            <a:endParaRPr lang="en-US" dirty="0"/>
          </a:p>
        </p:txBody>
      </p:sp>
    </p:spTree>
    <p:extLst>
      <p:ext uri="{BB962C8B-B14F-4D97-AF65-F5344CB8AC3E}">
        <p14:creationId xmlns:p14="http://schemas.microsoft.com/office/powerpoint/2010/main" val="56662457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1026"/>
          <p:cNvSpPr>
            <a:spLocks noGrp="1" noRot="1" noChangeAspect="1" noChangeArrowheads="1"/>
          </p:cNvSpPr>
          <p:nvPr>
            <p:ph type="sldImg"/>
          </p:nvPr>
        </p:nvSpPr>
        <p:spPr>
          <a:xfrm>
            <a:off x="1157288" y="698500"/>
            <a:ext cx="4543425" cy="3409950"/>
          </a:xfrm>
          <a:noFill/>
        </p:spPr>
      </p:sp>
      <p:sp>
        <p:nvSpPr>
          <p:cNvPr id="38915" name="Rectangle 1027"/>
          <p:cNvSpPr>
            <a:spLocks noGrp="1" noChangeArrowheads="1"/>
          </p:cNvSpPr>
          <p:nvPr>
            <p:ph type="body" idx="1"/>
          </p:nvPr>
        </p:nvSpPr>
        <p:spPr bwMode="auto">
          <a:xfrm>
            <a:off x="914400" y="4343400"/>
            <a:ext cx="5029200" cy="4114800"/>
          </a:xfrm>
          <a:prstGeom prst="rect">
            <a:avLst/>
          </a:prstGeom>
          <a:noFill/>
          <a:ln w="12700">
            <a:miter lim="800000"/>
            <a:headEnd/>
            <a:tailEnd/>
          </a:ln>
        </p:spPr>
        <p:txBody>
          <a:bodyPr lIns="90487" tIns="44450" rIns="90487" bIns="44450">
            <a:prstTxWarp prst="textNoShape">
              <a:avLst/>
            </a:prstTxWarp>
          </a:bodyPr>
          <a:lstStyle/>
          <a:p>
            <a:endParaRPr lang="en-US" dirty="0"/>
          </a:p>
        </p:txBody>
      </p:sp>
    </p:spTree>
    <p:extLst>
      <p:ext uri="{BB962C8B-B14F-4D97-AF65-F5344CB8AC3E}">
        <p14:creationId xmlns:p14="http://schemas.microsoft.com/office/powerpoint/2010/main" val="158619328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Rot="1" noChangeAspect="1" noChangeArrowheads="1" noTextEdit="1"/>
          </p:cNvSpPr>
          <p:nvPr>
            <p:ph type="sldImg"/>
          </p:nvPr>
        </p:nvSpPr>
        <p:spPr>
          <a:xfrm>
            <a:off x="1157288" y="698500"/>
            <a:ext cx="4543425" cy="3409950"/>
          </a:xfrm>
        </p:spPr>
      </p:sp>
      <p:sp>
        <p:nvSpPr>
          <p:cNvPr id="43011" name="Rectangle 3"/>
          <p:cNvSpPr>
            <a:spLocks noGrp="1" noChangeArrowheads="1"/>
          </p:cNvSpPr>
          <p:nvPr>
            <p:ph type="body" idx="1"/>
          </p:nvPr>
        </p:nvSpPr>
        <p:spPr bwMode="auto">
          <a:xfrm>
            <a:off x="914400" y="4343400"/>
            <a:ext cx="5029200" cy="4114800"/>
          </a:xfrm>
          <a:prstGeom prst="rect">
            <a:avLst/>
          </a:prstGeom>
          <a:noFill/>
          <a:ln w="12700">
            <a:miter lim="800000"/>
            <a:headEnd/>
            <a:tailEnd/>
          </a:ln>
        </p:spPr>
        <p:txBody>
          <a:bodyPr lIns="90487" tIns="44450" rIns="90487" bIns="44450">
            <a:prstTxWarp prst="textNoShape">
              <a:avLst/>
            </a:prstTxWarp>
          </a:bodyPr>
          <a:lstStyle/>
          <a:p>
            <a:endParaRPr lang="en-US" dirty="0"/>
          </a:p>
        </p:txBody>
      </p:sp>
    </p:spTree>
    <p:extLst>
      <p:ext uri="{BB962C8B-B14F-4D97-AF65-F5344CB8AC3E}">
        <p14:creationId xmlns:p14="http://schemas.microsoft.com/office/powerpoint/2010/main" val="28851352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Rot="1" noChangeAspect="1" noChangeArrowheads="1" noTextEdit="1"/>
          </p:cNvSpPr>
          <p:nvPr>
            <p:ph type="sldImg"/>
          </p:nvPr>
        </p:nvSpPr>
        <p:spPr>
          <a:xfrm>
            <a:off x="1157288" y="698500"/>
            <a:ext cx="4543425" cy="3409950"/>
          </a:xfrm>
        </p:spPr>
      </p:sp>
      <p:sp>
        <p:nvSpPr>
          <p:cNvPr id="45059" name="Rectangle 3"/>
          <p:cNvSpPr>
            <a:spLocks noGrp="1" noChangeArrowheads="1"/>
          </p:cNvSpPr>
          <p:nvPr>
            <p:ph type="body" idx="1"/>
          </p:nvPr>
        </p:nvSpPr>
        <p:spPr bwMode="auto">
          <a:xfrm>
            <a:off x="914400" y="4343400"/>
            <a:ext cx="5029200" cy="4114800"/>
          </a:xfrm>
          <a:prstGeom prst="rect">
            <a:avLst/>
          </a:prstGeom>
          <a:noFill/>
          <a:ln w="12700">
            <a:miter lim="800000"/>
            <a:headEnd/>
            <a:tailEnd/>
          </a:ln>
        </p:spPr>
        <p:txBody>
          <a:bodyPr lIns="90487" tIns="44450" rIns="90487" bIns="44450">
            <a:prstTxWarp prst="textNoShape">
              <a:avLst/>
            </a:prstTxWarp>
          </a:bodyPr>
          <a:lstStyle/>
          <a:p>
            <a:endParaRPr lang="en-US" dirty="0"/>
          </a:p>
        </p:txBody>
      </p:sp>
    </p:spTree>
    <p:extLst>
      <p:ext uri="{BB962C8B-B14F-4D97-AF65-F5344CB8AC3E}">
        <p14:creationId xmlns:p14="http://schemas.microsoft.com/office/powerpoint/2010/main" val="73737345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Rot="1" noChangeAspect="1" noChangeArrowheads="1" noTextEdit="1"/>
          </p:cNvSpPr>
          <p:nvPr>
            <p:ph type="sldImg"/>
          </p:nvPr>
        </p:nvSpPr>
        <p:spPr>
          <a:xfrm>
            <a:off x="1157288" y="698500"/>
            <a:ext cx="4543425" cy="3409950"/>
          </a:xfrm>
        </p:spPr>
      </p:sp>
      <p:sp>
        <p:nvSpPr>
          <p:cNvPr id="45059" name="Rectangle 3"/>
          <p:cNvSpPr>
            <a:spLocks noGrp="1" noChangeArrowheads="1"/>
          </p:cNvSpPr>
          <p:nvPr>
            <p:ph type="body" idx="1"/>
          </p:nvPr>
        </p:nvSpPr>
        <p:spPr bwMode="auto">
          <a:xfrm>
            <a:off x="914400" y="4343400"/>
            <a:ext cx="5029200" cy="4114800"/>
          </a:xfrm>
          <a:prstGeom prst="rect">
            <a:avLst/>
          </a:prstGeom>
          <a:noFill/>
          <a:ln w="12700">
            <a:miter lim="800000"/>
            <a:headEnd/>
            <a:tailEnd/>
          </a:ln>
        </p:spPr>
        <p:txBody>
          <a:bodyPr lIns="90487" tIns="44450" rIns="90487" bIns="44450">
            <a:prstTxWarp prst="textNoShape">
              <a:avLst/>
            </a:prstTxWarp>
          </a:bodyPr>
          <a:lstStyle/>
          <a:p>
            <a:endParaRPr lang="en-US" dirty="0"/>
          </a:p>
        </p:txBody>
      </p:sp>
    </p:spTree>
    <p:extLst>
      <p:ext uri="{BB962C8B-B14F-4D97-AF65-F5344CB8AC3E}">
        <p14:creationId xmlns:p14="http://schemas.microsoft.com/office/powerpoint/2010/main" val="142767401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1026"/>
          <p:cNvSpPr>
            <a:spLocks noGrp="1" noRot="1" noChangeAspect="1" noChangeArrowheads="1" noTextEdit="1"/>
          </p:cNvSpPr>
          <p:nvPr>
            <p:ph type="sldImg"/>
          </p:nvPr>
        </p:nvSpPr>
        <p:spPr>
          <a:xfrm>
            <a:off x="1157288" y="698500"/>
            <a:ext cx="4543425" cy="3409950"/>
          </a:xfrm>
        </p:spPr>
      </p:sp>
      <p:sp>
        <p:nvSpPr>
          <p:cNvPr id="79875" name="Rectangle 1027"/>
          <p:cNvSpPr>
            <a:spLocks noGrp="1" noChangeArrowheads="1"/>
          </p:cNvSpPr>
          <p:nvPr>
            <p:ph type="body" idx="1"/>
          </p:nvPr>
        </p:nvSpPr>
        <p:spPr bwMode="auto">
          <a:xfrm>
            <a:off x="914400" y="4343400"/>
            <a:ext cx="5029200" cy="4114800"/>
          </a:xfrm>
          <a:prstGeom prst="rect">
            <a:avLst/>
          </a:prstGeom>
          <a:noFill/>
          <a:ln w="12700">
            <a:miter lim="800000"/>
            <a:headEnd/>
            <a:tailEnd/>
          </a:ln>
        </p:spPr>
        <p:txBody>
          <a:bodyPr lIns="90487" tIns="44450" rIns="90487" bIns="44450">
            <a:prstTxWarp prst="textNoShape">
              <a:avLst/>
            </a:prstTxWarp>
          </a:bodyPr>
          <a:lstStyle/>
          <a:p>
            <a:endParaRPr lang="en-US" dirty="0"/>
          </a:p>
        </p:txBody>
      </p:sp>
    </p:spTree>
    <p:extLst>
      <p:ext uri="{BB962C8B-B14F-4D97-AF65-F5344CB8AC3E}">
        <p14:creationId xmlns:p14="http://schemas.microsoft.com/office/powerpoint/2010/main" val="188450469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1026"/>
          <p:cNvSpPr>
            <a:spLocks noGrp="1" noRot="1" noChangeAspect="1" noChangeArrowheads="1" noTextEdit="1"/>
          </p:cNvSpPr>
          <p:nvPr>
            <p:ph type="sldImg"/>
          </p:nvPr>
        </p:nvSpPr>
        <p:spPr>
          <a:xfrm>
            <a:off x="1157288" y="698500"/>
            <a:ext cx="4543425" cy="3409950"/>
          </a:xfrm>
        </p:spPr>
      </p:sp>
      <p:sp>
        <p:nvSpPr>
          <p:cNvPr id="21507" name="Rectangle 1027"/>
          <p:cNvSpPr>
            <a:spLocks noGrp="1" noChangeArrowheads="1"/>
          </p:cNvSpPr>
          <p:nvPr>
            <p:ph type="body" idx="1"/>
          </p:nvPr>
        </p:nvSpPr>
        <p:spPr bwMode="auto">
          <a:xfrm>
            <a:off x="914400" y="4343400"/>
            <a:ext cx="5029200" cy="4114800"/>
          </a:xfrm>
          <a:prstGeom prst="rect">
            <a:avLst/>
          </a:prstGeom>
          <a:noFill/>
          <a:ln w="12700">
            <a:miter lim="800000"/>
            <a:headEnd/>
            <a:tailEnd/>
          </a:ln>
        </p:spPr>
        <p:txBody>
          <a:bodyPr lIns="90487" tIns="44450" rIns="90487" bIns="44450">
            <a:prstTxWarp prst="textNoShape">
              <a:avLst/>
            </a:prstTxWarp>
          </a:bodyPr>
          <a:lstStyle/>
          <a:p>
            <a:endParaRPr lang="en-US" dirty="0"/>
          </a:p>
        </p:txBody>
      </p:sp>
    </p:spTree>
    <p:extLst>
      <p:ext uri="{BB962C8B-B14F-4D97-AF65-F5344CB8AC3E}">
        <p14:creationId xmlns:p14="http://schemas.microsoft.com/office/powerpoint/2010/main" val="147751020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2"/>
          <p:cNvSpPr>
            <a:spLocks noGrp="1" noRot="1" noChangeAspect="1" noChangeArrowheads="1" noTextEdit="1"/>
          </p:cNvSpPr>
          <p:nvPr>
            <p:ph type="sldImg"/>
          </p:nvPr>
        </p:nvSpPr>
        <p:spPr>
          <a:xfrm>
            <a:off x="1157288" y="698500"/>
            <a:ext cx="4543425" cy="3409950"/>
          </a:xfrm>
        </p:spPr>
      </p:sp>
      <p:sp>
        <p:nvSpPr>
          <p:cNvPr id="77827" name="Rectangle 3"/>
          <p:cNvSpPr>
            <a:spLocks noGrp="1" noChangeArrowheads="1"/>
          </p:cNvSpPr>
          <p:nvPr>
            <p:ph type="body" idx="1"/>
          </p:nvPr>
        </p:nvSpPr>
        <p:spPr bwMode="auto">
          <a:xfrm>
            <a:off x="914400" y="4343400"/>
            <a:ext cx="5029200" cy="4114800"/>
          </a:xfrm>
          <a:prstGeom prst="rect">
            <a:avLst/>
          </a:prstGeom>
          <a:noFill/>
          <a:ln w="12700">
            <a:miter lim="800000"/>
            <a:headEnd/>
            <a:tailEnd/>
          </a:ln>
        </p:spPr>
        <p:txBody>
          <a:bodyPr lIns="90487" tIns="44450" rIns="90487" bIns="44450">
            <a:prstTxWarp prst="textNoShape">
              <a:avLst/>
            </a:prstTxWarp>
          </a:bodyPr>
          <a:lstStyle/>
          <a:p>
            <a:endParaRPr lang="en-US" dirty="0"/>
          </a:p>
        </p:txBody>
      </p:sp>
    </p:spTree>
    <p:extLst>
      <p:ext uri="{BB962C8B-B14F-4D97-AF65-F5344CB8AC3E}">
        <p14:creationId xmlns:p14="http://schemas.microsoft.com/office/powerpoint/2010/main" val="82817517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2"/>
          <p:cNvSpPr>
            <a:spLocks noGrp="1" noRot="1" noChangeAspect="1" noChangeArrowheads="1" noTextEdit="1"/>
          </p:cNvSpPr>
          <p:nvPr>
            <p:ph type="sldImg"/>
          </p:nvPr>
        </p:nvSpPr>
        <p:spPr>
          <a:xfrm>
            <a:off x="1157288" y="698500"/>
            <a:ext cx="4543425" cy="3409950"/>
          </a:xfrm>
        </p:spPr>
      </p:sp>
      <p:sp>
        <p:nvSpPr>
          <p:cNvPr id="81923" name="Rectangle 3"/>
          <p:cNvSpPr>
            <a:spLocks noGrp="1" noChangeArrowheads="1"/>
          </p:cNvSpPr>
          <p:nvPr>
            <p:ph type="body" idx="1"/>
          </p:nvPr>
        </p:nvSpPr>
        <p:spPr bwMode="auto">
          <a:xfrm>
            <a:off x="914400" y="4343400"/>
            <a:ext cx="5029200" cy="4114800"/>
          </a:xfrm>
          <a:prstGeom prst="rect">
            <a:avLst/>
          </a:prstGeom>
          <a:noFill/>
          <a:ln w="12700">
            <a:miter lim="800000"/>
            <a:headEnd/>
            <a:tailEnd/>
          </a:ln>
        </p:spPr>
        <p:txBody>
          <a:bodyPr lIns="90487" tIns="44450" rIns="90487" bIns="44450">
            <a:prstTxWarp prst="textNoShape">
              <a:avLst/>
            </a:prstTxWarp>
          </a:bodyPr>
          <a:lstStyle/>
          <a:p>
            <a:endParaRPr lang="en-US" dirty="0"/>
          </a:p>
        </p:txBody>
      </p:sp>
    </p:spTree>
    <p:extLst>
      <p:ext uri="{BB962C8B-B14F-4D97-AF65-F5344CB8AC3E}">
        <p14:creationId xmlns:p14="http://schemas.microsoft.com/office/powerpoint/2010/main" val="129871724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2"/>
          <p:cNvSpPr>
            <a:spLocks noGrp="1" noRot="1" noChangeAspect="1" noChangeArrowheads="1" noTextEdit="1"/>
          </p:cNvSpPr>
          <p:nvPr>
            <p:ph type="sldImg"/>
          </p:nvPr>
        </p:nvSpPr>
        <p:spPr>
          <a:xfrm>
            <a:off x="1157288" y="698500"/>
            <a:ext cx="4543425" cy="3409950"/>
          </a:xfrm>
        </p:spPr>
      </p:sp>
      <p:sp>
        <p:nvSpPr>
          <p:cNvPr id="81923" name="Rectangle 3"/>
          <p:cNvSpPr>
            <a:spLocks noGrp="1" noChangeArrowheads="1"/>
          </p:cNvSpPr>
          <p:nvPr>
            <p:ph type="body" idx="1"/>
          </p:nvPr>
        </p:nvSpPr>
        <p:spPr bwMode="auto">
          <a:xfrm>
            <a:off x="914400" y="4343400"/>
            <a:ext cx="5029200" cy="4114800"/>
          </a:xfrm>
          <a:prstGeom prst="rect">
            <a:avLst/>
          </a:prstGeom>
          <a:noFill/>
          <a:ln w="12700">
            <a:miter lim="800000"/>
            <a:headEnd/>
            <a:tailEnd/>
          </a:ln>
        </p:spPr>
        <p:txBody>
          <a:bodyPr lIns="90487" tIns="44450" rIns="90487" bIns="44450">
            <a:prstTxWarp prst="textNoShape">
              <a:avLst/>
            </a:prstTxWarp>
          </a:bodyPr>
          <a:lstStyle/>
          <a:p>
            <a:endParaRPr lang="en-US" dirty="0"/>
          </a:p>
        </p:txBody>
      </p:sp>
    </p:spTree>
    <p:extLst>
      <p:ext uri="{BB962C8B-B14F-4D97-AF65-F5344CB8AC3E}">
        <p14:creationId xmlns:p14="http://schemas.microsoft.com/office/powerpoint/2010/main" val="206636098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Rot="1" noChangeAspect="1" noChangeArrowheads="1" noTextEdit="1"/>
          </p:cNvSpPr>
          <p:nvPr>
            <p:ph type="sldImg"/>
          </p:nvPr>
        </p:nvSpPr>
        <p:spPr>
          <a:xfrm>
            <a:off x="1157288" y="698500"/>
            <a:ext cx="4543425" cy="3409950"/>
          </a:xfrm>
        </p:spPr>
      </p:sp>
      <p:sp>
        <p:nvSpPr>
          <p:cNvPr id="83971" name="Rectangle 3"/>
          <p:cNvSpPr>
            <a:spLocks noGrp="1" noChangeArrowheads="1"/>
          </p:cNvSpPr>
          <p:nvPr>
            <p:ph type="body" idx="1"/>
          </p:nvPr>
        </p:nvSpPr>
        <p:spPr bwMode="auto">
          <a:xfrm>
            <a:off x="914400" y="4343400"/>
            <a:ext cx="5029200" cy="4114800"/>
          </a:xfrm>
          <a:prstGeom prst="rect">
            <a:avLst/>
          </a:prstGeom>
          <a:noFill/>
          <a:ln w="12700">
            <a:miter lim="800000"/>
            <a:headEnd/>
            <a:tailEnd/>
          </a:ln>
        </p:spPr>
        <p:txBody>
          <a:bodyPr lIns="90487" tIns="44450" rIns="90487" bIns="44450">
            <a:prstTxWarp prst="textNoShape">
              <a:avLst/>
            </a:prstTxWarp>
          </a:bodyPr>
          <a:lstStyle/>
          <a:p>
            <a:endParaRPr lang="en-US" dirty="0"/>
          </a:p>
        </p:txBody>
      </p:sp>
    </p:spTree>
    <p:extLst>
      <p:ext uri="{BB962C8B-B14F-4D97-AF65-F5344CB8AC3E}">
        <p14:creationId xmlns:p14="http://schemas.microsoft.com/office/powerpoint/2010/main" val="22350199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1026"/>
          <p:cNvSpPr>
            <a:spLocks noGrp="1" noRot="1" noChangeAspect="1" noChangeArrowheads="1" noTextEdit="1"/>
          </p:cNvSpPr>
          <p:nvPr>
            <p:ph type="sldImg"/>
          </p:nvPr>
        </p:nvSpPr>
        <p:spPr>
          <a:xfrm>
            <a:off x="1157288" y="698500"/>
            <a:ext cx="4543425" cy="3409950"/>
          </a:xfrm>
        </p:spPr>
      </p:sp>
      <p:sp>
        <p:nvSpPr>
          <p:cNvPr id="86019" name="Rectangle 1027"/>
          <p:cNvSpPr>
            <a:spLocks noGrp="1" noChangeArrowheads="1"/>
          </p:cNvSpPr>
          <p:nvPr>
            <p:ph type="body" idx="1"/>
          </p:nvPr>
        </p:nvSpPr>
        <p:spPr bwMode="auto">
          <a:xfrm>
            <a:off x="914400" y="4343400"/>
            <a:ext cx="5029200" cy="4114800"/>
          </a:xfrm>
          <a:prstGeom prst="rect">
            <a:avLst/>
          </a:prstGeom>
          <a:noFill/>
          <a:ln w="12700">
            <a:miter lim="800000"/>
            <a:headEnd/>
            <a:tailEnd/>
          </a:ln>
        </p:spPr>
        <p:txBody>
          <a:bodyPr lIns="90487" tIns="44450" rIns="90487" bIns="44450">
            <a:prstTxWarp prst="textNoShape">
              <a:avLst/>
            </a:prstTxWarp>
          </a:bodyPr>
          <a:lstStyle/>
          <a:p>
            <a:endParaRPr lang="en-US" dirty="0"/>
          </a:p>
        </p:txBody>
      </p:sp>
    </p:spTree>
    <p:extLst>
      <p:ext uri="{BB962C8B-B14F-4D97-AF65-F5344CB8AC3E}">
        <p14:creationId xmlns:p14="http://schemas.microsoft.com/office/powerpoint/2010/main" val="44916497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1026"/>
          <p:cNvSpPr>
            <a:spLocks noGrp="1" noRot="1" noChangeAspect="1" noChangeArrowheads="1" noTextEdit="1"/>
          </p:cNvSpPr>
          <p:nvPr>
            <p:ph type="sldImg"/>
          </p:nvPr>
        </p:nvSpPr>
        <p:spPr>
          <a:xfrm>
            <a:off x="1157288" y="698500"/>
            <a:ext cx="4543425" cy="3409950"/>
          </a:xfrm>
        </p:spPr>
      </p:sp>
      <p:sp>
        <p:nvSpPr>
          <p:cNvPr id="89091" name="Rectangle 1027"/>
          <p:cNvSpPr>
            <a:spLocks noGrp="1" noChangeArrowheads="1"/>
          </p:cNvSpPr>
          <p:nvPr>
            <p:ph type="body" idx="1"/>
          </p:nvPr>
        </p:nvSpPr>
        <p:spPr bwMode="auto">
          <a:xfrm>
            <a:off x="914400" y="4343400"/>
            <a:ext cx="5029200" cy="4114800"/>
          </a:xfrm>
          <a:prstGeom prst="rect">
            <a:avLst/>
          </a:prstGeom>
          <a:noFill/>
          <a:ln w="12700">
            <a:miter lim="800000"/>
            <a:headEnd/>
            <a:tailEnd/>
          </a:ln>
        </p:spPr>
        <p:txBody>
          <a:bodyPr lIns="90487" tIns="44450" rIns="90487" bIns="44450">
            <a:prstTxWarp prst="textNoShape">
              <a:avLst/>
            </a:prstTxWarp>
          </a:bodyPr>
          <a:lstStyle/>
          <a:p>
            <a:endParaRPr lang="en-US" dirty="0"/>
          </a:p>
        </p:txBody>
      </p:sp>
    </p:spTree>
    <p:extLst>
      <p:ext uri="{BB962C8B-B14F-4D97-AF65-F5344CB8AC3E}">
        <p14:creationId xmlns:p14="http://schemas.microsoft.com/office/powerpoint/2010/main" val="999656239"/>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1026"/>
          <p:cNvSpPr>
            <a:spLocks noGrp="1" noRot="1" noChangeAspect="1" noChangeArrowheads="1" noTextEdit="1"/>
          </p:cNvSpPr>
          <p:nvPr>
            <p:ph type="sldImg"/>
          </p:nvPr>
        </p:nvSpPr>
        <p:spPr>
          <a:xfrm>
            <a:off x="1157288" y="698500"/>
            <a:ext cx="4543425" cy="3409950"/>
          </a:xfrm>
        </p:spPr>
      </p:sp>
      <p:sp>
        <p:nvSpPr>
          <p:cNvPr id="91139" name="Rectangle 1027"/>
          <p:cNvSpPr>
            <a:spLocks noGrp="1" noChangeArrowheads="1"/>
          </p:cNvSpPr>
          <p:nvPr>
            <p:ph type="body" idx="1"/>
          </p:nvPr>
        </p:nvSpPr>
        <p:spPr bwMode="auto">
          <a:xfrm>
            <a:off x="914400" y="4343400"/>
            <a:ext cx="5029200" cy="4114800"/>
          </a:xfrm>
          <a:prstGeom prst="rect">
            <a:avLst/>
          </a:prstGeom>
          <a:noFill/>
          <a:ln w="12700">
            <a:miter lim="800000"/>
            <a:headEnd/>
            <a:tailEnd/>
          </a:ln>
        </p:spPr>
        <p:txBody>
          <a:bodyPr>
            <a:prstTxWarp prst="textNoShape">
              <a:avLst/>
            </a:prstTxWarp>
            <a:spAutoFit/>
          </a:bodyPr>
          <a:lstStyle/>
          <a:p>
            <a:endParaRPr lang="en-US" dirty="0"/>
          </a:p>
        </p:txBody>
      </p:sp>
    </p:spTree>
    <p:extLst>
      <p:ext uri="{BB962C8B-B14F-4D97-AF65-F5344CB8AC3E}">
        <p14:creationId xmlns:p14="http://schemas.microsoft.com/office/powerpoint/2010/main" val="975855975"/>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2"/>
          <p:cNvSpPr>
            <a:spLocks noGrp="1" noRot="1" noChangeAspect="1" noChangeArrowheads="1" noTextEdit="1"/>
          </p:cNvSpPr>
          <p:nvPr>
            <p:ph type="sldImg"/>
          </p:nvPr>
        </p:nvSpPr>
        <p:spPr>
          <a:xfrm>
            <a:off x="1157288" y="698500"/>
            <a:ext cx="4543425" cy="3409950"/>
          </a:xfrm>
        </p:spPr>
      </p:sp>
      <p:sp>
        <p:nvSpPr>
          <p:cNvPr id="93187" name="Rectangle 3"/>
          <p:cNvSpPr>
            <a:spLocks noGrp="1" noChangeArrowheads="1"/>
          </p:cNvSpPr>
          <p:nvPr>
            <p:ph type="body" idx="1"/>
          </p:nvPr>
        </p:nvSpPr>
        <p:spPr bwMode="auto">
          <a:xfrm>
            <a:off x="914400" y="4343400"/>
            <a:ext cx="5029200" cy="4114800"/>
          </a:xfrm>
          <a:prstGeom prst="rect">
            <a:avLst/>
          </a:prstGeom>
          <a:noFill/>
          <a:ln w="12700">
            <a:miter lim="800000"/>
            <a:headEnd/>
            <a:tailEnd/>
          </a:ln>
        </p:spPr>
        <p:txBody>
          <a:bodyPr lIns="90487" tIns="44450" rIns="90487" bIns="44450">
            <a:prstTxWarp prst="textNoShape">
              <a:avLst/>
            </a:prstTxWarp>
          </a:bodyPr>
          <a:lstStyle/>
          <a:p>
            <a:endParaRPr lang="en-US" dirty="0"/>
          </a:p>
        </p:txBody>
      </p:sp>
    </p:spTree>
    <p:extLst>
      <p:ext uri="{BB962C8B-B14F-4D97-AF65-F5344CB8AC3E}">
        <p14:creationId xmlns:p14="http://schemas.microsoft.com/office/powerpoint/2010/main" val="878759686"/>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2"/>
          <p:cNvSpPr>
            <a:spLocks noGrp="1" noRot="1" noChangeAspect="1" noChangeArrowheads="1" noTextEdit="1"/>
          </p:cNvSpPr>
          <p:nvPr>
            <p:ph type="sldImg"/>
          </p:nvPr>
        </p:nvSpPr>
        <p:spPr>
          <a:xfrm>
            <a:off x="1157288" y="698500"/>
            <a:ext cx="4543425" cy="3409950"/>
          </a:xfrm>
        </p:spPr>
      </p:sp>
      <p:sp>
        <p:nvSpPr>
          <p:cNvPr id="95235" name="Rectangle 3"/>
          <p:cNvSpPr>
            <a:spLocks noGrp="1" noChangeArrowheads="1"/>
          </p:cNvSpPr>
          <p:nvPr>
            <p:ph type="body" idx="1"/>
          </p:nvPr>
        </p:nvSpPr>
        <p:spPr bwMode="auto">
          <a:xfrm>
            <a:off x="914400" y="4343400"/>
            <a:ext cx="5029200" cy="4114800"/>
          </a:xfrm>
          <a:prstGeom prst="rect">
            <a:avLst/>
          </a:prstGeom>
          <a:noFill/>
          <a:ln w="12700">
            <a:miter lim="800000"/>
            <a:headEnd/>
            <a:tailEnd/>
          </a:ln>
        </p:spPr>
        <p:txBody>
          <a:bodyPr lIns="90487" tIns="44450" rIns="90487" bIns="44450">
            <a:prstTxWarp prst="textNoShape">
              <a:avLst/>
            </a:prstTxWarp>
          </a:bodyPr>
          <a:lstStyle/>
          <a:p>
            <a:endParaRPr lang="en-US" dirty="0"/>
          </a:p>
        </p:txBody>
      </p:sp>
    </p:spTree>
    <p:extLst>
      <p:ext uri="{BB962C8B-B14F-4D97-AF65-F5344CB8AC3E}">
        <p14:creationId xmlns:p14="http://schemas.microsoft.com/office/powerpoint/2010/main" val="1069002183"/>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2"/>
          <p:cNvSpPr>
            <a:spLocks noGrp="1" noRot="1" noChangeAspect="1" noChangeArrowheads="1" noTextEdit="1"/>
          </p:cNvSpPr>
          <p:nvPr>
            <p:ph type="sldImg"/>
          </p:nvPr>
        </p:nvSpPr>
        <p:spPr>
          <a:xfrm>
            <a:off x="1157288" y="698500"/>
            <a:ext cx="4543425" cy="3409950"/>
          </a:xfrm>
        </p:spPr>
      </p:sp>
      <p:sp>
        <p:nvSpPr>
          <p:cNvPr id="97283" name="Rectangle 3"/>
          <p:cNvSpPr>
            <a:spLocks noGrp="1" noChangeArrowheads="1"/>
          </p:cNvSpPr>
          <p:nvPr>
            <p:ph type="body" idx="1"/>
          </p:nvPr>
        </p:nvSpPr>
        <p:spPr bwMode="auto">
          <a:xfrm>
            <a:off x="914400" y="4343400"/>
            <a:ext cx="5029200" cy="4114800"/>
          </a:xfrm>
          <a:prstGeom prst="rect">
            <a:avLst/>
          </a:prstGeom>
          <a:noFill/>
          <a:ln w="12700">
            <a:miter lim="800000"/>
            <a:headEnd/>
            <a:tailEnd/>
          </a:ln>
        </p:spPr>
        <p:txBody>
          <a:bodyPr lIns="90487" tIns="44450" rIns="90487" bIns="44450">
            <a:prstTxWarp prst="textNoShape">
              <a:avLst/>
            </a:prstTxWarp>
          </a:bodyPr>
          <a:lstStyle/>
          <a:p>
            <a:endParaRPr lang="en-US" dirty="0"/>
          </a:p>
        </p:txBody>
      </p:sp>
    </p:spTree>
    <p:extLst>
      <p:ext uri="{BB962C8B-B14F-4D97-AF65-F5344CB8AC3E}">
        <p14:creationId xmlns:p14="http://schemas.microsoft.com/office/powerpoint/2010/main" val="87149887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xfrm>
            <a:off x="3884613" y="8685213"/>
            <a:ext cx="2971800" cy="457200"/>
          </a:xfrm>
          <a:prstGeom prst="rect">
            <a:avLst/>
          </a:prstGeom>
          <a:ln/>
        </p:spPr>
        <p:txBody>
          <a:bodyPr/>
          <a:lstStyle/>
          <a:p>
            <a:fld id="{FEEB2E1C-C9BE-5E4E-8178-13DDADDE3BB7}" type="slidenum">
              <a:rPr lang="en-US"/>
              <a:pPr/>
              <a:t>20</a:t>
            </a:fld>
            <a:endParaRPr lang="en-US" dirty="0"/>
          </a:p>
        </p:txBody>
      </p:sp>
      <p:sp>
        <p:nvSpPr>
          <p:cNvPr id="106498" name="Rectangle 1026"/>
          <p:cNvSpPr>
            <a:spLocks noGrp="1" noRot="1" noChangeAspect="1" noChangeArrowheads="1" noTextEdit="1"/>
          </p:cNvSpPr>
          <p:nvPr>
            <p:ph type="sldImg"/>
          </p:nvPr>
        </p:nvSpPr>
        <p:spPr>
          <a:xfrm>
            <a:off x="1157288" y="698500"/>
            <a:ext cx="4543425" cy="3409950"/>
          </a:xfrm>
          <a:ln/>
          <a:extLst>
            <a:ext uri="{FAA26D3D-D897-4be2-8F04-BA451C77F1D7}">
              <ma14:placeholderFlag xmlns:ma14="http://schemas.microsoft.com/office/mac/drawingml/2011/main" xmlns="" val="1"/>
            </a:ext>
          </a:extLst>
        </p:spPr>
      </p:sp>
      <p:sp>
        <p:nvSpPr>
          <p:cNvPr id="106499" name="Rectangle 1027"/>
          <p:cNvSpPr>
            <a:spLocks noGrp="1" noChangeArrowheads="1"/>
          </p:cNvSpPr>
          <p:nvPr>
            <p:ph type="body" idx="1"/>
          </p:nvPr>
        </p:nvSpPr>
        <p:spPr>
          <a:xfrm>
            <a:off x="685800" y="4343400"/>
            <a:ext cx="5486400" cy="4114800"/>
          </a:xfrm>
          <a:prstGeom prst="rect">
            <a:avLst/>
          </a:prstGeom>
        </p:spPr>
        <p:txBody>
          <a:bodyPr/>
          <a:lstStyle/>
          <a:p>
            <a:endParaRPr lang="en-US" dirty="0"/>
          </a:p>
        </p:txBody>
      </p:sp>
    </p:spTree>
    <p:extLst>
      <p:ext uri="{BB962C8B-B14F-4D97-AF65-F5344CB8AC3E}">
        <p14:creationId xmlns:p14="http://schemas.microsoft.com/office/powerpoint/2010/main" val="158885716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2"/>
          <p:cNvSpPr>
            <a:spLocks noGrp="1" noRot="1" noChangeAspect="1" noChangeArrowheads="1" noTextEdit="1"/>
          </p:cNvSpPr>
          <p:nvPr>
            <p:ph type="sldImg"/>
          </p:nvPr>
        </p:nvSpPr>
        <p:spPr>
          <a:xfrm>
            <a:off x="1157288" y="698500"/>
            <a:ext cx="4543425" cy="3409950"/>
          </a:xfrm>
        </p:spPr>
      </p:sp>
      <p:sp>
        <p:nvSpPr>
          <p:cNvPr id="99331" name="Rectangle 3"/>
          <p:cNvSpPr>
            <a:spLocks noGrp="1" noChangeArrowheads="1"/>
          </p:cNvSpPr>
          <p:nvPr>
            <p:ph type="body" idx="1"/>
          </p:nvPr>
        </p:nvSpPr>
        <p:spPr bwMode="auto">
          <a:xfrm>
            <a:off x="914400" y="4343400"/>
            <a:ext cx="5029200" cy="4114800"/>
          </a:xfrm>
          <a:prstGeom prst="rect">
            <a:avLst/>
          </a:prstGeom>
          <a:noFill/>
          <a:ln w="12700">
            <a:miter lim="800000"/>
            <a:headEnd/>
            <a:tailEnd/>
          </a:ln>
        </p:spPr>
        <p:txBody>
          <a:bodyPr lIns="90487" tIns="44450" rIns="90487" bIns="44450">
            <a:prstTxWarp prst="textNoShape">
              <a:avLst/>
            </a:prstTxWarp>
          </a:bodyPr>
          <a:lstStyle/>
          <a:p>
            <a:endParaRPr lang="en-US" dirty="0"/>
          </a:p>
        </p:txBody>
      </p:sp>
    </p:spTree>
    <p:extLst>
      <p:ext uri="{BB962C8B-B14F-4D97-AF65-F5344CB8AC3E}">
        <p14:creationId xmlns:p14="http://schemas.microsoft.com/office/powerpoint/2010/main" val="1040245705"/>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ctangle 2"/>
          <p:cNvSpPr>
            <a:spLocks noGrp="1" noRot="1" noChangeAspect="1" noChangeArrowheads="1" noTextEdit="1"/>
          </p:cNvSpPr>
          <p:nvPr>
            <p:ph type="sldImg"/>
          </p:nvPr>
        </p:nvSpPr>
        <p:spPr>
          <a:xfrm>
            <a:off x="1157288" y="698500"/>
            <a:ext cx="4543425" cy="3409950"/>
          </a:xfrm>
        </p:spPr>
      </p:sp>
      <p:sp>
        <p:nvSpPr>
          <p:cNvPr id="102403" name="Rectangle 3"/>
          <p:cNvSpPr>
            <a:spLocks noGrp="1" noChangeArrowheads="1"/>
          </p:cNvSpPr>
          <p:nvPr>
            <p:ph type="body" idx="1"/>
          </p:nvPr>
        </p:nvSpPr>
        <p:spPr bwMode="auto">
          <a:xfrm>
            <a:off x="914400" y="4343400"/>
            <a:ext cx="5029200" cy="4114800"/>
          </a:xfrm>
          <a:prstGeom prst="rect">
            <a:avLst/>
          </a:prstGeom>
          <a:noFill/>
          <a:ln w="12700">
            <a:miter lim="800000"/>
            <a:headEnd/>
            <a:tailEnd/>
          </a:ln>
        </p:spPr>
        <p:txBody>
          <a:bodyPr lIns="90487" tIns="44450" rIns="90487" bIns="44450">
            <a:prstTxWarp prst="textNoShape">
              <a:avLst/>
            </a:prstTxWarp>
          </a:bodyPr>
          <a:lstStyle/>
          <a:p>
            <a:endParaRPr lang="en-US" dirty="0"/>
          </a:p>
        </p:txBody>
      </p:sp>
    </p:spTree>
    <p:extLst>
      <p:ext uri="{BB962C8B-B14F-4D97-AF65-F5344CB8AC3E}">
        <p14:creationId xmlns:p14="http://schemas.microsoft.com/office/powerpoint/2010/main" val="1960456873"/>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2"/>
          <p:cNvSpPr>
            <a:spLocks noGrp="1" noRot="1" noChangeAspect="1" noChangeArrowheads="1" noTextEdit="1"/>
          </p:cNvSpPr>
          <p:nvPr>
            <p:ph type="sldImg"/>
          </p:nvPr>
        </p:nvSpPr>
        <p:spPr>
          <a:xfrm>
            <a:off x="1157288" y="698500"/>
            <a:ext cx="4543425" cy="3409950"/>
          </a:xfrm>
        </p:spPr>
      </p:sp>
      <p:sp>
        <p:nvSpPr>
          <p:cNvPr id="105475" name="Rectangle 3"/>
          <p:cNvSpPr>
            <a:spLocks noGrp="1" noChangeArrowheads="1"/>
          </p:cNvSpPr>
          <p:nvPr>
            <p:ph type="body" idx="1"/>
          </p:nvPr>
        </p:nvSpPr>
        <p:spPr bwMode="auto">
          <a:xfrm>
            <a:off x="914400" y="4343400"/>
            <a:ext cx="5029200" cy="4114800"/>
          </a:xfrm>
          <a:prstGeom prst="rect">
            <a:avLst/>
          </a:prstGeom>
          <a:noFill/>
          <a:ln w="12700">
            <a:miter lim="800000"/>
            <a:headEnd/>
            <a:tailEnd/>
          </a:ln>
        </p:spPr>
        <p:txBody>
          <a:bodyPr lIns="90487" tIns="44450" rIns="90487" bIns="44450">
            <a:prstTxWarp prst="textNoShape">
              <a:avLst/>
            </a:prstTxWarp>
          </a:bodyPr>
          <a:lstStyle/>
          <a:p>
            <a:endParaRPr lang="en-US" dirty="0"/>
          </a:p>
        </p:txBody>
      </p:sp>
    </p:spTree>
    <p:extLst>
      <p:ext uri="{BB962C8B-B14F-4D97-AF65-F5344CB8AC3E}">
        <p14:creationId xmlns:p14="http://schemas.microsoft.com/office/powerpoint/2010/main" val="557068590"/>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2"/>
          <p:cNvSpPr>
            <a:spLocks noGrp="1" noRot="1" noChangeAspect="1" noChangeArrowheads="1" noTextEdit="1"/>
          </p:cNvSpPr>
          <p:nvPr>
            <p:ph type="sldImg"/>
          </p:nvPr>
        </p:nvSpPr>
        <p:spPr>
          <a:xfrm>
            <a:off x="1157288" y="698500"/>
            <a:ext cx="4543425" cy="3409950"/>
          </a:xfrm>
        </p:spPr>
      </p:sp>
      <p:sp>
        <p:nvSpPr>
          <p:cNvPr id="105475" name="Rectangle 3"/>
          <p:cNvSpPr>
            <a:spLocks noGrp="1" noChangeArrowheads="1"/>
          </p:cNvSpPr>
          <p:nvPr>
            <p:ph type="body" idx="1"/>
          </p:nvPr>
        </p:nvSpPr>
        <p:spPr bwMode="auto">
          <a:xfrm>
            <a:off x="914400" y="4343400"/>
            <a:ext cx="5029200" cy="4114800"/>
          </a:xfrm>
          <a:prstGeom prst="rect">
            <a:avLst/>
          </a:prstGeom>
          <a:noFill/>
          <a:ln w="12700">
            <a:miter lim="800000"/>
            <a:headEnd/>
            <a:tailEnd/>
          </a:ln>
        </p:spPr>
        <p:txBody>
          <a:bodyPr lIns="90487" tIns="44450" rIns="90487" bIns="44450">
            <a:prstTxWarp prst="textNoShape">
              <a:avLst/>
            </a:prstTxWarp>
          </a:bodyPr>
          <a:lstStyle/>
          <a:p>
            <a:endParaRPr lang="en-US" dirty="0"/>
          </a:p>
        </p:txBody>
      </p:sp>
    </p:spTree>
    <p:extLst>
      <p:ext uri="{BB962C8B-B14F-4D97-AF65-F5344CB8AC3E}">
        <p14:creationId xmlns:p14="http://schemas.microsoft.com/office/powerpoint/2010/main" val="3543964337"/>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2"/>
          <p:cNvSpPr>
            <a:spLocks noGrp="1" noRot="1" noChangeAspect="1" noChangeArrowheads="1" noTextEdit="1"/>
          </p:cNvSpPr>
          <p:nvPr>
            <p:ph type="sldImg"/>
          </p:nvPr>
        </p:nvSpPr>
        <p:spPr>
          <a:xfrm>
            <a:off x="1157288" y="698500"/>
            <a:ext cx="4543425" cy="3409950"/>
          </a:xfrm>
        </p:spPr>
      </p:sp>
      <p:sp>
        <p:nvSpPr>
          <p:cNvPr id="107523" name="Rectangle 3"/>
          <p:cNvSpPr>
            <a:spLocks noGrp="1" noChangeArrowheads="1"/>
          </p:cNvSpPr>
          <p:nvPr>
            <p:ph type="body" idx="1"/>
          </p:nvPr>
        </p:nvSpPr>
        <p:spPr bwMode="auto">
          <a:xfrm>
            <a:off x="914400" y="4343400"/>
            <a:ext cx="5029200" cy="4114800"/>
          </a:xfrm>
          <a:prstGeom prst="rect">
            <a:avLst/>
          </a:prstGeom>
          <a:noFill/>
          <a:ln w="12700">
            <a:miter lim="800000"/>
            <a:headEnd/>
            <a:tailEnd/>
          </a:ln>
        </p:spPr>
        <p:txBody>
          <a:bodyPr>
            <a:prstTxWarp prst="textNoShape">
              <a:avLst/>
            </a:prstTxWarp>
            <a:spAutoFit/>
          </a:bodyPr>
          <a:lstStyle/>
          <a:p>
            <a:endParaRPr lang="en-US" dirty="0"/>
          </a:p>
        </p:txBody>
      </p:sp>
    </p:spTree>
    <p:extLst>
      <p:ext uri="{BB962C8B-B14F-4D97-AF65-F5344CB8AC3E}">
        <p14:creationId xmlns:p14="http://schemas.microsoft.com/office/powerpoint/2010/main" val="1770574857"/>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Rectangle 2"/>
          <p:cNvSpPr>
            <a:spLocks noGrp="1" noRot="1" noChangeAspect="1" noChangeArrowheads="1" noTextEdit="1"/>
          </p:cNvSpPr>
          <p:nvPr>
            <p:ph type="sldImg"/>
          </p:nvPr>
        </p:nvSpPr>
        <p:spPr>
          <a:xfrm>
            <a:off x="1157288" y="698500"/>
            <a:ext cx="4543425" cy="3409950"/>
          </a:xfrm>
        </p:spPr>
      </p:sp>
      <p:sp>
        <p:nvSpPr>
          <p:cNvPr id="109571" name="Rectangle 3"/>
          <p:cNvSpPr>
            <a:spLocks noGrp="1" noChangeArrowheads="1"/>
          </p:cNvSpPr>
          <p:nvPr>
            <p:ph type="body" idx="1"/>
          </p:nvPr>
        </p:nvSpPr>
        <p:spPr bwMode="auto">
          <a:xfrm>
            <a:off x="914400" y="4343400"/>
            <a:ext cx="5029200" cy="4114800"/>
          </a:xfrm>
          <a:prstGeom prst="rect">
            <a:avLst/>
          </a:prstGeom>
          <a:noFill/>
          <a:ln w="12700">
            <a:miter lim="800000"/>
            <a:headEnd/>
            <a:tailEnd/>
          </a:ln>
        </p:spPr>
        <p:txBody>
          <a:bodyPr>
            <a:prstTxWarp prst="textNoShape">
              <a:avLst/>
            </a:prstTxWarp>
            <a:spAutoFit/>
          </a:bodyPr>
          <a:lstStyle/>
          <a:p>
            <a:endParaRPr lang="en-US" dirty="0"/>
          </a:p>
        </p:txBody>
      </p:sp>
    </p:spTree>
    <p:extLst>
      <p:ext uri="{BB962C8B-B14F-4D97-AF65-F5344CB8AC3E}">
        <p14:creationId xmlns:p14="http://schemas.microsoft.com/office/powerpoint/2010/main" val="370725120"/>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Rectangle 2"/>
          <p:cNvSpPr>
            <a:spLocks noGrp="1" noRot="1" noChangeAspect="1" noChangeArrowheads="1" noTextEdit="1"/>
          </p:cNvSpPr>
          <p:nvPr>
            <p:ph type="sldImg"/>
          </p:nvPr>
        </p:nvSpPr>
        <p:spPr>
          <a:xfrm>
            <a:off x="1157288" y="698500"/>
            <a:ext cx="4543425" cy="3409950"/>
          </a:xfrm>
        </p:spPr>
      </p:sp>
      <p:sp>
        <p:nvSpPr>
          <p:cNvPr id="113667" name="Rectangle 3"/>
          <p:cNvSpPr>
            <a:spLocks noGrp="1" noChangeArrowheads="1"/>
          </p:cNvSpPr>
          <p:nvPr>
            <p:ph type="body" idx="1"/>
          </p:nvPr>
        </p:nvSpPr>
        <p:spPr bwMode="auto">
          <a:xfrm>
            <a:off x="914400" y="4343400"/>
            <a:ext cx="5029200" cy="4114800"/>
          </a:xfrm>
          <a:prstGeom prst="rect">
            <a:avLst/>
          </a:prstGeom>
          <a:noFill/>
          <a:ln w="12700">
            <a:miter lim="800000"/>
            <a:headEnd/>
            <a:tailEnd/>
          </a:ln>
        </p:spPr>
        <p:txBody>
          <a:bodyPr>
            <a:prstTxWarp prst="textNoShape">
              <a:avLst/>
            </a:prstTxWarp>
            <a:spAutoFit/>
          </a:bodyPr>
          <a:lstStyle/>
          <a:p>
            <a:endParaRPr lang="en-US" dirty="0"/>
          </a:p>
        </p:txBody>
      </p:sp>
    </p:spTree>
    <p:extLst>
      <p:ext uri="{BB962C8B-B14F-4D97-AF65-F5344CB8AC3E}">
        <p14:creationId xmlns:p14="http://schemas.microsoft.com/office/powerpoint/2010/main" val="927031893"/>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Rectangle 2"/>
          <p:cNvSpPr>
            <a:spLocks noGrp="1" noRot="1" noChangeAspect="1" noChangeArrowheads="1" noTextEdit="1"/>
          </p:cNvSpPr>
          <p:nvPr>
            <p:ph type="sldImg"/>
          </p:nvPr>
        </p:nvSpPr>
        <p:spPr>
          <a:xfrm>
            <a:off x="1157288" y="698500"/>
            <a:ext cx="4543425" cy="3409950"/>
          </a:xfrm>
        </p:spPr>
      </p:sp>
      <p:sp>
        <p:nvSpPr>
          <p:cNvPr id="115715" name="Rectangle 3"/>
          <p:cNvSpPr>
            <a:spLocks noGrp="1" noChangeArrowheads="1"/>
          </p:cNvSpPr>
          <p:nvPr>
            <p:ph type="body" idx="1"/>
          </p:nvPr>
        </p:nvSpPr>
        <p:spPr bwMode="auto">
          <a:xfrm>
            <a:off x="914400" y="4343400"/>
            <a:ext cx="5029200" cy="4114800"/>
          </a:xfrm>
          <a:prstGeom prst="rect">
            <a:avLst/>
          </a:prstGeom>
          <a:noFill/>
          <a:ln w="12700">
            <a:miter lim="800000"/>
            <a:headEnd/>
            <a:tailEnd/>
          </a:ln>
        </p:spPr>
        <p:txBody>
          <a:bodyPr>
            <a:prstTxWarp prst="textNoShape">
              <a:avLst/>
            </a:prstTxWarp>
            <a:spAutoFit/>
          </a:bodyPr>
          <a:lstStyle/>
          <a:p>
            <a:endParaRPr lang="en-US" dirty="0"/>
          </a:p>
        </p:txBody>
      </p:sp>
    </p:spTree>
    <p:extLst>
      <p:ext uri="{BB962C8B-B14F-4D97-AF65-F5344CB8AC3E}">
        <p14:creationId xmlns:p14="http://schemas.microsoft.com/office/powerpoint/2010/main" val="631166666"/>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Rectangle 2"/>
          <p:cNvSpPr>
            <a:spLocks noGrp="1" noRot="1" noChangeAspect="1" noChangeArrowheads="1" noTextEdit="1"/>
          </p:cNvSpPr>
          <p:nvPr>
            <p:ph type="sldImg"/>
          </p:nvPr>
        </p:nvSpPr>
        <p:spPr>
          <a:xfrm>
            <a:off x="1157288" y="698500"/>
            <a:ext cx="4543425" cy="3409950"/>
          </a:xfrm>
        </p:spPr>
      </p:sp>
      <p:sp>
        <p:nvSpPr>
          <p:cNvPr id="117763" name="Rectangle 3"/>
          <p:cNvSpPr>
            <a:spLocks noGrp="1" noChangeArrowheads="1"/>
          </p:cNvSpPr>
          <p:nvPr>
            <p:ph type="body" idx="1"/>
          </p:nvPr>
        </p:nvSpPr>
        <p:spPr bwMode="auto">
          <a:xfrm>
            <a:off x="914400" y="4343400"/>
            <a:ext cx="5029200" cy="4114800"/>
          </a:xfrm>
          <a:prstGeom prst="rect">
            <a:avLst/>
          </a:prstGeom>
          <a:noFill/>
          <a:ln w="12700">
            <a:miter lim="800000"/>
            <a:headEnd/>
            <a:tailEnd/>
          </a:ln>
        </p:spPr>
        <p:txBody>
          <a:bodyPr lIns="90487" tIns="44450" rIns="90487" bIns="44450">
            <a:prstTxWarp prst="textNoShape">
              <a:avLst/>
            </a:prstTxWarp>
          </a:bodyPr>
          <a:lstStyle/>
          <a:p>
            <a:endParaRPr lang="en-US" dirty="0"/>
          </a:p>
        </p:txBody>
      </p:sp>
    </p:spTree>
    <p:extLst>
      <p:ext uri="{BB962C8B-B14F-4D97-AF65-F5344CB8AC3E}">
        <p14:creationId xmlns:p14="http://schemas.microsoft.com/office/powerpoint/2010/main" val="1596422929"/>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Rectangle 2"/>
          <p:cNvSpPr>
            <a:spLocks noGrp="1" noRot="1" noChangeAspect="1" noChangeArrowheads="1" noTextEdit="1"/>
          </p:cNvSpPr>
          <p:nvPr>
            <p:ph type="sldImg"/>
          </p:nvPr>
        </p:nvSpPr>
        <p:spPr>
          <a:xfrm>
            <a:off x="1157288" y="698500"/>
            <a:ext cx="4543425" cy="3409950"/>
          </a:xfrm>
        </p:spPr>
      </p:sp>
      <p:sp>
        <p:nvSpPr>
          <p:cNvPr id="119811" name="Rectangle 3"/>
          <p:cNvSpPr>
            <a:spLocks noGrp="1" noChangeArrowheads="1"/>
          </p:cNvSpPr>
          <p:nvPr>
            <p:ph type="body" idx="1"/>
          </p:nvPr>
        </p:nvSpPr>
        <p:spPr bwMode="auto">
          <a:xfrm>
            <a:off x="914400" y="4343400"/>
            <a:ext cx="5029200" cy="4114800"/>
          </a:xfrm>
          <a:prstGeom prst="rect">
            <a:avLst/>
          </a:prstGeom>
          <a:noFill/>
          <a:ln w="12700">
            <a:miter lim="800000"/>
            <a:headEnd/>
            <a:tailEnd/>
          </a:ln>
        </p:spPr>
        <p:txBody>
          <a:bodyPr lIns="90487" tIns="44450" rIns="90487" bIns="44450">
            <a:prstTxWarp prst="textNoShape">
              <a:avLst/>
            </a:prstTxWarp>
          </a:bodyPr>
          <a:lstStyle/>
          <a:p>
            <a:endParaRPr lang="en-US" dirty="0"/>
          </a:p>
        </p:txBody>
      </p:sp>
    </p:spTree>
    <p:extLst>
      <p:ext uri="{BB962C8B-B14F-4D97-AF65-F5344CB8AC3E}">
        <p14:creationId xmlns:p14="http://schemas.microsoft.com/office/powerpoint/2010/main" val="41948208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xfrm>
            <a:off x="3884613" y="8685213"/>
            <a:ext cx="2971800" cy="457200"/>
          </a:xfrm>
          <a:prstGeom prst="rect">
            <a:avLst/>
          </a:prstGeom>
          <a:ln/>
        </p:spPr>
        <p:txBody>
          <a:bodyPr/>
          <a:lstStyle/>
          <a:p>
            <a:fld id="{E3A1B4EA-5842-C441-BC97-47B50F4DAC73}" type="slidenum">
              <a:rPr lang="en-US"/>
              <a:pPr/>
              <a:t>22</a:t>
            </a:fld>
            <a:endParaRPr lang="en-US" dirty="0"/>
          </a:p>
        </p:txBody>
      </p:sp>
      <p:sp>
        <p:nvSpPr>
          <p:cNvPr id="96258" name="Rectangle 2"/>
          <p:cNvSpPr>
            <a:spLocks noGrp="1" noRot="1" noChangeAspect="1" noChangeArrowheads="1" noTextEdit="1"/>
          </p:cNvSpPr>
          <p:nvPr>
            <p:ph type="sldImg"/>
          </p:nvPr>
        </p:nvSpPr>
        <p:spPr>
          <a:xfrm>
            <a:off x="1157288" y="698500"/>
            <a:ext cx="4543425" cy="3409950"/>
          </a:xfrm>
          <a:ln/>
          <a:extLst>
            <a:ext uri="{FAA26D3D-D897-4be2-8F04-BA451C77F1D7}">
              <ma14:placeholderFlag xmlns:ma14="http://schemas.microsoft.com/office/mac/drawingml/2011/main" xmlns="" val="1"/>
            </a:ext>
          </a:extLst>
        </p:spPr>
      </p:sp>
      <p:sp>
        <p:nvSpPr>
          <p:cNvPr id="96259" name="Rectangle 3"/>
          <p:cNvSpPr>
            <a:spLocks noGrp="1" noChangeArrowheads="1"/>
          </p:cNvSpPr>
          <p:nvPr>
            <p:ph type="body" idx="1"/>
          </p:nvPr>
        </p:nvSpPr>
        <p:spPr>
          <a:xfrm>
            <a:off x="685800" y="4343400"/>
            <a:ext cx="5486400" cy="4114800"/>
          </a:xfrm>
          <a:prstGeom prst="rect">
            <a:avLst/>
          </a:prstGeom>
        </p:spPr>
        <p:txBody>
          <a:bodyPr/>
          <a:lstStyle/>
          <a:p>
            <a:endParaRPr lang="en-US" dirty="0"/>
          </a:p>
        </p:txBody>
      </p:sp>
    </p:spTree>
    <p:extLst>
      <p:ext uri="{BB962C8B-B14F-4D97-AF65-F5344CB8AC3E}">
        <p14:creationId xmlns:p14="http://schemas.microsoft.com/office/powerpoint/2010/main" val="3765472671"/>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Rectangle 2"/>
          <p:cNvSpPr>
            <a:spLocks noGrp="1" noRot="1" noChangeAspect="1" noChangeArrowheads="1" noTextEdit="1"/>
          </p:cNvSpPr>
          <p:nvPr>
            <p:ph type="sldImg"/>
          </p:nvPr>
        </p:nvSpPr>
        <p:spPr>
          <a:xfrm>
            <a:off x="1157288" y="698500"/>
            <a:ext cx="4543425" cy="3409950"/>
          </a:xfrm>
        </p:spPr>
      </p:sp>
      <p:sp>
        <p:nvSpPr>
          <p:cNvPr id="121859" name="Rectangle 3"/>
          <p:cNvSpPr>
            <a:spLocks noGrp="1" noChangeArrowheads="1"/>
          </p:cNvSpPr>
          <p:nvPr>
            <p:ph type="body" idx="1"/>
          </p:nvPr>
        </p:nvSpPr>
        <p:spPr bwMode="auto">
          <a:xfrm>
            <a:off x="914400" y="4343400"/>
            <a:ext cx="5029200" cy="4114800"/>
          </a:xfrm>
          <a:prstGeom prst="rect">
            <a:avLst/>
          </a:prstGeom>
          <a:noFill/>
          <a:ln w="12700">
            <a:miter lim="800000"/>
            <a:headEnd/>
            <a:tailEnd/>
          </a:ln>
        </p:spPr>
        <p:txBody>
          <a:bodyPr lIns="90487" tIns="44450" rIns="90487" bIns="44450">
            <a:prstTxWarp prst="textNoShape">
              <a:avLst/>
            </a:prstTxWarp>
          </a:bodyPr>
          <a:lstStyle/>
          <a:p>
            <a:endParaRPr lang="en-US" dirty="0"/>
          </a:p>
        </p:txBody>
      </p:sp>
    </p:spTree>
    <p:extLst>
      <p:ext uri="{BB962C8B-B14F-4D97-AF65-F5344CB8AC3E}">
        <p14:creationId xmlns:p14="http://schemas.microsoft.com/office/powerpoint/2010/main" val="46589494"/>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Rectangle 2"/>
          <p:cNvSpPr>
            <a:spLocks noGrp="1" noRot="1" noChangeAspect="1" noChangeArrowheads="1"/>
          </p:cNvSpPr>
          <p:nvPr>
            <p:ph type="sldImg"/>
          </p:nvPr>
        </p:nvSpPr>
        <p:spPr>
          <a:xfrm>
            <a:off x="1157288" y="698500"/>
            <a:ext cx="4543425" cy="3409950"/>
          </a:xfrm>
          <a:solidFill>
            <a:srgbClr val="FFFFFF"/>
          </a:solidFill>
          <a:ln>
            <a:solidFill>
              <a:srgbClr val="000000"/>
            </a:solidFill>
          </a:ln>
        </p:spPr>
      </p:sp>
      <p:sp>
        <p:nvSpPr>
          <p:cNvPr id="123907" name="Rectangle 3"/>
          <p:cNvSpPr>
            <a:spLocks noGrp="1" noChangeArrowheads="1"/>
          </p:cNvSpPr>
          <p:nvPr>
            <p:ph type="body" idx="1"/>
          </p:nvPr>
        </p:nvSpPr>
        <p:spPr bwMode="auto">
          <a:xfrm>
            <a:off x="914400" y="4343400"/>
            <a:ext cx="5029200" cy="4114800"/>
          </a:xfrm>
          <a:prstGeom prst="rect">
            <a:avLst/>
          </a:prstGeom>
          <a:noFill/>
          <a:ln w="12700">
            <a:miter lim="800000"/>
            <a:headEnd/>
            <a:tailEnd/>
          </a:ln>
        </p:spPr>
        <p:txBody>
          <a:bodyPr>
            <a:prstTxWarp prst="textNoShape">
              <a:avLst/>
            </a:prstTxWarp>
            <a:spAutoFit/>
          </a:bodyPr>
          <a:lstStyle/>
          <a:p>
            <a:endParaRPr lang="en-US" dirty="0"/>
          </a:p>
        </p:txBody>
      </p:sp>
    </p:spTree>
    <p:extLst>
      <p:ext uri="{BB962C8B-B14F-4D97-AF65-F5344CB8AC3E}">
        <p14:creationId xmlns:p14="http://schemas.microsoft.com/office/powerpoint/2010/main" val="134557815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1026"/>
          <p:cNvSpPr>
            <a:spLocks noGrp="1" noRot="1" noChangeAspect="1" noChangeArrowheads="1"/>
          </p:cNvSpPr>
          <p:nvPr>
            <p:ph type="sldImg"/>
          </p:nvPr>
        </p:nvSpPr>
        <p:spPr>
          <a:xfrm>
            <a:off x="1157288" y="698500"/>
            <a:ext cx="4543425" cy="3409950"/>
          </a:xfrm>
          <a:solidFill>
            <a:srgbClr val="FFFFFF"/>
          </a:solidFill>
          <a:ln>
            <a:solidFill>
              <a:srgbClr val="000000"/>
            </a:solidFill>
          </a:ln>
        </p:spPr>
      </p:sp>
      <p:sp>
        <p:nvSpPr>
          <p:cNvPr id="63491" name="Rectangle 1027"/>
          <p:cNvSpPr>
            <a:spLocks noGrp="1" noChangeArrowheads="1"/>
          </p:cNvSpPr>
          <p:nvPr>
            <p:ph type="body" idx="1"/>
          </p:nvPr>
        </p:nvSpPr>
        <p:spPr bwMode="auto">
          <a:xfrm>
            <a:off x="914400" y="4343400"/>
            <a:ext cx="5029200" cy="4114800"/>
          </a:xfrm>
          <a:prstGeom prst="rect">
            <a:avLst/>
          </a:prstGeom>
          <a:noFill/>
          <a:ln w="12700">
            <a:miter lim="800000"/>
            <a:headEnd/>
            <a:tailEnd/>
          </a:ln>
        </p:spPr>
        <p:txBody>
          <a:bodyPr>
            <a:prstTxWarp prst="textNoShape">
              <a:avLst/>
            </a:prstTxWarp>
            <a:spAutoFit/>
          </a:bodyPr>
          <a:lstStyle/>
          <a:p>
            <a:endParaRPr lang="en-US" dirty="0"/>
          </a:p>
        </p:txBody>
      </p:sp>
    </p:spTree>
    <p:extLst>
      <p:ext uri="{BB962C8B-B14F-4D97-AF65-F5344CB8AC3E}">
        <p14:creationId xmlns:p14="http://schemas.microsoft.com/office/powerpoint/2010/main" val="136015295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1026"/>
          <p:cNvSpPr>
            <a:spLocks noGrp="1" noRot="1" noChangeAspect="1" noChangeArrowheads="1"/>
          </p:cNvSpPr>
          <p:nvPr>
            <p:ph type="sldImg"/>
          </p:nvPr>
        </p:nvSpPr>
        <p:spPr>
          <a:xfrm>
            <a:off x="1157288" y="698500"/>
            <a:ext cx="4543425" cy="3409950"/>
          </a:xfrm>
          <a:noFill/>
        </p:spPr>
      </p:sp>
      <p:sp>
        <p:nvSpPr>
          <p:cNvPr id="24579" name="Rectangle 1027"/>
          <p:cNvSpPr>
            <a:spLocks noGrp="1" noChangeArrowheads="1"/>
          </p:cNvSpPr>
          <p:nvPr>
            <p:ph type="body" idx="1"/>
          </p:nvPr>
        </p:nvSpPr>
        <p:spPr bwMode="auto">
          <a:xfrm>
            <a:off x="914400" y="4343400"/>
            <a:ext cx="5029200" cy="4114800"/>
          </a:xfrm>
          <a:prstGeom prst="rect">
            <a:avLst/>
          </a:prstGeom>
          <a:noFill/>
          <a:ln w="12700">
            <a:miter lim="800000"/>
            <a:headEnd/>
            <a:tailEnd/>
          </a:ln>
        </p:spPr>
        <p:txBody>
          <a:bodyPr lIns="90487" tIns="44450" rIns="90487" bIns="44450">
            <a:prstTxWarp prst="textNoShape">
              <a:avLst/>
            </a:prstTxWarp>
          </a:bodyPr>
          <a:lstStyle/>
          <a:p>
            <a:endParaRPr lang="en-US" dirty="0"/>
          </a:p>
        </p:txBody>
      </p:sp>
    </p:spTree>
    <p:extLst>
      <p:ext uri="{BB962C8B-B14F-4D97-AF65-F5344CB8AC3E}">
        <p14:creationId xmlns:p14="http://schemas.microsoft.com/office/powerpoint/2010/main" val="12732598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Rot="1" noChangeAspect="1" noChangeArrowheads="1"/>
          </p:cNvSpPr>
          <p:nvPr>
            <p:ph type="sldImg"/>
          </p:nvPr>
        </p:nvSpPr>
        <p:spPr>
          <a:xfrm>
            <a:off x="1157288" y="698500"/>
            <a:ext cx="4543425" cy="3409950"/>
          </a:xfrm>
          <a:noFill/>
        </p:spPr>
      </p:sp>
      <p:sp>
        <p:nvSpPr>
          <p:cNvPr id="26627" name="Rectangle 3"/>
          <p:cNvSpPr>
            <a:spLocks noGrp="1" noChangeArrowheads="1"/>
          </p:cNvSpPr>
          <p:nvPr>
            <p:ph type="body" idx="1"/>
          </p:nvPr>
        </p:nvSpPr>
        <p:spPr bwMode="auto">
          <a:xfrm>
            <a:off x="914400" y="4343400"/>
            <a:ext cx="5029200" cy="4114800"/>
          </a:xfrm>
          <a:prstGeom prst="rect">
            <a:avLst/>
          </a:prstGeom>
          <a:noFill/>
          <a:ln w="12700">
            <a:miter lim="800000"/>
            <a:headEnd/>
            <a:tailEnd/>
          </a:ln>
        </p:spPr>
        <p:txBody>
          <a:bodyPr lIns="90487" tIns="44450" rIns="90487" bIns="44450">
            <a:prstTxWarp prst="textNoShape">
              <a:avLst/>
            </a:prstTxWarp>
          </a:bodyPr>
          <a:lstStyle/>
          <a:p>
            <a:endParaRPr lang="en-US" dirty="0"/>
          </a:p>
        </p:txBody>
      </p:sp>
    </p:spTree>
    <p:extLst>
      <p:ext uri="{BB962C8B-B14F-4D97-AF65-F5344CB8AC3E}">
        <p14:creationId xmlns:p14="http://schemas.microsoft.com/office/powerpoint/2010/main" val="107410067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Rot="1" noChangeAspect="1" noChangeArrowheads="1"/>
          </p:cNvSpPr>
          <p:nvPr>
            <p:ph type="sldImg"/>
          </p:nvPr>
        </p:nvSpPr>
        <p:spPr>
          <a:xfrm>
            <a:off x="1157288" y="698500"/>
            <a:ext cx="4543425" cy="3409950"/>
          </a:xfrm>
          <a:noFill/>
        </p:spPr>
      </p:sp>
      <p:sp>
        <p:nvSpPr>
          <p:cNvPr id="26627" name="Rectangle 3"/>
          <p:cNvSpPr>
            <a:spLocks noGrp="1" noChangeArrowheads="1"/>
          </p:cNvSpPr>
          <p:nvPr>
            <p:ph type="body" idx="1"/>
          </p:nvPr>
        </p:nvSpPr>
        <p:spPr bwMode="auto">
          <a:xfrm>
            <a:off x="914400" y="4343400"/>
            <a:ext cx="5029200" cy="4114800"/>
          </a:xfrm>
          <a:prstGeom prst="rect">
            <a:avLst/>
          </a:prstGeom>
          <a:noFill/>
          <a:ln w="12700">
            <a:miter lim="800000"/>
            <a:headEnd/>
            <a:tailEnd/>
          </a:ln>
        </p:spPr>
        <p:txBody>
          <a:bodyPr lIns="90487" tIns="44450" rIns="90487" bIns="44450">
            <a:prstTxWarp prst="textNoShape">
              <a:avLst/>
            </a:prstTxWarp>
          </a:bodyPr>
          <a:lstStyle/>
          <a:p>
            <a:endParaRPr lang="en-US" dirty="0"/>
          </a:p>
        </p:txBody>
      </p:sp>
    </p:spTree>
    <p:extLst>
      <p:ext uri="{BB962C8B-B14F-4D97-AF65-F5344CB8AC3E}">
        <p14:creationId xmlns:p14="http://schemas.microsoft.com/office/powerpoint/2010/main" val="116236166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7388" y="2133600"/>
            <a:ext cx="7781925" cy="1473200"/>
          </a:xfrm>
        </p:spPr>
        <p:txBody>
          <a:bodyPr/>
          <a:lstStyle/>
          <a:p>
            <a:r>
              <a:rPr lang="en-US"/>
              <a:t>Click to edit Master title style</a:t>
            </a:r>
          </a:p>
        </p:txBody>
      </p:sp>
      <p:sp>
        <p:nvSpPr>
          <p:cNvPr id="3" name="Subtitle 2"/>
          <p:cNvSpPr>
            <a:spLocks noGrp="1"/>
          </p:cNvSpPr>
          <p:nvPr>
            <p:ph type="subTitle" idx="1"/>
          </p:nvPr>
        </p:nvSpPr>
        <p:spPr>
          <a:xfrm>
            <a:off x="1373188" y="3894138"/>
            <a:ext cx="6410325" cy="17557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Footer Placeholder 3"/>
          <p:cNvSpPr>
            <a:spLocks noGrp="1"/>
          </p:cNvSpPr>
          <p:nvPr>
            <p:ph type="ftr" sz="quarter" idx="10"/>
          </p:nvPr>
        </p:nvSpPr>
        <p:spPr/>
        <p:txBody>
          <a:bodyPr/>
          <a:lstStyle>
            <a:lvl1pPr>
              <a:defRPr/>
            </a:lvl1pPr>
          </a:lstStyle>
          <a:p>
            <a:pPr>
              <a:defRPr/>
            </a:pPr>
            <a:r>
              <a:rPr lang="en-US" dirty="0"/>
              <a:t>SPK Subsystem</a:t>
            </a:r>
          </a:p>
        </p:txBody>
      </p:sp>
      <p:sp>
        <p:nvSpPr>
          <p:cNvPr id="5" name="Slide Number Placeholder 4"/>
          <p:cNvSpPr>
            <a:spLocks noGrp="1"/>
          </p:cNvSpPr>
          <p:nvPr>
            <p:ph type="sldNum" sz="quarter" idx="11"/>
          </p:nvPr>
        </p:nvSpPr>
        <p:spPr/>
        <p:txBody>
          <a:bodyPr/>
          <a:lstStyle>
            <a:lvl1pPr>
              <a:defRPr smtClean="0"/>
            </a:lvl1pPr>
          </a:lstStyle>
          <a:p>
            <a:pPr>
              <a:defRPr/>
            </a:pPr>
            <a:fld id="{D8A1736D-5681-C540-A181-4BC47A0B887C}" type="slidenum">
              <a:rPr lang="en-US" smtClean="0"/>
              <a:pPr>
                <a:defRPr/>
              </a:pPr>
              <a:t>‹#›</a:t>
            </a:fld>
            <a:endParaRPr lang="en-US" sz="1400" b="0" dirty="0">
              <a:latin typeface="Times New Roman"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Footer Placeholder 3"/>
          <p:cNvSpPr>
            <a:spLocks noGrp="1"/>
          </p:cNvSpPr>
          <p:nvPr>
            <p:ph type="ftr" sz="quarter" idx="10"/>
          </p:nvPr>
        </p:nvSpPr>
        <p:spPr/>
        <p:txBody>
          <a:bodyPr/>
          <a:lstStyle>
            <a:lvl1pPr>
              <a:defRPr/>
            </a:lvl1pPr>
          </a:lstStyle>
          <a:p>
            <a:pPr>
              <a:defRPr/>
            </a:pPr>
            <a:r>
              <a:rPr lang="en-US" dirty="0"/>
              <a:t>SPK Subsystem</a:t>
            </a:r>
          </a:p>
        </p:txBody>
      </p:sp>
      <p:sp>
        <p:nvSpPr>
          <p:cNvPr id="5" name="Slide Number Placeholder 4"/>
          <p:cNvSpPr>
            <a:spLocks noGrp="1"/>
          </p:cNvSpPr>
          <p:nvPr>
            <p:ph type="sldNum" sz="quarter" idx="11"/>
          </p:nvPr>
        </p:nvSpPr>
        <p:spPr/>
        <p:txBody>
          <a:bodyPr/>
          <a:lstStyle>
            <a:lvl1pPr>
              <a:defRPr smtClean="0"/>
            </a:lvl1pPr>
          </a:lstStyle>
          <a:p>
            <a:pPr>
              <a:defRPr/>
            </a:pPr>
            <a:fld id="{2EFE40C4-A39D-BF40-B898-19BCB881974D}" type="slidenum">
              <a:rPr lang="en-US" smtClean="0"/>
              <a:pPr>
                <a:defRPr/>
              </a:pPr>
              <a:t>‹#›</a:t>
            </a:fld>
            <a:endParaRPr lang="en-US" sz="1400" b="0" dirty="0">
              <a:latin typeface="Times New Roman"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21450" y="381000"/>
            <a:ext cx="1943100" cy="572135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92150" y="381000"/>
            <a:ext cx="5676900" cy="57213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Footer Placeholder 3"/>
          <p:cNvSpPr>
            <a:spLocks noGrp="1"/>
          </p:cNvSpPr>
          <p:nvPr>
            <p:ph type="ftr" sz="quarter" idx="10"/>
          </p:nvPr>
        </p:nvSpPr>
        <p:spPr/>
        <p:txBody>
          <a:bodyPr/>
          <a:lstStyle>
            <a:lvl1pPr>
              <a:defRPr/>
            </a:lvl1pPr>
          </a:lstStyle>
          <a:p>
            <a:pPr>
              <a:defRPr/>
            </a:pPr>
            <a:r>
              <a:rPr lang="en-US" dirty="0"/>
              <a:t>SPK Subsystem</a:t>
            </a:r>
          </a:p>
        </p:txBody>
      </p:sp>
      <p:sp>
        <p:nvSpPr>
          <p:cNvPr id="5" name="Slide Number Placeholder 4"/>
          <p:cNvSpPr>
            <a:spLocks noGrp="1"/>
          </p:cNvSpPr>
          <p:nvPr>
            <p:ph type="sldNum" sz="quarter" idx="11"/>
          </p:nvPr>
        </p:nvSpPr>
        <p:spPr/>
        <p:txBody>
          <a:bodyPr/>
          <a:lstStyle>
            <a:lvl1pPr>
              <a:defRPr smtClean="0"/>
            </a:lvl1pPr>
          </a:lstStyle>
          <a:p>
            <a:pPr>
              <a:defRPr/>
            </a:pPr>
            <a:fld id="{34BF3648-2AEC-A642-9BE6-2F625971C4A6}" type="slidenum">
              <a:rPr lang="en-US" smtClean="0"/>
              <a:pPr>
                <a:defRPr/>
              </a:pPr>
              <a:t>‹#›</a:t>
            </a:fld>
            <a:endParaRPr lang="en-US" sz="1400" b="0" dirty="0">
              <a:latin typeface="Times New Roman" charset="0"/>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486025" y="381000"/>
            <a:ext cx="5727700" cy="474663"/>
          </a:xfrm>
        </p:spPr>
        <p:txBody>
          <a:bodyPr/>
          <a:lstStyle/>
          <a:p>
            <a:r>
              <a:rPr lang="en-US"/>
              <a:t>Click to edit Master title style</a:t>
            </a:r>
          </a:p>
        </p:txBody>
      </p:sp>
      <p:sp>
        <p:nvSpPr>
          <p:cNvPr id="3" name="Text Placeholder 2"/>
          <p:cNvSpPr>
            <a:spLocks noGrp="1"/>
          </p:cNvSpPr>
          <p:nvPr>
            <p:ph type="body" sz="half" idx="1"/>
          </p:nvPr>
        </p:nvSpPr>
        <p:spPr>
          <a:xfrm>
            <a:off x="692150" y="1987550"/>
            <a:ext cx="38100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54550" y="1987550"/>
            <a:ext cx="38100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7"/>
          <p:cNvSpPr>
            <a:spLocks noGrp="1" noChangeArrowheads="1"/>
          </p:cNvSpPr>
          <p:nvPr>
            <p:ph type="ftr" sz="quarter" idx="10"/>
          </p:nvPr>
        </p:nvSpPr>
        <p:spPr>
          <a:ln/>
        </p:spPr>
        <p:txBody>
          <a:bodyPr/>
          <a:lstStyle>
            <a:lvl1pPr>
              <a:defRPr/>
            </a:lvl1pPr>
          </a:lstStyle>
          <a:p>
            <a:pPr>
              <a:defRPr/>
            </a:pPr>
            <a:r>
              <a:rPr lang="en-US" dirty="0"/>
              <a:t>SPK Subsystem</a:t>
            </a:r>
          </a:p>
        </p:txBody>
      </p:sp>
      <p:sp>
        <p:nvSpPr>
          <p:cNvPr id="6" name="Rectangle 8"/>
          <p:cNvSpPr>
            <a:spLocks noGrp="1" noChangeArrowheads="1"/>
          </p:cNvSpPr>
          <p:nvPr>
            <p:ph type="sldNum" sz="quarter" idx="11"/>
          </p:nvPr>
        </p:nvSpPr>
        <p:spPr>
          <a:ln/>
        </p:spPr>
        <p:txBody>
          <a:bodyPr/>
          <a:lstStyle>
            <a:lvl1pPr>
              <a:defRPr/>
            </a:lvl1pPr>
          </a:lstStyle>
          <a:p>
            <a:pPr>
              <a:defRPr/>
            </a:pPr>
            <a:fld id="{B7AC514A-A8DE-0844-8347-17A7881FE340}" type="slidenum">
              <a:rPr lang="en-US"/>
              <a:pPr>
                <a:defRPr/>
              </a:pPr>
              <a:t>‹#›</a:t>
            </a:fld>
            <a:endParaRPr lang="en-US" sz="1400" b="0" dirty="0">
              <a:latin typeface="Times New Roman" charset="0"/>
            </a:endParaRPr>
          </a:p>
        </p:txBody>
      </p:sp>
    </p:spTree>
    <p:extLst>
      <p:ext uri="{BB962C8B-B14F-4D97-AF65-F5344CB8AC3E}">
        <p14:creationId xmlns:p14="http://schemas.microsoft.com/office/powerpoint/2010/main" val="31777385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Footer Placeholder 3"/>
          <p:cNvSpPr>
            <a:spLocks noGrp="1"/>
          </p:cNvSpPr>
          <p:nvPr>
            <p:ph type="ftr" sz="quarter" idx="10"/>
          </p:nvPr>
        </p:nvSpPr>
        <p:spPr/>
        <p:txBody>
          <a:bodyPr/>
          <a:lstStyle>
            <a:lvl1pPr>
              <a:defRPr/>
            </a:lvl1pPr>
          </a:lstStyle>
          <a:p>
            <a:pPr>
              <a:defRPr/>
            </a:pPr>
            <a:r>
              <a:rPr lang="en-US" dirty="0"/>
              <a:t>SPK Subsystem</a:t>
            </a:r>
          </a:p>
        </p:txBody>
      </p:sp>
      <p:sp>
        <p:nvSpPr>
          <p:cNvPr id="5" name="Slide Number Placeholder 4"/>
          <p:cNvSpPr>
            <a:spLocks noGrp="1"/>
          </p:cNvSpPr>
          <p:nvPr>
            <p:ph type="sldNum" sz="quarter" idx="11"/>
          </p:nvPr>
        </p:nvSpPr>
        <p:spPr/>
        <p:txBody>
          <a:bodyPr/>
          <a:lstStyle>
            <a:lvl1pPr>
              <a:defRPr smtClean="0"/>
            </a:lvl1pPr>
          </a:lstStyle>
          <a:p>
            <a:pPr>
              <a:defRPr/>
            </a:pPr>
            <a:fld id="{FEBF1FA2-1C28-D04A-87C7-3B9CE95A6DE2}" type="slidenum">
              <a:rPr lang="en-US" smtClean="0"/>
              <a:pPr>
                <a:defRPr/>
              </a:pPr>
              <a:t>‹#›</a:t>
            </a:fld>
            <a:endParaRPr lang="en-US" sz="1400" b="0" dirty="0">
              <a:latin typeface="Times New Roman"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3900" y="4414838"/>
            <a:ext cx="7781925" cy="1365250"/>
          </a:xfrm>
        </p:spPr>
        <p:txBody>
          <a:bodyPr/>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3900" y="2911475"/>
            <a:ext cx="7781925" cy="1503363"/>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Footer Placeholder 3"/>
          <p:cNvSpPr>
            <a:spLocks noGrp="1"/>
          </p:cNvSpPr>
          <p:nvPr>
            <p:ph type="ftr" sz="quarter" idx="10"/>
          </p:nvPr>
        </p:nvSpPr>
        <p:spPr/>
        <p:txBody>
          <a:bodyPr/>
          <a:lstStyle>
            <a:lvl1pPr>
              <a:defRPr/>
            </a:lvl1pPr>
          </a:lstStyle>
          <a:p>
            <a:pPr>
              <a:defRPr/>
            </a:pPr>
            <a:r>
              <a:rPr lang="en-US" dirty="0"/>
              <a:t>SPK Subsystem</a:t>
            </a:r>
          </a:p>
        </p:txBody>
      </p:sp>
      <p:sp>
        <p:nvSpPr>
          <p:cNvPr id="5" name="Slide Number Placeholder 4"/>
          <p:cNvSpPr>
            <a:spLocks noGrp="1"/>
          </p:cNvSpPr>
          <p:nvPr>
            <p:ph type="sldNum" sz="quarter" idx="11"/>
          </p:nvPr>
        </p:nvSpPr>
        <p:spPr/>
        <p:txBody>
          <a:bodyPr/>
          <a:lstStyle>
            <a:lvl1pPr>
              <a:defRPr smtClean="0"/>
            </a:lvl1pPr>
          </a:lstStyle>
          <a:p>
            <a:pPr>
              <a:defRPr/>
            </a:pPr>
            <a:fld id="{94CFAA68-625F-A049-862F-EFEF044EA3F3}" type="slidenum">
              <a:rPr lang="en-US" smtClean="0"/>
              <a:pPr>
                <a:defRPr/>
              </a:pPr>
              <a:t>‹#›</a:t>
            </a:fld>
            <a:endParaRPr lang="en-US" sz="1400" b="0" dirty="0">
              <a:latin typeface="Times New Roman"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92150" y="198755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54550" y="198755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p:cNvSpPr>
            <a:spLocks noGrp="1"/>
          </p:cNvSpPr>
          <p:nvPr>
            <p:ph type="ftr" sz="quarter" idx="10"/>
          </p:nvPr>
        </p:nvSpPr>
        <p:spPr/>
        <p:txBody>
          <a:bodyPr/>
          <a:lstStyle>
            <a:lvl1pPr>
              <a:defRPr/>
            </a:lvl1pPr>
          </a:lstStyle>
          <a:p>
            <a:pPr>
              <a:defRPr/>
            </a:pPr>
            <a:r>
              <a:rPr lang="en-US" dirty="0"/>
              <a:t>SPK Subsystem</a:t>
            </a:r>
          </a:p>
        </p:txBody>
      </p:sp>
      <p:sp>
        <p:nvSpPr>
          <p:cNvPr id="6" name="Slide Number Placeholder 5"/>
          <p:cNvSpPr>
            <a:spLocks noGrp="1"/>
          </p:cNvSpPr>
          <p:nvPr>
            <p:ph type="sldNum" sz="quarter" idx="11"/>
          </p:nvPr>
        </p:nvSpPr>
        <p:spPr/>
        <p:txBody>
          <a:bodyPr/>
          <a:lstStyle>
            <a:lvl1pPr>
              <a:defRPr smtClean="0"/>
            </a:lvl1pPr>
          </a:lstStyle>
          <a:p>
            <a:pPr>
              <a:defRPr/>
            </a:pPr>
            <a:fld id="{32C85C52-D669-E045-A5C7-632FCA40D464}" type="slidenum">
              <a:rPr lang="en-US" smtClean="0"/>
              <a:pPr>
                <a:defRPr/>
              </a:pPr>
              <a:t>‹#›</a:t>
            </a:fld>
            <a:endParaRPr lang="en-US" sz="1400" b="0" dirty="0">
              <a:latin typeface="Times New Roman"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42300" cy="1146175"/>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8288"/>
            <a:ext cx="4046538" cy="6413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9638"/>
            <a:ext cx="4046538" cy="395763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51375" y="1538288"/>
            <a:ext cx="4048125" cy="6413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51375" y="2179638"/>
            <a:ext cx="4048125" cy="395763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Footer Placeholder 6"/>
          <p:cNvSpPr>
            <a:spLocks noGrp="1"/>
          </p:cNvSpPr>
          <p:nvPr>
            <p:ph type="ftr" sz="quarter" idx="10"/>
          </p:nvPr>
        </p:nvSpPr>
        <p:spPr/>
        <p:txBody>
          <a:bodyPr/>
          <a:lstStyle>
            <a:lvl1pPr>
              <a:defRPr/>
            </a:lvl1pPr>
          </a:lstStyle>
          <a:p>
            <a:pPr>
              <a:defRPr/>
            </a:pPr>
            <a:r>
              <a:rPr lang="en-US" dirty="0"/>
              <a:t>SPK Subsystem</a:t>
            </a:r>
          </a:p>
        </p:txBody>
      </p:sp>
      <p:sp>
        <p:nvSpPr>
          <p:cNvPr id="8" name="Slide Number Placeholder 7"/>
          <p:cNvSpPr>
            <a:spLocks noGrp="1"/>
          </p:cNvSpPr>
          <p:nvPr>
            <p:ph type="sldNum" sz="quarter" idx="11"/>
          </p:nvPr>
        </p:nvSpPr>
        <p:spPr/>
        <p:txBody>
          <a:bodyPr/>
          <a:lstStyle>
            <a:lvl1pPr>
              <a:defRPr smtClean="0"/>
            </a:lvl1pPr>
          </a:lstStyle>
          <a:p>
            <a:pPr>
              <a:defRPr/>
            </a:pPr>
            <a:fld id="{591D7199-D645-2A4D-A89B-3533ED556442}" type="slidenum">
              <a:rPr lang="en-US" smtClean="0"/>
              <a:pPr>
                <a:defRPr/>
              </a:pPr>
              <a:t>‹#›</a:t>
            </a:fld>
            <a:endParaRPr lang="en-US" sz="1400" b="0" dirty="0">
              <a:latin typeface="Times New Roman"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Footer Placeholder 2"/>
          <p:cNvSpPr>
            <a:spLocks noGrp="1"/>
          </p:cNvSpPr>
          <p:nvPr>
            <p:ph type="ftr" sz="quarter" idx="10"/>
          </p:nvPr>
        </p:nvSpPr>
        <p:spPr/>
        <p:txBody>
          <a:bodyPr/>
          <a:lstStyle>
            <a:lvl1pPr>
              <a:defRPr/>
            </a:lvl1pPr>
          </a:lstStyle>
          <a:p>
            <a:pPr>
              <a:defRPr/>
            </a:pPr>
            <a:r>
              <a:rPr lang="en-US" dirty="0"/>
              <a:t>SPK Subsystem</a:t>
            </a:r>
          </a:p>
        </p:txBody>
      </p:sp>
      <p:sp>
        <p:nvSpPr>
          <p:cNvPr id="4" name="Slide Number Placeholder 3"/>
          <p:cNvSpPr>
            <a:spLocks noGrp="1"/>
          </p:cNvSpPr>
          <p:nvPr>
            <p:ph type="sldNum" sz="quarter" idx="11"/>
          </p:nvPr>
        </p:nvSpPr>
        <p:spPr/>
        <p:txBody>
          <a:bodyPr/>
          <a:lstStyle>
            <a:lvl1pPr>
              <a:defRPr smtClean="0"/>
            </a:lvl1pPr>
          </a:lstStyle>
          <a:p>
            <a:pPr>
              <a:defRPr/>
            </a:pPr>
            <a:fld id="{BADB4CE0-F9AF-B341-B9E6-9E258B183364}" type="slidenum">
              <a:rPr lang="en-US" smtClean="0"/>
              <a:pPr>
                <a:defRPr/>
              </a:pPr>
              <a:t>‹#›</a:t>
            </a:fld>
            <a:endParaRPr lang="en-US" sz="1400" b="0" dirty="0">
              <a:latin typeface="Times New Roman"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lvl1pPr>
              <a:defRPr/>
            </a:lvl1pPr>
          </a:lstStyle>
          <a:p>
            <a:pPr>
              <a:defRPr/>
            </a:pPr>
            <a:r>
              <a:rPr lang="en-US" dirty="0"/>
              <a:t>SPK Subsystem</a:t>
            </a:r>
          </a:p>
        </p:txBody>
      </p:sp>
      <p:sp>
        <p:nvSpPr>
          <p:cNvPr id="3" name="Slide Number Placeholder 2"/>
          <p:cNvSpPr>
            <a:spLocks noGrp="1"/>
          </p:cNvSpPr>
          <p:nvPr>
            <p:ph type="sldNum" sz="quarter" idx="11"/>
          </p:nvPr>
        </p:nvSpPr>
        <p:spPr/>
        <p:txBody>
          <a:bodyPr/>
          <a:lstStyle>
            <a:lvl1pPr>
              <a:defRPr smtClean="0"/>
            </a:lvl1pPr>
          </a:lstStyle>
          <a:p>
            <a:pPr>
              <a:defRPr/>
            </a:pPr>
            <a:fld id="{31CA0E2A-C7BA-F04C-A464-DB5DFF39D8EC}" type="slidenum">
              <a:rPr lang="en-US" smtClean="0"/>
              <a:pPr>
                <a:defRPr/>
              </a:pPr>
              <a:t>‹#›</a:t>
            </a:fld>
            <a:endParaRPr lang="en-US" sz="1400" b="0" dirty="0">
              <a:latin typeface="Times New Roman"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13075" cy="1165225"/>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9813" y="273050"/>
            <a:ext cx="5119687" cy="58642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8275"/>
            <a:ext cx="3013075" cy="4699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Footer Placeholder 4"/>
          <p:cNvSpPr>
            <a:spLocks noGrp="1"/>
          </p:cNvSpPr>
          <p:nvPr>
            <p:ph type="ftr" sz="quarter" idx="10"/>
          </p:nvPr>
        </p:nvSpPr>
        <p:spPr/>
        <p:txBody>
          <a:bodyPr/>
          <a:lstStyle>
            <a:lvl1pPr>
              <a:defRPr/>
            </a:lvl1pPr>
          </a:lstStyle>
          <a:p>
            <a:pPr>
              <a:defRPr/>
            </a:pPr>
            <a:r>
              <a:rPr lang="en-US" dirty="0"/>
              <a:t>SPK Subsystem</a:t>
            </a:r>
          </a:p>
        </p:txBody>
      </p:sp>
      <p:sp>
        <p:nvSpPr>
          <p:cNvPr id="6" name="Slide Number Placeholder 5"/>
          <p:cNvSpPr>
            <a:spLocks noGrp="1"/>
          </p:cNvSpPr>
          <p:nvPr>
            <p:ph type="sldNum" sz="quarter" idx="11"/>
          </p:nvPr>
        </p:nvSpPr>
        <p:spPr/>
        <p:txBody>
          <a:bodyPr/>
          <a:lstStyle>
            <a:lvl1pPr>
              <a:defRPr smtClean="0"/>
            </a:lvl1pPr>
          </a:lstStyle>
          <a:p>
            <a:pPr>
              <a:defRPr/>
            </a:pPr>
            <a:fld id="{F37EB75A-C863-7542-B22F-C40D8CB40D43}" type="slidenum">
              <a:rPr lang="en-US" smtClean="0"/>
              <a:pPr>
                <a:defRPr/>
              </a:pPr>
              <a:t>‹#›</a:t>
            </a:fld>
            <a:endParaRPr lang="en-US" sz="1400" b="0" dirty="0">
              <a:latin typeface="Times New Roman"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5463" y="4810125"/>
            <a:ext cx="549275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5463" y="614363"/>
            <a:ext cx="5492750" cy="4122737"/>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Drag picture to placeholder or click icon to add</a:t>
            </a:r>
          </a:p>
        </p:txBody>
      </p:sp>
      <p:sp>
        <p:nvSpPr>
          <p:cNvPr id="4" name="Text Placeholder 3"/>
          <p:cNvSpPr>
            <a:spLocks noGrp="1"/>
          </p:cNvSpPr>
          <p:nvPr>
            <p:ph type="body" sz="half" idx="2"/>
          </p:nvPr>
        </p:nvSpPr>
        <p:spPr>
          <a:xfrm>
            <a:off x="1795463" y="5376863"/>
            <a:ext cx="5492750" cy="8064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Footer Placeholder 4"/>
          <p:cNvSpPr>
            <a:spLocks noGrp="1"/>
          </p:cNvSpPr>
          <p:nvPr>
            <p:ph type="ftr" sz="quarter" idx="10"/>
          </p:nvPr>
        </p:nvSpPr>
        <p:spPr/>
        <p:txBody>
          <a:bodyPr/>
          <a:lstStyle>
            <a:lvl1pPr>
              <a:defRPr/>
            </a:lvl1pPr>
          </a:lstStyle>
          <a:p>
            <a:pPr>
              <a:defRPr/>
            </a:pPr>
            <a:r>
              <a:rPr lang="en-US" dirty="0"/>
              <a:t>SPK Subsystem</a:t>
            </a:r>
          </a:p>
        </p:txBody>
      </p:sp>
      <p:sp>
        <p:nvSpPr>
          <p:cNvPr id="6" name="Slide Number Placeholder 5"/>
          <p:cNvSpPr>
            <a:spLocks noGrp="1"/>
          </p:cNvSpPr>
          <p:nvPr>
            <p:ph type="sldNum" sz="quarter" idx="11"/>
          </p:nvPr>
        </p:nvSpPr>
        <p:spPr/>
        <p:txBody>
          <a:bodyPr/>
          <a:lstStyle>
            <a:lvl1pPr>
              <a:defRPr smtClean="0"/>
            </a:lvl1pPr>
          </a:lstStyle>
          <a:p>
            <a:pPr>
              <a:defRPr/>
            </a:pPr>
            <a:fld id="{FE1A3249-1154-014B-8467-137650831516}" type="slidenum">
              <a:rPr lang="en-US" smtClean="0"/>
              <a:pPr>
                <a:defRPr/>
              </a:pPr>
              <a:t>‹#›</a:t>
            </a:fld>
            <a:endParaRPr lang="en-US" sz="1400" b="0" dirty="0">
              <a:latin typeface="Times New Roman"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bwMode="auto">
          <a:xfrm>
            <a:off x="2486025" y="381000"/>
            <a:ext cx="5727700" cy="474663"/>
          </a:xfrm>
          <a:prstGeom prst="rect">
            <a:avLst/>
          </a:prstGeom>
          <a:noFill/>
          <a:ln w="12700">
            <a:noFill/>
            <a:miter lim="800000"/>
            <a:headEnd/>
            <a:tailEnd/>
          </a:ln>
          <a:effectLst/>
        </p:spPr>
        <p:txBody>
          <a:bodyPr vert="horz" wrap="none" lIns="63500" tIns="25400" rIns="63500" bIns="25400" numCol="1" anchor="t" anchorCtr="0" compatLnSpc="1">
            <a:prstTxWarp prst="textNoShape">
              <a:avLst/>
            </a:prstTxWarp>
            <a:spAutoFit/>
          </a:bodyPr>
          <a:lstStyle/>
          <a:p>
            <a:pPr lvl="0"/>
            <a:r>
              <a:rPr lang="en-US"/>
              <a:t>Click to edit Master title style</a:t>
            </a:r>
          </a:p>
        </p:txBody>
      </p:sp>
      <p:sp>
        <p:nvSpPr>
          <p:cNvPr id="10243" name="Line 3"/>
          <p:cNvSpPr>
            <a:spLocks noChangeShapeType="1"/>
          </p:cNvSpPr>
          <p:nvPr/>
        </p:nvSpPr>
        <p:spPr bwMode="auto">
          <a:xfrm>
            <a:off x="2057400" y="920750"/>
            <a:ext cx="6584950" cy="0"/>
          </a:xfrm>
          <a:prstGeom prst="line">
            <a:avLst/>
          </a:prstGeom>
          <a:noFill/>
          <a:ln w="19050" cap="flat" cmpd="sng" algn="ctr">
            <a:solidFill>
              <a:srgbClr val="063DE8"/>
            </a:solidFill>
            <a:prstDash val="solid"/>
            <a:round/>
            <a:headEnd type="none" w="med" len="med"/>
            <a:tailEnd type="none" w="med" len="med"/>
          </a:ln>
          <a:effectLst/>
        </p:spPr>
        <p:txBody>
          <a:bodyPr wrap="none" anchor="ctr">
            <a:prstTxWarp prst="textNoShape">
              <a:avLst/>
            </a:prstTxWarp>
          </a:bodyPr>
          <a:lstStyle/>
          <a:p>
            <a:endParaRPr lang="en-US" dirty="0"/>
          </a:p>
        </p:txBody>
      </p:sp>
      <p:sp>
        <p:nvSpPr>
          <p:cNvPr id="10244" name="Rectangle 4"/>
          <p:cNvSpPr>
            <a:spLocks noChangeArrowheads="1"/>
          </p:cNvSpPr>
          <p:nvPr/>
        </p:nvSpPr>
        <p:spPr bwMode="auto">
          <a:xfrm>
            <a:off x="2076450" y="971550"/>
            <a:ext cx="3876675" cy="242888"/>
          </a:xfrm>
          <a:prstGeom prst="rect">
            <a:avLst/>
          </a:prstGeom>
          <a:noFill/>
          <a:ln w="12700">
            <a:noFill/>
            <a:miter lim="800000"/>
            <a:headEnd/>
            <a:tailEnd/>
          </a:ln>
          <a:effectLst/>
        </p:spPr>
        <p:txBody>
          <a:bodyPr wrap="none" lIns="63500" tIns="25400" rIns="63500" bIns="25400">
            <a:prstTxWarp prst="textNoShape">
              <a:avLst/>
            </a:prstTxWarp>
            <a:spAutoFit/>
          </a:bodyPr>
          <a:lstStyle/>
          <a:p>
            <a:pPr>
              <a:lnSpc>
                <a:spcPct val="90000"/>
              </a:lnSpc>
            </a:pPr>
            <a:r>
              <a:rPr lang="en-US" sz="1400" b="1" dirty="0">
                <a:latin typeface="Arial" pitchFamily="27" charset="0"/>
              </a:rPr>
              <a:t>Navigation and Ancillary Information Facility</a:t>
            </a:r>
          </a:p>
        </p:txBody>
      </p:sp>
      <p:sp>
        <p:nvSpPr>
          <p:cNvPr id="10245" name="Rectangle 5"/>
          <p:cNvSpPr>
            <a:spLocks noGrp="1" noChangeArrowheads="1"/>
          </p:cNvSpPr>
          <p:nvPr>
            <p:ph type="body" idx="1"/>
          </p:nvPr>
        </p:nvSpPr>
        <p:spPr bwMode="auto">
          <a:xfrm>
            <a:off x="692150" y="1987550"/>
            <a:ext cx="7772400" cy="4114800"/>
          </a:xfrm>
          <a:prstGeom prst="rect">
            <a:avLst/>
          </a:prstGeom>
          <a:noFill/>
          <a:ln w="12700">
            <a:noFill/>
            <a:miter lim="800000"/>
            <a:headEnd/>
            <a:tailEnd/>
          </a:ln>
          <a:effectLst/>
        </p:spPr>
        <p:txBody>
          <a:bodyPr vert="horz" wrap="square" lIns="90488" tIns="44450" rIns="90488" bIns="4445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46" name="Rectangle 6"/>
          <p:cNvSpPr>
            <a:spLocks noChangeArrowheads="1"/>
          </p:cNvSpPr>
          <p:nvPr/>
        </p:nvSpPr>
        <p:spPr bwMode="auto">
          <a:xfrm>
            <a:off x="-12700" y="6530975"/>
            <a:ext cx="209550" cy="339725"/>
          </a:xfrm>
          <a:prstGeom prst="rect">
            <a:avLst/>
          </a:prstGeom>
          <a:noFill/>
          <a:ln w="12700">
            <a:noFill/>
            <a:miter lim="800000"/>
            <a:headEnd/>
            <a:tailEnd/>
          </a:ln>
          <a:effectLst/>
        </p:spPr>
        <p:txBody>
          <a:bodyPr wrap="none" anchor="ctr">
            <a:prstTxWarp prst="textNoShape">
              <a:avLst/>
            </a:prstTxWarp>
          </a:bodyPr>
          <a:lstStyle/>
          <a:p>
            <a:endParaRPr lang="en-US" dirty="0"/>
          </a:p>
        </p:txBody>
      </p:sp>
      <p:sp>
        <p:nvSpPr>
          <p:cNvPr id="10247" name="Rectangle 7"/>
          <p:cNvSpPr>
            <a:spLocks noGrp="1" noChangeArrowheads="1"/>
          </p:cNvSpPr>
          <p:nvPr>
            <p:ph type="ftr" sz="quarter" idx="3"/>
          </p:nvPr>
        </p:nvSpPr>
        <p:spPr bwMode="auto">
          <a:xfrm>
            <a:off x="0" y="6629400"/>
            <a:ext cx="2895600" cy="241300"/>
          </a:xfrm>
          <a:prstGeom prst="rect">
            <a:avLst/>
          </a:prstGeom>
          <a:noFill/>
          <a:ln w="12700">
            <a:noFill/>
            <a:miter lim="800000"/>
            <a:headEnd/>
            <a:tailEnd/>
          </a:ln>
          <a:effectLst/>
        </p:spPr>
        <p:txBody>
          <a:bodyPr vert="horz" wrap="square" lIns="91440" tIns="45720" rIns="91440" bIns="45720" numCol="1" anchor="t" anchorCtr="0" compatLnSpc="1">
            <a:prstTxWarp prst="textNoShape">
              <a:avLst/>
            </a:prstTxWarp>
          </a:bodyPr>
          <a:lstStyle>
            <a:lvl1pPr>
              <a:defRPr sz="1000" b="1">
                <a:latin typeface="+mn-lt"/>
              </a:defRPr>
            </a:lvl1pPr>
          </a:lstStyle>
          <a:p>
            <a:pPr>
              <a:defRPr/>
            </a:pPr>
            <a:r>
              <a:rPr lang="en-US" dirty="0"/>
              <a:t>SPK Subsystem</a:t>
            </a:r>
          </a:p>
        </p:txBody>
      </p:sp>
      <p:sp>
        <p:nvSpPr>
          <p:cNvPr id="10248" name="Rectangle 8"/>
          <p:cNvSpPr>
            <a:spLocks noGrp="1" noChangeArrowheads="1"/>
          </p:cNvSpPr>
          <p:nvPr>
            <p:ph type="sldNum" sz="quarter" idx="4"/>
          </p:nvPr>
        </p:nvSpPr>
        <p:spPr bwMode="auto">
          <a:xfrm>
            <a:off x="7251700" y="6629400"/>
            <a:ext cx="1905000" cy="241300"/>
          </a:xfrm>
          <a:prstGeom prst="rect">
            <a:avLst/>
          </a:prstGeom>
          <a:noFill/>
          <a:ln w="12700">
            <a:noFill/>
            <a:miter lim="800000"/>
            <a:headEnd/>
            <a:tailEnd/>
          </a:ln>
          <a:effectLst/>
        </p:spPr>
        <p:txBody>
          <a:bodyPr vert="horz" wrap="square" lIns="91440" tIns="45720" rIns="91440" bIns="45720" numCol="1" anchor="t" anchorCtr="0" compatLnSpc="1">
            <a:prstTxWarp prst="textNoShape">
              <a:avLst/>
            </a:prstTxWarp>
          </a:bodyPr>
          <a:lstStyle>
            <a:lvl1pPr algn="r">
              <a:defRPr sz="1200" b="1">
                <a:latin typeface="+mn-lt"/>
              </a:defRPr>
            </a:lvl1pPr>
          </a:lstStyle>
          <a:p>
            <a:pPr>
              <a:defRPr/>
            </a:pPr>
            <a:fld id="{AF902EC8-D43F-A54A-8140-0793ADA92159}" type="slidenum">
              <a:rPr lang="en-US" smtClean="0"/>
              <a:pPr>
                <a:defRPr/>
              </a:pPr>
              <a:t>‹#›</a:t>
            </a:fld>
            <a:endParaRPr lang="en-US" sz="1400" b="0" dirty="0">
              <a:latin typeface="Times New Roman" charset="0"/>
            </a:endParaRPr>
          </a:p>
        </p:txBody>
      </p:sp>
      <p:grpSp>
        <p:nvGrpSpPr>
          <p:cNvPr id="10249" name="Group 9"/>
          <p:cNvGrpSpPr>
            <a:grpSpLocks/>
          </p:cNvGrpSpPr>
          <p:nvPr/>
        </p:nvGrpSpPr>
        <p:grpSpPr bwMode="auto">
          <a:xfrm>
            <a:off x="177800" y="182563"/>
            <a:ext cx="1824038" cy="896937"/>
            <a:chOff x="112" y="115"/>
            <a:chExt cx="1149" cy="565"/>
          </a:xfrm>
        </p:grpSpPr>
        <p:sp>
          <p:nvSpPr>
            <p:cNvPr id="10250" name="Arc 10"/>
            <p:cNvSpPr>
              <a:spLocks/>
            </p:cNvSpPr>
            <p:nvPr/>
          </p:nvSpPr>
          <p:spPr bwMode="auto">
            <a:xfrm flipH="1">
              <a:off x="635" y="206"/>
              <a:ext cx="79" cy="71"/>
            </a:xfrm>
            <a:custGeom>
              <a:avLst/>
              <a:gdLst>
                <a:gd name="G0" fmla="+- 21600 0 0"/>
                <a:gd name="G1" fmla="+- 21600 0 0"/>
                <a:gd name="G2" fmla="+- 21600 0 0"/>
                <a:gd name="T0" fmla="*/ 9369 w 43200"/>
                <a:gd name="T1" fmla="*/ 39403 h 39403"/>
                <a:gd name="T2" fmla="*/ 34560 w 43200"/>
                <a:gd name="T3" fmla="*/ 38880 h 39403"/>
                <a:gd name="T4" fmla="*/ 21600 w 43200"/>
                <a:gd name="T5" fmla="*/ 21600 h 39403"/>
              </a:gdLst>
              <a:ahLst/>
              <a:cxnLst>
                <a:cxn ang="0">
                  <a:pos x="T0" y="T1"/>
                </a:cxn>
                <a:cxn ang="0">
                  <a:pos x="T2" y="T3"/>
                </a:cxn>
                <a:cxn ang="0">
                  <a:pos x="T4" y="T5"/>
                </a:cxn>
              </a:cxnLst>
              <a:rect l="0" t="0" r="r" b="b"/>
              <a:pathLst>
                <a:path w="43200" h="39403" fill="none" extrusionOk="0">
                  <a:moveTo>
                    <a:pt x="9368" y="39403"/>
                  </a:moveTo>
                  <a:cubicBezTo>
                    <a:pt x="3504" y="35374"/>
                    <a:pt x="0" y="28715"/>
                    <a:pt x="0" y="21600"/>
                  </a:cubicBezTo>
                  <a:cubicBezTo>
                    <a:pt x="0" y="9670"/>
                    <a:pt x="9670" y="0"/>
                    <a:pt x="21600" y="0"/>
                  </a:cubicBezTo>
                  <a:cubicBezTo>
                    <a:pt x="33529" y="0"/>
                    <a:pt x="43200" y="9670"/>
                    <a:pt x="43200" y="21600"/>
                  </a:cubicBezTo>
                  <a:cubicBezTo>
                    <a:pt x="43199" y="28398"/>
                    <a:pt x="39999" y="34800"/>
                    <a:pt x="34560" y="38879"/>
                  </a:cubicBezTo>
                </a:path>
                <a:path w="43200" h="39403" stroke="0" extrusionOk="0">
                  <a:moveTo>
                    <a:pt x="9368" y="39403"/>
                  </a:moveTo>
                  <a:cubicBezTo>
                    <a:pt x="3504" y="35374"/>
                    <a:pt x="0" y="28715"/>
                    <a:pt x="0" y="21600"/>
                  </a:cubicBezTo>
                  <a:cubicBezTo>
                    <a:pt x="0" y="9670"/>
                    <a:pt x="9670" y="0"/>
                    <a:pt x="21600" y="0"/>
                  </a:cubicBezTo>
                  <a:cubicBezTo>
                    <a:pt x="33529" y="0"/>
                    <a:pt x="43200" y="9670"/>
                    <a:pt x="43200" y="21600"/>
                  </a:cubicBezTo>
                  <a:cubicBezTo>
                    <a:pt x="43199" y="28398"/>
                    <a:pt x="39999" y="34800"/>
                    <a:pt x="34560" y="38879"/>
                  </a:cubicBezTo>
                  <a:lnTo>
                    <a:pt x="21600" y="21600"/>
                  </a:lnTo>
                  <a:close/>
                </a:path>
              </a:pathLst>
            </a:custGeom>
            <a:noFill/>
            <a:ln w="9525">
              <a:solidFill>
                <a:schemeClr val="tx1"/>
              </a:solidFill>
              <a:round/>
              <a:headEnd/>
              <a:tailEnd/>
            </a:ln>
            <a:effectLst/>
          </p:spPr>
          <p:txBody>
            <a:bodyPr wrap="none" anchor="ctr">
              <a:prstTxWarp prst="textNoShape">
                <a:avLst/>
              </a:prstTxWarp>
            </a:bodyPr>
            <a:lstStyle/>
            <a:p>
              <a:endParaRPr lang="en-US" dirty="0"/>
            </a:p>
          </p:txBody>
        </p:sp>
        <p:sp>
          <p:nvSpPr>
            <p:cNvPr id="10251" name="Oval 11"/>
            <p:cNvSpPr>
              <a:spLocks noChangeArrowheads="1"/>
            </p:cNvSpPr>
            <p:nvPr/>
          </p:nvSpPr>
          <p:spPr bwMode="auto">
            <a:xfrm>
              <a:off x="112" y="292"/>
              <a:ext cx="1149" cy="388"/>
            </a:xfrm>
            <a:prstGeom prst="ellipse">
              <a:avLst/>
            </a:prstGeom>
            <a:noFill/>
            <a:ln w="12700">
              <a:solidFill>
                <a:srgbClr val="0000CC"/>
              </a:solidFill>
              <a:round/>
              <a:headEnd/>
              <a:tailEnd/>
            </a:ln>
            <a:effectLst/>
          </p:spPr>
          <p:txBody>
            <a:bodyPr wrap="none" anchor="ctr">
              <a:prstTxWarp prst="textNoShape">
                <a:avLst/>
              </a:prstTxWarp>
            </a:bodyPr>
            <a:lstStyle/>
            <a:p>
              <a:endParaRPr lang="en-US" dirty="0"/>
            </a:p>
          </p:txBody>
        </p:sp>
        <p:sp>
          <p:nvSpPr>
            <p:cNvPr id="10252" name="Line 12"/>
            <p:cNvSpPr>
              <a:spLocks noChangeShapeType="1"/>
            </p:cNvSpPr>
            <p:nvPr/>
          </p:nvSpPr>
          <p:spPr bwMode="auto">
            <a:xfrm>
              <a:off x="575" y="353"/>
              <a:ext cx="196" cy="0"/>
            </a:xfrm>
            <a:prstGeom prst="line">
              <a:avLst/>
            </a:prstGeom>
            <a:noFill/>
            <a:ln w="19050">
              <a:solidFill>
                <a:schemeClr val="tx1"/>
              </a:solidFill>
              <a:round/>
              <a:headEnd/>
              <a:tailEnd/>
            </a:ln>
            <a:effectLst/>
          </p:spPr>
          <p:txBody>
            <a:bodyPr wrap="none" anchor="ctr">
              <a:prstTxWarp prst="textNoShape">
                <a:avLst/>
              </a:prstTxWarp>
            </a:bodyPr>
            <a:lstStyle/>
            <a:p>
              <a:endParaRPr lang="en-US" dirty="0"/>
            </a:p>
          </p:txBody>
        </p:sp>
        <p:sp>
          <p:nvSpPr>
            <p:cNvPr id="10253" name="Line 13"/>
            <p:cNvSpPr>
              <a:spLocks noChangeShapeType="1"/>
            </p:cNvSpPr>
            <p:nvPr/>
          </p:nvSpPr>
          <p:spPr bwMode="auto">
            <a:xfrm rot="-5400000">
              <a:off x="644" y="352"/>
              <a:ext cx="58" cy="0"/>
            </a:xfrm>
            <a:prstGeom prst="line">
              <a:avLst/>
            </a:prstGeom>
            <a:noFill/>
            <a:ln w="19050">
              <a:solidFill>
                <a:schemeClr val="tx1"/>
              </a:solidFill>
              <a:round/>
              <a:headEnd/>
              <a:tailEnd/>
            </a:ln>
            <a:effectLst/>
          </p:spPr>
          <p:txBody>
            <a:bodyPr wrap="none" anchor="ctr">
              <a:prstTxWarp prst="textNoShape">
                <a:avLst/>
              </a:prstTxWarp>
            </a:bodyPr>
            <a:lstStyle/>
            <a:p>
              <a:endParaRPr lang="en-US" dirty="0"/>
            </a:p>
          </p:txBody>
        </p:sp>
        <p:sp>
          <p:nvSpPr>
            <p:cNvPr id="10254" name="Oval 14"/>
            <p:cNvSpPr>
              <a:spLocks noChangeArrowheads="1"/>
            </p:cNvSpPr>
            <p:nvPr/>
          </p:nvSpPr>
          <p:spPr bwMode="auto">
            <a:xfrm>
              <a:off x="331" y="403"/>
              <a:ext cx="462" cy="156"/>
            </a:xfrm>
            <a:prstGeom prst="ellipse">
              <a:avLst/>
            </a:prstGeom>
            <a:noFill/>
            <a:ln w="12700">
              <a:solidFill>
                <a:srgbClr val="0000CC"/>
              </a:solidFill>
              <a:round/>
              <a:headEnd/>
              <a:tailEnd/>
            </a:ln>
            <a:effectLst/>
          </p:spPr>
          <p:txBody>
            <a:bodyPr wrap="none" anchor="ctr">
              <a:prstTxWarp prst="textNoShape">
                <a:avLst/>
              </a:prstTxWarp>
            </a:bodyPr>
            <a:lstStyle/>
            <a:p>
              <a:endParaRPr lang="en-US" dirty="0"/>
            </a:p>
          </p:txBody>
        </p:sp>
        <p:sp>
          <p:nvSpPr>
            <p:cNvPr id="10255" name="Arc 15"/>
            <p:cNvSpPr>
              <a:spLocks/>
            </p:cNvSpPr>
            <p:nvPr/>
          </p:nvSpPr>
          <p:spPr bwMode="auto">
            <a:xfrm flipV="1">
              <a:off x="552" y="334"/>
              <a:ext cx="696" cy="225"/>
            </a:xfrm>
            <a:custGeom>
              <a:avLst/>
              <a:gdLst>
                <a:gd name="G0" fmla="+- 0 0 0"/>
                <a:gd name="G1" fmla="+- 21600 0 0"/>
                <a:gd name="G2" fmla="+- 21600 0 0"/>
                <a:gd name="T0" fmla="*/ 0 w 21600"/>
                <a:gd name="T1" fmla="*/ 0 h 29731"/>
                <a:gd name="T2" fmla="*/ 20011 w 21600"/>
                <a:gd name="T3" fmla="*/ 29731 h 29731"/>
                <a:gd name="T4" fmla="*/ 0 w 21600"/>
                <a:gd name="T5" fmla="*/ 21600 h 29731"/>
              </a:gdLst>
              <a:ahLst/>
              <a:cxnLst>
                <a:cxn ang="0">
                  <a:pos x="T0" y="T1"/>
                </a:cxn>
                <a:cxn ang="0">
                  <a:pos x="T2" y="T3"/>
                </a:cxn>
                <a:cxn ang="0">
                  <a:pos x="T4" y="T5"/>
                </a:cxn>
              </a:cxnLst>
              <a:rect l="0" t="0" r="r" b="b"/>
              <a:pathLst>
                <a:path w="21600" h="29731" fill="none" extrusionOk="0">
                  <a:moveTo>
                    <a:pt x="-1" y="0"/>
                  </a:moveTo>
                  <a:cubicBezTo>
                    <a:pt x="11929" y="0"/>
                    <a:pt x="21600" y="9670"/>
                    <a:pt x="21600" y="21600"/>
                  </a:cubicBezTo>
                  <a:cubicBezTo>
                    <a:pt x="21600" y="24387"/>
                    <a:pt x="21060" y="27148"/>
                    <a:pt x="20011" y="29731"/>
                  </a:cubicBezTo>
                </a:path>
                <a:path w="21600" h="29731" stroke="0" extrusionOk="0">
                  <a:moveTo>
                    <a:pt x="-1" y="0"/>
                  </a:moveTo>
                  <a:cubicBezTo>
                    <a:pt x="11929" y="0"/>
                    <a:pt x="21600" y="9670"/>
                    <a:pt x="21600" y="21600"/>
                  </a:cubicBezTo>
                  <a:cubicBezTo>
                    <a:pt x="21600" y="24387"/>
                    <a:pt x="21060" y="27148"/>
                    <a:pt x="20011" y="29731"/>
                  </a:cubicBezTo>
                  <a:lnTo>
                    <a:pt x="0" y="21600"/>
                  </a:lnTo>
                  <a:close/>
                </a:path>
              </a:pathLst>
            </a:custGeom>
            <a:noFill/>
            <a:ln w="12700">
              <a:solidFill>
                <a:schemeClr val="tx1"/>
              </a:solidFill>
              <a:round/>
              <a:headEnd/>
              <a:tailEnd/>
            </a:ln>
            <a:effectLst/>
          </p:spPr>
          <p:txBody>
            <a:bodyPr wrap="none" anchor="ctr">
              <a:prstTxWarp prst="textNoShape">
                <a:avLst/>
              </a:prstTxWarp>
            </a:bodyPr>
            <a:lstStyle/>
            <a:p>
              <a:endParaRPr lang="en-US" dirty="0"/>
            </a:p>
          </p:txBody>
        </p:sp>
        <p:sp>
          <p:nvSpPr>
            <p:cNvPr id="10256" name="Oval 16"/>
            <p:cNvSpPr>
              <a:spLocks noChangeArrowheads="1"/>
            </p:cNvSpPr>
            <p:nvPr/>
          </p:nvSpPr>
          <p:spPr bwMode="auto">
            <a:xfrm>
              <a:off x="563" y="536"/>
              <a:ext cx="47" cy="47"/>
            </a:xfrm>
            <a:prstGeom prst="ellipse">
              <a:avLst/>
            </a:prstGeom>
            <a:solidFill>
              <a:srgbClr val="E30101"/>
            </a:solidFill>
            <a:ln w="9525">
              <a:solidFill>
                <a:srgbClr val="E30101"/>
              </a:solidFill>
              <a:round/>
              <a:headEnd/>
              <a:tailEnd/>
            </a:ln>
            <a:effectLst/>
          </p:spPr>
          <p:txBody>
            <a:bodyPr wrap="none" anchor="ctr">
              <a:prstTxWarp prst="textNoShape">
                <a:avLst/>
              </a:prstTxWarp>
            </a:bodyPr>
            <a:lstStyle/>
            <a:p>
              <a:endParaRPr lang="en-US" dirty="0"/>
            </a:p>
          </p:txBody>
        </p:sp>
        <p:sp>
          <p:nvSpPr>
            <p:cNvPr id="10257" name="Oval 17"/>
            <p:cNvSpPr>
              <a:spLocks noChangeArrowheads="1"/>
            </p:cNvSpPr>
            <p:nvPr/>
          </p:nvSpPr>
          <p:spPr bwMode="auto">
            <a:xfrm>
              <a:off x="1146" y="358"/>
              <a:ext cx="47" cy="47"/>
            </a:xfrm>
            <a:prstGeom prst="ellipse">
              <a:avLst/>
            </a:prstGeom>
            <a:solidFill>
              <a:srgbClr val="E30101"/>
            </a:solidFill>
            <a:ln w="9525">
              <a:solidFill>
                <a:srgbClr val="E30101"/>
              </a:solidFill>
              <a:round/>
              <a:headEnd/>
              <a:tailEnd/>
            </a:ln>
            <a:effectLst/>
          </p:spPr>
          <p:txBody>
            <a:bodyPr wrap="none" anchor="ctr">
              <a:prstTxWarp prst="textNoShape">
                <a:avLst/>
              </a:prstTxWarp>
            </a:bodyPr>
            <a:lstStyle/>
            <a:p>
              <a:endParaRPr lang="en-US" dirty="0"/>
            </a:p>
          </p:txBody>
        </p:sp>
        <p:sp>
          <p:nvSpPr>
            <p:cNvPr id="10258" name="Line 18"/>
            <p:cNvSpPr>
              <a:spLocks noChangeShapeType="1"/>
            </p:cNvSpPr>
            <p:nvPr/>
          </p:nvSpPr>
          <p:spPr bwMode="auto">
            <a:xfrm flipV="1">
              <a:off x="675" y="152"/>
              <a:ext cx="0" cy="43"/>
            </a:xfrm>
            <a:prstGeom prst="line">
              <a:avLst/>
            </a:prstGeom>
            <a:noFill/>
            <a:ln w="28575">
              <a:solidFill>
                <a:schemeClr val="tx1"/>
              </a:solidFill>
              <a:round/>
              <a:headEnd/>
              <a:tailEnd/>
            </a:ln>
            <a:effectLst/>
          </p:spPr>
          <p:txBody>
            <a:bodyPr wrap="none" anchor="ctr">
              <a:prstTxWarp prst="textNoShape">
                <a:avLst/>
              </a:prstTxWarp>
            </a:bodyPr>
            <a:lstStyle/>
            <a:p>
              <a:endParaRPr lang="en-US" dirty="0"/>
            </a:p>
          </p:txBody>
        </p:sp>
        <p:sp>
          <p:nvSpPr>
            <p:cNvPr id="10259" name="Freeform 19"/>
            <p:cNvSpPr>
              <a:spLocks/>
            </p:cNvSpPr>
            <p:nvPr/>
          </p:nvSpPr>
          <p:spPr bwMode="auto">
            <a:xfrm>
              <a:off x="560" y="234"/>
              <a:ext cx="233" cy="251"/>
            </a:xfrm>
            <a:custGeom>
              <a:avLst/>
              <a:gdLst/>
              <a:ahLst/>
              <a:cxnLst>
                <a:cxn ang="0">
                  <a:pos x="134" y="0"/>
                </a:cxn>
                <a:cxn ang="0">
                  <a:pos x="95" y="0"/>
                </a:cxn>
                <a:cxn ang="0">
                  <a:pos x="0" y="246"/>
                </a:cxn>
                <a:cxn ang="0">
                  <a:pos x="114" y="35"/>
                </a:cxn>
                <a:cxn ang="0">
                  <a:pos x="233" y="251"/>
                </a:cxn>
                <a:cxn ang="0">
                  <a:pos x="134" y="0"/>
                </a:cxn>
              </a:cxnLst>
              <a:rect l="0" t="0" r="r" b="b"/>
              <a:pathLst>
                <a:path w="233" h="251">
                  <a:moveTo>
                    <a:pt x="134" y="0"/>
                  </a:moveTo>
                  <a:lnTo>
                    <a:pt x="95" y="0"/>
                  </a:lnTo>
                  <a:lnTo>
                    <a:pt x="0" y="246"/>
                  </a:lnTo>
                  <a:lnTo>
                    <a:pt x="114" y="35"/>
                  </a:lnTo>
                  <a:lnTo>
                    <a:pt x="233" y="251"/>
                  </a:lnTo>
                  <a:lnTo>
                    <a:pt x="134" y="0"/>
                  </a:lnTo>
                  <a:close/>
                </a:path>
              </a:pathLst>
            </a:custGeom>
            <a:solidFill>
              <a:srgbClr val="E30101"/>
            </a:solidFill>
            <a:ln w="9525" cap="flat" cmpd="sng">
              <a:solidFill>
                <a:schemeClr val="tx1"/>
              </a:solidFill>
              <a:prstDash val="solid"/>
              <a:round/>
              <a:headEnd/>
              <a:tailEnd/>
            </a:ln>
            <a:effectLst/>
          </p:spPr>
          <p:txBody>
            <a:bodyPr wrap="none" anchor="ctr">
              <a:prstTxWarp prst="textNoShape">
                <a:avLst/>
              </a:prstTxWarp>
            </a:bodyPr>
            <a:lstStyle/>
            <a:p>
              <a:endParaRPr lang="en-US" dirty="0"/>
            </a:p>
          </p:txBody>
        </p:sp>
        <p:sp>
          <p:nvSpPr>
            <p:cNvPr id="10260" name="Line 20"/>
            <p:cNvSpPr>
              <a:spLocks noChangeShapeType="1"/>
            </p:cNvSpPr>
            <p:nvPr/>
          </p:nvSpPr>
          <p:spPr bwMode="auto">
            <a:xfrm flipV="1">
              <a:off x="675" y="192"/>
              <a:ext cx="0" cy="79"/>
            </a:xfrm>
            <a:prstGeom prst="line">
              <a:avLst/>
            </a:prstGeom>
            <a:noFill/>
            <a:ln w="9525">
              <a:solidFill>
                <a:schemeClr val="tx1"/>
              </a:solidFill>
              <a:round/>
              <a:headEnd/>
              <a:tailEnd/>
            </a:ln>
            <a:effectLst/>
          </p:spPr>
          <p:txBody>
            <a:bodyPr wrap="none" anchor="ctr">
              <a:prstTxWarp prst="textNoShape">
                <a:avLst/>
              </a:prstTxWarp>
            </a:bodyPr>
            <a:lstStyle/>
            <a:p>
              <a:endParaRPr lang="en-US" dirty="0"/>
            </a:p>
          </p:txBody>
        </p:sp>
        <p:sp>
          <p:nvSpPr>
            <p:cNvPr id="10261" name="Text Box 21"/>
            <p:cNvSpPr txBox="1">
              <a:spLocks noChangeArrowheads="1"/>
            </p:cNvSpPr>
            <p:nvPr/>
          </p:nvSpPr>
          <p:spPr bwMode="auto">
            <a:xfrm>
              <a:off x="247" y="115"/>
              <a:ext cx="370" cy="480"/>
            </a:xfrm>
            <a:prstGeom prst="rect">
              <a:avLst/>
            </a:prstGeom>
            <a:noFill/>
            <a:ln w="9525">
              <a:noFill/>
              <a:miter lim="800000"/>
              <a:headEnd/>
              <a:tailEnd/>
            </a:ln>
            <a:effectLst/>
          </p:spPr>
          <p:txBody>
            <a:bodyPr wrap="none">
              <a:prstTxWarp prst="textNoShape">
                <a:avLst/>
              </a:prstTxWarp>
              <a:spAutoFit/>
            </a:bodyPr>
            <a:lstStyle/>
            <a:p>
              <a:r>
                <a:rPr lang="en-US" sz="4400" b="0" dirty="0">
                  <a:solidFill>
                    <a:srgbClr val="E30101"/>
                  </a:solidFill>
                  <a:latin typeface="Arial" pitchFamily="27" charset="0"/>
                </a:rPr>
                <a:t>N</a:t>
              </a:r>
              <a:endParaRPr lang="en-US" sz="4400" b="0" dirty="0">
                <a:latin typeface="Arial" pitchFamily="27" charset="0"/>
              </a:endParaRPr>
            </a:p>
          </p:txBody>
        </p:sp>
        <p:sp>
          <p:nvSpPr>
            <p:cNvPr id="10262" name="Text Box 22"/>
            <p:cNvSpPr txBox="1">
              <a:spLocks noChangeArrowheads="1"/>
            </p:cNvSpPr>
            <p:nvPr/>
          </p:nvSpPr>
          <p:spPr bwMode="auto">
            <a:xfrm>
              <a:off x="739" y="115"/>
              <a:ext cx="429" cy="480"/>
            </a:xfrm>
            <a:prstGeom prst="rect">
              <a:avLst/>
            </a:prstGeom>
            <a:noFill/>
            <a:ln w="9525">
              <a:noFill/>
              <a:miter lim="800000"/>
              <a:headEnd/>
              <a:tailEnd/>
            </a:ln>
            <a:effectLst/>
          </p:spPr>
          <p:txBody>
            <a:bodyPr wrap="none">
              <a:prstTxWarp prst="textNoShape">
                <a:avLst/>
              </a:prstTxWarp>
              <a:spAutoFit/>
            </a:bodyPr>
            <a:lstStyle/>
            <a:p>
              <a:r>
                <a:rPr lang="en-US" sz="4400" b="0" dirty="0">
                  <a:solidFill>
                    <a:srgbClr val="E30101"/>
                  </a:solidFill>
                  <a:latin typeface="Arial" pitchFamily="27" charset="0"/>
                </a:rPr>
                <a:t>IF</a:t>
              </a:r>
              <a:endParaRPr lang="en-US" sz="4400" b="0" dirty="0">
                <a:latin typeface="Arial" pitchFamily="27" charset="0"/>
              </a:endParaRPr>
            </a:p>
          </p:txBody>
        </p:sp>
      </p:grpSp>
      <p:sp>
        <p:nvSpPr>
          <p:cNvPr id="24" name="TextBox 23"/>
          <p:cNvSpPr txBox="1"/>
          <p:nvPr/>
        </p:nvSpPr>
        <p:spPr>
          <a:xfrm>
            <a:off x="615950" y="1377950"/>
            <a:ext cx="184666" cy="338554"/>
          </a:xfrm>
          <a:prstGeom prst="rect">
            <a:avLst/>
          </a:prstGeom>
          <a:noFill/>
        </p:spPr>
        <p:txBody>
          <a:bodyPr wrap="none" rtlCol="0">
            <a:spAutoFit/>
          </a:bodyPr>
          <a:lstStyle/>
          <a:p>
            <a:endParaRPr lang="en-US" sz="1600" dirty="0">
              <a:latin typeface="+mn-lt"/>
            </a:endParaRPr>
          </a:p>
        </p:txBody>
      </p:sp>
    </p:spTree>
  </p:cSld>
  <p:clrMap bg1="lt1" tx1="dk1" bg2="lt2" tx2="dk2" accent1="accent1" accent2="accent2" accent3="accent3" accent4="accent4" accent5="accent5" accent6="accent6" hlink="hlink" folHlink="folHlink"/>
  <p:sldLayoutIdLst>
    <p:sldLayoutId id="2147483665" r:id="rId1"/>
    <p:sldLayoutId id="2147483666" r:id="rId2"/>
    <p:sldLayoutId id="2147483667" r:id="rId3"/>
    <p:sldLayoutId id="2147483668" r:id="rId4"/>
    <p:sldLayoutId id="2147483669" r:id="rId5"/>
    <p:sldLayoutId id="2147483670" r:id="rId6"/>
    <p:sldLayoutId id="2147483671" r:id="rId7"/>
    <p:sldLayoutId id="2147483672" r:id="rId8"/>
    <p:sldLayoutId id="2147483673" r:id="rId9"/>
    <p:sldLayoutId id="2147483674" r:id="rId10"/>
    <p:sldLayoutId id="2147483675" r:id="rId11"/>
    <p:sldLayoutId id="2147483676" r:id="rId12"/>
  </p:sldLayoutIdLst>
  <p:hf hdr="0" dt="0"/>
  <p:txStyles>
    <p:titleStyle>
      <a:lvl1pPr algn="ctr" rtl="0" eaLnBrk="1" fontAlgn="base" hangingPunct="1">
        <a:lnSpc>
          <a:spcPct val="87000"/>
        </a:lnSpc>
        <a:spcBef>
          <a:spcPct val="0"/>
        </a:spcBef>
        <a:spcAft>
          <a:spcPct val="0"/>
        </a:spcAft>
        <a:defRPr sz="3200" b="1">
          <a:solidFill>
            <a:schemeClr val="tx2"/>
          </a:solidFill>
          <a:latin typeface="+mj-lt"/>
          <a:ea typeface="+mj-ea"/>
          <a:cs typeface="+mj-cs"/>
        </a:defRPr>
      </a:lvl1pPr>
      <a:lvl2pPr algn="ctr" rtl="0" eaLnBrk="1" fontAlgn="base" hangingPunct="1">
        <a:lnSpc>
          <a:spcPct val="87000"/>
        </a:lnSpc>
        <a:spcBef>
          <a:spcPct val="0"/>
        </a:spcBef>
        <a:spcAft>
          <a:spcPct val="0"/>
        </a:spcAft>
        <a:defRPr sz="3200" b="1">
          <a:solidFill>
            <a:schemeClr val="tx2"/>
          </a:solidFill>
          <a:latin typeface="Arial" pitchFamily="27" charset="0"/>
        </a:defRPr>
      </a:lvl2pPr>
      <a:lvl3pPr algn="ctr" rtl="0" eaLnBrk="1" fontAlgn="base" hangingPunct="1">
        <a:lnSpc>
          <a:spcPct val="87000"/>
        </a:lnSpc>
        <a:spcBef>
          <a:spcPct val="0"/>
        </a:spcBef>
        <a:spcAft>
          <a:spcPct val="0"/>
        </a:spcAft>
        <a:defRPr sz="3200" b="1">
          <a:solidFill>
            <a:schemeClr val="tx2"/>
          </a:solidFill>
          <a:latin typeface="Arial" pitchFamily="27" charset="0"/>
        </a:defRPr>
      </a:lvl3pPr>
      <a:lvl4pPr algn="ctr" rtl="0" eaLnBrk="1" fontAlgn="base" hangingPunct="1">
        <a:lnSpc>
          <a:spcPct val="87000"/>
        </a:lnSpc>
        <a:spcBef>
          <a:spcPct val="0"/>
        </a:spcBef>
        <a:spcAft>
          <a:spcPct val="0"/>
        </a:spcAft>
        <a:defRPr sz="3200" b="1">
          <a:solidFill>
            <a:schemeClr val="tx2"/>
          </a:solidFill>
          <a:latin typeface="Arial" pitchFamily="27" charset="0"/>
        </a:defRPr>
      </a:lvl4pPr>
      <a:lvl5pPr algn="ctr" rtl="0" eaLnBrk="1" fontAlgn="base" hangingPunct="1">
        <a:lnSpc>
          <a:spcPct val="87000"/>
        </a:lnSpc>
        <a:spcBef>
          <a:spcPct val="0"/>
        </a:spcBef>
        <a:spcAft>
          <a:spcPct val="0"/>
        </a:spcAft>
        <a:defRPr sz="3200" b="1">
          <a:solidFill>
            <a:schemeClr val="tx2"/>
          </a:solidFill>
          <a:latin typeface="Arial" pitchFamily="27" charset="0"/>
        </a:defRPr>
      </a:lvl5pPr>
      <a:lvl6pPr marL="457200" algn="ctr" rtl="0" eaLnBrk="1" fontAlgn="base" hangingPunct="1">
        <a:lnSpc>
          <a:spcPct val="87000"/>
        </a:lnSpc>
        <a:spcBef>
          <a:spcPct val="0"/>
        </a:spcBef>
        <a:spcAft>
          <a:spcPct val="0"/>
        </a:spcAft>
        <a:defRPr sz="3200" b="1">
          <a:solidFill>
            <a:schemeClr val="tx2"/>
          </a:solidFill>
          <a:latin typeface="Arial" pitchFamily="27" charset="0"/>
        </a:defRPr>
      </a:lvl6pPr>
      <a:lvl7pPr marL="914400" algn="ctr" rtl="0" eaLnBrk="1" fontAlgn="base" hangingPunct="1">
        <a:lnSpc>
          <a:spcPct val="87000"/>
        </a:lnSpc>
        <a:spcBef>
          <a:spcPct val="0"/>
        </a:spcBef>
        <a:spcAft>
          <a:spcPct val="0"/>
        </a:spcAft>
        <a:defRPr sz="3200" b="1">
          <a:solidFill>
            <a:schemeClr val="tx2"/>
          </a:solidFill>
          <a:latin typeface="Arial" pitchFamily="27" charset="0"/>
        </a:defRPr>
      </a:lvl7pPr>
      <a:lvl8pPr marL="1371600" algn="ctr" rtl="0" eaLnBrk="1" fontAlgn="base" hangingPunct="1">
        <a:lnSpc>
          <a:spcPct val="87000"/>
        </a:lnSpc>
        <a:spcBef>
          <a:spcPct val="0"/>
        </a:spcBef>
        <a:spcAft>
          <a:spcPct val="0"/>
        </a:spcAft>
        <a:defRPr sz="3200" b="1">
          <a:solidFill>
            <a:schemeClr val="tx2"/>
          </a:solidFill>
          <a:latin typeface="Arial" pitchFamily="27" charset="0"/>
        </a:defRPr>
      </a:lvl8pPr>
      <a:lvl9pPr marL="1828800" algn="ctr" rtl="0" eaLnBrk="1" fontAlgn="base" hangingPunct="1">
        <a:lnSpc>
          <a:spcPct val="87000"/>
        </a:lnSpc>
        <a:spcBef>
          <a:spcPct val="0"/>
        </a:spcBef>
        <a:spcAft>
          <a:spcPct val="0"/>
        </a:spcAft>
        <a:defRPr sz="3200" b="1">
          <a:solidFill>
            <a:schemeClr val="tx2"/>
          </a:solidFill>
          <a:latin typeface="Arial" pitchFamily="27" charset="0"/>
        </a:defRPr>
      </a:lvl9pPr>
    </p:titleStyle>
    <p:bodyStyle>
      <a:lvl1pPr marL="285750" indent="-285750" algn="l" rtl="0" eaLnBrk="1" fontAlgn="base" hangingPunct="1">
        <a:lnSpc>
          <a:spcPct val="90000"/>
        </a:lnSpc>
        <a:spcBef>
          <a:spcPct val="30000"/>
        </a:spcBef>
        <a:spcAft>
          <a:spcPct val="0"/>
        </a:spcAft>
        <a:buSzPct val="100000"/>
        <a:buChar char="•"/>
        <a:defRPr sz="2400" b="1">
          <a:solidFill>
            <a:schemeClr val="tx1"/>
          </a:solidFill>
          <a:latin typeface="+mn-lt"/>
          <a:ea typeface="+mn-ea"/>
          <a:cs typeface="+mn-cs"/>
        </a:defRPr>
      </a:lvl1pPr>
      <a:lvl2pPr marL="685800" indent="-228600" algn="l" rtl="0" eaLnBrk="1" fontAlgn="base" hangingPunct="1">
        <a:lnSpc>
          <a:spcPct val="90000"/>
        </a:lnSpc>
        <a:spcBef>
          <a:spcPct val="30000"/>
        </a:spcBef>
        <a:spcAft>
          <a:spcPct val="0"/>
        </a:spcAft>
        <a:buSzPct val="100000"/>
        <a:buChar char="–"/>
        <a:defRPr b="1">
          <a:solidFill>
            <a:schemeClr val="tx1"/>
          </a:solidFill>
          <a:latin typeface="+mn-lt"/>
          <a:ea typeface="ＭＳ Ｐゴシック" pitchFamily="27" charset="-128"/>
        </a:defRPr>
      </a:lvl2pPr>
      <a:lvl3pPr marL="1143000" indent="-228600" algn="l" rtl="0" eaLnBrk="1" fontAlgn="base" hangingPunct="1">
        <a:lnSpc>
          <a:spcPct val="90000"/>
        </a:lnSpc>
        <a:spcBef>
          <a:spcPct val="30000"/>
        </a:spcBef>
        <a:spcAft>
          <a:spcPct val="0"/>
        </a:spcAft>
        <a:buSzPct val="100000"/>
        <a:buChar char="»"/>
        <a:defRPr b="1">
          <a:solidFill>
            <a:schemeClr val="tx1"/>
          </a:solidFill>
          <a:latin typeface="+mn-lt"/>
          <a:ea typeface="ＭＳ Ｐゴシック" pitchFamily="27" charset="-128"/>
        </a:defRPr>
      </a:lvl3pPr>
      <a:lvl4pPr marL="1543050" indent="-171450" algn="l" rtl="0" eaLnBrk="1" fontAlgn="base" hangingPunct="1">
        <a:lnSpc>
          <a:spcPct val="90000"/>
        </a:lnSpc>
        <a:spcBef>
          <a:spcPct val="30000"/>
        </a:spcBef>
        <a:spcAft>
          <a:spcPct val="0"/>
        </a:spcAft>
        <a:buSzPct val="100000"/>
        <a:buChar char="•"/>
        <a:defRPr sz="1400" b="1">
          <a:solidFill>
            <a:schemeClr val="tx1"/>
          </a:solidFill>
          <a:latin typeface="+mn-lt"/>
          <a:ea typeface="ＭＳ Ｐゴシック" pitchFamily="27" charset="-128"/>
        </a:defRPr>
      </a:lvl4pPr>
      <a:lvl5pPr marL="2000250" indent="-171450" algn="l" rtl="0" eaLnBrk="1" fontAlgn="base" hangingPunct="1">
        <a:lnSpc>
          <a:spcPct val="90000"/>
        </a:lnSpc>
        <a:spcBef>
          <a:spcPct val="30000"/>
        </a:spcBef>
        <a:spcAft>
          <a:spcPct val="0"/>
        </a:spcAft>
        <a:buSzPct val="100000"/>
        <a:buChar char="–"/>
        <a:defRPr sz="1400" b="1">
          <a:solidFill>
            <a:schemeClr val="tx1"/>
          </a:solidFill>
          <a:latin typeface="+mn-lt"/>
          <a:ea typeface="ＭＳ Ｐゴシック" pitchFamily="27" charset="-128"/>
        </a:defRPr>
      </a:lvl5pPr>
      <a:lvl6pPr marL="2457450" indent="-171450" algn="l" rtl="0" eaLnBrk="1" fontAlgn="base" hangingPunct="1">
        <a:lnSpc>
          <a:spcPct val="90000"/>
        </a:lnSpc>
        <a:spcBef>
          <a:spcPct val="30000"/>
        </a:spcBef>
        <a:spcAft>
          <a:spcPct val="0"/>
        </a:spcAft>
        <a:buSzPct val="100000"/>
        <a:buChar char="–"/>
        <a:defRPr sz="1400" b="1">
          <a:solidFill>
            <a:schemeClr val="tx1"/>
          </a:solidFill>
          <a:latin typeface="+mn-lt"/>
          <a:ea typeface="ＭＳ Ｐゴシック" pitchFamily="27" charset="-128"/>
        </a:defRPr>
      </a:lvl6pPr>
      <a:lvl7pPr marL="2914650" indent="-171450" algn="l" rtl="0" eaLnBrk="1" fontAlgn="base" hangingPunct="1">
        <a:lnSpc>
          <a:spcPct val="90000"/>
        </a:lnSpc>
        <a:spcBef>
          <a:spcPct val="30000"/>
        </a:spcBef>
        <a:spcAft>
          <a:spcPct val="0"/>
        </a:spcAft>
        <a:buSzPct val="100000"/>
        <a:buChar char="–"/>
        <a:defRPr sz="1400" b="1">
          <a:solidFill>
            <a:schemeClr val="tx1"/>
          </a:solidFill>
          <a:latin typeface="+mn-lt"/>
          <a:ea typeface="ＭＳ Ｐゴシック" pitchFamily="27" charset="-128"/>
        </a:defRPr>
      </a:lvl7pPr>
      <a:lvl8pPr marL="3371850" indent="-171450" algn="l" rtl="0" eaLnBrk="1" fontAlgn="base" hangingPunct="1">
        <a:lnSpc>
          <a:spcPct val="90000"/>
        </a:lnSpc>
        <a:spcBef>
          <a:spcPct val="30000"/>
        </a:spcBef>
        <a:spcAft>
          <a:spcPct val="0"/>
        </a:spcAft>
        <a:buSzPct val="100000"/>
        <a:buChar char="–"/>
        <a:defRPr sz="1400" b="1">
          <a:solidFill>
            <a:schemeClr val="tx1"/>
          </a:solidFill>
          <a:latin typeface="+mn-lt"/>
          <a:ea typeface="ＭＳ Ｐゴシック" pitchFamily="27" charset="-128"/>
        </a:defRPr>
      </a:lvl8pPr>
      <a:lvl9pPr marL="3829050" indent="-171450" algn="l" rtl="0" eaLnBrk="1" fontAlgn="base" hangingPunct="1">
        <a:lnSpc>
          <a:spcPct val="90000"/>
        </a:lnSpc>
        <a:spcBef>
          <a:spcPct val="30000"/>
        </a:spcBef>
        <a:spcAft>
          <a:spcPct val="0"/>
        </a:spcAft>
        <a:buSzPct val="100000"/>
        <a:buChar char="–"/>
        <a:defRPr sz="1400" b="1">
          <a:solidFill>
            <a:schemeClr val="tx1"/>
          </a:solidFill>
          <a:latin typeface="+mn-lt"/>
          <a:ea typeface="ＭＳ Ｐゴシック" pitchFamily="27"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Layout" Target="../slideLayouts/slideLayout2.xml"/><Relationship Id="rId5" Type="http://schemas.openxmlformats.org/officeDocument/2006/relationships/image" Target="../media/image5.gif"/><Relationship Id="rId4" Type="http://schemas.openxmlformats.org/officeDocument/2006/relationships/image" Target="../media/image4.jpg"/></Relationships>
</file>

<file path=ppt/slides/_rels/slide18.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jpg"/><Relationship Id="rId1" Type="http://schemas.openxmlformats.org/officeDocument/2006/relationships/slideLayout" Target="../slideLayouts/slideLayout2.xml"/><Relationship Id="rId6" Type="http://schemas.openxmlformats.org/officeDocument/2006/relationships/image" Target="../media/image6.jpg"/><Relationship Id="rId5" Type="http://schemas.openxmlformats.org/officeDocument/2006/relationships/image" Target="../media/image5.gif"/><Relationship Id="rId4" Type="http://schemas.openxmlformats.org/officeDocument/2006/relationships/image" Target="../media/image4.jpg"/></Relationships>
</file>

<file path=ppt/slides/_rels/slide19.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jpg"/><Relationship Id="rId1" Type="http://schemas.openxmlformats.org/officeDocument/2006/relationships/slideLayout" Target="../slideLayouts/slideLayout2.xml"/><Relationship Id="rId6" Type="http://schemas.openxmlformats.org/officeDocument/2006/relationships/image" Target="../media/image6.jpg"/><Relationship Id="rId5" Type="http://schemas.openxmlformats.org/officeDocument/2006/relationships/image" Target="../media/image5.gif"/><Relationship Id="rId4" Type="http://schemas.openxmlformats.org/officeDocument/2006/relationships/image" Target="../media/image4.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8.gif"/><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6.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6.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hyperlink" Target="https://naif.jpl.nasa.gov/naif/utilities.html" TargetMode="Externa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2.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2.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ctrTitle"/>
          </p:nvPr>
        </p:nvSpPr>
        <p:spPr>
          <a:xfrm>
            <a:off x="1970709" y="2287588"/>
            <a:ext cx="5208933" cy="1881438"/>
          </a:xfrm>
        </p:spPr>
        <p:txBody>
          <a:bodyPr/>
          <a:lstStyle/>
          <a:p>
            <a:r>
              <a:rPr lang="en-US" sz="3600" dirty="0"/>
              <a:t> Ephemeris Subsystem</a:t>
            </a:r>
            <a:br>
              <a:rPr lang="en-US" sz="3600" dirty="0"/>
            </a:br>
            <a:r>
              <a:rPr lang="en-US" sz="3600" dirty="0"/>
              <a:t>SPK</a:t>
            </a:r>
            <a:br>
              <a:rPr lang="en-US" sz="3600" dirty="0"/>
            </a:br>
            <a:br>
              <a:rPr lang="en-US" sz="3600" dirty="0"/>
            </a:br>
            <a:r>
              <a:rPr lang="en-US" sz="2400" dirty="0"/>
              <a:t>Focused on reading SPK files</a:t>
            </a:r>
          </a:p>
        </p:txBody>
      </p:sp>
      <p:sp>
        <p:nvSpPr>
          <p:cNvPr id="16387" name="Rectangle 3"/>
          <p:cNvSpPr>
            <a:spLocks noGrp="1" noChangeArrowheads="1"/>
          </p:cNvSpPr>
          <p:nvPr>
            <p:ph type="subTitle" idx="1"/>
          </p:nvPr>
        </p:nvSpPr>
        <p:spPr>
          <a:xfrm>
            <a:off x="1339850" y="5535613"/>
            <a:ext cx="6400800" cy="685800"/>
          </a:xfrm>
        </p:spPr>
        <p:txBody>
          <a:bodyPr lIns="90487" rIns="90487"/>
          <a:lstStyle/>
          <a:p>
            <a:pPr marL="285750" indent="-285750"/>
            <a:r>
              <a:rPr lang="en-US" dirty="0">
                <a:solidFill>
                  <a:schemeClr val="tx2"/>
                </a:solidFill>
              </a:rPr>
              <a:t>April 2023</a:t>
            </a:r>
          </a:p>
        </p:txBody>
      </p:sp>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bwMode="auto">
          <a:xfrm>
            <a:off x="1012475" y="1749591"/>
            <a:ext cx="3609612" cy="1722949"/>
          </a:xfrm>
          <a:prstGeom prst="rect">
            <a:avLst/>
          </a:prstGeom>
          <a:solidFill>
            <a:schemeClr val="bg1">
              <a:lumMod val="75000"/>
            </a:schemeClr>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Times New Roman" pitchFamily="27" charset="0"/>
            </a:endParaRPr>
          </a:p>
        </p:txBody>
      </p:sp>
      <p:sp>
        <p:nvSpPr>
          <p:cNvPr id="2" name="Title 1"/>
          <p:cNvSpPr>
            <a:spLocks noGrp="1"/>
          </p:cNvSpPr>
          <p:nvPr>
            <p:ph type="title"/>
          </p:nvPr>
        </p:nvSpPr>
        <p:spPr>
          <a:xfrm>
            <a:off x="3409951" y="381000"/>
            <a:ext cx="3879868" cy="490391"/>
          </a:xfrm>
        </p:spPr>
        <p:txBody>
          <a:bodyPr/>
          <a:lstStyle/>
          <a:p>
            <a:r>
              <a:rPr lang="en-US" dirty="0"/>
              <a:t>An SPK “Segment”</a:t>
            </a:r>
          </a:p>
        </p:txBody>
      </p:sp>
      <p:sp>
        <p:nvSpPr>
          <p:cNvPr id="4" name="Footer Placeholder 3"/>
          <p:cNvSpPr>
            <a:spLocks noGrp="1"/>
          </p:cNvSpPr>
          <p:nvPr>
            <p:ph type="ftr" sz="quarter" idx="10"/>
          </p:nvPr>
        </p:nvSpPr>
        <p:spPr/>
        <p:txBody>
          <a:bodyPr/>
          <a:lstStyle/>
          <a:p>
            <a:pPr>
              <a:defRPr/>
            </a:pPr>
            <a:r>
              <a:rPr lang="en-US" dirty="0"/>
              <a:t>SPK Subsystem</a:t>
            </a:r>
          </a:p>
        </p:txBody>
      </p:sp>
      <p:sp>
        <p:nvSpPr>
          <p:cNvPr id="5" name="Slide Number Placeholder 4"/>
          <p:cNvSpPr>
            <a:spLocks noGrp="1"/>
          </p:cNvSpPr>
          <p:nvPr>
            <p:ph type="sldNum" sz="quarter" idx="11"/>
          </p:nvPr>
        </p:nvSpPr>
        <p:spPr/>
        <p:txBody>
          <a:bodyPr/>
          <a:lstStyle/>
          <a:p>
            <a:pPr>
              <a:defRPr/>
            </a:pPr>
            <a:fld id="{FEBF1FA2-1C28-D04A-87C7-3B9CE95A6DE2}" type="slidenum">
              <a:rPr lang="en-US" smtClean="0"/>
              <a:pPr>
                <a:defRPr/>
              </a:pPr>
              <a:t>10</a:t>
            </a:fld>
            <a:endParaRPr lang="en-US" sz="1400" b="0" dirty="0">
              <a:latin typeface="Times New Roman" charset="0"/>
            </a:endParaRPr>
          </a:p>
        </p:txBody>
      </p:sp>
      <p:sp>
        <p:nvSpPr>
          <p:cNvPr id="6" name="TextBox 5"/>
          <p:cNvSpPr txBox="1"/>
          <p:nvPr/>
        </p:nvSpPr>
        <p:spPr>
          <a:xfrm>
            <a:off x="1021358" y="1820641"/>
            <a:ext cx="3643926" cy="1600438"/>
          </a:xfrm>
          <a:prstGeom prst="rect">
            <a:avLst/>
          </a:prstGeom>
          <a:noFill/>
        </p:spPr>
        <p:txBody>
          <a:bodyPr wrap="square" rtlCol="0">
            <a:spAutoFit/>
          </a:bodyPr>
          <a:lstStyle/>
          <a:p>
            <a:r>
              <a:rPr lang="cs-CZ" sz="1400" dirty="0"/>
              <a:t>epoch_1,  x1,  y1,  z1,  vx1,  vy1,  vz1</a:t>
            </a:r>
          </a:p>
          <a:p>
            <a:r>
              <a:rPr lang="cs-CZ" sz="1400" dirty="0"/>
              <a:t>epoch_2,  x2,  y2,  z2,  vx2,  vy2,  vz2</a:t>
            </a:r>
          </a:p>
          <a:p>
            <a:r>
              <a:rPr lang="cs-CZ" sz="1400" dirty="0"/>
              <a:t>epoch_3,  x3,  y3,  z3,  vx3,  vy3,  vz3</a:t>
            </a:r>
          </a:p>
          <a:p>
            <a:r>
              <a:rPr lang="cs-CZ" sz="1400" dirty="0"/>
              <a:t>epoch_4,  x4,  y4,  z4,  vx4,  vy4,  vz4</a:t>
            </a:r>
          </a:p>
          <a:p>
            <a:r>
              <a:rPr lang="cs-CZ" sz="1400" dirty="0"/>
              <a:t> ..................  etc. ...................</a:t>
            </a:r>
          </a:p>
          <a:p>
            <a:r>
              <a:rPr lang="cs-CZ" sz="1400" dirty="0"/>
              <a:t> ..................  etc. ...................</a:t>
            </a:r>
          </a:p>
          <a:p>
            <a:r>
              <a:rPr lang="cs-CZ" sz="1400" dirty="0"/>
              <a:t>epoch_n,  xn,  yn,  zn,  vxn,  vyn,  vzn </a:t>
            </a:r>
            <a:endParaRPr lang="en-US" sz="1400" dirty="0"/>
          </a:p>
        </p:txBody>
      </p:sp>
      <p:sp>
        <p:nvSpPr>
          <p:cNvPr id="10" name="Rectangle 9"/>
          <p:cNvSpPr/>
          <p:nvPr/>
        </p:nvSpPr>
        <p:spPr bwMode="auto">
          <a:xfrm>
            <a:off x="1013892" y="1384739"/>
            <a:ext cx="3608195" cy="364129"/>
          </a:xfrm>
          <a:prstGeom prst="rect">
            <a:avLst/>
          </a:prstGeom>
          <a:solidFill>
            <a:schemeClr val="bg1">
              <a:lumMod val="75000"/>
            </a:schemeClr>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Times New Roman" pitchFamily="27" charset="0"/>
            </a:endParaRPr>
          </a:p>
        </p:txBody>
      </p:sp>
      <p:sp>
        <p:nvSpPr>
          <p:cNvPr id="8" name="TextBox 7"/>
          <p:cNvSpPr txBox="1"/>
          <p:nvPr/>
        </p:nvSpPr>
        <p:spPr>
          <a:xfrm>
            <a:off x="1113728" y="1412107"/>
            <a:ext cx="3530134" cy="261610"/>
          </a:xfrm>
          <a:prstGeom prst="rect">
            <a:avLst/>
          </a:prstGeom>
          <a:noFill/>
        </p:spPr>
        <p:txBody>
          <a:bodyPr wrap="none" rtlCol="0">
            <a:spAutoFit/>
          </a:bodyPr>
          <a:lstStyle/>
          <a:p>
            <a:r>
              <a:rPr lang="en-US" sz="1100" dirty="0"/>
              <a:t>Target, Ref Frame ID, Center of Motion, T</a:t>
            </a:r>
            <a:r>
              <a:rPr lang="en-US" sz="1100" baseline="-5000" dirty="0"/>
              <a:t>start</a:t>
            </a:r>
            <a:r>
              <a:rPr lang="en-US" sz="1100" dirty="0"/>
              <a:t>, T</a:t>
            </a:r>
            <a:r>
              <a:rPr lang="en-US" sz="1100" baseline="-5000" dirty="0"/>
              <a:t>stop</a:t>
            </a:r>
            <a:r>
              <a:rPr lang="en-US" sz="1100" dirty="0"/>
              <a:t> </a:t>
            </a:r>
          </a:p>
        </p:txBody>
      </p:sp>
      <p:sp>
        <p:nvSpPr>
          <p:cNvPr id="9" name="Curved Down Arrow 8"/>
          <p:cNvSpPr/>
          <p:nvPr/>
        </p:nvSpPr>
        <p:spPr bwMode="auto">
          <a:xfrm rot="16200000">
            <a:off x="-1656356" y="3121753"/>
            <a:ext cx="4396220" cy="870355"/>
          </a:xfrm>
          <a:prstGeom prst="curvedDownArrow">
            <a:avLst/>
          </a:prstGeom>
          <a:solidFill>
            <a:srgbClr val="333399"/>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Times New Roman" pitchFamily="27" charset="0"/>
            </a:endParaRPr>
          </a:p>
        </p:txBody>
      </p:sp>
      <p:sp>
        <p:nvSpPr>
          <p:cNvPr id="11" name="Left Brace 10"/>
          <p:cNvSpPr/>
          <p:nvPr/>
        </p:nvSpPr>
        <p:spPr bwMode="auto">
          <a:xfrm>
            <a:off x="1056884" y="4840241"/>
            <a:ext cx="159865" cy="1749592"/>
          </a:xfrm>
          <a:prstGeom prst="leftBrace">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Times New Roman" pitchFamily="27" charset="0"/>
            </a:endParaRPr>
          </a:p>
        </p:txBody>
      </p:sp>
      <p:sp>
        <p:nvSpPr>
          <p:cNvPr id="12" name="Right Brace 11"/>
          <p:cNvSpPr/>
          <p:nvPr/>
        </p:nvSpPr>
        <p:spPr bwMode="auto">
          <a:xfrm>
            <a:off x="4971129" y="1367627"/>
            <a:ext cx="586116" cy="2116567"/>
          </a:xfrm>
          <a:prstGeom prst="rightBrace">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Times New Roman" pitchFamily="27" charset="0"/>
            </a:endParaRPr>
          </a:p>
        </p:txBody>
      </p:sp>
      <p:sp>
        <p:nvSpPr>
          <p:cNvPr id="13" name="TextBox 12"/>
          <p:cNvSpPr txBox="1"/>
          <p:nvPr/>
        </p:nvSpPr>
        <p:spPr>
          <a:xfrm>
            <a:off x="5752616" y="2235963"/>
            <a:ext cx="1646980" cy="369332"/>
          </a:xfrm>
          <a:prstGeom prst="rect">
            <a:avLst/>
          </a:prstGeom>
          <a:noFill/>
        </p:spPr>
        <p:txBody>
          <a:bodyPr wrap="none" rtlCol="0">
            <a:spAutoFit/>
          </a:bodyPr>
          <a:lstStyle/>
          <a:p>
            <a:r>
              <a:rPr lang="en-US" sz="1800" dirty="0"/>
              <a:t>One segment</a:t>
            </a:r>
          </a:p>
        </p:txBody>
      </p:sp>
      <p:sp>
        <p:nvSpPr>
          <p:cNvPr id="14" name="TextBox 13"/>
          <p:cNvSpPr txBox="1"/>
          <p:nvPr/>
        </p:nvSpPr>
        <p:spPr>
          <a:xfrm>
            <a:off x="390789" y="4337846"/>
            <a:ext cx="7964681" cy="369332"/>
          </a:xfrm>
          <a:prstGeom prst="rect">
            <a:avLst/>
          </a:prstGeom>
          <a:noFill/>
        </p:spPr>
        <p:txBody>
          <a:bodyPr wrap="none" rtlCol="0">
            <a:spAutoFit/>
          </a:bodyPr>
          <a:lstStyle/>
          <a:p>
            <a:r>
              <a:rPr lang="en-US" sz="1800" dirty="0">
                <a:solidFill>
                  <a:schemeClr val="accent2"/>
                </a:solidFill>
              </a:rPr>
              <a:t>We insert some meta-data (</a:t>
            </a:r>
            <a:r>
              <a:rPr lang="en-US" sz="1800" dirty="0" err="1">
                <a:solidFill>
                  <a:schemeClr val="accent2"/>
                </a:solidFill>
              </a:rPr>
              <a:t>a.k.a</a:t>
            </a:r>
            <a:r>
              <a:rPr lang="en-US" sz="1800" dirty="0">
                <a:solidFill>
                  <a:schemeClr val="accent2"/>
                </a:solidFill>
              </a:rPr>
              <a:t> segment descriptor) into the segment:</a:t>
            </a:r>
          </a:p>
        </p:txBody>
      </p:sp>
      <p:sp>
        <p:nvSpPr>
          <p:cNvPr id="16" name="Content Placeholder 2"/>
          <p:cNvSpPr txBox="1">
            <a:spLocks/>
          </p:cNvSpPr>
          <p:nvPr/>
        </p:nvSpPr>
        <p:spPr bwMode="auto">
          <a:xfrm>
            <a:off x="709914" y="4890196"/>
            <a:ext cx="8129286" cy="1805551"/>
          </a:xfrm>
          <a:prstGeom prst="rect">
            <a:avLst/>
          </a:prstGeom>
          <a:noFill/>
          <a:ln w="12700">
            <a:noFill/>
            <a:miter lim="800000"/>
            <a:headEnd/>
            <a:tailEnd/>
          </a:ln>
          <a:effectLst/>
        </p:spPr>
        <p:txBody>
          <a:bodyPr vert="horz" wrap="square" lIns="90488" tIns="44450" rIns="90488" bIns="44450" numCol="1" anchor="t" anchorCtr="0" compatLnSpc="1">
            <a:prstTxWarp prst="textNoShape">
              <a:avLst/>
            </a:prstTxWarp>
          </a:bodyPr>
          <a:lstStyle>
            <a:lvl1pPr marL="285750" indent="-285750" algn="l" rtl="0" eaLnBrk="1" fontAlgn="base" hangingPunct="1">
              <a:lnSpc>
                <a:spcPct val="90000"/>
              </a:lnSpc>
              <a:spcBef>
                <a:spcPct val="30000"/>
              </a:spcBef>
              <a:spcAft>
                <a:spcPct val="0"/>
              </a:spcAft>
              <a:buSzPct val="100000"/>
              <a:buChar char="•"/>
              <a:defRPr sz="2400" b="1">
                <a:solidFill>
                  <a:schemeClr val="tx1"/>
                </a:solidFill>
                <a:latin typeface="+mn-lt"/>
                <a:ea typeface="+mn-ea"/>
                <a:cs typeface="+mn-cs"/>
              </a:defRPr>
            </a:lvl1pPr>
            <a:lvl2pPr marL="685800" indent="-228600" algn="l" rtl="0" eaLnBrk="1" fontAlgn="base" hangingPunct="1">
              <a:lnSpc>
                <a:spcPct val="90000"/>
              </a:lnSpc>
              <a:spcBef>
                <a:spcPct val="30000"/>
              </a:spcBef>
              <a:spcAft>
                <a:spcPct val="0"/>
              </a:spcAft>
              <a:buSzPct val="100000"/>
              <a:buChar char="–"/>
              <a:defRPr b="1">
                <a:solidFill>
                  <a:schemeClr val="tx1"/>
                </a:solidFill>
                <a:latin typeface="+mn-lt"/>
                <a:ea typeface="ＭＳ Ｐゴシック" pitchFamily="27" charset="-128"/>
              </a:defRPr>
            </a:lvl2pPr>
            <a:lvl3pPr marL="1143000" indent="-228600" algn="l" rtl="0" eaLnBrk="1" fontAlgn="base" hangingPunct="1">
              <a:lnSpc>
                <a:spcPct val="90000"/>
              </a:lnSpc>
              <a:spcBef>
                <a:spcPct val="30000"/>
              </a:spcBef>
              <a:spcAft>
                <a:spcPct val="0"/>
              </a:spcAft>
              <a:buSzPct val="100000"/>
              <a:buChar char="»"/>
              <a:defRPr b="1">
                <a:solidFill>
                  <a:schemeClr val="tx1"/>
                </a:solidFill>
                <a:latin typeface="+mn-lt"/>
                <a:ea typeface="ＭＳ Ｐゴシック" pitchFamily="27" charset="-128"/>
              </a:defRPr>
            </a:lvl3pPr>
            <a:lvl4pPr marL="1543050" indent="-171450" algn="l" rtl="0" eaLnBrk="1" fontAlgn="base" hangingPunct="1">
              <a:lnSpc>
                <a:spcPct val="90000"/>
              </a:lnSpc>
              <a:spcBef>
                <a:spcPct val="30000"/>
              </a:spcBef>
              <a:spcAft>
                <a:spcPct val="0"/>
              </a:spcAft>
              <a:buSzPct val="100000"/>
              <a:buChar char="•"/>
              <a:defRPr sz="1400" b="1">
                <a:solidFill>
                  <a:schemeClr val="tx1"/>
                </a:solidFill>
                <a:latin typeface="+mn-lt"/>
                <a:ea typeface="ＭＳ Ｐゴシック" pitchFamily="27" charset="-128"/>
              </a:defRPr>
            </a:lvl4pPr>
            <a:lvl5pPr marL="2000250" indent="-171450" algn="l" rtl="0" eaLnBrk="1" fontAlgn="base" hangingPunct="1">
              <a:lnSpc>
                <a:spcPct val="90000"/>
              </a:lnSpc>
              <a:spcBef>
                <a:spcPct val="30000"/>
              </a:spcBef>
              <a:spcAft>
                <a:spcPct val="0"/>
              </a:spcAft>
              <a:buSzPct val="100000"/>
              <a:buChar char="–"/>
              <a:defRPr sz="1400" b="1">
                <a:solidFill>
                  <a:schemeClr val="tx1"/>
                </a:solidFill>
                <a:latin typeface="+mn-lt"/>
                <a:ea typeface="ＭＳ Ｐゴシック" pitchFamily="27" charset="-128"/>
              </a:defRPr>
            </a:lvl5pPr>
            <a:lvl6pPr marL="2457450" indent="-171450" algn="l" rtl="0" eaLnBrk="1" fontAlgn="base" hangingPunct="1">
              <a:lnSpc>
                <a:spcPct val="90000"/>
              </a:lnSpc>
              <a:spcBef>
                <a:spcPct val="30000"/>
              </a:spcBef>
              <a:spcAft>
                <a:spcPct val="0"/>
              </a:spcAft>
              <a:buSzPct val="100000"/>
              <a:buChar char="–"/>
              <a:defRPr sz="1400" b="1">
                <a:solidFill>
                  <a:schemeClr val="tx1"/>
                </a:solidFill>
                <a:latin typeface="+mn-lt"/>
                <a:ea typeface="ＭＳ Ｐゴシック" pitchFamily="27" charset="-128"/>
              </a:defRPr>
            </a:lvl6pPr>
            <a:lvl7pPr marL="2914650" indent="-171450" algn="l" rtl="0" eaLnBrk="1" fontAlgn="base" hangingPunct="1">
              <a:lnSpc>
                <a:spcPct val="90000"/>
              </a:lnSpc>
              <a:spcBef>
                <a:spcPct val="30000"/>
              </a:spcBef>
              <a:spcAft>
                <a:spcPct val="0"/>
              </a:spcAft>
              <a:buSzPct val="100000"/>
              <a:buChar char="–"/>
              <a:defRPr sz="1400" b="1">
                <a:solidFill>
                  <a:schemeClr val="tx1"/>
                </a:solidFill>
                <a:latin typeface="+mn-lt"/>
                <a:ea typeface="ＭＳ Ｐゴシック" pitchFamily="27" charset="-128"/>
              </a:defRPr>
            </a:lvl7pPr>
            <a:lvl8pPr marL="3371850" indent="-171450" algn="l" rtl="0" eaLnBrk="1" fontAlgn="base" hangingPunct="1">
              <a:lnSpc>
                <a:spcPct val="90000"/>
              </a:lnSpc>
              <a:spcBef>
                <a:spcPct val="30000"/>
              </a:spcBef>
              <a:spcAft>
                <a:spcPct val="0"/>
              </a:spcAft>
              <a:buSzPct val="100000"/>
              <a:buChar char="–"/>
              <a:defRPr sz="1400" b="1">
                <a:solidFill>
                  <a:schemeClr val="tx1"/>
                </a:solidFill>
                <a:latin typeface="+mn-lt"/>
                <a:ea typeface="ＭＳ Ｐゴシック" pitchFamily="27" charset="-128"/>
              </a:defRPr>
            </a:lvl8pPr>
            <a:lvl9pPr marL="3829050" indent="-171450" algn="l" rtl="0" eaLnBrk="1" fontAlgn="base" hangingPunct="1">
              <a:lnSpc>
                <a:spcPct val="90000"/>
              </a:lnSpc>
              <a:spcBef>
                <a:spcPct val="30000"/>
              </a:spcBef>
              <a:spcAft>
                <a:spcPct val="0"/>
              </a:spcAft>
              <a:buSzPct val="100000"/>
              <a:buChar char="–"/>
              <a:defRPr sz="1400" b="1">
                <a:solidFill>
                  <a:schemeClr val="tx1"/>
                </a:solidFill>
                <a:latin typeface="+mn-lt"/>
                <a:ea typeface="ＭＳ Ｐゴシック" pitchFamily="27" charset="-128"/>
              </a:defRPr>
            </a:lvl9pPr>
          </a:lstStyle>
          <a:p>
            <a:pPr lvl="1"/>
            <a:r>
              <a:rPr lang="en-US" sz="1600" dirty="0"/>
              <a:t>what is the object this ephemeris is for </a:t>
            </a:r>
            <a:r>
              <a:rPr lang="mr-IN" sz="1600" dirty="0"/>
              <a:t>–</a:t>
            </a:r>
            <a:r>
              <a:rPr lang="en-US" sz="1600" dirty="0"/>
              <a:t> SPICE calls this the “target” </a:t>
            </a:r>
          </a:p>
          <a:p>
            <a:pPr lvl="1"/>
            <a:r>
              <a:rPr lang="en-US" sz="1600" dirty="0"/>
              <a:t>what is the ID of the reference frame in which the data are given</a:t>
            </a:r>
          </a:p>
          <a:p>
            <a:pPr lvl="1"/>
            <a:r>
              <a:rPr lang="en-US" sz="1600" dirty="0"/>
              <a:t>what is the center of motion for the target</a:t>
            </a:r>
          </a:p>
          <a:p>
            <a:pPr lvl="1"/>
            <a:r>
              <a:rPr lang="en-US" sz="1600" dirty="0"/>
              <a:t>the start and stop times of the file, </a:t>
            </a:r>
            <a:r>
              <a:rPr lang="en-US" sz="1600" dirty="0" err="1"/>
              <a:t>T</a:t>
            </a:r>
            <a:r>
              <a:rPr lang="en-US" sz="1600" baseline="-25000" dirty="0" err="1"/>
              <a:t>start</a:t>
            </a:r>
            <a:r>
              <a:rPr lang="en-US" sz="1600" dirty="0"/>
              <a:t> and </a:t>
            </a:r>
            <a:r>
              <a:rPr lang="en-US" sz="1600" dirty="0" err="1"/>
              <a:t>T</a:t>
            </a:r>
            <a:r>
              <a:rPr lang="en-US" sz="1600" baseline="-25000" dirty="0" err="1"/>
              <a:t>stop</a:t>
            </a:r>
            <a:endParaRPr lang="en-US" sz="1600" baseline="-25000" dirty="0"/>
          </a:p>
          <a:p>
            <a:pPr lvl="2"/>
            <a:r>
              <a:rPr lang="en-US" sz="1600" dirty="0"/>
              <a:t>meaning, what are “epoch_1” and “</a:t>
            </a:r>
            <a:r>
              <a:rPr lang="en-US" sz="1600" dirty="0" err="1"/>
              <a:t>epoch_n</a:t>
            </a:r>
            <a:r>
              <a:rPr lang="en-US" sz="1600" dirty="0"/>
              <a:t>”</a:t>
            </a:r>
          </a:p>
          <a:p>
            <a:pPr lvl="1"/>
            <a:endParaRPr lang="en-US" sz="1600" dirty="0"/>
          </a:p>
        </p:txBody>
      </p:sp>
    </p:spTree>
    <p:extLst>
      <p:ext uri="{BB962C8B-B14F-4D97-AF65-F5344CB8AC3E}">
        <p14:creationId xmlns:p14="http://schemas.microsoft.com/office/powerpoint/2010/main" val="84293798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bwMode="auto">
          <a:xfrm>
            <a:off x="1012475" y="2118634"/>
            <a:ext cx="3436824" cy="1722949"/>
          </a:xfrm>
          <a:prstGeom prst="rect">
            <a:avLst/>
          </a:prstGeom>
          <a:solidFill>
            <a:schemeClr val="bg1">
              <a:lumMod val="75000"/>
            </a:schemeClr>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Times New Roman" pitchFamily="27" charset="0"/>
            </a:endParaRPr>
          </a:p>
        </p:txBody>
      </p:sp>
      <p:sp>
        <p:nvSpPr>
          <p:cNvPr id="2" name="Title 1"/>
          <p:cNvSpPr>
            <a:spLocks noGrp="1"/>
          </p:cNvSpPr>
          <p:nvPr>
            <p:ph type="title"/>
          </p:nvPr>
        </p:nvSpPr>
        <p:spPr/>
        <p:txBody>
          <a:bodyPr/>
          <a:lstStyle/>
          <a:p>
            <a:r>
              <a:rPr lang="en-US" dirty="0"/>
              <a:t>A Simple SPK File</a:t>
            </a:r>
          </a:p>
        </p:txBody>
      </p:sp>
      <p:sp>
        <p:nvSpPr>
          <p:cNvPr id="13" name="Content Placeholder 12"/>
          <p:cNvSpPr>
            <a:spLocks noGrp="1"/>
          </p:cNvSpPr>
          <p:nvPr>
            <p:ph idx="1"/>
          </p:nvPr>
        </p:nvSpPr>
        <p:spPr>
          <a:xfrm>
            <a:off x="637880" y="4689008"/>
            <a:ext cx="7772400" cy="1928981"/>
          </a:xfrm>
        </p:spPr>
        <p:txBody>
          <a:bodyPr/>
          <a:lstStyle/>
          <a:p>
            <a:r>
              <a:rPr lang="en-US" sz="2000" dirty="0"/>
              <a:t>This very simple SPK file is made up of a single segment containing ephemeris data:</a:t>
            </a:r>
          </a:p>
          <a:p>
            <a:pPr lvl="1"/>
            <a:r>
              <a:rPr lang="en-US" sz="1600" dirty="0"/>
              <a:t>for a single object (perhaps a spacecraft, an asteroid, or …whatever),</a:t>
            </a:r>
          </a:p>
          <a:p>
            <a:pPr lvl="1"/>
            <a:r>
              <a:rPr lang="en-US" sz="1600" dirty="0"/>
              <a:t>given in a single reference frame, </a:t>
            </a:r>
          </a:p>
          <a:p>
            <a:pPr lvl="1"/>
            <a:r>
              <a:rPr lang="en-US" sz="1600" dirty="0"/>
              <a:t>having a single center of motion,</a:t>
            </a:r>
          </a:p>
          <a:p>
            <a:pPr lvl="1"/>
            <a:r>
              <a:rPr lang="en-US" sz="1600" dirty="0"/>
              <a:t>with data spanning from T</a:t>
            </a:r>
            <a:r>
              <a:rPr lang="en-US" sz="1600" baseline="-5000" dirty="0"/>
              <a:t>start</a:t>
            </a:r>
            <a:r>
              <a:rPr lang="en-US" sz="1600" dirty="0"/>
              <a:t> to T</a:t>
            </a:r>
            <a:r>
              <a:rPr lang="en-US" sz="1600" baseline="-5000" dirty="0"/>
              <a:t>stop</a:t>
            </a:r>
          </a:p>
          <a:p>
            <a:pPr lvl="1"/>
            <a:endParaRPr lang="en-US" sz="1600" dirty="0"/>
          </a:p>
        </p:txBody>
      </p:sp>
      <p:sp>
        <p:nvSpPr>
          <p:cNvPr id="4" name="Footer Placeholder 3"/>
          <p:cNvSpPr>
            <a:spLocks noGrp="1"/>
          </p:cNvSpPr>
          <p:nvPr>
            <p:ph type="ftr" sz="quarter" idx="10"/>
          </p:nvPr>
        </p:nvSpPr>
        <p:spPr/>
        <p:txBody>
          <a:bodyPr/>
          <a:lstStyle/>
          <a:p>
            <a:pPr>
              <a:defRPr/>
            </a:pPr>
            <a:r>
              <a:rPr lang="en-US" dirty="0"/>
              <a:t>SPK Subsystem</a:t>
            </a:r>
          </a:p>
        </p:txBody>
      </p:sp>
      <p:sp>
        <p:nvSpPr>
          <p:cNvPr id="5" name="Slide Number Placeholder 4"/>
          <p:cNvSpPr>
            <a:spLocks noGrp="1"/>
          </p:cNvSpPr>
          <p:nvPr>
            <p:ph type="sldNum" sz="quarter" idx="11"/>
          </p:nvPr>
        </p:nvSpPr>
        <p:spPr/>
        <p:txBody>
          <a:bodyPr/>
          <a:lstStyle/>
          <a:p>
            <a:pPr>
              <a:defRPr/>
            </a:pPr>
            <a:fld id="{FEBF1FA2-1C28-D04A-87C7-3B9CE95A6DE2}" type="slidenum">
              <a:rPr lang="en-US" smtClean="0"/>
              <a:pPr>
                <a:defRPr/>
              </a:pPr>
              <a:t>11</a:t>
            </a:fld>
            <a:endParaRPr lang="en-US" sz="1400" b="0" dirty="0">
              <a:latin typeface="Times New Roman" charset="0"/>
            </a:endParaRPr>
          </a:p>
        </p:txBody>
      </p:sp>
      <p:sp>
        <p:nvSpPr>
          <p:cNvPr id="6" name="TextBox 5"/>
          <p:cNvSpPr txBox="1"/>
          <p:nvPr/>
        </p:nvSpPr>
        <p:spPr>
          <a:xfrm>
            <a:off x="1005581" y="2191392"/>
            <a:ext cx="3460997" cy="1600438"/>
          </a:xfrm>
          <a:prstGeom prst="rect">
            <a:avLst/>
          </a:prstGeom>
          <a:noFill/>
        </p:spPr>
        <p:txBody>
          <a:bodyPr wrap="square" rtlCol="0">
            <a:spAutoFit/>
          </a:bodyPr>
          <a:lstStyle/>
          <a:p>
            <a:r>
              <a:rPr lang="cs-CZ" sz="1400" dirty="0"/>
              <a:t>epoch_1,  x1,  y1,  z1,  vx1,  vy1,  vz1</a:t>
            </a:r>
          </a:p>
          <a:p>
            <a:r>
              <a:rPr lang="cs-CZ" sz="1400" dirty="0"/>
              <a:t>epoch_2,  x2,  y2,  z2,  vx2,  vy2,  vz2</a:t>
            </a:r>
          </a:p>
          <a:p>
            <a:r>
              <a:rPr lang="cs-CZ" sz="1400" dirty="0"/>
              <a:t>epoch_3,  x3,  y3,  z3,  vx3,  vy3,  vz3</a:t>
            </a:r>
          </a:p>
          <a:p>
            <a:r>
              <a:rPr lang="cs-CZ" sz="1400" dirty="0"/>
              <a:t>epoch_4,  x4,  y4,  z4,  vx4,  vy4,  vz4</a:t>
            </a:r>
          </a:p>
          <a:p>
            <a:r>
              <a:rPr lang="cs-CZ" sz="1400" dirty="0"/>
              <a:t> ..................  etc. ...................</a:t>
            </a:r>
          </a:p>
          <a:p>
            <a:r>
              <a:rPr lang="cs-CZ" sz="1400" dirty="0"/>
              <a:t> ..................  etc. ...................</a:t>
            </a:r>
          </a:p>
          <a:p>
            <a:r>
              <a:rPr lang="cs-CZ" sz="1400" dirty="0"/>
              <a:t>epoch_n,  xn,  yn,  zn,  vxn,  vyn,  vzn </a:t>
            </a:r>
            <a:endParaRPr lang="en-US" sz="1400" dirty="0"/>
          </a:p>
        </p:txBody>
      </p:sp>
      <p:sp>
        <p:nvSpPr>
          <p:cNvPr id="10" name="Rectangle 9"/>
          <p:cNvSpPr/>
          <p:nvPr/>
        </p:nvSpPr>
        <p:spPr bwMode="auto">
          <a:xfrm>
            <a:off x="1008896" y="1758942"/>
            <a:ext cx="3440403" cy="364129"/>
          </a:xfrm>
          <a:prstGeom prst="rect">
            <a:avLst/>
          </a:prstGeom>
          <a:solidFill>
            <a:schemeClr val="bg1">
              <a:lumMod val="75000"/>
            </a:schemeClr>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Times New Roman" pitchFamily="27" charset="0"/>
            </a:endParaRPr>
          </a:p>
        </p:txBody>
      </p:sp>
      <p:sp>
        <p:nvSpPr>
          <p:cNvPr id="8" name="TextBox 7"/>
          <p:cNvSpPr txBox="1"/>
          <p:nvPr/>
        </p:nvSpPr>
        <p:spPr>
          <a:xfrm>
            <a:off x="974171" y="1792734"/>
            <a:ext cx="3493264" cy="276999"/>
          </a:xfrm>
          <a:prstGeom prst="rect">
            <a:avLst/>
          </a:prstGeom>
          <a:noFill/>
        </p:spPr>
        <p:txBody>
          <a:bodyPr wrap="none" rtlCol="0">
            <a:spAutoFit/>
          </a:bodyPr>
          <a:lstStyle/>
          <a:p>
            <a:r>
              <a:rPr lang="en-US" sz="1100" dirty="0"/>
              <a:t>Target, Ref Frame ID, Center of Motion, T</a:t>
            </a:r>
            <a:r>
              <a:rPr lang="en-US" sz="1100" baseline="-5000" dirty="0"/>
              <a:t>start</a:t>
            </a:r>
            <a:r>
              <a:rPr lang="en-US" sz="1100" dirty="0"/>
              <a:t>, T</a:t>
            </a:r>
            <a:r>
              <a:rPr lang="en-US" sz="1100" baseline="-5000" dirty="0"/>
              <a:t>stop</a:t>
            </a:r>
            <a:r>
              <a:rPr lang="en-US" sz="1200" dirty="0"/>
              <a:t> </a:t>
            </a:r>
          </a:p>
        </p:txBody>
      </p:sp>
      <p:sp>
        <p:nvSpPr>
          <p:cNvPr id="14" name="Rectangle 13"/>
          <p:cNvSpPr/>
          <p:nvPr/>
        </p:nvSpPr>
        <p:spPr bwMode="auto">
          <a:xfrm>
            <a:off x="1011220" y="1362398"/>
            <a:ext cx="3439959" cy="364129"/>
          </a:xfrm>
          <a:prstGeom prst="rect">
            <a:avLst/>
          </a:prstGeom>
          <a:solidFill>
            <a:schemeClr val="bg1">
              <a:lumMod val="75000"/>
            </a:schemeClr>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Times New Roman" pitchFamily="27" charset="0"/>
            </a:endParaRPr>
          </a:p>
        </p:txBody>
      </p:sp>
      <p:sp>
        <p:nvSpPr>
          <p:cNvPr id="15" name="TextBox 14"/>
          <p:cNvSpPr txBox="1"/>
          <p:nvPr/>
        </p:nvSpPr>
        <p:spPr>
          <a:xfrm>
            <a:off x="1046164" y="1372077"/>
            <a:ext cx="1407281" cy="276999"/>
          </a:xfrm>
          <a:prstGeom prst="rect">
            <a:avLst/>
          </a:prstGeom>
          <a:noFill/>
        </p:spPr>
        <p:txBody>
          <a:bodyPr wrap="none" rtlCol="0">
            <a:spAutoFit/>
          </a:bodyPr>
          <a:lstStyle/>
          <a:p>
            <a:r>
              <a:rPr lang="en-US" sz="1200" dirty="0"/>
              <a:t>Some other stuff </a:t>
            </a:r>
          </a:p>
        </p:txBody>
      </p:sp>
      <p:sp>
        <p:nvSpPr>
          <p:cNvPr id="12" name="Rectangle 11"/>
          <p:cNvSpPr/>
          <p:nvPr/>
        </p:nvSpPr>
        <p:spPr bwMode="auto">
          <a:xfrm>
            <a:off x="861494" y="1261126"/>
            <a:ext cx="3773161" cy="2744069"/>
          </a:xfrm>
          <a:prstGeom prst="rect">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Times New Roman" pitchFamily="27" charset="0"/>
            </a:endParaRPr>
          </a:p>
        </p:txBody>
      </p:sp>
      <p:sp>
        <p:nvSpPr>
          <p:cNvPr id="16" name="Right Brace 15"/>
          <p:cNvSpPr/>
          <p:nvPr/>
        </p:nvSpPr>
        <p:spPr bwMode="auto">
          <a:xfrm>
            <a:off x="4823233" y="1725016"/>
            <a:ext cx="586116" cy="2116567"/>
          </a:xfrm>
          <a:prstGeom prst="rightBrace">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Times New Roman" pitchFamily="27" charset="0"/>
            </a:endParaRPr>
          </a:p>
        </p:txBody>
      </p:sp>
      <p:sp>
        <p:nvSpPr>
          <p:cNvPr id="17" name="TextBox 16"/>
          <p:cNvSpPr txBox="1"/>
          <p:nvPr/>
        </p:nvSpPr>
        <p:spPr>
          <a:xfrm>
            <a:off x="5604720" y="2593352"/>
            <a:ext cx="1646980" cy="369332"/>
          </a:xfrm>
          <a:prstGeom prst="rect">
            <a:avLst/>
          </a:prstGeom>
          <a:noFill/>
        </p:spPr>
        <p:txBody>
          <a:bodyPr wrap="none" rtlCol="0">
            <a:spAutoFit/>
          </a:bodyPr>
          <a:lstStyle/>
          <a:p>
            <a:r>
              <a:rPr lang="en-US" sz="1800" dirty="0"/>
              <a:t>One segment</a:t>
            </a:r>
          </a:p>
        </p:txBody>
      </p:sp>
    </p:spTree>
    <p:extLst>
      <p:ext uri="{BB962C8B-B14F-4D97-AF65-F5344CB8AC3E}">
        <p14:creationId xmlns:p14="http://schemas.microsoft.com/office/powerpoint/2010/main" val="44369726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38110" y="381000"/>
            <a:ext cx="5623535" cy="490391"/>
          </a:xfrm>
        </p:spPr>
        <p:txBody>
          <a:bodyPr/>
          <a:lstStyle/>
          <a:p>
            <a:r>
              <a:rPr lang="en-US" dirty="0"/>
              <a:t>A More Substantial SPK File</a:t>
            </a:r>
          </a:p>
        </p:txBody>
      </p:sp>
      <p:sp>
        <p:nvSpPr>
          <p:cNvPr id="3" name="Content Placeholder 2"/>
          <p:cNvSpPr>
            <a:spLocks noGrp="1"/>
          </p:cNvSpPr>
          <p:nvPr>
            <p:ph idx="1"/>
          </p:nvPr>
        </p:nvSpPr>
        <p:spPr>
          <a:xfrm>
            <a:off x="647216" y="5032168"/>
            <a:ext cx="8414024" cy="1838531"/>
          </a:xfrm>
        </p:spPr>
        <p:txBody>
          <a:bodyPr/>
          <a:lstStyle/>
          <a:p>
            <a:r>
              <a:rPr lang="en-US" sz="2000" dirty="0"/>
              <a:t>This more substantial SPK is made up of multiple segments containing ephemeris data:</a:t>
            </a:r>
          </a:p>
          <a:p>
            <a:pPr lvl="1"/>
            <a:r>
              <a:rPr lang="en-US" sz="1600" dirty="0"/>
              <a:t>for a single object (perhaps a spacecraft, an asteroid, or …???),</a:t>
            </a:r>
          </a:p>
          <a:p>
            <a:pPr lvl="1"/>
            <a:r>
              <a:rPr lang="en-US" sz="1600" dirty="0"/>
              <a:t>given in a single reference frame (“coordinate frame”), </a:t>
            </a:r>
          </a:p>
          <a:p>
            <a:pPr lvl="1"/>
            <a:r>
              <a:rPr lang="en-US" sz="1600" dirty="0"/>
              <a:t>having a single center of motion,</a:t>
            </a:r>
          </a:p>
          <a:p>
            <a:pPr lvl="1"/>
            <a:r>
              <a:rPr lang="en-US" sz="1600" dirty="0"/>
              <a:t>with data spanning from T</a:t>
            </a:r>
            <a:r>
              <a:rPr lang="en-US" sz="1600" baseline="-5000" dirty="0"/>
              <a:t>1</a:t>
            </a:r>
            <a:r>
              <a:rPr lang="en-US" sz="1600" dirty="0"/>
              <a:t> to T</a:t>
            </a:r>
            <a:r>
              <a:rPr lang="en-US" sz="1600" baseline="-5000" dirty="0"/>
              <a:t>6</a:t>
            </a:r>
          </a:p>
        </p:txBody>
      </p:sp>
      <p:sp>
        <p:nvSpPr>
          <p:cNvPr id="4" name="Footer Placeholder 3"/>
          <p:cNvSpPr>
            <a:spLocks noGrp="1"/>
          </p:cNvSpPr>
          <p:nvPr>
            <p:ph type="ftr" sz="quarter" idx="10"/>
          </p:nvPr>
        </p:nvSpPr>
        <p:spPr/>
        <p:txBody>
          <a:bodyPr/>
          <a:lstStyle/>
          <a:p>
            <a:pPr>
              <a:defRPr/>
            </a:pPr>
            <a:r>
              <a:rPr lang="en-US" dirty="0"/>
              <a:t>SPK Subsystem</a:t>
            </a:r>
          </a:p>
        </p:txBody>
      </p:sp>
      <p:sp>
        <p:nvSpPr>
          <p:cNvPr id="5" name="Slide Number Placeholder 4"/>
          <p:cNvSpPr>
            <a:spLocks noGrp="1"/>
          </p:cNvSpPr>
          <p:nvPr>
            <p:ph type="sldNum" sz="quarter" idx="11"/>
          </p:nvPr>
        </p:nvSpPr>
        <p:spPr/>
        <p:txBody>
          <a:bodyPr/>
          <a:lstStyle/>
          <a:p>
            <a:pPr>
              <a:defRPr/>
            </a:pPr>
            <a:fld id="{FEBF1FA2-1C28-D04A-87C7-3B9CE95A6DE2}" type="slidenum">
              <a:rPr lang="en-US" smtClean="0"/>
              <a:pPr>
                <a:defRPr/>
              </a:pPr>
              <a:t>12</a:t>
            </a:fld>
            <a:endParaRPr lang="en-US" sz="1400" b="0" dirty="0">
              <a:latin typeface="Times New Roman" charset="0"/>
            </a:endParaRPr>
          </a:p>
        </p:txBody>
      </p:sp>
      <p:sp>
        <p:nvSpPr>
          <p:cNvPr id="7" name="Rectangle 6"/>
          <p:cNvSpPr/>
          <p:nvPr/>
        </p:nvSpPr>
        <p:spPr bwMode="auto">
          <a:xfrm>
            <a:off x="1030861" y="2085318"/>
            <a:ext cx="3330519" cy="1722949"/>
          </a:xfrm>
          <a:prstGeom prst="rect">
            <a:avLst/>
          </a:prstGeom>
          <a:solidFill>
            <a:schemeClr val="bg1">
              <a:lumMod val="75000"/>
            </a:schemeClr>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Times New Roman" pitchFamily="27" charset="0"/>
            </a:endParaRPr>
          </a:p>
        </p:txBody>
      </p:sp>
      <p:sp>
        <p:nvSpPr>
          <p:cNvPr id="6" name="TextBox 5"/>
          <p:cNvSpPr txBox="1"/>
          <p:nvPr/>
        </p:nvSpPr>
        <p:spPr>
          <a:xfrm>
            <a:off x="1039744" y="2156368"/>
            <a:ext cx="3294991" cy="1600438"/>
          </a:xfrm>
          <a:prstGeom prst="rect">
            <a:avLst/>
          </a:prstGeom>
          <a:noFill/>
        </p:spPr>
        <p:txBody>
          <a:bodyPr wrap="square" rtlCol="0">
            <a:spAutoFit/>
          </a:bodyPr>
          <a:lstStyle/>
          <a:p>
            <a:r>
              <a:rPr lang="cs-CZ" sz="1400" dirty="0"/>
              <a:t>epoch-1,  x1,  y1,  z1,  vx1,  vy1,  vz1</a:t>
            </a:r>
          </a:p>
          <a:p>
            <a:r>
              <a:rPr lang="cs-CZ" sz="1400" dirty="0"/>
              <a:t>epoch-2,  x2,  y2,  z2,  vx2,  vy2,  vz2</a:t>
            </a:r>
          </a:p>
          <a:p>
            <a:r>
              <a:rPr lang="cs-CZ" sz="1400" dirty="0"/>
              <a:t>epoch-3,  x3,  y3,  z3,  vx3,  vy3,  vz3</a:t>
            </a:r>
          </a:p>
          <a:p>
            <a:r>
              <a:rPr lang="cs-CZ" sz="1400" dirty="0"/>
              <a:t>epoch-4,  x4,  y4,  z4,  vx4,  vy4,  vz4</a:t>
            </a:r>
          </a:p>
          <a:p>
            <a:r>
              <a:rPr lang="cs-CZ" sz="1400" dirty="0"/>
              <a:t> ..................  etc. ...................</a:t>
            </a:r>
          </a:p>
          <a:p>
            <a:r>
              <a:rPr lang="cs-CZ" sz="1400" dirty="0"/>
              <a:t> ..................  etc. ...................</a:t>
            </a:r>
          </a:p>
          <a:p>
            <a:r>
              <a:rPr lang="cs-CZ" sz="1400" dirty="0"/>
              <a:t>epoch-n,  xn,  yn,  zn,  vxn,  vyn,  vzn </a:t>
            </a:r>
            <a:endParaRPr lang="en-US" sz="1400" dirty="0"/>
          </a:p>
        </p:txBody>
      </p:sp>
      <p:sp>
        <p:nvSpPr>
          <p:cNvPr id="10" name="Rectangle 9"/>
          <p:cNvSpPr/>
          <p:nvPr/>
        </p:nvSpPr>
        <p:spPr bwMode="auto">
          <a:xfrm>
            <a:off x="1021782" y="1736530"/>
            <a:ext cx="3330519" cy="364129"/>
          </a:xfrm>
          <a:prstGeom prst="rect">
            <a:avLst/>
          </a:prstGeom>
          <a:solidFill>
            <a:schemeClr val="bg1">
              <a:lumMod val="75000"/>
            </a:schemeClr>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Times New Roman" pitchFamily="27" charset="0"/>
            </a:endParaRPr>
          </a:p>
        </p:txBody>
      </p:sp>
      <p:sp>
        <p:nvSpPr>
          <p:cNvPr id="8" name="TextBox 7"/>
          <p:cNvSpPr txBox="1"/>
          <p:nvPr/>
        </p:nvSpPr>
        <p:spPr>
          <a:xfrm>
            <a:off x="1011485" y="1789817"/>
            <a:ext cx="3186460" cy="261610"/>
          </a:xfrm>
          <a:prstGeom prst="rect">
            <a:avLst/>
          </a:prstGeom>
          <a:noFill/>
        </p:spPr>
        <p:txBody>
          <a:bodyPr wrap="none" rtlCol="0">
            <a:spAutoFit/>
          </a:bodyPr>
          <a:lstStyle/>
          <a:p>
            <a:r>
              <a:rPr lang="en-US" sz="1100" dirty="0"/>
              <a:t>Target, Ref Frame ID, Center of Motion, T</a:t>
            </a:r>
            <a:r>
              <a:rPr lang="en-US" sz="1100" baseline="-5000" dirty="0"/>
              <a:t>1</a:t>
            </a:r>
            <a:r>
              <a:rPr lang="en-US" sz="1100" dirty="0"/>
              <a:t>, T</a:t>
            </a:r>
            <a:r>
              <a:rPr lang="en-US" sz="1100" baseline="-5000" dirty="0"/>
              <a:t>2</a:t>
            </a:r>
            <a:r>
              <a:rPr lang="en-US" sz="1100" dirty="0"/>
              <a:t> </a:t>
            </a:r>
          </a:p>
        </p:txBody>
      </p:sp>
      <p:sp>
        <p:nvSpPr>
          <p:cNvPr id="14" name="Rectangle 13"/>
          <p:cNvSpPr/>
          <p:nvPr/>
        </p:nvSpPr>
        <p:spPr bwMode="auto">
          <a:xfrm>
            <a:off x="1352007" y="2637371"/>
            <a:ext cx="3330519" cy="1722949"/>
          </a:xfrm>
          <a:prstGeom prst="rect">
            <a:avLst/>
          </a:prstGeom>
          <a:solidFill>
            <a:schemeClr val="bg1">
              <a:lumMod val="75000"/>
            </a:schemeClr>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Times New Roman" pitchFamily="27" charset="0"/>
            </a:endParaRPr>
          </a:p>
        </p:txBody>
      </p:sp>
      <p:sp>
        <p:nvSpPr>
          <p:cNvPr id="15" name="TextBox 14"/>
          <p:cNvSpPr txBox="1"/>
          <p:nvPr/>
        </p:nvSpPr>
        <p:spPr>
          <a:xfrm>
            <a:off x="1360890" y="2708421"/>
            <a:ext cx="3294991" cy="1600438"/>
          </a:xfrm>
          <a:prstGeom prst="rect">
            <a:avLst/>
          </a:prstGeom>
          <a:noFill/>
        </p:spPr>
        <p:txBody>
          <a:bodyPr wrap="square" rtlCol="0">
            <a:spAutoFit/>
          </a:bodyPr>
          <a:lstStyle/>
          <a:p>
            <a:r>
              <a:rPr lang="cs-CZ" sz="1400" dirty="0"/>
              <a:t>epoch-1,  x1,  y1,  z1,  vx1,  vy1,  vz1</a:t>
            </a:r>
          </a:p>
          <a:p>
            <a:r>
              <a:rPr lang="cs-CZ" sz="1400" dirty="0"/>
              <a:t>epoch-2,  x2,  y2,  z2,  vx2,  vy2,  vz2</a:t>
            </a:r>
          </a:p>
          <a:p>
            <a:r>
              <a:rPr lang="cs-CZ" sz="1400" dirty="0"/>
              <a:t>epoch-3,  x3,  y3,  z3,  vx3,  vy3,  vz3</a:t>
            </a:r>
          </a:p>
          <a:p>
            <a:r>
              <a:rPr lang="cs-CZ" sz="1400" dirty="0"/>
              <a:t>epoch-4,  x4,  y4,  z4,  vx4,  vy4,  vz4</a:t>
            </a:r>
          </a:p>
          <a:p>
            <a:r>
              <a:rPr lang="cs-CZ" sz="1400" dirty="0"/>
              <a:t> ..................  etc. ...................</a:t>
            </a:r>
          </a:p>
          <a:p>
            <a:r>
              <a:rPr lang="cs-CZ" sz="1400" dirty="0"/>
              <a:t> ..................  etc. ...................</a:t>
            </a:r>
          </a:p>
          <a:p>
            <a:r>
              <a:rPr lang="cs-CZ" sz="1400" dirty="0"/>
              <a:t>epoch-n,  xn,  yn,  zn,  vxn,  vyn,  vzn </a:t>
            </a:r>
            <a:endParaRPr lang="en-US" sz="1400" dirty="0"/>
          </a:p>
        </p:txBody>
      </p:sp>
      <p:sp>
        <p:nvSpPr>
          <p:cNvPr id="16" name="Rectangle 15"/>
          <p:cNvSpPr/>
          <p:nvPr/>
        </p:nvSpPr>
        <p:spPr bwMode="auto">
          <a:xfrm>
            <a:off x="1353423" y="2280020"/>
            <a:ext cx="3330519" cy="364129"/>
          </a:xfrm>
          <a:prstGeom prst="rect">
            <a:avLst/>
          </a:prstGeom>
          <a:solidFill>
            <a:schemeClr val="bg1">
              <a:lumMod val="75000"/>
            </a:schemeClr>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Times New Roman" pitchFamily="27" charset="0"/>
            </a:endParaRPr>
          </a:p>
        </p:txBody>
      </p:sp>
      <p:sp>
        <p:nvSpPr>
          <p:cNvPr id="17" name="TextBox 16"/>
          <p:cNvSpPr txBox="1"/>
          <p:nvPr/>
        </p:nvSpPr>
        <p:spPr>
          <a:xfrm>
            <a:off x="1385840" y="2324667"/>
            <a:ext cx="3186460" cy="261610"/>
          </a:xfrm>
          <a:prstGeom prst="rect">
            <a:avLst/>
          </a:prstGeom>
          <a:noFill/>
        </p:spPr>
        <p:txBody>
          <a:bodyPr wrap="none" rtlCol="0">
            <a:spAutoFit/>
          </a:bodyPr>
          <a:lstStyle/>
          <a:p>
            <a:r>
              <a:rPr lang="en-US" sz="1100" dirty="0"/>
              <a:t>Target, Ref Frame ID, Center of Motion, </a:t>
            </a:r>
            <a:r>
              <a:rPr lang="en-US" sz="1100" dirty="0">
                <a:solidFill>
                  <a:srgbClr val="FF0000"/>
                </a:solidFill>
              </a:rPr>
              <a:t>T</a:t>
            </a:r>
            <a:r>
              <a:rPr lang="en-US" sz="1100" baseline="-5000" dirty="0">
                <a:solidFill>
                  <a:srgbClr val="FF0000"/>
                </a:solidFill>
              </a:rPr>
              <a:t>3</a:t>
            </a:r>
            <a:r>
              <a:rPr lang="en-US" sz="1100" dirty="0">
                <a:solidFill>
                  <a:srgbClr val="FF0000"/>
                </a:solidFill>
              </a:rPr>
              <a:t>, T</a:t>
            </a:r>
            <a:r>
              <a:rPr lang="en-US" sz="1100" baseline="-5000" dirty="0">
                <a:solidFill>
                  <a:srgbClr val="FF0000"/>
                </a:solidFill>
              </a:rPr>
              <a:t>4</a:t>
            </a:r>
            <a:r>
              <a:rPr lang="en-US" sz="1100" dirty="0"/>
              <a:t> </a:t>
            </a:r>
          </a:p>
        </p:txBody>
      </p:sp>
      <p:sp>
        <p:nvSpPr>
          <p:cNvPr id="19" name="Rectangle 18"/>
          <p:cNvSpPr/>
          <p:nvPr/>
        </p:nvSpPr>
        <p:spPr bwMode="auto">
          <a:xfrm>
            <a:off x="1708678" y="3198305"/>
            <a:ext cx="3330519" cy="1722949"/>
          </a:xfrm>
          <a:prstGeom prst="rect">
            <a:avLst/>
          </a:prstGeom>
          <a:solidFill>
            <a:schemeClr val="bg1">
              <a:lumMod val="75000"/>
            </a:schemeClr>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Times New Roman" pitchFamily="27" charset="0"/>
            </a:endParaRPr>
          </a:p>
        </p:txBody>
      </p:sp>
      <p:sp>
        <p:nvSpPr>
          <p:cNvPr id="20" name="TextBox 19"/>
          <p:cNvSpPr txBox="1"/>
          <p:nvPr/>
        </p:nvSpPr>
        <p:spPr>
          <a:xfrm>
            <a:off x="1717561" y="3269355"/>
            <a:ext cx="3344386" cy="1600438"/>
          </a:xfrm>
          <a:prstGeom prst="rect">
            <a:avLst/>
          </a:prstGeom>
          <a:noFill/>
        </p:spPr>
        <p:txBody>
          <a:bodyPr wrap="square" rtlCol="0">
            <a:spAutoFit/>
          </a:bodyPr>
          <a:lstStyle/>
          <a:p>
            <a:r>
              <a:rPr lang="cs-CZ" sz="1400" dirty="0"/>
              <a:t>epoch_1,  x1,  y1,  z1,  vx1,  vy1,  vz1</a:t>
            </a:r>
          </a:p>
          <a:p>
            <a:r>
              <a:rPr lang="cs-CZ" sz="1400" dirty="0"/>
              <a:t>epoch_2,  x2,  y2,  z2,  vx2,  vy2,  vz2</a:t>
            </a:r>
          </a:p>
          <a:p>
            <a:r>
              <a:rPr lang="cs-CZ" sz="1400" dirty="0"/>
              <a:t>epoch_3,  x3,  y3,  z3,  vx3,  vy3,  vz3</a:t>
            </a:r>
          </a:p>
          <a:p>
            <a:r>
              <a:rPr lang="cs-CZ" sz="1400" dirty="0"/>
              <a:t>epoch_4,  x4,  y4,  z4,  vx4,  vy4,  vz4</a:t>
            </a:r>
          </a:p>
          <a:p>
            <a:r>
              <a:rPr lang="cs-CZ" sz="1400" dirty="0"/>
              <a:t> ..................  etc. ...................</a:t>
            </a:r>
          </a:p>
          <a:p>
            <a:r>
              <a:rPr lang="cs-CZ" sz="1400" dirty="0"/>
              <a:t> ..................  etc. ...................</a:t>
            </a:r>
          </a:p>
          <a:p>
            <a:r>
              <a:rPr lang="cs-CZ" sz="1400" dirty="0"/>
              <a:t>epoch_n,  xn,  yn,  zn,  vxn,  vyn,  vzn </a:t>
            </a:r>
            <a:endParaRPr lang="en-US" sz="1400" dirty="0"/>
          </a:p>
        </p:txBody>
      </p:sp>
      <p:sp>
        <p:nvSpPr>
          <p:cNvPr id="21" name="Rectangle 20"/>
          <p:cNvSpPr/>
          <p:nvPr/>
        </p:nvSpPr>
        <p:spPr bwMode="auto">
          <a:xfrm>
            <a:off x="1718450" y="2840952"/>
            <a:ext cx="3330519" cy="364129"/>
          </a:xfrm>
          <a:prstGeom prst="rect">
            <a:avLst/>
          </a:prstGeom>
          <a:solidFill>
            <a:schemeClr val="bg1">
              <a:lumMod val="75000"/>
            </a:schemeClr>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Times New Roman" pitchFamily="27" charset="0"/>
            </a:endParaRPr>
          </a:p>
        </p:txBody>
      </p:sp>
      <p:sp>
        <p:nvSpPr>
          <p:cNvPr id="22" name="TextBox 21"/>
          <p:cNvSpPr txBox="1"/>
          <p:nvPr/>
        </p:nvSpPr>
        <p:spPr>
          <a:xfrm>
            <a:off x="1690391" y="2894239"/>
            <a:ext cx="3186460" cy="261610"/>
          </a:xfrm>
          <a:prstGeom prst="rect">
            <a:avLst/>
          </a:prstGeom>
          <a:noFill/>
        </p:spPr>
        <p:txBody>
          <a:bodyPr wrap="none" rtlCol="0">
            <a:spAutoFit/>
          </a:bodyPr>
          <a:lstStyle/>
          <a:p>
            <a:r>
              <a:rPr lang="en-US" sz="1100" dirty="0"/>
              <a:t>Target, Ref Frame ID, Center of Motion, </a:t>
            </a:r>
            <a:r>
              <a:rPr lang="en-US" sz="1100" dirty="0">
                <a:solidFill>
                  <a:srgbClr val="008000"/>
                </a:solidFill>
              </a:rPr>
              <a:t>T</a:t>
            </a:r>
            <a:r>
              <a:rPr lang="en-US" sz="1100" baseline="-5000" dirty="0">
                <a:solidFill>
                  <a:srgbClr val="008000"/>
                </a:solidFill>
              </a:rPr>
              <a:t>5</a:t>
            </a:r>
            <a:r>
              <a:rPr lang="en-US" sz="1100" dirty="0">
                <a:solidFill>
                  <a:srgbClr val="008000"/>
                </a:solidFill>
              </a:rPr>
              <a:t>, T</a:t>
            </a:r>
            <a:r>
              <a:rPr lang="en-US" sz="1100" baseline="-5000" dirty="0">
                <a:solidFill>
                  <a:srgbClr val="008000"/>
                </a:solidFill>
              </a:rPr>
              <a:t>6</a:t>
            </a:r>
            <a:r>
              <a:rPr lang="en-US" sz="1100" dirty="0"/>
              <a:t> </a:t>
            </a:r>
          </a:p>
        </p:txBody>
      </p:sp>
      <p:sp>
        <p:nvSpPr>
          <p:cNvPr id="28" name="Rectangle 27"/>
          <p:cNvSpPr/>
          <p:nvPr/>
        </p:nvSpPr>
        <p:spPr bwMode="auto">
          <a:xfrm>
            <a:off x="861494" y="1261126"/>
            <a:ext cx="4387400" cy="3732161"/>
          </a:xfrm>
          <a:prstGeom prst="rect">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Times New Roman" pitchFamily="27" charset="0"/>
            </a:endParaRPr>
          </a:p>
        </p:txBody>
      </p:sp>
      <p:sp>
        <p:nvSpPr>
          <p:cNvPr id="9" name="Rectangle 8"/>
          <p:cNvSpPr/>
          <p:nvPr/>
        </p:nvSpPr>
        <p:spPr bwMode="auto">
          <a:xfrm>
            <a:off x="1023648" y="1392436"/>
            <a:ext cx="3337820" cy="314869"/>
          </a:xfrm>
          <a:prstGeom prst="rect">
            <a:avLst/>
          </a:prstGeom>
          <a:solidFill>
            <a:srgbClr val="BFBFBF"/>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Times New Roman" pitchFamily="27" charset="0"/>
            </a:endParaRPr>
          </a:p>
        </p:txBody>
      </p:sp>
      <p:sp>
        <p:nvSpPr>
          <p:cNvPr id="25" name="TextBox 24"/>
          <p:cNvSpPr txBox="1"/>
          <p:nvPr/>
        </p:nvSpPr>
        <p:spPr>
          <a:xfrm>
            <a:off x="1130829" y="1386972"/>
            <a:ext cx="1407281" cy="276999"/>
          </a:xfrm>
          <a:prstGeom prst="rect">
            <a:avLst/>
          </a:prstGeom>
          <a:noFill/>
        </p:spPr>
        <p:txBody>
          <a:bodyPr wrap="none" rtlCol="0">
            <a:spAutoFit/>
          </a:bodyPr>
          <a:lstStyle/>
          <a:p>
            <a:r>
              <a:rPr lang="en-US" sz="1200" dirty="0"/>
              <a:t>Some other stuff </a:t>
            </a:r>
          </a:p>
        </p:txBody>
      </p:sp>
    </p:spTree>
    <p:extLst>
      <p:ext uri="{BB962C8B-B14F-4D97-AF65-F5344CB8AC3E}">
        <p14:creationId xmlns:p14="http://schemas.microsoft.com/office/powerpoint/2010/main" val="12714041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15234" y="381000"/>
            <a:ext cx="6969055" cy="490391"/>
          </a:xfrm>
        </p:spPr>
        <p:txBody>
          <a:bodyPr/>
          <a:lstStyle/>
          <a:p>
            <a:r>
              <a:rPr lang="en-US" dirty="0"/>
              <a:t>An Even More Substantial SPK File</a:t>
            </a:r>
          </a:p>
        </p:txBody>
      </p:sp>
      <p:sp>
        <p:nvSpPr>
          <p:cNvPr id="9" name="Content Placeholder 8"/>
          <p:cNvSpPr>
            <a:spLocks noGrp="1"/>
          </p:cNvSpPr>
          <p:nvPr>
            <p:ph idx="1"/>
          </p:nvPr>
        </p:nvSpPr>
        <p:spPr>
          <a:xfrm>
            <a:off x="323545" y="5423136"/>
            <a:ext cx="8833155" cy="1377950"/>
          </a:xfrm>
        </p:spPr>
        <p:txBody>
          <a:bodyPr/>
          <a:lstStyle/>
          <a:p>
            <a:r>
              <a:rPr lang="en-US" sz="2000" dirty="0"/>
              <a:t>This even more substantial SPK contains multiple segments having:</a:t>
            </a:r>
          </a:p>
          <a:p>
            <a:pPr lvl="1"/>
            <a:r>
              <a:rPr lang="en-US" sz="1400" dirty="0"/>
              <a:t>several objects (targets)</a:t>
            </a:r>
          </a:p>
          <a:p>
            <a:pPr lvl="1"/>
            <a:r>
              <a:rPr lang="en-US" sz="1400" dirty="0"/>
              <a:t>several reference frames</a:t>
            </a:r>
          </a:p>
          <a:p>
            <a:pPr lvl="1"/>
            <a:r>
              <a:rPr lang="en-US" sz="1400" dirty="0"/>
              <a:t>several centers of motion</a:t>
            </a:r>
          </a:p>
          <a:p>
            <a:pPr lvl="1"/>
            <a:r>
              <a:rPr lang="en-US" sz="1400" dirty="0"/>
              <a:t>several pairs of start and stop times</a:t>
            </a:r>
          </a:p>
        </p:txBody>
      </p:sp>
      <p:sp>
        <p:nvSpPr>
          <p:cNvPr id="4" name="Footer Placeholder 3"/>
          <p:cNvSpPr>
            <a:spLocks noGrp="1"/>
          </p:cNvSpPr>
          <p:nvPr>
            <p:ph type="ftr" sz="quarter" idx="10"/>
          </p:nvPr>
        </p:nvSpPr>
        <p:spPr>
          <a:xfrm>
            <a:off x="0" y="6629400"/>
            <a:ext cx="1252715" cy="241300"/>
          </a:xfrm>
        </p:spPr>
        <p:txBody>
          <a:bodyPr/>
          <a:lstStyle/>
          <a:p>
            <a:pPr>
              <a:defRPr/>
            </a:pPr>
            <a:r>
              <a:rPr lang="en-US" dirty="0"/>
              <a:t>SPK Subsystem</a:t>
            </a:r>
          </a:p>
        </p:txBody>
      </p:sp>
      <p:sp>
        <p:nvSpPr>
          <p:cNvPr id="5" name="Slide Number Placeholder 4"/>
          <p:cNvSpPr>
            <a:spLocks noGrp="1"/>
          </p:cNvSpPr>
          <p:nvPr>
            <p:ph type="sldNum" sz="quarter" idx="11"/>
          </p:nvPr>
        </p:nvSpPr>
        <p:spPr/>
        <p:txBody>
          <a:bodyPr/>
          <a:lstStyle/>
          <a:p>
            <a:pPr>
              <a:defRPr/>
            </a:pPr>
            <a:fld id="{FEBF1FA2-1C28-D04A-87C7-3B9CE95A6DE2}" type="slidenum">
              <a:rPr lang="en-US" smtClean="0"/>
              <a:pPr>
                <a:defRPr/>
              </a:pPr>
              <a:t>13</a:t>
            </a:fld>
            <a:endParaRPr lang="en-US" sz="1400" b="0" dirty="0">
              <a:latin typeface="Times New Roman" charset="0"/>
            </a:endParaRPr>
          </a:p>
        </p:txBody>
      </p:sp>
      <p:sp>
        <p:nvSpPr>
          <p:cNvPr id="10" name="Rectangle 9"/>
          <p:cNvSpPr/>
          <p:nvPr/>
        </p:nvSpPr>
        <p:spPr bwMode="auto">
          <a:xfrm>
            <a:off x="1241825" y="1300088"/>
            <a:ext cx="3330519" cy="364129"/>
          </a:xfrm>
          <a:prstGeom prst="rect">
            <a:avLst/>
          </a:prstGeom>
          <a:solidFill>
            <a:srgbClr val="BFBFBF"/>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Times New Roman" pitchFamily="27" charset="0"/>
            </a:endParaRPr>
          </a:p>
        </p:txBody>
      </p:sp>
      <p:sp>
        <p:nvSpPr>
          <p:cNvPr id="8" name="TextBox 7"/>
          <p:cNvSpPr txBox="1"/>
          <p:nvPr/>
        </p:nvSpPr>
        <p:spPr>
          <a:xfrm>
            <a:off x="1333622" y="1353080"/>
            <a:ext cx="1407758" cy="276999"/>
          </a:xfrm>
          <a:prstGeom prst="rect">
            <a:avLst/>
          </a:prstGeom>
          <a:noFill/>
        </p:spPr>
        <p:txBody>
          <a:bodyPr wrap="none" rtlCol="0">
            <a:spAutoFit/>
          </a:bodyPr>
          <a:lstStyle/>
          <a:p>
            <a:r>
              <a:rPr lang="en-US" sz="1200" dirty="0"/>
              <a:t>Some other stuff</a:t>
            </a:r>
          </a:p>
        </p:txBody>
      </p:sp>
      <p:sp>
        <p:nvSpPr>
          <p:cNvPr id="28" name="Rectangle 27"/>
          <p:cNvSpPr/>
          <p:nvPr/>
        </p:nvSpPr>
        <p:spPr bwMode="auto">
          <a:xfrm>
            <a:off x="861493" y="1193961"/>
            <a:ext cx="5168961" cy="4241320"/>
          </a:xfrm>
          <a:prstGeom prst="rect">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Times New Roman" pitchFamily="27" charset="0"/>
            </a:endParaRPr>
          </a:p>
        </p:txBody>
      </p:sp>
      <p:sp>
        <p:nvSpPr>
          <p:cNvPr id="36" name="Rectangle 35"/>
          <p:cNvSpPr/>
          <p:nvPr/>
        </p:nvSpPr>
        <p:spPr bwMode="auto">
          <a:xfrm>
            <a:off x="1227044" y="2052971"/>
            <a:ext cx="3330519" cy="1722949"/>
          </a:xfrm>
          <a:prstGeom prst="rect">
            <a:avLst/>
          </a:prstGeom>
          <a:solidFill>
            <a:schemeClr val="bg1">
              <a:lumMod val="75000"/>
            </a:schemeClr>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Times New Roman" pitchFamily="27" charset="0"/>
            </a:endParaRPr>
          </a:p>
        </p:txBody>
      </p:sp>
      <p:sp>
        <p:nvSpPr>
          <p:cNvPr id="37" name="TextBox 36"/>
          <p:cNvSpPr txBox="1"/>
          <p:nvPr/>
        </p:nvSpPr>
        <p:spPr>
          <a:xfrm>
            <a:off x="1235927" y="2124021"/>
            <a:ext cx="3294991" cy="1600438"/>
          </a:xfrm>
          <a:prstGeom prst="rect">
            <a:avLst/>
          </a:prstGeom>
          <a:noFill/>
        </p:spPr>
        <p:txBody>
          <a:bodyPr wrap="square" rtlCol="0">
            <a:spAutoFit/>
          </a:bodyPr>
          <a:lstStyle/>
          <a:p>
            <a:r>
              <a:rPr lang="cs-CZ" sz="1400" dirty="0"/>
              <a:t>epoch-1,  x1,  y1,  z1,  vx1,  vy1,  vz1</a:t>
            </a:r>
          </a:p>
          <a:p>
            <a:r>
              <a:rPr lang="cs-CZ" sz="1400" dirty="0"/>
              <a:t>epoch-2,  x2,  y2,  z2,  vx2,  vy2,  vz2</a:t>
            </a:r>
          </a:p>
          <a:p>
            <a:r>
              <a:rPr lang="cs-CZ" sz="1400" dirty="0"/>
              <a:t>epoch-3,  x3,  y3,  z3,  vx3,  vy3,  vz3</a:t>
            </a:r>
          </a:p>
          <a:p>
            <a:r>
              <a:rPr lang="cs-CZ" sz="1400" dirty="0"/>
              <a:t>epoch-4,  x4,  y4,  z4,  vx4,  vy4,  vz4</a:t>
            </a:r>
          </a:p>
          <a:p>
            <a:r>
              <a:rPr lang="cs-CZ" sz="1400" dirty="0"/>
              <a:t> ..................  etc. ...................</a:t>
            </a:r>
          </a:p>
          <a:p>
            <a:r>
              <a:rPr lang="cs-CZ" sz="1400" dirty="0"/>
              <a:t> ..................  etc. ...................</a:t>
            </a:r>
          </a:p>
          <a:p>
            <a:r>
              <a:rPr lang="cs-CZ" sz="1400" dirty="0"/>
              <a:t>epoch-n,  xn,  yn,  zn,  vxn,  vyn,  vzn </a:t>
            </a:r>
            <a:endParaRPr lang="en-US" sz="1400" dirty="0"/>
          </a:p>
        </p:txBody>
      </p:sp>
      <p:sp>
        <p:nvSpPr>
          <p:cNvPr id="38" name="Rectangle 37"/>
          <p:cNvSpPr/>
          <p:nvPr/>
        </p:nvSpPr>
        <p:spPr bwMode="auto">
          <a:xfrm>
            <a:off x="1228461" y="1685938"/>
            <a:ext cx="3330519" cy="364129"/>
          </a:xfrm>
          <a:prstGeom prst="rect">
            <a:avLst/>
          </a:prstGeom>
          <a:solidFill>
            <a:schemeClr val="bg1">
              <a:lumMod val="75000"/>
            </a:schemeClr>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Times New Roman" pitchFamily="27" charset="0"/>
            </a:endParaRPr>
          </a:p>
        </p:txBody>
      </p:sp>
      <p:sp>
        <p:nvSpPr>
          <p:cNvPr id="39" name="TextBox 38"/>
          <p:cNvSpPr txBox="1"/>
          <p:nvPr/>
        </p:nvSpPr>
        <p:spPr>
          <a:xfrm>
            <a:off x="1333622" y="1739225"/>
            <a:ext cx="3186460" cy="261610"/>
          </a:xfrm>
          <a:prstGeom prst="rect">
            <a:avLst/>
          </a:prstGeom>
          <a:noFill/>
        </p:spPr>
        <p:txBody>
          <a:bodyPr wrap="none" rtlCol="0">
            <a:spAutoFit/>
          </a:bodyPr>
          <a:lstStyle/>
          <a:p>
            <a:r>
              <a:rPr lang="en-US" sz="1100" dirty="0">
                <a:solidFill>
                  <a:srgbClr val="008000"/>
                </a:solidFill>
              </a:rPr>
              <a:t>Target</a:t>
            </a:r>
            <a:r>
              <a:rPr lang="en-US" sz="1100" dirty="0"/>
              <a:t>,</a:t>
            </a:r>
            <a:r>
              <a:rPr lang="en-US" sz="1100" dirty="0">
                <a:solidFill>
                  <a:srgbClr val="0000FF"/>
                </a:solidFill>
              </a:rPr>
              <a:t> Ref Frame ID, </a:t>
            </a:r>
            <a:r>
              <a:rPr lang="en-US" sz="1100" dirty="0">
                <a:solidFill>
                  <a:srgbClr val="800000"/>
                </a:solidFill>
              </a:rPr>
              <a:t>Center of Motion</a:t>
            </a:r>
            <a:r>
              <a:rPr lang="en-US" sz="1100" dirty="0"/>
              <a:t>, T</a:t>
            </a:r>
            <a:r>
              <a:rPr lang="en-US" sz="1100" baseline="-5000" dirty="0"/>
              <a:t>1</a:t>
            </a:r>
            <a:r>
              <a:rPr lang="en-US" sz="1100" dirty="0"/>
              <a:t>, T</a:t>
            </a:r>
            <a:r>
              <a:rPr lang="en-US" sz="1100" baseline="-5000" dirty="0"/>
              <a:t>2</a:t>
            </a:r>
            <a:r>
              <a:rPr lang="en-US" sz="1100" dirty="0"/>
              <a:t> </a:t>
            </a:r>
          </a:p>
        </p:txBody>
      </p:sp>
      <p:sp>
        <p:nvSpPr>
          <p:cNvPr id="41" name="Rectangle 40"/>
          <p:cNvSpPr/>
          <p:nvPr/>
        </p:nvSpPr>
        <p:spPr bwMode="auto">
          <a:xfrm>
            <a:off x="1441613" y="2356351"/>
            <a:ext cx="3330519" cy="1722949"/>
          </a:xfrm>
          <a:prstGeom prst="rect">
            <a:avLst/>
          </a:prstGeom>
          <a:solidFill>
            <a:srgbClr val="A0B7F6"/>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Times New Roman" pitchFamily="27" charset="0"/>
            </a:endParaRPr>
          </a:p>
        </p:txBody>
      </p:sp>
      <p:sp>
        <p:nvSpPr>
          <p:cNvPr id="42" name="TextBox 41"/>
          <p:cNvSpPr txBox="1"/>
          <p:nvPr/>
        </p:nvSpPr>
        <p:spPr>
          <a:xfrm>
            <a:off x="1450496" y="2427401"/>
            <a:ext cx="3294991" cy="1600438"/>
          </a:xfrm>
          <a:prstGeom prst="rect">
            <a:avLst/>
          </a:prstGeom>
          <a:solidFill>
            <a:srgbClr val="A0B7F6"/>
          </a:solidFill>
        </p:spPr>
        <p:txBody>
          <a:bodyPr wrap="square" rtlCol="0">
            <a:spAutoFit/>
          </a:bodyPr>
          <a:lstStyle/>
          <a:p>
            <a:r>
              <a:rPr lang="cs-CZ" sz="1400" dirty="0"/>
              <a:t>epoch-1,  x1,  y1,  z1,  vx1,  vy1,  vz1</a:t>
            </a:r>
          </a:p>
          <a:p>
            <a:r>
              <a:rPr lang="cs-CZ" sz="1400" dirty="0"/>
              <a:t>epoch-2,  x2,  y2,  z2,  vx2,  vy2,  vz2</a:t>
            </a:r>
          </a:p>
          <a:p>
            <a:r>
              <a:rPr lang="cs-CZ" sz="1400" dirty="0"/>
              <a:t>epoch-3,  x3,  y3,  z3,  vx3,  vy3,  vz3</a:t>
            </a:r>
          </a:p>
          <a:p>
            <a:r>
              <a:rPr lang="cs-CZ" sz="1400" dirty="0"/>
              <a:t>epoch-4,  x4,  y4,  z4,  vx4,  vy4,  vz4</a:t>
            </a:r>
          </a:p>
          <a:p>
            <a:r>
              <a:rPr lang="cs-CZ" sz="1400" dirty="0"/>
              <a:t> ..................  etc. ...................</a:t>
            </a:r>
          </a:p>
          <a:p>
            <a:r>
              <a:rPr lang="cs-CZ" sz="1400" dirty="0"/>
              <a:t> ..................  etc. ...................</a:t>
            </a:r>
          </a:p>
          <a:p>
            <a:r>
              <a:rPr lang="cs-CZ" sz="1400" dirty="0"/>
              <a:t>epoch-n,  xn,  yn,  zn,  vxn,  vyn,  vzn </a:t>
            </a:r>
            <a:endParaRPr lang="en-US" sz="1400" dirty="0"/>
          </a:p>
        </p:txBody>
      </p:sp>
      <p:sp>
        <p:nvSpPr>
          <p:cNvPr id="43" name="Rectangle 42"/>
          <p:cNvSpPr/>
          <p:nvPr/>
        </p:nvSpPr>
        <p:spPr bwMode="auto">
          <a:xfrm>
            <a:off x="1443030" y="1989318"/>
            <a:ext cx="3330519" cy="364129"/>
          </a:xfrm>
          <a:prstGeom prst="rect">
            <a:avLst/>
          </a:prstGeom>
          <a:solidFill>
            <a:srgbClr val="A0B7F6"/>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Times New Roman" pitchFamily="27" charset="0"/>
            </a:endParaRPr>
          </a:p>
        </p:txBody>
      </p:sp>
      <p:sp>
        <p:nvSpPr>
          <p:cNvPr id="44" name="TextBox 43"/>
          <p:cNvSpPr txBox="1"/>
          <p:nvPr/>
        </p:nvSpPr>
        <p:spPr>
          <a:xfrm>
            <a:off x="1548191" y="2042605"/>
            <a:ext cx="3186460" cy="261610"/>
          </a:xfrm>
          <a:prstGeom prst="rect">
            <a:avLst/>
          </a:prstGeom>
          <a:noFill/>
        </p:spPr>
        <p:txBody>
          <a:bodyPr wrap="none" rtlCol="0">
            <a:spAutoFit/>
          </a:bodyPr>
          <a:lstStyle/>
          <a:p>
            <a:r>
              <a:rPr lang="en-US" sz="1100" dirty="0">
                <a:solidFill>
                  <a:srgbClr val="FF6600"/>
                </a:solidFill>
              </a:rPr>
              <a:t>Target</a:t>
            </a:r>
            <a:r>
              <a:rPr lang="en-US" sz="1100" dirty="0"/>
              <a:t>, </a:t>
            </a:r>
            <a:r>
              <a:rPr lang="en-US" sz="1100" dirty="0">
                <a:solidFill>
                  <a:schemeClr val="accent1">
                    <a:lumMod val="75000"/>
                  </a:schemeClr>
                </a:solidFill>
              </a:rPr>
              <a:t>Ref Frame ID,</a:t>
            </a:r>
            <a:r>
              <a:rPr lang="en-US" sz="1100" dirty="0"/>
              <a:t> </a:t>
            </a:r>
            <a:r>
              <a:rPr lang="en-US" sz="1100" dirty="0">
                <a:solidFill>
                  <a:srgbClr val="FFFF00"/>
                </a:solidFill>
              </a:rPr>
              <a:t>Center of Motion</a:t>
            </a:r>
            <a:r>
              <a:rPr lang="en-US" sz="1100" dirty="0"/>
              <a:t>, T</a:t>
            </a:r>
            <a:r>
              <a:rPr lang="en-US" sz="1100" baseline="-5000" dirty="0"/>
              <a:t>1</a:t>
            </a:r>
            <a:r>
              <a:rPr lang="en-US" sz="1100" dirty="0"/>
              <a:t>, T</a:t>
            </a:r>
            <a:r>
              <a:rPr lang="en-US" sz="1100" baseline="-5000" dirty="0"/>
              <a:t>2</a:t>
            </a:r>
            <a:r>
              <a:rPr lang="en-US" sz="1100" dirty="0"/>
              <a:t> </a:t>
            </a:r>
          </a:p>
        </p:txBody>
      </p:sp>
      <p:sp>
        <p:nvSpPr>
          <p:cNvPr id="46" name="Rectangle 45"/>
          <p:cNvSpPr/>
          <p:nvPr/>
        </p:nvSpPr>
        <p:spPr bwMode="auto">
          <a:xfrm>
            <a:off x="1656182" y="2659731"/>
            <a:ext cx="3330519" cy="1722949"/>
          </a:xfrm>
          <a:prstGeom prst="rect">
            <a:avLst/>
          </a:prstGeom>
          <a:solidFill>
            <a:schemeClr val="accent5"/>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Times New Roman" pitchFamily="27" charset="0"/>
            </a:endParaRPr>
          </a:p>
        </p:txBody>
      </p:sp>
      <p:sp>
        <p:nvSpPr>
          <p:cNvPr id="47" name="TextBox 46"/>
          <p:cNvSpPr txBox="1"/>
          <p:nvPr/>
        </p:nvSpPr>
        <p:spPr>
          <a:xfrm>
            <a:off x="1665065" y="2730781"/>
            <a:ext cx="3294991" cy="1600438"/>
          </a:xfrm>
          <a:prstGeom prst="rect">
            <a:avLst/>
          </a:prstGeom>
          <a:solidFill>
            <a:schemeClr val="accent5"/>
          </a:solidFill>
        </p:spPr>
        <p:txBody>
          <a:bodyPr wrap="square" rtlCol="0">
            <a:spAutoFit/>
          </a:bodyPr>
          <a:lstStyle/>
          <a:p>
            <a:r>
              <a:rPr lang="cs-CZ" sz="1400" dirty="0"/>
              <a:t>epoch-1,  x1,  y1,  z1,  vx1,  vy1,  vz1</a:t>
            </a:r>
          </a:p>
          <a:p>
            <a:r>
              <a:rPr lang="cs-CZ" sz="1400" dirty="0"/>
              <a:t>epoch-2,  x2,  y2,  z2,  vx2,  vy2,  vz2</a:t>
            </a:r>
          </a:p>
          <a:p>
            <a:r>
              <a:rPr lang="cs-CZ" sz="1400" dirty="0"/>
              <a:t>epoch-3,  x3,  y3,  z3,  vx3,  vy3,  vz3</a:t>
            </a:r>
          </a:p>
          <a:p>
            <a:r>
              <a:rPr lang="cs-CZ" sz="1400" dirty="0"/>
              <a:t>epoch-4,  x4,  y4,  z4,  vx4,  vy4,  vz4</a:t>
            </a:r>
          </a:p>
          <a:p>
            <a:r>
              <a:rPr lang="cs-CZ" sz="1400" dirty="0"/>
              <a:t> ..................  etc. ...................</a:t>
            </a:r>
          </a:p>
          <a:p>
            <a:r>
              <a:rPr lang="cs-CZ" sz="1400" dirty="0"/>
              <a:t> ..................  etc. ...................</a:t>
            </a:r>
          </a:p>
          <a:p>
            <a:r>
              <a:rPr lang="cs-CZ" sz="1400" dirty="0"/>
              <a:t>epoch-n,  xn,  yn,  zn,  vxn,  vyn,  vzn </a:t>
            </a:r>
            <a:endParaRPr lang="en-US" sz="1400" dirty="0"/>
          </a:p>
        </p:txBody>
      </p:sp>
      <p:sp>
        <p:nvSpPr>
          <p:cNvPr id="48" name="Rectangle 47"/>
          <p:cNvSpPr/>
          <p:nvPr/>
        </p:nvSpPr>
        <p:spPr bwMode="auto">
          <a:xfrm>
            <a:off x="1663533" y="2292699"/>
            <a:ext cx="3330519" cy="364129"/>
          </a:xfrm>
          <a:prstGeom prst="rect">
            <a:avLst/>
          </a:prstGeom>
          <a:solidFill>
            <a:schemeClr val="accent5"/>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Times New Roman" pitchFamily="27" charset="0"/>
            </a:endParaRPr>
          </a:p>
        </p:txBody>
      </p:sp>
      <p:sp>
        <p:nvSpPr>
          <p:cNvPr id="49" name="TextBox 48"/>
          <p:cNvSpPr txBox="1"/>
          <p:nvPr/>
        </p:nvSpPr>
        <p:spPr>
          <a:xfrm>
            <a:off x="1768694" y="2345986"/>
            <a:ext cx="3186460" cy="261610"/>
          </a:xfrm>
          <a:prstGeom prst="rect">
            <a:avLst/>
          </a:prstGeom>
          <a:noFill/>
        </p:spPr>
        <p:txBody>
          <a:bodyPr wrap="none" rtlCol="0">
            <a:spAutoFit/>
          </a:bodyPr>
          <a:lstStyle/>
          <a:p>
            <a:r>
              <a:rPr lang="en-US" sz="1100" dirty="0">
                <a:solidFill>
                  <a:schemeClr val="accent2"/>
                </a:solidFill>
              </a:rPr>
              <a:t>Target</a:t>
            </a:r>
            <a:r>
              <a:rPr lang="en-US" sz="1100" dirty="0"/>
              <a:t>, Ref Frame ID, </a:t>
            </a:r>
            <a:r>
              <a:rPr lang="en-US" sz="1100" dirty="0">
                <a:solidFill>
                  <a:srgbClr val="FFFF00"/>
                </a:solidFill>
              </a:rPr>
              <a:t>Center of Motion</a:t>
            </a:r>
            <a:r>
              <a:rPr lang="en-US" sz="1100" dirty="0"/>
              <a:t>, T</a:t>
            </a:r>
            <a:r>
              <a:rPr lang="en-US" sz="1100" baseline="-5000" dirty="0"/>
              <a:t>3</a:t>
            </a:r>
            <a:r>
              <a:rPr lang="en-US" sz="1100" dirty="0"/>
              <a:t>, T</a:t>
            </a:r>
            <a:r>
              <a:rPr lang="en-US" sz="1100" baseline="-5000" dirty="0"/>
              <a:t>4</a:t>
            </a:r>
            <a:r>
              <a:rPr lang="en-US" sz="1100" dirty="0"/>
              <a:t> </a:t>
            </a:r>
          </a:p>
        </p:txBody>
      </p:sp>
      <p:sp>
        <p:nvSpPr>
          <p:cNvPr id="51" name="Rectangle 50"/>
          <p:cNvSpPr/>
          <p:nvPr/>
        </p:nvSpPr>
        <p:spPr bwMode="auto">
          <a:xfrm>
            <a:off x="1870751" y="2963111"/>
            <a:ext cx="3330519" cy="1722949"/>
          </a:xfrm>
          <a:prstGeom prst="rect">
            <a:avLst/>
          </a:prstGeom>
          <a:solidFill>
            <a:srgbClr val="FF66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Times New Roman" pitchFamily="27" charset="0"/>
            </a:endParaRPr>
          </a:p>
        </p:txBody>
      </p:sp>
      <p:sp>
        <p:nvSpPr>
          <p:cNvPr id="52" name="TextBox 51"/>
          <p:cNvSpPr txBox="1"/>
          <p:nvPr/>
        </p:nvSpPr>
        <p:spPr>
          <a:xfrm>
            <a:off x="1879634" y="3034161"/>
            <a:ext cx="3294991" cy="1600438"/>
          </a:xfrm>
          <a:prstGeom prst="rect">
            <a:avLst/>
          </a:prstGeom>
          <a:solidFill>
            <a:srgbClr val="FF6600"/>
          </a:solidFill>
        </p:spPr>
        <p:txBody>
          <a:bodyPr wrap="square" rtlCol="0">
            <a:spAutoFit/>
          </a:bodyPr>
          <a:lstStyle/>
          <a:p>
            <a:r>
              <a:rPr lang="cs-CZ" sz="1400" dirty="0"/>
              <a:t>epoch-1,  x1,  y1,  z1,  vx1,  vy1,  vz1</a:t>
            </a:r>
          </a:p>
          <a:p>
            <a:r>
              <a:rPr lang="cs-CZ" sz="1400" dirty="0"/>
              <a:t>epoch-2,  x2,  y2,  z2,  vx2,  vy2,  vz2</a:t>
            </a:r>
          </a:p>
          <a:p>
            <a:r>
              <a:rPr lang="cs-CZ" sz="1400" dirty="0"/>
              <a:t>epoch-3,  x3,  y3,  z3,  vx3,  vy3,  vz3</a:t>
            </a:r>
          </a:p>
          <a:p>
            <a:r>
              <a:rPr lang="cs-CZ" sz="1400" dirty="0"/>
              <a:t>epoch-4,  x4,  y4,  z4,  vx4,  vy4,  vz4</a:t>
            </a:r>
          </a:p>
          <a:p>
            <a:r>
              <a:rPr lang="cs-CZ" sz="1400" dirty="0"/>
              <a:t> ..................  etc. ...................</a:t>
            </a:r>
          </a:p>
          <a:p>
            <a:r>
              <a:rPr lang="cs-CZ" sz="1400" dirty="0"/>
              <a:t> ..................  etc. ...................</a:t>
            </a:r>
          </a:p>
          <a:p>
            <a:r>
              <a:rPr lang="cs-CZ" sz="1400" dirty="0"/>
              <a:t>epoch-n,  xn,  yn,  zn,  vxn,  vyn,  vzn </a:t>
            </a:r>
            <a:endParaRPr lang="en-US" sz="1400" dirty="0"/>
          </a:p>
        </p:txBody>
      </p:sp>
      <p:sp>
        <p:nvSpPr>
          <p:cNvPr id="53" name="Rectangle 52"/>
          <p:cNvSpPr/>
          <p:nvPr/>
        </p:nvSpPr>
        <p:spPr bwMode="auto">
          <a:xfrm>
            <a:off x="1872168" y="2596078"/>
            <a:ext cx="3330519" cy="364129"/>
          </a:xfrm>
          <a:prstGeom prst="rect">
            <a:avLst/>
          </a:prstGeom>
          <a:solidFill>
            <a:srgbClr val="FF66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Times New Roman" pitchFamily="27" charset="0"/>
            </a:endParaRPr>
          </a:p>
        </p:txBody>
      </p:sp>
      <p:sp>
        <p:nvSpPr>
          <p:cNvPr id="54" name="TextBox 53"/>
          <p:cNvSpPr txBox="1"/>
          <p:nvPr/>
        </p:nvSpPr>
        <p:spPr>
          <a:xfrm>
            <a:off x="1977329" y="2649365"/>
            <a:ext cx="3186460" cy="261610"/>
          </a:xfrm>
          <a:prstGeom prst="rect">
            <a:avLst/>
          </a:prstGeom>
          <a:noFill/>
        </p:spPr>
        <p:txBody>
          <a:bodyPr wrap="none" rtlCol="0">
            <a:spAutoFit/>
          </a:bodyPr>
          <a:lstStyle/>
          <a:p>
            <a:r>
              <a:rPr lang="en-US" sz="1100" dirty="0">
                <a:solidFill>
                  <a:srgbClr val="FFFF00"/>
                </a:solidFill>
              </a:rPr>
              <a:t>Target</a:t>
            </a:r>
            <a:r>
              <a:rPr lang="en-US" sz="1100" dirty="0"/>
              <a:t>, </a:t>
            </a:r>
            <a:r>
              <a:rPr lang="en-US" sz="1100" dirty="0">
                <a:solidFill>
                  <a:srgbClr val="CCFFCC"/>
                </a:solidFill>
              </a:rPr>
              <a:t>Ref Frame ID,</a:t>
            </a:r>
            <a:r>
              <a:rPr lang="en-US" sz="1100" dirty="0"/>
              <a:t> </a:t>
            </a:r>
            <a:r>
              <a:rPr lang="en-US" sz="1100" dirty="0">
                <a:solidFill>
                  <a:srgbClr val="2DDF12"/>
                </a:solidFill>
              </a:rPr>
              <a:t>Center of Motion</a:t>
            </a:r>
            <a:r>
              <a:rPr lang="en-US" sz="1100" dirty="0"/>
              <a:t>, T</a:t>
            </a:r>
            <a:r>
              <a:rPr lang="en-US" sz="1100" baseline="-5000" dirty="0"/>
              <a:t>3</a:t>
            </a:r>
            <a:r>
              <a:rPr lang="en-US" sz="1100" dirty="0"/>
              <a:t>, T</a:t>
            </a:r>
            <a:r>
              <a:rPr lang="en-US" sz="1100" baseline="-5000" dirty="0"/>
              <a:t>4</a:t>
            </a:r>
            <a:r>
              <a:rPr lang="en-US" sz="1100" dirty="0"/>
              <a:t> </a:t>
            </a:r>
          </a:p>
        </p:txBody>
      </p:sp>
      <p:sp>
        <p:nvSpPr>
          <p:cNvPr id="56" name="Rectangle 55"/>
          <p:cNvSpPr/>
          <p:nvPr/>
        </p:nvSpPr>
        <p:spPr bwMode="auto">
          <a:xfrm>
            <a:off x="2085320" y="3266491"/>
            <a:ext cx="3330519" cy="1722949"/>
          </a:xfrm>
          <a:prstGeom prst="rect">
            <a:avLst/>
          </a:prstGeom>
          <a:solidFill>
            <a:srgbClr val="FF66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Times New Roman" pitchFamily="27" charset="0"/>
            </a:endParaRPr>
          </a:p>
        </p:txBody>
      </p:sp>
      <p:sp>
        <p:nvSpPr>
          <p:cNvPr id="57" name="TextBox 56"/>
          <p:cNvSpPr txBox="1"/>
          <p:nvPr/>
        </p:nvSpPr>
        <p:spPr>
          <a:xfrm>
            <a:off x="2094203" y="3337541"/>
            <a:ext cx="3294991" cy="1600438"/>
          </a:xfrm>
          <a:prstGeom prst="rect">
            <a:avLst/>
          </a:prstGeom>
          <a:solidFill>
            <a:srgbClr val="FF6600"/>
          </a:solidFill>
        </p:spPr>
        <p:txBody>
          <a:bodyPr wrap="square" rtlCol="0">
            <a:spAutoFit/>
          </a:bodyPr>
          <a:lstStyle/>
          <a:p>
            <a:r>
              <a:rPr lang="cs-CZ" sz="1400" dirty="0"/>
              <a:t>epoch-1,  x1,  y1,  z1,  vx1,  vy1,  vz1</a:t>
            </a:r>
          </a:p>
          <a:p>
            <a:r>
              <a:rPr lang="cs-CZ" sz="1400" dirty="0"/>
              <a:t>epoch-2,  x2,  y2,  z2,  vx2,  vy2,  vz2</a:t>
            </a:r>
          </a:p>
          <a:p>
            <a:r>
              <a:rPr lang="cs-CZ" sz="1400" dirty="0"/>
              <a:t>epoch-3,  x3,  y3,  z3,  vx3,  vy3,  vz3</a:t>
            </a:r>
          </a:p>
          <a:p>
            <a:r>
              <a:rPr lang="cs-CZ" sz="1400" dirty="0"/>
              <a:t>epoch-4,  x4,  y4,  z4,  vx4,  vy4,  vz4</a:t>
            </a:r>
          </a:p>
          <a:p>
            <a:r>
              <a:rPr lang="cs-CZ" sz="1400" dirty="0"/>
              <a:t> ..................  etc. ...................</a:t>
            </a:r>
          </a:p>
          <a:p>
            <a:r>
              <a:rPr lang="cs-CZ" sz="1400" dirty="0"/>
              <a:t> ..................  etc. ...................</a:t>
            </a:r>
          </a:p>
          <a:p>
            <a:r>
              <a:rPr lang="cs-CZ" sz="1400" dirty="0"/>
              <a:t>epoch-n,  xn,  yn,  zn,  vxn,  vyn,  vzn </a:t>
            </a:r>
            <a:endParaRPr lang="en-US" sz="1400" dirty="0"/>
          </a:p>
        </p:txBody>
      </p:sp>
      <p:sp>
        <p:nvSpPr>
          <p:cNvPr id="58" name="Rectangle 57"/>
          <p:cNvSpPr/>
          <p:nvPr/>
        </p:nvSpPr>
        <p:spPr bwMode="auto">
          <a:xfrm>
            <a:off x="2092671" y="2899458"/>
            <a:ext cx="3330519" cy="364129"/>
          </a:xfrm>
          <a:prstGeom prst="rect">
            <a:avLst/>
          </a:prstGeom>
          <a:solidFill>
            <a:srgbClr val="FF66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Times New Roman" pitchFamily="27" charset="0"/>
            </a:endParaRPr>
          </a:p>
        </p:txBody>
      </p:sp>
      <p:sp>
        <p:nvSpPr>
          <p:cNvPr id="59" name="TextBox 58"/>
          <p:cNvSpPr txBox="1"/>
          <p:nvPr/>
        </p:nvSpPr>
        <p:spPr>
          <a:xfrm>
            <a:off x="2197832" y="2952745"/>
            <a:ext cx="3238762" cy="261610"/>
          </a:xfrm>
          <a:prstGeom prst="rect">
            <a:avLst/>
          </a:prstGeom>
          <a:noFill/>
        </p:spPr>
        <p:txBody>
          <a:bodyPr wrap="none" rtlCol="0">
            <a:spAutoFit/>
          </a:bodyPr>
          <a:lstStyle/>
          <a:p>
            <a:r>
              <a:rPr lang="en-US" sz="1100" dirty="0">
                <a:solidFill>
                  <a:srgbClr val="FFFF00"/>
                </a:solidFill>
              </a:rPr>
              <a:t>Target</a:t>
            </a:r>
            <a:r>
              <a:rPr lang="en-US" sz="1100" dirty="0"/>
              <a:t>, </a:t>
            </a:r>
            <a:r>
              <a:rPr lang="en-US" sz="1100" dirty="0">
                <a:solidFill>
                  <a:srgbClr val="CCFFCC"/>
                </a:solidFill>
              </a:rPr>
              <a:t>Ref Frame ID,</a:t>
            </a:r>
            <a:r>
              <a:rPr lang="en-US" sz="1100" dirty="0"/>
              <a:t> </a:t>
            </a:r>
            <a:r>
              <a:rPr lang="en-US" sz="1100" dirty="0">
                <a:solidFill>
                  <a:srgbClr val="2DDF12"/>
                </a:solidFill>
              </a:rPr>
              <a:t>Center of Motion</a:t>
            </a:r>
            <a:r>
              <a:rPr lang="en-US" sz="1100" dirty="0"/>
              <a:t>, T</a:t>
            </a:r>
            <a:r>
              <a:rPr lang="en-US" sz="1100" baseline="-5000" dirty="0"/>
              <a:t>5</a:t>
            </a:r>
            <a:r>
              <a:rPr lang="en-US" sz="1100" dirty="0"/>
              <a:t>, T</a:t>
            </a:r>
            <a:r>
              <a:rPr lang="en-US" sz="1100" baseline="-5000" dirty="0"/>
              <a:t>6</a:t>
            </a:r>
            <a:r>
              <a:rPr lang="en-US" sz="1100" dirty="0"/>
              <a:t> </a:t>
            </a:r>
          </a:p>
        </p:txBody>
      </p:sp>
      <p:sp>
        <p:nvSpPr>
          <p:cNvPr id="61" name="Rectangle 60"/>
          <p:cNvSpPr/>
          <p:nvPr/>
        </p:nvSpPr>
        <p:spPr bwMode="auto">
          <a:xfrm>
            <a:off x="2299889" y="3569871"/>
            <a:ext cx="3330519" cy="1722949"/>
          </a:xfrm>
          <a:prstGeom prst="rect">
            <a:avLst/>
          </a:prstGeom>
          <a:solidFill>
            <a:srgbClr val="2DDF12"/>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Times New Roman" pitchFamily="27" charset="0"/>
            </a:endParaRPr>
          </a:p>
        </p:txBody>
      </p:sp>
      <p:sp>
        <p:nvSpPr>
          <p:cNvPr id="62" name="TextBox 61"/>
          <p:cNvSpPr txBox="1"/>
          <p:nvPr/>
        </p:nvSpPr>
        <p:spPr>
          <a:xfrm>
            <a:off x="2308772" y="3640921"/>
            <a:ext cx="3375963" cy="1600438"/>
          </a:xfrm>
          <a:prstGeom prst="rect">
            <a:avLst/>
          </a:prstGeom>
          <a:noFill/>
        </p:spPr>
        <p:txBody>
          <a:bodyPr wrap="square" rtlCol="0">
            <a:spAutoFit/>
          </a:bodyPr>
          <a:lstStyle/>
          <a:p>
            <a:r>
              <a:rPr lang="cs-CZ" sz="1400" dirty="0"/>
              <a:t>epoch_1,  x1,  y1,  z1,  vx1,  vy1,  vz1</a:t>
            </a:r>
          </a:p>
          <a:p>
            <a:r>
              <a:rPr lang="cs-CZ" sz="1400" dirty="0"/>
              <a:t>epoch_2,  x2,  y2,  z2,  vx2,  vy2,  vz2</a:t>
            </a:r>
          </a:p>
          <a:p>
            <a:r>
              <a:rPr lang="cs-CZ" sz="1400" dirty="0"/>
              <a:t>epoch_3,  x3,  y3,  z3,  vx3,  vy3,  vz3</a:t>
            </a:r>
          </a:p>
          <a:p>
            <a:r>
              <a:rPr lang="cs-CZ" sz="1400" dirty="0"/>
              <a:t>epoch_4,  x4,  y4,  z4,  vx4,  vy4,  vz4</a:t>
            </a:r>
          </a:p>
          <a:p>
            <a:r>
              <a:rPr lang="cs-CZ" sz="1400" dirty="0"/>
              <a:t> ..................  etc. ...................</a:t>
            </a:r>
          </a:p>
          <a:p>
            <a:r>
              <a:rPr lang="cs-CZ" sz="1400" dirty="0"/>
              <a:t> ..................  etc. ...................</a:t>
            </a:r>
          </a:p>
          <a:p>
            <a:r>
              <a:rPr lang="cs-CZ" sz="1400" dirty="0"/>
              <a:t>epoch_n,  xn,  yn,  zn,  vxn,  vyn,  vzn </a:t>
            </a:r>
            <a:endParaRPr lang="en-US" sz="1400" dirty="0"/>
          </a:p>
        </p:txBody>
      </p:sp>
      <p:sp>
        <p:nvSpPr>
          <p:cNvPr id="63" name="Rectangle 62"/>
          <p:cNvSpPr/>
          <p:nvPr/>
        </p:nvSpPr>
        <p:spPr bwMode="auto">
          <a:xfrm>
            <a:off x="2295372" y="3202838"/>
            <a:ext cx="3330519" cy="364129"/>
          </a:xfrm>
          <a:prstGeom prst="rect">
            <a:avLst/>
          </a:prstGeom>
          <a:solidFill>
            <a:srgbClr val="2DDF12"/>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Times New Roman" pitchFamily="27" charset="0"/>
            </a:endParaRPr>
          </a:p>
        </p:txBody>
      </p:sp>
      <p:sp>
        <p:nvSpPr>
          <p:cNvPr id="64" name="TextBox 63"/>
          <p:cNvSpPr txBox="1"/>
          <p:nvPr/>
        </p:nvSpPr>
        <p:spPr>
          <a:xfrm>
            <a:off x="2400533" y="3256125"/>
            <a:ext cx="3288080" cy="261610"/>
          </a:xfrm>
          <a:prstGeom prst="rect">
            <a:avLst/>
          </a:prstGeom>
          <a:noFill/>
        </p:spPr>
        <p:txBody>
          <a:bodyPr wrap="none" rtlCol="0">
            <a:spAutoFit/>
          </a:bodyPr>
          <a:lstStyle/>
          <a:p>
            <a:r>
              <a:rPr lang="en-US" sz="1100" dirty="0">
                <a:solidFill>
                  <a:srgbClr val="C600C6"/>
                </a:solidFill>
              </a:rPr>
              <a:t>Target</a:t>
            </a:r>
            <a:r>
              <a:rPr lang="en-US" sz="1100" dirty="0"/>
              <a:t>, </a:t>
            </a:r>
            <a:r>
              <a:rPr lang="en-US" sz="1100" dirty="0">
                <a:solidFill>
                  <a:srgbClr val="6E0010"/>
                </a:solidFill>
              </a:rPr>
              <a:t>Ref Frame ID,</a:t>
            </a:r>
            <a:r>
              <a:rPr lang="en-US" sz="1100" dirty="0"/>
              <a:t> </a:t>
            </a:r>
            <a:r>
              <a:rPr lang="en-US" sz="1100" dirty="0">
                <a:solidFill>
                  <a:schemeClr val="tx2">
                    <a:lumMod val="50000"/>
                    <a:lumOff val="50000"/>
                  </a:schemeClr>
                </a:solidFill>
              </a:rPr>
              <a:t>Center of Motion</a:t>
            </a:r>
            <a:r>
              <a:rPr lang="en-US" sz="1100" dirty="0"/>
              <a:t>, T</a:t>
            </a:r>
            <a:r>
              <a:rPr lang="en-US" sz="1100" baseline="-5000" dirty="0"/>
              <a:t>5</a:t>
            </a:r>
            <a:r>
              <a:rPr lang="en-US" sz="1100" dirty="0"/>
              <a:t>, T</a:t>
            </a:r>
            <a:r>
              <a:rPr lang="en-US" sz="1100" baseline="-5000" dirty="0"/>
              <a:t>6</a:t>
            </a:r>
            <a:r>
              <a:rPr lang="en-US" sz="1100" dirty="0"/>
              <a:t> </a:t>
            </a:r>
          </a:p>
        </p:txBody>
      </p:sp>
    </p:spTree>
    <p:extLst>
      <p:ext uri="{BB962C8B-B14F-4D97-AF65-F5344CB8AC3E}">
        <p14:creationId xmlns:p14="http://schemas.microsoft.com/office/powerpoint/2010/main" val="70152139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07522" y="381000"/>
            <a:ext cx="6684723" cy="490391"/>
          </a:xfrm>
        </p:spPr>
        <p:txBody>
          <a:bodyPr/>
          <a:lstStyle/>
          <a:p>
            <a:r>
              <a:rPr lang="en-US" dirty="0"/>
              <a:t>SPK “Type” Info in each Segment</a:t>
            </a:r>
          </a:p>
        </p:txBody>
      </p:sp>
      <p:sp>
        <p:nvSpPr>
          <p:cNvPr id="4" name="Footer Placeholder 3"/>
          <p:cNvSpPr>
            <a:spLocks noGrp="1"/>
          </p:cNvSpPr>
          <p:nvPr>
            <p:ph type="ftr" sz="quarter" idx="10"/>
          </p:nvPr>
        </p:nvSpPr>
        <p:spPr/>
        <p:txBody>
          <a:bodyPr/>
          <a:lstStyle/>
          <a:p>
            <a:pPr>
              <a:defRPr/>
            </a:pPr>
            <a:r>
              <a:rPr lang="en-US" dirty="0"/>
              <a:t>SPK Subsystem</a:t>
            </a:r>
          </a:p>
        </p:txBody>
      </p:sp>
      <p:sp>
        <p:nvSpPr>
          <p:cNvPr id="5" name="Slide Number Placeholder 4"/>
          <p:cNvSpPr>
            <a:spLocks noGrp="1"/>
          </p:cNvSpPr>
          <p:nvPr>
            <p:ph type="sldNum" sz="quarter" idx="11"/>
          </p:nvPr>
        </p:nvSpPr>
        <p:spPr/>
        <p:txBody>
          <a:bodyPr/>
          <a:lstStyle/>
          <a:p>
            <a:pPr>
              <a:defRPr/>
            </a:pPr>
            <a:fld id="{FEBF1FA2-1C28-D04A-87C7-3B9CE95A6DE2}" type="slidenum">
              <a:rPr lang="en-US" smtClean="0"/>
              <a:pPr>
                <a:defRPr/>
              </a:pPr>
              <a:t>14</a:t>
            </a:fld>
            <a:endParaRPr lang="en-US" sz="1400" b="0" dirty="0">
              <a:latin typeface="Times New Roman" charset="0"/>
            </a:endParaRPr>
          </a:p>
        </p:txBody>
      </p:sp>
      <p:sp>
        <p:nvSpPr>
          <p:cNvPr id="10" name="Rectangle 9"/>
          <p:cNvSpPr/>
          <p:nvPr/>
        </p:nvSpPr>
        <p:spPr bwMode="auto">
          <a:xfrm>
            <a:off x="733798" y="1577863"/>
            <a:ext cx="3594549" cy="364129"/>
          </a:xfrm>
          <a:prstGeom prst="rect">
            <a:avLst/>
          </a:prstGeom>
          <a:solidFill>
            <a:srgbClr val="BFBFBF"/>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Times New Roman" pitchFamily="27" charset="0"/>
            </a:endParaRPr>
          </a:p>
        </p:txBody>
      </p:sp>
      <p:sp>
        <p:nvSpPr>
          <p:cNvPr id="8" name="TextBox 7"/>
          <p:cNvSpPr txBox="1"/>
          <p:nvPr/>
        </p:nvSpPr>
        <p:spPr>
          <a:xfrm>
            <a:off x="838959" y="1631150"/>
            <a:ext cx="1407758" cy="276999"/>
          </a:xfrm>
          <a:prstGeom prst="rect">
            <a:avLst/>
          </a:prstGeom>
          <a:noFill/>
        </p:spPr>
        <p:txBody>
          <a:bodyPr wrap="none" rtlCol="0">
            <a:spAutoFit/>
          </a:bodyPr>
          <a:lstStyle/>
          <a:p>
            <a:r>
              <a:rPr lang="en-US" sz="1200" dirty="0"/>
              <a:t>Some other stuff</a:t>
            </a:r>
          </a:p>
        </p:txBody>
      </p:sp>
      <p:sp>
        <p:nvSpPr>
          <p:cNvPr id="28" name="Rectangle 27"/>
          <p:cNvSpPr/>
          <p:nvPr/>
        </p:nvSpPr>
        <p:spPr bwMode="auto">
          <a:xfrm>
            <a:off x="431625" y="1299400"/>
            <a:ext cx="4285496" cy="5324610"/>
          </a:xfrm>
          <a:prstGeom prst="rect">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Times New Roman" pitchFamily="27" charset="0"/>
            </a:endParaRPr>
          </a:p>
        </p:txBody>
      </p:sp>
      <p:sp>
        <p:nvSpPr>
          <p:cNvPr id="36" name="Rectangle 35"/>
          <p:cNvSpPr/>
          <p:nvPr/>
        </p:nvSpPr>
        <p:spPr bwMode="auto">
          <a:xfrm>
            <a:off x="728787" y="2346068"/>
            <a:ext cx="3616839" cy="1151565"/>
          </a:xfrm>
          <a:prstGeom prst="rect">
            <a:avLst/>
          </a:prstGeom>
          <a:solidFill>
            <a:schemeClr val="bg1">
              <a:lumMod val="75000"/>
            </a:schemeClr>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Times New Roman" pitchFamily="27" charset="0"/>
            </a:endParaRPr>
          </a:p>
        </p:txBody>
      </p:sp>
      <p:sp>
        <p:nvSpPr>
          <p:cNvPr id="37" name="TextBox 36"/>
          <p:cNvSpPr txBox="1"/>
          <p:nvPr/>
        </p:nvSpPr>
        <p:spPr>
          <a:xfrm>
            <a:off x="737670" y="2348729"/>
            <a:ext cx="3294991" cy="1169551"/>
          </a:xfrm>
          <a:prstGeom prst="rect">
            <a:avLst/>
          </a:prstGeom>
          <a:noFill/>
        </p:spPr>
        <p:txBody>
          <a:bodyPr wrap="square" rtlCol="0">
            <a:spAutoFit/>
          </a:bodyPr>
          <a:lstStyle/>
          <a:p>
            <a:r>
              <a:rPr lang="cs-CZ" sz="1400" dirty="0"/>
              <a:t>epoch_1,  x1,  y1,  z1,  vx1,  vy1,  vz1</a:t>
            </a:r>
          </a:p>
          <a:p>
            <a:r>
              <a:rPr lang="cs-CZ" sz="1400" dirty="0"/>
              <a:t>epoch_2,  x2,  y2,  z2,  vx2,  vy2,  vz2</a:t>
            </a:r>
          </a:p>
          <a:p>
            <a:r>
              <a:rPr lang="cs-CZ" sz="1400" dirty="0"/>
              <a:t>epoch_3,  x3,  y3,  z3,  vx3,  vy3,  vz3</a:t>
            </a:r>
          </a:p>
          <a:p>
            <a:r>
              <a:rPr lang="cs-CZ" sz="1400" dirty="0"/>
              <a:t>epoch_4,  x4,  y4,  z4,  vx4,  vy4,  vz4</a:t>
            </a:r>
          </a:p>
          <a:p>
            <a:r>
              <a:rPr lang="cs-CZ" sz="1400" dirty="0"/>
              <a:t> </a:t>
            </a:r>
            <a:endParaRPr lang="en-US" sz="1400" dirty="0"/>
          </a:p>
        </p:txBody>
      </p:sp>
      <p:sp>
        <p:nvSpPr>
          <p:cNvPr id="38" name="Rectangle 37"/>
          <p:cNvSpPr/>
          <p:nvPr/>
        </p:nvSpPr>
        <p:spPr bwMode="auto">
          <a:xfrm>
            <a:off x="730204" y="1979035"/>
            <a:ext cx="3615422" cy="364129"/>
          </a:xfrm>
          <a:prstGeom prst="rect">
            <a:avLst/>
          </a:prstGeom>
          <a:solidFill>
            <a:schemeClr val="bg1">
              <a:lumMod val="75000"/>
            </a:schemeClr>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Times New Roman" pitchFamily="27" charset="0"/>
            </a:endParaRPr>
          </a:p>
        </p:txBody>
      </p:sp>
      <p:sp>
        <p:nvSpPr>
          <p:cNvPr id="39" name="TextBox 38"/>
          <p:cNvSpPr txBox="1"/>
          <p:nvPr/>
        </p:nvSpPr>
        <p:spPr>
          <a:xfrm>
            <a:off x="679854" y="2032322"/>
            <a:ext cx="3873657" cy="261610"/>
          </a:xfrm>
          <a:prstGeom prst="rect">
            <a:avLst/>
          </a:prstGeom>
          <a:noFill/>
        </p:spPr>
        <p:txBody>
          <a:bodyPr wrap="square" rtlCol="0">
            <a:spAutoFit/>
          </a:bodyPr>
          <a:lstStyle/>
          <a:p>
            <a:r>
              <a:rPr lang="en-US" sz="1100" dirty="0">
                <a:solidFill>
                  <a:srgbClr val="008000"/>
                </a:solidFill>
              </a:rPr>
              <a:t>Target</a:t>
            </a:r>
            <a:r>
              <a:rPr lang="en-US" sz="1100" dirty="0"/>
              <a:t>, </a:t>
            </a:r>
            <a:r>
              <a:rPr lang="en-US" sz="1100" dirty="0">
                <a:solidFill>
                  <a:schemeClr val="accent6"/>
                </a:solidFill>
              </a:rPr>
              <a:t>Ref Frame ID,</a:t>
            </a:r>
            <a:r>
              <a:rPr lang="en-US" sz="1100" dirty="0"/>
              <a:t> </a:t>
            </a:r>
            <a:r>
              <a:rPr lang="en-US" sz="1100" dirty="0">
                <a:solidFill>
                  <a:srgbClr val="800000"/>
                </a:solidFill>
              </a:rPr>
              <a:t>Center of Motion</a:t>
            </a:r>
            <a:r>
              <a:rPr lang="en-US" sz="1100" dirty="0"/>
              <a:t>, T</a:t>
            </a:r>
            <a:r>
              <a:rPr lang="en-US" sz="1100" baseline="-5000" dirty="0"/>
              <a:t>1</a:t>
            </a:r>
            <a:r>
              <a:rPr lang="en-US" sz="1100" dirty="0"/>
              <a:t>, T</a:t>
            </a:r>
            <a:r>
              <a:rPr lang="en-US" sz="1100" baseline="-5000" dirty="0"/>
              <a:t>2,</a:t>
            </a:r>
            <a:r>
              <a:rPr lang="en-US" sz="1100" dirty="0">
                <a:solidFill>
                  <a:schemeClr val="accent2"/>
                </a:solidFill>
              </a:rPr>
              <a:t> Type 13</a:t>
            </a:r>
            <a:r>
              <a:rPr lang="en-US" sz="1100" dirty="0"/>
              <a:t> </a:t>
            </a:r>
          </a:p>
        </p:txBody>
      </p:sp>
      <p:sp>
        <p:nvSpPr>
          <p:cNvPr id="51" name="Rectangle 50"/>
          <p:cNvSpPr/>
          <p:nvPr/>
        </p:nvSpPr>
        <p:spPr bwMode="auto">
          <a:xfrm>
            <a:off x="737460" y="3881485"/>
            <a:ext cx="3616805" cy="1110948"/>
          </a:xfrm>
          <a:prstGeom prst="rect">
            <a:avLst/>
          </a:prstGeom>
          <a:solidFill>
            <a:srgbClr val="FF66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Times New Roman" pitchFamily="27" charset="0"/>
            </a:endParaRPr>
          </a:p>
        </p:txBody>
      </p:sp>
      <p:sp>
        <p:nvSpPr>
          <p:cNvPr id="52" name="TextBox 51"/>
          <p:cNvSpPr txBox="1"/>
          <p:nvPr/>
        </p:nvSpPr>
        <p:spPr>
          <a:xfrm>
            <a:off x="746343" y="3952534"/>
            <a:ext cx="3601197" cy="954107"/>
          </a:xfrm>
          <a:prstGeom prst="rect">
            <a:avLst/>
          </a:prstGeom>
          <a:solidFill>
            <a:srgbClr val="FF6600"/>
          </a:solidFill>
        </p:spPr>
        <p:txBody>
          <a:bodyPr wrap="square" rtlCol="0">
            <a:spAutoFit/>
          </a:bodyPr>
          <a:lstStyle/>
          <a:p>
            <a:r>
              <a:rPr lang="cs-CZ" sz="1400" dirty="0"/>
              <a:t>MID, RADIUS, X coefs, Y coefs, Z coefs</a:t>
            </a:r>
          </a:p>
          <a:p>
            <a:r>
              <a:rPr lang="cs-CZ" sz="1400" dirty="0"/>
              <a:t>MID, RADIUS, X coefs, Y coefs, Z coefs</a:t>
            </a:r>
          </a:p>
          <a:p>
            <a:r>
              <a:rPr lang="cs-CZ" sz="1400" dirty="0"/>
              <a:t>MID, RADIUS, X coefs, Y coefs, Z coefs</a:t>
            </a:r>
          </a:p>
          <a:p>
            <a:r>
              <a:rPr lang="cs-CZ" sz="1400" dirty="0"/>
              <a:t>(some time tag info) </a:t>
            </a:r>
            <a:endParaRPr lang="en-US" sz="1400" dirty="0"/>
          </a:p>
        </p:txBody>
      </p:sp>
      <p:sp>
        <p:nvSpPr>
          <p:cNvPr id="53" name="Rectangle 52"/>
          <p:cNvSpPr/>
          <p:nvPr/>
        </p:nvSpPr>
        <p:spPr bwMode="auto">
          <a:xfrm>
            <a:off x="738878" y="3514451"/>
            <a:ext cx="3615388" cy="364129"/>
          </a:xfrm>
          <a:prstGeom prst="rect">
            <a:avLst/>
          </a:prstGeom>
          <a:solidFill>
            <a:srgbClr val="FF66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Times New Roman" pitchFamily="27" charset="0"/>
            </a:endParaRPr>
          </a:p>
        </p:txBody>
      </p:sp>
      <p:sp>
        <p:nvSpPr>
          <p:cNvPr id="54" name="TextBox 53"/>
          <p:cNvSpPr txBox="1"/>
          <p:nvPr/>
        </p:nvSpPr>
        <p:spPr>
          <a:xfrm>
            <a:off x="699793" y="3559098"/>
            <a:ext cx="3689030" cy="261610"/>
          </a:xfrm>
          <a:prstGeom prst="rect">
            <a:avLst/>
          </a:prstGeom>
          <a:noFill/>
        </p:spPr>
        <p:txBody>
          <a:bodyPr wrap="square" rtlCol="0">
            <a:spAutoFit/>
          </a:bodyPr>
          <a:lstStyle/>
          <a:p>
            <a:r>
              <a:rPr lang="en-US" sz="1100" dirty="0">
                <a:solidFill>
                  <a:srgbClr val="FFFF00"/>
                </a:solidFill>
              </a:rPr>
              <a:t>Target</a:t>
            </a:r>
            <a:r>
              <a:rPr lang="en-US" sz="1100" dirty="0"/>
              <a:t>, </a:t>
            </a:r>
            <a:r>
              <a:rPr lang="en-US" sz="1100" dirty="0">
                <a:solidFill>
                  <a:srgbClr val="CCFFCC"/>
                </a:solidFill>
              </a:rPr>
              <a:t>Ref Frame ID,</a:t>
            </a:r>
            <a:r>
              <a:rPr lang="en-US" sz="1100" dirty="0"/>
              <a:t> </a:t>
            </a:r>
            <a:r>
              <a:rPr lang="en-US" sz="1100" dirty="0">
                <a:solidFill>
                  <a:srgbClr val="2DDF12"/>
                </a:solidFill>
              </a:rPr>
              <a:t>Center of Motion</a:t>
            </a:r>
            <a:r>
              <a:rPr lang="en-US" sz="1100" dirty="0"/>
              <a:t>, T</a:t>
            </a:r>
            <a:r>
              <a:rPr lang="en-US" sz="1100" baseline="-5000" dirty="0"/>
              <a:t>3</a:t>
            </a:r>
            <a:r>
              <a:rPr lang="en-US" sz="1100" dirty="0"/>
              <a:t>, T</a:t>
            </a:r>
            <a:r>
              <a:rPr lang="en-US" sz="1100" baseline="-5000" dirty="0"/>
              <a:t>4</a:t>
            </a:r>
            <a:r>
              <a:rPr lang="en-US" sz="1100" dirty="0"/>
              <a:t>, </a:t>
            </a:r>
            <a:r>
              <a:rPr lang="en-US" sz="1100" dirty="0">
                <a:solidFill>
                  <a:srgbClr val="063DE8"/>
                </a:solidFill>
              </a:rPr>
              <a:t>Type 2</a:t>
            </a:r>
          </a:p>
        </p:txBody>
      </p:sp>
      <p:sp>
        <p:nvSpPr>
          <p:cNvPr id="61" name="Rectangle 60"/>
          <p:cNvSpPr/>
          <p:nvPr/>
        </p:nvSpPr>
        <p:spPr bwMode="auto">
          <a:xfrm>
            <a:off x="746500" y="5377307"/>
            <a:ext cx="3607765" cy="1090383"/>
          </a:xfrm>
          <a:prstGeom prst="rect">
            <a:avLst/>
          </a:prstGeom>
          <a:solidFill>
            <a:srgbClr val="2DDF12"/>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Times New Roman" pitchFamily="27" charset="0"/>
            </a:endParaRPr>
          </a:p>
        </p:txBody>
      </p:sp>
      <p:sp>
        <p:nvSpPr>
          <p:cNvPr id="62" name="TextBox 61"/>
          <p:cNvSpPr txBox="1"/>
          <p:nvPr/>
        </p:nvSpPr>
        <p:spPr>
          <a:xfrm>
            <a:off x="755383" y="5448357"/>
            <a:ext cx="3294991" cy="954107"/>
          </a:xfrm>
          <a:prstGeom prst="rect">
            <a:avLst/>
          </a:prstGeom>
          <a:solidFill>
            <a:srgbClr val="2DDF12"/>
          </a:solidFill>
        </p:spPr>
        <p:txBody>
          <a:bodyPr wrap="square" rtlCol="0">
            <a:spAutoFit/>
          </a:bodyPr>
          <a:lstStyle/>
          <a:p>
            <a:r>
              <a:rPr lang="cs-CZ" sz="1400" dirty="0"/>
              <a:t>First set of difference line coefs</a:t>
            </a:r>
          </a:p>
          <a:p>
            <a:r>
              <a:rPr lang="cs-CZ" sz="1400" dirty="0"/>
              <a:t>Second set of difference line coefs</a:t>
            </a:r>
          </a:p>
          <a:p>
            <a:r>
              <a:rPr lang="cs-CZ" sz="1400" dirty="0"/>
              <a:t>epoch_1</a:t>
            </a:r>
          </a:p>
          <a:p>
            <a:r>
              <a:rPr lang="cs-CZ" sz="1400" dirty="0"/>
              <a:t>epoch_2 </a:t>
            </a:r>
            <a:endParaRPr lang="en-US" sz="1400" dirty="0"/>
          </a:p>
        </p:txBody>
      </p:sp>
      <p:sp>
        <p:nvSpPr>
          <p:cNvPr id="63" name="Rectangle 62"/>
          <p:cNvSpPr/>
          <p:nvPr/>
        </p:nvSpPr>
        <p:spPr bwMode="auto">
          <a:xfrm>
            <a:off x="741984" y="5010274"/>
            <a:ext cx="3612282" cy="364129"/>
          </a:xfrm>
          <a:prstGeom prst="rect">
            <a:avLst/>
          </a:prstGeom>
          <a:solidFill>
            <a:srgbClr val="2DDF12"/>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Times New Roman" pitchFamily="27" charset="0"/>
            </a:endParaRPr>
          </a:p>
        </p:txBody>
      </p:sp>
      <p:sp>
        <p:nvSpPr>
          <p:cNvPr id="64" name="TextBox 63"/>
          <p:cNvSpPr txBox="1"/>
          <p:nvPr/>
        </p:nvSpPr>
        <p:spPr>
          <a:xfrm>
            <a:off x="717071" y="5046282"/>
            <a:ext cx="3753580" cy="261610"/>
          </a:xfrm>
          <a:prstGeom prst="rect">
            <a:avLst/>
          </a:prstGeom>
          <a:noFill/>
        </p:spPr>
        <p:txBody>
          <a:bodyPr wrap="square" rtlCol="0">
            <a:spAutoFit/>
          </a:bodyPr>
          <a:lstStyle/>
          <a:p>
            <a:r>
              <a:rPr lang="en-US" sz="1100" dirty="0">
                <a:solidFill>
                  <a:srgbClr val="C600C6"/>
                </a:solidFill>
              </a:rPr>
              <a:t>Target</a:t>
            </a:r>
            <a:r>
              <a:rPr lang="en-US" sz="1100" dirty="0"/>
              <a:t>, </a:t>
            </a:r>
            <a:r>
              <a:rPr lang="en-US" sz="1100" dirty="0">
                <a:solidFill>
                  <a:srgbClr val="660066"/>
                </a:solidFill>
              </a:rPr>
              <a:t>Ref Frame ID,</a:t>
            </a:r>
            <a:r>
              <a:rPr lang="en-US" sz="1100" dirty="0"/>
              <a:t> </a:t>
            </a:r>
            <a:r>
              <a:rPr lang="en-US" sz="1100" dirty="0">
                <a:solidFill>
                  <a:schemeClr val="accent2"/>
                </a:solidFill>
              </a:rPr>
              <a:t>Center of Motion</a:t>
            </a:r>
            <a:r>
              <a:rPr lang="en-US" sz="1100" dirty="0"/>
              <a:t>, T</a:t>
            </a:r>
            <a:r>
              <a:rPr lang="en-US" sz="1100" baseline="-5000" dirty="0"/>
              <a:t>5</a:t>
            </a:r>
            <a:r>
              <a:rPr lang="en-US" sz="1100" dirty="0"/>
              <a:t>, T</a:t>
            </a:r>
            <a:r>
              <a:rPr lang="en-US" sz="1100" baseline="-5000" dirty="0"/>
              <a:t>6</a:t>
            </a:r>
            <a:r>
              <a:rPr lang="en-US" sz="1100" dirty="0"/>
              <a:t>, </a:t>
            </a:r>
            <a:r>
              <a:rPr lang="en-US" sz="1100" dirty="0">
                <a:solidFill>
                  <a:srgbClr val="063DE8"/>
                </a:solidFill>
              </a:rPr>
              <a:t>Type 1</a:t>
            </a:r>
            <a:r>
              <a:rPr lang="en-US" sz="1100" dirty="0"/>
              <a:t> </a:t>
            </a:r>
          </a:p>
        </p:txBody>
      </p:sp>
      <p:sp>
        <p:nvSpPr>
          <p:cNvPr id="3" name="Oval 2"/>
          <p:cNvSpPr/>
          <p:nvPr/>
        </p:nvSpPr>
        <p:spPr bwMode="auto">
          <a:xfrm>
            <a:off x="3758146" y="2047601"/>
            <a:ext cx="656596" cy="250551"/>
          </a:xfrm>
          <a:prstGeom prst="ellips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Times New Roman" pitchFamily="27" charset="0"/>
            </a:endParaRPr>
          </a:p>
        </p:txBody>
      </p:sp>
      <p:sp>
        <p:nvSpPr>
          <p:cNvPr id="22" name="Oval 21"/>
          <p:cNvSpPr/>
          <p:nvPr/>
        </p:nvSpPr>
        <p:spPr bwMode="auto">
          <a:xfrm>
            <a:off x="3772317" y="3573710"/>
            <a:ext cx="651064" cy="250551"/>
          </a:xfrm>
          <a:prstGeom prst="ellips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Times New Roman" pitchFamily="27" charset="0"/>
            </a:endParaRPr>
          </a:p>
        </p:txBody>
      </p:sp>
      <p:sp>
        <p:nvSpPr>
          <p:cNvPr id="23" name="Oval 22"/>
          <p:cNvSpPr/>
          <p:nvPr/>
        </p:nvSpPr>
        <p:spPr bwMode="auto">
          <a:xfrm>
            <a:off x="3803763" y="5073900"/>
            <a:ext cx="645535" cy="250551"/>
          </a:xfrm>
          <a:prstGeom prst="ellips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Times New Roman" pitchFamily="27" charset="0"/>
            </a:endParaRPr>
          </a:p>
        </p:txBody>
      </p:sp>
      <p:sp>
        <p:nvSpPr>
          <p:cNvPr id="26" name="Content Placeholder 8"/>
          <p:cNvSpPr>
            <a:spLocks noGrp="1"/>
          </p:cNvSpPr>
          <p:nvPr>
            <p:ph idx="1"/>
          </p:nvPr>
        </p:nvSpPr>
        <p:spPr>
          <a:xfrm>
            <a:off x="4993582" y="1931324"/>
            <a:ext cx="4025967" cy="4444754"/>
          </a:xfrm>
        </p:spPr>
        <p:txBody>
          <a:bodyPr/>
          <a:lstStyle/>
          <a:p>
            <a:r>
              <a:rPr lang="en-US" sz="1800" dirty="0"/>
              <a:t>Each segment can contain a different </a:t>
            </a:r>
            <a:r>
              <a:rPr lang="en-US" sz="1800" u="sng" dirty="0"/>
              <a:t>type</a:t>
            </a:r>
            <a:r>
              <a:rPr lang="en-US" sz="1800" dirty="0"/>
              <a:t> of ephemeris data (as long as it’s been built into the SPK subsystem). Examples:</a:t>
            </a:r>
          </a:p>
          <a:p>
            <a:pPr lvl="1"/>
            <a:r>
              <a:rPr lang="en-US" sz="1200" dirty="0"/>
              <a:t>Discrete state vectors</a:t>
            </a:r>
          </a:p>
          <a:p>
            <a:pPr lvl="1"/>
            <a:r>
              <a:rPr lang="en-US" sz="1200" dirty="0"/>
              <a:t>Chebyshev polynomials</a:t>
            </a:r>
          </a:p>
          <a:p>
            <a:pPr lvl="1"/>
            <a:r>
              <a:rPr lang="en-US" sz="1200" dirty="0"/>
              <a:t>Difference lines (unique to JPL)</a:t>
            </a:r>
          </a:p>
          <a:p>
            <a:pPr lvl="1"/>
            <a:r>
              <a:rPr lang="en-US" sz="1200" dirty="0"/>
              <a:t>Etc., etc.</a:t>
            </a:r>
            <a:endParaRPr lang="en-US" sz="1800" dirty="0"/>
          </a:p>
          <a:p>
            <a:r>
              <a:rPr lang="en-US" sz="1800" dirty="0"/>
              <a:t>Each segment has the </a:t>
            </a:r>
            <a:r>
              <a:rPr lang="en-US" sz="1800" dirty="0">
                <a:solidFill>
                  <a:srgbClr val="063DE8"/>
                </a:solidFill>
              </a:rPr>
              <a:t>SPK Type</a:t>
            </a:r>
            <a:r>
              <a:rPr lang="en-US" sz="1800" dirty="0"/>
              <a:t> stored in its meta-data record (a.k.a. segment descriptor)</a:t>
            </a:r>
          </a:p>
          <a:p>
            <a:r>
              <a:rPr lang="en-US" sz="1800" dirty="0"/>
              <a:t>Toolkit software knows how to evaluate each Type – no worries for you!</a:t>
            </a:r>
            <a:endParaRPr lang="en-US" sz="1200" dirty="0"/>
          </a:p>
        </p:txBody>
      </p:sp>
      <p:sp>
        <p:nvSpPr>
          <p:cNvPr id="27" name="Oval 26"/>
          <p:cNvSpPr/>
          <p:nvPr/>
        </p:nvSpPr>
        <p:spPr bwMode="auto">
          <a:xfrm>
            <a:off x="7800705" y="3869870"/>
            <a:ext cx="1201567" cy="337650"/>
          </a:xfrm>
          <a:prstGeom prst="ellips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Times New Roman" pitchFamily="27" charset="0"/>
            </a:endParaRPr>
          </a:p>
        </p:txBody>
      </p:sp>
    </p:spTree>
    <p:extLst>
      <p:ext uri="{BB962C8B-B14F-4D97-AF65-F5344CB8AC3E}">
        <p14:creationId xmlns:p14="http://schemas.microsoft.com/office/powerpoint/2010/main" val="99788221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40538" y="118279"/>
            <a:ext cx="4481996" cy="800989"/>
          </a:xfrm>
        </p:spPr>
        <p:txBody>
          <a:bodyPr/>
          <a:lstStyle/>
          <a:p>
            <a:r>
              <a:rPr lang="en-US" sz="2800" dirty="0"/>
              <a:t>SPK Data are Continuous</a:t>
            </a:r>
            <a:br>
              <a:rPr lang="en-US" sz="2800" dirty="0"/>
            </a:br>
            <a:r>
              <a:rPr lang="en-US" sz="2800" dirty="0"/>
              <a:t>Within a Segment</a:t>
            </a:r>
          </a:p>
        </p:txBody>
      </p:sp>
      <p:sp>
        <p:nvSpPr>
          <p:cNvPr id="9" name="Content Placeholder 8"/>
          <p:cNvSpPr>
            <a:spLocks noGrp="1"/>
          </p:cNvSpPr>
          <p:nvPr>
            <p:ph idx="1"/>
          </p:nvPr>
        </p:nvSpPr>
        <p:spPr>
          <a:xfrm>
            <a:off x="1356388" y="3792816"/>
            <a:ext cx="6774780" cy="2583262"/>
          </a:xfrm>
        </p:spPr>
        <p:txBody>
          <a:bodyPr/>
          <a:lstStyle/>
          <a:p>
            <a:r>
              <a:rPr lang="en-US" sz="1800" dirty="0"/>
              <a:t>Within the time bounds (T</a:t>
            </a:r>
            <a:r>
              <a:rPr lang="en-US" sz="1800" baseline="-5000" dirty="0"/>
              <a:t>1</a:t>
            </a:r>
            <a:r>
              <a:rPr lang="en-US" sz="1800" dirty="0"/>
              <a:t>, T</a:t>
            </a:r>
            <a:r>
              <a:rPr lang="en-US" sz="1800" baseline="-5000" dirty="0"/>
              <a:t>2</a:t>
            </a:r>
            <a:r>
              <a:rPr lang="en-US" sz="1800" dirty="0"/>
              <a:t>) of a single segment, SPICE software will return a result–a state vector consisting of position and velocity–at </a:t>
            </a:r>
            <a:r>
              <a:rPr lang="en-US" sz="1800" dirty="0">
                <a:solidFill>
                  <a:srgbClr val="0000FF"/>
                </a:solidFill>
              </a:rPr>
              <a:t>any</a:t>
            </a:r>
            <a:r>
              <a:rPr lang="en-US" sz="1800" dirty="0"/>
              <a:t> epoch… not just at the discrete epochs of the ephemeris records (epoch_1, epoch_2, epoch_3, epoch_4)</a:t>
            </a:r>
          </a:p>
          <a:p>
            <a:endParaRPr lang="en-US" sz="1800" dirty="0"/>
          </a:p>
          <a:p>
            <a:r>
              <a:rPr lang="en-US" sz="1800" dirty="0"/>
              <a:t>In the example above, SPICE will return the position and velocity (the state) of the</a:t>
            </a:r>
            <a:r>
              <a:rPr lang="en-US" sz="1800" dirty="0">
                <a:solidFill>
                  <a:schemeClr val="accent1"/>
                </a:solidFill>
              </a:rPr>
              <a:t> Cassini spacecraft </a:t>
            </a:r>
            <a:r>
              <a:rPr lang="en-US" sz="1800" dirty="0"/>
              <a:t>relative to the </a:t>
            </a:r>
            <a:r>
              <a:rPr lang="en-US" sz="1800" dirty="0">
                <a:solidFill>
                  <a:schemeClr val="accent1"/>
                </a:solidFill>
              </a:rPr>
              <a:t>Saturn barycenter</a:t>
            </a:r>
            <a:r>
              <a:rPr lang="en-US" sz="1800" dirty="0"/>
              <a:t> at any time </a:t>
            </a:r>
            <a:r>
              <a:rPr lang="en-US" sz="2000" i="1" dirty="0"/>
              <a:t>t</a:t>
            </a:r>
            <a:r>
              <a:rPr lang="en-US" sz="1800" dirty="0"/>
              <a:t> where:  T</a:t>
            </a:r>
            <a:r>
              <a:rPr lang="en-US" sz="1800" baseline="-5000" dirty="0"/>
              <a:t>1</a:t>
            </a:r>
            <a:r>
              <a:rPr lang="en-US" sz="1800" dirty="0"/>
              <a:t> ≤ </a:t>
            </a:r>
            <a:r>
              <a:rPr lang="en-US" sz="2000" i="1" dirty="0"/>
              <a:t>t</a:t>
            </a:r>
            <a:r>
              <a:rPr lang="en-US" sz="1800" i="1" dirty="0"/>
              <a:t> </a:t>
            </a:r>
            <a:r>
              <a:rPr lang="en-US" sz="1800" dirty="0">
                <a:cs typeface="Symbol" charset="2"/>
              </a:rPr>
              <a:t>≤</a:t>
            </a:r>
            <a:r>
              <a:rPr lang="en-US" sz="1800" i="1" dirty="0"/>
              <a:t> </a:t>
            </a:r>
            <a:r>
              <a:rPr lang="en-US" sz="1800" dirty="0"/>
              <a:t>T</a:t>
            </a:r>
            <a:r>
              <a:rPr lang="en-US" sz="1800" baseline="-5000" dirty="0"/>
              <a:t>2</a:t>
            </a:r>
            <a:endParaRPr lang="en-US" sz="1200" dirty="0"/>
          </a:p>
          <a:p>
            <a:pPr marL="0" indent="0">
              <a:buNone/>
            </a:pPr>
            <a:endParaRPr lang="en-US" sz="1800" dirty="0"/>
          </a:p>
        </p:txBody>
      </p:sp>
      <p:sp>
        <p:nvSpPr>
          <p:cNvPr id="4" name="Footer Placeholder 3"/>
          <p:cNvSpPr>
            <a:spLocks noGrp="1"/>
          </p:cNvSpPr>
          <p:nvPr>
            <p:ph type="ftr" sz="quarter" idx="10"/>
          </p:nvPr>
        </p:nvSpPr>
        <p:spPr/>
        <p:txBody>
          <a:bodyPr/>
          <a:lstStyle/>
          <a:p>
            <a:pPr>
              <a:defRPr/>
            </a:pPr>
            <a:r>
              <a:rPr lang="en-US" dirty="0"/>
              <a:t>SPK Subsystem</a:t>
            </a:r>
          </a:p>
        </p:txBody>
      </p:sp>
      <p:sp>
        <p:nvSpPr>
          <p:cNvPr id="5" name="Slide Number Placeholder 4"/>
          <p:cNvSpPr>
            <a:spLocks noGrp="1"/>
          </p:cNvSpPr>
          <p:nvPr>
            <p:ph type="sldNum" sz="quarter" idx="11"/>
          </p:nvPr>
        </p:nvSpPr>
        <p:spPr/>
        <p:txBody>
          <a:bodyPr/>
          <a:lstStyle/>
          <a:p>
            <a:pPr>
              <a:defRPr/>
            </a:pPr>
            <a:fld id="{FEBF1FA2-1C28-D04A-87C7-3B9CE95A6DE2}" type="slidenum">
              <a:rPr lang="en-US" smtClean="0"/>
              <a:pPr>
                <a:defRPr/>
              </a:pPr>
              <a:t>15</a:t>
            </a:fld>
            <a:endParaRPr lang="en-US" sz="1400" b="0" dirty="0">
              <a:latin typeface="Times New Roman" charset="0"/>
            </a:endParaRPr>
          </a:p>
        </p:txBody>
      </p:sp>
      <p:grpSp>
        <p:nvGrpSpPr>
          <p:cNvPr id="6" name="Group 5"/>
          <p:cNvGrpSpPr/>
          <p:nvPr/>
        </p:nvGrpSpPr>
        <p:grpSpPr>
          <a:xfrm>
            <a:off x="504162" y="1745764"/>
            <a:ext cx="3864402" cy="1539245"/>
            <a:chOff x="728787" y="1979035"/>
            <a:chExt cx="3864402" cy="1539245"/>
          </a:xfrm>
        </p:grpSpPr>
        <p:sp>
          <p:nvSpPr>
            <p:cNvPr id="36" name="Rectangle 35"/>
            <p:cNvSpPr/>
            <p:nvPr/>
          </p:nvSpPr>
          <p:spPr bwMode="auto">
            <a:xfrm>
              <a:off x="728787" y="2346068"/>
              <a:ext cx="3703233" cy="1151565"/>
            </a:xfrm>
            <a:prstGeom prst="rect">
              <a:avLst/>
            </a:prstGeom>
            <a:solidFill>
              <a:schemeClr val="bg1">
                <a:lumMod val="75000"/>
              </a:schemeClr>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Times New Roman" pitchFamily="27" charset="0"/>
              </a:endParaRPr>
            </a:p>
          </p:txBody>
        </p:sp>
        <p:sp>
          <p:nvSpPr>
            <p:cNvPr id="37" name="TextBox 36"/>
            <p:cNvSpPr txBox="1"/>
            <p:nvPr/>
          </p:nvSpPr>
          <p:spPr>
            <a:xfrm>
              <a:off x="737670" y="2348729"/>
              <a:ext cx="3294991" cy="1169551"/>
            </a:xfrm>
            <a:prstGeom prst="rect">
              <a:avLst/>
            </a:prstGeom>
            <a:noFill/>
          </p:spPr>
          <p:txBody>
            <a:bodyPr wrap="square" rtlCol="0">
              <a:spAutoFit/>
            </a:bodyPr>
            <a:lstStyle/>
            <a:p>
              <a:r>
                <a:rPr lang="cs-CZ" sz="1400" dirty="0"/>
                <a:t>epoch_1,  x1,  y1,  z1,  vx1,  vy1,  vz1</a:t>
              </a:r>
            </a:p>
            <a:p>
              <a:r>
                <a:rPr lang="cs-CZ" sz="1400" dirty="0"/>
                <a:t>epoch_2,  x2,  y2,  z2,  vx2,  vy2,  vz2</a:t>
              </a:r>
            </a:p>
            <a:p>
              <a:r>
                <a:rPr lang="cs-CZ" sz="1400" dirty="0"/>
                <a:t>epoch_3,  x3,  y3,  z3,  vx3,  vy3,  vz3</a:t>
              </a:r>
            </a:p>
            <a:p>
              <a:r>
                <a:rPr lang="cs-CZ" sz="1400" dirty="0"/>
                <a:t>epoch_4,  x4,  y4,  z4,  vx4,  vy4,  vz4</a:t>
              </a:r>
            </a:p>
            <a:p>
              <a:r>
                <a:rPr lang="cs-CZ" sz="1400" dirty="0"/>
                <a:t> </a:t>
              </a:r>
              <a:endParaRPr lang="en-US" sz="1400" dirty="0"/>
            </a:p>
          </p:txBody>
        </p:sp>
        <p:sp>
          <p:nvSpPr>
            <p:cNvPr id="38" name="Rectangle 37"/>
            <p:cNvSpPr/>
            <p:nvPr/>
          </p:nvSpPr>
          <p:spPr bwMode="auto">
            <a:xfrm>
              <a:off x="730204" y="1979035"/>
              <a:ext cx="3710456" cy="364129"/>
            </a:xfrm>
            <a:prstGeom prst="rect">
              <a:avLst/>
            </a:prstGeom>
            <a:solidFill>
              <a:schemeClr val="bg1">
                <a:lumMod val="75000"/>
              </a:schemeClr>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Times New Roman" pitchFamily="27" charset="0"/>
              </a:endParaRPr>
            </a:p>
          </p:txBody>
        </p:sp>
        <p:sp>
          <p:nvSpPr>
            <p:cNvPr id="39" name="TextBox 38"/>
            <p:cNvSpPr txBox="1"/>
            <p:nvPr/>
          </p:nvSpPr>
          <p:spPr>
            <a:xfrm>
              <a:off x="780548" y="2023185"/>
              <a:ext cx="3812641" cy="261610"/>
            </a:xfrm>
            <a:prstGeom prst="rect">
              <a:avLst/>
            </a:prstGeom>
            <a:noFill/>
          </p:spPr>
          <p:txBody>
            <a:bodyPr wrap="square" rtlCol="0">
              <a:spAutoFit/>
            </a:bodyPr>
            <a:lstStyle/>
            <a:p>
              <a:r>
                <a:rPr lang="en-US" sz="1100" dirty="0">
                  <a:solidFill>
                    <a:schemeClr val="accent1"/>
                  </a:solidFill>
                </a:rPr>
                <a:t>Cassini</a:t>
              </a:r>
              <a:r>
                <a:rPr lang="en-US" sz="1100" dirty="0"/>
                <a:t>, Ref Frame ID, </a:t>
              </a:r>
              <a:r>
                <a:rPr lang="en-US" sz="1100" dirty="0">
                  <a:solidFill>
                    <a:srgbClr val="FC0128"/>
                  </a:solidFill>
                </a:rPr>
                <a:t>Saturn bc</a:t>
              </a:r>
              <a:r>
                <a:rPr lang="en-US" sz="1100" dirty="0"/>
                <a:t>, T</a:t>
              </a:r>
              <a:r>
                <a:rPr lang="en-US" sz="1100" baseline="-5000" dirty="0"/>
                <a:t>1</a:t>
              </a:r>
              <a:r>
                <a:rPr lang="en-US" sz="1100" dirty="0"/>
                <a:t>, T</a:t>
              </a:r>
              <a:r>
                <a:rPr lang="en-US" sz="1100" baseline="-5000" dirty="0"/>
                <a:t>2,</a:t>
              </a:r>
              <a:r>
                <a:rPr lang="en-US" sz="1100" dirty="0">
                  <a:solidFill>
                    <a:schemeClr val="accent2"/>
                  </a:solidFill>
                </a:rPr>
                <a:t> </a:t>
              </a:r>
              <a:r>
                <a:rPr lang="en-US" sz="1100" dirty="0"/>
                <a:t>Type 13 </a:t>
              </a:r>
            </a:p>
          </p:txBody>
        </p:sp>
      </p:grpSp>
    </p:spTree>
    <p:extLst>
      <p:ext uri="{BB962C8B-B14F-4D97-AF65-F5344CB8AC3E}">
        <p14:creationId xmlns:p14="http://schemas.microsoft.com/office/powerpoint/2010/main" val="371054661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70437" y="403303"/>
            <a:ext cx="7186263" cy="479747"/>
          </a:xfrm>
        </p:spPr>
        <p:txBody>
          <a:bodyPr/>
          <a:lstStyle/>
          <a:p>
            <a:r>
              <a:rPr lang="en-US" dirty="0"/>
              <a:t>Chaining and </a:t>
            </a:r>
            <a:r>
              <a:rPr lang="en-US"/>
              <a:t>Frame Transformation</a:t>
            </a:r>
          </a:p>
        </p:txBody>
      </p:sp>
      <p:sp>
        <p:nvSpPr>
          <p:cNvPr id="3" name="Content Placeholder 2"/>
          <p:cNvSpPr>
            <a:spLocks noGrp="1"/>
          </p:cNvSpPr>
          <p:nvPr>
            <p:ph idx="1"/>
          </p:nvPr>
        </p:nvSpPr>
        <p:spPr/>
        <p:txBody>
          <a:bodyPr/>
          <a:lstStyle/>
          <a:p>
            <a:r>
              <a:rPr lang="en-US" dirty="0"/>
              <a:t>Next we’ll discuss “chaining” and “frame transformations”</a:t>
            </a:r>
            <a:r>
              <a:rPr lang="mr-IN" dirty="0"/>
              <a:t>…</a:t>
            </a:r>
            <a:r>
              <a:rPr lang="en-US" dirty="0"/>
              <a:t>  features of the SPK subsystem that make it rather unique.</a:t>
            </a:r>
          </a:p>
        </p:txBody>
      </p:sp>
      <p:sp>
        <p:nvSpPr>
          <p:cNvPr id="4" name="Footer Placeholder 3"/>
          <p:cNvSpPr>
            <a:spLocks noGrp="1"/>
          </p:cNvSpPr>
          <p:nvPr>
            <p:ph type="ftr" sz="quarter" idx="10"/>
          </p:nvPr>
        </p:nvSpPr>
        <p:spPr/>
        <p:txBody>
          <a:bodyPr/>
          <a:lstStyle/>
          <a:p>
            <a:pPr>
              <a:defRPr/>
            </a:pPr>
            <a:r>
              <a:rPr lang="en-US"/>
              <a:t>SPK Subsystem</a:t>
            </a:r>
            <a:endParaRPr lang="en-US" dirty="0"/>
          </a:p>
        </p:txBody>
      </p:sp>
      <p:sp>
        <p:nvSpPr>
          <p:cNvPr id="5" name="Slide Number Placeholder 4"/>
          <p:cNvSpPr>
            <a:spLocks noGrp="1"/>
          </p:cNvSpPr>
          <p:nvPr>
            <p:ph type="sldNum" sz="quarter" idx="11"/>
          </p:nvPr>
        </p:nvSpPr>
        <p:spPr/>
        <p:txBody>
          <a:bodyPr/>
          <a:lstStyle/>
          <a:p>
            <a:pPr>
              <a:defRPr/>
            </a:pPr>
            <a:fld id="{FEBF1FA2-1C28-D04A-87C7-3B9CE95A6DE2}" type="slidenum">
              <a:rPr lang="en-US" smtClean="0"/>
              <a:pPr>
                <a:defRPr/>
              </a:pPr>
              <a:t>16</a:t>
            </a:fld>
            <a:endParaRPr lang="en-US" sz="1400" b="0" dirty="0">
              <a:latin typeface="Times New Roman" charset="0"/>
            </a:endParaRPr>
          </a:p>
        </p:txBody>
      </p:sp>
    </p:spTree>
    <p:extLst>
      <p:ext uri="{BB962C8B-B14F-4D97-AF65-F5344CB8AC3E}">
        <p14:creationId xmlns:p14="http://schemas.microsoft.com/office/powerpoint/2010/main" val="97921157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 name="Rounded Rectangle 64">
            <a:extLst>
              <a:ext uri="{FF2B5EF4-FFF2-40B4-BE49-F238E27FC236}">
                <a16:creationId xmlns:a16="http://schemas.microsoft.com/office/drawing/2014/main" id="{B9310431-8E70-A54A-8C73-FF1765F48FB7}"/>
              </a:ext>
            </a:extLst>
          </p:cNvPr>
          <p:cNvSpPr/>
          <p:nvPr/>
        </p:nvSpPr>
        <p:spPr bwMode="auto">
          <a:xfrm>
            <a:off x="411691" y="3968242"/>
            <a:ext cx="3462622" cy="2029023"/>
          </a:xfrm>
          <a:prstGeom prst="roundRect">
            <a:avLst/>
          </a:prstGeom>
          <a:solidFill>
            <a:schemeClr val="bg1">
              <a:lumMod val="85000"/>
            </a:schemeClr>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New Roman" pitchFamily="27" charset="0"/>
            </a:endParaRPr>
          </a:p>
        </p:txBody>
      </p:sp>
      <p:sp>
        <p:nvSpPr>
          <p:cNvPr id="2" name="Title 1">
            <a:extLst>
              <a:ext uri="{FF2B5EF4-FFF2-40B4-BE49-F238E27FC236}">
                <a16:creationId xmlns:a16="http://schemas.microsoft.com/office/drawing/2014/main" id="{464DBF03-DC84-BD40-BE07-158414D7E61D}"/>
              </a:ext>
            </a:extLst>
          </p:cNvPr>
          <p:cNvSpPr>
            <a:spLocks noGrp="1"/>
          </p:cNvSpPr>
          <p:nvPr>
            <p:ph type="title"/>
          </p:nvPr>
        </p:nvSpPr>
        <p:spPr>
          <a:xfrm>
            <a:off x="3874313" y="381000"/>
            <a:ext cx="2951129" cy="479747"/>
          </a:xfrm>
        </p:spPr>
        <p:txBody>
          <a:bodyPr/>
          <a:lstStyle/>
          <a:p>
            <a:r>
              <a:rPr lang="en-US" dirty="0"/>
              <a:t>Your Question</a:t>
            </a:r>
          </a:p>
        </p:txBody>
      </p:sp>
      <p:sp>
        <p:nvSpPr>
          <p:cNvPr id="4" name="Footer Placeholder 3">
            <a:extLst>
              <a:ext uri="{FF2B5EF4-FFF2-40B4-BE49-F238E27FC236}">
                <a16:creationId xmlns:a16="http://schemas.microsoft.com/office/drawing/2014/main" id="{46230C3A-6317-4B48-A9F4-919CBB8E93B1}"/>
              </a:ext>
            </a:extLst>
          </p:cNvPr>
          <p:cNvSpPr>
            <a:spLocks noGrp="1"/>
          </p:cNvSpPr>
          <p:nvPr>
            <p:ph type="ftr" sz="quarter" idx="10"/>
          </p:nvPr>
        </p:nvSpPr>
        <p:spPr/>
        <p:txBody>
          <a:bodyPr/>
          <a:lstStyle/>
          <a:p>
            <a:pPr>
              <a:defRPr/>
            </a:pPr>
            <a:r>
              <a:rPr lang="en-US"/>
              <a:t>SPK Subsystem</a:t>
            </a:r>
            <a:endParaRPr lang="en-US" dirty="0"/>
          </a:p>
        </p:txBody>
      </p:sp>
      <p:sp>
        <p:nvSpPr>
          <p:cNvPr id="5" name="Slide Number Placeholder 4">
            <a:extLst>
              <a:ext uri="{FF2B5EF4-FFF2-40B4-BE49-F238E27FC236}">
                <a16:creationId xmlns:a16="http://schemas.microsoft.com/office/drawing/2014/main" id="{20C2D17B-7A2A-A94C-99BB-A1EB3FF67E55}"/>
              </a:ext>
            </a:extLst>
          </p:cNvPr>
          <p:cNvSpPr>
            <a:spLocks noGrp="1"/>
          </p:cNvSpPr>
          <p:nvPr>
            <p:ph type="sldNum" sz="quarter" idx="11"/>
          </p:nvPr>
        </p:nvSpPr>
        <p:spPr/>
        <p:txBody>
          <a:bodyPr/>
          <a:lstStyle/>
          <a:p>
            <a:pPr>
              <a:defRPr/>
            </a:pPr>
            <a:fld id="{FEBF1FA2-1C28-D04A-87C7-3B9CE95A6DE2}" type="slidenum">
              <a:rPr lang="en-US" smtClean="0"/>
              <a:pPr>
                <a:defRPr/>
              </a:pPr>
              <a:t>17</a:t>
            </a:fld>
            <a:endParaRPr lang="en-US" sz="1400" b="0" dirty="0">
              <a:latin typeface="Times New Roman" charset="0"/>
            </a:endParaRPr>
          </a:p>
        </p:txBody>
      </p:sp>
      <p:pic>
        <p:nvPicPr>
          <p:cNvPr id="6" name="Picture 5" descr="globe-earth-4.jpg">
            <a:extLst>
              <a:ext uri="{FF2B5EF4-FFF2-40B4-BE49-F238E27FC236}">
                <a16:creationId xmlns:a16="http://schemas.microsoft.com/office/drawing/2014/main" id="{8AF25ACE-9E38-2C49-9E87-546A9B14CEE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45745" y="4050145"/>
            <a:ext cx="1730854" cy="1730854"/>
          </a:xfrm>
          <a:prstGeom prst="rect">
            <a:avLst/>
          </a:prstGeom>
        </p:spPr>
      </p:pic>
      <p:pic>
        <p:nvPicPr>
          <p:cNvPr id="10" name="Picture 9">
            <a:extLst>
              <a:ext uri="{FF2B5EF4-FFF2-40B4-BE49-F238E27FC236}">
                <a16:creationId xmlns:a16="http://schemas.microsoft.com/office/drawing/2014/main" id="{BD1E1F47-DB9F-7043-9274-0AA4C07065E4}"/>
              </a:ext>
            </a:extLst>
          </p:cNvPr>
          <p:cNvPicPr>
            <a:picLocks noChangeAspect="1"/>
          </p:cNvPicPr>
          <p:nvPr/>
        </p:nvPicPr>
        <p:blipFill>
          <a:blip r:embed="rId3"/>
          <a:stretch>
            <a:fillRect/>
          </a:stretch>
        </p:blipFill>
        <p:spPr>
          <a:xfrm rot="19824521">
            <a:off x="7022370" y="4193521"/>
            <a:ext cx="458659" cy="479747"/>
          </a:xfrm>
          <a:prstGeom prst="rect">
            <a:avLst/>
          </a:prstGeom>
        </p:spPr>
      </p:pic>
      <p:pic>
        <p:nvPicPr>
          <p:cNvPr id="14" name="Picture 13">
            <a:extLst>
              <a:ext uri="{FF2B5EF4-FFF2-40B4-BE49-F238E27FC236}">
                <a16:creationId xmlns:a16="http://schemas.microsoft.com/office/drawing/2014/main" id="{64D34AED-DFDC-B24E-A5F0-5371E5282A53}"/>
              </a:ext>
            </a:extLst>
          </p:cNvPr>
          <p:cNvPicPr>
            <a:picLocks noChangeAspect="1"/>
          </p:cNvPicPr>
          <p:nvPr/>
        </p:nvPicPr>
        <p:blipFill>
          <a:blip r:embed="rId4"/>
          <a:stretch>
            <a:fillRect/>
          </a:stretch>
        </p:blipFill>
        <p:spPr>
          <a:xfrm>
            <a:off x="2506518" y="1530894"/>
            <a:ext cx="1681018" cy="1681018"/>
          </a:xfrm>
          <a:prstGeom prst="rect">
            <a:avLst/>
          </a:prstGeom>
        </p:spPr>
      </p:pic>
      <p:pic>
        <p:nvPicPr>
          <p:cNvPr id="12" name="Picture 11">
            <a:extLst>
              <a:ext uri="{FF2B5EF4-FFF2-40B4-BE49-F238E27FC236}">
                <a16:creationId xmlns:a16="http://schemas.microsoft.com/office/drawing/2014/main" id="{F864251E-447C-7043-877E-5F322B18CEF2}"/>
              </a:ext>
            </a:extLst>
          </p:cNvPr>
          <p:cNvPicPr>
            <a:picLocks noChangeAspect="1"/>
          </p:cNvPicPr>
          <p:nvPr/>
        </p:nvPicPr>
        <p:blipFill>
          <a:blip r:embed="rId5"/>
          <a:stretch>
            <a:fillRect/>
          </a:stretch>
        </p:blipFill>
        <p:spPr>
          <a:xfrm rot="3957619">
            <a:off x="3781425" y="1824797"/>
            <a:ext cx="675986" cy="491216"/>
          </a:xfrm>
          <a:prstGeom prst="rect">
            <a:avLst/>
          </a:prstGeom>
        </p:spPr>
      </p:pic>
      <p:cxnSp>
        <p:nvCxnSpPr>
          <p:cNvPr id="50" name="Straight Arrow Connector 49">
            <a:extLst>
              <a:ext uri="{FF2B5EF4-FFF2-40B4-BE49-F238E27FC236}">
                <a16:creationId xmlns:a16="http://schemas.microsoft.com/office/drawing/2014/main" id="{3B417193-C900-9443-8E44-D4B710FC4666}"/>
              </a:ext>
            </a:extLst>
          </p:cNvPr>
          <p:cNvCxnSpPr>
            <a:cxnSpLocks/>
          </p:cNvCxnSpPr>
          <p:nvPr/>
        </p:nvCxnSpPr>
        <p:spPr bwMode="auto">
          <a:xfrm flipH="1" flipV="1">
            <a:off x="4128117" y="2086252"/>
            <a:ext cx="3062796" cy="2263806"/>
          </a:xfrm>
          <a:prstGeom prst="straightConnector1">
            <a:avLst/>
          </a:prstGeom>
          <a:noFill/>
          <a:ln w="28575" cap="flat" cmpd="sng" algn="ctr">
            <a:solidFill>
              <a:schemeClr val="accent1"/>
            </a:solidFill>
            <a:prstDash val="solid"/>
            <a:round/>
            <a:headEnd type="none" w="med" len="med"/>
            <a:tailEnd type="triangle"/>
          </a:ln>
          <a:effectLst/>
        </p:spPr>
      </p:cxnSp>
      <p:sp>
        <p:nvSpPr>
          <p:cNvPr id="55" name="TextBox 54">
            <a:extLst>
              <a:ext uri="{FF2B5EF4-FFF2-40B4-BE49-F238E27FC236}">
                <a16:creationId xmlns:a16="http://schemas.microsoft.com/office/drawing/2014/main" id="{A4C0FF67-FD92-C447-95DF-61E25E792EC3}"/>
              </a:ext>
            </a:extLst>
          </p:cNvPr>
          <p:cNvSpPr txBox="1"/>
          <p:nvPr/>
        </p:nvSpPr>
        <p:spPr>
          <a:xfrm>
            <a:off x="3116871" y="3112830"/>
            <a:ext cx="550600" cy="276999"/>
          </a:xfrm>
          <a:prstGeom prst="rect">
            <a:avLst/>
          </a:prstGeom>
          <a:noFill/>
        </p:spPr>
        <p:txBody>
          <a:bodyPr wrap="none" rtlCol="0">
            <a:spAutoFit/>
          </a:bodyPr>
          <a:lstStyle/>
          <a:p>
            <a:r>
              <a:rPr lang="en-US" sz="1200" dirty="0"/>
              <a:t>Titan</a:t>
            </a:r>
          </a:p>
        </p:txBody>
      </p:sp>
      <p:sp>
        <p:nvSpPr>
          <p:cNvPr id="58" name="TextBox 57">
            <a:extLst>
              <a:ext uri="{FF2B5EF4-FFF2-40B4-BE49-F238E27FC236}">
                <a16:creationId xmlns:a16="http://schemas.microsoft.com/office/drawing/2014/main" id="{31BEA390-44D7-3B48-9E24-C5C5AF6CF8FD}"/>
              </a:ext>
            </a:extLst>
          </p:cNvPr>
          <p:cNvSpPr txBox="1"/>
          <p:nvPr/>
        </p:nvSpPr>
        <p:spPr>
          <a:xfrm>
            <a:off x="7385050" y="5603628"/>
            <a:ext cx="577402" cy="276999"/>
          </a:xfrm>
          <a:prstGeom prst="rect">
            <a:avLst/>
          </a:prstGeom>
          <a:noFill/>
        </p:spPr>
        <p:txBody>
          <a:bodyPr wrap="none" rtlCol="0">
            <a:spAutoFit/>
          </a:bodyPr>
          <a:lstStyle/>
          <a:p>
            <a:r>
              <a:rPr lang="en-US" sz="1200" dirty="0"/>
              <a:t>Earth</a:t>
            </a:r>
          </a:p>
        </p:txBody>
      </p:sp>
      <p:sp>
        <p:nvSpPr>
          <p:cNvPr id="59" name="TextBox 58">
            <a:extLst>
              <a:ext uri="{FF2B5EF4-FFF2-40B4-BE49-F238E27FC236}">
                <a16:creationId xmlns:a16="http://schemas.microsoft.com/office/drawing/2014/main" id="{55894302-E4D2-6C4A-B993-CD6DCBA7E246}"/>
              </a:ext>
            </a:extLst>
          </p:cNvPr>
          <p:cNvSpPr txBox="1"/>
          <p:nvPr/>
        </p:nvSpPr>
        <p:spPr>
          <a:xfrm>
            <a:off x="7016678" y="3829743"/>
            <a:ext cx="1834156" cy="276999"/>
          </a:xfrm>
          <a:prstGeom prst="rect">
            <a:avLst/>
          </a:prstGeom>
          <a:noFill/>
        </p:spPr>
        <p:txBody>
          <a:bodyPr wrap="none" rtlCol="0">
            <a:spAutoFit/>
          </a:bodyPr>
          <a:lstStyle/>
          <a:p>
            <a:r>
              <a:rPr lang="en-US" sz="1200" dirty="0"/>
              <a:t>Deep Space Station 14</a:t>
            </a:r>
          </a:p>
        </p:txBody>
      </p:sp>
      <p:sp>
        <p:nvSpPr>
          <p:cNvPr id="60" name="TextBox 59">
            <a:extLst>
              <a:ext uri="{FF2B5EF4-FFF2-40B4-BE49-F238E27FC236}">
                <a16:creationId xmlns:a16="http://schemas.microsoft.com/office/drawing/2014/main" id="{5C21466D-095F-5B4D-B4D3-9D2944335142}"/>
              </a:ext>
            </a:extLst>
          </p:cNvPr>
          <p:cNvSpPr txBox="1"/>
          <p:nvPr/>
        </p:nvSpPr>
        <p:spPr>
          <a:xfrm>
            <a:off x="4229571" y="1681083"/>
            <a:ext cx="1313180" cy="276999"/>
          </a:xfrm>
          <a:prstGeom prst="rect">
            <a:avLst/>
          </a:prstGeom>
          <a:noFill/>
        </p:spPr>
        <p:txBody>
          <a:bodyPr wrap="none" rtlCol="0">
            <a:spAutoFit/>
          </a:bodyPr>
          <a:lstStyle/>
          <a:p>
            <a:r>
              <a:rPr lang="en-US" sz="1200" dirty="0"/>
              <a:t>Huygens Probe</a:t>
            </a:r>
          </a:p>
        </p:txBody>
      </p:sp>
      <p:sp>
        <p:nvSpPr>
          <p:cNvPr id="64" name="TextBox 63">
            <a:extLst>
              <a:ext uri="{FF2B5EF4-FFF2-40B4-BE49-F238E27FC236}">
                <a16:creationId xmlns:a16="http://schemas.microsoft.com/office/drawing/2014/main" id="{7DFED822-2634-C244-AE9F-5E14D61346E7}"/>
              </a:ext>
            </a:extLst>
          </p:cNvPr>
          <p:cNvSpPr txBox="1"/>
          <p:nvPr/>
        </p:nvSpPr>
        <p:spPr>
          <a:xfrm>
            <a:off x="585926" y="4181383"/>
            <a:ext cx="3288387" cy="1815882"/>
          </a:xfrm>
          <a:prstGeom prst="rect">
            <a:avLst/>
          </a:prstGeom>
          <a:noFill/>
        </p:spPr>
        <p:txBody>
          <a:bodyPr wrap="square" rtlCol="0">
            <a:spAutoFit/>
          </a:bodyPr>
          <a:lstStyle/>
          <a:p>
            <a:r>
              <a:rPr lang="en-US" sz="1600" dirty="0"/>
              <a:t>You would like to obtain the</a:t>
            </a:r>
          </a:p>
          <a:p>
            <a:r>
              <a:rPr lang="en-US" sz="1600" dirty="0"/>
              <a:t>position of the Huygens Probe</a:t>
            </a:r>
          </a:p>
          <a:p>
            <a:r>
              <a:rPr lang="en-US" sz="1600" dirty="0"/>
              <a:t>relative to DSS14 corrected for light time and stellar aberration in the station’s topocentric frame, as shown by the </a:t>
            </a:r>
            <a:r>
              <a:rPr lang="en-US" sz="1600" dirty="0">
                <a:solidFill>
                  <a:schemeClr val="accent1"/>
                </a:solidFill>
              </a:rPr>
              <a:t>red</a:t>
            </a:r>
            <a:r>
              <a:rPr lang="en-US" sz="1600" dirty="0"/>
              <a:t> vector</a:t>
            </a:r>
          </a:p>
        </p:txBody>
      </p:sp>
    </p:spTree>
    <p:extLst>
      <p:ext uri="{BB962C8B-B14F-4D97-AF65-F5344CB8AC3E}">
        <p14:creationId xmlns:p14="http://schemas.microsoft.com/office/powerpoint/2010/main" val="391200356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ounded Rectangle 6">
            <a:extLst>
              <a:ext uri="{FF2B5EF4-FFF2-40B4-BE49-F238E27FC236}">
                <a16:creationId xmlns:a16="http://schemas.microsoft.com/office/drawing/2014/main" id="{F0F0ECF7-6694-964F-A0EF-E5F5D5594901}"/>
              </a:ext>
            </a:extLst>
          </p:cNvPr>
          <p:cNvSpPr/>
          <p:nvPr/>
        </p:nvSpPr>
        <p:spPr bwMode="auto">
          <a:xfrm>
            <a:off x="5664201" y="1819922"/>
            <a:ext cx="3012397" cy="1491449"/>
          </a:xfrm>
          <a:prstGeom prst="roundRect">
            <a:avLst/>
          </a:prstGeom>
          <a:solidFill>
            <a:schemeClr val="bg1">
              <a:lumMod val="85000"/>
            </a:schemeClr>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New Roman" pitchFamily="27" charset="0"/>
            </a:endParaRPr>
          </a:p>
        </p:txBody>
      </p:sp>
      <p:sp>
        <p:nvSpPr>
          <p:cNvPr id="2" name="Title 1">
            <a:extLst>
              <a:ext uri="{FF2B5EF4-FFF2-40B4-BE49-F238E27FC236}">
                <a16:creationId xmlns:a16="http://schemas.microsoft.com/office/drawing/2014/main" id="{464DBF03-DC84-BD40-BE07-158414D7E61D}"/>
              </a:ext>
            </a:extLst>
          </p:cNvPr>
          <p:cNvSpPr>
            <a:spLocks noGrp="1"/>
          </p:cNvSpPr>
          <p:nvPr>
            <p:ph type="title"/>
          </p:nvPr>
        </p:nvSpPr>
        <p:spPr>
          <a:xfrm>
            <a:off x="3906375" y="381000"/>
            <a:ext cx="2887009" cy="479747"/>
          </a:xfrm>
        </p:spPr>
        <p:txBody>
          <a:bodyPr/>
          <a:lstStyle/>
          <a:p>
            <a:r>
              <a:rPr lang="en-US" dirty="0"/>
              <a:t>Your Dilemma</a:t>
            </a:r>
          </a:p>
        </p:txBody>
      </p:sp>
      <p:sp>
        <p:nvSpPr>
          <p:cNvPr id="4" name="Footer Placeholder 3">
            <a:extLst>
              <a:ext uri="{FF2B5EF4-FFF2-40B4-BE49-F238E27FC236}">
                <a16:creationId xmlns:a16="http://schemas.microsoft.com/office/drawing/2014/main" id="{46230C3A-6317-4B48-A9F4-919CBB8E93B1}"/>
              </a:ext>
            </a:extLst>
          </p:cNvPr>
          <p:cNvSpPr>
            <a:spLocks noGrp="1"/>
          </p:cNvSpPr>
          <p:nvPr>
            <p:ph type="ftr" sz="quarter" idx="10"/>
          </p:nvPr>
        </p:nvSpPr>
        <p:spPr/>
        <p:txBody>
          <a:bodyPr/>
          <a:lstStyle/>
          <a:p>
            <a:pPr>
              <a:defRPr/>
            </a:pPr>
            <a:r>
              <a:rPr lang="en-US"/>
              <a:t>SPK Subsystem</a:t>
            </a:r>
            <a:endParaRPr lang="en-US" dirty="0"/>
          </a:p>
        </p:txBody>
      </p:sp>
      <p:sp>
        <p:nvSpPr>
          <p:cNvPr id="5" name="Slide Number Placeholder 4">
            <a:extLst>
              <a:ext uri="{FF2B5EF4-FFF2-40B4-BE49-F238E27FC236}">
                <a16:creationId xmlns:a16="http://schemas.microsoft.com/office/drawing/2014/main" id="{20C2D17B-7A2A-A94C-99BB-A1EB3FF67E55}"/>
              </a:ext>
            </a:extLst>
          </p:cNvPr>
          <p:cNvSpPr>
            <a:spLocks noGrp="1"/>
          </p:cNvSpPr>
          <p:nvPr>
            <p:ph type="sldNum" sz="quarter" idx="11"/>
          </p:nvPr>
        </p:nvSpPr>
        <p:spPr/>
        <p:txBody>
          <a:bodyPr/>
          <a:lstStyle/>
          <a:p>
            <a:pPr>
              <a:defRPr/>
            </a:pPr>
            <a:fld id="{FEBF1FA2-1C28-D04A-87C7-3B9CE95A6DE2}" type="slidenum">
              <a:rPr lang="en-US" smtClean="0"/>
              <a:pPr>
                <a:defRPr/>
              </a:pPr>
              <a:t>18</a:t>
            </a:fld>
            <a:endParaRPr lang="en-US" sz="1400" b="0" dirty="0">
              <a:latin typeface="Times New Roman" charset="0"/>
            </a:endParaRPr>
          </a:p>
        </p:txBody>
      </p:sp>
      <p:pic>
        <p:nvPicPr>
          <p:cNvPr id="6" name="Picture 5" descr="globe-earth-4.jpg">
            <a:extLst>
              <a:ext uri="{FF2B5EF4-FFF2-40B4-BE49-F238E27FC236}">
                <a16:creationId xmlns:a16="http://schemas.microsoft.com/office/drawing/2014/main" id="{8AF25ACE-9E38-2C49-9E87-546A9B14CEE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45745" y="4050145"/>
            <a:ext cx="1730854" cy="1730854"/>
          </a:xfrm>
          <a:prstGeom prst="rect">
            <a:avLst/>
          </a:prstGeom>
        </p:spPr>
      </p:pic>
      <p:pic>
        <p:nvPicPr>
          <p:cNvPr id="10" name="Picture 9">
            <a:extLst>
              <a:ext uri="{FF2B5EF4-FFF2-40B4-BE49-F238E27FC236}">
                <a16:creationId xmlns:a16="http://schemas.microsoft.com/office/drawing/2014/main" id="{BD1E1F47-DB9F-7043-9274-0AA4C07065E4}"/>
              </a:ext>
            </a:extLst>
          </p:cNvPr>
          <p:cNvPicPr>
            <a:picLocks noChangeAspect="1"/>
          </p:cNvPicPr>
          <p:nvPr/>
        </p:nvPicPr>
        <p:blipFill>
          <a:blip r:embed="rId3"/>
          <a:stretch>
            <a:fillRect/>
          </a:stretch>
        </p:blipFill>
        <p:spPr>
          <a:xfrm rot="19824521">
            <a:off x="7022370" y="4193521"/>
            <a:ext cx="458659" cy="479747"/>
          </a:xfrm>
          <a:prstGeom prst="rect">
            <a:avLst/>
          </a:prstGeom>
        </p:spPr>
      </p:pic>
      <p:pic>
        <p:nvPicPr>
          <p:cNvPr id="14" name="Picture 13">
            <a:extLst>
              <a:ext uri="{FF2B5EF4-FFF2-40B4-BE49-F238E27FC236}">
                <a16:creationId xmlns:a16="http://schemas.microsoft.com/office/drawing/2014/main" id="{64D34AED-DFDC-B24E-A5F0-5371E5282A53}"/>
              </a:ext>
            </a:extLst>
          </p:cNvPr>
          <p:cNvPicPr>
            <a:picLocks noChangeAspect="1"/>
          </p:cNvPicPr>
          <p:nvPr/>
        </p:nvPicPr>
        <p:blipFill>
          <a:blip r:embed="rId4"/>
          <a:stretch>
            <a:fillRect/>
          </a:stretch>
        </p:blipFill>
        <p:spPr>
          <a:xfrm>
            <a:off x="2506518" y="1530894"/>
            <a:ext cx="1681018" cy="1681018"/>
          </a:xfrm>
          <a:prstGeom prst="rect">
            <a:avLst/>
          </a:prstGeom>
        </p:spPr>
      </p:pic>
      <p:pic>
        <p:nvPicPr>
          <p:cNvPr id="12" name="Picture 11">
            <a:extLst>
              <a:ext uri="{FF2B5EF4-FFF2-40B4-BE49-F238E27FC236}">
                <a16:creationId xmlns:a16="http://schemas.microsoft.com/office/drawing/2014/main" id="{F864251E-447C-7043-877E-5F322B18CEF2}"/>
              </a:ext>
            </a:extLst>
          </p:cNvPr>
          <p:cNvPicPr>
            <a:picLocks noChangeAspect="1"/>
          </p:cNvPicPr>
          <p:nvPr/>
        </p:nvPicPr>
        <p:blipFill>
          <a:blip r:embed="rId5"/>
          <a:stretch>
            <a:fillRect/>
          </a:stretch>
        </p:blipFill>
        <p:spPr>
          <a:xfrm rot="3957619">
            <a:off x="3781425" y="1824797"/>
            <a:ext cx="675986" cy="491216"/>
          </a:xfrm>
          <a:prstGeom prst="rect">
            <a:avLst/>
          </a:prstGeom>
        </p:spPr>
      </p:pic>
      <p:pic>
        <p:nvPicPr>
          <p:cNvPr id="18" name="Picture 17">
            <a:extLst>
              <a:ext uri="{FF2B5EF4-FFF2-40B4-BE49-F238E27FC236}">
                <a16:creationId xmlns:a16="http://schemas.microsoft.com/office/drawing/2014/main" id="{507FD7D5-83B8-D14C-8BD7-939E9B03A8D9}"/>
              </a:ext>
            </a:extLst>
          </p:cNvPr>
          <p:cNvPicPr>
            <a:picLocks noChangeAspect="1"/>
          </p:cNvPicPr>
          <p:nvPr/>
        </p:nvPicPr>
        <p:blipFill>
          <a:blip r:embed="rId6"/>
          <a:stretch>
            <a:fillRect/>
          </a:stretch>
        </p:blipFill>
        <p:spPr>
          <a:xfrm>
            <a:off x="383887" y="3596286"/>
            <a:ext cx="1278659" cy="837108"/>
          </a:xfrm>
          <a:prstGeom prst="rect">
            <a:avLst/>
          </a:prstGeom>
        </p:spPr>
      </p:pic>
      <p:pic>
        <p:nvPicPr>
          <p:cNvPr id="24" name="Picture 23">
            <a:extLst>
              <a:ext uri="{FF2B5EF4-FFF2-40B4-BE49-F238E27FC236}">
                <a16:creationId xmlns:a16="http://schemas.microsoft.com/office/drawing/2014/main" id="{1A2B5C8F-9220-934E-8163-7A3827DE6F6B}"/>
              </a:ext>
            </a:extLst>
          </p:cNvPr>
          <p:cNvPicPr>
            <a:picLocks noChangeAspect="1"/>
          </p:cNvPicPr>
          <p:nvPr/>
        </p:nvPicPr>
        <p:blipFill>
          <a:blip r:embed="rId7"/>
          <a:stretch>
            <a:fillRect/>
          </a:stretch>
        </p:blipFill>
        <p:spPr>
          <a:xfrm>
            <a:off x="2506518" y="5348552"/>
            <a:ext cx="1141845" cy="1141845"/>
          </a:xfrm>
          <a:prstGeom prst="rect">
            <a:avLst/>
          </a:prstGeom>
          <a:noFill/>
        </p:spPr>
      </p:pic>
      <p:sp>
        <p:nvSpPr>
          <p:cNvPr id="27" name="Oval 26">
            <a:extLst>
              <a:ext uri="{FF2B5EF4-FFF2-40B4-BE49-F238E27FC236}">
                <a16:creationId xmlns:a16="http://schemas.microsoft.com/office/drawing/2014/main" id="{9F3722BD-C24E-384C-822D-A1424A0BF361}"/>
              </a:ext>
            </a:extLst>
          </p:cNvPr>
          <p:cNvSpPr/>
          <p:nvPr/>
        </p:nvSpPr>
        <p:spPr bwMode="auto">
          <a:xfrm>
            <a:off x="1662546" y="4064697"/>
            <a:ext cx="101600" cy="101600"/>
          </a:xfrm>
          <a:prstGeom prst="ellipse">
            <a:avLst/>
          </a:prstGeom>
          <a:solidFill>
            <a:schemeClr val="tx1"/>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New Roman" pitchFamily="27" charset="0"/>
            </a:endParaRPr>
          </a:p>
        </p:txBody>
      </p:sp>
      <p:sp>
        <p:nvSpPr>
          <p:cNvPr id="28" name="Oval 27">
            <a:extLst>
              <a:ext uri="{FF2B5EF4-FFF2-40B4-BE49-F238E27FC236}">
                <a16:creationId xmlns:a16="http://schemas.microsoft.com/office/drawing/2014/main" id="{8A2D0B9B-D018-B646-9AC3-61D8807B2B04}"/>
              </a:ext>
            </a:extLst>
          </p:cNvPr>
          <p:cNvSpPr/>
          <p:nvPr/>
        </p:nvSpPr>
        <p:spPr bwMode="auto">
          <a:xfrm>
            <a:off x="4178771" y="5661624"/>
            <a:ext cx="101600" cy="101600"/>
          </a:xfrm>
          <a:prstGeom prst="ellipse">
            <a:avLst/>
          </a:prstGeom>
          <a:solidFill>
            <a:schemeClr val="tx1"/>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New Roman" pitchFamily="27" charset="0"/>
            </a:endParaRPr>
          </a:p>
        </p:txBody>
      </p:sp>
      <p:sp>
        <p:nvSpPr>
          <p:cNvPr id="29" name="Oval 28">
            <a:extLst>
              <a:ext uri="{FF2B5EF4-FFF2-40B4-BE49-F238E27FC236}">
                <a16:creationId xmlns:a16="http://schemas.microsoft.com/office/drawing/2014/main" id="{E4B215E8-3D0D-D346-BCEC-32E48CCF1D51}"/>
              </a:ext>
            </a:extLst>
          </p:cNvPr>
          <p:cNvSpPr/>
          <p:nvPr/>
        </p:nvSpPr>
        <p:spPr bwMode="auto">
          <a:xfrm>
            <a:off x="6844145" y="4915572"/>
            <a:ext cx="101600" cy="101600"/>
          </a:xfrm>
          <a:prstGeom prst="ellipse">
            <a:avLst/>
          </a:prstGeom>
          <a:solidFill>
            <a:schemeClr val="tx1"/>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New Roman" pitchFamily="27" charset="0"/>
            </a:endParaRPr>
          </a:p>
        </p:txBody>
      </p:sp>
      <p:cxnSp>
        <p:nvCxnSpPr>
          <p:cNvPr id="31" name="Straight Arrow Connector 30">
            <a:extLst>
              <a:ext uri="{FF2B5EF4-FFF2-40B4-BE49-F238E27FC236}">
                <a16:creationId xmlns:a16="http://schemas.microsoft.com/office/drawing/2014/main" id="{ECF432B4-9A86-114B-B119-2EFDE3C544E4}"/>
              </a:ext>
            </a:extLst>
          </p:cNvPr>
          <p:cNvCxnSpPr>
            <a:stCxn id="28" idx="2"/>
          </p:cNvCxnSpPr>
          <p:nvPr/>
        </p:nvCxnSpPr>
        <p:spPr bwMode="auto">
          <a:xfrm flipH="1">
            <a:off x="3084945" y="5712424"/>
            <a:ext cx="1093826" cy="254267"/>
          </a:xfrm>
          <a:prstGeom prst="straightConnector1">
            <a:avLst/>
          </a:prstGeom>
          <a:noFill/>
          <a:ln w="28575" cap="flat" cmpd="sng" algn="ctr">
            <a:solidFill>
              <a:srgbClr val="FFC000"/>
            </a:solidFill>
            <a:prstDash val="solid"/>
            <a:round/>
            <a:headEnd type="none" w="med" len="med"/>
            <a:tailEnd type="triangle"/>
          </a:ln>
          <a:effectLst/>
        </p:spPr>
      </p:cxnSp>
      <p:cxnSp>
        <p:nvCxnSpPr>
          <p:cNvPr id="32" name="Straight Arrow Connector 31">
            <a:extLst>
              <a:ext uri="{FF2B5EF4-FFF2-40B4-BE49-F238E27FC236}">
                <a16:creationId xmlns:a16="http://schemas.microsoft.com/office/drawing/2014/main" id="{BE966B5A-A80E-1B4A-B159-EC0752948C1E}"/>
              </a:ext>
            </a:extLst>
          </p:cNvPr>
          <p:cNvCxnSpPr>
            <a:cxnSpLocks/>
          </p:cNvCxnSpPr>
          <p:nvPr/>
        </p:nvCxnSpPr>
        <p:spPr bwMode="auto">
          <a:xfrm flipV="1">
            <a:off x="4267200" y="4987636"/>
            <a:ext cx="2558473" cy="714664"/>
          </a:xfrm>
          <a:prstGeom prst="straightConnector1">
            <a:avLst/>
          </a:prstGeom>
          <a:noFill/>
          <a:ln w="28575" cap="flat" cmpd="sng" algn="ctr">
            <a:solidFill>
              <a:srgbClr val="FFC000"/>
            </a:solidFill>
            <a:prstDash val="solid"/>
            <a:round/>
            <a:headEnd type="none" w="med" len="med"/>
            <a:tailEnd type="triangle"/>
          </a:ln>
          <a:effectLst/>
        </p:spPr>
      </p:cxnSp>
      <p:cxnSp>
        <p:nvCxnSpPr>
          <p:cNvPr id="36" name="Straight Arrow Connector 35">
            <a:extLst>
              <a:ext uri="{FF2B5EF4-FFF2-40B4-BE49-F238E27FC236}">
                <a16:creationId xmlns:a16="http://schemas.microsoft.com/office/drawing/2014/main" id="{C61FE3DC-7438-8E42-B34C-4BF7041FDB87}"/>
              </a:ext>
            </a:extLst>
          </p:cNvPr>
          <p:cNvCxnSpPr>
            <a:cxnSpLocks/>
            <a:stCxn id="28" idx="1"/>
          </p:cNvCxnSpPr>
          <p:nvPr/>
        </p:nvCxnSpPr>
        <p:spPr bwMode="auto">
          <a:xfrm flipH="1" flipV="1">
            <a:off x="1771650" y="4133850"/>
            <a:ext cx="2422000" cy="1542653"/>
          </a:xfrm>
          <a:prstGeom prst="straightConnector1">
            <a:avLst/>
          </a:prstGeom>
          <a:noFill/>
          <a:ln w="28575" cap="flat" cmpd="sng" algn="ctr">
            <a:solidFill>
              <a:srgbClr val="FFC000"/>
            </a:solidFill>
            <a:prstDash val="solid"/>
            <a:round/>
            <a:headEnd type="none" w="med" len="med"/>
            <a:tailEnd type="triangle"/>
          </a:ln>
          <a:effectLst/>
        </p:spPr>
      </p:cxnSp>
      <p:cxnSp>
        <p:nvCxnSpPr>
          <p:cNvPr id="39" name="Straight Arrow Connector 38">
            <a:extLst>
              <a:ext uri="{FF2B5EF4-FFF2-40B4-BE49-F238E27FC236}">
                <a16:creationId xmlns:a16="http://schemas.microsoft.com/office/drawing/2014/main" id="{7E5EB6F1-70D0-234B-B202-C42896EB373F}"/>
              </a:ext>
            </a:extLst>
          </p:cNvPr>
          <p:cNvCxnSpPr>
            <a:cxnSpLocks/>
          </p:cNvCxnSpPr>
          <p:nvPr/>
        </p:nvCxnSpPr>
        <p:spPr bwMode="auto">
          <a:xfrm flipH="1" flipV="1">
            <a:off x="1054100" y="4019550"/>
            <a:ext cx="615950" cy="95250"/>
          </a:xfrm>
          <a:prstGeom prst="straightConnector1">
            <a:avLst/>
          </a:prstGeom>
          <a:noFill/>
          <a:ln w="28575" cap="flat" cmpd="sng" algn="ctr">
            <a:solidFill>
              <a:srgbClr val="FFC000"/>
            </a:solidFill>
            <a:prstDash val="solid"/>
            <a:round/>
            <a:headEnd type="none" w="med" len="med"/>
            <a:tailEnd type="triangle"/>
          </a:ln>
          <a:effectLst/>
        </p:spPr>
      </p:cxnSp>
      <p:cxnSp>
        <p:nvCxnSpPr>
          <p:cNvPr id="42" name="Straight Arrow Connector 41">
            <a:extLst>
              <a:ext uri="{FF2B5EF4-FFF2-40B4-BE49-F238E27FC236}">
                <a16:creationId xmlns:a16="http://schemas.microsoft.com/office/drawing/2014/main" id="{D8A20EC7-59E3-7245-AD1C-C0BB36CC23A2}"/>
              </a:ext>
            </a:extLst>
          </p:cNvPr>
          <p:cNvCxnSpPr>
            <a:cxnSpLocks/>
          </p:cNvCxnSpPr>
          <p:nvPr/>
        </p:nvCxnSpPr>
        <p:spPr bwMode="auto">
          <a:xfrm flipV="1">
            <a:off x="1739900" y="2400300"/>
            <a:ext cx="1612900" cy="1676400"/>
          </a:xfrm>
          <a:prstGeom prst="straightConnector1">
            <a:avLst/>
          </a:prstGeom>
          <a:noFill/>
          <a:ln w="28575" cap="flat" cmpd="sng" algn="ctr">
            <a:solidFill>
              <a:srgbClr val="FFC000"/>
            </a:solidFill>
            <a:prstDash val="solid"/>
            <a:round/>
            <a:headEnd type="none" w="med" len="med"/>
            <a:tailEnd type="triangle"/>
          </a:ln>
          <a:effectLst/>
        </p:spPr>
      </p:cxnSp>
      <p:cxnSp>
        <p:nvCxnSpPr>
          <p:cNvPr id="45" name="Straight Arrow Connector 44">
            <a:extLst>
              <a:ext uri="{FF2B5EF4-FFF2-40B4-BE49-F238E27FC236}">
                <a16:creationId xmlns:a16="http://schemas.microsoft.com/office/drawing/2014/main" id="{2F2693C0-9BFE-8544-BDCB-14EB42E39D34}"/>
              </a:ext>
            </a:extLst>
          </p:cNvPr>
          <p:cNvCxnSpPr>
            <a:cxnSpLocks/>
          </p:cNvCxnSpPr>
          <p:nvPr/>
        </p:nvCxnSpPr>
        <p:spPr bwMode="auto">
          <a:xfrm flipV="1">
            <a:off x="3360304" y="2064100"/>
            <a:ext cx="759114" cy="336200"/>
          </a:xfrm>
          <a:prstGeom prst="straightConnector1">
            <a:avLst/>
          </a:prstGeom>
          <a:noFill/>
          <a:ln w="28575" cap="flat" cmpd="sng" algn="ctr">
            <a:solidFill>
              <a:srgbClr val="FFC000"/>
            </a:solidFill>
            <a:prstDash val="solid"/>
            <a:round/>
            <a:headEnd type="none" w="med" len="med"/>
            <a:tailEnd type="triangle"/>
          </a:ln>
          <a:effectLst/>
        </p:spPr>
      </p:cxnSp>
      <p:cxnSp>
        <p:nvCxnSpPr>
          <p:cNvPr id="48" name="Straight Arrow Connector 47">
            <a:extLst>
              <a:ext uri="{FF2B5EF4-FFF2-40B4-BE49-F238E27FC236}">
                <a16:creationId xmlns:a16="http://schemas.microsoft.com/office/drawing/2014/main" id="{8067160E-29E3-BC42-B8B8-E2E4068A3E78}"/>
              </a:ext>
            </a:extLst>
          </p:cNvPr>
          <p:cNvCxnSpPr>
            <a:cxnSpLocks/>
          </p:cNvCxnSpPr>
          <p:nvPr/>
        </p:nvCxnSpPr>
        <p:spPr bwMode="auto">
          <a:xfrm flipV="1">
            <a:off x="6895855" y="4816644"/>
            <a:ext cx="915317" cy="149728"/>
          </a:xfrm>
          <a:prstGeom prst="straightConnector1">
            <a:avLst/>
          </a:prstGeom>
          <a:noFill/>
          <a:ln w="28575" cap="flat" cmpd="sng" algn="ctr">
            <a:solidFill>
              <a:srgbClr val="FFC000"/>
            </a:solidFill>
            <a:prstDash val="solid"/>
            <a:round/>
            <a:headEnd type="none" w="med" len="med"/>
            <a:tailEnd type="triangle"/>
          </a:ln>
          <a:effectLst/>
        </p:spPr>
      </p:cxnSp>
      <p:cxnSp>
        <p:nvCxnSpPr>
          <p:cNvPr id="51" name="Straight Arrow Connector 50">
            <a:extLst>
              <a:ext uri="{FF2B5EF4-FFF2-40B4-BE49-F238E27FC236}">
                <a16:creationId xmlns:a16="http://schemas.microsoft.com/office/drawing/2014/main" id="{91B58278-33FE-BE4C-8E66-E995ED9096CF}"/>
              </a:ext>
            </a:extLst>
          </p:cNvPr>
          <p:cNvCxnSpPr>
            <a:cxnSpLocks/>
          </p:cNvCxnSpPr>
          <p:nvPr/>
        </p:nvCxnSpPr>
        <p:spPr bwMode="auto">
          <a:xfrm flipH="1" flipV="1">
            <a:off x="7190913" y="4350058"/>
            <a:ext cx="621580" cy="474738"/>
          </a:xfrm>
          <a:prstGeom prst="straightConnector1">
            <a:avLst/>
          </a:prstGeom>
          <a:noFill/>
          <a:ln w="28575" cap="flat" cmpd="sng" algn="ctr">
            <a:solidFill>
              <a:srgbClr val="FFC000"/>
            </a:solidFill>
            <a:prstDash val="solid"/>
            <a:round/>
            <a:headEnd type="none" w="med" len="med"/>
            <a:tailEnd type="triangle"/>
          </a:ln>
          <a:effectLst/>
        </p:spPr>
      </p:cxnSp>
      <p:sp>
        <p:nvSpPr>
          <p:cNvPr id="55" name="TextBox 54">
            <a:extLst>
              <a:ext uri="{FF2B5EF4-FFF2-40B4-BE49-F238E27FC236}">
                <a16:creationId xmlns:a16="http://schemas.microsoft.com/office/drawing/2014/main" id="{A4C0FF67-FD92-C447-95DF-61E25E792EC3}"/>
              </a:ext>
            </a:extLst>
          </p:cNvPr>
          <p:cNvSpPr txBox="1"/>
          <p:nvPr/>
        </p:nvSpPr>
        <p:spPr>
          <a:xfrm>
            <a:off x="3116871" y="3112830"/>
            <a:ext cx="550600" cy="276999"/>
          </a:xfrm>
          <a:prstGeom prst="rect">
            <a:avLst/>
          </a:prstGeom>
          <a:noFill/>
        </p:spPr>
        <p:txBody>
          <a:bodyPr wrap="none" rtlCol="0">
            <a:spAutoFit/>
          </a:bodyPr>
          <a:lstStyle/>
          <a:p>
            <a:r>
              <a:rPr lang="en-US" sz="1200" dirty="0"/>
              <a:t>Titan</a:t>
            </a:r>
          </a:p>
        </p:txBody>
      </p:sp>
      <p:sp>
        <p:nvSpPr>
          <p:cNvPr id="56" name="TextBox 55">
            <a:extLst>
              <a:ext uri="{FF2B5EF4-FFF2-40B4-BE49-F238E27FC236}">
                <a16:creationId xmlns:a16="http://schemas.microsoft.com/office/drawing/2014/main" id="{216376AE-3B25-0F4C-A182-A57A82015729}"/>
              </a:ext>
            </a:extLst>
          </p:cNvPr>
          <p:cNvSpPr txBox="1"/>
          <p:nvPr/>
        </p:nvSpPr>
        <p:spPr>
          <a:xfrm>
            <a:off x="760404" y="4310428"/>
            <a:ext cx="671979" cy="276999"/>
          </a:xfrm>
          <a:prstGeom prst="rect">
            <a:avLst/>
          </a:prstGeom>
          <a:noFill/>
        </p:spPr>
        <p:txBody>
          <a:bodyPr wrap="none" rtlCol="0">
            <a:spAutoFit/>
          </a:bodyPr>
          <a:lstStyle/>
          <a:p>
            <a:r>
              <a:rPr lang="en-US" sz="1200" dirty="0"/>
              <a:t>Saturn</a:t>
            </a:r>
          </a:p>
        </p:txBody>
      </p:sp>
      <p:sp>
        <p:nvSpPr>
          <p:cNvPr id="57" name="TextBox 56">
            <a:extLst>
              <a:ext uri="{FF2B5EF4-FFF2-40B4-BE49-F238E27FC236}">
                <a16:creationId xmlns:a16="http://schemas.microsoft.com/office/drawing/2014/main" id="{357DA88F-350D-284A-A34D-9353575D1381}"/>
              </a:ext>
            </a:extLst>
          </p:cNvPr>
          <p:cNvSpPr txBox="1"/>
          <p:nvPr/>
        </p:nvSpPr>
        <p:spPr>
          <a:xfrm>
            <a:off x="3516297" y="6211991"/>
            <a:ext cx="476412" cy="276999"/>
          </a:xfrm>
          <a:prstGeom prst="rect">
            <a:avLst/>
          </a:prstGeom>
          <a:noFill/>
        </p:spPr>
        <p:txBody>
          <a:bodyPr wrap="none" rtlCol="0">
            <a:spAutoFit/>
          </a:bodyPr>
          <a:lstStyle/>
          <a:p>
            <a:r>
              <a:rPr lang="en-US" sz="1200" dirty="0"/>
              <a:t>Sun</a:t>
            </a:r>
          </a:p>
        </p:txBody>
      </p:sp>
      <p:sp>
        <p:nvSpPr>
          <p:cNvPr id="58" name="TextBox 57">
            <a:extLst>
              <a:ext uri="{FF2B5EF4-FFF2-40B4-BE49-F238E27FC236}">
                <a16:creationId xmlns:a16="http://schemas.microsoft.com/office/drawing/2014/main" id="{31BEA390-44D7-3B48-9E24-C5C5AF6CF8FD}"/>
              </a:ext>
            </a:extLst>
          </p:cNvPr>
          <p:cNvSpPr txBox="1"/>
          <p:nvPr/>
        </p:nvSpPr>
        <p:spPr>
          <a:xfrm>
            <a:off x="7385050" y="5603628"/>
            <a:ext cx="577402" cy="276999"/>
          </a:xfrm>
          <a:prstGeom prst="rect">
            <a:avLst/>
          </a:prstGeom>
          <a:noFill/>
        </p:spPr>
        <p:txBody>
          <a:bodyPr wrap="none" rtlCol="0">
            <a:spAutoFit/>
          </a:bodyPr>
          <a:lstStyle/>
          <a:p>
            <a:r>
              <a:rPr lang="en-US" sz="1200" dirty="0"/>
              <a:t>Earth</a:t>
            </a:r>
          </a:p>
        </p:txBody>
      </p:sp>
      <p:sp>
        <p:nvSpPr>
          <p:cNvPr id="59" name="TextBox 58">
            <a:extLst>
              <a:ext uri="{FF2B5EF4-FFF2-40B4-BE49-F238E27FC236}">
                <a16:creationId xmlns:a16="http://schemas.microsoft.com/office/drawing/2014/main" id="{55894302-E4D2-6C4A-B993-CD6DCBA7E246}"/>
              </a:ext>
            </a:extLst>
          </p:cNvPr>
          <p:cNvSpPr txBox="1"/>
          <p:nvPr/>
        </p:nvSpPr>
        <p:spPr>
          <a:xfrm>
            <a:off x="7016678" y="3829743"/>
            <a:ext cx="1834156" cy="276999"/>
          </a:xfrm>
          <a:prstGeom prst="rect">
            <a:avLst/>
          </a:prstGeom>
          <a:noFill/>
        </p:spPr>
        <p:txBody>
          <a:bodyPr wrap="none" rtlCol="0">
            <a:spAutoFit/>
          </a:bodyPr>
          <a:lstStyle/>
          <a:p>
            <a:r>
              <a:rPr lang="en-US" sz="1200" dirty="0"/>
              <a:t>Deep Space Station 14</a:t>
            </a:r>
          </a:p>
        </p:txBody>
      </p:sp>
      <p:sp>
        <p:nvSpPr>
          <p:cNvPr id="60" name="TextBox 59">
            <a:extLst>
              <a:ext uri="{FF2B5EF4-FFF2-40B4-BE49-F238E27FC236}">
                <a16:creationId xmlns:a16="http://schemas.microsoft.com/office/drawing/2014/main" id="{5C21466D-095F-5B4D-B4D3-9D2944335142}"/>
              </a:ext>
            </a:extLst>
          </p:cNvPr>
          <p:cNvSpPr txBox="1"/>
          <p:nvPr/>
        </p:nvSpPr>
        <p:spPr>
          <a:xfrm>
            <a:off x="4229571" y="1681083"/>
            <a:ext cx="1313180" cy="276999"/>
          </a:xfrm>
          <a:prstGeom prst="rect">
            <a:avLst/>
          </a:prstGeom>
          <a:noFill/>
        </p:spPr>
        <p:txBody>
          <a:bodyPr wrap="none" rtlCol="0">
            <a:spAutoFit/>
          </a:bodyPr>
          <a:lstStyle/>
          <a:p>
            <a:r>
              <a:rPr lang="en-US" sz="1200" dirty="0"/>
              <a:t>Huygens Probe</a:t>
            </a:r>
          </a:p>
        </p:txBody>
      </p:sp>
      <p:sp>
        <p:nvSpPr>
          <p:cNvPr id="61" name="TextBox 60">
            <a:extLst>
              <a:ext uri="{FF2B5EF4-FFF2-40B4-BE49-F238E27FC236}">
                <a16:creationId xmlns:a16="http://schemas.microsoft.com/office/drawing/2014/main" id="{497DE842-2F94-BD46-B3D7-F6E92787F71F}"/>
              </a:ext>
            </a:extLst>
          </p:cNvPr>
          <p:cNvSpPr txBox="1"/>
          <p:nvPr/>
        </p:nvSpPr>
        <p:spPr>
          <a:xfrm>
            <a:off x="4230729" y="5726458"/>
            <a:ext cx="2000869" cy="276999"/>
          </a:xfrm>
          <a:prstGeom prst="rect">
            <a:avLst/>
          </a:prstGeom>
          <a:noFill/>
        </p:spPr>
        <p:txBody>
          <a:bodyPr wrap="none" rtlCol="0">
            <a:spAutoFit/>
          </a:bodyPr>
          <a:lstStyle/>
          <a:p>
            <a:r>
              <a:rPr lang="en-US" sz="1200" dirty="0"/>
              <a:t>Solar System Barycenter</a:t>
            </a:r>
          </a:p>
        </p:txBody>
      </p:sp>
      <p:sp>
        <p:nvSpPr>
          <p:cNvPr id="62" name="TextBox 61">
            <a:extLst>
              <a:ext uri="{FF2B5EF4-FFF2-40B4-BE49-F238E27FC236}">
                <a16:creationId xmlns:a16="http://schemas.microsoft.com/office/drawing/2014/main" id="{B68E9DAD-9239-2B46-A216-8AA355617ECA}"/>
              </a:ext>
            </a:extLst>
          </p:cNvPr>
          <p:cNvSpPr txBox="1"/>
          <p:nvPr/>
        </p:nvSpPr>
        <p:spPr>
          <a:xfrm>
            <a:off x="5525824" y="4661891"/>
            <a:ext cx="1420582" cy="276999"/>
          </a:xfrm>
          <a:prstGeom prst="rect">
            <a:avLst/>
          </a:prstGeom>
          <a:noFill/>
        </p:spPr>
        <p:txBody>
          <a:bodyPr wrap="none" rtlCol="0">
            <a:spAutoFit/>
          </a:bodyPr>
          <a:lstStyle/>
          <a:p>
            <a:r>
              <a:rPr lang="en-US" sz="1200" dirty="0"/>
              <a:t>Earth Barycenter</a:t>
            </a:r>
          </a:p>
        </p:txBody>
      </p:sp>
      <p:sp>
        <p:nvSpPr>
          <p:cNvPr id="63" name="TextBox 62">
            <a:extLst>
              <a:ext uri="{FF2B5EF4-FFF2-40B4-BE49-F238E27FC236}">
                <a16:creationId xmlns:a16="http://schemas.microsoft.com/office/drawing/2014/main" id="{21B93315-F8EF-0F43-BE1B-0930487078E5}"/>
              </a:ext>
            </a:extLst>
          </p:cNvPr>
          <p:cNvSpPr txBox="1"/>
          <p:nvPr/>
        </p:nvSpPr>
        <p:spPr>
          <a:xfrm>
            <a:off x="1796227" y="3939100"/>
            <a:ext cx="1515158" cy="276999"/>
          </a:xfrm>
          <a:prstGeom prst="rect">
            <a:avLst/>
          </a:prstGeom>
          <a:noFill/>
        </p:spPr>
        <p:txBody>
          <a:bodyPr wrap="none" rtlCol="0">
            <a:spAutoFit/>
          </a:bodyPr>
          <a:lstStyle/>
          <a:p>
            <a:r>
              <a:rPr lang="en-US" sz="1200" dirty="0"/>
              <a:t>Saturn Barycenter</a:t>
            </a:r>
          </a:p>
        </p:txBody>
      </p:sp>
      <p:sp>
        <p:nvSpPr>
          <p:cNvPr id="3" name="TextBox 2">
            <a:extLst>
              <a:ext uri="{FF2B5EF4-FFF2-40B4-BE49-F238E27FC236}">
                <a16:creationId xmlns:a16="http://schemas.microsoft.com/office/drawing/2014/main" id="{B8703239-B5C9-9743-B977-AA562BA3628E}"/>
              </a:ext>
            </a:extLst>
          </p:cNvPr>
          <p:cNvSpPr txBox="1"/>
          <p:nvPr/>
        </p:nvSpPr>
        <p:spPr>
          <a:xfrm>
            <a:off x="5732319" y="1963739"/>
            <a:ext cx="2944280" cy="1077218"/>
          </a:xfrm>
          <a:prstGeom prst="rect">
            <a:avLst/>
          </a:prstGeom>
          <a:noFill/>
        </p:spPr>
        <p:txBody>
          <a:bodyPr wrap="square" rtlCol="0">
            <a:spAutoFit/>
          </a:bodyPr>
          <a:lstStyle/>
          <a:p>
            <a:r>
              <a:rPr lang="en-US" sz="1600" dirty="0"/>
              <a:t>You have available only</a:t>
            </a:r>
          </a:p>
          <a:p>
            <a:r>
              <a:rPr lang="en-US" sz="1600" dirty="0"/>
              <a:t>files containing the ephemeris data represented by the </a:t>
            </a:r>
            <a:r>
              <a:rPr lang="en-US" sz="1600" dirty="0">
                <a:solidFill>
                  <a:srgbClr val="FFAD16"/>
                </a:solidFill>
              </a:rPr>
              <a:t>orange</a:t>
            </a:r>
            <a:r>
              <a:rPr lang="en-US" sz="1600" dirty="0"/>
              <a:t> vectors.</a:t>
            </a:r>
          </a:p>
        </p:txBody>
      </p:sp>
    </p:spTree>
    <p:extLst>
      <p:ext uri="{BB962C8B-B14F-4D97-AF65-F5344CB8AC3E}">
        <p14:creationId xmlns:p14="http://schemas.microsoft.com/office/powerpoint/2010/main" val="77038190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ounded Rectangle 6">
            <a:extLst>
              <a:ext uri="{FF2B5EF4-FFF2-40B4-BE49-F238E27FC236}">
                <a16:creationId xmlns:a16="http://schemas.microsoft.com/office/drawing/2014/main" id="{F0F0ECF7-6694-964F-A0EF-E5F5D5594901}"/>
              </a:ext>
            </a:extLst>
          </p:cNvPr>
          <p:cNvSpPr/>
          <p:nvPr/>
        </p:nvSpPr>
        <p:spPr bwMode="auto">
          <a:xfrm>
            <a:off x="6054616" y="1437905"/>
            <a:ext cx="2796218" cy="1730854"/>
          </a:xfrm>
          <a:prstGeom prst="roundRect">
            <a:avLst/>
          </a:prstGeom>
          <a:solidFill>
            <a:schemeClr val="bg1">
              <a:lumMod val="85000"/>
            </a:schemeClr>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New Roman" pitchFamily="27" charset="0"/>
            </a:endParaRPr>
          </a:p>
        </p:txBody>
      </p:sp>
      <p:sp>
        <p:nvSpPr>
          <p:cNvPr id="2" name="Title 1">
            <a:extLst>
              <a:ext uri="{FF2B5EF4-FFF2-40B4-BE49-F238E27FC236}">
                <a16:creationId xmlns:a16="http://schemas.microsoft.com/office/drawing/2014/main" id="{464DBF03-DC84-BD40-BE07-158414D7E61D}"/>
              </a:ext>
            </a:extLst>
          </p:cNvPr>
          <p:cNvSpPr>
            <a:spLocks noGrp="1"/>
          </p:cNvSpPr>
          <p:nvPr>
            <p:ph type="title"/>
          </p:nvPr>
        </p:nvSpPr>
        <p:spPr>
          <a:xfrm>
            <a:off x="3895958" y="381000"/>
            <a:ext cx="2907847" cy="479747"/>
          </a:xfrm>
        </p:spPr>
        <p:txBody>
          <a:bodyPr/>
          <a:lstStyle/>
          <a:p>
            <a:r>
              <a:rPr lang="en-US" dirty="0"/>
              <a:t>Not a Problem</a:t>
            </a:r>
          </a:p>
        </p:txBody>
      </p:sp>
      <p:sp>
        <p:nvSpPr>
          <p:cNvPr id="4" name="Footer Placeholder 3">
            <a:extLst>
              <a:ext uri="{FF2B5EF4-FFF2-40B4-BE49-F238E27FC236}">
                <a16:creationId xmlns:a16="http://schemas.microsoft.com/office/drawing/2014/main" id="{46230C3A-6317-4B48-A9F4-919CBB8E93B1}"/>
              </a:ext>
            </a:extLst>
          </p:cNvPr>
          <p:cNvSpPr>
            <a:spLocks noGrp="1"/>
          </p:cNvSpPr>
          <p:nvPr>
            <p:ph type="ftr" sz="quarter" idx="10"/>
          </p:nvPr>
        </p:nvSpPr>
        <p:spPr/>
        <p:txBody>
          <a:bodyPr/>
          <a:lstStyle/>
          <a:p>
            <a:pPr>
              <a:defRPr/>
            </a:pPr>
            <a:r>
              <a:rPr lang="en-US"/>
              <a:t>SPK Subsystem</a:t>
            </a:r>
            <a:endParaRPr lang="en-US" dirty="0"/>
          </a:p>
        </p:txBody>
      </p:sp>
      <p:sp>
        <p:nvSpPr>
          <p:cNvPr id="5" name="Slide Number Placeholder 4">
            <a:extLst>
              <a:ext uri="{FF2B5EF4-FFF2-40B4-BE49-F238E27FC236}">
                <a16:creationId xmlns:a16="http://schemas.microsoft.com/office/drawing/2014/main" id="{20C2D17B-7A2A-A94C-99BB-A1EB3FF67E55}"/>
              </a:ext>
            </a:extLst>
          </p:cNvPr>
          <p:cNvSpPr>
            <a:spLocks noGrp="1"/>
          </p:cNvSpPr>
          <p:nvPr>
            <p:ph type="sldNum" sz="quarter" idx="11"/>
          </p:nvPr>
        </p:nvSpPr>
        <p:spPr/>
        <p:txBody>
          <a:bodyPr/>
          <a:lstStyle/>
          <a:p>
            <a:pPr>
              <a:defRPr/>
            </a:pPr>
            <a:fld id="{FEBF1FA2-1C28-D04A-87C7-3B9CE95A6DE2}" type="slidenum">
              <a:rPr lang="en-US" smtClean="0"/>
              <a:pPr>
                <a:defRPr/>
              </a:pPr>
              <a:t>19</a:t>
            </a:fld>
            <a:endParaRPr lang="en-US" sz="1400" b="0" dirty="0">
              <a:latin typeface="Times New Roman" charset="0"/>
            </a:endParaRPr>
          </a:p>
        </p:txBody>
      </p:sp>
      <p:pic>
        <p:nvPicPr>
          <p:cNvPr id="6" name="Picture 5" descr="globe-earth-4.jpg">
            <a:extLst>
              <a:ext uri="{FF2B5EF4-FFF2-40B4-BE49-F238E27FC236}">
                <a16:creationId xmlns:a16="http://schemas.microsoft.com/office/drawing/2014/main" id="{8AF25ACE-9E38-2C49-9E87-546A9B14CEE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45745" y="4050145"/>
            <a:ext cx="1730854" cy="1730854"/>
          </a:xfrm>
          <a:prstGeom prst="rect">
            <a:avLst/>
          </a:prstGeom>
        </p:spPr>
      </p:pic>
      <p:pic>
        <p:nvPicPr>
          <p:cNvPr id="10" name="Picture 9">
            <a:extLst>
              <a:ext uri="{FF2B5EF4-FFF2-40B4-BE49-F238E27FC236}">
                <a16:creationId xmlns:a16="http://schemas.microsoft.com/office/drawing/2014/main" id="{BD1E1F47-DB9F-7043-9274-0AA4C07065E4}"/>
              </a:ext>
            </a:extLst>
          </p:cNvPr>
          <p:cNvPicPr>
            <a:picLocks noChangeAspect="1"/>
          </p:cNvPicPr>
          <p:nvPr/>
        </p:nvPicPr>
        <p:blipFill>
          <a:blip r:embed="rId3"/>
          <a:stretch>
            <a:fillRect/>
          </a:stretch>
        </p:blipFill>
        <p:spPr>
          <a:xfrm rot="19824521">
            <a:off x="7022370" y="4193521"/>
            <a:ext cx="458659" cy="479747"/>
          </a:xfrm>
          <a:prstGeom prst="rect">
            <a:avLst/>
          </a:prstGeom>
        </p:spPr>
      </p:pic>
      <p:pic>
        <p:nvPicPr>
          <p:cNvPr id="14" name="Picture 13">
            <a:extLst>
              <a:ext uri="{FF2B5EF4-FFF2-40B4-BE49-F238E27FC236}">
                <a16:creationId xmlns:a16="http://schemas.microsoft.com/office/drawing/2014/main" id="{64D34AED-DFDC-B24E-A5F0-5371E5282A53}"/>
              </a:ext>
            </a:extLst>
          </p:cNvPr>
          <p:cNvPicPr>
            <a:picLocks noChangeAspect="1"/>
          </p:cNvPicPr>
          <p:nvPr/>
        </p:nvPicPr>
        <p:blipFill>
          <a:blip r:embed="rId4"/>
          <a:stretch>
            <a:fillRect/>
          </a:stretch>
        </p:blipFill>
        <p:spPr>
          <a:xfrm>
            <a:off x="2506518" y="1530894"/>
            <a:ext cx="1681018" cy="1681018"/>
          </a:xfrm>
          <a:prstGeom prst="rect">
            <a:avLst/>
          </a:prstGeom>
        </p:spPr>
      </p:pic>
      <p:pic>
        <p:nvPicPr>
          <p:cNvPr id="12" name="Picture 11">
            <a:extLst>
              <a:ext uri="{FF2B5EF4-FFF2-40B4-BE49-F238E27FC236}">
                <a16:creationId xmlns:a16="http://schemas.microsoft.com/office/drawing/2014/main" id="{F864251E-447C-7043-877E-5F322B18CEF2}"/>
              </a:ext>
            </a:extLst>
          </p:cNvPr>
          <p:cNvPicPr>
            <a:picLocks noChangeAspect="1"/>
          </p:cNvPicPr>
          <p:nvPr/>
        </p:nvPicPr>
        <p:blipFill>
          <a:blip r:embed="rId5"/>
          <a:stretch>
            <a:fillRect/>
          </a:stretch>
        </p:blipFill>
        <p:spPr>
          <a:xfrm rot="3957619">
            <a:off x="3781425" y="1824797"/>
            <a:ext cx="675986" cy="491216"/>
          </a:xfrm>
          <a:prstGeom prst="rect">
            <a:avLst/>
          </a:prstGeom>
        </p:spPr>
      </p:pic>
      <p:pic>
        <p:nvPicPr>
          <p:cNvPr id="18" name="Picture 17">
            <a:extLst>
              <a:ext uri="{FF2B5EF4-FFF2-40B4-BE49-F238E27FC236}">
                <a16:creationId xmlns:a16="http://schemas.microsoft.com/office/drawing/2014/main" id="{507FD7D5-83B8-D14C-8BD7-939E9B03A8D9}"/>
              </a:ext>
            </a:extLst>
          </p:cNvPr>
          <p:cNvPicPr>
            <a:picLocks noChangeAspect="1"/>
          </p:cNvPicPr>
          <p:nvPr/>
        </p:nvPicPr>
        <p:blipFill>
          <a:blip r:embed="rId6"/>
          <a:stretch>
            <a:fillRect/>
          </a:stretch>
        </p:blipFill>
        <p:spPr>
          <a:xfrm>
            <a:off x="383887" y="3596286"/>
            <a:ext cx="1278659" cy="837108"/>
          </a:xfrm>
          <a:prstGeom prst="rect">
            <a:avLst/>
          </a:prstGeom>
        </p:spPr>
      </p:pic>
      <p:pic>
        <p:nvPicPr>
          <p:cNvPr id="24" name="Picture 23">
            <a:extLst>
              <a:ext uri="{FF2B5EF4-FFF2-40B4-BE49-F238E27FC236}">
                <a16:creationId xmlns:a16="http://schemas.microsoft.com/office/drawing/2014/main" id="{1A2B5C8F-9220-934E-8163-7A3827DE6F6B}"/>
              </a:ext>
            </a:extLst>
          </p:cNvPr>
          <p:cNvPicPr>
            <a:picLocks noChangeAspect="1"/>
          </p:cNvPicPr>
          <p:nvPr/>
        </p:nvPicPr>
        <p:blipFill>
          <a:blip r:embed="rId7"/>
          <a:stretch>
            <a:fillRect/>
          </a:stretch>
        </p:blipFill>
        <p:spPr>
          <a:xfrm>
            <a:off x="2506518" y="5348552"/>
            <a:ext cx="1141845" cy="1141845"/>
          </a:xfrm>
          <a:prstGeom prst="rect">
            <a:avLst/>
          </a:prstGeom>
          <a:noFill/>
        </p:spPr>
      </p:pic>
      <p:sp>
        <p:nvSpPr>
          <p:cNvPr id="27" name="Oval 26">
            <a:extLst>
              <a:ext uri="{FF2B5EF4-FFF2-40B4-BE49-F238E27FC236}">
                <a16:creationId xmlns:a16="http://schemas.microsoft.com/office/drawing/2014/main" id="{9F3722BD-C24E-384C-822D-A1424A0BF361}"/>
              </a:ext>
            </a:extLst>
          </p:cNvPr>
          <p:cNvSpPr/>
          <p:nvPr/>
        </p:nvSpPr>
        <p:spPr bwMode="auto">
          <a:xfrm>
            <a:off x="1662546" y="4064697"/>
            <a:ext cx="101600" cy="101600"/>
          </a:xfrm>
          <a:prstGeom prst="ellipse">
            <a:avLst/>
          </a:prstGeom>
          <a:solidFill>
            <a:schemeClr val="tx1"/>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New Roman" pitchFamily="27" charset="0"/>
            </a:endParaRPr>
          </a:p>
        </p:txBody>
      </p:sp>
      <p:sp>
        <p:nvSpPr>
          <p:cNvPr id="28" name="Oval 27">
            <a:extLst>
              <a:ext uri="{FF2B5EF4-FFF2-40B4-BE49-F238E27FC236}">
                <a16:creationId xmlns:a16="http://schemas.microsoft.com/office/drawing/2014/main" id="{8A2D0B9B-D018-B646-9AC3-61D8807B2B04}"/>
              </a:ext>
            </a:extLst>
          </p:cNvPr>
          <p:cNvSpPr/>
          <p:nvPr/>
        </p:nvSpPr>
        <p:spPr bwMode="auto">
          <a:xfrm>
            <a:off x="4178771" y="5661624"/>
            <a:ext cx="101600" cy="101600"/>
          </a:xfrm>
          <a:prstGeom prst="ellipse">
            <a:avLst/>
          </a:prstGeom>
          <a:solidFill>
            <a:schemeClr val="tx1"/>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New Roman" pitchFamily="27" charset="0"/>
            </a:endParaRPr>
          </a:p>
        </p:txBody>
      </p:sp>
      <p:sp>
        <p:nvSpPr>
          <p:cNvPr id="29" name="Oval 28">
            <a:extLst>
              <a:ext uri="{FF2B5EF4-FFF2-40B4-BE49-F238E27FC236}">
                <a16:creationId xmlns:a16="http://schemas.microsoft.com/office/drawing/2014/main" id="{E4B215E8-3D0D-D346-BCEC-32E48CCF1D51}"/>
              </a:ext>
            </a:extLst>
          </p:cNvPr>
          <p:cNvSpPr/>
          <p:nvPr/>
        </p:nvSpPr>
        <p:spPr bwMode="auto">
          <a:xfrm>
            <a:off x="6844145" y="4915572"/>
            <a:ext cx="101600" cy="101600"/>
          </a:xfrm>
          <a:prstGeom prst="ellipse">
            <a:avLst/>
          </a:prstGeom>
          <a:solidFill>
            <a:schemeClr val="tx1"/>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New Roman" pitchFamily="27" charset="0"/>
            </a:endParaRPr>
          </a:p>
        </p:txBody>
      </p:sp>
      <p:cxnSp>
        <p:nvCxnSpPr>
          <p:cNvPr id="31" name="Straight Arrow Connector 30">
            <a:extLst>
              <a:ext uri="{FF2B5EF4-FFF2-40B4-BE49-F238E27FC236}">
                <a16:creationId xmlns:a16="http://schemas.microsoft.com/office/drawing/2014/main" id="{ECF432B4-9A86-114B-B119-2EFDE3C544E4}"/>
              </a:ext>
            </a:extLst>
          </p:cNvPr>
          <p:cNvCxnSpPr>
            <a:stCxn id="28" idx="2"/>
          </p:cNvCxnSpPr>
          <p:nvPr/>
        </p:nvCxnSpPr>
        <p:spPr bwMode="auto">
          <a:xfrm flipH="1">
            <a:off x="3084945" y="5712424"/>
            <a:ext cx="1093826" cy="254267"/>
          </a:xfrm>
          <a:prstGeom prst="straightConnector1">
            <a:avLst/>
          </a:prstGeom>
          <a:noFill/>
          <a:ln w="28575" cap="flat" cmpd="sng" algn="ctr">
            <a:solidFill>
              <a:srgbClr val="FFC000"/>
            </a:solidFill>
            <a:prstDash val="solid"/>
            <a:round/>
            <a:headEnd type="none" w="med" len="med"/>
            <a:tailEnd type="triangle"/>
          </a:ln>
          <a:effectLst/>
        </p:spPr>
      </p:cxnSp>
      <p:cxnSp>
        <p:nvCxnSpPr>
          <p:cNvPr id="32" name="Straight Arrow Connector 31">
            <a:extLst>
              <a:ext uri="{FF2B5EF4-FFF2-40B4-BE49-F238E27FC236}">
                <a16:creationId xmlns:a16="http://schemas.microsoft.com/office/drawing/2014/main" id="{BE966B5A-A80E-1B4A-B159-EC0752948C1E}"/>
              </a:ext>
            </a:extLst>
          </p:cNvPr>
          <p:cNvCxnSpPr>
            <a:cxnSpLocks/>
          </p:cNvCxnSpPr>
          <p:nvPr/>
        </p:nvCxnSpPr>
        <p:spPr bwMode="auto">
          <a:xfrm flipV="1">
            <a:off x="4267200" y="4987636"/>
            <a:ext cx="2558473" cy="714664"/>
          </a:xfrm>
          <a:prstGeom prst="straightConnector1">
            <a:avLst/>
          </a:prstGeom>
          <a:noFill/>
          <a:ln w="28575" cap="flat" cmpd="sng" algn="ctr">
            <a:solidFill>
              <a:srgbClr val="FFC000"/>
            </a:solidFill>
            <a:prstDash val="solid"/>
            <a:round/>
            <a:headEnd type="none" w="med" len="med"/>
            <a:tailEnd type="triangle"/>
          </a:ln>
          <a:effectLst/>
        </p:spPr>
      </p:cxnSp>
      <p:cxnSp>
        <p:nvCxnSpPr>
          <p:cNvPr id="36" name="Straight Arrow Connector 35">
            <a:extLst>
              <a:ext uri="{FF2B5EF4-FFF2-40B4-BE49-F238E27FC236}">
                <a16:creationId xmlns:a16="http://schemas.microsoft.com/office/drawing/2014/main" id="{C61FE3DC-7438-8E42-B34C-4BF7041FDB87}"/>
              </a:ext>
            </a:extLst>
          </p:cNvPr>
          <p:cNvCxnSpPr>
            <a:cxnSpLocks/>
            <a:stCxn id="28" idx="1"/>
          </p:cNvCxnSpPr>
          <p:nvPr/>
        </p:nvCxnSpPr>
        <p:spPr bwMode="auto">
          <a:xfrm flipH="1" flipV="1">
            <a:off x="1771650" y="4133850"/>
            <a:ext cx="2422000" cy="1542653"/>
          </a:xfrm>
          <a:prstGeom prst="straightConnector1">
            <a:avLst/>
          </a:prstGeom>
          <a:noFill/>
          <a:ln w="28575" cap="flat" cmpd="sng" algn="ctr">
            <a:solidFill>
              <a:srgbClr val="FFC000"/>
            </a:solidFill>
            <a:prstDash val="solid"/>
            <a:round/>
            <a:headEnd type="none" w="med" len="med"/>
            <a:tailEnd type="triangle"/>
          </a:ln>
          <a:effectLst/>
        </p:spPr>
      </p:cxnSp>
      <p:cxnSp>
        <p:nvCxnSpPr>
          <p:cNvPr id="39" name="Straight Arrow Connector 38">
            <a:extLst>
              <a:ext uri="{FF2B5EF4-FFF2-40B4-BE49-F238E27FC236}">
                <a16:creationId xmlns:a16="http://schemas.microsoft.com/office/drawing/2014/main" id="{7E5EB6F1-70D0-234B-B202-C42896EB373F}"/>
              </a:ext>
            </a:extLst>
          </p:cNvPr>
          <p:cNvCxnSpPr>
            <a:cxnSpLocks/>
          </p:cNvCxnSpPr>
          <p:nvPr/>
        </p:nvCxnSpPr>
        <p:spPr bwMode="auto">
          <a:xfrm flipH="1" flipV="1">
            <a:off x="1054100" y="4019550"/>
            <a:ext cx="615950" cy="95250"/>
          </a:xfrm>
          <a:prstGeom prst="straightConnector1">
            <a:avLst/>
          </a:prstGeom>
          <a:noFill/>
          <a:ln w="28575" cap="flat" cmpd="sng" algn="ctr">
            <a:solidFill>
              <a:srgbClr val="FFC000"/>
            </a:solidFill>
            <a:prstDash val="solid"/>
            <a:round/>
            <a:headEnd type="none" w="med" len="med"/>
            <a:tailEnd type="triangle"/>
          </a:ln>
          <a:effectLst/>
        </p:spPr>
      </p:cxnSp>
      <p:cxnSp>
        <p:nvCxnSpPr>
          <p:cNvPr id="42" name="Straight Arrow Connector 41">
            <a:extLst>
              <a:ext uri="{FF2B5EF4-FFF2-40B4-BE49-F238E27FC236}">
                <a16:creationId xmlns:a16="http://schemas.microsoft.com/office/drawing/2014/main" id="{D8A20EC7-59E3-7245-AD1C-C0BB36CC23A2}"/>
              </a:ext>
            </a:extLst>
          </p:cNvPr>
          <p:cNvCxnSpPr>
            <a:cxnSpLocks/>
          </p:cNvCxnSpPr>
          <p:nvPr/>
        </p:nvCxnSpPr>
        <p:spPr bwMode="auto">
          <a:xfrm flipV="1">
            <a:off x="1739900" y="2400300"/>
            <a:ext cx="1612900" cy="1676400"/>
          </a:xfrm>
          <a:prstGeom prst="straightConnector1">
            <a:avLst/>
          </a:prstGeom>
          <a:noFill/>
          <a:ln w="28575" cap="flat" cmpd="sng" algn="ctr">
            <a:solidFill>
              <a:srgbClr val="FFC000"/>
            </a:solidFill>
            <a:prstDash val="solid"/>
            <a:round/>
            <a:headEnd type="none" w="med" len="med"/>
            <a:tailEnd type="triangle"/>
          </a:ln>
          <a:effectLst/>
        </p:spPr>
      </p:cxnSp>
      <p:cxnSp>
        <p:nvCxnSpPr>
          <p:cNvPr id="45" name="Straight Arrow Connector 44">
            <a:extLst>
              <a:ext uri="{FF2B5EF4-FFF2-40B4-BE49-F238E27FC236}">
                <a16:creationId xmlns:a16="http://schemas.microsoft.com/office/drawing/2014/main" id="{2F2693C0-9BFE-8544-BDCB-14EB42E39D34}"/>
              </a:ext>
            </a:extLst>
          </p:cNvPr>
          <p:cNvCxnSpPr>
            <a:cxnSpLocks/>
          </p:cNvCxnSpPr>
          <p:nvPr/>
        </p:nvCxnSpPr>
        <p:spPr bwMode="auto">
          <a:xfrm flipV="1">
            <a:off x="3360304" y="2064100"/>
            <a:ext cx="759114" cy="336200"/>
          </a:xfrm>
          <a:prstGeom prst="straightConnector1">
            <a:avLst/>
          </a:prstGeom>
          <a:noFill/>
          <a:ln w="28575" cap="flat" cmpd="sng" algn="ctr">
            <a:solidFill>
              <a:srgbClr val="FFC000"/>
            </a:solidFill>
            <a:prstDash val="solid"/>
            <a:round/>
            <a:headEnd type="none" w="med" len="med"/>
            <a:tailEnd type="triangle"/>
          </a:ln>
          <a:effectLst/>
        </p:spPr>
      </p:cxnSp>
      <p:cxnSp>
        <p:nvCxnSpPr>
          <p:cNvPr id="48" name="Straight Arrow Connector 47">
            <a:extLst>
              <a:ext uri="{FF2B5EF4-FFF2-40B4-BE49-F238E27FC236}">
                <a16:creationId xmlns:a16="http://schemas.microsoft.com/office/drawing/2014/main" id="{8067160E-29E3-BC42-B8B8-E2E4068A3E78}"/>
              </a:ext>
            </a:extLst>
          </p:cNvPr>
          <p:cNvCxnSpPr>
            <a:cxnSpLocks/>
          </p:cNvCxnSpPr>
          <p:nvPr/>
        </p:nvCxnSpPr>
        <p:spPr bwMode="auto">
          <a:xfrm flipV="1">
            <a:off x="6895855" y="4816644"/>
            <a:ext cx="915317" cy="149728"/>
          </a:xfrm>
          <a:prstGeom prst="straightConnector1">
            <a:avLst/>
          </a:prstGeom>
          <a:noFill/>
          <a:ln w="28575" cap="flat" cmpd="sng" algn="ctr">
            <a:solidFill>
              <a:srgbClr val="FFC000"/>
            </a:solidFill>
            <a:prstDash val="solid"/>
            <a:round/>
            <a:headEnd type="none" w="med" len="med"/>
            <a:tailEnd type="triangle"/>
          </a:ln>
          <a:effectLst/>
        </p:spPr>
      </p:cxnSp>
      <p:cxnSp>
        <p:nvCxnSpPr>
          <p:cNvPr id="51" name="Straight Arrow Connector 50">
            <a:extLst>
              <a:ext uri="{FF2B5EF4-FFF2-40B4-BE49-F238E27FC236}">
                <a16:creationId xmlns:a16="http://schemas.microsoft.com/office/drawing/2014/main" id="{91B58278-33FE-BE4C-8E66-E995ED9096CF}"/>
              </a:ext>
            </a:extLst>
          </p:cNvPr>
          <p:cNvCxnSpPr>
            <a:cxnSpLocks/>
          </p:cNvCxnSpPr>
          <p:nvPr/>
        </p:nvCxnSpPr>
        <p:spPr bwMode="auto">
          <a:xfrm flipH="1" flipV="1">
            <a:off x="7190913" y="4350058"/>
            <a:ext cx="621580" cy="474738"/>
          </a:xfrm>
          <a:prstGeom prst="straightConnector1">
            <a:avLst/>
          </a:prstGeom>
          <a:noFill/>
          <a:ln w="28575" cap="flat" cmpd="sng" algn="ctr">
            <a:solidFill>
              <a:srgbClr val="FFC000"/>
            </a:solidFill>
            <a:prstDash val="solid"/>
            <a:round/>
            <a:headEnd type="none" w="med" len="med"/>
            <a:tailEnd type="triangle"/>
          </a:ln>
          <a:effectLst/>
        </p:spPr>
      </p:cxnSp>
      <p:sp>
        <p:nvSpPr>
          <p:cNvPr id="55" name="TextBox 54">
            <a:extLst>
              <a:ext uri="{FF2B5EF4-FFF2-40B4-BE49-F238E27FC236}">
                <a16:creationId xmlns:a16="http://schemas.microsoft.com/office/drawing/2014/main" id="{A4C0FF67-FD92-C447-95DF-61E25E792EC3}"/>
              </a:ext>
            </a:extLst>
          </p:cNvPr>
          <p:cNvSpPr txBox="1"/>
          <p:nvPr/>
        </p:nvSpPr>
        <p:spPr>
          <a:xfrm>
            <a:off x="3116871" y="3112830"/>
            <a:ext cx="550600" cy="276999"/>
          </a:xfrm>
          <a:prstGeom prst="rect">
            <a:avLst/>
          </a:prstGeom>
          <a:noFill/>
        </p:spPr>
        <p:txBody>
          <a:bodyPr wrap="none" rtlCol="0">
            <a:spAutoFit/>
          </a:bodyPr>
          <a:lstStyle/>
          <a:p>
            <a:r>
              <a:rPr lang="en-US" sz="1200" dirty="0"/>
              <a:t>Titan</a:t>
            </a:r>
          </a:p>
        </p:txBody>
      </p:sp>
      <p:sp>
        <p:nvSpPr>
          <p:cNvPr id="56" name="TextBox 55">
            <a:extLst>
              <a:ext uri="{FF2B5EF4-FFF2-40B4-BE49-F238E27FC236}">
                <a16:creationId xmlns:a16="http://schemas.microsoft.com/office/drawing/2014/main" id="{216376AE-3B25-0F4C-A182-A57A82015729}"/>
              </a:ext>
            </a:extLst>
          </p:cNvPr>
          <p:cNvSpPr txBox="1"/>
          <p:nvPr/>
        </p:nvSpPr>
        <p:spPr>
          <a:xfrm>
            <a:off x="760404" y="4310428"/>
            <a:ext cx="671979" cy="276999"/>
          </a:xfrm>
          <a:prstGeom prst="rect">
            <a:avLst/>
          </a:prstGeom>
          <a:noFill/>
        </p:spPr>
        <p:txBody>
          <a:bodyPr wrap="none" rtlCol="0">
            <a:spAutoFit/>
          </a:bodyPr>
          <a:lstStyle/>
          <a:p>
            <a:r>
              <a:rPr lang="en-US" sz="1200" dirty="0"/>
              <a:t>Saturn</a:t>
            </a:r>
          </a:p>
        </p:txBody>
      </p:sp>
      <p:sp>
        <p:nvSpPr>
          <p:cNvPr id="57" name="TextBox 56">
            <a:extLst>
              <a:ext uri="{FF2B5EF4-FFF2-40B4-BE49-F238E27FC236}">
                <a16:creationId xmlns:a16="http://schemas.microsoft.com/office/drawing/2014/main" id="{357DA88F-350D-284A-A34D-9353575D1381}"/>
              </a:ext>
            </a:extLst>
          </p:cNvPr>
          <p:cNvSpPr txBox="1"/>
          <p:nvPr/>
        </p:nvSpPr>
        <p:spPr>
          <a:xfrm>
            <a:off x="3516297" y="6211991"/>
            <a:ext cx="476412" cy="276999"/>
          </a:xfrm>
          <a:prstGeom prst="rect">
            <a:avLst/>
          </a:prstGeom>
          <a:noFill/>
        </p:spPr>
        <p:txBody>
          <a:bodyPr wrap="none" rtlCol="0">
            <a:spAutoFit/>
          </a:bodyPr>
          <a:lstStyle/>
          <a:p>
            <a:r>
              <a:rPr lang="en-US" sz="1200" dirty="0"/>
              <a:t>Sun</a:t>
            </a:r>
          </a:p>
        </p:txBody>
      </p:sp>
      <p:sp>
        <p:nvSpPr>
          <p:cNvPr id="58" name="TextBox 57">
            <a:extLst>
              <a:ext uri="{FF2B5EF4-FFF2-40B4-BE49-F238E27FC236}">
                <a16:creationId xmlns:a16="http://schemas.microsoft.com/office/drawing/2014/main" id="{31BEA390-44D7-3B48-9E24-C5C5AF6CF8FD}"/>
              </a:ext>
            </a:extLst>
          </p:cNvPr>
          <p:cNvSpPr txBox="1"/>
          <p:nvPr/>
        </p:nvSpPr>
        <p:spPr>
          <a:xfrm>
            <a:off x="7385050" y="5603628"/>
            <a:ext cx="577402" cy="276999"/>
          </a:xfrm>
          <a:prstGeom prst="rect">
            <a:avLst/>
          </a:prstGeom>
          <a:noFill/>
        </p:spPr>
        <p:txBody>
          <a:bodyPr wrap="none" rtlCol="0">
            <a:spAutoFit/>
          </a:bodyPr>
          <a:lstStyle/>
          <a:p>
            <a:r>
              <a:rPr lang="en-US" sz="1200" dirty="0"/>
              <a:t>Earth</a:t>
            </a:r>
          </a:p>
        </p:txBody>
      </p:sp>
      <p:sp>
        <p:nvSpPr>
          <p:cNvPr id="59" name="TextBox 58">
            <a:extLst>
              <a:ext uri="{FF2B5EF4-FFF2-40B4-BE49-F238E27FC236}">
                <a16:creationId xmlns:a16="http://schemas.microsoft.com/office/drawing/2014/main" id="{55894302-E4D2-6C4A-B993-CD6DCBA7E246}"/>
              </a:ext>
            </a:extLst>
          </p:cNvPr>
          <p:cNvSpPr txBox="1"/>
          <p:nvPr/>
        </p:nvSpPr>
        <p:spPr>
          <a:xfrm>
            <a:off x="7016678" y="3829743"/>
            <a:ext cx="1834156" cy="276999"/>
          </a:xfrm>
          <a:prstGeom prst="rect">
            <a:avLst/>
          </a:prstGeom>
          <a:noFill/>
        </p:spPr>
        <p:txBody>
          <a:bodyPr wrap="none" rtlCol="0">
            <a:spAutoFit/>
          </a:bodyPr>
          <a:lstStyle/>
          <a:p>
            <a:r>
              <a:rPr lang="en-US" sz="1200" dirty="0"/>
              <a:t>Deep Space Station 14</a:t>
            </a:r>
          </a:p>
        </p:txBody>
      </p:sp>
      <p:sp>
        <p:nvSpPr>
          <p:cNvPr id="60" name="TextBox 59">
            <a:extLst>
              <a:ext uri="{FF2B5EF4-FFF2-40B4-BE49-F238E27FC236}">
                <a16:creationId xmlns:a16="http://schemas.microsoft.com/office/drawing/2014/main" id="{5C21466D-095F-5B4D-B4D3-9D2944335142}"/>
              </a:ext>
            </a:extLst>
          </p:cNvPr>
          <p:cNvSpPr txBox="1"/>
          <p:nvPr/>
        </p:nvSpPr>
        <p:spPr>
          <a:xfrm>
            <a:off x="4229571" y="1681083"/>
            <a:ext cx="1313180" cy="276999"/>
          </a:xfrm>
          <a:prstGeom prst="rect">
            <a:avLst/>
          </a:prstGeom>
          <a:noFill/>
        </p:spPr>
        <p:txBody>
          <a:bodyPr wrap="none" rtlCol="0">
            <a:spAutoFit/>
          </a:bodyPr>
          <a:lstStyle/>
          <a:p>
            <a:r>
              <a:rPr lang="en-US" sz="1200" dirty="0"/>
              <a:t>Huygens Probe</a:t>
            </a:r>
          </a:p>
        </p:txBody>
      </p:sp>
      <p:sp>
        <p:nvSpPr>
          <p:cNvPr id="61" name="TextBox 60">
            <a:extLst>
              <a:ext uri="{FF2B5EF4-FFF2-40B4-BE49-F238E27FC236}">
                <a16:creationId xmlns:a16="http://schemas.microsoft.com/office/drawing/2014/main" id="{497DE842-2F94-BD46-B3D7-F6E92787F71F}"/>
              </a:ext>
            </a:extLst>
          </p:cNvPr>
          <p:cNvSpPr txBox="1"/>
          <p:nvPr/>
        </p:nvSpPr>
        <p:spPr>
          <a:xfrm>
            <a:off x="4230729" y="5726458"/>
            <a:ext cx="2000869" cy="276999"/>
          </a:xfrm>
          <a:prstGeom prst="rect">
            <a:avLst/>
          </a:prstGeom>
          <a:noFill/>
        </p:spPr>
        <p:txBody>
          <a:bodyPr wrap="none" rtlCol="0">
            <a:spAutoFit/>
          </a:bodyPr>
          <a:lstStyle/>
          <a:p>
            <a:r>
              <a:rPr lang="en-US" sz="1200" dirty="0"/>
              <a:t>Solar System Barycenter</a:t>
            </a:r>
          </a:p>
        </p:txBody>
      </p:sp>
      <p:sp>
        <p:nvSpPr>
          <p:cNvPr id="62" name="TextBox 61">
            <a:extLst>
              <a:ext uri="{FF2B5EF4-FFF2-40B4-BE49-F238E27FC236}">
                <a16:creationId xmlns:a16="http://schemas.microsoft.com/office/drawing/2014/main" id="{B68E9DAD-9239-2B46-A216-8AA355617ECA}"/>
              </a:ext>
            </a:extLst>
          </p:cNvPr>
          <p:cNvSpPr txBox="1"/>
          <p:nvPr/>
        </p:nvSpPr>
        <p:spPr>
          <a:xfrm>
            <a:off x="5525824" y="4661891"/>
            <a:ext cx="1420582" cy="276999"/>
          </a:xfrm>
          <a:prstGeom prst="rect">
            <a:avLst/>
          </a:prstGeom>
          <a:noFill/>
        </p:spPr>
        <p:txBody>
          <a:bodyPr wrap="none" rtlCol="0">
            <a:spAutoFit/>
          </a:bodyPr>
          <a:lstStyle/>
          <a:p>
            <a:r>
              <a:rPr lang="en-US" sz="1200" dirty="0"/>
              <a:t>Earth Barycenter</a:t>
            </a:r>
          </a:p>
        </p:txBody>
      </p:sp>
      <p:sp>
        <p:nvSpPr>
          <p:cNvPr id="63" name="TextBox 62">
            <a:extLst>
              <a:ext uri="{FF2B5EF4-FFF2-40B4-BE49-F238E27FC236}">
                <a16:creationId xmlns:a16="http://schemas.microsoft.com/office/drawing/2014/main" id="{21B93315-F8EF-0F43-BE1B-0930487078E5}"/>
              </a:ext>
            </a:extLst>
          </p:cNvPr>
          <p:cNvSpPr txBox="1"/>
          <p:nvPr/>
        </p:nvSpPr>
        <p:spPr>
          <a:xfrm>
            <a:off x="1796227" y="3939100"/>
            <a:ext cx="1515158" cy="276999"/>
          </a:xfrm>
          <a:prstGeom prst="rect">
            <a:avLst/>
          </a:prstGeom>
          <a:noFill/>
        </p:spPr>
        <p:txBody>
          <a:bodyPr wrap="none" rtlCol="0">
            <a:spAutoFit/>
          </a:bodyPr>
          <a:lstStyle/>
          <a:p>
            <a:r>
              <a:rPr lang="en-US" sz="1200" dirty="0"/>
              <a:t>Saturn Barycenter</a:t>
            </a:r>
          </a:p>
        </p:txBody>
      </p:sp>
      <p:sp>
        <p:nvSpPr>
          <p:cNvPr id="3" name="TextBox 2">
            <a:extLst>
              <a:ext uri="{FF2B5EF4-FFF2-40B4-BE49-F238E27FC236}">
                <a16:creationId xmlns:a16="http://schemas.microsoft.com/office/drawing/2014/main" id="{B8703239-B5C9-9743-B977-AA562BA3628E}"/>
              </a:ext>
            </a:extLst>
          </p:cNvPr>
          <p:cNvSpPr txBox="1"/>
          <p:nvPr/>
        </p:nvSpPr>
        <p:spPr>
          <a:xfrm>
            <a:off x="6122734" y="1536420"/>
            <a:ext cx="2639324" cy="1569660"/>
          </a:xfrm>
          <a:prstGeom prst="rect">
            <a:avLst/>
          </a:prstGeom>
          <a:noFill/>
        </p:spPr>
        <p:txBody>
          <a:bodyPr wrap="square" rtlCol="0">
            <a:spAutoFit/>
          </a:bodyPr>
          <a:lstStyle/>
          <a:p>
            <a:r>
              <a:rPr lang="en-US" sz="1600" dirty="0"/>
              <a:t>You could carefully add together the A, B, C, D, E and F vectors to obtain the </a:t>
            </a:r>
            <a:r>
              <a:rPr lang="en-US" sz="1600" dirty="0">
                <a:solidFill>
                  <a:schemeClr val="accent1"/>
                </a:solidFill>
              </a:rPr>
              <a:t>DSS14-Probe vector</a:t>
            </a:r>
            <a:r>
              <a:rPr lang="en-US" sz="1600" dirty="0"/>
              <a:t>. But it's easier if you let SPICE do this for you.</a:t>
            </a:r>
          </a:p>
        </p:txBody>
      </p:sp>
      <p:sp>
        <p:nvSpPr>
          <p:cNvPr id="8" name="TextBox 7">
            <a:extLst>
              <a:ext uri="{FF2B5EF4-FFF2-40B4-BE49-F238E27FC236}">
                <a16:creationId xmlns:a16="http://schemas.microsoft.com/office/drawing/2014/main" id="{D502B5EC-0D41-7647-B312-482D34ABF23A}"/>
              </a:ext>
            </a:extLst>
          </p:cNvPr>
          <p:cNvSpPr txBox="1"/>
          <p:nvPr/>
        </p:nvSpPr>
        <p:spPr>
          <a:xfrm>
            <a:off x="3505088" y="1931887"/>
            <a:ext cx="332142" cy="338554"/>
          </a:xfrm>
          <a:prstGeom prst="rect">
            <a:avLst/>
          </a:prstGeom>
          <a:noFill/>
        </p:spPr>
        <p:txBody>
          <a:bodyPr wrap="none" rtlCol="0">
            <a:spAutoFit/>
          </a:bodyPr>
          <a:lstStyle/>
          <a:p>
            <a:r>
              <a:rPr lang="en-US" sz="1600" dirty="0"/>
              <a:t>A</a:t>
            </a:r>
          </a:p>
        </p:txBody>
      </p:sp>
      <p:sp>
        <p:nvSpPr>
          <p:cNvPr id="34" name="TextBox 33">
            <a:extLst>
              <a:ext uri="{FF2B5EF4-FFF2-40B4-BE49-F238E27FC236}">
                <a16:creationId xmlns:a16="http://schemas.microsoft.com/office/drawing/2014/main" id="{0D480705-24AC-C143-8390-F01E23F8683C}"/>
              </a:ext>
            </a:extLst>
          </p:cNvPr>
          <p:cNvSpPr txBox="1"/>
          <p:nvPr/>
        </p:nvSpPr>
        <p:spPr>
          <a:xfrm>
            <a:off x="2340446" y="2962317"/>
            <a:ext cx="332142" cy="338554"/>
          </a:xfrm>
          <a:prstGeom prst="rect">
            <a:avLst/>
          </a:prstGeom>
          <a:noFill/>
        </p:spPr>
        <p:txBody>
          <a:bodyPr wrap="none" rtlCol="0">
            <a:spAutoFit/>
          </a:bodyPr>
          <a:lstStyle/>
          <a:p>
            <a:r>
              <a:rPr lang="en-US" sz="1600" dirty="0"/>
              <a:t>B</a:t>
            </a:r>
          </a:p>
        </p:txBody>
      </p:sp>
      <p:sp>
        <p:nvSpPr>
          <p:cNvPr id="35" name="TextBox 34">
            <a:extLst>
              <a:ext uri="{FF2B5EF4-FFF2-40B4-BE49-F238E27FC236}">
                <a16:creationId xmlns:a16="http://schemas.microsoft.com/office/drawing/2014/main" id="{193B5A23-ADDA-2848-9646-5D875AF6C202}"/>
              </a:ext>
            </a:extLst>
          </p:cNvPr>
          <p:cNvSpPr txBox="1"/>
          <p:nvPr/>
        </p:nvSpPr>
        <p:spPr>
          <a:xfrm>
            <a:off x="2542696" y="4702827"/>
            <a:ext cx="332142" cy="338554"/>
          </a:xfrm>
          <a:prstGeom prst="rect">
            <a:avLst/>
          </a:prstGeom>
          <a:noFill/>
        </p:spPr>
        <p:txBody>
          <a:bodyPr wrap="none" rtlCol="0">
            <a:spAutoFit/>
          </a:bodyPr>
          <a:lstStyle/>
          <a:p>
            <a:r>
              <a:rPr lang="en-US" sz="1600" dirty="0"/>
              <a:t>C</a:t>
            </a:r>
          </a:p>
        </p:txBody>
      </p:sp>
      <p:sp>
        <p:nvSpPr>
          <p:cNvPr id="37" name="TextBox 36">
            <a:extLst>
              <a:ext uri="{FF2B5EF4-FFF2-40B4-BE49-F238E27FC236}">
                <a16:creationId xmlns:a16="http://schemas.microsoft.com/office/drawing/2014/main" id="{DF98AE83-5101-3A4D-82ED-ED85FC645CA3}"/>
              </a:ext>
            </a:extLst>
          </p:cNvPr>
          <p:cNvSpPr txBox="1"/>
          <p:nvPr/>
        </p:nvSpPr>
        <p:spPr>
          <a:xfrm>
            <a:off x="5566248" y="5265074"/>
            <a:ext cx="332142" cy="338554"/>
          </a:xfrm>
          <a:prstGeom prst="rect">
            <a:avLst/>
          </a:prstGeom>
          <a:noFill/>
        </p:spPr>
        <p:txBody>
          <a:bodyPr wrap="none" rtlCol="0">
            <a:spAutoFit/>
          </a:bodyPr>
          <a:lstStyle/>
          <a:p>
            <a:r>
              <a:rPr lang="en-US" sz="1600" dirty="0"/>
              <a:t>D</a:t>
            </a:r>
          </a:p>
        </p:txBody>
      </p:sp>
      <p:sp>
        <p:nvSpPr>
          <p:cNvPr id="38" name="TextBox 37">
            <a:extLst>
              <a:ext uri="{FF2B5EF4-FFF2-40B4-BE49-F238E27FC236}">
                <a16:creationId xmlns:a16="http://schemas.microsoft.com/office/drawing/2014/main" id="{F82FA953-80E3-EA49-AACD-4559B6C24DBD}"/>
              </a:ext>
            </a:extLst>
          </p:cNvPr>
          <p:cNvSpPr txBox="1"/>
          <p:nvPr/>
        </p:nvSpPr>
        <p:spPr>
          <a:xfrm>
            <a:off x="7352829" y="4840466"/>
            <a:ext cx="320922" cy="338554"/>
          </a:xfrm>
          <a:prstGeom prst="rect">
            <a:avLst/>
          </a:prstGeom>
          <a:noFill/>
        </p:spPr>
        <p:txBody>
          <a:bodyPr wrap="none" rtlCol="0">
            <a:spAutoFit/>
          </a:bodyPr>
          <a:lstStyle/>
          <a:p>
            <a:r>
              <a:rPr lang="en-US" sz="1600" dirty="0"/>
              <a:t>E</a:t>
            </a:r>
          </a:p>
        </p:txBody>
      </p:sp>
      <p:sp>
        <p:nvSpPr>
          <p:cNvPr id="40" name="TextBox 39">
            <a:extLst>
              <a:ext uri="{FF2B5EF4-FFF2-40B4-BE49-F238E27FC236}">
                <a16:creationId xmlns:a16="http://schemas.microsoft.com/office/drawing/2014/main" id="{882BD9B5-AFE1-CA47-9EF4-941FB596276F}"/>
              </a:ext>
            </a:extLst>
          </p:cNvPr>
          <p:cNvSpPr txBox="1"/>
          <p:nvPr/>
        </p:nvSpPr>
        <p:spPr>
          <a:xfrm>
            <a:off x="7534792" y="4378462"/>
            <a:ext cx="309700" cy="338554"/>
          </a:xfrm>
          <a:prstGeom prst="rect">
            <a:avLst/>
          </a:prstGeom>
          <a:noFill/>
        </p:spPr>
        <p:txBody>
          <a:bodyPr wrap="none" rtlCol="0">
            <a:spAutoFit/>
          </a:bodyPr>
          <a:lstStyle/>
          <a:p>
            <a:r>
              <a:rPr lang="en-US" sz="1600" dirty="0"/>
              <a:t>F</a:t>
            </a:r>
          </a:p>
        </p:txBody>
      </p:sp>
      <p:cxnSp>
        <p:nvCxnSpPr>
          <p:cNvPr id="41" name="Straight Arrow Connector 40">
            <a:extLst>
              <a:ext uri="{FF2B5EF4-FFF2-40B4-BE49-F238E27FC236}">
                <a16:creationId xmlns:a16="http://schemas.microsoft.com/office/drawing/2014/main" id="{E54F7684-FCD6-3242-8221-EF611244953A}"/>
              </a:ext>
            </a:extLst>
          </p:cNvPr>
          <p:cNvCxnSpPr>
            <a:cxnSpLocks/>
          </p:cNvCxnSpPr>
          <p:nvPr/>
        </p:nvCxnSpPr>
        <p:spPr bwMode="auto">
          <a:xfrm flipH="1" flipV="1">
            <a:off x="4128117" y="2086252"/>
            <a:ext cx="3062796" cy="2263806"/>
          </a:xfrm>
          <a:prstGeom prst="straightConnector1">
            <a:avLst/>
          </a:prstGeom>
          <a:noFill/>
          <a:ln w="28575" cap="flat" cmpd="sng" algn="ctr">
            <a:solidFill>
              <a:schemeClr val="accent1"/>
            </a:solidFill>
            <a:prstDash val="solid"/>
            <a:round/>
            <a:headEnd type="none" w="med" len="med"/>
            <a:tailEnd type="triangle"/>
          </a:ln>
          <a:effectLst/>
        </p:spPr>
      </p:cxnSp>
    </p:spTree>
    <p:extLst>
      <p:ext uri="{BB962C8B-B14F-4D97-AF65-F5344CB8AC3E}">
        <p14:creationId xmlns:p14="http://schemas.microsoft.com/office/powerpoint/2010/main" val="242058525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First… clear your mind!</a:t>
            </a:r>
          </a:p>
        </p:txBody>
      </p:sp>
      <p:sp>
        <p:nvSpPr>
          <p:cNvPr id="5" name="Content Placeholder 4"/>
          <p:cNvSpPr>
            <a:spLocks noGrp="1"/>
          </p:cNvSpPr>
          <p:nvPr>
            <p:ph idx="1"/>
          </p:nvPr>
        </p:nvSpPr>
        <p:spPr/>
        <p:txBody>
          <a:bodyPr/>
          <a:lstStyle/>
          <a:p>
            <a:r>
              <a:rPr lang="en-US" dirty="0"/>
              <a:t>SPK is probably unlike any previous ephemeris or trajectory representation you’ve used or heard about.</a:t>
            </a:r>
          </a:p>
          <a:p>
            <a:r>
              <a:rPr lang="en-US" dirty="0"/>
              <a:t>We think you’ll find it to be more capable than other ephemeris system architectures.</a:t>
            </a:r>
          </a:p>
          <a:p>
            <a:pPr lvl="1"/>
            <a:r>
              <a:rPr lang="en-US" dirty="0"/>
              <a:t>As such, it’s also a bit more complicated to grasp.</a:t>
            </a:r>
          </a:p>
          <a:p>
            <a:endParaRPr lang="en-US" dirty="0"/>
          </a:p>
          <a:p>
            <a:r>
              <a:rPr lang="en-US" i="1" dirty="0">
                <a:solidFill>
                  <a:schemeClr val="tx2">
                    <a:lumMod val="50000"/>
                    <a:lumOff val="50000"/>
                  </a:schemeClr>
                </a:solidFill>
                <a:cs typeface="Lucida Sans"/>
              </a:rPr>
              <a:t>Don’t panic!  Shortly you’ll be reading SPK files like a pro.</a:t>
            </a:r>
          </a:p>
        </p:txBody>
      </p:sp>
      <p:sp>
        <p:nvSpPr>
          <p:cNvPr id="3" name="Footer Placeholder 2"/>
          <p:cNvSpPr>
            <a:spLocks noGrp="1"/>
          </p:cNvSpPr>
          <p:nvPr>
            <p:ph type="ftr" sz="quarter" idx="10"/>
          </p:nvPr>
        </p:nvSpPr>
        <p:spPr/>
        <p:txBody>
          <a:bodyPr/>
          <a:lstStyle/>
          <a:p>
            <a:pPr>
              <a:defRPr/>
            </a:pPr>
            <a:r>
              <a:rPr lang="en-US" dirty="0"/>
              <a:t>SPK Subsystem</a:t>
            </a:r>
          </a:p>
        </p:txBody>
      </p:sp>
      <p:sp>
        <p:nvSpPr>
          <p:cNvPr id="4" name="Slide Number Placeholder 3"/>
          <p:cNvSpPr>
            <a:spLocks noGrp="1"/>
          </p:cNvSpPr>
          <p:nvPr>
            <p:ph type="sldNum" sz="quarter" idx="11"/>
          </p:nvPr>
        </p:nvSpPr>
        <p:spPr/>
        <p:txBody>
          <a:bodyPr/>
          <a:lstStyle/>
          <a:p>
            <a:pPr>
              <a:defRPr/>
            </a:pPr>
            <a:fld id="{BADB4CE0-F9AF-B341-B9E6-9E258B183364}" type="slidenum">
              <a:rPr lang="en-US" smtClean="0"/>
              <a:pPr>
                <a:defRPr/>
              </a:pPr>
              <a:t>2</a:t>
            </a:fld>
            <a:endParaRPr lang="en-US" sz="1400" b="0" dirty="0">
              <a:latin typeface="Times New Roman" charset="0"/>
            </a:endParaRPr>
          </a:p>
        </p:txBody>
      </p:sp>
    </p:spTree>
    <p:extLst>
      <p:ext uri="{BB962C8B-B14F-4D97-AF65-F5344CB8AC3E}">
        <p14:creationId xmlns:p14="http://schemas.microsoft.com/office/powerpoint/2010/main" val="220219261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 name="Rectangle 1123"/>
          <p:cNvSpPr>
            <a:spLocks noChangeArrowheads="1"/>
          </p:cNvSpPr>
          <p:nvPr/>
        </p:nvSpPr>
        <p:spPr bwMode="auto">
          <a:xfrm>
            <a:off x="2586450" y="6349377"/>
            <a:ext cx="1305148" cy="314708"/>
          </a:xfrm>
          <a:prstGeom prst="rect">
            <a:avLst/>
          </a:prstGeom>
          <a:solidFill>
            <a:srgbClr val="C3C3C3"/>
          </a:solidFill>
          <a:ln>
            <a:noFill/>
          </a:ln>
          <a:extLst>
            <a:ext uri="{91240B29-F687-4f45-9708-019B960494DF}">
              <a14:hiddenLine xmlns:a14="http://schemas.microsoft.com/office/drawing/2010/main" xmlns="" w="9525">
                <a:solidFill>
                  <a:schemeClr val="tx1"/>
                </a:solidFill>
                <a:miter lim="800000"/>
                <a:headEnd/>
                <a:tailEnd/>
              </a14:hiddenLine>
            </a:ext>
          </a:extLst>
        </p:spPr>
        <p:txBody>
          <a:bodyPr wrap="none" lIns="91577" tIns="45789" rIns="91577" bIns="45789" anchor="ctr"/>
          <a:lstStyle/>
          <a:p>
            <a:endParaRPr lang="en-US" dirty="0"/>
          </a:p>
        </p:txBody>
      </p:sp>
      <p:sp>
        <p:nvSpPr>
          <p:cNvPr id="68" name="Slide Number Placeholder 4"/>
          <p:cNvSpPr>
            <a:spLocks noGrp="1"/>
          </p:cNvSpPr>
          <p:nvPr>
            <p:ph type="sldNum" sz="quarter" idx="11"/>
          </p:nvPr>
        </p:nvSpPr>
        <p:spPr/>
        <p:txBody>
          <a:bodyPr/>
          <a:lstStyle/>
          <a:p>
            <a:fld id="{0DC2AC6E-6821-F344-B9CF-A62415986D66}" type="slidenum">
              <a:rPr lang="en-US"/>
              <a:pPr/>
              <a:t>20</a:t>
            </a:fld>
            <a:endParaRPr lang="en-US" sz="1400" b="0" dirty="0">
              <a:latin typeface="Times New Roman" charset="0"/>
            </a:endParaRPr>
          </a:p>
        </p:txBody>
      </p:sp>
      <p:sp>
        <p:nvSpPr>
          <p:cNvPr id="105504" name="Rectangle 1056"/>
          <p:cNvSpPr>
            <a:spLocks noChangeArrowheads="1"/>
          </p:cNvSpPr>
          <p:nvPr/>
        </p:nvSpPr>
        <p:spPr bwMode="auto">
          <a:xfrm>
            <a:off x="775776" y="5572902"/>
            <a:ext cx="7160031" cy="227433"/>
          </a:xfrm>
          <a:prstGeom prst="rect">
            <a:avLst/>
          </a:prstGeom>
          <a:solidFill>
            <a:srgbClr val="C3C3C3"/>
          </a:solidFill>
          <a:ln>
            <a:noFill/>
          </a:ln>
          <a:extLst>
            <a:ext uri="{91240B29-F687-4f45-9708-019B960494DF}">
              <a14:hiddenLine xmlns:a14="http://schemas.microsoft.com/office/drawing/2010/main" xmlns="" w="9525">
                <a:solidFill>
                  <a:schemeClr val="tx1"/>
                </a:solidFill>
                <a:miter lim="800000"/>
                <a:headEnd/>
                <a:tailEnd/>
              </a14:hiddenLine>
            </a:ext>
          </a:extLst>
        </p:spPr>
        <p:txBody>
          <a:bodyPr wrap="none" lIns="91577" tIns="45789" rIns="91577" bIns="45789" anchor="ctr"/>
          <a:lstStyle/>
          <a:p>
            <a:endParaRPr lang="en-US" dirty="0"/>
          </a:p>
        </p:txBody>
      </p:sp>
      <p:sp>
        <p:nvSpPr>
          <p:cNvPr id="105541" name="Text Box 1093"/>
          <p:cNvSpPr txBox="1">
            <a:spLocks noChangeArrowheads="1"/>
          </p:cNvSpPr>
          <p:nvPr/>
        </p:nvSpPr>
        <p:spPr bwMode="auto">
          <a:xfrm>
            <a:off x="6905859" y="5537911"/>
            <a:ext cx="1045756" cy="277138"/>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wrap="none" lIns="91577" tIns="45789" rIns="91577" bIns="45789">
            <a:spAutoFit/>
          </a:bodyPr>
          <a:lstStyle/>
          <a:p>
            <a:r>
              <a:rPr lang="en-US" sz="1200"/>
              <a:t>Mercury BC</a:t>
            </a:r>
            <a:endParaRPr lang="en-US" dirty="0"/>
          </a:p>
        </p:txBody>
      </p:sp>
      <p:sp>
        <p:nvSpPr>
          <p:cNvPr id="105542" name="Line 1094"/>
          <p:cNvSpPr>
            <a:spLocks noChangeShapeType="1"/>
          </p:cNvSpPr>
          <p:nvPr/>
        </p:nvSpPr>
        <p:spPr bwMode="auto">
          <a:xfrm>
            <a:off x="1831340" y="5526779"/>
            <a:ext cx="0" cy="297412"/>
          </a:xfrm>
          <a:prstGeom prst="line">
            <a:avLst/>
          </a:prstGeom>
          <a:noFill/>
          <a:ln w="19050">
            <a:solidFill>
              <a:schemeClr val="tx1"/>
            </a:solidFill>
            <a:round/>
            <a:headEnd/>
            <a:tailEnd/>
          </a:ln>
          <a:extLst>
            <a:ext uri="{909E8E84-426E-40dd-AFC4-6F175D3DCCD1}">
              <a14:hiddenFill xmlns:a14="http://schemas.microsoft.com/office/drawing/2010/main" xmlns="">
                <a:noFill/>
              </a14:hiddenFill>
            </a:ext>
          </a:extLst>
        </p:spPr>
        <p:txBody>
          <a:bodyPr wrap="none" lIns="91577" tIns="45789" rIns="91577" bIns="45789" anchor="ctr"/>
          <a:lstStyle/>
          <a:p>
            <a:endParaRPr lang="en-US" dirty="0"/>
          </a:p>
        </p:txBody>
      </p:sp>
      <p:sp>
        <p:nvSpPr>
          <p:cNvPr id="105543" name="Line 1095"/>
          <p:cNvSpPr>
            <a:spLocks noChangeShapeType="1"/>
          </p:cNvSpPr>
          <p:nvPr/>
        </p:nvSpPr>
        <p:spPr bwMode="auto">
          <a:xfrm>
            <a:off x="4899470" y="5534731"/>
            <a:ext cx="0" cy="297413"/>
          </a:xfrm>
          <a:prstGeom prst="line">
            <a:avLst/>
          </a:prstGeom>
          <a:noFill/>
          <a:ln w="19050">
            <a:solidFill>
              <a:schemeClr val="tx1"/>
            </a:solidFill>
            <a:round/>
            <a:headEnd/>
            <a:tailEnd/>
          </a:ln>
          <a:extLst>
            <a:ext uri="{909E8E84-426E-40dd-AFC4-6F175D3DCCD1}">
              <a14:hiddenFill xmlns:a14="http://schemas.microsoft.com/office/drawing/2010/main" xmlns="">
                <a:noFill/>
              </a14:hiddenFill>
            </a:ext>
          </a:extLst>
        </p:spPr>
        <p:txBody>
          <a:bodyPr wrap="none" lIns="91577" tIns="45789" rIns="91577" bIns="45789" anchor="ctr"/>
          <a:lstStyle/>
          <a:p>
            <a:endParaRPr lang="en-US" dirty="0"/>
          </a:p>
        </p:txBody>
      </p:sp>
      <p:sp>
        <p:nvSpPr>
          <p:cNvPr id="105544" name="Line 1096"/>
          <p:cNvSpPr>
            <a:spLocks noChangeShapeType="1"/>
          </p:cNvSpPr>
          <p:nvPr/>
        </p:nvSpPr>
        <p:spPr bwMode="auto">
          <a:xfrm>
            <a:off x="5875549" y="5526779"/>
            <a:ext cx="0" cy="297412"/>
          </a:xfrm>
          <a:prstGeom prst="line">
            <a:avLst/>
          </a:prstGeom>
          <a:noFill/>
          <a:ln w="19050">
            <a:solidFill>
              <a:schemeClr val="tx1"/>
            </a:solidFill>
            <a:round/>
            <a:headEnd/>
            <a:tailEnd/>
          </a:ln>
          <a:extLst>
            <a:ext uri="{909E8E84-426E-40dd-AFC4-6F175D3DCCD1}">
              <a14:hiddenFill xmlns:a14="http://schemas.microsoft.com/office/drawing/2010/main" xmlns="">
                <a:noFill/>
              </a14:hiddenFill>
            </a:ext>
          </a:extLst>
        </p:spPr>
        <p:txBody>
          <a:bodyPr wrap="none" lIns="91577" tIns="45789" rIns="91577" bIns="45789" anchor="ctr"/>
          <a:lstStyle/>
          <a:p>
            <a:endParaRPr lang="en-US" dirty="0"/>
          </a:p>
        </p:txBody>
      </p:sp>
      <p:sp>
        <p:nvSpPr>
          <p:cNvPr id="105545" name="Line 1097"/>
          <p:cNvSpPr>
            <a:spLocks noChangeShapeType="1"/>
          </p:cNvSpPr>
          <p:nvPr/>
        </p:nvSpPr>
        <p:spPr bwMode="auto">
          <a:xfrm>
            <a:off x="6867525" y="5526779"/>
            <a:ext cx="0" cy="297412"/>
          </a:xfrm>
          <a:prstGeom prst="line">
            <a:avLst/>
          </a:prstGeom>
          <a:noFill/>
          <a:ln w="19050">
            <a:solidFill>
              <a:schemeClr val="tx1"/>
            </a:solidFill>
            <a:round/>
            <a:headEnd/>
            <a:tailEnd/>
          </a:ln>
          <a:extLst>
            <a:ext uri="{909E8E84-426E-40dd-AFC4-6F175D3DCCD1}">
              <a14:hiddenFill xmlns:a14="http://schemas.microsoft.com/office/drawing/2010/main" xmlns="">
                <a:noFill/>
              </a14:hiddenFill>
            </a:ext>
          </a:extLst>
        </p:spPr>
        <p:txBody>
          <a:bodyPr wrap="none" lIns="91577" tIns="45789" rIns="91577" bIns="45789" anchor="ctr"/>
          <a:lstStyle/>
          <a:p>
            <a:endParaRPr lang="en-US" dirty="0"/>
          </a:p>
        </p:txBody>
      </p:sp>
      <p:sp>
        <p:nvSpPr>
          <p:cNvPr id="105546" name="Text Box 1098"/>
          <p:cNvSpPr txBox="1">
            <a:spLocks noChangeArrowheads="1"/>
          </p:cNvSpPr>
          <p:nvPr/>
        </p:nvSpPr>
        <p:spPr bwMode="auto">
          <a:xfrm>
            <a:off x="5919091" y="5555407"/>
            <a:ext cx="902640" cy="277138"/>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wrap="none" lIns="91577" tIns="45789" rIns="91577" bIns="45789">
            <a:spAutoFit/>
          </a:bodyPr>
          <a:lstStyle/>
          <a:p>
            <a:r>
              <a:rPr lang="en-US" sz="1200"/>
              <a:t>Venus BC</a:t>
            </a:r>
            <a:endParaRPr lang="en-US" dirty="0"/>
          </a:p>
        </p:txBody>
      </p:sp>
      <p:sp>
        <p:nvSpPr>
          <p:cNvPr id="105547" name="Text Box 1099"/>
          <p:cNvSpPr txBox="1">
            <a:spLocks noChangeArrowheads="1"/>
          </p:cNvSpPr>
          <p:nvPr/>
        </p:nvSpPr>
        <p:spPr bwMode="auto">
          <a:xfrm>
            <a:off x="4041488" y="5547417"/>
            <a:ext cx="842174" cy="277138"/>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wrap="none" lIns="91577" tIns="45789" rIns="91577" bIns="45789">
            <a:spAutoFit/>
          </a:bodyPr>
          <a:lstStyle/>
          <a:p>
            <a:r>
              <a:rPr lang="en-US" sz="1200"/>
              <a:t>Earth BC</a:t>
            </a:r>
            <a:endParaRPr lang="en-US" dirty="0"/>
          </a:p>
        </p:txBody>
      </p:sp>
      <p:sp>
        <p:nvSpPr>
          <p:cNvPr id="105548" name="Text Box 1100"/>
          <p:cNvSpPr txBox="1">
            <a:spLocks noChangeArrowheads="1"/>
          </p:cNvSpPr>
          <p:nvPr/>
        </p:nvSpPr>
        <p:spPr bwMode="auto">
          <a:xfrm>
            <a:off x="838154" y="5537911"/>
            <a:ext cx="978430" cy="277138"/>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wrap="none" lIns="91577" tIns="45789" rIns="91577" bIns="45789">
            <a:spAutoFit/>
          </a:bodyPr>
          <a:lstStyle/>
          <a:p>
            <a:r>
              <a:rPr lang="en-US" sz="1200" dirty="0"/>
              <a:t>Uranus BC</a:t>
            </a:r>
            <a:endParaRPr lang="en-US" dirty="0"/>
          </a:p>
        </p:txBody>
      </p:sp>
      <p:sp>
        <p:nvSpPr>
          <p:cNvPr id="105549" name="Rectangle 1101"/>
          <p:cNvSpPr>
            <a:spLocks noChangeArrowheads="1"/>
          </p:cNvSpPr>
          <p:nvPr/>
        </p:nvSpPr>
        <p:spPr bwMode="auto">
          <a:xfrm>
            <a:off x="775776" y="4962173"/>
            <a:ext cx="7160031" cy="227433"/>
          </a:xfrm>
          <a:prstGeom prst="rect">
            <a:avLst/>
          </a:prstGeom>
          <a:solidFill>
            <a:srgbClr val="C3C3C3"/>
          </a:solidFill>
          <a:ln>
            <a:noFill/>
          </a:ln>
          <a:extLst>
            <a:ext uri="{91240B29-F687-4f45-9708-019B960494DF}">
              <a14:hiddenLine xmlns:a14="http://schemas.microsoft.com/office/drawing/2010/main" xmlns="" w="9525">
                <a:solidFill>
                  <a:schemeClr val="tx1"/>
                </a:solidFill>
                <a:miter lim="800000"/>
                <a:headEnd/>
                <a:tailEnd/>
              </a14:hiddenLine>
            </a:ext>
          </a:extLst>
        </p:spPr>
        <p:txBody>
          <a:bodyPr wrap="none" lIns="91577" tIns="45789" rIns="91577" bIns="45789" anchor="ctr"/>
          <a:lstStyle/>
          <a:p>
            <a:endParaRPr lang="en-US" dirty="0"/>
          </a:p>
        </p:txBody>
      </p:sp>
      <p:sp>
        <p:nvSpPr>
          <p:cNvPr id="105551" name="Text Box 1103"/>
          <p:cNvSpPr txBox="1">
            <a:spLocks noChangeArrowheads="1"/>
          </p:cNvSpPr>
          <p:nvPr/>
        </p:nvSpPr>
        <p:spPr bwMode="auto">
          <a:xfrm rot="-5400000">
            <a:off x="2738956" y="4698336"/>
            <a:ext cx="458047" cy="763058"/>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lIns="91577" tIns="45789" rIns="91577" bIns="45789">
            <a:spAutoFit/>
          </a:bodyPr>
          <a:lstStyle/>
          <a:p>
            <a:pPr>
              <a:spcBef>
                <a:spcPct val="50000"/>
              </a:spcBef>
            </a:pPr>
            <a:r>
              <a:rPr lang="en-US" sz="4400" b="0" dirty="0"/>
              <a:t>≈</a:t>
            </a:r>
            <a:endParaRPr lang="en-US" sz="3200" b="0" dirty="0"/>
          </a:p>
        </p:txBody>
      </p:sp>
      <p:sp>
        <p:nvSpPr>
          <p:cNvPr id="105552" name="Text Box 1104"/>
          <p:cNvSpPr txBox="1">
            <a:spLocks noChangeArrowheads="1"/>
          </p:cNvSpPr>
          <p:nvPr/>
        </p:nvSpPr>
        <p:spPr bwMode="auto">
          <a:xfrm>
            <a:off x="6900909" y="4952629"/>
            <a:ext cx="659727" cy="275147"/>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wrap="none" lIns="91577" tIns="45789" rIns="91577" bIns="45789">
            <a:spAutoFit/>
          </a:bodyPr>
          <a:lstStyle/>
          <a:p>
            <a:r>
              <a:rPr lang="en-US" sz="1200" dirty="0"/>
              <a:t>Mimas</a:t>
            </a:r>
            <a:endParaRPr lang="en-US" dirty="0"/>
          </a:p>
        </p:txBody>
      </p:sp>
      <p:sp>
        <p:nvSpPr>
          <p:cNvPr id="105553" name="Line 1105"/>
          <p:cNvSpPr>
            <a:spLocks noChangeShapeType="1"/>
          </p:cNvSpPr>
          <p:nvPr/>
        </p:nvSpPr>
        <p:spPr bwMode="auto">
          <a:xfrm>
            <a:off x="2255792" y="4916050"/>
            <a:ext cx="0" cy="297412"/>
          </a:xfrm>
          <a:prstGeom prst="line">
            <a:avLst/>
          </a:prstGeom>
          <a:noFill/>
          <a:ln w="19050">
            <a:solidFill>
              <a:schemeClr val="tx1"/>
            </a:solidFill>
            <a:round/>
            <a:headEnd/>
            <a:tailEnd/>
          </a:ln>
          <a:extLst>
            <a:ext uri="{909E8E84-426E-40dd-AFC4-6F175D3DCCD1}">
              <a14:hiddenFill xmlns:a14="http://schemas.microsoft.com/office/drawing/2010/main" xmlns="">
                <a:noFill/>
              </a14:hiddenFill>
            </a:ext>
          </a:extLst>
        </p:spPr>
        <p:txBody>
          <a:bodyPr wrap="none" lIns="91577" tIns="45789" rIns="91577" bIns="45789" anchor="ctr"/>
          <a:lstStyle/>
          <a:p>
            <a:endParaRPr lang="en-US" dirty="0"/>
          </a:p>
        </p:txBody>
      </p:sp>
      <p:sp>
        <p:nvSpPr>
          <p:cNvPr id="105554" name="Line 1106"/>
          <p:cNvSpPr>
            <a:spLocks noChangeShapeType="1"/>
          </p:cNvSpPr>
          <p:nvPr/>
        </p:nvSpPr>
        <p:spPr bwMode="auto">
          <a:xfrm>
            <a:off x="3746935" y="4916050"/>
            <a:ext cx="0" cy="297412"/>
          </a:xfrm>
          <a:prstGeom prst="line">
            <a:avLst/>
          </a:prstGeom>
          <a:noFill/>
          <a:ln w="19050">
            <a:solidFill>
              <a:schemeClr val="tx1"/>
            </a:solidFill>
            <a:round/>
            <a:headEnd/>
            <a:tailEnd/>
          </a:ln>
          <a:extLst>
            <a:ext uri="{909E8E84-426E-40dd-AFC4-6F175D3DCCD1}">
              <a14:hiddenFill xmlns:a14="http://schemas.microsoft.com/office/drawing/2010/main" xmlns="">
                <a:noFill/>
              </a14:hiddenFill>
            </a:ext>
          </a:extLst>
        </p:spPr>
        <p:txBody>
          <a:bodyPr wrap="none" lIns="91577" tIns="45789" rIns="91577" bIns="45789" anchor="ctr"/>
          <a:lstStyle/>
          <a:p>
            <a:endParaRPr lang="en-US" dirty="0"/>
          </a:p>
        </p:txBody>
      </p:sp>
      <p:sp>
        <p:nvSpPr>
          <p:cNvPr id="105555" name="Line 1107"/>
          <p:cNvSpPr>
            <a:spLocks noChangeShapeType="1"/>
          </p:cNvSpPr>
          <p:nvPr/>
        </p:nvSpPr>
        <p:spPr bwMode="auto">
          <a:xfrm>
            <a:off x="5238078" y="4916050"/>
            <a:ext cx="0" cy="297412"/>
          </a:xfrm>
          <a:prstGeom prst="line">
            <a:avLst/>
          </a:prstGeom>
          <a:noFill/>
          <a:ln w="19050">
            <a:solidFill>
              <a:schemeClr val="tx1"/>
            </a:solidFill>
            <a:round/>
            <a:headEnd/>
            <a:tailEnd/>
          </a:ln>
          <a:extLst>
            <a:ext uri="{909E8E84-426E-40dd-AFC4-6F175D3DCCD1}">
              <a14:hiddenFill xmlns:a14="http://schemas.microsoft.com/office/drawing/2010/main" xmlns="">
                <a:noFill/>
              </a14:hiddenFill>
            </a:ext>
          </a:extLst>
        </p:spPr>
        <p:txBody>
          <a:bodyPr wrap="none" lIns="91577" tIns="45789" rIns="91577" bIns="45789" anchor="ctr"/>
          <a:lstStyle/>
          <a:p>
            <a:endParaRPr lang="en-US" dirty="0"/>
          </a:p>
        </p:txBody>
      </p:sp>
      <p:sp>
        <p:nvSpPr>
          <p:cNvPr id="105556" name="Line 1108"/>
          <p:cNvSpPr>
            <a:spLocks noChangeShapeType="1"/>
          </p:cNvSpPr>
          <p:nvPr/>
        </p:nvSpPr>
        <p:spPr bwMode="auto">
          <a:xfrm>
            <a:off x="6729221" y="4916050"/>
            <a:ext cx="0" cy="297412"/>
          </a:xfrm>
          <a:prstGeom prst="line">
            <a:avLst/>
          </a:prstGeom>
          <a:noFill/>
          <a:ln w="19050">
            <a:solidFill>
              <a:schemeClr val="tx1"/>
            </a:solidFill>
            <a:round/>
            <a:headEnd/>
            <a:tailEnd/>
          </a:ln>
          <a:extLst>
            <a:ext uri="{909E8E84-426E-40dd-AFC4-6F175D3DCCD1}">
              <a14:hiddenFill xmlns:a14="http://schemas.microsoft.com/office/drawing/2010/main" xmlns="">
                <a:noFill/>
              </a14:hiddenFill>
            </a:ext>
          </a:extLst>
        </p:spPr>
        <p:txBody>
          <a:bodyPr wrap="none" lIns="91577" tIns="45789" rIns="91577" bIns="45789" anchor="ctr"/>
          <a:lstStyle/>
          <a:p>
            <a:endParaRPr lang="en-US" dirty="0"/>
          </a:p>
        </p:txBody>
      </p:sp>
      <p:sp>
        <p:nvSpPr>
          <p:cNvPr id="105557" name="Text Box 1109"/>
          <p:cNvSpPr txBox="1">
            <a:spLocks noChangeArrowheads="1"/>
          </p:cNvSpPr>
          <p:nvPr/>
        </p:nvSpPr>
        <p:spPr bwMode="auto">
          <a:xfrm>
            <a:off x="5560788" y="4944678"/>
            <a:ext cx="947464" cy="275146"/>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wrap="none" lIns="91577" tIns="45789" rIns="91577" bIns="45789">
            <a:spAutoFit/>
          </a:bodyPr>
          <a:lstStyle/>
          <a:p>
            <a:r>
              <a:rPr lang="en-US" sz="1200" dirty="0"/>
              <a:t>Enceladus</a:t>
            </a:r>
            <a:endParaRPr lang="en-US" dirty="0"/>
          </a:p>
        </p:txBody>
      </p:sp>
      <p:sp>
        <p:nvSpPr>
          <p:cNvPr id="105558" name="Text Box 1110"/>
          <p:cNvSpPr txBox="1">
            <a:spLocks noChangeArrowheads="1"/>
          </p:cNvSpPr>
          <p:nvPr/>
        </p:nvSpPr>
        <p:spPr bwMode="auto">
          <a:xfrm>
            <a:off x="4187283" y="4927182"/>
            <a:ext cx="675625" cy="275147"/>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wrap="none" lIns="91577" tIns="45789" rIns="91577" bIns="45789">
            <a:spAutoFit/>
          </a:bodyPr>
          <a:lstStyle/>
          <a:p>
            <a:r>
              <a:rPr lang="en-US" sz="1200" dirty="0"/>
              <a:t>Tethys</a:t>
            </a:r>
            <a:endParaRPr lang="en-US" dirty="0"/>
          </a:p>
        </p:txBody>
      </p:sp>
      <p:sp>
        <p:nvSpPr>
          <p:cNvPr id="105559" name="Text Box 1111"/>
          <p:cNvSpPr txBox="1">
            <a:spLocks noChangeArrowheads="1"/>
          </p:cNvSpPr>
          <p:nvPr/>
        </p:nvSpPr>
        <p:spPr bwMode="auto">
          <a:xfrm>
            <a:off x="1266996" y="4927182"/>
            <a:ext cx="548448" cy="275147"/>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wrap="none" lIns="91577" tIns="45789" rIns="91577" bIns="45789">
            <a:spAutoFit/>
          </a:bodyPr>
          <a:lstStyle/>
          <a:p>
            <a:r>
              <a:rPr lang="en-US" sz="1200" dirty="0"/>
              <a:t>Titan</a:t>
            </a:r>
            <a:endParaRPr lang="en-US" dirty="0"/>
          </a:p>
        </p:txBody>
      </p:sp>
      <p:sp>
        <p:nvSpPr>
          <p:cNvPr id="105560" name="Rectangle 1112"/>
          <p:cNvSpPr>
            <a:spLocks noChangeArrowheads="1"/>
          </p:cNvSpPr>
          <p:nvPr/>
        </p:nvSpPr>
        <p:spPr bwMode="auto">
          <a:xfrm>
            <a:off x="763058" y="4351444"/>
            <a:ext cx="7160031" cy="227433"/>
          </a:xfrm>
          <a:prstGeom prst="rect">
            <a:avLst/>
          </a:prstGeom>
          <a:solidFill>
            <a:srgbClr val="C3C3C3"/>
          </a:solidFill>
          <a:ln>
            <a:noFill/>
          </a:ln>
          <a:extLst>
            <a:ext uri="{91240B29-F687-4f45-9708-019B960494DF}">
              <a14:hiddenLine xmlns:a14="http://schemas.microsoft.com/office/drawing/2010/main" xmlns="" w="9525">
                <a:solidFill>
                  <a:schemeClr val="tx1"/>
                </a:solidFill>
                <a:miter lim="800000"/>
                <a:headEnd/>
                <a:tailEnd/>
              </a14:hiddenLine>
            </a:ext>
          </a:extLst>
        </p:spPr>
        <p:txBody>
          <a:bodyPr wrap="none" lIns="91577" tIns="45789" rIns="91577" bIns="45789" anchor="ctr"/>
          <a:lstStyle/>
          <a:p>
            <a:endParaRPr lang="en-US" dirty="0"/>
          </a:p>
        </p:txBody>
      </p:sp>
      <p:sp>
        <p:nvSpPr>
          <p:cNvPr id="105563" name="Text Box 1115"/>
          <p:cNvSpPr txBox="1">
            <a:spLocks noChangeArrowheads="1"/>
          </p:cNvSpPr>
          <p:nvPr/>
        </p:nvSpPr>
        <p:spPr bwMode="auto">
          <a:xfrm>
            <a:off x="6964497" y="4341900"/>
            <a:ext cx="718547" cy="275147"/>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wrap="none" lIns="91577" tIns="45789" rIns="91577" bIns="45789">
            <a:spAutoFit/>
          </a:bodyPr>
          <a:lstStyle/>
          <a:p>
            <a:r>
              <a:rPr lang="en-US" sz="1200" dirty="0"/>
              <a:t>DSS-12</a:t>
            </a:r>
            <a:endParaRPr lang="en-US" dirty="0"/>
          </a:p>
        </p:txBody>
      </p:sp>
      <p:sp>
        <p:nvSpPr>
          <p:cNvPr id="105564" name="Line 1116"/>
          <p:cNvSpPr>
            <a:spLocks noChangeShapeType="1"/>
          </p:cNvSpPr>
          <p:nvPr/>
        </p:nvSpPr>
        <p:spPr bwMode="auto">
          <a:xfrm>
            <a:off x="1643755" y="4305321"/>
            <a:ext cx="0" cy="297412"/>
          </a:xfrm>
          <a:prstGeom prst="line">
            <a:avLst/>
          </a:prstGeom>
          <a:noFill/>
          <a:ln w="19050">
            <a:solidFill>
              <a:schemeClr val="tx1"/>
            </a:solidFill>
            <a:round/>
            <a:headEnd/>
            <a:tailEnd/>
          </a:ln>
          <a:extLst>
            <a:ext uri="{909E8E84-426E-40dd-AFC4-6F175D3DCCD1}">
              <a14:hiddenFill xmlns:a14="http://schemas.microsoft.com/office/drawing/2010/main" xmlns="">
                <a:noFill/>
              </a14:hiddenFill>
            </a:ext>
          </a:extLst>
        </p:spPr>
        <p:txBody>
          <a:bodyPr wrap="none" lIns="91577" tIns="45789" rIns="91577" bIns="45789" anchor="ctr"/>
          <a:lstStyle/>
          <a:p>
            <a:endParaRPr lang="en-US" dirty="0"/>
          </a:p>
        </p:txBody>
      </p:sp>
      <p:sp>
        <p:nvSpPr>
          <p:cNvPr id="105565" name="Line 1117"/>
          <p:cNvSpPr>
            <a:spLocks noChangeShapeType="1"/>
          </p:cNvSpPr>
          <p:nvPr/>
        </p:nvSpPr>
        <p:spPr bwMode="auto">
          <a:xfrm>
            <a:off x="3281151" y="4305321"/>
            <a:ext cx="0" cy="297412"/>
          </a:xfrm>
          <a:prstGeom prst="line">
            <a:avLst/>
          </a:prstGeom>
          <a:noFill/>
          <a:ln w="19050">
            <a:solidFill>
              <a:schemeClr val="tx1"/>
            </a:solidFill>
            <a:round/>
            <a:headEnd/>
            <a:tailEnd/>
          </a:ln>
          <a:extLst>
            <a:ext uri="{909E8E84-426E-40dd-AFC4-6F175D3DCCD1}">
              <a14:hiddenFill xmlns:a14="http://schemas.microsoft.com/office/drawing/2010/main" xmlns="">
                <a:noFill/>
              </a14:hiddenFill>
            </a:ext>
          </a:extLst>
        </p:spPr>
        <p:txBody>
          <a:bodyPr wrap="none" lIns="91577" tIns="45789" rIns="91577" bIns="45789" anchor="ctr"/>
          <a:lstStyle/>
          <a:p>
            <a:endParaRPr lang="en-US" dirty="0"/>
          </a:p>
        </p:txBody>
      </p:sp>
      <p:sp>
        <p:nvSpPr>
          <p:cNvPr id="105566" name="Line 1118"/>
          <p:cNvSpPr>
            <a:spLocks noChangeShapeType="1"/>
          </p:cNvSpPr>
          <p:nvPr/>
        </p:nvSpPr>
        <p:spPr bwMode="auto">
          <a:xfrm>
            <a:off x="4120515" y="4305321"/>
            <a:ext cx="0" cy="297412"/>
          </a:xfrm>
          <a:prstGeom prst="line">
            <a:avLst/>
          </a:prstGeom>
          <a:noFill/>
          <a:ln w="19050">
            <a:solidFill>
              <a:schemeClr val="tx1"/>
            </a:solidFill>
            <a:round/>
            <a:headEnd/>
            <a:tailEnd/>
          </a:ln>
          <a:extLst>
            <a:ext uri="{909E8E84-426E-40dd-AFC4-6F175D3DCCD1}">
              <a14:hiddenFill xmlns:a14="http://schemas.microsoft.com/office/drawing/2010/main" xmlns="">
                <a:noFill/>
              </a14:hiddenFill>
            </a:ext>
          </a:extLst>
        </p:spPr>
        <p:txBody>
          <a:bodyPr wrap="none" lIns="91577" tIns="45789" rIns="91577" bIns="45789" anchor="ctr"/>
          <a:lstStyle/>
          <a:p>
            <a:endParaRPr lang="en-US" dirty="0"/>
          </a:p>
        </p:txBody>
      </p:sp>
      <p:sp>
        <p:nvSpPr>
          <p:cNvPr id="105567" name="Line 1119"/>
          <p:cNvSpPr>
            <a:spLocks noChangeShapeType="1"/>
          </p:cNvSpPr>
          <p:nvPr/>
        </p:nvSpPr>
        <p:spPr bwMode="auto">
          <a:xfrm>
            <a:off x="6897730" y="4310092"/>
            <a:ext cx="0" cy="297413"/>
          </a:xfrm>
          <a:prstGeom prst="line">
            <a:avLst/>
          </a:prstGeom>
          <a:noFill/>
          <a:ln w="19050">
            <a:solidFill>
              <a:schemeClr val="tx1"/>
            </a:solidFill>
            <a:round/>
            <a:headEnd/>
            <a:tailEnd/>
          </a:ln>
          <a:extLst>
            <a:ext uri="{909E8E84-426E-40dd-AFC4-6F175D3DCCD1}">
              <a14:hiddenFill xmlns:a14="http://schemas.microsoft.com/office/drawing/2010/main" xmlns="">
                <a:noFill/>
              </a14:hiddenFill>
            </a:ext>
          </a:extLst>
        </p:spPr>
        <p:txBody>
          <a:bodyPr wrap="none" lIns="91577" tIns="45789" rIns="91577" bIns="45789" anchor="ctr"/>
          <a:lstStyle/>
          <a:p>
            <a:endParaRPr lang="en-US" dirty="0"/>
          </a:p>
        </p:txBody>
      </p:sp>
      <p:sp>
        <p:nvSpPr>
          <p:cNvPr id="105568" name="Text Box 1120"/>
          <p:cNvSpPr txBox="1">
            <a:spLocks noChangeArrowheads="1"/>
          </p:cNvSpPr>
          <p:nvPr/>
        </p:nvSpPr>
        <p:spPr bwMode="auto">
          <a:xfrm>
            <a:off x="6080621" y="4333949"/>
            <a:ext cx="718547" cy="275146"/>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wrap="none" lIns="91577" tIns="45789" rIns="91577" bIns="45789">
            <a:spAutoFit/>
          </a:bodyPr>
          <a:lstStyle/>
          <a:p>
            <a:r>
              <a:rPr lang="en-US" sz="1200" dirty="0"/>
              <a:t>DSS-13</a:t>
            </a:r>
            <a:endParaRPr lang="en-US" dirty="0"/>
          </a:p>
        </p:txBody>
      </p:sp>
      <p:sp>
        <p:nvSpPr>
          <p:cNvPr id="105570" name="Text Box 1122"/>
          <p:cNvSpPr txBox="1">
            <a:spLocks noChangeArrowheads="1"/>
          </p:cNvSpPr>
          <p:nvPr/>
        </p:nvSpPr>
        <p:spPr bwMode="auto">
          <a:xfrm>
            <a:off x="860031" y="4333949"/>
            <a:ext cx="718547" cy="275146"/>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wrap="none" lIns="91577" tIns="45789" rIns="91577" bIns="45789">
            <a:spAutoFit/>
          </a:bodyPr>
          <a:lstStyle/>
          <a:p>
            <a:r>
              <a:rPr lang="en-US" sz="1200" dirty="0"/>
              <a:t>DSS-63</a:t>
            </a:r>
            <a:endParaRPr lang="en-US" dirty="0"/>
          </a:p>
        </p:txBody>
      </p:sp>
      <p:sp>
        <p:nvSpPr>
          <p:cNvPr id="105571" name="Rectangle 1123"/>
          <p:cNvSpPr>
            <a:spLocks noChangeArrowheads="1"/>
          </p:cNvSpPr>
          <p:nvPr/>
        </p:nvSpPr>
        <p:spPr bwMode="auto">
          <a:xfrm>
            <a:off x="763059" y="3740715"/>
            <a:ext cx="7172748" cy="227433"/>
          </a:xfrm>
          <a:prstGeom prst="rect">
            <a:avLst/>
          </a:prstGeom>
          <a:solidFill>
            <a:srgbClr val="C3C3C3"/>
          </a:solidFill>
          <a:ln>
            <a:noFill/>
          </a:ln>
          <a:extLst>
            <a:ext uri="{91240B29-F687-4f45-9708-019B960494DF}">
              <a14:hiddenLine xmlns:a14="http://schemas.microsoft.com/office/drawing/2010/main" xmlns="" w="9525">
                <a:solidFill>
                  <a:schemeClr val="tx1"/>
                </a:solidFill>
                <a:miter lim="800000"/>
                <a:headEnd/>
                <a:tailEnd/>
              </a14:hiddenLine>
            </a:ext>
          </a:extLst>
        </p:spPr>
        <p:txBody>
          <a:bodyPr wrap="none" lIns="91577" tIns="45789" rIns="91577" bIns="45789" anchor="ctr"/>
          <a:lstStyle/>
          <a:p>
            <a:endParaRPr lang="en-US" dirty="0"/>
          </a:p>
        </p:txBody>
      </p:sp>
      <p:sp>
        <p:nvSpPr>
          <p:cNvPr id="105580" name="Text Box 1132"/>
          <p:cNvSpPr txBox="1">
            <a:spLocks noChangeArrowheads="1"/>
          </p:cNvSpPr>
          <p:nvPr/>
        </p:nvSpPr>
        <p:spPr bwMode="auto">
          <a:xfrm>
            <a:off x="3662680" y="3707316"/>
            <a:ext cx="1303558" cy="275146"/>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wrap="none" lIns="91577" tIns="45789" rIns="91577" bIns="45789">
            <a:spAutoFit/>
          </a:bodyPr>
          <a:lstStyle/>
          <a:p>
            <a:r>
              <a:rPr lang="en-US" sz="1200" dirty="0"/>
              <a:t>Huygens Probe</a:t>
            </a:r>
            <a:endParaRPr lang="en-US" dirty="0"/>
          </a:p>
        </p:txBody>
      </p:sp>
      <p:sp>
        <p:nvSpPr>
          <p:cNvPr id="105582" name="Text Box 1134"/>
          <p:cNvSpPr txBox="1">
            <a:spLocks noChangeArrowheads="1"/>
          </p:cNvSpPr>
          <p:nvPr/>
        </p:nvSpPr>
        <p:spPr bwMode="auto">
          <a:xfrm>
            <a:off x="2519683" y="4324407"/>
            <a:ext cx="718547" cy="275146"/>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wrap="none" lIns="91577" tIns="45789" rIns="91577" bIns="45789">
            <a:spAutoFit/>
          </a:bodyPr>
          <a:lstStyle/>
          <a:p>
            <a:r>
              <a:rPr lang="en-US" sz="1200" dirty="0"/>
              <a:t>DSS-61</a:t>
            </a:r>
            <a:endParaRPr lang="en-US" dirty="0"/>
          </a:p>
        </p:txBody>
      </p:sp>
      <p:sp>
        <p:nvSpPr>
          <p:cNvPr id="105587" name="Oval 1139"/>
          <p:cNvSpPr>
            <a:spLocks noChangeArrowheads="1"/>
          </p:cNvSpPr>
          <p:nvPr/>
        </p:nvSpPr>
        <p:spPr bwMode="auto">
          <a:xfrm>
            <a:off x="1847809" y="5496560"/>
            <a:ext cx="892302" cy="381706"/>
          </a:xfrm>
          <a:prstGeom prst="ellipse">
            <a:avLst/>
          </a:prstGeom>
          <a:noFill/>
          <a:ln w="28575">
            <a:solidFill>
              <a:srgbClr val="03FD15"/>
            </a:solidFill>
            <a:round/>
            <a:headEnd/>
            <a:tailEnd/>
          </a:ln>
          <a:extLst>
            <a:ext uri="{909E8E84-426E-40dd-AFC4-6F175D3DCCD1}">
              <a14:hiddenFill xmlns:a14="http://schemas.microsoft.com/office/drawing/2010/main" xmlns="">
                <a:solidFill>
                  <a:schemeClr val="accent1"/>
                </a:solidFill>
              </a14:hiddenFill>
            </a:ext>
          </a:extLst>
        </p:spPr>
        <p:txBody>
          <a:bodyPr wrap="none" lIns="91577" tIns="45789" rIns="91577" bIns="45789" anchor="ctr"/>
          <a:lstStyle/>
          <a:p>
            <a:endParaRPr lang="en-US" dirty="0"/>
          </a:p>
        </p:txBody>
      </p:sp>
      <p:sp>
        <p:nvSpPr>
          <p:cNvPr id="105588" name="Oval 1140"/>
          <p:cNvSpPr>
            <a:spLocks noChangeArrowheads="1"/>
          </p:cNvSpPr>
          <p:nvPr/>
        </p:nvSpPr>
        <p:spPr bwMode="auto">
          <a:xfrm>
            <a:off x="4065742" y="5561769"/>
            <a:ext cx="763058" cy="253915"/>
          </a:xfrm>
          <a:prstGeom prst="ellipse">
            <a:avLst/>
          </a:prstGeom>
          <a:noFill/>
          <a:ln w="28575">
            <a:solidFill>
              <a:srgbClr val="03FD15"/>
            </a:solidFill>
            <a:round/>
            <a:headEnd/>
            <a:tailEnd/>
          </a:ln>
          <a:extLst>
            <a:ext uri="{909E8E84-426E-40dd-AFC4-6F175D3DCCD1}">
              <a14:hiddenFill xmlns:a14="http://schemas.microsoft.com/office/drawing/2010/main" xmlns="">
                <a:solidFill>
                  <a:schemeClr val="accent1"/>
                </a:solidFill>
              </a14:hiddenFill>
            </a:ext>
          </a:extLst>
        </p:spPr>
        <p:txBody>
          <a:bodyPr wrap="none" lIns="91577" tIns="45789" rIns="91577" bIns="45789" anchor="ctr"/>
          <a:lstStyle/>
          <a:p>
            <a:endParaRPr lang="en-US" dirty="0"/>
          </a:p>
        </p:txBody>
      </p:sp>
      <p:sp>
        <p:nvSpPr>
          <p:cNvPr id="105589" name="Oval 1141"/>
          <p:cNvSpPr>
            <a:spLocks noChangeArrowheads="1"/>
          </p:cNvSpPr>
          <p:nvPr/>
        </p:nvSpPr>
        <p:spPr bwMode="auto">
          <a:xfrm>
            <a:off x="1144588" y="4885831"/>
            <a:ext cx="763058" cy="381706"/>
          </a:xfrm>
          <a:prstGeom prst="ellipse">
            <a:avLst/>
          </a:prstGeom>
          <a:noFill/>
          <a:ln w="28575">
            <a:solidFill>
              <a:srgbClr val="03FD15"/>
            </a:solidFill>
            <a:round/>
            <a:headEnd/>
            <a:tailEnd/>
          </a:ln>
          <a:extLst>
            <a:ext uri="{909E8E84-426E-40dd-AFC4-6F175D3DCCD1}">
              <a14:hiddenFill xmlns:a14="http://schemas.microsoft.com/office/drawing/2010/main" xmlns="">
                <a:solidFill>
                  <a:schemeClr val="accent1"/>
                </a:solidFill>
              </a14:hiddenFill>
            </a:ext>
          </a:extLst>
        </p:spPr>
        <p:txBody>
          <a:bodyPr wrap="none" lIns="91577" tIns="45789" rIns="91577" bIns="45789" anchor="ctr"/>
          <a:lstStyle/>
          <a:p>
            <a:endParaRPr lang="en-US" dirty="0"/>
          </a:p>
        </p:txBody>
      </p:sp>
      <p:sp>
        <p:nvSpPr>
          <p:cNvPr id="105590" name="Oval 1142"/>
          <p:cNvSpPr>
            <a:spLocks noChangeArrowheads="1"/>
          </p:cNvSpPr>
          <p:nvPr/>
        </p:nvSpPr>
        <p:spPr bwMode="auto">
          <a:xfrm>
            <a:off x="3586374" y="3664373"/>
            <a:ext cx="1526117" cy="381706"/>
          </a:xfrm>
          <a:prstGeom prst="ellipse">
            <a:avLst/>
          </a:prstGeom>
          <a:noFill/>
          <a:ln w="28575">
            <a:solidFill>
              <a:srgbClr val="03FD15"/>
            </a:solidFill>
            <a:round/>
            <a:headEnd/>
            <a:tailEnd/>
          </a:ln>
          <a:extLst>
            <a:ext uri="{909E8E84-426E-40dd-AFC4-6F175D3DCCD1}">
              <a14:hiddenFill xmlns:a14="http://schemas.microsoft.com/office/drawing/2010/main" xmlns="">
                <a:solidFill>
                  <a:schemeClr val="accent1"/>
                </a:solidFill>
              </a14:hiddenFill>
            </a:ext>
          </a:extLst>
        </p:spPr>
        <p:txBody>
          <a:bodyPr wrap="none" lIns="91577" tIns="45789" rIns="91577" bIns="45789" anchor="ctr"/>
          <a:lstStyle/>
          <a:p>
            <a:endParaRPr lang="en-US" dirty="0"/>
          </a:p>
        </p:txBody>
      </p:sp>
      <p:sp>
        <p:nvSpPr>
          <p:cNvPr id="105591" name="Oval 1143"/>
          <p:cNvSpPr>
            <a:spLocks noChangeArrowheads="1"/>
          </p:cNvSpPr>
          <p:nvPr/>
        </p:nvSpPr>
        <p:spPr bwMode="auto">
          <a:xfrm>
            <a:off x="5163362" y="4314893"/>
            <a:ext cx="763058" cy="337143"/>
          </a:xfrm>
          <a:prstGeom prst="ellipse">
            <a:avLst/>
          </a:prstGeom>
          <a:noFill/>
          <a:ln w="28575">
            <a:solidFill>
              <a:srgbClr val="03FD15"/>
            </a:solidFill>
            <a:round/>
            <a:headEnd/>
            <a:tailEnd/>
          </a:ln>
          <a:extLst>
            <a:ext uri="{909E8E84-426E-40dd-AFC4-6F175D3DCCD1}">
              <a14:hiddenFill xmlns:a14="http://schemas.microsoft.com/office/drawing/2010/main" xmlns="">
                <a:solidFill>
                  <a:schemeClr val="accent1"/>
                </a:solidFill>
              </a14:hiddenFill>
            </a:ext>
          </a:extLst>
        </p:spPr>
        <p:txBody>
          <a:bodyPr wrap="none" lIns="91577" tIns="45789" rIns="91577" bIns="45789" anchor="ctr"/>
          <a:lstStyle/>
          <a:p>
            <a:endParaRPr lang="en-US" dirty="0"/>
          </a:p>
        </p:txBody>
      </p:sp>
      <p:sp>
        <p:nvSpPr>
          <p:cNvPr id="105592" name="Text Box 1144"/>
          <p:cNvSpPr txBox="1">
            <a:spLocks noChangeArrowheads="1"/>
          </p:cNvSpPr>
          <p:nvPr/>
        </p:nvSpPr>
        <p:spPr bwMode="auto">
          <a:xfrm>
            <a:off x="5207255" y="5759286"/>
            <a:ext cx="2912267" cy="554137"/>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wrap="square" lIns="91577" tIns="45789" rIns="91577" bIns="45789">
            <a:spAutoFit/>
          </a:bodyPr>
          <a:lstStyle/>
          <a:p>
            <a:r>
              <a:rPr lang="en-US" sz="1000" dirty="0"/>
              <a:t>Solar system barycenter-centered positions,</a:t>
            </a:r>
          </a:p>
          <a:p>
            <a:r>
              <a:rPr lang="en-US" sz="1000" dirty="0"/>
              <a:t>except for </a:t>
            </a:r>
            <a:r>
              <a:rPr lang="en-US" sz="1000" dirty="0">
                <a:solidFill>
                  <a:srgbClr val="652B92"/>
                </a:solidFill>
              </a:rPr>
              <a:t>Earth</a:t>
            </a:r>
            <a:r>
              <a:rPr lang="en-US" sz="1000" dirty="0"/>
              <a:t>, which is centered on the Earth barycenter</a:t>
            </a:r>
            <a:endParaRPr lang="en-US" dirty="0"/>
          </a:p>
        </p:txBody>
      </p:sp>
      <p:sp>
        <p:nvSpPr>
          <p:cNvPr id="105593" name="Text Box 1145"/>
          <p:cNvSpPr txBox="1">
            <a:spLocks noChangeArrowheads="1"/>
          </p:cNvSpPr>
          <p:nvPr/>
        </p:nvSpPr>
        <p:spPr bwMode="auto">
          <a:xfrm>
            <a:off x="5585683" y="5159423"/>
            <a:ext cx="2465339" cy="246361"/>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wrap="none" lIns="91577" tIns="45789" rIns="91577" bIns="45789">
            <a:spAutoFit/>
          </a:bodyPr>
          <a:lstStyle/>
          <a:p>
            <a:r>
              <a:rPr lang="en-US" sz="1000" dirty="0"/>
              <a:t>Saturn barycenter-centered positions</a:t>
            </a:r>
            <a:endParaRPr lang="en-US" dirty="0"/>
          </a:p>
        </p:txBody>
      </p:sp>
      <p:sp>
        <p:nvSpPr>
          <p:cNvPr id="105594" name="Text Box 1146"/>
          <p:cNvSpPr txBox="1">
            <a:spLocks noChangeArrowheads="1"/>
          </p:cNvSpPr>
          <p:nvPr/>
        </p:nvSpPr>
        <p:spPr bwMode="auto">
          <a:xfrm>
            <a:off x="6366769" y="4542296"/>
            <a:ext cx="1681908" cy="244928"/>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wrap="none" lIns="91577" tIns="45789" rIns="91577" bIns="45789">
            <a:spAutoFit/>
          </a:bodyPr>
          <a:lstStyle/>
          <a:p>
            <a:r>
              <a:rPr lang="en-US" sz="1000" dirty="0"/>
              <a:t>Earth-centered positions</a:t>
            </a:r>
            <a:endParaRPr lang="en-US" dirty="0"/>
          </a:p>
        </p:txBody>
      </p:sp>
      <p:sp>
        <p:nvSpPr>
          <p:cNvPr id="105595" name="Text Box 1147"/>
          <p:cNvSpPr txBox="1">
            <a:spLocks noChangeArrowheads="1"/>
          </p:cNvSpPr>
          <p:nvPr/>
        </p:nvSpPr>
        <p:spPr bwMode="auto">
          <a:xfrm>
            <a:off x="6458971" y="3933159"/>
            <a:ext cx="1589705" cy="244928"/>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wrap="none" lIns="91577" tIns="45789" rIns="91577" bIns="45789">
            <a:spAutoFit/>
          </a:bodyPr>
          <a:lstStyle/>
          <a:p>
            <a:r>
              <a:rPr lang="en-US" sz="1000" dirty="0"/>
              <a:t>Titan-centered position</a:t>
            </a:r>
          </a:p>
        </p:txBody>
      </p:sp>
      <p:sp>
        <p:nvSpPr>
          <p:cNvPr id="105600" name="Line 1152"/>
          <p:cNvSpPr>
            <a:spLocks noChangeShapeType="1"/>
          </p:cNvSpPr>
          <p:nvPr/>
        </p:nvSpPr>
        <p:spPr bwMode="auto">
          <a:xfrm>
            <a:off x="3983800" y="5534731"/>
            <a:ext cx="0" cy="297413"/>
          </a:xfrm>
          <a:prstGeom prst="line">
            <a:avLst/>
          </a:prstGeom>
          <a:noFill/>
          <a:ln w="19050">
            <a:solidFill>
              <a:schemeClr val="tx1"/>
            </a:solidFill>
            <a:round/>
            <a:headEnd/>
            <a:tailEnd/>
          </a:ln>
          <a:extLst>
            <a:ext uri="{909E8E84-426E-40dd-AFC4-6F175D3DCCD1}">
              <a14:hiddenFill xmlns:a14="http://schemas.microsoft.com/office/drawing/2010/main" xmlns="">
                <a:noFill/>
              </a14:hiddenFill>
            </a:ext>
          </a:extLst>
        </p:spPr>
        <p:txBody>
          <a:bodyPr wrap="none" lIns="91577" tIns="45789" rIns="91577" bIns="45789" anchor="ctr"/>
          <a:lstStyle/>
          <a:p>
            <a:endParaRPr lang="en-US" dirty="0"/>
          </a:p>
        </p:txBody>
      </p:sp>
      <p:sp>
        <p:nvSpPr>
          <p:cNvPr id="105602" name="Line 1154"/>
          <p:cNvSpPr>
            <a:spLocks noChangeShapeType="1"/>
          </p:cNvSpPr>
          <p:nvPr/>
        </p:nvSpPr>
        <p:spPr bwMode="auto">
          <a:xfrm>
            <a:off x="2789933" y="5544274"/>
            <a:ext cx="0" cy="297413"/>
          </a:xfrm>
          <a:prstGeom prst="line">
            <a:avLst/>
          </a:prstGeom>
          <a:noFill/>
          <a:ln w="19050">
            <a:solidFill>
              <a:schemeClr val="tx1"/>
            </a:solidFill>
            <a:round/>
            <a:headEnd/>
            <a:tailEnd/>
          </a:ln>
          <a:extLst>
            <a:ext uri="{909E8E84-426E-40dd-AFC4-6F175D3DCCD1}">
              <a14:hiddenFill xmlns:a14="http://schemas.microsoft.com/office/drawing/2010/main" xmlns="">
                <a:noFill/>
              </a14:hiddenFill>
            </a:ext>
          </a:extLst>
        </p:spPr>
        <p:txBody>
          <a:bodyPr wrap="none" lIns="91577" tIns="45789" rIns="91577" bIns="45789" anchor="ctr"/>
          <a:lstStyle/>
          <a:p>
            <a:endParaRPr lang="en-US" dirty="0"/>
          </a:p>
        </p:txBody>
      </p:sp>
      <p:sp>
        <p:nvSpPr>
          <p:cNvPr id="105603" name="Text Box 1155"/>
          <p:cNvSpPr txBox="1">
            <a:spLocks noChangeArrowheads="1"/>
          </p:cNvSpPr>
          <p:nvPr/>
        </p:nvSpPr>
        <p:spPr bwMode="auto">
          <a:xfrm>
            <a:off x="1839385" y="5537224"/>
            <a:ext cx="936751" cy="277138"/>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wrap="none" lIns="91577" tIns="45789" rIns="91577" bIns="45789">
            <a:spAutoFit/>
          </a:bodyPr>
          <a:lstStyle/>
          <a:p>
            <a:r>
              <a:rPr lang="en-US" sz="1200" dirty="0"/>
              <a:t>Saturn BC</a:t>
            </a:r>
            <a:endParaRPr lang="en-US" dirty="0"/>
          </a:p>
        </p:txBody>
      </p:sp>
      <p:sp>
        <p:nvSpPr>
          <p:cNvPr id="105604" name="Line 1156"/>
          <p:cNvSpPr>
            <a:spLocks noChangeShapeType="1"/>
          </p:cNvSpPr>
          <p:nvPr/>
        </p:nvSpPr>
        <p:spPr bwMode="auto">
          <a:xfrm>
            <a:off x="6010675" y="4327587"/>
            <a:ext cx="0" cy="297412"/>
          </a:xfrm>
          <a:prstGeom prst="line">
            <a:avLst/>
          </a:prstGeom>
          <a:noFill/>
          <a:ln w="19050">
            <a:solidFill>
              <a:schemeClr val="tx1"/>
            </a:solidFill>
            <a:round/>
            <a:headEnd/>
            <a:tailEnd/>
          </a:ln>
          <a:extLst>
            <a:ext uri="{909E8E84-426E-40dd-AFC4-6F175D3DCCD1}">
              <a14:hiddenFill xmlns:a14="http://schemas.microsoft.com/office/drawing/2010/main" xmlns="">
                <a:noFill/>
              </a14:hiddenFill>
            </a:ext>
          </a:extLst>
        </p:spPr>
        <p:txBody>
          <a:bodyPr wrap="none" lIns="91577" tIns="45789" rIns="91577" bIns="45789" anchor="ctr"/>
          <a:lstStyle/>
          <a:p>
            <a:endParaRPr lang="en-US" dirty="0"/>
          </a:p>
        </p:txBody>
      </p:sp>
      <p:sp>
        <p:nvSpPr>
          <p:cNvPr id="105605" name="Text Box 1157"/>
          <p:cNvSpPr txBox="1">
            <a:spLocks noChangeArrowheads="1"/>
          </p:cNvSpPr>
          <p:nvPr/>
        </p:nvSpPr>
        <p:spPr bwMode="auto">
          <a:xfrm>
            <a:off x="1734368" y="4324407"/>
            <a:ext cx="718547" cy="275146"/>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wrap="none" lIns="91577" tIns="45789" rIns="91577" bIns="45789">
            <a:spAutoFit/>
          </a:bodyPr>
          <a:lstStyle/>
          <a:p>
            <a:r>
              <a:rPr lang="en-US" sz="1200" dirty="0"/>
              <a:t>DSS-62</a:t>
            </a:r>
            <a:endParaRPr lang="en-US" dirty="0"/>
          </a:p>
        </p:txBody>
      </p:sp>
      <p:sp>
        <p:nvSpPr>
          <p:cNvPr id="105606" name="Line 1158"/>
          <p:cNvSpPr>
            <a:spLocks noChangeShapeType="1"/>
          </p:cNvSpPr>
          <p:nvPr/>
        </p:nvSpPr>
        <p:spPr bwMode="auto">
          <a:xfrm>
            <a:off x="2500606" y="4330768"/>
            <a:ext cx="0" cy="297412"/>
          </a:xfrm>
          <a:prstGeom prst="line">
            <a:avLst/>
          </a:prstGeom>
          <a:noFill/>
          <a:ln w="19050">
            <a:solidFill>
              <a:schemeClr val="tx1"/>
            </a:solidFill>
            <a:round/>
            <a:headEnd/>
            <a:tailEnd/>
          </a:ln>
          <a:extLst>
            <a:ext uri="{909E8E84-426E-40dd-AFC4-6F175D3DCCD1}">
              <a14:hiddenFill xmlns:a14="http://schemas.microsoft.com/office/drawing/2010/main" xmlns="">
                <a:noFill/>
              </a14:hiddenFill>
            </a:ext>
          </a:extLst>
        </p:spPr>
        <p:txBody>
          <a:bodyPr wrap="none" lIns="91577" tIns="45789" rIns="91577" bIns="45789" anchor="ctr"/>
          <a:lstStyle/>
          <a:p>
            <a:endParaRPr lang="en-US" dirty="0"/>
          </a:p>
        </p:txBody>
      </p:sp>
      <p:sp>
        <p:nvSpPr>
          <p:cNvPr id="105607" name="Text Box 1159"/>
          <p:cNvSpPr txBox="1">
            <a:spLocks noChangeArrowheads="1"/>
          </p:cNvSpPr>
          <p:nvPr/>
        </p:nvSpPr>
        <p:spPr bwMode="auto">
          <a:xfrm>
            <a:off x="5190387" y="4330768"/>
            <a:ext cx="718547" cy="275146"/>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wrap="none" lIns="91577" tIns="45789" rIns="91577" bIns="45789">
            <a:spAutoFit/>
          </a:bodyPr>
          <a:lstStyle/>
          <a:p>
            <a:r>
              <a:rPr lang="en-US" sz="1200" dirty="0">
                <a:solidFill>
                  <a:srgbClr val="000000"/>
                </a:solidFill>
              </a:rPr>
              <a:t>DSS-14</a:t>
            </a:r>
            <a:endParaRPr lang="en-US" dirty="0">
              <a:solidFill>
                <a:srgbClr val="000000"/>
              </a:solidFill>
            </a:endParaRPr>
          </a:p>
        </p:txBody>
      </p:sp>
      <p:sp>
        <p:nvSpPr>
          <p:cNvPr id="105608" name="Text Box 1160"/>
          <p:cNvSpPr txBox="1">
            <a:spLocks noChangeArrowheads="1"/>
          </p:cNvSpPr>
          <p:nvPr/>
        </p:nvSpPr>
        <p:spPr bwMode="auto">
          <a:xfrm>
            <a:off x="4276306" y="4333949"/>
            <a:ext cx="718547" cy="275146"/>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wrap="none" lIns="91577" tIns="45789" rIns="91577" bIns="45789">
            <a:spAutoFit/>
          </a:bodyPr>
          <a:lstStyle/>
          <a:p>
            <a:r>
              <a:rPr lang="en-US" sz="1200" dirty="0"/>
              <a:t>DSS-15</a:t>
            </a:r>
            <a:endParaRPr lang="en-US" dirty="0"/>
          </a:p>
        </p:txBody>
      </p:sp>
      <p:sp>
        <p:nvSpPr>
          <p:cNvPr id="105609" name="Line 1161"/>
          <p:cNvSpPr>
            <a:spLocks noChangeShapeType="1"/>
          </p:cNvSpPr>
          <p:nvPr/>
        </p:nvSpPr>
        <p:spPr bwMode="auto">
          <a:xfrm>
            <a:off x="5044134" y="4322816"/>
            <a:ext cx="0" cy="297413"/>
          </a:xfrm>
          <a:prstGeom prst="line">
            <a:avLst/>
          </a:prstGeom>
          <a:noFill/>
          <a:ln w="19050">
            <a:solidFill>
              <a:schemeClr val="tx1"/>
            </a:solidFill>
            <a:round/>
            <a:headEnd/>
            <a:tailEnd/>
          </a:ln>
          <a:extLst>
            <a:ext uri="{909E8E84-426E-40dd-AFC4-6F175D3DCCD1}">
              <a14:hiddenFill xmlns:a14="http://schemas.microsoft.com/office/drawing/2010/main" xmlns="">
                <a:noFill/>
              </a14:hiddenFill>
            </a:ext>
          </a:extLst>
        </p:spPr>
        <p:txBody>
          <a:bodyPr wrap="none" lIns="91577" tIns="45789" rIns="91577" bIns="45789" anchor="ctr"/>
          <a:lstStyle/>
          <a:p>
            <a:endParaRPr lang="en-US" dirty="0"/>
          </a:p>
        </p:txBody>
      </p:sp>
      <p:sp>
        <p:nvSpPr>
          <p:cNvPr id="105616" name="Line 1168"/>
          <p:cNvSpPr>
            <a:spLocks noChangeShapeType="1"/>
          </p:cNvSpPr>
          <p:nvPr/>
        </p:nvSpPr>
        <p:spPr bwMode="auto">
          <a:xfrm flipV="1">
            <a:off x="5466804" y="4685644"/>
            <a:ext cx="63109" cy="820382"/>
          </a:xfrm>
          <a:prstGeom prst="line">
            <a:avLst/>
          </a:prstGeom>
          <a:noFill/>
          <a:ln w="38100" cmpd="sng">
            <a:solidFill>
              <a:srgbClr val="FFB333"/>
            </a:solidFill>
            <a:round/>
            <a:headEnd/>
            <a:tailEnd type="triangle" w="med" len="med"/>
          </a:ln>
          <a:extLst>
            <a:ext uri="{909E8E84-426E-40dd-AFC4-6F175D3DCCD1}">
              <a14:hiddenFill xmlns:a14="http://schemas.microsoft.com/office/drawing/2010/main" xmlns="">
                <a:noFill/>
              </a14:hiddenFill>
            </a:ext>
          </a:extLst>
        </p:spPr>
        <p:txBody>
          <a:bodyPr wrap="none" lIns="91577" tIns="45789" rIns="91577" bIns="45789" anchor="ctr"/>
          <a:lstStyle/>
          <a:p>
            <a:endParaRPr lang="en-US" dirty="0"/>
          </a:p>
        </p:txBody>
      </p:sp>
      <p:sp>
        <p:nvSpPr>
          <p:cNvPr id="105617" name="Line 1169"/>
          <p:cNvSpPr>
            <a:spLocks noChangeShapeType="1"/>
          </p:cNvSpPr>
          <p:nvPr/>
        </p:nvSpPr>
        <p:spPr bwMode="auto">
          <a:xfrm flipV="1">
            <a:off x="3766013" y="5800335"/>
            <a:ext cx="623740" cy="523906"/>
          </a:xfrm>
          <a:prstGeom prst="line">
            <a:avLst/>
          </a:prstGeom>
          <a:noFill/>
          <a:ln w="38100" cmpd="sng">
            <a:solidFill>
              <a:srgbClr val="0F5DFA"/>
            </a:solidFill>
            <a:round/>
            <a:headEnd/>
            <a:tailEnd type="triangle" w="med" len="med"/>
          </a:ln>
          <a:extLst>
            <a:ext uri="{909E8E84-426E-40dd-AFC4-6F175D3DCCD1}">
              <a14:hiddenFill xmlns:a14="http://schemas.microsoft.com/office/drawing/2010/main" xmlns="">
                <a:noFill/>
              </a14:hiddenFill>
            </a:ext>
          </a:extLst>
        </p:spPr>
        <p:txBody>
          <a:bodyPr wrap="none" lIns="91577" tIns="45789" rIns="91577" bIns="45789" anchor="ctr"/>
          <a:lstStyle/>
          <a:p>
            <a:endParaRPr lang="en-US" dirty="0"/>
          </a:p>
        </p:txBody>
      </p:sp>
      <p:sp>
        <p:nvSpPr>
          <p:cNvPr id="105618" name="Line 1170"/>
          <p:cNvSpPr>
            <a:spLocks noChangeShapeType="1"/>
          </p:cNvSpPr>
          <p:nvPr/>
        </p:nvSpPr>
        <p:spPr bwMode="auto">
          <a:xfrm flipH="1" flipV="1">
            <a:off x="2291237" y="5838505"/>
            <a:ext cx="654180" cy="480732"/>
          </a:xfrm>
          <a:prstGeom prst="line">
            <a:avLst/>
          </a:prstGeom>
          <a:noFill/>
          <a:ln w="38100" cmpd="sng">
            <a:solidFill>
              <a:srgbClr val="033FFA"/>
            </a:solidFill>
            <a:round/>
            <a:headEnd/>
            <a:tailEnd type="triangle" w="med" len="med"/>
          </a:ln>
          <a:extLst>
            <a:ext uri="{909E8E84-426E-40dd-AFC4-6F175D3DCCD1}">
              <a14:hiddenFill xmlns:a14="http://schemas.microsoft.com/office/drawing/2010/main" xmlns="">
                <a:noFill/>
              </a14:hiddenFill>
            </a:ext>
          </a:extLst>
        </p:spPr>
        <p:txBody>
          <a:bodyPr wrap="none" lIns="91577" tIns="45789" rIns="91577" bIns="45789" anchor="ctr"/>
          <a:lstStyle/>
          <a:p>
            <a:endParaRPr lang="en-US" dirty="0"/>
          </a:p>
        </p:txBody>
      </p:sp>
      <p:sp>
        <p:nvSpPr>
          <p:cNvPr id="105619" name="Line 1171"/>
          <p:cNvSpPr>
            <a:spLocks noChangeShapeType="1"/>
          </p:cNvSpPr>
          <p:nvPr/>
        </p:nvSpPr>
        <p:spPr bwMode="auto">
          <a:xfrm flipH="1" flipV="1">
            <a:off x="1449811" y="5267536"/>
            <a:ext cx="617604" cy="264013"/>
          </a:xfrm>
          <a:prstGeom prst="line">
            <a:avLst/>
          </a:prstGeom>
          <a:noFill/>
          <a:ln w="38100" cmpd="sng">
            <a:solidFill>
              <a:schemeClr val="accent2"/>
            </a:solidFill>
            <a:round/>
            <a:headEnd/>
            <a:tailEnd type="triangle" w="med" len="med"/>
          </a:ln>
          <a:extLst>
            <a:ext uri="{909E8E84-426E-40dd-AFC4-6F175D3DCCD1}">
              <a14:hiddenFill xmlns:a14="http://schemas.microsoft.com/office/drawing/2010/main" xmlns="">
                <a:noFill/>
              </a14:hiddenFill>
            </a:ext>
          </a:extLst>
        </p:spPr>
        <p:txBody>
          <a:bodyPr wrap="none" lIns="91577" tIns="45789" rIns="91577" bIns="45789" anchor="ctr"/>
          <a:lstStyle/>
          <a:p>
            <a:endParaRPr lang="en-US" dirty="0"/>
          </a:p>
        </p:txBody>
      </p:sp>
      <p:sp>
        <p:nvSpPr>
          <p:cNvPr id="105620" name="Line 1172"/>
          <p:cNvSpPr>
            <a:spLocks noChangeShapeType="1"/>
          </p:cNvSpPr>
          <p:nvPr/>
        </p:nvSpPr>
        <p:spPr bwMode="auto">
          <a:xfrm flipV="1">
            <a:off x="1842469" y="4046079"/>
            <a:ext cx="2049129" cy="869971"/>
          </a:xfrm>
          <a:prstGeom prst="line">
            <a:avLst/>
          </a:prstGeom>
          <a:noFill/>
          <a:ln w="38100" cmpd="sng">
            <a:solidFill>
              <a:srgbClr val="E200FF"/>
            </a:solidFill>
            <a:round/>
            <a:headEnd/>
            <a:tailEnd type="triangle" w="med" len="med"/>
          </a:ln>
          <a:extLst>
            <a:ext uri="{909E8E84-426E-40dd-AFC4-6F175D3DCCD1}">
              <a14:hiddenFill xmlns:a14="http://schemas.microsoft.com/office/drawing/2010/main" xmlns="">
                <a:noFill/>
              </a14:hiddenFill>
            </a:ext>
          </a:extLst>
        </p:spPr>
        <p:txBody>
          <a:bodyPr wrap="none" lIns="91577" tIns="45789" rIns="91577" bIns="45789" anchor="ctr"/>
          <a:lstStyle/>
          <a:p>
            <a:endParaRPr lang="en-US" dirty="0"/>
          </a:p>
        </p:txBody>
      </p:sp>
      <p:sp>
        <p:nvSpPr>
          <p:cNvPr id="105626" name="Rectangle 1178"/>
          <p:cNvSpPr>
            <a:spLocks noGrp="1" noChangeArrowheads="1"/>
          </p:cNvSpPr>
          <p:nvPr>
            <p:ph type="title"/>
          </p:nvPr>
        </p:nvSpPr>
        <p:spPr>
          <a:xfrm>
            <a:off x="2611354" y="337802"/>
            <a:ext cx="4803198" cy="490391"/>
          </a:xfrm>
        </p:spPr>
        <p:txBody>
          <a:bodyPr/>
          <a:lstStyle/>
          <a:p>
            <a:r>
              <a:rPr lang="en-US" dirty="0"/>
              <a:t>SPICE Chains SPK Data</a:t>
            </a:r>
          </a:p>
        </p:txBody>
      </p:sp>
      <p:sp>
        <p:nvSpPr>
          <p:cNvPr id="105627" name="Rectangle 1179"/>
          <p:cNvSpPr>
            <a:spLocks noGrp="1" noChangeArrowheads="1"/>
          </p:cNvSpPr>
          <p:nvPr>
            <p:ph type="body" idx="1"/>
          </p:nvPr>
        </p:nvSpPr>
        <p:spPr>
          <a:xfrm>
            <a:off x="726707" y="1382772"/>
            <a:ext cx="7772400" cy="2214287"/>
          </a:xfrm>
        </p:spPr>
        <p:txBody>
          <a:bodyPr/>
          <a:lstStyle/>
          <a:p>
            <a:r>
              <a:rPr lang="en-US" sz="2000" dirty="0"/>
              <a:t>SPICE automatically searches across all loaded SPK files to find the </a:t>
            </a:r>
            <a:r>
              <a:rPr lang="en-US" altLang="ja-JP" sz="2000" dirty="0">
                <a:latin typeface="Arial"/>
              </a:rPr>
              <a:t>segments</a:t>
            </a:r>
            <a:r>
              <a:rPr lang="en-US" sz="2000" dirty="0"/>
              <a:t> needed to compute the </a:t>
            </a:r>
            <a:r>
              <a:rPr lang="en-US" sz="2000" dirty="0">
                <a:solidFill>
                  <a:srgbClr val="000000"/>
                </a:solidFill>
              </a:rPr>
              <a:t>vectors needed to obtain the result </a:t>
            </a:r>
            <a:r>
              <a:rPr lang="en-US" sz="2000" dirty="0"/>
              <a:t>the customer has asked for. SPICE chains these together using addition and subtraction.</a:t>
            </a:r>
          </a:p>
          <a:p>
            <a:pPr lvl="1"/>
            <a:r>
              <a:rPr lang="en-US" sz="1600" dirty="0"/>
              <a:t>In this example the user wants the </a:t>
            </a:r>
            <a:r>
              <a:rPr lang="en-US" sz="1600" dirty="0">
                <a:solidFill>
                  <a:schemeClr val="accent1"/>
                </a:solidFill>
              </a:rPr>
              <a:t>position </a:t>
            </a:r>
            <a:r>
              <a:rPr lang="en-US" sz="1600" dirty="0"/>
              <a:t>of the </a:t>
            </a:r>
            <a:r>
              <a:rPr lang="en-US" sz="1600" dirty="0">
                <a:solidFill>
                  <a:srgbClr val="000000"/>
                </a:solidFill>
              </a:rPr>
              <a:t>Huygens probe sitting on the surface of Titan</a:t>
            </a:r>
            <a:r>
              <a:rPr lang="en-US" sz="1600" dirty="0"/>
              <a:t> as seen from </a:t>
            </a:r>
            <a:r>
              <a:rPr lang="en-US" sz="1600" dirty="0">
                <a:solidFill>
                  <a:srgbClr val="000000"/>
                </a:solidFill>
              </a:rPr>
              <a:t>Deep Space Station 14</a:t>
            </a:r>
            <a:r>
              <a:rPr lang="en-US" sz="1600" dirty="0"/>
              <a:t>.</a:t>
            </a:r>
          </a:p>
          <a:p>
            <a:pPr lvl="1"/>
            <a:r>
              <a:rPr lang="en-US" sz="1600" dirty="0"/>
              <a:t>SPICE computes this by chaining the </a:t>
            </a:r>
            <a:r>
              <a:rPr lang="en-US" sz="1600" dirty="0">
                <a:solidFill>
                  <a:srgbClr val="FFB333"/>
                </a:solidFill>
              </a:rPr>
              <a:t>gold</a:t>
            </a:r>
            <a:r>
              <a:rPr lang="en-US" sz="1600" dirty="0"/>
              <a:t>, </a:t>
            </a:r>
            <a:r>
              <a:rPr lang="en-US" sz="1600" dirty="0">
                <a:solidFill>
                  <a:schemeClr val="accent2"/>
                </a:solidFill>
              </a:rPr>
              <a:t>blue</a:t>
            </a:r>
            <a:r>
              <a:rPr lang="en-US" sz="1600" dirty="0"/>
              <a:t> and </a:t>
            </a:r>
            <a:r>
              <a:rPr lang="en-US" sz="1600" dirty="0">
                <a:solidFill>
                  <a:srgbClr val="C600C6"/>
                </a:solidFill>
              </a:rPr>
              <a:t>violet</a:t>
            </a:r>
            <a:r>
              <a:rPr lang="en-US" sz="1600" dirty="0"/>
              <a:t> chunks.</a:t>
            </a:r>
          </a:p>
        </p:txBody>
      </p:sp>
      <p:sp>
        <p:nvSpPr>
          <p:cNvPr id="105632" name="Line 1184"/>
          <p:cNvSpPr>
            <a:spLocks noChangeShapeType="1"/>
          </p:cNvSpPr>
          <p:nvPr/>
        </p:nvSpPr>
        <p:spPr bwMode="auto">
          <a:xfrm flipH="1" flipV="1">
            <a:off x="4848600" y="4015861"/>
            <a:ext cx="451476" cy="303774"/>
          </a:xfrm>
          <a:prstGeom prst="line">
            <a:avLst/>
          </a:prstGeom>
          <a:noFill/>
          <a:ln w="76200" cmpd="sng">
            <a:solidFill>
              <a:schemeClr val="accent1"/>
            </a:solidFill>
            <a:round/>
            <a:headEnd/>
            <a:tailEnd type="triangle" w="med" len="med"/>
          </a:ln>
          <a:extLst>
            <a:ext uri="{909E8E84-426E-40dd-AFC4-6F175D3DCCD1}">
              <a14:hiddenFill xmlns:a14="http://schemas.microsoft.com/office/drawing/2010/main" xmlns="">
                <a:noFill/>
              </a14:hiddenFill>
            </a:ext>
          </a:extLst>
        </p:spPr>
        <p:txBody>
          <a:bodyPr wrap="none" lIns="91577" tIns="45789" rIns="91577" bIns="45789" anchor="ctr"/>
          <a:lstStyle/>
          <a:p>
            <a:endParaRPr lang="en-US" dirty="0"/>
          </a:p>
        </p:txBody>
      </p:sp>
      <p:sp>
        <p:nvSpPr>
          <p:cNvPr id="105636" name="Text Box 1188"/>
          <p:cNvSpPr txBox="1">
            <a:spLocks noChangeArrowheads="1"/>
          </p:cNvSpPr>
          <p:nvPr/>
        </p:nvSpPr>
        <p:spPr bwMode="auto">
          <a:xfrm rot="-5400000">
            <a:off x="3490886" y="4079655"/>
            <a:ext cx="458047" cy="763058"/>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lIns="91577" tIns="45789" rIns="91577" bIns="45789">
            <a:spAutoFit/>
          </a:bodyPr>
          <a:lstStyle/>
          <a:p>
            <a:pPr>
              <a:spcBef>
                <a:spcPct val="50000"/>
              </a:spcBef>
            </a:pPr>
            <a:r>
              <a:rPr lang="en-US" sz="4400" b="0" dirty="0"/>
              <a:t>≈</a:t>
            </a:r>
            <a:endParaRPr lang="en-US" sz="3200" b="0" dirty="0"/>
          </a:p>
        </p:txBody>
      </p:sp>
      <p:sp>
        <p:nvSpPr>
          <p:cNvPr id="2" name="TextBox 1"/>
          <p:cNvSpPr txBox="1"/>
          <p:nvPr/>
        </p:nvSpPr>
        <p:spPr>
          <a:xfrm>
            <a:off x="2782525" y="6294744"/>
            <a:ext cx="997251" cy="400110"/>
          </a:xfrm>
          <a:prstGeom prst="rect">
            <a:avLst/>
          </a:prstGeom>
          <a:noFill/>
        </p:spPr>
        <p:txBody>
          <a:bodyPr wrap="none" rtlCol="0">
            <a:spAutoFit/>
          </a:bodyPr>
          <a:lstStyle/>
          <a:p>
            <a:pPr algn="ctr"/>
            <a:r>
              <a:rPr lang="en-US" sz="1000" dirty="0"/>
              <a:t>Solar System</a:t>
            </a:r>
          </a:p>
          <a:p>
            <a:pPr algn="ctr"/>
            <a:r>
              <a:rPr lang="en-US" sz="1000" dirty="0"/>
              <a:t>Barycenter</a:t>
            </a:r>
          </a:p>
        </p:txBody>
      </p:sp>
      <p:sp>
        <p:nvSpPr>
          <p:cNvPr id="6" name="Freeform 5"/>
          <p:cNvSpPr/>
          <p:nvPr/>
        </p:nvSpPr>
        <p:spPr>
          <a:xfrm rot="20661411">
            <a:off x="5017717" y="2817908"/>
            <a:ext cx="600191" cy="1301568"/>
          </a:xfrm>
          <a:custGeom>
            <a:avLst/>
            <a:gdLst>
              <a:gd name="connsiteX0" fmla="*/ 449651 w 600191"/>
              <a:gd name="connsiteY0" fmla="*/ 0 h 1301568"/>
              <a:gd name="connsiteX1" fmla="*/ 567980 w 600191"/>
              <a:gd name="connsiteY1" fmla="*/ 173543 h 1301568"/>
              <a:gd name="connsiteX2" fmla="*/ 599534 w 600191"/>
              <a:gd name="connsiteY2" fmla="*/ 362862 h 1301568"/>
              <a:gd name="connsiteX3" fmla="*/ 583757 w 600191"/>
              <a:gd name="connsiteY3" fmla="*/ 591622 h 1301568"/>
              <a:gd name="connsiteX4" fmla="*/ 520648 w 600191"/>
              <a:gd name="connsiteY4" fmla="*/ 717835 h 1301568"/>
              <a:gd name="connsiteX5" fmla="*/ 449651 w 600191"/>
              <a:gd name="connsiteY5" fmla="*/ 844047 h 1301568"/>
              <a:gd name="connsiteX6" fmla="*/ 354988 w 600191"/>
              <a:gd name="connsiteY6" fmla="*/ 962372 h 1301568"/>
              <a:gd name="connsiteX7" fmla="*/ 244547 w 600191"/>
              <a:gd name="connsiteY7" fmla="*/ 1104361 h 1301568"/>
              <a:gd name="connsiteX8" fmla="*/ 118329 w 600191"/>
              <a:gd name="connsiteY8" fmla="*/ 1230574 h 1301568"/>
              <a:gd name="connsiteX9" fmla="*/ 0 w 600191"/>
              <a:gd name="connsiteY9" fmla="*/ 1301568 h 13015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00191" h="1301568">
                <a:moveTo>
                  <a:pt x="449651" y="0"/>
                </a:moveTo>
                <a:cubicBezTo>
                  <a:pt x="496325" y="56533"/>
                  <a:pt x="543000" y="113066"/>
                  <a:pt x="567980" y="173543"/>
                </a:cubicBezTo>
                <a:cubicBezTo>
                  <a:pt x="592960" y="234020"/>
                  <a:pt x="596905" y="293182"/>
                  <a:pt x="599534" y="362862"/>
                </a:cubicBezTo>
                <a:cubicBezTo>
                  <a:pt x="602163" y="432542"/>
                  <a:pt x="596905" y="532460"/>
                  <a:pt x="583757" y="591622"/>
                </a:cubicBezTo>
                <a:cubicBezTo>
                  <a:pt x="570609" y="650784"/>
                  <a:pt x="542999" y="675764"/>
                  <a:pt x="520648" y="717835"/>
                </a:cubicBezTo>
                <a:cubicBezTo>
                  <a:pt x="498297" y="759906"/>
                  <a:pt x="477261" y="803291"/>
                  <a:pt x="449651" y="844047"/>
                </a:cubicBezTo>
                <a:cubicBezTo>
                  <a:pt x="422041" y="884803"/>
                  <a:pt x="389172" y="918986"/>
                  <a:pt x="354988" y="962372"/>
                </a:cubicBezTo>
                <a:cubicBezTo>
                  <a:pt x="320804" y="1005758"/>
                  <a:pt x="283990" y="1059661"/>
                  <a:pt x="244547" y="1104361"/>
                </a:cubicBezTo>
                <a:cubicBezTo>
                  <a:pt x="205104" y="1149061"/>
                  <a:pt x="159087" y="1197706"/>
                  <a:pt x="118329" y="1230574"/>
                </a:cubicBezTo>
                <a:cubicBezTo>
                  <a:pt x="77571" y="1263442"/>
                  <a:pt x="0" y="1301568"/>
                  <a:pt x="0" y="1301568"/>
                </a:cubicBezTo>
              </a:path>
            </a:pathLst>
          </a:custGeom>
          <a:ln w="19050" cmpd="sng">
            <a:solidFill>
              <a:srgbClr val="FC0128"/>
            </a:solidFill>
            <a:headEnd type="none"/>
            <a:tailEnd type="triangle"/>
          </a:ln>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Times New Roman" pitchFamily="27" charset="0"/>
            </a:endParaRPr>
          </a:p>
        </p:txBody>
      </p:sp>
      <p:sp>
        <p:nvSpPr>
          <p:cNvPr id="5" name="Rectangle 4"/>
          <p:cNvSpPr/>
          <p:nvPr/>
        </p:nvSpPr>
        <p:spPr bwMode="auto">
          <a:xfrm>
            <a:off x="4919511" y="5579315"/>
            <a:ext cx="952121" cy="211885"/>
          </a:xfrm>
          <a:prstGeom prst="rect">
            <a:avLst/>
          </a:prstGeom>
          <a:solidFill>
            <a:srgbClr val="6A5DFF"/>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New Roman" pitchFamily="27" charset="0"/>
            </a:endParaRPr>
          </a:p>
        </p:txBody>
      </p:sp>
      <p:sp>
        <p:nvSpPr>
          <p:cNvPr id="70" name="Text Box 1099"/>
          <p:cNvSpPr txBox="1">
            <a:spLocks noChangeArrowheads="1"/>
          </p:cNvSpPr>
          <p:nvPr/>
        </p:nvSpPr>
        <p:spPr bwMode="auto">
          <a:xfrm>
            <a:off x="5123485" y="5544779"/>
            <a:ext cx="577679" cy="277138"/>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wrap="none" lIns="91577" tIns="45789" rIns="91577" bIns="45789">
            <a:spAutoFit/>
          </a:bodyPr>
          <a:lstStyle/>
          <a:p>
            <a:r>
              <a:rPr lang="en-US" sz="1200" dirty="0"/>
              <a:t>Earth</a:t>
            </a:r>
            <a:endParaRPr lang="en-US" dirty="0"/>
          </a:p>
        </p:txBody>
      </p:sp>
      <p:sp>
        <p:nvSpPr>
          <p:cNvPr id="7" name="Arc 6"/>
          <p:cNvSpPr/>
          <p:nvPr/>
        </p:nvSpPr>
        <p:spPr bwMode="auto">
          <a:xfrm rot="8254331">
            <a:off x="4610216" y="5196670"/>
            <a:ext cx="831225" cy="708191"/>
          </a:xfrm>
          <a:prstGeom prst="arc">
            <a:avLst/>
          </a:prstGeom>
          <a:noFill/>
          <a:ln w="38100" cap="flat" cmpd="sng" algn="ctr">
            <a:solidFill>
              <a:srgbClr val="105CFA"/>
            </a:solidFill>
            <a:prstDash val="solid"/>
            <a:round/>
            <a:headEnd type="triangl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New Roman" pitchFamily="27" charset="0"/>
            </a:endParaRPr>
          </a:p>
        </p:txBody>
      </p:sp>
      <p:sp>
        <p:nvSpPr>
          <p:cNvPr id="72" name="Text Box 1103"/>
          <p:cNvSpPr txBox="1">
            <a:spLocks noChangeArrowheads="1"/>
          </p:cNvSpPr>
          <p:nvPr/>
        </p:nvSpPr>
        <p:spPr bwMode="auto">
          <a:xfrm rot="-5400000">
            <a:off x="3156674" y="5318513"/>
            <a:ext cx="458047" cy="763058"/>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lIns="91577" tIns="45789" rIns="91577" bIns="45789">
            <a:spAutoFit/>
          </a:bodyPr>
          <a:lstStyle/>
          <a:p>
            <a:pPr>
              <a:spcBef>
                <a:spcPct val="50000"/>
              </a:spcBef>
            </a:pPr>
            <a:r>
              <a:rPr lang="en-US" sz="4400" b="0" dirty="0"/>
              <a:t>≈</a:t>
            </a:r>
            <a:endParaRPr lang="en-US" sz="3200" b="0" dirty="0"/>
          </a:p>
        </p:txBody>
      </p:sp>
      <p:sp>
        <p:nvSpPr>
          <p:cNvPr id="73" name="Text Box 1135">
            <a:extLst>
              <a:ext uri="{FF2B5EF4-FFF2-40B4-BE49-F238E27FC236}">
                <a16:creationId xmlns:a16="http://schemas.microsoft.com/office/drawing/2014/main" id="{E78DD1CD-ED59-3A41-AB42-7DCE14A48B79}"/>
              </a:ext>
            </a:extLst>
          </p:cNvPr>
          <p:cNvSpPr txBox="1">
            <a:spLocks noChangeArrowheads="1"/>
          </p:cNvSpPr>
          <p:nvPr/>
        </p:nvSpPr>
        <p:spPr bwMode="auto">
          <a:xfrm>
            <a:off x="8050596" y="5496560"/>
            <a:ext cx="702713" cy="400249"/>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wrap="none" lIns="91577" tIns="45789" rIns="91577" bIns="45789">
            <a:spAutoFit/>
          </a:bodyPr>
          <a:lstStyle/>
          <a:p>
            <a:r>
              <a:rPr lang="en-US" sz="1000" dirty="0"/>
              <a:t>Planet</a:t>
            </a:r>
          </a:p>
          <a:p>
            <a:r>
              <a:rPr lang="en-US" sz="1000" dirty="0"/>
              <a:t>SPK File</a:t>
            </a:r>
          </a:p>
        </p:txBody>
      </p:sp>
      <p:sp>
        <p:nvSpPr>
          <p:cNvPr id="74" name="Text Box 1136">
            <a:extLst>
              <a:ext uri="{FF2B5EF4-FFF2-40B4-BE49-F238E27FC236}">
                <a16:creationId xmlns:a16="http://schemas.microsoft.com/office/drawing/2014/main" id="{0DFD9937-747E-244A-B5A8-9F8E4BBDFE70}"/>
              </a:ext>
            </a:extLst>
          </p:cNvPr>
          <p:cNvSpPr txBox="1">
            <a:spLocks noChangeArrowheads="1"/>
          </p:cNvSpPr>
          <p:nvPr/>
        </p:nvSpPr>
        <p:spPr bwMode="auto">
          <a:xfrm>
            <a:off x="8031313" y="4874517"/>
            <a:ext cx="702713" cy="400249"/>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wrap="none" lIns="91577" tIns="45789" rIns="91577" bIns="45789">
            <a:spAutoFit/>
          </a:bodyPr>
          <a:lstStyle/>
          <a:p>
            <a:r>
              <a:rPr lang="en-US" sz="1000" dirty="0"/>
              <a:t>Satellite</a:t>
            </a:r>
          </a:p>
          <a:p>
            <a:r>
              <a:rPr lang="en-US" sz="1000" dirty="0"/>
              <a:t>SPK File</a:t>
            </a:r>
          </a:p>
        </p:txBody>
      </p:sp>
      <p:sp>
        <p:nvSpPr>
          <p:cNvPr id="75" name="Text Box 1137">
            <a:extLst>
              <a:ext uri="{FF2B5EF4-FFF2-40B4-BE49-F238E27FC236}">
                <a16:creationId xmlns:a16="http://schemas.microsoft.com/office/drawing/2014/main" id="{26DE6D5C-DB19-694F-B5F5-17809947E1A5}"/>
              </a:ext>
            </a:extLst>
          </p:cNvPr>
          <p:cNvSpPr txBox="1">
            <a:spLocks noChangeArrowheads="1"/>
          </p:cNvSpPr>
          <p:nvPr/>
        </p:nvSpPr>
        <p:spPr bwMode="auto">
          <a:xfrm>
            <a:off x="7996208" y="4264511"/>
            <a:ext cx="996062" cy="400249"/>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wrap="none" lIns="91577" tIns="45789" rIns="91577" bIns="45789">
            <a:spAutoFit/>
          </a:bodyPr>
          <a:lstStyle/>
          <a:p>
            <a:r>
              <a:rPr lang="en-US" sz="1000" dirty="0"/>
              <a:t>DSN Stations</a:t>
            </a:r>
          </a:p>
          <a:p>
            <a:r>
              <a:rPr lang="en-US" sz="1000" dirty="0"/>
              <a:t>SPK File</a:t>
            </a:r>
          </a:p>
        </p:txBody>
      </p:sp>
      <p:sp>
        <p:nvSpPr>
          <p:cNvPr id="76" name="Text Box 1138">
            <a:extLst>
              <a:ext uri="{FF2B5EF4-FFF2-40B4-BE49-F238E27FC236}">
                <a16:creationId xmlns:a16="http://schemas.microsoft.com/office/drawing/2014/main" id="{9F8B58D8-B78A-3347-AEBE-AEB79E97FB38}"/>
              </a:ext>
            </a:extLst>
          </p:cNvPr>
          <p:cNvSpPr txBox="1">
            <a:spLocks noChangeArrowheads="1"/>
          </p:cNvSpPr>
          <p:nvPr/>
        </p:nvSpPr>
        <p:spPr bwMode="auto">
          <a:xfrm>
            <a:off x="8000940" y="3664373"/>
            <a:ext cx="702713" cy="400249"/>
          </a:xfrm>
          <a:prstGeom prst="rect">
            <a:avLst/>
          </a:prstGeom>
          <a:solidFill>
            <a:schemeClr val="bg1"/>
          </a:solidFill>
          <a:ln>
            <a:noFill/>
          </a:ln>
          <a:extLst>
            <a:ext uri="{91240B29-F687-4f45-9708-019B960494DF}">
              <a14:hiddenLine xmlns:a14="http://schemas.microsoft.com/office/drawing/2010/main" xmlns="" w="9525">
                <a:solidFill>
                  <a:schemeClr val="tx1"/>
                </a:solidFill>
                <a:miter lim="800000"/>
                <a:headEnd/>
                <a:tailEnd/>
              </a14:hiddenLine>
            </a:ext>
          </a:extLst>
        </p:spPr>
        <p:txBody>
          <a:bodyPr wrap="none" lIns="91577" tIns="45789" rIns="91577" bIns="45789">
            <a:spAutoFit/>
          </a:bodyPr>
          <a:lstStyle/>
          <a:p>
            <a:r>
              <a:rPr lang="en-US" sz="1000" dirty="0"/>
              <a:t>Probe</a:t>
            </a:r>
          </a:p>
          <a:p>
            <a:r>
              <a:rPr lang="en-US" sz="1000" dirty="0"/>
              <a:t>SPK File</a:t>
            </a:r>
          </a:p>
        </p:txBody>
      </p:sp>
    </p:spTree>
    <p:extLst>
      <p:ext uri="{BB962C8B-B14F-4D97-AF65-F5344CB8AC3E}">
        <p14:creationId xmlns:p14="http://schemas.microsoft.com/office/powerpoint/2010/main" val="193678248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9925FA-2192-DE4B-A4B7-4B7F69AD12DB}"/>
              </a:ext>
            </a:extLst>
          </p:cNvPr>
          <p:cNvSpPr>
            <a:spLocks noGrp="1"/>
          </p:cNvSpPr>
          <p:nvPr>
            <p:ph type="title"/>
          </p:nvPr>
        </p:nvSpPr>
        <p:spPr>
          <a:xfrm>
            <a:off x="1998003" y="381000"/>
            <a:ext cx="6703759" cy="479747"/>
          </a:xfrm>
        </p:spPr>
        <p:txBody>
          <a:bodyPr/>
          <a:lstStyle/>
          <a:p>
            <a:r>
              <a:rPr lang="en-US" dirty="0"/>
              <a:t>Maybe It's Not "Simple Addition"</a:t>
            </a:r>
          </a:p>
        </p:txBody>
      </p:sp>
      <p:sp>
        <p:nvSpPr>
          <p:cNvPr id="3" name="Content Placeholder 2">
            <a:extLst>
              <a:ext uri="{FF2B5EF4-FFF2-40B4-BE49-F238E27FC236}">
                <a16:creationId xmlns:a16="http://schemas.microsoft.com/office/drawing/2014/main" id="{C2368C50-2C42-8943-B3DC-9C7B60051EA8}"/>
              </a:ext>
            </a:extLst>
          </p:cNvPr>
          <p:cNvSpPr>
            <a:spLocks noGrp="1"/>
          </p:cNvSpPr>
          <p:nvPr>
            <p:ph idx="1"/>
          </p:nvPr>
        </p:nvSpPr>
        <p:spPr/>
        <p:txBody>
          <a:bodyPr/>
          <a:lstStyle/>
          <a:p>
            <a:r>
              <a:rPr lang="en-US" dirty="0"/>
              <a:t>What if the A, B, C, D, E and F vectors shown two pages ago are given with respect to several different reference frames?  (This is the normal situation!)</a:t>
            </a:r>
          </a:p>
          <a:p>
            <a:pPr lvl="1"/>
            <a:r>
              <a:rPr lang="en-US" dirty="0"/>
              <a:t>Before you can add the vectors together you need to rotate them into a common reference frame.</a:t>
            </a:r>
          </a:p>
          <a:p>
            <a:pPr lvl="1"/>
            <a:r>
              <a:rPr lang="en-US" dirty="0"/>
              <a:t>This may not be very easy to accomplish on your own.</a:t>
            </a:r>
          </a:p>
          <a:p>
            <a:pPr lvl="1"/>
            <a:r>
              <a:rPr lang="en-US" dirty="0"/>
              <a:t>Once the addition is complete you may need to rotate the resultant vector into the reference frame appropriate for the job you are doing.</a:t>
            </a:r>
          </a:p>
        </p:txBody>
      </p:sp>
      <p:sp>
        <p:nvSpPr>
          <p:cNvPr id="4" name="Footer Placeholder 3">
            <a:extLst>
              <a:ext uri="{FF2B5EF4-FFF2-40B4-BE49-F238E27FC236}">
                <a16:creationId xmlns:a16="http://schemas.microsoft.com/office/drawing/2014/main" id="{A77430BE-D2FE-294B-8E88-29D3C53964A2}"/>
              </a:ext>
            </a:extLst>
          </p:cNvPr>
          <p:cNvSpPr>
            <a:spLocks noGrp="1"/>
          </p:cNvSpPr>
          <p:nvPr>
            <p:ph type="ftr" sz="quarter" idx="10"/>
          </p:nvPr>
        </p:nvSpPr>
        <p:spPr/>
        <p:txBody>
          <a:bodyPr/>
          <a:lstStyle/>
          <a:p>
            <a:pPr>
              <a:defRPr/>
            </a:pPr>
            <a:r>
              <a:rPr lang="en-US"/>
              <a:t>SPK Subsystem</a:t>
            </a:r>
            <a:endParaRPr lang="en-US" dirty="0"/>
          </a:p>
        </p:txBody>
      </p:sp>
      <p:sp>
        <p:nvSpPr>
          <p:cNvPr id="5" name="Slide Number Placeholder 4">
            <a:extLst>
              <a:ext uri="{FF2B5EF4-FFF2-40B4-BE49-F238E27FC236}">
                <a16:creationId xmlns:a16="http://schemas.microsoft.com/office/drawing/2014/main" id="{BDB7295F-E324-7A4A-8A8F-6E165A60EBF5}"/>
              </a:ext>
            </a:extLst>
          </p:cNvPr>
          <p:cNvSpPr>
            <a:spLocks noGrp="1"/>
          </p:cNvSpPr>
          <p:nvPr>
            <p:ph type="sldNum" sz="quarter" idx="11"/>
          </p:nvPr>
        </p:nvSpPr>
        <p:spPr/>
        <p:txBody>
          <a:bodyPr/>
          <a:lstStyle/>
          <a:p>
            <a:pPr>
              <a:defRPr/>
            </a:pPr>
            <a:fld id="{FEBF1FA2-1C28-D04A-87C7-3B9CE95A6DE2}" type="slidenum">
              <a:rPr lang="en-US" smtClean="0"/>
              <a:pPr>
                <a:defRPr/>
              </a:pPr>
              <a:t>21</a:t>
            </a:fld>
            <a:endParaRPr lang="en-US" sz="1400" b="0" dirty="0">
              <a:latin typeface="Times New Roman" charset="0"/>
            </a:endParaRPr>
          </a:p>
        </p:txBody>
      </p:sp>
    </p:spTree>
    <p:extLst>
      <p:ext uri="{BB962C8B-B14F-4D97-AF65-F5344CB8AC3E}">
        <p14:creationId xmlns:p14="http://schemas.microsoft.com/office/powerpoint/2010/main" val="313424733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Slide Number Placeholder 4"/>
          <p:cNvSpPr>
            <a:spLocks noGrp="1"/>
          </p:cNvSpPr>
          <p:nvPr>
            <p:ph type="sldNum" sz="quarter" idx="11"/>
          </p:nvPr>
        </p:nvSpPr>
        <p:spPr/>
        <p:txBody>
          <a:bodyPr/>
          <a:lstStyle/>
          <a:p>
            <a:fld id="{C34F8AFC-7776-F143-87CC-FC8E09FC49E9}" type="slidenum">
              <a:rPr lang="en-US"/>
              <a:pPr/>
              <a:t>22</a:t>
            </a:fld>
            <a:endParaRPr lang="en-US" sz="1400" b="0" dirty="0">
              <a:latin typeface="Times New Roman" charset="0"/>
            </a:endParaRPr>
          </a:p>
        </p:txBody>
      </p:sp>
      <p:sp>
        <p:nvSpPr>
          <p:cNvPr id="93186" name="Rectangle 2"/>
          <p:cNvSpPr>
            <a:spLocks noGrp="1" noChangeArrowheads="1"/>
          </p:cNvSpPr>
          <p:nvPr>
            <p:ph type="title"/>
          </p:nvPr>
        </p:nvSpPr>
        <p:spPr>
          <a:xfrm>
            <a:off x="3221805" y="103910"/>
            <a:ext cx="3943387" cy="800989"/>
          </a:xfrm>
        </p:spPr>
        <p:txBody>
          <a:bodyPr/>
          <a:lstStyle/>
          <a:p>
            <a:r>
              <a:rPr lang="en-US" sz="2800" dirty="0"/>
              <a:t>SPICE Automates</a:t>
            </a:r>
            <a:br>
              <a:rPr lang="en-US" sz="2800" dirty="0"/>
            </a:br>
            <a:r>
              <a:rPr lang="en-US" sz="2800" dirty="0"/>
              <a:t>Frame Transformation</a:t>
            </a:r>
          </a:p>
        </p:txBody>
      </p:sp>
      <p:sp>
        <p:nvSpPr>
          <p:cNvPr id="93187" name="Rectangle 3"/>
          <p:cNvSpPr>
            <a:spLocks noGrp="1" noChangeArrowheads="1"/>
          </p:cNvSpPr>
          <p:nvPr>
            <p:ph type="body" idx="1"/>
          </p:nvPr>
        </p:nvSpPr>
        <p:spPr>
          <a:xfrm>
            <a:off x="609959" y="1344347"/>
            <a:ext cx="8472585" cy="1291506"/>
          </a:xfrm>
        </p:spPr>
        <p:txBody>
          <a:bodyPr/>
          <a:lstStyle/>
          <a:p>
            <a:r>
              <a:rPr lang="en-US" sz="2000" dirty="0"/>
              <a:t>As part of the “chaining” process just mentioned…</a:t>
            </a:r>
          </a:p>
          <a:p>
            <a:pPr marL="628004" lvl="1"/>
            <a:r>
              <a:rPr lang="en-US" sz="1600" dirty="0"/>
              <a:t>position vectors are automatically rotated into a consistent reference frame</a:t>
            </a:r>
          </a:p>
          <a:p>
            <a:pPr marL="628004" lvl="1"/>
            <a:r>
              <a:rPr lang="en-US" sz="1600" dirty="0"/>
              <a:t>the final vector is rotated into the output reference frame requested by the user</a:t>
            </a:r>
          </a:p>
        </p:txBody>
      </p:sp>
      <p:sp>
        <p:nvSpPr>
          <p:cNvPr id="93194" name="Text Box 10"/>
          <p:cNvSpPr txBox="1">
            <a:spLocks noChangeArrowheads="1"/>
          </p:cNvSpPr>
          <p:nvPr/>
        </p:nvSpPr>
        <p:spPr bwMode="auto">
          <a:xfrm>
            <a:off x="5363801" y="2891969"/>
            <a:ext cx="1151507" cy="400249"/>
          </a:xfrm>
          <a:prstGeom prst="rect">
            <a:avLst/>
          </a:prstGeom>
          <a:solidFill>
            <a:srgbClr val="D9D9D9"/>
          </a:solidFill>
          <a:ln w="9525">
            <a:noFill/>
            <a:miter lim="800000"/>
            <a:headEnd/>
            <a:tailEnd/>
          </a:ln>
        </p:spPr>
        <p:txBody>
          <a:bodyPr wrap="square" lIns="91577" tIns="45789" rIns="91577" bIns="45789">
            <a:spAutoFit/>
          </a:bodyPr>
          <a:lstStyle/>
          <a:p>
            <a:r>
              <a:rPr lang="en-US" sz="1000" dirty="0"/>
              <a:t>Huygens Probe</a:t>
            </a:r>
          </a:p>
          <a:p>
            <a:r>
              <a:rPr lang="en-US" sz="1000" dirty="0"/>
              <a:t>(after landing)</a:t>
            </a:r>
          </a:p>
        </p:txBody>
      </p:sp>
      <p:sp>
        <p:nvSpPr>
          <p:cNvPr id="93195" name="Text Box 11"/>
          <p:cNvSpPr txBox="1">
            <a:spLocks noChangeArrowheads="1"/>
          </p:cNvSpPr>
          <p:nvPr/>
        </p:nvSpPr>
        <p:spPr bwMode="auto">
          <a:xfrm>
            <a:off x="4387722" y="2891968"/>
            <a:ext cx="458549" cy="230972"/>
          </a:xfrm>
          <a:prstGeom prst="rect">
            <a:avLst/>
          </a:prstGeom>
          <a:solidFill>
            <a:schemeClr val="bg1">
              <a:lumMod val="75000"/>
            </a:schemeClr>
          </a:solidFill>
          <a:ln>
            <a:noFill/>
          </a:ln>
        </p:spPr>
        <p:txBody>
          <a:bodyPr wrap="none" lIns="91577" tIns="45789" rIns="91577" bIns="45789">
            <a:spAutoFit/>
          </a:bodyPr>
          <a:lstStyle/>
          <a:p>
            <a:r>
              <a:rPr lang="en-US" sz="900" dirty="0"/>
              <a:t>Titan</a:t>
            </a:r>
          </a:p>
        </p:txBody>
      </p:sp>
      <p:sp>
        <p:nvSpPr>
          <p:cNvPr id="93196" name="AutoShape 12"/>
          <p:cNvSpPr>
            <a:spLocks noChangeArrowheads="1"/>
          </p:cNvSpPr>
          <p:nvPr/>
        </p:nvSpPr>
        <p:spPr bwMode="auto">
          <a:xfrm rot="5476458">
            <a:off x="5035376" y="2814525"/>
            <a:ext cx="160524" cy="469922"/>
          </a:xfrm>
          <a:prstGeom prst="upArrow">
            <a:avLst>
              <a:gd name="adj1" fmla="val 50000"/>
              <a:gd name="adj2" fmla="val 100000"/>
            </a:avLst>
          </a:prstGeom>
          <a:solidFill>
            <a:srgbClr val="FC07B9"/>
          </a:solidFill>
          <a:ln w="9525">
            <a:solidFill>
              <a:schemeClr val="tx1"/>
            </a:solidFill>
            <a:miter lim="800000"/>
            <a:headEnd/>
            <a:tailEnd/>
          </a:ln>
        </p:spPr>
        <p:txBody>
          <a:bodyPr wrap="none" lIns="91577" tIns="45789" rIns="91577" bIns="45789" anchor="ctr"/>
          <a:lstStyle/>
          <a:p>
            <a:endParaRPr lang="en-US" dirty="0"/>
          </a:p>
        </p:txBody>
      </p:sp>
      <p:sp>
        <p:nvSpPr>
          <p:cNvPr id="93197" name="AutoShape 13"/>
          <p:cNvSpPr>
            <a:spLocks noChangeArrowheads="1"/>
          </p:cNvSpPr>
          <p:nvPr/>
        </p:nvSpPr>
        <p:spPr bwMode="auto">
          <a:xfrm rot="3109550">
            <a:off x="4096241" y="2957080"/>
            <a:ext cx="147595" cy="700755"/>
          </a:xfrm>
          <a:prstGeom prst="upArrow">
            <a:avLst>
              <a:gd name="adj1" fmla="val 50000"/>
              <a:gd name="adj2" fmla="val 137500"/>
            </a:avLst>
          </a:prstGeom>
          <a:solidFill>
            <a:srgbClr val="45A5FF"/>
          </a:solidFill>
          <a:ln w="9525">
            <a:solidFill>
              <a:schemeClr val="tx1"/>
            </a:solidFill>
            <a:miter lim="800000"/>
            <a:headEnd/>
            <a:tailEnd/>
          </a:ln>
        </p:spPr>
        <p:txBody>
          <a:bodyPr wrap="none" lIns="91577" tIns="45789" rIns="91577" bIns="45789" anchor="ctr"/>
          <a:lstStyle/>
          <a:p>
            <a:endParaRPr lang="en-US" dirty="0"/>
          </a:p>
        </p:txBody>
      </p:sp>
      <p:sp>
        <p:nvSpPr>
          <p:cNvPr id="93198" name="Text Box 14"/>
          <p:cNvSpPr txBox="1">
            <a:spLocks noChangeArrowheads="1"/>
          </p:cNvSpPr>
          <p:nvPr/>
        </p:nvSpPr>
        <p:spPr bwMode="auto">
          <a:xfrm>
            <a:off x="3440258" y="3579038"/>
            <a:ext cx="1185592" cy="230972"/>
          </a:xfrm>
          <a:prstGeom prst="rect">
            <a:avLst/>
          </a:prstGeom>
          <a:solidFill>
            <a:srgbClr val="BFBFBF"/>
          </a:solidFill>
          <a:ln>
            <a:noFill/>
          </a:ln>
        </p:spPr>
        <p:txBody>
          <a:bodyPr wrap="none" lIns="91577" tIns="45789" rIns="91577" bIns="45789">
            <a:spAutoFit/>
          </a:bodyPr>
          <a:lstStyle/>
          <a:p>
            <a:r>
              <a:rPr lang="en-US" sz="900" dirty="0"/>
              <a:t>Saturn Barycenter</a:t>
            </a:r>
          </a:p>
        </p:txBody>
      </p:sp>
      <p:sp>
        <p:nvSpPr>
          <p:cNvPr id="93199" name="AutoShape 15"/>
          <p:cNvSpPr>
            <a:spLocks noChangeArrowheads="1"/>
          </p:cNvSpPr>
          <p:nvPr/>
        </p:nvSpPr>
        <p:spPr bwMode="auto">
          <a:xfrm rot="861683" flipH="1">
            <a:off x="3650949" y="3872076"/>
            <a:ext cx="161913" cy="1317250"/>
          </a:xfrm>
          <a:prstGeom prst="upArrow">
            <a:avLst>
              <a:gd name="adj1" fmla="val 50000"/>
              <a:gd name="adj2" fmla="val 243490"/>
            </a:avLst>
          </a:prstGeom>
          <a:solidFill>
            <a:srgbClr val="1999DF"/>
          </a:solidFill>
          <a:ln w="9525">
            <a:solidFill>
              <a:schemeClr val="tx1"/>
            </a:solidFill>
            <a:miter lim="800000"/>
            <a:headEnd/>
            <a:tailEnd/>
          </a:ln>
        </p:spPr>
        <p:txBody>
          <a:bodyPr wrap="none" lIns="91577" tIns="45789" rIns="91577" bIns="45789" anchor="ctr"/>
          <a:lstStyle/>
          <a:p>
            <a:endParaRPr lang="en-US" dirty="0"/>
          </a:p>
        </p:txBody>
      </p:sp>
      <p:sp>
        <p:nvSpPr>
          <p:cNvPr id="93200" name="Text Box 16"/>
          <p:cNvSpPr txBox="1">
            <a:spLocks noChangeArrowheads="1"/>
          </p:cNvSpPr>
          <p:nvPr/>
        </p:nvSpPr>
        <p:spPr bwMode="auto">
          <a:xfrm>
            <a:off x="3261504" y="5224736"/>
            <a:ext cx="788004" cy="507971"/>
          </a:xfrm>
          <a:prstGeom prst="rect">
            <a:avLst/>
          </a:prstGeom>
          <a:solidFill>
            <a:srgbClr val="BFBFBF"/>
          </a:solidFill>
          <a:ln>
            <a:noFill/>
          </a:ln>
        </p:spPr>
        <p:txBody>
          <a:bodyPr wrap="none" lIns="91577" tIns="45789" rIns="91577" bIns="45789">
            <a:spAutoFit/>
          </a:bodyPr>
          <a:lstStyle/>
          <a:p>
            <a:r>
              <a:rPr lang="en-US" sz="900" dirty="0"/>
              <a:t>Solar</a:t>
            </a:r>
          </a:p>
          <a:p>
            <a:r>
              <a:rPr lang="en-US" sz="900" dirty="0"/>
              <a:t>System</a:t>
            </a:r>
          </a:p>
          <a:p>
            <a:r>
              <a:rPr lang="en-US" sz="900" dirty="0"/>
              <a:t>Barycenter</a:t>
            </a:r>
          </a:p>
        </p:txBody>
      </p:sp>
      <p:sp>
        <p:nvSpPr>
          <p:cNvPr id="93201" name="AutoShape 17"/>
          <p:cNvSpPr>
            <a:spLocks noChangeArrowheads="1"/>
          </p:cNvSpPr>
          <p:nvPr/>
        </p:nvSpPr>
        <p:spPr bwMode="auto">
          <a:xfrm rot="6146946">
            <a:off x="4304399" y="5396932"/>
            <a:ext cx="166647" cy="662092"/>
          </a:xfrm>
          <a:prstGeom prst="upArrow">
            <a:avLst>
              <a:gd name="adj1" fmla="val 35089"/>
              <a:gd name="adj2" fmla="val 137500"/>
            </a:avLst>
          </a:prstGeom>
          <a:solidFill>
            <a:srgbClr val="1999DF"/>
          </a:solidFill>
          <a:ln w="9525">
            <a:solidFill>
              <a:schemeClr val="tx1"/>
            </a:solidFill>
            <a:miter lim="800000"/>
            <a:headEnd/>
            <a:tailEnd/>
          </a:ln>
        </p:spPr>
        <p:txBody>
          <a:bodyPr wrap="none" lIns="91577" tIns="45789" rIns="91577" bIns="45789" anchor="ctr"/>
          <a:lstStyle/>
          <a:p>
            <a:endParaRPr lang="en-US" dirty="0"/>
          </a:p>
        </p:txBody>
      </p:sp>
      <p:sp>
        <p:nvSpPr>
          <p:cNvPr id="93202" name="Text Box 18"/>
          <p:cNvSpPr txBox="1">
            <a:spLocks noChangeArrowheads="1"/>
          </p:cNvSpPr>
          <p:nvPr/>
        </p:nvSpPr>
        <p:spPr bwMode="auto">
          <a:xfrm>
            <a:off x="4863914" y="5147844"/>
            <a:ext cx="479964" cy="230972"/>
          </a:xfrm>
          <a:prstGeom prst="rect">
            <a:avLst/>
          </a:prstGeom>
          <a:solidFill>
            <a:srgbClr val="BFBFBF"/>
          </a:solidFill>
          <a:ln>
            <a:noFill/>
          </a:ln>
        </p:spPr>
        <p:txBody>
          <a:bodyPr wrap="none" lIns="91577" tIns="45789" rIns="91577" bIns="45789">
            <a:spAutoFit/>
          </a:bodyPr>
          <a:lstStyle/>
          <a:p>
            <a:r>
              <a:rPr lang="en-US" sz="900" dirty="0"/>
              <a:t>Earth</a:t>
            </a:r>
          </a:p>
        </p:txBody>
      </p:sp>
      <p:sp>
        <p:nvSpPr>
          <p:cNvPr id="93204" name="Text Box 20"/>
          <p:cNvSpPr txBox="1">
            <a:spLocks noChangeArrowheads="1"/>
          </p:cNvSpPr>
          <p:nvPr/>
        </p:nvSpPr>
        <p:spPr bwMode="auto">
          <a:xfrm>
            <a:off x="4759713" y="4342450"/>
            <a:ext cx="911992" cy="400249"/>
          </a:xfrm>
          <a:prstGeom prst="rect">
            <a:avLst/>
          </a:prstGeom>
          <a:solidFill>
            <a:schemeClr val="bg1">
              <a:lumMod val="85000"/>
            </a:schemeClr>
          </a:solidFill>
          <a:ln>
            <a:noFill/>
          </a:ln>
        </p:spPr>
        <p:txBody>
          <a:bodyPr wrap="none" lIns="91577" tIns="45789" rIns="91577" bIns="45789">
            <a:spAutoFit/>
          </a:bodyPr>
          <a:lstStyle/>
          <a:p>
            <a:r>
              <a:rPr lang="en-US" sz="1000" dirty="0"/>
              <a:t>Deep Space</a:t>
            </a:r>
          </a:p>
          <a:p>
            <a:r>
              <a:rPr lang="en-US" sz="1000" dirty="0"/>
              <a:t>Station 14</a:t>
            </a:r>
          </a:p>
        </p:txBody>
      </p:sp>
      <p:sp>
        <p:nvSpPr>
          <p:cNvPr id="93210" name="Rectangle 26"/>
          <p:cNvSpPr>
            <a:spLocks noChangeArrowheads="1"/>
          </p:cNvSpPr>
          <p:nvPr/>
        </p:nvSpPr>
        <p:spPr bwMode="auto">
          <a:xfrm>
            <a:off x="781580" y="3103640"/>
            <a:ext cx="534141" cy="76341"/>
          </a:xfrm>
          <a:prstGeom prst="rect">
            <a:avLst/>
          </a:prstGeom>
          <a:solidFill>
            <a:srgbClr val="1999DF"/>
          </a:solidFill>
          <a:ln w="9525">
            <a:solidFill>
              <a:schemeClr val="tx1"/>
            </a:solidFill>
            <a:miter lim="800000"/>
            <a:headEnd/>
            <a:tailEnd/>
          </a:ln>
        </p:spPr>
        <p:txBody>
          <a:bodyPr wrap="none" lIns="91577" tIns="45789" rIns="91577" bIns="45789" anchor="ctr"/>
          <a:lstStyle/>
          <a:p>
            <a:endParaRPr lang="en-US" dirty="0"/>
          </a:p>
        </p:txBody>
      </p:sp>
      <p:sp>
        <p:nvSpPr>
          <p:cNvPr id="93212" name="Rectangle 28"/>
          <p:cNvSpPr>
            <a:spLocks noChangeArrowheads="1"/>
          </p:cNvSpPr>
          <p:nvPr/>
        </p:nvSpPr>
        <p:spPr bwMode="auto">
          <a:xfrm>
            <a:off x="790219" y="3602053"/>
            <a:ext cx="534141" cy="76341"/>
          </a:xfrm>
          <a:prstGeom prst="rect">
            <a:avLst/>
          </a:prstGeom>
          <a:solidFill>
            <a:srgbClr val="FC07B9"/>
          </a:solidFill>
          <a:ln w="9525">
            <a:solidFill>
              <a:schemeClr val="tx1"/>
            </a:solidFill>
            <a:miter lim="800000"/>
            <a:headEnd/>
            <a:tailEnd/>
          </a:ln>
        </p:spPr>
        <p:txBody>
          <a:bodyPr wrap="none" lIns="91577" tIns="45789" rIns="91577" bIns="45789" anchor="ctr"/>
          <a:lstStyle/>
          <a:p>
            <a:endParaRPr lang="en-US" dirty="0"/>
          </a:p>
        </p:txBody>
      </p:sp>
      <p:sp>
        <p:nvSpPr>
          <p:cNvPr id="93213" name="Rectangle 29"/>
          <p:cNvSpPr>
            <a:spLocks noChangeArrowheads="1"/>
          </p:cNvSpPr>
          <p:nvPr/>
        </p:nvSpPr>
        <p:spPr bwMode="auto">
          <a:xfrm>
            <a:off x="798858" y="4114769"/>
            <a:ext cx="534141" cy="76341"/>
          </a:xfrm>
          <a:prstGeom prst="rect">
            <a:avLst/>
          </a:prstGeom>
          <a:solidFill>
            <a:srgbClr val="EC8209"/>
          </a:solidFill>
          <a:ln w="9525">
            <a:solidFill>
              <a:schemeClr val="tx1"/>
            </a:solidFill>
            <a:miter lim="800000"/>
            <a:headEnd/>
            <a:tailEnd/>
          </a:ln>
        </p:spPr>
        <p:txBody>
          <a:bodyPr wrap="none" lIns="91577" tIns="45789" rIns="91577" bIns="45789" anchor="ctr"/>
          <a:lstStyle/>
          <a:p>
            <a:endParaRPr lang="en-US" dirty="0"/>
          </a:p>
        </p:txBody>
      </p:sp>
      <p:sp>
        <p:nvSpPr>
          <p:cNvPr id="93215" name="Text Box 31"/>
          <p:cNvSpPr txBox="1">
            <a:spLocks noChangeArrowheads="1"/>
          </p:cNvSpPr>
          <p:nvPr/>
        </p:nvSpPr>
        <p:spPr bwMode="auto">
          <a:xfrm>
            <a:off x="1392027" y="2970044"/>
            <a:ext cx="1664840" cy="515665"/>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lIns="91577" tIns="45789" rIns="91577" bIns="45789">
            <a:spAutoFit/>
          </a:bodyPr>
          <a:lstStyle/>
          <a:p>
            <a:pPr algn="l">
              <a:lnSpc>
                <a:spcPct val="75000"/>
              </a:lnSpc>
            </a:pPr>
            <a:r>
              <a:rPr lang="en-US" sz="1200" b="0" dirty="0"/>
              <a:t>International Celestial</a:t>
            </a:r>
          </a:p>
          <a:p>
            <a:pPr algn="l">
              <a:lnSpc>
                <a:spcPct val="75000"/>
              </a:lnSpc>
            </a:pPr>
            <a:r>
              <a:rPr lang="en-US" sz="1200" b="0" dirty="0"/>
              <a:t>Reference Frame</a:t>
            </a:r>
          </a:p>
          <a:p>
            <a:pPr algn="l">
              <a:lnSpc>
                <a:spcPct val="75000"/>
              </a:lnSpc>
            </a:pPr>
            <a:r>
              <a:rPr lang="en-US" sz="1200" b="0" dirty="0">
                <a:latin typeface="Courier"/>
                <a:cs typeface="Courier"/>
              </a:rPr>
              <a:t>(J2000)</a:t>
            </a:r>
          </a:p>
        </p:txBody>
      </p:sp>
      <p:sp>
        <p:nvSpPr>
          <p:cNvPr id="93217" name="Text Box 33"/>
          <p:cNvSpPr txBox="1">
            <a:spLocks noChangeArrowheads="1"/>
          </p:cNvSpPr>
          <p:nvPr/>
        </p:nvSpPr>
        <p:spPr bwMode="auto">
          <a:xfrm>
            <a:off x="1384770" y="3503445"/>
            <a:ext cx="1710225" cy="461804"/>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lIns="91577" tIns="45789" rIns="91577" bIns="45789">
            <a:spAutoFit/>
          </a:bodyPr>
          <a:lstStyle/>
          <a:p>
            <a:pPr algn="l"/>
            <a:r>
              <a:rPr lang="en-US" sz="1200" b="0" dirty="0"/>
              <a:t>Titan body-fixed frame</a:t>
            </a:r>
          </a:p>
          <a:p>
            <a:pPr algn="l"/>
            <a:r>
              <a:rPr lang="en-US" sz="1200" b="0" dirty="0">
                <a:latin typeface="Courier"/>
                <a:cs typeface="Courier"/>
              </a:rPr>
              <a:t>(IAU_TITAN)</a:t>
            </a:r>
          </a:p>
        </p:txBody>
      </p:sp>
      <p:sp>
        <p:nvSpPr>
          <p:cNvPr id="93218" name="Text Box 34"/>
          <p:cNvSpPr txBox="1">
            <a:spLocks noChangeArrowheads="1"/>
          </p:cNvSpPr>
          <p:nvPr/>
        </p:nvSpPr>
        <p:spPr bwMode="auto">
          <a:xfrm>
            <a:off x="1399767" y="4008211"/>
            <a:ext cx="1747420" cy="515665"/>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lIns="91577" tIns="45789" rIns="91577" bIns="45789">
            <a:spAutoFit/>
          </a:bodyPr>
          <a:lstStyle/>
          <a:p>
            <a:pPr algn="l">
              <a:lnSpc>
                <a:spcPct val="75000"/>
              </a:lnSpc>
            </a:pPr>
            <a:r>
              <a:rPr lang="en-US" sz="1200" b="0" dirty="0"/>
              <a:t>International Terrestrial</a:t>
            </a:r>
          </a:p>
          <a:p>
            <a:pPr algn="l">
              <a:lnSpc>
                <a:spcPct val="75000"/>
              </a:lnSpc>
            </a:pPr>
            <a:r>
              <a:rPr lang="en-US" sz="1200" b="0" dirty="0"/>
              <a:t>Reference Frame</a:t>
            </a:r>
          </a:p>
          <a:p>
            <a:pPr algn="l">
              <a:lnSpc>
                <a:spcPct val="75000"/>
              </a:lnSpc>
            </a:pPr>
            <a:r>
              <a:rPr lang="en-US" sz="1200" b="0" dirty="0">
                <a:latin typeface="Courier"/>
                <a:cs typeface="Courier"/>
              </a:rPr>
              <a:t>(ITRF93)</a:t>
            </a:r>
          </a:p>
        </p:txBody>
      </p:sp>
      <p:sp>
        <p:nvSpPr>
          <p:cNvPr id="93220" name="Text Box 36"/>
          <p:cNvSpPr txBox="1">
            <a:spLocks noChangeArrowheads="1"/>
          </p:cNvSpPr>
          <p:nvPr/>
        </p:nvSpPr>
        <p:spPr bwMode="auto">
          <a:xfrm>
            <a:off x="810824" y="2536890"/>
            <a:ext cx="1938427" cy="277138"/>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lIns="91577" tIns="45789" rIns="91577" bIns="45789">
            <a:spAutoFit/>
          </a:bodyPr>
          <a:lstStyle/>
          <a:p>
            <a:pPr algn="l"/>
            <a:r>
              <a:rPr lang="en-US" sz="1200" u="sng" dirty="0"/>
              <a:t>Reference Frames Used</a:t>
            </a:r>
            <a:endParaRPr lang="en-US" sz="1200" b="0" u="sng" dirty="0"/>
          </a:p>
        </p:txBody>
      </p:sp>
      <p:sp>
        <p:nvSpPr>
          <p:cNvPr id="93222" name="Text Box 38"/>
          <p:cNvSpPr txBox="1">
            <a:spLocks noChangeArrowheads="1"/>
          </p:cNvSpPr>
          <p:nvPr/>
        </p:nvSpPr>
        <p:spPr bwMode="auto">
          <a:xfrm>
            <a:off x="6158284" y="3801489"/>
            <a:ext cx="2924259" cy="1446689"/>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square" lIns="91577" tIns="45789" rIns="91577" bIns="45789">
            <a:spAutoFit/>
          </a:bodyPr>
          <a:lstStyle/>
          <a:p>
            <a:pPr algn="l"/>
            <a:r>
              <a:rPr lang="en-US" sz="1400" dirty="0"/>
              <a:t>The </a:t>
            </a:r>
            <a:r>
              <a:rPr lang="en-US" sz="1400" dirty="0">
                <a:solidFill>
                  <a:schemeClr val="accent1"/>
                </a:solidFill>
              </a:rPr>
              <a:t>position</a:t>
            </a:r>
            <a:r>
              <a:rPr lang="en-US" sz="1400" dirty="0"/>
              <a:t> of the Huygens Probe relative to DSS-14, at time </a:t>
            </a:r>
            <a:r>
              <a:rPr lang="en-US" sz="1800" i="1" dirty="0"/>
              <a:t>t</a:t>
            </a:r>
            <a:r>
              <a:rPr lang="en-US" sz="1400" dirty="0"/>
              <a:t>, given in the DSS-14 topocentric reference frame, is determined using a single SPICE Toolkit API.</a:t>
            </a:r>
          </a:p>
        </p:txBody>
      </p:sp>
      <p:sp>
        <p:nvSpPr>
          <p:cNvPr id="93223" name="Rectangle 39"/>
          <p:cNvSpPr>
            <a:spLocks noChangeArrowheads="1"/>
          </p:cNvSpPr>
          <p:nvPr/>
        </p:nvSpPr>
        <p:spPr bwMode="auto">
          <a:xfrm>
            <a:off x="790218" y="4636126"/>
            <a:ext cx="534141" cy="76341"/>
          </a:xfrm>
          <a:prstGeom prst="rect">
            <a:avLst/>
          </a:prstGeom>
          <a:solidFill>
            <a:schemeClr val="accent1"/>
          </a:solidFill>
          <a:ln w="9525">
            <a:solidFill>
              <a:schemeClr val="tx1"/>
            </a:solidFill>
            <a:miter lim="800000"/>
            <a:headEnd/>
            <a:tailEnd/>
          </a:ln>
        </p:spPr>
        <p:txBody>
          <a:bodyPr wrap="none" lIns="91577" tIns="45789" rIns="91577" bIns="45789" anchor="ctr"/>
          <a:lstStyle/>
          <a:p>
            <a:endParaRPr lang="en-US" dirty="0"/>
          </a:p>
        </p:txBody>
      </p:sp>
      <p:sp>
        <p:nvSpPr>
          <p:cNvPr id="93224" name="Text Box 40"/>
          <p:cNvSpPr txBox="1">
            <a:spLocks noChangeArrowheads="1"/>
          </p:cNvSpPr>
          <p:nvPr/>
        </p:nvSpPr>
        <p:spPr bwMode="auto">
          <a:xfrm>
            <a:off x="1389538" y="4580461"/>
            <a:ext cx="1519292" cy="515665"/>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lIns="91577" tIns="45789" rIns="91577" bIns="45789">
            <a:spAutoFit/>
          </a:bodyPr>
          <a:lstStyle/>
          <a:p>
            <a:pPr algn="l">
              <a:lnSpc>
                <a:spcPct val="75000"/>
              </a:lnSpc>
            </a:pPr>
            <a:r>
              <a:rPr lang="en-US" sz="1200" b="0" dirty="0"/>
              <a:t>DSS-14 topocentric</a:t>
            </a:r>
          </a:p>
          <a:p>
            <a:pPr algn="l">
              <a:lnSpc>
                <a:spcPct val="75000"/>
              </a:lnSpc>
            </a:pPr>
            <a:r>
              <a:rPr lang="en-US" sz="1200" b="0" dirty="0"/>
              <a:t>reference frame</a:t>
            </a:r>
          </a:p>
          <a:p>
            <a:pPr algn="l">
              <a:lnSpc>
                <a:spcPct val="75000"/>
              </a:lnSpc>
            </a:pPr>
            <a:r>
              <a:rPr lang="en-US" sz="1200" b="0" dirty="0">
                <a:latin typeface="Courier"/>
                <a:cs typeface="Courier"/>
              </a:rPr>
              <a:t>(DSS-14_TOPO)</a:t>
            </a:r>
          </a:p>
        </p:txBody>
      </p:sp>
      <p:sp>
        <p:nvSpPr>
          <p:cNvPr id="93225" name="Line 41"/>
          <p:cNvSpPr>
            <a:spLocks noChangeShapeType="1"/>
          </p:cNvSpPr>
          <p:nvPr/>
        </p:nvSpPr>
        <p:spPr bwMode="auto">
          <a:xfrm flipV="1">
            <a:off x="5074474" y="3305982"/>
            <a:ext cx="533695" cy="1036466"/>
          </a:xfrm>
          <a:prstGeom prst="line">
            <a:avLst/>
          </a:prstGeom>
          <a:noFill/>
          <a:ln w="76200" cmpd="sng">
            <a:solidFill>
              <a:schemeClr val="accent1"/>
            </a:solidFill>
            <a:round/>
            <a:headEnd/>
            <a:tailEnd type="triangle" w="med" len="med"/>
          </a:ln>
          <a:effectLst>
            <a:outerShdw blurRad="50800" dist="38100" dir="5400000" algn="t" rotWithShape="0">
              <a:prstClr val="black">
                <a:alpha val="67000"/>
              </a:prstClr>
            </a:outerShdw>
          </a:effectLst>
          <a:extLst>
            <a:ext uri="{909E8E84-426E-40dd-AFC4-6F175D3DCCD1}">
              <a14:hiddenFill xmlns="" xmlns:a14="http://schemas.microsoft.com/office/drawing/2010/main">
                <a:noFill/>
              </a14:hiddenFill>
            </a:ext>
          </a:extLst>
        </p:spPr>
        <p:txBody>
          <a:bodyPr wrap="none" lIns="91577" tIns="45789" rIns="91577" bIns="45789" anchor="ctr"/>
          <a:lstStyle/>
          <a:p>
            <a:endParaRPr lang="en-US" dirty="0"/>
          </a:p>
        </p:txBody>
      </p:sp>
      <p:sp>
        <p:nvSpPr>
          <p:cNvPr id="93226" name="Line 42"/>
          <p:cNvSpPr>
            <a:spLocks noChangeShapeType="1"/>
          </p:cNvSpPr>
          <p:nvPr/>
        </p:nvSpPr>
        <p:spPr bwMode="auto">
          <a:xfrm flipH="1" flipV="1">
            <a:off x="5568076" y="3678394"/>
            <a:ext cx="1185713" cy="157691"/>
          </a:xfrm>
          <a:prstGeom prst="line">
            <a:avLst/>
          </a:prstGeom>
          <a:noFill/>
          <a:ln w="12700" cmpd="sng">
            <a:solidFill>
              <a:schemeClr val="tx1"/>
            </a:solidFill>
            <a:round/>
            <a:headEnd/>
            <a:tailEnd type="triangle" w="med" len="med"/>
          </a:ln>
          <a:extLst>
            <a:ext uri="{909E8E84-426E-40dd-AFC4-6F175D3DCCD1}">
              <a14:hiddenFill xmlns="" xmlns:a14="http://schemas.microsoft.com/office/drawing/2010/main">
                <a:noFill/>
              </a14:hiddenFill>
            </a:ext>
          </a:extLst>
        </p:spPr>
        <p:txBody>
          <a:bodyPr wrap="none" lIns="91577" tIns="45789" rIns="91577" bIns="45789" anchor="ctr"/>
          <a:lstStyle/>
          <a:p>
            <a:endParaRPr lang="en-US" dirty="0"/>
          </a:p>
        </p:txBody>
      </p:sp>
      <p:sp>
        <p:nvSpPr>
          <p:cNvPr id="93227" name="Text Box 43"/>
          <p:cNvSpPr txBox="1">
            <a:spLocks noChangeArrowheads="1"/>
          </p:cNvSpPr>
          <p:nvPr/>
        </p:nvSpPr>
        <p:spPr bwMode="auto">
          <a:xfrm>
            <a:off x="4012344" y="2536923"/>
            <a:ext cx="2169110" cy="277138"/>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lIns="91577" tIns="45789" rIns="91577" bIns="45789">
            <a:spAutoFit/>
          </a:bodyPr>
          <a:lstStyle/>
          <a:p>
            <a:r>
              <a:rPr lang="en-US" sz="1200" u="sng" dirty="0"/>
              <a:t>Ephemeris Segments Used</a:t>
            </a:r>
          </a:p>
        </p:txBody>
      </p:sp>
      <p:sp>
        <p:nvSpPr>
          <p:cNvPr id="93203" name="AutoShape 19"/>
          <p:cNvSpPr>
            <a:spLocks noChangeArrowheads="1"/>
          </p:cNvSpPr>
          <p:nvPr/>
        </p:nvSpPr>
        <p:spPr bwMode="auto">
          <a:xfrm rot="519573">
            <a:off x="5025580" y="4721028"/>
            <a:ext cx="160891" cy="405187"/>
          </a:xfrm>
          <a:prstGeom prst="upArrow">
            <a:avLst>
              <a:gd name="adj1" fmla="val 50000"/>
              <a:gd name="adj2" fmla="val 50000"/>
            </a:avLst>
          </a:prstGeom>
          <a:solidFill>
            <a:srgbClr val="EC8209"/>
          </a:solidFill>
          <a:ln w="9525">
            <a:solidFill>
              <a:schemeClr val="tx1"/>
            </a:solidFill>
            <a:miter lim="800000"/>
            <a:headEnd/>
            <a:tailEnd/>
          </a:ln>
        </p:spPr>
        <p:txBody>
          <a:bodyPr wrap="none" lIns="91577" tIns="45789" rIns="91577" bIns="45789" anchor="ctr"/>
          <a:lstStyle/>
          <a:p>
            <a:endParaRPr lang="en-US" dirty="0"/>
          </a:p>
        </p:txBody>
      </p:sp>
      <p:sp>
        <p:nvSpPr>
          <p:cNvPr id="34" name="Rounded Rectangle 33"/>
          <p:cNvSpPr/>
          <p:nvPr/>
        </p:nvSpPr>
        <p:spPr bwMode="auto">
          <a:xfrm>
            <a:off x="209815" y="6335466"/>
            <a:ext cx="8598520" cy="457200"/>
          </a:xfrm>
          <a:prstGeom prst="roundRect">
            <a:avLst/>
          </a:prstGeom>
          <a:solidFill>
            <a:srgbClr val="00DC66"/>
          </a:solidFill>
          <a:ln w="9525" cap="flat" cmpd="sng" algn="ctr">
            <a:solidFill>
              <a:schemeClr val="tx1"/>
            </a:solidFill>
            <a:prstDash val="solid"/>
            <a:round/>
            <a:headEnd type="none" w="med" len="med"/>
            <a:tailEnd type="none" w="med" len="med"/>
          </a:ln>
          <a:effectLst/>
        </p:spPr>
        <p:txBody>
          <a:bodyPr/>
          <a:lstStyle/>
          <a:p>
            <a:pPr>
              <a:defRPr/>
            </a:pPr>
            <a:endParaRPr lang="en-US" sz="1400" dirty="0">
              <a:ea typeface="ＭＳ Ｐゴシック" charset="-128"/>
              <a:cs typeface="ＭＳ Ｐゴシック" charset="-128"/>
            </a:endParaRPr>
          </a:p>
        </p:txBody>
      </p:sp>
      <p:sp>
        <p:nvSpPr>
          <p:cNvPr id="35" name="TextBox 43"/>
          <p:cNvSpPr txBox="1">
            <a:spLocks noChangeArrowheads="1"/>
          </p:cNvSpPr>
          <p:nvPr/>
        </p:nvSpPr>
        <p:spPr bwMode="auto">
          <a:xfrm>
            <a:off x="209814" y="6393642"/>
            <a:ext cx="8703109" cy="30777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a:defRPr sz="1000" b="1">
                <a:solidFill>
                  <a:schemeClr val="tx1"/>
                </a:solidFill>
                <a:latin typeface="Arial" charset="0"/>
                <a:ea typeface="ＭＳ Ｐゴシック" charset="0"/>
                <a:cs typeface="ＭＳ Ｐゴシック" charset="0"/>
              </a:defRPr>
            </a:lvl1pPr>
            <a:lvl2pPr marL="37931725" indent="-37474525">
              <a:defRPr sz="1000" b="1">
                <a:solidFill>
                  <a:schemeClr val="tx1"/>
                </a:solidFill>
                <a:latin typeface="Arial" charset="0"/>
                <a:ea typeface="ＭＳ Ｐゴシック" charset="0"/>
              </a:defRPr>
            </a:lvl2pPr>
            <a:lvl3pPr>
              <a:defRPr sz="1000" b="1">
                <a:solidFill>
                  <a:schemeClr val="tx1"/>
                </a:solidFill>
                <a:latin typeface="Arial" charset="0"/>
                <a:ea typeface="ＭＳ Ｐゴシック" charset="0"/>
              </a:defRPr>
            </a:lvl3pPr>
            <a:lvl4pPr>
              <a:defRPr sz="1000" b="1">
                <a:solidFill>
                  <a:schemeClr val="tx1"/>
                </a:solidFill>
                <a:latin typeface="Arial" charset="0"/>
                <a:ea typeface="ＭＳ Ｐゴシック" charset="0"/>
              </a:defRPr>
            </a:lvl4pPr>
            <a:lvl5pPr>
              <a:defRPr sz="1000" b="1">
                <a:solidFill>
                  <a:schemeClr val="tx1"/>
                </a:solidFill>
                <a:latin typeface="Arial" charset="0"/>
                <a:ea typeface="ＭＳ Ｐゴシック" charset="0"/>
              </a:defRPr>
            </a:lvl5pPr>
            <a:lvl6pPr marL="457200" eaLnBrk="0" fontAlgn="base" hangingPunct="0">
              <a:spcBef>
                <a:spcPct val="0"/>
              </a:spcBef>
              <a:spcAft>
                <a:spcPct val="0"/>
              </a:spcAft>
              <a:defRPr sz="1000" b="1">
                <a:solidFill>
                  <a:schemeClr val="tx1"/>
                </a:solidFill>
                <a:latin typeface="Arial" charset="0"/>
                <a:ea typeface="ＭＳ Ｐゴシック" charset="0"/>
              </a:defRPr>
            </a:lvl6pPr>
            <a:lvl7pPr marL="914400" eaLnBrk="0" fontAlgn="base" hangingPunct="0">
              <a:spcBef>
                <a:spcPct val="0"/>
              </a:spcBef>
              <a:spcAft>
                <a:spcPct val="0"/>
              </a:spcAft>
              <a:defRPr sz="1000" b="1">
                <a:solidFill>
                  <a:schemeClr val="tx1"/>
                </a:solidFill>
                <a:latin typeface="Arial" charset="0"/>
                <a:ea typeface="ＭＳ Ｐゴシック" charset="0"/>
              </a:defRPr>
            </a:lvl7pPr>
            <a:lvl8pPr marL="1371600" eaLnBrk="0" fontAlgn="base" hangingPunct="0">
              <a:spcBef>
                <a:spcPct val="0"/>
              </a:spcBef>
              <a:spcAft>
                <a:spcPct val="0"/>
              </a:spcAft>
              <a:defRPr sz="1000" b="1">
                <a:solidFill>
                  <a:schemeClr val="tx1"/>
                </a:solidFill>
                <a:latin typeface="Arial" charset="0"/>
                <a:ea typeface="ＭＳ Ｐゴシック" charset="0"/>
              </a:defRPr>
            </a:lvl8pPr>
            <a:lvl9pPr marL="1828800" eaLnBrk="0" fontAlgn="base" hangingPunct="0">
              <a:spcBef>
                <a:spcPct val="0"/>
              </a:spcBef>
              <a:spcAft>
                <a:spcPct val="0"/>
              </a:spcAft>
              <a:defRPr sz="1000" b="1">
                <a:solidFill>
                  <a:schemeClr val="tx1"/>
                </a:solidFill>
                <a:latin typeface="Arial" charset="0"/>
                <a:ea typeface="ＭＳ Ｐゴシック" charset="0"/>
              </a:defRPr>
            </a:lvl9pPr>
          </a:lstStyle>
          <a:p>
            <a:r>
              <a:rPr lang="en-US" sz="1400" dirty="0">
                <a:latin typeface="Courier New" charset="0"/>
                <a:cs typeface="Courier New" charset="0"/>
              </a:rPr>
              <a:t>CALL SPKPOS (</a:t>
            </a:r>
            <a:r>
              <a:rPr lang="mr-IN" sz="1400" dirty="0">
                <a:latin typeface="Courier New" charset="0"/>
                <a:cs typeface="Courier New" charset="0"/>
              </a:rPr>
              <a:t>'</a:t>
            </a:r>
            <a:r>
              <a:rPr lang="en-US" sz="1400" dirty="0">
                <a:latin typeface="Courier New" charset="0"/>
                <a:cs typeface="Courier New" charset="0"/>
              </a:rPr>
              <a:t>HUYGENS_PROBE</a:t>
            </a:r>
            <a:r>
              <a:rPr lang="mr-IN" sz="1400" dirty="0">
                <a:latin typeface="Courier New" charset="0"/>
                <a:cs typeface="Courier New" charset="0"/>
              </a:rPr>
              <a:t>'</a:t>
            </a:r>
            <a:r>
              <a:rPr lang="en-US" sz="1400" dirty="0">
                <a:latin typeface="Courier New" charset="0"/>
                <a:cs typeface="Courier New" charset="0"/>
              </a:rPr>
              <a:t>, </a:t>
            </a:r>
            <a:r>
              <a:rPr lang="en-US" sz="1400" i="1" dirty="0">
                <a:latin typeface="Courier New" charset="0"/>
                <a:cs typeface="Courier New" charset="0"/>
              </a:rPr>
              <a:t>t</a:t>
            </a:r>
            <a:r>
              <a:rPr lang="en-US" sz="1400" dirty="0">
                <a:latin typeface="Courier New" charset="0"/>
                <a:cs typeface="Courier New" charset="0"/>
              </a:rPr>
              <a:t>, </a:t>
            </a:r>
            <a:r>
              <a:rPr lang="mr-IN" sz="1400" dirty="0">
                <a:latin typeface="Courier New" charset="0"/>
                <a:cs typeface="Courier New" charset="0"/>
              </a:rPr>
              <a:t>'</a:t>
            </a:r>
            <a:r>
              <a:rPr lang="en-US" sz="1400" dirty="0">
                <a:latin typeface="Courier New" charset="0"/>
                <a:cs typeface="Courier New" charset="0"/>
              </a:rPr>
              <a:t>DSS-14_TOPO</a:t>
            </a:r>
            <a:r>
              <a:rPr lang="mr-IN" sz="1400" dirty="0">
                <a:latin typeface="Courier New" charset="0"/>
                <a:cs typeface="Courier New" charset="0"/>
              </a:rPr>
              <a:t>'</a:t>
            </a:r>
            <a:r>
              <a:rPr lang="en-US" sz="1400" dirty="0">
                <a:latin typeface="Courier New" charset="0"/>
                <a:cs typeface="Courier New" charset="0"/>
              </a:rPr>
              <a:t>, </a:t>
            </a:r>
            <a:r>
              <a:rPr lang="mr-IN" sz="1400" dirty="0">
                <a:latin typeface="Courier New" charset="0"/>
                <a:cs typeface="Courier New" charset="0"/>
              </a:rPr>
              <a:t>'</a:t>
            </a:r>
            <a:r>
              <a:rPr lang="en-US" sz="1400" dirty="0">
                <a:latin typeface="Courier New" charset="0"/>
                <a:cs typeface="Courier New" charset="0"/>
              </a:rPr>
              <a:t>CN+S</a:t>
            </a:r>
            <a:r>
              <a:rPr lang="mr-IN" sz="1400" dirty="0">
                <a:latin typeface="Courier New" charset="0"/>
                <a:cs typeface="Courier New" charset="0"/>
              </a:rPr>
              <a:t>'</a:t>
            </a:r>
            <a:r>
              <a:rPr lang="en-US" sz="1400" dirty="0">
                <a:latin typeface="Courier New" charset="0"/>
                <a:cs typeface="Courier New" charset="0"/>
              </a:rPr>
              <a:t>, </a:t>
            </a:r>
            <a:r>
              <a:rPr lang="mr-IN" sz="1400" dirty="0">
                <a:latin typeface="Courier New" charset="0"/>
                <a:cs typeface="Courier New" charset="0"/>
              </a:rPr>
              <a:t>'</a:t>
            </a:r>
            <a:r>
              <a:rPr lang="en-US" sz="1400" dirty="0">
                <a:latin typeface="Courier New" charset="0"/>
                <a:cs typeface="Courier New" charset="0"/>
              </a:rPr>
              <a:t>DSS-14</a:t>
            </a:r>
            <a:r>
              <a:rPr lang="mr-IN" sz="1400" dirty="0">
                <a:latin typeface="Courier New" charset="0"/>
                <a:cs typeface="Courier New" charset="0"/>
              </a:rPr>
              <a:t>'</a:t>
            </a:r>
            <a:r>
              <a:rPr lang="en-US" sz="1400" dirty="0">
                <a:latin typeface="Courier New" charset="0"/>
                <a:cs typeface="Courier New" charset="0"/>
              </a:rPr>
              <a:t>, </a:t>
            </a:r>
            <a:r>
              <a:rPr lang="en-US" sz="1400" dirty="0">
                <a:solidFill>
                  <a:schemeClr val="accent1"/>
                </a:solidFill>
                <a:latin typeface="Courier New" charset="0"/>
                <a:cs typeface="Courier New" charset="0"/>
              </a:rPr>
              <a:t>POSITION</a:t>
            </a:r>
            <a:r>
              <a:rPr lang="en-US" sz="1400" dirty="0">
                <a:latin typeface="Courier New" charset="0"/>
                <a:cs typeface="Courier New" charset="0"/>
              </a:rPr>
              <a:t>, LT)    </a:t>
            </a:r>
          </a:p>
        </p:txBody>
      </p:sp>
      <p:sp>
        <p:nvSpPr>
          <p:cNvPr id="36" name="TextBox 35"/>
          <p:cNvSpPr txBox="1">
            <a:spLocks noChangeArrowheads="1"/>
          </p:cNvSpPr>
          <p:nvPr/>
        </p:nvSpPr>
        <p:spPr bwMode="auto">
          <a:xfrm>
            <a:off x="1184816" y="6004969"/>
            <a:ext cx="7692683" cy="33855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a:defRPr sz="1000" b="1">
                <a:solidFill>
                  <a:schemeClr val="tx1"/>
                </a:solidFill>
                <a:latin typeface="Arial" charset="0"/>
                <a:ea typeface="ＭＳ Ｐゴシック" charset="0"/>
                <a:cs typeface="ＭＳ Ｐゴシック" charset="0"/>
              </a:defRPr>
            </a:lvl1pPr>
            <a:lvl2pPr marL="37931725" indent="-37474525">
              <a:defRPr sz="1000" b="1">
                <a:solidFill>
                  <a:schemeClr val="tx1"/>
                </a:solidFill>
                <a:latin typeface="Arial" charset="0"/>
                <a:ea typeface="ＭＳ Ｐゴシック" charset="0"/>
              </a:defRPr>
            </a:lvl2pPr>
            <a:lvl3pPr>
              <a:defRPr sz="1000" b="1">
                <a:solidFill>
                  <a:schemeClr val="tx1"/>
                </a:solidFill>
                <a:latin typeface="Arial" charset="0"/>
                <a:ea typeface="ＭＳ Ｐゴシック" charset="0"/>
              </a:defRPr>
            </a:lvl3pPr>
            <a:lvl4pPr>
              <a:defRPr sz="1000" b="1">
                <a:solidFill>
                  <a:schemeClr val="tx1"/>
                </a:solidFill>
                <a:latin typeface="Arial" charset="0"/>
                <a:ea typeface="ＭＳ Ｐゴシック" charset="0"/>
              </a:defRPr>
            </a:lvl4pPr>
            <a:lvl5pPr>
              <a:defRPr sz="1000" b="1">
                <a:solidFill>
                  <a:schemeClr val="tx1"/>
                </a:solidFill>
                <a:latin typeface="Arial" charset="0"/>
                <a:ea typeface="ＭＳ Ｐゴシック" charset="0"/>
              </a:defRPr>
            </a:lvl5pPr>
            <a:lvl6pPr marL="457200" eaLnBrk="0" fontAlgn="base" hangingPunct="0">
              <a:spcBef>
                <a:spcPct val="0"/>
              </a:spcBef>
              <a:spcAft>
                <a:spcPct val="0"/>
              </a:spcAft>
              <a:defRPr sz="1000" b="1">
                <a:solidFill>
                  <a:schemeClr val="tx1"/>
                </a:solidFill>
                <a:latin typeface="Arial" charset="0"/>
                <a:ea typeface="ＭＳ Ｐゴシック" charset="0"/>
              </a:defRPr>
            </a:lvl6pPr>
            <a:lvl7pPr marL="914400" eaLnBrk="0" fontAlgn="base" hangingPunct="0">
              <a:spcBef>
                <a:spcPct val="0"/>
              </a:spcBef>
              <a:spcAft>
                <a:spcPct val="0"/>
              </a:spcAft>
              <a:defRPr sz="1000" b="1">
                <a:solidFill>
                  <a:schemeClr val="tx1"/>
                </a:solidFill>
                <a:latin typeface="Arial" charset="0"/>
                <a:ea typeface="ＭＳ Ｐゴシック" charset="0"/>
              </a:defRPr>
            </a:lvl7pPr>
            <a:lvl8pPr marL="1371600" eaLnBrk="0" fontAlgn="base" hangingPunct="0">
              <a:spcBef>
                <a:spcPct val="0"/>
              </a:spcBef>
              <a:spcAft>
                <a:spcPct val="0"/>
              </a:spcAft>
              <a:defRPr sz="1000" b="1">
                <a:solidFill>
                  <a:schemeClr val="tx1"/>
                </a:solidFill>
                <a:latin typeface="Arial" charset="0"/>
                <a:ea typeface="ＭＳ Ｐゴシック" charset="0"/>
              </a:defRPr>
            </a:lvl8pPr>
            <a:lvl9pPr marL="1828800" eaLnBrk="0" fontAlgn="base" hangingPunct="0">
              <a:spcBef>
                <a:spcPct val="0"/>
              </a:spcBef>
              <a:spcAft>
                <a:spcPct val="0"/>
              </a:spcAft>
              <a:defRPr sz="1000" b="1">
                <a:solidFill>
                  <a:schemeClr val="tx1"/>
                </a:solidFill>
                <a:latin typeface="Arial" charset="0"/>
                <a:ea typeface="ＭＳ Ｐゴシック" charset="0"/>
              </a:defRPr>
            </a:lvl9pPr>
          </a:lstStyle>
          <a:p>
            <a:r>
              <a:rPr lang="en-US" sz="1600" i="1" dirty="0">
                <a:solidFill>
                  <a:schemeClr val="accent2"/>
                </a:solidFill>
              </a:rPr>
              <a:t>A single SPKPOS API does it all for positions! SPKEZR API does it for states. </a:t>
            </a:r>
          </a:p>
        </p:txBody>
      </p:sp>
      <p:sp>
        <p:nvSpPr>
          <p:cNvPr id="37" name="Text Box 18"/>
          <p:cNvSpPr txBox="1">
            <a:spLocks noChangeArrowheads="1"/>
          </p:cNvSpPr>
          <p:nvPr/>
        </p:nvSpPr>
        <p:spPr bwMode="auto">
          <a:xfrm>
            <a:off x="4737936" y="5719223"/>
            <a:ext cx="1101860" cy="230972"/>
          </a:xfrm>
          <a:prstGeom prst="rect">
            <a:avLst/>
          </a:prstGeom>
          <a:solidFill>
            <a:srgbClr val="BFBFBF"/>
          </a:solidFill>
          <a:ln>
            <a:noFill/>
          </a:ln>
        </p:spPr>
        <p:txBody>
          <a:bodyPr wrap="none" lIns="91577" tIns="45789" rIns="91577" bIns="45789">
            <a:spAutoFit/>
          </a:bodyPr>
          <a:lstStyle/>
          <a:p>
            <a:r>
              <a:rPr lang="en-US" sz="900" dirty="0"/>
              <a:t>Earth barycenter</a:t>
            </a:r>
          </a:p>
        </p:txBody>
      </p:sp>
      <p:sp>
        <p:nvSpPr>
          <p:cNvPr id="38" name="AutoShape 17"/>
          <p:cNvSpPr>
            <a:spLocks noChangeArrowheads="1"/>
          </p:cNvSpPr>
          <p:nvPr/>
        </p:nvSpPr>
        <p:spPr bwMode="auto">
          <a:xfrm>
            <a:off x="5026852" y="5378815"/>
            <a:ext cx="166647" cy="338279"/>
          </a:xfrm>
          <a:prstGeom prst="upArrow">
            <a:avLst>
              <a:gd name="adj1" fmla="val 35089"/>
              <a:gd name="adj2" fmla="val 137500"/>
            </a:avLst>
          </a:prstGeom>
          <a:solidFill>
            <a:srgbClr val="1999DF"/>
          </a:solidFill>
          <a:ln w="9525">
            <a:solidFill>
              <a:schemeClr val="tx1"/>
            </a:solidFill>
            <a:miter lim="800000"/>
            <a:headEnd/>
            <a:tailEnd/>
          </a:ln>
        </p:spPr>
        <p:txBody>
          <a:bodyPr wrap="none" lIns="91577" tIns="45789" rIns="91577" bIns="45789" anchor="ctr"/>
          <a:lstStyle/>
          <a:p>
            <a:endParaRPr lang="en-US" dirty="0"/>
          </a:p>
        </p:txBody>
      </p:sp>
      <p:cxnSp>
        <p:nvCxnSpPr>
          <p:cNvPr id="3" name="Curved Connector 2">
            <a:extLst>
              <a:ext uri="{FF2B5EF4-FFF2-40B4-BE49-F238E27FC236}">
                <a16:creationId xmlns:a16="http://schemas.microsoft.com/office/drawing/2014/main" id="{9B99CA74-130D-674F-973A-1218B3AD5FC0}"/>
              </a:ext>
            </a:extLst>
          </p:cNvPr>
          <p:cNvCxnSpPr>
            <a:cxnSpLocks/>
          </p:cNvCxnSpPr>
          <p:nvPr/>
        </p:nvCxnSpPr>
        <p:spPr bwMode="auto">
          <a:xfrm rot="5400000">
            <a:off x="7073184" y="5181238"/>
            <a:ext cx="869733" cy="777728"/>
          </a:xfrm>
          <a:prstGeom prst="curvedConnector3">
            <a:avLst>
              <a:gd name="adj1" fmla="val 50000"/>
            </a:avLst>
          </a:prstGeom>
          <a:noFill/>
          <a:ln w="12700" cap="flat" cmpd="sng" algn="ctr">
            <a:solidFill>
              <a:schemeClr val="tx1"/>
            </a:solidFill>
            <a:prstDash val="solid"/>
            <a:round/>
            <a:headEnd type="none" w="med" len="med"/>
            <a:tailEnd type="triangle"/>
          </a:ln>
          <a:effectLst/>
        </p:spPr>
      </p:cxnSp>
      <p:sp>
        <p:nvSpPr>
          <p:cNvPr id="39" name="TextBox 25">
            <a:extLst>
              <a:ext uri="{FF2B5EF4-FFF2-40B4-BE49-F238E27FC236}">
                <a16:creationId xmlns:a16="http://schemas.microsoft.com/office/drawing/2014/main" id="{A08BC591-C122-4F41-B71A-BA79909335D2}"/>
              </a:ext>
            </a:extLst>
          </p:cNvPr>
          <p:cNvSpPr txBox="1">
            <a:spLocks noChangeArrowheads="1"/>
          </p:cNvSpPr>
          <p:nvPr/>
        </p:nvSpPr>
        <p:spPr bwMode="auto">
          <a:xfrm rot="-685868">
            <a:off x="218535" y="5736013"/>
            <a:ext cx="1341437" cy="461962"/>
          </a:xfrm>
          <a:prstGeom prst="rect">
            <a:avLst/>
          </a:prstGeom>
          <a:noFill/>
          <a:ln w="9525">
            <a:noFill/>
            <a:miter lim="800000"/>
            <a:headEnd/>
            <a:tailEnd/>
          </a:ln>
        </p:spPr>
        <p:txBody>
          <a:bodyPr>
            <a:prstTxWarp prst="textNoShape">
              <a:avLst/>
            </a:prstTxWarp>
            <a:spAutoFit/>
          </a:bodyPr>
          <a:lstStyle/>
          <a:p>
            <a:r>
              <a:rPr lang="en-US" sz="1200" dirty="0">
                <a:solidFill>
                  <a:srgbClr val="660066"/>
                </a:solidFill>
              </a:rPr>
              <a:t>Fortran syntax used here</a:t>
            </a:r>
          </a:p>
        </p:txBody>
      </p:sp>
    </p:spTree>
    <p:extLst>
      <p:ext uri="{BB962C8B-B14F-4D97-AF65-F5344CB8AC3E}">
        <p14:creationId xmlns:p14="http://schemas.microsoft.com/office/powerpoint/2010/main" val="24996957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Footer Placeholder 3"/>
          <p:cNvSpPr>
            <a:spLocks noGrp="1"/>
          </p:cNvSpPr>
          <p:nvPr>
            <p:ph type="ftr" sz="quarter" idx="10"/>
          </p:nvPr>
        </p:nvSpPr>
        <p:spPr>
          <a:noFill/>
        </p:spPr>
        <p:txBody>
          <a:bodyPr/>
          <a:lstStyle/>
          <a:p>
            <a:r>
              <a:rPr lang="en-US" dirty="0"/>
              <a:t>SPK Subsystem</a:t>
            </a:r>
          </a:p>
        </p:txBody>
      </p:sp>
      <p:sp>
        <p:nvSpPr>
          <p:cNvPr id="62467" name="Slide Number Placeholder 4"/>
          <p:cNvSpPr>
            <a:spLocks noGrp="1"/>
          </p:cNvSpPr>
          <p:nvPr>
            <p:ph type="sldNum" sz="quarter" idx="11"/>
          </p:nvPr>
        </p:nvSpPr>
        <p:spPr>
          <a:noFill/>
        </p:spPr>
        <p:txBody>
          <a:bodyPr/>
          <a:lstStyle/>
          <a:p>
            <a:fld id="{83B5CBD4-3076-534F-9C96-05A1459A0E29}" type="slidenum">
              <a:rPr lang="en-US"/>
              <a:pPr/>
              <a:t>23</a:t>
            </a:fld>
            <a:endParaRPr lang="en-US" sz="1400" b="0" dirty="0">
              <a:latin typeface="Times New Roman" charset="0"/>
            </a:endParaRPr>
          </a:p>
        </p:txBody>
      </p:sp>
      <p:sp>
        <p:nvSpPr>
          <p:cNvPr id="62468" name="Rectangle 1026"/>
          <p:cNvSpPr>
            <a:spLocks noGrp="1" noChangeArrowheads="1"/>
          </p:cNvSpPr>
          <p:nvPr>
            <p:ph type="title"/>
          </p:nvPr>
        </p:nvSpPr>
        <p:spPr>
          <a:xfrm>
            <a:off x="2174875" y="381000"/>
            <a:ext cx="6383338" cy="474663"/>
          </a:xfrm>
        </p:spPr>
        <p:txBody>
          <a:bodyPr/>
          <a:lstStyle/>
          <a:p>
            <a:r>
              <a:rPr lang="en-US" dirty="0"/>
              <a:t>SPK Segment Order and Priority</a:t>
            </a:r>
          </a:p>
        </p:txBody>
      </p:sp>
      <p:sp>
        <p:nvSpPr>
          <p:cNvPr id="62469" name="Rectangle 1027"/>
          <p:cNvSpPr>
            <a:spLocks noGrp="1" noChangeArrowheads="1"/>
          </p:cNvSpPr>
          <p:nvPr>
            <p:ph type="body" idx="1"/>
          </p:nvPr>
        </p:nvSpPr>
        <p:spPr>
          <a:xfrm>
            <a:off x="779463" y="1436025"/>
            <a:ext cx="7778750" cy="4857750"/>
          </a:xfrm>
        </p:spPr>
        <p:txBody>
          <a:bodyPr/>
          <a:lstStyle/>
          <a:p>
            <a:pPr>
              <a:lnSpc>
                <a:spcPct val="80000"/>
              </a:lnSpc>
            </a:pPr>
            <a:r>
              <a:rPr lang="en-US" dirty="0"/>
              <a:t>Within a single SPK file…</a:t>
            </a:r>
          </a:p>
          <a:p>
            <a:pPr lvl="1">
              <a:lnSpc>
                <a:spcPct val="80000"/>
              </a:lnSpc>
            </a:pPr>
            <a:r>
              <a:rPr lang="en-US" dirty="0"/>
              <a:t>The segments in an SPK file </a:t>
            </a:r>
            <a:r>
              <a:rPr lang="en-US" dirty="0">
                <a:solidFill>
                  <a:schemeClr val="accent1"/>
                </a:solidFill>
              </a:rPr>
              <a:t>need not</a:t>
            </a:r>
            <a:r>
              <a:rPr lang="en-US" dirty="0"/>
              <a:t> </a:t>
            </a:r>
            <a:r>
              <a:rPr lang="en-US" dirty="0">
                <a:solidFill>
                  <a:schemeClr val="accent1"/>
                </a:solidFill>
              </a:rPr>
              <a:t>be ordered</a:t>
            </a:r>
            <a:r>
              <a:rPr lang="en-US" dirty="0"/>
              <a:t> according to time or body.</a:t>
            </a:r>
          </a:p>
          <a:p>
            <a:pPr lvl="1">
              <a:lnSpc>
                <a:spcPct val="80000"/>
              </a:lnSpc>
            </a:pPr>
            <a:r>
              <a:rPr lang="en-US" dirty="0"/>
              <a:t>But segment order </a:t>
            </a:r>
            <a:r>
              <a:rPr lang="en-US" dirty="0">
                <a:solidFill>
                  <a:schemeClr val="accent1"/>
                </a:solidFill>
              </a:rPr>
              <a:t>doe</a:t>
            </a:r>
            <a:r>
              <a:rPr lang="en-US" dirty="0">
                <a:solidFill>
                  <a:srgbClr val="FC0128"/>
                </a:solidFill>
              </a:rPr>
              <a:t>s imply priority</a:t>
            </a:r>
            <a:r>
              <a:rPr lang="en-US" dirty="0"/>
              <a:t>.  If two segments from the same SPK file both contain data for a given target and time that satisfy a request, the SPK system selects the segment for which the </a:t>
            </a:r>
            <a:r>
              <a:rPr lang="en-US" dirty="0">
                <a:solidFill>
                  <a:schemeClr val="accent1"/>
                </a:solidFill>
              </a:rPr>
              <a:t>physical location</a:t>
            </a:r>
            <a:r>
              <a:rPr lang="en-US" dirty="0"/>
              <a:t> is positioned </a:t>
            </a:r>
            <a:r>
              <a:rPr lang="en-US" dirty="0">
                <a:solidFill>
                  <a:schemeClr val="accent1"/>
                </a:solidFill>
              </a:rPr>
              <a:t>later</a:t>
            </a:r>
            <a:r>
              <a:rPr lang="en-US" dirty="0"/>
              <a:t> in the file.</a:t>
            </a:r>
          </a:p>
          <a:p>
            <a:pPr lvl="2">
              <a:lnSpc>
                <a:spcPct val="80000"/>
              </a:lnSpc>
            </a:pPr>
            <a:r>
              <a:rPr lang="en-US" dirty="0"/>
              <a:t>The centers of motion, frames and SPK types are irrelevant to this selection.</a:t>
            </a:r>
          </a:p>
          <a:p>
            <a:pPr>
              <a:lnSpc>
                <a:spcPct val="80000"/>
              </a:lnSpc>
            </a:pPr>
            <a:endParaRPr lang="en-US" dirty="0"/>
          </a:p>
          <a:p>
            <a:pPr>
              <a:lnSpc>
                <a:spcPct val="80000"/>
              </a:lnSpc>
            </a:pPr>
            <a:r>
              <a:rPr lang="en-US" dirty="0"/>
              <a:t>If using two or more SPK files…</a:t>
            </a:r>
          </a:p>
          <a:p>
            <a:pPr lvl="1">
              <a:lnSpc>
                <a:spcPct val="80000"/>
              </a:lnSpc>
            </a:pPr>
            <a:r>
              <a:rPr lang="en-US" dirty="0"/>
              <a:t>Segments from SPK files loaded </a:t>
            </a:r>
            <a:r>
              <a:rPr lang="en-US" dirty="0">
                <a:solidFill>
                  <a:schemeClr val="accent1"/>
                </a:solidFill>
              </a:rPr>
              <a:t>later</a:t>
            </a:r>
            <a:r>
              <a:rPr lang="en-US" dirty="0"/>
              <a:t> have higher priority: if two segments from two different SPK files both contain data for a given target and time, the SPK system selects the segment from the SPK file that was loaded later.</a:t>
            </a:r>
          </a:p>
          <a:p>
            <a:pPr lvl="2">
              <a:lnSpc>
                <a:spcPct val="80000"/>
              </a:lnSpc>
            </a:pPr>
            <a:r>
              <a:rPr lang="en-US" dirty="0"/>
              <a:t>The centers of motion, frames and SPK types are irrelevant to this selection.</a:t>
            </a:r>
          </a:p>
        </p:txBody>
      </p:sp>
    </p:spTree>
    <p:extLst>
      <p:ext uri="{BB962C8B-B14F-4D97-AF65-F5344CB8AC3E}">
        <p14:creationId xmlns:p14="http://schemas.microsoft.com/office/powerpoint/2010/main" val="231453270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a:t>Now for some details.</a:t>
            </a:r>
          </a:p>
          <a:p>
            <a:endParaRPr lang="en-US" dirty="0"/>
          </a:p>
          <a:p>
            <a:r>
              <a:rPr lang="en-US" dirty="0"/>
              <a:t>There’s quite a lot</a:t>
            </a:r>
            <a:r>
              <a:rPr lang="mr-IN" dirty="0"/>
              <a:t>…</a:t>
            </a:r>
            <a:r>
              <a:rPr lang="en-US" dirty="0"/>
              <a:t> don’t feel you need to grasp all of this immediately.</a:t>
            </a:r>
          </a:p>
        </p:txBody>
      </p:sp>
      <p:sp>
        <p:nvSpPr>
          <p:cNvPr id="4" name="Footer Placeholder 3"/>
          <p:cNvSpPr>
            <a:spLocks noGrp="1"/>
          </p:cNvSpPr>
          <p:nvPr>
            <p:ph type="ftr" sz="quarter" idx="10"/>
          </p:nvPr>
        </p:nvSpPr>
        <p:spPr/>
        <p:txBody>
          <a:bodyPr/>
          <a:lstStyle/>
          <a:p>
            <a:pPr>
              <a:defRPr/>
            </a:pPr>
            <a:r>
              <a:rPr lang="en-US" dirty="0"/>
              <a:t>SPK Subsystem</a:t>
            </a:r>
          </a:p>
        </p:txBody>
      </p:sp>
      <p:sp>
        <p:nvSpPr>
          <p:cNvPr id="5" name="Slide Number Placeholder 4"/>
          <p:cNvSpPr>
            <a:spLocks noGrp="1"/>
          </p:cNvSpPr>
          <p:nvPr>
            <p:ph type="sldNum" sz="quarter" idx="11"/>
          </p:nvPr>
        </p:nvSpPr>
        <p:spPr/>
        <p:txBody>
          <a:bodyPr/>
          <a:lstStyle/>
          <a:p>
            <a:pPr>
              <a:defRPr/>
            </a:pPr>
            <a:fld id="{FEBF1FA2-1C28-D04A-87C7-3B9CE95A6DE2}" type="slidenum">
              <a:rPr lang="en-US" smtClean="0"/>
              <a:pPr>
                <a:defRPr/>
              </a:pPr>
              <a:t>24</a:t>
            </a:fld>
            <a:endParaRPr lang="en-US" sz="1400" b="0" dirty="0">
              <a:latin typeface="Times New Roman" charset="0"/>
            </a:endParaRPr>
          </a:p>
        </p:txBody>
      </p:sp>
      <p:sp>
        <p:nvSpPr>
          <p:cNvPr id="6" name="Title 5"/>
          <p:cNvSpPr>
            <a:spLocks noGrp="1"/>
          </p:cNvSpPr>
          <p:nvPr>
            <p:ph type="title"/>
          </p:nvPr>
        </p:nvSpPr>
        <p:spPr>
          <a:xfrm>
            <a:off x="4614097" y="381000"/>
            <a:ext cx="1471558" cy="479747"/>
          </a:xfrm>
        </p:spPr>
        <p:txBody>
          <a:bodyPr/>
          <a:lstStyle/>
          <a:p>
            <a:r>
              <a:rPr lang="en-US" dirty="0"/>
              <a:t>Details</a:t>
            </a:r>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14097" y="3299059"/>
            <a:ext cx="811871" cy="822246"/>
          </a:xfrm>
          <a:prstGeom prst="rect">
            <a:avLst/>
          </a:prstGeom>
        </p:spPr>
      </p:pic>
    </p:spTree>
    <p:extLst>
      <p:ext uri="{BB962C8B-B14F-4D97-AF65-F5344CB8AC3E}">
        <p14:creationId xmlns:p14="http://schemas.microsoft.com/office/powerpoint/2010/main" val="376856575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60" name="Rectangle 1028"/>
          <p:cNvSpPr>
            <a:spLocks noGrp="1" noChangeArrowheads="1"/>
          </p:cNvSpPr>
          <p:nvPr>
            <p:ph type="title"/>
          </p:nvPr>
        </p:nvSpPr>
        <p:spPr>
          <a:xfrm>
            <a:off x="3367088" y="136525"/>
            <a:ext cx="4000500" cy="793750"/>
          </a:xfrm>
        </p:spPr>
        <p:txBody>
          <a:bodyPr/>
          <a:lstStyle/>
          <a:p>
            <a:r>
              <a:rPr lang="en-US" sz="2800" dirty="0"/>
              <a:t>Reading an SPK:</a:t>
            </a:r>
            <a:br>
              <a:rPr lang="en-US" sz="2800" dirty="0"/>
            </a:br>
            <a:r>
              <a:rPr lang="en-US" sz="2800" dirty="0"/>
              <a:t>Observers and Targets</a:t>
            </a:r>
            <a:endParaRPr lang="en-US" dirty="0"/>
          </a:p>
        </p:txBody>
      </p:sp>
      <p:sp>
        <p:nvSpPr>
          <p:cNvPr id="23558" name="Rectangle 1026"/>
          <p:cNvSpPr>
            <a:spLocks noGrp="1" noChangeArrowheads="1"/>
          </p:cNvSpPr>
          <p:nvPr>
            <p:ph idx="1"/>
          </p:nvPr>
        </p:nvSpPr>
        <p:spPr>
          <a:xfrm>
            <a:off x="838200" y="1563688"/>
            <a:ext cx="7972425" cy="2470150"/>
          </a:xfrm>
        </p:spPr>
        <p:txBody>
          <a:bodyPr lIns="90487" rIns="90487"/>
          <a:lstStyle/>
          <a:p>
            <a:r>
              <a:rPr lang="en-US" sz="2000" dirty="0"/>
              <a:t>When you </a:t>
            </a:r>
            <a:r>
              <a:rPr lang="en-US" sz="2000" dirty="0">
                <a:solidFill>
                  <a:schemeClr val="accent1"/>
                </a:solidFill>
              </a:rPr>
              <a:t>read</a:t>
            </a:r>
            <a:r>
              <a:rPr lang="en-US" sz="2000" dirty="0"/>
              <a:t> an SPK file you specify which ephemeris object is to be the “target” and which is to be the “observer.”</a:t>
            </a:r>
          </a:p>
          <a:p>
            <a:r>
              <a:rPr lang="en-US" sz="2000" dirty="0"/>
              <a:t>The SPK system returns the state of the target relative to the observer. </a:t>
            </a:r>
          </a:p>
          <a:p>
            <a:pPr marL="628650" lvl="1"/>
            <a:r>
              <a:rPr lang="en-US" sz="1600" dirty="0"/>
              <a:t>The computed </a:t>
            </a:r>
            <a:r>
              <a:rPr lang="en-US" sz="1600" dirty="0">
                <a:solidFill>
                  <a:schemeClr val="accent2"/>
                </a:solidFill>
              </a:rPr>
              <a:t>position</a:t>
            </a:r>
            <a:r>
              <a:rPr lang="en-US" sz="1600" dirty="0"/>
              <a:t> data point</a:t>
            </a:r>
            <a:r>
              <a:rPr lang="en-US" sz="1600" dirty="0">
                <a:solidFill>
                  <a:schemeClr val="accent1"/>
                </a:solidFill>
              </a:rPr>
              <a:t> </a:t>
            </a:r>
            <a:r>
              <a:rPr lang="en-US" sz="1600" dirty="0"/>
              <a:t>from the “observer” to the “target.”</a:t>
            </a:r>
          </a:p>
          <a:p>
            <a:pPr marL="628650" lvl="1"/>
            <a:r>
              <a:rPr lang="en-US" sz="1600" dirty="0"/>
              <a:t>The computed </a:t>
            </a:r>
            <a:r>
              <a:rPr lang="en-US" sz="1600" dirty="0">
                <a:solidFill>
                  <a:srgbClr val="008000"/>
                </a:solidFill>
              </a:rPr>
              <a:t>velocity</a:t>
            </a:r>
            <a:r>
              <a:rPr lang="en-US" sz="1600" dirty="0"/>
              <a:t> is that of the “target” relative to the “observer.”</a:t>
            </a:r>
          </a:p>
          <a:p>
            <a:pPr marL="228600"/>
            <a:endParaRPr lang="en-US" sz="2200" dirty="0"/>
          </a:p>
          <a:p>
            <a:pPr marL="228600"/>
            <a:endParaRPr lang="en-US" sz="2200" dirty="0"/>
          </a:p>
          <a:p>
            <a:pPr marL="228600"/>
            <a:endParaRPr lang="en-US" sz="2200" dirty="0"/>
          </a:p>
          <a:p>
            <a:pPr marL="228600"/>
            <a:endParaRPr lang="en-US" sz="2200" dirty="0"/>
          </a:p>
          <a:p>
            <a:pPr marL="228600"/>
            <a:endParaRPr lang="en-US" sz="2200" dirty="0"/>
          </a:p>
          <a:p>
            <a:pPr marL="228600"/>
            <a:endParaRPr lang="en-US" sz="2200" dirty="0"/>
          </a:p>
          <a:p>
            <a:pPr marL="228600"/>
            <a:r>
              <a:rPr lang="en-US" sz="2000" dirty="0"/>
              <a:t>Any ephemeris object can be a target </a:t>
            </a:r>
            <a:r>
              <a:rPr lang="en-US" sz="2000" dirty="0">
                <a:solidFill>
                  <a:schemeClr val="accent1"/>
                </a:solidFill>
              </a:rPr>
              <a:t>or</a:t>
            </a:r>
            <a:r>
              <a:rPr lang="en-US" sz="2000" dirty="0"/>
              <a:t> an observer!</a:t>
            </a:r>
          </a:p>
        </p:txBody>
      </p:sp>
      <p:sp>
        <p:nvSpPr>
          <p:cNvPr id="23554" name="Footer Placeholder 3"/>
          <p:cNvSpPr>
            <a:spLocks noGrp="1"/>
          </p:cNvSpPr>
          <p:nvPr>
            <p:ph type="ftr" sz="quarter" idx="10"/>
          </p:nvPr>
        </p:nvSpPr>
        <p:spPr>
          <a:noFill/>
        </p:spPr>
        <p:txBody>
          <a:bodyPr/>
          <a:lstStyle/>
          <a:p>
            <a:r>
              <a:rPr lang="en-US" dirty="0"/>
              <a:t>SPK Subsystem</a:t>
            </a:r>
          </a:p>
        </p:txBody>
      </p:sp>
      <p:sp>
        <p:nvSpPr>
          <p:cNvPr id="23555" name="Slide Number Placeholder 4"/>
          <p:cNvSpPr>
            <a:spLocks noGrp="1"/>
          </p:cNvSpPr>
          <p:nvPr>
            <p:ph type="sldNum" sz="quarter" idx="11"/>
          </p:nvPr>
        </p:nvSpPr>
        <p:spPr>
          <a:noFill/>
        </p:spPr>
        <p:txBody>
          <a:bodyPr/>
          <a:lstStyle/>
          <a:p>
            <a:fld id="{9EAEF403-AB5E-734E-BB06-1C39FEDCD3B9}" type="slidenum">
              <a:rPr lang="en-US"/>
              <a:pPr/>
              <a:t>25</a:t>
            </a:fld>
            <a:endParaRPr lang="en-US" sz="1400" b="0" dirty="0">
              <a:latin typeface="Times New Roman" charset="0"/>
            </a:endParaRPr>
          </a:p>
        </p:txBody>
      </p:sp>
      <p:sp>
        <p:nvSpPr>
          <p:cNvPr id="23556" name="Oval 1094"/>
          <p:cNvSpPr>
            <a:spLocks noChangeArrowheads="1"/>
          </p:cNvSpPr>
          <p:nvPr/>
        </p:nvSpPr>
        <p:spPr bwMode="auto">
          <a:xfrm>
            <a:off x="5375275" y="4991100"/>
            <a:ext cx="327025" cy="327025"/>
          </a:xfrm>
          <a:prstGeom prst="ellipse">
            <a:avLst/>
          </a:prstGeom>
          <a:solidFill>
            <a:srgbClr val="FF6F11"/>
          </a:solidFill>
          <a:ln w="12700">
            <a:solidFill>
              <a:schemeClr val="tx1"/>
            </a:solidFill>
            <a:round/>
            <a:headEnd/>
            <a:tailEnd/>
          </a:ln>
        </p:spPr>
        <p:txBody>
          <a:bodyPr anchor="ctr">
            <a:prstTxWarp prst="textNoShape">
              <a:avLst/>
            </a:prstTxWarp>
            <a:spAutoFit/>
          </a:bodyPr>
          <a:lstStyle/>
          <a:p>
            <a:pPr eaLnBrk="0" hangingPunct="0">
              <a:spcBef>
                <a:spcPct val="50000"/>
              </a:spcBef>
            </a:pPr>
            <a:endParaRPr lang="en-US" dirty="0"/>
          </a:p>
        </p:txBody>
      </p:sp>
      <p:sp>
        <p:nvSpPr>
          <p:cNvPr id="23557" name="Oval 1095"/>
          <p:cNvSpPr>
            <a:spLocks noChangeArrowheads="1"/>
          </p:cNvSpPr>
          <p:nvPr/>
        </p:nvSpPr>
        <p:spPr bwMode="auto">
          <a:xfrm>
            <a:off x="931863" y="4992688"/>
            <a:ext cx="327025" cy="327025"/>
          </a:xfrm>
          <a:prstGeom prst="ellipse">
            <a:avLst/>
          </a:prstGeom>
          <a:solidFill>
            <a:srgbClr val="FF6F11"/>
          </a:solidFill>
          <a:ln w="12700">
            <a:solidFill>
              <a:schemeClr val="tx1"/>
            </a:solidFill>
            <a:round/>
            <a:headEnd/>
            <a:tailEnd/>
          </a:ln>
        </p:spPr>
        <p:txBody>
          <a:bodyPr anchor="ctr">
            <a:prstTxWarp prst="textNoShape">
              <a:avLst/>
            </a:prstTxWarp>
            <a:spAutoFit/>
          </a:bodyPr>
          <a:lstStyle/>
          <a:p>
            <a:pPr eaLnBrk="0" hangingPunct="0">
              <a:spcBef>
                <a:spcPct val="50000"/>
              </a:spcBef>
            </a:pPr>
            <a:endParaRPr lang="en-US" dirty="0"/>
          </a:p>
        </p:txBody>
      </p:sp>
      <p:sp>
        <p:nvSpPr>
          <p:cNvPr id="23559" name="Rectangle 1027"/>
          <p:cNvSpPr>
            <a:spLocks noChangeArrowheads="1"/>
          </p:cNvSpPr>
          <p:nvPr/>
        </p:nvSpPr>
        <p:spPr bwMode="auto">
          <a:xfrm>
            <a:off x="1095375" y="1504950"/>
            <a:ext cx="7212013" cy="1296988"/>
          </a:xfrm>
          <a:prstGeom prst="rect">
            <a:avLst/>
          </a:prstGeom>
          <a:noFill/>
          <a:ln w="12700">
            <a:noFill/>
            <a:miter lim="800000"/>
            <a:headEnd/>
            <a:tailEnd/>
          </a:ln>
        </p:spPr>
        <p:txBody>
          <a:bodyPr wrap="none" anchor="ctr">
            <a:prstTxWarp prst="textNoShape">
              <a:avLst/>
            </a:prstTxWarp>
          </a:bodyPr>
          <a:lstStyle/>
          <a:p>
            <a:pPr eaLnBrk="0" hangingPunct="0">
              <a:spcBef>
                <a:spcPct val="50000"/>
              </a:spcBef>
            </a:pPr>
            <a:endParaRPr lang="en-US" dirty="0"/>
          </a:p>
        </p:txBody>
      </p:sp>
      <p:sp>
        <p:nvSpPr>
          <p:cNvPr id="23561" name="AutoShape 1030"/>
          <p:cNvSpPr>
            <a:spLocks noChangeArrowheads="1"/>
          </p:cNvSpPr>
          <p:nvPr/>
        </p:nvSpPr>
        <p:spPr bwMode="auto">
          <a:xfrm>
            <a:off x="6996113" y="4048125"/>
            <a:ext cx="496887" cy="327025"/>
          </a:xfrm>
          <a:prstGeom prst="cube">
            <a:avLst>
              <a:gd name="adj" fmla="val 25000"/>
            </a:avLst>
          </a:prstGeom>
          <a:solidFill>
            <a:schemeClr val="bg1"/>
          </a:solidFill>
          <a:ln w="12700">
            <a:solidFill>
              <a:schemeClr val="tx1"/>
            </a:solidFill>
            <a:miter lim="800000"/>
            <a:headEnd/>
            <a:tailEnd/>
          </a:ln>
        </p:spPr>
        <p:txBody>
          <a:bodyPr anchor="ctr">
            <a:prstTxWarp prst="textNoShape">
              <a:avLst/>
            </a:prstTxWarp>
            <a:spAutoFit/>
          </a:bodyPr>
          <a:lstStyle/>
          <a:p>
            <a:pPr eaLnBrk="0" hangingPunct="0">
              <a:spcBef>
                <a:spcPct val="50000"/>
              </a:spcBef>
            </a:pPr>
            <a:endParaRPr lang="en-US" dirty="0"/>
          </a:p>
        </p:txBody>
      </p:sp>
      <p:grpSp>
        <p:nvGrpSpPr>
          <p:cNvPr id="23562" name="Group 1031"/>
          <p:cNvGrpSpPr>
            <a:grpSpLocks/>
          </p:cNvGrpSpPr>
          <p:nvPr/>
        </p:nvGrpSpPr>
        <p:grpSpPr bwMode="auto">
          <a:xfrm>
            <a:off x="7629525" y="4070350"/>
            <a:ext cx="681038" cy="230188"/>
            <a:chOff x="640" y="2899"/>
            <a:chExt cx="368" cy="124"/>
          </a:xfrm>
        </p:grpSpPr>
        <p:sp>
          <p:nvSpPr>
            <p:cNvPr id="23614" name="AutoShape 1032"/>
            <p:cNvSpPr>
              <a:spLocks noChangeArrowheads="1"/>
            </p:cNvSpPr>
            <p:nvPr/>
          </p:nvSpPr>
          <p:spPr bwMode="auto">
            <a:xfrm>
              <a:off x="640" y="2904"/>
              <a:ext cx="368" cy="116"/>
            </a:xfrm>
            <a:prstGeom prst="parallelogram">
              <a:avLst>
                <a:gd name="adj" fmla="val 79310"/>
              </a:avLst>
            </a:prstGeom>
            <a:solidFill>
              <a:schemeClr val="bg1"/>
            </a:solidFill>
            <a:ln w="12700">
              <a:solidFill>
                <a:schemeClr val="tx1"/>
              </a:solidFill>
              <a:miter lim="800000"/>
              <a:headEnd/>
              <a:tailEnd/>
            </a:ln>
          </p:spPr>
          <p:txBody>
            <a:bodyPr wrap="none" anchor="ctr">
              <a:prstTxWarp prst="textNoShape">
                <a:avLst/>
              </a:prstTxWarp>
              <a:spAutoFit/>
            </a:bodyPr>
            <a:lstStyle/>
            <a:p>
              <a:pPr eaLnBrk="0" hangingPunct="0">
                <a:spcBef>
                  <a:spcPct val="50000"/>
                </a:spcBef>
              </a:pPr>
              <a:endParaRPr lang="en-US" dirty="0"/>
            </a:p>
          </p:txBody>
        </p:sp>
        <p:sp>
          <p:nvSpPr>
            <p:cNvPr id="23615" name="Line 1033"/>
            <p:cNvSpPr>
              <a:spLocks noChangeShapeType="1"/>
            </p:cNvSpPr>
            <p:nvPr/>
          </p:nvSpPr>
          <p:spPr bwMode="auto">
            <a:xfrm flipV="1">
              <a:off x="676" y="2900"/>
              <a:ext cx="88" cy="116"/>
            </a:xfrm>
            <a:prstGeom prst="line">
              <a:avLst/>
            </a:prstGeom>
            <a:noFill/>
            <a:ln w="12700">
              <a:solidFill>
                <a:schemeClr val="tx1"/>
              </a:solidFill>
              <a:round/>
              <a:headEnd/>
              <a:tailEnd/>
            </a:ln>
          </p:spPr>
          <p:txBody>
            <a:bodyPr wrap="none" anchor="ctr">
              <a:prstTxWarp prst="textNoShape">
                <a:avLst/>
              </a:prstTxWarp>
              <a:spAutoFit/>
            </a:bodyPr>
            <a:lstStyle/>
            <a:p>
              <a:endParaRPr lang="en-US" dirty="0"/>
            </a:p>
          </p:txBody>
        </p:sp>
        <p:sp>
          <p:nvSpPr>
            <p:cNvPr id="23616" name="Line 1034"/>
            <p:cNvSpPr>
              <a:spLocks noChangeShapeType="1"/>
            </p:cNvSpPr>
            <p:nvPr/>
          </p:nvSpPr>
          <p:spPr bwMode="auto">
            <a:xfrm flipV="1">
              <a:off x="707" y="2901"/>
              <a:ext cx="88" cy="116"/>
            </a:xfrm>
            <a:prstGeom prst="line">
              <a:avLst/>
            </a:prstGeom>
            <a:noFill/>
            <a:ln w="12700">
              <a:solidFill>
                <a:schemeClr val="tx1"/>
              </a:solidFill>
              <a:round/>
              <a:headEnd/>
              <a:tailEnd/>
            </a:ln>
          </p:spPr>
          <p:txBody>
            <a:bodyPr wrap="none" anchor="ctr">
              <a:prstTxWarp prst="textNoShape">
                <a:avLst/>
              </a:prstTxWarp>
              <a:spAutoFit/>
            </a:bodyPr>
            <a:lstStyle/>
            <a:p>
              <a:endParaRPr lang="en-US" dirty="0"/>
            </a:p>
          </p:txBody>
        </p:sp>
        <p:sp>
          <p:nvSpPr>
            <p:cNvPr id="23617" name="Line 1035"/>
            <p:cNvSpPr>
              <a:spLocks noChangeShapeType="1"/>
            </p:cNvSpPr>
            <p:nvPr/>
          </p:nvSpPr>
          <p:spPr bwMode="auto">
            <a:xfrm flipV="1">
              <a:off x="742" y="2904"/>
              <a:ext cx="88" cy="116"/>
            </a:xfrm>
            <a:prstGeom prst="line">
              <a:avLst/>
            </a:prstGeom>
            <a:noFill/>
            <a:ln w="12700">
              <a:solidFill>
                <a:schemeClr val="tx1"/>
              </a:solidFill>
              <a:round/>
              <a:headEnd/>
              <a:tailEnd/>
            </a:ln>
          </p:spPr>
          <p:txBody>
            <a:bodyPr wrap="none" anchor="ctr">
              <a:prstTxWarp prst="textNoShape">
                <a:avLst/>
              </a:prstTxWarp>
              <a:spAutoFit/>
            </a:bodyPr>
            <a:lstStyle/>
            <a:p>
              <a:endParaRPr lang="en-US" dirty="0"/>
            </a:p>
          </p:txBody>
        </p:sp>
        <p:sp>
          <p:nvSpPr>
            <p:cNvPr id="23618" name="Line 1036"/>
            <p:cNvSpPr>
              <a:spLocks noChangeShapeType="1"/>
            </p:cNvSpPr>
            <p:nvPr/>
          </p:nvSpPr>
          <p:spPr bwMode="auto">
            <a:xfrm flipV="1">
              <a:off x="769" y="2907"/>
              <a:ext cx="88" cy="116"/>
            </a:xfrm>
            <a:prstGeom prst="line">
              <a:avLst/>
            </a:prstGeom>
            <a:noFill/>
            <a:ln w="12700">
              <a:solidFill>
                <a:schemeClr val="tx1"/>
              </a:solidFill>
              <a:round/>
              <a:headEnd/>
              <a:tailEnd/>
            </a:ln>
          </p:spPr>
          <p:txBody>
            <a:bodyPr wrap="none" anchor="ctr">
              <a:prstTxWarp prst="textNoShape">
                <a:avLst/>
              </a:prstTxWarp>
              <a:spAutoFit/>
            </a:bodyPr>
            <a:lstStyle/>
            <a:p>
              <a:endParaRPr lang="en-US" dirty="0"/>
            </a:p>
          </p:txBody>
        </p:sp>
        <p:sp>
          <p:nvSpPr>
            <p:cNvPr id="23619" name="Line 1037"/>
            <p:cNvSpPr>
              <a:spLocks noChangeShapeType="1"/>
            </p:cNvSpPr>
            <p:nvPr/>
          </p:nvSpPr>
          <p:spPr bwMode="auto">
            <a:xfrm flipV="1">
              <a:off x="807" y="2899"/>
              <a:ext cx="88" cy="116"/>
            </a:xfrm>
            <a:prstGeom prst="line">
              <a:avLst/>
            </a:prstGeom>
            <a:noFill/>
            <a:ln w="12700">
              <a:solidFill>
                <a:schemeClr val="tx1"/>
              </a:solidFill>
              <a:round/>
              <a:headEnd/>
              <a:tailEnd/>
            </a:ln>
          </p:spPr>
          <p:txBody>
            <a:bodyPr wrap="none" anchor="ctr">
              <a:prstTxWarp prst="textNoShape">
                <a:avLst/>
              </a:prstTxWarp>
              <a:spAutoFit/>
            </a:bodyPr>
            <a:lstStyle/>
            <a:p>
              <a:endParaRPr lang="en-US" dirty="0"/>
            </a:p>
          </p:txBody>
        </p:sp>
        <p:sp>
          <p:nvSpPr>
            <p:cNvPr id="23620" name="Line 1038"/>
            <p:cNvSpPr>
              <a:spLocks noChangeShapeType="1"/>
            </p:cNvSpPr>
            <p:nvPr/>
          </p:nvSpPr>
          <p:spPr bwMode="auto">
            <a:xfrm flipV="1">
              <a:off x="845" y="2899"/>
              <a:ext cx="88" cy="116"/>
            </a:xfrm>
            <a:prstGeom prst="line">
              <a:avLst/>
            </a:prstGeom>
            <a:noFill/>
            <a:ln w="12700">
              <a:solidFill>
                <a:schemeClr val="tx1"/>
              </a:solidFill>
              <a:round/>
              <a:headEnd/>
              <a:tailEnd/>
            </a:ln>
          </p:spPr>
          <p:txBody>
            <a:bodyPr wrap="none" anchor="ctr">
              <a:prstTxWarp prst="textNoShape">
                <a:avLst/>
              </a:prstTxWarp>
              <a:spAutoFit/>
            </a:bodyPr>
            <a:lstStyle/>
            <a:p>
              <a:endParaRPr lang="en-US" dirty="0"/>
            </a:p>
          </p:txBody>
        </p:sp>
        <p:sp>
          <p:nvSpPr>
            <p:cNvPr id="23621" name="Line 1039"/>
            <p:cNvSpPr>
              <a:spLocks noChangeShapeType="1"/>
            </p:cNvSpPr>
            <p:nvPr/>
          </p:nvSpPr>
          <p:spPr bwMode="auto">
            <a:xfrm flipV="1">
              <a:off x="883" y="2899"/>
              <a:ext cx="88" cy="116"/>
            </a:xfrm>
            <a:prstGeom prst="line">
              <a:avLst/>
            </a:prstGeom>
            <a:noFill/>
            <a:ln w="12700">
              <a:solidFill>
                <a:schemeClr val="tx1"/>
              </a:solidFill>
              <a:round/>
              <a:headEnd/>
              <a:tailEnd/>
            </a:ln>
          </p:spPr>
          <p:txBody>
            <a:bodyPr wrap="none" anchor="ctr">
              <a:prstTxWarp prst="textNoShape">
                <a:avLst/>
              </a:prstTxWarp>
              <a:spAutoFit/>
            </a:bodyPr>
            <a:lstStyle/>
            <a:p>
              <a:endParaRPr lang="en-US" dirty="0"/>
            </a:p>
          </p:txBody>
        </p:sp>
      </p:grpSp>
      <p:grpSp>
        <p:nvGrpSpPr>
          <p:cNvPr id="23563" name="Group 1040"/>
          <p:cNvGrpSpPr>
            <a:grpSpLocks/>
          </p:cNvGrpSpPr>
          <p:nvPr/>
        </p:nvGrpSpPr>
        <p:grpSpPr bwMode="auto">
          <a:xfrm>
            <a:off x="6257925" y="4079875"/>
            <a:ext cx="681038" cy="230188"/>
            <a:chOff x="640" y="2899"/>
            <a:chExt cx="368" cy="124"/>
          </a:xfrm>
        </p:grpSpPr>
        <p:sp>
          <p:nvSpPr>
            <p:cNvPr id="23606" name="AutoShape 1041"/>
            <p:cNvSpPr>
              <a:spLocks noChangeArrowheads="1"/>
            </p:cNvSpPr>
            <p:nvPr/>
          </p:nvSpPr>
          <p:spPr bwMode="auto">
            <a:xfrm>
              <a:off x="640" y="2904"/>
              <a:ext cx="368" cy="116"/>
            </a:xfrm>
            <a:prstGeom prst="parallelogram">
              <a:avLst>
                <a:gd name="adj" fmla="val 79310"/>
              </a:avLst>
            </a:prstGeom>
            <a:solidFill>
              <a:schemeClr val="bg1"/>
            </a:solidFill>
            <a:ln w="12700">
              <a:solidFill>
                <a:schemeClr val="tx1"/>
              </a:solidFill>
              <a:miter lim="800000"/>
              <a:headEnd/>
              <a:tailEnd/>
            </a:ln>
          </p:spPr>
          <p:txBody>
            <a:bodyPr wrap="none" anchor="ctr">
              <a:prstTxWarp prst="textNoShape">
                <a:avLst/>
              </a:prstTxWarp>
              <a:spAutoFit/>
            </a:bodyPr>
            <a:lstStyle/>
            <a:p>
              <a:pPr eaLnBrk="0" hangingPunct="0">
                <a:spcBef>
                  <a:spcPct val="50000"/>
                </a:spcBef>
              </a:pPr>
              <a:endParaRPr lang="en-US" dirty="0"/>
            </a:p>
          </p:txBody>
        </p:sp>
        <p:sp>
          <p:nvSpPr>
            <p:cNvPr id="23607" name="Line 1042"/>
            <p:cNvSpPr>
              <a:spLocks noChangeShapeType="1"/>
            </p:cNvSpPr>
            <p:nvPr/>
          </p:nvSpPr>
          <p:spPr bwMode="auto">
            <a:xfrm flipV="1">
              <a:off x="676" y="2900"/>
              <a:ext cx="88" cy="116"/>
            </a:xfrm>
            <a:prstGeom prst="line">
              <a:avLst/>
            </a:prstGeom>
            <a:noFill/>
            <a:ln w="12700">
              <a:solidFill>
                <a:schemeClr val="tx1"/>
              </a:solidFill>
              <a:round/>
              <a:headEnd/>
              <a:tailEnd/>
            </a:ln>
          </p:spPr>
          <p:txBody>
            <a:bodyPr wrap="none" anchor="ctr">
              <a:prstTxWarp prst="textNoShape">
                <a:avLst/>
              </a:prstTxWarp>
              <a:spAutoFit/>
            </a:bodyPr>
            <a:lstStyle/>
            <a:p>
              <a:endParaRPr lang="en-US" dirty="0"/>
            </a:p>
          </p:txBody>
        </p:sp>
        <p:sp>
          <p:nvSpPr>
            <p:cNvPr id="23608" name="Line 1043"/>
            <p:cNvSpPr>
              <a:spLocks noChangeShapeType="1"/>
            </p:cNvSpPr>
            <p:nvPr/>
          </p:nvSpPr>
          <p:spPr bwMode="auto">
            <a:xfrm flipV="1">
              <a:off x="707" y="2901"/>
              <a:ext cx="88" cy="116"/>
            </a:xfrm>
            <a:prstGeom prst="line">
              <a:avLst/>
            </a:prstGeom>
            <a:noFill/>
            <a:ln w="12700">
              <a:solidFill>
                <a:schemeClr val="tx1"/>
              </a:solidFill>
              <a:round/>
              <a:headEnd/>
              <a:tailEnd/>
            </a:ln>
          </p:spPr>
          <p:txBody>
            <a:bodyPr wrap="none" anchor="ctr">
              <a:prstTxWarp prst="textNoShape">
                <a:avLst/>
              </a:prstTxWarp>
              <a:spAutoFit/>
            </a:bodyPr>
            <a:lstStyle/>
            <a:p>
              <a:endParaRPr lang="en-US" dirty="0"/>
            </a:p>
          </p:txBody>
        </p:sp>
        <p:sp>
          <p:nvSpPr>
            <p:cNvPr id="23609" name="Line 1044"/>
            <p:cNvSpPr>
              <a:spLocks noChangeShapeType="1"/>
            </p:cNvSpPr>
            <p:nvPr/>
          </p:nvSpPr>
          <p:spPr bwMode="auto">
            <a:xfrm flipV="1">
              <a:off x="742" y="2904"/>
              <a:ext cx="88" cy="116"/>
            </a:xfrm>
            <a:prstGeom prst="line">
              <a:avLst/>
            </a:prstGeom>
            <a:noFill/>
            <a:ln w="12700">
              <a:solidFill>
                <a:schemeClr val="tx1"/>
              </a:solidFill>
              <a:round/>
              <a:headEnd/>
              <a:tailEnd/>
            </a:ln>
          </p:spPr>
          <p:txBody>
            <a:bodyPr wrap="none" anchor="ctr">
              <a:prstTxWarp prst="textNoShape">
                <a:avLst/>
              </a:prstTxWarp>
              <a:spAutoFit/>
            </a:bodyPr>
            <a:lstStyle/>
            <a:p>
              <a:endParaRPr lang="en-US" dirty="0"/>
            </a:p>
          </p:txBody>
        </p:sp>
        <p:sp>
          <p:nvSpPr>
            <p:cNvPr id="23610" name="Line 1045"/>
            <p:cNvSpPr>
              <a:spLocks noChangeShapeType="1"/>
            </p:cNvSpPr>
            <p:nvPr/>
          </p:nvSpPr>
          <p:spPr bwMode="auto">
            <a:xfrm flipV="1">
              <a:off x="769" y="2907"/>
              <a:ext cx="88" cy="116"/>
            </a:xfrm>
            <a:prstGeom prst="line">
              <a:avLst/>
            </a:prstGeom>
            <a:noFill/>
            <a:ln w="12700">
              <a:solidFill>
                <a:schemeClr val="tx1"/>
              </a:solidFill>
              <a:round/>
              <a:headEnd/>
              <a:tailEnd/>
            </a:ln>
          </p:spPr>
          <p:txBody>
            <a:bodyPr wrap="none" anchor="ctr">
              <a:prstTxWarp prst="textNoShape">
                <a:avLst/>
              </a:prstTxWarp>
              <a:spAutoFit/>
            </a:bodyPr>
            <a:lstStyle/>
            <a:p>
              <a:endParaRPr lang="en-US" dirty="0"/>
            </a:p>
          </p:txBody>
        </p:sp>
        <p:sp>
          <p:nvSpPr>
            <p:cNvPr id="23611" name="Line 1046"/>
            <p:cNvSpPr>
              <a:spLocks noChangeShapeType="1"/>
            </p:cNvSpPr>
            <p:nvPr/>
          </p:nvSpPr>
          <p:spPr bwMode="auto">
            <a:xfrm flipV="1">
              <a:off x="807" y="2899"/>
              <a:ext cx="88" cy="116"/>
            </a:xfrm>
            <a:prstGeom prst="line">
              <a:avLst/>
            </a:prstGeom>
            <a:noFill/>
            <a:ln w="12700">
              <a:solidFill>
                <a:schemeClr val="tx1"/>
              </a:solidFill>
              <a:round/>
              <a:headEnd/>
              <a:tailEnd/>
            </a:ln>
          </p:spPr>
          <p:txBody>
            <a:bodyPr wrap="none" anchor="ctr">
              <a:prstTxWarp prst="textNoShape">
                <a:avLst/>
              </a:prstTxWarp>
              <a:spAutoFit/>
            </a:bodyPr>
            <a:lstStyle/>
            <a:p>
              <a:endParaRPr lang="en-US" dirty="0"/>
            </a:p>
          </p:txBody>
        </p:sp>
        <p:sp>
          <p:nvSpPr>
            <p:cNvPr id="23612" name="Line 1047"/>
            <p:cNvSpPr>
              <a:spLocks noChangeShapeType="1"/>
            </p:cNvSpPr>
            <p:nvPr/>
          </p:nvSpPr>
          <p:spPr bwMode="auto">
            <a:xfrm flipV="1">
              <a:off x="845" y="2899"/>
              <a:ext cx="88" cy="116"/>
            </a:xfrm>
            <a:prstGeom prst="line">
              <a:avLst/>
            </a:prstGeom>
            <a:noFill/>
            <a:ln w="12700">
              <a:solidFill>
                <a:schemeClr val="tx1"/>
              </a:solidFill>
              <a:round/>
              <a:headEnd/>
              <a:tailEnd/>
            </a:ln>
          </p:spPr>
          <p:txBody>
            <a:bodyPr wrap="none" anchor="ctr">
              <a:prstTxWarp prst="textNoShape">
                <a:avLst/>
              </a:prstTxWarp>
              <a:spAutoFit/>
            </a:bodyPr>
            <a:lstStyle/>
            <a:p>
              <a:endParaRPr lang="en-US" dirty="0"/>
            </a:p>
          </p:txBody>
        </p:sp>
        <p:sp>
          <p:nvSpPr>
            <p:cNvPr id="23613" name="Line 1048"/>
            <p:cNvSpPr>
              <a:spLocks noChangeShapeType="1"/>
            </p:cNvSpPr>
            <p:nvPr/>
          </p:nvSpPr>
          <p:spPr bwMode="auto">
            <a:xfrm flipV="1">
              <a:off x="883" y="2899"/>
              <a:ext cx="88" cy="116"/>
            </a:xfrm>
            <a:prstGeom prst="line">
              <a:avLst/>
            </a:prstGeom>
            <a:noFill/>
            <a:ln w="12700">
              <a:solidFill>
                <a:schemeClr val="tx1"/>
              </a:solidFill>
              <a:round/>
              <a:headEnd/>
              <a:tailEnd/>
            </a:ln>
          </p:spPr>
          <p:txBody>
            <a:bodyPr wrap="none" anchor="ctr">
              <a:prstTxWarp prst="textNoShape">
                <a:avLst/>
              </a:prstTxWarp>
              <a:spAutoFit/>
            </a:bodyPr>
            <a:lstStyle/>
            <a:p>
              <a:endParaRPr lang="en-US" dirty="0"/>
            </a:p>
          </p:txBody>
        </p:sp>
      </p:grpSp>
      <p:sp>
        <p:nvSpPr>
          <p:cNvPr id="23564" name="Line 1049"/>
          <p:cNvSpPr>
            <a:spLocks noChangeShapeType="1"/>
          </p:cNvSpPr>
          <p:nvPr/>
        </p:nvSpPr>
        <p:spPr bwMode="auto">
          <a:xfrm>
            <a:off x="6848475" y="4211638"/>
            <a:ext cx="133350" cy="0"/>
          </a:xfrm>
          <a:prstGeom prst="line">
            <a:avLst/>
          </a:prstGeom>
          <a:noFill/>
          <a:ln w="12700">
            <a:solidFill>
              <a:schemeClr val="tx1"/>
            </a:solidFill>
            <a:round/>
            <a:headEnd/>
            <a:tailEnd/>
          </a:ln>
        </p:spPr>
        <p:txBody>
          <a:bodyPr anchor="ctr">
            <a:prstTxWarp prst="textNoShape">
              <a:avLst/>
            </a:prstTxWarp>
            <a:spAutoFit/>
          </a:bodyPr>
          <a:lstStyle/>
          <a:p>
            <a:endParaRPr lang="en-US" dirty="0"/>
          </a:p>
        </p:txBody>
      </p:sp>
      <p:sp>
        <p:nvSpPr>
          <p:cNvPr id="23565" name="Line 1050"/>
          <p:cNvSpPr>
            <a:spLocks noChangeShapeType="1"/>
          </p:cNvSpPr>
          <p:nvPr/>
        </p:nvSpPr>
        <p:spPr bwMode="auto">
          <a:xfrm>
            <a:off x="7477125" y="4219575"/>
            <a:ext cx="200025" cy="0"/>
          </a:xfrm>
          <a:prstGeom prst="line">
            <a:avLst/>
          </a:prstGeom>
          <a:noFill/>
          <a:ln w="12700">
            <a:solidFill>
              <a:schemeClr val="tx1"/>
            </a:solidFill>
            <a:round/>
            <a:headEnd/>
            <a:tailEnd/>
          </a:ln>
        </p:spPr>
        <p:txBody>
          <a:bodyPr anchor="ctr">
            <a:prstTxWarp prst="textNoShape">
              <a:avLst/>
            </a:prstTxWarp>
            <a:spAutoFit/>
          </a:bodyPr>
          <a:lstStyle/>
          <a:p>
            <a:endParaRPr lang="en-US" dirty="0"/>
          </a:p>
        </p:txBody>
      </p:sp>
      <p:sp>
        <p:nvSpPr>
          <p:cNvPr id="23566" name="Arc 1052"/>
          <p:cNvSpPr>
            <a:spLocks/>
          </p:cNvSpPr>
          <p:nvPr/>
        </p:nvSpPr>
        <p:spPr bwMode="auto">
          <a:xfrm rot="10117739">
            <a:off x="7123113" y="3605213"/>
            <a:ext cx="392112" cy="420687"/>
          </a:xfrm>
          <a:custGeom>
            <a:avLst/>
            <a:gdLst>
              <a:gd name="T0" fmla="*/ 0 w 20109"/>
              <a:gd name="T1" fmla="*/ 0 h 21600"/>
              <a:gd name="T2" fmla="*/ 2147483647 w 20109"/>
              <a:gd name="T3" fmla="*/ 2147483647 h 21600"/>
              <a:gd name="T4" fmla="*/ 0 w 20109"/>
              <a:gd name="T5" fmla="*/ 2147483647 h 21600"/>
              <a:gd name="T6" fmla="*/ 0 60000 65536"/>
              <a:gd name="T7" fmla="*/ 0 60000 65536"/>
              <a:gd name="T8" fmla="*/ 0 60000 65536"/>
              <a:gd name="T9" fmla="*/ 0 w 20109"/>
              <a:gd name="T10" fmla="*/ 0 h 21600"/>
              <a:gd name="T11" fmla="*/ 20109 w 20109"/>
              <a:gd name="T12" fmla="*/ 21600 h 21600"/>
            </a:gdLst>
            <a:ahLst/>
            <a:cxnLst>
              <a:cxn ang="T6">
                <a:pos x="T0" y="T1"/>
              </a:cxn>
              <a:cxn ang="T7">
                <a:pos x="T2" y="T3"/>
              </a:cxn>
              <a:cxn ang="T8">
                <a:pos x="T4" y="T5"/>
              </a:cxn>
            </a:cxnLst>
            <a:rect l="T9" t="T10" r="T11" b="T12"/>
            <a:pathLst>
              <a:path w="20109" h="21600" fill="none" extrusionOk="0">
                <a:moveTo>
                  <a:pt x="-1" y="0"/>
                </a:moveTo>
                <a:cubicBezTo>
                  <a:pt x="8886" y="0"/>
                  <a:pt x="16866" y="5442"/>
                  <a:pt x="20110" y="13716"/>
                </a:cubicBezTo>
              </a:path>
              <a:path w="20109" h="21600" stroke="0" extrusionOk="0">
                <a:moveTo>
                  <a:pt x="-1" y="0"/>
                </a:moveTo>
                <a:cubicBezTo>
                  <a:pt x="8886" y="0"/>
                  <a:pt x="16866" y="5442"/>
                  <a:pt x="20110" y="13716"/>
                </a:cubicBezTo>
                <a:lnTo>
                  <a:pt x="0" y="21600"/>
                </a:lnTo>
                <a:close/>
              </a:path>
            </a:pathLst>
          </a:custGeom>
          <a:noFill/>
          <a:ln w="12700">
            <a:solidFill>
              <a:schemeClr val="tx1"/>
            </a:solidFill>
            <a:round/>
            <a:headEnd/>
            <a:tailEnd/>
          </a:ln>
        </p:spPr>
        <p:txBody>
          <a:bodyPr anchor="ctr">
            <a:prstTxWarp prst="textNoShape">
              <a:avLst/>
            </a:prstTxWarp>
            <a:spAutoFit/>
          </a:bodyPr>
          <a:lstStyle/>
          <a:p>
            <a:pPr eaLnBrk="0" hangingPunct="0">
              <a:spcBef>
                <a:spcPct val="50000"/>
              </a:spcBef>
            </a:pPr>
            <a:endParaRPr lang="en-US" dirty="0"/>
          </a:p>
        </p:txBody>
      </p:sp>
      <p:sp>
        <p:nvSpPr>
          <p:cNvPr id="23567" name="AutoShape 1053"/>
          <p:cNvSpPr>
            <a:spLocks noChangeArrowheads="1"/>
          </p:cNvSpPr>
          <p:nvPr/>
        </p:nvSpPr>
        <p:spPr bwMode="auto">
          <a:xfrm>
            <a:off x="7210425" y="3943350"/>
            <a:ext cx="149225" cy="153988"/>
          </a:xfrm>
          <a:prstGeom prst="triangle">
            <a:avLst>
              <a:gd name="adj" fmla="val 50000"/>
            </a:avLst>
          </a:prstGeom>
          <a:solidFill>
            <a:schemeClr val="bg1"/>
          </a:solidFill>
          <a:ln w="9525">
            <a:solidFill>
              <a:schemeClr val="tx1"/>
            </a:solidFill>
            <a:miter lim="800000"/>
            <a:headEnd/>
            <a:tailEnd/>
          </a:ln>
        </p:spPr>
        <p:txBody>
          <a:bodyPr wrap="none" anchor="ctr">
            <a:prstTxWarp prst="textNoShape">
              <a:avLst/>
            </a:prstTxWarp>
            <a:spAutoFit/>
          </a:bodyPr>
          <a:lstStyle/>
          <a:p>
            <a:pPr eaLnBrk="0" hangingPunct="0">
              <a:spcBef>
                <a:spcPct val="50000"/>
              </a:spcBef>
            </a:pPr>
            <a:endParaRPr lang="en-US" dirty="0"/>
          </a:p>
        </p:txBody>
      </p:sp>
      <p:sp>
        <p:nvSpPr>
          <p:cNvPr id="23568" name="AutoShape 1054"/>
          <p:cNvSpPr>
            <a:spLocks noChangeArrowheads="1"/>
          </p:cNvSpPr>
          <p:nvPr/>
        </p:nvSpPr>
        <p:spPr bwMode="auto">
          <a:xfrm rot="1581508">
            <a:off x="7337425" y="3652838"/>
            <a:ext cx="149225" cy="153987"/>
          </a:xfrm>
          <a:prstGeom prst="triangle">
            <a:avLst>
              <a:gd name="adj" fmla="val 50000"/>
            </a:avLst>
          </a:prstGeom>
          <a:solidFill>
            <a:schemeClr val="bg2"/>
          </a:solidFill>
          <a:ln w="9525">
            <a:solidFill>
              <a:schemeClr val="tx1"/>
            </a:solidFill>
            <a:miter lim="800000"/>
            <a:headEnd/>
            <a:tailEnd/>
          </a:ln>
        </p:spPr>
        <p:txBody>
          <a:bodyPr wrap="none" anchor="ctr">
            <a:prstTxWarp prst="textNoShape">
              <a:avLst/>
            </a:prstTxWarp>
            <a:spAutoFit/>
          </a:bodyPr>
          <a:lstStyle/>
          <a:p>
            <a:pPr eaLnBrk="0" hangingPunct="0">
              <a:spcBef>
                <a:spcPct val="50000"/>
              </a:spcBef>
            </a:pPr>
            <a:endParaRPr lang="en-US" dirty="0"/>
          </a:p>
        </p:txBody>
      </p:sp>
      <p:sp>
        <p:nvSpPr>
          <p:cNvPr id="23569" name="Line 1055"/>
          <p:cNvSpPr>
            <a:spLocks noChangeShapeType="1"/>
          </p:cNvSpPr>
          <p:nvPr/>
        </p:nvSpPr>
        <p:spPr bwMode="auto">
          <a:xfrm flipH="1">
            <a:off x="7143750" y="3770313"/>
            <a:ext cx="147638" cy="55562"/>
          </a:xfrm>
          <a:prstGeom prst="line">
            <a:avLst/>
          </a:prstGeom>
          <a:noFill/>
          <a:ln w="6350">
            <a:solidFill>
              <a:schemeClr val="tx1"/>
            </a:solidFill>
            <a:round/>
            <a:headEnd/>
            <a:tailEnd/>
          </a:ln>
        </p:spPr>
        <p:txBody>
          <a:bodyPr wrap="none" anchor="ctr">
            <a:prstTxWarp prst="textNoShape">
              <a:avLst/>
            </a:prstTxWarp>
            <a:spAutoFit/>
          </a:bodyPr>
          <a:lstStyle/>
          <a:p>
            <a:endParaRPr lang="en-US" dirty="0"/>
          </a:p>
        </p:txBody>
      </p:sp>
      <p:sp>
        <p:nvSpPr>
          <p:cNvPr id="23570" name="Line 1056"/>
          <p:cNvSpPr>
            <a:spLocks noChangeShapeType="1"/>
          </p:cNvSpPr>
          <p:nvPr/>
        </p:nvSpPr>
        <p:spPr bwMode="auto">
          <a:xfrm>
            <a:off x="7450138" y="3841750"/>
            <a:ext cx="17462" cy="136525"/>
          </a:xfrm>
          <a:prstGeom prst="line">
            <a:avLst/>
          </a:prstGeom>
          <a:noFill/>
          <a:ln w="6350">
            <a:solidFill>
              <a:schemeClr val="tx1"/>
            </a:solidFill>
            <a:round/>
            <a:headEnd/>
            <a:tailEnd/>
          </a:ln>
        </p:spPr>
        <p:txBody>
          <a:bodyPr anchor="ctr">
            <a:prstTxWarp prst="textNoShape">
              <a:avLst/>
            </a:prstTxWarp>
            <a:spAutoFit/>
          </a:bodyPr>
          <a:lstStyle/>
          <a:p>
            <a:endParaRPr lang="en-US" dirty="0"/>
          </a:p>
        </p:txBody>
      </p:sp>
      <p:sp>
        <p:nvSpPr>
          <p:cNvPr id="23571" name="Line 1057"/>
          <p:cNvSpPr>
            <a:spLocks noChangeShapeType="1"/>
          </p:cNvSpPr>
          <p:nvPr/>
        </p:nvSpPr>
        <p:spPr bwMode="auto">
          <a:xfrm flipH="1">
            <a:off x="5548313" y="4213225"/>
            <a:ext cx="1690687" cy="930275"/>
          </a:xfrm>
          <a:prstGeom prst="line">
            <a:avLst/>
          </a:prstGeom>
          <a:noFill/>
          <a:ln w="28575">
            <a:solidFill>
              <a:schemeClr val="accent2"/>
            </a:solidFill>
            <a:round/>
            <a:headEnd type="triangle" w="lg" len="lg"/>
            <a:tailEnd/>
          </a:ln>
        </p:spPr>
        <p:txBody>
          <a:bodyPr anchor="ctr">
            <a:prstTxWarp prst="textNoShape">
              <a:avLst/>
            </a:prstTxWarp>
            <a:spAutoFit/>
          </a:bodyPr>
          <a:lstStyle/>
          <a:p>
            <a:endParaRPr lang="en-US" dirty="0"/>
          </a:p>
        </p:txBody>
      </p:sp>
      <p:sp>
        <p:nvSpPr>
          <p:cNvPr id="23572" name="AutoShape 1060"/>
          <p:cNvSpPr>
            <a:spLocks noChangeArrowheads="1"/>
          </p:cNvSpPr>
          <p:nvPr/>
        </p:nvSpPr>
        <p:spPr bwMode="auto">
          <a:xfrm>
            <a:off x="2516188" y="4089400"/>
            <a:ext cx="496887" cy="327025"/>
          </a:xfrm>
          <a:prstGeom prst="cube">
            <a:avLst>
              <a:gd name="adj" fmla="val 25000"/>
            </a:avLst>
          </a:prstGeom>
          <a:solidFill>
            <a:schemeClr val="bg1"/>
          </a:solidFill>
          <a:ln w="12700">
            <a:solidFill>
              <a:schemeClr val="tx1"/>
            </a:solidFill>
            <a:miter lim="800000"/>
            <a:headEnd/>
            <a:tailEnd/>
          </a:ln>
        </p:spPr>
        <p:txBody>
          <a:bodyPr anchor="ctr">
            <a:prstTxWarp prst="textNoShape">
              <a:avLst/>
            </a:prstTxWarp>
            <a:spAutoFit/>
          </a:bodyPr>
          <a:lstStyle/>
          <a:p>
            <a:pPr eaLnBrk="0" hangingPunct="0">
              <a:spcBef>
                <a:spcPct val="50000"/>
              </a:spcBef>
            </a:pPr>
            <a:endParaRPr lang="en-US" dirty="0"/>
          </a:p>
        </p:txBody>
      </p:sp>
      <p:grpSp>
        <p:nvGrpSpPr>
          <p:cNvPr id="23573" name="Group 1061"/>
          <p:cNvGrpSpPr>
            <a:grpSpLocks/>
          </p:cNvGrpSpPr>
          <p:nvPr/>
        </p:nvGrpSpPr>
        <p:grpSpPr bwMode="auto">
          <a:xfrm>
            <a:off x="3149600" y="4116388"/>
            <a:ext cx="681038" cy="230187"/>
            <a:chOff x="640" y="2899"/>
            <a:chExt cx="368" cy="124"/>
          </a:xfrm>
        </p:grpSpPr>
        <p:sp>
          <p:nvSpPr>
            <p:cNvPr id="23598" name="AutoShape 1062"/>
            <p:cNvSpPr>
              <a:spLocks noChangeArrowheads="1"/>
            </p:cNvSpPr>
            <p:nvPr/>
          </p:nvSpPr>
          <p:spPr bwMode="auto">
            <a:xfrm>
              <a:off x="640" y="2904"/>
              <a:ext cx="368" cy="116"/>
            </a:xfrm>
            <a:prstGeom prst="parallelogram">
              <a:avLst>
                <a:gd name="adj" fmla="val 79310"/>
              </a:avLst>
            </a:prstGeom>
            <a:solidFill>
              <a:schemeClr val="bg1"/>
            </a:solidFill>
            <a:ln w="12700">
              <a:solidFill>
                <a:schemeClr val="tx1"/>
              </a:solidFill>
              <a:miter lim="800000"/>
              <a:headEnd/>
              <a:tailEnd/>
            </a:ln>
          </p:spPr>
          <p:txBody>
            <a:bodyPr wrap="none" anchor="ctr">
              <a:prstTxWarp prst="textNoShape">
                <a:avLst/>
              </a:prstTxWarp>
              <a:spAutoFit/>
            </a:bodyPr>
            <a:lstStyle/>
            <a:p>
              <a:pPr eaLnBrk="0" hangingPunct="0">
                <a:spcBef>
                  <a:spcPct val="50000"/>
                </a:spcBef>
              </a:pPr>
              <a:endParaRPr lang="en-US" dirty="0"/>
            </a:p>
          </p:txBody>
        </p:sp>
        <p:sp>
          <p:nvSpPr>
            <p:cNvPr id="23599" name="Line 1063"/>
            <p:cNvSpPr>
              <a:spLocks noChangeShapeType="1"/>
            </p:cNvSpPr>
            <p:nvPr/>
          </p:nvSpPr>
          <p:spPr bwMode="auto">
            <a:xfrm flipV="1">
              <a:off x="676" y="2900"/>
              <a:ext cx="88" cy="116"/>
            </a:xfrm>
            <a:prstGeom prst="line">
              <a:avLst/>
            </a:prstGeom>
            <a:noFill/>
            <a:ln w="12700">
              <a:solidFill>
                <a:schemeClr val="tx1"/>
              </a:solidFill>
              <a:round/>
              <a:headEnd/>
              <a:tailEnd/>
            </a:ln>
          </p:spPr>
          <p:txBody>
            <a:bodyPr wrap="none" anchor="ctr">
              <a:prstTxWarp prst="textNoShape">
                <a:avLst/>
              </a:prstTxWarp>
              <a:spAutoFit/>
            </a:bodyPr>
            <a:lstStyle/>
            <a:p>
              <a:endParaRPr lang="en-US" dirty="0"/>
            </a:p>
          </p:txBody>
        </p:sp>
        <p:sp>
          <p:nvSpPr>
            <p:cNvPr id="23600" name="Line 1064"/>
            <p:cNvSpPr>
              <a:spLocks noChangeShapeType="1"/>
            </p:cNvSpPr>
            <p:nvPr/>
          </p:nvSpPr>
          <p:spPr bwMode="auto">
            <a:xfrm flipV="1">
              <a:off x="707" y="2901"/>
              <a:ext cx="88" cy="116"/>
            </a:xfrm>
            <a:prstGeom prst="line">
              <a:avLst/>
            </a:prstGeom>
            <a:noFill/>
            <a:ln w="12700">
              <a:solidFill>
                <a:schemeClr val="tx1"/>
              </a:solidFill>
              <a:round/>
              <a:headEnd/>
              <a:tailEnd/>
            </a:ln>
          </p:spPr>
          <p:txBody>
            <a:bodyPr wrap="none" anchor="ctr">
              <a:prstTxWarp prst="textNoShape">
                <a:avLst/>
              </a:prstTxWarp>
              <a:spAutoFit/>
            </a:bodyPr>
            <a:lstStyle/>
            <a:p>
              <a:endParaRPr lang="en-US" dirty="0"/>
            </a:p>
          </p:txBody>
        </p:sp>
        <p:sp>
          <p:nvSpPr>
            <p:cNvPr id="23601" name="Line 1065"/>
            <p:cNvSpPr>
              <a:spLocks noChangeShapeType="1"/>
            </p:cNvSpPr>
            <p:nvPr/>
          </p:nvSpPr>
          <p:spPr bwMode="auto">
            <a:xfrm flipV="1">
              <a:off x="742" y="2904"/>
              <a:ext cx="88" cy="116"/>
            </a:xfrm>
            <a:prstGeom prst="line">
              <a:avLst/>
            </a:prstGeom>
            <a:noFill/>
            <a:ln w="12700">
              <a:solidFill>
                <a:schemeClr val="tx1"/>
              </a:solidFill>
              <a:round/>
              <a:headEnd/>
              <a:tailEnd/>
            </a:ln>
          </p:spPr>
          <p:txBody>
            <a:bodyPr wrap="none" anchor="ctr">
              <a:prstTxWarp prst="textNoShape">
                <a:avLst/>
              </a:prstTxWarp>
              <a:spAutoFit/>
            </a:bodyPr>
            <a:lstStyle/>
            <a:p>
              <a:endParaRPr lang="en-US" dirty="0"/>
            </a:p>
          </p:txBody>
        </p:sp>
        <p:sp>
          <p:nvSpPr>
            <p:cNvPr id="23602" name="Line 1066"/>
            <p:cNvSpPr>
              <a:spLocks noChangeShapeType="1"/>
            </p:cNvSpPr>
            <p:nvPr/>
          </p:nvSpPr>
          <p:spPr bwMode="auto">
            <a:xfrm flipV="1">
              <a:off x="769" y="2907"/>
              <a:ext cx="88" cy="116"/>
            </a:xfrm>
            <a:prstGeom prst="line">
              <a:avLst/>
            </a:prstGeom>
            <a:noFill/>
            <a:ln w="12700">
              <a:solidFill>
                <a:schemeClr val="tx1"/>
              </a:solidFill>
              <a:round/>
              <a:headEnd/>
              <a:tailEnd/>
            </a:ln>
          </p:spPr>
          <p:txBody>
            <a:bodyPr wrap="none" anchor="ctr">
              <a:prstTxWarp prst="textNoShape">
                <a:avLst/>
              </a:prstTxWarp>
              <a:spAutoFit/>
            </a:bodyPr>
            <a:lstStyle/>
            <a:p>
              <a:endParaRPr lang="en-US" dirty="0"/>
            </a:p>
          </p:txBody>
        </p:sp>
        <p:sp>
          <p:nvSpPr>
            <p:cNvPr id="23603" name="Line 1067"/>
            <p:cNvSpPr>
              <a:spLocks noChangeShapeType="1"/>
            </p:cNvSpPr>
            <p:nvPr/>
          </p:nvSpPr>
          <p:spPr bwMode="auto">
            <a:xfrm flipV="1">
              <a:off x="807" y="2899"/>
              <a:ext cx="88" cy="116"/>
            </a:xfrm>
            <a:prstGeom prst="line">
              <a:avLst/>
            </a:prstGeom>
            <a:noFill/>
            <a:ln w="12700">
              <a:solidFill>
                <a:schemeClr val="tx1"/>
              </a:solidFill>
              <a:round/>
              <a:headEnd/>
              <a:tailEnd/>
            </a:ln>
          </p:spPr>
          <p:txBody>
            <a:bodyPr wrap="none" anchor="ctr">
              <a:prstTxWarp prst="textNoShape">
                <a:avLst/>
              </a:prstTxWarp>
              <a:spAutoFit/>
            </a:bodyPr>
            <a:lstStyle/>
            <a:p>
              <a:endParaRPr lang="en-US" dirty="0"/>
            </a:p>
          </p:txBody>
        </p:sp>
        <p:sp>
          <p:nvSpPr>
            <p:cNvPr id="23604" name="Line 1068"/>
            <p:cNvSpPr>
              <a:spLocks noChangeShapeType="1"/>
            </p:cNvSpPr>
            <p:nvPr/>
          </p:nvSpPr>
          <p:spPr bwMode="auto">
            <a:xfrm flipV="1">
              <a:off x="845" y="2899"/>
              <a:ext cx="88" cy="116"/>
            </a:xfrm>
            <a:prstGeom prst="line">
              <a:avLst/>
            </a:prstGeom>
            <a:noFill/>
            <a:ln w="12700">
              <a:solidFill>
                <a:schemeClr val="tx1"/>
              </a:solidFill>
              <a:round/>
              <a:headEnd/>
              <a:tailEnd/>
            </a:ln>
          </p:spPr>
          <p:txBody>
            <a:bodyPr wrap="none" anchor="ctr">
              <a:prstTxWarp prst="textNoShape">
                <a:avLst/>
              </a:prstTxWarp>
              <a:spAutoFit/>
            </a:bodyPr>
            <a:lstStyle/>
            <a:p>
              <a:endParaRPr lang="en-US" dirty="0"/>
            </a:p>
          </p:txBody>
        </p:sp>
        <p:sp>
          <p:nvSpPr>
            <p:cNvPr id="23605" name="Line 1069"/>
            <p:cNvSpPr>
              <a:spLocks noChangeShapeType="1"/>
            </p:cNvSpPr>
            <p:nvPr/>
          </p:nvSpPr>
          <p:spPr bwMode="auto">
            <a:xfrm flipV="1">
              <a:off x="883" y="2899"/>
              <a:ext cx="88" cy="116"/>
            </a:xfrm>
            <a:prstGeom prst="line">
              <a:avLst/>
            </a:prstGeom>
            <a:noFill/>
            <a:ln w="12700">
              <a:solidFill>
                <a:schemeClr val="tx1"/>
              </a:solidFill>
              <a:round/>
              <a:headEnd/>
              <a:tailEnd/>
            </a:ln>
          </p:spPr>
          <p:txBody>
            <a:bodyPr wrap="none" anchor="ctr">
              <a:prstTxWarp prst="textNoShape">
                <a:avLst/>
              </a:prstTxWarp>
              <a:spAutoFit/>
            </a:bodyPr>
            <a:lstStyle/>
            <a:p>
              <a:endParaRPr lang="en-US" dirty="0"/>
            </a:p>
          </p:txBody>
        </p:sp>
      </p:grpSp>
      <p:grpSp>
        <p:nvGrpSpPr>
          <p:cNvPr id="23574" name="Group 1070"/>
          <p:cNvGrpSpPr>
            <a:grpSpLocks/>
          </p:cNvGrpSpPr>
          <p:nvPr/>
        </p:nvGrpSpPr>
        <p:grpSpPr bwMode="auto">
          <a:xfrm>
            <a:off x="1778000" y="4121150"/>
            <a:ext cx="681038" cy="230188"/>
            <a:chOff x="640" y="2899"/>
            <a:chExt cx="368" cy="124"/>
          </a:xfrm>
        </p:grpSpPr>
        <p:sp>
          <p:nvSpPr>
            <p:cNvPr id="23590" name="AutoShape 1071"/>
            <p:cNvSpPr>
              <a:spLocks noChangeArrowheads="1"/>
            </p:cNvSpPr>
            <p:nvPr/>
          </p:nvSpPr>
          <p:spPr bwMode="auto">
            <a:xfrm>
              <a:off x="640" y="2904"/>
              <a:ext cx="368" cy="116"/>
            </a:xfrm>
            <a:prstGeom prst="parallelogram">
              <a:avLst>
                <a:gd name="adj" fmla="val 79310"/>
              </a:avLst>
            </a:prstGeom>
            <a:solidFill>
              <a:schemeClr val="bg1"/>
            </a:solidFill>
            <a:ln w="12700">
              <a:solidFill>
                <a:schemeClr val="tx1"/>
              </a:solidFill>
              <a:miter lim="800000"/>
              <a:headEnd/>
              <a:tailEnd/>
            </a:ln>
          </p:spPr>
          <p:txBody>
            <a:bodyPr wrap="none" anchor="ctr">
              <a:prstTxWarp prst="textNoShape">
                <a:avLst/>
              </a:prstTxWarp>
              <a:spAutoFit/>
            </a:bodyPr>
            <a:lstStyle/>
            <a:p>
              <a:pPr eaLnBrk="0" hangingPunct="0">
                <a:spcBef>
                  <a:spcPct val="50000"/>
                </a:spcBef>
              </a:pPr>
              <a:endParaRPr lang="en-US" dirty="0"/>
            </a:p>
          </p:txBody>
        </p:sp>
        <p:sp>
          <p:nvSpPr>
            <p:cNvPr id="23591" name="Line 1072"/>
            <p:cNvSpPr>
              <a:spLocks noChangeShapeType="1"/>
            </p:cNvSpPr>
            <p:nvPr/>
          </p:nvSpPr>
          <p:spPr bwMode="auto">
            <a:xfrm flipV="1">
              <a:off x="676" y="2900"/>
              <a:ext cx="88" cy="116"/>
            </a:xfrm>
            <a:prstGeom prst="line">
              <a:avLst/>
            </a:prstGeom>
            <a:noFill/>
            <a:ln w="12700">
              <a:solidFill>
                <a:schemeClr val="tx1"/>
              </a:solidFill>
              <a:round/>
              <a:headEnd/>
              <a:tailEnd/>
            </a:ln>
          </p:spPr>
          <p:txBody>
            <a:bodyPr wrap="none" anchor="ctr">
              <a:prstTxWarp prst="textNoShape">
                <a:avLst/>
              </a:prstTxWarp>
              <a:spAutoFit/>
            </a:bodyPr>
            <a:lstStyle/>
            <a:p>
              <a:endParaRPr lang="en-US" dirty="0"/>
            </a:p>
          </p:txBody>
        </p:sp>
        <p:sp>
          <p:nvSpPr>
            <p:cNvPr id="23592" name="Line 1073"/>
            <p:cNvSpPr>
              <a:spLocks noChangeShapeType="1"/>
            </p:cNvSpPr>
            <p:nvPr/>
          </p:nvSpPr>
          <p:spPr bwMode="auto">
            <a:xfrm flipV="1">
              <a:off x="707" y="2901"/>
              <a:ext cx="88" cy="116"/>
            </a:xfrm>
            <a:prstGeom prst="line">
              <a:avLst/>
            </a:prstGeom>
            <a:noFill/>
            <a:ln w="12700">
              <a:solidFill>
                <a:schemeClr val="tx1"/>
              </a:solidFill>
              <a:round/>
              <a:headEnd/>
              <a:tailEnd/>
            </a:ln>
          </p:spPr>
          <p:txBody>
            <a:bodyPr wrap="none" anchor="ctr">
              <a:prstTxWarp prst="textNoShape">
                <a:avLst/>
              </a:prstTxWarp>
              <a:spAutoFit/>
            </a:bodyPr>
            <a:lstStyle/>
            <a:p>
              <a:endParaRPr lang="en-US" dirty="0"/>
            </a:p>
          </p:txBody>
        </p:sp>
        <p:sp>
          <p:nvSpPr>
            <p:cNvPr id="23593" name="Line 1074"/>
            <p:cNvSpPr>
              <a:spLocks noChangeShapeType="1"/>
            </p:cNvSpPr>
            <p:nvPr/>
          </p:nvSpPr>
          <p:spPr bwMode="auto">
            <a:xfrm flipV="1">
              <a:off x="742" y="2904"/>
              <a:ext cx="88" cy="116"/>
            </a:xfrm>
            <a:prstGeom prst="line">
              <a:avLst/>
            </a:prstGeom>
            <a:noFill/>
            <a:ln w="12700">
              <a:solidFill>
                <a:schemeClr val="tx1"/>
              </a:solidFill>
              <a:round/>
              <a:headEnd/>
              <a:tailEnd/>
            </a:ln>
          </p:spPr>
          <p:txBody>
            <a:bodyPr wrap="none" anchor="ctr">
              <a:prstTxWarp prst="textNoShape">
                <a:avLst/>
              </a:prstTxWarp>
              <a:spAutoFit/>
            </a:bodyPr>
            <a:lstStyle/>
            <a:p>
              <a:endParaRPr lang="en-US" dirty="0"/>
            </a:p>
          </p:txBody>
        </p:sp>
        <p:sp>
          <p:nvSpPr>
            <p:cNvPr id="23594" name="Line 1075"/>
            <p:cNvSpPr>
              <a:spLocks noChangeShapeType="1"/>
            </p:cNvSpPr>
            <p:nvPr/>
          </p:nvSpPr>
          <p:spPr bwMode="auto">
            <a:xfrm flipV="1">
              <a:off x="769" y="2907"/>
              <a:ext cx="88" cy="116"/>
            </a:xfrm>
            <a:prstGeom prst="line">
              <a:avLst/>
            </a:prstGeom>
            <a:noFill/>
            <a:ln w="12700">
              <a:solidFill>
                <a:schemeClr val="tx1"/>
              </a:solidFill>
              <a:round/>
              <a:headEnd/>
              <a:tailEnd/>
            </a:ln>
          </p:spPr>
          <p:txBody>
            <a:bodyPr wrap="none" anchor="ctr">
              <a:prstTxWarp prst="textNoShape">
                <a:avLst/>
              </a:prstTxWarp>
              <a:spAutoFit/>
            </a:bodyPr>
            <a:lstStyle/>
            <a:p>
              <a:endParaRPr lang="en-US" dirty="0"/>
            </a:p>
          </p:txBody>
        </p:sp>
        <p:sp>
          <p:nvSpPr>
            <p:cNvPr id="23595" name="Line 1076"/>
            <p:cNvSpPr>
              <a:spLocks noChangeShapeType="1"/>
            </p:cNvSpPr>
            <p:nvPr/>
          </p:nvSpPr>
          <p:spPr bwMode="auto">
            <a:xfrm flipV="1">
              <a:off x="807" y="2899"/>
              <a:ext cx="88" cy="116"/>
            </a:xfrm>
            <a:prstGeom prst="line">
              <a:avLst/>
            </a:prstGeom>
            <a:noFill/>
            <a:ln w="12700">
              <a:solidFill>
                <a:schemeClr val="tx1"/>
              </a:solidFill>
              <a:round/>
              <a:headEnd/>
              <a:tailEnd/>
            </a:ln>
          </p:spPr>
          <p:txBody>
            <a:bodyPr wrap="none" anchor="ctr">
              <a:prstTxWarp prst="textNoShape">
                <a:avLst/>
              </a:prstTxWarp>
              <a:spAutoFit/>
            </a:bodyPr>
            <a:lstStyle/>
            <a:p>
              <a:endParaRPr lang="en-US" dirty="0"/>
            </a:p>
          </p:txBody>
        </p:sp>
        <p:sp>
          <p:nvSpPr>
            <p:cNvPr id="23596" name="Line 1077"/>
            <p:cNvSpPr>
              <a:spLocks noChangeShapeType="1"/>
            </p:cNvSpPr>
            <p:nvPr/>
          </p:nvSpPr>
          <p:spPr bwMode="auto">
            <a:xfrm flipV="1">
              <a:off x="845" y="2899"/>
              <a:ext cx="88" cy="116"/>
            </a:xfrm>
            <a:prstGeom prst="line">
              <a:avLst/>
            </a:prstGeom>
            <a:noFill/>
            <a:ln w="12700">
              <a:solidFill>
                <a:schemeClr val="tx1"/>
              </a:solidFill>
              <a:round/>
              <a:headEnd/>
              <a:tailEnd/>
            </a:ln>
          </p:spPr>
          <p:txBody>
            <a:bodyPr wrap="none" anchor="ctr">
              <a:prstTxWarp prst="textNoShape">
                <a:avLst/>
              </a:prstTxWarp>
              <a:spAutoFit/>
            </a:bodyPr>
            <a:lstStyle/>
            <a:p>
              <a:endParaRPr lang="en-US" dirty="0"/>
            </a:p>
          </p:txBody>
        </p:sp>
        <p:sp>
          <p:nvSpPr>
            <p:cNvPr id="23597" name="Line 1078"/>
            <p:cNvSpPr>
              <a:spLocks noChangeShapeType="1"/>
            </p:cNvSpPr>
            <p:nvPr/>
          </p:nvSpPr>
          <p:spPr bwMode="auto">
            <a:xfrm flipV="1">
              <a:off x="883" y="2899"/>
              <a:ext cx="88" cy="116"/>
            </a:xfrm>
            <a:prstGeom prst="line">
              <a:avLst/>
            </a:prstGeom>
            <a:noFill/>
            <a:ln w="12700">
              <a:solidFill>
                <a:schemeClr val="tx1"/>
              </a:solidFill>
              <a:round/>
              <a:headEnd/>
              <a:tailEnd/>
            </a:ln>
          </p:spPr>
          <p:txBody>
            <a:bodyPr wrap="none" anchor="ctr">
              <a:prstTxWarp prst="textNoShape">
                <a:avLst/>
              </a:prstTxWarp>
              <a:spAutoFit/>
            </a:bodyPr>
            <a:lstStyle/>
            <a:p>
              <a:endParaRPr lang="en-US" dirty="0"/>
            </a:p>
          </p:txBody>
        </p:sp>
      </p:grpSp>
      <p:sp>
        <p:nvSpPr>
          <p:cNvPr id="23575" name="Line 1079"/>
          <p:cNvSpPr>
            <a:spLocks noChangeShapeType="1"/>
          </p:cNvSpPr>
          <p:nvPr/>
        </p:nvSpPr>
        <p:spPr bwMode="auto">
          <a:xfrm>
            <a:off x="2368550" y="4252913"/>
            <a:ext cx="133350" cy="0"/>
          </a:xfrm>
          <a:prstGeom prst="line">
            <a:avLst/>
          </a:prstGeom>
          <a:noFill/>
          <a:ln w="12700">
            <a:solidFill>
              <a:schemeClr val="tx1"/>
            </a:solidFill>
            <a:round/>
            <a:headEnd/>
            <a:tailEnd/>
          </a:ln>
        </p:spPr>
        <p:txBody>
          <a:bodyPr anchor="ctr">
            <a:prstTxWarp prst="textNoShape">
              <a:avLst/>
            </a:prstTxWarp>
            <a:spAutoFit/>
          </a:bodyPr>
          <a:lstStyle/>
          <a:p>
            <a:endParaRPr lang="en-US" dirty="0"/>
          </a:p>
        </p:txBody>
      </p:sp>
      <p:sp>
        <p:nvSpPr>
          <p:cNvPr id="23576" name="Line 1080"/>
          <p:cNvSpPr>
            <a:spLocks noChangeShapeType="1"/>
          </p:cNvSpPr>
          <p:nvPr/>
        </p:nvSpPr>
        <p:spPr bwMode="auto">
          <a:xfrm>
            <a:off x="2997200" y="4260850"/>
            <a:ext cx="200025" cy="0"/>
          </a:xfrm>
          <a:prstGeom prst="line">
            <a:avLst/>
          </a:prstGeom>
          <a:noFill/>
          <a:ln w="12700">
            <a:solidFill>
              <a:schemeClr val="tx1"/>
            </a:solidFill>
            <a:round/>
            <a:headEnd/>
            <a:tailEnd/>
          </a:ln>
        </p:spPr>
        <p:txBody>
          <a:bodyPr anchor="ctr">
            <a:prstTxWarp prst="textNoShape">
              <a:avLst/>
            </a:prstTxWarp>
            <a:spAutoFit/>
          </a:bodyPr>
          <a:lstStyle/>
          <a:p>
            <a:endParaRPr lang="en-US" dirty="0"/>
          </a:p>
        </p:txBody>
      </p:sp>
      <p:sp>
        <p:nvSpPr>
          <p:cNvPr id="23577" name="Arc 1082"/>
          <p:cNvSpPr>
            <a:spLocks/>
          </p:cNvSpPr>
          <p:nvPr/>
        </p:nvSpPr>
        <p:spPr bwMode="auto">
          <a:xfrm rot="10117739">
            <a:off x="2643188" y="3646488"/>
            <a:ext cx="392112" cy="420687"/>
          </a:xfrm>
          <a:custGeom>
            <a:avLst/>
            <a:gdLst>
              <a:gd name="T0" fmla="*/ 0 w 20109"/>
              <a:gd name="T1" fmla="*/ 0 h 21600"/>
              <a:gd name="T2" fmla="*/ 2147483647 w 20109"/>
              <a:gd name="T3" fmla="*/ 2147483647 h 21600"/>
              <a:gd name="T4" fmla="*/ 0 w 20109"/>
              <a:gd name="T5" fmla="*/ 2147483647 h 21600"/>
              <a:gd name="T6" fmla="*/ 0 60000 65536"/>
              <a:gd name="T7" fmla="*/ 0 60000 65536"/>
              <a:gd name="T8" fmla="*/ 0 60000 65536"/>
              <a:gd name="T9" fmla="*/ 0 w 20109"/>
              <a:gd name="T10" fmla="*/ 0 h 21600"/>
              <a:gd name="T11" fmla="*/ 20109 w 20109"/>
              <a:gd name="T12" fmla="*/ 21600 h 21600"/>
            </a:gdLst>
            <a:ahLst/>
            <a:cxnLst>
              <a:cxn ang="T6">
                <a:pos x="T0" y="T1"/>
              </a:cxn>
              <a:cxn ang="T7">
                <a:pos x="T2" y="T3"/>
              </a:cxn>
              <a:cxn ang="T8">
                <a:pos x="T4" y="T5"/>
              </a:cxn>
            </a:cxnLst>
            <a:rect l="T9" t="T10" r="T11" b="T12"/>
            <a:pathLst>
              <a:path w="20109" h="21600" fill="none" extrusionOk="0">
                <a:moveTo>
                  <a:pt x="-1" y="0"/>
                </a:moveTo>
                <a:cubicBezTo>
                  <a:pt x="8886" y="0"/>
                  <a:pt x="16866" y="5442"/>
                  <a:pt x="20110" y="13716"/>
                </a:cubicBezTo>
              </a:path>
              <a:path w="20109" h="21600" stroke="0" extrusionOk="0">
                <a:moveTo>
                  <a:pt x="-1" y="0"/>
                </a:moveTo>
                <a:cubicBezTo>
                  <a:pt x="8886" y="0"/>
                  <a:pt x="16866" y="5442"/>
                  <a:pt x="20110" y="13716"/>
                </a:cubicBezTo>
                <a:lnTo>
                  <a:pt x="0" y="21600"/>
                </a:lnTo>
                <a:close/>
              </a:path>
            </a:pathLst>
          </a:custGeom>
          <a:noFill/>
          <a:ln w="12700">
            <a:solidFill>
              <a:schemeClr val="tx1"/>
            </a:solidFill>
            <a:round/>
            <a:headEnd/>
            <a:tailEnd/>
          </a:ln>
        </p:spPr>
        <p:txBody>
          <a:bodyPr anchor="ctr">
            <a:prstTxWarp prst="textNoShape">
              <a:avLst/>
            </a:prstTxWarp>
            <a:spAutoFit/>
          </a:bodyPr>
          <a:lstStyle/>
          <a:p>
            <a:pPr eaLnBrk="0" hangingPunct="0">
              <a:spcBef>
                <a:spcPct val="50000"/>
              </a:spcBef>
            </a:pPr>
            <a:endParaRPr lang="en-US" dirty="0"/>
          </a:p>
        </p:txBody>
      </p:sp>
      <p:sp>
        <p:nvSpPr>
          <p:cNvPr id="23578" name="AutoShape 1083"/>
          <p:cNvSpPr>
            <a:spLocks noChangeArrowheads="1"/>
          </p:cNvSpPr>
          <p:nvPr/>
        </p:nvSpPr>
        <p:spPr bwMode="auto">
          <a:xfrm>
            <a:off x="2730500" y="3984625"/>
            <a:ext cx="149225" cy="153988"/>
          </a:xfrm>
          <a:prstGeom prst="triangle">
            <a:avLst>
              <a:gd name="adj" fmla="val 50000"/>
            </a:avLst>
          </a:prstGeom>
          <a:solidFill>
            <a:schemeClr val="bg1"/>
          </a:solidFill>
          <a:ln w="9525">
            <a:solidFill>
              <a:schemeClr val="tx1"/>
            </a:solidFill>
            <a:miter lim="800000"/>
            <a:headEnd/>
            <a:tailEnd/>
          </a:ln>
        </p:spPr>
        <p:txBody>
          <a:bodyPr wrap="none" anchor="ctr">
            <a:prstTxWarp prst="textNoShape">
              <a:avLst/>
            </a:prstTxWarp>
            <a:spAutoFit/>
          </a:bodyPr>
          <a:lstStyle/>
          <a:p>
            <a:pPr eaLnBrk="0" hangingPunct="0">
              <a:spcBef>
                <a:spcPct val="50000"/>
              </a:spcBef>
            </a:pPr>
            <a:endParaRPr lang="en-US" dirty="0"/>
          </a:p>
        </p:txBody>
      </p:sp>
      <p:sp>
        <p:nvSpPr>
          <p:cNvPr id="23579" name="AutoShape 1084"/>
          <p:cNvSpPr>
            <a:spLocks noChangeArrowheads="1"/>
          </p:cNvSpPr>
          <p:nvPr/>
        </p:nvSpPr>
        <p:spPr bwMode="auto">
          <a:xfrm rot="1581508">
            <a:off x="2857500" y="3694113"/>
            <a:ext cx="149225" cy="153987"/>
          </a:xfrm>
          <a:prstGeom prst="triangle">
            <a:avLst>
              <a:gd name="adj" fmla="val 50000"/>
            </a:avLst>
          </a:prstGeom>
          <a:solidFill>
            <a:schemeClr val="bg2"/>
          </a:solidFill>
          <a:ln w="9525">
            <a:solidFill>
              <a:schemeClr val="tx1"/>
            </a:solidFill>
            <a:miter lim="800000"/>
            <a:headEnd/>
            <a:tailEnd/>
          </a:ln>
        </p:spPr>
        <p:txBody>
          <a:bodyPr wrap="none" anchor="ctr">
            <a:prstTxWarp prst="textNoShape">
              <a:avLst/>
            </a:prstTxWarp>
            <a:spAutoFit/>
          </a:bodyPr>
          <a:lstStyle/>
          <a:p>
            <a:pPr eaLnBrk="0" hangingPunct="0">
              <a:spcBef>
                <a:spcPct val="50000"/>
              </a:spcBef>
            </a:pPr>
            <a:endParaRPr lang="en-US" dirty="0"/>
          </a:p>
        </p:txBody>
      </p:sp>
      <p:sp>
        <p:nvSpPr>
          <p:cNvPr id="23580" name="Line 1085"/>
          <p:cNvSpPr>
            <a:spLocks noChangeShapeType="1"/>
          </p:cNvSpPr>
          <p:nvPr/>
        </p:nvSpPr>
        <p:spPr bwMode="auto">
          <a:xfrm flipH="1">
            <a:off x="2663825" y="3811588"/>
            <a:ext cx="147638" cy="55562"/>
          </a:xfrm>
          <a:prstGeom prst="line">
            <a:avLst/>
          </a:prstGeom>
          <a:noFill/>
          <a:ln w="6350">
            <a:solidFill>
              <a:schemeClr val="tx1"/>
            </a:solidFill>
            <a:round/>
            <a:headEnd/>
            <a:tailEnd/>
          </a:ln>
        </p:spPr>
        <p:txBody>
          <a:bodyPr wrap="none" anchor="ctr">
            <a:prstTxWarp prst="textNoShape">
              <a:avLst/>
            </a:prstTxWarp>
            <a:spAutoFit/>
          </a:bodyPr>
          <a:lstStyle/>
          <a:p>
            <a:endParaRPr lang="en-US" dirty="0"/>
          </a:p>
        </p:txBody>
      </p:sp>
      <p:sp>
        <p:nvSpPr>
          <p:cNvPr id="23581" name="Line 1086"/>
          <p:cNvSpPr>
            <a:spLocks noChangeShapeType="1"/>
          </p:cNvSpPr>
          <p:nvPr/>
        </p:nvSpPr>
        <p:spPr bwMode="auto">
          <a:xfrm>
            <a:off x="2970213" y="3883025"/>
            <a:ext cx="17462" cy="136525"/>
          </a:xfrm>
          <a:prstGeom prst="line">
            <a:avLst/>
          </a:prstGeom>
          <a:noFill/>
          <a:ln w="6350">
            <a:solidFill>
              <a:schemeClr val="tx1"/>
            </a:solidFill>
            <a:round/>
            <a:headEnd/>
            <a:tailEnd/>
          </a:ln>
        </p:spPr>
        <p:txBody>
          <a:bodyPr anchor="ctr">
            <a:prstTxWarp prst="textNoShape">
              <a:avLst/>
            </a:prstTxWarp>
            <a:spAutoFit/>
          </a:bodyPr>
          <a:lstStyle/>
          <a:p>
            <a:endParaRPr lang="en-US" dirty="0"/>
          </a:p>
        </p:txBody>
      </p:sp>
      <p:sp>
        <p:nvSpPr>
          <p:cNvPr id="23582" name="Line 1087"/>
          <p:cNvSpPr>
            <a:spLocks noChangeShapeType="1"/>
          </p:cNvSpPr>
          <p:nvPr/>
        </p:nvSpPr>
        <p:spPr bwMode="auto">
          <a:xfrm flipH="1">
            <a:off x="1074738" y="4254500"/>
            <a:ext cx="1682750" cy="917575"/>
          </a:xfrm>
          <a:prstGeom prst="line">
            <a:avLst/>
          </a:prstGeom>
          <a:noFill/>
          <a:ln w="28575">
            <a:solidFill>
              <a:schemeClr val="accent2"/>
            </a:solidFill>
            <a:round/>
            <a:headEnd/>
            <a:tailEnd type="triangle" w="lg" len="med"/>
          </a:ln>
        </p:spPr>
        <p:txBody>
          <a:bodyPr anchor="ctr">
            <a:prstTxWarp prst="textNoShape">
              <a:avLst/>
            </a:prstTxWarp>
            <a:spAutoFit/>
          </a:bodyPr>
          <a:lstStyle/>
          <a:p>
            <a:endParaRPr lang="en-US" dirty="0"/>
          </a:p>
        </p:txBody>
      </p:sp>
      <p:sp>
        <p:nvSpPr>
          <p:cNvPr id="23583" name="Text Box 1088"/>
          <p:cNvSpPr txBox="1">
            <a:spLocks noChangeArrowheads="1"/>
          </p:cNvSpPr>
          <p:nvPr/>
        </p:nvSpPr>
        <p:spPr bwMode="auto">
          <a:xfrm>
            <a:off x="1476375" y="5057775"/>
            <a:ext cx="804863" cy="336550"/>
          </a:xfrm>
          <a:prstGeom prst="rect">
            <a:avLst/>
          </a:prstGeom>
          <a:noFill/>
          <a:ln w="12700">
            <a:noFill/>
            <a:miter lim="800000"/>
            <a:headEnd/>
            <a:tailEnd/>
          </a:ln>
        </p:spPr>
        <p:txBody>
          <a:bodyPr wrap="none">
            <a:prstTxWarp prst="textNoShape">
              <a:avLst/>
            </a:prstTxWarp>
            <a:spAutoFit/>
          </a:bodyPr>
          <a:lstStyle/>
          <a:p>
            <a:pPr algn="ctr" eaLnBrk="0" hangingPunct="0">
              <a:spcBef>
                <a:spcPct val="50000"/>
              </a:spcBef>
            </a:pPr>
            <a:r>
              <a:rPr lang="en-US" sz="1600" dirty="0"/>
              <a:t>Target</a:t>
            </a:r>
            <a:endParaRPr lang="en-US" sz="1200" dirty="0"/>
          </a:p>
        </p:txBody>
      </p:sp>
      <p:sp>
        <p:nvSpPr>
          <p:cNvPr id="23584" name="Text Box 1089"/>
          <p:cNvSpPr txBox="1">
            <a:spLocks noChangeArrowheads="1"/>
          </p:cNvSpPr>
          <p:nvPr/>
        </p:nvSpPr>
        <p:spPr bwMode="auto">
          <a:xfrm>
            <a:off x="3287713" y="3759200"/>
            <a:ext cx="1455737" cy="336550"/>
          </a:xfrm>
          <a:prstGeom prst="rect">
            <a:avLst/>
          </a:prstGeom>
          <a:noFill/>
          <a:ln w="12700">
            <a:noFill/>
            <a:miter lim="800000"/>
            <a:headEnd/>
            <a:tailEnd/>
          </a:ln>
        </p:spPr>
        <p:txBody>
          <a:bodyPr>
            <a:prstTxWarp prst="textNoShape">
              <a:avLst/>
            </a:prstTxWarp>
            <a:spAutoFit/>
          </a:bodyPr>
          <a:lstStyle/>
          <a:p>
            <a:pPr algn="ctr" eaLnBrk="0" hangingPunct="0">
              <a:spcBef>
                <a:spcPct val="50000"/>
              </a:spcBef>
            </a:pPr>
            <a:r>
              <a:rPr lang="en-US" sz="1600" dirty="0"/>
              <a:t>Observer</a:t>
            </a:r>
            <a:endParaRPr lang="en-US" sz="900" dirty="0"/>
          </a:p>
        </p:txBody>
      </p:sp>
      <p:sp>
        <p:nvSpPr>
          <p:cNvPr id="23585" name="Text Box 1090"/>
          <p:cNvSpPr txBox="1">
            <a:spLocks noChangeArrowheads="1"/>
          </p:cNvSpPr>
          <p:nvPr/>
        </p:nvSpPr>
        <p:spPr bwMode="auto">
          <a:xfrm>
            <a:off x="5700713" y="5130800"/>
            <a:ext cx="1455737" cy="336550"/>
          </a:xfrm>
          <a:prstGeom prst="rect">
            <a:avLst/>
          </a:prstGeom>
          <a:noFill/>
          <a:ln w="12700">
            <a:noFill/>
            <a:miter lim="800000"/>
            <a:headEnd/>
            <a:tailEnd/>
          </a:ln>
        </p:spPr>
        <p:txBody>
          <a:bodyPr>
            <a:prstTxWarp prst="textNoShape">
              <a:avLst/>
            </a:prstTxWarp>
            <a:spAutoFit/>
          </a:bodyPr>
          <a:lstStyle/>
          <a:p>
            <a:pPr algn="ctr" eaLnBrk="0" hangingPunct="0">
              <a:spcBef>
                <a:spcPct val="50000"/>
              </a:spcBef>
            </a:pPr>
            <a:r>
              <a:rPr lang="en-US" sz="1600" dirty="0"/>
              <a:t>Observer</a:t>
            </a:r>
            <a:endParaRPr lang="en-US" sz="900" dirty="0"/>
          </a:p>
        </p:txBody>
      </p:sp>
      <p:sp>
        <p:nvSpPr>
          <p:cNvPr id="23586" name="Text Box 1091"/>
          <p:cNvSpPr txBox="1">
            <a:spLocks noChangeArrowheads="1"/>
          </p:cNvSpPr>
          <p:nvPr/>
        </p:nvSpPr>
        <p:spPr bwMode="auto">
          <a:xfrm>
            <a:off x="7720013" y="3706813"/>
            <a:ext cx="804862" cy="336550"/>
          </a:xfrm>
          <a:prstGeom prst="rect">
            <a:avLst/>
          </a:prstGeom>
          <a:noFill/>
          <a:ln w="12700">
            <a:noFill/>
            <a:miter lim="800000"/>
            <a:headEnd/>
            <a:tailEnd/>
          </a:ln>
        </p:spPr>
        <p:txBody>
          <a:bodyPr wrap="none">
            <a:prstTxWarp prst="textNoShape">
              <a:avLst/>
            </a:prstTxWarp>
            <a:spAutoFit/>
          </a:bodyPr>
          <a:lstStyle/>
          <a:p>
            <a:pPr algn="ctr" eaLnBrk="0" hangingPunct="0">
              <a:spcBef>
                <a:spcPct val="50000"/>
              </a:spcBef>
            </a:pPr>
            <a:r>
              <a:rPr lang="en-US" sz="1600" dirty="0"/>
              <a:t>Target</a:t>
            </a:r>
            <a:endParaRPr lang="en-US" sz="1200" dirty="0"/>
          </a:p>
        </p:txBody>
      </p:sp>
      <p:sp>
        <p:nvSpPr>
          <p:cNvPr id="23587" name="Line 1096"/>
          <p:cNvSpPr>
            <a:spLocks noChangeShapeType="1"/>
          </p:cNvSpPr>
          <p:nvPr/>
        </p:nvSpPr>
        <p:spPr bwMode="auto">
          <a:xfrm flipH="1" flipV="1">
            <a:off x="528638" y="4835525"/>
            <a:ext cx="511175" cy="311150"/>
          </a:xfrm>
          <a:prstGeom prst="line">
            <a:avLst/>
          </a:prstGeom>
          <a:noFill/>
          <a:ln w="28575">
            <a:solidFill>
              <a:srgbClr val="008000"/>
            </a:solidFill>
            <a:round/>
            <a:headEnd/>
            <a:tailEnd type="triangle" w="lg" len="med"/>
          </a:ln>
        </p:spPr>
        <p:txBody>
          <a:bodyPr anchor="ctr">
            <a:prstTxWarp prst="textNoShape">
              <a:avLst/>
            </a:prstTxWarp>
            <a:spAutoFit/>
          </a:bodyPr>
          <a:lstStyle/>
          <a:p>
            <a:endParaRPr lang="en-US" dirty="0"/>
          </a:p>
        </p:txBody>
      </p:sp>
      <p:sp>
        <p:nvSpPr>
          <p:cNvPr id="23588" name="Line 1097"/>
          <p:cNvSpPr>
            <a:spLocks noChangeShapeType="1"/>
          </p:cNvSpPr>
          <p:nvPr/>
        </p:nvSpPr>
        <p:spPr bwMode="auto">
          <a:xfrm>
            <a:off x="7246938" y="4213225"/>
            <a:ext cx="606425" cy="398463"/>
          </a:xfrm>
          <a:prstGeom prst="line">
            <a:avLst/>
          </a:prstGeom>
          <a:noFill/>
          <a:ln w="28575">
            <a:solidFill>
              <a:srgbClr val="008000"/>
            </a:solidFill>
            <a:round/>
            <a:headEnd/>
            <a:tailEnd type="triangle" w="lg" len="med"/>
          </a:ln>
        </p:spPr>
        <p:txBody>
          <a:bodyPr anchor="ctr">
            <a:prstTxWarp prst="textNoShape">
              <a:avLst/>
            </a:prstTxWarp>
            <a:spAutoFit/>
          </a:bodyPr>
          <a:lstStyle/>
          <a:p>
            <a:endParaRPr lang="en-US" dirty="0"/>
          </a:p>
        </p:txBody>
      </p:sp>
      <p:sp>
        <p:nvSpPr>
          <p:cNvPr id="2" name="TextBox 1"/>
          <p:cNvSpPr txBox="1"/>
          <p:nvPr/>
        </p:nvSpPr>
        <p:spPr>
          <a:xfrm>
            <a:off x="1914871" y="4611405"/>
            <a:ext cx="1011909" cy="230832"/>
          </a:xfrm>
          <a:prstGeom prst="rect">
            <a:avLst/>
          </a:prstGeom>
          <a:noFill/>
        </p:spPr>
        <p:txBody>
          <a:bodyPr wrap="none" rtlCol="0">
            <a:spAutoFit/>
          </a:bodyPr>
          <a:lstStyle/>
          <a:p>
            <a:r>
              <a:rPr lang="en-US" sz="900" dirty="0">
                <a:solidFill>
                  <a:schemeClr val="accent2"/>
                </a:solidFill>
              </a:rPr>
              <a:t>position vector</a:t>
            </a:r>
          </a:p>
        </p:txBody>
      </p:sp>
      <p:sp>
        <p:nvSpPr>
          <p:cNvPr id="71" name="TextBox 70"/>
          <p:cNvSpPr txBox="1"/>
          <p:nvPr/>
        </p:nvSpPr>
        <p:spPr>
          <a:xfrm>
            <a:off x="6307344" y="4636796"/>
            <a:ext cx="1011909" cy="230832"/>
          </a:xfrm>
          <a:prstGeom prst="rect">
            <a:avLst/>
          </a:prstGeom>
          <a:noFill/>
        </p:spPr>
        <p:txBody>
          <a:bodyPr wrap="none" rtlCol="0">
            <a:spAutoFit/>
          </a:bodyPr>
          <a:lstStyle/>
          <a:p>
            <a:r>
              <a:rPr lang="en-US" sz="900" dirty="0">
                <a:solidFill>
                  <a:schemeClr val="accent2"/>
                </a:solidFill>
              </a:rPr>
              <a:t>position vector</a:t>
            </a:r>
          </a:p>
        </p:txBody>
      </p:sp>
      <p:sp>
        <p:nvSpPr>
          <p:cNvPr id="72" name="TextBox 71"/>
          <p:cNvSpPr txBox="1"/>
          <p:nvPr/>
        </p:nvSpPr>
        <p:spPr>
          <a:xfrm>
            <a:off x="191478" y="4597716"/>
            <a:ext cx="1005798" cy="230832"/>
          </a:xfrm>
          <a:prstGeom prst="rect">
            <a:avLst/>
          </a:prstGeom>
          <a:noFill/>
        </p:spPr>
        <p:txBody>
          <a:bodyPr wrap="none" rtlCol="0">
            <a:spAutoFit/>
          </a:bodyPr>
          <a:lstStyle/>
          <a:p>
            <a:r>
              <a:rPr lang="en-US" sz="900" dirty="0">
                <a:solidFill>
                  <a:srgbClr val="008000"/>
                </a:solidFill>
              </a:rPr>
              <a:t>velocity vector</a:t>
            </a:r>
          </a:p>
        </p:txBody>
      </p:sp>
      <p:sp>
        <p:nvSpPr>
          <p:cNvPr id="73" name="TextBox 72"/>
          <p:cNvSpPr txBox="1"/>
          <p:nvPr/>
        </p:nvSpPr>
        <p:spPr>
          <a:xfrm>
            <a:off x="7827508" y="4574257"/>
            <a:ext cx="1005798" cy="230832"/>
          </a:xfrm>
          <a:prstGeom prst="rect">
            <a:avLst/>
          </a:prstGeom>
          <a:noFill/>
        </p:spPr>
        <p:txBody>
          <a:bodyPr wrap="none" rtlCol="0">
            <a:spAutoFit/>
          </a:bodyPr>
          <a:lstStyle/>
          <a:p>
            <a:r>
              <a:rPr lang="en-US" sz="900" dirty="0">
                <a:solidFill>
                  <a:srgbClr val="008000"/>
                </a:solidFill>
              </a:rPr>
              <a:t>velocity vector</a:t>
            </a:r>
          </a:p>
        </p:txBody>
      </p:sp>
    </p:spTree>
  </p:cSld>
  <p:clrMapOvr>
    <a:masterClrMapping/>
  </p:clrMapOvr>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5" name="Rectangle 1027"/>
          <p:cNvSpPr>
            <a:spLocks noGrp="1" noChangeArrowheads="1"/>
          </p:cNvSpPr>
          <p:nvPr>
            <p:ph type="title"/>
          </p:nvPr>
        </p:nvSpPr>
        <p:spPr>
          <a:xfrm>
            <a:off x="3175895" y="381000"/>
            <a:ext cx="4370187" cy="490391"/>
          </a:xfrm>
        </p:spPr>
        <p:txBody>
          <a:bodyPr/>
          <a:lstStyle/>
          <a:p>
            <a:r>
              <a:rPr lang="en-US" dirty="0"/>
              <a:t>SPK File Coverage - 1</a:t>
            </a:r>
          </a:p>
        </p:txBody>
      </p:sp>
      <p:sp>
        <p:nvSpPr>
          <p:cNvPr id="25604" name="Rectangle 1026"/>
          <p:cNvSpPr>
            <a:spLocks noGrp="1" noChangeArrowheads="1"/>
          </p:cNvSpPr>
          <p:nvPr>
            <p:ph idx="1"/>
          </p:nvPr>
        </p:nvSpPr>
        <p:spPr>
          <a:xfrm>
            <a:off x="596924" y="1317309"/>
            <a:ext cx="7885113" cy="1925599"/>
          </a:xfrm>
        </p:spPr>
        <p:txBody>
          <a:bodyPr lIns="90487" rIns="90487"/>
          <a:lstStyle/>
          <a:p>
            <a:pPr>
              <a:lnSpc>
                <a:spcPct val="80000"/>
              </a:lnSpc>
            </a:pPr>
            <a:r>
              <a:rPr lang="en-US" sz="2000" dirty="0"/>
              <a:t>The time period over which an SPK file provides data for an ephemeris object is called the “coverage” or “time coverage” for that object.</a:t>
            </a:r>
          </a:p>
          <a:p>
            <a:pPr marL="628650" lvl="1">
              <a:lnSpc>
                <a:spcPct val="80000"/>
              </a:lnSpc>
            </a:pPr>
            <a:r>
              <a:rPr lang="en-US" sz="1600" dirty="0"/>
              <a:t>An SPK file’s coverage for an object consists of one or more time intervals.</a:t>
            </a:r>
          </a:p>
          <a:p>
            <a:pPr marL="628650" lvl="1">
              <a:lnSpc>
                <a:spcPct val="80000"/>
              </a:lnSpc>
            </a:pPr>
            <a:r>
              <a:rPr lang="en-US" sz="1600" dirty="0"/>
              <a:t>Often the coverage for all objects in an SPK file is a single, common time interval.</a:t>
            </a:r>
          </a:p>
        </p:txBody>
      </p:sp>
      <p:sp>
        <p:nvSpPr>
          <p:cNvPr id="25602" name="Footer Placeholder 3"/>
          <p:cNvSpPr>
            <a:spLocks noGrp="1"/>
          </p:cNvSpPr>
          <p:nvPr>
            <p:ph type="ftr" sz="quarter" idx="10"/>
          </p:nvPr>
        </p:nvSpPr>
        <p:spPr>
          <a:noFill/>
        </p:spPr>
        <p:txBody>
          <a:bodyPr/>
          <a:lstStyle/>
          <a:p>
            <a:r>
              <a:rPr lang="en-US" dirty="0"/>
              <a:t>SPK Subsystem</a:t>
            </a:r>
          </a:p>
        </p:txBody>
      </p:sp>
      <p:sp>
        <p:nvSpPr>
          <p:cNvPr id="25603" name="Slide Number Placeholder 4"/>
          <p:cNvSpPr>
            <a:spLocks noGrp="1"/>
          </p:cNvSpPr>
          <p:nvPr>
            <p:ph type="sldNum" sz="quarter" idx="11"/>
          </p:nvPr>
        </p:nvSpPr>
        <p:spPr>
          <a:noFill/>
        </p:spPr>
        <p:txBody>
          <a:bodyPr/>
          <a:lstStyle/>
          <a:p>
            <a:fld id="{95F85528-70E8-D549-83A5-66B6E03F7433}" type="slidenum">
              <a:rPr lang="en-US"/>
              <a:pPr/>
              <a:t>26</a:t>
            </a:fld>
            <a:endParaRPr lang="en-US" sz="1400" b="0" dirty="0">
              <a:latin typeface="Times New Roman" charset="0"/>
            </a:endParaRPr>
          </a:p>
        </p:txBody>
      </p:sp>
      <p:sp>
        <p:nvSpPr>
          <p:cNvPr id="2" name="Rectangle 1"/>
          <p:cNvSpPr/>
          <p:nvPr/>
        </p:nvSpPr>
        <p:spPr bwMode="auto">
          <a:xfrm>
            <a:off x="3637233" y="3584067"/>
            <a:ext cx="2057520" cy="137833"/>
          </a:xfrm>
          <a:prstGeom prst="rect">
            <a:avLst/>
          </a:prstGeom>
          <a:solidFill>
            <a:srgbClr val="FFFF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Times New Roman" pitchFamily="27" charset="0"/>
            </a:endParaRPr>
          </a:p>
        </p:txBody>
      </p:sp>
      <p:sp>
        <p:nvSpPr>
          <p:cNvPr id="7" name="Rectangle 6"/>
          <p:cNvSpPr/>
          <p:nvPr/>
        </p:nvSpPr>
        <p:spPr bwMode="auto">
          <a:xfrm>
            <a:off x="5819455" y="3588791"/>
            <a:ext cx="766233" cy="133110"/>
          </a:xfrm>
          <a:prstGeom prst="rect">
            <a:avLst/>
          </a:prstGeom>
          <a:solidFill>
            <a:srgbClr val="FFFF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Times New Roman" pitchFamily="27" charset="0"/>
            </a:endParaRPr>
          </a:p>
        </p:txBody>
      </p:sp>
      <p:sp>
        <p:nvSpPr>
          <p:cNvPr id="8" name="Rectangle 7"/>
          <p:cNvSpPr/>
          <p:nvPr/>
        </p:nvSpPr>
        <p:spPr bwMode="auto">
          <a:xfrm>
            <a:off x="6864350" y="3589281"/>
            <a:ext cx="1076005" cy="133110"/>
          </a:xfrm>
          <a:prstGeom prst="rect">
            <a:avLst/>
          </a:prstGeom>
          <a:solidFill>
            <a:srgbClr val="FFFF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Times New Roman" pitchFamily="27" charset="0"/>
            </a:endParaRPr>
          </a:p>
        </p:txBody>
      </p:sp>
      <p:cxnSp>
        <p:nvCxnSpPr>
          <p:cNvPr id="6" name="Straight Connector 5"/>
          <p:cNvCxnSpPr/>
          <p:nvPr/>
        </p:nvCxnSpPr>
        <p:spPr bwMode="auto">
          <a:xfrm>
            <a:off x="3632654" y="3287911"/>
            <a:ext cx="4321775" cy="0"/>
          </a:xfrm>
          <a:prstGeom prst="line">
            <a:avLst/>
          </a:prstGeom>
          <a:noFill/>
          <a:ln w="28575" cap="flat" cmpd="sng" algn="ctr">
            <a:solidFill>
              <a:schemeClr val="accent2"/>
            </a:solidFill>
            <a:prstDash val="solid"/>
            <a:round/>
            <a:headEnd type="none" w="med" len="med"/>
            <a:tailEnd type="none" w="med" len="med"/>
          </a:ln>
          <a:effectLst/>
        </p:spPr>
      </p:cxnSp>
      <p:sp>
        <p:nvSpPr>
          <p:cNvPr id="13" name="Rectangle 12"/>
          <p:cNvSpPr/>
          <p:nvPr/>
        </p:nvSpPr>
        <p:spPr bwMode="auto">
          <a:xfrm>
            <a:off x="3671498" y="4414561"/>
            <a:ext cx="2057520" cy="137833"/>
          </a:xfrm>
          <a:prstGeom prst="rect">
            <a:avLst/>
          </a:prstGeom>
          <a:solidFill>
            <a:srgbClr val="FFFF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Times New Roman" pitchFamily="27" charset="0"/>
            </a:endParaRPr>
          </a:p>
        </p:txBody>
      </p:sp>
      <p:sp>
        <p:nvSpPr>
          <p:cNvPr id="14" name="Rectangle 13"/>
          <p:cNvSpPr/>
          <p:nvPr/>
        </p:nvSpPr>
        <p:spPr bwMode="auto">
          <a:xfrm>
            <a:off x="5853720" y="4419285"/>
            <a:ext cx="766233" cy="133110"/>
          </a:xfrm>
          <a:prstGeom prst="rect">
            <a:avLst/>
          </a:prstGeom>
          <a:solidFill>
            <a:srgbClr val="FFFF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Times New Roman" pitchFamily="27" charset="0"/>
            </a:endParaRPr>
          </a:p>
        </p:txBody>
      </p:sp>
      <p:sp>
        <p:nvSpPr>
          <p:cNvPr id="15" name="Rectangle 14"/>
          <p:cNvSpPr/>
          <p:nvPr/>
        </p:nvSpPr>
        <p:spPr bwMode="auto">
          <a:xfrm>
            <a:off x="6898615" y="4419775"/>
            <a:ext cx="1076005" cy="133110"/>
          </a:xfrm>
          <a:prstGeom prst="rect">
            <a:avLst/>
          </a:prstGeom>
          <a:solidFill>
            <a:srgbClr val="FFFF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Times New Roman" pitchFamily="27" charset="0"/>
            </a:endParaRPr>
          </a:p>
        </p:txBody>
      </p:sp>
      <p:cxnSp>
        <p:nvCxnSpPr>
          <p:cNvPr id="16" name="Straight Connector 15"/>
          <p:cNvCxnSpPr/>
          <p:nvPr/>
        </p:nvCxnSpPr>
        <p:spPr bwMode="auto">
          <a:xfrm>
            <a:off x="3666919" y="4577913"/>
            <a:ext cx="4321775" cy="0"/>
          </a:xfrm>
          <a:prstGeom prst="line">
            <a:avLst/>
          </a:prstGeom>
          <a:noFill/>
          <a:ln w="28575" cap="flat" cmpd="sng" algn="ctr">
            <a:solidFill>
              <a:schemeClr val="accent2"/>
            </a:solidFill>
            <a:prstDash val="solid"/>
            <a:round/>
            <a:headEnd type="none" w="med" len="med"/>
            <a:tailEnd type="none" w="med" len="med"/>
          </a:ln>
          <a:effectLst/>
        </p:spPr>
      </p:cxnSp>
      <p:sp>
        <p:nvSpPr>
          <p:cNvPr id="21" name="Rectangle 20"/>
          <p:cNvSpPr/>
          <p:nvPr/>
        </p:nvSpPr>
        <p:spPr bwMode="auto">
          <a:xfrm>
            <a:off x="4017513" y="4246795"/>
            <a:ext cx="2036154" cy="133110"/>
          </a:xfrm>
          <a:prstGeom prst="rect">
            <a:avLst/>
          </a:prstGeom>
          <a:solidFill>
            <a:srgbClr val="FFB333"/>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Times New Roman" pitchFamily="27" charset="0"/>
            </a:endParaRPr>
          </a:p>
        </p:txBody>
      </p:sp>
      <p:sp>
        <p:nvSpPr>
          <p:cNvPr id="22" name="Rectangle 21"/>
          <p:cNvSpPr/>
          <p:nvPr/>
        </p:nvSpPr>
        <p:spPr bwMode="auto">
          <a:xfrm>
            <a:off x="6235780" y="4246795"/>
            <a:ext cx="1731353" cy="133110"/>
          </a:xfrm>
          <a:prstGeom prst="rect">
            <a:avLst/>
          </a:prstGeom>
          <a:solidFill>
            <a:srgbClr val="FFB333"/>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Times New Roman" pitchFamily="27" charset="0"/>
            </a:endParaRPr>
          </a:p>
        </p:txBody>
      </p:sp>
      <p:sp>
        <p:nvSpPr>
          <p:cNvPr id="23" name="Rectangle 22"/>
          <p:cNvSpPr/>
          <p:nvPr/>
        </p:nvSpPr>
        <p:spPr bwMode="auto">
          <a:xfrm>
            <a:off x="3666146" y="4068995"/>
            <a:ext cx="2230887" cy="133110"/>
          </a:xfrm>
          <a:prstGeom prst="rect">
            <a:avLst/>
          </a:prstGeom>
          <a:solidFill>
            <a:srgbClr val="C600C6"/>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Times New Roman" pitchFamily="27" charset="0"/>
            </a:endParaRPr>
          </a:p>
        </p:txBody>
      </p:sp>
      <p:sp>
        <p:nvSpPr>
          <p:cNvPr id="24" name="Rectangle 23"/>
          <p:cNvSpPr/>
          <p:nvPr/>
        </p:nvSpPr>
        <p:spPr bwMode="auto">
          <a:xfrm>
            <a:off x="5947833" y="4068995"/>
            <a:ext cx="2015605" cy="133110"/>
          </a:xfrm>
          <a:prstGeom prst="rect">
            <a:avLst/>
          </a:prstGeom>
          <a:solidFill>
            <a:srgbClr val="C600C6"/>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Times New Roman" pitchFamily="27" charset="0"/>
            </a:endParaRPr>
          </a:p>
        </p:txBody>
      </p:sp>
      <p:sp>
        <p:nvSpPr>
          <p:cNvPr id="25" name="Rectangle 24"/>
          <p:cNvSpPr/>
          <p:nvPr/>
        </p:nvSpPr>
        <p:spPr bwMode="auto">
          <a:xfrm>
            <a:off x="4000049" y="5295886"/>
            <a:ext cx="4009417" cy="137833"/>
          </a:xfrm>
          <a:prstGeom prst="rect">
            <a:avLst/>
          </a:prstGeom>
          <a:solidFill>
            <a:srgbClr val="C000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Times New Roman" pitchFamily="27" charset="0"/>
            </a:endParaRPr>
          </a:p>
        </p:txBody>
      </p:sp>
      <p:cxnSp>
        <p:nvCxnSpPr>
          <p:cNvPr id="28" name="Straight Connector 27"/>
          <p:cNvCxnSpPr/>
          <p:nvPr/>
        </p:nvCxnSpPr>
        <p:spPr bwMode="auto">
          <a:xfrm>
            <a:off x="3705019" y="5459238"/>
            <a:ext cx="4321775" cy="0"/>
          </a:xfrm>
          <a:prstGeom prst="line">
            <a:avLst/>
          </a:prstGeom>
          <a:noFill/>
          <a:ln w="28575" cap="flat" cmpd="sng" algn="ctr">
            <a:solidFill>
              <a:schemeClr val="accent2"/>
            </a:solidFill>
            <a:prstDash val="solid"/>
            <a:round/>
            <a:headEnd type="none" w="med" len="med"/>
            <a:tailEnd type="none" w="med" len="med"/>
          </a:ln>
          <a:effectLst/>
        </p:spPr>
      </p:cxnSp>
      <p:sp>
        <p:nvSpPr>
          <p:cNvPr id="29" name="Rectangle 28"/>
          <p:cNvSpPr/>
          <p:nvPr/>
        </p:nvSpPr>
        <p:spPr bwMode="auto">
          <a:xfrm>
            <a:off x="3708400" y="5128120"/>
            <a:ext cx="3924300" cy="117053"/>
          </a:xfrm>
          <a:prstGeom prst="rect">
            <a:avLst/>
          </a:prstGeom>
          <a:solidFill>
            <a:srgbClr val="FF118E"/>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Times New Roman" pitchFamily="27" charset="0"/>
            </a:endParaRPr>
          </a:p>
        </p:txBody>
      </p:sp>
      <p:sp>
        <p:nvSpPr>
          <p:cNvPr id="31" name="Rectangle 30"/>
          <p:cNvSpPr/>
          <p:nvPr/>
        </p:nvSpPr>
        <p:spPr bwMode="auto">
          <a:xfrm>
            <a:off x="3704246" y="4950319"/>
            <a:ext cx="3771821" cy="134933"/>
          </a:xfrm>
          <a:prstGeom prst="rect">
            <a:avLst/>
          </a:prstGeom>
          <a:solidFill>
            <a:srgbClr val="00B0F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Times New Roman" pitchFamily="27" charset="0"/>
            </a:endParaRPr>
          </a:p>
        </p:txBody>
      </p:sp>
      <p:sp>
        <p:nvSpPr>
          <p:cNvPr id="9" name="Isosceles Triangle 8"/>
          <p:cNvSpPr/>
          <p:nvPr/>
        </p:nvSpPr>
        <p:spPr bwMode="auto">
          <a:xfrm>
            <a:off x="3616325" y="3342498"/>
            <a:ext cx="45719" cy="45719"/>
          </a:xfrm>
          <a:prstGeom prst="triangle">
            <a:avLst/>
          </a:prstGeom>
          <a:solidFill>
            <a:schemeClr val="tx1"/>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Times New Roman" pitchFamily="27" charset="0"/>
            </a:endParaRPr>
          </a:p>
        </p:txBody>
      </p:sp>
      <p:sp>
        <p:nvSpPr>
          <p:cNvPr id="34" name="Isosceles Triangle 33"/>
          <p:cNvSpPr/>
          <p:nvPr/>
        </p:nvSpPr>
        <p:spPr bwMode="auto">
          <a:xfrm>
            <a:off x="7931150" y="3358373"/>
            <a:ext cx="45719" cy="45719"/>
          </a:xfrm>
          <a:prstGeom prst="triangle">
            <a:avLst/>
          </a:prstGeom>
          <a:solidFill>
            <a:schemeClr val="tx1"/>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Times New Roman" pitchFamily="27" charset="0"/>
            </a:endParaRPr>
          </a:p>
        </p:txBody>
      </p:sp>
      <p:sp>
        <p:nvSpPr>
          <p:cNvPr id="36" name="Isosceles Triangle 35"/>
          <p:cNvSpPr/>
          <p:nvPr/>
        </p:nvSpPr>
        <p:spPr bwMode="auto">
          <a:xfrm>
            <a:off x="7988300" y="5571446"/>
            <a:ext cx="45719" cy="45719"/>
          </a:xfrm>
          <a:prstGeom prst="triangle">
            <a:avLst/>
          </a:prstGeom>
          <a:solidFill>
            <a:schemeClr val="tx1"/>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Times New Roman" pitchFamily="27" charset="0"/>
            </a:endParaRPr>
          </a:p>
        </p:txBody>
      </p:sp>
      <p:sp>
        <p:nvSpPr>
          <p:cNvPr id="37" name="Isosceles Triangle 36"/>
          <p:cNvSpPr/>
          <p:nvPr/>
        </p:nvSpPr>
        <p:spPr bwMode="auto">
          <a:xfrm>
            <a:off x="7962900" y="4654137"/>
            <a:ext cx="45719" cy="45719"/>
          </a:xfrm>
          <a:prstGeom prst="triangle">
            <a:avLst/>
          </a:prstGeom>
          <a:solidFill>
            <a:schemeClr val="tx1"/>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Times New Roman" pitchFamily="27" charset="0"/>
            </a:endParaRPr>
          </a:p>
        </p:txBody>
      </p:sp>
      <p:sp>
        <p:nvSpPr>
          <p:cNvPr id="38" name="Isosceles Triangle 37"/>
          <p:cNvSpPr/>
          <p:nvPr/>
        </p:nvSpPr>
        <p:spPr bwMode="auto">
          <a:xfrm>
            <a:off x="3651250" y="4635087"/>
            <a:ext cx="45719" cy="45719"/>
          </a:xfrm>
          <a:prstGeom prst="triangle">
            <a:avLst/>
          </a:prstGeom>
          <a:solidFill>
            <a:schemeClr val="tx1"/>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Times New Roman" pitchFamily="27" charset="0"/>
            </a:endParaRPr>
          </a:p>
        </p:txBody>
      </p:sp>
      <p:sp>
        <p:nvSpPr>
          <p:cNvPr id="39" name="Isosceles Triangle 38"/>
          <p:cNvSpPr/>
          <p:nvPr/>
        </p:nvSpPr>
        <p:spPr bwMode="auto">
          <a:xfrm>
            <a:off x="3686175" y="5514296"/>
            <a:ext cx="45719" cy="45719"/>
          </a:xfrm>
          <a:prstGeom prst="triangle">
            <a:avLst/>
          </a:prstGeom>
          <a:solidFill>
            <a:schemeClr val="tx1"/>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Times New Roman" pitchFamily="27" charset="0"/>
            </a:endParaRPr>
          </a:p>
        </p:txBody>
      </p:sp>
      <p:sp>
        <p:nvSpPr>
          <p:cNvPr id="42" name="TextBox 41"/>
          <p:cNvSpPr txBox="1"/>
          <p:nvPr/>
        </p:nvSpPr>
        <p:spPr>
          <a:xfrm>
            <a:off x="7676625" y="3393298"/>
            <a:ext cx="652743" cy="215444"/>
          </a:xfrm>
          <a:prstGeom prst="rect">
            <a:avLst/>
          </a:prstGeom>
          <a:noFill/>
        </p:spPr>
        <p:txBody>
          <a:bodyPr wrap="none" rtlCol="0">
            <a:spAutoFit/>
          </a:bodyPr>
          <a:lstStyle/>
          <a:p>
            <a:r>
              <a:rPr lang="en-US" dirty="0"/>
              <a:t>FILE END</a:t>
            </a:r>
          </a:p>
        </p:txBody>
      </p:sp>
      <p:sp>
        <p:nvSpPr>
          <p:cNvPr id="11" name="TextBox 10"/>
          <p:cNvSpPr txBox="1"/>
          <p:nvPr/>
        </p:nvSpPr>
        <p:spPr>
          <a:xfrm>
            <a:off x="3280046" y="3374248"/>
            <a:ext cx="777777" cy="215444"/>
          </a:xfrm>
          <a:prstGeom prst="rect">
            <a:avLst/>
          </a:prstGeom>
          <a:noFill/>
        </p:spPr>
        <p:txBody>
          <a:bodyPr wrap="none" rtlCol="0">
            <a:spAutoFit/>
          </a:bodyPr>
          <a:lstStyle/>
          <a:p>
            <a:r>
              <a:rPr lang="en-US" dirty="0"/>
              <a:t>FILE START</a:t>
            </a:r>
          </a:p>
        </p:txBody>
      </p:sp>
      <p:sp>
        <p:nvSpPr>
          <p:cNvPr id="12" name="TextBox 11"/>
          <p:cNvSpPr txBox="1"/>
          <p:nvPr/>
        </p:nvSpPr>
        <p:spPr>
          <a:xfrm>
            <a:off x="370258" y="3614623"/>
            <a:ext cx="3044543" cy="400110"/>
          </a:xfrm>
          <a:prstGeom prst="rect">
            <a:avLst/>
          </a:prstGeom>
          <a:noFill/>
        </p:spPr>
        <p:txBody>
          <a:bodyPr wrap="square" rtlCol="0">
            <a:spAutoFit/>
          </a:bodyPr>
          <a:lstStyle/>
          <a:p>
            <a:r>
              <a:rPr lang="en-US" sz="1000" dirty="0"/>
              <a:t>SPK file containing data for one object, with two data gaps</a:t>
            </a:r>
          </a:p>
        </p:txBody>
      </p:sp>
      <p:sp>
        <p:nvSpPr>
          <p:cNvPr id="47" name="TextBox 46"/>
          <p:cNvSpPr txBox="1"/>
          <p:nvPr/>
        </p:nvSpPr>
        <p:spPr>
          <a:xfrm>
            <a:off x="370259" y="4176215"/>
            <a:ext cx="3044543" cy="400110"/>
          </a:xfrm>
          <a:prstGeom prst="rect">
            <a:avLst/>
          </a:prstGeom>
          <a:noFill/>
        </p:spPr>
        <p:txBody>
          <a:bodyPr wrap="square" rtlCol="0">
            <a:spAutoFit/>
          </a:bodyPr>
          <a:lstStyle/>
          <a:p>
            <a:r>
              <a:rPr lang="en-US" sz="1000" dirty="0"/>
              <a:t>SPK file containing data for three objects, each having different data gaps</a:t>
            </a:r>
          </a:p>
        </p:txBody>
      </p:sp>
      <p:sp>
        <p:nvSpPr>
          <p:cNvPr id="48" name="TextBox 47"/>
          <p:cNvSpPr txBox="1"/>
          <p:nvPr/>
        </p:nvSpPr>
        <p:spPr>
          <a:xfrm>
            <a:off x="360851" y="4976140"/>
            <a:ext cx="3207772" cy="400110"/>
          </a:xfrm>
          <a:prstGeom prst="rect">
            <a:avLst/>
          </a:prstGeom>
          <a:noFill/>
        </p:spPr>
        <p:txBody>
          <a:bodyPr wrap="square" rtlCol="0">
            <a:spAutoFit/>
          </a:bodyPr>
          <a:lstStyle/>
          <a:p>
            <a:r>
              <a:rPr lang="en-US" sz="1000" dirty="0"/>
              <a:t>SPK file containing data for three objects, each having different coverage but with no data gaps</a:t>
            </a:r>
          </a:p>
        </p:txBody>
      </p:sp>
      <p:sp>
        <p:nvSpPr>
          <p:cNvPr id="49" name="Rectangle 48"/>
          <p:cNvSpPr/>
          <p:nvPr/>
        </p:nvSpPr>
        <p:spPr bwMode="auto">
          <a:xfrm>
            <a:off x="3709206" y="6341596"/>
            <a:ext cx="4299869" cy="137833"/>
          </a:xfrm>
          <a:prstGeom prst="rect">
            <a:avLst/>
          </a:prstGeom>
          <a:solidFill>
            <a:srgbClr val="2DDF12"/>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Times New Roman" pitchFamily="27" charset="0"/>
            </a:endParaRPr>
          </a:p>
        </p:txBody>
      </p:sp>
      <p:cxnSp>
        <p:nvCxnSpPr>
          <p:cNvPr id="50" name="Straight Connector 49"/>
          <p:cNvCxnSpPr/>
          <p:nvPr/>
        </p:nvCxnSpPr>
        <p:spPr bwMode="auto">
          <a:xfrm>
            <a:off x="3704628" y="6504948"/>
            <a:ext cx="4321775" cy="0"/>
          </a:xfrm>
          <a:prstGeom prst="line">
            <a:avLst/>
          </a:prstGeom>
          <a:noFill/>
          <a:ln w="28575" cap="flat" cmpd="sng" algn="ctr">
            <a:solidFill>
              <a:schemeClr val="accent2"/>
            </a:solidFill>
            <a:prstDash val="solid"/>
            <a:round/>
            <a:headEnd type="none" w="med" len="med"/>
            <a:tailEnd type="none" w="med" len="med"/>
          </a:ln>
          <a:effectLst/>
        </p:spPr>
      </p:cxnSp>
      <p:sp>
        <p:nvSpPr>
          <p:cNvPr id="51" name="Rectangle 50"/>
          <p:cNvSpPr/>
          <p:nvPr/>
        </p:nvSpPr>
        <p:spPr bwMode="auto">
          <a:xfrm>
            <a:off x="3708009" y="6173830"/>
            <a:ext cx="4288758" cy="117053"/>
          </a:xfrm>
          <a:prstGeom prst="rect">
            <a:avLst/>
          </a:prstGeom>
          <a:solidFill>
            <a:srgbClr val="6E001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Times New Roman" pitchFamily="27" charset="0"/>
            </a:endParaRPr>
          </a:p>
        </p:txBody>
      </p:sp>
      <p:sp>
        <p:nvSpPr>
          <p:cNvPr id="52" name="Rectangle 51"/>
          <p:cNvSpPr/>
          <p:nvPr/>
        </p:nvSpPr>
        <p:spPr bwMode="auto">
          <a:xfrm>
            <a:off x="3703855" y="5996029"/>
            <a:ext cx="4284445" cy="134933"/>
          </a:xfrm>
          <a:prstGeom prst="rect">
            <a:avLst/>
          </a:prstGeom>
          <a:solidFill>
            <a:srgbClr val="FF6F11"/>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Times New Roman" pitchFamily="27" charset="0"/>
            </a:endParaRPr>
          </a:p>
        </p:txBody>
      </p:sp>
      <p:sp>
        <p:nvSpPr>
          <p:cNvPr id="53" name="Isosceles Triangle 52"/>
          <p:cNvSpPr/>
          <p:nvPr/>
        </p:nvSpPr>
        <p:spPr bwMode="auto">
          <a:xfrm>
            <a:off x="7987909" y="6617156"/>
            <a:ext cx="45719" cy="45719"/>
          </a:xfrm>
          <a:prstGeom prst="triangle">
            <a:avLst/>
          </a:prstGeom>
          <a:solidFill>
            <a:schemeClr val="tx1"/>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Times New Roman" pitchFamily="27" charset="0"/>
            </a:endParaRPr>
          </a:p>
        </p:txBody>
      </p:sp>
      <p:sp>
        <p:nvSpPr>
          <p:cNvPr id="54" name="Isosceles Triangle 53"/>
          <p:cNvSpPr/>
          <p:nvPr/>
        </p:nvSpPr>
        <p:spPr bwMode="auto">
          <a:xfrm>
            <a:off x="3685784" y="6560006"/>
            <a:ext cx="45719" cy="45719"/>
          </a:xfrm>
          <a:prstGeom prst="triangle">
            <a:avLst/>
          </a:prstGeom>
          <a:solidFill>
            <a:schemeClr val="tx1"/>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Times New Roman" pitchFamily="27" charset="0"/>
            </a:endParaRPr>
          </a:p>
        </p:txBody>
      </p:sp>
      <p:sp>
        <p:nvSpPr>
          <p:cNvPr id="57" name="TextBox 56"/>
          <p:cNvSpPr txBox="1"/>
          <p:nvPr/>
        </p:nvSpPr>
        <p:spPr>
          <a:xfrm>
            <a:off x="360850" y="6021850"/>
            <a:ext cx="3148023" cy="400110"/>
          </a:xfrm>
          <a:prstGeom prst="rect">
            <a:avLst/>
          </a:prstGeom>
          <a:noFill/>
        </p:spPr>
        <p:txBody>
          <a:bodyPr wrap="square" rtlCol="0">
            <a:spAutoFit/>
          </a:bodyPr>
          <a:lstStyle/>
          <a:p>
            <a:r>
              <a:rPr lang="en-US" sz="1000" dirty="0"/>
              <a:t>SPK file containing data for several objects, each  having the same coverage and with no data gaps</a:t>
            </a:r>
          </a:p>
        </p:txBody>
      </p:sp>
      <p:sp>
        <p:nvSpPr>
          <p:cNvPr id="58" name="Rectangle 57"/>
          <p:cNvSpPr/>
          <p:nvPr/>
        </p:nvSpPr>
        <p:spPr bwMode="auto">
          <a:xfrm>
            <a:off x="3636841" y="3115867"/>
            <a:ext cx="4309125" cy="137833"/>
          </a:xfrm>
          <a:prstGeom prst="rect">
            <a:avLst/>
          </a:prstGeom>
          <a:solidFill>
            <a:srgbClr val="2DDF12"/>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Times New Roman" pitchFamily="27" charset="0"/>
            </a:endParaRPr>
          </a:p>
        </p:txBody>
      </p:sp>
      <p:cxnSp>
        <p:nvCxnSpPr>
          <p:cNvPr id="61" name="Straight Connector 60"/>
          <p:cNvCxnSpPr/>
          <p:nvPr/>
        </p:nvCxnSpPr>
        <p:spPr bwMode="auto">
          <a:xfrm>
            <a:off x="3632263" y="3755436"/>
            <a:ext cx="4321775" cy="0"/>
          </a:xfrm>
          <a:prstGeom prst="line">
            <a:avLst/>
          </a:prstGeom>
          <a:noFill/>
          <a:ln w="28575" cap="flat" cmpd="sng" algn="ctr">
            <a:solidFill>
              <a:schemeClr val="accent2"/>
            </a:solidFill>
            <a:prstDash val="solid"/>
            <a:round/>
            <a:headEnd type="none" w="med" len="med"/>
            <a:tailEnd type="none" w="med" len="med"/>
          </a:ln>
          <a:effectLst/>
        </p:spPr>
      </p:cxnSp>
      <p:sp>
        <p:nvSpPr>
          <p:cNvPr id="62" name="Isosceles Triangle 61"/>
          <p:cNvSpPr/>
          <p:nvPr/>
        </p:nvSpPr>
        <p:spPr bwMode="auto">
          <a:xfrm>
            <a:off x="3615934" y="3810023"/>
            <a:ext cx="45719" cy="45719"/>
          </a:xfrm>
          <a:prstGeom prst="triangle">
            <a:avLst/>
          </a:prstGeom>
          <a:solidFill>
            <a:schemeClr val="tx1"/>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Times New Roman" pitchFamily="27" charset="0"/>
            </a:endParaRPr>
          </a:p>
        </p:txBody>
      </p:sp>
      <p:sp>
        <p:nvSpPr>
          <p:cNvPr id="63" name="Isosceles Triangle 62"/>
          <p:cNvSpPr/>
          <p:nvPr/>
        </p:nvSpPr>
        <p:spPr bwMode="auto">
          <a:xfrm>
            <a:off x="7930759" y="3825898"/>
            <a:ext cx="45719" cy="45719"/>
          </a:xfrm>
          <a:prstGeom prst="triangle">
            <a:avLst/>
          </a:prstGeom>
          <a:solidFill>
            <a:schemeClr val="tx1"/>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Times New Roman" pitchFamily="27" charset="0"/>
            </a:endParaRPr>
          </a:p>
        </p:txBody>
      </p:sp>
      <p:sp>
        <p:nvSpPr>
          <p:cNvPr id="66" name="TextBox 65"/>
          <p:cNvSpPr txBox="1"/>
          <p:nvPr/>
        </p:nvSpPr>
        <p:spPr>
          <a:xfrm>
            <a:off x="401188" y="3086885"/>
            <a:ext cx="2997898" cy="400110"/>
          </a:xfrm>
          <a:prstGeom prst="rect">
            <a:avLst/>
          </a:prstGeom>
          <a:noFill/>
        </p:spPr>
        <p:txBody>
          <a:bodyPr wrap="square" rtlCol="0">
            <a:spAutoFit/>
          </a:bodyPr>
          <a:lstStyle/>
          <a:p>
            <a:r>
              <a:rPr lang="en-US" sz="1000" dirty="0"/>
              <a:t>SPK file containing data for one object with no data gaps</a:t>
            </a:r>
          </a:p>
        </p:txBody>
      </p:sp>
      <p:sp>
        <p:nvSpPr>
          <p:cNvPr id="59" name="Rectangle 58"/>
          <p:cNvSpPr/>
          <p:nvPr/>
        </p:nvSpPr>
        <p:spPr bwMode="auto">
          <a:xfrm>
            <a:off x="3707426" y="5811095"/>
            <a:ext cx="4284445" cy="134933"/>
          </a:xfrm>
          <a:prstGeom prst="rect">
            <a:avLst/>
          </a:prstGeom>
          <a:solidFill>
            <a:schemeClr val="tx2">
              <a:lumMod val="50000"/>
              <a:lumOff val="50000"/>
            </a:schemeClr>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Times New Roman" pitchFamily="27" charset="0"/>
            </a:endParaRPr>
          </a:p>
        </p:txBody>
      </p:sp>
      <p:sp>
        <p:nvSpPr>
          <p:cNvPr id="60" name="TextBox 59"/>
          <p:cNvSpPr txBox="1"/>
          <p:nvPr/>
        </p:nvSpPr>
        <p:spPr>
          <a:xfrm>
            <a:off x="7676625" y="3822807"/>
            <a:ext cx="652743" cy="215444"/>
          </a:xfrm>
          <a:prstGeom prst="rect">
            <a:avLst/>
          </a:prstGeom>
          <a:noFill/>
        </p:spPr>
        <p:txBody>
          <a:bodyPr wrap="none" rtlCol="0">
            <a:spAutoFit/>
          </a:bodyPr>
          <a:lstStyle/>
          <a:p>
            <a:r>
              <a:rPr lang="en-US"/>
              <a:t>FILE END</a:t>
            </a:r>
            <a:endParaRPr lang="en-US" dirty="0"/>
          </a:p>
        </p:txBody>
      </p:sp>
      <p:sp>
        <p:nvSpPr>
          <p:cNvPr id="67" name="TextBox 66"/>
          <p:cNvSpPr txBox="1"/>
          <p:nvPr/>
        </p:nvSpPr>
        <p:spPr>
          <a:xfrm>
            <a:off x="7676625" y="4679173"/>
            <a:ext cx="652743" cy="215444"/>
          </a:xfrm>
          <a:prstGeom prst="rect">
            <a:avLst/>
          </a:prstGeom>
          <a:noFill/>
        </p:spPr>
        <p:txBody>
          <a:bodyPr wrap="none" rtlCol="0">
            <a:spAutoFit/>
          </a:bodyPr>
          <a:lstStyle/>
          <a:p>
            <a:r>
              <a:rPr lang="en-US"/>
              <a:t>FILE END</a:t>
            </a:r>
            <a:endParaRPr lang="en-US" dirty="0"/>
          </a:p>
        </p:txBody>
      </p:sp>
      <p:sp>
        <p:nvSpPr>
          <p:cNvPr id="68" name="TextBox 67"/>
          <p:cNvSpPr txBox="1"/>
          <p:nvPr/>
        </p:nvSpPr>
        <p:spPr>
          <a:xfrm>
            <a:off x="7676625" y="5570295"/>
            <a:ext cx="652743" cy="215444"/>
          </a:xfrm>
          <a:prstGeom prst="rect">
            <a:avLst/>
          </a:prstGeom>
          <a:noFill/>
        </p:spPr>
        <p:txBody>
          <a:bodyPr wrap="none" rtlCol="0">
            <a:spAutoFit/>
          </a:bodyPr>
          <a:lstStyle/>
          <a:p>
            <a:r>
              <a:rPr lang="en-US"/>
              <a:t>FILE END</a:t>
            </a:r>
            <a:endParaRPr lang="en-US" dirty="0"/>
          </a:p>
        </p:txBody>
      </p:sp>
      <p:sp>
        <p:nvSpPr>
          <p:cNvPr id="69" name="TextBox 68"/>
          <p:cNvSpPr txBox="1"/>
          <p:nvPr/>
        </p:nvSpPr>
        <p:spPr>
          <a:xfrm>
            <a:off x="7676625" y="6625684"/>
            <a:ext cx="652743" cy="215444"/>
          </a:xfrm>
          <a:prstGeom prst="rect">
            <a:avLst/>
          </a:prstGeom>
          <a:noFill/>
        </p:spPr>
        <p:txBody>
          <a:bodyPr wrap="none" rtlCol="0">
            <a:spAutoFit/>
          </a:bodyPr>
          <a:lstStyle/>
          <a:p>
            <a:r>
              <a:rPr lang="en-US"/>
              <a:t>FILE END</a:t>
            </a:r>
            <a:endParaRPr lang="en-US" dirty="0"/>
          </a:p>
        </p:txBody>
      </p:sp>
      <p:sp>
        <p:nvSpPr>
          <p:cNvPr id="70" name="TextBox 69"/>
          <p:cNvSpPr txBox="1"/>
          <p:nvPr/>
        </p:nvSpPr>
        <p:spPr>
          <a:xfrm>
            <a:off x="3280046" y="3840223"/>
            <a:ext cx="777777" cy="215444"/>
          </a:xfrm>
          <a:prstGeom prst="rect">
            <a:avLst/>
          </a:prstGeom>
          <a:noFill/>
        </p:spPr>
        <p:txBody>
          <a:bodyPr wrap="none" rtlCol="0">
            <a:spAutoFit/>
          </a:bodyPr>
          <a:lstStyle/>
          <a:p>
            <a:r>
              <a:rPr lang="en-US" dirty="0"/>
              <a:t>FILE START</a:t>
            </a:r>
          </a:p>
        </p:txBody>
      </p:sp>
      <p:sp>
        <p:nvSpPr>
          <p:cNvPr id="71" name="TextBox 70"/>
          <p:cNvSpPr txBox="1"/>
          <p:nvPr/>
        </p:nvSpPr>
        <p:spPr>
          <a:xfrm>
            <a:off x="3280046" y="4653365"/>
            <a:ext cx="777777" cy="215444"/>
          </a:xfrm>
          <a:prstGeom prst="rect">
            <a:avLst/>
          </a:prstGeom>
          <a:noFill/>
        </p:spPr>
        <p:txBody>
          <a:bodyPr wrap="none" rtlCol="0">
            <a:spAutoFit/>
          </a:bodyPr>
          <a:lstStyle/>
          <a:p>
            <a:r>
              <a:rPr lang="en-US" dirty="0"/>
              <a:t>FILE START</a:t>
            </a:r>
          </a:p>
        </p:txBody>
      </p:sp>
      <p:sp>
        <p:nvSpPr>
          <p:cNvPr id="72" name="TextBox 71"/>
          <p:cNvSpPr txBox="1"/>
          <p:nvPr/>
        </p:nvSpPr>
        <p:spPr>
          <a:xfrm>
            <a:off x="3280046" y="5525266"/>
            <a:ext cx="777777" cy="215444"/>
          </a:xfrm>
          <a:prstGeom prst="rect">
            <a:avLst/>
          </a:prstGeom>
          <a:noFill/>
        </p:spPr>
        <p:txBody>
          <a:bodyPr wrap="none" rtlCol="0">
            <a:spAutoFit/>
          </a:bodyPr>
          <a:lstStyle/>
          <a:p>
            <a:r>
              <a:rPr lang="en-US" dirty="0"/>
              <a:t>FILE START</a:t>
            </a:r>
          </a:p>
        </p:txBody>
      </p:sp>
      <p:sp>
        <p:nvSpPr>
          <p:cNvPr id="73" name="TextBox 72"/>
          <p:cNvSpPr txBox="1"/>
          <p:nvPr/>
        </p:nvSpPr>
        <p:spPr>
          <a:xfrm>
            <a:off x="3280046" y="6582865"/>
            <a:ext cx="777777" cy="215444"/>
          </a:xfrm>
          <a:prstGeom prst="rect">
            <a:avLst/>
          </a:prstGeom>
          <a:noFill/>
        </p:spPr>
        <p:txBody>
          <a:bodyPr wrap="none" rtlCol="0">
            <a:spAutoFit/>
          </a:bodyPr>
          <a:lstStyle/>
          <a:p>
            <a:r>
              <a:rPr lang="en-US" dirty="0"/>
              <a:t>FILE START</a:t>
            </a:r>
          </a:p>
        </p:txBody>
      </p:sp>
    </p:spTree>
  </p:cSld>
  <p:clrMapOvr>
    <a:masterClrMapping/>
  </p:clrMapOvr>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5" name="Rectangle 1027"/>
          <p:cNvSpPr>
            <a:spLocks noGrp="1" noChangeArrowheads="1"/>
          </p:cNvSpPr>
          <p:nvPr>
            <p:ph type="title"/>
          </p:nvPr>
        </p:nvSpPr>
        <p:spPr>
          <a:xfrm>
            <a:off x="3175895" y="381000"/>
            <a:ext cx="4370187" cy="490391"/>
          </a:xfrm>
        </p:spPr>
        <p:txBody>
          <a:bodyPr/>
          <a:lstStyle/>
          <a:p>
            <a:r>
              <a:rPr lang="en-US" dirty="0"/>
              <a:t>SPK File Coverage - 2</a:t>
            </a:r>
          </a:p>
        </p:txBody>
      </p:sp>
      <p:sp>
        <p:nvSpPr>
          <p:cNvPr id="25604" name="Rectangle 1026"/>
          <p:cNvSpPr>
            <a:spLocks noGrp="1" noChangeArrowheads="1"/>
          </p:cNvSpPr>
          <p:nvPr>
            <p:ph idx="1"/>
          </p:nvPr>
        </p:nvSpPr>
        <p:spPr>
          <a:xfrm>
            <a:off x="600053" y="1338169"/>
            <a:ext cx="7885113" cy="2942256"/>
          </a:xfrm>
        </p:spPr>
        <p:txBody>
          <a:bodyPr lIns="90487" rIns="90487"/>
          <a:lstStyle/>
          <a:p>
            <a:pPr>
              <a:lnSpc>
                <a:spcPct val="80000"/>
              </a:lnSpc>
            </a:pPr>
            <a:r>
              <a:rPr lang="en-US" sz="2000" dirty="0"/>
              <a:t>For any request time within any time interval comprising the coverage for an object (i.e. the three green stripes shown below), the SPK subsystem can return a vector representing the state of that object relative to its center of motion.</a:t>
            </a:r>
          </a:p>
          <a:p>
            <a:pPr marL="628650" lvl="1">
              <a:lnSpc>
                <a:spcPct val="80000"/>
              </a:lnSpc>
            </a:pPr>
            <a:r>
              <a:rPr lang="en-US" sz="1600" dirty="0"/>
              <a:t>The SPK system will automatically interpolate ephemeris data to produce a Cartesian state vector at the request time.</a:t>
            </a:r>
          </a:p>
          <a:p>
            <a:pPr marL="628650" lvl="1">
              <a:lnSpc>
                <a:spcPct val="80000"/>
              </a:lnSpc>
            </a:pPr>
            <a:r>
              <a:rPr lang="en-US" sz="1600" dirty="0"/>
              <a:t>To a user’s program, the ephemeris data appear to be </a:t>
            </a:r>
            <a:r>
              <a:rPr lang="en-US" sz="1600" dirty="0">
                <a:solidFill>
                  <a:schemeClr val="accent2"/>
                </a:solidFill>
              </a:rPr>
              <a:t>continuous</a:t>
            </a:r>
            <a:r>
              <a:rPr lang="en-US" sz="1600" dirty="0"/>
              <a:t> over each time interval, even if the data stored inside the SPK file are discrete.</a:t>
            </a:r>
          </a:p>
          <a:p>
            <a:pPr marL="228600">
              <a:lnSpc>
                <a:spcPct val="80000"/>
              </a:lnSpc>
            </a:pPr>
            <a:r>
              <a:rPr lang="en-US" sz="2000" dirty="0"/>
              <a:t>The SPK subsystem will </a:t>
            </a:r>
            <a:r>
              <a:rPr lang="en-US" sz="2000" i="1" dirty="0">
                <a:solidFill>
                  <a:srgbClr val="000000"/>
                </a:solidFill>
              </a:rPr>
              <a:t>not</a:t>
            </a:r>
            <a:r>
              <a:rPr lang="en-US" sz="2000" dirty="0">
                <a:solidFill>
                  <a:srgbClr val="000000"/>
                </a:solidFill>
              </a:rPr>
              <a:t> </a:t>
            </a:r>
            <a:r>
              <a:rPr lang="en-US" sz="2000" dirty="0"/>
              <a:t>return a result for a request time falling within a data gap. </a:t>
            </a:r>
          </a:p>
          <a:p>
            <a:pPr marL="628650" lvl="1">
              <a:lnSpc>
                <a:spcPct val="80000"/>
              </a:lnSpc>
            </a:pPr>
            <a:r>
              <a:rPr lang="en-US" sz="1600" dirty="0"/>
              <a:t>Data gaps can only occur between segments.</a:t>
            </a:r>
          </a:p>
        </p:txBody>
      </p:sp>
      <p:sp>
        <p:nvSpPr>
          <p:cNvPr id="25602" name="Footer Placeholder 3"/>
          <p:cNvSpPr>
            <a:spLocks noGrp="1"/>
          </p:cNvSpPr>
          <p:nvPr>
            <p:ph type="ftr" sz="quarter" idx="10"/>
          </p:nvPr>
        </p:nvSpPr>
        <p:spPr>
          <a:noFill/>
        </p:spPr>
        <p:txBody>
          <a:bodyPr/>
          <a:lstStyle/>
          <a:p>
            <a:r>
              <a:rPr lang="en-US" dirty="0"/>
              <a:t>SPK Subsystem</a:t>
            </a:r>
          </a:p>
        </p:txBody>
      </p:sp>
      <p:sp>
        <p:nvSpPr>
          <p:cNvPr id="25603" name="Slide Number Placeholder 4"/>
          <p:cNvSpPr>
            <a:spLocks noGrp="1"/>
          </p:cNvSpPr>
          <p:nvPr>
            <p:ph type="sldNum" sz="quarter" idx="11"/>
          </p:nvPr>
        </p:nvSpPr>
        <p:spPr>
          <a:noFill/>
        </p:spPr>
        <p:txBody>
          <a:bodyPr/>
          <a:lstStyle/>
          <a:p>
            <a:fld id="{95F85528-70E8-D549-83A5-66B6E03F7433}" type="slidenum">
              <a:rPr lang="en-US"/>
              <a:pPr/>
              <a:t>27</a:t>
            </a:fld>
            <a:endParaRPr lang="en-US" sz="1400" b="0" dirty="0">
              <a:latin typeface="Times New Roman" charset="0"/>
            </a:endParaRPr>
          </a:p>
        </p:txBody>
      </p:sp>
      <p:sp>
        <p:nvSpPr>
          <p:cNvPr id="6" name="Rectangle 5"/>
          <p:cNvSpPr/>
          <p:nvPr/>
        </p:nvSpPr>
        <p:spPr bwMode="auto">
          <a:xfrm>
            <a:off x="2309771" y="5211235"/>
            <a:ext cx="2057520" cy="137833"/>
          </a:xfrm>
          <a:prstGeom prst="rect">
            <a:avLst/>
          </a:prstGeom>
          <a:solidFill>
            <a:srgbClr val="2DDF12"/>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Times New Roman" pitchFamily="27" charset="0"/>
            </a:endParaRPr>
          </a:p>
        </p:txBody>
      </p:sp>
      <p:sp>
        <p:nvSpPr>
          <p:cNvPr id="7" name="Rectangle 6"/>
          <p:cNvSpPr/>
          <p:nvPr/>
        </p:nvSpPr>
        <p:spPr bwMode="auto">
          <a:xfrm>
            <a:off x="4491993" y="5215959"/>
            <a:ext cx="766233" cy="133110"/>
          </a:xfrm>
          <a:prstGeom prst="rect">
            <a:avLst/>
          </a:prstGeom>
          <a:solidFill>
            <a:srgbClr val="2DDF12"/>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Times New Roman" pitchFamily="27" charset="0"/>
            </a:endParaRPr>
          </a:p>
        </p:txBody>
      </p:sp>
      <p:sp>
        <p:nvSpPr>
          <p:cNvPr id="8" name="Rectangle 7"/>
          <p:cNvSpPr/>
          <p:nvPr/>
        </p:nvSpPr>
        <p:spPr bwMode="auto">
          <a:xfrm>
            <a:off x="5536888" y="5216449"/>
            <a:ext cx="1076005" cy="133110"/>
          </a:xfrm>
          <a:prstGeom prst="rect">
            <a:avLst/>
          </a:prstGeom>
          <a:solidFill>
            <a:srgbClr val="2DDF12"/>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Times New Roman" pitchFamily="27" charset="0"/>
            </a:endParaRPr>
          </a:p>
        </p:txBody>
      </p:sp>
      <p:cxnSp>
        <p:nvCxnSpPr>
          <p:cNvPr id="9" name="Straight Connector 8"/>
          <p:cNvCxnSpPr/>
          <p:nvPr/>
        </p:nvCxnSpPr>
        <p:spPr bwMode="auto">
          <a:xfrm>
            <a:off x="2305192" y="5374587"/>
            <a:ext cx="4321775" cy="0"/>
          </a:xfrm>
          <a:prstGeom prst="line">
            <a:avLst/>
          </a:prstGeom>
          <a:noFill/>
          <a:ln w="28575" cap="flat" cmpd="sng" algn="ctr">
            <a:solidFill>
              <a:schemeClr val="accent2"/>
            </a:solidFill>
            <a:prstDash val="solid"/>
            <a:round/>
            <a:headEnd type="none" w="med" len="med"/>
            <a:tailEnd type="none" w="med" len="med"/>
          </a:ln>
          <a:effectLst/>
        </p:spPr>
      </p:cxnSp>
      <p:sp>
        <p:nvSpPr>
          <p:cNvPr id="10" name="Isosceles Triangle 9"/>
          <p:cNvSpPr/>
          <p:nvPr/>
        </p:nvSpPr>
        <p:spPr bwMode="auto">
          <a:xfrm>
            <a:off x="2288863" y="5429174"/>
            <a:ext cx="45719" cy="45719"/>
          </a:xfrm>
          <a:prstGeom prst="triangle">
            <a:avLst/>
          </a:prstGeom>
          <a:solidFill>
            <a:schemeClr val="tx1"/>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Times New Roman" pitchFamily="27" charset="0"/>
            </a:endParaRPr>
          </a:p>
        </p:txBody>
      </p:sp>
      <p:sp>
        <p:nvSpPr>
          <p:cNvPr id="11" name="Isosceles Triangle 10"/>
          <p:cNvSpPr/>
          <p:nvPr/>
        </p:nvSpPr>
        <p:spPr bwMode="auto">
          <a:xfrm>
            <a:off x="6603688" y="5445049"/>
            <a:ext cx="45719" cy="45719"/>
          </a:xfrm>
          <a:prstGeom prst="triangle">
            <a:avLst/>
          </a:prstGeom>
          <a:solidFill>
            <a:schemeClr val="tx1"/>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Times New Roman" pitchFamily="27" charset="0"/>
            </a:endParaRPr>
          </a:p>
        </p:txBody>
      </p:sp>
      <p:sp>
        <p:nvSpPr>
          <p:cNvPr id="12" name="TextBox 11"/>
          <p:cNvSpPr txBox="1"/>
          <p:nvPr/>
        </p:nvSpPr>
        <p:spPr>
          <a:xfrm>
            <a:off x="6308472" y="5467908"/>
            <a:ext cx="652743" cy="215444"/>
          </a:xfrm>
          <a:prstGeom prst="rect">
            <a:avLst/>
          </a:prstGeom>
          <a:noFill/>
        </p:spPr>
        <p:txBody>
          <a:bodyPr wrap="none" rtlCol="0">
            <a:spAutoFit/>
          </a:bodyPr>
          <a:lstStyle/>
          <a:p>
            <a:r>
              <a:rPr lang="en-US" dirty="0"/>
              <a:t>FILE END</a:t>
            </a:r>
          </a:p>
        </p:txBody>
      </p:sp>
      <p:sp>
        <p:nvSpPr>
          <p:cNvPr id="13" name="TextBox 12"/>
          <p:cNvSpPr txBox="1"/>
          <p:nvPr/>
        </p:nvSpPr>
        <p:spPr>
          <a:xfrm>
            <a:off x="1945693" y="5474893"/>
            <a:ext cx="777777" cy="215444"/>
          </a:xfrm>
          <a:prstGeom prst="rect">
            <a:avLst/>
          </a:prstGeom>
          <a:noFill/>
        </p:spPr>
        <p:txBody>
          <a:bodyPr wrap="none" rtlCol="0">
            <a:spAutoFit/>
          </a:bodyPr>
          <a:lstStyle/>
          <a:p>
            <a:r>
              <a:rPr lang="en-US" dirty="0"/>
              <a:t>FILE START</a:t>
            </a:r>
          </a:p>
        </p:txBody>
      </p:sp>
      <p:sp>
        <p:nvSpPr>
          <p:cNvPr id="2" name="Right Brace 1"/>
          <p:cNvSpPr/>
          <p:nvPr/>
        </p:nvSpPr>
        <p:spPr bwMode="auto">
          <a:xfrm rot="16200000">
            <a:off x="3216202" y="3996308"/>
            <a:ext cx="239885" cy="2055464"/>
          </a:xfrm>
          <a:prstGeom prst="rightBrace">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Times New Roman" pitchFamily="27" charset="0"/>
            </a:endParaRPr>
          </a:p>
        </p:txBody>
      </p:sp>
      <p:sp>
        <p:nvSpPr>
          <p:cNvPr id="15" name="Right Brace 14"/>
          <p:cNvSpPr/>
          <p:nvPr/>
        </p:nvSpPr>
        <p:spPr bwMode="auto">
          <a:xfrm rot="16200000">
            <a:off x="4745809" y="4643529"/>
            <a:ext cx="239885" cy="745982"/>
          </a:xfrm>
          <a:prstGeom prst="rightBrace">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Times New Roman" pitchFamily="27" charset="0"/>
            </a:endParaRPr>
          </a:p>
        </p:txBody>
      </p:sp>
      <p:sp>
        <p:nvSpPr>
          <p:cNvPr id="16" name="Right Brace 15"/>
          <p:cNvSpPr/>
          <p:nvPr/>
        </p:nvSpPr>
        <p:spPr bwMode="auto">
          <a:xfrm rot="16200000">
            <a:off x="5946166" y="4472326"/>
            <a:ext cx="239885" cy="1073346"/>
          </a:xfrm>
          <a:prstGeom prst="rightBrace">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Times New Roman" pitchFamily="27" charset="0"/>
            </a:endParaRPr>
          </a:p>
        </p:txBody>
      </p:sp>
      <p:sp>
        <p:nvSpPr>
          <p:cNvPr id="3" name="TextBox 2"/>
          <p:cNvSpPr txBox="1"/>
          <p:nvPr/>
        </p:nvSpPr>
        <p:spPr>
          <a:xfrm>
            <a:off x="2200225" y="4306749"/>
            <a:ext cx="4741213" cy="523220"/>
          </a:xfrm>
          <a:prstGeom prst="rect">
            <a:avLst/>
          </a:prstGeom>
          <a:noFill/>
        </p:spPr>
        <p:txBody>
          <a:bodyPr wrap="square" rtlCol="0">
            <a:spAutoFit/>
          </a:bodyPr>
          <a:lstStyle/>
          <a:p>
            <a:r>
              <a:rPr lang="en-US" sz="1400" dirty="0">
                <a:solidFill>
                  <a:srgbClr val="008000"/>
                </a:solidFill>
              </a:rPr>
              <a:t>“Results” will be returned by the SPK reader API for any request time falling within these three intervals.</a:t>
            </a:r>
          </a:p>
        </p:txBody>
      </p:sp>
      <p:sp>
        <p:nvSpPr>
          <p:cNvPr id="4" name="Up Arrow 3"/>
          <p:cNvSpPr/>
          <p:nvPr/>
        </p:nvSpPr>
        <p:spPr bwMode="auto">
          <a:xfrm>
            <a:off x="4326245" y="5445006"/>
            <a:ext cx="216365" cy="216363"/>
          </a:xfrm>
          <a:prstGeom prst="upArrow">
            <a:avLst/>
          </a:prstGeom>
          <a:solidFill>
            <a:schemeClr val="accent1"/>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Times New Roman" pitchFamily="27" charset="0"/>
            </a:endParaRPr>
          </a:p>
        </p:txBody>
      </p:sp>
      <p:sp>
        <p:nvSpPr>
          <p:cNvPr id="19" name="Up Arrow 18"/>
          <p:cNvSpPr/>
          <p:nvPr/>
        </p:nvSpPr>
        <p:spPr bwMode="auto">
          <a:xfrm>
            <a:off x="5297069" y="5440389"/>
            <a:ext cx="216365" cy="216363"/>
          </a:xfrm>
          <a:prstGeom prst="upArrow">
            <a:avLst/>
          </a:prstGeom>
          <a:solidFill>
            <a:schemeClr val="accent1"/>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Times New Roman" pitchFamily="27" charset="0"/>
            </a:endParaRPr>
          </a:p>
        </p:txBody>
      </p:sp>
      <p:sp>
        <p:nvSpPr>
          <p:cNvPr id="5" name="TextBox 4"/>
          <p:cNvSpPr txBox="1"/>
          <p:nvPr/>
        </p:nvSpPr>
        <p:spPr>
          <a:xfrm>
            <a:off x="671333" y="5879938"/>
            <a:ext cx="2882096" cy="738664"/>
          </a:xfrm>
          <a:prstGeom prst="rect">
            <a:avLst/>
          </a:prstGeom>
          <a:noFill/>
        </p:spPr>
        <p:txBody>
          <a:bodyPr wrap="square" rtlCol="0">
            <a:spAutoFit/>
          </a:bodyPr>
          <a:lstStyle/>
          <a:p>
            <a:r>
              <a:rPr lang="en-US" sz="1400" dirty="0"/>
              <a:t>Note: each of the green stripes</a:t>
            </a:r>
          </a:p>
          <a:p>
            <a:r>
              <a:rPr lang="en-US" sz="1400" dirty="0"/>
              <a:t>above consists of one or more segments. </a:t>
            </a:r>
          </a:p>
        </p:txBody>
      </p:sp>
      <p:sp>
        <p:nvSpPr>
          <p:cNvPr id="14" name="TextBox 13">
            <a:extLst>
              <a:ext uri="{FF2B5EF4-FFF2-40B4-BE49-F238E27FC236}">
                <a16:creationId xmlns:a16="http://schemas.microsoft.com/office/drawing/2014/main" id="{3D7FDBE1-30C0-B946-BD1C-5D29F73F1D52}"/>
              </a:ext>
            </a:extLst>
          </p:cNvPr>
          <p:cNvSpPr txBox="1"/>
          <p:nvPr/>
        </p:nvSpPr>
        <p:spPr>
          <a:xfrm>
            <a:off x="2920805" y="5157040"/>
            <a:ext cx="830677" cy="246221"/>
          </a:xfrm>
          <a:prstGeom prst="rect">
            <a:avLst/>
          </a:prstGeom>
          <a:noFill/>
        </p:spPr>
        <p:txBody>
          <a:bodyPr wrap="none" rtlCol="0">
            <a:spAutoFit/>
          </a:bodyPr>
          <a:lstStyle/>
          <a:p>
            <a:r>
              <a:rPr lang="en-US" sz="1000" dirty="0"/>
              <a:t>Segment 1</a:t>
            </a:r>
          </a:p>
        </p:txBody>
      </p:sp>
      <p:sp>
        <p:nvSpPr>
          <p:cNvPr id="23" name="TextBox 22">
            <a:extLst>
              <a:ext uri="{FF2B5EF4-FFF2-40B4-BE49-F238E27FC236}">
                <a16:creationId xmlns:a16="http://schemas.microsoft.com/office/drawing/2014/main" id="{8C1EBE2E-D075-594D-851F-4C61C4A55128}"/>
              </a:ext>
            </a:extLst>
          </p:cNvPr>
          <p:cNvSpPr txBox="1"/>
          <p:nvPr/>
        </p:nvSpPr>
        <p:spPr>
          <a:xfrm>
            <a:off x="4480542" y="5164620"/>
            <a:ext cx="830677" cy="246221"/>
          </a:xfrm>
          <a:prstGeom prst="rect">
            <a:avLst/>
          </a:prstGeom>
          <a:noFill/>
        </p:spPr>
        <p:txBody>
          <a:bodyPr wrap="none" rtlCol="0">
            <a:spAutoFit/>
          </a:bodyPr>
          <a:lstStyle/>
          <a:p>
            <a:r>
              <a:rPr lang="en-US" sz="1000" dirty="0"/>
              <a:t>Segment 2</a:t>
            </a:r>
          </a:p>
        </p:txBody>
      </p:sp>
      <p:sp>
        <p:nvSpPr>
          <p:cNvPr id="24" name="TextBox 23">
            <a:extLst>
              <a:ext uri="{FF2B5EF4-FFF2-40B4-BE49-F238E27FC236}">
                <a16:creationId xmlns:a16="http://schemas.microsoft.com/office/drawing/2014/main" id="{C0D431E0-0901-0F4A-9C21-DD48CC07B2EA}"/>
              </a:ext>
            </a:extLst>
          </p:cNvPr>
          <p:cNvSpPr txBox="1"/>
          <p:nvPr/>
        </p:nvSpPr>
        <p:spPr>
          <a:xfrm>
            <a:off x="5659551" y="5175027"/>
            <a:ext cx="830677" cy="246221"/>
          </a:xfrm>
          <a:prstGeom prst="rect">
            <a:avLst/>
          </a:prstGeom>
          <a:noFill/>
        </p:spPr>
        <p:txBody>
          <a:bodyPr wrap="none" rtlCol="0">
            <a:spAutoFit/>
          </a:bodyPr>
          <a:lstStyle/>
          <a:p>
            <a:r>
              <a:rPr lang="en-US" sz="1000" dirty="0"/>
              <a:t>Segment 3</a:t>
            </a:r>
          </a:p>
        </p:txBody>
      </p:sp>
      <p:sp>
        <p:nvSpPr>
          <p:cNvPr id="25" name="TextBox 24">
            <a:extLst>
              <a:ext uri="{FF2B5EF4-FFF2-40B4-BE49-F238E27FC236}">
                <a16:creationId xmlns:a16="http://schemas.microsoft.com/office/drawing/2014/main" id="{F624E8DD-7768-1642-AE08-F86F7A6FCDA2}"/>
              </a:ext>
            </a:extLst>
          </p:cNvPr>
          <p:cNvSpPr txBox="1"/>
          <p:nvPr/>
        </p:nvSpPr>
        <p:spPr>
          <a:xfrm>
            <a:off x="3795615" y="5792107"/>
            <a:ext cx="2925221" cy="954107"/>
          </a:xfrm>
          <a:prstGeom prst="rect">
            <a:avLst/>
          </a:prstGeom>
          <a:noFill/>
        </p:spPr>
        <p:txBody>
          <a:bodyPr wrap="square" rtlCol="0">
            <a:spAutoFit/>
          </a:bodyPr>
          <a:lstStyle/>
          <a:p>
            <a:r>
              <a:rPr lang="en-US" sz="1400" dirty="0">
                <a:solidFill>
                  <a:schemeClr val="accent1"/>
                </a:solidFill>
              </a:rPr>
              <a:t>A SPICE error will be signaled by the SPK subsystem for any request time falling within these two data gaps</a:t>
            </a:r>
          </a:p>
        </p:txBody>
      </p:sp>
    </p:spTree>
    <p:extLst>
      <p:ext uri="{BB962C8B-B14F-4D97-AF65-F5344CB8AC3E}">
        <p14:creationId xmlns:p14="http://schemas.microsoft.com/office/powerpoint/2010/main" val="850144051"/>
      </p:ext>
    </p:extLst>
  </p:cSld>
  <p:clrMapOvr>
    <a:masterClrMapping/>
  </p:clrMapOvr>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2" name="Rectangle 2"/>
          <p:cNvSpPr>
            <a:spLocks noGrp="1" noChangeArrowheads="1"/>
          </p:cNvSpPr>
          <p:nvPr>
            <p:ph type="title"/>
          </p:nvPr>
        </p:nvSpPr>
        <p:spPr>
          <a:xfrm>
            <a:off x="2735443" y="142875"/>
            <a:ext cx="4738326" cy="810376"/>
          </a:xfrm>
        </p:spPr>
        <p:txBody>
          <a:bodyPr/>
          <a:lstStyle/>
          <a:p>
            <a:r>
              <a:rPr lang="en-US" sz="2800" dirty="0"/>
              <a:t>Reference Frames Used in</a:t>
            </a:r>
            <a:br>
              <a:rPr lang="en-US" sz="2800" dirty="0"/>
            </a:br>
            <a:r>
              <a:rPr lang="en-US" sz="2800" dirty="0"/>
              <a:t>Writing and Reading SPKs</a:t>
            </a:r>
            <a:endParaRPr lang="en-US" dirty="0"/>
          </a:p>
        </p:txBody>
      </p:sp>
      <p:sp>
        <p:nvSpPr>
          <p:cNvPr id="27653" name="Rectangle 3"/>
          <p:cNvSpPr>
            <a:spLocks noGrp="1" noChangeArrowheads="1"/>
          </p:cNvSpPr>
          <p:nvPr>
            <p:ph idx="1"/>
          </p:nvPr>
        </p:nvSpPr>
        <p:spPr>
          <a:xfrm>
            <a:off x="692150" y="1987550"/>
            <a:ext cx="7772400" cy="4264025"/>
          </a:xfrm>
        </p:spPr>
        <p:txBody>
          <a:bodyPr/>
          <a:lstStyle/>
          <a:p>
            <a:pPr>
              <a:lnSpc>
                <a:spcPct val="80000"/>
              </a:lnSpc>
            </a:pPr>
            <a:r>
              <a:rPr lang="en-US" sz="2000" dirty="0"/>
              <a:t>All ephemeris data have an associated reference frame</a:t>
            </a:r>
          </a:p>
          <a:p>
            <a:pPr marL="627063" lvl="1">
              <a:lnSpc>
                <a:spcPct val="80000"/>
              </a:lnSpc>
            </a:pPr>
            <a:r>
              <a:rPr lang="en-US" sz="1600" dirty="0"/>
              <a:t>The frame specification is input by the SPK producer and is stored in the segment’s meta-data</a:t>
            </a:r>
          </a:p>
          <a:p>
            <a:pPr marL="1084263" lvl="2">
              <a:lnSpc>
                <a:spcPct val="80000"/>
              </a:lnSpc>
            </a:pPr>
            <a:r>
              <a:rPr lang="en-US" sz="1600" dirty="0"/>
              <a:t>This input frame must be one “known” to the SPICE system</a:t>
            </a:r>
          </a:p>
          <a:p>
            <a:pPr marL="627063" lvl="1">
              <a:lnSpc>
                <a:spcPct val="80000"/>
              </a:lnSpc>
            </a:pPr>
            <a:r>
              <a:rPr lang="en-US" sz="1600" dirty="0"/>
              <a:t>The frame may be different across segments</a:t>
            </a:r>
          </a:p>
          <a:p>
            <a:pPr marL="400050" lvl="1" indent="0">
              <a:lnSpc>
                <a:spcPct val="80000"/>
              </a:lnSpc>
              <a:buNone/>
            </a:pPr>
            <a:endParaRPr lang="en-US" sz="1600" dirty="0"/>
          </a:p>
          <a:p>
            <a:pPr marL="400050" lvl="1" indent="0">
              <a:lnSpc>
                <a:spcPct val="80000"/>
              </a:lnSpc>
              <a:buNone/>
            </a:pPr>
            <a:endParaRPr lang="en-US" sz="1600" dirty="0"/>
          </a:p>
          <a:p>
            <a:pPr>
              <a:lnSpc>
                <a:spcPct val="80000"/>
              </a:lnSpc>
            </a:pPr>
            <a:r>
              <a:rPr lang="en-US" sz="2000" dirty="0"/>
              <a:t>A program reading an SPK file specifies relative to what reference frame the output state or position vectors are to be given; you’re not stuck with using the frame the SPK producer used</a:t>
            </a:r>
          </a:p>
          <a:p>
            <a:pPr marL="628650" lvl="1">
              <a:lnSpc>
                <a:spcPct val="80000"/>
              </a:lnSpc>
            </a:pPr>
            <a:r>
              <a:rPr lang="en-US" sz="1600" dirty="0"/>
              <a:t>This output frame you select must be known to your program</a:t>
            </a:r>
          </a:p>
          <a:p>
            <a:pPr marL="1085850" lvl="2">
              <a:lnSpc>
                <a:spcPct val="80000"/>
              </a:lnSpc>
            </a:pPr>
            <a:r>
              <a:rPr lang="en-US" sz="1600" dirty="0"/>
              <a:t>“Known” means either a built-in frame (hard coded in SPICE) or one specified in a Frames Kernel</a:t>
            </a:r>
          </a:p>
          <a:p>
            <a:pPr marL="1085850" lvl="2">
              <a:lnSpc>
                <a:spcPct val="80000"/>
              </a:lnSpc>
            </a:pPr>
            <a:r>
              <a:rPr lang="en-US" sz="1600" dirty="0"/>
              <a:t>The user’s program may need to have access to additional SPICE data in order to construct the specified frame</a:t>
            </a:r>
          </a:p>
        </p:txBody>
      </p:sp>
      <p:sp>
        <p:nvSpPr>
          <p:cNvPr id="27650" name="Footer Placeholder 3"/>
          <p:cNvSpPr>
            <a:spLocks noGrp="1"/>
          </p:cNvSpPr>
          <p:nvPr>
            <p:ph type="ftr" sz="quarter" idx="10"/>
          </p:nvPr>
        </p:nvSpPr>
        <p:spPr>
          <a:noFill/>
        </p:spPr>
        <p:txBody>
          <a:bodyPr/>
          <a:lstStyle/>
          <a:p>
            <a:r>
              <a:rPr lang="en-US" dirty="0"/>
              <a:t>SPK Subsystem</a:t>
            </a:r>
          </a:p>
        </p:txBody>
      </p:sp>
      <p:sp>
        <p:nvSpPr>
          <p:cNvPr id="27651" name="Slide Number Placeholder 4"/>
          <p:cNvSpPr>
            <a:spLocks noGrp="1"/>
          </p:cNvSpPr>
          <p:nvPr>
            <p:ph type="sldNum" sz="quarter" idx="11"/>
          </p:nvPr>
        </p:nvSpPr>
        <p:spPr>
          <a:noFill/>
        </p:spPr>
        <p:txBody>
          <a:bodyPr/>
          <a:lstStyle/>
          <a:p>
            <a:fld id="{F1B4BE38-5732-A040-8CC6-84DF0418C3DE}" type="slidenum">
              <a:rPr lang="en-US"/>
              <a:pPr/>
              <a:t>28</a:t>
            </a:fld>
            <a:endParaRPr lang="en-US" sz="1400" b="0" dirty="0">
              <a:latin typeface="Times New Roman" charset="0"/>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ounded Rectangle 12"/>
          <p:cNvSpPr/>
          <p:nvPr/>
        </p:nvSpPr>
        <p:spPr bwMode="auto">
          <a:xfrm>
            <a:off x="3396533" y="2798863"/>
            <a:ext cx="2568575" cy="311367"/>
          </a:xfrm>
          <a:prstGeom prst="roundRect">
            <a:avLst/>
          </a:prstGeom>
          <a:solidFill>
            <a:schemeClr val="bg1">
              <a:lumMod val="85000"/>
            </a:schemeClr>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New Roman" pitchFamily="27" charset="0"/>
            </a:endParaRPr>
          </a:p>
        </p:txBody>
      </p:sp>
      <p:sp>
        <p:nvSpPr>
          <p:cNvPr id="50178" name="Rectangle 1031"/>
          <p:cNvSpPr>
            <a:spLocks noChangeArrowheads="1"/>
          </p:cNvSpPr>
          <p:nvPr/>
        </p:nvSpPr>
        <p:spPr bwMode="auto">
          <a:xfrm>
            <a:off x="7035800" y="4713288"/>
            <a:ext cx="1222375" cy="688975"/>
          </a:xfrm>
          <a:prstGeom prst="rect">
            <a:avLst/>
          </a:prstGeom>
          <a:noFill/>
          <a:ln w="12700">
            <a:noFill/>
            <a:miter lim="800000"/>
            <a:headEnd/>
            <a:tailEnd/>
          </a:ln>
        </p:spPr>
        <p:txBody>
          <a:bodyPr wrap="none" lIns="63500" tIns="25400" rIns="63500" bIns="25400">
            <a:prstTxWarp prst="textNoShape">
              <a:avLst/>
            </a:prstTxWarp>
            <a:spAutoFit/>
          </a:bodyPr>
          <a:lstStyle/>
          <a:p>
            <a:pPr algn="ctr" eaLnBrk="0" hangingPunct="0">
              <a:lnSpc>
                <a:spcPct val="85000"/>
              </a:lnSpc>
            </a:pPr>
            <a:r>
              <a:rPr lang="en-US" sz="2400" b="0" dirty="0">
                <a:solidFill>
                  <a:srgbClr val="D9D9D9"/>
                </a:solidFill>
              </a:rPr>
              <a:t>SPK</a:t>
            </a:r>
          </a:p>
          <a:p>
            <a:pPr algn="ctr" eaLnBrk="0" hangingPunct="0">
              <a:lnSpc>
                <a:spcPct val="85000"/>
              </a:lnSpc>
            </a:pPr>
            <a:r>
              <a:rPr lang="en-US" sz="2400" b="0" dirty="0">
                <a:solidFill>
                  <a:srgbClr val="D9D9D9"/>
                </a:solidFill>
              </a:rPr>
              <a:t>Type 12</a:t>
            </a:r>
          </a:p>
        </p:txBody>
      </p:sp>
      <p:sp>
        <p:nvSpPr>
          <p:cNvPr id="50179" name="Rectangle 1031"/>
          <p:cNvSpPr>
            <a:spLocks noChangeArrowheads="1"/>
          </p:cNvSpPr>
          <p:nvPr/>
        </p:nvSpPr>
        <p:spPr bwMode="auto">
          <a:xfrm>
            <a:off x="4419600" y="4697413"/>
            <a:ext cx="1052513" cy="688975"/>
          </a:xfrm>
          <a:prstGeom prst="rect">
            <a:avLst/>
          </a:prstGeom>
          <a:noFill/>
          <a:ln w="12700">
            <a:noFill/>
            <a:miter lim="800000"/>
            <a:headEnd/>
            <a:tailEnd/>
          </a:ln>
        </p:spPr>
        <p:txBody>
          <a:bodyPr wrap="none" lIns="63500" tIns="25400" rIns="63500" bIns="25400">
            <a:prstTxWarp prst="textNoShape">
              <a:avLst/>
            </a:prstTxWarp>
            <a:spAutoFit/>
          </a:bodyPr>
          <a:lstStyle/>
          <a:p>
            <a:pPr algn="ctr" eaLnBrk="0" hangingPunct="0">
              <a:lnSpc>
                <a:spcPct val="85000"/>
              </a:lnSpc>
            </a:pPr>
            <a:r>
              <a:rPr lang="en-US" sz="2400" b="0" dirty="0">
                <a:solidFill>
                  <a:srgbClr val="D9D9D9"/>
                </a:solidFill>
              </a:rPr>
              <a:t>SPK</a:t>
            </a:r>
          </a:p>
          <a:p>
            <a:pPr algn="ctr" eaLnBrk="0" hangingPunct="0">
              <a:lnSpc>
                <a:spcPct val="85000"/>
              </a:lnSpc>
            </a:pPr>
            <a:r>
              <a:rPr lang="en-US" sz="2400" b="0" dirty="0">
                <a:solidFill>
                  <a:srgbClr val="D9D9D9"/>
                </a:solidFill>
              </a:rPr>
              <a:t>Type 8</a:t>
            </a:r>
          </a:p>
        </p:txBody>
      </p:sp>
      <p:sp>
        <p:nvSpPr>
          <p:cNvPr id="50180" name="Rectangle 1031"/>
          <p:cNvSpPr>
            <a:spLocks noChangeArrowheads="1"/>
          </p:cNvSpPr>
          <p:nvPr/>
        </p:nvSpPr>
        <p:spPr bwMode="auto">
          <a:xfrm>
            <a:off x="1590675" y="4725988"/>
            <a:ext cx="1052513" cy="688975"/>
          </a:xfrm>
          <a:prstGeom prst="rect">
            <a:avLst/>
          </a:prstGeom>
          <a:noFill/>
          <a:ln w="12700">
            <a:noFill/>
            <a:miter lim="800000"/>
            <a:headEnd/>
            <a:tailEnd/>
          </a:ln>
        </p:spPr>
        <p:txBody>
          <a:bodyPr wrap="none" lIns="63500" tIns="25400" rIns="63500" bIns="25400">
            <a:prstTxWarp prst="textNoShape">
              <a:avLst/>
            </a:prstTxWarp>
            <a:spAutoFit/>
          </a:bodyPr>
          <a:lstStyle/>
          <a:p>
            <a:pPr algn="ctr" eaLnBrk="0" hangingPunct="0">
              <a:lnSpc>
                <a:spcPct val="85000"/>
              </a:lnSpc>
            </a:pPr>
            <a:r>
              <a:rPr lang="en-US" sz="2400" b="0" dirty="0">
                <a:solidFill>
                  <a:srgbClr val="D9D9D9"/>
                </a:solidFill>
              </a:rPr>
              <a:t>SPK</a:t>
            </a:r>
          </a:p>
          <a:p>
            <a:pPr algn="ctr" eaLnBrk="0" hangingPunct="0">
              <a:lnSpc>
                <a:spcPct val="85000"/>
              </a:lnSpc>
            </a:pPr>
            <a:r>
              <a:rPr lang="en-US" sz="2400" b="0" dirty="0">
                <a:solidFill>
                  <a:srgbClr val="D9D9D9"/>
                </a:solidFill>
              </a:rPr>
              <a:t>Type 4</a:t>
            </a:r>
          </a:p>
        </p:txBody>
      </p:sp>
      <p:sp>
        <p:nvSpPr>
          <p:cNvPr id="45" name="AutoShape 1075"/>
          <p:cNvSpPr>
            <a:spLocks noChangeArrowheads="1"/>
          </p:cNvSpPr>
          <p:nvPr/>
        </p:nvSpPr>
        <p:spPr bwMode="auto">
          <a:xfrm>
            <a:off x="6970713" y="4670425"/>
            <a:ext cx="1346200" cy="795338"/>
          </a:xfrm>
          <a:prstGeom prst="roundRect">
            <a:avLst>
              <a:gd name="adj" fmla="val 16667"/>
            </a:avLst>
          </a:prstGeom>
          <a:gradFill flip="none" rotWithShape="1">
            <a:gsLst>
              <a:gs pos="0">
                <a:schemeClr val="accent4">
                  <a:tint val="50000"/>
                  <a:satMod val="300000"/>
                  <a:alpha val="5000"/>
                </a:schemeClr>
              </a:gs>
              <a:gs pos="35000">
                <a:schemeClr val="accent4">
                  <a:tint val="37000"/>
                  <a:satMod val="300000"/>
                  <a:alpha val="5000"/>
                </a:schemeClr>
              </a:gs>
              <a:gs pos="100000">
                <a:schemeClr val="accent4">
                  <a:tint val="15000"/>
                  <a:satMod val="350000"/>
                  <a:alpha val="5000"/>
                </a:schemeClr>
              </a:gs>
            </a:gsLst>
            <a:lin ang="16200000" scaled="1"/>
            <a:tileRect/>
          </a:gradFill>
          <a:ln>
            <a:headEnd/>
            <a:tailEnd/>
          </a:ln>
        </p:spPr>
        <p:style>
          <a:lnRef idx="1">
            <a:schemeClr val="accent4"/>
          </a:lnRef>
          <a:fillRef idx="2">
            <a:schemeClr val="accent4"/>
          </a:fillRef>
          <a:effectRef idx="1">
            <a:schemeClr val="accent4"/>
          </a:effectRef>
          <a:fontRef idx="minor">
            <a:schemeClr val="dk1"/>
          </a:fontRef>
        </p:style>
        <p:txBody>
          <a:bodyPr wrap="none" anchor="ctr">
            <a:prstTxWarp prst="textNoShape">
              <a:avLst/>
            </a:prstTxWarp>
            <a:spAutoFit/>
          </a:bodyPr>
          <a:lstStyle/>
          <a:p>
            <a:pPr eaLnBrk="0" hangingPunct="0">
              <a:spcBef>
                <a:spcPct val="50000"/>
              </a:spcBef>
              <a:defRPr/>
            </a:pPr>
            <a:endParaRPr lang="en-US" dirty="0"/>
          </a:p>
        </p:txBody>
      </p:sp>
      <p:sp>
        <p:nvSpPr>
          <p:cNvPr id="44" name="AutoShape 1075"/>
          <p:cNvSpPr>
            <a:spLocks noChangeArrowheads="1"/>
          </p:cNvSpPr>
          <p:nvPr/>
        </p:nvSpPr>
        <p:spPr bwMode="auto">
          <a:xfrm>
            <a:off x="4313238" y="4664075"/>
            <a:ext cx="1346200" cy="795338"/>
          </a:xfrm>
          <a:prstGeom prst="roundRect">
            <a:avLst>
              <a:gd name="adj" fmla="val 16667"/>
            </a:avLst>
          </a:prstGeom>
          <a:gradFill flip="none" rotWithShape="1">
            <a:gsLst>
              <a:gs pos="0">
                <a:schemeClr val="accent4">
                  <a:tint val="50000"/>
                  <a:satMod val="300000"/>
                  <a:alpha val="5000"/>
                </a:schemeClr>
              </a:gs>
              <a:gs pos="35000">
                <a:schemeClr val="accent4">
                  <a:tint val="37000"/>
                  <a:satMod val="300000"/>
                  <a:alpha val="5000"/>
                </a:schemeClr>
              </a:gs>
              <a:gs pos="100000">
                <a:schemeClr val="accent4">
                  <a:tint val="15000"/>
                  <a:satMod val="350000"/>
                  <a:alpha val="5000"/>
                </a:schemeClr>
              </a:gs>
            </a:gsLst>
            <a:lin ang="16200000" scaled="1"/>
            <a:tileRect/>
          </a:gradFill>
          <a:ln>
            <a:headEnd/>
            <a:tailEnd/>
          </a:ln>
        </p:spPr>
        <p:style>
          <a:lnRef idx="1">
            <a:schemeClr val="accent4"/>
          </a:lnRef>
          <a:fillRef idx="2">
            <a:schemeClr val="accent4"/>
          </a:fillRef>
          <a:effectRef idx="1">
            <a:schemeClr val="accent4"/>
          </a:effectRef>
          <a:fontRef idx="minor">
            <a:schemeClr val="dk1"/>
          </a:fontRef>
        </p:style>
        <p:txBody>
          <a:bodyPr wrap="none" anchor="ctr">
            <a:prstTxWarp prst="textNoShape">
              <a:avLst/>
            </a:prstTxWarp>
            <a:spAutoFit/>
          </a:bodyPr>
          <a:lstStyle/>
          <a:p>
            <a:pPr eaLnBrk="0" hangingPunct="0">
              <a:spcBef>
                <a:spcPct val="50000"/>
              </a:spcBef>
              <a:defRPr/>
            </a:pPr>
            <a:endParaRPr lang="en-US" dirty="0"/>
          </a:p>
        </p:txBody>
      </p:sp>
      <p:sp>
        <p:nvSpPr>
          <p:cNvPr id="41" name="AutoShape 1075"/>
          <p:cNvSpPr>
            <a:spLocks noChangeArrowheads="1"/>
          </p:cNvSpPr>
          <p:nvPr/>
        </p:nvSpPr>
        <p:spPr bwMode="auto">
          <a:xfrm>
            <a:off x="1384300" y="4662488"/>
            <a:ext cx="1346200" cy="795337"/>
          </a:xfrm>
          <a:prstGeom prst="roundRect">
            <a:avLst>
              <a:gd name="adj" fmla="val 16667"/>
            </a:avLst>
          </a:prstGeom>
          <a:gradFill flip="none" rotWithShape="1">
            <a:gsLst>
              <a:gs pos="0">
                <a:schemeClr val="accent4">
                  <a:tint val="50000"/>
                  <a:satMod val="300000"/>
                  <a:alpha val="5000"/>
                </a:schemeClr>
              </a:gs>
              <a:gs pos="35000">
                <a:schemeClr val="accent4">
                  <a:tint val="37000"/>
                  <a:satMod val="300000"/>
                  <a:alpha val="5000"/>
                </a:schemeClr>
              </a:gs>
              <a:gs pos="100000">
                <a:schemeClr val="accent4">
                  <a:tint val="15000"/>
                  <a:satMod val="350000"/>
                  <a:alpha val="5000"/>
                </a:schemeClr>
              </a:gs>
            </a:gsLst>
            <a:lin ang="16200000" scaled="1"/>
            <a:tileRect/>
          </a:gradFill>
          <a:ln>
            <a:headEnd/>
            <a:tailEnd/>
          </a:ln>
        </p:spPr>
        <p:style>
          <a:lnRef idx="1">
            <a:schemeClr val="accent4"/>
          </a:lnRef>
          <a:fillRef idx="2">
            <a:schemeClr val="accent4"/>
          </a:fillRef>
          <a:effectRef idx="1">
            <a:schemeClr val="accent4"/>
          </a:effectRef>
          <a:fontRef idx="minor">
            <a:schemeClr val="dk1"/>
          </a:fontRef>
        </p:style>
        <p:txBody>
          <a:bodyPr wrap="none" anchor="ctr">
            <a:prstTxWarp prst="textNoShape">
              <a:avLst/>
            </a:prstTxWarp>
            <a:spAutoFit/>
          </a:bodyPr>
          <a:lstStyle/>
          <a:p>
            <a:pPr eaLnBrk="0" hangingPunct="0">
              <a:spcBef>
                <a:spcPct val="50000"/>
              </a:spcBef>
              <a:defRPr/>
            </a:pPr>
            <a:endParaRPr lang="en-US" dirty="0"/>
          </a:p>
        </p:txBody>
      </p:sp>
      <p:sp>
        <p:nvSpPr>
          <p:cNvPr id="50210" name="AutoShape 1078"/>
          <p:cNvSpPr>
            <a:spLocks noChangeArrowheads="1"/>
          </p:cNvSpPr>
          <p:nvPr/>
        </p:nvSpPr>
        <p:spPr bwMode="auto">
          <a:xfrm>
            <a:off x="7556500" y="4652963"/>
            <a:ext cx="1346200" cy="795337"/>
          </a:xfrm>
          <a:prstGeom prst="roundRect">
            <a:avLst>
              <a:gd name="adj" fmla="val 16667"/>
            </a:avLst>
          </a:prstGeom>
          <a:ln>
            <a:headEnd/>
            <a:tailEnd/>
          </a:ln>
        </p:spPr>
        <p:style>
          <a:lnRef idx="1">
            <a:schemeClr val="accent4"/>
          </a:lnRef>
          <a:fillRef idx="2">
            <a:schemeClr val="accent4"/>
          </a:fillRef>
          <a:effectRef idx="1">
            <a:schemeClr val="accent4"/>
          </a:effectRef>
          <a:fontRef idx="minor">
            <a:schemeClr val="dk1"/>
          </a:fontRef>
        </p:style>
        <p:txBody>
          <a:bodyPr wrap="none" anchor="ctr">
            <a:prstTxWarp prst="textNoShape">
              <a:avLst/>
            </a:prstTxWarp>
            <a:spAutoFit/>
          </a:bodyPr>
          <a:lstStyle/>
          <a:p>
            <a:pPr eaLnBrk="0" hangingPunct="0">
              <a:spcBef>
                <a:spcPct val="50000"/>
              </a:spcBef>
              <a:defRPr/>
            </a:pPr>
            <a:endParaRPr lang="en-US" dirty="0"/>
          </a:p>
        </p:txBody>
      </p:sp>
      <p:sp>
        <p:nvSpPr>
          <p:cNvPr id="50209" name="AutoShape 1077"/>
          <p:cNvSpPr>
            <a:spLocks noChangeArrowheads="1"/>
          </p:cNvSpPr>
          <p:nvPr/>
        </p:nvSpPr>
        <p:spPr bwMode="auto">
          <a:xfrm>
            <a:off x="5359400" y="4662488"/>
            <a:ext cx="1346200" cy="795337"/>
          </a:xfrm>
          <a:prstGeom prst="roundRect">
            <a:avLst>
              <a:gd name="adj" fmla="val 16667"/>
            </a:avLst>
          </a:prstGeom>
          <a:ln>
            <a:headEnd/>
            <a:tailEnd/>
          </a:ln>
        </p:spPr>
        <p:style>
          <a:lnRef idx="1">
            <a:schemeClr val="accent4"/>
          </a:lnRef>
          <a:fillRef idx="2">
            <a:schemeClr val="accent4"/>
          </a:fillRef>
          <a:effectRef idx="1">
            <a:schemeClr val="accent4"/>
          </a:effectRef>
          <a:fontRef idx="minor">
            <a:schemeClr val="dk1"/>
          </a:fontRef>
        </p:style>
        <p:txBody>
          <a:bodyPr wrap="none" anchor="ctr">
            <a:prstTxWarp prst="textNoShape">
              <a:avLst/>
            </a:prstTxWarp>
            <a:spAutoFit/>
          </a:bodyPr>
          <a:lstStyle/>
          <a:p>
            <a:pPr eaLnBrk="0" hangingPunct="0">
              <a:spcBef>
                <a:spcPct val="50000"/>
              </a:spcBef>
              <a:defRPr/>
            </a:pPr>
            <a:endParaRPr lang="en-US" dirty="0"/>
          </a:p>
        </p:txBody>
      </p:sp>
      <p:sp>
        <p:nvSpPr>
          <p:cNvPr id="50208" name="AutoShape 1076"/>
          <p:cNvSpPr>
            <a:spLocks noChangeArrowheads="1"/>
          </p:cNvSpPr>
          <p:nvPr/>
        </p:nvSpPr>
        <p:spPr bwMode="auto">
          <a:xfrm>
            <a:off x="2854325" y="4670425"/>
            <a:ext cx="1346200" cy="795338"/>
          </a:xfrm>
          <a:prstGeom prst="roundRect">
            <a:avLst>
              <a:gd name="adj" fmla="val 16667"/>
            </a:avLst>
          </a:prstGeom>
          <a:ln>
            <a:headEnd/>
            <a:tailEnd/>
          </a:ln>
        </p:spPr>
        <p:style>
          <a:lnRef idx="1">
            <a:schemeClr val="accent4"/>
          </a:lnRef>
          <a:fillRef idx="2">
            <a:schemeClr val="accent4"/>
          </a:fillRef>
          <a:effectRef idx="1">
            <a:schemeClr val="accent4"/>
          </a:effectRef>
          <a:fontRef idx="minor">
            <a:schemeClr val="dk1"/>
          </a:fontRef>
        </p:style>
        <p:txBody>
          <a:bodyPr wrap="none" anchor="ctr">
            <a:prstTxWarp prst="textNoShape">
              <a:avLst/>
            </a:prstTxWarp>
            <a:spAutoFit/>
          </a:bodyPr>
          <a:lstStyle/>
          <a:p>
            <a:pPr eaLnBrk="0" hangingPunct="0">
              <a:spcBef>
                <a:spcPct val="50000"/>
              </a:spcBef>
              <a:defRPr/>
            </a:pPr>
            <a:endParaRPr lang="en-US" dirty="0"/>
          </a:p>
        </p:txBody>
      </p:sp>
      <p:sp>
        <p:nvSpPr>
          <p:cNvPr id="50207" name="AutoShape 1075"/>
          <p:cNvSpPr>
            <a:spLocks noChangeArrowheads="1"/>
          </p:cNvSpPr>
          <p:nvPr/>
        </p:nvSpPr>
        <p:spPr bwMode="auto">
          <a:xfrm>
            <a:off x="588963" y="4664075"/>
            <a:ext cx="1346200" cy="795338"/>
          </a:xfrm>
          <a:prstGeom prst="roundRect">
            <a:avLst>
              <a:gd name="adj" fmla="val 16667"/>
            </a:avLst>
          </a:prstGeom>
          <a:ln>
            <a:headEnd/>
            <a:tailEnd/>
          </a:ln>
        </p:spPr>
        <p:style>
          <a:lnRef idx="1">
            <a:schemeClr val="accent4"/>
          </a:lnRef>
          <a:fillRef idx="2">
            <a:schemeClr val="accent4"/>
          </a:fillRef>
          <a:effectRef idx="1">
            <a:schemeClr val="accent4"/>
          </a:effectRef>
          <a:fontRef idx="minor">
            <a:schemeClr val="dk1"/>
          </a:fontRef>
        </p:style>
        <p:txBody>
          <a:bodyPr wrap="none" anchor="ctr">
            <a:prstTxWarp prst="textNoShape">
              <a:avLst/>
            </a:prstTxWarp>
            <a:spAutoFit/>
          </a:bodyPr>
          <a:lstStyle/>
          <a:p>
            <a:pPr eaLnBrk="0" hangingPunct="0">
              <a:spcBef>
                <a:spcPct val="50000"/>
              </a:spcBef>
              <a:defRPr/>
            </a:pPr>
            <a:endParaRPr lang="en-US" dirty="0"/>
          </a:p>
        </p:txBody>
      </p:sp>
      <p:sp>
        <p:nvSpPr>
          <p:cNvPr id="50188" name="Footer Placeholder 3"/>
          <p:cNvSpPr>
            <a:spLocks noGrp="1"/>
          </p:cNvSpPr>
          <p:nvPr>
            <p:ph type="ftr" sz="quarter" idx="10"/>
          </p:nvPr>
        </p:nvSpPr>
        <p:spPr>
          <a:noFill/>
        </p:spPr>
        <p:txBody>
          <a:bodyPr/>
          <a:lstStyle/>
          <a:p>
            <a:r>
              <a:rPr lang="en-US" dirty="0"/>
              <a:t>SPK Subsystem</a:t>
            </a:r>
          </a:p>
        </p:txBody>
      </p:sp>
      <p:sp>
        <p:nvSpPr>
          <p:cNvPr id="50189" name="Slide Number Placeholder 4"/>
          <p:cNvSpPr>
            <a:spLocks noGrp="1"/>
          </p:cNvSpPr>
          <p:nvPr>
            <p:ph type="sldNum" sz="quarter" idx="11"/>
          </p:nvPr>
        </p:nvSpPr>
        <p:spPr>
          <a:noFill/>
        </p:spPr>
        <p:txBody>
          <a:bodyPr/>
          <a:lstStyle/>
          <a:p>
            <a:fld id="{9C86D275-8C17-DA44-9F02-B36289113B1D}" type="slidenum">
              <a:rPr lang="en-US"/>
              <a:pPr/>
              <a:t>29</a:t>
            </a:fld>
            <a:endParaRPr lang="en-US" sz="1400" b="0" dirty="0">
              <a:latin typeface="Times New Roman" charset="0"/>
            </a:endParaRPr>
          </a:p>
        </p:txBody>
      </p:sp>
      <p:sp>
        <p:nvSpPr>
          <p:cNvPr id="50190" name="Rectangle 1026"/>
          <p:cNvSpPr>
            <a:spLocks noChangeArrowheads="1"/>
          </p:cNvSpPr>
          <p:nvPr/>
        </p:nvSpPr>
        <p:spPr bwMode="auto">
          <a:xfrm>
            <a:off x="7766050" y="4932363"/>
            <a:ext cx="989013" cy="465137"/>
          </a:xfrm>
          <a:prstGeom prst="rect">
            <a:avLst/>
          </a:prstGeom>
          <a:noFill/>
          <a:ln w="12700">
            <a:noFill/>
            <a:miter lim="800000"/>
            <a:headEnd/>
            <a:tailEnd/>
          </a:ln>
        </p:spPr>
        <p:txBody>
          <a:bodyPr wrap="none" anchor="ctr">
            <a:prstTxWarp prst="textNoShape">
              <a:avLst/>
            </a:prstTxWarp>
          </a:bodyPr>
          <a:lstStyle/>
          <a:p>
            <a:pPr eaLnBrk="0" hangingPunct="0">
              <a:spcBef>
                <a:spcPct val="50000"/>
              </a:spcBef>
            </a:pPr>
            <a:endParaRPr lang="en-US" dirty="0"/>
          </a:p>
        </p:txBody>
      </p:sp>
      <p:sp>
        <p:nvSpPr>
          <p:cNvPr id="50191" name="Rectangle 1031"/>
          <p:cNvSpPr>
            <a:spLocks noChangeArrowheads="1"/>
          </p:cNvSpPr>
          <p:nvPr/>
        </p:nvSpPr>
        <p:spPr bwMode="auto">
          <a:xfrm>
            <a:off x="722313" y="4745038"/>
            <a:ext cx="1058862" cy="673100"/>
          </a:xfrm>
          <a:prstGeom prst="rect">
            <a:avLst/>
          </a:prstGeom>
          <a:noFill/>
          <a:ln w="12700">
            <a:noFill/>
            <a:miter lim="800000"/>
            <a:headEnd/>
            <a:tailEnd/>
          </a:ln>
        </p:spPr>
        <p:txBody>
          <a:bodyPr wrap="none" lIns="63500" tIns="25400" rIns="63500" bIns="25400">
            <a:prstTxWarp prst="textNoShape">
              <a:avLst/>
            </a:prstTxWarp>
            <a:spAutoFit/>
          </a:bodyPr>
          <a:lstStyle/>
          <a:p>
            <a:pPr algn="ctr" eaLnBrk="0" hangingPunct="0">
              <a:lnSpc>
                <a:spcPct val="85000"/>
              </a:lnSpc>
            </a:pPr>
            <a:r>
              <a:rPr lang="en-US" sz="2400" b="0" dirty="0"/>
              <a:t>SPK</a:t>
            </a:r>
          </a:p>
          <a:p>
            <a:pPr algn="ctr" eaLnBrk="0" hangingPunct="0">
              <a:lnSpc>
                <a:spcPct val="85000"/>
              </a:lnSpc>
            </a:pPr>
            <a:r>
              <a:rPr lang="en-US" sz="2400" b="0" dirty="0"/>
              <a:t>Type 3</a:t>
            </a:r>
          </a:p>
        </p:txBody>
      </p:sp>
      <p:sp>
        <p:nvSpPr>
          <p:cNvPr id="50192" name="Rectangle 1036"/>
          <p:cNvSpPr>
            <a:spLocks noChangeArrowheads="1"/>
          </p:cNvSpPr>
          <p:nvPr/>
        </p:nvSpPr>
        <p:spPr bwMode="auto">
          <a:xfrm>
            <a:off x="3117850" y="4932363"/>
            <a:ext cx="989013" cy="465137"/>
          </a:xfrm>
          <a:prstGeom prst="rect">
            <a:avLst/>
          </a:prstGeom>
          <a:noFill/>
          <a:ln w="12700">
            <a:noFill/>
            <a:miter lim="800000"/>
            <a:headEnd/>
            <a:tailEnd/>
          </a:ln>
        </p:spPr>
        <p:txBody>
          <a:bodyPr wrap="none" anchor="ctr">
            <a:prstTxWarp prst="textNoShape">
              <a:avLst/>
            </a:prstTxWarp>
          </a:bodyPr>
          <a:lstStyle/>
          <a:p>
            <a:pPr eaLnBrk="0" hangingPunct="0">
              <a:spcBef>
                <a:spcPct val="50000"/>
              </a:spcBef>
            </a:pPr>
            <a:endParaRPr lang="en-US" dirty="0"/>
          </a:p>
        </p:txBody>
      </p:sp>
      <p:sp>
        <p:nvSpPr>
          <p:cNvPr id="50193" name="Rectangle 1041"/>
          <p:cNvSpPr>
            <a:spLocks noChangeArrowheads="1"/>
          </p:cNvSpPr>
          <p:nvPr/>
        </p:nvSpPr>
        <p:spPr bwMode="auto">
          <a:xfrm>
            <a:off x="5556250" y="4932363"/>
            <a:ext cx="989013" cy="465137"/>
          </a:xfrm>
          <a:prstGeom prst="rect">
            <a:avLst/>
          </a:prstGeom>
          <a:noFill/>
          <a:ln w="12700">
            <a:noFill/>
            <a:miter lim="800000"/>
            <a:headEnd/>
            <a:tailEnd/>
          </a:ln>
        </p:spPr>
        <p:txBody>
          <a:bodyPr wrap="none" anchor="ctr">
            <a:prstTxWarp prst="textNoShape">
              <a:avLst/>
            </a:prstTxWarp>
          </a:bodyPr>
          <a:lstStyle/>
          <a:p>
            <a:pPr eaLnBrk="0" hangingPunct="0">
              <a:spcBef>
                <a:spcPct val="50000"/>
              </a:spcBef>
            </a:pPr>
            <a:endParaRPr lang="en-US" dirty="0"/>
          </a:p>
        </p:txBody>
      </p:sp>
      <p:sp>
        <p:nvSpPr>
          <p:cNvPr id="50194" name="Rectangle 1051"/>
          <p:cNvSpPr>
            <a:spLocks noChangeArrowheads="1"/>
          </p:cNvSpPr>
          <p:nvPr/>
        </p:nvSpPr>
        <p:spPr bwMode="auto">
          <a:xfrm>
            <a:off x="2986088" y="4729163"/>
            <a:ext cx="1058862" cy="673100"/>
          </a:xfrm>
          <a:prstGeom prst="rect">
            <a:avLst/>
          </a:prstGeom>
          <a:noFill/>
          <a:ln w="12700">
            <a:noFill/>
            <a:miter lim="800000"/>
            <a:headEnd/>
            <a:tailEnd/>
          </a:ln>
        </p:spPr>
        <p:txBody>
          <a:bodyPr wrap="none" lIns="63500" tIns="25400" rIns="63500" bIns="25400">
            <a:prstTxWarp prst="textNoShape">
              <a:avLst/>
            </a:prstTxWarp>
            <a:spAutoFit/>
          </a:bodyPr>
          <a:lstStyle/>
          <a:p>
            <a:pPr algn="ctr" eaLnBrk="0" hangingPunct="0">
              <a:lnSpc>
                <a:spcPct val="85000"/>
              </a:lnSpc>
            </a:pPr>
            <a:r>
              <a:rPr lang="en-US" sz="2400" b="0" dirty="0"/>
              <a:t>SPK</a:t>
            </a:r>
          </a:p>
          <a:p>
            <a:pPr algn="ctr" eaLnBrk="0" hangingPunct="0">
              <a:lnSpc>
                <a:spcPct val="85000"/>
              </a:lnSpc>
            </a:pPr>
            <a:r>
              <a:rPr lang="en-US" sz="2400" b="0" dirty="0"/>
              <a:t>Type 5</a:t>
            </a:r>
          </a:p>
        </p:txBody>
      </p:sp>
      <p:sp>
        <p:nvSpPr>
          <p:cNvPr id="50195" name="Rectangle 1052"/>
          <p:cNvSpPr>
            <a:spLocks noChangeArrowheads="1"/>
          </p:cNvSpPr>
          <p:nvPr/>
        </p:nvSpPr>
        <p:spPr bwMode="auto">
          <a:xfrm>
            <a:off x="5438775" y="4729163"/>
            <a:ext cx="1228725" cy="673100"/>
          </a:xfrm>
          <a:prstGeom prst="rect">
            <a:avLst/>
          </a:prstGeom>
          <a:noFill/>
          <a:ln w="12700">
            <a:noFill/>
            <a:miter lim="800000"/>
            <a:headEnd/>
            <a:tailEnd/>
          </a:ln>
        </p:spPr>
        <p:txBody>
          <a:bodyPr wrap="none" lIns="63500" tIns="25400" rIns="63500" bIns="25400">
            <a:prstTxWarp prst="textNoShape">
              <a:avLst/>
            </a:prstTxWarp>
            <a:spAutoFit/>
          </a:bodyPr>
          <a:lstStyle/>
          <a:p>
            <a:pPr algn="ctr" eaLnBrk="0" hangingPunct="0">
              <a:lnSpc>
                <a:spcPct val="85000"/>
              </a:lnSpc>
            </a:pPr>
            <a:r>
              <a:rPr lang="en-US" sz="2400" b="0" dirty="0"/>
              <a:t>SPK</a:t>
            </a:r>
          </a:p>
          <a:p>
            <a:pPr algn="ctr" eaLnBrk="0" hangingPunct="0">
              <a:lnSpc>
                <a:spcPct val="85000"/>
              </a:lnSpc>
            </a:pPr>
            <a:r>
              <a:rPr lang="en-US" sz="2400" b="0" dirty="0"/>
              <a:t>Type 10</a:t>
            </a:r>
          </a:p>
        </p:txBody>
      </p:sp>
      <p:sp>
        <p:nvSpPr>
          <p:cNvPr id="50196" name="Rectangle 1053"/>
          <p:cNvSpPr>
            <a:spLocks noChangeArrowheads="1"/>
          </p:cNvSpPr>
          <p:nvPr/>
        </p:nvSpPr>
        <p:spPr bwMode="auto">
          <a:xfrm>
            <a:off x="7599363" y="4714875"/>
            <a:ext cx="1228725" cy="673100"/>
          </a:xfrm>
          <a:prstGeom prst="rect">
            <a:avLst/>
          </a:prstGeom>
          <a:noFill/>
          <a:ln w="12700">
            <a:noFill/>
            <a:miter lim="800000"/>
            <a:headEnd/>
            <a:tailEnd/>
          </a:ln>
        </p:spPr>
        <p:txBody>
          <a:bodyPr wrap="none" lIns="63500" tIns="25400" rIns="63500" bIns="25400">
            <a:prstTxWarp prst="textNoShape">
              <a:avLst/>
            </a:prstTxWarp>
            <a:spAutoFit/>
          </a:bodyPr>
          <a:lstStyle/>
          <a:p>
            <a:pPr algn="ctr" eaLnBrk="0" hangingPunct="0">
              <a:lnSpc>
                <a:spcPct val="85000"/>
              </a:lnSpc>
            </a:pPr>
            <a:r>
              <a:rPr lang="en-US" sz="2400" b="0" dirty="0"/>
              <a:t>SPK</a:t>
            </a:r>
          </a:p>
          <a:p>
            <a:pPr algn="ctr" eaLnBrk="0" hangingPunct="0">
              <a:lnSpc>
                <a:spcPct val="85000"/>
              </a:lnSpc>
            </a:pPr>
            <a:r>
              <a:rPr lang="en-US" sz="2400" b="0" dirty="0"/>
              <a:t>Type 13</a:t>
            </a:r>
          </a:p>
        </p:txBody>
      </p:sp>
      <p:sp>
        <p:nvSpPr>
          <p:cNvPr id="50197" name="Line 1054"/>
          <p:cNvSpPr>
            <a:spLocks noChangeShapeType="1"/>
          </p:cNvSpPr>
          <p:nvPr/>
        </p:nvSpPr>
        <p:spPr bwMode="auto">
          <a:xfrm>
            <a:off x="714375" y="4375150"/>
            <a:ext cx="7731125" cy="0"/>
          </a:xfrm>
          <a:prstGeom prst="line">
            <a:avLst/>
          </a:prstGeom>
          <a:noFill/>
          <a:ln w="19050">
            <a:solidFill>
              <a:schemeClr val="tx1"/>
            </a:solidFill>
            <a:round/>
            <a:headEnd/>
            <a:tailEnd/>
          </a:ln>
        </p:spPr>
        <p:txBody>
          <a:bodyPr wrap="none" anchor="ctr">
            <a:prstTxWarp prst="textNoShape">
              <a:avLst/>
            </a:prstTxWarp>
          </a:bodyPr>
          <a:lstStyle/>
          <a:p>
            <a:endParaRPr lang="en-US" dirty="0"/>
          </a:p>
        </p:txBody>
      </p:sp>
      <p:sp>
        <p:nvSpPr>
          <p:cNvPr id="50198" name="Line 1055"/>
          <p:cNvSpPr>
            <a:spLocks noChangeShapeType="1"/>
          </p:cNvSpPr>
          <p:nvPr/>
        </p:nvSpPr>
        <p:spPr bwMode="auto">
          <a:xfrm flipV="1">
            <a:off x="1225550" y="4376738"/>
            <a:ext cx="0" cy="276225"/>
          </a:xfrm>
          <a:prstGeom prst="line">
            <a:avLst/>
          </a:prstGeom>
          <a:noFill/>
          <a:ln w="19050">
            <a:solidFill>
              <a:schemeClr val="tx1"/>
            </a:solidFill>
            <a:round/>
            <a:headEnd/>
            <a:tailEnd/>
          </a:ln>
        </p:spPr>
        <p:txBody>
          <a:bodyPr wrap="none" anchor="ctr">
            <a:prstTxWarp prst="textNoShape">
              <a:avLst/>
            </a:prstTxWarp>
          </a:bodyPr>
          <a:lstStyle/>
          <a:p>
            <a:endParaRPr lang="en-US" dirty="0"/>
          </a:p>
        </p:txBody>
      </p:sp>
      <p:sp>
        <p:nvSpPr>
          <p:cNvPr id="50199" name="Line 1056"/>
          <p:cNvSpPr>
            <a:spLocks noChangeShapeType="1"/>
          </p:cNvSpPr>
          <p:nvPr/>
        </p:nvSpPr>
        <p:spPr bwMode="auto">
          <a:xfrm flipV="1">
            <a:off x="3511550" y="4376738"/>
            <a:ext cx="0" cy="282575"/>
          </a:xfrm>
          <a:prstGeom prst="line">
            <a:avLst/>
          </a:prstGeom>
          <a:noFill/>
          <a:ln w="19050">
            <a:solidFill>
              <a:schemeClr val="tx1"/>
            </a:solidFill>
            <a:round/>
            <a:headEnd/>
            <a:tailEnd/>
          </a:ln>
        </p:spPr>
        <p:txBody>
          <a:bodyPr wrap="none" anchor="ctr">
            <a:prstTxWarp prst="textNoShape">
              <a:avLst/>
            </a:prstTxWarp>
          </a:bodyPr>
          <a:lstStyle/>
          <a:p>
            <a:endParaRPr lang="en-US" dirty="0"/>
          </a:p>
        </p:txBody>
      </p:sp>
      <p:sp>
        <p:nvSpPr>
          <p:cNvPr id="50200" name="Line 1057"/>
          <p:cNvSpPr>
            <a:spLocks noChangeShapeType="1"/>
          </p:cNvSpPr>
          <p:nvPr/>
        </p:nvSpPr>
        <p:spPr bwMode="auto">
          <a:xfrm flipV="1">
            <a:off x="6026150" y="4376738"/>
            <a:ext cx="0" cy="276225"/>
          </a:xfrm>
          <a:prstGeom prst="line">
            <a:avLst/>
          </a:prstGeom>
          <a:noFill/>
          <a:ln w="19050">
            <a:solidFill>
              <a:schemeClr val="tx1"/>
            </a:solidFill>
            <a:round/>
            <a:headEnd/>
            <a:tailEnd/>
          </a:ln>
        </p:spPr>
        <p:txBody>
          <a:bodyPr wrap="none" anchor="ctr">
            <a:prstTxWarp prst="textNoShape">
              <a:avLst/>
            </a:prstTxWarp>
          </a:bodyPr>
          <a:lstStyle/>
          <a:p>
            <a:endParaRPr lang="en-US" dirty="0"/>
          </a:p>
        </p:txBody>
      </p:sp>
      <p:sp>
        <p:nvSpPr>
          <p:cNvPr id="50201" name="Line 1058"/>
          <p:cNvSpPr>
            <a:spLocks noChangeShapeType="1"/>
          </p:cNvSpPr>
          <p:nvPr/>
        </p:nvSpPr>
        <p:spPr bwMode="auto">
          <a:xfrm flipV="1">
            <a:off x="8235950" y="4376738"/>
            <a:ext cx="0" cy="263525"/>
          </a:xfrm>
          <a:prstGeom prst="line">
            <a:avLst/>
          </a:prstGeom>
          <a:noFill/>
          <a:ln w="19050">
            <a:solidFill>
              <a:schemeClr val="tx1"/>
            </a:solidFill>
            <a:round/>
            <a:headEnd/>
            <a:tailEnd/>
          </a:ln>
        </p:spPr>
        <p:txBody>
          <a:bodyPr wrap="none" anchor="ctr">
            <a:prstTxWarp prst="textNoShape">
              <a:avLst/>
            </a:prstTxWarp>
          </a:bodyPr>
          <a:lstStyle/>
          <a:p>
            <a:endParaRPr lang="en-US" dirty="0"/>
          </a:p>
        </p:txBody>
      </p:sp>
      <p:sp>
        <p:nvSpPr>
          <p:cNvPr id="50202" name="Line 1059"/>
          <p:cNvSpPr>
            <a:spLocks noChangeShapeType="1"/>
          </p:cNvSpPr>
          <p:nvPr/>
        </p:nvSpPr>
        <p:spPr bwMode="auto">
          <a:xfrm flipV="1">
            <a:off x="2101850" y="4376738"/>
            <a:ext cx="0" cy="301625"/>
          </a:xfrm>
          <a:prstGeom prst="line">
            <a:avLst/>
          </a:prstGeom>
          <a:noFill/>
          <a:ln w="19050">
            <a:solidFill>
              <a:schemeClr val="tx1"/>
            </a:solidFill>
            <a:round/>
            <a:headEnd/>
            <a:tailEnd/>
          </a:ln>
        </p:spPr>
        <p:txBody>
          <a:bodyPr wrap="none" anchor="ctr">
            <a:prstTxWarp prst="textNoShape">
              <a:avLst/>
            </a:prstTxWarp>
          </a:bodyPr>
          <a:lstStyle/>
          <a:p>
            <a:endParaRPr lang="en-US" dirty="0"/>
          </a:p>
        </p:txBody>
      </p:sp>
      <p:sp>
        <p:nvSpPr>
          <p:cNvPr id="50203" name="Line 1062"/>
          <p:cNvSpPr>
            <a:spLocks noChangeShapeType="1"/>
          </p:cNvSpPr>
          <p:nvPr/>
        </p:nvSpPr>
        <p:spPr bwMode="auto">
          <a:xfrm flipH="1">
            <a:off x="339725" y="4375150"/>
            <a:ext cx="339725" cy="0"/>
          </a:xfrm>
          <a:prstGeom prst="line">
            <a:avLst/>
          </a:prstGeom>
          <a:noFill/>
          <a:ln w="19050">
            <a:solidFill>
              <a:schemeClr val="tx1"/>
            </a:solidFill>
            <a:prstDash val="sysDot"/>
            <a:round/>
            <a:headEnd/>
            <a:tailEnd/>
          </a:ln>
        </p:spPr>
        <p:txBody>
          <a:bodyPr wrap="none" anchor="ctr">
            <a:prstTxWarp prst="textNoShape">
              <a:avLst/>
            </a:prstTxWarp>
          </a:bodyPr>
          <a:lstStyle/>
          <a:p>
            <a:endParaRPr lang="en-US" dirty="0"/>
          </a:p>
        </p:txBody>
      </p:sp>
      <p:sp>
        <p:nvSpPr>
          <p:cNvPr id="50204" name="Line 1063"/>
          <p:cNvSpPr>
            <a:spLocks noChangeShapeType="1"/>
          </p:cNvSpPr>
          <p:nvPr/>
        </p:nvSpPr>
        <p:spPr bwMode="auto">
          <a:xfrm flipH="1">
            <a:off x="8493125" y="4375150"/>
            <a:ext cx="339725" cy="0"/>
          </a:xfrm>
          <a:prstGeom prst="line">
            <a:avLst/>
          </a:prstGeom>
          <a:noFill/>
          <a:ln w="19050">
            <a:solidFill>
              <a:schemeClr val="tx1"/>
            </a:solidFill>
            <a:prstDash val="sysDot"/>
            <a:round/>
            <a:headEnd/>
            <a:tailEnd/>
          </a:ln>
        </p:spPr>
        <p:txBody>
          <a:bodyPr wrap="none" anchor="ctr">
            <a:prstTxWarp prst="textNoShape">
              <a:avLst/>
            </a:prstTxWarp>
          </a:bodyPr>
          <a:lstStyle/>
          <a:p>
            <a:endParaRPr lang="en-US" dirty="0"/>
          </a:p>
        </p:txBody>
      </p:sp>
      <p:sp>
        <p:nvSpPr>
          <p:cNvPr id="50205" name="Line 1064"/>
          <p:cNvSpPr>
            <a:spLocks noChangeShapeType="1"/>
          </p:cNvSpPr>
          <p:nvPr/>
        </p:nvSpPr>
        <p:spPr bwMode="auto">
          <a:xfrm flipV="1">
            <a:off x="4654550" y="3187700"/>
            <a:ext cx="0" cy="1173163"/>
          </a:xfrm>
          <a:prstGeom prst="line">
            <a:avLst/>
          </a:prstGeom>
          <a:noFill/>
          <a:ln w="19050">
            <a:solidFill>
              <a:schemeClr val="tx1"/>
            </a:solidFill>
            <a:round/>
            <a:headEnd/>
            <a:tailEnd type="triangle" w="med" len="med"/>
          </a:ln>
        </p:spPr>
        <p:txBody>
          <a:bodyPr wrap="none" anchor="ctr">
            <a:prstTxWarp prst="textNoShape">
              <a:avLst/>
            </a:prstTxWarp>
          </a:bodyPr>
          <a:lstStyle/>
          <a:p>
            <a:endParaRPr lang="en-US" dirty="0"/>
          </a:p>
        </p:txBody>
      </p:sp>
      <p:sp>
        <p:nvSpPr>
          <p:cNvPr id="50206" name="Rectangle 1065"/>
          <p:cNvSpPr>
            <a:spLocks noChangeArrowheads="1"/>
          </p:cNvSpPr>
          <p:nvPr/>
        </p:nvSpPr>
        <p:spPr bwMode="auto">
          <a:xfrm>
            <a:off x="381000" y="5562600"/>
            <a:ext cx="1751013" cy="1063625"/>
          </a:xfrm>
          <a:prstGeom prst="rect">
            <a:avLst/>
          </a:prstGeom>
          <a:noFill/>
          <a:ln w="12700">
            <a:noFill/>
            <a:miter lim="800000"/>
            <a:headEnd/>
            <a:tailEnd/>
          </a:ln>
        </p:spPr>
        <p:txBody>
          <a:bodyPr lIns="90487" tIns="44450" rIns="90487" bIns="44450">
            <a:prstTxWarp prst="textNoShape">
              <a:avLst/>
            </a:prstTxWarp>
            <a:spAutoFit/>
          </a:bodyPr>
          <a:lstStyle/>
          <a:p>
            <a:pPr algn="ctr" eaLnBrk="0" hangingPunct="0">
              <a:lnSpc>
                <a:spcPct val="90000"/>
              </a:lnSpc>
            </a:pPr>
            <a:r>
              <a:rPr lang="en-US" sz="1400" dirty="0"/>
              <a:t>Chebyshev</a:t>
            </a:r>
          </a:p>
          <a:p>
            <a:pPr algn="ctr" eaLnBrk="0" hangingPunct="0">
              <a:lnSpc>
                <a:spcPct val="90000"/>
              </a:lnSpc>
            </a:pPr>
            <a:r>
              <a:rPr lang="en-US" sz="1400" dirty="0"/>
              <a:t>Polynomials</a:t>
            </a:r>
          </a:p>
          <a:p>
            <a:pPr algn="ctr" eaLnBrk="0" hangingPunct="0">
              <a:lnSpc>
                <a:spcPct val="90000"/>
              </a:lnSpc>
            </a:pPr>
            <a:r>
              <a:rPr lang="en-US" sz="1400" dirty="0"/>
              <a:t>(separate ones</a:t>
            </a:r>
          </a:p>
          <a:p>
            <a:pPr algn="ctr" eaLnBrk="0" hangingPunct="0">
              <a:lnSpc>
                <a:spcPct val="90000"/>
              </a:lnSpc>
            </a:pPr>
            <a:r>
              <a:rPr lang="en-US" sz="1400" dirty="0"/>
              <a:t>for position and velocity)</a:t>
            </a:r>
            <a:endParaRPr lang="en-US" sz="1600" dirty="0"/>
          </a:p>
        </p:txBody>
      </p:sp>
      <p:sp>
        <p:nvSpPr>
          <p:cNvPr id="2" name="Rectangle 1066"/>
          <p:cNvSpPr>
            <a:spLocks noChangeArrowheads="1"/>
          </p:cNvSpPr>
          <p:nvPr/>
        </p:nvSpPr>
        <p:spPr bwMode="auto">
          <a:xfrm>
            <a:off x="2986088" y="5632450"/>
            <a:ext cx="1143000" cy="758825"/>
          </a:xfrm>
          <a:prstGeom prst="rect">
            <a:avLst/>
          </a:prstGeom>
          <a:noFill/>
          <a:ln w="12700">
            <a:noFill/>
            <a:miter lim="800000"/>
            <a:headEnd/>
            <a:tailEnd/>
          </a:ln>
        </p:spPr>
        <p:txBody>
          <a:bodyPr wrap="none" lIns="90487" tIns="44450" rIns="90487" bIns="44450">
            <a:prstTxWarp prst="textNoShape">
              <a:avLst/>
            </a:prstTxWarp>
            <a:spAutoFit/>
          </a:bodyPr>
          <a:lstStyle/>
          <a:p>
            <a:pPr algn="ctr" eaLnBrk="0" hangingPunct="0">
              <a:lnSpc>
                <a:spcPct val="90000"/>
              </a:lnSpc>
            </a:pPr>
            <a:r>
              <a:rPr lang="en-US" sz="1600" dirty="0"/>
              <a:t>Weighted</a:t>
            </a:r>
          </a:p>
          <a:p>
            <a:pPr algn="ctr" eaLnBrk="0" hangingPunct="0">
              <a:lnSpc>
                <a:spcPct val="90000"/>
              </a:lnSpc>
            </a:pPr>
            <a:r>
              <a:rPr lang="en-US" sz="1600" dirty="0"/>
              <a:t>Two-body</a:t>
            </a:r>
          </a:p>
          <a:p>
            <a:pPr algn="ctr" eaLnBrk="0" hangingPunct="0">
              <a:lnSpc>
                <a:spcPct val="90000"/>
              </a:lnSpc>
            </a:pPr>
            <a:r>
              <a:rPr lang="en-US" sz="1600" dirty="0"/>
              <a:t>Motion</a:t>
            </a:r>
          </a:p>
        </p:txBody>
      </p:sp>
      <p:sp>
        <p:nvSpPr>
          <p:cNvPr id="3" name="Rectangle 1067"/>
          <p:cNvSpPr>
            <a:spLocks noChangeArrowheads="1"/>
          </p:cNvSpPr>
          <p:nvPr/>
        </p:nvSpPr>
        <p:spPr bwMode="auto">
          <a:xfrm>
            <a:off x="7251700" y="5473700"/>
            <a:ext cx="1905000" cy="1201738"/>
          </a:xfrm>
          <a:prstGeom prst="rect">
            <a:avLst/>
          </a:prstGeom>
          <a:noFill/>
          <a:ln w="12700">
            <a:noFill/>
            <a:miter lim="800000"/>
            <a:headEnd/>
            <a:tailEnd/>
          </a:ln>
        </p:spPr>
        <p:txBody>
          <a:bodyPr wrap="none" lIns="90487" tIns="44450" rIns="90487" bIns="44450">
            <a:prstTxWarp prst="textNoShape">
              <a:avLst/>
            </a:prstTxWarp>
            <a:spAutoFit/>
          </a:bodyPr>
          <a:lstStyle/>
          <a:p>
            <a:pPr algn="ctr" eaLnBrk="0" hangingPunct="0">
              <a:lnSpc>
                <a:spcPct val="90000"/>
              </a:lnSpc>
            </a:pPr>
            <a:r>
              <a:rPr lang="en-US" sz="1600" dirty="0"/>
              <a:t>Hermite</a:t>
            </a:r>
          </a:p>
          <a:p>
            <a:pPr algn="ctr" eaLnBrk="0" hangingPunct="0">
              <a:lnSpc>
                <a:spcPct val="90000"/>
              </a:lnSpc>
            </a:pPr>
            <a:r>
              <a:rPr lang="en-US" sz="1600" dirty="0"/>
              <a:t>Interpolation of</a:t>
            </a:r>
          </a:p>
          <a:p>
            <a:pPr algn="ctr" eaLnBrk="0" hangingPunct="0">
              <a:lnSpc>
                <a:spcPct val="90000"/>
              </a:lnSpc>
            </a:pPr>
            <a:r>
              <a:rPr lang="en-US" sz="1600" dirty="0"/>
              <a:t>unequally spaced</a:t>
            </a:r>
          </a:p>
          <a:p>
            <a:pPr algn="ctr" eaLnBrk="0" hangingPunct="0">
              <a:lnSpc>
                <a:spcPct val="90000"/>
              </a:lnSpc>
            </a:pPr>
            <a:r>
              <a:rPr lang="en-US" sz="1600" dirty="0"/>
              <a:t>discrete</a:t>
            </a:r>
          </a:p>
          <a:p>
            <a:pPr algn="ctr" eaLnBrk="0" hangingPunct="0">
              <a:lnSpc>
                <a:spcPct val="90000"/>
              </a:lnSpc>
            </a:pPr>
            <a:r>
              <a:rPr lang="en-US" sz="1600" dirty="0"/>
              <a:t>state vectors</a:t>
            </a:r>
          </a:p>
        </p:txBody>
      </p:sp>
      <p:sp>
        <p:nvSpPr>
          <p:cNvPr id="4" name="Rectangle 1068"/>
          <p:cNvSpPr>
            <a:spLocks noChangeArrowheads="1"/>
          </p:cNvSpPr>
          <p:nvPr/>
        </p:nvSpPr>
        <p:spPr bwMode="auto">
          <a:xfrm>
            <a:off x="4970463" y="5662613"/>
            <a:ext cx="2068512" cy="536575"/>
          </a:xfrm>
          <a:prstGeom prst="rect">
            <a:avLst/>
          </a:prstGeom>
          <a:noFill/>
          <a:ln w="12700">
            <a:noFill/>
            <a:miter lim="800000"/>
            <a:headEnd/>
            <a:tailEnd/>
          </a:ln>
        </p:spPr>
        <p:txBody>
          <a:bodyPr lIns="90487" tIns="44450" rIns="90487" bIns="44450">
            <a:prstTxWarp prst="textNoShape">
              <a:avLst/>
            </a:prstTxWarp>
            <a:spAutoFit/>
          </a:bodyPr>
          <a:lstStyle/>
          <a:p>
            <a:pPr algn="ctr" eaLnBrk="0" hangingPunct="0">
              <a:lnSpc>
                <a:spcPct val="90000"/>
              </a:lnSpc>
            </a:pPr>
            <a:r>
              <a:rPr lang="en-US" sz="1600" dirty="0"/>
              <a:t>Space Command</a:t>
            </a:r>
          </a:p>
          <a:p>
            <a:pPr algn="ctr" eaLnBrk="0" hangingPunct="0">
              <a:lnSpc>
                <a:spcPct val="90000"/>
              </a:lnSpc>
            </a:pPr>
            <a:r>
              <a:rPr lang="en-US" sz="1600" dirty="0"/>
              <a:t>Two-line Elements</a:t>
            </a:r>
          </a:p>
        </p:txBody>
      </p:sp>
      <p:sp>
        <p:nvSpPr>
          <p:cNvPr id="5" name="Rectangle 1069"/>
          <p:cNvSpPr>
            <a:spLocks noChangeArrowheads="1"/>
          </p:cNvSpPr>
          <p:nvPr/>
        </p:nvSpPr>
        <p:spPr bwMode="auto">
          <a:xfrm>
            <a:off x="907383" y="1405089"/>
            <a:ext cx="7824788" cy="831850"/>
          </a:xfrm>
          <a:prstGeom prst="rect">
            <a:avLst/>
          </a:prstGeom>
          <a:noFill/>
          <a:ln w="12700">
            <a:noFill/>
            <a:miter lim="800000"/>
            <a:headEnd/>
            <a:tailEnd/>
          </a:ln>
        </p:spPr>
        <p:txBody>
          <a:bodyPr lIns="90487" tIns="44450" rIns="90487" bIns="44450">
            <a:prstTxWarp prst="textNoShape">
              <a:avLst/>
            </a:prstTxWarp>
            <a:spAutoFit/>
          </a:bodyPr>
          <a:lstStyle/>
          <a:p>
            <a:pPr eaLnBrk="0" hangingPunct="0">
              <a:lnSpc>
                <a:spcPct val="90000"/>
              </a:lnSpc>
            </a:pPr>
            <a:r>
              <a:rPr lang="en-US" sz="1800" dirty="0"/>
              <a:t>SPK files may contain various mathematical representations of ephemeris</a:t>
            </a:r>
            <a:r>
              <a:rPr lang="en-US" sz="1600" dirty="0"/>
              <a:t> </a:t>
            </a:r>
            <a:r>
              <a:rPr lang="en-US" sz="1800" dirty="0"/>
              <a:t>data ("data types"), but the high-level user interfaces (SPK "readers") are type-independent:</a:t>
            </a:r>
          </a:p>
        </p:txBody>
      </p:sp>
      <p:sp>
        <p:nvSpPr>
          <p:cNvPr id="50211" name="Rectangle 1070"/>
          <p:cNvSpPr>
            <a:spLocks noChangeArrowheads="1"/>
          </p:cNvSpPr>
          <p:nvPr/>
        </p:nvSpPr>
        <p:spPr bwMode="auto">
          <a:xfrm>
            <a:off x="5903913" y="3517320"/>
            <a:ext cx="3252787" cy="526041"/>
          </a:xfrm>
          <a:prstGeom prst="rect">
            <a:avLst/>
          </a:prstGeom>
          <a:noFill/>
          <a:ln w="12700">
            <a:noFill/>
            <a:miter lim="800000"/>
            <a:headEnd/>
            <a:tailEnd/>
          </a:ln>
        </p:spPr>
        <p:txBody>
          <a:bodyPr wrap="square" lIns="90487" tIns="44450" rIns="90487" bIns="44450">
            <a:prstTxWarp prst="textNoShape">
              <a:avLst/>
            </a:prstTxWarp>
            <a:spAutoFit/>
          </a:bodyPr>
          <a:lstStyle/>
          <a:p>
            <a:pPr eaLnBrk="0" hangingPunct="0">
              <a:lnSpc>
                <a:spcPct val="90000"/>
              </a:lnSpc>
            </a:pPr>
            <a:r>
              <a:rPr lang="en-US" sz="1050" dirty="0">
                <a:latin typeface="Courier New" charset="0"/>
              </a:rPr>
              <a:t>SPKEZR (to get position and velocity)</a:t>
            </a:r>
          </a:p>
          <a:p>
            <a:pPr eaLnBrk="0" hangingPunct="0">
              <a:lnSpc>
                <a:spcPct val="90000"/>
              </a:lnSpc>
            </a:pPr>
            <a:r>
              <a:rPr lang="en-US" sz="1050" dirty="0">
                <a:latin typeface="Courier New" charset="0"/>
              </a:rPr>
              <a:t>SPKPOS (to get position only)</a:t>
            </a:r>
          </a:p>
          <a:p>
            <a:pPr eaLnBrk="0" hangingPunct="0">
              <a:lnSpc>
                <a:spcPct val="90000"/>
              </a:lnSpc>
            </a:pPr>
            <a:r>
              <a:rPr lang="en-US" sz="1050" dirty="0">
                <a:latin typeface="Courier New" charset="0"/>
              </a:rPr>
              <a:t>SPKGEO (a low-level SPK reader)</a:t>
            </a:r>
          </a:p>
        </p:txBody>
      </p:sp>
      <p:sp>
        <p:nvSpPr>
          <p:cNvPr id="50212" name="Rectangle 1072"/>
          <p:cNvSpPr>
            <a:spLocks noGrp="1" noChangeArrowheads="1"/>
          </p:cNvSpPr>
          <p:nvPr>
            <p:ph type="title"/>
          </p:nvPr>
        </p:nvSpPr>
        <p:spPr>
          <a:xfrm>
            <a:off x="2973388" y="381000"/>
            <a:ext cx="4756150" cy="474663"/>
          </a:xfrm>
        </p:spPr>
        <p:txBody>
          <a:bodyPr/>
          <a:lstStyle/>
          <a:p>
            <a:r>
              <a:rPr lang="en-US" dirty="0"/>
              <a:t>SPK Data Type Concept</a:t>
            </a:r>
          </a:p>
        </p:txBody>
      </p:sp>
      <p:sp>
        <p:nvSpPr>
          <p:cNvPr id="50213" name="Rectangle 1073"/>
          <p:cNvSpPr>
            <a:spLocks noChangeArrowheads="1"/>
          </p:cNvSpPr>
          <p:nvPr/>
        </p:nvSpPr>
        <p:spPr bwMode="auto">
          <a:xfrm>
            <a:off x="3396533" y="2798863"/>
            <a:ext cx="2568575" cy="311367"/>
          </a:xfrm>
          <a:prstGeom prst="rect">
            <a:avLst/>
          </a:prstGeom>
          <a:noFill/>
          <a:ln w="12700">
            <a:noFill/>
            <a:miter lim="800000"/>
            <a:headEnd/>
            <a:tailEnd/>
          </a:ln>
        </p:spPr>
        <p:txBody>
          <a:bodyPr wrap="square" lIns="90487" tIns="44450" rIns="90487" bIns="44450">
            <a:prstTxWarp prst="textNoShape">
              <a:avLst/>
            </a:prstTxWarp>
            <a:spAutoFit/>
          </a:bodyPr>
          <a:lstStyle/>
          <a:p>
            <a:pPr algn="ctr" eaLnBrk="0" hangingPunct="0">
              <a:lnSpc>
                <a:spcPct val="90000"/>
              </a:lnSpc>
            </a:pPr>
            <a:r>
              <a:rPr lang="en-US" sz="1600" dirty="0">
                <a:latin typeface="Courier New" charset="0"/>
              </a:rPr>
              <a:t>X, Y, Z, dX, dY, </a:t>
            </a:r>
            <a:r>
              <a:rPr lang="en-US" sz="1600" dirty="0" err="1">
                <a:latin typeface="Courier New" charset="0"/>
              </a:rPr>
              <a:t>dZ</a:t>
            </a:r>
            <a:r>
              <a:rPr lang="en-US" sz="1600" dirty="0">
                <a:latin typeface="Courier New" charset="0"/>
              </a:rPr>
              <a:t>  </a:t>
            </a:r>
            <a:endParaRPr lang="en-US" sz="1600" dirty="0">
              <a:latin typeface="+mn-lt"/>
            </a:endParaRPr>
          </a:p>
        </p:txBody>
      </p:sp>
      <p:sp>
        <p:nvSpPr>
          <p:cNvPr id="50214" name="Line 1079"/>
          <p:cNvSpPr>
            <a:spLocks noChangeShapeType="1"/>
          </p:cNvSpPr>
          <p:nvPr/>
        </p:nvSpPr>
        <p:spPr bwMode="auto">
          <a:xfrm flipV="1">
            <a:off x="5064125" y="4368800"/>
            <a:ext cx="0" cy="301625"/>
          </a:xfrm>
          <a:prstGeom prst="line">
            <a:avLst/>
          </a:prstGeom>
          <a:noFill/>
          <a:ln w="19050">
            <a:solidFill>
              <a:schemeClr val="tx1"/>
            </a:solidFill>
            <a:round/>
            <a:headEnd/>
            <a:tailEnd/>
          </a:ln>
        </p:spPr>
        <p:txBody>
          <a:bodyPr wrap="none" anchor="ctr">
            <a:prstTxWarp prst="textNoShape">
              <a:avLst/>
            </a:prstTxWarp>
          </a:bodyPr>
          <a:lstStyle/>
          <a:p>
            <a:endParaRPr lang="en-US" dirty="0"/>
          </a:p>
        </p:txBody>
      </p:sp>
      <p:sp>
        <p:nvSpPr>
          <p:cNvPr id="50215" name="Line 1081"/>
          <p:cNvSpPr>
            <a:spLocks noChangeShapeType="1"/>
          </p:cNvSpPr>
          <p:nvPr/>
        </p:nvSpPr>
        <p:spPr bwMode="auto">
          <a:xfrm flipV="1">
            <a:off x="7583488" y="4362450"/>
            <a:ext cx="0" cy="301625"/>
          </a:xfrm>
          <a:prstGeom prst="line">
            <a:avLst/>
          </a:prstGeom>
          <a:noFill/>
          <a:ln w="19050">
            <a:solidFill>
              <a:schemeClr val="tx1"/>
            </a:solidFill>
            <a:round/>
            <a:headEnd/>
            <a:tailEnd/>
          </a:ln>
        </p:spPr>
        <p:txBody>
          <a:bodyPr wrap="none" anchor="ctr">
            <a:prstTxWarp prst="textNoShape">
              <a:avLst/>
            </a:prstTxWarp>
          </a:bodyPr>
          <a:lstStyle/>
          <a:p>
            <a:endParaRPr lang="en-US" dirty="0"/>
          </a:p>
        </p:txBody>
      </p:sp>
      <p:grpSp>
        <p:nvGrpSpPr>
          <p:cNvPr id="6" name="Group 42"/>
          <p:cNvGrpSpPr>
            <a:grpSpLocks/>
          </p:cNvGrpSpPr>
          <p:nvPr/>
        </p:nvGrpSpPr>
        <p:grpSpPr bwMode="auto">
          <a:xfrm>
            <a:off x="3457574" y="3511550"/>
            <a:ext cx="2446339" cy="498475"/>
            <a:chOff x="3324570" y="3411245"/>
            <a:chExt cx="2446885" cy="498720"/>
          </a:xfrm>
          <a:solidFill>
            <a:schemeClr val="bg1"/>
          </a:solidFill>
        </p:grpSpPr>
        <p:sp>
          <p:nvSpPr>
            <p:cNvPr id="50218" name="Rectangle 41"/>
            <p:cNvSpPr>
              <a:spLocks noChangeArrowheads="1"/>
            </p:cNvSpPr>
            <p:nvPr/>
          </p:nvSpPr>
          <p:spPr bwMode="auto">
            <a:xfrm>
              <a:off x="3324571" y="3411245"/>
              <a:ext cx="2446884" cy="498720"/>
            </a:xfrm>
            <a:prstGeom prst="rect">
              <a:avLst/>
            </a:prstGeom>
            <a:grpFill/>
            <a:ln w="19050">
              <a:solidFill>
                <a:srgbClr val="000000"/>
              </a:solidFill>
              <a:round/>
              <a:headEnd/>
              <a:tailEnd/>
            </a:ln>
          </p:spPr>
          <p:txBody>
            <a:bodyPr>
              <a:prstTxWarp prst="textNoShape">
                <a:avLst/>
              </a:prstTxWarp>
              <a:spAutoFit/>
            </a:bodyPr>
            <a:lstStyle/>
            <a:p>
              <a:pPr eaLnBrk="0" hangingPunct="0">
                <a:spcBef>
                  <a:spcPct val="50000"/>
                </a:spcBef>
                <a:defRPr/>
              </a:pPr>
              <a:endParaRPr lang="en-US" dirty="0"/>
            </a:p>
          </p:txBody>
        </p:sp>
        <p:sp>
          <p:nvSpPr>
            <p:cNvPr id="50217" name="Rectangle 1046"/>
            <p:cNvSpPr>
              <a:spLocks noChangeArrowheads="1"/>
            </p:cNvSpPr>
            <p:nvPr/>
          </p:nvSpPr>
          <p:spPr bwMode="auto">
            <a:xfrm>
              <a:off x="3324570" y="3527698"/>
              <a:ext cx="2409843" cy="260712"/>
            </a:xfrm>
            <a:prstGeom prst="rect">
              <a:avLst/>
            </a:prstGeom>
            <a:noFill/>
            <a:ln w="12700">
              <a:noFill/>
              <a:miter lim="800000"/>
              <a:headEnd/>
              <a:tailEnd/>
            </a:ln>
          </p:spPr>
          <p:txBody>
            <a:bodyPr wrap="square" lIns="63500" tIns="25400" rIns="63500" bIns="25400">
              <a:prstTxWarp prst="textNoShape">
                <a:avLst/>
              </a:prstTxWarp>
              <a:spAutoFit/>
            </a:bodyPr>
            <a:lstStyle/>
            <a:p>
              <a:pPr algn="ctr" eaLnBrk="0" hangingPunct="0">
                <a:lnSpc>
                  <a:spcPct val="85000"/>
                </a:lnSpc>
                <a:defRPr/>
              </a:pPr>
              <a:r>
                <a:rPr lang="en-US" sz="1600" dirty="0"/>
                <a:t>SPK "Reader" Modules</a:t>
              </a:r>
            </a:p>
          </p:txBody>
        </p:sp>
      </p:grpSp>
      <p:sp>
        <p:nvSpPr>
          <p:cNvPr id="7" name="Line 1057"/>
          <p:cNvSpPr>
            <a:spLocks noChangeShapeType="1"/>
          </p:cNvSpPr>
          <p:nvPr/>
        </p:nvSpPr>
        <p:spPr bwMode="auto">
          <a:xfrm flipV="1">
            <a:off x="6781800" y="4378325"/>
            <a:ext cx="0" cy="276225"/>
          </a:xfrm>
          <a:prstGeom prst="line">
            <a:avLst/>
          </a:prstGeom>
          <a:noFill/>
          <a:ln w="19050">
            <a:solidFill>
              <a:schemeClr val="tx1"/>
            </a:solidFill>
            <a:round/>
            <a:headEnd/>
            <a:tailEnd/>
          </a:ln>
        </p:spPr>
        <p:txBody>
          <a:bodyPr wrap="none" anchor="ctr">
            <a:prstTxWarp prst="textNoShape">
              <a:avLst/>
            </a:prstTxWarp>
          </a:bodyPr>
          <a:lstStyle/>
          <a:p>
            <a:endParaRPr lang="en-US" dirty="0"/>
          </a:p>
        </p:txBody>
      </p:sp>
      <p:sp>
        <p:nvSpPr>
          <p:cNvPr id="8" name="Line 1079"/>
          <p:cNvSpPr>
            <a:spLocks noChangeShapeType="1"/>
          </p:cNvSpPr>
          <p:nvPr/>
        </p:nvSpPr>
        <p:spPr bwMode="auto">
          <a:xfrm flipV="1">
            <a:off x="4203700" y="4360863"/>
            <a:ext cx="0" cy="301625"/>
          </a:xfrm>
          <a:prstGeom prst="line">
            <a:avLst/>
          </a:prstGeom>
          <a:noFill/>
          <a:ln w="19050">
            <a:solidFill>
              <a:schemeClr val="tx1"/>
            </a:solidFill>
            <a:round/>
            <a:headEnd/>
            <a:tailEnd/>
          </a:ln>
        </p:spPr>
        <p:txBody>
          <a:bodyPr wrap="none" anchor="ctr">
            <a:prstTxWarp prst="textNoShape">
              <a:avLst/>
            </a:prstTxWarp>
          </a:bodyPr>
          <a:lstStyle/>
          <a:p>
            <a:endParaRPr lang="en-US" dirty="0"/>
          </a:p>
        </p:txBody>
      </p:sp>
      <p:sp>
        <p:nvSpPr>
          <p:cNvPr id="50219" name="Line 1079"/>
          <p:cNvSpPr>
            <a:spLocks noChangeShapeType="1"/>
          </p:cNvSpPr>
          <p:nvPr/>
        </p:nvSpPr>
        <p:spPr bwMode="auto">
          <a:xfrm flipV="1">
            <a:off x="2846388" y="4379913"/>
            <a:ext cx="0" cy="301625"/>
          </a:xfrm>
          <a:prstGeom prst="line">
            <a:avLst/>
          </a:prstGeom>
          <a:noFill/>
          <a:ln w="19050">
            <a:solidFill>
              <a:schemeClr val="tx1"/>
            </a:solidFill>
            <a:round/>
            <a:headEnd/>
            <a:tailEnd/>
          </a:ln>
        </p:spPr>
        <p:txBody>
          <a:bodyPr wrap="none" anchor="ctr">
            <a:prstTxWarp prst="textNoShape">
              <a:avLst/>
            </a:prstTxWarp>
          </a:bodyPr>
          <a:lstStyle/>
          <a:p>
            <a:endParaRPr lang="en-US" dirty="0"/>
          </a:p>
        </p:txBody>
      </p:sp>
      <p:sp>
        <p:nvSpPr>
          <p:cNvPr id="9" name="Right Brace 8"/>
          <p:cNvSpPr/>
          <p:nvPr/>
        </p:nvSpPr>
        <p:spPr bwMode="auto">
          <a:xfrm rot="16200000">
            <a:off x="5086763" y="2037942"/>
            <a:ext cx="337346" cy="1222895"/>
          </a:xfrm>
          <a:prstGeom prst="rightBrace">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Times New Roman" pitchFamily="27" charset="0"/>
            </a:endParaRPr>
          </a:p>
        </p:txBody>
      </p:sp>
      <p:sp>
        <p:nvSpPr>
          <p:cNvPr id="10" name="TextBox 9"/>
          <p:cNvSpPr txBox="1"/>
          <p:nvPr/>
        </p:nvSpPr>
        <p:spPr>
          <a:xfrm>
            <a:off x="4225824" y="2232358"/>
            <a:ext cx="3063659" cy="253916"/>
          </a:xfrm>
          <a:prstGeom prst="rect">
            <a:avLst/>
          </a:prstGeom>
          <a:noFill/>
        </p:spPr>
        <p:txBody>
          <a:bodyPr wrap="none" rtlCol="0">
            <a:spAutoFit/>
          </a:bodyPr>
          <a:lstStyle/>
          <a:p>
            <a:r>
              <a:rPr lang="en-US" sz="1050" dirty="0"/>
              <a:t>Some SPK reader APIs do not return velocity</a:t>
            </a:r>
          </a:p>
        </p:txBody>
      </p:sp>
      <p:sp>
        <p:nvSpPr>
          <p:cNvPr id="11" name="TextBox 10"/>
          <p:cNvSpPr txBox="1"/>
          <p:nvPr/>
        </p:nvSpPr>
        <p:spPr>
          <a:xfrm>
            <a:off x="5887581" y="3205877"/>
            <a:ext cx="2906565" cy="253916"/>
          </a:xfrm>
          <a:prstGeom prst="rect">
            <a:avLst/>
          </a:prstGeom>
          <a:noFill/>
        </p:spPr>
        <p:txBody>
          <a:bodyPr wrap="none" rtlCol="0">
            <a:spAutoFit/>
          </a:bodyPr>
          <a:lstStyle/>
          <a:p>
            <a:r>
              <a:rPr lang="en-US" sz="1000" dirty="0"/>
              <a:t>T</a:t>
            </a:r>
            <a:r>
              <a:rPr lang="en-US" sz="1050" dirty="0"/>
              <a:t>he most used SPK reader APIs are these:</a:t>
            </a:r>
          </a:p>
        </p:txBody>
      </p:sp>
      <p:sp>
        <p:nvSpPr>
          <p:cNvPr id="12" name="TextBox 11"/>
          <p:cNvSpPr txBox="1"/>
          <p:nvPr/>
        </p:nvSpPr>
        <p:spPr>
          <a:xfrm>
            <a:off x="1085629" y="2637009"/>
            <a:ext cx="2103461" cy="523220"/>
          </a:xfrm>
          <a:prstGeom prst="rect">
            <a:avLst/>
          </a:prstGeom>
          <a:noFill/>
        </p:spPr>
        <p:txBody>
          <a:bodyPr wrap="none" rtlCol="0">
            <a:spAutoFit/>
          </a:bodyPr>
          <a:lstStyle/>
          <a:p>
            <a:r>
              <a:rPr lang="en-US" sz="1400" dirty="0"/>
              <a:t>Cartesian state vector </a:t>
            </a:r>
          </a:p>
          <a:p>
            <a:r>
              <a:rPr lang="en-US" sz="1400" dirty="0"/>
              <a:t>at the requested time</a:t>
            </a:r>
          </a:p>
        </p:txBody>
      </p:sp>
    </p:spTree>
    <p:extLst>
      <p:ext uri="{BB962C8B-B14F-4D97-AF65-F5344CB8AC3E}">
        <p14:creationId xmlns:p14="http://schemas.microsoft.com/office/powerpoint/2010/main" val="2481021459"/>
      </p:ext>
    </p:extLst>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a:xfrm>
            <a:off x="2505219" y="2764862"/>
            <a:ext cx="4575572" cy="918816"/>
          </a:xfrm>
        </p:spPr>
        <p:txBody>
          <a:bodyPr/>
          <a:lstStyle/>
          <a:p>
            <a:r>
              <a:rPr lang="en-US" dirty="0"/>
              <a:t>Overview of</a:t>
            </a:r>
            <a:br>
              <a:rPr lang="en-US" dirty="0"/>
            </a:br>
            <a:r>
              <a:rPr lang="en-US" dirty="0"/>
              <a:t>SPICE Ephemeris Data</a:t>
            </a:r>
          </a:p>
        </p:txBody>
      </p:sp>
      <p:sp>
        <p:nvSpPr>
          <p:cNvPr id="4" name="Footer Placeholder 3"/>
          <p:cNvSpPr>
            <a:spLocks noGrp="1"/>
          </p:cNvSpPr>
          <p:nvPr>
            <p:ph type="ftr" sz="quarter" idx="10"/>
          </p:nvPr>
        </p:nvSpPr>
        <p:spPr/>
        <p:txBody>
          <a:bodyPr/>
          <a:lstStyle/>
          <a:p>
            <a:pPr>
              <a:defRPr/>
            </a:pPr>
            <a:r>
              <a:rPr lang="en-US" dirty="0"/>
              <a:t>SPK Subsystem</a:t>
            </a:r>
          </a:p>
        </p:txBody>
      </p:sp>
      <p:sp>
        <p:nvSpPr>
          <p:cNvPr id="5" name="Slide Number Placeholder 4"/>
          <p:cNvSpPr>
            <a:spLocks noGrp="1"/>
          </p:cNvSpPr>
          <p:nvPr>
            <p:ph type="sldNum" sz="quarter" idx="11"/>
          </p:nvPr>
        </p:nvSpPr>
        <p:spPr/>
        <p:txBody>
          <a:bodyPr/>
          <a:lstStyle/>
          <a:p>
            <a:pPr>
              <a:defRPr/>
            </a:pPr>
            <a:fld id="{FEBF1FA2-1C28-D04A-87C7-3B9CE95A6DE2}" type="slidenum">
              <a:rPr lang="en-US" smtClean="0"/>
              <a:pPr>
                <a:defRPr/>
              </a:pPr>
              <a:t>3</a:t>
            </a:fld>
            <a:endParaRPr lang="en-US" sz="1400" b="0" dirty="0">
              <a:latin typeface="Times New Roman" charset="0"/>
            </a:endParaRPr>
          </a:p>
        </p:txBody>
      </p:sp>
    </p:spTree>
    <p:extLst>
      <p:ext uri="{BB962C8B-B14F-4D97-AF65-F5344CB8AC3E}">
        <p14:creationId xmlns:p14="http://schemas.microsoft.com/office/powerpoint/2010/main" val="215909924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Footer Placeholder 3"/>
          <p:cNvSpPr>
            <a:spLocks noGrp="1"/>
          </p:cNvSpPr>
          <p:nvPr>
            <p:ph type="ftr" sz="quarter" idx="10"/>
          </p:nvPr>
        </p:nvSpPr>
        <p:spPr>
          <a:noFill/>
        </p:spPr>
        <p:txBody>
          <a:bodyPr/>
          <a:lstStyle/>
          <a:p>
            <a:r>
              <a:rPr lang="en-US" dirty="0"/>
              <a:t>SPK Subsystem</a:t>
            </a:r>
          </a:p>
        </p:txBody>
      </p:sp>
      <p:sp>
        <p:nvSpPr>
          <p:cNvPr id="52227" name="Slide Number Placeholder 4"/>
          <p:cNvSpPr>
            <a:spLocks noGrp="1"/>
          </p:cNvSpPr>
          <p:nvPr>
            <p:ph type="sldNum" sz="quarter" idx="11"/>
          </p:nvPr>
        </p:nvSpPr>
        <p:spPr>
          <a:noFill/>
        </p:spPr>
        <p:txBody>
          <a:bodyPr/>
          <a:lstStyle/>
          <a:p>
            <a:fld id="{CD0CC98E-7994-2B46-A0E1-97F16CD4A0B6}" type="slidenum">
              <a:rPr lang="en-US"/>
              <a:pPr/>
              <a:t>30</a:t>
            </a:fld>
            <a:endParaRPr lang="en-US" sz="1400" b="0" dirty="0">
              <a:latin typeface="Times New Roman" charset="0"/>
            </a:endParaRPr>
          </a:p>
        </p:txBody>
      </p:sp>
      <p:sp>
        <p:nvSpPr>
          <p:cNvPr id="52228" name="Rectangle 1026"/>
          <p:cNvSpPr>
            <a:spLocks noGrp="1" noChangeArrowheads="1"/>
          </p:cNvSpPr>
          <p:nvPr>
            <p:ph type="title"/>
          </p:nvPr>
        </p:nvSpPr>
        <p:spPr>
          <a:xfrm>
            <a:off x="2244725" y="381000"/>
            <a:ext cx="6246813" cy="474663"/>
          </a:xfrm>
        </p:spPr>
        <p:txBody>
          <a:bodyPr/>
          <a:lstStyle/>
          <a:p>
            <a:r>
              <a:rPr lang="en-US" dirty="0"/>
              <a:t>Why Have Multiple Data Types?</a:t>
            </a:r>
          </a:p>
        </p:txBody>
      </p:sp>
      <p:sp>
        <p:nvSpPr>
          <p:cNvPr id="52229" name="Rectangle 1027"/>
          <p:cNvSpPr>
            <a:spLocks noGrp="1" noChangeArrowheads="1"/>
          </p:cNvSpPr>
          <p:nvPr>
            <p:ph type="body" idx="1"/>
          </p:nvPr>
        </p:nvSpPr>
        <p:spPr>
          <a:xfrm>
            <a:off x="990600" y="1574800"/>
            <a:ext cx="7086600" cy="4565908"/>
          </a:xfrm>
        </p:spPr>
        <p:txBody>
          <a:bodyPr/>
          <a:lstStyle/>
          <a:p>
            <a:pPr>
              <a:lnSpc>
                <a:spcPct val="80000"/>
              </a:lnSpc>
              <a:spcBef>
                <a:spcPct val="0"/>
              </a:spcBef>
              <a:buSzTx/>
            </a:pPr>
            <a:r>
              <a:rPr lang="en-US" sz="2000" dirty="0"/>
              <a:t>To allow an SPK producer to choose an ephemeris representation well-suited for her/his application.  For example:</a:t>
            </a:r>
          </a:p>
          <a:p>
            <a:pPr>
              <a:lnSpc>
                <a:spcPct val="80000"/>
              </a:lnSpc>
              <a:spcBef>
                <a:spcPct val="0"/>
              </a:spcBef>
              <a:buSzTx/>
            </a:pPr>
            <a:endParaRPr lang="en-US" sz="2000" dirty="0"/>
          </a:p>
          <a:p>
            <a:pPr lvl="1">
              <a:lnSpc>
                <a:spcPct val="80000"/>
              </a:lnSpc>
              <a:spcBef>
                <a:spcPct val="0"/>
              </a:spcBef>
              <a:buSzTx/>
            </a:pPr>
            <a:r>
              <a:rPr lang="en-US" sz="1600" dirty="0"/>
              <a:t>Weighted two-body extrapolation (Type 5) yields compact files; may be used with sparse data.  Only accurate for motion that is well approximated by the two-body model.</a:t>
            </a:r>
          </a:p>
          <a:p>
            <a:pPr lvl="1">
              <a:lnSpc>
                <a:spcPct val="80000"/>
              </a:lnSpc>
              <a:spcBef>
                <a:spcPct val="0"/>
              </a:spcBef>
              <a:buSzTx/>
            </a:pPr>
            <a:endParaRPr lang="en-US" sz="1600" dirty="0"/>
          </a:p>
          <a:p>
            <a:pPr lvl="1">
              <a:lnSpc>
                <a:spcPct val="80000"/>
              </a:lnSpc>
              <a:spcBef>
                <a:spcPct val="0"/>
              </a:spcBef>
              <a:buSzTx/>
            </a:pPr>
            <a:r>
              <a:rPr lang="en-US" sz="1600" dirty="0"/>
              <a:t>SPK files based on sliding-window Lagrange and Hermite interpolation (Types 9 and 13) are easy to create.  Position can be made arbitrarily accurate with sufficiently small time separation of states.</a:t>
            </a:r>
          </a:p>
          <a:p>
            <a:pPr lvl="1">
              <a:lnSpc>
                <a:spcPct val="80000"/>
              </a:lnSpc>
              <a:spcBef>
                <a:spcPct val="0"/>
              </a:spcBef>
              <a:buSzTx/>
            </a:pPr>
            <a:endParaRPr lang="en-US" sz="1600" dirty="0"/>
          </a:p>
          <a:p>
            <a:pPr lvl="1">
              <a:lnSpc>
                <a:spcPct val="80000"/>
              </a:lnSpc>
              <a:spcBef>
                <a:spcPct val="0"/>
              </a:spcBef>
              <a:buSzTx/>
            </a:pPr>
            <a:r>
              <a:rPr lang="en-US" sz="1600" dirty="0"/>
              <a:t>Chebyshev polynomials (Types 2, 3, 14) yield the best combination of evaluation speed and accuracy.  But the file creator must do more work to use these data types.</a:t>
            </a:r>
          </a:p>
          <a:p>
            <a:pPr lvl="1">
              <a:lnSpc>
                <a:spcPct val="80000"/>
              </a:lnSpc>
              <a:spcBef>
                <a:spcPct val="0"/>
              </a:spcBef>
              <a:buSzTx/>
            </a:pPr>
            <a:endParaRPr lang="en-US" sz="1600" dirty="0"/>
          </a:p>
          <a:p>
            <a:pPr>
              <a:lnSpc>
                <a:spcPct val="80000"/>
              </a:lnSpc>
              <a:spcBef>
                <a:spcPct val="0"/>
              </a:spcBef>
              <a:spcAft>
                <a:spcPts val="600"/>
              </a:spcAft>
              <a:buSzTx/>
            </a:pPr>
            <a:r>
              <a:rPr lang="en-US" sz="2000" dirty="0"/>
              <a:t>To replicate data originally provided in another format.</a:t>
            </a:r>
          </a:p>
          <a:p>
            <a:pPr lvl="1">
              <a:lnSpc>
                <a:spcPct val="80000"/>
              </a:lnSpc>
              <a:spcBef>
                <a:spcPct val="0"/>
              </a:spcBef>
              <a:buSzTx/>
            </a:pPr>
            <a:r>
              <a:rPr lang="en-US" sz="1600" dirty="0"/>
              <a:t>Types 1, 2, 3, 8, 10, 14, 15, 17 and 18 were developed to enable accurate duplication of data obtained from original ephemeris developers.</a:t>
            </a:r>
          </a:p>
          <a:p>
            <a:pPr lvl="1">
              <a:lnSpc>
                <a:spcPct val="80000"/>
              </a:lnSpc>
              <a:spcBef>
                <a:spcPct val="0"/>
              </a:spcBef>
              <a:buSzTx/>
              <a:buFontTx/>
              <a:buNone/>
            </a:pPr>
            <a:endParaRPr lang="en-US" sz="1600" dirty="0"/>
          </a:p>
        </p:txBody>
      </p:sp>
    </p:spTree>
    <p:extLst>
      <p:ext uri="{BB962C8B-B14F-4D97-AF65-F5344CB8AC3E}">
        <p14:creationId xmlns:p14="http://schemas.microsoft.com/office/powerpoint/2010/main" val="22064258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Footer Placeholder 3"/>
          <p:cNvSpPr>
            <a:spLocks noGrp="1"/>
          </p:cNvSpPr>
          <p:nvPr>
            <p:ph type="ftr" sz="quarter" idx="10"/>
          </p:nvPr>
        </p:nvSpPr>
        <p:spPr>
          <a:noFill/>
        </p:spPr>
        <p:txBody>
          <a:bodyPr/>
          <a:lstStyle/>
          <a:p>
            <a:r>
              <a:rPr lang="en-US" dirty="0"/>
              <a:t>SPK Subsystem</a:t>
            </a:r>
          </a:p>
        </p:txBody>
      </p:sp>
      <p:sp>
        <p:nvSpPr>
          <p:cNvPr id="54275" name="Slide Number Placeholder 4"/>
          <p:cNvSpPr>
            <a:spLocks noGrp="1"/>
          </p:cNvSpPr>
          <p:nvPr>
            <p:ph type="sldNum" sz="quarter" idx="11"/>
          </p:nvPr>
        </p:nvSpPr>
        <p:spPr>
          <a:noFill/>
        </p:spPr>
        <p:txBody>
          <a:bodyPr/>
          <a:lstStyle/>
          <a:p>
            <a:fld id="{9BBF4017-BCA9-AE41-9C19-F90B0E4B1899}" type="slidenum">
              <a:rPr lang="en-US"/>
              <a:pPr/>
              <a:t>31</a:t>
            </a:fld>
            <a:endParaRPr lang="en-US" sz="1400" b="0" dirty="0">
              <a:latin typeface="Times New Roman" charset="0"/>
            </a:endParaRPr>
          </a:p>
        </p:txBody>
      </p:sp>
      <p:sp>
        <p:nvSpPr>
          <p:cNvPr id="54276" name="Rectangle 1026"/>
          <p:cNvSpPr>
            <a:spLocks noGrp="1" noChangeArrowheads="1"/>
          </p:cNvSpPr>
          <p:nvPr>
            <p:ph type="title"/>
          </p:nvPr>
        </p:nvSpPr>
        <p:spPr>
          <a:xfrm>
            <a:off x="2486025" y="381000"/>
            <a:ext cx="5773738" cy="474663"/>
          </a:xfrm>
        </p:spPr>
        <p:txBody>
          <a:bodyPr/>
          <a:lstStyle/>
          <a:p>
            <a:r>
              <a:rPr lang="en-US" dirty="0"/>
              <a:t>Widely Used SPK Data Types</a:t>
            </a:r>
          </a:p>
        </p:txBody>
      </p:sp>
      <p:sp>
        <p:nvSpPr>
          <p:cNvPr id="54277" name="Rectangle 1027"/>
          <p:cNvSpPr>
            <a:spLocks noGrp="1" noChangeArrowheads="1"/>
          </p:cNvSpPr>
          <p:nvPr>
            <p:ph type="body" idx="1"/>
          </p:nvPr>
        </p:nvSpPr>
        <p:spPr>
          <a:xfrm>
            <a:off x="742504" y="1264340"/>
            <a:ext cx="7696200" cy="5545006"/>
          </a:xfrm>
        </p:spPr>
        <p:txBody>
          <a:bodyPr/>
          <a:lstStyle/>
          <a:p>
            <a:pPr>
              <a:lnSpc>
                <a:spcPct val="80000"/>
              </a:lnSpc>
              <a:spcBef>
                <a:spcPct val="0"/>
              </a:spcBef>
              <a:spcAft>
                <a:spcPts val="0"/>
              </a:spcAft>
              <a:buSzTx/>
            </a:pPr>
            <a:r>
              <a:rPr lang="en-US" sz="1800" dirty="0"/>
              <a:t>Type 1 (Modified divided difference arrays) </a:t>
            </a:r>
          </a:p>
          <a:p>
            <a:pPr lvl="1">
              <a:lnSpc>
                <a:spcPct val="80000"/>
              </a:lnSpc>
              <a:spcBef>
                <a:spcPts val="600"/>
              </a:spcBef>
              <a:spcAft>
                <a:spcPts val="0"/>
              </a:spcAft>
              <a:buSzTx/>
            </a:pPr>
            <a:r>
              <a:rPr lang="en-US" sz="1400" dirty="0"/>
              <a:t>Used by JPL orbit determination software for spacecraft ephemerides</a:t>
            </a:r>
          </a:p>
          <a:p>
            <a:pPr lvl="2">
              <a:lnSpc>
                <a:spcPct val="80000"/>
              </a:lnSpc>
              <a:spcBef>
                <a:spcPct val="0"/>
              </a:spcBef>
              <a:spcAft>
                <a:spcPts val="0"/>
              </a:spcAft>
              <a:buSzTx/>
              <a:buFontTx/>
              <a:buNone/>
            </a:pPr>
            <a:endParaRPr lang="en-US" sz="1400" dirty="0"/>
          </a:p>
          <a:p>
            <a:pPr>
              <a:lnSpc>
                <a:spcPct val="100000"/>
              </a:lnSpc>
              <a:spcBef>
                <a:spcPct val="0"/>
              </a:spcBef>
              <a:spcAft>
                <a:spcPts val="0"/>
              </a:spcAft>
              <a:buSzTx/>
            </a:pPr>
            <a:r>
              <a:rPr lang="en-US" sz="1800" dirty="0"/>
              <a:t>Type 2 (Chebyshev polynomials for position, velocity given by differentiation)</a:t>
            </a:r>
          </a:p>
          <a:p>
            <a:pPr lvl="1">
              <a:lnSpc>
                <a:spcPct val="80000"/>
              </a:lnSpc>
              <a:spcBef>
                <a:spcPts val="600"/>
              </a:spcBef>
              <a:spcAft>
                <a:spcPts val="0"/>
              </a:spcAft>
              <a:buSzTx/>
            </a:pPr>
            <a:r>
              <a:rPr lang="en-US" sz="1400" dirty="0"/>
              <a:t>Used for JPL planetary ephemerides</a:t>
            </a:r>
          </a:p>
          <a:p>
            <a:pPr lvl="2">
              <a:lnSpc>
                <a:spcPct val="80000"/>
              </a:lnSpc>
              <a:spcBef>
                <a:spcPct val="0"/>
              </a:spcBef>
              <a:spcAft>
                <a:spcPts val="0"/>
              </a:spcAft>
              <a:buSzTx/>
            </a:pPr>
            <a:endParaRPr lang="en-US" sz="1400" dirty="0"/>
          </a:p>
          <a:p>
            <a:pPr>
              <a:lnSpc>
                <a:spcPct val="80000"/>
              </a:lnSpc>
              <a:spcBef>
                <a:spcPct val="0"/>
              </a:spcBef>
              <a:spcAft>
                <a:spcPts val="0"/>
              </a:spcAft>
              <a:buSzTx/>
            </a:pPr>
            <a:r>
              <a:rPr lang="en-US" sz="1800" dirty="0"/>
              <a:t>Type 3 (Separate Chebyshev polynomials for position and velocity) </a:t>
            </a:r>
          </a:p>
          <a:p>
            <a:pPr lvl="1">
              <a:lnSpc>
                <a:spcPct val="80000"/>
              </a:lnSpc>
              <a:spcBef>
                <a:spcPts val="600"/>
              </a:spcBef>
              <a:spcAft>
                <a:spcPts val="0"/>
              </a:spcAft>
              <a:buSzTx/>
            </a:pPr>
            <a:r>
              <a:rPr lang="en-US" sz="1400" dirty="0"/>
              <a:t>Used for JPL satellite ephemerides</a:t>
            </a:r>
          </a:p>
          <a:p>
            <a:pPr>
              <a:lnSpc>
                <a:spcPct val="80000"/>
              </a:lnSpc>
              <a:spcBef>
                <a:spcPct val="0"/>
              </a:spcBef>
              <a:spcAft>
                <a:spcPts val="0"/>
              </a:spcAft>
              <a:buSzTx/>
              <a:buFontTx/>
              <a:buNone/>
            </a:pPr>
            <a:endParaRPr lang="en-US" sz="1800" dirty="0"/>
          </a:p>
          <a:p>
            <a:pPr>
              <a:lnSpc>
                <a:spcPct val="80000"/>
              </a:lnSpc>
              <a:spcBef>
                <a:spcPct val="0"/>
              </a:spcBef>
              <a:spcAft>
                <a:spcPts val="0"/>
              </a:spcAft>
              <a:buSzTx/>
            </a:pPr>
            <a:r>
              <a:rPr lang="en-US" sz="1800" dirty="0"/>
              <a:t>Type 5 (Weighted two-body extrapolation) </a:t>
            </a:r>
          </a:p>
          <a:p>
            <a:pPr lvl="1">
              <a:lnSpc>
                <a:spcPct val="80000"/>
              </a:lnSpc>
              <a:spcBef>
                <a:spcPts val="600"/>
              </a:spcBef>
              <a:spcAft>
                <a:spcPts val="0"/>
              </a:spcAft>
              <a:buSzTx/>
            </a:pPr>
            <a:r>
              <a:rPr lang="en-US" sz="1400" dirty="0"/>
              <a:t>Used for comets and asteroids, as well as for sparse data sets where a piecewise two-body approximation is acceptable</a:t>
            </a:r>
          </a:p>
          <a:p>
            <a:pPr>
              <a:lnSpc>
                <a:spcPct val="80000"/>
              </a:lnSpc>
              <a:spcBef>
                <a:spcPct val="0"/>
              </a:spcBef>
              <a:spcAft>
                <a:spcPts val="0"/>
              </a:spcAft>
              <a:buSzTx/>
              <a:buFontTx/>
              <a:buNone/>
            </a:pPr>
            <a:endParaRPr lang="en-US" sz="1800" dirty="0"/>
          </a:p>
          <a:p>
            <a:pPr>
              <a:lnSpc>
                <a:spcPct val="80000"/>
              </a:lnSpc>
              <a:spcBef>
                <a:spcPct val="0"/>
              </a:spcBef>
              <a:spcAft>
                <a:spcPts val="0"/>
              </a:spcAft>
              <a:buSzTx/>
            </a:pPr>
            <a:r>
              <a:rPr lang="en-US" sz="1800" dirty="0"/>
              <a:t>Type 10 (Space command two-line elements) </a:t>
            </a:r>
          </a:p>
          <a:p>
            <a:pPr lvl="1">
              <a:lnSpc>
                <a:spcPct val="80000"/>
              </a:lnSpc>
              <a:spcBef>
                <a:spcPts val="600"/>
              </a:spcBef>
              <a:spcAft>
                <a:spcPts val="0"/>
              </a:spcAft>
              <a:buSzTx/>
            </a:pPr>
            <a:r>
              <a:rPr lang="en-US" sz="1400" dirty="0"/>
              <a:t>Used for some earth orbiters</a:t>
            </a:r>
          </a:p>
          <a:p>
            <a:pPr lvl="2">
              <a:lnSpc>
                <a:spcPct val="80000"/>
              </a:lnSpc>
              <a:spcBef>
                <a:spcPct val="0"/>
              </a:spcBef>
              <a:spcAft>
                <a:spcPts val="0"/>
              </a:spcAft>
              <a:buSzTx/>
              <a:buFontTx/>
              <a:buNone/>
            </a:pPr>
            <a:endParaRPr lang="en-US" sz="1400" dirty="0"/>
          </a:p>
          <a:p>
            <a:pPr>
              <a:lnSpc>
                <a:spcPct val="100000"/>
              </a:lnSpc>
              <a:spcBef>
                <a:spcPct val="0"/>
              </a:spcBef>
              <a:spcAft>
                <a:spcPts val="0"/>
              </a:spcAft>
              <a:buSzTx/>
            </a:pPr>
            <a:r>
              <a:rPr lang="en-US" sz="1800" dirty="0"/>
              <a:t>Types 9 and 13 (Sliding-window Lagrange and Hermite interpolation of unequally-spaced states) </a:t>
            </a:r>
          </a:p>
          <a:p>
            <a:pPr lvl="1">
              <a:lnSpc>
                <a:spcPct val="80000"/>
              </a:lnSpc>
              <a:spcBef>
                <a:spcPts val="600"/>
              </a:spcBef>
              <a:spcAft>
                <a:spcPts val="0"/>
              </a:spcAft>
              <a:buSzTx/>
            </a:pPr>
            <a:r>
              <a:rPr lang="en-US" sz="1400" dirty="0"/>
              <a:t>Used by many non-JPL ephemeris producers and by MKSPK users</a:t>
            </a:r>
          </a:p>
          <a:p>
            <a:pPr>
              <a:lnSpc>
                <a:spcPct val="80000"/>
              </a:lnSpc>
              <a:spcBef>
                <a:spcPct val="0"/>
              </a:spcBef>
              <a:spcAft>
                <a:spcPts val="0"/>
              </a:spcAft>
              <a:buSzTx/>
              <a:buFontTx/>
              <a:buNone/>
            </a:pPr>
            <a:endParaRPr lang="en-US" sz="1800" dirty="0"/>
          </a:p>
          <a:p>
            <a:pPr>
              <a:lnSpc>
                <a:spcPct val="80000"/>
              </a:lnSpc>
              <a:spcBef>
                <a:spcPct val="0"/>
              </a:spcBef>
              <a:spcAft>
                <a:spcPts val="0"/>
              </a:spcAft>
              <a:buSzTx/>
            </a:pPr>
            <a:r>
              <a:rPr lang="en-US" sz="1800" dirty="0"/>
              <a:t>Type 18, 19 (Sliding window Hermite or Lagrange interpolation) </a:t>
            </a:r>
          </a:p>
          <a:p>
            <a:pPr lvl="1">
              <a:lnSpc>
                <a:spcPct val="80000"/>
              </a:lnSpc>
              <a:spcBef>
                <a:spcPts val="600"/>
              </a:spcBef>
              <a:spcAft>
                <a:spcPts val="0"/>
              </a:spcAft>
              <a:buSzTx/>
            </a:pPr>
            <a:r>
              <a:rPr lang="en-US" sz="1400" dirty="0"/>
              <a:t>Used in SPKs made by ESA planetary missions (through Rosetta)</a:t>
            </a:r>
          </a:p>
        </p:txBody>
      </p:sp>
    </p:spTree>
    <p:extLst>
      <p:ext uri="{BB962C8B-B14F-4D97-AF65-F5344CB8AC3E}">
        <p14:creationId xmlns:p14="http://schemas.microsoft.com/office/powerpoint/2010/main" val="204772954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6" name="Rectangle 2"/>
          <p:cNvSpPr>
            <a:spLocks noGrp="1" noChangeArrowheads="1"/>
          </p:cNvSpPr>
          <p:nvPr>
            <p:ph type="title"/>
          </p:nvPr>
        </p:nvSpPr>
        <p:spPr>
          <a:xfrm>
            <a:off x="4122551" y="381000"/>
            <a:ext cx="2500685" cy="490391"/>
          </a:xfrm>
        </p:spPr>
        <p:txBody>
          <a:bodyPr/>
          <a:lstStyle/>
          <a:p>
            <a:r>
              <a:rPr lang="en-US" dirty="0"/>
              <a:t>Barycenters</a:t>
            </a:r>
          </a:p>
        </p:txBody>
      </p:sp>
      <p:sp>
        <p:nvSpPr>
          <p:cNvPr id="64517" name="Rectangle 3"/>
          <p:cNvSpPr>
            <a:spLocks noGrp="1" noChangeArrowheads="1"/>
          </p:cNvSpPr>
          <p:nvPr>
            <p:ph idx="1"/>
          </p:nvPr>
        </p:nvSpPr>
        <p:spPr>
          <a:xfrm>
            <a:off x="990600" y="1420911"/>
            <a:ext cx="7340350" cy="5162596"/>
          </a:xfrm>
        </p:spPr>
        <p:txBody>
          <a:bodyPr/>
          <a:lstStyle/>
          <a:p>
            <a:pPr>
              <a:spcBef>
                <a:spcPct val="0"/>
              </a:spcBef>
              <a:buSzTx/>
            </a:pPr>
            <a:r>
              <a:rPr lang="en-US" sz="2000" dirty="0"/>
              <a:t>A barycenter is the center of mass of a “system” of bodies, about which they orbit</a:t>
            </a:r>
          </a:p>
          <a:p>
            <a:pPr lvl="1">
              <a:spcBef>
                <a:spcPct val="0"/>
              </a:spcBef>
              <a:buSzTx/>
            </a:pPr>
            <a:r>
              <a:rPr lang="en-US" sz="1600" dirty="0"/>
              <a:t>SPICE documentation doesn't refer to the center of mass of an individual object, such as a planet, as the object's "barycenter."</a:t>
            </a:r>
          </a:p>
          <a:p>
            <a:pPr>
              <a:spcBef>
                <a:spcPct val="0"/>
              </a:spcBef>
              <a:buSzTx/>
            </a:pPr>
            <a:endParaRPr lang="en-US" sz="2000" dirty="0"/>
          </a:p>
          <a:p>
            <a:pPr>
              <a:spcBef>
                <a:spcPct val="0"/>
              </a:spcBef>
              <a:buSzTx/>
            </a:pPr>
            <a:r>
              <a:rPr lang="en-US" sz="2000" dirty="0"/>
              <a:t>For planets</a:t>
            </a:r>
          </a:p>
          <a:p>
            <a:pPr lvl="1">
              <a:spcBef>
                <a:spcPct val="0"/>
              </a:spcBef>
              <a:buSzTx/>
            </a:pPr>
            <a:r>
              <a:rPr lang="en-US" sz="1400" dirty="0"/>
              <a:t>A planet and its satellites orbit the planet system’s barycenter</a:t>
            </a:r>
          </a:p>
          <a:p>
            <a:pPr lvl="2">
              <a:spcBef>
                <a:spcPct val="0"/>
              </a:spcBef>
              <a:buSzTx/>
            </a:pPr>
            <a:r>
              <a:rPr lang="en-US" sz="1200" dirty="0"/>
              <a:t>For example, the planet Jupiter (599) and each of Jupiter’s satellites (501 - 5xx) orbit the Jupiter system barycenter (5)</a:t>
            </a:r>
          </a:p>
          <a:p>
            <a:pPr lvl="2">
              <a:spcBef>
                <a:spcPct val="0"/>
              </a:spcBef>
              <a:buSzTx/>
            </a:pPr>
            <a:endParaRPr lang="en-US" sz="1200" dirty="0"/>
          </a:p>
          <a:p>
            <a:pPr lvl="1">
              <a:spcBef>
                <a:spcPct val="0"/>
              </a:spcBef>
              <a:buSzTx/>
            </a:pPr>
            <a:r>
              <a:rPr lang="en-US" sz="1400" dirty="0"/>
              <a:t>Because Mercury and Venus have no satellites, their barycenters (1 and 2) are at exactly the same locations as their mass centers (199 and 299)</a:t>
            </a:r>
          </a:p>
          <a:p>
            <a:pPr lvl="2">
              <a:spcBef>
                <a:spcPct val="0"/>
              </a:spcBef>
              <a:buSzTx/>
            </a:pPr>
            <a:r>
              <a:rPr lang="en-US" sz="1200" dirty="0"/>
              <a:t>Therefore SPICE ephemeris objects 199 and 299 as well as 1 and 2 are found in a planet ephemeris file</a:t>
            </a:r>
          </a:p>
          <a:p>
            <a:pPr marL="914400" lvl="2" indent="0">
              <a:spcBef>
                <a:spcPct val="0"/>
              </a:spcBef>
              <a:buSzTx/>
              <a:buNone/>
            </a:pPr>
            <a:endParaRPr lang="en-US" sz="1200" dirty="0"/>
          </a:p>
          <a:p>
            <a:pPr lvl="1">
              <a:spcBef>
                <a:spcPct val="0"/>
              </a:spcBef>
              <a:buSzTx/>
            </a:pPr>
            <a:r>
              <a:rPr lang="en-US" sz="1400" dirty="0"/>
              <a:t>Because the masses of Phobos and Deimos are so small compared to the mass of Mars, the mass center for Mars (499) </a:t>
            </a:r>
            <a:r>
              <a:rPr lang="en-US" sz="1400" dirty="0">
                <a:solidFill>
                  <a:schemeClr val="accent1"/>
                </a:solidFill>
              </a:rPr>
              <a:t>was</a:t>
            </a:r>
            <a:r>
              <a:rPr lang="en-US" sz="1400" dirty="0"/>
              <a:t> treated as being located at the Mars barycenter (4)</a:t>
            </a:r>
          </a:p>
          <a:p>
            <a:pPr lvl="2">
              <a:spcBef>
                <a:spcPct val="0"/>
              </a:spcBef>
              <a:buSzTx/>
            </a:pPr>
            <a:r>
              <a:rPr lang="en-US" sz="1400" dirty="0"/>
              <a:t>Starting in 2013 with the JPL planetary ephemeris named DE430 this is no longer the case; there is a very small offset of about 20 cm</a:t>
            </a:r>
            <a:endParaRPr lang="en-US" sz="1200" dirty="0"/>
          </a:p>
          <a:p>
            <a:pPr marL="0" indent="0">
              <a:spcBef>
                <a:spcPct val="0"/>
              </a:spcBef>
              <a:buSzTx/>
              <a:buNone/>
            </a:pPr>
            <a:endParaRPr lang="en-US" sz="2000" dirty="0"/>
          </a:p>
          <a:p>
            <a:pPr>
              <a:spcBef>
                <a:spcPct val="0"/>
              </a:spcBef>
              <a:buSzTx/>
            </a:pPr>
            <a:r>
              <a:rPr lang="en-US" sz="2000" dirty="0"/>
              <a:t>For the solar system</a:t>
            </a:r>
          </a:p>
          <a:p>
            <a:pPr lvl="1">
              <a:spcBef>
                <a:spcPct val="0"/>
              </a:spcBef>
              <a:buSzTx/>
            </a:pPr>
            <a:r>
              <a:rPr lang="en-US" sz="1400" dirty="0"/>
              <a:t>Planet system barycenters (i.e. 1 through 9) and the sun (10) orbit the solar system barycenter (0)</a:t>
            </a:r>
          </a:p>
          <a:p>
            <a:pPr lvl="1">
              <a:spcBef>
                <a:spcPct val="0"/>
              </a:spcBef>
              <a:buSzTx/>
            </a:pPr>
            <a:endParaRPr lang="en-US" sz="1600" dirty="0"/>
          </a:p>
        </p:txBody>
      </p:sp>
      <p:sp>
        <p:nvSpPr>
          <p:cNvPr id="64514" name="Footer Placeholder 3"/>
          <p:cNvSpPr>
            <a:spLocks noGrp="1"/>
          </p:cNvSpPr>
          <p:nvPr>
            <p:ph type="ftr" sz="quarter" idx="10"/>
          </p:nvPr>
        </p:nvSpPr>
        <p:spPr>
          <a:noFill/>
        </p:spPr>
        <p:txBody>
          <a:bodyPr/>
          <a:lstStyle/>
          <a:p>
            <a:r>
              <a:rPr lang="en-US" dirty="0"/>
              <a:t>SPK Subsystem</a:t>
            </a:r>
          </a:p>
        </p:txBody>
      </p:sp>
      <p:sp>
        <p:nvSpPr>
          <p:cNvPr id="64515" name="Slide Number Placeholder 4"/>
          <p:cNvSpPr>
            <a:spLocks noGrp="1"/>
          </p:cNvSpPr>
          <p:nvPr>
            <p:ph type="sldNum" sz="quarter" idx="11"/>
          </p:nvPr>
        </p:nvSpPr>
        <p:spPr>
          <a:noFill/>
        </p:spPr>
        <p:txBody>
          <a:bodyPr/>
          <a:lstStyle/>
          <a:p>
            <a:fld id="{0DFB817E-7C18-3E4A-9086-7A23B81EE1C4}" type="slidenum">
              <a:rPr lang="en-US"/>
              <a:pPr/>
              <a:t>32</a:t>
            </a:fld>
            <a:endParaRPr lang="en-US" sz="1400" b="0" dirty="0">
              <a:latin typeface="Times New Roman" charset="0"/>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8" name="Rectangle 4"/>
          <p:cNvSpPr>
            <a:spLocks noGrp="1" noChangeArrowheads="1"/>
          </p:cNvSpPr>
          <p:nvPr>
            <p:ph type="title"/>
          </p:nvPr>
        </p:nvSpPr>
        <p:spPr>
          <a:xfrm>
            <a:off x="2366963" y="381000"/>
            <a:ext cx="5965825" cy="490538"/>
          </a:xfrm>
        </p:spPr>
        <p:txBody>
          <a:bodyPr/>
          <a:lstStyle/>
          <a:p>
            <a:r>
              <a:rPr lang="en-US" dirty="0"/>
              <a:t>Barycenter Offset Magnitude</a:t>
            </a:r>
          </a:p>
        </p:txBody>
      </p:sp>
      <p:sp>
        <p:nvSpPr>
          <p:cNvPr id="110594" name="Footer Placeholder 3"/>
          <p:cNvSpPr>
            <a:spLocks noGrp="1"/>
          </p:cNvSpPr>
          <p:nvPr>
            <p:ph type="ftr" sz="quarter" idx="10"/>
          </p:nvPr>
        </p:nvSpPr>
        <p:spPr>
          <a:noFill/>
        </p:spPr>
        <p:txBody>
          <a:bodyPr/>
          <a:lstStyle/>
          <a:p>
            <a:r>
              <a:rPr lang="en-US" dirty="0"/>
              <a:t>SPK Subsystem</a:t>
            </a:r>
          </a:p>
        </p:txBody>
      </p:sp>
      <p:sp>
        <p:nvSpPr>
          <p:cNvPr id="110595" name="Slide Number Placeholder 4"/>
          <p:cNvSpPr>
            <a:spLocks noGrp="1"/>
          </p:cNvSpPr>
          <p:nvPr>
            <p:ph type="sldNum" sz="quarter" idx="11"/>
          </p:nvPr>
        </p:nvSpPr>
        <p:spPr>
          <a:noFill/>
        </p:spPr>
        <p:txBody>
          <a:bodyPr/>
          <a:lstStyle/>
          <a:p>
            <a:fld id="{2497C5AB-0DC1-2E46-8CE6-DE1D804A66DF}" type="slidenum">
              <a:rPr lang="en-US"/>
              <a:pPr/>
              <a:t>33</a:t>
            </a:fld>
            <a:endParaRPr lang="en-US" sz="1400" b="0" dirty="0">
              <a:latin typeface="Times New Roman" charset="0"/>
            </a:endParaRPr>
          </a:p>
        </p:txBody>
      </p:sp>
      <p:sp>
        <p:nvSpPr>
          <p:cNvPr id="110596" name="Rectangle 2"/>
          <p:cNvSpPr>
            <a:spLocks noChangeArrowheads="1"/>
          </p:cNvSpPr>
          <p:nvPr/>
        </p:nvSpPr>
        <p:spPr bwMode="auto">
          <a:xfrm>
            <a:off x="304800" y="1295400"/>
            <a:ext cx="8534400" cy="4968875"/>
          </a:xfrm>
          <a:prstGeom prst="rect">
            <a:avLst/>
          </a:prstGeom>
          <a:noFill/>
          <a:ln w="12700">
            <a:noFill/>
            <a:miter lim="800000"/>
            <a:headEnd/>
            <a:tailEnd/>
          </a:ln>
        </p:spPr>
        <p:txBody>
          <a:bodyPr lIns="90487" tIns="44450" rIns="90487" bIns="44450">
            <a:prstTxWarp prst="textNoShape">
              <a:avLst/>
            </a:prstTxWarp>
            <a:spAutoFit/>
          </a:bodyPr>
          <a:lstStyle/>
          <a:p>
            <a:pPr eaLnBrk="0" hangingPunct="0">
              <a:lnSpc>
                <a:spcPct val="90000"/>
              </a:lnSpc>
            </a:pPr>
            <a:r>
              <a:rPr lang="en-US" sz="1600" dirty="0"/>
              <a:t>Body Mass		System		Barycenter offset from    Offset as % of</a:t>
            </a:r>
            <a:endParaRPr lang="en-US" sz="1600" u="sng" dirty="0"/>
          </a:p>
          <a:p>
            <a:pPr eaLnBrk="0" hangingPunct="0">
              <a:lnSpc>
                <a:spcPct val="90000"/>
              </a:lnSpc>
            </a:pPr>
            <a:r>
              <a:rPr lang="en-US" sz="1600" u="sng" dirty="0"/>
              <a:t>Center</a:t>
            </a:r>
            <a:r>
              <a:rPr lang="en-US" sz="1600" dirty="0"/>
              <a:t>		                </a:t>
            </a:r>
            <a:r>
              <a:rPr lang="en-US" sz="1600" u="sng" dirty="0"/>
              <a:t>Barycenter</a:t>
            </a:r>
            <a:r>
              <a:rPr lang="en-US" sz="1600" dirty="0"/>
              <a:t>	</a:t>
            </a:r>
            <a:r>
              <a:rPr lang="en-US" sz="1600" u="sng" dirty="0"/>
              <a:t>body mass center (km)</a:t>
            </a:r>
            <a:r>
              <a:rPr lang="en-US" sz="1600" dirty="0"/>
              <a:t>*   </a:t>
            </a:r>
            <a:r>
              <a:rPr lang="en-US" sz="1600" u="sng" dirty="0"/>
              <a:t>body radius</a:t>
            </a:r>
            <a:r>
              <a:rPr lang="en-US" sz="1600" dirty="0"/>
              <a:t>*</a:t>
            </a:r>
            <a:endParaRPr lang="en-US" sz="1600" u="sng" dirty="0"/>
          </a:p>
          <a:p>
            <a:pPr eaLnBrk="0" hangingPunct="0">
              <a:lnSpc>
                <a:spcPct val="90000"/>
              </a:lnSpc>
            </a:pPr>
            <a:endParaRPr lang="en-US" sz="1600" dirty="0"/>
          </a:p>
          <a:p>
            <a:pPr eaLnBrk="0" hangingPunct="0">
              <a:lnSpc>
                <a:spcPct val="90000"/>
              </a:lnSpc>
            </a:pPr>
            <a:r>
              <a:rPr lang="en-US" sz="1600" dirty="0"/>
              <a:t>Sun (10)			SSB (0)		1,378,196                          </a:t>
            </a:r>
            <a:r>
              <a:rPr lang="en-US" sz="1600" dirty="0">
                <a:solidFill>
                  <a:schemeClr val="accent2"/>
                </a:solidFill>
              </a:rPr>
              <a:t>198</a:t>
            </a:r>
            <a:r>
              <a:rPr lang="en-US" sz="1600" dirty="0"/>
              <a:t>%</a:t>
            </a:r>
          </a:p>
          <a:p>
            <a:pPr eaLnBrk="0" hangingPunct="0">
              <a:lnSpc>
                <a:spcPct val="90000"/>
              </a:lnSpc>
            </a:pPr>
            <a:endParaRPr lang="en-US" sz="1600" dirty="0"/>
          </a:p>
          <a:p>
            <a:pPr eaLnBrk="0" hangingPunct="0">
              <a:lnSpc>
                <a:spcPct val="90000"/>
              </a:lnSpc>
            </a:pPr>
            <a:r>
              <a:rPr lang="en-US" sz="1600" dirty="0"/>
              <a:t>Mercury (199)		M. BC (1)		0                                         0</a:t>
            </a:r>
          </a:p>
          <a:p>
            <a:pPr eaLnBrk="0" hangingPunct="0">
              <a:lnSpc>
                <a:spcPct val="90000"/>
              </a:lnSpc>
            </a:pPr>
            <a:endParaRPr lang="en-US" sz="1600" dirty="0"/>
          </a:p>
          <a:p>
            <a:pPr eaLnBrk="0" hangingPunct="0">
              <a:lnSpc>
                <a:spcPct val="90000"/>
              </a:lnSpc>
            </a:pPr>
            <a:r>
              <a:rPr lang="en-US" sz="1600" dirty="0"/>
              <a:t>Venus (299)		V. BC (2)		0                                         0</a:t>
            </a:r>
          </a:p>
          <a:p>
            <a:pPr eaLnBrk="0" hangingPunct="0">
              <a:lnSpc>
                <a:spcPct val="90000"/>
              </a:lnSpc>
            </a:pPr>
            <a:endParaRPr lang="en-US" sz="1600" dirty="0"/>
          </a:p>
          <a:p>
            <a:pPr eaLnBrk="0" hangingPunct="0">
              <a:lnSpc>
                <a:spcPct val="90000"/>
              </a:lnSpc>
            </a:pPr>
            <a:r>
              <a:rPr lang="en-US" sz="1600" dirty="0"/>
              <a:t>Earth (399)		E. BC (3)		4942                                   </a:t>
            </a:r>
            <a:r>
              <a:rPr lang="en-US" sz="1600" dirty="0">
                <a:solidFill>
                  <a:srgbClr val="063DE8"/>
                </a:solidFill>
              </a:rPr>
              <a:t>77</a:t>
            </a:r>
            <a:r>
              <a:rPr lang="en-US" sz="1600" dirty="0"/>
              <a:t>%</a:t>
            </a:r>
          </a:p>
          <a:p>
            <a:pPr eaLnBrk="0" hangingPunct="0">
              <a:lnSpc>
                <a:spcPct val="90000"/>
              </a:lnSpc>
            </a:pPr>
            <a:endParaRPr lang="en-US" sz="1600" dirty="0"/>
          </a:p>
          <a:p>
            <a:pPr eaLnBrk="0" hangingPunct="0">
              <a:lnSpc>
                <a:spcPct val="90000"/>
              </a:lnSpc>
            </a:pPr>
            <a:r>
              <a:rPr lang="en-US" sz="1600" dirty="0"/>
              <a:t>Mars (499)		M. BC (4)	                0.0002                               ~ 0</a:t>
            </a:r>
          </a:p>
          <a:p>
            <a:pPr eaLnBrk="0" hangingPunct="0">
              <a:lnSpc>
                <a:spcPct val="90000"/>
              </a:lnSpc>
            </a:pPr>
            <a:endParaRPr lang="en-US" sz="1600" dirty="0"/>
          </a:p>
          <a:p>
            <a:pPr eaLnBrk="0" hangingPunct="0">
              <a:lnSpc>
                <a:spcPct val="90000"/>
              </a:lnSpc>
            </a:pPr>
            <a:r>
              <a:rPr lang="en-US" sz="1600" dirty="0"/>
              <a:t>Jupiter (599)		J. BC (5)		220                                     0.3%</a:t>
            </a:r>
          </a:p>
          <a:p>
            <a:pPr eaLnBrk="0" hangingPunct="0">
              <a:lnSpc>
                <a:spcPct val="90000"/>
              </a:lnSpc>
            </a:pPr>
            <a:endParaRPr lang="en-US" sz="1600" dirty="0"/>
          </a:p>
          <a:p>
            <a:pPr eaLnBrk="0" hangingPunct="0">
              <a:lnSpc>
                <a:spcPct val="90000"/>
              </a:lnSpc>
            </a:pPr>
            <a:r>
              <a:rPr lang="en-US" sz="1600" dirty="0"/>
              <a:t>Saturn (699)		S. BC (6)		312                                     0.5%</a:t>
            </a:r>
          </a:p>
          <a:p>
            <a:pPr eaLnBrk="0" hangingPunct="0">
              <a:lnSpc>
                <a:spcPct val="90000"/>
              </a:lnSpc>
            </a:pPr>
            <a:endParaRPr lang="en-US" sz="1600" dirty="0"/>
          </a:p>
          <a:p>
            <a:pPr eaLnBrk="0" hangingPunct="0">
              <a:lnSpc>
                <a:spcPct val="90000"/>
              </a:lnSpc>
            </a:pPr>
            <a:r>
              <a:rPr lang="en-US" sz="1600" dirty="0"/>
              <a:t>Uranus (799)		U. BC (7)		43                                       0.17%</a:t>
            </a:r>
          </a:p>
          <a:p>
            <a:pPr eaLnBrk="0" hangingPunct="0">
              <a:lnSpc>
                <a:spcPct val="90000"/>
              </a:lnSpc>
            </a:pPr>
            <a:endParaRPr lang="en-US" sz="1600" dirty="0"/>
          </a:p>
          <a:p>
            <a:pPr eaLnBrk="0" hangingPunct="0">
              <a:lnSpc>
                <a:spcPct val="90000"/>
              </a:lnSpc>
            </a:pPr>
            <a:r>
              <a:rPr lang="en-US" sz="1600" dirty="0"/>
              <a:t>Neptune (899)		N. BC (8)		74                                       0.3%</a:t>
            </a:r>
          </a:p>
          <a:p>
            <a:pPr eaLnBrk="0" hangingPunct="0">
              <a:lnSpc>
                <a:spcPct val="90000"/>
              </a:lnSpc>
            </a:pPr>
            <a:endParaRPr lang="en-US" sz="1600" dirty="0"/>
          </a:p>
          <a:p>
            <a:pPr eaLnBrk="0" hangingPunct="0">
              <a:lnSpc>
                <a:spcPct val="90000"/>
              </a:lnSpc>
            </a:pPr>
            <a:r>
              <a:rPr lang="en-US" sz="1600" dirty="0"/>
              <a:t>Pluto (999)**		P. BC (9)		2080                                   </a:t>
            </a:r>
            <a:r>
              <a:rPr lang="en-US" sz="1600" dirty="0">
                <a:solidFill>
                  <a:srgbClr val="063DE8"/>
                </a:solidFill>
              </a:rPr>
              <a:t>172</a:t>
            </a:r>
            <a:r>
              <a:rPr lang="en-US" sz="1600" dirty="0"/>
              <a:t>%</a:t>
            </a:r>
          </a:p>
        </p:txBody>
      </p:sp>
      <p:sp>
        <p:nvSpPr>
          <p:cNvPr id="110597" name="Rectangle 3"/>
          <p:cNvSpPr>
            <a:spLocks noChangeArrowheads="1"/>
          </p:cNvSpPr>
          <p:nvPr/>
        </p:nvSpPr>
        <p:spPr bwMode="auto">
          <a:xfrm>
            <a:off x="2003424" y="6297613"/>
            <a:ext cx="4767765" cy="422167"/>
          </a:xfrm>
          <a:prstGeom prst="rect">
            <a:avLst/>
          </a:prstGeom>
          <a:noFill/>
          <a:ln w="12700">
            <a:noFill/>
            <a:miter lim="800000"/>
            <a:headEnd/>
            <a:tailEnd/>
          </a:ln>
        </p:spPr>
        <p:txBody>
          <a:bodyPr wrap="square" lIns="90487" tIns="44450" rIns="90487" bIns="44450">
            <a:prstTxWarp prst="textNoShape">
              <a:avLst/>
            </a:prstTxWarp>
            <a:spAutoFit/>
          </a:bodyPr>
          <a:lstStyle/>
          <a:p>
            <a:pPr eaLnBrk="0" hangingPunct="0">
              <a:lnSpc>
                <a:spcPct val="90000"/>
              </a:lnSpc>
            </a:pPr>
            <a:r>
              <a:rPr lang="en-US" sz="1200" dirty="0"/>
              <a:t>*   Estimated maximum values over the time range 2000-2050.</a:t>
            </a:r>
          </a:p>
          <a:p>
            <a:pPr eaLnBrk="0" hangingPunct="0">
              <a:lnSpc>
                <a:spcPct val="90000"/>
              </a:lnSpc>
            </a:pPr>
            <a:r>
              <a:rPr lang="en-US" sz="1200" dirty="0"/>
              <a:t>**  For ephemeris purposes, Pluto is still treated as a planet.</a:t>
            </a:r>
          </a:p>
        </p:txBody>
      </p:sp>
    </p:spTree>
  </p:cSld>
  <p:clrMapOvr>
    <a:masterClrMapping/>
  </p:clrMapOvr>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5" name="Rectangle 1027"/>
          <p:cNvSpPr>
            <a:spLocks noGrp="1" noChangeArrowheads="1"/>
          </p:cNvSpPr>
          <p:nvPr>
            <p:ph type="title"/>
          </p:nvPr>
        </p:nvSpPr>
        <p:spPr>
          <a:xfrm>
            <a:off x="3464626" y="381000"/>
            <a:ext cx="3794307" cy="479747"/>
          </a:xfrm>
        </p:spPr>
        <p:txBody>
          <a:bodyPr/>
          <a:lstStyle/>
          <a:p>
            <a:r>
              <a:rPr lang="en-US" dirty="0"/>
              <a:t>SPK File Contents</a:t>
            </a:r>
          </a:p>
        </p:txBody>
      </p:sp>
      <p:sp>
        <p:nvSpPr>
          <p:cNvPr id="66564" name="Rectangle 1026"/>
          <p:cNvSpPr>
            <a:spLocks noGrp="1" noChangeArrowheads="1"/>
          </p:cNvSpPr>
          <p:nvPr>
            <p:ph idx="1"/>
          </p:nvPr>
        </p:nvSpPr>
        <p:spPr>
          <a:xfrm>
            <a:off x="649288" y="2076450"/>
            <a:ext cx="8080375" cy="3699882"/>
          </a:xfrm>
        </p:spPr>
        <p:txBody>
          <a:bodyPr lIns="90487" rIns="90487"/>
          <a:lstStyle/>
          <a:p>
            <a:r>
              <a:rPr lang="en-US" dirty="0"/>
              <a:t>A single SPK file can hold data for one ephemeris object, or for many ephemeris objects</a:t>
            </a:r>
          </a:p>
          <a:p>
            <a:endParaRPr lang="en-US" dirty="0"/>
          </a:p>
          <a:p>
            <a:r>
              <a:rPr lang="en-US" dirty="0"/>
              <a:t>The ephemeris objects in a given SPK file need not all be of the same type</a:t>
            </a:r>
          </a:p>
          <a:p>
            <a:pPr lvl="1"/>
            <a:r>
              <a:rPr lang="en-US" sz="1600" dirty="0"/>
              <a:t>One might find data for a spacecraft, some planets, and some satellites all in one file, split across multiple segments</a:t>
            </a:r>
          </a:p>
          <a:p>
            <a:pPr marL="457200" lvl="1" indent="0">
              <a:buNone/>
            </a:pPr>
            <a:endParaRPr lang="en-US" sz="1400" dirty="0"/>
          </a:p>
          <a:p>
            <a:pPr marL="228600"/>
            <a:r>
              <a:rPr lang="en-US" dirty="0"/>
              <a:t>This is illustrated in the next three charts</a:t>
            </a:r>
          </a:p>
        </p:txBody>
      </p:sp>
      <p:sp>
        <p:nvSpPr>
          <p:cNvPr id="66562" name="Footer Placeholder 3"/>
          <p:cNvSpPr>
            <a:spLocks noGrp="1"/>
          </p:cNvSpPr>
          <p:nvPr>
            <p:ph type="ftr" sz="quarter" idx="10"/>
          </p:nvPr>
        </p:nvSpPr>
        <p:spPr>
          <a:noFill/>
        </p:spPr>
        <p:txBody>
          <a:bodyPr/>
          <a:lstStyle/>
          <a:p>
            <a:r>
              <a:rPr lang="en-US" dirty="0"/>
              <a:t>SPK Subsystem</a:t>
            </a:r>
          </a:p>
        </p:txBody>
      </p:sp>
      <p:sp>
        <p:nvSpPr>
          <p:cNvPr id="66563" name="Slide Number Placeholder 4"/>
          <p:cNvSpPr>
            <a:spLocks noGrp="1"/>
          </p:cNvSpPr>
          <p:nvPr>
            <p:ph type="sldNum" sz="quarter" idx="11"/>
          </p:nvPr>
        </p:nvSpPr>
        <p:spPr>
          <a:noFill/>
        </p:spPr>
        <p:txBody>
          <a:bodyPr/>
          <a:lstStyle/>
          <a:p>
            <a:fld id="{159A4274-3FDB-174C-8529-27E36D9BC785}" type="slidenum">
              <a:rPr lang="en-US"/>
              <a:pPr/>
              <a:t>34</a:t>
            </a:fld>
            <a:endParaRPr lang="en-US" sz="1400" b="0" dirty="0">
              <a:latin typeface="Times New Roman" charset="0"/>
            </a:endParaRPr>
          </a:p>
        </p:txBody>
      </p:sp>
    </p:spTree>
    <p:extLst>
      <p:ext uri="{BB962C8B-B14F-4D97-AF65-F5344CB8AC3E}">
        <p14:creationId xmlns:p14="http://schemas.microsoft.com/office/powerpoint/2010/main" val="1946870180"/>
      </p:ext>
    </p:extLst>
  </p:cSld>
  <p:clrMapOvr>
    <a:masterClrMapping/>
  </p:clrMapOvr>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18" name="Rectangle 18"/>
          <p:cNvSpPr>
            <a:spLocks noGrp="1" noChangeArrowheads="1"/>
          </p:cNvSpPr>
          <p:nvPr>
            <p:ph type="title"/>
          </p:nvPr>
        </p:nvSpPr>
        <p:spPr>
          <a:xfrm>
            <a:off x="3447699" y="76200"/>
            <a:ext cx="3683702" cy="800989"/>
          </a:xfrm>
        </p:spPr>
        <p:txBody>
          <a:bodyPr/>
          <a:lstStyle/>
          <a:p>
            <a:r>
              <a:rPr lang="en-US" sz="2800" dirty="0"/>
              <a:t>Examples of Generic</a:t>
            </a:r>
            <a:br>
              <a:rPr lang="en-US" sz="2800" dirty="0"/>
            </a:br>
            <a:r>
              <a:rPr lang="en-US" sz="2800" dirty="0"/>
              <a:t>SPK File Contents</a:t>
            </a:r>
            <a:endParaRPr lang="en-US" dirty="0"/>
          </a:p>
        </p:txBody>
      </p:sp>
      <p:sp>
        <p:nvSpPr>
          <p:cNvPr id="72706" name="Footer Placeholder 3"/>
          <p:cNvSpPr>
            <a:spLocks noGrp="1"/>
          </p:cNvSpPr>
          <p:nvPr>
            <p:ph type="ftr" sz="quarter" idx="10"/>
          </p:nvPr>
        </p:nvSpPr>
        <p:spPr>
          <a:noFill/>
        </p:spPr>
        <p:txBody>
          <a:bodyPr/>
          <a:lstStyle/>
          <a:p>
            <a:r>
              <a:rPr lang="en-US" dirty="0"/>
              <a:t>SPK Subsystem</a:t>
            </a:r>
          </a:p>
        </p:txBody>
      </p:sp>
      <p:sp>
        <p:nvSpPr>
          <p:cNvPr id="72707" name="Slide Number Placeholder 4"/>
          <p:cNvSpPr>
            <a:spLocks noGrp="1"/>
          </p:cNvSpPr>
          <p:nvPr>
            <p:ph type="sldNum" sz="quarter" idx="11"/>
          </p:nvPr>
        </p:nvSpPr>
        <p:spPr>
          <a:noFill/>
        </p:spPr>
        <p:txBody>
          <a:bodyPr/>
          <a:lstStyle/>
          <a:p>
            <a:fld id="{B657E9FB-B1FD-D34B-92D4-7166A2F09D7F}" type="slidenum">
              <a:rPr lang="en-US"/>
              <a:pPr/>
              <a:t>35</a:t>
            </a:fld>
            <a:endParaRPr lang="en-US" sz="1400" b="0" dirty="0">
              <a:latin typeface="Times New Roman" charset="0"/>
            </a:endParaRPr>
          </a:p>
        </p:txBody>
      </p:sp>
      <p:sp>
        <p:nvSpPr>
          <p:cNvPr id="72708" name="Rectangle 5"/>
          <p:cNvSpPr>
            <a:spLocks noChangeArrowheads="1"/>
          </p:cNvSpPr>
          <p:nvPr/>
        </p:nvSpPr>
        <p:spPr bwMode="auto">
          <a:xfrm>
            <a:off x="506413" y="2152650"/>
            <a:ext cx="2742550" cy="3417858"/>
          </a:xfrm>
          <a:prstGeom prst="rect">
            <a:avLst/>
          </a:prstGeom>
          <a:noFill/>
          <a:ln w="12700">
            <a:noFill/>
            <a:miter lim="800000"/>
            <a:headEnd/>
            <a:tailEnd/>
          </a:ln>
        </p:spPr>
        <p:txBody>
          <a:bodyPr wrap="square" lIns="90487" tIns="44450" rIns="90487" bIns="44450">
            <a:prstTxWarp prst="textNoShape">
              <a:avLst/>
            </a:prstTxWarp>
            <a:spAutoFit/>
          </a:bodyPr>
          <a:lstStyle/>
          <a:p>
            <a:pPr eaLnBrk="0" hangingPunct="0">
              <a:lnSpc>
                <a:spcPct val="90000"/>
              </a:lnSpc>
            </a:pPr>
            <a:r>
              <a:rPr lang="en-US" sz="1600" i="1" dirty="0">
                <a:solidFill>
                  <a:srgbClr val="0000FF"/>
                </a:solidFill>
              </a:rPr>
              <a:t>0	Solar System BC</a:t>
            </a:r>
          </a:p>
          <a:p>
            <a:pPr eaLnBrk="0" hangingPunct="0">
              <a:lnSpc>
                <a:spcPct val="90000"/>
              </a:lnSpc>
            </a:pPr>
            <a:r>
              <a:rPr lang="en-US" sz="1600" dirty="0"/>
              <a:t>1	Merc. BC</a:t>
            </a:r>
          </a:p>
          <a:p>
            <a:pPr eaLnBrk="0" hangingPunct="0">
              <a:lnSpc>
                <a:spcPct val="90000"/>
              </a:lnSpc>
            </a:pPr>
            <a:r>
              <a:rPr lang="en-US" sz="1600" dirty="0"/>
              <a:t>199</a:t>
            </a:r>
            <a:r>
              <a:rPr lang="en-US" sz="1600" baseline="30000" dirty="0"/>
              <a:t>1</a:t>
            </a:r>
            <a:r>
              <a:rPr lang="en-US" sz="1600" dirty="0"/>
              <a:t>	Mercury</a:t>
            </a:r>
            <a:endParaRPr lang="en-US" sz="1600" dirty="0">
              <a:solidFill>
                <a:srgbClr val="72736E"/>
              </a:solidFill>
            </a:endParaRPr>
          </a:p>
          <a:p>
            <a:pPr eaLnBrk="0" hangingPunct="0">
              <a:lnSpc>
                <a:spcPct val="90000"/>
              </a:lnSpc>
            </a:pPr>
            <a:r>
              <a:rPr lang="en-US" sz="1600" dirty="0"/>
              <a:t>2	Venus BC</a:t>
            </a:r>
          </a:p>
          <a:p>
            <a:pPr eaLnBrk="0" hangingPunct="0">
              <a:lnSpc>
                <a:spcPct val="90000"/>
              </a:lnSpc>
            </a:pPr>
            <a:r>
              <a:rPr lang="en-US" sz="1600" dirty="0"/>
              <a:t>299</a:t>
            </a:r>
            <a:r>
              <a:rPr lang="en-US" sz="1600" baseline="30000" dirty="0"/>
              <a:t>1</a:t>
            </a:r>
            <a:r>
              <a:rPr lang="en-US" sz="1600" dirty="0"/>
              <a:t>	Venus</a:t>
            </a:r>
            <a:endParaRPr lang="en-US" sz="1600" dirty="0">
              <a:solidFill>
                <a:srgbClr val="72736E"/>
              </a:solidFill>
            </a:endParaRPr>
          </a:p>
          <a:p>
            <a:pPr eaLnBrk="0" hangingPunct="0">
              <a:lnSpc>
                <a:spcPct val="90000"/>
              </a:lnSpc>
            </a:pPr>
            <a:r>
              <a:rPr lang="en-US" sz="1600" dirty="0"/>
              <a:t>3	Earth BC</a:t>
            </a:r>
          </a:p>
          <a:p>
            <a:pPr eaLnBrk="0" hangingPunct="0">
              <a:lnSpc>
                <a:spcPct val="90000"/>
              </a:lnSpc>
            </a:pPr>
            <a:r>
              <a:rPr lang="en-US" sz="1600" dirty="0"/>
              <a:t>301</a:t>
            </a:r>
            <a:r>
              <a:rPr lang="en-US" sz="1600" baseline="30000" dirty="0"/>
              <a:t>2</a:t>
            </a:r>
            <a:r>
              <a:rPr lang="en-US" sz="1600" dirty="0"/>
              <a:t>	Moon</a:t>
            </a:r>
          </a:p>
          <a:p>
            <a:pPr eaLnBrk="0" hangingPunct="0">
              <a:lnSpc>
                <a:spcPct val="90000"/>
              </a:lnSpc>
            </a:pPr>
            <a:r>
              <a:rPr lang="en-US" sz="1600" dirty="0"/>
              <a:t>399</a:t>
            </a:r>
            <a:r>
              <a:rPr lang="en-US" sz="1600" baseline="30000" dirty="0"/>
              <a:t>2</a:t>
            </a:r>
            <a:r>
              <a:rPr lang="en-US" sz="1600" dirty="0"/>
              <a:t>	Earth</a:t>
            </a:r>
          </a:p>
          <a:p>
            <a:pPr eaLnBrk="0" hangingPunct="0">
              <a:lnSpc>
                <a:spcPct val="90000"/>
              </a:lnSpc>
            </a:pPr>
            <a:r>
              <a:rPr lang="en-US" sz="1600" dirty="0"/>
              <a:t>4	Mars BC</a:t>
            </a:r>
          </a:p>
          <a:p>
            <a:pPr eaLnBrk="0" hangingPunct="0">
              <a:lnSpc>
                <a:spcPct val="90000"/>
              </a:lnSpc>
            </a:pPr>
            <a:r>
              <a:rPr lang="en-US" sz="1600" dirty="0"/>
              <a:t>5	Jupiter BC</a:t>
            </a:r>
          </a:p>
          <a:p>
            <a:pPr eaLnBrk="0" hangingPunct="0">
              <a:lnSpc>
                <a:spcPct val="90000"/>
              </a:lnSpc>
            </a:pPr>
            <a:r>
              <a:rPr lang="en-US" sz="1600" dirty="0"/>
              <a:t>6	Saturn BC</a:t>
            </a:r>
          </a:p>
          <a:p>
            <a:pPr eaLnBrk="0" hangingPunct="0">
              <a:lnSpc>
                <a:spcPct val="90000"/>
              </a:lnSpc>
            </a:pPr>
            <a:r>
              <a:rPr lang="en-US" sz="1600" dirty="0"/>
              <a:t>7	Uranus BC</a:t>
            </a:r>
          </a:p>
          <a:p>
            <a:pPr eaLnBrk="0" hangingPunct="0">
              <a:lnSpc>
                <a:spcPct val="90000"/>
              </a:lnSpc>
            </a:pPr>
            <a:r>
              <a:rPr lang="en-US" sz="1600" dirty="0"/>
              <a:t>8	Neptune BC</a:t>
            </a:r>
          </a:p>
          <a:p>
            <a:pPr eaLnBrk="0" hangingPunct="0">
              <a:lnSpc>
                <a:spcPct val="90000"/>
              </a:lnSpc>
            </a:pPr>
            <a:r>
              <a:rPr lang="en-US" sz="1600" dirty="0"/>
              <a:t>9	Pluto BC*</a:t>
            </a:r>
          </a:p>
          <a:p>
            <a:pPr eaLnBrk="0" hangingPunct="0">
              <a:lnSpc>
                <a:spcPct val="90000"/>
              </a:lnSpc>
            </a:pPr>
            <a:r>
              <a:rPr lang="en-US" sz="1600" dirty="0"/>
              <a:t>10</a:t>
            </a:r>
            <a:r>
              <a:rPr lang="en-US" sz="1600" baseline="30000" dirty="0"/>
              <a:t>3</a:t>
            </a:r>
            <a:r>
              <a:rPr lang="en-US" sz="1600" dirty="0"/>
              <a:t>	Sun</a:t>
            </a:r>
          </a:p>
        </p:txBody>
      </p:sp>
      <p:sp>
        <p:nvSpPr>
          <p:cNvPr id="72709" name="Rectangle 6"/>
          <p:cNvSpPr>
            <a:spLocks noChangeArrowheads="1"/>
          </p:cNvSpPr>
          <p:nvPr/>
        </p:nvSpPr>
        <p:spPr bwMode="auto">
          <a:xfrm>
            <a:off x="6546557" y="2163787"/>
            <a:ext cx="1814598" cy="2970557"/>
          </a:xfrm>
          <a:prstGeom prst="rect">
            <a:avLst/>
          </a:prstGeom>
          <a:noFill/>
          <a:ln w="12700">
            <a:noFill/>
            <a:miter lim="800000"/>
            <a:headEnd/>
            <a:tailEnd/>
          </a:ln>
        </p:spPr>
        <p:txBody>
          <a:bodyPr wrap="none" lIns="90487" tIns="44450" rIns="90487" bIns="44450">
            <a:prstTxWarp prst="textNoShape">
              <a:avLst/>
            </a:prstTxWarp>
            <a:spAutoFit/>
          </a:bodyPr>
          <a:lstStyle/>
          <a:p>
            <a:pPr marL="457200" indent="-457200" eaLnBrk="0" hangingPunct="0">
              <a:lnSpc>
                <a:spcPct val="90000"/>
              </a:lnSpc>
            </a:pPr>
            <a:r>
              <a:rPr lang="en-US" sz="1600" i="1" dirty="0">
                <a:solidFill>
                  <a:srgbClr val="0000FF"/>
                </a:solidFill>
              </a:rPr>
              <a:t>5	Jupiter BC </a:t>
            </a:r>
            <a:r>
              <a:rPr lang="en-US" sz="1600" baseline="30000" dirty="0">
                <a:solidFill>
                  <a:srgbClr val="032EEE"/>
                </a:solidFill>
              </a:rPr>
              <a:t>5</a:t>
            </a:r>
            <a:endParaRPr lang="en-US" sz="1600" i="1" dirty="0">
              <a:solidFill>
                <a:srgbClr val="032EEE"/>
              </a:solidFill>
            </a:endParaRPr>
          </a:p>
          <a:p>
            <a:pPr marL="457200" indent="-457200" eaLnBrk="0" hangingPunct="0">
              <a:lnSpc>
                <a:spcPct val="90000"/>
              </a:lnSpc>
            </a:pPr>
            <a:r>
              <a:rPr lang="en-US" sz="1600" dirty="0"/>
              <a:t>3</a:t>
            </a:r>
            <a:r>
              <a:rPr lang="en-US" sz="1600" baseline="30000" dirty="0"/>
              <a:t>4</a:t>
            </a:r>
            <a:r>
              <a:rPr lang="en-US" sz="1600" dirty="0"/>
              <a:t>	Earth BC</a:t>
            </a:r>
          </a:p>
          <a:p>
            <a:pPr marL="457200" indent="-457200" eaLnBrk="0" hangingPunct="0">
              <a:lnSpc>
                <a:spcPct val="90000"/>
              </a:lnSpc>
            </a:pPr>
            <a:r>
              <a:rPr lang="en-US" sz="1600" dirty="0"/>
              <a:t>10</a:t>
            </a:r>
            <a:r>
              <a:rPr lang="en-US" sz="1600" baseline="30000" dirty="0"/>
              <a:t>4</a:t>
            </a:r>
            <a:r>
              <a:rPr lang="en-US" sz="1600" dirty="0"/>
              <a:t>	Sun</a:t>
            </a:r>
          </a:p>
          <a:p>
            <a:pPr marL="457200" indent="-457200" eaLnBrk="0" hangingPunct="0">
              <a:lnSpc>
                <a:spcPct val="90000"/>
              </a:lnSpc>
            </a:pPr>
            <a:r>
              <a:rPr lang="en-US" sz="1600" dirty="0"/>
              <a:t>399</a:t>
            </a:r>
            <a:r>
              <a:rPr lang="en-US" sz="1600" baseline="30000" dirty="0"/>
              <a:t>4</a:t>
            </a:r>
            <a:r>
              <a:rPr lang="en-US" sz="1600" dirty="0"/>
              <a:t>	Earth</a:t>
            </a:r>
          </a:p>
          <a:p>
            <a:pPr marL="457200" indent="-457200" eaLnBrk="0" hangingPunct="0">
              <a:lnSpc>
                <a:spcPct val="90000"/>
              </a:lnSpc>
            </a:pPr>
            <a:r>
              <a:rPr lang="en-US" sz="1600" dirty="0"/>
              <a:t>501	Io</a:t>
            </a:r>
          </a:p>
          <a:p>
            <a:pPr marL="457200" indent="-457200" eaLnBrk="0" hangingPunct="0">
              <a:lnSpc>
                <a:spcPct val="90000"/>
              </a:lnSpc>
            </a:pPr>
            <a:r>
              <a:rPr lang="en-US" sz="1600" dirty="0"/>
              <a:t>502	Europa</a:t>
            </a:r>
          </a:p>
          <a:p>
            <a:pPr marL="457200" indent="-457200" eaLnBrk="0" hangingPunct="0">
              <a:lnSpc>
                <a:spcPct val="90000"/>
              </a:lnSpc>
            </a:pPr>
            <a:r>
              <a:rPr lang="en-US" sz="1600" dirty="0"/>
              <a:t>503	Ganymede</a:t>
            </a:r>
          </a:p>
          <a:p>
            <a:pPr marL="457200" indent="-457200" eaLnBrk="0" hangingPunct="0">
              <a:lnSpc>
                <a:spcPct val="90000"/>
              </a:lnSpc>
              <a:buFont typeface="Arial" charset="0"/>
              <a:buAutoNum type="arabicPlain" startAt="504"/>
            </a:pPr>
            <a:r>
              <a:rPr lang="en-US" sz="1600" dirty="0"/>
              <a:t>Callisto</a:t>
            </a:r>
          </a:p>
          <a:p>
            <a:pPr marL="457200" indent="-457200" eaLnBrk="0" hangingPunct="0">
              <a:lnSpc>
                <a:spcPct val="90000"/>
              </a:lnSpc>
              <a:buFont typeface="Arial" charset="0"/>
              <a:buAutoNum type="arabicPlain" startAt="504"/>
            </a:pPr>
            <a:r>
              <a:rPr lang="en-US" sz="1600" dirty="0"/>
              <a:t>Amalthea</a:t>
            </a:r>
          </a:p>
          <a:p>
            <a:pPr marL="457200" indent="-457200" eaLnBrk="0" hangingPunct="0">
              <a:lnSpc>
                <a:spcPct val="90000"/>
              </a:lnSpc>
              <a:buFont typeface="Arial" charset="0"/>
              <a:buAutoNum type="arabicPlain" startAt="514"/>
            </a:pPr>
            <a:r>
              <a:rPr lang="en-US" sz="1600" dirty="0"/>
              <a:t>Thebe</a:t>
            </a:r>
          </a:p>
          <a:p>
            <a:pPr marL="457200" indent="-457200" eaLnBrk="0" hangingPunct="0">
              <a:lnSpc>
                <a:spcPct val="90000"/>
              </a:lnSpc>
              <a:buFont typeface="Arial" charset="0"/>
              <a:buAutoNum type="arabicPlain" startAt="514"/>
            </a:pPr>
            <a:r>
              <a:rPr lang="en-US" sz="1600" dirty="0"/>
              <a:t>Adrastea</a:t>
            </a:r>
          </a:p>
          <a:p>
            <a:pPr marL="457200" indent="-457200" eaLnBrk="0" hangingPunct="0">
              <a:lnSpc>
                <a:spcPct val="90000"/>
              </a:lnSpc>
              <a:buFont typeface="Arial" charset="0"/>
              <a:buAutoNum type="arabicPlain" startAt="514"/>
            </a:pPr>
            <a:r>
              <a:rPr lang="en-US" sz="1600" dirty="0"/>
              <a:t>Metis</a:t>
            </a:r>
          </a:p>
          <a:p>
            <a:pPr marL="457200" indent="-457200" eaLnBrk="0" hangingPunct="0">
              <a:lnSpc>
                <a:spcPct val="90000"/>
              </a:lnSpc>
            </a:pPr>
            <a:r>
              <a:rPr lang="en-US" sz="1600" dirty="0"/>
              <a:t>599	Jupiter</a:t>
            </a:r>
          </a:p>
        </p:txBody>
      </p:sp>
      <p:sp>
        <p:nvSpPr>
          <p:cNvPr id="72710" name="Rectangle 8"/>
          <p:cNvSpPr>
            <a:spLocks noChangeArrowheads="1"/>
          </p:cNvSpPr>
          <p:nvPr/>
        </p:nvSpPr>
        <p:spPr bwMode="auto">
          <a:xfrm>
            <a:off x="3973375" y="2021081"/>
            <a:ext cx="1793412" cy="537070"/>
          </a:xfrm>
          <a:prstGeom prst="rect">
            <a:avLst/>
          </a:prstGeom>
          <a:noFill/>
          <a:ln w="12700">
            <a:noFill/>
            <a:miter lim="800000"/>
            <a:headEnd/>
            <a:tailEnd/>
          </a:ln>
        </p:spPr>
        <p:txBody>
          <a:bodyPr wrap="square" lIns="90487" tIns="44450" rIns="90487" bIns="44450">
            <a:prstTxWarp prst="textNoShape">
              <a:avLst/>
            </a:prstTxWarp>
            <a:spAutoFit/>
          </a:bodyPr>
          <a:lstStyle/>
          <a:p>
            <a:pPr eaLnBrk="0" hangingPunct="0">
              <a:lnSpc>
                <a:spcPct val="90000"/>
              </a:lnSpc>
            </a:pPr>
            <a:r>
              <a:rPr lang="en-US" sz="1600" i="1" dirty="0">
                <a:solidFill>
                  <a:srgbClr val="0000FF"/>
                </a:solidFill>
              </a:rPr>
              <a:t>10             Sun</a:t>
            </a:r>
          </a:p>
          <a:p>
            <a:pPr eaLnBrk="0" hangingPunct="0">
              <a:lnSpc>
                <a:spcPct val="90000"/>
              </a:lnSpc>
            </a:pPr>
            <a:r>
              <a:rPr lang="en-US" sz="1600" dirty="0"/>
              <a:t>2000001	Ceres</a:t>
            </a:r>
          </a:p>
        </p:txBody>
      </p:sp>
      <p:sp>
        <p:nvSpPr>
          <p:cNvPr id="72713" name="Rectangle 12"/>
          <p:cNvSpPr>
            <a:spLocks noChangeArrowheads="1"/>
          </p:cNvSpPr>
          <p:nvPr/>
        </p:nvSpPr>
        <p:spPr bwMode="auto">
          <a:xfrm>
            <a:off x="936808" y="1573898"/>
            <a:ext cx="1599834" cy="287258"/>
          </a:xfrm>
          <a:prstGeom prst="rect">
            <a:avLst/>
          </a:prstGeom>
          <a:noFill/>
          <a:ln w="12700">
            <a:noFill/>
            <a:miter lim="800000"/>
            <a:headEnd/>
            <a:tailEnd/>
          </a:ln>
        </p:spPr>
        <p:txBody>
          <a:bodyPr wrap="none" lIns="90487" tIns="44450" rIns="90487" bIns="44450">
            <a:prstTxWarp prst="textNoShape">
              <a:avLst/>
            </a:prstTxWarp>
            <a:spAutoFit/>
          </a:bodyPr>
          <a:lstStyle/>
          <a:p>
            <a:pPr algn="ctr" eaLnBrk="0" hangingPunct="0">
              <a:lnSpc>
                <a:spcPct val="90000"/>
              </a:lnSpc>
            </a:pPr>
            <a:r>
              <a:rPr lang="en-US" sz="1400" b="0" dirty="0"/>
              <a:t>Planet Ephemeris</a:t>
            </a:r>
          </a:p>
        </p:txBody>
      </p:sp>
      <p:sp>
        <p:nvSpPr>
          <p:cNvPr id="72714" name="Rectangle 13"/>
          <p:cNvSpPr>
            <a:spLocks noChangeArrowheads="1"/>
          </p:cNvSpPr>
          <p:nvPr/>
        </p:nvSpPr>
        <p:spPr bwMode="auto">
          <a:xfrm>
            <a:off x="5656744" y="1573898"/>
            <a:ext cx="3499955" cy="287258"/>
          </a:xfrm>
          <a:prstGeom prst="rect">
            <a:avLst/>
          </a:prstGeom>
          <a:noFill/>
          <a:ln w="12700">
            <a:noFill/>
            <a:miter lim="800000"/>
            <a:headEnd/>
            <a:tailEnd/>
          </a:ln>
        </p:spPr>
        <p:txBody>
          <a:bodyPr wrap="square" lIns="90487" tIns="44450" rIns="90487" bIns="44450">
            <a:prstTxWarp prst="textNoShape">
              <a:avLst/>
            </a:prstTxWarp>
            <a:spAutoFit/>
          </a:bodyPr>
          <a:lstStyle/>
          <a:p>
            <a:pPr algn="ctr" eaLnBrk="0" hangingPunct="0">
              <a:lnSpc>
                <a:spcPct val="90000"/>
              </a:lnSpc>
            </a:pPr>
            <a:r>
              <a:rPr lang="en-US" sz="1400" b="0" dirty="0"/>
              <a:t>Merged Planet</a:t>
            </a:r>
            <a:r>
              <a:rPr lang="en-US" sz="1400" b="0" baseline="30000" dirty="0"/>
              <a:t>4</a:t>
            </a:r>
            <a:r>
              <a:rPr lang="en-US" sz="1400" b="0" dirty="0"/>
              <a:t> and Satellite Ephemeris</a:t>
            </a:r>
          </a:p>
        </p:txBody>
      </p:sp>
      <p:sp>
        <p:nvSpPr>
          <p:cNvPr id="72715" name="Rectangle 15"/>
          <p:cNvSpPr>
            <a:spLocks noChangeArrowheads="1"/>
          </p:cNvSpPr>
          <p:nvPr/>
        </p:nvSpPr>
        <p:spPr bwMode="auto">
          <a:xfrm>
            <a:off x="3424238" y="1573898"/>
            <a:ext cx="2527300" cy="287258"/>
          </a:xfrm>
          <a:prstGeom prst="rect">
            <a:avLst/>
          </a:prstGeom>
          <a:noFill/>
          <a:ln w="12700">
            <a:noFill/>
            <a:miter lim="800000"/>
            <a:headEnd/>
            <a:tailEnd/>
          </a:ln>
        </p:spPr>
        <p:txBody>
          <a:bodyPr lIns="90487" tIns="44450" rIns="90487" bIns="44450">
            <a:prstTxWarp prst="textNoShape">
              <a:avLst/>
            </a:prstTxWarp>
            <a:spAutoFit/>
          </a:bodyPr>
          <a:lstStyle/>
          <a:p>
            <a:pPr algn="ctr" eaLnBrk="0" hangingPunct="0">
              <a:lnSpc>
                <a:spcPct val="90000"/>
              </a:lnSpc>
            </a:pPr>
            <a:r>
              <a:rPr lang="en-US" sz="1400" b="0" dirty="0"/>
              <a:t>Asteroid Ephemeris</a:t>
            </a:r>
          </a:p>
        </p:txBody>
      </p:sp>
      <p:sp>
        <p:nvSpPr>
          <p:cNvPr id="72717" name="Rectangle 17"/>
          <p:cNvSpPr>
            <a:spLocks noChangeArrowheads="1"/>
          </p:cNvSpPr>
          <p:nvPr/>
        </p:nvSpPr>
        <p:spPr bwMode="auto">
          <a:xfrm>
            <a:off x="506413" y="6112031"/>
            <a:ext cx="8302307" cy="532966"/>
          </a:xfrm>
          <a:prstGeom prst="rect">
            <a:avLst/>
          </a:prstGeom>
          <a:noFill/>
          <a:ln w="12700">
            <a:noFill/>
            <a:miter lim="800000"/>
            <a:headEnd/>
            <a:tailEnd/>
          </a:ln>
        </p:spPr>
        <p:txBody>
          <a:bodyPr wrap="square" lIns="90487" tIns="44450" rIns="90487" bIns="44450">
            <a:prstTxWarp prst="textNoShape">
              <a:avLst/>
            </a:prstTxWarp>
            <a:spAutoFit/>
          </a:bodyPr>
          <a:lstStyle/>
          <a:p>
            <a:pPr eaLnBrk="0" hangingPunct="0">
              <a:lnSpc>
                <a:spcPct val="90000"/>
              </a:lnSpc>
            </a:pPr>
            <a:r>
              <a:rPr lang="en-US" sz="1600" i="1" dirty="0">
                <a:solidFill>
                  <a:srgbClr val="063DE8"/>
                </a:solidFill>
              </a:rPr>
              <a:t>The objects in blue italic font are the center of motion for the remaining objects in each file. There is no ephemeris data present for these centers of motion.</a:t>
            </a:r>
          </a:p>
        </p:txBody>
      </p:sp>
      <p:sp>
        <p:nvSpPr>
          <p:cNvPr id="2" name="TextBox 1"/>
          <p:cNvSpPr txBox="1"/>
          <p:nvPr/>
        </p:nvSpPr>
        <p:spPr>
          <a:xfrm>
            <a:off x="3605749" y="2646529"/>
            <a:ext cx="2571121" cy="3477875"/>
          </a:xfrm>
          <a:prstGeom prst="rect">
            <a:avLst/>
          </a:prstGeom>
          <a:solidFill>
            <a:schemeClr val="bg1">
              <a:lumMod val="85000"/>
            </a:schemeClr>
          </a:solidFill>
        </p:spPr>
        <p:txBody>
          <a:bodyPr wrap="square" rtlCol="0">
            <a:spAutoFit/>
          </a:bodyPr>
          <a:lstStyle/>
          <a:p>
            <a:r>
              <a:rPr lang="en-US" sz="1000" dirty="0"/>
              <a:t>Notes:</a:t>
            </a:r>
          </a:p>
          <a:p>
            <a:pPr marL="228600" indent="-228600">
              <a:buAutoNum type="arabicParenBoth"/>
            </a:pPr>
            <a:r>
              <a:rPr lang="en-US" sz="1000" dirty="0"/>
              <a:t>Mercury and Venus planet locations are included in planet ephemerides since there are no satellite ephemerides for these planets.</a:t>
            </a:r>
          </a:p>
          <a:p>
            <a:pPr marL="228600" indent="-228600">
              <a:buAutoNum type="arabicParenBoth"/>
            </a:pPr>
            <a:r>
              <a:rPr lang="en-US" sz="1000" dirty="0"/>
              <a:t>The Moon and Earth locations are included in each planetary ephemeris because of historical ephemeris production techniques.</a:t>
            </a:r>
          </a:p>
          <a:p>
            <a:pPr marL="228600" indent="-228600">
              <a:buAutoNum type="arabicParenBoth"/>
            </a:pPr>
            <a:r>
              <a:rPr lang="en-US" sz="1000" dirty="0"/>
              <a:t>The Sun’s location is included in each planetary ephemeris because of historical ephemeris production techniques.</a:t>
            </a:r>
          </a:p>
          <a:p>
            <a:pPr marL="228600" indent="-228600">
              <a:buAutoNum type="arabicParenBoth"/>
            </a:pPr>
            <a:r>
              <a:rPr lang="en-US" sz="1000" dirty="0"/>
              <a:t>For user convenience, NAIF often merges into a planet’s satellite ephemeris files the locations of the  earth, the earth barycenter and the sun.</a:t>
            </a:r>
          </a:p>
          <a:p>
            <a:pPr marL="228600" indent="-228600">
              <a:buAutoNum type="arabicParenBoth"/>
            </a:pPr>
            <a:r>
              <a:rPr lang="en-US" sz="1000" dirty="0"/>
              <a:t>Jupiter BC is the center of motion only for Jovian satellites, not for Earth BC, Sun, or Earth.</a:t>
            </a:r>
          </a:p>
        </p:txBody>
      </p:sp>
      <p:sp>
        <p:nvSpPr>
          <p:cNvPr id="3" name="Rounded Rectangle 2"/>
          <p:cNvSpPr/>
          <p:nvPr/>
        </p:nvSpPr>
        <p:spPr bwMode="auto">
          <a:xfrm>
            <a:off x="389565" y="2087992"/>
            <a:ext cx="2968476" cy="3537119"/>
          </a:xfrm>
          <a:prstGeom prst="roundRect">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Times New Roman" pitchFamily="27" charset="0"/>
            </a:endParaRPr>
          </a:p>
        </p:txBody>
      </p:sp>
      <p:sp>
        <p:nvSpPr>
          <p:cNvPr id="17" name="Rounded Rectangle 16"/>
          <p:cNvSpPr/>
          <p:nvPr/>
        </p:nvSpPr>
        <p:spPr bwMode="auto">
          <a:xfrm>
            <a:off x="6349892" y="2068989"/>
            <a:ext cx="2154758" cy="3096454"/>
          </a:xfrm>
          <a:prstGeom prst="roundRect">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Times New Roman" pitchFamily="27" charset="0"/>
            </a:endParaRPr>
          </a:p>
        </p:txBody>
      </p:sp>
      <p:sp>
        <p:nvSpPr>
          <p:cNvPr id="18" name="Rounded Rectangle 17"/>
          <p:cNvSpPr/>
          <p:nvPr/>
        </p:nvSpPr>
        <p:spPr bwMode="auto">
          <a:xfrm>
            <a:off x="3776587" y="1949534"/>
            <a:ext cx="2154758" cy="598959"/>
          </a:xfrm>
          <a:prstGeom prst="roundRect">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Times New Roman" pitchFamily="27" charset="0"/>
            </a:endParaRPr>
          </a:p>
        </p:txBody>
      </p:sp>
      <p:sp>
        <p:nvSpPr>
          <p:cNvPr id="4" name="TextBox 3"/>
          <p:cNvSpPr txBox="1"/>
          <p:nvPr/>
        </p:nvSpPr>
        <p:spPr>
          <a:xfrm>
            <a:off x="506413" y="5680815"/>
            <a:ext cx="2537729" cy="461665"/>
          </a:xfrm>
          <a:prstGeom prst="rect">
            <a:avLst/>
          </a:prstGeom>
          <a:noFill/>
        </p:spPr>
        <p:txBody>
          <a:bodyPr wrap="square" rtlCol="0">
            <a:spAutoFit/>
          </a:bodyPr>
          <a:lstStyle/>
          <a:p>
            <a:r>
              <a:rPr lang="en-US" sz="1200" dirty="0"/>
              <a:t>* For ephemeris purposes, Pluto is still treated as a planet.</a:t>
            </a:r>
          </a:p>
        </p:txBody>
      </p:sp>
    </p:spTree>
    <p:extLst>
      <p:ext uri="{BB962C8B-B14F-4D97-AF65-F5344CB8AC3E}">
        <p14:creationId xmlns:p14="http://schemas.microsoft.com/office/powerpoint/2010/main" val="689834898"/>
      </p:ext>
    </p:extLst>
  </p:cSld>
  <p:clrMapOvr>
    <a:masterClrMapping/>
  </p:clrMapOvr>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37" name="Rectangle 29"/>
          <p:cNvSpPr>
            <a:spLocks noGrp="1" noChangeArrowheads="1"/>
          </p:cNvSpPr>
          <p:nvPr>
            <p:ph type="title"/>
          </p:nvPr>
        </p:nvSpPr>
        <p:spPr>
          <a:xfrm>
            <a:off x="2423772" y="102946"/>
            <a:ext cx="5923096" cy="800989"/>
          </a:xfrm>
        </p:spPr>
        <p:txBody>
          <a:bodyPr/>
          <a:lstStyle/>
          <a:p>
            <a:r>
              <a:rPr lang="en-US" sz="2800" dirty="0"/>
              <a:t>Examples of a</a:t>
            </a:r>
            <a:br>
              <a:rPr lang="en-US" sz="2800" dirty="0"/>
            </a:br>
            <a:r>
              <a:rPr lang="en-US" sz="2800" dirty="0"/>
              <a:t>Flight Project's SPK File Contents</a:t>
            </a:r>
          </a:p>
        </p:txBody>
      </p:sp>
      <p:sp>
        <p:nvSpPr>
          <p:cNvPr id="68620" name="Footer Placeholder 3"/>
          <p:cNvSpPr>
            <a:spLocks noGrp="1"/>
          </p:cNvSpPr>
          <p:nvPr>
            <p:ph type="ftr" sz="quarter" idx="10"/>
          </p:nvPr>
        </p:nvSpPr>
        <p:spPr>
          <a:noFill/>
        </p:spPr>
        <p:txBody>
          <a:bodyPr/>
          <a:lstStyle/>
          <a:p>
            <a:r>
              <a:rPr lang="en-US" dirty="0"/>
              <a:t>SPK Subsystem</a:t>
            </a:r>
          </a:p>
        </p:txBody>
      </p:sp>
      <p:sp>
        <p:nvSpPr>
          <p:cNvPr id="68621" name="Slide Number Placeholder 4"/>
          <p:cNvSpPr>
            <a:spLocks noGrp="1"/>
          </p:cNvSpPr>
          <p:nvPr>
            <p:ph type="sldNum" sz="quarter" idx="11"/>
          </p:nvPr>
        </p:nvSpPr>
        <p:spPr>
          <a:noFill/>
        </p:spPr>
        <p:txBody>
          <a:bodyPr/>
          <a:lstStyle/>
          <a:p>
            <a:fld id="{6861E64A-C4C7-6E4F-B5EC-565EBAA98050}" type="slidenum">
              <a:rPr lang="en-US"/>
              <a:pPr/>
              <a:t>36</a:t>
            </a:fld>
            <a:endParaRPr lang="en-US" sz="1400" b="0" dirty="0">
              <a:latin typeface="Times New Roman" charset="0"/>
            </a:endParaRPr>
          </a:p>
        </p:txBody>
      </p:sp>
      <p:sp>
        <p:nvSpPr>
          <p:cNvPr id="39" name="Rectangle 10"/>
          <p:cNvSpPr>
            <a:spLocks noChangeArrowheads="1"/>
          </p:cNvSpPr>
          <p:nvPr/>
        </p:nvSpPr>
        <p:spPr bwMode="auto">
          <a:xfrm>
            <a:off x="2567696" y="2141169"/>
            <a:ext cx="1723951" cy="2033367"/>
          </a:xfrm>
          <a:prstGeom prst="rect">
            <a:avLst/>
          </a:prstGeom>
          <a:noFill/>
          <a:ln w="12700">
            <a:solidFill>
              <a:schemeClr val="tx1"/>
            </a:solidFill>
            <a:miter lim="800000"/>
            <a:headEnd/>
            <a:tailEnd/>
          </a:ln>
        </p:spPr>
        <p:txBody>
          <a:bodyPr wrap="none" anchor="ctr">
            <a:prstTxWarp prst="textNoShape">
              <a:avLst/>
            </a:prstTxWarp>
          </a:bodyPr>
          <a:lstStyle/>
          <a:p>
            <a:pPr eaLnBrk="0" hangingPunct="0">
              <a:spcBef>
                <a:spcPct val="50000"/>
              </a:spcBef>
            </a:pPr>
            <a:endParaRPr lang="en-US" dirty="0"/>
          </a:p>
        </p:txBody>
      </p:sp>
      <p:sp useBgFill="1">
        <p:nvSpPr>
          <p:cNvPr id="40" name="Rectangle 5"/>
          <p:cNvSpPr>
            <a:spLocks noChangeArrowheads="1"/>
          </p:cNvSpPr>
          <p:nvPr/>
        </p:nvSpPr>
        <p:spPr bwMode="auto">
          <a:xfrm>
            <a:off x="694094" y="2583009"/>
            <a:ext cx="1587500" cy="2349500"/>
          </a:xfrm>
          <a:prstGeom prst="rect">
            <a:avLst/>
          </a:prstGeom>
          <a:ln w="12700">
            <a:solidFill>
              <a:schemeClr val="tx1"/>
            </a:solidFill>
            <a:miter lim="800000"/>
            <a:headEnd/>
            <a:tailEnd/>
          </a:ln>
        </p:spPr>
        <p:txBody>
          <a:bodyPr wrap="none" anchor="ctr">
            <a:prstTxWarp prst="textNoShape">
              <a:avLst/>
            </a:prstTxWarp>
          </a:bodyPr>
          <a:lstStyle/>
          <a:p>
            <a:pPr eaLnBrk="0" hangingPunct="0">
              <a:spcBef>
                <a:spcPct val="50000"/>
              </a:spcBef>
            </a:pPr>
            <a:endParaRPr lang="en-US" dirty="0"/>
          </a:p>
        </p:txBody>
      </p:sp>
      <p:sp useBgFill="1">
        <p:nvSpPr>
          <p:cNvPr id="41" name="Rectangle 5"/>
          <p:cNvSpPr>
            <a:spLocks noChangeArrowheads="1"/>
          </p:cNvSpPr>
          <p:nvPr/>
        </p:nvSpPr>
        <p:spPr bwMode="auto">
          <a:xfrm>
            <a:off x="617894" y="2506809"/>
            <a:ext cx="1587500" cy="2349500"/>
          </a:xfrm>
          <a:prstGeom prst="rect">
            <a:avLst/>
          </a:prstGeom>
          <a:ln w="12700">
            <a:solidFill>
              <a:schemeClr val="tx1"/>
            </a:solidFill>
            <a:miter lim="800000"/>
            <a:headEnd/>
            <a:tailEnd/>
          </a:ln>
        </p:spPr>
        <p:txBody>
          <a:bodyPr wrap="none" anchor="ctr">
            <a:prstTxWarp prst="textNoShape">
              <a:avLst/>
            </a:prstTxWarp>
          </a:bodyPr>
          <a:lstStyle/>
          <a:p>
            <a:pPr eaLnBrk="0" hangingPunct="0">
              <a:spcBef>
                <a:spcPct val="50000"/>
              </a:spcBef>
            </a:pPr>
            <a:endParaRPr lang="en-US" dirty="0"/>
          </a:p>
        </p:txBody>
      </p:sp>
      <p:sp useBgFill="1">
        <p:nvSpPr>
          <p:cNvPr id="42" name="Rectangle 5"/>
          <p:cNvSpPr>
            <a:spLocks noChangeArrowheads="1"/>
          </p:cNvSpPr>
          <p:nvPr/>
        </p:nvSpPr>
        <p:spPr bwMode="auto">
          <a:xfrm>
            <a:off x="541694" y="2430609"/>
            <a:ext cx="1587500" cy="2349500"/>
          </a:xfrm>
          <a:prstGeom prst="rect">
            <a:avLst/>
          </a:prstGeom>
          <a:ln w="12700">
            <a:solidFill>
              <a:schemeClr val="tx1"/>
            </a:solidFill>
            <a:miter lim="800000"/>
            <a:headEnd/>
            <a:tailEnd/>
          </a:ln>
        </p:spPr>
        <p:txBody>
          <a:bodyPr wrap="none" anchor="ctr">
            <a:prstTxWarp prst="textNoShape">
              <a:avLst/>
            </a:prstTxWarp>
          </a:bodyPr>
          <a:lstStyle/>
          <a:p>
            <a:pPr eaLnBrk="0" hangingPunct="0">
              <a:spcBef>
                <a:spcPct val="50000"/>
              </a:spcBef>
            </a:pPr>
            <a:endParaRPr lang="en-US" dirty="0"/>
          </a:p>
        </p:txBody>
      </p:sp>
      <p:sp useBgFill="1">
        <p:nvSpPr>
          <p:cNvPr id="43" name="Rectangle 5"/>
          <p:cNvSpPr>
            <a:spLocks noChangeArrowheads="1"/>
          </p:cNvSpPr>
          <p:nvPr/>
        </p:nvSpPr>
        <p:spPr bwMode="auto">
          <a:xfrm>
            <a:off x="465494" y="2354409"/>
            <a:ext cx="1587500" cy="2349500"/>
          </a:xfrm>
          <a:prstGeom prst="rect">
            <a:avLst/>
          </a:prstGeom>
          <a:ln w="12700">
            <a:solidFill>
              <a:schemeClr val="tx1"/>
            </a:solidFill>
            <a:miter lim="800000"/>
            <a:headEnd/>
            <a:tailEnd/>
          </a:ln>
        </p:spPr>
        <p:txBody>
          <a:bodyPr wrap="none" anchor="ctr">
            <a:prstTxWarp prst="textNoShape">
              <a:avLst/>
            </a:prstTxWarp>
          </a:bodyPr>
          <a:lstStyle/>
          <a:p>
            <a:pPr eaLnBrk="0" hangingPunct="0">
              <a:spcBef>
                <a:spcPct val="50000"/>
              </a:spcBef>
            </a:pPr>
            <a:endParaRPr lang="en-US" dirty="0"/>
          </a:p>
        </p:txBody>
      </p:sp>
      <p:sp useBgFill="1">
        <p:nvSpPr>
          <p:cNvPr id="44" name="Rectangle 5"/>
          <p:cNvSpPr>
            <a:spLocks noChangeArrowheads="1"/>
          </p:cNvSpPr>
          <p:nvPr/>
        </p:nvSpPr>
        <p:spPr bwMode="auto">
          <a:xfrm>
            <a:off x="389294" y="2278209"/>
            <a:ext cx="1587500" cy="2349500"/>
          </a:xfrm>
          <a:prstGeom prst="rect">
            <a:avLst/>
          </a:prstGeom>
          <a:ln w="12700">
            <a:solidFill>
              <a:schemeClr val="tx1"/>
            </a:solidFill>
            <a:miter lim="800000"/>
            <a:headEnd/>
            <a:tailEnd/>
          </a:ln>
        </p:spPr>
        <p:txBody>
          <a:bodyPr wrap="none" anchor="ctr">
            <a:prstTxWarp prst="textNoShape">
              <a:avLst/>
            </a:prstTxWarp>
          </a:bodyPr>
          <a:lstStyle/>
          <a:p>
            <a:pPr eaLnBrk="0" hangingPunct="0">
              <a:spcBef>
                <a:spcPct val="50000"/>
              </a:spcBef>
            </a:pPr>
            <a:endParaRPr lang="en-US" dirty="0"/>
          </a:p>
        </p:txBody>
      </p:sp>
      <p:sp useBgFill="1">
        <p:nvSpPr>
          <p:cNvPr id="45" name="Rectangle 7"/>
          <p:cNvSpPr>
            <a:spLocks noChangeArrowheads="1"/>
          </p:cNvSpPr>
          <p:nvPr/>
        </p:nvSpPr>
        <p:spPr bwMode="auto">
          <a:xfrm>
            <a:off x="6671282" y="3497263"/>
            <a:ext cx="2044700" cy="2349500"/>
          </a:xfrm>
          <a:prstGeom prst="rect">
            <a:avLst/>
          </a:prstGeom>
          <a:ln w="12700">
            <a:solidFill>
              <a:schemeClr val="tx1"/>
            </a:solidFill>
            <a:miter lim="800000"/>
            <a:headEnd/>
            <a:tailEnd/>
          </a:ln>
        </p:spPr>
        <p:txBody>
          <a:bodyPr wrap="none" anchor="ctr">
            <a:prstTxWarp prst="textNoShape">
              <a:avLst/>
            </a:prstTxWarp>
          </a:bodyPr>
          <a:lstStyle/>
          <a:p>
            <a:pPr eaLnBrk="0" hangingPunct="0">
              <a:spcBef>
                <a:spcPct val="50000"/>
              </a:spcBef>
            </a:pPr>
            <a:endParaRPr lang="en-US" dirty="0"/>
          </a:p>
        </p:txBody>
      </p:sp>
      <p:sp useBgFill="1">
        <p:nvSpPr>
          <p:cNvPr id="46" name="Rectangle 7"/>
          <p:cNvSpPr>
            <a:spLocks noChangeArrowheads="1"/>
          </p:cNvSpPr>
          <p:nvPr/>
        </p:nvSpPr>
        <p:spPr bwMode="auto">
          <a:xfrm>
            <a:off x="6785582" y="3397250"/>
            <a:ext cx="2044700" cy="2349500"/>
          </a:xfrm>
          <a:prstGeom prst="rect">
            <a:avLst/>
          </a:prstGeom>
          <a:ln w="12700">
            <a:solidFill>
              <a:schemeClr val="tx1"/>
            </a:solidFill>
            <a:miter lim="800000"/>
            <a:headEnd/>
            <a:tailEnd/>
          </a:ln>
        </p:spPr>
        <p:txBody>
          <a:bodyPr wrap="none" anchor="ctr">
            <a:prstTxWarp prst="textNoShape">
              <a:avLst/>
            </a:prstTxWarp>
          </a:bodyPr>
          <a:lstStyle/>
          <a:p>
            <a:pPr eaLnBrk="0" hangingPunct="0">
              <a:spcBef>
                <a:spcPct val="50000"/>
              </a:spcBef>
            </a:pPr>
            <a:endParaRPr lang="en-US" dirty="0"/>
          </a:p>
        </p:txBody>
      </p:sp>
      <p:sp useBgFill="1">
        <p:nvSpPr>
          <p:cNvPr id="47" name="Rectangle 7"/>
          <p:cNvSpPr>
            <a:spLocks noChangeArrowheads="1"/>
          </p:cNvSpPr>
          <p:nvPr/>
        </p:nvSpPr>
        <p:spPr bwMode="auto">
          <a:xfrm>
            <a:off x="6898295" y="3295650"/>
            <a:ext cx="2044700" cy="2349500"/>
          </a:xfrm>
          <a:prstGeom prst="rect">
            <a:avLst/>
          </a:prstGeom>
          <a:ln w="12700">
            <a:solidFill>
              <a:schemeClr val="tx1"/>
            </a:solidFill>
            <a:miter lim="800000"/>
            <a:headEnd/>
            <a:tailEnd/>
          </a:ln>
        </p:spPr>
        <p:txBody>
          <a:bodyPr wrap="none" anchor="ctr">
            <a:prstTxWarp prst="textNoShape">
              <a:avLst/>
            </a:prstTxWarp>
          </a:bodyPr>
          <a:lstStyle/>
          <a:p>
            <a:pPr eaLnBrk="0" hangingPunct="0">
              <a:spcBef>
                <a:spcPct val="50000"/>
              </a:spcBef>
            </a:pPr>
            <a:endParaRPr lang="en-US" dirty="0"/>
          </a:p>
        </p:txBody>
      </p:sp>
      <p:sp useBgFill="1">
        <p:nvSpPr>
          <p:cNvPr id="48" name="Rectangle 11"/>
          <p:cNvSpPr>
            <a:spLocks noChangeArrowheads="1"/>
          </p:cNvSpPr>
          <p:nvPr/>
        </p:nvSpPr>
        <p:spPr bwMode="auto">
          <a:xfrm>
            <a:off x="6730020" y="2157413"/>
            <a:ext cx="2044700" cy="2349500"/>
          </a:xfrm>
          <a:prstGeom prst="rect">
            <a:avLst/>
          </a:prstGeom>
          <a:ln w="12700">
            <a:solidFill>
              <a:schemeClr val="tx1"/>
            </a:solidFill>
            <a:miter lim="800000"/>
            <a:headEnd/>
            <a:tailEnd/>
          </a:ln>
        </p:spPr>
        <p:txBody>
          <a:bodyPr wrap="none" anchor="ctr">
            <a:prstTxWarp prst="textNoShape">
              <a:avLst/>
            </a:prstTxWarp>
          </a:bodyPr>
          <a:lstStyle/>
          <a:p>
            <a:pPr eaLnBrk="0" hangingPunct="0">
              <a:spcBef>
                <a:spcPct val="50000"/>
              </a:spcBef>
            </a:pPr>
            <a:endParaRPr lang="en-US" dirty="0"/>
          </a:p>
        </p:txBody>
      </p:sp>
      <p:sp useBgFill="1">
        <p:nvSpPr>
          <p:cNvPr id="49" name="Rectangle 5"/>
          <p:cNvSpPr>
            <a:spLocks noChangeArrowheads="1"/>
          </p:cNvSpPr>
          <p:nvPr/>
        </p:nvSpPr>
        <p:spPr bwMode="auto">
          <a:xfrm>
            <a:off x="313094" y="2202009"/>
            <a:ext cx="1587500" cy="2349500"/>
          </a:xfrm>
          <a:prstGeom prst="rect">
            <a:avLst/>
          </a:prstGeom>
          <a:ln w="12700">
            <a:solidFill>
              <a:schemeClr val="tx1"/>
            </a:solidFill>
            <a:miter lim="800000"/>
            <a:headEnd/>
            <a:tailEnd/>
          </a:ln>
        </p:spPr>
        <p:txBody>
          <a:bodyPr wrap="none" anchor="ctr">
            <a:prstTxWarp prst="textNoShape">
              <a:avLst/>
            </a:prstTxWarp>
          </a:bodyPr>
          <a:lstStyle/>
          <a:p>
            <a:pPr eaLnBrk="0" hangingPunct="0">
              <a:spcBef>
                <a:spcPct val="50000"/>
              </a:spcBef>
            </a:pPr>
            <a:endParaRPr lang="en-US" dirty="0"/>
          </a:p>
        </p:txBody>
      </p:sp>
      <p:sp useBgFill="1">
        <p:nvSpPr>
          <p:cNvPr id="50" name="Rectangle 6"/>
          <p:cNvSpPr>
            <a:spLocks noChangeArrowheads="1"/>
          </p:cNvSpPr>
          <p:nvPr/>
        </p:nvSpPr>
        <p:spPr bwMode="auto">
          <a:xfrm>
            <a:off x="236894" y="2125809"/>
            <a:ext cx="1587500" cy="2349500"/>
          </a:xfrm>
          <a:prstGeom prst="rect">
            <a:avLst/>
          </a:prstGeom>
          <a:ln w="12700">
            <a:solidFill>
              <a:schemeClr val="tx1"/>
            </a:solidFill>
            <a:miter lim="800000"/>
            <a:headEnd/>
            <a:tailEnd/>
          </a:ln>
        </p:spPr>
        <p:txBody>
          <a:bodyPr wrap="none" anchor="ctr">
            <a:prstTxWarp prst="textNoShape">
              <a:avLst/>
            </a:prstTxWarp>
          </a:bodyPr>
          <a:lstStyle/>
          <a:p>
            <a:pPr eaLnBrk="0" hangingPunct="0">
              <a:spcBef>
                <a:spcPct val="50000"/>
              </a:spcBef>
            </a:pPr>
            <a:endParaRPr lang="en-US" dirty="0"/>
          </a:p>
        </p:txBody>
      </p:sp>
      <p:sp useBgFill="1">
        <p:nvSpPr>
          <p:cNvPr id="51" name="Rectangle 9"/>
          <p:cNvSpPr>
            <a:spLocks noChangeArrowheads="1"/>
          </p:cNvSpPr>
          <p:nvPr/>
        </p:nvSpPr>
        <p:spPr bwMode="auto">
          <a:xfrm>
            <a:off x="167044" y="2055959"/>
            <a:ext cx="1587500" cy="2349500"/>
          </a:xfrm>
          <a:prstGeom prst="rect">
            <a:avLst/>
          </a:prstGeom>
          <a:ln w="12700">
            <a:solidFill>
              <a:schemeClr val="tx1"/>
            </a:solidFill>
            <a:miter lim="800000"/>
            <a:headEnd/>
            <a:tailEnd/>
          </a:ln>
        </p:spPr>
        <p:txBody>
          <a:bodyPr wrap="none" anchor="ctr">
            <a:prstTxWarp prst="textNoShape">
              <a:avLst/>
            </a:prstTxWarp>
          </a:bodyPr>
          <a:lstStyle/>
          <a:p>
            <a:pPr eaLnBrk="0" hangingPunct="0">
              <a:spcBef>
                <a:spcPct val="50000"/>
              </a:spcBef>
            </a:pPr>
            <a:endParaRPr lang="en-US" dirty="0"/>
          </a:p>
        </p:txBody>
      </p:sp>
      <p:sp useBgFill="1">
        <p:nvSpPr>
          <p:cNvPr id="52" name="Rectangle 11"/>
          <p:cNvSpPr>
            <a:spLocks noChangeArrowheads="1"/>
          </p:cNvSpPr>
          <p:nvPr/>
        </p:nvSpPr>
        <p:spPr bwMode="auto">
          <a:xfrm>
            <a:off x="6626832" y="2070100"/>
            <a:ext cx="2044700" cy="2349500"/>
          </a:xfrm>
          <a:prstGeom prst="rect">
            <a:avLst/>
          </a:prstGeom>
          <a:ln w="12700">
            <a:solidFill>
              <a:schemeClr val="tx1"/>
            </a:solidFill>
            <a:miter lim="800000"/>
            <a:headEnd/>
            <a:tailEnd/>
          </a:ln>
        </p:spPr>
        <p:txBody>
          <a:bodyPr wrap="none" anchor="ctr">
            <a:prstTxWarp prst="textNoShape">
              <a:avLst/>
            </a:prstTxWarp>
          </a:bodyPr>
          <a:lstStyle/>
          <a:p>
            <a:pPr eaLnBrk="0" hangingPunct="0">
              <a:spcBef>
                <a:spcPct val="50000"/>
              </a:spcBef>
            </a:pPr>
            <a:endParaRPr lang="en-US" dirty="0"/>
          </a:p>
        </p:txBody>
      </p:sp>
      <p:sp>
        <p:nvSpPr>
          <p:cNvPr id="53" name="Rectangle 12"/>
          <p:cNvSpPr>
            <a:spLocks noChangeArrowheads="1"/>
          </p:cNvSpPr>
          <p:nvPr/>
        </p:nvSpPr>
        <p:spPr bwMode="auto">
          <a:xfrm>
            <a:off x="140913" y="1693055"/>
            <a:ext cx="1837566" cy="343684"/>
          </a:xfrm>
          <a:prstGeom prst="rect">
            <a:avLst/>
          </a:prstGeom>
          <a:noFill/>
          <a:ln w="12700">
            <a:noFill/>
            <a:miter lim="800000"/>
            <a:headEnd/>
            <a:tailEnd/>
          </a:ln>
        </p:spPr>
        <p:txBody>
          <a:bodyPr wrap="none" lIns="90487" tIns="44450" rIns="90487" bIns="44450">
            <a:prstTxWarp prst="textNoShape">
              <a:avLst/>
            </a:prstTxWarp>
            <a:spAutoFit/>
          </a:bodyPr>
          <a:lstStyle/>
          <a:p>
            <a:pPr eaLnBrk="0" hangingPunct="0">
              <a:lnSpc>
                <a:spcPct val="90000"/>
              </a:lnSpc>
            </a:pPr>
            <a:r>
              <a:rPr lang="en-US" sz="1800" dirty="0"/>
              <a:t>Cassini Orbiter</a:t>
            </a:r>
          </a:p>
        </p:txBody>
      </p:sp>
      <p:sp>
        <p:nvSpPr>
          <p:cNvPr id="54" name="Rectangle 13"/>
          <p:cNvSpPr>
            <a:spLocks noChangeArrowheads="1"/>
          </p:cNvSpPr>
          <p:nvPr/>
        </p:nvSpPr>
        <p:spPr bwMode="auto">
          <a:xfrm>
            <a:off x="4834001" y="1693055"/>
            <a:ext cx="1003842" cy="343684"/>
          </a:xfrm>
          <a:prstGeom prst="rect">
            <a:avLst/>
          </a:prstGeom>
          <a:noFill/>
          <a:ln w="12700">
            <a:noFill/>
            <a:miter lim="800000"/>
            <a:headEnd/>
            <a:tailEnd/>
          </a:ln>
        </p:spPr>
        <p:txBody>
          <a:bodyPr wrap="none" lIns="90487" tIns="44450" rIns="90487" bIns="44450">
            <a:prstTxWarp prst="textNoShape">
              <a:avLst/>
            </a:prstTxWarp>
            <a:spAutoFit/>
          </a:bodyPr>
          <a:lstStyle/>
          <a:p>
            <a:pPr eaLnBrk="0" hangingPunct="0">
              <a:lnSpc>
                <a:spcPct val="90000"/>
              </a:lnSpc>
            </a:pPr>
            <a:r>
              <a:rPr lang="en-US" sz="1800" dirty="0"/>
              <a:t>Planets</a:t>
            </a:r>
          </a:p>
        </p:txBody>
      </p:sp>
      <p:sp>
        <p:nvSpPr>
          <p:cNvPr id="55" name="Rectangle 14"/>
          <p:cNvSpPr>
            <a:spLocks noChangeArrowheads="1"/>
          </p:cNvSpPr>
          <p:nvPr/>
        </p:nvSpPr>
        <p:spPr bwMode="auto">
          <a:xfrm>
            <a:off x="7107845" y="1693055"/>
            <a:ext cx="1529865" cy="343684"/>
          </a:xfrm>
          <a:prstGeom prst="rect">
            <a:avLst/>
          </a:prstGeom>
          <a:noFill/>
          <a:ln w="12700">
            <a:noFill/>
            <a:miter lim="800000"/>
            <a:headEnd/>
            <a:tailEnd/>
          </a:ln>
        </p:spPr>
        <p:txBody>
          <a:bodyPr wrap="none" lIns="90487" tIns="44450" rIns="90487" bIns="44450">
            <a:prstTxWarp prst="textNoShape">
              <a:avLst/>
            </a:prstTxWarp>
            <a:spAutoFit/>
          </a:bodyPr>
          <a:lstStyle/>
          <a:p>
            <a:pPr eaLnBrk="0" hangingPunct="0">
              <a:lnSpc>
                <a:spcPct val="90000"/>
              </a:lnSpc>
            </a:pPr>
            <a:r>
              <a:rPr lang="en-US" sz="1800" dirty="0"/>
              <a:t>Satellites - 1</a:t>
            </a:r>
          </a:p>
        </p:txBody>
      </p:sp>
      <p:sp>
        <p:nvSpPr>
          <p:cNvPr id="56" name="Rectangle 15"/>
          <p:cNvSpPr>
            <a:spLocks noChangeArrowheads="1"/>
          </p:cNvSpPr>
          <p:nvPr/>
        </p:nvSpPr>
        <p:spPr bwMode="auto">
          <a:xfrm>
            <a:off x="216257" y="2143442"/>
            <a:ext cx="1440047" cy="591444"/>
          </a:xfrm>
          <a:prstGeom prst="rect">
            <a:avLst/>
          </a:prstGeom>
          <a:noFill/>
          <a:ln w="12700">
            <a:noFill/>
            <a:miter lim="800000"/>
            <a:headEnd/>
            <a:tailEnd/>
          </a:ln>
        </p:spPr>
        <p:txBody>
          <a:bodyPr wrap="none" lIns="90487" tIns="44450" rIns="90487" bIns="44450">
            <a:prstTxWarp prst="textNoShape">
              <a:avLst/>
            </a:prstTxWarp>
            <a:spAutoFit/>
          </a:bodyPr>
          <a:lstStyle/>
          <a:p>
            <a:pPr eaLnBrk="0" hangingPunct="0">
              <a:lnSpc>
                <a:spcPct val="90000"/>
              </a:lnSpc>
            </a:pPr>
            <a:r>
              <a:rPr lang="en-US" sz="1200" dirty="0">
                <a:solidFill>
                  <a:srgbClr val="0000FF"/>
                </a:solidFill>
              </a:rPr>
              <a:t> </a:t>
            </a:r>
            <a:r>
              <a:rPr lang="en-US" sz="1200" i="1" dirty="0">
                <a:solidFill>
                  <a:srgbClr val="0000FF"/>
                </a:solidFill>
              </a:rPr>
              <a:t>6   = Saturn bc</a:t>
            </a:r>
          </a:p>
          <a:p>
            <a:pPr eaLnBrk="0" hangingPunct="0">
              <a:lnSpc>
                <a:spcPct val="90000"/>
              </a:lnSpc>
            </a:pPr>
            <a:endParaRPr lang="en-US" sz="1200" dirty="0"/>
          </a:p>
          <a:p>
            <a:pPr eaLnBrk="0" hangingPunct="0">
              <a:lnSpc>
                <a:spcPct val="90000"/>
              </a:lnSpc>
            </a:pPr>
            <a:r>
              <a:rPr lang="en-US" sz="1200" dirty="0"/>
              <a:t>-82 = Cassini S/C</a:t>
            </a:r>
          </a:p>
        </p:txBody>
      </p:sp>
      <p:sp>
        <p:nvSpPr>
          <p:cNvPr id="57" name="Rectangle 18"/>
          <p:cNvSpPr>
            <a:spLocks noChangeArrowheads="1"/>
          </p:cNvSpPr>
          <p:nvPr/>
        </p:nvSpPr>
        <p:spPr bwMode="auto">
          <a:xfrm>
            <a:off x="6658437" y="2143442"/>
            <a:ext cx="2056051" cy="2087238"/>
          </a:xfrm>
          <a:prstGeom prst="rect">
            <a:avLst/>
          </a:prstGeom>
          <a:noFill/>
          <a:ln w="12700">
            <a:noFill/>
            <a:miter lim="800000"/>
            <a:headEnd/>
            <a:tailEnd/>
          </a:ln>
        </p:spPr>
        <p:txBody>
          <a:bodyPr wrap="none" lIns="90487" tIns="44450" rIns="90487" bIns="44450">
            <a:prstTxWarp prst="textNoShape">
              <a:avLst/>
            </a:prstTxWarp>
            <a:spAutoFit/>
          </a:bodyPr>
          <a:lstStyle/>
          <a:p>
            <a:pPr eaLnBrk="0" hangingPunct="0">
              <a:lnSpc>
                <a:spcPct val="90000"/>
              </a:lnSpc>
            </a:pPr>
            <a:r>
              <a:rPr lang="en-US" sz="1200" i="1" dirty="0">
                <a:solidFill>
                  <a:srgbClr val="0000FF"/>
                </a:solidFill>
              </a:rPr>
              <a:t>6     = Saturn bc</a:t>
            </a:r>
          </a:p>
          <a:p>
            <a:pPr eaLnBrk="0" hangingPunct="0">
              <a:lnSpc>
                <a:spcPct val="90000"/>
              </a:lnSpc>
            </a:pPr>
            <a:endParaRPr lang="en-US" sz="1200" dirty="0"/>
          </a:p>
          <a:p>
            <a:pPr eaLnBrk="0" hangingPunct="0">
              <a:lnSpc>
                <a:spcPct val="90000"/>
              </a:lnSpc>
            </a:pPr>
            <a:r>
              <a:rPr lang="en-US" sz="1200" dirty="0"/>
              <a:t>601 = Mimas</a:t>
            </a:r>
          </a:p>
          <a:p>
            <a:pPr eaLnBrk="0" hangingPunct="0">
              <a:lnSpc>
                <a:spcPct val="90000"/>
              </a:lnSpc>
            </a:pPr>
            <a:r>
              <a:rPr lang="en-US" sz="1200" dirty="0"/>
              <a:t>602 = Enceladus </a:t>
            </a:r>
          </a:p>
          <a:p>
            <a:pPr eaLnBrk="0" hangingPunct="0">
              <a:lnSpc>
                <a:spcPct val="90000"/>
              </a:lnSpc>
            </a:pPr>
            <a:r>
              <a:rPr lang="en-US" sz="1200" dirty="0"/>
              <a:t>603 = Tethys </a:t>
            </a:r>
          </a:p>
          <a:p>
            <a:pPr eaLnBrk="0" hangingPunct="0">
              <a:lnSpc>
                <a:spcPct val="90000"/>
              </a:lnSpc>
            </a:pPr>
            <a:r>
              <a:rPr lang="en-US" sz="1200" dirty="0"/>
              <a:t>604 = Dione </a:t>
            </a:r>
          </a:p>
          <a:p>
            <a:pPr eaLnBrk="0" hangingPunct="0">
              <a:lnSpc>
                <a:spcPct val="90000"/>
              </a:lnSpc>
            </a:pPr>
            <a:r>
              <a:rPr lang="en-US" sz="1200" dirty="0"/>
              <a:t>605 = Rhea </a:t>
            </a:r>
          </a:p>
          <a:p>
            <a:pPr eaLnBrk="0" hangingPunct="0">
              <a:lnSpc>
                <a:spcPct val="90000"/>
              </a:lnSpc>
            </a:pPr>
            <a:r>
              <a:rPr lang="en-US" sz="1200" dirty="0"/>
              <a:t>606 = Titan </a:t>
            </a:r>
          </a:p>
          <a:p>
            <a:pPr eaLnBrk="0" hangingPunct="0">
              <a:lnSpc>
                <a:spcPct val="90000"/>
              </a:lnSpc>
            </a:pPr>
            <a:r>
              <a:rPr lang="en-US" sz="1200" dirty="0"/>
              <a:t>607 = Hyperion </a:t>
            </a:r>
          </a:p>
          <a:p>
            <a:pPr eaLnBrk="0" hangingPunct="0">
              <a:lnSpc>
                <a:spcPct val="90000"/>
              </a:lnSpc>
            </a:pPr>
            <a:r>
              <a:rPr lang="en-US" sz="1200" dirty="0"/>
              <a:t>608 = Iapetus </a:t>
            </a:r>
          </a:p>
          <a:p>
            <a:pPr eaLnBrk="0" hangingPunct="0">
              <a:lnSpc>
                <a:spcPct val="90000"/>
              </a:lnSpc>
            </a:pPr>
            <a:r>
              <a:rPr lang="en-US" sz="1200" dirty="0"/>
              <a:t>609 = Phoebe </a:t>
            </a:r>
          </a:p>
          <a:p>
            <a:pPr eaLnBrk="0" hangingPunct="0">
              <a:lnSpc>
                <a:spcPct val="90000"/>
              </a:lnSpc>
            </a:pPr>
            <a:r>
              <a:rPr lang="en-US" sz="1200" dirty="0"/>
              <a:t>699 = Saturn mass center</a:t>
            </a:r>
          </a:p>
        </p:txBody>
      </p:sp>
      <p:sp>
        <p:nvSpPr>
          <p:cNvPr id="58" name="Rectangle 19"/>
          <p:cNvSpPr>
            <a:spLocks noChangeArrowheads="1"/>
          </p:cNvSpPr>
          <p:nvPr/>
        </p:nvSpPr>
        <p:spPr bwMode="auto">
          <a:xfrm>
            <a:off x="6968145" y="4549775"/>
            <a:ext cx="2055812" cy="923925"/>
          </a:xfrm>
          <a:prstGeom prst="rect">
            <a:avLst/>
          </a:prstGeom>
          <a:noFill/>
          <a:ln w="12700">
            <a:noFill/>
            <a:miter lim="800000"/>
            <a:headEnd/>
            <a:tailEnd/>
          </a:ln>
        </p:spPr>
        <p:txBody>
          <a:bodyPr wrap="none" lIns="90487" tIns="44450" rIns="90487" bIns="44450">
            <a:prstTxWarp prst="textNoShape">
              <a:avLst/>
            </a:prstTxWarp>
            <a:spAutoFit/>
          </a:bodyPr>
          <a:lstStyle/>
          <a:p>
            <a:pPr eaLnBrk="0" hangingPunct="0">
              <a:lnSpc>
                <a:spcPct val="90000"/>
              </a:lnSpc>
            </a:pPr>
            <a:r>
              <a:rPr lang="en-US" sz="1200" dirty="0"/>
              <a:t>610 = Janus </a:t>
            </a:r>
          </a:p>
          <a:p>
            <a:pPr eaLnBrk="0" hangingPunct="0">
              <a:lnSpc>
                <a:spcPct val="90000"/>
              </a:lnSpc>
            </a:pPr>
            <a:r>
              <a:rPr lang="en-US" sz="1200" dirty="0"/>
              <a:t>611 = Epimetheus </a:t>
            </a:r>
          </a:p>
          <a:p>
            <a:pPr eaLnBrk="0" hangingPunct="0">
              <a:lnSpc>
                <a:spcPct val="90000"/>
              </a:lnSpc>
            </a:pPr>
            <a:r>
              <a:rPr lang="en-US" sz="1200" dirty="0"/>
              <a:t>: </a:t>
            </a:r>
          </a:p>
          <a:p>
            <a:pPr eaLnBrk="0" hangingPunct="0">
              <a:lnSpc>
                <a:spcPct val="90000"/>
              </a:lnSpc>
            </a:pPr>
            <a:r>
              <a:rPr lang="en-US" sz="1200" dirty="0"/>
              <a:t>617 = Pandora </a:t>
            </a:r>
          </a:p>
          <a:p>
            <a:pPr eaLnBrk="0" hangingPunct="0">
              <a:lnSpc>
                <a:spcPct val="90000"/>
              </a:lnSpc>
            </a:pPr>
            <a:r>
              <a:rPr lang="en-US" sz="1200" dirty="0"/>
              <a:t>699 = Saturn mass center</a:t>
            </a:r>
          </a:p>
        </p:txBody>
      </p:sp>
      <p:sp>
        <p:nvSpPr>
          <p:cNvPr id="59" name="Rectangle 23"/>
          <p:cNvSpPr>
            <a:spLocks noChangeArrowheads="1"/>
          </p:cNvSpPr>
          <p:nvPr/>
        </p:nvSpPr>
        <p:spPr bwMode="auto">
          <a:xfrm>
            <a:off x="85704" y="5023539"/>
            <a:ext cx="6964992" cy="1640962"/>
          </a:xfrm>
          <a:prstGeom prst="rect">
            <a:avLst/>
          </a:prstGeom>
          <a:noFill/>
          <a:ln w="12700">
            <a:noFill/>
            <a:miter lim="800000"/>
            <a:headEnd/>
            <a:tailEnd/>
          </a:ln>
        </p:spPr>
        <p:txBody>
          <a:bodyPr wrap="square" lIns="90487" tIns="44450" rIns="90487" bIns="44450">
            <a:prstTxWarp prst="textNoShape">
              <a:avLst/>
            </a:prstTxWarp>
            <a:spAutoFit/>
          </a:bodyPr>
          <a:lstStyle/>
          <a:p>
            <a:pPr marL="285750" indent="-285750" eaLnBrk="0" hangingPunct="0">
              <a:lnSpc>
                <a:spcPct val="90000"/>
              </a:lnSpc>
              <a:buFont typeface="Arial"/>
              <a:buChar char="•"/>
            </a:pPr>
            <a:r>
              <a:rPr lang="en-US" sz="1400" dirty="0"/>
              <a:t>The user’s program must “load” as many of these SPK files</a:t>
            </a:r>
          </a:p>
          <a:p>
            <a:pPr eaLnBrk="0" hangingPunct="0">
              <a:lnSpc>
                <a:spcPct val="90000"/>
              </a:lnSpc>
            </a:pPr>
            <a:r>
              <a:rPr lang="en-US" sz="1400" dirty="0"/>
              <a:t>as needed to satisfy her/his requirements. </a:t>
            </a:r>
          </a:p>
          <a:p>
            <a:pPr marL="285750" indent="-285750" eaLnBrk="0" hangingPunct="0">
              <a:lnSpc>
                <a:spcPct val="90000"/>
              </a:lnSpc>
              <a:buFont typeface="Arial"/>
              <a:buChar char="•"/>
            </a:pPr>
            <a:endParaRPr lang="en-US" sz="1400" dirty="0"/>
          </a:p>
          <a:p>
            <a:pPr marL="285750" indent="-285750" eaLnBrk="0" hangingPunct="0">
              <a:lnSpc>
                <a:spcPct val="90000"/>
              </a:lnSpc>
              <a:buFont typeface="Arial"/>
              <a:buChar char="•"/>
            </a:pPr>
            <a:r>
              <a:rPr lang="en-US" sz="1400" dirty="0"/>
              <a:t>Sometimes a project NAV team combines (merges) several of</a:t>
            </a:r>
          </a:p>
          <a:p>
            <a:pPr eaLnBrk="0" hangingPunct="0">
              <a:lnSpc>
                <a:spcPct val="90000"/>
              </a:lnSpc>
            </a:pPr>
            <a:r>
              <a:rPr lang="en-US" sz="1400" dirty="0"/>
              <a:t>these collections before releasing them, making the user’s job easier.</a:t>
            </a:r>
          </a:p>
          <a:p>
            <a:pPr marL="285750" indent="-285750" eaLnBrk="0" hangingPunct="0">
              <a:lnSpc>
                <a:spcPct val="90000"/>
              </a:lnSpc>
              <a:buFont typeface="Arial"/>
              <a:buChar char="•"/>
            </a:pPr>
            <a:endParaRPr lang="en-US" sz="1400" dirty="0"/>
          </a:p>
          <a:p>
            <a:pPr marL="285750" indent="-285750" eaLnBrk="0" hangingPunct="0">
              <a:lnSpc>
                <a:spcPct val="90000"/>
              </a:lnSpc>
              <a:buFont typeface="Arial"/>
              <a:buChar char="•"/>
            </a:pPr>
            <a:r>
              <a:rPr lang="en-US" sz="1400" dirty="0">
                <a:solidFill>
                  <a:schemeClr val="accent2"/>
                </a:solidFill>
              </a:rPr>
              <a:t>Objects in blue font are the centers of motion for the remaining objects; these don’t have ephemeris data included in the file.</a:t>
            </a:r>
          </a:p>
        </p:txBody>
      </p:sp>
      <p:sp>
        <p:nvSpPr>
          <p:cNvPr id="60" name="Text Box 30"/>
          <p:cNvSpPr txBox="1">
            <a:spLocks noChangeArrowheads="1"/>
          </p:cNvSpPr>
          <p:nvPr/>
        </p:nvSpPr>
        <p:spPr bwMode="auto">
          <a:xfrm>
            <a:off x="928294" y="1295254"/>
            <a:ext cx="7198009" cy="307777"/>
          </a:xfrm>
          <a:prstGeom prst="rect">
            <a:avLst/>
          </a:prstGeom>
          <a:noFill/>
          <a:ln w="12700">
            <a:noFill/>
            <a:miter lim="800000"/>
            <a:headEnd/>
            <a:tailEnd/>
          </a:ln>
        </p:spPr>
        <p:txBody>
          <a:bodyPr wrap="square">
            <a:prstTxWarp prst="textNoShape">
              <a:avLst/>
            </a:prstTxWarp>
            <a:spAutoFit/>
          </a:bodyPr>
          <a:lstStyle/>
          <a:p>
            <a:pPr eaLnBrk="0" hangingPunct="0"/>
            <a:r>
              <a:rPr lang="en-US" sz="1400" dirty="0"/>
              <a:t>This </a:t>
            </a:r>
            <a:r>
              <a:rPr lang="en-US" sz="1400" u="sng" dirty="0"/>
              <a:t>made-up</a:t>
            </a:r>
            <a:r>
              <a:rPr lang="en-US" sz="1400" dirty="0"/>
              <a:t> example shows four collections of SPK files for the Cassini mission</a:t>
            </a:r>
            <a:endParaRPr lang="en-US" sz="1400" b="0" dirty="0"/>
          </a:p>
        </p:txBody>
      </p:sp>
      <p:sp>
        <p:nvSpPr>
          <p:cNvPr id="61" name="Text Box 33"/>
          <p:cNvSpPr txBox="1">
            <a:spLocks noChangeArrowheads="1"/>
          </p:cNvSpPr>
          <p:nvPr/>
        </p:nvSpPr>
        <p:spPr bwMode="auto">
          <a:xfrm>
            <a:off x="512868" y="4088252"/>
            <a:ext cx="847725" cy="246063"/>
          </a:xfrm>
          <a:prstGeom prst="rect">
            <a:avLst/>
          </a:prstGeom>
          <a:noFill/>
          <a:ln w="12700">
            <a:noFill/>
            <a:miter lim="800000"/>
            <a:headEnd/>
            <a:tailEnd/>
          </a:ln>
        </p:spPr>
        <p:txBody>
          <a:bodyPr wrap="none">
            <a:prstTxWarp prst="textNoShape">
              <a:avLst/>
            </a:prstTxWarp>
            <a:spAutoFit/>
          </a:bodyPr>
          <a:lstStyle/>
          <a:p>
            <a:pPr eaLnBrk="0" hangingPunct="0">
              <a:spcBef>
                <a:spcPct val="50000"/>
              </a:spcBef>
            </a:pPr>
            <a:r>
              <a:rPr lang="en-US" sz="1000" dirty="0">
                <a:solidFill>
                  <a:schemeClr val="accent1"/>
                </a:solidFill>
              </a:rPr>
              <a:t>One object</a:t>
            </a:r>
            <a:endParaRPr lang="en-US" sz="1000" dirty="0"/>
          </a:p>
        </p:txBody>
      </p:sp>
      <p:sp>
        <p:nvSpPr>
          <p:cNvPr id="62" name="Text Box 34"/>
          <p:cNvSpPr txBox="1">
            <a:spLocks noChangeArrowheads="1"/>
          </p:cNvSpPr>
          <p:nvPr/>
        </p:nvSpPr>
        <p:spPr bwMode="auto">
          <a:xfrm>
            <a:off x="4693688" y="3778882"/>
            <a:ext cx="1154113" cy="246062"/>
          </a:xfrm>
          <a:prstGeom prst="rect">
            <a:avLst/>
          </a:prstGeom>
          <a:noFill/>
          <a:ln w="12700">
            <a:noFill/>
            <a:miter lim="800000"/>
            <a:headEnd/>
            <a:tailEnd/>
          </a:ln>
        </p:spPr>
        <p:txBody>
          <a:bodyPr wrap="none">
            <a:prstTxWarp prst="textNoShape">
              <a:avLst/>
            </a:prstTxWarp>
            <a:spAutoFit/>
          </a:bodyPr>
          <a:lstStyle/>
          <a:p>
            <a:pPr eaLnBrk="0" hangingPunct="0">
              <a:spcBef>
                <a:spcPct val="50000"/>
              </a:spcBef>
            </a:pPr>
            <a:r>
              <a:rPr lang="en-US" sz="1000" dirty="0">
                <a:solidFill>
                  <a:schemeClr val="accent1"/>
                </a:solidFill>
              </a:rPr>
              <a:t>Multiple objects</a:t>
            </a:r>
            <a:endParaRPr lang="en-US" sz="1000" dirty="0"/>
          </a:p>
        </p:txBody>
      </p:sp>
      <p:sp>
        <p:nvSpPr>
          <p:cNvPr id="63" name="Text Box 36"/>
          <p:cNvSpPr txBox="1">
            <a:spLocks noChangeArrowheads="1"/>
          </p:cNvSpPr>
          <p:nvPr/>
        </p:nvSpPr>
        <p:spPr bwMode="auto">
          <a:xfrm>
            <a:off x="7365020" y="5424488"/>
            <a:ext cx="1154112" cy="246062"/>
          </a:xfrm>
          <a:prstGeom prst="rect">
            <a:avLst/>
          </a:prstGeom>
          <a:noFill/>
          <a:ln w="12700">
            <a:noFill/>
            <a:miter lim="800000"/>
            <a:headEnd/>
            <a:tailEnd/>
          </a:ln>
        </p:spPr>
        <p:txBody>
          <a:bodyPr wrap="none">
            <a:prstTxWarp prst="textNoShape">
              <a:avLst/>
            </a:prstTxWarp>
            <a:spAutoFit/>
          </a:bodyPr>
          <a:lstStyle/>
          <a:p>
            <a:pPr eaLnBrk="0" hangingPunct="0">
              <a:spcBef>
                <a:spcPct val="50000"/>
              </a:spcBef>
            </a:pPr>
            <a:r>
              <a:rPr lang="en-US" sz="1000" dirty="0">
                <a:solidFill>
                  <a:schemeClr val="accent1"/>
                </a:solidFill>
              </a:rPr>
              <a:t>Multiple objects</a:t>
            </a:r>
            <a:endParaRPr lang="en-US" sz="1000" dirty="0"/>
          </a:p>
        </p:txBody>
      </p:sp>
      <p:sp>
        <p:nvSpPr>
          <p:cNvPr id="64" name="Text Box 37"/>
          <p:cNvSpPr txBox="1">
            <a:spLocks noChangeArrowheads="1"/>
          </p:cNvSpPr>
          <p:nvPr/>
        </p:nvSpPr>
        <p:spPr bwMode="auto">
          <a:xfrm>
            <a:off x="7182457" y="4173538"/>
            <a:ext cx="1154113" cy="246062"/>
          </a:xfrm>
          <a:prstGeom prst="rect">
            <a:avLst/>
          </a:prstGeom>
          <a:noFill/>
          <a:ln w="12700">
            <a:noFill/>
            <a:miter lim="800000"/>
            <a:headEnd/>
            <a:tailEnd/>
          </a:ln>
        </p:spPr>
        <p:txBody>
          <a:bodyPr wrap="none">
            <a:prstTxWarp prst="textNoShape">
              <a:avLst/>
            </a:prstTxWarp>
            <a:spAutoFit/>
          </a:bodyPr>
          <a:lstStyle/>
          <a:p>
            <a:pPr eaLnBrk="0" hangingPunct="0">
              <a:spcBef>
                <a:spcPct val="50000"/>
              </a:spcBef>
            </a:pPr>
            <a:r>
              <a:rPr lang="en-US" sz="1000" dirty="0">
                <a:solidFill>
                  <a:schemeClr val="accent1"/>
                </a:solidFill>
              </a:rPr>
              <a:t>Multiple objects</a:t>
            </a:r>
            <a:endParaRPr lang="en-US" sz="1000" dirty="0"/>
          </a:p>
        </p:txBody>
      </p:sp>
      <p:sp>
        <p:nvSpPr>
          <p:cNvPr id="65" name="Rectangle 14"/>
          <p:cNvSpPr>
            <a:spLocks noChangeArrowheads="1"/>
          </p:cNvSpPr>
          <p:nvPr/>
        </p:nvSpPr>
        <p:spPr bwMode="auto">
          <a:xfrm>
            <a:off x="7131657" y="5894388"/>
            <a:ext cx="1529865" cy="343684"/>
          </a:xfrm>
          <a:prstGeom prst="rect">
            <a:avLst/>
          </a:prstGeom>
          <a:noFill/>
          <a:ln w="12700">
            <a:noFill/>
            <a:miter lim="800000"/>
            <a:headEnd/>
            <a:tailEnd/>
          </a:ln>
        </p:spPr>
        <p:txBody>
          <a:bodyPr wrap="none" lIns="90487" tIns="44450" rIns="90487" bIns="44450">
            <a:prstTxWarp prst="textNoShape">
              <a:avLst/>
            </a:prstTxWarp>
            <a:spAutoFit/>
          </a:bodyPr>
          <a:lstStyle/>
          <a:p>
            <a:pPr eaLnBrk="0" hangingPunct="0">
              <a:lnSpc>
                <a:spcPct val="90000"/>
              </a:lnSpc>
            </a:pPr>
            <a:r>
              <a:rPr lang="en-US" sz="1800" dirty="0"/>
              <a:t>Satellites - 2</a:t>
            </a:r>
          </a:p>
        </p:txBody>
      </p:sp>
      <p:sp>
        <p:nvSpPr>
          <p:cNvPr id="66" name="Rectangle 10"/>
          <p:cNvSpPr>
            <a:spLocks noChangeArrowheads="1"/>
          </p:cNvSpPr>
          <p:nvPr/>
        </p:nvSpPr>
        <p:spPr bwMode="auto">
          <a:xfrm>
            <a:off x="4367986" y="2062308"/>
            <a:ext cx="1872828" cy="2033367"/>
          </a:xfrm>
          <a:prstGeom prst="rect">
            <a:avLst/>
          </a:prstGeom>
          <a:noFill/>
          <a:ln w="12700">
            <a:solidFill>
              <a:schemeClr val="tx1"/>
            </a:solidFill>
            <a:miter lim="800000"/>
            <a:headEnd/>
            <a:tailEnd/>
          </a:ln>
        </p:spPr>
        <p:txBody>
          <a:bodyPr wrap="none" anchor="ctr">
            <a:prstTxWarp prst="textNoShape">
              <a:avLst/>
            </a:prstTxWarp>
          </a:bodyPr>
          <a:lstStyle/>
          <a:p>
            <a:pPr eaLnBrk="0" hangingPunct="0">
              <a:spcBef>
                <a:spcPct val="50000"/>
              </a:spcBef>
            </a:pPr>
            <a:endParaRPr lang="en-US" dirty="0"/>
          </a:p>
        </p:txBody>
      </p:sp>
      <p:sp>
        <p:nvSpPr>
          <p:cNvPr id="67" name="Rectangle 17"/>
          <p:cNvSpPr>
            <a:spLocks noChangeArrowheads="1"/>
          </p:cNvSpPr>
          <p:nvPr/>
        </p:nvSpPr>
        <p:spPr bwMode="auto">
          <a:xfrm>
            <a:off x="4329885" y="2143442"/>
            <a:ext cx="1981051" cy="1090042"/>
          </a:xfrm>
          <a:prstGeom prst="rect">
            <a:avLst/>
          </a:prstGeom>
          <a:noFill/>
          <a:ln w="12700">
            <a:noFill/>
            <a:miter lim="800000"/>
            <a:headEnd/>
            <a:tailEnd/>
          </a:ln>
        </p:spPr>
        <p:txBody>
          <a:bodyPr wrap="square" lIns="90487" tIns="44450" rIns="90487" bIns="44450">
            <a:prstTxWarp prst="textNoShape">
              <a:avLst/>
            </a:prstTxWarp>
            <a:spAutoFit/>
          </a:bodyPr>
          <a:lstStyle/>
          <a:p>
            <a:pPr eaLnBrk="0" hangingPunct="0">
              <a:lnSpc>
                <a:spcPct val="90000"/>
              </a:lnSpc>
            </a:pPr>
            <a:r>
              <a:rPr lang="en-US" sz="1200" i="1" dirty="0">
                <a:solidFill>
                  <a:srgbClr val="0000FF"/>
                </a:solidFill>
              </a:rPr>
              <a:t>0 = solar system bc</a:t>
            </a:r>
          </a:p>
          <a:p>
            <a:pPr eaLnBrk="0" hangingPunct="0">
              <a:lnSpc>
                <a:spcPct val="90000"/>
              </a:lnSpc>
            </a:pPr>
            <a:r>
              <a:rPr lang="en-US" sz="1200" dirty="0"/>
              <a:t>    </a:t>
            </a:r>
          </a:p>
          <a:p>
            <a:pPr eaLnBrk="0" hangingPunct="0">
              <a:lnSpc>
                <a:spcPct val="90000"/>
              </a:lnSpc>
            </a:pPr>
            <a:r>
              <a:rPr lang="en-US" sz="1200" dirty="0"/>
              <a:t>3     = Earth barycenter</a:t>
            </a:r>
          </a:p>
          <a:p>
            <a:pPr eaLnBrk="0" hangingPunct="0">
              <a:lnSpc>
                <a:spcPct val="90000"/>
              </a:lnSpc>
            </a:pPr>
            <a:r>
              <a:rPr lang="en-US" sz="1200" dirty="0"/>
              <a:t>6     = Saturn barycenter</a:t>
            </a:r>
          </a:p>
          <a:p>
            <a:pPr eaLnBrk="0" hangingPunct="0">
              <a:lnSpc>
                <a:spcPct val="90000"/>
              </a:lnSpc>
            </a:pPr>
            <a:r>
              <a:rPr lang="en-US" sz="1200" dirty="0"/>
              <a:t>399 = Earth mass center</a:t>
            </a:r>
          </a:p>
          <a:p>
            <a:pPr eaLnBrk="0" hangingPunct="0">
              <a:lnSpc>
                <a:spcPct val="90000"/>
              </a:lnSpc>
            </a:pPr>
            <a:r>
              <a:rPr lang="en-US" sz="1200" dirty="0"/>
              <a:t>301 = Moon</a:t>
            </a:r>
          </a:p>
        </p:txBody>
      </p:sp>
      <p:sp>
        <p:nvSpPr>
          <p:cNvPr id="68" name="TextBox 67"/>
          <p:cNvSpPr txBox="1"/>
          <p:nvPr/>
        </p:nvSpPr>
        <p:spPr>
          <a:xfrm>
            <a:off x="2504937" y="6532164"/>
            <a:ext cx="4702567" cy="246221"/>
          </a:xfrm>
          <a:prstGeom prst="rect">
            <a:avLst/>
          </a:prstGeom>
          <a:noFill/>
        </p:spPr>
        <p:txBody>
          <a:bodyPr wrap="none" rtlCol="0">
            <a:spAutoFit/>
          </a:bodyPr>
          <a:lstStyle/>
          <a:p>
            <a:r>
              <a:rPr lang="en-US" sz="1000" dirty="0"/>
              <a:t>See the next page for a graphical representation of this collection of SPKs</a:t>
            </a:r>
          </a:p>
        </p:txBody>
      </p:sp>
      <p:sp>
        <p:nvSpPr>
          <p:cNvPr id="69" name="Rectangle 10"/>
          <p:cNvSpPr>
            <a:spLocks noChangeArrowheads="1"/>
          </p:cNvSpPr>
          <p:nvPr/>
        </p:nvSpPr>
        <p:spPr bwMode="auto">
          <a:xfrm>
            <a:off x="2501000" y="2066679"/>
            <a:ext cx="1681166" cy="2033367"/>
          </a:xfrm>
          <a:prstGeom prst="rect">
            <a:avLst/>
          </a:prstGeom>
          <a:solidFill>
            <a:schemeClr val="bg1"/>
          </a:solidFill>
          <a:ln w="12700">
            <a:solidFill>
              <a:schemeClr val="tx1"/>
            </a:solidFill>
            <a:miter lim="800000"/>
            <a:headEnd/>
            <a:tailEnd/>
          </a:ln>
        </p:spPr>
        <p:txBody>
          <a:bodyPr wrap="none" anchor="ctr">
            <a:prstTxWarp prst="textNoShape">
              <a:avLst/>
            </a:prstTxWarp>
          </a:bodyPr>
          <a:lstStyle/>
          <a:p>
            <a:pPr eaLnBrk="0" hangingPunct="0">
              <a:spcBef>
                <a:spcPct val="50000"/>
              </a:spcBef>
            </a:pPr>
            <a:endParaRPr lang="en-US" dirty="0"/>
          </a:p>
        </p:txBody>
      </p:sp>
      <p:sp>
        <p:nvSpPr>
          <p:cNvPr id="70" name="Rectangle 13"/>
          <p:cNvSpPr>
            <a:spLocks noChangeArrowheads="1"/>
          </p:cNvSpPr>
          <p:nvPr/>
        </p:nvSpPr>
        <p:spPr bwMode="auto">
          <a:xfrm>
            <a:off x="2415279" y="1693055"/>
            <a:ext cx="1875888" cy="343684"/>
          </a:xfrm>
          <a:prstGeom prst="rect">
            <a:avLst/>
          </a:prstGeom>
          <a:noFill/>
          <a:ln w="12700">
            <a:noFill/>
            <a:miter lim="800000"/>
            <a:headEnd/>
            <a:tailEnd/>
          </a:ln>
        </p:spPr>
        <p:txBody>
          <a:bodyPr wrap="none" lIns="90487" tIns="44450" rIns="90487" bIns="44450">
            <a:prstTxWarp prst="textNoShape">
              <a:avLst/>
            </a:prstTxWarp>
            <a:spAutoFit/>
          </a:bodyPr>
          <a:lstStyle/>
          <a:p>
            <a:pPr eaLnBrk="0" hangingPunct="0">
              <a:lnSpc>
                <a:spcPct val="90000"/>
              </a:lnSpc>
            </a:pPr>
            <a:r>
              <a:rPr lang="en-US" sz="1800" dirty="0"/>
              <a:t>Huygens Probe</a:t>
            </a:r>
          </a:p>
        </p:txBody>
      </p:sp>
      <p:sp>
        <p:nvSpPr>
          <p:cNvPr id="71" name="Rectangle 15"/>
          <p:cNvSpPr>
            <a:spLocks noChangeArrowheads="1"/>
          </p:cNvSpPr>
          <p:nvPr/>
        </p:nvSpPr>
        <p:spPr bwMode="auto">
          <a:xfrm>
            <a:off x="2453361" y="2143442"/>
            <a:ext cx="1794886" cy="591444"/>
          </a:xfrm>
          <a:prstGeom prst="rect">
            <a:avLst/>
          </a:prstGeom>
          <a:noFill/>
          <a:ln w="12700">
            <a:noFill/>
            <a:miter lim="800000"/>
            <a:headEnd/>
            <a:tailEnd/>
          </a:ln>
        </p:spPr>
        <p:txBody>
          <a:bodyPr wrap="none" lIns="90487" tIns="44450" rIns="90487" bIns="44450">
            <a:prstTxWarp prst="textNoShape">
              <a:avLst/>
            </a:prstTxWarp>
            <a:spAutoFit/>
          </a:bodyPr>
          <a:lstStyle/>
          <a:p>
            <a:pPr eaLnBrk="0" hangingPunct="0">
              <a:lnSpc>
                <a:spcPct val="90000"/>
              </a:lnSpc>
            </a:pPr>
            <a:r>
              <a:rPr lang="en-US" sz="1200" dirty="0">
                <a:solidFill>
                  <a:srgbClr val="0000FF"/>
                </a:solidFill>
              </a:rPr>
              <a:t>  </a:t>
            </a:r>
            <a:r>
              <a:rPr lang="en-US" sz="1200" i="1" dirty="0">
                <a:solidFill>
                  <a:srgbClr val="0000FF"/>
                </a:solidFill>
              </a:rPr>
              <a:t> 6   = Saturn bc</a:t>
            </a:r>
          </a:p>
          <a:p>
            <a:pPr eaLnBrk="0" hangingPunct="0">
              <a:lnSpc>
                <a:spcPct val="90000"/>
              </a:lnSpc>
            </a:pPr>
            <a:endParaRPr lang="en-US" sz="1200" dirty="0"/>
          </a:p>
          <a:p>
            <a:pPr eaLnBrk="0" hangingPunct="0">
              <a:lnSpc>
                <a:spcPct val="90000"/>
              </a:lnSpc>
            </a:pPr>
            <a:r>
              <a:rPr lang="en-US" sz="1200" dirty="0"/>
              <a:t>-150 = Huygens Probe</a:t>
            </a:r>
          </a:p>
        </p:txBody>
      </p:sp>
      <p:sp>
        <p:nvSpPr>
          <p:cNvPr id="72" name="Text Box 33"/>
          <p:cNvSpPr txBox="1">
            <a:spLocks noChangeArrowheads="1"/>
          </p:cNvSpPr>
          <p:nvPr/>
        </p:nvSpPr>
        <p:spPr bwMode="auto">
          <a:xfrm>
            <a:off x="2901365" y="3773191"/>
            <a:ext cx="847725" cy="246063"/>
          </a:xfrm>
          <a:prstGeom prst="rect">
            <a:avLst/>
          </a:prstGeom>
          <a:noFill/>
          <a:ln w="12700">
            <a:noFill/>
            <a:miter lim="800000"/>
            <a:headEnd/>
            <a:tailEnd/>
          </a:ln>
        </p:spPr>
        <p:txBody>
          <a:bodyPr wrap="none">
            <a:prstTxWarp prst="textNoShape">
              <a:avLst/>
            </a:prstTxWarp>
            <a:spAutoFit/>
          </a:bodyPr>
          <a:lstStyle/>
          <a:p>
            <a:pPr eaLnBrk="0" hangingPunct="0">
              <a:spcBef>
                <a:spcPct val="50000"/>
              </a:spcBef>
            </a:pPr>
            <a:r>
              <a:rPr lang="en-US" sz="1000" dirty="0">
                <a:solidFill>
                  <a:schemeClr val="accent1"/>
                </a:solidFill>
              </a:rPr>
              <a:t>One object</a:t>
            </a:r>
            <a:endParaRPr lang="en-US" sz="1000" dirty="0"/>
          </a:p>
        </p:txBody>
      </p:sp>
    </p:spTree>
    <p:extLst>
      <p:ext uri="{BB962C8B-B14F-4D97-AF65-F5344CB8AC3E}">
        <p14:creationId xmlns:p14="http://schemas.microsoft.com/office/powerpoint/2010/main" val="1466757672"/>
      </p:ext>
    </p:extLst>
  </p:cSld>
  <p:clrMapOvr>
    <a:masterClrMapping/>
  </p:clrMapOvr>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Line 39"/>
          <p:cNvSpPr>
            <a:spLocks noChangeShapeType="1"/>
          </p:cNvSpPr>
          <p:nvPr/>
        </p:nvSpPr>
        <p:spPr bwMode="auto">
          <a:xfrm>
            <a:off x="2133600" y="5943600"/>
            <a:ext cx="5943600" cy="0"/>
          </a:xfrm>
          <a:prstGeom prst="line">
            <a:avLst/>
          </a:prstGeom>
          <a:noFill/>
          <a:ln w="12700">
            <a:solidFill>
              <a:schemeClr val="tx1"/>
            </a:solidFill>
            <a:round/>
            <a:headEnd/>
            <a:tailEnd/>
          </a:ln>
        </p:spPr>
        <p:txBody>
          <a:bodyPr wrap="none" anchor="ctr">
            <a:prstTxWarp prst="textNoShape">
              <a:avLst/>
            </a:prstTxWarp>
          </a:bodyPr>
          <a:lstStyle/>
          <a:p>
            <a:endParaRPr lang="en-US" dirty="0"/>
          </a:p>
        </p:txBody>
      </p:sp>
      <p:sp>
        <p:nvSpPr>
          <p:cNvPr id="70693" name="Rectangle 38"/>
          <p:cNvSpPr>
            <a:spLocks noGrp="1" noChangeArrowheads="1"/>
          </p:cNvSpPr>
          <p:nvPr>
            <p:ph type="title"/>
          </p:nvPr>
        </p:nvSpPr>
        <p:spPr>
          <a:xfrm>
            <a:off x="1978025" y="25400"/>
            <a:ext cx="6970713" cy="898525"/>
          </a:xfrm>
        </p:spPr>
        <p:txBody>
          <a:bodyPr/>
          <a:lstStyle/>
          <a:p>
            <a:r>
              <a:rPr lang="en-US" dirty="0"/>
              <a:t>Possible* SPK File Time Coverages</a:t>
            </a:r>
            <a:br>
              <a:rPr lang="en-US" dirty="0"/>
            </a:br>
            <a:r>
              <a:rPr lang="en-US" dirty="0"/>
              <a:t>for the Previous Example</a:t>
            </a:r>
          </a:p>
        </p:txBody>
      </p:sp>
      <p:sp>
        <p:nvSpPr>
          <p:cNvPr id="70659" name="Footer Placeholder 3"/>
          <p:cNvSpPr>
            <a:spLocks noGrp="1"/>
          </p:cNvSpPr>
          <p:nvPr>
            <p:ph type="ftr" sz="quarter" idx="10"/>
          </p:nvPr>
        </p:nvSpPr>
        <p:spPr>
          <a:noFill/>
        </p:spPr>
        <p:txBody>
          <a:bodyPr/>
          <a:lstStyle/>
          <a:p>
            <a:r>
              <a:rPr lang="en-US" dirty="0"/>
              <a:t>SPK Subsystem</a:t>
            </a:r>
          </a:p>
        </p:txBody>
      </p:sp>
      <p:sp>
        <p:nvSpPr>
          <p:cNvPr id="70660" name="Slide Number Placeholder 4"/>
          <p:cNvSpPr>
            <a:spLocks noGrp="1"/>
          </p:cNvSpPr>
          <p:nvPr>
            <p:ph type="sldNum" sz="quarter" idx="11"/>
          </p:nvPr>
        </p:nvSpPr>
        <p:spPr>
          <a:noFill/>
        </p:spPr>
        <p:txBody>
          <a:bodyPr/>
          <a:lstStyle/>
          <a:p>
            <a:fld id="{76F90F95-DB1D-9945-85F7-758A9BB0AA25}" type="slidenum">
              <a:rPr lang="en-US"/>
              <a:pPr/>
              <a:t>37</a:t>
            </a:fld>
            <a:endParaRPr lang="en-US" sz="1400" b="0" dirty="0">
              <a:latin typeface="Times New Roman" charset="0"/>
            </a:endParaRPr>
          </a:p>
        </p:txBody>
      </p:sp>
      <p:sp>
        <p:nvSpPr>
          <p:cNvPr id="70661" name="Rectangle 5"/>
          <p:cNvSpPr>
            <a:spLocks noChangeArrowheads="1"/>
          </p:cNvSpPr>
          <p:nvPr/>
        </p:nvSpPr>
        <p:spPr bwMode="auto">
          <a:xfrm>
            <a:off x="366713" y="1905000"/>
            <a:ext cx="2016577" cy="3579954"/>
          </a:xfrm>
          <a:prstGeom prst="rect">
            <a:avLst/>
          </a:prstGeom>
          <a:noFill/>
          <a:ln w="12700">
            <a:noFill/>
            <a:miter lim="800000"/>
            <a:headEnd/>
            <a:tailEnd/>
          </a:ln>
        </p:spPr>
        <p:txBody>
          <a:bodyPr wrap="none" lIns="90487" tIns="44450" rIns="90487" bIns="44450">
            <a:prstTxWarp prst="textNoShape">
              <a:avLst/>
            </a:prstTxWarp>
            <a:spAutoFit/>
          </a:bodyPr>
          <a:lstStyle/>
          <a:p>
            <a:pPr eaLnBrk="0" hangingPunct="0">
              <a:lnSpc>
                <a:spcPct val="90000"/>
              </a:lnSpc>
            </a:pPr>
            <a:r>
              <a:rPr lang="en-US" sz="1800" dirty="0"/>
              <a:t>Planet:</a:t>
            </a:r>
          </a:p>
          <a:p>
            <a:pPr eaLnBrk="0" hangingPunct="0">
              <a:lnSpc>
                <a:spcPct val="90000"/>
              </a:lnSpc>
            </a:pPr>
            <a:endParaRPr lang="en-US" sz="1800" dirty="0"/>
          </a:p>
          <a:p>
            <a:pPr eaLnBrk="0" hangingPunct="0">
              <a:lnSpc>
                <a:spcPct val="90000"/>
              </a:lnSpc>
            </a:pPr>
            <a:endParaRPr lang="en-US" sz="1800" dirty="0"/>
          </a:p>
          <a:p>
            <a:pPr eaLnBrk="0" hangingPunct="0">
              <a:lnSpc>
                <a:spcPct val="90000"/>
              </a:lnSpc>
            </a:pPr>
            <a:r>
              <a:rPr lang="en-US" sz="1800" dirty="0"/>
              <a:t>Satellite - 1:</a:t>
            </a:r>
          </a:p>
          <a:p>
            <a:pPr eaLnBrk="0" hangingPunct="0">
              <a:lnSpc>
                <a:spcPct val="90000"/>
              </a:lnSpc>
            </a:pPr>
            <a:endParaRPr lang="en-US" sz="1800" dirty="0"/>
          </a:p>
          <a:p>
            <a:pPr eaLnBrk="0" hangingPunct="0">
              <a:lnSpc>
                <a:spcPct val="90000"/>
              </a:lnSpc>
            </a:pPr>
            <a:endParaRPr lang="en-US" sz="1800" dirty="0"/>
          </a:p>
          <a:p>
            <a:pPr eaLnBrk="0" hangingPunct="0">
              <a:lnSpc>
                <a:spcPct val="90000"/>
              </a:lnSpc>
            </a:pPr>
            <a:r>
              <a:rPr lang="en-US" sz="1800" dirty="0"/>
              <a:t>Satellite - 2:</a:t>
            </a:r>
          </a:p>
          <a:p>
            <a:pPr eaLnBrk="0" hangingPunct="0">
              <a:lnSpc>
                <a:spcPct val="90000"/>
              </a:lnSpc>
            </a:pPr>
            <a:endParaRPr lang="en-US" sz="1800" dirty="0"/>
          </a:p>
          <a:p>
            <a:pPr eaLnBrk="0" hangingPunct="0">
              <a:lnSpc>
                <a:spcPct val="90000"/>
              </a:lnSpc>
            </a:pPr>
            <a:endParaRPr lang="en-US" sz="1800" dirty="0"/>
          </a:p>
          <a:p>
            <a:pPr eaLnBrk="0" hangingPunct="0">
              <a:lnSpc>
                <a:spcPct val="90000"/>
              </a:lnSpc>
            </a:pPr>
            <a:r>
              <a:rPr lang="en-US" sz="1800" dirty="0"/>
              <a:t>Orbiter :</a:t>
            </a:r>
          </a:p>
          <a:p>
            <a:pPr eaLnBrk="0" hangingPunct="0">
              <a:lnSpc>
                <a:spcPct val="90000"/>
              </a:lnSpc>
            </a:pPr>
            <a:endParaRPr lang="en-US" sz="1800" dirty="0"/>
          </a:p>
          <a:p>
            <a:pPr eaLnBrk="0" hangingPunct="0">
              <a:lnSpc>
                <a:spcPct val="90000"/>
              </a:lnSpc>
            </a:pPr>
            <a:endParaRPr lang="en-US" sz="1800" dirty="0"/>
          </a:p>
          <a:p>
            <a:pPr eaLnBrk="0" hangingPunct="0">
              <a:lnSpc>
                <a:spcPct val="90000"/>
              </a:lnSpc>
            </a:pPr>
            <a:endParaRPr lang="en-US" sz="1800" dirty="0"/>
          </a:p>
          <a:p>
            <a:pPr eaLnBrk="0" hangingPunct="0">
              <a:lnSpc>
                <a:spcPct val="90000"/>
              </a:lnSpc>
            </a:pPr>
            <a:r>
              <a:rPr lang="en-US" sz="1800" dirty="0"/>
              <a:t>Huygens Probe :</a:t>
            </a:r>
          </a:p>
        </p:txBody>
      </p:sp>
      <p:sp>
        <p:nvSpPr>
          <p:cNvPr id="70662" name="Line 6"/>
          <p:cNvSpPr>
            <a:spLocks noChangeShapeType="1"/>
          </p:cNvSpPr>
          <p:nvPr/>
        </p:nvSpPr>
        <p:spPr bwMode="auto">
          <a:xfrm>
            <a:off x="2028825" y="2078038"/>
            <a:ext cx="6022975" cy="0"/>
          </a:xfrm>
          <a:prstGeom prst="line">
            <a:avLst/>
          </a:prstGeom>
          <a:noFill/>
          <a:ln w="25400">
            <a:solidFill>
              <a:schemeClr val="tx1"/>
            </a:solidFill>
            <a:round/>
            <a:headEnd/>
            <a:tailEnd/>
          </a:ln>
        </p:spPr>
        <p:txBody>
          <a:bodyPr wrap="none" anchor="ctr">
            <a:prstTxWarp prst="textNoShape">
              <a:avLst/>
            </a:prstTxWarp>
          </a:bodyPr>
          <a:lstStyle/>
          <a:p>
            <a:endParaRPr lang="en-US" dirty="0"/>
          </a:p>
        </p:txBody>
      </p:sp>
      <p:sp>
        <p:nvSpPr>
          <p:cNvPr id="70663" name="Line 7"/>
          <p:cNvSpPr>
            <a:spLocks noChangeShapeType="1"/>
          </p:cNvSpPr>
          <p:nvPr/>
        </p:nvSpPr>
        <p:spPr bwMode="auto">
          <a:xfrm>
            <a:off x="2028825" y="2738438"/>
            <a:ext cx="3946525" cy="0"/>
          </a:xfrm>
          <a:prstGeom prst="line">
            <a:avLst/>
          </a:prstGeom>
          <a:noFill/>
          <a:ln w="25400">
            <a:solidFill>
              <a:schemeClr val="tx1"/>
            </a:solidFill>
            <a:round/>
            <a:headEnd/>
            <a:tailEnd/>
          </a:ln>
        </p:spPr>
        <p:txBody>
          <a:bodyPr wrap="none" anchor="ctr">
            <a:prstTxWarp prst="textNoShape">
              <a:avLst/>
            </a:prstTxWarp>
          </a:bodyPr>
          <a:lstStyle/>
          <a:p>
            <a:endParaRPr lang="en-US" dirty="0"/>
          </a:p>
        </p:txBody>
      </p:sp>
      <p:sp>
        <p:nvSpPr>
          <p:cNvPr id="70664" name="Line 8"/>
          <p:cNvSpPr>
            <a:spLocks noChangeShapeType="1"/>
          </p:cNvSpPr>
          <p:nvPr/>
        </p:nvSpPr>
        <p:spPr bwMode="auto">
          <a:xfrm>
            <a:off x="2028825" y="3462338"/>
            <a:ext cx="2338388" cy="0"/>
          </a:xfrm>
          <a:prstGeom prst="line">
            <a:avLst/>
          </a:prstGeom>
          <a:noFill/>
          <a:ln w="25400">
            <a:solidFill>
              <a:schemeClr val="tx1"/>
            </a:solidFill>
            <a:round/>
            <a:headEnd/>
            <a:tailEnd/>
          </a:ln>
        </p:spPr>
        <p:txBody>
          <a:bodyPr wrap="none" anchor="ctr">
            <a:prstTxWarp prst="textNoShape">
              <a:avLst/>
            </a:prstTxWarp>
          </a:bodyPr>
          <a:lstStyle/>
          <a:p>
            <a:endParaRPr lang="en-US" dirty="0"/>
          </a:p>
        </p:txBody>
      </p:sp>
      <p:sp>
        <p:nvSpPr>
          <p:cNvPr id="70665" name="Line 10"/>
          <p:cNvSpPr>
            <a:spLocks noChangeShapeType="1"/>
          </p:cNvSpPr>
          <p:nvPr/>
        </p:nvSpPr>
        <p:spPr bwMode="auto">
          <a:xfrm>
            <a:off x="2014538" y="4097338"/>
            <a:ext cx="2043112" cy="0"/>
          </a:xfrm>
          <a:prstGeom prst="line">
            <a:avLst/>
          </a:prstGeom>
          <a:noFill/>
          <a:ln w="25400">
            <a:solidFill>
              <a:schemeClr val="tx1"/>
            </a:solidFill>
            <a:round/>
            <a:headEnd/>
            <a:tailEnd/>
          </a:ln>
        </p:spPr>
        <p:txBody>
          <a:bodyPr wrap="none" anchor="ctr">
            <a:prstTxWarp prst="textNoShape">
              <a:avLst/>
            </a:prstTxWarp>
          </a:bodyPr>
          <a:lstStyle/>
          <a:p>
            <a:endParaRPr lang="en-US" dirty="0"/>
          </a:p>
        </p:txBody>
      </p:sp>
      <p:sp>
        <p:nvSpPr>
          <p:cNvPr id="70666" name="Line 11"/>
          <p:cNvSpPr>
            <a:spLocks noChangeShapeType="1"/>
          </p:cNvSpPr>
          <p:nvPr/>
        </p:nvSpPr>
        <p:spPr bwMode="auto">
          <a:xfrm>
            <a:off x="3375025" y="4249738"/>
            <a:ext cx="1355725" cy="0"/>
          </a:xfrm>
          <a:prstGeom prst="line">
            <a:avLst/>
          </a:prstGeom>
          <a:noFill/>
          <a:ln w="25400">
            <a:solidFill>
              <a:schemeClr val="tx1"/>
            </a:solidFill>
            <a:round/>
            <a:headEnd/>
            <a:tailEnd/>
          </a:ln>
        </p:spPr>
        <p:txBody>
          <a:bodyPr wrap="none" anchor="ctr">
            <a:prstTxWarp prst="textNoShape">
              <a:avLst/>
            </a:prstTxWarp>
          </a:bodyPr>
          <a:lstStyle/>
          <a:p>
            <a:endParaRPr lang="en-US" dirty="0"/>
          </a:p>
        </p:txBody>
      </p:sp>
      <p:sp>
        <p:nvSpPr>
          <p:cNvPr id="70667" name="Line 12"/>
          <p:cNvSpPr>
            <a:spLocks noChangeShapeType="1"/>
          </p:cNvSpPr>
          <p:nvPr/>
        </p:nvSpPr>
        <p:spPr bwMode="auto">
          <a:xfrm>
            <a:off x="4702175" y="4376738"/>
            <a:ext cx="1323975" cy="0"/>
          </a:xfrm>
          <a:prstGeom prst="line">
            <a:avLst/>
          </a:prstGeom>
          <a:noFill/>
          <a:ln w="25400">
            <a:solidFill>
              <a:schemeClr val="tx1"/>
            </a:solidFill>
            <a:round/>
            <a:headEnd/>
            <a:tailEnd/>
          </a:ln>
        </p:spPr>
        <p:txBody>
          <a:bodyPr wrap="none" anchor="ctr">
            <a:prstTxWarp prst="textNoShape">
              <a:avLst/>
            </a:prstTxWarp>
          </a:bodyPr>
          <a:lstStyle/>
          <a:p>
            <a:endParaRPr lang="en-US" dirty="0"/>
          </a:p>
        </p:txBody>
      </p:sp>
      <p:sp>
        <p:nvSpPr>
          <p:cNvPr id="70668" name="Line 13"/>
          <p:cNvSpPr>
            <a:spLocks noChangeShapeType="1"/>
          </p:cNvSpPr>
          <p:nvPr/>
        </p:nvSpPr>
        <p:spPr bwMode="auto">
          <a:xfrm>
            <a:off x="5978525" y="4529138"/>
            <a:ext cx="327025" cy="0"/>
          </a:xfrm>
          <a:prstGeom prst="line">
            <a:avLst/>
          </a:prstGeom>
          <a:noFill/>
          <a:ln w="25400">
            <a:solidFill>
              <a:schemeClr val="tx1"/>
            </a:solidFill>
            <a:round/>
            <a:headEnd/>
            <a:tailEnd/>
          </a:ln>
        </p:spPr>
        <p:txBody>
          <a:bodyPr wrap="none" anchor="ctr">
            <a:prstTxWarp prst="textNoShape">
              <a:avLst/>
            </a:prstTxWarp>
          </a:bodyPr>
          <a:lstStyle/>
          <a:p>
            <a:endParaRPr lang="en-US" dirty="0"/>
          </a:p>
        </p:txBody>
      </p:sp>
      <p:sp>
        <p:nvSpPr>
          <p:cNvPr id="70669" name="Line 14"/>
          <p:cNvSpPr>
            <a:spLocks noChangeShapeType="1"/>
          </p:cNvSpPr>
          <p:nvPr/>
        </p:nvSpPr>
        <p:spPr bwMode="auto">
          <a:xfrm>
            <a:off x="6270625" y="4668838"/>
            <a:ext cx="250825" cy="0"/>
          </a:xfrm>
          <a:prstGeom prst="line">
            <a:avLst/>
          </a:prstGeom>
          <a:noFill/>
          <a:ln w="25400">
            <a:solidFill>
              <a:schemeClr val="tx1"/>
            </a:solidFill>
            <a:round/>
            <a:headEnd/>
            <a:tailEnd/>
          </a:ln>
        </p:spPr>
        <p:txBody>
          <a:bodyPr wrap="none" anchor="ctr">
            <a:prstTxWarp prst="textNoShape">
              <a:avLst/>
            </a:prstTxWarp>
          </a:bodyPr>
          <a:lstStyle/>
          <a:p>
            <a:endParaRPr lang="en-US" dirty="0"/>
          </a:p>
        </p:txBody>
      </p:sp>
      <p:sp>
        <p:nvSpPr>
          <p:cNvPr id="70670" name="Line 15"/>
          <p:cNvSpPr>
            <a:spLocks noChangeShapeType="1"/>
          </p:cNvSpPr>
          <p:nvPr/>
        </p:nvSpPr>
        <p:spPr bwMode="auto">
          <a:xfrm>
            <a:off x="6511925" y="4821238"/>
            <a:ext cx="504825" cy="0"/>
          </a:xfrm>
          <a:prstGeom prst="line">
            <a:avLst/>
          </a:prstGeom>
          <a:noFill/>
          <a:ln w="25400">
            <a:solidFill>
              <a:schemeClr val="tx1"/>
            </a:solidFill>
            <a:round/>
            <a:headEnd/>
            <a:tailEnd/>
          </a:ln>
        </p:spPr>
        <p:txBody>
          <a:bodyPr wrap="none" anchor="ctr">
            <a:prstTxWarp prst="textNoShape">
              <a:avLst/>
            </a:prstTxWarp>
          </a:bodyPr>
          <a:lstStyle/>
          <a:p>
            <a:endParaRPr lang="en-US" dirty="0"/>
          </a:p>
        </p:txBody>
      </p:sp>
      <p:sp>
        <p:nvSpPr>
          <p:cNvPr id="70671" name="Line 16"/>
          <p:cNvSpPr>
            <a:spLocks noChangeShapeType="1"/>
          </p:cNvSpPr>
          <p:nvPr/>
        </p:nvSpPr>
        <p:spPr bwMode="auto">
          <a:xfrm>
            <a:off x="6283325" y="5291138"/>
            <a:ext cx="238125" cy="0"/>
          </a:xfrm>
          <a:prstGeom prst="line">
            <a:avLst/>
          </a:prstGeom>
          <a:noFill/>
          <a:ln w="25400">
            <a:solidFill>
              <a:schemeClr val="tx1"/>
            </a:solidFill>
            <a:round/>
            <a:headEnd/>
            <a:tailEnd/>
          </a:ln>
        </p:spPr>
        <p:txBody>
          <a:bodyPr wrap="none" anchor="ctr">
            <a:prstTxWarp prst="textNoShape">
              <a:avLst/>
            </a:prstTxWarp>
          </a:bodyPr>
          <a:lstStyle/>
          <a:p>
            <a:endParaRPr lang="en-US" dirty="0"/>
          </a:p>
        </p:txBody>
      </p:sp>
      <p:sp>
        <p:nvSpPr>
          <p:cNvPr id="70673" name="Line 18"/>
          <p:cNvSpPr>
            <a:spLocks noChangeShapeType="1"/>
          </p:cNvSpPr>
          <p:nvPr/>
        </p:nvSpPr>
        <p:spPr bwMode="auto">
          <a:xfrm>
            <a:off x="7019925" y="4973638"/>
            <a:ext cx="504825" cy="0"/>
          </a:xfrm>
          <a:prstGeom prst="line">
            <a:avLst/>
          </a:prstGeom>
          <a:noFill/>
          <a:ln w="25400">
            <a:solidFill>
              <a:schemeClr val="tx1"/>
            </a:solidFill>
            <a:round/>
            <a:headEnd/>
            <a:tailEnd/>
          </a:ln>
        </p:spPr>
        <p:txBody>
          <a:bodyPr wrap="none" anchor="ctr">
            <a:prstTxWarp prst="textNoShape">
              <a:avLst/>
            </a:prstTxWarp>
          </a:bodyPr>
          <a:lstStyle/>
          <a:p>
            <a:endParaRPr lang="en-US" dirty="0"/>
          </a:p>
        </p:txBody>
      </p:sp>
      <p:sp>
        <p:nvSpPr>
          <p:cNvPr id="70674" name="Line 19"/>
          <p:cNvSpPr>
            <a:spLocks noChangeShapeType="1"/>
          </p:cNvSpPr>
          <p:nvPr/>
        </p:nvSpPr>
        <p:spPr bwMode="auto">
          <a:xfrm>
            <a:off x="7527925" y="5126038"/>
            <a:ext cx="504825" cy="0"/>
          </a:xfrm>
          <a:prstGeom prst="line">
            <a:avLst/>
          </a:prstGeom>
          <a:noFill/>
          <a:ln w="25400">
            <a:solidFill>
              <a:schemeClr val="tx1"/>
            </a:solidFill>
            <a:round/>
            <a:headEnd/>
            <a:tailEnd/>
          </a:ln>
        </p:spPr>
        <p:txBody>
          <a:bodyPr wrap="none" anchor="ctr">
            <a:prstTxWarp prst="textNoShape">
              <a:avLst/>
            </a:prstTxWarp>
          </a:bodyPr>
          <a:lstStyle/>
          <a:p>
            <a:endParaRPr lang="en-US" dirty="0"/>
          </a:p>
        </p:txBody>
      </p:sp>
      <p:sp>
        <p:nvSpPr>
          <p:cNvPr id="70675" name="Rectangle 20"/>
          <p:cNvSpPr>
            <a:spLocks noChangeArrowheads="1"/>
          </p:cNvSpPr>
          <p:nvPr/>
        </p:nvSpPr>
        <p:spPr bwMode="auto">
          <a:xfrm>
            <a:off x="1763713" y="5987091"/>
            <a:ext cx="722312" cy="254000"/>
          </a:xfrm>
          <a:prstGeom prst="rect">
            <a:avLst/>
          </a:prstGeom>
          <a:noFill/>
          <a:ln w="12700">
            <a:noFill/>
            <a:miter lim="800000"/>
            <a:headEnd/>
            <a:tailEnd/>
          </a:ln>
        </p:spPr>
        <p:txBody>
          <a:bodyPr wrap="none" lIns="90487" tIns="44450" rIns="90487" bIns="44450">
            <a:prstTxWarp prst="textNoShape">
              <a:avLst/>
            </a:prstTxWarp>
            <a:spAutoFit/>
          </a:bodyPr>
          <a:lstStyle/>
          <a:p>
            <a:pPr eaLnBrk="0" hangingPunct="0">
              <a:lnSpc>
                <a:spcPct val="90000"/>
              </a:lnSpc>
            </a:pPr>
            <a:r>
              <a:rPr lang="en-US" sz="1200" dirty="0">
                <a:solidFill>
                  <a:schemeClr val="accent2"/>
                </a:solidFill>
              </a:rPr>
              <a:t>Launch</a:t>
            </a:r>
          </a:p>
        </p:txBody>
      </p:sp>
      <p:sp>
        <p:nvSpPr>
          <p:cNvPr id="70676" name="Rectangle 21"/>
          <p:cNvSpPr>
            <a:spLocks noChangeArrowheads="1"/>
          </p:cNvSpPr>
          <p:nvPr/>
        </p:nvSpPr>
        <p:spPr bwMode="auto">
          <a:xfrm>
            <a:off x="5307013" y="5972324"/>
            <a:ext cx="823912" cy="419100"/>
          </a:xfrm>
          <a:prstGeom prst="rect">
            <a:avLst/>
          </a:prstGeom>
          <a:noFill/>
          <a:ln w="12700">
            <a:noFill/>
            <a:miter lim="800000"/>
            <a:headEnd/>
            <a:tailEnd/>
          </a:ln>
        </p:spPr>
        <p:txBody>
          <a:bodyPr wrap="none" lIns="90487" tIns="44450" rIns="90487" bIns="44450">
            <a:prstTxWarp prst="textNoShape">
              <a:avLst/>
            </a:prstTxWarp>
            <a:spAutoFit/>
          </a:bodyPr>
          <a:lstStyle/>
          <a:p>
            <a:pPr algn="r" eaLnBrk="0" hangingPunct="0">
              <a:lnSpc>
                <a:spcPct val="90000"/>
              </a:lnSpc>
            </a:pPr>
            <a:r>
              <a:rPr lang="en-US" sz="1200" dirty="0">
                <a:solidFill>
                  <a:schemeClr val="accent2"/>
                </a:solidFill>
              </a:rPr>
              <a:t>Orbit</a:t>
            </a:r>
          </a:p>
          <a:p>
            <a:pPr algn="r" eaLnBrk="0" hangingPunct="0">
              <a:lnSpc>
                <a:spcPct val="90000"/>
              </a:lnSpc>
            </a:pPr>
            <a:r>
              <a:rPr lang="en-US" sz="1200" dirty="0">
                <a:solidFill>
                  <a:schemeClr val="accent2"/>
                </a:solidFill>
              </a:rPr>
              <a:t>Insertion</a:t>
            </a:r>
          </a:p>
        </p:txBody>
      </p:sp>
      <p:sp>
        <p:nvSpPr>
          <p:cNvPr id="70677" name="Rectangle 22"/>
          <p:cNvSpPr>
            <a:spLocks noChangeArrowheads="1"/>
          </p:cNvSpPr>
          <p:nvPr/>
        </p:nvSpPr>
        <p:spPr bwMode="auto">
          <a:xfrm>
            <a:off x="6145213" y="5974391"/>
            <a:ext cx="757237" cy="419100"/>
          </a:xfrm>
          <a:prstGeom prst="rect">
            <a:avLst/>
          </a:prstGeom>
          <a:noFill/>
          <a:ln w="12700">
            <a:noFill/>
            <a:miter lim="800000"/>
            <a:headEnd/>
            <a:tailEnd/>
          </a:ln>
        </p:spPr>
        <p:txBody>
          <a:bodyPr wrap="none" lIns="90487" tIns="44450" rIns="90487" bIns="44450">
            <a:prstTxWarp prst="textNoShape">
              <a:avLst/>
            </a:prstTxWarp>
            <a:spAutoFit/>
          </a:bodyPr>
          <a:lstStyle/>
          <a:p>
            <a:pPr eaLnBrk="0" hangingPunct="0">
              <a:lnSpc>
                <a:spcPct val="90000"/>
              </a:lnSpc>
            </a:pPr>
            <a:r>
              <a:rPr lang="en-US" sz="1200" dirty="0">
                <a:solidFill>
                  <a:schemeClr val="accent2"/>
                </a:solidFill>
              </a:rPr>
              <a:t>Probe </a:t>
            </a:r>
          </a:p>
          <a:p>
            <a:pPr eaLnBrk="0" hangingPunct="0">
              <a:lnSpc>
                <a:spcPct val="90000"/>
              </a:lnSpc>
            </a:pPr>
            <a:r>
              <a:rPr lang="en-US" sz="1200" dirty="0">
                <a:solidFill>
                  <a:schemeClr val="accent2"/>
                </a:solidFill>
              </a:rPr>
              <a:t>Release</a:t>
            </a:r>
          </a:p>
        </p:txBody>
      </p:sp>
      <p:sp>
        <p:nvSpPr>
          <p:cNvPr id="70678" name="Rectangle 23"/>
          <p:cNvSpPr>
            <a:spLocks noChangeArrowheads="1"/>
          </p:cNvSpPr>
          <p:nvPr/>
        </p:nvSpPr>
        <p:spPr bwMode="auto">
          <a:xfrm>
            <a:off x="1103313" y="6430963"/>
            <a:ext cx="6430962" cy="425245"/>
          </a:xfrm>
          <a:prstGeom prst="rect">
            <a:avLst/>
          </a:prstGeom>
          <a:noFill/>
          <a:ln w="12700">
            <a:noFill/>
            <a:miter lim="800000"/>
            <a:headEnd/>
            <a:tailEnd/>
          </a:ln>
        </p:spPr>
        <p:txBody>
          <a:bodyPr lIns="90487" tIns="44450" rIns="90487" bIns="44450">
            <a:prstTxWarp prst="textNoShape">
              <a:avLst/>
            </a:prstTxWarp>
            <a:spAutoFit/>
          </a:bodyPr>
          <a:lstStyle/>
          <a:p>
            <a:pPr eaLnBrk="0" hangingPunct="0">
              <a:lnSpc>
                <a:spcPct val="90000"/>
              </a:lnSpc>
            </a:pPr>
            <a:r>
              <a:rPr lang="en-US" sz="1200" dirty="0"/>
              <a:t>*  Note: This was not the real Cassini scenario–it is simply an illustration</a:t>
            </a:r>
          </a:p>
          <a:p>
            <a:pPr eaLnBrk="0" hangingPunct="0">
              <a:lnSpc>
                <a:spcPct val="90000"/>
              </a:lnSpc>
            </a:pPr>
            <a:r>
              <a:rPr lang="en-US" sz="1200" dirty="0"/>
              <a:t>              of some of the possibilities for ephemeris delivery on a planetary mission.</a:t>
            </a:r>
          </a:p>
        </p:txBody>
      </p:sp>
      <p:sp>
        <p:nvSpPr>
          <p:cNvPr id="70679" name="Line 24"/>
          <p:cNvSpPr>
            <a:spLocks noChangeShapeType="1"/>
          </p:cNvSpPr>
          <p:nvPr/>
        </p:nvSpPr>
        <p:spPr bwMode="auto">
          <a:xfrm>
            <a:off x="6054725" y="2916238"/>
            <a:ext cx="1990725" cy="0"/>
          </a:xfrm>
          <a:prstGeom prst="line">
            <a:avLst/>
          </a:prstGeom>
          <a:noFill/>
          <a:ln w="25400">
            <a:solidFill>
              <a:schemeClr val="tx1"/>
            </a:solidFill>
            <a:round/>
            <a:headEnd/>
            <a:tailEnd/>
          </a:ln>
        </p:spPr>
        <p:txBody>
          <a:bodyPr wrap="none" anchor="ctr">
            <a:prstTxWarp prst="textNoShape">
              <a:avLst/>
            </a:prstTxWarp>
          </a:bodyPr>
          <a:lstStyle/>
          <a:p>
            <a:endParaRPr lang="en-US" dirty="0"/>
          </a:p>
        </p:txBody>
      </p:sp>
      <p:sp>
        <p:nvSpPr>
          <p:cNvPr id="70680" name="Line 25"/>
          <p:cNvSpPr>
            <a:spLocks noChangeShapeType="1"/>
          </p:cNvSpPr>
          <p:nvPr/>
        </p:nvSpPr>
        <p:spPr bwMode="auto">
          <a:xfrm>
            <a:off x="3752850" y="3627438"/>
            <a:ext cx="2873375" cy="0"/>
          </a:xfrm>
          <a:prstGeom prst="line">
            <a:avLst/>
          </a:prstGeom>
          <a:noFill/>
          <a:ln w="25400">
            <a:solidFill>
              <a:schemeClr val="tx1"/>
            </a:solidFill>
            <a:round/>
            <a:headEnd/>
            <a:tailEnd/>
          </a:ln>
        </p:spPr>
        <p:txBody>
          <a:bodyPr wrap="none" anchor="ctr">
            <a:prstTxWarp prst="textNoShape">
              <a:avLst/>
            </a:prstTxWarp>
          </a:bodyPr>
          <a:lstStyle/>
          <a:p>
            <a:endParaRPr lang="en-US" dirty="0"/>
          </a:p>
        </p:txBody>
      </p:sp>
      <p:sp>
        <p:nvSpPr>
          <p:cNvPr id="70681" name="Rectangle 26"/>
          <p:cNvSpPr>
            <a:spLocks noChangeArrowheads="1"/>
          </p:cNvSpPr>
          <p:nvPr/>
        </p:nvSpPr>
        <p:spPr bwMode="auto">
          <a:xfrm>
            <a:off x="366713" y="2894013"/>
            <a:ext cx="1384300" cy="254000"/>
          </a:xfrm>
          <a:prstGeom prst="rect">
            <a:avLst/>
          </a:prstGeom>
          <a:noFill/>
          <a:ln w="12700">
            <a:noFill/>
            <a:miter lim="800000"/>
            <a:headEnd/>
            <a:tailEnd/>
          </a:ln>
        </p:spPr>
        <p:txBody>
          <a:bodyPr wrap="none" lIns="90487" tIns="44450" rIns="90487" bIns="44450">
            <a:prstTxWarp prst="textNoShape">
              <a:avLst/>
            </a:prstTxWarp>
            <a:spAutoFit/>
          </a:bodyPr>
          <a:lstStyle/>
          <a:p>
            <a:pPr eaLnBrk="0" hangingPunct="0">
              <a:lnSpc>
                <a:spcPct val="90000"/>
              </a:lnSpc>
            </a:pPr>
            <a:r>
              <a:rPr lang="en-US" sz="1200" dirty="0"/>
              <a:t>(Major satellites)</a:t>
            </a:r>
          </a:p>
        </p:txBody>
      </p:sp>
      <p:sp>
        <p:nvSpPr>
          <p:cNvPr id="70682" name="Rectangle 27"/>
          <p:cNvSpPr>
            <a:spLocks noChangeArrowheads="1"/>
          </p:cNvSpPr>
          <p:nvPr/>
        </p:nvSpPr>
        <p:spPr bwMode="auto">
          <a:xfrm>
            <a:off x="366713" y="3630613"/>
            <a:ext cx="1392237" cy="254000"/>
          </a:xfrm>
          <a:prstGeom prst="rect">
            <a:avLst/>
          </a:prstGeom>
          <a:noFill/>
          <a:ln w="12700">
            <a:noFill/>
            <a:miter lim="800000"/>
            <a:headEnd/>
            <a:tailEnd/>
          </a:ln>
        </p:spPr>
        <p:txBody>
          <a:bodyPr wrap="none" lIns="90487" tIns="44450" rIns="90487" bIns="44450">
            <a:prstTxWarp prst="textNoShape">
              <a:avLst/>
            </a:prstTxWarp>
            <a:spAutoFit/>
          </a:bodyPr>
          <a:lstStyle/>
          <a:p>
            <a:pPr eaLnBrk="0" hangingPunct="0">
              <a:lnSpc>
                <a:spcPct val="90000"/>
              </a:lnSpc>
            </a:pPr>
            <a:r>
              <a:rPr lang="en-US" sz="1200" dirty="0"/>
              <a:t>(Minor satellites)</a:t>
            </a:r>
          </a:p>
        </p:txBody>
      </p:sp>
      <p:sp>
        <p:nvSpPr>
          <p:cNvPr id="70683" name="Rectangle 28"/>
          <p:cNvSpPr>
            <a:spLocks noChangeArrowheads="1"/>
          </p:cNvSpPr>
          <p:nvPr/>
        </p:nvSpPr>
        <p:spPr bwMode="auto">
          <a:xfrm>
            <a:off x="7783513" y="5987091"/>
            <a:ext cx="747712" cy="419100"/>
          </a:xfrm>
          <a:prstGeom prst="rect">
            <a:avLst/>
          </a:prstGeom>
          <a:noFill/>
          <a:ln w="12700">
            <a:noFill/>
            <a:miter lim="800000"/>
            <a:headEnd/>
            <a:tailEnd/>
          </a:ln>
        </p:spPr>
        <p:txBody>
          <a:bodyPr wrap="none" lIns="90487" tIns="44450" rIns="90487" bIns="44450">
            <a:prstTxWarp prst="textNoShape">
              <a:avLst/>
            </a:prstTxWarp>
            <a:spAutoFit/>
          </a:bodyPr>
          <a:lstStyle/>
          <a:p>
            <a:pPr eaLnBrk="0" hangingPunct="0">
              <a:lnSpc>
                <a:spcPct val="90000"/>
              </a:lnSpc>
            </a:pPr>
            <a:r>
              <a:rPr lang="en-US" sz="1200" dirty="0">
                <a:solidFill>
                  <a:schemeClr val="accent2"/>
                </a:solidFill>
              </a:rPr>
              <a:t>End of</a:t>
            </a:r>
          </a:p>
          <a:p>
            <a:pPr eaLnBrk="0" hangingPunct="0">
              <a:lnSpc>
                <a:spcPct val="90000"/>
              </a:lnSpc>
            </a:pPr>
            <a:r>
              <a:rPr lang="en-US" sz="1200" dirty="0">
                <a:solidFill>
                  <a:schemeClr val="accent2"/>
                </a:solidFill>
              </a:rPr>
              <a:t>Mission</a:t>
            </a:r>
          </a:p>
        </p:txBody>
      </p:sp>
      <p:sp>
        <p:nvSpPr>
          <p:cNvPr id="70684" name="Rectangle 29"/>
          <p:cNvSpPr>
            <a:spLocks noChangeArrowheads="1"/>
          </p:cNvSpPr>
          <p:nvPr/>
        </p:nvSpPr>
        <p:spPr bwMode="auto">
          <a:xfrm>
            <a:off x="3389313" y="5638800"/>
            <a:ext cx="1112837" cy="254000"/>
          </a:xfrm>
          <a:prstGeom prst="rect">
            <a:avLst/>
          </a:prstGeom>
          <a:noFill/>
          <a:ln w="12700">
            <a:noFill/>
            <a:miter lim="800000"/>
            <a:headEnd/>
            <a:tailEnd/>
          </a:ln>
        </p:spPr>
        <p:txBody>
          <a:bodyPr wrap="none" lIns="90487" tIns="44450" rIns="90487" bIns="44450">
            <a:prstTxWarp prst="textNoShape">
              <a:avLst/>
            </a:prstTxWarp>
            <a:spAutoFit/>
          </a:bodyPr>
          <a:lstStyle/>
          <a:p>
            <a:pPr eaLnBrk="0" hangingPunct="0">
              <a:lnSpc>
                <a:spcPct val="90000"/>
              </a:lnSpc>
            </a:pPr>
            <a:r>
              <a:rPr lang="en-US" sz="1200" dirty="0">
                <a:solidFill>
                  <a:schemeClr val="accent2"/>
                </a:solidFill>
              </a:rPr>
              <a:t>cruise phase</a:t>
            </a:r>
          </a:p>
        </p:txBody>
      </p:sp>
      <p:sp>
        <p:nvSpPr>
          <p:cNvPr id="70685" name="Line 30"/>
          <p:cNvSpPr>
            <a:spLocks noChangeShapeType="1"/>
          </p:cNvSpPr>
          <p:nvPr/>
        </p:nvSpPr>
        <p:spPr bwMode="auto">
          <a:xfrm flipH="1">
            <a:off x="2133600" y="5762625"/>
            <a:ext cx="1250950" cy="0"/>
          </a:xfrm>
          <a:prstGeom prst="line">
            <a:avLst/>
          </a:prstGeom>
          <a:noFill/>
          <a:ln w="12700">
            <a:solidFill>
              <a:schemeClr val="tx1"/>
            </a:solidFill>
            <a:round/>
            <a:headEnd/>
            <a:tailEnd type="triangle" w="med" len="med"/>
          </a:ln>
        </p:spPr>
        <p:txBody>
          <a:bodyPr wrap="none" anchor="ctr">
            <a:prstTxWarp prst="textNoShape">
              <a:avLst/>
            </a:prstTxWarp>
          </a:bodyPr>
          <a:lstStyle/>
          <a:p>
            <a:endParaRPr lang="en-US" dirty="0"/>
          </a:p>
        </p:txBody>
      </p:sp>
      <p:sp>
        <p:nvSpPr>
          <p:cNvPr id="70686" name="Line 31"/>
          <p:cNvSpPr>
            <a:spLocks noChangeShapeType="1"/>
          </p:cNvSpPr>
          <p:nvPr/>
        </p:nvSpPr>
        <p:spPr bwMode="auto">
          <a:xfrm>
            <a:off x="4498975" y="5762625"/>
            <a:ext cx="1444625" cy="0"/>
          </a:xfrm>
          <a:prstGeom prst="line">
            <a:avLst/>
          </a:prstGeom>
          <a:noFill/>
          <a:ln w="12700">
            <a:solidFill>
              <a:schemeClr val="tx1"/>
            </a:solidFill>
            <a:round/>
            <a:headEnd/>
            <a:tailEnd type="triangle" w="med" len="med"/>
          </a:ln>
        </p:spPr>
        <p:txBody>
          <a:bodyPr wrap="none" anchor="ctr">
            <a:prstTxWarp prst="textNoShape">
              <a:avLst/>
            </a:prstTxWarp>
          </a:bodyPr>
          <a:lstStyle/>
          <a:p>
            <a:endParaRPr lang="en-US" dirty="0"/>
          </a:p>
        </p:txBody>
      </p:sp>
      <p:sp>
        <p:nvSpPr>
          <p:cNvPr id="70690" name="Rectangle 35"/>
          <p:cNvSpPr>
            <a:spLocks noChangeArrowheads="1"/>
          </p:cNvSpPr>
          <p:nvPr/>
        </p:nvSpPr>
        <p:spPr bwMode="auto">
          <a:xfrm>
            <a:off x="684213" y="5775325"/>
            <a:ext cx="1011237" cy="280988"/>
          </a:xfrm>
          <a:prstGeom prst="rect">
            <a:avLst/>
          </a:prstGeom>
          <a:noFill/>
          <a:ln w="12700">
            <a:noFill/>
            <a:miter lim="800000"/>
            <a:headEnd/>
            <a:tailEnd/>
          </a:ln>
        </p:spPr>
        <p:txBody>
          <a:bodyPr wrap="none" lIns="90487" tIns="44450" rIns="90487" bIns="44450">
            <a:prstTxWarp prst="textNoShape">
              <a:avLst/>
            </a:prstTxWarp>
            <a:spAutoFit/>
          </a:bodyPr>
          <a:lstStyle/>
          <a:p>
            <a:pPr eaLnBrk="0" hangingPunct="0">
              <a:lnSpc>
                <a:spcPct val="90000"/>
              </a:lnSpc>
            </a:pPr>
            <a:r>
              <a:rPr lang="en-US" sz="1400" dirty="0">
                <a:solidFill>
                  <a:schemeClr val="accent2"/>
                </a:solidFill>
              </a:rPr>
              <a:t>Time line:</a:t>
            </a:r>
          </a:p>
        </p:txBody>
      </p:sp>
      <p:sp>
        <p:nvSpPr>
          <p:cNvPr id="70691" name="Line 36"/>
          <p:cNvSpPr>
            <a:spLocks noChangeShapeType="1"/>
          </p:cNvSpPr>
          <p:nvPr/>
        </p:nvSpPr>
        <p:spPr bwMode="auto">
          <a:xfrm>
            <a:off x="6384925" y="5367338"/>
            <a:ext cx="136525" cy="0"/>
          </a:xfrm>
          <a:prstGeom prst="line">
            <a:avLst/>
          </a:prstGeom>
          <a:noFill/>
          <a:ln w="25400">
            <a:solidFill>
              <a:schemeClr val="tx1"/>
            </a:solidFill>
            <a:round/>
            <a:headEnd/>
            <a:tailEnd/>
          </a:ln>
        </p:spPr>
        <p:txBody>
          <a:bodyPr wrap="none" anchor="ctr">
            <a:prstTxWarp prst="textNoShape">
              <a:avLst/>
            </a:prstTxWarp>
          </a:bodyPr>
          <a:lstStyle/>
          <a:p>
            <a:endParaRPr lang="en-US" dirty="0"/>
          </a:p>
        </p:txBody>
      </p:sp>
      <p:sp>
        <p:nvSpPr>
          <p:cNvPr id="70692" name="Rectangle 37"/>
          <p:cNvSpPr>
            <a:spLocks noChangeArrowheads="1"/>
          </p:cNvSpPr>
          <p:nvPr/>
        </p:nvSpPr>
        <p:spPr bwMode="auto">
          <a:xfrm>
            <a:off x="2100577" y="1519238"/>
            <a:ext cx="4860305" cy="311367"/>
          </a:xfrm>
          <a:prstGeom prst="rect">
            <a:avLst/>
          </a:prstGeom>
          <a:noFill/>
          <a:ln w="12700">
            <a:noFill/>
            <a:miter lim="800000"/>
            <a:headEnd/>
            <a:tailEnd/>
          </a:ln>
        </p:spPr>
        <p:txBody>
          <a:bodyPr wrap="none" lIns="90487" tIns="44450" rIns="90487" bIns="44450">
            <a:prstTxWarp prst="textNoShape">
              <a:avLst/>
            </a:prstTxWarp>
            <a:spAutoFit/>
          </a:bodyPr>
          <a:lstStyle/>
          <a:p>
            <a:pPr algn="ctr" eaLnBrk="0" hangingPunct="0">
              <a:lnSpc>
                <a:spcPct val="90000"/>
              </a:lnSpc>
            </a:pPr>
            <a:r>
              <a:rPr lang="en-US" sz="1600" dirty="0">
                <a:solidFill>
                  <a:schemeClr val="accent2"/>
                </a:solidFill>
              </a:rPr>
              <a:t>Each bar represents a separate file (SPK kernel)</a:t>
            </a:r>
          </a:p>
        </p:txBody>
      </p:sp>
      <p:sp>
        <p:nvSpPr>
          <p:cNvPr id="70694" name="Rectangle 40"/>
          <p:cNvSpPr>
            <a:spLocks noChangeArrowheads="1"/>
          </p:cNvSpPr>
          <p:nvPr/>
        </p:nvSpPr>
        <p:spPr bwMode="auto">
          <a:xfrm>
            <a:off x="6589713" y="5637213"/>
            <a:ext cx="1001712" cy="254000"/>
          </a:xfrm>
          <a:prstGeom prst="rect">
            <a:avLst/>
          </a:prstGeom>
          <a:noFill/>
          <a:ln w="12700">
            <a:noFill/>
            <a:miter lim="800000"/>
            <a:headEnd/>
            <a:tailEnd/>
          </a:ln>
        </p:spPr>
        <p:txBody>
          <a:bodyPr wrap="none" lIns="90487" tIns="44450" rIns="90487" bIns="44450">
            <a:prstTxWarp prst="textNoShape">
              <a:avLst/>
            </a:prstTxWarp>
            <a:spAutoFit/>
          </a:bodyPr>
          <a:lstStyle/>
          <a:p>
            <a:pPr eaLnBrk="0" hangingPunct="0">
              <a:lnSpc>
                <a:spcPct val="90000"/>
              </a:lnSpc>
            </a:pPr>
            <a:r>
              <a:rPr lang="en-US" sz="1200" dirty="0">
                <a:solidFill>
                  <a:schemeClr val="accent2"/>
                </a:solidFill>
              </a:rPr>
              <a:t>orbit phase</a:t>
            </a:r>
          </a:p>
        </p:txBody>
      </p:sp>
      <p:sp>
        <p:nvSpPr>
          <p:cNvPr id="70695" name="Line 41"/>
          <p:cNvSpPr>
            <a:spLocks noChangeShapeType="1"/>
          </p:cNvSpPr>
          <p:nvPr/>
        </p:nvSpPr>
        <p:spPr bwMode="auto">
          <a:xfrm flipH="1">
            <a:off x="5964238" y="5761038"/>
            <a:ext cx="625475" cy="0"/>
          </a:xfrm>
          <a:prstGeom prst="line">
            <a:avLst/>
          </a:prstGeom>
          <a:noFill/>
          <a:ln w="12700">
            <a:solidFill>
              <a:schemeClr val="tx1"/>
            </a:solidFill>
            <a:round/>
            <a:headEnd/>
            <a:tailEnd type="triangle" w="med" len="med"/>
          </a:ln>
        </p:spPr>
        <p:txBody>
          <a:bodyPr wrap="none" anchor="ctr">
            <a:prstTxWarp prst="textNoShape">
              <a:avLst/>
            </a:prstTxWarp>
          </a:bodyPr>
          <a:lstStyle/>
          <a:p>
            <a:endParaRPr lang="en-US" dirty="0"/>
          </a:p>
        </p:txBody>
      </p:sp>
      <p:sp>
        <p:nvSpPr>
          <p:cNvPr id="70696" name="Line 42"/>
          <p:cNvSpPr>
            <a:spLocks noChangeShapeType="1"/>
          </p:cNvSpPr>
          <p:nvPr/>
        </p:nvSpPr>
        <p:spPr bwMode="auto">
          <a:xfrm>
            <a:off x="7580313" y="5761038"/>
            <a:ext cx="457200" cy="0"/>
          </a:xfrm>
          <a:prstGeom prst="line">
            <a:avLst/>
          </a:prstGeom>
          <a:noFill/>
          <a:ln w="12700">
            <a:solidFill>
              <a:schemeClr val="tx1"/>
            </a:solidFill>
            <a:round/>
            <a:headEnd/>
            <a:tailEnd type="triangle" w="med" len="med"/>
          </a:ln>
        </p:spPr>
        <p:txBody>
          <a:bodyPr wrap="none" anchor="ctr">
            <a:prstTxWarp prst="textNoShape">
              <a:avLst/>
            </a:prstTxWarp>
          </a:bodyPr>
          <a:lstStyle/>
          <a:p>
            <a:endParaRPr lang="en-US" dirty="0"/>
          </a:p>
        </p:txBody>
      </p:sp>
      <p:sp>
        <p:nvSpPr>
          <p:cNvPr id="70697" name="Line 44"/>
          <p:cNvSpPr>
            <a:spLocks noChangeShapeType="1"/>
          </p:cNvSpPr>
          <p:nvPr/>
        </p:nvSpPr>
        <p:spPr bwMode="auto">
          <a:xfrm>
            <a:off x="6488113" y="3779838"/>
            <a:ext cx="1560512" cy="0"/>
          </a:xfrm>
          <a:prstGeom prst="line">
            <a:avLst/>
          </a:prstGeom>
          <a:noFill/>
          <a:ln w="25400">
            <a:solidFill>
              <a:schemeClr val="tx1"/>
            </a:solidFill>
            <a:round/>
            <a:headEnd/>
            <a:tailEnd/>
          </a:ln>
        </p:spPr>
        <p:txBody>
          <a:bodyPr wrap="none" anchor="ctr">
            <a:prstTxWarp prst="textNoShape">
              <a:avLst/>
            </a:prstTxWarp>
          </a:bodyPr>
          <a:lstStyle/>
          <a:p>
            <a:endParaRPr lang="en-US" dirty="0"/>
          </a:p>
        </p:txBody>
      </p:sp>
      <p:sp>
        <p:nvSpPr>
          <p:cNvPr id="2" name="Triangle 1"/>
          <p:cNvSpPr/>
          <p:nvPr/>
        </p:nvSpPr>
        <p:spPr bwMode="auto">
          <a:xfrm>
            <a:off x="7946397" y="5848795"/>
            <a:ext cx="198105" cy="165100"/>
          </a:xfrm>
          <a:prstGeom prst="triangle">
            <a:avLst/>
          </a:prstGeom>
          <a:solidFill>
            <a:schemeClr val="accent2"/>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New Roman" pitchFamily="27" charset="0"/>
            </a:endParaRPr>
          </a:p>
        </p:txBody>
      </p:sp>
      <p:sp>
        <p:nvSpPr>
          <p:cNvPr id="43" name="Triangle 42"/>
          <p:cNvSpPr/>
          <p:nvPr/>
        </p:nvSpPr>
        <p:spPr bwMode="auto">
          <a:xfrm>
            <a:off x="2048687" y="5857875"/>
            <a:ext cx="198105" cy="165100"/>
          </a:xfrm>
          <a:prstGeom prst="triangle">
            <a:avLst/>
          </a:prstGeom>
          <a:solidFill>
            <a:schemeClr val="accent2"/>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New Roman" pitchFamily="27" charset="0"/>
            </a:endParaRPr>
          </a:p>
        </p:txBody>
      </p:sp>
      <p:sp>
        <p:nvSpPr>
          <p:cNvPr id="44" name="Triangle 43"/>
          <p:cNvSpPr/>
          <p:nvPr/>
        </p:nvSpPr>
        <p:spPr bwMode="auto">
          <a:xfrm>
            <a:off x="5864410" y="5828506"/>
            <a:ext cx="198105" cy="165100"/>
          </a:xfrm>
          <a:prstGeom prst="triangle">
            <a:avLst/>
          </a:prstGeom>
          <a:solidFill>
            <a:schemeClr val="accent2"/>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New Roman" pitchFamily="27" charset="0"/>
            </a:endParaRPr>
          </a:p>
        </p:txBody>
      </p:sp>
      <p:sp>
        <p:nvSpPr>
          <p:cNvPr id="45" name="Triangle 44"/>
          <p:cNvSpPr/>
          <p:nvPr/>
        </p:nvSpPr>
        <p:spPr bwMode="auto">
          <a:xfrm>
            <a:off x="6173953" y="5828506"/>
            <a:ext cx="198105" cy="165100"/>
          </a:xfrm>
          <a:prstGeom prst="triangle">
            <a:avLst/>
          </a:prstGeom>
          <a:solidFill>
            <a:schemeClr val="accent2"/>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New Roman" pitchFamily="27" charset="0"/>
            </a:endParaRPr>
          </a:p>
        </p:txBody>
      </p:sp>
    </p:spTree>
  </p:cSld>
  <p:clrMapOvr>
    <a:masterClrMapping/>
  </p:clrMapOvr>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7" name="Rectangle 1027"/>
          <p:cNvSpPr>
            <a:spLocks noGrp="1" noChangeArrowheads="1"/>
          </p:cNvSpPr>
          <p:nvPr>
            <p:ph type="title"/>
          </p:nvPr>
        </p:nvSpPr>
        <p:spPr>
          <a:xfrm>
            <a:off x="865188" y="142875"/>
            <a:ext cx="7943850" cy="793750"/>
          </a:xfrm>
        </p:spPr>
        <p:txBody>
          <a:bodyPr wrap="square"/>
          <a:lstStyle/>
          <a:p>
            <a:r>
              <a:rPr lang="en-US" sz="2800" dirty="0"/>
              <a:t>SPKs for Objects Located on </a:t>
            </a:r>
            <a:br>
              <a:rPr lang="en-US" sz="2800" dirty="0"/>
            </a:br>
            <a:r>
              <a:rPr lang="en-US" sz="2800" dirty="0"/>
              <a:t>the Surface of a Natural Body</a:t>
            </a:r>
            <a:endParaRPr lang="en-US" dirty="0"/>
          </a:p>
        </p:txBody>
      </p:sp>
      <p:sp>
        <p:nvSpPr>
          <p:cNvPr id="74756" name="Rectangle 1026"/>
          <p:cNvSpPr>
            <a:spLocks noGrp="1" noChangeArrowheads="1"/>
          </p:cNvSpPr>
          <p:nvPr>
            <p:ph idx="1"/>
          </p:nvPr>
        </p:nvSpPr>
        <p:spPr>
          <a:xfrm>
            <a:off x="529827" y="1804591"/>
            <a:ext cx="8191548" cy="4451032"/>
          </a:xfrm>
        </p:spPr>
        <p:txBody>
          <a:bodyPr lIns="90487" rIns="90487"/>
          <a:lstStyle/>
          <a:p>
            <a:r>
              <a:rPr lang="en-US" dirty="0"/>
              <a:t>An SPK file may contain positions of tracking stations, observatories, rovers, etc.</a:t>
            </a:r>
          </a:p>
          <a:p>
            <a:pPr lvl="1"/>
            <a:r>
              <a:rPr lang="en-US" dirty="0"/>
              <a:t>The object could be stationary or moving</a:t>
            </a:r>
          </a:p>
          <a:p>
            <a:pPr lvl="1"/>
            <a:r>
              <a:rPr lang="en-US" dirty="0"/>
              <a:t>Usually such SPKs contain ephemeris data given in the body-fixed reference frame </a:t>
            </a:r>
          </a:p>
          <a:p>
            <a:endParaRPr lang="en-US" dirty="0"/>
          </a:p>
          <a:p>
            <a:r>
              <a:rPr lang="en-US" dirty="0"/>
              <a:t>One reads this file the same as for any other SPK file</a:t>
            </a:r>
          </a:p>
          <a:p>
            <a:pPr lvl="1"/>
            <a:r>
              <a:rPr lang="en-US" dirty="0"/>
              <a:t>Use the name or NAIF ID of the antenna, observatory or rover as the “target” or “observer” in an SPK reader argument list </a:t>
            </a:r>
          </a:p>
          <a:p>
            <a:pPr lvl="1"/>
            <a:r>
              <a:rPr lang="en-US" dirty="0"/>
              <a:t>Also requires use of a SPICE PCK file if you request vectors to be returned in an inertial frame such as J2000; the PCK is needed to rotate body-fixed vectors to the J2000 frame </a:t>
            </a:r>
          </a:p>
        </p:txBody>
      </p:sp>
      <p:sp>
        <p:nvSpPr>
          <p:cNvPr id="74754" name="Footer Placeholder 3"/>
          <p:cNvSpPr>
            <a:spLocks noGrp="1"/>
          </p:cNvSpPr>
          <p:nvPr>
            <p:ph type="ftr" sz="quarter" idx="10"/>
          </p:nvPr>
        </p:nvSpPr>
        <p:spPr>
          <a:noFill/>
        </p:spPr>
        <p:txBody>
          <a:bodyPr/>
          <a:lstStyle/>
          <a:p>
            <a:r>
              <a:rPr lang="en-US" dirty="0"/>
              <a:t>SPK Subsystem</a:t>
            </a:r>
          </a:p>
        </p:txBody>
      </p:sp>
      <p:sp>
        <p:nvSpPr>
          <p:cNvPr id="74755" name="Slide Number Placeholder 4"/>
          <p:cNvSpPr>
            <a:spLocks noGrp="1"/>
          </p:cNvSpPr>
          <p:nvPr>
            <p:ph type="sldNum" sz="quarter" idx="11"/>
          </p:nvPr>
        </p:nvSpPr>
        <p:spPr>
          <a:noFill/>
        </p:spPr>
        <p:txBody>
          <a:bodyPr/>
          <a:lstStyle/>
          <a:p>
            <a:fld id="{9E966B70-F5F0-9747-84D4-3B054B5C486D}" type="slidenum">
              <a:rPr lang="en-US"/>
              <a:pPr/>
              <a:t>38</a:t>
            </a:fld>
            <a:endParaRPr lang="en-US" sz="1400" b="0" dirty="0">
              <a:latin typeface="Times New Roman" charset="0"/>
            </a:endParaRPr>
          </a:p>
        </p:txBody>
      </p:sp>
    </p:spTree>
  </p:cSld>
  <p:clrMapOvr>
    <a:masterClrMapping/>
  </p:clrMapOvr>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6" name="Rectangle 1026"/>
          <p:cNvSpPr>
            <a:spLocks noGrp="1" noChangeArrowheads="1"/>
          </p:cNvSpPr>
          <p:nvPr>
            <p:ph type="title"/>
          </p:nvPr>
        </p:nvSpPr>
        <p:spPr>
          <a:xfrm>
            <a:off x="3054289" y="2719388"/>
            <a:ext cx="3275135" cy="490391"/>
          </a:xfrm>
        </p:spPr>
        <p:txBody>
          <a:bodyPr/>
          <a:lstStyle/>
          <a:p>
            <a:r>
              <a:rPr lang="en-US" dirty="0"/>
              <a:t>Using SPK Files</a:t>
            </a:r>
          </a:p>
        </p:txBody>
      </p:sp>
      <p:sp>
        <p:nvSpPr>
          <p:cNvPr id="28674" name="Footer Placeholder 3"/>
          <p:cNvSpPr>
            <a:spLocks noGrp="1"/>
          </p:cNvSpPr>
          <p:nvPr>
            <p:ph type="ftr" sz="quarter" idx="10"/>
          </p:nvPr>
        </p:nvSpPr>
        <p:spPr>
          <a:noFill/>
        </p:spPr>
        <p:txBody>
          <a:bodyPr/>
          <a:lstStyle/>
          <a:p>
            <a:r>
              <a:rPr lang="en-US" dirty="0"/>
              <a:t>SPK Subsystem</a:t>
            </a:r>
          </a:p>
        </p:txBody>
      </p:sp>
      <p:sp>
        <p:nvSpPr>
          <p:cNvPr id="28675" name="Slide Number Placeholder 4"/>
          <p:cNvSpPr>
            <a:spLocks noGrp="1"/>
          </p:cNvSpPr>
          <p:nvPr>
            <p:ph type="sldNum" sz="quarter" idx="11"/>
          </p:nvPr>
        </p:nvSpPr>
        <p:spPr>
          <a:noFill/>
        </p:spPr>
        <p:txBody>
          <a:bodyPr/>
          <a:lstStyle/>
          <a:p>
            <a:fld id="{91602929-B288-BC42-9E81-431D6E3E5FBC}" type="slidenum">
              <a:rPr lang="en-US"/>
              <a:pPr/>
              <a:t>39</a:t>
            </a:fld>
            <a:endParaRPr lang="en-US" sz="1400" b="0" dirty="0">
              <a:latin typeface="Times New Roman"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79200" y="381000"/>
            <a:ext cx="4141358" cy="490391"/>
          </a:xfrm>
        </p:spPr>
        <p:txBody>
          <a:bodyPr/>
          <a:lstStyle/>
          <a:p>
            <a:r>
              <a:rPr lang="en-US" dirty="0"/>
              <a:t>A Picture is worth …</a:t>
            </a:r>
          </a:p>
        </p:txBody>
      </p:sp>
      <p:sp>
        <p:nvSpPr>
          <p:cNvPr id="3" name="Content Placeholder 2"/>
          <p:cNvSpPr>
            <a:spLocks noGrp="1"/>
          </p:cNvSpPr>
          <p:nvPr>
            <p:ph idx="1"/>
          </p:nvPr>
        </p:nvSpPr>
        <p:spPr/>
        <p:txBody>
          <a:bodyPr/>
          <a:lstStyle/>
          <a:p>
            <a:r>
              <a:rPr lang="en-US" dirty="0"/>
              <a:t>We’ll start with a mostly pictorial view of ephemeris data and SPK files, just to ease you into this topic.</a:t>
            </a:r>
          </a:p>
        </p:txBody>
      </p:sp>
      <p:sp>
        <p:nvSpPr>
          <p:cNvPr id="4" name="Footer Placeholder 3"/>
          <p:cNvSpPr>
            <a:spLocks noGrp="1"/>
          </p:cNvSpPr>
          <p:nvPr>
            <p:ph type="ftr" sz="quarter" idx="10"/>
          </p:nvPr>
        </p:nvSpPr>
        <p:spPr/>
        <p:txBody>
          <a:bodyPr/>
          <a:lstStyle/>
          <a:p>
            <a:pPr>
              <a:defRPr/>
            </a:pPr>
            <a:r>
              <a:rPr lang="en-US" dirty="0"/>
              <a:t>SPK Subsystem</a:t>
            </a:r>
          </a:p>
        </p:txBody>
      </p:sp>
      <p:sp>
        <p:nvSpPr>
          <p:cNvPr id="5" name="Slide Number Placeholder 4"/>
          <p:cNvSpPr>
            <a:spLocks noGrp="1"/>
          </p:cNvSpPr>
          <p:nvPr>
            <p:ph type="sldNum" sz="quarter" idx="11"/>
          </p:nvPr>
        </p:nvSpPr>
        <p:spPr/>
        <p:txBody>
          <a:bodyPr/>
          <a:lstStyle/>
          <a:p>
            <a:pPr>
              <a:defRPr/>
            </a:pPr>
            <a:fld id="{FEBF1FA2-1C28-D04A-87C7-3B9CE95A6DE2}" type="slidenum">
              <a:rPr lang="en-US" smtClean="0"/>
              <a:pPr>
                <a:defRPr/>
              </a:pPr>
              <a:t>4</a:t>
            </a:fld>
            <a:endParaRPr lang="en-US" sz="1400" b="0" dirty="0">
              <a:latin typeface="Times New Roman" charset="0"/>
            </a:endParaRPr>
          </a:p>
        </p:txBody>
      </p:sp>
    </p:spTree>
    <p:extLst>
      <p:ext uri="{BB962C8B-B14F-4D97-AF65-F5344CB8AC3E}">
        <p14:creationId xmlns:p14="http://schemas.microsoft.com/office/powerpoint/2010/main" val="3184018403"/>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02" name="Rectangle 4"/>
          <p:cNvSpPr>
            <a:spLocks noGrp="1" noChangeArrowheads="1"/>
          </p:cNvSpPr>
          <p:nvPr>
            <p:ph type="title"/>
          </p:nvPr>
        </p:nvSpPr>
        <p:spPr>
          <a:xfrm>
            <a:off x="2298700" y="374650"/>
            <a:ext cx="6192838" cy="422275"/>
          </a:xfrm>
        </p:spPr>
        <p:txBody>
          <a:bodyPr/>
          <a:lstStyle/>
          <a:p>
            <a:r>
              <a:rPr lang="en-US" sz="2800" dirty="0"/>
              <a:t>Retrieving Position or State Vectors</a:t>
            </a:r>
            <a:endParaRPr lang="en-US" dirty="0"/>
          </a:p>
        </p:txBody>
      </p:sp>
      <p:sp>
        <p:nvSpPr>
          <p:cNvPr id="29700" name="Rectangle 2"/>
          <p:cNvSpPr>
            <a:spLocks noGrp="1" noChangeArrowheads="1"/>
          </p:cNvSpPr>
          <p:nvPr>
            <p:ph idx="1"/>
          </p:nvPr>
        </p:nvSpPr>
        <p:spPr>
          <a:xfrm>
            <a:off x="846040" y="1663664"/>
            <a:ext cx="7730069" cy="4770590"/>
          </a:xfrm>
        </p:spPr>
        <p:txBody>
          <a:bodyPr lIns="90487" rIns="90487"/>
          <a:lstStyle/>
          <a:p>
            <a:pPr>
              <a:lnSpc>
                <a:spcPct val="80000"/>
              </a:lnSpc>
            </a:pPr>
            <a:r>
              <a:rPr lang="en-US" sz="2000" dirty="0"/>
              <a:t>To retrieve position or state vectors of ephemeris objects one often needs two kinds of SPICE kernels</a:t>
            </a:r>
          </a:p>
          <a:p>
            <a:pPr marL="628650" lvl="1">
              <a:lnSpc>
                <a:spcPct val="80000"/>
              </a:lnSpc>
            </a:pPr>
            <a:r>
              <a:rPr lang="en-US" sz="1600" dirty="0"/>
              <a:t>Ephemeris kernel(s)       (SPK)</a:t>
            </a:r>
          </a:p>
          <a:p>
            <a:pPr marL="628650" lvl="1">
              <a:lnSpc>
                <a:spcPct val="80000"/>
              </a:lnSpc>
            </a:pPr>
            <a:r>
              <a:rPr lang="en-US" sz="1600" dirty="0"/>
              <a:t>Leapseconds kernel       (LSK)				</a:t>
            </a:r>
          </a:p>
          <a:p>
            <a:pPr marL="971550" lvl="2">
              <a:lnSpc>
                <a:spcPct val="80000"/>
              </a:lnSpc>
            </a:pPr>
            <a:r>
              <a:rPr lang="en-US" sz="1600" dirty="0"/>
              <a:t>The LSK is used to convert between Coordinated Universal Time (UTC) and Barycentric Dynamical Time (TDB, also called Ephemeris Time, ET)</a:t>
            </a:r>
          </a:p>
          <a:p>
            <a:pPr marL="1371600" lvl="3">
              <a:lnSpc>
                <a:spcPct val="80000"/>
              </a:lnSpc>
            </a:pPr>
            <a:r>
              <a:rPr lang="en-US" dirty="0"/>
              <a:t>This conversion is done outside of the SPK subsystem</a:t>
            </a:r>
          </a:p>
          <a:p>
            <a:pPr>
              <a:lnSpc>
                <a:spcPct val="80000"/>
              </a:lnSpc>
            </a:pPr>
            <a:r>
              <a:rPr lang="en-US" sz="2000" dirty="0"/>
              <a:t>Retrieving ephemeris data from an SPK file is usually called “reading” the file</a:t>
            </a:r>
          </a:p>
          <a:p>
            <a:pPr marL="628650" lvl="1">
              <a:lnSpc>
                <a:spcPct val="80000"/>
              </a:lnSpc>
            </a:pPr>
            <a:r>
              <a:rPr lang="en-US" sz="1600" dirty="0"/>
              <a:t>This term is not very accurate since the SPK “reader” software also performs interpolation, and may chain together data from multiple sources, do frame transformations, and perform aberration corrections</a:t>
            </a:r>
          </a:p>
          <a:p>
            <a:pPr>
              <a:lnSpc>
                <a:spcPct val="80000"/>
              </a:lnSpc>
            </a:pPr>
            <a:r>
              <a:rPr lang="en-US" sz="2000" dirty="0"/>
              <a:t>State and position vectors retrieved from an SPK file by the SPK “reader” routines are Cartesian (rectangular) vectors of the form:</a:t>
            </a:r>
          </a:p>
          <a:p>
            <a:pPr marL="628650" lvl="1">
              <a:lnSpc>
                <a:spcPct val="80000"/>
              </a:lnSpc>
            </a:pPr>
            <a:r>
              <a:rPr lang="en-US" sz="1600" dirty="0"/>
              <a:t>X,Y, Z, dX, dY, dZ   for a state vector (km, km/sec)</a:t>
            </a:r>
          </a:p>
          <a:p>
            <a:pPr marL="628650" lvl="1">
              <a:lnSpc>
                <a:spcPct val="80000"/>
              </a:lnSpc>
            </a:pPr>
            <a:r>
              <a:rPr lang="en-US" sz="1600" dirty="0"/>
              <a:t>X, Y, Z                      for a position vector (km)</a:t>
            </a:r>
          </a:p>
        </p:txBody>
      </p:sp>
      <p:sp>
        <p:nvSpPr>
          <p:cNvPr id="29698" name="Footer Placeholder 3"/>
          <p:cNvSpPr>
            <a:spLocks noGrp="1"/>
          </p:cNvSpPr>
          <p:nvPr>
            <p:ph type="ftr" sz="quarter" idx="10"/>
          </p:nvPr>
        </p:nvSpPr>
        <p:spPr>
          <a:noFill/>
        </p:spPr>
        <p:txBody>
          <a:bodyPr/>
          <a:lstStyle/>
          <a:p>
            <a:r>
              <a:rPr lang="en-US" dirty="0"/>
              <a:t>SPK Subsystem</a:t>
            </a:r>
          </a:p>
        </p:txBody>
      </p:sp>
      <p:sp>
        <p:nvSpPr>
          <p:cNvPr id="29699" name="Slide Number Placeholder 4"/>
          <p:cNvSpPr>
            <a:spLocks noGrp="1"/>
          </p:cNvSpPr>
          <p:nvPr>
            <p:ph type="sldNum" sz="quarter" idx="11"/>
          </p:nvPr>
        </p:nvSpPr>
        <p:spPr>
          <a:noFill/>
        </p:spPr>
        <p:txBody>
          <a:bodyPr/>
          <a:lstStyle/>
          <a:p>
            <a:fld id="{AF268657-7C14-B940-B191-57F79FCDCA17}" type="slidenum">
              <a:rPr lang="en-US"/>
              <a:pPr/>
              <a:t>40</a:t>
            </a:fld>
            <a:endParaRPr lang="en-US" sz="1400" b="0" dirty="0">
              <a:latin typeface="Times New Roman" charset="0"/>
            </a:endParaRPr>
          </a:p>
        </p:txBody>
      </p:sp>
      <p:sp>
        <p:nvSpPr>
          <p:cNvPr id="29701" name="Rectangle 3"/>
          <p:cNvSpPr>
            <a:spLocks noChangeArrowheads="1"/>
          </p:cNvSpPr>
          <p:nvPr/>
        </p:nvSpPr>
        <p:spPr bwMode="auto">
          <a:xfrm>
            <a:off x="1095375" y="1504950"/>
            <a:ext cx="7212013" cy="1296988"/>
          </a:xfrm>
          <a:prstGeom prst="rect">
            <a:avLst/>
          </a:prstGeom>
          <a:noFill/>
          <a:ln w="12700">
            <a:noFill/>
            <a:miter lim="800000"/>
            <a:headEnd/>
            <a:tailEnd/>
          </a:ln>
        </p:spPr>
        <p:txBody>
          <a:bodyPr wrap="none" anchor="ctr">
            <a:prstTxWarp prst="textNoShape">
              <a:avLst/>
            </a:prstTxWarp>
          </a:bodyPr>
          <a:lstStyle/>
          <a:p>
            <a:pPr eaLnBrk="0" hangingPunct="0">
              <a:spcBef>
                <a:spcPct val="50000"/>
              </a:spcBef>
            </a:pPr>
            <a:endParaRPr lang="en-US" dirty="0"/>
          </a:p>
        </p:txBody>
      </p:sp>
    </p:spTree>
    <p:extLst>
      <p:ext uri="{BB962C8B-B14F-4D97-AF65-F5344CB8AC3E}">
        <p14:creationId xmlns:p14="http://schemas.microsoft.com/office/powerpoint/2010/main" val="111986857"/>
      </p:ext>
    </p:extLst>
  </p:cSld>
  <p:clrMapOvr>
    <a:masterClrMapping/>
  </p:clrMapOvr>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67" name="Rectangle 24"/>
          <p:cNvSpPr>
            <a:spLocks noGrp="1" noChangeArrowheads="1"/>
          </p:cNvSpPr>
          <p:nvPr>
            <p:ph type="title"/>
          </p:nvPr>
        </p:nvSpPr>
        <p:spPr>
          <a:xfrm>
            <a:off x="3179763" y="376238"/>
            <a:ext cx="4337050" cy="422275"/>
          </a:xfrm>
        </p:spPr>
        <p:txBody>
          <a:bodyPr/>
          <a:lstStyle/>
          <a:p>
            <a:r>
              <a:rPr lang="en-US" sz="2800" dirty="0"/>
              <a:t>Retrieving a State Vector</a:t>
            </a:r>
          </a:p>
        </p:txBody>
      </p:sp>
      <p:sp>
        <p:nvSpPr>
          <p:cNvPr id="31748" name="Rectangle 5"/>
          <p:cNvSpPr>
            <a:spLocks noGrp="1" noChangeArrowheads="1"/>
          </p:cNvSpPr>
          <p:nvPr>
            <p:ph idx="1"/>
          </p:nvPr>
        </p:nvSpPr>
        <p:spPr>
          <a:xfrm>
            <a:off x="228600" y="1778000"/>
            <a:ext cx="8858250" cy="5092700"/>
          </a:xfrm>
        </p:spPr>
        <p:txBody>
          <a:bodyPr lIns="90487" rIns="90487"/>
          <a:lstStyle/>
          <a:p>
            <a:pPr marL="0" indent="0">
              <a:buFontTx/>
              <a:buNone/>
            </a:pPr>
            <a:r>
              <a:rPr lang="en-US" sz="1800" dirty="0"/>
              <a:t>Tell your program which SPICE files to use (“loading” files)</a:t>
            </a:r>
          </a:p>
          <a:p>
            <a:pPr marL="571500" lvl="1" indent="-457200">
              <a:buFontTx/>
              <a:buNone/>
            </a:pPr>
            <a:r>
              <a:rPr lang="en-US" dirty="0"/>
              <a:t>CALL FURNSH  ('spk_file_name')</a:t>
            </a:r>
          </a:p>
          <a:p>
            <a:pPr marL="571500" lvl="1" indent="-457200">
              <a:buFontTx/>
              <a:buNone/>
            </a:pPr>
            <a:r>
              <a:rPr lang="en-US" dirty="0"/>
              <a:t>CALL FURNSH  ('leapseconds_file_name')</a:t>
            </a:r>
          </a:p>
          <a:p>
            <a:pPr marL="0" indent="0">
              <a:buFontTx/>
              <a:buNone/>
            </a:pPr>
            <a:endParaRPr lang="en-US" dirty="0"/>
          </a:p>
          <a:p>
            <a:pPr marL="0" indent="0">
              <a:buFontTx/>
              <a:buNone/>
            </a:pPr>
            <a:endParaRPr lang="en-US" dirty="0"/>
          </a:p>
          <a:p>
            <a:pPr marL="0" indent="0">
              <a:buFontTx/>
              <a:buNone/>
            </a:pPr>
            <a:r>
              <a:rPr lang="en-US" sz="1800" dirty="0"/>
              <a:t>Convert UTC time to ephemeris time (TDB), if needed</a:t>
            </a:r>
          </a:p>
          <a:p>
            <a:pPr marL="571500" lvl="1" indent="-457200">
              <a:buFontTx/>
              <a:buNone/>
            </a:pPr>
            <a:r>
              <a:rPr lang="en-US" dirty="0"/>
              <a:t>CALL STR2ET ( 'utc_string', </a:t>
            </a:r>
            <a:r>
              <a:rPr lang="en-US" i="1" dirty="0"/>
              <a:t>tdb</a:t>
            </a:r>
            <a:r>
              <a:rPr lang="en-US" dirty="0"/>
              <a:t>)</a:t>
            </a:r>
          </a:p>
          <a:p>
            <a:pPr marL="0" indent="0">
              <a:buFontTx/>
              <a:buNone/>
            </a:pPr>
            <a:endParaRPr lang="en-US" dirty="0"/>
          </a:p>
          <a:p>
            <a:pPr marL="0" indent="0">
              <a:buFontTx/>
              <a:buNone/>
            </a:pPr>
            <a:r>
              <a:rPr lang="en-US" sz="1800" dirty="0"/>
              <a:t>Retrieve state vector from the SPK file at your requested time</a:t>
            </a:r>
          </a:p>
          <a:p>
            <a:pPr marL="571500" lvl="1" indent="-457200">
              <a:buFontTx/>
              <a:buNone/>
            </a:pPr>
            <a:r>
              <a:rPr lang="en-US" dirty="0"/>
              <a:t>CALL SPKEZR (target, tdb, 'frame', 'correction', observer, </a:t>
            </a:r>
            <a:r>
              <a:rPr lang="en-US" i="1" dirty="0"/>
              <a:t>state, light time</a:t>
            </a:r>
            <a:r>
              <a:rPr lang="en-US" dirty="0"/>
              <a:t>)</a:t>
            </a:r>
          </a:p>
          <a:p>
            <a:pPr marL="571500" lvl="1" indent="-457200">
              <a:buFontTx/>
              <a:buNone/>
            </a:pPr>
            <a:endParaRPr lang="en-US" dirty="0"/>
          </a:p>
          <a:p>
            <a:pPr marL="571500" lvl="1" indent="-457200">
              <a:buFontTx/>
              <a:buNone/>
            </a:pPr>
            <a:endParaRPr lang="en-US" dirty="0"/>
          </a:p>
          <a:p>
            <a:pPr marL="0" indent="0">
              <a:buFontTx/>
              <a:buNone/>
            </a:pPr>
            <a:r>
              <a:rPr lang="en-US" sz="1800" dirty="0"/>
              <a:t>Now use the returned state vector in other SPICE routines to compute observation geometry of interest. </a:t>
            </a:r>
            <a:endParaRPr lang="en-US" dirty="0"/>
          </a:p>
        </p:txBody>
      </p:sp>
      <p:sp>
        <p:nvSpPr>
          <p:cNvPr id="31746" name="Footer Placeholder 3"/>
          <p:cNvSpPr>
            <a:spLocks noGrp="1"/>
          </p:cNvSpPr>
          <p:nvPr>
            <p:ph type="ftr" sz="quarter" idx="10"/>
          </p:nvPr>
        </p:nvSpPr>
        <p:spPr>
          <a:noFill/>
        </p:spPr>
        <p:txBody>
          <a:bodyPr/>
          <a:lstStyle/>
          <a:p>
            <a:r>
              <a:rPr lang="en-US" dirty="0"/>
              <a:t>SPK Subsystem</a:t>
            </a:r>
          </a:p>
        </p:txBody>
      </p:sp>
      <p:sp>
        <p:nvSpPr>
          <p:cNvPr id="31747" name="Slide Number Placeholder 4"/>
          <p:cNvSpPr>
            <a:spLocks noGrp="1"/>
          </p:cNvSpPr>
          <p:nvPr>
            <p:ph type="sldNum" sz="quarter" idx="11"/>
          </p:nvPr>
        </p:nvSpPr>
        <p:spPr>
          <a:noFill/>
        </p:spPr>
        <p:txBody>
          <a:bodyPr/>
          <a:lstStyle/>
          <a:p>
            <a:fld id="{1B59F800-E251-A040-B4ED-5E2D287C5453}" type="slidenum">
              <a:rPr lang="en-US"/>
              <a:pPr/>
              <a:t>41</a:t>
            </a:fld>
            <a:endParaRPr lang="en-US" sz="1400" b="0" dirty="0">
              <a:latin typeface="Times New Roman" charset="0"/>
            </a:endParaRPr>
          </a:p>
        </p:txBody>
      </p:sp>
      <p:sp>
        <p:nvSpPr>
          <p:cNvPr id="31749" name="Line 6"/>
          <p:cNvSpPr>
            <a:spLocks noChangeShapeType="1"/>
          </p:cNvSpPr>
          <p:nvPr/>
        </p:nvSpPr>
        <p:spPr bwMode="auto">
          <a:xfrm>
            <a:off x="234950" y="3667125"/>
            <a:ext cx="0" cy="2978150"/>
          </a:xfrm>
          <a:prstGeom prst="line">
            <a:avLst/>
          </a:prstGeom>
          <a:noFill/>
          <a:ln w="12700">
            <a:solidFill>
              <a:schemeClr val="accent2"/>
            </a:solidFill>
            <a:round/>
            <a:headEnd/>
            <a:tailEnd/>
          </a:ln>
        </p:spPr>
        <p:txBody>
          <a:bodyPr wrap="none" anchor="ctr">
            <a:prstTxWarp prst="textNoShape">
              <a:avLst/>
            </a:prstTxWarp>
          </a:bodyPr>
          <a:lstStyle/>
          <a:p>
            <a:endParaRPr lang="en-US" dirty="0"/>
          </a:p>
        </p:txBody>
      </p:sp>
      <p:sp>
        <p:nvSpPr>
          <p:cNvPr id="31750" name="Line 7"/>
          <p:cNvSpPr>
            <a:spLocks noChangeShapeType="1"/>
          </p:cNvSpPr>
          <p:nvPr/>
        </p:nvSpPr>
        <p:spPr bwMode="auto">
          <a:xfrm>
            <a:off x="257175" y="3644900"/>
            <a:ext cx="111125" cy="0"/>
          </a:xfrm>
          <a:prstGeom prst="line">
            <a:avLst/>
          </a:prstGeom>
          <a:noFill/>
          <a:ln w="12700">
            <a:solidFill>
              <a:schemeClr val="accent2"/>
            </a:solidFill>
            <a:round/>
            <a:headEnd/>
            <a:tailEnd/>
          </a:ln>
        </p:spPr>
        <p:txBody>
          <a:bodyPr wrap="none" anchor="ctr">
            <a:prstTxWarp prst="textNoShape">
              <a:avLst/>
            </a:prstTxWarp>
          </a:bodyPr>
          <a:lstStyle/>
          <a:p>
            <a:endParaRPr lang="en-US" dirty="0"/>
          </a:p>
        </p:txBody>
      </p:sp>
      <p:sp>
        <p:nvSpPr>
          <p:cNvPr id="31751" name="Line 8"/>
          <p:cNvSpPr>
            <a:spLocks noChangeShapeType="1"/>
          </p:cNvSpPr>
          <p:nvPr/>
        </p:nvSpPr>
        <p:spPr bwMode="auto">
          <a:xfrm>
            <a:off x="257175" y="6640513"/>
            <a:ext cx="111125" cy="0"/>
          </a:xfrm>
          <a:prstGeom prst="line">
            <a:avLst/>
          </a:prstGeom>
          <a:noFill/>
          <a:ln w="12700">
            <a:solidFill>
              <a:schemeClr val="accent2"/>
            </a:solidFill>
            <a:round/>
            <a:headEnd/>
            <a:tailEnd/>
          </a:ln>
        </p:spPr>
        <p:txBody>
          <a:bodyPr wrap="none" anchor="ctr">
            <a:prstTxWarp prst="textNoShape">
              <a:avLst/>
            </a:prstTxWarp>
          </a:bodyPr>
          <a:lstStyle/>
          <a:p>
            <a:endParaRPr lang="en-US" dirty="0"/>
          </a:p>
        </p:txBody>
      </p:sp>
      <p:sp>
        <p:nvSpPr>
          <p:cNvPr id="31752" name="Rectangle 9"/>
          <p:cNvSpPr>
            <a:spLocks noChangeArrowheads="1"/>
          </p:cNvSpPr>
          <p:nvPr/>
        </p:nvSpPr>
        <p:spPr bwMode="auto">
          <a:xfrm>
            <a:off x="198438" y="3316288"/>
            <a:ext cx="3544887" cy="263525"/>
          </a:xfrm>
          <a:prstGeom prst="rect">
            <a:avLst/>
          </a:prstGeom>
          <a:noFill/>
          <a:ln w="12700">
            <a:noFill/>
            <a:miter lim="800000"/>
            <a:headEnd/>
            <a:tailEnd/>
          </a:ln>
        </p:spPr>
        <p:txBody>
          <a:bodyPr wrap="none" lIns="63500" tIns="25400" rIns="63500" bIns="25400">
            <a:prstTxWarp prst="textNoShape">
              <a:avLst/>
            </a:prstTxWarp>
            <a:spAutoFit/>
          </a:bodyPr>
          <a:lstStyle/>
          <a:p>
            <a:pPr eaLnBrk="0" hangingPunct="0"/>
            <a:r>
              <a:rPr lang="en-US" sz="1400" dirty="0">
                <a:solidFill>
                  <a:schemeClr val="accent2"/>
                </a:solidFill>
              </a:rPr>
              <a:t>Loop... do as many times as you need to</a:t>
            </a:r>
            <a:endParaRPr lang="en-US" sz="1200" b="0" dirty="0"/>
          </a:p>
        </p:txBody>
      </p:sp>
      <p:sp>
        <p:nvSpPr>
          <p:cNvPr id="31753" name="Line 10"/>
          <p:cNvSpPr>
            <a:spLocks noChangeShapeType="1"/>
          </p:cNvSpPr>
          <p:nvPr/>
        </p:nvSpPr>
        <p:spPr bwMode="auto">
          <a:xfrm>
            <a:off x="234950" y="1806575"/>
            <a:ext cx="0" cy="873125"/>
          </a:xfrm>
          <a:prstGeom prst="line">
            <a:avLst/>
          </a:prstGeom>
          <a:noFill/>
          <a:ln w="12700">
            <a:solidFill>
              <a:schemeClr val="accent2"/>
            </a:solidFill>
            <a:round/>
            <a:headEnd/>
            <a:tailEnd/>
          </a:ln>
        </p:spPr>
        <p:txBody>
          <a:bodyPr wrap="none" anchor="ctr">
            <a:prstTxWarp prst="textNoShape">
              <a:avLst/>
            </a:prstTxWarp>
          </a:bodyPr>
          <a:lstStyle/>
          <a:p>
            <a:endParaRPr lang="en-US" dirty="0"/>
          </a:p>
        </p:txBody>
      </p:sp>
      <p:sp>
        <p:nvSpPr>
          <p:cNvPr id="31754" name="Line 11"/>
          <p:cNvSpPr>
            <a:spLocks noChangeShapeType="1"/>
          </p:cNvSpPr>
          <p:nvPr/>
        </p:nvSpPr>
        <p:spPr bwMode="auto">
          <a:xfrm>
            <a:off x="257175" y="1784350"/>
            <a:ext cx="111125" cy="0"/>
          </a:xfrm>
          <a:prstGeom prst="line">
            <a:avLst/>
          </a:prstGeom>
          <a:noFill/>
          <a:ln w="12700">
            <a:solidFill>
              <a:schemeClr val="accent2"/>
            </a:solidFill>
            <a:round/>
            <a:headEnd/>
            <a:tailEnd/>
          </a:ln>
        </p:spPr>
        <p:txBody>
          <a:bodyPr wrap="none" anchor="ctr">
            <a:prstTxWarp prst="textNoShape">
              <a:avLst/>
            </a:prstTxWarp>
          </a:bodyPr>
          <a:lstStyle/>
          <a:p>
            <a:endParaRPr lang="en-US" dirty="0"/>
          </a:p>
        </p:txBody>
      </p:sp>
      <p:sp>
        <p:nvSpPr>
          <p:cNvPr id="31755" name="Line 12"/>
          <p:cNvSpPr>
            <a:spLocks noChangeShapeType="1"/>
          </p:cNvSpPr>
          <p:nvPr/>
        </p:nvSpPr>
        <p:spPr bwMode="auto">
          <a:xfrm>
            <a:off x="257175" y="2698750"/>
            <a:ext cx="111125" cy="0"/>
          </a:xfrm>
          <a:prstGeom prst="line">
            <a:avLst/>
          </a:prstGeom>
          <a:noFill/>
          <a:ln w="12700">
            <a:solidFill>
              <a:schemeClr val="accent2"/>
            </a:solidFill>
            <a:round/>
            <a:headEnd/>
            <a:tailEnd/>
          </a:ln>
        </p:spPr>
        <p:txBody>
          <a:bodyPr wrap="none" anchor="ctr">
            <a:prstTxWarp prst="textNoShape">
              <a:avLst/>
            </a:prstTxWarp>
          </a:bodyPr>
          <a:lstStyle/>
          <a:p>
            <a:endParaRPr lang="en-US" dirty="0"/>
          </a:p>
        </p:txBody>
      </p:sp>
      <p:sp>
        <p:nvSpPr>
          <p:cNvPr id="31756" name="Rectangle 13"/>
          <p:cNvSpPr>
            <a:spLocks noChangeArrowheads="1"/>
          </p:cNvSpPr>
          <p:nvPr/>
        </p:nvSpPr>
        <p:spPr bwMode="auto">
          <a:xfrm>
            <a:off x="165100" y="1412875"/>
            <a:ext cx="4957763" cy="263525"/>
          </a:xfrm>
          <a:prstGeom prst="rect">
            <a:avLst/>
          </a:prstGeom>
          <a:noFill/>
          <a:ln w="12700">
            <a:noFill/>
            <a:miter lim="800000"/>
            <a:headEnd/>
            <a:tailEnd/>
          </a:ln>
        </p:spPr>
        <p:txBody>
          <a:bodyPr wrap="none" lIns="63500" tIns="25400" rIns="63500" bIns="25400">
            <a:prstTxWarp prst="textNoShape">
              <a:avLst/>
            </a:prstTxWarp>
            <a:spAutoFit/>
          </a:bodyPr>
          <a:lstStyle/>
          <a:p>
            <a:pPr eaLnBrk="0" hangingPunct="0"/>
            <a:r>
              <a:rPr lang="en-US" sz="1400" dirty="0">
                <a:solidFill>
                  <a:schemeClr val="accent2"/>
                </a:solidFill>
              </a:rPr>
              <a:t>Initialization…typically done </a:t>
            </a:r>
            <a:r>
              <a:rPr lang="en-US" sz="1400" u="sng" dirty="0">
                <a:solidFill>
                  <a:schemeClr val="accent1"/>
                </a:solidFill>
              </a:rPr>
              <a:t>once</a:t>
            </a:r>
            <a:r>
              <a:rPr lang="en-US" sz="1400" dirty="0">
                <a:solidFill>
                  <a:schemeClr val="accent2"/>
                </a:solidFill>
              </a:rPr>
              <a:t> per program execution</a:t>
            </a:r>
            <a:endParaRPr lang="en-US" sz="1400" b="0" dirty="0"/>
          </a:p>
        </p:txBody>
      </p:sp>
      <p:sp>
        <p:nvSpPr>
          <p:cNvPr id="31757" name="Line 14"/>
          <p:cNvSpPr>
            <a:spLocks noChangeShapeType="1"/>
          </p:cNvSpPr>
          <p:nvPr/>
        </p:nvSpPr>
        <p:spPr bwMode="auto">
          <a:xfrm>
            <a:off x="2209800" y="5416550"/>
            <a:ext cx="4289425" cy="0"/>
          </a:xfrm>
          <a:prstGeom prst="line">
            <a:avLst/>
          </a:prstGeom>
          <a:noFill/>
          <a:ln w="12700">
            <a:solidFill>
              <a:schemeClr val="tx1"/>
            </a:solidFill>
            <a:prstDash val="dash"/>
            <a:round/>
            <a:headEnd/>
            <a:tailEnd/>
          </a:ln>
        </p:spPr>
        <p:txBody>
          <a:bodyPr wrap="none" anchor="ctr">
            <a:prstTxWarp prst="textNoShape">
              <a:avLst/>
            </a:prstTxWarp>
          </a:bodyPr>
          <a:lstStyle/>
          <a:p>
            <a:endParaRPr lang="en-US" dirty="0"/>
          </a:p>
        </p:txBody>
      </p:sp>
      <p:sp>
        <p:nvSpPr>
          <p:cNvPr id="31758" name="Line 15"/>
          <p:cNvSpPr>
            <a:spLocks noChangeShapeType="1"/>
          </p:cNvSpPr>
          <p:nvPr/>
        </p:nvSpPr>
        <p:spPr bwMode="auto">
          <a:xfrm>
            <a:off x="6781800" y="5435600"/>
            <a:ext cx="1546225" cy="0"/>
          </a:xfrm>
          <a:prstGeom prst="line">
            <a:avLst/>
          </a:prstGeom>
          <a:noFill/>
          <a:ln w="28575">
            <a:solidFill>
              <a:schemeClr val="tx1"/>
            </a:solidFill>
            <a:prstDash val="dash"/>
            <a:round/>
            <a:headEnd/>
            <a:tailEnd/>
          </a:ln>
        </p:spPr>
        <p:txBody>
          <a:bodyPr wrap="none" anchor="ctr">
            <a:prstTxWarp prst="textNoShape">
              <a:avLst/>
            </a:prstTxWarp>
          </a:bodyPr>
          <a:lstStyle/>
          <a:p>
            <a:endParaRPr lang="en-US" dirty="0"/>
          </a:p>
        </p:txBody>
      </p:sp>
      <p:sp>
        <p:nvSpPr>
          <p:cNvPr id="31759" name="Line 16"/>
          <p:cNvSpPr>
            <a:spLocks noChangeShapeType="1"/>
          </p:cNvSpPr>
          <p:nvPr/>
        </p:nvSpPr>
        <p:spPr bwMode="auto">
          <a:xfrm flipV="1">
            <a:off x="4984750" y="5418138"/>
            <a:ext cx="0" cy="377825"/>
          </a:xfrm>
          <a:prstGeom prst="line">
            <a:avLst/>
          </a:prstGeom>
          <a:noFill/>
          <a:ln w="12700">
            <a:solidFill>
              <a:schemeClr val="tx1"/>
            </a:solidFill>
            <a:round/>
            <a:headEnd/>
            <a:tailEnd type="triangle" w="med" len="med"/>
          </a:ln>
        </p:spPr>
        <p:txBody>
          <a:bodyPr wrap="none" anchor="ctr">
            <a:prstTxWarp prst="textNoShape">
              <a:avLst/>
            </a:prstTxWarp>
          </a:bodyPr>
          <a:lstStyle/>
          <a:p>
            <a:endParaRPr lang="en-US" dirty="0"/>
          </a:p>
        </p:txBody>
      </p:sp>
      <p:sp>
        <p:nvSpPr>
          <p:cNvPr id="31760" name="Line 17"/>
          <p:cNvSpPr>
            <a:spLocks noChangeShapeType="1"/>
          </p:cNvSpPr>
          <p:nvPr/>
        </p:nvSpPr>
        <p:spPr bwMode="auto">
          <a:xfrm>
            <a:off x="7778750" y="5451475"/>
            <a:ext cx="0" cy="339725"/>
          </a:xfrm>
          <a:prstGeom prst="line">
            <a:avLst/>
          </a:prstGeom>
          <a:noFill/>
          <a:ln w="12700">
            <a:solidFill>
              <a:schemeClr val="tx1"/>
            </a:solidFill>
            <a:round/>
            <a:headEnd/>
            <a:tailEnd type="triangle" w="med" len="med"/>
          </a:ln>
        </p:spPr>
        <p:txBody>
          <a:bodyPr wrap="none" anchor="ctr">
            <a:prstTxWarp prst="textNoShape">
              <a:avLst/>
            </a:prstTxWarp>
          </a:bodyPr>
          <a:lstStyle/>
          <a:p>
            <a:endParaRPr lang="en-US" dirty="0"/>
          </a:p>
        </p:txBody>
      </p:sp>
      <p:sp>
        <p:nvSpPr>
          <p:cNvPr id="31761" name="Rectangle 18"/>
          <p:cNvSpPr>
            <a:spLocks noChangeArrowheads="1"/>
          </p:cNvSpPr>
          <p:nvPr/>
        </p:nvSpPr>
        <p:spPr bwMode="auto">
          <a:xfrm>
            <a:off x="4783138" y="5791200"/>
            <a:ext cx="465137" cy="203200"/>
          </a:xfrm>
          <a:prstGeom prst="rect">
            <a:avLst/>
          </a:prstGeom>
          <a:noFill/>
          <a:ln w="12700">
            <a:noFill/>
            <a:miter lim="800000"/>
            <a:headEnd/>
            <a:tailEnd/>
          </a:ln>
        </p:spPr>
        <p:txBody>
          <a:bodyPr wrap="none" lIns="63500" tIns="25400" rIns="63500" bIns="25400">
            <a:prstTxWarp prst="textNoShape">
              <a:avLst/>
            </a:prstTxWarp>
            <a:spAutoFit/>
          </a:bodyPr>
          <a:lstStyle/>
          <a:p>
            <a:pPr algn="ctr" eaLnBrk="0" hangingPunct="0"/>
            <a:r>
              <a:rPr lang="en-US" sz="1000" b="0" dirty="0"/>
              <a:t>inputs</a:t>
            </a:r>
          </a:p>
        </p:txBody>
      </p:sp>
      <p:sp>
        <p:nvSpPr>
          <p:cNvPr id="31762" name="Rectangle 19"/>
          <p:cNvSpPr>
            <a:spLocks noChangeArrowheads="1"/>
          </p:cNvSpPr>
          <p:nvPr/>
        </p:nvSpPr>
        <p:spPr bwMode="auto">
          <a:xfrm>
            <a:off x="7467600" y="5791200"/>
            <a:ext cx="542925" cy="203200"/>
          </a:xfrm>
          <a:prstGeom prst="rect">
            <a:avLst/>
          </a:prstGeom>
          <a:noFill/>
          <a:ln w="12700">
            <a:noFill/>
            <a:miter lim="800000"/>
            <a:headEnd/>
            <a:tailEnd/>
          </a:ln>
        </p:spPr>
        <p:txBody>
          <a:bodyPr wrap="none" lIns="63500" tIns="25400" rIns="63500" bIns="25400">
            <a:prstTxWarp prst="textNoShape">
              <a:avLst/>
            </a:prstTxWarp>
            <a:spAutoFit/>
          </a:bodyPr>
          <a:lstStyle/>
          <a:p>
            <a:pPr eaLnBrk="0" hangingPunct="0"/>
            <a:r>
              <a:rPr lang="en-US" sz="1000" b="0" dirty="0"/>
              <a:t>outputs</a:t>
            </a:r>
          </a:p>
        </p:txBody>
      </p:sp>
      <p:sp>
        <p:nvSpPr>
          <p:cNvPr id="31763" name="Line 20"/>
          <p:cNvSpPr>
            <a:spLocks noChangeShapeType="1"/>
          </p:cNvSpPr>
          <p:nvPr/>
        </p:nvSpPr>
        <p:spPr bwMode="auto">
          <a:xfrm>
            <a:off x="2286000" y="4311650"/>
            <a:ext cx="1025525" cy="0"/>
          </a:xfrm>
          <a:prstGeom prst="line">
            <a:avLst/>
          </a:prstGeom>
          <a:noFill/>
          <a:ln w="12700">
            <a:solidFill>
              <a:schemeClr val="tx1"/>
            </a:solidFill>
            <a:prstDash val="dash"/>
            <a:round/>
            <a:headEnd/>
            <a:tailEnd/>
          </a:ln>
        </p:spPr>
        <p:txBody>
          <a:bodyPr wrap="none" anchor="ctr">
            <a:prstTxWarp prst="textNoShape">
              <a:avLst/>
            </a:prstTxWarp>
          </a:bodyPr>
          <a:lstStyle/>
          <a:p>
            <a:endParaRPr lang="en-US" dirty="0"/>
          </a:p>
        </p:txBody>
      </p:sp>
      <p:sp>
        <p:nvSpPr>
          <p:cNvPr id="31764" name="Line 21"/>
          <p:cNvSpPr>
            <a:spLocks noChangeShapeType="1"/>
          </p:cNvSpPr>
          <p:nvPr/>
        </p:nvSpPr>
        <p:spPr bwMode="auto">
          <a:xfrm>
            <a:off x="3505200" y="4298950"/>
            <a:ext cx="415925" cy="4763"/>
          </a:xfrm>
          <a:prstGeom prst="line">
            <a:avLst/>
          </a:prstGeom>
          <a:noFill/>
          <a:ln w="28575">
            <a:solidFill>
              <a:schemeClr val="tx1"/>
            </a:solidFill>
            <a:prstDash val="dash"/>
            <a:round/>
            <a:headEnd/>
            <a:tailEnd/>
          </a:ln>
        </p:spPr>
        <p:txBody>
          <a:bodyPr wrap="none" anchor="ctr">
            <a:prstTxWarp prst="textNoShape">
              <a:avLst/>
            </a:prstTxWarp>
          </a:bodyPr>
          <a:lstStyle/>
          <a:p>
            <a:endParaRPr lang="en-US" dirty="0"/>
          </a:p>
        </p:txBody>
      </p:sp>
      <p:sp>
        <p:nvSpPr>
          <p:cNvPr id="31765" name="Line 22"/>
          <p:cNvSpPr>
            <a:spLocks noChangeShapeType="1"/>
          </p:cNvSpPr>
          <p:nvPr/>
        </p:nvSpPr>
        <p:spPr bwMode="auto">
          <a:xfrm>
            <a:off x="2514600" y="2743200"/>
            <a:ext cx="2549525" cy="0"/>
          </a:xfrm>
          <a:prstGeom prst="line">
            <a:avLst/>
          </a:prstGeom>
          <a:noFill/>
          <a:ln w="12700">
            <a:solidFill>
              <a:schemeClr val="tx1"/>
            </a:solidFill>
            <a:prstDash val="dash"/>
            <a:round/>
            <a:headEnd/>
            <a:tailEnd/>
          </a:ln>
        </p:spPr>
        <p:txBody>
          <a:bodyPr wrap="none" anchor="ctr">
            <a:prstTxWarp prst="textNoShape">
              <a:avLst/>
            </a:prstTxWarp>
          </a:bodyPr>
          <a:lstStyle/>
          <a:p>
            <a:endParaRPr lang="en-US" dirty="0"/>
          </a:p>
        </p:txBody>
      </p:sp>
      <p:sp>
        <p:nvSpPr>
          <p:cNvPr id="31766" name="Line 23"/>
          <p:cNvSpPr>
            <a:spLocks noChangeShapeType="1"/>
          </p:cNvSpPr>
          <p:nvPr/>
        </p:nvSpPr>
        <p:spPr bwMode="auto">
          <a:xfrm>
            <a:off x="2514600" y="2438400"/>
            <a:ext cx="1482725" cy="0"/>
          </a:xfrm>
          <a:prstGeom prst="line">
            <a:avLst/>
          </a:prstGeom>
          <a:noFill/>
          <a:ln w="12700">
            <a:solidFill>
              <a:schemeClr val="tx1"/>
            </a:solidFill>
            <a:prstDash val="dash"/>
            <a:round/>
            <a:headEnd/>
            <a:tailEnd/>
          </a:ln>
        </p:spPr>
        <p:txBody>
          <a:bodyPr wrap="none" anchor="ctr">
            <a:prstTxWarp prst="textNoShape">
              <a:avLst/>
            </a:prstTxWarp>
          </a:bodyPr>
          <a:lstStyle/>
          <a:p>
            <a:endParaRPr lang="en-US" dirty="0"/>
          </a:p>
        </p:txBody>
      </p:sp>
      <p:sp>
        <p:nvSpPr>
          <p:cNvPr id="31768" name="AutoShape 25"/>
          <p:cNvSpPr>
            <a:spLocks/>
          </p:cNvSpPr>
          <p:nvPr/>
        </p:nvSpPr>
        <p:spPr bwMode="auto">
          <a:xfrm>
            <a:off x="5943600" y="2133600"/>
            <a:ext cx="152400" cy="609600"/>
          </a:xfrm>
          <a:prstGeom prst="rightBrace">
            <a:avLst>
              <a:gd name="adj1" fmla="val 33333"/>
              <a:gd name="adj2" fmla="val 50000"/>
            </a:avLst>
          </a:prstGeom>
          <a:noFill/>
          <a:ln w="12700">
            <a:solidFill>
              <a:schemeClr val="tx1"/>
            </a:solidFill>
            <a:round/>
            <a:headEnd/>
            <a:tailEnd/>
          </a:ln>
        </p:spPr>
        <p:txBody>
          <a:bodyPr wrap="none" anchor="ctr">
            <a:prstTxWarp prst="textNoShape">
              <a:avLst/>
            </a:prstTxWarp>
          </a:bodyPr>
          <a:lstStyle/>
          <a:p>
            <a:pPr eaLnBrk="0" hangingPunct="0">
              <a:spcBef>
                <a:spcPct val="50000"/>
              </a:spcBef>
            </a:pPr>
            <a:endParaRPr lang="en-US" dirty="0"/>
          </a:p>
        </p:txBody>
      </p:sp>
      <p:sp>
        <p:nvSpPr>
          <p:cNvPr id="31769" name="Text Box 26"/>
          <p:cNvSpPr txBox="1">
            <a:spLocks noChangeArrowheads="1"/>
          </p:cNvSpPr>
          <p:nvPr/>
        </p:nvSpPr>
        <p:spPr bwMode="auto">
          <a:xfrm>
            <a:off x="6232525" y="2166938"/>
            <a:ext cx="2450289" cy="1169551"/>
          </a:xfrm>
          <a:prstGeom prst="rect">
            <a:avLst/>
          </a:prstGeom>
          <a:noFill/>
          <a:ln w="12700">
            <a:noFill/>
            <a:miter lim="800000"/>
            <a:headEnd/>
            <a:tailEnd/>
          </a:ln>
        </p:spPr>
        <p:txBody>
          <a:bodyPr wrap="square">
            <a:prstTxWarp prst="textNoShape">
              <a:avLst/>
            </a:prstTxWarp>
            <a:spAutoFit/>
          </a:bodyPr>
          <a:lstStyle/>
          <a:p>
            <a:pPr eaLnBrk="0" hangingPunct="0"/>
            <a:r>
              <a:rPr lang="en-US" sz="1200" b="0" dirty="0">
                <a:solidFill>
                  <a:srgbClr val="FC0128"/>
                </a:solidFill>
              </a:rPr>
              <a:t>I</a:t>
            </a:r>
            <a:r>
              <a:rPr lang="en-US" sz="1400" b="0" dirty="0">
                <a:solidFill>
                  <a:srgbClr val="FC0128"/>
                </a:solidFill>
              </a:rPr>
              <a:t>t’s better to replace these two calls with a single call to a “furnsh kernel” containing the names of all kernel files to load.</a:t>
            </a:r>
            <a:endParaRPr lang="en-US" sz="1600" b="0" dirty="0">
              <a:solidFill>
                <a:srgbClr val="FC0128"/>
              </a:solidFill>
            </a:endParaRPr>
          </a:p>
        </p:txBody>
      </p:sp>
      <p:sp>
        <p:nvSpPr>
          <p:cNvPr id="31770" name="TextBox 25"/>
          <p:cNvSpPr txBox="1">
            <a:spLocks noChangeArrowheads="1"/>
          </p:cNvSpPr>
          <p:nvPr/>
        </p:nvSpPr>
        <p:spPr bwMode="auto">
          <a:xfrm rot="-685868">
            <a:off x="6996113" y="1262063"/>
            <a:ext cx="1341437" cy="461962"/>
          </a:xfrm>
          <a:prstGeom prst="rect">
            <a:avLst/>
          </a:prstGeom>
          <a:noFill/>
          <a:ln w="9525">
            <a:noFill/>
            <a:miter lim="800000"/>
            <a:headEnd/>
            <a:tailEnd/>
          </a:ln>
        </p:spPr>
        <p:txBody>
          <a:bodyPr>
            <a:prstTxWarp prst="textNoShape">
              <a:avLst/>
            </a:prstTxWarp>
            <a:spAutoFit/>
          </a:bodyPr>
          <a:lstStyle/>
          <a:p>
            <a:r>
              <a:rPr lang="en-US" sz="1200" dirty="0">
                <a:solidFill>
                  <a:srgbClr val="660066"/>
                </a:solidFill>
              </a:rPr>
              <a:t>Fortran syntax used here</a:t>
            </a:r>
          </a:p>
        </p:txBody>
      </p:sp>
    </p:spTree>
    <p:extLst>
      <p:ext uri="{BB962C8B-B14F-4D97-AF65-F5344CB8AC3E}">
        <p14:creationId xmlns:p14="http://schemas.microsoft.com/office/powerpoint/2010/main" val="1424665781"/>
      </p:ext>
    </p:extLst>
  </p:cSld>
  <p:clrMapOvr>
    <a:masterClrMapping/>
  </p:clrMapOvr>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8" name="Rectangle 7"/>
          <p:cNvSpPr>
            <a:spLocks noGrp="1" noChangeArrowheads="1"/>
          </p:cNvSpPr>
          <p:nvPr>
            <p:ph type="title"/>
          </p:nvPr>
        </p:nvSpPr>
        <p:spPr>
          <a:xfrm>
            <a:off x="3054350" y="381000"/>
            <a:ext cx="4592638" cy="422275"/>
          </a:xfrm>
        </p:spPr>
        <p:txBody>
          <a:bodyPr/>
          <a:lstStyle/>
          <a:p>
            <a:r>
              <a:rPr lang="en-US" sz="2800" dirty="0"/>
              <a:t>Arguments of SPKEZR  - 1</a:t>
            </a:r>
            <a:endParaRPr lang="en-US" dirty="0"/>
          </a:p>
        </p:txBody>
      </p:sp>
      <p:sp>
        <p:nvSpPr>
          <p:cNvPr id="33796" name="Rectangle 5"/>
          <p:cNvSpPr>
            <a:spLocks noGrp="1" noChangeArrowheads="1"/>
          </p:cNvSpPr>
          <p:nvPr>
            <p:ph idx="1"/>
          </p:nvPr>
        </p:nvSpPr>
        <p:spPr>
          <a:xfrm>
            <a:off x="1058863" y="1806575"/>
            <a:ext cx="7683500" cy="4203700"/>
          </a:xfrm>
        </p:spPr>
        <p:txBody>
          <a:bodyPr lIns="90487" rIns="90487"/>
          <a:lstStyle/>
          <a:p>
            <a:r>
              <a:rPr lang="en-US" sz="1800" dirty="0"/>
              <a:t>TARGET and OBSERVER: Character names* or NAIF IDs for the end point and origin of the state vector (Cartesian position and velocity vectors) to be returned. </a:t>
            </a:r>
          </a:p>
          <a:p>
            <a:pPr lvl="1"/>
            <a:r>
              <a:rPr lang="en-US" sz="1400" dirty="0"/>
              <a:t>The position component of the requested state vector points from the observer to the target.</a:t>
            </a:r>
          </a:p>
          <a:p>
            <a:r>
              <a:rPr lang="en-US" sz="1800" dirty="0"/>
              <a:t>TDB: The time at the observer’s location at which the state vector is to be computed. The time system used is Ephemeris Time (ET), now generally called Barycentric Dynamical Time (TDB). </a:t>
            </a:r>
          </a:p>
          <a:p>
            <a:endParaRPr lang="en-US" sz="1800" dirty="0"/>
          </a:p>
          <a:p>
            <a:r>
              <a:rPr lang="en-US" sz="1800" dirty="0"/>
              <a:t>FRAME: The SPICE name for the reference frame in which the output state vector is to be given. SPK software will automatically convert ephemeris data to the frame you specified, if needed. SPICE must know the named frame, either built-in or specified using a Frames Kernel.</a:t>
            </a:r>
          </a:p>
        </p:txBody>
      </p:sp>
      <p:sp>
        <p:nvSpPr>
          <p:cNvPr id="33794" name="Footer Placeholder 3"/>
          <p:cNvSpPr>
            <a:spLocks noGrp="1"/>
          </p:cNvSpPr>
          <p:nvPr>
            <p:ph type="ftr" sz="quarter" idx="10"/>
          </p:nvPr>
        </p:nvSpPr>
        <p:spPr>
          <a:noFill/>
        </p:spPr>
        <p:txBody>
          <a:bodyPr/>
          <a:lstStyle/>
          <a:p>
            <a:r>
              <a:rPr lang="en-US" dirty="0"/>
              <a:t>SPK Subsystem</a:t>
            </a:r>
          </a:p>
        </p:txBody>
      </p:sp>
      <p:sp>
        <p:nvSpPr>
          <p:cNvPr id="33795" name="Slide Number Placeholder 4"/>
          <p:cNvSpPr>
            <a:spLocks noGrp="1"/>
          </p:cNvSpPr>
          <p:nvPr>
            <p:ph type="sldNum" sz="quarter" idx="11"/>
          </p:nvPr>
        </p:nvSpPr>
        <p:spPr>
          <a:noFill/>
        </p:spPr>
        <p:txBody>
          <a:bodyPr/>
          <a:lstStyle/>
          <a:p>
            <a:fld id="{39851146-4505-634A-B0B0-AE85356AC73B}" type="slidenum">
              <a:rPr lang="en-US"/>
              <a:pPr/>
              <a:t>42</a:t>
            </a:fld>
            <a:endParaRPr lang="en-US" sz="1400" b="0" dirty="0">
              <a:latin typeface="Times New Roman" charset="0"/>
            </a:endParaRPr>
          </a:p>
        </p:txBody>
      </p:sp>
      <p:sp>
        <p:nvSpPr>
          <p:cNvPr id="33797" name="Rectangle 6"/>
          <p:cNvSpPr>
            <a:spLocks noChangeArrowheads="1"/>
          </p:cNvSpPr>
          <p:nvPr/>
        </p:nvSpPr>
        <p:spPr bwMode="auto">
          <a:xfrm>
            <a:off x="722313" y="6226175"/>
            <a:ext cx="7954962" cy="419100"/>
          </a:xfrm>
          <a:prstGeom prst="rect">
            <a:avLst/>
          </a:prstGeom>
          <a:noFill/>
          <a:ln w="12700">
            <a:noFill/>
            <a:miter lim="800000"/>
            <a:headEnd/>
            <a:tailEnd/>
          </a:ln>
        </p:spPr>
        <p:txBody>
          <a:bodyPr wrap="none" lIns="90487" tIns="44450" rIns="90487" bIns="44450">
            <a:prstTxWarp prst="textNoShape">
              <a:avLst/>
            </a:prstTxWarp>
            <a:spAutoFit/>
          </a:bodyPr>
          <a:lstStyle/>
          <a:p>
            <a:pPr eaLnBrk="0" hangingPunct="0">
              <a:lnSpc>
                <a:spcPct val="90000"/>
              </a:lnSpc>
            </a:pPr>
            <a:r>
              <a:rPr lang="en-US" sz="1200" dirty="0"/>
              <a:t>*  Character names work for the target and observer inputs only if built into SPICE or if registered using the</a:t>
            </a:r>
          </a:p>
          <a:p>
            <a:pPr eaLnBrk="0" hangingPunct="0">
              <a:lnSpc>
                <a:spcPct val="90000"/>
              </a:lnSpc>
            </a:pPr>
            <a:r>
              <a:rPr lang="en-US" sz="1200" dirty="0"/>
              <a:t>SPICE ID-body name mapping facility. Otherwise use the SPICE numeric ID enclosed in quotes.</a:t>
            </a:r>
          </a:p>
        </p:txBody>
      </p:sp>
      <p:sp>
        <p:nvSpPr>
          <p:cNvPr id="33799" name="Text Box 8"/>
          <p:cNvSpPr txBox="1">
            <a:spLocks noChangeArrowheads="1"/>
          </p:cNvSpPr>
          <p:nvPr/>
        </p:nvSpPr>
        <p:spPr bwMode="auto">
          <a:xfrm>
            <a:off x="612775" y="1327150"/>
            <a:ext cx="1022350" cy="366713"/>
          </a:xfrm>
          <a:prstGeom prst="rect">
            <a:avLst/>
          </a:prstGeom>
          <a:noFill/>
          <a:ln w="12700">
            <a:noFill/>
            <a:miter lim="800000"/>
            <a:headEnd/>
            <a:tailEnd/>
          </a:ln>
        </p:spPr>
        <p:txBody>
          <a:bodyPr wrap="none">
            <a:prstTxWarp prst="textNoShape">
              <a:avLst/>
            </a:prstTxWarp>
            <a:spAutoFit/>
          </a:bodyPr>
          <a:lstStyle/>
          <a:p>
            <a:pPr eaLnBrk="0" hangingPunct="0"/>
            <a:r>
              <a:rPr lang="en-US" sz="1800" dirty="0"/>
              <a:t>INPUTS</a:t>
            </a:r>
          </a:p>
        </p:txBody>
      </p:sp>
    </p:spTree>
  </p:cSld>
  <p:clrMapOvr>
    <a:masterClrMapping/>
  </p:clrMapOvr>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5" name="Rectangle 6"/>
          <p:cNvSpPr>
            <a:spLocks noGrp="1" noChangeArrowheads="1"/>
          </p:cNvSpPr>
          <p:nvPr>
            <p:ph type="title"/>
          </p:nvPr>
        </p:nvSpPr>
        <p:spPr>
          <a:xfrm>
            <a:off x="3103563" y="381000"/>
            <a:ext cx="4492625" cy="422275"/>
          </a:xfrm>
        </p:spPr>
        <p:txBody>
          <a:bodyPr/>
          <a:lstStyle/>
          <a:p>
            <a:r>
              <a:rPr lang="en-US" sz="2800" dirty="0"/>
              <a:t>Arguments of SPKEZR - 2</a:t>
            </a:r>
            <a:endParaRPr lang="en-US" dirty="0"/>
          </a:p>
        </p:txBody>
      </p:sp>
      <p:sp>
        <p:nvSpPr>
          <p:cNvPr id="35844" name="Rectangle 5"/>
          <p:cNvSpPr>
            <a:spLocks noGrp="1" noChangeArrowheads="1"/>
          </p:cNvSpPr>
          <p:nvPr>
            <p:ph idx="1"/>
          </p:nvPr>
        </p:nvSpPr>
        <p:spPr>
          <a:xfrm>
            <a:off x="700087" y="1525588"/>
            <a:ext cx="7951415" cy="4935537"/>
          </a:xfrm>
        </p:spPr>
        <p:txBody>
          <a:bodyPr lIns="90487" rIns="90487"/>
          <a:lstStyle/>
          <a:p>
            <a:pPr>
              <a:lnSpc>
                <a:spcPct val="80000"/>
              </a:lnSpc>
            </a:pPr>
            <a:r>
              <a:rPr lang="en-US" sz="1800" dirty="0"/>
              <a:t>CORRECTION: Specification of what kind of aberration correction(s), if any, to apply in computing the output state vector. </a:t>
            </a:r>
          </a:p>
          <a:p>
            <a:pPr lvl="1">
              <a:lnSpc>
                <a:spcPct val="80000"/>
              </a:lnSpc>
            </a:pPr>
            <a:r>
              <a:rPr lang="en-US" sz="1400" dirty="0"/>
              <a:t>Use LT+S to obtain the apparent state of the target as seen by the observer. LT+S invokes light time and stellar aberration corrections. (CN+S is better in some cases.)</a:t>
            </a:r>
          </a:p>
          <a:p>
            <a:pPr lvl="1">
              <a:lnSpc>
                <a:spcPct val="80000"/>
              </a:lnSpc>
            </a:pPr>
            <a:r>
              <a:rPr lang="en-US" sz="1400" dirty="0"/>
              <a:t>Use NONE to obtain the uncorrected (aka “geometric”) state, as given by the source SPK file or files. </a:t>
            </a:r>
          </a:p>
          <a:p>
            <a:pPr>
              <a:lnSpc>
                <a:spcPct val="80000"/>
              </a:lnSpc>
              <a:buFontTx/>
              <a:buNone/>
            </a:pPr>
            <a:r>
              <a:rPr lang="en-US" sz="1800" dirty="0"/>
              <a:t>    See the header for subroutine SPKEZR, the document SPK Required Reading, or the “Fundamental Concepts” tutorial for details. See the backup charts for examples of aberration correction magnitudes.</a:t>
            </a:r>
          </a:p>
          <a:p>
            <a:pPr>
              <a:lnSpc>
                <a:spcPct val="80000"/>
              </a:lnSpc>
              <a:buFontTx/>
              <a:buNone/>
            </a:pPr>
            <a:endParaRPr lang="en-US" sz="2000" dirty="0"/>
          </a:p>
          <a:p>
            <a:pPr>
              <a:lnSpc>
                <a:spcPct val="80000"/>
              </a:lnSpc>
              <a:buFontTx/>
              <a:buNone/>
            </a:pPr>
            <a:endParaRPr lang="en-US" sz="2000" dirty="0"/>
          </a:p>
          <a:p>
            <a:pPr>
              <a:lnSpc>
                <a:spcPct val="80000"/>
              </a:lnSpc>
            </a:pPr>
            <a:r>
              <a:rPr lang="en-US" sz="1800" i="1" dirty="0"/>
              <a:t>STATE</a:t>
            </a:r>
            <a:r>
              <a:rPr lang="en-US" sz="1800" dirty="0"/>
              <a:t>: This is the Cartesian state vector you requested. It contains 6 components: three for position (x,y,z) and three for velocity (dx, dy, dz) of the target with respect to the observer. The position component of the state vector points from the </a:t>
            </a:r>
            <a:r>
              <a:rPr lang="en-US" sz="1800" i="1" dirty="0"/>
              <a:t>observer</a:t>
            </a:r>
            <a:r>
              <a:rPr lang="en-US" sz="1800" dirty="0"/>
              <a:t> to the </a:t>
            </a:r>
            <a:r>
              <a:rPr lang="en-US" sz="1800" i="1" dirty="0"/>
              <a:t>target</a:t>
            </a:r>
            <a:r>
              <a:rPr lang="en-US" sz="1800" dirty="0"/>
              <a:t>.</a:t>
            </a:r>
          </a:p>
          <a:p>
            <a:pPr>
              <a:lnSpc>
                <a:spcPct val="80000"/>
              </a:lnSpc>
            </a:pPr>
            <a:r>
              <a:rPr lang="en-US" sz="1800" i="1" dirty="0"/>
              <a:t>LIGHT TIME</a:t>
            </a:r>
            <a:r>
              <a:rPr lang="en-US" sz="1800" dirty="0"/>
              <a:t>: The one-way light time between the (optionally aberration-corrected) position of target and the geometric position of the observer at the specified epoch. (Generally not needed.)</a:t>
            </a:r>
          </a:p>
        </p:txBody>
      </p:sp>
      <p:sp>
        <p:nvSpPr>
          <p:cNvPr id="35842" name="Footer Placeholder 3"/>
          <p:cNvSpPr>
            <a:spLocks noGrp="1"/>
          </p:cNvSpPr>
          <p:nvPr>
            <p:ph type="ftr" sz="quarter" idx="10"/>
          </p:nvPr>
        </p:nvSpPr>
        <p:spPr>
          <a:noFill/>
        </p:spPr>
        <p:txBody>
          <a:bodyPr/>
          <a:lstStyle/>
          <a:p>
            <a:r>
              <a:rPr lang="en-US" dirty="0"/>
              <a:t>SPK Subsystem</a:t>
            </a:r>
          </a:p>
        </p:txBody>
      </p:sp>
      <p:sp>
        <p:nvSpPr>
          <p:cNvPr id="35843" name="Slide Number Placeholder 4"/>
          <p:cNvSpPr>
            <a:spLocks noGrp="1"/>
          </p:cNvSpPr>
          <p:nvPr>
            <p:ph type="sldNum" sz="quarter" idx="11"/>
          </p:nvPr>
        </p:nvSpPr>
        <p:spPr>
          <a:noFill/>
        </p:spPr>
        <p:txBody>
          <a:bodyPr/>
          <a:lstStyle/>
          <a:p>
            <a:fld id="{5474C355-B689-2447-9551-B5D1445962C5}" type="slidenum">
              <a:rPr lang="en-US"/>
              <a:pPr/>
              <a:t>43</a:t>
            </a:fld>
            <a:endParaRPr lang="en-US" sz="1400" b="0" dirty="0">
              <a:latin typeface="Times New Roman" charset="0"/>
            </a:endParaRPr>
          </a:p>
        </p:txBody>
      </p:sp>
      <p:sp>
        <p:nvSpPr>
          <p:cNvPr id="35846" name="Text Box 7"/>
          <p:cNvSpPr txBox="1">
            <a:spLocks noChangeArrowheads="1"/>
          </p:cNvSpPr>
          <p:nvPr/>
        </p:nvSpPr>
        <p:spPr bwMode="auto">
          <a:xfrm>
            <a:off x="295275" y="3868738"/>
            <a:ext cx="1155700" cy="336550"/>
          </a:xfrm>
          <a:prstGeom prst="rect">
            <a:avLst/>
          </a:prstGeom>
          <a:noFill/>
          <a:ln w="12700">
            <a:noFill/>
            <a:miter lim="800000"/>
            <a:headEnd/>
            <a:tailEnd/>
          </a:ln>
        </p:spPr>
        <p:txBody>
          <a:bodyPr wrap="none">
            <a:prstTxWarp prst="textNoShape">
              <a:avLst/>
            </a:prstTxWarp>
            <a:spAutoFit/>
          </a:bodyPr>
          <a:lstStyle/>
          <a:p>
            <a:pPr eaLnBrk="0" hangingPunct="0"/>
            <a:r>
              <a:rPr lang="en-US" sz="1600" dirty="0"/>
              <a:t>OUTPUTS</a:t>
            </a:r>
            <a:endParaRPr lang="en-US" sz="1600" b="0" dirty="0"/>
          </a:p>
        </p:txBody>
      </p:sp>
      <p:sp>
        <p:nvSpPr>
          <p:cNvPr id="7" name="TextBox 6"/>
          <p:cNvSpPr txBox="1"/>
          <p:nvPr/>
        </p:nvSpPr>
        <p:spPr>
          <a:xfrm>
            <a:off x="2784884" y="6383318"/>
            <a:ext cx="4836555" cy="461665"/>
          </a:xfrm>
          <a:prstGeom prst="rect">
            <a:avLst/>
          </a:prstGeom>
          <a:noFill/>
        </p:spPr>
        <p:txBody>
          <a:bodyPr wrap="none" rtlCol="0">
            <a:spAutoFit/>
          </a:bodyPr>
          <a:lstStyle/>
          <a:p>
            <a:r>
              <a:rPr lang="en-US" sz="1200" dirty="0"/>
              <a:t>LT + S  = light time plus stellar aberration</a:t>
            </a:r>
          </a:p>
          <a:p>
            <a:r>
              <a:rPr lang="en-US" sz="1200" dirty="0"/>
              <a:t>CN + S = converged Newtonian light time plus stellar aberration</a:t>
            </a:r>
          </a:p>
        </p:txBody>
      </p:sp>
    </p:spTree>
    <p:extLst>
      <p:ext uri="{BB962C8B-B14F-4D97-AF65-F5344CB8AC3E}">
        <p14:creationId xmlns:p14="http://schemas.microsoft.com/office/powerpoint/2010/main" val="1368783038"/>
      </p:ext>
    </p:extLst>
  </p:cSld>
  <p:clrMapOvr>
    <a:masterClrMapping/>
  </p:clrMapOvr>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46" name="Rectangle 1038"/>
          <p:cNvSpPr>
            <a:spLocks noGrp="1" noChangeArrowheads="1"/>
          </p:cNvSpPr>
          <p:nvPr>
            <p:ph type="title"/>
          </p:nvPr>
        </p:nvSpPr>
        <p:spPr>
          <a:xfrm>
            <a:off x="1950101" y="414439"/>
            <a:ext cx="7072599" cy="380617"/>
          </a:xfrm>
        </p:spPr>
        <p:txBody>
          <a:bodyPr/>
          <a:lstStyle/>
          <a:p>
            <a:r>
              <a:rPr lang="en-US" sz="2400" dirty="0"/>
              <a:t>A Simple Example of Retrieving a State Vector</a:t>
            </a:r>
            <a:endParaRPr lang="en-US" dirty="0"/>
          </a:p>
        </p:txBody>
      </p:sp>
      <p:sp>
        <p:nvSpPr>
          <p:cNvPr id="39941" name="Rectangle 1027"/>
          <p:cNvSpPr>
            <a:spLocks noGrp="1" noChangeArrowheads="1"/>
          </p:cNvSpPr>
          <p:nvPr>
            <p:ph idx="1"/>
          </p:nvPr>
        </p:nvSpPr>
        <p:spPr>
          <a:xfrm>
            <a:off x="533400" y="1905000"/>
            <a:ext cx="8542338" cy="2540000"/>
          </a:xfrm>
        </p:spPr>
        <p:txBody>
          <a:bodyPr lIns="90487" rIns="90487"/>
          <a:lstStyle/>
          <a:p>
            <a:pPr>
              <a:lnSpc>
                <a:spcPct val="70000"/>
              </a:lnSpc>
              <a:buFontTx/>
              <a:buNone/>
            </a:pPr>
            <a:r>
              <a:rPr lang="en-US" sz="1800" dirty="0">
                <a:latin typeface="Courier New" charset="0"/>
              </a:rPr>
              <a:t>CALL FURNSH ( 'NAIF0012.TLS' )</a:t>
            </a:r>
          </a:p>
          <a:p>
            <a:pPr>
              <a:lnSpc>
                <a:spcPct val="70000"/>
              </a:lnSpc>
              <a:buFontTx/>
              <a:buNone/>
            </a:pPr>
            <a:r>
              <a:rPr lang="en-US" sz="1800" dirty="0">
                <a:latin typeface="Courier New" charset="0"/>
              </a:rPr>
              <a:t>CALL FURNSH ( 'CASSINI_MERGED.BSP' )</a:t>
            </a:r>
          </a:p>
          <a:p>
            <a:pPr>
              <a:lnSpc>
                <a:spcPct val="70000"/>
              </a:lnSpc>
              <a:buFontTx/>
              <a:buNone/>
            </a:pPr>
            <a:endParaRPr lang="en-US" sz="1800" dirty="0">
              <a:latin typeface="Courier New" charset="0"/>
            </a:endParaRPr>
          </a:p>
          <a:p>
            <a:pPr>
              <a:lnSpc>
                <a:spcPct val="70000"/>
              </a:lnSpc>
              <a:buFontTx/>
              <a:buNone/>
            </a:pPr>
            <a:endParaRPr lang="en-US" sz="1800" dirty="0">
              <a:latin typeface="Courier New" charset="0"/>
            </a:endParaRPr>
          </a:p>
          <a:p>
            <a:pPr>
              <a:lnSpc>
                <a:spcPct val="70000"/>
              </a:lnSpc>
              <a:buFontTx/>
              <a:buNone/>
            </a:pPr>
            <a:r>
              <a:rPr lang="en-US" sz="1800" dirty="0">
                <a:latin typeface="Courier New" charset="0"/>
              </a:rPr>
              <a:t>CALL STR2ET ('2004 NOV 21 02:40:21.3', TDB )</a:t>
            </a:r>
          </a:p>
          <a:p>
            <a:pPr>
              <a:lnSpc>
                <a:spcPct val="70000"/>
              </a:lnSpc>
              <a:buFontTx/>
              <a:buNone/>
            </a:pPr>
            <a:r>
              <a:rPr lang="en-US" sz="1800" dirty="0">
                <a:latin typeface="Courier New" charset="0"/>
              </a:rPr>
              <a:t>CALL SPKEZR ('TITAN', TDB, 'J2000', 'LT+S', 'CASSINI',</a:t>
            </a:r>
          </a:p>
          <a:p>
            <a:pPr>
              <a:lnSpc>
                <a:spcPct val="70000"/>
              </a:lnSpc>
              <a:buFontTx/>
              <a:buNone/>
            </a:pPr>
            <a:r>
              <a:rPr lang="en-US" sz="1800" dirty="0">
                <a:latin typeface="Courier New" charset="0"/>
              </a:rPr>
              <a:t>              STATE,  LT )</a:t>
            </a:r>
          </a:p>
          <a:p>
            <a:pPr>
              <a:lnSpc>
                <a:spcPct val="70000"/>
              </a:lnSpc>
              <a:buFontTx/>
              <a:buNone/>
            </a:pPr>
            <a:endParaRPr lang="en-US" sz="1600" b="0" dirty="0"/>
          </a:p>
          <a:p>
            <a:pPr>
              <a:lnSpc>
                <a:spcPct val="70000"/>
              </a:lnSpc>
              <a:buFontTx/>
              <a:buNone/>
            </a:pPr>
            <a:r>
              <a:rPr lang="en-US" sz="1600" b="0" dirty="0"/>
              <a:t>(Insert additional code here to make derived computations such as spacecraft sub-latitude and longitude, lighting angles, etc. Use more SPICE subroutines to help.)</a:t>
            </a:r>
            <a:endParaRPr lang="en-US" sz="1600" dirty="0">
              <a:latin typeface="Courier New" charset="0"/>
            </a:endParaRPr>
          </a:p>
        </p:txBody>
      </p:sp>
      <p:sp>
        <p:nvSpPr>
          <p:cNvPr id="39938" name="Footer Placeholder 3"/>
          <p:cNvSpPr>
            <a:spLocks noGrp="1"/>
          </p:cNvSpPr>
          <p:nvPr>
            <p:ph type="ftr" sz="quarter" idx="10"/>
          </p:nvPr>
        </p:nvSpPr>
        <p:spPr>
          <a:noFill/>
        </p:spPr>
        <p:txBody>
          <a:bodyPr/>
          <a:lstStyle/>
          <a:p>
            <a:r>
              <a:rPr lang="en-US" dirty="0"/>
              <a:t>SPK Subsystem</a:t>
            </a:r>
          </a:p>
        </p:txBody>
      </p:sp>
      <p:sp>
        <p:nvSpPr>
          <p:cNvPr id="39939" name="Slide Number Placeholder 4"/>
          <p:cNvSpPr>
            <a:spLocks noGrp="1"/>
          </p:cNvSpPr>
          <p:nvPr>
            <p:ph type="sldNum" sz="quarter" idx="11"/>
          </p:nvPr>
        </p:nvSpPr>
        <p:spPr>
          <a:noFill/>
        </p:spPr>
        <p:txBody>
          <a:bodyPr/>
          <a:lstStyle/>
          <a:p>
            <a:fld id="{8AC94E52-19B0-0A4F-980F-9321E803F7E2}" type="slidenum">
              <a:rPr lang="en-US"/>
              <a:pPr/>
              <a:t>44</a:t>
            </a:fld>
            <a:endParaRPr lang="en-US" sz="1400" b="0" dirty="0">
              <a:latin typeface="Times New Roman" charset="0"/>
            </a:endParaRPr>
          </a:p>
        </p:txBody>
      </p:sp>
      <p:grpSp>
        <p:nvGrpSpPr>
          <p:cNvPr id="39942" name="Group 1028"/>
          <p:cNvGrpSpPr>
            <a:grpSpLocks/>
          </p:cNvGrpSpPr>
          <p:nvPr/>
        </p:nvGrpSpPr>
        <p:grpSpPr bwMode="auto">
          <a:xfrm>
            <a:off x="539750" y="3000375"/>
            <a:ext cx="133350" cy="1736725"/>
            <a:chOff x="340" y="2026"/>
            <a:chExt cx="84" cy="1094"/>
          </a:xfrm>
        </p:grpSpPr>
        <p:sp>
          <p:nvSpPr>
            <p:cNvPr id="39952" name="Line 1029"/>
            <p:cNvSpPr>
              <a:spLocks noChangeShapeType="1"/>
            </p:cNvSpPr>
            <p:nvPr/>
          </p:nvSpPr>
          <p:spPr bwMode="auto">
            <a:xfrm>
              <a:off x="340" y="2026"/>
              <a:ext cx="0" cy="1078"/>
            </a:xfrm>
            <a:prstGeom prst="line">
              <a:avLst/>
            </a:prstGeom>
            <a:noFill/>
            <a:ln w="12700">
              <a:solidFill>
                <a:schemeClr val="accent2"/>
              </a:solidFill>
              <a:round/>
              <a:headEnd/>
              <a:tailEnd/>
            </a:ln>
          </p:spPr>
          <p:txBody>
            <a:bodyPr wrap="none" anchor="ctr">
              <a:prstTxWarp prst="textNoShape">
                <a:avLst/>
              </a:prstTxWarp>
            </a:bodyPr>
            <a:lstStyle/>
            <a:p>
              <a:endParaRPr lang="en-US" dirty="0"/>
            </a:p>
          </p:txBody>
        </p:sp>
        <p:sp>
          <p:nvSpPr>
            <p:cNvPr id="39953" name="Line 1030"/>
            <p:cNvSpPr>
              <a:spLocks noChangeShapeType="1"/>
            </p:cNvSpPr>
            <p:nvPr/>
          </p:nvSpPr>
          <p:spPr bwMode="auto">
            <a:xfrm>
              <a:off x="354" y="2028"/>
              <a:ext cx="70" cy="0"/>
            </a:xfrm>
            <a:prstGeom prst="line">
              <a:avLst/>
            </a:prstGeom>
            <a:noFill/>
            <a:ln w="12700">
              <a:solidFill>
                <a:schemeClr val="accent2"/>
              </a:solidFill>
              <a:round/>
              <a:headEnd/>
              <a:tailEnd/>
            </a:ln>
          </p:spPr>
          <p:txBody>
            <a:bodyPr wrap="none" anchor="ctr">
              <a:prstTxWarp prst="textNoShape">
                <a:avLst/>
              </a:prstTxWarp>
            </a:bodyPr>
            <a:lstStyle/>
            <a:p>
              <a:endParaRPr lang="en-US" dirty="0"/>
            </a:p>
          </p:txBody>
        </p:sp>
        <p:sp>
          <p:nvSpPr>
            <p:cNvPr id="39954" name="Line 1031"/>
            <p:cNvSpPr>
              <a:spLocks noChangeShapeType="1"/>
            </p:cNvSpPr>
            <p:nvPr/>
          </p:nvSpPr>
          <p:spPr bwMode="auto">
            <a:xfrm>
              <a:off x="354" y="3120"/>
              <a:ext cx="70" cy="0"/>
            </a:xfrm>
            <a:prstGeom prst="line">
              <a:avLst/>
            </a:prstGeom>
            <a:noFill/>
            <a:ln w="12700">
              <a:solidFill>
                <a:schemeClr val="accent2"/>
              </a:solidFill>
              <a:round/>
              <a:headEnd/>
              <a:tailEnd/>
            </a:ln>
          </p:spPr>
          <p:txBody>
            <a:bodyPr wrap="none" anchor="ctr">
              <a:prstTxWarp prst="textNoShape">
                <a:avLst/>
              </a:prstTxWarp>
            </a:bodyPr>
            <a:lstStyle/>
            <a:p>
              <a:endParaRPr lang="en-US" dirty="0"/>
            </a:p>
          </p:txBody>
        </p:sp>
      </p:grpSp>
      <p:sp>
        <p:nvSpPr>
          <p:cNvPr id="39943" name="Rectangle 1032"/>
          <p:cNvSpPr>
            <a:spLocks noChangeArrowheads="1"/>
          </p:cNvSpPr>
          <p:nvPr/>
        </p:nvSpPr>
        <p:spPr bwMode="auto">
          <a:xfrm>
            <a:off x="457200" y="2705100"/>
            <a:ext cx="5343525" cy="263525"/>
          </a:xfrm>
          <a:prstGeom prst="rect">
            <a:avLst/>
          </a:prstGeom>
          <a:noFill/>
          <a:ln w="12700">
            <a:noFill/>
            <a:miter lim="800000"/>
            <a:headEnd/>
            <a:tailEnd/>
          </a:ln>
        </p:spPr>
        <p:txBody>
          <a:bodyPr wrap="none" lIns="63500" tIns="25400" rIns="63500" bIns="25400">
            <a:prstTxWarp prst="textNoShape">
              <a:avLst/>
            </a:prstTxWarp>
            <a:spAutoFit/>
          </a:bodyPr>
          <a:lstStyle/>
          <a:p>
            <a:pPr eaLnBrk="0" hangingPunct="0"/>
            <a:r>
              <a:rPr lang="en-US" sz="1400" dirty="0">
                <a:solidFill>
                  <a:schemeClr val="accent2"/>
                </a:solidFill>
              </a:rPr>
              <a:t>Repeat in a loop if/as needed to solve your particular problem</a:t>
            </a:r>
            <a:endParaRPr lang="en-US" sz="1000" b="0" dirty="0"/>
          </a:p>
        </p:txBody>
      </p:sp>
      <p:grpSp>
        <p:nvGrpSpPr>
          <p:cNvPr id="39944" name="Group 1033"/>
          <p:cNvGrpSpPr>
            <a:grpSpLocks/>
          </p:cNvGrpSpPr>
          <p:nvPr/>
        </p:nvGrpSpPr>
        <p:grpSpPr bwMode="auto">
          <a:xfrm>
            <a:off x="539750" y="1835150"/>
            <a:ext cx="152400" cy="679450"/>
            <a:chOff x="340" y="1204"/>
            <a:chExt cx="96" cy="428"/>
          </a:xfrm>
        </p:grpSpPr>
        <p:sp>
          <p:nvSpPr>
            <p:cNvPr id="39949" name="Line 1034"/>
            <p:cNvSpPr>
              <a:spLocks noChangeShapeType="1"/>
            </p:cNvSpPr>
            <p:nvPr/>
          </p:nvSpPr>
          <p:spPr bwMode="auto">
            <a:xfrm flipV="1">
              <a:off x="340" y="1205"/>
              <a:ext cx="0" cy="426"/>
            </a:xfrm>
            <a:prstGeom prst="line">
              <a:avLst/>
            </a:prstGeom>
            <a:noFill/>
            <a:ln w="12700">
              <a:solidFill>
                <a:schemeClr val="accent2"/>
              </a:solidFill>
              <a:round/>
              <a:headEnd/>
              <a:tailEnd/>
            </a:ln>
          </p:spPr>
          <p:txBody>
            <a:bodyPr wrap="none" anchor="ctr">
              <a:prstTxWarp prst="textNoShape">
                <a:avLst/>
              </a:prstTxWarp>
            </a:bodyPr>
            <a:lstStyle/>
            <a:p>
              <a:endParaRPr lang="en-US" dirty="0"/>
            </a:p>
          </p:txBody>
        </p:sp>
        <p:sp>
          <p:nvSpPr>
            <p:cNvPr id="39950" name="Line 1035"/>
            <p:cNvSpPr>
              <a:spLocks noChangeShapeType="1"/>
            </p:cNvSpPr>
            <p:nvPr/>
          </p:nvSpPr>
          <p:spPr bwMode="auto">
            <a:xfrm>
              <a:off x="354" y="1204"/>
              <a:ext cx="70" cy="0"/>
            </a:xfrm>
            <a:prstGeom prst="line">
              <a:avLst/>
            </a:prstGeom>
            <a:noFill/>
            <a:ln w="12700">
              <a:solidFill>
                <a:schemeClr val="accent2"/>
              </a:solidFill>
              <a:round/>
              <a:headEnd/>
              <a:tailEnd/>
            </a:ln>
          </p:spPr>
          <p:txBody>
            <a:bodyPr wrap="none" anchor="ctr">
              <a:prstTxWarp prst="textNoShape">
                <a:avLst/>
              </a:prstTxWarp>
            </a:bodyPr>
            <a:lstStyle/>
            <a:p>
              <a:endParaRPr lang="en-US" dirty="0"/>
            </a:p>
          </p:txBody>
        </p:sp>
        <p:sp>
          <p:nvSpPr>
            <p:cNvPr id="39951" name="Line 1036"/>
            <p:cNvSpPr>
              <a:spLocks noChangeShapeType="1"/>
            </p:cNvSpPr>
            <p:nvPr/>
          </p:nvSpPr>
          <p:spPr bwMode="auto">
            <a:xfrm>
              <a:off x="366" y="1632"/>
              <a:ext cx="70" cy="0"/>
            </a:xfrm>
            <a:prstGeom prst="line">
              <a:avLst/>
            </a:prstGeom>
            <a:noFill/>
            <a:ln w="12700">
              <a:solidFill>
                <a:schemeClr val="accent2"/>
              </a:solidFill>
              <a:round/>
              <a:headEnd/>
              <a:tailEnd/>
            </a:ln>
          </p:spPr>
          <p:txBody>
            <a:bodyPr wrap="none" anchor="ctr">
              <a:prstTxWarp prst="textNoShape">
                <a:avLst/>
              </a:prstTxWarp>
            </a:bodyPr>
            <a:lstStyle/>
            <a:p>
              <a:endParaRPr lang="en-US" dirty="0"/>
            </a:p>
          </p:txBody>
        </p:sp>
      </p:grpSp>
      <p:sp>
        <p:nvSpPr>
          <p:cNvPr id="39945" name="Rectangle 1037"/>
          <p:cNvSpPr>
            <a:spLocks noChangeArrowheads="1"/>
          </p:cNvSpPr>
          <p:nvPr/>
        </p:nvSpPr>
        <p:spPr bwMode="auto">
          <a:xfrm>
            <a:off x="449263" y="1481138"/>
            <a:ext cx="5462587" cy="263525"/>
          </a:xfrm>
          <a:prstGeom prst="rect">
            <a:avLst/>
          </a:prstGeom>
          <a:noFill/>
          <a:ln w="12700">
            <a:noFill/>
            <a:miter lim="800000"/>
            <a:headEnd/>
            <a:tailEnd/>
          </a:ln>
        </p:spPr>
        <p:txBody>
          <a:bodyPr wrap="none" lIns="63500" tIns="25400" rIns="63500" bIns="25400">
            <a:prstTxWarp prst="textNoShape">
              <a:avLst/>
            </a:prstTxWarp>
            <a:spAutoFit/>
          </a:bodyPr>
          <a:lstStyle/>
          <a:p>
            <a:pPr eaLnBrk="0" hangingPunct="0"/>
            <a:r>
              <a:rPr lang="en-US" sz="1400" dirty="0">
                <a:solidFill>
                  <a:schemeClr val="accent2"/>
                </a:solidFill>
              </a:rPr>
              <a:t>Initialization - typically do this just </a:t>
            </a:r>
            <a:r>
              <a:rPr lang="en-US" sz="1400" u="sng" dirty="0">
                <a:solidFill>
                  <a:schemeClr val="accent1"/>
                </a:solidFill>
              </a:rPr>
              <a:t>once</a:t>
            </a:r>
            <a:r>
              <a:rPr lang="en-US" sz="1400" dirty="0">
                <a:solidFill>
                  <a:schemeClr val="accent2"/>
                </a:solidFill>
              </a:rPr>
              <a:t> per program execution</a:t>
            </a:r>
          </a:p>
        </p:txBody>
      </p:sp>
      <p:sp>
        <p:nvSpPr>
          <p:cNvPr id="39947" name="AutoShape 1039"/>
          <p:cNvSpPr>
            <a:spLocks/>
          </p:cNvSpPr>
          <p:nvPr/>
        </p:nvSpPr>
        <p:spPr bwMode="auto">
          <a:xfrm>
            <a:off x="5791200" y="1905000"/>
            <a:ext cx="152400" cy="609600"/>
          </a:xfrm>
          <a:prstGeom prst="rightBrace">
            <a:avLst>
              <a:gd name="adj1" fmla="val 33333"/>
              <a:gd name="adj2" fmla="val 50000"/>
            </a:avLst>
          </a:prstGeom>
          <a:noFill/>
          <a:ln w="12700">
            <a:solidFill>
              <a:schemeClr val="tx1"/>
            </a:solidFill>
            <a:round/>
            <a:headEnd/>
            <a:tailEnd/>
          </a:ln>
        </p:spPr>
        <p:txBody>
          <a:bodyPr wrap="none" anchor="ctr">
            <a:prstTxWarp prst="textNoShape">
              <a:avLst/>
            </a:prstTxWarp>
          </a:bodyPr>
          <a:lstStyle/>
          <a:p>
            <a:pPr eaLnBrk="0" hangingPunct="0">
              <a:spcBef>
                <a:spcPct val="50000"/>
              </a:spcBef>
            </a:pPr>
            <a:endParaRPr lang="en-US" dirty="0"/>
          </a:p>
        </p:txBody>
      </p:sp>
      <p:sp>
        <p:nvSpPr>
          <p:cNvPr id="39948" name="Text Box 1040"/>
          <p:cNvSpPr txBox="1">
            <a:spLocks noChangeArrowheads="1"/>
          </p:cNvSpPr>
          <p:nvPr/>
        </p:nvSpPr>
        <p:spPr bwMode="auto">
          <a:xfrm>
            <a:off x="6310935" y="1682251"/>
            <a:ext cx="2520920" cy="1169551"/>
          </a:xfrm>
          <a:prstGeom prst="rect">
            <a:avLst/>
          </a:prstGeom>
          <a:noFill/>
          <a:ln w="12700">
            <a:noFill/>
            <a:miter lim="800000"/>
            <a:headEnd/>
            <a:tailEnd/>
          </a:ln>
        </p:spPr>
        <p:txBody>
          <a:bodyPr wrap="square">
            <a:prstTxWarp prst="textNoShape">
              <a:avLst/>
            </a:prstTxWarp>
            <a:spAutoFit/>
          </a:bodyPr>
          <a:lstStyle/>
          <a:p>
            <a:pPr eaLnBrk="0" hangingPunct="0"/>
            <a:r>
              <a:rPr lang="en-US" sz="1400" b="0" dirty="0">
                <a:solidFill>
                  <a:schemeClr val="accent1"/>
                </a:solidFill>
              </a:rPr>
              <a:t>It’s better to replace these two calls with a single call loading a “furnsh kernel” containing the names of all kernel files to load.</a:t>
            </a:r>
            <a:endParaRPr lang="en-US" sz="1600" b="0" dirty="0">
              <a:solidFill>
                <a:schemeClr val="accent1"/>
              </a:solidFill>
            </a:endParaRPr>
          </a:p>
        </p:txBody>
      </p:sp>
      <p:sp>
        <p:nvSpPr>
          <p:cNvPr id="18" name="Rectangle 1026"/>
          <p:cNvSpPr>
            <a:spLocks noChangeArrowheads="1"/>
          </p:cNvSpPr>
          <p:nvPr/>
        </p:nvSpPr>
        <p:spPr bwMode="auto">
          <a:xfrm>
            <a:off x="672842" y="4941702"/>
            <a:ext cx="8043863" cy="1485900"/>
          </a:xfrm>
          <a:prstGeom prst="rect">
            <a:avLst/>
          </a:prstGeom>
          <a:noFill/>
          <a:ln w="12700">
            <a:noFill/>
            <a:miter lim="800000"/>
            <a:headEnd/>
            <a:tailEnd/>
          </a:ln>
        </p:spPr>
        <p:txBody>
          <a:bodyPr lIns="63500" tIns="25400" rIns="63500" bIns="25400">
            <a:prstTxWarp prst="textNoShape">
              <a:avLst/>
            </a:prstTxWarp>
            <a:spAutoFit/>
          </a:bodyPr>
          <a:lstStyle/>
          <a:p>
            <a:pPr eaLnBrk="0" hangingPunct="0">
              <a:lnSpc>
                <a:spcPct val="97000"/>
              </a:lnSpc>
            </a:pPr>
            <a:r>
              <a:rPr lang="en-US" sz="1200" dirty="0"/>
              <a:t>In this example we get the state (STATE) of Titan as seen from the Cassini spacecraft at the UTC epoch 2004 NOV 21 02:40:21.3.  The state vector is returned in the J2000 inertial reference frame, which in SPICE is the same as the ICRF frame. The state vector has been corrected for both light time and stellar aberration (LT+S). The one-way light time (LT) is also returned, just in case it could be useful.</a:t>
            </a:r>
          </a:p>
          <a:p>
            <a:pPr eaLnBrk="0" hangingPunct="0">
              <a:lnSpc>
                <a:spcPct val="97000"/>
              </a:lnSpc>
            </a:pPr>
            <a:endParaRPr lang="en-US" sz="1200" dirty="0"/>
          </a:p>
          <a:p>
            <a:pPr eaLnBrk="0" hangingPunct="0">
              <a:lnSpc>
                <a:spcPct val="97000"/>
              </a:lnSpc>
            </a:pPr>
            <a:r>
              <a:rPr lang="en-US" sz="1200" dirty="0"/>
              <a:t>A SPICE leapseconds file (NAIF0012.TLS) is used, as is a SPICE ephemeris file (CASSINI_MERGED.BSP)</a:t>
            </a:r>
          </a:p>
          <a:p>
            <a:pPr eaLnBrk="0" hangingPunct="0">
              <a:lnSpc>
                <a:spcPct val="97000"/>
              </a:lnSpc>
            </a:pPr>
            <a:r>
              <a:rPr lang="en-US" sz="1200" dirty="0"/>
              <a:t>containing ephemeris data for Cassini (-82), Saturn barycenter (6), Saturn mass center (699), </a:t>
            </a:r>
          </a:p>
          <a:p>
            <a:pPr eaLnBrk="0" hangingPunct="0">
              <a:lnSpc>
                <a:spcPct val="97000"/>
              </a:lnSpc>
            </a:pPr>
            <a:r>
              <a:rPr lang="en-US" sz="1200" dirty="0"/>
              <a:t>Saturn's satellites (6xx) and the sun (10).</a:t>
            </a:r>
          </a:p>
        </p:txBody>
      </p:sp>
      <p:sp>
        <p:nvSpPr>
          <p:cNvPr id="20" name="TextBox 25">
            <a:extLst>
              <a:ext uri="{FF2B5EF4-FFF2-40B4-BE49-F238E27FC236}">
                <a16:creationId xmlns:a16="http://schemas.microsoft.com/office/drawing/2014/main" id="{54E7A2A8-3802-4243-9804-AFF7A86B7C27}"/>
              </a:ext>
            </a:extLst>
          </p:cNvPr>
          <p:cNvSpPr txBox="1">
            <a:spLocks noChangeArrowheads="1"/>
          </p:cNvSpPr>
          <p:nvPr/>
        </p:nvSpPr>
        <p:spPr bwMode="auto">
          <a:xfrm rot="-685868">
            <a:off x="7005946" y="1112892"/>
            <a:ext cx="1341437" cy="461962"/>
          </a:xfrm>
          <a:prstGeom prst="rect">
            <a:avLst/>
          </a:prstGeom>
          <a:noFill/>
          <a:ln w="9525">
            <a:noFill/>
            <a:miter lim="800000"/>
            <a:headEnd/>
            <a:tailEnd/>
          </a:ln>
        </p:spPr>
        <p:txBody>
          <a:bodyPr>
            <a:prstTxWarp prst="textNoShape">
              <a:avLst/>
            </a:prstTxWarp>
            <a:spAutoFit/>
          </a:bodyPr>
          <a:lstStyle/>
          <a:p>
            <a:r>
              <a:rPr lang="en-US" sz="1200" dirty="0">
                <a:solidFill>
                  <a:srgbClr val="660066"/>
                </a:solidFill>
              </a:rPr>
              <a:t>Fortran syntax used here</a:t>
            </a:r>
          </a:p>
        </p:txBody>
      </p:sp>
    </p:spTree>
    <p:extLst>
      <p:ext uri="{BB962C8B-B14F-4D97-AF65-F5344CB8AC3E}">
        <p14:creationId xmlns:p14="http://schemas.microsoft.com/office/powerpoint/2010/main" val="589451341"/>
      </p:ext>
    </p:extLst>
  </p:cSld>
  <p:clrMapOvr>
    <a:masterClrMapping/>
  </p:clrMapOvr>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9" name="Rectangle 1045"/>
          <p:cNvSpPr>
            <a:spLocks noGrp="1" noChangeArrowheads="1"/>
          </p:cNvSpPr>
          <p:nvPr>
            <p:ph type="title"/>
          </p:nvPr>
        </p:nvSpPr>
        <p:spPr>
          <a:xfrm>
            <a:off x="2602167" y="415216"/>
            <a:ext cx="5116685" cy="435504"/>
          </a:xfrm>
        </p:spPr>
        <p:txBody>
          <a:bodyPr/>
          <a:lstStyle/>
          <a:p>
            <a:r>
              <a:rPr lang="en-US" sz="2800" dirty="0"/>
              <a:t>Retrieving a Position Vector</a:t>
            </a:r>
            <a:endParaRPr lang="en-US" sz="2000" dirty="0"/>
          </a:p>
        </p:txBody>
      </p:sp>
      <p:sp>
        <p:nvSpPr>
          <p:cNvPr id="37890" name="Footer Placeholder 3"/>
          <p:cNvSpPr>
            <a:spLocks noGrp="1"/>
          </p:cNvSpPr>
          <p:nvPr>
            <p:ph type="ftr" sz="quarter" idx="10"/>
          </p:nvPr>
        </p:nvSpPr>
        <p:spPr>
          <a:noFill/>
        </p:spPr>
        <p:txBody>
          <a:bodyPr/>
          <a:lstStyle/>
          <a:p>
            <a:r>
              <a:rPr lang="en-US" dirty="0"/>
              <a:t>SPK Subsystem</a:t>
            </a:r>
          </a:p>
        </p:txBody>
      </p:sp>
      <p:sp>
        <p:nvSpPr>
          <p:cNvPr id="37891" name="Slide Number Placeholder 4"/>
          <p:cNvSpPr>
            <a:spLocks noGrp="1"/>
          </p:cNvSpPr>
          <p:nvPr>
            <p:ph type="sldNum" sz="quarter" idx="11"/>
          </p:nvPr>
        </p:nvSpPr>
        <p:spPr>
          <a:noFill/>
        </p:spPr>
        <p:txBody>
          <a:bodyPr/>
          <a:lstStyle/>
          <a:p>
            <a:fld id="{0C0B00E7-79FB-8A43-8783-964BBA5F826B}" type="slidenum">
              <a:rPr lang="en-US"/>
              <a:pPr/>
              <a:t>45</a:t>
            </a:fld>
            <a:endParaRPr lang="en-US" sz="1400" b="0" dirty="0">
              <a:latin typeface="Times New Roman" charset="0"/>
            </a:endParaRPr>
          </a:p>
        </p:txBody>
      </p:sp>
      <p:sp>
        <p:nvSpPr>
          <p:cNvPr id="37901" name="Rectangle 1049"/>
          <p:cNvSpPr>
            <a:spLocks noChangeArrowheads="1"/>
          </p:cNvSpPr>
          <p:nvPr/>
        </p:nvSpPr>
        <p:spPr bwMode="auto">
          <a:xfrm>
            <a:off x="478074" y="1899866"/>
            <a:ext cx="8089900" cy="3355975"/>
          </a:xfrm>
          <a:prstGeom prst="rect">
            <a:avLst/>
          </a:prstGeom>
          <a:noFill/>
          <a:ln w="12700">
            <a:noFill/>
            <a:miter lim="800000"/>
            <a:headEnd/>
            <a:tailEnd/>
          </a:ln>
        </p:spPr>
        <p:txBody>
          <a:bodyPr lIns="90488" tIns="44450" rIns="90488" bIns="44450">
            <a:prstTxWarp prst="textNoShape">
              <a:avLst/>
            </a:prstTxWarp>
          </a:bodyPr>
          <a:lstStyle/>
          <a:p>
            <a:pPr marL="285750" indent="-285750" eaLnBrk="0" hangingPunct="0">
              <a:lnSpc>
                <a:spcPct val="90000"/>
              </a:lnSpc>
              <a:spcBef>
                <a:spcPct val="30000"/>
              </a:spcBef>
              <a:buSzPct val="100000"/>
              <a:buFontTx/>
              <a:buChar char="•"/>
            </a:pPr>
            <a:r>
              <a:rPr lang="en-US" sz="2000" dirty="0"/>
              <a:t>SPKPOS is the position-only analog of SPKEZR</a:t>
            </a:r>
          </a:p>
          <a:p>
            <a:pPr marL="685800" lvl="1" indent="-228600" eaLnBrk="0" hangingPunct="0">
              <a:lnSpc>
                <a:spcPct val="90000"/>
              </a:lnSpc>
              <a:spcBef>
                <a:spcPct val="30000"/>
              </a:spcBef>
              <a:buSzPct val="100000"/>
              <a:buFontTx/>
              <a:buChar char="–"/>
            </a:pPr>
            <a:r>
              <a:rPr lang="en-US" sz="1600" dirty="0"/>
              <a:t>The arguments of SPKPOS are identical to those of SPKEZR, except that SPKPOS returns a 3-component position vector instead of a 6-component state vector</a:t>
            </a:r>
          </a:p>
          <a:p>
            <a:pPr marL="685800" lvl="1" indent="-228600" eaLnBrk="0" hangingPunct="0">
              <a:lnSpc>
                <a:spcPct val="90000"/>
              </a:lnSpc>
              <a:spcBef>
                <a:spcPct val="30000"/>
              </a:spcBef>
              <a:buSzPct val="100000"/>
              <a:buFontTx/>
              <a:buChar char="–"/>
            </a:pPr>
            <a:r>
              <a:rPr lang="en-US" sz="1600" dirty="0"/>
              <a:t>SPKPOS executes more quickly than SPKEZR when stellar aberration corrections are used</a:t>
            </a:r>
          </a:p>
          <a:p>
            <a:pPr marL="685800" lvl="1" indent="-228600" eaLnBrk="0" hangingPunct="0">
              <a:lnSpc>
                <a:spcPct val="90000"/>
              </a:lnSpc>
              <a:spcBef>
                <a:spcPct val="30000"/>
              </a:spcBef>
              <a:buSzPct val="100000"/>
              <a:buFontTx/>
              <a:buChar char="–"/>
            </a:pPr>
            <a:r>
              <a:rPr lang="en-US" sz="1600" dirty="0"/>
              <a:t>SPKPOS can be used when reference frame transformations of velocity are not possible due to absence of C-kernel angular velocity data</a:t>
            </a:r>
          </a:p>
        </p:txBody>
      </p:sp>
    </p:spTree>
  </p:cSld>
  <p:clrMapOvr>
    <a:masterClrMapping/>
  </p:clrMapOvr>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9" name="Rectangle 6"/>
          <p:cNvSpPr>
            <a:spLocks noGrp="1" noChangeArrowheads="1"/>
          </p:cNvSpPr>
          <p:nvPr>
            <p:ph type="title"/>
          </p:nvPr>
        </p:nvSpPr>
        <p:spPr>
          <a:xfrm>
            <a:off x="2806633" y="152400"/>
            <a:ext cx="5102358" cy="693908"/>
          </a:xfrm>
        </p:spPr>
        <p:txBody>
          <a:bodyPr/>
          <a:lstStyle/>
          <a:p>
            <a:r>
              <a:rPr lang="en-US" sz="2400" dirty="0"/>
              <a:t>A Slightly More Complex Example</a:t>
            </a:r>
            <a:br>
              <a:rPr lang="en-US" sz="2400" dirty="0"/>
            </a:br>
            <a:r>
              <a:rPr lang="en-US" sz="2400" dirty="0"/>
              <a:t>Kernel Data Needed</a:t>
            </a:r>
            <a:endParaRPr lang="en-US" dirty="0"/>
          </a:p>
        </p:txBody>
      </p:sp>
      <p:sp>
        <p:nvSpPr>
          <p:cNvPr id="41988" name="Rectangle 5"/>
          <p:cNvSpPr>
            <a:spLocks noGrp="1" noChangeArrowheads="1"/>
          </p:cNvSpPr>
          <p:nvPr>
            <p:ph idx="1"/>
          </p:nvPr>
        </p:nvSpPr>
        <p:spPr>
          <a:xfrm>
            <a:off x="685801" y="1622480"/>
            <a:ext cx="8009278" cy="4876800"/>
          </a:xfrm>
        </p:spPr>
        <p:txBody>
          <a:bodyPr lIns="90487" rIns="90487"/>
          <a:lstStyle/>
          <a:p>
            <a:r>
              <a:rPr lang="en-US" dirty="0"/>
              <a:t>To get state vectors referenced to a non-inertial reference frame, or when the data within the SPK file are provided in a non-inertial frame, typically more kernels will be needed.</a:t>
            </a:r>
          </a:p>
          <a:p>
            <a:pPr lvl="1"/>
            <a:r>
              <a:rPr lang="en-US" dirty="0"/>
              <a:t>To get the state of an object relative to a body in the body’s </a:t>
            </a:r>
            <a:r>
              <a:rPr lang="en-US" dirty="0">
                <a:solidFill>
                  <a:schemeClr val="accent1"/>
                </a:solidFill>
              </a:rPr>
              <a:t>IAU body-fixed reference frame</a:t>
            </a:r>
            <a:r>
              <a:rPr lang="en-US" dirty="0"/>
              <a:t> you’ll need:</a:t>
            </a:r>
          </a:p>
          <a:p>
            <a:pPr lvl="2"/>
            <a:r>
              <a:rPr lang="en-US" dirty="0"/>
              <a:t>PCK file containing orientation data for the body</a:t>
            </a:r>
          </a:p>
          <a:p>
            <a:pPr lvl="2"/>
            <a:r>
              <a:rPr lang="en-US" dirty="0"/>
              <a:t>SPK(s) for the object and body</a:t>
            </a:r>
          </a:p>
          <a:p>
            <a:pPr lvl="2"/>
            <a:r>
              <a:rPr lang="en-US" dirty="0"/>
              <a:t>LSK</a:t>
            </a:r>
          </a:p>
          <a:p>
            <a:pPr lvl="1"/>
            <a:r>
              <a:rPr lang="en-US" dirty="0"/>
              <a:t>To get the state of an object in a </a:t>
            </a:r>
            <a:r>
              <a:rPr lang="en-US" dirty="0">
                <a:solidFill>
                  <a:schemeClr val="accent1"/>
                </a:solidFill>
              </a:rPr>
              <a:t>spacecraft-fixed reference frame</a:t>
            </a:r>
            <a:r>
              <a:rPr lang="en-US" dirty="0"/>
              <a:t> you’ll need:</a:t>
            </a:r>
          </a:p>
          <a:p>
            <a:pPr lvl="2"/>
            <a:r>
              <a:rPr lang="en-US" dirty="0"/>
              <a:t>FK, CK and SCLK for the spacecraft</a:t>
            </a:r>
          </a:p>
          <a:p>
            <a:pPr lvl="2"/>
            <a:r>
              <a:rPr lang="en-US" dirty="0"/>
              <a:t>SPK(s) for the spacecraft and object</a:t>
            </a:r>
          </a:p>
          <a:p>
            <a:pPr lvl="2"/>
            <a:r>
              <a:rPr lang="en-US" dirty="0"/>
              <a:t>LSK</a:t>
            </a:r>
          </a:p>
        </p:txBody>
      </p:sp>
      <p:sp>
        <p:nvSpPr>
          <p:cNvPr id="41986" name="Footer Placeholder 3"/>
          <p:cNvSpPr>
            <a:spLocks noGrp="1"/>
          </p:cNvSpPr>
          <p:nvPr>
            <p:ph type="ftr" sz="quarter" idx="10"/>
          </p:nvPr>
        </p:nvSpPr>
        <p:spPr>
          <a:noFill/>
        </p:spPr>
        <p:txBody>
          <a:bodyPr/>
          <a:lstStyle/>
          <a:p>
            <a:r>
              <a:rPr lang="en-US" dirty="0"/>
              <a:t>SPK Subsystem</a:t>
            </a:r>
          </a:p>
        </p:txBody>
      </p:sp>
      <p:sp>
        <p:nvSpPr>
          <p:cNvPr id="41987" name="Slide Number Placeholder 4"/>
          <p:cNvSpPr>
            <a:spLocks noGrp="1"/>
          </p:cNvSpPr>
          <p:nvPr>
            <p:ph type="sldNum" sz="quarter" idx="11"/>
          </p:nvPr>
        </p:nvSpPr>
        <p:spPr>
          <a:noFill/>
        </p:spPr>
        <p:txBody>
          <a:bodyPr/>
          <a:lstStyle/>
          <a:p>
            <a:fld id="{1D9A5F94-63F0-B545-AA25-BCF605CFC82C}" type="slidenum">
              <a:rPr lang="en-US"/>
              <a:pPr/>
              <a:t>46</a:t>
            </a:fld>
            <a:endParaRPr lang="en-US" sz="1400" b="0" dirty="0">
              <a:latin typeface="Times New Roman" charset="0"/>
            </a:endParaRPr>
          </a:p>
        </p:txBody>
      </p:sp>
      <p:sp>
        <p:nvSpPr>
          <p:cNvPr id="41990" name="Text Box 7"/>
          <p:cNvSpPr txBox="1">
            <a:spLocks noChangeArrowheads="1"/>
          </p:cNvSpPr>
          <p:nvPr/>
        </p:nvSpPr>
        <p:spPr bwMode="auto">
          <a:xfrm>
            <a:off x="992188" y="1233488"/>
            <a:ext cx="1293812" cy="214312"/>
          </a:xfrm>
          <a:prstGeom prst="rect">
            <a:avLst/>
          </a:prstGeom>
          <a:noFill/>
          <a:ln w="12700">
            <a:noFill/>
            <a:miter lim="800000"/>
            <a:headEnd/>
            <a:tailEnd/>
          </a:ln>
        </p:spPr>
        <p:txBody>
          <a:bodyPr>
            <a:prstTxWarp prst="textNoShape">
              <a:avLst/>
            </a:prstTxWarp>
            <a:spAutoFit/>
          </a:bodyPr>
          <a:lstStyle/>
          <a:p>
            <a:pPr eaLnBrk="0" hangingPunct="0">
              <a:spcBef>
                <a:spcPct val="50000"/>
              </a:spcBef>
            </a:pPr>
            <a:endParaRPr lang="en-US" dirty="0"/>
          </a:p>
        </p:txBody>
      </p:sp>
    </p:spTree>
  </p:cSld>
  <p:clrMapOvr>
    <a:masterClrMapping/>
  </p:clrMapOvr>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1"/>
          <p:cNvSpPr/>
          <p:nvPr/>
        </p:nvSpPr>
        <p:spPr bwMode="auto">
          <a:xfrm>
            <a:off x="4137119" y="5103421"/>
            <a:ext cx="1573308" cy="331689"/>
          </a:xfrm>
          <a:prstGeom prst="ellipse">
            <a:avLst/>
          </a:prstGeom>
          <a:solidFill>
            <a:srgbClr val="00B000"/>
          </a:solidFill>
          <a:ln w="1270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800" b="1" i="0" u="none" strike="noStrike" cap="none" normalizeH="0" baseline="0" dirty="0">
              <a:ln>
                <a:noFill/>
              </a:ln>
              <a:solidFill>
                <a:schemeClr val="tx1"/>
              </a:solidFill>
              <a:effectLst/>
              <a:latin typeface="Arial" charset="0"/>
            </a:endParaRPr>
          </a:p>
        </p:txBody>
      </p:sp>
      <p:sp>
        <p:nvSpPr>
          <p:cNvPr id="44041" name="Rectangle 14"/>
          <p:cNvSpPr>
            <a:spLocks noGrp="1" noChangeArrowheads="1"/>
          </p:cNvSpPr>
          <p:nvPr>
            <p:ph type="title"/>
          </p:nvPr>
        </p:nvSpPr>
        <p:spPr>
          <a:xfrm>
            <a:off x="2712857" y="152400"/>
            <a:ext cx="5289910" cy="693908"/>
          </a:xfrm>
        </p:spPr>
        <p:txBody>
          <a:bodyPr/>
          <a:lstStyle/>
          <a:p>
            <a:r>
              <a:rPr lang="en-US" sz="2400" dirty="0"/>
              <a:t>A Slightly More Complex Example</a:t>
            </a:r>
            <a:br>
              <a:rPr lang="en-US" sz="2400" dirty="0"/>
            </a:br>
            <a:r>
              <a:rPr lang="en-US" sz="2400" dirty="0"/>
              <a:t>Retrieving a State Vector</a:t>
            </a:r>
            <a:endParaRPr lang="en-US" dirty="0"/>
          </a:p>
        </p:txBody>
      </p:sp>
      <p:sp>
        <p:nvSpPr>
          <p:cNvPr id="44034" name="Footer Placeholder 2"/>
          <p:cNvSpPr>
            <a:spLocks noGrp="1"/>
          </p:cNvSpPr>
          <p:nvPr>
            <p:ph type="ftr" sz="quarter" idx="10"/>
          </p:nvPr>
        </p:nvSpPr>
        <p:spPr>
          <a:noFill/>
        </p:spPr>
        <p:txBody>
          <a:bodyPr/>
          <a:lstStyle/>
          <a:p>
            <a:r>
              <a:rPr lang="en-US" dirty="0"/>
              <a:t>SPK Subsystem</a:t>
            </a:r>
          </a:p>
        </p:txBody>
      </p:sp>
      <p:sp>
        <p:nvSpPr>
          <p:cNvPr id="44035" name="Slide Number Placeholder 3"/>
          <p:cNvSpPr>
            <a:spLocks noGrp="1"/>
          </p:cNvSpPr>
          <p:nvPr>
            <p:ph type="sldNum" sz="quarter" idx="11"/>
          </p:nvPr>
        </p:nvSpPr>
        <p:spPr>
          <a:noFill/>
        </p:spPr>
        <p:txBody>
          <a:bodyPr/>
          <a:lstStyle/>
          <a:p>
            <a:fld id="{D92099B4-8D11-7E44-94A8-8D3F564098A5}" type="slidenum">
              <a:rPr lang="en-US"/>
              <a:pPr/>
              <a:t>47</a:t>
            </a:fld>
            <a:endParaRPr lang="en-US" sz="1400" b="0" dirty="0">
              <a:latin typeface="Times New Roman" charset="0"/>
            </a:endParaRPr>
          </a:p>
        </p:txBody>
      </p:sp>
      <p:sp>
        <p:nvSpPr>
          <p:cNvPr id="44036" name="Rectangle 5"/>
          <p:cNvSpPr>
            <a:spLocks noChangeArrowheads="1"/>
          </p:cNvSpPr>
          <p:nvPr/>
        </p:nvSpPr>
        <p:spPr bwMode="auto">
          <a:xfrm>
            <a:off x="101600" y="2133599"/>
            <a:ext cx="8978093" cy="4389353"/>
          </a:xfrm>
          <a:prstGeom prst="rect">
            <a:avLst/>
          </a:prstGeom>
          <a:noFill/>
          <a:ln w="12700">
            <a:noFill/>
            <a:miter lim="800000"/>
            <a:headEnd/>
            <a:tailEnd/>
          </a:ln>
        </p:spPr>
        <p:txBody>
          <a:bodyPr lIns="90487" tIns="44450" rIns="90487" bIns="44450">
            <a:prstTxWarp prst="textNoShape">
              <a:avLst/>
            </a:prstTxWarp>
          </a:bodyPr>
          <a:lstStyle/>
          <a:p>
            <a:pPr marL="177800" indent="-177800" eaLnBrk="0" hangingPunct="0">
              <a:lnSpc>
                <a:spcPct val="90000"/>
              </a:lnSpc>
              <a:spcBef>
                <a:spcPct val="30000"/>
              </a:spcBef>
            </a:pPr>
            <a:r>
              <a:rPr lang="en-US" sz="1800" dirty="0"/>
              <a:t>Tell your program which SPICE files to use (“loading” files)</a:t>
            </a:r>
          </a:p>
          <a:p>
            <a:pPr marL="520700" lvl="1" indent="-228600" eaLnBrk="0" hangingPunct="0">
              <a:lnSpc>
                <a:spcPct val="90000"/>
              </a:lnSpc>
              <a:spcBef>
                <a:spcPct val="30000"/>
              </a:spcBef>
            </a:pPr>
            <a:r>
              <a:rPr lang="en-US" sz="1800" dirty="0">
                <a:latin typeface="Courier New" charset="0"/>
              </a:rPr>
              <a:t>CALL FURNSH  ('CASSINI_MERGED.BSP')</a:t>
            </a:r>
          </a:p>
          <a:p>
            <a:pPr marL="520700" lvl="1" indent="-228600" eaLnBrk="0" hangingPunct="0">
              <a:lnSpc>
                <a:spcPct val="90000"/>
              </a:lnSpc>
              <a:spcBef>
                <a:spcPct val="30000"/>
              </a:spcBef>
            </a:pPr>
            <a:r>
              <a:rPr lang="en-US" sz="1800" dirty="0">
                <a:latin typeface="Courier New" charset="0"/>
              </a:rPr>
              <a:t>CALL FURNSH  ('NAIF0012.TLS')</a:t>
            </a:r>
          </a:p>
          <a:p>
            <a:pPr marL="520700" lvl="1" indent="-228600" eaLnBrk="0" hangingPunct="0">
              <a:lnSpc>
                <a:spcPct val="90000"/>
              </a:lnSpc>
              <a:spcBef>
                <a:spcPct val="30000"/>
              </a:spcBef>
            </a:pPr>
            <a:r>
              <a:rPr lang="en-US" sz="1800" dirty="0">
                <a:latin typeface="Courier New" charset="0"/>
              </a:rPr>
              <a:t>CALL FURNSH  ('NAIF0011.TPC')</a:t>
            </a:r>
          </a:p>
          <a:p>
            <a:pPr marL="177800" indent="-177800" eaLnBrk="0" hangingPunct="0">
              <a:lnSpc>
                <a:spcPct val="90000"/>
              </a:lnSpc>
              <a:spcBef>
                <a:spcPct val="30000"/>
              </a:spcBef>
            </a:pPr>
            <a:endParaRPr lang="en-US" sz="2400" dirty="0"/>
          </a:p>
          <a:p>
            <a:pPr marL="177800" indent="-177800" eaLnBrk="0" hangingPunct="0">
              <a:lnSpc>
                <a:spcPct val="90000"/>
              </a:lnSpc>
              <a:spcBef>
                <a:spcPct val="30000"/>
              </a:spcBef>
            </a:pPr>
            <a:r>
              <a:rPr lang="en-US" sz="1800" dirty="0"/>
              <a:t>Convert UTC time to ephemeris time (TDB), if needed</a:t>
            </a:r>
          </a:p>
          <a:p>
            <a:pPr marL="520700" lvl="1" indent="-228600" eaLnBrk="0" hangingPunct="0">
              <a:lnSpc>
                <a:spcPct val="90000"/>
              </a:lnSpc>
              <a:spcBef>
                <a:spcPct val="30000"/>
              </a:spcBef>
            </a:pPr>
            <a:r>
              <a:rPr lang="en-US" sz="1800" dirty="0">
                <a:latin typeface="Courier New" charset="0"/>
              </a:rPr>
              <a:t>CALL STR2ET ( '2004 NOV 21 02:40:21.3', TDB)</a:t>
            </a:r>
          </a:p>
          <a:p>
            <a:pPr marL="177800" indent="-177800" eaLnBrk="0" hangingPunct="0">
              <a:lnSpc>
                <a:spcPct val="90000"/>
              </a:lnSpc>
              <a:spcBef>
                <a:spcPct val="30000"/>
              </a:spcBef>
            </a:pPr>
            <a:r>
              <a:rPr lang="en-US" sz="1800" dirty="0"/>
              <a:t>Get state vector from SPK file at requested time, in satellite’s IAU body-fixed frame</a:t>
            </a:r>
          </a:p>
          <a:p>
            <a:pPr marL="520700" lvl="1" indent="-228600" eaLnBrk="0" hangingPunct="0">
              <a:lnSpc>
                <a:spcPct val="90000"/>
              </a:lnSpc>
              <a:spcBef>
                <a:spcPct val="30000"/>
              </a:spcBef>
            </a:pPr>
            <a:r>
              <a:rPr lang="en-US" sz="1800" dirty="0">
                <a:latin typeface="Courier New" charset="0"/>
              </a:rPr>
              <a:t>CALL SPKEZR ('TITAN', TDB, 'IAU_TITAN', 'LT+S', 'CASSINI', STATE, LT)	</a:t>
            </a:r>
          </a:p>
          <a:p>
            <a:pPr marL="520700" lvl="1" indent="-228600" eaLnBrk="0" hangingPunct="0">
              <a:lnSpc>
                <a:spcPct val="90000"/>
              </a:lnSpc>
              <a:spcBef>
                <a:spcPct val="30000"/>
              </a:spcBef>
            </a:pPr>
            <a:endParaRPr lang="en-US" sz="1600" dirty="0">
              <a:latin typeface="Courier New" charset="0"/>
            </a:endParaRPr>
          </a:p>
          <a:p>
            <a:pPr marL="520700" lvl="1" indent="-228600" eaLnBrk="0" hangingPunct="0">
              <a:lnSpc>
                <a:spcPct val="90000"/>
              </a:lnSpc>
              <a:spcBef>
                <a:spcPct val="30000"/>
              </a:spcBef>
            </a:pPr>
            <a:r>
              <a:rPr lang="en-US" sz="1600" dirty="0">
                <a:latin typeface="Courier New" charset="0"/>
              </a:rPr>
              <a:t>Insert additional code here to make derived computations such as spacecraft sub-latitude and longitude, lighting angles, etc. Use more SPICE subroutines to help.</a:t>
            </a:r>
            <a:endParaRPr lang="en-US" sz="1800" dirty="0"/>
          </a:p>
        </p:txBody>
      </p:sp>
      <p:grpSp>
        <p:nvGrpSpPr>
          <p:cNvPr id="44037" name="Group 20"/>
          <p:cNvGrpSpPr>
            <a:grpSpLocks/>
          </p:cNvGrpSpPr>
          <p:nvPr/>
        </p:nvGrpSpPr>
        <p:grpSpPr bwMode="auto">
          <a:xfrm>
            <a:off x="107950" y="3816350"/>
            <a:ext cx="133350" cy="2736850"/>
            <a:chOff x="68" y="2404"/>
            <a:chExt cx="84" cy="1724"/>
          </a:xfrm>
        </p:grpSpPr>
        <p:sp>
          <p:nvSpPr>
            <p:cNvPr id="44048" name="Line 6"/>
            <p:cNvSpPr>
              <a:spLocks noChangeShapeType="1"/>
            </p:cNvSpPr>
            <p:nvPr/>
          </p:nvSpPr>
          <p:spPr bwMode="auto">
            <a:xfrm>
              <a:off x="68" y="2418"/>
              <a:ext cx="0" cy="1710"/>
            </a:xfrm>
            <a:prstGeom prst="line">
              <a:avLst/>
            </a:prstGeom>
            <a:noFill/>
            <a:ln w="12700">
              <a:solidFill>
                <a:schemeClr val="accent2"/>
              </a:solidFill>
              <a:round/>
              <a:headEnd/>
              <a:tailEnd/>
            </a:ln>
          </p:spPr>
          <p:txBody>
            <a:bodyPr wrap="none" anchor="ctr">
              <a:prstTxWarp prst="textNoShape">
                <a:avLst/>
              </a:prstTxWarp>
            </a:bodyPr>
            <a:lstStyle/>
            <a:p>
              <a:endParaRPr lang="en-US" dirty="0"/>
            </a:p>
          </p:txBody>
        </p:sp>
        <p:sp>
          <p:nvSpPr>
            <p:cNvPr id="44049" name="Line 7"/>
            <p:cNvSpPr>
              <a:spLocks noChangeShapeType="1"/>
            </p:cNvSpPr>
            <p:nvPr/>
          </p:nvSpPr>
          <p:spPr bwMode="auto">
            <a:xfrm>
              <a:off x="82" y="2404"/>
              <a:ext cx="70" cy="0"/>
            </a:xfrm>
            <a:prstGeom prst="line">
              <a:avLst/>
            </a:prstGeom>
            <a:noFill/>
            <a:ln w="12700">
              <a:solidFill>
                <a:schemeClr val="accent2"/>
              </a:solidFill>
              <a:round/>
              <a:headEnd/>
              <a:tailEnd/>
            </a:ln>
          </p:spPr>
          <p:txBody>
            <a:bodyPr wrap="none" anchor="ctr">
              <a:prstTxWarp prst="textNoShape">
                <a:avLst/>
              </a:prstTxWarp>
            </a:bodyPr>
            <a:lstStyle/>
            <a:p>
              <a:endParaRPr lang="en-US" dirty="0"/>
            </a:p>
          </p:txBody>
        </p:sp>
        <p:sp>
          <p:nvSpPr>
            <p:cNvPr id="44050" name="Line 8"/>
            <p:cNvSpPr>
              <a:spLocks noChangeShapeType="1"/>
            </p:cNvSpPr>
            <p:nvPr/>
          </p:nvSpPr>
          <p:spPr bwMode="auto">
            <a:xfrm>
              <a:off x="82" y="4128"/>
              <a:ext cx="70" cy="0"/>
            </a:xfrm>
            <a:prstGeom prst="line">
              <a:avLst/>
            </a:prstGeom>
            <a:noFill/>
            <a:ln w="12700">
              <a:solidFill>
                <a:schemeClr val="accent2"/>
              </a:solidFill>
              <a:round/>
              <a:headEnd/>
              <a:tailEnd/>
            </a:ln>
          </p:spPr>
          <p:txBody>
            <a:bodyPr wrap="none" anchor="ctr">
              <a:prstTxWarp prst="textNoShape">
                <a:avLst/>
              </a:prstTxWarp>
            </a:bodyPr>
            <a:lstStyle/>
            <a:p>
              <a:endParaRPr lang="en-US" dirty="0"/>
            </a:p>
          </p:txBody>
        </p:sp>
      </p:grpSp>
      <p:sp>
        <p:nvSpPr>
          <p:cNvPr id="44038" name="Rectangle 9"/>
          <p:cNvSpPr>
            <a:spLocks noChangeArrowheads="1"/>
          </p:cNvSpPr>
          <p:nvPr/>
        </p:nvSpPr>
        <p:spPr bwMode="auto">
          <a:xfrm>
            <a:off x="0" y="3505200"/>
            <a:ext cx="3327400" cy="263525"/>
          </a:xfrm>
          <a:prstGeom prst="rect">
            <a:avLst/>
          </a:prstGeom>
          <a:noFill/>
          <a:ln w="12700">
            <a:noFill/>
            <a:miter lim="800000"/>
            <a:headEnd/>
            <a:tailEnd/>
          </a:ln>
        </p:spPr>
        <p:txBody>
          <a:bodyPr wrap="none" lIns="63500" tIns="25400" rIns="63500" bIns="25400">
            <a:prstTxWarp prst="textNoShape">
              <a:avLst/>
            </a:prstTxWarp>
            <a:spAutoFit/>
          </a:bodyPr>
          <a:lstStyle/>
          <a:p>
            <a:pPr eaLnBrk="0" hangingPunct="0"/>
            <a:r>
              <a:rPr lang="en-US" sz="1400" dirty="0">
                <a:solidFill>
                  <a:schemeClr val="accent2"/>
                </a:solidFill>
              </a:rPr>
              <a:t>Loop... do as many times as you need</a:t>
            </a:r>
          </a:p>
        </p:txBody>
      </p:sp>
      <p:grpSp>
        <p:nvGrpSpPr>
          <p:cNvPr id="44039" name="Group 19"/>
          <p:cNvGrpSpPr>
            <a:grpSpLocks/>
          </p:cNvGrpSpPr>
          <p:nvPr/>
        </p:nvGrpSpPr>
        <p:grpSpPr bwMode="auto">
          <a:xfrm>
            <a:off x="107950" y="2139950"/>
            <a:ext cx="133350" cy="1212850"/>
            <a:chOff x="68" y="1348"/>
            <a:chExt cx="84" cy="764"/>
          </a:xfrm>
        </p:grpSpPr>
        <p:sp>
          <p:nvSpPr>
            <p:cNvPr id="44045" name="Line 10"/>
            <p:cNvSpPr>
              <a:spLocks noChangeShapeType="1"/>
            </p:cNvSpPr>
            <p:nvPr/>
          </p:nvSpPr>
          <p:spPr bwMode="auto">
            <a:xfrm>
              <a:off x="68" y="1362"/>
              <a:ext cx="0" cy="742"/>
            </a:xfrm>
            <a:prstGeom prst="line">
              <a:avLst/>
            </a:prstGeom>
            <a:noFill/>
            <a:ln w="12700">
              <a:solidFill>
                <a:schemeClr val="accent2"/>
              </a:solidFill>
              <a:round/>
              <a:headEnd/>
              <a:tailEnd/>
            </a:ln>
          </p:spPr>
          <p:txBody>
            <a:bodyPr wrap="none" anchor="ctr">
              <a:prstTxWarp prst="textNoShape">
                <a:avLst/>
              </a:prstTxWarp>
            </a:bodyPr>
            <a:lstStyle/>
            <a:p>
              <a:endParaRPr lang="en-US" dirty="0"/>
            </a:p>
          </p:txBody>
        </p:sp>
        <p:sp>
          <p:nvSpPr>
            <p:cNvPr id="44046" name="Line 11"/>
            <p:cNvSpPr>
              <a:spLocks noChangeShapeType="1"/>
            </p:cNvSpPr>
            <p:nvPr/>
          </p:nvSpPr>
          <p:spPr bwMode="auto">
            <a:xfrm>
              <a:off x="82" y="1348"/>
              <a:ext cx="70" cy="0"/>
            </a:xfrm>
            <a:prstGeom prst="line">
              <a:avLst/>
            </a:prstGeom>
            <a:noFill/>
            <a:ln w="12700">
              <a:solidFill>
                <a:schemeClr val="accent2"/>
              </a:solidFill>
              <a:round/>
              <a:headEnd/>
              <a:tailEnd/>
            </a:ln>
          </p:spPr>
          <p:txBody>
            <a:bodyPr wrap="none" anchor="ctr">
              <a:prstTxWarp prst="textNoShape">
                <a:avLst/>
              </a:prstTxWarp>
            </a:bodyPr>
            <a:lstStyle/>
            <a:p>
              <a:endParaRPr lang="en-US" dirty="0"/>
            </a:p>
          </p:txBody>
        </p:sp>
        <p:sp>
          <p:nvSpPr>
            <p:cNvPr id="44047" name="Line 12"/>
            <p:cNvSpPr>
              <a:spLocks noChangeShapeType="1"/>
            </p:cNvSpPr>
            <p:nvPr/>
          </p:nvSpPr>
          <p:spPr bwMode="auto">
            <a:xfrm>
              <a:off x="82" y="2112"/>
              <a:ext cx="54" cy="0"/>
            </a:xfrm>
            <a:prstGeom prst="line">
              <a:avLst/>
            </a:prstGeom>
            <a:noFill/>
            <a:ln w="12700">
              <a:solidFill>
                <a:schemeClr val="accent2"/>
              </a:solidFill>
              <a:round/>
              <a:headEnd/>
              <a:tailEnd/>
            </a:ln>
          </p:spPr>
          <p:txBody>
            <a:bodyPr wrap="none" anchor="ctr">
              <a:prstTxWarp prst="textNoShape">
                <a:avLst/>
              </a:prstTxWarp>
            </a:bodyPr>
            <a:lstStyle/>
            <a:p>
              <a:endParaRPr lang="en-US" dirty="0"/>
            </a:p>
          </p:txBody>
        </p:sp>
      </p:grpSp>
      <p:sp>
        <p:nvSpPr>
          <p:cNvPr id="44040" name="Rectangle 13"/>
          <p:cNvSpPr>
            <a:spLocks noChangeArrowheads="1"/>
          </p:cNvSpPr>
          <p:nvPr/>
        </p:nvSpPr>
        <p:spPr bwMode="auto">
          <a:xfrm>
            <a:off x="0" y="1752600"/>
            <a:ext cx="4454525" cy="263525"/>
          </a:xfrm>
          <a:prstGeom prst="rect">
            <a:avLst/>
          </a:prstGeom>
          <a:noFill/>
          <a:ln w="12700">
            <a:noFill/>
            <a:miter lim="800000"/>
            <a:headEnd/>
            <a:tailEnd/>
          </a:ln>
        </p:spPr>
        <p:txBody>
          <a:bodyPr wrap="none" lIns="63500" tIns="25400" rIns="63500" bIns="25400">
            <a:prstTxWarp prst="textNoShape">
              <a:avLst/>
            </a:prstTxWarp>
            <a:spAutoFit/>
          </a:bodyPr>
          <a:lstStyle/>
          <a:p>
            <a:pPr eaLnBrk="0" hangingPunct="0"/>
            <a:r>
              <a:rPr lang="en-US" sz="1400" dirty="0">
                <a:solidFill>
                  <a:schemeClr val="accent2"/>
                </a:solidFill>
              </a:rPr>
              <a:t>Initialization...typically </a:t>
            </a:r>
            <a:r>
              <a:rPr lang="en-US" sz="1400" u="sng" dirty="0">
                <a:solidFill>
                  <a:schemeClr val="accent1"/>
                </a:solidFill>
              </a:rPr>
              <a:t>once</a:t>
            </a:r>
            <a:r>
              <a:rPr lang="en-US" sz="1400" dirty="0">
                <a:solidFill>
                  <a:schemeClr val="accent2"/>
                </a:solidFill>
              </a:rPr>
              <a:t> per program execution</a:t>
            </a:r>
          </a:p>
        </p:txBody>
      </p:sp>
      <p:sp>
        <p:nvSpPr>
          <p:cNvPr id="44042" name="AutoShape 15"/>
          <p:cNvSpPr>
            <a:spLocks/>
          </p:cNvSpPr>
          <p:nvPr/>
        </p:nvSpPr>
        <p:spPr bwMode="auto">
          <a:xfrm>
            <a:off x="6172200" y="2514600"/>
            <a:ext cx="152400" cy="914400"/>
          </a:xfrm>
          <a:prstGeom prst="rightBrace">
            <a:avLst>
              <a:gd name="adj1" fmla="val 50000"/>
              <a:gd name="adj2" fmla="val 50000"/>
            </a:avLst>
          </a:prstGeom>
          <a:noFill/>
          <a:ln w="12700">
            <a:solidFill>
              <a:schemeClr val="tx1"/>
            </a:solidFill>
            <a:round/>
            <a:headEnd/>
            <a:tailEnd/>
          </a:ln>
        </p:spPr>
        <p:txBody>
          <a:bodyPr wrap="none" anchor="ctr">
            <a:prstTxWarp prst="textNoShape">
              <a:avLst/>
            </a:prstTxWarp>
          </a:bodyPr>
          <a:lstStyle/>
          <a:p>
            <a:pPr eaLnBrk="0" hangingPunct="0">
              <a:spcBef>
                <a:spcPct val="50000"/>
              </a:spcBef>
            </a:pPr>
            <a:endParaRPr lang="en-US" dirty="0"/>
          </a:p>
        </p:txBody>
      </p:sp>
      <p:sp>
        <p:nvSpPr>
          <p:cNvPr id="44043" name="Text Box 17"/>
          <p:cNvSpPr txBox="1">
            <a:spLocks noChangeArrowheads="1"/>
          </p:cNvSpPr>
          <p:nvPr/>
        </p:nvSpPr>
        <p:spPr bwMode="auto">
          <a:xfrm>
            <a:off x="6407150" y="2520950"/>
            <a:ext cx="2676061" cy="954107"/>
          </a:xfrm>
          <a:prstGeom prst="rect">
            <a:avLst/>
          </a:prstGeom>
          <a:noFill/>
          <a:ln w="12700">
            <a:noFill/>
            <a:miter lim="800000"/>
            <a:headEnd/>
            <a:tailEnd/>
          </a:ln>
        </p:spPr>
        <p:txBody>
          <a:bodyPr wrap="square">
            <a:prstTxWarp prst="textNoShape">
              <a:avLst/>
            </a:prstTxWarp>
            <a:spAutoFit/>
          </a:bodyPr>
          <a:lstStyle/>
          <a:p>
            <a:pPr eaLnBrk="0" hangingPunct="0"/>
            <a:r>
              <a:rPr lang="en-US" sz="1400" b="0" dirty="0">
                <a:solidFill>
                  <a:srgbClr val="FC0128"/>
                </a:solidFill>
              </a:rPr>
              <a:t>It’s better to replace these three calls with a single call loading a “furnsh kernel” containing the names of all kernel files to load.</a:t>
            </a:r>
            <a:endParaRPr lang="en-US" sz="1600" b="0" dirty="0">
              <a:solidFill>
                <a:srgbClr val="FC0128"/>
              </a:solidFill>
            </a:endParaRPr>
          </a:p>
        </p:txBody>
      </p:sp>
      <p:sp>
        <p:nvSpPr>
          <p:cNvPr id="44044" name="Text Box 18"/>
          <p:cNvSpPr txBox="1">
            <a:spLocks noChangeArrowheads="1"/>
          </p:cNvSpPr>
          <p:nvPr/>
        </p:nvSpPr>
        <p:spPr bwMode="auto">
          <a:xfrm>
            <a:off x="69115" y="1356879"/>
            <a:ext cx="8907237" cy="338554"/>
          </a:xfrm>
          <a:prstGeom prst="rect">
            <a:avLst/>
          </a:prstGeom>
          <a:noFill/>
          <a:ln w="12700">
            <a:noFill/>
            <a:miter lim="800000"/>
            <a:headEnd/>
            <a:tailEnd/>
          </a:ln>
        </p:spPr>
        <p:txBody>
          <a:bodyPr wrap="square">
            <a:prstTxWarp prst="textNoShape">
              <a:avLst/>
            </a:prstTxWarp>
            <a:spAutoFit/>
          </a:bodyPr>
          <a:lstStyle/>
          <a:p>
            <a:pPr algn="ctr" eaLnBrk="0" hangingPunct="0">
              <a:spcBef>
                <a:spcPct val="50000"/>
              </a:spcBef>
            </a:pPr>
            <a:r>
              <a:rPr lang="en-US" sz="1600" dirty="0">
                <a:solidFill>
                  <a:schemeClr val="tx2"/>
                </a:solidFill>
              </a:rPr>
              <a:t>Obtain the state of Titan relative to Cassini in the Titan body-fixed reference frame</a:t>
            </a:r>
            <a:endParaRPr lang="en-US" sz="1200" dirty="0"/>
          </a:p>
        </p:txBody>
      </p:sp>
      <p:cxnSp>
        <p:nvCxnSpPr>
          <p:cNvPr id="4" name="Straight Connector 3"/>
          <p:cNvCxnSpPr/>
          <p:nvPr/>
        </p:nvCxnSpPr>
        <p:spPr bwMode="auto">
          <a:xfrm>
            <a:off x="5371303" y="1695515"/>
            <a:ext cx="3112940" cy="0"/>
          </a:xfrm>
          <a:prstGeom prst="line">
            <a:avLst/>
          </a:prstGeom>
          <a:noFill/>
          <a:ln w="28575" cap="flat" cmpd="sng" algn="ctr">
            <a:solidFill>
              <a:srgbClr val="008000"/>
            </a:solidFill>
            <a:prstDash val="solid"/>
            <a:round/>
            <a:headEnd type="none" w="med" len="med"/>
            <a:tailEnd type="none" w="med" len="med"/>
          </a:ln>
          <a:effectLst/>
        </p:spPr>
      </p:cxnSp>
      <p:sp>
        <p:nvSpPr>
          <p:cNvPr id="5" name="Freeform 4"/>
          <p:cNvSpPr/>
          <p:nvPr/>
        </p:nvSpPr>
        <p:spPr>
          <a:xfrm>
            <a:off x="5371304" y="1801882"/>
            <a:ext cx="2631464" cy="4008226"/>
          </a:xfrm>
          <a:custGeom>
            <a:avLst/>
            <a:gdLst>
              <a:gd name="connsiteX0" fmla="*/ 2322049 w 2322049"/>
              <a:gd name="connsiteY0" fmla="*/ 0 h 3346960"/>
              <a:gd name="connsiteX1" fmla="*/ 0 w 2322049"/>
              <a:gd name="connsiteY1" fmla="*/ 3155552 h 3346960"/>
            </a:gdLst>
            <a:ahLst/>
            <a:cxnLst>
              <a:cxn ang="0">
                <a:pos x="connsiteX0" y="connsiteY0"/>
              </a:cxn>
              <a:cxn ang="0">
                <a:pos x="connsiteX1" y="connsiteY1"/>
              </a:cxn>
            </a:cxnLst>
            <a:rect l="l" t="t" r="r" b="b"/>
            <a:pathLst>
              <a:path w="2322049" h="3346960">
                <a:moveTo>
                  <a:pt x="2322049" y="0"/>
                </a:moveTo>
                <a:cubicBezTo>
                  <a:pt x="1212340" y="1990392"/>
                  <a:pt x="102632" y="3980784"/>
                  <a:pt x="0" y="3155552"/>
                </a:cubicBezTo>
              </a:path>
            </a:pathLst>
          </a:custGeom>
          <a:ln>
            <a:solidFill>
              <a:srgbClr val="008000"/>
            </a:solidFill>
            <a:headEnd type="none"/>
            <a:tailEnd type="triangle"/>
          </a:ln>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Times New Roman" pitchFamily="27" charset="0"/>
            </a:endParaRPr>
          </a:p>
        </p:txBody>
      </p:sp>
      <p:sp>
        <p:nvSpPr>
          <p:cNvPr id="23" name="TextBox 25">
            <a:extLst>
              <a:ext uri="{FF2B5EF4-FFF2-40B4-BE49-F238E27FC236}">
                <a16:creationId xmlns:a16="http://schemas.microsoft.com/office/drawing/2014/main" id="{02239F92-4290-8A4A-832E-CC9262C530F7}"/>
              </a:ext>
            </a:extLst>
          </p:cNvPr>
          <p:cNvSpPr txBox="1">
            <a:spLocks noChangeArrowheads="1"/>
          </p:cNvSpPr>
          <p:nvPr/>
        </p:nvSpPr>
        <p:spPr bwMode="auto">
          <a:xfrm rot="-685868">
            <a:off x="7841674" y="1931194"/>
            <a:ext cx="1341437" cy="461962"/>
          </a:xfrm>
          <a:prstGeom prst="rect">
            <a:avLst/>
          </a:prstGeom>
          <a:noFill/>
          <a:ln w="9525">
            <a:noFill/>
            <a:miter lim="800000"/>
            <a:headEnd/>
            <a:tailEnd/>
          </a:ln>
        </p:spPr>
        <p:txBody>
          <a:bodyPr>
            <a:prstTxWarp prst="textNoShape">
              <a:avLst/>
            </a:prstTxWarp>
            <a:spAutoFit/>
          </a:bodyPr>
          <a:lstStyle/>
          <a:p>
            <a:r>
              <a:rPr lang="en-US" sz="1200" dirty="0">
                <a:solidFill>
                  <a:srgbClr val="660066"/>
                </a:solidFill>
              </a:rPr>
              <a:t>Fortran syntax used here</a:t>
            </a:r>
          </a:p>
        </p:txBody>
      </p:sp>
    </p:spTree>
    <p:extLst>
      <p:ext uri="{BB962C8B-B14F-4D97-AF65-F5344CB8AC3E}">
        <p14:creationId xmlns:p14="http://schemas.microsoft.com/office/powerpoint/2010/main" val="698963106"/>
      </p:ext>
    </p:extLst>
  </p:cSld>
  <p:clrMapOvr>
    <a:masterClrMapping/>
  </p:clrMapOvr>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41" name="Rectangle 14"/>
          <p:cNvSpPr>
            <a:spLocks noGrp="1" noChangeArrowheads="1"/>
          </p:cNvSpPr>
          <p:nvPr>
            <p:ph type="title"/>
          </p:nvPr>
        </p:nvSpPr>
        <p:spPr>
          <a:xfrm>
            <a:off x="2386802" y="152400"/>
            <a:ext cx="5942031" cy="701936"/>
          </a:xfrm>
        </p:spPr>
        <p:txBody>
          <a:bodyPr/>
          <a:lstStyle/>
          <a:p>
            <a:r>
              <a:rPr lang="en-US" sz="2400" dirty="0"/>
              <a:t>Constant-velocity objects:</a:t>
            </a:r>
            <a:br>
              <a:rPr lang="en-US" sz="2000" dirty="0"/>
            </a:br>
            <a:r>
              <a:rPr lang="en-US" sz="2400" dirty="0"/>
              <a:t>Additional SPK State Computation APIs</a:t>
            </a:r>
            <a:endParaRPr lang="en-US" dirty="0"/>
          </a:p>
        </p:txBody>
      </p:sp>
      <p:sp>
        <p:nvSpPr>
          <p:cNvPr id="44034" name="Footer Placeholder 2"/>
          <p:cNvSpPr>
            <a:spLocks noGrp="1"/>
          </p:cNvSpPr>
          <p:nvPr>
            <p:ph type="ftr" sz="quarter" idx="10"/>
          </p:nvPr>
        </p:nvSpPr>
        <p:spPr>
          <a:noFill/>
        </p:spPr>
        <p:txBody>
          <a:bodyPr/>
          <a:lstStyle/>
          <a:p>
            <a:r>
              <a:rPr lang="en-US" dirty="0"/>
              <a:t>SPK Subsystem</a:t>
            </a:r>
          </a:p>
        </p:txBody>
      </p:sp>
      <p:sp>
        <p:nvSpPr>
          <p:cNvPr id="44035" name="Slide Number Placeholder 3"/>
          <p:cNvSpPr>
            <a:spLocks noGrp="1"/>
          </p:cNvSpPr>
          <p:nvPr>
            <p:ph type="sldNum" sz="quarter" idx="11"/>
          </p:nvPr>
        </p:nvSpPr>
        <p:spPr>
          <a:noFill/>
        </p:spPr>
        <p:txBody>
          <a:bodyPr/>
          <a:lstStyle/>
          <a:p>
            <a:fld id="{D92099B4-8D11-7E44-94A8-8D3F564098A5}" type="slidenum">
              <a:rPr lang="en-US"/>
              <a:pPr/>
              <a:t>48</a:t>
            </a:fld>
            <a:endParaRPr lang="en-US" sz="1400" b="0" dirty="0">
              <a:latin typeface="Times New Roman" charset="0"/>
            </a:endParaRPr>
          </a:p>
        </p:txBody>
      </p:sp>
      <p:sp>
        <p:nvSpPr>
          <p:cNvPr id="22" name="Rectangle 5"/>
          <p:cNvSpPr txBox="1">
            <a:spLocks noChangeArrowheads="1"/>
          </p:cNvSpPr>
          <p:nvPr/>
        </p:nvSpPr>
        <p:spPr>
          <a:xfrm>
            <a:off x="583723" y="1486428"/>
            <a:ext cx="8009278" cy="4876800"/>
          </a:xfrm>
          <a:prstGeom prst="rect">
            <a:avLst/>
          </a:prstGeom>
        </p:spPr>
        <p:txBody>
          <a:bodyPr lIns="90487" rIns="90487"/>
          <a:lstStyle>
            <a:lvl1pPr marL="285750" indent="-285750" algn="l" rtl="0" eaLnBrk="1" fontAlgn="base" hangingPunct="1">
              <a:lnSpc>
                <a:spcPct val="90000"/>
              </a:lnSpc>
              <a:spcBef>
                <a:spcPct val="30000"/>
              </a:spcBef>
              <a:spcAft>
                <a:spcPct val="0"/>
              </a:spcAft>
              <a:buSzPct val="100000"/>
              <a:buChar char="•"/>
              <a:defRPr sz="2400" b="1">
                <a:solidFill>
                  <a:schemeClr val="tx1"/>
                </a:solidFill>
                <a:latin typeface="+mn-lt"/>
                <a:ea typeface="+mn-ea"/>
                <a:cs typeface="+mn-cs"/>
              </a:defRPr>
            </a:lvl1pPr>
            <a:lvl2pPr marL="685800" indent="-228600" algn="l" rtl="0" eaLnBrk="1" fontAlgn="base" hangingPunct="1">
              <a:lnSpc>
                <a:spcPct val="90000"/>
              </a:lnSpc>
              <a:spcBef>
                <a:spcPct val="30000"/>
              </a:spcBef>
              <a:spcAft>
                <a:spcPct val="0"/>
              </a:spcAft>
              <a:buSzPct val="100000"/>
              <a:buChar char="–"/>
              <a:defRPr b="1">
                <a:solidFill>
                  <a:schemeClr val="tx1"/>
                </a:solidFill>
                <a:latin typeface="+mn-lt"/>
                <a:ea typeface="ＭＳ Ｐゴシック" pitchFamily="27" charset="-128"/>
              </a:defRPr>
            </a:lvl2pPr>
            <a:lvl3pPr marL="1143000" indent="-228600" algn="l" rtl="0" eaLnBrk="1" fontAlgn="base" hangingPunct="1">
              <a:lnSpc>
                <a:spcPct val="90000"/>
              </a:lnSpc>
              <a:spcBef>
                <a:spcPct val="30000"/>
              </a:spcBef>
              <a:spcAft>
                <a:spcPct val="0"/>
              </a:spcAft>
              <a:buSzPct val="100000"/>
              <a:buChar char="»"/>
              <a:defRPr b="1">
                <a:solidFill>
                  <a:schemeClr val="tx1"/>
                </a:solidFill>
                <a:latin typeface="+mn-lt"/>
                <a:ea typeface="ＭＳ Ｐゴシック" pitchFamily="27" charset="-128"/>
              </a:defRPr>
            </a:lvl3pPr>
            <a:lvl4pPr marL="1543050" indent="-171450" algn="l" rtl="0" eaLnBrk="1" fontAlgn="base" hangingPunct="1">
              <a:lnSpc>
                <a:spcPct val="90000"/>
              </a:lnSpc>
              <a:spcBef>
                <a:spcPct val="30000"/>
              </a:spcBef>
              <a:spcAft>
                <a:spcPct val="0"/>
              </a:spcAft>
              <a:buSzPct val="100000"/>
              <a:buChar char="•"/>
              <a:defRPr sz="1400" b="1">
                <a:solidFill>
                  <a:schemeClr val="tx1"/>
                </a:solidFill>
                <a:latin typeface="+mn-lt"/>
                <a:ea typeface="ＭＳ Ｐゴシック" pitchFamily="27" charset="-128"/>
              </a:defRPr>
            </a:lvl4pPr>
            <a:lvl5pPr marL="2000250" indent="-171450" algn="l" rtl="0" eaLnBrk="1" fontAlgn="base" hangingPunct="1">
              <a:lnSpc>
                <a:spcPct val="90000"/>
              </a:lnSpc>
              <a:spcBef>
                <a:spcPct val="30000"/>
              </a:spcBef>
              <a:spcAft>
                <a:spcPct val="0"/>
              </a:spcAft>
              <a:buSzPct val="100000"/>
              <a:buChar char="–"/>
              <a:defRPr sz="1400" b="1">
                <a:solidFill>
                  <a:schemeClr val="tx1"/>
                </a:solidFill>
                <a:latin typeface="+mn-lt"/>
                <a:ea typeface="ＭＳ Ｐゴシック" pitchFamily="27" charset="-128"/>
              </a:defRPr>
            </a:lvl5pPr>
            <a:lvl6pPr marL="2457450" indent="-171450" algn="l" rtl="0" eaLnBrk="1" fontAlgn="base" hangingPunct="1">
              <a:lnSpc>
                <a:spcPct val="90000"/>
              </a:lnSpc>
              <a:spcBef>
                <a:spcPct val="30000"/>
              </a:spcBef>
              <a:spcAft>
                <a:spcPct val="0"/>
              </a:spcAft>
              <a:buSzPct val="100000"/>
              <a:buChar char="–"/>
              <a:defRPr sz="1400" b="1">
                <a:solidFill>
                  <a:schemeClr val="tx1"/>
                </a:solidFill>
                <a:latin typeface="+mn-lt"/>
                <a:ea typeface="ＭＳ Ｐゴシック" pitchFamily="27" charset="-128"/>
              </a:defRPr>
            </a:lvl6pPr>
            <a:lvl7pPr marL="2914650" indent="-171450" algn="l" rtl="0" eaLnBrk="1" fontAlgn="base" hangingPunct="1">
              <a:lnSpc>
                <a:spcPct val="90000"/>
              </a:lnSpc>
              <a:spcBef>
                <a:spcPct val="30000"/>
              </a:spcBef>
              <a:spcAft>
                <a:spcPct val="0"/>
              </a:spcAft>
              <a:buSzPct val="100000"/>
              <a:buChar char="–"/>
              <a:defRPr sz="1400" b="1">
                <a:solidFill>
                  <a:schemeClr val="tx1"/>
                </a:solidFill>
                <a:latin typeface="+mn-lt"/>
                <a:ea typeface="ＭＳ Ｐゴシック" pitchFamily="27" charset="-128"/>
              </a:defRPr>
            </a:lvl7pPr>
            <a:lvl8pPr marL="3371850" indent="-171450" algn="l" rtl="0" eaLnBrk="1" fontAlgn="base" hangingPunct="1">
              <a:lnSpc>
                <a:spcPct val="90000"/>
              </a:lnSpc>
              <a:spcBef>
                <a:spcPct val="30000"/>
              </a:spcBef>
              <a:spcAft>
                <a:spcPct val="0"/>
              </a:spcAft>
              <a:buSzPct val="100000"/>
              <a:buChar char="–"/>
              <a:defRPr sz="1400" b="1">
                <a:solidFill>
                  <a:schemeClr val="tx1"/>
                </a:solidFill>
                <a:latin typeface="+mn-lt"/>
                <a:ea typeface="ＭＳ Ｐゴシック" pitchFamily="27" charset="-128"/>
              </a:defRPr>
            </a:lvl8pPr>
            <a:lvl9pPr marL="3829050" indent="-171450" algn="l" rtl="0" eaLnBrk="1" fontAlgn="base" hangingPunct="1">
              <a:lnSpc>
                <a:spcPct val="90000"/>
              </a:lnSpc>
              <a:spcBef>
                <a:spcPct val="30000"/>
              </a:spcBef>
              <a:spcAft>
                <a:spcPct val="0"/>
              </a:spcAft>
              <a:buSzPct val="100000"/>
              <a:buChar char="–"/>
              <a:defRPr sz="1400" b="1">
                <a:solidFill>
                  <a:schemeClr val="tx1"/>
                </a:solidFill>
                <a:latin typeface="+mn-lt"/>
                <a:ea typeface="ＭＳ Ｐゴシック" pitchFamily="27" charset="-128"/>
              </a:defRPr>
            </a:lvl9pPr>
          </a:lstStyle>
          <a:p>
            <a:r>
              <a:rPr lang="en-US" sz="2000" dirty="0"/>
              <a:t>The SPK subsystem contains routines for computing the state of an ephemeris object with respect to a fixed point or one moving with constant, non-zero velocity, in a specified reference frame. </a:t>
            </a:r>
          </a:p>
          <a:p>
            <a:pPr lvl="1"/>
            <a:r>
              <a:rPr lang="en-US" sz="1800" dirty="0"/>
              <a:t>The point may act as either the target or the observer.</a:t>
            </a:r>
          </a:p>
          <a:p>
            <a:pPr lvl="1"/>
            <a:r>
              <a:rPr lang="en-US" sz="1800" dirty="0"/>
              <a:t>The center of motion of the point must be an ephemeris object.</a:t>
            </a:r>
          </a:p>
          <a:p>
            <a:r>
              <a:rPr lang="en-US" sz="2000" dirty="0"/>
              <a:t>The SPK routines providing this capability are:</a:t>
            </a:r>
          </a:p>
          <a:p>
            <a:pPr lvl="1"/>
            <a:r>
              <a:rPr lang="en-US" sz="1600" dirty="0"/>
              <a:t>SPKCPT (SPK, constant position target)</a:t>
            </a:r>
          </a:p>
          <a:p>
            <a:pPr lvl="1"/>
            <a:r>
              <a:rPr lang="en-US" sz="1600" dirty="0"/>
              <a:t>SPKCPO (SPK, constant position observer)</a:t>
            </a:r>
          </a:p>
          <a:p>
            <a:pPr lvl="1"/>
            <a:r>
              <a:rPr lang="en-US" sz="1600" dirty="0"/>
              <a:t>SPKCVT (SPK, constant velocity target)</a:t>
            </a:r>
          </a:p>
          <a:p>
            <a:pPr lvl="1"/>
            <a:r>
              <a:rPr lang="en-US" sz="1600" dirty="0"/>
              <a:t>SPKCVO (SPK, constant velocity observer)</a:t>
            </a:r>
          </a:p>
          <a:p>
            <a:r>
              <a:rPr lang="en-US" sz="2000" dirty="0"/>
              <a:t>These routines may provide a convenient alternative to creating SPK files for surface points:</a:t>
            </a:r>
          </a:p>
          <a:p>
            <a:pPr lvl="1"/>
            <a:endParaRPr lang="en-US" sz="400" dirty="0"/>
          </a:p>
          <a:p>
            <a:pPr lvl="1"/>
            <a:r>
              <a:rPr lang="en-US" sz="1600" dirty="0"/>
              <a:t> when there’s a need to compute the locations on the fly</a:t>
            </a:r>
          </a:p>
          <a:p>
            <a:pPr lvl="1"/>
            <a:r>
              <a:rPr lang="en-US" sz="1600" dirty="0"/>
              <a:t> when the number of surface points is large</a:t>
            </a:r>
          </a:p>
          <a:p>
            <a:pPr lvl="1"/>
            <a:endParaRPr lang="en-US" sz="1800" dirty="0"/>
          </a:p>
        </p:txBody>
      </p:sp>
    </p:spTree>
    <p:extLst>
      <p:ext uri="{BB962C8B-B14F-4D97-AF65-F5344CB8AC3E}">
        <p14:creationId xmlns:p14="http://schemas.microsoft.com/office/powerpoint/2010/main" val="1022930192"/>
      </p:ext>
    </p:extLst>
  </p:cSld>
  <p:clrMapOvr>
    <a:masterClrMapping/>
  </p:clrMapOvr>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Footer Placeholder 3"/>
          <p:cNvSpPr>
            <a:spLocks noGrp="1"/>
          </p:cNvSpPr>
          <p:nvPr>
            <p:ph type="ftr" sz="quarter" idx="10"/>
          </p:nvPr>
        </p:nvSpPr>
        <p:spPr>
          <a:noFill/>
        </p:spPr>
        <p:txBody>
          <a:bodyPr/>
          <a:lstStyle/>
          <a:p>
            <a:r>
              <a:rPr lang="en-US" dirty="0"/>
              <a:t>SPK Subsystem</a:t>
            </a:r>
          </a:p>
        </p:txBody>
      </p:sp>
      <p:sp>
        <p:nvSpPr>
          <p:cNvPr id="78851" name="Slide Number Placeholder 4"/>
          <p:cNvSpPr>
            <a:spLocks noGrp="1"/>
          </p:cNvSpPr>
          <p:nvPr>
            <p:ph type="sldNum" sz="quarter" idx="11"/>
          </p:nvPr>
        </p:nvSpPr>
        <p:spPr>
          <a:noFill/>
        </p:spPr>
        <p:txBody>
          <a:bodyPr/>
          <a:lstStyle/>
          <a:p>
            <a:fld id="{85020C05-EFB3-5248-ADE0-E36853F4D8E3}" type="slidenum">
              <a:rPr lang="en-US"/>
              <a:pPr/>
              <a:t>49</a:t>
            </a:fld>
            <a:endParaRPr lang="en-US" sz="1400" b="0" dirty="0">
              <a:latin typeface="Times New Roman" charset="0"/>
            </a:endParaRPr>
          </a:p>
        </p:txBody>
      </p:sp>
      <p:sp>
        <p:nvSpPr>
          <p:cNvPr id="78852" name="Rectangle 1026"/>
          <p:cNvSpPr>
            <a:spLocks noGrp="1" noChangeArrowheads="1"/>
          </p:cNvSpPr>
          <p:nvPr>
            <p:ph type="body" idx="1"/>
          </p:nvPr>
        </p:nvSpPr>
        <p:spPr>
          <a:xfrm>
            <a:off x="152400" y="1930400"/>
            <a:ext cx="8763000" cy="3402013"/>
          </a:xfrm>
        </p:spPr>
        <p:txBody>
          <a:bodyPr lIns="90487" rIns="90487"/>
          <a:lstStyle/>
          <a:p>
            <a:r>
              <a:rPr lang="en-US" dirty="0"/>
              <a:t>You can subset an SPK, or merge two or more SPKs</a:t>
            </a:r>
          </a:p>
          <a:p>
            <a:pPr lvl="1"/>
            <a:r>
              <a:rPr lang="en-US" dirty="0"/>
              <a:t>The subset or merge may be keyed off of objects, or time, or both</a:t>
            </a:r>
          </a:p>
          <a:p>
            <a:pPr lvl="1"/>
            <a:r>
              <a:rPr lang="en-US" dirty="0"/>
              <a:t>Merging only portions of SPKs is possible</a:t>
            </a:r>
          </a:p>
          <a:p>
            <a:endParaRPr lang="en-US" dirty="0"/>
          </a:p>
          <a:p>
            <a:r>
              <a:rPr lang="en-US" dirty="0"/>
              <a:t>You can read data from just one, or many* SPK files in your application program</a:t>
            </a:r>
          </a:p>
          <a:p>
            <a:pPr lvl="1"/>
            <a:r>
              <a:rPr lang="en-US" dirty="0"/>
              <a:t>Don’t forget the precedence rule: data in a later loaded file take precedence over data from an earlier loaded file</a:t>
            </a:r>
          </a:p>
          <a:p>
            <a:pPr>
              <a:buFontTx/>
              <a:buNone/>
            </a:pPr>
            <a:endParaRPr lang="en-US" sz="1400" dirty="0"/>
          </a:p>
          <a:p>
            <a:r>
              <a:rPr lang="en-US" dirty="0"/>
              <a:t>You can convert an SPK that is in non-native binary format to native binary format if you need to add data or comments</a:t>
            </a:r>
          </a:p>
        </p:txBody>
      </p:sp>
      <p:sp>
        <p:nvSpPr>
          <p:cNvPr id="78853" name="Rectangle 1027"/>
          <p:cNvSpPr>
            <a:spLocks noGrp="1" noChangeArrowheads="1"/>
          </p:cNvSpPr>
          <p:nvPr>
            <p:ph type="title"/>
          </p:nvPr>
        </p:nvSpPr>
        <p:spPr>
          <a:xfrm>
            <a:off x="1974745" y="381000"/>
            <a:ext cx="6751848" cy="479747"/>
          </a:xfrm>
        </p:spPr>
        <p:txBody>
          <a:bodyPr/>
          <a:lstStyle/>
          <a:p>
            <a:r>
              <a:rPr lang="en-US" dirty="0"/>
              <a:t>Manipulating and Using SPK Files</a:t>
            </a:r>
          </a:p>
        </p:txBody>
      </p:sp>
      <p:sp>
        <p:nvSpPr>
          <p:cNvPr id="7" name="TextBox 6"/>
          <p:cNvSpPr txBox="1"/>
          <p:nvPr/>
        </p:nvSpPr>
        <p:spPr>
          <a:xfrm>
            <a:off x="1838941" y="6172996"/>
            <a:ext cx="5587593" cy="646331"/>
          </a:xfrm>
          <a:prstGeom prst="rect">
            <a:avLst/>
          </a:prstGeom>
          <a:noFill/>
        </p:spPr>
        <p:txBody>
          <a:bodyPr wrap="square" rtlCol="0">
            <a:spAutoFit/>
          </a:bodyPr>
          <a:lstStyle/>
          <a:p>
            <a:r>
              <a:rPr lang="en-US" sz="1200" dirty="0"/>
              <a:t>* The allowed number of simultaneously loaded DAF- and DAS-based files is set to 5000 in N67 Toolkits. “DAF” is the acronym for Double Precision Array File. SPKs are based on the DAF architecture.</a:t>
            </a:r>
          </a:p>
        </p:txBody>
      </p:sp>
    </p:spTree>
    <p:extLst>
      <p:ext uri="{BB962C8B-B14F-4D97-AF65-F5344CB8AC3E}">
        <p14:creationId xmlns:p14="http://schemas.microsoft.com/office/powerpoint/2010/main" val="2800354069"/>
      </p:ext>
    </p:extLst>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7" name="Rectangle 6"/>
          <p:cNvSpPr>
            <a:spLocks noGrp="1" noChangeArrowheads="1"/>
          </p:cNvSpPr>
          <p:nvPr>
            <p:ph type="title"/>
          </p:nvPr>
        </p:nvSpPr>
        <p:spPr>
          <a:xfrm>
            <a:off x="3100388" y="381000"/>
            <a:ext cx="4530725" cy="474663"/>
          </a:xfrm>
        </p:spPr>
        <p:txBody>
          <a:bodyPr/>
          <a:lstStyle/>
          <a:p>
            <a:r>
              <a:rPr lang="en-US" dirty="0"/>
              <a:t>SPICE Ephemeris Data</a:t>
            </a:r>
          </a:p>
        </p:txBody>
      </p:sp>
      <p:sp>
        <p:nvSpPr>
          <p:cNvPr id="18436" name="Rectangle 5"/>
          <p:cNvSpPr>
            <a:spLocks noGrp="1" noChangeArrowheads="1"/>
          </p:cNvSpPr>
          <p:nvPr>
            <p:ph idx="1"/>
          </p:nvPr>
        </p:nvSpPr>
        <p:spPr>
          <a:xfrm>
            <a:off x="627063" y="1455738"/>
            <a:ext cx="8080375" cy="4914414"/>
          </a:xfrm>
        </p:spPr>
        <p:txBody>
          <a:bodyPr lIns="90487" rIns="90487"/>
          <a:lstStyle/>
          <a:p>
            <a:pPr>
              <a:lnSpc>
                <a:spcPct val="80000"/>
              </a:lnSpc>
            </a:pPr>
            <a:r>
              <a:rPr lang="en-US" sz="2000" dirty="0"/>
              <a:t>An SPK file contains ephemeris (trajectory) data for  “ephemeris objects.”</a:t>
            </a:r>
          </a:p>
          <a:p>
            <a:pPr lvl="1">
              <a:lnSpc>
                <a:spcPct val="80000"/>
              </a:lnSpc>
            </a:pPr>
            <a:r>
              <a:rPr lang="en-US" sz="1600" dirty="0"/>
              <a:t>“Ephemeris” means position and velocity as a function of time</a:t>
            </a:r>
          </a:p>
          <a:p>
            <a:pPr lvl="2">
              <a:lnSpc>
                <a:spcPct val="80000"/>
              </a:lnSpc>
            </a:pPr>
            <a:r>
              <a:rPr lang="en-US" sz="1600" dirty="0"/>
              <a:t>Position + velocity is often referred to as “state”</a:t>
            </a:r>
          </a:p>
          <a:p>
            <a:pPr>
              <a:lnSpc>
                <a:spcPct val="80000"/>
              </a:lnSpc>
            </a:pPr>
            <a:endParaRPr lang="en-US" sz="2000" dirty="0"/>
          </a:p>
          <a:p>
            <a:pPr>
              <a:lnSpc>
                <a:spcPct val="80000"/>
              </a:lnSpc>
            </a:pPr>
            <a:r>
              <a:rPr lang="en-US" sz="2000" dirty="0"/>
              <a:t>“Ephemeris objects” are spacecraft, planets, satellites, comets and asteroids. </a:t>
            </a:r>
          </a:p>
          <a:p>
            <a:pPr lvl="1">
              <a:lnSpc>
                <a:spcPct val="80000"/>
              </a:lnSpc>
            </a:pPr>
            <a:r>
              <a:rPr lang="en-US" dirty="0"/>
              <a:t>But the following are also ephemeris objects:</a:t>
            </a:r>
          </a:p>
          <a:p>
            <a:pPr lvl="2">
              <a:lnSpc>
                <a:spcPct val="80000"/>
              </a:lnSpc>
            </a:pPr>
            <a:r>
              <a:rPr lang="en-US" sz="1600" dirty="0"/>
              <a:t>the center of mass of our solar system (solar system barycenter)</a:t>
            </a:r>
          </a:p>
          <a:p>
            <a:pPr lvl="2">
              <a:lnSpc>
                <a:spcPct val="80000"/>
              </a:lnSpc>
            </a:pPr>
            <a:r>
              <a:rPr lang="en-US" sz="1600" dirty="0"/>
              <a:t>the center of mass of a planet/satellite system (planet barycenter)</a:t>
            </a:r>
          </a:p>
          <a:p>
            <a:pPr lvl="2">
              <a:lnSpc>
                <a:spcPct val="80000"/>
              </a:lnSpc>
            </a:pPr>
            <a:r>
              <a:rPr lang="en-US" sz="1600" dirty="0"/>
              <a:t>a rover on the surface of a body</a:t>
            </a:r>
          </a:p>
          <a:p>
            <a:pPr lvl="2">
              <a:lnSpc>
                <a:spcPct val="80000"/>
              </a:lnSpc>
            </a:pPr>
            <a:r>
              <a:rPr lang="en-US" sz="1600" dirty="0"/>
              <a:t>a camera on top of a mast on a lander</a:t>
            </a:r>
          </a:p>
          <a:p>
            <a:pPr lvl="2">
              <a:lnSpc>
                <a:spcPct val="80000"/>
              </a:lnSpc>
            </a:pPr>
            <a:r>
              <a:rPr lang="en-US" sz="1600" dirty="0"/>
              <a:t>a transmitter cone on a spacecraft</a:t>
            </a:r>
          </a:p>
          <a:p>
            <a:pPr lvl="2">
              <a:lnSpc>
                <a:spcPct val="80000"/>
              </a:lnSpc>
            </a:pPr>
            <a:r>
              <a:rPr lang="en-US" sz="1600" dirty="0"/>
              <a:t>a deep space communications antenna on the earth</a:t>
            </a:r>
          </a:p>
          <a:p>
            <a:pPr marL="0" indent="0">
              <a:lnSpc>
                <a:spcPct val="80000"/>
              </a:lnSpc>
              <a:buNone/>
            </a:pPr>
            <a:endParaRPr lang="en-US" sz="2000" dirty="0"/>
          </a:p>
        </p:txBody>
      </p:sp>
      <p:sp>
        <p:nvSpPr>
          <p:cNvPr id="18434" name="Footer Placeholder 3"/>
          <p:cNvSpPr>
            <a:spLocks noGrp="1"/>
          </p:cNvSpPr>
          <p:nvPr>
            <p:ph type="ftr" sz="quarter" idx="10"/>
          </p:nvPr>
        </p:nvSpPr>
        <p:spPr>
          <a:noFill/>
        </p:spPr>
        <p:txBody>
          <a:bodyPr/>
          <a:lstStyle/>
          <a:p>
            <a:r>
              <a:rPr lang="en-US" dirty="0"/>
              <a:t>SPK Subsystem</a:t>
            </a:r>
          </a:p>
        </p:txBody>
      </p:sp>
      <p:sp>
        <p:nvSpPr>
          <p:cNvPr id="18435" name="Slide Number Placeholder 4"/>
          <p:cNvSpPr>
            <a:spLocks noGrp="1"/>
          </p:cNvSpPr>
          <p:nvPr>
            <p:ph type="sldNum" sz="quarter" idx="11"/>
          </p:nvPr>
        </p:nvSpPr>
        <p:spPr>
          <a:noFill/>
        </p:spPr>
        <p:txBody>
          <a:bodyPr/>
          <a:lstStyle/>
          <a:p>
            <a:fld id="{D9E3A660-05CE-FF44-9420-1963E1097A5D}" type="slidenum">
              <a:rPr lang="en-US"/>
              <a:pPr/>
              <a:t>5</a:t>
            </a:fld>
            <a:endParaRPr lang="en-US" sz="1400" b="0" dirty="0">
              <a:latin typeface="Times New Roman" charset="0"/>
            </a:endParaRPr>
          </a:p>
        </p:txBody>
      </p:sp>
    </p:spTree>
  </p:cSld>
  <p:clrMapOvr>
    <a:masterClrMapping/>
  </p:clrMapOvr>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Footer Placeholder 3"/>
          <p:cNvSpPr>
            <a:spLocks noGrp="1"/>
          </p:cNvSpPr>
          <p:nvPr>
            <p:ph type="ftr" sz="quarter" idx="10"/>
          </p:nvPr>
        </p:nvSpPr>
        <p:spPr>
          <a:noFill/>
        </p:spPr>
        <p:txBody>
          <a:bodyPr/>
          <a:lstStyle/>
          <a:p>
            <a:r>
              <a:rPr lang="en-US" dirty="0"/>
              <a:t>SPK Subsystem</a:t>
            </a:r>
          </a:p>
        </p:txBody>
      </p:sp>
      <p:sp>
        <p:nvSpPr>
          <p:cNvPr id="76803" name="Slide Number Placeholder 4"/>
          <p:cNvSpPr>
            <a:spLocks noGrp="1"/>
          </p:cNvSpPr>
          <p:nvPr>
            <p:ph type="sldNum" sz="quarter" idx="11"/>
          </p:nvPr>
        </p:nvSpPr>
        <p:spPr>
          <a:noFill/>
        </p:spPr>
        <p:txBody>
          <a:bodyPr/>
          <a:lstStyle/>
          <a:p>
            <a:fld id="{7198A2BF-D9A2-6A42-B31B-1F19E04A710A}" type="slidenum">
              <a:rPr lang="en-US"/>
              <a:pPr/>
              <a:t>50</a:t>
            </a:fld>
            <a:endParaRPr lang="en-US" sz="1400" b="0" dirty="0">
              <a:latin typeface="Times New Roman" charset="0"/>
            </a:endParaRPr>
          </a:p>
        </p:txBody>
      </p:sp>
      <p:sp>
        <p:nvSpPr>
          <p:cNvPr id="76804" name="Rectangle 5"/>
          <p:cNvSpPr>
            <a:spLocks noGrp="1" noChangeArrowheads="1"/>
          </p:cNvSpPr>
          <p:nvPr>
            <p:ph type="body" idx="1"/>
          </p:nvPr>
        </p:nvSpPr>
        <p:spPr>
          <a:xfrm>
            <a:off x="508000" y="1870074"/>
            <a:ext cx="8300334" cy="4228859"/>
          </a:xfrm>
        </p:spPr>
        <p:txBody>
          <a:bodyPr lIns="90487" rIns="90487"/>
          <a:lstStyle/>
          <a:p>
            <a:r>
              <a:rPr lang="en-US" dirty="0"/>
              <a:t>The SPK producer should have provided descriptive meta-data inside an SPK file, in the “comment area”</a:t>
            </a:r>
          </a:p>
          <a:p>
            <a:pPr lvl="1"/>
            <a:r>
              <a:rPr lang="en-US" dirty="0"/>
              <a:t>The comments should say when, why, how and for what purpose the file was made</a:t>
            </a:r>
          </a:p>
          <a:p>
            <a:pPr lvl="1"/>
            <a:r>
              <a:rPr lang="en-US" dirty="0"/>
              <a:t>Additional useful information could also be provided by the producer</a:t>
            </a:r>
          </a:p>
          <a:p>
            <a:pPr lvl="2"/>
            <a:r>
              <a:rPr lang="en-US" dirty="0"/>
              <a:t>Example:  when and why any data gaps are present</a:t>
            </a:r>
          </a:p>
          <a:p>
            <a:endParaRPr lang="en-US" dirty="0"/>
          </a:p>
          <a:p>
            <a:r>
              <a:rPr lang="en-US" dirty="0"/>
              <a:t>These comments may be extracted using an API (subroutine) or viewed using a SPICE utility program.</a:t>
            </a:r>
          </a:p>
          <a:p>
            <a:pPr lvl="1"/>
            <a:r>
              <a:rPr lang="en-US" dirty="0"/>
              <a:t>API:  DAFEC</a:t>
            </a:r>
          </a:p>
          <a:p>
            <a:pPr lvl="1"/>
            <a:r>
              <a:rPr lang="en-US" dirty="0"/>
              <a:t>Utility program:  </a:t>
            </a:r>
            <a:r>
              <a:rPr lang="en-US" dirty="0" err="1"/>
              <a:t>commnt</a:t>
            </a:r>
            <a:r>
              <a:rPr lang="en-US" dirty="0"/>
              <a:t> </a:t>
            </a:r>
            <a:r>
              <a:rPr lang="mr-IN" dirty="0"/>
              <a:t>–</a:t>
            </a:r>
            <a:r>
              <a:rPr lang="en-US" dirty="0"/>
              <a:t>r  &lt;</a:t>
            </a:r>
            <a:r>
              <a:rPr lang="en-US" dirty="0" err="1"/>
              <a:t>spk_file_name</a:t>
            </a:r>
            <a:r>
              <a:rPr lang="en-US" dirty="0"/>
              <a:t>&gt;</a:t>
            </a:r>
          </a:p>
          <a:p>
            <a:endParaRPr lang="en-US" sz="1400" dirty="0"/>
          </a:p>
        </p:txBody>
      </p:sp>
      <p:sp>
        <p:nvSpPr>
          <p:cNvPr id="76805" name="Rectangle 6"/>
          <p:cNvSpPr>
            <a:spLocks noGrp="1" noChangeArrowheads="1"/>
          </p:cNvSpPr>
          <p:nvPr>
            <p:ph type="title"/>
          </p:nvPr>
        </p:nvSpPr>
        <p:spPr>
          <a:xfrm>
            <a:off x="2684463" y="381000"/>
            <a:ext cx="5343525" cy="474663"/>
          </a:xfrm>
        </p:spPr>
        <p:txBody>
          <a:bodyPr/>
          <a:lstStyle/>
          <a:p>
            <a:r>
              <a:rPr lang="en-US" dirty="0"/>
              <a:t>Understanding an SPK File</a:t>
            </a:r>
          </a:p>
        </p:txBody>
      </p:sp>
    </p:spTree>
    <p:extLst>
      <p:ext uri="{BB962C8B-B14F-4D97-AF65-F5344CB8AC3E}">
        <p14:creationId xmlns:p14="http://schemas.microsoft.com/office/powerpoint/2010/main" val="392339847"/>
      </p:ext>
    </p:extLst>
  </p:cSld>
  <p:clrMapOvr>
    <a:masterClrMapping/>
  </p:clrMapOvr>
  <p:transition/>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4" name="Rectangle 2"/>
          <p:cNvSpPr>
            <a:spLocks noGrp="1" noChangeArrowheads="1"/>
          </p:cNvSpPr>
          <p:nvPr>
            <p:ph type="title"/>
          </p:nvPr>
        </p:nvSpPr>
        <p:spPr>
          <a:xfrm>
            <a:off x="3384550" y="381000"/>
            <a:ext cx="4256088" cy="490538"/>
          </a:xfrm>
        </p:spPr>
        <p:txBody>
          <a:bodyPr/>
          <a:lstStyle/>
          <a:p>
            <a:r>
              <a:rPr lang="en-US" dirty="0"/>
              <a:t>SPK Utility Programs</a:t>
            </a:r>
          </a:p>
        </p:txBody>
      </p:sp>
      <p:sp>
        <p:nvSpPr>
          <p:cNvPr id="87045" name="Rectangle 3"/>
          <p:cNvSpPr>
            <a:spLocks noGrp="1" noChangeArrowheads="1"/>
          </p:cNvSpPr>
          <p:nvPr>
            <p:ph idx="1"/>
          </p:nvPr>
        </p:nvSpPr>
        <p:spPr>
          <a:xfrm>
            <a:off x="617538" y="1439863"/>
            <a:ext cx="7959725" cy="4991100"/>
          </a:xfrm>
        </p:spPr>
        <p:txBody>
          <a:bodyPr/>
          <a:lstStyle/>
          <a:p>
            <a:pPr>
              <a:lnSpc>
                <a:spcPct val="80000"/>
              </a:lnSpc>
            </a:pPr>
            <a:r>
              <a:rPr lang="en-US" sz="2000" dirty="0"/>
              <a:t>The following SPK utility programs are included in the Toolkit:</a:t>
            </a:r>
          </a:p>
          <a:p>
            <a:pPr marL="1716088" lvl="1" indent="-1258888">
              <a:lnSpc>
                <a:spcPct val="80000"/>
              </a:lnSpc>
              <a:buFontTx/>
              <a:buNone/>
            </a:pPr>
            <a:r>
              <a:rPr lang="en-US" sz="1600" dirty="0"/>
              <a:t>BRIEF 	summarizes coverage for one or more SPK files</a:t>
            </a:r>
          </a:p>
          <a:p>
            <a:pPr marL="1716088" lvl="1" indent="-1258888">
              <a:lnSpc>
                <a:spcPct val="80000"/>
              </a:lnSpc>
              <a:buFontTx/>
              <a:buNone/>
            </a:pPr>
            <a:r>
              <a:rPr lang="en-US" sz="1600" dirty="0"/>
              <a:t>SPACIT	generates segment-by-segment summary of an SPK file</a:t>
            </a:r>
          </a:p>
          <a:p>
            <a:pPr marL="1716088" lvl="1" indent="-1258888">
              <a:lnSpc>
                <a:spcPct val="80000"/>
              </a:lnSpc>
              <a:buFontTx/>
              <a:buNone/>
            </a:pPr>
            <a:r>
              <a:rPr lang="en-US" sz="1600" dirty="0"/>
              <a:t>COMMNT	reads, appends, or deletes comments in an SPK file</a:t>
            </a:r>
          </a:p>
          <a:p>
            <a:pPr marL="1716088" lvl="1" indent="-1258888">
              <a:lnSpc>
                <a:spcPct val="80000"/>
              </a:lnSpc>
              <a:buFontTx/>
              <a:buNone/>
            </a:pPr>
            <a:r>
              <a:rPr lang="en-US" sz="1600" dirty="0"/>
              <a:t>MKSPK	converts ephemeris data provided in a text file into an SPK file</a:t>
            </a:r>
          </a:p>
          <a:p>
            <a:pPr marL="1716088" lvl="1" indent="-1258888">
              <a:lnSpc>
                <a:spcPct val="80000"/>
              </a:lnSpc>
              <a:buFontTx/>
              <a:buNone/>
            </a:pPr>
            <a:r>
              <a:rPr lang="en-US" sz="1600" dirty="0"/>
              <a:t>SPKDIFF	compares two SPK files</a:t>
            </a:r>
          </a:p>
          <a:p>
            <a:pPr marL="1716088" lvl="1" indent="-1258888">
              <a:lnSpc>
                <a:spcPct val="80000"/>
              </a:lnSpc>
              <a:buFontTx/>
              <a:buNone/>
            </a:pPr>
            <a:r>
              <a:rPr lang="en-US" sz="1600" dirty="0"/>
              <a:t>SPKMERGE	subsets an </a:t>
            </a:r>
            <a:r>
              <a:rPr lang="en-US" sz="1600" dirty="0" err="1"/>
              <a:t>spk</a:t>
            </a:r>
            <a:r>
              <a:rPr lang="en-US" sz="1600" dirty="0"/>
              <a:t>, or merges one or more SPK files or pieces</a:t>
            </a:r>
          </a:p>
          <a:p>
            <a:pPr marL="1716088" lvl="1" indent="-1258888">
              <a:lnSpc>
                <a:spcPct val="80000"/>
              </a:lnSpc>
              <a:buFontTx/>
              <a:buNone/>
            </a:pPr>
            <a:endParaRPr lang="en-US" sz="1600" dirty="0"/>
          </a:p>
          <a:p>
            <a:pPr>
              <a:lnSpc>
                <a:spcPct val="80000"/>
              </a:lnSpc>
            </a:pPr>
            <a:r>
              <a:rPr lang="en-US" sz="2000" dirty="0"/>
              <a:t>These additional SPK utility programs are provided on the NAIF Web site (</a:t>
            </a:r>
            <a:r>
              <a:rPr lang="en-US" sz="2000" dirty="0">
                <a:solidFill>
                  <a:srgbClr val="032EEE"/>
                </a:solidFill>
                <a:hlinkClick r:id="rId2">
                  <a:extLst>
                    <a:ext uri="{A12FA001-AC4F-418D-AE19-62706E023703}">
                      <ahyp:hlinkClr xmlns:ahyp="http://schemas.microsoft.com/office/drawing/2018/hyperlinkcolor" val="tx"/>
                    </a:ext>
                  </a:extLst>
                </a:hlinkClick>
              </a:rPr>
              <a:t>https://naif.jpl.nasa.gov/naif/utilities.html</a:t>
            </a:r>
            <a:r>
              <a:rPr lang="en-US" sz="2000" dirty="0"/>
              <a:t>)</a:t>
            </a:r>
          </a:p>
          <a:p>
            <a:pPr marL="1716088" lvl="1" indent="-1258888">
              <a:lnSpc>
                <a:spcPct val="80000"/>
              </a:lnSpc>
              <a:buFontTx/>
              <a:buNone/>
            </a:pPr>
            <a:r>
              <a:rPr lang="en-US" sz="1600" dirty="0"/>
              <a:t>SPY	validates, inspects, and analyses SPK files</a:t>
            </a:r>
          </a:p>
          <a:p>
            <a:pPr marL="1716088" lvl="1" indent="-1258888">
              <a:lnSpc>
                <a:spcPct val="80000"/>
              </a:lnSpc>
              <a:buFontTx/>
              <a:buNone/>
            </a:pPr>
            <a:r>
              <a:rPr lang="en-US" sz="1600" dirty="0"/>
              <a:t>PINPOINT	creates an SPK file for fixed locations (ground stations, etc)</a:t>
            </a:r>
          </a:p>
          <a:p>
            <a:pPr marL="1716088" lvl="1" indent="-1258888">
              <a:lnSpc>
                <a:spcPct val="80000"/>
              </a:lnSpc>
              <a:buFontTx/>
              <a:buNone/>
            </a:pPr>
            <a:r>
              <a:rPr lang="en-US" sz="1600" dirty="0"/>
              <a:t>BSPIDMOD	alters body IDs in an SPK file</a:t>
            </a:r>
          </a:p>
          <a:p>
            <a:pPr marL="1716088" lvl="1" indent="-1258888">
              <a:lnSpc>
                <a:spcPct val="80000"/>
              </a:lnSpc>
              <a:buFontTx/>
              <a:buNone/>
            </a:pPr>
            <a:r>
              <a:rPr lang="en-US" sz="1600" dirty="0"/>
              <a:t>DAFMOD	alters body or frame IDs in an SPK file</a:t>
            </a:r>
          </a:p>
          <a:p>
            <a:pPr marL="1716088" lvl="1" indent="-1258888">
              <a:lnSpc>
                <a:spcPct val="80000"/>
              </a:lnSpc>
              <a:buFontTx/>
              <a:buNone/>
            </a:pPr>
            <a:r>
              <a:rPr lang="en-US" sz="1600" dirty="0"/>
              <a:t>DAFCAT	concatenates together SPK files</a:t>
            </a:r>
          </a:p>
          <a:p>
            <a:pPr marL="1716088" lvl="1" indent="-1258888">
              <a:lnSpc>
                <a:spcPct val="80000"/>
              </a:lnSpc>
              <a:buFontTx/>
              <a:buNone/>
            </a:pPr>
            <a:r>
              <a:rPr lang="en-US" sz="1600" dirty="0"/>
              <a:t>BFF	displays binary file format of an SPK file</a:t>
            </a:r>
          </a:p>
          <a:p>
            <a:pPr marL="1716088" lvl="1" indent="-1258888">
              <a:lnSpc>
                <a:spcPct val="80000"/>
              </a:lnSpc>
              <a:buFontTx/>
              <a:buNone/>
            </a:pPr>
            <a:r>
              <a:rPr lang="en-US" sz="1600" dirty="0"/>
              <a:t>BINGO	converts SPK files between big- and little-endian formats</a:t>
            </a:r>
          </a:p>
          <a:p>
            <a:pPr marL="1716088" lvl="1" indent="-1258888">
              <a:lnSpc>
                <a:spcPct val="80000"/>
              </a:lnSpc>
              <a:buFontTx/>
              <a:buNone/>
            </a:pPr>
            <a:endParaRPr lang="en-US" sz="1600" dirty="0"/>
          </a:p>
        </p:txBody>
      </p:sp>
      <p:sp>
        <p:nvSpPr>
          <p:cNvPr id="87042" name="Footer Placeholder 3"/>
          <p:cNvSpPr>
            <a:spLocks noGrp="1"/>
          </p:cNvSpPr>
          <p:nvPr>
            <p:ph type="ftr" sz="quarter" idx="10"/>
          </p:nvPr>
        </p:nvSpPr>
        <p:spPr>
          <a:noFill/>
        </p:spPr>
        <p:txBody>
          <a:bodyPr/>
          <a:lstStyle/>
          <a:p>
            <a:r>
              <a:rPr lang="en-US" dirty="0"/>
              <a:t>SPK Subsystem</a:t>
            </a:r>
          </a:p>
        </p:txBody>
      </p:sp>
      <p:sp>
        <p:nvSpPr>
          <p:cNvPr id="87043" name="Slide Number Placeholder 4"/>
          <p:cNvSpPr>
            <a:spLocks noGrp="1"/>
          </p:cNvSpPr>
          <p:nvPr>
            <p:ph type="sldNum" sz="quarter" idx="11"/>
          </p:nvPr>
        </p:nvSpPr>
        <p:spPr>
          <a:noFill/>
        </p:spPr>
        <p:txBody>
          <a:bodyPr/>
          <a:lstStyle/>
          <a:p>
            <a:fld id="{E844AE62-482C-344B-9E59-9DA4F0794AA0}" type="slidenum">
              <a:rPr lang="en-US" smtClean="0"/>
              <a:pPr/>
              <a:t>51</a:t>
            </a:fld>
            <a:endParaRPr lang="en-US" sz="1400" b="0" dirty="0">
              <a:latin typeface="Times New Roman" charset="0"/>
            </a:endParaRP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902" name="Rectangle 10"/>
          <p:cNvSpPr>
            <a:spLocks noGrp="1" noChangeArrowheads="1"/>
          </p:cNvSpPr>
          <p:nvPr>
            <p:ph type="title"/>
          </p:nvPr>
        </p:nvSpPr>
        <p:spPr>
          <a:xfrm>
            <a:off x="2515165" y="381000"/>
            <a:ext cx="5669420" cy="490391"/>
          </a:xfrm>
        </p:spPr>
        <p:txBody>
          <a:bodyPr/>
          <a:lstStyle/>
          <a:p>
            <a:r>
              <a:rPr lang="en-US" dirty="0"/>
              <a:t>Summarizing an SPK File - 1</a:t>
            </a:r>
          </a:p>
        </p:txBody>
      </p:sp>
      <p:sp>
        <p:nvSpPr>
          <p:cNvPr id="80903" name="Rectangle 11"/>
          <p:cNvSpPr>
            <a:spLocks noGrp="1" noChangeArrowheads="1"/>
          </p:cNvSpPr>
          <p:nvPr>
            <p:ph idx="1"/>
          </p:nvPr>
        </p:nvSpPr>
        <p:spPr>
          <a:xfrm>
            <a:off x="604838" y="1692033"/>
            <a:ext cx="7772400" cy="790896"/>
          </a:xfrm>
        </p:spPr>
        <p:txBody>
          <a:bodyPr/>
          <a:lstStyle/>
          <a:p>
            <a:r>
              <a:rPr lang="en-US" sz="1600" dirty="0"/>
              <a:t>A summary of the contents and time coverage of an SPK file can be made using the SPICE Toolkit utility </a:t>
            </a:r>
            <a:r>
              <a:rPr lang="en-US" sz="1600" i="1" dirty="0"/>
              <a:t>“brief”</a:t>
            </a:r>
            <a:endParaRPr lang="en-US" sz="1600" dirty="0"/>
          </a:p>
          <a:p>
            <a:pPr lvl="1"/>
            <a:r>
              <a:rPr lang="en-US" sz="1400" dirty="0"/>
              <a:t>See the brief User’s Guide for details</a:t>
            </a:r>
          </a:p>
        </p:txBody>
      </p:sp>
      <p:sp>
        <p:nvSpPr>
          <p:cNvPr id="80898" name="Footer Placeholder 3"/>
          <p:cNvSpPr>
            <a:spLocks noGrp="1"/>
          </p:cNvSpPr>
          <p:nvPr>
            <p:ph type="ftr" sz="quarter" idx="10"/>
          </p:nvPr>
        </p:nvSpPr>
        <p:spPr>
          <a:noFill/>
        </p:spPr>
        <p:txBody>
          <a:bodyPr/>
          <a:lstStyle/>
          <a:p>
            <a:r>
              <a:rPr lang="en-US" dirty="0"/>
              <a:t>SPK Subsystem</a:t>
            </a:r>
          </a:p>
        </p:txBody>
      </p:sp>
      <p:sp>
        <p:nvSpPr>
          <p:cNvPr id="80899" name="Slide Number Placeholder 4"/>
          <p:cNvSpPr>
            <a:spLocks noGrp="1"/>
          </p:cNvSpPr>
          <p:nvPr>
            <p:ph type="sldNum" sz="quarter" idx="11"/>
          </p:nvPr>
        </p:nvSpPr>
        <p:spPr>
          <a:noFill/>
        </p:spPr>
        <p:txBody>
          <a:bodyPr/>
          <a:lstStyle/>
          <a:p>
            <a:fld id="{84C3589C-24EB-5342-AA38-A1CD170C6655}" type="slidenum">
              <a:rPr lang="en-US"/>
              <a:pPr/>
              <a:t>52</a:t>
            </a:fld>
            <a:endParaRPr lang="en-US" sz="1400" b="0" dirty="0">
              <a:latin typeface="Times New Roman" charset="0"/>
            </a:endParaRPr>
          </a:p>
        </p:txBody>
      </p:sp>
      <p:sp>
        <p:nvSpPr>
          <p:cNvPr id="80900" name="Rectangle 5"/>
          <p:cNvSpPr>
            <a:spLocks noChangeArrowheads="1"/>
          </p:cNvSpPr>
          <p:nvPr/>
        </p:nvSpPr>
        <p:spPr bwMode="auto">
          <a:xfrm>
            <a:off x="303118" y="2763503"/>
            <a:ext cx="8489950" cy="3598420"/>
          </a:xfrm>
          <a:prstGeom prst="rect">
            <a:avLst/>
          </a:prstGeom>
          <a:noFill/>
          <a:ln w="12700">
            <a:noFill/>
            <a:miter lim="800000"/>
            <a:headEnd/>
            <a:tailEnd/>
          </a:ln>
        </p:spPr>
        <p:txBody>
          <a:bodyPr lIns="90487" tIns="44450" rIns="90487" bIns="44450">
            <a:prstTxWarp prst="textNoShape">
              <a:avLst/>
            </a:prstTxWarp>
            <a:spAutoFit/>
          </a:bodyPr>
          <a:lstStyle/>
          <a:p>
            <a:pPr eaLnBrk="0" hangingPunct="0"/>
            <a:r>
              <a:rPr lang="en-US" sz="1200" dirty="0">
                <a:latin typeface="Courier New" charset="0"/>
              </a:rPr>
              <a:t>% brief 070413BP_SCPSE_07097_07121.bsp</a:t>
            </a:r>
          </a:p>
          <a:p>
            <a:pPr eaLnBrk="0" hangingPunct="0"/>
            <a:endParaRPr lang="en-US" sz="1200" dirty="0">
              <a:latin typeface="Courier New" charset="0"/>
            </a:endParaRPr>
          </a:p>
          <a:p>
            <a:pPr eaLnBrk="0" hangingPunct="0"/>
            <a:r>
              <a:rPr lang="en-US" sz="1200" dirty="0">
                <a:latin typeface="Courier New" charset="0"/>
              </a:rPr>
              <a:t> </a:t>
            </a:r>
          </a:p>
          <a:p>
            <a:pPr eaLnBrk="0" hangingPunct="0"/>
            <a:r>
              <a:rPr lang="en-US" sz="1200" dirty="0">
                <a:latin typeface="Courier New" charset="0"/>
              </a:rPr>
              <a:t> </a:t>
            </a:r>
          </a:p>
          <a:p>
            <a:pPr eaLnBrk="0" hangingPunct="0"/>
            <a:r>
              <a:rPr lang="en-US" sz="1200" dirty="0">
                <a:latin typeface="Courier New" charset="0"/>
              </a:rPr>
              <a:t>Summary for: 070413BP_SCPSE_07097_07121.bsp</a:t>
            </a:r>
          </a:p>
          <a:p>
            <a:pPr eaLnBrk="0" hangingPunct="0"/>
            <a:r>
              <a:rPr lang="en-US" sz="1200" dirty="0">
                <a:latin typeface="Courier New" charset="0"/>
              </a:rPr>
              <a:t> </a:t>
            </a:r>
          </a:p>
          <a:p>
            <a:pPr eaLnBrk="0" hangingPunct="0"/>
            <a:r>
              <a:rPr lang="en-US" sz="1200" dirty="0">
                <a:latin typeface="Courier New" charset="0"/>
              </a:rPr>
              <a:t>Bodies: CASSINI (-82)           PLUTO BARYCENTER (9)    TETHYS (603)</a:t>
            </a:r>
          </a:p>
          <a:p>
            <a:pPr eaLnBrk="0" hangingPunct="0"/>
            <a:r>
              <a:rPr lang="en-US" sz="1200" dirty="0">
                <a:latin typeface="Courier New" charset="0"/>
              </a:rPr>
              <a:t>        MERCURY BARYCENTER (1)  SUN (10)                DIONE (604)</a:t>
            </a:r>
          </a:p>
          <a:p>
            <a:pPr eaLnBrk="0" hangingPunct="0"/>
            <a:r>
              <a:rPr lang="en-US" sz="1200" dirty="0">
                <a:latin typeface="Courier New" charset="0"/>
              </a:rPr>
              <a:t>        VENUS BARYCENTER (2)    MERCURY (199)           RHEA (605)</a:t>
            </a:r>
          </a:p>
          <a:p>
            <a:pPr eaLnBrk="0" hangingPunct="0"/>
            <a:r>
              <a:rPr lang="en-US" sz="1200" dirty="0">
                <a:latin typeface="Courier New" charset="0"/>
              </a:rPr>
              <a:t>        EARTH BARYCENTER (3)    VENUS (299)             TITAN (606)</a:t>
            </a:r>
          </a:p>
          <a:p>
            <a:pPr eaLnBrk="0" hangingPunct="0"/>
            <a:r>
              <a:rPr lang="en-US" sz="1200" dirty="0">
                <a:latin typeface="Courier New" charset="0"/>
              </a:rPr>
              <a:t>        MARS BARYCENTER (4)     MOON (301)              HYPERION (607)</a:t>
            </a:r>
          </a:p>
          <a:p>
            <a:pPr eaLnBrk="0" hangingPunct="0"/>
            <a:r>
              <a:rPr lang="en-US" sz="1200" dirty="0">
                <a:latin typeface="Courier New" charset="0"/>
              </a:rPr>
              <a:t>        JUPITER BARYCENTER (5)  EARTH (399)             IAPETUS (608)</a:t>
            </a:r>
          </a:p>
          <a:p>
            <a:pPr eaLnBrk="0" hangingPunct="0"/>
            <a:r>
              <a:rPr lang="en-US" sz="1200" dirty="0">
                <a:latin typeface="Courier New" charset="0"/>
              </a:rPr>
              <a:t>        SATURN BARYCENTER (6)   MARS (499)              PHOEBE (609)</a:t>
            </a:r>
          </a:p>
          <a:p>
            <a:pPr eaLnBrk="0" hangingPunct="0"/>
            <a:r>
              <a:rPr lang="en-US" sz="1200" dirty="0">
                <a:latin typeface="Courier New" charset="0"/>
              </a:rPr>
              <a:t>        URANUS BARYCENTER (7)   MIMAS (601)             SATURN (699)</a:t>
            </a:r>
          </a:p>
          <a:p>
            <a:pPr eaLnBrk="0" hangingPunct="0"/>
            <a:r>
              <a:rPr lang="en-US" sz="1200" dirty="0">
                <a:latin typeface="Courier New" charset="0"/>
              </a:rPr>
              <a:t>        NEPTUNE BARYCENTER (8)  ENCELADUS (602)</a:t>
            </a:r>
          </a:p>
          <a:p>
            <a:pPr eaLnBrk="0" hangingPunct="0"/>
            <a:r>
              <a:rPr lang="en-US" sz="1200" dirty="0">
                <a:latin typeface="Courier New" charset="0"/>
              </a:rPr>
              <a:t>        </a:t>
            </a:r>
          </a:p>
          <a:p>
            <a:pPr eaLnBrk="0" hangingPunct="0"/>
            <a:r>
              <a:rPr lang="en-US" sz="1200" dirty="0">
                <a:latin typeface="Courier New" charset="0"/>
              </a:rPr>
              <a:t>        Start of Interval (ET)              End of Interval (ET)</a:t>
            </a:r>
          </a:p>
          <a:p>
            <a:pPr eaLnBrk="0" hangingPunct="0"/>
            <a:r>
              <a:rPr lang="en-US" sz="1200" dirty="0">
                <a:latin typeface="Courier New" charset="0"/>
              </a:rPr>
              <a:t>        --------------------------------    --------------------------------</a:t>
            </a:r>
          </a:p>
          <a:p>
            <a:pPr eaLnBrk="0" hangingPunct="0"/>
            <a:r>
              <a:rPr lang="en-US" sz="1200" dirty="0">
                <a:latin typeface="Courier New" charset="0"/>
              </a:rPr>
              <a:t>        2007 APR 07 16:22:23.000            2007 MAY 01 09:34:03.000</a:t>
            </a:r>
            <a:endParaRPr lang="en-US" sz="2400" b="0" dirty="0">
              <a:latin typeface="Times New Roman" charset="0"/>
            </a:endParaRPr>
          </a:p>
        </p:txBody>
      </p:sp>
      <p:sp>
        <p:nvSpPr>
          <p:cNvPr id="80901" name="Rectangle 7"/>
          <p:cNvSpPr>
            <a:spLocks noChangeArrowheads="1"/>
          </p:cNvSpPr>
          <p:nvPr/>
        </p:nvSpPr>
        <p:spPr bwMode="auto">
          <a:xfrm>
            <a:off x="1514475" y="6159021"/>
            <a:ext cx="5248275" cy="257175"/>
          </a:xfrm>
          <a:prstGeom prst="rect">
            <a:avLst/>
          </a:prstGeom>
          <a:noFill/>
          <a:ln w="12700">
            <a:noFill/>
            <a:miter lim="800000"/>
            <a:headEnd/>
            <a:tailEnd/>
          </a:ln>
        </p:spPr>
        <p:txBody>
          <a:bodyPr wrap="none" anchor="ctr">
            <a:prstTxWarp prst="textNoShape">
              <a:avLst/>
            </a:prstTxWarp>
          </a:bodyPr>
          <a:lstStyle/>
          <a:p>
            <a:pPr eaLnBrk="0" hangingPunct="0">
              <a:spcBef>
                <a:spcPct val="50000"/>
              </a:spcBef>
            </a:pPr>
            <a:endParaRPr lang="en-US" dirty="0"/>
          </a:p>
        </p:txBody>
      </p:sp>
      <p:sp>
        <p:nvSpPr>
          <p:cNvPr id="80904" name="Oval 12"/>
          <p:cNvSpPr>
            <a:spLocks noChangeArrowheads="1"/>
          </p:cNvSpPr>
          <p:nvPr/>
        </p:nvSpPr>
        <p:spPr bwMode="auto">
          <a:xfrm>
            <a:off x="2736709" y="5710431"/>
            <a:ext cx="454025" cy="287337"/>
          </a:xfrm>
          <a:prstGeom prst="ellipse">
            <a:avLst/>
          </a:prstGeom>
          <a:noFill/>
          <a:ln w="12700">
            <a:solidFill>
              <a:schemeClr val="accent1"/>
            </a:solidFill>
            <a:round/>
            <a:headEnd/>
            <a:tailEnd/>
          </a:ln>
        </p:spPr>
        <p:txBody>
          <a:bodyPr wrap="none" anchor="ctr">
            <a:prstTxWarp prst="textNoShape">
              <a:avLst/>
            </a:prstTxWarp>
            <a:spAutoFit/>
          </a:bodyPr>
          <a:lstStyle/>
          <a:p>
            <a:pPr eaLnBrk="0" hangingPunct="0">
              <a:spcBef>
                <a:spcPct val="50000"/>
              </a:spcBef>
            </a:pPr>
            <a:endParaRPr lang="en-US" dirty="0"/>
          </a:p>
        </p:txBody>
      </p:sp>
      <p:sp>
        <p:nvSpPr>
          <p:cNvPr id="80905" name="Oval 13"/>
          <p:cNvSpPr>
            <a:spLocks noChangeArrowheads="1"/>
          </p:cNvSpPr>
          <p:nvPr/>
        </p:nvSpPr>
        <p:spPr bwMode="auto">
          <a:xfrm>
            <a:off x="5832380" y="5710431"/>
            <a:ext cx="454025" cy="287338"/>
          </a:xfrm>
          <a:prstGeom prst="ellipse">
            <a:avLst/>
          </a:prstGeom>
          <a:noFill/>
          <a:ln w="12700">
            <a:solidFill>
              <a:schemeClr val="accent1"/>
            </a:solidFill>
            <a:round/>
            <a:headEnd/>
            <a:tailEnd/>
          </a:ln>
        </p:spPr>
        <p:txBody>
          <a:bodyPr wrap="none" anchor="ctr">
            <a:prstTxWarp prst="textNoShape">
              <a:avLst/>
            </a:prstTxWarp>
            <a:spAutoFit/>
          </a:bodyPr>
          <a:lstStyle/>
          <a:p>
            <a:pPr eaLnBrk="0" hangingPunct="0">
              <a:spcBef>
                <a:spcPct val="50000"/>
              </a:spcBef>
            </a:pPr>
            <a:endParaRPr lang="en-US" dirty="0"/>
          </a:p>
        </p:txBody>
      </p:sp>
      <p:sp>
        <p:nvSpPr>
          <p:cNvPr id="80906" name="Text Box 14"/>
          <p:cNvSpPr txBox="1">
            <a:spLocks noChangeArrowheads="1"/>
          </p:cNvSpPr>
          <p:nvPr/>
        </p:nvSpPr>
        <p:spPr bwMode="auto">
          <a:xfrm>
            <a:off x="7134225" y="4974746"/>
            <a:ext cx="1851025" cy="830997"/>
          </a:xfrm>
          <a:prstGeom prst="rect">
            <a:avLst/>
          </a:prstGeom>
          <a:noFill/>
          <a:ln w="12700">
            <a:noFill/>
            <a:miter lim="800000"/>
            <a:headEnd/>
            <a:tailEnd/>
          </a:ln>
        </p:spPr>
        <p:txBody>
          <a:bodyPr>
            <a:prstTxWarp prst="textNoShape">
              <a:avLst/>
            </a:prstTxWarp>
            <a:spAutoFit/>
          </a:bodyPr>
          <a:lstStyle/>
          <a:p>
            <a:pPr eaLnBrk="0" hangingPunct="0">
              <a:spcBef>
                <a:spcPct val="50000"/>
              </a:spcBef>
            </a:pPr>
            <a:r>
              <a:rPr lang="en-US" sz="1600" dirty="0">
                <a:solidFill>
                  <a:schemeClr val="accent1"/>
                </a:solidFill>
              </a:rPr>
              <a:t>Note, the default time system is ET, not UTC!</a:t>
            </a:r>
          </a:p>
        </p:txBody>
      </p:sp>
      <p:sp>
        <p:nvSpPr>
          <p:cNvPr id="80907" name="Line 15"/>
          <p:cNvSpPr>
            <a:spLocks noChangeShapeType="1"/>
          </p:cNvSpPr>
          <p:nvPr/>
        </p:nvSpPr>
        <p:spPr bwMode="auto">
          <a:xfrm flipH="1">
            <a:off x="6321665" y="5270021"/>
            <a:ext cx="837960" cy="482413"/>
          </a:xfrm>
          <a:prstGeom prst="line">
            <a:avLst/>
          </a:prstGeom>
          <a:noFill/>
          <a:ln w="12700">
            <a:solidFill>
              <a:schemeClr val="accent1"/>
            </a:solidFill>
            <a:round/>
            <a:headEnd/>
            <a:tailEnd type="triangle" w="med" len="med"/>
          </a:ln>
        </p:spPr>
        <p:txBody>
          <a:bodyPr wrap="square" anchor="ctr">
            <a:prstTxWarp prst="textNoShape">
              <a:avLst/>
            </a:prstTxWarp>
            <a:spAutoFit/>
          </a:bodyPr>
          <a:lstStyle/>
          <a:p>
            <a:endParaRPr lang="en-US" dirty="0"/>
          </a:p>
        </p:txBody>
      </p:sp>
    </p:spTree>
  </p:cSld>
  <p:clrMapOvr>
    <a:masterClrMapping/>
  </p:clrMapOvr>
  <p:transition/>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902" name="Rectangle 10"/>
          <p:cNvSpPr>
            <a:spLocks noGrp="1" noChangeArrowheads="1"/>
          </p:cNvSpPr>
          <p:nvPr>
            <p:ph type="title"/>
          </p:nvPr>
        </p:nvSpPr>
        <p:spPr>
          <a:xfrm>
            <a:off x="2515165" y="381000"/>
            <a:ext cx="5669420" cy="490391"/>
          </a:xfrm>
        </p:spPr>
        <p:txBody>
          <a:bodyPr/>
          <a:lstStyle/>
          <a:p>
            <a:r>
              <a:rPr lang="en-US" dirty="0"/>
              <a:t>Summarizing an SPK File - 2</a:t>
            </a:r>
          </a:p>
        </p:txBody>
      </p:sp>
      <p:sp>
        <p:nvSpPr>
          <p:cNvPr id="80903" name="Rectangle 11"/>
          <p:cNvSpPr>
            <a:spLocks noGrp="1" noChangeArrowheads="1"/>
          </p:cNvSpPr>
          <p:nvPr>
            <p:ph idx="1"/>
          </p:nvPr>
        </p:nvSpPr>
        <p:spPr>
          <a:xfrm>
            <a:off x="646617" y="1282651"/>
            <a:ext cx="7772400" cy="1073374"/>
          </a:xfrm>
        </p:spPr>
        <p:txBody>
          <a:bodyPr/>
          <a:lstStyle/>
          <a:p>
            <a:r>
              <a:rPr lang="en-US" sz="2000" dirty="0"/>
              <a:t>Use of the “-c” option when using the </a:t>
            </a:r>
            <a:r>
              <a:rPr lang="en-US" sz="2000" i="1" dirty="0"/>
              <a:t>brief</a:t>
            </a:r>
            <a:r>
              <a:rPr lang="en-US" sz="2000" dirty="0"/>
              <a:t> utility will show you the center of motion for each object</a:t>
            </a:r>
          </a:p>
          <a:p>
            <a:pPr lvl="1"/>
            <a:r>
              <a:rPr lang="en-US" dirty="0"/>
              <a:t>This is often useful in diagnosing an SPK chaining problem</a:t>
            </a:r>
          </a:p>
          <a:p>
            <a:pPr lvl="2"/>
            <a:r>
              <a:rPr lang="en-US" sz="1400" dirty="0"/>
              <a:t>See the “Problems” section at the end of this tutorial for more information</a:t>
            </a:r>
          </a:p>
        </p:txBody>
      </p:sp>
      <p:sp>
        <p:nvSpPr>
          <p:cNvPr id="80898" name="Footer Placeholder 3"/>
          <p:cNvSpPr>
            <a:spLocks noGrp="1"/>
          </p:cNvSpPr>
          <p:nvPr>
            <p:ph type="ftr" sz="quarter" idx="10"/>
          </p:nvPr>
        </p:nvSpPr>
        <p:spPr>
          <a:noFill/>
        </p:spPr>
        <p:txBody>
          <a:bodyPr/>
          <a:lstStyle/>
          <a:p>
            <a:r>
              <a:rPr lang="en-US" dirty="0"/>
              <a:t>SPK Subsystem</a:t>
            </a:r>
          </a:p>
        </p:txBody>
      </p:sp>
      <p:sp>
        <p:nvSpPr>
          <p:cNvPr id="80899" name="Slide Number Placeholder 4"/>
          <p:cNvSpPr>
            <a:spLocks noGrp="1"/>
          </p:cNvSpPr>
          <p:nvPr>
            <p:ph type="sldNum" sz="quarter" idx="11"/>
          </p:nvPr>
        </p:nvSpPr>
        <p:spPr>
          <a:noFill/>
        </p:spPr>
        <p:txBody>
          <a:bodyPr/>
          <a:lstStyle/>
          <a:p>
            <a:fld id="{84C3589C-24EB-5342-AA38-A1CD170C6655}" type="slidenum">
              <a:rPr lang="en-US"/>
              <a:pPr/>
              <a:t>53</a:t>
            </a:fld>
            <a:endParaRPr lang="en-US" sz="1400" b="0" dirty="0">
              <a:latin typeface="Times New Roman" charset="0"/>
            </a:endParaRPr>
          </a:p>
        </p:txBody>
      </p:sp>
      <p:sp>
        <p:nvSpPr>
          <p:cNvPr id="80901" name="Rectangle 7"/>
          <p:cNvSpPr>
            <a:spLocks noChangeArrowheads="1"/>
          </p:cNvSpPr>
          <p:nvPr/>
        </p:nvSpPr>
        <p:spPr bwMode="auto">
          <a:xfrm>
            <a:off x="1514475" y="6159021"/>
            <a:ext cx="5248275" cy="257175"/>
          </a:xfrm>
          <a:prstGeom prst="rect">
            <a:avLst/>
          </a:prstGeom>
          <a:noFill/>
          <a:ln w="12700">
            <a:noFill/>
            <a:miter lim="800000"/>
            <a:headEnd/>
            <a:tailEnd/>
          </a:ln>
        </p:spPr>
        <p:txBody>
          <a:bodyPr wrap="none" anchor="ctr">
            <a:prstTxWarp prst="textNoShape">
              <a:avLst/>
            </a:prstTxWarp>
          </a:bodyPr>
          <a:lstStyle/>
          <a:p>
            <a:pPr eaLnBrk="0" hangingPunct="0">
              <a:spcBef>
                <a:spcPct val="50000"/>
              </a:spcBef>
            </a:pPr>
            <a:endParaRPr lang="en-US" dirty="0"/>
          </a:p>
        </p:txBody>
      </p:sp>
      <p:sp>
        <p:nvSpPr>
          <p:cNvPr id="2" name="TextBox 1"/>
          <p:cNvSpPr txBox="1"/>
          <p:nvPr/>
        </p:nvSpPr>
        <p:spPr>
          <a:xfrm>
            <a:off x="1203207" y="2509057"/>
            <a:ext cx="5253543" cy="4524315"/>
          </a:xfrm>
          <a:prstGeom prst="rect">
            <a:avLst/>
          </a:prstGeom>
          <a:noFill/>
        </p:spPr>
        <p:txBody>
          <a:bodyPr wrap="none" rtlCol="0">
            <a:spAutoFit/>
          </a:bodyPr>
          <a:lstStyle/>
          <a:p>
            <a:r>
              <a:rPr lang="nl-NL" sz="900" dirty="0">
                <a:latin typeface="Courier New"/>
                <a:cs typeface="Courier New"/>
              </a:rPr>
              <a:t>% brief -c 070413BP_SCPSE_07097_07121.bsp</a:t>
            </a:r>
          </a:p>
          <a:p>
            <a:endParaRPr lang="nl-NL" sz="900" dirty="0">
              <a:latin typeface="Courier New"/>
              <a:cs typeface="Courier New"/>
            </a:endParaRPr>
          </a:p>
          <a:p>
            <a:r>
              <a:rPr lang="en-US" sz="900" dirty="0">
                <a:latin typeface="Courier New"/>
                <a:cs typeface="Courier New"/>
              </a:rPr>
              <a:t>Bodies: CASSINI (-82) w.r.t. SATURN BARYCENTER (6)</a:t>
            </a:r>
          </a:p>
          <a:p>
            <a:r>
              <a:rPr lang="en-US" sz="900" dirty="0">
                <a:latin typeface="Courier New"/>
                <a:cs typeface="Courier New"/>
              </a:rPr>
              <a:t>        MERCURY BARYCENTER (1) w.r.t. SOLAR SYSTEM BARYCENTER (0)</a:t>
            </a:r>
          </a:p>
          <a:p>
            <a:r>
              <a:rPr lang="en-US" sz="900" dirty="0">
                <a:latin typeface="Courier New"/>
                <a:cs typeface="Courier New"/>
              </a:rPr>
              <a:t>        VENUS BARYCENTER (2) w.r.t. SOLAR SYSTEM BARYCENTER (0)</a:t>
            </a:r>
          </a:p>
          <a:p>
            <a:r>
              <a:rPr lang="en-US" sz="900" dirty="0">
                <a:latin typeface="Courier New"/>
                <a:cs typeface="Courier New"/>
              </a:rPr>
              <a:t>        EARTH BARYCENTER (3) w.r.t. SOLAR SYSTEM BARYCENTER (0)</a:t>
            </a:r>
          </a:p>
          <a:p>
            <a:r>
              <a:rPr lang="en-US" sz="900" dirty="0">
                <a:latin typeface="Courier New"/>
                <a:cs typeface="Courier New"/>
              </a:rPr>
              <a:t>        MARS BARYCENTER (4) w.r.t. SOLAR SYSTEM BARYCENTER (0)</a:t>
            </a:r>
          </a:p>
          <a:p>
            <a:r>
              <a:rPr lang="en-US" sz="900" dirty="0">
                <a:latin typeface="Courier New"/>
                <a:cs typeface="Courier New"/>
              </a:rPr>
              <a:t>        JUPITER BARYCENTER (5) w.r.t. SOLAR SYSTEM BARYCENTER (0)</a:t>
            </a:r>
          </a:p>
          <a:p>
            <a:r>
              <a:rPr lang="en-US" sz="900" dirty="0">
                <a:latin typeface="Courier New"/>
                <a:cs typeface="Courier New"/>
              </a:rPr>
              <a:t>        SATURN BARYCENTER (6) w.r.t. SOLAR SYSTEM BARYCENTER (0)</a:t>
            </a:r>
          </a:p>
          <a:p>
            <a:r>
              <a:rPr lang="en-US" sz="900" dirty="0">
                <a:latin typeface="Courier New"/>
                <a:cs typeface="Courier New"/>
              </a:rPr>
              <a:t>        URANUS BARYCENTER (7) w.r.t. SOLAR SYSTEM BARYCENTER (0)</a:t>
            </a:r>
          </a:p>
          <a:p>
            <a:r>
              <a:rPr lang="en-US" sz="900" dirty="0">
                <a:latin typeface="Courier New"/>
                <a:cs typeface="Courier New"/>
              </a:rPr>
              <a:t>        NEPTUNE BARYCENTER (8) w.r.t. SOLAR SYSTEM BARYCENTER (0)</a:t>
            </a:r>
          </a:p>
          <a:p>
            <a:r>
              <a:rPr lang="en-US" sz="900" dirty="0">
                <a:latin typeface="Courier New"/>
                <a:cs typeface="Courier New"/>
              </a:rPr>
              <a:t>        PLUTO BARYCENTER (9) w.r.t. SOLAR SYSTEM BARYCENTER (0)</a:t>
            </a:r>
          </a:p>
          <a:p>
            <a:r>
              <a:rPr lang="en-US" sz="900" dirty="0">
                <a:latin typeface="Courier New"/>
                <a:cs typeface="Courier New"/>
              </a:rPr>
              <a:t>        SUN (10) w.r.t. SOLAR SYSTEM BARYCENTER (0)</a:t>
            </a:r>
          </a:p>
          <a:p>
            <a:r>
              <a:rPr lang="en-US" sz="900" dirty="0">
                <a:latin typeface="Courier New"/>
                <a:cs typeface="Courier New"/>
              </a:rPr>
              <a:t>        MERCURY (199) w.r.t. MERCURY BARYCENTER (1)</a:t>
            </a:r>
          </a:p>
          <a:p>
            <a:r>
              <a:rPr lang="en-US" sz="900" dirty="0">
                <a:latin typeface="Courier New"/>
                <a:cs typeface="Courier New"/>
              </a:rPr>
              <a:t>        VENUS (299) w.r.t. VENUS BARYCENTER (2)</a:t>
            </a:r>
          </a:p>
          <a:p>
            <a:r>
              <a:rPr lang="en-US" sz="900" dirty="0">
                <a:latin typeface="Courier New"/>
                <a:cs typeface="Courier New"/>
              </a:rPr>
              <a:t>        MOON (301) w.r.t. EARTH BARYCENTER (3)</a:t>
            </a:r>
          </a:p>
          <a:p>
            <a:r>
              <a:rPr lang="en-US" sz="900" dirty="0">
                <a:latin typeface="Courier New"/>
                <a:cs typeface="Courier New"/>
              </a:rPr>
              <a:t>        EARTH (399) w.r.t. EARTH BARYCENTER (3)</a:t>
            </a:r>
          </a:p>
          <a:p>
            <a:r>
              <a:rPr lang="en-US" sz="900" dirty="0">
                <a:latin typeface="Courier New"/>
                <a:cs typeface="Courier New"/>
              </a:rPr>
              <a:t>        MARS (499) w.r.t. MARS BARYCENTER (4)</a:t>
            </a:r>
          </a:p>
          <a:p>
            <a:r>
              <a:rPr lang="en-US" sz="900" dirty="0">
                <a:latin typeface="Courier New"/>
                <a:cs typeface="Courier New"/>
              </a:rPr>
              <a:t>        MIMAS (601) w.r.t. SATURN BARYCENTER (6)</a:t>
            </a:r>
          </a:p>
          <a:p>
            <a:r>
              <a:rPr lang="en-US" sz="900" dirty="0">
                <a:latin typeface="Courier New"/>
                <a:cs typeface="Courier New"/>
              </a:rPr>
              <a:t>        ENCELADUS (602) w.r.t. SATURN BARYCENTER (6)</a:t>
            </a:r>
          </a:p>
          <a:p>
            <a:r>
              <a:rPr lang="en-US" sz="900" dirty="0">
                <a:latin typeface="Courier New"/>
                <a:cs typeface="Courier New"/>
              </a:rPr>
              <a:t>        TETHYS (603) w.r.t. SATURN BARYCENTER (6)</a:t>
            </a:r>
          </a:p>
          <a:p>
            <a:r>
              <a:rPr lang="en-US" sz="900" dirty="0">
                <a:latin typeface="Courier New"/>
                <a:cs typeface="Courier New"/>
              </a:rPr>
              <a:t>        DIONE (604) w.r.t. SATURN BARYCENTER (6)</a:t>
            </a:r>
          </a:p>
          <a:p>
            <a:r>
              <a:rPr lang="en-US" sz="900" dirty="0">
                <a:latin typeface="Courier New"/>
                <a:cs typeface="Courier New"/>
              </a:rPr>
              <a:t>        RHEA (605) w.r.t. SATURN BARYCENTER (6)</a:t>
            </a:r>
          </a:p>
          <a:p>
            <a:r>
              <a:rPr lang="en-US" sz="900" dirty="0">
                <a:latin typeface="Courier New"/>
                <a:cs typeface="Courier New"/>
              </a:rPr>
              <a:t>        TITAN (606) w.r.t. SATURN BARYCENTER (6)</a:t>
            </a:r>
          </a:p>
          <a:p>
            <a:r>
              <a:rPr lang="en-US" sz="900" dirty="0">
                <a:latin typeface="Courier New"/>
                <a:cs typeface="Courier New"/>
              </a:rPr>
              <a:t>        HYPERION (607) w.r.t. SATURN BARYCENTER (6)</a:t>
            </a:r>
          </a:p>
          <a:p>
            <a:r>
              <a:rPr lang="en-US" sz="900" dirty="0">
                <a:latin typeface="Courier New"/>
                <a:cs typeface="Courier New"/>
              </a:rPr>
              <a:t>        IAPETUS (608) w.r.t. SATURN BARYCENTER (6)</a:t>
            </a:r>
          </a:p>
          <a:p>
            <a:r>
              <a:rPr lang="en-US" sz="900" dirty="0">
                <a:latin typeface="Courier New"/>
                <a:cs typeface="Courier New"/>
              </a:rPr>
              <a:t>        PHOEBE (609) w.r.t. SATURN BARYCENTER (6)</a:t>
            </a:r>
          </a:p>
          <a:p>
            <a:r>
              <a:rPr lang="en-US" sz="900" dirty="0">
                <a:latin typeface="Courier New"/>
                <a:cs typeface="Courier New"/>
              </a:rPr>
              <a:t>        SATURN (699) w.r.t. SATURN BARYCENTER (6)</a:t>
            </a:r>
          </a:p>
          <a:p>
            <a:r>
              <a:rPr lang="en-US" sz="900" dirty="0">
                <a:latin typeface="Courier New"/>
                <a:cs typeface="Courier New"/>
              </a:rPr>
              <a:t>        Start of Interval (ET)              End of Interval (ET)</a:t>
            </a:r>
          </a:p>
          <a:p>
            <a:r>
              <a:rPr lang="en-US" sz="900" dirty="0">
                <a:latin typeface="Courier New"/>
                <a:cs typeface="Courier New"/>
              </a:rPr>
              <a:t>        -----------------------------       -----------------------------</a:t>
            </a:r>
          </a:p>
          <a:p>
            <a:r>
              <a:rPr lang="en-US" sz="900" dirty="0">
                <a:latin typeface="Courier New"/>
                <a:cs typeface="Courier New"/>
              </a:rPr>
              <a:t>        2007 APR 07 16:22:23.000            2007 MAY 01 09:34:03.000</a:t>
            </a:r>
          </a:p>
          <a:p>
            <a:endParaRPr lang="en-US" sz="900" dirty="0"/>
          </a:p>
        </p:txBody>
      </p:sp>
      <p:sp>
        <p:nvSpPr>
          <p:cNvPr id="13" name="Oval 13"/>
          <p:cNvSpPr>
            <a:spLocks noChangeArrowheads="1"/>
          </p:cNvSpPr>
          <p:nvPr/>
        </p:nvSpPr>
        <p:spPr bwMode="auto">
          <a:xfrm>
            <a:off x="1412264" y="2493869"/>
            <a:ext cx="609793" cy="287338"/>
          </a:xfrm>
          <a:prstGeom prst="ellipse">
            <a:avLst/>
          </a:prstGeom>
          <a:noFill/>
          <a:ln w="19050">
            <a:solidFill>
              <a:schemeClr val="accent1"/>
            </a:solidFill>
            <a:round/>
            <a:headEnd/>
            <a:tailEnd/>
          </a:ln>
        </p:spPr>
        <p:txBody>
          <a:bodyPr wrap="square" anchor="ctr">
            <a:prstTxWarp prst="textNoShape">
              <a:avLst/>
            </a:prstTxWarp>
            <a:spAutoFit/>
          </a:bodyPr>
          <a:lstStyle/>
          <a:p>
            <a:pPr eaLnBrk="0" hangingPunct="0">
              <a:spcBef>
                <a:spcPct val="50000"/>
              </a:spcBef>
            </a:pPr>
            <a:endParaRPr lang="en-US" dirty="0"/>
          </a:p>
        </p:txBody>
      </p:sp>
    </p:spTree>
    <p:extLst>
      <p:ext uri="{BB962C8B-B14F-4D97-AF65-F5344CB8AC3E}">
        <p14:creationId xmlns:p14="http://schemas.microsoft.com/office/powerpoint/2010/main" val="3903019072"/>
      </p:ext>
    </p:extLst>
  </p:cSld>
  <p:clrMapOvr>
    <a:masterClrMapping/>
  </p:clrMapOvr>
  <p:transition/>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Footer Placeholder 3"/>
          <p:cNvSpPr>
            <a:spLocks noGrp="1"/>
          </p:cNvSpPr>
          <p:nvPr>
            <p:ph type="ftr" sz="quarter" idx="10"/>
          </p:nvPr>
        </p:nvSpPr>
        <p:spPr>
          <a:noFill/>
        </p:spPr>
        <p:txBody>
          <a:bodyPr/>
          <a:lstStyle/>
          <a:p>
            <a:r>
              <a:rPr lang="en-US" dirty="0"/>
              <a:t>SPK Subsystem</a:t>
            </a:r>
          </a:p>
        </p:txBody>
      </p:sp>
      <p:sp>
        <p:nvSpPr>
          <p:cNvPr id="82947" name="Slide Number Placeholder 4"/>
          <p:cNvSpPr>
            <a:spLocks noGrp="1"/>
          </p:cNvSpPr>
          <p:nvPr>
            <p:ph type="sldNum" sz="quarter" idx="11"/>
          </p:nvPr>
        </p:nvSpPr>
        <p:spPr>
          <a:noFill/>
        </p:spPr>
        <p:txBody>
          <a:bodyPr/>
          <a:lstStyle/>
          <a:p>
            <a:fld id="{856DBC08-7039-8E4B-BD6B-8938E3EC75EC}" type="slidenum">
              <a:rPr lang="en-US"/>
              <a:pPr/>
              <a:t>54</a:t>
            </a:fld>
            <a:endParaRPr lang="en-US" sz="1400" b="0" dirty="0">
              <a:latin typeface="Times New Roman" charset="0"/>
            </a:endParaRPr>
          </a:p>
        </p:txBody>
      </p:sp>
      <p:sp>
        <p:nvSpPr>
          <p:cNvPr id="82948" name="Rectangle 5"/>
          <p:cNvSpPr>
            <a:spLocks noChangeArrowheads="1"/>
          </p:cNvSpPr>
          <p:nvPr/>
        </p:nvSpPr>
        <p:spPr bwMode="auto">
          <a:xfrm>
            <a:off x="585788" y="1169104"/>
            <a:ext cx="8223675" cy="865365"/>
          </a:xfrm>
          <a:prstGeom prst="rect">
            <a:avLst/>
          </a:prstGeom>
          <a:noFill/>
          <a:ln w="12700">
            <a:noFill/>
            <a:miter lim="800000"/>
            <a:headEnd/>
            <a:tailEnd/>
          </a:ln>
        </p:spPr>
        <p:txBody>
          <a:bodyPr wrap="square" lIns="90487" tIns="44450" rIns="90487" bIns="44450">
            <a:prstTxWarp prst="textNoShape">
              <a:avLst/>
            </a:prstTxWarp>
            <a:spAutoFit/>
          </a:bodyPr>
          <a:lstStyle/>
          <a:p>
            <a:pPr eaLnBrk="0" hangingPunct="0">
              <a:lnSpc>
                <a:spcPct val="90000"/>
              </a:lnSpc>
              <a:buFontTx/>
              <a:buChar char="•"/>
            </a:pPr>
            <a:r>
              <a:rPr lang="en-US" sz="2000" dirty="0"/>
              <a:t> </a:t>
            </a:r>
            <a:r>
              <a:rPr lang="en-US" sz="1800" dirty="0"/>
              <a:t>A detailed summary of an SPK can be made using the Toolkit utility named “</a:t>
            </a:r>
            <a:r>
              <a:rPr lang="en-US" sz="1800" i="1" dirty="0"/>
              <a:t>SPACIT</a:t>
            </a:r>
            <a:r>
              <a:rPr lang="en-US" sz="1800" dirty="0"/>
              <a:t>”</a:t>
            </a:r>
          </a:p>
          <a:p>
            <a:pPr eaLnBrk="0" hangingPunct="0">
              <a:lnSpc>
                <a:spcPct val="90000"/>
              </a:lnSpc>
              <a:buFontTx/>
              <a:buChar char="•"/>
            </a:pPr>
            <a:r>
              <a:rPr lang="en-US" sz="1800" dirty="0"/>
              <a:t> See the SPACIT User’s Guide for details</a:t>
            </a:r>
          </a:p>
        </p:txBody>
      </p:sp>
      <p:sp>
        <p:nvSpPr>
          <p:cNvPr id="82949" name="Rectangle 6"/>
          <p:cNvSpPr>
            <a:spLocks noChangeArrowheads="1"/>
          </p:cNvSpPr>
          <p:nvPr/>
        </p:nvSpPr>
        <p:spPr bwMode="auto">
          <a:xfrm>
            <a:off x="1168245" y="2026694"/>
            <a:ext cx="6278563" cy="4356100"/>
          </a:xfrm>
          <a:prstGeom prst="rect">
            <a:avLst/>
          </a:prstGeom>
          <a:noFill/>
          <a:ln w="12700">
            <a:noFill/>
            <a:miter lim="800000"/>
            <a:headEnd/>
            <a:tailEnd/>
          </a:ln>
        </p:spPr>
        <p:txBody>
          <a:bodyPr wrap="none" lIns="90487" tIns="44450" rIns="90487" bIns="44450">
            <a:prstTxWarp prst="textNoShape">
              <a:avLst/>
            </a:prstTxWarp>
            <a:spAutoFit/>
          </a:bodyPr>
          <a:lstStyle/>
          <a:p>
            <a:pPr eaLnBrk="0" hangingPunct="0"/>
            <a:r>
              <a:rPr lang="en-US" sz="1000" dirty="0">
                <a:latin typeface="Courier New" charset="0"/>
              </a:rPr>
              <a:t>Summary for SPK file: sat240.bsp</a:t>
            </a:r>
          </a:p>
          <a:p>
            <a:pPr eaLnBrk="0" hangingPunct="0"/>
            <a:r>
              <a:rPr lang="en-US" sz="1000" dirty="0">
                <a:latin typeface="Courier New" charset="0"/>
              </a:rPr>
              <a:t>Leapseconds File    : /kernels/gen/lsk/leapseconds.ker</a:t>
            </a:r>
          </a:p>
          <a:p>
            <a:pPr eaLnBrk="0" hangingPunct="0"/>
            <a:r>
              <a:rPr lang="en-US" sz="1000" dirty="0">
                <a:latin typeface="Courier New" charset="0"/>
              </a:rPr>
              <a:t>Summary Type        : Entire File</a:t>
            </a:r>
          </a:p>
          <a:p>
            <a:pPr eaLnBrk="0" hangingPunct="0"/>
            <a:r>
              <a:rPr lang="en-US" sz="1000" dirty="0">
                <a:latin typeface="Courier New" charset="0"/>
              </a:rPr>
              <a:t> </a:t>
            </a:r>
          </a:p>
          <a:p>
            <a:pPr eaLnBrk="0" hangingPunct="0"/>
            <a:r>
              <a:rPr lang="en-US" sz="1000" dirty="0">
                <a:latin typeface="Courier New" charset="0"/>
              </a:rPr>
              <a:t>--------------------------------------------------------------------------------</a:t>
            </a:r>
          </a:p>
          <a:p>
            <a:pPr eaLnBrk="0" hangingPunct="0"/>
            <a:r>
              <a:rPr lang="en-US" sz="1000" dirty="0">
                <a:latin typeface="Courier New" charset="0"/>
              </a:rPr>
              <a:t>   Segment ID     : SAT240</a:t>
            </a:r>
          </a:p>
          <a:p>
            <a:pPr eaLnBrk="0" hangingPunct="0"/>
            <a:r>
              <a:rPr lang="en-US" sz="1000" dirty="0">
                <a:latin typeface="Courier New" charset="0"/>
              </a:rPr>
              <a:t>   Target Body    : Body 601, MIMAS</a:t>
            </a:r>
          </a:p>
          <a:p>
            <a:pPr eaLnBrk="0" hangingPunct="0"/>
            <a:r>
              <a:rPr lang="en-US" sz="1000" dirty="0">
                <a:latin typeface="Courier New" charset="0"/>
              </a:rPr>
              <a:t>   Center Body    : Body 6, SATURN BARYCENTER</a:t>
            </a:r>
          </a:p>
          <a:p>
            <a:pPr eaLnBrk="0" hangingPunct="0"/>
            <a:r>
              <a:rPr lang="en-US" sz="1000" dirty="0">
                <a:latin typeface="Courier New" charset="0"/>
              </a:rPr>
              <a:t>   Reference frame: Frame 1, J2000</a:t>
            </a:r>
          </a:p>
          <a:p>
            <a:pPr eaLnBrk="0" hangingPunct="0"/>
            <a:r>
              <a:rPr lang="en-US" sz="1000" dirty="0">
                <a:latin typeface="Courier New" charset="0"/>
              </a:rPr>
              <a:t>   SPK Data Type  : Type 3</a:t>
            </a:r>
          </a:p>
          <a:p>
            <a:pPr eaLnBrk="0" hangingPunct="0"/>
            <a:r>
              <a:rPr lang="en-US" sz="1000" dirty="0">
                <a:latin typeface="Courier New" charset="0"/>
              </a:rPr>
              <a:t>      Description : Fixed Width, Fixed Order Chebyshev Polynomials: Pos, Vel</a:t>
            </a:r>
          </a:p>
          <a:p>
            <a:pPr eaLnBrk="0" hangingPunct="0"/>
            <a:r>
              <a:rPr lang="en-US" sz="1000" dirty="0">
                <a:latin typeface="Courier New" charset="0"/>
              </a:rPr>
              <a:t>   UTC Start Time : 1969 DEC 31 00:00:00.000</a:t>
            </a:r>
          </a:p>
          <a:p>
            <a:pPr eaLnBrk="0" hangingPunct="0"/>
            <a:r>
              <a:rPr lang="en-US" sz="1000" dirty="0">
                <a:latin typeface="Courier New" charset="0"/>
              </a:rPr>
              <a:t>   UTC Stop Time  : 2019 DEC 02 00:00:00.000</a:t>
            </a:r>
          </a:p>
          <a:p>
            <a:pPr eaLnBrk="0" hangingPunct="0"/>
            <a:r>
              <a:rPr lang="en-US" sz="1000" dirty="0">
                <a:latin typeface="Courier New" charset="0"/>
              </a:rPr>
              <a:t>   ET Start Time  : 1969 DEC 31 00:00:41.183</a:t>
            </a:r>
          </a:p>
          <a:p>
            <a:pPr eaLnBrk="0" hangingPunct="0"/>
            <a:r>
              <a:rPr lang="en-US" sz="1000" dirty="0">
                <a:latin typeface="Courier New" charset="0"/>
              </a:rPr>
              <a:t>   ET Stop time   : 2019 DEC 02 00:01:05.183</a:t>
            </a:r>
          </a:p>
          <a:p>
            <a:pPr eaLnBrk="0" hangingPunct="0"/>
            <a:r>
              <a:rPr lang="en-US" sz="1000" dirty="0">
                <a:latin typeface="Courier New" charset="0"/>
              </a:rPr>
              <a:t>--------------------------------------------------------------------------------</a:t>
            </a:r>
          </a:p>
          <a:p>
            <a:pPr eaLnBrk="0" hangingPunct="0"/>
            <a:r>
              <a:rPr lang="en-US" sz="1000" dirty="0">
                <a:latin typeface="Courier New" charset="0"/>
              </a:rPr>
              <a:t>--------------------------------------------------------------------------------</a:t>
            </a:r>
          </a:p>
          <a:p>
            <a:pPr eaLnBrk="0" hangingPunct="0"/>
            <a:r>
              <a:rPr lang="en-US" sz="1000" dirty="0">
                <a:latin typeface="Courier New" charset="0"/>
              </a:rPr>
              <a:t>   Segment ID     : SAT240</a:t>
            </a:r>
          </a:p>
          <a:p>
            <a:pPr eaLnBrk="0" hangingPunct="0"/>
            <a:r>
              <a:rPr lang="en-US" sz="1000" dirty="0">
                <a:latin typeface="Courier New" charset="0"/>
              </a:rPr>
              <a:t>   Target Body    : Body 602, ENCELADUS</a:t>
            </a:r>
          </a:p>
          <a:p>
            <a:pPr eaLnBrk="0" hangingPunct="0"/>
            <a:r>
              <a:rPr lang="en-US" sz="1000" dirty="0">
                <a:latin typeface="Courier New" charset="0"/>
              </a:rPr>
              <a:t>   Center Body    : Body 6, SATURN BARYCENTER</a:t>
            </a:r>
          </a:p>
          <a:p>
            <a:pPr eaLnBrk="0" hangingPunct="0"/>
            <a:r>
              <a:rPr lang="en-US" sz="1000" dirty="0">
                <a:latin typeface="Courier New" charset="0"/>
              </a:rPr>
              <a:t>   Reference frame: Frame 1, J2000</a:t>
            </a:r>
          </a:p>
          <a:p>
            <a:pPr eaLnBrk="0" hangingPunct="0"/>
            <a:r>
              <a:rPr lang="en-US" sz="1000" dirty="0">
                <a:latin typeface="Courier New" charset="0"/>
              </a:rPr>
              <a:t>   SPK Data Type  : Type 3</a:t>
            </a:r>
          </a:p>
          <a:p>
            <a:pPr eaLnBrk="0" hangingPunct="0"/>
            <a:r>
              <a:rPr lang="en-US" sz="1000" dirty="0">
                <a:latin typeface="Courier New" charset="0"/>
              </a:rPr>
              <a:t>      Description : Fixed Width, Fixed Order Chebyshev Polynomials: Pos, Vel</a:t>
            </a:r>
          </a:p>
          <a:p>
            <a:pPr eaLnBrk="0" hangingPunct="0"/>
            <a:r>
              <a:rPr lang="en-US" sz="1000" dirty="0">
                <a:latin typeface="Courier New" charset="0"/>
              </a:rPr>
              <a:t>   UTC Start Time : 1969 DEC 31 00:00:00.000</a:t>
            </a:r>
          </a:p>
          <a:p>
            <a:pPr eaLnBrk="0" hangingPunct="0"/>
            <a:r>
              <a:rPr lang="en-US" sz="1000" dirty="0">
                <a:latin typeface="Courier New" charset="0"/>
              </a:rPr>
              <a:t>   UTC Stop Time  : 2019 DEC 02 00:00:00.000</a:t>
            </a:r>
          </a:p>
          <a:p>
            <a:pPr eaLnBrk="0" hangingPunct="0"/>
            <a:r>
              <a:rPr lang="en-US" sz="1000" dirty="0">
                <a:latin typeface="Courier New" charset="0"/>
              </a:rPr>
              <a:t>   ET Start Time  : 1969 DEC 31 00:00:41.183</a:t>
            </a:r>
          </a:p>
          <a:p>
            <a:pPr eaLnBrk="0" hangingPunct="0"/>
            <a:r>
              <a:rPr lang="en-US" sz="1000" dirty="0">
                <a:latin typeface="Courier New" charset="0"/>
              </a:rPr>
              <a:t>   ET Stop time   : 2019 DEC 02 00:01:05.183</a:t>
            </a:r>
          </a:p>
          <a:p>
            <a:pPr eaLnBrk="0" hangingPunct="0"/>
            <a:r>
              <a:rPr lang="en-US" sz="1000" dirty="0">
                <a:latin typeface="Courier New" charset="0"/>
              </a:rPr>
              <a:t>--------------------------------------------------------------------------------</a:t>
            </a:r>
            <a:endParaRPr lang="en-US" sz="2400" b="0" dirty="0">
              <a:latin typeface="Times New Roman" charset="0"/>
            </a:endParaRPr>
          </a:p>
        </p:txBody>
      </p:sp>
      <p:sp>
        <p:nvSpPr>
          <p:cNvPr id="82950" name="Rectangle 7"/>
          <p:cNvSpPr>
            <a:spLocks noChangeArrowheads="1"/>
          </p:cNvSpPr>
          <p:nvPr/>
        </p:nvSpPr>
        <p:spPr bwMode="auto">
          <a:xfrm>
            <a:off x="1319213" y="6327883"/>
            <a:ext cx="5634037" cy="422167"/>
          </a:xfrm>
          <a:prstGeom prst="rect">
            <a:avLst/>
          </a:prstGeom>
          <a:noFill/>
          <a:ln w="12700">
            <a:noFill/>
            <a:miter lim="800000"/>
            <a:headEnd/>
            <a:tailEnd/>
          </a:ln>
        </p:spPr>
        <p:txBody>
          <a:bodyPr lIns="90487" tIns="44450" rIns="90487" bIns="44450">
            <a:prstTxWarp prst="textNoShape">
              <a:avLst/>
            </a:prstTxWarp>
            <a:spAutoFit/>
          </a:bodyPr>
          <a:lstStyle/>
          <a:p>
            <a:pPr algn="ctr" eaLnBrk="0" hangingPunct="0">
              <a:lnSpc>
                <a:spcPct val="90000"/>
              </a:lnSpc>
            </a:pPr>
            <a:r>
              <a:rPr lang="en-US" sz="1200" dirty="0"/>
              <a:t>:</a:t>
            </a:r>
          </a:p>
          <a:p>
            <a:pPr algn="ctr" eaLnBrk="0" hangingPunct="0">
              <a:lnSpc>
                <a:spcPct val="90000"/>
              </a:lnSpc>
            </a:pPr>
            <a:r>
              <a:rPr lang="en-US" sz="1200" dirty="0"/>
              <a:t>(This is a partial output; not all data could be displayed on this chart)</a:t>
            </a:r>
          </a:p>
        </p:txBody>
      </p:sp>
      <p:sp>
        <p:nvSpPr>
          <p:cNvPr id="82951" name="Rectangle 8"/>
          <p:cNvSpPr>
            <a:spLocks noGrp="1" noChangeArrowheads="1"/>
          </p:cNvSpPr>
          <p:nvPr>
            <p:ph type="title"/>
          </p:nvPr>
        </p:nvSpPr>
        <p:spPr>
          <a:xfrm>
            <a:off x="2515959" y="381000"/>
            <a:ext cx="5669420" cy="490391"/>
          </a:xfrm>
        </p:spPr>
        <p:txBody>
          <a:bodyPr/>
          <a:lstStyle/>
          <a:p>
            <a:r>
              <a:rPr lang="en-US" dirty="0"/>
              <a:t>Summarizing an SPK File - 3</a:t>
            </a:r>
          </a:p>
        </p:txBody>
      </p:sp>
    </p:spTree>
    <p:extLst>
      <p:ext uri="{BB962C8B-B14F-4D97-AF65-F5344CB8AC3E}">
        <p14:creationId xmlns:p14="http://schemas.microsoft.com/office/powerpoint/2010/main" val="1973042919"/>
      </p:ext>
    </p:extLst>
  </p:cSld>
  <p:clrMapOvr>
    <a:masterClrMapping/>
  </p:clrMapOvr>
  <p:transition/>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Footer Placeholder 3"/>
          <p:cNvSpPr>
            <a:spLocks noGrp="1"/>
          </p:cNvSpPr>
          <p:nvPr>
            <p:ph type="ftr" sz="quarter" idx="10"/>
          </p:nvPr>
        </p:nvSpPr>
        <p:spPr>
          <a:noFill/>
        </p:spPr>
        <p:txBody>
          <a:bodyPr/>
          <a:lstStyle/>
          <a:p>
            <a:r>
              <a:rPr lang="en-US" dirty="0"/>
              <a:t>SPK Subsystem</a:t>
            </a:r>
          </a:p>
        </p:txBody>
      </p:sp>
      <p:sp>
        <p:nvSpPr>
          <p:cNvPr id="84995" name="Slide Number Placeholder 4"/>
          <p:cNvSpPr>
            <a:spLocks noGrp="1"/>
          </p:cNvSpPr>
          <p:nvPr>
            <p:ph type="sldNum" sz="quarter" idx="11"/>
          </p:nvPr>
        </p:nvSpPr>
        <p:spPr>
          <a:noFill/>
        </p:spPr>
        <p:txBody>
          <a:bodyPr/>
          <a:lstStyle/>
          <a:p>
            <a:fld id="{F6A0F1B1-CC56-9346-9132-3C73507B7DA2}" type="slidenum">
              <a:rPr lang="en-US"/>
              <a:pPr/>
              <a:t>55</a:t>
            </a:fld>
            <a:endParaRPr lang="en-US" sz="1400" b="0" dirty="0">
              <a:latin typeface="Times New Roman" charset="0"/>
            </a:endParaRPr>
          </a:p>
        </p:txBody>
      </p:sp>
      <p:sp>
        <p:nvSpPr>
          <p:cNvPr id="84996" name="Rectangle 5"/>
          <p:cNvSpPr>
            <a:spLocks noGrp="1" noChangeArrowheads="1"/>
          </p:cNvSpPr>
          <p:nvPr>
            <p:ph type="body" idx="1"/>
          </p:nvPr>
        </p:nvSpPr>
        <p:spPr>
          <a:xfrm>
            <a:off x="366713" y="1752600"/>
            <a:ext cx="8382000" cy="4691063"/>
          </a:xfrm>
        </p:spPr>
        <p:txBody>
          <a:bodyPr lIns="90487" rIns="90487">
            <a:spAutoFit/>
          </a:bodyPr>
          <a:lstStyle/>
          <a:p>
            <a:pPr>
              <a:spcBef>
                <a:spcPct val="40000"/>
              </a:spcBef>
              <a:buSzTx/>
            </a:pPr>
            <a:r>
              <a:rPr lang="en-US" sz="1800" dirty="0"/>
              <a:t>Call SPKOBJ to find the set of objects for which a specified SPK provides data.</a:t>
            </a:r>
          </a:p>
          <a:p>
            <a:pPr marL="628650" lvl="1">
              <a:spcBef>
                <a:spcPct val="35000"/>
              </a:spcBef>
              <a:buSzTx/>
            </a:pPr>
            <a:r>
              <a:rPr lang="en-US" sz="1400" dirty="0"/>
              <a:t>INPUT: an SPK file name and initialized SPICE integer “Set” data structure.  The set may optionally contain ID codes obtained from previous calls.</a:t>
            </a:r>
          </a:p>
          <a:p>
            <a:pPr marL="628650" lvl="1">
              <a:spcBef>
                <a:spcPct val="35000"/>
              </a:spcBef>
              <a:buSzTx/>
            </a:pPr>
            <a:r>
              <a:rPr lang="en-US" sz="1400" dirty="0"/>
              <a:t>OUTPUT: the input set, to which have been added (via set union) the ID codes of objects for which the specified SPK provides coverage.</a:t>
            </a:r>
          </a:p>
          <a:p>
            <a:pPr marL="971550" lvl="2">
              <a:spcBef>
                <a:spcPct val="35000"/>
              </a:spcBef>
              <a:buSzTx/>
              <a:buFontTx/>
              <a:buNone/>
            </a:pPr>
            <a:r>
              <a:rPr lang="en-US" dirty="0">
                <a:latin typeface="Courier New" charset="0"/>
              </a:rPr>
              <a:t>CALL SPKOBJ ( SPK, IDSET )</a:t>
            </a:r>
            <a:r>
              <a:rPr lang="en-US" sz="1400" dirty="0"/>
              <a:t> </a:t>
            </a:r>
          </a:p>
          <a:p>
            <a:pPr>
              <a:spcBef>
                <a:spcPct val="35000"/>
              </a:spcBef>
              <a:buSzTx/>
            </a:pPr>
            <a:r>
              <a:rPr lang="en-US" sz="1800" dirty="0"/>
              <a:t>Call SPKCOV to find the window of times for which a specified SPK file provides coverage for a specified body:</a:t>
            </a:r>
          </a:p>
          <a:p>
            <a:pPr marL="628650" lvl="1">
              <a:spcBef>
                <a:spcPct val="35000"/>
              </a:spcBef>
              <a:buSzTx/>
            </a:pPr>
            <a:r>
              <a:rPr lang="en-US" sz="1400" dirty="0"/>
              <a:t>INPUT: an SPK file name, body ID code and initialized SPICE double precision “Window” data structure.  The window may optionally contain coverage data from previous calls.</a:t>
            </a:r>
          </a:p>
          <a:p>
            <a:pPr marL="628650" lvl="1">
              <a:spcBef>
                <a:spcPct val="35000"/>
              </a:spcBef>
              <a:buSzTx/>
            </a:pPr>
            <a:r>
              <a:rPr lang="en-US" sz="1400" dirty="0"/>
              <a:t>OUTPUT: the input window, to which have been added (via window union) the sequence of start and stop times of segment coverage intervals of the specified SPK, expressed as seconds past J2000 TDB.</a:t>
            </a:r>
            <a:endParaRPr lang="en-US" sz="1200" dirty="0"/>
          </a:p>
          <a:p>
            <a:pPr marL="971550" lvl="2">
              <a:spcBef>
                <a:spcPct val="35000"/>
              </a:spcBef>
              <a:buSzTx/>
              <a:buFontTx/>
              <a:buNone/>
            </a:pPr>
            <a:r>
              <a:rPr lang="en-US" dirty="0">
                <a:latin typeface="Courier New" charset="0"/>
              </a:rPr>
              <a:t>CALL SPKCOV ( SPK, IDCODE, COVER )</a:t>
            </a:r>
            <a:endParaRPr lang="en-US" sz="1600" dirty="0">
              <a:latin typeface="Courier New" charset="0"/>
            </a:endParaRPr>
          </a:p>
          <a:p>
            <a:pPr marL="1257300" lvl="3">
              <a:spcBef>
                <a:spcPct val="0"/>
              </a:spcBef>
              <a:buSzTx/>
              <a:buFontTx/>
              <a:buNone/>
            </a:pPr>
            <a:endParaRPr lang="en-US" sz="1000" dirty="0">
              <a:latin typeface="Courier New" charset="0"/>
            </a:endParaRPr>
          </a:p>
          <a:p>
            <a:pPr>
              <a:spcBef>
                <a:spcPct val="0"/>
              </a:spcBef>
              <a:buSzTx/>
            </a:pPr>
            <a:r>
              <a:rPr lang="en-US" sz="1600" dirty="0"/>
              <a:t>See the headers of these routines for example programs.</a:t>
            </a:r>
          </a:p>
          <a:p>
            <a:pPr>
              <a:spcBef>
                <a:spcPct val="0"/>
              </a:spcBef>
              <a:buSzTx/>
            </a:pPr>
            <a:r>
              <a:rPr lang="en-US" sz="1600" dirty="0"/>
              <a:t>Also see the CELLS, SETS and WINDOWS Required Reading for background information on these SPICE data types.</a:t>
            </a:r>
          </a:p>
        </p:txBody>
      </p:sp>
      <p:sp>
        <p:nvSpPr>
          <p:cNvPr id="84997" name="Rectangle 6"/>
          <p:cNvSpPr>
            <a:spLocks noGrp="1" noChangeArrowheads="1"/>
          </p:cNvSpPr>
          <p:nvPr>
            <p:ph type="title"/>
          </p:nvPr>
        </p:nvSpPr>
        <p:spPr>
          <a:xfrm>
            <a:off x="2515959" y="381000"/>
            <a:ext cx="5669420" cy="490391"/>
          </a:xfrm>
        </p:spPr>
        <p:txBody>
          <a:bodyPr/>
          <a:lstStyle/>
          <a:p>
            <a:r>
              <a:rPr lang="en-US" dirty="0"/>
              <a:t>Summarizing an SPK File - 4</a:t>
            </a:r>
          </a:p>
        </p:txBody>
      </p:sp>
      <p:sp>
        <p:nvSpPr>
          <p:cNvPr id="84998" name="Text Box 7"/>
          <p:cNvSpPr txBox="1">
            <a:spLocks noChangeArrowheads="1"/>
          </p:cNvSpPr>
          <p:nvPr/>
        </p:nvSpPr>
        <p:spPr bwMode="auto">
          <a:xfrm>
            <a:off x="2501886" y="1226014"/>
            <a:ext cx="4735942" cy="400110"/>
          </a:xfrm>
          <a:prstGeom prst="rect">
            <a:avLst/>
          </a:prstGeom>
          <a:noFill/>
          <a:ln w="12700">
            <a:noFill/>
            <a:miter lim="800000"/>
            <a:headEnd/>
            <a:tailEnd/>
          </a:ln>
        </p:spPr>
        <p:txBody>
          <a:bodyPr wrap="none">
            <a:prstTxWarp prst="textNoShape">
              <a:avLst/>
            </a:prstTxWarp>
            <a:spAutoFit/>
          </a:bodyPr>
          <a:lstStyle/>
          <a:p>
            <a:pPr eaLnBrk="0" hangingPunct="0">
              <a:spcBef>
                <a:spcPct val="50000"/>
              </a:spcBef>
            </a:pPr>
            <a:r>
              <a:rPr lang="en-US" sz="2000" dirty="0">
                <a:solidFill>
                  <a:schemeClr val="accent6"/>
                </a:solidFill>
              </a:rPr>
              <a:t>Summarizing an SPK at the API Level</a:t>
            </a:r>
          </a:p>
        </p:txBody>
      </p:sp>
    </p:spTree>
    <p:extLst>
      <p:ext uri="{BB962C8B-B14F-4D97-AF65-F5344CB8AC3E}">
        <p14:creationId xmlns:p14="http://schemas.microsoft.com/office/powerpoint/2010/main" val="1143575249"/>
      </p:ext>
    </p:extLst>
  </p:cSld>
  <p:clrMapOvr>
    <a:masterClrMapping/>
  </p:clrMapOvr>
  <p:transition/>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9" name="Rectangle 1027"/>
          <p:cNvSpPr>
            <a:spLocks noGrp="1" noChangeArrowheads="1"/>
          </p:cNvSpPr>
          <p:nvPr>
            <p:ph type="title"/>
          </p:nvPr>
        </p:nvSpPr>
        <p:spPr>
          <a:xfrm>
            <a:off x="2314589" y="381000"/>
            <a:ext cx="6070573" cy="479747"/>
          </a:xfrm>
        </p:spPr>
        <p:txBody>
          <a:bodyPr/>
          <a:lstStyle/>
          <a:p>
            <a:r>
              <a:rPr lang="en-US" dirty="0"/>
              <a:t>Additional Information on SPK</a:t>
            </a:r>
          </a:p>
        </p:txBody>
      </p:sp>
      <p:sp>
        <p:nvSpPr>
          <p:cNvPr id="88068" name="Rectangle 1026"/>
          <p:cNvSpPr>
            <a:spLocks noGrp="1" noChangeArrowheads="1"/>
          </p:cNvSpPr>
          <p:nvPr>
            <p:ph idx="1"/>
          </p:nvPr>
        </p:nvSpPr>
        <p:spPr>
          <a:xfrm>
            <a:off x="457200" y="1523229"/>
            <a:ext cx="8382000" cy="4617755"/>
          </a:xfrm>
        </p:spPr>
        <p:txBody>
          <a:bodyPr lIns="90487" rIns="90487"/>
          <a:lstStyle/>
          <a:p>
            <a:pPr>
              <a:lnSpc>
                <a:spcPct val="80000"/>
              </a:lnSpc>
            </a:pPr>
            <a:r>
              <a:rPr lang="en-US" dirty="0"/>
              <a:t>For more information about SPK, look at the following:</a:t>
            </a:r>
          </a:p>
          <a:p>
            <a:pPr lvl="1">
              <a:lnSpc>
                <a:spcPct val="80000"/>
              </a:lnSpc>
            </a:pPr>
            <a:r>
              <a:rPr lang="en-US" dirty="0"/>
              <a:t>The on-line SPK tutorial</a:t>
            </a:r>
          </a:p>
          <a:p>
            <a:pPr lvl="1">
              <a:lnSpc>
                <a:spcPct val="80000"/>
              </a:lnSpc>
            </a:pPr>
            <a:r>
              <a:rPr lang="en-US" dirty="0"/>
              <a:t>Most Used Routines document</a:t>
            </a:r>
          </a:p>
          <a:p>
            <a:pPr lvl="1">
              <a:lnSpc>
                <a:spcPct val="80000"/>
              </a:lnSpc>
            </a:pPr>
            <a:r>
              <a:rPr lang="en-US" dirty="0"/>
              <a:t>SPK Required Reading document</a:t>
            </a:r>
          </a:p>
          <a:p>
            <a:pPr lvl="1">
              <a:lnSpc>
                <a:spcPct val="80000"/>
              </a:lnSpc>
            </a:pPr>
            <a:r>
              <a:rPr lang="en-US" dirty="0"/>
              <a:t>Headers of the subroutines mentioned</a:t>
            </a:r>
          </a:p>
          <a:p>
            <a:pPr lvl="1">
              <a:lnSpc>
                <a:spcPct val="80000"/>
              </a:lnSpc>
            </a:pPr>
            <a:r>
              <a:rPr lang="en-US" dirty="0"/>
              <a:t>Using Frames tutorial</a:t>
            </a:r>
          </a:p>
          <a:p>
            <a:pPr lvl="1">
              <a:lnSpc>
                <a:spcPct val="80000"/>
              </a:lnSpc>
            </a:pPr>
            <a:r>
              <a:rPr lang="en-US" dirty="0"/>
              <a:t>BRIEF and SPKDIFF User’s Guides</a:t>
            </a:r>
          </a:p>
          <a:p>
            <a:pPr>
              <a:lnSpc>
                <a:spcPct val="80000"/>
              </a:lnSpc>
            </a:pPr>
            <a:r>
              <a:rPr lang="en-US" dirty="0"/>
              <a:t>Related documents:</a:t>
            </a:r>
          </a:p>
          <a:p>
            <a:pPr lvl="1">
              <a:lnSpc>
                <a:spcPct val="80000"/>
              </a:lnSpc>
            </a:pPr>
            <a:r>
              <a:rPr lang="en-US" dirty="0"/>
              <a:t>NAIF_IDS Required Reading</a:t>
            </a:r>
          </a:p>
          <a:p>
            <a:pPr lvl="1">
              <a:lnSpc>
                <a:spcPct val="80000"/>
              </a:lnSpc>
            </a:pPr>
            <a:r>
              <a:rPr lang="en-US" dirty="0"/>
              <a:t>Frames Required Reading</a:t>
            </a:r>
          </a:p>
          <a:p>
            <a:pPr lvl="1">
              <a:lnSpc>
                <a:spcPct val="80000"/>
              </a:lnSpc>
            </a:pPr>
            <a:r>
              <a:rPr lang="en-US" dirty="0"/>
              <a:t>Time Required Reading</a:t>
            </a:r>
          </a:p>
          <a:p>
            <a:pPr lvl="1">
              <a:lnSpc>
                <a:spcPct val="80000"/>
              </a:lnSpc>
            </a:pPr>
            <a:r>
              <a:rPr lang="en-US" dirty="0"/>
              <a:t>Kernel Required Reading</a:t>
            </a:r>
          </a:p>
        </p:txBody>
      </p:sp>
      <p:sp>
        <p:nvSpPr>
          <p:cNvPr id="88066" name="Footer Placeholder 3"/>
          <p:cNvSpPr>
            <a:spLocks noGrp="1"/>
          </p:cNvSpPr>
          <p:nvPr>
            <p:ph type="ftr" sz="quarter" idx="10"/>
          </p:nvPr>
        </p:nvSpPr>
        <p:spPr>
          <a:noFill/>
        </p:spPr>
        <p:txBody>
          <a:bodyPr/>
          <a:lstStyle/>
          <a:p>
            <a:r>
              <a:rPr lang="en-US" dirty="0"/>
              <a:t>SPK Subsystem</a:t>
            </a:r>
          </a:p>
        </p:txBody>
      </p:sp>
      <p:sp>
        <p:nvSpPr>
          <p:cNvPr id="88067" name="Slide Number Placeholder 4"/>
          <p:cNvSpPr>
            <a:spLocks noGrp="1"/>
          </p:cNvSpPr>
          <p:nvPr>
            <p:ph type="sldNum" sz="quarter" idx="11"/>
          </p:nvPr>
        </p:nvSpPr>
        <p:spPr>
          <a:noFill/>
        </p:spPr>
        <p:txBody>
          <a:bodyPr/>
          <a:lstStyle/>
          <a:p>
            <a:fld id="{1DC31884-74B5-2A43-8FDA-51E1E93B6D91}" type="slidenum">
              <a:rPr lang="en-US"/>
              <a:pPr/>
              <a:t>56</a:t>
            </a:fld>
            <a:endParaRPr lang="en-US" sz="1400" b="0" dirty="0">
              <a:latin typeface="Times New Roman" charset="0"/>
            </a:endParaRPr>
          </a:p>
        </p:txBody>
      </p:sp>
    </p:spTree>
  </p:cSld>
  <p:clrMapOvr>
    <a:masterClrMapping/>
  </p:clrMapOvr>
  <p:transition/>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Footer Placeholder 3"/>
          <p:cNvSpPr>
            <a:spLocks noGrp="1"/>
          </p:cNvSpPr>
          <p:nvPr>
            <p:ph type="ftr" sz="quarter" idx="10"/>
          </p:nvPr>
        </p:nvSpPr>
        <p:spPr>
          <a:noFill/>
        </p:spPr>
        <p:txBody>
          <a:bodyPr/>
          <a:lstStyle/>
          <a:p>
            <a:r>
              <a:rPr lang="en-US" dirty="0"/>
              <a:t>SPK Subsystem</a:t>
            </a:r>
          </a:p>
        </p:txBody>
      </p:sp>
      <p:sp>
        <p:nvSpPr>
          <p:cNvPr id="90115" name="Slide Number Placeholder 4"/>
          <p:cNvSpPr>
            <a:spLocks noGrp="1"/>
          </p:cNvSpPr>
          <p:nvPr>
            <p:ph type="sldNum" sz="quarter" idx="11"/>
          </p:nvPr>
        </p:nvSpPr>
        <p:spPr>
          <a:noFill/>
        </p:spPr>
        <p:txBody>
          <a:bodyPr/>
          <a:lstStyle/>
          <a:p>
            <a:fld id="{064944DA-E656-9340-919D-102A862D5526}" type="slidenum">
              <a:rPr lang="en-US"/>
              <a:pPr/>
              <a:t>57</a:t>
            </a:fld>
            <a:endParaRPr lang="en-US" sz="1400" b="0" dirty="0">
              <a:latin typeface="Times New Roman" charset="0"/>
            </a:endParaRPr>
          </a:p>
        </p:txBody>
      </p:sp>
      <p:sp>
        <p:nvSpPr>
          <p:cNvPr id="90116" name="Rectangle 2"/>
          <p:cNvSpPr>
            <a:spLocks noGrp="1" noChangeArrowheads="1"/>
          </p:cNvSpPr>
          <p:nvPr>
            <p:ph type="title"/>
          </p:nvPr>
        </p:nvSpPr>
        <p:spPr>
          <a:xfrm>
            <a:off x="3810000" y="304800"/>
            <a:ext cx="1595438" cy="474663"/>
          </a:xfrm>
        </p:spPr>
        <p:txBody>
          <a:bodyPr/>
          <a:lstStyle/>
          <a:p>
            <a:pPr algn="l"/>
            <a:r>
              <a:rPr lang="en-US" dirty="0"/>
              <a:t>Backup</a:t>
            </a:r>
          </a:p>
        </p:txBody>
      </p:sp>
      <p:sp>
        <p:nvSpPr>
          <p:cNvPr id="90117" name="Rectangle 3"/>
          <p:cNvSpPr>
            <a:spLocks noGrp="1" noChangeArrowheads="1"/>
          </p:cNvSpPr>
          <p:nvPr>
            <p:ph type="body" idx="1"/>
          </p:nvPr>
        </p:nvSpPr>
        <p:spPr>
          <a:xfrm>
            <a:off x="1828800" y="2667000"/>
            <a:ext cx="6013450" cy="2584450"/>
          </a:xfrm>
        </p:spPr>
        <p:txBody>
          <a:bodyPr/>
          <a:lstStyle/>
          <a:p>
            <a:r>
              <a:rPr lang="en-US" sz="2000" dirty="0"/>
              <a:t>Problems Using SPK Files</a:t>
            </a:r>
          </a:p>
          <a:p>
            <a:r>
              <a:rPr lang="en-US" sz="2000" dirty="0"/>
              <a:t>Don’t Mix Planet Ephemerides</a:t>
            </a:r>
          </a:p>
          <a:p>
            <a:r>
              <a:rPr lang="en-US" sz="2000" dirty="0"/>
              <a:t>Effect of Aberration Corrections</a:t>
            </a:r>
          </a:p>
          <a:p>
            <a:r>
              <a:rPr lang="en-US" sz="2000" dirty="0"/>
              <a:t>Examples of Retrieving State Vectors</a:t>
            </a:r>
          </a:p>
          <a:p>
            <a:r>
              <a:rPr lang="en-US" sz="2000" dirty="0"/>
              <a:t>SPK File Structure</a:t>
            </a:r>
          </a:p>
        </p:txBody>
      </p:sp>
    </p:spTree>
    <p:extLst>
      <p:ext uri="{BB962C8B-B14F-4D97-AF65-F5344CB8AC3E}">
        <p14:creationId xmlns:p14="http://schemas.microsoft.com/office/powerpoint/2010/main" val="1955378597"/>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Footer Placeholder 3"/>
          <p:cNvSpPr>
            <a:spLocks noGrp="1"/>
          </p:cNvSpPr>
          <p:nvPr>
            <p:ph type="ftr" sz="quarter" idx="10"/>
          </p:nvPr>
        </p:nvSpPr>
        <p:spPr>
          <a:noFill/>
        </p:spPr>
        <p:txBody>
          <a:bodyPr/>
          <a:lstStyle/>
          <a:p>
            <a:r>
              <a:rPr lang="en-US" dirty="0"/>
              <a:t>SPK Subsystem</a:t>
            </a:r>
          </a:p>
        </p:txBody>
      </p:sp>
      <p:sp>
        <p:nvSpPr>
          <p:cNvPr id="92163" name="Slide Number Placeholder 4"/>
          <p:cNvSpPr>
            <a:spLocks noGrp="1"/>
          </p:cNvSpPr>
          <p:nvPr>
            <p:ph type="sldNum" sz="quarter" idx="11"/>
          </p:nvPr>
        </p:nvSpPr>
        <p:spPr>
          <a:noFill/>
        </p:spPr>
        <p:txBody>
          <a:bodyPr/>
          <a:lstStyle/>
          <a:p>
            <a:fld id="{B4A2CEF8-1928-5A4C-8F23-B988D89AD470}" type="slidenum">
              <a:rPr lang="en-US"/>
              <a:pPr/>
              <a:t>58</a:t>
            </a:fld>
            <a:endParaRPr lang="en-US" sz="1400" b="0" dirty="0">
              <a:latin typeface="Times New Roman" charset="0"/>
            </a:endParaRPr>
          </a:p>
        </p:txBody>
      </p:sp>
      <p:sp>
        <p:nvSpPr>
          <p:cNvPr id="92164" name="Rectangle 5"/>
          <p:cNvSpPr>
            <a:spLocks noChangeArrowheads="1"/>
          </p:cNvSpPr>
          <p:nvPr/>
        </p:nvSpPr>
        <p:spPr bwMode="auto">
          <a:xfrm>
            <a:off x="1600200" y="5726113"/>
            <a:ext cx="6491288" cy="831850"/>
          </a:xfrm>
          <a:prstGeom prst="rect">
            <a:avLst/>
          </a:prstGeom>
          <a:noFill/>
          <a:ln w="12700">
            <a:noFill/>
            <a:miter lim="800000"/>
            <a:headEnd/>
            <a:tailEnd/>
          </a:ln>
        </p:spPr>
        <p:txBody>
          <a:bodyPr wrap="none" lIns="90487" tIns="44450" rIns="90487" bIns="44450">
            <a:prstTxWarp prst="textNoShape">
              <a:avLst/>
            </a:prstTxWarp>
            <a:spAutoFit/>
          </a:bodyPr>
          <a:lstStyle/>
          <a:p>
            <a:pPr eaLnBrk="0" hangingPunct="0">
              <a:lnSpc>
                <a:spcPct val="90000"/>
              </a:lnSpc>
            </a:pPr>
            <a:r>
              <a:rPr lang="en-US" sz="1800" dirty="0">
                <a:latin typeface="Courier New" charset="0"/>
              </a:rPr>
              <a:t>SPICE(SPKINSUFFDATA) - -</a:t>
            </a:r>
          </a:p>
          <a:p>
            <a:pPr eaLnBrk="0" hangingPunct="0">
              <a:lnSpc>
                <a:spcPct val="90000"/>
              </a:lnSpc>
            </a:pPr>
            <a:r>
              <a:rPr lang="en-US" sz="1800" dirty="0">
                <a:latin typeface="Courier New" charset="0"/>
              </a:rPr>
              <a:t>Insufficient ephemeris data has been loaded to</a:t>
            </a:r>
          </a:p>
          <a:p>
            <a:pPr eaLnBrk="0" hangingPunct="0">
              <a:lnSpc>
                <a:spcPct val="90000"/>
              </a:lnSpc>
            </a:pPr>
            <a:r>
              <a:rPr lang="en-US" sz="1800" dirty="0">
                <a:latin typeface="Courier New" charset="0"/>
              </a:rPr>
              <a:t>compute the state of xxx relative to yyy. </a:t>
            </a:r>
          </a:p>
        </p:txBody>
      </p:sp>
      <p:sp>
        <p:nvSpPr>
          <p:cNvPr id="92165" name="Rectangle 6"/>
          <p:cNvSpPr>
            <a:spLocks noGrp="1" noChangeArrowheads="1"/>
          </p:cNvSpPr>
          <p:nvPr>
            <p:ph type="body" idx="1"/>
          </p:nvPr>
        </p:nvSpPr>
        <p:spPr>
          <a:xfrm>
            <a:off x="623888" y="1520021"/>
            <a:ext cx="8039100" cy="4170189"/>
          </a:xfrm>
        </p:spPr>
        <p:txBody>
          <a:bodyPr lIns="90487" rIns="90487"/>
          <a:lstStyle/>
          <a:p>
            <a:r>
              <a:rPr lang="en-US" sz="2000" dirty="0"/>
              <a:t>The file, or files, you loaded do not contain data for </a:t>
            </a:r>
            <a:r>
              <a:rPr lang="en-US" sz="2000" u="sng" dirty="0"/>
              <a:t>both</a:t>
            </a:r>
            <a:r>
              <a:rPr lang="en-US" sz="2000" dirty="0"/>
              <a:t> your target and observer bodies</a:t>
            </a:r>
          </a:p>
          <a:p>
            <a:pPr lvl="1"/>
            <a:r>
              <a:rPr lang="en-US" sz="1600" dirty="0"/>
              <a:t>You may have loaded the wrong file, or assumed the file contains data that it doesn’t</a:t>
            </a:r>
          </a:p>
          <a:p>
            <a:pPr lvl="1"/>
            <a:r>
              <a:rPr lang="en-US" sz="1600" dirty="0"/>
              <a:t>You may not have loaded all the files needed</a:t>
            </a:r>
          </a:p>
          <a:p>
            <a:pPr>
              <a:spcBef>
                <a:spcPct val="0"/>
              </a:spcBef>
            </a:pPr>
            <a:r>
              <a:rPr lang="en-US" sz="2000" dirty="0"/>
              <a:t>The file, or files, you loaded do not cover the </a:t>
            </a:r>
            <a:r>
              <a:rPr lang="en-US" sz="2000" u="sng" dirty="0"/>
              <a:t>time</a:t>
            </a:r>
            <a:r>
              <a:rPr lang="en-US" sz="2000" dirty="0"/>
              <a:t> at which you requested a state vector</a:t>
            </a:r>
          </a:p>
          <a:p>
            <a:pPr lvl="1">
              <a:spcBef>
                <a:spcPct val="0"/>
              </a:spcBef>
            </a:pPr>
            <a:r>
              <a:rPr lang="en-US" sz="1600" dirty="0"/>
              <a:t>This could occur if you’ve been given a file coverage summary in calendar ET form and you mistook this for UTC</a:t>
            </a:r>
          </a:p>
          <a:p>
            <a:pPr lvl="2">
              <a:spcBef>
                <a:spcPct val="0"/>
              </a:spcBef>
              <a:buFontTx/>
              <a:buNone/>
            </a:pPr>
            <a:r>
              <a:rPr lang="en-US" sz="1600" dirty="0"/>
              <a:t>( ET = UTC + DELTAET, where DELTAET is about 69 seconds as of 1/20)</a:t>
            </a:r>
          </a:p>
          <a:p>
            <a:pPr lvl="1">
              <a:spcBef>
                <a:spcPct val="0"/>
              </a:spcBef>
            </a:pPr>
            <a:r>
              <a:rPr lang="en-US" sz="1600" dirty="0"/>
              <a:t>This could occur if you are requesting a light-time corrected state and the SPK files being used do not have data at the time that is one-way light-time away* from your ET epoch of interest</a:t>
            </a:r>
          </a:p>
          <a:p>
            <a:pPr lvl="2">
              <a:spcBef>
                <a:spcPct val="0"/>
              </a:spcBef>
            </a:pPr>
            <a:r>
              <a:rPr lang="en-US" sz="1600" dirty="0"/>
              <a:t>* Earlier, for the receive case; later, for the transmission case</a:t>
            </a:r>
          </a:p>
          <a:p>
            <a:pPr>
              <a:spcBef>
                <a:spcPct val="0"/>
              </a:spcBef>
            </a:pPr>
            <a:r>
              <a:rPr lang="en-US" sz="2000" dirty="0"/>
              <a:t>In the above situations you’ll get an error message like the following:</a:t>
            </a:r>
          </a:p>
        </p:txBody>
      </p:sp>
      <p:sp>
        <p:nvSpPr>
          <p:cNvPr id="92166" name="Rectangle 7"/>
          <p:cNvSpPr>
            <a:spLocks noGrp="1" noChangeArrowheads="1"/>
          </p:cNvSpPr>
          <p:nvPr>
            <p:ph type="title"/>
          </p:nvPr>
        </p:nvSpPr>
        <p:spPr>
          <a:xfrm>
            <a:off x="2452688" y="381000"/>
            <a:ext cx="5795962" cy="474663"/>
          </a:xfrm>
        </p:spPr>
        <p:txBody>
          <a:bodyPr/>
          <a:lstStyle/>
          <a:p>
            <a:r>
              <a:rPr lang="en-US" dirty="0"/>
              <a:t>Problems Using SPK Files - 1</a:t>
            </a:r>
          </a:p>
        </p:txBody>
      </p:sp>
    </p:spTree>
    <p:extLst>
      <p:ext uri="{BB962C8B-B14F-4D97-AF65-F5344CB8AC3E}">
        <p14:creationId xmlns:p14="http://schemas.microsoft.com/office/powerpoint/2010/main" val="3986559255"/>
      </p:ext>
    </p:extLst>
  </p:cSld>
  <p:clrMapOvr>
    <a:masterClrMapping/>
  </p:clrMapOvr>
  <p:transition/>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Footer Placeholder 3"/>
          <p:cNvSpPr>
            <a:spLocks noGrp="1"/>
          </p:cNvSpPr>
          <p:nvPr>
            <p:ph type="ftr" sz="quarter" idx="10"/>
          </p:nvPr>
        </p:nvSpPr>
        <p:spPr>
          <a:noFill/>
        </p:spPr>
        <p:txBody>
          <a:bodyPr/>
          <a:lstStyle/>
          <a:p>
            <a:r>
              <a:rPr lang="en-US" dirty="0"/>
              <a:t>SPK Subsystem</a:t>
            </a:r>
          </a:p>
        </p:txBody>
      </p:sp>
      <p:sp>
        <p:nvSpPr>
          <p:cNvPr id="94211" name="Slide Number Placeholder 4"/>
          <p:cNvSpPr>
            <a:spLocks noGrp="1"/>
          </p:cNvSpPr>
          <p:nvPr>
            <p:ph type="sldNum" sz="quarter" idx="11"/>
          </p:nvPr>
        </p:nvSpPr>
        <p:spPr>
          <a:noFill/>
        </p:spPr>
        <p:txBody>
          <a:bodyPr/>
          <a:lstStyle/>
          <a:p>
            <a:fld id="{B8CE67FD-4540-B842-A08C-4965A2DDFA83}" type="slidenum">
              <a:rPr lang="en-US"/>
              <a:pPr/>
              <a:t>59</a:t>
            </a:fld>
            <a:endParaRPr lang="en-US" sz="1400" b="0" dirty="0">
              <a:latin typeface="Times New Roman" charset="0"/>
            </a:endParaRPr>
          </a:p>
        </p:txBody>
      </p:sp>
      <p:sp>
        <p:nvSpPr>
          <p:cNvPr id="94212" name="Rectangle 2"/>
          <p:cNvSpPr>
            <a:spLocks noChangeArrowheads="1"/>
          </p:cNvSpPr>
          <p:nvPr/>
        </p:nvSpPr>
        <p:spPr bwMode="auto">
          <a:xfrm>
            <a:off x="1338263" y="4795838"/>
            <a:ext cx="6491287" cy="831850"/>
          </a:xfrm>
          <a:prstGeom prst="rect">
            <a:avLst/>
          </a:prstGeom>
          <a:noFill/>
          <a:ln w="12700">
            <a:noFill/>
            <a:miter lim="800000"/>
            <a:headEnd/>
            <a:tailEnd/>
          </a:ln>
        </p:spPr>
        <p:txBody>
          <a:bodyPr wrap="none" lIns="90487" tIns="44450" rIns="90487" bIns="44450">
            <a:prstTxWarp prst="textNoShape">
              <a:avLst/>
            </a:prstTxWarp>
            <a:spAutoFit/>
          </a:bodyPr>
          <a:lstStyle/>
          <a:p>
            <a:pPr eaLnBrk="0" hangingPunct="0">
              <a:lnSpc>
                <a:spcPct val="90000"/>
              </a:lnSpc>
            </a:pPr>
            <a:r>
              <a:rPr lang="en-US" sz="1800" dirty="0">
                <a:latin typeface="Courier New" charset="0"/>
              </a:rPr>
              <a:t>SPICE(SPKINSUFFDATA) - -</a:t>
            </a:r>
          </a:p>
          <a:p>
            <a:pPr eaLnBrk="0" hangingPunct="0">
              <a:lnSpc>
                <a:spcPct val="90000"/>
              </a:lnSpc>
            </a:pPr>
            <a:r>
              <a:rPr lang="en-US" sz="1800" dirty="0">
                <a:latin typeface="Courier New" charset="0"/>
              </a:rPr>
              <a:t>Insufficient ephemeris data has been loaded to</a:t>
            </a:r>
          </a:p>
          <a:p>
            <a:pPr eaLnBrk="0" hangingPunct="0">
              <a:lnSpc>
                <a:spcPct val="90000"/>
              </a:lnSpc>
            </a:pPr>
            <a:r>
              <a:rPr lang="en-US" sz="1800" dirty="0">
                <a:latin typeface="Courier New" charset="0"/>
              </a:rPr>
              <a:t>compute the state of xxx relative to yyy. </a:t>
            </a:r>
          </a:p>
        </p:txBody>
      </p:sp>
      <p:sp>
        <p:nvSpPr>
          <p:cNvPr id="94213" name="Rectangle 3"/>
          <p:cNvSpPr>
            <a:spLocks noGrp="1" noChangeArrowheads="1"/>
          </p:cNvSpPr>
          <p:nvPr>
            <p:ph type="body" idx="1"/>
          </p:nvPr>
        </p:nvSpPr>
        <p:spPr>
          <a:xfrm>
            <a:off x="825500" y="1439863"/>
            <a:ext cx="7810500" cy="3124200"/>
          </a:xfrm>
        </p:spPr>
        <p:txBody>
          <a:bodyPr lIns="90487" rIns="90487"/>
          <a:lstStyle/>
          <a:p>
            <a:pPr>
              <a:lnSpc>
                <a:spcPct val="80000"/>
              </a:lnSpc>
            </a:pPr>
            <a:r>
              <a:rPr lang="en-US" dirty="0"/>
              <a:t>You have requested aberration-corrected states but the SPK file or files you loaded do not contain sufficient data to relate both your target and observer bodies back to the solar system barycenter, which is required for this calculation.</a:t>
            </a:r>
          </a:p>
          <a:p>
            <a:pPr lvl="1">
              <a:lnSpc>
                <a:spcPct val="80000"/>
              </a:lnSpc>
            </a:pPr>
            <a:r>
              <a:rPr lang="en-US" dirty="0"/>
              <a:t>You may not have loaded all the files needed</a:t>
            </a:r>
          </a:p>
          <a:p>
            <a:pPr lvl="1">
              <a:lnSpc>
                <a:spcPct val="80000"/>
              </a:lnSpc>
            </a:pPr>
            <a:r>
              <a:rPr lang="en-US" dirty="0"/>
              <a:t>You may have assumed the file contains data that it doesn’t</a:t>
            </a:r>
          </a:p>
          <a:p>
            <a:pPr>
              <a:lnSpc>
                <a:spcPct val="80000"/>
              </a:lnSpc>
              <a:spcBef>
                <a:spcPct val="0"/>
              </a:spcBef>
              <a:buFontTx/>
              <a:buNone/>
            </a:pPr>
            <a:endParaRPr lang="en-US" dirty="0"/>
          </a:p>
          <a:p>
            <a:pPr>
              <a:lnSpc>
                <a:spcPct val="80000"/>
              </a:lnSpc>
              <a:spcBef>
                <a:spcPct val="0"/>
              </a:spcBef>
            </a:pPr>
            <a:r>
              <a:rPr lang="en-US" dirty="0"/>
              <a:t>In the above situations you’ll get an error message like the following:</a:t>
            </a:r>
          </a:p>
        </p:txBody>
      </p:sp>
      <p:sp>
        <p:nvSpPr>
          <p:cNvPr id="94214" name="Rectangle 4"/>
          <p:cNvSpPr>
            <a:spLocks noGrp="1" noChangeArrowheads="1"/>
          </p:cNvSpPr>
          <p:nvPr>
            <p:ph type="title"/>
          </p:nvPr>
        </p:nvSpPr>
        <p:spPr>
          <a:xfrm>
            <a:off x="2452688" y="381000"/>
            <a:ext cx="5795962" cy="474663"/>
          </a:xfrm>
        </p:spPr>
        <p:txBody>
          <a:bodyPr/>
          <a:lstStyle/>
          <a:p>
            <a:r>
              <a:rPr lang="en-US" dirty="0"/>
              <a:t>Problems Using SPK Files - 2</a:t>
            </a:r>
          </a:p>
        </p:txBody>
      </p:sp>
    </p:spTree>
    <p:extLst>
      <p:ext uri="{BB962C8B-B14F-4D97-AF65-F5344CB8AC3E}">
        <p14:creationId xmlns:p14="http://schemas.microsoft.com/office/powerpoint/2010/main" val="1016389066"/>
      </p:ext>
    </p:extLst>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91" name="Rectangle 9"/>
          <p:cNvSpPr>
            <a:spLocks noGrp="1" noChangeArrowheads="1"/>
          </p:cNvSpPr>
          <p:nvPr>
            <p:ph type="title"/>
          </p:nvPr>
        </p:nvSpPr>
        <p:spPr>
          <a:xfrm>
            <a:off x="2107186" y="381000"/>
            <a:ext cx="6775894" cy="426142"/>
          </a:xfrm>
        </p:spPr>
        <p:txBody>
          <a:bodyPr/>
          <a:lstStyle/>
          <a:p>
            <a:r>
              <a:rPr lang="en-US" sz="2800" dirty="0"/>
              <a:t>Examples of SPICE Ephemeris Objects</a:t>
            </a:r>
            <a:endParaRPr lang="en-US" dirty="0"/>
          </a:p>
        </p:txBody>
      </p:sp>
      <p:sp>
        <p:nvSpPr>
          <p:cNvPr id="20482" name="Footer Placeholder 3"/>
          <p:cNvSpPr>
            <a:spLocks noGrp="1"/>
          </p:cNvSpPr>
          <p:nvPr>
            <p:ph type="ftr" sz="quarter" idx="10"/>
          </p:nvPr>
        </p:nvSpPr>
        <p:spPr>
          <a:noFill/>
        </p:spPr>
        <p:txBody>
          <a:bodyPr/>
          <a:lstStyle/>
          <a:p>
            <a:r>
              <a:rPr lang="en-US" dirty="0"/>
              <a:t>SPK Subsystem</a:t>
            </a:r>
          </a:p>
        </p:txBody>
      </p:sp>
      <p:sp>
        <p:nvSpPr>
          <p:cNvPr id="20483" name="Slide Number Placeholder 4"/>
          <p:cNvSpPr>
            <a:spLocks noGrp="1"/>
          </p:cNvSpPr>
          <p:nvPr>
            <p:ph type="sldNum" sz="quarter" idx="11"/>
          </p:nvPr>
        </p:nvSpPr>
        <p:spPr>
          <a:noFill/>
        </p:spPr>
        <p:txBody>
          <a:bodyPr/>
          <a:lstStyle/>
          <a:p>
            <a:fld id="{0EB87356-46FB-E743-AAB2-2D11EDB588BA}" type="slidenum">
              <a:rPr lang="en-US"/>
              <a:pPr/>
              <a:t>6</a:t>
            </a:fld>
            <a:endParaRPr lang="en-US" sz="1400" b="0" dirty="0">
              <a:latin typeface="Times New Roman" charset="0"/>
            </a:endParaRPr>
          </a:p>
        </p:txBody>
      </p:sp>
      <p:sp>
        <p:nvSpPr>
          <p:cNvPr id="20484" name="Arc 2"/>
          <p:cNvSpPr>
            <a:spLocks/>
          </p:cNvSpPr>
          <p:nvPr/>
        </p:nvSpPr>
        <p:spPr bwMode="auto">
          <a:xfrm rot="11833828" flipH="1">
            <a:off x="6073775" y="4081463"/>
            <a:ext cx="942975" cy="1843087"/>
          </a:xfrm>
          <a:custGeom>
            <a:avLst/>
            <a:gdLst>
              <a:gd name="T0" fmla="*/ 0 w 21600"/>
              <a:gd name="T1" fmla="*/ 0 h 26279"/>
              <a:gd name="T2" fmla="*/ 2147483647 w 21600"/>
              <a:gd name="T3" fmla="*/ 2147483647 h 26279"/>
              <a:gd name="T4" fmla="*/ 0 w 21600"/>
              <a:gd name="T5" fmla="*/ 2147483647 h 26279"/>
              <a:gd name="T6" fmla="*/ 0 60000 65536"/>
              <a:gd name="T7" fmla="*/ 0 60000 65536"/>
              <a:gd name="T8" fmla="*/ 0 60000 65536"/>
              <a:gd name="T9" fmla="*/ 0 w 21600"/>
              <a:gd name="T10" fmla="*/ 0 h 26279"/>
              <a:gd name="T11" fmla="*/ 21600 w 21600"/>
              <a:gd name="T12" fmla="*/ 26279 h 26279"/>
            </a:gdLst>
            <a:ahLst/>
            <a:cxnLst>
              <a:cxn ang="T6">
                <a:pos x="T0" y="T1"/>
              </a:cxn>
              <a:cxn ang="T7">
                <a:pos x="T2" y="T3"/>
              </a:cxn>
              <a:cxn ang="T8">
                <a:pos x="T4" y="T5"/>
              </a:cxn>
            </a:cxnLst>
            <a:rect l="T9" t="T10" r="T11" b="T12"/>
            <a:pathLst>
              <a:path w="21600" h="26279" fill="none" extrusionOk="0">
                <a:moveTo>
                  <a:pt x="-1" y="0"/>
                </a:moveTo>
                <a:cubicBezTo>
                  <a:pt x="11929" y="0"/>
                  <a:pt x="21600" y="9670"/>
                  <a:pt x="21600" y="21600"/>
                </a:cubicBezTo>
                <a:cubicBezTo>
                  <a:pt x="21600" y="23173"/>
                  <a:pt x="21428" y="24742"/>
                  <a:pt x="21087" y="26279"/>
                </a:cubicBezTo>
              </a:path>
              <a:path w="21600" h="26279" stroke="0" extrusionOk="0">
                <a:moveTo>
                  <a:pt x="-1" y="0"/>
                </a:moveTo>
                <a:cubicBezTo>
                  <a:pt x="11929" y="0"/>
                  <a:pt x="21600" y="9670"/>
                  <a:pt x="21600" y="21600"/>
                </a:cubicBezTo>
                <a:cubicBezTo>
                  <a:pt x="21600" y="23173"/>
                  <a:pt x="21428" y="24742"/>
                  <a:pt x="21087" y="26279"/>
                </a:cubicBezTo>
                <a:lnTo>
                  <a:pt x="0" y="21600"/>
                </a:lnTo>
                <a:close/>
              </a:path>
            </a:pathLst>
          </a:custGeom>
          <a:noFill/>
          <a:ln w="12700" cap="rnd">
            <a:solidFill>
              <a:schemeClr val="tx1"/>
            </a:solidFill>
            <a:prstDash val="sysDot"/>
            <a:round/>
            <a:headEnd type="none"/>
            <a:tailEnd type="arrow" w="sm" len="sm"/>
          </a:ln>
        </p:spPr>
        <p:txBody>
          <a:bodyPr anchor="ctr">
            <a:prstTxWarp prst="textNoShape">
              <a:avLst/>
            </a:prstTxWarp>
            <a:spAutoFit/>
          </a:bodyPr>
          <a:lstStyle/>
          <a:p>
            <a:pPr eaLnBrk="0" hangingPunct="0">
              <a:spcBef>
                <a:spcPct val="50000"/>
              </a:spcBef>
            </a:pPr>
            <a:endParaRPr lang="en-US" dirty="0"/>
          </a:p>
        </p:txBody>
      </p:sp>
      <p:sp>
        <p:nvSpPr>
          <p:cNvPr id="20485" name="Arc 3"/>
          <p:cNvSpPr>
            <a:spLocks/>
          </p:cNvSpPr>
          <p:nvPr/>
        </p:nvSpPr>
        <p:spPr bwMode="auto">
          <a:xfrm flipH="1">
            <a:off x="5729288" y="3330575"/>
            <a:ext cx="2941637" cy="614363"/>
          </a:xfrm>
          <a:custGeom>
            <a:avLst/>
            <a:gdLst>
              <a:gd name="T0" fmla="*/ 0 w 20286"/>
              <a:gd name="T1" fmla="*/ 0 h 21600"/>
              <a:gd name="T2" fmla="*/ 2147483647 w 20286"/>
              <a:gd name="T3" fmla="*/ 2147483647 h 21600"/>
              <a:gd name="T4" fmla="*/ 0 w 20286"/>
              <a:gd name="T5" fmla="*/ 2147483647 h 21600"/>
              <a:gd name="T6" fmla="*/ 0 60000 65536"/>
              <a:gd name="T7" fmla="*/ 0 60000 65536"/>
              <a:gd name="T8" fmla="*/ 0 60000 65536"/>
              <a:gd name="T9" fmla="*/ 0 w 20286"/>
              <a:gd name="T10" fmla="*/ 0 h 21600"/>
              <a:gd name="T11" fmla="*/ 20286 w 20286"/>
              <a:gd name="T12" fmla="*/ 21600 h 21600"/>
            </a:gdLst>
            <a:ahLst/>
            <a:cxnLst>
              <a:cxn ang="T6">
                <a:pos x="T0" y="T1"/>
              </a:cxn>
              <a:cxn ang="T7">
                <a:pos x="T2" y="T3"/>
              </a:cxn>
              <a:cxn ang="T8">
                <a:pos x="T4" y="T5"/>
              </a:cxn>
            </a:cxnLst>
            <a:rect l="T9" t="T10" r="T11" b="T12"/>
            <a:pathLst>
              <a:path w="20286" h="21600" fill="none" extrusionOk="0">
                <a:moveTo>
                  <a:pt x="-1" y="0"/>
                </a:moveTo>
                <a:cubicBezTo>
                  <a:pt x="9068" y="0"/>
                  <a:pt x="17171" y="5664"/>
                  <a:pt x="20286" y="14181"/>
                </a:cubicBezTo>
              </a:path>
              <a:path w="20286" h="21600" stroke="0" extrusionOk="0">
                <a:moveTo>
                  <a:pt x="-1" y="0"/>
                </a:moveTo>
                <a:cubicBezTo>
                  <a:pt x="9068" y="0"/>
                  <a:pt x="17171" y="5664"/>
                  <a:pt x="20286" y="14181"/>
                </a:cubicBezTo>
                <a:lnTo>
                  <a:pt x="0" y="21600"/>
                </a:lnTo>
                <a:close/>
              </a:path>
            </a:pathLst>
          </a:custGeom>
          <a:noFill/>
          <a:ln w="12700" cap="rnd">
            <a:solidFill>
              <a:schemeClr val="tx1"/>
            </a:solidFill>
            <a:prstDash val="sysDot"/>
            <a:round/>
            <a:headEnd type="none"/>
            <a:tailEnd type="arrow" w="sm" len="sm"/>
          </a:ln>
        </p:spPr>
        <p:txBody>
          <a:bodyPr anchor="ctr">
            <a:prstTxWarp prst="textNoShape">
              <a:avLst/>
            </a:prstTxWarp>
            <a:spAutoFit/>
          </a:bodyPr>
          <a:lstStyle/>
          <a:p>
            <a:pPr eaLnBrk="0" hangingPunct="0">
              <a:spcBef>
                <a:spcPct val="50000"/>
              </a:spcBef>
            </a:pPr>
            <a:endParaRPr lang="en-US" dirty="0"/>
          </a:p>
        </p:txBody>
      </p:sp>
      <p:sp>
        <p:nvSpPr>
          <p:cNvPr id="20486" name="Arc 4"/>
          <p:cNvSpPr>
            <a:spLocks/>
          </p:cNvSpPr>
          <p:nvPr/>
        </p:nvSpPr>
        <p:spPr bwMode="auto">
          <a:xfrm rot="5133901" flipH="1">
            <a:off x="4311650" y="2079625"/>
            <a:ext cx="836613" cy="614363"/>
          </a:xfrm>
          <a:custGeom>
            <a:avLst/>
            <a:gdLst>
              <a:gd name="T0" fmla="*/ 0 w 21024"/>
              <a:gd name="T1" fmla="*/ 0 h 21600"/>
              <a:gd name="T2" fmla="*/ 2147483647 w 21024"/>
              <a:gd name="T3" fmla="*/ 2147483647 h 21600"/>
              <a:gd name="T4" fmla="*/ 0 w 21024"/>
              <a:gd name="T5" fmla="*/ 2147483647 h 21600"/>
              <a:gd name="T6" fmla="*/ 0 60000 65536"/>
              <a:gd name="T7" fmla="*/ 0 60000 65536"/>
              <a:gd name="T8" fmla="*/ 0 60000 65536"/>
              <a:gd name="T9" fmla="*/ 0 w 21024"/>
              <a:gd name="T10" fmla="*/ 0 h 21600"/>
              <a:gd name="T11" fmla="*/ 21024 w 21024"/>
              <a:gd name="T12" fmla="*/ 21600 h 21600"/>
            </a:gdLst>
            <a:ahLst/>
            <a:cxnLst>
              <a:cxn ang="T6">
                <a:pos x="T0" y="T1"/>
              </a:cxn>
              <a:cxn ang="T7">
                <a:pos x="T2" y="T3"/>
              </a:cxn>
              <a:cxn ang="T8">
                <a:pos x="T4" y="T5"/>
              </a:cxn>
            </a:cxnLst>
            <a:rect l="T9" t="T10" r="T11" b="T12"/>
            <a:pathLst>
              <a:path w="21024" h="21600" fill="none" extrusionOk="0">
                <a:moveTo>
                  <a:pt x="-1" y="0"/>
                </a:moveTo>
                <a:cubicBezTo>
                  <a:pt x="10020" y="0"/>
                  <a:pt x="18725" y="6892"/>
                  <a:pt x="21024" y="16645"/>
                </a:cubicBezTo>
              </a:path>
              <a:path w="21024" h="21600" stroke="0" extrusionOk="0">
                <a:moveTo>
                  <a:pt x="-1" y="0"/>
                </a:moveTo>
                <a:cubicBezTo>
                  <a:pt x="10020" y="0"/>
                  <a:pt x="18725" y="6892"/>
                  <a:pt x="21024" y="16645"/>
                </a:cubicBezTo>
                <a:lnTo>
                  <a:pt x="0" y="21600"/>
                </a:lnTo>
                <a:close/>
              </a:path>
            </a:pathLst>
          </a:custGeom>
          <a:noFill/>
          <a:ln w="12700" cap="rnd">
            <a:solidFill>
              <a:schemeClr val="tx1"/>
            </a:solidFill>
            <a:prstDash val="sysDot"/>
            <a:round/>
            <a:headEnd type="none"/>
            <a:tailEnd type="arrow" w="sm" len="sm"/>
          </a:ln>
        </p:spPr>
        <p:txBody>
          <a:bodyPr wrap="none" anchor="ctr">
            <a:prstTxWarp prst="textNoShape">
              <a:avLst/>
            </a:prstTxWarp>
            <a:spAutoFit/>
          </a:bodyPr>
          <a:lstStyle/>
          <a:p>
            <a:pPr eaLnBrk="0" hangingPunct="0">
              <a:spcBef>
                <a:spcPct val="50000"/>
              </a:spcBef>
            </a:pPr>
            <a:endParaRPr lang="en-US" dirty="0"/>
          </a:p>
        </p:txBody>
      </p:sp>
      <p:sp>
        <p:nvSpPr>
          <p:cNvPr id="20487" name="Arc 5"/>
          <p:cNvSpPr>
            <a:spLocks/>
          </p:cNvSpPr>
          <p:nvPr/>
        </p:nvSpPr>
        <p:spPr bwMode="auto">
          <a:xfrm flipH="1">
            <a:off x="2806700" y="3462338"/>
            <a:ext cx="1395413" cy="614362"/>
          </a:xfrm>
          <a:custGeom>
            <a:avLst/>
            <a:gdLst>
              <a:gd name="T0" fmla="*/ 0 w 21024"/>
              <a:gd name="T1" fmla="*/ 0 h 21600"/>
              <a:gd name="T2" fmla="*/ 2147483647 w 21024"/>
              <a:gd name="T3" fmla="*/ 2147483647 h 21600"/>
              <a:gd name="T4" fmla="*/ 0 w 21024"/>
              <a:gd name="T5" fmla="*/ 2147483647 h 21600"/>
              <a:gd name="T6" fmla="*/ 0 60000 65536"/>
              <a:gd name="T7" fmla="*/ 0 60000 65536"/>
              <a:gd name="T8" fmla="*/ 0 60000 65536"/>
              <a:gd name="T9" fmla="*/ 0 w 21024"/>
              <a:gd name="T10" fmla="*/ 0 h 21600"/>
              <a:gd name="T11" fmla="*/ 21024 w 21024"/>
              <a:gd name="T12" fmla="*/ 21600 h 21600"/>
            </a:gdLst>
            <a:ahLst/>
            <a:cxnLst>
              <a:cxn ang="T6">
                <a:pos x="T0" y="T1"/>
              </a:cxn>
              <a:cxn ang="T7">
                <a:pos x="T2" y="T3"/>
              </a:cxn>
              <a:cxn ang="T8">
                <a:pos x="T4" y="T5"/>
              </a:cxn>
            </a:cxnLst>
            <a:rect l="T9" t="T10" r="T11" b="T12"/>
            <a:pathLst>
              <a:path w="21024" h="21600" fill="none" extrusionOk="0">
                <a:moveTo>
                  <a:pt x="-1" y="0"/>
                </a:moveTo>
                <a:cubicBezTo>
                  <a:pt x="10020" y="0"/>
                  <a:pt x="18725" y="6892"/>
                  <a:pt x="21024" y="16645"/>
                </a:cubicBezTo>
              </a:path>
              <a:path w="21024" h="21600" stroke="0" extrusionOk="0">
                <a:moveTo>
                  <a:pt x="-1" y="0"/>
                </a:moveTo>
                <a:cubicBezTo>
                  <a:pt x="10020" y="0"/>
                  <a:pt x="18725" y="6892"/>
                  <a:pt x="21024" y="16645"/>
                </a:cubicBezTo>
                <a:lnTo>
                  <a:pt x="0" y="21600"/>
                </a:lnTo>
                <a:close/>
              </a:path>
            </a:pathLst>
          </a:custGeom>
          <a:noFill/>
          <a:ln w="12700" cap="rnd">
            <a:solidFill>
              <a:schemeClr val="tx1"/>
            </a:solidFill>
            <a:prstDash val="sysDot"/>
            <a:round/>
            <a:headEnd type="none"/>
            <a:tailEnd type="arrow" w="sm" len="sm"/>
          </a:ln>
        </p:spPr>
        <p:txBody>
          <a:bodyPr anchor="ctr">
            <a:prstTxWarp prst="textNoShape">
              <a:avLst/>
            </a:prstTxWarp>
            <a:spAutoFit/>
          </a:bodyPr>
          <a:lstStyle/>
          <a:p>
            <a:pPr eaLnBrk="0" hangingPunct="0">
              <a:spcBef>
                <a:spcPct val="50000"/>
              </a:spcBef>
            </a:pPr>
            <a:endParaRPr lang="en-US" dirty="0"/>
          </a:p>
        </p:txBody>
      </p:sp>
      <p:sp>
        <p:nvSpPr>
          <p:cNvPr id="20488" name="Arc 6"/>
          <p:cNvSpPr>
            <a:spLocks/>
          </p:cNvSpPr>
          <p:nvPr/>
        </p:nvSpPr>
        <p:spPr bwMode="auto">
          <a:xfrm rot="18278822" flipH="1">
            <a:off x="4742657" y="4933156"/>
            <a:ext cx="858838" cy="936625"/>
          </a:xfrm>
          <a:custGeom>
            <a:avLst/>
            <a:gdLst>
              <a:gd name="T0" fmla="*/ 0 w 21600"/>
              <a:gd name="T1" fmla="*/ 0 h 32903"/>
              <a:gd name="T2" fmla="*/ 2147483647 w 21600"/>
              <a:gd name="T3" fmla="*/ 2147483647 h 32903"/>
              <a:gd name="T4" fmla="*/ 0 w 21600"/>
              <a:gd name="T5" fmla="*/ 2147483647 h 32903"/>
              <a:gd name="T6" fmla="*/ 0 60000 65536"/>
              <a:gd name="T7" fmla="*/ 0 60000 65536"/>
              <a:gd name="T8" fmla="*/ 0 60000 65536"/>
              <a:gd name="T9" fmla="*/ 0 w 21600"/>
              <a:gd name="T10" fmla="*/ 0 h 32903"/>
              <a:gd name="T11" fmla="*/ 21600 w 21600"/>
              <a:gd name="T12" fmla="*/ 32903 h 32903"/>
            </a:gdLst>
            <a:ahLst/>
            <a:cxnLst>
              <a:cxn ang="T6">
                <a:pos x="T0" y="T1"/>
              </a:cxn>
              <a:cxn ang="T7">
                <a:pos x="T2" y="T3"/>
              </a:cxn>
              <a:cxn ang="T8">
                <a:pos x="T4" y="T5"/>
              </a:cxn>
            </a:cxnLst>
            <a:rect l="T9" t="T10" r="T11" b="T12"/>
            <a:pathLst>
              <a:path w="21600" h="32903" fill="none" extrusionOk="0">
                <a:moveTo>
                  <a:pt x="-1" y="0"/>
                </a:moveTo>
                <a:cubicBezTo>
                  <a:pt x="11929" y="0"/>
                  <a:pt x="21600" y="9670"/>
                  <a:pt x="21600" y="21600"/>
                </a:cubicBezTo>
                <a:cubicBezTo>
                  <a:pt x="21600" y="25590"/>
                  <a:pt x="20494" y="29502"/>
                  <a:pt x="18406" y="32903"/>
                </a:cubicBezTo>
              </a:path>
              <a:path w="21600" h="32903" stroke="0" extrusionOk="0">
                <a:moveTo>
                  <a:pt x="-1" y="0"/>
                </a:moveTo>
                <a:cubicBezTo>
                  <a:pt x="11929" y="0"/>
                  <a:pt x="21600" y="9670"/>
                  <a:pt x="21600" y="21600"/>
                </a:cubicBezTo>
                <a:cubicBezTo>
                  <a:pt x="21600" y="25590"/>
                  <a:pt x="20494" y="29502"/>
                  <a:pt x="18406" y="32903"/>
                </a:cubicBezTo>
                <a:lnTo>
                  <a:pt x="0" y="21600"/>
                </a:lnTo>
                <a:close/>
              </a:path>
            </a:pathLst>
          </a:custGeom>
          <a:noFill/>
          <a:ln w="12700" cap="rnd">
            <a:solidFill>
              <a:schemeClr val="tx1"/>
            </a:solidFill>
            <a:prstDash val="sysDot"/>
            <a:round/>
            <a:headEnd type="none"/>
            <a:tailEnd type="arrow" w="sm" len="sm"/>
          </a:ln>
        </p:spPr>
        <p:txBody>
          <a:bodyPr wrap="none" anchor="ctr">
            <a:prstTxWarp prst="textNoShape">
              <a:avLst/>
            </a:prstTxWarp>
            <a:spAutoFit/>
          </a:bodyPr>
          <a:lstStyle/>
          <a:p>
            <a:pPr eaLnBrk="0" hangingPunct="0">
              <a:spcBef>
                <a:spcPct val="50000"/>
              </a:spcBef>
            </a:pPr>
            <a:endParaRPr lang="en-US" dirty="0"/>
          </a:p>
        </p:txBody>
      </p:sp>
      <p:sp>
        <p:nvSpPr>
          <p:cNvPr id="20489" name="Arc 7"/>
          <p:cNvSpPr>
            <a:spLocks/>
          </p:cNvSpPr>
          <p:nvPr/>
        </p:nvSpPr>
        <p:spPr bwMode="auto">
          <a:xfrm flipH="1">
            <a:off x="2847975" y="1866900"/>
            <a:ext cx="836613" cy="614363"/>
          </a:xfrm>
          <a:custGeom>
            <a:avLst/>
            <a:gdLst>
              <a:gd name="T0" fmla="*/ 0 w 21024"/>
              <a:gd name="T1" fmla="*/ 0 h 21600"/>
              <a:gd name="T2" fmla="*/ 2147483647 w 21024"/>
              <a:gd name="T3" fmla="*/ 2147483647 h 21600"/>
              <a:gd name="T4" fmla="*/ 0 w 21024"/>
              <a:gd name="T5" fmla="*/ 2147483647 h 21600"/>
              <a:gd name="T6" fmla="*/ 0 60000 65536"/>
              <a:gd name="T7" fmla="*/ 0 60000 65536"/>
              <a:gd name="T8" fmla="*/ 0 60000 65536"/>
              <a:gd name="T9" fmla="*/ 0 w 21024"/>
              <a:gd name="T10" fmla="*/ 0 h 21600"/>
              <a:gd name="T11" fmla="*/ 21024 w 21024"/>
              <a:gd name="T12" fmla="*/ 21600 h 21600"/>
            </a:gdLst>
            <a:ahLst/>
            <a:cxnLst>
              <a:cxn ang="T6">
                <a:pos x="T0" y="T1"/>
              </a:cxn>
              <a:cxn ang="T7">
                <a:pos x="T2" y="T3"/>
              </a:cxn>
              <a:cxn ang="T8">
                <a:pos x="T4" y="T5"/>
              </a:cxn>
            </a:cxnLst>
            <a:rect l="T9" t="T10" r="T11" b="T12"/>
            <a:pathLst>
              <a:path w="21024" h="21600" fill="none" extrusionOk="0">
                <a:moveTo>
                  <a:pt x="-1" y="0"/>
                </a:moveTo>
                <a:cubicBezTo>
                  <a:pt x="10020" y="0"/>
                  <a:pt x="18725" y="6892"/>
                  <a:pt x="21024" y="16645"/>
                </a:cubicBezTo>
              </a:path>
              <a:path w="21024" h="21600" stroke="0" extrusionOk="0">
                <a:moveTo>
                  <a:pt x="-1" y="0"/>
                </a:moveTo>
                <a:cubicBezTo>
                  <a:pt x="10020" y="0"/>
                  <a:pt x="18725" y="6892"/>
                  <a:pt x="21024" y="16645"/>
                </a:cubicBezTo>
                <a:lnTo>
                  <a:pt x="0" y="21600"/>
                </a:lnTo>
                <a:close/>
              </a:path>
            </a:pathLst>
          </a:custGeom>
          <a:noFill/>
          <a:ln w="12700" cap="rnd">
            <a:solidFill>
              <a:schemeClr val="tx1"/>
            </a:solidFill>
            <a:prstDash val="sysDot"/>
            <a:round/>
            <a:headEnd type="none"/>
            <a:tailEnd type="arrow" w="sm" len="sm"/>
          </a:ln>
        </p:spPr>
        <p:txBody>
          <a:bodyPr wrap="none" anchor="ctr">
            <a:prstTxWarp prst="textNoShape">
              <a:avLst/>
            </a:prstTxWarp>
            <a:spAutoFit/>
          </a:bodyPr>
          <a:lstStyle/>
          <a:p>
            <a:pPr eaLnBrk="0" hangingPunct="0">
              <a:spcBef>
                <a:spcPct val="50000"/>
              </a:spcBef>
            </a:pPr>
            <a:endParaRPr lang="en-US" dirty="0"/>
          </a:p>
        </p:txBody>
      </p:sp>
      <p:sp>
        <p:nvSpPr>
          <p:cNvPr id="20490" name="Arc 8"/>
          <p:cNvSpPr>
            <a:spLocks/>
          </p:cNvSpPr>
          <p:nvPr/>
        </p:nvSpPr>
        <p:spPr bwMode="auto">
          <a:xfrm rot="15053364" flipH="1">
            <a:off x="2666206" y="4147344"/>
            <a:ext cx="862013" cy="936625"/>
          </a:xfrm>
          <a:custGeom>
            <a:avLst/>
            <a:gdLst>
              <a:gd name="T0" fmla="*/ 0 w 21674"/>
              <a:gd name="T1" fmla="*/ 2147483647 h 32903"/>
              <a:gd name="T2" fmla="*/ 2147483647 w 21674"/>
              <a:gd name="T3" fmla="*/ 2147483647 h 32903"/>
              <a:gd name="T4" fmla="*/ 2147483647 w 21674"/>
              <a:gd name="T5" fmla="*/ 2147483647 h 32903"/>
              <a:gd name="T6" fmla="*/ 0 60000 65536"/>
              <a:gd name="T7" fmla="*/ 0 60000 65536"/>
              <a:gd name="T8" fmla="*/ 0 60000 65536"/>
              <a:gd name="T9" fmla="*/ 0 w 21674"/>
              <a:gd name="T10" fmla="*/ 0 h 32903"/>
              <a:gd name="T11" fmla="*/ 21674 w 21674"/>
              <a:gd name="T12" fmla="*/ 32903 h 32903"/>
            </a:gdLst>
            <a:ahLst/>
            <a:cxnLst>
              <a:cxn ang="T6">
                <a:pos x="T0" y="T1"/>
              </a:cxn>
              <a:cxn ang="T7">
                <a:pos x="T2" y="T3"/>
              </a:cxn>
              <a:cxn ang="T8">
                <a:pos x="T4" y="T5"/>
              </a:cxn>
            </a:cxnLst>
            <a:rect l="T9" t="T10" r="T11" b="T12"/>
            <a:pathLst>
              <a:path w="21674" h="32903" fill="none" extrusionOk="0">
                <a:moveTo>
                  <a:pt x="-1" y="0"/>
                </a:moveTo>
                <a:cubicBezTo>
                  <a:pt x="24" y="0"/>
                  <a:pt x="49" y="-1"/>
                  <a:pt x="74" y="0"/>
                </a:cubicBezTo>
                <a:cubicBezTo>
                  <a:pt x="12003" y="0"/>
                  <a:pt x="21674" y="9670"/>
                  <a:pt x="21674" y="21600"/>
                </a:cubicBezTo>
                <a:cubicBezTo>
                  <a:pt x="21674" y="25590"/>
                  <a:pt x="20568" y="29502"/>
                  <a:pt x="18480" y="32903"/>
                </a:cubicBezTo>
              </a:path>
              <a:path w="21674" h="32903" stroke="0" extrusionOk="0">
                <a:moveTo>
                  <a:pt x="-1" y="0"/>
                </a:moveTo>
                <a:cubicBezTo>
                  <a:pt x="24" y="0"/>
                  <a:pt x="49" y="-1"/>
                  <a:pt x="74" y="0"/>
                </a:cubicBezTo>
                <a:cubicBezTo>
                  <a:pt x="12003" y="0"/>
                  <a:pt x="21674" y="9670"/>
                  <a:pt x="21674" y="21600"/>
                </a:cubicBezTo>
                <a:cubicBezTo>
                  <a:pt x="21674" y="25590"/>
                  <a:pt x="20568" y="29502"/>
                  <a:pt x="18480" y="32903"/>
                </a:cubicBezTo>
                <a:lnTo>
                  <a:pt x="74" y="21600"/>
                </a:lnTo>
                <a:close/>
              </a:path>
            </a:pathLst>
          </a:custGeom>
          <a:noFill/>
          <a:ln w="12700" cap="rnd">
            <a:solidFill>
              <a:schemeClr val="tx1"/>
            </a:solidFill>
            <a:prstDash val="sysDot"/>
            <a:round/>
            <a:headEnd type="none"/>
            <a:tailEnd type="arrow" w="sm" len="sm"/>
          </a:ln>
        </p:spPr>
        <p:txBody>
          <a:bodyPr wrap="none" anchor="ctr">
            <a:prstTxWarp prst="textNoShape">
              <a:avLst/>
            </a:prstTxWarp>
            <a:spAutoFit/>
          </a:bodyPr>
          <a:lstStyle/>
          <a:p>
            <a:pPr eaLnBrk="0" hangingPunct="0">
              <a:spcBef>
                <a:spcPct val="50000"/>
              </a:spcBef>
            </a:pPr>
            <a:endParaRPr lang="en-US" dirty="0"/>
          </a:p>
        </p:txBody>
      </p:sp>
      <p:sp>
        <p:nvSpPr>
          <p:cNvPr id="20492" name="Oval 10"/>
          <p:cNvSpPr>
            <a:spLocks noChangeArrowheads="1"/>
          </p:cNvSpPr>
          <p:nvPr/>
        </p:nvSpPr>
        <p:spPr bwMode="auto">
          <a:xfrm>
            <a:off x="5927725" y="4464050"/>
            <a:ext cx="1557338" cy="1557338"/>
          </a:xfrm>
          <a:prstGeom prst="ellipse">
            <a:avLst/>
          </a:prstGeom>
          <a:solidFill>
            <a:srgbClr val="CE6067"/>
          </a:solidFill>
          <a:ln w="12700">
            <a:solidFill>
              <a:schemeClr val="tx1"/>
            </a:solidFill>
            <a:round/>
            <a:headEnd/>
            <a:tailEnd/>
          </a:ln>
        </p:spPr>
        <p:txBody>
          <a:bodyPr anchor="ctr">
            <a:prstTxWarp prst="textNoShape">
              <a:avLst/>
            </a:prstTxWarp>
            <a:spAutoFit/>
          </a:bodyPr>
          <a:lstStyle/>
          <a:p>
            <a:pPr eaLnBrk="0" hangingPunct="0">
              <a:spcBef>
                <a:spcPct val="50000"/>
              </a:spcBef>
            </a:pPr>
            <a:endParaRPr lang="en-US" dirty="0"/>
          </a:p>
        </p:txBody>
      </p:sp>
      <p:sp>
        <p:nvSpPr>
          <p:cNvPr id="20493" name="Oval 11"/>
          <p:cNvSpPr>
            <a:spLocks noChangeArrowheads="1"/>
          </p:cNvSpPr>
          <p:nvPr/>
        </p:nvSpPr>
        <p:spPr bwMode="auto">
          <a:xfrm>
            <a:off x="4721225" y="5416550"/>
            <a:ext cx="327025" cy="327025"/>
          </a:xfrm>
          <a:prstGeom prst="ellipse">
            <a:avLst/>
          </a:prstGeom>
          <a:solidFill>
            <a:srgbClr val="8676FF"/>
          </a:solidFill>
          <a:ln w="12700">
            <a:solidFill>
              <a:schemeClr val="tx1"/>
            </a:solidFill>
            <a:round/>
            <a:headEnd/>
            <a:tailEnd/>
          </a:ln>
        </p:spPr>
        <p:txBody>
          <a:bodyPr anchor="ctr">
            <a:prstTxWarp prst="textNoShape">
              <a:avLst/>
            </a:prstTxWarp>
            <a:spAutoFit/>
          </a:bodyPr>
          <a:lstStyle/>
          <a:p>
            <a:pPr eaLnBrk="0" hangingPunct="0">
              <a:spcBef>
                <a:spcPct val="50000"/>
              </a:spcBef>
            </a:pPr>
            <a:endParaRPr lang="en-US" dirty="0"/>
          </a:p>
        </p:txBody>
      </p:sp>
      <p:sp>
        <p:nvSpPr>
          <p:cNvPr id="20494" name="Oval 12"/>
          <p:cNvSpPr>
            <a:spLocks noChangeArrowheads="1"/>
          </p:cNvSpPr>
          <p:nvPr/>
        </p:nvSpPr>
        <p:spPr bwMode="auto">
          <a:xfrm>
            <a:off x="3325813" y="3279775"/>
            <a:ext cx="450850" cy="452438"/>
          </a:xfrm>
          <a:prstGeom prst="ellipse">
            <a:avLst/>
          </a:prstGeom>
          <a:solidFill>
            <a:schemeClr val="folHlink"/>
          </a:solidFill>
          <a:ln w="12700">
            <a:solidFill>
              <a:schemeClr val="tx1"/>
            </a:solidFill>
            <a:round/>
            <a:headEnd/>
            <a:tailEnd/>
          </a:ln>
        </p:spPr>
        <p:txBody>
          <a:bodyPr wrap="none" anchor="ctr">
            <a:prstTxWarp prst="textNoShape">
              <a:avLst/>
            </a:prstTxWarp>
            <a:spAutoFit/>
          </a:bodyPr>
          <a:lstStyle/>
          <a:p>
            <a:pPr eaLnBrk="0" hangingPunct="0">
              <a:spcBef>
                <a:spcPct val="50000"/>
              </a:spcBef>
            </a:pPr>
            <a:endParaRPr lang="en-US" dirty="0"/>
          </a:p>
        </p:txBody>
      </p:sp>
      <p:sp>
        <p:nvSpPr>
          <p:cNvPr id="20495" name="Freeform 13"/>
          <p:cNvSpPr>
            <a:spLocks/>
          </p:cNvSpPr>
          <p:nvPr/>
        </p:nvSpPr>
        <p:spPr bwMode="auto">
          <a:xfrm>
            <a:off x="3071813" y="1946275"/>
            <a:ext cx="217487" cy="176213"/>
          </a:xfrm>
          <a:custGeom>
            <a:avLst/>
            <a:gdLst>
              <a:gd name="T0" fmla="*/ 0 w 193"/>
              <a:gd name="T1" fmla="*/ 2147483647 h 156"/>
              <a:gd name="T2" fmla="*/ 2147483647 w 193"/>
              <a:gd name="T3" fmla="*/ 2147483647 h 156"/>
              <a:gd name="T4" fmla="*/ 2147483647 w 193"/>
              <a:gd name="T5" fmla="*/ 2147483647 h 156"/>
              <a:gd name="T6" fmla="*/ 2147483647 w 193"/>
              <a:gd name="T7" fmla="*/ 2147483647 h 156"/>
              <a:gd name="T8" fmla="*/ 2147483647 w 193"/>
              <a:gd name="T9" fmla="*/ 2147483647 h 156"/>
              <a:gd name="T10" fmla="*/ 2147483647 w 193"/>
              <a:gd name="T11" fmla="*/ 0 h 156"/>
              <a:gd name="T12" fmla="*/ 0 w 193"/>
              <a:gd name="T13" fmla="*/ 2147483647 h 156"/>
              <a:gd name="T14" fmla="*/ 0 60000 65536"/>
              <a:gd name="T15" fmla="*/ 0 60000 65536"/>
              <a:gd name="T16" fmla="*/ 0 60000 65536"/>
              <a:gd name="T17" fmla="*/ 0 60000 65536"/>
              <a:gd name="T18" fmla="*/ 0 60000 65536"/>
              <a:gd name="T19" fmla="*/ 0 60000 65536"/>
              <a:gd name="T20" fmla="*/ 0 60000 65536"/>
              <a:gd name="T21" fmla="*/ 0 w 193"/>
              <a:gd name="T22" fmla="*/ 0 h 156"/>
              <a:gd name="T23" fmla="*/ 193 w 193"/>
              <a:gd name="T24" fmla="*/ 156 h 15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93" h="156">
                <a:moveTo>
                  <a:pt x="0" y="20"/>
                </a:moveTo>
                <a:lnTo>
                  <a:pt x="41" y="136"/>
                </a:lnTo>
                <a:lnTo>
                  <a:pt x="156" y="156"/>
                </a:lnTo>
                <a:cubicBezTo>
                  <a:pt x="170" y="85"/>
                  <a:pt x="193" y="88"/>
                  <a:pt x="163" y="88"/>
                </a:cubicBezTo>
                <a:lnTo>
                  <a:pt x="109" y="34"/>
                </a:lnTo>
                <a:lnTo>
                  <a:pt x="48" y="0"/>
                </a:lnTo>
                <a:lnTo>
                  <a:pt x="0" y="20"/>
                </a:lnTo>
                <a:close/>
              </a:path>
            </a:pathLst>
          </a:custGeom>
          <a:solidFill>
            <a:srgbClr val="1615A4"/>
          </a:solidFill>
          <a:ln w="12700">
            <a:solidFill>
              <a:schemeClr val="tx1"/>
            </a:solidFill>
            <a:round/>
            <a:headEnd/>
            <a:tailEnd/>
          </a:ln>
        </p:spPr>
        <p:txBody>
          <a:bodyPr anchor="ctr">
            <a:prstTxWarp prst="textNoShape">
              <a:avLst/>
            </a:prstTxWarp>
            <a:spAutoFit/>
          </a:bodyPr>
          <a:lstStyle/>
          <a:p>
            <a:pPr eaLnBrk="0" hangingPunct="0">
              <a:spcBef>
                <a:spcPct val="50000"/>
              </a:spcBef>
            </a:pPr>
            <a:endParaRPr lang="en-US" dirty="0"/>
          </a:p>
        </p:txBody>
      </p:sp>
      <p:sp>
        <p:nvSpPr>
          <p:cNvPr id="20496" name="AutoShape 14"/>
          <p:cNvSpPr>
            <a:spLocks noChangeArrowheads="1"/>
          </p:cNvSpPr>
          <p:nvPr/>
        </p:nvSpPr>
        <p:spPr bwMode="auto">
          <a:xfrm>
            <a:off x="4832350" y="2147888"/>
            <a:ext cx="127000" cy="125412"/>
          </a:xfrm>
          <a:prstGeom prst="star32">
            <a:avLst>
              <a:gd name="adj" fmla="val 37500"/>
            </a:avLst>
          </a:prstGeom>
          <a:solidFill>
            <a:srgbClr val="AB9809"/>
          </a:solidFill>
          <a:ln w="12700">
            <a:solidFill>
              <a:schemeClr val="tx1"/>
            </a:solidFill>
            <a:miter lim="800000"/>
            <a:headEnd/>
            <a:tailEnd/>
          </a:ln>
        </p:spPr>
        <p:txBody>
          <a:bodyPr wrap="none" anchor="ctr">
            <a:prstTxWarp prst="textNoShape">
              <a:avLst/>
            </a:prstTxWarp>
            <a:spAutoFit/>
          </a:bodyPr>
          <a:lstStyle/>
          <a:p>
            <a:pPr eaLnBrk="0" hangingPunct="0">
              <a:spcBef>
                <a:spcPct val="50000"/>
              </a:spcBef>
            </a:pPr>
            <a:endParaRPr lang="en-US" dirty="0"/>
          </a:p>
        </p:txBody>
      </p:sp>
      <p:sp>
        <p:nvSpPr>
          <p:cNvPr id="20497" name="Line 15"/>
          <p:cNvSpPr>
            <a:spLocks noChangeShapeType="1"/>
          </p:cNvSpPr>
          <p:nvPr/>
        </p:nvSpPr>
        <p:spPr bwMode="auto">
          <a:xfrm flipV="1">
            <a:off x="4932363" y="1911350"/>
            <a:ext cx="87312" cy="161925"/>
          </a:xfrm>
          <a:prstGeom prst="line">
            <a:avLst/>
          </a:prstGeom>
          <a:noFill/>
          <a:ln w="12700">
            <a:solidFill>
              <a:schemeClr val="tx1"/>
            </a:solidFill>
            <a:round/>
            <a:headEnd/>
            <a:tailEnd/>
          </a:ln>
        </p:spPr>
        <p:txBody>
          <a:bodyPr wrap="none" anchor="ctr">
            <a:prstTxWarp prst="textNoShape">
              <a:avLst/>
            </a:prstTxWarp>
            <a:spAutoFit/>
          </a:bodyPr>
          <a:lstStyle/>
          <a:p>
            <a:endParaRPr lang="en-US" dirty="0"/>
          </a:p>
        </p:txBody>
      </p:sp>
      <p:sp>
        <p:nvSpPr>
          <p:cNvPr id="20498" name="Line 16"/>
          <p:cNvSpPr>
            <a:spLocks noChangeShapeType="1"/>
          </p:cNvSpPr>
          <p:nvPr/>
        </p:nvSpPr>
        <p:spPr bwMode="auto">
          <a:xfrm flipV="1">
            <a:off x="4987925" y="1935163"/>
            <a:ext cx="131763" cy="166687"/>
          </a:xfrm>
          <a:prstGeom prst="line">
            <a:avLst/>
          </a:prstGeom>
          <a:noFill/>
          <a:ln w="12700">
            <a:solidFill>
              <a:schemeClr val="tx1"/>
            </a:solidFill>
            <a:round/>
            <a:headEnd/>
            <a:tailEnd/>
          </a:ln>
        </p:spPr>
        <p:txBody>
          <a:bodyPr anchor="ctr">
            <a:prstTxWarp prst="textNoShape">
              <a:avLst/>
            </a:prstTxWarp>
            <a:spAutoFit/>
          </a:bodyPr>
          <a:lstStyle/>
          <a:p>
            <a:endParaRPr lang="en-US" dirty="0"/>
          </a:p>
        </p:txBody>
      </p:sp>
      <p:sp>
        <p:nvSpPr>
          <p:cNvPr id="20499" name="Line 17"/>
          <p:cNvSpPr>
            <a:spLocks noChangeShapeType="1"/>
          </p:cNvSpPr>
          <p:nvPr/>
        </p:nvSpPr>
        <p:spPr bwMode="auto">
          <a:xfrm flipV="1">
            <a:off x="5035550" y="2001838"/>
            <a:ext cx="127000" cy="136525"/>
          </a:xfrm>
          <a:prstGeom prst="line">
            <a:avLst/>
          </a:prstGeom>
          <a:noFill/>
          <a:ln w="12700">
            <a:solidFill>
              <a:schemeClr val="tx1"/>
            </a:solidFill>
            <a:round/>
            <a:headEnd/>
            <a:tailEnd/>
          </a:ln>
        </p:spPr>
        <p:txBody>
          <a:bodyPr anchor="ctr">
            <a:prstTxWarp prst="textNoShape">
              <a:avLst/>
            </a:prstTxWarp>
            <a:spAutoFit/>
          </a:bodyPr>
          <a:lstStyle/>
          <a:p>
            <a:endParaRPr lang="en-US" dirty="0"/>
          </a:p>
        </p:txBody>
      </p:sp>
      <p:sp>
        <p:nvSpPr>
          <p:cNvPr id="20500" name="Line 18"/>
          <p:cNvSpPr>
            <a:spLocks noChangeShapeType="1"/>
          </p:cNvSpPr>
          <p:nvPr/>
        </p:nvSpPr>
        <p:spPr bwMode="auto">
          <a:xfrm flipH="1" flipV="1">
            <a:off x="3284538" y="2187575"/>
            <a:ext cx="681037" cy="1200150"/>
          </a:xfrm>
          <a:prstGeom prst="line">
            <a:avLst/>
          </a:prstGeom>
          <a:noFill/>
          <a:ln w="19050">
            <a:solidFill>
              <a:schemeClr val="accent2"/>
            </a:solidFill>
            <a:round/>
            <a:headEnd/>
            <a:tailEnd type="triangle" w="med" len="med"/>
          </a:ln>
        </p:spPr>
        <p:txBody>
          <a:bodyPr anchor="ctr">
            <a:prstTxWarp prst="textNoShape">
              <a:avLst/>
            </a:prstTxWarp>
            <a:spAutoFit/>
          </a:bodyPr>
          <a:lstStyle/>
          <a:p>
            <a:endParaRPr lang="en-US" dirty="0"/>
          </a:p>
        </p:txBody>
      </p:sp>
      <p:sp>
        <p:nvSpPr>
          <p:cNvPr id="20501" name="Line 19"/>
          <p:cNvSpPr>
            <a:spLocks noChangeShapeType="1"/>
          </p:cNvSpPr>
          <p:nvPr/>
        </p:nvSpPr>
        <p:spPr bwMode="auto">
          <a:xfrm flipH="1">
            <a:off x="3540125" y="3371850"/>
            <a:ext cx="419100" cy="149225"/>
          </a:xfrm>
          <a:prstGeom prst="line">
            <a:avLst/>
          </a:prstGeom>
          <a:noFill/>
          <a:ln w="19050">
            <a:solidFill>
              <a:schemeClr val="accent2"/>
            </a:solidFill>
            <a:round/>
            <a:headEnd/>
            <a:tailEnd type="triangle" w="med" len="med"/>
          </a:ln>
        </p:spPr>
        <p:txBody>
          <a:bodyPr anchor="ctr">
            <a:prstTxWarp prst="textNoShape">
              <a:avLst/>
            </a:prstTxWarp>
            <a:spAutoFit/>
          </a:bodyPr>
          <a:lstStyle/>
          <a:p>
            <a:endParaRPr lang="en-US" dirty="0"/>
          </a:p>
        </p:txBody>
      </p:sp>
      <p:sp>
        <p:nvSpPr>
          <p:cNvPr id="20502" name="Line 20"/>
          <p:cNvSpPr>
            <a:spLocks noChangeShapeType="1"/>
          </p:cNvSpPr>
          <p:nvPr/>
        </p:nvSpPr>
        <p:spPr bwMode="auto">
          <a:xfrm flipV="1">
            <a:off x="3973513" y="2298700"/>
            <a:ext cx="830262" cy="1073150"/>
          </a:xfrm>
          <a:prstGeom prst="line">
            <a:avLst/>
          </a:prstGeom>
          <a:noFill/>
          <a:ln w="19050">
            <a:solidFill>
              <a:schemeClr val="accent2"/>
            </a:solidFill>
            <a:round/>
            <a:headEnd/>
            <a:tailEnd type="triangle" w="med" len="med"/>
          </a:ln>
        </p:spPr>
        <p:txBody>
          <a:bodyPr anchor="ctr">
            <a:prstTxWarp prst="textNoShape">
              <a:avLst/>
            </a:prstTxWarp>
            <a:spAutoFit/>
          </a:bodyPr>
          <a:lstStyle/>
          <a:p>
            <a:endParaRPr lang="en-US" dirty="0"/>
          </a:p>
        </p:txBody>
      </p:sp>
      <p:sp>
        <p:nvSpPr>
          <p:cNvPr id="20503" name="Text Box 21"/>
          <p:cNvSpPr txBox="1">
            <a:spLocks noChangeArrowheads="1"/>
          </p:cNvSpPr>
          <p:nvPr/>
        </p:nvSpPr>
        <p:spPr bwMode="auto">
          <a:xfrm>
            <a:off x="2597150" y="1608138"/>
            <a:ext cx="801688" cy="274637"/>
          </a:xfrm>
          <a:prstGeom prst="rect">
            <a:avLst/>
          </a:prstGeom>
          <a:noFill/>
          <a:ln w="12700">
            <a:noFill/>
            <a:miter lim="800000"/>
            <a:headEnd/>
            <a:tailEnd/>
          </a:ln>
        </p:spPr>
        <p:txBody>
          <a:bodyPr wrap="none">
            <a:prstTxWarp prst="textNoShape">
              <a:avLst/>
            </a:prstTxWarp>
            <a:spAutoFit/>
          </a:bodyPr>
          <a:lstStyle/>
          <a:p>
            <a:pPr algn="ctr" eaLnBrk="0" hangingPunct="0">
              <a:spcBef>
                <a:spcPct val="50000"/>
              </a:spcBef>
            </a:pPr>
            <a:r>
              <a:rPr lang="en-US" sz="1200" dirty="0"/>
              <a:t>Asteroid</a:t>
            </a:r>
            <a:endParaRPr lang="en-US" sz="1600" dirty="0"/>
          </a:p>
        </p:txBody>
      </p:sp>
      <p:sp>
        <p:nvSpPr>
          <p:cNvPr id="20504" name="Text Box 22"/>
          <p:cNvSpPr txBox="1">
            <a:spLocks noChangeArrowheads="1"/>
          </p:cNvSpPr>
          <p:nvPr/>
        </p:nvSpPr>
        <p:spPr bwMode="auto">
          <a:xfrm>
            <a:off x="4067175" y="1978025"/>
            <a:ext cx="658813" cy="274638"/>
          </a:xfrm>
          <a:prstGeom prst="rect">
            <a:avLst/>
          </a:prstGeom>
          <a:noFill/>
          <a:ln w="12700">
            <a:noFill/>
            <a:miter lim="800000"/>
            <a:headEnd/>
            <a:tailEnd/>
          </a:ln>
        </p:spPr>
        <p:txBody>
          <a:bodyPr wrap="none">
            <a:prstTxWarp prst="textNoShape">
              <a:avLst/>
            </a:prstTxWarp>
            <a:spAutoFit/>
          </a:bodyPr>
          <a:lstStyle/>
          <a:p>
            <a:pPr algn="ctr" eaLnBrk="0" hangingPunct="0">
              <a:spcBef>
                <a:spcPct val="50000"/>
              </a:spcBef>
            </a:pPr>
            <a:r>
              <a:rPr lang="en-US" sz="1200" dirty="0"/>
              <a:t>Comet</a:t>
            </a:r>
          </a:p>
        </p:txBody>
      </p:sp>
      <p:sp>
        <p:nvSpPr>
          <p:cNvPr id="20505" name="Text Box 23"/>
          <p:cNvSpPr txBox="1">
            <a:spLocks noChangeArrowheads="1"/>
          </p:cNvSpPr>
          <p:nvPr/>
        </p:nvSpPr>
        <p:spPr bwMode="auto">
          <a:xfrm>
            <a:off x="2773363" y="3298825"/>
            <a:ext cx="471487" cy="274638"/>
          </a:xfrm>
          <a:prstGeom prst="rect">
            <a:avLst/>
          </a:prstGeom>
          <a:noFill/>
          <a:ln w="12700">
            <a:noFill/>
            <a:miter lim="800000"/>
            <a:headEnd/>
            <a:tailEnd/>
          </a:ln>
        </p:spPr>
        <p:txBody>
          <a:bodyPr wrap="none">
            <a:prstTxWarp prst="textNoShape">
              <a:avLst/>
            </a:prstTxWarp>
            <a:spAutoFit/>
          </a:bodyPr>
          <a:lstStyle/>
          <a:p>
            <a:pPr algn="ctr" eaLnBrk="0" hangingPunct="0">
              <a:spcBef>
                <a:spcPct val="50000"/>
              </a:spcBef>
            </a:pPr>
            <a:r>
              <a:rPr lang="en-US" sz="1200" dirty="0"/>
              <a:t>Sun</a:t>
            </a:r>
            <a:endParaRPr lang="en-US" sz="1600" dirty="0"/>
          </a:p>
        </p:txBody>
      </p:sp>
      <p:sp>
        <p:nvSpPr>
          <p:cNvPr id="20506" name="Text Box 24"/>
          <p:cNvSpPr txBox="1">
            <a:spLocks noChangeArrowheads="1"/>
          </p:cNvSpPr>
          <p:nvPr/>
        </p:nvSpPr>
        <p:spPr bwMode="auto">
          <a:xfrm>
            <a:off x="4437063" y="2941638"/>
            <a:ext cx="1073077" cy="646331"/>
          </a:xfrm>
          <a:prstGeom prst="rect">
            <a:avLst/>
          </a:prstGeom>
          <a:noFill/>
          <a:ln w="12700">
            <a:noFill/>
            <a:miter lim="800000"/>
            <a:headEnd/>
            <a:tailEnd/>
          </a:ln>
        </p:spPr>
        <p:txBody>
          <a:bodyPr wrap="square">
            <a:prstTxWarp prst="textNoShape">
              <a:avLst/>
            </a:prstTxWarp>
            <a:spAutoFit/>
          </a:bodyPr>
          <a:lstStyle/>
          <a:p>
            <a:pPr algn="ctr" eaLnBrk="0" hangingPunct="0">
              <a:spcBef>
                <a:spcPct val="50000"/>
              </a:spcBef>
            </a:pPr>
            <a:r>
              <a:rPr lang="en-US" sz="1200" dirty="0"/>
              <a:t>Solar system barycenter</a:t>
            </a:r>
            <a:r>
              <a:rPr lang="en-US" sz="1200" dirty="0">
                <a:solidFill>
                  <a:srgbClr val="FC0128"/>
                </a:solidFill>
              </a:rPr>
              <a:t>*</a:t>
            </a:r>
            <a:endParaRPr lang="en-US" sz="1600" dirty="0">
              <a:solidFill>
                <a:srgbClr val="FC0128"/>
              </a:solidFill>
            </a:endParaRPr>
          </a:p>
        </p:txBody>
      </p:sp>
      <p:sp>
        <p:nvSpPr>
          <p:cNvPr id="20507" name="Line 25"/>
          <p:cNvSpPr>
            <a:spLocks noChangeShapeType="1"/>
          </p:cNvSpPr>
          <p:nvPr/>
        </p:nvSpPr>
        <p:spPr bwMode="auto">
          <a:xfrm flipH="1">
            <a:off x="4892675" y="5380038"/>
            <a:ext cx="1557338" cy="198437"/>
          </a:xfrm>
          <a:prstGeom prst="line">
            <a:avLst/>
          </a:prstGeom>
          <a:noFill/>
          <a:ln w="19050">
            <a:solidFill>
              <a:schemeClr val="accent2"/>
            </a:solidFill>
            <a:round/>
            <a:headEnd/>
            <a:tailEnd type="triangle" w="med" len="med"/>
          </a:ln>
        </p:spPr>
        <p:txBody>
          <a:bodyPr anchor="ctr">
            <a:prstTxWarp prst="textNoShape">
              <a:avLst/>
            </a:prstTxWarp>
            <a:spAutoFit/>
          </a:bodyPr>
          <a:lstStyle/>
          <a:p>
            <a:endParaRPr lang="en-US" dirty="0"/>
          </a:p>
        </p:txBody>
      </p:sp>
      <p:sp>
        <p:nvSpPr>
          <p:cNvPr id="20508" name="Line 26"/>
          <p:cNvSpPr>
            <a:spLocks noChangeShapeType="1"/>
          </p:cNvSpPr>
          <p:nvPr/>
        </p:nvSpPr>
        <p:spPr bwMode="auto">
          <a:xfrm>
            <a:off x="3943350" y="3371850"/>
            <a:ext cx="2514600" cy="1981200"/>
          </a:xfrm>
          <a:prstGeom prst="line">
            <a:avLst/>
          </a:prstGeom>
          <a:noFill/>
          <a:ln w="19050">
            <a:solidFill>
              <a:schemeClr val="accent2"/>
            </a:solidFill>
            <a:round/>
            <a:headEnd/>
            <a:tailEnd type="triangle" w="med" len="med"/>
          </a:ln>
        </p:spPr>
        <p:txBody>
          <a:bodyPr anchor="ctr">
            <a:prstTxWarp prst="textNoShape">
              <a:avLst/>
            </a:prstTxWarp>
            <a:spAutoFit/>
          </a:bodyPr>
          <a:lstStyle/>
          <a:p>
            <a:endParaRPr lang="en-US" dirty="0"/>
          </a:p>
        </p:txBody>
      </p:sp>
      <p:sp>
        <p:nvSpPr>
          <p:cNvPr id="20509" name="Line 27"/>
          <p:cNvSpPr>
            <a:spLocks noChangeShapeType="1"/>
          </p:cNvSpPr>
          <p:nvPr/>
        </p:nvSpPr>
        <p:spPr bwMode="auto">
          <a:xfrm flipV="1">
            <a:off x="6464300" y="5286375"/>
            <a:ext cx="279400" cy="96838"/>
          </a:xfrm>
          <a:prstGeom prst="line">
            <a:avLst/>
          </a:prstGeom>
          <a:noFill/>
          <a:ln w="19050">
            <a:solidFill>
              <a:schemeClr val="accent2"/>
            </a:solidFill>
            <a:round/>
            <a:headEnd/>
            <a:tailEnd type="triangle" w="med" len="med"/>
          </a:ln>
        </p:spPr>
        <p:txBody>
          <a:bodyPr anchor="ctr">
            <a:prstTxWarp prst="textNoShape">
              <a:avLst/>
            </a:prstTxWarp>
            <a:spAutoFit/>
          </a:bodyPr>
          <a:lstStyle/>
          <a:p>
            <a:endParaRPr lang="en-US" dirty="0"/>
          </a:p>
        </p:txBody>
      </p:sp>
      <p:sp>
        <p:nvSpPr>
          <p:cNvPr id="20510" name="AutoShape 28"/>
          <p:cNvSpPr>
            <a:spLocks noChangeArrowheads="1"/>
          </p:cNvSpPr>
          <p:nvPr/>
        </p:nvSpPr>
        <p:spPr bwMode="auto">
          <a:xfrm>
            <a:off x="6632575" y="3282950"/>
            <a:ext cx="496888" cy="327025"/>
          </a:xfrm>
          <a:prstGeom prst="cube">
            <a:avLst>
              <a:gd name="adj" fmla="val 25000"/>
            </a:avLst>
          </a:prstGeom>
          <a:solidFill>
            <a:schemeClr val="bg1"/>
          </a:solidFill>
          <a:ln w="12700">
            <a:solidFill>
              <a:schemeClr val="tx1"/>
            </a:solidFill>
            <a:miter lim="800000"/>
            <a:headEnd/>
            <a:tailEnd/>
          </a:ln>
        </p:spPr>
        <p:txBody>
          <a:bodyPr anchor="ctr">
            <a:prstTxWarp prst="textNoShape">
              <a:avLst/>
            </a:prstTxWarp>
            <a:spAutoFit/>
          </a:bodyPr>
          <a:lstStyle/>
          <a:p>
            <a:pPr eaLnBrk="0" hangingPunct="0">
              <a:spcBef>
                <a:spcPct val="50000"/>
              </a:spcBef>
            </a:pPr>
            <a:endParaRPr lang="en-US" dirty="0"/>
          </a:p>
        </p:txBody>
      </p:sp>
      <p:grpSp>
        <p:nvGrpSpPr>
          <p:cNvPr id="20511" name="Group 29"/>
          <p:cNvGrpSpPr>
            <a:grpSpLocks/>
          </p:cNvGrpSpPr>
          <p:nvPr/>
        </p:nvGrpSpPr>
        <p:grpSpPr bwMode="auto">
          <a:xfrm>
            <a:off x="7265988" y="3309938"/>
            <a:ext cx="681037" cy="230187"/>
            <a:chOff x="640" y="2899"/>
            <a:chExt cx="368" cy="124"/>
          </a:xfrm>
        </p:grpSpPr>
        <p:sp>
          <p:nvSpPr>
            <p:cNvPr id="20557" name="AutoShape 30"/>
            <p:cNvSpPr>
              <a:spLocks noChangeArrowheads="1"/>
            </p:cNvSpPr>
            <p:nvPr/>
          </p:nvSpPr>
          <p:spPr bwMode="auto">
            <a:xfrm>
              <a:off x="640" y="2904"/>
              <a:ext cx="368" cy="116"/>
            </a:xfrm>
            <a:prstGeom prst="parallelogram">
              <a:avLst>
                <a:gd name="adj" fmla="val 79310"/>
              </a:avLst>
            </a:prstGeom>
            <a:solidFill>
              <a:schemeClr val="bg1"/>
            </a:solidFill>
            <a:ln w="12700">
              <a:solidFill>
                <a:schemeClr val="tx1"/>
              </a:solidFill>
              <a:miter lim="800000"/>
              <a:headEnd/>
              <a:tailEnd/>
            </a:ln>
          </p:spPr>
          <p:txBody>
            <a:bodyPr wrap="none" anchor="ctr">
              <a:prstTxWarp prst="textNoShape">
                <a:avLst/>
              </a:prstTxWarp>
              <a:spAutoFit/>
            </a:bodyPr>
            <a:lstStyle/>
            <a:p>
              <a:pPr eaLnBrk="0" hangingPunct="0">
                <a:spcBef>
                  <a:spcPct val="50000"/>
                </a:spcBef>
              </a:pPr>
              <a:endParaRPr lang="en-US" dirty="0"/>
            </a:p>
          </p:txBody>
        </p:sp>
        <p:sp>
          <p:nvSpPr>
            <p:cNvPr id="20558" name="Line 31"/>
            <p:cNvSpPr>
              <a:spLocks noChangeShapeType="1"/>
            </p:cNvSpPr>
            <p:nvPr/>
          </p:nvSpPr>
          <p:spPr bwMode="auto">
            <a:xfrm flipV="1">
              <a:off x="676" y="2900"/>
              <a:ext cx="88" cy="116"/>
            </a:xfrm>
            <a:prstGeom prst="line">
              <a:avLst/>
            </a:prstGeom>
            <a:noFill/>
            <a:ln w="12700">
              <a:solidFill>
                <a:schemeClr val="tx1"/>
              </a:solidFill>
              <a:round/>
              <a:headEnd/>
              <a:tailEnd/>
            </a:ln>
          </p:spPr>
          <p:txBody>
            <a:bodyPr wrap="none" anchor="ctr">
              <a:prstTxWarp prst="textNoShape">
                <a:avLst/>
              </a:prstTxWarp>
              <a:spAutoFit/>
            </a:bodyPr>
            <a:lstStyle/>
            <a:p>
              <a:endParaRPr lang="en-US" dirty="0"/>
            </a:p>
          </p:txBody>
        </p:sp>
        <p:sp>
          <p:nvSpPr>
            <p:cNvPr id="20559" name="Line 32"/>
            <p:cNvSpPr>
              <a:spLocks noChangeShapeType="1"/>
            </p:cNvSpPr>
            <p:nvPr/>
          </p:nvSpPr>
          <p:spPr bwMode="auto">
            <a:xfrm flipV="1">
              <a:off x="707" y="2901"/>
              <a:ext cx="88" cy="116"/>
            </a:xfrm>
            <a:prstGeom prst="line">
              <a:avLst/>
            </a:prstGeom>
            <a:noFill/>
            <a:ln w="12700">
              <a:solidFill>
                <a:schemeClr val="tx1"/>
              </a:solidFill>
              <a:round/>
              <a:headEnd/>
              <a:tailEnd/>
            </a:ln>
          </p:spPr>
          <p:txBody>
            <a:bodyPr wrap="none" anchor="ctr">
              <a:prstTxWarp prst="textNoShape">
                <a:avLst/>
              </a:prstTxWarp>
              <a:spAutoFit/>
            </a:bodyPr>
            <a:lstStyle/>
            <a:p>
              <a:endParaRPr lang="en-US" dirty="0"/>
            </a:p>
          </p:txBody>
        </p:sp>
        <p:sp>
          <p:nvSpPr>
            <p:cNvPr id="20560" name="Line 33"/>
            <p:cNvSpPr>
              <a:spLocks noChangeShapeType="1"/>
            </p:cNvSpPr>
            <p:nvPr/>
          </p:nvSpPr>
          <p:spPr bwMode="auto">
            <a:xfrm flipV="1">
              <a:off x="742" y="2904"/>
              <a:ext cx="88" cy="116"/>
            </a:xfrm>
            <a:prstGeom prst="line">
              <a:avLst/>
            </a:prstGeom>
            <a:noFill/>
            <a:ln w="12700">
              <a:solidFill>
                <a:schemeClr val="tx1"/>
              </a:solidFill>
              <a:round/>
              <a:headEnd/>
              <a:tailEnd/>
            </a:ln>
          </p:spPr>
          <p:txBody>
            <a:bodyPr wrap="none" anchor="ctr">
              <a:prstTxWarp prst="textNoShape">
                <a:avLst/>
              </a:prstTxWarp>
              <a:spAutoFit/>
            </a:bodyPr>
            <a:lstStyle/>
            <a:p>
              <a:endParaRPr lang="en-US" dirty="0"/>
            </a:p>
          </p:txBody>
        </p:sp>
        <p:sp>
          <p:nvSpPr>
            <p:cNvPr id="20561" name="Line 34"/>
            <p:cNvSpPr>
              <a:spLocks noChangeShapeType="1"/>
            </p:cNvSpPr>
            <p:nvPr/>
          </p:nvSpPr>
          <p:spPr bwMode="auto">
            <a:xfrm flipV="1">
              <a:off x="769" y="2907"/>
              <a:ext cx="88" cy="116"/>
            </a:xfrm>
            <a:prstGeom prst="line">
              <a:avLst/>
            </a:prstGeom>
            <a:noFill/>
            <a:ln w="12700">
              <a:solidFill>
                <a:schemeClr val="tx1"/>
              </a:solidFill>
              <a:round/>
              <a:headEnd/>
              <a:tailEnd/>
            </a:ln>
          </p:spPr>
          <p:txBody>
            <a:bodyPr wrap="none" anchor="ctr">
              <a:prstTxWarp prst="textNoShape">
                <a:avLst/>
              </a:prstTxWarp>
              <a:spAutoFit/>
            </a:bodyPr>
            <a:lstStyle/>
            <a:p>
              <a:endParaRPr lang="en-US" dirty="0"/>
            </a:p>
          </p:txBody>
        </p:sp>
        <p:sp>
          <p:nvSpPr>
            <p:cNvPr id="20562" name="Line 35"/>
            <p:cNvSpPr>
              <a:spLocks noChangeShapeType="1"/>
            </p:cNvSpPr>
            <p:nvPr/>
          </p:nvSpPr>
          <p:spPr bwMode="auto">
            <a:xfrm flipV="1">
              <a:off x="807" y="2899"/>
              <a:ext cx="88" cy="116"/>
            </a:xfrm>
            <a:prstGeom prst="line">
              <a:avLst/>
            </a:prstGeom>
            <a:noFill/>
            <a:ln w="12700">
              <a:solidFill>
                <a:schemeClr val="tx1"/>
              </a:solidFill>
              <a:round/>
              <a:headEnd/>
              <a:tailEnd/>
            </a:ln>
          </p:spPr>
          <p:txBody>
            <a:bodyPr wrap="none" anchor="ctr">
              <a:prstTxWarp prst="textNoShape">
                <a:avLst/>
              </a:prstTxWarp>
              <a:spAutoFit/>
            </a:bodyPr>
            <a:lstStyle/>
            <a:p>
              <a:endParaRPr lang="en-US" dirty="0"/>
            </a:p>
          </p:txBody>
        </p:sp>
        <p:sp>
          <p:nvSpPr>
            <p:cNvPr id="20563" name="Line 36"/>
            <p:cNvSpPr>
              <a:spLocks noChangeShapeType="1"/>
            </p:cNvSpPr>
            <p:nvPr/>
          </p:nvSpPr>
          <p:spPr bwMode="auto">
            <a:xfrm flipV="1">
              <a:off x="845" y="2899"/>
              <a:ext cx="88" cy="116"/>
            </a:xfrm>
            <a:prstGeom prst="line">
              <a:avLst/>
            </a:prstGeom>
            <a:noFill/>
            <a:ln w="12700">
              <a:solidFill>
                <a:schemeClr val="tx1"/>
              </a:solidFill>
              <a:round/>
              <a:headEnd/>
              <a:tailEnd/>
            </a:ln>
          </p:spPr>
          <p:txBody>
            <a:bodyPr wrap="none" anchor="ctr">
              <a:prstTxWarp prst="textNoShape">
                <a:avLst/>
              </a:prstTxWarp>
              <a:spAutoFit/>
            </a:bodyPr>
            <a:lstStyle/>
            <a:p>
              <a:endParaRPr lang="en-US" dirty="0"/>
            </a:p>
          </p:txBody>
        </p:sp>
        <p:sp>
          <p:nvSpPr>
            <p:cNvPr id="20564" name="Line 37"/>
            <p:cNvSpPr>
              <a:spLocks noChangeShapeType="1"/>
            </p:cNvSpPr>
            <p:nvPr/>
          </p:nvSpPr>
          <p:spPr bwMode="auto">
            <a:xfrm flipV="1">
              <a:off x="883" y="2899"/>
              <a:ext cx="88" cy="116"/>
            </a:xfrm>
            <a:prstGeom prst="line">
              <a:avLst/>
            </a:prstGeom>
            <a:noFill/>
            <a:ln w="12700">
              <a:solidFill>
                <a:schemeClr val="tx1"/>
              </a:solidFill>
              <a:round/>
              <a:headEnd/>
              <a:tailEnd/>
            </a:ln>
          </p:spPr>
          <p:txBody>
            <a:bodyPr wrap="none" anchor="ctr">
              <a:prstTxWarp prst="textNoShape">
                <a:avLst/>
              </a:prstTxWarp>
              <a:spAutoFit/>
            </a:bodyPr>
            <a:lstStyle/>
            <a:p>
              <a:endParaRPr lang="en-US" dirty="0"/>
            </a:p>
          </p:txBody>
        </p:sp>
      </p:grpSp>
      <p:grpSp>
        <p:nvGrpSpPr>
          <p:cNvPr id="20512" name="Group 38"/>
          <p:cNvGrpSpPr>
            <a:grpSpLocks/>
          </p:cNvGrpSpPr>
          <p:nvPr/>
        </p:nvGrpSpPr>
        <p:grpSpPr bwMode="auto">
          <a:xfrm>
            <a:off x="5894388" y="3314700"/>
            <a:ext cx="681037" cy="230188"/>
            <a:chOff x="640" y="2899"/>
            <a:chExt cx="368" cy="124"/>
          </a:xfrm>
        </p:grpSpPr>
        <p:sp>
          <p:nvSpPr>
            <p:cNvPr id="20549" name="AutoShape 39"/>
            <p:cNvSpPr>
              <a:spLocks noChangeArrowheads="1"/>
            </p:cNvSpPr>
            <p:nvPr/>
          </p:nvSpPr>
          <p:spPr bwMode="auto">
            <a:xfrm>
              <a:off x="640" y="2904"/>
              <a:ext cx="368" cy="116"/>
            </a:xfrm>
            <a:prstGeom prst="parallelogram">
              <a:avLst>
                <a:gd name="adj" fmla="val 79310"/>
              </a:avLst>
            </a:prstGeom>
            <a:solidFill>
              <a:schemeClr val="bg1"/>
            </a:solidFill>
            <a:ln w="12700">
              <a:solidFill>
                <a:schemeClr val="tx1"/>
              </a:solidFill>
              <a:miter lim="800000"/>
              <a:headEnd/>
              <a:tailEnd/>
            </a:ln>
          </p:spPr>
          <p:txBody>
            <a:bodyPr wrap="none" anchor="ctr">
              <a:prstTxWarp prst="textNoShape">
                <a:avLst/>
              </a:prstTxWarp>
              <a:spAutoFit/>
            </a:bodyPr>
            <a:lstStyle/>
            <a:p>
              <a:pPr eaLnBrk="0" hangingPunct="0">
                <a:spcBef>
                  <a:spcPct val="50000"/>
                </a:spcBef>
              </a:pPr>
              <a:endParaRPr lang="en-US" dirty="0"/>
            </a:p>
          </p:txBody>
        </p:sp>
        <p:sp>
          <p:nvSpPr>
            <p:cNvPr id="20550" name="Line 40"/>
            <p:cNvSpPr>
              <a:spLocks noChangeShapeType="1"/>
            </p:cNvSpPr>
            <p:nvPr/>
          </p:nvSpPr>
          <p:spPr bwMode="auto">
            <a:xfrm flipV="1">
              <a:off x="676" y="2900"/>
              <a:ext cx="88" cy="116"/>
            </a:xfrm>
            <a:prstGeom prst="line">
              <a:avLst/>
            </a:prstGeom>
            <a:noFill/>
            <a:ln w="12700">
              <a:solidFill>
                <a:schemeClr val="tx1"/>
              </a:solidFill>
              <a:round/>
              <a:headEnd/>
              <a:tailEnd/>
            </a:ln>
          </p:spPr>
          <p:txBody>
            <a:bodyPr wrap="none" anchor="ctr">
              <a:prstTxWarp prst="textNoShape">
                <a:avLst/>
              </a:prstTxWarp>
              <a:spAutoFit/>
            </a:bodyPr>
            <a:lstStyle/>
            <a:p>
              <a:endParaRPr lang="en-US" dirty="0"/>
            </a:p>
          </p:txBody>
        </p:sp>
        <p:sp>
          <p:nvSpPr>
            <p:cNvPr id="20551" name="Line 41"/>
            <p:cNvSpPr>
              <a:spLocks noChangeShapeType="1"/>
            </p:cNvSpPr>
            <p:nvPr/>
          </p:nvSpPr>
          <p:spPr bwMode="auto">
            <a:xfrm flipV="1">
              <a:off x="707" y="2901"/>
              <a:ext cx="88" cy="116"/>
            </a:xfrm>
            <a:prstGeom prst="line">
              <a:avLst/>
            </a:prstGeom>
            <a:noFill/>
            <a:ln w="12700">
              <a:solidFill>
                <a:schemeClr val="tx1"/>
              </a:solidFill>
              <a:round/>
              <a:headEnd/>
              <a:tailEnd/>
            </a:ln>
          </p:spPr>
          <p:txBody>
            <a:bodyPr wrap="none" anchor="ctr">
              <a:prstTxWarp prst="textNoShape">
                <a:avLst/>
              </a:prstTxWarp>
              <a:spAutoFit/>
            </a:bodyPr>
            <a:lstStyle/>
            <a:p>
              <a:endParaRPr lang="en-US" dirty="0"/>
            </a:p>
          </p:txBody>
        </p:sp>
        <p:sp>
          <p:nvSpPr>
            <p:cNvPr id="20552" name="Line 42"/>
            <p:cNvSpPr>
              <a:spLocks noChangeShapeType="1"/>
            </p:cNvSpPr>
            <p:nvPr/>
          </p:nvSpPr>
          <p:spPr bwMode="auto">
            <a:xfrm flipV="1">
              <a:off x="742" y="2904"/>
              <a:ext cx="88" cy="116"/>
            </a:xfrm>
            <a:prstGeom prst="line">
              <a:avLst/>
            </a:prstGeom>
            <a:noFill/>
            <a:ln w="12700">
              <a:solidFill>
                <a:schemeClr val="tx1"/>
              </a:solidFill>
              <a:round/>
              <a:headEnd/>
              <a:tailEnd/>
            </a:ln>
          </p:spPr>
          <p:txBody>
            <a:bodyPr wrap="none" anchor="ctr">
              <a:prstTxWarp prst="textNoShape">
                <a:avLst/>
              </a:prstTxWarp>
              <a:spAutoFit/>
            </a:bodyPr>
            <a:lstStyle/>
            <a:p>
              <a:endParaRPr lang="en-US" dirty="0"/>
            </a:p>
          </p:txBody>
        </p:sp>
        <p:sp>
          <p:nvSpPr>
            <p:cNvPr id="20553" name="Line 43"/>
            <p:cNvSpPr>
              <a:spLocks noChangeShapeType="1"/>
            </p:cNvSpPr>
            <p:nvPr/>
          </p:nvSpPr>
          <p:spPr bwMode="auto">
            <a:xfrm flipV="1">
              <a:off x="769" y="2907"/>
              <a:ext cx="88" cy="116"/>
            </a:xfrm>
            <a:prstGeom prst="line">
              <a:avLst/>
            </a:prstGeom>
            <a:noFill/>
            <a:ln w="12700">
              <a:solidFill>
                <a:schemeClr val="tx1"/>
              </a:solidFill>
              <a:round/>
              <a:headEnd/>
              <a:tailEnd/>
            </a:ln>
          </p:spPr>
          <p:txBody>
            <a:bodyPr wrap="none" anchor="ctr">
              <a:prstTxWarp prst="textNoShape">
                <a:avLst/>
              </a:prstTxWarp>
              <a:spAutoFit/>
            </a:bodyPr>
            <a:lstStyle/>
            <a:p>
              <a:endParaRPr lang="en-US" dirty="0"/>
            </a:p>
          </p:txBody>
        </p:sp>
        <p:sp>
          <p:nvSpPr>
            <p:cNvPr id="20554" name="Line 44"/>
            <p:cNvSpPr>
              <a:spLocks noChangeShapeType="1"/>
            </p:cNvSpPr>
            <p:nvPr/>
          </p:nvSpPr>
          <p:spPr bwMode="auto">
            <a:xfrm flipV="1">
              <a:off x="807" y="2899"/>
              <a:ext cx="88" cy="116"/>
            </a:xfrm>
            <a:prstGeom prst="line">
              <a:avLst/>
            </a:prstGeom>
            <a:noFill/>
            <a:ln w="12700">
              <a:solidFill>
                <a:schemeClr val="tx1"/>
              </a:solidFill>
              <a:round/>
              <a:headEnd/>
              <a:tailEnd/>
            </a:ln>
          </p:spPr>
          <p:txBody>
            <a:bodyPr wrap="none" anchor="ctr">
              <a:prstTxWarp prst="textNoShape">
                <a:avLst/>
              </a:prstTxWarp>
              <a:spAutoFit/>
            </a:bodyPr>
            <a:lstStyle/>
            <a:p>
              <a:endParaRPr lang="en-US" dirty="0"/>
            </a:p>
          </p:txBody>
        </p:sp>
        <p:sp>
          <p:nvSpPr>
            <p:cNvPr id="20555" name="Line 45"/>
            <p:cNvSpPr>
              <a:spLocks noChangeShapeType="1"/>
            </p:cNvSpPr>
            <p:nvPr/>
          </p:nvSpPr>
          <p:spPr bwMode="auto">
            <a:xfrm flipV="1">
              <a:off x="845" y="2899"/>
              <a:ext cx="88" cy="116"/>
            </a:xfrm>
            <a:prstGeom prst="line">
              <a:avLst/>
            </a:prstGeom>
            <a:noFill/>
            <a:ln w="12700">
              <a:solidFill>
                <a:schemeClr val="tx1"/>
              </a:solidFill>
              <a:round/>
              <a:headEnd/>
              <a:tailEnd/>
            </a:ln>
          </p:spPr>
          <p:txBody>
            <a:bodyPr wrap="none" anchor="ctr">
              <a:prstTxWarp prst="textNoShape">
                <a:avLst/>
              </a:prstTxWarp>
              <a:spAutoFit/>
            </a:bodyPr>
            <a:lstStyle/>
            <a:p>
              <a:endParaRPr lang="en-US" dirty="0"/>
            </a:p>
          </p:txBody>
        </p:sp>
        <p:sp>
          <p:nvSpPr>
            <p:cNvPr id="20556" name="Line 46"/>
            <p:cNvSpPr>
              <a:spLocks noChangeShapeType="1"/>
            </p:cNvSpPr>
            <p:nvPr/>
          </p:nvSpPr>
          <p:spPr bwMode="auto">
            <a:xfrm flipV="1">
              <a:off x="883" y="2899"/>
              <a:ext cx="88" cy="116"/>
            </a:xfrm>
            <a:prstGeom prst="line">
              <a:avLst/>
            </a:prstGeom>
            <a:noFill/>
            <a:ln w="12700">
              <a:solidFill>
                <a:schemeClr val="tx1"/>
              </a:solidFill>
              <a:round/>
              <a:headEnd/>
              <a:tailEnd/>
            </a:ln>
          </p:spPr>
          <p:txBody>
            <a:bodyPr wrap="none" anchor="ctr">
              <a:prstTxWarp prst="textNoShape">
                <a:avLst/>
              </a:prstTxWarp>
              <a:spAutoFit/>
            </a:bodyPr>
            <a:lstStyle/>
            <a:p>
              <a:endParaRPr lang="en-US" dirty="0"/>
            </a:p>
          </p:txBody>
        </p:sp>
      </p:grpSp>
      <p:sp>
        <p:nvSpPr>
          <p:cNvPr id="20513" name="Line 47"/>
          <p:cNvSpPr>
            <a:spLocks noChangeShapeType="1"/>
          </p:cNvSpPr>
          <p:nvPr/>
        </p:nvSpPr>
        <p:spPr bwMode="auto">
          <a:xfrm>
            <a:off x="6484938" y="3446463"/>
            <a:ext cx="133350" cy="0"/>
          </a:xfrm>
          <a:prstGeom prst="line">
            <a:avLst/>
          </a:prstGeom>
          <a:noFill/>
          <a:ln w="12700">
            <a:solidFill>
              <a:schemeClr val="tx1"/>
            </a:solidFill>
            <a:round/>
            <a:headEnd/>
            <a:tailEnd/>
          </a:ln>
        </p:spPr>
        <p:txBody>
          <a:bodyPr anchor="ctr">
            <a:prstTxWarp prst="textNoShape">
              <a:avLst/>
            </a:prstTxWarp>
            <a:spAutoFit/>
          </a:bodyPr>
          <a:lstStyle/>
          <a:p>
            <a:endParaRPr lang="en-US" dirty="0"/>
          </a:p>
        </p:txBody>
      </p:sp>
      <p:sp>
        <p:nvSpPr>
          <p:cNvPr id="20514" name="Line 48"/>
          <p:cNvSpPr>
            <a:spLocks noChangeShapeType="1"/>
          </p:cNvSpPr>
          <p:nvPr/>
        </p:nvSpPr>
        <p:spPr bwMode="auto">
          <a:xfrm>
            <a:off x="7113588" y="3454400"/>
            <a:ext cx="200025" cy="0"/>
          </a:xfrm>
          <a:prstGeom prst="line">
            <a:avLst/>
          </a:prstGeom>
          <a:noFill/>
          <a:ln w="12700">
            <a:solidFill>
              <a:schemeClr val="tx1"/>
            </a:solidFill>
            <a:round/>
            <a:headEnd/>
            <a:tailEnd/>
          </a:ln>
        </p:spPr>
        <p:txBody>
          <a:bodyPr anchor="ctr">
            <a:prstTxWarp prst="textNoShape">
              <a:avLst/>
            </a:prstTxWarp>
            <a:spAutoFit/>
          </a:bodyPr>
          <a:lstStyle/>
          <a:p>
            <a:endParaRPr lang="en-US" dirty="0"/>
          </a:p>
        </p:txBody>
      </p:sp>
      <p:sp>
        <p:nvSpPr>
          <p:cNvPr id="20515" name="Line 49"/>
          <p:cNvSpPr>
            <a:spLocks noChangeShapeType="1"/>
          </p:cNvSpPr>
          <p:nvPr/>
        </p:nvSpPr>
        <p:spPr bwMode="auto">
          <a:xfrm flipV="1">
            <a:off x="6727825" y="3444875"/>
            <a:ext cx="88900" cy="1836738"/>
          </a:xfrm>
          <a:prstGeom prst="line">
            <a:avLst/>
          </a:prstGeom>
          <a:noFill/>
          <a:ln w="19050">
            <a:solidFill>
              <a:schemeClr val="accent2"/>
            </a:solidFill>
            <a:round/>
            <a:headEnd/>
            <a:tailEnd type="triangle" w="med" len="med"/>
          </a:ln>
        </p:spPr>
        <p:txBody>
          <a:bodyPr anchor="ctr">
            <a:prstTxWarp prst="textNoShape">
              <a:avLst/>
            </a:prstTxWarp>
            <a:spAutoFit/>
          </a:bodyPr>
          <a:lstStyle/>
          <a:p>
            <a:endParaRPr lang="en-US" dirty="0"/>
          </a:p>
        </p:txBody>
      </p:sp>
      <p:sp>
        <p:nvSpPr>
          <p:cNvPr id="20516" name="AutoShape 50"/>
          <p:cNvSpPr>
            <a:spLocks noChangeArrowheads="1"/>
          </p:cNvSpPr>
          <p:nvPr/>
        </p:nvSpPr>
        <p:spPr bwMode="auto">
          <a:xfrm rot="17442330">
            <a:off x="3001592" y="5045094"/>
            <a:ext cx="142330" cy="153044"/>
          </a:xfrm>
          <a:prstGeom prst="rtTriangle">
            <a:avLst/>
          </a:prstGeom>
          <a:noFill/>
          <a:ln w="12700">
            <a:solidFill>
              <a:schemeClr val="tx1"/>
            </a:solidFill>
            <a:miter lim="800000"/>
            <a:headEnd/>
            <a:tailEnd/>
          </a:ln>
        </p:spPr>
        <p:txBody>
          <a:bodyPr wrap="square" anchor="ctr">
            <a:prstTxWarp prst="textNoShape">
              <a:avLst/>
            </a:prstTxWarp>
            <a:spAutoFit/>
          </a:bodyPr>
          <a:lstStyle/>
          <a:p>
            <a:pPr eaLnBrk="0" hangingPunct="0">
              <a:spcBef>
                <a:spcPct val="50000"/>
              </a:spcBef>
            </a:pPr>
            <a:endParaRPr lang="en-US" dirty="0"/>
          </a:p>
        </p:txBody>
      </p:sp>
      <p:sp>
        <p:nvSpPr>
          <p:cNvPr id="20517" name="Text Box 51"/>
          <p:cNvSpPr txBox="1">
            <a:spLocks noChangeArrowheads="1"/>
          </p:cNvSpPr>
          <p:nvPr/>
        </p:nvSpPr>
        <p:spPr bwMode="auto">
          <a:xfrm>
            <a:off x="7784270" y="4819569"/>
            <a:ext cx="1239114" cy="461665"/>
          </a:xfrm>
          <a:prstGeom prst="rect">
            <a:avLst/>
          </a:prstGeom>
          <a:noFill/>
          <a:ln w="12700">
            <a:noFill/>
            <a:miter lim="800000"/>
            <a:headEnd/>
            <a:tailEnd/>
          </a:ln>
        </p:spPr>
        <p:txBody>
          <a:bodyPr wrap="square">
            <a:prstTxWarp prst="textNoShape">
              <a:avLst/>
            </a:prstTxWarp>
            <a:spAutoFit/>
          </a:bodyPr>
          <a:lstStyle/>
          <a:p>
            <a:pPr algn="ctr" eaLnBrk="0" hangingPunct="0">
              <a:spcBef>
                <a:spcPct val="50000"/>
              </a:spcBef>
            </a:pPr>
            <a:r>
              <a:rPr lang="en-US" sz="1200" dirty="0"/>
              <a:t>Lander or rover</a:t>
            </a:r>
            <a:endParaRPr lang="en-US" sz="1400" dirty="0"/>
          </a:p>
        </p:txBody>
      </p:sp>
      <p:sp>
        <p:nvSpPr>
          <p:cNvPr id="20518" name="Text Box 52"/>
          <p:cNvSpPr txBox="1">
            <a:spLocks noChangeArrowheads="1"/>
          </p:cNvSpPr>
          <p:nvPr/>
        </p:nvSpPr>
        <p:spPr bwMode="auto">
          <a:xfrm>
            <a:off x="7080968" y="3668458"/>
            <a:ext cx="963613" cy="274638"/>
          </a:xfrm>
          <a:prstGeom prst="rect">
            <a:avLst/>
          </a:prstGeom>
          <a:noFill/>
          <a:ln w="12700">
            <a:noFill/>
            <a:miter lim="800000"/>
            <a:headEnd/>
            <a:tailEnd/>
          </a:ln>
        </p:spPr>
        <p:txBody>
          <a:bodyPr wrap="none">
            <a:prstTxWarp prst="textNoShape">
              <a:avLst/>
            </a:prstTxWarp>
            <a:spAutoFit/>
          </a:bodyPr>
          <a:lstStyle/>
          <a:p>
            <a:pPr algn="ctr" eaLnBrk="0" hangingPunct="0">
              <a:spcBef>
                <a:spcPct val="50000"/>
              </a:spcBef>
            </a:pPr>
            <a:r>
              <a:rPr lang="en-US" sz="1200" dirty="0"/>
              <a:t>Spacecraft</a:t>
            </a:r>
          </a:p>
        </p:txBody>
      </p:sp>
      <p:sp>
        <p:nvSpPr>
          <p:cNvPr id="20519" name="Text Box 53"/>
          <p:cNvSpPr txBox="1">
            <a:spLocks noChangeArrowheads="1"/>
          </p:cNvSpPr>
          <p:nvPr/>
        </p:nvSpPr>
        <p:spPr bwMode="auto">
          <a:xfrm>
            <a:off x="5226050" y="6178550"/>
            <a:ext cx="1333500" cy="677108"/>
          </a:xfrm>
          <a:prstGeom prst="rect">
            <a:avLst/>
          </a:prstGeom>
          <a:noFill/>
          <a:ln w="12700">
            <a:noFill/>
            <a:miter lim="800000"/>
            <a:headEnd/>
            <a:tailEnd/>
          </a:ln>
        </p:spPr>
        <p:txBody>
          <a:bodyPr>
            <a:prstTxWarp prst="textNoShape">
              <a:avLst/>
            </a:prstTxWarp>
            <a:spAutoFit/>
          </a:bodyPr>
          <a:lstStyle/>
          <a:p>
            <a:pPr algn="ctr" eaLnBrk="0" hangingPunct="0">
              <a:spcBef>
                <a:spcPct val="50000"/>
              </a:spcBef>
            </a:pPr>
            <a:r>
              <a:rPr lang="en-US" sz="1200" dirty="0"/>
              <a:t>Planetary system barycenter</a:t>
            </a:r>
            <a:r>
              <a:rPr lang="en-US" sz="1400" dirty="0">
                <a:solidFill>
                  <a:schemeClr val="accent1"/>
                </a:solidFill>
              </a:rPr>
              <a:t>*</a:t>
            </a:r>
          </a:p>
        </p:txBody>
      </p:sp>
      <p:sp>
        <p:nvSpPr>
          <p:cNvPr id="20520" name="Text Box 54"/>
          <p:cNvSpPr txBox="1">
            <a:spLocks noChangeArrowheads="1"/>
          </p:cNvSpPr>
          <p:nvPr/>
        </p:nvSpPr>
        <p:spPr bwMode="auto">
          <a:xfrm>
            <a:off x="7376762" y="6025770"/>
            <a:ext cx="874713" cy="639762"/>
          </a:xfrm>
          <a:prstGeom prst="rect">
            <a:avLst/>
          </a:prstGeom>
          <a:noFill/>
          <a:ln w="12700">
            <a:noFill/>
            <a:miter lim="800000"/>
            <a:headEnd/>
            <a:tailEnd/>
          </a:ln>
        </p:spPr>
        <p:txBody>
          <a:bodyPr>
            <a:prstTxWarp prst="textNoShape">
              <a:avLst/>
            </a:prstTxWarp>
            <a:spAutoFit/>
          </a:bodyPr>
          <a:lstStyle/>
          <a:p>
            <a:pPr algn="ctr" eaLnBrk="0" hangingPunct="0">
              <a:spcBef>
                <a:spcPct val="50000"/>
              </a:spcBef>
            </a:pPr>
            <a:r>
              <a:rPr lang="en-US" sz="1200" dirty="0"/>
              <a:t>Planet's mass center</a:t>
            </a:r>
          </a:p>
        </p:txBody>
      </p:sp>
      <p:sp>
        <p:nvSpPr>
          <p:cNvPr id="20521" name="Line 55"/>
          <p:cNvSpPr>
            <a:spLocks noChangeShapeType="1"/>
          </p:cNvSpPr>
          <p:nvPr/>
        </p:nvSpPr>
        <p:spPr bwMode="auto">
          <a:xfrm flipV="1">
            <a:off x="5929313" y="5430838"/>
            <a:ext cx="479425" cy="795337"/>
          </a:xfrm>
          <a:prstGeom prst="line">
            <a:avLst/>
          </a:prstGeom>
          <a:noFill/>
          <a:ln w="3175">
            <a:solidFill>
              <a:schemeClr val="tx1"/>
            </a:solidFill>
            <a:round/>
            <a:headEnd/>
            <a:tailEnd type="arrow" w="med" len="med"/>
          </a:ln>
        </p:spPr>
        <p:txBody>
          <a:bodyPr anchor="ctr">
            <a:prstTxWarp prst="textNoShape">
              <a:avLst/>
            </a:prstTxWarp>
            <a:spAutoFit/>
          </a:bodyPr>
          <a:lstStyle/>
          <a:p>
            <a:endParaRPr lang="en-US" dirty="0"/>
          </a:p>
        </p:txBody>
      </p:sp>
      <p:sp>
        <p:nvSpPr>
          <p:cNvPr id="20522" name="Line 56"/>
          <p:cNvSpPr>
            <a:spLocks noChangeShapeType="1"/>
          </p:cNvSpPr>
          <p:nvPr/>
        </p:nvSpPr>
        <p:spPr bwMode="auto">
          <a:xfrm flipH="1" flipV="1">
            <a:off x="6816725" y="5349875"/>
            <a:ext cx="618056" cy="785638"/>
          </a:xfrm>
          <a:prstGeom prst="line">
            <a:avLst/>
          </a:prstGeom>
          <a:noFill/>
          <a:ln w="3175">
            <a:solidFill>
              <a:schemeClr val="tx1"/>
            </a:solidFill>
            <a:round/>
            <a:headEnd/>
            <a:tailEnd type="arrow" w="med" len="med"/>
          </a:ln>
        </p:spPr>
        <p:txBody>
          <a:bodyPr wrap="square" anchor="ctr">
            <a:prstTxWarp prst="textNoShape">
              <a:avLst/>
            </a:prstTxWarp>
            <a:spAutoFit/>
          </a:bodyPr>
          <a:lstStyle/>
          <a:p>
            <a:endParaRPr lang="en-US" dirty="0"/>
          </a:p>
        </p:txBody>
      </p:sp>
      <p:sp>
        <p:nvSpPr>
          <p:cNvPr id="20523" name="Text Box 57"/>
          <p:cNvSpPr txBox="1">
            <a:spLocks noChangeArrowheads="1"/>
          </p:cNvSpPr>
          <p:nvPr/>
        </p:nvSpPr>
        <p:spPr bwMode="auto">
          <a:xfrm>
            <a:off x="4021138" y="5765800"/>
            <a:ext cx="768350" cy="274638"/>
          </a:xfrm>
          <a:prstGeom prst="rect">
            <a:avLst/>
          </a:prstGeom>
          <a:noFill/>
          <a:ln w="12700">
            <a:noFill/>
            <a:miter lim="800000"/>
            <a:headEnd/>
            <a:tailEnd/>
          </a:ln>
        </p:spPr>
        <p:txBody>
          <a:bodyPr wrap="none">
            <a:prstTxWarp prst="textNoShape">
              <a:avLst/>
            </a:prstTxWarp>
            <a:spAutoFit/>
          </a:bodyPr>
          <a:lstStyle/>
          <a:p>
            <a:pPr algn="ctr" eaLnBrk="0" hangingPunct="0">
              <a:spcBef>
                <a:spcPct val="50000"/>
              </a:spcBef>
            </a:pPr>
            <a:r>
              <a:rPr lang="en-US" sz="1200" dirty="0"/>
              <a:t>Satellite</a:t>
            </a:r>
            <a:endParaRPr lang="en-US" sz="1600" dirty="0"/>
          </a:p>
        </p:txBody>
      </p:sp>
      <p:sp>
        <p:nvSpPr>
          <p:cNvPr id="20524" name="Line 58"/>
          <p:cNvSpPr>
            <a:spLocks noChangeShapeType="1"/>
          </p:cNvSpPr>
          <p:nvPr/>
        </p:nvSpPr>
        <p:spPr bwMode="auto">
          <a:xfrm flipH="1">
            <a:off x="4116388" y="3233738"/>
            <a:ext cx="352425" cy="139700"/>
          </a:xfrm>
          <a:prstGeom prst="line">
            <a:avLst/>
          </a:prstGeom>
          <a:noFill/>
          <a:ln w="3175">
            <a:solidFill>
              <a:schemeClr val="tx1"/>
            </a:solidFill>
            <a:round/>
            <a:headEnd/>
            <a:tailEnd type="arrow" w="med" len="med"/>
          </a:ln>
        </p:spPr>
        <p:txBody>
          <a:bodyPr anchor="ctr">
            <a:prstTxWarp prst="textNoShape">
              <a:avLst/>
            </a:prstTxWarp>
            <a:spAutoFit/>
          </a:bodyPr>
          <a:lstStyle/>
          <a:p>
            <a:endParaRPr lang="en-US" dirty="0"/>
          </a:p>
        </p:txBody>
      </p:sp>
      <p:sp>
        <p:nvSpPr>
          <p:cNvPr id="20525" name="Arc 59"/>
          <p:cNvSpPr>
            <a:spLocks/>
          </p:cNvSpPr>
          <p:nvPr/>
        </p:nvSpPr>
        <p:spPr bwMode="auto">
          <a:xfrm rot="10117739">
            <a:off x="6759575" y="2840038"/>
            <a:ext cx="392113" cy="420687"/>
          </a:xfrm>
          <a:custGeom>
            <a:avLst/>
            <a:gdLst>
              <a:gd name="T0" fmla="*/ 0 w 20109"/>
              <a:gd name="T1" fmla="*/ 0 h 21600"/>
              <a:gd name="T2" fmla="*/ 2147483647 w 20109"/>
              <a:gd name="T3" fmla="*/ 2147483647 h 21600"/>
              <a:gd name="T4" fmla="*/ 0 w 20109"/>
              <a:gd name="T5" fmla="*/ 2147483647 h 21600"/>
              <a:gd name="T6" fmla="*/ 0 60000 65536"/>
              <a:gd name="T7" fmla="*/ 0 60000 65536"/>
              <a:gd name="T8" fmla="*/ 0 60000 65536"/>
              <a:gd name="T9" fmla="*/ 0 w 20109"/>
              <a:gd name="T10" fmla="*/ 0 h 21600"/>
              <a:gd name="T11" fmla="*/ 20109 w 20109"/>
              <a:gd name="T12" fmla="*/ 21600 h 21600"/>
            </a:gdLst>
            <a:ahLst/>
            <a:cxnLst>
              <a:cxn ang="T6">
                <a:pos x="T0" y="T1"/>
              </a:cxn>
              <a:cxn ang="T7">
                <a:pos x="T2" y="T3"/>
              </a:cxn>
              <a:cxn ang="T8">
                <a:pos x="T4" y="T5"/>
              </a:cxn>
            </a:cxnLst>
            <a:rect l="T9" t="T10" r="T11" b="T12"/>
            <a:pathLst>
              <a:path w="20109" h="21600" fill="none" extrusionOk="0">
                <a:moveTo>
                  <a:pt x="-1" y="0"/>
                </a:moveTo>
                <a:cubicBezTo>
                  <a:pt x="8886" y="0"/>
                  <a:pt x="16866" y="5442"/>
                  <a:pt x="20110" y="13716"/>
                </a:cubicBezTo>
              </a:path>
              <a:path w="20109" h="21600" stroke="0" extrusionOk="0">
                <a:moveTo>
                  <a:pt x="-1" y="0"/>
                </a:moveTo>
                <a:cubicBezTo>
                  <a:pt x="8886" y="0"/>
                  <a:pt x="16866" y="5442"/>
                  <a:pt x="20110" y="13716"/>
                </a:cubicBezTo>
                <a:lnTo>
                  <a:pt x="0" y="21600"/>
                </a:lnTo>
                <a:close/>
              </a:path>
            </a:pathLst>
          </a:custGeom>
          <a:noFill/>
          <a:ln w="12700">
            <a:solidFill>
              <a:schemeClr val="tx1"/>
            </a:solidFill>
            <a:round/>
            <a:headEnd/>
            <a:tailEnd/>
          </a:ln>
        </p:spPr>
        <p:txBody>
          <a:bodyPr anchor="ctr">
            <a:prstTxWarp prst="textNoShape">
              <a:avLst/>
            </a:prstTxWarp>
            <a:spAutoFit/>
          </a:bodyPr>
          <a:lstStyle/>
          <a:p>
            <a:pPr eaLnBrk="0" hangingPunct="0">
              <a:spcBef>
                <a:spcPct val="50000"/>
              </a:spcBef>
            </a:pPr>
            <a:endParaRPr lang="en-US" dirty="0"/>
          </a:p>
        </p:txBody>
      </p:sp>
      <p:sp>
        <p:nvSpPr>
          <p:cNvPr id="20526" name="AutoShape 60"/>
          <p:cNvSpPr>
            <a:spLocks noChangeArrowheads="1"/>
          </p:cNvSpPr>
          <p:nvPr/>
        </p:nvSpPr>
        <p:spPr bwMode="auto">
          <a:xfrm>
            <a:off x="6846888" y="3178175"/>
            <a:ext cx="149225" cy="153988"/>
          </a:xfrm>
          <a:prstGeom prst="triangle">
            <a:avLst>
              <a:gd name="adj" fmla="val 50000"/>
            </a:avLst>
          </a:prstGeom>
          <a:solidFill>
            <a:schemeClr val="bg1"/>
          </a:solidFill>
          <a:ln w="9525">
            <a:solidFill>
              <a:schemeClr val="tx1"/>
            </a:solidFill>
            <a:miter lim="800000"/>
            <a:headEnd/>
            <a:tailEnd/>
          </a:ln>
        </p:spPr>
        <p:txBody>
          <a:bodyPr wrap="none" anchor="ctr">
            <a:prstTxWarp prst="textNoShape">
              <a:avLst/>
            </a:prstTxWarp>
            <a:spAutoFit/>
          </a:bodyPr>
          <a:lstStyle/>
          <a:p>
            <a:pPr eaLnBrk="0" hangingPunct="0">
              <a:spcBef>
                <a:spcPct val="50000"/>
              </a:spcBef>
            </a:pPr>
            <a:endParaRPr lang="en-US" dirty="0"/>
          </a:p>
        </p:txBody>
      </p:sp>
      <p:sp>
        <p:nvSpPr>
          <p:cNvPr id="20527" name="AutoShape 61"/>
          <p:cNvSpPr>
            <a:spLocks noChangeArrowheads="1"/>
          </p:cNvSpPr>
          <p:nvPr/>
        </p:nvSpPr>
        <p:spPr bwMode="auto">
          <a:xfrm rot="1581508">
            <a:off x="6973888" y="2887663"/>
            <a:ext cx="149225" cy="153987"/>
          </a:xfrm>
          <a:prstGeom prst="triangle">
            <a:avLst>
              <a:gd name="adj" fmla="val 50000"/>
            </a:avLst>
          </a:prstGeom>
          <a:solidFill>
            <a:schemeClr val="bg2"/>
          </a:solidFill>
          <a:ln w="9525">
            <a:solidFill>
              <a:schemeClr val="tx1"/>
            </a:solidFill>
            <a:miter lim="800000"/>
            <a:headEnd/>
            <a:tailEnd/>
          </a:ln>
        </p:spPr>
        <p:txBody>
          <a:bodyPr wrap="none" anchor="ctr">
            <a:prstTxWarp prst="textNoShape">
              <a:avLst/>
            </a:prstTxWarp>
            <a:spAutoFit/>
          </a:bodyPr>
          <a:lstStyle/>
          <a:p>
            <a:pPr eaLnBrk="0" hangingPunct="0">
              <a:spcBef>
                <a:spcPct val="50000"/>
              </a:spcBef>
            </a:pPr>
            <a:endParaRPr lang="en-US" dirty="0"/>
          </a:p>
        </p:txBody>
      </p:sp>
      <p:sp>
        <p:nvSpPr>
          <p:cNvPr id="20528" name="Line 62"/>
          <p:cNvSpPr>
            <a:spLocks noChangeShapeType="1"/>
          </p:cNvSpPr>
          <p:nvPr/>
        </p:nvSpPr>
        <p:spPr bwMode="auto">
          <a:xfrm flipH="1">
            <a:off x="6780213" y="3005138"/>
            <a:ext cx="147637" cy="55562"/>
          </a:xfrm>
          <a:prstGeom prst="line">
            <a:avLst/>
          </a:prstGeom>
          <a:noFill/>
          <a:ln w="6350">
            <a:solidFill>
              <a:schemeClr val="tx1"/>
            </a:solidFill>
            <a:round/>
            <a:headEnd/>
            <a:tailEnd/>
          </a:ln>
        </p:spPr>
        <p:txBody>
          <a:bodyPr wrap="none" anchor="ctr">
            <a:prstTxWarp prst="textNoShape">
              <a:avLst/>
            </a:prstTxWarp>
            <a:spAutoFit/>
          </a:bodyPr>
          <a:lstStyle/>
          <a:p>
            <a:endParaRPr lang="en-US" dirty="0"/>
          </a:p>
        </p:txBody>
      </p:sp>
      <p:sp>
        <p:nvSpPr>
          <p:cNvPr id="20529" name="Line 63"/>
          <p:cNvSpPr>
            <a:spLocks noChangeShapeType="1"/>
          </p:cNvSpPr>
          <p:nvPr/>
        </p:nvSpPr>
        <p:spPr bwMode="auto">
          <a:xfrm>
            <a:off x="7086600" y="3076575"/>
            <a:ext cx="17463" cy="136525"/>
          </a:xfrm>
          <a:prstGeom prst="line">
            <a:avLst/>
          </a:prstGeom>
          <a:noFill/>
          <a:ln w="6350">
            <a:solidFill>
              <a:schemeClr val="tx1"/>
            </a:solidFill>
            <a:round/>
            <a:headEnd/>
            <a:tailEnd/>
          </a:ln>
        </p:spPr>
        <p:txBody>
          <a:bodyPr anchor="ctr">
            <a:prstTxWarp prst="textNoShape">
              <a:avLst/>
            </a:prstTxWarp>
            <a:spAutoFit/>
          </a:bodyPr>
          <a:lstStyle/>
          <a:p>
            <a:endParaRPr lang="en-US" dirty="0"/>
          </a:p>
        </p:txBody>
      </p:sp>
      <p:sp>
        <p:nvSpPr>
          <p:cNvPr id="20530" name="Line 64"/>
          <p:cNvSpPr>
            <a:spLocks noChangeShapeType="1"/>
          </p:cNvSpPr>
          <p:nvPr/>
        </p:nvSpPr>
        <p:spPr bwMode="auto">
          <a:xfrm flipV="1">
            <a:off x="6870700" y="3022600"/>
            <a:ext cx="142875" cy="430213"/>
          </a:xfrm>
          <a:prstGeom prst="line">
            <a:avLst/>
          </a:prstGeom>
          <a:noFill/>
          <a:ln w="19050">
            <a:solidFill>
              <a:schemeClr val="accent2"/>
            </a:solidFill>
            <a:round/>
            <a:headEnd/>
            <a:tailEnd type="triangle" w="med" len="med"/>
          </a:ln>
        </p:spPr>
        <p:txBody>
          <a:bodyPr anchor="ctr">
            <a:prstTxWarp prst="textNoShape">
              <a:avLst/>
            </a:prstTxWarp>
            <a:spAutoFit/>
          </a:bodyPr>
          <a:lstStyle/>
          <a:p>
            <a:endParaRPr lang="en-US" dirty="0"/>
          </a:p>
        </p:txBody>
      </p:sp>
      <p:sp>
        <p:nvSpPr>
          <p:cNvPr id="20531" name="Text Box 65"/>
          <p:cNvSpPr txBox="1">
            <a:spLocks noChangeArrowheads="1"/>
          </p:cNvSpPr>
          <p:nvPr/>
        </p:nvSpPr>
        <p:spPr bwMode="auto">
          <a:xfrm>
            <a:off x="7653338" y="2584450"/>
            <a:ext cx="919162" cy="457200"/>
          </a:xfrm>
          <a:prstGeom prst="rect">
            <a:avLst/>
          </a:prstGeom>
          <a:noFill/>
          <a:ln w="12700">
            <a:noFill/>
            <a:miter lim="800000"/>
            <a:headEnd/>
            <a:tailEnd/>
          </a:ln>
        </p:spPr>
        <p:txBody>
          <a:bodyPr>
            <a:prstTxWarp prst="textNoShape">
              <a:avLst/>
            </a:prstTxWarp>
            <a:spAutoFit/>
          </a:bodyPr>
          <a:lstStyle/>
          <a:p>
            <a:pPr algn="ctr" eaLnBrk="0" hangingPunct="0">
              <a:spcBef>
                <a:spcPct val="50000"/>
              </a:spcBef>
            </a:pPr>
            <a:r>
              <a:rPr lang="en-US" sz="1200" dirty="0"/>
              <a:t>Antenna feed cone</a:t>
            </a:r>
          </a:p>
        </p:txBody>
      </p:sp>
      <p:sp>
        <p:nvSpPr>
          <p:cNvPr id="20532" name="Line 66"/>
          <p:cNvSpPr>
            <a:spLocks noChangeShapeType="1"/>
          </p:cNvSpPr>
          <p:nvPr/>
        </p:nvSpPr>
        <p:spPr bwMode="auto">
          <a:xfrm flipH="1">
            <a:off x="7178675" y="2886075"/>
            <a:ext cx="476250" cy="133350"/>
          </a:xfrm>
          <a:prstGeom prst="line">
            <a:avLst/>
          </a:prstGeom>
          <a:noFill/>
          <a:ln w="3175">
            <a:solidFill>
              <a:schemeClr val="tx1"/>
            </a:solidFill>
            <a:round/>
            <a:headEnd/>
            <a:tailEnd type="arrow" w="med" len="med"/>
          </a:ln>
        </p:spPr>
        <p:txBody>
          <a:bodyPr anchor="ctr">
            <a:prstTxWarp prst="textNoShape">
              <a:avLst/>
            </a:prstTxWarp>
            <a:spAutoFit/>
          </a:bodyPr>
          <a:lstStyle/>
          <a:p>
            <a:endParaRPr lang="en-US" dirty="0"/>
          </a:p>
        </p:txBody>
      </p:sp>
      <p:sp>
        <p:nvSpPr>
          <p:cNvPr id="20533" name="Text Box 67"/>
          <p:cNvSpPr txBox="1">
            <a:spLocks noChangeArrowheads="1"/>
          </p:cNvSpPr>
          <p:nvPr/>
        </p:nvSpPr>
        <p:spPr bwMode="auto">
          <a:xfrm>
            <a:off x="3825875" y="3222625"/>
            <a:ext cx="184150" cy="336550"/>
          </a:xfrm>
          <a:prstGeom prst="rect">
            <a:avLst/>
          </a:prstGeom>
          <a:noFill/>
          <a:ln w="12700">
            <a:noFill/>
            <a:miter lim="800000"/>
            <a:headEnd/>
            <a:tailEnd/>
          </a:ln>
        </p:spPr>
        <p:txBody>
          <a:bodyPr>
            <a:prstTxWarp prst="textNoShape">
              <a:avLst/>
            </a:prstTxWarp>
            <a:spAutoFit/>
          </a:bodyPr>
          <a:lstStyle/>
          <a:p>
            <a:pPr eaLnBrk="0" hangingPunct="0">
              <a:spcBef>
                <a:spcPct val="50000"/>
              </a:spcBef>
            </a:pPr>
            <a:r>
              <a:rPr lang="en-US" sz="1600" dirty="0"/>
              <a:t>•</a:t>
            </a:r>
          </a:p>
        </p:txBody>
      </p:sp>
      <p:sp>
        <p:nvSpPr>
          <p:cNvPr id="20534" name="Oval 68"/>
          <p:cNvSpPr>
            <a:spLocks noChangeArrowheads="1"/>
          </p:cNvSpPr>
          <p:nvPr/>
        </p:nvSpPr>
        <p:spPr bwMode="auto">
          <a:xfrm>
            <a:off x="2738438" y="4641850"/>
            <a:ext cx="485775" cy="485775"/>
          </a:xfrm>
          <a:prstGeom prst="ellipse">
            <a:avLst/>
          </a:prstGeom>
          <a:solidFill>
            <a:srgbClr val="87BEFC"/>
          </a:solidFill>
          <a:ln w="12700">
            <a:solidFill>
              <a:schemeClr val="tx1"/>
            </a:solidFill>
            <a:round/>
            <a:headEnd/>
            <a:tailEnd/>
          </a:ln>
        </p:spPr>
        <p:txBody>
          <a:bodyPr anchor="ctr">
            <a:prstTxWarp prst="textNoShape">
              <a:avLst/>
            </a:prstTxWarp>
            <a:spAutoFit/>
          </a:bodyPr>
          <a:lstStyle/>
          <a:p>
            <a:pPr eaLnBrk="0" hangingPunct="0">
              <a:spcBef>
                <a:spcPct val="50000"/>
              </a:spcBef>
            </a:pPr>
            <a:endParaRPr lang="en-US" dirty="0"/>
          </a:p>
        </p:txBody>
      </p:sp>
      <p:sp>
        <p:nvSpPr>
          <p:cNvPr id="20535" name="Text Box 69"/>
          <p:cNvSpPr txBox="1">
            <a:spLocks noChangeArrowheads="1"/>
          </p:cNvSpPr>
          <p:nvPr/>
        </p:nvSpPr>
        <p:spPr bwMode="auto">
          <a:xfrm>
            <a:off x="2586038" y="4349750"/>
            <a:ext cx="573087" cy="274638"/>
          </a:xfrm>
          <a:prstGeom prst="rect">
            <a:avLst/>
          </a:prstGeom>
          <a:noFill/>
          <a:ln w="12700">
            <a:noFill/>
            <a:miter lim="800000"/>
            <a:headEnd/>
            <a:tailEnd/>
          </a:ln>
        </p:spPr>
        <p:txBody>
          <a:bodyPr wrap="none">
            <a:prstTxWarp prst="textNoShape">
              <a:avLst/>
            </a:prstTxWarp>
            <a:spAutoFit/>
          </a:bodyPr>
          <a:lstStyle/>
          <a:p>
            <a:pPr algn="ctr" eaLnBrk="0" hangingPunct="0">
              <a:spcBef>
                <a:spcPct val="50000"/>
              </a:spcBef>
            </a:pPr>
            <a:r>
              <a:rPr lang="en-US" sz="1200" dirty="0"/>
              <a:t>Earth</a:t>
            </a:r>
            <a:endParaRPr lang="en-US" sz="1600" dirty="0"/>
          </a:p>
        </p:txBody>
      </p:sp>
      <p:sp>
        <p:nvSpPr>
          <p:cNvPr id="20536" name="Rectangle 70"/>
          <p:cNvSpPr>
            <a:spLocks noChangeArrowheads="1"/>
          </p:cNvSpPr>
          <p:nvPr/>
        </p:nvSpPr>
        <p:spPr bwMode="auto">
          <a:xfrm rot="-1287496">
            <a:off x="7226300" y="4883150"/>
            <a:ext cx="57150" cy="128588"/>
          </a:xfrm>
          <a:prstGeom prst="rect">
            <a:avLst/>
          </a:prstGeom>
          <a:solidFill>
            <a:schemeClr val="hlink"/>
          </a:solidFill>
          <a:ln w="12700">
            <a:solidFill>
              <a:schemeClr val="tx1"/>
            </a:solidFill>
            <a:miter lim="800000"/>
            <a:headEnd/>
            <a:tailEnd/>
          </a:ln>
        </p:spPr>
        <p:txBody>
          <a:bodyPr anchor="ctr">
            <a:prstTxWarp prst="textNoShape">
              <a:avLst/>
            </a:prstTxWarp>
            <a:spAutoFit/>
          </a:bodyPr>
          <a:lstStyle/>
          <a:p>
            <a:pPr eaLnBrk="0" hangingPunct="0">
              <a:spcBef>
                <a:spcPct val="50000"/>
              </a:spcBef>
            </a:pPr>
            <a:endParaRPr lang="en-US" dirty="0"/>
          </a:p>
        </p:txBody>
      </p:sp>
      <p:sp>
        <p:nvSpPr>
          <p:cNvPr id="20537" name="Text Box 71"/>
          <p:cNvSpPr txBox="1">
            <a:spLocks noChangeArrowheads="1"/>
          </p:cNvSpPr>
          <p:nvPr/>
        </p:nvSpPr>
        <p:spPr bwMode="auto">
          <a:xfrm>
            <a:off x="2048484" y="5348170"/>
            <a:ext cx="1495425" cy="457200"/>
          </a:xfrm>
          <a:prstGeom prst="rect">
            <a:avLst/>
          </a:prstGeom>
          <a:noFill/>
          <a:ln w="12700">
            <a:noFill/>
            <a:miter lim="800000"/>
            <a:headEnd/>
            <a:tailEnd/>
          </a:ln>
        </p:spPr>
        <p:txBody>
          <a:bodyPr>
            <a:prstTxWarp prst="textNoShape">
              <a:avLst/>
            </a:prstTxWarp>
            <a:spAutoFit/>
          </a:bodyPr>
          <a:lstStyle/>
          <a:p>
            <a:pPr algn="ctr" eaLnBrk="0" hangingPunct="0">
              <a:spcBef>
                <a:spcPct val="50000"/>
              </a:spcBef>
            </a:pPr>
            <a:r>
              <a:rPr lang="en-US" sz="1200" dirty="0"/>
              <a:t>Communications Station</a:t>
            </a:r>
            <a:endParaRPr lang="en-US" sz="1600" dirty="0"/>
          </a:p>
        </p:txBody>
      </p:sp>
      <p:sp>
        <p:nvSpPr>
          <p:cNvPr id="20538" name="Line 72"/>
          <p:cNvSpPr>
            <a:spLocks noChangeShapeType="1"/>
          </p:cNvSpPr>
          <p:nvPr/>
        </p:nvSpPr>
        <p:spPr bwMode="auto">
          <a:xfrm flipV="1">
            <a:off x="6756400" y="4954588"/>
            <a:ext cx="495300" cy="333375"/>
          </a:xfrm>
          <a:prstGeom prst="line">
            <a:avLst/>
          </a:prstGeom>
          <a:noFill/>
          <a:ln w="19050">
            <a:solidFill>
              <a:schemeClr val="accent2"/>
            </a:solidFill>
            <a:round/>
            <a:headEnd/>
            <a:tailEnd type="triangle" w="med" len="med"/>
          </a:ln>
        </p:spPr>
        <p:txBody>
          <a:bodyPr anchor="ctr">
            <a:prstTxWarp prst="textNoShape">
              <a:avLst/>
            </a:prstTxWarp>
            <a:spAutoFit/>
          </a:bodyPr>
          <a:lstStyle/>
          <a:p>
            <a:endParaRPr lang="en-US" dirty="0"/>
          </a:p>
        </p:txBody>
      </p:sp>
      <p:sp>
        <p:nvSpPr>
          <p:cNvPr id="20540" name="Line 74"/>
          <p:cNvSpPr>
            <a:spLocks noChangeShapeType="1"/>
          </p:cNvSpPr>
          <p:nvPr/>
        </p:nvSpPr>
        <p:spPr bwMode="auto">
          <a:xfrm flipH="1">
            <a:off x="2995613" y="3394075"/>
            <a:ext cx="958850" cy="1495425"/>
          </a:xfrm>
          <a:prstGeom prst="line">
            <a:avLst/>
          </a:prstGeom>
          <a:noFill/>
          <a:ln w="19050">
            <a:solidFill>
              <a:schemeClr val="accent2"/>
            </a:solidFill>
            <a:round/>
            <a:headEnd/>
            <a:tailEnd type="triangle" w="med" len="med"/>
          </a:ln>
        </p:spPr>
        <p:txBody>
          <a:bodyPr anchor="ctr">
            <a:prstTxWarp prst="textNoShape">
              <a:avLst/>
            </a:prstTxWarp>
            <a:spAutoFit/>
          </a:bodyPr>
          <a:lstStyle/>
          <a:p>
            <a:endParaRPr lang="en-US" dirty="0"/>
          </a:p>
        </p:txBody>
      </p:sp>
      <p:sp>
        <p:nvSpPr>
          <p:cNvPr id="20541" name="Text Box 75"/>
          <p:cNvSpPr txBox="1">
            <a:spLocks noChangeArrowheads="1"/>
          </p:cNvSpPr>
          <p:nvPr/>
        </p:nvSpPr>
        <p:spPr bwMode="auto">
          <a:xfrm>
            <a:off x="6359525" y="5197475"/>
            <a:ext cx="184150" cy="336550"/>
          </a:xfrm>
          <a:prstGeom prst="rect">
            <a:avLst/>
          </a:prstGeom>
          <a:noFill/>
          <a:ln w="12700">
            <a:noFill/>
            <a:miter lim="800000"/>
            <a:headEnd/>
            <a:tailEnd/>
          </a:ln>
        </p:spPr>
        <p:txBody>
          <a:bodyPr>
            <a:prstTxWarp prst="textNoShape">
              <a:avLst/>
            </a:prstTxWarp>
            <a:spAutoFit/>
          </a:bodyPr>
          <a:lstStyle/>
          <a:p>
            <a:pPr eaLnBrk="0" hangingPunct="0">
              <a:spcBef>
                <a:spcPct val="50000"/>
              </a:spcBef>
            </a:pPr>
            <a:r>
              <a:rPr lang="en-US" sz="1600" dirty="0"/>
              <a:t>•</a:t>
            </a:r>
          </a:p>
        </p:txBody>
      </p:sp>
      <p:sp>
        <p:nvSpPr>
          <p:cNvPr id="20542" name="Text Box 76"/>
          <p:cNvSpPr txBox="1">
            <a:spLocks noChangeArrowheads="1"/>
          </p:cNvSpPr>
          <p:nvPr/>
        </p:nvSpPr>
        <p:spPr bwMode="auto">
          <a:xfrm>
            <a:off x="6648450" y="5100638"/>
            <a:ext cx="184150" cy="336550"/>
          </a:xfrm>
          <a:prstGeom prst="rect">
            <a:avLst/>
          </a:prstGeom>
          <a:noFill/>
          <a:ln w="12700">
            <a:noFill/>
            <a:miter lim="800000"/>
            <a:headEnd/>
            <a:tailEnd/>
          </a:ln>
        </p:spPr>
        <p:txBody>
          <a:bodyPr>
            <a:prstTxWarp prst="textNoShape">
              <a:avLst/>
            </a:prstTxWarp>
            <a:spAutoFit/>
          </a:bodyPr>
          <a:lstStyle/>
          <a:p>
            <a:pPr eaLnBrk="0" hangingPunct="0">
              <a:spcBef>
                <a:spcPct val="50000"/>
              </a:spcBef>
            </a:pPr>
            <a:r>
              <a:rPr lang="en-US" sz="1600" dirty="0"/>
              <a:t>•</a:t>
            </a:r>
          </a:p>
        </p:txBody>
      </p:sp>
      <p:sp>
        <p:nvSpPr>
          <p:cNvPr id="20543" name="Text Box 90"/>
          <p:cNvSpPr txBox="1">
            <a:spLocks noChangeArrowheads="1"/>
          </p:cNvSpPr>
          <p:nvPr/>
        </p:nvSpPr>
        <p:spPr bwMode="auto">
          <a:xfrm>
            <a:off x="180115" y="5077522"/>
            <a:ext cx="1812914" cy="1384995"/>
          </a:xfrm>
          <a:prstGeom prst="rect">
            <a:avLst/>
          </a:prstGeom>
          <a:noFill/>
          <a:ln w="12700">
            <a:noFill/>
            <a:miter lim="800000"/>
            <a:headEnd/>
            <a:tailEnd/>
          </a:ln>
        </p:spPr>
        <p:txBody>
          <a:bodyPr wrap="square">
            <a:prstTxWarp prst="textNoShape">
              <a:avLst/>
            </a:prstTxWarp>
            <a:spAutoFit/>
          </a:bodyPr>
          <a:lstStyle/>
          <a:p>
            <a:pPr eaLnBrk="0" hangingPunct="0">
              <a:spcBef>
                <a:spcPct val="50000"/>
              </a:spcBef>
            </a:pPr>
            <a:r>
              <a:rPr lang="en-US" sz="1400" dirty="0">
                <a:solidFill>
                  <a:srgbClr val="FC0128"/>
                </a:solidFill>
              </a:rPr>
              <a:t>*</a:t>
            </a:r>
            <a:r>
              <a:rPr lang="en-US" sz="1000" dirty="0"/>
              <a:t>A barycenter is the center of mass of a system of bodies, such as Saturn plus all of Saturn's satellites, or, the sun and all the planets, satellites, comets and asteroids in the solar system.</a:t>
            </a:r>
            <a:endParaRPr lang="en-US" sz="900" dirty="0"/>
          </a:p>
        </p:txBody>
      </p:sp>
      <p:sp>
        <p:nvSpPr>
          <p:cNvPr id="20544" name="Text Box 91"/>
          <p:cNvSpPr txBox="1">
            <a:spLocks noChangeArrowheads="1"/>
          </p:cNvSpPr>
          <p:nvPr/>
        </p:nvSpPr>
        <p:spPr bwMode="auto">
          <a:xfrm>
            <a:off x="0" y="2524125"/>
            <a:ext cx="2954338" cy="825500"/>
          </a:xfrm>
          <a:prstGeom prst="rect">
            <a:avLst/>
          </a:prstGeom>
          <a:noFill/>
          <a:ln w="12700">
            <a:noFill/>
            <a:miter lim="800000"/>
            <a:headEnd/>
            <a:tailEnd/>
          </a:ln>
        </p:spPr>
        <p:txBody>
          <a:bodyPr>
            <a:prstTxWarp prst="textNoShape">
              <a:avLst/>
            </a:prstTxWarp>
            <a:spAutoFit/>
          </a:bodyPr>
          <a:lstStyle/>
          <a:p>
            <a:pPr eaLnBrk="0" hangingPunct="0">
              <a:spcBef>
                <a:spcPct val="50000"/>
              </a:spcBef>
            </a:pPr>
            <a:r>
              <a:rPr lang="en-US" sz="1600" dirty="0"/>
              <a:t>The head and the tail of every </a:t>
            </a:r>
            <a:r>
              <a:rPr lang="en-US" sz="1600" dirty="0">
                <a:solidFill>
                  <a:srgbClr val="0536D2"/>
                </a:solidFill>
              </a:rPr>
              <a:t>blue arrow</a:t>
            </a:r>
            <a:r>
              <a:rPr lang="en-US" sz="1600" dirty="0"/>
              <a:t> are located at “ephemeris objects.”</a:t>
            </a:r>
            <a:endParaRPr lang="en-US" sz="900" dirty="0"/>
          </a:p>
        </p:txBody>
      </p:sp>
      <p:sp>
        <p:nvSpPr>
          <p:cNvPr id="20545" name="Text Box 94"/>
          <p:cNvSpPr txBox="1">
            <a:spLocks noChangeArrowheads="1"/>
          </p:cNvSpPr>
          <p:nvPr/>
        </p:nvSpPr>
        <p:spPr bwMode="auto">
          <a:xfrm>
            <a:off x="7089775" y="4699000"/>
            <a:ext cx="212725" cy="336550"/>
          </a:xfrm>
          <a:prstGeom prst="rect">
            <a:avLst/>
          </a:prstGeom>
          <a:noFill/>
          <a:ln w="12700">
            <a:noFill/>
            <a:miter lim="800000"/>
            <a:headEnd/>
            <a:tailEnd/>
          </a:ln>
        </p:spPr>
        <p:txBody>
          <a:bodyPr>
            <a:prstTxWarp prst="textNoShape">
              <a:avLst/>
            </a:prstTxWarp>
            <a:spAutoFit/>
          </a:bodyPr>
          <a:lstStyle/>
          <a:p>
            <a:pPr eaLnBrk="0" hangingPunct="0">
              <a:spcBef>
                <a:spcPct val="50000"/>
              </a:spcBef>
            </a:pPr>
            <a:r>
              <a:rPr lang="en-US" sz="1600" dirty="0"/>
              <a:t>.</a:t>
            </a:r>
            <a:endParaRPr lang="en-US" dirty="0"/>
          </a:p>
        </p:txBody>
      </p:sp>
      <p:sp>
        <p:nvSpPr>
          <p:cNvPr id="20546" name="Text Box 95"/>
          <p:cNvSpPr txBox="1">
            <a:spLocks noChangeArrowheads="1"/>
          </p:cNvSpPr>
          <p:nvPr/>
        </p:nvSpPr>
        <p:spPr bwMode="auto">
          <a:xfrm>
            <a:off x="7159625" y="4683125"/>
            <a:ext cx="212725" cy="336550"/>
          </a:xfrm>
          <a:prstGeom prst="rect">
            <a:avLst/>
          </a:prstGeom>
          <a:noFill/>
          <a:ln w="12700">
            <a:noFill/>
            <a:miter lim="800000"/>
            <a:headEnd/>
            <a:tailEnd/>
          </a:ln>
        </p:spPr>
        <p:txBody>
          <a:bodyPr>
            <a:prstTxWarp prst="textNoShape">
              <a:avLst/>
            </a:prstTxWarp>
            <a:spAutoFit/>
          </a:bodyPr>
          <a:lstStyle/>
          <a:p>
            <a:pPr eaLnBrk="0" hangingPunct="0">
              <a:spcBef>
                <a:spcPct val="50000"/>
              </a:spcBef>
            </a:pPr>
            <a:r>
              <a:rPr lang="en-US" sz="1600" dirty="0"/>
              <a:t>.</a:t>
            </a:r>
            <a:endParaRPr lang="en-US" dirty="0"/>
          </a:p>
        </p:txBody>
      </p:sp>
      <p:sp>
        <p:nvSpPr>
          <p:cNvPr id="20547" name="Text Box 96"/>
          <p:cNvSpPr txBox="1">
            <a:spLocks noChangeArrowheads="1"/>
          </p:cNvSpPr>
          <p:nvPr/>
        </p:nvSpPr>
        <p:spPr bwMode="auto">
          <a:xfrm>
            <a:off x="7185025" y="4749800"/>
            <a:ext cx="212725" cy="336550"/>
          </a:xfrm>
          <a:prstGeom prst="rect">
            <a:avLst/>
          </a:prstGeom>
          <a:noFill/>
          <a:ln w="12700">
            <a:noFill/>
            <a:miter lim="800000"/>
            <a:headEnd/>
            <a:tailEnd/>
          </a:ln>
        </p:spPr>
        <p:txBody>
          <a:bodyPr>
            <a:prstTxWarp prst="textNoShape">
              <a:avLst/>
            </a:prstTxWarp>
            <a:spAutoFit/>
          </a:bodyPr>
          <a:lstStyle/>
          <a:p>
            <a:pPr eaLnBrk="0" hangingPunct="0">
              <a:spcBef>
                <a:spcPct val="50000"/>
              </a:spcBef>
            </a:pPr>
            <a:r>
              <a:rPr lang="en-US" sz="1600" dirty="0"/>
              <a:t>.</a:t>
            </a:r>
            <a:endParaRPr lang="en-US" dirty="0"/>
          </a:p>
        </p:txBody>
      </p:sp>
      <p:sp>
        <p:nvSpPr>
          <p:cNvPr id="20548" name="Text Box 97"/>
          <p:cNvSpPr txBox="1">
            <a:spLocks noChangeArrowheads="1"/>
          </p:cNvSpPr>
          <p:nvPr/>
        </p:nvSpPr>
        <p:spPr bwMode="auto">
          <a:xfrm>
            <a:off x="7121525" y="4762500"/>
            <a:ext cx="212725" cy="336550"/>
          </a:xfrm>
          <a:prstGeom prst="rect">
            <a:avLst/>
          </a:prstGeom>
          <a:noFill/>
          <a:ln w="12700">
            <a:noFill/>
            <a:miter lim="800000"/>
            <a:headEnd/>
            <a:tailEnd/>
          </a:ln>
        </p:spPr>
        <p:txBody>
          <a:bodyPr>
            <a:prstTxWarp prst="textNoShape">
              <a:avLst/>
            </a:prstTxWarp>
            <a:spAutoFit/>
          </a:bodyPr>
          <a:lstStyle/>
          <a:p>
            <a:pPr eaLnBrk="0" hangingPunct="0">
              <a:spcBef>
                <a:spcPct val="50000"/>
              </a:spcBef>
            </a:pPr>
            <a:r>
              <a:rPr lang="en-US" sz="1600" dirty="0"/>
              <a:t>.</a:t>
            </a:r>
            <a:endParaRPr lang="en-US" dirty="0"/>
          </a:p>
        </p:txBody>
      </p:sp>
      <p:sp>
        <p:nvSpPr>
          <p:cNvPr id="85" name="Line 56"/>
          <p:cNvSpPr>
            <a:spLocks noChangeShapeType="1"/>
          </p:cNvSpPr>
          <p:nvPr/>
        </p:nvSpPr>
        <p:spPr bwMode="auto">
          <a:xfrm flipH="1" flipV="1">
            <a:off x="7360442" y="5009630"/>
            <a:ext cx="582366" cy="2342"/>
          </a:xfrm>
          <a:prstGeom prst="line">
            <a:avLst/>
          </a:prstGeom>
          <a:noFill/>
          <a:ln w="3175">
            <a:solidFill>
              <a:schemeClr val="tx1"/>
            </a:solidFill>
            <a:round/>
            <a:headEnd/>
            <a:tailEnd type="arrow" w="med" len="med"/>
          </a:ln>
        </p:spPr>
        <p:txBody>
          <a:bodyPr wrap="square" anchor="ctr">
            <a:prstTxWarp prst="textNoShape">
              <a:avLst/>
            </a:prstTxWarp>
            <a:spAutoFit/>
          </a:bodyPr>
          <a:lstStyle/>
          <a:p>
            <a:endParaRPr lang="en-US" dirty="0"/>
          </a:p>
        </p:txBody>
      </p:sp>
      <p:sp>
        <p:nvSpPr>
          <p:cNvPr id="4" name="Moon 3"/>
          <p:cNvSpPr/>
          <p:nvPr/>
        </p:nvSpPr>
        <p:spPr bwMode="auto">
          <a:xfrm rot="438017">
            <a:off x="3073400" y="5109633"/>
            <a:ext cx="165100" cy="194733"/>
          </a:xfrm>
          <a:prstGeom prst="moon">
            <a:avLst/>
          </a:prstGeom>
          <a:solidFill>
            <a:schemeClr val="bg1">
              <a:lumMod val="50000"/>
            </a:schemeClr>
          </a:solidFill>
          <a:ln w="1270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800" b="1" i="0" u="none" strike="noStrike" cap="none" normalizeH="0" baseline="0" dirty="0">
              <a:ln>
                <a:noFill/>
              </a:ln>
              <a:solidFill>
                <a:schemeClr val="tx1"/>
              </a:solidFill>
              <a:effectLst/>
              <a:latin typeface="Arial" charset="0"/>
            </a:endParaRPr>
          </a:p>
        </p:txBody>
      </p:sp>
      <p:sp>
        <p:nvSpPr>
          <p:cNvPr id="20539" name="Line 73"/>
          <p:cNvSpPr>
            <a:spLocks noChangeShapeType="1"/>
          </p:cNvSpPr>
          <p:nvPr/>
        </p:nvSpPr>
        <p:spPr bwMode="auto">
          <a:xfrm>
            <a:off x="3001963" y="4892676"/>
            <a:ext cx="151869" cy="335492"/>
          </a:xfrm>
          <a:prstGeom prst="line">
            <a:avLst/>
          </a:prstGeom>
          <a:noFill/>
          <a:ln w="19050">
            <a:solidFill>
              <a:schemeClr val="accent2"/>
            </a:solidFill>
            <a:round/>
            <a:headEnd/>
            <a:tailEnd type="triangle" w="med" len="med"/>
          </a:ln>
        </p:spPr>
        <p:txBody>
          <a:bodyPr wrap="square" anchor="ctr">
            <a:prstTxWarp prst="textNoShape">
              <a:avLst/>
            </a:prstTxWarp>
            <a:spAutoFit/>
          </a:bodyPr>
          <a:lstStyle/>
          <a:p>
            <a:endParaRPr lang="en-US" dirty="0"/>
          </a:p>
        </p:txBody>
      </p:sp>
      <p:pic>
        <p:nvPicPr>
          <p:cNvPr id="5" name="Picture 4" descr="communication-th.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05960" y="5080361"/>
            <a:ext cx="189111" cy="271334"/>
          </a:xfrm>
          <a:prstGeom prst="rect">
            <a:avLst/>
          </a:prstGeom>
        </p:spPr>
      </p:pic>
    </p:spTree>
  </p:cSld>
  <p:clrMapOvr>
    <a:masterClrMapping/>
  </p:clrMapOvr>
  <p:transition/>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Footer Placeholder 3"/>
          <p:cNvSpPr>
            <a:spLocks noGrp="1"/>
          </p:cNvSpPr>
          <p:nvPr>
            <p:ph type="ftr" sz="quarter" idx="10"/>
          </p:nvPr>
        </p:nvSpPr>
        <p:spPr>
          <a:noFill/>
        </p:spPr>
        <p:txBody>
          <a:bodyPr/>
          <a:lstStyle/>
          <a:p>
            <a:r>
              <a:rPr lang="en-US" dirty="0"/>
              <a:t>SPK Subsystem</a:t>
            </a:r>
          </a:p>
        </p:txBody>
      </p:sp>
      <p:sp>
        <p:nvSpPr>
          <p:cNvPr id="96259" name="Slide Number Placeholder 4"/>
          <p:cNvSpPr>
            <a:spLocks noGrp="1"/>
          </p:cNvSpPr>
          <p:nvPr>
            <p:ph type="sldNum" sz="quarter" idx="11"/>
          </p:nvPr>
        </p:nvSpPr>
        <p:spPr>
          <a:noFill/>
        </p:spPr>
        <p:txBody>
          <a:bodyPr/>
          <a:lstStyle/>
          <a:p>
            <a:fld id="{37DD6292-A23B-2241-9C8B-8FB2523F61BE}" type="slidenum">
              <a:rPr lang="en-US"/>
              <a:pPr/>
              <a:t>60</a:t>
            </a:fld>
            <a:endParaRPr lang="en-US" sz="1400" b="0" dirty="0">
              <a:latin typeface="Times New Roman" charset="0"/>
            </a:endParaRPr>
          </a:p>
        </p:txBody>
      </p:sp>
      <p:sp>
        <p:nvSpPr>
          <p:cNvPr id="96260" name="Rectangle 2"/>
          <p:cNvSpPr>
            <a:spLocks noGrp="1" noChangeArrowheads="1"/>
          </p:cNvSpPr>
          <p:nvPr>
            <p:ph type="body" idx="1"/>
          </p:nvPr>
        </p:nvSpPr>
        <p:spPr>
          <a:xfrm>
            <a:off x="547297" y="1524000"/>
            <a:ext cx="8088703" cy="5105400"/>
          </a:xfrm>
        </p:spPr>
        <p:txBody>
          <a:bodyPr lIns="90487" rIns="90487"/>
          <a:lstStyle/>
          <a:p>
            <a:r>
              <a:rPr lang="en-US" dirty="0"/>
              <a:t>An infrequent problem occurs when your SPK file(s) contain data for both target and observer, and cover the period of interest, but ephemeris data for an intermediate body needed to chain the target and observer together is missing.</a:t>
            </a:r>
          </a:p>
          <a:p>
            <a:pPr lvl="1"/>
            <a:r>
              <a:rPr lang="en-US" dirty="0"/>
              <a:t>Example: You load a spacecraft SPK containing ephemeris for Cassini (-82) relative to the solar system barycenter (0), and you load a satellite SPK containing the ephemeris for Titan (606) and Saturn (699) relative to the Saturn barycenter (6). But you forgot to load a planet SPK file that contains data for the Saturn barycenter (6) relative to the solar system barycenter (0). The SPK software cannot “connect” Cassini to Titan or to Saturn. (See the drawing on the next page.)</a:t>
            </a:r>
          </a:p>
          <a:p>
            <a:pPr lvl="1"/>
            <a:r>
              <a:rPr lang="en-US" dirty="0"/>
              <a:t>In this case, knowing what is the “Center Body” of movement for each target body is important; this is shown in SPACIT, and also in BRIEF summaries when the -c command line option is used.</a:t>
            </a:r>
          </a:p>
          <a:p>
            <a:pPr lvl="1"/>
            <a:r>
              <a:rPr lang="en-US" dirty="0"/>
              <a:t>This problem is illustrated on the next page.</a:t>
            </a:r>
          </a:p>
        </p:txBody>
      </p:sp>
      <p:sp>
        <p:nvSpPr>
          <p:cNvPr id="96261" name="Rectangle 3"/>
          <p:cNvSpPr>
            <a:spLocks noGrp="1" noChangeArrowheads="1"/>
          </p:cNvSpPr>
          <p:nvPr>
            <p:ph type="title"/>
          </p:nvPr>
        </p:nvSpPr>
        <p:spPr>
          <a:xfrm>
            <a:off x="2295525" y="381000"/>
            <a:ext cx="6111875" cy="474663"/>
          </a:xfrm>
        </p:spPr>
        <p:txBody>
          <a:bodyPr/>
          <a:lstStyle/>
          <a:p>
            <a:r>
              <a:rPr lang="en-US" dirty="0"/>
              <a:t>Problems Using SPK Files – 3a</a:t>
            </a:r>
          </a:p>
        </p:txBody>
      </p:sp>
    </p:spTree>
    <p:extLst>
      <p:ext uri="{BB962C8B-B14F-4D97-AF65-F5344CB8AC3E}">
        <p14:creationId xmlns:p14="http://schemas.microsoft.com/office/powerpoint/2010/main" val="23553102"/>
      </p:ext>
    </p:extLst>
  </p:cSld>
  <p:clrMapOvr>
    <a:masterClrMapping/>
  </p:clrMapOvr>
  <p:transition/>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Footer Placeholder 3"/>
          <p:cNvSpPr>
            <a:spLocks noGrp="1"/>
          </p:cNvSpPr>
          <p:nvPr>
            <p:ph type="ftr" sz="quarter" idx="10"/>
          </p:nvPr>
        </p:nvSpPr>
        <p:spPr>
          <a:noFill/>
        </p:spPr>
        <p:txBody>
          <a:bodyPr/>
          <a:lstStyle/>
          <a:p>
            <a:r>
              <a:rPr lang="en-US" dirty="0"/>
              <a:t>SPK Subsystem</a:t>
            </a:r>
          </a:p>
        </p:txBody>
      </p:sp>
      <p:sp>
        <p:nvSpPr>
          <p:cNvPr id="98307" name="Slide Number Placeholder 4"/>
          <p:cNvSpPr>
            <a:spLocks noGrp="1"/>
          </p:cNvSpPr>
          <p:nvPr>
            <p:ph type="sldNum" sz="quarter" idx="11"/>
          </p:nvPr>
        </p:nvSpPr>
        <p:spPr>
          <a:noFill/>
        </p:spPr>
        <p:txBody>
          <a:bodyPr/>
          <a:lstStyle/>
          <a:p>
            <a:fld id="{623C9CC2-45C5-E246-BD82-31AE3E9FC369}" type="slidenum">
              <a:rPr lang="en-US"/>
              <a:pPr/>
              <a:t>61</a:t>
            </a:fld>
            <a:endParaRPr lang="en-US" sz="1400" b="0" dirty="0">
              <a:latin typeface="Times New Roman" charset="0"/>
            </a:endParaRPr>
          </a:p>
        </p:txBody>
      </p:sp>
      <p:sp>
        <p:nvSpPr>
          <p:cNvPr id="98308" name="Rectangle 2"/>
          <p:cNvSpPr>
            <a:spLocks noGrp="1" noChangeArrowheads="1"/>
          </p:cNvSpPr>
          <p:nvPr>
            <p:ph type="title"/>
          </p:nvPr>
        </p:nvSpPr>
        <p:spPr>
          <a:xfrm>
            <a:off x="3025775" y="152400"/>
            <a:ext cx="4649788" cy="685800"/>
          </a:xfrm>
        </p:spPr>
        <p:txBody>
          <a:bodyPr/>
          <a:lstStyle/>
          <a:p>
            <a:r>
              <a:rPr lang="en-US" sz="2400" dirty="0"/>
              <a:t>Problems Using SPK Files - 3b </a:t>
            </a:r>
            <a:br>
              <a:rPr lang="en-US" sz="2400" dirty="0"/>
            </a:br>
            <a:r>
              <a:rPr lang="en-US" sz="2400" dirty="0"/>
              <a:t>(drawing)</a:t>
            </a:r>
            <a:endParaRPr lang="en-US" sz="2800" dirty="0"/>
          </a:p>
        </p:txBody>
      </p:sp>
      <p:sp>
        <p:nvSpPr>
          <p:cNvPr id="98309" name="Oval 5"/>
          <p:cNvSpPr>
            <a:spLocks noChangeArrowheads="1"/>
          </p:cNvSpPr>
          <p:nvPr/>
        </p:nvSpPr>
        <p:spPr bwMode="auto">
          <a:xfrm>
            <a:off x="1403350" y="2625725"/>
            <a:ext cx="228600" cy="228600"/>
          </a:xfrm>
          <a:prstGeom prst="ellipse">
            <a:avLst/>
          </a:prstGeom>
          <a:solidFill>
            <a:schemeClr val="accent1"/>
          </a:solidFill>
          <a:ln w="9525">
            <a:solidFill>
              <a:schemeClr val="tx1"/>
            </a:solidFill>
            <a:round/>
            <a:headEnd/>
            <a:tailEnd/>
          </a:ln>
        </p:spPr>
        <p:txBody>
          <a:bodyPr wrap="none" anchor="ctr">
            <a:prstTxWarp prst="textNoShape">
              <a:avLst/>
            </a:prstTxWarp>
          </a:bodyPr>
          <a:lstStyle/>
          <a:p>
            <a:pPr eaLnBrk="0" hangingPunct="0">
              <a:spcBef>
                <a:spcPct val="50000"/>
              </a:spcBef>
            </a:pPr>
            <a:endParaRPr lang="en-US" dirty="0"/>
          </a:p>
        </p:txBody>
      </p:sp>
      <p:sp>
        <p:nvSpPr>
          <p:cNvPr id="98310" name="Oval 6"/>
          <p:cNvSpPr>
            <a:spLocks noChangeArrowheads="1"/>
          </p:cNvSpPr>
          <p:nvPr/>
        </p:nvSpPr>
        <p:spPr bwMode="auto">
          <a:xfrm>
            <a:off x="2201863" y="1465263"/>
            <a:ext cx="609600" cy="609600"/>
          </a:xfrm>
          <a:prstGeom prst="ellipse">
            <a:avLst/>
          </a:prstGeom>
          <a:solidFill>
            <a:srgbClr val="B3B98A"/>
          </a:solidFill>
          <a:ln w="9525">
            <a:solidFill>
              <a:schemeClr val="tx1"/>
            </a:solidFill>
            <a:round/>
            <a:headEnd/>
            <a:tailEnd/>
          </a:ln>
        </p:spPr>
        <p:txBody>
          <a:bodyPr wrap="none" anchor="ctr">
            <a:prstTxWarp prst="textNoShape">
              <a:avLst/>
            </a:prstTxWarp>
          </a:bodyPr>
          <a:lstStyle/>
          <a:p>
            <a:pPr eaLnBrk="0" hangingPunct="0">
              <a:spcBef>
                <a:spcPct val="50000"/>
              </a:spcBef>
            </a:pPr>
            <a:endParaRPr lang="en-US" dirty="0"/>
          </a:p>
        </p:txBody>
      </p:sp>
      <p:sp>
        <p:nvSpPr>
          <p:cNvPr id="98311" name="Text Box 7"/>
          <p:cNvSpPr txBox="1">
            <a:spLocks noChangeArrowheads="1"/>
          </p:cNvSpPr>
          <p:nvPr/>
        </p:nvSpPr>
        <p:spPr bwMode="auto">
          <a:xfrm>
            <a:off x="2320925" y="2143125"/>
            <a:ext cx="228600" cy="274638"/>
          </a:xfrm>
          <a:prstGeom prst="rect">
            <a:avLst/>
          </a:prstGeom>
          <a:noFill/>
          <a:ln w="9525">
            <a:noFill/>
            <a:miter lim="800000"/>
            <a:headEnd/>
            <a:tailEnd/>
          </a:ln>
        </p:spPr>
        <p:txBody>
          <a:bodyPr>
            <a:prstTxWarp prst="textNoShape">
              <a:avLst/>
            </a:prstTxWarp>
            <a:spAutoFit/>
          </a:bodyPr>
          <a:lstStyle/>
          <a:p>
            <a:pPr eaLnBrk="0" hangingPunct="0"/>
            <a:r>
              <a:rPr lang="en-US" sz="1200" b="0" dirty="0"/>
              <a:t>+</a:t>
            </a:r>
          </a:p>
        </p:txBody>
      </p:sp>
      <p:sp>
        <p:nvSpPr>
          <p:cNvPr id="98312" name="Text Box 8"/>
          <p:cNvSpPr txBox="1">
            <a:spLocks noChangeArrowheads="1"/>
          </p:cNvSpPr>
          <p:nvPr/>
        </p:nvSpPr>
        <p:spPr bwMode="auto">
          <a:xfrm>
            <a:off x="7061200" y="4640263"/>
            <a:ext cx="228600" cy="274637"/>
          </a:xfrm>
          <a:prstGeom prst="rect">
            <a:avLst/>
          </a:prstGeom>
          <a:noFill/>
          <a:ln w="9525">
            <a:noFill/>
            <a:miter lim="800000"/>
            <a:headEnd/>
            <a:tailEnd/>
          </a:ln>
        </p:spPr>
        <p:txBody>
          <a:bodyPr>
            <a:prstTxWarp prst="textNoShape">
              <a:avLst/>
            </a:prstTxWarp>
            <a:spAutoFit/>
          </a:bodyPr>
          <a:lstStyle/>
          <a:p>
            <a:pPr eaLnBrk="0" hangingPunct="0"/>
            <a:r>
              <a:rPr lang="en-US" sz="1200" b="0" dirty="0"/>
              <a:t>+</a:t>
            </a:r>
          </a:p>
        </p:txBody>
      </p:sp>
      <p:sp>
        <p:nvSpPr>
          <p:cNvPr id="98313" name="Oval 9"/>
          <p:cNvSpPr>
            <a:spLocks noChangeArrowheads="1"/>
          </p:cNvSpPr>
          <p:nvPr/>
        </p:nvSpPr>
        <p:spPr bwMode="auto">
          <a:xfrm>
            <a:off x="1973263" y="1770063"/>
            <a:ext cx="990600" cy="990600"/>
          </a:xfrm>
          <a:prstGeom prst="ellipse">
            <a:avLst/>
          </a:prstGeom>
          <a:noFill/>
          <a:ln w="19050">
            <a:solidFill>
              <a:schemeClr val="tx1"/>
            </a:solidFill>
            <a:prstDash val="dashDot"/>
            <a:round/>
            <a:headEnd/>
            <a:tailEnd/>
          </a:ln>
        </p:spPr>
        <p:txBody>
          <a:bodyPr wrap="none" anchor="ctr">
            <a:prstTxWarp prst="textNoShape">
              <a:avLst/>
            </a:prstTxWarp>
          </a:bodyPr>
          <a:lstStyle/>
          <a:p>
            <a:pPr eaLnBrk="0" hangingPunct="0">
              <a:spcBef>
                <a:spcPct val="50000"/>
              </a:spcBef>
            </a:pPr>
            <a:endParaRPr lang="en-US" dirty="0"/>
          </a:p>
        </p:txBody>
      </p:sp>
      <p:sp>
        <p:nvSpPr>
          <p:cNvPr id="98314" name="Oval 10"/>
          <p:cNvSpPr>
            <a:spLocks noChangeArrowheads="1"/>
          </p:cNvSpPr>
          <p:nvPr/>
        </p:nvSpPr>
        <p:spPr bwMode="auto">
          <a:xfrm>
            <a:off x="1439863" y="1236663"/>
            <a:ext cx="2133600" cy="2133600"/>
          </a:xfrm>
          <a:prstGeom prst="ellipse">
            <a:avLst/>
          </a:prstGeom>
          <a:noFill/>
          <a:ln w="19050">
            <a:solidFill>
              <a:schemeClr val="tx1"/>
            </a:solidFill>
            <a:prstDash val="dashDot"/>
            <a:round/>
            <a:headEnd/>
            <a:tailEnd/>
          </a:ln>
        </p:spPr>
        <p:txBody>
          <a:bodyPr wrap="none" anchor="ctr">
            <a:prstTxWarp prst="textNoShape">
              <a:avLst/>
            </a:prstTxWarp>
          </a:bodyPr>
          <a:lstStyle/>
          <a:p>
            <a:pPr eaLnBrk="0" hangingPunct="0">
              <a:spcBef>
                <a:spcPct val="50000"/>
              </a:spcBef>
            </a:pPr>
            <a:endParaRPr lang="en-US" dirty="0"/>
          </a:p>
        </p:txBody>
      </p:sp>
      <p:sp>
        <p:nvSpPr>
          <p:cNvPr id="98315" name="Oval 11"/>
          <p:cNvSpPr>
            <a:spLocks noChangeArrowheads="1"/>
          </p:cNvSpPr>
          <p:nvPr/>
        </p:nvSpPr>
        <p:spPr bwMode="auto">
          <a:xfrm>
            <a:off x="6564313" y="4133850"/>
            <a:ext cx="1276350" cy="1276350"/>
          </a:xfrm>
          <a:prstGeom prst="ellipse">
            <a:avLst/>
          </a:prstGeom>
          <a:noFill/>
          <a:ln w="19050">
            <a:solidFill>
              <a:schemeClr val="tx1"/>
            </a:solidFill>
            <a:prstDash val="dashDot"/>
            <a:round/>
            <a:headEnd/>
            <a:tailEnd/>
          </a:ln>
        </p:spPr>
        <p:txBody>
          <a:bodyPr wrap="none" anchor="ctr">
            <a:prstTxWarp prst="textNoShape">
              <a:avLst/>
            </a:prstTxWarp>
          </a:bodyPr>
          <a:lstStyle/>
          <a:p>
            <a:pPr eaLnBrk="0" hangingPunct="0">
              <a:spcBef>
                <a:spcPct val="50000"/>
              </a:spcBef>
            </a:pPr>
            <a:endParaRPr lang="en-US" dirty="0"/>
          </a:p>
        </p:txBody>
      </p:sp>
      <p:sp>
        <p:nvSpPr>
          <p:cNvPr id="98316" name="Freeform 12"/>
          <p:cNvSpPr>
            <a:spLocks/>
          </p:cNvSpPr>
          <p:nvPr/>
        </p:nvSpPr>
        <p:spPr bwMode="auto">
          <a:xfrm>
            <a:off x="5935663" y="2379663"/>
            <a:ext cx="639762" cy="717550"/>
          </a:xfrm>
          <a:custGeom>
            <a:avLst/>
            <a:gdLst>
              <a:gd name="T0" fmla="*/ 2147483647 w 1875"/>
              <a:gd name="T1" fmla="*/ 2147483647 h 2105"/>
              <a:gd name="T2" fmla="*/ 2147483647 w 1875"/>
              <a:gd name="T3" fmla="*/ 2147483647 h 2105"/>
              <a:gd name="T4" fmla="*/ 2147483647 w 1875"/>
              <a:gd name="T5" fmla="*/ 2147483647 h 2105"/>
              <a:gd name="T6" fmla="*/ 2147483647 w 1875"/>
              <a:gd name="T7" fmla="*/ 2147483647 h 2105"/>
              <a:gd name="T8" fmla="*/ 2147483647 w 1875"/>
              <a:gd name="T9" fmla="*/ 2147483647 h 2105"/>
              <a:gd name="T10" fmla="*/ 2147483647 w 1875"/>
              <a:gd name="T11" fmla="*/ 2147483647 h 2105"/>
              <a:gd name="T12" fmla="*/ 2147483647 w 1875"/>
              <a:gd name="T13" fmla="*/ 2147483647 h 2105"/>
              <a:gd name="T14" fmla="*/ 2147483647 w 1875"/>
              <a:gd name="T15" fmla="*/ 2147483647 h 2105"/>
              <a:gd name="T16" fmla="*/ 2147483647 w 1875"/>
              <a:gd name="T17" fmla="*/ 2147483647 h 2105"/>
              <a:gd name="T18" fmla="*/ 2147483647 w 1875"/>
              <a:gd name="T19" fmla="*/ 2147483647 h 2105"/>
              <a:gd name="T20" fmla="*/ 2147483647 w 1875"/>
              <a:gd name="T21" fmla="*/ 2147483647 h 2105"/>
              <a:gd name="T22" fmla="*/ 2147483647 w 1875"/>
              <a:gd name="T23" fmla="*/ 2147483647 h 2105"/>
              <a:gd name="T24" fmla="*/ 2147483647 w 1875"/>
              <a:gd name="T25" fmla="*/ 2147483647 h 2105"/>
              <a:gd name="T26" fmla="*/ 2147483647 w 1875"/>
              <a:gd name="T27" fmla="*/ 2147483647 h 2105"/>
              <a:gd name="T28" fmla="*/ 2147483647 w 1875"/>
              <a:gd name="T29" fmla="*/ 2147483647 h 2105"/>
              <a:gd name="T30" fmla="*/ 2147483647 w 1875"/>
              <a:gd name="T31" fmla="*/ 2147483647 h 2105"/>
              <a:gd name="T32" fmla="*/ 2147483647 w 1875"/>
              <a:gd name="T33" fmla="*/ 2147483647 h 2105"/>
              <a:gd name="T34" fmla="*/ 2147483647 w 1875"/>
              <a:gd name="T35" fmla="*/ 2147483647 h 2105"/>
              <a:gd name="T36" fmla="*/ 2147483647 w 1875"/>
              <a:gd name="T37" fmla="*/ 2147483647 h 2105"/>
              <a:gd name="T38" fmla="*/ 2147483647 w 1875"/>
              <a:gd name="T39" fmla="*/ 2147483647 h 2105"/>
              <a:gd name="T40" fmla="*/ 2147483647 w 1875"/>
              <a:gd name="T41" fmla="*/ 2147483647 h 2105"/>
              <a:gd name="T42" fmla="*/ 2147483647 w 1875"/>
              <a:gd name="T43" fmla="*/ 2147483647 h 2105"/>
              <a:gd name="T44" fmla="*/ 2147483647 w 1875"/>
              <a:gd name="T45" fmla="*/ 2147483647 h 2105"/>
              <a:gd name="T46" fmla="*/ 2147483647 w 1875"/>
              <a:gd name="T47" fmla="*/ 2147483647 h 2105"/>
              <a:gd name="T48" fmla="*/ 2147483647 w 1875"/>
              <a:gd name="T49" fmla="*/ 2147483647 h 2105"/>
              <a:gd name="T50" fmla="*/ 2147483647 w 1875"/>
              <a:gd name="T51" fmla="*/ 2147483647 h 2105"/>
              <a:gd name="T52" fmla="*/ 2147483647 w 1875"/>
              <a:gd name="T53" fmla="*/ 2147483647 h 2105"/>
              <a:gd name="T54" fmla="*/ 2147483647 w 1875"/>
              <a:gd name="T55" fmla="*/ 2147483647 h 2105"/>
              <a:gd name="T56" fmla="*/ 2147483647 w 1875"/>
              <a:gd name="T57" fmla="*/ 2147483647 h 2105"/>
              <a:gd name="T58" fmla="*/ 2147483647 w 1875"/>
              <a:gd name="T59" fmla="*/ 2147483647 h 2105"/>
              <a:gd name="T60" fmla="*/ 2147483647 w 1875"/>
              <a:gd name="T61" fmla="*/ 2147483647 h 2105"/>
              <a:gd name="T62" fmla="*/ 2147483647 w 1875"/>
              <a:gd name="T63" fmla="*/ 2147483647 h 2105"/>
              <a:gd name="T64" fmla="*/ 2147483647 w 1875"/>
              <a:gd name="T65" fmla="*/ 2147483647 h 2105"/>
              <a:gd name="T66" fmla="*/ 2147483647 w 1875"/>
              <a:gd name="T67" fmla="*/ 2147483647 h 2105"/>
              <a:gd name="T68" fmla="*/ 2147483647 w 1875"/>
              <a:gd name="T69" fmla="*/ 2147483647 h 2105"/>
              <a:gd name="T70" fmla="*/ 2147483647 w 1875"/>
              <a:gd name="T71" fmla="*/ 2147483647 h 2105"/>
              <a:gd name="T72" fmla="*/ 2147483647 w 1875"/>
              <a:gd name="T73" fmla="*/ 2147483647 h 2105"/>
              <a:gd name="T74" fmla="*/ 2147483647 w 1875"/>
              <a:gd name="T75" fmla="*/ 2147483647 h 2105"/>
              <a:gd name="T76" fmla="*/ 2147483647 w 1875"/>
              <a:gd name="T77" fmla="*/ 2147483647 h 2105"/>
              <a:gd name="T78" fmla="*/ 2147483647 w 1875"/>
              <a:gd name="T79" fmla="*/ 2147483647 h 2105"/>
              <a:gd name="T80" fmla="*/ 2147483647 w 1875"/>
              <a:gd name="T81" fmla="*/ 2147483647 h 2105"/>
              <a:gd name="T82" fmla="*/ 2147483647 w 1875"/>
              <a:gd name="T83" fmla="*/ 2147483647 h 2105"/>
              <a:gd name="T84" fmla="*/ 2147483647 w 1875"/>
              <a:gd name="T85" fmla="*/ 2147483647 h 2105"/>
              <a:gd name="T86" fmla="*/ 2147483647 w 1875"/>
              <a:gd name="T87" fmla="*/ 2147483647 h 2105"/>
              <a:gd name="T88" fmla="*/ 2147483647 w 1875"/>
              <a:gd name="T89" fmla="*/ 2147483647 h 2105"/>
              <a:gd name="T90" fmla="*/ 2147483647 w 1875"/>
              <a:gd name="T91" fmla="*/ 2147483647 h 2105"/>
              <a:gd name="T92" fmla="*/ 2147483647 w 1875"/>
              <a:gd name="T93" fmla="*/ 2147483647 h 2105"/>
              <a:gd name="T94" fmla="*/ 2147483647 w 1875"/>
              <a:gd name="T95" fmla="*/ 2147483647 h 2105"/>
              <a:gd name="T96" fmla="*/ 2147483647 w 1875"/>
              <a:gd name="T97" fmla="*/ 2147483647 h 2105"/>
              <a:gd name="T98" fmla="*/ 2147483647 w 1875"/>
              <a:gd name="T99" fmla="*/ 2147483647 h 2105"/>
              <a:gd name="T100" fmla="*/ 2147483647 w 1875"/>
              <a:gd name="T101" fmla="*/ 2147483647 h 2105"/>
              <a:gd name="T102" fmla="*/ 2147483647 w 1875"/>
              <a:gd name="T103" fmla="*/ 2147483647 h 2105"/>
              <a:gd name="T104" fmla="*/ 2147483647 w 1875"/>
              <a:gd name="T105" fmla="*/ 2147483647 h 2105"/>
              <a:gd name="T106" fmla="*/ 2147483647 w 1875"/>
              <a:gd name="T107" fmla="*/ 2147483647 h 2105"/>
              <a:gd name="T108" fmla="*/ 2147483647 w 1875"/>
              <a:gd name="T109" fmla="*/ 0 h 2105"/>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875"/>
              <a:gd name="T166" fmla="*/ 0 h 2105"/>
              <a:gd name="T167" fmla="*/ 1875 w 1875"/>
              <a:gd name="T168" fmla="*/ 2105 h 2105"/>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875" h="2105">
                <a:moveTo>
                  <a:pt x="960" y="695"/>
                </a:moveTo>
                <a:lnTo>
                  <a:pt x="1006" y="672"/>
                </a:lnTo>
                <a:lnTo>
                  <a:pt x="1120" y="765"/>
                </a:lnTo>
                <a:lnTo>
                  <a:pt x="1143" y="742"/>
                </a:lnTo>
                <a:lnTo>
                  <a:pt x="1052" y="464"/>
                </a:lnTo>
                <a:lnTo>
                  <a:pt x="1075" y="441"/>
                </a:lnTo>
                <a:lnTo>
                  <a:pt x="1120" y="441"/>
                </a:lnTo>
                <a:lnTo>
                  <a:pt x="1152" y="455"/>
                </a:lnTo>
                <a:lnTo>
                  <a:pt x="1183" y="468"/>
                </a:lnTo>
                <a:lnTo>
                  <a:pt x="1213" y="482"/>
                </a:lnTo>
                <a:lnTo>
                  <a:pt x="1243" y="496"/>
                </a:lnTo>
                <a:lnTo>
                  <a:pt x="1272" y="511"/>
                </a:lnTo>
                <a:lnTo>
                  <a:pt x="1300" y="526"/>
                </a:lnTo>
                <a:lnTo>
                  <a:pt x="1327" y="542"/>
                </a:lnTo>
                <a:lnTo>
                  <a:pt x="1354" y="557"/>
                </a:lnTo>
                <a:lnTo>
                  <a:pt x="1380" y="574"/>
                </a:lnTo>
                <a:lnTo>
                  <a:pt x="1406" y="590"/>
                </a:lnTo>
                <a:lnTo>
                  <a:pt x="1431" y="607"/>
                </a:lnTo>
                <a:lnTo>
                  <a:pt x="1456" y="624"/>
                </a:lnTo>
                <a:lnTo>
                  <a:pt x="1479" y="641"/>
                </a:lnTo>
                <a:lnTo>
                  <a:pt x="1503" y="659"/>
                </a:lnTo>
                <a:lnTo>
                  <a:pt x="1526" y="677"/>
                </a:lnTo>
                <a:lnTo>
                  <a:pt x="1549" y="695"/>
                </a:lnTo>
                <a:lnTo>
                  <a:pt x="1571" y="714"/>
                </a:lnTo>
                <a:lnTo>
                  <a:pt x="1593" y="733"/>
                </a:lnTo>
                <a:lnTo>
                  <a:pt x="1615" y="752"/>
                </a:lnTo>
                <a:lnTo>
                  <a:pt x="1636" y="771"/>
                </a:lnTo>
                <a:lnTo>
                  <a:pt x="1657" y="791"/>
                </a:lnTo>
                <a:lnTo>
                  <a:pt x="1678" y="811"/>
                </a:lnTo>
                <a:lnTo>
                  <a:pt x="1698" y="830"/>
                </a:lnTo>
                <a:lnTo>
                  <a:pt x="1718" y="851"/>
                </a:lnTo>
                <a:lnTo>
                  <a:pt x="1738" y="871"/>
                </a:lnTo>
                <a:lnTo>
                  <a:pt x="1758" y="892"/>
                </a:lnTo>
                <a:lnTo>
                  <a:pt x="1778" y="912"/>
                </a:lnTo>
                <a:lnTo>
                  <a:pt x="1797" y="933"/>
                </a:lnTo>
                <a:lnTo>
                  <a:pt x="1817" y="954"/>
                </a:lnTo>
                <a:lnTo>
                  <a:pt x="1836" y="976"/>
                </a:lnTo>
                <a:lnTo>
                  <a:pt x="1855" y="997"/>
                </a:lnTo>
                <a:lnTo>
                  <a:pt x="1875" y="1019"/>
                </a:lnTo>
                <a:lnTo>
                  <a:pt x="1875" y="1042"/>
                </a:lnTo>
                <a:lnTo>
                  <a:pt x="1852" y="1065"/>
                </a:lnTo>
                <a:lnTo>
                  <a:pt x="1578" y="1065"/>
                </a:lnTo>
                <a:lnTo>
                  <a:pt x="1555" y="1088"/>
                </a:lnTo>
                <a:lnTo>
                  <a:pt x="1623" y="1157"/>
                </a:lnTo>
                <a:lnTo>
                  <a:pt x="1555" y="1250"/>
                </a:lnTo>
                <a:lnTo>
                  <a:pt x="1486" y="1181"/>
                </a:lnTo>
                <a:lnTo>
                  <a:pt x="1486" y="1273"/>
                </a:lnTo>
                <a:lnTo>
                  <a:pt x="1488" y="1283"/>
                </a:lnTo>
                <a:lnTo>
                  <a:pt x="1555" y="1365"/>
                </a:lnTo>
                <a:lnTo>
                  <a:pt x="1509" y="1411"/>
                </a:lnTo>
                <a:lnTo>
                  <a:pt x="1463" y="1411"/>
                </a:lnTo>
                <a:lnTo>
                  <a:pt x="1417" y="1458"/>
                </a:lnTo>
                <a:lnTo>
                  <a:pt x="1326" y="1388"/>
                </a:lnTo>
                <a:lnTo>
                  <a:pt x="1280" y="1435"/>
                </a:lnTo>
                <a:lnTo>
                  <a:pt x="1280" y="1527"/>
                </a:lnTo>
                <a:lnTo>
                  <a:pt x="1258" y="1550"/>
                </a:lnTo>
                <a:lnTo>
                  <a:pt x="1263" y="1559"/>
                </a:lnTo>
                <a:lnTo>
                  <a:pt x="1269" y="1568"/>
                </a:lnTo>
                <a:lnTo>
                  <a:pt x="1273" y="1577"/>
                </a:lnTo>
                <a:lnTo>
                  <a:pt x="1276" y="1586"/>
                </a:lnTo>
                <a:lnTo>
                  <a:pt x="1279" y="1594"/>
                </a:lnTo>
                <a:lnTo>
                  <a:pt x="1280" y="1603"/>
                </a:lnTo>
                <a:lnTo>
                  <a:pt x="1281" y="1612"/>
                </a:lnTo>
                <a:lnTo>
                  <a:pt x="1282" y="1621"/>
                </a:lnTo>
                <a:lnTo>
                  <a:pt x="1281" y="1629"/>
                </a:lnTo>
                <a:lnTo>
                  <a:pt x="1280" y="1637"/>
                </a:lnTo>
                <a:lnTo>
                  <a:pt x="1278" y="1645"/>
                </a:lnTo>
                <a:lnTo>
                  <a:pt x="1276" y="1653"/>
                </a:lnTo>
                <a:lnTo>
                  <a:pt x="1273" y="1660"/>
                </a:lnTo>
                <a:lnTo>
                  <a:pt x="1269" y="1667"/>
                </a:lnTo>
                <a:lnTo>
                  <a:pt x="1265" y="1674"/>
                </a:lnTo>
                <a:lnTo>
                  <a:pt x="1260" y="1680"/>
                </a:lnTo>
                <a:lnTo>
                  <a:pt x="1255" y="1686"/>
                </a:lnTo>
                <a:lnTo>
                  <a:pt x="1250" y="1691"/>
                </a:lnTo>
                <a:lnTo>
                  <a:pt x="1244" y="1695"/>
                </a:lnTo>
                <a:lnTo>
                  <a:pt x="1238" y="1700"/>
                </a:lnTo>
                <a:lnTo>
                  <a:pt x="1231" y="1703"/>
                </a:lnTo>
                <a:lnTo>
                  <a:pt x="1224" y="1706"/>
                </a:lnTo>
                <a:lnTo>
                  <a:pt x="1217" y="1708"/>
                </a:lnTo>
                <a:lnTo>
                  <a:pt x="1209" y="1709"/>
                </a:lnTo>
                <a:lnTo>
                  <a:pt x="1202" y="1710"/>
                </a:lnTo>
                <a:lnTo>
                  <a:pt x="1194" y="1710"/>
                </a:lnTo>
                <a:lnTo>
                  <a:pt x="1185" y="1709"/>
                </a:lnTo>
                <a:lnTo>
                  <a:pt x="1177" y="1707"/>
                </a:lnTo>
                <a:lnTo>
                  <a:pt x="1169" y="1704"/>
                </a:lnTo>
                <a:lnTo>
                  <a:pt x="1160" y="1700"/>
                </a:lnTo>
                <a:lnTo>
                  <a:pt x="1152" y="1695"/>
                </a:lnTo>
                <a:lnTo>
                  <a:pt x="1143" y="1689"/>
                </a:lnTo>
                <a:lnTo>
                  <a:pt x="1052" y="1758"/>
                </a:lnTo>
                <a:lnTo>
                  <a:pt x="1075" y="1804"/>
                </a:lnTo>
                <a:lnTo>
                  <a:pt x="1280" y="1896"/>
                </a:lnTo>
                <a:lnTo>
                  <a:pt x="1280" y="1903"/>
                </a:lnTo>
                <a:lnTo>
                  <a:pt x="1280" y="1909"/>
                </a:lnTo>
                <a:lnTo>
                  <a:pt x="1280" y="1915"/>
                </a:lnTo>
                <a:lnTo>
                  <a:pt x="1279" y="1921"/>
                </a:lnTo>
                <a:lnTo>
                  <a:pt x="1279" y="1926"/>
                </a:lnTo>
                <a:lnTo>
                  <a:pt x="1278" y="1931"/>
                </a:lnTo>
                <a:lnTo>
                  <a:pt x="1277" y="1936"/>
                </a:lnTo>
                <a:lnTo>
                  <a:pt x="1276" y="1941"/>
                </a:lnTo>
                <a:lnTo>
                  <a:pt x="1275" y="1945"/>
                </a:lnTo>
                <a:lnTo>
                  <a:pt x="1274" y="1950"/>
                </a:lnTo>
                <a:lnTo>
                  <a:pt x="1272" y="1954"/>
                </a:lnTo>
                <a:lnTo>
                  <a:pt x="1271" y="1958"/>
                </a:lnTo>
                <a:lnTo>
                  <a:pt x="1269" y="1961"/>
                </a:lnTo>
                <a:lnTo>
                  <a:pt x="1267" y="1965"/>
                </a:lnTo>
                <a:lnTo>
                  <a:pt x="1265" y="1968"/>
                </a:lnTo>
                <a:lnTo>
                  <a:pt x="1263" y="1972"/>
                </a:lnTo>
                <a:lnTo>
                  <a:pt x="1261" y="1975"/>
                </a:lnTo>
                <a:lnTo>
                  <a:pt x="1259" y="1978"/>
                </a:lnTo>
                <a:lnTo>
                  <a:pt x="1256" y="1981"/>
                </a:lnTo>
                <a:lnTo>
                  <a:pt x="1254" y="1984"/>
                </a:lnTo>
                <a:lnTo>
                  <a:pt x="1251" y="1987"/>
                </a:lnTo>
                <a:lnTo>
                  <a:pt x="1248" y="1989"/>
                </a:lnTo>
                <a:lnTo>
                  <a:pt x="1245" y="1992"/>
                </a:lnTo>
                <a:lnTo>
                  <a:pt x="1242" y="1994"/>
                </a:lnTo>
                <a:lnTo>
                  <a:pt x="1235" y="1999"/>
                </a:lnTo>
                <a:lnTo>
                  <a:pt x="1228" y="2003"/>
                </a:lnTo>
                <a:lnTo>
                  <a:pt x="1220" y="2008"/>
                </a:lnTo>
                <a:lnTo>
                  <a:pt x="1212" y="2012"/>
                </a:lnTo>
                <a:lnTo>
                  <a:pt x="1189" y="1989"/>
                </a:lnTo>
                <a:lnTo>
                  <a:pt x="1189" y="1993"/>
                </a:lnTo>
                <a:lnTo>
                  <a:pt x="1189" y="1997"/>
                </a:lnTo>
                <a:lnTo>
                  <a:pt x="1188" y="2001"/>
                </a:lnTo>
                <a:lnTo>
                  <a:pt x="1188" y="2005"/>
                </a:lnTo>
                <a:lnTo>
                  <a:pt x="1187" y="2009"/>
                </a:lnTo>
                <a:lnTo>
                  <a:pt x="1187" y="2012"/>
                </a:lnTo>
                <a:lnTo>
                  <a:pt x="1186" y="2016"/>
                </a:lnTo>
                <a:lnTo>
                  <a:pt x="1185" y="2019"/>
                </a:lnTo>
                <a:lnTo>
                  <a:pt x="1184" y="2023"/>
                </a:lnTo>
                <a:lnTo>
                  <a:pt x="1183" y="2026"/>
                </a:lnTo>
                <a:lnTo>
                  <a:pt x="1182" y="2029"/>
                </a:lnTo>
                <a:lnTo>
                  <a:pt x="1180" y="2031"/>
                </a:lnTo>
                <a:lnTo>
                  <a:pt x="1179" y="2034"/>
                </a:lnTo>
                <a:lnTo>
                  <a:pt x="1178" y="2036"/>
                </a:lnTo>
                <a:lnTo>
                  <a:pt x="1176" y="2039"/>
                </a:lnTo>
                <a:lnTo>
                  <a:pt x="1175" y="2041"/>
                </a:lnTo>
                <a:lnTo>
                  <a:pt x="1173" y="2043"/>
                </a:lnTo>
                <a:lnTo>
                  <a:pt x="1171" y="2045"/>
                </a:lnTo>
                <a:lnTo>
                  <a:pt x="1169" y="2047"/>
                </a:lnTo>
                <a:lnTo>
                  <a:pt x="1168" y="2049"/>
                </a:lnTo>
                <a:lnTo>
                  <a:pt x="1166" y="2050"/>
                </a:lnTo>
                <a:lnTo>
                  <a:pt x="1164" y="2051"/>
                </a:lnTo>
                <a:lnTo>
                  <a:pt x="1162" y="2053"/>
                </a:lnTo>
                <a:lnTo>
                  <a:pt x="1160" y="2054"/>
                </a:lnTo>
                <a:lnTo>
                  <a:pt x="1158" y="2055"/>
                </a:lnTo>
                <a:lnTo>
                  <a:pt x="1156" y="2056"/>
                </a:lnTo>
                <a:lnTo>
                  <a:pt x="1154" y="2057"/>
                </a:lnTo>
                <a:lnTo>
                  <a:pt x="1152" y="2057"/>
                </a:lnTo>
                <a:lnTo>
                  <a:pt x="1150" y="2058"/>
                </a:lnTo>
                <a:lnTo>
                  <a:pt x="1148" y="2058"/>
                </a:lnTo>
                <a:lnTo>
                  <a:pt x="1145" y="2058"/>
                </a:lnTo>
                <a:lnTo>
                  <a:pt x="1143" y="2058"/>
                </a:lnTo>
                <a:lnTo>
                  <a:pt x="1120" y="2035"/>
                </a:lnTo>
                <a:lnTo>
                  <a:pt x="1098" y="2105"/>
                </a:lnTo>
                <a:lnTo>
                  <a:pt x="1029" y="2058"/>
                </a:lnTo>
                <a:lnTo>
                  <a:pt x="1029" y="1989"/>
                </a:lnTo>
                <a:lnTo>
                  <a:pt x="937" y="1850"/>
                </a:lnTo>
                <a:lnTo>
                  <a:pt x="893" y="1853"/>
                </a:lnTo>
                <a:lnTo>
                  <a:pt x="869" y="1874"/>
                </a:lnTo>
                <a:lnTo>
                  <a:pt x="847" y="1872"/>
                </a:lnTo>
                <a:lnTo>
                  <a:pt x="777" y="1874"/>
                </a:lnTo>
                <a:lnTo>
                  <a:pt x="754" y="1896"/>
                </a:lnTo>
                <a:lnTo>
                  <a:pt x="732" y="1896"/>
                </a:lnTo>
                <a:lnTo>
                  <a:pt x="686" y="1989"/>
                </a:lnTo>
                <a:lnTo>
                  <a:pt x="682" y="1989"/>
                </a:lnTo>
                <a:lnTo>
                  <a:pt x="677" y="1989"/>
                </a:lnTo>
                <a:lnTo>
                  <a:pt x="674" y="1988"/>
                </a:lnTo>
                <a:lnTo>
                  <a:pt x="670" y="1988"/>
                </a:lnTo>
                <a:lnTo>
                  <a:pt x="666" y="1987"/>
                </a:lnTo>
                <a:lnTo>
                  <a:pt x="663" y="1987"/>
                </a:lnTo>
                <a:lnTo>
                  <a:pt x="659" y="1986"/>
                </a:lnTo>
                <a:lnTo>
                  <a:pt x="656" y="1985"/>
                </a:lnTo>
                <a:lnTo>
                  <a:pt x="653" y="1984"/>
                </a:lnTo>
                <a:lnTo>
                  <a:pt x="650" y="1983"/>
                </a:lnTo>
                <a:lnTo>
                  <a:pt x="647" y="1982"/>
                </a:lnTo>
                <a:lnTo>
                  <a:pt x="644" y="1981"/>
                </a:lnTo>
                <a:lnTo>
                  <a:pt x="641" y="1979"/>
                </a:lnTo>
                <a:lnTo>
                  <a:pt x="639" y="1978"/>
                </a:lnTo>
                <a:lnTo>
                  <a:pt x="637" y="1976"/>
                </a:lnTo>
                <a:lnTo>
                  <a:pt x="634" y="1974"/>
                </a:lnTo>
                <a:lnTo>
                  <a:pt x="632" y="1973"/>
                </a:lnTo>
                <a:lnTo>
                  <a:pt x="630" y="1971"/>
                </a:lnTo>
                <a:lnTo>
                  <a:pt x="629" y="1969"/>
                </a:lnTo>
                <a:lnTo>
                  <a:pt x="627" y="1968"/>
                </a:lnTo>
                <a:lnTo>
                  <a:pt x="625" y="1966"/>
                </a:lnTo>
                <a:lnTo>
                  <a:pt x="624" y="1964"/>
                </a:lnTo>
                <a:lnTo>
                  <a:pt x="623" y="1962"/>
                </a:lnTo>
                <a:lnTo>
                  <a:pt x="622" y="1960"/>
                </a:lnTo>
                <a:lnTo>
                  <a:pt x="621" y="1958"/>
                </a:lnTo>
                <a:lnTo>
                  <a:pt x="620" y="1956"/>
                </a:lnTo>
                <a:lnTo>
                  <a:pt x="619" y="1954"/>
                </a:lnTo>
                <a:lnTo>
                  <a:pt x="618" y="1951"/>
                </a:lnTo>
                <a:lnTo>
                  <a:pt x="618" y="1949"/>
                </a:lnTo>
                <a:lnTo>
                  <a:pt x="617" y="1947"/>
                </a:lnTo>
                <a:lnTo>
                  <a:pt x="617" y="1945"/>
                </a:lnTo>
                <a:lnTo>
                  <a:pt x="617" y="1943"/>
                </a:lnTo>
                <a:lnTo>
                  <a:pt x="686" y="1874"/>
                </a:lnTo>
                <a:lnTo>
                  <a:pt x="640" y="1827"/>
                </a:lnTo>
                <a:lnTo>
                  <a:pt x="572" y="1920"/>
                </a:lnTo>
                <a:lnTo>
                  <a:pt x="569" y="1920"/>
                </a:lnTo>
                <a:lnTo>
                  <a:pt x="567" y="1919"/>
                </a:lnTo>
                <a:lnTo>
                  <a:pt x="565" y="1919"/>
                </a:lnTo>
                <a:lnTo>
                  <a:pt x="563" y="1919"/>
                </a:lnTo>
                <a:lnTo>
                  <a:pt x="561" y="1918"/>
                </a:lnTo>
                <a:lnTo>
                  <a:pt x="559" y="1917"/>
                </a:lnTo>
                <a:lnTo>
                  <a:pt x="557" y="1916"/>
                </a:lnTo>
                <a:lnTo>
                  <a:pt x="555" y="1915"/>
                </a:lnTo>
                <a:lnTo>
                  <a:pt x="553" y="1914"/>
                </a:lnTo>
                <a:lnTo>
                  <a:pt x="551" y="1913"/>
                </a:lnTo>
                <a:lnTo>
                  <a:pt x="549" y="1912"/>
                </a:lnTo>
                <a:lnTo>
                  <a:pt x="547" y="1910"/>
                </a:lnTo>
                <a:lnTo>
                  <a:pt x="545" y="1908"/>
                </a:lnTo>
                <a:lnTo>
                  <a:pt x="544" y="1907"/>
                </a:lnTo>
                <a:lnTo>
                  <a:pt x="542" y="1905"/>
                </a:lnTo>
                <a:lnTo>
                  <a:pt x="540" y="1902"/>
                </a:lnTo>
                <a:lnTo>
                  <a:pt x="539" y="1900"/>
                </a:lnTo>
                <a:lnTo>
                  <a:pt x="537" y="1898"/>
                </a:lnTo>
                <a:lnTo>
                  <a:pt x="536" y="1895"/>
                </a:lnTo>
                <a:lnTo>
                  <a:pt x="534" y="1893"/>
                </a:lnTo>
                <a:lnTo>
                  <a:pt x="533" y="1890"/>
                </a:lnTo>
                <a:lnTo>
                  <a:pt x="532" y="1887"/>
                </a:lnTo>
                <a:lnTo>
                  <a:pt x="531" y="1884"/>
                </a:lnTo>
                <a:lnTo>
                  <a:pt x="530" y="1881"/>
                </a:lnTo>
                <a:lnTo>
                  <a:pt x="529" y="1877"/>
                </a:lnTo>
                <a:lnTo>
                  <a:pt x="528" y="1874"/>
                </a:lnTo>
                <a:lnTo>
                  <a:pt x="527" y="1870"/>
                </a:lnTo>
                <a:lnTo>
                  <a:pt x="527" y="1867"/>
                </a:lnTo>
                <a:lnTo>
                  <a:pt x="526" y="1863"/>
                </a:lnTo>
                <a:lnTo>
                  <a:pt x="526" y="1859"/>
                </a:lnTo>
                <a:lnTo>
                  <a:pt x="526" y="1855"/>
                </a:lnTo>
                <a:lnTo>
                  <a:pt x="526" y="1850"/>
                </a:lnTo>
                <a:lnTo>
                  <a:pt x="617" y="1781"/>
                </a:lnTo>
                <a:lnTo>
                  <a:pt x="595" y="1712"/>
                </a:lnTo>
                <a:lnTo>
                  <a:pt x="480" y="1689"/>
                </a:lnTo>
                <a:lnTo>
                  <a:pt x="434" y="1666"/>
                </a:lnTo>
                <a:lnTo>
                  <a:pt x="434" y="1596"/>
                </a:lnTo>
                <a:lnTo>
                  <a:pt x="480" y="1550"/>
                </a:lnTo>
                <a:lnTo>
                  <a:pt x="412" y="1504"/>
                </a:lnTo>
                <a:lnTo>
                  <a:pt x="366" y="1550"/>
                </a:lnTo>
                <a:lnTo>
                  <a:pt x="320" y="1527"/>
                </a:lnTo>
                <a:lnTo>
                  <a:pt x="320" y="1458"/>
                </a:lnTo>
                <a:lnTo>
                  <a:pt x="366" y="1458"/>
                </a:lnTo>
                <a:lnTo>
                  <a:pt x="320" y="1411"/>
                </a:lnTo>
                <a:lnTo>
                  <a:pt x="320" y="1407"/>
                </a:lnTo>
                <a:lnTo>
                  <a:pt x="320" y="1403"/>
                </a:lnTo>
                <a:lnTo>
                  <a:pt x="321" y="1399"/>
                </a:lnTo>
                <a:lnTo>
                  <a:pt x="321" y="1395"/>
                </a:lnTo>
                <a:lnTo>
                  <a:pt x="322" y="1392"/>
                </a:lnTo>
                <a:lnTo>
                  <a:pt x="322" y="1388"/>
                </a:lnTo>
                <a:lnTo>
                  <a:pt x="323" y="1385"/>
                </a:lnTo>
                <a:lnTo>
                  <a:pt x="324" y="1381"/>
                </a:lnTo>
                <a:lnTo>
                  <a:pt x="325" y="1378"/>
                </a:lnTo>
                <a:lnTo>
                  <a:pt x="327" y="1375"/>
                </a:lnTo>
                <a:lnTo>
                  <a:pt x="328" y="1372"/>
                </a:lnTo>
                <a:lnTo>
                  <a:pt x="330" y="1369"/>
                </a:lnTo>
                <a:lnTo>
                  <a:pt x="331" y="1367"/>
                </a:lnTo>
                <a:lnTo>
                  <a:pt x="333" y="1364"/>
                </a:lnTo>
                <a:lnTo>
                  <a:pt x="335" y="1362"/>
                </a:lnTo>
                <a:lnTo>
                  <a:pt x="337" y="1359"/>
                </a:lnTo>
                <a:lnTo>
                  <a:pt x="339" y="1357"/>
                </a:lnTo>
                <a:lnTo>
                  <a:pt x="342" y="1355"/>
                </a:lnTo>
                <a:lnTo>
                  <a:pt x="344" y="1354"/>
                </a:lnTo>
                <a:lnTo>
                  <a:pt x="347" y="1352"/>
                </a:lnTo>
                <a:lnTo>
                  <a:pt x="350" y="1350"/>
                </a:lnTo>
                <a:lnTo>
                  <a:pt x="353" y="1349"/>
                </a:lnTo>
                <a:lnTo>
                  <a:pt x="356" y="1348"/>
                </a:lnTo>
                <a:lnTo>
                  <a:pt x="359" y="1347"/>
                </a:lnTo>
                <a:lnTo>
                  <a:pt x="362" y="1346"/>
                </a:lnTo>
                <a:lnTo>
                  <a:pt x="365" y="1345"/>
                </a:lnTo>
                <a:lnTo>
                  <a:pt x="369" y="1344"/>
                </a:lnTo>
                <a:lnTo>
                  <a:pt x="372" y="1343"/>
                </a:lnTo>
                <a:lnTo>
                  <a:pt x="376" y="1343"/>
                </a:lnTo>
                <a:lnTo>
                  <a:pt x="380" y="1343"/>
                </a:lnTo>
                <a:lnTo>
                  <a:pt x="384" y="1342"/>
                </a:lnTo>
                <a:lnTo>
                  <a:pt x="389" y="1342"/>
                </a:lnTo>
                <a:lnTo>
                  <a:pt x="366" y="1319"/>
                </a:lnTo>
                <a:lnTo>
                  <a:pt x="368" y="1315"/>
                </a:lnTo>
                <a:lnTo>
                  <a:pt x="370" y="1311"/>
                </a:lnTo>
                <a:lnTo>
                  <a:pt x="372" y="1307"/>
                </a:lnTo>
                <a:lnTo>
                  <a:pt x="374" y="1304"/>
                </a:lnTo>
                <a:lnTo>
                  <a:pt x="377" y="1301"/>
                </a:lnTo>
                <a:lnTo>
                  <a:pt x="379" y="1298"/>
                </a:lnTo>
                <a:lnTo>
                  <a:pt x="381" y="1295"/>
                </a:lnTo>
                <a:lnTo>
                  <a:pt x="383" y="1293"/>
                </a:lnTo>
                <a:lnTo>
                  <a:pt x="386" y="1290"/>
                </a:lnTo>
                <a:lnTo>
                  <a:pt x="388" y="1288"/>
                </a:lnTo>
                <a:lnTo>
                  <a:pt x="390" y="1286"/>
                </a:lnTo>
                <a:lnTo>
                  <a:pt x="393" y="1284"/>
                </a:lnTo>
                <a:lnTo>
                  <a:pt x="395" y="1283"/>
                </a:lnTo>
                <a:lnTo>
                  <a:pt x="398" y="1281"/>
                </a:lnTo>
                <a:lnTo>
                  <a:pt x="400" y="1280"/>
                </a:lnTo>
                <a:lnTo>
                  <a:pt x="403" y="1279"/>
                </a:lnTo>
                <a:lnTo>
                  <a:pt x="406" y="1278"/>
                </a:lnTo>
                <a:lnTo>
                  <a:pt x="409" y="1277"/>
                </a:lnTo>
                <a:lnTo>
                  <a:pt x="411" y="1276"/>
                </a:lnTo>
                <a:lnTo>
                  <a:pt x="414" y="1275"/>
                </a:lnTo>
                <a:lnTo>
                  <a:pt x="420" y="1274"/>
                </a:lnTo>
                <a:lnTo>
                  <a:pt x="427" y="1274"/>
                </a:lnTo>
                <a:lnTo>
                  <a:pt x="434" y="1273"/>
                </a:lnTo>
                <a:lnTo>
                  <a:pt x="441" y="1273"/>
                </a:lnTo>
                <a:lnTo>
                  <a:pt x="449" y="1273"/>
                </a:lnTo>
                <a:lnTo>
                  <a:pt x="457" y="1273"/>
                </a:lnTo>
                <a:lnTo>
                  <a:pt x="595" y="1435"/>
                </a:lnTo>
                <a:lnTo>
                  <a:pt x="640" y="1388"/>
                </a:lnTo>
                <a:lnTo>
                  <a:pt x="640" y="1319"/>
                </a:lnTo>
                <a:lnTo>
                  <a:pt x="800" y="1111"/>
                </a:lnTo>
                <a:lnTo>
                  <a:pt x="846" y="1111"/>
                </a:lnTo>
                <a:lnTo>
                  <a:pt x="823" y="1065"/>
                </a:lnTo>
                <a:lnTo>
                  <a:pt x="183" y="1250"/>
                </a:lnTo>
                <a:lnTo>
                  <a:pt x="183" y="1227"/>
                </a:lnTo>
                <a:lnTo>
                  <a:pt x="823" y="1042"/>
                </a:lnTo>
                <a:lnTo>
                  <a:pt x="846" y="973"/>
                </a:lnTo>
                <a:lnTo>
                  <a:pt x="480" y="118"/>
                </a:lnTo>
                <a:lnTo>
                  <a:pt x="503" y="118"/>
                </a:lnTo>
                <a:lnTo>
                  <a:pt x="869" y="973"/>
                </a:lnTo>
                <a:lnTo>
                  <a:pt x="800" y="279"/>
                </a:lnTo>
                <a:lnTo>
                  <a:pt x="823" y="279"/>
                </a:lnTo>
                <a:lnTo>
                  <a:pt x="892" y="950"/>
                </a:lnTo>
                <a:lnTo>
                  <a:pt x="960" y="973"/>
                </a:lnTo>
                <a:lnTo>
                  <a:pt x="1029" y="880"/>
                </a:lnTo>
                <a:lnTo>
                  <a:pt x="0" y="49"/>
                </a:lnTo>
                <a:lnTo>
                  <a:pt x="0" y="3"/>
                </a:lnTo>
                <a:lnTo>
                  <a:pt x="2" y="2"/>
                </a:lnTo>
                <a:lnTo>
                  <a:pt x="4" y="2"/>
                </a:lnTo>
                <a:lnTo>
                  <a:pt x="6" y="1"/>
                </a:lnTo>
                <a:lnTo>
                  <a:pt x="9" y="1"/>
                </a:lnTo>
                <a:lnTo>
                  <a:pt x="12" y="1"/>
                </a:lnTo>
                <a:lnTo>
                  <a:pt x="14" y="0"/>
                </a:lnTo>
                <a:lnTo>
                  <a:pt x="16" y="0"/>
                </a:lnTo>
                <a:lnTo>
                  <a:pt x="19" y="0"/>
                </a:lnTo>
                <a:lnTo>
                  <a:pt x="960" y="695"/>
                </a:lnTo>
                <a:close/>
              </a:path>
            </a:pathLst>
          </a:custGeom>
          <a:solidFill>
            <a:srgbClr val="C2C2C1"/>
          </a:solidFill>
          <a:ln w="9525">
            <a:noFill/>
            <a:round/>
            <a:headEnd/>
            <a:tailEnd/>
          </a:ln>
        </p:spPr>
        <p:txBody>
          <a:bodyPr>
            <a:prstTxWarp prst="textNoShape">
              <a:avLst/>
            </a:prstTxWarp>
          </a:bodyPr>
          <a:lstStyle/>
          <a:p>
            <a:pPr eaLnBrk="0" hangingPunct="0">
              <a:spcBef>
                <a:spcPct val="50000"/>
              </a:spcBef>
            </a:pPr>
            <a:endParaRPr lang="en-US" dirty="0"/>
          </a:p>
        </p:txBody>
      </p:sp>
      <p:sp>
        <p:nvSpPr>
          <p:cNvPr id="98317" name="Freeform 13"/>
          <p:cNvSpPr>
            <a:spLocks/>
          </p:cNvSpPr>
          <p:nvPr/>
        </p:nvSpPr>
        <p:spPr bwMode="auto">
          <a:xfrm>
            <a:off x="3954463" y="1389063"/>
            <a:ext cx="3124200" cy="2286000"/>
          </a:xfrm>
          <a:custGeom>
            <a:avLst/>
            <a:gdLst>
              <a:gd name="T0" fmla="*/ 2147483647 w 1968"/>
              <a:gd name="T1" fmla="*/ 2147483647 h 1440"/>
              <a:gd name="T2" fmla="*/ 2147483647 w 1968"/>
              <a:gd name="T3" fmla="*/ 2147483647 h 1440"/>
              <a:gd name="T4" fmla="*/ 2147483647 w 1968"/>
              <a:gd name="T5" fmla="*/ 2147483647 h 1440"/>
              <a:gd name="T6" fmla="*/ 2147483647 w 1968"/>
              <a:gd name="T7" fmla="*/ 2147483647 h 1440"/>
              <a:gd name="T8" fmla="*/ 2147483647 w 1968"/>
              <a:gd name="T9" fmla="*/ 2147483647 h 1440"/>
              <a:gd name="T10" fmla="*/ 0 w 1968"/>
              <a:gd name="T11" fmla="*/ 0 h 1440"/>
              <a:gd name="T12" fmla="*/ 0 60000 65536"/>
              <a:gd name="T13" fmla="*/ 0 60000 65536"/>
              <a:gd name="T14" fmla="*/ 0 60000 65536"/>
              <a:gd name="T15" fmla="*/ 0 60000 65536"/>
              <a:gd name="T16" fmla="*/ 0 60000 65536"/>
              <a:gd name="T17" fmla="*/ 0 60000 65536"/>
              <a:gd name="T18" fmla="*/ 0 w 1968"/>
              <a:gd name="T19" fmla="*/ 0 h 1440"/>
              <a:gd name="T20" fmla="*/ 1968 w 1968"/>
              <a:gd name="T21" fmla="*/ 1440 h 1440"/>
            </a:gdLst>
            <a:ahLst/>
            <a:cxnLst>
              <a:cxn ang="T12">
                <a:pos x="T0" y="T1"/>
              </a:cxn>
              <a:cxn ang="T13">
                <a:pos x="T2" y="T3"/>
              </a:cxn>
              <a:cxn ang="T14">
                <a:pos x="T4" y="T5"/>
              </a:cxn>
              <a:cxn ang="T15">
                <a:pos x="T6" y="T7"/>
              </a:cxn>
              <a:cxn ang="T16">
                <a:pos x="T8" y="T9"/>
              </a:cxn>
              <a:cxn ang="T17">
                <a:pos x="T10" y="T11"/>
              </a:cxn>
            </a:cxnLst>
            <a:rect l="T18" t="T19" r="T20" b="T21"/>
            <a:pathLst>
              <a:path w="1968" h="1440">
                <a:moveTo>
                  <a:pt x="1968" y="1440"/>
                </a:moveTo>
                <a:cubicBezTo>
                  <a:pt x="1760" y="1208"/>
                  <a:pt x="1552" y="976"/>
                  <a:pt x="1392" y="816"/>
                </a:cubicBezTo>
                <a:cubicBezTo>
                  <a:pt x="1232" y="656"/>
                  <a:pt x="1120" y="568"/>
                  <a:pt x="1008" y="480"/>
                </a:cubicBezTo>
                <a:cubicBezTo>
                  <a:pt x="896" y="392"/>
                  <a:pt x="832" y="352"/>
                  <a:pt x="720" y="288"/>
                </a:cubicBezTo>
                <a:cubicBezTo>
                  <a:pt x="608" y="224"/>
                  <a:pt x="456" y="144"/>
                  <a:pt x="336" y="96"/>
                </a:cubicBezTo>
                <a:cubicBezTo>
                  <a:pt x="216" y="48"/>
                  <a:pt x="56" y="16"/>
                  <a:pt x="0" y="0"/>
                </a:cubicBezTo>
              </a:path>
            </a:pathLst>
          </a:custGeom>
          <a:noFill/>
          <a:ln w="9525">
            <a:solidFill>
              <a:schemeClr val="tx1"/>
            </a:solidFill>
            <a:prstDash val="dash"/>
            <a:round/>
            <a:headEnd/>
            <a:tailEnd type="triangle" w="med" len="med"/>
          </a:ln>
        </p:spPr>
        <p:txBody>
          <a:bodyPr wrap="none" anchor="ctr">
            <a:prstTxWarp prst="textNoShape">
              <a:avLst/>
            </a:prstTxWarp>
          </a:bodyPr>
          <a:lstStyle/>
          <a:p>
            <a:pPr eaLnBrk="0" hangingPunct="0">
              <a:spcBef>
                <a:spcPct val="50000"/>
              </a:spcBef>
            </a:pPr>
            <a:endParaRPr lang="en-US" dirty="0"/>
          </a:p>
        </p:txBody>
      </p:sp>
      <p:sp>
        <p:nvSpPr>
          <p:cNvPr id="98318" name="Line 14"/>
          <p:cNvSpPr>
            <a:spLocks noChangeShapeType="1"/>
          </p:cNvSpPr>
          <p:nvPr/>
        </p:nvSpPr>
        <p:spPr bwMode="auto">
          <a:xfrm flipH="1" flipV="1">
            <a:off x="6316663" y="2836863"/>
            <a:ext cx="838200" cy="1905000"/>
          </a:xfrm>
          <a:prstGeom prst="line">
            <a:avLst/>
          </a:prstGeom>
          <a:noFill/>
          <a:ln w="28575">
            <a:solidFill>
              <a:srgbClr val="26B94C"/>
            </a:solidFill>
            <a:round/>
            <a:headEnd/>
            <a:tailEnd type="triangle" w="med" len="med"/>
          </a:ln>
        </p:spPr>
        <p:txBody>
          <a:bodyPr wrap="none" anchor="ctr">
            <a:prstTxWarp prst="textNoShape">
              <a:avLst/>
            </a:prstTxWarp>
          </a:bodyPr>
          <a:lstStyle/>
          <a:p>
            <a:endParaRPr lang="en-US" dirty="0"/>
          </a:p>
        </p:txBody>
      </p:sp>
      <p:sp>
        <p:nvSpPr>
          <p:cNvPr id="98319" name="Line 15"/>
          <p:cNvSpPr>
            <a:spLocks noChangeShapeType="1"/>
          </p:cNvSpPr>
          <p:nvPr/>
        </p:nvSpPr>
        <p:spPr bwMode="auto">
          <a:xfrm flipV="1">
            <a:off x="2430463" y="1770063"/>
            <a:ext cx="76200" cy="533400"/>
          </a:xfrm>
          <a:prstGeom prst="line">
            <a:avLst/>
          </a:prstGeom>
          <a:noFill/>
          <a:ln w="28575">
            <a:solidFill>
              <a:srgbClr val="26B94C"/>
            </a:solidFill>
            <a:round/>
            <a:headEnd/>
            <a:tailEnd type="triangle" w="med" len="med"/>
          </a:ln>
        </p:spPr>
        <p:txBody>
          <a:bodyPr wrap="none" anchor="ctr">
            <a:prstTxWarp prst="textNoShape">
              <a:avLst/>
            </a:prstTxWarp>
          </a:bodyPr>
          <a:lstStyle/>
          <a:p>
            <a:endParaRPr lang="en-US" dirty="0"/>
          </a:p>
        </p:txBody>
      </p:sp>
      <p:sp>
        <p:nvSpPr>
          <p:cNvPr id="98320" name="Line 16"/>
          <p:cNvSpPr>
            <a:spLocks noChangeShapeType="1"/>
          </p:cNvSpPr>
          <p:nvPr/>
        </p:nvSpPr>
        <p:spPr bwMode="auto">
          <a:xfrm flipH="1">
            <a:off x="1533525" y="2303463"/>
            <a:ext cx="896938" cy="420687"/>
          </a:xfrm>
          <a:prstGeom prst="line">
            <a:avLst/>
          </a:prstGeom>
          <a:noFill/>
          <a:ln w="28575">
            <a:solidFill>
              <a:srgbClr val="26B94C"/>
            </a:solidFill>
            <a:round/>
            <a:headEnd/>
            <a:tailEnd type="triangle" w="med" len="med"/>
          </a:ln>
        </p:spPr>
        <p:txBody>
          <a:bodyPr wrap="none" anchor="ctr">
            <a:prstTxWarp prst="textNoShape">
              <a:avLst/>
            </a:prstTxWarp>
          </a:bodyPr>
          <a:lstStyle/>
          <a:p>
            <a:endParaRPr lang="en-US" dirty="0"/>
          </a:p>
        </p:txBody>
      </p:sp>
      <p:sp>
        <p:nvSpPr>
          <p:cNvPr id="98321" name="Line 17"/>
          <p:cNvSpPr>
            <a:spLocks noChangeShapeType="1"/>
          </p:cNvSpPr>
          <p:nvPr/>
        </p:nvSpPr>
        <p:spPr bwMode="auto">
          <a:xfrm flipH="1" flipV="1">
            <a:off x="2490788" y="2298700"/>
            <a:ext cx="4664075" cy="2443163"/>
          </a:xfrm>
          <a:prstGeom prst="line">
            <a:avLst/>
          </a:prstGeom>
          <a:noFill/>
          <a:ln w="28575">
            <a:solidFill>
              <a:srgbClr val="135AB9"/>
            </a:solidFill>
            <a:round/>
            <a:headEnd/>
            <a:tailEnd type="triangle" w="med" len="med"/>
          </a:ln>
        </p:spPr>
        <p:txBody>
          <a:bodyPr wrap="none" anchor="ctr">
            <a:prstTxWarp prst="textNoShape">
              <a:avLst/>
            </a:prstTxWarp>
          </a:bodyPr>
          <a:lstStyle/>
          <a:p>
            <a:endParaRPr lang="en-US" dirty="0"/>
          </a:p>
        </p:txBody>
      </p:sp>
      <p:sp>
        <p:nvSpPr>
          <p:cNvPr id="98322" name="Line 18"/>
          <p:cNvSpPr>
            <a:spLocks noChangeShapeType="1"/>
          </p:cNvSpPr>
          <p:nvPr/>
        </p:nvSpPr>
        <p:spPr bwMode="auto">
          <a:xfrm flipH="1" flipV="1">
            <a:off x="2582863" y="1770063"/>
            <a:ext cx="3733800" cy="1066800"/>
          </a:xfrm>
          <a:prstGeom prst="line">
            <a:avLst/>
          </a:prstGeom>
          <a:noFill/>
          <a:ln w="28575">
            <a:solidFill>
              <a:srgbClr val="F42104"/>
            </a:solidFill>
            <a:round/>
            <a:headEnd/>
            <a:tailEnd type="triangle" w="med" len="med"/>
          </a:ln>
        </p:spPr>
        <p:txBody>
          <a:bodyPr wrap="none" anchor="ctr">
            <a:prstTxWarp prst="textNoShape">
              <a:avLst/>
            </a:prstTxWarp>
          </a:bodyPr>
          <a:lstStyle/>
          <a:p>
            <a:endParaRPr lang="en-US" dirty="0"/>
          </a:p>
        </p:txBody>
      </p:sp>
      <p:sp>
        <p:nvSpPr>
          <p:cNvPr id="98323" name="Line 19"/>
          <p:cNvSpPr>
            <a:spLocks noChangeShapeType="1"/>
          </p:cNvSpPr>
          <p:nvPr/>
        </p:nvSpPr>
        <p:spPr bwMode="auto">
          <a:xfrm flipH="1" flipV="1">
            <a:off x="1577975" y="2759075"/>
            <a:ext cx="4719638" cy="87313"/>
          </a:xfrm>
          <a:prstGeom prst="line">
            <a:avLst/>
          </a:prstGeom>
          <a:noFill/>
          <a:ln w="28575">
            <a:solidFill>
              <a:srgbClr val="F42104"/>
            </a:solidFill>
            <a:round/>
            <a:headEnd/>
            <a:tailEnd type="triangle" w="med" len="med"/>
          </a:ln>
        </p:spPr>
        <p:txBody>
          <a:bodyPr wrap="none" anchor="ctr">
            <a:prstTxWarp prst="textNoShape">
              <a:avLst/>
            </a:prstTxWarp>
          </a:bodyPr>
          <a:lstStyle/>
          <a:p>
            <a:endParaRPr lang="en-US" dirty="0"/>
          </a:p>
        </p:txBody>
      </p:sp>
      <p:sp>
        <p:nvSpPr>
          <p:cNvPr id="98324" name="Text Box 20"/>
          <p:cNvSpPr txBox="1">
            <a:spLocks noChangeArrowheads="1"/>
          </p:cNvSpPr>
          <p:nvPr/>
        </p:nvSpPr>
        <p:spPr bwMode="auto">
          <a:xfrm>
            <a:off x="7748588" y="5643563"/>
            <a:ext cx="409575" cy="244475"/>
          </a:xfrm>
          <a:prstGeom prst="rect">
            <a:avLst/>
          </a:prstGeom>
          <a:noFill/>
          <a:ln w="9525">
            <a:noFill/>
            <a:miter lim="800000"/>
            <a:headEnd/>
            <a:tailEnd/>
          </a:ln>
        </p:spPr>
        <p:txBody>
          <a:bodyPr wrap="none">
            <a:prstTxWarp prst="textNoShape">
              <a:avLst/>
            </a:prstTxWarp>
            <a:spAutoFit/>
          </a:bodyPr>
          <a:lstStyle/>
          <a:p>
            <a:pPr eaLnBrk="0" hangingPunct="0"/>
            <a:r>
              <a:rPr lang="en-US" sz="1000" b="0" dirty="0"/>
              <a:t>Sun</a:t>
            </a:r>
          </a:p>
        </p:txBody>
      </p:sp>
      <p:sp>
        <p:nvSpPr>
          <p:cNvPr id="98325" name="Text Box 21"/>
          <p:cNvSpPr txBox="1">
            <a:spLocks noChangeArrowheads="1"/>
          </p:cNvSpPr>
          <p:nvPr/>
        </p:nvSpPr>
        <p:spPr bwMode="auto">
          <a:xfrm>
            <a:off x="7138988" y="4348163"/>
            <a:ext cx="1235075" cy="396875"/>
          </a:xfrm>
          <a:prstGeom prst="rect">
            <a:avLst/>
          </a:prstGeom>
          <a:noFill/>
          <a:ln w="9525">
            <a:noFill/>
            <a:miter lim="800000"/>
            <a:headEnd/>
            <a:tailEnd/>
          </a:ln>
        </p:spPr>
        <p:txBody>
          <a:bodyPr>
            <a:prstTxWarp prst="textNoShape">
              <a:avLst/>
            </a:prstTxWarp>
            <a:spAutoFit/>
          </a:bodyPr>
          <a:lstStyle/>
          <a:p>
            <a:pPr eaLnBrk="0" hangingPunct="0"/>
            <a:r>
              <a:rPr lang="en-US" sz="1000" b="0" dirty="0"/>
              <a:t>Solar System Barycenter</a:t>
            </a:r>
          </a:p>
        </p:txBody>
      </p:sp>
      <p:sp>
        <p:nvSpPr>
          <p:cNvPr id="98326" name="Text Box 22"/>
          <p:cNvSpPr txBox="1">
            <a:spLocks noChangeArrowheads="1"/>
          </p:cNvSpPr>
          <p:nvPr/>
        </p:nvSpPr>
        <p:spPr bwMode="auto">
          <a:xfrm>
            <a:off x="6529388" y="2214563"/>
            <a:ext cx="1692275" cy="396875"/>
          </a:xfrm>
          <a:prstGeom prst="rect">
            <a:avLst/>
          </a:prstGeom>
          <a:noFill/>
          <a:ln w="9525">
            <a:noFill/>
            <a:miter lim="800000"/>
            <a:headEnd/>
            <a:tailEnd/>
          </a:ln>
        </p:spPr>
        <p:txBody>
          <a:bodyPr>
            <a:prstTxWarp prst="textNoShape">
              <a:avLst/>
            </a:prstTxWarp>
            <a:spAutoFit/>
          </a:bodyPr>
          <a:lstStyle/>
          <a:p>
            <a:pPr eaLnBrk="0" hangingPunct="0"/>
            <a:r>
              <a:rPr lang="en-US" sz="1000" b="0" dirty="0"/>
              <a:t>Cassini spacecraft  during interplanetary cruise</a:t>
            </a:r>
          </a:p>
        </p:txBody>
      </p:sp>
      <p:sp>
        <p:nvSpPr>
          <p:cNvPr id="98327" name="Oval 23"/>
          <p:cNvSpPr>
            <a:spLocks noChangeArrowheads="1"/>
          </p:cNvSpPr>
          <p:nvPr/>
        </p:nvSpPr>
        <p:spPr bwMode="auto">
          <a:xfrm>
            <a:off x="7154863" y="4818063"/>
            <a:ext cx="838200" cy="838200"/>
          </a:xfrm>
          <a:prstGeom prst="ellipse">
            <a:avLst/>
          </a:prstGeom>
          <a:solidFill>
            <a:srgbClr val="E3E32E"/>
          </a:solidFill>
          <a:ln w="9525">
            <a:solidFill>
              <a:schemeClr val="tx1"/>
            </a:solidFill>
            <a:round/>
            <a:headEnd/>
            <a:tailEnd/>
          </a:ln>
        </p:spPr>
        <p:txBody>
          <a:bodyPr wrap="none" anchor="ctr">
            <a:prstTxWarp prst="textNoShape">
              <a:avLst/>
            </a:prstTxWarp>
          </a:bodyPr>
          <a:lstStyle/>
          <a:p>
            <a:pPr eaLnBrk="0" hangingPunct="0">
              <a:spcBef>
                <a:spcPct val="50000"/>
              </a:spcBef>
            </a:pPr>
            <a:endParaRPr lang="en-US" dirty="0"/>
          </a:p>
        </p:txBody>
      </p:sp>
      <p:sp>
        <p:nvSpPr>
          <p:cNvPr id="98328" name="Text Box 24"/>
          <p:cNvSpPr txBox="1">
            <a:spLocks noChangeArrowheads="1"/>
          </p:cNvSpPr>
          <p:nvPr/>
        </p:nvSpPr>
        <p:spPr bwMode="auto">
          <a:xfrm>
            <a:off x="2232025" y="1238250"/>
            <a:ext cx="587375" cy="244475"/>
          </a:xfrm>
          <a:prstGeom prst="rect">
            <a:avLst/>
          </a:prstGeom>
          <a:noFill/>
          <a:ln w="9525">
            <a:noFill/>
            <a:miter lim="800000"/>
            <a:headEnd/>
            <a:tailEnd/>
          </a:ln>
        </p:spPr>
        <p:txBody>
          <a:bodyPr>
            <a:prstTxWarp prst="textNoShape">
              <a:avLst/>
            </a:prstTxWarp>
            <a:spAutoFit/>
          </a:bodyPr>
          <a:lstStyle/>
          <a:p>
            <a:pPr eaLnBrk="0" hangingPunct="0"/>
            <a:r>
              <a:rPr lang="en-US" sz="1000" b="0" dirty="0"/>
              <a:t>Saturn</a:t>
            </a:r>
          </a:p>
        </p:txBody>
      </p:sp>
      <p:sp>
        <p:nvSpPr>
          <p:cNvPr id="98329" name="Text Box 25"/>
          <p:cNvSpPr txBox="1">
            <a:spLocks noChangeArrowheads="1"/>
          </p:cNvSpPr>
          <p:nvPr/>
        </p:nvSpPr>
        <p:spPr bwMode="auto">
          <a:xfrm>
            <a:off x="982663" y="2760663"/>
            <a:ext cx="466725" cy="244475"/>
          </a:xfrm>
          <a:prstGeom prst="rect">
            <a:avLst/>
          </a:prstGeom>
          <a:noFill/>
          <a:ln w="9525">
            <a:noFill/>
            <a:miter lim="800000"/>
            <a:headEnd/>
            <a:tailEnd/>
          </a:ln>
        </p:spPr>
        <p:txBody>
          <a:bodyPr wrap="none">
            <a:prstTxWarp prst="textNoShape">
              <a:avLst/>
            </a:prstTxWarp>
            <a:spAutoFit/>
          </a:bodyPr>
          <a:lstStyle/>
          <a:p>
            <a:pPr eaLnBrk="0" hangingPunct="0"/>
            <a:r>
              <a:rPr lang="en-US" sz="1000" b="0" dirty="0"/>
              <a:t>Titan</a:t>
            </a:r>
          </a:p>
        </p:txBody>
      </p:sp>
      <p:sp>
        <p:nvSpPr>
          <p:cNvPr id="98330" name="Text Box 26"/>
          <p:cNvSpPr txBox="1">
            <a:spLocks noChangeArrowheads="1"/>
          </p:cNvSpPr>
          <p:nvPr/>
        </p:nvSpPr>
        <p:spPr bwMode="auto">
          <a:xfrm>
            <a:off x="0" y="1477963"/>
            <a:ext cx="1616075" cy="549275"/>
          </a:xfrm>
          <a:prstGeom prst="rect">
            <a:avLst/>
          </a:prstGeom>
          <a:noFill/>
          <a:ln w="9525">
            <a:noFill/>
            <a:miter lim="800000"/>
            <a:headEnd/>
            <a:tailEnd/>
          </a:ln>
        </p:spPr>
        <p:txBody>
          <a:bodyPr>
            <a:prstTxWarp prst="textNoShape">
              <a:avLst/>
            </a:prstTxWarp>
            <a:spAutoFit/>
          </a:bodyPr>
          <a:lstStyle/>
          <a:p>
            <a:pPr eaLnBrk="0" hangingPunct="0"/>
            <a:r>
              <a:rPr lang="en-US" sz="1000" b="0" dirty="0"/>
              <a:t>These vectors obtained from a satellite ephemeris SPK</a:t>
            </a:r>
          </a:p>
        </p:txBody>
      </p:sp>
      <p:sp>
        <p:nvSpPr>
          <p:cNvPr id="98331" name="Line 27"/>
          <p:cNvSpPr>
            <a:spLocks noChangeShapeType="1"/>
          </p:cNvSpPr>
          <p:nvPr/>
        </p:nvSpPr>
        <p:spPr bwMode="auto">
          <a:xfrm>
            <a:off x="1155700" y="1801813"/>
            <a:ext cx="1274763" cy="349250"/>
          </a:xfrm>
          <a:prstGeom prst="line">
            <a:avLst/>
          </a:prstGeom>
          <a:noFill/>
          <a:ln w="9525">
            <a:solidFill>
              <a:schemeClr val="tx1"/>
            </a:solidFill>
            <a:round/>
            <a:headEnd/>
            <a:tailEnd type="triangle" w="med" len="med"/>
          </a:ln>
        </p:spPr>
        <p:txBody>
          <a:bodyPr wrap="none" anchor="ctr">
            <a:prstTxWarp prst="textNoShape">
              <a:avLst/>
            </a:prstTxWarp>
          </a:bodyPr>
          <a:lstStyle/>
          <a:p>
            <a:endParaRPr lang="en-US" dirty="0"/>
          </a:p>
        </p:txBody>
      </p:sp>
      <p:sp>
        <p:nvSpPr>
          <p:cNvPr id="98332" name="Line 28"/>
          <p:cNvSpPr>
            <a:spLocks noChangeShapeType="1"/>
          </p:cNvSpPr>
          <p:nvPr/>
        </p:nvSpPr>
        <p:spPr bwMode="auto">
          <a:xfrm>
            <a:off x="1109663" y="1903413"/>
            <a:ext cx="711200" cy="628650"/>
          </a:xfrm>
          <a:prstGeom prst="line">
            <a:avLst/>
          </a:prstGeom>
          <a:noFill/>
          <a:ln w="9525">
            <a:solidFill>
              <a:schemeClr val="tx1"/>
            </a:solidFill>
            <a:round/>
            <a:headEnd/>
            <a:tailEnd type="triangle" w="med" len="med"/>
          </a:ln>
        </p:spPr>
        <p:txBody>
          <a:bodyPr wrap="none" anchor="ctr">
            <a:prstTxWarp prst="textNoShape">
              <a:avLst/>
            </a:prstTxWarp>
          </a:bodyPr>
          <a:lstStyle/>
          <a:p>
            <a:endParaRPr lang="en-US" dirty="0"/>
          </a:p>
        </p:txBody>
      </p:sp>
      <p:sp>
        <p:nvSpPr>
          <p:cNvPr id="98333" name="Text Box 29"/>
          <p:cNvSpPr txBox="1">
            <a:spLocks noChangeArrowheads="1"/>
          </p:cNvSpPr>
          <p:nvPr/>
        </p:nvSpPr>
        <p:spPr bwMode="auto">
          <a:xfrm>
            <a:off x="7307263" y="3446463"/>
            <a:ext cx="1849437" cy="396875"/>
          </a:xfrm>
          <a:prstGeom prst="rect">
            <a:avLst/>
          </a:prstGeom>
          <a:noFill/>
          <a:ln w="9525">
            <a:noFill/>
            <a:miter lim="800000"/>
            <a:headEnd/>
            <a:tailEnd/>
          </a:ln>
        </p:spPr>
        <p:txBody>
          <a:bodyPr>
            <a:prstTxWarp prst="textNoShape">
              <a:avLst/>
            </a:prstTxWarp>
            <a:spAutoFit/>
          </a:bodyPr>
          <a:lstStyle/>
          <a:p>
            <a:pPr eaLnBrk="0" hangingPunct="0"/>
            <a:r>
              <a:rPr lang="en-US" sz="1000" b="0" dirty="0"/>
              <a:t>This vector obtained from a cruise phase spacecraft SPK</a:t>
            </a:r>
          </a:p>
        </p:txBody>
      </p:sp>
      <p:sp>
        <p:nvSpPr>
          <p:cNvPr id="98334" name="Line 30"/>
          <p:cNvSpPr>
            <a:spLocks noChangeShapeType="1"/>
          </p:cNvSpPr>
          <p:nvPr/>
        </p:nvSpPr>
        <p:spPr bwMode="auto">
          <a:xfrm flipH="1">
            <a:off x="6850063" y="3751263"/>
            <a:ext cx="457200" cy="152400"/>
          </a:xfrm>
          <a:prstGeom prst="line">
            <a:avLst/>
          </a:prstGeom>
          <a:noFill/>
          <a:ln w="9525">
            <a:solidFill>
              <a:schemeClr val="tx1"/>
            </a:solidFill>
            <a:round/>
            <a:headEnd/>
            <a:tailEnd type="triangle" w="med" len="med"/>
          </a:ln>
        </p:spPr>
        <p:txBody>
          <a:bodyPr wrap="none" anchor="ctr">
            <a:prstTxWarp prst="textNoShape">
              <a:avLst/>
            </a:prstTxWarp>
          </a:bodyPr>
          <a:lstStyle/>
          <a:p>
            <a:endParaRPr lang="en-US" dirty="0"/>
          </a:p>
        </p:txBody>
      </p:sp>
      <p:sp>
        <p:nvSpPr>
          <p:cNvPr id="98335" name="Text Box 31"/>
          <p:cNvSpPr txBox="1">
            <a:spLocks noChangeArrowheads="1"/>
          </p:cNvSpPr>
          <p:nvPr/>
        </p:nvSpPr>
        <p:spPr bwMode="auto">
          <a:xfrm>
            <a:off x="4090988" y="4500563"/>
            <a:ext cx="2073275" cy="701675"/>
          </a:xfrm>
          <a:prstGeom prst="rect">
            <a:avLst/>
          </a:prstGeom>
          <a:noFill/>
          <a:ln w="9525">
            <a:noFill/>
            <a:miter lim="800000"/>
            <a:headEnd/>
            <a:tailEnd/>
          </a:ln>
        </p:spPr>
        <p:txBody>
          <a:bodyPr>
            <a:prstTxWarp prst="textNoShape">
              <a:avLst/>
            </a:prstTxWarp>
            <a:spAutoFit/>
          </a:bodyPr>
          <a:lstStyle/>
          <a:p>
            <a:pPr eaLnBrk="0" hangingPunct="0"/>
            <a:r>
              <a:rPr lang="en-US" sz="1000" b="0" dirty="0"/>
              <a:t>This vector cannot be obtained from either the spacecraft or satellite SPKs; a planet ephemeris SPK is needed.</a:t>
            </a:r>
          </a:p>
        </p:txBody>
      </p:sp>
      <p:sp>
        <p:nvSpPr>
          <p:cNvPr id="98336" name="Line 32"/>
          <p:cNvSpPr>
            <a:spLocks noChangeShapeType="1"/>
          </p:cNvSpPr>
          <p:nvPr/>
        </p:nvSpPr>
        <p:spPr bwMode="auto">
          <a:xfrm flipV="1">
            <a:off x="4945063" y="3827463"/>
            <a:ext cx="152400" cy="685800"/>
          </a:xfrm>
          <a:prstGeom prst="line">
            <a:avLst/>
          </a:prstGeom>
          <a:noFill/>
          <a:ln w="9525">
            <a:solidFill>
              <a:schemeClr val="tx1"/>
            </a:solidFill>
            <a:round/>
            <a:headEnd/>
            <a:tailEnd type="triangle" w="med" len="med"/>
          </a:ln>
        </p:spPr>
        <p:txBody>
          <a:bodyPr wrap="none" anchor="ctr">
            <a:prstTxWarp prst="textNoShape">
              <a:avLst/>
            </a:prstTxWarp>
          </a:bodyPr>
          <a:lstStyle/>
          <a:p>
            <a:endParaRPr lang="en-US" dirty="0"/>
          </a:p>
        </p:txBody>
      </p:sp>
      <p:sp>
        <p:nvSpPr>
          <p:cNvPr id="98337" name="Text Box 33"/>
          <p:cNvSpPr txBox="1">
            <a:spLocks noChangeArrowheads="1"/>
          </p:cNvSpPr>
          <p:nvPr/>
        </p:nvSpPr>
        <p:spPr bwMode="auto">
          <a:xfrm>
            <a:off x="1363663" y="4132263"/>
            <a:ext cx="1752600" cy="1616075"/>
          </a:xfrm>
          <a:prstGeom prst="rect">
            <a:avLst/>
          </a:prstGeom>
          <a:noFill/>
          <a:ln w="9525">
            <a:noFill/>
            <a:miter lim="800000"/>
            <a:headEnd/>
            <a:tailEnd/>
          </a:ln>
        </p:spPr>
        <p:txBody>
          <a:bodyPr>
            <a:prstTxWarp prst="textNoShape">
              <a:avLst/>
            </a:prstTxWarp>
            <a:spAutoFit/>
          </a:bodyPr>
          <a:lstStyle/>
          <a:p>
            <a:pPr eaLnBrk="0" hangingPunct="0"/>
            <a:r>
              <a:rPr lang="en-US" sz="1000" b="0" dirty="0"/>
              <a:t>In this example the absence of a planet ephemeris SPK means the Cassini-Titan and Cassini-Saturn vectors shown here cannot be determined because the Saturn Barycenter-to-Solar System Barycenter vector is not available.</a:t>
            </a:r>
          </a:p>
        </p:txBody>
      </p:sp>
      <p:sp>
        <p:nvSpPr>
          <p:cNvPr id="98338" name="Line 34"/>
          <p:cNvSpPr>
            <a:spLocks noChangeShapeType="1"/>
          </p:cNvSpPr>
          <p:nvPr/>
        </p:nvSpPr>
        <p:spPr bwMode="auto">
          <a:xfrm flipV="1">
            <a:off x="2611438" y="2303463"/>
            <a:ext cx="1647825" cy="1882775"/>
          </a:xfrm>
          <a:prstGeom prst="line">
            <a:avLst/>
          </a:prstGeom>
          <a:noFill/>
          <a:ln w="9525">
            <a:solidFill>
              <a:schemeClr val="tx1"/>
            </a:solidFill>
            <a:round/>
            <a:headEnd/>
            <a:tailEnd type="triangle" w="med" len="med"/>
          </a:ln>
        </p:spPr>
        <p:txBody>
          <a:bodyPr wrap="none" anchor="ctr">
            <a:prstTxWarp prst="textNoShape">
              <a:avLst/>
            </a:prstTxWarp>
          </a:bodyPr>
          <a:lstStyle/>
          <a:p>
            <a:endParaRPr lang="en-US" dirty="0"/>
          </a:p>
        </p:txBody>
      </p:sp>
      <p:sp>
        <p:nvSpPr>
          <p:cNvPr id="98339" name="Line 35"/>
          <p:cNvSpPr>
            <a:spLocks noChangeShapeType="1"/>
          </p:cNvSpPr>
          <p:nvPr/>
        </p:nvSpPr>
        <p:spPr bwMode="auto">
          <a:xfrm flipV="1">
            <a:off x="2665413" y="2852738"/>
            <a:ext cx="1730375" cy="1395412"/>
          </a:xfrm>
          <a:prstGeom prst="line">
            <a:avLst/>
          </a:prstGeom>
          <a:noFill/>
          <a:ln w="9525">
            <a:solidFill>
              <a:schemeClr val="tx1"/>
            </a:solidFill>
            <a:round/>
            <a:headEnd/>
            <a:tailEnd type="triangle" w="med" len="med"/>
          </a:ln>
        </p:spPr>
        <p:txBody>
          <a:bodyPr wrap="none" anchor="ctr">
            <a:prstTxWarp prst="textNoShape">
              <a:avLst/>
            </a:prstTxWarp>
          </a:bodyPr>
          <a:lstStyle/>
          <a:p>
            <a:endParaRPr lang="en-US" dirty="0"/>
          </a:p>
        </p:txBody>
      </p:sp>
      <p:sp>
        <p:nvSpPr>
          <p:cNvPr id="98340" name="Line 36"/>
          <p:cNvSpPr>
            <a:spLocks noChangeShapeType="1"/>
          </p:cNvSpPr>
          <p:nvPr/>
        </p:nvSpPr>
        <p:spPr bwMode="auto">
          <a:xfrm>
            <a:off x="1516063" y="6113463"/>
            <a:ext cx="304800" cy="0"/>
          </a:xfrm>
          <a:prstGeom prst="line">
            <a:avLst/>
          </a:prstGeom>
          <a:noFill/>
          <a:ln w="19050">
            <a:solidFill>
              <a:srgbClr val="2EBB53"/>
            </a:solidFill>
            <a:round/>
            <a:headEnd/>
            <a:tailEnd/>
          </a:ln>
        </p:spPr>
        <p:txBody>
          <a:bodyPr wrap="none" anchor="ctr">
            <a:prstTxWarp prst="textNoShape">
              <a:avLst/>
            </a:prstTxWarp>
          </a:bodyPr>
          <a:lstStyle/>
          <a:p>
            <a:endParaRPr lang="en-US" dirty="0"/>
          </a:p>
        </p:txBody>
      </p:sp>
      <p:sp>
        <p:nvSpPr>
          <p:cNvPr id="98341" name="Line 37"/>
          <p:cNvSpPr>
            <a:spLocks noChangeShapeType="1"/>
          </p:cNvSpPr>
          <p:nvPr/>
        </p:nvSpPr>
        <p:spPr bwMode="auto">
          <a:xfrm>
            <a:off x="1516063" y="6326188"/>
            <a:ext cx="304800" cy="0"/>
          </a:xfrm>
          <a:prstGeom prst="line">
            <a:avLst/>
          </a:prstGeom>
          <a:noFill/>
          <a:ln w="19050">
            <a:solidFill>
              <a:srgbClr val="135AB9"/>
            </a:solidFill>
            <a:round/>
            <a:headEnd/>
            <a:tailEnd/>
          </a:ln>
        </p:spPr>
        <p:txBody>
          <a:bodyPr wrap="none" anchor="ctr">
            <a:prstTxWarp prst="textNoShape">
              <a:avLst/>
            </a:prstTxWarp>
          </a:bodyPr>
          <a:lstStyle/>
          <a:p>
            <a:endParaRPr lang="en-US" dirty="0"/>
          </a:p>
        </p:txBody>
      </p:sp>
      <p:sp>
        <p:nvSpPr>
          <p:cNvPr id="98342" name="Line 38"/>
          <p:cNvSpPr>
            <a:spLocks noChangeShapeType="1"/>
          </p:cNvSpPr>
          <p:nvPr/>
        </p:nvSpPr>
        <p:spPr bwMode="auto">
          <a:xfrm>
            <a:off x="1463675" y="6643688"/>
            <a:ext cx="304800" cy="0"/>
          </a:xfrm>
          <a:prstGeom prst="line">
            <a:avLst/>
          </a:prstGeom>
          <a:noFill/>
          <a:ln w="19050">
            <a:solidFill>
              <a:srgbClr val="F42104"/>
            </a:solidFill>
            <a:round/>
            <a:headEnd/>
            <a:tailEnd/>
          </a:ln>
        </p:spPr>
        <p:txBody>
          <a:bodyPr wrap="none" anchor="ctr">
            <a:prstTxWarp prst="textNoShape">
              <a:avLst/>
            </a:prstTxWarp>
          </a:bodyPr>
          <a:lstStyle/>
          <a:p>
            <a:endParaRPr lang="en-US" dirty="0"/>
          </a:p>
        </p:txBody>
      </p:sp>
      <p:sp>
        <p:nvSpPr>
          <p:cNvPr id="98343" name="Text Box 39"/>
          <p:cNvSpPr txBox="1">
            <a:spLocks noChangeArrowheads="1"/>
          </p:cNvSpPr>
          <p:nvPr/>
        </p:nvSpPr>
        <p:spPr bwMode="auto">
          <a:xfrm>
            <a:off x="1881188" y="6005513"/>
            <a:ext cx="1455737" cy="244475"/>
          </a:xfrm>
          <a:prstGeom prst="rect">
            <a:avLst/>
          </a:prstGeom>
          <a:noFill/>
          <a:ln w="9525">
            <a:noFill/>
            <a:miter lim="800000"/>
            <a:headEnd/>
            <a:tailEnd/>
          </a:ln>
        </p:spPr>
        <p:txBody>
          <a:bodyPr>
            <a:prstTxWarp prst="textNoShape">
              <a:avLst/>
            </a:prstTxWarp>
            <a:spAutoFit/>
          </a:bodyPr>
          <a:lstStyle/>
          <a:p>
            <a:pPr eaLnBrk="0" hangingPunct="0"/>
            <a:r>
              <a:rPr lang="en-US" sz="1000" b="0" dirty="0"/>
              <a:t>available in SPK files</a:t>
            </a:r>
          </a:p>
        </p:txBody>
      </p:sp>
      <p:sp>
        <p:nvSpPr>
          <p:cNvPr id="98344" name="Text Box 40"/>
          <p:cNvSpPr txBox="1">
            <a:spLocks noChangeArrowheads="1"/>
          </p:cNvSpPr>
          <p:nvPr/>
        </p:nvSpPr>
        <p:spPr bwMode="auto">
          <a:xfrm>
            <a:off x="1881188" y="6196013"/>
            <a:ext cx="1730375" cy="244475"/>
          </a:xfrm>
          <a:prstGeom prst="rect">
            <a:avLst/>
          </a:prstGeom>
          <a:noFill/>
          <a:ln w="9525">
            <a:noFill/>
            <a:miter lim="800000"/>
            <a:headEnd/>
            <a:tailEnd/>
          </a:ln>
        </p:spPr>
        <p:txBody>
          <a:bodyPr>
            <a:prstTxWarp prst="textNoShape">
              <a:avLst/>
            </a:prstTxWarp>
            <a:spAutoFit/>
          </a:bodyPr>
          <a:lstStyle/>
          <a:p>
            <a:pPr eaLnBrk="0" hangingPunct="0"/>
            <a:r>
              <a:rPr lang="en-US" sz="1000" b="0" dirty="0"/>
              <a:t>not available in SPK files</a:t>
            </a:r>
          </a:p>
        </p:txBody>
      </p:sp>
      <p:sp>
        <p:nvSpPr>
          <p:cNvPr id="98345" name="Text Box 41"/>
          <p:cNvSpPr txBox="1">
            <a:spLocks noChangeArrowheads="1"/>
          </p:cNvSpPr>
          <p:nvPr/>
        </p:nvSpPr>
        <p:spPr bwMode="auto">
          <a:xfrm>
            <a:off x="1828800" y="6532563"/>
            <a:ext cx="1222375" cy="244475"/>
          </a:xfrm>
          <a:prstGeom prst="rect">
            <a:avLst/>
          </a:prstGeom>
          <a:noFill/>
          <a:ln w="9525">
            <a:noFill/>
            <a:miter lim="800000"/>
            <a:headEnd/>
            <a:tailEnd/>
          </a:ln>
        </p:spPr>
        <p:txBody>
          <a:bodyPr wrap="none">
            <a:prstTxWarp prst="textNoShape">
              <a:avLst/>
            </a:prstTxWarp>
            <a:spAutoFit/>
          </a:bodyPr>
          <a:lstStyle/>
          <a:p>
            <a:pPr eaLnBrk="0" hangingPunct="0"/>
            <a:r>
              <a:rPr lang="en-US" sz="1000" b="0" dirty="0"/>
              <a:t>can’t be computed</a:t>
            </a:r>
          </a:p>
        </p:txBody>
      </p:sp>
      <p:sp>
        <p:nvSpPr>
          <p:cNvPr id="98346" name="Text Box 42"/>
          <p:cNvSpPr txBox="1">
            <a:spLocks noChangeArrowheads="1"/>
          </p:cNvSpPr>
          <p:nvPr/>
        </p:nvSpPr>
        <p:spPr bwMode="auto">
          <a:xfrm>
            <a:off x="966788" y="5872163"/>
            <a:ext cx="642937" cy="244475"/>
          </a:xfrm>
          <a:prstGeom prst="rect">
            <a:avLst/>
          </a:prstGeom>
          <a:noFill/>
          <a:ln w="9525">
            <a:noFill/>
            <a:miter lim="800000"/>
            <a:headEnd/>
            <a:tailEnd/>
          </a:ln>
        </p:spPr>
        <p:txBody>
          <a:bodyPr wrap="none">
            <a:prstTxWarp prst="textNoShape">
              <a:avLst/>
            </a:prstTxWarp>
            <a:spAutoFit/>
          </a:bodyPr>
          <a:lstStyle/>
          <a:p>
            <a:pPr eaLnBrk="0" hangingPunct="0"/>
            <a:r>
              <a:rPr lang="en-US" sz="1000" b="0" dirty="0"/>
              <a:t>Given…</a:t>
            </a:r>
          </a:p>
        </p:txBody>
      </p:sp>
      <p:sp>
        <p:nvSpPr>
          <p:cNvPr id="98347" name="Text Box 43"/>
          <p:cNvSpPr txBox="1">
            <a:spLocks noChangeArrowheads="1"/>
          </p:cNvSpPr>
          <p:nvPr/>
        </p:nvSpPr>
        <p:spPr bwMode="auto">
          <a:xfrm>
            <a:off x="946150" y="6400800"/>
            <a:ext cx="862013" cy="244475"/>
          </a:xfrm>
          <a:prstGeom prst="rect">
            <a:avLst/>
          </a:prstGeom>
          <a:noFill/>
          <a:ln w="9525">
            <a:noFill/>
            <a:miter lim="800000"/>
            <a:headEnd/>
            <a:tailEnd/>
          </a:ln>
        </p:spPr>
        <p:txBody>
          <a:bodyPr wrap="none">
            <a:prstTxWarp prst="textNoShape">
              <a:avLst/>
            </a:prstTxWarp>
            <a:spAutoFit/>
          </a:bodyPr>
          <a:lstStyle/>
          <a:p>
            <a:pPr eaLnBrk="0" hangingPunct="0"/>
            <a:r>
              <a:rPr lang="en-US" sz="1000" b="0" dirty="0"/>
              <a:t>Therefore…</a:t>
            </a:r>
          </a:p>
        </p:txBody>
      </p:sp>
    </p:spTree>
    <p:extLst>
      <p:ext uri="{BB962C8B-B14F-4D97-AF65-F5344CB8AC3E}">
        <p14:creationId xmlns:p14="http://schemas.microsoft.com/office/powerpoint/2010/main" val="1149661036"/>
      </p:ext>
    </p:extLst>
  </p:cSld>
  <p:clrMapOvr>
    <a:masterClrMapping/>
  </p:clrMapOvr>
  <p:transition/>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Footer Placeholder 3"/>
          <p:cNvSpPr>
            <a:spLocks noGrp="1"/>
          </p:cNvSpPr>
          <p:nvPr>
            <p:ph type="ftr" sz="quarter" idx="10"/>
          </p:nvPr>
        </p:nvSpPr>
        <p:spPr>
          <a:noFill/>
        </p:spPr>
        <p:txBody>
          <a:bodyPr/>
          <a:lstStyle/>
          <a:p>
            <a:r>
              <a:rPr lang="en-US" dirty="0"/>
              <a:t>SPK Subsystem</a:t>
            </a:r>
          </a:p>
        </p:txBody>
      </p:sp>
      <p:sp>
        <p:nvSpPr>
          <p:cNvPr id="100355" name="Slide Number Placeholder 4"/>
          <p:cNvSpPr>
            <a:spLocks noGrp="1"/>
          </p:cNvSpPr>
          <p:nvPr>
            <p:ph type="sldNum" sz="quarter" idx="11"/>
          </p:nvPr>
        </p:nvSpPr>
        <p:spPr>
          <a:noFill/>
        </p:spPr>
        <p:txBody>
          <a:bodyPr/>
          <a:lstStyle/>
          <a:p>
            <a:fld id="{B5F71924-B5CB-7F4E-98CF-D83B405F22E3}" type="slidenum">
              <a:rPr lang="en-US"/>
              <a:pPr/>
              <a:t>62</a:t>
            </a:fld>
            <a:endParaRPr lang="en-US" sz="1400" b="0" dirty="0">
              <a:latin typeface="Times New Roman" charset="0"/>
            </a:endParaRPr>
          </a:p>
        </p:txBody>
      </p:sp>
      <p:sp>
        <p:nvSpPr>
          <p:cNvPr id="100356" name="Rectangle 2"/>
          <p:cNvSpPr>
            <a:spLocks noGrp="1" noChangeArrowheads="1"/>
          </p:cNvSpPr>
          <p:nvPr>
            <p:ph type="title"/>
          </p:nvPr>
        </p:nvSpPr>
        <p:spPr>
          <a:xfrm>
            <a:off x="2452688" y="381000"/>
            <a:ext cx="5795962" cy="474663"/>
          </a:xfrm>
        </p:spPr>
        <p:txBody>
          <a:bodyPr/>
          <a:lstStyle/>
          <a:p>
            <a:r>
              <a:rPr lang="en-US" dirty="0"/>
              <a:t>Problems Using SPK Files - 4</a:t>
            </a:r>
          </a:p>
        </p:txBody>
      </p:sp>
      <p:sp>
        <p:nvSpPr>
          <p:cNvPr id="100357" name="Rectangle 3"/>
          <p:cNvSpPr>
            <a:spLocks noGrp="1" noChangeArrowheads="1"/>
          </p:cNvSpPr>
          <p:nvPr>
            <p:ph type="body" idx="1"/>
          </p:nvPr>
        </p:nvSpPr>
        <p:spPr/>
        <p:txBody>
          <a:bodyPr/>
          <a:lstStyle/>
          <a:p>
            <a:pPr>
              <a:lnSpc>
                <a:spcPct val="100000"/>
              </a:lnSpc>
              <a:spcBef>
                <a:spcPct val="0"/>
              </a:spcBef>
              <a:buSzTx/>
            </a:pPr>
            <a:r>
              <a:rPr lang="en-US" dirty="0"/>
              <a:t>You see an error message to the effect that pole RA (right ascension) data cannot be found</a:t>
            </a:r>
          </a:p>
          <a:p>
            <a:pPr lvl="1">
              <a:lnSpc>
                <a:spcPct val="100000"/>
              </a:lnSpc>
              <a:spcBef>
                <a:spcPct val="0"/>
              </a:spcBef>
              <a:buSzTx/>
            </a:pPr>
            <a:r>
              <a:rPr lang="en-US" sz="2000" dirty="0"/>
              <a:t>You are requesting results in a body-fixed frame, but you have not loaded a SPICE PCK file that defines this frame.</a:t>
            </a:r>
            <a:endParaRPr lang="en-US" sz="1600" dirty="0"/>
          </a:p>
          <a:p>
            <a:pPr lvl="1">
              <a:lnSpc>
                <a:spcPct val="100000"/>
              </a:lnSpc>
              <a:spcBef>
                <a:spcPct val="0"/>
              </a:spcBef>
              <a:buSzTx/>
              <a:buFontTx/>
              <a:buChar char="•"/>
            </a:pPr>
            <a:endParaRPr lang="en-US" sz="2400" dirty="0"/>
          </a:p>
          <a:p>
            <a:pPr lvl="1">
              <a:lnSpc>
                <a:spcPct val="100000"/>
              </a:lnSpc>
              <a:spcBef>
                <a:spcPct val="0"/>
              </a:spcBef>
              <a:buSzTx/>
            </a:pPr>
            <a:endParaRPr lang="en-US" b="0" dirty="0"/>
          </a:p>
          <a:p>
            <a:pPr lvl="1">
              <a:lnSpc>
                <a:spcPct val="100000"/>
              </a:lnSpc>
              <a:spcBef>
                <a:spcPct val="0"/>
              </a:spcBef>
              <a:buSzTx/>
            </a:pPr>
            <a:endParaRPr lang="en-US" b="0" dirty="0"/>
          </a:p>
          <a:p>
            <a:endParaRPr lang="en-US" dirty="0"/>
          </a:p>
        </p:txBody>
      </p:sp>
    </p:spTree>
    <p:extLst>
      <p:ext uri="{BB962C8B-B14F-4D97-AF65-F5344CB8AC3E}">
        <p14:creationId xmlns:p14="http://schemas.microsoft.com/office/powerpoint/2010/main" val="3572635116"/>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Footer Placeholder 3"/>
          <p:cNvSpPr>
            <a:spLocks noGrp="1"/>
          </p:cNvSpPr>
          <p:nvPr>
            <p:ph type="ftr" sz="quarter" idx="10"/>
          </p:nvPr>
        </p:nvSpPr>
        <p:spPr>
          <a:noFill/>
        </p:spPr>
        <p:txBody>
          <a:bodyPr/>
          <a:lstStyle/>
          <a:p>
            <a:r>
              <a:rPr lang="en-US" dirty="0"/>
              <a:t>SPK Subsystem</a:t>
            </a:r>
          </a:p>
        </p:txBody>
      </p:sp>
      <p:sp>
        <p:nvSpPr>
          <p:cNvPr id="101379" name="Slide Number Placeholder 4"/>
          <p:cNvSpPr>
            <a:spLocks noGrp="1"/>
          </p:cNvSpPr>
          <p:nvPr>
            <p:ph type="sldNum" sz="quarter" idx="11"/>
          </p:nvPr>
        </p:nvSpPr>
        <p:spPr>
          <a:noFill/>
        </p:spPr>
        <p:txBody>
          <a:bodyPr/>
          <a:lstStyle/>
          <a:p>
            <a:fld id="{2BCCF83D-A8C2-C941-9FE9-23DDFC9E793B}" type="slidenum">
              <a:rPr lang="en-US"/>
              <a:pPr/>
              <a:t>63</a:t>
            </a:fld>
            <a:endParaRPr lang="en-US" sz="1400" b="0" dirty="0">
              <a:latin typeface="Times New Roman" charset="0"/>
            </a:endParaRPr>
          </a:p>
        </p:txBody>
      </p:sp>
      <p:sp>
        <p:nvSpPr>
          <p:cNvPr id="101380" name="Rectangle 2"/>
          <p:cNvSpPr>
            <a:spLocks noGrp="1" noChangeArrowheads="1"/>
          </p:cNvSpPr>
          <p:nvPr>
            <p:ph type="body" idx="1"/>
          </p:nvPr>
        </p:nvSpPr>
        <p:spPr>
          <a:xfrm>
            <a:off x="525463" y="1452563"/>
            <a:ext cx="8204200" cy="5078412"/>
          </a:xfrm>
        </p:spPr>
        <p:txBody>
          <a:bodyPr lIns="90487" rIns="90487"/>
          <a:lstStyle/>
          <a:p>
            <a:pPr>
              <a:lnSpc>
                <a:spcPct val="80000"/>
              </a:lnSpc>
            </a:pPr>
            <a:r>
              <a:rPr lang="en-US" sz="2000" dirty="0"/>
              <a:t>Segment Masking: You've loaded sufficient data to chain together the target and observer, but the SPK subsystem can't make the connection.</a:t>
            </a:r>
          </a:p>
          <a:p>
            <a:pPr marL="628650" lvl="1">
              <a:lnSpc>
                <a:spcPct val="80000"/>
              </a:lnSpc>
            </a:pPr>
            <a:r>
              <a:rPr lang="en-US" sz="1600" dirty="0"/>
              <a:t>This can happen when a high-priority segment that can't be connected to both target and observer "masks" a lower-priority segment that can be connected.</a:t>
            </a:r>
          </a:p>
          <a:p>
            <a:pPr marL="628650" lvl="1">
              <a:lnSpc>
                <a:spcPct val="80000"/>
              </a:lnSpc>
            </a:pPr>
            <a:r>
              <a:rPr lang="en-US" sz="1600" dirty="0"/>
              <a:t>Example:  you want the state of earth as seen from the Galileo orbiter at a specified ephemeris time ET1.  </a:t>
            </a:r>
          </a:p>
          <a:p>
            <a:pPr marL="971550" lvl="2">
              <a:lnSpc>
                <a:spcPct val="80000"/>
              </a:lnSpc>
            </a:pPr>
            <a:r>
              <a:rPr lang="en-US" sz="1600" dirty="0"/>
              <a:t>You have loaded SPK files providing:</a:t>
            </a:r>
          </a:p>
          <a:p>
            <a:pPr marL="1257300" lvl="3">
              <a:lnSpc>
                <a:spcPct val="80000"/>
              </a:lnSpc>
            </a:pPr>
            <a:r>
              <a:rPr lang="en-US" sz="1200" dirty="0"/>
              <a:t>the state of the Galileo orbiter relative to the asteroid Gaspra</a:t>
            </a:r>
          </a:p>
          <a:p>
            <a:pPr marL="1257300" lvl="3">
              <a:lnSpc>
                <a:spcPct val="80000"/>
              </a:lnSpc>
            </a:pPr>
            <a:r>
              <a:rPr lang="en-US" sz="1200" dirty="0"/>
              <a:t>the state of the orbiter relative to the sun</a:t>
            </a:r>
          </a:p>
          <a:p>
            <a:pPr marL="1257300" lvl="3">
              <a:lnSpc>
                <a:spcPct val="80000"/>
              </a:lnSpc>
            </a:pPr>
            <a:r>
              <a:rPr lang="en-US" sz="1200" dirty="0"/>
              <a:t>the state of the earth relative to the earth-moon barycenter</a:t>
            </a:r>
          </a:p>
          <a:p>
            <a:pPr marL="1257300" lvl="3">
              <a:lnSpc>
                <a:spcPct val="80000"/>
              </a:lnSpc>
            </a:pPr>
            <a:r>
              <a:rPr lang="en-US" sz="1200" dirty="0"/>
              <a:t>the states of the sun and earth-moon barycenter relative to the solar system barycenter</a:t>
            </a:r>
          </a:p>
          <a:p>
            <a:pPr marL="971550" lvl="2">
              <a:lnSpc>
                <a:spcPct val="80000"/>
              </a:lnSpc>
            </a:pPr>
            <a:r>
              <a:rPr lang="en-US" sz="1600" dirty="0"/>
              <a:t>If an SPK segment for the orbiter relative to Gaspra covering ET1 has higher priority than the segment for the orbiter relative to the sun covering ET1, no connection between the orbiter and the earth will be made.</a:t>
            </a:r>
          </a:p>
          <a:p>
            <a:pPr marL="971550" lvl="2">
              <a:lnSpc>
                <a:spcPct val="80000"/>
              </a:lnSpc>
            </a:pPr>
            <a:r>
              <a:rPr lang="en-US" sz="1600" dirty="0"/>
              <a:t>Solution: </a:t>
            </a:r>
          </a:p>
          <a:p>
            <a:pPr marL="1257300" lvl="3">
              <a:lnSpc>
                <a:spcPct val="80000"/>
              </a:lnSpc>
            </a:pPr>
            <a:r>
              <a:rPr lang="en-US" sz="1200" dirty="0"/>
              <a:t> Load an SPK file providing the ephemeris of Gaspra relative to the sun or the solar system barycenter (for a time interval containing ET1)</a:t>
            </a:r>
          </a:p>
          <a:p>
            <a:pPr marL="628650" lvl="1">
              <a:lnSpc>
                <a:spcPct val="80000"/>
              </a:lnSpc>
            </a:pPr>
            <a:endParaRPr lang="en-US" sz="1600" dirty="0"/>
          </a:p>
        </p:txBody>
      </p:sp>
      <p:sp>
        <p:nvSpPr>
          <p:cNvPr id="101381" name="Rectangle 3"/>
          <p:cNvSpPr>
            <a:spLocks noGrp="1" noChangeArrowheads="1"/>
          </p:cNvSpPr>
          <p:nvPr>
            <p:ph type="title"/>
          </p:nvPr>
        </p:nvSpPr>
        <p:spPr>
          <a:xfrm>
            <a:off x="2452688" y="381000"/>
            <a:ext cx="5795962" cy="474663"/>
          </a:xfrm>
        </p:spPr>
        <p:txBody>
          <a:bodyPr/>
          <a:lstStyle/>
          <a:p>
            <a:r>
              <a:rPr lang="en-US" dirty="0"/>
              <a:t>Problems Using SPK Files - 5</a:t>
            </a:r>
          </a:p>
        </p:txBody>
      </p:sp>
    </p:spTree>
    <p:extLst>
      <p:ext uri="{BB962C8B-B14F-4D97-AF65-F5344CB8AC3E}">
        <p14:creationId xmlns:p14="http://schemas.microsoft.com/office/powerpoint/2010/main" val="2439792387"/>
      </p:ext>
    </p:extLst>
  </p:cSld>
  <p:clrMapOvr>
    <a:masterClrMapping/>
  </p:clrMapOvr>
  <p:transition/>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Footer Placeholder 3"/>
          <p:cNvSpPr>
            <a:spLocks noGrp="1"/>
          </p:cNvSpPr>
          <p:nvPr>
            <p:ph type="ftr" sz="quarter" idx="10"/>
          </p:nvPr>
        </p:nvSpPr>
        <p:spPr>
          <a:noFill/>
        </p:spPr>
        <p:txBody>
          <a:bodyPr/>
          <a:lstStyle/>
          <a:p>
            <a:r>
              <a:rPr lang="en-US" dirty="0"/>
              <a:t>SPK Subsystem</a:t>
            </a:r>
          </a:p>
        </p:txBody>
      </p:sp>
      <p:sp>
        <p:nvSpPr>
          <p:cNvPr id="103427" name="Slide Number Placeholder 4"/>
          <p:cNvSpPr>
            <a:spLocks noGrp="1"/>
          </p:cNvSpPr>
          <p:nvPr>
            <p:ph type="sldNum" sz="quarter" idx="11"/>
          </p:nvPr>
        </p:nvSpPr>
        <p:spPr>
          <a:noFill/>
        </p:spPr>
        <p:txBody>
          <a:bodyPr/>
          <a:lstStyle/>
          <a:p>
            <a:fld id="{714BB629-2B7E-B442-8EB1-1E10CCD64140}" type="slidenum">
              <a:rPr lang="en-US"/>
              <a:pPr/>
              <a:t>64</a:t>
            </a:fld>
            <a:endParaRPr lang="en-US" sz="1400" b="0" dirty="0">
              <a:latin typeface="Times New Roman" charset="0"/>
            </a:endParaRPr>
          </a:p>
        </p:txBody>
      </p:sp>
      <p:sp>
        <p:nvSpPr>
          <p:cNvPr id="103428" name="Rectangle 1026"/>
          <p:cNvSpPr>
            <a:spLocks noGrp="1" noChangeArrowheads="1"/>
          </p:cNvSpPr>
          <p:nvPr>
            <p:ph type="title"/>
          </p:nvPr>
        </p:nvSpPr>
        <p:spPr>
          <a:xfrm>
            <a:off x="2454275" y="381000"/>
            <a:ext cx="5795963" cy="474663"/>
          </a:xfrm>
        </p:spPr>
        <p:txBody>
          <a:bodyPr/>
          <a:lstStyle/>
          <a:p>
            <a:r>
              <a:rPr lang="en-US" dirty="0"/>
              <a:t>Problems Using SPK Files - 6</a:t>
            </a:r>
          </a:p>
        </p:txBody>
      </p:sp>
      <p:sp>
        <p:nvSpPr>
          <p:cNvPr id="103429" name="Rectangle 1027"/>
          <p:cNvSpPr>
            <a:spLocks noGrp="1" noChangeArrowheads="1"/>
          </p:cNvSpPr>
          <p:nvPr>
            <p:ph type="body" idx="1"/>
          </p:nvPr>
        </p:nvSpPr>
        <p:spPr/>
        <p:txBody>
          <a:bodyPr/>
          <a:lstStyle/>
          <a:p>
            <a:pPr>
              <a:lnSpc>
                <a:spcPct val="80000"/>
              </a:lnSpc>
            </a:pPr>
            <a:r>
              <a:rPr lang="en-US" dirty="0"/>
              <a:t>Other missing data… not obvious.</a:t>
            </a:r>
          </a:p>
          <a:p>
            <a:pPr lvl="1">
              <a:lnSpc>
                <a:spcPct val="80000"/>
              </a:lnSpc>
            </a:pPr>
            <a:r>
              <a:rPr lang="en-US" dirty="0"/>
              <a:t>You may need CK (and SCLK), FK or PCK data to construct  your requested output frame.</a:t>
            </a:r>
          </a:p>
          <a:p>
            <a:pPr>
              <a:lnSpc>
                <a:spcPct val="80000"/>
              </a:lnSpc>
            </a:pPr>
            <a:r>
              <a:rPr lang="en-US" dirty="0"/>
              <a:t>Mistaking ET for UTC, or vice-versa: </a:t>
            </a:r>
            <a:r>
              <a:rPr lang="en-US" dirty="0">
                <a:solidFill>
                  <a:schemeClr val="accent1"/>
                </a:solidFill>
              </a:rPr>
              <a:t>very common</a:t>
            </a:r>
          </a:p>
          <a:p>
            <a:pPr>
              <a:lnSpc>
                <a:spcPct val="80000"/>
              </a:lnSpc>
            </a:pPr>
            <a:r>
              <a:rPr lang="en-US" dirty="0"/>
              <a:t>Using light time corrections requires target ephemeris data at the light time-corrected epoch.</a:t>
            </a:r>
          </a:p>
          <a:p>
            <a:pPr lvl="1">
              <a:lnSpc>
                <a:spcPct val="80000"/>
              </a:lnSpc>
            </a:pPr>
            <a:r>
              <a:rPr lang="en-US" dirty="0"/>
              <a:t>If you’re working near the beginning of an SPK file, the light time-corrected epoch may occur earlier than available data.</a:t>
            </a:r>
          </a:p>
          <a:p>
            <a:pPr lvl="1">
              <a:lnSpc>
                <a:spcPct val="80000"/>
              </a:lnSpc>
            </a:pPr>
            <a:endParaRPr lang="en-US" dirty="0"/>
          </a:p>
        </p:txBody>
      </p:sp>
    </p:spTree>
    <p:extLst>
      <p:ext uri="{BB962C8B-B14F-4D97-AF65-F5344CB8AC3E}">
        <p14:creationId xmlns:p14="http://schemas.microsoft.com/office/powerpoint/2010/main" val="3384427144"/>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Footer Placeholder 3"/>
          <p:cNvSpPr>
            <a:spLocks noGrp="1"/>
          </p:cNvSpPr>
          <p:nvPr>
            <p:ph type="ftr" sz="quarter" idx="10"/>
          </p:nvPr>
        </p:nvSpPr>
        <p:spPr>
          <a:noFill/>
        </p:spPr>
        <p:txBody>
          <a:bodyPr/>
          <a:lstStyle/>
          <a:p>
            <a:r>
              <a:rPr lang="en-US" dirty="0"/>
              <a:t>SPK Subsystem</a:t>
            </a:r>
          </a:p>
        </p:txBody>
      </p:sp>
      <p:sp>
        <p:nvSpPr>
          <p:cNvPr id="104451" name="Slide Number Placeholder 4"/>
          <p:cNvSpPr>
            <a:spLocks noGrp="1"/>
          </p:cNvSpPr>
          <p:nvPr>
            <p:ph type="sldNum" sz="quarter" idx="11"/>
          </p:nvPr>
        </p:nvSpPr>
        <p:spPr>
          <a:noFill/>
        </p:spPr>
        <p:txBody>
          <a:bodyPr/>
          <a:lstStyle/>
          <a:p>
            <a:fld id="{AF769DC7-2100-DD48-914E-F2772D53713D}" type="slidenum">
              <a:rPr lang="en-US"/>
              <a:pPr/>
              <a:t>65</a:t>
            </a:fld>
            <a:endParaRPr lang="en-US" sz="1400" b="0" dirty="0">
              <a:latin typeface="Times New Roman" charset="0"/>
            </a:endParaRPr>
          </a:p>
        </p:txBody>
      </p:sp>
      <p:sp>
        <p:nvSpPr>
          <p:cNvPr id="104452" name="Rectangle 2"/>
          <p:cNvSpPr>
            <a:spLocks noGrp="1" noChangeArrowheads="1"/>
          </p:cNvSpPr>
          <p:nvPr>
            <p:ph type="body" idx="1"/>
          </p:nvPr>
        </p:nvSpPr>
        <p:spPr>
          <a:xfrm>
            <a:off x="542925" y="1647825"/>
            <a:ext cx="8204200" cy="5078413"/>
          </a:xfrm>
        </p:spPr>
        <p:txBody>
          <a:bodyPr lIns="90487" rIns="90487"/>
          <a:lstStyle/>
          <a:p>
            <a:pPr>
              <a:lnSpc>
                <a:spcPct val="80000"/>
              </a:lnSpc>
            </a:pPr>
            <a:r>
              <a:rPr lang="en-US" sz="2000" dirty="0"/>
              <a:t>You’ve assumed that:</a:t>
            </a:r>
          </a:p>
          <a:p>
            <a:pPr marL="0" indent="0">
              <a:lnSpc>
                <a:spcPct val="80000"/>
              </a:lnSpc>
              <a:buNone/>
            </a:pPr>
            <a:endParaRPr lang="en-US" sz="2000" dirty="0"/>
          </a:p>
          <a:p>
            <a:pPr lvl="1">
              <a:lnSpc>
                <a:spcPct val="80000"/>
              </a:lnSpc>
              <a:buFontTx/>
              <a:buNone/>
            </a:pPr>
            <a:r>
              <a:rPr lang="en-US" sz="1600" dirty="0"/>
              <a:t>   state (observer, target)    =   </a:t>
            </a:r>
            <a:r>
              <a:rPr lang="en-US" sz="2000" dirty="0">
                <a:solidFill>
                  <a:srgbClr val="000000"/>
                </a:solidFill>
              </a:rPr>
              <a:t>- </a:t>
            </a:r>
            <a:r>
              <a:rPr lang="en-US" sz="1600" dirty="0"/>
              <a:t>state (target, observer)</a:t>
            </a:r>
          </a:p>
          <a:p>
            <a:pPr>
              <a:lnSpc>
                <a:spcPct val="80000"/>
              </a:lnSpc>
            </a:pPr>
            <a:endParaRPr lang="en-US" sz="2000" dirty="0"/>
          </a:p>
          <a:p>
            <a:pPr>
              <a:lnSpc>
                <a:spcPct val="80000"/>
              </a:lnSpc>
            </a:pPr>
            <a:r>
              <a:rPr lang="en-US" sz="2000" dirty="0"/>
              <a:t>This is NOT true unless you have requested geometric states in both cases (i.e. no light time or stellar aberration corrections are applied)</a:t>
            </a:r>
          </a:p>
        </p:txBody>
      </p:sp>
      <p:sp>
        <p:nvSpPr>
          <p:cNvPr id="104453" name="Rectangle 3"/>
          <p:cNvSpPr>
            <a:spLocks noGrp="1" noChangeArrowheads="1"/>
          </p:cNvSpPr>
          <p:nvPr>
            <p:ph type="title"/>
          </p:nvPr>
        </p:nvSpPr>
        <p:spPr>
          <a:xfrm>
            <a:off x="2454275" y="381000"/>
            <a:ext cx="5795963" cy="474663"/>
          </a:xfrm>
        </p:spPr>
        <p:txBody>
          <a:bodyPr/>
          <a:lstStyle/>
          <a:p>
            <a:r>
              <a:rPr lang="en-US" dirty="0"/>
              <a:t>Problems Using SPK Files - 7</a:t>
            </a:r>
          </a:p>
        </p:txBody>
      </p:sp>
      <p:sp>
        <p:nvSpPr>
          <p:cNvPr id="2" name="TextBox 1"/>
          <p:cNvSpPr txBox="1"/>
          <p:nvPr/>
        </p:nvSpPr>
        <p:spPr>
          <a:xfrm>
            <a:off x="4095788" y="1934710"/>
            <a:ext cx="1326004" cy="307777"/>
          </a:xfrm>
          <a:prstGeom prst="rect">
            <a:avLst/>
          </a:prstGeom>
          <a:noFill/>
        </p:spPr>
        <p:txBody>
          <a:bodyPr wrap="none" rtlCol="0">
            <a:spAutoFit/>
          </a:bodyPr>
          <a:lstStyle/>
          <a:p>
            <a:r>
              <a:rPr lang="en-US" sz="1400" i="1" dirty="0"/>
              <a:t>negative sign</a:t>
            </a:r>
          </a:p>
        </p:txBody>
      </p:sp>
      <p:cxnSp>
        <p:nvCxnSpPr>
          <p:cNvPr id="4" name="Straight Arrow Connector 3"/>
          <p:cNvCxnSpPr>
            <a:cxnSpLocks/>
          </p:cNvCxnSpPr>
          <p:nvPr/>
        </p:nvCxnSpPr>
        <p:spPr bwMode="auto">
          <a:xfrm flipH="1">
            <a:off x="4035884" y="2233061"/>
            <a:ext cx="179981" cy="189944"/>
          </a:xfrm>
          <a:prstGeom prst="straightConnector1">
            <a:avLst/>
          </a:prstGeom>
          <a:noFill/>
          <a:ln w="12700" cap="flat" cmpd="sng" algn="ctr">
            <a:solidFill>
              <a:schemeClr val="tx1"/>
            </a:solidFill>
            <a:prstDash val="solid"/>
            <a:round/>
            <a:headEnd type="none" w="med" len="med"/>
            <a:tailEnd type="arrow" w="sm" len="sm"/>
          </a:ln>
          <a:effectLst/>
        </p:spPr>
      </p:cxnSp>
    </p:spTree>
    <p:extLst>
      <p:ext uri="{BB962C8B-B14F-4D97-AF65-F5344CB8AC3E}">
        <p14:creationId xmlns:p14="http://schemas.microsoft.com/office/powerpoint/2010/main" val="1416940875"/>
      </p:ext>
    </p:extLst>
  </p:cSld>
  <p:clrMapOvr>
    <a:masterClrMapping/>
  </p:clrMapOvr>
  <p:transition/>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Footer Placeholder 3"/>
          <p:cNvSpPr>
            <a:spLocks noGrp="1"/>
          </p:cNvSpPr>
          <p:nvPr>
            <p:ph type="ftr" sz="quarter" idx="10"/>
          </p:nvPr>
        </p:nvSpPr>
        <p:spPr>
          <a:noFill/>
        </p:spPr>
        <p:txBody>
          <a:bodyPr/>
          <a:lstStyle/>
          <a:p>
            <a:r>
              <a:rPr lang="en-US" dirty="0"/>
              <a:t>SPK Subsystem</a:t>
            </a:r>
          </a:p>
        </p:txBody>
      </p:sp>
      <p:sp>
        <p:nvSpPr>
          <p:cNvPr id="104451" name="Slide Number Placeholder 4"/>
          <p:cNvSpPr>
            <a:spLocks noGrp="1"/>
          </p:cNvSpPr>
          <p:nvPr>
            <p:ph type="sldNum" sz="quarter" idx="11"/>
          </p:nvPr>
        </p:nvSpPr>
        <p:spPr>
          <a:noFill/>
        </p:spPr>
        <p:txBody>
          <a:bodyPr/>
          <a:lstStyle/>
          <a:p>
            <a:fld id="{AF769DC7-2100-DD48-914E-F2772D53713D}" type="slidenum">
              <a:rPr lang="en-US"/>
              <a:pPr/>
              <a:t>66</a:t>
            </a:fld>
            <a:endParaRPr lang="en-US" sz="1400" b="0" dirty="0">
              <a:latin typeface="Times New Roman" charset="0"/>
            </a:endParaRPr>
          </a:p>
        </p:txBody>
      </p:sp>
      <p:sp>
        <p:nvSpPr>
          <p:cNvPr id="104452" name="Rectangle 2"/>
          <p:cNvSpPr>
            <a:spLocks noGrp="1" noChangeArrowheads="1"/>
          </p:cNvSpPr>
          <p:nvPr>
            <p:ph type="body" idx="1"/>
          </p:nvPr>
        </p:nvSpPr>
        <p:spPr>
          <a:xfrm>
            <a:off x="542925" y="1647825"/>
            <a:ext cx="8204200" cy="4841875"/>
          </a:xfrm>
        </p:spPr>
        <p:txBody>
          <a:bodyPr lIns="90487" rIns="90487"/>
          <a:lstStyle/>
          <a:p>
            <a:pPr>
              <a:lnSpc>
                <a:spcPct val="80000"/>
              </a:lnSpc>
            </a:pPr>
            <a:r>
              <a:rPr lang="en-US" dirty="0"/>
              <a:t>SPK reading efficiency can be impacted by any of several circumstances.</a:t>
            </a:r>
          </a:p>
          <a:p>
            <a:pPr lvl="1">
              <a:lnSpc>
                <a:spcPct val="80000"/>
              </a:lnSpc>
            </a:pPr>
            <a:r>
              <a:rPr lang="en-US" dirty="0"/>
              <a:t>This won't result in erroneous results… just slow performance.</a:t>
            </a:r>
          </a:p>
          <a:p>
            <a:pPr lvl="1">
              <a:lnSpc>
                <a:spcPct val="80000"/>
              </a:lnSpc>
            </a:pPr>
            <a:r>
              <a:rPr lang="en-US" dirty="0"/>
              <a:t>This sort of problem does not occur very often.</a:t>
            </a:r>
          </a:p>
          <a:p>
            <a:pPr lvl="1">
              <a:lnSpc>
                <a:spcPct val="80000"/>
              </a:lnSpc>
            </a:pPr>
            <a:r>
              <a:rPr lang="en-US" dirty="0"/>
              <a:t>For details, read some of the backup charts in the tutorial named Making an SPK–those titled "SPK Reading: Efficiency Issues."</a:t>
            </a:r>
          </a:p>
        </p:txBody>
      </p:sp>
      <p:sp>
        <p:nvSpPr>
          <p:cNvPr id="104453" name="Rectangle 3"/>
          <p:cNvSpPr>
            <a:spLocks noGrp="1" noChangeArrowheads="1"/>
          </p:cNvSpPr>
          <p:nvPr>
            <p:ph type="title"/>
          </p:nvPr>
        </p:nvSpPr>
        <p:spPr>
          <a:xfrm>
            <a:off x="2429181" y="381000"/>
            <a:ext cx="5846152" cy="479747"/>
          </a:xfrm>
        </p:spPr>
        <p:txBody>
          <a:bodyPr/>
          <a:lstStyle/>
          <a:p>
            <a:r>
              <a:rPr lang="en-US" dirty="0"/>
              <a:t>Problems Using SPK Files - 8</a:t>
            </a:r>
          </a:p>
        </p:txBody>
      </p:sp>
    </p:spTree>
    <p:extLst>
      <p:ext uri="{BB962C8B-B14F-4D97-AF65-F5344CB8AC3E}">
        <p14:creationId xmlns:p14="http://schemas.microsoft.com/office/powerpoint/2010/main" val="107321545"/>
      </p:ext>
    </p:extLst>
  </p:cSld>
  <p:clrMapOvr>
    <a:masterClrMapping/>
  </p:clrMapOvr>
  <p:transition/>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Footer Placeholder 4"/>
          <p:cNvSpPr>
            <a:spLocks noGrp="1"/>
          </p:cNvSpPr>
          <p:nvPr>
            <p:ph type="ftr" sz="quarter" idx="10"/>
          </p:nvPr>
        </p:nvSpPr>
        <p:spPr>
          <a:noFill/>
        </p:spPr>
        <p:txBody>
          <a:bodyPr/>
          <a:lstStyle/>
          <a:p>
            <a:r>
              <a:rPr lang="en-US" dirty="0"/>
              <a:t>SPK Subsystem</a:t>
            </a:r>
          </a:p>
        </p:txBody>
      </p:sp>
      <p:sp>
        <p:nvSpPr>
          <p:cNvPr id="106499" name="Slide Number Placeholder 5"/>
          <p:cNvSpPr>
            <a:spLocks noGrp="1"/>
          </p:cNvSpPr>
          <p:nvPr>
            <p:ph type="sldNum" sz="quarter" idx="11"/>
          </p:nvPr>
        </p:nvSpPr>
        <p:spPr>
          <a:noFill/>
        </p:spPr>
        <p:txBody>
          <a:bodyPr/>
          <a:lstStyle/>
          <a:p>
            <a:fld id="{0EA952C8-B20F-CA45-81B4-F18E63762EA5}" type="slidenum">
              <a:rPr lang="en-US"/>
              <a:pPr/>
              <a:t>67</a:t>
            </a:fld>
            <a:endParaRPr lang="en-US" sz="1400" b="0" dirty="0">
              <a:latin typeface="Times New Roman" charset="0"/>
            </a:endParaRPr>
          </a:p>
        </p:txBody>
      </p:sp>
      <p:sp>
        <p:nvSpPr>
          <p:cNvPr id="106500" name="Rectangle 2"/>
          <p:cNvSpPr>
            <a:spLocks noGrp="1" noChangeArrowheads="1"/>
          </p:cNvSpPr>
          <p:nvPr>
            <p:ph type="body" sz="half" idx="1"/>
          </p:nvPr>
        </p:nvSpPr>
        <p:spPr>
          <a:xfrm>
            <a:off x="215898" y="2017314"/>
            <a:ext cx="4340225" cy="4114800"/>
          </a:xfrm>
        </p:spPr>
        <p:txBody>
          <a:bodyPr lIns="92075" tIns="46038" rIns="92075" bIns="46038"/>
          <a:lstStyle/>
          <a:p>
            <a:r>
              <a:rPr lang="en-US" sz="2000" dirty="0"/>
              <a:t>With each new version of the JPL planetary ephemeris, the solar system barycenter moves with respect to the planets</a:t>
            </a:r>
          </a:p>
          <a:p>
            <a:endParaRPr lang="en-US" sz="2000" dirty="0"/>
          </a:p>
          <a:p>
            <a:r>
              <a:rPr lang="en-US" sz="2000" dirty="0"/>
              <a:t>Changes in relative planet positions are much smaller than changes in the planet locations relative to the solar system barycenter</a:t>
            </a:r>
          </a:p>
        </p:txBody>
      </p:sp>
      <p:sp>
        <p:nvSpPr>
          <p:cNvPr id="106501" name="Oval 3"/>
          <p:cNvSpPr>
            <a:spLocks noChangeArrowheads="1"/>
          </p:cNvSpPr>
          <p:nvPr/>
        </p:nvSpPr>
        <p:spPr bwMode="auto">
          <a:xfrm>
            <a:off x="6108700" y="4441825"/>
            <a:ext cx="209550" cy="193675"/>
          </a:xfrm>
          <a:prstGeom prst="ellipse">
            <a:avLst/>
          </a:prstGeom>
          <a:solidFill>
            <a:srgbClr val="05E838"/>
          </a:solidFill>
          <a:ln w="12700">
            <a:solidFill>
              <a:schemeClr val="tx1"/>
            </a:solidFill>
            <a:round/>
            <a:headEnd/>
            <a:tailEnd/>
          </a:ln>
        </p:spPr>
        <p:txBody>
          <a:bodyPr wrap="none" anchor="ctr">
            <a:prstTxWarp prst="textNoShape">
              <a:avLst/>
            </a:prstTxWarp>
          </a:bodyPr>
          <a:lstStyle/>
          <a:p>
            <a:pPr eaLnBrk="0" hangingPunct="0">
              <a:spcBef>
                <a:spcPct val="50000"/>
              </a:spcBef>
            </a:pPr>
            <a:endParaRPr lang="en-US" dirty="0"/>
          </a:p>
        </p:txBody>
      </p:sp>
      <p:sp>
        <p:nvSpPr>
          <p:cNvPr id="106502" name="Oval 4"/>
          <p:cNvSpPr>
            <a:spLocks noChangeArrowheads="1"/>
          </p:cNvSpPr>
          <p:nvPr/>
        </p:nvSpPr>
        <p:spPr bwMode="auto">
          <a:xfrm>
            <a:off x="8062913" y="5776913"/>
            <a:ext cx="177800" cy="179387"/>
          </a:xfrm>
          <a:prstGeom prst="ellipse">
            <a:avLst/>
          </a:prstGeom>
          <a:solidFill>
            <a:srgbClr val="CC0000"/>
          </a:solidFill>
          <a:ln w="12700">
            <a:solidFill>
              <a:schemeClr val="tx1"/>
            </a:solidFill>
            <a:round/>
            <a:headEnd/>
            <a:tailEnd/>
          </a:ln>
        </p:spPr>
        <p:txBody>
          <a:bodyPr wrap="none" anchor="ctr">
            <a:prstTxWarp prst="textNoShape">
              <a:avLst/>
            </a:prstTxWarp>
          </a:bodyPr>
          <a:lstStyle/>
          <a:p>
            <a:pPr eaLnBrk="0" hangingPunct="0">
              <a:spcBef>
                <a:spcPct val="50000"/>
              </a:spcBef>
            </a:pPr>
            <a:endParaRPr lang="en-US" dirty="0"/>
          </a:p>
        </p:txBody>
      </p:sp>
      <p:sp>
        <p:nvSpPr>
          <p:cNvPr id="106503" name="Line 5"/>
          <p:cNvSpPr>
            <a:spLocks noChangeShapeType="1"/>
          </p:cNvSpPr>
          <p:nvPr/>
        </p:nvSpPr>
        <p:spPr bwMode="auto">
          <a:xfrm flipH="1">
            <a:off x="5106988" y="3711575"/>
            <a:ext cx="439737" cy="839788"/>
          </a:xfrm>
          <a:prstGeom prst="line">
            <a:avLst/>
          </a:prstGeom>
          <a:noFill/>
          <a:ln w="25400">
            <a:solidFill>
              <a:schemeClr val="accent1"/>
            </a:solidFill>
            <a:round/>
            <a:headEnd type="none" w="sm" len="sm"/>
            <a:tailEnd type="none" w="sm" len="sm"/>
          </a:ln>
        </p:spPr>
        <p:txBody>
          <a:bodyPr wrap="none" anchor="ctr">
            <a:prstTxWarp prst="textNoShape">
              <a:avLst/>
            </a:prstTxWarp>
          </a:bodyPr>
          <a:lstStyle/>
          <a:p>
            <a:endParaRPr lang="en-US" dirty="0"/>
          </a:p>
        </p:txBody>
      </p:sp>
      <p:sp>
        <p:nvSpPr>
          <p:cNvPr id="106504" name="Line 6"/>
          <p:cNvSpPr>
            <a:spLocks noChangeShapeType="1"/>
          </p:cNvSpPr>
          <p:nvPr/>
        </p:nvSpPr>
        <p:spPr bwMode="auto">
          <a:xfrm flipH="1">
            <a:off x="5546725" y="2112963"/>
            <a:ext cx="792163" cy="1598612"/>
          </a:xfrm>
          <a:prstGeom prst="line">
            <a:avLst/>
          </a:prstGeom>
          <a:noFill/>
          <a:ln w="25400">
            <a:solidFill>
              <a:schemeClr val="accent1"/>
            </a:solidFill>
            <a:round/>
            <a:headEnd type="none" w="sm" len="sm"/>
            <a:tailEnd type="none" w="sm" len="sm"/>
          </a:ln>
        </p:spPr>
        <p:txBody>
          <a:bodyPr wrap="none" anchor="ctr">
            <a:prstTxWarp prst="textNoShape">
              <a:avLst/>
            </a:prstTxWarp>
          </a:bodyPr>
          <a:lstStyle/>
          <a:p>
            <a:endParaRPr lang="en-US" dirty="0"/>
          </a:p>
        </p:txBody>
      </p:sp>
      <p:sp>
        <p:nvSpPr>
          <p:cNvPr id="106505" name="Line 7"/>
          <p:cNvSpPr>
            <a:spLocks noChangeShapeType="1"/>
          </p:cNvSpPr>
          <p:nvPr/>
        </p:nvSpPr>
        <p:spPr bwMode="auto">
          <a:xfrm>
            <a:off x="5578475" y="3711575"/>
            <a:ext cx="660400" cy="788988"/>
          </a:xfrm>
          <a:prstGeom prst="line">
            <a:avLst/>
          </a:prstGeom>
          <a:noFill/>
          <a:ln w="25400">
            <a:solidFill>
              <a:schemeClr val="accent1"/>
            </a:solidFill>
            <a:round/>
            <a:headEnd type="none" w="sm" len="sm"/>
            <a:tailEnd type="none" w="sm" len="sm"/>
          </a:ln>
        </p:spPr>
        <p:txBody>
          <a:bodyPr wrap="none" anchor="ctr">
            <a:prstTxWarp prst="textNoShape">
              <a:avLst/>
            </a:prstTxWarp>
          </a:bodyPr>
          <a:lstStyle/>
          <a:p>
            <a:endParaRPr lang="en-US" dirty="0"/>
          </a:p>
        </p:txBody>
      </p:sp>
      <p:sp>
        <p:nvSpPr>
          <p:cNvPr id="106506" name="Line 8"/>
          <p:cNvSpPr>
            <a:spLocks noChangeShapeType="1"/>
          </p:cNvSpPr>
          <p:nvPr/>
        </p:nvSpPr>
        <p:spPr bwMode="auto">
          <a:xfrm>
            <a:off x="6340475" y="2108200"/>
            <a:ext cx="1781175" cy="3767138"/>
          </a:xfrm>
          <a:prstGeom prst="line">
            <a:avLst/>
          </a:prstGeom>
          <a:noFill/>
          <a:ln w="25400">
            <a:solidFill>
              <a:schemeClr val="accent1"/>
            </a:solidFill>
            <a:round/>
            <a:headEnd type="none" w="sm" len="sm"/>
            <a:tailEnd type="none" w="sm" len="sm"/>
          </a:ln>
        </p:spPr>
        <p:txBody>
          <a:bodyPr wrap="none" anchor="ctr">
            <a:prstTxWarp prst="textNoShape">
              <a:avLst/>
            </a:prstTxWarp>
          </a:bodyPr>
          <a:lstStyle/>
          <a:p>
            <a:endParaRPr lang="en-US" dirty="0"/>
          </a:p>
        </p:txBody>
      </p:sp>
      <p:sp>
        <p:nvSpPr>
          <p:cNvPr id="106507" name="Line 9"/>
          <p:cNvSpPr>
            <a:spLocks noChangeShapeType="1"/>
          </p:cNvSpPr>
          <p:nvPr/>
        </p:nvSpPr>
        <p:spPr bwMode="auto">
          <a:xfrm flipH="1">
            <a:off x="5110163" y="3781425"/>
            <a:ext cx="438150" cy="839788"/>
          </a:xfrm>
          <a:prstGeom prst="line">
            <a:avLst/>
          </a:prstGeom>
          <a:noFill/>
          <a:ln w="25400">
            <a:solidFill>
              <a:schemeClr val="accent2"/>
            </a:solidFill>
            <a:round/>
            <a:headEnd type="none" w="sm" len="sm"/>
            <a:tailEnd type="none" w="sm" len="sm"/>
          </a:ln>
        </p:spPr>
        <p:txBody>
          <a:bodyPr wrap="none" anchor="ctr">
            <a:prstTxWarp prst="textNoShape">
              <a:avLst/>
            </a:prstTxWarp>
          </a:bodyPr>
          <a:lstStyle/>
          <a:p>
            <a:endParaRPr lang="en-US" dirty="0"/>
          </a:p>
        </p:txBody>
      </p:sp>
      <p:sp>
        <p:nvSpPr>
          <p:cNvPr id="106508" name="Line 10"/>
          <p:cNvSpPr>
            <a:spLocks noChangeShapeType="1"/>
          </p:cNvSpPr>
          <p:nvPr/>
        </p:nvSpPr>
        <p:spPr bwMode="auto">
          <a:xfrm flipH="1">
            <a:off x="5561013" y="1638300"/>
            <a:ext cx="1116012" cy="2132013"/>
          </a:xfrm>
          <a:prstGeom prst="line">
            <a:avLst/>
          </a:prstGeom>
          <a:noFill/>
          <a:ln w="25400">
            <a:solidFill>
              <a:schemeClr val="accent2"/>
            </a:solidFill>
            <a:round/>
            <a:headEnd type="none" w="sm" len="sm"/>
            <a:tailEnd type="none" w="sm" len="sm"/>
          </a:ln>
        </p:spPr>
        <p:txBody>
          <a:bodyPr wrap="none" anchor="ctr">
            <a:prstTxWarp prst="textNoShape">
              <a:avLst/>
            </a:prstTxWarp>
          </a:bodyPr>
          <a:lstStyle/>
          <a:p>
            <a:endParaRPr lang="en-US" dirty="0"/>
          </a:p>
        </p:txBody>
      </p:sp>
      <p:sp>
        <p:nvSpPr>
          <p:cNvPr id="106509" name="Line 11"/>
          <p:cNvSpPr>
            <a:spLocks noChangeShapeType="1"/>
          </p:cNvSpPr>
          <p:nvPr/>
        </p:nvSpPr>
        <p:spPr bwMode="auto">
          <a:xfrm>
            <a:off x="5581650" y="3781425"/>
            <a:ext cx="658813" cy="788988"/>
          </a:xfrm>
          <a:prstGeom prst="line">
            <a:avLst/>
          </a:prstGeom>
          <a:noFill/>
          <a:ln w="25400">
            <a:solidFill>
              <a:schemeClr val="accent2"/>
            </a:solidFill>
            <a:round/>
            <a:headEnd type="none" w="sm" len="sm"/>
            <a:tailEnd type="none" w="sm" len="sm"/>
          </a:ln>
        </p:spPr>
        <p:txBody>
          <a:bodyPr wrap="none" anchor="ctr">
            <a:prstTxWarp prst="textNoShape">
              <a:avLst/>
            </a:prstTxWarp>
          </a:bodyPr>
          <a:lstStyle/>
          <a:p>
            <a:endParaRPr lang="en-US" dirty="0"/>
          </a:p>
        </p:txBody>
      </p:sp>
      <p:sp>
        <p:nvSpPr>
          <p:cNvPr id="106510" name="Line 12"/>
          <p:cNvSpPr>
            <a:spLocks noChangeShapeType="1"/>
          </p:cNvSpPr>
          <p:nvPr/>
        </p:nvSpPr>
        <p:spPr bwMode="auto">
          <a:xfrm>
            <a:off x="6678613" y="1638300"/>
            <a:ext cx="1482725" cy="4249738"/>
          </a:xfrm>
          <a:prstGeom prst="line">
            <a:avLst/>
          </a:prstGeom>
          <a:noFill/>
          <a:ln w="25400">
            <a:solidFill>
              <a:schemeClr val="accent2"/>
            </a:solidFill>
            <a:round/>
            <a:headEnd type="none" w="sm" len="sm"/>
            <a:tailEnd type="none" w="sm" len="sm"/>
          </a:ln>
        </p:spPr>
        <p:txBody>
          <a:bodyPr wrap="none" anchor="ctr">
            <a:prstTxWarp prst="textNoShape">
              <a:avLst/>
            </a:prstTxWarp>
          </a:bodyPr>
          <a:lstStyle/>
          <a:p>
            <a:endParaRPr lang="en-US" dirty="0"/>
          </a:p>
        </p:txBody>
      </p:sp>
      <p:sp>
        <p:nvSpPr>
          <p:cNvPr id="106511" name="Rectangle 13"/>
          <p:cNvSpPr>
            <a:spLocks noChangeArrowheads="1"/>
          </p:cNvSpPr>
          <p:nvPr/>
        </p:nvSpPr>
        <p:spPr bwMode="auto">
          <a:xfrm>
            <a:off x="4637088" y="1754188"/>
            <a:ext cx="1720850" cy="339725"/>
          </a:xfrm>
          <a:prstGeom prst="rect">
            <a:avLst/>
          </a:prstGeom>
          <a:noFill/>
          <a:ln w="9525">
            <a:noFill/>
            <a:miter lim="800000"/>
            <a:headEnd/>
            <a:tailEnd/>
          </a:ln>
        </p:spPr>
        <p:txBody>
          <a:bodyPr wrap="none" lIns="92075" tIns="46038" rIns="92075" bIns="46038">
            <a:prstTxWarp prst="textNoShape">
              <a:avLst/>
            </a:prstTxWarp>
            <a:spAutoFit/>
          </a:bodyPr>
          <a:lstStyle/>
          <a:p>
            <a:pPr eaLnBrk="0" hangingPunct="0">
              <a:lnSpc>
                <a:spcPct val="90000"/>
              </a:lnSpc>
            </a:pPr>
            <a:r>
              <a:rPr lang="en-US" sz="1800" b="0" dirty="0">
                <a:solidFill>
                  <a:schemeClr val="accent1"/>
                </a:solidFill>
              </a:rPr>
              <a:t>S.S.Barycenter</a:t>
            </a:r>
          </a:p>
        </p:txBody>
      </p:sp>
      <p:sp>
        <p:nvSpPr>
          <p:cNvPr id="106512" name="Rectangle 14"/>
          <p:cNvSpPr>
            <a:spLocks noChangeArrowheads="1"/>
          </p:cNvSpPr>
          <p:nvPr/>
        </p:nvSpPr>
        <p:spPr bwMode="auto">
          <a:xfrm>
            <a:off x="6662738" y="1257300"/>
            <a:ext cx="1720850" cy="339725"/>
          </a:xfrm>
          <a:prstGeom prst="rect">
            <a:avLst/>
          </a:prstGeom>
          <a:noFill/>
          <a:ln w="9525">
            <a:noFill/>
            <a:miter lim="800000"/>
            <a:headEnd/>
            <a:tailEnd/>
          </a:ln>
        </p:spPr>
        <p:txBody>
          <a:bodyPr wrap="none" lIns="92075" tIns="46038" rIns="92075" bIns="46038">
            <a:prstTxWarp prst="textNoShape">
              <a:avLst/>
            </a:prstTxWarp>
            <a:spAutoFit/>
          </a:bodyPr>
          <a:lstStyle/>
          <a:p>
            <a:pPr eaLnBrk="0" hangingPunct="0">
              <a:lnSpc>
                <a:spcPct val="90000"/>
              </a:lnSpc>
            </a:pPr>
            <a:r>
              <a:rPr lang="en-US" sz="1800" b="0" dirty="0">
                <a:solidFill>
                  <a:schemeClr val="accent2"/>
                </a:solidFill>
              </a:rPr>
              <a:t>S.S.Barycenter</a:t>
            </a:r>
          </a:p>
        </p:txBody>
      </p:sp>
      <p:sp>
        <p:nvSpPr>
          <p:cNvPr id="106513" name="Line 15"/>
          <p:cNvSpPr>
            <a:spLocks noChangeShapeType="1"/>
          </p:cNvSpPr>
          <p:nvPr/>
        </p:nvSpPr>
        <p:spPr bwMode="auto">
          <a:xfrm>
            <a:off x="6240463" y="4465638"/>
            <a:ext cx="1858962" cy="1390650"/>
          </a:xfrm>
          <a:prstGeom prst="line">
            <a:avLst/>
          </a:prstGeom>
          <a:noFill/>
          <a:ln w="12700">
            <a:solidFill>
              <a:schemeClr val="accent1"/>
            </a:solidFill>
            <a:prstDash val="sysDot"/>
            <a:round/>
            <a:headEnd type="none" w="sm" len="sm"/>
            <a:tailEnd type="stealth" w="med" len="med"/>
          </a:ln>
        </p:spPr>
        <p:txBody>
          <a:bodyPr wrap="none" anchor="ctr">
            <a:prstTxWarp prst="textNoShape">
              <a:avLst/>
            </a:prstTxWarp>
          </a:bodyPr>
          <a:lstStyle/>
          <a:p>
            <a:endParaRPr lang="en-US" dirty="0"/>
          </a:p>
        </p:txBody>
      </p:sp>
      <p:sp>
        <p:nvSpPr>
          <p:cNvPr id="106514" name="Line 16"/>
          <p:cNvSpPr>
            <a:spLocks noChangeShapeType="1"/>
          </p:cNvSpPr>
          <p:nvPr/>
        </p:nvSpPr>
        <p:spPr bwMode="auto">
          <a:xfrm>
            <a:off x="6270625" y="4570413"/>
            <a:ext cx="1905000" cy="1241425"/>
          </a:xfrm>
          <a:prstGeom prst="line">
            <a:avLst/>
          </a:prstGeom>
          <a:noFill/>
          <a:ln w="12700">
            <a:solidFill>
              <a:schemeClr val="accent2"/>
            </a:solidFill>
            <a:prstDash val="sysDot"/>
            <a:round/>
            <a:headEnd type="none" w="sm" len="sm"/>
            <a:tailEnd type="stealth" w="med" len="med"/>
          </a:ln>
        </p:spPr>
        <p:txBody>
          <a:bodyPr wrap="none" anchor="ctr">
            <a:prstTxWarp prst="textNoShape">
              <a:avLst/>
            </a:prstTxWarp>
          </a:bodyPr>
          <a:lstStyle/>
          <a:p>
            <a:endParaRPr lang="en-US" dirty="0"/>
          </a:p>
        </p:txBody>
      </p:sp>
      <p:sp>
        <p:nvSpPr>
          <p:cNvPr id="106515" name="Rectangle 17"/>
          <p:cNvSpPr>
            <a:spLocks noChangeArrowheads="1"/>
          </p:cNvSpPr>
          <p:nvPr/>
        </p:nvSpPr>
        <p:spPr bwMode="auto">
          <a:xfrm>
            <a:off x="7359650" y="5807075"/>
            <a:ext cx="692150" cy="339725"/>
          </a:xfrm>
          <a:prstGeom prst="rect">
            <a:avLst/>
          </a:prstGeom>
          <a:noFill/>
          <a:ln w="9525">
            <a:noFill/>
            <a:miter lim="800000"/>
            <a:headEnd/>
            <a:tailEnd/>
          </a:ln>
        </p:spPr>
        <p:txBody>
          <a:bodyPr wrap="none" lIns="92075" tIns="46038" rIns="92075" bIns="46038">
            <a:prstTxWarp prst="textNoShape">
              <a:avLst/>
            </a:prstTxWarp>
            <a:spAutoFit/>
          </a:bodyPr>
          <a:lstStyle/>
          <a:p>
            <a:pPr eaLnBrk="0" hangingPunct="0">
              <a:lnSpc>
                <a:spcPct val="90000"/>
              </a:lnSpc>
            </a:pPr>
            <a:r>
              <a:rPr lang="en-US" sz="1800" b="0" dirty="0">
                <a:solidFill>
                  <a:schemeClr val="tx2"/>
                </a:solidFill>
              </a:rPr>
              <a:t>Mars</a:t>
            </a:r>
          </a:p>
        </p:txBody>
      </p:sp>
      <p:sp>
        <p:nvSpPr>
          <p:cNvPr id="106516" name="Rectangle 18"/>
          <p:cNvSpPr>
            <a:spLocks noChangeArrowheads="1"/>
          </p:cNvSpPr>
          <p:nvPr/>
        </p:nvSpPr>
        <p:spPr bwMode="auto">
          <a:xfrm>
            <a:off x="5700713" y="4640263"/>
            <a:ext cx="730250" cy="339725"/>
          </a:xfrm>
          <a:prstGeom prst="rect">
            <a:avLst/>
          </a:prstGeom>
          <a:noFill/>
          <a:ln w="9525">
            <a:noFill/>
            <a:miter lim="800000"/>
            <a:headEnd/>
            <a:tailEnd/>
          </a:ln>
        </p:spPr>
        <p:txBody>
          <a:bodyPr wrap="none" lIns="92075" tIns="46038" rIns="92075" bIns="46038">
            <a:prstTxWarp prst="textNoShape">
              <a:avLst/>
            </a:prstTxWarp>
            <a:spAutoFit/>
          </a:bodyPr>
          <a:lstStyle/>
          <a:p>
            <a:pPr eaLnBrk="0" hangingPunct="0">
              <a:lnSpc>
                <a:spcPct val="90000"/>
              </a:lnSpc>
            </a:pPr>
            <a:r>
              <a:rPr lang="en-US" sz="1800" b="0" dirty="0">
                <a:solidFill>
                  <a:schemeClr val="tx2"/>
                </a:solidFill>
              </a:rPr>
              <a:t>Earth</a:t>
            </a:r>
          </a:p>
        </p:txBody>
      </p:sp>
      <p:sp>
        <p:nvSpPr>
          <p:cNvPr id="106517" name="Rectangle 19"/>
          <p:cNvSpPr>
            <a:spLocks noGrp="1" noChangeArrowheads="1"/>
          </p:cNvSpPr>
          <p:nvPr>
            <p:ph type="title"/>
          </p:nvPr>
        </p:nvSpPr>
        <p:spPr>
          <a:xfrm>
            <a:off x="2160917" y="381000"/>
            <a:ext cx="6376345" cy="490391"/>
          </a:xfrm>
        </p:spPr>
        <p:txBody>
          <a:bodyPr/>
          <a:lstStyle/>
          <a:p>
            <a:r>
              <a:rPr lang="en-US" dirty="0"/>
              <a:t>Don’t Mix Planet Ephemerides-1</a:t>
            </a:r>
          </a:p>
        </p:txBody>
      </p:sp>
    </p:spTree>
    <p:extLst>
      <p:ext uri="{BB962C8B-B14F-4D97-AF65-F5344CB8AC3E}">
        <p14:creationId xmlns:p14="http://schemas.microsoft.com/office/powerpoint/2010/main" val="1056016586"/>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Footer Placeholder 4"/>
          <p:cNvSpPr>
            <a:spLocks noGrp="1"/>
          </p:cNvSpPr>
          <p:nvPr>
            <p:ph type="ftr" sz="quarter" idx="10"/>
          </p:nvPr>
        </p:nvSpPr>
        <p:spPr>
          <a:noFill/>
        </p:spPr>
        <p:txBody>
          <a:bodyPr/>
          <a:lstStyle/>
          <a:p>
            <a:r>
              <a:rPr lang="en-US" dirty="0"/>
              <a:t>SPK Subsystem</a:t>
            </a:r>
          </a:p>
        </p:txBody>
      </p:sp>
      <p:sp>
        <p:nvSpPr>
          <p:cNvPr id="108547" name="Slide Number Placeholder 5"/>
          <p:cNvSpPr>
            <a:spLocks noGrp="1"/>
          </p:cNvSpPr>
          <p:nvPr>
            <p:ph type="sldNum" sz="quarter" idx="11"/>
          </p:nvPr>
        </p:nvSpPr>
        <p:spPr>
          <a:noFill/>
        </p:spPr>
        <p:txBody>
          <a:bodyPr/>
          <a:lstStyle/>
          <a:p>
            <a:fld id="{FEAE5AF0-CDCB-884C-A514-73927B323D95}" type="slidenum">
              <a:rPr lang="en-US"/>
              <a:pPr/>
              <a:t>68</a:t>
            </a:fld>
            <a:endParaRPr lang="en-US" sz="1400" b="0" dirty="0">
              <a:latin typeface="Times New Roman" charset="0"/>
            </a:endParaRPr>
          </a:p>
        </p:txBody>
      </p:sp>
      <p:sp>
        <p:nvSpPr>
          <p:cNvPr id="108548" name="Rectangle 2"/>
          <p:cNvSpPr>
            <a:spLocks noGrp="1" noChangeArrowheads="1"/>
          </p:cNvSpPr>
          <p:nvPr>
            <p:ph type="body" sz="half" idx="1"/>
          </p:nvPr>
        </p:nvSpPr>
        <p:spPr/>
        <p:txBody>
          <a:bodyPr lIns="92075" tIns="46038" rIns="92075" bIns="46038"/>
          <a:lstStyle/>
          <a:p>
            <a:pPr>
              <a:lnSpc>
                <a:spcPct val="80000"/>
              </a:lnSpc>
            </a:pPr>
            <a:r>
              <a:rPr lang="en-US" sz="2000" dirty="0"/>
              <a:t>SPICE allows you to “load” different planetary ephemerides (or portions of them)</a:t>
            </a:r>
          </a:p>
          <a:p>
            <a:pPr lvl="2">
              <a:lnSpc>
                <a:spcPct val="80000"/>
              </a:lnSpc>
            </a:pPr>
            <a:r>
              <a:rPr lang="en-US" sz="1600" dirty="0"/>
              <a:t>You can potentially subtract the solar system barycenter-relative positions from different ephemerides to get relative states</a:t>
            </a:r>
          </a:p>
          <a:p>
            <a:pPr>
              <a:lnSpc>
                <a:spcPct val="80000"/>
              </a:lnSpc>
            </a:pPr>
            <a:r>
              <a:rPr lang="en-US" sz="2000" dirty="0">
                <a:solidFill>
                  <a:schemeClr val="accent1"/>
                </a:solidFill>
              </a:rPr>
              <a:t>Don’t mix planetary ephemerides</a:t>
            </a:r>
          </a:p>
          <a:p>
            <a:pPr>
              <a:lnSpc>
                <a:spcPct val="80000"/>
              </a:lnSpc>
            </a:pPr>
            <a:r>
              <a:rPr lang="en-US" sz="2000" dirty="0"/>
              <a:t>For JPL flight projects, a consistent set of ephemerides is provided to the mission team</a:t>
            </a:r>
          </a:p>
        </p:txBody>
      </p:sp>
      <p:sp>
        <p:nvSpPr>
          <p:cNvPr id="108549" name="Oval 3"/>
          <p:cNvSpPr>
            <a:spLocks noChangeArrowheads="1"/>
          </p:cNvSpPr>
          <p:nvPr/>
        </p:nvSpPr>
        <p:spPr bwMode="auto">
          <a:xfrm>
            <a:off x="7793038" y="5697538"/>
            <a:ext cx="177800" cy="179387"/>
          </a:xfrm>
          <a:prstGeom prst="ellipse">
            <a:avLst/>
          </a:prstGeom>
          <a:solidFill>
            <a:srgbClr val="CC0000"/>
          </a:solidFill>
          <a:ln w="12700">
            <a:solidFill>
              <a:schemeClr val="tx1"/>
            </a:solidFill>
            <a:round/>
            <a:headEnd/>
            <a:tailEnd/>
          </a:ln>
        </p:spPr>
        <p:txBody>
          <a:bodyPr wrap="none" anchor="ctr">
            <a:prstTxWarp prst="textNoShape">
              <a:avLst/>
            </a:prstTxWarp>
          </a:bodyPr>
          <a:lstStyle/>
          <a:p>
            <a:pPr eaLnBrk="0" hangingPunct="0">
              <a:spcBef>
                <a:spcPct val="50000"/>
              </a:spcBef>
            </a:pPr>
            <a:endParaRPr lang="en-US" dirty="0"/>
          </a:p>
        </p:txBody>
      </p:sp>
      <p:sp>
        <p:nvSpPr>
          <p:cNvPr id="108550" name="Oval 4"/>
          <p:cNvSpPr>
            <a:spLocks noChangeArrowheads="1"/>
          </p:cNvSpPr>
          <p:nvPr/>
        </p:nvSpPr>
        <p:spPr bwMode="auto">
          <a:xfrm>
            <a:off x="5584825" y="4822825"/>
            <a:ext cx="209550" cy="193675"/>
          </a:xfrm>
          <a:prstGeom prst="ellipse">
            <a:avLst/>
          </a:prstGeom>
          <a:solidFill>
            <a:srgbClr val="05E838"/>
          </a:solidFill>
          <a:ln w="12700">
            <a:solidFill>
              <a:schemeClr val="tx1"/>
            </a:solidFill>
            <a:round/>
            <a:headEnd/>
            <a:tailEnd/>
          </a:ln>
        </p:spPr>
        <p:txBody>
          <a:bodyPr wrap="none" anchor="ctr">
            <a:prstTxWarp prst="textNoShape">
              <a:avLst/>
            </a:prstTxWarp>
          </a:bodyPr>
          <a:lstStyle/>
          <a:p>
            <a:pPr eaLnBrk="0" hangingPunct="0">
              <a:spcBef>
                <a:spcPct val="50000"/>
              </a:spcBef>
            </a:pPr>
            <a:endParaRPr lang="en-US" dirty="0"/>
          </a:p>
        </p:txBody>
      </p:sp>
      <p:sp>
        <p:nvSpPr>
          <p:cNvPr id="108551" name="Line 5"/>
          <p:cNvSpPr>
            <a:spLocks noChangeShapeType="1"/>
          </p:cNvSpPr>
          <p:nvPr/>
        </p:nvSpPr>
        <p:spPr bwMode="auto">
          <a:xfrm flipH="1">
            <a:off x="5322888" y="1974850"/>
            <a:ext cx="788987" cy="1647825"/>
          </a:xfrm>
          <a:prstGeom prst="line">
            <a:avLst/>
          </a:prstGeom>
          <a:noFill/>
          <a:ln w="25400">
            <a:solidFill>
              <a:schemeClr val="accent1"/>
            </a:solidFill>
            <a:round/>
            <a:headEnd type="none" w="sm" len="sm"/>
            <a:tailEnd type="none" w="sm" len="sm"/>
          </a:ln>
        </p:spPr>
        <p:txBody>
          <a:bodyPr wrap="none" anchor="ctr">
            <a:prstTxWarp prst="textNoShape">
              <a:avLst/>
            </a:prstTxWarp>
          </a:bodyPr>
          <a:lstStyle/>
          <a:p>
            <a:endParaRPr lang="en-US" dirty="0"/>
          </a:p>
        </p:txBody>
      </p:sp>
      <p:sp>
        <p:nvSpPr>
          <p:cNvPr id="108552" name="Line 6"/>
          <p:cNvSpPr>
            <a:spLocks noChangeShapeType="1"/>
          </p:cNvSpPr>
          <p:nvPr/>
        </p:nvSpPr>
        <p:spPr bwMode="auto">
          <a:xfrm>
            <a:off x="5354638" y="3622675"/>
            <a:ext cx="660400" cy="788988"/>
          </a:xfrm>
          <a:prstGeom prst="line">
            <a:avLst/>
          </a:prstGeom>
          <a:noFill/>
          <a:ln w="25400">
            <a:solidFill>
              <a:schemeClr val="accent1"/>
            </a:solidFill>
            <a:round/>
            <a:headEnd type="none" w="sm" len="sm"/>
            <a:tailEnd type="none" w="sm" len="sm"/>
          </a:ln>
        </p:spPr>
        <p:txBody>
          <a:bodyPr wrap="none" anchor="ctr">
            <a:prstTxWarp prst="textNoShape">
              <a:avLst/>
            </a:prstTxWarp>
          </a:bodyPr>
          <a:lstStyle/>
          <a:p>
            <a:endParaRPr lang="en-US" dirty="0"/>
          </a:p>
        </p:txBody>
      </p:sp>
      <p:sp>
        <p:nvSpPr>
          <p:cNvPr id="108553" name="Line 7"/>
          <p:cNvSpPr>
            <a:spLocks noChangeShapeType="1"/>
          </p:cNvSpPr>
          <p:nvPr/>
        </p:nvSpPr>
        <p:spPr bwMode="auto">
          <a:xfrm flipH="1">
            <a:off x="4883150" y="3622675"/>
            <a:ext cx="439738" cy="839788"/>
          </a:xfrm>
          <a:prstGeom prst="line">
            <a:avLst/>
          </a:prstGeom>
          <a:noFill/>
          <a:ln w="25400">
            <a:solidFill>
              <a:schemeClr val="accent1"/>
            </a:solidFill>
            <a:round/>
            <a:headEnd type="none" w="sm" len="sm"/>
            <a:tailEnd type="none" w="sm" len="sm"/>
          </a:ln>
        </p:spPr>
        <p:txBody>
          <a:bodyPr wrap="none" anchor="ctr">
            <a:prstTxWarp prst="textNoShape">
              <a:avLst/>
            </a:prstTxWarp>
          </a:bodyPr>
          <a:lstStyle/>
          <a:p>
            <a:endParaRPr lang="en-US" dirty="0"/>
          </a:p>
        </p:txBody>
      </p:sp>
      <p:sp>
        <p:nvSpPr>
          <p:cNvPr id="108554" name="Line 8"/>
          <p:cNvSpPr>
            <a:spLocks noChangeShapeType="1"/>
          </p:cNvSpPr>
          <p:nvPr/>
        </p:nvSpPr>
        <p:spPr bwMode="auto">
          <a:xfrm>
            <a:off x="6119813" y="1982788"/>
            <a:ext cx="1778000" cy="3803650"/>
          </a:xfrm>
          <a:prstGeom prst="line">
            <a:avLst/>
          </a:prstGeom>
          <a:noFill/>
          <a:ln w="25400">
            <a:solidFill>
              <a:schemeClr val="accent1"/>
            </a:solidFill>
            <a:round/>
            <a:headEnd type="none" w="sm" len="sm"/>
            <a:tailEnd type="none" w="sm" len="sm"/>
          </a:ln>
        </p:spPr>
        <p:txBody>
          <a:bodyPr wrap="none" anchor="ctr">
            <a:prstTxWarp prst="textNoShape">
              <a:avLst/>
            </a:prstTxWarp>
          </a:bodyPr>
          <a:lstStyle/>
          <a:p>
            <a:endParaRPr lang="en-US" dirty="0"/>
          </a:p>
        </p:txBody>
      </p:sp>
      <p:sp>
        <p:nvSpPr>
          <p:cNvPr id="108555" name="Line 9"/>
          <p:cNvSpPr>
            <a:spLocks noChangeShapeType="1"/>
          </p:cNvSpPr>
          <p:nvPr/>
        </p:nvSpPr>
        <p:spPr bwMode="auto">
          <a:xfrm flipH="1">
            <a:off x="5005388" y="1971675"/>
            <a:ext cx="1116012" cy="2132013"/>
          </a:xfrm>
          <a:prstGeom prst="line">
            <a:avLst/>
          </a:prstGeom>
          <a:noFill/>
          <a:ln w="25400">
            <a:solidFill>
              <a:schemeClr val="accent2"/>
            </a:solidFill>
            <a:round/>
            <a:headEnd type="none" w="sm" len="sm"/>
            <a:tailEnd type="none" w="sm" len="sm"/>
          </a:ln>
        </p:spPr>
        <p:txBody>
          <a:bodyPr wrap="none" anchor="ctr">
            <a:prstTxWarp prst="textNoShape">
              <a:avLst/>
            </a:prstTxWarp>
          </a:bodyPr>
          <a:lstStyle/>
          <a:p>
            <a:endParaRPr lang="en-US" dirty="0"/>
          </a:p>
        </p:txBody>
      </p:sp>
      <p:sp>
        <p:nvSpPr>
          <p:cNvPr id="108556" name="Line 10"/>
          <p:cNvSpPr>
            <a:spLocks noChangeShapeType="1"/>
          </p:cNvSpPr>
          <p:nvPr/>
        </p:nvSpPr>
        <p:spPr bwMode="auto">
          <a:xfrm>
            <a:off x="5026025" y="4114800"/>
            <a:ext cx="658813" cy="788988"/>
          </a:xfrm>
          <a:prstGeom prst="line">
            <a:avLst/>
          </a:prstGeom>
          <a:noFill/>
          <a:ln w="25400">
            <a:solidFill>
              <a:schemeClr val="accent2"/>
            </a:solidFill>
            <a:round/>
            <a:headEnd type="none" w="sm" len="sm"/>
            <a:tailEnd type="none" w="sm" len="sm"/>
          </a:ln>
        </p:spPr>
        <p:txBody>
          <a:bodyPr wrap="none" anchor="ctr">
            <a:prstTxWarp prst="textNoShape">
              <a:avLst/>
            </a:prstTxWarp>
          </a:bodyPr>
          <a:lstStyle/>
          <a:p>
            <a:endParaRPr lang="en-US" dirty="0"/>
          </a:p>
        </p:txBody>
      </p:sp>
      <p:sp>
        <p:nvSpPr>
          <p:cNvPr id="108557" name="Line 11"/>
          <p:cNvSpPr>
            <a:spLocks noChangeShapeType="1"/>
          </p:cNvSpPr>
          <p:nvPr/>
        </p:nvSpPr>
        <p:spPr bwMode="auto">
          <a:xfrm flipH="1">
            <a:off x="4554538" y="4114800"/>
            <a:ext cx="438150" cy="839788"/>
          </a:xfrm>
          <a:prstGeom prst="line">
            <a:avLst/>
          </a:prstGeom>
          <a:noFill/>
          <a:ln w="25400">
            <a:solidFill>
              <a:schemeClr val="accent2"/>
            </a:solidFill>
            <a:round/>
            <a:headEnd type="none" w="sm" len="sm"/>
            <a:tailEnd type="none" w="sm" len="sm"/>
          </a:ln>
        </p:spPr>
        <p:txBody>
          <a:bodyPr wrap="none" anchor="ctr">
            <a:prstTxWarp prst="textNoShape">
              <a:avLst/>
            </a:prstTxWarp>
          </a:bodyPr>
          <a:lstStyle/>
          <a:p>
            <a:endParaRPr lang="en-US" dirty="0"/>
          </a:p>
        </p:txBody>
      </p:sp>
      <p:sp>
        <p:nvSpPr>
          <p:cNvPr id="108558" name="Line 12"/>
          <p:cNvSpPr>
            <a:spLocks noChangeShapeType="1"/>
          </p:cNvSpPr>
          <p:nvPr/>
        </p:nvSpPr>
        <p:spPr bwMode="auto">
          <a:xfrm>
            <a:off x="6122988" y="1971675"/>
            <a:ext cx="1482725" cy="4249738"/>
          </a:xfrm>
          <a:prstGeom prst="line">
            <a:avLst/>
          </a:prstGeom>
          <a:noFill/>
          <a:ln w="25400">
            <a:solidFill>
              <a:schemeClr val="accent2"/>
            </a:solidFill>
            <a:round/>
            <a:headEnd type="none" w="sm" len="sm"/>
            <a:tailEnd type="none" w="sm" len="sm"/>
          </a:ln>
        </p:spPr>
        <p:txBody>
          <a:bodyPr wrap="none" anchor="ctr">
            <a:prstTxWarp prst="textNoShape">
              <a:avLst/>
            </a:prstTxWarp>
          </a:bodyPr>
          <a:lstStyle/>
          <a:p>
            <a:endParaRPr lang="en-US" dirty="0"/>
          </a:p>
        </p:txBody>
      </p:sp>
      <p:sp>
        <p:nvSpPr>
          <p:cNvPr id="108559" name="Line 13"/>
          <p:cNvSpPr>
            <a:spLocks noChangeShapeType="1"/>
          </p:cNvSpPr>
          <p:nvPr/>
        </p:nvSpPr>
        <p:spPr bwMode="auto">
          <a:xfrm>
            <a:off x="5684838" y="4919663"/>
            <a:ext cx="1949450" cy="1346200"/>
          </a:xfrm>
          <a:prstGeom prst="line">
            <a:avLst/>
          </a:prstGeom>
          <a:noFill/>
          <a:ln w="12700">
            <a:solidFill>
              <a:schemeClr val="tx2"/>
            </a:solidFill>
            <a:prstDash val="dash"/>
            <a:round/>
            <a:headEnd type="none" w="sm" len="sm"/>
            <a:tailEnd type="stealth" w="med" len="med"/>
          </a:ln>
        </p:spPr>
        <p:txBody>
          <a:bodyPr wrap="none" anchor="ctr">
            <a:prstTxWarp prst="textNoShape">
              <a:avLst/>
            </a:prstTxWarp>
          </a:bodyPr>
          <a:lstStyle/>
          <a:p>
            <a:endParaRPr lang="en-US" dirty="0"/>
          </a:p>
        </p:txBody>
      </p:sp>
      <p:sp>
        <p:nvSpPr>
          <p:cNvPr id="108560" name="Line 14"/>
          <p:cNvSpPr>
            <a:spLocks noChangeShapeType="1"/>
          </p:cNvSpPr>
          <p:nvPr/>
        </p:nvSpPr>
        <p:spPr bwMode="auto">
          <a:xfrm>
            <a:off x="5699125" y="4903788"/>
            <a:ext cx="2208213" cy="892175"/>
          </a:xfrm>
          <a:prstGeom prst="line">
            <a:avLst/>
          </a:prstGeom>
          <a:noFill/>
          <a:ln w="25400">
            <a:solidFill>
              <a:srgbClr val="05E838"/>
            </a:solidFill>
            <a:prstDash val="dash"/>
            <a:round/>
            <a:headEnd type="none" w="sm" len="sm"/>
            <a:tailEnd type="stealth" w="med" len="med"/>
          </a:ln>
        </p:spPr>
        <p:txBody>
          <a:bodyPr wrap="none" anchor="ctr">
            <a:prstTxWarp prst="textNoShape">
              <a:avLst/>
            </a:prstTxWarp>
          </a:bodyPr>
          <a:lstStyle/>
          <a:p>
            <a:endParaRPr lang="en-US" dirty="0"/>
          </a:p>
        </p:txBody>
      </p:sp>
      <p:sp>
        <p:nvSpPr>
          <p:cNvPr id="108561" name="Rectangle 15"/>
          <p:cNvSpPr>
            <a:spLocks noChangeArrowheads="1"/>
          </p:cNvSpPr>
          <p:nvPr/>
        </p:nvSpPr>
        <p:spPr bwMode="auto">
          <a:xfrm>
            <a:off x="7258050" y="3624263"/>
            <a:ext cx="1898650" cy="835025"/>
          </a:xfrm>
          <a:prstGeom prst="rect">
            <a:avLst/>
          </a:prstGeom>
          <a:noFill/>
          <a:ln w="9525">
            <a:noFill/>
            <a:miter lim="800000"/>
            <a:headEnd/>
            <a:tailEnd/>
          </a:ln>
        </p:spPr>
        <p:txBody>
          <a:bodyPr lIns="92075" tIns="46038" rIns="92075" bIns="46038">
            <a:prstTxWarp prst="textNoShape">
              <a:avLst/>
            </a:prstTxWarp>
            <a:spAutoFit/>
          </a:bodyPr>
          <a:lstStyle/>
          <a:p>
            <a:pPr eaLnBrk="0" hangingPunct="0">
              <a:lnSpc>
                <a:spcPct val="90000"/>
              </a:lnSpc>
            </a:pPr>
            <a:r>
              <a:rPr lang="en-US" sz="1800" b="0" dirty="0">
                <a:solidFill>
                  <a:srgbClr val="2DDF12"/>
                </a:solidFill>
              </a:rPr>
              <a:t>Result of mixing ephemerides</a:t>
            </a:r>
            <a:endParaRPr lang="en-US" sz="1800" dirty="0">
              <a:solidFill>
                <a:schemeClr val="accent1"/>
              </a:solidFill>
            </a:endParaRPr>
          </a:p>
          <a:p>
            <a:pPr eaLnBrk="0" hangingPunct="0">
              <a:lnSpc>
                <a:spcPct val="90000"/>
              </a:lnSpc>
            </a:pPr>
            <a:endParaRPr lang="en-US" sz="1800" dirty="0">
              <a:solidFill>
                <a:schemeClr val="accent2"/>
              </a:solidFill>
            </a:endParaRPr>
          </a:p>
        </p:txBody>
      </p:sp>
      <p:sp>
        <p:nvSpPr>
          <p:cNvPr id="108562" name="Rectangle 16"/>
          <p:cNvSpPr>
            <a:spLocks noChangeArrowheads="1"/>
          </p:cNvSpPr>
          <p:nvPr/>
        </p:nvSpPr>
        <p:spPr bwMode="auto">
          <a:xfrm>
            <a:off x="7558088" y="5156200"/>
            <a:ext cx="692150" cy="339725"/>
          </a:xfrm>
          <a:prstGeom prst="rect">
            <a:avLst/>
          </a:prstGeom>
          <a:noFill/>
          <a:ln w="9525">
            <a:noFill/>
            <a:miter lim="800000"/>
            <a:headEnd/>
            <a:tailEnd/>
          </a:ln>
        </p:spPr>
        <p:txBody>
          <a:bodyPr wrap="none" lIns="92075" tIns="46038" rIns="92075" bIns="46038">
            <a:prstTxWarp prst="textNoShape">
              <a:avLst/>
            </a:prstTxWarp>
            <a:spAutoFit/>
          </a:bodyPr>
          <a:lstStyle/>
          <a:p>
            <a:pPr eaLnBrk="0" hangingPunct="0">
              <a:lnSpc>
                <a:spcPct val="90000"/>
              </a:lnSpc>
            </a:pPr>
            <a:r>
              <a:rPr lang="en-US" sz="1800" b="0" dirty="0">
                <a:solidFill>
                  <a:schemeClr val="tx2"/>
                </a:solidFill>
              </a:rPr>
              <a:t>Mars</a:t>
            </a:r>
          </a:p>
        </p:txBody>
      </p:sp>
      <p:sp>
        <p:nvSpPr>
          <p:cNvPr id="108563" name="Rectangle 17"/>
          <p:cNvSpPr>
            <a:spLocks noChangeArrowheads="1"/>
          </p:cNvSpPr>
          <p:nvPr/>
        </p:nvSpPr>
        <p:spPr bwMode="auto">
          <a:xfrm>
            <a:off x="4779963" y="5037138"/>
            <a:ext cx="730250" cy="339725"/>
          </a:xfrm>
          <a:prstGeom prst="rect">
            <a:avLst/>
          </a:prstGeom>
          <a:noFill/>
          <a:ln w="9525">
            <a:noFill/>
            <a:miter lim="800000"/>
            <a:headEnd/>
            <a:tailEnd/>
          </a:ln>
        </p:spPr>
        <p:txBody>
          <a:bodyPr wrap="none" lIns="92075" tIns="46038" rIns="92075" bIns="46038">
            <a:prstTxWarp prst="textNoShape">
              <a:avLst/>
            </a:prstTxWarp>
            <a:spAutoFit/>
          </a:bodyPr>
          <a:lstStyle/>
          <a:p>
            <a:pPr eaLnBrk="0" hangingPunct="0">
              <a:lnSpc>
                <a:spcPct val="90000"/>
              </a:lnSpc>
            </a:pPr>
            <a:r>
              <a:rPr lang="en-US" sz="1800" b="0" dirty="0">
                <a:solidFill>
                  <a:schemeClr val="tx2"/>
                </a:solidFill>
              </a:rPr>
              <a:t>Earth</a:t>
            </a:r>
          </a:p>
        </p:txBody>
      </p:sp>
      <p:sp>
        <p:nvSpPr>
          <p:cNvPr id="108564" name="Rectangle 18"/>
          <p:cNvSpPr>
            <a:spLocks noGrp="1" noChangeArrowheads="1"/>
          </p:cNvSpPr>
          <p:nvPr>
            <p:ph type="title"/>
          </p:nvPr>
        </p:nvSpPr>
        <p:spPr>
          <a:xfrm>
            <a:off x="2160909" y="381000"/>
            <a:ext cx="6376345" cy="490391"/>
          </a:xfrm>
        </p:spPr>
        <p:txBody>
          <a:bodyPr/>
          <a:lstStyle/>
          <a:p>
            <a:r>
              <a:rPr lang="en-US" dirty="0"/>
              <a:t>Don’t Mix Planet Ephemerides-2</a:t>
            </a:r>
          </a:p>
        </p:txBody>
      </p:sp>
      <p:sp>
        <p:nvSpPr>
          <p:cNvPr id="108565" name="Rectangle 24"/>
          <p:cNvSpPr>
            <a:spLocks noChangeArrowheads="1"/>
          </p:cNvSpPr>
          <p:nvPr/>
        </p:nvSpPr>
        <p:spPr bwMode="auto">
          <a:xfrm>
            <a:off x="6202363" y="1674813"/>
            <a:ext cx="1720850" cy="339725"/>
          </a:xfrm>
          <a:prstGeom prst="rect">
            <a:avLst/>
          </a:prstGeom>
          <a:noFill/>
          <a:ln w="9525">
            <a:noFill/>
            <a:miter lim="800000"/>
            <a:headEnd/>
            <a:tailEnd/>
          </a:ln>
        </p:spPr>
        <p:txBody>
          <a:bodyPr wrap="none" lIns="92075" tIns="46038" rIns="92075" bIns="46038">
            <a:prstTxWarp prst="textNoShape">
              <a:avLst/>
            </a:prstTxWarp>
            <a:spAutoFit/>
          </a:bodyPr>
          <a:lstStyle/>
          <a:p>
            <a:pPr eaLnBrk="0" hangingPunct="0">
              <a:lnSpc>
                <a:spcPct val="90000"/>
              </a:lnSpc>
            </a:pPr>
            <a:r>
              <a:rPr lang="en-US" sz="1800" b="0" dirty="0">
                <a:solidFill>
                  <a:schemeClr val="accent2"/>
                </a:solidFill>
              </a:rPr>
              <a:t>S.S.Barycenter</a:t>
            </a:r>
          </a:p>
        </p:txBody>
      </p:sp>
      <p:sp>
        <p:nvSpPr>
          <p:cNvPr id="108566" name="Line 25"/>
          <p:cNvSpPr>
            <a:spLocks noChangeShapeType="1"/>
          </p:cNvSpPr>
          <p:nvPr/>
        </p:nvSpPr>
        <p:spPr bwMode="auto">
          <a:xfrm flipH="1">
            <a:off x="6699250" y="4227513"/>
            <a:ext cx="1236663" cy="989012"/>
          </a:xfrm>
          <a:prstGeom prst="line">
            <a:avLst/>
          </a:prstGeom>
          <a:noFill/>
          <a:ln w="12700">
            <a:solidFill>
              <a:srgbClr val="2DDF12"/>
            </a:solidFill>
            <a:round/>
            <a:headEnd/>
            <a:tailEnd type="triangle" w="med" len="med"/>
          </a:ln>
        </p:spPr>
        <p:txBody>
          <a:bodyPr wrap="none" anchor="ctr">
            <a:prstTxWarp prst="textNoShape">
              <a:avLst/>
            </a:prstTxWarp>
            <a:spAutoFit/>
          </a:bodyPr>
          <a:lstStyle/>
          <a:p>
            <a:endParaRPr lang="en-US" dirty="0"/>
          </a:p>
        </p:txBody>
      </p:sp>
    </p:spTree>
    <p:extLst>
      <p:ext uri="{BB962C8B-B14F-4D97-AF65-F5344CB8AC3E}">
        <p14:creationId xmlns:p14="http://schemas.microsoft.com/office/powerpoint/2010/main" val="35343361"/>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Footer Placeholder 3"/>
          <p:cNvSpPr>
            <a:spLocks noGrp="1"/>
          </p:cNvSpPr>
          <p:nvPr>
            <p:ph type="ftr" sz="quarter" idx="10"/>
          </p:nvPr>
        </p:nvSpPr>
        <p:spPr>
          <a:noFill/>
        </p:spPr>
        <p:txBody>
          <a:bodyPr/>
          <a:lstStyle/>
          <a:p>
            <a:r>
              <a:rPr lang="en-US" dirty="0"/>
              <a:t>SPK Subsystem</a:t>
            </a:r>
          </a:p>
        </p:txBody>
      </p:sp>
      <p:sp>
        <p:nvSpPr>
          <p:cNvPr id="112643" name="Slide Number Placeholder 4"/>
          <p:cNvSpPr>
            <a:spLocks noGrp="1"/>
          </p:cNvSpPr>
          <p:nvPr>
            <p:ph type="sldNum" sz="quarter" idx="11"/>
          </p:nvPr>
        </p:nvSpPr>
        <p:spPr>
          <a:noFill/>
        </p:spPr>
        <p:txBody>
          <a:bodyPr/>
          <a:lstStyle/>
          <a:p>
            <a:fld id="{5BBB032D-129D-2E4F-B852-051651985917}" type="slidenum">
              <a:rPr lang="en-US"/>
              <a:pPr/>
              <a:t>69</a:t>
            </a:fld>
            <a:endParaRPr lang="en-US" sz="1400" b="0" dirty="0">
              <a:latin typeface="Times New Roman" charset="0"/>
            </a:endParaRPr>
          </a:p>
        </p:txBody>
      </p:sp>
      <p:sp>
        <p:nvSpPr>
          <p:cNvPr id="112644" name="Rectangle 2"/>
          <p:cNvSpPr>
            <a:spLocks noGrp="1" noChangeArrowheads="1"/>
          </p:cNvSpPr>
          <p:nvPr>
            <p:ph type="title"/>
          </p:nvPr>
        </p:nvSpPr>
        <p:spPr>
          <a:xfrm>
            <a:off x="2306567" y="381000"/>
            <a:ext cx="6113603" cy="435504"/>
          </a:xfrm>
        </p:spPr>
        <p:txBody>
          <a:bodyPr/>
          <a:lstStyle/>
          <a:p>
            <a:r>
              <a:rPr lang="en-US" sz="2800" dirty="0"/>
              <a:t>Effect of Aberration Corrections - 1</a:t>
            </a:r>
          </a:p>
        </p:txBody>
      </p:sp>
      <p:sp>
        <p:nvSpPr>
          <p:cNvPr id="112645" name="Rectangle 3"/>
          <p:cNvSpPr>
            <a:spLocks noGrp="1" noChangeArrowheads="1"/>
          </p:cNvSpPr>
          <p:nvPr>
            <p:ph type="body" idx="1"/>
          </p:nvPr>
        </p:nvSpPr>
        <p:spPr>
          <a:xfrm>
            <a:off x="692150" y="1306513"/>
            <a:ext cx="7772400" cy="5564187"/>
          </a:xfrm>
        </p:spPr>
        <p:txBody>
          <a:bodyPr/>
          <a:lstStyle/>
          <a:p>
            <a:r>
              <a:rPr lang="en-US" sz="2000" dirty="0"/>
              <a:t>Angular offsets between corrected and uncorrected position vectors over the time span 2004 Jan 1 to 2005 Jan1</a:t>
            </a:r>
          </a:p>
          <a:p>
            <a:pPr lvl="1"/>
            <a:r>
              <a:rPr lang="en-US" dirty="0"/>
              <a:t>Mars as seen from MEX:   </a:t>
            </a:r>
          </a:p>
          <a:p>
            <a:pPr lvl="2"/>
            <a:r>
              <a:rPr lang="en-US" dirty="0"/>
              <a:t>LT+S vs NONE:     .0002 to .0008 degrees</a:t>
            </a:r>
          </a:p>
          <a:p>
            <a:pPr lvl="2"/>
            <a:r>
              <a:rPr lang="en-US" dirty="0"/>
              <a:t>LT vs NONE:         .0006 to .0047 degrees</a:t>
            </a:r>
          </a:p>
          <a:p>
            <a:pPr lvl="1"/>
            <a:r>
              <a:rPr lang="en-US" dirty="0"/>
              <a:t>Earth as seen from MEX:  </a:t>
            </a:r>
          </a:p>
          <a:p>
            <a:pPr lvl="2"/>
            <a:r>
              <a:rPr lang="en-US" dirty="0"/>
              <a:t>LT+S vs NONE:    .0035 to .0106 degrees</a:t>
            </a:r>
          </a:p>
          <a:p>
            <a:pPr lvl="2"/>
            <a:r>
              <a:rPr lang="en-US" dirty="0"/>
              <a:t>LT vs NONE:         .0000 to .0057 degrees</a:t>
            </a:r>
          </a:p>
          <a:p>
            <a:pPr lvl="1"/>
            <a:r>
              <a:rPr lang="en-US" dirty="0"/>
              <a:t>MEX as seen from Earth:   </a:t>
            </a:r>
          </a:p>
          <a:p>
            <a:pPr lvl="2"/>
            <a:r>
              <a:rPr lang="en-US" dirty="0"/>
              <a:t>LT+S vs NONE:     .0035 to .0104 degrees</a:t>
            </a:r>
          </a:p>
          <a:p>
            <a:pPr lvl="2"/>
            <a:r>
              <a:rPr lang="en-US" dirty="0"/>
              <a:t>LT vs NONE:         .0033 to .0048 degrees</a:t>
            </a:r>
          </a:p>
          <a:p>
            <a:pPr lvl="1"/>
            <a:r>
              <a:rPr lang="en-US" dirty="0"/>
              <a:t>Sun as seen from Mars:     </a:t>
            </a:r>
          </a:p>
          <a:p>
            <a:pPr lvl="2"/>
            <a:r>
              <a:rPr lang="en-US" dirty="0"/>
              <a:t>LT+S vs NONE:     .0042 to .0047 degrees</a:t>
            </a:r>
          </a:p>
          <a:p>
            <a:pPr lvl="2"/>
            <a:r>
              <a:rPr lang="en-US" dirty="0"/>
              <a:t>LT vs NONE:         .0000 to .0000 degrees</a:t>
            </a:r>
          </a:p>
        </p:txBody>
      </p:sp>
    </p:spTree>
    <p:extLst>
      <p:ext uri="{BB962C8B-B14F-4D97-AF65-F5344CB8AC3E}">
        <p14:creationId xmlns:p14="http://schemas.microsoft.com/office/powerpoint/2010/main" val="429111622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33292" y="371230"/>
            <a:ext cx="6126276" cy="490391"/>
          </a:xfrm>
        </p:spPr>
        <p:txBody>
          <a:bodyPr/>
          <a:lstStyle/>
          <a:p>
            <a:r>
              <a:rPr lang="en-US" dirty="0"/>
              <a:t>Imagine Some Ephemeris Data</a:t>
            </a:r>
          </a:p>
        </p:txBody>
      </p:sp>
      <p:sp>
        <p:nvSpPr>
          <p:cNvPr id="3" name="Content Placeholder 2"/>
          <p:cNvSpPr>
            <a:spLocks noGrp="1"/>
          </p:cNvSpPr>
          <p:nvPr>
            <p:ph idx="1"/>
          </p:nvPr>
        </p:nvSpPr>
        <p:spPr>
          <a:xfrm>
            <a:off x="733287" y="4031833"/>
            <a:ext cx="7772400" cy="2645066"/>
          </a:xfrm>
        </p:spPr>
        <p:txBody>
          <a:bodyPr/>
          <a:lstStyle/>
          <a:p>
            <a:pPr marL="0" indent="0">
              <a:buNone/>
            </a:pPr>
            <a:r>
              <a:rPr lang="en-US" sz="2000" dirty="0"/>
              <a:t>It may not be written inside the table or spreadsheet, but perhaps an interface agreement somehow tells you:</a:t>
            </a:r>
          </a:p>
          <a:p>
            <a:pPr lvl="1"/>
            <a:r>
              <a:rPr lang="en-US" sz="1600" dirty="0"/>
              <a:t>what object this ephemeris is for</a:t>
            </a:r>
          </a:p>
          <a:p>
            <a:pPr lvl="1"/>
            <a:r>
              <a:rPr lang="en-US" sz="1600" dirty="0"/>
              <a:t>what is the name of the reference frame in which the data are given</a:t>
            </a:r>
          </a:p>
          <a:p>
            <a:pPr lvl="1"/>
            <a:r>
              <a:rPr lang="en-US" sz="1600" dirty="0"/>
              <a:t>what is the center of motion of the object</a:t>
            </a:r>
          </a:p>
          <a:p>
            <a:pPr lvl="1"/>
            <a:r>
              <a:rPr lang="en-US" sz="1600" dirty="0"/>
              <a:t>what time system is being used for the epochs</a:t>
            </a:r>
          </a:p>
          <a:p>
            <a:pPr lvl="1"/>
            <a:r>
              <a:rPr lang="en-US" sz="1600" dirty="0"/>
              <a:t>what are the start and stop times of the file</a:t>
            </a:r>
          </a:p>
          <a:p>
            <a:pPr lvl="2"/>
            <a:r>
              <a:rPr lang="en-US" sz="1600" dirty="0"/>
              <a:t>meaning, what are “epoch_1” and “epoch_n”</a:t>
            </a:r>
          </a:p>
        </p:txBody>
      </p:sp>
      <p:sp>
        <p:nvSpPr>
          <p:cNvPr id="4" name="Footer Placeholder 3"/>
          <p:cNvSpPr>
            <a:spLocks noGrp="1"/>
          </p:cNvSpPr>
          <p:nvPr>
            <p:ph type="ftr" sz="quarter" idx="10"/>
          </p:nvPr>
        </p:nvSpPr>
        <p:spPr/>
        <p:txBody>
          <a:bodyPr/>
          <a:lstStyle/>
          <a:p>
            <a:pPr>
              <a:defRPr/>
            </a:pPr>
            <a:r>
              <a:rPr lang="en-US" dirty="0"/>
              <a:t>SPK Subsystem</a:t>
            </a:r>
          </a:p>
        </p:txBody>
      </p:sp>
      <p:sp>
        <p:nvSpPr>
          <p:cNvPr id="5" name="Slide Number Placeholder 4"/>
          <p:cNvSpPr>
            <a:spLocks noGrp="1"/>
          </p:cNvSpPr>
          <p:nvPr>
            <p:ph type="sldNum" sz="quarter" idx="11"/>
          </p:nvPr>
        </p:nvSpPr>
        <p:spPr/>
        <p:txBody>
          <a:bodyPr/>
          <a:lstStyle/>
          <a:p>
            <a:pPr>
              <a:defRPr/>
            </a:pPr>
            <a:fld id="{FEBF1FA2-1C28-D04A-87C7-3B9CE95A6DE2}" type="slidenum">
              <a:rPr lang="en-US" smtClean="0"/>
              <a:pPr>
                <a:defRPr/>
              </a:pPr>
              <a:t>7</a:t>
            </a:fld>
            <a:endParaRPr lang="en-US" sz="1400" b="0" dirty="0">
              <a:latin typeface="Times New Roman" charset="0"/>
            </a:endParaRPr>
          </a:p>
        </p:txBody>
      </p:sp>
      <p:sp>
        <p:nvSpPr>
          <p:cNvPr id="6" name="TextBox 5"/>
          <p:cNvSpPr txBox="1"/>
          <p:nvPr/>
        </p:nvSpPr>
        <p:spPr>
          <a:xfrm>
            <a:off x="1021358" y="1820641"/>
            <a:ext cx="3605840" cy="1600438"/>
          </a:xfrm>
          <a:prstGeom prst="rect">
            <a:avLst/>
          </a:prstGeom>
          <a:noFill/>
        </p:spPr>
        <p:txBody>
          <a:bodyPr wrap="square" rtlCol="0">
            <a:spAutoFit/>
          </a:bodyPr>
          <a:lstStyle/>
          <a:p>
            <a:r>
              <a:rPr lang="cs-CZ" sz="1400" dirty="0"/>
              <a:t>epoch_1,  x1,  y1,  z1,  vx1,  vy1,  vz1</a:t>
            </a:r>
          </a:p>
          <a:p>
            <a:r>
              <a:rPr lang="cs-CZ" sz="1400" dirty="0"/>
              <a:t>epoch_2,  x2,  y2,  z2,  vx2,  vy2,  vz2</a:t>
            </a:r>
          </a:p>
          <a:p>
            <a:r>
              <a:rPr lang="cs-CZ" sz="1400" dirty="0"/>
              <a:t>epoch_3,  x3,  y3,  z3,  vx3,  vy3,  vz3</a:t>
            </a:r>
          </a:p>
          <a:p>
            <a:r>
              <a:rPr lang="cs-CZ" sz="1400" dirty="0"/>
              <a:t>epoch_4,  x4,  y4,  z4,  vx4,  vy4,  vz4</a:t>
            </a:r>
          </a:p>
          <a:p>
            <a:r>
              <a:rPr lang="cs-CZ" sz="1400" dirty="0"/>
              <a:t> ..................  etc. ...................</a:t>
            </a:r>
          </a:p>
          <a:p>
            <a:r>
              <a:rPr lang="cs-CZ" sz="1400" dirty="0"/>
              <a:t> ..................  etc. ...................</a:t>
            </a:r>
          </a:p>
          <a:p>
            <a:r>
              <a:rPr lang="cs-CZ" sz="1400" dirty="0"/>
              <a:t>epoch_n,  xn,  yn,  zn,  vxn,  vyn, vzn </a:t>
            </a:r>
            <a:endParaRPr lang="en-US" sz="1400" dirty="0"/>
          </a:p>
        </p:txBody>
      </p:sp>
      <p:sp>
        <p:nvSpPr>
          <p:cNvPr id="7" name="TextBox 6"/>
          <p:cNvSpPr txBox="1"/>
          <p:nvPr/>
        </p:nvSpPr>
        <p:spPr>
          <a:xfrm>
            <a:off x="5095938" y="2205483"/>
            <a:ext cx="3525907" cy="1169551"/>
          </a:xfrm>
          <a:prstGeom prst="rect">
            <a:avLst/>
          </a:prstGeom>
          <a:noFill/>
        </p:spPr>
        <p:txBody>
          <a:bodyPr wrap="square" rtlCol="0">
            <a:spAutoFit/>
          </a:bodyPr>
          <a:lstStyle/>
          <a:p>
            <a:r>
              <a:rPr lang="en-US" sz="1400" dirty="0"/>
              <a:t>Perhaps this is an ASCII table or an Excel spreadsheet containing rows of time-tagged Cartesian state vectors.</a:t>
            </a:r>
          </a:p>
          <a:p>
            <a:endParaRPr lang="en-US" sz="1400" dirty="0"/>
          </a:p>
          <a:p>
            <a:r>
              <a:rPr lang="en-US" sz="1400" dirty="0"/>
              <a:t>“epoch” = time</a:t>
            </a:r>
          </a:p>
        </p:txBody>
      </p:sp>
    </p:spTree>
    <p:extLst>
      <p:ext uri="{BB962C8B-B14F-4D97-AF65-F5344CB8AC3E}">
        <p14:creationId xmlns:p14="http://schemas.microsoft.com/office/powerpoint/2010/main" val="3496189402"/>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Footer Placeholder 3"/>
          <p:cNvSpPr>
            <a:spLocks noGrp="1"/>
          </p:cNvSpPr>
          <p:nvPr>
            <p:ph type="ftr" sz="quarter" idx="10"/>
          </p:nvPr>
        </p:nvSpPr>
        <p:spPr>
          <a:noFill/>
        </p:spPr>
        <p:txBody>
          <a:bodyPr/>
          <a:lstStyle/>
          <a:p>
            <a:r>
              <a:rPr lang="en-US" dirty="0"/>
              <a:t>SPK Subsystem</a:t>
            </a:r>
          </a:p>
        </p:txBody>
      </p:sp>
      <p:sp>
        <p:nvSpPr>
          <p:cNvPr id="114691" name="Slide Number Placeholder 4"/>
          <p:cNvSpPr>
            <a:spLocks noGrp="1"/>
          </p:cNvSpPr>
          <p:nvPr>
            <p:ph type="sldNum" sz="quarter" idx="11"/>
          </p:nvPr>
        </p:nvSpPr>
        <p:spPr>
          <a:noFill/>
        </p:spPr>
        <p:txBody>
          <a:bodyPr/>
          <a:lstStyle/>
          <a:p>
            <a:fld id="{4D2D2D03-8988-3A46-9F01-9474E8899C06}" type="slidenum">
              <a:rPr lang="en-US"/>
              <a:pPr/>
              <a:t>70</a:t>
            </a:fld>
            <a:endParaRPr lang="en-US" sz="1400" b="0" dirty="0">
              <a:latin typeface="Times New Roman" charset="0"/>
            </a:endParaRPr>
          </a:p>
        </p:txBody>
      </p:sp>
      <p:sp>
        <p:nvSpPr>
          <p:cNvPr id="114692" name="Rectangle 2"/>
          <p:cNvSpPr>
            <a:spLocks noGrp="1" noChangeArrowheads="1"/>
          </p:cNvSpPr>
          <p:nvPr>
            <p:ph type="title"/>
          </p:nvPr>
        </p:nvSpPr>
        <p:spPr>
          <a:xfrm>
            <a:off x="2306567" y="381000"/>
            <a:ext cx="6113603" cy="435504"/>
          </a:xfrm>
        </p:spPr>
        <p:txBody>
          <a:bodyPr/>
          <a:lstStyle/>
          <a:p>
            <a:r>
              <a:rPr lang="en-US" sz="2800" dirty="0"/>
              <a:t>Effect of Aberration Corrections - 2</a:t>
            </a:r>
          </a:p>
        </p:txBody>
      </p:sp>
      <p:sp>
        <p:nvSpPr>
          <p:cNvPr id="114693" name="Rectangle 3"/>
          <p:cNvSpPr>
            <a:spLocks noGrp="1" noChangeArrowheads="1"/>
          </p:cNvSpPr>
          <p:nvPr>
            <p:ph type="body" idx="1"/>
          </p:nvPr>
        </p:nvSpPr>
        <p:spPr>
          <a:xfrm>
            <a:off x="692150" y="1374775"/>
            <a:ext cx="7772400" cy="5097463"/>
          </a:xfrm>
        </p:spPr>
        <p:txBody>
          <a:bodyPr/>
          <a:lstStyle/>
          <a:p>
            <a:pPr>
              <a:lnSpc>
                <a:spcPct val="80000"/>
              </a:lnSpc>
            </a:pPr>
            <a:r>
              <a:rPr lang="en-US" sz="2000" dirty="0"/>
              <a:t>Angular offsets between corrected and uncorrected position vectors over the time span 2004 Jan 1 to 2008 Jan1</a:t>
            </a:r>
          </a:p>
          <a:p>
            <a:pPr lvl="1">
              <a:lnSpc>
                <a:spcPct val="80000"/>
              </a:lnSpc>
            </a:pPr>
            <a:r>
              <a:rPr lang="en-US" sz="1600" dirty="0"/>
              <a:t>Saturn as seen from CASSINI:   </a:t>
            </a:r>
          </a:p>
          <a:p>
            <a:pPr lvl="2">
              <a:lnSpc>
                <a:spcPct val="80000"/>
              </a:lnSpc>
            </a:pPr>
            <a:r>
              <a:rPr lang="en-US" sz="1600" dirty="0"/>
              <a:t>LT+S vs NONE:   .0000 to .0058 degrees</a:t>
            </a:r>
          </a:p>
          <a:p>
            <a:pPr lvl="2">
              <a:lnSpc>
                <a:spcPct val="80000"/>
              </a:lnSpc>
            </a:pPr>
            <a:r>
              <a:rPr lang="en-US" sz="1600" dirty="0"/>
              <a:t>LT vs NONE:        .0001 to .0019 degrees</a:t>
            </a:r>
          </a:p>
          <a:p>
            <a:pPr lvl="1">
              <a:lnSpc>
                <a:spcPct val="80000"/>
              </a:lnSpc>
            </a:pPr>
            <a:r>
              <a:rPr lang="en-US" sz="1600" dirty="0"/>
              <a:t>Titan as seen from CASSINI:        </a:t>
            </a:r>
          </a:p>
          <a:p>
            <a:pPr lvl="2">
              <a:lnSpc>
                <a:spcPct val="80000"/>
              </a:lnSpc>
            </a:pPr>
            <a:r>
              <a:rPr lang="en-US" sz="1600" dirty="0"/>
              <a:t>LT+S vs NONE:  .0000 to .0057 degrees</a:t>
            </a:r>
          </a:p>
          <a:p>
            <a:pPr lvl="2">
              <a:lnSpc>
                <a:spcPct val="80000"/>
              </a:lnSpc>
            </a:pPr>
            <a:r>
              <a:rPr lang="en-US" sz="1600" dirty="0"/>
              <a:t>LT vs NONE:       .0000 to .0030 degrees</a:t>
            </a:r>
          </a:p>
          <a:p>
            <a:pPr lvl="1">
              <a:lnSpc>
                <a:spcPct val="80000"/>
              </a:lnSpc>
            </a:pPr>
            <a:r>
              <a:rPr lang="en-US" sz="1600" dirty="0"/>
              <a:t>Earth as seen from CASSINI:       </a:t>
            </a:r>
          </a:p>
          <a:p>
            <a:pPr lvl="2">
              <a:lnSpc>
                <a:spcPct val="80000"/>
              </a:lnSpc>
            </a:pPr>
            <a:r>
              <a:rPr lang="en-US" sz="1600" dirty="0"/>
              <a:t>LT+S vs NONE:   .0000 to .0107 degrees</a:t>
            </a:r>
          </a:p>
          <a:p>
            <a:pPr lvl="2">
              <a:lnSpc>
                <a:spcPct val="80000"/>
              </a:lnSpc>
            </a:pPr>
            <a:r>
              <a:rPr lang="en-US" sz="1600" dirty="0"/>
              <a:t>LT vs NONE:        .0000 to .0058 degrees</a:t>
            </a:r>
          </a:p>
          <a:p>
            <a:pPr lvl="1">
              <a:lnSpc>
                <a:spcPct val="80000"/>
              </a:lnSpc>
            </a:pPr>
            <a:r>
              <a:rPr lang="en-US" sz="1600" dirty="0"/>
              <a:t>CASSINI as seen from Earth:       </a:t>
            </a:r>
          </a:p>
          <a:p>
            <a:pPr lvl="2">
              <a:lnSpc>
                <a:spcPct val="80000"/>
              </a:lnSpc>
            </a:pPr>
            <a:r>
              <a:rPr lang="en-US" sz="1600" dirty="0"/>
              <a:t>LT+S vs NONE:  .0000 to .0107 degrees</a:t>
            </a:r>
          </a:p>
          <a:p>
            <a:pPr lvl="2">
              <a:lnSpc>
                <a:spcPct val="80000"/>
              </a:lnSpc>
            </a:pPr>
            <a:r>
              <a:rPr lang="en-US" sz="1600" dirty="0"/>
              <a:t>LT vs NONE:       .0000 to .0059 degrees</a:t>
            </a:r>
          </a:p>
          <a:p>
            <a:pPr lvl="1">
              <a:lnSpc>
                <a:spcPct val="80000"/>
              </a:lnSpc>
            </a:pPr>
            <a:r>
              <a:rPr lang="en-US" sz="1600" dirty="0"/>
              <a:t>Sun as seen from CASSINI:          </a:t>
            </a:r>
          </a:p>
          <a:p>
            <a:pPr lvl="2">
              <a:lnSpc>
                <a:spcPct val="80000"/>
              </a:lnSpc>
            </a:pPr>
            <a:r>
              <a:rPr lang="en-US" sz="1600" dirty="0"/>
              <a:t>LT+S vs NONE:  .0000 to .0059 degrees</a:t>
            </a:r>
          </a:p>
          <a:p>
            <a:pPr lvl="2">
              <a:lnSpc>
                <a:spcPct val="80000"/>
              </a:lnSpc>
            </a:pPr>
            <a:r>
              <a:rPr lang="en-US" sz="1600" dirty="0"/>
              <a:t>LT vs NONE:       .0000 to .0000 degrees</a:t>
            </a:r>
          </a:p>
          <a:p>
            <a:pPr lvl="2">
              <a:lnSpc>
                <a:spcPct val="80000"/>
              </a:lnSpc>
            </a:pPr>
            <a:endParaRPr lang="en-US" sz="1600" dirty="0"/>
          </a:p>
        </p:txBody>
      </p:sp>
    </p:spTree>
    <p:extLst>
      <p:ext uri="{BB962C8B-B14F-4D97-AF65-F5344CB8AC3E}">
        <p14:creationId xmlns:p14="http://schemas.microsoft.com/office/powerpoint/2010/main" val="3252608852"/>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Footer Placeholder 3"/>
          <p:cNvSpPr>
            <a:spLocks noGrp="1"/>
          </p:cNvSpPr>
          <p:nvPr>
            <p:ph type="ftr" sz="quarter" idx="10"/>
          </p:nvPr>
        </p:nvSpPr>
        <p:spPr>
          <a:noFill/>
        </p:spPr>
        <p:txBody>
          <a:bodyPr/>
          <a:lstStyle/>
          <a:p>
            <a:r>
              <a:rPr lang="en-US" dirty="0"/>
              <a:t>SPK Subsystem</a:t>
            </a:r>
          </a:p>
        </p:txBody>
      </p:sp>
      <p:sp>
        <p:nvSpPr>
          <p:cNvPr id="116739" name="Slide Number Placeholder 4"/>
          <p:cNvSpPr>
            <a:spLocks noGrp="1"/>
          </p:cNvSpPr>
          <p:nvPr>
            <p:ph type="sldNum" sz="quarter" idx="11"/>
          </p:nvPr>
        </p:nvSpPr>
        <p:spPr>
          <a:noFill/>
        </p:spPr>
        <p:txBody>
          <a:bodyPr/>
          <a:lstStyle/>
          <a:p>
            <a:fld id="{DFECAA03-E523-5740-9D8C-E5F27584F198}" type="slidenum">
              <a:rPr lang="en-US"/>
              <a:pPr/>
              <a:t>71</a:t>
            </a:fld>
            <a:endParaRPr lang="en-US" sz="1400" b="0" dirty="0">
              <a:latin typeface="Times New Roman" charset="0"/>
            </a:endParaRPr>
          </a:p>
        </p:txBody>
      </p:sp>
      <p:sp>
        <p:nvSpPr>
          <p:cNvPr id="116740" name="Rectangle 2"/>
          <p:cNvSpPr>
            <a:spLocks noGrp="1" noChangeArrowheads="1"/>
          </p:cNvSpPr>
          <p:nvPr>
            <p:ph type="body" idx="1"/>
          </p:nvPr>
        </p:nvSpPr>
        <p:spPr>
          <a:xfrm>
            <a:off x="838200" y="1295400"/>
            <a:ext cx="7988300" cy="5353050"/>
          </a:xfrm>
        </p:spPr>
        <p:txBody>
          <a:bodyPr lIns="90487" rIns="90487"/>
          <a:lstStyle/>
          <a:p>
            <a:pPr>
              <a:lnSpc>
                <a:spcPct val="80000"/>
              </a:lnSpc>
            </a:pPr>
            <a:r>
              <a:rPr lang="en-US" sz="2000" dirty="0"/>
              <a:t>Example:  find the geometric state of the MGS orbiter relative to Mars at the observation epoch ET, expressed in the J2000 reference frame.  </a:t>
            </a:r>
          </a:p>
          <a:p>
            <a:pPr lvl="1">
              <a:lnSpc>
                <a:spcPct val="80000"/>
              </a:lnSpc>
            </a:pPr>
            <a:r>
              <a:rPr lang="en-US" sz="1600" dirty="0"/>
              <a:t>CALL SPKEZR ( 'MGS', ET, 'J2000', 'NONE', 'MARS', STATE, LT )</a:t>
            </a:r>
          </a:p>
          <a:p>
            <a:pPr lvl="1">
              <a:lnSpc>
                <a:spcPct val="80000"/>
              </a:lnSpc>
            </a:pPr>
            <a:r>
              <a:rPr lang="en-US" sz="1600" dirty="0"/>
              <a:t>The SPK subsystem locates an SPK segment containing the ephemeris of the orbiter relative to Mars covering epoch ET, interpolates the ephemeris data at ET, and returns the interpolated state vector.</a:t>
            </a:r>
          </a:p>
          <a:p>
            <a:pPr>
              <a:lnSpc>
                <a:spcPct val="80000"/>
              </a:lnSpc>
            </a:pPr>
            <a:r>
              <a:rPr lang="en-US" sz="2000" dirty="0"/>
              <a:t>Example:  find the geometric state of Titan relative to the earth at epoch ET, expressed in the J2000 reference frame.  </a:t>
            </a:r>
          </a:p>
          <a:p>
            <a:pPr lvl="1">
              <a:lnSpc>
                <a:spcPct val="80000"/>
              </a:lnSpc>
            </a:pPr>
            <a:r>
              <a:rPr lang="en-US" sz="1600" dirty="0"/>
              <a:t>CALL SPKEZR ( 'TITAN', ET, 'J2000', 'NONE', 'EARTH', STATE, LT )</a:t>
            </a:r>
          </a:p>
          <a:p>
            <a:pPr lvl="1">
              <a:lnSpc>
                <a:spcPct val="80000"/>
              </a:lnSpc>
            </a:pPr>
            <a:r>
              <a:rPr lang="en-US" sz="1600" dirty="0"/>
              <a:t>The SPK subsystem looks up and interpolates ephemeris data to yield:</a:t>
            </a:r>
          </a:p>
          <a:p>
            <a:pPr lvl="2">
              <a:lnSpc>
                <a:spcPct val="80000"/>
              </a:lnSpc>
            </a:pPr>
            <a:r>
              <a:rPr lang="en-US" sz="1600" dirty="0"/>
              <a:t>The state of the earth relative to the earth-moon barycenter (A)</a:t>
            </a:r>
          </a:p>
          <a:p>
            <a:pPr lvl="2">
              <a:lnSpc>
                <a:spcPct val="80000"/>
              </a:lnSpc>
            </a:pPr>
            <a:r>
              <a:rPr lang="en-US" sz="1600" dirty="0"/>
              <a:t>The state of the earth-moon barycenter relative to the solar system barycenter (B)</a:t>
            </a:r>
          </a:p>
          <a:p>
            <a:pPr lvl="2">
              <a:lnSpc>
                <a:spcPct val="80000"/>
              </a:lnSpc>
            </a:pPr>
            <a:r>
              <a:rPr lang="en-US" sz="1600" dirty="0"/>
              <a:t>The state of Titan relative to the Saturn system barycenter at ET (C)</a:t>
            </a:r>
          </a:p>
          <a:p>
            <a:pPr lvl="2">
              <a:lnSpc>
                <a:spcPct val="80000"/>
              </a:lnSpc>
            </a:pPr>
            <a:r>
              <a:rPr lang="en-US" sz="1600" dirty="0"/>
              <a:t>The state of the Saturn system barycenter relative to the solar system barycenter at ET (D)</a:t>
            </a:r>
          </a:p>
          <a:p>
            <a:pPr lvl="1">
              <a:lnSpc>
                <a:spcPct val="80000"/>
              </a:lnSpc>
            </a:pPr>
            <a:r>
              <a:rPr lang="en-US" sz="1600" dirty="0"/>
              <a:t>SPKEZR then returns the state vector</a:t>
            </a:r>
          </a:p>
          <a:p>
            <a:pPr lvl="2">
              <a:lnSpc>
                <a:spcPct val="80000"/>
              </a:lnSpc>
            </a:pPr>
            <a:r>
              <a:rPr lang="en-US" sz="1600" dirty="0"/>
              <a:t>C + D – ( A + B )</a:t>
            </a:r>
          </a:p>
        </p:txBody>
      </p:sp>
      <p:sp>
        <p:nvSpPr>
          <p:cNvPr id="116741" name="Rectangle 3"/>
          <p:cNvSpPr>
            <a:spLocks noChangeArrowheads="1"/>
          </p:cNvSpPr>
          <p:nvPr/>
        </p:nvSpPr>
        <p:spPr bwMode="auto">
          <a:xfrm>
            <a:off x="1095375" y="1504950"/>
            <a:ext cx="7212013" cy="1296988"/>
          </a:xfrm>
          <a:prstGeom prst="rect">
            <a:avLst/>
          </a:prstGeom>
          <a:noFill/>
          <a:ln w="12700">
            <a:noFill/>
            <a:miter lim="800000"/>
            <a:headEnd/>
            <a:tailEnd/>
          </a:ln>
        </p:spPr>
        <p:txBody>
          <a:bodyPr wrap="none" anchor="ctr">
            <a:prstTxWarp prst="textNoShape">
              <a:avLst/>
            </a:prstTxWarp>
          </a:bodyPr>
          <a:lstStyle/>
          <a:p>
            <a:pPr eaLnBrk="0" hangingPunct="0">
              <a:spcBef>
                <a:spcPct val="50000"/>
              </a:spcBef>
            </a:pPr>
            <a:endParaRPr lang="en-US" dirty="0"/>
          </a:p>
        </p:txBody>
      </p:sp>
      <p:sp>
        <p:nvSpPr>
          <p:cNvPr id="116742" name="Rectangle 4"/>
          <p:cNvSpPr>
            <a:spLocks noGrp="1" noChangeArrowheads="1"/>
          </p:cNvSpPr>
          <p:nvPr>
            <p:ph type="title"/>
          </p:nvPr>
        </p:nvSpPr>
        <p:spPr>
          <a:xfrm>
            <a:off x="2355253" y="367470"/>
            <a:ext cx="6098024" cy="380617"/>
          </a:xfrm>
        </p:spPr>
        <p:txBody>
          <a:bodyPr/>
          <a:lstStyle/>
          <a:p>
            <a:r>
              <a:rPr lang="en-US" sz="2400" dirty="0"/>
              <a:t>Examples of Retrieving State Vectors – 1</a:t>
            </a:r>
            <a:endParaRPr lang="en-US" sz="2800" dirty="0"/>
          </a:p>
        </p:txBody>
      </p:sp>
      <p:sp>
        <p:nvSpPr>
          <p:cNvPr id="7" name="TextBox 25">
            <a:extLst>
              <a:ext uri="{FF2B5EF4-FFF2-40B4-BE49-F238E27FC236}">
                <a16:creationId xmlns:a16="http://schemas.microsoft.com/office/drawing/2014/main" id="{4BAF234B-2354-8948-A09A-BD2F053DB360}"/>
              </a:ext>
            </a:extLst>
          </p:cNvPr>
          <p:cNvSpPr txBox="1">
            <a:spLocks noChangeArrowheads="1"/>
          </p:cNvSpPr>
          <p:nvPr/>
        </p:nvSpPr>
        <p:spPr bwMode="auto">
          <a:xfrm rot="-685868">
            <a:off x="32473" y="2211629"/>
            <a:ext cx="1341437" cy="461962"/>
          </a:xfrm>
          <a:prstGeom prst="rect">
            <a:avLst/>
          </a:prstGeom>
          <a:noFill/>
          <a:ln w="9525">
            <a:noFill/>
            <a:miter lim="800000"/>
            <a:headEnd/>
            <a:tailEnd/>
          </a:ln>
        </p:spPr>
        <p:txBody>
          <a:bodyPr>
            <a:prstTxWarp prst="textNoShape">
              <a:avLst/>
            </a:prstTxWarp>
            <a:spAutoFit/>
          </a:bodyPr>
          <a:lstStyle/>
          <a:p>
            <a:r>
              <a:rPr lang="en-US" sz="1200" dirty="0">
                <a:solidFill>
                  <a:srgbClr val="660066"/>
                </a:solidFill>
              </a:rPr>
              <a:t>Fortran syntax used here</a:t>
            </a:r>
          </a:p>
        </p:txBody>
      </p:sp>
    </p:spTree>
    <p:extLst>
      <p:ext uri="{BB962C8B-B14F-4D97-AF65-F5344CB8AC3E}">
        <p14:creationId xmlns:p14="http://schemas.microsoft.com/office/powerpoint/2010/main" val="2788188617"/>
      </p:ext>
    </p:extLst>
  </p:cSld>
  <p:clrMapOvr>
    <a:masterClrMapping/>
  </p:clrMapOvr>
  <p:transition/>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Footer Placeholder 3"/>
          <p:cNvSpPr>
            <a:spLocks noGrp="1"/>
          </p:cNvSpPr>
          <p:nvPr>
            <p:ph type="ftr" sz="quarter" idx="10"/>
          </p:nvPr>
        </p:nvSpPr>
        <p:spPr>
          <a:noFill/>
        </p:spPr>
        <p:txBody>
          <a:bodyPr/>
          <a:lstStyle/>
          <a:p>
            <a:r>
              <a:rPr lang="en-US" dirty="0"/>
              <a:t>SPK Subsystem</a:t>
            </a:r>
          </a:p>
        </p:txBody>
      </p:sp>
      <p:sp>
        <p:nvSpPr>
          <p:cNvPr id="118787" name="Slide Number Placeholder 4"/>
          <p:cNvSpPr>
            <a:spLocks noGrp="1"/>
          </p:cNvSpPr>
          <p:nvPr>
            <p:ph type="sldNum" sz="quarter" idx="11"/>
          </p:nvPr>
        </p:nvSpPr>
        <p:spPr>
          <a:noFill/>
        </p:spPr>
        <p:txBody>
          <a:bodyPr/>
          <a:lstStyle/>
          <a:p>
            <a:fld id="{9060A9C7-8317-644A-B26D-DD83040B877A}" type="slidenum">
              <a:rPr lang="en-US"/>
              <a:pPr/>
              <a:t>72</a:t>
            </a:fld>
            <a:endParaRPr lang="en-US" sz="1400" b="0" dirty="0">
              <a:latin typeface="Times New Roman" charset="0"/>
            </a:endParaRPr>
          </a:p>
        </p:txBody>
      </p:sp>
      <p:sp>
        <p:nvSpPr>
          <p:cNvPr id="118788" name="Rectangle 2"/>
          <p:cNvSpPr>
            <a:spLocks noGrp="1" noChangeArrowheads="1"/>
          </p:cNvSpPr>
          <p:nvPr>
            <p:ph type="body" idx="1"/>
          </p:nvPr>
        </p:nvSpPr>
        <p:spPr>
          <a:xfrm>
            <a:off x="725488" y="1397000"/>
            <a:ext cx="7988300" cy="4778375"/>
          </a:xfrm>
        </p:spPr>
        <p:txBody>
          <a:bodyPr lIns="90487" rIns="90487"/>
          <a:lstStyle/>
          <a:p>
            <a:r>
              <a:rPr lang="en-US" sz="2000" dirty="0"/>
              <a:t>Example:  find the apparent state of the Cassini orbiter relative to the DSN station DSS-14, expressed in the topocentric reference frame centered at DSS-14, at a specified observation epoch ET.  </a:t>
            </a:r>
          </a:p>
          <a:p>
            <a:pPr lvl="1"/>
            <a:r>
              <a:rPr lang="en-US" sz="1600" dirty="0"/>
              <a:t>CALL SPKEZR (  'CASSINI',   ET,            'DSS-14_TOPO', </a:t>
            </a:r>
          </a:p>
          <a:p>
            <a:pPr lvl="1">
              <a:buFontTx/>
              <a:buNone/>
            </a:pPr>
            <a:r>
              <a:rPr lang="en-US" sz="1600" dirty="0"/>
              <a:t>                                 'LT+S',        'DSS-14',   STATE,         LT    )</a:t>
            </a:r>
          </a:p>
          <a:p>
            <a:pPr lvl="1"/>
            <a:r>
              <a:rPr lang="en-US" sz="1600" dirty="0"/>
              <a:t>The SPK subsystem looks up and interpolates ephemeris data to yield:</a:t>
            </a:r>
          </a:p>
          <a:p>
            <a:pPr lvl="2"/>
            <a:r>
              <a:rPr lang="en-US" sz="1600" dirty="0"/>
              <a:t>The state of DSS-14 relative to the earth in the ITRF93 terrestrial reference frame (A)</a:t>
            </a:r>
          </a:p>
          <a:p>
            <a:pPr lvl="2"/>
            <a:r>
              <a:rPr lang="en-US" sz="1600" dirty="0"/>
              <a:t>The state at ET of the earth relative to the earth-moon barycenter in the J2000 reference frame (B)</a:t>
            </a:r>
          </a:p>
          <a:p>
            <a:pPr lvl="2"/>
            <a:r>
              <a:rPr lang="en-US" sz="1600" dirty="0"/>
              <a:t>The state at ET of the earth-moon barycenter relative to the solar system barycenter in the J2000 frame (C)</a:t>
            </a:r>
          </a:p>
          <a:p>
            <a:pPr lvl="2"/>
            <a:r>
              <a:rPr lang="en-US" sz="1600" dirty="0"/>
              <a:t>The state at the light time-corrected epoch ET-LT of the Cassini orbiter relative to the Saturn system barycenter (other centers are possible) in the J2000 frame (D)</a:t>
            </a:r>
          </a:p>
          <a:p>
            <a:pPr lvl="2"/>
            <a:endParaRPr lang="en-US" dirty="0"/>
          </a:p>
        </p:txBody>
      </p:sp>
      <p:sp>
        <p:nvSpPr>
          <p:cNvPr id="118789" name="Rectangle 3"/>
          <p:cNvSpPr>
            <a:spLocks noChangeArrowheads="1"/>
          </p:cNvSpPr>
          <p:nvPr/>
        </p:nvSpPr>
        <p:spPr bwMode="auto">
          <a:xfrm>
            <a:off x="1095375" y="1504950"/>
            <a:ext cx="7212013" cy="1296988"/>
          </a:xfrm>
          <a:prstGeom prst="rect">
            <a:avLst/>
          </a:prstGeom>
          <a:noFill/>
          <a:ln w="12700">
            <a:noFill/>
            <a:miter lim="800000"/>
            <a:headEnd/>
            <a:tailEnd/>
          </a:ln>
        </p:spPr>
        <p:txBody>
          <a:bodyPr wrap="none" anchor="ctr">
            <a:prstTxWarp prst="textNoShape">
              <a:avLst/>
            </a:prstTxWarp>
          </a:bodyPr>
          <a:lstStyle/>
          <a:p>
            <a:pPr eaLnBrk="0" hangingPunct="0">
              <a:spcBef>
                <a:spcPct val="50000"/>
              </a:spcBef>
            </a:pPr>
            <a:endParaRPr lang="en-US" dirty="0"/>
          </a:p>
        </p:txBody>
      </p:sp>
      <p:sp>
        <p:nvSpPr>
          <p:cNvPr id="118790" name="Rectangle 4"/>
          <p:cNvSpPr>
            <a:spLocks noGrp="1" noChangeArrowheads="1"/>
          </p:cNvSpPr>
          <p:nvPr>
            <p:ph type="title"/>
          </p:nvPr>
        </p:nvSpPr>
        <p:spPr>
          <a:xfrm>
            <a:off x="2273311" y="367469"/>
            <a:ext cx="6098024" cy="380617"/>
          </a:xfrm>
        </p:spPr>
        <p:txBody>
          <a:bodyPr/>
          <a:lstStyle/>
          <a:p>
            <a:r>
              <a:rPr lang="en-US" sz="2400" dirty="0"/>
              <a:t>Examples of Retrieving State Vectors – 2</a:t>
            </a:r>
            <a:endParaRPr lang="en-US" sz="2800" dirty="0"/>
          </a:p>
        </p:txBody>
      </p:sp>
      <p:sp>
        <p:nvSpPr>
          <p:cNvPr id="2" name="TextBox 1"/>
          <p:cNvSpPr txBox="1"/>
          <p:nvPr/>
        </p:nvSpPr>
        <p:spPr>
          <a:xfrm>
            <a:off x="3769725" y="6094610"/>
            <a:ext cx="2188420" cy="307777"/>
          </a:xfrm>
          <a:prstGeom prst="rect">
            <a:avLst/>
          </a:prstGeom>
          <a:noFill/>
        </p:spPr>
        <p:txBody>
          <a:bodyPr wrap="none" rtlCol="0">
            <a:spAutoFit/>
          </a:bodyPr>
          <a:lstStyle/>
          <a:p>
            <a:r>
              <a:rPr lang="en-US" sz="1400" i="1" dirty="0">
                <a:solidFill>
                  <a:schemeClr val="accent6"/>
                </a:solidFill>
              </a:rPr>
              <a:t>continued on next page</a:t>
            </a:r>
          </a:p>
        </p:txBody>
      </p:sp>
    </p:spTree>
    <p:extLst>
      <p:ext uri="{BB962C8B-B14F-4D97-AF65-F5344CB8AC3E}">
        <p14:creationId xmlns:p14="http://schemas.microsoft.com/office/powerpoint/2010/main" val="3904060664"/>
      </p:ext>
    </p:extLst>
  </p:cSld>
  <p:clrMapOvr>
    <a:masterClrMapping/>
  </p:clrMapOvr>
  <p:transition/>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Footer Placeholder 3"/>
          <p:cNvSpPr>
            <a:spLocks noGrp="1"/>
          </p:cNvSpPr>
          <p:nvPr>
            <p:ph type="ftr" sz="quarter" idx="10"/>
          </p:nvPr>
        </p:nvSpPr>
        <p:spPr>
          <a:noFill/>
        </p:spPr>
        <p:txBody>
          <a:bodyPr/>
          <a:lstStyle/>
          <a:p>
            <a:r>
              <a:rPr lang="en-US" dirty="0"/>
              <a:t>SPK Subsystem</a:t>
            </a:r>
          </a:p>
        </p:txBody>
      </p:sp>
      <p:sp>
        <p:nvSpPr>
          <p:cNvPr id="120835" name="Slide Number Placeholder 4"/>
          <p:cNvSpPr>
            <a:spLocks noGrp="1"/>
          </p:cNvSpPr>
          <p:nvPr>
            <p:ph type="sldNum" sz="quarter" idx="11"/>
          </p:nvPr>
        </p:nvSpPr>
        <p:spPr>
          <a:noFill/>
        </p:spPr>
        <p:txBody>
          <a:bodyPr/>
          <a:lstStyle/>
          <a:p>
            <a:fld id="{E6351137-5DAB-8149-BE3D-7DED484772AC}" type="slidenum">
              <a:rPr lang="en-US"/>
              <a:pPr/>
              <a:t>73</a:t>
            </a:fld>
            <a:endParaRPr lang="en-US" sz="1400" b="0" dirty="0">
              <a:latin typeface="Times New Roman" charset="0"/>
            </a:endParaRPr>
          </a:p>
        </p:txBody>
      </p:sp>
      <p:sp>
        <p:nvSpPr>
          <p:cNvPr id="120836" name="Rectangle 2"/>
          <p:cNvSpPr>
            <a:spLocks noGrp="1" noChangeArrowheads="1"/>
          </p:cNvSpPr>
          <p:nvPr>
            <p:ph type="body" idx="1"/>
          </p:nvPr>
        </p:nvSpPr>
        <p:spPr>
          <a:xfrm>
            <a:off x="822325" y="1366838"/>
            <a:ext cx="7988300" cy="5162550"/>
          </a:xfrm>
        </p:spPr>
        <p:txBody>
          <a:bodyPr lIns="90487" rIns="90487"/>
          <a:lstStyle/>
          <a:p>
            <a:pPr marL="1257300" lvl="2" indent="-342900"/>
            <a:r>
              <a:rPr lang="en-US" dirty="0"/>
              <a:t>The state at ET-LT of the Saturn system barycenter relative to the solar system barycenter in the J2000 frame (E)</a:t>
            </a:r>
          </a:p>
          <a:p>
            <a:pPr marL="800100" lvl="1" indent="-342900"/>
            <a:r>
              <a:rPr lang="en-US" dirty="0"/>
              <a:t>The SPK subsystem also looks up transformation matrices to map states:</a:t>
            </a:r>
          </a:p>
          <a:p>
            <a:pPr marL="1257300" lvl="2" indent="-342900"/>
            <a:r>
              <a:rPr lang="en-US" dirty="0"/>
              <a:t>From the J2000 frame to the ITRF93 terrestrial (earth body-fixed) frame at the observation epoch ET (T1)</a:t>
            </a:r>
          </a:p>
          <a:p>
            <a:pPr marL="1257300" lvl="2" indent="-342900"/>
            <a:r>
              <a:rPr lang="en-US" dirty="0"/>
              <a:t>From the ITRF93 terrestrial frame to the DSS-14-centered topocentric frame (T2)</a:t>
            </a:r>
          </a:p>
          <a:p>
            <a:pPr marL="800100" lvl="1" indent="-342900"/>
            <a:r>
              <a:rPr lang="en-US" dirty="0"/>
              <a:t>SPKEZR then computes the J2000-relative, light-time corrected observer-target state vector</a:t>
            </a:r>
          </a:p>
          <a:p>
            <a:pPr marL="1257300" lvl="2" indent="-342900"/>
            <a:r>
              <a:rPr lang="en-US" dirty="0"/>
              <a:t>E + D – ( (T1)</a:t>
            </a:r>
            <a:r>
              <a:rPr lang="en-US" baseline="30000" dirty="0"/>
              <a:t>-1  </a:t>
            </a:r>
            <a:r>
              <a:rPr lang="en-US" dirty="0"/>
              <a:t>*A + B + C))</a:t>
            </a:r>
          </a:p>
          <a:p>
            <a:pPr marL="800100" lvl="1" indent="-342900"/>
            <a:r>
              <a:rPr lang="en-US" dirty="0"/>
              <a:t>SPKEZR corrects this vector for stellar aberration</a:t>
            </a:r>
          </a:p>
          <a:p>
            <a:pPr marL="1257300" lvl="2" indent="-342900"/>
            <a:r>
              <a:rPr lang="en-US" dirty="0"/>
              <a:t>Call the result "V_J2000_apparent"</a:t>
            </a:r>
            <a:endParaRPr lang="en-US" baseline="-25000" dirty="0"/>
          </a:p>
          <a:p>
            <a:pPr marL="800100" lvl="1" indent="-342900"/>
            <a:r>
              <a:rPr lang="en-US" dirty="0"/>
              <a:t>and finally returns the requested state vector in the DSS-14 topocentric reference frame </a:t>
            </a:r>
          </a:p>
          <a:p>
            <a:pPr marL="1257300" lvl="2" indent="-342900"/>
            <a:r>
              <a:rPr lang="en-US" dirty="0"/>
              <a:t>STATE = T2 * T1 * V_J2000_apparent</a:t>
            </a:r>
          </a:p>
          <a:p>
            <a:pPr marL="1638300" lvl="3" indent="-266700">
              <a:buFontTx/>
              <a:buNone/>
            </a:pPr>
            <a:r>
              <a:rPr lang="en-US" dirty="0"/>
              <a:t>                                  </a:t>
            </a:r>
          </a:p>
        </p:txBody>
      </p:sp>
      <p:sp>
        <p:nvSpPr>
          <p:cNvPr id="120837" name="Rectangle 3"/>
          <p:cNvSpPr>
            <a:spLocks noChangeArrowheads="1"/>
          </p:cNvSpPr>
          <p:nvPr/>
        </p:nvSpPr>
        <p:spPr bwMode="auto">
          <a:xfrm>
            <a:off x="1095375" y="1504950"/>
            <a:ext cx="7212013" cy="1296988"/>
          </a:xfrm>
          <a:prstGeom prst="rect">
            <a:avLst/>
          </a:prstGeom>
          <a:noFill/>
          <a:ln w="12700">
            <a:noFill/>
            <a:miter lim="800000"/>
            <a:headEnd/>
            <a:tailEnd/>
          </a:ln>
        </p:spPr>
        <p:txBody>
          <a:bodyPr wrap="none" anchor="ctr">
            <a:prstTxWarp prst="textNoShape">
              <a:avLst/>
            </a:prstTxWarp>
          </a:bodyPr>
          <a:lstStyle/>
          <a:p>
            <a:pPr eaLnBrk="0" hangingPunct="0">
              <a:spcBef>
                <a:spcPct val="50000"/>
              </a:spcBef>
            </a:pPr>
            <a:endParaRPr lang="en-US" dirty="0"/>
          </a:p>
        </p:txBody>
      </p:sp>
      <p:sp>
        <p:nvSpPr>
          <p:cNvPr id="120838" name="Rectangle 4"/>
          <p:cNvSpPr>
            <a:spLocks noGrp="1" noChangeArrowheads="1"/>
          </p:cNvSpPr>
          <p:nvPr>
            <p:ph type="title"/>
          </p:nvPr>
        </p:nvSpPr>
        <p:spPr>
          <a:xfrm>
            <a:off x="2304038" y="398194"/>
            <a:ext cx="6098024" cy="380617"/>
          </a:xfrm>
        </p:spPr>
        <p:txBody>
          <a:bodyPr/>
          <a:lstStyle/>
          <a:p>
            <a:r>
              <a:rPr lang="en-US" sz="2400" dirty="0"/>
              <a:t>Examples of Retrieving State Vectors – 3</a:t>
            </a:r>
            <a:endParaRPr lang="en-US" sz="2800" dirty="0"/>
          </a:p>
        </p:txBody>
      </p:sp>
    </p:spTree>
    <p:extLst>
      <p:ext uri="{BB962C8B-B14F-4D97-AF65-F5344CB8AC3E}">
        <p14:creationId xmlns:p14="http://schemas.microsoft.com/office/powerpoint/2010/main" val="2386115630"/>
      </p:ext>
    </p:extLst>
  </p:cSld>
  <p:clrMapOvr>
    <a:masterClrMapping/>
  </p:clrMapOvr>
  <p:transition/>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Footer Placeholder 3"/>
          <p:cNvSpPr>
            <a:spLocks noGrp="1"/>
          </p:cNvSpPr>
          <p:nvPr>
            <p:ph type="ftr" sz="quarter" idx="10"/>
          </p:nvPr>
        </p:nvSpPr>
        <p:spPr>
          <a:noFill/>
        </p:spPr>
        <p:txBody>
          <a:bodyPr/>
          <a:lstStyle/>
          <a:p>
            <a:r>
              <a:rPr lang="en-US" dirty="0"/>
              <a:t>SPK Subsystem</a:t>
            </a:r>
          </a:p>
        </p:txBody>
      </p:sp>
      <p:sp>
        <p:nvSpPr>
          <p:cNvPr id="122883" name="Slide Number Placeholder 4"/>
          <p:cNvSpPr>
            <a:spLocks noGrp="1"/>
          </p:cNvSpPr>
          <p:nvPr>
            <p:ph type="sldNum" sz="quarter" idx="11"/>
          </p:nvPr>
        </p:nvSpPr>
        <p:spPr>
          <a:noFill/>
        </p:spPr>
        <p:txBody>
          <a:bodyPr/>
          <a:lstStyle/>
          <a:p>
            <a:fld id="{470A65E9-45E5-FF45-A948-F0094CC250B2}" type="slidenum">
              <a:rPr lang="en-US"/>
              <a:pPr/>
              <a:t>74</a:t>
            </a:fld>
            <a:endParaRPr lang="en-US" sz="1400" b="0" dirty="0">
              <a:latin typeface="Times New Roman" charset="0"/>
            </a:endParaRPr>
          </a:p>
        </p:txBody>
      </p:sp>
      <p:sp>
        <p:nvSpPr>
          <p:cNvPr id="122884" name="Rectangle 115"/>
          <p:cNvSpPr>
            <a:spLocks noGrp="1" noChangeArrowheads="1"/>
          </p:cNvSpPr>
          <p:nvPr>
            <p:ph type="title"/>
          </p:nvPr>
        </p:nvSpPr>
        <p:spPr/>
        <p:txBody>
          <a:bodyPr/>
          <a:lstStyle/>
          <a:p>
            <a:r>
              <a:rPr lang="en-US" dirty="0"/>
              <a:t>SPK File Structure</a:t>
            </a:r>
          </a:p>
        </p:txBody>
      </p:sp>
      <p:sp>
        <p:nvSpPr>
          <p:cNvPr id="122885" name="Rectangle 116"/>
          <p:cNvSpPr>
            <a:spLocks noGrp="1" noChangeArrowheads="1"/>
          </p:cNvSpPr>
          <p:nvPr>
            <p:ph type="body" idx="1"/>
          </p:nvPr>
        </p:nvSpPr>
        <p:spPr/>
        <p:txBody>
          <a:bodyPr/>
          <a:lstStyle/>
          <a:p>
            <a:r>
              <a:rPr lang="en-US" dirty="0"/>
              <a:t>A description of the SPK file structure is shown near the beginning of the “Making an SPK” tutorial.</a:t>
            </a:r>
          </a:p>
        </p:txBody>
      </p:sp>
    </p:spTree>
    <p:extLst>
      <p:ext uri="{BB962C8B-B14F-4D97-AF65-F5344CB8AC3E}">
        <p14:creationId xmlns:p14="http://schemas.microsoft.com/office/powerpoint/2010/main" val="107135457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bwMode="auto">
          <a:xfrm>
            <a:off x="1012475" y="1749591"/>
            <a:ext cx="3330519" cy="1722949"/>
          </a:xfrm>
          <a:prstGeom prst="rect">
            <a:avLst/>
          </a:prstGeom>
          <a:solidFill>
            <a:schemeClr val="bg1">
              <a:lumMod val="75000"/>
            </a:schemeClr>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Times New Roman" pitchFamily="27" charset="0"/>
            </a:endParaRPr>
          </a:p>
        </p:txBody>
      </p:sp>
      <p:sp>
        <p:nvSpPr>
          <p:cNvPr id="2" name="Title 1"/>
          <p:cNvSpPr>
            <a:spLocks noGrp="1"/>
          </p:cNvSpPr>
          <p:nvPr>
            <p:ph type="title"/>
          </p:nvPr>
        </p:nvSpPr>
        <p:spPr>
          <a:xfrm>
            <a:off x="2092881" y="381000"/>
            <a:ext cx="6514003" cy="490391"/>
          </a:xfrm>
        </p:spPr>
        <p:txBody>
          <a:bodyPr/>
          <a:lstStyle/>
          <a:p>
            <a:r>
              <a:rPr lang="en-US" dirty="0"/>
              <a:t>Imagine a Simple Ephemeris File</a:t>
            </a:r>
          </a:p>
        </p:txBody>
      </p:sp>
      <p:sp>
        <p:nvSpPr>
          <p:cNvPr id="4" name="Footer Placeholder 3"/>
          <p:cNvSpPr>
            <a:spLocks noGrp="1"/>
          </p:cNvSpPr>
          <p:nvPr>
            <p:ph type="ftr" sz="quarter" idx="10"/>
          </p:nvPr>
        </p:nvSpPr>
        <p:spPr/>
        <p:txBody>
          <a:bodyPr/>
          <a:lstStyle/>
          <a:p>
            <a:pPr>
              <a:defRPr/>
            </a:pPr>
            <a:r>
              <a:rPr lang="en-US" dirty="0"/>
              <a:t>SPK Subsystem</a:t>
            </a:r>
          </a:p>
        </p:txBody>
      </p:sp>
      <p:sp>
        <p:nvSpPr>
          <p:cNvPr id="5" name="Slide Number Placeholder 4"/>
          <p:cNvSpPr>
            <a:spLocks noGrp="1"/>
          </p:cNvSpPr>
          <p:nvPr>
            <p:ph type="sldNum" sz="quarter" idx="11"/>
          </p:nvPr>
        </p:nvSpPr>
        <p:spPr/>
        <p:txBody>
          <a:bodyPr/>
          <a:lstStyle/>
          <a:p>
            <a:pPr>
              <a:defRPr/>
            </a:pPr>
            <a:fld id="{FEBF1FA2-1C28-D04A-87C7-3B9CE95A6DE2}" type="slidenum">
              <a:rPr lang="en-US" smtClean="0"/>
              <a:pPr>
                <a:defRPr/>
              </a:pPr>
              <a:t>8</a:t>
            </a:fld>
            <a:endParaRPr lang="en-US" sz="1400" b="0" dirty="0">
              <a:latin typeface="Times New Roman" charset="0"/>
            </a:endParaRPr>
          </a:p>
        </p:txBody>
      </p:sp>
      <p:sp>
        <p:nvSpPr>
          <p:cNvPr id="6" name="TextBox 5"/>
          <p:cNvSpPr txBox="1"/>
          <p:nvPr/>
        </p:nvSpPr>
        <p:spPr>
          <a:xfrm>
            <a:off x="1021358" y="1820641"/>
            <a:ext cx="3350186" cy="1600438"/>
          </a:xfrm>
          <a:prstGeom prst="rect">
            <a:avLst/>
          </a:prstGeom>
          <a:noFill/>
        </p:spPr>
        <p:txBody>
          <a:bodyPr wrap="square" rtlCol="0">
            <a:spAutoFit/>
          </a:bodyPr>
          <a:lstStyle/>
          <a:p>
            <a:r>
              <a:rPr lang="cs-CZ" sz="1400" dirty="0"/>
              <a:t>epoch_1,  x1,  y1,  z1,  vx1,  vy1,  vz1</a:t>
            </a:r>
          </a:p>
          <a:p>
            <a:r>
              <a:rPr lang="cs-CZ" sz="1400" dirty="0"/>
              <a:t>epoch_2,  x2,  y2,  z2,  vx2,  vy2,  vz2</a:t>
            </a:r>
          </a:p>
          <a:p>
            <a:r>
              <a:rPr lang="cs-CZ" sz="1400" dirty="0"/>
              <a:t>epoch_3,  x3,  y3,  z3,  vx3,  vy3,  vz3</a:t>
            </a:r>
          </a:p>
          <a:p>
            <a:r>
              <a:rPr lang="cs-CZ" sz="1400" dirty="0"/>
              <a:t>epoch_4,  x4,  y4,  z4,  vx4,  vy4,  vz4</a:t>
            </a:r>
          </a:p>
          <a:p>
            <a:r>
              <a:rPr lang="cs-CZ" sz="1400" dirty="0"/>
              <a:t> ..................  etc. ...................</a:t>
            </a:r>
          </a:p>
          <a:p>
            <a:r>
              <a:rPr lang="cs-CZ" sz="1400" dirty="0"/>
              <a:t> ..................  etc. ...................</a:t>
            </a:r>
          </a:p>
          <a:p>
            <a:r>
              <a:rPr lang="cs-CZ" sz="1400" dirty="0"/>
              <a:t>epoch_n,  xn,  yn,  zn,  vxn,  vyn,  vzn </a:t>
            </a:r>
            <a:endParaRPr lang="en-US" sz="1400" dirty="0"/>
          </a:p>
        </p:txBody>
      </p:sp>
      <p:sp>
        <p:nvSpPr>
          <p:cNvPr id="13" name="TextBox 12"/>
          <p:cNvSpPr txBox="1"/>
          <p:nvPr/>
        </p:nvSpPr>
        <p:spPr>
          <a:xfrm>
            <a:off x="5035741" y="2504493"/>
            <a:ext cx="3188413" cy="646331"/>
          </a:xfrm>
          <a:prstGeom prst="rect">
            <a:avLst/>
          </a:prstGeom>
          <a:noFill/>
        </p:spPr>
        <p:txBody>
          <a:bodyPr wrap="square" rtlCol="0">
            <a:spAutoFit/>
          </a:bodyPr>
          <a:lstStyle/>
          <a:p>
            <a:r>
              <a:rPr lang="en-US" sz="1200" dirty="0"/>
              <a:t>We’ll represent that simple ephemeris data shown on the previous page as a “block” like this.</a:t>
            </a:r>
          </a:p>
        </p:txBody>
      </p:sp>
      <p:sp>
        <p:nvSpPr>
          <p:cNvPr id="14" name="Left Arrow 13"/>
          <p:cNvSpPr/>
          <p:nvPr/>
        </p:nvSpPr>
        <p:spPr bwMode="auto">
          <a:xfrm>
            <a:off x="4493977" y="2584421"/>
            <a:ext cx="435188" cy="142099"/>
          </a:xfrm>
          <a:prstGeom prst="leftArrow">
            <a:avLst/>
          </a:prstGeom>
          <a:solidFill>
            <a:srgbClr val="BFBFBF"/>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Times New Roman" pitchFamily="27" charset="0"/>
            </a:endParaRPr>
          </a:p>
        </p:txBody>
      </p:sp>
    </p:spTree>
    <p:extLst>
      <p:ext uri="{BB962C8B-B14F-4D97-AF65-F5344CB8AC3E}">
        <p14:creationId xmlns:p14="http://schemas.microsoft.com/office/powerpoint/2010/main" val="150120430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bwMode="auto">
          <a:xfrm>
            <a:off x="1012475" y="1749591"/>
            <a:ext cx="3330519" cy="1722949"/>
          </a:xfrm>
          <a:prstGeom prst="rect">
            <a:avLst/>
          </a:prstGeom>
          <a:solidFill>
            <a:schemeClr val="bg1">
              <a:lumMod val="75000"/>
            </a:schemeClr>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Times New Roman" pitchFamily="27" charset="0"/>
            </a:endParaRPr>
          </a:p>
        </p:txBody>
      </p:sp>
      <p:sp>
        <p:nvSpPr>
          <p:cNvPr id="2" name="Title 1"/>
          <p:cNvSpPr>
            <a:spLocks noGrp="1"/>
          </p:cNvSpPr>
          <p:nvPr>
            <p:ph type="title"/>
          </p:nvPr>
        </p:nvSpPr>
        <p:spPr>
          <a:xfrm>
            <a:off x="2092881" y="381000"/>
            <a:ext cx="6514003" cy="490391"/>
          </a:xfrm>
        </p:spPr>
        <p:txBody>
          <a:bodyPr/>
          <a:lstStyle/>
          <a:p>
            <a:r>
              <a:rPr lang="en-US" dirty="0"/>
              <a:t>Imagine a Simple Ephemeris File</a:t>
            </a:r>
          </a:p>
        </p:txBody>
      </p:sp>
      <p:sp>
        <p:nvSpPr>
          <p:cNvPr id="4" name="Footer Placeholder 3"/>
          <p:cNvSpPr>
            <a:spLocks noGrp="1"/>
          </p:cNvSpPr>
          <p:nvPr>
            <p:ph type="ftr" sz="quarter" idx="10"/>
          </p:nvPr>
        </p:nvSpPr>
        <p:spPr/>
        <p:txBody>
          <a:bodyPr/>
          <a:lstStyle/>
          <a:p>
            <a:pPr>
              <a:defRPr/>
            </a:pPr>
            <a:r>
              <a:rPr lang="en-US" dirty="0"/>
              <a:t>SPK Subsystem</a:t>
            </a:r>
          </a:p>
        </p:txBody>
      </p:sp>
      <p:sp>
        <p:nvSpPr>
          <p:cNvPr id="5" name="Slide Number Placeholder 4"/>
          <p:cNvSpPr>
            <a:spLocks noGrp="1"/>
          </p:cNvSpPr>
          <p:nvPr>
            <p:ph type="sldNum" sz="quarter" idx="11"/>
          </p:nvPr>
        </p:nvSpPr>
        <p:spPr/>
        <p:txBody>
          <a:bodyPr/>
          <a:lstStyle/>
          <a:p>
            <a:pPr>
              <a:defRPr/>
            </a:pPr>
            <a:fld id="{FEBF1FA2-1C28-D04A-87C7-3B9CE95A6DE2}" type="slidenum">
              <a:rPr lang="en-US" smtClean="0"/>
              <a:pPr>
                <a:defRPr/>
              </a:pPr>
              <a:t>9</a:t>
            </a:fld>
            <a:endParaRPr lang="en-US" sz="1400" b="0" dirty="0">
              <a:latin typeface="Times New Roman" charset="0"/>
            </a:endParaRPr>
          </a:p>
        </p:txBody>
      </p:sp>
      <p:sp>
        <p:nvSpPr>
          <p:cNvPr id="6" name="TextBox 5"/>
          <p:cNvSpPr txBox="1"/>
          <p:nvPr/>
        </p:nvSpPr>
        <p:spPr>
          <a:xfrm>
            <a:off x="1021358" y="1820641"/>
            <a:ext cx="3341547" cy="1600438"/>
          </a:xfrm>
          <a:prstGeom prst="rect">
            <a:avLst/>
          </a:prstGeom>
          <a:noFill/>
        </p:spPr>
        <p:txBody>
          <a:bodyPr wrap="square" rtlCol="0">
            <a:spAutoFit/>
          </a:bodyPr>
          <a:lstStyle/>
          <a:p>
            <a:r>
              <a:rPr lang="cs-CZ" sz="1400" dirty="0"/>
              <a:t>epoch_1,  x1,  y1,  z1,  vx1,  vy1,  vz1</a:t>
            </a:r>
          </a:p>
          <a:p>
            <a:r>
              <a:rPr lang="cs-CZ" sz="1400" dirty="0"/>
              <a:t>epoch_2,  x2,  y2,  z2,  vx2,  vy2,  vz2</a:t>
            </a:r>
          </a:p>
          <a:p>
            <a:r>
              <a:rPr lang="cs-CZ" sz="1400" dirty="0"/>
              <a:t>epoch_3,  x3,  y3,  z3,  vx3,  vy3,  vz3</a:t>
            </a:r>
          </a:p>
          <a:p>
            <a:r>
              <a:rPr lang="cs-CZ" sz="1400" dirty="0"/>
              <a:t>epoch_4,  x4,  y4,  z4,  vx4,  vy4,  vz4</a:t>
            </a:r>
          </a:p>
          <a:p>
            <a:r>
              <a:rPr lang="cs-CZ" sz="1400" dirty="0"/>
              <a:t> ..................  etc. ...................</a:t>
            </a:r>
          </a:p>
          <a:p>
            <a:r>
              <a:rPr lang="cs-CZ" sz="1400" dirty="0"/>
              <a:t> ..................  etc. ...................</a:t>
            </a:r>
          </a:p>
          <a:p>
            <a:r>
              <a:rPr lang="cs-CZ" sz="1400" dirty="0"/>
              <a:t>epoch_n,  xn,  yn,  zn,  vxn,  vyn,  vzn </a:t>
            </a:r>
            <a:endParaRPr lang="en-US" sz="1400" dirty="0"/>
          </a:p>
        </p:txBody>
      </p:sp>
      <p:sp>
        <p:nvSpPr>
          <p:cNvPr id="13" name="TextBox 12"/>
          <p:cNvSpPr txBox="1"/>
          <p:nvPr/>
        </p:nvSpPr>
        <p:spPr>
          <a:xfrm>
            <a:off x="5035741" y="2504493"/>
            <a:ext cx="3188413" cy="1200328"/>
          </a:xfrm>
          <a:prstGeom prst="rect">
            <a:avLst/>
          </a:prstGeom>
          <a:noFill/>
        </p:spPr>
        <p:txBody>
          <a:bodyPr wrap="square" rtlCol="0">
            <a:spAutoFit/>
          </a:bodyPr>
          <a:lstStyle/>
          <a:p>
            <a:r>
              <a:rPr lang="en-US" sz="1200" dirty="0"/>
              <a:t>We’ll represent that simple ephemeris file as a “block” like this.</a:t>
            </a:r>
          </a:p>
          <a:p>
            <a:endParaRPr lang="en-US" sz="1200" dirty="0"/>
          </a:p>
          <a:p>
            <a:r>
              <a:rPr lang="en-US" sz="1800" dirty="0">
                <a:solidFill>
                  <a:schemeClr val="accent6"/>
                </a:solidFill>
              </a:rPr>
              <a:t>This becomes the basis of a “segment” in an SPK file.</a:t>
            </a:r>
          </a:p>
        </p:txBody>
      </p:sp>
      <p:sp>
        <p:nvSpPr>
          <p:cNvPr id="14" name="Left Arrow 13"/>
          <p:cNvSpPr/>
          <p:nvPr/>
        </p:nvSpPr>
        <p:spPr bwMode="auto">
          <a:xfrm>
            <a:off x="4493977" y="2584421"/>
            <a:ext cx="435188" cy="142099"/>
          </a:xfrm>
          <a:prstGeom prst="leftArrow">
            <a:avLst/>
          </a:prstGeom>
          <a:solidFill>
            <a:srgbClr val="BFBFBF"/>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Times New Roman" pitchFamily="27" charset="0"/>
            </a:endParaRPr>
          </a:p>
        </p:txBody>
      </p:sp>
    </p:spTree>
    <p:extLst>
      <p:ext uri="{BB962C8B-B14F-4D97-AF65-F5344CB8AC3E}">
        <p14:creationId xmlns:p14="http://schemas.microsoft.com/office/powerpoint/2010/main" val="4111879323"/>
      </p:ext>
    </p:extLst>
  </p:cSld>
  <p:clrMapOvr>
    <a:masterClrMapping/>
  </p:clrMapOvr>
</p:sld>
</file>

<file path=ppt/theme/theme1.xml><?xml version="1.0" encoding="utf-8"?>
<a:theme xmlns:a="http://schemas.openxmlformats.org/drawingml/2006/main" name="NAIF_Template">
  <a:themeElements>
    <a:clrScheme name="Custom 5">
      <a:dk1>
        <a:srgbClr val="000000"/>
      </a:dk1>
      <a:lt1>
        <a:srgbClr val="FFFFFF"/>
      </a:lt1>
      <a:dk2>
        <a:srgbClr val="081D58"/>
      </a:dk2>
      <a:lt2>
        <a:srgbClr val="919191"/>
      </a:lt2>
      <a:accent1>
        <a:srgbClr val="FC0128"/>
      </a:accent1>
      <a:accent2>
        <a:srgbClr val="063DE8"/>
      </a:accent2>
      <a:accent3>
        <a:srgbClr val="FFFFFF"/>
      </a:accent3>
      <a:accent4>
        <a:srgbClr val="000000"/>
      </a:accent4>
      <a:accent5>
        <a:srgbClr val="FDAAAC"/>
      </a:accent5>
      <a:accent6>
        <a:srgbClr val="0536D2"/>
      </a:accent6>
      <a:hlink>
        <a:srgbClr val="9822DF"/>
      </a:hlink>
      <a:folHlink>
        <a:srgbClr val="EAEC5E"/>
      </a:folHlink>
    </a:clrScheme>
    <a:fontScheme name="Office Them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Times New Roman" pitchFamily="27" charset="0"/>
          </a:defRPr>
        </a:defPPr>
      </a:lstStyle>
    </a:spDef>
    <a:lnDef>
      <a:spPr bwMode="auto">
        <a:xfrm>
          <a:off x="0" y="0"/>
          <a:ext cx="1" cy="1"/>
        </a:xfrm>
        <a:custGeom>
          <a:avLst/>
          <a:gdLst/>
          <a:ahLst/>
          <a:cxnLst/>
          <a:rect l="0" t="0" r="0" b="0"/>
          <a:pathLst/>
        </a:custGeom>
        <a:no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Times New Roman" pitchFamily="27"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81D58"/>
      </a:dk2>
      <a:lt2>
        <a:srgbClr val="919191"/>
      </a:lt2>
      <a:accent1>
        <a:srgbClr val="FC0128"/>
      </a:accent1>
      <a:accent2>
        <a:srgbClr val="063DE8"/>
      </a:accent2>
      <a:accent3>
        <a:srgbClr val="FFFFFF"/>
      </a:accent3>
      <a:accent4>
        <a:srgbClr val="000000"/>
      </a:accent4>
      <a:accent5>
        <a:srgbClr val="FDAAAC"/>
      </a:accent5>
      <a:accent6>
        <a:srgbClr val="0536D2"/>
      </a:accent6>
      <a:hlink>
        <a:srgbClr val="00DFCA"/>
      </a:hlink>
      <a:folHlink>
        <a:srgbClr val="EAEC5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NAIF_Template.thmx</Template>
  <TotalTime>39319</TotalTime>
  <Words>10968</Words>
  <Application>Microsoft Macintosh PowerPoint</Application>
  <PresentationFormat>Custom</PresentationFormat>
  <Paragraphs>1266</Paragraphs>
  <Slides>74</Slides>
  <Notes>51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74</vt:i4>
      </vt:variant>
    </vt:vector>
  </HeadingPairs>
  <TitlesOfParts>
    <vt:vector size="79" baseType="lpstr">
      <vt:lpstr>Arial</vt:lpstr>
      <vt:lpstr>Courier</vt:lpstr>
      <vt:lpstr>Courier New</vt:lpstr>
      <vt:lpstr>Times New Roman</vt:lpstr>
      <vt:lpstr>NAIF_Template</vt:lpstr>
      <vt:lpstr> Ephemeris Subsystem SPK  Focused on reading SPK files</vt:lpstr>
      <vt:lpstr>First… clear your mind!</vt:lpstr>
      <vt:lpstr>Overview of SPICE Ephemeris Data</vt:lpstr>
      <vt:lpstr>A Picture is worth …</vt:lpstr>
      <vt:lpstr>SPICE Ephemeris Data</vt:lpstr>
      <vt:lpstr>Examples of SPICE Ephemeris Objects</vt:lpstr>
      <vt:lpstr>Imagine Some Ephemeris Data</vt:lpstr>
      <vt:lpstr>Imagine a Simple Ephemeris File</vt:lpstr>
      <vt:lpstr>Imagine a Simple Ephemeris File</vt:lpstr>
      <vt:lpstr>An SPK “Segment”</vt:lpstr>
      <vt:lpstr>A Simple SPK File</vt:lpstr>
      <vt:lpstr>A More Substantial SPK File</vt:lpstr>
      <vt:lpstr>An Even More Substantial SPK File</vt:lpstr>
      <vt:lpstr>SPK “Type” Info in each Segment</vt:lpstr>
      <vt:lpstr>SPK Data are Continuous Within a Segment</vt:lpstr>
      <vt:lpstr>Chaining and Frame Transformation</vt:lpstr>
      <vt:lpstr>Your Question</vt:lpstr>
      <vt:lpstr>Your Dilemma</vt:lpstr>
      <vt:lpstr>Not a Problem</vt:lpstr>
      <vt:lpstr>SPICE Chains SPK Data</vt:lpstr>
      <vt:lpstr>Maybe It's Not "Simple Addition"</vt:lpstr>
      <vt:lpstr>SPICE Automates Frame Transformation</vt:lpstr>
      <vt:lpstr>SPK Segment Order and Priority</vt:lpstr>
      <vt:lpstr>Details</vt:lpstr>
      <vt:lpstr>Reading an SPK: Observers and Targets</vt:lpstr>
      <vt:lpstr>SPK File Coverage - 1</vt:lpstr>
      <vt:lpstr>SPK File Coverage - 2</vt:lpstr>
      <vt:lpstr>Reference Frames Used in Writing and Reading SPKs</vt:lpstr>
      <vt:lpstr>SPK Data Type Concept</vt:lpstr>
      <vt:lpstr>Why Have Multiple Data Types?</vt:lpstr>
      <vt:lpstr>Widely Used SPK Data Types</vt:lpstr>
      <vt:lpstr>Barycenters</vt:lpstr>
      <vt:lpstr>Barycenter Offset Magnitude</vt:lpstr>
      <vt:lpstr>SPK File Contents</vt:lpstr>
      <vt:lpstr>Examples of Generic SPK File Contents</vt:lpstr>
      <vt:lpstr>Examples of a Flight Project's SPK File Contents</vt:lpstr>
      <vt:lpstr>Possible* SPK File Time Coverages for the Previous Example</vt:lpstr>
      <vt:lpstr>SPKs for Objects Located on  the Surface of a Natural Body</vt:lpstr>
      <vt:lpstr>Using SPK Files</vt:lpstr>
      <vt:lpstr>Retrieving Position or State Vectors</vt:lpstr>
      <vt:lpstr>Retrieving a State Vector</vt:lpstr>
      <vt:lpstr>Arguments of SPKEZR  - 1</vt:lpstr>
      <vt:lpstr>Arguments of SPKEZR - 2</vt:lpstr>
      <vt:lpstr>A Simple Example of Retrieving a State Vector</vt:lpstr>
      <vt:lpstr>Retrieving a Position Vector</vt:lpstr>
      <vt:lpstr>A Slightly More Complex Example Kernel Data Needed</vt:lpstr>
      <vt:lpstr>A Slightly More Complex Example Retrieving a State Vector</vt:lpstr>
      <vt:lpstr>Constant-velocity objects: Additional SPK State Computation APIs</vt:lpstr>
      <vt:lpstr>Manipulating and Using SPK Files</vt:lpstr>
      <vt:lpstr>Understanding an SPK File</vt:lpstr>
      <vt:lpstr>SPK Utility Programs</vt:lpstr>
      <vt:lpstr>Summarizing an SPK File - 1</vt:lpstr>
      <vt:lpstr>Summarizing an SPK File - 2</vt:lpstr>
      <vt:lpstr>Summarizing an SPK File - 3</vt:lpstr>
      <vt:lpstr>Summarizing an SPK File - 4</vt:lpstr>
      <vt:lpstr>Additional Information on SPK</vt:lpstr>
      <vt:lpstr>Backup</vt:lpstr>
      <vt:lpstr>Problems Using SPK Files - 1</vt:lpstr>
      <vt:lpstr>Problems Using SPK Files - 2</vt:lpstr>
      <vt:lpstr>Problems Using SPK Files – 3a</vt:lpstr>
      <vt:lpstr>Problems Using SPK Files - 3b  (drawing)</vt:lpstr>
      <vt:lpstr>Problems Using SPK Files - 4</vt:lpstr>
      <vt:lpstr>Problems Using SPK Files - 5</vt:lpstr>
      <vt:lpstr>Problems Using SPK Files - 6</vt:lpstr>
      <vt:lpstr>Problems Using SPK Files - 7</vt:lpstr>
      <vt:lpstr>Problems Using SPK Files - 8</vt:lpstr>
      <vt:lpstr>Don’t Mix Planet Ephemerides-1</vt:lpstr>
      <vt:lpstr>Don’t Mix Planet Ephemerides-2</vt:lpstr>
      <vt:lpstr>Effect of Aberration Corrections - 1</vt:lpstr>
      <vt:lpstr>Effect of Aberration Corrections - 2</vt:lpstr>
      <vt:lpstr>Examples of Retrieving State Vectors – 1</vt:lpstr>
      <vt:lpstr>Examples of Retrieving State Vectors – 2</vt:lpstr>
      <vt:lpstr>Examples of Retrieving State Vectors – 3</vt:lpstr>
      <vt:lpstr>SPK File Structure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SPICE Ephemeris Subsystem SPK  with emphasis on Reading SPK Files</dc:title>
  <cp:lastModifiedBy>Semenov, Boris V (US 392N)</cp:lastModifiedBy>
  <cp:revision>996</cp:revision>
  <cp:lastPrinted>2017-09-25T21:27:28Z</cp:lastPrinted>
  <dcterms:created xsi:type="dcterms:W3CDTF">2010-02-25T04:12:39Z</dcterms:created>
  <dcterms:modified xsi:type="dcterms:W3CDTF">2023-04-09T13:53:50Z</dcterms:modified>
</cp:coreProperties>
</file>