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4" r:id="rId1"/>
    <p:sldMasterId id="2147483665" r:id="rId2"/>
  </p:sldMasterIdLst>
  <p:notesMasterIdLst>
    <p:notesMasterId r:id="rId13"/>
  </p:notesMasterIdLst>
  <p:handoutMasterIdLst>
    <p:handoutMasterId r:id="rId14"/>
  </p:handoutMasterIdLst>
  <p:sldIdLst>
    <p:sldId id="256" r:id="rId3"/>
    <p:sldId id="301" r:id="rId4"/>
    <p:sldId id="305" r:id="rId5"/>
    <p:sldId id="306" r:id="rId6"/>
    <p:sldId id="311" r:id="rId7"/>
    <p:sldId id="310" r:id="rId8"/>
    <p:sldId id="307" r:id="rId9"/>
    <p:sldId id="291" r:id="rId10"/>
    <p:sldId id="309" r:id="rId11"/>
    <p:sldId id="308" r:id="rId12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FF"/>
    <a:srgbClr val="474747"/>
    <a:srgbClr val="0DC225"/>
    <a:srgbClr val="E9E9E9"/>
    <a:srgbClr val="850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7" autoAdjust="0"/>
    <p:restoredTop sz="98886" autoAdjust="0"/>
  </p:normalViewPr>
  <p:slideViewPr>
    <p:cSldViewPr>
      <p:cViewPr varScale="1">
        <p:scale>
          <a:sx n="118" d="100"/>
          <a:sy n="118" d="100"/>
        </p:scale>
        <p:origin x="216" y="448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040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71575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75150"/>
            <a:ext cx="5068887" cy="407352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3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388" y="2133600"/>
            <a:ext cx="7781925" cy="1473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188" y="3894138"/>
            <a:ext cx="6410325" cy="1755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8C8E-6DFF-FD4B-8DFC-666C66A3AE7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ED8CB-862C-4947-91E6-7F7838CB7B4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1568A-BD0D-094F-B132-EE33385CCC5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388" y="2133600"/>
            <a:ext cx="7781925" cy="1473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188" y="3894138"/>
            <a:ext cx="6410325" cy="1755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4F9C0-BE40-0440-890E-B348CD2B321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5AC97-D8BD-7042-8299-38AB20E5CEE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88F20-D0F6-4F40-8651-92AF107228A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0C523-2AE0-9A4A-A618-C975FEB3D46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D8EB4-A89C-8C4A-ADA4-9ADA24F0F30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D3ADC-3F01-A54B-8535-4B592D2FCED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5B48-4396-424F-B41C-28E50B0A3F7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CC5A9-CD99-9F48-89C4-59EA73C01EC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37ECA-F4A4-4244-94E5-50A810DE9CF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C50E9-AA41-2B4B-B3A0-4A53F4D7D2B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30594-5DF2-C34D-8E7E-84537EBD678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12455-76AD-A449-8EF5-DFDF70B2B65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2ACB-8239-144D-8809-DCB543EFF5C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7413-5AFC-AC41-B2D3-164615C19DF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8584A-F975-5C46-95B4-33C26BC2D2E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07E06-EDD0-5049-9E4F-BCA09CC6934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62D61-E28E-5B48-962E-2EFB230A2E8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0F8E3-DDB2-4B49-8C1B-17E82D40149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AD84-AAF1-A349-8D45-5CD3EA9049D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494" tIns="25398" rIns="63494" bIns="2539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8547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2076450" y="971550"/>
            <a:ext cx="3890963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494" tIns="25398" rIns="63494" bIns="25398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79" tIns="44445" rIns="90479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108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A2B2E56D-2946-CF4D-BCCE-78F2A7A5CB59}" type="slidenum">
              <a:rPr lang="en-US"/>
              <a:pPr>
                <a:defRPr/>
              </a:pPr>
              <a:t>‹#›</a:t>
            </a:fld>
            <a:endParaRPr lang="en-US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0855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5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5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5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5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5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56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10856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1" tIns="45710" rIns="91421" bIns="4571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1619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2076450" y="971550"/>
            <a:ext cx="3890963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b="1"/>
              <a:t>Navigation and Ancillary Information Facility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1116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0E3A875B-3FB4-8340-AC95-09150254CD0B}" type="slidenum">
              <a:rPr lang="en-US"/>
              <a:pPr>
                <a:defRPr/>
              </a:pPr>
              <a:t>‹#›</a:t>
            </a:fld>
            <a:endParaRPr lang="en-US">
              <a:latin typeface="Times New Roman" charset="0"/>
            </a:endParaRPr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11626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27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28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29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0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1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2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3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4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5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6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637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111638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7813" y="2287588"/>
            <a:ext cx="3530600" cy="528637"/>
          </a:xfrm>
          <a:noFill/>
        </p:spPr>
        <p:txBody>
          <a:bodyPr lIns="63500" tIns="25400" rIns="63500" bIns="25400"/>
          <a:lstStyle/>
          <a:p>
            <a:r>
              <a:rPr lang="en-US" sz="3600"/>
              <a:t>Porting Kernels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 lIns="90488" tIns="44450" rIns="90488" bIns="44450"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6329" y="381000"/>
            <a:ext cx="4530275" cy="490387"/>
          </a:xfrm>
        </p:spPr>
        <p:txBody>
          <a:bodyPr/>
          <a:lstStyle/>
          <a:p>
            <a:r>
              <a:rPr lang="en-US" dirty="0"/>
              <a:t>Text Kernels - Caveats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682750"/>
            <a:ext cx="7772400" cy="4648200"/>
          </a:xfrm>
        </p:spPr>
        <p:txBody>
          <a:bodyPr/>
          <a:lstStyle/>
          <a:p>
            <a:r>
              <a:rPr lang="en-US" dirty="0"/>
              <a:t>Cutting/pasting complete, or pieces of, data assignments or </a:t>
            </a:r>
            <a:r>
              <a:rPr lang="en-US" dirty="0">
                <a:latin typeface="Courier New"/>
                <a:cs typeface="Courier New"/>
              </a:rPr>
              <a:t>\</a:t>
            </a:r>
            <a:r>
              <a:rPr lang="en-US" dirty="0" err="1">
                <a:latin typeface="Courier New"/>
                <a:cs typeface="Courier New"/>
              </a:rPr>
              <a:t>begindata</a:t>
            </a:r>
            <a:r>
              <a:rPr lang="en-US" dirty="0"/>
              <a:t> or </a:t>
            </a:r>
            <a:r>
              <a:rPr lang="en-US" dirty="0">
                <a:latin typeface="Courier New"/>
                <a:cs typeface="Courier New"/>
              </a:rPr>
              <a:t>\</a:t>
            </a:r>
            <a:r>
              <a:rPr lang="en-US" dirty="0" err="1">
                <a:latin typeface="Courier New"/>
                <a:cs typeface="Courier New"/>
              </a:rPr>
              <a:t>begintext</a:t>
            </a:r>
            <a:r>
              <a:rPr lang="en-US" dirty="0"/>
              <a:t> markers into a text kernel can cause a problem</a:t>
            </a:r>
          </a:p>
          <a:p>
            <a:pPr lvl="1"/>
            <a:r>
              <a:rPr lang="en-US" dirty="0"/>
              <a:t>It may result in insertion of non-printing characters or incorrect end-of-line terminations</a:t>
            </a:r>
          </a:p>
          <a:p>
            <a:pPr lvl="1"/>
            <a:r>
              <a:rPr lang="en-US" dirty="0"/>
              <a:t>This is not a problem for comments, but it is probably best to treat all portions of a text kernel the same</a:t>
            </a:r>
          </a:p>
          <a:p>
            <a:r>
              <a:rPr lang="en-US" dirty="0"/>
              <a:t>If creating a text kernel by editing an existing one:</a:t>
            </a:r>
          </a:p>
          <a:p>
            <a:pPr lvl="1"/>
            <a:r>
              <a:rPr lang="en-US" dirty="0"/>
              <a:t>first save a backup copy</a:t>
            </a:r>
          </a:p>
          <a:p>
            <a:pPr lvl="1"/>
            <a:r>
              <a:rPr lang="en-US" dirty="0"/>
              <a:t>be sure you are starting with a file in native format for the computer you are using: either Unix/Linux/Mac or Windows </a:t>
            </a:r>
          </a:p>
          <a:p>
            <a:pPr lvl="1"/>
            <a:r>
              <a:rPr lang="en-US" dirty="0"/>
              <a:t>be sure to insert a final end-of-line marker at the end of your last line of data or text</a:t>
            </a:r>
          </a:p>
          <a:p>
            <a:pPr lvl="2"/>
            <a:r>
              <a:rPr lang="en-US" dirty="0"/>
              <a:t>Press “return”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Porting Kernels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637ECA-F4A4-4244-94E5-50A810DE9CF6}" type="slidenum">
              <a:rPr lang="en-US" smtClean="0"/>
              <a:pPr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68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769C7FE-1BDD-1149-993C-62BF7D65EE3A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25" y="381000"/>
            <a:ext cx="3514725" cy="474663"/>
          </a:xfrm>
        </p:spPr>
        <p:txBody>
          <a:bodyPr/>
          <a:lstStyle/>
          <a:p>
            <a:r>
              <a:rPr lang="en-US"/>
              <a:t>Porting Issues - 1</a:t>
            </a: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533400" y="1676400"/>
            <a:ext cx="8153400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33363" indent="-233363">
              <a:buFontTx/>
              <a:buChar char="•"/>
            </a:pPr>
            <a:r>
              <a:rPr lang="en-US" sz="2400" b="1" dirty="0"/>
              <a:t>Data formats vary across platforms, so data files created on platform “X” may not be usable on platform “Y.”</a:t>
            </a:r>
          </a:p>
          <a:p>
            <a:pPr marL="690563" lvl="1" indent="-233363">
              <a:buClr>
                <a:schemeClr val="tx1"/>
              </a:buClr>
              <a:buFontTx/>
              <a:buChar char="–"/>
            </a:pPr>
            <a:r>
              <a:rPr lang="en-US" sz="2000" b="1" dirty="0">
                <a:solidFill>
                  <a:schemeClr val="accent6"/>
                </a:solidFill>
              </a:rPr>
              <a:t>Binary</a:t>
            </a:r>
            <a:r>
              <a:rPr lang="en-US" sz="2000" b="1" dirty="0">
                <a:solidFill>
                  <a:srgbClr val="0536D2"/>
                </a:solidFill>
              </a:rPr>
              <a:t> formats</a:t>
            </a:r>
            <a:r>
              <a:rPr lang="en-US" sz="2000" b="1" dirty="0"/>
              <a:t>:  different platforms use different bit patterns to represent numbers (and possibly characters).</a:t>
            </a:r>
          </a:p>
          <a:p>
            <a:pPr marL="690563" lvl="1" indent="-233363">
              <a:buClr>
                <a:schemeClr val="tx1"/>
              </a:buClr>
              <a:buFontTx/>
              <a:buChar char="–"/>
            </a:pPr>
            <a:r>
              <a:rPr lang="en-US" sz="2000" b="1" dirty="0">
                <a:solidFill>
                  <a:srgbClr val="0536D2"/>
                </a:solidFill>
              </a:rPr>
              <a:t>Text formats</a:t>
            </a:r>
            <a:r>
              <a:rPr lang="en-US" sz="2000" b="1" dirty="0"/>
              <a:t>: different platforms use different mechanisms to represent “lines” in text files.</a:t>
            </a:r>
          </a:p>
          <a:p>
            <a:pPr marL="1147763" lvl="2" indent="-233363">
              <a:buClr>
                <a:schemeClr val="tx1"/>
              </a:buClr>
              <a:buFontTx/>
              <a:buChar char="–"/>
            </a:pPr>
            <a:r>
              <a:rPr lang="en-US" sz="2000" b="1" dirty="0"/>
              <a:t>Usually a “line terminator character sequence” indicates end-of-line.</a:t>
            </a:r>
            <a:endParaRPr lang="en-US" sz="1800" b="1" dirty="0"/>
          </a:p>
          <a:p>
            <a:pPr marL="233363" indent="-233363">
              <a:buFontTx/>
              <a:buChar char="•"/>
            </a:pPr>
            <a:r>
              <a:rPr lang="en-US" sz="2400" b="1" dirty="0"/>
              <a:t>We say two platforms have “compatible” binary or text formats if they use the same binary or text data representations.  </a:t>
            </a:r>
          </a:p>
          <a:p>
            <a:pPr marL="233363" indent="-233363">
              <a:buFontTx/>
              <a:buChar char="•"/>
            </a:pPr>
            <a:r>
              <a:rPr lang="en-US" sz="2400" b="1" dirty="0"/>
              <a:t>We say that a file is “native” if its format is the same as that of the computer you are using.</a:t>
            </a:r>
            <a:endParaRPr lang="en-US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B37727-15BA-6B49-AA44-9F62B7C34BCE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3605213" y="381000"/>
            <a:ext cx="3514725" cy="474663"/>
          </a:xfrm>
        </p:spPr>
        <p:txBody>
          <a:bodyPr/>
          <a:lstStyle/>
          <a:p>
            <a:r>
              <a:rPr lang="en-US"/>
              <a:t>Porting Issues - 2</a:t>
            </a: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615950" y="1377950"/>
            <a:ext cx="81534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233363" indent="-233363">
              <a:buFontTx/>
              <a:buChar char="•"/>
            </a:pPr>
            <a:r>
              <a:rPr lang="en-US" sz="2400" b="1" dirty="0"/>
              <a:t>Toolkit software can </a:t>
            </a:r>
            <a:r>
              <a:rPr lang="en-US" sz="2400" b="1" dirty="0">
                <a:solidFill>
                  <a:srgbClr val="FF0000"/>
                </a:solidFill>
              </a:rPr>
              <a:t>usually </a:t>
            </a:r>
            <a:r>
              <a:rPr lang="en-US" sz="2400" b="1" dirty="0"/>
              <a:t>read kernels obtained from an incompatible platform</a:t>
            </a:r>
          </a:p>
          <a:p>
            <a:pPr marL="581025" lvl="1" indent="-233363">
              <a:spcBef>
                <a:spcPct val="30000"/>
              </a:spcBef>
              <a:buFontTx/>
              <a:buChar char="–"/>
            </a:pPr>
            <a:r>
              <a:rPr lang="en-US" sz="2000" b="1" u="sng" dirty="0"/>
              <a:t>Binary</a:t>
            </a:r>
            <a:r>
              <a:rPr lang="en-US" sz="2000" b="1" dirty="0"/>
              <a:t> SPK, CK, PCK and DSK kernels from one system can always be read on an incompatible system</a:t>
            </a:r>
          </a:p>
          <a:p>
            <a:pPr marL="581025" lvl="1" indent="-233363">
              <a:spcBef>
                <a:spcPct val="30000"/>
              </a:spcBef>
              <a:buFontTx/>
              <a:buChar char="–"/>
            </a:pPr>
            <a:r>
              <a:rPr lang="en-US" sz="2000" b="1" u="sng" dirty="0"/>
              <a:t>Text</a:t>
            </a:r>
            <a:r>
              <a:rPr lang="en-US" sz="2000" b="1" dirty="0"/>
              <a:t> kernels from one system can be read on an incompatible system </a:t>
            </a:r>
            <a:r>
              <a:rPr lang="en-US" sz="2000" b="1" dirty="0">
                <a:solidFill>
                  <a:srgbClr val="000000"/>
                </a:solidFill>
              </a:rPr>
              <a:t>only </a:t>
            </a:r>
            <a:r>
              <a:rPr lang="en-US" sz="2000" b="1" dirty="0"/>
              <a:t>when using a C, IDL, MATLAB or JNI: </a:t>
            </a:r>
            <a:r>
              <a:rPr lang="en-US" sz="2000" b="1" u="sng" dirty="0"/>
              <a:t>not</a:t>
            </a:r>
            <a:r>
              <a:rPr lang="en-US" sz="2000" b="1" dirty="0"/>
              <a:t> when using Fortran</a:t>
            </a:r>
          </a:p>
          <a:p>
            <a:pPr marL="581025" lvl="1" indent="-233363">
              <a:spcBef>
                <a:spcPct val="30000"/>
              </a:spcBef>
              <a:buFontTx/>
              <a:buChar char="–"/>
            </a:pPr>
            <a:endParaRPr lang="en-US" sz="2000" b="1" dirty="0"/>
          </a:p>
          <a:p>
            <a:endParaRPr lang="en-US" sz="2000" b="1" dirty="0"/>
          </a:p>
          <a:p>
            <a:pPr marL="233362" indent="-342900">
              <a:buFont typeface="Arial"/>
              <a:buChar char="•"/>
            </a:pPr>
            <a:r>
              <a:rPr lang="en-US" sz="2400" b="1" dirty="0"/>
              <a:t>See later charts for compatibility matrix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B97FBDD-1071-2946-BB86-5749761150C2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25" y="381000"/>
            <a:ext cx="3514725" cy="474663"/>
          </a:xfrm>
        </p:spPr>
        <p:txBody>
          <a:bodyPr/>
          <a:lstStyle/>
          <a:p>
            <a:r>
              <a:rPr lang="en-US"/>
              <a:t>Porting Issues - 3</a:t>
            </a:r>
          </a:p>
        </p:txBody>
      </p:sp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387350" y="1447800"/>
            <a:ext cx="8610600" cy="504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581025" lvl="1" indent="-233363">
              <a:buFontTx/>
              <a:buChar char="•"/>
            </a:pPr>
            <a:r>
              <a:rPr lang="en-US" sz="2400" b="1" dirty="0"/>
              <a:t>When conversion to native format is required to make the kernel usable (see a later chart), several options are available.</a:t>
            </a:r>
          </a:p>
          <a:p>
            <a:pPr marL="695325" lvl="2">
              <a:buFontTx/>
              <a:buChar char="–"/>
            </a:pPr>
            <a:r>
              <a:rPr lang="en-US" sz="2000" b="1" dirty="0"/>
              <a:t> </a:t>
            </a:r>
            <a:r>
              <a:rPr lang="en-US" sz="1800" b="1" dirty="0"/>
              <a:t>Use </a:t>
            </a:r>
            <a:r>
              <a:rPr lang="en-US" sz="1800" b="1" i="1" dirty="0"/>
              <a:t>bingo </a:t>
            </a:r>
            <a:r>
              <a:rPr lang="en-US" sz="1800" b="1" dirty="0"/>
              <a:t>for both binary and text kernels</a:t>
            </a:r>
          </a:p>
          <a:p>
            <a:pPr marL="1152525" lvl="3">
              <a:buFontTx/>
              <a:buChar char="–"/>
            </a:pPr>
            <a:r>
              <a:rPr lang="en-US" sz="1800" b="1" dirty="0"/>
              <a:t> Available only from the NAIF website; not provided in Toolkit packages</a:t>
            </a:r>
            <a:endParaRPr lang="en-US" sz="1600" b="1" dirty="0"/>
          </a:p>
          <a:p>
            <a:pPr marL="695325" lvl="2">
              <a:buFontTx/>
              <a:buChar char="–"/>
            </a:pPr>
            <a:r>
              <a:rPr lang="en-US" sz="1800" b="1" dirty="0"/>
              <a:t> For text kernels, doing your file download using ftp in ASCII mode will perform the required format conversion on the fly </a:t>
            </a:r>
          </a:p>
          <a:p>
            <a:pPr marL="695325" lvl="2">
              <a:buFontTx/>
              <a:buChar char="–"/>
            </a:pPr>
            <a:r>
              <a:rPr lang="en-US" sz="1800" b="1" dirty="0"/>
              <a:t> Web browsers often do text format conversion</a:t>
            </a:r>
          </a:p>
          <a:p>
            <a:pPr marL="1152525" lvl="3">
              <a:buFontTx/>
              <a:buChar char="–"/>
            </a:pPr>
            <a:r>
              <a:rPr lang="en-US" sz="1800" b="1" dirty="0"/>
              <a:t> However ASCII mode may not be available – </a:t>
            </a:r>
            <a:r>
              <a:rPr lang="en-US" sz="1800" b="1" dirty="0" err="1"/>
              <a:t>sftp</a:t>
            </a:r>
            <a:r>
              <a:rPr lang="en-US" sz="1800" b="1" dirty="0"/>
              <a:t> clients usually don’t provide it.  In such cases other tools such as freeware dos2unix and unix2dos, or bingo from the SPICE utilities page, must be used.</a:t>
            </a:r>
            <a:endParaRPr lang="en-US" sz="1600" b="1" dirty="0"/>
          </a:p>
          <a:p>
            <a:pPr marL="695325" lvl="2">
              <a:buFontTx/>
              <a:buChar char="–"/>
            </a:pPr>
            <a:r>
              <a:rPr lang="en-US" sz="1800" b="1" dirty="0"/>
              <a:t> For binary kernels, the SPICE </a:t>
            </a:r>
            <a:r>
              <a:rPr lang="en-US" sz="1800" b="1" i="1" dirty="0" err="1"/>
              <a:t>toxfr</a:t>
            </a:r>
            <a:r>
              <a:rPr lang="en-US" sz="1800" b="1" dirty="0"/>
              <a:t> and </a:t>
            </a:r>
            <a:r>
              <a:rPr lang="en-US" sz="1800" b="1" i="1" dirty="0" err="1"/>
              <a:t>tobin</a:t>
            </a:r>
            <a:r>
              <a:rPr lang="en-US" sz="1800" b="1" dirty="0"/>
              <a:t> tools may be used to convert files to and from SPICE transfer format</a:t>
            </a:r>
          </a:p>
          <a:p>
            <a:pPr marL="1152525" lvl="3">
              <a:buFontTx/>
              <a:buChar char="–"/>
            </a:pPr>
            <a:r>
              <a:rPr lang="en-US" sz="1800" b="1" dirty="0"/>
              <a:t> This is an ASCII-based format that may be transferred in the same way as other ASCII files.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FC72CF-356E-894E-B04B-AA6CCDAE2953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0"/>
            <a:ext cx="5162550" cy="898525"/>
          </a:xfrm>
        </p:spPr>
        <p:txBody>
          <a:bodyPr/>
          <a:lstStyle/>
          <a:p>
            <a:r>
              <a:rPr lang="en-US"/>
              <a:t>Compatible Environments</a:t>
            </a:r>
            <a:br>
              <a:rPr lang="en-US"/>
            </a:br>
            <a:r>
              <a:rPr lang="en-US"/>
              <a:t>for </a:t>
            </a:r>
            <a:r>
              <a:rPr lang="en-US">
                <a:solidFill>
                  <a:schemeClr val="accent2"/>
                </a:solidFill>
              </a:rPr>
              <a:t>Text</a:t>
            </a:r>
            <a:r>
              <a:rPr lang="en-US"/>
              <a:t> Kernels </a:t>
            </a: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384175" y="2122488"/>
          <a:ext cx="8383588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382000" imgH="2806700" progId="Word.Document.8">
                  <p:embed/>
                </p:oleObj>
              </mc:Choice>
              <mc:Fallback>
                <p:oleObj name="Document" r:id="rId3" imgW="8382000" imgH="2806700" progId="Word.Document.8">
                  <p:embed/>
                  <p:pic>
                    <p:nvPicPr>
                      <p:cNvPr id="358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2122488"/>
                        <a:ext cx="8383588" cy="280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Rectangle 4"/>
          <p:cNvSpPr>
            <a:spLocks noChangeArrowheads="1"/>
          </p:cNvSpPr>
          <p:nvPr/>
        </p:nvSpPr>
        <p:spPr bwMode="auto">
          <a:xfrm>
            <a:off x="2286000" y="1447800"/>
            <a:ext cx="4287838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/>
              <a:t>Since text kernels are only text files…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49350" y="5111750"/>
            <a:ext cx="632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 a Unix/Linux/OSX box you can easily see what kind of line terminator is being used in a text file using the Unix “cat –et” command on your text file.</a:t>
            </a:r>
          </a:p>
          <a:p>
            <a:endParaRPr lang="en-US" b="1" dirty="0"/>
          </a:p>
          <a:p>
            <a:r>
              <a:rPr lang="en-US" b="1" dirty="0"/>
              <a:t>	&lt;CR&gt; tokens will appear as ”^M”</a:t>
            </a:r>
          </a:p>
          <a:p>
            <a:r>
              <a:rPr lang="en-US" b="1" dirty="0"/>
              <a:t>	&lt;LF&gt; tokens will appear as “$”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31AF7A-81AA-C041-A689-B599BC1C598B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2816225" y="0"/>
            <a:ext cx="5162550" cy="898525"/>
          </a:xfrm>
        </p:spPr>
        <p:txBody>
          <a:bodyPr/>
          <a:lstStyle/>
          <a:p>
            <a:r>
              <a:rPr lang="en-US"/>
              <a:t>Compatible Environments</a:t>
            </a:r>
            <a:br>
              <a:rPr lang="en-US"/>
            </a:br>
            <a:r>
              <a:rPr lang="en-US"/>
              <a:t>for </a:t>
            </a:r>
            <a:r>
              <a:rPr lang="en-US">
                <a:solidFill>
                  <a:schemeClr val="accent2"/>
                </a:solidFill>
              </a:rPr>
              <a:t>Binary</a:t>
            </a:r>
            <a:r>
              <a:rPr lang="en-US"/>
              <a:t> Kernels 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377825" y="2398713"/>
          <a:ext cx="8383588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382000" imgH="3390900" progId="Word.Document.8">
                  <p:embed/>
                </p:oleObj>
              </mc:Choice>
              <mc:Fallback>
                <p:oleObj name="Document" r:id="rId3" imgW="8382000" imgH="3390900" progId="Word.Document.8">
                  <p:embed/>
                  <p:pic>
                    <p:nvPicPr>
                      <p:cNvPr id="378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2398713"/>
                        <a:ext cx="8383588" cy="339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F49FDCD-D601-2740-AB48-EDB74680BB42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3008313" y="304800"/>
            <a:ext cx="4078287" cy="474663"/>
          </a:xfrm>
        </p:spPr>
        <p:txBody>
          <a:bodyPr/>
          <a:lstStyle/>
          <a:p>
            <a:r>
              <a:rPr lang="en-US"/>
              <a:t>Caution Using Email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349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NAIF recommends against the use of email to transfer kernels unless previous tests have already proven successful using the same conditions/computers intended for current use. Possible causes of problems are: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incompatible binary or text representations (as already discussed).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an attachment size limit somewhere in the e-mail chain.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the sender’s or recipient’s mail client modifies the kernel based on file name or presumed content.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When you must email kernels, compress them either with zip or </a:t>
            </a:r>
            <a:r>
              <a:rPr lang="en-US" dirty="0" err="1"/>
              <a:t>gzip</a:t>
            </a:r>
            <a:r>
              <a:rPr lang="en-US" dirty="0"/>
              <a:t>, then send the compressed file as an email attachment.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16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6957FA-6CD5-D442-8C51-772CEF12AAC4}" type="slidenum">
              <a:rPr lang="en-US" smtClean="0"/>
              <a:pPr/>
              <a:t>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6324600" cy="422275"/>
          </a:xfrm>
        </p:spPr>
        <p:txBody>
          <a:bodyPr wrap="square"/>
          <a:lstStyle/>
          <a:p>
            <a:r>
              <a:rPr lang="en-US" sz="2800"/>
              <a:t>Binary Kernels - Caveats</a:t>
            </a:r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1719263"/>
            <a:ext cx="8534400" cy="4910137"/>
          </a:xfrm>
        </p:spPr>
        <p:txBody>
          <a:bodyPr/>
          <a:lstStyle/>
          <a:p>
            <a:r>
              <a:rPr lang="en-US" dirty="0"/>
              <a:t>If the kernel you are using is a non-native binary kernel you can </a:t>
            </a:r>
            <a:r>
              <a:rPr lang="en-US" i="1" u="sng" dirty="0"/>
              <a:t>read</a:t>
            </a:r>
            <a:r>
              <a:rPr lang="en-US" dirty="0"/>
              <a:t> this file but you may not </a:t>
            </a:r>
            <a:r>
              <a:rPr lang="en-US" i="1" u="sng" dirty="0"/>
              <a:t>write</a:t>
            </a:r>
            <a:r>
              <a:rPr lang="en-US" dirty="0"/>
              <a:t> data to this file.</a:t>
            </a:r>
          </a:p>
          <a:p>
            <a:pPr lvl="1"/>
            <a:r>
              <a:rPr lang="en-US" dirty="0"/>
              <a:t>You </a:t>
            </a:r>
            <a:r>
              <a:rPr lang="en-US" dirty="0">
                <a:solidFill>
                  <a:srgbClr val="008000"/>
                </a:solidFill>
              </a:rPr>
              <a:t>can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read</a:t>
            </a:r>
            <a:r>
              <a:rPr lang="en-US" dirty="0"/>
              <a:t> most non-native binary kernels using the automatic run-time conversion capability found in the APIs of modern Toolkits.</a:t>
            </a:r>
          </a:p>
          <a:p>
            <a:pPr lvl="2"/>
            <a:r>
              <a:rPr lang="en-US" dirty="0"/>
              <a:t>Exception: non-native DAS-based files (ESQ) created before 2001 cannot be read. They must first be converted to native format.</a:t>
            </a:r>
          </a:p>
          <a:p>
            <a:pPr lvl="1"/>
            <a:r>
              <a:rPr lang="en-US" dirty="0"/>
              <a:t>You </a:t>
            </a:r>
            <a:r>
              <a:rPr lang="en-US" dirty="0">
                <a:solidFill>
                  <a:schemeClr val="accent1"/>
                </a:solidFill>
              </a:rPr>
              <a:t>cannot</a:t>
            </a:r>
            <a:r>
              <a:rPr lang="en-US" dirty="0"/>
              <a:t> </a:t>
            </a:r>
            <a:r>
              <a:rPr lang="en-US" dirty="0">
                <a:solidFill>
                  <a:srgbClr val="063DE8"/>
                </a:solidFill>
              </a:rPr>
              <a:t>write</a:t>
            </a:r>
            <a:r>
              <a:rPr lang="en-US" dirty="0"/>
              <a:t> information into the comment area, or delete information from the comment area.</a:t>
            </a:r>
          </a:p>
          <a:p>
            <a:pPr lvl="1"/>
            <a:r>
              <a:rPr lang="en-US" dirty="0"/>
              <a:t>You </a:t>
            </a:r>
            <a:r>
              <a:rPr lang="en-US" dirty="0">
                <a:solidFill>
                  <a:srgbClr val="FC0128"/>
                </a:solidFill>
              </a:rPr>
              <a:t>cannot</a:t>
            </a:r>
            <a:r>
              <a:rPr lang="en-US" dirty="0"/>
              <a:t> </a:t>
            </a:r>
            <a:r>
              <a:rPr lang="en-US" dirty="0">
                <a:solidFill>
                  <a:srgbClr val="063DE8"/>
                </a:solidFill>
              </a:rPr>
              <a:t>append</a:t>
            </a:r>
            <a:r>
              <a:rPr lang="en-US" dirty="0"/>
              <a:t> additional data to the kernel.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Porting Kernels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7149032-48F3-514E-8CD5-02757D432779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609975" y="76200"/>
            <a:ext cx="3465513" cy="793750"/>
          </a:xfrm>
        </p:spPr>
        <p:txBody>
          <a:bodyPr/>
          <a:lstStyle/>
          <a:p>
            <a:r>
              <a:rPr lang="en-US" sz="2800"/>
              <a:t>Binary Kernels</a:t>
            </a:r>
            <a:br>
              <a:rPr lang="en-US" sz="2800"/>
            </a:br>
            <a:r>
              <a:rPr lang="en-US" sz="2800"/>
              <a:t>Allowed Operations</a:t>
            </a:r>
            <a:endParaRPr lang="en-US"/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8950"/>
            <a:ext cx="8229600" cy="3892550"/>
          </a:xfrm>
        </p:spPr>
        <p:txBody>
          <a:bodyPr/>
          <a:lstStyle/>
          <a:p>
            <a:r>
              <a:rPr lang="en-US" dirty="0"/>
              <a:t>You may “load” and read both non-native and native binary kernels in the same runtime instance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You may merge similar native and non-native files–the resultant, merged file will be in native format.</a:t>
            </a:r>
          </a:p>
          <a:p>
            <a:pPr lvl="1"/>
            <a:r>
              <a:rPr lang="en-US" sz="2000" dirty="0"/>
              <a:t>SPKs: using SPKMERGE or DAFCAT</a:t>
            </a:r>
          </a:p>
          <a:p>
            <a:pPr lvl="1"/>
            <a:r>
              <a:rPr lang="en-US" sz="2000" dirty="0"/>
              <a:t>CKs: using DAFCAT</a:t>
            </a:r>
          </a:p>
          <a:p>
            <a:pPr lvl="1"/>
            <a:r>
              <a:rPr lang="en-US" sz="2000" dirty="0"/>
              <a:t>DSKs: using DLACAT</a:t>
            </a:r>
          </a:p>
        </p:txBody>
      </p:sp>
    </p:spTree>
    <p:extLst>
      <p:ext uri="{BB962C8B-B14F-4D97-AF65-F5344CB8AC3E}">
        <p14:creationId xmlns:p14="http://schemas.microsoft.com/office/powerpoint/2010/main" val="1690897503"/>
      </p:ext>
    </p:extLst>
  </p:cSld>
  <p:clrMapOvr>
    <a:masterClrMapping/>
  </p:clrMapOvr>
</p:sld>
</file>

<file path=ppt/theme/theme1.xml><?xml version="1.0" encoding="utf-8"?>
<a:theme xmlns:a="http://schemas.openxmlformats.org/drawingml/2006/main" name="04_spice_overview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04_spice_over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4_spice_overvi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_spice_overvi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4_spice_overvi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_spice_overvi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_spice_over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_spice_over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_spice_over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AIF_Template_spars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NAIF_Template_spars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IF_Template_spar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IF_Template_spar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IF_Template_spar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IF_Template_spar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IF_Template_spar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IF_Template_spar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IF_Template_spar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IKRA6:Applications:Microsoft Office 2004:Templates:My Templates:NAIF_Template_sparse.pot</Template>
  <TotalTime>8777183</TotalTime>
  <Words>846</Words>
  <Application>Microsoft Macintosh PowerPoint</Application>
  <PresentationFormat>Custom</PresentationFormat>
  <Paragraphs>79</Paragraphs>
  <Slides>10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Courier New</vt:lpstr>
      <vt:lpstr>Times New Roman</vt:lpstr>
      <vt:lpstr>04_spice_overview</vt:lpstr>
      <vt:lpstr>NAIF_Template_sparse</vt:lpstr>
      <vt:lpstr>Document</vt:lpstr>
      <vt:lpstr>Porting Kernels</vt:lpstr>
      <vt:lpstr>Porting Issues - 1</vt:lpstr>
      <vt:lpstr>Porting Issues - 2</vt:lpstr>
      <vt:lpstr>Porting Issues - 3</vt:lpstr>
      <vt:lpstr>Compatible Environments for Text Kernels </vt:lpstr>
      <vt:lpstr>Compatible Environments for Binary Kernels </vt:lpstr>
      <vt:lpstr>Caution Using Email</vt:lpstr>
      <vt:lpstr>Binary Kernels - Caveats</vt:lpstr>
      <vt:lpstr>Binary Kernels Allowed Operations</vt:lpstr>
      <vt:lpstr>Text Kernels - Caveats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Kernels</dc:title>
  <cp:lastModifiedBy>Semenov, Boris V (US 392N)</cp:lastModifiedBy>
  <cp:revision>184</cp:revision>
  <cp:lastPrinted>2006-03-13T01:44:16Z</cp:lastPrinted>
  <dcterms:created xsi:type="dcterms:W3CDTF">2010-02-25T04:07:40Z</dcterms:created>
  <dcterms:modified xsi:type="dcterms:W3CDTF">2023-04-09T13:24:25Z</dcterms:modified>
</cp:coreProperties>
</file>