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1"/>
  </p:sldMasterIdLst>
  <p:notesMasterIdLst>
    <p:notesMasterId r:id="rId20"/>
  </p:notesMasterIdLst>
  <p:handoutMasterIdLst>
    <p:handoutMasterId r:id="rId21"/>
  </p:handoutMasterIdLst>
  <p:sldIdLst>
    <p:sldId id="256" r:id="rId2"/>
    <p:sldId id="299" r:id="rId3"/>
    <p:sldId id="258" r:id="rId4"/>
    <p:sldId id="287" r:id="rId5"/>
    <p:sldId id="288" r:id="rId6"/>
    <p:sldId id="273" r:id="rId7"/>
    <p:sldId id="300" r:id="rId8"/>
    <p:sldId id="285" r:id="rId9"/>
    <p:sldId id="294" r:id="rId10"/>
    <p:sldId id="297" r:id="rId11"/>
    <p:sldId id="298" r:id="rId12"/>
    <p:sldId id="296" r:id="rId13"/>
    <p:sldId id="277" r:id="rId14"/>
    <p:sldId id="290" r:id="rId15"/>
    <p:sldId id="291" r:id="rId16"/>
    <p:sldId id="301" r:id="rId17"/>
    <p:sldId id="302" r:id="rId18"/>
    <p:sldId id="303" r:id="rId19"/>
  </p:sldIdLst>
  <p:sldSz cx="9156700" cy="6870700"/>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457200" rtl="0" eaLnBrk="1" latinLnBrk="0" hangingPunct="1">
      <a:defRPr sz="2400" kern="1200">
        <a:solidFill>
          <a:schemeClr val="tx1"/>
        </a:solidFill>
        <a:latin typeface="Times New Roman" charset="0"/>
        <a:ea typeface="+mn-ea"/>
        <a:cs typeface="+mn-cs"/>
      </a:defRPr>
    </a:lvl6pPr>
    <a:lvl7pPr marL="2743200" algn="l" defTabSz="457200" rtl="0" eaLnBrk="1" latinLnBrk="0" hangingPunct="1">
      <a:defRPr sz="2400" kern="1200">
        <a:solidFill>
          <a:schemeClr val="tx1"/>
        </a:solidFill>
        <a:latin typeface="Times New Roman" charset="0"/>
        <a:ea typeface="+mn-ea"/>
        <a:cs typeface="+mn-cs"/>
      </a:defRPr>
    </a:lvl7pPr>
    <a:lvl8pPr marL="3200400" algn="l" defTabSz="457200" rtl="0" eaLnBrk="1" latinLnBrk="0" hangingPunct="1">
      <a:defRPr sz="2400" kern="1200">
        <a:solidFill>
          <a:schemeClr val="tx1"/>
        </a:solidFill>
        <a:latin typeface="Times New Roman" charset="0"/>
        <a:ea typeface="+mn-ea"/>
        <a:cs typeface="+mn-cs"/>
      </a:defRPr>
    </a:lvl8pPr>
    <a:lvl9pPr marL="3657600" algn="l" defTabSz="4572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831" autoAdjust="0"/>
    <p:restoredTop sz="99752" autoAdjust="0"/>
  </p:normalViewPr>
  <p:slideViewPr>
    <p:cSldViewPr>
      <p:cViewPr varScale="1">
        <p:scale>
          <a:sx n="115" d="100"/>
          <a:sy n="115" d="100"/>
        </p:scale>
        <p:origin x="200" y="656"/>
      </p:cViewPr>
      <p:guideLst>
        <p:guide orient="horz" pos="2164"/>
        <p:guide pos="28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539243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idx="2"/>
          </p:nvPr>
        </p:nvSpPr>
        <p:spPr bwMode="auto">
          <a:xfrm>
            <a:off x="1149350" y="695325"/>
            <a:ext cx="4559300" cy="3416300"/>
          </a:xfrm>
          <a:prstGeom prst="rect">
            <a:avLst/>
          </a:prstGeom>
          <a:noFill/>
          <a:ln w="12700">
            <a:noFill/>
            <a:miter lim="800000"/>
            <a:headEnd/>
            <a:tailEnd/>
          </a:ln>
        </p:spPr>
      </p:sp>
    </p:spTree>
    <p:extLst>
      <p:ext uri="{BB962C8B-B14F-4D97-AF65-F5344CB8AC3E}">
        <p14:creationId xmlns:p14="http://schemas.microsoft.com/office/powerpoint/2010/main" val="196233325"/>
      </p:ext>
    </p:extLst>
  </p:cSld>
  <p:clrMap bg1="lt1" tx1="dk1" bg2="lt2" tx2="dk2" accent1="accent1" accent2="accent2" accent3="accent3" accent4="accent4" accent5="accent5" accent6="accent6" hlink="hlink" folHlink="folHlink"/>
  <p:hf hdr="0" ftr="0" dt="0"/>
  <p:notesStyle>
    <a:lvl1pPr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xfrm>
            <a:off x="1152525" y="695325"/>
            <a:ext cx="4552950" cy="3416300"/>
          </a:xfrm>
        </p:spPr>
      </p:sp>
      <p:sp>
        <p:nvSpPr>
          <p:cNvPr id="16387" name="Rectangle 3"/>
          <p:cNvSpPr>
            <a:spLocks noGrp="1" noChangeArrowheads="1"/>
          </p:cNvSpPr>
          <p:nvPr>
            <p:ph type="body" idx="1"/>
          </p:nvPr>
        </p:nvSpPr>
        <p:spPr bwMode="auto">
          <a:xfrm>
            <a:off x="893763" y="4346575"/>
            <a:ext cx="5068887" cy="4122738"/>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p:cNvSpPr>
          <p:nvPr>
            <p:ph type="sldImg"/>
          </p:nvPr>
        </p:nvSpPr>
        <p:spPr>
          <a:xfrm>
            <a:off x="1152525" y="695325"/>
            <a:ext cx="4552950" cy="3416300"/>
          </a:xfrm>
        </p:spPr>
      </p:sp>
      <p:sp>
        <p:nvSpPr>
          <p:cNvPr id="34819" name="Rectangle 3"/>
          <p:cNvSpPr>
            <a:spLocks noGrp="1" noChangeArrowheads="1"/>
          </p:cNvSpPr>
          <p:nvPr>
            <p:ph type="body" idx="1"/>
          </p:nvPr>
        </p:nvSpPr>
        <p:spPr bwMode="auto">
          <a:xfrm>
            <a:off x="893763" y="4346575"/>
            <a:ext cx="5068887" cy="4122738"/>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607041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p:cNvSpPr>
          <p:nvPr>
            <p:ph type="sldImg"/>
          </p:nvPr>
        </p:nvSpPr>
        <p:spPr>
          <a:xfrm>
            <a:off x="1152525" y="695325"/>
            <a:ext cx="4552950" cy="3416300"/>
          </a:xfrm>
        </p:spPr>
      </p:sp>
      <p:sp>
        <p:nvSpPr>
          <p:cNvPr id="30723" name="Rectangle 3"/>
          <p:cNvSpPr>
            <a:spLocks noGrp="1" noChangeArrowheads="1"/>
          </p:cNvSpPr>
          <p:nvPr>
            <p:ph type="body" idx="1"/>
          </p:nvPr>
        </p:nvSpPr>
        <p:spPr bwMode="auto">
          <a:xfrm>
            <a:off x="893763" y="4346575"/>
            <a:ext cx="5068887" cy="4122738"/>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81374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xfrm>
            <a:off x="1152525" y="695325"/>
            <a:ext cx="4552950" cy="3416300"/>
          </a:xfrm>
        </p:spPr>
      </p:sp>
      <p:sp>
        <p:nvSpPr>
          <p:cNvPr id="36867" name="Rectangle 3"/>
          <p:cNvSpPr>
            <a:spLocks noGrp="1" noChangeArrowheads="1"/>
          </p:cNvSpPr>
          <p:nvPr>
            <p:ph type="body" idx="1"/>
          </p:nvPr>
        </p:nvSpPr>
        <p:spPr bwMode="auto">
          <a:xfrm>
            <a:off x="893763" y="4346575"/>
            <a:ext cx="5068887" cy="4122738"/>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xfrm>
            <a:off x="1152525" y="695325"/>
            <a:ext cx="4552950" cy="3416300"/>
          </a:xfrm>
        </p:spPr>
      </p:sp>
      <p:sp>
        <p:nvSpPr>
          <p:cNvPr id="38915" name="Rectangle 3"/>
          <p:cNvSpPr>
            <a:spLocks noGrp="1" noChangeArrowheads="1"/>
          </p:cNvSpPr>
          <p:nvPr>
            <p:ph type="body" idx="1"/>
          </p:nvPr>
        </p:nvSpPr>
        <p:spPr bwMode="auto">
          <a:xfrm>
            <a:off x="893763" y="4346575"/>
            <a:ext cx="5068887" cy="4122738"/>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xfrm>
            <a:off x="1152525" y="695325"/>
            <a:ext cx="4552950" cy="3416300"/>
          </a:xfrm>
        </p:spPr>
      </p:sp>
      <p:sp>
        <p:nvSpPr>
          <p:cNvPr id="40963" name="Rectangle 3"/>
          <p:cNvSpPr>
            <a:spLocks noGrp="1" noChangeArrowheads="1"/>
          </p:cNvSpPr>
          <p:nvPr>
            <p:ph type="body" idx="1"/>
          </p:nvPr>
        </p:nvSpPr>
        <p:spPr bwMode="auto">
          <a:xfrm>
            <a:off x="893763" y="4346575"/>
            <a:ext cx="5068887" cy="4122738"/>
          </a:xfrm>
          <a:prstGeom prst="rect">
            <a:avLst/>
          </a:prstGeom>
          <a:noFill/>
          <a:ln w="12700">
            <a:miter lim="800000"/>
            <a:headEnd/>
            <a:tailEnd/>
          </a:ln>
        </p:spPr>
        <p:txBody>
          <a:bodyPr lIns="90487" tIns="44450" rIns="90487" bIns="44450">
            <a:prstTxWarp prst="textNoShape">
              <a:avLst/>
            </a:prstTxWarp>
          </a:bodyPr>
          <a:lstStyle/>
          <a:p>
            <a:r>
              <a:rPr lang="en-US"/>
              <a:t>EDW 04-OCT-2001 (JPL)</a:t>
            </a:r>
          </a:p>
          <a:p>
            <a:r>
              <a:rPr lang="en-US"/>
              <a:t>Edits.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026"/>
          <p:cNvSpPr>
            <a:spLocks noGrp="1" noRot="1" noChangeAspect="1" noChangeArrowheads="1" noTextEdit="1"/>
          </p:cNvSpPr>
          <p:nvPr>
            <p:ph type="sldImg"/>
          </p:nvPr>
        </p:nvSpPr>
        <p:spPr>
          <a:xfrm>
            <a:off x="1157288" y="698500"/>
            <a:ext cx="4543425" cy="3409950"/>
          </a:xfrm>
        </p:spPr>
      </p:sp>
      <p:sp>
        <p:nvSpPr>
          <p:cNvPr id="44035" name="Rectangle 102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52525" y="695325"/>
            <a:ext cx="4552950" cy="3416300"/>
          </a:xfrm>
        </p:spPr>
      </p:sp>
      <p:sp>
        <p:nvSpPr>
          <p:cNvPr id="18435" name="Rectangle 3"/>
          <p:cNvSpPr>
            <a:spLocks noGrp="1" noChangeArrowheads="1"/>
          </p:cNvSpPr>
          <p:nvPr>
            <p:ph type="body" idx="1"/>
          </p:nvPr>
        </p:nvSpPr>
        <p:spPr bwMode="auto">
          <a:xfrm>
            <a:off x="893763" y="4346575"/>
            <a:ext cx="5068887" cy="4122738"/>
          </a:xfrm>
          <a:prstGeom prst="rect">
            <a:avLst/>
          </a:prstGeom>
          <a:noFill/>
          <a:ln w="12700">
            <a:miter lim="800000"/>
            <a:headEnd/>
            <a:tailEnd/>
          </a:ln>
        </p:spPr>
        <p:txBody>
          <a:bodyPr lIns="90487" tIns="44450" rIns="90487" bIns="44450">
            <a:prstTxWarp prst="textNoShape">
              <a:avLst/>
            </a:prstTxWarp>
          </a:bodyPr>
          <a:lstStyle/>
          <a:p>
            <a:endParaRPr lang="en-US"/>
          </a:p>
        </p:txBody>
      </p:sp>
    </p:spTree>
    <p:extLst>
      <p:ext uri="{BB962C8B-B14F-4D97-AF65-F5344CB8AC3E}">
        <p14:creationId xmlns:p14="http://schemas.microsoft.com/office/powerpoint/2010/main" val="1565536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xfrm>
            <a:off x="1152525" y="695325"/>
            <a:ext cx="4552950" cy="3416300"/>
          </a:xfrm>
        </p:spPr>
      </p:sp>
      <p:sp>
        <p:nvSpPr>
          <p:cNvPr id="20483" name="Rectangle 3"/>
          <p:cNvSpPr>
            <a:spLocks noGrp="1" noChangeArrowheads="1"/>
          </p:cNvSpPr>
          <p:nvPr>
            <p:ph type="body" idx="1"/>
          </p:nvPr>
        </p:nvSpPr>
        <p:spPr bwMode="auto">
          <a:xfrm>
            <a:off x="893763" y="4346575"/>
            <a:ext cx="5068887" cy="4122738"/>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p:cNvSpPr>
          <p:nvPr>
            <p:ph type="sldImg"/>
          </p:nvPr>
        </p:nvSpPr>
        <p:spPr>
          <a:xfrm>
            <a:off x="1152525" y="695325"/>
            <a:ext cx="4552950" cy="3416300"/>
          </a:xfrm>
        </p:spPr>
      </p:sp>
      <p:sp>
        <p:nvSpPr>
          <p:cNvPr id="22531" name="Rectangle 3"/>
          <p:cNvSpPr>
            <a:spLocks noGrp="1" noChangeArrowheads="1"/>
          </p:cNvSpPr>
          <p:nvPr>
            <p:ph type="body" idx="1"/>
          </p:nvPr>
        </p:nvSpPr>
        <p:spPr bwMode="auto">
          <a:xfrm>
            <a:off x="893763" y="4346575"/>
            <a:ext cx="5068887" cy="4122738"/>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p:cNvSpPr>
          <p:nvPr>
            <p:ph type="sldImg"/>
          </p:nvPr>
        </p:nvSpPr>
        <p:spPr>
          <a:xfrm>
            <a:off x="1152525" y="695325"/>
            <a:ext cx="4552950" cy="3416300"/>
          </a:xfrm>
        </p:spPr>
      </p:sp>
      <p:sp>
        <p:nvSpPr>
          <p:cNvPr id="24579" name="Rectangle 3"/>
          <p:cNvSpPr>
            <a:spLocks noGrp="1" noChangeArrowheads="1"/>
          </p:cNvSpPr>
          <p:nvPr>
            <p:ph type="body" idx="1"/>
          </p:nvPr>
        </p:nvSpPr>
        <p:spPr bwMode="auto">
          <a:xfrm>
            <a:off x="893763" y="4346575"/>
            <a:ext cx="5068887" cy="4122738"/>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p:cNvSpPr>
          <p:nvPr>
            <p:ph type="sldImg"/>
          </p:nvPr>
        </p:nvSpPr>
        <p:spPr>
          <a:xfrm>
            <a:off x="1152525" y="695325"/>
            <a:ext cx="4552950" cy="3416300"/>
          </a:xfrm>
        </p:spPr>
      </p:sp>
      <p:sp>
        <p:nvSpPr>
          <p:cNvPr id="26627" name="Rectangle 3"/>
          <p:cNvSpPr>
            <a:spLocks noGrp="1" noChangeArrowheads="1"/>
          </p:cNvSpPr>
          <p:nvPr>
            <p:ph type="body" idx="1"/>
          </p:nvPr>
        </p:nvSpPr>
        <p:spPr bwMode="auto">
          <a:xfrm>
            <a:off x="893763" y="4346575"/>
            <a:ext cx="5068887" cy="4122738"/>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p:cNvSpPr>
          <p:nvPr>
            <p:ph type="sldImg"/>
          </p:nvPr>
        </p:nvSpPr>
        <p:spPr>
          <a:xfrm>
            <a:off x="1152525" y="695325"/>
            <a:ext cx="4552950" cy="3416300"/>
          </a:xfrm>
        </p:spPr>
      </p:sp>
      <p:sp>
        <p:nvSpPr>
          <p:cNvPr id="28675" name="Rectangle 3"/>
          <p:cNvSpPr>
            <a:spLocks noGrp="1" noChangeArrowheads="1"/>
          </p:cNvSpPr>
          <p:nvPr>
            <p:ph type="body" idx="1"/>
          </p:nvPr>
        </p:nvSpPr>
        <p:spPr bwMode="auto">
          <a:xfrm>
            <a:off x="893763" y="4346575"/>
            <a:ext cx="5068887" cy="4122738"/>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p:cNvSpPr>
          <p:nvPr>
            <p:ph type="sldImg"/>
          </p:nvPr>
        </p:nvSpPr>
        <p:spPr>
          <a:xfrm>
            <a:off x="1152525" y="695325"/>
            <a:ext cx="4552950" cy="3416300"/>
          </a:xfrm>
        </p:spPr>
      </p:sp>
      <p:sp>
        <p:nvSpPr>
          <p:cNvPr id="28675" name="Rectangle 3"/>
          <p:cNvSpPr>
            <a:spLocks noGrp="1" noChangeArrowheads="1"/>
          </p:cNvSpPr>
          <p:nvPr>
            <p:ph type="body" idx="1"/>
          </p:nvPr>
        </p:nvSpPr>
        <p:spPr bwMode="auto">
          <a:xfrm>
            <a:off x="893763" y="4346575"/>
            <a:ext cx="5068887" cy="4122738"/>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p:cNvSpPr>
          <p:nvPr>
            <p:ph type="sldImg"/>
          </p:nvPr>
        </p:nvSpPr>
        <p:spPr>
          <a:xfrm>
            <a:off x="1152525" y="695325"/>
            <a:ext cx="4552950" cy="3416300"/>
          </a:xfrm>
        </p:spPr>
      </p:sp>
      <p:sp>
        <p:nvSpPr>
          <p:cNvPr id="34819" name="Rectangle 3"/>
          <p:cNvSpPr>
            <a:spLocks noGrp="1" noChangeArrowheads="1"/>
          </p:cNvSpPr>
          <p:nvPr>
            <p:ph type="body" idx="1"/>
          </p:nvPr>
        </p:nvSpPr>
        <p:spPr bwMode="auto">
          <a:xfrm>
            <a:off x="893763" y="4346575"/>
            <a:ext cx="5068887" cy="4122738"/>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312620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5"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nSpc>
                <a:spcPct val="90000"/>
              </a:lnSpc>
              <a:defRPr/>
            </a:pPr>
            <a:r>
              <a:rPr lang="en-US" sz="1400" b="1">
                <a:latin typeface="Arial" charset="0"/>
              </a:rPr>
              <a:t>Navigation and Ancillary Information Facility</a:t>
            </a:r>
          </a:p>
        </p:txBody>
      </p:sp>
      <p:sp>
        <p:nvSpPr>
          <p:cNvPr id="6"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grpSp>
        <p:nvGrpSpPr>
          <p:cNvPr id="7" name="Group 7"/>
          <p:cNvGrpSpPr>
            <a:grpSpLocks/>
          </p:cNvGrpSpPr>
          <p:nvPr/>
        </p:nvGrpSpPr>
        <p:grpSpPr bwMode="auto">
          <a:xfrm>
            <a:off x="177800" y="182563"/>
            <a:ext cx="1824038" cy="896937"/>
            <a:chOff x="112" y="115"/>
            <a:chExt cx="1149" cy="565"/>
          </a:xfrm>
        </p:grpSpPr>
        <p:sp>
          <p:nvSpPr>
            <p:cNvPr id="8" name="Arc 8"/>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9" name="Oval 9"/>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0" name="Line 10"/>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1" name="Line 11"/>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2" name="Oval 12"/>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3" name="Arc 13"/>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14" name="Oval 14"/>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5" name="Oval 15"/>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6" name="Line 16"/>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17" name="Freeform 17"/>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18" name="Line 18"/>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19" name="Text Box 19"/>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defRPr/>
              </a:pPr>
              <a:r>
                <a:rPr lang="en-US" sz="4400">
                  <a:solidFill>
                    <a:srgbClr val="E30101"/>
                  </a:solidFill>
                  <a:latin typeface="Arial" charset="0"/>
                </a:rPr>
                <a:t>N</a:t>
              </a:r>
              <a:endParaRPr lang="en-US" sz="4400">
                <a:latin typeface="Arial" charset="0"/>
              </a:endParaRPr>
            </a:p>
          </p:txBody>
        </p:sp>
        <p:sp>
          <p:nvSpPr>
            <p:cNvPr id="20" name="Text Box 20"/>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defRPr/>
              </a:pPr>
              <a:r>
                <a:rPr lang="en-US" sz="4400">
                  <a:solidFill>
                    <a:srgbClr val="E30101"/>
                  </a:solidFill>
                  <a:latin typeface="Arial" charset="0"/>
                </a:rPr>
                <a:t>IF</a:t>
              </a:r>
              <a:endParaRPr lang="en-US" sz="4400">
                <a:latin typeface="Arial" charset="0"/>
              </a:endParaRPr>
            </a:p>
          </p:txBody>
        </p:sp>
      </p:grpSp>
      <p:sp>
        <p:nvSpPr>
          <p:cNvPr id="37890" name="Rectangle 2"/>
          <p:cNvSpPr>
            <a:spLocks noGrp="1" noChangeArrowheads="1"/>
          </p:cNvSpPr>
          <p:nvPr>
            <p:ph type="ctrTitle"/>
          </p:nvPr>
        </p:nvSpPr>
        <p:spPr>
          <a:xfrm>
            <a:off x="1708150" y="2286000"/>
            <a:ext cx="5727700" cy="474663"/>
          </a:xfrm>
        </p:spPr>
        <p:txBody>
          <a:bodyPr/>
          <a:lstStyle>
            <a:lvl1pPr>
              <a:defRPr/>
            </a:lvl1pPr>
          </a:lstStyle>
          <a:p>
            <a:r>
              <a:rPr lang="en-US"/>
              <a:t>Click to edit Master title style</a:t>
            </a:r>
          </a:p>
        </p:txBody>
      </p:sp>
      <p:sp>
        <p:nvSpPr>
          <p:cNvPr id="37893"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smtClean="0"/>
            </a:lvl1pPr>
          </a:lstStyle>
          <a:p>
            <a:pPr>
              <a:defRPr/>
            </a:pPr>
            <a:r>
              <a:rPr lang="en-US"/>
              <a:t>PCK Subsystem</a:t>
            </a:r>
          </a:p>
        </p:txBody>
      </p:sp>
      <p:sp>
        <p:nvSpPr>
          <p:cNvPr id="5" name="Slide Number Placeholder 4"/>
          <p:cNvSpPr>
            <a:spLocks noGrp="1"/>
          </p:cNvSpPr>
          <p:nvPr>
            <p:ph type="sldNum" sz="quarter" idx="11"/>
          </p:nvPr>
        </p:nvSpPr>
        <p:spPr/>
        <p:txBody>
          <a:bodyPr/>
          <a:lstStyle>
            <a:lvl1pPr>
              <a:defRPr/>
            </a:lvl1pPr>
          </a:lstStyle>
          <a:p>
            <a:pPr>
              <a:defRPr/>
            </a:pPr>
            <a:fld id="{D0F32158-BE14-084D-9466-BA143419B3C4}" type="slidenum">
              <a:rPr lang="en-US"/>
              <a:pPr>
                <a:defRPr/>
              </a:pPr>
              <a:t>‹#›</a:t>
            </a:fld>
            <a:endParaRPr lang="en-US" sz="1400" b="0">
              <a:latin typeface="Times New Roman"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1450" y="381000"/>
            <a:ext cx="1943100" cy="5721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2150" y="381000"/>
            <a:ext cx="5676900"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smtClean="0"/>
            </a:lvl1pPr>
          </a:lstStyle>
          <a:p>
            <a:pPr>
              <a:defRPr/>
            </a:pPr>
            <a:r>
              <a:rPr lang="en-US"/>
              <a:t>PCK Subsystem</a:t>
            </a:r>
          </a:p>
        </p:txBody>
      </p:sp>
      <p:sp>
        <p:nvSpPr>
          <p:cNvPr id="5" name="Slide Number Placeholder 4"/>
          <p:cNvSpPr>
            <a:spLocks noGrp="1"/>
          </p:cNvSpPr>
          <p:nvPr>
            <p:ph type="sldNum" sz="quarter" idx="11"/>
          </p:nvPr>
        </p:nvSpPr>
        <p:spPr/>
        <p:txBody>
          <a:bodyPr/>
          <a:lstStyle>
            <a:lvl1pPr>
              <a:defRPr/>
            </a:lvl1pPr>
          </a:lstStyle>
          <a:p>
            <a:pPr>
              <a:defRPr/>
            </a:pPr>
            <a:fld id="{4F574CD5-CBBF-8346-93A5-C77BC16DF1D6}" type="slidenum">
              <a:rPr lang="en-US"/>
              <a:pPr>
                <a:defRPr/>
              </a:pPr>
              <a:t>‹#›</a:t>
            </a:fld>
            <a:endParaRPr lang="en-US" sz="1400" b="0">
              <a:latin typeface="Times New Roman"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smtClean="0"/>
            </a:lvl1pPr>
          </a:lstStyle>
          <a:p>
            <a:pPr>
              <a:defRPr/>
            </a:pPr>
            <a:r>
              <a:rPr lang="en-US"/>
              <a:t>PCK Subsystem</a:t>
            </a:r>
          </a:p>
        </p:txBody>
      </p:sp>
      <p:sp>
        <p:nvSpPr>
          <p:cNvPr id="5" name="Slide Number Placeholder 4"/>
          <p:cNvSpPr>
            <a:spLocks noGrp="1"/>
          </p:cNvSpPr>
          <p:nvPr>
            <p:ph type="sldNum" sz="quarter" idx="11"/>
          </p:nvPr>
        </p:nvSpPr>
        <p:spPr/>
        <p:txBody>
          <a:bodyPr/>
          <a:lstStyle>
            <a:lvl1pPr>
              <a:defRPr/>
            </a:lvl1pPr>
          </a:lstStyle>
          <a:p>
            <a:pPr>
              <a:defRPr/>
            </a:pPr>
            <a:fld id="{650408F6-5D31-1349-8596-F6A1405E2FB3}" type="slidenum">
              <a:rPr lang="en-US"/>
              <a:pPr>
                <a:defRPr/>
              </a:pPr>
              <a:t>‹#›</a:t>
            </a:fld>
            <a:endParaRPr lang="en-US" sz="1400" b="0">
              <a:latin typeface="Times New Roman"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smtClean="0"/>
            </a:lvl1pPr>
          </a:lstStyle>
          <a:p>
            <a:pPr>
              <a:defRPr/>
            </a:pPr>
            <a:r>
              <a:rPr lang="en-US"/>
              <a:t>PCK Subsystem</a:t>
            </a:r>
          </a:p>
        </p:txBody>
      </p:sp>
      <p:sp>
        <p:nvSpPr>
          <p:cNvPr id="5" name="Slide Number Placeholder 4"/>
          <p:cNvSpPr>
            <a:spLocks noGrp="1"/>
          </p:cNvSpPr>
          <p:nvPr>
            <p:ph type="sldNum" sz="quarter" idx="11"/>
          </p:nvPr>
        </p:nvSpPr>
        <p:spPr/>
        <p:txBody>
          <a:bodyPr/>
          <a:lstStyle>
            <a:lvl1pPr>
              <a:defRPr/>
            </a:lvl1pPr>
          </a:lstStyle>
          <a:p>
            <a:pPr>
              <a:defRPr/>
            </a:pPr>
            <a:fld id="{D5242B76-421D-EC4B-8B7C-846814EE2EA4}" type="slidenum">
              <a:rPr lang="en-US"/>
              <a:pPr>
                <a:defRPr/>
              </a:pPr>
              <a:t>‹#›</a:t>
            </a:fld>
            <a:endParaRPr lang="en-US" sz="1400" b="0">
              <a:latin typeface="Times New Roman"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21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smtClean="0"/>
            </a:lvl1pPr>
          </a:lstStyle>
          <a:p>
            <a:pPr>
              <a:defRPr/>
            </a:pPr>
            <a:r>
              <a:rPr lang="en-US"/>
              <a:t>PCK Subsystem</a:t>
            </a:r>
          </a:p>
        </p:txBody>
      </p:sp>
      <p:sp>
        <p:nvSpPr>
          <p:cNvPr id="6" name="Slide Number Placeholder 5"/>
          <p:cNvSpPr>
            <a:spLocks noGrp="1"/>
          </p:cNvSpPr>
          <p:nvPr>
            <p:ph type="sldNum" sz="quarter" idx="11"/>
          </p:nvPr>
        </p:nvSpPr>
        <p:spPr/>
        <p:txBody>
          <a:bodyPr/>
          <a:lstStyle>
            <a:lvl1pPr>
              <a:defRPr/>
            </a:lvl1pPr>
          </a:lstStyle>
          <a:p>
            <a:pPr>
              <a:defRPr/>
            </a:pPr>
            <a:fld id="{621BEA0F-64B7-5F47-AC31-4A4FBA2068D2}" type="slidenum">
              <a:rPr lang="en-US"/>
              <a:pPr>
                <a:defRPr/>
              </a:pPr>
              <a:t>‹#›</a:t>
            </a:fld>
            <a:endParaRPr lang="en-US" sz="1400" b="0">
              <a:latin typeface="Times New Roman"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smtClean="0"/>
            </a:lvl1pPr>
          </a:lstStyle>
          <a:p>
            <a:pPr>
              <a:defRPr/>
            </a:pPr>
            <a:r>
              <a:rPr lang="en-US"/>
              <a:t>PCK Subsystem</a:t>
            </a:r>
          </a:p>
        </p:txBody>
      </p:sp>
      <p:sp>
        <p:nvSpPr>
          <p:cNvPr id="8" name="Slide Number Placeholder 7"/>
          <p:cNvSpPr>
            <a:spLocks noGrp="1"/>
          </p:cNvSpPr>
          <p:nvPr>
            <p:ph type="sldNum" sz="quarter" idx="11"/>
          </p:nvPr>
        </p:nvSpPr>
        <p:spPr/>
        <p:txBody>
          <a:bodyPr/>
          <a:lstStyle>
            <a:lvl1pPr>
              <a:defRPr/>
            </a:lvl1pPr>
          </a:lstStyle>
          <a:p>
            <a:pPr>
              <a:defRPr/>
            </a:pPr>
            <a:fld id="{5E421FA6-C004-5A4B-9758-D1F7BBEDB32B}" type="slidenum">
              <a:rPr lang="en-US"/>
              <a:pPr>
                <a:defRPr/>
              </a:pPr>
              <a:t>‹#›</a:t>
            </a:fld>
            <a:endParaRPr lang="en-US" sz="1400" b="0">
              <a:latin typeface="Times New Roman"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smtClean="0"/>
            </a:lvl1pPr>
          </a:lstStyle>
          <a:p>
            <a:pPr>
              <a:defRPr/>
            </a:pPr>
            <a:r>
              <a:rPr lang="en-US"/>
              <a:t>PCK Subsystem</a:t>
            </a:r>
          </a:p>
        </p:txBody>
      </p:sp>
      <p:sp>
        <p:nvSpPr>
          <p:cNvPr id="4" name="Slide Number Placeholder 3"/>
          <p:cNvSpPr>
            <a:spLocks noGrp="1"/>
          </p:cNvSpPr>
          <p:nvPr>
            <p:ph type="sldNum" sz="quarter" idx="11"/>
          </p:nvPr>
        </p:nvSpPr>
        <p:spPr/>
        <p:txBody>
          <a:bodyPr/>
          <a:lstStyle>
            <a:lvl1pPr>
              <a:defRPr/>
            </a:lvl1pPr>
          </a:lstStyle>
          <a:p>
            <a:pPr>
              <a:defRPr/>
            </a:pPr>
            <a:fld id="{70B7F378-B50D-6F47-9835-74A9A701BDE1}" type="slidenum">
              <a:rPr lang="en-US"/>
              <a:pPr>
                <a:defRPr/>
              </a:pPr>
              <a:t>‹#›</a:t>
            </a:fld>
            <a:endParaRPr lang="en-US" sz="1400" b="0">
              <a:latin typeface="Times New Roman"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smtClean="0"/>
            </a:lvl1pPr>
          </a:lstStyle>
          <a:p>
            <a:pPr>
              <a:defRPr/>
            </a:pPr>
            <a:r>
              <a:rPr lang="en-US"/>
              <a:t>PCK Subsystem</a:t>
            </a:r>
          </a:p>
        </p:txBody>
      </p:sp>
      <p:sp>
        <p:nvSpPr>
          <p:cNvPr id="3" name="Slide Number Placeholder 2"/>
          <p:cNvSpPr>
            <a:spLocks noGrp="1"/>
          </p:cNvSpPr>
          <p:nvPr>
            <p:ph type="sldNum" sz="quarter" idx="11"/>
          </p:nvPr>
        </p:nvSpPr>
        <p:spPr/>
        <p:txBody>
          <a:bodyPr/>
          <a:lstStyle>
            <a:lvl1pPr>
              <a:defRPr/>
            </a:lvl1pPr>
          </a:lstStyle>
          <a:p>
            <a:pPr>
              <a:defRPr/>
            </a:pPr>
            <a:fld id="{EF9F207A-EB22-3544-9CB0-2753EA9685C0}" type="slidenum">
              <a:rPr lang="en-US"/>
              <a:pPr>
                <a:defRPr/>
              </a:pPr>
              <a:t>‹#›</a:t>
            </a:fld>
            <a:endParaRPr lang="en-US" sz="1400" b="0">
              <a:latin typeface="Times New Roman"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r>
              <a:rPr lang="en-US"/>
              <a:t>PCK Subsystem</a:t>
            </a:r>
          </a:p>
        </p:txBody>
      </p:sp>
      <p:sp>
        <p:nvSpPr>
          <p:cNvPr id="6" name="Slide Number Placeholder 5"/>
          <p:cNvSpPr>
            <a:spLocks noGrp="1"/>
          </p:cNvSpPr>
          <p:nvPr>
            <p:ph type="sldNum" sz="quarter" idx="11"/>
          </p:nvPr>
        </p:nvSpPr>
        <p:spPr/>
        <p:txBody>
          <a:bodyPr/>
          <a:lstStyle>
            <a:lvl1pPr>
              <a:defRPr/>
            </a:lvl1pPr>
          </a:lstStyle>
          <a:p>
            <a:pPr>
              <a:defRPr/>
            </a:pPr>
            <a:fld id="{EAE16438-49A4-B546-9706-F6BF54CBDB63}" type="slidenum">
              <a:rPr lang="en-US"/>
              <a:pPr>
                <a:defRPr/>
              </a:pPr>
              <a:t>‹#›</a:t>
            </a:fld>
            <a:endParaRPr lang="en-US" sz="1400" b="0">
              <a:latin typeface="Times New Roman"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r>
              <a:rPr lang="en-US"/>
              <a:t>PCK Subsystem</a:t>
            </a:r>
          </a:p>
        </p:txBody>
      </p:sp>
      <p:sp>
        <p:nvSpPr>
          <p:cNvPr id="6" name="Slide Number Placeholder 5"/>
          <p:cNvSpPr>
            <a:spLocks noGrp="1"/>
          </p:cNvSpPr>
          <p:nvPr>
            <p:ph type="sldNum" sz="quarter" idx="11"/>
          </p:nvPr>
        </p:nvSpPr>
        <p:spPr/>
        <p:txBody>
          <a:bodyPr/>
          <a:lstStyle>
            <a:lvl1pPr>
              <a:defRPr/>
            </a:lvl1pPr>
          </a:lstStyle>
          <a:p>
            <a:pPr>
              <a:defRPr/>
            </a:pPr>
            <a:fld id="{1B9AC091-1D56-244C-A781-F6F2B67A2CDF}" type="slidenum">
              <a:rPr lang="en-US"/>
              <a:pPr>
                <a:defRPr/>
              </a:pPr>
              <a:t>‹#›</a:t>
            </a:fld>
            <a:endParaRPr lang="en-US" sz="1400" b="0">
              <a:latin typeface="Times New Roman"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93963" y="381000"/>
            <a:ext cx="5727700" cy="474663"/>
          </a:xfrm>
          <a:prstGeom prst="rect">
            <a:avLst/>
          </a:prstGeom>
          <a:noFill/>
          <a:ln w="12700">
            <a:noFill/>
            <a:miter lim="800000"/>
            <a:headEnd/>
            <a:tailEnd/>
          </a:ln>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36867" name="Line 3"/>
          <p:cNvSpPr>
            <a:spLocks noChangeShapeType="1"/>
          </p:cNvSpPr>
          <p:nvPr/>
        </p:nvSpPr>
        <p:spPr bwMode="auto">
          <a:xfrm>
            <a:off x="206375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36868"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nSpc>
                <a:spcPct val="90000"/>
              </a:lnSpc>
              <a:defRPr/>
            </a:pPr>
            <a:r>
              <a:rPr lang="en-US" sz="1400" b="1">
                <a:latin typeface="Arial" charset="0"/>
              </a:rPr>
              <a:t>Navigation and Ancillary Information Facility</a:t>
            </a:r>
          </a:p>
        </p:txBody>
      </p:sp>
      <p:sp>
        <p:nvSpPr>
          <p:cNvPr id="1029" name="Rectangle 5"/>
          <p:cNvSpPr>
            <a:spLocks noGrp="1" noChangeArrowheads="1"/>
          </p:cNvSpPr>
          <p:nvPr>
            <p:ph type="body" idx="1"/>
          </p:nvPr>
        </p:nvSpPr>
        <p:spPr bwMode="auto">
          <a:xfrm>
            <a:off x="692150" y="1987550"/>
            <a:ext cx="7772400" cy="4114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6870"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sp>
        <p:nvSpPr>
          <p:cNvPr id="36871" name="Rectangle 7"/>
          <p:cNvSpPr>
            <a:spLocks noGrp="1" noChangeArrowheads="1"/>
          </p:cNvSpPr>
          <p:nvPr>
            <p:ph type="ftr" sz="quarter" idx="3"/>
          </p:nvPr>
        </p:nvSpPr>
        <p:spPr bwMode="auto">
          <a:xfrm>
            <a:off x="0" y="6629400"/>
            <a:ext cx="28956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defRPr sz="1000" b="1" smtClean="0">
                <a:latin typeface="Arial" charset="0"/>
              </a:defRPr>
            </a:lvl1pPr>
          </a:lstStyle>
          <a:p>
            <a:pPr>
              <a:defRPr/>
            </a:pPr>
            <a:r>
              <a:rPr lang="en-US"/>
              <a:t>PCK Subsystem</a:t>
            </a:r>
          </a:p>
        </p:txBody>
      </p:sp>
      <p:sp>
        <p:nvSpPr>
          <p:cNvPr id="36872" name="Rectangle 8"/>
          <p:cNvSpPr>
            <a:spLocks noGrp="1" noChangeArrowheads="1"/>
          </p:cNvSpPr>
          <p:nvPr>
            <p:ph type="sldNum" sz="quarter" idx="4"/>
          </p:nvPr>
        </p:nvSpPr>
        <p:spPr bwMode="auto">
          <a:xfrm>
            <a:off x="7251700" y="6629400"/>
            <a:ext cx="19050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atin typeface="Arial" charset="0"/>
              </a:defRPr>
            </a:lvl1pPr>
          </a:lstStyle>
          <a:p>
            <a:pPr>
              <a:defRPr/>
            </a:pPr>
            <a:fld id="{0184EBA6-E76C-CF40-A59A-16EBA52B9B5D}" type="slidenum">
              <a:rPr lang="en-US"/>
              <a:pPr>
                <a:defRPr/>
              </a:pPr>
              <a:t>‹#›</a:t>
            </a:fld>
            <a:endParaRPr lang="en-US" sz="1400"/>
          </a:p>
        </p:txBody>
      </p:sp>
      <p:grpSp>
        <p:nvGrpSpPr>
          <p:cNvPr id="1033" name="Group 9"/>
          <p:cNvGrpSpPr>
            <a:grpSpLocks/>
          </p:cNvGrpSpPr>
          <p:nvPr/>
        </p:nvGrpSpPr>
        <p:grpSpPr bwMode="auto">
          <a:xfrm>
            <a:off x="177800" y="182563"/>
            <a:ext cx="1824038" cy="896937"/>
            <a:chOff x="112" y="115"/>
            <a:chExt cx="1149" cy="565"/>
          </a:xfrm>
        </p:grpSpPr>
        <p:sp>
          <p:nvSpPr>
            <p:cNvPr id="36874"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36875"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36876"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36877"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36878"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36879"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36880"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36881"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36882"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36883"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36884"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36885" name="Text Box 21"/>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defRPr/>
              </a:pPr>
              <a:r>
                <a:rPr lang="en-US" sz="4400">
                  <a:solidFill>
                    <a:srgbClr val="E30101"/>
                  </a:solidFill>
                  <a:latin typeface="Arial" charset="0"/>
                </a:rPr>
                <a:t>N</a:t>
              </a:r>
              <a:endParaRPr lang="en-US" sz="4400">
                <a:latin typeface="Arial" charset="0"/>
              </a:endParaRPr>
            </a:p>
          </p:txBody>
        </p:sp>
        <p:sp>
          <p:nvSpPr>
            <p:cNvPr id="36886" name="Text Box 22"/>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defRPr/>
              </a:pPr>
              <a:r>
                <a:rPr lang="en-US" sz="4400">
                  <a:solidFill>
                    <a:srgbClr val="E30101"/>
                  </a:solidFill>
                  <a:latin typeface="Arial" charset="0"/>
                </a:rPr>
                <a:t>IF</a:t>
              </a:r>
              <a:endParaRPr lang="en-US" sz="4400">
                <a:latin typeface="Arial" charset="0"/>
              </a:endParaRPr>
            </a:p>
          </p:txBody>
        </p:sp>
      </p:gr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Lst>
  <p:hf hdr="0" dt="0"/>
  <p:txStyles>
    <p:titleStyle>
      <a:lvl1pPr algn="ctr" rtl="0" eaLnBrk="0" fontAlgn="base" hangingPunct="0">
        <a:lnSpc>
          <a:spcPct val="87000"/>
        </a:lnSpc>
        <a:spcBef>
          <a:spcPct val="0"/>
        </a:spcBef>
        <a:spcAft>
          <a:spcPct val="0"/>
        </a:spcAft>
        <a:defRPr sz="3200" b="1">
          <a:solidFill>
            <a:schemeClr val="tx2"/>
          </a:solidFill>
          <a:latin typeface="+mj-lt"/>
          <a:ea typeface="ＭＳ Ｐゴシック" charset="-128"/>
          <a:cs typeface="ＭＳ Ｐゴシック" charset="-128"/>
        </a:defRPr>
      </a:lvl1pPr>
      <a:lvl2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2pPr>
      <a:lvl3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3pPr>
      <a:lvl4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4pPr>
      <a:lvl5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5pPr>
      <a:lvl6pPr marL="457200" algn="ctr" rtl="0" eaLnBrk="0" fontAlgn="base" hangingPunct="0">
        <a:lnSpc>
          <a:spcPct val="87000"/>
        </a:lnSpc>
        <a:spcBef>
          <a:spcPct val="0"/>
        </a:spcBef>
        <a:spcAft>
          <a:spcPct val="0"/>
        </a:spcAft>
        <a:defRPr sz="3200" b="1">
          <a:solidFill>
            <a:schemeClr val="tx2"/>
          </a:solidFill>
          <a:latin typeface="Arial" charset="0"/>
        </a:defRPr>
      </a:lvl6pPr>
      <a:lvl7pPr marL="914400" algn="ctr" rtl="0" eaLnBrk="0" fontAlgn="base" hangingPunct="0">
        <a:lnSpc>
          <a:spcPct val="87000"/>
        </a:lnSpc>
        <a:spcBef>
          <a:spcPct val="0"/>
        </a:spcBef>
        <a:spcAft>
          <a:spcPct val="0"/>
        </a:spcAft>
        <a:defRPr sz="3200" b="1">
          <a:solidFill>
            <a:schemeClr val="tx2"/>
          </a:solidFill>
          <a:latin typeface="Arial" charset="0"/>
        </a:defRPr>
      </a:lvl7pPr>
      <a:lvl8pPr marL="1371600" algn="ctr" rtl="0" eaLnBrk="0" fontAlgn="base" hangingPunct="0">
        <a:lnSpc>
          <a:spcPct val="87000"/>
        </a:lnSpc>
        <a:spcBef>
          <a:spcPct val="0"/>
        </a:spcBef>
        <a:spcAft>
          <a:spcPct val="0"/>
        </a:spcAft>
        <a:defRPr sz="3200" b="1">
          <a:solidFill>
            <a:schemeClr val="tx2"/>
          </a:solidFill>
          <a:latin typeface="Arial" charset="0"/>
        </a:defRPr>
      </a:lvl8pPr>
      <a:lvl9pPr marL="1828800" algn="ctr" rtl="0" eaLnBrk="0" fontAlgn="base" hangingPunct="0">
        <a:lnSpc>
          <a:spcPct val="87000"/>
        </a:lnSpc>
        <a:spcBef>
          <a:spcPct val="0"/>
        </a:spcBef>
        <a:spcAft>
          <a:spcPct val="0"/>
        </a:spcAft>
        <a:defRPr sz="3200" b="1">
          <a:solidFill>
            <a:schemeClr val="tx2"/>
          </a:solidFill>
          <a:latin typeface="Arial"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naif.jpl.nasa.gov/naif/utilities.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1589088" y="2428875"/>
            <a:ext cx="6096000" cy="1006475"/>
          </a:xfrm>
          <a:noFill/>
        </p:spPr>
        <p:txBody>
          <a:bodyPr/>
          <a:lstStyle/>
          <a:p>
            <a:r>
              <a:rPr lang="en-US" sz="3600"/>
              <a:t>Planetary Constants Kernel</a:t>
            </a:r>
            <a:br>
              <a:rPr lang="en-US" sz="3600"/>
            </a:br>
            <a:r>
              <a:rPr lang="en-US" sz="3600"/>
              <a:t>PCK</a:t>
            </a:r>
          </a:p>
        </p:txBody>
      </p:sp>
      <p:sp>
        <p:nvSpPr>
          <p:cNvPr id="15363" name="Rectangle 3"/>
          <p:cNvSpPr>
            <a:spLocks noGrp="1" noChangeArrowheads="1"/>
          </p:cNvSpPr>
          <p:nvPr>
            <p:ph type="subTitle" idx="1"/>
          </p:nvPr>
        </p:nvSpPr>
        <p:spPr>
          <a:xfrm>
            <a:off x="2895600" y="4876800"/>
            <a:ext cx="3581400" cy="533400"/>
          </a:xfrm>
          <a:noFill/>
        </p:spPr>
        <p:txBody>
          <a:bodyPr lIns="90487" rIns="90487"/>
          <a:lstStyle/>
          <a:p>
            <a:pPr marL="285750" indent="-285750"/>
            <a:r>
              <a:rPr lang="en-US" dirty="0">
                <a:solidFill>
                  <a:schemeClr val="tx2"/>
                </a:solidFill>
              </a:rPr>
              <a:t>April 2023</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a:t>PCK Subsystem</a:t>
            </a:r>
            <a:endParaRPr lang="en-US" dirty="0"/>
          </a:p>
        </p:txBody>
      </p:sp>
      <p:sp>
        <p:nvSpPr>
          <p:cNvPr id="33795" name="Slide Number Placeholder 4"/>
          <p:cNvSpPr>
            <a:spLocks noGrp="1"/>
          </p:cNvSpPr>
          <p:nvPr>
            <p:ph type="sldNum" sz="quarter" idx="11"/>
          </p:nvPr>
        </p:nvSpPr>
        <p:spPr>
          <a:noFill/>
        </p:spPr>
        <p:txBody>
          <a:bodyPr/>
          <a:lstStyle/>
          <a:p>
            <a:fld id="{FAEE1E36-8D6B-D540-8394-CFE5EF30DBB7}" type="slidenum">
              <a:rPr lang="en-US" smtClean="0"/>
              <a:pPr/>
              <a:t>10</a:t>
            </a:fld>
            <a:endParaRPr lang="en-US" sz="1400" b="0" dirty="0">
              <a:latin typeface="Times New Roman" charset="0"/>
            </a:endParaRPr>
          </a:p>
        </p:txBody>
      </p:sp>
      <p:sp>
        <p:nvSpPr>
          <p:cNvPr id="33796" name="Rectangle 2"/>
          <p:cNvSpPr>
            <a:spLocks noGrp="1" noChangeArrowheads="1"/>
          </p:cNvSpPr>
          <p:nvPr>
            <p:ph type="body" idx="1"/>
          </p:nvPr>
        </p:nvSpPr>
        <p:spPr>
          <a:xfrm>
            <a:off x="234950" y="1377950"/>
            <a:ext cx="8763000" cy="5410200"/>
          </a:xfrm>
          <a:noFill/>
        </p:spPr>
        <p:txBody>
          <a:bodyPr lIns="90487" rIns="90487"/>
          <a:lstStyle/>
          <a:p>
            <a:r>
              <a:rPr lang="en-US" dirty="0"/>
              <a:t>Many PCK reference frame specifications are built into SPICE. Examples are IAU_SATURN and IAU_TITAN.</a:t>
            </a:r>
          </a:p>
          <a:p>
            <a:pPr lvl="1"/>
            <a:r>
              <a:rPr lang="en-US" sz="2000" dirty="0"/>
              <a:t>To use these, load a </a:t>
            </a:r>
            <a:r>
              <a:rPr lang="en-US" sz="2000" u="sng" dirty="0"/>
              <a:t>text PCK</a:t>
            </a:r>
            <a:r>
              <a:rPr lang="en-US" sz="2000" dirty="0"/>
              <a:t> file containing orientation data for the body of interest.</a:t>
            </a:r>
          </a:p>
          <a:p>
            <a:pPr lvl="2"/>
            <a:r>
              <a:rPr lang="en-US" dirty="0"/>
              <a:t>Typically this is the current generic text PCK</a:t>
            </a:r>
          </a:p>
          <a:p>
            <a:pPr lvl="1"/>
            <a:r>
              <a:rPr lang="en-US" dirty="0"/>
              <a:t>Be very cautious about using IAU_EARTH and IAU_MOON; the </a:t>
            </a:r>
            <a:r>
              <a:rPr lang="en-US" u="sng" dirty="0"/>
              <a:t>binary</a:t>
            </a:r>
            <a:r>
              <a:rPr lang="en-US" dirty="0"/>
              <a:t> PCKs for these two bodies offer much</a:t>
            </a:r>
            <a:r>
              <a:rPr lang="en-US" i="1" dirty="0"/>
              <a:t> </a:t>
            </a:r>
            <a:r>
              <a:rPr lang="en-US" dirty="0"/>
              <a:t>more accuracy.</a:t>
            </a:r>
          </a:p>
          <a:p>
            <a:pPr lvl="1"/>
            <a:r>
              <a:rPr lang="en-US" dirty="0"/>
              <a:t>Data for a small number of comets and asteroids are included. </a:t>
            </a:r>
            <a:endParaRPr lang="en-US" sz="1200" dirty="0"/>
          </a:p>
          <a:p>
            <a:endParaRPr lang="en-US" dirty="0"/>
          </a:p>
          <a:p>
            <a:r>
              <a:rPr lang="en-US" dirty="0"/>
              <a:t>Other PCK frames are not built-in and must be defined in a frames kernel that is loaded by your program. Examples are body fixed frames for asteroids or “newer” natural satellites.</a:t>
            </a:r>
          </a:p>
          <a:p>
            <a:pPr lvl="1"/>
            <a:r>
              <a:rPr lang="en-US" dirty="0"/>
              <a:t>See the Frames Required Reading technical reference for information on creating frame kernels that specify PCK reference frames.</a:t>
            </a:r>
            <a:endParaRPr lang="en-US" sz="2000" dirty="0"/>
          </a:p>
        </p:txBody>
      </p:sp>
      <p:sp>
        <p:nvSpPr>
          <p:cNvPr id="33797" name="Rectangle 3"/>
          <p:cNvSpPr>
            <a:spLocks noGrp="1" noChangeArrowheads="1"/>
          </p:cNvSpPr>
          <p:nvPr>
            <p:ph type="title"/>
          </p:nvPr>
        </p:nvSpPr>
        <p:spPr>
          <a:xfrm>
            <a:off x="2139950" y="12365"/>
            <a:ext cx="6354704" cy="918816"/>
          </a:xfrm>
        </p:spPr>
        <p:txBody>
          <a:bodyPr/>
          <a:lstStyle/>
          <a:p>
            <a:r>
              <a:rPr lang="en-US" dirty="0"/>
              <a:t>Location of Text PCK </a:t>
            </a:r>
            <a:br>
              <a:rPr lang="en-US" dirty="0"/>
            </a:br>
            <a:r>
              <a:rPr lang="en-US" dirty="0"/>
              <a:t>Reference Frame Specifications</a:t>
            </a:r>
          </a:p>
        </p:txBody>
      </p:sp>
    </p:spTree>
    <p:extLst>
      <p:ext uri="{BB962C8B-B14F-4D97-AF65-F5344CB8AC3E}">
        <p14:creationId xmlns:p14="http://schemas.microsoft.com/office/powerpoint/2010/main" val="162605994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a:t>PCK Subsystem</a:t>
            </a:r>
            <a:endParaRPr lang="en-US" dirty="0"/>
          </a:p>
        </p:txBody>
      </p:sp>
      <p:sp>
        <p:nvSpPr>
          <p:cNvPr id="33795" name="Slide Number Placeholder 4"/>
          <p:cNvSpPr>
            <a:spLocks noGrp="1"/>
          </p:cNvSpPr>
          <p:nvPr>
            <p:ph type="sldNum" sz="quarter" idx="11"/>
          </p:nvPr>
        </p:nvSpPr>
        <p:spPr>
          <a:noFill/>
        </p:spPr>
        <p:txBody>
          <a:bodyPr/>
          <a:lstStyle/>
          <a:p>
            <a:fld id="{FAEE1E36-8D6B-D540-8394-CFE5EF30DBB7}" type="slidenum">
              <a:rPr lang="en-US" smtClean="0"/>
              <a:pPr/>
              <a:t>11</a:t>
            </a:fld>
            <a:endParaRPr lang="en-US" sz="1400" b="0" dirty="0">
              <a:latin typeface="Times New Roman" charset="0"/>
            </a:endParaRPr>
          </a:p>
        </p:txBody>
      </p:sp>
      <p:sp>
        <p:nvSpPr>
          <p:cNvPr id="33796" name="Rectangle 2"/>
          <p:cNvSpPr>
            <a:spLocks noGrp="1" noChangeArrowheads="1"/>
          </p:cNvSpPr>
          <p:nvPr>
            <p:ph type="body" idx="1"/>
          </p:nvPr>
        </p:nvSpPr>
        <p:spPr>
          <a:xfrm>
            <a:off x="234950" y="2139950"/>
            <a:ext cx="8763000" cy="3886200"/>
          </a:xfrm>
          <a:noFill/>
        </p:spPr>
        <p:txBody>
          <a:bodyPr lIns="90487" rIns="90487"/>
          <a:lstStyle/>
          <a:p>
            <a:r>
              <a:rPr lang="en-US" sz="2600" dirty="0"/>
              <a:t>Special high-accuracy earth and lunar body-fixed frames are realized using binary PCKs.</a:t>
            </a:r>
          </a:p>
          <a:p>
            <a:pPr lvl="1"/>
            <a:r>
              <a:rPr lang="en-US" sz="2000" dirty="0"/>
              <a:t>These frames are named:</a:t>
            </a:r>
          </a:p>
          <a:p>
            <a:pPr lvl="2"/>
            <a:r>
              <a:rPr lang="en-US" sz="2000" dirty="0"/>
              <a:t>For the earth:  ITRF93</a:t>
            </a:r>
          </a:p>
          <a:p>
            <a:pPr lvl="2"/>
            <a:r>
              <a:rPr lang="en-US" sz="2000" dirty="0"/>
              <a:t>For the moon: MOON_PA and MOON_ME</a:t>
            </a:r>
          </a:p>
          <a:p>
            <a:endParaRPr lang="en-US" sz="2600" dirty="0"/>
          </a:p>
          <a:p>
            <a:r>
              <a:rPr lang="en-US" sz="2600" dirty="0"/>
              <a:t>To use high-accuracy earth or moon orientation, load the appropriate </a:t>
            </a:r>
            <a:r>
              <a:rPr lang="en-US" sz="2600" u="sng" dirty="0"/>
              <a:t>binary PCK</a:t>
            </a:r>
            <a:r>
              <a:rPr lang="en-US" sz="2600" dirty="0"/>
              <a:t> and allied FK.</a:t>
            </a:r>
          </a:p>
          <a:p>
            <a:pPr lvl="1"/>
            <a:r>
              <a:rPr lang="en-US" dirty="0">
                <a:solidFill>
                  <a:schemeClr val="accent6"/>
                </a:solidFill>
              </a:rPr>
              <a:t>See the special tutorial “lunar-earth_pck-fk” for details on these.</a:t>
            </a:r>
          </a:p>
        </p:txBody>
      </p:sp>
      <p:sp>
        <p:nvSpPr>
          <p:cNvPr id="33797" name="Rectangle 3"/>
          <p:cNvSpPr>
            <a:spLocks noGrp="1" noChangeArrowheads="1"/>
          </p:cNvSpPr>
          <p:nvPr>
            <p:ph type="title"/>
          </p:nvPr>
        </p:nvSpPr>
        <p:spPr>
          <a:xfrm>
            <a:off x="2139950" y="12365"/>
            <a:ext cx="6354704" cy="918816"/>
          </a:xfrm>
        </p:spPr>
        <p:txBody>
          <a:bodyPr/>
          <a:lstStyle/>
          <a:p>
            <a:r>
              <a:rPr lang="en-US" dirty="0"/>
              <a:t>Location of Binary PCK </a:t>
            </a:r>
            <a:br>
              <a:rPr lang="en-US" dirty="0"/>
            </a:br>
            <a:r>
              <a:rPr lang="en-US" dirty="0"/>
              <a:t>Reference Frame Specifications</a:t>
            </a:r>
          </a:p>
        </p:txBody>
      </p:sp>
    </p:spTree>
    <p:extLst>
      <p:ext uri="{BB962C8B-B14F-4D97-AF65-F5344CB8AC3E}">
        <p14:creationId xmlns:p14="http://schemas.microsoft.com/office/powerpoint/2010/main" val="87138085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3"/>
          <p:cNvSpPr>
            <a:spLocks noGrp="1"/>
          </p:cNvSpPr>
          <p:nvPr>
            <p:ph type="ftr" sz="quarter" idx="10"/>
          </p:nvPr>
        </p:nvSpPr>
        <p:spPr>
          <a:noFill/>
        </p:spPr>
        <p:txBody>
          <a:bodyPr/>
          <a:lstStyle/>
          <a:p>
            <a:r>
              <a:rPr lang="en-US"/>
              <a:t>PCK Subsystem</a:t>
            </a:r>
            <a:endParaRPr lang="en-US" dirty="0"/>
          </a:p>
        </p:txBody>
      </p:sp>
      <p:sp>
        <p:nvSpPr>
          <p:cNvPr id="29699" name="Slide Number Placeholder 4"/>
          <p:cNvSpPr>
            <a:spLocks noGrp="1"/>
          </p:cNvSpPr>
          <p:nvPr>
            <p:ph type="sldNum" sz="quarter" idx="11"/>
          </p:nvPr>
        </p:nvSpPr>
        <p:spPr>
          <a:noFill/>
        </p:spPr>
        <p:txBody>
          <a:bodyPr/>
          <a:lstStyle/>
          <a:p>
            <a:fld id="{01D90F35-2ABF-944C-B5B7-86411D51C2E8}" type="slidenum">
              <a:rPr lang="en-US" smtClean="0"/>
              <a:pPr/>
              <a:t>12</a:t>
            </a:fld>
            <a:endParaRPr lang="en-US" sz="1400" b="0" dirty="0">
              <a:latin typeface="Times New Roman" charset="0"/>
            </a:endParaRPr>
          </a:p>
        </p:txBody>
      </p:sp>
      <p:sp>
        <p:nvSpPr>
          <p:cNvPr id="29700" name="Rectangle 19"/>
          <p:cNvSpPr>
            <a:spLocks noGrp="1" noChangeArrowheads="1"/>
          </p:cNvSpPr>
          <p:nvPr>
            <p:ph type="title"/>
          </p:nvPr>
        </p:nvSpPr>
        <p:spPr>
          <a:xfrm>
            <a:off x="3469135" y="381000"/>
            <a:ext cx="3867846" cy="490391"/>
          </a:xfrm>
        </p:spPr>
        <p:txBody>
          <a:bodyPr/>
          <a:lstStyle/>
          <a:p>
            <a:r>
              <a:rPr lang="en-US" dirty="0"/>
              <a:t>PCK Shape Models</a:t>
            </a:r>
          </a:p>
        </p:txBody>
      </p:sp>
      <p:sp>
        <p:nvSpPr>
          <p:cNvPr id="29701" name="Rectangle 22"/>
          <p:cNvSpPr>
            <a:spLocks noGrp="1" noChangeArrowheads="1"/>
          </p:cNvSpPr>
          <p:nvPr>
            <p:ph type="body" idx="1"/>
          </p:nvPr>
        </p:nvSpPr>
        <p:spPr>
          <a:xfrm>
            <a:off x="234950" y="1225550"/>
            <a:ext cx="8763000" cy="5181600"/>
          </a:xfrm>
          <a:noFill/>
        </p:spPr>
        <p:txBody>
          <a:bodyPr lIns="90487" rIns="90487"/>
          <a:lstStyle/>
          <a:p>
            <a:pPr>
              <a:lnSpc>
                <a:spcPct val="80000"/>
              </a:lnSpc>
            </a:pPr>
            <a:r>
              <a:rPr lang="en-US" dirty="0"/>
              <a:t>PCK shape models are nominally triaxial ellipsoids</a:t>
            </a:r>
          </a:p>
          <a:p>
            <a:pPr marL="628650" lvl="1">
              <a:lnSpc>
                <a:spcPct val="80000"/>
              </a:lnSpc>
            </a:pPr>
            <a:r>
              <a:rPr lang="en-US" sz="2000" dirty="0"/>
              <a:t>For many bodies, the two equatorial axes have the same value; these bodies have a spheroidal shape.</a:t>
            </a:r>
          </a:p>
          <a:p>
            <a:pPr marL="628650" lvl="1">
              <a:lnSpc>
                <a:spcPct val="80000"/>
              </a:lnSpc>
            </a:pPr>
            <a:r>
              <a:rPr lang="en-US" sz="2000" dirty="0"/>
              <a:t>For some bodies, one or more radii have not been determined.</a:t>
            </a:r>
          </a:p>
          <a:p>
            <a:pPr marL="628650" lvl="1">
              <a:lnSpc>
                <a:spcPct val="80000"/>
              </a:lnSpc>
            </a:pPr>
            <a:r>
              <a:rPr lang="en-US" sz="2000" dirty="0"/>
              <a:t>See the DSK tutorial for information about other kinds of shape models available within SPICE.</a:t>
            </a:r>
          </a:p>
          <a:p>
            <a:pPr>
              <a:lnSpc>
                <a:spcPct val="80000"/>
              </a:lnSpc>
            </a:pPr>
            <a:endParaRPr lang="en-US" dirty="0"/>
          </a:p>
          <a:p>
            <a:pPr>
              <a:lnSpc>
                <a:spcPct val="80000"/>
              </a:lnSpc>
            </a:pPr>
            <a:r>
              <a:rPr lang="en-US" dirty="0"/>
              <a:t>Although many bodies are in fact modeled as spheres or spheroids, SPICE usually deals with the general, triaxial case.</a:t>
            </a:r>
          </a:p>
          <a:p>
            <a:pPr marL="628650" lvl="1">
              <a:lnSpc>
                <a:spcPct val="80000"/>
              </a:lnSpc>
            </a:pPr>
            <a:r>
              <a:rPr lang="en-US" sz="2000" dirty="0"/>
              <a:t>Exception:  SPICE supports geodetic coordinate transformations only for bodies modeled as spheres or spheroids.</a:t>
            </a:r>
          </a:p>
          <a:p>
            <a:pPr lvl="2">
              <a:lnSpc>
                <a:spcPct val="80000"/>
              </a:lnSpc>
            </a:pPr>
            <a:r>
              <a:rPr lang="en-US" sz="1600" dirty="0"/>
              <a:t>RECGEO, GEOREC, DGEODR, DRDGEO and XFMSTA  are the modules performing these transformations.</a:t>
            </a:r>
          </a:p>
          <a:p>
            <a:pPr marL="628650" lvl="1">
              <a:lnSpc>
                <a:spcPct val="80000"/>
              </a:lnSpc>
            </a:pPr>
            <a:r>
              <a:rPr lang="en-US" sz="2000" dirty="0"/>
              <a:t>Exception: SPICE supports planetographic coordinate transformations only for bodies modeled as spheres or spheroids.</a:t>
            </a:r>
          </a:p>
          <a:p>
            <a:pPr lvl="2">
              <a:lnSpc>
                <a:spcPct val="80000"/>
              </a:lnSpc>
            </a:pPr>
            <a:r>
              <a:rPr lang="en-US" sz="1600" dirty="0"/>
              <a:t>PGRREC, RECPGR, DPGRDR, DRDPGR and XFMSTA are the modules supporting these transformations.</a:t>
            </a:r>
          </a:p>
        </p:txBody>
      </p:sp>
    </p:spTree>
    <p:extLst>
      <p:ext uri="{BB962C8B-B14F-4D97-AF65-F5344CB8AC3E}">
        <p14:creationId xmlns:p14="http://schemas.microsoft.com/office/powerpoint/2010/main" val="113330379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3"/>
          <p:cNvSpPr>
            <a:spLocks noGrp="1"/>
          </p:cNvSpPr>
          <p:nvPr>
            <p:ph type="ftr" sz="quarter" idx="10"/>
          </p:nvPr>
        </p:nvSpPr>
        <p:spPr>
          <a:noFill/>
        </p:spPr>
        <p:txBody>
          <a:bodyPr/>
          <a:lstStyle/>
          <a:p>
            <a:r>
              <a:rPr lang="en-US"/>
              <a:t>PCK Subsystem</a:t>
            </a:r>
          </a:p>
        </p:txBody>
      </p:sp>
      <p:sp>
        <p:nvSpPr>
          <p:cNvPr id="35843" name="Slide Number Placeholder 4"/>
          <p:cNvSpPr>
            <a:spLocks noGrp="1"/>
          </p:cNvSpPr>
          <p:nvPr>
            <p:ph type="sldNum" sz="quarter" idx="11"/>
          </p:nvPr>
        </p:nvSpPr>
        <p:spPr>
          <a:noFill/>
        </p:spPr>
        <p:txBody>
          <a:bodyPr/>
          <a:lstStyle/>
          <a:p>
            <a:fld id="{B839D920-B185-844D-A133-9705210D552A}" type="slidenum">
              <a:rPr lang="en-US" smtClean="0"/>
              <a:pPr/>
              <a:t>13</a:t>
            </a:fld>
            <a:endParaRPr lang="en-US" sz="1400" b="0">
              <a:latin typeface="Times New Roman" charset="0"/>
            </a:endParaRPr>
          </a:p>
        </p:txBody>
      </p:sp>
      <p:sp>
        <p:nvSpPr>
          <p:cNvPr id="35844" name="Rectangle 2"/>
          <p:cNvSpPr>
            <a:spLocks noGrp="1" noChangeArrowheads="1"/>
          </p:cNvSpPr>
          <p:nvPr>
            <p:ph type="body" idx="1"/>
          </p:nvPr>
        </p:nvSpPr>
        <p:spPr>
          <a:xfrm>
            <a:off x="234950" y="1606550"/>
            <a:ext cx="8839200" cy="4343400"/>
          </a:xfrm>
          <a:noFill/>
        </p:spPr>
        <p:txBody>
          <a:bodyPr lIns="90487" rIns="90487"/>
          <a:lstStyle/>
          <a:p>
            <a:pPr>
              <a:lnSpc>
                <a:spcPct val="80000"/>
              </a:lnSpc>
            </a:pPr>
            <a:r>
              <a:rPr lang="en-US" dirty="0"/>
              <a:t>PCK orientation data are usually accessed using frame subsystem or ephemeris subsystem APIs.</a:t>
            </a:r>
            <a:endParaRPr lang="en-US" sz="2000" dirty="0"/>
          </a:p>
          <a:p>
            <a:pPr lvl="1">
              <a:lnSpc>
                <a:spcPct val="80000"/>
              </a:lnSpc>
            </a:pPr>
            <a:r>
              <a:rPr lang="en-US" dirty="0"/>
              <a:t>Example: Get the IAU_SATURN body-fixed reference frame to J2000 position or state transformation matrix at ET:</a:t>
            </a:r>
            <a:endParaRPr lang="en-US" sz="1600" dirty="0"/>
          </a:p>
          <a:p>
            <a:pPr lvl="2">
              <a:lnSpc>
                <a:spcPct val="80000"/>
              </a:lnSpc>
            </a:pPr>
            <a:r>
              <a:rPr lang="en-US" sz="1600" dirty="0"/>
              <a:t>CALL PXFORM ( 'IAU_SATURN', 'J2000', ET, RMAT    )</a:t>
            </a:r>
          </a:p>
          <a:p>
            <a:pPr lvl="2">
              <a:lnSpc>
                <a:spcPct val="80000"/>
              </a:lnSpc>
            </a:pPr>
            <a:r>
              <a:rPr lang="en-US" sz="1600" dirty="0"/>
              <a:t>CALL SXFORM ( 'IAU_SATURN', 'J2000', ET, XFORM  )</a:t>
            </a:r>
          </a:p>
          <a:p>
            <a:pPr lvl="1">
              <a:lnSpc>
                <a:spcPct val="80000"/>
              </a:lnSpc>
            </a:pPr>
            <a:endParaRPr lang="en-US" dirty="0"/>
          </a:p>
          <a:p>
            <a:pPr lvl="1">
              <a:lnSpc>
                <a:spcPct val="80000"/>
              </a:lnSpc>
            </a:pPr>
            <a:r>
              <a:rPr lang="en-US" dirty="0"/>
              <a:t>Example: Get the state of Saturn relative to Cassini in the IAU_SATURN body-fixed reference frame:</a:t>
            </a:r>
            <a:endParaRPr lang="en-US" sz="1600" dirty="0"/>
          </a:p>
          <a:p>
            <a:pPr lvl="2">
              <a:lnSpc>
                <a:spcPct val="80000"/>
              </a:lnSpc>
            </a:pPr>
            <a:r>
              <a:rPr lang="en-US" sz="1600" dirty="0"/>
              <a:t>CALL SPKEZR ( 'SATURN', ET, 'IAU_SATURN', 'LT+S', 'CASSINI', STATE, LT )</a:t>
            </a:r>
          </a:p>
          <a:p>
            <a:pPr>
              <a:lnSpc>
                <a:spcPct val="80000"/>
              </a:lnSpc>
            </a:pPr>
            <a:endParaRPr lang="en-US" dirty="0"/>
          </a:p>
          <a:p>
            <a:pPr>
              <a:lnSpc>
                <a:spcPct val="80000"/>
              </a:lnSpc>
              <a:spcBef>
                <a:spcPts val="790"/>
              </a:spcBef>
            </a:pPr>
            <a:r>
              <a:rPr lang="en-US" dirty="0"/>
              <a:t>PCK shape data are usually accessed using APIs needing size and shape data such as SUBPT, SUBSLR, ILUMIN, etc.</a:t>
            </a:r>
          </a:p>
        </p:txBody>
      </p:sp>
      <p:sp>
        <p:nvSpPr>
          <p:cNvPr id="35845" name="Rectangle 3"/>
          <p:cNvSpPr>
            <a:spLocks noGrp="1" noChangeArrowheads="1"/>
          </p:cNvSpPr>
          <p:nvPr>
            <p:ph type="title"/>
          </p:nvPr>
        </p:nvSpPr>
        <p:spPr>
          <a:xfrm>
            <a:off x="3684938" y="381000"/>
            <a:ext cx="3252092" cy="490391"/>
          </a:xfrm>
        </p:spPr>
        <p:txBody>
          <a:bodyPr/>
          <a:lstStyle/>
          <a:p>
            <a:r>
              <a:rPr lang="en-US" dirty="0"/>
              <a:t>Using PCK Data</a:t>
            </a:r>
          </a:p>
        </p:txBody>
      </p:sp>
      <p:sp>
        <p:nvSpPr>
          <p:cNvPr id="6" name="TextBox 5"/>
          <p:cNvSpPr txBox="1"/>
          <p:nvPr/>
        </p:nvSpPr>
        <p:spPr>
          <a:xfrm rot="20508640">
            <a:off x="7462499" y="2672018"/>
            <a:ext cx="1061509" cy="584775"/>
          </a:xfrm>
          <a:prstGeom prst="rect">
            <a:avLst/>
          </a:prstGeom>
          <a:noFill/>
        </p:spPr>
        <p:txBody>
          <a:bodyPr wrap="none" rtlCol="0">
            <a:spAutoFit/>
          </a:bodyPr>
          <a:lstStyle/>
          <a:p>
            <a:r>
              <a:rPr lang="en-US" sz="1600" dirty="0">
                <a:solidFill>
                  <a:schemeClr val="accent1"/>
                </a:solidFill>
                <a:latin typeface="+mn-lt"/>
              </a:rPr>
              <a:t>Fortran</a:t>
            </a:r>
          </a:p>
          <a:p>
            <a:r>
              <a:rPr lang="en-US" sz="1600" dirty="0">
                <a:solidFill>
                  <a:schemeClr val="accent1"/>
                </a:solidFill>
                <a:latin typeface="+mn-lt"/>
              </a:rPr>
              <a:t>examples</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3"/>
          <p:cNvSpPr>
            <a:spLocks noGrp="1"/>
          </p:cNvSpPr>
          <p:nvPr>
            <p:ph type="ftr" sz="quarter" idx="10"/>
          </p:nvPr>
        </p:nvSpPr>
        <p:spPr>
          <a:noFill/>
        </p:spPr>
        <p:txBody>
          <a:bodyPr/>
          <a:lstStyle/>
          <a:p>
            <a:r>
              <a:rPr lang="en-US"/>
              <a:t>PCK Subsystem</a:t>
            </a:r>
          </a:p>
        </p:txBody>
      </p:sp>
      <p:sp>
        <p:nvSpPr>
          <p:cNvPr id="37891" name="Slide Number Placeholder 4"/>
          <p:cNvSpPr>
            <a:spLocks noGrp="1"/>
          </p:cNvSpPr>
          <p:nvPr>
            <p:ph type="sldNum" sz="quarter" idx="11"/>
          </p:nvPr>
        </p:nvSpPr>
        <p:spPr>
          <a:noFill/>
        </p:spPr>
        <p:txBody>
          <a:bodyPr/>
          <a:lstStyle/>
          <a:p>
            <a:fld id="{184AF520-164D-DF4E-BCC7-DF7DC6834B40}" type="slidenum">
              <a:rPr lang="en-US" smtClean="0"/>
              <a:pPr/>
              <a:t>14</a:t>
            </a:fld>
            <a:endParaRPr lang="en-US" sz="1400" b="0">
              <a:latin typeface="Times New Roman" charset="0"/>
            </a:endParaRPr>
          </a:p>
        </p:txBody>
      </p:sp>
      <p:sp>
        <p:nvSpPr>
          <p:cNvPr id="37892" name="Rectangle 5"/>
          <p:cNvSpPr>
            <a:spLocks noGrp="1" noChangeArrowheads="1"/>
          </p:cNvSpPr>
          <p:nvPr>
            <p:ph type="body" idx="1"/>
          </p:nvPr>
        </p:nvSpPr>
        <p:spPr>
          <a:xfrm>
            <a:off x="234950" y="1301750"/>
            <a:ext cx="8686800" cy="5257800"/>
          </a:xfrm>
          <a:noFill/>
        </p:spPr>
        <p:txBody>
          <a:bodyPr lIns="90487" rIns="90487"/>
          <a:lstStyle/>
          <a:p>
            <a:pPr>
              <a:lnSpc>
                <a:spcPct val="80000"/>
              </a:lnSpc>
            </a:pPr>
            <a:r>
              <a:rPr lang="en-US" sz="2000" dirty="0"/>
              <a:t>Call FURNSH to load PCKs. </a:t>
            </a:r>
          </a:p>
          <a:p>
            <a:pPr lvl="1">
              <a:lnSpc>
                <a:spcPct val="80000"/>
              </a:lnSpc>
            </a:pPr>
            <a:r>
              <a:rPr lang="en-US" sz="1600" dirty="0"/>
              <a:t>CALL UNLOAD or KCLEAR to unload them.</a:t>
            </a:r>
          </a:p>
          <a:p>
            <a:pPr>
              <a:lnSpc>
                <a:spcPct val="80000"/>
              </a:lnSpc>
            </a:pPr>
            <a:r>
              <a:rPr lang="en-US" sz="2000" dirty="0"/>
              <a:t>Call SXFORM to return a state transformation.</a:t>
            </a:r>
          </a:p>
          <a:p>
            <a:pPr lvl="1">
              <a:lnSpc>
                <a:spcPct val="80000"/>
              </a:lnSpc>
            </a:pPr>
            <a:r>
              <a:rPr lang="en-US" sz="1600" dirty="0"/>
              <a:t>Returns 6x6 matrix (attitude and angular velocity)</a:t>
            </a:r>
          </a:p>
          <a:p>
            <a:pPr lvl="2">
              <a:lnSpc>
                <a:spcPct val="80000"/>
              </a:lnSpc>
            </a:pPr>
            <a:r>
              <a:rPr lang="en-US" sz="1600" dirty="0">
                <a:latin typeface="Courier New" charset="0"/>
                <a:ea typeface="Courier New" charset="0"/>
                <a:cs typeface="Courier New" charset="0"/>
              </a:rPr>
              <a:t>CALL SXFORM ( FROM, TO, ET, XFORM )</a:t>
            </a:r>
          </a:p>
          <a:p>
            <a:pPr>
              <a:lnSpc>
                <a:spcPct val="80000"/>
              </a:lnSpc>
            </a:pPr>
            <a:r>
              <a:rPr lang="en-US" sz="2000" dirty="0"/>
              <a:t>Call PXFORM to return a position transformation.</a:t>
            </a:r>
          </a:p>
          <a:p>
            <a:pPr lvl="1">
              <a:lnSpc>
                <a:spcPct val="80000"/>
              </a:lnSpc>
            </a:pPr>
            <a:r>
              <a:rPr lang="en-US" sz="1600" dirty="0"/>
              <a:t>Returns 3x3 matrix (attitude only)</a:t>
            </a:r>
          </a:p>
          <a:p>
            <a:pPr lvl="2">
              <a:lnSpc>
                <a:spcPct val="80000"/>
              </a:lnSpc>
            </a:pPr>
            <a:r>
              <a:rPr lang="en-US" sz="1600" dirty="0">
                <a:latin typeface="Courier New" charset="0"/>
                <a:ea typeface="Courier New" charset="0"/>
                <a:cs typeface="Courier New" charset="0"/>
              </a:rPr>
              <a:t>CALL PXFORM ( FROM, TO, ET, RMAT )</a:t>
            </a:r>
          </a:p>
          <a:p>
            <a:pPr>
              <a:lnSpc>
                <a:spcPct val="80000"/>
              </a:lnSpc>
            </a:pPr>
            <a:r>
              <a:rPr lang="en-US" sz="2200" dirty="0"/>
              <a:t>Get state of Saturn relative to Cassini in the IAU_SATURN body-fixed reference frame:</a:t>
            </a:r>
            <a:endParaRPr lang="en-US" sz="2000" dirty="0"/>
          </a:p>
          <a:p>
            <a:pPr lvl="1">
              <a:lnSpc>
                <a:spcPct val="80000"/>
              </a:lnSpc>
            </a:pPr>
            <a:r>
              <a:rPr lang="en-US" sz="1400" dirty="0">
                <a:latin typeface="Courier New" charset="0"/>
                <a:ea typeface="Courier New" charset="0"/>
                <a:cs typeface="Courier New" charset="0"/>
              </a:rPr>
              <a:t>CALL SPKEZR ( 'SATURN', ET, 'IAU_SATURN', 'LT+S', 'CASSINI', STATE, LT )</a:t>
            </a:r>
          </a:p>
          <a:p>
            <a:pPr>
              <a:lnSpc>
                <a:spcPct val="80000"/>
              </a:lnSpc>
            </a:pPr>
            <a:r>
              <a:rPr lang="en-US" sz="2200" dirty="0"/>
              <a:t>Get state of Cassini relative to the DSN station DSS-13 in the J2000 inertial reference frame:</a:t>
            </a:r>
            <a:endParaRPr lang="en-US" sz="2000" dirty="0"/>
          </a:p>
          <a:p>
            <a:pPr lvl="1">
              <a:lnSpc>
                <a:spcPct val="80000"/>
              </a:lnSpc>
            </a:pPr>
            <a:r>
              <a:rPr lang="en-US" sz="1400" dirty="0">
                <a:latin typeface="Courier New" charset="0"/>
                <a:ea typeface="Courier New" charset="0"/>
                <a:cs typeface="Courier New" charset="0"/>
              </a:rPr>
              <a:t>CALL SPKEZR ( 'CASSINI', ET, 'J2000', 'LT+S', 'DSS-13', STATE, LT )</a:t>
            </a:r>
            <a:endParaRPr lang="en-US" sz="1200" dirty="0">
              <a:latin typeface="Courier New" charset="0"/>
              <a:ea typeface="Courier New" charset="0"/>
              <a:cs typeface="Courier New" charset="0"/>
            </a:endParaRPr>
          </a:p>
          <a:p>
            <a:pPr lvl="2">
              <a:lnSpc>
                <a:spcPct val="80000"/>
              </a:lnSpc>
            </a:pPr>
            <a:r>
              <a:rPr lang="en-US" sz="1600" dirty="0"/>
              <a:t>An Earth PCK </a:t>
            </a:r>
            <a:r>
              <a:rPr lang="en-US" sz="1600" dirty="0">
                <a:solidFill>
                  <a:schemeClr val="accent1"/>
                </a:solidFill>
              </a:rPr>
              <a:t>must</a:t>
            </a:r>
            <a:r>
              <a:rPr lang="en-US" sz="1600" dirty="0"/>
              <a:t> be loaded in order for this call to work,</a:t>
            </a:r>
            <a:r>
              <a:rPr lang="en-US" dirty="0"/>
              <a:t> </a:t>
            </a:r>
            <a:r>
              <a:rPr lang="en-US" sz="1600" dirty="0"/>
              <a:t>even though the requested output reference frame is inertial.</a:t>
            </a:r>
          </a:p>
          <a:p>
            <a:pPr lvl="3">
              <a:lnSpc>
                <a:spcPct val="80000"/>
              </a:lnSpc>
            </a:pPr>
            <a:r>
              <a:rPr lang="en-US" dirty="0"/>
              <a:t>That’s because, in the course of its work, this call must convert the position of the DSN station relative to the Earth’s center from an Earth-fixed, earth-centered frame to the J2000 frame.</a:t>
            </a:r>
            <a:endParaRPr lang="en-US" sz="1600" dirty="0"/>
          </a:p>
          <a:p>
            <a:pPr lvl="1">
              <a:lnSpc>
                <a:spcPct val="80000"/>
              </a:lnSpc>
            </a:pPr>
            <a:endParaRPr lang="en-US" sz="1600" dirty="0"/>
          </a:p>
          <a:p>
            <a:pPr lvl="1">
              <a:lnSpc>
                <a:spcPct val="80000"/>
              </a:lnSpc>
            </a:pPr>
            <a:endParaRPr lang="en-US" sz="1600" dirty="0"/>
          </a:p>
          <a:p>
            <a:pPr lvl="1">
              <a:lnSpc>
                <a:spcPct val="80000"/>
              </a:lnSpc>
            </a:pPr>
            <a:endParaRPr lang="en-US" sz="1600" dirty="0"/>
          </a:p>
          <a:p>
            <a:pPr>
              <a:lnSpc>
                <a:spcPct val="80000"/>
              </a:lnSpc>
              <a:buFontTx/>
              <a:buNone/>
            </a:pPr>
            <a:endParaRPr lang="en-US" sz="2000" dirty="0"/>
          </a:p>
        </p:txBody>
      </p:sp>
      <p:sp>
        <p:nvSpPr>
          <p:cNvPr id="37893" name="Rectangle 10"/>
          <p:cNvSpPr>
            <a:spLocks noGrp="1" noChangeArrowheads="1"/>
          </p:cNvSpPr>
          <p:nvPr>
            <p:ph type="title"/>
          </p:nvPr>
        </p:nvSpPr>
        <p:spPr>
          <a:noFill/>
        </p:spPr>
        <p:txBody>
          <a:bodyPr/>
          <a:lstStyle/>
          <a:p>
            <a:r>
              <a:rPr lang="en-US"/>
              <a:t>Interface Routines - 1</a:t>
            </a:r>
          </a:p>
        </p:txBody>
      </p:sp>
      <p:sp>
        <p:nvSpPr>
          <p:cNvPr id="6" name="TextBox 5"/>
          <p:cNvSpPr txBox="1"/>
          <p:nvPr/>
        </p:nvSpPr>
        <p:spPr>
          <a:xfrm rot="20508640">
            <a:off x="7462499" y="2672019"/>
            <a:ext cx="1061509" cy="584775"/>
          </a:xfrm>
          <a:prstGeom prst="rect">
            <a:avLst/>
          </a:prstGeom>
          <a:noFill/>
        </p:spPr>
        <p:txBody>
          <a:bodyPr wrap="none" rtlCol="0">
            <a:spAutoFit/>
          </a:bodyPr>
          <a:lstStyle/>
          <a:p>
            <a:r>
              <a:rPr lang="en-US" sz="1600" dirty="0">
                <a:solidFill>
                  <a:schemeClr val="accent1"/>
                </a:solidFill>
                <a:latin typeface="+mn-lt"/>
              </a:rPr>
              <a:t>Fortran</a:t>
            </a:r>
          </a:p>
          <a:p>
            <a:r>
              <a:rPr lang="en-US" sz="1600" dirty="0">
                <a:solidFill>
                  <a:schemeClr val="accent1"/>
                </a:solidFill>
                <a:latin typeface="+mn-lt"/>
              </a:rPr>
              <a:t>examples</a:t>
            </a:r>
          </a:p>
        </p:txBody>
      </p:sp>
    </p:spTree>
    <p:extLst>
      <p:ext uri="{BB962C8B-B14F-4D97-AF65-F5344CB8AC3E}">
        <p14:creationId xmlns:p14="http://schemas.microsoft.com/office/powerpoint/2010/main" val="4084505743"/>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3"/>
          <p:cNvSpPr>
            <a:spLocks noGrp="1"/>
          </p:cNvSpPr>
          <p:nvPr>
            <p:ph type="ftr" sz="quarter" idx="10"/>
          </p:nvPr>
        </p:nvSpPr>
        <p:spPr>
          <a:noFill/>
        </p:spPr>
        <p:txBody>
          <a:bodyPr/>
          <a:lstStyle/>
          <a:p>
            <a:r>
              <a:rPr lang="en-US"/>
              <a:t>PCK Subsystem</a:t>
            </a:r>
          </a:p>
        </p:txBody>
      </p:sp>
      <p:sp>
        <p:nvSpPr>
          <p:cNvPr id="39939" name="Slide Number Placeholder 4"/>
          <p:cNvSpPr>
            <a:spLocks noGrp="1"/>
          </p:cNvSpPr>
          <p:nvPr>
            <p:ph type="sldNum" sz="quarter" idx="11"/>
          </p:nvPr>
        </p:nvSpPr>
        <p:spPr>
          <a:noFill/>
        </p:spPr>
        <p:txBody>
          <a:bodyPr/>
          <a:lstStyle/>
          <a:p>
            <a:fld id="{5B5756F2-A162-B644-978E-6FF643FF18D1}" type="slidenum">
              <a:rPr lang="en-US" smtClean="0"/>
              <a:pPr/>
              <a:t>15</a:t>
            </a:fld>
            <a:endParaRPr lang="en-US" sz="1400" b="0">
              <a:latin typeface="Times New Roman" charset="0"/>
            </a:endParaRPr>
          </a:p>
        </p:txBody>
      </p:sp>
      <p:sp>
        <p:nvSpPr>
          <p:cNvPr id="39940" name="Rectangle 5"/>
          <p:cNvSpPr>
            <a:spLocks noGrp="1" noChangeArrowheads="1"/>
          </p:cNvSpPr>
          <p:nvPr>
            <p:ph type="body" idx="1"/>
          </p:nvPr>
        </p:nvSpPr>
        <p:spPr>
          <a:xfrm>
            <a:off x="234950" y="1835150"/>
            <a:ext cx="8534400" cy="3740150"/>
          </a:xfrm>
        </p:spPr>
        <p:txBody>
          <a:bodyPr lIns="90487" rIns="90487"/>
          <a:lstStyle/>
          <a:p>
            <a:pPr>
              <a:lnSpc>
                <a:spcPct val="80000"/>
              </a:lnSpc>
            </a:pPr>
            <a:r>
              <a:rPr lang="en-US" sz="2000" dirty="0"/>
              <a:t>Call BODVRD or BODVCD to retrieve constants associated with a body. For example:</a:t>
            </a:r>
            <a:r>
              <a:rPr lang="en-US" sz="1600" dirty="0">
                <a:latin typeface="Times New Roman" charset="0"/>
              </a:rPr>
              <a:t>	</a:t>
            </a:r>
          </a:p>
          <a:p>
            <a:pPr lvl="1"/>
            <a:r>
              <a:rPr lang="en-US" dirty="0">
                <a:latin typeface="Courier New" charset="0"/>
              </a:rPr>
              <a:t>CALL BODVRD ( 'SATURN',  'RADII', 3,    N,  RADII  )</a:t>
            </a:r>
          </a:p>
          <a:p>
            <a:pPr lvl="1"/>
            <a:r>
              <a:rPr lang="en-US" dirty="0">
                <a:latin typeface="Courier New" charset="0"/>
              </a:rPr>
              <a:t>CALL BODVCD ( 699,       'RADII', 3,    N,  RADII  )</a:t>
            </a:r>
          </a:p>
          <a:p>
            <a:pPr lvl="1">
              <a:buFontTx/>
              <a:buNone/>
            </a:pPr>
            <a:r>
              <a:rPr lang="en-US" sz="1600" dirty="0">
                <a:latin typeface="Times New Roman" charset="0"/>
              </a:rPr>
              <a:t>	</a:t>
            </a:r>
            <a:endParaRPr lang="en-US" sz="2000" dirty="0"/>
          </a:p>
          <a:p>
            <a:pPr lvl="1">
              <a:lnSpc>
                <a:spcPct val="80000"/>
              </a:lnSpc>
            </a:pPr>
            <a:r>
              <a:rPr lang="en-US" sz="1400" dirty="0"/>
              <a:t>These calls retrieve values associated with the variable BODY699_RADII.</a:t>
            </a:r>
          </a:p>
          <a:p>
            <a:pPr lvl="1">
              <a:lnSpc>
                <a:spcPct val="80000"/>
              </a:lnSpc>
            </a:pPr>
            <a:r>
              <a:rPr lang="en-US" sz="1400" dirty="0"/>
              <a:t>The variable name is </a:t>
            </a:r>
            <a:r>
              <a:rPr lang="en-US" sz="1400" dirty="0">
                <a:solidFill>
                  <a:schemeClr val="accent1"/>
                </a:solidFill>
              </a:rPr>
              <a:t>case-sensitive</a:t>
            </a:r>
            <a:r>
              <a:rPr lang="en-US" sz="1400" dirty="0"/>
              <a:t>, so the string, RADII, above must be in upper case.</a:t>
            </a:r>
          </a:p>
          <a:p>
            <a:pPr lvl="1">
              <a:lnSpc>
                <a:spcPct val="80000"/>
              </a:lnSpc>
            </a:pPr>
            <a:endParaRPr lang="en-US" sz="1400" dirty="0"/>
          </a:p>
          <a:p>
            <a:pPr>
              <a:lnSpc>
                <a:spcPct val="80000"/>
              </a:lnSpc>
            </a:pPr>
            <a:r>
              <a:rPr lang="en-US" sz="2000" dirty="0"/>
              <a:t>You can use general kernel pool fetch routines to fetch data assigned to any non-standard names.</a:t>
            </a:r>
          </a:p>
          <a:p>
            <a:pPr lvl="1">
              <a:lnSpc>
                <a:spcPct val="80000"/>
              </a:lnSpc>
            </a:pPr>
            <a:r>
              <a:rPr lang="en-US" sz="1600" dirty="0"/>
              <a:t>GCPOOL,  for character data</a:t>
            </a:r>
          </a:p>
          <a:p>
            <a:pPr lvl="1">
              <a:lnSpc>
                <a:spcPct val="80000"/>
              </a:lnSpc>
            </a:pPr>
            <a:r>
              <a:rPr lang="en-US" sz="1600" dirty="0"/>
              <a:t>GDPOOL, for double precision data</a:t>
            </a:r>
          </a:p>
          <a:p>
            <a:pPr lvl="1">
              <a:lnSpc>
                <a:spcPct val="80000"/>
              </a:lnSpc>
            </a:pPr>
            <a:r>
              <a:rPr lang="en-US" sz="1600" dirty="0"/>
              <a:t>GIPOOL, for integer data </a:t>
            </a:r>
          </a:p>
          <a:p>
            <a:pPr>
              <a:lnSpc>
                <a:spcPct val="80000"/>
              </a:lnSpc>
            </a:pPr>
            <a:endParaRPr lang="en-US" sz="1800" dirty="0"/>
          </a:p>
        </p:txBody>
      </p:sp>
      <p:sp>
        <p:nvSpPr>
          <p:cNvPr id="39941" name="Rectangle 10"/>
          <p:cNvSpPr>
            <a:spLocks noGrp="1" noChangeArrowheads="1"/>
          </p:cNvSpPr>
          <p:nvPr>
            <p:ph type="title"/>
          </p:nvPr>
        </p:nvSpPr>
        <p:spPr>
          <a:xfrm>
            <a:off x="3228975" y="381000"/>
            <a:ext cx="4259263" cy="474663"/>
          </a:xfrm>
          <a:noFill/>
        </p:spPr>
        <p:txBody>
          <a:bodyPr/>
          <a:lstStyle/>
          <a:p>
            <a:r>
              <a:rPr lang="en-US"/>
              <a:t>Interface Routines - 2</a:t>
            </a:r>
          </a:p>
        </p:txBody>
      </p:sp>
      <p:sp>
        <p:nvSpPr>
          <p:cNvPr id="6" name="TextBox 5"/>
          <p:cNvSpPr txBox="1"/>
          <p:nvPr/>
        </p:nvSpPr>
        <p:spPr>
          <a:xfrm rot="20508640">
            <a:off x="7643092" y="1006732"/>
            <a:ext cx="1061509" cy="584775"/>
          </a:xfrm>
          <a:prstGeom prst="rect">
            <a:avLst/>
          </a:prstGeom>
          <a:noFill/>
        </p:spPr>
        <p:txBody>
          <a:bodyPr wrap="none" rtlCol="0">
            <a:spAutoFit/>
          </a:bodyPr>
          <a:lstStyle/>
          <a:p>
            <a:r>
              <a:rPr lang="en-US" sz="1600" dirty="0">
                <a:solidFill>
                  <a:srgbClr val="7030A0"/>
                </a:solidFill>
                <a:latin typeface="+mn-lt"/>
              </a:rPr>
              <a:t>Fortran</a:t>
            </a:r>
          </a:p>
          <a:p>
            <a:r>
              <a:rPr lang="en-US" sz="1600" dirty="0">
                <a:solidFill>
                  <a:srgbClr val="7030A0"/>
                </a:solidFill>
                <a:latin typeface="+mn-lt"/>
              </a:rPr>
              <a:t>examples</a:t>
            </a:r>
          </a:p>
        </p:txBody>
      </p:sp>
    </p:spTree>
    <p:extLst>
      <p:ext uri="{BB962C8B-B14F-4D97-AF65-F5344CB8AC3E}">
        <p14:creationId xmlns:p14="http://schemas.microsoft.com/office/powerpoint/2010/main" val="743749763"/>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5668" y="381000"/>
            <a:ext cx="4644300" cy="490391"/>
          </a:xfrm>
        </p:spPr>
        <p:txBody>
          <a:bodyPr/>
          <a:lstStyle/>
          <a:p>
            <a:r>
              <a:rPr lang="en-US" dirty="0"/>
              <a:t>PCK Precedence Rules</a:t>
            </a:r>
          </a:p>
        </p:txBody>
      </p:sp>
      <p:sp>
        <p:nvSpPr>
          <p:cNvPr id="3" name="Content Placeholder 2"/>
          <p:cNvSpPr>
            <a:spLocks noGrp="1"/>
          </p:cNvSpPr>
          <p:nvPr>
            <p:ph idx="1"/>
          </p:nvPr>
        </p:nvSpPr>
        <p:spPr>
          <a:xfrm>
            <a:off x="692150" y="1399711"/>
            <a:ext cx="7772400" cy="5111750"/>
          </a:xfrm>
        </p:spPr>
        <p:txBody>
          <a:bodyPr/>
          <a:lstStyle/>
          <a:p>
            <a:r>
              <a:rPr lang="en-US" sz="2000" dirty="0"/>
              <a:t>In text PCKs, assignments are of two types:</a:t>
            </a:r>
          </a:p>
          <a:p>
            <a:pPr lvl="2"/>
            <a:r>
              <a:rPr lang="en-US" sz="1600" dirty="0"/>
              <a:t>“Direct”:            variable name = value(s)</a:t>
            </a:r>
          </a:p>
          <a:p>
            <a:pPr lvl="2"/>
            <a:r>
              <a:rPr lang="en-US" sz="1600" dirty="0"/>
              <a:t>“Incremental”:  variable name += value(s)</a:t>
            </a:r>
          </a:p>
          <a:p>
            <a:pPr lvl="1"/>
            <a:r>
              <a:rPr lang="en-US" sz="1600" dirty="0"/>
              <a:t>The last </a:t>
            </a:r>
            <a:r>
              <a:rPr lang="en-US" sz="1600" u="sng" dirty="0"/>
              <a:t>direct assignment</a:t>
            </a:r>
            <a:r>
              <a:rPr lang="en-US" sz="1600" dirty="0"/>
              <a:t> made to a given variable replaces any/all previous assignments for that variable.</a:t>
            </a:r>
          </a:p>
          <a:p>
            <a:pPr lvl="1"/>
            <a:r>
              <a:rPr lang="en-US" sz="1600" u="sng" dirty="0"/>
              <a:t>Incremental assignments</a:t>
            </a:r>
            <a:r>
              <a:rPr lang="en-US" sz="1600" dirty="0"/>
              <a:t> simply add additional values to an existing variable.</a:t>
            </a:r>
          </a:p>
          <a:p>
            <a:pPr lvl="2"/>
            <a:r>
              <a:rPr lang="en-US" sz="1600" dirty="0"/>
              <a:t>The variable will be newly created if it didn’t already exist.</a:t>
            </a:r>
          </a:p>
          <a:p>
            <a:r>
              <a:rPr lang="en-US" sz="2000" dirty="0"/>
              <a:t>The sets of rotation model keywords that apply to the same body may be different in different PCKs and may “interfere” with each other</a:t>
            </a:r>
          </a:p>
          <a:p>
            <a:pPr lvl="1"/>
            <a:r>
              <a:rPr lang="en-US" sz="1600" dirty="0"/>
              <a:t>NAIF recommends unloading any text PCK that is meant to be overridden by another text PCK loaded later to prevent data from the first PCK remaining in the POOL and being used erroneously.</a:t>
            </a:r>
            <a:endParaRPr lang="en-US" dirty="0"/>
          </a:p>
          <a:p>
            <a:pPr marL="285750" lvl="1" indent="-285750">
              <a:buFontTx/>
              <a:buChar char="•"/>
            </a:pPr>
            <a:r>
              <a:rPr lang="en-US" sz="2000" dirty="0"/>
              <a:t>Orientation data from a binary PCK </a:t>
            </a:r>
            <a:r>
              <a:rPr lang="en-US" sz="2000" u="sng" dirty="0"/>
              <a:t>always</a:t>
            </a:r>
            <a:r>
              <a:rPr lang="en-US" sz="2000" dirty="0"/>
              <a:t> supersede orientation data (for the same object) obtained from a text PCK, no matter the order in which the kernels have been loaded.</a:t>
            </a:r>
          </a:p>
        </p:txBody>
      </p:sp>
      <p:sp>
        <p:nvSpPr>
          <p:cNvPr id="4" name="Footer Placeholder 3"/>
          <p:cNvSpPr>
            <a:spLocks noGrp="1"/>
          </p:cNvSpPr>
          <p:nvPr>
            <p:ph type="ftr" sz="quarter" idx="10"/>
          </p:nvPr>
        </p:nvSpPr>
        <p:spPr/>
        <p:txBody>
          <a:bodyPr/>
          <a:lstStyle/>
          <a:p>
            <a:pPr>
              <a:defRPr/>
            </a:pPr>
            <a:r>
              <a:rPr lang="en-US"/>
              <a:t>PCK Subsystem</a:t>
            </a:r>
          </a:p>
        </p:txBody>
      </p:sp>
      <p:sp>
        <p:nvSpPr>
          <p:cNvPr id="5" name="Slide Number Placeholder 4"/>
          <p:cNvSpPr>
            <a:spLocks noGrp="1"/>
          </p:cNvSpPr>
          <p:nvPr>
            <p:ph type="sldNum" sz="quarter" idx="11"/>
          </p:nvPr>
        </p:nvSpPr>
        <p:spPr/>
        <p:txBody>
          <a:bodyPr/>
          <a:lstStyle/>
          <a:p>
            <a:pPr>
              <a:defRPr/>
            </a:pPr>
            <a:fld id="{650408F6-5D31-1349-8596-F6A1405E2FB3}" type="slidenum">
              <a:rPr lang="en-US" smtClean="0"/>
              <a:pPr>
                <a:defRPr/>
              </a:pPr>
              <a:t>16</a:t>
            </a:fld>
            <a:endParaRPr lang="en-US" sz="1400" b="0">
              <a:latin typeface="Times New Roman" charset="0"/>
            </a:endParaRPr>
          </a:p>
        </p:txBody>
      </p:sp>
    </p:spTree>
    <p:extLst>
      <p:ext uri="{BB962C8B-B14F-4D97-AF65-F5344CB8AC3E}">
        <p14:creationId xmlns:p14="http://schemas.microsoft.com/office/powerpoint/2010/main" val="23315831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384550" y="381000"/>
            <a:ext cx="4278313" cy="490538"/>
          </a:xfrm>
        </p:spPr>
        <p:txBody>
          <a:bodyPr/>
          <a:lstStyle/>
          <a:p>
            <a:r>
              <a:rPr lang="en-US" dirty="0"/>
              <a:t>PCK Utility Programs</a:t>
            </a:r>
          </a:p>
        </p:txBody>
      </p:sp>
      <p:sp>
        <p:nvSpPr>
          <p:cNvPr id="41987" name="Rectangle 3"/>
          <p:cNvSpPr>
            <a:spLocks noGrp="1" noChangeArrowheads="1"/>
          </p:cNvSpPr>
          <p:nvPr>
            <p:ph type="body" idx="1"/>
          </p:nvPr>
        </p:nvSpPr>
        <p:spPr>
          <a:xfrm>
            <a:off x="234950" y="1592263"/>
            <a:ext cx="8763000" cy="3748087"/>
          </a:xfrm>
        </p:spPr>
        <p:txBody>
          <a:bodyPr/>
          <a:lstStyle/>
          <a:p>
            <a:pPr>
              <a:lnSpc>
                <a:spcPct val="80000"/>
              </a:lnSpc>
            </a:pPr>
            <a:r>
              <a:rPr lang="en-US" dirty="0"/>
              <a:t>These utilities are included in the Toolkit.</a:t>
            </a:r>
          </a:p>
          <a:p>
            <a:pPr marL="1716088" lvl="1" indent="-1258888">
              <a:lnSpc>
                <a:spcPct val="80000"/>
              </a:lnSpc>
              <a:buFontTx/>
              <a:buNone/>
            </a:pPr>
            <a:r>
              <a:rPr lang="en-US" sz="1600" dirty="0"/>
              <a:t>BRIEF 	summarizes coverage for one or more </a:t>
            </a:r>
            <a:r>
              <a:rPr lang="en-US" sz="1600" u="sng" dirty="0"/>
              <a:t>binary</a:t>
            </a:r>
            <a:r>
              <a:rPr lang="en-US" sz="1600" dirty="0"/>
              <a:t> PCK files</a:t>
            </a:r>
          </a:p>
          <a:p>
            <a:pPr marL="1716088" lvl="1" indent="-1258888">
              <a:lnSpc>
                <a:spcPct val="80000"/>
              </a:lnSpc>
              <a:buFontTx/>
              <a:buNone/>
            </a:pPr>
            <a:r>
              <a:rPr lang="en-US" sz="1600" dirty="0"/>
              <a:t>SPACIT	generates segment-by-segment summary of a </a:t>
            </a:r>
            <a:r>
              <a:rPr lang="en-US" sz="1600" u="sng" dirty="0"/>
              <a:t>binary</a:t>
            </a:r>
            <a:r>
              <a:rPr lang="en-US" sz="1600" dirty="0"/>
              <a:t> PCK file</a:t>
            </a:r>
          </a:p>
          <a:p>
            <a:pPr marL="1716088" lvl="1" indent="-1258888">
              <a:lnSpc>
                <a:spcPct val="80000"/>
              </a:lnSpc>
              <a:buFontTx/>
              <a:buNone/>
            </a:pPr>
            <a:r>
              <a:rPr lang="en-US" sz="1600" dirty="0"/>
              <a:t>COMMNT	reads, appends, or deletes comments in a </a:t>
            </a:r>
            <a:r>
              <a:rPr lang="en-US" sz="1600" u="sng" dirty="0"/>
              <a:t>binary</a:t>
            </a:r>
            <a:r>
              <a:rPr lang="en-US" sz="1600" dirty="0"/>
              <a:t> PCK file</a:t>
            </a:r>
          </a:p>
          <a:p>
            <a:pPr marL="1716088" lvl="1" indent="-1258888">
              <a:lnSpc>
                <a:spcPct val="80000"/>
              </a:lnSpc>
              <a:buFontTx/>
              <a:buNone/>
            </a:pPr>
            <a:r>
              <a:rPr lang="en-US" sz="1600" dirty="0"/>
              <a:t>FRMDIFF	samples a PCK-based frame or compares orientation of two PCK-based frames (binary or text PCKs)</a:t>
            </a:r>
          </a:p>
          <a:p>
            <a:pPr marL="1716088" lvl="1" indent="-1258888">
              <a:lnSpc>
                <a:spcPct val="80000"/>
              </a:lnSpc>
              <a:buFontTx/>
              <a:buNone/>
            </a:pPr>
            <a:endParaRPr lang="en-US" sz="1600" dirty="0">
              <a:solidFill>
                <a:schemeClr val="accent1"/>
              </a:solidFill>
            </a:endParaRPr>
          </a:p>
          <a:p>
            <a:pPr>
              <a:lnSpc>
                <a:spcPct val="80000"/>
              </a:lnSpc>
            </a:pPr>
            <a:r>
              <a:rPr lang="en-US" dirty="0">
                <a:solidFill>
                  <a:srgbClr val="000000"/>
                </a:solidFill>
              </a:rPr>
              <a:t>These additional utilities are provided on the NAIF Web site (</a:t>
            </a:r>
            <a:r>
              <a:rPr lang="en-US" dirty="0">
                <a:solidFill>
                  <a:schemeClr val="accent6"/>
                </a:solidFill>
                <a:hlinkClick r:id="rId2">
                  <a:extLst>
                    <a:ext uri="{A12FA001-AC4F-418D-AE19-62706E023703}">
                      <ahyp:hlinkClr xmlns:ahyp="http://schemas.microsoft.com/office/drawing/2018/hyperlinkcolor" val="tx"/>
                    </a:ext>
                  </a:extLst>
                </a:hlinkClick>
              </a:rPr>
              <a:t>http://</a:t>
            </a:r>
            <a:r>
              <a:rPr lang="en-US" dirty="0" err="1">
                <a:solidFill>
                  <a:schemeClr val="accent6"/>
                </a:solidFill>
                <a:hlinkClick r:id="rId2">
                  <a:extLst>
                    <a:ext uri="{A12FA001-AC4F-418D-AE19-62706E023703}">
                      <ahyp:hlinkClr xmlns:ahyp="http://schemas.microsoft.com/office/drawing/2018/hyperlinkcolor" val="tx"/>
                    </a:ext>
                  </a:extLst>
                </a:hlinkClick>
              </a:rPr>
              <a:t>naif.jpl.nasa.gov</a:t>
            </a:r>
            <a:r>
              <a:rPr lang="en-US" dirty="0">
                <a:solidFill>
                  <a:schemeClr val="accent6"/>
                </a:solidFill>
                <a:hlinkClick r:id="rId2">
                  <a:extLst>
                    <a:ext uri="{A12FA001-AC4F-418D-AE19-62706E023703}">
                      <ahyp:hlinkClr xmlns:ahyp="http://schemas.microsoft.com/office/drawing/2018/hyperlinkcolor" val="tx"/>
                    </a:ext>
                  </a:extLst>
                </a:hlinkClick>
              </a:rPr>
              <a:t>/</a:t>
            </a:r>
            <a:r>
              <a:rPr lang="en-US" dirty="0" err="1">
                <a:solidFill>
                  <a:schemeClr val="accent6"/>
                </a:solidFill>
                <a:hlinkClick r:id="rId2">
                  <a:extLst>
                    <a:ext uri="{A12FA001-AC4F-418D-AE19-62706E023703}">
                      <ahyp:hlinkClr xmlns:ahyp="http://schemas.microsoft.com/office/drawing/2018/hyperlinkcolor" val="tx"/>
                    </a:ext>
                  </a:extLst>
                </a:hlinkClick>
              </a:rPr>
              <a:t>naif</a:t>
            </a:r>
            <a:r>
              <a:rPr lang="en-US" dirty="0">
                <a:solidFill>
                  <a:schemeClr val="accent6"/>
                </a:solidFill>
                <a:hlinkClick r:id="rId2">
                  <a:extLst>
                    <a:ext uri="{A12FA001-AC4F-418D-AE19-62706E023703}">
                      <ahyp:hlinkClr xmlns:ahyp="http://schemas.microsoft.com/office/drawing/2018/hyperlinkcolor" val="tx"/>
                    </a:ext>
                  </a:extLst>
                </a:hlinkClick>
              </a:rPr>
              <a:t>/</a:t>
            </a:r>
            <a:r>
              <a:rPr lang="en-US" dirty="0" err="1">
                <a:solidFill>
                  <a:schemeClr val="accent6"/>
                </a:solidFill>
                <a:hlinkClick r:id="rId2">
                  <a:extLst>
                    <a:ext uri="{A12FA001-AC4F-418D-AE19-62706E023703}">
                      <ahyp:hlinkClr xmlns:ahyp="http://schemas.microsoft.com/office/drawing/2018/hyperlinkcolor" val="tx"/>
                    </a:ext>
                  </a:extLst>
                </a:hlinkClick>
              </a:rPr>
              <a:t>utilities.html</a:t>
            </a:r>
            <a:r>
              <a:rPr lang="en-US" dirty="0">
                <a:solidFill>
                  <a:srgbClr val="000000"/>
                </a:solidFill>
              </a:rPr>
              <a:t>).</a:t>
            </a:r>
          </a:p>
          <a:p>
            <a:pPr marL="1716088" lvl="1" indent="-1258888">
              <a:lnSpc>
                <a:spcPct val="80000"/>
              </a:lnSpc>
              <a:buFontTx/>
              <a:buNone/>
            </a:pPr>
            <a:r>
              <a:rPr lang="en-US" sz="1600" dirty="0"/>
              <a:t>BFF	displays </a:t>
            </a:r>
            <a:r>
              <a:rPr lang="en-US" sz="1600" u="sng" dirty="0"/>
              <a:t>binary</a:t>
            </a:r>
            <a:r>
              <a:rPr lang="en-US" sz="1600" dirty="0"/>
              <a:t> file format of a binary PCK file</a:t>
            </a:r>
          </a:p>
          <a:p>
            <a:pPr marL="1716088" lvl="1" indent="-1258888">
              <a:lnSpc>
                <a:spcPct val="80000"/>
              </a:lnSpc>
              <a:buFontTx/>
              <a:buNone/>
            </a:pPr>
            <a:r>
              <a:rPr lang="en-US" sz="1600" dirty="0"/>
              <a:t>BINGO	converts </a:t>
            </a:r>
            <a:r>
              <a:rPr lang="en-US" sz="1600" u="sng" dirty="0"/>
              <a:t>binary</a:t>
            </a:r>
            <a:r>
              <a:rPr lang="en-US" sz="1600" dirty="0"/>
              <a:t> PCK files between big-endian and little-endian formats</a:t>
            </a:r>
          </a:p>
          <a:p>
            <a:pPr marL="1716088" lvl="1" indent="-1258888">
              <a:lnSpc>
                <a:spcPct val="80000"/>
              </a:lnSpc>
              <a:buFontTx/>
              <a:buNone/>
            </a:pPr>
            <a:endParaRPr lang="en-US" sz="1600" dirty="0"/>
          </a:p>
        </p:txBody>
      </p:sp>
      <p:sp>
        <p:nvSpPr>
          <p:cNvPr id="41988" name="Slide Number Placeholder 5"/>
          <p:cNvSpPr>
            <a:spLocks noGrp="1"/>
          </p:cNvSpPr>
          <p:nvPr>
            <p:ph type="sldNum" sz="quarter" idx="11"/>
          </p:nvPr>
        </p:nvSpPr>
        <p:spPr>
          <a:noFill/>
        </p:spPr>
        <p:txBody>
          <a:bodyPr/>
          <a:lstStyle/>
          <a:p>
            <a:fld id="{84E708C6-1574-774D-8D52-92940F7D4478}" type="slidenum">
              <a:rPr lang="en-US" smtClean="0"/>
              <a:pPr/>
              <a:t>17</a:t>
            </a:fld>
            <a:endParaRPr lang="en-US" sz="1400" b="0" dirty="0">
              <a:latin typeface="Times New Roman" charset="0"/>
            </a:endParaRPr>
          </a:p>
        </p:txBody>
      </p:sp>
      <p:sp>
        <p:nvSpPr>
          <p:cNvPr id="41989" name="Footer Placeholder 6"/>
          <p:cNvSpPr>
            <a:spLocks noGrp="1"/>
          </p:cNvSpPr>
          <p:nvPr>
            <p:ph type="ftr" sz="quarter" idx="10"/>
          </p:nvPr>
        </p:nvSpPr>
        <p:spPr>
          <a:noFill/>
        </p:spPr>
        <p:txBody>
          <a:bodyPr/>
          <a:lstStyle/>
          <a:p>
            <a:r>
              <a:rPr lang="en-US"/>
              <a:t>PCK Subsystem</a:t>
            </a:r>
            <a:endParaRPr lang="en-US" dirty="0"/>
          </a:p>
        </p:txBody>
      </p:sp>
    </p:spTree>
    <p:extLst>
      <p:ext uri="{BB962C8B-B14F-4D97-AF65-F5344CB8AC3E}">
        <p14:creationId xmlns:p14="http://schemas.microsoft.com/office/powerpoint/2010/main" val="35834353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026"/>
          <p:cNvSpPr>
            <a:spLocks noGrp="1" noChangeArrowheads="1"/>
          </p:cNvSpPr>
          <p:nvPr>
            <p:ph type="body" idx="1"/>
          </p:nvPr>
        </p:nvSpPr>
        <p:spPr>
          <a:xfrm>
            <a:off x="539750" y="1530350"/>
            <a:ext cx="8382000" cy="4654550"/>
          </a:xfrm>
        </p:spPr>
        <p:txBody>
          <a:bodyPr lIns="90487" rIns="90487"/>
          <a:lstStyle/>
          <a:p>
            <a:pPr>
              <a:lnSpc>
                <a:spcPct val="80000"/>
              </a:lnSpc>
            </a:pPr>
            <a:r>
              <a:rPr lang="en-US" dirty="0"/>
              <a:t>For more information about PCKs, look at the following:</a:t>
            </a:r>
          </a:p>
          <a:p>
            <a:pPr lvl="1">
              <a:lnSpc>
                <a:spcPct val="80000"/>
              </a:lnSpc>
            </a:pPr>
            <a:r>
              <a:rPr lang="en-US" dirty="0"/>
              <a:t>Most Used Routines document</a:t>
            </a:r>
          </a:p>
          <a:p>
            <a:pPr lvl="1">
              <a:lnSpc>
                <a:spcPct val="80000"/>
              </a:lnSpc>
            </a:pPr>
            <a:r>
              <a:rPr lang="en-US" dirty="0"/>
              <a:t>PCK Required Reading document</a:t>
            </a:r>
          </a:p>
          <a:p>
            <a:pPr lvl="1">
              <a:lnSpc>
                <a:spcPct val="80000"/>
              </a:lnSpc>
            </a:pPr>
            <a:r>
              <a:rPr lang="en-US" dirty="0"/>
              <a:t>Headers of the routines mentioned</a:t>
            </a:r>
          </a:p>
          <a:p>
            <a:pPr lvl="1">
              <a:lnSpc>
                <a:spcPct val="80000"/>
              </a:lnSpc>
            </a:pPr>
            <a:r>
              <a:rPr lang="en-US" dirty="0"/>
              <a:t>Lunar/Earth High-Precision PCK/FK tutorial</a:t>
            </a:r>
          </a:p>
          <a:p>
            <a:pPr lvl="1">
              <a:lnSpc>
                <a:spcPct val="80000"/>
              </a:lnSpc>
            </a:pPr>
            <a:r>
              <a:rPr lang="en-US" dirty="0"/>
              <a:t>BRIEF and FRMDIFF User’s Guides</a:t>
            </a:r>
          </a:p>
          <a:p>
            <a:pPr>
              <a:lnSpc>
                <a:spcPct val="80000"/>
              </a:lnSpc>
            </a:pPr>
            <a:endParaRPr lang="en-US" dirty="0"/>
          </a:p>
          <a:p>
            <a:pPr>
              <a:lnSpc>
                <a:spcPct val="80000"/>
              </a:lnSpc>
            </a:pPr>
            <a:r>
              <a:rPr lang="en-US" dirty="0"/>
              <a:t>Related documents:</a:t>
            </a:r>
          </a:p>
          <a:p>
            <a:pPr lvl="1">
              <a:lnSpc>
                <a:spcPct val="80000"/>
              </a:lnSpc>
            </a:pPr>
            <a:r>
              <a:rPr lang="en-US" dirty="0"/>
              <a:t>Frames Required Reading</a:t>
            </a:r>
          </a:p>
          <a:p>
            <a:pPr lvl="1">
              <a:lnSpc>
                <a:spcPct val="80000"/>
              </a:lnSpc>
            </a:pPr>
            <a:r>
              <a:rPr lang="en-US" dirty="0"/>
              <a:t>Kernel Required Reading</a:t>
            </a:r>
          </a:p>
          <a:p>
            <a:pPr lvl="1">
              <a:lnSpc>
                <a:spcPct val="80000"/>
              </a:lnSpc>
            </a:pPr>
            <a:r>
              <a:rPr lang="en-US" dirty="0"/>
              <a:t>NAIF_IDS Required Reading</a:t>
            </a:r>
          </a:p>
          <a:p>
            <a:pPr lvl="1">
              <a:lnSpc>
                <a:spcPct val="80000"/>
              </a:lnSpc>
            </a:pPr>
            <a:r>
              <a:rPr lang="en-US" dirty="0"/>
              <a:t>Time Required Reading</a:t>
            </a:r>
          </a:p>
        </p:txBody>
      </p:sp>
      <p:sp>
        <p:nvSpPr>
          <p:cNvPr id="43011" name="Rectangle 1027"/>
          <p:cNvSpPr>
            <a:spLocks noGrp="1" noChangeArrowheads="1"/>
          </p:cNvSpPr>
          <p:nvPr>
            <p:ph type="title"/>
          </p:nvPr>
        </p:nvSpPr>
        <p:spPr>
          <a:xfrm>
            <a:off x="2339975" y="381000"/>
            <a:ext cx="6103938" cy="490538"/>
          </a:xfrm>
        </p:spPr>
        <p:txBody>
          <a:bodyPr/>
          <a:lstStyle/>
          <a:p>
            <a:r>
              <a:rPr lang="en-US"/>
              <a:t>Additional Information on PCK</a:t>
            </a:r>
          </a:p>
        </p:txBody>
      </p:sp>
      <p:sp>
        <p:nvSpPr>
          <p:cNvPr id="43012" name="Slide Number Placeholder 5"/>
          <p:cNvSpPr>
            <a:spLocks noGrp="1"/>
          </p:cNvSpPr>
          <p:nvPr>
            <p:ph type="sldNum" sz="quarter" idx="11"/>
          </p:nvPr>
        </p:nvSpPr>
        <p:spPr>
          <a:noFill/>
        </p:spPr>
        <p:txBody>
          <a:bodyPr/>
          <a:lstStyle/>
          <a:p>
            <a:fld id="{85978885-EBA4-DE43-8984-05D9AA4397E7}" type="slidenum">
              <a:rPr lang="en-US" smtClean="0"/>
              <a:pPr/>
              <a:t>18</a:t>
            </a:fld>
            <a:endParaRPr lang="en-US" sz="1400" b="0">
              <a:latin typeface="Times New Roman" charset="0"/>
            </a:endParaRPr>
          </a:p>
        </p:txBody>
      </p:sp>
      <p:sp>
        <p:nvSpPr>
          <p:cNvPr id="43013" name="Footer Placeholder 6"/>
          <p:cNvSpPr>
            <a:spLocks noGrp="1"/>
          </p:cNvSpPr>
          <p:nvPr>
            <p:ph type="ftr" sz="quarter" idx="10"/>
          </p:nvPr>
        </p:nvSpPr>
        <p:spPr>
          <a:noFill/>
        </p:spPr>
        <p:txBody>
          <a:bodyPr/>
          <a:lstStyle/>
          <a:p>
            <a:r>
              <a:rPr lang="en-US"/>
              <a:t>PCK Subsystem</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3"/>
          <p:cNvSpPr>
            <a:spLocks noGrp="1"/>
          </p:cNvSpPr>
          <p:nvPr>
            <p:ph type="ftr" sz="quarter" idx="10"/>
          </p:nvPr>
        </p:nvSpPr>
        <p:spPr>
          <a:noFill/>
        </p:spPr>
        <p:txBody>
          <a:bodyPr/>
          <a:lstStyle/>
          <a:p>
            <a:r>
              <a:rPr lang="en-US"/>
              <a:t>PCK Subsystem</a:t>
            </a:r>
          </a:p>
        </p:txBody>
      </p:sp>
      <p:sp>
        <p:nvSpPr>
          <p:cNvPr id="17411" name="Slide Number Placeholder 4"/>
          <p:cNvSpPr>
            <a:spLocks noGrp="1"/>
          </p:cNvSpPr>
          <p:nvPr>
            <p:ph type="sldNum" sz="quarter" idx="11"/>
          </p:nvPr>
        </p:nvSpPr>
        <p:spPr>
          <a:noFill/>
        </p:spPr>
        <p:txBody>
          <a:bodyPr/>
          <a:lstStyle/>
          <a:p>
            <a:fld id="{B7316BA6-B7BB-7144-8101-51AF9AD01D26}" type="slidenum">
              <a:rPr lang="en-US" smtClean="0"/>
              <a:pPr/>
              <a:t>2</a:t>
            </a:fld>
            <a:endParaRPr lang="en-US" sz="1400" b="0">
              <a:latin typeface="Times New Roman" charset="0"/>
            </a:endParaRPr>
          </a:p>
        </p:txBody>
      </p:sp>
      <p:sp>
        <p:nvSpPr>
          <p:cNvPr id="17412" name="Rectangle 5"/>
          <p:cNvSpPr>
            <a:spLocks noGrp="1" noChangeArrowheads="1"/>
          </p:cNvSpPr>
          <p:nvPr>
            <p:ph type="body" idx="1"/>
          </p:nvPr>
        </p:nvSpPr>
        <p:spPr>
          <a:xfrm>
            <a:off x="1987550" y="2063750"/>
            <a:ext cx="5873750" cy="3581400"/>
          </a:xfrm>
          <a:noFill/>
        </p:spPr>
        <p:txBody>
          <a:bodyPr lIns="90487" rIns="90487"/>
          <a:lstStyle/>
          <a:p>
            <a:r>
              <a:rPr lang="en-US" dirty="0"/>
              <a:t>Overview</a:t>
            </a:r>
          </a:p>
          <a:p>
            <a:r>
              <a:rPr lang="en-US" dirty="0"/>
              <a:t>Text PCK Orientation Models</a:t>
            </a:r>
          </a:p>
          <a:p>
            <a:r>
              <a:rPr lang="en-US" dirty="0"/>
              <a:t>Binary PCK Orientation Models</a:t>
            </a:r>
          </a:p>
          <a:p>
            <a:r>
              <a:rPr lang="en-US" dirty="0"/>
              <a:t>PCK reference frames</a:t>
            </a:r>
          </a:p>
          <a:p>
            <a:r>
              <a:rPr lang="en-US" dirty="0"/>
              <a:t>PCK Shape Models</a:t>
            </a:r>
          </a:p>
          <a:p>
            <a:r>
              <a:rPr lang="en-US" dirty="0"/>
              <a:t>Using PCKs</a:t>
            </a:r>
          </a:p>
          <a:p>
            <a:r>
              <a:rPr lang="en-US" dirty="0"/>
              <a:t>Interface Routines</a:t>
            </a:r>
          </a:p>
          <a:p>
            <a:r>
              <a:rPr lang="en-US" dirty="0"/>
              <a:t>PCK Precedence Rules</a:t>
            </a:r>
          </a:p>
          <a:p>
            <a:r>
              <a:rPr lang="en-US" dirty="0"/>
              <a:t>PCK Utility Programs</a:t>
            </a:r>
          </a:p>
        </p:txBody>
      </p:sp>
      <p:sp>
        <p:nvSpPr>
          <p:cNvPr id="17413" name="Rectangle 6"/>
          <p:cNvSpPr>
            <a:spLocks noGrp="1" noChangeArrowheads="1"/>
          </p:cNvSpPr>
          <p:nvPr>
            <p:ph type="title"/>
          </p:nvPr>
        </p:nvSpPr>
        <p:spPr>
          <a:xfrm>
            <a:off x="4640263" y="381000"/>
            <a:ext cx="1436687" cy="474663"/>
          </a:xfrm>
        </p:spPr>
        <p:txBody>
          <a:bodyPr/>
          <a:lstStyle/>
          <a:p>
            <a:r>
              <a:rPr lang="en-US"/>
              <a:t>Topics</a:t>
            </a:r>
          </a:p>
        </p:txBody>
      </p:sp>
    </p:spTree>
    <p:extLst>
      <p:ext uri="{BB962C8B-B14F-4D97-AF65-F5344CB8AC3E}">
        <p14:creationId xmlns:p14="http://schemas.microsoft.com/office/powerpoint/2010/main" val="38711807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3"/>
          <p:cNvSpPr>
            <a:spLocks noGrp="1"/>
          </p:cNvSpPr>
          <p:nvPr>
            <p:ph type="ftr" sz="quarter" idx="10"/>
          </p:nvPr>
        </p:nvSpPr>
        <p:spPr>
          <a:noFill/>
        </p:spPr>
        <p:txBody>
          <a:bodyPr/>
          <a:lstStyle/>
          <a:p>
            <a:r>
              <a:rPr lang="en-US"/>
              <a:t>PCK Subsystem</a:t>
            </a:r>
          </a:p>
        </p:txBody>
      </p:sp>
      <p:sp>
        <p:nvSpPr>
          <p:cNvPr id="19459" name="Slide Number Placeholder 4"/>
          <p:cNvSpPr>
            <a:spLocks noGrp="1"/>
          </p:cNvSpPr>
          <p:nvPr>
            <p:ph type="sldNum" sz="quarter" idx="11"/>
          </p:nvPr>
        </p:nvSpPr>
        <p:spPr>
          <a:noFill/>
        </p:spPr>
        <p:txBody>
          <a:bodyPr/>
          <a:lstStyle/>
          <a:p>
            <a:fld id="{3B4DEC46-6773-9545-B3B3-D84F91F49C37}" type="slidenum">
              <a:rPr lang="en-US" smtClean="0"/>
              <a:pPr/>
              <a:t>3</a:t>
            </a:fld>
            <a:endParaRPr lang="en-US" sz="1400" b="0">
              <a:latin typeface="Times New Roman" charset="0"/>
            </a:endParaRPr>
          </a:p>
        </p:txBody>
      </p:sp>
      <p:sp>
        <p:nvSpPr>
          <p:cNvPr id="19460" name="Rectangle 5"/>
          <p:cNvSpPr>
            <a:spLocks noGrp="1" noChangeArrowheads="1"/>
          </p:cNvSpPr>
          <p:nvPr>
            <p:ph type="body" idx="1"/>
          </p:nvPr>
        </p:nvSpPr>
        <p:spPr>
          <a:xfrm>
            <a:off x="311150" y="1606550"/>
            <a:ext cx="8534400" cy="5105400"/>
          </a:xfrm>
          <a:noFill/>
        </p:spPr>
        <p:txBody>
          <a:bodyPr lIns="90487" rIns="90487"/>
          <a:lstStyle/>
          <a:p>
            <a:pPr>
              <a:lnSpc>
                <a:spcPct val="80000"/>
              </a:lnSpc>
            </a:pPr>
            <a:r>
              <a:rPr lang="en-US" sz="2800" dirty="0"/>
              <a:t>The Planetary Constants Kernel (PCK) subsystem comprises both text and binary kernels.</a:t>
            </a:r>
          </a:p>
          <a:p>
            <a:pPr lvl="1">
              <a:lnSpc>
                <a:spcPct val="80000"/>
              </a:lnSpc>
            </a:pPr>
            <a:endParaRPr lang="en-US" sz="2400" dirty="0"/>
          </a:p>
          <a:p>
            <a:pPr lvl="1">
              <a:lnSpc>
                <a:spcPct val="80000"/>
              </a:lnSpc>
            </a:pPr>
            <a:r>
              <a:rPr lang="en-US" sz="2400" dirty="0"/>
              <a:t>Text PCKs provide orientation and shape models for the sun, planets, natural satellites and a few asteroids and comets.</a:t>
            </a:r>
          </a:p>
          <a:p>
            <a:pPr lvl="1">
              <a:lnSpc>
                <a:spcPct val="80000"/>
              </a:lnSpc>
            </a:pPr>
            <a:endParaRPr lang="en-US" sz="2200" dirty="0"/>
          </a:p>
          <a:p>
            <a:pPr lvl="1">
              <a:lnSpc>
                <a:spcPct val="80000"/>
              </a:lnSpc>
            </a:pPr>
            <a:r>
              <a:rPr lang="en-US" sz="2400" dirty="0"/>
              <a:t>Binary PCKs are used only when very high accuracy orientation data are available.</a:t>
            </a:r>
          </a:p>
          <a:p>
            <a:pPr lvl="2">
              <a:lnSpc>
                <a:spcPct val="80000"/>
              </a:lnSpc>
            </a:pPr>
            <a:r>
              <a:rPr lang="en-US" sz="2000" dirty="0"/>
              <a:t>Currently available only for the earth and the moon</a:t>
            </a:r>
          </a:p>
          <a:p>
            <a:pPr lvl="2">
              <a:lnSpc>
                <a:spcPct val="80000"/>
              </a:lnSpc>
            </a:pPr>
            <a:r>
              <a:rPr lang="en-US" sz="2000" dirty="0"/>
              <a:t>One still needs to use a text-style PCK to get shape data</a:t>
            </a:r>
          </a:p>
        </p:txBody>
      </p:sp>
      <p:sp>
        <p:nvSpPr>
          <p:cNvPr id="19461" name="Rectangle 6"/>
          <p:cNvSpPr>
            <a:spLocks noGrp="1" noChangeArrowheads="1"/>
          </p:cNvSpPr>
          <p:nvPr>
            <p:ph type="title"/>
          </p:nvPr>
        </p:nvSpPr>
        <p:spPr>
          <a:xfrm>
            <a:off x="4394200" y="381000"/>
            <a:ext cx="1935163" cy="474663"/>
          </a:xfrm>
        </p:spPr>
        <p:txBody>
          <a:bodyPr/>
          <a:lstStyle/>
          <a:p>
            <a:r>
              <a:rPr lang="en-US"/>
              <a:t>Overview</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3"/>
          <p:cNvSpPr>
            <a:spLocks noGrp="1"/>
          </p:cNvSpPr>
          <p:nvPr>
            <p:ph type="ftr" sz="quarter" idx="10"/>
          </p:nvPr>
        </p:nvSpPr>
        <p:spPr>
          <a:noFill/>
        </p:spPr>
        <p:txBody>
          <a:bodyPr/>
          <a:lstStyle/>
          <a:p>
            <a:r>
              <a:rPr lang="en-US"/>
              <a:t>PCK Subsystem</a:t>
            </a:r>
          </a:p>
        </p:txBody>
      </p:sp>
      <p:sp>
        <p:nvSpPr>
          <p:cNvPr id="21507" name="Slide Number Placeholder 4"/>
          <p:cNvSpPr>
            <a:spLocks noGrp="1"/>
          </p:cNvSpPr>
          <p:nvPr>
            <p:ph type="sldNum" sz="quarter" idx="11"/>
          </p:nvPr>
        </p:nvSpPr>
        <p:spPr>
          <a:noFill/>
        </p:spPr>
        <p:txBody>
          <a:bodyPr/>
          <a:lstStyle/>
          <a:p>
            <a:fld id="{DBC132A3-1EC9-DC4E-94BA-D2F308DBDD74}" type="slidenum">
              <a:rPr lang="en-US" smtClean="0"/>
              <a:pPr/>
              <a:t>4</a:t>
            </a:fld>
            <a:endParaRPr lang="en-US" sz="1400" b="0">
              <a:latin typeface="Times New Roman" charset="0"/>
            </a:endParaRPr>
          </a:p>
        </p:txBody>
      </p:sp>
      <p:sp>
        <p:nvSpPr>
          <p:cNvPr id="21508" name="Rectangle 2"/>
          <p:cNvSpPr>
            <a:spLocks noGrp="1" noChangeArrowheads="1"/>
          </p:cNvSpPr>
          <p:nvPr>
            <p:ph type="body" idx="1"/>
          </p:nvPr>
        </p:nvSpPr>
        <p:spPr>
          <a:xfrm>
            <a:off x="615950" y="1447800"/>
            <a:ext cx="8305800" cy="4578350"/>
          </a:xfrm>
          <a:noFill/>
        </p:spPr>
        <p:txBody>
          <a:bodyPr lIns="90487" rIns="90487"/>
          <a:lstStyle/>
          <a:p>
            <a:pPr>
              <a:lnSpc>
                <a:spcPct val="80000"/>
              </a:lnSpc>
            </a:pPr>
            <a:r>
              <a:rPr lang="en-US" sz="2000" dirty="0"/>
              <a:t>Text PCK files contain size, shape and orientation data associated with natural solar system bodies: planets, satellites, and a few comets and asteroids.</a:t>
            </a:r>
          </a:p>
          <a:p>
            <a:pPr lvl="1">
              <a:lnSpc>
                <a:spcPct val="80000"/>
              </a:lnSpc>
            </a:pPr>
            <a:r>
              <a:rPr lang="en-US" sz="1600" dirty="0"/>
              <a:t>Some additional kinds of data might also be included.</a:t>
            </a:r>
          </a:p>
          <a:p>
            <a:pPr>
              <a:lnSpc>
                <a:spcPct val="80000"/>
              </a:lnSpc>
            </a:pPr>
            <a:r>
              <a:rPr lang="en-US" sz="2000" dirty="0"/>
              <a:t>NAIF creates and distributes a “generic” text PCK based on the latest IAU/IAG Report.*</a:t>
            </a:r>
          </a:p>
          <a:p>
            <a:pPr lvl="1">
              <a:lnSpc>
                <a:spcPct val="80000"/>
              </a:lnSpc>
            </a:pPr>
            <a:r>
              <a:rPr lang="en-US" sz="1600" dirty="0"/>
              <a:t>The reports are issued about once every three years, and so might not contain the very latest available results.</a:t>
            </a:r>
          </a:p>
          <a:p>
            <a:pPr>
              <a:lnSpc>
                <a:spcPct val="80000"/>
              </a:lnSpc>
            </a:pPr>
            <a:r>
              <a:rPr lang="en-US" sz="2000" dirty="0"/>
              <a:t>SPICE PCK software is designed to use these data to compute orientation of body-fixed, body-centered frames.</a:t>
            </a:r>
          </a:p>
          <a:p>
            <a:pPr lvl="1">
              <a:lnSpc>
                <a:spcPct val="80000"/>
              </a:lnSpc>
            </a:pPr>
            <a:r>
              <a:rPr lang="en-US" sz="1600" dirty="0"/>
              <a:t>These frames have a name style of “</a:t>
            </a:r>
            <a:r>
              <a:rPr lang="en-US" sz="1600" dirty="0" err="1"/>
              <a:t>IAU_</a:t>
            </a:r>
            <a:r>
              <a:rPr lang="en-US" sz="1600" i="1" dirty="0" err="1"/>
              <a:t>body</a:t>
            </a:r>
            <a:r>
              <a:rPr lang="en-US" sz="1600" i="1" dirty="0"/>
              <a:t>-name</a:t>
            </a:r>
            <a:r>
              <a:rPr lang="en-US" sz="1600" dirty="0"/>
              <a:t>”</a:t>
            </a:r>
          </a:p>
          <a:p>
            <a:pPr>
              <a:lnSpc>
                <a:spcPct val="80000"/>
              </a:lnSpc>
            </a:pPr>
            <a:r>
              <a:rPr lang="en-US" sz="2000" dirty="0"/>
              <a:t>NAIF also provides a “masses” PCK, containing GM values for the Sun and planetary systems.</a:t>
            </a:r>
          </a:p>
          <a:p>
            <a:pPr lvl="1">
              <a:lnSpc>
                <a:spcPct val="80000"/>
              </a:lnSpc>
            </a:pPr>
            <a:r>
              <a:rPr lang="en-US" sz="1600" dirty="0"/>
              <a:t>Values from this file are typically used with SPICE osculating element routines, and in using the MKSPK application to make a Type 5 SPK file.</a:t>
            </a:r>
          </a:p>
          <a:p>
            <a:pPr>
              <a:lnSpc>
                <a:spcPct val="80000"/>
              </a:lnSpc>
            </a:pPr>
            <a:r>
              <a:rPr lang="en-US" sz="2000" dirty="0"/>
              <a:t>Text PCKs are sometimes produced by flight projects and others–not only by NAIF.</a:t>
            </a:r>
          </a:p>
        </p:txBody>
      </p:sp>
      <p:sp>
        <p:nvSpPr>
          <p:cNvPr id="21509" name="Rectangle 7"/>
          <p:cNvSpPr>
            <a:spLocks noGrp="1" noChangeArrowheads="1"/>
          </p:cNvSpPr>
          <p:nvPr>
            <p:ph type="title"/>
          </p:nvPr>
        </p:nvSpPr>
        <p:spPr>
          <a:xfrm>
            <a:off x="3806825" y="363538"/>
            <a:ext cx="2746375" cy="474662"/>
          </a:xfrm>
          <a:noFill/>
        </p:spPr>
        <p:txBody>
          <a:bodyPr/>
          <a:lstStyle/>
          <a:p>
            <a:r>
              <a:rPr lang="en-US"/>
              <a:t>Text PCKs - 1</a:t>
            </a:r>
          </a:p>
        </p:txBody>
      </p:sp>
      <p:sp>
        <p:nvSpPr>
          <p:cNvPr id="21510" name="TextBox 5"/>
          <p:cNvSpPr txBox="1">
            <a:spLocks noChangeArrowheads="1"/>
          </p:cNvSpPr>
          <p:nvPr/>
        </p:nvSpPr>
        <p:spPr bwMode="auto">
          <a:xfrm>
            <a:off x="1225550" y="6346825"/>
            <a:ext cx="7315200" cy="523875"/>
          </a:xfrm>
          <a:prstGeom prst="rect">
            <a:avLst/>
          </a:prstGeom>
          <a:noFill/>
          <a:ln w="9525">
            <a:noFill/>
            <a:miter lim="800000"/>
            <a:headEnd/>
            <a:tailEnd/>
          </a:ln>
        </p:spPr>
        <p:txBody>
          <a:bodyPr>
            <a:prstTxWarp prst="textNoShape">
              <a:avLst/>
            </a:prstTxWarp>
            <a:spAutoFit/>
          </a:bodyPr>
          <a:lstStyle/>
          <a:p>
            <a:r>
              <a:rPr lang="en-US" sz="1400" dirty="0">
                <a:latin typeface="Arial" charset="0"/>
              </a:rPr>
              <a:t>* “Report of the IAU/IAG Working Group on cartographic coordinates and rotational elements: &lt;year issued&gt;”; published in </a:t>
            </a:r>
            <a:r>
              <a:rPr lang="en-US" sz="1400" i="1" dirty="0">
                <a:latin typeface="Arial" charset="0"/>
              </a:rPr>
              <a:t>Celestial Mechanics and Dynamical Astronomy</a:t>
            </a:r>
          </a:p>
        </p:txBody>
      </p:sp>
    </p:spTree>
    <p:extLst>
      <p:ext uri="{BB962C8B-B14F-4D97-AF65-F5344CB8AC3E}">
        <p14:creationId xmlns:p14="http://schemas.microsoft.com/office/powerpoint/2010/main" val="388907443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3"/>
          <p:cNvSpPr>
            <a:spLocks noGrp="1"/>
          </p:cNvSpPr>
          <p:nvPr>
            <p:ph type="ftr" sz="quarter" idx="10"/>
          </p:nvPr>
        </p:nvSpPr>
        <p:spPr>
          <a:noFill/>
        </p:spPr>
        <p:txBody>
          <a:bodyPr/>
          <a:lstStyle/>
          <a:p>
            <a:r>
              <a:rPr lang="en-US"/>
              <a:t>PCK Subsystem</a:t>
            </a:r>
          </a:p>
        </p:txBody>
      </p:sp>
      <p:sp>
        <p:nvSpPr>
          <p:cNvPr id="23555" name="Slide Number Placeholder 4"/>
          <p:cNvSpPr>
            <a:spLocks noGrp="1"/>
          </p:cNvSpPr>
          <p:nvPr>
            <p:ph type="sldNum" sz="quarter" idx="11"/>
          </p:nvPr>
        </p:nvSpPr>
        <p:spPr>
          <a:noFill/>
        </p:spPr>
        <p:txBody>
          <a:bodyPr/>
          <a:lstStyle/>
          <a:p>
            <a:fld id="{222CFC6E-9E5A-984F-AF9A-92E1EA10BAAE}" type="slidenum">
              <a:rPr lang="en-US" smtClean="0"/>
              <a:pPr/>
              <a:t>5</a:t>
            </a:fld>
            <a:endParaRPr lang="en-US" sz="1400" b="0">
              <a:latin typeface="Times New Roman" charset="0"/>
            </a:endParaRPr>
          </a:p>
        </p:txBody>
      </p:sp>
      <p:sp>
        <p:nvSpPr>
          <p:cNvPr id="23556" name="Rectangle 2"/>
          <p:cNvSpPr>
            <a:spLocks noGrp="1" noChangeArrowheads="1"/>
          </p:cNvSpPr>
          <p:nvPr>
            <p:ph type="body" idx="1"/>
          </p:nvPr>
        </p:nvSpPr>
        <p:spPr>
          <a:xfrm>
            <a:off x="228600" y="1447800"/>
            <a:ext cx="8686800" cy="5264150"/>
          </a:xfrm>
          <a:noFill/>
        </p:spPr>
        <p:txBody>
          <a:bodyPr lIns="90487" rIns="90487"/>
          <a:lstStyle/>
          <a:p>
            <a:r>
              <a:rPr lang="en-US" dirty="0"/>
              <a:t>The SPICE text kernel mechanism is used to implement PCK files.</a:t>
            </a:r>
          </a:p>
          <a:p>
            <a:pPr lvl="1"/>
            <a:r>
              <a:rPr lang="en-US" dirty="0"/>
              <a:t>Kernel variables contain the mathematical terms  appearing in rotation or shape models. For example:</a:t>
            </a:r>
          </a:p>
          <a:p>
            <a:pPr marL="914400" lvl="2" indent="0">
              <a:buNone/>
            </a:pPr>
            <a:r>
              <a:rPr lang="en-US" sz="1600" dirty="0">
                <a:latin typeface="Courier New" charset="0"/>
              </a:rPr>
              <a:t>BODY699_POLE_RA =  ( 40.589  -0.036     0. )</a:t>
            </a:r>
          </a:p>
          <a:p>
            <a:pPr marL="914400" lvl="2" indent="0">
              <a:buNone/>
            </a:pPr>
            <a:r>
              <a:rPr lang="en-US" sz="1600" dirty="0">
                <a:latin typeface="Courier New" charset="0"/>
              </a:rPr>
              <a:t>BODY699_POLE_DEC = ( 83.537  -0.004     0. )</a:t>
            </a:r>
          </a:p>
          <a:p>
            <a:pPr marL="914400" lvl="2" indent="0">
              <a:buNone/>
            </a:pPr>
            <a:r>
              <a:rPr lang="en-US" sz="1600" dirty="0">
                <a:latin typeface="Courier New" charset="0"/>
              </a:rPr>
              <a:t>BODY699_PM =       ( 38.90  810.7939024 0. )</a:t>
            </a:r>
          </a:p>
          <a:p>
            <a:pPr marL="914400" lvl="2" indent="0">
              <a:buNone/>
            </a:pPr>
            <a:r>
              <a:rPr lang="en-US" sz="1600" dirty="0">
                <a:latin typeface="Courier New" charset="0"/>
              </a:rPr>
              <a:t>BODY699_RADII   =  ( 60268   60268  54364  )</a:t>
            </a:r>
          </a:p>
          <a:p>
            <a:pPr lvl="1"/>
            <a:r>
              <a:rPr lang="en-US" dirty="0"/>
              <a:t>Users may easily inspect data in text PCKs.</a:t>
            </a:r>
          </a:p>
          <a:p>
            <a:pPr lvl="1"/>
            <a:r>
              <a:rPr lang="en-US" dirty="0"/>
              <a:t>Users may (carefully!) modify text PCKs with a text editor.</a:t>
            </a:r>
          </a:p>
          <a:p>
            <a:pPr lvl="2"/>
            <a:r>
              <a:rPr lang="en-US" sz="1600" dirty="0"/>
              <a:t>Data or comments may be added, deleted, or changed.</a:t>
            </a:r>
          </a:p>
          <a:p>
            <a:pPr lvl="2"/>
            <a:r>
              <a:rPr lang="en-US" sz="1600" dirty="0"/>
              <a:t>Comments should be added to explain changes</a:t>
            </a:r>
            <a:r>
              <a:rPr lang="en-US" sz="1600" dirty="0">
                <a:latin typeface="Courier New" charset="0"/>
              </a:rPr>
              <a:t>.</a:t>
            </a:r>
            <a:r>
              <a:rPr lang="en-US" dirty="0">
                <a:latin typeface="Courier New" charset="0"/>
              </a:rPr>
              <a:t> </a:t>
            </a:r>
          </a:p>
          <a:p>
            <a:pPr lvl="1"/>
            <a:r>
              <a:rPr lang="en-US" dirty="0"/>
              <a:t>The user may include additional kernel variables to change the base frame or reference epoch.</a:t>
            </a:r>
          </a:p>
          <a:p>
            <a:pPr lvl="1"/>
            <a:r>
              <a:rPr lang="en-US" dirty="0"/>
              <a:t>Kernel variable names are </a:t>
            </a:r>
            <a:r>
              <a:rPr lang="en-US" dirty="0">
                <a:solidFill>
                  <a:schemeClr val="accent1"/>
                </a:solidFill>
              </a:rPr>
              <a:t>case-sensitive.</a:t>
            </a:r>
          </a:p>
          <a:p>
            <a:pPr lvl="2"/>
            <a:r>
              <a:rPr lang="en-US" sz="1600" dirty="0"/>
              <a:t>NAIF uses only upper case for variable names; we suggest you do the same.</a:t>
            </a:r>
          </a:p>
        </p:txBody>
      </p:sp>
      <p:sp>
        <p:nvSpPr>
          <p:cNvPr id="23557" name="Rectangle 3"/>
          <p:cNvSpPr>
            <a:spLocks noGrp="1" noChangeArrowheads="1"/>
          </p:cNvSpPr>
          <p:nvPr>
            <p:ph type="title"/>
          </p:nvPr>
        </p:nvSpPr>
        <p:spPr>
          <a:xfrm>
            <a:off x="3806825" y="363538"/>
            <a:ext cx="2746375" cy="474662"/>
          </a:xfrm>
        </p:spPr>
        <p:txBody>
          <a:bodyPr/>
          <a:lstStyle/>
          <a:p>
            <a:r>
              <a:rPr lang="en-US"/>
              <a:t>Text PCKs - 2</a:t>
            </a:r>
          </a:p>
        </p:txBody>
      </p:sp>
    </p:spTree>
    <p:extLst>
      <p:ext uri="{BB962C8B-B14F-4D97-AF65-F5344CB8AC3E}">
        <p14:creationId xmlns:p14="http://schemas.microsoft.com/office/powerpoint/2010/main" val="100330808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3"/>
          <p:cNvSpPr>
            <a:spLocks noGrp="1"/>
          </p:cNvSpPr>
          <p:nvPr>
            <p:ph type="ftr" sz="quarter" idx="10"/>
          </p:nvPr>
        </p:nvSpPr>
        <p:spPr>
          <a:noFill/>
        </p:spPr>
        <p:txBody>
          <a:bodyPr/>
          <a:lstStyle/>
          <a:p>
            <a:r>
              <a:rPr lang="en-US"/>
              <a:t>PCK Subsystem</a:t>
            </a:r>
          </a:p>
        </p:txBody>
      </p:sp>
      <p:sp>
        <p:nvSpPr>
          <p:cNvPr id="25603" name="Slide Number Placeholder 4"/>
          <p:cNvSpPr>
            <a:spLocks noGrp="1"/>
          </p:cNvSpPr>
          <p:nvPr>
            <p:ph type="sldNum" sz="quarter" idx="11"/>
          </p:nvPr>
        </p:nvSpPr>
        <p:spPr>
          <a:noFill/>
        </p:spPr>
        <p:txBody>
          <a:bodyPr/>
          <a:lstStyle/>
          <a:p>
            <a:fld id="{69123936-1FAF-8F4A-8824-0A384C5EFA6B}" type="slidenum">
              <a:rPr lang="en-US" smtClean="0"/>
              <a:pPr/>
              <a:t>6</a:t>
            </a:fld>
            <a:endParaRPr lang="en-US" sz="1400" b="0" dirty="0">
              <a:latin typeface="Times New Roman" charset="0"/>
            </a:endParaRPr>
          </a:p>
        </p:txBody>
      </p:sp>
      <p:sp>
        <p:nvSpPr>
          <p:cNvPr id="25604" name="Rectangle 2"/>
          <p:cNvSpPr>
            <a:spLocks noGrp="1" noChangeArrowheads="1"/>
          </p:cNvSpPr>
          <p:nvPr>
            <p:ph type="body" idx="1"/>
          </p:nvPr>
        </p:nvSpPr>
        <p:spPr>
          <a:xfrm>
            <a:off x="228600" y="1301750"/>
            <a:ext cx="8686800" cy="5327650"/>
          </a:xfrm>
          <a:noFill/>
        </p:spPr>
        <p:txBody>
          <a:bodyPr lIns="90487" rIns="90487"/>
          <a:lstStyle/>
          <a:p>
            <a:pPr marL="228600">
              <a:lnSpc>
                <a:spcPct val="80000"/>
              </a:lnSpc>
            </a:pPr>
            <a:r>
              <a:rPr lang="en-US" sz="2800" dirty="0"/>
              <a:t>For the sun, planets and a few major asteroids:</a:t>
            </a:r>
          </a:p>
          <a:p>
            <a:pPr marL="514350" lvl="1">
              <a:lnSpc>
                <a:spcPct val="80000"/>
              </a:lnSpc>
            </a:pPr>
            <a:r>
              <a:rPr lang="en-US" dirty="0"/>
              <a:t>PCK models use low-degree (typically linear) polynomials to represent RA and DEC of the pole  (body-fixed +Z-axis) as a function of time.</a:t>
            </a:r>
          </a:p>
          <a:p>
            <a:pPr marL="514350" lvl="1">
              <a:lnSpc>
                <a:spcPct val="80000"/>
              </a:lnSpc>
            </a:pPr>
            <a:r>
              <a:rPr lang="en-US" dirty="0"/>
              <a:t>The prime meridian is also represented by a low-degree polynomial.</a:t>
            </a:r>
          </a:p>
          <a:p>
            <a:pPr marL="514350" lvl="1">
              <a:lnSpc>
                <a:spcPct val="80000"/>
              </a:lnSpc>
            </a:pPr>
            <a:r>
              <a:rPr lang="en-US" dirty="0"/>
              <a:t>For a few planets, trigonometric polynomial terms are used to more accurately represent precession and nutation of the pole.</a:t>
            </a:r>
          </a:p>
          <a:p>
            <a:pPr marL="228600">
              <a:lnSpc>
                <a:spcPct val="80000"/>
              </a:lnSpc>
            </a:pPr>
            <a:endParaRPr lang="en-US" sz="2800" dirty="0"/>
          </a:p>
          <a:p>
            <a:pPr marL="228600">
              <a:lnSpc>
                <a:spcPct val="80000"/>
              </a:lnSpc>
            </a:pPr>
            <a:endParaRPr lang="en-US" sz="2800" dirty="0"/>
          </a:p>
          <a:p>
            <a:pPr marL="228600">
              <a:lnSpc>
                <a:spcPct val="80000"/>
              </a:lnSpc>
            </a:pPr>
            <a:endParaRPr lang="en-US" sz="2800" dirty="0"/>
          </a:p>
          <a:p>
            <a:pPr marL="228600">
              <a:lnSpc>
                <a:spcPct val="80000"/>
              </a:lnSpc>
            </a:pPr>
            <a:endParaRPr lang="en-US" sz="2800" dirty="0"/>
          </a:p>
          <a:p>
            <a:pPr marL="228600">
              <a:lnSpc>
                <a:spcPct val="80000"/>
              </a:lnSpc>
            </a:pPr>
            <a:r>
              <a:rPr lang="en-US" sz="2800" dirty="0"/>
              <a:t>For natural satellites:</a:t>
            </a:r>
          </a:p>
          <a:p>
            <a:pPr marL="514350" lvl="1">
              <a:lnSpc>
                <a:spcPct val="80000"/>
              </a:lnSpc>
            </a:pPr>
            <a:r>
              <a:rPr lang="en-US" dirty="0"/>
              <a:t>In addition to low-degree polynomials for the spin axis and prime meridian, trigonometric polynomial terms are used to more accurately represent precession and nutation.</a:t>
            </a:r>
          </a:p>
          <a:p>
            <a:pPr marL="514350" lvl="1">
              <a:lnSpc>
                <a:spcPct val="80000"/>
              </a:lnSpc>
            </a:pPr>
            <a:r>
              <a:rPr lang="en-US" dirty="0"/>
              <a:t>A few satellites have chaotic rotation and so are not modeled.</a:t>
            </a:r>
            <a:endParaRPr lang="en-US" sz="2600" dirty="0"/>
          </a:p>
          <a:p>
            <a:pPr marL="0" indent="0">
              <a:lnSpc>
                <a:spcPct val="80000"/>
              </a:lnSpc>
              <a:buNone/>
            </a:pPr>
            <a:endParaRPr lang="en-US" sz="2800" dirty="0"/>
          </a:p>
        </p:txBody>
      </p:sp>
      <p:sp>
        <p:nvSpPr>
          <p:cNvPr id="25605" name="Rectangle 3"/>
          <p:cNvSpPr>
            <a:spLocks noGrp="1" noChangeArrowheads="1"/>
          </p:cNvSpPr>
          <p:nvPr>
            <p:ph type="title"/>
          </p:nvPr>
        </p:nvSpPr>
        <p:spPr>
          <a:xfrm>
            <a:off x="2173912" y="381000"/>
            <a:ext cx="6375744" cy="490391"/>
          </a:xfrm>
        </p:spPr>
        <p:txBody>
          <a:bodyPr/>
          <a:lstStyle/>
          <a:p>
            <a:r>
              <a:rPr lang="en-US" dirty="0"/>
              <a:t>Text PCK Orientation Models - 1</a:t>
            </a:r>
          </a:p>
        </p:txBody>
      </p:sp>
      <p:pic>
        <p:nvPicPr>
          <p:cNvPr id="3" name="Picture 2"/>
          <p:cNvPicPr>
            <a:picLocks noChangeAspect="1"/>
          </p:cNvPicPr>
          <p:nvPr/>
        </p:nvPicPr>
        <p:blipFill>
          <a:blip r:embed="rId3"/>
          <a:stretch>
            <a:fillRect/>
          </a:stretch>
        </p:blipFill>
        <p:spPr>
          <a:xfrm>
            <a:off x="6407150" y="3173645"/>
            <a:ext cx="1752600" cy="2160384"/>
          </a:xfrm>
          <a:prstGeom prst="rect">
            <a:avLst/>
          </a:prstGeom>
        </p:spPr>
      </p:pic>
      <p:sp>
        <p:nvSpPr>
          <p:cNvPr id="4" name="TextBox 3"/>
          <p:cNvSpPr txBox="1"/>
          <p:nvPr/>
        </p:nvSpPr>
        <p:spPr>
          <a:xfrm>
            <a:off x="1225550" y="3663950"/>
            <a:ext cx="5012911" cy="923330"/>
          </a:xfrm>
          <a:prstGeom prst="rect">
            <a:avLst/>
          </a:prstGeom>
          <a:noFill/>
        </p:spPr>
        <p:txBody>
          <a:bodyPr wrap="none" rtlCol="0">
            <a:spAutoFit/>
          </a:bodyPr>
          <a:lstStyle/>
          <a:p>
            <a:r>
              <a:rPr lang="en-US" sz="1800" dirty="0">
                <a:solidFill>
                  <a:srgbClr val="008000"/>
                </a:solidFill>
                <a:latin typeface="+mn-lt"/>
              </a:rPr>
              <a:t>R = rotation of the body about its rotational axis</a:t>
            </a:r>
          </a:p>
          <a:p>
            <a:r>
              <a:rPr lang="en-US" sz="1800" dirty="0">
                <a:solidFill>
                  <a:schemeClr val="accent6"/>
                </a:solidFill>
                <a:latin typeface="+mn-lt"/>
              </a:rPr>
              <a:t>P = precession of the bodies’ rotational axis</a:t>
            </a:r>
          </a:p>
          <a:p>
            <a:r>
              <a:rPr lang="en-US" sz="1800" dirty="0">
                <a:solidFill>
                  <a:schemeClr val="accent1"/>
                </a:solidFill>
                <a:latin typeface="+mn-lt"/>
              </a:rPr>
              <a:t>N = nutation of the bodies’ rotational axis</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3"/>
          <p:cNvSpPr>
            <a:spLocks noGrp="1"/>
          </p:cNvSpPr>
          <p:nvPr>
            <p:ph type="ftr" sz="quarter" idx="10"/>
          </p:nvPr>
        </p:nvSpPr>
        <p:spPr>
          <a:noFill/>
        </p:spPr>
        <p:txBody>
          <a:bodyPr/>
          <a:lstStyle/>
          <a:p>
            <a:r>
              <a:rPr lang="en-US"/>
              <a:t>PCK Subsystem</a:t>
            </a:r>
          </a:p>
        </p:txBody>
      </p:sp>
      <p:sp>
        <p:nvSpPr>
          <p:cNvPr id="27651" name="Slide Number Placeholder 4"/>
          <p:cNvSpPr>
            <a:spLocks noGrp="1"/>
          </p:cNvSpPr>
          <p:nvPr>
            <p:ph type="sldNum" sz="quarter" idx="11"/>
          </p:nvPr>
        </p:nvSpPr>
        <p:spPr>
          <a:noFill/>
        </p:spPr>
        <p:txBody>
          <a:bodyPr/>
          <a:lstStyle/>
          <a:p>
            <a:fld id="{D4E43BB8-3E10-1842-B0AE-3C8D3D6E19EF}" type="slidenum">
              <a:rPr lang="en-US" smtClean="0"/>
              <a:pPr/>
              <a:t>7</a:t>
            </a:fld>
            <a:endParaRPr lang="en-US" sz="1400" b="0">
              <a:latin typeface="Times New Roman" charset="0"/>
            </a:endParaRPr>
          </a:p>
        </p:txBody>
      </p:sp>
      <p:sp>
        <p:nvSpPr>
          <p:cNvPr id="27652" name="Rectangle 2"/>
          <p:cNvSpPr>
            <a:spLocks noGrp="1" noChangeArrowheads="1"/>
          </p:cNvSpPr>
          <p:nvPr>
            <p:ph type="body" idx="1"/>
          </p:nvPr>
        </p:nvSpPr>
        <p:spPr>
          <a:xfrm>
            <a:off x="615950" y="1835150"/>
            <a:ext cx="7924800" cy="3429000"/>
          </a:xfrm>
          <a:noFill/>
        </p:spPr>
        <p:txBody>
          <a:bodyPr lIns="90487" rIns="90487"/>
          <a:lstStyle/>
          <a:p>
            <a:r>
              <a:rPr lang="en-US" dirty="0"/>
              <a:t>The default base frame for PCK orientation models is the International Celestial Reference Frame (ICRF), as defined by the International Earth Rotation Service (IERS).  </a:t>
            </a:r>
          </a:p>
          <a:p>
            <a:pPr lvl="1"/>
            <a:r>
              <a:rPr lang="en-US" dirty="0">
                <a:solidFill>
                  <a:srgbClr val="000000"/>
                </a:solidFill>
              </a:rPr>
              <a:t>For historical and backwards compatibility reasons, the reference frame name "J2000" is generally used in SPICE as a label for the ICRF frame, even though J2000 and ICRF are, in fact, not identical. (The difference is under 0.1 arc second.)</a:t>
            </a:r>
          </a:p>
          <a:p>
            <a:pPr lvl="1"/>
            <a:r>
              <a:rPr lang="en-US" dirty="0">
                <a:solidFill>
                  <a:srgbClr val="000000"/>
                </a:solidFill>
              </a:rPr>
              <a:t>The default base frame for selected objects may be overridden    using text kernel assignments.</a:t>
            </a:r>
          </a:p>
          <a:p>
            <a:r>
              <a:rPr lang="en-US" dirty="0">
                <a:solidFill>
                  <a:srgbClr val="000000"/>
                </a:solidFill>
              </a:rPr>
              <a:t>The default epoch </a:t>
            </a:r>
            <a:r>
              <a:rPr lang="en-US" dirty="0"/>
              <a:t>PCK orientation models </a:t>
            </a:r>
            <a:r>
              <a:rPr lang="en-US" dirty="0">
                <a:solidFill>
                  <a:srgbClr val="000000"/>
                </a:solidFill>
              </a:rPr>
              <a:t>is J2000 TDB.</a:t>
            </a:r>
          </a:p>
          <a:p>
            <a:pPr lvl="1"/>
            <a:r>
              <a:rPr lang="en-US" dirty="0">
                <a:solidFill>
                  <a:srgbClr val="000000"/>
                </a:solidFill>
              </a:rPr>
              <a:t>This epoch also can be overridden for selected objects using text kernel assignments.</a:t>
            </a:r>
          </a:p>
          <a:p>
            <a:endParaRPr lang="en-US" dirty="0">
              <a:solidFill>
                <a:srgbClr val="000000"/>
              </a:solidFill>
            </a:endParaRPr>
          </a:p>
        </p:txBody>
      </p:sp>
      <p:sp>
        <p:nvSpPr>
          <p:cNvPr id="27653" name="Rectangle 3"/>
          <p:cNvSpPr>
            <a:spLocks noGrp="1" noChangeArrowheads="1"/>
          </p:cNvSpPr>
          <p:nvPr>
            <p:ph type="title"/>
          </p:nvPr>
        </p:nvSpPr>
        <p:spPr>
          <a:xfrm>
            <a:off x="2173911" y="381000"/>
            <a:ext cx="6375744" cy="490391"/>
          </a:xfrm>
        </p:spPr>
        <p:txBody>
          <a:bodyPr/>
          <a:lstStyle/>
          <a:p>
            <a:r>
              <a:rPr lang="en-US" dirty="0"/>
              <a:t>Text PCK Orientation Models - 2</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3"/>
          <p:cNvSpPr>
            <a:spLocks noGrp="1"/>
          </p:cNvSpPr>
          <p:nvPr>
            <p:ph type="ftr" sz="quarter" idx="10"/>
          </p:nvPr>
        </p:nvSpPr>
        <p:spPr>
          <a:noFill/>
        </p:spPr>
        <p:txBody>
          <a:bodyPr/>
          <a:lstStyle/>
          <a:p>
            <a:r>
              <a:rPr lang="en-US"/>
              <a:t>PCK Subsystem</a:t>
            </a:r>
          </a:p>
        </p:txBody>
      </p:sp>
      <p:sp>
        <p:nvSpPr>
          <p:cNvPr id="27651" name="Slide Number Placeholder 4"/>
          <p:cNvSpPr>
            <a:spLocks noGrp="1"/>
          </p:cNvSpPr>
          <p:nvPr>
            <p:ph type="sldNum" sz="quarter" idx="11"/>
          </p:nvPr>
        </p:nvSpPr>
        <p:spPr>
          <a:noFill/>
        </p:spPr>
        <p:txBody>
          <a:bodyPr/>
          <a:lstStyle/>
          <a:p>
            <a:fld id="{D4E43BB8-3E10-1842-B0AE-3C8D3D6E19EF}" type="slidenum">
              <a:rPr lang="en-US" smtClean="0"/>
              <a:pPr/>
              <a:t>8</a:t>
            </a:fld>
            <a:endParaRPr lang="en-US" sz="1400" b="0">
              <a:latin typeface="Times New Roman" charset="0"/>
            </a:endParaRPr>
          </a:p>
        </p:txBody>
      </p:sp>
      <p:sp>
        <p:nvSpPr>
          <p:cNvPr id="27652" name="Rectangle 2"/>
          <p:cNvSpPr>
            <a:spLocks noGrp="1" noChangeArrowheads="1"/>
          </p:cNvSpPr>
          <p:nvPr>
            <p:ph type="body" idx="1"/>
          </p:nvPr>
        </p:nvSpPr>
        <p:spPr>
          <a:xfrm>
            <a:off x="692150" y="1225550"/>
            <a:ext cx="8077200" cy="5147846"/>
          </a:xfrm>
          <a:noFill/>
        </p:spPr>
        <p:txBody>
          <a:bodyPr lIns="90487" rIns="90487"/>
          <a:lstStyle/>
          <a:p>
            <a:r>
              <a:rPr lang="en-US" sz="2000" dirty="0"/>
              <a:t>Body-fixed frames provided in text PCKs have +Z axes consistent with </a:t>
            </a:r>
            <a:r>
              <a:rPr lang="en-US" sz="2000" dirty="0" err="1"/>
              <a:t>planetocentric</a:t>
            </a:r>
            <a:r>
              <a:rPr lang="en-US" sz="2000" dirty="0"/>
              <a:t> coordinate systems. The +X axes of these frames coincide with </a:t>
            </a:r>
            <a:r>
              <a:rPr lang="en-US" sz="2000" dirty="0" err="1"/>
              <a:t>planetocentric</a:t>
            </a:r>
            <a:r>
              <a:rPr lang="en-US" sz="2000" dirty="0"/>
              <a:t> longitude 0.</a:t>
            </a:r>
          </a:p>
          <a:p>
            <a:endParaRPr lang="en-US" sz="2000" dirty="0"/>
          </a:p>
          <a:p>
            <a:r>
              <a:rPr lang="en-US" sz="2000" dirty="0"/>
              <a:t>For planets and satellites the +Z axis (+90 LAT) always points to the north side of the invariable plane – the plane whose normal vector is the angular momentum vector of the solar system.</a:t>
            </a:r>
          </a:p>
          <a:p>
            <a:pPr lvl="1">
              <a:lnSpc>
                <a:spcPct val="80000"/>
              </a:lnSpc>
            </a:pPr>
            <a:r>
              <a:rPr lang="en-US" sz="1400" dirty="0"/>
              <a:t>Planetocentric longitude increases positively eastward</a:t>
            </a:r>
          </a:p>
          <a:p>
            <a:pPr lvl="1">
              <a:lnSpc>
                <a:spcPct val="80000"/>
              </a:lnSpc>
            </a:pPr>
            <a:r>
              <a:rPr lang="en-US" sz="1400" dirty="0"/>
              <a:t>Planetocentric latitude increases positively northward</a:t>
            </a:r>
          </a:p>
          <a:p>
            <a:pPr>
              <a:lnSpc>
                <a:spcPct val="80000"/>
              </a:lnSpc>
            </a:pPr>
            <a:endParaRPr lang="en-US" sz="2200" dirty="0"/>
          </a:p>
          <a:p>
            <a:pPr>
              <a:lnSpc>
                <a:spcPct val="80000"/>
              </a:lnSpc>
            </a:pPr>
            <a:r>
              <a:rPr lang="en-US" sz="2000" dirty="0"/>
              <a:t>Dwarf planets*, asteroids and comets spin in the right hand sense about their “positive pole.”</a:t>
            </a:r>
          </a:p>
          <a:p>
            <a:pPr lvl="1">
              <a:lnSpc>
                <a:spcPct val="80000"/>
              </a:lnSpc>
            </a:pPr>
            <a:r>
              <a:rPr lang="en-US" sz="1400" dirty="0"/>
              <a:t>What the IAU now calls the “positive pole” is still referred to as the “north pole” in SPICE documentation.</a:t>
            </a:r>
          </a:p>
          <a:p>
            <a:pPr lvl="1">
              <a:lnSpc>
                <a:spcPct val="80000"/>
              </a:lnSpc>
            </a:pPr>
            <a:r>
              <a:rPr lang="en-US" sz="1400" dirty="0"/>
              <a:t>The “positive pole” may point above or below the invariable plane of the solar system (see above).</a:t>
            </a:r>
          </a:p>
          <a:p>
            <a:pPr lvl="1">
              <a:lnSpc>
                <a:spcPct val="80000"/>
              </a:lnSpc>
            </a:pPr>
            <a:r>
              <a:rPr lang="en-US" sz="1400" dirty="0"/>
              <a:t>This revision by the IAU Working Group (2006) inverts what had been the direction of the north pole for Pluto, Charon and Ida.</a:t>
            </a:r>
            <a:endParaRPr lang="en-US" sz="2000" dirty="0"/>
          </a:p>
          <a:p>
            <a:pPr>
              <a:lnSpc>
                <a:spcPct val="80000"/>
              </a:lnSpc>
            </a:pPr>
            <a:endParaRPr lang="en-US" sz="2000" dirty="0"/>
          </a:p>
        </p:txBody>
      </p:sp>
      <p:sp>
        <p:nvSpPr>
          <p:cNvPr id="27653" name="Rectangle 3"/>
          <p:cNvSpPr>
            <a:spLocks noGrp="1" noChangeArrowheads="1"/>
          </p:cNvSpPr>
          <p:nvPr>
            <p:ph type="title"/>
          </p:nvPr>
        </p:nvSpPr>
        <p:spPr>
          <a:xfrm>
            <a:off x="2173911" y="381000"/>
            <a:ext cx="6375744" cy="490391"/>
          </a:xfrm>
        </p:spPr>
        <p:txBody>
          <a:bodyPr/>
          <a:lstStyle/>
          <a:p>
            <a:r>
              <a:rPr lang="en-US" dirty="0"/>
              <a:t>Text PCK Orientation Models - 3</a:t>
            </a:r>
          </a:p>
        </p:txBody>
      </p:sp>
      <p:sp>
        <p:nvSpPr>
          <p:cNvPr id="7" name="TextBox 6"/>
          <p:cNvSpPr txBox="1"/>
          <p:nvPr/>
        </p:nvSpPr>
        <p:spPr>
          <a:xfrm>
            <a:off x="1640744" y="6373396"/>
            <a:ext cx="6141425" cy="338554"/>
          </a:xfrm>
          <a:prstGeom prst="rect">
            <a:avLst/>
          </a:prstGeom>
          <a:noFill/>
        </p:spPr>
        <p:txBody>
          <a:bodyPr wrap="none" rtlCol="0">
            <a:spAutoFit/>
          </a:bodyPr>
          <a:lstStyle/>
          <a:p>
            <a:pPr>
              <a:buNone/>
            </a:pPr>
            <a:r>
              <a:rPr lang="en-US" sz="1600" dirty="0">
                <a:latin typeface="+mn-lt"/>
              </a:rPr>
              <a:t>*The dwarf planets are:  Ceres, Pluto, Haumea, </a:t>
            </a:r>
            <a:r>
              <a:rPr lang="en-US" sz="1600" dirty="0" err="1">
                <a:latin typeface="+mn-lt"/>
              </a:rPr>
              <a:t>Makemake</a:t>
            </a:r>
            <a:r>
              <a:rPr lang="en-US" sz="1600" dirty="0">
                <a:latin typeface="+mn-lt"/>
              </a:rPr>
              <a:t>, Eris</a:t>
            </a:r>
          </a:p>
        </p:txBody>
      </p:sp>
    </p:spTree>
    <p:extLst>
      <p:ext uri="{BB962C8B-B14F-4D97-AF65-F5344CB8AC3E}">
        <p14:creationId xmlns:p14="http://schemas.microsoft.com/office/powerpoint/2010/main" val="745998335"/>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5577" y="381000"/>
            <a:ext cx="6444473" cy="490391"/>
          </a:xfrm>
        </p:spPr>
        <p:txBody>
          <a:bodyPr/>
          <a:lstStyle/>
          <a:p>
            <a:r>
              <a:rPr lang="en-US" dirty="0"/>
              <a:t>Binary PCK Orientation Models</a:t>
            </a:r>
          </a:p>
        </p:txBody>
      </p:sp>
      <p:sp>
        <p:nvSpPr>
          <p:cNvPr id="4" name="Footer Placeholder 3"/>
          <p:cNvSpPr>
            <a:spLocks noGrp="1"/>
          </p:cNvSpPr>
          <p:nvPr>
            <p:ph type="ftr" sz="quarter" idx="10"/>
          </p:nvPr>
        </p:nvSpPr>
        <p:spPr>
          <a:xfrm>
            <a:off x="0" y="6629400"/>
            <a:ext cx="2895600" cy="241300"/>
          </a:xfrm>
        </p:spPr>
        <p:txBody>
          <a:bodyPr/>
          <a:lstStyle/>
          <a:p>
            <a:pPr>
              <a:defRPr/>
            </a:pPr>
            <a:r>
              <a:rPr lang="en-US"/>
              <a:t>PCK Subsystem</a:t>
            </a:r>
            <a:endParaRPr lang="en-US" dirty="0"/>
          </a:p>
        </p:txBody>
      </p:sp>
      <p:sp>
        <p:nvSpPr>
          <p:cNvPr id="5" name="Slide Number Placeholder 4"/>
          <p:cNvSpPr>
            <a:spLocks noGrp="1"/>
          </p:cNvSpPr>
          <p:nvPr>
            <p:ph type="sldNum" sz="quarter" idx="11"/>
          </p:nvPr>
        </p:nvSpPr>
        <p:spPr>
          <a:xfrm>
            <a:off x="7251700" y="6629400"/>
            <a:ext cx="1905000" cy="241300"/>
          </a:xfrm>
        </p:spPr>
        <p:txBody>
          <a:bodyPr/>
          <a:lstStyle/>
          <a:p>
            <a:pPr>
              <a:defRPr/>
            </a:pPr>
            <a:fld id="{650408F6-5D31-1349-8596-F6A1405E2FB3}" type="slidenum">
              <a:rPr lang="en-US" smtClean="0"/>
              <a:pPr>
                <a:defRPr/>
              </a:pPr>
              <a:t>9</a:t>
            </a:fld>
            <a:endParaRPr lang="en-US" sz="1400" b="0" dirty="0">
              <a:latin typeface="Times New Roman" charset="0"/>
            </a:endParaRPr>
          </a:p>
        </p:txBody>
      </p:sp>
      <p:sp>
        <p:nvSpPr>
          <p:cNvPr id="9" name="Rectangle 2"/>
          <p:cNvSpPr txBox="1">
            <a:spLocks noChangeArrowheads="1"/>
          </p:cNvSpPr>
          <p:nvPr/>
        </p:nvSpPr>
        <p:spPr bwMode="auto">
          <a:xfrm>
            <a:off x="234950" y="1524000"/>
            <a:ext cx="8763000" cy="5105400"/>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a:lstStyle>
          <a:p>
            <a:r>
              <a:rPr lang="en-US" dirty="0">
                <a:solidFill>
                  <a:srgbClr val="000000"/>
                </a:solidFill>
              </a:rPr>
              <a:t>When available, the SPICE system can store high-accuracy orientation model data in binary PCKs.</a:t>
            </a:r>
          </a:p>
          <a:p>
            <a:r>
              <a:rPr lang="en-US" dirty="0">
                <a:solidFill>
                  <a:srgbClr val="000000"/>
                </a:solidFill>
              </a:rPr>
              <a:t>Binary PCKs are limited to storing orientation data.</a:t>
            </a:r>
          </a:p>
          <a:p>
            <a:pPr lvl="1"/>
            <a:r>
              <a:rPr lang="en-US" sz="2000" dirty="0">
                <a:solidFill>
                  <a:srgbClr val="000000"/>
                </a:solidFill>
              </a:rPr>
              <a:t>Applications that require shape data must also load a text PCK. </a:t>
            </a:r>
          </a:p>
          <a:p>
            <a:r>
              <a:rPr lang="en-US" dirty="0">
                <a:solidFill>
                  <a:srgbClr val="000000"/>
                </a:solidFill>
              </a:rPr>
              <a:t>Orientation data from a binary PCK always supersede orientation data for the same object obtained from a text PCK, no matter the order in which the kernels are loaded.</a:t>
            </a:r>
          </a:p>
          <a:p>
            <a:r>
              <a:rPr lang="en-US" dirty="0"/>
              <a:t>Binary PCKs for the </a:t>
            </a:r>
            <a:r>
              <a:rPr lang="en-US" u="sng" dirty="0"/>
              <a:t>earth</a:t>
            </a:r>
            <a:r>
              <a:rPr lang="en-US" dirty="0"/>
              <a:t> and the </a:t>
            </a:r>
            <a:r>
              <a:rPr lang="en-US" u="sng" dirty="0"/>
              <a:t>moon</a:t>
            </a:r>
            <a:r>
              <a:rPr lang="en-US" dirty="0"/>
              <a:t> are available from the NAIF server.</a:t>
            </a:r>
          </a:p>
          <a:p>
            <a:pPr lvl="1"/>
            <a:r>
              <a:rPr lang="en-US" dirty="0"/>
              <a:t>The accuracy of these is much better than what is provided in the generic text PCK.</a:t>
            </a:r>
          </a:p>
          <a:p>
            <a:pPr lvl="1"/>
            <a:r>
              <a:rPr lang="en-US" dirty="0"/>
              <a:t>See the tutorial "lunar-</a:t>
            </a:r>
            <a:r>
              <a:rPr lang="en-US" dirty="0" err="1"/>
              <a:t>earth_pck</a:t>
            </a:r>
            <a:r>
              <a:rPr lang="en-US" dirty="0"/>
              <a:t>-</a:t>
            </a:r>
            <a:r>
              <a:rPr lang="en-US" dirty="0" err="1"/>
              <a:t>fk</a:t>
            </a:r>
            <a:r>
              <a:rPr lang="en-US" dirty="0"/>
              <a:t>" for details.</a:t>
            </a:r>
          </a:p>
        </p:txBody>
      </p:sp>
    </p:spTree>
    <p:extLst>
      <p:ext uri="{BB962C8B-B14F-4D97-AF65-F5344CB8AC3E}">
        <p14:creationId xmlns:p14="http://schemas.microsoft.com/office/powerpoint/2010/main" val="1231603545"/>
      </p:ext>
    </p:extLst>
  </p:cSld>
  <p:clrMapOvr>
    <a:masterClrMapping/>
  </p:clrMapOvr>
</p:sld>
</file>

<file path=ppt/theme/theme1.xml><?xml version="1.0" encoding="utf-8"?>
<a:theme xmlns:a="http://schemas.openxmlformats.org/drawingml/2006/main" name="SPICE_Presentation">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SPICE_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lnDef>
  </a:objectDefaults>
  <a:extraClrSchemeLst>
    <a:extraClrScheme>
      <a:clrScheme name="SPICE_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PICE_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PICE_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PICE_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PICE_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PICE_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PICE_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Office\Templates\SPICE_Presentation.pot</Template>
  <TotalTime>6317</TotalTime>
  <Words>2247</Words>
  <Application>Microsoft Macintosh PowerPoint</Application>
  <PresentationFormat>Custom</PresentationFormat>
  <Paragraphs>228</Paragraphs>
  <Slides>18</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Courier New</vt:lpstr>
      <vt:lpstr>Times New Roman</vt:lpstr>
      <vt:lpstr>SPICE_Presentation</vt:lpstr>
      <vt:lpstr>Planetary Constants Kernel PCK</vt:lpstr>
      <vt:lpstr>Topics</vt:lpstr>
      <vt:lpstr>Overview</vt:lpstr>
      <vt:lpstr>Text PCKs - 1</vt:lpstr>
      <vt:lpstr>Text PCKs - 2</vt:lpstr>
      <vt:lpstr>Text PCK Orientation Models - 1</vt:lpstr>
      <vt:lpstr>Text PCK Orientation Models - 2</vt:lpstr>
      <vt:lpstr>Text PCK Orientation Models - 3</vt:lpstr>
      <vt:lpstr>Binary PCK Orientation Models</vt:lpstr>
      <vt:lpstr>Location of Text PCK  Reference Frame Specifications</vt:lpstr>
      <vt:lpstr>Location of Binary PCK  Reference Frame Specifications</vt:lpstr>
      <vt:lpstr>PCK Shape Models</vt:lpstr>
      <vt:lpstr>Using PCK Data</vt:lpstr>
      <vt:lpstr>Interface Routines - 1</vt:lpstr>
      <vt:lpstr>Interface Routines - 2</vt:lpstr>
      <vt:lpstr>PCK Precedence Rules</vt:lpstr>
      <vt:lpstr>PCK Utility Programs</vt:lpstr>
      <vt:lpstr>Additional Information on PCK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Planetary Constants Kernel PcK</dc:title>
  <cp:lastModifiedBy>Semenov, Boris V (US 392N)</cp:lastModifiedBy>
  <cp:revision>396</cp:revision>
  <cp:lastPrinted>2016-11-29T20:53:21Z</cp:lastPrinted>
  <dcterms:created xsi:type="dcterms:W3CDTF">2010-02-25T04:25:25Z</dcterms:created>
  <dcterms:modified xsi:type="dcterms:W3CDTF">2023-04-09T13:51:31Z</dcterms:modified>
</cp:coreProperties>
</file>