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9" r:id="rId1"/>
  </p:sldMasterIdLst>
  <p:notesMasterIdLst>
    <p:notesMasterId r:id="rId9"/>
  </p:notesMasterIdLst>
  <p:handoutMasterIdLst>
    <p:handoutMasterId r:id="rId10"/>
  </p:handoutMasterIdLst>
  <p:sldIdLst>
    <p:sldId id="256" r:id="rId2"/>
    <p:sldId id="257" r:id="rId3"/>
    <p:sldId id="258" r:id="rId4"/>
    <p:sldId id="262" r:id="rId5"/>
    <p:sldId id="263" r:id="rId6"/>
    <p:sldId id="259" r:id="rId7"/>
    <p:sldId id="260" r:id="rId8"/>
  </p:sldIdLst>
  <p:sldSz cx="9156700" cy="68707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4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4AB2A"/>
    <a:srgbClr val="6600CC"/>
    <a:srgbClr val="081D58"/>
    <a:srgbClr val="828282"/>
    <a:srgbClr val="6B6B6B"/>
    <a:srgbClr val="ABABAB"/>
    <a:srgbClr val="5F5F5F"/>
    <a:srgbClr val="6F6F6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119" autoAdjust="0"/>
    <p:restoredTop sz="99505" autoAdjust="0"/>
  </p:normalViewPr>
  <p:slideViewPr>
    <p:cSldViewPr>
      <p:cViewPr varScale="1">
        <p:scale>
          <a:sx n="123" d="100"/>
          <a:sy n="123" d="100"/>
        </p:scale>
        <p:origin x="464" y="192"/>
      </p:cViewPr>
      <p:guideLst>
        <p:guide orient="horz" pos="2164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0912940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698500"/>
            <a:ext cx="4552950" cy="3409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5630482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87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/>
              <a:t>1</a:t>
            </a:r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89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90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7763" y="692150"/>
            <a:ext cx="4562475" cy="3422650"/>
          </a:xfrm>
          <a:ln cap="flat">
            <a:solidFill>
              <a:schemeClr val="tx1"/>
            </a:solidFill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435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/>
              <a:t>2</a:t>
            </a:r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437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438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18439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/>
              <a:t>3</a:t>
            </a: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485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486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0487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ChangeArrowheads="1"/>
          </p:cNvSpPr>
          <p:nvPr/>
        </p:nvSpPr>
        <p:spPr bwMode="auto">
          <a:xfrm>
            <a:off x="3875088" y="-14288"/>
            <a:ext cx="2982912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531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/>
              <a:t>7</a:t>
            </a:r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2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533" name="Rectangle 5"/>
          <p:cNvSpPr>
            <a:spLocks noChangeArrowheads="1"/>
          </p:cNvSpPr>
          <p:nvPr/>
        </p:nvSpPr>
        <p:spPr bwMode="auto">
          <a:xfrm>
            <a:off x="0" y="-14288"/>
            <a:ext cx="2981325" cy="45085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534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2535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>
                <a:latin typeface="Arial" charset="0"/>
              </a:rPr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>
                <a:latin typeface="Arial" charset="0"/>
              </a:endParaRPr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>
                <a:latin typeface="Arial" charset="0"/>
              </a:endParaRPr>
            </a:p>
          </p:txBody>
        </p:sp>
      </p:grpSp>
      <p:sp>
        <p:nvSpPr>
          <p:cNvPr id="2150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1509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A506FD-AC1B-5F47-8844-359AE0BF10A3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E2260B-E6B1-F847-9C21-53D00F941BF6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450CEF-3373-8744-BC04-5ED1C64CC18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C30E3F-956A-1748-BE41-912C539C327C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394AA7-7A5C-AE46-8AEC-3A0DDABC680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015152-7150-AD40-A837-17EB073C76F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F3F7B5-1B7F-944E-B7A7-AEBCC6D88EC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1608B4-7EA4-EF48-8697-6B0E71B9F3C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FC6C9F-99FE-3E49-9333-139E0CCF8697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Comments in SPICE Kernels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3C7D59-BC67-5B4C-9818-5054B949F995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48602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20483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>
                <a:latin typeface="Arial" charset="0"/>
              </a:rPr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048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20487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b="1"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Comments in SPICE Kernels</a:t>
            </a:r>
            <a:endParaRPr lang="en-US" dirty="0"/>
          </a:p>
        </p:txBody>
      </p:sp>
      <p:sp>
        <p:nvSpPr>
          <p:cNvPr id="20488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1">
                <a:latin typeface="Arial" charset="0"/>
              </a:defRPr>
            </a:lvl1pPr>
          </a:lstStyle>
          <a:p>
            <a:pPr>
              <a:defRPr/>
            </a:pPr>
            <a:fld id="{57DF4478-2415-7544-B344-1F56260F2A62}" type="slidenum">
              <a:rPr lang="en-US"/>
              <a:pPr>
                <a:defRPr/>
              </a:pPr>
              <a:t>‹#›</a:t>
            </a:fld>
            <a:endParaRPr lang="en-US" sz="1400"/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20490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491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492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493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494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495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496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497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498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499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500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501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>
                <a:latin typeface="Arial" charset="0"/>
              </a:endParaRPr>
            </a:p>
          </p:txBody>
        </p:sp>
        <p:sp>
          <p:nvSpPr>
            <p:cNvPr id="20502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>
                <a:latin typeface="Arial" charset="0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0" r:id="rId1"/>
    <p:sldLayoutId id="2147483761" r:id="rId2"/>
    <p:sldLayoutId id="2147483762" r:id="rId3"/>
    <p:sldLayoutId id="2147483763" r:id="rId4"/>
    <p:sldLayoutId id="2147483764" r:id="rId5"/>
    <p:sldLayoutId id="2147483765" r:id="rId6"/>
    <p:sldLayoutId id="2147483766" r:id="rId7"/>
    <p:sldLayoutId id="2147483767" r:id="rId8"/>
    <p:sldLayoutId id="2147483768" r:id="rId9"/>
    <p:sldLayoutId id="2147483769" r:id="rId10"/>
    <p:sldLayoutId id="2147483770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203325" y="2384425"/>
            <a:ext cx="6850063" cy="1344613"/>
          </a:xfrm>
          <a:noFill/>
        </p:spPr>
        <p:txBody>
          <a:bodyPr/>
          <a:lstStyle/>
          <a:p>
            <a:r>
              <a:rPr lang="en-US" sz="3600" dirty="0"/>
              <a:t>“Comments” In SPICE Kernels</a:t>
            </a:r>
            <a:br>
              <a:rPr lang="en-US" sz="3600" dirty="0"/>
            </a:br>
            <a:br>
              <a:rPr lang="en-US" sz="3600" dirty="0"/>
            </a:br>
            <a:r>
              <a:rPr lang="en-US" sz="2400" dirty="0"/>
              <a:t>Also known as “meta-data”</a:t>
            </a:r>
            <a:endParaRPr lang="en-US" sz="4400" b="0" dirty="0"/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4992688"/>
            <a:ext cx="6400800" cy="569912"/>
          </a:xfrm>
          <a:noFill/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Comments in SPICE Kernels</a:t>
            </a:r>
          </a:p>
        </p:txBody>
      </p:sp>
      <p:sp>
        <p:nvSpPr>
          <p:cNvPr id="174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D9F37AFB-D0A4-3D49-BDE5-19CF2BEC7989}" type="slidenum">
              <a:rPr lang="en-US" smtClean="0"/>
              <a:pPr/>
              <a:t>2</a:t>
            </a:fld>
            <a:endParaRPr lang="en-US" sz="1400" b="0" dirty="0">
              <a:latin typeface="Times New Roman" charset="0"/>
            </a:endParaRPr>
          </a:p>
        </p:txBody>
      </p:sp>
      <p:sp>
        <p:nvSpPr>
          <p:cNvPr id="1741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15950" y="1530350"/>
            <a:ext cx="8077200" cy="500380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Comments, also called “meta-data,” are information that describe the context of kernel data, i.e. “data about data”</a:t>
            </a:r>
          </a:p>
          <a:p>
            <a:pPr>
              <a:lnSpc>
                <a:spcPct val="80000"/>
              </a:lnSpc>
            </a:pPr>
            <a:r>
              <a:rPr lang="en-US" sz="2000" dirty="0"/>
              <a:t>Comments are provided inside kernels as plain text (prose)</a:t>
            </a:r>
          </a:p>
          <a:p>
            <a:pPr>
              <a:lnSpc>
                <a:spcPct val="80000"/>
              </a:lnSpc>
            </a:pPr>
            <a:r>
              <a:rPr lang="en-US" sz="2000" dirty="0"/>
              <a:t>Examples of uses for comments: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Data descriptions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“This file contains representations of the trajectories for bodies X, Y and Z over the interval from launch to landing”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Data accuracy comments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Data pedigree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How and by whom the kernel was created</a:t>
            </a:r>
          </a:p>
          <a:p>
            <a:pPr lvl="3">
              <a:lnSpc>
                <a:spcPct val="80000"/>
              </a:lnSpc>
            </a:pPr>
            <a:r>
              <a:rPr lang="en-US" sz="1200" dirty="0"/>
              <a:t>The program(s) and/or steps used in creation</a:t>
            </a:r>
          </a:p>
          <a:p>
            <a:pPr lvl="3">
              <a:lnSpc>
                <a:spcPct val="80000"/>
              </a:lnSpc>
            </a:pPr>
            <a:r>
              <a:rPr lang="en-US" sz="1200" dirty="0"/>
              <a:t>Contact information for user’s questions</a:t>
            </a:r>
          </a:p>
          <a:p>
            <a:pPr lvl="4">
              <a:lnSpc>
                <a:spcPct val="80000"/>
              </a:lnSpc>
            </a:pPr>
            <a:r>
              <a:rPr lang="en-US" sz="1200" dirty="0"/>
              <a:t>email address</a:t>
            </a:r>
          </a:p>
          <a:p>
            <a:pPr lvl="4">
              <a:lnSpc>
                <a:spcPct val="80000"/>
              </a:lnSpc>
            </a:pPr>
            <a:r>
              <a:rPr lang="en-US" sz="1200" dirty="0"/>
              <a:t>phone numbers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Data sources used as inputs when creating the kernel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Intended kernel usage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Names of companion files</a:t>
            </a:r>
          </a:p>
        </p:txBody>
      </p:sp>
      <p:sp>
        <p:nvSpPr>
          <p:cNvPr id="17413" name="Rectangle 6"/>
          <p:cNvSpPr>
            <a:spLocks noGrp="1" noChangeArrowheads="1"/>
          </p:cNvSpPr>
          <p:nvPr>
            <p:ph type="title"/>
          </p:nvPr>
        </p:nvSpPr>
        <p:spPr>
          <a:xfrm>
            <a:off x="3176588" y="381000"/>
            <a:ext cx="4346575" cy="490538"/>
          </a:xfrm>
        </p:spPr>
        <p:txBody>
          <a:bodyPr/>
          <a:lstStyle/>
          <a:p>
            <a:r>
              <a:rPr lang="en-US"/>
              <a:t>What are Comments?</a:t>
            </a:r>
          </a:p>
        </p:txBody>
      </p:sp>
    </p:spTree>
  </p:cSld>
  <p:clrMapOvr>
    <a:masterClrMapping/>
  </p:clrMapOvr>
  <p:transition spd="slow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Comments in SPICE Kernels</a:t>
            </a:r>
          </a:p>
        </p:txBody>
      </p:sp>
      <p:sp>
        <p:nvSpPr>
          <p:cNvPr id="194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159E108-04C8-A94B-98E8-C47D1C53E570}" type="slidenum">
              <a:rPr lang="en-US" smtClean="0"/>
              <a:pPr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905000"/>
            <a:ext cx="7918450" cy="365760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Binary kernels contain a reserved  “comment area” to hold comments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Text kernels have comments interleaved with the data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Comments may be placed at the beginning of the text kernel, before any data, and …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Comments may be inserted between blocks of data using </a:t>
            </a:r>
            <a:r>
              <a:rPr lang="en-US" dirty="0">
                <a:latin typeface="Courier New" charset="0"/>
              </a:rPr>
              <a:t>\</a:t>
            </a:r>
            <a:r>
              <a:rPr lang="en-US" dirty="0" err="1">
                <a:latin typeface="Courier New" charset="0"/>
              </a:rPr>
              <a:t>begintext</a:t>
            </a:r>
            <a:r>
              <a:rPr lang="en-US" dirty="0"/>
              <a:t> and </a:t>
            </a:r>
            <a:r>
              <a:rPr lang="en-US" dirty="0">
                <a:latin typeface="Courier New" charset="0"/>
              </a:rPr>
              <a:t>\</a:t>
            </a:r>
            <a:r>
              <a:rPr lang="en-US" dirty="0" err="1">
                <a:latin typeface="Courier New" charset="0"/>
              </a:rPr>
              <a:t>begindata</a:t>
            </a:r>
            <a:r>
              <a:rPr lang="en-US" dirty="0"/>
              <a:t> as start and end markers: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dirty="0">
                <a:latin typeface="Courier New" charset="0"/>
              </a:rPr>
              <a:t>\</a:t>
            </a:r>
            <a:r>
              <a:rPr lang="en-US" dirty="0" err="1">
                <a:latin typeface="Courier New" charset="0"/>
              </a:rPr>
              <a:t>begintext</a:t>
            </a:r>
            <a:endParaRPr lang="en-US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dirty="0">
                <a:latin typeface="Courier New" charset="0"/>
              </a:rPr>
              <a:t>	</a:t>
            </a:r>
            <a:r>
              <a:rPr lang="en-US" sz="1400" dirty="0">
                <a:latin typeface="Courier New" charset="0"/>
              </a:rPr>
              <a:t>Some comments</a:t>
            </a:r>
            <a:endParaRPr lang="en-US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dirty="0">
                <a:latin typeface="Courier New" charset="0"/>
              </a:rPr>
              <a:t>\</a:t>
            </a:r>
            <a:r>
              <a:rPr lang="en-US" dirty="0" err="1">
                <a:latin typeface="Courier New" charset="0"/>
              </a:rPr>
              <a:t>begindata</a:t>
            </a:r>
            <a:endParaRPr lang="en-US" dirty="0">
              <a:latin typeface="Courier New" charset="0"/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US" dirty="0">
                <a:latin typeface="Courier New" charset="0"/>
              </a:rPr>
              <a:t>	</a:t>
            </a:r>
            <a:r>
              <a:rPr lang="en-US" sz="1400" dirty="0">
                <a:latin typeface="Courier New" charset="0"/>
              </a:rPr>
              <a:t>Some data </a:t>
            </a:r>
            <a:endParaRPr lang="en-US" sz="1400" dirty="0"/>
          </a:p>
        </p:txBody>
      </p:sp>
      <p:sp>
        <p:nvSpPr>
          <p:cNvPr id="19461" name="Rectangle 6"/>
          <p:cNvSpPr>
            <a:spLocks noGrp="1" noChangeArrowheads="1"/>
          </p:cNvSpPr>
          <p:nvPr>
            <p:ph type="title"/>
          </p:nvPr>
        </p:nvSpPr>
        <p:spPr>
          <a:xfrm>
            <a:off x="2538413" y="381000"/>
            <a:ext cx="5953125" cy="474663"/>
          </a:xfrm>
        </p:spPr>
        <p:txBody>
          <a:bodyPr/>
          <a:lstStyle/>
          <a:p>
            <a:r>
              <a:rPr lang="en-US"/>
              <a:t>Where are Comments Stored?</a:t>
            </a:r>
          </a:p>
        </p:txBody>
      </p:sp>
    </p:spTree>
  </p:cSld>
  <p:clrMapOvr>
    <a:masterClrMapping/>
  </p:clrMapOvr>
  <p:transition spd="slow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Comments in SPICE Kernels</a:t>
            </a:r>
          </a:p>
        </p:txBody>
      </p:sp>
      <p:sp>
        <p:nvSpPr>
          <p:cNvPr id="2150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A6CB52CE-F24E-E34C-AE14-CAAFDF1D748F}" type="slidenum">
              <a:rPr lang="en-US" smtClean="0"/>
              <a:pPr/>
              <a:t>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1508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09600" y="1295400"/>
            <a:ext cx="8159750" cy="533400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000" dirty="0"/>
              <a:t>Binary Kernels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Use the </a:t>
            </a:r>
            <a:r>
              <a:rPr lang="en-US" sz="1600" i="1" dirty="0" err="1"/>
              <a:t>commnt</a:t>
            </a:r>
            <a:r>
              <a:rPr lang="en-US" sz="1600" dirty="0"/>
              <a:t> utility program, available in the Toolkit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Include comment information at the time of kernel creation using SPICE APIs (subroutines)</a:t>
            </a:r>
          </a:p>
          <a:p>
            <a:pPr>
              <a:lnSpc>
                <a:spcPct val="80000"/>
              </a:lnSpc>
            </a:pPr>
            <a:r>
              <a:rPr lang="en-US" sz="2000" dirty="0"/>
              <a:t>Text Kernels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Use a text editor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Begin comment sections with a “</a:t>
            </a:r>
            <a:r>
              <a:rPr lang="en-US" sz="1400" dirty="0">
                <a:latin typeface="Courier New" charset="0"/>
              </a:rPr>
              <a:t>\</a:t>
            </a:r>
            <a:r>
              <a:rPr lang="en-US" sz="1400" dirty="0" err="1">
                <a:latin typeface="Courier New" charset="0"/>
              </a:rPr>
              <a:t>begintext</a:t>
            </a:r>
            <a:r>
              <a:rPr lang="en-US" sz="1600" dirty="0"/>
              <a:t>” marker, placed alone on a line</a:t>
            </a:r>
          </a:p>
          <a:p>
            <a:pPr lvl="3">
              <a:lnSpc>
                <a:spcPct val="80000"/>
              </a:lnSpc>
            </a:pPr>
            <a:r>
              <a:rPr lang="en-US" sz="1200" dirty="0"/>
              <a:t>(The marker is not needed for comments occurring before any data)</a:t>
            </a:r>
          </a:p>
          <a:p>
            <a:pPr lvl="2">
              <a:lnSpc>
                <a:spcPct val="80000"/>
              </a:lnSpc>
            </a:pPr>
            <a:r>
              <a:rPr lang="en-US" sz="1600" dirty="0"/>
              <a:t>End comment sections with a </a:t>
            </a:r>
            <a:r>
              <a:rPr lang="en-US" sz="1400" dirty="0"/>
              <a:t>“</a:t>
            </a:r>
            <a:r>
              <a:rPr lang="en-US" sz="1400" dirty="0">
                <a:latin typeface="Courier New" charset="0"/>
              </a:rPr>
              <a:t>\</a:t>
            </a:r>
            <a:r>
              <a:rPr lang="en-US" sz="1400" dirty="0" err="1">
                <a:latin typeface="Courier New" charset="0"/>
              </a:rPr>
              <a:t>begindata</a:t>
            </a:r>
            <a:r>
              <a:rPr lang="en-US" sz="1400" dirty="0"/>
              <a:t>”</a:t>
            </a:r>
            <a:r>
              <a:rPr lang="en-US" sz="1600" dirty="0"/>
              <a:t> marker, placed alone on a line</a:t>
            </a:r>
          </a:p>
          <a:p>
            <a:pPr lvl="3">
              <a:lnSpc>
                <a:spcPct val="80000"/>
              </a:lnSpc>
            </a:pPr>
            <a:r>
              <a:rPr lang="en-US" sz="1200" dirty="0"/>
              <a:t>(The marker is not needed if there are no data following the comments)</a:t>
            </a:r>
          </a:p>
          <a:p>
            <a:pPr>
              <a:lnSpc>
                <a:spcPct val="80000"/>
              </a:lnSpc>
            </a:pPr>
            <a:r>
              <a:rPr lang="en-US" sz="2000" dirty="0"/>
              <a:t>Restrictions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For both binary and text kernels</a:t>
            </a:r>
          </a:p>
          <a:p>
            <a:pPr lvl="2">
              <a:lnSpc>
                <a:spcPct val="80000"/>
              </a:lnSpc>
            </a:pPr>
            <a:r>
              <a:rPr lang="en-US" sz="1400" dirty="0"/>
              <a:t>Comment line length limit is 255 characters. However, </a:t>
            </a:r>
            <a:r>
              <a:rPr lang="en-US" sz="1400" dirty="0">
                <a:solidFill>
                  <a:schemeClr val="accent1"/>
                </a:solidFill>
              </a:rPr>
              <a:t>NAIF recommends</a:t>
            </a:r>
            <a:r>
              <a:rPr lang="en-US" sz="1400" dirty="0"/>
              <a:t> </a:t>
            </a:r>
            <a:r>
              <a:rPr lang="en-US" sz="1400" dirty="0">
                <a:solidFill>
                  <a:schemeClr val="accent1"/>
                </a:solidFill>
              </a:rPr>
              <a:t>using no more than 80 characters per line</a:t>
            </a:r>
            <a:r>
              <a:rPr lang="en-US" sz="1400" dirty="0"/>
              <a:t> as this makes your comments far more readable!</a:t>
            </a:r>
            <a:endParaRPr lang="en-US" sz="1600" dirty="0"/>
          </a:p>
          <a:p>
            <a:pPr lvl="2">
              <a:lnSpc>
                <a:spcPct val="80000"/>
              </a:lnSpc>
            </a:pPr>
            <a:r>
              <a:rPr lang="en-US" sz="1400" dirty="0"/>
              <a:t>Use only printing characters (ASCII 32 - 126)</a:t>
            </a:r>
          </a:p>
          <a:p>
            <a:pPr lvl="2">
              <a:lnSpc>
                <a:spcPct val="80000"/>
              </a:lnSpc>
            </a:pPr>
            <a:r>
              <a:rPr lang="en-US" sz="1400" dirty="0"/>
              <a:t>Manipulating binary kernel comments requires the kernel be in the native binary format for the machine being used</a:t>
            </a:r>
          </a:p>
          <a:p>
            <a:pPr lvl="1">
              <a:lnSpc>
                <a:spcPct val="80000"/>
              </a:lnSpc>
            </a:pPr>
            <a:r>
              <a:rPr lang="en-US" sz="1600" dirty="0"/>
              <a:t>For text kernels</a:t>
            </a:r>
          </a:p>
          <a:p>
            <a:pPr lvl="2">
              <a:lnSpc>
                <a:spcPct val="80000"/>
              </a:lnSpc>
            </a:pPr>
            <a:r>
              <a:rPr lang="en-US" sz="1400" dirty="0"/>
              <a:t>Refer to “Kernel Required Reading” (</a:t>
            </a:r>
            <a:r>
              <a:rPr lang="en-US" sz="1400" i="1" dirty="0" err="1"/>
              <a:t>kernel.req</a:t>
            </a:r>
            <a:r>
              <a:rPr lang="en-US" sz="1400" i="1" dirty="0"/>
              <a:t>)</a:t>
            </a:r>
            <a:r>
              <a:rPr lang="en-US" sz="1400" dirty="0"/>
              <a:t> for details</a:t>
            </a:r>
          </a:p>
        </p:txBody>
      </p:sp>
      <p:sp>
        <p:nvSpPr>
          <p:cNvPr id="21509" name="Rectangle 6"/>
          <p:cNvSpPr>
            <a:spLocks noGrp="1" noChangeArrowheads="1"/>
          </p:cNvSpPr>
          <p:nvPr>
            <p:ph type="title"/>
          </p:nvPr>
        </p:nvSpPr>
        <p:spPr>
          <a:xfrm>
            <a:off x="2438400" y="381000"/>
            <a:ext cx="5840413" cy="474663"/>
          </a:xfrm>
        </p:spPr>
        <p:txBody>
          <a:bodyPr/>
          <a:lstStyle/>
          <a:p>
            <a:r>
              <a:rPr lang="en-US"/>
              <a:t>Adding Comments to Kernels</a:t>
            </a:r>
          </a:p>
        </p:txBody>
      </p:sp>
    </p:spTree>
  </p:cSld>
  <p:clrMapOvr>
    <a:masterClrMapping/>
  </p:clrMapOvr>
  <p:transition spd="slow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Comments in SPICE Kernels</a:t>
            </a:r>
          </a:p>
        </p:txBody>
      </p:sp>
      <p:sp>
        <p:nvSpPr>
          <p:cNvPr id="2355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B5DD080B-B132-9546-BCFD-B8962EEBA54B}" type="slidenum">
              <a:rPr lang="en-US" smtClean="0"/>
              <a:pPr/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3556" name="Rectangle 2"/>
          <p:cNvSpPr>
            <a:spLocks noGrp="1" noChangeArrowheads="1"/>
          </p:cNvSpPr>
          <p:nvPr>
            <p:ph type="title"/>
          </p:nvPr>
        </p:nvSpPr>
        <p:spPr>
          <a:xfrm>
            <a:off x="2387600" y="381000"/>
            <a:ext cx="5953125" cy="474663"/>
          </a:xfrm>
        </p:spPr>
        <p:txBody>
          <a:bodyPr/>
          <a:lstStyle/>
          <a:p>
            <a:r>
              <a:rPr lang="en-US"/>
              <a:t>Viewing Comments in Kernels</a:t>
            </a:r>
          </a:p>
        </p:txBody>
      </p:sp>
      <p:sp>
        <p:nvSpPr>
          <p:cNvPr id="2355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Binary kernels:</a:t>
            </a:r>
          </a:p>
          <a:p>
            <a:pPr lvl="1"/>
            <a:r>
              <a:rPr lang="en-US" dirty="0"/>
              <a:t>Use either the </a:t>
            </a:r>
            <a:r>
              <a:rPr lang="en-US" i="1" dirty="0" err="1"/>
              <a:t>commnt</a:t>
            </a:r>
            <a:r>
              <a:rPr lang="en-US" dirty="0"/>
              <a:t> or </a:t>
            </a:r>
            <a:r>
              <a:rPr lang="en-US" i="1" dirty="0" err="1"/>
              <a:t>spacit</a:t>
            </a:r>
            <a:r>
              <a:rPr lang="en-US" dirty="0"/>
              <a:t> utility program</a:t>
            </a:r>
          </a:p>
          <a:p>
            <a:pPr lvl="2"/>
            <a:r>
              <a:rPr lang="en-US" dirty="0"/>
              <a:t>Both are available in all Toolkits</a:t>
            </a:r>
          </a:p>
          <a:p>
            <a:endParaRPr lang="en-US" dirty="0"/>
          </a:p>
          <a:p>
            <a:r>
              <a:rPr lang="en-US" dirty="0"/>
              <a:t>Text kernels:</a:t>
            </a:r>
          </a:p>
          <a:p>
            <a:pPr lvl="1"/>
            <a:r>
              <a:rPr lang="en-US" dirty="0"/>
              <a:t>Use any available text file utility, such as:</a:t>
            </a:r>
          </a:p>
          <a:p>
            <a:pPr lvl="2"/>
            <a:r>
              <a:rPr lang="en-US" dirty="0"/>
              <a:t>more, cat, vi, </a:t>
            </a:r>
            <a:r>
              <a:rPr lang="en-US" dirty="0" err="1"/>
              <a:t>emacs</a:t>
            </a:r>
            <a:endParaRPr lang="en-US" dirty="0"/>
          </a:p>
          <a:p>
            <a:pPr lvl="2"/>
            <a:r>
              <a:rPr lang="en-US" dirty="0"/>
              <a:t>Notepad, </a:t>
            </a:r>
            <a:r>
              <a:rPr lang="en-US" dirty="0" err="1"/>
              <a:t>TextEdit</a:t>
            </a:r>
            <a:r>
              <a:rPr lang="en-US" dirty="0"/>
              <a:t>, BBEdit, Word, etc.</a:t>
            </a:r>
          </a:p>
          <a:p>
            <a:pPr lvl="2"/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Comments in SPICE Kernels</a:t>
            </a:r>
          </a:p>
        </p:txBody>
      </p:sp>
      <p:sp>
        <p:nvSpPr>
          <p:cNvPr id="24579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19386321-98FC-2D47-8BE6-CC4712E5F2E5}" type="slidenum">
              <a:rPr lang="en-US" smtClean="0"/>
              <a:pPr/>
              <a:t>6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24580" name="Group 55"/>
          <p:cNvGrpSpPr>
            <a:grpSpLocks/>
          </p:cNvGrpSpPr>
          <p:nvPr/>
        </p:nvGrpSpPr>
        <p:grpSpPr bwMode="auto">
          <a:xfrm>
            <a:off x="692150" y="1987550"/>
            <a:ext cx="7854950" cy="4343400"/>
            <a:chOff x="428" y="910"/>
            <a:chExt cx="4948" cy="2965"/>
          </a:xfrm>
        </p:grpSpPr>
        <p:grpSp>
          <p:nvGrpSpPr>
            <p:cNvPr id="24584" name="Group 53"/>
            <p:cNvGrpSpPr>
              <a:grpSpLocks/>
            </p:cNvGrpSpPr>
            <p:nvPr/>
          </p:nvGrpSpPr>
          <p:grpSpPr bwMode="auto">
            <a:xfrm>
              <a:off x="428" y="910"/>
              <a:ext cx="4944" cy="2965"/>
              <a:chOff x="428" y="910"/>
              <a:chExt cx="4944" cy="2965"/>
            </a:xfrm>
          </p:grpSpPr>
          <p:grpSp>
            <p:nvGrpSpPr>
              <p:cNvPr id="24586" name="Group 13"/>
              <p:cNvGrpSpPr>
                <a:grpSpLocks/>
              </p:cNvGrpSpPr>
              <p:nvPr/>
            </p:nvGrpSpPr>
            <p:grpSpPr bwMode="auto">
              <a:xfrm>
                <a:off x="428" y="910"/>
                <a:ext cx="4944" cy="2965"/>
                <a:chOff x="428" y="910"/>
                <a:chExt cx="4944" cy="2965"/>
              </a:xfrm>
            </p:grpSpPr>
            <p:grpSp>
              <p:nvGrpSpPr>
                <p:cNvPr id="24626" name="Group 11"/>
                <p:cNvGrpSpPr>
                  <a:grpSpLocks/>
                </p:cNvGrpSpPr>
                <p:nvPr/>
              </p:nvGrpSpPr>
              <p:grpSpPr bwMode="auto">
                <a:xfrm>
                  <a:off x="428" y="910"/>
                  <a:ext cx="4944" cy="2965"/>
                  <a:chOff x="428" y="910"/>
                  <a:chExt cx="4944" cy="2965"/>
                </a:xfrm>
              </p:grpSpPr>
              <p:sp>
                <p:nvSpPr>
                  <p:cNvPr id="24628" name="Rectangle 5"/>
                  <p:cNvSpPr>
                    <a:spLocks noChangeArrowheads="1"/>
                  </p:cNvSpPr>
                  <p:nvPr/>
                </p:nvSpPr>
                <p:spPr bwMode="auto">
                  <a:xfrm>
                    <a:off x="428" y="1091"/>
                    <a:ext cx="4944" cy="2783"/>
                  </a:xfrm>
                  <a:prstGeom prst="rect">
                    <a:avLst/>
                  </a:prstGeom>
                  <a:solidFill>
                    <a:srgbClr val="6F6F6F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629" name="Rectangle 6"/>
                  <p:cNvSpPr>
                    <a:spLocks noChangeArrowheads="1"/>
                  </p:cNvSpPr>
                  <p:nvPr/>
                </p:nvSpPr>
                <p:spPr bwMode="auto">
                  <a:xfrm>
                    <a:off x="652" y="1025"/>
                    <a:ext cx="4720" cy="2850"/>
                  </a:xfrm>
                  <a:prstGeom prst="rect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630" name="Rectangle 7"/>
                  <p:cNvSpPr>
                    <a:spLocks noChangeArrowheads="1"/>
                  </p:cNvSpPr>
                  <p:nvPr/>
                </p:nvSpPr>
                <p:spPr bwMode="auto">
                  <a:xfrm>
                    <a:off x="428" y="910"/>
                    <a:ext cx="4944" cy="181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631" name="Rectangle 8"/>
                  <p:cNvSpPr>
                    <a:spLocks noChangeArrowheads="1"/>
                  </p:cNvSpPr>
                  <p:nvPr/>
                </p:nvSpPr>
                <p:spPr bwMode="auto">
                  <a:xfrm>
                    <a:off x="428" y="3825"/>
                    <a:ext cx="4944" cy="50"/>
                  </a:xfrm>
                  <a:prstGeom prst="rect">
                    <a:avLst/>
                  </a:prstGeom>
                  <a:solidFill>
                    <a:srgbClr val="ABABAB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632" name="Rectangle 9"/>
                  <p:cNvSpPr>
                    <a:spLocks noChangeArrowheads="1"/>
                  </p:cNvSpPr>
                  <p:nvPr/>
                </p:nvSpPr>
                <p:spPr bwMode="auto">
                  <a:xfrm>
                    <a:off x="652" y="3824"/>
                    <a:ext cx="4516" cy="51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633" name="Rectangle 10"/>
                  <p:cNvSpPr>
                    <a:spLocks noChangeArrowheads="1"/>
                  </p:cNvSpPr>
                  <p:nvPr/>
                </p:nvSpPr>
                <p:spPr bwMode="auto">
                  <a:xfrm>
                    <a:off x="446" y="928"/>
                    <a:ext cx="4906" cy="144"/>
                  </a:xfrm>
                  <a:prstGeom prst="rect">
                    <a:avLst/>
                  </a:prstGeom>
                  <a:noFill/>
                  <a:ln w="12700">
                    <a:solidFill>
                      <a:schemeClr val="bg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sp>
              <p:nvSpPr>
                <p:cNvPr id="24627" name="Rectangle 12"/>
                <p:cNvSpPr>
                  <a:spLocks noChangeArrowheads="1"/>
                </p:cNvSpPr>
                <p:nvPr/>
              </p:nvSpPr>
              <p:spPr bwMode="auto">
                <a:xfrm>
                  <a:off x="2407" y="925"/>
                  <a:ext cx="979" cy="192"/>
                </a:xfrm>
                <a:prstGeom prst="rect">
                  <a:avLst/>
                </a:prstGeom>
                <a:noFill/>
                <a:ln w="12700">
                  <a:noFill/>
                  <a:miter lim="800000"/>
                  <a:headEnd/>
                  <a:tailEnd/>
                </a:ln>
              </p:spPr>
              <p:txBody>
                <a:bodyPr wrap="none" lIns="90488" tIns="44450" rIns="90488" bIns="44450">
                  <a:prstTxWarp prst="textNoShape">
                    <a:avLst/>
                  </a:prstTxWarp>
                  <a:spAutoFit/>
                </a:bodyPr>
                <a:lstStyle/>
                <a:p>
                  <a:pPr>
                    <a:lnSpc>
                      <a:spcPct val="90000"/>
                    </a:lnSpc>
                  </a:pPr>
                  <a:r>
                    <a:rPr lang="en-US" sz="1400">
                      <a:solidFill>
                        <a:schemeClr val="bg1"/>
                      </a:solidFill>
                      <a:latin typeface="Arial" charset="0"/>
                    </a:rPr>
                    <a:t>Terminal Window</a:t>
                  </a:r>
                </a:p>
              </p:txBody>
            </p:sp>
          </p:grpSp>
          <p:grpSp>
            <p:nvGrpSpPr>
              <p:cNvPr id="24587" name="Group 22"/>
              <p:cNvGrpSpPr>
                <a:grpSpLocks/>
              </p:cNvGrpSpPr>
              <p:nvPr/>
            </p:nvGrpSpPr>
            <p:grpSpPr bwMode="auto">
              <a:xfrm>
                <a:off x="442" y="2074"/>
                <a:ext cx="173" cy="1328"/>
                <a:chOff x="442" y="2074"/>
                <a:chExt cx="173" cy="1328"/>
              </a:xfrm>
            </p:grpSpPr>
            <p:grpSp>
              <p:nvGrpSpPr>
                <p:cNvPr id="24618" name="Group 18"/>
                <p:cNvGrpSpPr>
                  <a:grpSpLocks/>
                </p:cNvGrpSpPr>
                <p:nvPr/>
              </p:nvGrpSpPr>
              <p:grpSpPr bwMode="auto">
                <a:xfrm>
                  <a:off x="442" y="2074"/>
                  <a:ext cx="173" cy="1328"/>
                  <a:chOff x="442" y="2074"/>
                  <a:chExt cx="173" cy="1328"/>
                </a:xfrm>
              </p:grpSpPr>
              <p:sp>
                <p:nvSpPr>
                  <p:cNvPr id="24622" name="Rectangle 14"/>
                  <p:cNvSpPr>
                    <a:spLocks noChangeArrowheads="1"/>
                  </p:cNvSpPr>
                  <p:nvPr/>
                </p:nvSpPr>
                <p:spPr bwMode="auto">
                  <a:xfrm>
                    <a:off x="450" y="2078"/>
                    <a:ext cx="165" cy="1316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24623" name="Group 17"/>
                  <p:cNvGrpSpPr>
                    <a:grpSpLocks/>
                  </p:cNvGrpSpPr>
                  <p:nvPr/>
                </p:nvGrpSpPr>
                <p:grpSpPr bwMode="auto">
                  <a:xfrm>
                    <a:off x="442" y="2074"/>
                    <a:ext cx="173" cy="1328"/>
                    <a:chOff x="442" y="2074"/>
                    <a:chExt cx="173" cy="1328"/>
                  </a:xfrm>
                </p:grpSpPr>
                <p:sp>
                  <p:nvSpPr>
                    <p:cNvPr id="24624" name="Line 1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42" y="2074"/>
                      <a:ext cx="0" cy="1325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4625" name="Line 1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43" y="3402"/>
                      <a:ext cx="172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24619" name="Group 21"/>
                <p:cNvGrpSpPr>
                  <a:grpSpLocks/>
                </p:cNvGrpSpPr>
                <p:nvPr/>
              </p:nvGrpSpPr>
              <p:grpSpPr bwMode="auto">
                <a:xfrm>
                  <a:off x="525" y="2723"/>
                  <a:ext cx="27" cy="28"/>
                  <a:chOff x="525" y="2723"/>
                  <a:chExt cx="27" cy="28"/>
                </a:xfrm>
              </p:grpSpPr>
              <p:sp>
                <p:nvSpPr>
                  <p:cNvPr id="24620" name="Oval 19"/>
                  <p:cNvSpPr>
                    <a:spLocks noChangeArrowheads="1"/>
                  </p:cNvSpPr>
                  <p:nvPr/>
                </p:nvSpPr>
                <p:spPr bwMode="auto">
                  <a:xfrm>
                    <a:off x="525" y="2723"/>
                    <a:ext cx="27" cy="28"/>
                  </a:xfrm>
                  <a:prstGeom prst="ellipse">
                    <a:avLst/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621" name="Oval 20"/>
                  <p:cNvSpPr>
                    <a:spLocks noChangeArrowheads="1"/>
                  </p:cNvSpPr>
                  <p:nvPr/>
                </p:nvSpPr>
                <p:spPr bwMode="auto">
                  <a:xfrm>
                    <a:off x="526" y="2724"/>
                    <a:ext cx="17" cy="20"/>
                  </a:xfrm>
                  <a:prstGeom prst="ellipse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4588" name="Group 35"/>
              <p:cNvGrpSpPr>
                <a:grpSpLocks/>
              </p:cNvGrpSpPr>
              <p:nvPr/>
            </p:nvGrpSpPr>
            <p:grpSpPr bwMode="auto">
              <a:xfrm>
                <a:off x="442" y="3425"/>
                <a:ext cx="174" cy="372"/>
                <a:chOff x="442" y="3425"/>
                <a:chExt cx="174" cy="372"/>
              </a:xfrm>
            </p:grpSpPr>
            <p:grpSp>
              <p:nvGrpSpPr>
                <p:cNvPr id="24606" name="Group 27"/>
                <p:cNvGrpSpPr>
                  <a:grpSpLocks/>
                </p:cNvGrpSpPr>
                <p:nvPr/>
              </p:nvGrpSpPr>
              <p:grpSpPr bwMode="auto">
                <a:xfrm>
                  <a:off x="442" y="3624"/>
                  <a:ext cx="174" cy="173"/>
                  <a:chOff x="442" y="3624"/>
                  <a:chExt cx="174" cy="173"/>
                </a:xfrm>
              </p:grpSpPr>
              <p:sp>
                <p:nvSpPr>
                  <p:cNvPr id="24614" name="Rectangle 23"/>
                  <p:cNvSpPr>
                    <a:spLocks noChangeArrowheads="1"/>
                  </p:cNvSpPr>
                  <p:nvPr/>
                </p:nvSpPr>
                <p:spPr bwMode="auto">
                  <a:xfrm>
                    <a:off x="450" y="3626"/>
                    <a:ext cx="165" cy="163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24615" name="Group 26"/>
                  <p:cNvGrpSpPr>
                    <a:grpSpLocks/>
                  </p:cNvGrpSpPr>
                  <p:nvPr/>
                </p:nvGrpSpPr>
                <p:grpSpPr bwMode="auto">
                  <a:xfrm>
                    <a:off x="442" y="3624"/>
                    <a:ext cx="174" cy="173"/>
                    <a:chOff x="442" y="3624"/>
                    <a:chExt cx="174" cy="173"/>
                  </a:xfrm>
                </p:grpSpPr>
                <p:sp>
                  <p:nvSpPr>
                    <p:cNvPr id="24616" name="Line 24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42" y="3624"/>
                      <a:ext cx="0" cy="17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4617" name="Line 2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44" y="3797"/>
                      <a:ext cx="172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24607" name="Group 32"/>
                <p:cNvGrpSpPr>
                  <a:grpSpLocks/>
                </p:cNvGrpSpPr>
                <p:nvPr/>
              </p:nvGrpSpPr>
              <p:grpSpPr bwMode="auto">
                <a:xfrm>
                  <a:off x="442" y="3425"/>
                  <a:ext cx="174" cy="173"/>
                  <a:chOff x="442" y="3425"/>
                  <a:chExt cx="174" cy="173"/>
                </a:xfrm>
              </p:grpSpPr>
              <p:sp>
                <p:nvSpPr>
                  <p:cNvPr id="24610" name="Rectangle 28"/>
                  <p:cNvSpPr>
                    <a:spLocks noChangeArrowheads="1"/>
                  </p:cNvSpPr>
                  <p:nvPr/>
                </p:nvSpPr>
                <p:spPr bwMode="auto">
                  <a:xfrm>
                    <a:off x="450" y="3428"/>
                    <a:ext cx="165" cy="162"/>
                  </a:xfrm>
                  <a:prstGeom prst="rect">
                    <a:avLst/>
                  </a:prstGeom>
                  <a:solidFill>
                    <a:schemeClr val="bg2"/>
                  </a:solidFill>
                  <a:ln w="25400">
                    <a:solidFill>
                      <a:srgbClr val="081D58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24611" name="Group 31"/>
                  <p:cNvGrpSpPr>
                    <a:grpSpLocks/>
                  </p:cNvGrpSpPr>
                  <p:nvPr/>
                </p:nvGrpSpPr>
                <p:grpSpPr bwMode="auto">
                  <a:xfrm>
                    <a:off x="442" y="3425"/>
                    <a:ext cx="174" cy="173"/>
                    <a:chOff x="442" y="3425"/>
                    <a:chExt cx="174" cy="173"/>
                  </a:xfrm>
                </p:grpSpPr>
                <p:sp>
                  <p:nvSpPr>
                    <p:cNvPr id="24612" name="Line 29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42" y="3425"/>
                      <a:ext cx="0" cy="169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4613" name="Line 30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444" y="3598"/>
                      <a:ext cx="172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sp>
              <p:nvSpPr>
                <p:cNvPr id="24608" name="Freeform 33"/>
                <p:cNvSpPr>
                  <a:spLocks/>
                </p:cNvSpPr>
                <p:nvPr/>
              </p:nvSpPr>
              <p:spPr bwMode="auto">
                <a:xfrm>
                  <a:off x="505" y="3669"/>
                  <a:ext cx="68" cy="79"/>
                </a:xfrm>
                <a:custGeom>
                  <a:avLst/>
                  <a:gdLst>
                    <a:gd name="T0" fmla="*/ 32 w 68"/>
                    <a:gd name="T1" fmla="*/ 0 h 79"/>
                    <a:gd name="T2" fmla="*/ 0 w 68"/>
                    <a:gd name="T3" fmla="*/ 78 h 79"/>
                    <a:gd name="T4" fmla="*/ 67 w 68"/>
                    <a:gd name="T5" fmla="*/ 78 h 79"/>
                    <a:gd name="T6" fmla="*/ 32 w 68"/>
                    <a:gd name="T7" fmla="*/ 0 h 79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68"/>
                    <a:gd name="T13" fmla="*/ 0 h 79"/>
                    <a:gd name="T14" fmla="*/ 68 w 68"/>
                    <a:gd name="T15" fmla="*/ 79 h 79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68" h="79">
                      <a:moveTo>
                        <a:pt x="32" y="0"/>
                      </a:moveTo>
                      <a:lnTo>
                        <a:pt x="0" y="78"/>
                      </a:lnTo>
                      <a:lnTo>
                        <a:pt x="67" y="78"/>
                      </a:lnTo>
                      <a:lnTo>
                        <a:pt x="32" y="0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609" name="Freeform 34"/>
                <p:cNvSpPr>
                  <a:spLocks/>
                </p:cNvSpPr>
                <p:nvPr/>
              </p:nvSpPr>
              <p:spPr bwMode="auto">
                <a:xfrm>
                  <a:off x="504" y="3470"/>
                  <a:ext cx="68" cy="80"/>
                </a:xfrm>
                <a:custGeom>
                  <a:avLst/>
                  <a:gdLst>
                    <a:gd name="T0" fmla="*/ 32 w 68"/>
                    <a:gd name="T1" fmla="*/ 79 h 80"/>
                    <a:gd name="T2" fmla="*/ 0 w 68"/>
                    <a:gd name="T3" fmla="*/ 0 h 80"/>
                    <a:gd name="T4" fmla="*/ 67 w 68"/>
                    <a:gd name="T5" fmla="*/ 0 h 80"/>
                    <a:gd name="T6" fmla="*/ 32 w 68"/>
                    <a:gd name="T7" fmla="*/ 79 h 80"/>
                    <a:gd name="T8" fmla="*/ 0 60000 65536"/>
                    <a:gd name="T9" fmla="*/ 0 60000 65536"/>
                    <a:gd name="T10" fmla="*/ 0 60000 65536"/>
                    <a:gd name="T11" fmla="*/ 0 60000 65536"/>
                    <a:gd name="T12" fmla="*/ 0 w 68"/>
                    <a:gd name="T13" fmla="*/ 0 h 80"/>
                    <a:gd name="T14" fmla="*/ 68 w 68"/>
                    <a:gd name="T15" fmla="*/ 80 h 80"/>
                  </a:gdLst>
                  <a:ahLst/>
                  <a:cxnLst>
                    <a:cxn ang="T8">
                      <a:pos x="T0" y="T1"/>
                    </a:cxn>
                    <a:cxn ang="T9">
                      <a:pos x="T2" y="T3"/>
                    </a:cxn>
                    <a:cxn ang="T10">
                      <a:pos x="T4" y="T5"/>
                    </a:cxn>
                    <a:cxn ang="T11">
                      <a:pos x="T6" y="T7"/>
                    </a:cxn>
                  </a:cxnLst>
                  <a:rect l="T12" t="T13" r="T14" b="T15"/>
                  <a:pathLst>
                    <a:path w="68" h="80">
                      <a:moveTo>
                        <a:pt x="32" y="79"/>
                      </a:moveTo>
                      <a:lnTo>
                        <a:pt x="0" y="0"/>
                      </a:lnTo>
                      <a:lnTo>
                        <a:pt x="67" y="0"/>
                      </a:lnTo>
                      <a:lnTo>
                        <a:pt x="32" y="79"/>
                      </a:lnTo>
                    </a:path>
                  </a:pathLst>
                </a:custGeom>
                <a:solidFill>
                  <a:schemeClr val="tx1"/>
                </a:solidFill>
                <a:ln w="12700" cap="rnd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4589" name="Group 43"/>
              <p:cNvGrpSpPr>
                <a:grpSpLocks/>
              </p:cNvGrpSpPr>
              <p:nvPr/>
            </p:nvGrpSpPr>
            <p:grpSpPr bwMode="auto">
              <a:xfrm>
                <a:off x="459" y="939"/>
                <a:ext cx="111" cy="110"/>
                <a:chOff x="459" y="939"/>
                <a:chExt cx="111" cy="110"/>
              </a:xfrm>
            </p:grpSpPr>
            <p:sp>
              <p:nvSpPr>
                <p:cNvPr id="24599" name="Rectangle 36"/>
                <p:cNvSpPr>
                  <a:spLocks noChangeArrowheads="1"/>
                </p:cNvSpPr>
                <p:nvPr/>
              </p:nvSpPr>
              <p:spPr bwMode="auto">
                <a:xfrm>
                  <a:off x="463" y="939"/>
                  <a:ext cx="107" cy="106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24600" name="Group 39"/>
                <p:cNvGrpSpPr>
                  <a:grpSpLocks/>
                </p:cNvGrpSpPr>
                <p:nvPr/>
              </p:nvGrpSpPr>
              <p:grpSpPr bwMode="auto">
                <a:xfrm>
                  <a:off x="459" y="941"/>
                  <a:ext cx="109" cy="108"/>
                  <a:chOff x="459" y="941"/>
                  <a:chExt cx="109" cy="108"/>
                </a:xfrm>
              </p:grpSpPr>
              <p:sp>
                <p:nvSpPr>
                  <p:cNvPr id="24604" name="Line 37"/>
                  <p:cNvSpPr>
                    <a:spLocks noChangeShapeType="1"/>
                  </p:cNvSpPr>
                  <p:nvPr/>
                </p:nvSpPr>
                <p:spPr bwMode="auto">
                  <a:xfrm>
                    <a:off x="459" y="941"/>
                    <a:ext cx="0" cy="105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605" name="Line 38"/>
                  <p:cNvSpPr>
                    <a:spLocks noChangeShapeType="1"/>
                  </p:cNvSpPr>
                  <p:nvPr/>
                </p:nvSpPr>
                <p:spPr bwMode="auto">
                  <a:xfrm>
                    <a:off x="462" y="1049"/>
                    <a:ext cx="106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  <p:grpSp>
              <p:nvGrpSpPr>
                <p:cNvPr id="24601" name="Group 42"/>
                <p:cNvGrpSpPr>
                  <a:grpSpLocks/>
                </p:cNvGrpSpPr>
                <p:nvPr/>
              </p:nvGrpSpPr>
              <p:grpSpPr bwMode="auto">
                <a:xfrm>
                  <a:off x="487" y="963"/>
                  <a:ext cx="59" cy="62"/>
                  <a:chOff x="487" y="963"/>
                  <a:chExt cx="59" cy="62"/>
                </a:xfrm>
              </p:grpSpPr>
              <p:sp>
                <p:nvSpPr>
                  <p:cNvPr id="24602" name="Rectangle 40"/>
                  <p:cNvSpPr>
                    <a:spLocks noChangeArrowheads="1"/>
                  </p:cNvSpPr>
                  <p:nvPr/>
                </p:nvSpPr>
                <p:spPr bwMode="auto">
                  <a:xfrm>
                    <a:off x="487" y="963"/>
                    <a:ext cx="59" cy="62"/>
                  </a:xfrm>
                  <a:prstGeom prst="rect">
                    <a:avLst/>
                  </a:prstGeom>
                  <a:noFill/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603" name="Rectangle 41"/>
                  <p:cNvSpPr>
                    <a:spLocks noChangeArrowheads="1"/>
                  </p:cNvSpPr>
                  <p:nvPr/>
                </p:nvSpPr>
                <p:spPr bwMode="auto">
                  <a:xfrm>
                    <a:off x="487" y="963"/>
                    <a:ext cx="59" cy="12"/>
                  </a:xfrm>
                  <a:prstGeom prst="rect">
                    <a:avLst/>
                  </a:prstGeom>
                  <a:solidFill>
                    <a:schemeClr val="tx1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4590" name="Group 52"/>
              <p:cNvGrpSpPr>
                <a:grpSpLocks/>
              </p:cNvGrpSpPr>
              <p:nvPr/>
            </p:nvGrpSpPr>
            <p:grpSpPr bwMode="auto">
              <a:xfrm>
                <a:off x="5216" y="944"/>
                <a:ext cx="112" cy="109"/>
                <a:chOff x="5216" y="944"/>
                <a:chExt cx="112" cy="109"/>
              </a:xfrm>
            </p:grpSpPr>
            <p:grpSp>
              <p:nvGrpSpPr>
                <p:cNvPr id="24591" name="Group 48"/>
                <p:cNvGrpSpPr>
                  <a:grpSpLocks/>
                </p:cNvGrpSpPr>
                <p:nvPr/>
              </p:nvGrpSpPr>
              <p:grpSpPr bwMode="auto">
                <a:xfrm>
                  <a:off x="5216" y="944"/>
                  <a:ext cx="112" cy="109"/>
                  <a:chOff x="5216" y="944"/>
                  <a:chExt cx="112" cy="109"/>
                </a:xfrm>
              </p:grpSpPr>
              <p:sp>
                <p:nvSpPr>
                  <p:cNvPr id="24595" name="Rectangle 44"/>
                  <p:cNvSpPr>
                    <a:spLocks noChangeArrowheads="1"/>
                  </p:cNvSpPr>
                  <p:nvPr/>
                </p:nvSpPr>
                <p:spPr bwMode="auto">
                  <a:xfrm>
                    <a:off x="5220" y="944"/>
                    <a:ext cx="108" cy="106"/>
                  </a:xfrm>
                  <a:prstGeom prst="rect">
                    <a:avLst/>
                  </a:prstGeom>
                  <a:solidFill>
                    <a:schemeClr val="bg2"/>
                  </a:solidFill>
                  <a:ln w="12700">
                    <a:solidFill>
                      <a:schemeClr val="tx1"/>
                    </a:solidFill>
                    <a:miter lim="800000"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grpSp>
                <p:nvGrpSpPr>
                  <p:cNvPr id="24596" name="Group 47"/>
                  <p:cNvGrpSpPr>
                    <a:grpSpLocks/>
                  </p:cNvGrpSpPr>
                  <p:nvPr/>
                </p:nvGrpSpPr>
                <p:grpSpPr bwMode="auto">
                  <a:xfrm>
                    <a:off x="5216" y="945"/>
                    <a:ext cx="112" cy="108"/>
                    <a:chOff x="5216" y="945"/>
                    <a:chExt cx="112" cy="108"/>
                  </a:xfrm>
                </p:grpSpPr>
                <p:sp>
                  <p:nvSpPr>
                    <p:cNvPr id="24597" name="Line 45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216" y="945"/>
                      <a:ext cx="0" cy="105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  <p:sp>
                  <p:nvSpPr>
                    <p:cNvPr id="24598" name="Line 46"/>
                    <p:cNvSpPr>
                      <a:spLocks noChangeShapeType="1"/>
                    </p:cNvSpPr>
                    <p:nvPr/>
                  </p:nvSpPr>
                  <p:spPr bwMode="auto">
                    <a:xfrm>
                      <a:off x="5221" y="1053"/>
                      <a:ext cx="107" cy="0"/>
                    </a:xfrm>
                    <a:prstGeom prst="line">
                      <a:avLst/>
                    </a:prstGeom>
                    <a:noFill/>
                    <a:ln w="12700">
                      <a:solidFill>
                        <a:schemeClr val="bg1"/>
                      </a:solidFill>
                      <a:round/>
                      <a:headEnd/>
                      <a:tailEnd/>
                    </a:ln>
                  </p:spPr>
                  <p:txBody>
                    <a:bodyPr wrap="none" anchor="ctr">
                      <a:prstTxWarp prst="textNoShape">
                        <a:avLst/>
                      </a:prstTxWarp>
                    </a:bodyPr>
                    <a:lstStyle/>
                    <a:p>
                      <a:endParaRPr lang="en-US"/>
                    </a:p>
                  </p:txBody>
                </p:sp>
              </p:grpSp>
            </p:grpSp>
            <p:grpSp>
              <p:nvGrpSpPr>
                <p:cNvPr id="24592" name="Group 51"/>
                <p:cNvGrpSpPr>
                  <a:grpSpLocks/>
                </p:cNvGrpSpPr>
                <p:nvPr/>
              </p:nvGrpSpPr>
              <p:grpSpPr bwMode="auto">
                <a:xfrm>
                  <a:off x="5235" y="950"/>
                  <a:ext cx="79" cy="95"/>
                  <a:chOff x="5235" y="950"/>
                  <a:chExt cx="79" cy="95"/>
                </a:xfrm>
              </p:grpSpPr>
              <p:sp>
                <p:nvSpPr>
                  <p:cNvPr id="24593" name="Line 49"/>
                  <p:cNvSpPr>
                    <a:spLocks noChangeShapeType="1"/>
                  </p:cNvSpPr>
                  <p:nvPr/>
                </p:nvSpPr>
                <p:spPr bwMode="auto">
                  <a:xfrm>
                    <a:off x="5235" y="958"/>
                    <a:ext cx="79" cy="79"/>
                  </a:xfrm>
                  <a:prstGeom prst="line">
                    <a:avLst/>
                  </a:prstGeom>
                  <a:no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4594" name="Line 50"/>
                  <p:cNvSpPr>
                    <a:spLocks noChangeShapeType="1"/>
                  </p:cNvSpPr>
                  <p:nvPr/>
                </p:nvSpPr>
                <p:spPr bwMode="auto">
                  <a:xfrm flipV="1">
                    <a:off x="5235" y="950"/>
                    <a:ext cx="79" cy="95"/>
                  </a:xfrm>
                  <a:prstGeom prst="line">
                    <a:avLst/>
                  </a:prstGeom>
                  <a:noFill/>
                  <a:ln w="12700">
                    <a:solidFill>
                      <a:schemeClr val="tx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</p:grpSp>
        <p:sp>
          <p:nvSpPr>
            <p:cNvPr id="24585" name="Rectangle 54"/>
            <p:cNvSpPr>
              <a:spLocks noChangeArrowheads="1"/>
            </p:cNvSpPr>
            <p:nvPr/>
          </p:nvSpPr>
          <p:spPr bwMode="auto">
            <a:xfrm>
              <a:off x="640" y="1112"/>
              <a:ext cx="4736" cy="2711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Prompt&gt; </a:t>
              </a:r>
              <a:r>
                <a:rPr lang="en-US" sz="1400" b="1" dirty="0" err="1">
                  <a:solidFill>
                    <a:srgbClr val="FF0000"/>
                  </a:solidFill>
                  <a:latin typeface="Courier New" charset="0"/>
                </a:rPr>
                <a:t>commnt</a:t>
              </a:r>
              <a:r>
                <a:rPr lang="en-US" sz="1400" b="1" dirty="0">
                  <a:solidFill>
                    <a:srgbClr val="FF0000"/>
                  </a:solidFill>
                  <a:latin typeface="Courier New" charset="0"/>
                </a:rPr>
                <a:t> -r de421.bsp | more</a:t>
              </a: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...</a:t>
              </a: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DE 421 JPL Planetary Ephemeris SPK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==================================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 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Original file name:  de421.bsp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Creation date:       Feb. 13, 2008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File created by:     Dr. William </a:t>
              </a:r>
              <a:r>
                <a:rPr lang="en-US" sz="1400" dirty="0" err="1">
                  <a:solidFill>
                    <a:schemeClr val="tx2"/>
                  </a:solidFill>
                  <a:latin typeface="Courier New" charset="0"/>
                </a:rPr>
                <a:t>Folkner</a:t>
              </a: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 (SSD/JPL)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Comments added by:   Nat Bachman (NAIF/JPL)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 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This SPK file was released on February 13, 2008 by the Solar System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Dynamics Group of JPL's Guidance, Navigation, and Control section.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 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The DE 421 planetary ephemeris is described in JPL IOM 343R-08-002,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dated Feb. 13, 2008. The introduction of that memo states, in part,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that this ephemeris "represents an overall update for all</a:t>
              </a: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--More--</a:t>
              </a:r>
            </a:p>
          </p:txBody>
        </p:sp>
      </p:grpSp>
      <p:sp>
        <p:nvSpPr>
          <p:cNvPr id="24581" name="Rectangle 56"/>
          <p:cNvSpPr>
            <a:spLocks noGrp="1" noChangeArrowheads="1"/>
          </p:cNvSpPr>
          <p:nvPr>
            <p:ph type="title"/>
          </p:nvPr>
        </p:nvSpPr>
        <p:spPr>
          <a:xfrm>
            <a:off x="2144713" y="381000"/>
            <a:ext cx="6430962" cy="422275"/>
          </a:xfrm>
        </p:spPr>
        <p:txBody>
          <a:bodyPr/>
          <a:lstStyle/>
          <a:p>
            <a:r>
              <a:rPr lang="en-US" sz="2800"/>
              <a:t>Viewing Comments in Binary Kernels</a:t>
            </a:r>
            <a:endParaRPr lang="en-US"/>
          </a:p>
        </p:txBody>
      </p:sp>
      <p:sp>
        <p:nvSpPr>
          <p:cNvPr id="24583" name="Text Box 58"/>
          <p:cNvSpPr txBox="1">
            <a:spLocks noChangeArrowheads="1"/>
          </p:cNvSpPr>
          <p:nvPr/>
        </p:nvSpPr>
        <p:spPr bwMode="auto">
          <a:xfrm>
            <a:off x="1454150" y="1301750"/>
            <a:ext cx="6019800" cy="646331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>
            <a:prstTxWarp prst="textNoShape">
              <a:avLst/>
            </a:prstTxWarp>
            <a:spAutoFit/>
          </a:bodyPr>
          <a:lstStyle/>
          <a:p>
            <a:pPr algn="ctr"/>
            <a:r>
              <a:rPr lang="en-US" sz="1800" dirty="0">
                <a:latin typeface="Arial" charset="0"/>
              </a:rPr>
              <a:t>This example shows reading the comments in </a:t>
            </a:r>
          </a:p>
          <a:p>
            <a:pPr algn="ctr"/>
            <a:r>
              <a:rPr lang="en-US" sz="1800" dirty="0">
                <a:latin typeface="Arial" charset="0"/>
              </a:rPr>
              <a:t>an SPK file using the “</a:t>
            </a:r>
            <a:r>
              <a:rPr lang="en-US" sz="1800" dirty="0" err="1">
                <a:latin typeface="Arial" charset="0"/>
              </a:rPr>
              <a:t>commnt</a:t>
            </a:r>
            <a:r>
              <a:rPr lang="en-US" sz="1800" dirty="0">
                <a:latin typeface="Arial" charset="0"/>
              </a:rPr>
              <a:t>” utility program</a:t>
            </a:r>
            <a:endParaRPr lang="en-US" dirty="0"/>
          </a:p>
        </p:txBody>
      </p:sp>
    </p:spTree>
  </p:cSld>
  <p:clrMapOvr>
    <a:masterClrMapping/>
  </p:clrMapOvr>
  <p:transition spd="slow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Comments in SPICE Kernels</a:t>
            </a:r>
          </a:p>
        </p:txBody>
      </p:sp>
      <p:sp>
        <p:nvSpPr>
          <p:cNvPr id="25603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2F8BD0F0-09CA-2448-9424-082933E63B59}" type="slidenum">
              <a:rPr lang="en-US" smtClean="0"/>
              <a:pPr/>
              <a:t>7</a:t>
            </a:fld>
            <a:endParaRPr lang="en-US" sz="1400" b="0">
              <a:latin typeface="Times New Roman" charset="0"/>
            </a:endParaRPr>
          </a:p>
        </p:txBody>
      </p:sp>
      <p:grpSp>
        <p:nvGrpSpPr>
          <p:cNvPr id="25604" name="Group 58"/>
          <p:cNvGrpSpPr>
            <a:grpSpLocks/>
          </p:cNvGrpSpPr>
          <p:nvPr/>
        </p:nvGrpSpPr>
        <p:grpSpPr bwMode="auto">
          <a:xfrm>
            <a:off x="692150" y="1911350"/>
            <a:ext cx="7848600" cy="4776788"/>
            <a:chOff x="412" y="912"/>
            <a:chExt cx="4944" cy="3009"/>
          </a:xfrm>
        </p:grpSpPr>
        <p:grpSp>
          <p:nvGrpSpPr>
            <p:cNvPr id="25606" name="Group 13"/>
            <p:cNvGrpSpPr>
              <a:grpSpLocks/>
            </p:cNvGrpSpPr>
            <p:nvPr/>
          </p:nvGrpSpPr>
          <p:grpSpPr bwMode="auto">
            <a:xfrm>
              <a:off x="412" y="912"/>
              <a:ext cx="4944" cy="2965"/>
              <a:chOff x="428" y="910"/>
              <a:chExt cx="4944" cy="2965"/>
            </a:xfrm>
          </p:grpSpPr>
          <p:grpSp>
            <p:nvGrpSpPr>
              <p:cNvPr id="25649" name="Group 11"/>
              <p:cNvGrpSpPr>
                <a:grpSpLocks/>
              </p:cNvGrpSpPr>
              <p:nvPr/>
            </p:nvGrpSpPr>
            <p:grpSpPr bwMode="auto">
              <a:xfrm>
                <a:off x="428" y="910"/>
                <a:ext cx="4944" cy="2965"/>
                <a:chOff x="428" y="910"/>
                <a:chExt cx="4944" cy="2965"/>
              </a:xfrm>
            </p:grpSpPr>
            <p:sp>
              <p:nvSpPr>
                <p:cNvPr id="25651" name="Rectangle 5"/>
                <p:cNvSpPr>
                  <a:spLocks noChangeArrowheads="1"/>
                </p:cNvSpPr>
                <p:nvPr/>
              </p:nvSpPr>
              <p:spPr bwMode="auto">
                <a:xfrm>
                  <a:off x="428" y="1091"/>
                  <a:ext cx="4944" cy="2783"/>
                </a:xfrm>
                <a:prstGeom prst="rect">
                  <a:avLst/>
                </a:prstGeom>
                <a:solidFill>
                  <a:srgbClr val="6F6F6F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652" name="Rectangle 6"/>
                <p:cNvSpPr>
                  <a:spLocks noChangeArrowheads="1"/>
                </p:cNvSpPr>
                <p:nvPr/>
              </p:nvSpPr>
              <p:spPr bwMode="auto">
                <a:xfrm>
                  <a:off x="652" y="1025"/>
                  <a:ext cx="4720" cy="2850"/>
                </a:xfrm>
                <a:prstGeom prst="rect">
                  <a:avLst/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653" name="Rectangle 7"/>
                <p:cNvSpPr>
                  <a:spLocks noChangeArrowheads="1"/>
                </p:cNvSpPr>
                <p:nvPr/>
              </p:nvSpPr>
              <p:spPr bwMode="auto">
                <a:xfrm>
                  <a:off x="428" y="910"/>
                  <a:ext cx="4944" cy="181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654" name="Rectangle 8"/>
                <p:cNvSpPr>
                  <a:spLocks noChangeArrowheads="1"/>
                </p:cNvSpPr>
                <p:nvPr/>
              </p:nvSpPr>
              <p:spPr bwMode="auto">
                <a:xfrm>
                  <a:off x="428" y="3825"/>
                  <a:ext cx="4944" cy="50"/>
                </a:xfrm>
                <a:prstGeom prst="rect">
                  <a:avLst/>
                </a:prstGeom>
                <a:solidFill>
                  <a:srgbClr val="ABABAB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655" name="Rectangle 9"/>
                <p:cNvSpPr>
                  <a:spLocks noChangeArrowheads="1"/>
                </p:cNvSpPr>
                <p:nvPr/>
              </p:nvSpPr>
              <p:spPr bwMode="auto">
                <a:xfrm>
                  <a:off x="652" y="3824"/>
                  <a:ext cx="4516" cy="51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656" name="Rectangle 10"/>
                <p:cNvSpPr>
                  <a:spLocks noChangeArrowheads="1"/>
                </p:cNvSpPr>
                <p:nvPr/>
              </p:nvSpPr>
              <p:spPr bwMode="auto">
                <a:xfrm>
                  <a:off x="446" y="928"/>
                  <a:ext cx="4906" cy="144"/>
                </a:xfrm>
                <a:prstGeom prst="rect">
                  <a:avLst/>
                </a:prstGeom>
                <a:noFill/>
                <a:ln w="12700">
                  <a:solidFill>
                    <a:schemeClr val="bg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25650" name="Rectangle 12"/>
              <p:cNvSpPr>
                <a:spLocks noChangeArrowheads="1"/>
              </p:cNvSpPr>
              <p:nvPr/>
            </p:nvSpPr>
            <p:spPr bwMode="auto">
              <a:xfrm>
                <a:off x="2407" y="925"/>
                <a:ext cx="979" cy="177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</p:spPr>
            <p:txBody>
              <a:bodyPr wrap="none" lIns="90488" tIns="44450" rIns="90488" bIns="44450">
                <a:prstTxWarp prst="textNoShape">
                  <a:avLst/>
                </a:prstTxWarp>
                <a:spAutoFit/>
              </a:bodyPr>
              <a:lstStyle/>
              <a:p>
                <a:pPr>
                  <a:lnSpc>
                    <a:spcPct val="90000"/>
                  </a:lnSpc>
                </a:pPr>
                <a:r>
                  <a:rPr lang="en-US" sz="1400">
                    <a:solidFill>
                      <a:schemeClr val="bg1"/>
                    </a:solidFill>
                    <a:latin typeface="Arial" charset="0"/>
                  </a:rPr>
                  <a:t>Terminal Window</a:t>
                </a:r>
              </a:p>
            </p:txBody>
          </p:sp>
        </p:grpSp>
        <p:grpSp>
          <p:nvGrpSpPr>
            <p:cNvPr id="25607" name="Group 22"/>
            <p:cNvGrpSpPr>
              <a:grpSpLocks/>
            </p:cNvGrpSpPr>
            <p:nvPr/>
          </p:nvGrpSpPr>
          <p:grpSpPr bwMode="auto">
            <a:xfrm>
              <a:off x="426" y="2076"/>
              <a:ext cx="173" cy="1328"/>
              <a:chOff x="442" y="2074"/>
              <a:chExt cx="173" cy="1328"/>
            </a:xfrm>
          </p:grpSpPr>
          <p:grpSp>
            <p:nvGrpSpPr>
              <p:cNvPr id="25641" name="Group 18"/>
              <p:cNvGrpSpPr>
                <a:grpSpLocks/>
              </p:cNvGrpSpPr>
              <p:nvPr/>
            </p:nvGrpSpPr>
            <p:grpSpPr bwMode="auto">
              <a:xfrm>
                <a:off x="442" y="2074"/>
                <a:ext cx="173" cy="1328"/>
                <a:chOff x="442" y="2074"/>
                <a:chExt cx="173" cy="1328"/>
              </a:xfrm>
            </p:grpSpPr>
            <p:sp>
              <p:nvSpPr>
                <p:cNvPr id="25645" name="Rectangle 14"/>
                <p:cNvSpPr>
                  <a:spLocks noChangeArrowheads="1"/>
                </p:cNvSpPr>
                <p:nvPr/>
              </p:nvSpPr>
              <p:spPr bwMode="auto">
                <a:xfrm>
                  <a:off x="450" y="2078"/>
                  <a:ext cx="165" cy="1316"/>
                </a:xfrm>
                <a:prstGeom prst="rect">
                  <a:avLst/>
                </a:prstGeom>
                <a:solidFill>
                  <a:schemeClr val="bg2"/>
                </a:solidFill>
                <a:ln w="25400">
                  <a:solidFill>
                    <a:srgbClr val="081D58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25646" name="Group 17"/>
                <p:cNvGrpSpPr>
                  <a:grpSpLocks/>
                </p:cNvGrpSpPr>
                <p:nvPr/>
              </p:nvGrpSpPr>
              <p:grpSpPr bwMode="auto">
                <a:xfrm>
                  <a:off x="442" y="2074"/>
                  <a:ext cx="173" cy="1328"/>
                  <a:chOff x="442" y="2074"/>
                  <a:chExt cx="173" cy="1328"/>
                </a:xfrm>
              </p:grpSpPr>
              <p:sp>
                <p:nvSpPr>
                  <p:cNvPr id="25647" name="Line 15"/>
                  <p:cNvSpPr>
                    <a:spLocks noChangeShapeType="1"/>
                  </p:cNvSpPr>
                  <p:nvPr/>
                </p:nvSpPr>
                <p:spPr bwMode="auto">
                  <a:xfrm>
                    <a:off x="442" y="2074"/>
                    <a:ext cx="0" cy="1325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5648" name="Line 16"/>
                  <p:cNvSpPr>
                    <a:spLocks noChangeShapeType="1"/>
                  </p:cNvSpPr>
                  <p:nvPr/>
                </p:nvSpPr>
                <p:spPr bwMode="auto">
                  <a:xfrm>
                    <a:off x="443" y="3402"/>
                    <a:ext cx="172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5642" name="Group 21"/>
              <p:cNvGrpSpPr>
                <a:grpSpLocks/>
              </p:cNvGrpSpPr>
              <p:nvPr/>
            </p:nvGrpSpPr>
            <p:grpSpPr bwMode="auto">
              <a:xfrm>
                <a:off x="525" y="2723"/>
                <a:ext cx="27" cy="28"/>
                <a:chOff x="525" y="2723"/>
                <a:chExt cx="27" cy="28"/>
              </a:xfrm>
            </p:grpSpPr>
            <p:sp>
              <p:nvSpPr>
                <p:cNvPr id="25643" name="Oval 19"/>
                <p:cNvSpPr>
                  <a:spLocks noChangeArrowheads="1"/>
                </p:cNvSpPr>
                <p:nvPr/>
              </p:nvSpPr>
              <p:spPr bwMode="auto">
                <a:xfrm>
                  <a:off x="525" y="2723"/>
                  <a:ext cx="27" cy="28"/>
                </a:xfrm>
                <a:prstGeom prst="ellipse">
                  <a:avLst/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644" name="Oval 20"/>
                <p:cNvSpPr>
                  <a:spLocks noChangeArrowheads="1"/>
                </p:cNvSpPr>
                <p:nvPr/>
              </p:nvSpPr>
              <p:spPr bwMode="auto">
                <a:xfrm>
                  <a:off x="526" y="2724"/>
                  <a:ext cx="17" cy="20"/>
                </a:xfrm>
                <a:prstGeom prst="ellipse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25608" name="Group 35"/>
            <p:cNvGrpSpPr>
              <a:grpSpLocks/>
            </p:cNvGrpSpPr>
            <p:nvPr/>
          </p:nvGrpSpPr>
          <p:grpSpPr bwMode="auto">
            <a:xfrm>
              <a:off x="426" y="3427"/>
              <a:ext cx="174" cy="372"/>
              <a:chOff x="442" y="3425"/>
              <a:chExt cx="174" cy="372"/>
            </a:xfrm>
          </p:grpSpPr>
          <p:grpSp>
            <p:nvGrpSpPr>
              <p:cNvPr id="25629" name="Group 27"/>
              <p:cNvGrpSpPr>
                <a:grpSpLocks/>
              </p:cNvGrpSpPr>
              <p:nvPr/>
            </p:nvGrpSpPr>
            <p:grpSpPr bwMode="auto">
              <a:xfrm>
                <a:off x="442" y="3624"/>
                <a:ext cx="174" cy="173"/>
                <a:chOff x="442" y="3624"/>
                <a:chExt cx="174" cy="173"/>
              </a:xfrm>
            </p:grpSpPr>
            <p:sp>
              <p:nvSpPr>
                <p:cNvPr id="25637" name="Rectangle 23"/>
                <p:cNvSpPr>
                  <a:spLocks noChangeArrowheads="1"/>
                </p:cNvSpPr>
                <p:nvPr/>
              </p:nvSpPr>
              <p:spPr bwMode="auto">
                <a:xfrm>
                  <a:off x="450" y="3626"/>
                  <a:ext cx="165" cy="163"/>
                </a:xfrm>
                <a:prstGeom prst="rect">
                  <a:avLst/>
                </a:prstGeom>
                <a:solidFill>
                  <a:schemeClr val="bg2"/>
                </a:solidFill>
                <a:ln w="25400">
                  <a:solidFill>
                    <a:srgbClr val="081D58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25638" name="Group 26"/>
                <p:cNvGrpSpPr>
                  <a:grpSpLocks/>
                </p:cNvGrpSpPr>
                <p:nvPr/>
              </p:nvGrpSpPr>
              <p:grpSpPr bwMode="auto">
                <a:xfrm>
                  <a:off x="442" y="3624"/>
                  <a:ext cx="174" cy="173"/>
                  <a:chOff x="442" y="3624"/>
                  <a:chExt cx="174" cy="173"/>
                </a:xfrm>
              </p:grpSpPr>
              <p:sp>
                <p:nvSpPr>
                  <p:cNvPr id="25639" name="Line 24"/>
                  <p:cNvSpPr>
                    <a:spLocks noChangeShapeType="1"/>
                  </p:cNvSpPr>
                  <p:nvPr/>
                </p:nvSpPr>
                <p:spPr bwMode="auto">
                  <a:xfrm>
                    <a:off x="442" y="3624"/>
                    <a:ext cx="0" cy="17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5640" name="Line 25"/>
                  <p:cNvSpPr>
                    <a:spLocks noChangeShapeType="1"/>
                  </p:cNvSpPr>
                  <p:nvPr/>
                </p:nvSpPr>
                <p:spPr bwMode="auto">
                  <a:xfrm>
                    <a:off x="444" y="3797"/>
                    <a:ext cx="172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5630" name="Group 32"/>
              <p:cNvGrpSpPr>
                <a:grpSpLocks/>
              </p:cNvGrpSpPr>
              <p:nvPr/>
            </p:nvGrpSpPr>
            <p:grpSpPr bwMode="auto">
              <a:xfrm>
                <a:off x="442" y="3425"/>
                <a:ext cx="174" cy="173"/>
                <a:chOff x="442" y="3425"/>
                <a:chExt cx="174" cy="173"/>
              </a:xfrm>
            </p:grpSpPr>
            <p:sp>
              <p:nvSpPr>
                <p:cNvPr id="25633" name="Rectangle 28"/>
                <p:cNvSpPr>
                  <a:spLocks noChangeArrowheads="1"/>
                </p:cNvSpPr>
                <p:nvPr/>
              </p:nvSpPr>
              <p:spPr bwMode="auto">
                <a:xfrm>
                  <a:off x="450" y="3428"/>
                  <a:ext cx="165" cy="162"/>
                </a:xfrm>
                <a:prstGeom prst="rect">
                  <a:avLst/>
                </a:prstGeom>
                <a:solidFill>
                  <a:schemeClr val="bg2"/>
                </a:solidFill>
                <a:ln w="25400">
                  <a:solidFill>
                    <a:srgbClr val="081D58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25634" name="Group 31"/>
                <p:cNvGrpSpPr>
                  <a:grpSpLocks/>
                </p:cNvGrpSpPr>
                <p:nvPr/>
              </p:nvGrpSpPr>
              <p:grpSpPr bwMode="auto">
                <a:xfrm>
                  <a:off x="442" y="3425"/>
                  <a:ext cx="174" cy="173"/>
                  <a:chOff x="442" y="3425"/>
                  <a:chExt cx="174" cy="173"/>
                </a:xfrm>
              </p:grpSpPr>
              <p:sp>
                <p:nvSpPr>
                  <p:cNvPr id="25635" name="Line 29"/>
                  <p:cNvSpPr>
                    <a:spLocks noChangeShapeType="1"/>
                  </p:cNvSpPr>
                  <p:nvPr/>
                </p:nvSpPr>
                <p:spPr bwMode="auto">
                  <a:xfrm>
                    <a:off x="442" y="3425"/>
                    <a:ext cx="0" cy="169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5636" name="Line 30"/>
                  <p:cNvSpPr>
                    <a:spLocks noChangeShapeType="1"/>
                  </p:cNvSpPr>
                  <p:nvPr/>
                </p:nvSpPr>
                <p:spPr bwMode="auto">
                  <a:xfrm>
                    <a:off x="444" y="3598"/>
                    <a:ext cx="172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sp>
            <p:nvSpPr>
              <p:cNvPr id="25631" name="Freeform 33"/>
              <p:cNvSpPr>
                <a:spLocks/>
              </p:cNvSpPr>
              <p:nvPr/>
            </p:nvSpPr>
            <p:spPr bwMode="auto">
              <a:xfrm>
                <a:off x="505" y="3669"/>
                <a:ext cx="68" cy="79"/>
              </a:xfrm>
              <a:custGeom>
                <a:avLst/>
                <a:gdLst>
                  <a:gd name="T0" fmla="*/ 32 w 68"/>
                  <a:gd name="T1" fmla="*/ 0 h 79"/>
                  <a:gd name="T2" fmla="*/ 0 w 68"/>
                  <a:gd name="T3" fmla="*/ 78 h 79"/>
                  <a:gd name="T4" fmla="*/ 67 w 68"/>
                  <a:gd name="T5" fmla="*/ 78 h 79"/>
                  <a:gd name="T6" fmla="*/ 32 w 68"/>
                  <a:gd name="T7" fmla="*/ 0 h 79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68"/>
                  <a:gd name="T13" fmla="*/ 0 h 79"/>
                  <a:gd name="T14" fmla="*/ 68 w 68"/>
                  <a:gd name="T15" fmla="*/ 79 h 79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68" h="79">
                    <a:moveTo>
                      <a:pt x="32" y="0"/>
                    </a:moveTo>
                    <a:lnTo>
                      <a:pt x="0" y="78"/>
                    </a:lnTo>
                    <a:lnTo>
                      <a:pt x="67" y="78"/>
                    </a:lnTo>
                    <a:lnTo>
                      <a:pt x="32" y="0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632" name="Freeform 34"/>
              <p:cNvSpPr>
                <a:spLocks/>
              </p:cNvSpPr>
              <p:nvPr/>
            </p:nvSpPr>
            <p:spPr bwMode="auto">
              <a:xfrm>
                <a:off x="504" y="3470"/>
                <a:ext cx="68" cy="80"/>
              </a:xfrm>
              <a:custGeom>
                <a:avLst/>
                <a:gdLst>
                  <a:gd name="T0" fmla="*/ 32 w 68"/>
                  <a:gd name="T1" fmla="*/ 79 h 80"/>
                  <a:gd name="T2" fmla="*/ 0 w 68"/>
                  <a:gd name="T3" fmla="*/ 0 h 80"/>
                  <a:gd name="T4" fmla="*/ 67 w 68"/>
                  <a:gd name="T5" fmla="*/ 0 h 80"/>
                  <a:gd name="T6" fmla="*/ 32 w 68"/>
                  <a:gd name="T7" fmla="*/ 79 h 80"/>
                  <a:gd name="T8" fmla="*/ 0 60000 65536"/>
                  <a:gd name="T9" fmla="*/ 0 60000 65536"/>
                  <a:gd name="T10" fmla="*/ 0 60000 65536"/>
                  <a:gd name="T11" fmla="*/ 0 60000 65536"/>
                  <a:gd name="T12" fmla="*/ 0 w 68"/>
                  <a:gd name="T13" fmla="*/ 0 h 80"/>
                  <a:gd name="T14" fmla="*/ 68 w 68"/>
                  <a:gd name="T15" fmla="*/ 80 h 80"/>
                </a:gdLst>
                <a:ahLst/>
                <a:cxnLst>
                  <a:cxn ang="T8">
                    <a:pos x="T0" y="T1"/>
                  </a:cxn>
                  <a:cxn ang="T9">
                    <a:pos x="T2" y="T3"/>
                  </a:cxn>
                  <a:cxn ang="T10">
                    <a:pos x="T4" y="T5"/>
                  </a:cxn>
                  <a:cxn ang="T11">
                    <a:pos x="T6" y="T7"/>
                  </a:cxn>
                </a:cxnLst>
                <a:rect l="T12" t="T13" r="T14" b="T15"/>
                <a:pathLst>
                  <a:path w="68" h="80">
                    <a:moveTo>
                      <a:pt x="32" y="79"/>
                    </a:moveTo>
                    <a:lnTo>
                      <a:pt x="0" y="0"/>
                    </a:lnTo>
                    <a:lnTo>
                      <a:pt x="67" y="0"/>
                    </a:lnTo>
                    <a:lnTo>
                      <a:pt x="32" y="79"/>
                    </a:lnTo>
                  </a:path>
                </a:pathLst>
              </a:custGeom>
              <a:solidFill>
                <a:schemeClr val="tx1"/>
              </a:solidFill>
              <a:ln w="12700" cap="rnd">
                <a:solidFill>
                  <a:schemeClr val="tx1"/>
                </a:solidFill>
                <a:round/>
                <a:headEnd/>
                <a:tailEnd/>
              </a:ln>
            </p:spPr>
            <p:txBody>
              <a:bodyPr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5609" name="Group 43"/>
            <p:cNvGrpSpPr>
              <a:grpSpLocks/>
            </p:cNvGrpSpPr>
            <p:nvPr/>
          </p:nvGrpSpPr>
          <p:grpSpPr bwMode="auto">
            <a:xfrm>
              <a:off x="443" y="941"/>
              <a:ext cx="111" cy="110"/>
              <a:chOff x="459" y="939"/>
              <a:chExt cx="111" cy="110"/>
            </a:xfrm>
          </p:grpSpPr>
          <p:sp>
            <p:nvSpPr>
              <p:cNvPr id="25622" name="Rectangle 36"/>
              <p:cNvSpPr>
                <a:spLocks noChangeArrowheads="1"/>
              </p:cNvSpPr>
              <p:nvPr/>
            </p:nvSpPr>
            <p:spPr bwMode="auto">
              <a:xfrm>
                <a:off x="463" y="939"/>
                <a:ext cx="107" cy="106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tx1"/>
                </a:solidFill>
                <a:miter lim="800000"/>
                <a:headEnd/>
                <a:tailEnd/>
              </a:ln>
            </p:spPr>
            <p:txBody>
              <a:bodyPr wrap="none" anchor="ctr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25623" name="Group 39"/>
              <p:cNvGrpSpPr>
                <a:grpSpLocks/>
              </p:cNvGrpSpPr>
              <p:nvPr/>
            </p:nvGrpSpPr>
            <p:grpSpPr bwMode="auto">
              <a:xfrm>
                <a:off x="459" y="941"/>
                <a:ext cx="109" cy="108"/>
                <a:chOff x="459" y="941"/>
                <a:chExt cx="109" cy="108"/>
              </a:xfrm>
            </p:grpSpPr>
            <p:sp>
              <p:nvSpPr>
                <p:cNvPr id="25627" name="Line 37"/>
                <p:cNvSpPr>
                  <a:spLocks noChangeShapeType="1"/>
                </p:cNvSpPr>
                <p:nvPr/>
              </p:nvSpPr>
              <p:spPr bwMode="auto">
                <a:xfrm>
                  <a:off x="459" y="941"/>
                  <a:ext cx="0" cy="105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628" name="Line 38"/>
                <p:cNvSpPr>
                  <a:spLocks noChangeShapeType="1"/>
                </p:cNvSpPr>
                <p:nvPr/>
              </p:nvSpPr>
              <p:spPr bwMode="auto">
                <a:xfrm>
                  <a:off x="462" y="1049"/>
                  <a:ext cx="106" cy="0"/>
                </a:xfrm>
                <a:prstGeom prst="line">
                  <a:avLst/>
                </a:prstGeom>
                <a:noFill/>
                <a:ln w="12700">
                  <a:solidFill>
                    <a:schemeClr val="bg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5624" name="Group 42"/>
              <p:cNvGrpSpPr>
                <a:grpSpLocks/>
              </p:cNvGrpSpPr>
              <p:nvPr/>
            </p:nvGrpSpPr>
            <p:grpSpPr bwMode="auto">
              <a:xfrm>
                <a:off x="487" y="963"/>
                <a:ext cx="59" cy="62"/>
                <a:chOff x="487" y="963"/>
                <a:chExt cx="59" cy="62"/>
              </a:xfrm>
            </p:grpSpPr>
            <p:sp>
              <p:nvSpPr>
                <p:cNvPr id="25625" name="Rectangle 40"/>
                <p:cNvSpPr>
                  <a:spLocks noChangeArrowheads="1"/>
                </p:cNvSpPr>
                <p:nvPr/>
              </p:nvSpPr>
              <p:spPr bwMode="auto">
                <a:xfrm>
                  <a:off x="487" y="963"/>
                  <a:ext cx="59" cy="62"/>
                </a:xfrm>
                <a:prstGeom prst="rect">
                  <a:avLst/>
                </a:prstGeom>
                <a:noFill/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626" name="Rectangle 41"/>
                <p:cNvSpPr>
                  <a:spLocks noChangeArrowheads="1"/>
                </p:cNvSpPr>
                <p:nvPr/>
              </p:nvSpPr>
              <p:spPr bwMode="auto">
                <a:xfrm>
                  <a:off x="487" y="963"/>
                  <a:ext cx="59" cy="12"/>
                </a:xfrm>
                <a:prstGeom prst="rect">
                  <a:avLst/>
                </a:prstGeom>
                <a:solidFill>
                  <a:schemeClr val="tx1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25610" name="Group 52"/>
            <p:cNvGrpSpPr>
              <a:grpSpLocks/>
            </p:cNvGrpSpPr>
            <p:nvPr/>
          </p:nvGrpSpPr>
          <p:grpSpPr bwMode="auto">
            <a:xfrm>
              <a:off x="5200" y="946"/>
              <a:ext cx="112" cy="109"/>
              <a:chOff x="5216" y="944"/>
              <a:chExt cx="112" cy="109"/>
            </a:xfrm>
          </p:grpSpPr>
          <p:grpSp>
            <p:nvGrpSpPr>
              <p:cNvPr id="25614" name="Group 48"/>
              <p:cNvGrpSpPr>
                <a:grpSpLocks/>
              </p:cNvGrpSpPr>
              <p:nvPr/>
            </p:nvGrpSpPr>
            <p:grpSpPr bwMode="auto">
              <a:xfrm>
                <a:off x="5216" y="944"/>
                <a:ext cx="112" cy="109"/>
                <a:chOff x="5216" y="944"/>
                <a:chExt cx="112" cy="109"/>
              </a:xfrm>
            </p:grpSpPr>
            <p:sp>
              <p:nvSpPr>
                <p:cNvPr id="25618" name="Rectangle 44"/>
                <p:cNvSpPr>
                  <a:spLocks noChangeArrowheads="1"/>
                </p:cNvSpPr>
                <p:nvPr/>
              </p:nvSpPr>
              <p:spPr bwMode="auto">
                <a:xfrm>
                  <a:off x="5220" y="944"/>
                  <a:ext cx="108" cy="106"/>
                </a:xfrm>
                <a:prstGeom prst="rect">
                  <a:avLst/>
                </a:prstGeom>
                <a:solidFill>
                  <a:schemeClr val="bg2"/>
                </a:solidFill>
                <a:ln w="12700">
                  <a:solidFill>
                    <a:schemeClr val="tx1"/>
                  </a:solidFill>
                  <a:miter lim="800000"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grpSp>
              <p:nvGrpSpPr>
                <p:cNvPr id="25619" name="Group 47"/>
                <p:cNvGrpSpPr>
                  <a:grpSpLocks/>
                </p:cNvGrpSpPr>
                <p:nvPr/>
              </p:nvGrpSpPr>
              <p:grpSpPr bwMode="auto">
                <a:xfrm>
                  <a:off x="5216" y="945"/>
                  <a:ext cx="112" cy="108"/>
                  <a:chOff x="5216" y="945"/>
                  <a:chExt cx="112" cy="108"/>
                </a:xfrm>
              </p:grpSpPr>
              <p:sp>
                <p:nvSpPr>
                  <p:cNvPr id="25620" name="Line 45"/>
                  <p:cNvSpPr>
                    <a:spLocks noChangeShapeType="1"/>
                  </p:cNvSpPr>
                  <p:nvPr/>
                </p:nvSpPr>
                <p:spPr bwMode="auto">
                  <a:xfrm>
                    <a:off x="5216" y="945"/>
                    <a:ext cx="0" cy="105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  <p:sp>
                <p:nvSpPr>
                  <p:cNvPr id="25621" name="Line 46"/>
                  <p:cNvSpPr>
                    <a:spLocks noChangeShapeType="1"/>
                  </p:cNvSpPr>
                  <p:nvPr/>
                </p:nvSpPr>
                <p:spPr bwMode="auto">
                  <a:xfrm>
                    <a:off x="5221" y="1053"/>
                    <a:ext cx="107" cy="0"/>
                  </a:xfrm>
                  <a:prstGeom prst="line">
                    <a:avLst/>
                  </a:prstGeom>
                  <a:noFill/>
                  <a:ln w="12700">
                    <a:solidFill>
                      <a:schemeClr val="bg1"/>
                    </a:solidFill>
                    <a:round/>
                    <a:headEnd/>
                    <a:tailEnd/>
                  </a:ln>
                </p:spPr>
                <p:txBody>
                  <a:bodyPr wrap="none" anchor="ctr">
                    <a:prstTxWarp prst="textNoShape">
                      <a:avLst/>
                    </a:prstTxWarp>
                  </a:bodyPr>
                  <a:lstStyle/>
                  <a:p>
                    <a:endParaRPr lang="en-US"/>
                  </a:p>
                </p:txBody>
              </p:sp>
            </p:grpSp>
          </p:grpSp>
          <p:grpSp>
            <p:nvGrpSpPr>
              <p:cNvPr id="25615" name="Group 51"/>
              <p:cNvGrpSpPr>
                <a:grpSpLocks/>
              </p:cNvGrpSpPr>
              <p:nvPr/>
            </p:nvGrpSpPr>
            <p:grpSpPr bwMode="auto">
              <a:xfrm>
                <a:off x="5235" y="950"/>
                <a:ext cx="79" cy="95"/>
                <a:chOff x="5235" y="950"/>
                <a:chExt cx="79" cy="95"/>
              </a:xfrm>
            </p:grpSpPr>
            <p:sp>
              <p:nvSpPr>
                <p:cNvPr id="25616" name="Line 49"/>
                <p:cNvSpPr>
                  <a:spLocks noChangeShapeType="1"/>
                </p:cNvSpPr>
                <p:nvPr/>
              </p:nvSpPr>
              <p:spPr bwMode="auto">
                <a:xfrm>
                  <a:off x="5235" y="958"/>
                  <a:ext cx="79" cy="79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617" name="Line 50"/>
                <p:cNvSpPr>
                  <a:spLocks noChangeShapeType="1"/>
                </p:cNvSpPr>
                <p:nvPr/>
              </p:nvSpPr>
              <p:spPr bwMode="auto">
                <a:xfrm flipV="1">
                  <a:off x="5235" y="950"/>
                  <a:ext cx="79" cy="95"/>
                </a:xfrm>
                <a:prstGeom prst="line">
                  <a:avLst/>
                </a:prstGeom>
                <a:noFill/>
                <a:ln w="12700">
                  <a:solidFill>
                    <a:schemeClr val="tx1"/>
                  </a:solidFill>
                  <a:round/>
                  <a:headEnd/>
                  <a:tailEnd/>
                </a:ln>
              </p:spPr>
              <p:txBody>
                <a:bodyPr wrap="none" anchor="ctr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sp>
          <p:nvSpPr>
            <p:cNvPr id="25611" name="Rectangle 53"/>
            <p:cNvSpPr>
              <a:spLocks noChangeArrowheads="1"/>
            </p:cNvSpPr>
            <p:nvPr/>
          </p:nvSpPr>
          <p:spPr bwMode="auto">
            <a:xfrm>
              <a:off x="606" y="1082"/>
              <a:ext cx="4674" cy="2839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sz="1400" b="1" dirty="0">
                  <a:latin typeface="Courier New" charset="0"/>
                </a:rPr>
                <a:t>prompt&gt;</a:t>
              </a: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 </a:t>
              </a:r>
              <a:r>
                <a:rPr lang="en-US" sz="1400" b="1" dirty="0">
                  <a:solidFill>
                    <a:schemeClr val="accent1"/>
                  </a:solidFill>
                  <a:latin typeface="Courier New" charset="0"/>
                </a:rPr>
                <a:t>more naif0008.tls</a:t>
              </a: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KPL/LSK</a:t>
              </a: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LEAPSECONDS KERNEL FILE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===============================================================</a:t>
              </a: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Modifications: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--------------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latin typeface="Courier New" charset="0"/>
                </a:rPr>
                <a:t>2005, Aug. 3  NJB  Modified file to account for the </a:t>
              </a:r>
              <a:r>
                <a:rPr lang="en-US" sz="1400" dirty="0" err="1">
                  <a:latin typeface="Courier New" charset="0"/>
                </a:rPr>
                <a:t>leapsecond</a:t>
              </a:r>
              <a:r>
                <a:rPr lang="en-US" sz="1400" dirty="0">
                  <a:latin typeface="Courier New" charset="0"/>
                </a:rPr>
                <a:t> 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latin typeface="Courier New" charset="0"/>
                </a:rPr>
                <a:t>                   that will occur on December 31, 2005.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latin typeface="Courier New" charset="0"/>
                </a:rPr>
                <a:t>                 </a:t>
              </a: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1998, Jun 17  WLT  Modified file to account for the </a:t>
              </a:r>
              <a:r>
                <a:rPr lang="en-US" sz="1400" dirty="0" err="1">
                  <a:solidFill>
                    <a:schemeClr val="tx2"/>
                  </a:solidFill>
                  <a:latin typeface="Courier New" charset="0"/>
                </a:rPr>
                <a:t>leapsecond</a:t>
              </a: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                   that will occur on December 31, 1998.</a:t>
              </a: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1997, Feb 22  WLT  Modified file to account for the </a:t>
              </a:r>
              <a:r>
                <a:rPr lang="en-US" sz="1400" dirty="0" err="1">
                  <a:solidFill>
                    <a:schemeClr val="tx2"/>
                  </a:solidFill>
                  <a:latin typeface="Courier New" charset="0"/>
                </a:rPr>
                <a:t>leapsecond</a:t>
              </a: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                   that will occur on June 30, 1997.</a:t>
              </a: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tx2"/>
                  </a:solidFill>
                  <a:latin typeface="Courier New" charset="0"/>
                </a:rPr>
                <a:t>…etc.</a:t>
              </a:r>
            </a:p>
            <a:p>
              <a:pPr>
                <a:lnSpc>
                  <a:spcPct val="90000"/>
                </a:lnSpc>
              </a:pPr>
              <a:endParaRPr lang="en-US" sz="1400" dirty="0">
                <a:solidFill>
                  <a:schemeClr val="tx2"/>
                </a:solidFill>
                <a:latin typeface="Courier New" charset="0"/>
              </a:endParaRPr>
            </a:p>
            <a:p>
              <a:pPr>
                <a:lnSpc>
                  <a:spcPct val="90000"/>
                </a:lnSpc>
              </a:pPr>
              <a:r>
                <a:rPr lang="en-US" sz="1400" dirty="0">
                  <a:solidFill>
                    <a:schemeClr val="bg1"/>
                  </a:solidFill>
                  <a:latin typeface="Courier New" charset="0"/>
                </a:rPr>
                <a:t>--More--(19%)</a:t>
              </a:r>
            </a:p>
            <a:p>
              <a:pPr latinLnBrk="1">
                <a:lnSpc>
                  <a:spcPct val="90000"/>
                </a:lnSpc>
              </a:pPr>
              <a:endParaRPr lang="en-US" sz="1400" dirty="0">
                <a:solidFill>
                  <a:schemeClr val="bg1"/>
                </a:solidFill>
                <a:latin typeface="Courier New" charset="0"/>
              </a:endParaRPr>
            </a:p>
          </p:txBody>
        </p:sp>
        <p:sp>
          <p:nvSpPr>
            <p:cNvPr id="25612" name="Rectangle 54"/>
            <p:cNvSpPr>
              <a:spLocks noChangeArrowheads="1"/>
            </p:cNvSpPr>
            <p:nvPr/>
          </p:nvSpPr>
          <p:spPr bwMode="auto">
            <a:xfrm>
              <a:off x="670" y="3622"/>
              <a:ext cx="914" cy="172"/>
            </a:xfrm>
            <a:prstGeom prst="rect">
              <a:avLst/>
            </a:prstGeom>
            <a:solidFill>
              <a:schemeClr val="bg2"/>
            </a:solidFill>
            <a:ln w="12700">
              <a:noFill/>
              <a:miter lim="800000"/>
              <a:headEnd/>
              <a:tailEnd/>
            </a:ln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613" name="Rectangle 55"/>
            <p:cNvSpPr>
              <a:spLocks noChangeArrowheads="1"/>
            </p:cNvSpPr>
            <p:nvPr/>
          </p:nvSpPr>
          <p:spPr bwMode="auto">
            <a:xfrm>
              <a:off x="666" y="3623"/>
              <a:ext cx="921" cy="177"/>
            </a:xfrm>
            <a:prstGeom prst="rect">
              <a:avLst/>
            </a:prstGeom>
            <a:noFill/>
            <a:ln w="12700">
              <a:noFill/>
              <a:miter lim="800000"/>
              <a:headEnd/>
              <a:tailEnd/>
            </a:ln>
          </p:spPr>
          <p:txBody>
            <a:bodyPr wrap="none" lIns="90488" tIns="44450" rIns="90488" bIns="44450">
              <a:prstTxWarp prst="textNoShape">
                <a:avLst/>
              </a:prstTxWarp>
              <a:spAutoFit/>
            </a:bodyPr>
            <a:lstStyle/>
            <a:p>
              <a:pPr>
                <a:lnSpc>
                  <a:spcPct val="90000"/>
                </a:lnSpc>
              </a:pPr>
              <a:r>
                <a:rPr lang="en-US" sz="1400">
                  <a:solidFill>
                    <a:schemeClr val="bg1"/>
                  </a:solidFill>
                  <a:latin typeface="Courier New" charset="0"/>
                </a:rPr>
                <a:t>-More--(19%)</a:t>
              </a:r>
            </a:p>
          </p:txBody>
        </p:sp>
      </p:grpSp>
      <p:sp>
        <p:nvSpPr>
          <p:cNvPr id="25605" name="Rectangle 57"/>
          <p:cNvSpPr>
            <a:spLocks noGrp="1" noChangeArrowheads="1"/>
          </p:cNvSpPr>
          <p:nvPr>
            <p:ph type="title"/>
          </p:nvPr>
        </p:nvSpPr>
        <p:spPr>
          <a:xfrm>
            <a:off x="2332038" y="381000"/>
            <a:ext cx="6054725" cy="422275"/>
          </a:xfrm>
        </p:spPr>
        <p:txBody>
          <a:bodyPr/>
          <a:lstStyle/>
          <a:p>
            <a:r>
              <a:rPr lang="en-US" sz="2800"/>
              <a:t>Viewing Comments in Text Kernels</a:t>
            </a:r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715294" y="1232083"/>
            <a:ext cx="57912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+mn-lt"/>
              </a:rPr>
              <a:t>This example show use of the </a:t>
            </a:r>
            <a:r>
              <a:rPr lang="en-US" sz="1600" dirty="0" err="1">
                <a:latin typeface="+mn-lt"/>
              </a:rPr>
              <a:t>unix</a:t>
            </a:r>
            <a:r>
              <a:rPr lang="en-US" sz="1600" dirty="0">
                <a:latin typeface="+mn-lt"/>
              </a:rPr>
              <a:t> “more” processor to show some of the comments at the beginning of a text kernel.</a:t>
            </a:r>
          </a:p>
        </p:txBody>
      </p:sp>
    </p:spTree>
  </p:cSld>
  <p:clrMapOvr>
    <a:masterClrMapping/>
  </p:clrMapOvr>
  <p:transition spd="slow"/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645</TotalTime>
  <Words>753</Words>
  <Application>Microsoft Macintosh PowerPoint</Application>
  <PresentationFormat>Custom</PresentationFormat>
  <Paragraphs>121</Paragraphs>
  <Slides>7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Courier New</vt:lpstr>
      <vt:lpstr>Times New Roman</vt:lpstr>
      <vt:lpstr>SPICE_Presentation</vt:lpstr>
      <vt:lpstr>“Comments” In SPICE Kernels  Also known as “meta-data”</vt:lpstr>
      <vt:lpstr>What are Comments?</vt:lpstr>
      <vt:lpstr>Where are Comments Stored?</vt:lpstr>
      <vt:lpstr>Adding Comments to Kernels</vt:lpstr>
      <vt:lpstr>Viewing Comments in Kernels</vt:lpstr>
      <vt:lpstr>Viewing Comments in Binary Kernels</vt:lpstr>
      <vt:lpstr>Viewing Comments in Text Kernels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Metadata In SPICE Kernels</dc:title>
  <cp:lastModifiedBy>Semenov, Boris V (US 392N)</cp:lastModifiedBy>
  <cp:revision>95</cp:revision>
  <cp:lastPrinted>2017-09-25T18:25:58Z</cp:lastPrinted>
  <dcterms:created xsi:type="dcterms:W3CDTF">2010-02-25T03:54:42Z</dcterms:created>
  <dcterms:modified xsi:type="dcterms:W3CDTF">2023-04-09T13:56:21Z</dcterms:modified>
</cp:coreProperties>
</file>