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46"/>
  </p:notesMasterIdLst>
  <p:handoutMasterIdLst>
    <p:handoutMasterId r:id="rId47"/>
  </p:handoutMasterIdLst>
  <p:sldIdLst>
    <p:sldId id="256" r:id="rId2"/>
    <p:sldId id="257" r:id="rId3"/>
    <p:sldId id="258" r:id="rId4"/>
    <p:sldId id="324" r:id="rId5"/>
    <p:sldId id="292" r:id="rId6"/>
    <p:sldId id="278" r:id="rId7"/>
    <p:sldId id="326" r:id="rId8"/>
    <p:sldId id="274" r:id="rId9"/>
    <p:sldId id="275" r:id="rId10"/>
    <p:sldId id="300" r:id="rId11"/>
    <p:sldId id="261" r:id="rId12"/>
    <p:sldId id="277" r:id="rId13"/>
    <p:sldId id="322" r:id="rId14"/>
    <p:sldId id="323" r:id="rId15"/>
    <p:sldId id="279" r:id="rId16"/>
    <p:sldId id="318" r:id="rId17"/>
    <p:sldId id="305" r:id="rId18"/>
    <p:sldId id="272" r:id="rId19"/>
    <p:sldId id="317" r:id="rId20"/>
    <p:sldId id="298" r:id="rId21"/>
    <p:sldId id="319" r:id="rId22"/>
    <p:sldId id="293" r:id="rId23"/>
    <p:sldId id="268" r:id="rId24"/>
    <p:sldId id="281" r:id="rId25"/>
    <p:sldId id="316" r:id="rId26"/>
    <p:sldId id="267" r:id="rId27"/>
    <p:sldId id="269" r:id="rId28"/>
    <p:sldId id="286" r:id="rId29"/>
    <p:sldId id="271" r:id="rId30"/>
    <p:sldId id="287" r:id="rId31"/>
    <p:sldId id="294" r:id="rId32"/>
    <p:sldId id="289" r:id="rId33"/>
    <p:sldId id="306" r:id="rId34"/>
    <p:sldId id="311" r:id="rId35"/>
    <p:sldId id="312" r:id="rId36"/>
    <p:sldId id="313" r:id="rId37"/>
    <p:sldId id="321" r:id="rId38"/>
    <p:sldId id="308" r:id="rId39"/>
    <p:sldId id="309" r:id="rId40"/>
    <p:sldId id="283" r:id="rId41"/>
    <p:sldId id="307" r:id="rId42"/>
    <p:sldId id="310" r:id="rId43"/>
    <p:sldId id="314" r:id="rId44"/>
    <p:sldId id="288" r:id="rId45"/>
  </p:sldIdLst>
  <p:sldSz cx="9156700" cy="6870700"/>
  <p:notesSz cx="6858000" cy="91440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pitchFamily="27"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27"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27"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27"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27" charset="0"/>
        <a:ea typeface="+mn-ea"/>
        <a:cs typeface="+mn-cs"/>
      </a:defRPr>
    </a:lvl5pPr>
    <a:lvl6pPr marL="2286000" algn="l" defTabSz="457200" rtl="0" eaLnBrk="1" latinLnBrk="0" hangingPunct="1">
      <a:defRPr sz="2400" kern="1200">
        <a:solidFill>
          <a:schemeClr val="tx1"/>
        </a:solidFill>
        <a:latin typeface="Times New Roman" pitchFamily="27" charset="0"/>
        <a:ea typeface="+mn-ea"/>
        <a:cs typeface="+mn-cs"/>
      </a:defRPr>
    </a:lvl6pPr>
    <a:lvl7pPr marL="2743200" algn="l" defTabSz="457200" rtl="0" eaLnBrk="1" latinLnBrk="0" hangingPunct="1">
      <a:defRPr sz="2400" kern="1200">
        <a:solidFill>
          <a:schemeClr val="tx1"/>
        </a:solidFill>
        <a:latin typeface="Times New Roman" pitchFamily="27" charset="0"/>
        <a:ea typeface="+mn-ea"/>
        <a:cs typeface="+mn-cs"/>
      </a:defRPr>
    </a:lvl7pPr>
    <a:lvl8pPr marL="3200400" algn="l" defTabSz="457200" rtl="0" eaLnBrk="1" latinLnBrk="0" hangingPunct="1">
      <a:defRPr sz="2400" kern="1200">
        <a:solidFill>
          <a:schemeClr val="tx1"/>
        </a:solidFill>
        <a:latin typeface="Times New Roman" pitchFamily="27" charset="0"/>
        <a:ea typeface="+mn-ea"/>
        <a:cs typeface="+mn-cs"/>
      </a:defRPr>
    </a:lvl8pPr>
    <a:lvl9pPr marL="3657600" algn="l" defTabSz="457200" rtl="0" eaLnBrk="1" latinLnBrk="0" hangingPunct="1">
      <a:defRPr sz="2400" kern="1200">
        <a:solidFill>
          <a:schemeClr val="tx1"/>
        </a:solidFill>
        <a:latin typeface="Times New Roman" pitchFamily="27"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8F4B"/>
    <a:srgbClr val="FC39B6"/>
    <a:srgbClr val="FFD76F"/>
    <a:srgbClr val="0BFFFD"/>
    <a:srgbClr val="715ED8"/>
    <a:srgbClr val="72736E"/>
    <a:srgbClr val="FC0000"/>
    <a:srgbClr val="00FF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16" autoAdjust="0"/>
    <p:restoredTop sz="98801" autoAdjust="0"/>
  </p:normalViewPr>
  <p:slideViewPr>
    <p:cSldViewPr>
      <p:cViewPr varScale="1">
        <p:scale>
          <a:sx n="104" d="100"/>
          <a:sy n="104" d="100"/>
        </p:scale>
        <p:origin x="224" y="664"/>
      </p:cViewPr>
      <p:guideLst>
        <p:guide orient="horz" pos="2164"/>
        <p:guide pos="288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58534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Rot="1" noChangeAspect="1" noChangeArrowheads="1" noTextEdit="1"/>
          </p:cNvSpPr>
          <p:nvPr>
            <p:ph type="sldImg" idx="2"/>
          </p:nvPr>
        </p:nvSpPr>
        <p:spPr bwMode="auto">
          <a:xfrm>
            <a:off x="1146175" y="692150"/>
            <a:ext cx="4565650" cy="3422650"/>
          </a:xfrm>
          <a:prstGeom prst="rect">
            <a:avLst/>
          </a:prstGeom>
          <a:noFill/>
          <a:ln w="12700">
            <a:solidFill>
              <a:srgbClr val="000000"/>
            </a:solidFill>
            <a:miter lim="800000"/>
            <a:headEnd/>
            <a:tailEnd/>
          </a:ln>
          <a:effectLst/>
        </p:spPr>
      </p:sp>
      <p:sp>
        <p:nvSpPr>
          <p:cNvPr id="2051" name="Rectangle 3"/>
          <p:cNvSpPr>
            <a:spLocks noGrp="1" noChangeArrowheads="1"/>
          </p:cNvSpPr>
          <p:nvPr>
            <p:ph type="body" sz="quarter" idx="3"/>
          </p:nvPr>
        </p:nvSpPr>
        <p:spPr bwMode="auto">
          <a:xfrm>
            <a:off x="893763" y="4357688"/>
            <a:ext cx="5068887" cy="4133850"/>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US"/>
              <a:t>Click to edit Master text styles</a:t>
            </a:r>
          </a:p>
          <a:p>
            <a:pPr lvl="0"/>
            <a:r>
              <a:rPr lang="en-US"/>
              <a:t>Second level</a:t>
            </a:r>
          </a:p>
          <a:p>
            <a:pPr lvl="0"/>
            <a:r>
              <a:rPr lang="en-US"/>
              <a:t>Third level</a:t>
            </a:r>
          </a:p>
          <a:p>
            <a:pPr lvl="0"/>
            <a:r>
              <a:rPr lang="en-US"/>
              <a:t>Fourth level</a:t>
            </a:r>
          </a:p>
          <a:p>
            <a:pPr lvl="0"/>
            <a:r>
              <a:rPr lang="en-US"/>
              <a:t>Fifth level</a:t>
            </a:r>
          </a:p>
        </p:txBody>
      </p:sp>
    </p:spTree>
    <p:extLst>
      <p:ext uri="{BB962C8B-B14F-4D97-AF65-F5344CB8AC3E}">
        <p14:creationId xmlns:p14="http://schemas.microsoft.com/office/powerpoint/2010/main" val="2651114446"/>
      </p:ext>
    </p:extLst>
  </p:cSld>
  <p:clrMap bg1="lt1" tx1="dk1" bg2="lt2" tx2="dk2" accent1="accent1" accent2="accent2" accent3="accent3" accent4="accent4" accent5="accent5" accent6="accent6" hlink="hlink" folHlink="folHlink"/>
  <p:hf hdr="0" ftr="0" dt="0"/>
  <p:notesStyle>
    <a:lvl1pPr algn="l" rtl="0" eaLnBrk="0" fontAlgn="base" hangingPunct="0">
      <a:lnSpc>
        <a:spcPct val="90000"/>
      </a:lnSpc>
      <a:spcBef>
        <a:spcPct val="40000"/>
      </a:spcBef>
      <a:spcAft>
        <a:spcPct val="0"/>
      </a:spcAft>
      <a:defRPr sz="1200" kern="1200">
        <a:solidFill>
          <a:schemeClr val="tx1"/>
        </a:solidFill>
        <a:latin typeface="Arial" pitchFamily="27"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pitchFamily="27" charset="0"/>
        <a:ea typeface="ＭＳ Ｐゴシック" pitchFamily="27"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pitchFamily="27" charset="0"/>
        <a:ea typeface="ＭＳ Ｐゴシック" pitchFamily="27"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pitchFamily="27" charset="0"/>
        <a:ea typeface="ＭＳ Ｐゴシック" pitchFamily="27"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pitchFamily="27" charset="0"/>
        <a:ea typeface="ＭＳ Ｐゴシック" pitchFamily="2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875088" y="0"/>
            <a:ext cx="2982912" cy="450850"/>
          </a:xfrm>
          <a:prstGeom prst="rect">
            <a:avLst/>
          </a:prstGeom>
          <a:noFill/>
          <a:ln w="12700">
            <a:noFill/>
            <a:miter lim="800000"/>
            <a:headEnd/>
            <a:tailEnd/>
          </a:ln>
          <a:effectLst/>
        </p:spPr>
        <p:txBody>
          <a:bodyPr wrap="none" anchor="ctr">
            <a:prstTxWarp prst="textNoShape">
              <a:avLst/>
            </a:prstTxWarp>
          </a:bodyPr>
          <a:lstStyle/>
          <a:p>
            <a:endParaRPr lang="en-US" dirty="0"/>
          </a:p>
        </p:txBody>
      </p:sp>
      <p:sp>
        <p:nvSpPr>
          <p:cNvPr id="5123" name="Rectangle 3"/>
          <p:cNvSpPr>
            <a:spLocks noChangeArrowheads="1"/>
          </p:cNvSpPr>
          <p:nvPr/>
        </p:nvSpPr>
        <p:spPr bwMode="auto">
          <a:xfrm>
            <a:off x="3875088" y="8716963"/>
            <a:ext cx="2982912" cy="450850"/>
          </a:xfrm>
          <a:prstGeom prst="rect">
            <a:avLst/>
          </a:prstGeom>
          <a:noFill/>
          <a:ln w="12700">
            <a:noFill/>
            <a:miter lim="800000"/>
            <a:headEnd/>
            <a:tailEnd/>
          </a:ln>
          <a:effectLst/>
        </p:spPr>
        <p:txBody>
          <a:bodyPr lIns="90487" tIns="44450" rIns="90487" bIns="44450" anchor="b">
            <a:prstTxWarp prst="textNoShape">
              <a:avLst/>
            </a:prstTxWarp>
          </a:bodyPr>
          <a:lstStyle/>
          <a:p>
            <a:pPr algn="r">
              <a:lnSpc>
                <a:spcPct val="90000"/>
              </a:lnSpc>
            </a:pPr>
            <a:r>
              <a:rPr lang="en-US" sz="1200" b="1" dirty="0"/>
              <a:t>1</a:t>
            </a:r>
          </a:p>
        </p:txBody>
      </p:sp>
      <p:sp>
        <p:nvSpPr>
          <p:cNvPr id="5124" name="Rectangle 4"/>
          <p:cNvSpPr>
            <a:spLocks noChangeArrowheads="1"/>
          </p:cNvSpPr>
          <p:nvPr/>
        </p:nvSpPr>
        <p:spPr bwMode="auto">
          <a:xfrm>
            <a:off x="0" y="8716963"/>
            <a:ext cx="2981325" cy="450850"/>
          </a:xfrm>
          <a:prstGeom prst="rect">
            <a:avLst/>
          </a:prstGeom>
          <a:noFill/>
          <a:ln w="12700">
            <a:noFill/>
            <a:miter lim="800000"/>
            <a:headEnd/>
            <a:tailEnd/>
          </a:ln>
          <a:effectLst/>
        </p:spPr>
        <p:txBody>
          <a:bodyPr wrap="none" anchor="ctr">
            <a:prstTxWarp prst="textNoShape">
              <a:avLst/>
            </a:prstTxWarp>
          </a:bodyPr>
          <a:lstStyle/>
          <a:p>
            <a:endParaRPr lang="en-US" dirty="0"/>
          </a:p>
        </p:txBody>
      </p:sp>
      <p:sp>
        <p:nvSpPr>
          <p:cNvPr id="5125" name="Rectangle 5"/>
          <p:cNvSpPr>
            <a:spLocks noChangeArrowheads="1"/>
          </p:cNvSpPr>
          <p:nvPr/>
        </p:nvSpPr>
        <p:spPr bwMode="auto">
          <a:xfrm>
            <a:off x="0" y="0"/>
            <a:ext cx="2981325" cy="450850"/>
          </a:xfrm>
          <a:prstGeom prst="rect">
            <a:avLst/>
          </a:prstGeom>
          <a:noFill/>
          <a:ln w="12700">
            <a:noFill/>
            <a:miter lim="800000"/>
            <a:headEnd/>
            <a:tailEnd/>
          </a:ln>
          <a:effectLst/>
        </p:spPr>
        <p:txBody>
          <a:bodyPr wrap="none" anchor="ctr">
            <a:prstTxWarp prst="textNoShape">
              <a:avLst/>
            </a:prstTxWarp>
          </a:bodyPr>
          <a:lstStyle/>
          <a:p>
            <a:endParaRPr lang="en-US" dirty="0"/>
          </a:p>
        </p:txBody>
      </p:sp>
      <p:sp>
        <p:nvSpPr>
          <p:cNvPr id="5126" name="Rectangle 6"/>
          <p:cNvSpPr>
            <a:spLocks noGrp="1" noRot="1" noChangeAspect="1" noChangeArrowheads="1" noTextEdit="1"/>
          </p:cNvSpPr>
          <p:nvPr>
            <p:ph type="sldImg"/>
          </p:nvPr>
        </p:nvSpPr>
        <p:spPr>
          <a:xfrm>
            <a:off x="1147763" y="692150"/>
            <a:ext cx="4562475" cy="3422650"/>
          </a:xfrm>
          <a:ln cap="flat"/>
        </p:spPr>
      </p:sp>
      <p:sp>
        <p:nvSpPr>
          <p:cNvPr id="5127" name="Rectangle 7"/>
          <p:cNvSpPr>
            <a:spLocks noGrp="1" noChangeArrowheads="1"/>
          </p:cNvSpPr>
          <p:nvPr>
            <p:ph type="body" idx="1"/>
          </p:nvPr>
        </p:nvSpPr>
        <p:spPr>
          <a:ln/>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7388" y="2133600"/>
            <a:ext cx="7781925" cy="1473200"/>
          </a:xfrm>
        </p:spPr>
        <p:txBody>
          <a:bodyPr/>
          <a:lstStyle/>
          <a:p>
            <a:r>
              <a:rPr lang="en-US"/>
              <a:t>Click to edit Master title style</a:t>
            </a:r>
          </a:p>
        </p:txBody>
      </p:sp>
      <p:sp>
        <p:nvSpPr>
          <p:cNvPr id="3" name="Subtitle 2"/>
          <p:cNvSpPr>
            <a:spLocks noGrp="1"/>
          </p:cNvSpPr>
          <p:nvPr>
            <p:ph type="subTitle" idx="1"/>
          </p:nvPr>
        </p:nvSpPr>
        <p:spPr>
          <a:xfrm>
            <a:off x="1373188" y="3894138"/>
            <a:ext cx="6410325" cy="17557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r>
              <a:rPr lang="en-US"/>
              <a:t>WebGeocalc</a:t>
            </a:r>
            <a:endParaRPr lang="en-US" dirty="0"/>
          </a:p>
        </p:txBody>
      </p:sp>
      <p:sp>
        <p:nvSpPr>
          <p:cNvPr id="5" name="Slide Number Placeholder 4"/>
          <p:cNvSpPr>
            <a:spLocks noGrp="1"/>
          </p:cNvSpPr>
          <p:nvPr>
            <p:ph type="sldNum" sz="quarter" idx="11"/>
          </p:nvPr>
        </p:nvSpPr>
        <p:spPr/>
        <p:txBody>
          <a:bodyPr/>
          <a:lstStyle>
            <a:lvl1pPr>
              <a:defRPr smtClean="0"/>
            </a:lvl1pPr>
          </a:lstStyle>
          <a:p>
            <a:fld id="{3FB0070F-AD1F-2242-9ED5-234E33653B73}" type="slidenum">
              <a:rPr lang="en-US"/>
              <a:pPr/>
              <a:t>‹#›</a:t>
            </a:fld>
            <a:endParaRPr lang="en-US" sz="1400" b="0" dirty="0">
              <a:latin typeface="Times New Roman" pitchFamily="27"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t>WebGeocalc</a:t>
            </a:r>
            <a:endParaRPr lang="en-US" dirty="0"/>
          </a:p>
        </p:txBody>
      </p:sp>
      <p:sp>
        <p:nvSpPr>
          <p:cNvPr id="5" name="Slide Number Placeholder 4"/>
          <p:cNvSpPr>
            <a:spLocks noGrp="1"/>
          </p:cNvSpPr>
          <p:nvPr>
            <p:ph type="sldNum" sz="quarter" idx="11"/>
          </p:nvPr>
        </p:nvSpPr>
        <p:spPr/>
        <p:txBody>
          <a:bodyPr/>
          <a:lstStyle>
            <a:lvl1pPr>
              <a:defRPr smtClean="0"/>
            </a:lvl1pPr>
          </a:lstStyle>
          <a:p>
            <a:fld id="{7305C822-5FCC-3B4B-BD92-CF5A9E82113F}" type="slidenum">
              <a:rPr lang="en-US"/>
              <a:pPr/>
              <a:t>‹#›</a:t>
            </a:fld>
            <a:endParaRPr lang="en-US" sz="1400" b="0" dirty="0">
              <a:latin typeface="Times New Roman" pitchFamily="27"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t>WebGeocalc</a:t>
            </a:r>
            <a:endParaRPr lang="en-US" dirty="0"/>
          </a:p>
        </p:txBody>
      </p:sp>
      <p:sp>
        <p:nvSpPr>
          <p:cNvPr id="5" name="Slide Number Placeholder 4"/>
          <p:cNvSpPr>
            <a:spLocks noGrp="1"/>
          </p:cNvSpPr>
          <p:nvPr>
            <p:ph type="sldNum" sz="quarter" idx="11"/>
          </p:nvPr>
        </p:nvSpPr>
        <p:spPr/>
        <p:txBody>
          <a:bodyPr/>
          <a:lstStyle>
            <a:lvl1pPr>
              <a:defRPr smtClean="0"/>
            </a:lvl1pPr>
          </a:lstStyle>
          <a:p>
            <a:fld id="{F4A3B500-760C-1040-8EA6-1C437CAC74D7}" type="slidenum">
              <a:rPr lang="en-US"/>
              <a:pPr/>
              <a:t>‹#›</a:t>
            </a:fld>
            <a:endParaRPr lang="en-US" sz="1400" b="0" dirty="0">
              <a:latin typeface="Times New Roman" pitchFamily="27"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t>WebGeocalc</a:t>
            </a:r>
            <a:endParaRPr lang="en-US" dirty="0"/>
          </a:p>
        </p:txBody>
      </p:sp>
      <p:sp>
        <p:nvSpPr>
          <p:cNvPr id="5" name="Slide Number Placeholder 4"/>
          <p:cNvSpPr>
            <a:spLocks noGrp="1"/>
          </p:cNvSpPr>
          <p:nvPr>
            <p:ph type="sldNum" sz="quarter" idx="11"/>
          </p:nvPr>
        </p:nvSpPr>
        <p:spPr/>
        <p:txBody>
          <a:bodyPr/>
          <a:lstStyle>
            <a:lvl1pPr>
              <a:defRPr smtClean="0"/>
            </a:lvl1pPr>
          </a:lstStyle>
          <a:p>
            <a:fld id="{F9ABB4CC-4592-AC40-BC18-AB1229223659}" type="slidenum">
              <a:rPr lang="en-US"/>
              <a:pPr/>
              <a:t>‹#›</a:t>
            </a:fld>
            <a:endParaRPr lang="en-US" sz="1400" b="0" dirty="0">
              <a:latin typeface="Times New Roman" pitchFamily="27"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r>
              <a:rPr lang="en-US"/>
              <a:t>WebGeocalc</a:t>
            </a:r>
            <a:endParaRPr lang="en-US" dirty="0"/>
          </a:p>
        </p:txBody>
      </p:sp>
      <p:sp>
        <p:nvSpPr>
          <p:cNvPr id="5" name="Slide Number Placeholder 4"/>
          <p:cNvSpPr>
            <a:spLocks noGrp="1"/>
          </p:cNvSpPr>
          <p:nvPr>
            <p:ph type="sldNum" sz="quarter" idx="11"/>
          </p:nvPr>
        </p:nvSpPr>
        <p:spPr/>
        <p:txBody>
          <a:bodyPr/>
          <a:lstStyle>
            <a:lvl1pPr>
              <a:defRPr smtClean="0"/>
            </a:lvl1pPr>
          </a:lstStyle>
          <a:p>
            <a:fld id="{7CB4CCE8-C071-E348-9965-3982FC57CDFD}" type="slidenum">
              <a:rPr lang="en-US"/>
              <a:pPr/>
              <a:t>‹#›</a:t>
            </a:fld>
            <a:endParaRPr lang="en-US" sz="1400" b="0" dirty="0">
              <a:latin typeface="Times New Roman" pitchFamily="27"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t>WebGeocalc</a:t>
            </a:r>
            <a:endParaRPr lang="en-US" dirty="0"/>
          </a:p>
        </p:txBody>
      </p:sp>
      <p:sp>
        <p:nvSpPr>
          <p:cNvPr id="6" name="Slide Number Placeholder 5"/>
          <p:cNvSpPr>
            <a:spLocks noGrp="1"/>
          </p:cNvSpPr>
          <p:nvPr>
            <p:ph type="sldNum" sz="quarter" idx="11"/>
          </p:nvPr>
        </p:nvSpPr>
        <p:spPr/>
        <p:txBody>
          <a:bodyPr/>
          <a:lstStyle>
            <a:lvl1pPr>
              <a:defRPr smtClean="0"/>
            </a:lvl1pPr>
          </a:lstStyle>
          <a:p>
            <a:fld id="{5317284D-66F1-FB40-88A2-B6F2FFE83B58}" type="slidenum">
              <a:rPr lang="en-US"/>
              <a:pPr/>
              <a:t>‹#›</a:t>
            </a:fld>
            <a:endParaRPr lang="en-US" sz="1400" b="0" dirty="0">
              <a:latin typeface="Times New Roman" pitchFamily="27"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t>WebGeocalc</a:t>
            </a:r>
            <a:endParaRPr lang="en-US" dirty="0"/>
          </a:p>
        </p:txBody>
      </p:sp>
      <p:sp>
        <p:nvSpPr>
          <p:cNvPr id="8" name="Slide Number Placeholder 7"/>
          <p:cNvSpPr>
            <a:spLocks noGrp="1"/>
          </p:cNvSpPr>
          <p:nvPr>
            <p:ph type="sldNum" sz="quarter" idx="11"/>
          </p:nvPr>
        </p:nvSpPr>
        <p:spPr/>
        <p:txBody>
          <a:bodyPr/>
          <a:lstStyle>
            <a:lvl1pPr>
              <a:defRPr smtClean="0"/>
            </a:lvl1pPr>
          </a:lstStyle>
          <a:p>
            <a:fld id="{C776750A-E1A0-7541-AAF2-C19B21962EC5}" type="slidenum">
              <a:rPr lang="en-US"/>
              <a:pPr/>
              <a:t>‹#›</a:t>
            </a:fld>
            <a:endParaRPr lang="en-US" sz="1400" b="0" dirty="0">
              <a:latin typeface="Times New Roman" pitchFamily="27"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t>WebGeocalc</a:t>
            </a:r>
            <a:endParaRPr lang="en-US" dirty="0"/>
          </a:p>
        </p:txBody>
      </p:sp>
      <p:sp>
        <p:nvSpPr>
          <p:cNvPr id="4" name="Slide Number Placeholder 3"/>
          <p:cNvSpPr>
            <a:spLocks noGrp="1"/>
          </p:cNvSpPr>
          <p:nvPr>
            <p:ph type="sldNum" sz="quarter" idx="11"/>
          </p:nvPr>
        </p:nvSpPr>
        <p:spPr/>
        <p:txBody>
          <a:bodyPr/>
          <a:lstStyle>
            <a:lvl1pPr>
              <a:defRPr smtClean="0"/>
            </a:lvl1pPr>
          </a:lstStyle>
          <a:p>
            <a:fld id="{39D09B5E-8E96-7D48-B58E-57FAE736D9CF}" type="slidenum">
              <a:rPr lang="en-US"/>
              <a:pPr/>
              <a:t>‹#›</a:t>
            </a:fld>
            <a:endParaRPr lang="en-US" sz="1400" b="0" dirty="0">
              <a:latin typeface="Times New Roman" pitchFamily="27"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t>WebGeocalc</a:t>
            </a:r>
            <a:endParaRPr lang="en-US" dirty="0"/>
          </a:p>
        </p:txBody>
      </p:sp>
      <p:sp>
        <p:nvSpPr>
          <p:cNvPr id="3" name="Slide Number Placeholder 2"/>
          <p:cNvSpPr>
            <a:spLocks noGrp="1"/>
          </p:cNvSpPr>
          <p:nvPr>
            <p:ph type="sldNum" sz="quarter" idx="11"/>
          </p:nvPr>
        </p:nvSpPr>
        <p:spPr/>
        <p:txBody>
          <a:bodyPr/>
          <a:lstStyle>
            <a:lvl1pPr>
              <a:defRPr smtClean="0"/>
            </a:lvl1pPr>
          </a:lstStyle>
          <a:p>
            <a:fld id="{53C6883A-8DB4-9B47-B9B7-CA78D05986D7}" type="slidenum">
              <a:rPr lang="en-US"/>
              <a:pPr/>
              <a:t>‹#›</a:t>
            </a:fld>
            <a:endParaRPr lang="en-US" sz="1400" b="0" dirty="0">
              <a:latin typeface="Times New Roman" pitchFamily="27"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r>
              <a:rPr lang="en-US"/>
              <a:t>WebGeocalc</a:t>
            </a:r>
            <a:endParaRPr lang="en-US" dirty="0"/>
          </a:p>
        </p:txBody>
      </p:sp>
      <p:sp>
        <p:nvSpPr>
          <p:cNvPr id="6" name="Slide Number Placeholder 5"/>
          <p:cNvSpPr>
            <a:spLocks noGrp="1"/>
          </p:cNvSpPr>
          <p:nvPr>
            <p:ph type="sldNum" sz="quarter" idx="11"/>
          </p:nvPr>
        </p:nvSpPr>
        <p:spPr/>
        <p:txBody>
          <a:bodyPr/>
          <a:lstStyle>
            <a:lvl1pPr>
              <a:defRPr smtClean="0"/>
            </a:lvl1pPr>
          </a:lstStyle>
          <a:p>
            <a:fld id="{FC0AC9FE-946E-A242-A75B-E865B387BE23}" type="slidenum">
              <a:rPr lang="en-US"/>
              <a:pPr/>
              <a:t>‹#›</a:t>
            </a:fld>
            <a:endParaRPr lang="en-US" sz="1400" b="0" dirty="0">
              <a:latin typeface="Times New Roman" pitchFamily="27"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r>
              <a:rPr lang="en-US"/>
              <a:t>WebGeocalc</a:t>
            </a:r>
            <a:endParaRPr lang="en-US" dirty="0"/>
          </a:p>
        </p:txBody>
      </p:sp>
      <p:sp>
        <p:nvSpPr>
          <p:cNvPr id="6" name="Slide Number Placeholder 5"/>
          <p:cNvSpPr>
            <a:spLocks noGrp="1"/>
          </p:cNvSpPr>
          <p:nvPr>
            <p:ph type="sldNum" sz="quarter" idx="11"/>
          </p:nvPr>
        </p:nvSpPr>
        <p:spPr/>
        <p:txBody>
          <a:bodyPr/>
          <a:lstStyle>
            <a:lvl1pPr>
              <a:defRPr smtClean="0"/>
            </a:lvl1pPr>
          </a:lstStyle>
          <a:p>
            <a:fld id="{0C3CC589-6AF6-8340-B4C8-7DC1A3D7A87A}" type="slidenum">
              <a:rPr lang="en-US"/>
              <a:pPr/>
              <a:t>‹#›</a:t>
            </a:fld>
            <a:endParaRPr lang="en-US" sz="1400" b="0" dirty="0">
              <a:latin typeface="Times New Roman" pitchFamily="27"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2486025" y="381000"/>
            <a:ext cx="5727700" cy="474663"/>
          </a:xfrm>
          <a:prstGeom prst="rect">
            <a:avLst/>
          </a:prstGeom>
          <a:noFill/>
          <a:ln w="12700">
            <a:noFill/>
            <a:miter lim="800000"/>
            <a:headEnd/>
            <a:tailEnd/>
          </a:ln>
          <a:effectLst/>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10243" name="Line 3"/>
          <p:cNvSpPr>
            <a:spLocks noChangeShapeType="1"/>
          </p:cNvSpPr>
          <p:nvPr/>
        </p:nvSpPr>
        <p:spPr bwMode="auto">
          <a:xfrm>
            <a:off x="2057400" y="920750"/>
            <a:ext cx="6584950" cy="0"/>
          </a:xfrm>
          <a:prstGeom prst="line">
            <a:avLst/>
          </a:prstGeom>
          <a:noFill/>
          <a:ln w="19050" cap="flat" cmpd="sng" algn="ctr">
            <a:solidFill>
              <a:schemeClr val="accent2"/>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0244"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nSpc>
                <a:spcPct val="90000"/>
              </a:lnSpc>
            </a:pPr>
            <a:r>
              <a:rPr lang="en-US" sz="1400" b="1" dirty="0">
                <a:latin typeface="Arial" pitchFamily="27" charset="0"/>
              </a:rPr>
              <a:t>Navigation and Ancillary Information Facility</a:t>
            </a:r>
          </a:p>
        </p:txBody>
      </p:sp>
      <p:sp>
        <p:nvSpPr>
          <p:cNvPr id="10245"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4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endParaRPr lang="en-US" dirty="0"/>
          </a:p>
        </p:txBody>
      </p:sp>
      <p:sp>
        <p:nvSpPr>
          <p:cNvPr id="10247"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defRPr sz="1000" b="1">
                <a:latin typeface="+mn-lt"/>
              </a:defRPr>
            </a:lvl1pPr>
          </a:lstStyle>
          <a:p>
            <a:r>
              <a:rPr lang="en-US"/>
              <a:t>WebGeocalc</a:t>
            </a:r>
            <a:endParaRPr lang="en-US" dirty="0"/>
          </a:p>
        </p:txBody>
      </p:sp>
      <p:sp>
        <p:nvSpPr>
          <p:cNvPr id="10248"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atin typeface="+mn-lt"/>
              </a:defRPr>
            </a:lvl1pPr>
          </a:lstStyle>
          <a:p>
            <a:fld id="{971972B4-16FF-F84A-B80C-202261F81A31}" type="slidenum">
              <a:rPr lang="en-US"/>
              <a:pPr/>
              <a:t>‹#›</a:t>
            </a:fld>
            <a:endParaRPr lang="en-US" sz="1400" dirty="0"/>
          </a:p>
        </p:txBody>
      </p:sp>
      <p:grpSp>
        <p:nvGrpSpPr>
          <p:cNvPr id="10249" name="Group 9"/>
          <p:cNvGrpSpPr>
            <a:grpSpLocks/>
          </p:cNvGrpSpPr>
          <p:nvPr/>
        </p:nvGrpSpPr>
        <p:grpSpPr bwMode="auto">
          <a:xfrm>
            <a:off x="177800" y="182563"/>
            <a:ext cx="1824038" cy="896937"/>
            <a:chOff x="112" y="115"/>
            <a:chExt cx="1149" cy="565"/>
          </a:xfrm>
        </p:grpSpPr>
        <p:sp>
          <p:nvSpPr>
            <p:cNvPr id="10250"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endParaRPr lang="en-US" dirty="0"/>
            </a:p>
          </p:txBody>
        </p:sp>
        <p:sp>
          <p:nvSpPr>
            <p:cNvPr id="10251"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endParaRPr lang="en-US" dirty="0"/>
            </a:p>
          </p:txBody>
        </p:sp>
        <p:sp>
          <p:nvSpPr>
            <p:cNvPr id="10252"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0253"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0254"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endParaRPr lang="en-US" dirty="0"/>
            </a:p>
          </p:txBody>
        </p:sp>
        <p:sp>
          <p:nvSpPr>
            <p:cNvPr id="10255"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endParaRPr lang="en-US" dirty="0"/>
            </a:p>
          </p:txBody>
        </p:sp>
        <p:sp>
          <p:nvSpPr>
            <p:cNvPr id="10256"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endParaRPr lang="en-US" dirty="0"/>
            </a:p>
          </p:txBody>
        </p:sp>
        <p:sp>
          <p:nvSpPr>
            <p:cNvPr id="10257"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endParaRPr lang="en-US" dirty="0"/>
            </a:p>
          </p:txBody>
        </p:sp>
        <p:sp>
          <p:nvSpPr>
            <p:cNvPr id="10258"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endParaRPr lang="en-US" dirty="0"/>
            </a:p>
          </p:txBody>
        </p:sp>
        <p:sp>
          <p:nvSpPr>
            <p:cNvPr id="10259"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0260"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endParaRPr lang="en-US" dirty="0"/>
            </a:p>
          </p:txBody>
        </p:sp>
        <p:sp>
          <p:nvSpPr>
            <p:cNvPr id="10261"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r>
                <a:rPr lang="en-US" sz="4400" dirty="0">
                  <a:solidFill>
                    <a:srgbClr val="E30101"/>
                  </a:solidFill>
                  <a:latin typeface="Arial" pitchFamily="27" charset="0"/>
                </a:rPr>
                <a:t>N</a:t>
              </a:r>
              <a:endParaRPr lang="en-US" sz="4400" dirty="0">
                <a:latin typeface="Arial" pitchFamily="27" charset="0"/>
              </a:endParaRPr>
            </a:p>
          </p:txBody>
        </p:sp>
        <p:sp>
          <p:nvSpPr>
            <p:cNvPr id="10262"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r>
                <a:rPr lang="en-US" sz="4400" dirty="0">
                  <a:solidFill>
                    <a:srgbClr val="E30101"/>
                  </a:solidFill>
                  <a:latin typeface="Arial" pitchFamily="27" charset="0"/>
                </a:rPr>
                <a:t>IF</a:t>
              </a:r>
              <a:endParaRPr lang="en-US" sz="4400" dirty="0">
                <a:latin typeface="Arial" pitchFamily="27" charset="0"/>
              </a:endParaRPr>
            </a:p>
          </p:txBody>
        </p:sp>
      </p:gr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dt="0"/>
  <p:txStyles>
    <p:titleStyle>
      <a:lvl1pPr algn="ctr" rtl="0" eaLnBrk="1" fontAlgn="base" hangingPunct="1">
        <a:lnSpc>
          <a:spcPct val="87000"/>
        </a:lnSpc>
        <a:spcBef>
          <a:spcPct val="0"/>
        </a:spcBef>
        <a:spcAft>
          <a:spcPct val="0"/>
        </a:spcAft>
        <a:defRPr sz="3200" b="1">
          <a:solidFill>
            <a:schemeClr val="tx2"/>
          </a:solidFill>
          <a:latin typeface="+mj-lt"/>
          <a:ea typeface="+mj-ea"/>
          <a:cs typeface="+mj-cs"/>
        </a:defRPr>
      </a:lvl1pPr>
      <a:lvl2pPr algn="ctr" rtl="0" eaLnBrk="1" fontAlgn="base" hangingPunct="1">
        <a:lnSpc>
          <a:spcPct val="87000"/>
        </a:lnSpc>
        <a:spcBef>
          <a:spcPct val="0"/>
        </a:spcBef>
        <a:spcAft>
          <a:spcPct val="0"/>
        </a:spcAft>
        <a:defRPr sz="3200" b="1">
          <a:solidFill>
            <a:schemeClr val="tx2"/>
          </a:solidFill>
          <a:latin typeface="Arial" pitchFamily="27" charset="0"/>
        </a:defRPr>
      </a:lvl2pPr>
      <a:lvl3pPr algn="ctr" rtl="0" eaLnBrk="1" fontAlgn="base" hangingPunct="1">
        <a:lnSpc>
          <a:spcPct val="87000"/>
        </a:lnSpc>
        <a:spcBef>
          <a:spcPct val="0"/>
        </a:spcBef>
        <a:spcAft>
          <a:spcPct val="0"/>
        </a:spcAft>
        <a:defRPr sz="3200" b="1">
          <a:solidFill>
            <a:schemeClr val="tx2"/>
          </a:solidFill>
          <a:latin typeface="Arial" pitchFamily="27" charset="0"/>
        </a:defRPr>
      </a:lvl3pPr>
      <a:lvl4pPr algn="ctr" rtl="0" eaLnBrk="1" fontAlgn="base" hangingPunct="1">
        <a:lnSpc>
          <a:spcPct val="87000"/>
        </a:lnSpc>
        <a:spcBef>
          <a:spcPct val="0"/>
        </a:spcBef>
        <a:spcAft>
          <a:spcPct val="0"/>
        </a:spcAft>
        <a:defRPr sz="3200" b="1">
          <a:solidFill>
            <a:schemeClr val="tx2"/>
          </a:solidFill>
          <a:latin typeface="Arial" pitchFamily="27" charset="0"/>
        </a:defRPr>
      </a:lvl4pPr>
      <a:lvl5pPr algn="ctr" rtl="0" eaLnBrk="1" fontAlgn="base" hangingPunct="1">
        <a:lnSpc>
          <a:spcPct val="87000"/>
        </a:lnSpc>
        <a:spcBef>
          <a:spcPct val="0"/>
        </a:spcBef>
        <a:spcAft>
          <a:spcPct val="0"/>
        </a:spcAft>
        <a:defRPr sz="3200" b="1">
          <a:solidFill>
            <a:schemeClr val="tx2"/>
          </a:solidFill>
          <a:latin typeface="Arial" pitchFamily="27" charset="0"/>
        </a:defRPr>
      </a:lvl5pPr>
      <a:lvl6pPr marL="457200" algn="ctr" rtl="0" eaLnBrk="1" fontAlgn="base" hangingPunct="1">
        <a:lnSpc>
          <a:spcPct val="87000"/>
        </a:lnSpc>
        <a:spcBef>
          <a:spcPct val="0"/>
        </a:spcBef>
        <a:spcAft>
          <a:spcPct val="0"/>
        </a:spcAft>
        <a:defRPr sz="3200" b="1">
          <a:solidFill>
            <a:schemeClr val="tx2"/>
          </a:solidFill>
          <a:latin typeface="Arial" pitchFamily="27" charset="0"/>
        </a:defRPr>
      </a:lvl6pPr>
      <a:lvl7pPr marL="914400" algn="ctr" rtl="0" eaLnBrk="1" fontAlgn="base" hangingPunct="1">
        <a:lnSpc>
          <a:spcPct val="87000"/>
        </a:lnSpc>
        <a:spcBef>
          <a:spcPct val="0"/>
        </a:spcBef>
        <a:spcAft>
          <a:spcPct val="0"/>
        </a:spcAft>
        <a:defRPr sz="3200" b="1">
          <a:solidFill>
            <a:schemeClr val="tx2"/>
          </a:solidFill>
          <a:latin typeface="Arial" pitchFamily="27" charset="0"/>
        </a:defRPr>
      </a:lvl7pPr>
      <a:lvl8pPr marL="1371600" algn="ctr" rtl="0" eaLnBrk="1" fontAlgn="base" hangingPunct="1">
        <a:lnSpc>
          <a:spcPct val="87000"/>
        </a:lnSpc>
        <a:spcBef>
          <a:spcPct val="0"/>
        </a:spcBef>
        <a:spcAft>
          <a:spcPct val="0"/>
        </a:spcAft>
        <a:defRPr sz="3200" b="1">
          <a:solidFill>
            <a:schemeClr val="tx2"/>
          </a:solidFill>
          <a:latin typeface="Arial" pitchFamily="27" charset="0"/>
        </a:defRPr>
      </a:lvl8pPr>
      <a:lvl9pPr marL="1828800" algn="ctr" rtl="0" eaLnBrk="1" fontAlgn="base" hangingPunct="1">
        <a:lnSpc>
          <a:spcPct val="87000"/>
        </a:lnSpc>
        <a:spcBef>
          <a:spcPct val="0"/>
        </a:spcBef>
        <a:spcAft>
          <a:spcPct val="0"/>
        </a:spcAft>
        <a:defRPr sz="3200" b="1">
          <a:solidFill>
            <a:schemeClr val="tx2"/>
          </a:solidFill>
          <a:latin typeface="Arial" pitchFamily="27" charset="0"/>
        </a:defRPr>
      </a:lvl9pPr>
    </p:titleStyle>
    <p:bodyStyle>
      <a:lvl1pPr marL="285750" indent="-285750" algn="l" rtl="0" eaLnBrk="1" fontAlgn="base" hangingPunct="1">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2pPr>
      <a:lvl3pPr marL="1143000" indent="-228600" algn="l" rtl="0" eaLnBrk="1" fontAlgn="base" hangingPunct="1">
        <a:lnSpc>
          <a:spcPct val="90000"/>
        </a:lnSpc>
        <a:spcBef>
          <a:spcPct val="30000"/>
        </a:spcBef>
        <a:spcAft>
          <a:spcPct val="0"/>
        </a:spcAft>
        <a:buSzPct val="100000"/>
        <a:buChar char="»"/>
        <a:defRPr b="1">
          <a:solidFill>
            <a:schemeClr val="tx1"/>
          </a:solidFill>
          <a:latin typeface="+mn-lt"/>
          <a:ea typeface="ＭＳ Ｐゴシック" pitchFamily="27" charset="-128"/>
        </a:defRPr>
      </a:lvl3pPr>
      <a:lvl4pPr marL="1543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4pPr>
      <a:lvl5pPr marL="20002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5pPr>
      <a:lvl6pPr marL="24574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6pPr>
      <a:lvl7pPr marL="29146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7pPr>
      <a:lvl8pPr marL="33718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8pPr>
      <a:lvl9pPr marL="3829050" indent="-171450" algn="l" rtl="0" eaLnBrk="1" fontAlgn="base" hangingPunct="1">
        <a:lnSpc>
          <a:spcPct val="90000"/>
        </a:lnSpc>
        <a:spcBef>
          <a:spcPct val="30000"/>
        </a:spcBef>
        <a:spcAft>
          <a:spcPct val="0"/>
        </a:spcAft>
        <a:buSzPct val="100000"/>
        <a:buChar char="–"/>
        <a:defRPr sz="1400" b="1">
          <a:solidFill>
            <a:schemeClr val="tx1"/>
          </a:solidFill>
          <a:latin typeface="+mn-lt"/>
          <a:ea typeface="ＭＳ Ｐゴシック" pitchFamily="2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gc.jpl.nasa.gov:8443/webgeocalc"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gc2.jpl.nasa.gov:8443/webgeocalc"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1.tif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naif.jpl.nasa.gov/pub/naif/toolkit_docs/FORTRAN/req/time.html" TargetMode="External"/><Relationship Id="rId2" Type="http://schemas.openxmlformats.org/officeDocument/2006/relationships/hyperlink" Target="http://naif.jpl.nasa.gov/misc/chronos_ug.html"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tif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subTitle" idx="1"/>
          </p:nvPr>
        </p:nvSpPr>
        <p:spPr>
          <a:xfrm>
            <a:off x="2209800" y="5334000"/>
            <a:ext cx="4876800" cy="920750"/>
          </a:xfrm>
          <a:ln/>
        </p:spPr>
        <p:txBody>
          <a:bodyPr lIns="90487" rIns="90487"/>
          <a:lstStyle/>
          <a:p>
            <a:pPr marL="285750" indent="-285750"/>
            <a:r>
              <a:rPr lang="en-US" dirty="0">
                <a:solidFill>
                  <a:schemeClr val="tx2"/>
                </a:solidFill>
              </a:rPr>
              <a:t>April 2023</a:t>
            </a:r>
          </a:p>
        </p:txBody>
      </p:sp>
      <p:sp>
        <p:nvSpPr>
          <p:cNvPr id="6" name="Rectangle 2">
            <a:extLst>
              <a:ext uri="{FF2B5EF4-FFF2-40B4-BE49-F238E27FC236}">
                <a16:creationId xmlns:a16="http://schemas.microsoft.com/office/drawing/2014/main" id="{098EBB69-001C-9142-9F04-53D075D8516C}"/>
              </a:ext>
            </a:extLst>
          </p:cNvPr>
          <p:cNvSpPr txBox="1">
            <a:spLocks noChangeArrowheads="1"/>
          </p:cNvSpPr>
          <p:nvPr/>
        </p:nvSpPr>
        <p:spPr bwMode="auto">
          <a:xfrm>
            <a:off x="2368550" y="2411844"/>
            <a:ext cx="4462760" cy="961738"/>
          </a:xfrm>
          <a:prstGeom prst="rect">
            <a:avLst/>
          </a:prstGeom>
          <a:noFill/>
          <a:ln w="12700">
            <a:noFill/>
            <a:miter lim="800000"/>
            <a:headEnd/>
            <a:tailEnd/>
          </a:ln>
          <a:effectLst/>
        </p:spPr>
        <p:txBody>
          <a:bodyPr vert="horz" wrap="none" lIns="63500" tIns="25400" rIns="63500" bIns="25400" numCol="1" anchor="t" anchorCtr="0" compatLnSpc="1">
            <a:prstTxWarp prst="textNoShape">
              <a:avLst/>
            </a:prstTxWarp>
            <a:spAutoFit/>
          </a:bodyPr>
          <a:lstStyle>
            <a:lvl1pPr algn="ctr" rtl="0" eaLnBrk="1" fontAlgn="base" hangingPunct="1">
              <a:lnSpc>
                <a:spcPct val="87000"/>
              </a:lnSpc>
              <a:spcBef>
                <a:spcPct val="0"/>
              </a:spcBef>
              <a:spcAft>
                <a:spcPct val="0"/>
              </a:spcAft>
              <a:defRPr sz="3200" b="1">
                <a:solidFill>
                  <a:schemeClr val="tx2"/>
                </a:solidFill>
                <a:latin typeface="+mj-lt"/>
                <a:ea typeface="+mj-ea"/>
                <a:cs typeface="+mj-cs"/>
              </a:defRPr>
            </a:lvl1pPr>
            <a:lvl2pPr algn="ctr" rtl="0" eaLnBrk="1" fontAlgn="base" hangingPunct="1">
              <a:lnSpc>
                <a:spcPct val="87000"/>
              </a:lnSpc>
              <a:spcBef>
                <a:spcPct val="0"/>
              </a:spcBef>
              <a:spcAft>
                <a:spcPct val="0"/>
              </a:spcAft>
              <a:defRPr sz="3200" b="1">
                <a:solidFill>
                  <a:schemeClr val="tx2"/>
                </a:solidFill>
                <a:latin typeface="Arial" pitchFamily="27" charset="0"/>
              </a:defRPr>
            </a:lvl2pPr>
            <a:lvl3pPr algn="ctr" rtl="0" eaLnBrk="1" fontAlgn="base" hangingPunct="1">
              <a:lnSpc>
                <a:spcPct val="87000"/>
              </a:lnSpc>
              <a:spcBef>
                <a:spcPct val="0"/>
              </a:spcBef>
              <a:spcAft>
                <a:spcPct val="0"/>
              </a:spcAft>
              <a:defRPr sz="3200" b="1">
                <a:solidFill>
                  <a:schemeClr val="tx2"/>
                </a:solidFill>
                <a:latin typeface="Arial" pitchFamily="27" charset="0"/>
              </a:defRPr>
            </a:lvl3pPr>
            <a:lvl4pPr algn="ctr" rtl="0" eaLnBrk="1" fontAlgn="base" hangingPunct="1">
              <a:lnSpc>
                <a:spcPct val="87000"/>
              </a:lnSpc>
              <a:spcBef>
                <a:spcPct val="0"/>
              </a:spcBef>
              <a:spcAft>
                <a:spcPct val="0"/>
              </a:spcAft>
              <a:defRPr sz="3200" b="1">
                <a:solidFill>
                  <a:schemeClr val="tx2"/>
                </a:solidFill>
                <a:latin typeface="Arial" pitchFamily="27" charset="0"/>
              </a:defRPr>
            </a:lvl4pPr>
            <a:lvl5pPr algn="ctr" rtl="0" eaLnBrk="1" fontAlgn="base" hangingPunct="1">
              <a:lnSpc>
                <a:spcPct val="87000"/>
              </a:lnSpc>
              <a:spcBef>
                <a:spcPct val="0"/>
              </a:spcBef>
              <a:spcAft>
                <a:spcPct val="0"/>
              </a:spcAft>
              <a:defRPr sz="3200" b="1">
                <a:solidFill>
                  <a:schemeClr val="tx2"/>
                </a:solidFill>
                <a:latin typeface="Arial" pitchFamily="27" charset="0"/>
              </a:defRPr>
            </a:lvl5pPr>
            <a:lvl6pPr marL="457200" algn="ctr" rtl="0" eaLnBrk="1" fontAlgn="base" hangingPunct="1">
              <a:lnSpc>
                <a:spcPct val="87000"/>
              </a:lnSpc>
              <a:spcBef>
                <a:spcPct val="0"/>
              </a:spcBef>
              <a:spcAft>
                <a:spcPct val="0"/>
              </a:spcAft>
              <a:defRPr sz="3200" b="1">
                <a:solidFill>
                  <a:schemeClr val="tx2"/>
                </a:solidFill>
                <a:latin typeface="Arial" pitchFamily="27" charset="0"/>
              </a:defRPr>
            </a:lvl6pPr>
            <a:lvl7pPr marL="914400" algn="ctr" rtl="0" eaLnBrk="1" fontAlgn="base" hangingPunct="1">
              <a:lnSpc>
                <a:spcPct val="87000"/>
              </a:lnSpc>
              <a:spcBef>
                <a:spcPct val="0"/>
              </a:spcBef>
              <a:spcAft>
                <a:spcPct val="0"/>
              </a:spcAft>
              <a:defRPr sz="3200" b="1">
                <a:solidFill>
                  <a:schemeClr val="tx2"/>
                </a:solidFill>
                <a:latin typeface="Arial" pitchFamily="27" charset="0"/>
              </a:defRPr>
            </a:lvl7pPr>
            <a:lvl8pPr marL="1371600" algn="ctr" rtl="0" eaLnBrk="1" fontAlgn="base" hangingPunct="1">
              <a:lnSpc>
                <a:spcPct val="87000"/>
              </a:lnSpc>
              <a:spcBef>
                <a:spcPct val="0"/>
              </a:spcBef>
              <a:spcAft>
                <a:spcPct val="0"/>
              </a:spcAft>
              <a:defRPr sz="3200" b="1">
                <a:solidFill>
                  <a:schemeClr val="tx2"/>
                </a:solidFill>
                <a:latin typeface="Arial" pitchFamily="27" charset="0"/>
              </a:defRPr>
            </a:lvl8pPr>
            <a:lvl9pPr marL="1828800" algn="ctr" rtl="0" eaLnBrk="1" fontAlgn="base" hangingPunct="1">
              <a:lnSpc>
                <a:spcPct val="87000"/>
              </a:lnSpc>
              <a:spcBef>
                <a:spcPct val="0"/>
              </a:spcBef>
              <a:spcAft>
                <a:spcPct val="0"/>
              </a:spcAft>
              <a:defRPr sz="3200" b="1">
                <a:solidFill>
                  <a:schemeClr val="tx2"/>
                </a:solidFill>
                <a:latin typeface="Arial" pitchFamily="27" charset="0"/>
              </a:defRPr>
            </a:lvl9pPr>
          </a:lstStyle>
          <a:p>
            <a:pPr algn="l"/>
            <a:r>
              <a:rPr lang="en-US" sz="3600" kern="0" dirty="0"/>
              <a:t>WebGeocalc (WGC)</a:t>
            </a:r>
            <a:br>
              <a:rPr lang="en-US" sz="2400" kern="0" dirty="0"/>
            </a:br>
            <a:br>
              <a:rPr lang="en-US" sz="1600" kern="0" dirty="0"/>
            </a:br>
            <a:endParaRPr lang="en-US" sz="1600" kern="0" dirty="0"/>
          </a:p>
        </p:txBody>
      </p:sp>
      <p:sp>
        <p:nvSpPr>
          <p:cNvPr id="3" name="TextBox 2">
            <a:extLst>
              <a:ext uri="{FF2B5EF4-FFF2-40B4-BE49-F238E27FC236}">
                <a16:creationId xmlns:a16="http://schemas.microsoft.com/office/drawing/2014/main" id="{A3B164C5-9384-FF58-32A5-A0F5430C4DD0}"/>
              </a:ext>
            </a:extLst>
          </p:cNvPr>
          <p:cNvSpPr txBox="1"/>
          <p:nvPr/>
        </p:nvSpPr>
        <p:spPr>
          <a:xfrm>
            <a:off x="1835150" y="3663950"/>
            <a:ext cx="5745868" cy="830997"/>
          </a:xfrm>
          <a:prstGeom prst="rect">
            <a:avLst/>
          </a:prstGeom>
          <a:noFill/>
        </p:spPr>
        <p:txBody>
          <a:bodyPr wrap="none" rtlCol="0">
            <a:spAutoFit/>
          </a:bodyPr>
          <a:lstStyle/>
          <a:p>
            <a:r>
              <a:rPr lang="en-US" sz="1600" b="1" dirty="0">
                <a:solidFill>
                  <a:srgbClr val="0432FF"/>
                </a:solidFill>
                <a:latin typeface="+mn-lt"/>
                <a:hlinkClick r:id="rId3">
                  <a:extLst>
                    <a:ext uri="{A12FA001-AC4F-418D-AE19-62706E023703}">
                      <ahyp:hlinkClr xmlns:ahyp="http://schemas.microsoft.com/office/drawing/2018/hyperlinkcolor" val="tx"/>
                    </a:ext>
                  </a:extLst>
                </a:hlinkClick>
              </a:rPr>
              <a:t>https://wgc.jpl.nasa.gov:8443/</a:t>
            </a:r>
            <a:r>
              <a:rPr lang="en-US" sz="1600" b="1" dirty="0" err="1">
                <a:solidFill>
                  <a:srgbClr val="0432FF"/>
                </a:solidFill>
                <a:latin typeface="+mn-lt"/>
                <a:hlinkClick r:id="rId3">
                  <a:extLst>
                    <a:ext uri="{A12FA001-AC4F-418D-AE19-62706E023703}">
                      <ahyp:hlinkClr xmlns:ahyp="http://schemas.microsoft.com/office/drawing/2018/hyperlinkcolor" val="tx"/>
                    </a:ext>
                  </a:extLst>
                </a:hlinkClick>
              </a:rPr>
              <a:t>webgeocalc</a:t>
            </a:r>
            <a:r>
              <a:rPr lang="en-US" sz="1600" b="1" dirty="0">
                <a:latin typeface="+mn-lt"/>
              </a:rPr>
              <a:t>   (GUI only)</a:t>
            </a:r>
            <a:br>
              <a:rPr lang="en-US" sz="1600" b="1" dirty="0">
                <a:latin typeface="+mn-lt"/>
              </a:rPr>
            </a:br>
            <a:r>
              <a:rPr lang="en-US" sz="1600" b="1" dirty="0">
                <a:solidFill>
                  <a:srgbClr val="0432FF"/>
                </a:solidFill>
                <a:latin typeface="+mn-lt"/>
                <a:hlinkClick r:id="rId4">
                  <a:extLst>
                    <a:ext uri="{A12FA001-AC4F-418D-AE19-62706E023703}">
                      <ahyp:hlinkClr xmlns:ahyp="http://schemas.microsoft.com/office/drawing/2018/hyperlinkcolor" val="tx"/>
                    </a:ext>
                  </a:extLst>
                </a:hlinkClick>
              </a:rPr>
              <a:t>https://wgc2.jpl.nasa.gov:8443/</a:t>
            </a:r>
            <a:r>
              <a:rPr lang="en-US" sz="1600" b="1" dirty="0" err="1">
                <a:solidFill>
                  <a:srgbClr val="0432FF"/>
                </a:solidFill>
                <a:latin typeface="+mn-lt"/>
                <a:hlinkClick r:id="rId4">
                  <a:extLst>
                    <a:ext uri="{A12FA001-AC4F-418D-AE19-62706E023703}">
                      <ahyp:hlinkClr xmlns:ahyp="http://schemas.microsoft.com/office/drawing/2018/hyperlinkcolor" val="tx"/>
                    </a:ext>
                  </a:extLst>
                </a:hlinkClick>
              </a:rPr>
              <a:t>webgeocalc</a:t>
            </a:r>
            <a:r>
              <a:rPr lang="en-US" sz="1600" b="1" dirty="0">
                <a:latin typeface="+mn-lt"/>
              </a:rPr>
              <a:t> (GUI and API)</a:t>
            </a:r>
            <a:br>
              <a:rPr lang="en-US" sz="1600" dirty="0"/>
            </a:br>
            <a:endParaRPr lang="en-US" sz="1600" dirty="0">
              <a:latin typeface="+mn-lt"/>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1350" y="387350"/>
            <a:ext cx="7151397" cy="490391"/>
          </a:xfrm>
        </p:spPr>
        <p:txBody>
          <a:bodyPr/>
          <a:lstStyle/>
          <a:p>
            <a:r>
              <a:rPr lang="en-US" dirty="0"/>
              <a:t>Typical </a:t>
            </a:r>
            <a:r>
              <a:rPr lang="en-US" dirty="0">
                <a:solidFill>
                  <a:srgbClr val="0000FF"/>
                </a:solidFill>
              </a:rPr>
              <a:t>Geometry Calculator</a:t>
            </a:r>
            <a:r>
              <a:rPr lang="en-US" dirty="0"/>
              <a:t> Output</a:t>
            </a:r>
          </a:p>
        </p:txBody>
      </p:sp>
      <p:sp>
        <p:nvSpPr>
          <p:cNvPr id="3" name="Slide Number Placeholder 2"/>
          <p:cNvSpPr>
            <a:spLocks noGrp="1"/>
          </p:cNvSpPr>
          <p:nvPr>
            <p:ph type="sldNum" sz="quarter" idx="11"/>
          </p:nvPr>
        </p:nvSpPr>
        <p:spPr/>
        <p:txBody>
          <a:bodyPr/>
          <a:lstStyle/>
          <a:p>
            <a:fld id="{39D09B5E-8E96-7D48-B58E-57FAE736D9CF}" type="slidenum">
              <a:rPr lang="en-US" smtClean="0"/>
              <a:pPr/>
              <a:t>10</a:t>
            </a:fld>
            <a:endParaRPr lang="en-US" sz="1400" b="0" dirty="0">
              <a:latin typeface="Times New Roman" pitchFamily="27" charset="0"/>
            </a:endParaRPr>
          </a:p>
        </p:txBody>
      </p:sp>
      <p:pic>
        <p:nvPicPr>
          <p:cNvPr id="8" name="Picture 7" descr="angular_size_summary.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550" y="1377950"/>
            <a:ext cx="4951211" cy="1809443"/>
          </a:xfrm>
          <a:prstGeom prst="rect">
            <a:avLst/>
          </a:prstGeom>
        </p:spPr>
      </p:pic>
      <p:pic>
        <p:nvPicPr>
          <p:cNvPr id="10" name="Picture 9" descr="angular_size_output.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550" y="3346118"/>
            <a:ext cx="5257800" cy="3378863"/>
          </a:xfrm>
          <a:prstGeom prst="rect">
            <a:avLst/>
          </a:prstGeom>
        </p:spPr>
      </p:pic>
      <p:grpSp>
        <p:nvGrpSpPr>
          <p:cNvPr id="5" name="Group 4"/>
          <p:cNvGrpSpPr/>
          <p:nvPr/>
        </p:nvGrpSpPr>
        <p:grpSpPr>
          <a:xfrm>
            <a:off x="6693617" y="3117519"/>
            <a:ext cx="2209800" cy="1447800"/>
            <a:chOff x="6559550" y="2597150"/>
            <a:chExt cx="2209800" cy="1447800"/>
          </a:xfrm>
        </p:grpSpPr>
        <p:sp>
          <p:nvSpPr>
            <p:cNvPr id="17" name="Rounded Rectangle 16"/>
            <p:cNvSpPr/>
            <p:nvPr/>
          </p:nvSpPr>
          <p:spPr bwMode="auto">
            <a:xfrm>
              <a:off x="6559550" y="2597150"/>
              <a:ext cx="2057400" cy="1447800"/>
            </a:xfrm>
            <a:prstGeom prst="roundRect">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1" name="TextBox 10"/>
            <p:cNvSpPr txBox="1"/>
            <p:nvPr/>
          </p:nvSpPr>
          <p:spPr>
            <a:xfrm>
              <a:off x="6635750" y="2673350"/>
              <a:ext cx="2133600" cy="1323439"/>
            </a:xfrm>
            <a:prstGeom prst="rect">
              <a:avLst/>
            </a:prstGeom>
            <a:noFill/>
          </p:spPr>
          <p:txBody>
            <a:bodyPr wrap="square" rtlCol="0">
              <a:spAutoFit/>
            </a:bodyPr>
            <a:lstStyle/>
            <a:p>
              <a:r>
                <a:rPr lang="en-US" sz="2000" i="1" dirty="0">
                  <a:latin typeface="+mn-lt"/>
                </a:rPr>
                <a:t>Angular size of Phobos as seen from the Mars rover “SPIRIT”</a:t>
              </a:r>
            </a:p>
          </p:txBody>
        </p:sp>
      </p:grpSp>
      <p:sp>
        <p:nvSpPr>
          <p:cNvPr id="12" name="TextBox 11"/>
          <p:cNvSpPr txBox="1"/>
          <p:nvPr/>
        </p:nvSpPr>
        <p:spPr>
          <a:xfrm>
            <a:off x="5568950" y="1911350"/>
            <a:ext cx="2249334" cy="338554"/>
          </a:xfrm>
          <a:prstGeom prst="rect">
            <a:avLst/>
          </a:prstGeom>
          <a:noFill/>
        </p:spPr>
        <p:txBody>
          <a:bodyPr wrap="none" rtlCol="0">
            <a:spAutoFit/>
          </a:bodyPr>
          <a:lstStyle/>
          <a:p>
            <a:r>
              <a:rPr lang="en-US" sz="1600" dirty="0">
                <a:latin typeface="+mn-lt"/>
              </a:rPr>
              <a:t>Summary of your input</a:t>
            </a:r>
          </a:p>
        </p:txBody>
      </p:sp>
      <p:cxnSp>
        <p:nvCxnSpPr>
          <p:cNvPr id="14" name="Straight Arrow Connector 13"/>
          <p:cNvCxnSpPr/>
          <p:nvPr/>
        </p:nvCxnSpPr>
        <p:spPr bwMode="auto">
          <a:xfrm flipH="1">
            <a:off x="4044950" y="2139950"/>
            <a:ext cx="1447800" cy="152400"/>
          </a:xfrm>
          <a:prstGeom prst="straightConnector1">
            <a:avLst/>
          </a:prstGeom>
          <a:noFill/>
          <a:ln w="12700" cap="flat" cmpd="sng" algn="ctr">
            <a:solidFill>
              <a:schemeClr val="tx1"/>
            </a:solidFill>
            <a:prstDash val="solid"/>
            <a:round/>
            <a:headEnd type="none" w="med" len="med"/>
            <a:tailEnd type="arrow"/>
          </a:ln>
          <a:effectLst/>
        </p:spPr>
      </p:cxnSp>
      <p:sp>
        <p:nvSpPr>
          <p:cNvPr id="15" name="TextBox 14"/>
          <p:cNvSpPr txBox="1"/>
          <p:nvPr/>
        </p:nvSpPr>
        <p:spPr>
          <a:xfrm>
            <a:off x="6940550" y="4730750"/>
            <a:ext cx="1518965" cy="338554"/>
          </a:xfrm>
          <a:prstGeom prst="rect">
            <a:avLst/>
          </a:prstGeom>
          <a:noFill/>
        </p:spPr>
        <p:txBody>
          <a:bodyPr wrap="none" rtlCol="0">
            <a:spAutoFit/>
          </a:bodyPr>
          <a:lstStyle/>
          <a:p>
            <a:r>
              <a:rPr lang="en-US" sz="1600" dirty="0">
                <a:latin typeface="+mn-lt"/>
              </a:rPr>
              <a:t>Tabular results</a:t>
            </a:r>
          </a:p>
        </p:txBody>
      </p:sp>
      <p:cxnSp>
        <p:nvCxnSpPr>
          <p:cNvPr id="16" name="Straight Arrow Connector 15"/>
          <p:cNvCxnSpPr/>
          <p:nvPr/>
        </p:nvCxnSpPr>
        <p:spPr bwMode="auto">
          <a:xfrm flipH="1">
            <a:off x="5416550" y="4959350"/>
            <a:ext cx="1447800" cy="152400"/>
          </a:xfrm>
          <a:prstGeom prst="straightConnector1">
            <a:avLst/>
          </a:prstGeom>
          <a:noFill/>
          <a:ln w="12700" cap="flat" cmpd="sng" algn="ctr">
            <a:solidFill>
              <a:schemeClr val="tx1"/>
            </a:solidFill>
            <a:prstDash val="solid"/>
            <a:round/>
            <a:headEnd type="none" w="med" len="med"/>
            <a:tailEnd type="arrow"/>
          </a:ln>
          <a:effectLst/>
        </p:spPr>
      </p:cxnSp>
      <p:sp>
        <p:nvSpPr>
          <p:cNvPr id="4" name="Footer Placeholder 3"/>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1111834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4798" y="381000"/>
            <a:ext cx="6810158" cy="490391"/>
          </a:xfrm>
        </p:spPr>
        <p:txBody>
          <a:bodyPr/>
          <a:lstStyle/>
          <a:p>
            <a:r>
              <a:rPr lang="en-US" dirty="0"/>
              <a:t>Typical </a:t>
            </a:r>
            <a:r>
              <a:rPr lang="en-US" dirty="0">
                <a:solidFill>
                  <a:srgbClr val="0000FF"/>
                </a:solidFill>
              </a:rPr>
              <a:t>Geometry Calculator</a:t>
            </a:r>
            <a:r>
              <a:rPr lang="en-US" dirty="0"/>
              <a:t> Plot</a:t>
            </a:r>
          </a:p>
        </p:txBody>
      </p:sp>
      <p:sp>
        <p:nvSpPr>
          <p:cNvPr id="4" name="Content Placeholder 3"/>
          <p:cNvSpPr>
            <a:spLocks noGrp="1"/>
          </p:cNvSpPr>
          <p:nvPr>
            <p:ph idx="1"/>
          </p:nvPr>
        </p:nvSpPr>
        <p:spPr>
          <a:xfrm>
            <a:off x="615950" y="1530350"/>
            <a:ext cx="8229600" cy="4724400"/>
          </a:xfrm>
        </p:spPr>
        <p:txBody>
          <a:bodyPr/>
          <a:lstStyle/>
          <a:p>
            <a:r>
              <a:rPr lang="en-US" dirty="0"/>
              <a:t>Some Geometry Calculator computations offer optional plots</a:t>
            </a:r>
          </a:p>
          <a:p>
            <a:endParaRPr lang="en-US" dirty="0"/>
          </a:p>
          <a:p>
            <a:endParaRPr lang="en-US" dirty="0"/>
          </a:p>
          <a:p>
            <a:endParaRPr lang="en-US" dirty="0"/>
          </a:p>
          <a:p>
            <a:endParaRPr lang="en-US" dirty="0"/>
          </a:p>
          <a:p>
            <a:endParaRPr lang="en-US" dirty="0"/>
          </a:p>
          <a:p>
            <a:endParaRPr lang="en-US" dirty="0"/>
          </a:p>
          <a:p>
            <a:endParaRPr lang="en-US" dirty="0"/>
          </a:p>
          <a:p>
            <a:pPr marL="0" indent="0">
              <a:buNone/>
            </a:pPr>
            <a:r>
              <a:rPr lang="en-US" sz="2000" i="1" dirty="0"/>
              <a:t>       Angular size of Phobos as seen from the Mars rover “SPIRIT” </a:t>
            </a:r>
          </a:p>
        </p:txBody>
      </p:sp>
      <p:sp>
        <p:nvSpPr>
          <p:cNvPr id="3" name="Slide Number Placeholder 2"/>
          <p:cNvSpPr>
            <a:spLocks noGrp="1"/>
          </p:cNvSpPr>
          <p:nvPr>
            <p:ph type="sldNum" sz="quarter" idx="11"/>
          </p:nvPr>
        </p:nvSpPr>
        <p:spPr/>
        <p:txBody>
          <a:bodyPr/>
          <a:lstStyle/>
          <a:p>
            <a:fld id="{39D09B5E-8E96-7D48-B58E-57FAE736D9CF}" type="slidenum">
              <a:rPr lang="en-US" smtClean="0"/>
              <a:pPr/>
              <a:t>11</a:t>
            </a:fld>
            <a:endParaRPr lang="en-US" sz="1400" b="0" dirty="0">
              <a:latin typeface="Times New Roman" pitchFamily="27" charset="0"/>
            </a:endParaRPr>
          </a:p>
        </p:txBody>
      </p:sp>
      <p:pic>
        <p:nvPicPr>
          <p:cNvPr id="5" name="Picture 4" descr="angular_size.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750" y="2520950"/>
            <a:ext cx="8382000" cy="2744018"/>
          </a:xfrm>
          <a:prstGeom prst="rect">
            <a:avLst/>
          </a:prstGeom>
        </p:spPr>
      </p:pic>
      <p:sp>
        <p:nvSpPr>
          <p:cNvPr id="6" name="Footer Placeholder 5"/>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2362841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464" y="381000"/>
            <a:ext cx="6740828" cy="490391"/>
          </a:xfrm>
        </p:spPr>
        <p:txBody>
          <a:bodyPr/>
          <a:lstStyle/>
          <a:p>
            <a:r>
              <a:rPr lang="en-US" dirty="0"/>
              <a:t>Another </a:t>
            </a:r>
            <a:r>
              <a:rPr lang="en-US" dirty="0">
                <a:solidFill>
                  <a:srgbClr val="0000FF"/>
                </a:solidFill>
              </a:rPr>
              <a:t>Geometry Calculator</a:t>
            </a:r>
            <a:r>
              <a:rPr lang="en-US" dirty="0"/>
              <a:t> Plot</a:t>
            </a:r>
          </a:p>
        </p:txBody>
      </p:sp>
      <p:sp>
        <p:nvSpPr>
          <p:cNvPr id="4" name="Content Placeholder 3"/>
          <p:cNvSpPr>
            <a:spLocks noGrp="1"/>
          </p:cNvSpPr>
          <p:nvPr>
            <p:ph idx="1"/>
          </p:nvPr>
        </p:nvSpPr>
        <p:spPr>
          <a:xfrm>
            <a:off x="615950" y="1454150"/>
            <a:ext cx="7924800" cy="5340350"/>
          </a:xfrm>
        </p:spPr>
        <p:txBody>
          <a:bodyPr/>
          <a:lstStyle/>
          <a:p>
            <a:r>
              <a:rPr lang="en-US" dirty="0"/>
              <a:t>Some Geometry Calculator computations offer plots using other than time on the X axis</a:t>
            </a:r>
          </a:p>
          <a:p>
            <a:endParaRPr lang="en-US" dirty="0"/>
          </a:p>
          <a:p>
            <a:endParaRPr lang="en-US" dirty="0"/>
          </a:p>
          <a:p>
            <a:endParaRPr lang="en-US" dirty="0"/>
          </a:p>
          <a:p>
            <a:endParaRPr lang="en-US" dirty="0"/>
          </a:p>
          <a:p>
            <a:endParaRPr lang="en-US" dirty="0"/>
          </a:p>
          <a:p>
            <a:endParaRPr lang="en-US" dirty="0"/>
          </a:p>
          <a:p>
            <a:endParaRPr lang="en-US" dirty="0"/>
          </a:p>
          <a:p>
            <a:pPr marL="0" indent="0">
              <a:buNone/>
            </a:pPr>
            <a:r>
              <a:rPr lang="en-US" sz="2000" i="1" dirty="0"/>
              <a:t>       </a:t>
            </a:r>
          </a:p>
          <a:p>
            <a:pPr marL="0" indent="0">
              <a:buNone/>
            </a:pPr>
            <a:endParaRPr lang="en-US" sz="2000" i="1" dirty="0"/>
          </a:p>
          <a:p>
            <a:pPr marL="0" indent="0" algn="ctr">
              <a:buNone/>
            </a:pPr>
            <a:r>
              <a:rPr lang="en-US" sz="2000" i="1" dirty="0"/>
              <a:t>               Mars Global Surveyor sub-point on Mars</a:t>
            </a:r>
          </a:p>
          <a:p>
            <a:pPr marL="0" indent="0" algn="ctr">
              <a:buNone/>
            </a:pPr>
            <a:r>
              <a:rPr lang="en-US" sz="2000" i="1" dirty="0"/>
              <a:t>                    from 2008 JAN 1 00:10:00 to 2008 JAN 1 02:00:00 </a:t>
            </a:r>
          </a:p>
        </p:txBody>
      </p:sp>
      <p:sp>
        <p:nvSpPr>
          <p:cNvPr id="3" name="Slide Number Placeholder 2"/>
          <p:cNvSpPr>
            <a:spLocks noGrp="1"/>
          </p:cNvSpPr>
          <p:nvPr>
            <p:ph type="sldNum" sz="quarter" idx="11"/>
          </p:nvPr>
        </p:nvSpPr>
        <p:spPr/>
        <p:txBody>
          <a:bodyPr/>
          <a:lstStyle/>
          <a:p>
            <a:fld id="{39D09B5E-8E96-7D48-B58E-57FAE736D9CF}" type="slidenum">
              <a:rPr lang="en-US" smtClean="0"/>
              <a:pPr/>
              <a:t>12</a:t>
            </a:fld>
            <a:endParaRPr lang="en-US" sz="1400" b="0" dirty="0">
              <a:latin typeface="Times New Roman" pitchFamily="27" charset="0"/>
            </a:endParaRPr>
          </a:p>
        </p:txBody>
      </p:sp>
      <p:pic>
        <p:nvPicPr>
          <p:cNvPr id="5" name="Picture 4" descr="lat-lon.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750" y="2453068"/>
            <a:ext cx="8839200" cy="3017640"/>
          </a:xfrm>
          <a:prstGeom prst="rect">
            <a:avLst/>
          </a:prstGeom>
        </p:spPr>
      </p:pic>
      <p:sp>
        <p:nvSpPr>
          <p:cNvPr id="6" name="Footer Placeholder 5"/>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3065785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3341" y="387350"/>
            <a:ext cx="6493014" cy="435504"/>
          </a:xfrm>
        </p:spPr>
        <p:txBody>
          <a:bodyPr/>
          <a:lstStyle/>
          <a:p>
            <a:r>
              <a:rPr lang="en-US" sz="2800" dirty="0"/>
              <a:t>Typical </a:t>
            </a:r>
            <a:r>
              <a:rPr lang="en-US" sz="2800" dirty="0">
                <a:solidFill>
                  <a:srgbClr val="0000FF"/>
                </a:solidFill>
              </a:rPr>
              <a:t>Geometric Event Finder</a:t>
            </a:r>
            <a:r>
              <a:rPr lang="en-US" sz="2800" dirty="0"/>
              <a:t> Input</a:t>
            </a:r>
          </a:p>
        </p:txBody>
      </p:sp>
      <p:sp>
        <p:nvSpPr>
          <p:cNvPr id="3" name="Content Placeholder 2"/>
          <p:cNvSpPr>
            <a:spLocks noGrp="1"/>
          </p:cNvSpPr>
          <p:nvPr>
            <p:ph idx="1"/>
          </p:nvPr>
        </p:nvSpPr>
        <p:spPr>
          <a:xfrm>
            <a:off x="5416550" y="1758950"/>
            <a:ext cx="3581400" cy="4495800"/>
          </a:xfrm>
        </p:spPr>
        <p:txBody>
          <a:bodyPr/>
          <a:lstStyle/>
          <a:p>
            <a:r>
              <a:rPr lang="en-US" sz="2000" dirty="0"/>
              <a:t>Find the times when Phobos is occulted by Mars as viewed from the Mars Odyssey spacecraft, during the period 2010 JUN 01 to 2010 JUN 02.</a:t>
            </a:r>
          </a:p>
          <a:p>
            <a:pPr marL="0" indent="0">
              <a:buNone/>
            </a:pPr>
            <a:endParaRPr lang="en-US" sz="2000" dirty="0"/>
          </a:p>
          <a:p>
            <a:r>
              <a:rPr lang="en-US" sz="2000" dirty="0"/>
              <a:t>Use typical GUI drop-down menus, fill-in boxes, radio buttons and check boxes to specify the details of the computation you wish to make.</a:t>
            </a:r>
          </a:p>
          <a:p>
            <a:endParaRPr lang="en-US" sz="2000" dirty="0"/>
          </a:p>
        </p:txBody>
      </p:sp>
      <p:sp>
        <p:nvSpPr>
          <p:cNvPr id="4" name="Slide Number Placeholder 3"/>
          <p:cNvSpPr>
            <a:spLocks noGrp="1"/>
          </p:cNvSpPr>
          <p:nvPr>
            <p:ph type="sldNum" sz="quarter" idx="11"/>
          </p:nvPr>
        </p:nvSpPr>
        <p:spPr/>
        <p:txBody>
          <a:bodyPr/>
          <a:lstStyle/>
          <a:p>
            <a:fld id="{F9ABB4CC-4592-AC40-BC18-AB1229223659}" type="slidenum">
              <a:rPr lang="en-US" smtClean="0"/>
              <a:pPr/>
              <a:t>13</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pic>
        <p:nvPicPr>
          <p:cNvPr id="10" name="Picture 9">
            <a:extLst>
              <a:ext uri="{FF2B5EF4-FFF2-40B4-BE49-F238E27FC236}">
                <a16:creationId xmlns:a16="http://schemas.microsoft.com/office/drawing/2014/main" id="{EB36C0A0-0AF2-3340-B6E6-791040C19303}"/>
              </a:ext>
            </a:extLst>
          </p:cNvPr>
          <p:cNvPicPr>
            <a:picLocks noChangeAspect="1"/>
          </p:cNvPicPr>
          <p:nvPr/>
        </p:nvPicPr>
        <p:blipFill>
          <a:blip r:embed="rId2"/>
          <a:stretch>
            <a:fillRect/>
          </a:stretch>
        </p:blipFill>
        <p:spPr>
          <a:xfrm>
            <a:off x="879862" y="1206802"/>
            <a:ext cx="3546088" cy="5576132"/>
          </a:xfrm>
          <a:prstGeom prst="rect">
            <a:avLst/>
          </a:prstGeom>
        </p:spPr>
      </p:pic>
    </p:spTree>
    <p:extLst>
      <p:ext uri="{BB962C8B-B14F-4D97-AF65-F5344CB8AC3E}">
        <p14:creationId xmlns:p14="http://schemas.microsoft.com/office/powerpoint/2010/main" val="31730306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9950" y="387350"/>
            <a:ext cx="6792124" cy="435504"/>
          </a:xfrm>
        </p:spPr>
        <p:txBody>
          <a:bodyPr/>
          <a:lstStyle/>
          <a:p>
            <a:r>
              <a:rPr lang="en-US" sz="2800" dirty="0"/>
              <a:t>Typical </a:t>
            </a:r>
            <a:r>
              <a:rPr lang="en-US" sz="2800" dirty="0">
                <a:solidFill>
                  <a:srgbClr val="0000FF"/>
                </a:solidFill>
              </a:rPr>
              <a:t>Geometric Event Finder</a:t>
            </a:r>
            <a:r>
              <a:rPr lang="en-US" sz="2800" dirty="0"/>
              <a:t> Output</a:t>
            </a:r>
          </a:p>
        </p:txBody>
      </p:sp>
      <p:sp>
        <p:nvSpPr>
          <p:cNvPr id="4" name="Slide Number Placeholder 3"/>
          <p:cNvSpPr>
            <a:spLocks noGrp="1"/>
          </p:cNvSpPr>
          <p:nvPr>
            <p:ph type="sldNum" sz="quarter" idx="11"/>
          </p:nvPr>
        </p:nvSpPr>
        <p:spPr/>
        <p:txBody>
          <a:bodyPr/>
          <a:lstStyle/>
          <a:p>
            <a:fld id="{F9ABB4CC-4592-AC40-BC18-AB1229223659}" type="slidenum">
              <a:rPr lang="en-US" smtClean="0"/>
              <a:pPr/>
              <a:t>14</a:t>
            </a:fld>
            <a:endParaRPr lang="en-US" sz="1400" b="0" dirty="0">
              <a:latin typeface="Times New Roman" pitchFamily="27" charset="0"/>
            </a:endParaRPr>
          </a:p>
        </p:txBody>
      </p:sp>
      <p:sp>
        <p:nvSpPr>
          <p:cNvPr id="6" name="Rectangle 5"/>
          <p:cNvSpPr/>
          <p:nvPr/>
        </p:nvSpPr>
        <p:spPr bwMode="auto">
          <a:xfrm>
            <a:off x="1333499" y="5753099"/>
            <a:ext cx="5943600" cy="1524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grpSp>
        <p:nvGrpSpPr>
          <p:cNvPr id="5" name="Group 4"/>
          <p:cNvGrpSpPr/>
          <p:nvPr/>
        </p:nvGrpSpPr>
        <p:grpSpPr>
          <a:xfrm>
            <a:off x="6751484" y="3190876"/>
            <a:ext cx="2133600" cy="1447800"/>
            <a:chOff x="6559550" y="2597150"/>
            <a:chExt cx="2133600" cy="1447800"/>
          </a:xfrm>
        </p:grpSpPr>
        <p:sp>
          <p:nvSpPr>
            <p:cNvPr id="9" name="Rounded Rectangle 8"/>
            <p:cNvSpPr/>
            <p:nvPr/>
          </p:nvSpPr>
          <p:spPr bwMode="auto">
            <a:xfrm>
              <a:off x="6559550" y="2597150"/>
              <a:ext cx="2057400" cy="1447800"/>
            </a:xfrm>
            <a:prstGeom prst="roundRect">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0" name="TextBox 9"/>
            <p:cNvSpPr txBox="1"/>
            <p:nvPr/>
          </p:nvSpPr>
          <p:spPr>
            <a:xfrm>
              <a:off x="6559550" y="2673350"/>
              <a:ext cx="2133600" cy="1323439"/>
            </a:xfrm>
            <a:prstGeom prst="rect">
              <a:avLst/>
            </a:prstGeom>
            <a:noFill/>
          </p:spPr>
          <p:txBody>
            <a:bodyPr wrap="square" rtlCol="0">
              <a:spAutoFit/>
            </a:bodyPr>
            <a:lstStyle/>
            <a:p>
              <a:r>
                <a:rPr lang="en-US" sz="2000" i="1" dirty="0">
                  <a:latin typeface="+mn-lt"/>
                </a:rPr>
                <a:t>When is Phobos occulted by Mars as seen from Mars Odyssey?</a:t>
              </a:r>
            </a:p>
          </p:txBody>
        </p:sp>
      </p:grpSp>
      <p:sp>
        <p:nvSpPr>
          <p:cNvPr id="11" name="TextBox 10"/>
          <p:cNvSpPr txBox="1"/>
          <p:nvPr/>
        </p:nvSpPr>
        <p:spPr>
          <a:xfrm>
            <a:off x="5568950" y="1911350"/>
            <a:ext cx="2249334" cy="338554"/>
          </a:xfrm>
          <a:prstGeom prst="rect">
            <a:avLst/>
          </a:prstGeom>
          <a:noFill/>
        </p:spPr>
        <p:txBody>
          <a:bodyPr wrap="none" rtlCol="0">
            <a:spAutoFit/>
          </a:bodyPr>
          <a:lstStyle/>
          <a:p>
            <a:r>
              <a:rPr lang="en-US" sz="1600" dirty="0">
                <a:latin typeface="+mn-lt"/>
              </a:rPr>
              <a:t>Summary of your input</a:t>
            </a:r>
          </a:p>
        </p:txBody>
      </p:sp>
      <p:sp>
        <p:nvSpPr>
          <p:cNvPr id="13" name="TextBox 12"/>
          <p:cNvSpPr txBox="1"/>
          <p:nvPr/>
        </p:nvSpPr>
        <p:spPr>
          <a:xfrm>
            <a:off x="6940550" y="4730750"/>
            <a:ext cx="1518965" cy="338554"/>
          </a:xfrm>
          <a:prstGeom prst="rect">
            <a:avLst/>
          </a:prstGeom>
          <a:noFill/>
        </p:spPr>
        <p:txBody>
          <a:bodyPr wrap="none" rtlCol="0">
            <a:spAutoFit/>
          </a:bodyPr>
          <a:lstStyle/>
          <a:p>
            <a:r>
              <a:rPr lang="en-US" sz="1600" dirty="0">
                <a:latin typeface="+mn-lt"/>
              </a:rPr>
              <a:t>Tabular results</a:t>
            </a:r>
          </a:p>
        </p:txBody>
      </p:sp>
      <p:cxnSp>
        <p:nvCxnSpPr>
          <p:cNvPr id="14" name="Straight Arrow Connector 13"/>
          <p:cNvCxnSpPr/>
          <p:nvPr/>
        </p:nvCxnSpPr>
        <p:spPr bwMode="auto">
          <a:xfrm flipH="1">
            <a:off x="5416550" y="4959350"/>
            <a:ext cx="1447800" cy="152400"/>
          </a:xfrm>
          <a:prstGeom prst="straightConnector1">
            <a:avLst/>
          </a:prstGeom>
          <a:noFill/>
          <a:ln w="12700" cap="flat" cmpd="sng" algn="ctr">
            <a:solidFill>
              <a:schemeClr val="tx1"/>
            </a:solidFill>
            <a:prstDash val="solid"/>
            <a:round/>
            <a:headEnd type="none" w="med" len="med"/>
            <a:tailEnd type="arrow"/>
          </a:ln>
          <a:effectLst/>
        </p:spPr>
      </p:cxnSp>
      <p:sp>
        <p:nvSpPr>
          <p:cNvPr id="3" name="Footer Placeholder 2"/>
          <p:cNvSpPr>
            <a:spLocks noGrp="1"/>
          </p:cNvSpPr>
          <p:nvPr>
            <p:ph type="ftr" sz="quarter" idx="10"/>
          </p:nvPr>
        </p:nvSpPr>
        <p:spPr/>
        <p:txBody>
          <a:bodyPr/>
          <a:lstStyle/>
          <a:p>
            <a:r>
              <a:rPr lang="en-US"/>
              <a:t>WebGeocalc</a:t>
            </a:r>
            <a:endParaRPr lang="en-US" dirty="0"/>
          </a:p>
        </p:txBody>
      </p:sp>
      <p:pic>
        <p:nvPicPr>
          <p:cNvPr id="16" name="Picture 15">
            <a:extLst>
              <a:ext uri="{FF2B5EF4-FFF2-40B4-BE49-F238E27FC236}">
                <a16:creationId xmlns:a16="http://schemas.microsoft.com/office/drawing/2014/main" id="{D13CE485-AB20-074C-97D5-B7B4ACA31D79}"/>
              </a:ext>
            </a:extLst>
          </p:cNvPr>
          <p:cNvPicPr>
            <a:picLocks noChangeAspect="1"/>
          </p:cNvPicPr>
          <p:nvPr/>
        </p:nvPicPr>
        <p:blipFill>
          <a:blip r:embed="rId2"/>
          <a:stretch>
            <a:fillRect/>
          </a:stretch>
        </p:blipFill>
        <p:spPr>
          <a:xfrm>
            <a:off x="943379" y="1263783"/>
            <a:ext cx="4056841" cy="5606917"/>
          </a:xfrm>
          <a:prstGeom prst="rect">
            <a:avLst/>
          </a:prstGeom>
        </p:spPr>
      </p:pic>
      <p:cxnSp>
        <p:nvCxnSpPr>
          <p:cNvPr id="12" name="Straight Arrow Connector 11"/>
          <p:cNvCxnSpPr/>
          <p:nvPr/>
        </p:nvCxnSpPr>
        <p:spPr bwMode="auto">
          <a:xfrm flipH="1">
            <a:off x="4044950" y="2139950"/>
            <a:ext cx="1447800" cy="152400"/>
          </a:xfrm>
          <a:prstGeom prst="straightConnector1">
            <a:avLst/>
          </a:prstGeom>
          <a:noFill/>
          <a:ln w="127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906500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2350" y="387350"/>
            <a:ext cx="6493540" cy="435504"/>
          </a:xfrm>
        </p:spPr>
        <p:txBody>
          <a:bodyPr/>
          <a:lstStyle/>
          <a:p>
            <a:r>
              <a:rPr lang="en-US" sz="2800" dirty="0"/>
              <a:t>Typical </a:t>
            </a:r>
            <a:r>
              <a:rPr lang="en-US" sz="2800" dirty="0">
                <a:solidFill>
                  <a:srgbClr val="0000FF"/>
                </a:solidFill>
              </a:rPr>
              <a:t>Geometric Event Finder</a:t>
            </a:r>
            <a:r>
              <a:rPr lang="en-US" sz="2800" dirty="0"/>
              <a:t> Plot</a:t>
            </a:r>
          </a:p>
        </p:txBody>
      </p:sp>
      <p:sp>
        <p:nvSpPr>
          <p:cNvPr id="3" name="Content Placeholder 2"/>
          <p:cNvSpPr>
            <a:spLocks noGrp="1"/>
          </p:cNvSpPr>
          <p:nvPr>
            <p:ph idx="1"/>
          </p:nvPr>
        </p:nvSpPr>
        <p:spPr>
          <a:xfrm>
            <a:off x="692150" y="1530350"/>
            <a:ext cx="7772400" cy="4114800"/>
          </a:xfrm>
        </p:spPr>
        <p:txBody>
          <a:bodyPr/>
          <a:lstStyle/>
          <a:p>
            <a:r>
              <a:rPr lang="en-US" dirty="0"/>
              <a:t>Geometric Event Finder computations all produce “plots” of the time intervals that satisfy your search computations</a:t>
            </a:r>
          </a:p>
          <a:p>
            <a:endParaRPr lang="en-US" dirty="0"/>
          </a:p>
          <a:p>
            <a:endParaRPr lang="en-US" dirty="0"/>
          </a:p>
          <a:p>
            <a:endParaRPr lang="en-US" dirty="0"/>
          </a:p>
          <a:p>
            <a:endParaRPr lang="en-US" dirty="0"/>
          </a:p>
          <a:p>
            <a:endParaRPr lang="en-US" dirty="0"/>
          </a:p>
          <a:p>
            <a:pPr marL="0" indent="0">
              <a:buNone/>
            </a:pPr>
            <a:endParaRPr lang="en-US" sz="1800" i="1" dirty="0"/>
          </a:p>
          <a:p>
            <a:pPr marL="0" indent="0">
              <a:buNone/>
            </a:pPr>
            <a:endParaRPr lang="en-US" sz="1800" i="1" dirty="0"/>
          </a:p>
          <a:p>
            <a:pPr marL="0" indent="0">
              <a:buNone/>
            </a:pPr>
            <a:endParaRPr lang="en-US" sz="1800" i="1" dirty="0"/>
          </a:p>
          <a:p>
            <a:pPr marL="0" indent="0">
              <a:buNone/>
            </a:pPr>
            <a:r>
              <a:rPr lang="en-US" sz="1800" i="1" dirty="0"/>
              <a:t>Between June 1, 2010 and June 2, 2010, find times when Phobos is occulted by Mars, as viewed from the Mars Odyssey spacecraft</a:t>
            </a:r>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1"/>
          </p:nvPr>
        </p:nvSpPr>
        <p:spPr/>
        <p:txBody>
          <a:bodyPr/>
          <a:lstStyle/>
          <a:p>
            <a:fld id="{F9ABB4CC-4592-AC40-BC18-AB1229223659}" type="slidenum">
              <a:rPr lang="en-US" smtClean="0"/>
              <a:pPr/>
              <a:t>15</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pic>
        <p:nvPicPr>
          <p:cNvPr id="8" name="Picture 7">
            <a:extLst>
              <a:ext uri="{FF2B5EF4-FFF2-40B4-BE49-F238E27FC236}">
                <a16:creationId xmlns:a16="http://schemas.microsoft.com/office/drawing/2014/main" id="{9119275D-E459-AF43-8EFC-51C0859E3522}"/>
              </a:ext>
            </a:extLst>
          </p:cNvPr>
          <p:cNvPicPr>
            <a:picLocks noChangeAspect="1"/>
          </p:cNvPicPr>
          <p:nvPr/>
        </p:nvPicPr>
        <p:blipFill>
          <a:blip r:embed="rId2"/>
          <a:stretch>
            <a:fillRect/>
          </a:stretch>
        </p:blipFill>
        <p:spPr>
          <a:xfrm>
            <a:off x="215900" y="2749550"/>
            <a:ext cx="8724900" cy="2755900"/>
          </a:xfrm>
          <a:prstGeom prst="rect">
            <a:avLst/>
          </a:prstGeom>
        </p:spPr>
      </p:pic>
    </p:spTree>
    <p:extLst>
      <p:ext uri="{BB962C8B-B14F-4D97-AF65-F5344CB8AC3E}">
        <p14:creationId xmlns:p14="http://schemas.microsoft.com/office/powerpoint/2010/main" val="1632485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descr="time_conversion_2.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1258"/>
            <a:ext cx="7702550" cy="5479592"/>
          </a:xfrm>
          <a:prstGeom prst="rect">
            <a:avLst/>
          </a:prstGeom>
        </p:spPr>
      </p:pic>
      <p:sp>
        <p:nvSpPr>
          <p:cNvPr id="2" name="Title 1"/>
          <p:cNvSpPr>
            <a:spLocks noGrp="1"/>
          </p:cNvSpPr>
          <p:nvPr>
            <p:ph type="title"/>
          </p:nvPr>
        </p:nvSpPr>
        <p:spPr>
          <a:xfrm>
            <a:off x="2799816" y="387350"/>
            <a:ext cx="5060681" cy="426142"/>
          </a:xfrm>
        </p:spPr>
        <p:txBody>
          <a:bodyPr/>
          <a:lstStyle/>
          <a:p>
            <a:r>
              <a:rPr lang="en-US" sz="2800" dirty="0">
                <a:solidFill>
                  <a:schemeClr val="accent2"/>
                </a:solidFill>
              </a:rPr>
              <a:t>Example of Time Conversion</a:t>
            </a:r>
          </a:p>
        </p:txBody>
      </p:sp>
      <p:sp>
        <p:nvSpPr>
          <p:cNvPr id="4" name="Slide Number Placeholder 3"/>
          <p:cNvSpPr>
            <a:spLocks noGrp="1"/>
          </p:cNvSpPr>
          <p:nvPr>
            <p:ph type="sldNum" sz="quarter" idx="11"/>
          </p:nvPr>
        </p:nvSpPr>
        <p:spPr/>
        <p:txBody>
          <a:bodyPr/>
          <a:lstStyle/>
          <a:p>
            <a:fld id="{F9ABB4CC-4592-AC40-BC18-AB1229223659}" type="slidenum">
              <a:rPr lang="en-US" smtClean="0"/>
              <a:pPr/>
              <a:t>16</a:t>
            </a:fld>
            <a:endParaRPr lang="en-US" sz="1400" b="0" dirty="0">
              <a:latin typeface="Times New Roman" pitchFamily="27" charset="0"/>
            </a:endParaRPr>
          </a:p>
        </p:txBody>
      </p:sp>
      <p:cxnSp>
        <p:nvCxnSpPr>
          <p:cNvPr id="13" name="Straight Arrow Connector 12"/>
          <p:cNvCxnSpPr>
            <a:stCxn id="28" idx="1"/>
          </p:cNvCxnSpPr>
          <p:nvPr/>
        </p:nvCxnSpPr>
        <p:spPr bwMode="auto">
          <a:xfrm flipH="1">
            <a:off x="3740150" y="3663950"/>
            <a:ext cx="3200400" cy="0"/>
          </a:xfrm>
          <a:prstGeom prst="straightConnector1">
            <a:avLst/>
          </a:prstGeom>
          <a:noFill/>
          <a:ln w="19050" cap="flat" cmpd="sng" algn="ctr">
            <a:solidFill>
              <a:schemeClr val="tx1"/>
            </a:solidFill>
            <a:prstDash val="solid"/>
            <a:round/>
            <a:headEnd type="none" w="med" len="med"/>
            <a:tailEnd type="arrow"/>
          </a:ln>
          <a:effectLst/>
        </p:spPr>
      </p:cxnSp>
      <p:sp>
        <p:nvSpPr>
          <p:cNvPr id="20" name="Rounded Rectangle 19"/>
          <p:cNvSpPr/>
          <p:nvPr/>
        </p:nvSpPr>
        <p:spPr bwMode="auto">
          <a:xfrm>
            <a:off x="6864350" y="4425950"/>
            <a:ext cx="2133600" cy="1143000"/>
          </a:xfrm>
          <a:prstGeom prst="roundRect">
            <a:avLst/>
          </a:prstGeom>
          <a:solidFill>
            <a:schemeClr val="bg1">
              <a:lumMod val="85000"/>
            </a:schemeClr>
          </a:solid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1" name="TextBox 20"/>
          <p:cNvSpPr txBox="1"/>
          <p:nvPr/>
        </p:nvSpPr>
        <p:spPr>
          <a:xfrm>
            <a:off x="6940550" y="4502150"/>
            <a:ext cx="2074832" cy="1015663"/>
          </a:xfrm>
          <a:prstGeom prst="rect">
            <a:avLst/>
          </a:prstGeom>
          <a:noFill/>
        </p:spPr>
        <p:txBody>
          <a:bodyPr wrap="none" rtlCol="0">
            <a:spAutoFit/>
          </a:bodyPr>
          <a:lstStyle/>
          <a:p>
            <a:r>
              <a:rPr lang="en-US" sz="1200" dirty="0">
                <a:latin typeface="+mn-lt"/>
              </a:rPr>
              <a:t>Calendar (year/month/day)</a:t>
            </a:r>
          </a:p>
          <a:p>
            <a:r>
              <a:rPr lang="en-US" sz="1200" dirty="0">
                <a:latin typeface="+mn-lt"/>
              </a:rPr>
              <a:t>Calendar (year/day-of-year)</a:t>
            </a:r>
          </a:p>
          <a:p>
            <a:r>
              <a:rPr lang="en-US" sz="1200" dirty="0">
                <a:latin typeface="+mn-lt"/>
              </a:rPr>
              <a:t>Julian date</a:t>
            </a:r>
          </a:p>
          <a:p>
            <a:r>
              <a:rPr lang="en-US" sz="1200" dirty="0">
                <a:latin typeface="+mn-lt"/>
              </a:rPr>
              <a:t>Seconds past J2000</a:t>
            </a:r>
          </a:p>
          <a:p>
            <a:r>
              <a:rPr lang="en-US" sz="1200" dirty="0">
                <a:latin typeface="+mn-lt"/>
              </a:rPr>
              <a:t>Custom format</a:t>
            </a:r>
          </a:p>
        </p:txBody>
      </p:sp>
      <p:cxnSp>
        <p:nvCxnSpPr>
          <p:cNvPr id="26" name="Straight Arrow Connector 25"/>
          <p:cNvCxnSpPr>
            <a:stCxn id="20" idx="1"/>
          </p:cNvCxnSpPr>
          <p:nvPr/>
        </p:nvCxnSpPr>
        <p:spPr bwMode="auto">
          <a:xfrm flipH="1">
            <a:off x="3968750" y="4997450"/>
            <a:ext cx="2895600" cy="723900"/>
          </a:xfrm>
          <a:prstGeom prst="straightConnector1">
            <a:avLst/>
          </a:prstGeom>
          <a:noFill/>
          <a:ln w="19050" cap="flat" cmpd="sng" algn="ctr">
            <a:solidFill>
              <a:schemeClr val="tx1"/>
            </a:solidFill>
            <a:prstDash val="solid"/>
            <a:round/>
            <a:headEnd type="none" w="med" len="med"/>
            <a:tailEnd type="arrow"/>
          </a:ln>
          <a:effectLst/>
        </p:spPr>
      </p:cxnSp>
      <p:sp>
        <p:nvSpPr>
          <p:cNvPr id="28" name="Rounded Rectangle 27"/>
          <p:cNvSpPr/>
          <p:nvPr/>
        </p:nvSpPr>
        <p:spPr bwMode="auto">
          <a:xfrm>
            <a:off x="6940550" y="3359150"/>
            <a:ext cx="2057400" cy="609600"/>
          </a:xfrm>
          <a:prstGeom prst="roundRect">
            <a:avLst/>
          </a:prstGeom>
          <a:solidFill>
            <a:schemeClr val="bg1">
              <a:lumMod val="85000"/>
            </a:schemeClr>
          </a:solid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9" name="TextBox 28"/>
          <p:cNvSpPr txBox="1"/>
          <p:nvPr/>
        </p:nvSpPr>
        <p:spPr>
          <a:xfrm>
            <a:off x="7016750" y="3435350"/>
            <a:ext cx="1732716" cy="461665"/>
          </a:xfrm>
          <a:prstGeom prst="rect">
            <a:avLst/>
          </a:prstGeom>
          <a:noFill/>
        </p:spPr>
        <p:txBody>
          <a:bodyPr wrap="none" rtlCol="0">
            <a:spAutoFit/>
          </a:bodyPr>
          <a:lstStyle/>
          <a:p>
            <a:r>
              <a:rPr lang="en-US" sz="1200" dirty="0">
                <a:latin typeface="+mn-lt"/>
              </a:rPr>
              <a:t>Spacecraft clock string</a:t>
            </a:r>
          </a:p>
          <a:p>
            <a:r>
              <a:rPr lang="en-US" sz="1200" dirty="0">
                <a:latin typeface="+mn-lt"/>
              </a:rPr>
              <a:t>Spacecraft clock ticks</a:t>
            </a:r>
          </a:p>
        </p:txBody>
      </p:sp>
      <p:sp>
        <p:nvSpPr>
          <p:cNvPr id="35" name="Rounded Rectangle 34"/>
          <p:cNvSpPr/>
          <p:nvPr/>
        </p:nvSpPr>
        <p:spPr bwMode="auto">
          <a:xfrm>
            <a:off x="6483350" y="6026150"/>
            <a:ext cx="2514600" cy="609600"/>
          </a:xfrm>
          <a:prstGeom prst="roundRect">
            <a:avLst/>
          </a:prstGeom>
          <a:solidFill>
            <a:schemeClr val="bg1">
              <a:lumMod val="85000"/>
            </a:schemeClr>
          </a:solid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34" name="TextBox 33"/>
          <p:cNvSpPr txBox="1"/>
          <p:nvPr/>
        </p:nvSpPr>
        <p:spPr>
          <a:xfrm>
            <a:off x="6528252" y="6069340"/>
            <a:ext cx="2517486" cy="523220"/>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1600" dirty="0">
                <a:latin typeface="+mn-lt"/>
              </a:rPr>
              <a:t>The output is:</a:t>
            </a:r>
          </a:p>
          <a:p>
            <a:r>
              <a:rPr lang="en-US" sz="1200" dirty="0">
                <a:latin typeface="+mn-lt"/>
              </a:rPr>
              <a:t>2011-06-20 00:00:00.044032 UTC</a:t>
            </a:r>
          </a:p>
        </p:txBody>
      </p:sp>
      <p:sp>
        <p:nvSpPr>
          <p:cNvPr id="3" name="Footer Placeholder 2"/>
          <p:cNvSpPr>
            <a:spLocks noGrp="1"/>
          </p:cNvSpPr>
          <p:nvPr>
            <p:ph type="ftr" sz="quarter" idx="10"/>
          </p:nvPr>
        </p:nvSpPr>
        <p:spPr/>
        <p:txBody>
          <a:bodyPr/>
          <a:lstStyle/>
          <a:p>
            <a:r>
              <a:rPr lang="en-US"/>
              <a:t>WebGeocalc</a:t>
            </a:r>
            <a:endParaRPr lang="en-US" dirty="0"/>
          </a:p>
        </p:txBody>
      </p:sp>
      <p:sp>
        <p:nvSpPr>
          <p:cNvPr id="15" name="TextBox 14"/>
          <p:cNvSpPr txBox="1"/>
          <p:nvPr/>
        </p:nvSpPr>
        <p:spPr>
          <a:xfrm>
            <a:off x="2786849" y="1195742"/>
            <a:ext cx="4153701" cy="338554"/>
          </a:xfrm>
          <a:prstGeom prst="rect">
            <a:avLst/>
          </a:prstGeom>
          <a:noFill/>
        </p:spPr>
        <p:txBody>
          <a:bodyPr wrap="none" rtlCol="0">
            <a:spAutoFit/>
          </a:bodyPr>
          <a:lstStyle/>
          <a:p>
            <a:r>
              <a:rPr lang="en-US" sz="1600" b="1" dirty="0">
                <a:solidFill>
                  <a:schemeClr val="accent6"/>
                </a:solidFill>
                <a:latin typeface="+mn-lt"/>
              </a:rPr>
              <a:t>Convert a spacecraft clock string to UTC</a:t>
            </a:r>
          </a:p>
        </p:txBody>
      </p:sp>
    </p:spTree>
    <p:extLst>
      <p:ext uri="{BB962C8B-B14F-4D97-AF65-F5344CB8AC3E}">
        <p14:creationId xmlns:p14="http://schemas.microsoft.com/office/powerpoint/2010/main" val="1170968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ime_conversion_3.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51" y="1280334"/>
            <a:ext cx="6553200" cy="5520516"/>
          </a:xfrm>
          <a:prstGeom prst="rect">
            <a:avLst/>
          </a:prstGeom>
        </p:spPr>
      </p:pic>
      <p:sp>
        <p:nvSpPr>
          <p:cNvPr id="2" name="Title 1"/>
          <p:cNvSpPr>
            <a:spLocks noGrp="1"/>
          </p:cNvSpPr>
          <p:nvPr>
            <p:ph type="title"/>
          </p:nvPr>
        </p:nvSpPr>
        <p:spPr>
          <a:xfrm>
            <a:off x="2139950" y="387350"/>
            <a:ext cx="6453389" cy="435504"/>
          </a:xfrm>
        </p:spPr>
        <p:txBody>
          <a:bodyPr/>
          <a:lstStyle/>
          <a:p>
            <a:r>
              <a:rPr lang="en-US" sz="2800" dirty="0">
                <a:solidFill>
                  <a:schemeClr val="accent2"/>
                </a:solidFill>
              </a:rPr>
              <a:t>Second Example of Time Conversion</a:t>
            </a:r>
          </a:p>
        </p:txBody>
      </p:sp>
      <p:sp>
        <p:nvSpPr>
          <p:cNvPr id="4" name="Slide Number Placeholder 3"/>
          <p:cNvSpPr>
            <a:spLocks noGrp="1"/>
          </p:cNvSpPr>
          <p:nvPr>
            <p:ph type="sldNum" sz="quarter" idx="11"/>
          </p:nvPr>
        </p:nvSpPr>
        <p:spPr/>
        <p:txBody>
          <a:bodyPr/>
          <a:lstStyle/>
          <a:p>
            <a:fld id="{F9ABB4CC-4592-AC40-BC18-AB1229223659}" type="slidenum">
              <a:rPr lang="en-US" smtClean="0"/>
              <a:pPr/>
              <a:t>17</a:t>
            </a:fld>
            <a:endParaRPr lang="en-US" sz="1400" b="0" dirty="0">
              <a:latin typeface="Times New Roman" pitchFamily="27" charset="0"/>
            </a:endParaRPr>
          </a:p>
        </p:txBody>
      </p:sp>
      <p:sp>
        <p:nvSpPr>
          <p:cNvPr id="7" name="Rounded Rectangle 6"/>
          <p:cNvSpPr/>
          <p:nvPr/>
        </p:nvSpPr>
        <p:spPr bwMode="auto">
          <a:xfrm>
            <a:off x="6864350" y="2597150"/>
            <a:ext cx="1752600" cy="990600"/>
          </a:xfrm>
          <a:prstGeom prst="roundRect">
            <a:avLst/>
          </a:prstGeom>
          <a:solidFill>
            <a:schemeClr val="bg1">
              <a:lumMod val="85000"/>
            </a:schemeClr>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8" name="TextBox 7"/>
          <p:cNvSpPr txBox="1"/>
          <p:nvPr/>
        </p:nvSpPr>
        <p:spPr>
          <a:xfrm>
            <a:off x="6940550" y="2673350"/>
            <a:ext cx="1313656" cy="1077218"/>
          </a:xfrm>
          <a:prstGeom prst="rect">
            <a:avLst/>
          </a:prstGeom>
          <a:noFill/>
        </p:spPr>
        <p:txBody>
          <a:bodyPr wrap="none" rtlCol="0">
            <a:spAutoFit/>
          </a:bodyPr>
          <a:lstStyle/>
          <a:p>
            <a:r>
              <a:rPr lang="en-US" sz="1200" dirty="0">
                <a:latin typeface="+mn-lt"/>
              </a:rPr>
              <a:t>UTC</a:t>
            </a:r>
          </a:p>
          <a:p>
            <a:r>
              <a:rPr lang="en-US" sz="1200" dirty="0">
                <a:latin typeface="+mn-lt"/>
              </a:rPr>
              <a:t>TDB</a:t>
            </a:r>
          </a:p>
          <a:p>
            <a:r>
              <a:rPr lang="en-US" sz="1200" dirty="0">
                <a:latin typeface="+mn-lt"/>
              </a:rPr>
              <a:t>TDT</a:t>
            </a:r>
          </a:p>
          <a:p>
            <a:r>
              <a:rPr lang="en-US" sz="1200" dirty="0">
                <a:latin typeface="+mn-lt"/>
              </a:rPr>
              <a:t>Spacecraft clock</a:t>
            </a:r>
          </a:p>
          <a:p>
            <a:endParaRPr lang="en-US" sz="1600" dirty="0">
              <a:latin typeface="+mn-lt"/>
            </a:endParaRPr>
          </a:p>
        </p:txBody>
      </p:sp>
      <p:cxnSp>
        <p:nvCxnSpPr>
          <p:cNvPr id="10" name="Straight Arrow Connector 9"/>
          <p:cNvCxnSpPr>
            <a:stCxn id="7" idx="1"/>
          </p:cNvCxnSpPr>
          <p:nvPr/>
        </p:nvCxnSpPr>
        <p:spPr bwMode="auto">
          <a:xfrm flipH="1" flipV="1">
            <a:off x="3054350" y="2978150"/>
            <a:ext cx="3810000" cy="114300"/>
          </a:xfrm>
          <a:prstGeom prst="straightConnector1">
            <a:avLst/>
          </a:prstGeom>
          <a:noFill/>
          <a:ln w="12700" cap="flat" cmpd="sng" algn="ctr">
            <a:solidFill>
              <a:schemeClr val="tx1"/>
            </a:solidFill>
            <a:prstDash val="solid"/>
            <a:round/>
            <a:headEnd type="none" w="med" len="med"/>
            <a:tailEnd type="arrow"/>
          </a:ln>
          <a:effectLst/>
        </p:spPr>
      </p:cxnSp>
      <p:cxnSp>
        <p:nvCxnSpPr>
          <p:cNvPr id="13" name="Straight Arrow Connector 12"/>
          <p:cNvCxnSpPr/>
          <p:nvPr/>
        </p:nvCxnSpPr>
        <p:spPr bwMode="auto">
          <a:xfrm flipH="1">
            <a:off x="2978150" y="3359150"/>
            <a:ext cx="3886200" cy="2133600"/>
          </a:xfrm>
          <a:prstGeom prst="straightConnector1">
            <a:avLst/>
          </a:prstGeom>
          <a:noFill/>
          <a:ln w="12700" cap="flat" cmpd="sng" algn="ctr">
            <a:solidFill>
              <a:schemeClr val="tx1"/>
            </a:solidFill>
            <a:prstDash val="solid"/>
            <a:round/>
            <a:headEnd type="none" w="med" len="med"/>
            <a:tailEnd type="arrow"/>
          </a:ln>
          <a:effectLst/>
        </p:spPr>
      </p:cxnSp>
      <p:sp>
        <p:nvSpPr>
          <p:cNvPr id="20" name="Rounded Rectangle 19"/>
          <p:cNvSpPr/>
          <p:nvPr/>
        </p:nvSpPr>
        <p:spPr bwMode="auto">
          <a:xfrm>
            <a:off x="6864350" y="3968750"/>
            <a:ext cx="2133600" cy="990600"/>
          </a:xfrm>
          <a:prstGeom prst="roundRect">
            <a:avLst/>
          </a:prstGeom>
          <a:solidFill>
            <a:schemeClr val="bg1">
              <a:lumMod val="85000"/>
            </a:schemeClr>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1" name="TextBox 20"/>
          <p:cNvSpPr txBox="1"/>
          <p:nvPr/>
        </p:nvSpPr>
        <p:spPr>
          <a:xfrm>
            <a:off x="6940550" y="4044950"/>
            <a:ext cx="2074832" cy="830997"/>
          </a:xfrm>
          <a:prstGeom prst="rect">
            <a:avLst/>
          </a:prstGeom>
          <a:noFill/>
        </p:spPr>
        <p:txBody>
          <a:bodyPr wrap="none" rtlCol="0">
            <a:spAutoFit/>
          </a:bodyPr>
          <a:lstStyle/>
          <a:p>
            <a:r>
              <a:rPr lang="en-US" sz="1200" dirty="0">
                <a:latin typeface="+mn-lt"/>
              </a:rPr>
              <a:t>Calendar (year/month/day)</a:t>
            </a:r>
          </a:p>
          <a:p>
            <a:r>
              <a:rPr lang="en-US" sz="1200" dirty="0">
                <a:latin typeface="+mn-lt"/>
              </a:rPr>
              <a:t>Calendar (year/day-of-year)</a:t>
            </a:r>
          </a:p>
          <a:p>
            <a:r>
              <a:rPr lang="en-US" sz="1200" dirty="0">
                <a:latin typeface="+mn-lt"/>
              </a:rPr>
              <a:t>Julian date</a:t>
            </a:r>
          </a:p>
          <a:p>
            <a:r>
              <a:rPr lang="en-US" sz="1200" dirty="0">
                <a:latin typeface="+mn-lt"/>
              </a:rPr>
              <a:t>Seconds past J2000</a:t>
            </a:r>
          </a:p>
        </p:txBody>
      </p:sp>
      <p:cxnSp>
        <p:nvCxnSpPr>
          <p:cNvPr id="23" name="Straight Arrow Connector 22"/>
          <p:cNvCxnSpPr/>
          <p:nvPr/>
        </p:nvCxnSpPr>
        <p:spPr bwMode="auto">
          <a:xfrm flipH="1" flipV="1">
            <a:off x="3435350" y="3359150"/>
            <a:ext cx="3429000" cy="990600"/>
          </a:xfrm>
          <a:prstGeom prst="straightConnector1">
            <a:avLst/>
          </a:prstGeom>
          <a:noFill/>
          <a:ln w="12700" cap="flat" cmpd="sng" algn="ctr">
            <a:solidFill>
              <a:schemeClr val="tx1"/>
            </a:solidFill>
            <a:prstDash val="solid"/>
            <a:round/>
            <a:headEnd type="none" w="med" len="med"/>
            <a:tailEnd type="arrow"/>
          </a:ln>
          <a:effectLst/>
        </p:spPr>
      </p:cxnSp>
      <p:cxnSp>
        <p:nvCxnSpPr>
          <p:cNvPr id="26" name="Straight Arrow Connector 25"/>
          <p:cNvCxnSpPr>
            <a:stCxn id="20" idx="1"/>
          </p:cNvCxnSpPr>
          <p:nvPr/>
        </p:nvCxnSpPr>
        <p:spPr bwMode="auto">
          <a:xfrm flipH="1">
            <a:off x="3511550" y="4464050"/>
            <a:ext cx="3352800" cy="1333500"/>
          </a:xfrm>
          <a:prstGeom prst="straightConnector1">
            <a:avLst/>
          </a:prstGeom>
          <a:noFill/>
          <a:ln w="12700" cap="flat" cmpd="sng" algn="ctr">
            <a:solidFill>
              <a:schemeClr val="tx1"/>
            </a:solidFill>
            <a:prstDash val="solid"/>
            <a:round/>
            <a:headEnd type="none" w="med" len="med"/>
            <a:tailEnd type="arrow"/>
          </a:ln>
          <a:effectLst/>
        </p:spPr>
      </p:cxnSp>
      <p:sp>
        <p:nvSpPr>
          <p:cNvPr id="19" name="Rounded Rectangle 18"/>
          <p:cNvSpPr/>
          <p:nvPr/>
        </p:nvSpPr>
        <p:spPr bwMode="auto">
          <a:xfrm>
            <a:off x="4654550" y="5416550"/>
            <a:ext cx="4343400" cy="1143000"/>
          </a:xfrm>
          <a:prstGeom prst="roundRect">
            <a:avLst/>
          </a:prstGeom>
          <a:solidFill>
            <a:srgbClr val="D9D9D9"/>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14" name="TextBox 13"/>
          <p:cNvSpPr txBox="1"/>
          <p:nvPr/>
        </p:nvSpPr>
        <p:spPr>
          <a:xfrm>
            <a:off x="4730750" y="5416550"/>
            <a:ext cx="4236613" cy="1184940"/>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1600" dirty="0">
                <a:latin typeface="+mn-lt"/>
              </a:rPr>
              <a:t>The output is:</a:t>
            </a:r>
          </a:p>
          <a:p>
            <a:r>
              <a:rPr lang="en-US" sz="1100" dirty="0">
                <a:latin typeface="+mn-lt"/>
              </a:rPr>
              <a:t>2011-03-10 00:00:00.000000 UTC   2455630.500000000 JD UTC</a:t>
            </a:r>
          </a:p>
          <a:p>
            <a:r>
              <a:rPr lang="en-US" sz="1100" dirty="0">
                <a:latin typeface="+mn-lt"/>
              </a:rPr>
              <a:t>2011-03-10 00:20:00.000000 UTC   2455630.513888900 JD UTC</a:t>
            </a:r>
          </a:p>
          <a:p>
            <a:r>
              <a:rPr lang="en-US" sz="1100" dirty="0">
                <a:latin typeface="+mn-lt"/>
              </a:rPr>
              <a:t>2011-03-10 00:40:00.000000 UTC   2455630.527777800 JD UTC</a:t>
            </a:r>
          </a:p>
          <a:p>
            <a:r>
              <a:rPr lang="en-US" sz="1100" dirty="0">
                <a:latin typeface="+mn-lt"/>
              </a:rPr>
              <a:t>2011-03-10 01:00:00.000000 UTC   2455630.541666700 JD UTC</a:t>
            </a:r>
          </a:p>
          <a:p>
            <a:r>
              <a:rPr lang="en-US" sz="1100" dirty="0">
                <a:latin typeface="+mn-lt"/>
              </a:rPr>
              <a:t>      etc.                                                      etc.</a:t>
            </a:r>
          </a:p>
        </p:txBody>
      </p:sp>
      <p:sp>
        <p:nvSpPr>
          <p:cNvPr id="5" name="Footer Placeholder 4"/>
          <p:cNvSpPr>
            <a:spLocks noGrp="1"/>
          </p:cNvSpPr>
          <p:nvPr>
            <p:ph type="ftr" sz="quarter" idx="10"/>
          </p:nvPr>
        </p:nvSpPr>
        <p:spPr/>
        <p:txBody>
          <a:bodyPr/>
          <a:lstStyle/>
          <a:p>
            <a:r>
              <a:rPr lang="en-US"/>
              <a:t>WebGeocalc</a:t>
            </a:r>
            <a:endParaRPr lang="en-US" dirty="0"/>
          </a:p>
        </p:txBody>
      </p:sp>
      <p:sp>
        <p:nvSpPr>
          <p:cNvPr id="6" name="TextBox 5"/>
          <p:cNvSpPr txBox="1"/>
          <p:nvPr/>
        </p:nvSpPr>
        <p:spPr>
          <a:xfrm>
            <a:off x="2495296" y="1213619"/>
            <a:ext cx="5767926" cy="338554"/>
          </a:xfrm>
          <a:prstGeom prst="rect">
            <a:avLst/>
          </a:prstGeom>
          <a:noFill/>
        </p:spPr>
        <p:txBody>
          <a:bodyPr wrap="none" rtlCol="0">
            <a:spAutoFit/>
          </a:bodyPr>
          <a:lstStyle/>
          <a:p>
            <a:r>
              <a:rPr lang="en-US" sz="1600" b="1" dirty="0">
                <a:solidFill>
                  <a:schemeClr val="accent6"/>
                </a:solidFill>
                <a:latin typeface="+mn-lt"/>
              </a:rPr>
              <a:t>Compute a series of UTC times with a specified time step</a:t>
            </a:r>
          </a:p>
        </p:txBody>
      </p:sp>
    </p:spTree>
    <p:extLst>
      <p:ext uri="{BB962C8B-B14F-4D97-AF65-F5344CB8AC3E}">
        <p14:creationId xmlns:p14="http://schemas.microsoft.com/office/powerpoint/2010/main" val="2691184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5025" y="381000"/>
            <a:ext cx="5829721" cy="490391"/>
          </a:xfrm>
        </p:spPr>
        <p:txBody>
          <a:bodyPr/>
          <a:lstStyle/>
          <a:p>
            <a:r>
              <a:rPr lang="en-US" dirty="0"/>
              <a:t>Categories of Available Data</a:t>
            </a:r>
          </a:p>
        </p:txBody>
      </p:sp>
      <p:sp>
        <p:nvSpPr>
          <p:cNvPr id="3" name="Content Placeholder 2"/>
          <p:cNvSpPr>
            <a:spLocks noGrp="1"/>
          </p:cNvSpPr>
          <p:nvPr>
            <p:ph idx="1"/>
          </p:nvPr>
        </p:nvSpPr>
        <p:spPr>
          <a:xfrm>
            <a:off x="311150" y="1301750"/>
            <a:ext cx="8763000" cy="5568950"/>
          </a:xfrm>
        </p:spPr>
        <p:txBody>
          <a:bodyPr/>
          <a:lstStyle/>
          <a:p>
            <a:r>
              <a:rPr lang="en-US" dirty="0"/>
              <a:t>The JPL/NAIF Group is operating two WGC servers</a:t>
            </a:r>
          </a:p>
          <a:p>
            <a:pPr lvl="1"/>
            <a:r>
              <a:rPr lang="en-US" dirty="0"/>
              <a:t>These servers provide access to three categories of SPICE kernels</a:t>
            </a:r>
          </a:p>
          <a:p>
            <a:pPr lvl="2"/>
            <a:r>
              <a:rPr lang="en-US" dirty="0">
                <a:solidFill>
                  <a:srgbClr val="0000FF"/>
                </a:solidFill>
              </a:rPr>
              <a:t>Generic</a:t>
            </a:r>
            <a:r>
              <a:rPr lang="en-US" dirty="0"/>
              <a:t> SPICE kernels, not specifically tied to a single planetary mission</a:t>
            </a:r>
          </a:p>
          <a:p>
            <a:pPr lvl="2"/>
            <a:r>
              <a:rPr lang="en-US" dirty="0">
                <a:solidFill>
                  <a:srgbClr val="0000FF"/>
                </a:solidFill>
              </a:rPr>
              <a:t>Archived </a:t>
            </a:r>
            <a:r>
              <a:rPr lang="en-US" dirty="0"/>
              <a:t>SPICE kernels, from planetary missions that have been formally ingested into NASA’s Planetary Data System</a:t>
            </a:r>
          </a:p>
          <a:p>
            <a:pPr lvl="3"/>
            <a:r>
              <a:rPr lang="en-US" dirty="0"/>
              <a:t>This includes a few non-NASA missions for which NAIF provides a shadow archive</a:t>
            </a:r>
          </a:p>
          <a:p>
            <a:pPr lvl="2"/>
            <a:r>
              <a:rPr lang="en-US" dirty="0">
                <a:solidFill>
                  <a:srgbClr val="0000FF"/>
                </a:solidFill>
              </a:rPr>
              <a:t>Operations </a:t>
            </a:r>
            <a:r>
              <a:rPr lang="en-US" dirty="0">
                <a:solidFill>
                  <a:srgbClr val="000000"/>
                </a:solidFill>
              </a:rPr>
              <a:t>SPICE kernels, </a:t>
            </a:r>
            <a:r>
              <a:rPr lang="en-US" dirty="0"/>
              <a:t>for JPL-operated planetary missions, for three ESA planetary missions, and for a few past missions for which an archive does not exist</a:t>
            </a:r>
          </a:p>
          <a:p>
            <a:pPr lvl="3"/>
            <a:r>
              <a:rPr lang="en-US" dirty="0"/>
              <a:t>This category often includes some predictive data</a:t>
            </a:r>
          </a:p>
          <a:p>
            <a:pPr lvl="3"/>
            <a:r>
              <a:rPr lang="en-US" dirty="0"/>
              <a:t>This category is the most difficult to use because…</a:t>
            </a:r>
          </a:p>
          <a:p>
            <a:pPr lvl="4"/>
            <a:r>
              <a:rPr lang="en-US" dirty="0"/>
              <a:t>there are no meta-kernels for these collections</a:t>
            </a:r>
          </a:p>
          <a:p>
            <a:pPr lvl="4"/>
            <a:r>
              <a:rPr lang="en-US" dirty="0"/>
              <a:t>there is sometimes a large number of kernels from which you must choose the ones needed</a:t>
            </a:r>
          </a:p>
          <a:p>
            <a:pPr lvl="4"/>
            <a:r>
              <a:rPr lang="en-US" dirty="0"/>
              <a:t>there is little readily available information to help you make your kernel choices</a:t>
            </a:r>
          </a:p>
          <a:p>
            <a:pPr lvl="1"/>
            <a:r>
              <a:rPr lang="en-US" dirty="0">
                <a:solidFill>
                  <a:srgbClr val="FF0000"/>
                </a:solidFill>
              </a:rPr>
              <a:t>VERY IMPORTANT</a:t>
            </a:r>
            <a:r>
              <a:rPr lang="en-US" dirty="0"/>
              <a:t>: Read the “</a:t>
            </a:r>
            <a:r>
              <a:rPr lang="en-US" i="1" dirty="0">
                <a:solidFill>
                  <a:schemeClr val="accent6"/>
                </a:solidFill>
              </a:rPr>
              <a:t>About the data</a:t>
            </a:r>
            <a:r>
              <a:rPr lang="en-US" dirty="0"/>
              <a:t>” webpage provided within the tool for details</a:t>
            </a:r>
          </a:p>
        </p:txBody>
      </p:sp>
      <p:sp>
        <p:nvSpPr>
          <p:cNvPr id="4" name="Slide Number Placeholder 3"/>
          <p:cNvSpPr>
            <a:spLocks noGrp="1"/>
          </p:cNvSpPr>
          <p:nvPr>
            <p:ph type="sldNum" sz="quarter" idx="11"/>
          </p:nvPr>
        </p:nvSpPr>
        <p:spPr/>
        <p:txBody>
          <a:bodyPr/>
          <a:lstStyle/>
          <a:p>
            <a:fld id="{F9ABB4CC-4592-AC40-BC18-AB1229223659}" type="slidenum">
              <a:rPr lang="en-US" smtClean="0"/>
              <a:pPr/>
              <a:t>18</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1524438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ngular_size_input.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150" y="1225550"/>
            <a:ext cx="4648200" cy="5420471"/>
          </a:xfrm>
          <a:prstGeom prst="rect">
            <a:avLst/>
          </a:prstGeom>
        </p:spPr>
      </p:pic>
      <p:sp>
        <p:nvSpPr>
          <p:cNvPr id="2" name="Title 1"/>
          <p:cNvSpPr>
            <a:spLocks noGrp="1"/>
          </p:cNvSpPr>
          <p:nvPr>
            <p:ph type="title"/>
          </p:nvPr>
        </p:nvSpPr>
        <p:spPr>
          <a:xfrm>
            <a:off x="3677954" y="381000"/>
            <a:ext cx="3343864" cy="490391"/>
          </a:xfrm>
        </p:spPr>
        <p:txBody>
          <a:bodyPr/>
          <a:lstStyle/>
          <a:p>
            <a:r>
              <a:rPr lang="en-US" dirty="0"/>
              <a:t>Kernel Selection</a:t>
            </a:r>
          </a:p>
        </p:txBody>
      </p:sp>
      <p:sp>
        <p:nvSpPr>
          <p:cNvPr id="3" name="Slide Number Placeholder 2"/>
          <p:cNvSpPr>
            <a:spLocks noGrp="1"/>
          </p:cNvSpPr>
          <p:nvPr>
            <p:ph type="sldNum" sz="quarter" idx="11"/>
          </p:nvPr>
        </p:nvSpPr>
        <p:spPr/>
        <p:txBody>
          <a:bodyPr/>
          <a:lstStyle/>
          <a:p>
            <a:fld id="{39D09B5E-8E96-7D48-B58E-57FAE736D9CF}" type="slidenum">
              <a:rPr lang="en-US" smtClean="0"/>
              <a:pPr/>
              <a:t>19</a:t>
            </a:fld>
            <a:endParaRPr lang="en-US" sz="1400" b="0" dirty="0">
              <a:latin typeface="Times New Roman" pitchFamily="27" charset="0"/>
            </a:endParaRPr>
          </a:p>
        </p:txBody>
      </p:sp>
      <p:sp>
        <p:nvSpPr>
          <p:cNvPr id="7" name="Rectangle 6"/>
          <p:cNvSpPr/>
          <p:nvPr/>
        </p:nvSpPr>
        <p:spPr bwMode="auto">
          <a:xfrm>
            <a:off x="1530350" y="2014192"/>
            <a:ext cx="2286000" cy="3478557"/>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2" name="Rectangle 11"/>
          <p:cNvSpPr/>
          <p:nvPr/>
        </p:nvSpPr>
        <p:spPr bwMode="auto">
          <a:xfrm>
            <a:off x="1530350" y="2014192"/>
            <a:ext cx="2286000" cy="3478557"/>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Solar System Kernels</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Latest Leapseconds Kernel</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Latest Planetary Constants Kernel</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Ground Stations Kernels</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Cassini Huygens</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Clementine</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Dawn</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Deep Impact (Primary mission)</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Deep Impact (EPOXI mission)</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Deep Space 1</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GRAIL</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err="1">
                <a:latin typeface="+mn-lt"/>
              </a:rPr>
              <a:t>Hayabusa</a:t>
            </a:r>
            <a:endParaRPr lang="en-US" sz="1000" dirty="0">
              <a:latin typeface="+mn-lt"/>
            </a:endParaRP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JUNO</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Lunar Reconnaissance Orbiter</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MAVEN</a:t>
            </a:r>
            <a:endParaRPr kumimoji="0" lang="en-US" sz="1000" b="0" i="0" u="none" strike="noStrike" cap="none" normalizeH="0" baseline="0" dirty="0">
              <a:ln>
                <a:noFill/>
              </a:ln>
              <a:solidFill>
                <a:schemeClr val="tx1"/>
              </a:solidFill>
              <a:effectLst/>
              <a:latin typeface="+mn-lt"/>
            </a:endParaRP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MER1 Rover (Opportunity)</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MER2 Rover (Spirit)</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MESSENGER</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Mars Express</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      .</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Manual</a:t>
            </a:r>
            <a:endParaRPr kumimoji="0" lang="en-US" sz="1000" b="0" i="0" u="none" strike="noStrike" cap="none" normalizeH="0" baseline="0" dirty="0">
              <a:ln>
                <a:noFill/>
              </a:ln>
              <a:solidFill>
                <a:schemeClr val="tx1"/>
              </a:solidFill>
              <a:effectLst/>
              <a:latin typeface="+mn-lt"/>
            </a:endParaRPr>
          </a:p>
        </p:txBody>
      </p:sp>
      <p:sp>
        <p:nvSpPr>
          <p:cNvPr id="8" name="Rounded Rectangle 7"/>
          <p:cNvSpPr/>
          <p:nvPr/>
        </p:nvSpPr>
        <p:spPr bwMode="auto">
          <a:xfrm>
            <a:off x="3725874" y="2023074"/>
            <a:ext cx="90476" cy="3469676"/>
          </a:xfrm>
          <a:prstGeom prst="round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6" name="Rounded Rectangle 15"/>
          <p:cNvSpPr/>
          <p:nvPr/>
        </p:nvSpPr>
        <p:spPr bwMode="auto">
          <a:xfrm>
            <a:off x="3727290" y="2024495"/>
            <a:ext cx="91702" cy="2371688"/>
          </a:xfrm>
          <a:prstGeom prst="round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9" name="TextBox 8"/>
          <p:cNvSpPr txBox="1"/>
          <p:nvPr/>
        </p:nvSpPr>
        <p:spPr>
          <a:xfrm>
            <a:off x="5416550" y="1758950"/>
            <a:ext cx="3657600" cy="3293209"/>
          </a:xfrm>
          <a:prstGeom prst="rect">
            <a:avLst/>
          </a:prstGeom>
          <a:noFill/>
        </p:spPr>
        <p:txBody>
          <a:bodyPr wrap="square" rtlCol="0">
            <a:spAutoFit/>
          </a:bodyPr>
          <a:lstStyle/>
          <a:p>
            <a:r>
              <a:rPr lang="en-US" sz="2000" b="1" dirty="0">
                <a:latin typeface="+mn-lt"/>
              </a:rPr>
              <a:t>A scrollable drop-down menu is used to select the kernel set(s) to be used in your calculation.</a:t>
            </a:r>
          </a:p>
          <a:p>
            <a:endParaRPr lang="en-US" sz="1600" dirty="0">
              <a:latin typeface="+mn-lt"/>
            </a:endParaRPr>
          </a:p>
          <a:p>
            <a:endParaRPr lang="en-US" sz="1600" dirty="0">
              <a:latin typeface="+mn-lt"/>
            </a:endParaRPr>
          </a:p>
          <a:p>
            <a:r>
              <a:rPr lang="en-US" sz="1600" b="1" dirty="0">
                <a:latin typeface="+mn-lt"/>
              </a:rPr>
              <a:t>Use the menu to select:</a:t>
            </a:r>
          </a:p>
          <a:p>
            <a:r>
              <a:rPr lang="en-US" sz="1600" b="1" dirty="0">
                <a:latin typeface="+mn-lt"/>
              </a:rPr>
              <a:t>  </a:t>
            </a:r>
            <a:r>
              <a:rPr lang="en-US" sz="1600" b="1" dirty="0">
                <a:solidFill>
                  <a:srgbClr val="008000"/>
                </a:solidFill>
                <a:latin typeface="+mn-lt"/>
              </a:rPr>
              <a:t>-</a:t>
            </a:r>
            <a:r>
              <a:rPr lang="en-US" sz="1600" b="1" dirty="0">
                <a:latin typeface="+mn-lt"/>
              </a:rPr>
              <a:t> </a:t>
            </a:r>
            <a:r>
              <a:rPr lang="en-US" sz="1600" b="1" dirty="0">
                <a:solidFill>
                  <a:srgbClr val="008000"/>
                </a:solidFill>
                <a:latin typeface="+mn-lt"/>
              </a:rPr>
              <a:t>generic kernel sets</a:t>
            </a:r>
          </a:p>
          <a:p>
            <a:r>
              <a:rPr lang="en-US" sz="1600" b="1" dirty="0">
                <a:latin typeface="+mn-lt"/>
              </a:rPr>
              <a:t>  </a:t>
            </a:r>
            <a:r>
              <a:rPr lang="en-US" sz="1600" b="1" dirty="0">
                <a:solidFill>
                  <a:srgbClr val="3366FF"/>
                </a:solidFill>
                <a:latin typeface="+mn-lt"/>
              </a:rPr>
              <a:t>-</a:t>
            </a:r>
            <a:r>
              <a:rPr lang="en-US" sz="1600" b="1" dirty="0">
                <a:latin typeface="+mn-lt"/>
              </a:rPr>
              <a:t> </a:t>
            </a:r>
            <a:r>
              <a:rPr lang="en-US" sz="1600" b="1" dirty="0">
                <a:solidFill>
                  <a:schemeClr val="accent6">
                    <a:lumMod val="60000"/>
                    <a:lumOff val="40000"/>
                  </a:schemeClr>
                </a:solidFill>
                <a:latin typeface="+mn-lt"/>
              </a:rPr>
              <a:t>archived mission kernel sets</a:t>
            </a:r>
          </a:p>
          <a:p>
            <a:r>
              <a:rPr lang="en-US" sz="1600" b="1" dirty="0">
                <a:solidFill>
                  <a:schemeClr val="accent6">
                    <a:lumMod val="60000"/>
                    <a:lumOff val="40000"/>
                  </a:schemeClr>
                </a:solidFill>
                <a:latin typeface="+mn-lt"/>
              </a:rPr>
              <a:t>  (includes relevant generic kernels)</a:t>
            </a:r>
            <a:endParaRPr lang="en-US" sz="1600" b="1" dirty="0">
              <a:latin typeface="+mn-lt"/>
            </a:endParaRPr>
          </a:p>
          <a:p>
            <a:r>
              <a:rPr lang="en-US" sz="1600" b="1" dirty="0">
                <a:latin typeface="+mn-lt"/>
              </a:rPr>
              <a:t>  </a:t>
            </a:r>
            <a:r>
              <a:rPr lang="en-US" sz="1600" b="1" dirty="0">
                <a:solidFill>
                  <a:srgbClr val="E88F4B"/>
                </a:solidFill>
                <a:latin typeface="+mn-lt"/>
              </a:rPr>
              <a:t>-</a:t>
            </a:r>
            <a:r>
              <a:rPr lang="en-US" sz="1600" b="1" dirty="0">
                <a:latin typeface="+mn-lt"/>
              </a:rPr>
              <a:t> </a:t>
            </a:r>
            <a:r>
              <a:rPr lang="en-US" sz="1600" b="1" dirty="0">
                <a:solidFill>
                  <a:srgbClr val="E88F4B"/>
                </a:solidFill>
                <a:latin typeface="+mn-lt"/>
              </a:rPr>
              <a:t>manual selection of individual kernels from operations collections</a:t>
            </a:r>
          </a:p>
        </p:txBody>
      </p:sp>
      <p:sp>
        <p:nvSpPr>
          <p:cNvPr id="17" name="Rectangle 16"/>
          <p:cNvSpPr/>
          <p:nvPr/>
        </p:nvSpPr>
        <p:spPr bwMode="auto">
          <a:xfrm>
            <a:off x="1555849" y="1872986"/>
            <a:ext cx="1144090" cy="125279"/>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4" name="Rectangle 3"/>
          <p:cNvSpPr/>
          <p:nvPr/>
        </p:nvSpPr>
        <p:spPr bwMode="auto">
          <a:xfrm>
            <a:off x="1530350" y="2021683"/>
            <a:ext cx="2184598" cy="656616"/>
          </a:xfrm>
          <a:prstGeom prst="rect">
            <a:avLst/>
          </a:prstGeom>
          <a:solidFill>
            <a:srgbClr val="008000">
              <a:alpha val="36000"/>
            </a:srgb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3" name="Rectangle 12"/>
          <p:cNvSpPr/>
          <p:nvPr/>
        </p:nvSpPr>
        <p:spPr bwMode="auto">
          <a:xfrm>
            <a:off x="1538551" y="2694226"/>
            <a:ext cx="2184598" cy="2590800"/>
          </a:xfrm>
          <a:prstGeom prst="rect">
            <a:avLst/>
          </a:prstGeom>
          <a:solidFill>
            <a:srgbClr val="3366FF">
              <a:alpha val="36000"/>
            </a:srgb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4" name="Rectangle 13"/>
          <p:cNvSpPr/>
          <p:nvPr/>
        </p:nvSpPr>
        <p:spPr bwMode="auto">
          <a:xfrm>
            <a:off x="1530350" y="5264150"/>
            <a:ext cx="2184598" cy="222042"/>
          </a:xfrm>
          <a:prstGeom prst="rect">
            <a:avLst/>
          </a:prstGeom>
          <a:solidFill>
            <a:srgbClr val="FF6600">
              <a:alpha val="36000"/>
            </a:srgb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cxnSp>
        <p:nvCxnSpPr>
          <p:cNvPr id="6" name="Straight Arrow Connector 5"/>
          <p:cNvCxnSpPr/>
          <p:nvPr/>
        </p:nvCxnSpPr>
        <p:spPr bwMode="auto">
          <a:xfrm flipH="1" flipV="1">
            <a:off x="3892550" y="2520952"/>
            <a:ext cx="1600200" cy="1371598"/>
          </a:xfrm>
          <a:prstGeom prst="straightConnector1">
            <a:avLst/>
          </a:prstGeom>
          <a:noFill/>
          <a:ln w="19050" cap="flat" cmpd="sng" algn="ctr">
            <a:solidFill>
              <a:srgbClr val="008000"/>
            </a:solidFill>
            <a:prstDash val="solid"/>
            <a:round/>
            <a:headEnd type="none" w="med" len="med"/>
            <a:tailEnd type="arrow"/>
          </a:ln>
          <a:effectLst/>
        </p:spPr>
      </p:cxnSp>
      <p:cxnSp>
        <p:nvCxnSpPr>
          <p:cNvPr id="18" name="Straight Arrow Connector 17"/>
          <p:cNvCxnSpPr/>
          <p:nvPr/>
        </p:nvCxnSpPr>
        <p:spPr bwMode="auto">
          <a:xfrm flipH="1" flipV="1">
            <a:off x="3892550" y="3663950"/>
            <a:ext cx="1600200" cy="457200"/>
          </a:xfrm>
          <a:prstGeom prst="straightConnector1">
            <a:avLst/>
          </a:prstGeom>
          <a:noFill/>
          <a:ln w="19050" cap="flat" cmpd="sng" algn="ctr">
            <a:solidFill>
              <a:srgbClr val="3366FF"/>
            </a:solidFill>
            <a:prstDash val="solid"/>
            <a:round/>
            <a:headEnd type="none" w="med" len="med"/>
            <a:tailEnd type="arrow"/>
          </a:ln>
          <a:effectLst/>
        </p:spPr>
      </p:cxnSp>
      <p:cxnSp>
        <p:nvCxnSpPr>
          <p:cNvPr id="19" name="Straight Arrow Connector 18"/>
          <p:cNvCxnSpPr/>
          <p:nvPr/>
        </p:nvCxnSpPr>
        <p:spPr bwMode="auto">
          <a:xfrm flipH="1">
            <a:off x="3892550" y="4654550"/>
            <a:ext cx="1524000" cy="609600"/>
          </a:xfrm>
          <a:prstGeom prst="straightConnector1">
            <a:avLst/>
          </a:prstGeom>
          <a:noFill/>
          <a:ln w="19050" cap="flat" cmpd="sng" algn="ctr">
            <a:solidFill>
              <a:srgbClr val="E88F4B"/>
            </a:solidFill>
            <a:prstDash val="solid"/>
            <a:round/>
            <a:headEnd type="none" w="med" len="med"/>
            <a:tailEnd type="arrow"/>
          </a:ln>
          <a:effectLst/>
        </p:spPr>
      </p:cxn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1527125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3247" y="381000"/>
            <a:ext cx="1953259" cy="490391"/>
          </a:xfrm>
        </p:spPr>
        <p:txBody>
          <a:bodyPr/>
          <a:lstStyle/>
          <a:p>
            <a:r>
              <a:rPr lang="en-US" dirty="0"/>
              <a:t>Overview</a:t>
            </a:r>
          </a:p>
        </p:txBody>
      </p:sp>
      <p:sp>
        <p:nvSpPr>
          <p:cNvPr id="3" name="Content Placeholder 2"/>
          <p:cNvSpPr>
            <a:spLocks noGrp="1"/>
          </p:cNvSpPr>
          <p:nvPr>
            <p:ph idx="1"/>
          </p:nvPr>
        </p:nvSpPr>
        <p:spPr>
          <a:xfrm>
            <a:off x="768350" y="1792141"/>
            <a:ext cx="8001000" cy="3886200"/>
          </a:xfrm>
        </p:spPr>
        <p:txBody>
          <a:bodyPr/>
          <a:lstStyle/>
          <a:p>
            <a:r>
              <a:rPr lang="en-US" dirty="0"/>
              <a:t>WebGeocalc (WGC) provides a graphical user interface (GUI) to a SPICE server running a geometry computation engine</a:t>
            </a:r>
          </a:p>
          <a:p>
            <a:pPr lvl="1"/>
            <a:r>
              <a:rPr lang="en-US" dirty="0"/>
              <a:t>The server has access to SPICE kernels containing ancillary data</a:t>
            </a:r>
          </a:p>
          <a:p>
            <a:r>
              <a:rPr lang="en-US" dirty="0"/>
              <a:t>Some WGC installations also offer a programmatic(API) interface to the WGC SPICE geometry engine</a:t>
            </a:r>
          </a:p>
          <a:p>
            <a:r>
              <a:rPr lang="en-US" dirty="0"/>
              <a:t>This tutorial covers mostly the GUI interface. The API interface is described in a link provided in the API-enabled version of WGC</a:t>
            </a:r>
          </a:p>
        </p:txBody>
      </p:sp>
      <p:sp>
        <p:nvSpPr>
          <p:cNvPr id="4" name="Slide Number Placeholder 3"/>
          <p:cNvSpPr>
            <a:spLocks noGrp="1"/>
          </p:cNvSpPr>
          <p:nvPr>
            <p:ph type="sldNum" sz="quarter" idx="11"/>
          </p:nvPr>
        </p:nvSpPr>
        <p:spPr/>
        <p:txBody>
          <a:bodyPr/>
          <a:lstStyle/>
          <a:p>
            <a:fld id="{F9ABB4CC-4592-AC40-BC18-AB1229223659}" type="slidenum">
              <a:rPr lang="en-US" smtClean="0"/>
              <a:pPr/>
              <a:t>2</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1141994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ngular_size_input.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150" y="1225550"/>
            <a:ext cx="4686086" cy="5464651"/>
          </a:xfrm>
          <a:prstGeom prst="rect">
            <a:avLst/>
          </a:prstGeom>
        </p:spPr>
      </p:pic>
      <p:sp>
        <p:nvSpPr>
          <p:cNvPr id="2" name="Title 1"/>
          <p:cNvSpPr>
            <a:spLocks noGrp="1"/>
          </p:cNvSpPr>
          <p:nvPr>
            <p:ph type="title"/>
          </p:nvPr>
        </p:nvSpPr>
        <p:spPr>
          <a:xfrm>
            <a:off x="3598703" y="381000"/>
            <a:ext cx="3502361" cy="490391"/>
          </a:xfrm>
        </p:spPr>
        <p:txBody>
          <a:bodyPr/>
          <a:lstStyle/>
          <a:p>
            <a:r>
              <a:rPr lang="en-US" dirty="0"/>
              <a:t>“Tooltip” Feature</a:t>
            </a:r>
          </a:p>
        </p:txBody>
      </p:sp>
      <p:sp>
        <p:nvSpPr>
          <p:cNvPr id="3" name="Slide Number Placeholder 2"/>
          <p:cNvSpPr>
            <a:spLocks noGrp="1"/>
          </p:cNvSpPr>
          <p:nvPr>
            <p:ph type="sldNum" sz="quarter" idx="11"/>
          </p:nvPr>
        </p:nvSpPr>
        <p:spPr/>
        <p:txBody>
          <a:bodyPr/>
          <a:lstStyle/>
          <a:p>
            <a:fld id="{39D09B5E-8E96-7D48-B58E-57FAE736D9CF}" type="slidenum">
              <a:rPr lang="en-US" smtClean="0"/>
              <a:pPr/>
              <a:t>20</a:t>
            </a:fld>
            <a:endParaRPr lang="en-US" sz="1400" b="0" dirty="0">
              <a:latin typeface="Times New Roman" pitchFamily="27" charset="0"/>
            </a:endParaRPr>
          </a:p>
        </p:txBody>
      </p:sp>
      <p:sp>
        <p:nvSpPr>
          <p:cNvPr id="10" name="TextBox 9"/>
          <p:cNvSpPr txBox="1"/>
          <p:nvPr/>
        </p:nvSpPr>
        <p:spPr>
          <a:xfrm>
            <a:off x="4425950" y="2978150"/>
            <a:ext cx="4572000" cy="830997"/>
          </a:xfrm>
          <a:prstGeom prst="rect">
            <a:avLst/>
          </a:prstGeom>
          <a:solidFill>
            <a:schemeClr val="bg1">
              <a:lumMod val="85000"/>
            </a:schemeClr>
          </a:solidFill>
          <a:ln>
            <a:solidFill>
              <a:schemeClr val="tx1"/>
            </a:solidFill>
          </a:ln>
          <a:effectLst>
            <a:outerShdw blurRad="50800" dist="50800" dir="16200000" rotWithShape="0">
              <a:prstClr val="black">
                <a:alpha val="40000"/>
              </a:prstClr>
            </a:outerShdw>
          </a:effectLst>
        </p:spPr>
        <p:txBody>
          <a:bodyPr wrap="square" rtlCol="0">
            <a:spAutoFit/>
          </a:bodyPr>
          <a:lstStyle/>
          <a:p>
            <a:r>
              <a:rPr lang="en-US" sz="1600" dirty="0">
                <a:latin typeface="+mn-lt"/>
              </a:rPr>
              <a:t>If you hover your </a:t>
            </a:r>
            <a:r>
              <a:rPr lang="en-US" sz="1600" dirty="0">
                <a:solidFill>
                  <a:srgbClr val="FF6600"/>
                </a:solidFill>
                <a:latin typeface="+mn-lt"/>
              </a:rPr>
              <a:t>cursor</a:t>
            </a:r>
            <a:r>
              <a:rPr lang="en-US" sz="1600" dirty="0">
                <a:latin typeface="+mn-lt"/>
              </a:rPr>
              <a:t> over a kernel set name, some information about the kernel set will appear–for example, dates covered by the data.</a:t>
            </a:r>
          </a:p>
        </p:txBody>
      </p:sp>
      <p:sp>
        <p:nvSpPr>
          <p:cNvPr id="4" name="TextBox 3"/>
          <p:cNvSpPr txBox="1"/>
          <p:nvPr/>
        </p:nvSpPr>
        <p:spPr>
          <a:xfrm>
            <a:off x="4229314" y="4280303"/>
            <a:ext cx="4692436" cy="276999"/>
          </a:xfrm>
          <a:prstGeom prst="rect">
            <a:avLst/>
          </a:prstGeom>
          <a:solidFill>
            <a:srgbClr val="FFFF00"/>
          </a:solidFill>
          <a:ln>
            <a:solidFill>
              <a:schemeClr val="tx1"/>
            </a:solidFill>
          </a:ln>
        </p:spPr>
        <p:txBody>
          <a:bodyPr wrap="square" rtlCol="0">
            <a:spAutoFit/>
          </a:bodyPr>
          <a:lstStyle/>
          <a:p>
            <a:r>
              <a:rPr lang="en-US" sz="1100" dirty="0">
                <a:latin typeface="+mn-lt"/>
              </a:rPr>
              <a:t>Archived MESSENGER kernels covering from 2004-08-03 to 2015-04-30</a:t>
            </a:r>
            <a:r>
              <a:rPr lang="en-US" sz="1200" dirty="0">
                <a:latin typeface="+mn-lt"/>
              </a:rPr>
              <a:t> </a:t>
            </a:r>
          </a:p>
        </p:txBody>
      </p:sp>
      <p:sp>
        <p:nvSpPr>
          <p:cNvPr id="5" name="Right Arrow 4"/>
          <p:cNvSpPr/>
          <p:nvPr/>
        </p:nvSpPr>
        <p:spPr bwMode="auto">
          <a:xfrm rot="7438169">
            <a:off x="6374763" y="3904310"/>
            <a:ext cx="374292" cy="304800"/>
          </a:xfrm>
          <a:prstGeom prst="rightArrow">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5" name="TextBox 14"/>
          <p:cNvSpPr txBox="1"/>
          <p:nvPr/>
        </p:nvSpPr>
        <p:spPr>
          <a:xfrm>
            <a:off x="5226050" y="5035550"/>
            <a:ext cx="3771900" cy="1569660"/>
          </a:xfrm>
          <a:prstGeom prst="rect">
            <a:avLst/>
          </a:prstGeom>
          <a:solidFill>
            <a:schemeClr val="bg1">
              <a:lumMod val="85000"/>
            </a:schemeClr>
          </a:solidFill>
          <a:ln>
            <a:solidFill>
              <a:schemeClr val="tx1"/>
            </a:solidFill>
          </a:ln>
          <a:effectLst>
            <a:outerShdw blurRad="50800" dist="50800" dir="16200000" rotWithShape="0">
              <a:prstClr val="black">
                <a:alpha val="40000"/>
              </a:prstClr>
            </a:outerShdw>
          </a:effectLst>
        </p:spPr>
        <p:txBody>
          <a:bodyPr wrap="square" rtlCol="0">
            <a:spAutoFit/>
          </a:bodyPr>
          <a:lstStyle/>
          <a:p>
            <a:r>
              <a:rPr lang="en-US" sz="1600" dirty="0">
                <a:latin typeface="+mn-lt"/>
              </a:rPr>
              <a:t>You can hover over the kernel set name in the “Kernel selection” menu, or in the “Kernels Selected” panel.</a:t>
            </a:r>
          </a:p>
          <a:p>
            <a:endParaRPr lang="en-US" sz="1600" dirty="0">
              <a:latin typeface="+mn-lt"/>
            </a:endParaRPr>
          </a:p>
          <a:p>
            <a:r>
              <a:rPr lang="en-US" sz="1600" dirty="0">
                <a:latin typeface="+mn-lt"/>
              </a:rPr>
              <a:t>This feature is </a:t>
            </a:r>
            <a:r>
              <a:rPr lang="en-US" sz="1600" b="1" dirty="0">
                <a:latin typeface="+mn-lt"/>
              </a:rPr>
              <a:t>not</a:t>
            </a:r>
            <a:r>
              <a:rPr lang="en-US" sz="1600" dirty="0">
                <a:latin typeface="+mn-lt"/>
              </a:rPr>
              <a:t> available for “Manual” kernel selection.</a:t>
            </a:r>
          </a:p>
        </p:txBody>
      </p:sp>
      <p:sp>
        <p:nvSpPr>
          <p:cNvPr id="7" name="Rectangle 6"/>
          <p:cNvSpPr/>
          <p:nvPr/>
        </p:nvSpPr>
        <p:spPr bwMode="auto">
          <a:xfrm>
            <a:off x="1530350" y="2014193"/>
            <a:ext cx="2133600" cy="3048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3" name="Rectangle 12"/>
          <p:cNvSpPr/>
          <p:nvPr/>
        </p:nvSpPr>
        <p:spPr bwMode="auto">
          <a:xfrm>
            <a:off x="1530350" y="4342603"/>
            <a:ext cx="2133600" cy="152400"/>
          </a:xfrm>
          <a:prstGeom prst="rect">
            <a:avLst/>
          </a:prstGeom>
          <a:solidFill>
            <a:schemeClr val="tx2">
              <a:lumMod val="50000"/>
              <a:lumOff val="5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12" name="Rectangle 11"/>
          <p:cNvSpPr/>
          <p:nvPr/>
        </p:nvSpPr>
        <p:spPr bwMode="auto">
          <a:xfrm>
            <a:off x="1530350" y="2014193"/>
            <a:ext cx="2133600" cy="3048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Solar System Kernels</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Latest Leapseconds Kernel</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Latest Planetary Constants Kernel</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Ground Stations Kernels</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Cassini Huygens</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Clementine</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Dawn</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Deep Impact (Primary mission)</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Deep Impact (EPOXI mission)</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Deep Space 1</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GRAIL</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Hayabusa</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Lunar Reconnaissance Orbiter</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MER1 Rover (Opportunity)</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MER2 Rover (Spirit)</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MESSENGER</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Mars Express</a:t>
            </a:r>
          </a:p>
          <a:p>
            <a:pPr marL="0" marR="0" indent="0" algn="l" defTabSz="914400" rtl="0" eaLnBrk="0" fontAlgn="base" latinLnBrk="0" hangingPunct="0">
              <a:lnSpc>
                <a:spcPct val="100000"/>
              </a:lnSpc>
              <a:spcBef>
                <a:spcPct val="0"/>
              </a:spcBef>
              <a:spcAft>
                <a:spcPct val="0"/>
              </a:spcAft>
              <a:buClrTx/>
              <a:buSzTx/>
              <a:buFontTx/>
              <a:buNone/>
              <a:tabLst/>
            </a:pPr>
            <a:r>
              <a:rPr lang="en-US" sz="1000" dirty="0">
                <a:latin typeface="+mn-lt"/>
              </a:rPr>
              <a:t>Mars Global Surveyor</a:t>
            </a: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rPr>
              <a:t>Mars Odyssey</a:t>
            </a:r>
          </a:p>
        </p:txBody>
      </p:sp>
      <p:sp>
        <p:nvSpPr>
          <p:cNvPr id="8" name="Footer Placeholder 7"/>
          <p:cNvSpPr>
            <a:spLocks noGrp="1"/>
          </p:cNvSpPr>
          <p:nvPr>
            <p:ph type="ftr" sz="quarter" idx="10"/>
          </p:nvPr>
        </p:nvSpPr>
        <p:spPr/>
        <p:txBody>
          <a:bodyPr/>
          <a:lstStyle/>
          <a:p>
            <a:r>
              <a:rPr lang="en-US"/>
              <a:t>WebGeocalc</a:t>
            </a:r>
            <a:endParaRPr lang="en-US" dirty="0"/>
          </a:p>
        </p:txBody>
      </p:sp>
      <p:sp>
        <p:nvSpPr>
          <p:cNvPr id="14" name="Right Arrow 13"/>
          <p:cNvSpPr/>
          <p:nvPr/>
        </p:nvSpPr>
        <p:spPr bwMode="auto">
          <a:xfrm rot="10800000">
            <a:off x="3787954" y="4297071"/>
            <a:ext cx="374292" cy="304800"/>
          </a:xfrm>
          <a:prstGeom prst="rightArrow">
            <a:avLst/>
          </a:prstGeom>
          <a:solidFill>
            <a:schemeClr val="bg1">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6" name="Up Arrow 5"/>
          <p:cNvSpPr/>
          <p:nvPr/>
        </p:nvSpPr>
        <p:spPr bwMode="auto">
          <a:xfrm rot="20053837">
            <a:off x="3045851" y="4457160"/>
            <a:ext cx="115746" cy="234195"/>
          </a:xfrm>
          <a:prstGeom prst="upArrow">
            <a:avLst/>
          </a:prstGeom>
          <a:solidFill>
            <a:srgbClr val="E88F4B"/>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Tree>
    <p:extLst>
      <p:ext uri="{BB962C8B-B14F-4D97-AF65-F5344CB8AC3E}">
        <p14:creationId xmlns:p14="http://schemas.microsoft.com/office/powerpoint/2010/main" val="1171784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9131" y="381000"/>
            <a:ext cx="3361498" cy="479747"/>
          </a:xfrm>
        </p:spPr>
        <p:txBody>
          <a:bodyPr/>
          <a:lstStyle/>
          <a:p>
            <a:r>
              <a:rPr lang="en-US" dirty="0"/>
              <a:t>Pre-load Feature</a:t>
            </a:r>
          </a:p>
        </p:txBody>
      </p:sp>
      <p:sp>
        <p:nvSpPr>
          <p:cNvPr id="3" name="Content Placeholder 2"/>
          <p:cNvSpPr>
            <a:spLocks noGrp="1"/>
          </p:cNvSpPr>
          <p:nvPr>
            <p:ph idx="1"/>
          </p:nvPr>
        </p:nvSpPr>
        <p:spPr>
          <a:xfrm>
            <a:off x="4425950" y="1606550"/>
            <a:ext cx="4114800" cy="4648200"/>
          </a:xfrm>
        </p:spPr>
        <p:txBody>
          <a:bodyPr/>
          <a:lstStyle/>
          <a:p>
            <a:pPr marL="0" indent="0">
              <a:buNone/>
            </a:pPr>
            <a:r>
              <a:rPr lang="en-US" sz="2000" dirty="0"/>
              <a:t>WGC automatically loads at startup (“pre-loads”) generic kernel sets that are often needed in WGC calculations.</a:t>
            </a:r>
          </a:p>
          <a:p>
            <a:pPr marL="0" indent="0">
              <a:buNone/>
            </a:pPr>
            <a:r>
              <a:rPr lang="en-US" sz="2000" dirty="0"/>
              <a:t> </a:t>
            </a:r>
          </a:p>
          <a:p>
            <a:pPr marL="0" indent="0">
              <a:buNone/>
            </a:pPr>
            <a:r>
              <a:rPr lang="en-US" sz="2000" dirty="0"/>
              <a:t>Pre-loaded kernel sets appear in the “Kernels Selected” area at the bottom-right of any WGC page.</a:t>
            </a:r>
          </a:p>
          <a:p>
            <a:pPr marL="0" indent="0">
              <a:buNone/>
            </a:pPr>
            <a:endParaRPr lang="en-US" sz="2000" dirty="0"/>
          </a:p>
          <a:p>
            <a:pPr marL="0" indent="0">
              <a:buNone/>
            </a:pPr>
            <a:r>
              <a:rPr lang="en-US" sz="2000" dirty="0"/>
              <a:t>Any of these pre-loaded kernel sets can be unloaded if desired using the (x) symbol appearing next to it</a:t>
            </a:r>
            <a:endParaRPr lang="en-US" sz="1800" dirty="0"/>
          </a:p>
        </p:txBody>
      </p:sp>
      <p:sp>
        <p:nvSpPr>
          <p:cNvPr id="4" name="Slide Number Placeholder 3"/>
          <p:cNvSpPr>
            <a:spLocks noGrp="1"/>
          </p:cNvSpPr>
          <p:nvPr>
            <p:ph type="sldNum" sz="quarter" idx="11"/>
          </p:nvPr>
        </p:nvSpPr>
        <p:spPr/>
        <p:txBody>
          <a:bodyPr/>
          <a:lstStyle/>
          <a:p>
            <a:fld id="{F9ABB4CC-4592-AC40-BC18-AB1229223659}" type="slidenum">
              <a:rPr lang="en-US" smtClean="0"/>
              <a:pPr/>
              <a:t>21</a:t>
            </a:fld>
            <a:endParaRPr lang="en-US" sz="1400" b="0" dirty="0">
              <a:latin typeface="Times New Roman" pitchFamily="27" charset="0"/>
            </a:endParaRPr>
          </a:p>
        </p:txBody>
      </p:sp>
      <p:sp>
        <p:nvSpPr>
          <p:cNvPr id="9" name="Footer Placeholder 8"/>
          <p:cNvSpPr>
            <a:spLocks noGrp="1"/>
          </p:cNvSpPr>
          <p:nvPr>
            <p:ph type="ftr" sz="quarter" idx="10"/>
          </p:nvPr>
        </p:nvSpPr>
        <p:spPr/>
        <p:txBody>
          <a:bodyPr/>
          <a:lstStyle/>
          <a:p>
            <a:r>
              <a:rPr lang="en-US"/>
              <a:t>WebGeocalc</a:t>
            </a:r>
            <a:endParaRPr lang="en-US" dirty="0"/>
          </a:p>
        </p:txBody>
      </p:sp>
      <p:pic>
        <p:nvPicPr>
          <p:cNvPr id="11" name="Picture 10">
            <a:extLst>
              <a:ext uri="{FF2B5EF4-FFF2-40B4-BE49-F238E27FC236}">
                <a16:creationId xmlns:a16="http://schemas.microsoft.com/office/drawing/2014/main" id="{1DABCAB6-2DF0-044D-A817-686B984DE885}"/>
              </a:ext>
            </a:extLst>
          </p:cNvPr>
          <p:cNvPicPr>
            <a:picLocks noChangeAspect="1"/>
          </p:cNvPicPr>
          <p:nvPr/>
        </p:nvPicPr>
        <p:blipFill>
          <a:blip r:embed="rId2"/>
          <a:stretch>
            <a:fillRect/>
          </a:stretch>
        </p:blipFill>
        <p:spPr>
          <a:xfrm>
            <a:off x="831928" y="2035497"/>
            <a:ext cx="3294544" cy="3228653"/>
          </a:xfrm>
          <a:prstGeom prst="rect">
            <a:avLst/>
          </a:prstGeom>
        </p:spPr>
      </p:pic>
      <p:cxnSp>
        <p:nvCxnSpPr>
          <p:cNvPr id="12" name="Straight Arrow Connector 11">
            <a:extLst>
              <a:ext uri="{FF2B5EF4-FFF2-40B4-BE49-F238E27FC236}">
                <a16:creationId xmlns:a16="http://schemas.microsoft.com/office/drawing/2014/main" id="{DECB0B8E-60CC-7547-83D9-145CAFD9E970}"/>
              </a:ext>
            </a:extLst>
          </p:cNvPr>
          <p:cNvCxnSpPr>
            <a:cxnSpLocks/>
          </p:cNvCxnSpPr>
          <p:nvPr/>
        </p:nvCxnSpPr>
        <p:spPr bwMode="auto">
          <a:xfrm flipH="1" flipV="1">
            <a:off x="2794000" y="2444750"/>
            <a:ext cx="1600200" cy="828353"/>
          </a:xfrm>
          <a:prstGeom prst="straightConnector1">
            <a:avLst/>
          </a:prstGeom>
          <a:noFill/>
          <a:ln w="19050" cap="flat" cmpd="sng" algn="ctr">
            <a:solidFill>
              <a:srgbClr val="008000"/>
            </a:solidFill>
            <a:prstDash val="solid"/>
            <a:round/>
            <a:headEnd type="none" w="med" len="med"/>
            <a:tailEnd type="arrow"/>
          </a:ln>
          <a:effectLst/>
        </p:spPr>
      </p:cxnSp>
      <p:cxnSp>
        <p:nvCxnSpPr>
          <p:cNvPr id="14" name="Straight Arrow Connector 13">
            <a:extLst>
              <a:ext uri="{FF2B5EF4-FFF2-40B4-BE49-F238E27FC236}">
                <a16:creationId xmlns:a16="http://schemas.microsoft.com/office/drawing/2014/main" id="{43140792-C4DC-E74E-92D5-B2AE0A366F89}"/>
              </a:ext>
            </a:extLst>
          </p:cNvPr>
          <p:cNvCxnSpPr>
            <a:cxnSpLocks/>
          </p:cNvCxnSpPr>
          <p:nvPr/>
        </p:nvCxnSpPr>
        <p:spPr bwMode="auto">
          <a:xfrm flipH="1" flipV="1">
            <a:off x="3933311" y="3790306"/>
            <a:ext cx="613289" cy="1016644"/>
          </a:xfrm>
          <a:prstGeom prst="straightConnector1">
            <a:avLst/>
          </a:prstGeom>
          <a:noFill/>
          <a:ln w="19050" cap="flat" cmpd="sng" algn="ctr">
            <a:solidFill>
              <a:srgbClr val="008000"/>
            </a:solidFill>
            <a:prstDash val="solid"/>
            <a:round/>
            <a:headEnd type="none" w="med" len="med"/>
            <a:tailEnd type="arrow"/>
          </a:ln>
          <a:effectLst/>
        </p:spPr>
      </p:cxnSp>
    </p:spTree>
    <p:extLst>
      <p:ext uri="{BB962C8B-B14F-4D97-AF65-F5344CB8AC3E}">
        <p14:creationId xmlns:p14="http://schemas.microsoft.com/office/powerpoint/2010/main" val="4091983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1272" y="381000"/>
            <a:ext cx="4597212" cy="490391"/>
          </a:xfrm>
        </p:spPr>
        <p:txBody>
          <a:bodyPr/>
          <a:lstStyle/>
          <a:p>
            <a:r>
              <a:rPr lang="en-US" dirty="0"/>
              <a:t>Auto-complete Feature</a:t>
            </a:r>
          </a:p>
        </p:txBody>
      </p:sp>
      <p:sp>
        <p:nvSpPr>
          <p:cNvPr id="3" name="Content Placeholder 2"/>
          <p:cNvSpPr>
            <a:spLocks noGrp="1"/>
          </p:cNvSpPr>
          <p:nvPr>
            <p:ph idx="1"/>
          </p:nvPr>
        </p:nvSpPr>
        <p:spPr>
          <a:xfrm>
            <a:off x="615950" y="1606550"/>
            <a:ext cx="8077200" cy="3276600"/>
          </a:xfrm>
        </p:spPr>
        <p:txBody>
          <a:bodyPr/>
          <a:lstStyle/>
          <a:p>
            <a:r>
              <a:rPr lang="en-US" sz="2000" dirty="0"/>
              <a:t>If you select any kernel set(s) other than “Manual”, many of the input widgets will be supplied with the names of all available selections</a:t>
            </a:r>
          </a:p>
          <a:p>
            <a:pPr lvl="1"/>
            <a:r>
              <a:rPr lang="en-US" sz="1600" dirty="0"/>
              <a:t>Just start typing the name you want and all items matching what you typed will appear in a drop down menu</a:t>
            </a:r>
          </a:p>
          <a:p>
            <a:pPr lvl="1"/>
            <a:r>
              <a:rPr lang="en-US" sz="1600" dirty="0"/>
              <a:t>Alternatively, simply type a “blank” and all items available within the kernel set(s) you selected will appear</a:t>
            </a:r>
          </a:p>
          <a:p>
            <a:r>
              <a:rPr lang="en-US" sz="2000" dirty="0"/>
              <a:t>In the example below, using the Cassini Huygens archive, the user has typed “mi” in the “Target” selection box. The names of the three objects containing those letters are displayed for the user’s selection. (All three are satellites of Saturn.)</a:t>
            </a:r>
          </a:p>
        </p:txBody>
      </p:sp>
      <p:sp>
        <p:nvSpPr>
          <p:cNvPr id="4" name="Slide Number Placeholder 3"/>
          <p:cNvSpPr>
            <a:spLocks noGrp="1"/>
          </p:cNvSpPr>
          <p:nvPr>
            <p:ph type="sldNum" sz="quarter" idx="11"/>
          </p:nvPr>
        </p:nvSpPr>
        <p:spPr/>
        <p:txBody>
          <a:bodyPr/>
          <a:lstStyle/>
          <a:p>
            <a:fld id="{F9ABB4CC-4592-AC40-BC18-AB1229223659}" type="slidenum">
              <a:rPr lang="en-US" smtClean="0"/>
              <a:pPr/>
              <a:t>22</a:t>
            </a:fld>
            <a:endParaRPr lang="en-US" sz="1400" b="0" dirty="0">
              <a:latin typeface="Times New Roman" pitchFamily="27" charset="0"/>
            </a:endParaRPr>
          </a:p>
        </p:txBody>
      </p:sp>
      <p:pic>
        <p:nvPicPr>
          <p:cNvPr id="5" name="Picture 4" descr="error_3.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3150" y="5111750"/>
            <a:ext cx="6248400" cy="1054100"/>
          </a:xfrm>
          <a:prstGeom prst="rect">
            <a:avLst/>
          </a:prstGeom>
        </p:spPr>
      </p:pic>
      <p:grpSp>
        <p:nvGrpSpPr>
          <p:cNvPr id="8" name="Group 7"/>
          <p:cNvGrpSpPr/>
          <p:nvPr/>
        </p:nvGrpSpPr>
        <p:grpSpPr>
          <a:xfrm>
            <a:off x="3511550" y="5797550"/>
            <a:ext cx="1143000" cy="838200"/>
            <a:chOff x="3740150" y="5873750"/>
            <a:chExt cx="1143000" cy="838200"/>
          </a:xfrm>
        </p:grpSpPr>
        <p:sp>
          <p:nvSpPr>
            <p:cNvPr id="6" name="Rectangle 5"/>
            <p:cNvSpPr/>
            <p:nvPr/>
          </p:nvSpPr>
          <p:spPr bwMode="auto">
            <a:xfrm>
              <a:off x="3740150" y="5873750"/>
              <a:ext cx="1143000" cy="8382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7" name="TextBox 6"/>
            <p:cNvSpPr txBox="1"/>
            <p:nvPr/>
          </p:nvSpPr>
          <p:spPr>
            <a:xfrm>
              <a:off x="3775356" y="5949564"/>
              <a:ext cx="1095172" cy="646331"/>
            </a:xfrm>
            <a:prstGeom prst="rect">
              <a:avLst/>
            </a:prstGeom>
            <a:noFill/>
          </p:spPr>
          <p:txBody>
            <a:bodyPr wrap="none" rtlCol="0">
              <a:spAutoFit/>
            </a:bodyPr>
            <a:lstStyle/>
            <a:p>
              <a:r>
                <a:rPr lang="en-US" sz="1200" dirty="0">
                  <a:latin typeface="+mn-lt"/>
                </a:rPr>
                <a:t>BERGELMIR</a:t>
              </a:r>
            </a:p>
            <a:p>
              <a:r>
                <a:rPr lang="en-US" sz="1200" dirty="0">
                  <a:latin typeface="+mn-lt"/>
                </a:rPr>
                <a:t>MIMAS</a:t>
              </a:r>
            </a:p>
            <a:p>
              <a:r>
                <a:rPr lang="en-US" sz="1200" dirty="0">
                  <a:latin typeface="+mn-lt"/>
                </a:rPr>
                <a:t>YMIR</a:t>
              </a:r>
            </a:p>
          </p:txBody>
        </p:sp>
      </p:grpSp>
      <p:sp>
        <p:nvSpPr>
          <p:cNvPr id="9" name="Footer Placeholder 8"/>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24539576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9652" y="381000"/>
            <a:ext cx="4300456" cy="490391"/>
          </a:xfrm>
        </p:spPr>
        <p:txBody>
          <a:bodyPr/>
          <a:lstStyle/>
          <a:p>
            <a:r>
              <a:rPr lang="en-US" dirty="0"/>
              <a:t>Downloading Results</a:t>
            </a:r>
          </a:p>
        </p:txBody>
      </p:sp>
      <p:sp>
        <p:nvSpPr>
          <p:cNvPr id="3" name="Content Placeholder 2"/>
          <p:cNvSpPr>
            <a:spLocks noGrp="1"/>
          </p:cNvSpPr>
          <p:nvPr>
            <p:ph idx="1"/>
          </p:nvPr>
        </p:nvSpPr>
        <p:spPr>
          <a:xfrm>
            <a:off x="692150" y="1682750"/>
            <a:ext cx="7772400" cy="4648200"/>
          </a:xfrm>
        </p:spPr>
        <p:txBody>
          <a:bodyPr/>
          <a:lstStyle/>
          <a:p>
            <a:r>
              <a:rPr lang="en-US" dirty="0"/>
              <a:t>You can download tabular results to your computer by clicking the “Download Results” button, then selecting the format desired:</a:t>
            </a:r>
          </a:p>
          <a:p>
            <a:pPr lvl="1"/>
            <a:r>
              <a:rPr lang="en-US" dirty="0"/>
              <a:t>Excel </a:t>
            </a:r>
          </a:p>
          <a:p>
            <a:pPr lvl="1"/>
            <a:r>
              <a:rPr lang="en-US" dirty="0"/>
              <a:t>Comma separated values</a:t>
            </a:r>
          </a:p>
          <a:p>
            <a:pPr lvl="1"/>
            <a:r>
              <a:rPr lang="en-US" dirty="0"/>
              <a:t>Plain text</a:t>
            </a:r>
          </a:p>
          <a:p>
            <a:endParaRPr lang="en-US" dirty="0"/>
          </a:p>
          <a:p>
            <a:r>
              <a:rPr lang="en-US" dirty="0"/>
              <a:t>You can download any plots you've created by clicking on the “Download Plot” button</a:t>
            </a:r>
          </a:p>
          <a:p>
            <a:pPr lvl="1"/>
            <a:r>
              <a:rPr lang="en-US" dirty="0"/>
              <a:t>Plots are saved in PNG format with a transparent background</a:t>
            </a:r>
          </a:p>
          <a:p>
            <a:pPr lvl="2"/>
            <a:r>
              <a:rPr lang="en-US" dirty="0"/>
              <a:t>Easily pasted into a document or presentation</a:t>
            </a:r>
          </a:p>
        </p:txBody>
      </p:sp>
      <p:sp>
        <p:nvSpPr>
          <p:cNvPr id="4" name="Slide Number Placeholder 3"/>
          <p:cNvSpPr>
            <a:spLocks noGrp="1"/>
          </p:cNvSpPr>
          <p:nvPr>
            <p:ph type="sldNum" sz="quarter" idx="11"/>
          </p:nvPr>
        </p:nvSpPr>
        <p:spPr/>
        <p:txBody>
          <a:bodyPr/>
          <a:lstStyle/>
          <a:p>
            <a:fld id="{F9ABB4CC-4592-AC40-BC18-AB1229223659}" type="slidenum">
              <a:rPr lang="en-US" smtClean="0"/>
              <a:pPr/>
              <a:t>23</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32543302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3219" y="381000"/>
            <a:ext cx="6553326" cy="435504"/>
          </a:xfrm>
        </p:spPr>
        <p:txBody>
          <a:bodyPr/>
          <a:lstStyle/>
          <a:p>
            <a:r>
              <a:rPr lang="en-US" sz="2800" dirty="0"/>
              <a:t>Saving Results for Use as New Inputs</a:t>
            </a:r>
          </a:p>
        </p:txBody>
      </p:sp>
      <p:sp>
        <p:nvSpPr>
          <p:cNvPr id="3" name="Content Placeholder 2"/>
          <p:cNvSpPr>
            <a:spLocks noGrp="1"/>
          </p:cNvSpPr>
          <p:nvPr>
            <p:ph idx="1"/>
          </p:nvPr>
        </p:nvSpPr>
        <p:spPr>
          <a:xfrm>
            <a:off x="692150" y="1606550"/>
            <a:ext cx="7772400" cy="4575974"/>
          </a:xfrm>
        </p:spPr>
        <p:txBody>
          <a:bodyPr/>
          <a:lstStyle/>
          <a:p>
            <a:r>
              <a:rPr lang="en-US" dirty="0"/>
              <a:t>You can save a numeric output, or an event finder interval start or stop time, by clicking on the value</a:t>
            </a:r>
          </a:p>
          <a:p>
            <a:pPr lvl="1"/>
            <a:r>
              <a:rPr lang="en-US" dirty="0"/>
              <a:t>The saved value will appear in a “Saved Values” panel on the right side of your browser window</a:t>
            </a:r>
          </a:p>
          <a:p>
            <a:pPr lvl="1"/>
            <a:r>
              <a:rPr lang="en-US" dirty="0"/>
              <a:t>This value can then be dragged to an input widget in a subsequent calculation</a:t>
            </a:r>
          </a:p>
          <a:p>
            <a:endParaRPr lang="en-US" dirty="0"/>
          </a:p>
          <a:p>
            <a:r>
              <a:rPr lang="en-US" dirty="0"/>
              <a:t>You can save a complete set of event finder output interval start and stop times by clicking the “Save All Intervals” button</a:t>
            </a:r>
          </a:p>
          <a:p>
            <a:pPr lvl="1"/>
            <a:r>
              <a:rPr lang="en-US" dirty="0"/>
              <a:t>These can then be used as part of the input for a subsequent geometric event finder computation if you select “List of intervals” for the “Input times” selection. Simply drag the list of saved intervals to the "List of intervals" box.</a:t>
            </a:r>
          </a:p>
          <a:p>
            <a:endParaRPr lang="en-US" dirty="0"/>
          </a:p>
        </p:txBody>
      </p:sp>
      <p:sp>
        <p:nvSpPr>
          <p:cNvPr id="4" name="Slide Number Placeholder 3"/>
          <p:cNvSpPr>
            <a:spLocks noGrp="1"/>
          </p:cNvSpPr>
          <p:nvPr>
            <p:ph type="sldNum" sz="quarter" idx="11"/>
          </p:nvPr>
        </p:nvSpPr>
        <p:spPr/>
        <p:txBody>
          <a:bodyPr/>
          <a:lstStyle/>
          <a:p>
            <a:fld id="{F9ABB4CC-4592-AC40-BC18-AB1229223659}" type="slidenum">
              <a:rPr lang="en-US" smtClean="0"/>
              <a:pPr/>
              <a:t>24</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6634272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4743" y="387350"/>
            <a:ext cx="5825313" cy="479747"/>
          </a:xfrm>
        </p:spPr>
        <p:txBody>
          <a:bodyPr/>
          <a:lstStyle/>
          <a:p>
            <a:r>
              <a:rPr lang="en-US" dirty="0"/>
              <a:t>WGC Programmatic Interface</a:t>
            </a:r>
          </a:p>
        </p:txBody>
      </p:sp>
      <p:sp>
        <p:nvSpPr>
          <p:cNvPr id="3" name="Content Placeholder 2"/>
          <p:cNvSpPr>
            <a:spLocks noGrp="1"/>
          </p:cNvSpPr>
          <p:nvPr>
            <p:ph idx="1"/>
          </p:nvPr>
        </p:nvSpPr>
        <p:spPr>
          <a:xfrm>
            <a:off x="692150" y="1454150"/>
            <a:ext cx="7924800" cy="4724400"/>
          </a:xfrm>
        </p:spPr>
        <p:txBody>
          <a:bodyPr/>
          <a:lstStyle/>
          <a:p>
            <a:r>
              <a:rPr lang="en-US" dirty="0"/>
              <a:t>NAIF also offers a programmatic(API) interface to the WGC SPICE geometry engine</a:t>
            </a:r>
          </a:p>
          <a:p>
            <a:pPr lvl="1"/>
            <a:r>
              <a:rPr lang="en-US" dirty="0"/>
              <a:t>To use this interface, one writes a program that constructs JSON payloads identifying the computation of interest, the kernel set(s) to be used, and the computation inputs, and submits them to the WGC server using RESTful URLs</a:t>
            </a:r>
          </a:p>
          <a:p>
            <a:pPr lvl="1"/>
            <a:r>
              <a:rPr lang="en-US" dirty="0"/>
              <a:t>The WGC SPICE geometry engine executes the computation and returns the results in JSON format</a:t>
            </a:r>
          </a:p>
          <a:p>
            <a:r>
              <a:rPr lang="en-US" dirty="0"/>
              <a:t>The “</a:t>
            </a:r>
            <a:r>
              <a:rPr lang="en-US" dirty="0">
                <a:solidFill>
                  <a:schemeClr val="accent6"/>
                </a:solidFill>
              </a:rPr>
              <a:t>API Docs</a:t>
            </a:r>
            <a:r>
              <a:rPr lang="en-US" dirty="0"/>
              <a:t>” link found near the top-right of a WGC installation having the API interface points to a page with complete details</a:t>
            </a:r>
          </a:p>
          <a:p>
            <a:pPr lvl="1"/>
            <a:r>
              <a:rPr lang="en-US" dirty="0"/>
              <a:t>For the NAIF instance, that link is also provided here:  https://wgc2.jpl.nasa.gov:8443/webgeocalc/documents/api-info.html</a:t>
            </a:r>
          </a:p>
          <a:p>
            <a:pPr lvl="1"/>
            <a:endParaRPr lang="en-US" dirty="0"/>
          </a:p>
        </p:txBody>
      </p:sp>
      <p:sp>
        <p:nvSpPr>
          <p:cNvPr id="4" name="Footer Placeholder 3"/>
          <p:cNvSpPr>
            <a:spLocks noGrp="1"/>
          </p:cNvSpPr>
          <p:nvPr>
            <p:ph type="ftr" sz="quarter" idx="10"/>
          </p:nvPr>
        </p:nvSpPr>
        <p:spPr/>
        <p:txBody>
          <a:bodyPr/>
          <a:lstStyle/>
          <a:p>
            <a:r>
              <a:rPr lang="en-US"/>
              <a:t>WebGeocalc</a:t>
            </a:r>
            <a:endParaRPr lang="en-US" dirty="0"/>
          </a:p>
        </p:txBody>
      </p:sp>
      <p:sp>
        <p:nvSpPr>
          <p:cNvPr id="5" name="Slide Number Placeholder 4"/>
          <p:cNvSpPr>
            <a:spLocks noGrp="1"/>
          </p:cNvSpPr>
          <p:nvPr>
            <p:ph type="sldNum" sz="quarter" idx="11"/>
          </p:nvPr>
        </p:nvSpPr>
        <p:spPr/>
        <p:txBody>
          <a:bodyPr/>
          <a:lstStyle/>
          <a:p>
            <a:fld id="{F9ABB4CC-4592-AC40-BC18-AB1229223659}" type="slidenum">
              <a:rPr lang="en-US" smtClean="0"/>
              <a:pPr/>
              <a:t>25</a:t>
            </a:fld>
            <a:endParaRPr lang="en-US" sz="1400" b="0" dirty="0">
              <a:latin typeface="Times New Roman" pitchFamily="27" charset="0"/>
            </a:endParaRPr>
          </a:p>
        </p:txBody>
      </p:sp>
    </p:spTree>
    <p:extLst>
      <p:ext uri="{BB962C8B-B14F-4D97-AF65-F5344CB8AC3E}">
        <p14:creationId xmlns:p14="http://schemas.microsoft.com/office/powerpoint/2010/main" val="4151500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bwMode="auto">
          <a:xfrm>
            <a:off x="3961316" y="2803447"/>
            <a:ext cx="304800" cy="304800"/>
          </a:xfrm>
          <a:prstGeom prst="ellipse">
            <a:avLst/>
          </a:prstGeom>
          <a:solidFill>
            <a:schemeClr val="accent2">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 name="Title 1"/>
          <p:cNvSpPr>
            <a:spLocks noGrp="1"/>
          </p:cNvSpPr>
          <p:nvPr>
            <p:ph type="title"/>
          </p:nvPr>
        </p:nvSpPr>
        <p:spPr>
          <a:xfrm>
            <a:off x="4066072" y="381000"/>
            <a:ext cx="2567610" cy="490391"/>
          </a:xfrm>
        </p:spPr>
        <p:txBody>
          <a:bodyPr/>
          <a:lstStyle/>
          <a:p>
            <a:r>
              <a:rPr lang="en-US" dirty="0"/>
              <a:t>Getting Help</a:t>
            </a:r>
          </a:p>
        </p:txBody>
      </p:sp>
      <p:sp>
        <p:nvSpPr>
          <p:cNvPr id="3" name="Content Placeholder 2"/>
          <p:cNvSpPr>
            <a:spLocks noGrp="1"/>
          </p:cNvSpPr>
          <p:nvPr>
            <p:ph idx="1"/>
          </p:nvPr>
        </p:nvSpPr>
        <p:spPr>
          <a:xfrm>
            <a:off x="615950" y="1454150"/>
            <a:ext cx="8077200" cy="5257800"/>
          </a:xfrm>
        </p:spPr>
        <p:txBody>
          <a:bodyPr/>
          <a:lstStyle/>
          <a:p>
            <a:pPr>
              <a:spcBef>
                <a:spcPts val="1920"/>
              </a:spcBef>
            </a:pPr>
            <a:r>
              <a:rPr lang="en-US" sz="2000" dirty="0"/>
              <a:t>WGC users </a:t>
            </a:r>
            <a:r>
              <a:rPr lang="en-US" sz="2000" dirty="0">
                <a:solidFill>
                  <a:schemeClr val="accent1"/>
                </a:solidFill>
              </a:rPr>
              <a:t>must read</a:t>
            </a:r>
            <a:r>
              <a:rPr lang="en-US" sz="2000" dirty="0"/>
              <a:t> the “</a:t>
            </a:r>
            <a:r>
              <a:rPr lang="en-US" sz="2000" i="1" dirty="0"/>
              <a:t>About the Data</a:t>
            </a:r>
            <a:r>
              <a:rPr lang="en-US" sz="2000" dirty="0"/>
              <a:t>” web page to understand the kinds of SPICE kernels (data) available to the WGC tool</a:t>
            </a:r>
          </a:p>
          <a:p>
            <a:pPr>
              <a:spcBef>
                <a:spcPts val="1920"/>
              </a:spcBef>
            </a:pPr>
            <a:r>
              <a:rPr lang="en-US" sz="2000" dirty="0"/>
              <a:t>Each calculation and most GUI controls have associated HELP  available by clicking the </a:t>
            </a:r>
            <a:r>
              <a:rPr lang="en-US" sz="2000" dirty="0">
                <a:solidFill>
                  <a:srgbClr val="FF0000"/>
                </a:solidFill>
              </a:rPr>
              <a:t> </a:t>
            </a:r>
            <a:r>
              <a:rPr lang="en-US" sz="2000" dirty="0">
                <a:solidFill>
                  <a:schemeClr val="bg1"/>
                </a:solidFill>
              </a:rPr>
              <a:t>?</a:t>
            </a:r>
            <a:r>
              <a:rPr lang="en-US" sz="2000" dirty="0">
                <a:solidFill>
                  <a:srgbClr val="FF0000"/>
                </a:solidFill>
              </a:rPr>
              <a:t> </a:t>
            </a:r>
            <a:r>
              <a:rPr lang="en-US" sz="2000" dirty="0"/>
              <a:t> icon</a:t>
            </a:r>
          </a:p>
          <a:p>
            <a:pPr>
              <a:spcBef>
                <a:spcPts val="1920"/>
              </a:spcBef>
            </a:pPr>
            <a:r>
              <a:rPr lang="en-US" sz="2000" dirty="0"/>
              <a:t>Most computation descriptions have an associated graphic depicting one or more examples of what may be computed</a:t>
            </a:r>
          </a:p>
          <a:p>
            <a:pPr>
              <a:spcBef>
                <a:spcPts val="1920"/>
              </a:spcBef>
            </a:pPr>
            <a:r>
              <a:rPr lang="en-US" sz="2000" dirty="0"/>
              <a:t>Some GUI controls have a second-level, more extensive help description, available by clicking the “Read more…” text displayed in the first level help</a:t>
            </a:r>
          </a:p>
        </p:txBody>
      </p:sp>
      <p:sp>
        <p:nvSpPr>
          <p:cNvPr id="4" name="Slide Number Placeholder 3"/>
          <p:cNvSpPr>
            <a:spLocks noGrp="1"/>
          </p:cNvSpPr>
          <p:nvPr>
            <p:ph type="sldNum" sz="quarter" idx="11"/>
          </p:nvPr>
        </p:nvSpPr>
        <p:spPr/>
        <p:txBody>
          <a:bodyPr/>
          <a:lstStyle/>
          <a:p>
            <a:fld id="{F9ABB4CC-4592-AC40-BC18-AB1229223659}" type="slidenum">
              <a:rPr lang="en-US" smtClean="0"/>
              <a:pPr/>
              <a:t>26</a:t>
            </a:fld>
            <a:endParaRPr lang="en-US" sz="1400" b="0" dirty="0">
              <a:latin typeface="Times New Roman" pitchFamily="27" charset="0"/>
            </a:endParaRPr>
          </a:p>
        </p:txBody>
      </p:sp>
      <p:sp>
        <p:nvSpPr>
          <p:cNvPr id="6" name="Footer Placeholder 5"/>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34684812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4150" y="381000"/>
            <a:ext cx="2591455" cy="490391"/>
          </a:xfrm>
        </p:spPr>
        <p:txBody>
          <a:bodyPr/>
          <a:lstStyle/>
          <a:p>
            <a:r>
              <a:rPr lang="en-US" dirty="0"/>
              <a:t>Usage Rules</a:t>
            </a:r>
          </a:p>
        </p:txBody>
      </p:sp>
      <p:sp>
        <p:nvSpPr>
          <p:cNvPr id="3" name="Content Placeholder 2"/>
          <p:cNvSpPr>
            <a:spLocks noGrp="1"/>
          </p:cNvSpPr>
          <p:nvPr>
            <p:ph idx="1"/>
          </p:nvPr>
        </p:nvSpPr>
        <p:spPr>
          <a:xfrm>
            <a:off x="692150" y="1987550"/>
            <a:ext cx="8077200" cy="4572000"/>
          </a:xfrm>
        </p:spPr>
        <p:txBody>
          <a:bodyPr/>
          <a:lstStyle/>
          <a:p>
            <a:r>
              <a:rPr lang="en-US" dirty="0"/>
              <a:t>The WGC program has a link entitled “</a:t>
            </a:r>
            <a:r>
              <a:rPr lang="en-US" i="1" dirty="0"/>
              <a:t>Rules of Use</a:t>
            </a:r>
            <a:r>
              <a:rPr lang="en-US" dirty="0"/>
              <a:t>”</a:t>
            </a:r>
          </a:p>
          <a:p>
            <a:pPr lvl="1"/>
            <a:r>
              <a:rPr lang="en-US" dirty="0"/>
              <a:t>WGC users must read and abide by these rules</a:t>
            </a:r>
          </a:p>
          <a:p>
            <a:endParaRPr lang="en-US" dirty="0"/>
          </a:p>
          <a:p>
            <a:r>
              <a:rPr lang="en-US" dirty="0"/>
              <a:t>While easier than writing a SPICE-aware program, using WGC nevertheless requires some knowledge of space geometry and of NASA’s SPICE system</a:t>
            </a:r>
          </a:p>
          <a:p>
            <a:pPr lvl="1"/>
            <a:r>
              <a:rPr lang="en-US" dirty="0"/>
              <a:t>The NAIF website provides much SPICE information: </a:t>
            </a:r>
          </a:p>
          <a:p>
            <a:pPr lvl="2"/>
            <a:r>
              <a:rPr lang="en-US" dirty="0"/>
              <a:t>https://naif.jpl.nasa.gov</a:t>
            </a:r>
          </a:p>
        </p:txBody>
      </p:sp>
      <p:sp>
        <p:nvSpPr>
          <p:cNvPr id="4" name="Slide Number Placeholder 3"/>
          <p:cNvSpPr>
            <a:spLocks noGrp="1"/>
          </p:cNvSpPr>
          <p:nvPr>
            <p:ph type="sldNum" sz="quarter" idx="11"/>
          </p:nvPr>
        </p:nvSpPr>
        <p:spPr/>
        <p:txBody>
          <a:bodyPr/>
          <a:lstStyle/>
          <a:p>
            <a:fld id="{F9ABB4CC-4592-AC40-BC18-AB1229223659}" type="slidenum">
              <a:rPr lang="en-US" smtClean="0"/>
              <a:pPr/>
              <a:t>27</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25529135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8647" y="381000"/>
            <a:ext cx="3662461" cy="490391"/>
          </a:xfrm>
        </p:spPr>
        <p:txBody>
          <a:bodyPr/>
          <a:lstStyle/>
          <a:p>
            <a:r>
              <a:rPr lang="en-US" dirty="0"/>
              <a:t>Limited Capability</a:t>
            </a:r>
          </a:p>
        </p:txBody>
      </p:sp>
      <p:sp>
        <p:nvSpPr>
          <p:cNvPr id="3" name="Content Placeholder 2"/>
          <p:cNvSpPr>
            <a:spLocks noGrp="1"/>
          </p:cNvSpPr>
          <p:nvPr>
            <p:ph idx="1"/>
          </p:nvPr>
        </p:nvSpPr>
        <p:spPr/>
        <p:txBody>
          <a:bodyPr/>
          <a:lstStyle/>
          <a:p>
            <a:pPr marL="285750" lvl="1" indent="-285750">
              <a:buFontTx/>
              <a:buChar char="•"/>
            </a:pPr>
            <a:r>
              <a:rPr lang="en-US" sz="2400" dirty="0"/>
              <a:t>WGC does not provide all of the space geometry computational capability offered by the SPICE Toolkits</a:t>
            </a:r>
          </a:p>
          <a:p>
            <a:pPr lvl="1"/>
            <a:r>
              <a:rPr lang="en-US" dirty="0"/>
              <a:t>But WGC nevertheless provides substantial capability–likely more than is obvious at first glance</a:t>
            </a:r>
          </a:p>
          <a:p>
            <a:endParaRPr lang="en-US" dirty="0"/>
          </a:p>
          <a:p>
            <a:r>
              <a:rPr lang="en-US" dirty="0"/>
              <a:t>More capability might be added if the user community finds this tool useful</a:t>
            </a:r>
          </a:p>
        </p:txBody>
      </p:sp>
      <p:sp>
        <p:nvSpPr>
          <p:cNvPr id="4" name="Slide Number Placeholder 3"/>
          <p:cNvSpPr>
            <a:spLocks noGrp="1"/>
          </p:cNvSpPr>
          <p:nvPr>
            <p:ph type="sldNum" sz="quarter" idx="11"/>
          </p:nvPr>
        </p:nvSpPr>
        <p:spPr/>
        <p:txBody>
          <a:bodyPr/>
          <a:lstStyle/>
          <a:p>
            <a:fld id="{F9ABB4CC-4592-AC40-BC18-AB1229223659}" type="slidenum">
              <a:rPr lang="en-US" smtClean="0"/>
              <a:pPr/>
              <a:t>28</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5750405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6779" y="381000"/>
            <a:ext cx="2026196" cy="490391"/>
          </a:xfrm>
        </p:spPr>
        <p:txBody>
          <a:bodyPr/>
          <a:lstStyle/>
          <a:p>
            <a:r>
              <a:rPr lang="en-US" dirty="0"/>
              <a:t>Feedback</a:t>
            </a:r>
          </a:p>
        </p:txBody>
      </p:sp>
      <p:sp>
        <p:nvSpPr>
          <p:cNvPr id="3" name="Content Placeholder 2"/>
          <p:cNvSpPr>
            <a:spLocks noGrp="1"/>
          </p:cNvSpPr>
          <p:nvPr>
            <p:ph idx="1"/>
          </p:nvPr>
        </p:nvSpPr>
        <p:spPr/>
        <p:txBody>
          <a:bodyPr/>
          <a:lstStyle/>
          <a:p>
            <a:r>
              <a:rPr lang="en-US" dirty="0"/>
              <a:t>WGC includes a “</a:t>
            </a:r>
            <a:r>
              <a:rPr lang="en-US" i="1" dirty="0"/>
              <a:t>Feedback</a:t>
            </a:r>
            <a:r>
              <a:rPr lang="en-US" dirty="0"/>
              <a:t>” button, making it rather easy to provide the NAIF team with any sort of useful feedback…</a:t>
            </a:r>
          </a:p>
          <a:p>
            <a:pPr lvl="1"/>
            <a:r>
              <a:rPr lang="en-US" dirty="0"/>
              <a:t>What you like or don’t like about WGC</a:t>
            </a:r>
          </a:p>
          <a:p>
            <a:pPr lvl="1"/>
            <a:r>
              <a:rPr lang="en-US" dirty="0"/>
              <a:t>What seems incorrect, incomplete or unclear</a:t>
            </a:r>
          </a:p>
          <a:p>
            <a:pPr lvl="1"/>
            <a:r>
              <a:rPr lang="en-US" dirty="0"/>
              <a:t>What features you would like to see added</a:t>
            </a:r>
          </a:p>
          <a:p>
            <a:pPr lvl="2"/>
            <a:r>
              <a:rPr lang="en-US" dirty="0"/>
              <a:t>Caution: NAIF already has a long list of improvements we’d like to make, so we make no promises to act on any specific feedback</a:t>
            </a:r>
          </a:p>
        </p:txBody>
      </p:sp>
      <p:sp>
        <p:nvSpPr>
          <p:cNvPr id="4" name="Slide Number Placeholder 3"/>
          <p:cNvSpPr>
            <a:spLocks noGrp="1"/>
          </p:cNvSpPr>
          <p:nvPr>
            <p:ph type="sldNum" sz="quarter" idx="11"/>
          </p:nvPr>
        </p:nvSpPr>
        <p:spPr/>
        <p:txBody>
          <a:bodyPr/>
          <a:lstStyle/>
          <a:p>
            <a:fld id="{F9ABB4CC-4592-AC40-BC18-AB1229223659}" type="slidenum">
              <a:rPr lang="en-US" smtClean="0"/>
              <a:pPr/>
              <a:t>29</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3197193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7093" y="381000"/>
            <a:ext cx="2545569" cy="490391"/>
          </a:xfrm>
        </p:spPr>
        <p:txBody>
          <a:bodyPr/>
          <a:lstStyle/>
          <a:p>
            <a:r>
              <a:rPr lang="en-US" dirty="0"/>
              <a:t>Architecture</a:t>
            </a:r>
          </a:p>
        </p:txBody>
      </p:sp>
      <p:sp>
        <p:nvSpPr>
          <p:cNvPr id="3" name="Content Placeholder 2"/>
          <p:cNvSpPr>
            <a:spLocks noGrp="1"/>
          </p:cNvSpPr>
          <p:nvPr>
            <p:ph idx="1"/>
          </p:nvPr>
        </p:nvSpPr>
        <p:spPr>
          <a:xfrm>
            <a:off x="692150" y="1606550"/>
            <a:ext cx="8001000" cy="2057400"/>
          </a:xfrm>
        </p:spPr>
        <p:txBody>
          <a:bodyPr/>
          <a:lstStyle/>
          <a:p>
            <a:r>
              <a:rPr lang="en-US" dirty="0"/>
              <a:t>WGC uses a client-server architecture</a:t>
            </a:r>
          </a:p>
          <a:p>
            <a:pPr lvl="1"/>
            <a:r>
              <a:rPr lang="en-US" dirty="0"/>
              <a:t>The user needs only a computer running a web browser</a:t>
            </a:r>
          </a:p>
          <a:p>
            <a:pPr lvl="1"/>
            <a:r>
              <a:rPr lang="en-US" dirty="0"/>
              <a:t>The browser connects via Internet to a WGC  “computation engine” running on a server</a:t>
            </a:r>
          </a:p>
          <a:p>
            <a:pPr lvl="2"/>
            <a:r>
              <a:rPr lang="en-US" dirty="0"/>
              <a:t>The WGC server has access to a variety of SPICE kernel files</a:t>
            </a:r>
          </a:p>
        </p:txBody>
      </p:sp>
      <p:sp>
        <p:nvSpPr>
          <p:cNvPr id="4" name="Slide Number Placeholder 3"/>
          <p:cNvSpPr>
            <a:spLocks noGrp="1"/>
          </p:cNvSpPr>
          <p:nvPr>
            <p:ph type="sldNum" sz="quarter" idx="11"/>
          </p:nvPr>
        </p:nvSpPr>
        <p:spPr/>
        <p:txBody>
          <a:bodyPr/>
          <a:lstStyle/>
          <a:p>
            <a:fld id="{F9ABB4CC-4592-AC40-BC18-AB1229223659}" type="slidenum">
              <a:rPr lang="en-US" smtClean="0"/>
              <a:pPr/>
              <a:t>3</a:t>
            </a:fld>
            <a:endParaRPr lang="en-US" sz="1400" b="0" dirty="0">
              <a:latin typeface="Times New Roman" pitchFamily="27" charset="0"/>
            </a:endParaRPr>
          </a:p>
        </p:txBody>
      </p:sp>
      <p:pic>
        <p:nvPicPr>
          <p:cNvPr id="5" name="Picture 4" descr="12161398441887452118rgtaylor_csc_net_server.svg.m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3750" y="3968750"/>
            <a:ext cx="1184388" cy="1589712"/>
          </a:xfrm>
          <a:prstGeom prst="rect">
            <a:avLst/>
          </a:prstGeom>
        </p:spPr>
      </p:pic>
      <p:pic>
        <p:nvPicPr>
          <p:cNvPr id="7" name="Picture 6" descr="computer-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9350" y="4044950"/>
            <a:ext cx="1543050" cy="1543050"/>
          </a:xfrm>
          <a:prstGeom prst="rect">
            <a:avLst/>
          </a:prstGeom>
        </p:spPr>
      </p:pic>
      <p:sp>
        <p:nvSpPr>
          <p:cNvPr id="14" name="Left-Right Arrow 13"/>
          <p:cNvSpPr/>
          <p:nvPr/>
        </p:nvSpPr>
        <p:spPr bwMode="auto">
          <a:xfrm>
            <a:off x="2368550" y="4578350"/>
            <a:ext cx="3810000" cy="228600"/>
          </a:xfrm>
          <a:prstGeom prst="leftRightArrow">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pic>
        <p:nvPicPr>
          <p:cNvPr id="6" name="Picture 5" descr="internet-m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3950" y="4121150"/>
            <a:ext cx="1515103" cy="1296480"/>
          </a:xfrm>
          <a:prstGeom prst="rect">
            <a:avLst/>
          </a:prstGeom>
        </p:spPr>
      </p:pic>
      <p:sp>
        <p:nvSpPr>
          <p:cNvPr id="15" name="TextBox 14"/>
          <p:cNvSpPr txBox="1"/>
          <p:nvPr/>
        </p:nvSpPr>
        <p:spPr>
          <a:xfrm>
            <a:off x="7626350" y="5873750"/>
            <a:ext cx="1152567" cy="307777"/>
          </a:xfrm>
          <a:prstGeom prst="rect">
            <a:avLst/>
          </a:prstGeom>
          <a:noFill/>
        </p:spPr>
        <p:txBody>
          <a:bodyPr wrap="none" rtlCol="0">
            <a:spAutoFit/>
          </a:bodyPr>
          <a:lstStyle/>
          <a:p>
            <a:r>
              <a:rPr lang="en-US" sz="1400" dirty="0">
                <a:latin typeface="+mn-lt"/>
              </a:rPr>
              <a:t>SPICE Data</a:t>
            </a:r>
          </a:p>
        </p:txBody>
      </p:sp>
      <p:sp>
        <p:nvSpPr>
          <p:cNvPr id="17" name="TextBox 16"/>
          <p:cNvSpPr txBox="1"/>
          <p:nvPr/>
        </p:nvSpPr>
        <p:spPr>
          <a:xfrm>
            <a:off x="1149350" y="5645150"/>
            <a:ext cx="1390124" cy="307777"/>
          </a:xfrm>
          <a:prstGeom prst="rect">
            <a:avLst/>
          </a:prstGeom>
          <a:noFill/>
        </p:spPr>
        <p:txBody>
          <a:bodyPr wrap="none" rtlCol="0">
            <a:spAutoFit/>
          </a:bodyPr>
          <a:lstStyle/>
          <a:p>
            <a:r>
              <a:rPr lang="en-US" sz="1400" dirty="0">
                <a:latin typeface="+mn-lt"/>
              </a:rPr>
              <a:t>Your Computer</a:t>
            </a:r>
          </a:p>
        </p:txBody>
      </p:sp>
      <p:sp>
        <p:nvSpPr>
          <p:cNvPr id="19" name="Freeform 18"/>
          <p:cNvSpPr/>
          <p:nvPr/>
        </p:nvSpPr>
        <p:spPr>
          <a:xfrm>
            <a:off x="7056170" y="5137006"/>
            <a:ext cx="876432" cy="465798"/>
          </a:xfrm>
          <a:custGeom>
            <a:avLst/>
            <a:gdLst>
              <a:gd name="connsiteX0" fmla="*/ 0 w 876432"/>
              <a:gd name="connsiteY0" fmla="*/ 90178 h 465798"/>
              <a:gd name="connsiteX1" fmla="*/ 134148 w 876432"/>
              <a:gd name="connsiteY1" fmla="*/ 18632 h 465798"/>
              <a:gd name="connsiteX2" fmla="*/ 268296 w 876432"/>
              <a:gd name="connsiteY2" fmla="*/ 745 h 465798"/>
              <a:gd name="connsiteX3" fmla="*/ 438216 w 876432"/>
              <a:gd name="connsiteY3" fmla="*/ 36519 h 465798"/>
              <a:gd name="connsiteX4" fmla="*/ 482932 w 876432"/>
              <a:gd name="connsiteY4" fmla="*/ 134895 h 465798"/>
              <a:gd name="connsiteX5" fmla="*/ 518705 w 876432"/>
              <a:gd name="connsiteY5" fmla="*/ 260101 h 465798"/>
              <a:gd name="connsiteX6" fmla="*/ 634966 w 876432"/>
              <a:gd name="connsiteY6" fmla="*/ 367421 h 465798"/>
              <a:gd name="connsiteX7" fmla="*/ 751227 w 876432"/>
              <a:gd name="connsiteY7" fmla="*/ 385308 h 465798"/>
              <a:gd name="connsiteX8" fmla="*/ 876432 w 876432"/>
              <a:gd name="connsiteY8" fmla="*/ 465798 h 46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432" h="465798">
                <a:moveTo>
                  <a:pt x="0" y="90178"/>
                </a:moveTo>
                <a:cubicBezTo>
                  <a:pt x="44716" y="61857"/>
                  <a:pt x="89432" y="33537"/>
                  <a:pt x="134148" y="18632"/>
                </a:cubicBezTo>
                <a:cubicBezTo>
                  <a:pt x="178864" y="3727"/>
                  <a:pt x="217618" y="-2236"/>
                  <a:pt x="268296" y="745"/>
                </a:cubicBezTo>
                <a:cubicBezTo>
                  <a:pt x="318974" y="3726"/>
                  <a:pt x="402443" y="14161"/>
                  <a:pt x="438216" y="36519"/>
                </a:cubicBezTo>
                <a:cubicBezTo>
                  <a:pt x="473989" y="58877"/>
                  <a:pt x="469517" y="97631"/>
                  <a:pt x="482932" y="134895"/>
                </a:cubicBezTo>
                <a:cubicBezTo>
                  <a:pt x="496347" y="172159"/>
                  <a:pt x="493366" y="221347"/>
                  <a:pt x="518705" y="260101"/>
                </a:cubicBezTo>
                <a:cubicBezTo>
                  <a:pt x="544044" y="298855"/>
                  <a:pt x="596212" y="346553"/>
                  <a:pt x="634966" y="367421"/>
                </a:cubicBezTo>
                <a:cubicBezTo>
                  <a:pt x="673720" y="388289"/>
                  <a:pt x="710983" y="368912"/>
                  <a:pt x="751227" y="385308"/>
                </a:cubicBezTo>
                <a:cubicBezTo>
                  <a:pt x="791471" y="401704"/>
                  <a:pt x="876432" y="465798"/>
                  <a:pt x="876432" y="465798"/>
                </a:cubicBezTo>
              </a:path>
            </a:pathLst>
          </a:custGeom>
          <a:ln>
            <a:solidFill>
              <a:srgbClr val="000000"/>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pic>
        <p:nvPicPr>
          <p:cNvPr id="8" name="Picture 7" descr="11949856711586665480racked.svg.me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02550" y="4959350"/>
            <a:ext cx="882316" cy="838200"/>
          </a:xfrm>
          <a:prstGeom prst="rect">
            <a:avLst/>
          </a:prstGeom>
        </p:spPr>
      </p:pic>
      <p:sp>
        <p:nvSpPr>
          <p:cNvPr id="9" name="TextBox 8"/>
          <p:cNvSpPr txBox="1"/>
          <p:nvPr/>
        </p:nvSpPr>
        <p:spPr>
          <a:xfrm>
            <a:off x="3968750" y="4502150"/>
            <a:ext cx="880469" cy="338554"/>
          </a:xfrm>
          <a:prstGeom prst="rect">
            <a:avLst/>
          </a:prstGeom>
          <a:solidFill>
            <a:schemeClr val="bg1"/>
          </a:solidFill>
        </p:spPr>
        <p:txBody>
          <a:bodyPr wrap="none" rtlCol="0">
            <a:spAutoFit/>
          </a:bodyPr>
          <a:lstStyle/>
          <a:p>
            <a:r>
              <a:rPr lang="en-US" sz="1600" dirty="0">
                <a:latin typeface="+mn-lt"/>
              </a:rPr>
              <a:t>Internet</a:t>
            </a:r>
          </a:p>
        </p:txBody>
      </p:sp>
      <p:sp>
        <p:nvSpPr>
          <p:cNvPr id="10" name="Footer Placeholder 9"/>
          <p:cNvSpPr>
            <a:spLocks noGrp="1"/>
          </p:cNvSpPr>
          <p:nvPr>
            <p:ph type="ftr" sz="quarter" idx="10"/>
          </p:nvPr>
        </p:nvSpPr>
        <p:spPr/>
        <p:txBody>
          <a:bodyPr/>
          <a:lstStyle/>
          <a:p>
            <a:r>
              <a:rPr lang="en-US"/>
              <a:t>WebGeocalc</a:t>
            </a:r>
            <a:endParaRPr lang="en-US" dirty="0"/>
          </a:p>
        </p:txBody>
      </p:sp>
      <p:sp>
        <p:nvSpPr>
          <p:cNvPr id="18" name="TextBox 17"/>
          <p:cNvSpPr txBox="1"/>
          <p:nvPr/>
        </p:nvSpPr>
        <p:spPr>
          <a:xfrm>
            <a:off x="5873750" y="5568950"/>
            <a:ext cx="1676400" cy="738664"/>
          </a:xfrm>
          <a:prstGeom prst="rect">
            <a:avLst/>
          </a:prstGeom>
          <a:noFill/>
        </p:spPr>
        <p:txBody>
          <a:bodyPr wrap="square" rtlCol="0">
            <a:spAutoFit/>
          </a:bodyPr>
          <a:lstStyle/>
          <a:p>
            <a:pPr algn="ctr"/>
            <a:r>
              <a:rPr lang="en-US" sz="1400" dirty="0">
                <a:latin typeface="+mn-lt"/>
              </a:rPr>
              <a:t>WGC Server</a:t>
            </a:r>
          </a:p>
          <a:p>
            <a:pPr algn="ctr"/>
            <a:r>
              <a:rPr lang="en-US" sz="1400" dirty="0">
                <a:latin typeface="+mn-lt"/>
              </a:rPr>
              <a:t>running the WGC “geometry engine”</a:t>
            </a:r>
          </a:p>
        </p:txBody>
      </p:sp>
    </p:spTree>
    <p:extLst>
      <p:ext uri="{BB962C8B-B14F-4D97-AF65-F5344CB8AC3E}">
        <p14:creationId xmlns:p14="http://schemas.microsoft.com/office/powerpoint/2010/main" val="16235594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5285" y="381000"/>
            <a:ext cx="4369185" cy="490391"/>
          </a:xfrm>
        </p:spPr>
        <p:txBody>
          <a:bodyPr/>
          <a:lstStyle/>
          <a:p>
            <a:r>
              <a:rPr lang="en-US" dirty="0"/>
              <a:t>Problems Using WGC</a:t>
            </a:r>
          </a:p>
        </p:txBody>
      </p:sp>
      <p:sp>
        <p:nvSpPr>
          <p:cNvPr id="3" name="Content Placeholder 2"/>
          <p:cNvSpPr>
            <a:spLocks noGrp="1"/>
          </p:cNvSpPr>
          <p:nvPr>
            <p:ph idx="1"/>
          </p:nvPr>
        </p:nvSpPr>
        <p:spPr/>
        <p:txBody>
          <a:bodyPr/>
          <a:lstStyle/>
          <a:p>
            <a:r>
              <a:rPr lang="en-US" dirty="0"/>
              <a:t>There are several limitations and errors you might encounter in using WebGeocalc</a:t>
            </a:r>
          </a:p>
          <a:p>
            <a:pPr lvl="1"/>
            <a:endParaRPr lang="en-US" dirty="0"/>
          </a:p>
          <a:p>
            <a:pPr lvl="1"/>
            <a:r>
              <a:rPr lang="en-US" dirty="0"/>
              <a:t>See the next several pages for examples</a:t>
            </a:r>
          </a:p>
          <a:p>
            <a:pPr lvl="1"/>
            <a:endParaRPr lang="en-US" dirty="0"/>
          </a:p>
          <a:p>
            <a:pPr lvl="1"/>
            <a:r>
              <a:rPr lang="en-US" dirty="0"/>
              <a:t>Some of these conditions could be unique to the WGC installation at NAIF, and not exist with some other installation</a:t>
            </a:r>
          </a:p>
          <a:p>
            <a:endParaRPr lang="en-US" dirty="0"/>
          </a:p>
        </p:txBody>
      </p:sp>
      <p:sp>
        <p:nvSpPr>
          <p:cNvPr id="4" name="Slide Number Placeholder 3"/>
          <p:cNvSpPr>
            <a:spLocks noGrp="1"/>
          </p:cNvSpPr>
          <p:nvPr>
            <p:ph type="sldNum" sz="quarter" idx="11"/>
          </p:nvPr>
        </p:nvSpPr>
        <p:spPr/>
        <p:txBody>
          <a:bodyPr/>
          <a:lstStyle/>
          <a:p>
            <a:fld id="{F9ABB4CC-4592-AC40-BC18-AB1229223659}" type="slidenum">
              <a:rPr lang="en-US" smtClean="0"/>
              <a:pPr/>
              <a:t>30</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34171148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3578" y="381000"/>
            <a:ext cx="2772594" cy="490391"/>
          </a:xfrm>
        </p:spPr>
        <p:txBody>
          <a:bodyPr/>
          <a:lstStyle/>
          <a:p>
            <a:r>
              <a:rPr lang="en-US" dirty="0"/>
              <a:t>Missing Input</a:t>
            </a:r>
          </a:p>
        </p:txBody>
      </p:sp>
      <p:sp>
        <p:nvSpPr>
          <p:cNvPr id="3" name="Content Placeholder 2"/>
          <p:cNvSpPr>
            <a:spLocks noGrp="1"/>
          </p:cNvSpPr>
          <p:nvPr>
            <p:ph idx="1"/>
          </p:nvPr>
        </p:nvSpPr>
        <p:spPr>
          <a:xfrm>
            <a:off x="692150" y="1682750"/>
            <a:ext cx="7772400" cy="4114800"/>
          </a:xfrm>
        </p:spPr>
        <p:txBody>
          <a:bodyPr/>
          <a:lstStyle/>
          <a:p>
            <a:r>
              <a:rPr lang="en-US" dirty="0"/>
              <a:t>WGC will alert you to missing inputs.</a:t>
            </a:r>
          </a:p>
        </p:txBody>
      </p:sp>
      <p:sp>
        <p:nvSpPr>
          <p:cNvPr id="4" name="Slide Number Placeholder 3"/>
          <p:cNvSpPr>
            <a:spLocks noGrp="1"/>
          </p:cNvSpPr>
          <p:nvPr>
            <p:ph type="sldNum" sz="quarter" idx="11"/>
          </p:nvPr>
        </p:nvSpPr>
        <p:spPr/>
        <p:txBody>
          <a:bodyPr/>
          <a:lstStyle/>
          <a:p>
            <a:fld id="{F9ABB4CC-4592-AC40-BC18-AB1229223659}" type="slidenum">
              <a:rPr lang="en-US" smtClean="0"/>
              <a:pPr/>
              <a:t>31</a:t>
            </a:fld>
            <a:endParaRPr lang="en-US" sz="1400" b="0" dirty="0">
              <a:latin typeface="Times New Roman" pitchFamily="27" charset="0"/>
            </a:endParaRPr>
          </a:p>
        </p:txBody>
      </p:sp>
      <p:pic>
        <p:nvPicPr>
          <p:cNvPr id="5" name="Picture 4" descr="error_4.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550" y="2368550"/>
            <a:ext cx="6324600" cy="3311058"/>
          </a:xfrm>
          <a:prstGeom prst="rect">
            <a:avLst/>
          </a:prstGeom>
        </p:spPr>
      </p:pic>
      <p:cxnSp>
        <p:nvCxnSpPr>
          <p:cNvPr id="7" name="Straight Connector 6"/>
          <p:cNvCxnSpPr/>
          <p:nvPr/>
        </p:nvCxnSpPr>
        <p:spPr bwMode="auto">
          <a:xfrm flipV="1">
            <a:off x="7169150" y="3155825"/>
            <a:ext cx="0" cy="304800"/>
          </a:xfrm>
          <a:prstGeom prst="line">
            <a:avLst/>
          </a:prstGeom>
          <a:noFill/>
          <a:ln w="9525" cap="flat" cmpd="sng" algn="ctr">
            <a:solidFill>
              <a:schemeClr val="accent1"/>
            </a:solidFill>
            <a:prstDash val="solid"/>
            <a:round/>
            <a:headEnd type="none" w="med" len="med"/>
            <a:tailEnd type="none" w="med" len="med"/>
          </a:ln>
          <a:effectLst/>
        </p:spPr>
      </p:cxnSp>
      <p:sp>
        <p:nvSpPr>
          <p:cNvPr id="6" name="Footer Placeholder 5"/>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28375525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2707" y="387350"/>
            <a:ext cx="4301057" cy="490391"/>
          </a:xfrm>
        </p:spPr>
        <p:txBody>
          <a:bodyPr/>
          <a:lstStyle/>
          <a:p>
            <a:r>
              <a:rPr lang="en-US" dirty="0"/>
              <a:t>Request is Too Large</a:t>
            </a:r>
          </a:p>
        </p:txBody>
      </p:sp>
      <p:sp>
        <p:nvSpPr>
          <p:cNvPr id="3" name="Content Placeholder 2"/>
          <p:cNvSpPr>
            <a:spLocks noGrp="1"/>
          </p:cNvSpPr>
          <p:nvPr>
            <p:ph idx="1"/>
          </p:nvPr>
        </p:nvSpPr>
        <p:spPr>
          <a:xfrm>
            <a:off x="692150" y="1530350"/>
            <a:ext cx="7772400" cy="3124200"/>
          </a:xfrm>
        </p:spPr>
        <p:txBody>
          <a:bodyPr/>
          <a:lstStyle/>
          <a:p>
            <a:r>
              <a:rPr lang="en-US" dirty="0"/>
              <a:t>WGC has limits set on computational resources.</a:t>
            </a:r>
          </a:p>
          <a:p>
            <a:pPr lvl="1"/>
            <a:r>
              <a:rPr lang="en-US" dirty="0"/>
              <a:t>No more than 50,000 “Geometry Calculator” computations</a:t>
            </a:r>
          </a:p>
          <a:p>
            <a:pPr lvl="1"/>
            <a:r>
              <a:rPr lang="en-US" dirty="0"/>
              <a:t>No more than 10 million “Geometric Event Finder” time steps</a:t>
            </a:r>
          </a:p>
          <a:p>
            <a:pPr lvl="1"/>
            <a:r>
              <a:rPr lang="en-US" dirty="0"/>
              <a:t>No more than 3 minutes of wall clock time</a:t>
            </a:r>
          </a:p>
          <a:p>
            <a:r>
              <a:rPr lang="en-US" dirty="0"/>
              <a:t>If any of these limits will be (or have been) exceeded, you’ll see a message saying so and your computation request will be terminated.</a:t>
            </a:r>
          </a:p>
          <a:p>
            <a:r>
              <a:rPr lang="en-US" dirty="0"/>
              <a:t>Some examples:</a:t>
            </a:r>
          </a:p>
          <a:p>
            <a:endParaRPr lang="en-US" dirty="0"/>
          </a:p>
        </p:txBody>
      </p:sp>
      <p:sp>
        <p:nvSpPr>
          <p:cNvPr id="4" name="Slide Number Placeholder 3"/>
          <p:cNvSpPr>
            <a:spLocks noGrp="1"/>
          </p:cNvSpPr>
          <p:nvPr>
            <p:ph type="sldNum" sz="quarter" idx="11"/>
          </p:nvPr>
        </p:nvSpPr>
        <p:spPr/>
        <p:txBody>
          <a:bodyPr/>
          <a:lstStyle/>
          <a:p>
            <a:fld id="{F9ABB4CC-4592-AC40-BC18-AB1229223659}" type="slidenum">
              <a:rPr lang="en-US" smtClean="0"/>
              <a:pPr/>
              <a:t>32</a:t>
            </a:fld>
            <a:endParaRPr lang="en-US" sz="1400" b="0" dirty="0">
              <a:latin typeface="Times New Roman" pitchFamily="27" charset="0"/>
            </a:endParaRPr>
          </a:p>
        </p:txBody>
      </p:sp>
      <p:pic>
        <p:nvPicPr>
          <p:cNvPr id="6" name="Picture 5" descr="error_7.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369" y="5264150"/>
            <a:ext cx="8776853" cy="587805"/>
          </a:xfrm>
          <a:prstGeom prst="rect">
            <a:avLst/>
          </a:prstGeom>
          <a:solidFill>
            <a:schemeClr val="bg1"/>
          </a:solidFill>
          <a:ln>
            <a:noFill/>
          </a:ln>
        </p:spPr>
      </p:pic>
      <p:pic>
        <p:nvPicPr>
          <p:cNvPr id="7" name="Picture 6" descr="error_6.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350" y="4617754"/>
            <a:ext cx="8701315" cy="544602"/>
          </a:xfrm>
          <a:prstGeom prst="rect">
            <a:avLst/>
          </a:prstGeom>
        </p:spPr>
      </p:pic>
      <p:sp>
        <p:nvSpPr>
          <p:cNvPr id="5" name="Footer Placeholder 4"/>
          <p:cNvSpPr>
            <a:spLocks noGrp="1"/>
          </p:cNvSpPr>
          <p:nvPr>
            <p:ph type="ftr" sz="quarter" idx="10"/>
          </p:nvPr>
        </p:nvSpPr>
        <p:spPr/>
        <p:txBody>
          <a:bodyPr/>
          <a:lstStyle/>
          <a:p>
            <a:r>
              <a:rPr lang="en-US"/>
              <a:t>WebGeocalc</a:t>
            </a:r>
            <a:endParaRPr lang="en-US" dirty="0"/>
          </a:p>
        </p:txBody>
      </p:sp>
      <p:sp>
        <p:nvSpPr>
          <p:cNvPr id="9" name="Rectangle 8">
            <a:extLst>
              <a:ext uri="{FF2B5EF4-FFF2-40B4-BE49-F238E27FC236}">
                <a16:creationId xmlns:a16="http://schemas.microsoft.com/office/drawing/2014/main" id="{F1F1D9A3-5E12-564A-B1B5-F24932CF09F5}"/>
              </a:ext>
            </a:extLst>
          </p:cNvPr>
          <p:cNvSpPr/>
          <p:nvPr/>
        </p:nvSpPr>
        <p:spPr bwMode="auto">
          <a:xfrm>
            <a:off x="4049088" y="4746265"/>
            <a:ext cx="336722" cy="123638"/>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8" name="TextBox 7">
            <a:extLst>
              <a:ext uri="{FF2B5EF4-FFF2-40B4-BE49-F238E27FC236}">
                <a16:creationId xmlns:a16="http://schemas.microsoft.com/office/drawing/2014/main" id="{56BD4A80-6A31-E440-9D09-F577BE556A9F}"/>
              </a:ext>
            </a:extLst>
          </p:cNvPr>
          <p:cNvSpPr txBox="1"/>
          <p:nvPr/>
        </p:nvSpPr>
        <p:spPr>
          <a:xfrm>
            <a:off x="3972887" y="4704643"/>
            <a:ext cx="533400" cy="230832"/>
          </a:xfrm>
          <a:prstGeom prst="rect">
            <a:avLst/>
          </a:prstGeom>
          <a:noFill/>
        </p:spPr>
        <p:txBody>
          <a:bodyPr wrap="square" rtlCol="0">
            <a:spAutoFit/>
          </a:bodyPr>
          <a:lstStyle/>
          <a:p>
            <a:r>
              <a:rPr lang="en-US" sz="900" dirty="0">
                <a:solidFill>
                  <a:schemeClr val="accent1"/>
                </a:solidFill>
                <a:latin typeface="+mn-lt"/>
              </a:rPr>
              <a:t>50000</a:t>
            </a:r>
          </a:p>
        </p:txBody>
      </p:sp>
      <p:sp>
        <p:nvSpPr>
          <p:cNvPr id="10" name="Rectangle 9">
            <a:extLst>
              <a:ext uri="{FF2B5EF4-FFF2-40B4-BE49-F238E27FC236}">
                <a16:creationId xmlns:a16="http://schemas.microsoft.com/office/drawing/2014/main" id="{DDEBA758-B21D-1A49-BF54-9D3A620CAA7C}"/>
              </a:ext>
            </a:extLst>
          </p:cNvPr>
          <p:cNvSpPr/>
          <p:nvPr/>
        </p:nvSpPr>
        <p:spPr bwMode="auto">
          <a:xfrm>
            <a:off x="5208637" y="5407786"/>
            <a:ext cx="91572" cy="124127"/>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11" name="TextBox 10">
            <a:extLst>
              <a:ext uri="{FF2B5EF4-FFF2-40B4-BE49-F238E27FC236}">
                <a16:creationId xmlns:a16="http://schemas.microsoft.com/office/drawing/2014/main" id="{44287A4C-0642-B844-BA80-B1F7B22E9FA0}"/>
              </a:ext>
            </a:extLst>
          </p:cNvPr>
          <p:cNvSpPr txBox="1"/>
          <p:nvPr/>
        </p:nvSpPr>
        <p:spPr>
          <a:xfrm>
            <a:off x="5132438" y="5369234"/>
            <a:ext cx="142673" cy="230832"/>
          </a:xfrm>
          <a:prstGeom prst="rect">
            <a:avLst/>
          </a:prstGeom>
          <a:noFill/>
        </p:spPr>
        <p:txBody>
          <a:bodyPr wrap="square" rtlCol="0">
            <a:spAutoFit/>
          </a:bodyPr>
          <a:lstStyle/>
          <a:p>
            <a:r>
              <a:rPr lang="en-US" sz="900" dirty="0">
                <a:solidFill>
                  <a:schemeClr val="accent1"/>
                </a:solidFill>
                <a:latin typeface="+mn-lt"/>
              </a:rPr>
              <a:t>7</a:t>
            </a:r>
          </a:p>
        </p:txBody>
      </p:sp>
    </p:spTree>
    <p:extLst>
      <p:ext uri="{BB962C8B-B14F-4D97-AF65-F5344CB8AC3E}">
        <p14:creationId xmlns:p14="http://schemas.microsoft.com/office/powerpoint/2010/main" val="7510574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3319" y="381000"/>
            <a:ext cx="4553130" cy="490391"/>
          </a:xfrm>
        </p:spPr>
        <p:txBody>
          <a:bodyPr/>
          <a:lstStyle/>
          <a:p>
            <a:r>
              <a:rPr lang="en-US" dirty="0"/>
              <a:t>SPICE Error Messages</a:t>
            </a:r>
          </a:p>
        </p:txBody>
      </p:sp>
      <p:sp>
        <p:nvSpPr>
          <p:cNvPr id="3" name="Content Placeholder 2"/>
          <p:cNvSpPr>
            <a:spLocks noGrp="1"/>
          </p:cNvSpPr>
          <p:nvPr>
            <p:ph idx="1"/>
          </p:nvPr>
        </p:nvSpPr>
        <p:spPr>
          <a:xfrm>
            <a:off x="692150" y="1682750"/>
            <a:ext cx="7772400" cy="4114800"/>
          </a:xfrm>
        </p:spPr>
        <p:txBody>
          <a:bodyPr/>
          <a:lstStyle/>
          <a:p>
            <a:r>
              <a:rPr lang="en-US" dirty="0"/>
              <a:t>WGC will display a SPICE Toolkit error message when an underlying SPICE API is able to detect a problem.</a:t>
            </a:r>
          </a:p>
          <a:p>
            <a:r>
              <a:rPr lang="en-US" dirty="0"/>
              <a:t>These SPICE error messages all begin with:</a:t>
            </a:r>
          </a:p>
          <a:p>
            <a:pPr marL="457200" lvl="1" indent="0">
              <a:buNone/>
            </a:pPr>
            <a:r>
              <a:rPr lang="en-US" dirty="0"/>
              <a:t>“CSPICE_N00xx:”    followed by some text</a:t>
            </a:r>
          </a:p>
          <a:p>
            <a:endParaRPr lang="en-US" dirty="0"/>
          </a:p>
          <a:p>
            <a:r>
              <a:rPr lang="en-US" dirty="0"/>
              <a:t>Refer to the remaining charts for some examples.</a:t>
            </a:r>
          </a:p>
        </p:txBody>
      </p:sp>
      <p:sp>
        <p:nvSpPr>
          <p:cNvPr id="4" name="Slide Number Placeholder 3"/>
          <p:cNvSpPr>
            <a:spLocks noGrp="1"/>
          </p:cNvSpPr>
          <p:nvPr>
            <p:ph type="sldNum" sz="quarter" idx="11"/>
          </p:nvPr>
        </p:nvSpPr>
        <p:spPr/>
        <p:txBody>
          <a:bodyPr/>
          <a:lstStyle/>
          <a:p>
            <a:fld id="{F9ABB4CC-4592-AC40-BC18-AB1229223659}" type="slidenum">
              <a:rPr lang="en-US" smtClean="0"/>
              <a:pPr/>
              <a:t>33</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35345735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bwMode="auto">
          <a:xfrm>
            <a:off x="3511550" y="3822700"/>
            <a:ext cx="304800" cy="304800"/>
          </a:xfrm>
          <a:prstGeom prst="ellipse">
            <a:avLst/>
          </a:prstGeom>
          <a:solidFill>
            <a:schemeClr val="accent2">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 name="Title 1"/>
          <p:cNvSpPr>
            <a:spLocks noGrp="1"/>
          </p:cNvSpPr>
          <p:nvPr>
            <p:ph type="title"/>
          </p:nvPr>
        </p:nvSpPr>
        <p:spPr>
          <a:xfrm>
            <a:off x="2857309" y="381000"/>
            <a:ext cx="4985139" cy="490391"/>
          </a:xfrm>
        </p:spPr>
        <p:txBody>
          <a:bodyPr/>
          <a:lstStyle/>
          <a:p>
            <a:r>
              <a:rPr lang="en-US" dirty="0"/>
              <a:t>Unusable Time Tag(s) - 1</a:t>
            </a:r>
          </a:p>
        </p:txBody>
      </p:sp>
      <p:sp>
        <p:nvSpPr>
          <p:cNvPr id="3" name="Content Placeholder 2"/>
          <p:cNvSpPr>
            <a:spLocks noGrp="1"/>
          </p:cNvSpPr>
          <p:nvPr>
            <p:ph idx="1"/>
          </p:nvPr>
        </p:nvSpPr>
        <p:spPr>
          <a:xfrm>
            <a:off x="692150" y="1530350"/>
            <a:ext cx="7772400" cy="4648200"/>
          </a:xfrm>
        </p:spPr>
        <p:txBody>
          <a:bodyPr/>
          <a:lstStyle/>
          <a:p>
            <a:r>
              <a:rPr lang="en-US" dirty="0"/>
              <a:t>Time tag processing within WGC makes use of SPICE Toolkit modules.</a:t>
            </a:r>
          </a:p>
          <a:p>
            <a:r>
              <a:rPr lang="en-US" dirty="0"/>
              <a:t>These Toolkit modules offer a great deal of capability. But not every conceivable style of time tag, and not every time system, are acceptable.</a:t>
            </a:r>
          </a:p>
          <a:p>
            <a:r>
              <a:rPr lang="en-US" dirty="0"/>
              <a:t>What to do?</a:t>
            </a:r>
          </a:p>
          <a:p>
            <a:pPr lvl="1"/>
            <a:r>
              <a:rPr lang="en-US" dirty="0"/>
              <a:t>Use the help icons  </a:t>
            </a:r>
            <a:r>
              <a:rPr lang="en-US" dirty="0">
                <a:solidFill>
                  <a:schemeClr val="bg1"/>
                </a:solidFill>
              </a:rPr>
              <a:t>?</a:t>
            </a:r>
            <a:r>
              <a:rPr lang="en-US" dirty="0"/>
              <a:t>  next to any Time system or Time format input.</a:t>
            </a:r>
          </a:p>
          <a:p>
            <a:pPr lvl="1"/>
            <a:r>
              <a:rPr lang="en-US" dirty="0"/>
              <a:t>See Appendix 2 of the </a:t>
            </a:r>
            <a:r>
              <a:rPr lang="en-US" dirty="0">
                <a:hlinkClick r:id="rId2"/>
              </a:rPr>
              <a:t>CHRONOS User’s Guide</a:t>
            </a:r>
            <a:r>
              <a:rPr lang="en-US" dirty="0"/>
              <a:t> for some details and many examples.   </a:t>
            </a:r>
          </a:p>
          <a:p>
            <a:pPr lvl="2"/>
            <a:r>
              <a:rPr lang="en-US" sz="1200" dirty="0"/>
              <a:t>https://</a:t>
            </a:r>
            <a:r>
              <a:rPr lang="en-US" sz="1200" dirty="0" err="1"/>
              <a:t>naif.jpl.nasa.gov</a:t>
            </a:r>
            <a:r>
              <a:rPr lang="en-US" sz="1200" dirty="0"/>
              <a:t>/</a:t>
            </a:r>
            <a:r>
              <a:rPr lang="en-US" sz="1200" dirty="0" err="1"/>
              <a:t>misc</a:t>
            </a:r>
            <a:r>
              <a:rPr lang="en-US" sz="1200" dirty="0"/>
              <a:t>/</a:t>
            </a:r>
            <a:r>
              <a:rPr lang="en-US" sz="1200" dirty="0" err="1"/>
              <a:t>chronos_ug.html</a:t>
            </a:r>
            <a:endParaRPr lang="en-US" dirty="0"/>
          </a:p>
          <a:p>
            <a:pPr lvl="1"/>
            <a:r>
              <a:rPr lang="en-US" dirty="0"/>
              <a:t>See the </a:t>
            </a:r>
            <a:r>
              <a:rPr lang="en-US" dirty="0">
                <a:hlinkClick r:id="rId3"/>
              </a:rPr>
              <a:t>Time Required Reading</a:t>
            </a:r>
            <a:r>
              <a:rPr lang="en-US" dirty="0"/>
              <a:t> document for a full explanation of time treatment within SPICE.  </a:t>
            </a:r>
          </a:p>
          <a:p>
            <a:pPr lvl="2"/>
            <a:r>
              <a:rPr lang="en-US" sz="1200" dirty="0"/>
              <a:t>https://</a:t>
            </a:r>
            <a:r>
              <a:rPr lang="en-US" sz="1200" dirty="0" err="1"/>
              <a:t>naif.jpl.nasa.gov</a:t>
            </a:r>
            <a:r>
              <a:rPr lang="en-US" sz="1200" dirty="0"/>
              <a:t>/pub/</a:t>
            </a:r>
            <a:r>
              <a:rPr lang="en-US" sz="1200" dirty="0" err="1"/>
              <a:t>naif</a:t>
            </a:r>
            <a:r>
              <a:rPr lang="en-US" sz="1200" dirty="0"/>
              <a:t>/</a:t>
            </a:r>
            <a:r>
              <a:rPr lang="en-US" sz="1200" dirty="0" err="1"/>
              <a:t>toolkit_docs</a:t>
            </a:r>
            <a:r>
              <a:rPr lang="en-US" sz="1200" dirty="0"/>
              <a:t>/FORTRAN/</a:t>
            </a:r>
            <a:r>
              <a:rPr lang="en-US" sz="1200" dirty="0" err="1"/>
              <a:t>req</a:t>
            </a:r>
            <a:r>
              <a:rPr lang="en-US" sz="1200" dirty="0"/>
              <a:t>/</a:t>
            </a:r>
            <a:r>
              <a:rPr lang="en-US" sz="1200" dirty="0" err="1"/>
              <a:t>time.html</a:t>
            </a:r>
            <a:endParaRPr lang="en-US" dirty="0"/>
          </a:p>
        </p:txBody>
      </p:sp>
      <p:sp>
        <p:nvSpPr>
          <p:cNvPr id="4" name="Footer Placeholder 3"/>
          <p:cNvSpPr>
            <a:spLocks noGrp="1"/>
          </p:cNvSpPr>
          <p:nvPr>
            <p:ph type="ftr" sz="quarter" idx="10"/>
          </p:nvPr>
        </p:nvSpPr>
        <p:spPr/>
        <p:txBody>
          <a:bodyPr/>
          <a:lstStyle/>
          <a:p>
            <a:r>
              <a:rPr lang="en-US"/>
              <a:t>WebGeocalc</a:t>
            </a:r>
            <a:endParaRPr lang="en-US" dirty="0"/>
          </a:p>
        </p:txBody>
      </p:sp>
      <p:sp>
        <p:nvSpPr>
          <p:cNvPr id="5" name="Slide Number Placeholder 4"/>
          <p:cNvSpPr>
            <a:spLocks noGrp="1"/>
          </p:cNvSpPr>
          <p:nvPr>
            <p:ph type="sldNum" sz="quarter" idx="11"/>
          </p:nvPr>
        </p:nvSpPr>
        <p:spPr/>
        <p:txBody>
          <a:bodyPr/>
          <a:lstStyle/>
          <a:p>
            <a:fld id="{F9ABB4CC-4592-AC40-BC18-AB1229223659}" type="slidenum">
              <a:rPr lang="en-US" smtClean="0"/>
              <a:pPr/>
              <a:t>34</a:t>
            </a:fld>
            <a:endParaRPr lang="en-US" sz="1400" b="0" dirty="0">
              <a:latin typeface="Times New Roman" pitchFamily="27" charset="0"/>
            </a:endParaRPr>
          </a:p>
        </p:txBody>
      </p:sp>
    </p:spTree>
    <p:extLst>
      <p:ext uri="{BB962C8B-B14F-4D97-AF65-F5344CB8AC3E}">
        <p14:creationId xmlns:p14="http://schemas.microsoft.com/office/powerpoint/2010/main" val="18369850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309" y="381000"/>
            <a:ext cx="4985139" cy="490391"/>
          </a:xfrm>
        </p:spPr>
        <p:txBody>
          <a:bodyPr/>
          <a:lstStyle/>
          <a:p>
            <a:r>
              <a:rPr lang="en-US" dirty="0"/>
              <a:t>Unusable Time Tag(s) - 2</a:t>
            </a:r>
          </a:p>
        </p:txBody>
      </p:sp>
      <p:sp>
        <p:nvSpPr>
          <p:cNvPr id="3" name="Content Placeholder 2"/>
          <p:cNvSpPr>
            <a:spLocks noGrp="1"/>
          </p:cNvSpPr>
          <p:nvPr>
            <p:ph idx="1"/>
          </p:nvPr>
        </p:nvSpPr>
        <p:spPr>
          <a:xfrm>
            <a:off x="463550" y="1454150"/>
            <a:ext cx="8610600" cy="4648200"/>
          </a:xfrm>
        </p:spPr>
        <p:txBody>
          <a:bodyPr/>
          <a:lstStyle/>
          <a:p>
            <a:r>
              <a:rPr lang="en-US" dirty="0"/>
              <a:t>A few examples of bad time tags and resultant error messages.</a:t>
            </a:r>
          </a:p>
          <a:p>
            <a:pPr lvl="1"/>
            <a:r>
              <a:rPr lang="en-US" dirty="0"/>
              <a:t>Using UTC and Calendar format, and inputting:   2010:10:03 05:44:12</a:t>
            </a:r>
          </a:p>
          <a:p>
            <a:pPr lvl="1"/>
            <a:endParaRPr lang="en-US" dirty="0"/>
          </a:p>
          <a:p>
            <a:pPr lvl="1"/>
            <a:endParaRPr lang="en-US" dirty="0"/>
          </a:p>
          <a:p>
            <a:pPr lvl="2"/>
            <a:r>
              <a:rPr lang="en-US" sz="1600" dirty="0"/>
              <a:t>Would have worked using: 2010-10-03 05:44:12 or 2010/10/03 05:44:12</a:t>
            </a:r>
          </a:p>
          <a:p>
            <a:pPr lvl="1"/>
            <a:r>
              <a:rPr lang="en-US" dirty="0"/>
              <a:t>Using UTC and Calendar format, and inputting:    2455160.098304</a:t>
            </a:r>
          </a:p>
          <a:p>
            <a:pPr lvl="1"/>
            <a:endParaRPr lang="en-US" dirty="0"/>
          </a:p>
          <a:p>
            <a:pPr lvl="2"/>
            <a:endParaRPr lang="en-US" dirty="0"/>
          </a:p>
          <a:p>
            <a:pPr lvl="2"/>
            <a:r>
              <a:rPr lang="en-US" dirty="0"/>
              <a:t>Needed to specify “Julian date” format</a:t>
            </a:r>
          </a:p>
          <a:p>
            <a:pPr lvl="1"/>
            <a:r>
              <a:rPr lang="en-US" dirty="0"/>
              <a:t>Using UTC and Calendar format, and inputting:   2010:10:03T05:44:12</a:t>
            </a:r>
          </a:p>
          <a:p>
            <a:pPr lvl="1"/>
            <a:endParaRPr lang="en-US" dirty="0"/>
          </a:p>
          <a:p>
            <a:pPr lvl="1"/>
            <a:endParaRPr lang="en-US" dirty="0"/>
          </a:p>
          <a:p>
            <a:pPr lvl="2"/>
            <a:r>
              <a:rPr lang="en-US" dirty="0"/>
              <a:t>Instead, use an ISO-defined format such as:  2010-10-03T05:44:12</a:t>
            </a:r>
          </a:p>
          <a:p>
            <a:pPr lvl="3"/>
            <a:r>
              <a:rPr lang="en-US" dirty="0"/>
              <a:t>(For separators, use dashes before the “T” and colons after the “T”)</a:t>
            </a:r>
          </a:p>
          <a:p>
            <a:pPr lvl="1"/>
            <a:endParaRPr lang="en-US" dirty="0"/>
          </a:p>
        </p:txBody>
      </p:sp>
      <p:sp>
        <p:nvSpPr>
          <p:cNvPr id="4" name="Footer Placeholder 3"/>
          <p:cNvSpPr>
            <a:spLocks noGrp="1"/>
          </p:cNvSpPr>
          <p:nvPr>
            <p:ph type="ftr" sz="quarter" idx="10"/>
          </p:nvPr>
        </p:nvSpPr>
        <p:spPr/>
        <p:txBody>
          <a:bodyPr/>
          <a:lstStyle/>
          <a:p>
            <a:r>
              <a:rPr lang="en-US"/>
              <a:t>WebGeocalc</a:t>
            </a:r>
            <a:endParaRPr lang="en-US" dirty="0"/>
          </a:p>
        </p:txBody>
      </p:sp>
      <p:sp>
        <p:nvSpPr>
          <p:cNvPr id="5" name="Slide Number Placeholder 4"/>
          <p:cNvSpPr>
            <a:spLocks noGrp="1"/>
          </p:cNvSpPr>
          <p:nvPr>
            <p:ph type="sldNum" sz="quarter" idx="11"/>
          </p:nvPr>
        </p:nvSpPr>
        <p:spPr/>
        <p:txBody>
          <a:bodyPr/>
          <a:lstStyle/>
          <a:p>
            <a:fld id="{F9ABB4CC-4592-AC40-BC18-AB1229223659}" type="slidenum">
              <a:rPr lang="en-US" smtClean="0"/>
              <a:pPr/>
              <a:t>35</a:t>
            </a:fld>
            <a:endParaRPr lang="en-US" sz="1400" b="0" dirty="0">
              <a:latin typeface="Times New Roman" pitchFamily="27" charset="0"/>
            </a:endParaRPr>
          </a:p>
        </p:txBody>
      </p:sp>
      <p:pic>
        <p:nvPicPr>
          <p:cNvPr id="9" name="Picture 8" descr="Screen Shot 2015-04-17 at 1.46.1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350" y="2597150"/>
            <a:ext cx="7391400" cy="553417"/>
          </a:xfrm>
          <a:prstGeom prst="rect">
            <a:avLst/>
          </a:prstGeom>
        </p:spPr>
      </p:pic>
      <p:pic>
        <p:nvPicPr>
          <p:cNvPr id="10" name="Picture 9" descr="Screen Shot 2015-04-17 at 2.09.2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0350" y="3892550"/>
            <a:ext cx="7467600" cy="624033"/>
          </a:xfrm>
          <a:prstGeom prst="rect">
            <a:avLst/>
          </a:prstGeom>
        </p:spPr>
      </p:pic>
      <p:pic>
        <p:nvPicPr>
          <p:cNvPr id="12" name="Picture 11" descr="Screen Shot 2015-04-17 at 2.16.14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0350" y="5096567"/>
            <a:ext cx="7467600" cy="611928"/>
          </a:xfrm>
          <a:prstGeom prst="rect">
            <a:avLst/>
          </a:prstGeom>
        </p:spPr>
      </p:pic>
    </p:spTree>
    <p:extLst>
      <p:ext uri="{BB962C8B-B14F-4D97-AF65-F5344CB8AC3E}">
        <p14:creationId xmlns:p14="http://schemas.microsoft.com/office/powerpoint/2010/main" val="7941547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309" y="381000"/>
            <a:ext cx="4985139" cy="490391"/>
          </a:xfrm>
        </p:spPr>
        <p:txBody>
          <a:bodyPr/>
          <a:lstStyle/>
          <a:p>
            <a:r>
              <a:rPr lang="en-US" dirty="0"/>
              <a:t>Unusable Time Tag(s) - 3</a:t>
            </a:r>
          </a:p>
        </p:txBody>
      </p:sp>
      <p:sp>
        <p:nvSpPr>
          <p:cNvPr id="3" name="Content Placeholder 2"/>
          <p:cNvSpPr>
            <a:spLocks noGrp="1"/>
          </p:cNvSpPr>
          <p:nvPr>
            <p:ph idx="1"/>
          </p:nvPr>
        </p:nvSpPr>
        <p:spPr>
          <a:xfrm>
            <a:off x="43794" y="1454150"/>
            <a:ext cx="9112906" cy="5175250"/>
          </a:xfrm>
        </p:spPr>
        <p:txBody>
          <a:bodyPr/>
          <a:lstStyle/>
          <a:p>
            <a:r>
              <a:rPr lang="en-US" dirty="0"/>
              <a:t>A few more examples of bad time tags and resultant error messages.</a:t>
            </a:r>
          </a:p>
          <a:p>
            <a:pPr lvl="1"/>
            <a:r>
              <a:rPr lang="en-US" dirty="0"/>
              <a:t>Using UTC and Calendar format, and inputting:   2010-10-03 05:44:12 JD</a:t>
            </a:r>
          </a:p>
          <a:p>
            <a:pPr lvl="1"/>
            <a:endParaRPr lang="en-US" dirty="0"/>
          </a:p>
          <a:p>
            <a:pPr lvl="1"/>
            <a:endParaRPr lang="en-US" dirty="0"/>
          </a:p>
          <a:p>
            <a:pPr lvl="2"/>
            <a:r>
              <a:rPr lang="en-US" sz="1600" dirty="0"/>
              <a:t>2010-10-03 05:44:12 is not a Julian date format: remove the trailing JD</a:t>
            </a:r>
          </a:p>
          <a:p>
            <a:pPr lvl="1"/>
            <a:r>
              <a:rPr lang="en-US" dirty="0"/>
              <a:t>Using TDB and Julian date format, and inputting: 2.4404005000000000 D+06</a:t>
            </a:r>
          </a:p>
          <a:p>
            <a:pPr lvl="1"/>
            <a:endParaRPr lang="en-US" dirty="0"/>
          </a:p>
          <a:p>
            <a:pPr lvl="2"/>
            <a:endParaRPr lang="en-US" dirty="0"/>
          </a:p>
          <a:p>
            <a:pPr lvl="2"/>
            <a:r>
              <a:rPr lang="en-US" dirty="0"/>
              <a:t>“E” and “D” exponent notations are not allowed</a:t>
            </a:r>
          </a:p>
          <a:p>
            <a:pPr lvl="1"/>
            <a:r>
              <a:rPr lang="en-US" dirty="0"/>
              <a:t>Using Spacecraft clock and Spacecraft clock string format, and inputting: </a:t>
            </a:r>
            <a:r>
              <a:rPr lang="en-US" sz="1600" dirty="0"/>
              <a:t>81138762:563</a:t>
            </a:r>
          </a:p>
          <a:p>
            <a:pPr lvl="1"/>
            <a:endParaRPr lang="en-US" sz="1600" dirty="0"/>
          </a:p>
          <a:p>
            <a:pPr lvl="1"/>
            <a:endParaRPr lang="en-US" sz="1600" dirty="0"/>
          </a:p>
          <a:p>
            <a:pPr lvl="2"/>
            <a:r>
              <a:rPr lang="en-US" sz="1600" dirty="0"/>
              <a:t>The Spacecraft clock ID value is 0, which is not a valid clock ID. Either you did not load an archival kernel set (containing the mission SCLK kernel) or you did not manually load a SCLK kernel.</a:t>
            </a:r>
          </a:p>
          <a:p>
            <a:pPr lvl="1"/>
            <a:endParaRPr lang="en-US" dirty="0"/>
          </a:p>
          <a:p>
            <a:pPr marL="457200" lvl="1" indent="0">
              <a:buNone/>
            </a:pPr>
            <a:endParaRPr lang="en-US" dirty="0"/>
          </a:p>
          <a:p>
            <a:pPr marL="457200" lvl="1" indent="0">
              <a:buNone/>
            </a:pPr>
            <a:endParaRPr lang="en-US" dirty="0"/>
          </a:p>
        </p:txBody>
      </p:sp>
      <p:sp>
        <p:nvSpPr>
          <p:cNvPr id="4" name="Footer Placeholder 3"/>
          <p:cNvSpPr>
            <a:spLocks noGrp="1"/>
          </p:cNvSpPr>
          <p:nvPr>
            <p:ph type="ftr" sz="quarter" idx="10"/>
          </p:nvPr>
        </p:nvSpPr>
        <p:spPr/>
        <p:txBody>
          <a:bodyPr/>
          <a:lstStyle/>
          <a:p>
            <a:r>
              <a:rPr lang="en-US"/>
              <a:t>WebGeocalc</a:t>
            </a:r>
            <a:endParaRPr lang="en-US" dirty="0"/>
          </a:p>
        </p:txBody>
      </p:sp>
      <p:sp>
        <p:nvSpPr>
          <p:cNvPr id="5" name="Slide Number Placeholder 4"/>
          <p:cNvSpPr>
            <a:spLocks noGrp="1"/>
          </p:cNvSpPr>
          <p:nvPr>
            <p:ph type="sldNum" sz="quarter" idx="11"/>
          </p:nvPr>
        </p:nvSpPr>
        <p:spPr/>
        <p:txBody>
          <a:bodyPr/>
          <a:lstStyle/>
          <a:p>
            <a:fld id="{F9ABB4CC-4592-AC40-BC18-AB1229223659}" type="slidenum">
              <a:rPr lang="en-US" smtClean="0"/>
              <a:pPr/>
              <a:t>36</a:t>
            </a:fld>
            <a:endParaRPr lang="en-US" sz="1400" b="0" dirty="0">
              <a:latin typeface="Times New Roman" pitchFamily="27" charset="0"/>
            </a:endParaRPr>
          </a:p>
        </p:txBody>
      </p:sp>
      <p:pic>
        <p:nvPicPr>
          <p:cNvPr id="6" name="Picture 5" descr="Screen Shot 2015-04-17 at 2.31.2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4150" y="2520950"/>
            <a:ext cx="7315200" cy="640080"/>
          </a:xfrm>
          <a:prstGeom prst="rect">
            <a:avLst/>
          </a:prstGeom>
        </p:spPr>
      </p:pic>
      <p:pic>
        <p:nvPicPr>
          <p:cNvPr id="7" name="Picture 6" descr="Screen Shot 2015-04-17 at 3.32.5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4150" y="3816350"/>
            <a:ext cx="7391400" cy="627087"/>
          </a:xfrm>
          <a:prstGeom prst="rect">
            <a:avLst/>
          </a:prstGeom>
        </p:spPr>
      </p:pic>
      <p:pic>
        <p:nvPicPr>
          <p:cNvPr id="8" name="Picture 7" descr="Screen Shot 2015-04-17 at 3.57.0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4150" y="5264150"/>
            <a:ext cx="7391400" cy="637367"/>
          </a:xfrm>
          <a:prstGeom prst="rect">
            <a:avLst/>
          </a:prstGeom>
        </p:spPr>
      </p:pic>
    </p:spTree>
    <p:extLst>
      <p:ext uri="{BB962C8B-B14F-4D97-AF65-F5344CB8AC3E}">
        <p14:creationId xmlns:p14="http://schemas.microsoft.com/office/powerpoint/2010/main" val="21696468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9055D-B99D-F448-9881-688C09CE6FD1}"/>
              </a:ext>
            </a:extLst>
          </p:cNvPr>
          <p:cNvSpPr>
            <a:spLocks noGrp="1"/>
          </p:cNvSpPr>
          <p:nvPr>
            <p:ph type="title"/>
          </p:nvPr>
        </p:nvSpPr>
        <p:spPr>
          <a:xfrm>
            <a:off x="2281553" y="19360"/>
            <a:ext cx="5932714" cy="908197"/>
          </a:xfrm>
        </p:spPr>
        <p:txBody>
          <a:bodyPr/>
          <a:lstStyle/>
          <a:p>
            <a:r>
              <a:rPr lang="en-US" dirty="0"/>
              <a:t>Incorrect Use of</a:t>
            </a:r>
            <a:br>
              <a:rPr lang="en-US" dirty="0"/>
            </a:br>
            <a:r>
              <a:rPr lang="en-US" dirty="0"/>
              <a:t>or Interpretation of Time Tags</a:t>
            </a:r>
          </a:p>
        </p:txBody>
      </p:sp>
      <p:sp>
        <p:nvSpPr>
          <p:cNvPr id="3" name="Content Placeholder 2">
            <a:extLst>
              <a:ext uri="{FF2B5EF4-FFF2-40B4-BE49-F238E27FC236}">
                <a16:creationId xmlns:a16="http://schemas.microsoft.com/office/drawing/2014/main" id="{EC970CFB-C32F-134D-B435-A8575B79F6BC}"/>
              </a:ext>
            </a:extLst>
          </p:cNvPr>
          <p:cNvSpPr>
            <a:spLocks noGrp="1"/>
          </p:cNvSpPr>
          <p:nvPr>
            <p:ph idx="1"/>
          </p:nvPr>
        </p:nvSpPr>
        <p:spPr>
          <a:xfrm>
            <a:off x="692150" y="1682750"/>
            <a:ext cx="7772400" cy="4946650"/>
          </a:xfrm>
        </p:spPr>
        <p:txBody>
          <a:bodyPr/>
          <a:lstStyle/>
          <a:p>
            <a:r>
              <a:rPr lang="en-US" dirty="0"/>
              <a:t>Be aware that a time tag of this general form:</a:t>
            </a:r>
          </a:p>
          <a:p>
            <a:pPr marL="457200" lvl="1" indent="0">
              <a:buNone/>
            </a:pPr>
            <a:r>
              <a:rPr lang="en-US" dirty="0"/>
              <a:t>2019 DEC 18 13:21:53.261</a:t>
            </a:r>
          </a:p>
          <a:p>
            <a:pPr marL="0" indent="0">
              <a:buNone/>
            </a:pPr>
            <a:r>
              <a:rPr lang="en-US" dirty="0"/>
              <a:t>that you’ve taken from elsewhere, or that you have produced using SPICE–what we call calendar format–could represent a time in either the UTC or the TDB (a.k.a. ET) time system. Be sure you know which time system you are dealing with!</a:t>
            </a:r>
          </a:p>
          <a:p>
            <a:pPr lvl="1"/>
            <a:r>
              <a:rPr lang="en-US" dirty="0"/>
              <a:t>Refer to the “Time” tutorial for further information</a:t>
            </a:r>
          </a:p>
          <a:p>
            <a:r>
              <a:rPr lang="en-US" dirty="0"/>
              <a:t>Spacecraft clock times occur as either a SCLK string or a double precision number of tics.</a:t>
            </a:r>
          </a:p>
          <a:p>
            <a:pPr lvl="1"/>
            <a:r>
              <a:rPr lang="en-US" dirty="0"/>
              <a:t>SCLK strings often appear like this:  53321876.214</a:t>
            </a:r>
          </a:p>
          <a:p>
            <a:pPr lvl="1"/>
            <a:r>
              <a:rPr lang="en-US" dirty="0"/>
              <a:t>The decimal character within this string is </a:t>
            </a:r>
            <a:r>
              <a:rPr lang="en-US" u="sng" dirty="0"/>
              <a:t>NOT</a:t>
            </a:r>
            <a:r>
              <a:rPr lang="en-US" dirty="0"/>
              <a:t> a decimal point; rather it is simply a separator between the two parts of the clock string.  See the “LSK and SCLK” tutorial for details.</a:t>
            </a:r>
          </a:p>
        </p:txBody>
      </p:sp>
      <p:sp>
        <p:nvSpPr>
          <p:cNvPr id="4" name="Footer Placeholder 3">
            <a:extLst>
              <a:ext uri="{FF2B5EF4-FFF2-40B4-BE49-F238E27FC236}">
                <a16:creationId xmlns:a16="http://schemas.microsoft.com/office/drawing/2014/main" id="{D9778ABB-8CF8-6C49-A996-9B39E1B7975A}"/>
              </a:ext>
            </a:extLst>
          </p:cNvPr>
          <p:cNvSpPr>
            <a:spLocks noGrp="1"/>
          </p:cNvSpPr>
          <p:nvPr>
            <p:ph type="ftr" sz="quarter" idx="10"/>
          </p:nvPr>
        </p:nvSpPr>
        <p:spPr/>
        <p:txBody>
          <a:bodyPr/>
          <a:lstStyle/>
          <a:p>
            <a:r>
              <a:rPr lang="en-US"/>
              <a:t>WebGeocalc</a:t>
            </a:r>
            <a:endParaRPr lang="en-US" dirty="0"/>
          </a:p>
        </p:txBody>
      </p:sp>
      <p:sp>
        <p:nvSpPr>
          <p:cNvPr id="5" name="Slide Number Placeholder 4">
            <a:extLst>
              <a:ext uri="{FF2B5EF4-FFF2-40B4-BE49-F238E27FC236}">
                <a16:creationId xmlns:a16="http://schemas.microsoft.com/office/drawing/2014/main" id="{0693064C-A8D5-1D4C-9F6B-3C759076CB87}"/>
              </a:ext>
            </a:extLst>
          </p:cNvPr>
          <p:cNvSpPr>
            <a:spLocks noGrp="1"/>
          </p:cNvSpPr>
          <p:nvPr>
            <p:ph type="sldNum" sz="quarter" idx="11"/>
          </p:nvPr>
        </p:nvSpPr>
        <p:spPr/>
        <p:txBody>
          <a:bodyPr/>
          <a:lstStyle/>
          <a:p>
            <a:fld id="{F9ABB4CC-4592-AC40-BC18-AB1229223659}" type="slidenum">
              <a:rPr lang="en-US" smtClean="0"/>
              <a:pPr/>
              <a:t>37</a:t>
            </a:fld>
            <a:endParaRPr lang="en-US" sz="1400" b="0" dirty="0">
              <a:latin typeface="Times New Roman" pitchFamily="27" charset="0"/>
            </a:endParaRPr>
          </a:p>
        </p:txBody>
      </p:sp>
    </p:spTree>
    <p:extLst>
      <p:ext uri="{BB962C8B-B14F-4D97-AF65-F5344CB8AC3E}">
        <p14:creationId xmlns:p14="http://schemas.microsoft.com/office/powerpoint/2010/main" val="37598180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82550" y="2368550"/>
            <a:ext cx="8915400" cy="29718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 name="Title 1"/>
          <p:cNvSpPr>
            <a:spLocks noGrp="1"/>
          </p:cNvSpPr>
          <p:nvPr>
            <p:ph type="title"/>
          </p:nvPr>
        </p:nvSpPr>
        <p:spPr>
          <a:xfrm>
            <a:off x="3063095" y="381000"/>
            <a:ext cx="4573568" cy="490391"/>
          </a:xfrm>
        </p:spPr>
        <p:txBody>
          <a:bodyPr/>
          <a:lstStyle/>
          <a:p>
            <a:r>
              <a:rPr lang="en-US" dirty="0"/>
              <a:t>Time out of Bounds - 1</a:t>
            </a:r>
          </a:p>
        </p:txBody>
      </p:sp>
      <p:sp>
        <p:nvSpPr>
          <p:cNvPr id="3" name="Content Placeholder 2"/>
          <p:cNvSpPr>
            <a:spLocks noGrp="1"/>
          </p:cNvSpPr>
          <p:nvPr>
            <p:ph idx="1"/>
          </p:nvPr>
        </p:nvSpPr>
        <p:spPr>
          <a:xfrm>
            <a:off x="692150" y="1530350"/>
            <a:ext cx="7772400" cy="4114800"/>
          </a:xfrm>
        </p:spPr>
        <p:txBody>
          <a:bodyPr/>
          <a:lstStyle/>
          <a:p>
            <a:r>
              <a:rPr lang="en-US" dirty="0"/>
              <a:t>WGC will display a SPICE error message when SPICE is able to detect a problem. </a:t>
            </a:r>
          </a:p>
          <a:p>
            <a:endParaRPr lang="en-US" dirty="0"/>
          </a:p>
          <a:p>
            <a:endParaRPr lang="en-US" dirty="0"/>
          </a:p>
          <a:p>
            <a:endParaRPr lang="en-US" dirty="0"/>
          </a:p>
          <a:p>
            <a:endParaRPr lang="en-US" dirty="0"/>
          </a:p>
          <a:p>
            <a:endParaRPr lang="en-US" dirty="0"/>
          </a:p>
          <a:p>
            <a:endParaRPr lang="en-US" dirty="0"/>
          </a:p>
          <a:p>
            <a:endParaRPr lang="en-US" dirty="0"/>
          </a:p>
          <a:p>
            <a:r>
              <a:rPr lang="en-US" sz="2000" dirty="0"/>
              <a:t>In this example the user requested the position of Mercury relative to the MESSENGER spacecraft at a time outside the bounds of loaded SPK kernels. (In this case it was </a:t>
            </a:r>
            <a:r>
              <a:rPr lang="en-US" sz="2000" u="sng" dirty="0"/>
              <a:t>before MESSENGER was launched</a:t>
            </a:r>
            <a:r>
              <a:rPr lang="en-US" sz="2000" dirty="0"/>
              <a:t>.)</a:t>
            </a:r>
          </a:p>
        </p:txBody>
      </p:sp>
      <p:sp>
        <p:nvSpPr>
          <p:cNvPr id="4" name="Slide Number Placeholder 3"/>
          <p:cNvSpPr>
            <a:spLocks noGrp="1"/>
          </p:cNvSpPr>
          <p:nvPr>
            <p:ph type="sldNum" sz="quarter" idx="11"/>
          </p:nvPr>
        </p:nvSpPr>
        <p:spPr/>
        <p:txBody>
          <a:bodyPr/>
          <a:lstStyle/>
          <a:p>
            <a:fld id="{F9ABB4CC-4592-AC40-BC18-AB1229223659}" type="slidenum">
              <a:rPr lang="en-US" smtClean="0"/>
              <a:pPr/>
              <a:t>38</a:t>
            </a:fld>
            <a:endParaRPr lang="en-US" sz="1400" b="0" dirty="0">
              <a:latin typeface="Times New Roman" pitchFamily="27" charset="0"/>
            </a:endParaRPr>
          </a:p>
        </p:txBody>
      </p:sp>
      <p:sp>
        <p:nvSpPr>
          <p:cNvPr id="6" name="Footer Placeholder 5"/>
          <p:cNvSpPr>
            <a:spLocks noGrp="1"/>
          </p:cNvSpPr>
          <p:nvPr>
            <p:ph type="ftr" sz="quarter" idx="10"/>
          </p:nvPr>
        </p:nvSpPr>
        <p:spPr/>
        <p:txBody>
          <a:bodyPr/>
          <a:lstStyle/>
          <a:p>
            <a:r>
              <a:rPr lang="en-US"/>
              <a:t>WebGeocalc</a:t>
            </a:r>
            <a:endParaRPr lang="en-US" dirty="0"/>
          </a:p>
        </p:txBody>
      </p:sp>
      <p:pic>
        <p:nvPicPr>
          <p:cNvPr id="5" name="Picture 4" descr="error_5.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150" y="2520950"/>
            <a:ext cx="8610600" cy="2820343"/>
          </a:xfrm>
          <a:prstGeom prst="rect">
            <a:avLst/>
          </a:prstGeom>
          <a:noFill/>
        </p:spPr>
      </p:pic>
    </p:spTree>
    <p:extLst>
      <p:ext uri="{BB962C8B-B14F-4D97-AF65-F5344CB8AC3E}">
        <p14:creationId xmlns:p14="http://schemas.microsoft.com/office/powerpoint/2010/main" val="35721529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3095" y="381000"/>
            <a:ext cx="4573568" cy="490391"/>
          </a:xfrm>
        </p:spPr>
        <p:txBody>
          <a:bodyPr/>
          <a:lstStyle/>
          <a:p>
            <a:r>
              <a:rPr lang="en-US" dirty="0"/>
              <a:t>Time out of Bounds - 2</a:t>
            </a:r>
          </a:p>
        </p:txBody>
      </p:sp>
      <p:sp>
        <p:nvSpPr>
          <p:cNvPr id="3" name="Content Placeholder 2"/>
          <p:cNvSpPr>
            <a:spLocks noGrp="1"/>
          </p:cNvSpPr>
          <p:nvPr>
            <p:ph idx="1"/>
          </p:nvPr>
        </p:nvSpPr>
        <p:spPr>
          <a:xfrm>
            <a:off x="692150" y="1682750"/>
            <a:ext cx="7848600" cy="4114800"/>
          </a:xfrm>
        </p:spPr>
        <p:txBody>
          <a:bodyPr/>
          <a:lstStyle/>
          <a:p>
            <a:r>
              <a:rPr lang="en-US" dirty="0"/>
              <a:t>Users involved with mission planning often ask to make a computation for a future time that is not within the bounds of loaded time-dependent kernels (most usually SPKs and CKs).</a:t>
            </a:r>
          </a:p>
          <a:p>
            <a:pPr lvl="1"/>
            <a:r>
              <a:rPr lang="en-US" dirty="0"/>
              <a:t>Kernels available in SPICE archives  cover only up to a date in the past. This can be seen using the Tool Tip displayed when you hover your cursor over the name of the archived kernel set.</a:t>
            </a:r>
          </a:p>
          <a:p>
            <a:pPr lvl="2"/>
            <a:r>
              <a:rPr lang="en-US" dirty="0"/>
              <a:t>Example for the Cassini archive as of October 2017:</a:t>
            </a:r>
          </a:p>
          <a:p>
            <a:pPr marL="914400" lvl="2" indent="0">
              <a:buNone/>
            </a:pPr>
            <a:r>
              <a:rPr lang="en-US" dirty="0"/>
              <a:t> </a:t>
            </a:r>
          </a:p>
          <a:p>
            <a:pPr lvl="1"/>
            <a:endParaRPr lang="en-US" dirty="0"/>
          </a:p>
          <a:p>
            <a:pPr lvl="1"/>
            <a:r>
              <a:rPr lang="en-US" dirty="0"/>
              <a:t>Some kernels available via MANUAL loading from NAIF’s operations collections might contain “predict” data, but there is no guarantee, and it can be difficult for a person not familiar with the mission of interest to determine which kernel to load.</a:t>
            </a:r>
          </a:p>
          <a:p>
            <a:pPr lvl="1"/>
            <a:endParaRPr lang="en-US" dirty="0"/>
          </a:p>
        </p:txBody>
      </p:sp>
      <p:sp>
        <p:nvSpPr>
          <p:cNvPr id="4" name="Slide Number Placeholder 3"/>
          <p:cNvSpPr>
            <a:spLocks noGrp="1"/>
          </p:cNvSpPr>
          <p:nvPr>
            <p:ph type="sldNum" sz="quarter" idx="11"/>
          </p:nvPr>
        </p:nvSpPr>
        <p:spPr/>
        <p:txBody>
          <a:bodyPr/>
          <a:lstStyle/>
          <a:p>
            <a:fld id="{F9ABB4CC-4592-AC40-BC18-AB1229223659}" type="slidenum">
              <a:rPr lang="en-US" smtClean="0"/>
              <a:pPr/>
              <a:t>39</a:t>
            </a:fld>
            <a:endParaRPr lang="en-US" sz="1400" b="0" dirty="0">
              <a:latin typeface="Times New Roman" pitchFamily="27" charset="0"/>
            </a:endParaRPr>
          </a:p>
        </p:txBody>
      </p:sp>
      <p:sp>
        <p:nvSpPr>
          <p:cNvPr id="6" name="Footer Placeholder 5"/>
          <p:cNvSpPr>
            <a:spLocks noGrp="1"/>
          </p:cNvSpPr>
          <p:nvPr>
            <p:ph type="ftr" sz="quarter" idx="10"/>
          </p:nvPr>
        </p:nvSpPr>
        <p:spPr/>
        <p:txBody>
          <a:bodyPr/>
          <a:lstStyle/>
          <a:p>
            <a:r>
              <a:rPr lang="en-US"/>
              <a:t>WebGeocalc</a:t>
            </a:r>
            <a:endParaRPr lang="en-US" dirty="0"/>
          </a:p>
        </p:txBody>
      </p:sp>
      <p:sp>
        <p:nvSpPr>
          <p:cNvPr id="7" name="TextBox 6"/>
          <p:cNvSpPr txBox="1"/>
          <p:nvPr/>
        </p:nvSpPr>
        <p:spPr>
          <a:xfrm>
            <a:off x="2292350" y="4273550"/>
            <a:ext cx="4314045" cy="261610"/>
          </a:xfrm>
          <a:prstGeom prst="rect">
            <a:avLst/>
          </a:prstGeom>
          <a:solidFill>
            <a:srgbClr val="FFD76F"/>
          </a:solidFill>
        </p:spPr>
        <p:txBody>
          <a:bodyPr wrap="none" rtlCol="0">
            <a:spAutoFit/>
          </a:bodyPr>
          <a:lstStyle/>
          <a:p>
            <a:r>
              <a:rPr lang="en-US" sz="1100" dirty="0">
                <a:latin typeface="+mn-lt"/>
              </a:rPr>
              <a:t>Archived Cassini kernels covering from 1997-10-15 to 2016-12-31 </a:t>
            </a:r>
          </a:p>
        </p:txBody>
      </p:sp>
    </p:spTree>
    <p:extLst>
      <p:ext uri="{BB962C8B-B14F-4D97-AF65-F5344CB8AC3E}">
        <p14:creationId xmlns:p14="http://schemas.microsoft.com/office/powerpoint/2010/main" val="2299202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7276" y="381000"/>
            <a:ext cx="3845203" cy="490391"/>
          </a:xfrm>
        </p:spPr>
        <p:txBody>
          <a:bodyPr/>
          <a:lstStyle/>
          <a:p>
            <a:r>
              <a:rPr lang="en-US" dirty="0"/>
              <a:t>Using WebGeocalc</a:t>
            </a:r>
          </a:p>
        </p:txBody>
      </p:sp>
      <p:sp>
        <p:nvSpPr>
          <p:cNvPr id="3" name="Content Placeholder 2"/>
          <p:cNvSpPr>
            <a:spLocks noGrp="1"/>
          </p:cNvSpPr>
          <p:nvPr>
            <p:ph idx="1"/>
          </p:nvPr>
        </p:nvSpPr>
        <p:spPr>
          <a:xfrm>
            <a:off x="539750" y="1454150"/>
            <a:ext cx="8229600" cy="4953000"/>
          </a:xfrm>
        </p:spPr>
        <p:txBody>
          <a:bodyPr/>
          <a:lstStyle/>
          <a:p>
            <a:r>
              <a:rPr lang="en-US" dirty="0"/>
              <a:t>WGC makes it “easy” to do many kinds of SPICE computations</a:t>
            </a:r>
          </a:p>
          <a:p>
            <a:pPr lvl="1"/>
            <a:r>
              <a:rPr lang="en-US" dirty="0"/>
              <a:t>You need not write a program using SPICE Toolkit software</a:t>
            </a:r>
          </a:p>
          <a:p>
            <a:pPr lvl="1"/>
            <a:r>
              <a:rPr lang="en-US" dirty="0"/>
              <a:t>Instead, open a web browser and use standard GUI widgets to: </a:t>
            </a:r>
          </a:p>
          <a:p>
            <a:pPr lvl="2"/>
            <a:r>
              <a:rPr lang="en-US" dirty="0"/>
              <a:t>select the computation desired </a:t>
            </a:r>
          </a:p>
          <a:p>
            <a:pPr lvl="2"/>
            <a:r>
              <a:rPr lang="en-US" dirty="0"/>
              <a:t>select the data to be used in your computation</a:t>
            </a:r>
          </a:p>
          <a:p>
            <a:pPr lvl="2"/>
            <a:r>
              <a:rPr lang="en-US" dirty="0"/>
              <a:t>specify the computation details</a:t>
            </a:r>
          </a:p>
          <a:p>
            <a:pPr lvl="2"/>
            <a:r>
              <a:rPr lang="en-US" dirty="0"/>
              <a:t>press the “CALCULATE” button</a:t>
            </a:r>
          </a:p>
          <a:p>
            <a:pPr lvl="1"/>
            <a:r>
              <a:rPr lang="en-US" dirty="0"/>
              <a:t>Your results, possibly including some plots, appear in your browser window</a:t>
            </a:r>
          </a:p>
          <a:p>
            <a:pPr lvl="1"/>
            <a:r>
              <a:rPr lang="en-US" dirty="0"/>
              <a:t>WGC has a good deal of built-in HELP</a:t>
            </a:r>
          </a:p>
          <a:p>
            <a:r>
              <a:rPr lang="en-US" dirty="0"/>
              <a:t>WGC computations are limited in scope: the tool cannot do nearly as much as an own-built program that uses SPICE Toolkit APIs</a:t>
            </a:r>
          </a:p>
          <a:p>
            <a:pPr lvl="1"/>
            <a:r>
              <a:rPr lang="en-US" dirty="0"/>
              <a:t>But WGC can probably do a good deal more than you first realize!</a:t>
            </a:r>
          </a:p>
          <a:p>
            <a:pPr marL="0" indent="0">
              <a:buNone/>
            </a:pPr>
            <a:endParaRPr lang="en-US" dirty="0"/>
          </a:p>
          <a:p>
            <a:endParaRPr lang="en-US" dirty="0"/>
          </a:p>
        </p:txBody>
      </p:sp>
      <p:sp>
        <p:nvSpPr>
          <p:cNvPr id="4" name="Slide Number Placeholder 3"/>
          <p:cNvSpPr>
            <a:spLocks noGrp="1"/>
          </p:cNvSpPr>
          <p:nvPr>
            <p:ph type="sldNum" sz="quarter" idx="11"/>
          </p:nvPr>
        </p:nvSpPr>
        <p:spPr/>
        <p:txBody>
          <a:bodyPr/>
          <a:lstStyle/>
          <a:p>
            <a:fld id="{F9ABB4CC-4592-AC40-BC18-AB1229223659}" type="slidenum">
              <a:rPr lang="en-US" smtClean="0"/>
              <a:pPr/>
              <a:t>4</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4466558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3733" y="381000"/>
            <a:ext cx="3252293" cy="490391"/>
          </a:xfrm>
        </p:spPr>
        <p:txBody>
          <a:bodyPr/>
          <a:lstStyle/>
          <a:p>
            <a:r>
              <a:rPr lang="en-US" dirty="0"/>
              <a:t>Missing Data - 1</a:t>
            </a:r>
          </a:p>
        </p:txBody>
      </p:sp>
      <p:sp>
        <p:nvSpPr>
          <p:cNvPr id="3" name="Content Placeholder 2"/>
          <p:cNvSpPr>
            <a:spLocks noGrp="1"/>
          </p:cNvSpPr>
          <p:nvPr>
            <p:ph idx="1"/>
          </p:nvPr>
        </p:nvSpPr>
        <p:spPr>
          <a:xfrm>
            <a:off x="387350" y="1454150"/>
            <a:ext cx="8458200" cy="3581400"/>
          </a:xfrm>
        </p:spPr>
        <p:txBody>
          <a:bodyPr/>
          <a:lstStyle/>
          <a:p>
            <a:r>
              <a:rPr lang="en-US" dirty="0"/>
              <a:t>If you try to make a series of calculations (e.g. over a time interval, or at each of a set of times) it could be that some of the calculations can be made while others cannot due to data gaps or otherwise missing data.</a:t>
            </a:r>
          </a:p>
          <a:p>
            <a:pPr lvl="1"/>
            <a:r>
              <a:rPr lang="en-US" dirty="0"/>
              <a:t>A gap in a CK is the most likely culprit. This is usually caused by sparse or missing downlinked spacecraft attitude telemetry.</a:t>
            </a:r>
          </a:p>
          <a:p>
            <a:pPr lvl="1"/>
            <a:r>
              <a:rPr lang="en-US" dirty="0"/>
              <a:t>The graphic below represents a CK file.</a:t>
            </a:r>
          </a:p>
          <a:p>
            <a:pPr lvl="2"/>
            <a:r>
              <a:rPr lang="en-US" dirty="0"/>
              <a:t>The orange bars are called “</a:t>
            </a:r>
            <a:r>
              <a:rPr lang="en-US" dirty="0">
                <a:solidFill>
                  <a:srgbClr val="FF6600"/>
                </a:solidFill>
              </a:rPr>
              <a:t>interpolation intervals</a:t>
            </a:r>
            <a:r>
              <a:rPr lang="en-US" dirty="0"/>
              <a:t>” during which orientation </a:t>
            </a:r>
            <a:r>
              <a:rPr lang="en-US" u="sng" dirty="0"/>
              <a:t>can</a:t>
            </a:r>
            <a:r>
              <a:rPr lang="en-US" dirty="0"/>
              <a:t> be determined.</a:t>
            </a:r>
          </a:p>
          <a:p>
            <a:pPr lvl="2"/>
            <a:r>
              <a:rPr lang="en-US" dirty="0"/>
              <a:t>The white spaces between the orange bars are gaps during which orientation </a:t>
            </a:r>
            <a:r>
              <a:rPr lang="en-US" u="sng" dirty="0"/>
              <a:t>cannot</a:t>
            </a:r>
            <a:r>
              <a:rPr lang="en-US" dirty="0"/>
              <a:t> be determined.</a:t>
            </a:r>
          </a:p>
          <a:p>
            <a:pPr lvl="2"/>
            <a:endParaRPr lang="en-US" dirty="0"/>
          </a:p>
          <a:p>
            <a:pPr lvl="2"/>
            <a:endParaRPr lang="en-US" dirty="0"/>
          </a:p>
          <a:p>
            <a:pPr lvl="2"/>
            <a:endParaRPr lang="en-US" dirty="0"/>
          </a:p>
          <a:p>
            <a:pPr lvl="2"/>
            <a:r>
              <a:rPr lang="en-US" dirty="0"/>
              <a:t>See the next page for some options to deal with this.</a:t>
            </a:r>
          </a:p>
        </p:txBody>
      </p:sp>
      <p:sp>
        <p:nvSpPr>
          <p:cNvPr id="4" name="Slide Number Placeholder 3"/>
          <p:cNvSpPr>
            <a:spLocks noGrp="1"/>
          </p:cNvSpPr>
          <p:nvPr>
            <p:ph type="sldNum" sz="quarter" idx="11"/>
          </p:nvPr>
        </p:nvSpPr>
        <p:spPr>
          <a:xfrm>
            <a:off x="7251700" y="6635750"/>
            <a:ext cx="1905000" cy="241300"/>
          </a:xfrm>
        </p:spPr>
        <p:txBody>
          <a:bodyPr/>
          <a:lstStyle/>
          <a:p>
            <a:fld id="{F9ABB4CC-4592-AC40-BC18-AB1229223659}" type="slidenum">
              <a:rPr lang="en-US" smtClean="0"/>
              <a:pPr/>
              <a:t>40</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
        <p:nvSpPr>
          <p:cNvPr id="6" name="Rectangle 5"/>
          <p:cNvSpPr/>
          <p:nvPr/>
        </p:nvSpPr>
        <p:spPr bwMode="auto">
          <a:xfrm>
            <a:off x="2749559" y="5264150"/>
            <a:ext cx="228600"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cxnSp>
        <p:nvCxnSpPr>
          <p:cNvPr id="7" name="Straight Connector 6"/>
          <p:cNvCxnSpPr/>
          <p:nvPr/>
        </p:nvCxnSpPr>
        <p:spPr bwMode="auto">
          <a:xfrm>
            <a:off x="2744980" y="5427502"/>
            <a:ext cx="4195578" cy="0"/>
          </a:xfrm>
          <a:prstGeom prst="line">
            <a:avLst/>
          </a:prstGeom>
          <a:noFill/>
          <a:ln w="28575" cap="flat" cmpd="sng" algn="ctr">
            <a:solidFill>
              <a:schemeClr val="accent2"/>
            </a:solidFill>
            <a:prstDash val="solid"/>
            <a:round/>
            <a:headEnd type="none" w="med" len="med"/>
            <a:tailEnd type="none" w="med" len="med"/>
          </a:ln>
          <a:effectLst/>
        </p:spPr>
      </p:cxnSp>
      <p:sp>
        <p:nvSpPr>
          <p:cNvPr id="8" name="Isosceles Triangle 7"/>
          <p:cNvSpPr/>
          <p:nvPr/>
        </p:nvSpPr>
        <p:spPr bwMode="auto">
          <a:xfrm>
            <a:off x="6930895" y="5510076"/>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9" name="Isosceles Triangle 8"/>
          <p:cNvSpPr/>
          <p:nvPr/>
        </p:nvSpPr>
        <p:spPr bwMode="auto">
          <a:xfrm>
            <a:off x="2726136" y="5482560"/>
            <a:ext cx="45719" cy="45719"/>
          </a:xfrm>
          <a:prstGeom prst="triangl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10" name="TextBox 9"/>
          <p:cNvSpPr txBox="1"/>
          <p:nvPr/>
        </p:nvSpPr>
        <p:spPr>
          <a:xfrm>
            <a:off x="6483350" y="5568950"/>
            <a:ext cx="1142335" cy="276999"/>
          </a:xfrm>
          <a:prstGeom prst="rect">
            <a:avLst/>
          </a:prstGeom>
          <a:noFill/>
        </p:spPr>
        <p:txBody>
          <a:bodyPr wrap="none" rtlCol="0">
            <a:spAutoFit/>
          </a:bodyPr>
          <a:lstStyle/>
          <a:p>
            <a:r>
              <a:rPr lang="en-US" sz="1200" dirty="0">
                <a:latin typeface="+mn-lt"/>
              </a:rPr>
              <a:t>CK END Time</a:t>
            </a:r>
          </a:p>
        </p:txBody>
      </p:sp>
      <p:sp>
        <p:nvSpPr>
          <p:cNvPr id="11" name="TextBox 10"/>
          <p:cNvSpPr txBox="1"/>
          <p:nvPr/>
        </p:nvSpPr>
        <p:spPr>
          <a:xfrm>
            <a:off x="2216150" y="5568950"/>
            <a:ext cx="1304864" cy="276999"/>
          </a:xfrm>
          <a:prstGeom prst="rect">
            <a:avLst/>
          </a:prstGeom>
          <a:noFill/>
        </p:spPr>
        <p:txBody>
          <a:bodyPr wrap="none" rtlCol="0">
            <a:spAutoFit/>
          </a:bodyPr>
          <a:lstStyle/>
          <a:p>
            <a:r>
              <a:rPr lang="en-US" sz="1200" dirty="0">
                <a:latin typeface="+mn-lt"/>
              </a:rPr>
              <a:t>CK START Time</a:t>
            </a:r>
          </a:p>
        </p:txBody>
      </p:sp>
      <p:sp>
        <p:nvSpPr>
          <p:cNvPr id="12" name="Rectangle 11"/>
          <p:cNvSpPr/>
          <p:nvPr/>
        </p:nvSpPr>
        <p:spPr bwMode="auto">
          <a:xfrm>
            <a:off x="3054358" y="5264150"/>
            <a:ext cx="228600"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13" name="Rectangle 12"/>
          <p:cNvSpPr/>
          <p:nvPr/>
        </p:nvSpPr>
        <p:spPr bwMode="auto">
          <a:xfrm>
            <a:off x="3359156" y="5264150"/>
            <a:ext cx="533401"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14" name="Rectangle 13"/>
          <p:cNvSpPr/>
          <p:nvPr/>
        </p:nvSpPr>
        <p:spPr bwMode="auto">
          <a:xfrm>
            <a:off x="3968755" y="5264150"/>
            <a:ext cx="228600"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15" name="Rectangle 14"/>
          <p:cNvSpPr/>
          <p:nvPr/>
        </p:nvSpPr>
        <p:spPr bwMode="auto">
          <a:xfrm>
            <a:off x="4233341" y="5264150"/>
            <a:ext cx="268813"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16" name="Rectangle 15"/>
          <p:cNvSpPr/>
          <p:nvPr/>
        </p:nvSpPr>
        <p:spPr bwMode="auto">
          <a:xfrm>
            <a:off x="4578353" y="5264150"/>
            <a:ext cx="228600"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17" name="Rectangle 16"/>
          <p:cNvSpPr/>
          <p:nvPr/>
        </p:nvSpPr>
        <p:spPr bwMode="auto">
          <a:xfrm>
            <a:off x="4883151" y="5264150"/>
            <a:ext cx="302689"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18" name="Rectangle 17"/>
          <p:cNvSpPr/>
          <p:nvPr/>
        </p:nvSpPr>
        <p:spPr bwMode="auto">
          <a:xfrm>
            <a:off x="5283207" y="5264150"/>
            <a:ext cx="133343"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19" name="Rectangle 18"/>
          <p:cNvSpPr/>
          <p:nvPr/>
        </p:nvSpPr>
        <p:spPr bwMode="auto">
          <a:xfrm>
            <a:off x="5492750" y="5264150"/>
            <a:ext cx="228600"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20" name="Rectangle 19"/>
          <p:cNvSpPr/>
          <p:nvPr/>
        </p:nvSpPr>
        <p:spPr bwMode="auto">
          <a:xfrm>
            <a:off x="5797549" y="5264150"/>
            <a:ext cx="129126"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21" name="Rectangle 20"/>
          <p:cNvSpPr/>
          <p:nvPr/>
        </p:nvSpPr>
        <p:spPr bwMode="auto">
          <a:xfrm>
            <a:off x="6102348" y="5264150"/>
            <a:ext cx="228600"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22" name="Rectangle 21"/>
          <p:cNvSpPr/>
          <p:nvPr/>
        </p:nvSpPr>
        <p:spPr bwMode="auto">
          <a:xfrm>
            <a:off x="6407158" y="5264150"/>
            <a:ext cx="533388" cy="137833"/>
          </a:xfrm>
          <a:prstGeom prst="rect">
            <a:avLst/>
          </a:prstGeom>
          <a:solidFill>
            <a:srgbClr val="FF66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mn-lt"/>
            </a:endParaRPr>
          </a:p>
        </p:txBody>
      </p:sp>
      <p:sp>
        <p:nvSpPr>
          <p:cNvPr id="23" name="TextBox 22"/>
          <p:cNvSpPr txBox="1"/>
          <p:nvPr/>
        </p:nvSpPr>
        <p:spPr>
          <a:xfrm>
            <a:off x="1652631" y="5187950"/>
            <a:ext cx="928672" cy="369332"/>
          </a:xfrm>
          <a:prstGeom prst="rect">
            <a:avLst/>
          </a:prstGeom>
          <a:noFill/>
        </p:spPr>
        <p:txBody>
          <a:bodyPr wrap="none" rtlCol="0">
            <a:spAutoFit/>
          </a:bodyPr>
          <a:lstStyle/>
          <a:p>
            <a:r>
              <a:rPr lang="en-US" sz="1800" dirty="0">
                <a:solidFill>
                  <a:schemeClr val="accent2"/>
                </a:solidFill>
                <a:latin typeface="+mn-lt"/>
              </a:rPr>
              <a:t>CK file:</a:t>
            </a:r>
          </a:p>
        </p:txBody>
      </p:sp>
    </p:spTree>
    <p:extLst>
      <p:ext uri="{BB962C8B-B14F-4D97-AF65-F5344CB8AC3E}">
        <p14:creationId xmlns:p14="http://schemas.microsoft.com/office/powerpoint/2010/main" val="37875384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3733" y="381000"/>
            <a:ext cx="3252293" cy="490391"/>
          </a:xfrm>
        </p:spPr>
        <p:txBody>
          <a:bodyPr/>
          <a:lstStyle/>
          <a:p>
            <a:r>
              <a:rPr lang="en-US" dirty="0"/>
              <a:t>Missing Data - 2</a:t>
            </a:r>
          </a:p>
        </p:txBody>
      </p:sp>
      <p:sp>
        <p:nvSpPr>
          <p:cNvPr id="3" name="Content Placeholder 2"/>
          <p:cNvSpPr>
            <a:spLocks noGrp="1"/>
          </p:cNvSpPr>
          <p:nvPr>
            <p:ph idx="1"/>
          </p:nvPr>
        </p:nvSpPr>
        <p:spPr>
          <a:xfrm>
            <a:off x="387350" y="1377950"/>
            <a:ext cx="8458200" cy="4191000"/>
          </a:xfrm>
        </p:spPr>
        <p:txBody>
          <a:bodyPr/>
          <a:lstStyle/>
          <a:p>
            <a:r>
              <a:rPr lang="en-US" dirty="0"/>
              <a:t>When making “</a:t>
            </a:r>
            <a:r>
              <a:rPr lang="en-US" dirty="0">
                <a:solidFill>
                  <a:schemeClr val="accent6"/>
                </a:solidFill>
              </a:rPr>
              <a:t>Geometry Calculator</a:t>
            </a:r>
            <a:r>
              <a:rPr lang="en-US" dirty="0"/>
              <a:t>” computations you can control the action taken by WGC using the “Error handling” control found at the bottom of each “Geometry Calculator” web page.</a:t>
            </a:r>
          </a:p>
          <a:p>
            <a:pPr lvl="1"/>
            <a:r>
              <a:rPr lang="en-US" sz="1600" dirty="0"/>
              <a:t>The options are:</a:t>
            </a:r>
          </a:p>
          <a:p>
            <a:pPr lvl="2"/>
            <a:r>
              <a:rPr lang="en-US" dirty="0"/>
              <a:t>Stop on error (the default setting)</a:t>
            </a:r>
          </a:p>
          <a:p>
            <a:pPr lvl="2"/>
            <a:r>
              <a:rPr lang="en-US" dirty="0"/>
              <a:t>Report errors and continue (a more friendly but still safe option)</a:t>
            </a:r>
          </a:p>
          <a:p>
            <a:pPr lvl="2"/>
            <a:r>
              <a:rPr lang="en-US" dirty="0"/>
              <a:t>Silently omit errors (dangerous; not recommended)</a:t>
            </a:r>
          </a:p>
          <a:p>
            <a:r>
              <a:rPr lang="en-US" dirty="0"/>
              <a:t>However, when making “</a:t>
            </a:r>
            <a:r>
              <a:rPr lang="en-US" dirty="0">
                <a:solidFill>
                  <a:srgbClr val="0536D2"/>
                </a:solidFill>
              </a:rPr>
              <a:t>Geometric Event Finder</a:t>
            </a:r>
            <a:r>
              <a:rPr lang="en-US" dirty="0"/>
              <a:t>” calculations you haven’t any options: WGC will issue an error message and discontinue the computation, showing no interval results at all.   </a:t>
            </a:r>
            <a:r>
              <a:rPr lang="en-US" dirty="0">
                <a:sym typeface="Wingdings"/>
              </a:rPr>
              <a:t></a:t>
            </a:r>
            <a:endParaRPr lang="en-US" dirty="0"/>
          </a:p>
        </p:txBody>
      </p:sp>
      <p:sp>
        <p:nvSpPr>
          <p:cNvPr id="4" name="Slide Number Placeholder 3"/>
          <p:cNvSpPr>
            <a:spLocks noGrp="1"/>
          </p:cNvSpPr>
          <p:nvPr>
            <p:ph type="sldNum" sz="quarter" idx="11"/>
          </p:nvPr>
        </p:nvSpPr>
        <p:spPr/>
        <p:txBody>
          <a:bodyPr/>
          <a:lstStyle/>
          <a:p>
            <a:fld id="{F9ABB4CC-4592-AC40-BC18-AB1229223659}" type="slidenum">
              <a:rPr lang="en-US" smtClean="0"/>
              <a:pPr/>
              <a:t>41</a:t>
            </a:fld>
            <a:endParaRPr lang="en-US" sz="1400" b="0" dirty="0">
              <a:latin typeface="Times New Roman" pitchFamily="27" charset="0"/>
            </a:endParaRPr>
          </a:p>
        </p:txBody>
      </p:sp>
      <p:grpSp>
        <p:nvGrpSpPr>
          <p:cNvPr id="8" name="Group 7"/>
          <p:cNvGrpSpPr/>
          <p:nvPr/>
        </p:nvGrpSpPr>
        <p:grpSpPr>
          <a:xfrm>
            <a:off x="82550" y="5645150"/>
            <a:ext cx="8915400" cy="1004409"/>
            <a:chOff x="82550" y="5783741"/>
            <a:chExt cx="8915400" cy="1004409"/>
          </a:xfrm>
        </p:grpSpPr>
        <p:pic>
          <p:nvPicPr>
            <p:cNvPr id="5" name="Picture 4" descr="error_8.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750" y="5783741"/>
              <a:ext cx="8839200" cy="1004409"/>
            </a:xfrm>
            <a:prstGeom prst="rect">
              <a:avLst/>
            </a:prstGeom>
          </p:spPr>
        </p:pic>
        <p:sp>
          <p:nvSpPr>
            <p:cNvPr id="6" name="Rectangle 5"/>
            <p:cNvSpPr/>
            <p:nvPr/>
          </p:nvSpPr>
          <p:spPr bwMode="auto">
            <a:xfrm>
              <a:off x="82550" y="5797550"/>
              <a:ext cx="8915400" cy="914400"/>
            </a:xfrm>
            <a:prstGeom prst="rect">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grpSp>
      <p:sp>
        <p:nvSpPr>
          <p:cNvPr id="7" name="Footer Placeholder 6"/>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13685234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0896" y="381000"/>
            <a:ext cx="3297978" cy="490391"/>
          </a:xfrm>
        </p:spPr>
        <p:txBody>
          <a:bodyPr/>
          <a:lstStyle/>
          <a:p>
            <a:r>
              <a:rPr lang="en-US" dirty="0"/>
              <a:t>Incomplete Data</a:t>
            </a:r>
          </a:p>
        </p:txBody>
      </p:sp>
      <p:sp>
        <p:nvSpPr>
          <p:cNvPr id="3" name="Content Placeholder 2"/>
          <p:cNvSpPr>
            <a:spLocks noGrp="1"/>
          </p:cNvSpPr>
          <p:nvPr>
            <p:ph idx="1"/>
          </p:nvPr>
        </p:nvSpPr>
        <p:spPr>
          <a:xfrm>
            <a:off x="692150" y="1530350"/>
            <a:ext cx="7696200" cy="4800600"/>
          </a:xfrm>
        </p:spPr>
        <p:txBody>
          <a:bodyPr/>
          <a:lstStyle/>
          <a:p>
            <a:r>
              <a:rPr lang="en-US" dirty="0"/>
              <a:t>Computations involving ephemerides (trajectories) or orientations often require the chaining–the stringing together–of multiple “chunks” of data to obtain needed positional information.</a:t>
            </a:r>
          </a:p>
          <a:p>
            <a:r>
              <a:rPr lang="en-US" dirty="0"/>
              <a:t>Kernels containing ALL the needed “chunks” of data to complete the chain must be loaded into WGC.</a:t>
            </a:r>
          </a:p>
          <a:p>
            <a:pPr lvl="1"/>
            <a:r>
              <a:rPr lang="en-US" dirty="0"/>
              <a:t>This is rarely a problem when using a mission’s archive since much care is taken to make the archive complete.</a:t>
            </a:r>
          </a:p>
          <a:p>
            <a:pPr lvl="1"/>
            <a:r>
              <a:rPr lang="en-US" dirty="0"/>
              <a:t>But incomplete data is often a problem when MANUALY loading individual kernels from a mission operations collection. The user may not understand what are the needed components of an ephemeris chain (SPK, FK) or an orientation chain (some of CK, FK, PCK).</a:t>
            </a:r>
          </a:p>
        </p:txBody>
      </p:sp>
      <p:sp>
        <p:nvSpPr>
          <p:cNvPr id="4" name="Slide Number Placeholder 3"/>
          <p:cNvSpPr>
            <a:spLocks noGrp="1"/>
          </p:cNvSpPr>
          <p:nvPr>
            <p:ph type="sldNum" sz="quarter" idx="11"/>
          </p:nvPr>
        </p:nvSpPr>
        <p:spPr/>
        <p:txBody>
          <a:bodyPr/>
          <a:lstStyle/>
          <a:p>
            <a:fld id="{F9ABB4CC-4592-AC40-BC18-AB1229223659}" type="slidenum">
              <a:rPr lang="en-US" smtClean="0"/>
              <a:pPr/>
              <a:t>42</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38659145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175" y="381000"/>
            <a:ext cx="6091411" cy="490391"/>
          </a:xfrm>
        </p:spPr>
        <p:txBody>
          <a:bodyPr/>
          <a:lstStyle/>
          <a:p>
            <a:r>
              <a:rPr lang="en-US" dirty="0"/>
              <a:t>Mixed Up Target and Observer</a:t>
            </a:r>
          </a:p>
        </p:txBody>
      </p:sp>
      <p:sp>
        <p:nvSpPr>
          <p:cNvPr id="3" name="Content Placeholder 2"/>
          <p:cNvSpPr>
            <a:spLocks noGrp="1"/>
          </p:cNvSpPr>
          <p:nvPr>
            <p:ph idx="1"/>
          </p:nvPr>
        </p:nvSpPr>
        <p:spPr>
          <a:xfrm>
            <a:off x="615950" y="1454150"/>
            <a:ext cx="7772400" cy="4800600"/>
          </a:xfrm>
        </p:spPr>
        <p:txBody>
          <a:bodyPr/>
          <a:lstStyle/>
          <a:p>
            <a:r>
              <a:rPr lang="en-US" dirty="0"/>
              <a:t>A user wants to find the sub-observer point on the moon using the Lunar Reconnaissance Orbiter (LRO) spacecraft as the observer.</a:t>
            </a:r>
          </a:p>
          <a:p>
            <a:r>
              <a:rPr lang="en-US" dirty="0"/>
              <a:t>S/he selects the “Sub-Observer Point” calculation, loads the LRO kernel set, and specifies the Target as “LRO,” the reference frame as “IAU_MOON” and the observer as the “MOON.”</a:t>
            </a:r>
          </a:p>
          <a:p>
            <a:endParaRPr lang="en-US" dirty="0"/>
          </a:p>
          <a:p>
            <a:endParaRPr lang="en-US" dirty="0"/>
          </a:p>
          <a:p>
            <a:pPr lvl="1"/>
            <a:r>
              <a:rPr lang="en-US" dirty="0"/>
              <a:t>S/he mixed up what should be the observer and the target. Interchange these two items and the calculation will work.</a:t>
            </a:r>
          </a:p>
        </p:txBody>
      </p:sp>
      <p:sp>
        <p:nvSpPr>
          <p:cNvPr id="4" name="Footer Placeholder 3"/>
          <p:cNvSpPr>
            <a:spLocks noGrp="1"/>
          </p:cNvSpPr>
          <p:nvPr>
            <p:ph type="ftr" sz="quarter" idx="10"/>
          </p:nvPr>
        </p:nvSpPr>
        <p:spPr/>
        <p:txBody>
          <a:bodyPr/>
          <a:lstStyle/>
          <a:p>
            <a:r>
              <a:rPr lang="en-US"/>
              <a:t>WebGeocalc</a:t>
            </a:r>
            <a:endParaRPr lang="en-US" dirty="0"/>
          </a:p>
        </p:txBody>
      </p:sp>
      <p:sp>
        <p:nvSpPr>
          <p:cNvPr id="5" name="Slide Number Placeholder 4"/>
          <p:cNvSpPr>
            <a:spLocks noGrp="1"/>
          </p:cNvSpPr>
          <p:nvPr>
            <p:ph type="sldNum" sz="quarter" idx="11"/>
          </p:nvPr>
        </p:nvSpPr>
        <p:spPr/>
        <p:txBody>
          <a:bodyPr/>
          <a:lstStyle/>
          <a:p>
            <a:fld id="{F9ABB4CC-4592-AC40-BC18-AB1229223659}" type="slidenum">
              <a:rPr lang="en-US" smtClean="0"/>
              <a:pPr/>
              <a:t>43</a:t>
            </a:fld>
            <a:endParaRPr lang="en-US" sz="1400" b="0" dirty="0">
              <a:latin typeface="Times New Roman" pitchFamily="27" charset="0"/>
            </a:endParaRPr>
          </a:p>
        </p:txBody>
      </p:sp>
      <p:pic>
        <p:nvPicPr>
          <p:cNvPr id="6" name="Picture 5" descr="Screen Shot 2015-04-17 at 5.36.0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950" y="4349750"/>
            <a:ext cx="7467600" cy="634434"/>
          </a:xfrm>
          <a:prstGeom prst="rect">
            <a:avLst/>
          </a:prstGeom>
        </p:spPr>
      </p:pic>
    </p:spTree>
    <p:extLst>
      <p:ext uri="{BB962C8B-B14F-4D97-AF65-F5344CB8AC3E}">
        <p14:creationId xmlns:p14="http://schemas.microsoft.com/office/powerpoint/2010/main" val="28410665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1874" y="381000"/>
            <a:ext cx="5236009" cy="490391"/>
          </a:xfrm>
        </p:spPr>
        <p:txBody>
          <a:bodyPr/>
          <a:lstStyle/>
          <a:p>
            <a:r>
              <a:rPr lang="en-US" dirty="0"/>
              <a:t>Limitation – One at a Time</a:t>
            </a:r>
          </a:p>
        </p:txBody>
      </p:sp>
      <p:sp>
        <p:nvSpPr>
          <p:cNvPr id="3" name="Content Placeholder 2"/>
          <p:cNvSpPr>
            <a:spLocks noGrp="1"/>
          </p:cNvSpPr>
          <p:nvPr>
            <p:ph idx="1"/>
          </p:nvPr>
        </p:nvSpPr>
        <p:spPr/>
        <p:txBody>
          <a:bodyPr/>
          <a:lstStyle/>
          <a:p>
            <a:r>
              <a:rPr lang="en-US" dirty="0"/>
              <a:t>WebGeocalc executes only one computation at a time. </a:t>
            </a:r>
          </a:p>
          <a:p>
            <a:pPr lvl="1"/>
            <a:r>
              <a:rPr lang="en-US" sz="2000" dirty="0"/>
              <a:t>Any computation requests received while one computation is in progress will be queued in the order received.</a:t>
            </a:r>
          </a:p>
          <a:p>
            <a:pPr lvl="2"/>
            <a:r>
              <a:rPr lang="en-US" dirty="0"/>
              <a:t>A “queued” message will be displayed in your browser’s window.</a:t>
            </a:r>
          </a:p>
          <a:p>
            <a:pPr lvl="2"/>
            <a:r>
              <a:rPr lang="en-US" dirty="0"/>
              <a:t>Each request will automatically execute once having reached the top of the queue.</a:t>
            </a:r>
          </a:p>
        </p:txBody>
      </p:sp>
      <p:sp>
        <p:nvSpPr>
          <p:cNvPr id="4" name="Slide Number Placeholder 3"/>
          <p:cNvSpPr>
            <a:spLocks noGrp="1"/>
          </p:cNvSpPr>
          <p:nvPr>
            <p:ph type="sldNum" sz="quarter" idx="11"/>
          </p:nvPr>
        </p:nvSpPr>
        <p:spPr/>
        <p:txBody>
          <a:bodyPr/>
          <a:lstStyle/>
          <a:p>
            <a:fld id="{F9ABB4CC-4592-AC40-BC18-AB1229223659}" type="slidenum">
              <a:rPr lang="en-US" smtClean="0"/>
              <a:pPr/>
              <a:t>44</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4130938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4820" y="381000"/>
            <a:ext cx="1770116" cy="490391"/>
          </a:xfrm>
        </p:spPr>
        <p:txBody>
          <a:bodyPr/>
          <a:lstStyle/>
          <a:p>
            <a:r>
              <a:rPr lang="en-US" dirty="0"/>
              <a:t>Purpose</a:t>
            </a:r>
          </a:p>
        </p:txBody>
      </p:sp>
      <p:sp>
        <p:nvSpPr>
          <p:cNvPr id="3" name="Content Placeholder 2"/>
          <p:cNvSpPr>
            <a:spLocks noGrp="1"/>
          </p:cNvSpPr>
          <p:nvPr>
            <p:ph idx="1"/>
          </p:nvPr>
        </p:nvSpPr>
        <p:spPr>
          <a:xfrm>
            <a:off x="615950" y="1682750"/>
            <a:ext cx="8077200" cy="3276600"/>
          </a:xfrm>
        </p:spPr>
        <p:txBody>
          <a:bodyPr/>
          <a:lstStyle/>
          <a:p>
            <a:r>
              <a:rPr lang="en-US" dirty="0"/>
              <a:t>WGC can support planetary science in several ways</a:t>
            </a:r>
          </a:p>
          <a:p>
            <a:pPr lvl="1"/>
            <a:r>
              <a:rPr lang="en-US" dirty="0"/>
              <a:t>Help a user check his/her own SPICE-based program under development (the “gold bar” check)</a:t>
            </a:r>
          </a:p>
          <a:p>
            <a:pPr lvl="1"/>
            <a:r>
              <a:rPr lang="en-US" dirty="0"/>
              <a:t>Help a user quickly solve a one-time space geometry problem</a:t>
            </a:r>
          </a:p>
          <a:p>
            <a:pPr lvl="1"/>
            <a:r>
              <a:rPr lang="en-US" dirty="0"/>
              <a:t>Allow those unable to write a SPICE-based program to nevertheless make some kinds of space geometry computations</a:t>
            </a:r>
          </a:p>
          <a:p>
            <a:pPr lvl="1"/>
            <a:r>
              <a:rPr lang="en-US" dirty="0"/>
              <a:t>Help a science data peer reviewer do spot checks of geometry parameters contained in an archive about to be submitted to an archive center</a:t>
            </a:r>
          </a:p>
        </p:txBody>
      </p:sp>
      <p:sp>
        <p:nvSpPr>
          <p:cNvPr id="4" name="Slide Number Placeholder 3"/>
          <p:cNvSpPr>
            <a:spLocks noGrp="1"/>
          </p:cNvSpPr>
          <p:nvPr>
            <p:ph type="sldNum" sz="quarter" idx="11"/>
          </p:nvPr>
        </p:nvSpPr>
        <p:spPr/>
        <p:txBody>
          <a:bodyPr/>
          <a:lstStyle/>
          <a:p>
            <a:fld id="{F9ABB4CC-4592-AC40-BC18-AB1229223659}" type="slidenum">
              <a:rPr lang="en-US" smtClean="0"/>
              <a:pPr/>
              <a:t>5</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3807252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6574" y="381000"/>
            <a:ext cx="2886607" cy="490391"/>
          </a:xfrm>
        </p:spPr>
        <p:txBody>
          <a:bodyPr/>
          <a:lstStyle/>
          <a:p>
            <a:r>
              <a:rPr lang="en-US" dirty="0"/>
              <a:t>Computations</a:t>
            </a:r>
          </a:p>
        </p:txBody>
      </p:sp>
      <p:sp>
        <p:nvSpPr>
          <p:cNvPr id="3" name="Content Placeholder 2"/>
          <p:cNvSpPr>
            <a:spLocks noGrp="1"/>
          </p:cNvSpPr>
          <p:nvPr>
            <p:ph idx="1"/>
          </p:nvPr>
        </p:nvSpPr>
        <p:spPr>
          <a:xfrm>
            <a:off x="311150" y="1225550"/>
            <a:ext cx="8610600" cy="5562600"/>
          </a:xfrm>
        </p:spPr>
        <p:txBody>
          <a:bodyPr/>
          <a:lstStyle/>
          <a:p>
            <a:r>
              <a:rPr lang="en-US" dirty="0"/>
              <a:t>Three categories of SPICE computations are possible</a:t>
            </a:r>
          </a:p>
          <a:p>
            <a:pPr marL="800100" lvl="1" indent="-342900">
              <a:buFont typeface="+mj-lt"/>
              <a:buAutoNum type="arabicPeriod"/>
            </a:pPr>
            <a:endParaRPr lang="en-US" sz="1600" dirty="0">
              <a:solidFill>
                <a:srgbClr val="0000FF"/>
              </a:solidFill>
            </a:endParaRPr>
          </a:p>
          <a:p>
            <a:pPr marL="800100" lvl="1" indent="-342900">
              <a:buFont typeface="+mj-lt"/>
              <a:buAutoNum type="arabicPeriod"/>
            </a:pPr>
            <a:r>
              <a:rPr lang="en-US" sz="1600" dirty="0">
                <a:solidFill>
                  <a:srgbClr val="0000FF"/>
                </a:solidFill>
              </a:rPr>
              <a:t>Geometry Calculator</a:t>
            </a:r>
          </a:p>
          <a:p>
            <a:pPr lvl="2"/>
            <a:r>
              <a:rPr lang="en-US" sz="1600" dirty="0"/>
              <a:t>Compute a parameter value at a given time, or over a time range</a:t>
            </a:r>
          </a:p>
          <a:p>
            <a:pPr lvl="3"/>
            <a:r>
              <a:rPr lang="en-US" sz="1200" dirty="0"/>
              <a:t>Example:  Compute the angular size of  Phobos as seen from the SPIRIT Mars rover from 2009 March 10 12:00:00 to 2009 March 10 14:00:00</a:t>
            </a:r>
          </a:p>
          <a:p>
            <a:pPr marL="800100" lvl="1" indent="-342900">
              <a:buFont typeface="+mj-lt"/>
              <a:buAutoNum type="arabicPeriod"/>
            </a:pPr>
            <a:r>
              <a:rPr lang="en-US" sz="1600" dirty="0">
                <a:solidFill>
                  <a:srgbClr val="0000FF"/>
                </a:solidFill>
              </a:rPr>
              <a:t>Geometric Event Finder</a:t>
            </a:r>
            <a:endParaRPr lang="en-US" sz="1600" dirty="0"/>
          </a:p>
          <a:p>
            <a:pPr lvl="2"/>
            <a:r>
              <a:rPr lang="en-US" sz="1600" dirty="0"/>
              <a:t>Within a specified time bounds (the confinement window)… </a:t>
            </a:r>
          </a:p>
          <a:p>
            <a:pPr lvl="3"/>
            <a:r>
              <a:rPr lang="en-US" sz="1200" dirty="0"/>
              <a:t>Find time intervals when a particular geometric condition exists</a:t>
            </a:r>
          </a:p>
          <a:p>
            <a:pPr lvl="4"/>
            <a:r>
              <a:rPr lang="en-US" sz="1200" dirty="0"/>
              <a:t>Example: Find time intervals when Phobos is occulted by Mars as seen from Mars Odyssey within the period  2010 June 01 to 2010 June 02</a:t>
            </a:r>
          </a:p>
          <a:p>
            <a:pPr lvl="3"/>
            <a:r>
              <a:rPr lang="en-US" sz="1200" dirty="0"/>
              <a:t>Find time intervals when a geometry parameter is within a given range</a:t>
            </a:r>
          </a:p>
          <a:p>
            <a:pPr lvl="4"/>
            <a:r>
              <a:rPr lang="en-US" sz="1200" dirty="0"/>
              <a:t>Example: Find time intervals when the spacecraft altitude is between 300 and 400 km</a:t>
            </a:r>
          </a:p>
          <a:p>
            <a:pPr lvl="3"/>
            <a:r>
              <a:rPr lang="en-US" sz="1200" dirty="0"/>
              <a:t>Find time intervals when a geometry parameter has reached a local or global maximum or minimum</a:t>
            </a:r>
          </a:p>
          <a:p>
            <a:pPr lvl="4"/>
            <a:r>
              <a:rPr lang="en-US" sz="1200" dirty="0"/>
              <a:t>Example: Find time intervals when the angular separation of a satellite from a planet, as seen from a spacecraft, has reached its minimum value</a:t>
            </a:r>
          </a:p>
          <a:p>
            <a:pPr marL="800100" lvl="1" indent="-342900">
              <a:buFont typeface="+mj-lt"/>
              <a:buAutoNum type="arabicPeriod"/>
            </a:pPr>
            <a:r>
              <a:rPr lang="en-US" sz="1600" dirty="0">
                <a:solidFill>
                  <a:srgbClr val="0000FF"/>
                </a:solidFill>
              </a:rPr>
              <a:t>Time conversion calculator</a:t>
            </a:r>
          </a:p>
          <a:p>
            <a:pPr lvl="2"/>
            <a:r>
              <a:rPr lang="en-US" sz="1600" dirty="0">
                <a:solidFill>
                  <a:srgbClr val="000000"/>
                </a:solidFill>
              </a:rPr>
              <a:t>Convert between various time systems and time formats</a:t>
            </a:r>
            <a:endParaRPr lang="en-US" sz="1600" dirty="0"/>
          </a:p>
          <a:p>
            <a:r>
              <a:rPr lang="en-US" dirty="0"/>
              <a:t>See the WGC “menu” on the next page for some details</a:t>
            </a:r>
          </a:p>
        </p:txBody>
      </p:sp>
      <p:sp>
        <p:nvSpPr>
          <p:cNvPr id="4" name="Slide Number Placeholder 3"/>
          <p:cNvSpPr>
            <a:spLocks noGrp="1"/>
          </p:cNvSpPr>
          <p:nvPr>
            <p:ph type="sldNum" sz="quarter" idx="11"/>
          </p:nvPr>
        </p:nvSpPr>
        <p:spPr/>
        <p:txBody>
          <a:bodyPr/>
          <a:lstStyle/>
          <a:p>
            <a:fld id="{F9ABB4CC-4592-AC40-BC18-AB1229223659}" type="slidenum">
              <a:rPr lang="en-US" smtClean="0"/>
              <a:pPr/>
              <a:t>6</a:t>
            </a:fld>
            <a:endParaRPr lang="en-US" sz="1400" b="0" dirty="0">
              <a:latin typeface="Times New Roman" pitchFamily="27" charset="0"/>
            </a:endParaRPr>
          </a:p>
        </p:txBody>
      </p:sp>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1008806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348128" y="381000"/>
            <a:ext cx="4003500" cy="490391"/>
          </a:xfrm>
        </p:spPr>
        <p:txBody>
          <a:bodyPr/>
          <a:lstStyle/>
          <a:p>
            <a:r>
              <a:rPr lang="en-US" dirty="0"/>
              <a:t>Computation Menu*</a:t>
            </a:r>
          </a:p>
        </p:txBody>
      </p:sp>
      <p:sp>
        <p:nvSpPr>
          <p:cNvPr id="4" name="Slide Number Placeholder 3"/>
          <p:cNvSpPr>
            <a:spLocks noGrp="1"/>
          </p:cNvSpPr>
          <p:nvPr>
            <p:ph type="sldNum" sz="quarter" idx="11"/>
          </p:nvPr>
        </p:nvSpPr>
        <p:spPr/>
        <p:txBody>
          <a:bodyPr/>
          <a:lstStyle/>
          <a:p>
            <a:fld id="{F9ABB4CC-4592-AC40-BC18-AB1229223659}" type="slidenum">
              <a:rPr lang="en-US" smtClean="0"/>
              <a:pPr/>
              <a:t>7</a:t>
            </a:fld>
            <a:endParaRPr lang="en-US" sz="1400" b="0" dirty="0">
              <a:latin typeface="Times New Roman" pitchFamily="27" charset="0"/>
            </a:endParaRPr>
          </a:p>
        </p:txBody>
      </p:sp>
      <p:sp>
        <p:nvSpPr>
          <p:cNvPr id="2" name="TextBox 1"/>
          <p:cNvSpPr txBox="1"/>
          <p:nvPr/>
        </p:nvSpPr>
        <p:spPr>
          <a:xfrm>
            <a:off x="1149350" y="6532146"/>
            <a:ext cx="6907660" cy="338554"/>
          </a:xfrm>
          <a:prstGeom prst="rect">
            <a:avLst/>
          </a:prstGeom>
          <a:noFill/>
        </p:spPr>
        <p:txBody>
          <a:bodyPr wrap="none" rtlCol="0">
            <a:spAutoFit/>
          </a:bodyPr>
          <a:lstStyle/>
          <a:p>
            <a:r>
              <a:rPr lang="en-US" sz="1600" dirty="0">
                <a:latin typeface="+mn-lt"/>
              </a:rPr>
              <a:t>* Current as of March 2023; more computations will be added in the future</a:t>
            </a:r>
          </a:p>
        </p:txBody>
      </p:sp>
      <p:sp>
        <p:nvSpPr>
          <p:cNvPr id="3" name="Footer Placeholder 2"/>
          <p:cNvSpPr>
            <a:spLocks noGrp="1"/>
          </p:cNvSpPr>
          <p:nvPr>
            <p:ph type="ftr" sz="quarter" idx="10"/>
          </p:nvPr>
        </p:nvSpPr>
        <p:spPr/>
        <p:txBody>
          <a:bodyPr/>
          <a:lstStyle/>
          <a:p>
            <a:r>
              <a:rPr lang="en-US" dirty="0"/>
              <a:t>WebGeocalc</a:t>
            </a:r>
          </a:p>
        </p:txBody>
      </p:sp>
      <p:pic>
        <p:nvPicPr>
          <p:cNvPr id="8" name="Picture 7" descr="Text&#10;&#10;Description automatically generated">
            <a:extLst>
              <a:ext uri="{FF2B5EF4-FFF2-40B4-BE49-F238E27FC236}">
                <a16:creationId xmlns:a16="http://schemas.microsoft.com/office/drawing/2014/main" id="{E4668FF5-1C03-D9F1-6759-5B0A793D2C46}"/>
              </a:ext>
            </a:extLst>
          </p:cNvPr>
          <p:cNvPicPr>
            <a:picLocks noChangeAspect="1"/>
          </p:cNvPicPr>
          <p:nvPr/>
        </p:nvPicPr>
        <p:blipFill>
          <a:blip r:embed="rId2"/>
          <a:stretch>
            <a:fillRect/>
          </a:stretch>
        </p:blipFill>
        <p:spPr>
          <a:xfrm>
            <a:off x="1682750" y="1239606"/>
            <a:ext cx="6683941" cy="5264150"/>
          </a:xfrm>
          <a:prstGeom prst="rect">
            <a:avLst/>
          </a:prstGeom>
        </p:spPr>
      </p:pic>
    </p:spTree>
    <p:extLst>
      <p:ext uri="{BB962C8B-B14F-4D97-AF65-F5344CB8AC3E}">
        <p14:creationId xmlns:p14="http://schemas.microsoft.com/office/powerpoint/2010/main" val="1676062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ounded Rectangle 85"/>
          <p:cNvSpPr/>
          <p:nvPr/>
        </p:nvSpPr>
        <p:spPr bwMode="auto">
          <a:xfrm>
            <a:off x="7313619" y="4051131"/>
            <a:ext cx="1530043" cy="304800"/>
          </a:xfrm>
          <a:prstGeom prst="roundRect">
            <a:avLst/>
          </a:prstGeom>
          <a:solidFill>
            <a:schemeClr val="tx2">
              <a:lumMod val="25000"/>
              <a:lumOff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85" name="Rounded Rectangle 84"/>
          <p:cNvSpPr/>
          <p:nvPr/>
        </p:nvSpPr>
        <p:spPr bwMode="auto">
          <a:xfrm>
            <a:off x="3038539" y="6510620"/>
            <a:ext cx="2368243" cy="304800"/>
          </a:xfrm>
          <a:prstGeom prst="roundRect">
            <a:avLst/>
          </a:prstGeom>
          <a:solidFill>
            <a:schemeClr val="tx2">
              <a:lumMod val="25000"/>
              <a:lumOff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84" name="Rounded Rectangle 83"/>
          <p:cNvSpPr/>
          <p:nvPr/>
        </p:nvSpPr>
        <p:spPr bwMode="auto">
          <a:xfrm>
            <a:off x="158750" y="5000904"/>
            <a:ext cx="1143000" cy="304800"/>
          </a:xfrm>
          <a:prstGeom prst="roundRect">
            <a:avLst/>
          </a:prstGeom>
          <a:solidFill>
            <a:schemeClr val="tx2">
              <a:lumMod val="25000"/>
              <a:lumOff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 name="Title 1"/>
          <p:cNvSpPr>
            <a:spLocks noGrp="1"/>
          </p:cNvSpPr>
          <p:nvPr>
            <p:ph type="title"/>
          </p:nvPr>
        </p:nvSpPr>
        <p:spPr>
          <a:xfrm>
            <a:off x="2851984" y="12512"/>
            <a:ext cx="4218302" cy="810376"/>
          </a:xfrm>
        </p:spPr>
        <p:txBody>
          <a:bodyPr/>
          <a:lstStyle/>
          <a:p>
            <a:r>
              <a:rPr lang="en-US" sz="2800" dirty="0"/>
              <a:t>Illustrations of Three </a:t>
            </a:r>
            <a:br>
              <a:rPr lang="en-US" sz="2800" dirty="0"/>
            </a:br>
            <a:r>
              <a:rPr lang="en-US" sz="2800" dirty="0"/>
              <a:t>Available Computations</a:t>
            </a:r>
          </a:p>
        </p:txBody>
      </p:sp>
      <p:sp>
        <p:nvSpPr>
          <p:cNvPr id="3" name="Slide Number Placeholder 2"/>
          <p:cNvSpPr>
            <a:spLocks noGrp="1"/>
          </p:cNvSpPr>
          <p:nvPr>
            <p:ph type="sldNum" sz="quarter" idx="11"/>
          </p:nvPr>
        </p:nvSpPr>
        <p:spPr/>
        <p:txBody>
          <a:bodyPr/>
          <a:lstStyle/>
          <a:p>
            <a:fld id="{39D09B5E-8E96-7D48-B58E-57FAE736D9CF}" type="slidenum">
              <a:rPr lang="en-US" smtClean="0"/>
              <a:pPr/>
              <a:t>8</a:t>
            </a:fld>
            <a:endParaRPr lang="en-US" sz="1400" b="0" dirty="0">
              <a:latin typeface="Times New Roman" pitchFamily="27" charset="0"/>
            </a:endParaRPr>
          </a:p>
        </p:txBody>
      </p:sp>
      <p:grpSp>
        <p:nvGrpSpPr>
          <p:cNvPr id="4" name="Group 3"/>
          <p:cNvGrpSpPr/>
          <p:nvPr/>
        </p:nvGrpSpPr>
        <p:grpSpPr>
          <a:xfrm>
            <a:off x="158750" y="1606550"/>
            <a:ext cx="1898209" cy="3107664"/>
            <a:chOff x="1287991" y="1503981"/>
            <a:chExt cx="2984830" cy="4886633"/>
          </a:xfrm>
        </p:grpSpPr>
        <p:pic>
          <p:nvPicPr>
            <p:cNvPr id="5" name="Picture 61" descr="spacecraf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7991" y="5352725"/>
              <a:ext cx="1623389" cy="10378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6" name="Straight Connector 5"/>
            <p:cNvCxnSpPr/>
            <p:nvPr/>
          </p:nvCxnSpPr>
          <p:spPr>
            <a:xfrm flipV="1">
              <a:off x="1976661" y="1503981"/>
              <a:ext cx="523240" cy="4167293"/>
            </a:xfrm>
            <a:prstGeom prst="line">
              <a:avLst/>
            </a:prstGeom>
            <a:ln w="19050" cmpd="sng">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7" name="Arc 6"/>
            <p:cNvSpPr/>
            <p:nvPr/>
          </p:nvSpPr>
          <p:spPr>
            <a:xfrm rot="17099485">
              <a:off x="1968662" y="3854927"/>
              <a:ext cx="275615" cy="702115"/>
            </a:xfrm>
            <a:prstGeom prst="arc">
              <a:avLst/>
            </a:prstGeom>
            <a:ln>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8" name="Arc 7"/>
            <p:cNvSpPr/>
            <p:nvPr/>
          </p:nvSpPr>
          <p:spPr>
            <a:xfrm rot="7084164" flipH="1">
              <a:off x="2695131" y="4125018"/>
              <a:ext cx="275615" cy="702115"/>
            </a:xfrm>
            <a:prstGeom prst="arc">
              <a:avLst/>
            </a:prstGeom>
            <a:ln>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10" name="Straight Connector 9"/>
            <p:cNvCxnSpPr/>
            <p:nvPr/>
          </p:nvCxnSpPr>
          <p:spPr>
            <a:xfrm flipV="1">
              <a:off x="1976661" y="2430074"/>
              <a:ext cx="2296160" cy="3241200"/>
            </a:xfrm>
            <a:prstGeom prst="line">
              <a:avLst/>
            </a:prstGeom>
            <a:ln w="19050" cmpd="sng">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11" name="Oval 65"/>
            <p:cNvSpPr>
              <a:spLocks noChangeArrowheads="1"/>
            </p:cNvSpPr>
            <p:nvPr/>
          </p:nvSpPr>
          <p:spPr bwMode="auto">
            <a:xfrm rot="15656423">
              <a:off x="2361052" y="2142302"/>
              <a:ext cx="1488310" cy="1216910"/>
            </a:xfrm>
            <a:prstGeom prst="ellipse">
              <a:avLst/>
            </a:prstGeom>
            <a:gradFill flip="none" rotWithShape="1">
              <a:gsLst>
                <a:gs pos="67000">
                  <a:srgbClr val="F7911C"/>
                </a:gs>
                <a:gs pos="100000">
                  <a:srgbClr val="FFFFFF"/>
                </a:gs>
              </a:gsLst>
              <a:lin ang="0" scaled="1"/>
              <a:tileRect/>
            </a:gradFill>
            <a:ln w="9525">
              <a:solidFill>
                <a:schemeClr val="tx1"/>
              </a:solidFill>
              <a:round/>
              <a:headEnd/>
              <a:tailEnd/>
            </a:ln>
          </p:spPr>
          <p:txBody>
            <a:bodyPr wrap="none" anchor="ctr"/>
            <a:lstStyle/>
            <a:p>
              <a:endParaRPr lang="en-US" dirty="0"/>
            </a:p>
          </p:txBody>
        </p:sp>
        <p:sp>
          <p:nvSpPr>
            <p:cNvPr id="12" name="Oval 11"/>
            <p:cNvSpPr/>
            <p:nvPr/>
          </p:nvSpPr>
          <p:spPr>
            <a:xfrm rot="2069849">
              <a:off x="2352396" y="1993517"/>
              <a:ext cx="1512343" cy="1512343"/>
            </a:xfrm>
            <a:prstGeom prst="ellipse">
              <a:avLst/>
            </a:prstGeom>
            <a:noFill/>
            <a:ln w="9525" cmpd="sng">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4" name="Oval 13"/>
          <p:cNvSpPr/>
          <p:nvPr/>
        </p:nvSpPr>
        <p:spPr>
          <a:xfrm>
            <a:off x="6015837" y="1606550"/>
            <a:ext cx="347379" cy="347379"/>
          </a:xfrm>
          <a:prstGeom prst="ellipse">
            <a:avLst/>
          </a:prstGeom>
          <a:solidFill>
            <a:srgbClr val="FFFF00"/>
          </a:solidFill>
          <a:ln>
            <a:noFill/>
          </a:ln>
          <a:effectLst>
            <a:glow rad="101600">
              <a:srgbClr val="FFF61B">
                <a:alpha val="40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pic>
        <p:nvPicPr>
          <p:cNvPr id="15" name="Picture 61" descr="spacecraf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655549">
            <a:off x="5416550" y="2947844"/>
            <a:ext cx="466332" cy="2981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Oval 7"/>
          <p:cNvSpPr>
            <a:spLocks noChangeArrowheads="1"/>
          </p:cNvSpPr>
          <p:nvPr/>
        </p:nvSpPr>
        <p:spPr bwMode="auto">
          <a:xfrm>
            <a:off x="7336347" y="2162737"/>
            <a:ext cx="1468498" cy="1475410"/>
          </a:xfrm>
          <a:prstGeom prst="ellipse">
            <a:avLst/>
          </a:prstGeom>
          <a:gradFill rotWithShape="0">
            <a:gsLst>
              <a:gs pos="37000">
                <a:srgbClr val="FF9900"/>
              </a:gs>
              <a:gs pos="100000">
                <a:schemeClr val="accent2"/>
              </a:gs>
            </a:gsLst>
            <a:lin ang="2700000" scaled="1"/>
          </a:gradFill>
          <a:ln w="12700">
            <a:noFill/>
            <a:round/>
            <a:headEnd/>
            <a:tailEnd/>
          </a:ln>
        </p:spPr>
        <p:txBody>
          <a:bodyPr wrap="none" anchor="ctr">
            <a:prstTxWarp prst="textNoShape">
              <a:avLst/>
            </a:prstTxWarp>
          </a:bodyPr>
          <a:lstStyle/>
          <a:p>
            <a:pPr algn="l"/>
            <a:endParaRPr lang="en-US" sz="1400" dirty="0">
              <a:latin typeface="+mn-lt"/>
              <a:ea typeface="ＭＳ Ｐゴシック" charset="-128"/>
              <a:cs typeface="ＭＳ Ｐゴシック" charset="-128"/>
            </a:endParaRPr>
          </a:p>
        </p:txBody>
      </p:sp>
      <p:sp>
        <p:nvSpPr>
          <p:cNvPr id="17" name="Line 8"/>
          <p:cNvSpPr>
            <a:spLocks noChangeShapeType="1"/>
          </p:cNvSpPr>
          <p:nvPr/>
        </p:nvSpPr>
        <p:spPr bwMode="auto">
          <a:xfrm flipV="1">
            <a:off x="5730090" y="2531101"/>
            <a:ext cx="1871365" cy="493094"/>
          </a:xfrm>
          <a:prstGeom prst="line">
            <a:avLst/>
          </a:prstGeom>
          <a:noFill/>
          <a:ln w="25400">
            <a:solidFill>
              <a:srgbClr val="24B011"/>
            </a:solidFill>
            <a:round/>
            <a:headEnd type="triangle" w="lg" len="lg"/>
            <a:tailEnd/>
          </a:ln>
        </p:spPr>
        <p:txBody>
          <a:bodyPr wrap="none" anchor="ctr">
            <a:prstTxWarp prst="textNoShape">
              <a:avLst/>
            </a:prstTxWarp>
          </a:bodyPr>
          <a:lstStyle/>
          <a:p>
            <a:endParaRPr lang="en-US" sz="1400" dirty="0">
              <a:latin typeface="+mn-lt"/>
            </a:endParaRPr>
          </a:p>
        </p:txBody>
      </p:sp>
      <p:sp>
        <p:nvSpPr>
          <p:cNvPr id="18" name="Line 10"/>
          <p:cNvSpPr>
            <a:spLocks noChangeShapeType="1"/>
          </p:cNvSpPr>
          <p:nvPr/>
        </p:nvSpPr>
        <p:spPr bwMode="auto">
          <a:xfrm>
            <a:off x="6187161" y="1779234"/>
            <a:ext cx="1414293" cy="723849"/>
          </a:xfrm>
          <a:prstGeom prst="line">
            <a:avLst/>
          </a:prstGeom>
          <a:noFill/>
          <a:ln w="25400">
            <a:solidFill>
              <a:srgbClr val="0000FF"/>
            </a:solidFill>
            <a:round/>
            <a:headEnd type="triangle" w="lg" len="lg"/>
            <a:tailEnd/>
          </a:ln>
        </p:spPr>
        <p:txBody>
          <a:bodyPr wrap="none" anchor="ctr">
            <a:prstTxWarp prst="textNoShape">
              <a:avLst/>
            </a:prstTxWarp>
          </a:bodyPr>
          <a:lstStyle/>
          <a:p>
            <a:endParaRPr lang="en-US" sz="1400" dirty="0">
              <a:latin typeface="+mn-lt"/>
            </a:endParaRPr>
          </a:p>
        </p:txBody>
      </p:sp>
      <p:sp>
        <p:nvSpPr>
          <p:cNvPr id="19" name="Arc 11"/>
          <p:cNvSpPr>
            <a:spLocks/>
          </p:cNvSpPr>
          <p:nvPr/>
        </p:nvSpPr>
        <p:spPr bwMode="auto">
          <a:xfrm>
            <a:off x="6663539" y="2059890"/>
            <a:ext cx="837449" cy="702765"/>
          </a:xfrm>
          <a:custGeom>
            <a:avLst/>
            <a:gdLst>
              <a:gd name="T0" fmla="*/ 2147483647 w 21600"/>
              <a:gd name="T1" fmla="*/ 2147483647 h 16430"/>
              <a:gd name="T2" fmla="*/ 2147483647 w 21600"/>
              <a:gd name="T3" fmla="*/ 0 h 16430"/>
              <a:gd name="T4" fmla="*/ 2147483647 w 21600"/>
              <a:gd name="T5" fmla="*/ 2147483647 h 16430"/>
              <a:gd name="T6" fmla="*/ 0 60000 65536"/>
              <a:gd name="T7" fmla="*/ 0 60000 65536"/>
              <a:gd name="T8" fmla="*/ 0 60000 65536"/>
              <a:gd name="T9" fmla="*/ 0 w 21600"/>
              <a:gd name="T10" fmla="*/ 0 h 16430"/>
              <a:gd name="T11" fmla="*/ 21600 w 21600"/>
              <a:gd name="T12" fmla="*/ 16430 h 16430"/>
            </a:gdLst>
            <a:ahLst/>
            <a:cxnLst>
              <a:cxn ang="T6">
                <a:pos x="T0" y="T1"/>
              </a:cxn>
              <a:cxn ang="T7">
                <a:pos x="T2" y="T3"/>
              </a:cxn>
              <a:cxn ang="T8">
                <a:pos x="T4" y="T5"/>
              </a:cxn>
            </a:cxnLst>
            <a:rect l="T9" t="T10" r="T11" b="T12"/>
            <a:pathLst>
              <a:path w="21600" h="16430" fill="none" extrusionOk="0">
                <a:moveTo>
                  <a:pt x="958" y="16429"/>
                </a:moveTo>
                <a:cubicBezTo>
                  <a:pt x="323" y="14368"/>
                  <a:pt x="0" y="12223"/>
                  <a:pt x="0" y="10067"/>
                </a:cubicBezTo>
                <a:cubicBezTo>
                  <a:pt x="-1" y="6559"/>
                  <a:pt x="854" y="3103"/>
                  <a:pt x="2489" y="0"/>
                </a:cubicBezTo>
              </a:path>
              <a:path w="21600" h="16430" stroke="0" extrusionOk="0">
                <a:moveTo>
                  <a:pt x="958" y="16429"/>
                </a:moveTo>
                <a:cubicBezTo>
                  <a:pt x="323" y="14368"/>
                  <a:pt x="0" y="12223"/>
                  <a:pt x="0" y="10067"/>
                </a:cubicBezTo>
                <a:cubicBezTo>
                  <a:pt x="-1" y="6559"/>
                  <a:pt x="854" y="3103"/>
                  <a:pt x="2489" y="0"/>
                </a:cubicBezTo>
                <a:lnTo>
                  <a:pt x="21600" y="10067"/>
                </a:lnTo>
                <a:close/>
              </a:path>
            </a:pathLst>
          </a:custGeom>
          <a:noFill/>
          <a:ln w="28575" cap="rnd" cmpd="sng">
            <a:solidFill>
              <a:schemeClr val="accent2"/>
            </a:solidFill>
            <a:round/>
            <a:headEnd/>
            <a:tailEnd type="triangle" w="med" len="med"/>
          </a:ln>
        </p:spPr>
        <p:txBody>
          <a:bodyPr wrap="none" anchor="ctr">
            <a:prstTxWarp prst="textNoShape">
              <a:avLst/>
            </a:prstTxWarp>
          </a:bodyPr>
          <a:lstStyle/>
          <a:p>
            <a:pPr algn="l"/>
            <a:endParaRPr lang="en-US" sz="1400" dirty="0">
              <a:latin typeface="+mn-lt"/>
              <a:ea typeface="ＭＳ Ｐゴシック" charset="-128"/>
              <a:cs typeface="ＭＳ Ｐゴシック" charset="-128"/>
            </a:endParaRPr>
          </a:p>
        </p:txBody>
      </p:sp>
      <p:sp>
        <p:nvSpPr>
          <p:cNvPr id="20" name="Arc 12"/>
          <p:cNvSpPr>
            <a:spLocks/>
          </p:cNvSpPr>
          <p:nvPr/>
        </p:nvSpPr>
        <p:spPr bwMode="auto">
          <a:xfrm>
            <a:off x="7346223" y="2315808"/>
            <a:ext cx="134308" cy="279808"/>
          </a:xfrm>
          <a:custGeom>
            <a:avLst/>
            <a:gdLst>
              <a:gd name="T0" fmla="*/ 0 w 21600"/>
              <a:gd name="T1" fmla="*/ 2147483647 h 21599"/>
              <a:gd name="T2" fmla="*/ 2147483647 w 21600"/>
              <a:gd name="T3" fmla="*/ 0 h 21599"/>
              <a:gd name="T4" fmla="*/ 2147483647 w 21600"/>
              <a:gd name="T5" fmla="*/ 2147483647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07"/>
                </a:moveTo>
                <a:cubicBezTo>
                  <a:pt x="50" y="9675"/>
                  <a:pt x="9609" y="86"/>
                  <a:pt x="21440" y="-1"/>
                </a:cubicBezTo>
              </a:path>
              <a:path w="21600" h="21599" stroke="0" extrusionOk="0">
                <a:moveTo>
                  <a:pt x="0" y="21507"/>
                </a:moveTo>
                <a:cubicBezTo>
                  <a:pt x="50" y="9675"/>
                  <a:pt x="9609" y="86"/>
                  <a:pt x="21440" y="-1"/>
                </a:cubicBezTo>
                <a:lnTo>
                  <a:pt x="21600" y="21599"/>
                </a:lnTo>
                <a:close/>
              </a:path>
            </a:pathLst>
          </a:custGeom>
          <a:noFill/>
          <a:ln w="28575" cap="rnd" cmpd="sng">
            <a:solidFill>
              <a:srgbClr val="FF0000"/>
            </a:solidFill>
            <a:round/>
            <a:headEnd/>
            <a:tailEnd type="triangle" w="med" len="med"/>
          </a:ln>
        </p:spPr>
        <p:txBody>
          <a:bodyPr wrap="none" anchor="ctr">
            <a:prstTxWarp prst="textNoShape">
              <a:avLst/>
            </a:prstTxWarp>
          </a:bodyPr>
          <a:lstStyle/>
          <a:p>
            <a:pPr algn="l"/>
            <a:endParaRPr lang="en-US" sz="1400" dirty="0">
              <a:latin typeface="+mn-lt"/>
              <a:ea typeface="ＭＳ Ｐゴシック" charset="-128"/>
              <a:cs typeface="ＭＳ Ｐゴシック" charset="-128"/>
            </a:endParaRPr>
          </a:p>
        </p:txBody>
      </p:sp>
      <p:sp>
        <p:nvSpPr>
          <p:cNvPr id="21" name="Arc 13"/>
          <p:cNvSpPr>
            <a:spLocks/>
          </p:cNvSpPr>
          <p:nvPr/>
        </p:nvSpPr>
        <p:spPr bwMode="auto">
          <a:xfrm rot="20568382">
            <a:off x="7292125" y="2228301"/>
            <a:ext cx="142208" cy="197511"/>
          </a:xfrm>
          <a:custGeom>
            <a:avLst/>
            <a:gdLst>
              <a:gd name="T0" fmla="*/ 0 w 17972"/>
              <a:gd name="T1" fmla="*/ 2147483647 h 21600"/>
              <a:gd name="T2" fmla="*/ 2147483647 w 17972"/>
              <a:gd name="T3" fmla="*/ 0 h 21600"/>
              <a:gd name="T4" fmla="*/ 2147483647 w 17972"/>
              <a:gd name="T5" fmla="*/ 2147483647 h 21600"/>
              <a:gd name="T6" fmla="*/ 0 60000 65536"/>
              <a:gd name="T7" fmla="*/ 0 60000 65536"/>
              <a:gd name="T8" fmla="*/ 0 60000 65536"/>
              <a:gd name="T9" fmla="*/ 0 w 17972"/>
              <a:gd name="T10" fmla="*/ 0 h 21600"/>
              <a:gd name="T11" fmla="*/ 17972 w 17972"/>
              <a:gd name="T12" fmla="*/ 21600 h 21600"/>
            </a:gdLst>
            <a:ahLst/>
            <a:cxnLst>
              <a:cxn ang="T6">
                <a:pos x="T0" y="T1"/>
              </a:cxn>
              <a:cxn ang="T7">
                <a:pos x="T2" y="T3"/>
              </a:cxn>
              <a:cxn ang="T8">
                <a:pos x="T4" y="T5"/>
              </a:cxn>
            </a:cxnLst>
            <a:rect l="T9" t="T10" r="T11" b="T12"/>
            <a:pathLst>
              <a:path w="17972" h="21600" fill="none" extrusionOk="0">
                <a:moveTo>
                  <a:pt x="0" y="9618"/>
                </a:moveTo>
                <a:cubicBezTo>
                  <a:pt x="3987" y="3636"/>
                  <a:pt x="10689" y="31"/>
                  <a:pt x="17878" y="0"/>
                </a:cubicBezTo>
              </a:path>
              <a:path w="17972" h="21600" stroke="0" extrusionOk="0">
                <a:moveTo>
                  <a:pt x="0" y="9618"/>
                </a:moveTo>
                <a:cubicBezTo>
                  <a:pt x="3987" y="3636"/>
                  <a:pt x="10689" y="31"/>
                  <a:pt x="17878" y="0"/>
                </a:cubicBezTo>
                <a:lnTo>
                  <a:pt x="17972" y="21600"/>
                </a:lnTo>
                <a:close/>
              </a:path>
            </a:pathLst>
          </a:custGeom>
          <a:noFill/>
          <a:ln w="28575" cap="rnd" cmpd="sng">
            <a:solidFill>
              <a:srgbClr val="660066"/>
            </a:solidFill>
            <a:round/>
            <a:headEnd/>
            <a:tailEnd type="triangle" w="med" len="med"/>
          </a:ln>
        </p:spPr>
        <p:txBody>
          <a:bodyPr wrap="none" anchor="ctr">
            <a:prstTxWarp prst="textNoShape">
              <a:avLst/>
            </a:prstTxWarp>
          </a:bodyPr>
          <a:lstStyle/>
          <a:p>
            <a:pPr algn="l"/>
            <a:endParaRPr lang="en-US" sz="1400" dirty="0">
              <a:latin typeface="+mn-lt"/>
              <a:ea typeface="ＭＳ Ｐゴシック" charset="-128"/>
              <a:cs typeface="ＭＳ Ｐゴシック" charset="-128"/>
            </a:endParaRPr>
          </a:p>
        </p:txBody>
      </p:sp>
      <p:sp>
        <p:nvSpPr>
          <p:cNvPr id="22" name="Line 14"/>
          <p:cNvSpPr>
            <a:spLocks noChangeShapeType="1"/>
          </p:cNvSpPr>
          <p:nvPr/>
        </p:nvSpPr>
        <p:spPr bwMode="auto">
          <a:xfrm flipH="1" flipV="1">
            <a:off x="7314292" y="2100521"/>
            <a:ext cx="316348" cy="38613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sz="1400" dirty="0">
              <a:latin typeface="+mn-lt"/>
            </a:endParaRPr>
          </a:p>
        </p:txBody>
      </p:sp>
      <p:sp>
        <p:nvSpPr>
          <p:cNvPr id="23" name="Line 15"/>
          <p:cNvSpPr>
            <a:spLocks noChangeShapeType="1"/>
          </p:cNvSpPr>
          <p:nvPr/>
        </p:nvSpPr>
        <p:spPr bwMode="auto">
          <a:xfrm flipH="1">
            <a:off x="7400539" y="2490606"/>
            <a:ext cx="226151" cy="286392"/>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sz="1400" dirty="0">
              <a:latin typeface="+mn-lt"/>
            </a:endParaRPr>
          </a:p>
        </p:txBody>
      </p:sp>
      <p:sp>
        <p:nvSpPr>
          <p:cNvPr id="24" name="Line 16"/>
          <p:cNvSpPr>
            <a:spLocks noChangeShapeType="1"/>
          </p:cNvSpPr>
          <p:nvPr/>
        </p:nvSpPr>
        <p:spPr bwMode="auto">
          <a:xfrm>
            <a:off x="7627677" y="2481717"/>
            <a:ext cx="321944"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sz="1400" dirty="0">
              <a:latin typeface="+mn-lt"/>
            </a:endParaRPr>
          </a:p>
        </p:txBody>
      </p:sp>
      <p:grpSp>
        <p:nvGrpSpPr>
          <p:cNvPr id="25" name="Group 20"/>
          <p:cNvGrpSpPr>
            <a:grpSpLocks/>
          </p:cNvGrpSpPr>
          <p:nvPr/>
        </p:nvGrpSpPr>
        <p:grpSpPr bwMode="auto">
          <a:xfrm>
            <a:off x="7541760" y="2431353"/>
            <a:ext cx="143196" cy="110606"/>
            <a:chOff x="3272" y="2480"/>
            <a:chExt cx="145" cy="112"/>
          </a:xfrm>
        </p:grpSpPr>
        <p:sp>
          <p:nvSpPr>
            <p:cNvPr id="32" name="Freeform 17"/>
            <p:cNvSpPr>
              <a:spLocks/>
            </p:cNvSpPr>
            <p:nvPr/>
          </p:nvSpPr>
          <p:spPr bwMode="auto">
            <a:xfrm>
              <a:off x="3272" y="2482"/>
              <a:ext cx="103" cy="56"/>
            </a:xfrm>
            <a:custGeom>
              <a:avLst/>
              <a:gdLst>
                <a:gd name="T0" fmla="*/ 102 w 103"/>
                <a:gd name="T1" fmla="*/ 0 h 56"/>
                <a:gd name="T2" fmla="*/ 39 w 103"/>
                <a:gd name="T3" fmla="*/ 0 h 56"/>
                <a:gd name="T4" fmla="*/ 0 w 103"/>
                <a:gd name="T5" fmla="*/ 55 h 56"/>
                <a:gd name="T6" fmla="*/ 63 w 103"/>
                <a:gd name="T7" fmla="*/ 55 h 56"/>
                <a:gd name="T8" fmla="*/ 102 w 103"/>
                <a:gd name="T9" fmla="*/ 0 h 56"/>
                <a:gd name="T10" fmla="*/ 0 60000 65536"/>
                <a:gd name="T11" fmla="*/ 0 60000 65536"/>
                <a:gd name="T12" fmla="*/ 0 60000 65536"/>
                <a:gd name="T13" fmla="*/ 0 60000 65536"/>
                <a:gd name="T14" fmla="*/ 0 60000 65536"/>
                <a:gd name="T15" fmla="*/ 0 w 103"/>
                <a:gd name="T16" fmla="*/ 0 h 56"/>
                <a:gd name="T17" fmla="*/ 103 w 103"/>
                <a:gd name="T18" fmla="*/ 56 h 56"/>
              </a:gdLst>
              <a:ahLst/>
              <a:cxnLst>
                <a:cxn ang="T10">
                  <a:pos x="T0" y="T1"/>
                </a:cxn>
                <a:cxn ang="T11">
                  <a:pos x="T2" y="T3"/>
                </a:cxn>
                <a:cxn ang="T12">
                  <a:pos x="T4" y="T5"/>
                </a:cxn>
                <a:cxn ang="T13">
                  <a:pos x="T6" y="T7"/>
                </a:cxn>
                <a:cxn ang="T14">
                  <a:pos x="T8" y="T9"/>
                </a:cxn>
              </a:cxnLst>
              <a:rect l="T15" t="T16" r="T17" b="T18"/>
              <a:pathLst>
                <a:path w="103" h="56">
                  <a:moveTo>
                    <a:pt x="102" y="0"/>
                  </a:moveTo>
                  <a:lnTo>
                    <a:pt x="39" y="0"/>
                  </a:lnTo>
                  <a:lnTo>
                    <a:pt x="0" y="55"/>
                  </a:lnTo>
                  <a:lnTo>
                    <a:pt x="63" y="55"/>
                  </a:lnTo>
                  <a:lnTo>
                    <a:pt x="102" y="0"/>
                  </a:lnTo>
                </a:path>
              </a:pathLst>
            </a:custGeom>
            <a:solidFill>
              <a:srgbClr val="828282"/>
            </a:solidFill>
            <a:ln w="9525" cap="rnd">
              <a:solidFill>
                <a:schemeClr val="tx1"/>
              </a:solidFill>
              <a:round/>
              <a:headEnd/>
              <a:tailEnd/>
            </a:ln>
          </p:spPr>
          <p:txBody>
            <a:bodyPr>
              <a:prstTxWarp prst="textNoShape">
                <a:avLst/>
              </a:prstTxWarp>
            </a:bodyPr>
            <a:lstStyle/>
            <a:p>
              <a:pPr algn="l"/>
              <a:endParaRPr lang="en-US" sz="1400" dirty="0">
                <a:latin typeface="+mn-lt"/>
                <a:ea typeface="ＭＳ Ｐゴシック" charset="-128"/>
                <a:cs typeface="ＭＳ Ｐゴシック" charset="-128"/>
              </a:endParaRPr>
            </a:p>
          </p:txBody>
        </p:sp>
        <p:sp>
          <p:nvSpPr>
            <p:cNvPr id="33" name="Freeform 18"/>
            <p:cNvSpPr>
              <a:spLocks/>
            </p:cNvSpPr>
            <p:nvPr/>
          </p:nvSpPr>
          <p:spPr bwMode="auto">
            <a:xfrm>
              <a:off x="3274" y="2540"/>
              <a:ext cx="103" cy="52"/>
            </a:xfrm>
            <a:custGeom>
              <a:avLst/>
              <a:gdLst>
                <a:gd name="T0" fmla="*/ 102 w 103"/>
                <a:gd name="T1" fmla="*/ 49 h 52"/>
                <a:gd name="T2" fmla="*/ 61 w 103"/>
                <a:gd name="T3" fmla="*/ 0 h 52"/>
                <a:gd name="T4" fmla="*/ 0 w 103"/>
                <a:gd name="T5" fmla="*/ 0 h 52"/>
                <a:gd name="T6" fmla="*/ 40 w 103"/>
                <a:gd name="T7" fmla="*/ 51 h 52"/>
                <a:gd name="T8" fmla="*/ 102 w 103"/>
                <a:gd name="T9" fmla="*/ 49 h 52"/>
                <a:gd name="T10" fmla="*/ 0 60000 65536"/>
                <a:gd name="T11" fmla="*/ 0 60000 65536"/>
                <a:gd name="T12" fmla="*/ 0 60000 65536"/>
                <a:gd name="T13" fmla="*/ 0 60000 65536"/>
                <a:gd name="T14" fmla="*/ 0 60000 65536"/>
                <a:gd name="T15" fmla="*/ 0 w 103"/>
                <a:gd name="T16" fmla="*/ 0 h 52"/>
                <a:gd name="T17" fmla="*/ 103 w 103"/>
                <a:gd name="T18" fmla="*/ 52 h 52"/>
              </a:gdLst>
              <a:ahLst/>
              <a:cxnLst>
                <a:cxn ang="T10">
                  <a:pos x="T0" y="T1"/>
                </a:cxn>
                <a:cxn ang="T11">
                  <a:pos x="T2" y="T3"/>
                </a:cxn>
                <a:cxn ang="T12">
                  <a:pos x="T4" y="T5"/>
                </a:cxn>
                <a:cxn ang="T13">
                  <a:pos x="T6" y="T7"/>
                </a:cxn>
                <a:cxn ang="T14">
                  <a:pos x="T8" y="T9"/>
                </a:cxn>
              </a:cxnLst>
              <a:rect l="T15" t="T16" r="T17" b="T18"/>
              <a:pathLst>
                <a:path w="103" h="52">
                  <a:moveTo>
                    <a:pt x="102" y="49"/>
                  </a:moveTo>
                  <a:lnTo>
                    <a:pt x="61" y="0"/>
                  </a:lnTo>
                  <a:lnTo>
                    <a:pt x="0" y="0"/>
                  </a:lnTo>
                  <a:lnTo>
                    <a:pt x="40" y="51"/>
                  </a:lnTo>
                  <a:lnTo>
                    <a:pt x="102" y="49"/>
                  </a:lnTo>
                </a:path>
              </a:pathLst>
            </a:custGeom>
            <a:solidFill>
              <a:srgbClr val="5F5F5F"/>
            </a:solidFill>
            <a:ln w="9525" cap="rnd">
              <a:solidFill>
                <a:schemeClr val="tx1"/>
              </a:solidFill>
              <a:round/>
              <a:headEnd/>
              <a:tailEnd/>
            </a:ln>
          </p:spPr>
          <p:txBody>
            <a:bodyPr>
              <a:prstTxWarp prst="textNoShape">
                <a:avLst/>
              </a:prstTxWarp>
            </a:bodyPr>
            <a:lstStyle/>
            <a:p>
              <a:pPr algn="l"/>
              <a:endParaRPr lang="en-US" sz="1400" dirty="0">
                <a:latin typeface="+mn-lt"/>
                <a:ea typeface="ＭＳ Ｐゴシック" charset="-128"/>
                <a:cs typeface="ＭＳ Ｐゴシック" charset="-128"/>
              </a:endParaRPr>
            </a:p>
          </p:txBody>
        </p:sp>
        <p:sp>
          <p:nvSpPr>
            <p:cNvPr id="34" name="Freeform 19"/>
            <p:cNvSpPr>
              <a:spLocks/>
            </p:cNvSpPr>
            <p:nvPr/>
          </p:nvSpPr>
          <p:spPr bwMode="auto">
            <a:xfrm>
              <a:off x="3336" y="2480"/>
              <a:ext cx="81" cy="108"/>
            </a:xfrm>
            <a:custGeom>
              <a:avLst/>
              <a:gdLst>
                <a:gd name="T0" fmla="*/ 80 w 81"/>
                <a:gd name="T1" fmla="*/ 50 h 108"/>
                <a:gd name="T2" fmla="*/ 40 w 81"/>
                <a:gd name="T3" fmla="*/ 107 h 108"/>
                <a:gd name="T4" fmla="*/ 0 w 81"/>
                <a:gd name="T5" fmla="*/ 58 h 108"/>
                <a:gd name="T6" fmla="*/ 40 w 81"/>
                <a:gd name="T7" fmla="*/ 0 h 108"/>
                <a:gd name="T8" fmla="*/ 80 w 81"/>
                <a:gd name="T9" fmla="*/ 50 h 108"/>
                <a:gd name="T10" fmla="*/ 0 60000 65536"/>
                <a:gd name="T11" fmla="*/ 0 60000 65536"/>
                <a:gd name="T12" fmla="*/ 0 60000 65536"/>
                <a:gd name="T13" fmla="*/ 0 60000 65536"/>
                <a:gd name="T14" fmla="*/ 0 60000 65536"/>
                <a:gd name="T15" fmla="*/ 0 w 81"/>
                <a:gd name="T16" fmla="*/ 0 h 108"/>
                <a:gd name="T17" fmla="*/ 81 w 81"/>
                <a:gd name="T18" fmla="*/ 108 h 108"/>
              </a:gdLst>
              <a:ahLst/>
              <a:cxnLst>
                <a:cxn ang="T10">
                  <a:pos x="T0" y="T1"/>
                </a:cxn>
                <a:cxn ang="T11">
                  <a:pos x="T2" y="T3"/>
                </a:cxn>
                <a:cxn ang="T12">
                  <a:pos x="T4" y="T5"/>
                </a:cxn>
                <a:cxn ang="T13">
                  <a:pos x="T6" y="T7"/>
                </a:cxn>
                <a:cxn ang="T14">
                  <a:pos x="T8" y="T9"/>
                </a:cxn>
              </a:cxnLst>
              <a:rect l="T15" t="T16" r="T17" b="T18"/>
              <a:pathLst>
                <a:path w="81" h="108">
                  <a:moveTo>
                    <a:pt x="80" y="50"/>
                  </a:moveTo>
                  <a:lnTo>
                    <a:pt x="40" y="107"/>
                  </a:lnTo>
                  <a:lnTo>
                    <a:pt x="0" y="58"/>
                  </a:lnTo>
                  <a:lnTo>
                    <a:pt x="40" y="0"/>
                  </a:lnTo>
                  <a:lnTo>
                    <a:pt x="80" y="50"/>
                  </a:lnTo>
                </a:path>
              </a:pathLst>
            </a:custGeom>
            <a:solidFill>
              <a:srgbClr val="B2B2B2"/>
            </a:solidFill>
            <a:ln w="9525" cap="rnd">
              <a:solidFill>
                <a:schemeClr val="tx1"/>
              </a:solidFill>
              <a:round/>
              <a:headEnd/>
              <a:tailEnd/>
            </a:ln>
          </p:spPr>
          <p:txBody>
            <a:bodyPr>
              <a:prstTxWarp prst="textNoShape">
                <a:avLst/>
              </a:prstTxWarp>
            </a:bodyPr>
            <a:lstStyle/>
            <a:p>
              <a:pPr algn="l"/>
              <a:endParaRPr lang="en-US" sz="1400" dirty="0">
                <a:latin typeface="+mn-lt"/>
                <a:ea typeface="ＭＳ Ｐゴシック" charset="-128"/>
                <a:cs typeface="ＭＳ Ｐゴシック" charset="-128"/>
              </a:endParaRPr>
            </a:p>
          </p:txBody>
        </p:sp>
      </p:grpSp>
      <p:sp>
        <p:nvSpPr>
          <p:cNvPr id="26" name="Rectangle 22"/>
          <p:cNvSpPr>
            <a:spLocks noChangeArrowheads="1"/>
          </p:cNvSpPr>
          <p:nvPr/>
        </p:nvSpPr>
        <p:spPr bwMode="auto">
          <a:xfrm>
            <a:off x="6102350" y="2139950"/>
            <a:ext cx="519885" cy="231058"/>
          </a:xfrm>
          <a:prstGeom prst="rect">
            <a:avLst/>
          </a:prstGeom>
          <a:noFill/>
          <a:ln w="12700">
            <a:noFill/>
            <a:miter lim="800000"/>
            <a:headEnd/>
            <a:tailEnd/>
          </a:ln>
        </p:spPr>
        <p:txBody>
          <a:bodyPr wrap="none" lIns="82550" tIns="41275" rIns="82550" bIns="41275">
            <a:prstTxWarp prst="textNoShape">
              <a:avLst/>
            </a:prstTxWarp>
            <a:spAutoFit/>
          </a:bodyPr>
          <a:lstStyle/>
          <a:p>
            <a:pPr algn="l" defTabSz="739775">
              <a:spcBef>
                <a:spcPct val="0"/>
              </a:spcBef>
              <a:buSzTx/>
              <a:buFontTx/>
              <a:buNone/>
            </a:pPr>
            <a:r>
              <a:rPr lang="en-US" sz="1200" dirty="0">
                <a:solidFill>
                  <a:schemeClr val="accent2"/>
                </a:solidFill>
                <a:latin typeface="+mn-lt"/>
                <a:ea typeface="ＭＳ Ｐゴシック" charset="-128"/>
                <a:cs typeface="ＭＳ Ｐゴシック" charset="-128"/>
              </a:rPr>
              <a:t>P</a:t>
            </a:r>
            <a:r>
              <a:rPr lang="en-US" sz="1200" b="0" dirty="0">
                <a:solidFill>
                  <a:schemeClr val="accent2"/>
                </a:solidFill>
                <a:latin typeface="+mn-lt"/>
                <a:ea typeface="ＭＳ Ｐゴシック" charset="-128"/>
                <a:cs typeface="ＭＳ Ｐゴシック" charset="-128"/>
              </a:rPr>
              <a:t>hase</a:t>
            </a:r>
            <a:endParaRPr lang="en-US" sz="1200" b="0" dirty="0">
              <a:solidFill>
                <a:srgbClr val="00CCFF"/>
              </a:solidFill>
              <a:latin typeface="+mn-lt"/>
              <a:ea typeface="ＭＳ Ｐゴシック" charset="-128"/>
              <a:cs typeface="ＭＳ Ｐゴシック" charset="-128"/>
            </a:endParaRPr>
          </a:p>
        </p:txBody>
      </p:sp>
      <p:sp>
        <p:nvSpPr>
          <p:cNvPr id="27" name="Rectangle 23"/>
          <p:cNvSpPr>
            <a:spLocks noChangeArrowheads="1"/>
          </p:cNvSpPr>
          <p:nvPr/>
        </p:nvSpPr>
        <p:spPr bwMode="auto">
          <a:xfrm>
            <a:off x="7255035" y="1679632"/>
            <a:ext cx="711626" cy="390256"/>
          </a:xfrm>
          <a:prstGeom prst="rect">
            <a:avLst/>
          </a:prstGeom>
          <a:noFill/>
          <a:ln w="12700">
            <a:noFill/>
            <a:miter lim="800000"/>
            <a:headEnd/>
            <a:tailEnd/>
          </a:ln>
        </p:spPr>
        <p:txBody>
          <a:bodyPr wrap="none" lIns="82550" tIns="41275" rIns="82550" bIns="41275">
            <a:prstTxWarp prst="textNoShape">
              <a:avLst/>
            </a:prstTxWarp>
            <a:spAutoFit/>
          </a:bodyPr>
          <a:lstStyle/>
          <a:p>
            <a:pPr algn="l" defTabSz="739775">
              <a:spcBef>
                <a:spcPct val="0"/>
              </a:spcBef>
              <a:buSzTx/>
              <a:buFontTx/>
              <a:buNone/>
            </a:pPr>
            <a:r>
              <a:rPr lang="en-US" sz="1200" dirty="0">
                <a:solidFill>
                  <a:srgbClr val="660066"/>
                </a:solidFill>
                <a:latin typeface="+mn-lt"/>
                <a:ea typeface="ＭＳ Ｐゴシック" charset="-128"/>
                <a:cs typeface="ＭＳ Ｐゴシック" charset="-128"/>
              </a:rPr>
              <a:t>Solar </a:t>
            </a:r>
          </a:p>
          <a:p>
            <a:pPr algn="l" defTabSz="739775">
              <a:spcBef>
                <a:spcPct val="0"/>
              </a:spcBef>
              <a:buSzTx/>
              <a:buFontTx/>
              <a:buNone/>
            </a:pPr>
            <a:r>
              <a:rPr lang="en-US" sz="1200" dirty="0">
                <a:solidFill>
                  <a:srgbClr val="660066"/>
                </a:solidFill>
                <a:latin typeface="+mn-lt"/>
                <a:ea typeface="ＭＳ Ｐゴシック" charset="-128"/>
                <a:cs typeface="ＭＳ Ｐゴシック" charset="-128"/>
              </a:rPr>
              <a:t>I</a:t>
            </a:r>
            <a:r>
              <a:rPr lang="en-US" sz="1200" b="0" dirty="0">
                <a:solidFill>
                  <a:srgbClr val="660066"/>
                </a:solidFill>
                <a:latin typeface="+mn-lt"/>
                <a:ea typeface="ＭＳ Ｐゴシック" charset="-128"/>
                <a:cs typeface="ＭＳ Ｐゴシック" charset="-128"/>
              </a:rPr>
              <a:t>ncidence</a:t>
            </a:r>
          </a:p>
        </p:txBody>
      </p:sp>
      <p:sp>
        <p:nvSpPr>
          <p:cNvPr id="28" name="Rectangle 24"/>
          <p:cNvSpPr>
            <a:spLocks noChangeArrowheads="1"/>
          </p:cNvSpPr>
          <p:nvPr/>
        </p:nvSpPr>
        <p:spPr bwMode="auto">
          <a:xfrm>
            <a:off x="6635750" y="2368550"/>
            <a:ext cx="681894" cy="231058"/>
          </a:xfrm>
          <a:prstGeom prst="rect">
            <a:avLst/>
          </a:prstGeom>
          <a:noFill/>
          <a:ln w="12700">
            <a:noFill/>
            <a:miter lim="800000"/>
            <a:headEnd/>
            <a:tailEnd/>
          </a:ln>
        </p:spPr>
        <p:txBody>
          <a:bodyPr wrap="none" lIns="82550" tIns="41275" rIns="82550" bIns="41275">
            <a:prstTxWarp prst="textNoShape">
              <a:avLst/>
            </a:prstTxWarp>
            <a:spAutoFit/>
          </a:bodyPr>
          <a:lstStyle/>
          <a:p>
            <a:pPr algn="l" defTabSz="739775">
              <a:spcBef>
                <a:spcPct val="0"/>
              </a:spcBef>
              <a:buSzTx/>
              <a:buFontTx/>
              <a:buNone/>
            </a:pPr>
            <a:r>
              <a:rPr lang="en-US" sz="1200" dirty="0">
                <a:solidFill>
                  <a:srgbClr val="FF0000"/>
                </a:solidFill>
                <a:latin typeface="+mn-lt"/>
                <a:ea typeface="ＭＳ Ｐゴシック" charset="-128"/>
                <a:cs typeface="ＭＳ Ｐゴシック" charset="-128"/>
              </a:rPr>
              <a:t>E</a:t>
            </a:r>
            <a:r>
              <a:rPr lang="en-US" sz="1200" b="0" dirty="0">
                <a:solidFill>
                  <a:srgbClr val="FF0000"/>
                </a:solidFill>
                <a:latin typeface="+mn-lt"/>
                <a:ea typeface="ＭＳ Ｐゴシック" charset="-128"/>
                <a:cs typeface="ＭＳ Ｐゴシック" charset="-128"/>
              </a:rPr>
              <a:t>mission</a:t>
            </a:r>
          </a:p>
        </p:txBody>
      </p:sp>
      <p:sp>
        <p:nvSpPr>
          <p:cNvPr id="31" name="TextBox 30"/>
          <p:cNvSpPr txBox="1"/>
          <p:nvPr/>
        </p:nvSpPr>
        <p:spPr>
          <a:xfrm>
            <a:off x="7584645" y="2531101"/>
            <a:ext cx="756189" cy="636791"/>
          </a:xfrm>
          <a:prstGeom prst="rect">
            <a:avLst/>
          </a:prstGeom>
          <a:noFill/>
        </p:spPr>
        <p:txBody>
          <a:bodyPr wrap="none" rtlCol="0">
            <a:spAutoFit/>
          </a:bodyPr>
          <a:lstStyle/>
          <a:p>
            <a:r>
              <a:rPr lang="en-US" sz="1400" dirty="0">
                <a:latin typeface="+mn-lt"/>
              </a:rPr>
              <a:t>Surface</a:t>
            </a:r>
          </a:p>
          <a:p>
            <a:r>
              <a:rPr lang="en-US" sz="1400" dirty="0">
                <a:latin typeface="+mn-lt"/>
              </a:rPr>
              <a:t>intercept</a:t>
            </a:r>
          </a:p>
          <a:p>
            <a:r>
              <a:rPr lang="en-US" sz="1400" dirty="0">
                <a:latin typeface="+mn-lt"/>
              </a:rPr>
              <a:t>point</a:t>
            </a:r>
          </a:p>
        </p:txBody>
      </p:sp>
      <p:sp>
        <p:nvSpPr>
          <p:cNvPr id="35" name="Rectangle 22"/>
          <p:cNvSpPr>
            <a:spLocks noChangeArrowheads="1"/>
          </p:cNvSpPr>
          <p:nvPr/>
        </p:nvSpPr>
        <p:spPr bwMode="auto">
          <a:xfrm>
            <a:off x="158750" y="5006600"/>
            <a:ext cx="1111582" cy="268022"/>
          </a:xfrm>
          <a:prstGeom prst="rect">
            <a:avLst/>
          </a:prstGeom>
          <a:noFill/>
          <a:ln w="12700">
            <a:noFill/>
            <a:miter lim="800000"/>
            <a:headEnd/>
            <a:tailEnd/>
          </a:ln>
        </p:spPr>
        <p:txBody>
          <a:bodyPr wrap="none" lIns="82550" tIns="41275" rIns="82550" bIns="41275">
            <a:prstTxWarp prst="textNoShape">
              <a:avLst/>
            </a:prstTxWarp>
            <a:spAutoFit/>
          </a:bodyPr>
          <a:lstStyle/>
          <a:p>
            <a:pPr algn="l" defTabSz="739775">
              <a:spcBef>
                <a:spcPct val="0"/>
              </a:spcBef>
              <a:buSzTx/>
              <a:buFontTx/>
              <a:buNone/>
            </a:pPr>
            <a:r>
              <a:rPr lang="en-US" sz="1200" b="1" dirty="0">
                <a:latin typeface="+mn-lt"/>
                <a:ea typeface="ＭＳ Ｐゴシック" charset="-128"/>
                <a:cs typeface="ＭＳ Ｐゴシック" charset="-128"/>
              </a:rPr>
              <a:t>Angular Size</a:t>
            </a:r>
          </a:p>
        </p:txBody>
      </p:sp>
      <p:sp>
        <p:nvSpPr>
          <p:cNvPr id="38" name="Rounded Rectangle 37"/>
          <p:cNvSpPr/>
          <p:nvPr/>
        </p:nvSpPr>
        <p:spPr>
          <a:xfrm>
            <a:off x="5978825" y="5288276"/>
            <a:ext cx="1375848" cy="718908"/>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p>
        </p:txBody>
      </p:sp>
      <p:sp>
        <p:nvSpPr>
          <p:cNvPr id="39" name="Oval 38"/>
          <p:cNvSpPr/>
          <p:nvPr/>
        </p:nvSpPr>
        <p:spPr>
          <a:xfrm rot="5400000">
            <a:off x="3793538" y="3226803"/>
            <a:ext cx="344338" cy="1664318"/>
          </a:xfrm>
          <a:prstGeom prst="ellipse">
            <a:avLst/>
          </a:prstGeom>
          <a:gradFill flip="none" rotWithShape="1">
            <a:gsLst>
              <a:gs pos="0">
                <a:srgbClr val="BFBFBF">
                  <a:alpha val="92000"/>
                </a:srgbClr>
              </a:gs>
              <a:gs pos="100000">
                <a:srgbClr val="FFFFFF"/>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40" name="Oval 7"/>
          <p:cNvSpPr>
            <a:spLocks noChangeArrowheads="1"/>
          </p:cNvSpPr>
          <p:nvPr/>
        </p:nvSpPr>
        <p:spPr bwMode="auto">
          <a:xfrm>
            <a:off x="3130550" y="3223087"/>
            <a:ext cx="1676634" cy="1684527"/>
          </a:xfrm>
          <a:prstGeom prst="ellipse">
            <a:avLst/>
          </a:prstGeom>
          <a:solidFill>
            <a:srgbClr val="FF9900">
              <a:alpha val="65000"/>
            </a:srgbClr>
          </a:solidFill>
          <a:ln w="12700">
            <a:noFill/>
            <a:round/>
            <a:headEnd/>
            <a:tailEnd/>
          </a:ln>
        </p:spPr>
        <p:txBody>
          <a:bodyPr wrap="none" anchor="ctr">
            <a:prstTxWarp prst="textNoShape">
              <a:avLst/>
            </a:prstTxWarp>
          </a:bodyPr>
          <a:lstStyle/>
          <a:p>
            <a:pPr algn="l"/>
            <a:endParaRPr lang="en-US" sz="1200" dirty="0">
              <a:latin typeface="+mn-lt"/>
              <a:ea typeface="ＭＳ Ｐゴシック" charset="-128"/>
              <a:cs typeface="ＭＳ Ｐゴシック" charset="-128"/>
            </a:endParaRPr>
          </a:p>
        </p:txBody>
      </p:sp>
      <p:sp>
        <p:nvSpPr>
          <p:cNvPr id="41" name="TextBox 40"/>
          <p:cNvSpPr txBox="1"/>
          <p:nvPr/>
        </p:nvSpPr>
        <p:spPr>
          <a:xfrm>
            <a:off x="3873591" y="3950218"/>
            <a:ext cx="232736" cy="270258"/>
          </a:xfrm>
          <a:prstGeom prst="rect">
            <a:avLst/>
          </a:prstGeom>
          <a:noFill/>
        </p:spPr>
        <p:txBody>
          <a:bodyPr wrap="none" rtlCol="0">
            <a:spAutoFit/>
          </a:bodyPr>
          <a:lstStyle/>
          <a:p>
            <a:r>
              <a:rPr lang="en-US" sz="1200" dirty="0">
                <a:solidFill>
                  <a:schemeClr val="bg1">
                    <a:lumMod val="75000"/>
                  </a:schemeClr>
                </a:solidFill>
                <a:latin typeface="+mn-lt"/>
              </a:rPr>
              <a:t>•</a:t>
            </a:r>
          </a:p>
        </p:txBody>
      </p:sp>
      <p:cxnSp>
        <p:nvCxnSpPr>
          <p:cNvPr id="42" name="Straight Connector 41"/>
          <p:cNvCxnSpPr/>
          <p:nvPr/>
        </p:nvCxnSpPr>
        <p:spPr>
          <a:xfrm flipH="1">
            <a:off x="3583624" y="4095208"/>
            <a:ext cx="380584" cy="108742"/>
          </a:xfrm>
          <a:prstGeom prst="line">
            <a:avLst/>
          </a:prstGeom>
          <a:ln w="12700" cmpd="sng">
            <a:solidFill>
              <a:srgbClr val="595959"/>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H="1">
            <a:off x="2666367" y="4202653"/>
            <a:ext cx="923298" cy="289123"/>
          </a:xfrm>
          <a:prstGeom prst="straightConnector1">
            <a:avLst/>
          </a:prstGeom>
          <a:ln w="12700" cmpd="sng">
            <a:solidFill>
              <a:schemeClr val="tx1">
                <a:lumMod val="75000"/>
                <a:lumOff val="2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3303743" y="3955777"/>
            <a:ext cx="669425" cy="122729"/>
          </a:xfrm>
          <a:prstGeom prst="line">
            <a:avLst/>
          </a:prstGeom>
          <a:ln w="12700" cmpd="sng">
            <a:solidFill>
              <a:schemeClr val="tx1">
                <a:lumMod val="65000"/>
                <a:lumOff val="3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flipH="1" flipV="1">
            <a:off x="2763663" y="3841527"/>
            <a:ext cx="540080" cy="114250"/>
          </a:xfrm>
          <a:prstGeom prst="straightConnector1">
            <a:avLst/>
          </a:prstGeom>
          <a:ln w="12700" cmpd="sng">
            <a:solidFill>
              <a:schemeClr val="tx1">
                <a:lumMod val="75000"/>
                <a:lumOff val="2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H="1" flipV="1">
            <a:off x="3968514" y="3311209"/>
            <a:ext cx="4895" cy="773857"/>
          </a:xfrm>
          <a:prstGeom prst="line">
            <a:avLst/>
          </a:prstGeom>
          <a:ln w="12700" cmpd="sng">
            <a:solidFill>
              <a:srgbClr val="595959"/>
            </a:solidFill>
            <a:prstDash val="dash"/>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flipV="1">
            <a:off x="3967515" y="2798040"/>
            <a:ext cx="4623" cy="488703"/>
          </a:xfrm>
          <a:prstGeom prst="straightConnector1">
            <a:avLst/>
          </a:prstGeom>
          <a:ln w="12700" cmpd="sng">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3980015" y="4084218"/>
            <a:ext cx="420550" cy="181829"/>
          </a:xfrm>
          <a:prstGeom prst="straightConnector1">
            <a:avLst/>
          </a:prstGeom>
          <a:ln w="9525" cmpd="sng">
            <a:solidFill>
              <a:schemeClr val="accent2"/>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50" name="Freeform 49"/>
          <p:cNvSpPr/>
          <p:nvPr/>
        </p:nvSpPr>
        <p:spPr>
          <a:xfrm rot="21385108">
            <a:off x="4240159" y="3455227"/>
            <a:ext cx="106209" cy="501027"/>
          </a:xfrm>
          <a:custGeom>
            <a:avLst/>
            <a:gdLst>
              <a:gd name="connsiteX0" fmla="*/ 0 w 151897"/>
              <a:gd name="connsiteY0" fmla="*/ 582544 h 582544"/>
              <a:gd name="connsiteX1" fmla="*/ 69908 w 151897"/>
              <a:gd name="connsiteY1" fmla="*/ 448559 h 582544"/>
              <a:gd name="connsiteX2" fmla="*/ 128164 w 151897"/>
              <a:gd name="connsiteY2" fmla="*/ 291272 h 582544"/>
              <a:gd name="connsiteX3" fmla="*/ 145640 w 151897"/>
              <a:gd name="connsiteY3" fmla="*/ 186414 h 582544"/>
              <a:gd name="connsiteX4" fmla="*/ 151466 w 151897"/>
              <a:gd name="connsiteY4" fmla="*/ 81557 h 582544"/>
              <a:gd name="connsiteX5" fmla="*/ 151466 w 151897"/>
              <a:gd name="connsiteY5" fmla="*/ 0 h 582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897" h="582544">
                <a:moveTo>
                  <a:pt x="0" y="582544"/>
                </a:moveTo>
                <a:cubicBezTo>
                  <a:pt x="24273" y="539824"/>
                  <a:pt x="48547" y="497104"/>
                  <a:pt x="69908" y="448559"/>
                </a:cubicBezTo>
                <a:cubicBezTo>
                  <a:pt x="91269" y="400014"/>
                  <a:pt x="115542" y="334963"/>
                  <a:pt x="128164" y="291272"/>
                </a:cubicBezTo>
                <a:cubicBezTo>
                  <a:pt x="140786" y="247581"/>
                  <a:pt x="141756" y="221366"/>
                  <a:pt x="145640" y="186414"/>
                </a:cubicBezTo>
                <a:cubicBezTo>
                  <a:pt x="149524" y="151461"/>
                  <a:pt x="150495" y="112626"/>
                  <a:pt x="151466" y="81557"/>
                </a:cubicBezTo>
                <a:cubicBezTo>
                  <a:pt x="152437" y="50488"/>
                  <a:pt x="151466" y="0"/>
                  <a:pt x="151466" y="0"/>
                </a:cubicBezTo>
              </a:path>
            </a:pathLst>
          </a:cu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dirty="0"/>
          </a:p>
        </p:txBody>
      </p:sp>
      <p:cxnSp>
        <p:nvCxnSpPr>
          <p:cNvPr id="51" name="Straight Connector 50"/>
          <p:cNvCxnSpPr>
            <a:stCxn id="54" idx="0"/>
            <a:endCxn id="71" idx="1"/>
          </p:cNvCxnSpPr>
          <p:nvPr/>
        </p:nvCxnSpPr>
        <p:spPr>
          <a:xfrm>
            <a:off x="3665906" y="4659821"/>
            <a:ext cx="1613204" cy="573599"/>
          </a:xfrm>
          <a:prstGeom prst="line">
            <a:avLst/>
          </a:prstGeom>
          <a:ln w="28575" cmpd="sng">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sp>
        <p:nvSpPr>
          <p:cNvPr id="52" name="Arc 51"/>
          <p:cNvSpPr/>
          <p:nvPr/>
        </p:nvSpPr>
        <p:spPr>
          <a:xfrm rot="21213258">
            <a:off x="3743547" y="3841760"/>
            <a:ext cx="374132" cy="481939"/>
          </a:xfrm>
          <a:prstGeom prst="arc">
            <a:avLst>
              <a:gd name="adj1" fmla="val 20888877"/>
              <a:gd name="adj2" fmla="val 1406665"/>
            </a:avLst>
          </a:prstGeom>
          <a:ln w="12700" cmpd="sng">
            <a:solidFill>
              <a:schemeClr val="accent2"/>
            </a:solidFill>
            <a:prstDash val="sys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dirty="0"/>
          </a:p>
        </p:txBody>
      </p:sp>
      <p:cxnSp>
        <p:nvCxnSpPr>
          <p:cNvPr id="53" name="Straight Connector 52"/>
          <p:cNvCxnSpPr>
            <a:stCxn id="50" idx="5"/>
            <a:endCxn id="75" idx="1"/>
          </p:cNvCxnSpPr>
          <p:nvPr/>
        </p:nvCxnSpPr>
        <p:spPr>
          <a:xfrm>
            <a:off x="4330315" y="3452418"/>
            <a:ext cx="1287740" cy="1305403"/>
          </a:xfrm>
          <a:prstGeom prst="line">
            <a:avLst/>
          </a:prstGeom>
          <a:ln w="19050" cmpd="sng">
            <a:solidFill>
              <a:srgbClr val="008000"/>
            </a:solidFill>
            <a:prstDash val="dash"/>
          </a:ln>
          <a:effectLst/>
        </p:spPr>
        <p:style>
          <a:lnRef idx="2">
            <a:schemeClr val="accent1"/>
          </a:lnRef>
          <a:fillRef idx="0">
            <a:schemeClr val="accent1"/>
          </a:fillRef>
          <a:effectRef idx="1">
            <a:schemeClr val="accent1"/>
          </a:effectRef>
          <a:fontRef idx="minor">
            <a:schemeClr val="tx1"/>
          </a:fontRef>
        </p:style>
      </p:cxnSp>
      <p:sp>
        <p:nvSpPr>
          <p:cNvPr id="54" name="Freeform 53"/>
          <p:cNvSpPr/>
          <p:nvPr/>
        </p:nvSpPr>
        <p:spPr>
          <a:xfrm>
            <a:off x="3665906" y="3959862"/>
            <a:ext cx="590264" cy="699959"/>
          </a:xfrm>
          <a:custGeom>
            <a:avLst/>
            <a:gdLst>
              <a:gd name="connsiteX0" fmla="*/ 0 w 844177"/>
              <a:gd name="connsiteY0" fmla="*/ 1001059 h 1001059"/>
              <a:gd name="connsiteX1" fmla="*/ 164353 w 844177"/>
              <a:gd name="connsiteY1" fmla="*/ 881530 h 1001059"/>
              <a:gd name="connsiteX2" fmla="*/ 336177 w 844177"/>
              <a:gd name="connsiteY2" fmla="*/ 747059 h 1001059"/>
              <a:gd name="connsiteX3" fmla="*/ 508000 w 844177"/>
              <a:gd name="connsiteY3" fmla="*/ 575236 h 1001059"/>
              <a:gd name="connsiteX4" fmla="*/ 627530 w 844177"/>
              <a:gd name="connsiteY4" fmla="*/ 403412 h 1001059"/>
              <a:gd name="connsiteX5" fmla="*/ 747059 w 844177"/>
              <a:gd name="connsiteY5" fmla="*/ 194236 h 1001059"/>
              <a:gd name="connsiteX6" fmla="*/ 836706 w 844177"/>
              <a:gd name="connsiteY6" fmla="*/ 14942 h 1001059"/>
              <a:gd name="connsiteX7" fmla="*/ 844177 w 844177"/>
              <a:gd name="connsiteY7" fmla="*/ 0 h 1001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4177" h="1001059">
                <a:moveTo>
                  <a:pt x="0" y="1001059"/>
                </a:moveTo>
                <a:cubicBezTo>
                  <a:pt x="54162" y="962461"/>
                  <a:pt x="108324" y="923863"/>
                  <a:pt x="164353" y="881530"/>
                </a:cubicBezTo>
                <a:cubicBezTo>
                  <a:pt x="220382" y="839197"/>
                  <a:pt x="278903" y="798108"/>
                  <a:pt x="336177" y="747059"/>
                </a:cubicBezTo>
                <a:cubicBezTo>
                  <a:pt x="393451" y="696010"/>
                  <a:pt x="459441" y="632510"/>
                  <a:pt x="508000" y="575236"/>
                </a:cubicBezTo>
                <a:cubicBezTo>
                  <a:pt x="556559" y="517961"/>
                  <a:pt x="587687" y="466912"/>
                  <a:pt x="627530" y="403412"/>
                </a:cubicBezTo>
                <a:cubicBezTo>
                  <a:pt x="667373" y="339912"/>
                  <a:pt x="712196" y="258981"/>
                  <a:pt x="747059" y="194236"/>
                </a:cubicBezTo>
                <a:cubicBezTo>
                  <a:pt x="781922" y="129491"/>
                  <a:pt x="836706" y="14942"/>
                  <a:pt x="836706" y="14942"/>
                </a:cubicBezTo>
                <a:lnTo>
                  <a:pt x="844177" y="0"/>
                </a:ln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dirty="0"/>
          </a:p>
        </p:txBody>
      </p:sp>
      <p:sp>
        <p:nvSpPr>
          <p:cNvPr id="55" name="TextBox 54"/>
          <p:cNvSpPr txBox="1"/>
          <p:nvPr/>
        </p:nvSpPr>
        <p:spPr>
          <a:xfrm>
            <a:off x="3363713" y="5140611"/>
            <a:ext cx="844940" cy="270258"/>
          </a:xfrm>
          <a:prstGeom prst="rect">
            <a:avLst/>
          </a:prstGeom>
          <a:noFill/>
        </p:spPr>
        <p:txBody>
          <a:bodyPr wrap="none" rtlCol="0">
            <a:spAutoFit/>
          </a:bodyPr>
          <a:lstStyle/>
          <a:p>
            <a:r>
              <a:rPr lang="en-US" sz="1200" b="1" dirty="0">
                <a:latin typeface="+mn-lt"/>
              </a:rPr>
              <a:t>T</a:t>
            </a:r>
            <a:r>
              <a:rPr lang="en-US" sz="1200" b="1" baseline="-25000" dirty="0">
                <a:latin typeface="+mn-lt"/>
              </a:rPr>
              <a:t>start-search</a:t>
            </a:r>
          </a:p>
        </p:txBody>
      </p:sp>
      <p:sp>
        <p:nvSpPr>
          <p:cNvPr id="56" name="TextBox 55"/>
          <p:cNvSpPr txBox="1"/>
          <p:nvPr/>
        </p:nvSpPr>
        <p:spPr>
          <a:xfrm>
            <a:off x="4760818" y="3147234"/>
            <a:ext cx="843303" cy="270258"/>
          </a:xfrm>
          <a:prstGeom prst="rect">
            <a:avLst/>
          </a:prstGeom>
          <a:noFill/>
        </p:spPr>
        <p:txBody>
          <a:bodyPr wrap="none" rtlCol="0">
            <a:spAutoFit/>
          </a:bodyPr>
          <a:lstStyle/>
          <a:p>
            <a:r>
              <a:rPr lang="en-US" sz="1200" b="1" dirty="0">
                <a:latin typeface="+mn-lt"/>
              </a:rPr>
              <a:t>T</a:t>
            </a:r>
            <a:r>
              <a:rPr lang="en-US" sz="1200" b="1" baseline="-25000" dirty="0">
                <a:latin typeface="+mn-lt"/>
              </a:rPr>
              <a:t>stop-search</a:t>
            </a:r>
          </a:p>
        </p:txBody>
      </p:sp>
      <p:sp>
        <p:nvSpPr>
          <p:cNvPr id="57" name="TextBox 56"/>
          <p:cNvSpPr txBox="1"/>
          <p:nvPr/>
        </p:nvSpPr>
        <p:spPr>
          <a:xfrm>
            <a:off x="1501432" y="5510971"/>
            <a:ext cx="4081677" cy="646331"/>
          </a:xfrm>
          <a:prstGeom prst="rect">
            <a:avLst/>
          </a:prstGeom>
          <a:noFill/>
        </p:spPr>
        <p:txBody>
          <a:bodyPr wrap="square" rtlCol="0">
            <a:spAutoFit/>
          </a:bodyPr>
          <a:lstStyle/>
          <a:p>
            <a:r>
              <a:rPr lang="en-US" sz="1200" dirty="0">
                <a:latin typeface="+mn-lt"/>
              </a:rPr>
              <a:t>The</a:t>
            </a:r>
            <a:r>
              <a:rPr lang="en-US" sz="1200" dirty="0">
                <a:solidFill>
                  <a:srgbClr val="008000"/>
                </a:solidFill>
                <a:latin typeface="+mn-lt"/>
              </a:rPr>
              <a:t> </a:t>
            </a:r>
            <a:r>
              <a:rPr lang="en-US" sz="1200" b="1" dirty="0">
                <a:solidFill>
                  <a:srgbClr val="008000"/>
                </a:solidFill>
                <a:latin typeface="+mn-lt"/>
              </a:rPr>
              <a:t>GREEN</a:t>
            </a:r>
            <a:r>
              <a:rPr lang="en-US" sz="1200" dirty="0">
                <a:latin typeface="+mn-lt"/>
              </a:rPr>
              <a:t> trace shows when the latitude of the instrument boresight surface intercept is greater than      30 degrees, within the time range T</a:t>
            </a:r>
            <a:r>
              <a:rPr lang="en-US" sz="1200" baseline="-25000" dirty="0">
                <a:latin typeface="+mn-lt"/>
              </a:rPr>
              <a:t>start-search</a:t>
            </a:r>
            <a:r>
              <a:rPr lang="en-US" sz="1200" dirty="0">
                <a:latin typeface="+mn-lt"/>
              </a:rPr>
              <a:t> to T</a:t>
            </a:r>
            <a:r>
              <a:rPr lang="en-US" sz="1200" baseline="-25000" dirty="0">
                <a:latin typeface="+mn-lt"/>
              </a:rPr>
              <a:t>stop-search.</a:t>
            </a:r>
            <a:endParaRPr lang="en-US" sz="1200" dirty="0">
              <a:latin typeface="+mn-lt"/>
            </a:endParaRPr>
          </a:p>
        </p:txBody>
      </p:sp>
      <p:sp>
        <p:nvSpPr>
          <p:cNvPr id="58" name="TextBox 57"/>
          <p:cNvSpPr txBox="1"/>
          <p:nvPr/>
        </p:nvSpPr>
        <p:spPr>
          <a:xfrm>
            <a:off x="2544516" y="3722400"/>
            <a:ext cx="280316" cy="270258"/>
          </a:xfrm>
          <a:prstGeom prst="rect">
            <a:avLst/>
          </a:prstGeom>
          <a:noFill/>
        </p:spPr>
        <p:txBody>
          <a:bodyPr wrap="none" rtlCol="0">
            <a:spAutoFit/>
          </a:bodyPr>
          <a:lstStyle/>
          <a:p>
            <a:r>
              <a:rPr lang="en-US" sz="1200" dirty="0">
                <a:latin typeface="+mn-lt"/>
              </a:rPr>
              <a:t>X</a:t>
            </a:r>
          </a:p>
        </p:txBody>
      </p:sp>
      <p:sp>
        <p:nvSpPr>
          <p:cNvPr id="59" name="TextBox 58"/>
          <p:cNvSpPr txBox="1"/>
          <p:nvPr/>
        </p:nvSpPr>
        <p:spPr>
          <a:xfrm>
            <a:off x="2596019" y="4670628"/>
            <a:ext cx="277604" cy="270258"/>
          </a:xfrm>
          <a:prstGeom prst="rect">
            <a:avLst/>
          </a:prstGeom>
          <a:noFill/>
        </p:spPr>
        <p:txBody>
          <a:bodyPr wrap="none" rtlCol="0">
            <a:spAutoFit/>
          </a:bodyPr>
          <a:lstStyle/>
          <a:p>
            <a:r>
              <a:rPr lang="en-US" sz="1200" dirty="0">
                <a:latin typeface="+mn-lt"/>
              </a:rPr>
              <a:t>Y</a:t>
            </a:r>
          </a:p>
        </p:txBody>
      </p:sp>
      <p:sp>
        <p:nvSpPr>
          <p:cNvPr id="60" name="TextBox 59"/>
          <p:cNvSpPr txBox="1"/>
          <p:nvPr/>
        </p:nvSpPr>
        <p:spPr>
          <a:xfrm>
            <a:off x="3869100" y="2541912"/>
            <a:ext cx="271885" cy="270258"/>
          </a:xfrm>
          <a:prstGeom prst="rect">
            <a:avLst/>
          </a:prstGeom>
          <a:noFill/>
        </p:spPr>
        <p:txBody>
          <a:bodyPr wrap="none" rtlCol="0">
            <a:spAutoFit/>
          </a:bodyPr>
          <a:lstStyle/>
          <a:p>
            <a:r>
              <a:rPr lang="en-US" sz="1200" dirty="0">
                <a:latin typeface="+mn-lt"/>
              </a:rPr>
              <a:t>Z</a:t>
            </a:r>
          </a:p>
        </p:txBody>
      </p:sp>
      <p:grpSp>
        <p:nvGrpSpPr>
          <p:cNvPr id="61" name="Group 60"/>
          <p:cNvGrpSpPr/>
          <p:nvPr/>
        </p:nvGrpSpPr>
        <p:grpSpPr>
          <a:xfrm>
            <a:off x="5583680" y="4787438"/>
            <a:ext cx="436197" cy="327724"/>
            <a:chOff x="6346604" y="4631877"/>
            <a:chExt cx="623836" cy="468700"/>
          </a:xfrm>
          <a:solidFill>
            <a:schemeClr val="accent6">
              <a:lumMod val="40000"/>
              <a:lumOff val="60000"/>
            </a:schemeClr>
          </a:solidFill>
        </p:grpSpPr>
        <p:sp>
          <p:nvSpPr>
            <p:cNvPr id="74" name="Cube 73"/>
            <p:cNvSpPr/>
            <p:nvPr/>
          </p:nvSpPr>
          <p:spPr>
            <a:xfrm rot="18839020">
              <a:off x="6609932" y="4740070"/>
              <a:ext cx="291047" cy="429968"/>
            </a:xfrm>
            <a:prstGeom prst="cube">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75" name="Can 74"/>
            <p:cNvSpPr/>
            <p:nvPr/>
          </p:nvSpPr>
          <p:spPr>
            <a:xfrm rot="18839020">
              <a:off x="6442522" y="4535959"/>
              <a:ext cx="158753" cy="350590"/>
            </a:xfrm>
            <a:prstGeom prst="can">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grpSp>
      <p:grpSp>
        <p:nvGrpSpPr>
          <p:cNvPr id="62" name="Group 61"/>
          <p:cNvGrpSpPr/>
          <p:nvPr/>
        </p:nvGrpSpPr>
        <p:grpSpPr>
          <a:xfrm>
            <a:off x="5416550" y="4975687"/>
            <a:ext cx="447112" cy="316553"/>
            <a:chOff x="6113042" y="4879257"/>
            <a:chExt cx="639445" cy="452724"/>
          </a:xfrm>
          <a:solidFill>
            <a:schemeClr val="accent6">
              <a:lumMod val="40000"/>
              <a:lumOff val="60000"/>
            </a:schemeClr>
          </a:solidFill>
        </p:grpSpPr>
        <p:sp>
          <p:nvSpPr>
            <p:cNvPr id="72" name="Cube 71"/>
            <p:cNvSpPr/>
            <p:nvPr/>
          </p:nvSpPr>
          <p:spPr>
            <a:xfrm rot="18611551">
              <a:off x="6391979" y="4971474"/>
              <a:ext cx="291047" cy="429968"/>
            </a:xfrm>
            <a:prstGeom prst="cube">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73" name="Can 72"/>
            <p:cNvSpPr/>
            <p:nvPr/>
          </p:nvSpPr>
          <p:spPr>
            <a:xfrm rot="18611551">
              <a:off x="6208960" y="4783339"/>
              <a:ext cx="158753" cy="350590"/>
            </a:xfrm>
            <a:prstGeom prst="can">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grpSp>
      <p:grpSp>
        <p:nvGrpSpPr>
          <p:cNvPr id="63" name="Group 62"/>
          <p:cNvGrpSpPr/>
          <p:nvPr/>
        </p:nvGrpSpPr>
        <p:grpSpPr>
          <a:xfrm>
            <a:off x="5269026" y="5226605"/>
            <a:ext cx="485696" cy="259443"/>
            <a:chOff x="5896595" y="5259960"/>
            <a:chExt cx="694628" cy="371047"/>
          </a:xfrm>
          <a:solidFill>
            <a:schemeClr val="accent6">
              <a:lumMod val="40000"/>
              <a:lumOff val="60000"/>
            </a:schemeClr>
          </a:solidFill>
        </p:grpSpPr>
        <p:sp>
          <p:nvSpPr>
            <p:cNvPr id="70" name="Cube 69"/>
            <p:cNvSpPr/>
            <p:nvPr/>
          </p:nvSpPr>
          <p:spPr>
            <a:xfrm rot="17604275">
              <a:off x="6230715" y="5270500"/>
              <a:ext cx="291047" cy="429968"/>
            </a:xfrm>
            <a:prstGeom prst="cube">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71" name="Can 70"/>
            <p:cNvSpPr/>
            <p:nvPr/>
          </p:nvSpPr>
          <p:spPr>
            <a:xfrm rot="17604275">
              <a:off x="5992513" y="5164042"/>
              <a:ext cx="158753" cy="350590"/>
            </a:xfrm>
            <a:prstGeom prst="can">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grpSp>
      <p:cxnSp>
        <p:nvCxnSpPr>
          <p:cNvPr id="64" name="Straight Connector 63"/>
          <p:cNvCxnSpPr>
            <a:stCxn id="50" idx="0"/>
            <a:endCxn id="73" idx="1"/>
          </p:cNvCxnSpPr>
          <p:nvPr/>
        </p:nvCxnSpPr>
        <p:spPr>
          <a:xfrm>
            <a:off x="4255912" y="3959082"/>
            <a:ext cx="1189579" cy="993005"/>
          </a:xfrm>
          <a:prstGeom prst="line">
            <a:avLst/>
          </a:prstGeom>
          <a:ln w="19050" cmpd="sng">
            <a:solidFill>
              <a:srgbClr val="008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flipH="1">
            <a:off x="4337731" y="3340824"/>
            <a:ext cx="448637" cy="106380"/>
          </a:xfrm>
          <a:prstGeom prst="straightConnector1">
            <a:avLst/>
          </a:prstGeom>
          <a:ln w="9525" cmpd="sng">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flipH="1" flipV="1">
            <a:off x="3664731" y="4691752"/>
            <a:ext cx="113019" cy="538186"/>
          </a:xfrm>
          <a:prstGeom prst="straightConnector1">
            <a:avLst/>
          </a:prstGeom>
          <a:ln w="9525" cmpd="sng">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67" name="TextBox 66"/>
          <p:cNvSpPr txBox="1"/>
          <p:nvPr/>
        </p:nvSpPr>
        <p:spPr>
          <a:xfrm>
            <a:off x="5997770" y="5281330"/>
            <a:ext cx="1356903" cy="630601"/>
          </a:xfrm>
          <a:prstGeom prst="rect">
            <a:avLst/>
          </a:prstGeom>
          <a:noFill/>
        </p:spPr>
        <p:txBody>
          <a:bodyPr wrap="none" rtlCol="0">
            <a:spAutoFit/>
          </a:bodyPr>
          <a:lstStyle/>
          <a:p>
            <a:r>
              <a:rPr lang="en-US" sz="1200" dirty="0">
                <a:latin typeface="+mn-lt"/>
              </a:rPr>
              <a:t>Camera scanning</a:t>
            </a:r>
          </a:p>
          <a:p>
            <a:r>
              <a:rPr lang="en-US" sz="1200" dirty="0">
                <a:latin typeface="+mn-lt"/>
              </a:rPr>
              <a:t>across the </a:t>
            </a:r>
          </a:p>
          <a:p>
            <a:r>
              <a:rPr lang="en-US" sz="1200" dirty="0">
                <a:latin typeface="+mn-lt"/>
              </a:rPr>
              <a:t>planet’s surface</a:t>
            </a:r>
          </a:p>
        </p:txBody>
      </p:sp>
      <p:sp>
        <p:nvSpPr>
          <p:cNvPr id="68" name="TextBox 67"/>
          <p:cNvSpPr txBox="1"/>
          <p:nvPr/>
        </p:nvSpPr>
        <p:spPr>
          <a:xfrm>
            <a:off x="4163186" y="3985087"/>
            <a:ext cx="491364" cy="230832"/>
          </a:xfrm>
          <a:prstGeom prst="rect">
            <a:avLst/>
          </a:prstGeom>
          <a:noFill/>
        </p:spPr>
        <p:txBody>
          <a:bodyPr wrap="square" rtlCol="0">
            <a:spAutoFit/>
          </a:bodyPr>
          <a:lstStyle/>
          <a:p>
            <a:r>
              <a:rPr lang="en-US" sz="900" dirty="0">
                <a:latin typeface="+mn-lt"/>
              </a:rPr>
              <a:t>30</a:t>
            </a:r>
            <a:r>
              <a:rPr lang="en-US" sz="900" baseline="30000" dirty="0">
                <a:latin typeface="+mn-lt"/>
              </a:rPr>
              <a:t>o</a:t>
            </a:r>
          </a:p>
        </p:txBody>
      </p:sp>
      <p:sp>
        <p:nvSpPr>
          <p:cNvPr id="69" name="Freeform 68"/>
          <p:cNvSpPr/>
          <p:nvPr/>
        </p:nvSpPr>
        <p:spPr>
          <a:xfrm rot="21134837">
            <a:off x="5473036" y="4853009"/>
            <a:ext cx="614549" cy="672932"/>
          </a:xfrm>
          <a:custGeom>
            <a:avLst/>
            <a:gdLst>
              <a:gd name="connsiteX0" fmla="*/ 0 w 878909"/>
              <a:gd name="connsiteY0" fmla="*/ 962406 h 962406"/>
              <a:gd name="connsiteX1" fmla="*/ 169333 w 878909"/>
              <a:gd name="connsiteY1" fmla="*/ 693012 h 962406"/>
              <a:gd name="connsiteX2" fmla="*/ 315576 w 878909"/>
              <a:gd name="connsiteY2" fmla="*/ 515982 h 962406"/>
              <a:gd name="connsiteX3" fmla="*/ 484909 w 878909"/>
              <a:gd name="connsiteY3" fmla="*/ 323558 h 962406"/>
              <a:gd name="connsiteX4" fmla="*/ 631152 w 878909"/>
              <a:gd name="connsiteY4" fmla="*/ 192709 h 962406"/>
              <a:gd name="connsiteX5" fmla="*/ 792788 w 878909"/>
              <a:gd name="connsiteY5" fmla="*/ 61861 h 962406"/>
              <a:gd name="connsiteX6" fmla="*/ 869758 w 878909"/>
              <a:gd name="connsiteY6" fmla="*/ 7982 h 962406"/>
              <a:gd name="connsiteX7" fmla="*/ 877455 w 878909"/>
              <a:gd name="connsiteY7" fmla="*/ 285 h 962406"/>
              <a:gd name="connsiteX8" fmla="*/ 877455 w 878909"/>
              <a:gd name="connsiteY8" fmla="*/ 285 h 962406"/>
              <a:gd name="connsiteX9" fmla="*/ 877455 w 878909"/>
              <a:gd name="connsiteY9" fmla="*/ 285 h 962406"/>
              <a:gd name="connsiteX10" fmla="*/ 877455 w 878909"/>
              <a:gd name="connsiteY10" fmla="*/ 285 h 96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8909" h="962406">
                <a:moveTo>
                  <a:pt x="0" y="962406"/>
                </a:moveTo>
                <a:cubicBezTo>
                  <a:pt x="58368" y="864911"/>
                  <a:pt x="116737" y="767416"/>
                  <a:pt x="169333" y="693012"/>
                </a:cubicBezTo>
                <a:cubicBezTo>
                  <a:pt x="221929" y="618608"/>
                  <a:pt x="262980" y="577558"/>
                  <a:pt x="315576" y="515982"/>
                </a:cubicBezTo>
                <a:cubicBezTo>
                  <a:pt x="368172" y="454406"/>
                  <a:pt x="432313" y="377437"/>
                  <a:pt x="484909" y="323558"/>
                </a:cubicBezTo>
                <a:cubicBezTo>
                  <a:pt x="537505" y="269679"/>
                  <a:pt x="579839" y="236325"/>
                  <a:pt x="631152" y="192709"/>
                </a:cubicBezTo>
                <a:cubicBezTo>
                  <a:pt x="682465" y="149093"/>
                  <a:pt x="753020" y="92649"/>
                  <a:pt x="792788" y="61861"/>
                </a:cubicBezTo>
                <a:cubicBezTo>
                  <a:pt x="832556" y="31073"/>
                  <a:pt x="855647" y="18245"/>
                  <a:pt x="869758" y="7982"/>
                </a:cubicBezTo>
                <a:cubicBezTo>
                  <a:pt x="883869" y="-2281"/>
                  <a:pt x="877455" y="285"/>
                  <a:pt x="877455" y="285"/>
                </a:cubicBezTo>
                <a:lnTo>
                  <a:pt x="877455" y="285"/>
                </a:lnTo>
                <a:lnTo>
                  <a:pt x="877455" y="285"/>
                </a:lnTo>
                <a:lnTo>
                  <a:pt x="877455" y="285"/>
                </a:lnTo>
              </a:path>
            </a:pathLst>
          </a:custGeom>
          <a:ln w="19050" cmpd="sng">
            <a:solidFill>
              <a:srgbClr val="000000"/>
            </a:solidFill>
            <a:prstDash val="dot"/>
            <a:headEnd type="none"/>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dirty="0"/>
          </a:p>
        </p:txBody>
      </p:sp>
      <p:sp>
        <p:nvSpPr>
          <p:cNvPr id="76" name="Rectangle 22"/>
          <p:cNvSpPr>
            <a:spLocks noChangeArrowheads="1"/>
          </p:cNvSpPr>
          <p:nvPr/>
        </p:nvSpPr>
        <p:spPr bwMode="auto">
          <a:xfrm>
            <a:off x="7313619" y="4051131"/>
            <a:ext cx="1580260" cy="268022"/>
          </a:xfrm>
          <a:prstGeom prst="rect">
            <a:avLst/>
          </a:prstGeom>
          <a:noFill/>
          <a:ln w="12700">
            <a:noFill/>
            <a:miter lim="800000"/>
            <a:headEnd/>
            <a:tailEnd/>
          </a:ln>
        </p:spPr>
        <p:txBody>
          <a:bodyPr wrap="none" lIns="82550" tIns="41275" rIns="82550" bIns="41275">
            <a:prstTxWarp prst="textNoShape">
              <a:avLst/>
            </a:prstTxWarp>
            <a:spAutoFit/>
          </a:bodyPr>
          <a:lstStyle/>
          <a:p>
            <a:pPr algn="l" defTabSz="739775">
              <a:spcBef>
                <a:spcPct val="0"/>
              </a:spcBef>
              <a:buSzTx/>
              <a:buFontTx/>
              <a:buNone/>
            </a:pPr>
            <a:r>
              <a:rPr lang="en-US" sz="1200" b="1" dirty="0">
                <a:solidFill>
                  <a:srgbClr val="000000"/>
                </a:solidFill>
                <a:latin typeface="+mn-lt"/>
                <a:ea typeface="ＭＳ Ｐゴシック" charset="-128"/>
                <a:cs typeface="ＭＳ Ｐゴシック" charset="-128"/>
              </a:rPr>
              <a:t>Illumination Angles</a:t>
            </a:r>
          </a:p>
        </p:txBody>
      </p:sp>
      <p:sp>
        <p:nvSpPr>
          <p:cNvPr id="83" name="Rectangle 22"/>
          <p:cNvSpPr>
            <a:spLocks noChangeArrowheads="1"/>
          </p:cNvSpPr>
          <p:nvPr/>
        </p:nvSpPr>
        <p:spPr bwMode="auto">
          <a:xfrm>
            <a:off x="3046798" y="6524919"/>
            <a:ext cx="2398693" cy="268022"/>
          </a:xfrm>
          <a:prstGeom prst="rect">
            <a:avLst/>
          </a:prstGeom>
          <a:noFill/>
          <a:ln w="12700">
            <a:noFill/>
            <a:miter lim="800000"/>
            <a:headEnd/>
            <a:tailEnd/>
          </a:ln>
        </p:spPr>
        <p:txBody>
          <a:bodyPr wrap="none" lIns="82550" tIns="41275" rIns="82550" bIns="41275">
            <a:prstTxWarp prst="textNoShape">
              <a:avLst/>
            </a:prstTxWarp>
            <a:spAutoFit/>
          </a:bodyPr>
          <a:lstStyle/>
          <a:p>
            <a:pPr algn="l" defTabSz="739775">
              <a:spcBef>
                <a:spcPct val="0"/>
              </a:spcBef>
              <a:buSzTx/>
              <a:buFontTx/>
              <a:buNone/>
            </a:pPr>
            <a:r>
              <a:rPr lang="en-US" sz="1200" b="1" dirty="0">
                <a:solidFill>
                  <a:srgbClr val="000000"/>
                </a:solidFill>
                <a:latin typeface="+mn-lt"/>
                <a:ea typeface="ＭＳ Ｐゴシック" charset="-128"/>
                <a:cs typeface="ＭＳ Ｐゴシック" charset="-128"/>
              </a:rPr>
              <a:t>Surface Intercept Event Finder</a:t>
            </a:r>
          </a:p>
        </p:txBody>
      </p:sp>
      <p:cxnSp>
        <p:nvCxnSpPr>
          <p:cNvPr id="49" name="Straight Arrow Connector 48"/>
          <p:cNvCxnSpPr/>
          <p:nvPr/>
        </p:nvCxnSpPr>
        <p:spPr>
          <a:xfrm flipV="1">
            <a:off x="3982646" y="3879764"/>
            <a:ext cx="468980" cy="195308"/>
          </a:xfrm>
          <a:prstGeom prst="straightConnector1">
            <a:avLst/>
          </a:prstGeom>
          <a:ln w="9525" cmpd="sng">
            <a:solidFill>
              <a:schemeClr val="accent2"/>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9" name="Footer Placeholder 8"/>
          <p:cNvSpPr>
            <a:spLocks noGrp="1"/>
          </p:cNvSpPr>
          <p:nvPr>
            <p:ph type="ftr" sz="quarter" idx="10"/>
          </p:nvPr>
        </p:nvSpPr>
        <p:spPr/>
        <p:txBody>
          <a:bodyPr/>
          <a:lstStyle/>
          <a:p>
            <a:r>
              <a:rPr lang="en-US"/>
              <a:t>WebGeocalc</a:t>
            </a:r>
            <a:endParaRPr lang="en-US" dirty="0"/>
          </a:p>
        </p:txBody>
      </p:sp>
      <p:sp>
        <p:nvSpPr>
          <p:cNvPr id="13" name="TextBox 12">
            <a:extLst>
              <a:ext uri="{FF2B5EF4-FFF2-40B4-BE49-F238E27FC236}">
                <a16:creationId xmlns:a16="http://schemas.microsoft.com/office/drawing/2014/main" id="{DF28EB64-57B8-5944-82F6-E9E849A21BA9}"/>
              </a:ext>
            </a:extLst>
          </p:cNvPr>
          <p:cNvSpPr txBox="1"/>
          <p:nvPr/>
        </p:nvSpPr>
        <p:spPr>
          <a:xfrm>
            <a:off x="24746" y="4744847"/>
            <a:ext cx="1476686" cy="261610"/>
          </a:xfrm>
          <a:prstGeom prst="rect">
            <a:avLst/>
          </a:prstGeom>
          <a:noFill/>
        </p:spPr>
        <p:txBody>
          <a:bodyPr wrap="none" rtlCol="0">
            <a:spAutoFit/>
          </a:bodyPr>
          <a:lstStyle/>
          <a:p>
            <a:r>
              <a:rPr lang="en-US" sz="1100" dirty="0">
                <a:latin typeface="+mn-lt"/>
              </a:rPr>
              <a:t>Geometry Calculator</a:t>
            </a:r>
          </a:p>
        </p:txBody>
      </p:sp>
      <p:sp>
        <p:nvSpPr>
          <p:cNvPr id="77" name="TextBox 76">
            <a:extLst>
              <a:ext uri="{FF2B5EF4-FFF2-40B4-BE49-F238E27FC236}">
                <a16:creationId xmlns:a16="http://schemas.microsoft.com/office/drawing/2014/main" id="{3B3EFC2B-1EC3-6F42-AA50-6090F7550A40}"/>
              </a:ext>
            </a:extLst>
          </p:cNvPr>
          <p:cNvSpPr txBox="1"/>
          <p:nvPr/>
        </p:nvSpPr>
        <p:spPr>
          <a:xfrm>
            <a:off x="7374315" y="3824045"/>
            <a:ext cx="1476686" cy="261610"/>
          </a:xfrm>
          <a:prstGeom prst="rect">
            <a:avLst/>
          </a:prstGeom>
          <a:noFill/>
        </p:spPr>
        <p:txBody>
          <a:bodyPr wrap="none" rtlCol="0">
            <a:spAutoFit/>
          </a:bodyPr>
          <a:lstStyle/>
          <a:p>
            <a:r>
              <a:rPr lang="en-US" sz="1100" dirty="0">
                <a:latin typeface="+mn-lt"/>
              </a:rPr>
              <a:t>Geometry Calculator</a:t>
            </a:r>
          </a:p>
        </p:txBody>
      </p:sp>
      <p:sp>
        <p:nvSpPr>
          <p:cNvPr id="82" name="TextBox 81">
            <a:extLst>
              <a:ext uri="{FF2B5EF4-FFF2-40B4-BE49-F238E27FC236}">
                <a16:creationId xmlns:a16="http://schemas.microsoft.com/office/drawing/2014/main" id="{27A3579F-A57D-A644-BE17-40B80E8165A4}"/>
              </a:ext>
            </a:extLst>
          </p:cNvPr>
          <p:cNvSpPr txBox="1"/>
          <p:nvPr/>
        </p:nvSpPr>
        <p:spPr>
          <a:xfrm>
            <a:off x="3371242" y="6285657"/>
            <a:ext cx="1672253" cy="261610"/>
          </a:xfrm>
          <a:prstGeom prst="rect">
            <a:avLst/>
          </a:prstGeom>
          <a:noFill/>
        </p:spPr>
        <p:txBody>
          <a:bodyPr wrap="none" rtlCol="0">
            <a:spAutoFit/>
          </a:bodyPr>
          <a:lstStyle/>
          <a:p>
            <a:r>
              <a:rPr lang="en-US" sz="1100" dirty="0">
                <a:latin typeface="+mn-lt"/>
              </a:rPr>
              <a:t>Geometric Event Finder</a:t>
            </a:r>
          </a:p>
        </p:txBody>
      </p:sp>
    </p:spTree>
    <p:extLst>
      <p:ext uri="{BB962C8B-B14F-4D97-AF65-F5344CB8AC3E}">
        <p14:creationId xmlns:p14="http://schemas.microsoft.com/office/powerpoint/2010/main" val="2905154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101" y="381000"/>
            <a:ext cx="6809556" cy="490391"/>
          </a:xfrm>
        </p:spPr>
        <p:txBody>
          <a:bodyPr/>
          <a:lstStyle/>
          <a:p>
            <a:r>
              <a:rPr lang="en-US" dirty="0"/>
              <a:t>Typical </a:t>
            </a:r>
            <a:r>
              <a:rPr lang="en-US" dirty="0">
                <a:solidFill>
                  <a:srgbClr val="0000FF"/>
                </a:solidFill>
              </a:rPr>
              <a:t>Geometry Calculator</a:t>
            </a:r>
            <a:r>
              <a:rPr lang="en-US" dirty="0"/>
              <a:t> Input</a:t>
            </a:r>
          </a:p>
        </p:txBody>
      </p:sp>
      <p:sp>
        <p:nvSpPr>
          <p:cNvPr id="9" name="Content Placeholder 8"/>
          <p:cNvSpPr>
            <a:spLocks noGrp="1"/>
          </p:cNvSpPr>
          <p:nvPr>
            <p:ph idx="1"/>
          </p:nvPr>
        </p:nvSpPr>
        <p:spPr>
          <a:xfrm>
            <a:off x="5340350" y="1987550"/>
            <a:ext cx="3581400" cy="4114800"/>
          </a:xfrm>
        </p:spPr>
        <p:txBody>
          <a:bodyPr/>
          <a:lstStyle/>
          <a:p>
            <a:r>
              <a:rPr lang="en-US" sz="1800" dirty="0"/>
              <a:t>Compute the angular size of Phobos as seen from the Mars rover “SPIRIT” over a two hour period on 2009 March 10.</a:t>
            </a:r>
          </a:p>
          <a:p>
            <a:endParaRPr lang="en-US" sz="1800" dirty="0"/>
          </a:p>
          <a:p>
            <a:r>
              <a:rPr lang="en-US" sz="1800" dirty="0"/>
              <a:t>Use typical GUI drop-down menus, fill-in boxes, radio buttons and check boxes to specify the details of the computation you wish to make.</a:t>
            </a:r>
          </a:p>
          <a:p>
            <a:endParaRPr lang="en-US" sz="1800" dirty="0"/>
          </a:p>
        </p:txBody>
      </p:sp>
      <p:sp>
        <p:nvSpPr>
          <p:cNvPr id="3" name="Slide Number Placeholder 2"/>
          <p:cNvSpPr>
            <a:spLocks noGrp="1"/>
          </p:cNvSpPr>
          <p:nvPr>
            <p:ph type="sldNum" sz="quarter" idx="11"/>
          </p:nvPr>
        </p:nvSpPr>
        <p:spPr/>
        <p:txBody>
          <a:bodyPr/>
          <a:lstStyle/>
          <a:p>
            <a:fld id="{39D09B5E-8E96-7D48-B58E-57FAE736D9CF}" type="slidenum">
              <a:rPr lang="en-US" smtClean="0"/>
              <a:pPr/>
              <a:t>9</a:t>
            </a:fld>
            <a:endParaRPr lang="en-US" sz="1400" b="0" dirty="0">
              <a:latin typeface="Times New Roman" pitchFamily="27" charset="0"/>
            </a:endParaRPr>
          </a:p>
        </p:txBody>
      </p:sp>
      <p:pic>
        <p:nvPicPr>
          <p:cNvPr id="4" name="Picture 3" descr="angular_size_input.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950" y="1204431"/>
            <a:ext cx="4267200" cy="5391838"/>
          </a:xfrm>
          <a:prstGeom prst="rect">
            <a:avLst/>
          </a:prstGeom>
        </p:spPr>
      </p:pic>
      <p:sp>
        <p:nvSpPr>
          <p:cNvPr id="5" name="Footer Placeholder 4"/>
          <p:cNvSpPr>
            <a:spLocks noGrp="1"/>
          </p:cNvSpPr>
          <p:nvPr>
            <p:ph type="ftr" sz="quarter" idx="10"/>
          </p:nvPr>
        </p:nvSpPr>
        <p:spPr/>
        <p:txBody>
          <a:bodyPr/>
          <a:lstStyle/>
          <a:p>
            <a:r>
              <a:rPr lang="en-US"/>
              <a:t>WebGeocalc</a:t>
            </a:r>
            <a:endParaRPr lang="en-US" dirty="0"/>
          </a:p>
        </p:txBody>
      </p:sp>
    </p:spTree>
    <p:extLst>
      <p:ext uri="{BB962C8B-B14F-4D97-AF65-F5344CB8AC3E}">
        <p14:creationId xmlns:p14="http://schemas.microsoft.com/office/powerpoint/2010/main" val="656313878"/>
      </p:ext>
    </p:extLst>
  </p:cSld>
  <p:clrMapOvr>
    <a:masterClrMapping/>
  </p:clrMapOvr>
</p:sld>
</file>

<file path=ppt/theme/theme1.xml><?xml version="1.0" encoding="utf-8"?>
<a:theme xmlns:a="http://schemas.openxmlformats.org/drawingml/2006/main" name="NAIF_ITAR_Template">
  <a:themeElements>
    <a:clrScheme name="Custom 1">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860DDF"/>
      </a:hlink>
      <a:folHlink>
        <a:srgbClr val="8149E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27"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27" charset="0"/>
          </a:defRPr>
        </a:defPPr>
      </a:lstStyle>
    </a:lnDef>
    <a:txDef>
      <a:spPr>
        <a:noFill/>
      </a:spPr>
      <a:bodyPr wrap="square" rtlCol="0">
        <a:spAutoFit/>
      </a:bodyPr>
      <a:lstStyle>
        <a:defPPr>
          <a:defRPr sz="1600" dirty="0">
            <a:latin typeface="+mn-lt"/>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NAIF_ITAR_Template.potx</Template>
  <TotalTime>12457</TotalTime>
  <Words>3749</Words>
  <Application>Microsoft Macintosh PowerPoint</Application>
  <PresentationFormat>Custom</PresentationFormat>
  <Paragraphs>498</Paragraphs>
  <Slides>44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44</vt:i4>
      </vt:variant>
    </vt:vector>
  </HeadingPairs>
  <TitlesOfParts>
    <vt:vector size="47" baseType="lpstr">
      <vt:lpstr>Arial</vt:lpstr>
      <vt:lpstr>Times New Roman</vt:lpstr>
      <vt:lpstr>NAIF_ITAR_Template</vt:lpstr>
      <vt:lpstr>PowerPoint Presentation</vt:lpstr>
      <vt:lpstr>Overview</vt:lpstr>
      <vt:lpstr>Architecture</vt:lpstr>
      <vt:lpstr>Using WebGeocalc</vt:lpstr>
      <vt:lpstr>Purpose</vt:lpstr>
      <vt:lpstr>Computations</vt:lpstr>
      <vt:lpstr>Computation Menu*</vt:lpstr>
      <vt:lpstr>Illustrations of Three  Available Computations</vt:lpstr>
      <vt:lpstr>Typical Geometry Calculator Input</vt:lpstr>
      <vt:lpstr>Typical Geometry Calculator Output</vt:lpstr>
      <vt:lpstr>Typical Geometry Calculator Plot</vt:lpstr>
      <vt:lpstr>Another Geometry Calculator Plot</vt:lpstr>
      <vt:lpstr>Typical Geometric Event Finder Input</vt:lpstr>
      <vt:lpstr>Typical Geometric Event Finder Output</vt:lpstr>
      <vt:lpstr>Typical Geometric Event Finder Plot</vt:lpstr>
      <vt:lpstr>Example of Time Conversion</vt:lpstr>
      <vt:lpstr>Second Example of Time Conversion</vt:lpstr>
      <vt:lpstr>Categories of Available Data</vt:lpstr>
      <vt:lpstr>Kernel Selection</vt:lpstr>
      <vt:lpstr>“Tooltip” Feature</vt:lpstr>
      <vt:lpstr>Pre-load Feature</vt:lpstr>
      <vt:lpstr>Auto-complete Feature</vt:lpstr>
      <vt:lpstr>Downloading Results</vt:lpstr>
      <vt:lpstr>Saving Results for Use as New Inputs</vt:lpstr>
      <vt:lpstr>WGC Programmatic Interface</vt:lpstr>
      <vt:lpstr>Getting Help</vt:lpstr>
      <vt:lpstr>Usage Rules</vt:lpstr>
      <vt:lpstr>Limited Capability</vt:lpstr>
      <vt:lpstr>Feedback</vt:lpstr>
      <vt:lpstr>Problems Using WGC</vt:lpstr>
      <vt:lpstr>Missing Input</vt:lpstr>
      <vt:lpstr>Request is Too Large</vt:lpstr>
      <vt:lpstr>SPICE Error Messages</vt:lpstr>
      <vt:lpstr>Unusable Time Tag(s) - 1</vt:lpstr>
      <vt:lpstr>Unusable Time Tag(s) - 2</vt:lpstr>
      <vt:lpstr>Unusable Time Tag(s) - 3</vt:lpstr>
      <vt:lpstr>Incorrect Use of or Interpretation of Time Tags</vt:lpstr>
      <vt:lpstr>Time out of Bounds - 1</vt:lpstr>
      <vt:lpstr>Time out of Bounds - 2</vt:lpstr>
      <vt:lpstr>Missing Data - 1</vt:lpstr>
      <vt:lpstr>Missing Data - 2</vt:lpstr>
      <vt:lpstr>Incomplete Data</vt:lpstr>
      <vt:lpstr>Mixed Up Target and Observer</vt:lpstr>
      <vt:lpstr>Limitation – One at a Time</vt:lpstr>
    </vt:vector>
  </TitlesOfParts>
  <Company>JPL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cacton</dc:creator>
  <cp:lastModifiedBy>Semenov, Boris V (US 392N)</cp:lastModifiedBy>
  <cp:revision>431</cp:revision>
  <cp:lastPrinted>2019-05-08T22:08:10Z</cp:lastPrinted>
  <dcterms:created xsi:type="dcterms:W3CDTF">2010-07-22T21:31:52Z</dcterms:created>
  <dcterms:modified xsi:type="dcterms:W3CDTF">2023-04-09T13:31:19Z</dcterms:modified>
</cp:coreProperties>
</file>