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9" r:id="rId1"/>
  </p:sldMasterIdLst>
  <p:notesMasterIdLst>
    <p:notesMasterId r:id="rId24"/>
  </p:notesMasterIdLst>
  <p:handoutMasterIdLst>
    <p:handoutMasterId r:id="rId25"/>
  </p:handoutMasterIdLst>
  <p:sldIdLst>
    <p:sldId id="256" r:id="rId2"/>
    <p:sldId id="257" r:id="rId3"/>
    <p:sldId id="277" r:id="rId4"/>
    <p:sldId id="258" r:id="rId5"/>
    <p:sldId id="259" r:id="rId6"/>
    <p:sldId id="260" r:id="rId7"/>
    <p:sldId id="283" r:id="rId8"/>
    <p:sldId id="284" r:id="rId9"/>
    <p:sldId id="262" r:id="rId10"/>
    <p:sldId id="285" r:id="rId11"/>
    <p:sldId id="286" r:id="rId12"/>
    <p:sldId id="287" r:id="rId13"/>
    <p:sldId id="288" r:id="rId14"/>
    <p:sldId id="266" r:id="rId15"/>
    <p:sldId id="267" r:id="rId16"/>
    <p:sldId id="268" r:id="rId17"/>
    <p:sldId id="269" r:id="rId18"/>
    <p:sldId id="282" r:id="rId19"/>
    <p:sldId id="271" r:id="rId20"/>
    <p:sldId id="272" r:id="rId21"/>
    <p:sldId id="289" r:id="rId22"/>
    <p:sldId id="281" r:id="rId23"/>
  </p:sldIdLst>
  <p:sldSz cx="9156700" cy="6870700"/>
  <p:notesSz cx="6858000" cy="91440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28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F6F6F"/>
    <a:srgbClr val="CCECFF"/>
    <a:srgbClr val="FF6699"/>
    <a:srgbClr val="CCCCFF"/>
    <a:srgbClr val="FF9999"/>
    <a:srgbClr val="FFFF00"/>
    <a:srgbClr val="1A9469"/>
    <a:srgbClr val="DEDE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370" autoAdjust="0"/>
    <p:restoredTop sz="96296" autoAdjust="0"/>
  </p:normalViewPr>
  <p:slideViewPr>
    <p:cSldViewPr>
      <p:cViewPr varScale="1">
        <p:scale>
          <a:sx n="122" d="100"/>
          <a:sy n="122" d="100"/>
        </p:scale>
        <p:origin x="248" y="200"/>
      </p:cViewPr>
      <p:guideLst>
        <p:guide orient="horz" pos="216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204084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361928196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9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639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sz="2400">
                <a:latin typeface="Times New Roman" charset="0"/>
              </a:rPr>
              <a:t>19-AUG-2009 Ed Wright (JPL)</a:t>
            </a:r>
          </a:p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8</a:t>
            </a: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822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4823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6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8</a:t>
            </a:r>
          </a:p>
        </p:txBody>
      </p:sp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6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687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687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91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8</a:t>
            </a:r>
          </a:p>
        </p:txBody>
      </p:sp>
      <p:sp>
        <p:nvSpPr>
          <p:cNvPr id="3891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91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918" name="Rectangle 6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891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10</a:t>
            </a:r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96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0966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096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01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11</a:t>
            </a:r>
          </a:p>
        </p:txBody>
      </p:sp>
      <p:sp>
        <p:nvSpPr>
          <p:cNvPr id="4301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01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301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301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059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12</a:t>
            </a:r>
          </a:p>
        </p:txBody>
      </p:sp>
      <p:sp>
        <p:nvSpPr>
          <p:cNvPr id="45060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061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062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5063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10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13</a:t>
            </a:r>
          </a:p>
        </p:txBody>
      </p:sp>
      <p:sp>
        <p:nvSpPr>
          <p:cNvPr id="4710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10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11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711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15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14</a:t>
            </a:r>
          </a:p>
        </p:txBody>
      </p:sp>
      <p:sp>
        <p:nvSpPr>
          <p:cNvPr id="4915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15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9158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915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20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15</a:t>
            </a:r>
          </a:p>
        </p:txBody>
      </p:sp>
      <p:sp>
        <p:nvSpPr>
          <p:cNvPr id="5120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20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1206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120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25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16</a:t>
            </a:r>
          </a:p>
        </p:txBody>
      </p:sp>
      <p:sp>
        <p:nvSpPr>
          <p:cNvPr id="5325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25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325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325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2</a:t>
            </a: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8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843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299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17</a:t>
            </a:r>
          </a:p>
        </p:txBody>
      </p:sp>
      <p:sp>
        <p:nvSpPr>
          <p:cNvPr id="55300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301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5302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5303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4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18</a:t>
            </a:r>
          </a:p>
        </p:txBody>
      </p:sp>
      <p:sp>
        <p:nvSpPr>
          <p:cNvPr id="5734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4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735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39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18</a:t>
            </a:r>
          </a:p>
        </p:txBody>
      </p:sp>
      <p:sp>
        <p:nvSpPr>
          <p:cNvPr id="5939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39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9398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939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  <a:solidFill>
            <a:srgbClr val="FFFFFF"/>
          </a:solidFill>
          <a:ln>
            <a:solidFill>
              <a:srgbClr val="000000"/>
            </a:solidFill>
          </a:ln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3</a:t>
            </a: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253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4</a:t>
            </a:r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582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4583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r>
              <a:rPr lang="en-US" sz="2400" dirty="0">
                <a:latin typeface="Times New Roman" charset="0"/>
              </a:rPr>
              <a:t>Placed ‘process the line read’ comment below the RDTEXT call.</a:t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2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5</a:t>
            </a:r>
          </a:p>
        </p:txBody>
      </p:sp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2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63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663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67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6</a:t>
            </a:r>
          </a:p>
        </p:txBody>
      </p:sp>
      <p:sp>
        <p:nvSpPr>
          <p:cNvPr id="2867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67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678" name="Rectangle 6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867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6</a:t>
            </a:r>
          </a:p>
        </p:txBody>
      </p:sp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6" name="Rectangle 6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072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7</a:t>
            </a:r>
          </a:p>
        </p:txBody>
      </p:sp>
      <p:sp>
        <p:nvSpPr>
          <p:cNvPr id="3277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277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277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  <p:sp>
        <p:nvSpPr>
          <p:cNvPr id="419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198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B768ED-8CF5-3F45-949F-C8E8E0B8EA9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0895FE-297B-B049-9B25-8D8E9DFE84C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17BB94-C499-A14C-BDC6-E70A6A7CA94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6FE476-8834-3D4C-8F19-CE9FBCED04C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E6AED2-CF3A-D34F-A8E6-CDFB890835C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026843-31BE-EE45-AA14-BEEB2F32961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13C56E-427E-A247-8237-9CE546024B5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C5DF3F-A480-C14B-A089-8CC7441BC62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F874AB-395E-AB49-842F-6EA2A72FD03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921451-7803-0648-9AD8-81611F0B591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60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4096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096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40967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000" b="1"/>
            </a:lvl1pPr>
          </a:lstStyle>
          <a:p>
            <a:pPr>
              <a:defRPr/>
            </a:pPr>
            <a:r>
              <a:rPr lang="en-US"/>
              <a:t>Other Useful Functions</a:t>
            </a:r>
          </a:p>
        </p:txBody>
      </p:sp>
      <p:sp>
        <p:nvSpPr>
          <p:cNvPr id="4096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/>
            </a:lvl1pPr>
          </a:lstStyle>
          <a:p>
            <a:pPr>
              <a:defRPr/>
            </a:pPr>
            <a:fld id="{CC9DF47C-0350-2548-A70B-0E9A0618E513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4097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7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8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098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4098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 algn="l"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6" r:id="rId1"/>
    <p:sldLayoutId id="2147483717" r:id="rId2"/>
    <p:sldLayoutId id="2147483718" r:id="rId3"/>
    <p:sldLayoutId id="2147483719" r:id="rId4"/>
    <p:sldLayoutId id="2147483720" r:id="rId5"/>
    <p:sldLayoutId id="2147483721" r:id="rId6"/>
    <p:sldLayoutId id="2147483722" r:id="rId7"/>
    <p:sldLayoutId id="2147483723" r:id="rId8"/>
    <p:sldLayoutId id="2147483724" r:id="rId9"/>
    <p:sldLayoutId id="2147483725" r:id="rId10"/>
    <p:sldLayoutId id="2147483726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014538" y="2433638"/>
            <a:ext cx="5181600" cy="528637"/>
          </a:xfrm>
          <a:noFill/>
        </p:spPr>
        <p:txBody>
          <a:bodyPr/>
          <a:lstStyle/>
          <a:p>
            <a:r>
              <a:rPr lang="en-US" sz="3600"/>
              <a:t>Other Useful Functions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89063" y="4751388"/>
            <a:ext cx="6400800" cy="669925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6A94969-0EC9-E847-9DD8-406E3A8BBCC5}" type="slidenum">
              <a:rPr lang="en-US" smtClean="0"/>
              <a:pPr/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848600" cy="4876800"/>
          </a:xfrm>
          <a:noFill/>
        </p:spPr>
        <p:txBody>
          <a:bodyPr/>
          <a:lstStyle/>
          <a:p>
            <a:r>
              <a:rPr lang="en-US" sz="2000" dirty="0"/>
              <a:t>Fill in the “Blank”</a:t>
            </a:r>
            <a:endParaRPr lang="en-US" sz="2800" dirty="0"/>
          </a:p>
          <a:p>
            <a:pPr marL="627063" lvl="1" indent="-227013"/>
            <a:r>
              <a:rPr lang="en-US" dirty="0"/>
              <a:t>[F,C,I,M] REPMC: Replace a marker with a character string.</a:t>
            </a:r>
            <a:endParaRPr lang="en-US" b="0" dirty="0"/>
          </a:p>
          <a:p>
            <a:pPr marL="627063" lvl="1" indent="-227013">
              <a:buFontTx/>
              <a:buNone/>
            </a:pPr>
            <a:r>
              <a:rPr lang="en-US" sz="1600" b="0" dirty="0"/>
              <a:t>       </a:t>
            </a:r>
            <a:r>
              <a:rPr lang="en-US" sz="1400" b="0" dirty="0">
                <a:latin typeface="Courier New" charset="0"/>
              </a:rPr>
              <a:t>CALL REPMC ( 'The file was: #', '#', '</a:t>
            </a:r>
            <a:r>
              <a:rPr lang="en-US" sz="1400" b="0" dirty="0" err="1">
                <a:latin typeface="Courier New" charset="0"/>
              </a:rPr>
              <a:t>foo.bar</a:t>
            </a:r>
            <a:r>
              <a:rPr lang="en-US" sz="1400" b="0" dirty="0">
                <a:latin typeface="Courier New" charset="0"/>
              </a:rPr>
              <a:t>', OUT )</a:t>
            </a:r>
            <a:endParaRPr lang="en-US" sz="1600" b="0" dirty="0"/>
          </a:p>
          <a:p>
            <a:pPr marL="627063" lvl="1" indent="-227013">
              <a:buFontTx/>
              <a:buNone/>
            </a:pPr>
            <a:r>
              <a:rPr lang="en-US" sz="1600" b="0" dirty="0"/>
              <a:t>    </a:t>
            </a:r>
            <a:r>
              <a:rPr lang="en-US" sz="1600" dirty="0"/>
              <a:t>OUT has the value “The file was: </a:t>
            </a:r>
            <a:r>
              <a:rPr lang="en-US" sz="1600" dirty="0" err="1"/>
              <a:t>foo.bar</a:t>
            </a:r>
            <a:r>
              <a:rPr lang="en-US" sz="1600" dirty="0"/>
              <a:t>”</a:t>
            </a:r>
            <a:endParaRPr lang="en-US" sz="2000" dirty="0"/>
          </a:p>
          <a:p>
            <a:pPr marL="627063" lvl="1" indent="-227013"/>
            <a:r>
              <a:rPr lang="en-US" dirty="0"/>
              <a:t>[F,C,I,M] REPMI: Replace a marker with an integer. </a:t>
            </a:r>
          </a:p>
          <a:p>
            <a:pPr marL="627063" lvl="1" indent="-227013">
              <a:buFontTx/>
              <a:buNone/>
            </a:pPr>
            <a:r>
              <a:rPr lang="en-US" sz="1400" b="0" dirty="0">
                <a:latin typeface="Courier New" charset="0"/>
              </a:rPr>
              <a:t>    CALL REPMI ( 'The value is: #', '#', 7, OUT ) </a:t>
            </a:r>
          </a:p>
          <a:p>
            <a:pPr marL="627063" lvl="1" indent="-227013">
              <a:buFontTx/>
              <a:buNone/>
            </a:pPr>
            <a:r>
              <a:rPr lang="en-US" sz="1600" dirty="0"/>
              <a:t>    OUT has the value “The value is: 7”</a:t>
            </a:r>
            <a:endParaRPr lang="en-US" sz="2000" dirty="0"/>
          </a:p>
          <a:p>
            <a:pPr marL="627063" lvl="1" indent="-227013"/>
            <a:r>
              <a:rPr lang="en-US" dirty="0"/>
              <a:t>[F,C,I,M] REPMD: Replace a marker with a DP number. </a:t>
            </a:r>
          </a:p>
          <a:p>
            <a:pPr marL="627063" lvl="1" indent="-227013">
              <a:buFontTx/>
              <a:buNone/>
            </a:pPr>
            <a:r>
              <a:rPr lang="en-US" sz="1400" b="0" dirty="0">
                <a:latin typeface="Courier New" charset="0"/>
              </a:rPr>
              <a:t>    CALL REPMD ( 'The value is: #', '#', 3.141592654D0, 10, OUT ) </a:t>
            </a:r>
          </a:p>
          <a:p>
            <a:pPr marL="627063" lvl="1" indent="-227013">
              <a:buFontTx/>
              <a:buNone/>
            </a:pPr>
            <a:r>
              <a:rPr lang="en-US" sz="1600" dirty="0"/>
              <a:t>    OUT has the value “The value is: 3.141592654E+00”</a:t>
            </a:r>
          </a:p>
          <a:p>
            <a:pPr marL="627063" lvl="1" indent="-227013"/>
            <a:r>
              <a:rPr lang="en-US" dirty="0"/>
              <a:t>[F,C,I,M] REPMF: Replace a marker with a formatted DP number. </a:t>
            </a:r>
          </a:p>
          <a:p>
            <a:pPr marL="627063" lvl="1" indent="-227013">
              <a:buFontTx/>
              <a:buNone/>
            </a:pPr>
            <a:r>
              <a:rPr lang="en-US" sz="2000" b="0" dirty="0">
                <a:latin typeface="Courier New" charset="0"/>
              </a:rPr>
              <a:t>   </a:t>
            </a:r>
            <a:r>
              <a:rPr lang="en-US" sz="1400" b="0" dirty="0">
                <a:latin typeface="Courier New" charset="0"/>
              </a:rPr>
              <a:t>CALL REPMF ( 'The value is: #', '#', 3.1415D0, 'F', 3, OUT ) </a:t>
            </a:r>
          </a:p>
          <a:p>
            <a:pPr marL="627063" lvl="1" indent="-227013">
              <a:buFontTx/>
              <a:buNone/>
            </a:pPr>
            <a:r>
              <a:rPr lang="en-US" sz="1600" dirty="0"/>
              <a:t>    OUT has the value “The value is: 3.14”</a:t>
            </a:r>
            <a:endParaRPr lang="en-US" sz="2000" dirty="0"/>
          </a:p>
          <a:p>
            <a:pPr marL="627063" lvl="1" indent="-227013"/>
            <a:r>
              <a:rPr lang="en-US" dirty="0"/>
              <a:t>[F,C,I,M] REPML: Replace a marker with a logical value. </a:t>
            </a:r>
          </a:p>
          <a:p>
            <a:pPr marL="627063" lvl="1" indent="-227013">
              <a:buFontTx/>
              <a:buNone/>
            </a:pPr>
            <a:r>
              <a:rPr lang="en-US" sz="1400" b="0" dirty="0">
                <a:latin typeface="Courier New" charset="0"/>
              </a:rPr>
              <a:t>    CALL REPML ( 'The value is: #', '#', .TRUE., 'u', OUT ) </a:t>
            </a:r>
          </a:p>
          <a:p>
            <a:pPr marL="627063" lvl="1" indent="-227013">
              <a:buFontTx/>
              <a:buNone/>
            </a:pPr>
            <a:r>
              <a:rPr lang="en-US" sz="1600" dirty="0"/>
              <a:t>    OUT has the value “The value is: TRUE”</a:t>
            </a:r>
          </a:p>
        </p:txBody>
      </p:sp>
      <p:sp>
        <p:nvSpPr>
          <p:cNvPr id="33797" name="Rectangle 6"/>
          <p:cNvSpPr>
            <a:spLocks noGrp="1" noChangeArrowheads="1"/>
          </p:cNvSpPr>
          <p:nvPr>
            <p:ph type="title"/>
          </p:nvPr>
        </p:nvSpPr>
        <p:spPr>
          <a:xfrm>
            <a:off x="2084388" y="381000"/>
            <a:ext cx="6538912" cy="474663"/>
          </a:xfrm>
        </p:spPr>
        <p:txBody>
          <a:bodyPr/>
          <a:lstStyle/>
          <a:p>
            <a:r>
              <a:rPr lang="en-US"/>
              <a:t>String Manipulation - Creating (1)</a:t>
            </a:r>
          </a:p>
        </p:txBody>
      </p:sp>
    </p:spTree>
  </p:cSld>
  <p:clrMapOvr>
    <a:masterClrMapping/>
  </p:clrMapOvr>
  <p:transition spd="slow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3584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7FA995E-80C8-CC44-96BE-5333257379FA}" type="slidenum">
              <a:rPr lang="en-US" smtClean="0"/>
              <a:pPr/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584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5105400"/>
          </a:xfrm>
          <a:noFill/>
        </p:spPr>
        <p:txBody>
          <a:bodyPr/>
          <a:lstStyle/>
          <a:p>
            <a:r>
              <a:rPr lang="en-US" sz="2000" dirty="0"/>
              <a:t>Fill in the “Blank” (cont.)</a:t>
            </a:r>
          </a:p>
          <a:p>
            <a:pPr marL="627063" lvl="1" indent="-227013"/>
            <a:r>
              <a:rPr lang="en-US" dirty="0"/>
              <a:t>[F,C,I,M] REPMOT: Replace a marker with the text representation of an ordinal number. </a:t>
            </a:r>
          </a:p>
          <a:p>
            <a:pPr marL="627063" lvl="1" indent="-227013">
              <a:buFontTx/>
              <a:buNone/>
            </a:pPr>
            <a:r>
              <a:rPr lang="en-US" sz="1800" b="0" dirty="0">
                <a:latin typeface="Courier New" charset="0"/>
              </a:rPr>
              <a:t>    </a:t>
            </a:r>
            <a:r>
              <a:rPr lang="en-US" sz="1400" b="0" dirty="0">
                <a:latin typeface="Courier New" charset="0"/>
              </a:rPr>
              <a:t>CALL REPMOT ( 'It was the # term.', '#', 'L', 2, OUT )</a:t>
            </a:r>
          </a:p>
          <a:p>
            <a:pPr marL="627063" lvl="1" indent="-227013">
              <a:buFontTx/>
              <a:buNone/>
            </a:pPr>
            <a:r>
              <a:rPr lang="en-US" dirty="0"/>
              <a:t>    </a:t>
            </a:r>
            <a:r>
              <a:rPr lang="en-US" sz="1600" dirty="0"/>
              <a:t>OUT has the value “It was the second term.”</a:t>
            </a:r>
          </a:p>
          <a:p>
            <a:pPr marL="627063" lvl="1" indent="-227013"/>
            <a:r>
              <a:rPr lang="en-US" dirty="0"/>
              <a:t>[F,C,I,M] REPMCT: Replace a marker with the text representation of a cardinal number. </a:t>
            </a:r>
          </a:p>
          <a:p>
            <a:pPr marL="627063" lvl="1" indent="-227013">
              <a:buFontTx/>
              <a:buNone/>
            </a:pPr>
            <a:r>
              <a:rPr lang="en-US" sz="1400" b="0" dirty="0">
                <a:latin typeface="Courier New" charset="0"/>
              </a:rPr>
              <a:t>    CALL REPMCT ( 'Hit # errors.', '#', 6, 'L', OUT )</a:t>
            </a:r>
          </a:p>
          <a:p>
            <a:pPr marL="627063" lvl="1" indent="-227013">
              <a:buFontTx/>
              <a:buNone/>
            </a:pPr>
            <a:r>
              <a:rPr lang="en-US" sz="1400" dirty="0"/>
              <a:t>    </a:t>
            </a:r>
            <a:r>
              <a:rPr lang="en-US" sz="1600" dirty="0"/>
              <a:t>OUT becomes 'Hit six errors.'</a:t>
            </a:r>
          </a:p>
          <a:p>
            <a:r>
              <a:rPr lang="en-US" sz="2000" dirty="0"/>
              <a:t>Numeric Formatting</a:t>
            </a:r>
            <a:endParaRPr lang="en-US" dirty="0"/>
          </a:p>
          <a:p>
            <a:pPr marL="627063" lvl="1" indent="-227013"/>
            <a:r>
              <a:rPr lang="en-US" dirty="0"/>
              <a:t>[F] DPFMT: Using a format template, create a formatted string that represents a double precision number</a:t>
            </a:r>
          </a:p>
          <a:p>
            <a:pPr marL="627063" lvl="1" indent="-227013">
              <a:buFontTx/>
              <a:buNone/>
            </a:pPr>
            <a:r>
              <a:rPr lang="en-US" sz="1400" b="0" dirty="0">
                <a:latin typeface="Courier New" charset="0"/>
              </a:rPr>
              <a:t>    CALL DPFMT ( PI(), '</a:t>
            </a:r>
            <a:r>
              <a:rPr lang="en-US" sz="1400" b="0" dirty="0" err="1">
                <a:latin typeface="Courier New" charset="0"/>
              </a:rPr>
              <a:t>xxx.yyyy</a:t>
            </a:r>
            <a:r>
              <a:rPr lang="en-US" sz="1400" b="0" dirty="0">
                <a:latin typeface="Courier New" charset="0"/>
              </a:rPr>
              <a:t>', OUT )</a:t>
            </a:r>
          </a:p>
          <a:p>
            <a:pPr marL="627063" lvl="1" indent="-227013">
              <a:buFontTx/>
              <a:buNone/>
            </a:pPr>
            <a:r>
              <a:rPr lang="en-US" sz="1400" dirty="0"/>
              <a:t>    </a:t>
            </a:r>
            <a:r>
              <a:rPr lang="en-US" sz="1600" dirty="0"/>
              <a:t>OUT becomes '  3.1416'</a:t>
            </a:r>
          </a:p>
          <a:p>
            <a:pPr marL="627063" lvl="1" indent="-227013"/>
            <a:r>
              <a:rPr lang="en-US" dirty="0"/>
              <a:t>[F] DPSTR, INTSTR, INTTXT, INTORD</a:t>
            </a:r>
          </a:p>
        </p:txBody>
      </p:sp>
      <p:sp>
        <p:nvSpPr>
          <p:cNvPr id="35845" name="Rectangle 3"/>
          <p:cNvSpPr>
            <a:spLocks noGrp="1" noChangeArrowheads="1"/>
          </p:cNvSpPr>
          <p:nvPr>
            <p:ph type="title"/>
          </p:nvPr>
        </p:nvSpPr>
        <p:spPr>
          <a:xfrm>
            <a:off x="2084388" y="381000"/>
            <a:ext cx="6538912" cy="474663"/>
          </a:xfrm>
        </p:spPr>
        <p:txBody>
          <a:bodyPr/>
          <a:lstStyle/>
          <a:p>
            <a:r>
              <a:rPr lang="en-US"/>
              <a:t>String Manipulation - Creating (2)</a:t>
            </a:r>
          </a:p>
        </p:txBody>
      </p:sp>
    </p:spTree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3789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CE1F6D1-99FA-F443-A92F-A9235AB6F998}" type="slidenum">
              <a:rPr lang="en-US" smtClean="0"/>
              <a:pPr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114800"/>
          </a:xfrm>
          <a:noFill/>
        </p:spPr>
        <p:txBody>
          <a:bodyPr/>
          <a:lstStyle/>
          <a:p>
            <a:r>
              <a:rPr lang="en-US" sz="2000" dirty="0"/>
              <a:t>Time formatting</a:t>
            </a:r>
            <a:endParaRPr lang="en-US" dirty="0"/>
          </a:p>
          <a:p>
            <a:pPr lvl="1"/>
            <a:r>
              <a:rPr lang="en-US" dirty="0"/>
              <a:t>[F,C,I,M] TPICTR: Given a sample time string, create a time format picture suitable for use by the routine TIMOUT. </a:t>
            </a:r>
          </a:p>
          <a:p>
            <a:pPr lvl="1"/>
            <a:r>
              <a:rPr lang="en-US" dirty="0"/>
              <a:t>[F,C,I,M] TIMOUT: Converts an input epoch to a character string formatted to the specifications of a user's format picture. </a:t>
            </a:r>
          </a:p>
          <a:p>
            <a:r>
              <a:rPr lang="en-US" sz="2000" dirty="0"/>
              <a:t>Changing case</a:t>
            </a:r>
            <a:endParaRPr lang="en-US" dirty="0"/>
          </a:p>
          <a:p>
            <a:pPr lvl="1"/>
            <a:r>
              <a:rPr lang="en-US" dirty="0"/>
              <a:t>[F,C,I] UCASE: Convert all characters in string to uppercase. </a:t>
            </a:r>
          </a:p>
          <a:p>
            <a:pPr lvl="1"/>
            <a:r>
              <a:rPr lang="en-US" dirty="0"/>
              <a:t>[F,C,I] LCASE: Convert all characters in string to lowercase. </a:t>
            </a:r>
          </a:p>
          <a:p>
            <a:r>
              <a:rPr lang="en-US" sz="2000" dirty="0"/>
              <a:t>Building strings</a:t>
            </a:r>
            <a:endParaRPr lang="en-US" dirty="0"/>
          </a:p>
          <a:p>
            <a:pPr lvl="1"/>
            <a:r>
              <a:rPr lang="en-US" dirty="0"/>
              <a:t>[F] SUFFIX: add a suffix to a string</a:t>
            </a:r>
          </a:p>
          <a:p>
            <a:pPr lvl="1"/>
            <a:r>
              <a:rPr lang="en-US" dirty="0"/>
              <a:t>[F] PREFIX: add a prefix to a string</a:t>
            </a:r>
          </a:p>
          <a:p>
            <a:pPr lvl="1"/>
            <a:r>
              <a:rPr lang="en-US" dirty="0"/>
              <a:t>[F] LJUCRS: left-justify, upper-case and compress</a:t>
            </a:r>
          </a:p>
          <a:p>
            <a:pPr lvl="1"/>
            <a:endParaRPr lang="en-US" dirty="0"/>
          </a:p>
        </p:txBody>
      </p:sp>
      <p:sp>
        <p:nvSpPr>
          <p:cNvPr id="37893" name="Rectangle 3"/>
          <p:cNvSpPr>
            <a:spLocks noGrp="1" noChangeArrowheads="1"/>
          </p:cNvSpPr>
          <p:nvPr>
            <p:ph type="title"/>
          </p:nvPr>
        </p:nvSpPr>
        <p:spPr>
          <a:xfrm>
            <a:off x="2084388" y="381000"/>
            <a:ext cx="6538912" cy="474663"/>
          </a:xfrm>
        </p:spPr>
        <p:txBody>
          <a:bodyPr/>
          <a:lstStyle/>
          <a:p>
            <a:r>
              <a:rPr lang="en-US"/>
              <a:t>String Manipulation - Creating (3)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086017B-1696-224A-A45F-148F72379585}" type="slidenum">
              <a:rPr lang="en-US" smtClean="0"/>
              <a:pPr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8062913" cy="4724400"/>
          </a:xfrm>
          <a:noFill/>
        </p:spPr>
        <p:txBody>
          <a:bodyPr/>
          <a:lstStyle/>
          <a:p>
            <a:r>
              <a:rPr lang="en-US" sz="2000" dirty="0"/>
              <a:t>Sorting arrays</a:t>
            </a:r>
            <a:endParaRPr lang="en-US" dirty="0"/>
          </a:p>
          <a:p>
            <a:pPr lvl="1"/>
            <a:r>
              <a:rPr lang="en-US" dirty="0"/>
              <a:t>[F,C] SHELLC, SHELLI, SHELLD, ORDERI, ORDERC, ORDERD, REORDC, REORDI, REORDD, REORDL</a:t>
            </a:r>
          </a:p>
          <a:p>
            <a:r>
              <a:rPr lang="en-US" sz="2000" dirty="0"/>
              <a:t>Searching ordered arrays</a:t>
            </a:r>
            <a:endParaRPr lang="en-US" dirty="0"/>
          </a:p>
          <a:p>
            <a:pPr lvl="1"/>
            <a:r>
              <a:rPr lang="en-US" dirty="0"/>
              <a:t>[F,C] BSRCHC, BSRCHI, BSRCHD, LSTLEC, LSTLEI, LSTLED, LSTLTC, LSTLTI, LSTLTD, BSCHOI</a:t>
            </a:r>
          </a:p>
          <a:p>
            <a:r>
              <a:rPr lang="en-US" sz="2000" dirty="0"/>
              <a:t>Searching unordered arrays</a:t>
            </a:r>
            <a:endParaRPr lang="en-US" dirty="0"/>
          </a:p>
          <a:p>
            <a:pPr lvl="1"/>
            <a:r>
              <a:rPr lang="en-US" dirty="0"/>
              <a:t>[F,C] ISRCHC, ISRCHI, ISRCHD, ESRCHC</a:t>
            </a:r>
          </a:p>
          <a:p>
            <a:r>
              <a:rPr lang="en-US" sz="2000" dirty="0"/>
              <a:t>Moving portions of arrays</a:t>
            </a:r>
            <a:endParaRPr lang="en-US" dirty="0"/>
          </a:p>
          <a:p>
            <a:pPr lvl="1"/>
            <a:r>
              <a:rPr lang="en-US" dirty="0"/>
              <a:t>[F] CYCLAC, CYCLAD, CYCLAI</a:t>
            </a:r>
          </a:p>
          <a:p>
            <a:r>
              <a:rPr lang="en-US" sz="2000" dirty="0"/>
              <a:t>Inserting and removing array elements</a:t>
            </a:r>
            <a:endParaRPr lang="en-US" dirty="0"/>
          </a:p>
          <a:p>
            <a:pPr lvl="1"/>
            <a:r>
              <a:rPr lang="en-US" dirty="0"/>
              <a:t>[F] INSLAC, INSLAD, INSLAI, REMLAC, REMLAD, REMLAI</a:t>
            </a:r>
          </a:p>
        </p:txBody>
      </p:sp>
      <p:sp>
        <p:nvSpPr>
          <p:cNvPr id="39941" name="Rectangle 6"/>
          <p:cNvSpPr>
            <a:spLocks noGrp="1" noChangeArrowheads="1"/>
          </p:cNvSpPr>
          <p:nvPr>
            <p:ph type="title"/>
          </p:nvPr>
        </p:nvSpPr>
        <p:spPr>
          <a:xfrm>
            <a:off x="2727325" y="152400"/>
            <a:ext cx="5241925" cy="685800"/>
          </a:xfrm>
        </p:spPr>
        <p:txBody>
          <a:bodyPr/>
          <a:lstStyle/>
          <a:p>
            <a:r>
              <a:rPr lang="en-US" sz="2400"/>
              <a:t>Searching, Sorting and Other Array</a:t>
            </a:r>
            <a:br>
              <a:rPr lang="en-US" sz="2400"/>
            </a:br>
            <a:r>
              <a:rPr lang="en-US" sz="2400"/>
              <a:t>Manipulations (1)</a:t>
            </a:r>
            <a:endParaRPr lang="en-US"/>
          </a:p>
        </p:txBody>
      </p:sp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4198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6A4C106-1447-054F-8DE4-8B1EF35280F2}" type="slidenum">
              <a:rPr lang="en-US" smtClean="0"/>
              <a:pPr/>
              <a:t>14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41988" name="Group 67"/>
          <p:cNvGrpSpPr>
            <a:grpSpLocks/>
          </p:cNvGrpSpPr>
          <p:nvPr/>
        </p:nvGrpSpPr>
        <p:grpSpPr bwMode="auto">
          <a:xfrm>
            <a:off x="685800" y="2362200"/>
            <a:ext cx="7950200" cy="2862263"/>
            <a:chOff x="432" y="1488"/>
            <a:chExt cx="5008" cy="1803"/>
          </a:xfrm>
        </p:grpSpPr>
        <p:grpSp>
          <p:nvGrpSpPr>
            <p:cNvPr id="41996" name="Group 29"/>
            <p:cNvGrpSpPr>
              <a:grpSpLocks/>
            </p:cNvGrpSpPr>
            <p:nvPr/>
          </p:nvGrpSpPr>
          <p:grpSpPr bwMode="auto">
            <a:xfrm>
              <a:off x="432" y="1488"/>
              <a:ext cx="1312" cy="1803"/>
              <a:chOff x="454" y="1508"/>
              <a:chExt cx="1312" cy="1803"/>
            </a:xfrm>
          </p:grpSpPr>
          <p:sp>
            <p:nvSpPr>
              <p:cNvPr id="42031" name="Rectangle 5"/>
              <p:cNvSpPr>
                <a:spLocks noChangeArrowheads="1"/>
              </p:cNvSpPr>
              <p:nvPr/>
            </p:nvSpPr>
            <p:spPr bwMode="auto">
              <a:xfrm>
                <a:off x="454" y="1539"/>
                <a:ext cx="635" cy="1772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sun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mercury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venus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earth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mars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jupiter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saturn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uranus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neptune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pluto</a:t>
                </a:r>
              </a:p>
              <a:p>
                <a:pPr algn="l" latinLnBrk="1">
                  <a:lnSpc>
                    <a:spcPct val="90000"/>
                  </a:lnSpc>
                </a:pPr>
                <a:endParaRPr lang="en-US" sz="1800">
                  <a:solidFill>
                    <a:schemeClr val="tx2"/>
                  </a:solidFill>
                </a:endParaRPr>
              </a:p>
            </p:txBody>
          </p:sp>
          <p:sp>
            <p:nvSpPr>
              <p:cNvPr id="42032" name="Rectangle 6"/>
              <p:cNvSpPr>
                <a:spLocks noChangeArrowheads="1"/>
              </p:cNvSpPr>
              <p:nvPr/>
            </p:nvSpPr>
            <p:spPr bwMode="auto">
              <a:xfrm>
                <a:off x="1197" y="1539"/>
                <a:ext cx="554" cy="1616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00.0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00.455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00.720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00.983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01.531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05.440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09.107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20.74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30.091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31.052</a:t>
                </a:r>
              </a:p>
            </p:txBody>
          </p:sp>
          <p:grpSp>
            <p:nvGrpSpPr>
              <p:cNvPr id="42033" name="Group 17"/>
              <p:cNvGrpSpPr>
                <a:grpSpLocks/>
              </p:cNvGrpSpPr>
              <p:nvPr/>
            </p:nvGrpSpPr>
            <p:grpSpPr bwMode="auto">
              <a:xfrm>
                <a:off x="457" y="1508"/>
                <a:ext cx="653" cy="1702"/>
                <a:chOff x="457" y="1508"/>
                <a:chExt cx="653" cy="1702"/>
              </a:xfrm>
            </p:grpSpPr>
            <p:sp>
              <p:nvSpPr>
                <p:cNvPr id="42045" name="Rectangle 7"/>
                <p:cNvSpPr>
                  <a:spLocks noChangeArrowheads="1"/>
                </p:cNvSpPr>
                <p:nvPr/>
              </p:nvSpPr>
              <p:spPr bwMode="auto">
                <a:xfrm>
                  <a:off x="457" y="1508"/>
                  <a:ext cx="653" cy="170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6" name="Line 8"/>
                <p:cNvSpPr>
                  <a:spLocks noChangeShapeType="1"/>
                </p:cNvSpPr>
                <p:nvPr/>
              </p:nvSpPr>
              <p:spPr bwMode="auto">
                <a:xfrm>
                  <a:off x="458" y="1694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7" name="Line 9"/>
                <p:cNvSpPr>
                  <a:spLocks noChangeShapeType="1"/>
                </p:cNvSpPr>
                <p:nvPr/>
              </p:nvSpPr>
              <p:spPr bwMode="auto">
                <a:xfrm>
                  <a:off x="458" y="1886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8" name="Line 10"/>
                <p:cNvSpPr>
                  <a:spLocks noChangeShapeType="1"/>
                </p:cNvSpPr>
                <p:nvPr/>
              </p:nvSpPr>
              <p:spPr bwMode="auto">
                <a:xfrm>
                  <a:off x="458" y="2032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9" name="Line 11"/>
                <p:cNvSpPr>
                  <a:spLocks noChangeShapeType="1"/>
                </p:cNvSpPr>
                <p:nvPr/>
              </p:nvSpPr>
              <p:spPr bwMode="auto">
                <a:xfrm>
                  <a:off x="458" y="2198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50" name="Line 12"/>
                <p:cNvSpPr>
                  <a:spLocks noChangeShapeType="1"/>
                </p:cNvSpPr>
                <p:nvPr/>
              </p:nvSpPr>
              <p:spPr bwMode="auto">
                <a:xfrm>
                  <a:off x="458" y="2344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51" name="Line 13"/>
                <p:cNvSpPr>
                  <a:spLocks noChangeShapeType="1"/>
                </p:cNvSpPr>
                <p:nvPr/>
              </p:nvSpPr>
              <p:spPr bwMode="auto">
                <a:xfrm>
                  <a:off x="458" y="2500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52" name="Line 14"/>
                <p:cNvSpPr>
                  <a:spLocks noChangeShapeType="1"/>
                </p:cNvSpPr>
                <p:nvPr/>
              </p:nvSpPr>
              <p:spPr bwMode="auto">
                <a:xfrm>
                  <a:off x="458" y="2646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53" name="Line 15"/>
                <p:cNvSpPr>
                  <a:spLocks noChangeShapeType="1"/>
                </p:cNvSpPr>
                <p:nvPr/>
              </p:nvSpPr>
              <p:spPr bwMode="auto">
                <a:xfrm>
                  <a:off x="458" y="2792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54" name="Line 16"/>
                <p:cNvSpPr>
                  <a:spLocks noChangeShapeType="1"/>
                </p:cNvSpPr>
                <p:nvPr/>
              </p:nvSpPr>
              <p:spPr bwMode="auto">
                <a:xfrm>
                  <a:off x="458" y="2978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2034" name="Group 28"/>
              <p:cNvGrpSpPr>
                <a:grpSpLocks/>
              </p:cNvGrpSpPr>
              <p:nvPr/>
            </p:nvGrpSpPr>
            <p:grpSpPr bwMode="auto">
              <a:xfrm>
                <a:off x="1113" y="1508"/>
                <a:ext cx="653" cy="1702"/>
                <a:chOff x="1113" y="1508"/>
                <a:chExt cx="653" cy="1702"/>
              </a:xfrm>
            </p:grpSpPr>
            <p:sp>
              <p:nvSpPr>
                <p:cNvPr id="42035" name="Rectangle 18"/>
                <p:cNvSpPr>
                  <a:spLocks noChangeArrowheads="1"/>
                </p:cNvSpPr>
                <p:nvPr/>
              </p:nvSpPr>
              <p:spPr bwMode="auto">
                <a:xfrm>
                  <a:off x="1113" y="1508"/>
                  <a:ext cx="653" cy="170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36" name="Line 19"/>
                <p:cNvSpPr>
                  <a:spLocks noChangeShapeType="1"/>
                </p:cNvSpPr>
                <p:nvPr/>
              </p:nvSpPr>
              <p:spPr bwMode="auto">
                <a:xfrm>
                  <a:off x="1114" y="1694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37" name="Line 20"/>
                <p:cNvSpPr>
                  <a:spLocks noChangeShapeType="1"/>
                </p:cNvSpPr>
                <p:nvPr/>
              </p:nvSpPr>
              <p:spPr bwMode="auto">
                <a:xfrm>
                  <a:off x="1114" y="1886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38" name="Line 21"/>
                <p:cNvSpPr>
                  <a:spLocks noChangeShapeType="1"/>
                </p:cNvSpPr>
                <p:nvPr/>
              </p:nvSpPr>
              <p:spPr bwMode="auto">
                <a:xfrm>
                  <a:off x="1114" y="2032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39" name="Line 22"/>
                <p:cNvSpPr>
                  <a:spLocks noChangeShapeType="1"/>
                </p:cNvSpPr>
                <p:nvPr/>
              </p:nvSpPr>
              <p:spPr bwMode="auto">
                <a:xfrm>
                  <a:off x="1114" y="2198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0" name="Line 23"/>
                <p:cNvSpPr>
                  <a:spLocks noChangeShapeType="1"/>
                </p:cNvSpPr>
                <p:nvPr/>
              </p:nvSpPr>
              <p:spPr bwMode="auto">
                <a:xfrm>
                  <a:off x="1114" y="2344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1" name="Line 24"/>
                <p:cNvSpPr>
                  <a:spLocks noChangeShapeType="1"/>
                </p:cNvSpPr>
                <p:nvPr/>
              </p:nvSpPr>
              <p:spPr bwMode="auto">
                <a:xfrm>
                  <a:off x="1114" y="2500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2" name="Line 25"/>
                <p:cNvSpPr>
                  <a:spLocks noChangeShapeType="1"/>
                </p:cNvSpPr>
                <p:nvPr/>
              </p:nvSpPr>
              <p:spPr bwMode="auto">
                <a:xfrm>
                  <a:off x="1114" y="2646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3" name="Line 26"/>
                <p:cNvSpPr>
                  <a:spLocks noChangeShapeType="1"/>
                </p:cNvSpPr>
                <p:nvPr/>
              </p:nvSpPr>
              <p:spPr bwMode="auto">
                <a:xfrm>
                  <a:off x="1114" y="2792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44" name="Line 27"/>
                <p:cNvSpPr>
                  <a:spLocks noChangeShapeType="1"/>
                </p:cNvSpPr>
                <p:nvPr/>
              </p:nvSpPr>
              <p:spPr bwMode="auto">
                <a:xfrm>
                  <a:off x="1114" y="2978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41997" name="Group 54"/>
            <p:cNvGrpSpPr>
              <a:grpSpLocks/>
            </p:cNvGrpSpPr>
            <p:nvPr/>
          </p:nvGrpSpPr>
          <p:grpSpPr bwMode="auto">
            <a:xfrm>
              <a:off x="4128" y="1537"/>
              <a:ext cx="1312" cy="1702"/>
              <a:chOff x="4150" y="1557"/>
              <a:chExt cx="1312" cy="1702"/>
            </a:xfrm>
          </p:grpSpPr>
          <p:sp>
            <p:nvSpPr>
              <p:cNvPr id="42007" name="Rectangle 30"/>
              <p:cNvSpPr>
                <a:spLocks noChangeArrowheads="1"/>
              </p:cNvSpPr>
              <p:nvPr/>
            </p:nvSpPr>
            <p:spPr bwMode="auto">
              <a:xfrm>
                <a:off x="4150" y="1588"/>
                <a:ext cx="635" cy="1616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earth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jupiter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mars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mercury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neptune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pluto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saturn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sun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uranus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venus</a:t>
                </a:r>
              </a:p>
            </p:txBody>
          </p:sp>
          <p:sp>
            <p:nvSpPr>
              <p:cNvPr id="42008" name="Rectangle 31"/>
              <p:cNvSpPr>
                <a:spLocks noChangeArrowheads="1"/>
              </p:cNvSpPr>
              <p:nvPr/>
            </p:nvSpPr>
            <p:spPr bwMode="auto">
              <a:xfrm>
                <a:off x="4893" y="1588"/>
                <a:ext cx="560" cy="1630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00.983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05.440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01.531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00.455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30.091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31.052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09.107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00.000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20.74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 dirty="0">
                    <a:solidFill>
                      <a:schemeClr val="tx2"/>
                    </a:solidFill>
                  </a:rPr>
                  <a:t>00.720</a:t>
                </a:r>
              </a:p>
            </p:txBody>
          </p:sp>
          <p:grpSp>
            <p:nvGrpSpPr>
              <p:cNvPr id="42009" name="Group 42"/>
              <p:cNvGrpSpPr>
                <a:grpSpLocks/>
              </p:cNvGrpSpPr>
              <p:nvPr/>
            </p:nvGrpSpPr>
            <p:grpSpPr bwMode="auto">
              <a:xfrm>
                <a:off x="4153" y="1557"/>
                <a:ext cx="653" cy="1702"/>
                <a:chOff x="4153" y="1557"/>
                <a:chExt cx="653" cy="1702"/>
              </a:xfrm>
            </p:grpSpPr>
            <p:sp>
              <p:nvSpPr>
                <p:cNvPr id="42021" name="Rectangle 32"/>
                <p:cNvSpPr>
                  <a:spLocks noChangeArrowheads="1"/>
                </p:cNvSpPr>
                <p:nvPr/>
              </p:nvSpPr>
              <p:spPr bwMode="auto">
                <a:xfrm>
                  <a:off x="4153" y="1557"/>
                  <a:ext cx="653" cy="170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2" name="Line 33"/>
                <p:cNvSpPr>
                  <a:spLocks noChangeShapeType="1"/>
                </p:cNvSpPr>
                <p:nvPr/>
              </p:nvSpPr>
              <p:spPr bwMode="auto">
                <a:xfrm>
                  <a:off x="4154" y="1743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3" name="Line 34"/>
                <p:cNvSpPr>
                  <a:spLocks noChangeShapeType="1"/>
                </p:cNvSpPr>
                <p:nvPr/>
              </p:nvSpPr>
              <p:spPr bwMode="auto">
                <a:xfrm>
                  <a:off x="4154" y="1935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4" name="Line 35"/>
                <p:cNvSpPr>
                  <a:spLocks noChangeShapeType="1"/>
                </p:cNvSpPr>
                <p:nvPr/>
              </p:nvSpPr>
              <p:spPr bwMode="auto">
                <a:xfrm>
                  <a:off x="4154" y="2081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5" name="Line 36"/>
                <p:cNvSpPr>
                  <a:spLocks noChangeShapeType="1"/>
                </p:cNvSpPr>
                <p:nvPr/>
              </p:nvSpPr>
              <p:spPr bwMode="auto">
                <a:xfrm>
                  <a:off x="4154" y="2247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6" name="Line 37"/>
                <p:cNvSpPr>
                  <a:spLocks noChangeShapeType="1"/>
                </p:cNvSpPr>
                <p:nvPr/>
              </p:nvSpPr>
              <p:spPr bwMode="auto">
                <a:xfrm>
                  <a:off x="4154" y="2393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7" name="Line 38"/>
                <p:cNvSpPr>
                  <a:spLocks noChangeShapeType="1"/>
                </p:cNvSpPr>
                <p:nvPr/>
              </p:nvSpPr>
              <p:spPr bwMode="auto">
                <a:xfrm>
                  <a:off x="4154" y="2549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8" name="Line 39"/>
                <p:cNvSpPr>
                  <a:spLocks noChangeShapeType="1"/>
                </p:cNvSpPr>
                <p:nvPr/>
              </p:nvSpPr>
              <p:spPr bwMode="auto">
                <a:xfrm>
                  <a:off x="4154" y="2695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9" name="Line 40"/>
                <p:cNvSpPr>
                  <a:spLocks noChangeShapeType="1"/>
                </p:cNvSpPr>
                <p:nvPr/>
              </p:nvSpPr>
              <p:spPr bwMode="auto">
                <a:xfrm>
                  <a:off x="4154" y="2841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30" name="Line 41"/>
                <p:cNvSpPr>
                  <a:spLocks noChangeShapeType="1"/>
                </p:cNvSpPr>
                <p:nvPr/>
              </p:nvSpPr>
              <p:spPr bwMode="auto">
                <a:xfrm>
                  <a:off x="4154" y="3027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2010" name="Group 53"/>
              <p:cNvGrpSpPr>
                <a:grpSpLocks/>
              </p:cNvGrpSpPr>
              <p:nvPr/>
            </p:nvGrpSpPr>
            <p:grpSpPr bwMode="auto">
              <a:xfrm>
                <a:off x="4809" y="1557"/>
                <a:ext cx="653" cy="1702"/>
                <a:chOff x="4809" y="1557"/>
                <a:chExt cx="653" cy="1702"/>
              </a:xfrm>
            </p:grpSpPr>
            <p:sp>
              <p:nvSpPr>
                <p:cNvPr id="42011" name="Rectangle 43"/>
                <p:cNvSpPr>
                  <a:spLocks noChangeArrowheads="1"/>
                </p:cNvSpPr>
                <p:nvPr/>
              </p:nvSpPr>
              <p:spPr bwMode="auto">
                <a:xfrm>
                  <a:off x="4809" y="1557"/>
                  <a:ext cx="653" cy="170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2" name="Line 44"/>
                <p:cNvSpPr>
                  <a:spLocks noChangeShapeType="1"/>
                </p:cNvSpPr>
                <p:nvPr/>
              </p:nvSpPr>
              <p:spPr bwMode="auto">
                <a:xfrm>
                  <a:off x="4810" y="1743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3" name="Line 45"/>
                <p:cNvSpPr>
                  <a:spLocks noChangeShapeType="1"/>
                </p:cNvSpPr>
                <p:nvPr/>
              </p:nvSpPr>
              <p:spPr bwMode="auto">
                <a:xfrm>
                  <a:off x="4810" y="1935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4" name="Line 46"/>
                <p:cNvSpPr>
                  <a:spLocks noChangeShapeType="1"/>
                </p:cNvSpPr>
                <p:nvPr/>
              </p:nvSpPr>
              <p:spPr bwMode="auto">
                <a:xfrm>
                  <a:off x="4810" y="2081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5" name="Line 47"/>
                <p:cNvSpPr>
                  <a:spLocks noChangeShapeType="1"/>
                </p:cNvSpPr>
                <p:nvPr/>
              </p:nvSpPr>
              <p:spPr bwMode="auto">
                <a:xfrm>
                  <a:off x="4810" y="2247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6" name="Line 48"/>
                <p:cNvSpPr>
                  <a:spLocks noChangeShapeType="1"/>
                </p:cNvSpPr>
                <p:nvPr/>
              </p:nvSpPr>
              <p:spPr bwMode="auto">
                <a:xfrm>
                  <a:off x="4810" y="2393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7" name="Line 49"/>
                <p:cNvSpPr>
                  <a:spLocks noChangeShapeType="1"/>
                </p:cNvSpPr>
                <p:nvPr/>
              </p:nvSpPr>
              <p:spPr bwMode="auto">
                <a:xfrm>
                  <a:off x="4810" y="2549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8" name="Line 50"/>
                <p:cNvSpPr>
                  <a:spLocks noChangeShapeType="1"/>
                </p:cNvSpPr>
                <p:nvPr/>
              </p:nvSpPr>
              <p:spPr bwMode="auto">
                <a:xfrm>
                  <a:off x="4810" y="2695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19" name="Line 51"/>
                <p:cNvSpPr>
                  <a:spLocks noChangeShapeType="1"/>
                </p:cNvSpPr>
                <p:nvPr/>
              </p:nvSpPr>
              <p:spPr bwMode="auto">
                <a:xfrm>
                  <a:off x="4810" y="2841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2020" name="Line 52"/>
                <p:cNvSpPr>
                  <a:spLocks noChangeShapeType="1"/>
                </p:cNvSpPr>
                <p:nvPr/>
              </p:nvSpPr>
              <p:spPr bwMode="auto">
                <a:xfrm>
                  <a:off x="4810" y="3027"/>
                  <a:ext cx="642" cy="0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41998" name="Group 57"/>
            <p:cNvGrpSpPr>
              <a:grpSpLocks/>
            </p:cNvGrpSpPr>
            <p:nvPr/>
          </p:nvGrpSpPr>
          <p:grpSpPr bwMode="auto">
            <a:xfrm>
              <a:off x="1880" y="2116"/>
              <a:ext cx="784" cy="544"/>
              <a:chOff x="1902" y="2136"/>
              <a:chExt cx="784" cy="544"/>
            </a:xfrm>
          </p:grpSpPr>
          <p:sp>
            <p:nvSpPr>
              <p:cNvPr id="42005" name="AutoShape 55"/>
              <p:cNvSpPr>
                <a:spLocks noChangeArrowheads="1"/>
              </p:cNvSpPr>
              <p:nvPr/>
            </p:nvSpPr>
            <p:spPr bwMode="auto">
              <a:xfrm>
                <a:off x="1902" y="2136"/>
                <a:ext cx="784" cy="544"/>
              </a:xfrm>
              <a:prstGeom prst="rightArrow">
                <a:avLst>
                  <a:gd name="adj1" fmla="val 50000"/>
                  <a:gd name="adj2" fmla="val 72086"/>
                </a:avLst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006" name="Rectangle 56"/>
              <p:cNvSpPr>
                <a:spLocks noChangeArrowheads="1"/>
              </p:cNvSpPr>
              <p:nvPr/>
            </p:nvSpPr>
            <p:spPr bwMode="auto">
              <a:xfrm>
                <a:off x="1947" y="2313"/>
                <a:ext cx="562" cy="212"/>
              </a:xfrm>
              <a:prstGeom prst="rect">
                <a:avLst/>
              </a:prstGeom>
              <a:solidFill>
                <a:srgbClr val="FFFF00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 b="1"/>
                  <a:t>orderc</a:t>
                </a:r>
              </a:p>
            </p:txBody>
          </p:sp>
        </p:grpSp>
        <p:grpSp>
          <p:nvGrpSpPr>
            <p:cNvPr id="41999" name="Group 66"/>
            <p:cNvGrpSpPr>
              <a:grpSpLocks/>
            </p:cNvGrpSpPr>
            <p:nvPr/>
          </p:nvGrpSpPr>
          <p:grpSpPr bwMode="auto">
            <a:xfrm>
              <a:off x="3276" y="2116"/>
              <a:ext cx="784" cy="544"/>
              <a:chOff x="3276" y="2116"/>
              <a:chExt cx="784" cy="544"/>
            </a:xfrm>
          </p:grpSpPr>
          <p:sp>
            <p:nvSpPr>
              <p:cNvPr id="42003" name="AutoShape 58"/>
              <p:cNvSpPr>
                <a:spLocks noChangeArrowheads="1"/>
              </p:cNvSpPr>
              <p:nvPr/>
            </p:nvSpPr>
            <p:spPr bwMode="auto">
              <a:xfrm>
                <a:off x="3276" y="2116"/>
                <a:ext cx="784" cy="544"/>
              </a:xfrm>
              <a:prstGeom prst="rightArrow">
                <a:avLst>
                  <a:gd name="adj1" fmla="val 50000"/>
                  <a:gd name="adj2" fmla="val 72086"/>
                </a:avLst>
              </a:prstGeom>
              <a:solidFill>
                <a:srgbClr val="FFFF00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004" name="Rectangle 59"/>
              <p:cNvSpPr>
                <a:spLocks noChangeArrowheads="1"/>
              </p:cNvSpPr>
              <p:nvPr/>
            </p:nvSpPr>
            <p:spPr bwMode="auto">
              <a:xfrm>
                <a:off x="3295" y="2287"/>
                <a:ext cx="690" cy="212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 b="1"/>
                  <a:t>reordc,d</a:t>
                </a:r>
              </a:p>
            </p:txBody>
          </p:sp>
        </p:grpSp>
        <p:grpSp>
          <p:nvGrpSpPr>
            <p:cNvPr id="42000" name="Group 63"/>
            <p:cNvGrpSpPr>
              <a:grpSpLocks/>
            </p:cNvGrpSpPr>
            <p:nvPr/>
          </p:nvGrpSpPr>
          <p:grpSpPr bwMode="auto">
            <a:xfrm>
              <a:off x="2755" y="1552"/>
              <a:ext cx="274" cy="1672"/>
              <a:chOff x="2777" y="1572"/>
              <a:chExt cx="274" cy="1672"/>
            </a:xfrm>
          </p:grpSpPr>
          <p:sp>
            <p:nvSpPr>
              <p:cNvPr id="42001" name="Rectangle 61"/>
              <p:cNvSpPr>
                <a:spLocks noChangeArrowheads="1"/>
              </p:cNvSpPr>
              <p:nvPr/>
            </p:nvSpPr>
            <p:spPr bwMode="auto">
              <a:xfrm>
                <a:off x="2777" y="1583"/>
                <a:ext cx="274" cy="1616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04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06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05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02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09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10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07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01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08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03</a:t>
                </a:r>
              </a:p>
            </p:txBody>
          </p:sp>
          <p:sp>
            <p:nvSpPr>
              <p:cNvPr id="42002" name="Rectangle 62"/>
              <p:cNvSpPr>
                <a:spLocks noChangeArrowheads="1"/>
              </p:cNvSpPr>
              <p:nvPr/>
            </p:nvSpPr>
            <p:spPr bwMode="auto">
              <a:xfrm>
                <a:off x="2788" y="1572"/>
                <a:ext cx="252" cy="167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41989" name="Rectangle 68"/>
          <p:cNvSpPr>
            <a:spLocks noGrp="1" noChangeArrowheads="1"/>
          </p:cNvSpPr>
          <p:nvPr>
            <p:ph type="title"/>
          </p:nvPr>
        </p:nvSpPr>
        <p:spPr>
          <a:xfrm>
            <a:off x="2727325" y="152400"/>
            <a:ext cx="5241925" cy="685800"/>
          </a:xfrm>
        </p:spPr>
        <p:txBody>
          <a:bodyPr/>
          <a:lstStyle/>
          <a:p>
            <a:r>
              <a:rPr lang="en-US" sz="2400"/>
              <a:t>Searching, Sorting and Other Array</a:t>
            </a:r>
            <a:br>
              <a:rPr lang="en-US" sz="2400"/>
            </a:br>
            <a:r>
              <a:rPr lang="en-US" sz="2400"/>
              <a:t>Manipulations (2)</a:t>
            </a:r>
            <a:endParaRPr lang="en-US"/>
          </a:p>
        </p:txBody>
      </p:sp>
      <p:sp>
        <p:nvSpPr>
          <p:cNvPr id="41990" name="Text Box 69"/>
          <p:cNvSpPr txBox="1">
            <a:spLocks noChangeArrowheads="1"/>
          </p:cNvSpPr>
          <p:nvPr/>
        </p:nvSpPr>
        <p:spPr bwMode="auto">
          <a:xfrm>
            <a:off x="914400" y="2057400"/>
            <a:ext cx="58896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400"/>
              <a:t>Body</a:t>
            </a:r>
          </a:p>
        </p:txBody>
      </p:sp>
      <p:sp>
        <p:nvSpPr>
          <p:cNvPr id="41991" name="Text Box 70"/>
          <p:cNvSpPr txBox="1">
            <a:spLocks noChangeArrowheads="1"/>
          </p:cNvSpPr>
          <p:nvPr/>
        </p:nvSpPr>
        <p:spPr bwMode="auto">
          <a:xfrm>
            <a:off x="1951038" y="2057400"/>
            <a:ext cx="5937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400"/>
              <a:t>A.U.</a:t>
            </a:r>
            <a:r>
              <a:rPr lang="en-US" sz="1400" baseline="34000"/>
              <a:t>1</a:t>
            </a:r>
            <a:endParaRPr lang="en-US" sz="1400"/>
          </a:p>
        </p:txBody>
      </p:sp>
      <p:sp>
        <p:nvSpPr>
          <p:cNvPr id="41992" name="Text Box 71"/>
          <p:cNvSpPr txBox="1">
            <a:spLocks noChangeArrowheads="1"/>
          </p:cNvSpPr>
          <p:nvPr/>
        </p:nvSpPr>
        <p:spPr bwMode="auto">
          <a:xfrm>
            <a:off x="3062288" y="5257800"/>
            <a:ext cx="3159125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400" dirty="0"/>
              <a:t>Vector of “Body” indices representing </a:t>
            </a:r>
          </a:p>
          <a:p>
            <a:r>
              <a:rPr lang="en-US" sz="1400" dirty="0"/>
              <a:t>the list sorted in alphabetical order.</a:t>
            </a:r>
          </a:p>
        </p:txBody>
      </p:sp>
      <p:sp>
        <p:nvSpPr>
          <p:cNvPr id="41993" name="Text Box 72"/>
          <p:cNvSpPr txBox="1">
            <a:spLocks noChangeArrowheads="1"/>
          </p:cNvSpPr>
          <p:nvPr/>
        </p:nvSpPr>
        <p:spPr bwMode="auto">
          <a:xfrm>
            <a:off x="6553200" y="1905000"/>
            <a:ext cx="1066800" cy="517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  <a:spAutoFit/>
          </a:bodyPr>
          <a:lstStyle/>
          <a:p>
            <a:r>
              <a:rPr lang="en-US" sz="1400"/>
              <a:t>Sorted</a:t>
            </a:r>
          </a:p>
          <a:p>
            <a:r>
              <a:rPr lang="en-US" sz="1400"/>
              <a:t>Body</a:t>
            </a:r>
          </a:p>
        </p:txBody>
      </p:sp>
      <p:sp>
        <p:nvSpPr>
          <p:cNvPr id="41994" name="Text Box 74"/>
          <p:cNvSpPr txBox="1">
            <a:spLocks noChangeArrowheads="1"/>
          </p:cNvSpPr>
          <p:nvPr/>
        </p:nvSpPr>
        <p:spPr bwMode="auto">
          <a:xfrm>
            <a:off x="7893050" y="2133600"/>
            <a:ext cx="593725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400"/>
              <a:t>A.U.</a:t>
            </a:r>
            <a:r>
              <a:rPr lang="en-US" sz="1400" baseline="34000"/>
              <a:t>1</a:t>
            </a:r>
          </a:p>
        </p:txBody>
      </p:sp>
      <p:sp>
        <p:nvSpPr>
          <p:cNvPr id="41995" name="Text Box 75"/>
          <p:cNvSpPr txBox="1">
            <a:spLocks noChangeArrowheads="1"/>
          </p:cNvSpPr>
          <p:nvPr/>
        </p:nvSpPr>
        <p:spPr bwMode="auto">
          <a:xfrm>
            <a:off x="368300" y="6188075"/>
            <a:ext cx="2511425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200" baseline="34000"/>
              <a:t>1</a:t>
            </a:r>
            <a:r>
              <a:rPr lang="en-US" sz="1200"/>
              <a:t> Distance in A.U. at Jan 01, 2006.</a:t>
            </a:r>
          </a:p>
        </p:txBody>
      </p:sp>
    </p:spTree>
  </p:cSld>
  <p:clrMapOvr>
    <a:masterClrMapping/>
  </p:clrMapOvr>
  <p:transition spd="slow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4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44035" name="Slide Number Placeholder 5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AFBC3A4-88B6-CC4F-8434-55E67DC1B4F2}" type="slidenum">
              <a:rPr lang="en-US" smtClean="0"/>
              <a:pPr/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609600" y="1524000"/>
            <a:ext cx="7967663" cy="50292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A SPICE window is a list of disjoint intervals arranged in ascending order.</a:t>
            </a:r>
          </a:p>
          <a:p>
            <a:pPr marL="628650" lvl="1">
              <a:lnSpc>
                <a:spcPct val="80000"/>
              </a:lnSpc>
            </a:pPr>
            <a:endParaRPr lang="en-US" sz="2000" dirty="0"/>
          </a:p>
          <a:p>
            <a:pPr marL="628650" lvl="1">
              <a:lnSpc>
                <a:spcPct val="80000"/>
              </a:lnSpc>
            </a:pPr>
            <a:r>
              <a:rPr lang="en-US" sz="1800" dirty="0"/>
              <a:t>An interval is specified by a pair of double precision numbers, with the second greater than or equal to the first.</a:t>
            </a:r>
            <a:endParaRPr lang="en-US" sz="1600" dirty="0"/>
          </a:p>
          <a:p>
            <a:pPr>
              <a:lnSpc>
                <a:spcPct val="80000"/>
              </a:lnSpc>
            </a:pPr>
            <a:r>
              <a:rPr lang="en-US" sz="2000" dirty="0"/>
              <a:t>The Toolkit contains a family of routines for creating windows and performing “set arithmetic” on them.</a:t>
            </a:r>
          </a:p>
          <a:p>
            <a:r>
              <a:rPr lang="en-US" sz="2000" dirty="0"/>
              <a:t>SPICE windows are frequently used to specify intervals of time when some set of user constraints are satisfied.</a:t>
            </a:r>
          </a:p>
          <a:p>
            <a:pPr marL="628650" lvl="1">
              <a:lnSpc>
                <a:spcPct val="80000"/>
              </a:lnSpc>
            </a:pPr>
            <a:r>
              <a:rPr lang="en-US" sz="1800" dirty="0"/>
              <a:t>Let window </a:t>
            </a:r>
            <a:r>
              <a:rPr lang="en-US" sz="1800" i="1" u="sng" dirty="0" err="1"/>
              <a:t>NotBehind</a:t>
            </a:r>
            <a:r>
              <a:rPr lang="en-US" sz="1800" dirty="0"/>
              <a:t> contain intervals of time when Cassini is not behind Saturn as seen from earth.</a:t>
            </a:r>
          </a:p>
          <a:p>
            <a:pPr marL="628650" lvl="1">
              <a:lnSpc>
                <a:spcPct val="80000"/>
              </a:lnSpc>
            </a:pPr>
            <a:r>
              <a:rPr lang="en-US" sz="1800" dirty="0"/>
              <a:t>Let window </a:t>
            </a:r>
            <a:r>
              <a:rPr lang="en-US" sz="1800" i="1" u="sng" dirty="0"/>
              <a:t>Goldstone</a:t>
            </a:r>
            <a:r>
              <a:rPr lang="en-US" sz="1800" dirty="0"/>
              <a:t> contain intervals of time when Cassini is above the Goldstone horizon.</a:t>
            </a:r>
          </a:p>
          <a:p>
            <a:pPr marL="628650" lvl="1">
              <a:lnSpc>
                <a:spcPct val="80000"/>
              </a:lnSpc>
            </a:pPr>
            <a:r>
              <a:rPr lang="en-US" sz="1800" dirty="0"/>
              <a:t>Cassini can be tracked from Goldstone during the intersection of these two windows  (</a:t>
            </a:r>
            <a:r>
              <a:rPr lang="en-US" sz="1800" i="1" dirty="0"/>
              <a:t>Track = </a:t>
            </a:r>
            <a:r>
              <a:rPr lang="en-US" sz="1800" i="1" dirty="0" err="1"/>
              <a:t>NotBehind</a:t>
            </a:r>
            <a:r>
              <a:rPr lang="en-US" sz="1800" i="1" dirty="0"/>
              <a:t> * Goldstone</a:t>
            </a:r>
            <a:r>
              <a:rPr lang="en-US" sz="1800" dirty="0"/>
              <a:t>).</a:t>
            </a:r>
            <a:endParaRPr lang="en-US" sz="1600" dirty="0"/>
          </a:p>
          <a:p>
            <a:pPr>
              <a:lnSpc>
                <a:spcPct val="120000"/>
              </a:lnSpc>
            </a:pPr>
            <a:r>
              <a:rPr lang="en-US" sz="2000" dirty="0"/>
              <a:t>See </a:t>
            </a:r>
            <a:r>
              <a:rPr lang="en-US" sz="2000" i="1" dirty="0" err="1"/>
              <a:t>windows.req</a:t>
            </a:r>
            <a:r>
              <a:rPr lang="en-US" sz="2000" dirty="0"/>
              <a:t> for more information.</a:t>
            </a:r>
          </a:p>
        </p:txBody>
      </p:sp>
      <p:grpSp>
        <p:nvGrpSpPr>
          <p:cNvPr id="44037" name="Group 13"/>
          <p:cNvGrpSpPr>
            <a:grpSpLocks/>
          </p:cNvGrpSpPr>
          <p:nvPr/>
        </p:nvGrpSpPr>
        <p:grpSpPr bwMode="auto">
          <a:xfrm>
            <a:off x="2819400" y="2282825"/>
            <a:ext cx="3481388" cy="79375"/>
            <a:chOff x="2638" y="1362"/>
            <a:chExt cx="2193" cy="50"/>
          </a:xfrm>
        </p:grpSpPr>
        <p:grpSp>
          <p:nvGrpSpPr>
            <p:cNvPr id="44039" name="Group 11"/>
            <p:cNvGrpSpPr>
              <a:grpSpLocks/>
            </p:cNvGrpSpPr>
            <p:nvPr/>
          </p:nvGrpSpPr>
          <p:grpSpPr bwMode="auto">
            <a:xfrm>
              <a:off x="3203" y="1362"/>
              <a:ext cx="1414" cy="49"/>
              <a:chOff x="3203" y="1362"/>
              <a:chExt cx="1414" cy="49"/>
            </a:xfrm>
          </p:grpSpPr>
          <p:sp>
            <p:nvSpPr>
              <p:cNvPr id="44041" name="Rectangle 6"/>
              <p:cNvSpPr>
                <a:spLocks noChangeArrowheads="1"/>
              </p:cNvSpPr>
              <p:nvPr/>
            </p:nvSpPr>
            <p:spPr bwMode="auto">
              <a:xfrm>
                <a:off x="3638" y="1362"/>
                <a:ext cx="282" cy="49"/>
              </a:xfrm>
              <a:prstGeom prst="rect">
                <a:avLst/>
              </a:prstGeom>
              <a:solidFill>
                <a:schemeClr val="accent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42" name="Rectangle 7"/>
              <p:cNvSpPr>
                <a:spLocks noChangeArrowheads="1"/>
              </p:cNvSpPr>
              <p:nvPr/>
            </p:nvSpPr>
            <p:spPr bwMode="auto">
              <a:xfrm>
                <a:off x="4018" y="1362"/>
                <a:ext cx="430" cy="49"/>
              </a:xfrm>
              <a:prstGeom prst="rect">
                <a:avLst/>
              </a:prstGeom>
              <a:solidFill>
                <a:schemeClr val="accent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43" name="Rectangle 8"/>
              <p:cNvSpPr>
                <a:spLocks noChangeArrowheads="1"/>
              </p:cNvSpPr>
              <p:nvPr/>
            </p:nvSpPr>
            <p:spPr bwMode="auto">
              <a:xfrm>
                <a:off x="4589" y="1362"/>
                <a:ext cx="28" cy="49"/>
              </a:xfrm>
              <a:prstGeom prst="rect">
                <a:avLst/>
              </a:prstGeom>
              <a:solidFill>
                <a:schemeClr val="accent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44" name="Rectangle 9"/>
              <p:cNvSpPr>
                <a:spLocks noChangeArrowheads="1"/>
              </p:cNvSpPr>
              <p:nvPr/>
            </p:nvSpPr>
            <p:spPr bwMode="auto">
              <a:xfrm>
                <a:off x="3368" y="1362"/>
                <a:ext cx="181" cy="49"/>
              </a:xfrm>
              <a:prstGeom prst="rect">
                <a:avLst/>
              </a:prstGeom>
              <a:solidFill>
                <a:schemeClr val="accent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4045" name="Rectangle 10"/>
              <p:cNvSpPr>
                <a:spLocks noChangeArrowheads="1"/>
              </p:cNvSpPr>
              <p:nvPr/>
            </p:nvSpPr>
            <p:spPr bwMode="auto">
              <a:xfrm>
                <a:off x="3203" y="1362"/>
                <a:ext cx="64" cy="49"/>
              </a:xfrm>
              <a:prstGeom prst="rect">
                <a:avLst/>
              </a:prstGeom>
              <a:solidFill>
                <a:schemeClr val="accent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44040" name="Rectangle 12"/>
            <p:cNvSpPr>
              <a:spLocks noChangeArrowheads="1"/>
            </p:cNvSpPr>
            <p:nvPr/>
          </p:nvSpPr>
          <p:spPr bwMode="auto">
            <a:xfrm>
              <a:off x="2638" y="1404"/>
              <a:ext cx="2193" cy="8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4038" name="Rectangle 14"/>
          <p:cNvSpPr>
            <a:spLocks noGrp="1" noChangeArrowheads="1"/>
          </p:cNvSpPr>
          <p:nvPr>
            <p:ph type="title"/>
          </p:nvPr>
        </p:nvSpPr>
        <p:spPr>
          <a:xfrm>
            <a:off x="4397375" y="381000"/>
            <a:ext cx="1909763" cy="474663"/>
          </a:xfrm>
        </p:spPr>
        <p:txBody>
          <a:bodyPr/>
          <a:lstStyle/>
          <a:p>
            <a:r>
              <a:rPr lang="en-US"/>
              <a:t>Windows</a:t>
            </a:r>
          </a:p>
        </p:txBody>
      </p:sp>
    </p:spTree>
  </p:cSld>
  <p:clrMapOvr>
    <a:masterClrMapping/>
  </p:clrMapOvr>
  <p:transition spd="slow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46083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7C914D5-F097-DC48-8A5C-4523BD68AAF1}" type="slidenum">
              <a:rPr lang="en-US" smtClean="0"/>
              <a:pPr/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8788" name="Rectangle 116"/>
          <p:cNvSpPr>
            <a:spLocks noChangeArrowheads="1"/>
          </p:cNvSpPr>
          <p:nvPr/>
        </p:nvSpPr>
        <p:spPr bwMode="auto">
          <a:xfrm>
            <a:off x="609600" y="1295400"/>
            <a:ext cx="7543800" cy="5181600"/>
          </a:xfrm>
          <a:prstGeom prst="rect">
            <a:avLst/>
          </a:prstGeom>
          <a:solidFill>
            <a:srgbClr val="F8F8F8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blurRad="63500" dist="107763" dir="2700000" algn="ctr" rotWithShape="0">
              <a:schemeClr val="bg2">
                <a:alpha val="74998"/>
              </a:schemeClr>
            </a:outerShdw>
          </a:effectLst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46085" name="Group 115"/>
          <p:cNvGrpSpPr>
            <a:grpSpLocks/>
          </p:cNvGrpSpPr>
          <p:nvPr/>
        </p:nvGrpSpPr>
        <p:grpSpPr bwMode="auto">
          <a:xfrm>
            <a:off x="882650" y="5162550"/>
            <a:ext cx="5978525" cy="977900"/>
            <a:chOff x="556" y="3252"/>
            <a:chExt cx="3766" cy="616"/>
          </a:xfrm>
        </p:grpSpPr>
        <p:sp>
          <p:nvSpPr>
            <p:cNvPr id="46155" name="Rectangle 5"/>
            <p:cNvSpPr>
              <a:spLocks noChangeArrowheads="1"/>
            </p:cNvSpPr>
            <p:nvPr/>
          </p:nvSpPr>
          <p:spPr bwMode="auto">
            <a:xfrm>
              <a:off x="556" y="3655"/>
              <a:ext cx="818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 sz="1800" b="1">
                  <a:solidFill>
                    <a:schemeClr val="tx2"/>
                  </a:solidFill>
                </a:rPr>
                <a:t>Difference</a:t>
              </a:r>
            </a:p>
          </p:txBody>
        </p:sp>
        <p:grpSp>
          <p:nvGrpSpPr>
            <p:cNvPr id="46156" name="Group 114"/>
            <p:cNvGrpSpPr>
              <a:grpSpLocks/>
            </p:cNvGrpSpPr>
            <p:nvPr/>
          </p:nvGrpSpPr>
          <p:grpSpPr bwMode="auto">
            <a:xfrm>
              <a:off x="1490" y="3252"/>
              <a:ext cx="2832" cy="616"/>
              <a:chOff x="1490" y="3252"/>
              <a:chExt cx="2832" cy="616"/>
            </a:xfrm>
          </p:grpSpPr>
          <p:grpSp>
            <p:nvGrpSpPr>
              <p:cNvPr id="46157" name="Group 113"/>
              <p:cNvGrpSpPr>
                <a:grpSpLocks/>
              </p:cNvGrpSpPr>
              <p:nvPr/>
            </p:nvGrpSpPr>
            <p:grpSpPr bwMode="auto">
              <a:xfrm>
                <a:off x="1490" y="3782"/>
                <a:ext cx="2832" cy="86"/>
                <a:chOff x="1490" y="3782"/>
                <a:chExt cx="2832" cy="86"/>
              </a:xfrm>
            </p:grpSpPr>
            <p:grpSp>
              <p:nvGrpSpPr>
                <p:cNvPr id="46176" name="Group 14"/>
                <p:cNvGrpSpPr>
                  <a:grpSpLocks/>
                </p:cNvGrpSpPr>
                <p:nvPr/>
              </p:nvGrpSpPr>
              <p:grpSpPr bwMode="auto">
                <a:xfrm>
                  <a:off x="1490" y="3782"/>
                  <a:ext cx="2832" cy="86"/>
                  <a:chOff x="1490" y="3782"/>
                  <a:chExt cx="2832" cy="86"/>
                </a:xfrm>
              </p:grpSpPr>
              <p:sp>
                <p:nvSpPr>
                  <p:cNvPr id="46186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1490" y="3850"/>
                    <a:ext cx="2832" cy="18"/>
                  </a:xfrm>
                  <a:prstGeom prst="rect">
                    <a:avLst/>
                  </a:prstGeom>
                  <a:solidFill>
                    <a:srgbClr val="04AB2A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46187" name="Group 13"/>
                  <p:cNvGrpSpPr>
                    <a:grpSpLocks/>
                  </p:cNvGrpSpPr>
                  <p:nvPr/>
                </p:nvGrpSpPr>
                <p:grpSpPr bwMode="auto">
                  <a:xfrm>
                    <a:off x="1871" y="3782"/>
                    <a:ext cx="2330" cy="86"/>
                    <a:chOff x="1871" y="3782"/>
                    <a:chExt cx="2330" cy="86"/>
                  </a:xfrm>
                </p:grpSpPr>
                <p:sp>
                  <p:nvSpPr>
                    <p:cNvPr id="46188" name="Rectangle 7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1871" y="3782"/>
                      <a:ext cx="155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46189" name="Rectangle 8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196" y="3782"/>
                      <a:ext cx="158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46190" name="Rectangle 9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81" y="3782"/>
                      <a:ext cx="471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46191" name="Rectangle 10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3426" y="3782"/>
                      <a:ext cx="54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46192" name="Rectangle 1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3668" y="3782"/>
                      <a:ext cx="73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46193" name="Rectangle 1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3860" y="3782"/>
                      <a:ext cx="341" cy="86"/>
                    </a:xfrm>
                    <a:prstGeom prst="rect">
                      <a:avLst/>
                    </a:prstGeom>
                    <a:solidFill>
                      <a:srgbClr val="04AB2A"/>
                    </a:solidFill>
                    <a:ln w="12700">
                      <a:noFill/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46177" name="Group 22"/>
                <p:cNvGrpSpPr>
                  <a:grpSpLocks/>
                </p:cNvGrpSpPr>
                <p:nvPr/>
              </p:nvGrpSpPr>
              <p:grpSpPr bwMode="auto">
                <a:xfrm>
                  <a:off x="1607" y="3782"/>
                  <a:ext cx="2653" cy="86"/>
                  <a:chOff x="1607" y="3782"/>
                  <a:chExt cx="2653" cy="86"/>
                </a:xfrm>
              </p:grpSpPr>
              <p:sp>
                <p:nvSpPr>
                  <p:cNvPr id="46179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1607" y="3782"/>
                    <a:ext cx="559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0" name="Rectangle 16"/>
                  <p:cNvSpPr>
                    <a:spLocks noChangeArrowheads="1"/>
                  </p:cNvSpPr>
                  <p:nvPr/>
                </p:nvSpPr>
                <p:spPr bwMode="auto">
                  <a:xfrm>
                    <a:off x="2319" y="3782"/>
                    <a:ext cx="123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1" name="Rectangle 17"/>
                  <p:cNvSpPr>
                    <a:spLocks noChangeArrowheads="1"/>
                  </p:cNvSpPr>
                  <p:nvPr/>
                </p:nvSpPr>
                <p:spPr bwMode="auto">
                  <a:xfrm>
                    <a:off x="2197" y="3782"/>
                    <a:ext cx="65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2" name="Rectangle 18"/>
                  <p:cNvSpPr>
                    <a:spLocks noChangeArrowheads="1"/>
                  </p:cNvSpPr>
                  <p:nvPr/>
                </p:nvSpPr>
                <p:spPr bwMode="auto">
                  <a:xfrm>
                    <a:off x="2590" y="3782"/>
                    <a:ext cx="341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3" name="Rectangle 19"/>
                  <p:cNvSpPr>
                    <a:spLocks noChangeArrowheads="1"/>
                  </p:cNvSpPr>
                  <p:nvPr/>
                </p:nvSpPr>
                <p:spPr bwMode="auto">
                  <a:xfrm>
                    <a:off x="3033" y="3782"/>
                    <a:ext cx="125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4" name="Rectangle 20"/>
                  <p:cNvSpPr>
                    <a:spLocks noChangeArrowheads="1"/>
                  </p:cNvSpPr>
                  <p:nvPr/>
                </p:nvSpPr>
                <p:spPr bwMode="auto">
                  <a:xfrm>
                    <a:off x="3286" y="3782"/>
                    <a:ext cx="762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85" name="Rectangle 21"/>
                  <p:cNvSpPr>
                    <a:spLocks noChangeArrowheads="1"/>
                  </p:cNvSpPr>
                  <p:nvPr/>
                </p:nvSpPr>
                <p:spPr bwMode="auto">
                  <a:xfrm>
                    <a:off x="4143" y="3782"/>
                    <a:ext cx="117" cy="86"/>
                  </a:xfrm>
                  <a:prstGeom prst="rect">
                    <a:avLst/>
                  </a:prstGeom>
                  <a:solidFill>
                    <a:srgbClr val="F8F8F8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46178" name="Rectangle 23"/>
                <p:cNvSpPr>
                  <a:spLocks noChangeArrowheads="1"/>
                </p:cNvSpPr>
                <p:nvPr/>
              </p:nvSpPr>
              <p:spPr bwMode="auto">
                <a:xfrm>
                  <a:off x="1490" y="3850"/>
                  <a:ext cx="2832" cy="18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6158" name="Group 42"/>
              <p:cNvGrpSpPr>
                <a:grpSpLocks/>
              </p:cNvGrpSpPr>
              <p:nvPr/>
            </p:nvGrpSpPr>
            <p:grpSpPr bwMode="auto">
              <a:xfrm>
                <a:off x="1490" y="3252"/>
                <a:ext cx="2832" cy="240"/>
                <a:chOff x="1490" y="3252"/>
                <a:chExt cx="2832" cy="240"/>
              </a:xfrm>
            </p:grpSpPr>
            <p:grpSp>
              <p:nvGrpSpPr>
                <p:cNvPr id="46159" name="Group 31"/>
                <p:cNvGrpSpPr>
                  <a:grpSpLocks/>
                </p:cNvGrpSpPr>
                <p:nvPr/>
              </p:nvGrpSpPr>
              <p:grpSpPr bwMode="auto">
                <a:xfrm>
                  <a:off x="1871" y="3252"/>
                  <a:ext cx="2330" cy="86"/>
                  <a:chOff x="1871" y="3252"/>
                  <a:chExt cx="2330" cy="86"/>
                </a:xfrm>
              </p:grpSpPr>
              <p:sp>
                <p:nvSpPr>
                  <p:cNvPr id="46170" name="Rectangle 25"/>
                  <p:cNvSpPr>
                    <a:spLocks noChangeArrowheads="1"/>
                  </p:cNvSpPr>
                  <p:nvPr/>
                </p:nvSpPr>
                <p:spPr bwMode="auto">
                  <a:xfrm>
                    <a:off x="1871" y="3252"/>
                    <a:ext cx="155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71" name="Rectangle 26"/>
                  <p:cNvSpPr>
                    <a:spLocks noChangeArrowheads="1"/>
                  </p:cNvSpPr>
                  <p:nvPr/>
                </p:nvSpPr>
                <p:spPr bwMode="auto">
                  <a:xfrm>
                    <a:off x="2196" y="3252"/>
                    <a:ext cx="158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72" name="Rectangle 27"/>
                  <p:cNvSpPr>
                    <a:spLocks noChangeArrowheads="1"/>
                  </p:cNvSpPr>
                  <p:nvPr/>
                </p:nvSpPr>
                <p:spPr bwMode="auto">
                  <a:xfrm>
                    <a:off x="2581" y="3252"/>
                    <a:ext cx="471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73" name="Rectangle 28"/>
                  <p:cNvSpPr>
                    <a:spLocks noChangeArrowheads="1"/>
                  </p:cNvSpPr>
                  <p:nvPr/>
                </p:nvSpPr>
                <p:spPr bwMode="auto">
                  <a:xfrm>
                    <a:off x="3426" y="3252"/>
                    <a:ext cx="54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74" name="Rectangle 29"/>
                  <p:cNvSpPr>
                    <a:spLocks noChangeArrowheads="1"/>
                  </p:cNvSpPr>
                  <p:nvPr/>
                </p:nvSpPr>
                <p:spPr bwMode="auto">
                  <a:xfrm>
                    <a:off x="3668" y="3252"/>
                    <a:ext cx="73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75" name="Rectangle 30"/>
                  <p:cNvSpPr>
                    <a:spLocks noChangeArrowheads="1"/>
                  </p:cNvSpPr>
                  <p:nvPr/>
                </p:nvSpPr>
                <p:spPr bwMode="auto">
                  <a:xfrm>
                    <a:off x="3860" y="3252"/>
                    <a:ext cx="341" cy="86"/>
                  </a:xfrm>
                  <a:prstGeom prst="rect">
                    <a:avLst/>
                  </a:prstGeom>
                  <a:solidFill>
                    <a:schemeClr val="accent1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46160" name="Group 39"/>
                <p:cNvGrpSpPr>
                  <a:grpSpLocks/>
                </p:cNvGrpSpPr>
                <p:nvPr/>
              </p:nvGrpSpPr>
              <p:grpSpPr bwMode="auto">
                <a:xfrm>
                  <a:off x="1607" y="3406"/>
                  <a:ext cx="2653" cy="86"/>
                  <a:chOff x="1607" y="3406"/>
                  <a:chExt cx="2653" cy="86"/>
                </a:xfrm>
              </p:grpSpPr>
              <p:sp>
                <p:nvSpPr>
                  <p:cNvPr id="46163" name="Rectangle 32"/>
                  <p:cNvSpPr>
                    <a:spLocks noChangeArrowheads="1"/>
                  </p:cNvSpPr>
                  <p:nvPr/>
                </p:nvSpPr>
                <p:spPr bwMode="auto">
                  <a:xfrm>
                    <a:off x="1607" y="3406"/>
                    <a:ext cx="559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4" name="Rectangle 33"/>
                  <p:cNvSpPr>
                    <a:spLocks noChangeArrowheads="1"/>
                  </p:cNvSpPr>
                  <p:nvPr/>
                </p:nvSpPr>
                <p:spPr bwMode="auto">
                  <a:xfrm>
                    <a:off x="2319" y="3406"/>
                    <a:ext cx="123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5" name="Rectangle 34"/>
                  <p:cNvSpPr>
                    <a:spLocks noChangeArrowheads="1"/>
                  </p:cNvSpPr>
                  <p:nvPr/>
                </p:nvSpPr>
                <p:spPr bwMode="auto">
                  <a:xfrm>
                    <a:off x="2197" y="3406"/>
                    <a:ext cx="65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6" name="Rectangle 35"/>
                  <p:cNvSpPr>
                    <a:spLocks noChangeArrowheads="1"/>
                  </p:cNvSpPr>
                  <p:nvPr/>
                </p:nvSpPr>
                <p:spPr bwMode="auto">
                  <a:xfrm>
                    <a:off x="2590" y="3406"/>
                    <a:ext cx="341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7" name="Rectangle 36"/>
                  <p:cNvSpPr>
                    <a:spLocks noChangeArrowheads="1"/>
                  </p:cNvSpPr>
                  <p:nvPr/>
                </p:nvSpPr>
                <p:spPr bwMode="auto">
                  <a:xfrm>
                    <a:off x="3033" y="3406"/>
                    <a:ext cx="125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8" name="Rectangle 37"/>
                  <p:cNvSpPr>
                    <a:spLocks noChangeArrowheads="1"/>
                  </p:cNvSpPr>
                  <p:nvPr/>
                </p:nvSpPr>
                <p:spPr bwMode="auto">
                  <a:xfrm>
                    <a:off x="3286" y="3406"/>
                    <a:ext cx="762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46169" name="Rectangle 38"/>
                  <p:cNvSpPr>
                    <a:spLocks noChangeArrowheads="1"/>
                  </p:cNvSpPr>
                  <p:nvPr/>
                </p:nvSpPr>
                <p:spPr bwMode="auto">
                  <a:xfrm>
                    <a:off x="4143" y="3406"/>
                    <a:ext cx="117" cy="86"/>
                  </a:xfrm>
                  <a:prstGeom prst="rect">
                    <a:avLst/>
                  </a:prstGeom>
                  <a:solidFill>
                    <a:schemeClr val="accent2"/>
                  </a:solidFill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46161" name="Rectangle 40"/>
                <p:cNvSpPr>
                  <a:spLocks noChangeArrowheads="1"/>
                </p:cNvSpPr>
                <p:nvPr/>
              </p:nvSpPr>
              <p:spPr bwMode="auto">
                <a:xfrm>
                  <a:off x="1490" y="3320"/>
                  <a:ext cx="2832" cy="18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62" name="Rectangle 41"/>
                <p:cNvSpPr>
                  <a:spLocks noChangeArrowheads="1"/>
                </p:cNvSpPr>
                <p:nvPr/>
              </p:nvSpPr>
              <p:spPr bwMode="auto">
                <a:xfrm>
                  <a:off x="1490" y="3474"/>
                  <a:ext cx="2832" cy="18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46086" name="Group 75"/>
          <p:cNvGrpSpPr>
            <a:grpSpLocks/>
          </p:cNvGrpSpPr>
          <p:nvPr/>
        </p:nvGrpSpPr>
        <p:grpSpPr bwMode="auto">
          <a:xfrm>
            <a:off x="882650" y="3384550"/>
            <a:ext cx="5978525" cy="857250"/>
            <a:chOff x="556" y="2132"/>
            <a:chExt cx="3766" cy="540"/>
          </a:xfrm>
        </p:grpSpPr>
        <p:sp>
          <p:nvSpPr>
            <p:cNvPr id="46125" name="Rectangle 45"/>
            <p:cNvSpPr>
              <a:spLocks noChangeArrowheads="1"/>
            </p:cNvSpPr>
            <p:nvPr/>
          </p:nvSpPr>
          <p:spPr bwMode="auto">
            <a:xfrm>
              <a:off x="556" y="2459"/>
              <a:ext cx="930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 sz="1800" b="1">
                  <a:solidFill>
                    <a:schemeClr val="tx2"/>
                  </a:solidFill>
                </a:rPr>
                <a:t>Intersection</a:t>
              </a:r>
            </a:p>
          </p:txBody>
        </p:sp>
        <p:grpSp>
          <p:nvGrpSpPr>
            <p:cNvPr id="46126" name="Group 74"/>
            <p:cNvGrpSpPr>
              <a:grpSpLocks/>
            </p:cNvGrpSpPr>
            <p:nvPr/>
          </p:nvGrpSpPr>
          <p:grpSpPr bwMode="auto">
            <a:xfrm>
              <a:off x="1490" y="2132"/>
              <a:ext cx="2832" cy="540"/>
              <a:chOff x="1490" y="2132"/>
              <a:chExt cx="2832" cy="540"/>
            </a:xfrm>
          </p:grpSpPr>
          <p:sp>
            <p:nvSpPr>
              <p:cNvPr id="46127" name="Rectangle 46"/>
              <p:cNvSpPr>
                <a:spLocks noChangeArrowheads="1"/>
              </p:cNvSpPr>
              <p:nvPr/>
            </p:nvSpPr>
            <p:spPr bwMode="auto">
              <a:xfrm>
                <a:off x="1491" y="2654"/>
                <a:ext cx="2831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28" name="Rectangle 47"/>
              <p:cNvSpPr>
                <a:spLocks noChangeArrowheads="1"/>
              </p:cNvSpPr>
              <p:nvPr/>
            </p:nvSpPr>
            <p:spPr bwMode="auto">
              <a:xfrm>
                <a:off x="1872" y="2586"/>
                <a:ext cx="155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29" name="Rectangle 48"/>
              <p:cNvSpPr>
                <a:spLocks noChangeArrowheads="1"/>
              </p:cNvSpPr>
              <p:nvPr/>
            </p:nvSpPr>
            <p:spPr bwMode="auto">
              <a:xfrm>
                <a:off x="3427" y="2586"/>
                <a:ext cx="54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0" name="Rectangle 49"/>
              <p:cNvSpPr>
                <a:spLocks noChangeArrowheads="1"/>
              </p:cNvSpPr>
              <p:nvPr/>
            </p:nvSpPr>
            <p:spPr bwMode="auto">
              <a:xfrm>
                <a:off x="3668" y="2586"/>
                <a:ext cx="74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1" name="Rectangle 50"/>
              <p:cNvSpPr>
                <a:spLocks noChangeArrowheads="1"/>
              </p:cNvSpPr>
              <p:nvPr/>
            </p:nvSpPr>
            <p:spPr bwMode="auto">
              <a:xfrm>
                <a:off x="2320" y="2586"/>
                <a:ext cx="36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2" name="Rectangle 51"/>
              <p:cNvSpPr>
                <a:spLocks noChangeArrowheads="1"/>
              </p:cNvSpPr>
              <p:nvPr/>
            </p:nvSpPr>
            <p:spPr bwMode="auto">
              <a:xfrm>
                <a:off x="2198" y="2586"/>
                <a:ext cx="65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3" name="Rectangle 52"/>
              <p:cNvSpPr>
                <a:spLocks noChangeArrowheads="1"/>
              </p:cNvSpPr>
              <p:nvPr/>
            </p:nvSpPr>
            <p:spPr bwMode="auto">
              <a:xfrm>
                <a:off x="2591" y="2586"/>
                <a:ext cx="340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4" name="Rectangle 53"/>
              <p:cNvSpPr>
                <a:spLocks noChangeArrowheads="1"/>
              </p:cNvSpPr>
              <p:nvPr/>
            </p:nvSpPr>
            <p:spPr bwMode="auto">
              <a:xfrm>
                <a:off x="3034" y="2586"/>
                <a:ext cx="19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5" name="Rectangle 54"/>
              <p:cNvSpPr>
                <a:spLocks noChangeArrowheads="1"/>
              </p:cNvSpPr>
              <p:nvPr/>
            </p:nvSpPr>
            <p:spPr bwMode="auto">
              <a:xfrm>
                <a:off x="3860" y="2586"/>
                <a:ext cx="189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36" name="Rectangle 55"/>
              <p:cNvSpPr>
                <a:spLocks noChangeArrowheads="1"/>
              </p:cNvSpPr>
              <p:nvPr/>
            </p:nvSpPr>
            <p:spPr bwMode="auto">
              <a:xfrm>
                <a:off x="4144" y="2586"/>
                <a:ext cx="58" cy="86"/>
              </a:xfrm>
              <a:prstGeom prst="rect">
                <a:avLst/>
              </a:prstGeom>
              <a:solidFill>
                <a:srgbClr val="04AB2A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46137" name="Group 62"/>
              <p:cNvGrpSpPr>
                <a:grpSpLocks/>
              </p:cNvGrpSpPr>
              <p:nvPr/>
            </p:nvGrpSpPr>
            <p:grpSpPr bwMode="auto">
              <a:xfrm>
                <a:off x="1871" y="2132"/>
                <a:ext cx="2330" cy="86"/>
                <a:chOff x="1871" y="2132"/>
                <a:chExt cx="2330" cy="86"/>
              </a:xfrm>
            </p:grpSpPr>
            <p:sp>
              <p:nvSpPr>
                <p:cNvPr id="46149" name="Rectangle 56"/>
                <p:cNvSpPr>
                  <a:spLocks noChangeArrowheads="1"/>
                </p:cNvSpPr>
                <p:nvPr/>
              </p:nvSpPr>
              <p:spPr bwMode="auto">
                <a:xfrm>
                  <a:off x="1871" y="2132"/>
                  <a:ext cx="155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50" name="Rectangle 57"/>
                <p:cNvSpPr>
                  <a:spLocks noChangeArrowheads="1"/>
                </p:cNvSpPr>
                <p:nvPr/>
              </p:nvSpPr>
              <p:spPr bwMode="auto">
                <a:xfrm>
                  <a:off x="2196" y="2132"/>
                  <a:ext cx="158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51" name="Rectangle 58"/>
                <p:cNvSpPr>
                  <a:spLocks noChangeArrowheads="1"/>
                </p:cNvSpPr>
                <p:nvPr/>
              </p:nvSpPr>
              <p:spPr bwMode="auto">
                <a:xfrm>
                  <a:off x="2581" y="2132"/>
                  <a:ext cx="471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52" name="Rectangle 59"/>
                <p:cNvSpPr>
                  <a:spLocks noChangeArrowheads="1"/>
                </p:cNvSpPr>
                <p:nvPr/>
              </p:nvSpPr>
              <p:spPr bwMode="auto">
                <a:xfrm>
                  <a:off x="3426" y="2132"/>
                  <a:ext cx="54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53" name="Rectangle 60"/>
                <p:cNvSpPr>
                  <a:spLocks noChangeArrowheads="1"/>
                </p:cNvSpPr>
                <p:nvPr/>
              </p:nvSpPr>
              <p:spPr bwMode="auto">
                <a:xfrm>
                  <a:off x="3668" y="2132"/>
                  <a:ext cx="73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54" name="Rectangle 61"/>
                <p:cNvSpPr>
                  <a:spLocks noChangeArrowheads="1"/>
                </p:cNvSpPr>
                <p:nvPr/>
              </p:nvSpPr>
              <p:spPr bwMode="auto">
                <a:xfrm>
                  <a:off x="3860" y="2132"/>
                  <a:ext cx="341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6138" name="Group 70"/>
              <p:cNvGrpSpPr>
                <a:grpSpLocks/>
              </p:cNvGrpSpPr>
              <p:nvPr/>
            </p:nvGrpSpPr>
            <p:grpSpPr bwMode="auto">
              <a:xfrm>
                <a:off x="1607" y="2286"/>
                <a:ext cx="2653" cy="86"/>
                <a:chOff x="1607" y="2286"/>
                <a:chExt cx="2653" cy="86"/>
              </a:xfrm>
            </p:grpSpPr>
            <p:sp>
              <p:nvSpPr>
                <p:cNvPr id="46142" name="Rectangle 63"/>
                <p:cNvSpPr>
                  <a:spLocks noChangeArrowheads="1"/>
                </p:cNvSpPr>
                <p:nvPr/>
              </p:nvSpPr>
              <p:spPr bwMode="auto">
                <a:xfrm>
                  <a:off x="1607" y="2286"/>
                  <a:ext cx="559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3" name="Rectangle 64"/>
                <p:cNvSpPr>
                  <a:spLocks noChangeArrowheads="1"/>
                </p:cNvSpPr>
                <p:nvPr/>
              </p:nvSpPr>
              <p:spPr bwMode="auto">
                <a:xfrm>
                  <a:off x="2319" y="2286"/>
                  <a:ext cx="123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4" name="Rectangle 65"/>
                <p:cNvSpPr>
                  <a:spLocks noChangeArrowheads="1"/>
                </p:cNvSpPr>
                <p:nvPr/>
              </p:nvSpPr>
              <p:spPr bwMode="auto">
                <a:xfrm>
                  <a:off x="2197" y="2286"/>
                  <a:ext cx="65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5" name="Rectangle 66"/>
                <p:cNvSpPr>
                  <a:spLocks noChangeArrowheads="1"/>
                </p:cNvSpPr>
                <p:nvPr/>
              </p:nvSpPr>
              <p:spPr bwMode="auto">
                <a:xfrm>
                  <a:off x="2590" y="2286"/>
                  <a:ext cx="341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6" name="Rectangle 67"/>
                <p:cNvSpPr>
                  <a:spLocks noChangeArrowheads="1"/>
                </p:cNvSpPr>
                <p:nvPr/>
              </p:nvSpPr>
              <p:spPr bwMode="auto">
                <a:xfrm>
                  <a:off x="3033" y="2286"/>
                  <a:ext cx="125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7" name="Rectangle 68"/>
                <p:cNvSpPr>
                  <a:spLocks noChangeArrowheads="1"/>
                </p:cNvSpPr>
                <p:nvPr/>
              </p:nvSpPr>
              <p:spPr bwMode="auto">
                <a:xfrm>
                  <a:off x="3286" y="2286"/>
                  <a:ext cx="762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48" name="Rectangle 69"/>
                <p:cNvSpPr>
                  <a:spLocks noChangeArrowheads="1"/>
                </p:cNvSpPr>
                <p:nvPr/>
              </p:nvSpPr>
              <p:spPr bwMode="auto">
                <a:xfrm>
                  <a:off x="4143" y="2286"/>
                  <a:ext cx="117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46139" name="Rectangle 71"/>
              <p:cNvSpPr>
                <a:spLocks noChangeArrowheads="1"/>
              </p:cNvSpPr>
              <p:nvPr/>
            </p:nvSpPr>
            <p:spPr bwMode="auto">
              <a:xfrm>
                <a:off x="1491" y="2654"/>
                <a:ext cx="2831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40" name="Rectangle 72"/>
              <p:cNvSpPr>
                <a:spLocks noChangeArrowheads="1"/>
              </p:cNvSpPr>
              <p:nvPr/>
            </p:nvSpPr>
            <p:spPr bwMode="auto">
              <a:xfrm>
                <a:off x="1490" y="2200"/>
                <a:ext cx="2832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141" name="Rectangle 73"/>
              <p:cNvSpPr>
                <a:spLocks noChangeArrowheads="1"/>
              </p:cNvSpPr>
              <p:nvPr/>
            </p:nvSpPr>
            <p:spPr bwMode="auto">
              <a:xfrm>
                <a:off x="1490" y="2354"/>
                <a:ext cx="2832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46087" name="Group 112"/>
          <p:cNvGrpSpPr>
            <a:grpSpLocks/>
          </p:cNvGrpSpPr>
          <p:nvPr/>
        </p:nvGrpSpPr>
        <p:grpSpPr bwMode="auto">
          <a:xfrm>
            <a:off x="882650" y="1508125"/>
            <a:ext cx="5978525" cy="939800"/>
            <a:chOff x="556" y="950"/>
            <a:chExt cx="3766" cy="592"/>
          </a:xfrm>
        </p:grpSpPr>
        <p:sp>
          <p:nvSpPr>
            <p:cNvPr id="46089" name="Rectangle 76"/>
            <p:cNvSpPr>
              <a:spLocks noChangeArrowheads="1"/>
            </p:cNvSpPr>
            <p:nvPr/>
          </p:nvSpPr>
          <p:spPr bwMode="auto">
            <a:xfrm>
              <a:off x="556" y="1329"/>
              <a:ext cx="522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 sz="1800" b="1">
                  <a:solidFill>
                    <a:schemeClr val="tx2"/>
                  </a:solidFill>
                </a:rPr>
                <a:t>Union</a:t>
              </a:r>
            </a:p>
          </p:txBody>
        </p:sp>
        <p:grpSp>
          <p:nvGrpSpPr>
            <p:cNvPr id="46090" name="Group 111"/>
            <p:cNvGrpSpPr>
              <a:grpSpLocks/>
            </p:cNvGrpSpPr>
            <p:nvPr/>
          </p:nvGrpSpPr>
          <p:grpSpPr bwMode="auto">
            <a:xfrm>
              <a:off x="1490" y="950"/>
              <a:ext cx="2832" cy="592"/>
              <a:chOff x="1490" y="950"/>
              <a:chExt cx="2832" cy="592"/>
            </a:xfrm>
          </p:grpSpPr>
          <p:grpSp>
            <p:nvGrpSpPr>
              <p:cNvPr id="46091" name="Group 83"/>
              <p:cNvGrpSpPr>
                <a:grpSpLocks/>
              </p:cNvGrpSpPr>
              <p:nvPr/>
            </p:nvGrpSpPr>
            <p:grpSpPr bwMode="auto">
              <a:xfrm>
                <a:off x="1871" y="950"/>
                <a:ext cx="2330" cy="86"/>
                <a:chOff x="1871" y="950"/>
                <a:chExt cx="2330" cy="86"/>
              </a:xfrm>
            </p:grpSpPr>
            <p:sp>
              <p:nvSpPr>
                <p:cNvPr id="46119" name="Rectangle 77"/>
                <p:cNvSpPr>
                  <a:spLocks noChangeArrowheads="1"/>
                </p:cNvSpPr>
                <p:nvPr/>
              </p:nvSpPr>
              <p:spPr bwMode="auto">
                <a:xfrm>
                  <a:off x="1871" y="950"/>
                  <a:ext cx="155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20" name="Rectangle 78"/>
                <p:cNvSpPr>
                  <a:spLocks noChangeArrowheads="1"/>
                </p:cNvSpPr>
                <p:nvPr/>
              </p:nvSpPr>
              <p:spPr bwMode="auto">
                <a:xfrm>
                  <a:off x="2196" y="950"/>
                  <a:ext cx="158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21" name="Rectangle 79"/>
                <p:cNvSpPr>
                  <a:spLocks noChangeArrowheads="1"/>
                </p:cNvSpPr>
                <p:nvPr/>
              </p:nvSpPr>
              <p:spPr bwMode="auto">
                <a:xfrm>
                  <a:off x="2581" y="950"/>
                  <a:ext cx="471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22" name="Rectangle 80"/>
                <p:cNvSpPr>
                  <a:spLocks noChangeArrowheads="1"/>
                </p:cNvSpPr>
                <p:nvPr/>
              </p:nvSpPr>
              <p:spPr bwMode="auto">
                <a:xfrm>
                  <a:off x="3426" y="950"/>
                  <a:ext cx="54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23" name="Rectangle 81"/>
                <p:cNvSpPr>
                  <a:spLocks noChangeArrowheads="1"/>
                </p:cNvSpPr>
                <p:nvPr/>
              </p:nvSpPr>
              <p:spPr bwMode="auto">
                <a:xfrm>
                  <a:off x="3668" y="950"/>
                  <a:ext cx="73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24" name="Rectangle 82"/>
                <p:cNvSpPr>
                  <a:spLocks noChangeArrowheads="1"/>
                </p:cNvSpPr>
                <p:nvPr/>
              </p:nvSpPr>
              <p:spPr bwMode="auto">
                <a:xfrm>
                  <a:off x="3860" y="950"/>
                  <a:ext cx="341" cy="86"/>
                </a:xfrm>
                <a:prstGeom prst="rect">
                  <a:avLst/>
                </a:prstGeom>
                <a:solidFill>
                  <a:schemeClr val="accent1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6092" name="Group 91"/>
              <p:cNvGrpSpPr>
                <a:grpSpLocks/>
              </p:cNvGrpSpPr>
              <p:nvPr/>
            </p:nvGrpSpPr>
            <p:grpSpPr bwMode="auto">
              <a:xfrm>
                <a:off x="1607" y="1074"/>
                <a:ext cx="2653" cy="86"/>
                <a:chOff x="1607" y="1074"/>
                <a:chExt cx="2653" cy="86"/>
              </a:xfrm>
            </p:grpSpPr>
            <p:sp>
              <p:nvSpPr>
                <p:cNvPr id="46112" name="Rectangle 84"/>
                <p:cNvSpPr>
                  <a:spLocks noChangeArrowheads="1"/>
                </p:cNvSpPr>
                <p:nvPr/>
              </p:nvSpPr>
              <p:spPr bwMode="auto">
                <a:xfrm>
                  <a:off x="1607" y="1074"/>
                  <a:ext cx="559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3" name="Rectangle 85"/>
                <p:cNvSpPr>
                  <a:spLocks noChangeArrowheads="1"/>
                </p:cNvSpPr>
                <p:nvPr/>
              </p:nvSpPr>
              <p:spPr bwMode="auto">
                <a:xfrm>
                  <a:off x="2319" y="1074"/>
                  <a:ext cx="123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4" name="Rectangle 86"/>
                <p:cNvSpPr>
                  <a:spLocks noChangeArrowheads="1"/>
                </p:cNvSpPr>
                <p:nvPr/>
              </p:nvSpPr>
              <p:spPr bwMode="auto">
                <a:xfrm>
                  <a:off x="2197" y="1074"/>
                  <a:ext cx="65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5" name="Rectangle 87"/>
                <p:cNvSpPr>
                  <a:spLocks noChangeArrowheads="1"/>
                </p:cNvSpPr>
                <p:nvPr/>
              </p:nvSpPr>
              <p:spPr bwMode="auto">
                <a:xfrm>
                  <a:off x="2590" y="1074"/>
                  <a:ext cx="341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6" name="Rectangle 88"/>
                <p:cNvSpPr>
                  <a:spLocks noChangeArrowheads="1"/>
                </p:cNvSpPr>
                <p:nvPr/>
              </p:nvSpPr>
              <p:spPr bwMode="auto">
                <a:xfrm>
                  <a:off x="3033" y="1074"/>
                  <a:ext cx="125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7" name="Rectangle 89"/>
                <p:cNvSpPr>
                  <a:spLocks noChangeArrowheads="1"/>
                </p:cNvSpPr>
                <p:nvPr/>
              </p:nvSpPr>
              <p:spPr bwMode="auto">
                <a:xfrm>
                  <a:off x="3286" y="1074"/>
                  <a:ext cx="762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8" name="Rectangle 90"/>
                <p:cNvSpPr>
                  <a:spLocks noChangeArrowheads="1"/>
                </p:cNvSpPr>
                <p:nvPr/>
              </p:nvSpPr>
              <p:spPr bwMode="auto">
                <a:xfrm>
                  <a:off x="4143" y="1074"/>
                  <a:ext cx="117" cy="86"/>
                </a:xfrm>
                <a:prstGeom prst="rect">
                  <a:avLst/>
                </a:prstGeom>
                <a:solidFill>
                  <a:schemeClr val="accent2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46093" name="Rectangle 92"/>
              <p:cNvSpPr>
                <a:spLocks noChangeArrowheads="1"/>
              </p:cNvSpPr>
              <p:nvPr/>
            </p:nvSpPr>
            <p:spPr bwMode="auto">
              <a:xfrm>
                <a:off x="1491" y="1524"/>
                <a:ext cx="2831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46094" name="Group 99"/>
              <p:cNvGrpSpPr>
                <a:grpSpLocks/>
              </p:cNvGrpSpPr>
              <p:nvPr/>
            </p:nvGrpSpPr>
            <p:grpSpPr bwMode="auto">
              <a:xfrm>
                <a:off x="1872" y="1456"/>
                <a:ext cx="2329" cy="86"/>
                <a:chOff x="1872" y="1456"/>
                <a:chExt cx="2329" cy="86"/>
              </a:xfrm>
            </p:grpSpPr>
            <p:sp>
              <p:nvSpPr>
                <p:cNvPr id="46106" name="Rectangle 93"/>
                <p:cNvSpPr>
                  <a:spLocks noChangeArrowheads="1"/>
                </p:cNvSpPr>
                <p:nvPr/>
              </p:nvSpPr>
              <p:spPr bwMode="auto">
                <a:xfrm>
                  <a:off x="1872" y="1456"/>
                  <a:ext cx="155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7" name="Rectangle 94"/>
                <p:cNvSpPr>
                  <a:spLocks noChangeArrowheads="1"/>
                </p:cNvSpPr>
                <p:nvPr/>
              </p:nvSpPr>
              <p:spPr bwMode="auto">
                <a:xfrm>
                  <a:off x="2197" y="1456"/>
                  <a:ext cx="158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8" name="Rectangle 95"/>
                <p:cNvSpPr>
                  <a:spLocks noChangeArrowheads="1"/>
                </p:cNvSpPr>
                <p:nvPr/>
              </p:nvSpPr>
              <p:spPr bwMode="auto">
                <a:xfrm>
                  <a:off x="2582" y="1456"/>
                  <a:ext cx="471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9" name="Rectangle 96"/>
                <p:cNvSpPr>
                  <a:spLocks noChangeArrowheads="1"/>
                </p:cNvSpPr>
                <p:nvPr/>
              </p:nvSpPr>
              <p:spPr bwMode="auto">
                <a:xfrm>
                  <a:off x="3427" y="1456"/>
                  <a:ext cx="54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0" name="Rectangle 97"/>
                <p:cNvSpPr>
                  <a:spLocks noChangeArrowheads="1"/>
                </p:cNvSpPr>
                <p:nvPr/>
              </p:nvSpPr>
              <p:spPr bwMode="auto">
                <a:xfrm>
                  <a:off x="3668" y="1456"/>
                  <a:ext cx="74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11" name="Rectangle 98"/>
                <p:cNvSpPr>
                  <a:spLocks noChangeArrowheads="1"/>
                </p:cNvSpPr>
                <p:nvPr/>
              </p:nvSpPr>
              <p:spPr bwMode="auto">
                <a:xfrm>
                  <a:off x="3861" y="1456"/>
                  <a:ext cx="340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46095" name="Group 107"/>
              <p:cNvGrpSpPr>
                <a:grpSpLocks/>
              </p:cNvGrpSpPr>
              <p:nvPr/>
            </p:nvGrpSpPr>
            <p:grpSpPr bwMode="auto">
              <a:xfrm>
                <a:off x="1608" y="1456"/>
                <a:ext cx="2653" cy="86"/>
                <a:chOff x="1608" y="1456"/>
                <a:chExt cx="2653" cy="86"/>
              </a:xfrm>
            </p:grpSpPr>
            <p:sp>
              <p:nvSpPr>
                <p:cNvPr id="46099" name="Rectangle 100"/>
                <p:cNvSpPr>
                  <a:spLocks noChangeArrowheads="1"/>
                </p:cNvSpPr>
                <p:nvPr/>
              </p:nvSpPr>
              <p:spPr bwMode="auto">
                <a:xfrm>
                  <a:off x="1608" y="1456"/>
                  <a:ext cx="559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0" name="Rectangle 101"/>
                <p:cNvSpPr>
                  <a:spLocks noChangeArrowheads="1"/>
                </p:cNvSpPr>
                <p:nvPr/>
              </p:nvSpPr>
              <p:spPr bwMode="auto">
                <a:xfrm>
                  <a:off x="2320" y="1456"/>
                  <a:ext cx="123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1" name="Rectangle 102"/>
                <p:cNvSpPr>
                  <a:spLocks noChangeArrowheads="1"/>
                </p:cNvSpPr>
                <p:nvPr/>
              </p:nvSpPr>
              <p:spPr bwMode="auto">
                <a:xfrm>
                  <a:off x="2198" y="1456"/>
                  <a:ext cx="65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2" name="Rectangle 103"/>
                <p:cNvSpPr>
                  <a:spLocks noChangeArrowheads="1"/>
                </p:cNvSpPr>
                <p:nvPr/>
              </p:nvSpPr>
              <p:spPr bwMode="auto">
                <a:xfrm>
                  <a:off x="2591" y="1456"/>
                  <a:ext cx="340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3" name="Rectangle 104"/>
                <p:cNvSpPr>
                  <a:spLocks noChangeArrowheads="1"/>
                </p:cNvSpPr>
                <p:nvPr/>
              </p:nvSpPr>
              <p:spPr bwMode="auto">
                <a:xfrm>
                  <a:off x="3034" y="1456"/>
                  <a:ext cx="124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4" name="Rectangle 105"/>
                <p:cNvSpPr>
                  <a:spLocks noChangeArrowheads="1"/>
                </p:cNvSpPr>
                <p:nvPr/>
              </p:nvSpPr>
              <p:spPr bwMode="auto">
                <a:xfrm>
                  <a:off x="3287" y="1456"/>
                  <a:ext cx="762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46105" name="Rectangle 106"/>
                <p:cNvSpPr>
                  <a:spLocks noChangeArrowheads="1"/>
                </p:cNvSpPr>
                <p:nvPr/>
              </p:nvSpPr>
              <p:spPr bwMode="auto">
                <a:xfrm>
                  <a:off x="4144" y="1456"/>
                  <a:ext cx="117" cy="86"/>
                </a:xfrm>
                <a:prstGeom prst="rect">
                  <a:avLst/>
                </a:prstGeom>
                <a:solidFill>
                  <a:srgbClr val="04AB2A"/>
                </a:solidFill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46096" name="Rectangle 108"/>
              <p:cNvSpPr>
                <a:spLocks noChangeArrowheads="1"/>
              </p:cNvSpPr>
              <p:nvPr/>
            </p:nvSpPr>
            <p:spPr bwMode="auto">
              <a:xfrm>
                <a:off x="1490" y="1018"/>
                <a:ext cx="2832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097" name="Rectangle 109"/>
              <p:cNvSpPr>
                <a:spLocks noChangeArrowheads="1"/>
              </p:cNvSpPr>
              <p:nvPr/>
            </p:nvSpPr>
            <p:spPr bwMode="auto">
              <a:xfrm>
                <a:off x="1490" y="1142"/>
                <a:ext cx="2832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098" name="Rectangle 110"/>
              <p:cNvSpPr>
                <a:spLocks noChangeArrowheads="1"/>
              </p:cNvSpPr>
              <p:nvPr/>
            </p:nvSpPr>
            <p:spPr bwMode="auto">
              <a:xfrm>
                <a:off x="1491" y="1524"/>
                <a:ext cx="2831" cy="18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46088" name="Rectangle 118"/>
          <p:cNvSpPr>
            <a:spLocks noGrp="1" noChangeArrowheads="1"/>
          </p:cNvSpPr>
          <p:nvPr>
            <p:ph type="title"/>
          </p:nvPr>
        </p:nvSpPr>
        <p:spPr>
          <a:xfrm>
            <a:off x="3865563" y="381000"/>
            <a:ext cx="2971800" cy="474663"/>
          </a:xfrm>
        </p:spPr>
        <p:txBody>
          <a:bodyPr/>
          <a:lstStyle/>
          <a:p>
            <a:r>
              <a:rPr lang="en-US"/>
              <a:t>Windows Math</a:t>
            </a:r>
          </a:p>
        </p:txBody>
      </p:sp>
    </p:spTree>
  </p:cSld>
  <p:clrMapOvr>
    <a:masterClrMapping/>
  </p:clrMapOvr>
  <p:transition spd="slow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4813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BD17524-5C6F-7C42-BDA3-F6641A003FDE}" type="slidenum">
              <a:rPr lang="en-US" smtClean="0"/>
              <a:pPr/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813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848600" cy="5181600"/>
          </a:xfrm>
          <a:noFill/>
        </p:spPr>
        <p:txBody>
          <a:bodyPr/>
          <a:lstStyle/>
          <a:p>
            <a:r>
              <a:rPr lang="en-US" sz="2000" dirty="0"/>
              <a:t>SPICELIB (Fortran) supports the use of associative arrays/hashes through the use of an abstract data type called symbol tables. </a:t>
            </a:r>
          </a:p>
          <a:p>
            <a:pPr lvl="1"/>
            <a:r>
              <a:rPr lang="en-US" dirty="0"/>
              <a:t>These are used to associate a set of names with collections of associated values.</a:t>
            </a:r>
          </a:p>
          <a:p>
            <a:pPr lvl="1"/>
            <a:r>
              <a:rPr lang="en-US" dirty="0"/>
              <a:t>Values associated with a name are exclusively character, exclusively integer or exclusively double precision.</a:t>
            </a:r>
          </a:p>
          <a:p>
            <a:pPr lvl="1"/>
            <a:r>
              <a:rPr lang="en-US" dirty="0"/>
              <a:t>Routines to manipulate a symbol table have the form SY***&lt;</a:t>
            </a:r>
            <a:r>
              <a:rPr lang="en-US" i="1" dirty="0"/>
              <a:t>T</a:t>
            </a:r>
            <a:r>
              <a:rPr lang="en-US" dirty="0"/>
              <a:t>&gt; where &lt;</a:t>
            </a:r>
            <a:r>
              <a:rPr lang="en-US" i="1" dirty="0"/>
              <a:t>T</a:t>
            </a:r>
            <a:r>
              <a:rPr lang="en-US" dirty="0"/>
              <a:t>&gt; is the data type of the values (C, D, or I).</a:t>
            </a:r>
            <a:endParaRPr lang="en-US" sz="1600" dirty="0"/>
          </a:p>
          <a:p>
            <a:r>
              <a:rPr lang="en-US" sz="2000" dirty="0"/>
              <a:t>Operations include:</a:t>
            </a:r>
          </a:p>
          <a:p>
            <a:pPr lvl="1"/>
            <a:r>
              <a:rPr lang="en-US" dirty="0"/>
              <a:t>Insert a symbol</a:t>
            </a:r>
          </a:p>
          <a:p>
            <a:pPr lvl="1"/>
            <a:r>
              <a:rPr lang="en-US" dirty="0"/>
              <a:t>Remove a symbol</a:t>
            </a:r>
          </a:p>
          <a:p>
            <a:pPr lvl="1"/>
            <a:r>
              <a:rPr lang="en-US" dirty="0"/>
              <a:t>Push/Pop a value onto/off of the list of values associated with a symbol</a:t>
            </a:r>
          </a:p>
          <a:p>
            <a:pPr lvl="1"/>
            <a:r>
              <a:rPr lang="en-US" dirty="0"/>
              <a:t>Fetch/Sort values associated with a symbol</a:t>
            </a:r>
            <a:endParaRPr lang="en-US" sz="1600" dirty="0"/>
          </a:p>
          <a:p>
            <a:r>
              <a:rPr lang="en-US" sz="2000" dirty="0"/>
              <a:t>See </a:t>
            </a:r>
            <a:r>
              <a:rPr lang="en-US" sz="2000" i="1" dirty="0" err="1"/>
              <a:t>symbols.req</a:t>
            </a:r>
            <a:r>
              <a:rPr lang="en-US" sz="2000" dirty="0"/>
              <a:t> for more information.</a:t>
            </a:r>
          </a:p>
        </p:txBody>
      </p:sp>
      <p:sp>
        <p:nvSpPr>
          <p:cNvPr id="48133" name="Rectangle 6"/>
          <p:cNvSpPr>
            <a:spLocks noGrp="1" noChangeArrowheads="1"/>
          </p:cNvSpPr>
          <p:nvPr>
            <p:ph type="title"/>
          </p:nvPr>
        </p:nvSpPr>
        <p:spPr>
          <a:xfrm>
            <a:off x="3854450" y="381000"/>
            <a:ext cx="2995613" cy="474663"/>
          </a:xfrm>
        </p:spPr>
        <p:txBody>
          <a:bodyPr/>
          <a:lstStyle/>
          <a:p>
            <a:r>
              <a:rPr lang="en-US"/>
              <a:t>Symbol Tables</a:t>
            </a:r>
          </a:p>
        </p:txBody>
      </p:sp>
    </p:spTree>
  </p:cSld>
  <p:clrMapOvr>
    <a:masterClrMapping/>
  </p:clrMapOvr>
  <p:transition spd="slow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5017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4AE7B64-8538-104B-94F2-50CE60D5EAF0}" type="slidenum">
              <a:rPr lang="en-US" smtClean="0"/>
              <a:pPr/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018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8001000" cy="51054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Cells are arrays that “know” how many addresses are available for use and how many are currently used.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Routines that use cells typically have simpler interfaces than routines that use arrays.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See </a:t>
            </a:r>
            <a:r>
              <a:rPr lang="en-US" i="1" dirty="0" err="1"/>
              <a:t>cells.req</a:t>
            </a:r>
            <a:r>
              <a:rPr lang="en-US" dirty="0"/>
              <a:t> for more information.</a:t>
            </a:r>
            <a:endParaRPr lang="en-US" sz="1600" i="1" dirty="0"/>
          </a:p>
          <a:p>
            <a:pPr>
              <a:lnSpc>
                <a:spcPct val="80000"/>
              </a:lnSpc>
            </a:pPr>
            <a:r>
              <a:rPr lang="en-US" sz="2000" dirty="0"/>
              <a:t>Sets are cells that contain no duplicate elements and whose elements are ordered in ascending order.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Two Sets can be: intersected, </a:t>
            </a:r>
            <a:r>
              <a:rPr lang="en-US" dirty="0" err="1"/>
              <a:t>unioned</a:t>
            </a:r>
            <a:r>
              <a:rPr lang="en-US" dirty="0"/>
              <a:t>, differenced, differenced symmetrically (union - intersection)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See </a:t>
            </a:r>
            <a:r>
              <a:rPr lang="en-US" i="1" dirty="0" err="1"/>
              <a:t>sets.req</a:t>
            </a:r>
            <a:r>
              <a:rPr lang="en-US" dirty="0"/>
              <a:t> for more information.</a:t>
            </a:r>
            <a:endParaRPr lang="en-US" sz="1600" dirty="0"/>
          </a:p>
          <a:p>
            <a:pPr>
              <a:lnSpc>
                <a:spcPct val="80000"/>
              </a:lnSpc>
            </a:pPr>
            <a:r>
              <a:rPr lang="en-US" sz="2000" dirty="0"/>
              <a:t>Language support for sets and cells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Double Precision, Integer, and Character string cell types are supported in the Fortran and C Toolkits.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Double Precision and Integer cell types are supported in the IDL Toolkits (Icy).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Sets and cells aren’t currently needed in the MATLAB Toolkits (Mice) since MATLAB itself supports set math.</a:t>
            </a:r>
            <a:endParaRPr lang="en-US" sz="1600" dirty="0"/>
          </a:p>
        </p:txBody>
      </p:sp>
      <p:sp>
        <p:nvSpPr>
          <p:cNvPr id="50181" name="Rectangle 3"/>
          <p:cNvSpPr>
            <a:spLocks noGrp="1" noChangeArrowheads="1"/>
          </p:cNvSpPr>
          <p:nvPr>
            <p:ph type="title"/>
          </p:nvPr>
        </p:nvSpPr>
        <p:spPr>
          <a:xfrm>
            <a:off x="3595688" y="381000"/>
            <a:ext cx="3514725" cy="474663"/>
          </a:xfrm>
        </p:spPr>
        <p:txBody>
          <a:bodyPr/>
          <a:lstStyle/>
          <a:p>
            <a:r>
              <a:rPr lang="en-US"/>
              <a:t>Sets and Cells (1)</a:t>
            </a:r>
          </a:p>
        </p:txBody>
      </p:sp>
    </p:spTree>
  </p:cSld>
  <p:clrMapOvr>
    <a:masterClrMapping/>
  </p:clrMapOvr>
  <p:transition spd="slow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5222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D4AF5DA-E99D-DA4F-BE0A-1C840E7AD524}" type="slidenum">
              <a:rPr lang="en-US" smtClean="0"/>
              <a:pPr/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2228" name="Rectangle 5"/>
          <p:cNvSpPr>
            <a:spLocks noChangeArrowheads="1"/>
          </p:cNvSpPr>
          <p:nvPr/>
        </p:nvSpPr>
        <p:spPr bwMode="auto">
          <a:xfrm>
            <a:off x="1673225" y="4999038"/>
            <a:ext cx="5942013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</a:pPr>
            <a:r>
              <a:rPr lang="en-US" sz="1800" b="1">
                <a:solidFill>
                  <a:schemeClr val="tx2"/>
                </a:solidFill>
                <a:latin typeface="Courier New" charset="0"/>
              </a:rPr>
              <a:t>CALL UNIONC ( CASSINI, MGS,      PROJECTS)</a:t>
            </a:r>
          </a:p>
          <a:p>
            <a:pPr algn="l">
              <a:lnSpc>
                <a:spcPct val="90000"/>
              </a:lnSpc>
            </a:pPr>
            <a:r>
              <a:rPr lang="en-US" sz="1800" b="1">
                <a:solidFill>
                  <a:schemeClr val="tx2"/>
                </a:solidFill>
                <a:latin typeface="Courier New" charset="0"/>
              </a:rPr>
              <a:t>CALL DIFFC  ( NAIF,    PROJECTS, OTHER   )</a:t>
            </a:r>
          </a:p>
        </p:txBody>
      </p:sp>
      <p:grpSp>
        <p:nvGrpSpPr>
          <p:cNvPr id="52229" name="Group 31"/>
          <p:cNvGrpSpPr>
            <a:grpSpLocks/>
          </p:cNvGrpSpPr>
          <p:nvPr/>
        </p:nvGrpSpPr>
        <p:grpSpPr bwMode="auto">
          <a:xfrm>
            <a:off x="762000" y="1828800"/>
            <a:ext cx="7793038" cy="2563813"/>
            <a:chOff x="463" y="1143"/>
            <a:chExt cx="4909" cy="1615"/>
          </a:xfrm>
        </p:grpSpPr>
        <p:grpSp>
          <p:nvGrpSpPr>
            <p:cNvPr id="52231" name="Group 9"/>
            <p:cNvGrpSpPr>
              <a:grpSpLocks/>
            </p:cNvGrpSpPr>
            <p:nvPr/>
          </p:nvGrpSpPr>
          <p:grpSpPr bwMode="auto">
            <a:xfrm>
              <a:off x="1697" y="1367"/>
              <a:ext cx="643" cy="1162"/>
              <a:chOff x="1697" y="1367"/>
              <a:chExt cx="643" cy="1162"/>
            </a:xfrm>
          </p:grpSpPr>
          <p:sp>
            <p:nvSpPr>
              <p:cNvPr id="52253" name="Rectangle 6"/>
              <p:cNvSpPr>
                <a:spLocks noChangeArrowheads="1"/>
              </p:cNvSpPr>
              <p:nvPr/>
            </p:nvSpPr>
            <p:spPr bwMode="auto">
              <a:xfrm>
                <a:off x="1697" y="1378"/>
                <a:ext cx="586" cy="992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Cassini</a:t>
                </a:r>
              </a:p>
              <a:p>
                <a:pPr algn="l">
                  <a:lnSpc>
                    <a:spcPct val="90000"/>
                  </a:lnSpc>
                </a:pPr>
                <a:endParaRPr lang="en-US" sz="1800">
                  <a:solidFill>
                    <a:schemeClr val="tx2"/>
                  </a:solidFill>
                </a:endParaRP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Boris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Chuck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Ed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Nat</a:t>
                </a:r>
              </a:p>
            </p:txBody>
          </p:sp>
          <p:sp>
            <p:nvSpPr>
              <p:cNvPr id="52254" name="Rectangle 7"/>
              <p:cNvSpPr>
                <a:spLocks noChangeArrowheads="1"/>
              </p:cNvSpPr>
              <p:nvPr/>
            </p:nvSpPr>
            <p:spPr bwMode="auto">
              <a:xfrm>
                <a:off x="1728" y="1367"/>
                <a:ext cx="612" cy="116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55" name="Rectangle 8"/>
              <p:cNvSpPr>
                <a:spLocks noChangeArrowheads="1"/>
              </p:cNvSpPr>
              <p:nvPr/>
            </p:nvSpPr>
            <p:spPr bwMode="auto">
              <a:xfrm>
                <a:off x="1728" y="1367"/>
                <a:ext cx="612" cy="26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52232" name="Rectangle 10"/>
            <p:cNvSpPr>
              <a:spLocks noChangeArrowheads="1"/>
            </p:cNvSpPr>
            <p:nvPr/>
          </p:nvSpPr>
          <p:spPr bwMode="auto">
            <a:xfrm>
              <a:off x="2617" y="1558"/>
              <a:ext cx="1299" cy="68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90000"/>
                </a:lnSpc>
              </a:pPr>
              <a:r>
                <a:rPr lang="en-US" sz="1800">
                  <a:solidFill>
                    <a:schemeClr val="tx2"/>
                  </a:solidFill>
                </a:rPr>
                <a:t>MGS</a:t>
              </a:r>
            </a:p>
            <a:p>
              <a:pPr algn="l">
                <a:lnSpc>
                  <a:spcPct val="90000"/>
                </a:lnSpc>
              </a:pPr>
              <a:endParaRPr lang="en-US" sz="1800">
                <a:solidFill>
                  <a:schemeClr val="tx2"/>
                </a:solidFill>
              </a:endParaRPr>
            </a:p>
            <a:p>
              <a:pPr algn="l">
                <a:lnSpc>
                  <a:spcPct val="90000"/>
                </a:lnSpc>
              </a:pPr>
              <a:r>
                <a:rPr lang="en-US" sz="1800">
                  <a:solidFill>
                    <a:schemeClr val="tx2"/>
                  </a:solidFill>
                </a:rPr>
                <a:t>Boris</a:t>
              </a:r>
            </a:p>
            <a:p>
              <a:pPr algn="l">
                <a:lnSpc>
                  <a:spcPct val="90000"/>
                </a:lnSpc>
              </a:pPr>
              <a:r>
                <a:rPr lang="en-US" sz="1800">
                  <a:solidFill>
                    <a:schemeClr val="tx2"/>
                  </a:solidFill>
                </a:rPr>
                <a:t>Ed</a:t>
              </a:r>
            </a:p>
          </p:txBody>
        </p:sp>
        <p:grpSp>
          <p:nvGrpSpPr>
            <p:cNvPr id="52233" name="Group 14"/>
            <p:cNvGrpSpPr>
              <a:grpSpLocks/>
            </p:cNvGrpSpPr>
            <p:nvPr/>
          </p:nvGrpSpPr>
          <p:grpSpPr bwMode="auto">
            <a:xfrm>
              <a:off x="463" y="1190"/>
              <a:ext cx="612" cy="1516"/>
              <a:chOff x="463" y="1190"/>
              <a:chExt cx="612" cy="1516"/>
            </a:xfrm>
          </p:grpSpPr>
          <p:sp>
            <p:nvSpPr>
              <p:cNvPr id="52250" name="Rectangle 11"/>
              <p:cNvSpPr>
                <a:spLocks noChangeArrowheads="1"/>
              </p:cNvSpPr>
              <p:nvPr/>
            </p:nvSpPr>
            <p:spPr bwMode="auto">
              <a:xfrm>
                <a:off x="506" y="1235"/>
                <a:ext cx="522" cy="1148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NAIF</a:t>
                </a:r>
              </a:p>
              <a:p>
                <a:pPr algn="l">
                  <a:lnSpc>
                    <a:spcPct val="90000"/>
                  </a:lnSpc>
                </a:pPr>
                <a:endParaRPr lang="en-US" sz="1800">
                  <a:solidFill>
                    <a:schemeClr val="tx2"/>
                  </a:solidFill>
                </a:endParaRP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Boris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Chuck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Ed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Nat</a:t>
                </a: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Lee</a:t>
                </a:r>
              </a:p>
            </p:txBody>
          </p:sp>
          <p:sp>
            <p:nvSpPr>
              <p:cNvPr id="52251" name="Rectangle 12"/>
              <p:cNvSpPr>
                <a:spLocks noChangeArrowheads="1"/>
              </p:cNvSpPr>
              <p:nvPr/>
            </p:nvSpPr>
            <p:spPr bwMode="auto">
              <a:xfrm>
                <a:off x="463" y="1190"/>
                <a:ext cx="612" cy="1516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52" name="Rectangle 13"/>
              <p:cNvSpPr>
                <a:spLocks noChangeArrowheads="1"/>
              </p:cNvSpPr>
              <p:nvPr/>
            </p:nvSpPr>
            <p:spPr bwMode="auto">
              <a:xfrm>
                <a:off x="463" y="1190"/>
                <a:ext cx="612" cy="26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52234" name="Arc 15"/>
            <p:cNvSpPr>
              <a:spLocks/>
            </p:cNvSpPr>
            <p:nvPr/>
          </p:nvSpPr>
          <p:spPr bwMode="auto">
            <a:xfrm>
              <a:off x="1534" y="1145"/>
              <a:ext cx="192" cy="1607"/>
            </a:xfrm>
            <a:custGeom>
              <a:avLst/>
              <a:gdLst>
                <a:gd name="T0" fmla="*/ 0 w 21600"/>
                <a:gd name="T1" fmla="*/ 3 h 38496"/>
                <a:gd name="T2" fmla="*/ 0 w 21600"/>
                <a:gd name="T3" fmla="*/ 0 h 38496"/>
                <a:gd name="T4" fmla="*/ 0 w 21600"/>
                <a:gd name="T5" fmla="*/ 1 h 38496"/>
                <a:gd name="T6" fmla="*/ 0 60000 65536"/>
                <a:gd name="T7" fmla="*/ 0 60000 65536"/>
                <a:gd name="T8" fmla="*/ 0 60000 65536"/>
                <a:gd name="T9" fmla="*/ 0 w 21600"/>
                <a:gd name="T10" fmla="*/ 0 h 38496"/>
                <a:gd name="T11" fmla="*/ 21600 w 21600"/>
                <a:gd name="T12" fmla="*/ 38496 h 38496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1600" h="38496" fill="none" extrusionOk="0">
                  <a:moveTo>
                    <a:pt x="13389" y="38495"/>
                  </a:moveTo>
                  <a:cubicBezTo>
                    <a:pt x="5288" y="35166"/>
                    <a:pt x="0" y="27275"/>
                    <a:pt x="0" y="18517"/>
                  </a:cubicBezTo>
                  <a:cubicBezTo>
                    <a:pt x="-1" y="10933"/>
                    <a:pt x="3977" y="3904"/>
                    <a:pt x="10478" y="-1"/>
                  </a:cubicBezTo>
                </a:path>
                <a:path w="21600" h="38496" stroke="0" extrusionOk="0">
                  <a:moveTo>
                    <a:pt x="13389" y="38495"/>
                  </a:moveTo>
                  <a:cubicBezTo>
                    <a:pt x="5288" y="35166"/>
                    <a:pt x="0" y="27275"/>
                    <a:pt x="0" y="18517"/>
                  </a:cubicBezTo>
                  <a:cubicBezTo>
                    <a:pt x="-1" y="10933"/>
                    <a:pt x="3977" y="3904"/>
                    <a:pt x="10478" y="-1"/>
                  </a:cubicBezTo>
                  <a:lnTo>
                    <a:pt x="21600" y="18517"/>
                  </a:lnTo>
                  <a:close/>
                </a:path>
              </a:pathLst>
            </a:custGeom>
            <a:noFill/>
            <a:ln w="25400" cap="rnd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235" name="Arc 16"/>
            <p:cNvSpPr>
              <a:spLocks/>
            </p:cNvSpPr>
            <p:nvPr/>
          </p:nvSpPr>
          <p:spPr bwMode="auto">
            <a:xfrm>
              <a:off x="3980" y="1143"/>
              <a:ext cx="192" cy="1615"/>
            </a:xfrm>
            <a:custGeom>
              <a:avLst/>
              <a:gdLst>
                <a:gd name="T0" fmla="*/ 0 w 21600"/>
                <a:gd name="T1" fmla="*/ 0 h 38684"/>
                <a:gd name="T2" fmla="*/ 0 w 21600"/>
                <a:gd name="T3" fmla="*/ 3 h 38684"/>
                <a:gd name="T4" fmla="*/ 0 w 21600"/>
                <a:gd name="T5" fmla="*/ 1 h 38684"/>
                <a:gd name="T6" fmla="*/ 0 60000 65536"/>
                <a:gd name="T7" fmla="*/ 0 60000 65536"/>
                <a:gd name="T8" fmla="*/ 0 60000 65536"/>
                <a:gd name="T9" fmla="*/ 0 w 21600"/>
                <a:gd name="T10" fmla="*/ 0 h 38684"/>
                <a:gd name="T11" fmla="*/ 21600 w 21600"/>
                <a:gd name="T12" fmla="*/ 38684 h 38684"/>
              </a:gdLst>
              <a:ahLst/>
              <a:cxnLst>
                <a:cxn ang="T6">
                  <a:pos x="T0" y="T1"/>
                </a:cxn>
                <a:cxn ang="T7">
                  <a:pos x="T2" y="T3"/>
                </a:cxn>
                <a:cxn ang="T8">
                  <a:pos x="T4" y="T5"/>
                </a:cxn>
              </a:cxnLst>
              <a:rect l="T9" t="T10" r="T11" b="T12"/>
              <a:pathLst>
                <a:path w="21600" h="38684" fill="none" extrusionOk="0">
                  <a:moveTo>
                    <a:pt x="11020" y="0"/>
                  </a:moveTo>
                  <a:cubicBezTo>
                    <a:pt x="17579" y="3890"/>
                    <a:pt x="21600" y="10951"/>
                    <a:pt x="21600" y="18577"/>
                  </a:cubicBezTo>
                  <a:cubicBezTo>
                    <a:pt x="21600" y="27460"/>
                    <a:pt x="16160" y="35438"/>
                    <a:pt x="7891" y="38684"/>
                  </a:cubicBezTo>
                </a:path>
                <a:path w="21600" h="38684" stroke="0" extrusionOk="0">
                  <a:moveTo>
                    <a:pt x="11020" y="0"/>
                  </a:moveTo>
                  <a:cubicBezTo>
                    <a:pt x="17579" y="3890"/>
                    <a:pt x="21600" y="10951"/>
                    <a:pt x="21600" y="18577"/>
                  </a:cubicBezTo>
                  <a:cubicBezTo>
                    <a:pt x="21600" y="27460"/>
                    <a:pt x="16160" y="35438"/>
                    <a:pt x="7891" y="38684"/>
                  </a:cubicBezTo>
                  <a:lnTo>
                    <a:pt x="0" y="18577"/>
                  </a:lnTo>
                  <a:close/>
                </a:path>
              </a:pathLst>
            </a:custGeom>
            <a:noFill/>
            <a:ln w="25400" cap="rnd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236" name="Rectangle 17"/>
            <p:cNvSpPr>
              <a:spLocks noChangeArrowheads="1"/>
            </p:cNvSpPr>
            <p:nvPr/>
          </p:nvSpPr>
          <p:spPr bwMode="auto">
            <a:xfrm>
              <a:off x="1198" y="1942"/>
              <a:ext cx="152" cy="12"/>
            </a:xfrm>
            <a:prstGeom prst="rect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52237" name="Group 20"/>
            <p:cNvGrpSpPr>
              <a:grpSpLocks/>
            </p:cNvGrpSpPr>
            <p:nvPr/>
          </p:nvGrpSpPr>
          <p:grpSpPr bwMode="auto">
            <a:xfrm>
              <a:off x="2417" y="1872"/>
              <a:ext cx="152" cy="152"/>
              <a:chOff x="2417" y="1872"/>
              <a:chExt cx="152" cy="152"/>
            </a:xfrm>
          </p:grpSpPr>
          <p:sp>
            <p:nvSpPr>
              <p:cNvPr id="52248" name="Rectangle 18"/>
              <p:cNvSpPr>
                <a:spLocks noChangeArrowheads="1"/>
              </p:cNvSpPr>
              <p:nvPr/>
            </p:nvSpPr>
            <p:spPr bwMode="auto">
              <a:xfrm>
                <a:off x="2417" y="1942"/>
                <a:ext cx="152" cy="12"/>
              </a:xfrm>
              <a:prstGeom prst="rect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49" name="Rectangle 19"/>
              <p:cNvSpPr>
                <a:spLocks noChangeArrowheads="1"/>
              </p:cNvSpPr>
              <p:nvPr/>
            </p:nvSpPr>
            <p:spPr bwMode="auto">
              <a:xfrm>
                <a:off x="2487" y="1872"/>
                <a:ext cx="12" cy="152"/>
              </a:xfrm>
              <a:prstGeom prst="rect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2238" name="Group 24"/>
            <p:cNvGrpSpPr>
              <a:grpSpLocks/>
            </p:cNvGrpSpPr>
            <p:nvPr/>
          </p:nvGrpSpPr>
          <p:grpSpPr bwMode="auto">
            <a:xfrm>
              <a:off x="4760" y="1546"/>
              <a:ext cx="612" cy="804"/>
              <a:chOff x="4760" y="1546"/>
              <a:chExt cx="612" cy="804"/>
            </a:xfrm>
          </p:grpSpPr>
          <p:sp>
            <p:nvSpPr>
              <p:cNvPr id="52245" name="Rectangle 21"/>
              <p:cNvSpPr>
                <a:spLocks noChangeArrowheads="1"/>
              </p:cNvSpPr>
              <p:nvPr/>
            </p:nvSpPr>
            <p:spPr bwMode="auto">
              <a:xfrm>
                <a:off x="4803" y="1591"/>
                <a:ext cx="474" cy="524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Other</a:t>
                </a:r>
              </a:p>
              <a:p>
                <a:pPr algn="l">
                  <a:lnSpc>
                    <a:spcPct val="90000"/>
                  </a:lnSpc>
                </a:pPr>
                <a:endParaRPr lang="en-US" sz="1800">
                  <a:solidFill>
                    <a:schemeClr val="tx2"/>
                  </a:solidFill>
                </a:endParaRPr>
              </a:p>
              <a:p>
                <a:pPr algn="l">
                  <a:lnSpc>
                    <a:spcPct val="90000"/>
                  </a:lnSpc>
                </a:pPr>
                <a:r>
                  <a:rPr lang="en-US" sz="1800">
                    <a:solidFill>
                      <a:schemeClr val="tx2"/>
                    </a:solidFill>
                  </a:rPr>
                  <a:t>Lee</a:t>
                </a:r>
              </a:p>
            </p:txBody>
          </p:sp>
          <p:sp>
            <p:nvSpPr>
              <p:cNvPr id="52246" name="Rectangle 22"/>
              <p:cNvSpPr>
                <a:spLocks noChangeArrowheads="1"/>
              </p:cNvSpPr>
              <p:nvPr/>
            </p:nvSpPr>
            <p:spPr bwMode="auto">
              <a:xfrm>
                <a:off x="4760" y="1546"/>
                <a:ext cx="612" cy="804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47" name="Rectangle 23"/>
              <p:cNvSpPr>
                <a:spLocks noChangeArrowheads="1"/>
              </p:cNvSpPr>
              <p:nvPr/>
            </p:nvSpPr>
            <p:spPr bwMode="auto">
              <a:xfrm>
                <a:off x="4760" y="1546"/>
                <a:ext cx="612" cy="26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2239" name="Group 27"/>
            <p:cNvGrpSpPr>
              <a:grpSpLocks/>
            </p:cNvGrpSpPr>
            <p:nvPr/>
          </p:nvGrpSpPr>
          <p:grpSpPr bwMode="auto">
            <a:xfrm>
              <a:off x="4374" y="1919"/>
              <a:ext cx="152" cy="58"/>
              <a:chOff x="4374" y="1919"/>
              <a:chExt cx="152" cy="58"/>
            </a:xfrm>
          </p:grpSpPr>
          <p:sp>
            <p:nvSpPr>
              <p:cNvPr id="52243" name="Rectangle 25"/>
              <p:cNvSpPr>
                <a:spLocks noChangeArrowheads="1"/>
              </p:cNvSpPr>
              <p:nvPr/>
            </p:nvSpPr>
            <p:spPr bwMode="auto">
              <a:xfrm>
                <a:off x="4374" y="1919"/>
                <a:ext cx="152" cy="12"/>
              </a:xfrm>
              <a:prstGeom prst="rect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44" name="Rectangle 26"/>
              <p:cNvSpPr>
                <a:spLocks noChangeArrowheads="1"/>
              </p:cNvSpPr>
              <p:nvPr/>
            </p:nvSpPr>
            <p:spPr bwMode="auto">
              <a:xfrm>
                <a:off x="4374" y="1965"/>
                <a:ext cx="152" cy="12"/>
              </a:xfrm>
              <a:prstGeom prst="rect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2240" name="Group 30"/>
            <p:cNvGrpSpPr>
              <a:grpSpLocks/>
            </p:cNvGrpSpPr>
            <p:nvPr/>
          </p:nvGrpSpPr>
          <p:grpSpPr bwMode="auto">
            <a:xfrm>
              <a:off x="2645" y="1557"/>
              <a:ext cx="1281" cy="817"/>
              <a:chOff x="2645" y="1557"/>
              <a:chExt cx="1281" cy="817"/>
            </a:xfrm>
          </p:grpSpPr>
          <p:sp>
            <p:nvSpPr>
              <p:cNvPr id="52241" name="Rectangle 28"/>
              <p:cNvSpPr>
                <a:spLocks noChangeArrowheads="1"/>
              </p:cNvSpPr>
              <p:nvPr/>
            </p:nvSpPr>
            <p:spPr bwMode="auto">
              <a:xfrm>
                <a:off x="2645" y="1557"/>
                <a:ext cx="1281" cy="26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242" name="Rectangle 29"/>
              <p:cNvSpPr>
                <a:spLocks noChangeArrowheads="1"/>
              </p:cNvSpPr>
              <p:nvPr/>
            </p:nvSpPr>
            <p:spPr bwMode="auto">
              <a:xfrm>
                <a:off x="2645" y="1557"/>
                <a:ext cx="1281" cy="817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52230" name="Rectangle 32"/>
          <p:cNvSpPr>
            <a:spLocks noGrp="1" noChangeArrowheads="1"/>
          </p:cNvSpPr>
          <p:nvPr>
            <p:ph type="title"/>
          </p:nvPr>
        </p:nvSpPr>
        <p:spPr>
          <a:xfrm>
            <a:off x="3595688" y="381000"/>
            <a:ext cx="3514725" cy="474663"/>
          </a:xfrm>
        </p:spPr>
        <p:txBody>
          <a:bodyPr/>
          <a:lstStyle/>
          <a:p>
            <a:r>
              <a:rPr lang="en-US"/>
              <a:t>Sets and Cells (2)</a:t>
            </a:r>
          </a:p>
        </p:txBody>
      </p:sp>
    </p:spTree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F859D7C1-5FFC-B842-9A67-E425AE668EC7}" type="slidenum">
              <a:rPr lang="en-US" smtClean="0"/>
              <a:pPr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587500"/>
            <a:ext cx="7772400" cy="4889500"/>
          </a:xfrm>
          <a:noFill/>
        </p:spPr>
        <p:txBody>
          <a:bodyPr/>
          <a:lstStyle/>
          <a:p>
            <a:r>
              <a:rPr lang="en-US"/>
              <a:t>Overview</a:t>
            </a:r>
          </a:p>
          <a:p>
            <a:r>
              <a:rPr lang="en-US"/>
              <a:t>Language-specific status</a:t>
            </a:r>
          </a:p>
          <a:p>
            <a:r>
              <a:rPr lang="en-US"/>
              <a:t>File Operations</a:t>
            </a:r>
          </a:p>
          <a:p>
            <a:r>
              <a:rPr lang="en-US"/>
              <a:t>String Manipulation</a:t>
            </a:r>
          </a:p>
          <a:p>
            <a:r>
              <a:rPr lang="en-US"/>
              <a:t>Searching, Sorting and Other Array Manipulations</a:t>
            </a:r>
          </a:p>
          <a:p>
            <a:r>
              <a:rPr lang="en-US"/>
              <a:t>Windows</a:t>
            </a:r>
          </a:p>
          <a:p>
            <a:r>
              <a:rPr lang="en-US"/>
              <a:t>Symbol Tables</a:t>
            </a:r>
          </a:p>
          <a:p>
            <a:r>
              <a:rPr lang="en-US"/>
              <a:t>Sets and Cells</a:t>
            </a:r>
          </a:p>
          <a:p>
            <a:r>
              <a:rPr lang="en-US"/>
              <a:t>Constants and Unit Conversion</a:t>
            </a:r>
          </a:p>
          <a:p>
            <a:r>
              <a:rPr lang="en-US"/>
              <a:t>Numerical Functions</a:t>
            </a:r>
          </a:p>
        </p:txBody>
      </p:sp>
      <p:sp>
        <p:nvSpPr>
          <p:cNvPr id="17413" name="Rectangle 6"/>
          <p:cNvSpPr>
            <a:spLocks noGrp="1" noChangeArrowheads="1"/>
          </p:cNvSpPr>
          <p:nvPr>
            <p:ph type="title"/>
          </p:nvPr>
        </p:nvSpPr>
        <p:spPr>
          <a:xfrm>
            <a:off x="4637088" y="381000"/>
            <a:ext cx="1436687" cy="474663"/>
          </a:xfrm>
        </p:spPr>
        <p:txBody>
          <a:bodyPr/>
          <a:lstStyle/>
          <a:p>
            <a:r>
              <a:rPr lang="en-US"/>
              <a:t>Topics</a:t>
            </a:r>
          </a:p>
        </p:txBody>
      </p:sp>
    </p:spTree>
  </p:cSld>
  <p:clrMapOvr>
    <a:masterClrMapping/>
  </p:clrMapOvr>
  <p:transition spd="slow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5427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A9B9D43-6744-B546-8C34-78043FDECE57}" type="slidenum">
              <a:rPr lang="en-US" smtClean="0"/>
              <a:pPr/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8001000" cy="5105400"/>
          </a:xfrm>
          <a:noFill/>
        </p:spPr>
        <p:txBody>
          <a:bodyPr/>
          <a:lstStyle/>
          <a:p>
            <a:r>
              <a:rPr lang="en-US" sz="2000"/>
              <a:t>Constants are implemented in the Toolkit as functions.</a:t>
            </a:r>
          </a:p>
          <a:p>
            <a:pPr lvl="1"/>
            <a:r>
              <a:rPr lang="en-US"/>
              <a:t>Thus the changing of a constant by NAIF requires only relinking by the Toolkit user–not recompiling.</a:t>
            </a:r>
            <a:endParaRPr lang="en-US" sz="1600"/>
          </a:p>
          <a:p>
            <a:pPr lvl="2"/>
            <a:r>
              <a:rPr lang="en-US" sz="1600"/>
              <a:t>Users should NOT change constant functions in the Toolkit.</a:t>
            </a:r>
          </a:p>
          <a:p>
            <a:r>
              <a:rPr lang="en-US" sz="2000"/>
              <a:t>System Constants</a:t>
            </a:r>
          </a:p>
          <a:p>
            <a:pPr lvl="1"/>
            <a:r>
              <a:rPr lang="en-US"/>
              <a:t>[F,C,I,M] DPMIN, DPMAX, INTMIN, INTMAX</a:t>
            </a:r>
          </a:p>
          <a:p>
            <a:r>
              <a:rPr lang="en-US" sz="2000"/>
              <a:t>Numeric Constants</a:t>
            </a:r>
          </a:p>
          <a:p>
            <a:pPr lvl="1"/>
            <a:r>
              <a:rPr lang="en-US"/>
              <a:t>[F,C,I,M] PI, HALFPI, TWOPI, RPD (radians/degree), DPR(degrees/radian)</a:t>
            </a:r>
          </a:p>
          <a:p>
            <a:r>
              <a:rPr lang="en-US" sz="2000"/>
              <a:t>Physical Constants</a:t>
            </a:r>
          </a:p>
          <a:p>
            <a:pPr lvl="1"/>
            <a:r>
              <a:rPr lang="en-US"/>
              <a:t>[F,C,I,M] CLIGHT, SPD, TYEAR, JYEAR</a:t>
            </a:r>
            <a:endParaRPr lang="en-US" sz="1600"/>
          </a:p>
          <a:p>
            <a:r>
              <a:rPr lang="en-US" sz="2000"/>
              <a:t>Epochs</a:t>
            </a:r>
          </a:p>
          <a:p>
            <a:pPr lvl="1"/>
            <a:r>
              <a:rPr lang="en-US"/>
              <a:t>[F,C,I,M] J2000,J1950, J1900, J2100, B1900, B1950</a:t>
            </a:r>
          </a:p>
          <a:p>
            <a:r>
              <a:rPr lang="en-US" sz="2000"/>
              <a:t>Simple Conversion of Units</a:t>
            </a:r>
          </a:p>
          <a:p>
            <a:pPr lvl="1"/>
            <a:r>
              <a:rPr lang="en-US"/>
              <a:t>[F,C,I,M] CONVRT</a:t>
            </a:r>
            <a:endParaRPr lang="en-US" sz="1600"/>
          </a:p>
        </p:txBody>
      </p:sp>
      <p:sp>
        <p:nvSpPr>
          <p:cNvPr id="54277" name="Rectangle 6"/>
          <p:cNvSpPr>
            <a:spLocks noGrp="1" noChangeArrowheads="1"/>
          </p:cNvSpPr>
          <p:nvPr>
            <p:ph type="title"/>
          </p:nvPr>
        </p:nvSpPr>
        <p:spPr>
          <a:xfrm>
            <a:off x="2249488" y="381000"/>
            <a:ext cx="6200775" cy="474663"/>
          </a:xfrm>
        </p:spPr>
        <p:txBody>
          <a:bodyPr/>
          <a:lstStyle/>
          <a:p>
            <a:r>
              <a:rPr lang="en-US"/>
              <a:t>Constants and Unit Conversion</a:t>
            </a:r>
          </a:p>
        </p:txBody>
      </p:sp>
    </p:spTree>
  </p:cSld>
  <p:clrMapOvr>
    <a:masterClrMapping/>
  </p:clrMapOvr>
  <p:transition spd="slow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5632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2190AA0-3D9C-1E4C-BE21-763D7461C513}" type="slidenum">
              <a:rPr lang="en-US" smtClean="0"/>
              <a:pPr/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632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924800" cy="4724400"/>
          </a:xfrm>
          <a:noFill/>
        </p:spPr>
        <p:txBody>
          <a:bodyPr/>
          <a:lstStyle/>
          <a:p>
            <a:r>
              <a:rPr lang="en-US" sz="2000" dirty="0"/>
              <a:t>Several routines are provided to assist with numeric computations and comparisons.</a:t>
            </a:r>
            <a:endParaRPr lang="en-US" dirty="0"/>
          </a:p>
          <a:p>
            <a:r>
              <a:rPr lang="en-US" sz="2000" dirty="0"/>
              <a:t>Functions</a:t>
            </a:r>
            <a:endParaRPr lang="en-US" dirty="0"/>
          </a:p>
          <a:p>
            <a:pPr marL="628650" lvl="1"/>
            <a:r>
              <a:rPr lang="en-US" dirty="0"/>
              <a:t>[F] DCBRT: cube root</a:t>
            </a:r>
          </a:p>
          <a:p>
            <a:pPr marL="628650" lvl="1"/>
            <a:r>
              <a:rPr lang="en-US" dirty="0"/>
              <a:t>Hyperbolic Functions: </a:t>
            </a:r>
          </a:p>
          <a:p>
            <a:pPr lvl="2"/>
            <a:r>
              <a:rPr lang="en-US" dirty="0"/>
              <a:t>[F] DACOSH, DATANH</a:t>
            </a:r>
          </a:p>
          <a:p>
            <a:pPr marL="628650" lvl="1"/>
            <a:r>
              <a:rPr lang="en-US" dirty="0"/>
              <a:t>Polynomial Interpolation and Evaluation: </a:t>
            </a:r>
          </a:p>
          <a:p>
            <a:pPr lvl="2"/>
            <a:r>
              <a:rPr lang="en-US" dirty="0"/>
              <a:t>[F,C,I,M] LGRESP, LGRINT, LGRIND, POLYDS, HRMESP, HRMINT</a:t>
            </a:r>
          </a:p>
          <a:p>
            <a:pPr marL="628650" lvl="1"/>
            <a:r>
              <a:rPr lang="en-US" dirty="0"/>
              <a:t>Chebyshev Polynomial Evaluation: </a:t>
            </a:r>
          </a:p>
          <a:p>
            <a:pPr lvl="2"/>
            <a:r>
              <a:rPr lang="en-US" dirty="0"/>
              <a:t>[F,C,I,M] CHBDER, CHBVAL, CHBINT, CHBIGR</a:t>
            </a:r>
            <a:endParaRPr lang="en-US" sz="2000" dirty="0"/>
          </a:p>
        </p:txBody>
      </p:sp>
      <p:sp>
        <p:nvSpPr>
          <p:cNvPr id="56325" name="Rectangle 6"/>
          <p:cNvSpPr>
            <a:spLocks noGrp="1" noChangeArrowheads="1"/>
          </p:cNvSpPr>
          <p:nvPr>
            <p:ph type="title"/>
          </p:nvPr>
        </p:nvSpPr>
        <p:spPr>
          <a:xfrm>
            <a:off x="2978150" y="381000"/>
            <a:ext cx="4756150" cy="474663"/>
          </a:xfrm>
        </p:spPr>
        <p:txBody>
          <a:bodyPr/>
          <a:lstStyle/>
          <a:p>
            <a:r>
              <a:rPr lang="en-US"/>
              <a:t>Numerical Functions (1)</a:t>
            </a:r>
          </a:p>
        </p:txBody>
      </p:sp>
    </p:spTree>
  </p:cSld>
  <p:clrMapOvr>
    <a:masterClrMapping/>
  </p:clrMapOvr>
  <p:transition spd="slow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5837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EC33740-00E9-194B-B296-7CACD20F86C0}" type="slidenum">
              <a:rPr lang="en-US" smtClean="0"/>
              <a:pPr/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848600" cy="4648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/>
              <a:t>Numerical Decisions</a:t>
            </a:r>
            <a:endParaRPr lang="en-US" sz="1800"/>
          </a:p>
          <a:p>
            <a:pPr marL="628650" lvl="1">
              <a:lnSpc>
                <a:spcPct val="80000"/>
              </a:lnSpc>
            </a:pPr>
            <a:r>
              <a:rPr lang="en-US"/>
              <a:t>Same or opposite sign (Boolean):</a:t>
            </a:r>
          </a:p>
          <a:p>
            <a:pPr lvl="2">
              <a:lnSpc>
                <a:spcPct val="80000"/>
              </a:lnSpc>
            </a:pPr>
            <a:r>
              <a:rPr lang="en-US"/>
              <a:t>[F] SMSGND, SMSGNI, OPSGND, OPSGNI</a:t>
            </a:r>
          </a:p>
          <a:p>
            <a:pPr marL="628650" lvl="1">
              <a:lnSpc>
                <a:spcPct val="80000"/>
              </a:lnSpc>
            </a:pPr>
            <a:r>
              <a:rPr lang="en-US"/>
              <a:t>Force a value into a range (bracket):</a:t>
            </a:r>
          </a:p>
          <a:p>
            <a:pPr lvl="2">
              <a:lnSpc>
                <a:spcPct val="80000"/>
              </a:lnSpc>
            </a:pPr>
            <a:r>
              <a:rPr lang="en-US"/>
              <a:t>[F,C] BRCKTD, BRCKTI</a:t>
            </a:r>
          </a:p>
          <a:p>
            <a:pPr marL="628650" lvl="1">
              <a:lnSpc>
                <a:spcPct val="80000"/>
              </a:lnSpc>
            </a:pPr>
            <a:r>
              <a:rPr lang="en-US"/>
              <a:t>Determine parity of integers (Boolean):</a:t>
            </a:r>
          </a:p>
          <a:p>
            <a:pPr lvl="2">
              <a:lnSpc>
                <a:spcPct val="80000"/>
              </a:lnSpc>
            </a:pPr>
            <a:r>
              <a:rPr lang="en-US"/>
              <a:t>[F] ODD, EVEN</a:t>
            </a:r>
          </a:p>
          <a:p>
            <a:pPr marL="628650" lvl="1">
              <a:lnSpc>
                <a:spcPct val="80000"/>
              </a:lnSpc>
            </a:pPr>
            <a:r>
              <a:rPr lang="en-US"/>
              <a:t>Truncate conditionally:</a:t>
            </a:r>
          </a:p>
          <a:p>
            <a:pPr lvl="2">
              <a:lnSpc>
                <a:spcPct val="80000"/>
              </a:lnSpc>
            </a:pPr>
            <a:r>
              <a:rPr lang="en-US"/>
              <a:t>[F] EXACT</a:t>
            </a:r>
            <a:endParaRPr lang="en-US" sz="1400"/>
          </a:p>
          <a:p>
            <a:pPr>
              <a:lnSpc>
                <a:spcPct val="80000"/>
              </a:lnSpc>
            </a:pPr>
            <a:r>
              <a:rPr lang="en-US" sz="2000"/>
              <a:t>Arithmetic</a:t>
            </a:r>
            <a:endParaRPr lang="en-US"/>
          </a:p>
          <a:p>
            <a:pPr marL="628650" lvl="1">
              <a:lnSpc>
                <a:spcPct val="80000"/>
              </a:lnSpc>
            </a:pPr>
            <a:r>
              <a:rPr lang="en-US"/>
              <a:t>Greatest common divisor:</a:t>
            </a:r>
          </a:p>
          <a:p>
            <a:pPr lvl="2">
              <a:lnSpc>
                <a:spcPct val="80000"/>
              </a:lnSpc>
            </a:pPr>
            <a:r>
              <a:rPr lang="en-US"/>
              <a:t>[F] GCD</a:t>
            </a:r>
          </a:p>
          <a:p>
            <a:pPr marL="628650" lvl="1">
              <a:lnSpc>
                <a:spcPct val="80000"/>
              </a:lnSpc>
            </a:pPr>
            <a:r>
              <a:rPr lang="en-US"/>
              <a:t>Positive remainder: </a:t>
            </a:r>
          </a:p>
          <a:p>
            <a:pPr lvl="2">
              <a:lnSpc>
                <a:spcPct val="80000"/>
              </a:lnSpc>
            </a:pPr>
            <a:r>
              <a:rPr lang="en-US"/>
              <a:t>[F] RMAINI, RMAIND</a:t>
            </a:r>
          </a:p>
        </p:txBody>
      </p:sp>
      <p:sp>
        <p:nvSpPr>
          <p:cNvPr id="58373" name="Rectangle 3"/>
          <p:cNvSpPr>
            <a:spLocks noGrp="1" noChangeArrowheads="1"/>
          </p:cNvSpPr>
          <p:nvPr>
            <p:ph type="title"/>
          </p:nvPr>
        </p:nvSpPr>
        <p:spPr>
          <a:xfrm>
            <a:off x="2978150" y="381000"/>
            <a:ext cx="4756150" cy="474663"/>
          </a:xfrm>
        </p:spPr>
        <p:txBody>
          <a:bodyPr/>
          <a:lstStyle/>
          <a:p>
            <a:r>
              <a:rPr lang="en-US"/>
              <a:t>Numerical Functions (2)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43C26CB-2C6E-3D45-8A62-377560C8EADA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4402138" y="381000"/>
            <a:ext cx="1935162" cy="474663"/>
          </a:xfrm>
        </p:spPr>
        <p:txBody>
          <a:bodyPr/>
          <a:lstStyle/>
          <a:p>
            <a:r>
              <a:rPr lang="en-US"/>
              <a:t>Overview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5950" y="1301750"/>
            <a:ext cx="7924800" cy="5327650"/>
          </a:xfrm>
        </p:spPr>
        <p:txBody>
          <a:bodyPr/>
          <a:lstStyle/>
          <a:p>
            <a:r>
              <a:rPr lang="en-US" sz="2000" dirty="0"/>
              <a:t>The routines described in this tutorial originated in the Fortran version of the the SPICE Toolkit. </a:t>
            </a:r>
          </a:p>
          <a:p>
            <a:r>
              <a:rPr lang="en-US" sz="2000" dirty="0"/>
              <a:t>Many, but not all, of these routines have implementations in the C, IDL, and MATLAB Toolkits. </a:t>
            </a:r>
          </a:p>
          <a:p>
            <a:r>
              <a:rPr lang="en-US" sz="2000" dirty="0"/>
              <a:t>The descriptions include a language “identifier” or set of identifiers prefixed to the routine’s name to indicate which Toolkit language(s) include that routine.</a:t>
            </a:r>
          </a:p>
          <a:p>
            <a:pPr lvl="1"/>
            <a:r>
              <a:rPr lang="en-US" sz="1600" dirty="0"/>
              <a:t>[F] available in Fortran (SPICELIB)</a:t>
            </a:r>
          </a:p>
          <a:p>
            <a:pPr lvl="1"/>
            <a:r>
              <a:rPr lang="en-US" sz="1600" dirty="0"/>
              <a:t>[C] available in C (CSPICE)</a:t>
            </a:r>
          </a:p>
          <a:p>
            <a:pPr lvl="1"/>
            <a:r>
              <a:rPr lang="en-US" sz="1600" dirty="0"/>
              <a:t>[I] available in IDL (Icy)</a:t>
            </a:r>
          </a:p>
          <a:p>
            <a:pPr lvl="1"/>
            <a:r>
              <a:rPr lang="en-US" sz="1600" dirty="0"/>
              <a:t>[M] available in MATLAB (Mice)</a:t>
            </a:r>
          </a:p>
          <a:p>
            <a:r>
              <a:rPr lang="en-US" sz="2000" dirty="0"/>
              <a:t>NAIF adds interfaces to the CSPICE, Icy and Mice Toolkits as needed or when requested by a customer.</a:t>
            </a:r>
          </a:p>
          <a:p>
            <a:r>
              <a:rPr lang="en-US" sz="2000" dirty="0"/>
              <a:t>CSPICE, Icy and Mice do not need all of the functionality implemented in the Fortran Toolkit.</a:t>
            </a:r>
          </a:p>
          <a:p>
            <a:r>
              <a:rPr lang="en-US" sz="2000" dirty="0"/>
              <a:t>NAIF does not attempt to keep track of which functions are implemented in 3</a:t>
            </a:r>
            <a:r>
              <a:rPr lang="en-US" sz="2000" baseline="30000" dirty="0"/>
              <a:t>rd</a:t>
            </a:r>
            <a:r>
              <a:rPr lang="en-US" sz="2000" dirty="0"/>
              <a:t> party toolkits such as </a:t>
            </a:r>
            <a:r>
              <a:rPr lang="en-US" sz="2000" dirty="0" err="1"/>
              <a:t>SpiceyPy</a:t>
            </a:r>
            <a:r>
              <a:rPr lang="en-US" sz="2000" dirty="0"/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4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21507" name="Slide Number Placeholder 5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CD68B91-A634-1D47-9B37-A5E9BF7A2866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1508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304800" y="1600200"/>
            <a:ext cx="4132263" cy="3200400"/>
          </a:xfrm>
          <a:noFill/>
        </p:spPr>
        <p:txBody>
          <a:bodyPr/>
          <a:lstStyle/>
          <a:p>
            <a:r>
              <a:rPr lang="en-US" sz="2000"/>
              <a:t>Text files provide a simple, human readable mechanism for sharing data.</a:t>
            </a:r>
          </a:p>
          <a:p>
            <a:endParaRPr lang="en-US" sz="2000"/>
          </a:p>
          <a:p>
            <a:r>
              <a:rPr lang="en-US" sz="2000"/>
              <a:t>The Toolkit contains several utility routines to assist with the creation and parsing of text, and with the reading and writing of text files.</a:t>
            </a:r>
          </a:p>
        </p:txBody>
      </p:sp>
      <p:sp>
        <p:nvSpPr>
          <p:cNvPr id="21509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267200" y="3200400"/>
            <a:ext cx="4672013" cy="3200400"/>
          </a:xfrm>
          <a:noFill/>
        </p:spPr>
        <p:txBody>
          <a:bodyPr/>
          <a:lstStyle/>
          <a:p>
            <a:pPr lvl="1"/>
            <a:r>
              <a:rPr lang="en-US" sz="1800" dirty="0"/>
              <a:t>[F,C] RDTEXT: read a line of text from a text file*</a:t>
            </a:r>
          </a:p>
          <a:p>
            <a:pPr lvl="1"/>
            <a:r>
              <a:rPr lang="en-US" sz="1800" dirty="0"/>
              <a:t>[F] TOSTDO: write a line of text to standard output</a:t>
            </a:r>
          </a:p>
          <a:p>
            <a:pPr lvl="1"/>
            <a:r>
              <a:rPr lang="en-US" sz="1800" dirty="0"/>
              <a:t>[F,C] PROMPT: display a prompt, wait for and return user’s response</a:t>
            </a:r>
          </a:p>
          <a:p>
            <a:pPr lvl="1"/>
            <a:r>
              <a:rPr lang="en-US" sz="1800" dirty="0"/>
              <a:t>[F] TXTOPN: open a new text file returning a logical unit</a:t>
            </a:r>
          </a:p>
          <a:p>
            <a:pPr lvl="1"/>
            <a:r>
              <a:rPr lang="en-US" sz="1800" dirty="0"/>
              <a:t>[F] WRITLN: write a line of text to the file attached to a logical unit. </a:t>
            </a:r>
          </a:p>
        </p:txBody>
      </p:sp>
      <p:sp>
        <p:nvSpPr>
          <p:cNvPr id="21510" name="Rectangle 7"/>
          <p:cNvSpPr>
            <a:spLocks noGrp="1" noChangeArrowheads="1"/>
          </p:cNvSpPr>
          <p:nvPr>
            <p:ph type="title"/>
          </p:nvPr>
        </p:nvSpPr>
        <p:spPr>
          <a:xfrm>
            <a:off x="4240213" y="381000"/>
            <a:ext cx="2227262" cy="474663"/>
          </a:xfrm>
        </p:spPr>
        <p:txBody>
          <a:bodyPr/>
          <a:lstStyle/>
          <a:p>
            <a:r>
              <a:rPr lang="en-US"/>
              <a:t>Text I/O (1)</a:t>
            </a:r>
          </a:p>
        </p:txBody>
      </p:sp>
      <p:sp>
        <p:nvSpPr>
          <p:cNvPr id="21511" name="Freeform 8"/>
          <p:cNvSpPr>
            <a:spLocks/>
          </p:cNvSpPr>
          <p:nvPr/>
        </p:nvSpPr>
        <p:spPr bwMode="auto">
          <a:xfrm>
            <a:off x="2514600" y="4267200"/>
            <a:ext cx="1828800" cy="723900"/>
          </a:xfrm>
          <a:custGeom>
            <a:avLst/>
            <a:gdLst>
              <a:gd name="T0" fmla="*/ 0 w 1152"/>
              <a:gd name="T1" fmla="*/ 362902500 h 456"/>
              <a:gd name="T2" fmla="*/ 1330642500 w 1152"/>
              <a:gd name="T3" fmla="*/ 1088707500 h 456"/>
              <a:gd name="T4" fmla="*/ 2147483647 w 1152"/>
              <a:gd name="T5" fmla="*/ 0 h 456"/>
              <a:gd name="T6" fmla="*/ 0 60000 65536"/>
              <a:gd name="T7" fmla="*/ 0 60000 65536"/>
              <a:gd name="T8" fmla="*/ 0 60000 65536"/>
              <a:gd name="T9" fmla="*/ 0 w 1152"/>
              <a:gd name="T10" fmla="*/ 0 h 456"/>
              <a:gd name="T11" fmla="*/ 1152 w 1152"/>
              <a:gd name="T12" fmla="*/ 456 h 45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T9" t="T10" r="T11" b="T12"/>
            <a:pathLst>
              <a:path w="1152" h="456">
                <a:moveTo>
                  <a:pt x="0" y="144"/>
                </a:moveTo>
                <a:cubicBezTo>
                  <a:pt x="168" y="300"/>
                  <a:pt x="336" y="456"/>
                  <a:pt x="528" y="432"/>
                </a:cubicBezTo>
                <a:cubicBezTo>
                  <a:pt x="720" y="408"/>
                  <a:pt x="936" y="204"/>
                  <a:pt x="1152" y="0"/>
                </a:cubicBezTo>
              </a:path>
            </a:pathLst>
          </a:custGeom>
          <a:noFill/>
          <a:ln w="38100">
            <a:solidFill>
              <a:schemeClr val="accent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4654550" y="6559550"/>
            <a:ext cx="396109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/>
              <a:t>* The text file must be in native text format for your computer</a:t>
            </a:r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FCBDBC6-E80A-014E-B808-9F76A013CB48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3917950" y="2587625"/>
            <a:ext cx="5180013" cy="3640138"/>
          </a:xfrm>
          <a:prstGeom prst="rect">
            <a:avLst/>
          </a:prstGeom>
          <a:solidFill>
            <a:srgbClr val="CCCC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265113" y="1651000"/>
            <a:ext cx="5608637" cy="622300"/>
          </a:xfrm>
          <a:prstGeom prst="rect">
            <a:avLst/>
          </a:prstGeom>
          <a:solidFill>
            <a:srgbClr val="CCCC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58" name="Rectangle 7"/>
          <p:cNvSpPr>
            <a:spLocks noChangeArrowheads="1"/>
          </p:cNvSpPr>
          <p:nvPr/>
        </p:nvSpPr>
        <p:spPr bwMode="auto">
          <a:xfrm>
            <a:off x="255588" y="1795463"/>
            <a:ext cx="4738478" cy="333527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CALL PROMPT ( 'Filename? ', NAME )</a:t>
            </a: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CALL TOSTDO ( 'You specified the file: '// NAME )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solidFill>
                  <a:schemeClr val="accent2"/>
                </a:solidFill>
                <a:latin typeface="Courier New" charset="0"/>
              </a:rPr>
              <a:t>Now that we have the filename, read </a:t>
            </a:r>
          </a:p>
          <a:p>
            <a:pPr algn="l">
              <a:lnSpc>
                <a:spcPct val="90000"/>
              </a:lnSpc>
            </a:pPr>
            <a:r>
              <a:rPr lang="en-US" sz="1200" b="1" dirty="0">
                <a:solidFill>
                  <a:schemeClr val="accent2"/>
                </a:solidFill>
                <a:latin typeface="Courier New" charset="0"/>
              </a:rPr>
              <a:t>and process its contents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solidFill>
                <a:schemeClr val="accent2"/>
              </a:solidFill>
              <a:latin typeface="Courier New" charset="0"/>
            </a:endParaRP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CALL RDTEXT ( NAME, LINE, EOF )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DO WHILE ( .NOT. EOF )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   process the line just read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   CALL RDTEXT ( NAME, LINE, EOF )</a:t>
            </a:r>
          </a:p>
          <a:p>
            <a:pPr algn="l">
              <a:lnSpc>
                <a:spcPct val="90000"/>
              </a:lnSpc>
            </a:pPr>
            <a:endParaRPr lang="en-US" sz="1200" b="1" dirty="0">
              <a:latin typeface="Courier New" charset="0"/>
            </a:endParaRPr>
          </a:p>
          <a:p>
            <a:pPr algn="l">
              <a:lnSpc>
                <a:spcPct val="90000"/>
              </a:lnSpc>
            </a:pPr>
            <a:r>
              <a:rPr lang="en-US" sz="1200" b="1" dirty="0">
                <a:latin typeface="Courier New" charset="0"/>
              </a:rPr>
              <a:t>END DO</a:t>
            </a:r>
          </a:p>
          <a:p>
            <a:pPr algn="l">
              <a:lnSpc>
                <a:spcPct val="90000"/>
              </a:lnSpc>
            </a:pPr>
            <a:endParaRPr lang="en-US" sz="1200" dirty="0">
              <a:latin typeface="Courier New" charset="0"/>
            </a:endParaRPr>
          </a:p>
          <a:p>
            <a:pPr algn="l" latinLnBrk="1">
              <a:lnSpc>
                <a:spcPct val="90000"/>
              </a:lnSpc>
            </a:pPr>
            <a:endParaRPr lang="en-US" sz="1200" dirty="0">
              <a:latin typeface="Courier New" charset="0"/>
            </a:endParaRPr>
          </a:p>
        </p:txBody>
      </p:sp>
      <p:grpSp>
        <p:nvGrpSpPr>
          <p:cNvPr id="23559" name="Group 59"/>
          <p:cNvGrpSpPr>
            <a:grpSpLocks/>
          </p:cNvGrpSpPr>
          <p:nvPr/>
        </p:nvGrpSpPr>
        <p:grpSpPr bwMode="auto">
          <a:xfrm>
            <a:off x="4013200" y="2667000"/>
            <a:ext cx="4954588" cy="3435350"/>
            <a:chOff x="2528" y="1458"/>
            <a:chExt cx="3121" cy="2164"/>
          </a:xfrm>
        </p:grpSpPr>
        <p:grpSp>
          <p:nvGrpSpPr>
            <p:cNvPr id="23562" name="Group 57"/>
            <p:cNvGrpSpPr>
              <a:grpSpLocks/>
            </p:cNvGrpSpPr>
            <p:nvPr/>
          </p:nvGrpSpPr>
          <p:grpSpPr bwMode="auto">
            <a:xfrm>
              <a:off x="2528" y="1458"/>
              <a:ext cx="3121" cy="2164"/>
              <a:chOff x="2528" y="1458"/>
              <a:chExt cx="3121" cy="2164"/>
            </a:xfrm>
          </p:grpSpPr>
          <p:grpSp>
            <p:nvGrpSpPr>
              <p:cNvPr id="23564" name="Group 39"/>
              <p:cNvGrpSpPr>
                <a:grpSpLocks/>
              </p:cNvGrpSpPr>
              <p:nvPr/>
            </p:nvGrpSpPr>
            <p:grpSpPr bwMode="auto">
              <a:xfrm>
                <a:off x="2528" y="1458"/>
                <a:ext cx="3121" cy="2164"/>
                <a:chOff x="2528" y="1458"/>
                <a:chExt cx="3121" cy="2164"/>
              </a:xfrm>
            </p:grpSpPr>
            <p:grpSp>
              <p:nvGrpSpPr>
                <p:cNvPr id="23582" name="Group 16"/>
                <p:cNvGrpSpPr>
                  <a:grpSpLocks/>
                </p:cNvGrpSpPr>
                <p:nvPr/>
              </p:nvGrpSpPr>
              <p:grpSpPr bwMode="auto">
                <a:xfrm>
                  <a:off x="2528" y="1458"/>
                  <a:ext cx="3121" cy="2164"/>
                  <a:chOff x="2528" y="1458"/>
                  <a:chExt cx="3121" cy="2164"/>
                </a:xfrm>
              </p:grpSpPr>
              <p:grpSp>
                <p:nvGrpSpPr>
                  <p:cNvPr id="23605" name="Group 14"/>
                  <p:cNvGrpSpPr>
                    <a:grpSpLocks/>
                  </p:cNvGrpSpPr>
                  <p:nvPr/>
                </p:nvGrpSpPr>
                <p:grpSpPr bwMode="auto">
                  <a:xfrm>
                    <a:off x="2528" y="1458"/>
                    <a:ext cx="3121" cy="2164"/>
                    <a:chOff x="2528" y="1458"/>
                    <a:chExt cx="3121" cy="2164"/>
                  </a:xfrm>
                </p:grpSpPr>
                <p:sp>
                  <p:nvSpPr>
                    <p:cNvPr id="23607" name="Rectangle 8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28" y="1590"/>
                      <a:ext cx="3121" cy="2031"/>
                    </a:xfrm>
                    <a:prstGeom prst="rect">
                      <a:avLst/>
                    </a:prstGeom>
                    <a:solidFill>
                      <a:srgbClr val="6F6F6F"/>
                    </a:solidFill>
                    <a:ln w="12700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08" name="Rectangle 9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670" y="1542"/>
                      <a:ext cx="2979" cy="2080"/>
                    </a:xfrm>
                    <a:prstGeom prst="rect">
                      <a:avLst/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09" name="Rectangle 10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28" y="1458"/>
                      <a:ext cx="3121" cy="131"/>
                    </a:xfrm>
                    <a:prstGeom prst="rect">
                      <a:avLst/>
                    </a:prstGeom>
                    <a:solidFill>
                      <a:schemeClr val="tx1"/>
                    </a:solidFill>
                    <a:ln w="12700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10" name="Rectangle 1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28" y="3587"/>
                      <a:ext cx="3121" cy="35"/>
                    </a:xfrm>
                    <a:prstGeom prst="rect">
                      <a:avLst/>
                    </a:prstGeom>
                    <a:solidFill>
                      <a:srgbClr val="ABABAB"/>
                    </a:solidFill>
                    <a:ln w="12700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11" name="Rectangle 1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670" y="3587"/>
                      <a:ext cx="2850" cy="35"/>
                    </a:xfrm>
                    <a:prstGeom prst="rect">
                      <a:avLst/>
                    </a:prstGeom>
                    <a:noFill/>
                    <a:ln w="12700">
                      <a:solidFill>
                        <a:schemeClr val="tx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12" name="Rectangle 13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39" y="1472"/>
                      <a:ext cx="3098" cy="103"/>
                    </a:xfrm>
                    <a:prstGeom prst="rect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  <p:sp>
                <p:nvSpPr>
                  <p:cNvPr id="23606" name="Rectangle 15"/>
                  <p:cNvSpPr>
                    <a:spLocks noChangeArrowheads="1"/>
                  </p:cNvSpPr>
                  <p:nvPr/>
                </p:nvSpPr>
                <p:spPr bwMode="auto">
                  <a:xfrm>
                    <a:off x="3779" y="1471"/>
                    <a:ext cx="560" cy="103"/>
                  </a:xfrm>
                  <a:prstGeom prst="rect">
                    <a:avLst/>
                  </a:prstGeom>
                  <a:noFill/>
                  <a:ln w="12700">
                    <a:noFill/>
                    <a:miter lim="800000"/>
                    <a:headEnd/>
                    <a:tailEnd/>
                  </a:ln>
                </p:spPr>
                <p:txBody>
                  <a:bodyPr wrap="none" lIns="52388" tIns="26988" rIns="52388" bIns="26988">
                    <a:prstTxWarp prst="textNoShape">
                      <a:avLst/>
                    </a:prstTxWarp>
                    <a:spAutoFit/>
                  </a:bodyPr>
                  <a:lstStyle/>
                  <a:p>
                    <a:pPr algn="l" defTabSz="288925">
                      <a:lnSpc>
                        <a:spcPct val="90000"/>
                      </a:lnSpc>
                    </a:pPr>
                    <a:r>
                      <a:rPr lang="en-US" sz="800">
                        <a:solidFill>
                          <a:schemeClr val="bg1"/>
                        </a:solidFill>
                      </a:rPr>
                      <a:t>Terminal Window</a:t>
                    </a:r>
                  </a:p>
                </p:txBody>
              </p:sp>
            </p:grpSp>
            <p:grpSp>
              <p:nvGrpSpPr>
                <p:cNvPr id="23583" name="Group 25"/>
                <p:cNvGrpSpPr>
                  <a:grpSpLocks/>
                </p:cNvGrpSpPr>
                <p:nvPr/>
              </p:nvGrpSpPr>
              <p:grpSpPr bwMode="auto">
                <a:xfrm>
                  <a:off x="2535" y="2235"/>
                  <a:ext cx="108" cy="969"/>
                  <a:chOff x="2535" y="2235"/>
                  <a:chExt cx="108" cy="969"/>
                </a:xfrm>
              </p:grpSpPr>
              <p:grpSp>
                <p:nvGrpSpPr>
                  <p:cNvPr id="23597" name="Group 21"/>
                  <p:cNvGrpSpPr>
                    <a:grpSpLocks/>
                  </p:cNvGrpSpPr>
                  <p:nvPr/>
                </p:nvGrpSpPr>
                <p:grpSpPr bwMode="auto">
                  <a:xfrm>
                    <a:off x="2535" y="2235"/>
                    <a:ext cx="108" cy="969"/>
                    <a:chOff x="2535" y="2235"/>
                    <a:chExt cx="108" cy="969"/>
                  </a:xfrm>
                </p:grpSpPr>
                <p:sp>
                  <p:nvSpPr>
                    <p:cNvPr id="23601" name="Rectangle 17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43" y="2240"/>
                      <a:ext cx="99" cy="956"/>
                    </a:xfrm>
                    <a:prstGeom prst="rect">
                      <a:avLst/>
                    </a:prstGeom>
                    <a:solidFill>
                      <a:schemeClr val="bg2"/>
                    </a:solidFill>
                    <a:ln w="25400">
                      <a:solidFill>
                        <a:srgbClr val="081D58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grpSp>
                  <p:nvGrpSpPr>
                    <p:cNvPr id="23602" name="Group 20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35" y="2235"/>
                      <a:ext cx="108" cy="969"/>
                      <a:chOff x="2535" y="2235"/>
                      <a:chExt cx="108" cy="969"/>
                    </a:xfrm>
                  </p:grpSpPr>
                  <p:sp>
                    <p:nvSpPr>
                      <p:cNvPr id="23603" name="Line 18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5" y="2235"/>
                        <a:ext cx="0" cy="966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  <p:sp>
                    <p:nvSpPr>
                      <p:cNvPr id="23604" name="Line 19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7" y="3204"/>
                        <a:ext cx="106" cy="0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</p:grpSp>
              </p:grpSp>
              <p:grpSp>
                <p:nvGrpSpPr>
                  <p:cNvPr id="23598" name="Group 24"/>
                  <p:cNvGrpSpPr>
                    <a:grpSpLocks/>
                  </p:cNvGrpSpPr>
                  <p:nvPr/>
                </p:nvGrpSpPr>
                <p:grpSpPr bwMode="auto">
                  <a:xfrm>
                    <a:off x="2590" y="2710"/>
                    <a:ext cx="14" cy="17"/>
                    <a:chOff x="2590" y="2710"/>
                    <a:chExt cx="14" cy="17"/>
                  </a:xfrm>
                </p:grpSpPr>
                <p:sp>
                  <p:nvSpPr>
                    <p:cNvPr id="23599" name="Oval 22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90" y="2710"/>
                      <a:ext cx="14" cy="17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600" name="Oval 23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90" y="2711"/>
                      <a:ext cx="11" cy="13"/>
                    </a:xfrm>
                    <a:prstGeom prst="ellipse">
                      <a:avLst/>
                    </a:prstGeom>
                    <a:solidFill>
                      <a:schemeClr val="tx1"/>
                    </a:solidFill>
                    <a:ln w="12700">
                      <a:solidFill>
                        <a:schemeClr val="tx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23584" name="Group 38"/>
                <p:cNvGrpSpPr>
                  <a:grpSpLocks/>
                </p:cNvGrpSpPr>
                <p:nvPr/>
              </p:nvGrpSpPr>
              <p:grpSpPr bwMode="auto">
                <a:xfrm>
                  <a:off x="2535" y="3296"/>
                  <a:ext cx="109" cy="269"/>
                  <a:chOff x="2535" y="3296"/>
                  <a:chExt cx="109" cy="269"/>
                </a:xfrm>
              </p:grpSpPr>
              <p:grpSp>
                <p:nvGrpSpPr>
                  <p:cNvPr id="23585" name="Group 30"/>
                  <p:cNvGrpSpPr>
                    <a:grpSpLocks/>
                  </p:cNvGrpSpPr>
                  <p:nvPr/>
                </p:nvGrpSpPr>
                <p:grpSpPr bwMode="auto">
                  <a:xfrm>
                    <a:off x="2535" y="3441"/>
                    <a:ext cx="109" cy="124"/>
                    <a:chOff x="2535" y="3441"/>
                    <a:chExt cx="109" cy="124"/>
                  </a:xfrm>
                </p:grpSpPr>
                <p:sp>
                  <p:nvSpPr>
                    <p:cNvPr id="23593" name="Rectangle 26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43" y="3443"/>
                      <a:ext cx="99" cy="114"/>
                    </a:xfrm>
                    <a:prstGeom prst="rect">
                      <a:avLst/>
                    </a:prstGeom>
                    <a:solidFill>
                      <a:schemeClr val="bg2"/>
                    </a:solidFill>
                    <a:ln w="25400">
                      <a:solidFill>
                        <a:srgbClr val="081D58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grpSp>
                  <p:nvGrpSpPr>
                    <p:cNvPr id="23594" name="Group 29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35" y="3441"/>
                      <a:ext cx="109" cy="124"/>
                      <a:chOff x="2535" y="3441"/>
                      <a:chExt cx="109" cy="124"/>
                    </a:xfrm>
                  </p:grpSpPr>
                  <p:sp>
                    <p:nvSpPr>
                      <p:cNvPr id="23595" name="Line 27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5" y="3441"/>
                        <a:ext cx="0" cy="121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  <p:sp>
                    <p:nvSpPr>
                      <p:cNvPr id="23596" name="Line 28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7" y="3565"/>
                        <a:ext cx="107" cy="0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</p:grpSp>
              </p:grpSp>
              <p:grpSp>
                <p:nvGrpSpPr>
                  <p:cNvPr id="23586" name="Group 35"/>
                  <p:cNvGrpSpPr>
                    <a:grpSpLocks/>
                  </p:cNvGrpSpPr>
                  <p:nvPr/>
                </p:nvGrpSpPr>
                <p:grpSpPr bwMode="auto">
                  <a:xfrm>
                    <a:off x="2535" y="3296"/>
                    <a:ext cx="109" cy="125"/>
                    <a:chOff x="2535" y="3296"/>
                    <a:chExt cx="109" cy="125"/>
                  </a:xfrm>
                </p:grpSpPr>
                <p:sp>
                  <p:nvSpPr>
                    <p:cNvPr id="23589" name="Rectangle 31"/>
                    <p:cNvSpPr>
                      <a:spLocks noChangeArrowheads="1"/>
                    </p:cNvSpPr>
                    <p:nvPr/>
                  </p:nvSpPr>
                  <p:spPr bwMode="auto">
                    <a:xfrm>
                      <a:off x="2543" y="3299"/>
                      <a:ext cx="99" cy="114"/>
                    </a:xfrm>
                    <a:prstGeom prst="rect">
                      <a:avLst/>
                    </a:prstGeom>
                    <a:solidFill>
                      <a:schemeClr val="bg2"/>
                    </a:solidFill>
                    <a:ln w="25400">
                      <a:solidFill>
                        <a:srgbClr val="081D58"/>
                      </a:solidFill>
                      <a:miter lim="800000"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grpSp>
                  <p:nvGrpSpPr>
                    <p:cNvPr id="23590" name="Group 34"/>
                    <p:cNvGrpSpPr>
                      <a:grpSpLocks/>
                    </p:cNvGrpSpPr>
                    <p:nvPr/>
                  </p:nvGrpSpPr>
                  <p:grpSpPr bwMode="auto">
                    <a:xfrm>
                      <a:off x="2535" y="3296"/>
                      <a:ext cx="109" cy="125"/>
                      <a:chOff x="2535" y="3296"/>
                      <a:chExt cx="109" cy="125"/>
                    </a:xfrm>
                  </p:grpSpPr>
                  <p:sp>
                    <p:nvSpPr>
                      <p:cNvPr id="23591" name="Line 32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5" y="3296"/>
                        <a:ext cx="0" cy="121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  <p:sp>
                    <p:nvSpPr>
                      <p:cNvPr id="23592" name="Line 33"/>
                      <p:cNvSpPr>
                        <a:spLocks noChangeShapeType="1"/>
                      </p:cNvSpPr>
                      <p:nvPr/>
                    </p:nvSpPr>
                    <p:spPr bwMode="auto">
                      <a:xfrm>
                        <a:off x="2537" y="3421"/>
                        <a:ext cx="107" cy="0"/>
                      </a:xfrm>
                      <a:prstGeom prst="line">
                        <a:avLst/>
                      </a:prstGeom>
                      <a:noFill/>
                      <a:ln w="12700">
                        <a:solidFill>
                          <a:schemeClr val="bg1"/>
                        </a:solidFill>
                        <a:round/>
                        <a:headEnd/>
                        <a:tailEnd/>
                      </a:ln>
                    </p:spPr>
                    <p:txBody>
                      <a:bodyPr wrap="none" anchor="ctr">
                        <a:prstTxWarp prst="textNoShape">
                          <a:avLst/>
                        </a:prstTxWarp>
                      </a:bodyPr>
                      <a:lstStyle/>
                      <a:p>
                        <a:endParaRPr lang="en-US"/>
                      </a:p>
                    </p:txBody>
                  </p:sp>
                </p:grpSp>
              </p:grpSp>
              <p:sp>
                <p:nvSpPr>
                  <p:cNvPr id="23587" name="Freeform 36"/>
                  <p:cNvSpPr>
                    <a:spLocks/>
                  </p:cNvSpPr>
                  <p:nvPr/>
                </p:nvSpPr>
                <p:spPr bwMode="auto">
                  <a:xfrm>
                    <a:off x="2575" y="3472"/>
                    <a:ext cx="42" cy="59"/>
                  </a:xfrm>
                  <a:custGeom>
                    <a:avLst/>
                    <a:gdLst>
                      <a:gd name="T0" fmla="*/ 19 w 42"/>
                      <a:gd name="T1" fmla="*/ 0 h 59"/>
                      <a:gd name="T2" fmla="*/ 0 w 42"/>
                      <a:gd name="T3" fmla="*/ 58 h 59"/>
                      <a:gd name="T4" fmla="*/ 41 w 42"/>
                      <a:gd name="T5" fmla="*/ 58 h 59"/>
                      <a:gd name="T6" fmla="*/ 19 w 42"/>
                      <a:gd name="T7" fmla="*/ 0 h 59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  <a:gd name="T12" fmla="*/ 0 w 42"/>
                      <a:gd name="T13" fmla="*/ 0 h 59"/>
                      <a:gd name="T14" fmla="*/ 42 w 42"/>
                      <a:gd name="T15" fmla="*/ 59 h 59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T12" t="T13" r="T14" b="T15"/>
                    <a:pathLst>
                      <a:path w="42" h="59">
                        <a:moveTo>
                          <a:pt x="19" y="0"/>
                        </a:moveTo>
                        <a:lnTo>
                          <a:pt x="0" y="58"/>
                        </a:lnTo>
                        <a:lnTo>
                          <a:pt x="41" y="58"/>
                        </a:lnTo>
                        <a:lnTo>
                          <a:pt x="19" y="0"/>
                        </a:lnTo>
                      </a:path>
                    </a:pathLst>
                  </a:custGeom>
                  <a:solidFill>
                    <a:schemeClr val="tx1"/>
                  </a:solidFill>
                  <a:ln w="12700" cap="rnd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3588" name="Freeform 37"/>
                  <p:cNvSpPr>
                    <a:spLocks/>
                  </p:cNvSpPr>
                  <p:nvPr/>
                </p:nvSpPr>
                <p:spPr bwMode="auto">
                  <a:xfrm>
                    <a:off x="2574" y="3327"/>
                    <a:ext cx="42" cy="59"/>
                  </a:xfrm>
                  <a:custGeom>
                    <a:avLst/>
                    <a:gdLst>
                      <a:gd name="T0" fmla="*/ 20 w 42"/>
                      <a:gd name="T1" fmla="*/ 58 h 59"/>
                      <a:gd name="T2" fmla="*/ 0 w 42"/>
                      <a:gd name="T3" fmla="*/ 0 h 59"/>
                      <a:gd name="T4" fmla="*/ 41 w 42"/>
                      <a:gd name="T5" fmla="*/ 0 h 59"/>
                      <a:gd name="T6" fmla="*/ 20 w 42"/>
                      <a:gd name="T7" fmla="*/ 58 h 59"/>
                      <a:gd name="T8" fmla="*/ 0 60000 65536"/>
                      <a:gd name="T9" fmla="*/ 0 60000 65536"/>
                      <a:gd name="T10" fmla="*/ 0 60000 65536"/>
                      <a:gd name="T11" fmla="*/ 0 60000 65536"/>
                      <a:gd name="T12" fmla="*/ 0 w 42"/>
                      <a:gd name="T13" fmla="*/ 0 h 59"/>
                      <a:gd name="T14" fmla="*/ 42 w 42"/>
                      <a:gd name="T15" fmla="*/ 59 h 59"/>
                    </a:gdLst>
                    <a:ahLst/>
                    <a:cxnLst>
                      <a:cxn ang="T8">
                        <a:pos x="T0" y="T1"/>
                      </a:cxn>
                      <a:cxn ang="T9">
                        <a:pos x="T2" y="T3"/>
                      </a:cxn>
                      <a:cxn ang="T10">
                        <a:pos x="T4" y="T5"/>
                      </a:cxn>
                      <a:cxn ang="T11">
                        <a:pos x="T6" y="T7"/>
                      </a:cxn>
                    </a:cxnLst>
                    <a:rect l="T12" t="T13" r="T14" b="T15"/>
                    <a:pathLst>
                      <a:path w="42" h="59">
                        <a:moveTo>
                          <a:pt x="20" y="58"/>
                        </a:moveTo>
                        <a:lnTo>
                          <a:pt x="0" y="0"/>
                        </a:lnTo>
                        <a:lnTo>
                          <a:pt x="41" y="0"/>
                        </a:lnTo>
                        <a:lnTo>
                          <a:pt x="20" y="58"/>
                        </a:lnTo>
                      </a:path>
                    </a:pathLst>
                  </a:custGeom>
                  <a:solidFill>
                    <a:schemeClr val="tx1"/>
                  </a:solidFill>
                  <a:ln w="12700" cap="rnd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3565" name="Group 47"/>
              <p:cNvGrpSpPr>
                <a:grpSpLocks/>
              </p:cNvGrpSpPr>
              <p:nvPr/>
            </p:nvGrpSpPr>
            <p:grpSpPr bwMode="auto">
              <a:xfrm>
                <a:off x="2546" y="1480"/>
                <a:ext cx="70" cy="78"/>
                <a:chOff x="2546" y="1480"/>
                <a:chExt cx="70" cy="78"/>
              </a:xfrm>
            </p:grpSpPr>
            <p:sp>
              <p:nvSpPr>
                <p:cNvPr id="23575" name="Rectangle 40"/>
                <p:cNvSpPr>
                  <a:spLocks noChangeArrowheads="1"/>
                </p:cNvSpPr>
                <p:nvPr/>
              </p:nvSpPr>
              <p:spPr bwMode="auto">
                <a:xfrm>
                  <a:off x="2550" y="1480"/>
                  <a:ext cx="66" cy="74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3576" name="Group 43"/>
                <p:cNvGrpSpPr>
                  <a:grpSpLocks/>
                </p:cNvGrpSpPr>
                <p:nvPr/>
              </p:nvGrpSpPr>
              <p:grpSpPr bwMode="auto">
                <a:xfrm>
                  <a:off x="2546" y="1481"/>
                  <a:ext cx="67" cy="77"/>
                  <a:chOff x="2546" y="1481"/>
                  <a:chExt cx="67" cy="77"/>
                </a:xfrm>
              </p:grpSpPr>
              <p:sp>
                <p:nvSpPr>
                  <p:cNvPr id="23580" name="Line 41"/>
                  <p:cNvSpPr>
                    <a:spLocks noChangeShapeType="1"/>
                  </p:cNvSpPr>
                  <p:nvPr/>
                </p:nvSpPr>
                <p:spPr bwMode="auto">
                  <a:xfrm>
                    <a:off x="2546" y="1481"/>
                    <a:ext cx="0" cy="74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3581" name="Line 42"/>
                  <p:cNvSpPr>
                    <a:spLocks noChangeShapeType="1"/>
                  </p:cNvSpPr>
                  <p:nvPr/>
                </p:nvSpPr>
                <p:spPr bwMode="auto">
                  <a:xfrm>
                    <a:off x="2551" y="1558"/>
                    <a:ext cx="62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3577" name="Group 46"/>
                <p:cNvGrpSpPr>
                  <a:grpSpLocks/>
                </p:cNvGrpSpPr>
                <p:nvPr/>
              </p:nvGrpSpPr>
              <p:grpSpPr bwMode="auto">
                <a:xfrm>
                  <a:off x="2566" y="1497"/>
                  <a:ext cx="34" cy="43"/>
                  <a:chOff x="2566" y="1497"/>
                  <a:chExt cx="34" cy="43"/>
                </a:xfrm>
              </p:grpSpPr>
              <p:sp>
                <p:nvSpPr>
                  <p:cNvPr id="23578" name="Rectangle 44"/>
                  <p:cNvSpPr>
                    <a:spLocks noChangeArrowheads="1"/>
                  </p:cNvSpPr>
                  <p:nvPr/>
                </p:nvSpPr>
                <p:spPr bwMode="auto">
                  <a:xfrm>
                    <a:off x="2566" y="1497"/>
                    <a:ext cx="34" cy="43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3579" name="Rectangle 45"/>
                  <p:cNvSpPr>
                    <a:spLocks noChangeArrowheads="1"/>
                  </p:cNvSpPr>
                  <p:nvPr/>
                </p:nvSpPr>
                <p:spPr bwMode="auto">
                  <a:xfrm>
                    <a:off x="2566" y="1497"/>
                    <a:ext cx="34" cy="13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3566" name="Group 56"/>
              <p:cNvGrpSpPr>
                <a:grpSpLocks/>
              </p:cNvGrpSpPr>
              <p:nvPr/>
            </p:nvGrpSpPr>
            <p:grpSpPr bwMode="auto">
              <a:xfrm>
                <a:off x="5552" y="1484"/>
                <a:ext cx="69" cy="78"/>
                <a:chOff x="5552" y="1484"/>
                <a:chExt cx="69" cy="78"/>
              </a:xfrm>
            </p:grpSpPr>
            <p:grpSp>
              <p:nvGrpSpPr>
                <p:cNvPr id="23567" name="Group 52"/>
                <p:cNvGrpSpPr>
                  <a:grpSpLocks/>
                </p:cNvGrpSpPr>
                <p:nvPr/>
              </p:nvGrpSpPr>
              <p:grpSpPr bwMode="auto">
                <a:xfrm>
                  <a:off x="5552" y="1484"/>
                  <a:ext cx="69" cy="78"/>
                  <a:chOff x="5552" y="1484"/>
                  <a:chExt cx="69" cy="78"/>
                </a:xfrm>
              </p:grpSpPr>
              <p:sp>
                <p:nvSpPr>
                  <p:cNvPr id="23571" name="Rectangle 48"/>
                  <p:cNvSpPr>
                    <a:spLocks noChangeArrowheads="1"/>
                  </p:cNvSpPr>
                  <p:nvPr/>
                </p:nvSpPr>
                <p:spPr bwMode="auto">
                  <a:xfrm>
                    <a:off x="5556" y="1484"/>
                    <a:ext cx="65" cy="74"/>
                  </a:xfrm>
                  <a:prstGeom prst="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23572" name="Group 51"/>
                  <p:cNvGrpSpPr>
                    <a:grpSpLocks/>
                  </p:cNvGrpSpPr>
                  <p:nvPr/>
                </p:nvGrpSpPr>
                <p:grpSpPr bwMode="auto">
                  <a:xfrm>
                    <a:off x="5552" y="1484"/>
                    <a:ext cx="69" cy="78"/>
                    <a:chOff x="5552" y="1484"/>
                    <a:chExt cx="69" cy="78"/>
                  </a:xfrm>
                </p:grpSpPr>
                <p:sp>
                  <p:nvSpPr>
                    <p:cNvPr id="23573" name="Line 4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552" y="1484"/>
                      <a:ext cx="0" cy="74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3574" name="Line 5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557" y="1562"/>
                      <a:ext cx="64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23568" name="Group 55"/>
                <p:cNvGrpSpPr>
                  <a:grpSpLocks/>
                </p:cNvGrpSpPr>
                <p:nvPr/>
              </p:nvGrpSpPr>
              <p:grpSpPr bwMode="auto">
                <a:xfrm>
                  <a:off x="5566" y="1484"/>
                  <a:ext cx="45" cy="72"/>
                  <a:chOff x="5566" y="1484"/>
                  <a:chExt cx="45" cy="72"/>
                </a:xfrm>
              </p:grpSpPr>
              <p:sp>
                <p:nvSpPr>
                  <p:cNvPr id="23569" name="Line 53"/>
                  <p:cNvSpPr>
                    <a:spLocks noChangeShapeType="1"/>
                  </p:cNvSpPr>
                  <p:nvPr/>
                </p:nvSpPr>
                <p:spPr bwMode="auto">
                  <a:xfrm>
                    <a:off x="5566" y="1493"/>
                    <a:ext cx="45" cy="56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3570" name="Line 54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5566" y="1484"/>
                    <a:ext cx="45" cy="72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23563" name="Rectangle 58"/>
            <p:cNvSpPr>
              <a:spLocks noChangeArrowheads="1"/>
            </p:cNvSpPr>
            <p:nvPr/>
          </p:nvSpPr>
          <p:spPr bwMode="auto">
            <a:xfrm>
              <a:off x="2690" y="1631"/>
              <a:ext cx="1746" cy="206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52388" tIns="26988" rIns="52388" bIns="26988">
              <a:prstTxWarp prst="textNoShape">
                <a:avLst/>
              </a:prstTxWarp>
              <a:spAutoFit/>
            </a:bodyPr>
            <a:lstStyle/>
            <a:p>
              <a:pPr algn="l" defTabSz="288925">
                <a:lnSpc>
                  <a:spcPct val="90000"/>
                </a:lnSpc>
              </a:pPr>
              <a:r>
                <a:rPr lang="en-US" sz="1000" b="1">
                  <a:latin typeface="Courier New" charset="0"/>
                </a:rPr>
                <a:t>Filename?</a:t>
              </a:r>
              <a:r>
                <a:rPr lang="en-US" sz="1000">
                  <a:solidFill>
                    <a:schemeClr val="tx2"/>
                  </a:solidFill>
                  <a:latin typeface="Courier New" charset="0"/>
                </a:rPr>
                <a:t> </a:t>
              </a:r>
              <a:r>
                <a:rPr lang="en-US" sz="1000" b="1">
                  <a:solidFill>
                    <a:schemeClr val="accent1"/>
                  </a:solidFill>
                  <a:latin typeface="Courier New" charset="0"/>
                </a:rPr>
                <a:t>mydata.file</a:t>
              </a:r>
            </a:p>
            <a:p>
              <a:pPr algn="l" defTabSz="288925">
                <a:lnSpc>
                  <a:spcPct val="90000"/>
                </a:lnSpc>
              </a:pPr>
              <a:r>
                <a:rPr lang="en-US" sz="1000" b="1">
                  <a:latin typeface="Courier New" charset="0"/>
                </a:rPr>
                <a:t>You specified the file: mydata.file</a:t>
              </a:r>
            </a:p>
          </p:txBody>
        </p:sp>
      </p:grpSp>
      <p:sp>
        <p:nvSpPr>
          <p:cNvPr id="23560" name="Line 60"/>
          <p:cNvSpPr>
            <a:spLocks noChangeShapeType="1"/>
          </p:cNvSpPr>
          <p:nvPr/>
        </p:nvSpPr>
        <p:spPr bwMode="auto">
          <a:xfrm>
            <a:off x="5065713" y="1973263"/>
            <a:ext cx="201612" cy="900112"/>
          </a:xfrm>
          <a:prstGeom prst="line">
            <a:avLst/>
          </a:prstGeom>
          <a:noFill/>
          <a:ln w="50800">
            <a:solidFill>
              <a:schemeClr val="accent1"/>
            </a:solidFill>
            <a:round/>
            <a:headEnd type="triangle" w="med" len="med"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3561" name="Rectangle 61"/>
          <p:cNvSpPr>
            <a:spLocks noGrp="1" noChangeArrowheads="1"/>
          </p:cNvSpPr>
          <p:nvPr>
            <p:ph type="title"/>
          </p:nvPr>
        </p:nvSpPr>
        <p:spPr>
          <a:xfrm>
            <a:off x="4238625" y="381000"/>
            <a:ext cx="2227263" cy="474663"/>
          </a:xfrm>
        </p:spPr>
        <p:txBody>
          <a:bodyPr/>
          <a:lstStyle/>
          <a:p>
            <a:r>
              <a:rPr lang="en-US"/>
              <a:t>Text I/O (2)</a:t>
            </a:r>
          </a:p>
        </p:txBody>
      </p:sp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26988" y="6619875"/>
            <a:ext cx="2868612" cy="250825"/>
          </a:xfrm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25603" name="Slide Number Placeholder 4"/>
          <p:cNvSpPr>
            <a:spLocks noGrp="1"/>
          </p:cNvSpPr>
          <p:nvPr>
            <p:ph type="sldNum" sz="quarter" idx="11"/>
          </p:nvPr>
        </p:nvSpPr>
        <p:spPr>
          <a:xfrm>
            <a:off x="7269163" y="6619875"/>
            <a:ext cx="1887537" cy="250825"/>
          </a:xfrm>
          <a:noFill/>
        </p:spPr>
        <p:txBody>
          <a:bodyPr/>
          <a:lstStyle/>
          <a:p>
            <a:fld id="{F029E479-CDBC-E24A-91E2-F76A778089CC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924800" cy="4191000"/>
          </a:xfrm>
          <a:noFill/>
        </p:spPr>
        <p:txBody>
          <a:bodyPr/>
          <a:lstStyle/>
          <a:p>
            <a:r>
              <a:rPr lang="en-US" sz="2000" dirty="0"/>
              <a:t>Logical unit management - Fortran specific</a:t>
            </a:r>
            <a:endParaRPr lang="en-US" dirty="0"/>
          </a:p>
          <a:p>
            <a:pPr lvl="1"/>
            <a:r>
              <a:rPr lang="en-US" dirty="0"/>
              <a:t>[F] RESLUN:  (reserve logical unit) prohibits SPICE systems from using specified units.</a:t>
            </a:r>
          </a:p>
          <a:p>
            <a:pPr lvl="1"/>
            <a:r>
              <a:rPr lang="en-US" dirty="0"/>
              <a:t>[F] FRELUN:  (free logical unit) places “reserved” units back into service for SPICE.</a:t>
            </a:r>
          </a:p>
          <a:p>
            <a:pPr lvl="1"/>
            <a:r>
              <a:rPr lang="en-US" dirty="0"/>
              <a:t>[F] GETLUN:  (get logical unit) locates an unused, unreserved logical unit.</a:t>
            </a:r>
          </a:p>
          <a:p>
            <a:r>
              <a:rPr lang="en-US" sz="2000" dirty="0"/>
              <a:t>Determine whether or not a file exists</a:t>
            </a:r>
            <a:endParaRPr lang="en-US" dirty="0"/>
          </a:p>
          <a:p>
            <a:pPr lvl="1"/>
            <a:r>
              <a:rPr lang="en-US" dirty="0"/>
              <a:t>[F,C,I] EXISTS</a:t>
            </a:r>
          </a:p>
          <a:p>
            <a:r>
              <a:rPr lang="en-US" sz="2000" dirty="0"/>
              <a:t>Delete an existing file</a:t>
            </a:r>
            <a:endParaRPr lang="en-US" dirty="0"/>
          </a:p>
          <a:p>
            <a:pPr lvl="1"/>
            <a:r>
              <a:rPr lang="en-US" dirty="0"/>
              <a:t>[F] DELFIL</a:t>
            </a:r>
          </a:p>
        </p:txBody>
      </p:sp>
      <p:sp>
        <p:nvSpPr>
          <p:cNvPr id="25605" name="Rectangle 6"/>
          <p:cNvSpPr>
            <a:spLocks noGrp="1" noChangeArrowheads="1"/>
          </p:cNvSpPr>
          <p:nvPr>
            <p:ph type="title"/>
          </p:nvPr>
        </p:nvSpPr>
        <p:spPr>
          <a:xfrm>
            <a:off x="3822700" y="363538"/>
            <a:ext cx="3086100" cy="474662"/>
          </a:xfrm>
        </p:spPr>
        <p:txBody>
          <a:bodyPr/>
          <a:lstStyle/>
          <a:p>
            <a:r>
              <a:rPr lang="en-US"/>
              <a:t>File Operations</a:t>
            </a:r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276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F2FA142-A293-CF44-9EDC-66E652ACC835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924800" cy="473075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Breaking apart a list</a:t>
            </a: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[F,C,I] LPARSE: parses a list of items delimited by a single character.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[F,C] LPARSM: parses a list of items separated by multiple delimiters.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[F,C,I,M] NEXTWD: returns the next word in a given character string.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[F,C,I,M] NTHWD: returns the nth word in a string and the location of the word in the string.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[F,C] KXTRCT: extracts a substring starting with a keyword.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Removing unwanted parts of a string</a:t>
            </a: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[F,C,I] CMPRSS: compresses a character string by removing instances of more than N consecutive occurrences of a specified character.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[F] ASTRIP: removes a set ASCII characters from a string.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[F] REMSUB: removes a substring from a string.</a:t>
            </a:r>
          </a:p>
          <a:p>
            <a:pPr>
              <a:lnSpc>
                <a:spcPct val="80000"/>
              </a:lnSpc>
            </a:pPr>
            <a:endParaRPr lang="en-US" dirty="0"/>
          </a:p>
        </p:txBody>
      </p:sp>
      <p:sp>
        <p:nvSpPr>
          <p:cNvPr id="27653" name="Rectangle 3"/>
          <p:cNvSpPr>
            <a:spLocks noGrp="1" noChangeArrowheads="1"/>
          </p:cNvSpPr>
          <p:nvPr>
            <p:ph type="title"/>
          </p:nvPr>
        </p:nvSpPr>
        <p:spPr>
          <a:xfrm>
            <a:off x="2162175" y="381000"/>
            <a:ext cx="6381750" cy="474663"/>
          </a:xfrm>
        </p:spPr>
        <p:txBody>
          <a:bodyPr/>
          <a:lstStyle/>
          <a:p>
            <a:r>
              <a:rPr lang="en-US"/>
              <a:t>String Manipulation - Parsing (1)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296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070AE9E-DD54-BD45-AE23-F70075C183B2}" type="slidenum">
              <a:rPr lang="en-US" smtClean="0"/>
              <a:pPr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15950" y="1301750"/>
            <a:ext cx="7924800" cy="5334000"/>
          </a:xfrm>
          <a:noFill/>
        </p:spPr>
        <p:txBody>
          <a:bodyPr/>
          <a:lstStyle/>
          <a:p>
            <a:r>
              <a:rPr lang="en-US" sz="2000" dirty="0"/>
              <a:t>Locating substrings</a:t>
            </a:r>
            <a:endParaRPr lang="en-US" dirty="0"/>
          </a:p>
          <a:p>
            <a:pPr lvl="1"/>
            <a:r>
              <a:rPr lang="en-US" dirty="0"/>
              <a:t>[F] LTRIM, RTRIM: return the location of the leftmost or rightmost non-blank character.</a:t>
            </a:r>
          </a:p>
          <a:p>
            <a:pPr lvl="1"/>
            <a:r>
              <a:rPr lang="en-US" dirty="0"/>
              <a:t>[F,C] POS, CPOS, POSR, CPOSR, NCPOS, NCPOSR: locate substring or member of specified character set searching forward or backward.</a:t>
            </a:r>
            <a:endParaRPr lang="en-US" sz="2000" dirty="0"/>
          </a:p>
          <a:p>
            <a:r>
              <a:rPr lang="en-US" sz="2000" dirty="0"/>
              <a:t>Pattern matching</a:t>
            </a:r>
            <a:endParaRPr lang="en-US" dirty="0"/>
          </a:p>
          <a:p>
            <a:pPr lvl="1"/>
            <a:r>
              <a:rPr lang="en-US" dirty="0"/>
              <a:t>[F,C,I] MATCHI: matches a string against a wildcard template, case insensitive.</a:t>
            </a:r>
          </a:p>
          <a:p>
            <a:pPr lvl="1"/>
            <a:r>
              <a:rPr lang="en-US" dirty="0"/>
              <a:t>[F,C,I] MATCHW: matches a string against a wildcard template, case sensitive.</a:t>
            </a:r>
          </a:p>
          <a:p>
            <a:r>
              <a:rPr lang="en-US" sz="2000" dirty="0"/>
              <a:t>Extracting numeric and time data</a:t>
            </a:r>
            <a:endParaRPr lang="en-US" dirty="0"/>
          </a:p>
          <a:p>
            <a:pPr lvl="1"/>
            <a:r>
              <a:rPr lang="en-US" dirty="0"/>
              <a:t>[F] NPARSD, NPARSI, DXTRCT, TPARTV</a:t>
            </a:r>
          </a:p>
          <a:p>
            <a:pPr lvl="1"/>
            <a:r>
              <a:rPr lang="en-US" dirty="0"/>
              <a:t>[F,C,I] PRSDP, PRSINT, </a:t>
            </a:r>
          </a:p>
          <a:p>
            <a:pPr lvl="1"/>
            <a:r>
              <a:rPr lang="en-US" dirty="0"/>
              <a:t>[F,C,I,M] TPARSE</a:t>
            </a:r>
          </a:p>
          <a:p>
            <a:r>
              <a:rPr lang="en-US" sz="2000" dirty="0"/>
              <a:t>Heavy duty parsing</a:t>
            </a:r>
            <a:endParaRPr lang="en-US" dirty="0"/>
          </a:p>
          <a:p>
            <a:pPr lvl="1"/>
            <a:r>
              <a:rPr lang="en-US" dirty="0"/>
              <a:t>[F] SCANIT</a:t>
            </a:r>
          </a:p>
        </p:txBody>
      </p:sp>
      <p:sp>
        <p:nvSpPr>
          <p:cNvPr id="29701" name="Rectangle 3"/>
          <p:cNvSpPr>
            <a:spLocks noGrp="1" noChangeArrowheads="1"/>
          </p:cNvSpPr>
          <p:nvPr>
            <p:ph type="title"/>
          </p:nvPr>
        </p:nvSpPr>
        <p:spPr>
          <a:xfrm>
            <a:off x="2162175" y="381000"/>
            <a:ext cx="6381750" cy="474663"/>
          </a:xfrm>
        </p:spPr>
        <p:txBody>
          <a:bodyPr/>
          <a:lstStyle/>
          <a:p>
            <a:r>
              <a:rPr lang="en-US"/>
              <a:t>String Manipulation - Parsing (2)</a:t>
            </a:r>
          </a:p>
        </p:txBody>
      </p:sp>
    </p:spTree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Other Useful Functions</a:t>
            </a:r>
          </a:p>
        </p:txBody>
      </p:sp>
      <p:sp>
        <p:nvSpPr>
          <p:cNvPr id="3174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E04D685-2A16-834A-A76D-27FB29BB56D4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5"/>
          <p:cNvSpPr>
            <a:spLocks noChangeArrowheads="1"/>
          </p:cNvSpPr>
          <p:nvPr/>
        </p:nvSpPr>
        <p:spPr bwMode="auto">
          <a:xfrm>
            <a:off x="962025" y="1833563"/>
            <a:ext cx="2507098" cy="23288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70000"/>
              </a:lnSpc>
            </a:pPr>
            <a:r>
              <a:rPr lang="en-US" sz="1200" b="1" dirty="0">
                <a:solidFill>
                  <a:schemeClr val="tx2"/>
                </a:solidFill>
                <a:latin typeface="Courier New" charset="0"/>
              </a:rPr>
              <a:t>'a dog, a cat, and a cow'</a:t>
            </a:r>
          </a:p>
        </p:txBody>
      </p:sp>
      <p:sp>
        <p:nvSpPr>
          <p:cNvPr id="31749" name="AutoShape 6"/>
          <p:cNvSpPr>
            <a:spLocks noChangeArrowheads="1"/>
          </p:cNvSpPr>
          <p:nvPr/>
        </p:nvSpPr>
        <p:spPr bwMode="auto">
          <a:xfrm>
            <a:off x="3846513" y="1235075"/>
            <a:ext cx="1773237" cy="1289050"/>
          </a:xfrm>
          <a:prstGeom prst="rightArrow">
            <a:avLst>
              <a:gd name="adj1" fmla="val 50000"/>
              <a:gd name="adj2" fmla="val 69360"/>
            </a:avLst>
          </a:prstGeom>
          <a:solidFill>
            <a:srgbClr val="FFFF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0" name="Rectangle 7"/>
          <p:cNvSpPr>
            <a:spLocks noChangeArrowheads="1"/>
          </p:cNvSpPr>
          <p:nvPr/>
        </p:nvSpPr>
        <p:spPr bwMode="auto">
          <a:xfrm>
            <a:off x="3968750" y="1682750"/>
            <a:ext cx="1290919" cy="44678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70000"/>
              </a:lnSpc>
            </a:pPr>
            <a:r>
              <a:rPr lang="en-US" sz="1600" b="1" dirty="0" err="1">
                <a:solidFill>
                  <a:schemeClr val="tx2"/>
                </a:solidFill>
                <a:latin typeface="Courier New" charset="0"/>
              </a:rPr>
              <a:t>lparse</a:t>
            </a:r>
            <a:r>
              <a:rPr lang="en-US" sz="1600" b="1" dirty="0">
                <a:solidFill>
                  <a:schemeClr val="tx2"/>
                </a:solidFill>
                <a:latin typeface="Courier New" charset="0"/>
              </a:rPr>
              <a:t> or</a:t>
            </a:r>
          </a:p>
          <a:p>
            <a:pPr algn="l">
              <a:lnSpc>
                <a:spcPct val="70000"/>
              </a:lnSpc>
            </a:pPr>
            <a:r>
              <a:rPr lang="en-US" sz="1600" b="1" dirty="0" err="1">
                <a:solidFill>
                  <a:schemeClr val="tx2"/>
                </a:solidFill>
                <a:latin typeface="Courier New" charset="0"/>
              </a:rPr>
              <a:t>lparsm</a:t>
            </a:r>
            <a:endParaRPr lang="en-US" sz="1600" b="1" dirty="0">
              <a:solidFill>
                <a:schemeClr val="tx2"/>
              </a:solidFill>
              <a:latin typeface="Courier New" charset="0"/>
            </a:endParaRPr>
          </a:p>
        </p:txBody>
      </p:sp>
      <p:grpSp>
        <p:nvGrpSpPr>
          <p:cNvPr id="31751" name="Group 12"/>
          <p:cNvGrpSpPr>
            <a:grpSpLocks/>
          </p:cNvGrpSpPr>
          <p:nvPr/>
        </p:nvGrpSpPr>
        <p:grpSpPr bwMode="auto">
          <a:xfrm>
            <a:off x="6030913" y="1500188"/>
            <a:ext cx="1482725" cy="846137"/>
            <a:chOff x="3799" y="945"/>
            <a:chExt cx="934" cy="533"/>
          </a:xfrm>
        </p:grpSpPr>
        <p:sp>
          <p:nvSpPr>
            <p:cNvPr id="31774" name="Rectangle 8"/>
            <p:cNvSpPr>
              <a:spLocks noChangeArrowheads="1"/>
            </p:cNvSpPr>
            <p:nvPr/>
          </p:nvSpPr>
          <p:spPr bwMode="auto">
            <a:xfrm>
              <a:off x="3799" y="945"/>
              <a:ext cx="759" cy="53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14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'a dog'</a:t>
              </a:r>
            </a:p>
            <a:p>
              <a:pPr algn="l">
                <a:lnSpc>
                  <a:spcPct val="14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'a cat'</a:t>
              </a:r>
            </a:p>
            <a:p>
              <a:pPr algn="l">
                <a:lnSpc>
                  <a:spcPct val="14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'and a cow'</a:t>
              </a:r>
            </a:p>
          </p:txBody>
        </p:sp>
        <p:sp>
          <p:nvSpPr>
            <p:cNvPr id="31775" name="Rectangle 9"/>
            <p:cNvSpPr>
              <a:spLocks noChangeArrowheads="1"/>
            </p:cNvSpPr>
            <p:nvPr/>
          </p:nvSpPr>
          <p:spPr bwMode="auto">
            <a:xfrm>
              <a:off x="3802" y="968"/>
              <a:ext cx="931" cy="152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76" name="Rectangle 10"/>
            <p:cNvSpPr>
              <a:spLocks noChangeArrowheads="1"/>
            </p:cNvSpPr>
            <p:nvPr/>
          </p:nvSpPr>
          <p:spPr bwMode="auto">
            <a:xfrm>
              <a:off x="3802" y="1124"/>
              <a:ext cx="931" cy="152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77" name="Rectangle 11"/>
            <p:cNvSpPr>
              <a:spLocks noChangeArrowheads="1"/>
            </p:cNvSpPr>
            <p:nvPr/>
          </p:nvSpPr>
          <p:spPr bwMode="auto">
            <a:xfrm>
              <a:off x="3802" y="1290"/>
              <a:ext cx="931" cy="152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52" name="Rectangle 13"/>
          <p:cNvSpPr>
            <a:spLocks noChangeArrowheads="1"/>
          </p:cNvSpPr>
          <p:nvPr/>
        </p:nvSpPr>
        <p:spPr bwMode="auto">
          <a:xfrm>
            <a:off x="1046163" y="1758950"/>
            <a:ext cx="2543175" cy="2889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3" name="Rectangle 14"/>
          <p:cNvSpPr>
            <a:spLocks noChangeArrowheads="1"/>
          </p:cNvSpPr>
          <p:nvPr/>
        </p:nvSpPr>
        <p:spPr bwMode="auto">
          <a:xfrm>
            <a:off x="542925" y="3441700"/>
            <a:ext cx="3145093" cy="31752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</a:pPr>
            <a:r>
              <a:rPr lang="en-US" sz="1600" b="1" dirty="0">
                <a:solidFill>
                  <a:schemeClr val="tx2"/>
                </a:solidFill>
                <a:latin typeface="Courier New" charset="0"/>
              </a:rPr>
              <a:t>'Remove   extra  spaces'</a:t>
            </a:r>
          </a:p>
        </p:txBody>
      </p:sp>
      <p:sp>
        <p:nvSpPr>
          <p:cNvPr id="31754" name="AutoShape 15"/>
          <p:cNvSpPr>
            <a:spLocks noChangeArrowheads="1"/>
          </p:cNvSpPr>
          <p:nvPr/>
        </p:nvSpPr>
        <p:spPr bwMode="auto">
          <a:xfrm>
            <a:off x="3783013" y="2927350"/>
            <a:ext cx="1719262" cy="1289050"/>
          </a:xfrm>
          <a:prstGeom prst="rightArrow">
            <a:avLst>
              <a:gd name="adj1" fmla="val 50000"/>
              <a:gd name="adj2" fmla="val 67249"/>
            </a:avLst>
          </a:prstGeom>
          <a:solidFill>
            <a:srgbClr val="FFFF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5" name="Rectangle 16"/>
          <p:cNvSpPr>
            <a:spLocks noChangeArrowheads="1"/>
          </p:cNvSpPr>
          <p:nvPr/>
        </p:nvSpPr>
        <p:spPr bwMode="auto">
          <a:xfrm>
            <a:off x="4021138" y="3441700"/>
            <a:ext cx="1141412" cy="3095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marL="228600" lvl="2" algn="l">
              <a:lnSpc>
                <a:spcPct val="90000"/>
              </a:lnSpc>
            </a:pPr>
            <a:r>
              <a:rPr lang="en-US" sz="1600" b="1">
                <a:solidFill>
                  <a:schemeClr val="tx2"/>
                </a:solidFill>
                <a:latin typeface="Courier New" charset="0"/>
              </a:rPr>
              <a:t>cmprss</a:t>
            </a:r>
          </a:p>
        </p:txBody>
      </p:sp>
      <p:sp>
        <p:nvSpPr>
          <p:cNvPr id="31756" name="Rectangle 17"/>
          <p:cNvSpPr>
            <a:spLocks noChangeArrowheads="1"/>
          </p:cNvSpPr>
          <p:nvPr/>
        </p:nvSpPr>
        <p:spPr bwMode="auto">
          <a:xfrm>
            <a:off x="598488" y="3425825"/>
            <a:ext cx="3084512" cy="32067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7" name="Rectangle 18"/>
          <p:cNvSpPr>
            <a:spLocks noChangeArrowheads="1"/>
          </p:cNvSpPr>
          <p:nvPr/>
        </p:nvSpPr>
        <p:spPr bwMode="auto">
          <a:xfrm>
            <a:off x="5649913" y="3403600"/>
            <a:ext cx="2774800" cy="31752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90000"/>
              </a:lnSpc>
            </a:pPr>
            <a:r>
              <a:rPr lang="en-US" sz="1600" b="1" dirty="0">
                <a:solidFill>
                  <a:schemeClr val="tx2"/>
                </a:solidFill>
                <a:latin typeface="Courier New" charset="0"/>
              </a:rPr>
              <a:t>'Remove extra spaces'</a:t>
            </a:r>
          </a:p>
        </p:txBody>
      </p:sp>
      <p:sp>
        <p:nvSpPr>
          <p:cNvPr id="31758" name="Rectangle 19"/>
          <p:cNvSpPr>
            <a:spLocks noChangeArrowheads="1"/>
          </p:cNvSpPr>
          <p:nvPr/>
        </p:nvSpPr>
        <p:spPr bwMode="auto">
          <a:xfrm>
            <a:off x="5705475" y="3394075"/>
            <a:ext cx="2678113" cy="3143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59" name="AutoShape 20"/>
          <p:cNvSpPr>
            <a:spLocks noChangeArrowheads="1"/>
          </p:cNvSpPr>
          <p:nvPr/>
        </p:nvSpPr>
        <p:spPr bwMode="auto">
          <a:xfrm>
            <a:off x="3894138" y="4737100"/>
            <a:ext cx="1719262" cy="1289050"/>
          </a:xfrm>
          <a:prstGeom prst="rightArrow">
            <a:avLst>
              <a:gd name="adj1" fmla="val 50000"/>
              <a:gd name="adj2" fmla="val 67249"/>
            </a:avLst>
          </a:prstGeom>
          <a:solidFill>
            <a:srgbClr val="FFFF00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760" name="Rectangle 21"/>
          <p:cNvSpPr>
            <a:spLocks noChangeArrowheads="1"/>
          </p:cNvSpPr>
          <p:nvPr/>
        </p:nvSpPr>
        <p:spPr bwMode="auto">
          <a:xfrm>
            <a:off x="3878263" y="5178425"/>
            <a:ext cx="1644650" cy="4064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 algn="l">
              <a:lnSpc>
                <a:spcPct val="130000"/>
              </a:lnSpc>
            </a:pPr>
            <a:r>
              <a:rPr lang="en-US" sz="1600" b="1">
                <a:solidFill>
                  <a:schemeClr val="tx2"/>
                </a:solidFill>
                <a:latin typeface="Courier New" charset="0"/>
              </a:rPr>
              <a:t>matchi( *g*)</a:t>
            </a:r>
          </a:p>
        </p:txBody>
      </p:sp>
      <p:grpSp>
        <p:nvGrpSpPr>
          <p:cNvPr id="31761" name="Group 27"/>
          <p:cNvGrpSpPr>
            <a:grpSpLocks/>
          </p:cNvGrpSpPr>
          <p:nvPr/>
        </p:nvGrpSpPr>
        <p:grpSpPr bwMode="auto">
          <a:xfrm>
            <a:off x="296863" y="4951416"/>
            <a:ext cx="3433762" cy="795338"/>
            <a:chOff x="187" y="3119"/>
            <a:chExt cx="2163" cy="501"/>
          </a:xfrm>
        </p:grpSpPr>
        <p:sp>
          <p:nvSpPr>
            <p:cNvPr id="31769" name="Rectangle 22"/>
            <p:cNvSpPr>
              <a:spLocks noChangeArrowheads="1"/>
            </p:cNvSpPr>
            <p:nvPr/>
          </p:nvSpPr>
          <p:spPr bwMode="auto">
            <a:xfrm>
              <a:off x="187" y="3119"/>
              <a:ext cx="1989" cy="501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13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'Green eggs and ham'</a:t>
              </a:r>
            </a:p>
            <a:p>
              <a:pPr algn="l">
                <a:lnSpc>
                  <a:spcPct val="13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'the cat in the hat'</a:t>
              </a:r>
            </a:p>
            <a:p>
              <a:pPr algn="l">
                <a:lnSpc>
                  <a:spcPct val="13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'how the grinch stole Christmas'</a:t>
              </a:r>
            </a:p>
          </p:txBody>
        </p:sp>
        <p:grpSp>
          <p:nvGrpSpPr>
            <p:cNvPr id="31770" name="Group 26"/>
            <p:cNvGrpSpPr>
              <a:grpSpLocks/>
            </p:cNvGrpSpPr>
            <p:nvPr/>
          </p:nvGrpSpPr>
          <p:grpSpPr bwMode="auto">
            <a:xfrm>
              <a:off x="190" y="3134"/>
              <a:ext cx="2160" cy="474"/>
              <a:chOff x="190" y="3134"/>
              <a:chExt cx="2160" cy="474"/>
            </a:xfrm>
          </p:grpSpPr>
          <p:sp>
            <p:nvSpPr>
              <p:cNvPr id="31771" name="Rectangle 23"/>
              <p:cNvSpPr>
                <a:spLocks noChangeArrowheads="1"/>
              </p:cNvSpPr>
              <p:nvPr/>
            </p:nvSpPr>
            <p:spPr bwMode="auto">
              <a:xfrm>
                <a:off x="190" y="3134"/>
                <a:ext cx="2160" cy="15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772" name="Rectangle 24"/>
              <p:cNvSpPr>
                <a:spLocks noChangeArrowheads="1"/>
              </p:cNvSpPr>
              <p:nvPr/>
            </p:nvSpPr>
            <p:spPr bwMode="auto">
              <a:xfrm>
                <a:off x="190" y="3290"/>
                <a:ext cx="2160" cy="15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773" name="Rectangle 25"/>
              <p:cNvSpPr>
                <a:spLocks noChangeArrowheads="1"/>
              </p:cNvSpPr>
              <p:nvPr/>
            </p:nvSpPr>
            <p:spPr bwMode="auto">
              <a:xfrm>
                <a:off x="190" y="3456"/>
                <a:ext cx="2160" cy="152"/>
              </a:xfrm>
              <a:prstGeom prst="rect">
                <a:avLst/>
              </a:prstGeom>
              <a:noFill/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1762" name="Group 31"/>
          <p:cNvGrpSpPr>
            <a:grpSpLocks/>
          </p:cNvGrpSpPr>
          <p:nvPr/>
        </p:nvGrpSpPr>
        <p:grpSpPr bwMode="auto">
          <a:xfrm>
            <a:off x="5683250" y="5167313"/>
            <a:ext cx="3351213" cy="555625"/>
            <a:chOff x="3580" y="3255"/>
            <a:chExt cx="2111" cy="350"/>
          </a:xfrm>
        </p:grpSpPr>
        <p:sp>
          <p:nvSpPr>
            <p:cNvPr id="31766" name="Rectangle 28"/>
            <p:cNvSpPr>
              <a:spLocks noChangeArrowheads="1"/>
            </p:cNvSpPr>
            <p:nvPr/>
          </p:nvSpPr>
          <p:spPr bwMode="auto">
            <a:xfrm>
              <a:off x="3580" y="3255"/>
              <a:ext cx="1989" cy="35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l">
                <a:lnSpc>
                  <a:spcPct val="13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'green eggs and ham'</a:t>
              </a:r>
            </a:p>
            <a:p>
              <a:pPr algn="l">
                <a:lnSpc>
                  <a:spcPct val="130000"/>
                </a:lnSpc>
              </a:pPr>
              <a:r>
                <a:rPr lang="en-US" sz="1200" b="1" dirty="0">
                  <a:solidFill>
                    <a:schemeClr val="tx2"/>
                  </a:solidFill>
                  <a:latin typeface="Courier New" charset="0"/>
                </a:rPr>
                <a:t>'how the grinch stole Christmas'</a:t>
              </a:r>
            </a:p>
          </p:txBody>
        </p:sp>
        <p:sp>
          <p:nvSpPr>
            <p:cNvPr id="31767" name="Rectangle 29"/>
            <p:cNvSpPr>
              <a:spLocks noChangeArrowheads="1"/>
            </p:cNvSpPr>
            <p:nvPr/>
          </p:nvSpPr>
          <p:spPr bwMode="auto">
            <a:xfrm>
              <a:off x="3583" y="3270"/>
              <a:ext cx="2108" cy="152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768" name="Rectangle 30"/>
            <p:cNvSpPr>
              <a:spLocks noChangeArrowheads="1"/>
            </p:cNvSpPr>
            <p:nvPr/>
          </p:nvSpPr>
          <p:spPr bwMode="auto">
            <a:xfrm>
              <a:off x="3583" y="3426"/>
              <a:ext cx="2108" cy="152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763" name="Rectangle 32"/>
          <p:cNvSpPr>
            <a:spLocks noGrp="1" noChangeArrowheads="1"/>
          </p:cNvSpPr>
          <p:nvPr>
            <p:ph type="title"/>
          </p:nvPr>
        </p:nvSpPr>
        <p:spPr>
          <a:xfrm>
            <a:off x="2162175" y="381000"/>
            <a:ext cx="6381750" cy="474663"/>
          </a:xfrm>
        </p:spPr>
        <p:txBody>
          <a:bodyPr/>
          <a:lstStyle/>
          <a:p>
            <a:r>
              <a:rPr lang="en-US"/>
              <a:t>String Manipulation - Parsing (3)</a:t>
            </a:r>
          </a:p>
        </p:txBody>
      </p:sp>
      <p:sp>
        <p:nvSpPr>
          <p:cNvPr id="31764" name="Text Box 33"/>
          <p:cNvSpPr txBox="1">
            <a:spLocks noChangeArrowheads="1"/>
          </p:cNvSpPr>
          <p:nvPr/>
        </p:nvSpPr>
        <p:spPr bwMode="auto">
          <a:xfrm>
            <a:off x="3886200" y="2438400"/>
            <a:ext cx="1647825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200">
                <a:latin typeface="Courier" charset="0"/>
              </a:rPr>
              <a:t>Split on a comma</a:t>
            </a:r>
          </a:p>
        </p:txBody>
      </p:sp>
      <p:sp>
        <p:nvSpPr>
          <p:cNvPr id="31765" name="Text Box 34"/>
          <p:cNvSpPr txBox="1">
            <a:spLocks noChangeArrowheads="1"/>
          </p:cNvSpPr>
          <p:nvPr/>
        </p:nvSpPr>
        <p:spPr bwMode="auto">
          <a:xfrm>
            <a:off x="3095612" y="6018620"/>
            <a:ext cx="3252814" cy="27699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  <a:spAutoFit/>
          </a:bodyPr>
          <a:lstStyle/>
          <a:p>
            <a:r>
              <a:rPr lang="en-US" sz="1200" dirty="0">
                <a:latin typeface="Courier" charset="0"/>
              </a:rPr>
              <a:t>Match any string containing a </a:t>
            </a:r>
            <a:r>
              <a:rPr lang="en-US" sz="1200" b="1" dirty="0">
                <a:solidFill>
                  <a:schemeClr val="tx2"/>
                </a:solidFill>
                <a:latin typeface="Courier New" charset="0"/>
              </a:rPr>
              <a:t>'</a:t>
            </a:r>
            <a:r>
              <a:rPr lang="en-US" sz="1200" dirty="0">
                <a:latin typeface="Courier" charset="0"/>
              </a:rPr>
              <a:t>g</a:t>
            </a:r>
            <a:r>
              <a:rPr lang="en-US" sz="1200" b="1" dirty="0">
                <a:solidFill>
                  <a:schemeClr val="tx2"/>
                </a:solidFill>
                <a:latin typeface="Courier New" charset="0"/>
              </a:rPr>
              <a:t>'</a:t>
            </a:r>
            <a:endParaRPr lang="en-US" sz="1200" dirty="0">
              <a:latin typeface="Courier" charset="0"/>
            </a:endParaRPr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9096</TotalTime>
  <Words>2563</Words>
  <Application>Microsoft Macintosh PowerPoint</Application>
  <PresentationFormat>Custom</PresentationFormat>
  <Paragraphs>382</Paragraphs>
  <Slides>22</Slides>
  <Notes>22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7" baseType="lpstr">
      <vt:lpstr>Arial</vt:lpstr>
      <vt:lpstr>Courier</vt:lpstr>
      <vt:lpstr>Courier New</vt:lpstr>
      <vt:lpstr>Times New Roman</vt:lpstr>
      <vt:lpstr>SPICE_Presentation</vt:lpstr>
      <vt:lpstr>Other Useful Functions</vt:lpstr>
      <vt:lpstr>Topics</vt:lpstr>
      <vt:lpstr>Overview</vt:lpstr>
      <vt:lpstr>Text I/O (1)</vt:lpstr>
      <vt:lpstr>Text I/O (2)</vt:lpstr>
      <vt:lpstr>File Operations</vt:lpstr>
      <vt:lpstr>String Manipulation - Parsing (1)</vt:lpstr>
      <vt:lpstr>String Manipulation - Parsing (2)</vt:lpstr>
      <vt:lpstr>String Manipulation - Parsing (3)</vt:lpstr>
      <vt:lpstr>String Manipulation - Creating (1)</vt:lpstr>
      <vt:lpstr>String Manipulation - Creating (2)</vt:lpstr>
      <vt:lpstr>String Manipulation - Creating (3)</vt:lpstr>
      <vt:lpstr>Searching, Sorting and Other Array Manipulations (1)</vt:lpstr>
      <vt:lpstr>Searching, Sorting and Other Array Manipulations (2)</vt:lpstr>
      <vt:lpstr>Windows</vt:lpstr>
      <vt:lpstr>Windows Math</vt:lpstr>
      <vt:lpstr>Symbol Tables</vt:lpstr>
      <vt:lpstr>Sets and Cells (1)</vt:lpstr>
      <vt:lpstr>Sets and Cells (2)</vt:lpstr>
      <vt:lpstr>Constants and Unit Conversion</vt:lpstr>
      <vt:lpstr>Numerical Functions (1)</vt:lpstr>
      <vt:lpstr>Numerical Functions (2)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Other Useful Functions</dc:title>
  <cp:lastModifiedBy>Semenov, Boris V (US 392N)</cp:lastModifiedBy>
  <cp:revision>261</cp:revision>
  <cp:lastPrinted>2009-08-19T17:00:21Z</cp:lastPrinted>
  <dcterms:created xsi:type="dcterms:W3CDTF">2010-02-25T04:33:58Z</dcterms:created>
  <dcterms:modified xsi:type="dcterms:W3CDTF">2023-04-09T13:44:14Z</dcterms:modified>
</cp:coreProperties>
</file>