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15" r:id="rId1"/>
  </p:sldMasterIdLst>
  <p:notesMasterIdLst>
    <p:notesMasterId r:id="rId33"/>
  </p:notesMasterIdLst>
  <p:handoutMasterIdLst>
    <p:handoutMasterId r:id="rId34"/>
  </p:handoutMasterIdLst>
  <p:sldIdLst>
    <p:sldId id="307" r:id="rId2"/>
    <p:sldId id="362" r:id="rId3"/>
    <p:sldId id="454" r:id="rId4"/>
    <p:sldId id="268" r:id="rId5"/>
    <p:sldId id="453" r:id="rId6"/>
    <p:sldId id="456" r:id="rId7"/>
    <p:sldId id="311" r:id="rId8"/>
    <p:sldId id="368" r:id="rId9"/>
    <p:sldId id="330" r:id="rId10"/>
    <p:sldId id="360" r:id="rId11"/>
    <p:sldId id="313" r:id="rId12"/>
    <p:sldId id="457" r:id="rId13"/>
    <p:sldId id="338" r:id="rId14"/>
    <p:sldId id="339" r:id="rId15"/>
    <p:sldId id="384" r:id="rId16"/>
    <p:sldId id="458" r:id="rId17"/>
    <p:sldId id="459" r:id="rId18"/>
    <p:sldId id="385" r:id="rId19"/>
    <p:sldId id="386" r:id="rId20"/>
    <p:sldId id="381" r:id="rId21"/>
    <p:sldId id="379" r:id="rId22"/>
    <p:sldId id="369" r:id="rId23"/>
    <p:sldId id="295" r:id="rId24"/>
    <p:sldId id="327" r:id="rId25"/>
    <p:sldId id="382" r:id="rId26"/>
    <p:sldId id="373" r:id="rId27"/>
    <p:sldId id="375" r:id="rId28"/>
    <p:sldId id="376" r:id="rId29"/>
    <p:sldId id="374" r:id="rId30"/>
    <p:sldId id="460" r:id="rId31"/>
    <p:sldId id="322" r:id="rId32"/>
  </p:sldIdLst>
  <p:sldSz cx="9359900" cy="7097713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14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35">
          <p15:clr>
            <a:srgbClr val="A4A3A4"/>
          </p15:clr>
        </p15:guide>
        <p15:guide id="2" pos="29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D490E"/>
    <a:srgbClr val="021B5D"/>
    <a:srgbClr val="042476"/>
    <a:srgbClr val="021F67"/>
    <a:srgbClr val="072C89"/>
    <a:srgbClr val="FC3E5B"/>
    <a:srgbClr val="CB5F7F"/>
    <a:srgbClr val="85FF00"/>
    <a:srgbClr val="FF3300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28" autoAdjust="0"/>
    <p:restoredTop sz="96306" autoAdjust="0"/>
  </p:normalViewPr>
  <p:slideViewPr>
    <p:cSldViewPr>
      <p:cViewPr varScale="1">
        <p:scale>
          <a:sx n="119" d="100"/>
          <a:sy n="119" d="100"/>
        </p:scale>
        <p:origin x="360" y="184"/>
      </p:cViewPr>
      <p:guideLst>
        <p:guide orient="horz" pos="2235"/>
        <p:guide pos="294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456844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75" y="615950"/>
            <a:ext cx="4667250" cy="3535363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5350" y="4364038"/>
            <a:ext cx="5078413" cy="4064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1197852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37931725" indent="-37474525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3883025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3883025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75" tIns="44445" rIns="90475" bIns="44445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sz="1200" dirty="0">
                <a:latin typeface="Times New Roman" charset="0"/>
              </a:rPr>
              <a:t>5</a:t>
            </a: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0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9702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solidFill>
            <a:srgbClr val="FFFFFF"/>
          </a:solidFill>
          <a:ln cap="flat"/>
        </p:spPr>
      </p:sp>
      <p:sp>
        <p:nvSpPr>
          <p:cNvPr id="29703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 lIns="90475" tIns="44445" rIns="90475" bIns="44445"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3883025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3883025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sz="1200" dirty="0">
                <a:latin typeface="Times New Roman" charset="0"/>
              </a:rPr>
              <a:t>6</a:t>
            </a: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0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750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solidFill>
            <a:srgbClr val="FFFFFF"/>
          </a:solidFill>
          <a:ln cap="flat"/>
        </p:spPr>
      </p:sp>
      <p:sp>
        <p:nvSpPr>
          <p:cNvPr id="31751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3883025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3" name="Rectangle 3"/>
          <p:cNvSpPr>
            <a:spLocks noChangeArrowheads="1"/>
          </p:cNvSpPr>
          <p:nvPr/>
        </p:nvSpPr>
        <p:spPr bwMode="auto">
          <a:xfrm>
            <a:off x="3883025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75" tIns="44445" rIns="90475" bIns="44445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sz="1200">
                <a:latin typeface="Times New Roman" charset="0"/>
              </a:rPr>
              <a:t>8</a:t>
            </a:r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5" name="Rectangle 5"/>
          <p:cNvSpPr>
            <a:spLocks noChangeArrowheads="1"/>
          </p:cNvSpPr>
          <p:nvPr/>
        </p:nvSpPr>
        <p:spPr bwMode="auto">
          <a:xfrm>
            <a:off x="0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5846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solidFill>
            <a:srgbClr val="FFFFFF"/>
          </a:solidFill>
          <a:ln cap="flat"/>
        </p:spPr>
      </p:sp>
      <p:sp>
        <p:nvSpPr>
          <p:cNvPr id="35847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 lIns="90475" tIns="44445" rIns="90475" bIns="4444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ChangeArrowheads="1"/>
          </p:cNvSpPr>
          <p:nvPr/>
        </p:nvSpPr>
        <p:spPr bwMode="auto">
          <a:xfrm>
            <a:off x="3883025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3883025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75" tIns="44445" rIns="90475" bIns="44445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sz="1200">
                <a:latin typeface="Times New Roman" charset="0"/>
              </a:rPr>
              <a:t>9</a:t>
            </a: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0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0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894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solidFill>
            <a:srgbClr val="FFFFFF"/>
          </a:solidFill>
          <a:ln cap="flat"/>
        </p:spPr>
      </p:sp>
      <p:sp>
        <p:nvSpPr>
          <p:cNvPr id="37895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 lIns="90475" tIns="44445" rIns="90475" bIns="4444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883025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883025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75" tIns="44445" rIns="90475" bIns="44445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sz="1200">
                <a:latin typeface="Times New Roman" charset="0"/>
              </a:rPr>
              <a:t>10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0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2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solidFill>
            <a:srgbClr val="FFFFFF"/>
          </a:solidFill>
          <a:ln cap="flat"/>
        </p:spPr>
      </p:sp>
      <p:sp>
        <p:nvSpPr>
          <p:cNvPr id="39943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 lIns="90475" tIns="44445" rIns="90475" bIns="44445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2926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883025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3883025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75" tIns="44445" rIns="90475" bIns="44445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sz="1200">
                <a:latin typeface="Times New Roman" charset="0"/>
              </a:rPr>
              <a:t>10</a:t>
            </a:r>
          </a:p>
        </p:txBody>
      </p:sp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0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1" name="Rectangle 5"/>
          <p:cNvSpPr>
            <a:spLocks noChangeArrowheads="1"/>
          </p:cNvSpPr>
          <p:nvPr/>
        </p:nvSpPr>
        <p:spPr bwMode="auto">
          <a:xfrm>
            <a:off x="0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2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solidFill>
            <a:srgbClr val="FFFFFF"/>
          </a:solidFill>
          <a:ln cap="flat"/>
        </p:spPr>
      </p:sp>
      <p:sp>
        <p:nvSpPr>
          <p:cNvPr id="39943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 lIns="90475" tIns="44445" rIns="90475" bIns="44445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8232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3883025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3883025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75" tIns="44445" rIns="90475" bIns="44445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sz="1200">
                <a:latin typeface="Times New Roman" charset="0"/>
              </a:rPr>
              <a:t>11</a:t>
            </a:r>
          </a:p>
        </p:txBody>
      </p:sp>
      <p:sp>
        <p:nvSpPr>
          <p:cNvPr id="41988" name="Rectangle 4"/>
          <p:cNvSpPr>
            <a:spLocks noChangeArrowheads="1"/>
          </p:cNvSpPr>
          <p:nvPr/>
        </p:nvSpPr>
        <p:spPr bwMode="auto">
          <a:xfrm>
            <a:off x="0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89" name="Rectangle 5"/>
          <p:cNvSpPr>
            <a:spLocks noChangeArrowheads="1"/>
          </p:cNvSpPr>
          <p:nvPr/>
        </p:nvSpPr>
        <p:spPr bwMode="auto">
          <a:xfrm>
            <a:off x="0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990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solidFill>
            <a:srgbClr val="FFFFFF"/>
          </a:solidFill>
          <a:ln cap="flat"/>
        </p:spPr>
      </p:sp>
      <p:sp>
        <p:nvSpPr>
          <p:cNvPr id="41991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 lIns="90475" tIns="44445" rIns="90475" bIns="44445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98563" y="588963"/>
            <a:ext cx="4475162" cy="3394075"/>
          </a:xfrm>
          <a:solidFill>
            <a:srgbClr val="FFFFFF"/>
          </a:solidFill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3763" y="4375150"/>
            <a:ext cx="5070475" cy="4073525"/>
          </a:xfrm>
          <a:noFill/>
          <a:ln/>
        </p:spPr>
        <p:txBody>
          <a:bodyPr lIns="90059" tIns="45030" rIns="90059" bIns="45030"/>
          <a:lstStyle/>
          <a:p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28691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98563" y="588963"/>
            <a:ext cx="4475162" cy="3394075"/>
          </a:xfrm>
          <a:solidFill>
            <a:srgbClr val="FFFFFF"/>
          </a:solidFill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3763" y="4375150"/>
            <a:ext cx="5070475" cy="4073525"/>
          </a:xfrm>
          <a:noFill/>
          <a:ln/>
        </p:spPr>
        <p:txBody>
          <a:bodyPr lIns="90059" tIns="45030" rIns="90059" bIns="45030"/>
          <a:lstStyle/>
          <a:p>
            <a:endParaRPr lang="en-US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47192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71575" y="692150"/>
            <a:ext cx="4514850" cy="34226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5823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5FBF2BFA-0BCA-644E-B734-4E803F5CDBF5}" type="slidenum">
              <a:rPr lang="en-US" sz="1200" b="0"/>
              <a:pPr/>
              <a:t>2</a:t>
            </a:fld>
            <a:endParaRPr lang="en-US" sz="1200" b="0" dirty="0"/>
          </a:p>
        </p:txBody>
      </p:sp>
      <p:sp>
        <p:nvSpPr>
          <p:cNvPr id="33794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ln/>
        </p:spPr>
      </p:sp>
      <p:sp>
        <p:nvSpPr>
          <p:cNvPr id="33795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spcBef>
                <a:spcPct val="0"/>
              </a:spcBef>
            </a:pPr>
            <a:endParaRPr lang="en-US" sz="14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84870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3883025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3883025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sz="1200">
                <a:latin typeface="Times New Roman" charset="0"/>
              </a:rPr>
              <a:t>17</a:t>
            </a:r>
          </a:p>
        </p:txBody>
      </p:sp>
      <p:sp>
        <p:nvSpPr>
          <p:cNvPr id="48132" name="Rectangle 4"/>
          <p:cNvSpPr>
            <a:spLocks noChangeArrowheads="1"/>
          </p:cNvSpPr>
          <p:nvPr/>
        </p:nvSpPr>
        <p:spPr bwMode="auto">
          <a:xfrm>
            <a:off x="0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3" name="Rectangle 5"/>
          <p:cNvSpPr>
            <a:spLocks noChangeArrowheads="1"/>
          </p:cNvSpPr>
          <p:nvPr/>
        </p:nvSpPr>
        <p:spPr bwMode="auto">
          <a:xfrm>
            <a:off x="0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13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ln cap="flat"/>
        </p:spPr>
      </p:sp>
      <p:sp>
        <p:nvSpPr>
          <p:cNvPr id="48135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3883025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79" name="Rectangle 3"/>
          <p:cNvSpPr>
            <a:spLocks noChangeArrowheads="1"/>
          </p:cNvSpPr>
          <p:nvPr/>
        </p:nvSpPr>
        <p:spPr bwMode="auto">
          <a:xfrm>
            <a:off x="3883025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sz="1200">
                <a:latin typeface="Times New Roman" charset="0"/>
              </a:rPr>
              <a:t>18</a:t>
            </a:r>
          </a:p>
        </p:txBody>
      </p:sp>
      <p:sp>
        <p:nvSpPr>
          <p:cNvPr id="50180" name="Rectangle 4"/>
          <p:cNvSpPr>
            <a:spLocks noChangeArrowheads="1"/>
          </p:cNvSpPr>
          <p:nvPr/>
        </p:nvSpPr>
        <p:spPr bwMode="auto">
          <a:xfrm>
            <a:off x="0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81" name="Rectangle 5"/>
          <p:cNvSpPr>
            <a:spLocks noChangeArrowheads="1"/>
          </p:cNvSpPr>
          <p:nvPr/>
        </p:nvSpPr>
        <p:spPr bwMode="auto">
          <a:xfrm>
            <a:off x="0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18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ln cap="flat"/>
        </p:spPr>
      </p:sp>
      <p:sp>
        <p:nvSpPr>
          <p:cNvPr id="50183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ln>
            <a:noFill/>
          </a:ln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93763" y="4346575"/>
            <a:ext cx="5068887" cy="4122738"/>
          </a:xfrm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ln/>
        </p:spPr>
      </p:sp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/>
          <a:lstStyle/>
          <a:p>
            <a:fld id="{6922B269-FE32-B74C-891C-18517AA981D9}" type="slidenum">
              <a:rPr lang="en-US"/>
              <a:pPr/>
              <a:t>30</a:t>
            </a:fld>
            <a:endParaRPr lang="en-US"/>
          </a:p>
        </p:txBody>
      </p:sp>
      <p:sp>
        <p:nvSpPr>
          <p:cNvPr id="2" name="Notes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61613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D659C8-54D2-FF45-BEFD-4C1153778845}" type="slidenum">
              <a:rPr lang="en-US" sz="1200" b="0"/>
              <a:pPr/>
              <a:t>3</a:t>
            </a:fld>
            <a:endParaRPr lang="en-US" sz="1200" b="0" dirty="0"/>
          </a:p>
        </p:txBody>
      </p:sp>
      <p:sp>
        <p:nvSpPr>
          <p:cNvPr id="35842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ln/>
        </p:spPr>
      </p:sp>
      <p:sp>
        <p:nvSpPr>
          <p:cNvPr id="35843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 eaLnBrk="1" hangingPunct="1">
              <a:spcBef>
                <a:spcPct val="0"/>
              </a:spcBef>
            </a:pPr>
            <a:endParaRPr lang="en-US" sz="1400" b="1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44356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ChangeArrowheads="1"/>
          </p:cNvSpPr>
          <p:nvPr/>
        </p:nvSpPr>
        <p:spPr bwMode="auto">
          <a:xfrm>
            <a:off x="3883025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3883025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sz="1200" dirty="0">
                <a:latin typeface="Times New Roman" charset="0"/>
              </a:rPr>
              <a:t>13</a:t>
            </a:r>
          </a:p>
        </p:txBody>
      </p:sp>
      <p:sp>
        <p:nvSpPr>
          <p:cNvPr id="56324" name="Rectangle 4"/>
          <p:cNvSpPr>
            <a:spLocks noChangeArrowheads="1"/>
          </p:cNvSpPr>
          <p:nvPr/>
        </p:nvSpPr>
        <p:spPr bwMode="auto">
          <a:xfrm>
            <a:off x="0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0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56326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ln cap="flat"/>
        </p:spPr>
      </p:sp>
      <p:sp>
        <p:nvSpPr>
          <p:cNvPr id="56327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98550" y="615950"/>
            <a:ext cx="4660900" cy="353536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If we try to summarize the entire SPICE system in a single graphic, it might look like this one.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	(click)  • At the heart are SPICE data files, called kernels.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	(click)  • Some of these kernels are produced using SPICE utility programs…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	(click)  • And some are produced using a simple text editor.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	(click)  • The kernels needed for the problem you wish to solve are loaded into your own application program, which contains calls to a few SPICE Toolkit modules.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	(click)  • If your code is written correctly and you have loaded the necessary SPICE kernels, whatever observation geometry parameters you wished to compute will be the output.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07567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68400" y="685800"/>
            <a:ext cx="4522788" cy="3429000"/>
          </a:xfrm>
          <a:solidFill>
            <a:srgbClr val="FFFFFF"/>
          </a:solidFill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solidFill>
            <a:srgbClr val="FFFFFF"/>
          </a:solidFill>
          <a:ln>
            <a:solidFill>
              <a:srgbClr val="000000"/>
            </a:solidFill>
          </a:ln>
        </p:spPr>
        <p:txBody>
          <a:bodyPr lIns="91428" tIns="45714" rIns="91428" bIns="45714"/>
          <a:lstStyle/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4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Let’s take a closer look at the term “Ancillary Data;”  what does NAIF mean by that? This chart tries to provide a graphical summary of the various kinds of ancillary data. Click slowly through it.  Note: “Instrument pointing” isn’t a separate kind of ancillary data–rather it is derived from a combination of spacecraft orientation and instrument geometry.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(click) 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(click) 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(click) 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(click) 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(click) 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(click) 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(click) 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(click)  </a:t>
            </a: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  <a:cs typeface="ＭＳ Ｐゴシック" charset="-128"/>
              </a:rPr>
              <a:t>Note: “Instrument pointing” isn’t a separate kind of ancillary data–rather it is derived from a combination of spacecraft orientation and instrument geometry.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1725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3883025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3883025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sz="1200" dirty="0">
                <a:latin typeface="Times New Roman" charset="0"/>
              </a:rPr>
              <a:t>3</a:t>
            </a: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0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3558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solidFill>
            <a:srgbClr val="FFFFFF"/>
          </a:solidFill>
          <a:ln cap="flat"/>
        </p:spPr>
      </p:sp>
      <p:sp>
        <p:nvSpPr>
          <p:cNvPr id="23559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098550" y="615950"/>
            <a:ext cx="4660900" cy="3535363"/>
          </a:xfrm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01675" y="2205038"/>
            <a:ext cx="7956550" cy="1520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350" y="4022725"/>
            <a:ext cx="6553200" cy="181292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03D1F0-A580-8744-9DEE-075DA4EED8A8}" type="slidenum">
              <a:rPr lang="en-US" smtClean="0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CF28A8-695E-D846-8A59-6FB347FC819F}" type="slidenum">
              <a:rPr lang="en-US" smtClean="0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5913" y="393700"/>
            <a:ext cx="1985962" cy="59102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08025" y="393700"/>
            <a:ext cx="5805488" cy="59102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BDAAF-6C09-8742-915B-06177BAF6412}" type="slidenum">
              <a:rPr lang="en-US" smtClean="0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6188" y="393700"/>
            <a:ext cx="5905500" cy="48895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708025" y="2052638"/>
            <a:ext cx="3895725" cy="4251325"/>
          </a:xfrm>
        </p:spPr>
        <p:txBody>
          <a:bodyPr/>
          <a:lstStyle/>
          <a:p>
            <a:pPr lvl="0"/>
            <a:r>
              <a:rPr lang="en-US" noProof="0"/>
              <a:t>Click icon to add clip art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56150" y="2052638"/>
            <a:ext cx="3895725" cy="42513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541F4C-607E-6047-A1BB-5861E9907C63}" type="slidenum">
              <a:rPr lang="en-US" smtClean="0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9775" y="4560888"/>
            <a:ext cx="7954963" cy="140970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3008313"/>
            <a:ext cx="7954963" cy="15525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C1CA47-74B2-574C-9B8C-69E01C9D039E}" type="slidenum">
              <a:rPr lang="en-US" smtClean="0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08025" y="2052638"/>
            <a:ext cx="3895725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6150" y="2052638"/>
            <a:ext cx="3895725" cy="4251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1F676F-F54D-8045-98CD-B964908893A1}" type="slidenum">
              <a:rPr lang="en-US" smtClean="0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13" y="1589088"/>
            <a:ext cx="4135437" cy="6619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313" y="2251075"/>
            <a:ext cx="4135437" cy="4089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563" y="1589088"/>
            <a:ext cx="4137025" cy="661987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563" y="2251075"/>
            <a:ext cx="4137025" cy="4089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A6F251-312C-224C-A793-BFCF3F3B20E4}" type="slidenum">
              <a:rPr lang="en-US" smtClean="0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53D4E0-2800-4D4D-9F10-6923D59FAF7A}" type="slidenum">
              <a:rPr lang="en-US" smtClean="0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3105A2-1122-B84B-8DB2-D51FA00EC711}" type="slidenum">
              <a:rPr lang="en-US" smtClean="0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282575"/>
            <a:ext cx="3079750" cy="12033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9188" y="282575"/>
            <a:ext cx="5232400" cy="60579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8313" y="1485900"/>
            <a:ext cx="3079750" cy="48545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251BF-95A9-0A4C-8DAE-EEBFE458F46F}" type="slidenum">
              <a:rPr lang="en-US" smtClean="0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35150" y="4968875"/>
            <a:ext cx="5614988" cy="58578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35150" y="633413"/>
            <a:ext cx="5614988" cy="425926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35150" y="5554663"/>
            <a:ext cx="5614988" cy="8334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E09C36-B4CD-EC47-9AD8-E701395EB7DD}" type="slidenum">
              <a:rPr lang="en-US" smtClean="0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16188" y="393700"/>
            <a:ext cx="5905500" cy="488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5202" tIns="26081" rIns="65202" bIns="26081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17763" name="Line 3"/>
          <p:cNvSpPr>
            <a:spLocks noChangeShapeType="1"/>
          </p:cNvSpPr>
          <p:nvPr/>
        </p:nvSpPr>
        <p:spPr bwMode="auto">
          <a:xfrm>
            <a:off x="2103438" y="950913"/>
            <a:ext cx="673100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17764" name="Rectangle 4"/>
          <p:cNvSpPr>
            <a:spLocks noChangeArrowheads="1"/>
          </p:cNvSpPr>
          <p:nvPr/>
        </p:nvSpPr>
        <p:spPr bwMode="auto">
          <a:xfrm>
            <a:off x="2122488" y="1003300"/>
            <a:ext cx="3962400" cy="2508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5202" tIns="26081" rIns="65202" bIns="26081">
            <a:prstTxWarp prst="textNoShape">
              <a:avLst/>
            </a:prstTxWarp>
            <a:spAutoFit/>
          </a:bodyPr>
          <a:lstStyle/>
          <a:p>
            <a:pPr algn="l" defTabSz="938213">
              <a:lnSpc>
                <a:spcPct val="90000"/>
              </a:lnSpc>
              <a:defRPr/>
            </a:pPr>
            <a:r>
              <a:rPr lang="en-US"/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708025" y="2052638"/>
            <a:ext cx="7943850" cy="42513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2913" tIns="45641" rIns="92913" bIns="4564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7766" name="Rectangle 6"/>
          <p:cNvSpPr>
            <a:spLocks noChangeArrowheads="1"/>
          </p:cNvSpPr>
          <p:nvPr/>
        </p:nvSpPr>
        <p:spPr bwMode="auto">
          <a:xfrm>
            <a:off x="-12700" y="6746875"/>
            <a:ext cx="214313" cy="350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1776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848475"/>
            <a:ext cx="2959100" cy="249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3891" tIns="46945" rIns="93891" bIns="46945" numCol="1" anchor="t" anchorCtr="0" compatLnSpc="1">
            <a:prstTxWarp prst="textNoShape">
              <a:avLst/>
            </a:prstTxWarp>
          </a:bodyPr>
          <a:lstStyle>
            <a:lvl1pPr algn="l">
              <a:defRPr sz="1000"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11776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412038" y="6848475"/>
            <a:ext cx="1947862" cy="249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3891" tIns="46945" rIns="93891" bIns="4694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73D3D0D-4BE4-0242-AB51-FDCDF45AA7AF}" type="slidenum">
              <a:rPr lang="en-US" smtClean="0"/>
              <a:pPr>
                <a:defRPr/>
              </a:pPr>
              <a:t>‹#›</a:t>
            </a:fld>
            <a:endParaRPr lang="en-US" b="0">
              <a:latin typeface="Times New Roman" charset="0"/>
            </a:endParaRP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180975" y="188913"/>
            <a:ext cx="1865313" cy="925512"/>
            <a:chOff x="112" y="115"/>
            <a:chExt cx="1149" cy="565"/>
          </a:xfrm>
        </p:grpSpPr>
        <p:sp>
          <p:nvSpPr>
            <p:cNvPr id="117770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6407" tIns="48203" rIns="96407" bIns="48203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7771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6407" tIns="48203" rIns="96407" bIns="48203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7772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6407" tIns="48203" rIns="96407" bIns="48203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7773" name="Line 13"/>
            <p:cNvSpPr>
              <a:spLocks noChangeShapeType="1"/>
            </p:cNvSpPr>
            <p:nvPr/>
          </p:nvSpPr>
          <p:spPr bwMode="auto">
            <a:xfrm rot="-5400000">
              <a:off x="653" y="350"/>
              <a:ext cx="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6407" tIns="48203" rIns="96407" bIns="48203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7774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lIns="96407" tIns="48203" rIns="96407" bIns="48203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7775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6407" tIns="48203" rIns="96407" bIns="48203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7776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6407" tIns="48203" rIns="96407" bIns="48203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7777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lIns="96407" tIns="48203" rIns="96407" bIns="48203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7778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6407" tIns="48203" rIns="96407" bIns="48203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7779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lIns="96407" tIns="48203" rIns="96407" bIns="48203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7780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lIns="96407" tIns="48203" rIns="96407" bIns="48203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7781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6407" tIns="48203" rIns="96407" bIns="48203">
              <a:prstTxWarp prst="textNoShape">
                <a:avLst/>
              </a:prstTxWarp>
              <a:spAutoFit/>
            </a:bodyPr>
            <a:lstStyle/>
            <a:p>
              <a:pPr algn="l" defTabSz="938213">
                <a:defRPr/>
              </a:pPr>
              <a:r>
                <a:rPr lang="en-US" sz="4500" b="0">
                  <a:solidFill>
                    <a:srgbClr val="E30101"/>
                  </a:solidFill>
                </a:rPr>
                <a:t>N</a:t>
              </a:r>
              <a:endParaRPr lang="en-US" sz="4500" b="0"/>
            </a:p>
          </p:txBody>
        </p:sp>
        <p:sp>
          <p:nvSpPr>
            <p:cNvPr id="117782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6407" tIns="48203" rIns="96407" bIns="48203">
              <a:prstTxWarp prst="textNoShape">
                <a:avLst/>
              </a:prstTxWarp>
              <a:spAutoFit/>
            </a:bodyPr>
            <a:lstStyle/>
            <a:p>
              <a:pPr algn="l" defTabSz="938213">
                <a:defRPr/>
              </a:pPr>
              <a:r>
                <a:rPr lang="en-US" sz="4500" b="0">
                  <a:solidFill>
                    <a:srgbClr val="E30101"/>
                  </a:solidFill>
                </a:rPr>
                <a:t>IF</a:t>
              </a:r>
              <a:endParaRPr lang="en-US" sz="4500" b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3927" r:id="rId12"/>
  </p:sldLayoutIdLst>
  <p:hf hdr="0" dt="0"/>
  <p:txStyles>
    <p:titleStyle>
      <a:lvl1pPr algn="ctr" defTabSz="938213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defTabSz="938213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defTabSz="938213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defTabSz="938213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defTabSz="938213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defTabSz="938213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</a:defRPr>
      </a:lvl6pPr>
      <a:lvl7pPr marL="914400" algn="ctr" defTabSz="938213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</a:defRPr>
      </a:lvl7pPr>
      <a:lvl8pPr marL="1371600" algn="ctr" defTabSz="938213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</a:defRPr>
      </a:lvl8pPr>
      <a:lvl9pPr marL="1828800" algn="ctr" defTabSz="938213" rtl="0" eaLnBrk="1" fontAlgn="base" hangingPunct="1">
        <a:lnSpc>
          <a:spcPct val="87000"/>
        </a:lnSpc>
        <a:spcBef>
          <a:spcPct val="0"/>
        </a:spcBef>
        <a:spcAft>
          <a:spcPct val="0"/>
        </a:spcAft>
        <a:defRPr sz="3300" b="1">
          <a:solidFill>
            <a:schemeClr val="tx2"/>
          </a:solidFill>
          <a:latin typeface="Arial" charset="0"/>
        </a:defRPr>
      </a:lvl9pPr>
    </p:titleStyle>
    <p:bodyStyle>
      <a:lvl1pPr marL="293688" indent="-293688" algn="l" defTabSz="938213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5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04850" indent="-234950" algn="l" defTabSz="938213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73163" indent="-234950" algn="l" defTabSz="938213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84325" indent="-176213" algn="l" defTabSz="938213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54225" indent="-176213" algn="l" defTabSz="938213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511425" indent="-176213" algn="l" defTabSz="938213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68625" indent="-176213" algn="l" defTabSz="938213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425825" indent="-176213" algn="l" defTabSz="938213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83025" indent="-176213" algn="l" defTabSz="938213" rtl="0" eaLnBrk="1" fontAlgn="base" hangingPunct="1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g"/><Relationship Id="rId3" Type="http://schemas.openxmlformats.org/officeDocument/2006/relationships/image" Target="../media/image13.emf"/><Relationship Id="rId7" Type="http://schemas.openxmlformats.org/officeDocument/2006/relationships/image" Target="../media/image1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emf"/><Relationship Id="rId9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12.jpg"/><Relationship Id="rId4" Type="http://schemas.openxmlformats.org/officeDocument/2006/relationships/image" Target="../media/image11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8"/>
          <p:cNvSpPr>
            <a:spLocks noGrp="1" noChangeArrowheads="1"/>
          </p:cNvSpPr>
          <p:nvPr>
            <p:ph type="ctrTitle"/>
          </p:nvPr>
        </p:nvSpPr>
        <p:spPr>
          <a:xfrm>
            <a:off x="1848846" y="2362200"/>
            <a:ext cx="5679671" cy="601604"/>
          </a:xfrm>
        </p:spPr>
        <p:txBody>
          <a:bodyPr/>
          <a:lstStyle/>
          <a:p>
            <a:r>
              <a:rPr lang="en-US" sz="4100" dirty="0"/>
              <a:t>An Overview of SPICE</a:t>
            </a:r>
            <a:endParaRPr lang="en-US" dirty="0"/>
          </a:p>
        </p:txBody>
      </p:sp>
      <p:sp>
        <p:nvSpPr>
          <p:cNvPr id="16387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800600"/>
            <a:ext cx="6553200" cy="762000"/>
          </a:xfrm>
        </p:spPr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  <p:sp>
        <p:nvSpPr>
          <p:cNvPr id="4" name="Rectangle 8"/>
          <p:cNvSpPr txBox="1">
            <a:spLocks noChangeArrowheads="1"/>
          </p:cNvSpPr>
          <p:nvPr/>
        </p:nvSpPr>
        <p:spPr bwMode="auto">
          <a:xfrm>
            <a:off x="1303508" y="2362200"/>
            <a:ext cx="6770354" cy="190022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5202" tIns="26081" rIns="65202" bIns="26081" numCol="1" anchor="t" anchorCtr="0" compatLnSpc="1">
            <a:prstTxWarp prst="textNoShape">
              <a:avLst/>
            </a:prstTxWarp>
            <a:spAutoFit/>
          </a:bodyPr>
          <a:lstStyle>
            <a:lvl1pPr algn="ctr" defTabSz="938213" rtl="0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defRPr sz="3300" b="1">
                <a:solidFill>
                  <a:schemeClr val="tx2"/>
                </a:solidFill>
                <a:latin typeface="+mj-lt"/>
                <a:ea typeface="ＭＳ Ｐゴシック" charset="-128"/>
                <a:cs typeface="ＭＳ Ｐゴシック" charset="-128"/>
              </a:defRPr>
            </a:lvl1pPr>
            <a:lvl2pPr algn="ctr" defTabSz="938213" rtl="0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defRPr sz="33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2pPr>
            <a:lvl3pPr algn="ctr" defTabSz="938213" rtl="0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defRPr sz="33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3pPr>
            <a:lvl4pPr algn="ctr" defTabSz="938213" rtl="0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defRPr sz="33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4pPr>
            <a:lvl5pPr algn="ctr" defTabSz="938213" rtl="0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defRPr sz="3300" b="1">
                <a:solidFill>
                  <a:schemeClr val="tx2"/>
                </a:solidFill>
                <a:latin typeface="Arial" charset="0"/>
                <a:ea typeface="ＭＳ Ｐゴシック" charset="-128"/>
                <a:cs typeface="ＭＳ Ｐゴシック" charset="-128"/>
              </a:defRPr>
            </a:lvl5pPr>
            <a:lvl6pPr marL="457200" algn="ctr" defTabSz="938213" rtl="0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defRPr sz="3300" b="1">
                <a:solidFill>
                  <a:schemeClr val="tx2"/>
                </a:solidFill>
                <a:latin typeface="Arial" charset="0"/>
              </a:defRPr>
            </a:lvl6pPr>
            <a:lvl7pPr marL="914400" algn="ctr" defTabSz="938213" rtl="0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defRPr sz="3300" b="1">
                <a:solidFill>
                  <a:schemeClr val="tx2"/>
                </a:solidFill>
                <a:latin typeface="Arial" charset="0"/>
              </a:defRPr>
            </a:lvl7pPr>
            <a:lvl8pPr marL="1371600" algn="ctr" defTabSz="938213" rtl="0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defRPr sz="3300" b="1">
                <a:solidFill>
                  <a:schemeClr val="tx2"/>
                </a:solidFill>
                <a:latin typeface="Arial" charset="0"/>
              </a:defRPr>
            </a:lvl8pPr>
            <a:lvl9pPr marL="1828800" algn="ctr" defTabSz="938213" rtl="0" eaLnBrk="1" fontAlgn="base" hangingPunct="1">
              <a:lnSpc>
                <a:spcPct val="87000"/>
              </a:lnSpc>
              <a:spcBef>
                <a:spcPct val="0"/>
              </a:spcBef>
              <a:spcAft>
                <a:spcPct val="0"/>
              </a:spcAft>
              <a:defRPr sz="33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4100" dirty="0"/>
              <a:t>An Overview of SPICE</a:t>
            </a:r>
            <a:br>
              <a:rPr lang="en-US" sz="4100" dirty="0"/>
            </a:br>
            <a:br>
              <a:rPr lang="en-US" sz="4100" dirty="0"/>
            </a:br>
            <a:r>
              <a:rPr lang="en-US" sz="2800" dirty="0"/>
              <a:t>NASA’s Observation Geometry System</a:t>
            </a:r>
            <a:br>
              <a:rPr lang="en-US" sz="2800" dirty="0"/>
            </a:br>
            <a:r>
              <a:rPr lang="en-US" sz="2800" dirty="0"/>
              <a:t>for Space Science Missions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7" name="Rectangle 3"/>
          <p:cNvSpPr>
            <a:spLocks noGrp="1" noChangeArrowheads="1"/>
          </p:cNvSpPr>
          <p:nvPr>
            <p:ph type="title"/>
          </p:nvPr>
        </p:nvSpPr>
        <p:spPr>
          <a:xfrm>
            <a:off x="2711450" y="430213"/>
            <a:ext cx="5500688" cy="474662"/>
          </a:xfrm>
        </p:spPr>
        <p:txBody>
          <a:bodyPr/>
          <a:lstStyle/>
          <a:p>
            <a:r>
              <a:rPr lang="en-US" sz="3200" dirty="0"/>
              <a:t>SPICE System Components</a:t>
            </a:r>
          </a:p>
        </p:txBody>
      </p:sp>
      <p:sp>
        <p:nvSpPr>
          <p:cNvPr id="2867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 dirty="0"/>
              <a:t>Overview of SPICE</a:t>
            </a:r>
          </a:p>
        </p:txBody>
      </p:sp>
      <p:sp>
        <p:nvSpPr>
          <p:cNvPr id="8" name="Rectangle 2"/>
          <p:cNvSpPr>
            <a:spLocks noGrp="1" noChangeArrowheads="1"/>
          </p:cNvSpPr>
          <p:nvPr>
            <p:ph idx="1"/>
          </p:nvPr>
        </p:nvSpPr>
        <p:spPr>
          <a:xfrm>
            <a:off x="990600" y="1066800"/>
            <a:ext cx="7620000" cy="5635625"/>
          </a:xfrm>
          <a:noFill/>
        </p:spPr>
        <p:txBody>
          <a:bodyPr lIns="61734" tIns="24694" rIns="61734" bIns="24694">
            <a:spAutoFit/>
          </a:bodyPr>
          <a:lstStyle/>
          <a:p>
            <a:pPr marL="457200" indent="-457200" defTabSz="938213">
              <a:lnSpc>
                <a:spcPct val="88000"/>
              </a:lnSpc>
              <a:spcBef>
                <a:spcPct val="43000"/>
              </a:spcBef>
              <a:buFontTx/>
              <a:buNone/>
            </a:pPr>
            <a:endParaRPr lang="en-US" sz="2500" dirty="0"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defTabSz="938213">
              <a:lnSpc>
                <a:spcPct val="88000"/>
              </a:lnSpc>
              <a:spcBef>
                <a:spcPct val="43000"/>
              </a:spcBef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Ancillary data files (“kernels”)………..…………</a:t>
            </a:r>
          </a:p>
          <a:p>
            <a:pPr marL="457200" indent="-457200" defTabSz="938213">
              <a:lnSpc>
                <a:spcPct val="88000"/>
              </a:lnSpc>
              <a:spcBef>
                <a:spcPct val="43000"/>
              </a:spcBef>
              <a:buFontTx/>
              <a:buNone/>
            </a:pPr>
            <a:endParaRPr lang="en-US" sz="20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>
              <a:lnSpc>
                <a:spcPct val="88000"/>
              </a:lnSpc>
              <a:spcBef>
                <a:spcPct val="43000"/>
              </a:spcBef>
              <a:buNone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Software (SPICE Toolkit)  …………..</a:t>
            </a:r>
          </a:p>
          <a:p>
            <a:pPr marL="457200" indent="-457200" defTabSz="938213">
              <a:lnSpc>
                <a:spcPct val="88000"/>
              </a:lnSpc>
              <a:spcBef>
                <a:spcPct val="43000"/>
              </a:spcBef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 marL="457200" indent="-457200" defTabSz="938213">
              <a:lnSpc>
                <a:spcPct val="88000"/>
              </a:lnSpc>
              <a:spcBef>
                <a:spcPct val="43000"/>
              </a:spcBef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Documentation ……</a:t>
            </a:r>
            <a:r>
              <a:rPr lang="is-IS" sz="20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….........</a:t>
            </a:r>
            <a:endParaRPr lang="en-US" sz="20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defTabSz="938213">
              <a:lnSpc>
                <a:spcPct val="88000"/>
              </a:lnSpc>
              <a:spcBef>
                <a:spcPct val="43000"/>
              </a:spcBef>
              <a:buFontTx/>
              <a:buNone/>
            </a:pPr>
            <a:endParaRPr lang="en-US" sz="20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defTabSz="938213">
              <a:lnSpc>
                <a:spcPct val="88000"/>
              </a:lnSpc>
              <a:spcBef>
                <a:spcPct val="43000"/>
              </a:spcBef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Tutorials ……</a:t>
            </a:r>
            <a:r>
              <a:rPr lang="is-IS" sz="20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…......</a:t>
            </a:r>
            <a:endParaRPr lang="en-US" sz="20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defTabSz="938213">
              <a:lnSpc>
                <a:spcPct val="88000"/>
              </a:lnSpc>
              <a:spcBef>
                <a:spcPct val="43000"/>
              </a:spcBef>
              <a:buFontTx/>
              <a:buNone/>
            </a:pPr>
            <a:endParaRPr lang="en-US" sz="20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defTabSz="938213">
              <a:lnSpc>
                <a:spcPct val="88000"/>
              </a:lnSpc>
              <a:spcBef>
                <a:spcPct val="43000"/>
              </a:spcBef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Programming lessons …..</a:t>
            </a:r>
          </a:p>
          <a:p>
            <a:pPr marL="457200" indent="-457200" defTabSz="938213">
              <a:lnSpc>
                <a:spcPct val="88000"/>
              </a:lnSpc>
              <a:spcBef>
                <a:spcPct val="43000"/>
              </a:spcBef>
              <a:buFontTx/>
              <a:buNone/>
            </a:pPr>
            <a:endParaRPr lang="en-US" sz="20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defTabSz="938213">
              <a:lnSpc>
                <a:spcPct val="88000"/>
              </a:lnSpc>
              <a:spcBef>
                <a:spcPct val="43000"/>
              </a:spcBef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Training classes ……………………</a:t>
            </a:r>
          </a:p>
          <a:p>
            <a:pPr marL="457200" indent="-457200" defTabSz="938213">
              <a:lnSpc>
                <a:spcPct val="88000"/>
              </a:lnSpc>
              <a:spcBef>
                <a:spcPct val="43000"/>
              </a:spcBef>
              <a:buFontTx/>
              <a:buNone/>
            </a:pPr>
            <a:endParaRPr lang="en-US" sz="20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  <a:p>
            <a:pPr marL="457200" indent="-457200" defTabSz="938213">
              <a:lnSpc>
                <a:spcPct val="88000"/>
              </a:lnSpc>
              <a:spcBef>
                <a:spcPct val="43000"/>
              </a:spcBef>
              <a:buFontTx/>
              <a:buNone/>
            </a:pPr>
            <a:r>
              <a:rPr lang="en-US" sz="20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User consultation ………….…………………</a:t>
            </a:r>
            <a:r>
              <a:rPr lang="is-IS" sz="2000" dirty="0">
                <a:solidFill>
                  <a:srgbClr val="000000"/>
                </a:solidFill>
                <a:latin typeface="Arial" charset="0"/>
                <a:ea typeface="ＭＳ Ｐゴシック" charset="0"/>
                <a:cs typeface="ＭＳ Ｐゴシック" charset="0"/>
              </a:rPr>
              <a:t>…....</a:t>
            </a:r>
            <a:endParaRPr lang="en-US" sz="1800" dirty="0">
              <a:solidFill>
                <a:srgbClr val="000000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9081" y="2895600"/>
            <a:ext cx="693526" cy="81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4618" y="3869133"/>
            <a:ext cx="624463" cy="596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" name="Group 13"/>
          <p:cNvGrpSpPr>
            <a:grpSpLocks/>
          </p:cNvGrpSpPr>
          <p:nvPr/>
        </p:nvGrpSpPr>
        <p:grpSpPr bwMode="auto">
          <a:xfrm>
            <a:off x="5419344" y="1991826"/>
            <a:ext cx="1219200" cy="1103313"/>
            <a:chOff x="2448" y="2736"/>
            <a:chExt cx="864" cy="832"/>
          </a:xfrm>
        </p:grpSpPr>
        <p:pic>
          <p:nvPicPr>
            <p:cNvPr id="16" name="Picture 14" descr="bogdanco_Toolkit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8" y="2736"/>
              <a:ext cx="864" cy="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WordArt 15"/>
            <p:cNvSpPr>
              <a:spLocks noChangeArrowheads="1" noChangeShapeType="1" noTextEdit="1"/>
            </p:cNvSpPr>
            <p:nvPr/>
          </p:nvSpPr>
          <p:spPr bwMode="auto">
            <a:xfrm rot="1704406">
              <a:off x="2456" y="3143"/>
              <a:ext cx="432" cy="152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61537"/>
                </a:avLst>
              </a:prstTxWarp>
            </a:bodyPr>
            <a:lstStyle/>
            <a:p>
              <a:r>
                <a:rPr lang="en-US" sz="1400" kern="10" dirty="0">
                  <a:ln w="12700">
                    <a:solidFill>
                      <a:srgbClr val="3333CC"/>
                    </a:solidFill>
                    <a:round/>
                    <a:headEnd/>
                    <a:tailEnd/>
                  </a:ln>
                  <a:solidFill>
                    <a:srgbClr val="B2B2B2">
                      <a:alpha val="50195"/>
                    </a:srgbClr>
                  </a:solidFill>
                  <a:effectLst>
                    <a:outerShdw blurRad="63500" dist="45791" dir="2021404" algn="ctr" rotWithShape="0">
                      <a:srgbClr val="9999FF"/>
                    </a:outerShdw>
                  </a:effectLst>
                  <a:latin typeface="Arial Black"/>
                  <a:ea typeface="Arial Black"/>
                  <a:cs typeface="Arial Black"/>
                </a:rPr>
                <a:t>SPICE</a:t>
              </a:r>
            </a:p>
          </p:txBody>
        </p:sp>
      </p:grpSp>
      <p:pic>
        <p:nvPicPr>
          <p:cNvPr id="3" name="Picture 2" descr="s--___success with crm consulting, inc-___images-logos-clipart of llc-happywomaninfrontlaptop-resized-60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005" y="5893995"/>
            <a:ext cx="930823" cy="10044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294" y="5148675"/>
            <a:ext cx="1584706" cy="105647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984" y="4623105"/>
            <a:ext cx="854666" cy="86795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7005" y="1262856"/>
            <a:ext cx="641350" cy="921747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AF58865-59FE-B546-B8E9-B9A91D2FF9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10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89458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0" name="Rectangle 18"/>
          <p:cNvSpPr>
            <a:spLocks noGrp="1" noChangeArrowheads="1"/>
          </p:cNvSpPr>
          <p:nvPr>
            <p:ph type="title"/>
          </p:nvPr>
        </p:nvSpPr>
        <p:spPr>
          <a:xfrm>
            <a:off x="2578511" y="442913"/>
            <a:ext cx="5965006" cy="481122"/>
          </a:xfrm>
        </p:spPr>
        <p:txBody>
          <a:bodyPr/>
          <a:lstStyle/>
          <a:p>
            <a:r>
              <a:rPr lang="en-US" sz="3200" dirty="0"/>
              <a:t>Origin of the SPICE Acronym*</a:t>
            </a:r>
          </a:p>
        </p:txBody>
      </p:sp>
      <p:sp>
        <p:nvSpPr>
          <p:cNvPr id="3072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 dirty="0"/>
              <a:t>Overview of SPICE</a:t>
            </a:r>
          </a:p>
        </p:txBody>
      </p:sp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2408238" y="1733550"/>
            <a:ext cx="1117600" cy="660400"/>
          </a:xfrm>
          <a:prstGeom prst="rect">
            <a:avLst/>
          </a:prstGeom>
          <a:solidFill>
            <a:srgbClr val="E6D684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2408238" y="2647950"/>
            <a:ext cx="1117600" cy="658813"/>
          </a:xfrm>
          <a:prstGeom prst="rect">
            <a:avLst/>
          </a:prstGeom>
          <a:solidFill>
            <a:srgbClr val="E6D684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26" name="Rectangle 4"/>
          <p:cNvSpPr>
            <a:spLocks noChangeArrowheads="1"/>
          </p:cNvSpPr>
          <p:nvPr/>
        </p:nvSpPr>
        <p:spPr bwMode="auto">
          <a:xfrm>
            <a:off x="2408238" y="3562350"/>
            <a:ext cx="1117600" cy="660400"/>
          </a:xfrm>
          <a:prstGeom prst="rect">
            <a:avLst/>
          </a:prstGeom>
          <a:solidFill>
            <a:srgbClr val="E6D684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27" name="Rectangle 5"/>
          <p:cNvSpPr>
            <a:spLocks noChangeArrowheads="1"/>
          </p:cNvSpPr>
          <p:nvPr/>
        </p:nvSpPr>
        <p:spPr bwMode="auto">
          <a:xfrm>
            <a:off x="2408238" y="4475163"/>
            <a:ext cx="1117600" cy="660400"/>
          </a:xfrm>
          <a:prstGeom prst="rect">
            <a:avLst/>
          </a:prstGeom>
          <a:solidFill>
            <a:srgbClr val="E6D684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28" name="Rectangle 6"/>
          <p:cNvSpPr>
            <a:spLocks noChangeArrowheads="1"/>
          </p:cNvSpPr>
          <p:nvPr/>
        </p:nvSpPr>
        <p:spPr bwMode="auto">
          <a:xfrm>
            <a:off x="2408238" y="5389563"/>
            <a:ext cx="1117600" cy="660400"/>
          </a:xfrm>
          <a:prstGeom prst="rect">
            <a:avLst/>
          </a:prstGeom>
          <a:solidFill>
            <a:srgbClr val="E6D684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0729" name="Rectangle 7"/>
          <p:cNvSpPr>
            <a:spLocks noChangeArrowheads="1"/>
          </p:cNvSpPr>
          <p:nvPr/>
        </p:nvSpPr>
        <p:spPr bwMode="auto">
          <a:xfrm>
            <a:off x="2784475" y="1884363"/>
            <a:ext cx="330200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85000"/>
              </a:lnSpc>
            </a:pPr>
            <a:r>
              <a:rPr lang="en-US" sz="2400" dirty="0">
                <a:solidFill>
                  <a:srgbClr val="FF0000"/>
                </a:solidFill>
              </a:rPr>
              <a:t>S</a:t>
            </a:r>
            <a:endParaRPr lang="en-US" sz="2400" dirty="0"/>
          </a:p>
        </p:txBody>
      </p:sp>
      <p:sp>
        <p:nvSpPr>
          <p:cNvPr id="30730" name="Rectangle 8"/>
          <p:cNvSpPr>
            <a:spLocks noChangeArrowheads="1"/>
          </p:cNvSpPr>
          <p:nvPr/>
        </p:nvSpPr>
        <p:spPr bwMode="auto">
          <a:xfrm>
            <a:off x="2797175" y="2800350"/>
            <a:ext cx="330200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85000"/>
              </a:lnSpc>
            </a:pPr>
            <a:r>
              <a:rPr lang="en-US" sz="2400" dirty="0">
                <a:solidFill>
                  <a:srgbClr val="FF0000"/>
                </a:solidFill>
              </a:rPr>
              <a:t>P</a:t>
            </a:r>
            <a:endParaRPr lang="en-US" sz="2400" dirty="0"/>
          </a:p>
        </p:txBody>
      </p:sp>
      <p:sp>
        <p:nvSpPr>
          <p:cNvPr id="30731" name="Rectangle 9"/>
          <p:cNvSpPr>
            <a:spLocks noChangeArrowheads="1"/>
          </p:cNvSpPr>
          <p:nvPr/>
        </p:nvSpPr>
        <p:spPr bwMode="auto">
          <a:xfrm>
            <a:off x="2843213" y="3713163"/>
            <a:ext cx="211137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85000"/>
              </a:lnSpc>
            </a:pPr>
            <a:r>
              <a:rPr lang="en-US" sz="2400" dirty="0">
                <a:solidFill>
                  <a:srgbClr val="FF0000"/>
                </a:solidFill>
              </a:rPr>
              <a:t>I</a:t>
            </a:r>
          </a:p>
        </p:txBody>
      </p:sp>
      <p:sp>
        <p:nvSpPr>
          <p:cNvPr id="30732" name="Rectangle 10"/>
          <p:cNvSpPr>
            <a:spLocks noChangeArrowheads="1"/>
          </p:cNvSpPr>
          <p:nvPr/>
        </p:nvSpPr>
        <p:spPr bwMode="auto">
          <a:xfrm>
            <a:off x="2779713" y="4629150"/>
            <a:ext cx="347662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85000"/>
              </a:lnSpc>
            </a:pPr>
            <a:r>
              <a:rPr lang="en-US" sz="24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30733" name="Rectangle 11"/>
          <p:cNvSpPr>
            <a:spLocks noChangeArrowheads="1"/>
          </p:cNvSpPr>
          <p:nvPr/>
        </p:nvSpPr>
        <p:spPr bwMode="auto">
          <a:xfrm>
            <a:off x="2795588" y="5554663"/>
            <a:ext cx="330200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85000"/>
              </a:lnSpc>
            </a:pPr>
            <a:r>
              <a:rPr lang="en-US" sz="2400" dirty="0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30734" name="Rectangle 12"/>
          <p:cNvSpPr>
            <a:spLocks noChangeArrowheads="1"/>
          </p:cNvSpPr>
          <p:nvPr/>
        </p:nvSpPr>
        <p:spPr bwMode="auto">
          <a:xfrm>
            <a:off x="4667250" y="1835150"/>
            <a:ext cx="1584325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400" dirty="0">
                <a:solidFill>
                  <a:srgbClr val="FF0000"/>
                </a:solidFill>
              </a:rPr>
              <a:t>S</a:t>
            </a:r>
            <a:r>
              <a:rPr lang="en-US" sz="2400" b="0" dirty="0"/>
              <a:t>pacecraft</a:t>
            </a:r>
          </a:p>
        </p:txBody>
      </p:sp>
      <p:sp>
        <p:nvSpPr>
          <p:cNvPr id="30735" name="Rectangle 13"/>
          <p:cNvSpPr>
            <a:spLocks noChangeArrowheads="1"/>
          </p:cNvSpPr>
          <p:nvPr/>
        </p:nvSpPr>
        <p:spPr bwMode="auto">
          <a:xfrm>
            <a:off x="4667250" y="2736850"/>
            <a:ext cx="990600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400" dirty="0">
                <a:solidFill>
                  <a:srgbClr val="FF0000"/>
                </a:solidFill>
              </a:rPr>
              <a:t>P</a:t>
            </a:r>
            <a:r>
              <a:rPr lang="en-US" sz="2400" b="0" dirty="0"/>
              <a:t>lanet</a:t>
            </a:r>
          </a:p>
        </p:txBody>
      </p:sp>
      <p:sp>
        <p:nvSpPr>
          <p:cNvPr id="30736" name="Rectangle 14"/>
          <p:cNvSpPr>
            <a:spLocks noChangeArrowheads="1"/>
          </p:cNvSpPr>
          <p:nvPr/>
        </p:nvSpPr>
        <p:spPr bwMode="auto">
          <a:xfrm>
            <a:off x="4667250" y="3738563"/>
            <a:ext cx="1566863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400" dirty="0">
                <a:solidFill>
                  <a:srgbClr val="FF0000"/>
                </a:solidFill>
              </a:rPr>
              <a:t>I</a:t>
            </a:r>
            <a:r>
              <a:rPr lang="en-US" sz="2400" b="0" dirty="0"/>
              <a:t>nstrument</a:t>
            </a:r>
          </a:p>
        </p:txBody>
      </p:sp>
      <p:sp>
        <p:nvSpPr>
          <p:cNvPr id="30737" name="Rectangle 15"/>
          <p:cNvSpPr>
            <a:spLocks noChangeArrowheads="1"/>
          </p:cNvSpPr>
          <p:nvPr/>
        </p:nvSpPr>
        <p:spPr bwMode="auto">
          <a:xfrm>
            <a:off x="4667250" y="4576763"/>
            <a:ext cx="3368310" cy="37446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400" dirty="0">
                <a:solidFill>
                  <a:srgbClr val="FF0000"/>
                </a:solidFill>
              </a:rPr>
              <a:t>C</a:t>
            </a:r>
            <a:r>
              <a:rPr lang="en-US" sz="2400" b="0" dirty="0"/>
              <a:t>-matrix   </a:t>
            </a:r>
            <a:r>
              <a:rPr lang="en-US" sz="1800" b="0" dirty="0"/>
              <a:t>(“Camera matrix”)</a:t>
            </a:r>
            <a:endParaRPr lang="en-US" b="0" dirty="0"/>
          </a:p>
        </p:txBody>
      </p:sp>
      <p:sp>
        <p:nvSpPr>
          <p:cNvPr id="30738" name="Rectangle 16"/>
          <p:cNvSpPr>
            <a:spLocks noChangeArrowheads="1"/>
          </p:cNvSpPr>
          <p:nvPr/>
        </p:nvSpPr>
        <p:spPr bwMode="auto">
          <a:xfrm>
            <a:off x="4667250" y="5567363"/>
            <a:ext cx="1058863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400" dirty="0">
                <a:solidFill>
                  <a:srgbClr val="FF0000"/>
                </a:solidFill>
              </a:rPr>
              <a:t>E</a:t>
            </a:r>
            <a:r>
              <a:rPr lang="en-US" sz="2400" b="0" dirty="0"/>
              <a:t>vents</a:t>
            </a:r>
          </a:p>
        </p:txBody>
      </p:sp>
      <p:sp>
        <p:nvSpPr>
          <p:cNvPr id="30739" name="Rectangle 17"/>
          <p:cNvSpPr>
            <a:spLocks noChangeArrowheads="1"/>
          </p:cNvSpPr>
          <p:nvPr/>
        </p:nvSpPr>
        <p:spPr bwMode="auto">
          <a:xfrm>
            <a:off x="1516063" y="6546850"/>
            <a:ext cx="7152924" cy="28725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87" tIns="44450" rIns="90487" bIns="44450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dirty="0"/>
              <a:t>* Coined by Dr. Hugh Kieffer, USGS Astrogeology Branch, Flagstaff AZ, circa 1985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905F20-2627-D147-AA31-F61EFF2606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11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ectangle 12">
            <a:extLst>
              <a:ext uri="{FF2B5EF4-FFF2-40B4-BE49-F238E27FC236}">
                <a16:creationId xmlns:a16="http://schemas.microsoft.com/office/drawing/2014/main" id="{2FAF79ED-A0F7-9B42-A513-150A413EC4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55459" y="6679609"/>
            <a:ext cx="671117" cy="264522"/>
          </a:xfrm>
          <a:prstGeom prst="rect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r>
              <a:rPr lang="en-US" sz="1600" dirty="0"/>
              <a:t>MK</a:t>
            </a:r>
          </a:p>
        </p:txBody>
      </p:sp>
      <p:sp>
        <p:nvSpPr>
          <p:cNvPr id="21506" name="Rectangle 12"/>
          <p:cNvSpPr>
            <a:spLocks noChangeArrowheads="1"/>
          </p:cNvSpPr>
          <p:nvPr/>
        </p:nvSpPr>
        <p:spPr bwMode="auto">
          <a:xfrm>
            <a:off x="5655459" y="6415514"/>
            <a:ext cx="671117" cy="264522"/>
          </a:xfrm>
          <a:prstGeom prst="rect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07" name="Title 1"/>
          <p:cNvSpPr>
            <a:spLocks noGrp="1"/>
          </p:cNvSpPr>
          <p:nvPr>
            <p:ph type="title"/>
          </p:nvPr>
        </p:nvSpPr>
        <p:spPr>
          <a:xfrm>
            <a:off x="2851150" y="348456"/>
            <a:ext cx="4966334" cy="560374"/>
          </a:xfrm>
        </p:spPr>
        <p:txBody>
          <a:bodyPr/>
          <a:lstStyle/>
          <a:p>
            <a:pPr eaLnBrk="1" hangingPunct="1"/>
            <a:r>
              <a:rPr lang="en-US" sz="3700" dirty="0">
                <a:latin typeface="Arial" charset="0"/>
              </a:rPr>
              <a:t>SPICE Data Overview</a:t>
            </a: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4465452" y="530686"/>
            <a:ext cx="26000" cy="23659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10" name="Rectangle 4"/>
          <p:cNvSpPr>
            <a:spLocks noChangeArrowheads="1"/>
          </p:cNvSpPr>
          <p:nvPr/>
        </p:nvSpPr>
        <p:spPr bwMode="auto">
          <a:xfrm>
            <a:off x="929198" y="1698066"/>
            <a:ext cx="1273986" cy="571760"/>
          </a:xfrm>
          <a:prstGeom prst="rect">
            <a:avLst/>
          </a:prstGeom>
          <a:solidFill>
            <a:srgbClr val="68AA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11" name="Rectangle 5"/>
          <p:cNvSpPr>
            <a:spLocks noChangeArrowheads="1"/>
          </p:cNvSpPr>
          <p:nvPr/>
        </p:nvSpPr>
        <p:spPr bwMode="auto">
          <a:xfrm>
            <a:off x="929198" y="2499845"/>
            <a:ext cx="1273986" cy="570118"/>
          </a:xfrm>
          <a:prstGeom prst="rect">
            <a:avLst/>
          </a:prstGeom>
          <a:solidFill>
            <a:srgbClr val="68AA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12" name="Rectangle 6"/>
          <p:cNvSpPr>
            <a:spLocks noChangeArrowheads="1"/>
          </p:cNvSpPr>
          <p:nvPr/>
        </p:nvSpPr>
        <p:spPr bwMode="auto">
          <a:xfrm>
            <a:off x="929198" y="4965972"/>
            <a:ext cx="1273986" cy="573403"/>
          </a:xfrm>
          <a:prstGeom prst="rect">
            <a:avLst/>
          </a:prstGeom>
          <a:solidFill>
            <a:srgbClr val="68AA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13" name="Rectangle 8"/>
          <p:cNvSpPr>
            <a:spLocks noChangeArrowheads="1"/>
          </p:cNvSpPr>
          <p:nvPr/>
        </p:nvSpPr>
        <p:spPr bwMode="auto">
          <a:xfrm>
            <a:off x="929198" y="3339412"/>
            <a:ext cx="1273986" cy="570117"/>
          </a:xfrm>
          <a:prstGeom prst="rect">
            <a:avLst/>
          </a:prstGeom>
          <a:solidFill>
            <a:srgbClr val="68AA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14" name="Rectangle 9"/>
          <p:cNvSpPr>
            <a:spLocks noChangeArrowheads="1"/>
          </p:cNvSpPr>
          <p:nvPr/>
        </p:nvSpPr>
        <p:spPr bwMode="auto">
          <a:xfrm>
            <a:off x="929198" y="4164193"/>
            <a:ext cx="1273986" cy="573403"/>
          </a:xfrm>
          <a:prstGeom prst="rect">
            <a:avLst/>
          </a:prstGeom>
          <a:solidFill>
            <a:srgbClr val="68AAFD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15" name="Freeform 10"/>
          <p:cNvSpPr>
            <a:spLocks/>
          </p:cNvSpPr>
          <p:nvPr/>
        </p:nvSpPr>
        <p:spPr bwMode="auto">
          <a:xfrm>
            <a:off x="3753417" y="4929825"/>
            <a:ext cx="1416985" cy="630908"/>
          </a:xfrm>
          <a:custGeom>
            <a:avLst/>
            <a:gdLst>
              <a:gd name="T0" fmla="*/ 2147483647 w 872"/>
              <a:gd name="T1" fmla="*/ 2147483647 h 384"/>
              <a:gd name="T2" fmla="*/ 2147483647 w 872"/>
              <a:gd name="T3" fmla="*/ 2147483647 h 384"/>
              <a:gd name="T4" fmla="*/ 2147483647 w 872"/>
              <a:gd name="T5" fmla="*/ 2147483647 h 384"/>
              <a:gd name="T6" fmla="*/ 2147483647 w 872"/>
              <a:gd name="T7" fmla="*/ 2147483647 h 384"/>
              <a:gd name="T8" fmla="*/ 2147483647 w 872"/>
              <a:gd name="T9" fmla="*/ 2147483647 h 384"/>
              <a:gd name="T10" fmla="*/ 0 w 872"/>
              <a:gd name="T11" fmla="*/ 2147483647 h 384"/>
              <a:gd name="T12" fmla="*/ 2147483647 w 872"/>
              <a:gd name="T13" fmla="*/ 2147483647 h 384"/>
              <a:gd name="T14" fmla="*/ 2147483647 w 872"/>
              <a:gd name="T15" fmla="*/ 2147483647 h 384"/>
              <a:gd name="T16" fmla="*/ 2147483647 w 872"/>
              <a:gd name="T17" fmla="*/ 2147483647 h 384"/>
              <a:gd name="T18" fmla="*/ 2147483647 w 872"/>
              <a:gd name="T19" fmla="*/ 2147483647 h 384"/>
              <a:gd name="T20" fmla="*/ 2147483647 w 872"/>
              <a:gd name="T21" fmla="*/ 2147483647 h 384"/>
              <a:gd name="T22" fmla="*/ 2147483647 w 872"/>
              <a:gd name="T23" fmla="*/ 0 h 384"/>
              <a:gd name="T24" fmla="*/ 2147483647 w 872"/>
              <a:gd name="T25" fmla="*/ 0 h 384"/>
              <a:gd name="T26" fmla="*/ 2147483647 w 872"/>
              <a:gd name="T27" fmla="*/ 2147483647 h 384"/>
              <a:gd name="T28" fmla="*/ 2147483647 w 872"/>
              <a:gd name="T29" fmla="*/ 2147483647 h 384"/>
              <a:gd name="T30" fmla="*/ 2147483647 w 872"/>
              <a:gd name="T31" fmla="*/ 2147483647 h 384"/>
              <a:gd name="T32" fmla="*/ 2147483647 w 872"/>
              <a:gd name="T33" fmla="*/ 2147483647 h 384"/>
              <a:gd name="T34" fmla="*/ 2147483647 w 872"/>
              <a:gd name="T35" fmla="*/ 2147483647 h 384"/>
              <a:gd name="T36" fmla="*/ 2147483647 w 872"/>
              <a:gd name="T37" fmla="*/ 2147483647 h 384"/>
              <a:gd name="T38" fmla="*/ 2147483647 w 872"/>
              <a:gd name="T39" fmla="*/ 2147483647 h 384"/>
              <a:gd name="T40" fmla="*/ 2147483647 w 872"/>
              <a:gd name="T41" fmla="*/ 2147483647 h 384"/>
              <a:gd name="T42" fmla="*/ 2147483647 w 872"/>
              <a:gd name="T43" fmla="*/ 2147483647 h 384"/>
              <a:gd name="T44" fmla="*/ 2147483647 w 872"/>
              <a:gd name="T45" fmla="*/ 2147483647 h 384"/>
              <a:gd name="T46" fmla="*/ 2147483647 w 872"/>
              <a:gd name="T47" fmla="*/ 2147483647 h 384"/>
              <a:gd name="T48" fmla="*/ 2147483647 w 872"/>
              <a:gd name="T49" fmla="*/ 2147483647 h 384"/>
              <a:gd name="T50" fmla="*/ 2147483647 w 872"/>
              <a:gd name="T51" fmla="*/ 2147483647 h 384"/>
              <a:gd name="T52" fmla="*/ 2147483647 w 872"/>
              <a:gd name="T53" fmla="*/ 2147483647 h 384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872"/>
              <a:gd name="T82" fmla="*/ 0 h 384"/>
              <a:gd name="T83" fmla="*/ 872 w 872"/>
              <a:gd name="T84" fmla="*/ 384 h 384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872" h="384">
                <a:moveTo>
                  <a:pt x="144" y="383"/>
                </a:moveTo>
                <a:lnTo>
                  <a:pt x="89" y="363"/>
                </a:lnTo>
                <a:lnTo>
                  <a:pt x="44" y="328"/>
                </a:lnTo>
                <a:lnTo>
                  <a:pt x="15" y="264"/>
                </a:lnTo>
                <a:lnTo>
                  <a:pt x="5" y="229"/>
                </a:lnTo>
                <a:lnTo>
                  <a:pt x="0" y="189"/>
                </a:lnTo>
                <a:lnTo>
                  <a:pt x="5" y="154"/>
                </a:lnTo>
                <a:lnTo>
                  <a:pt x="15" y="119"/>
                </a:lnTo>
                <a:lnTo>
                  <a:pt x="44" y="50"/>
                </a:lnTo>
                <a:lnTo>
                  <a:pt x="89" y="20"/>
                </a:lnTo>
                <a:lnTo>
                  <a:pt x="114" y="5"/>
                </a:lnTo>
                <a:lnTo>
                  <a:pt x="144" y="0"/>
                </a:lnTo>
                <a:lnTo>
                  <a:pt x="871" y="0"/>
                </a:lnTo>
                <a:lnTo>
                  <a:pt x="841" y="5"/>
                </a:lnTo>
                <a:lnTo>
                  <a:pt x="816" y="20"/>
                </a:lnTo>
                <a:lnTo>
                  <a:pt x="771" y="50"/>
                </a:lnTo>
                <a:lnTo>
                  <a:pt x="751" y="84"/>
                </a:lnTo>
                <a:lnTo>
                  <a:pt x="737" y="119"/>
                </a:lnTo>
                <a:lnTo>
                  <a:pt x="732" y="154"/>
                </a:lnTo>
                <a:lnTo>
                  <a:pt x="727" y="189"/>
                </a:lnTo>
                <a:lnTo>
                  <a:pt x="732" y="229"/>
                </a:lnTo>
                <a:lnTo>
                  <a:pt x="737" y="264"/>
                </a:lnTo>
                <a:lnTo>
                  <a:pt x="751" y="298"/>
                </a:lnTo>
                <a:lnTo>
                  <a:pt x="771" y="328"/>
                </a:lnTo>
                <a:lnTo>
                  <a:pt x="816" y="363"/>
                </a:lnTo>
                <a:lnTo>
                  <a:pt x="871" y="383"/>
                </a:lnTo>
                <a:lnTo>
                  <a:pt x="144" y="383"/>
                </a:lnTo>
              </a:path>
            </a:pathLst>
          </a:custGeom>
          <a:solidFill>
            <a:srgbClr val="E6D684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 lIns="94037" tIns="47018" rIns="94037" bIns="47018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16" name="Freeform 11"/>
          <p:cNvSpPr>
            <a:spLocks/>
          </p:cNvSpPr>
          <p:nvPr/>
        </p:nvSpPr>
        <p:spPr bwMode="auto">
          <a:xfrm>
            <a:off x="3735543" y="4131333"/>
            <a:ext cx="1421859" cy="637480"/>
          </a:xfrm>
          <a:custGeom>
            <a:avLst/>
            <a:gdLst>
              <a:gd name="T0" fmla="*/ 2147483647 w 875"/>
              <a:gd name="T1" fmla="*/ 2147483647 h 388"/>
              <a:gd name="T2" fmla="*/ 2147483647 w 875"/>
              <a:gd name="T3" fmla="*/ 2147483647 h 388"/>
              <a:gd name="T4" fmla="*/ 2147483647 w 875"/>
              <a:gd name="T5" fmla="*/ 2147483647 h 388"/>
              <a:gd name="T6" fmla="*/ 2147483647 w 875"/>
              <a:gd name="T7" fmla="*/ 2147483647 h 388"/>
              <a:gd name="T8" fmla="*/ 2147483647 w 875"/>
              <a:gd name="T9" fmla="*/ 2147483647 h 388"/>
              <a:gd name="T10" fmla="*/ 0 w 875"/>
              <a:gd name="T11" fmla="*/ 2147483647 h 388"/>
              <a:gd name="T12" fmla="*/ 2147483647 w 875"/>
              <a:gd name="T13" fmla="*/ 2147483647 h 388"/>
              <a:gd name="T14" fmla="*/ 2147483647 w 875"/>
              <a:gd name="T15" fmla="*/ 2147483647 h 388"/>
              <a:gd name="T16" fmla="*/ 2147483647 w 875"/>
              <a:gd name="T17" fmla="*/ 2147483647 h 388"/>
              <a:gd name="T18" fmla="*/ 2147483647 w 875"/>
              <a:gd name="T19" fmla="*/ 2147483647 h 388"/>
              <a:gd name="T20" fmla="*/ 2147483647 w 875"/>
              <a:gd name="T21" fmla="*/ 0 h 388"/>
              <a:gd name="T22" fmla="*/ 2147483647 w 875"/>
              <a:gd name="T23" fmla="*/ 0 h 388"/>
              <a:gd name="T24" fmla="*/ 2147483647 w 875"/>
              <a:gd name="T25" fmla="*/ 2147483647 h 388"/>
              <a:gd name="T26" fmla="*/ 2147483647 w 875"/>
              <a:gd name="T27" fmla="*/ 2147483647 h 388"/>
              <a:gd name="T28" fmla="*/ 2147483647 w 875"/>
              <a:gd name="T29" fmla="*/ 2147483647 h 388"/>
              <a:gd name="T30" fmla="*/ 2147483647 w 875"/>
              <a:gd name="T31" fmla="*/ 2147483647 h 388"/>
              <a:gd name="T32" fmla="*/ 2147483647 w 875"/>
              <a:gd name="T33" fmla="*/ 2147483647 h 388"/>
              <a:gd name="T34" fmla="*/ 2147483647 w 875"/>
              <a:gd name="T35" fmla="*/ 2147483647 h 388"/>
              <a:gd name="T36" fmla="*/ 2147483647 w 875"/>
              <a:gd name="T37" fmla="*/ 2147483647 h 388"/>
              <a:gd name="T38" fmla="*/ 2147483647 w 875"/>
              <a:gd name="T39" fmla="*/ 2147483647 h 388"/>
              <a:gd name="T40" fmla="*/ 2147483647 w 875"/>
              <a:gd name="T41" fmla="*/ 2147483647 h 388"/>
              <a:gd name="T42" fmla="*/ 2147483647 w 875"/>
              <a:gd name="T43" fmla="*/ 2147483647 h 388"/>
              <a:gd name="T44" fmla="*/ 2147483647 w 875"/>
              <a:gd name="T45" fmla="*/ 2147483647 h 388"/>
              <a:gd name="T46" fmla="*/ 2147483647 w 875"/>
              <a:gd name="T47" fmla="*/ 2147483647 h 388"/>
              <a:gd name="T48" fmla="*/ 2147483647 w 875"/>
              <a:gd name="T49" fmla="*/ 2147483647 h 3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875"/>
              <a:gd name="T76" fmla="*/ 0 h 388"/>
              <a:gd name="T77" fmla="*/ 875 w 875"/>
              <a:gd name="T78" fmla="*/ 388 h 388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875" h="388">
                <a:moveTo>
                  <a:pt x="149" y="387"/>
                </a:moveTo>
                <a:lnTo>
                  <a:pt x="119" y="379"/>
                </a:lnTo>
                <a:lnTo>
                  <a:pt x="94" y="366"/>
                </a:lnTo>
                <a:lnTo>
                  <a:pt x="45" y="328"/>
                </a:lnTo>
                <a:lnTo>
                  <a:pt x="15" y="265"/>
                </a:lnTo>
                <a:lnTo>
                  <a:pt x="0" y="194"/>
                </a:lnTo>
                <a:lnTo>
                  <a:pt x="15" y="122"/>
                </a:lnTo>
                <a:lnTo>
                  <a:pt x="45" y="55"/>
                </a:lnTo>
                <a:lnTo>
                  <a:pt x="94" y="21"/>
                </a:lnTo>
                <a:lnTo>
                  <a:pt x="119" y="9"/>
                </a:lnTo>
                <a:lnTo>
                  <a:pt x="149" y="0"/>
                </a:lnTo>
                <a:lnTo>
                  <a:pt x="874" y="0"/>
                </a:lnTo>
                <a:lnTo>
                  <a:pt x="844" y="9"/>
                </a:lnTo>
                <a:lnTo>
                  <a:pt x="819" y="21"/>
                </a:lnTo>
                <a:lnTo>
                  <a:pt x="770" y="55"/>
                </a:lnTo>
                <a:lnTo>
                  <a:pt x="740" y="122"/>
                </a:lnTo>
                <a:lnTo>
                  <a:pt x="735" y="156"/>
                </a:lnTo>
                <a:lnTo>
                  <a:pt x="730" y="194"/>
                </a:lnTo>
                <a:lnTo>
                  <a:pt x="735" y="231"/>
                </a:lnTo>
                <a:lnTo>
                  <a:pt x="740" y="265"/>
                </a:lnTo>
                <a:lnTo>
                  <a:pt x="770" y="328"/>
                </a:lnTo>
                <a:lnTo>
                  <a:pt x="819" y="366"/>
                </a:lnTo>
                <a:lnTo>
                  <a:pt x="844" y="379"/>
                </a:lnTo>
                <a:lnTo>
                  <a:pt x="874" y="387"/>
                </a:lnTo>
                <a:lnTo>
                  <a:pt x="149" y="387"/>
                </a:lnTo>
              </a:path>
            </a:pathLst>
          </a:custGeom>
          <a:solidFill>
            <a:srgbClr val="E6D684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 lIns="94037" tIns="47018" rIns="94037" bIns="47018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17" name="Rectangle 12"/>
          <p:cNvSpPr>
            <a:spLocks noChangeArrowheads="1"/>
          </p:cNvSpPr>
          <p:nvPr/>
        </p:nvSpPr>
        <p:spPr bwMode="auto">
          <a:xfrm>
            <a:off x="5655459" y="6153852"/>
            <a:ext cx="671118" cy="264522"/>
          </a:xfrm>
          <a:prstGeom prst="rect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18" name="Rectangle 13"/>
          <p:cNvSpPr>
            <a:spLocks noChangeArrowheads="1"/>
          </p:cNvSpPr>
          <p:nvPr/>
        </p:nvSpPr>
        <p:spPr bwMode="auto">
          <a:xfrm>
            <a:off x="5655459" y="5917261"/>
            <a:ext cx="669493" cy="238234"/>
          </a:xfrm>
          <a:prstGeom prst="rect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19" name="Rectangle 14"/>
          <p:cNvSpPr>
            <a:spLocks noChangeArrowheads="1"/>
          </p:cNvSpPr>
          <p:nvPr/>
        </p:nvSpPr>
        <p:spPr bwMode="auto">
          <a:xfrm>
            <a:off x="5655459" y="5675743"/>
            <a:ext cx="669493" cy="238233"/>
          </a:xfrm>
          <a:prstGeom prst="rect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20" name="Freeform 15"/>
          <p:cNvSpPr>
            <a:spLocks/>
          </p:cNvSpPr>
          <p:nvPr/>
        </p:nvSpPr>
        <p:spPr bwMode="auto">
          <a:xfrm>
            <a:off x="3725794" y="3306553"/>
            <a:ext cx="1418609" cy="632550"/>
          </a:xfrm>
          <a:custGeom>
            <a:avLst/>
            <a:gdLst>
              <a:gd name="T0" fmla="*/ 2147483647 w 873"/>
              <a:gd name="T1" fmla="*/ 2147483647 h 385"/>
              <a:gd name="T2" fmla="*/ 2147483647 w 873"/>
              <a:gd name="T3" fmla="*/ 2147483647 h 385"/>
              <a:gd name="T4" fmla="*/ 2147483647 w 873"/>
              <a:gd name="T5" fmla="*/ 2147483647 h 385"/>
              <a:gd name="T6" fmla="*/ 2147483647 w 873"/>
              <a:gd name="T7" fmla="*/ 2147483647 h 385"/>
              <a:gd name="T8" fmla="*/ 2147483647 w 873"/>
              <a:gd name="T9" fmla="*/ 2147483647 h 385"/>
              <a:gd name="T10" fmla="*/ 2147483647 w 873"/>
              <a:gd name="T11" fmla="*/ 2147483647 h 385"/>
              <a:gd name="T12" fmla="*/ 2147483647 w 873"/>
              <a:gd name="T13" fmla="*/ 2147483647 h 385"/>
              <a:gd name="T14" fmla="*/ 0 w 873"/>
              <a:gd name="T15" fmla="*/ 2147483647 h 385"/>
              <a:gd name="T16" fmla="*/ 2147483647 w 873"/>
              <a:gd name="T17" fmla="*/ 2147483647 h 385"/>
              <a:gd name="T18" fmla="*/ 2147483647 w 873"/>
              <a:gd name="T19" fmla="*/ 2147483647 h 385"/>
              <a:gd name="T20" fmla="*/ 2147483647 w 873"/>
              <a:gd name="T21" fmla="*/ 2147483647 h 385"/>
              <a:gd name="T22" fmla="*/ 2147483647 w 873"/>
              <a:gd name="T23" fmla="*/ 2147483647 h 385"/>
              <a:gd name="T24" fmla="*/ 2147483647 w 873"/>
              <a:gd name="T25" fmla="*/ 2147483647 h 385"/>
              <a:gd name="T26" fmla="*/ 2147483647 w 873"/>
              <a:gd name="T27" fmla="*/ 0 h 385"/>
              <a:gd name="T28" fmla="*/ 2147483647 w 873"/>
              <a:gd name="T29" fmla="*/ 0 h 385"/>
              <a:gd name="T30" fmla="*/ 2147483647 w 873"/>
              <a:gd name="T31" fmla="*/ 2147483647 h 385"/>
              <a:gd name="T32" fmla="*/ 2147483647 w 873"/>
              <a:gd name="T33" fmla="*/ 2147483647 h 385"/>
              <a:gd name="T34" fmla="*/ 2147483647 w 873"/>
              <a:gd name="T35" fmla="*/ 2147483647 h 385"/>
              <a:gd name="T36" fmla="*/ 2147483647 w 873"/>
              <a:gd name="T37" fmla="*/ 2147483647 h 385"/>
              <a:gd name="T38" fmla="*/ 2147483647 w 873"/>
              <a:gd name="T39" fmla="*/ 2147483647 h 385"/>
              <a:gd name="T40" fmla="*/ 2147483647 w 873"/>
              <a:gd name="T41" fmla="*/ 2147483647 h 385"/>
              <a:gd name="T42" fmla="*/ 2147483647 w 873"/>
              <a:gd name="T43" fmla="*/ 2147483647 h 385"/>
              <a:gd name="T44" fmla="*/ 2147483647 w 873"/>
              <a:gd name="T45" fmla="*/ 2147483647 h 385"/>
              <a:gd name="T46" fmla="*/ 2147483647 w 873"/>
              <a:gd name="T47" fmla="*/ 2147483647 h 385"/>
              <a:gd name="T48" fmla="*/ 2147483647 w 873"/>
              <a:gd name="T49" fmla="*/ 2147483647 h 385"/>
              <a:gd name="T50" fmla="*/ 2147483647 w 873"/>
              <a:gd name="T51" fmla="*/ 2147483647 h 385"/>
              <a:gd name="T52" fmla="*/ 2147483647 w 873"/>
              <a:gd name="T53" fmla="*/ 2147483647 h 385"/>
              <a:gd name="T54" fmla="*/ 2147483647 w 873"/>
              <a:gd name="T55" fmla="*/ 2147483647 h 385"/>
              <a:gd name="T56" fmla="*/ 2147483647 w 873"/>
              <a:gd name="T57" fmla="*/ 2147483647 h 385"/>
              <a:gd name="T58" fmla="*/ 2147483647 w 873"/>
              <a:gd name="T59" fmla="*/ 2147483647 h 385"/>
              <a:gd name="T60" fmla="*/ 2147483647 w 873"/>
              <a:gd name="T61" fmla="*/ 2147483647 h 38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873"/>
              <a:gd name="T94" fmla="*/ 0 h 385"/>
              <a:gd name="T95" fmla="*/ 873 w 873"/>
              <a:gd name="T96" fmla="*/ 385 h 385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873" h="385">
                <a:moveTo>
                  <a:pt x="144" y="384"/>
                </a:moveTo>
                <a:lnTo>
                  <a:pt x="119" y="377"/>
                </a:lnTo>
                <a:lnTo>
                  <a:pt x="94" y="364"/>
                </a:lnTo>
                <a:lnTo>
                  <a:pt x="70" y="347"/>
                </a:lnTo>
                <a:lnTo>
                  <a:pt x="45" y="326"/>
                </a:lnTo>
                <a:lnTo>
                  <a:pt x="30" y="296"/>
                </a:lnTo>
                <a:lnTo>
                  <a:pt x="15" y="265"/>
                </a:lnTo>
                <a:lnTo>
                  <a:pt x="0" y="190"/>
                </a:lnTo>
                <a:lnTo>
                  <a:pt x="15" y="119"/>
                </a:lnTo>
                <a:lnTo>
                  <a:pt x="45" y="55"/>
                </a:lnTo>
                <a:lnTo>
                  <a:pt x="70" y="34"/>
                </a:lnTo>
                <a:lnTo>
                  <a:pt x="94" y="17"/>
                </a:lnTo>
                <a:lnTo>
                  <a:pt x="119" y="7"/>
                </a:lnTo>
                <a:lnTo>
                  <a:pt x="144" y="0"/>
                </a:lnTo>
                <a:lnTo>
                  <a:pt x="872" y="0"/>
                </a:lnTo>
                <a:lnTo>
                  <a:pt x="842" y="7"/>
                </a:lnTo>
                <a:lnTo>
                  <a:pt x="818" y="17"/>
                </a:lnTo>
                <a:lnTo>
                  <a:pt x="793" y="34"/>
                </a:lnTo>
                <a:lnTo>
                  <a:pt x="768" y="55"/>
                </a:lnTo>
                <a:lnTo>
                  <a:pt x="738" y="119"/>
                </a:lnTo>
                <a:lnTo>
                  <a:pt x="733" y="153"/>
                </a:lnTo>
                <a:lnTo>
                  <a:pt x="728" y="190"/>
                </a:lnTo>
                <a:lnTo>
                  <a:pt x="733" y="228"/>
                </a:lnTo>
                <a:lnTo>
                  <a:pt x="738" y="265"/>
                </a:lnTo>
                <a:lnTo>
                  <a:pt x="753" y="296"/>
                </a:lnTo>
                <a:lnTo>
                  <a:pt x="768" y="326"/>
                </a:lnTo>
                <a:lnTo>
                  <a:pt x="793" y="347"/>
                </a:lnTo>
                <a:lnTo>
                  <a:pt x="818" y="364"/>
                </a:lnTo>
                <a:lnTo>
                  <a:pt x="842" y="377"/>
                </a:lnTo>
                <a:lnTo>
                  <a:pt x="872" y="384"/>
                </a:lnTo>
                <a:lnTo>
                  <a:pt x="144" y="384"/>
                </a:lnTo>
              </a:path>
            </a:pathLst>
          </a:custGeom>
          <a:solidFill>
            <a:srgbClr val="E6D684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 lIns="94037" tIns="47018" rIns="94037" bIns="47018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21" name="Freeform 16"/>
          <p:cNvSpPr>
            <a:spLocks/>
          </p:cNvSpPr>
          <p:nvPr/>
        </p:nvSpPr>
        <p:spPr bwMode="auto">
          <a:xfrm>
            <a:off x="3716043" y="2473556"/>
            <a:ext cx="1415359" cy="637480"/>
          </a:xfrm>
          <a:custGeom>
            <a:avLst/>
            <a:gdLst>
              <a:gd name="T0" fmla="*/ 2147483647 w 871"/>
              <a:gd name="T1" fmla="*/ 2147483647 h 387"/>
              <a:gd name="T2" fmla="*/ 2147483647 w 871"/>
              <a:gd name="T3" fmla="*/ 2147483647 h 387"/>
              <a:gd name="T4" fmla="*/ 2147483647 w 871"/>
              <a:gd name="T5" fmla="*/ 2147483647 h 387"/>
              <a:gd name="T6" fmla="*/ 2147483647 w 871"/>
              <a:gd name="T7" fmla="*/ 2147483647 h 387"/>
              <a:gd name="T8" fmla="*/ 2147483647 w 871"/>
              <a:gd name="T9" fmla="*/ 2147483647 h 387"/>
              <a:gd name="T10" fmla="*/ 2147483647 w 871"/>
              <a:gd name="T11" fmla="*/ 2147483647 h 387"/>
              <a:gd name="T12" fmla="*/ 2147483647 w 871"/>
              <a:gd name="T13" fmla="*/ 2147483647 h 387"/>
              <a:gd name="T14" fmla="*/ 2147483647 w 871"/>
              <a:gd name="T15" fmla="*/ 2147483647 h 387"/>
              <a:gd name="T16" fmla="*/ 0 w 871"/>
              <a:gd name="T17" fmla="*/ 2147483647 h 387"/>
              <a:gd name="T18" fmla="*/ 2147483647 w 871"/>
              <a:gd name="T19" fmla="*/ 2147483647 h 387"/>
              <a:gd name="T20" fmla="*/ 2147483647 w 871"/>
              <a:gd name="T21" fmla="*/ 2147483647 h 387"/>
              <a:gd name="T22" fmla="*/ 2147483647 w 871"/>
              <a:gd name="T23" fmla="*/ 2147483647 h 387"/>
              <a:gd name="T24" fmla="*/ 2147483647 w 871"/>
              <a:gd name="T25" fmla="*/ 2147483647 h 387"/>
              <a:gd name="T26" fmla="*/ 2147483647 w 871"/>
              <a:gd name="T27" fmla="*/ 2147483647 h 387"/>
              <a:gd name="T28" fmla="*/ 2147483647 w 871"/>
              <a:gd name="T29" fmla="*/ 2147483647 h 387"/>
              <a:gd name="T30" fmla="*/ 2147483647 w 871"/>
              <a:gd name="T31" fmla="*/ 0 h 387"/>
              <a:gd name="T32" fmla="*/ 2147483647 w 871"/>
              <a:gd name="T33" fmla="*/ 0 h 387"/>
              <a:gd name="T34" fmla="*/ 2147483647 w 871"/>
              <a:gd name="T35" fmla="*/ 2147483647 h 387"/>
              <a:gd name="T36" fmla="*/ 2147483647 w 871"/>
              <a:gd name="T37" fmla="*/ 2147483647 h 387"/>
              <a:gd name="T38" fmla="*/ 2147483647 w 871"/>
              <a:gd name="T39" fmla="*/ 2147483647 h 387"/>
              <a:gd name="T40" fmla="*/ 2147483647 w 871"/>
              <a:gd name="T41" fmla="*/ 2147483647 h 387"/>
              <a:gd name="T42" fmla="*/ 2147483647 w 871"/>
              <a:gd name="T43" fmla="*/ 2147483647 h 387"/>
              <a:gd name="T44" fmla="*/ 2147483647 w 871"/>
              <a:gd name="T45" fmla="*/ 2147483647 h 387"/>
              <a:gd name="T46" fmla="*/ 2147483647 w 871"/>
              <a:gd name="T47" fmla="*/ 2147483647 h 387"/>
              <a:gd name="T48" fmla="*/ 2147483647 w 871"/>
              <a:gd name="T49" fmla="*/ 2147483647 h 387"/>
              <a:gd name="T50" fmla="*/ 2147483647 w 871"/>
              <a:gd name="T51" fmla="*/ 2147483647 h 387"/>
              <a:gd name="T52" fmla="*/ 2147483647 w 871"/>
              <a:gd name="T53" fmla="*/ 2147483647 h 387"/>
              <a:gd name="T54" fmla="*/ 2147483647 w 871"/>
              <a:gd name="T55" fmla="*/ 2147483647 h 387"/>
              <a:gd name="T56" fmla="*/ 2147483647 w 871"/>
              <a:gd name="T57" fmla="*/ 2147483647 h 387"/>
              <a:gd name="T58" fmla="*/ 2147483647 w 871"/>
              <a:gd name="T59" fmla="*/ 2147483647 h 387"/>
              <a:gd name="T60" fmla="*/ 2147483647 w 871"/>
              <a:gd name="T61" fmla="*/ 2147483647 h 387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871"/>
              <a:gd name="T94" fmla="*/ 0 h 387"/>
              <a:gd name="T95" fmla="*/ 871 w 871"/>
              <a:gd name="T96" fmla="*/ 387 h 387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871" h="387">
                <a:moveTo>
                  <a:pt x="144" y="386"/>
                </a:moveTo>
                <a:lnTo>
                  <a:pt x="114" y="378"/>
                </a:lnTo>
                <a:lnTo>
                  <a:pt x="89" y="365"/>
                </a:lnTo>
                <a:lnTo>
                  <a:pt x="65" y="350"/>
                </a:lnTo>
                <a:lnTo>
                  <a:pt x="40" y="329"/>
                </a:lnTo>
                <a:lnTo>
                  <a:pt x="25" y="298"/>
                </a:lnTo>
                <a:lnTo>
                  <a:pt x="15" y="264"/>
                </a:lnTo>
                <a:lnTo>
                  <a:pt x="5" y="231"/>
                </a:lnTo>
                <a:lnTo>
                  <a:pt x="0" y="192"/>
                </a:lnTo>
                <a:lnTo>
                  <a:pt x="5" y="156"/>
                </a:lnTo>
                <a:lnTo>
                  <a:pt x="15" y="119"/>
                </a:lnTo>
                <a:lnTo>
                  <a:pt x="40" y="55"/>
                </a:lnTo>
                <a:lnTo>
                  <a:pt x="65" y="37"/>
                </a:lnTo>
                <a:lnTo>
                  <a:pt x="89" y="21"/>
                </a:lnTo>
                <a:lnTo>
                  <a:pt x="114" y="8"/>
                </a:lnTo>
                <a:lnTo>
                  <a:pt x="144" y="0"/>
                </a:lnTo>
                <a:lnTo>
                  <a:pt x="870" y="0"/>
                </a:lnTo>
                <a:lnTo>
                  <a:pt x="840" y="8"/>
                </a:lnTo>
                <a:lnTo>
                  <a:pt x="816" y="21"/>
                </a:lnTo>
                <a:lnTo>
                  <a:pt x="791" y="37"/>
                </a:lnTo>
                <a:lnTo>
                  <a:pt x="766" y="55"/>
                </a:lnTo>
                <a:lnTo>
                  <a:pt x="737" y="119"/>
                </a:lnTo>
                <a:lnTo>
                  <a:pt x="722" y="192"/>
                </a:lnTo>
                <a:lnTo>
                  <a:pt x="737" y="264"/>
                </a:lnTo>
                <a:lnTo>
                  <a:pt x="751" y="298"/>
                </a:lnTo>
                <a:lnTo>
                  <a:pt x="766" y="329"/>
                </a:lnTo>
                <a:lnTo>
                  <a:pt x="791" y="350"/>
                </a:lnTo>
                <a:lnTo>
                  <a:pt x="816" y="365"/>
                </a:lnTo>
                <a:lnTo>
                  <a:pt x="840" y="378"/>
                </a:lnTo>
                <a:lnTo>
                  <a:pt x="870" y="386"/>
                </a:lnTo>
                <a:lnTo>
                  <a:pt x="144" y="386"/>
                </a:lnTo>
              </a:path>
            </a:pathLst>
          </a:custGeom>
          <a:solidFill>
            <a:srgbClr val="E6D684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 lIns="94037" tIns="47018" rIns="94037" bIns="47018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22" name="Freeform 17"/>
          <p:cNvSpPr>
            <a:spLocks/>
          </p:cNvSpPr>
          <p:nvPr/>
        </p:nvSpPr>
        <p:spPr bwMode="auto">
          <a:xfrm>
            <a:off x="3701418" y="1683280"/>
            <a:ext cx="1418610" cy="632550"/>
          </a:xfrm>
          <a:custGeom>
            <a:avLst/>
            <a:gdLst>
              <a:gd name="T0" fmla="*/ 2147483647 w 873"/>
              <a:gd name="T1" fmla="*/ 2147483647 h 385"/>
              <a:gd name="T2" fmla="*/ 2147483647 w 873"/>
              <a:gd name="T3" fmla="*/ 2147483647 h 385"/>
              <a:gd name="T4" fmla="*/ 2147483647 w 873"/>
              <a:gd name="T5" fmla="*/ 2147483647 h 385"/>
              <a:gd name="T6" fmla="*/ 2147483647 w 873"/>
              <a:gd name="T7" fmla="*/ 2147483647 h 385"/>
              <a:gd name="T8" fmla="*/ 2147483647 w 873"/>
              <a:gd name="T9" fmla="*/ 2147483647 h 385"/>
              <a:gd name="T10" fmla="*/ 2147483647 w 873"/>
              <a:gd name="T11" fmla="*/ 2147483647 h 385"/>
              <a:gd name="T12" fmla="*/ 2147483647 w 873"/>
              <a:gd name="T13" fmla="*/ 2147483647 h 385"/>
              <a:gd name="T14" fmla="*/ 2147483647 w 873"/>
              <a:gd name="T15" fmla="*/ 2147483647 h 385"/>
              <a:gd name="T16" fmla="*/ 0 w 873"/>
              <a:gd name="T17" fmla="*/ 2147483647 h 385"/>
              <a:gd name="T18" fmla="*/ 2147483647 w 873"/>
              <a:gd name="T19" fmla="*/ 2147483647 h 385"/>
              <a:gd name="T20" fmla="*/ 2147483647 w 873"/>
              <a:gd name="T21" fmla="*/ 2147483647 h 385"/>
              <a:gd name="T22" fmla="*/ 2147483647 w 873"/>
              <a:gd name="T23" fmla="*/ 2147483647 h 385"/>
              <a:gd name="T24" fmla="*/ 2147483647 w 873"/>
              <a:gd name="T25" fmla="*/ 2147483647 h 385"/>
              <a:gd name="T26" fmla="*/ 2147483647 w 873"/>
              <a:gd name="T27" fmla="*/ 2147483647 h 385"/>
              <a:gd name="T28" fmla="*/ 2147483647 w 873"/>
              <a:gd name="T29" fmla="*/ 0 h 385"/>
              <a:gd name="T30" fmla="*/ 2147483647 w 873"/>
              <a:gd name="T31" fmla="*/ 0 h 385"/>
              <a:gd name="T32" fmla="*/ 2147483647 w 873"/>
              <a:gd name="T33" fmla="*/ 2147483647 h 385"/>
              <a:gd name="T34" fmla="*/ 2147483647 w 873"/>
              <a:gd name="T35" fmla="*/ 2147483647 h 385"/>
              <a:gd name="T36" fmla="*/ 2147483647 w 873"/>
              <a:gd name="T37" fmla="*/ 2147483647 h 385"/>
              <a:gd name="T38" fmla="*/ 2147483647 w 873"/>
              <a:gd name="T39" fmla="*/ 2147483647 h 385"/>
              <a:gd name="T40" fmla="*/ 2147483647 w 873"/>
              <a:gd name="T41" fmla="*/ 2147483647 h 385"/>
              <a:gd name="T42" fmla="*/ 2147483647 w 873"/>
              <a:gd name="T43" fmla="*/ 2147483647 h 385"/>
              <a:gd name="T44" fmla="*/ 2147483647 w 873"/>
              <a:gd name="T45" fmla="*/ 2147483647 h 385"/>
              <a:gd name="T46" fmla="*/ 2147483647 w 873"/>
              <a:gd name="T47" fmla="*/ 2147483647 h 385"/>
              <a:gd name="T48" fmla="*/ 2147483647 w 873"/>
              <a:gd name="T49" fmla="*/ 2147483647 h 385"/>
              <a:gd name="T50" fmla="*/ 2147483647 w 873"/>
              <a:gd name="T51" fmla="*/ 2147483647 h 385"/>
              <a:gd name="T52" fmla="*/ 2147483647 w 873"/>
              <a:gd name="T53" fmla="*/ 2147483647 h 385"/>
              <a:gd name="T54" fmla="*/ 2147483647 w 873"/>
              <a:gd name="T55" fmla="*/ 2147483647 h 385"/>
              <a:gd name="T56" fmla="*/ 2147483647 w 873"/>
              <a:gd name="T57" fmla="*/ 2147483647 h 385"/>
              <a:gd name="T58" fmla="*/ 2147483647 w 873"/>
              <a:gd name="T59" fmla="*/ 2147483647 h 385"/>
              <a:gd name="T60" fmla="*/ 2147483647 w 873"/>
              <a:gd name="T61" fmla="*/ 2147483647 h 385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873"/>
              <a:gd name="T94" fmla="*/ 0 h 385"/>
              <a:gd name="T95" fmla="*/ 873 w 873"/>
              <a:gd name="T96" fmla="*/ 385 h 385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873" h="385">
                <a:moveTo>
                  <a:pt x="143" y="384"/>
                </a:moveTo>
                <a:lnTo>
                  <a:pt x="118" y="377"/>
                </a:lnTo>
                <a:lnTo>
                  <a:pt x="93" y="366"/>
                </a:lnTo>
                <a:lnTo>
                  <a:pt x="69" y="350"/>
                </a:lnTo>
                <a:lnTo>
                  <a:pt x="44" y="330"/>
                </a:lnTo>
                <a:lnTo>
                  <a:pt x="29" y="299"/>
                </a:lnTo>
                <a:lnTo>
                  <a:pt x="15" y="264"/>
                </a:lnTo>
                <a:lnTo>
                  <a:pt x="5" y="230"/>
                </a:lnTo>
                <a:lnTo>
                  <a:pt x="0" y="191"/>
                </a:lnTo>
                <a:lnTo>
                  <a:pt x="15" y="120"/>
                </a:lnTo>
                <a:lnTo>
                  <a:pt x="44" y="55"/>
                </a:lnTo>
                <a:lnTo>
                  <a:pt x="69" y="37"/>
                </a:lnTo>
                <a:lnTo>
                  <a:pt x="93" y="20"/>
                </a:lnTo>
                <a:lnTo>
                  <a:pt x="118" y="8"/>
                </a:lnTo>
                <a:lnTo>
                  <a:pt x="143" y="0"/>
                </a:lnTo>
                <a:lnTo>
                  <a:pt x="872" y="0"/>
                </a:lnTo>
                <a:lnTo>
                  <a:pt x="842" y="8"/>
                </a:lnTo>
                <a:lnTo>
                  <a:pt x="818" y="20"/>
                </a:lnTo>
                <a:lnTo>
                  <a:pt x="793" y="37"/>
                </a:lnTo>
                <a:lnTo>
                  <a:pt x="769" y="55"/>
                </a:lnTo>
                <a:lnTo>
                  <a:pt x="739" y="120"/>
                </a:lnTo>
                <a:lnTo>
                  <a:pt x="724" y="191"/>
                </a:lnTo>
                <a:lnTo>
                  <a:pt x="729" y="230"/>
                </a:lnTo>
                <a:lnTo>
                  <a:pt x="739" y="264"/>
                </a:lnTo>
                <a:lnTo>
                  <a:pt x="754" y="299"/>
                </a:lnTo>
                <a:lnTo>
                  <a:pt x="769" y="330"/>
                </a:lnTo>
                <a:lnTo>
                  <a:pt x="793" y="350"/>
                </a:lnTo>
                <a:lnTo>
                  <a:pt x="818" y="366"/>
                </a:lnTo>
                <a:lnTo>
                  <a:pt x="842" y="377"/>
                </a:lnTo>
                <a:lnTo>
                  <a:pt x="872" y="384"/>
                </a:lnTo>
                <a:lnTo>
                  <a:pt x="143" y="384"/>
                </a:lnTo>
              </a:path>
            </a:pathLst>
          </a:custGeom>
          <a:solidFill>
            <a:srgbClr val="E6D684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 lIns="94037" tIns="47018" rIns="94037" bIns="47018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23" name="Rectangle 18"/>
          <p:cNvSpPr>
            <a:spLocks noChangeArrowheads="1"/>
          </p:cNvSpPr>
          <p:nvPr/>
        </p:nvSpPr>
        <p:spPr bwMode="auto">
          <a:xfrm>
            <a:off x="288189" y="1349752"/>
            <a:ext cx="2538129" cy="3451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1900" u="sng" dirty="0"/>
              <a:t>Logical Components</a:t>
            </a:r>
          </a:p>
        </p:txBody>
      </p:sp>
      <p:sp>
        <p:nvSpPr>
          <p:cNvPr id="21524" name="Rectangle 19"/>
          <p:cNvSpPr>
            <a:spLocks noChangeArrowheads="1"/>
          </p:cNvSpPr>
          <p:nvPr/>
        </p:nvSpPr>
        <p:spPr bwMode="auto">
          <a:xfrm>
            <a:off x="3930447" y="1331572"/>
            <a:ext cx="1024651" cy="3451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1900" u="sng" dirty="0"/>
              <a:t>Kernels</a:t>
            </a:r>
            <a:endParaRPr lang="en-US" sz="1900" dirty="0"/>
          </a:p>
        </p:txBody>
      </p:sp>
      <p:sp>
        <p:nvSpPr>
          <p:cNvPr id="21525" name="Rectangle 20"/>
          <p:cNvSpPr>
            <a:spLocks noChangeArrowheads="1"/>
          </p:cNvSpPr>
          <p:nvPr/>
        </p:nvSpPr>
        <p:spPr bwMode="auto">
          <a:xfrm>
            <a:off x="1091695" y="1992161"/>
            <a:ext cx="924616" cy="24480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Spacecraft</a:t>
            </a:r>
          </a:p>
        </p:txBody>
      </p:sp>
      <p:sp>
        <p:nvSpPr>
          <p:cNvPr id="21526" name="Rectangle 21"/>
          <p:cNvSpPr>
            <a:spLocks noChangeArrowheads="1"/>
          </p:cNvSpPr>
          <p:nvPr/>
        </p:nvSpPr>
        <p:spPr bwMode="auto">
          <a:xfrm>
            <a:off x="1288872" y="2810369"/>
            <a:ext cx="590387" cy="2374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Planet</a:t>
            </a:r>
          </a:p>
        </p:txBody>
      </p:sp>
      <p:sp>
        <p:nvSpPr>
          <p:cNvPr id="21527" name="Rectangle 22"/>
          <p:cNvSpPr>
            <a:spLocks noChangeArrowheads="1"/>
          </p:cNvSpPr>
          <p:nvPr/>
        </p:nvSpPr>
        <p:spPr bwMode="auto">
          <a:xfrm>
            <a:off x="1109210" y="3622006"/>
            <a:ext cx="923711" cy="2374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Instrument</a:t>
            </a:r>
          </a:p>
        </p:txBody>
      </p:sp>
      <p:sp>
        <p:nvSpPr>
          <p:cNvPr id="21528" name="Rectangle 23"/>
          <p:cNvSpPr>
            <a:spLocks noChangeArrowheads="1"/>
          </p:cNvSpPr>
          <p:nvPr/>
        </p:nvSpPr>
        <p:spPr bwMode="auto">
          <a:xfrm>
            <a:off x="942198" y="4482933"/>
            <a:ext cx="1218737" cy="2431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Camera-matrix</a:t>
            </a:r>
          </a:p>
        </p:txBody>
      </p:sp>
      <p:sp>
        <p:nvSpPr>
          <p:cNvPr id="21529" name="Rectangle 24"/>
          <p:cNvSpPr>
            <a:spLocks noChangeArrowheads="1"/>
          </p:cNvSpPr>
          <p:nvPr/>
        </p:nvSpPr>
        <p:spPr bwMode="auto">
          <a:xfrm>
            <a:off x="1260145" y="5274853"/>
            <a:ext cx="633217" cy="2374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1200" dirty="0"/>
              <a:t>Events</a:t>
            </a:r>
          </a:p>
        </p:txBody>
      </p:sp>
      <p:sp>
        <p:nvSpPr>
          <p:cNvPr id="21530" name="Line 25"/>
          <p:cNvSpPr>
            <a:spLocks noChangeShapeType="1"/>
          </p:cNvSpPr>
          <p:nvPr/>
        </p:nvSpPr>
        <p:spPr bwMode="auto">
          <a:xfrm>
            <a:off x="2448557" y="1990518"/>
            <a:ext cx="104811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31" name="Rectangle 26"/>
          <p:cNvSpPr>
            <a:spLocks noChangeArrowheads="1"/>
          </p:cNvSpPr>
          <p:nvPr/>
        </p:nvSpPr>
        <p:spPr bwMode="auto">
          <a:xfrm>
            <a:off x="1392318" y="1666849"/>
            <a:ext cx="326621" cy="4189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</a:t>
            </a:r>
          </a:p>
        </p:txBody>
      </p:sp>
      <p:sp>
        <p:nvSpPr>
          <p:cNvPr id="21532" name="Rectangle 27"/>
          <p:cNvSpPr>
            <a:spLocks noChangeArrowheads="1"/>
          </p:cNvSpPr>
          <p:nvPr/>
        </p:nvSpPr>
        <p:spPr bwMode="auto">
          <a:xfrm>
            <a:off x="1428855" y="2531061"/>
            <a:ext cx="328296" cy="4220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21533" name="Rectangle 28"/>
          <p:cNvSpPr>
            <a:spLocks noChangeArrowheads="1"/>
          </p:cNvSpPr>
          <p:nvPr/>
        </p:nvSpPr>
        <p:spPr bwMode="auto">
          <a:xfrm>
            <a:off x="1464838" y="3331196"/>
            <a:ext cx="214082" cy="4220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I</a:t>
            </a:r>
          </a:p>
        </p:txBody>
      </p:sp>
      <p:sp>
        <p:nvSpPr>
          <p:cNvPr id="21534" name="Rectangle 29"/>
          <p:cNvSpPr>
            <a:spLocks noChangeArrowheads="1"/>
          </p:cNvSpPr>
          <p:nvPr/>
        </p:nvSpPr>
        <p:spPr bwMode="auto">
          <a:xfrm>
            <a:off x="1366318" y="4164193"/>
            <a:ext cx="342871" cy="4189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21535" name="Rectangle 30"/>
          <p:cNvSpPr>
            <a:spLocks noChangeArrowheads="1"/>
          </p:cNvSpPr>
          <p:nvPr/>
        </p:nvSpPr>
        <p:spPr bwMode="auto">
          <a:xfrm>
            <a:off x="1380576" y="4944612"/>
            <a:ext cx="333856" cy="4220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21536" name="Line 31"/>
          <p:cNvSpPr>
            <a:spLocks noChangeShapeType="1"/>
          </p:cNvSpPr>
          <p:nvPr/>
        </p:nvSpPr>
        <p:spPr bwMode="auto">
          <a:xfrm>
            <a:off x="2437181" y="2828442"/>
            <a:ext cx="1046489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37" name="Line 32"/>
          <p:cNvSpPr>
            <a:spLocks noChangeShapeType="1"/>
          </p:cNvSpPr>
          <p:nvPr/>
        </p:nvSpPr>
        <p:spPr bwMode="auto">
          <a:xfrm>
            <a:off x="2461557" y="3631864"/>
            <a:ext cx="104811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38" name="Line 33"/>
          <p:cNvSpPr>
            <a:spLocks noChangeShapeType="1"/>
          </p:cNvSpPr>
          <p:nvPr/>
        </p:nvSpPr>
        <p:spPr bwMode="auto">
          <a:xfrm>
            <a:off x="2461557" y="4456645"/>
            <a:ext cx="104811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39" name="Line 34"/>
          <p:cNvSpPr>
            <a:spLocks noChangeShapeType="1"/>
          </p:cNvSpPr>
          <p:nvPr/>
        </p:nvSpPr>
        <p:spPr bwMode="auto">
          <a:xfrm>
            <a:off x="2448557" y="5245279"/>
            <a:ext cx="104811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40" name="Line 35"/>
          <p:cNvSpPr>
            <a:spLocks noChangeShapeType="1"/>
          </p:cNvSpPr>
          <p:nvPr/>
        </p:nvSpPr>
        <p:spPr bwMode="auto">
          <a:xfrm flipV="1">
            <a:off x="2459931" y="2146602"/>
            <a:ext cx="1035114" cy="591476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4037" tIns="47018" rIns="94037" bIns="47018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1541" name="Rectangle 39"/>
          <p:cNvSpPr>
            <a:spLocks noChangeArrowheads="1"/>
          </p:cNvSpPr>
          <p:nvPr/>
        </p:nvSpPr>
        <p:spPr bwMode="auto">
          <a:xfrm>
            <a:off x="3998333" y="1824576"/>
            <a:ext cx="761407" cy="4220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2400" dirty="0"/>
              <a:t>SPK</a:t>
            </a:r>
          </a:p>
        </p:txBody>
      </p:sp>
      <p:sp>
        <p:nvSpPr>
          <p:cNvPr id="21542" name="Rectangle 40"/>
          <p:cNvSpPr>
            <a:spLocks noChangeArrowheads="1"/>
          </p:cNvSpPr>
          <p:nvPr/>
        </p:nvSpPr>
        <p:spPr bwMode="auto">
          <a:xfrm>
            <a:off x="4021890" y="2590209"/>
            <a:ext cx="727293" cy="4220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2400" dirty="0" err="1"/>
              <a:t>PcK</a:t>
            </a:r>
            <a:endParaRPr lang="en-US" sz="2400" dirty="0"/>
          </a:p>
        </p:txBody>
      </p:sp>
      <p:sp>
        <p:nvSpPr>
          <p:cNvPr id="21543" name="Rectangle 41"/>
          <p:cNvSpPr>
            <a:spLocks noChangeArrowheads="1"/>
          </p:cNvSpPr>
          <p:nvPr/>
        </p:nvSpPr>
        <p:spPr bwMode="auto">
          <a:xfrm>
            <a:off x="4186862" y="3431419"/>
            <a:ext cx="436348" cy="4220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2400"/>
              <a:t>IK</a:t>
            </a:r>
          </a:p>
        </p:txBody>
      </p:sp>
      <p:sp>
        <p:nvSpPr>
          <p:cNvPr id="21544" name="Rectangle 42"/>
          <p:cNvSpPr>
            <a:spLocks noChangeArrowheads="1"/>
          </p:cNvSpPr>
          <p:nvPr/>
        </p:nvSpPr>
        <p:spPr bwMode="auto">
          <a:xfrm>
            <a:off x="4098984" y="4241412"/>
            <a:ext cx="573104" cy="4220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2400"/>
              <a:t>CK</a:t>
            </a:r>
          </a:p>
        </p:txBody>
      </p:sp>
      <p:sp>
        <p:nvSpPr>
          <p:cNvPr id="21545" name="Rectangle 43"/>
          <p:cNvSpPr>
            <a:spLocks noChangeArrowheads="1"/>
          </p:cNvSpPr>
          <p:nvPr/>
        </p:nvSpPr>
        <p:spPr bwMode="auto">
          <a:xfrm>
            <a:off x="3823292" y="4942969"/>
            <a:ext cx="1194362" cy="61119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2400"/>
              <a:t>EK</a:t>
            </a:r>
          </a:p>
          <a:p>
            <a:r>
              <a:rPr lang="en-US" sz="1200"/>
              <a:t>ESP ESQ ENB</a:t>
            </a:r>
          </a:p>
        </p:txBody>
      </p:sp>
      <p:sp>
        <p:nvSpPr>
          <p:cNvPr id="21546" name="Rectangle 45"/>
          <p:cNvSpPr>
            <a:spLocks noChangeArrowheads="1"/>
          </p:cNvSpPr>
          <p:nvPr/>
        </p:nvSpPr>
        <p:spPr bwMode="auto">
          <a:xfrm>
            <a:off x="5651927" y="5633644"/>
            <a:ext cx="748875" cy="107389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16" tIns="44075" rIns="91416" bIns="44075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FK</a:t>
            </a:r>
          </a:p>
          <a:p>
            <a:r>
              <a:rPr lang="en-US" sz="1600" dirty="0"/>
              <a:t>LSK</a:t>
            </a:r>
          </a:p>
          <a:p>
            <a:r>
              <a:rPr lang="en-US" sz="1600" dirty="0"/>
              <a:t>SCLK</a:t>
            </a:r>
          </a:p>
          <a:p>
            <a:r>
              <a:rPr lang="en-US" sz="1600" dirty="0"/>
              <a:t>DSK</a:t>
            </a:r>
            <a:endParaRPr lang="en-US" sz="1900" dirty="0"/>
          </a:p>
        </p:txBody>
      </p:sp>
      <p:sp>
        <p:nvSpPr>
          <p:cNvPr id="21547" name="Rectangle 46"/>
          <p:cNvSpPr>
            <a:spLocks noChangeArrowheads="1"/>
          </p:cNvSpPr>
          <p:nvPr/>
        </p:nvSpPr>
        <p:spPr bwMode="auto">
          <a:xfrm>
            <a:off x="6392390" y="1724353"/>
            <a:ext cx="2104353" cy="4748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3048" tIns="45707" rIns="93048" bIns="45707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0"/>
              <a:t>Space vehicle or target</a:t>
            </a:r>
          </a:p>
          <a:p>
            <a:pPr algn="l"/>
            <a:r>
              <a:rPr lang="en-US" sz="1200" b="0"/>
              <a:t>body trajectory (ephemeris)</a:t>
            </a:r>
          </a:p>
        </p:txBody>
      </p:sp>
      <p:sp>
        <p:nvSpPr>
          <p:cNvPr id="21548" name="Rectangle 47"/>
          <p:cNvSpPr>
            <a:spLocks noChangeArrowheads="1"/>
          </p:cNvSpPr>
          <p:nvPr/>
        </p:nvSpPr>
        <p:spPr bwMode="auto">
          <a:xfrm>
            <a:off x="6392389" y="2590210"/>
            <a:ext cx="1702982" cy="4748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3048" tIns="45707" rIns="93048" bIns="45707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0"/>
              <a:t>Target body size, </a:t>
            </a:r>
          </a:p>
          <a:p>
            <a:pPr algn="l"/>
            <a:r>
              <a:rPr lang="en-US" sz="1200" b="0"/>
              <a:t>shape and orientation</a:t>
            </a:r>
          </a:p>
        </p:txBody>
      </p:sp>
      <p:sp>
        <p:nvSpPr>
          <p:cNvPr id="21549" name="Rectangle 48"/>
          <p:cNvSpPr>
            <a:spLocks noChangeArrowheads="1"/>
          </p:cNvSpPr>
          <p:nvPr/>
        </p:nvSpPr>
        <p:spPr bwMode="auto">
          <a:xfrm>
            <a:off x="6392390" y="3382131"/>
            <a:ext cx="2182352" cy="4748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3048" tIns="45707" rIns="93048" bIns="45707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0"/>
              <a:t>Instrument field-of-view size,</a:t>
            </a:r>
          </a:p>
          <a:p>
            <a:pPr algn="l"/>
            <a:r>
              <a:rPr lang="en-US" sz="1200" b="0"/>
              <a:t>shape and orientation</a:t>
            </a:r>
          </a:p>
        </p:txBody>
      </p:sp>
      <p:sp>
        <p:nvSpPr>
          <p:cNvPr id="21550" name="Rectangle 49"/>
          <p:cNvSpPr>
            <a:spLocks noChangeArrowheads="1"/>
          </p:cNvSpPr>
          <p:nvPr/>
        </p:nvSpPr>
        <p:spPr bwMode="auto">
          <a:xfrm>
            <a:off x="6392389" y="4170765"/>
            <a:ext cx="2313975" cy="47482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3048" tIns="45707" rIns="93048" bIns="45707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0"/>
              <a:t>Orientation of space vehicle or</a:t>
            </a:r>
          </a:p>
          <a:p>
            <a:pPr algn="l"/>
            <a:r>
              <a:rPr lang="en-US" sz="1200" b="0"/>
              <a:t>any articulating structure on it</a:t>
            </a:r>
          </a:p>
        </p:txBody>
      </p:sp>
      <p:sp>
        <p:nvSpPr>
          <p:cNvPr id="21551" name="Rectangle 50"/>
          <p:cNvSpPr>
            <a:spLocks noChangeArrowheads="1"/>
          </p:cNvSpPr>
          <p:nvPr/>
        </p:nvSpPr>
        <p:spPr bwMode="auto">
          <a:xfrm>
            <a:off x="6389139" y="4783600"/>
            <a:ext cx="2614598" cy="104822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3048" tIns="45707" rIns="93048" bIns="45707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0" dirty="0"/>
              <a:t>Events information:</a:t>
            </a:r>
          </a:p>
          <a:p>
            <a:pPr algn="l"/>
            <a:r>
              <a:rPr lang="en-US" sz="1200" b="0" dirty="0"/>
              <a:t>  - Science Plan  (ESP)</a:t>
            </a:r>
          </a:p>
          <a:p>
            <a:pPr algn="l"/>
            <a:r>
              <a:rPr lang="en-US" sz="1200" b="0" dirty="0"/>
              <a:t>  - Sequence of events  (ESQ)</a:t>
            </a:r>
          </a:p>
          <a:p>
            <a:pPr algn="l"/>
            <a:r>
              <a:rPr lang="en-US" sz="1200" b="0" dirty="0"/>
              <a:t>  - Experimenter’s Notebook (ENB)</a:t>
            </a:r>
          </a:p>
          <a:p>
            <a:pPr algn="l"/>
            <a:r>
              <a:rPr lang="en-US" sz="1200" b="0" dirty="0"/>
              <a:t> </a:t>
            </a:r>
          </a:p>
        </p:txBody>
      </p:sp>
      <p:sp>
        <p:nvSpPr>
          <p:cNvPr id="21552" name="Rectangle 51"/>
          <p:cNvSpPr>
            <a:spLocks noChangeArrowheads="1"/>
          </p:cNvSpPr>
          <p:nvPr/>
        </p:nvSpPr>
        <p:spPr bwMode="auto">
          <a:xfrm>
            <a:off x="6392389" y="5628095"/>
            <a:ext cx="2352975" cy="2842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3048" tIns="45707" rIns="93048" bIns="45707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0"/>
              <a:t>Reference frame specifications</a:t>
            </a:r>
          </a:p>
        </p:txBody>
      </p:sp>
      <p:sp>
        <p:nvSpPr>
          <p:cNvPr id="21553" name="Rectangle 52"/>
          <p:cNvSpPr>
            <a:spLocks noChangeArrowheads="1"/>
          </p:cNvSpPr>
          <p:nvPr/>
        </p:nvSpPr>
        <p:spPr bwMode="auto">
          <a:xfrm>
            <a:off x="6392389" y="5872902"/>
            <a:ext cx="1850856" cy="2842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3048" tIns="45707" rIns="93048" bIns="45707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0"/>
              <a:t>Leapseconds tabulation</a:t>
            </a:r>
          </a:p>
        </p:txBody>
      </p:sp>
      <p:sp>
        <p:nvSpPr>
          <p:cNvPr id="21554" name="Rectangle 53"/>
          <p:cNvSpPr>
            <a:spLocks noChangeArrowheads="1"/>
          </p:cNvSpPr>
          <p:nvPr/>
        </p:nvSpPr>
        <p:spPr bwMode="auto">
          <a:xfrm>
            <a:off x="6389139" y="6158782"/>
            <a:ext cx="2170977" cy="2842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3048" tIns="45707" rIns="93048" bIns="45707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0"/>
              <a:t>Spacecraft clock coefficients</a:t>
            </a:r>
            <a:endParaRPr lang="en-US" b="0"/>
          </a:p>
        </p:txBody>
      </p:sp>
      <p:sp>
        <p:nvSpPr>
          <p:cNvPr id="21555" name="Freeform 55"/>
          <p:cNvSpPr>
            <a:spLocks/>
          </p:cNvSpPr>
          <p:nvPr/>
        </p:nvSpPr>
        <p:spPr bwMode="auto">
          <a:xfrm>
            <a:off x="3763168" y="5741462"/>
            <a:ext cx="1421860" cy="637480"/>
          </a:xfrm>
          <a:custGeom>
            <a:avLst/>
            <a:gdLst>
              <a:gd name="T0" fmla="*/ 2147483647 w 875"/>
              <a:gd name="T1" fmla="*/ 2147483647 h 388"/>
              <a:gd name="T2" fmla="*/ 2147483647 w 875"/>
              <a:gd name="T3" fmla="*/ 2147483647 h 388"/>
              <a:gd name="T4" fmla="*/ 2147483647 w 875"/>
              <a:gd name="T5" fmla="*/ 2147483647 h 388"/>
              <a:gd name="T6" fmla="*/ 2147483647 w 875"/>
              <a:gd name="T7" fmla="*/ 2147483647 h 388"/>
              <a:gd name="T8" fmla="*/ 2147483647 w 875"/>
              <a:gd name="T9" fmla="*/ 2147483647 h 388"/>
              <a:gd name="T10" fmla="*/ 0 w 875"/>
              <a:gd name="T11" fmla="*/ 2147483647 h 388"/>
              <a:gd name="T12" fmla="*/ 2147483647 w 875"/>
              <a:gd name="T13" fmla="*/ 2147483647 h 388"/>
              <a:gd name="T14" fmla="*/ 2147483647 w 875"/>
              <a:gd name="T15" fmla="*/ 2147483647 h 388"/>
              <a:gd name="T16" fmla="*/ 2147483647 w 875"/>
              <a:gd name="T17" fmla="*/ 2147483647 h 388"/>
              <a:gd name="T18" fmla="*/ 2147483647 w 875"/>
              <a:gd name="T19" fmla="*/ 2147483647 h 388"/>
              <a:gd name="T20" fmla="*/ 2147483647 w 875"/>
              <a:gd name="T21" fmla="*/ 0 h 388"/>
              <a:gd name="T22" fmla="*/ 2147483647 w 875"/>
              <a:gd name="T23" fmla="*/ 0 h 388"/>
              <a:gd name="T24" fmla="*/ 2147483647 w 875"/>
              <a:gd name="T25" fmla="*/ 2147483647 h 388"/>
              <a:gd name="T26" fmla="*/ 2147483647 w 875"/>
              <a:gd name="T27" fmla="*/ 2147483647 h 388"/>
              <a:gd name="T28" fmla="*/ 2147483647 w 875"/>
              <a:gd name="T29" fmla="*/ 2147483647 h 388"/>
              <a:gd name="T30" fmla="*/ 2147483647 w 875"/>
              <a:gd name="T31" fmla="*/ 2147483647 h 388"/>
              <a:gd name="T32" fmla="*/ 2147483647 w 875"/>
              <a:gd name="T33" fmla="*/ 2147483647 h 388"/>
              <a:gd name="T34" fmla="*/ 2147483647 w 875"/>
              <a:gd name="T35" fmla="*/ 2147483647 h 388"/>
              <a:gd name="T36" fmla="*/ 2147483647 w 875"/>
              <a:gd name="T37" fmla="*/ 2147483647 h 388"/>
              <a:gd name="T38" fmla="*/ 2147483647 w 875"/>
              <a:gd name="T39" fmla="*/ 2147483647 h 388"/>
              <a:gd name="T40" fmla="*/ 2147483647 w 875"/>
              <a:gd name="T41" fmla="*/ 2147483647 h 388"/>
              <a:gd name="T42" fmla="*/ 2147483647 w 875"/>
              <a:gd name="T43" fmla="*/ 2147483647 h 388"/>
              <a:gd name="T44" fmla="*/ 2147483647 w 875"/>
              <a:gd name="T45" fmla="*/ 2147483647 h 388"/>
              <a:gd name="T46" fmla="*/ 2147483647 w 875"/>
              <a:gd name="T47" fmla="*/ 2147483647 h 388"/>
              <a:gd name="T48" fmla="*/ 2147483647 w 875"/>
              <a:gd name="T49" fmla="*/ 2147483647 h 388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w 875"/>
              <a:gd name="T76" fmla="*/ 0 h 388"/>
              <a:gd name="T77" fmla="*/ 875 w 875"/>
              <a:gd name="T78" fmla="*/ 388 h 388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T75" t="T76" r="T77" b="T78"/>
            <a:pathLst>
              <a:path w="875" h="388">
                <a:moveTo>
                  <a:pt x="145" y="387"/>
                </a:moveTo>
                <a:lnTo>
                  <a:pt x="120" y="381"/>
                </a:lnTo>
                <a:lnTo>
                  <a:pt x="95" y="370"/>
                </a:lnTo>
                <a:lnTo>
                  <a:pt x="45" y="329"/>
                </a:lnTo>
                <a:lnTo>
                  <a:pt x="15" y="266"/>
                </a:lnTo>
                <a:lnTo>
                  <a:pt x="0" y="191"/>
                </a:lnTo>
                <a:lnTo>
                  <a:pt x="15" y="121"/>
                </a:lnTo>
                <a:lnTo>
                  <a:pt x="45" y="58"/>
                </a:lnTo>
                <a:lnTo>
                  <a:pt x="95" y="23"/>
                </a:lnTo>
                <a:lnTo>
                  <a:pt x="120" y="6"/>
                </a:lnTo>
                <a:lnTo>
                  <a:pt x="145" y="0"/>
                </a:lnTo>
                <a:lnTo>
                  <a:pt x="874" y="0"/>
                </a:lnTo>
                <a:lnTo>
                  <a:pt x="844" y="6"/>
                </a:lnTo>
                <a:lnTo>
                  <a:pt x="819" y="23"/>
                </a:lnTo>
                <a:lnTo>
                  <a:pt x="774" y="58"/>
                </a:lnTo>
                <a:lnTo>
                  <a:pt x="744" y="121"/>
                </a:lnTo>
                <a:lnTo>
                  <a:pt x="734" y="156"/>
                </a:lnTo>
                <a:lnTo>
                  <a:pt x="729" y="191"/>
                </a:lnTo>
                <a:lnTo>
                  <a:pt x="734" y="231"/>
                </a:lnTo>
                <a:lnTo>
                  <a:pt x="744" y="266"/>
                </a:lnTo>
                <a:lnTo>
                  <a:pt x="774" y="329"/>
                </a:lnTo>
                <a:lnTo>
                  <a:pt x="819" y="370"/>
                </a:lnTo>
                <a:lnTo>
                  <a:pt x="844" y="381"/>
                </a:lnTo>
                <a:lnTo>
                  <a:pt x="874" y="387"/>
                </a:lnTo>
                <a:lnTo>
                  <a:pt x="145" y="387"/>
                </a:lnTo>
              </a:path>
            </a:pathLst>
          </a:custGeom>
          <a:solidFill>
            <a:srgbClr val="E6D684"/>
          </a:solidFill>
          <a:ln w="12700" cap="rnd">
            <a:solidFill>
              <a:schemeClr val="tx1"/>
            </a:solidFill>
            <a:round/>
            <a:headEnd/>
            <a:tailEnd/>
          </a:ln>
        </p:spPr>
        <p:txBody>
          <a:bodyPr lIns="94037" tIns="47018" rIns="94037" bIns="47018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6" name="Freeform 56"/>
          <p:cNvSpPr>
            <a:spLocks/>
          </p:cNvSpPr>
          <p:nvPr/>
        </p:nvSpPr>
        <p:spPr bwMode="auto">
          <a:xfrm>
            <a:off x="5211027" y="5656027"/>
            <a:ext cx="396496" cy="1051513"/>
          </a:xfrm>
          <a:custGeom>
            <a:avLst/>
            <a:gdLst>
              <a:gd name="T0" fmla="*/ 2147483647 w 244"/>
              <a:gd name="T1" fmla="*/ 0 h 561"/>
              <a:gd name="T2" fmla="*/ 2147483647 w 244"/>
              <a:gd name="T3" fmla="*/ 2147483647 h 561"/>
              <a:gd name="T4" fmla="*/ 2147483647 w 244"/>
              <a:gd name="T5" fmla="*/ 2147483647 h 561"/>
              <a:gd name="T6" fmla="*/ 2147483647 w 244"/>
              <a:gd name="T7" fmla="*/ 2147483647 h 561"/>
              <a:gd name="T8" fmla="*/ 2147483647 w 244"/>
              <a:gd name="T9" fmla="*/ 2147483647 h 561"/>
              <a:gd name="T10" fmla="*/ 2147483647 w 244"/>
              <a:gd name="T11" fmla="*/ 2147483647 h 561"/>
              <a:gd name="T12" fmla="*/ 2147483647 w 244"/>
              <a:gd name="T13" fmla="*/ 2147483647 h 561"/>
              <a:gd name="T14" fmla="*/ 2147483647 w 244"/>
              <a:gd name="T15" fmla="*/ 2147483647 h 561"/>
              <a:gd name="T16" fmla="*/ 2147483647 w 244"/>
              <a:gd name="T17" fmla="*/ 2147483647 h 561"/>
              <a:gd name="T18" fmla="*/ 0 w 244"/>
              <a:gd name="T19" fmla="*/ 2147483647 h 561"/>
              <a:gd name="T20" fmla="*/ 2147483647 w 244"/>
              <a:gd name="T21" fmla="*/ 2147483647 h 561"/>
              <a:gd name="T22" fmla="*/ 2147483647 w 244"/>
              <a:gd name="T23" fmla="*/ 2147483647 h 561"/>
              <a:gd name="T24" fmla="*/ 2147483647 w 244"/>
              <a:gd name="T25" fmla="*/ 2147483647 h 561"/>
              <a:gd name="T26" fmla="*/ 2147483647 w 244"/>
              <a:gd name="T27" fmla="*/ 2147483647 h 561"/>
              <a:gd name="T28" fmla="*/ 2147483647 w 244"/>
              <a:gd name="T29" fmla="*/ 2147483647 h 561"/>
              <a:gd name="T30" fmla="*/ 2147483647 w 244"/>
              <a:gd name="T31" fmla="*/ 2147483647 h 561"/>
              <a:gd name="T32" fmla="*/ 2147483647 w 244"/>
              <a:gd name="T33" fmla="*/ 2147483647 h 561"/>
              <a:gd name="T34" fmla="*/ 2147483647 w 244"/>
              <a:gd name="T35" fmla="*/ 2147483647 h 561"/>
              <a:gd name="T36" fmla="*/ 2147483647 w 244"/>
              <a:gd name="T37" fmla="*/ 2147483647 h 561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244"/>
              <a:gd name="T58" fmla="*/ 0 h 561"/>
              <a:gd name="T59" fmla="*/ 244 w 244"/>
              <a:gd name="T60" fmla="*/ 561 h 561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244" h="561">
                <a:moveTo>
                  <a:pt x="243" y="0"/>
                </a:moveTo>
                <a:lnTo>
                  <a:pt x="200" y="6"/>
                </a:lnTo>
                <a:lnTo>
                  <a:pt x="162" y="12"/>
                </a:lnTo>
                <a:lnTo>
                  <a:pt x="135" y="29"/>
                </a:lnTo>
                <a:lnTo>
                  <a:pt x="124" y="47"/>
                </a:lnTo>
                <a:lnTo>
                  <a:pt x="124" y="230"/>
                </a:lnTo>
                <a:lnTo>
                  <a:pt x="113" y="248"/>
                </a:lnTo>
                <a:lnTo>
                  <a:pt x="86" y="265"/>
                </a:lnTo>
                <a:lnTo>
                  <a:pt x="48" y="271"/>
                </a:lnTo>
                <a:lnTo>
                  <a:pt x="0" y="277"/>
                </a:lnTo>
                <a:lnTo>
                  <a:pt x="48" y="283"/>
                </a:lnTo>
                <a:lnTo>
                  <a:pt x="86" y="295"/>
                </a:lnTo>
                <a:lnTo>
                  <a:pt x="113" y="306"/>
                </a:lnTo>
                <a:lnTo>
                  <a:pt x="124" y="324"/>
                </a:lnTo>
                <a:lnTo>
                  <a:pt x="124" y="513"/>
                </a:lnTo>
                <a:lnTo>
                  <a:pt x="135" y="531"/>
                </a:lnTo>
                <a:lnTo>
                  <a:pt x="162" y="548"/>
                </a:lnTo>
                <a:lnTo>
                  <a:pt x="200" y="554"/>
                </a:lnTo>
                <a:lnTo>
                  <a:pt x="243" y="560"/>
                </a:lnTo>
              </a:path>
            </a:pathLst>
          </a:custGeom>
          <a:noFill/>
          <a:ln w="12700" cap="rnd">
            <a:solidFill>
              <a:schemeClr val="tx1"/>
            </a:solidFill>
            <a:round/>
            <a:headEnd/>
            <a:tailEnd/>
          </a:ln>
        </p:spPr>
        <p:txBody>
          <a:bodyPr lIns="94037" tIns="47018" rIns="94037" bIns="47018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57" name="Rectangle 57"/>
          <p:cNvSpPr>
            <a:spLocks noChangeArrowheads="1"/>
          </p:cNvSpPr>
          <p:nvPr/>
        </p:nvSpPr>
        <p:spPr bwMode="auto">
          <a:xfrm>
            <a:off x="3856933" y="5836755"/>
            <a:ext cx="1120580" cy="4220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2400"/>
              <a:t>Others</a:t>
            </a:r>
          </a:p>
        </p:txBody>
      </p:sp>
      <p:sp>
        <p:nvSpPr>
          <p:cNvPr id="21558" name="Rectangle 58"/>
          <p:cNvSpPr>
            <a:spLocks noChangeArrowheads="1"/>
          </p:cNvSpPr>
          <p:nvPr/>
        </p:nvSpPr>
        <p:spPr bwMode="auto">
          <a:xfrm>
            <a:off x="6940959" y="1367825"/>
            <a:ext cx="1184337" cy="34513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664" tIns="26119" rIns="63664" bIns="26119">
            <a:prstTxWarp prst="textNoShape">
              <a:avLst/>
            </a:prstTxWarp>
            <a:spAutoFit/>
          </a:bodyPr>
          <a:lstStyle/>
          <a:p>
            <a:r>
              <a:rPr lang="en-US" sz="1900" u="sng"/>
              <a:t>Contents</a:t>
            </a:r>
            <a:endParaRPr lang="en-US" sz="1900"/>
          </a:p>
        </p:txBody>
      </p:sp>
      <p:sp>
        <p:nvSpPr>
          <p:cNvPr id="21559" name="Rectangle 53"/>
          <p:cNvSpPr>
            <a:spLocks noChangeArrowheads="1"/>
          </p:cNvSpPr>
          <p:nvPr/>
        </p:nvSpPr>
        <p:spPr bwMode="auto">
          <a:xfrm>
            <a:off x="6382640" y="6395372"/>
            <a:ext cx="1649358" cy="2842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3048" tIns="45707" rIns="93048" bIns="45707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0" dirty="0"/>
              <a:t>Digital shape models</a:t>
            </a:r>
            <a:endParaRPr lang="en-US" b="0" dirty="0"/>
          </a:p>
        </p:txBody>
      </p:sp>
      <p:sp>
        <p:nvSpPr>
          <p:cNvPr id="56" name="Footer Placeholder 5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87E00D-1150-364D-8AE3-AAB0F32AD01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1F676F-F54D-8045-98CD-B964908893A1}" type="slidenum">
              <a:rPr lang="en-US" smtClean="0"/>
              <a:pPr>
                <a:defRPr/>
              </a:pPr>
              <a:t>12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58" name="Rectangle 53">
            <a:extLst>
              <a:ext uri="{FF2B5EF4-FFF2-40B4-BE49-F238E27FC236}">
                <a16:creationId xmlns:a16="http://schemas.microsoft.com/office/drawing/2014/main" id="{F388F0DA-259D-4342-B995-FA58671C5F1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00802" y="6686596"/>
            <a:ext cx="997430" cy="27697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3048" tIns="45707" rIns="93048" bIns="45707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 b="0" dirty="0"/>
              <a:t>Meta-kernel</a:t>
            </a:r>
            <a:endParaRPr lang="en-US" b="0" dirty="0"/>
          </a:p>
        </p:txBody>
      </p:sp>
    </p:spTree>
    <p:extLst>
      <p:ext uri="{BB962C8B-B14F-4D97-AF65-F5344CB8AC3E}">
        <p14:creationId xmlns:p14="http://schemas.microsoft.com/office/powerpoint/2010/main" val="3876949936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29" name="Rectangle 11"/>
          <p:cNvSpPr>
            <a:spLocks noGrp="1" noChangeArrowheads="1"/>
          </p:cNvSpPr>
          <p:nvPr>
            <p:ph type="title"/>
          </p:nvPr>
        </p:nvSpPr>
        <p:spPr>
          <a:xfrm>
            <a:off x="3178100" y="430213"/>
            <a:ext cx="4916642" cy="481122"/>
          </a:xfrm>
        </p:spPr>
        <p:txBody>
          <a:bodyPr/>
          <a:lstStyle/>
          <a:p>
            <a:r>
              <a:rPr lang="en-US" sz="3200"/>
              <a:t>SPICE Kernels Details- 1</a:t>
            </a:r>
          </a:p>
        </p:txBody>
      </p:sp>
      <p:sp>
        <p:nvSpPr>
          <p:cNvPr id="34828" name="Rectangle 10"/>
          <p:cNvSpPr>
            <a:spLocks noGrp="1" noChangeArrowheads="1"/>
          </p:cNvSpPr>
          <p:nvPr>
            <p:ph idx="1"/>
          </p:nvPr>
        </p:nvSpPr>
        <p:spPr>
          <a:xfrm>
            <a:off x="3810000" y="5616445"/>
            <a:ext cx="5064125" cy="1134820"/>
          </a:xfrm>
          <a:noFill/>
        </p:spPr>
        <p:txBody>
          <a:bodyPr lIns="63493" tIns="25398" rIns="63493" bIns="25398">
            <a:spAutoFit/>
          </a:bodyPr>
          <a:lstStyle/>
          <a:p>
            <a:pPr marL="342900" indent="-342900">
              <a:lnSpc>
                <a:spcPct val="87000"/>
              </a:lnSpc>
              <a:spcBef>
                <a:spcPct val="41000"/>
              </a:spcBef>
            </a:pPr>
            <a:r>
              <a:rPr lang="en-US" sz="1800"/>
              <a:t>Instrument field-of-view size, shape, orientation</a:t>
            </a:r>
          </a:p>
          <a:p>
            <a:pPr marL="342900" indent="-342900">
              <a:lnSpc>
                <a:spcPct val="87000"/>
              </a:lnSpc>
              <a:spcBef>
                <a:spcPct val="41000"/>
              </a:spcBef>
            </a:pPr>
            <a:r>
              <a:rPr lang="en-US" sz="1800"/>
              <a:t>Possibly additional information, such as internal timing</a:t>
            </a:r>
            <a:endParaRPr lang="en-US" sz="1400"/>
          </a:p>
        </p:txBody>
      </p:sp>
      <p:sp>
        <p:nvSpPr>
          <p:cNvPr id="3481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/>
              <a:t>Overview of SPICE</a:t>
            </a:r>
          </a:p>
        </p:txBody>
      </p:sp>
      <p:sp>
        <p:nvSpPr>
          <p:cNvPr id="34820" name="AutoShape 2"/>
          <p:cNvSpPr>
            <a:spLocks noChangeArrowheads="1"/>
          </p:cNvSpPr>
          <p:nvPr/>
        </p:nvSpPr>
        <p:spPr bwMode="auto">
          <a:xfrm flipH="1">
            <a:off x="1192213" y="1790700"/>
            <a:ext cx="1447800" cy="762000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1" name="AutoShape 3"/>
          <p:cNvSpPr>
            <a:spLocks noChangeArrowheads="1"/>
          </p:cNvSpPr>
          <p:nvPr/>
        </p:nvSpPr>
        <p:spPr bwMode="auto">
          <a:xfrm flipH="1">
            <a:off x="1192213" y="3754438"/>
            <a:ext cx="1447800" cy="762000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2" name="AutoShape 4"/>
          <p:cNvSpPr>
            <a:spLocks noChangeArrowheads="1"/>
          </p:cNvSpPr>
          <p:nvPr/>
        </p:nvSpPr>
        <p:spPr bwMode="auto">
          <a:xfrm flipH="1">
            <a:off x="1193800" y="5640258"/>
            <a:ext cx="1447800" cy="763587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23" name="Rectangle 5"/>
          <p:cNvSpPr>
            <a:spLocks noChangeArrowheads="1"/>
          </p:cNvSpPr>
          <p:nvPr/>
        </p:nvSpPr>
        <p:spPr bwMode="auto">
          <a:xfrm>
            <a:off x="1562100" y="2020888"/>
            <a:ext cx="754063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493" tIns="25398" rIns="63493" bIns="25398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400">
                <a:solidFill>
                  <a:srgbClr val="FF0000"/>
                </a:solidFill>
              </a:rPr>
              <a:t>SPK</a:t>
            </a:r>
          </a:p>
        </p:txBody>
      </p:sp>
      <p:sp>
        <p:nvSpPr>
          <p:cNvPr id="34824" name="Rectangle 6"/>
          <p:cNvSpPr>
            <a:spLocks noChangeArrowheads="1"/>
          </p:cNvSpPr>
          <p:nvPr/>
        </p:nvSpPr>
        <p:spPr bwMode="auto">
          <a:xfrm>
            <a:off x="1587500" y="3949700"/>
            <a:ext cx="720725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493" tIns="25398" rIns="63493" bIns="25398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400">
                <a:solidFill>
                  <a:srgbClr val="FF0000"/>
                </a:solidFill>
              </a:rPr>
              <a:t>PcK</a:t>
            </a:r>
          </a:p>
        </p:txBody>
      </p:sp>
      <p:sp>
        <p:nvSpPr>
          <p:cNvPr id="34825" name="Rectangle 7"/>
          <p:cNvSpPr>
            <a:spLocks noChangeArrowheads="1"/>
          </p:cNvSpPr>
          <p:nvPr/>
        </p:nvSpPr>
        <p:spPr bwMode="auto">
          <a:xfrm>
            <a:off x="1714500" y="5870445"/>
            <a:ext cx="431800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493" tIns="25398" rIns="63493" bIns="25398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400">
                <a:solidFill>
                  <a:srgbClr val="FF0000"/>
                </a:solidFill>
              </a:rPr>
              <a:t>IK</a:t>
            </a:r>
          </a:p>
        </p:txBody>
      </p:sp>
      <p:sp>
        <p:nvSpPr>
          <p:cNvPr id="34826" name="Rectangle 8"/>
          <p:cNvSpPr>
            <a:spLocks noChangeArrowheads="1"/>
          </p:cNvSpPr>
          <p:nvPr/>
        </p:nvSpPr>
        <p:spPr bwMode="auto">
          <a:xfrm>
            <a:off x="3721100" y="1600200"/>
            <a:ext cx="5384800" cy="155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63493" tIns="25398" rIns="63493" bIns="25398">
            <a:prstTxWarp prst="textNoShape">
              <a:avLst/>
            </a:prstTxWarp>
            <a:spAutoFit/>
          </a:bodyPr>
          <a:lstStyle/>
          <a:p>
            <a:pPr marL="342900" indent="-342900" algn="l">
              <a:lnSpc>
                <a:spcPct val="91000"/>
              </a:lnSpc>
              <a:spcBef>
                <a:spcPct val="46000"/>
              </a:spcBef>
              <a:buFontTx/>
              <a:buChar char="•"/>
            </a:pPr>
            <a:r>
              <a:rPr lang="en-US" sz="1800"/>
              <a:t>Space vehicle ephemeris (trajectory)</a:t>
            </a:r>
          </a:p>
          <a:p>
            <a:pPr marL="342900" indent="-342900" algn="l">
              <a:lnSpc>
                <a:spcPct val="91000"/>
              </a:lnSpc>
              <a:spcBef>
                <a:spcPct val="46000"/>
              </a:spcBef>
              <a:buFontTx/>
              <a:buChar char="•"/>
            </a:pPr>
            <a:r>
              <a:rPr lang="en-US" sz="1800"/>
              <a:t>Planet, satellite, comet and asteroid ephemerides</a:t>
            </a:r>
          </a:p>
          <a:p>
            <a:pPr marL="342900" indent="-342900" algn="l">
              <a:lnSpc>
                <a:spcPct val="91000"/>
              </a:lnSpc>
              <a:spcBef>
                <a:spcPct val="46000"/>
              </a:spcBef>
              <a:buFontTx/>
              <a:buChar char="•"/>
            </a:pPr>
            <a:r>
              <a:rPr lang="en-US" sz="1800"/>
              <a:t>More generally, position of something relative to something else</a:t>
            </a:r>
          </a:p>
        </p:txBody>
      </p:sp>
      <p:sp>
        <p:nvSpPr>
          <p:cNvPr id="34827" name="Rectangle 9"/>
          <p:cNvSpPr>
            <a:spLocks noChangeArrowheads="1"/>
          </p:cNvSpPr>
          <p:nvPr/>
        </p:nvSpPr>
        <p:spPr bwMode="auto">
          <a:xfrm>
            <a:off x="3771900" y="3571875"/>
            <a:ext cx="5080000" cy="17539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63493" tIns="25398" rIns="63493" bIns="25398">
            <a:prstTxWarp prst="textNoShape">
              <a:avLst/>
            </a:prstTxWarp>
            <a:spAutoFit/>
          </a:bodyPr>
          <a:lstStyle/>
          <a:p>
            <a:pPr marL="342900" indent="-342900" algn="l">
              <a:lnSpc>
                <a:spcPct val="92000"/>
              </a:lnSpc>
              <a:spcBef>
                <a:spcPct val="46000"/>
              </a:spcBef>
              <a:buFontTx/>
              <a:buChar char="•"/>
            </a:pPr>
            <a:r>
              <a:rPr lang="en-US" sz="1800" dirty="0"/>
              <a:t>Planet, satellite, comet and asteroid orientations, sizes, shapes</a:t>
            </a:r>
          </a:p>
          <a:p>
            <a:pPr marL="800100" lvl="1" indent="-342900" algn="l">
              <a:lnSpc>
                <a:spcPct val="92000"/>
              </a:lnSpc>
              <a:spcBef>
                <a:spcPct val="46000"/>
              </a:spcBef>
              <a:buFontTx/>
              <a:buChar char="•"/>
            </a:pPr>
            <a:r>
              <a:rPr lang="en-US" dirty="0"/>
              <a:t>See also</a:t>
            </a:r>
          </a:p>
          <a:p>
            <a:pPr marL="342900" indent="-342900" algn="l">
              <a:lnSpc>
                <a:spcPct val="92000"/>
              </a:lnSpc>
              <a:spcBef>
                <a:spcPct val="46000"/>
              </a:spcBef>
              <a:buFontTx/>
              <a:buChar char="•"/>
            </a:pPr>
            <a:r>
              <a:rPr lang="en-US" sz="1800" dirty="0"/>
              <a:t>Possibly other similar “constants” such as parameters for gravitational model, atmospheric model or rings model</a:t>
            </a:r>
          </a:p>
        </p:txBody>
      </p:sp>
      <p:sp>
        <p:nvSpPr>
          <p:cNvPr id="34830" name="Rectangle 12"/>
          <p:cNvSpPr>
            <a:spLocks noChangeArrowheads="1"/>
          </p:cNvSpPr>
          <p:nvPr/>
        </p:nvSpPr>
        <p:spPr bwMode="auto">
          <a:xfrm>
            <a:off x="3581400" y="1524000"/>
            <a:ext cx="5105400" cy="1752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31" name="Rectangle 13"/>
          <p:cNvSpPr>
            <a:spLocks noChangeArrowheads="1"/>
          </p:cNvSpPr>
          <p:nvPr/>
        </p:nvSpPr>
        <p:spPr bwMode="auto">
          <a:xfrm>
            <a:off x="3581400" y="3495674"/>
            <a:ext cx="5105400" cy="1881981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832" name="Rectangle 14"/>
          <p:cNvSpPr>
            <a:spLocks noChangeArrowheads="1"/>
          </p:cNvSpPr>
          <p:nvPr/>
        </p:nvSpPr>
        <p:spPr bwMode="auto">
          <a:xfrm>
            <a:off x="3581400" y="5530767"/>
            <a:ext cx="5105400" cy="127233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293C2D7-2777-9B4B-938B-60E07E6BE49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13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727BF37-78AB-0D48-8591-893229668CF3}"/>
              </a:ext>
            </a:extLst>
          </p:cNvPr>
          <p:cNvGrpSpPr/>
          <p:nvPr/>
        </p:nvGrpSpPr>
        <p:grpSpPr>
          <a:xfrm>
            <a:off x="5374640" y="4164647"/>
            <a:ext cx="603612" cy="274497"/>
            <a:chOff x="596900" y="5284787"/>
            <a:chExt cx="603612" cy="274497"/>
          </a:xfrm>
        </p:grpSpPr>
        <p:sp>
          <p:nvSpPr>
            <p:cNvPr id="19" name="AutoShape 6">
              <a:extLst>
                <a:ext uri="{FF2B5EF4-FFF2-40B4-BE49-F238E27FC236}">
                  <a16:creationId xmlns:a16="http://schemas.microsoft.com/office/drawing/2014/main" id="{EBE35F2D-827B-194C-9209-D9843F2B02AE}"/>
                </a:ext>
              </a:extLst>
            </p:cNvPr>
            <p:cNvSpPr>
              <a:spLocks noChangeArrowheads="1"/>
            </p:cNvSpPr>
            <p:nvPr/>
          </p:nvSpPr>
          <p:spPr bwMode="auto">
            <a:xfrm flipH="1">
              <a:off x="596900" y="5284787"/>
              <a:ext cx="595313" cy="266558"/>
            </a:xfrm>
            <a:prstGeom prst="flowChartOnlineStorage">
              <a:avLst/>
            </a:prstGeom>
            <a:solidFill>
              <a:srgbClr val="E6D684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Rectangle 8">
              <a:extLst>
                <a:ext uri="{FF2B5EF4-FFF2-40B4-BE49-F238E27FC236}">
                  <a16:creationId xmlns:a16="http://schemas.microsoft.com/office/drawing/2014/main" id="{190833FF-2E07-214A-81E1-C7235C0821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2374" y="5324865"/>
              <a:ext cx="508138" cy="23441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63493" tIns="25398" rIns="63493" bIns="25398">
              <a:prstTxWarp prst="textNoShape">
                <a:avLst/>
              </a:prstTxWarp>
              <a:spAutoFit/>
            </a:bodyPr>
            <a:lstStyle/>
            <a:p>
              <a:pPr algn="l">
                <a:lnSpc>
                  <a:spcPct val="85000"/>
                </a:lnSpc>
              </a:pPr>
              <a:r>
                <a:rPr lang="en-US" dirty="0">
                  <a:solidFill>
                    <a:srgbClr val="FF0000"/>
                  </a:solidFill>
                </a:rPr>
                <a:t>DSK</a:t>
              </a:r>
            </a:p>
          </p:txBody>
        </p:sp>
      </p:grp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174698" y="3701256"/>
            <a:ext cx="9056075" cy="1833799"/>
          </a:xfrm>
          <a:prstGeom prst="rect">
            <a:avLst/>
          </a:prstGeom>
          <a:solidFill>
            <a:srgbClr val="FC3E5B">
              <a:alpha val="12000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4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875" name="Rectangle 9"/>
          <p:cNvSpPr>
            <a:spLocks noGrp="1" noChangeArrowheads="1"/>
          </p:cNvSpPr>
          <p:nvPr>
            <p:ph type="title"/>
          </p:nvPr>
        </p:nvSpPr>
        <p:spPr>
          <a:xfrm>
            <a:off x="3040593" y="424656"/>
            <a:ext cx="4916642" cy="481122"/>
          </a:xfrm>
        </p:spPr>
        <p:txBody>
          <a:bodyPr/>
          <a:lstStyle/>
          <a:p>
            <a:r>
              <a:rPr lang="en-US" sz="3200"/>
              <a:t>SPICE Kernels Details- 2</a:t>
            </a:r>
          </a:p>
        </p:txBody>
      </p:sp>
      <p:sp>
        <p:nvSpPr>
          <p:cNvPr id="36873" name="Rectangle 7"/>
          <p:cNvSpPr>
            <a:spLocks noGrp="1" noChangeArrowheads="1"/>
          </p:cNvSpPr>
          <p:nvPr>
            <p:ph idx="1"/>
          </p:nvPr>
        </p:nvSpPr>
        <p:spPr>
          <a:xfrm>
            <a:off x="2860675" y="3956843"/>
            <a:ext cx="6159500" cy="1184275"/>
          </a:xfrm>
          <a:noFill/>
        </p:spPr>
        <p:txBody>
          <a:bodyPr lIns="63493" tIns="25398" rIns="63493" bIns="25398">
            <a:spAutoFit/>
          </a:bodyPr>
          <a:lstStyle/>
          <a:p>
            <a:pPr marL="254000" indent="-254000">
              <a:spcBef>
                <a:spcPct val="45000"/>
              </a:spcBef>
            </a:pPr>
            <a:r>
              <a:rPr lang="en-US" sz="1800" dirty="0"/>
              <a:t>“Events,” broken into three components:</a:t>
            </a:r>
          </a:p>
          <a:p>
            <a:pPr marL="698500" lvl="1" indent="-330200">
              <a:spcBef>
                <a:spcPct val="45000"/>
              </a:spcBef>
            </a:pPr>
            <a:r>
              <a:rPr lang="en-US" sz="1400" dirty="0"/>
              <a:t>ESP:  Science observation plans</a:t>
            </a:r>
          </a:p>
          <a:p>
            <a:pPr marL="698500" lvl="1" indent="-330200">
              <a:spcBef>
                <a:spcPct val="45000"/>
              </a:spcBef>
            </a:pPr>
            <a:r>
              <a:rPr lang="en-US" sz="1400" dirty="0"/>
              <a:t>ESQ:  Spacecraft &amp; instrument commands</a:t>
            </a:r>
          </a:p>
          <a:p>
            <a:pPr marL="698500" lvl="1" indent="-330200">
              <a:spcBef>
                <a:spcPct val="45000"/>
              </a:spcBef>
            </a:pPr>
            <a:r>
              <a:rPr lang="en-US" sz="1400" dirty="0"/>
              <a:t>ENB:  Experiment “notebooks” and ground data system logs</a:t>
            </a:r>
            <a:endParaRPr lang="en-US" sz="1400" b="0" dirty="0"/>
          </a:p>
        </p:txBody>
      </p:sp>
      <p:sp>
        <p:nvSpPr>
          <p:cNvPr id="3686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/>
              <a:t>Overview of SPICE</a:t>
            </a:r>
          </a:p>
        </p:txBody>
      </p:sp>
      <p:sp>
        <p:nvSpPr>
          <p:cNvPr id="36868" name="AutoShape 2"/>
          <p:cNvSpPr>
            <a:spLocks noChangeArrowheads="1"/>
          </p:cNvSpPr>
          <p:nvPr/>
        </p:nvSpPr>
        <p:spPr bwMode="auto">
          <a:xfrm flipH="1">
            <a:off x="419100" y="2088356"/>
            <a:ext cx="1628775" cy="762000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69" name="AutoShape 3"/>
          <p:cNvSpPr>
            <a:spLocks noChangeArrowheads="1"/>
          </p:cNvSpPr>
          <p:nvPr/>
        </p:nvSpPr>
        <p:spPr bwMode="auto">
          <a:xfrm flipH="1">
            <a:off x="417513" y="4185443"/>
            <a:ext cx="1628775" cy="762000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0" name="Rectangle 4"/>
          <p:cNvSpPr>
            <a:spLocks noChangeArrowheads="1"/>
          </p:cNvSpPr>
          <p:nvPr/>
        </p:nvSpPr>
        <p:spPr bwMode="auto">
          <a:xfrm>
            <a:off x="1019175" y="2310606"/>
            <a:ext cx="566738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493" tIns="25398" rIns="63493" bIns="25398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400">
                <a:solidFill>
                  <a:srgbClr val="FF0000"/>
                </a:solidFill>
              </a:rPr>
              <a:t>CK</a:t>
            </a:r>
          </a:p>
        </p:txBody>
      </p:sp>
      <p:sp>
        <p:nvSpPr>
          <p:cNvPr id="36871" name="Rectangle 5"/>
          <p:cNvSpPr>
            <a:spLocks noChangeArrowheads="1"/>
          </p:cNvSpPr>
          <p:nvPr/>
        </p:nvSpPr>
        <p:spPr bwMode="auto">
          <a:xfrm>
            <a:off x="1006475" y="4277518"/>
            <a:ext cx="550863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493" tIns="25398" rIns="63493" bIns="25398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400">
                <a:solidFill>
                  <a:srgbClr val="FF0000"/>
                </a:solidFill>
              </a:rPr>
              <a:t>EK</a:t>
            </a:r>
          </a:p>
        </p:txBody>
      </p:sp>
      <p:sp>
        <p:nvSpPr>
          <p:cNvPr id="36872" name="Rectangle 6"/>
          <p:cNvSpPr>
            <a:spLocks noChangeArrowheads="1"/>
          </p:cNvSpPr>
          <p:nvPr/>
        </p:nvSpPr>
        <p:spPr bwMode="auto">
          <a:xfrm>
            <a:off x="2860675" y="2051843"/>
            <a:ext cx="5653088" cy="9350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63493" tIns="25398" rIns="63493" bIns="25398">
            <a:prstTxWarp prst="textNoShape">
              <a:avLst/>
            </a:prstTxWarp>
            <a:spAutoFit/>
          </a:bodyPr>
          <a:lstStyle/>
          <a:p>
            <a:pPr marL="241300" indent="-241300" algn="l">
              <a:lnSpc>
                <a:spcPct val="92000"/>
              </a:lnSpc>
              <a:spcBef>
                <a:spcPct val="46000"/>
              </a:spcBef>
              <a:buFontTx/>
              <a:buChar char="•"/>
            </a:pPr>
            <a:r>
              <a:rPr lang="en-US" sz="1800"/>
              <a:t>Instrument platform (e.g. spacecraft) attitude</a:t>
            </a:r>
          </a:p>
          <a:p>
            <a:pPr marL="241300" indent="-241300" algn="l">
              <a:lnSpc>
                <a:spcPct val="92000"/>
              </a:lnSpc>
              <a:spcBef>
                <a:spcPct val="46000"/>
              </a:spcBef>
              <a:buFontTx/>
              <a:buChar char="•"/>
            </a:pPr>
            <a:r>
              <a:rPr lang="en-US" sz="1800"/>
              <a:t>More generally, orientation of something relative to a specified reference frame</a:t>
            </a:r>
          </a:p>
        </p:txBody>
      </p:sp>
      <p:sp>
        <p:nvSpPr>
          <p:cNvPr id="36874" name="Rectangle 8"/>
          <p:cNvSpPr>
            <a:spLocks noChangeArrowheads="1"/>
          </p:cNvSpPr>
          <p:nvPr/>
        </p:nvSpPr>
        <p:spPr bwMode="auto">
          <a:xfrm>
            <a:off x="649288" y="4629943"/>
            <a:ext cx="1276350" cy="2809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0478" tIns="44445" rIns="90478" bIns="44445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200">
                <a:solidFill>
                  <a:srgbClr val="FF0000"/>
                </a:solidFill>
              </a:rPr>
              <a:t>3 </a:t>
            </a:r>
            <a:r>
              <a:rPr lang="en-US" b="0">
                <a:solidFill>
                  <a:srgbClr val="FF0000"/>
                </a:solidFill>
              </a:rPr>
              <a:t>components</a:t>
            </a:r>
          </a:p>
        </p:txBody>
      </p:sp>
      <p:sp>
        <p:nvSpPr>
          <p:cNvPr id="36876" name="Rectangle 10"/>
          <p:cNvSpPr>
            <a:spLocks noChangeArrowheads="1"/>
          </p:cNvSpPr>
          <p:nvPr/>
        </p:nvSpPr>
        <p:spPr bwMode="auto">
          <a:xfrm>
            <a:off x="2784475" y="1975643"/>
            <a:ext cx="6221413" cy="11430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6877" name="Rectangle 11"/>
          <p:cNvSpPr>
            <a:spLocks noChangeArrowheads="1"/>
          </p:cNvSpPr>
          <p:nvPr/>
        </p:nvSpPr>
        <p:spPr bwMode="auto">
          <a:xfrm>
            <a:off x="2774950" y="3929856"/>
            <a:ext cx="6230938" cy="12954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689351" y="5682456"/>
            <a:ext cx="1960305" cy="30777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CB5F7F"/>
                </a:solidFill>
              </a:rPr>
              <a:t>EK is not much used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D08AB42-4C88-6944-A0EC-8EDD25890C2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14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30" name="Rectangle 16"/>
          <p:cNvSpPr>
            <a:spLocks noGrp="1" noChangeArrowheads="1"/>
          </p:cNvSpPr>
          <p:nvPr>
            <p:ph type="title"/>
          </p:nvPr>
        </p:nvSpPr>
        <p:spPr>
          <a:xfrm>
            <a:off x="3323619" y="404813"/>
            <a:ext cx="4533524" cy="491766"/>
          </a:xfrm>
        </p:spPr>
        <p:txBody>
          <a:bodyPr/>
          <a:lstStyle/>
          <a:p>
            <a:r>
              <a:rPr lang="en-US" sz="3200"/>
              <a:t>SPICE System Data - 3</a:t>
            </a:r>
          </a:p>
        </p:txBody>
      </p:sp>
      <p:sp>
        <p:nvSpPr>
          <p:cNvPr id="38921" name="Rectangle 7"/>
          <p:cNvSpPr>
            <a:spLocks noGrp="1" noChangeArrowheads="1"/>
          </p:cNvSpPr>
          <p:nvPr>
            <p:ph idx="1"/>
          </p:nvPr>
        </p:nvSpPr>
        <p:spPr>
          <a:xfrm>
            <a:off x="2647950" y="1417638"/>
            <a:ext cx="5130800" cy="927100"/>
          </a:xfrm>
          <a:noFill/>
        </p:spPr>
        <p:txBody>
          <a:bodyPr lIns="93652" tIns="46032" rIns="93652" bIns="46032"/>
          <a:lstStyle/>
          <a:p>
            <a:pPr marL="287338" indent="-287338">
              <a:lnSpc>
                <a:spcPct val="80000"/>
              </a:lnSpc>
            </a:pPr>
            <a:r>
              <a:rPr lang="en-US" sz="1800" dirty="0"/>
              <a:t>Frames</a:t>
            </a:r>
          </a:p>
          <a:p>
            <a:pPr marL="744538" lvl="1" indent="-236538">
              <a:lnSpc>
                <a:spcPct val="80000"/>
              </a:lnSpc>
              <a:buFontTx/>
              <a:buChar char="-"/>
            </a:pPr>
            <a:r>
              <a:rPr lang="en-US" sz="1400" dirty="0"/>
              <a:t>Definitions of and specification of relationships between reference frames (coordinate systems)</a:t>
            </a:r>
          </a:p>
          <a:p>
            <a:pPr marL="1212850" lvl="2">
              <a:lnSpc>
                <a:spcPct val="80000"/>
              </a:lnSpc>
              <a:buFontTx/>
              <a:buChar char="-"/>
            </a:pPr>
            <a:r>
              <a:rPr lang="en-US" sz="1200" dirty="0"/>
              <a:t>Both “fixed” and “dynamic” frames are available</a:t>
            </a:r>
          </a:p>
        </p:txBody>
      </p:sp>
      <p:sp>
        <p:nvSpPr>
          <p:cNvPr id="389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/>
              <a:t>Overview of SPICE</a:t>
            </a:r>
          </a:p>
        </p:txBody>
      </p:sp>
      <p:sp>
        <p:nvSpPr>
          <p:cNvPr id="38917" name="AutoShape 3"/>
          <p:cNvSpPr>
            <a:spLocks noChangeArrowheads="1"/>
          </p:cNvSpPr>
          <p:nvPr/>
        </p:nvSpPr>
        <p:spPr bwMode="auto">
          <a:xfrm flipH="1">
            <a:off x="598488" y="1447800"/>
            <a:ext cx="1701800" cy="762000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8" name="AutoShape 4"/>
          <p:cNvSpPr>
            <a:spLocks noChangeArrowheads="1"/>
          </p:cNvSpPr>
          <p:nvPr/>
        </p:nvSpPr>
        <p:spPr bwMode="auto">
          <a:xfrm flipH="1">
            <a:off x="598488" y="2681288"/>
            <a:ext cx="1701800" cy="762000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19" name="AutoShape 5"/>
          <p:cNvSpPr>
            <a:spLocks noChangeArrowheads="1"/>
          </p:cNvSpPr>
          <p:nvPr/>
        </p:nvSpPr>
        <p:spPr bwMode="auto">
          <a:xfrm flipH="1">
            <a:off x="598488" y="3886200"/>
            <a:ext cx="1701800" cy="762000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20" name="AutoShape 6"/>
          <p:cNvSpPr>
            <a:spLocks noChangeArrowheads="1"/>
          </p:cNvSpPr>
          <p:nvPr/>
        </p:nvSpPr>
        <p:spPr bwMode="auto">
          <a:xfrm flipH="1">
            <a:off x="596900" y="5284788"/>
            <a:ext cx="1701800" cy="762000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22" name="Rectangle 8"/>
          <p:cNvSpPr>
            <a:spLocks noChangeArrowheads="1"/>
          </p:cNvSpPr>
          <p:nvPr/>
        </p:nvSpPr>
        <p:spPr bwMode="auto">
          <a:xfrm>
            <a:off x="1098550" y="5530056"/>
            <a:ext cx="778043" cy="37445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493" tIns="25398" rIns="63493" bIns="25398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400">
                <a:solidFill>
                  <a:srgbClr val="FF0000"/>
                </a:solidFill>
              </a:rPr>
              <a:t>DSK</a:t>
            </a:r>
          </a:p>
        </p:txBody>
      </p:sp>
      <p:sp>
        <p:nvSpPr>
          <p:cNvPr id="38923" name="Rectangle 9"/>
          <p:cNvSpPr>
            <a:spLocks noChangeArrowheads="1"/>
          </p:cNvSpPr>
          <p:nvPr/>
        </p:nvSpPr>
        <p:spPr bwMode="auto">
          <a:xfrm>
            <a:off x="1165225" y="1711325"/>
            <a:ext cx="533400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493" tIns="25398" rIns="63493" bIns="25398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400">
                <a:solidFill>
                  <a:srgbClr val="FF0000"/>
                </a:solidFill>
              </a:rPr>
              <a:t>FK</a:t>
            </a:r>
          </a:p>
        </p:txBody>
      </p:sp>
      <p:sp>
        <p:nvSpPr>
          <p:cNvPr id="38924" name="Rectangle 10"/>
          <p:cNvSpPr>
            <a:spLocks noChangeArrowheads="1"/>
          </p:cNvSpPr>
          <p:nvPr/>
        </p:nvSpPr>
        <p:spPr bwMode="auto">
          <a:xfrm>
            <a:off x="1089025" y="2895600"/>
            <a:ext cx="736600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493" tIns="25398" rIns="63493" bIns="25398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400">
                <a:solidFill>
                  <a:srgbClr val="FF0000"/>
                </a:solidFill>
              </a:rPr>
              <a:t>LSK</a:t>
            </a:r>
          </a:p>
        </p:txBody>
      </p:sp>
      <p:sp>
        <p:nvSpPr>
          <p:cNvPr id="38925" name="Rectangle 11"/>
          <p:cNvSpPr>
            <a:spLocks noChangeArrowheads="1"/>
          </p:cNvSpPr>
          <p:nvPr/>
        </p:nvSpPr>
        <p:spPr bwMode="auto">
          <a:xfrm>
            <a:off x="1012825" y="4087813"/>
            <a:ext cx="957263" cy="361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493" tIns="25398" rIns="63493" bIns="25398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400">
                <a:solidFill>
                  <a:srgbClr val="FF0000"/>
                </a:solidFill>
              </a:rPr>
              <a:t>SCLK</a:t>
            </a:r>
          </a:p>
        </p:txBody>
      </p:sp>
      <p:sp>
        <p:nvSpPr>
          <p:cNvPr id="38926" name="Rectangle 12"/>
          <p:cNvSpPr>
            <a:spLocks noChangeArrowheads="1"/>
          </p:cNvSpPr>
          <p:nvPr/>
        </p:nvSpPr>
        <p:spPr bwMode="auto">
          <a:xfrm>
            <a:off x="2647950" y="2803525"/>
            <a:ext cx="4927600" cy="5429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3652" tIns="46032" rIns="93652" bIns="46032">
            <a:prstTxWarp prst="textNoShape">
              <a:avLst/>
            </a:prstTxWarp>
          </a:bodyPr>
          <a:lstStyle/>
          <a:p>
            <a:pPr algn="l">
              <a:buFontTx/>
              <a:buChar char="•"/>
            </a:pPr>
            <a:r>
              <a:rPr lang="en-US" sz="1800"/>
              <a:t>    Leapseconds Tabulation</a:t>
            </a:r>
          </a:p>
          <a:p>
            <a:pPr algn="l"/>
            <a:r>
              <a:rPr lang="en-US"/>
              <a:t>          - Used for UTC &lt;--&gt; TDB (ET)  time conversions</a:t>
            </a:r>
          </a:p>
          <a:p>
            <a:endParaRPr lang="en-US"/>
          </a:p>
        </p:txBody>
      </p:sp>
      <p:sp>
        <p:nvSpPr>
          <p:cNvPr id="38927" name="Rectangle 13"/>
          <p:cNvSpPr>
            <a:spLocks noChangeArrowheads="1"/>
          </p:cNvSpPr>
          <p:nvPr/>
        </p:nvSpPr>
        <p:spPr bwMode="auto">
          <a:xfrm>
            <a:off x="2647950" y="4024313"/>
            <a:ext cx="5410200" cy="5413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3652" tIns="46032" rIns="93652" bIns="46032">
            <a:prstTxWarp prst="textNoShape">
              <a:avLst/>
            </a:prstTxWarp>
          </a:bodyPr>
          <a:lstStyle/>
          <a:p>
            <a:pPr marL="338138" indent="-338138" algn="l">
              <a:buFontTx/>
              <a:buChar char="•"/>
            </a:pPr>
            <a:r>
              <a:rPr lang="en-US" sz="1800"/>
              <a:t>Spacecraft Clock Coefficients</a:t>
            </a:r>
          </a:p>
          <a:p>
            <a:pPr marL="795338" lvl="1" indent="-338138" algn="l"/>
            <a:r>
              <a:rPr lang="en-US"/>
              <a:t>- Used for SCLK &lt;--&gt; TDB (ET)  time conversions</a:t>
            </a:r>
          </a:p>
        </p:txBody>
      </p:sp>
      <p:sp>
        <p:nvSpPr>
          <p:cNvPr id="38928" name="Rectangle 14"/>
          <p:cNvSpPr>
            <a:spLocks noChangeArrowheads="1"/>
          </p:cNvSpPr>
          <p:nvPr/>
        </p:nvSpPr>
        <p:spPr bwMode="auto">
          <a:xfrm>
            <a:off x="2760663" y="5357813"/>
            <a:ext cx="6619875" cy="787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3652" tIns="46032" rIns="93652" bIns="46032">
            <a:prstTxWarp prst="textNoShape">
              <a:avLst/>
            </a:prstTxWarp>
          </a:bodyPr>
          <a:lstStyle/>
          <a:p>
            <a:pPr marL="287338" indent="-287338" algn="l">
              <a:buFontTx/>
              <a:buChar char="•"/>
            </a:pPr>
            <a:r>
              <a:rPr lang="en-US" sz="1800">
                <a:solidFill>
                  <a:srgbClr val="3E3E3E"/>
                </a:solidFill>
              </a:rPr>
              <a:t>Shape models (tessellated plate model and digital elevation model*) (DSK)</a:t>
            </a:r>
          </a:p>
        </p:txBody>
      </p:sp>
      <p:sp>
        <p:nvSpPr>
          <p:cNvPr id="38931" name="Text Box 17"/>
          <p:cNvSpPr txBox="1">
            <a:spLocks noChangeArrowheads="1"/>
          </p:cNvSpPr>
          <p:nvPr/>
        </p:nvSpPr>
        <p:spPr bwMode="auto">
          <a:xfrm>
            <a:off x="4527550" y="5987256"/>
            <a:ext cx="2667698" cy="27698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30" tIns="45715" rIns="91430" bIns="45715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>
                <a:solidFill>
                  <a:srgbClr val="4C4C4C"/>
                </a:solidFill>
              </a:rPr>
              <a:t>*DEM portion under development</a:t>
            </a:r>
          </a:p>
        </p:txBody>
      </p:sp>
      <p:sp>
        <p:nvSpPr>
          <p:cNvPr id="38932" name="Rectangle 18"/>
          <p:cNvSpPr>
            <a:spLocks noChangeArrowheads="1"/>
          </p:cNvSpPr>
          <p:nvPr/>
        </p:nvSpPr>
        <p:spPr bwMode="auto">
          <a:xfrm>
            <a:off x="2570163" y="5029200"/>
            <a:ext cx="6191249" cy="1262856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33" name="Rectangle 19"/>
          <p:cNvSpPr>
            <a:spLocks noChangeArrowheads="1"/>
          </p:cNvSpPr>
          <p:nvPr/>
        </p:nvSpPr>
        <p:spPr bwMode="auto">
          <a:xfrm>
            <a:off x="2570163" y="3810000"/>
            <a:ext cx="6191249" cy="990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34" name="Rectangle 20"/>
          <p:cNvSpPr>
            <a:spLocks noChangeArrowheads="1"/>
          </p:cNvSpPr>
          <p:nvPr/>
        </p:nvSpPr>
        <p:spPr bwMode="auto">
          <a:xfrm>
            <a:off x="2570163" y="2590800"/>
            <a:ext cx="6191249" cy="990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35" name="Rectangle 21"/>
          <p:cNvSpPr>
            <a:spLocks noChangeArrowheads="1"/>
          </p:cNvSpPr>
          <p:nvPr/>
        </p:nvSpPr>
        <p:spPr bwMode="auto">
          <a:xfrm>
            <a:off x="2570163" y="1371600"/>
            <a:ext cx="6191249" cy="990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Rectangle 15"/>
          <p:cNvSpPr>
            <a:spLocks noChangeArrowheads="1"/>
          </p:cNvSpPr>
          <p:nvPr/>
        </p:nvSpPr>
        <p:spPr bwMode="auto">
          <a:xfrm>
            <a:off x="717550" y="6520656"/>
            <a:ext cx="8382000" cy="23082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78" tIns="44445" rIns="90478" bIns="44445">
            <a:prstTxWarp prst="textNoShape">
              <a:avLst/>
            </a:prstTxWarp>
            <a:spAutoFit/>
          </a:bodyPr>
          <a:lstStyle/>
          <a:p>
            <a:pPr algn="l">
              <a:lnSpc>
                <a:spcPct val="90000"/>
              </a:lnSpc>
            </a:pPr>
            <a:r>
              <a:rPr lang="en-US" sz="1000"/>
              <a:t>UTC =  Coordinated Universal Time      TDB = </a:t>
            </a:r>
            <a:r>
              <a:rPr lang="en-US" sz="1000" err="1"/>
              <a:t>Barycentric</a:t>
            </a:r>
            <a:r>
              <a:rPr lang="en-US" sz="1000"/>
              <a:t> Dynamical Time    ET = Ephemeris Time     SCLK = Spacecraft Clock Time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EB7746-6B29-BC43-8E08-A5F03A6256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15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580672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30" name="Rectangle 16"/>
          <p:cNvSpPr>
            <a:spLocks noGrp="1" noChangeArrowheads="1"/>
          </p:cNvSpPr>
          <p:nvPr>
            <p:ph type="title"/>
          </p:nvPr>
        </p:nvSpPr>
        <p:spPr>
          <a:xfrm>
            <a:off x="3325222" y="404813"/>
            <a:ext cx="4530318" cy="481122"/>
          </a:xfrm>
        </p:spPr>
        <p:txBody>
          <a:bodyPr/>
          <a:lstStyle/>
          <a:p>
            <a:r>
              <a:rPr lang="en-US" sz="3200" dirty="0"/>
              <a:t>SPICE System Data - 4</a:t>
            </a:r>
          </a:p>
        </p:txBody>
      </p:sp>
      <p:sp>
        <p:nvSpPr>
          <p:cNvPr id="3891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/>
              <a:t>Overview of SPICE</a:t>
            </a:r>
          </a:p>
        </p:txBody>
      </p:sp>
      <p:sp>
        <p:nvSpPr>
          <p:cNvPr id="38918" name="AutoShape 4"/>
          <p:cNvSpPr>
            <a:spLocks noChangeArrowheads="1"/>
          </p:cNvSpPr>
          <p:nvPr/>
        </p:nvSpPr>
        <p:spPr bwMode="auto">
          <a:xfrm flipH="1">
            <a:off x="598488" y="2681288"/>
            <a:ext cx="1701800" cy="762000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924" name="Rectangle 10"/>
          <p:cNvSpPr>
            <a:spLocks noChangeArrowheads="1"/>
          </p:cNvSpPr>
          <p:nvPr/>
        </p:nvSpPr>
        <p:spPr bwMode="auto">
          <a:xfrm>
            <a:off x="1089025" y="2895600"/>
            <a:ext cx="607524" cy="3652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63493" tIns="25398" rIns="63493" bIns="25398">
            <a:prstTxWarp prst="textNoShape">
              <a:avLst/>
            </a:prstTxWarp>
            <a:spAutoFit/>
          </a:bodyPr>
          <a:lstStyle/>
          <a:p>
            <a:pPr algn="l">
              <a:lnSpc>
                <a:spcPct val="85000"/>
              </a:lnSpc>
            </a:pPr>
            <a:r>
              <a:rPr lang="en-US" sz="2400" dirty="0">
                <a:solidFill>
                  <a:srgbClr val="FF0000"/>
                </a:solidFill>
              </a:rPr>
              <a:t>MK</a:t>
            </a:r>
          </a:p>
        </p:txBody>
      </p:sp>
      <p:sp>
        <p:nvSpPr>
          <p:cNvPr id="38926" name="Rectangle 12"/>
          <p:cNvSpPr>
            <a:spLocks noChangeArrowheads="1"/>
          </p:cNvSpPr>
          <p:nvPr/>
        </p:nvSpPr>
        <p:spPr bwMode="auto">
          <a:xfrm>
            <a:off x="2698750" y="2713434"/>
            <a:ext cx="4927600" cy="7453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3652" tIns="46032" rIns="93652" bIns="46032">
            <a:prstTxWarp prst="textNoShape">
              <a:avLst/>
            </a:prstTxWarp>
          </a:bodyPr>
          <a:lstStyle/>
          <a:p>
            <a:pPr algn="l">
              <a:buFontTx/>
              <a:buChar char="•"/>
            </a:pPr>
            <a:r>
              <a:rPr lang="en-US" sz="1800" dirty="0"/>
              <a:t>    Meta-kernel</a:t>
            </a:r>
          </a:p>
          <a:p>
            <a:pPr marL="635000" indent="-623888" algn="l"/>
            <a:r>
              <a:rPr lang="en-US" dirty="0"/>
              <a:t>          - A means to conveniently specify a collection of real kernels you would like to use together</a:t>
            </a:r>
          </a:p>
          <a:p>
            <a:endParaRPr lang="en-US" dirty="0"/>
          </a:p>
        </p:txBody>
      </p:sp>
      <p:sp>
        <p:nvSpPr>
          <p:cNvPr id="38934" name="Rectangle 20"/>
          <p:cNvSpPr>
            <a:spLocks noChangeArrowheads="1"/>
          </p:cNvSpPr>
          <p:nvPr/>
        </p:nvSpPr>
        <p:spPr bwMode="auto">
          <a:xfrm>
            <a:off x="2570163" y="2590800"/>
            <a:ext cx="5538787" cy="9906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FEB7746-6B29-BC43-8E08-A5F03A6256B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16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174294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7" name="Rectangle 5"/>
          <p:cNvSpPr>
            <a:spLocks noGrp="1" noChangeArrowheads="1"/>
          </p:cNvSpPr>
          <p:nvPr>
            <p:ph type="title"/>
          </p:nvPr>
        </p:nvSpPr>
        <p:spPr>
          <a:xfrm>
            <a:off x="3230396" y="392113"/>
            <a:ext cx="4669177" cy="491766"/>
          </a:xfrm>
        </p:spPr>
        <p:txBody>
          <a:bodyPr/>
          <a:lstStyle/>
          <a:p>
            <a:r>
              <a:rPr lang="en-US" sz="3200"/>
              <a:t>SPICE Toolkit Software</a:t>
            </a:r>
          </a:p>
        </p:txBody>
      </p:sp>
      <p:sp>
        <p:nvSpPr>
          <p:cNvPr id="4096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/>
              <a:t>Overview of SPICE</a:t>
            </a:r>
          </a:p>
        </p:txBody>
      </p:sp>
      <p:sp>
        <p:nvSpPr>
          <p:cNvPr id="15" name="Rectangle 4"/>
          <p:cNvSpPr>
            <a:spLocks noGrp="1" noChangeArrowheads="1"/>
          </p:cNvSpPr>
          <p:nvPr>
            <p:ph sz="half" idx="1"/>
          </p:nvPr>
        </p:nvSpPr>
        <p:spPr>
          <a:xfrm>
            <a:off x="304800" y="1845468"/>
            <a:ext cx="4191000" cy="3853656"/>
          </a:xfrm>
        </p:spPr>
        <p:txBody>
          <a:bodyPr lIns="91058" tIns="44757" rIns="91058" bIns="44757"/>
          <a:lstStyle/>
          <a:p>
            <a:pPr marL="293688" indent="-293688" defTabSz="938213">
              <a:spcBef>
                <a:spcPct val="45000"/>
              </a:spcBef>
            </a:pP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Library of APIs (modules)</a:t>
            </a:r>
            <a:r>
              <a:rPr lang="en-US" sz="2000" dirty="0">
                <a:latin typeface="Arial" charset="0"/>
                <a:ea typeface="ＭＳ Ｐゴシック" charset="0"/>
                <a:cs typeface="ＭＳ Ｐゴシック" charset="0"/>
              </a:rPr>
              <a:t> </a:t>
            </a:r>
          </a:p>
          <a:p>
            <a:pPr marL="692150" lvl="1" indent="-293688" defTabSz="938213">
              <a:spcBef>
                <a:spcPct val="45000"/>
              </a:spcBef>
            </a:pPr>
            <a:r>
              <a:rPr lang="en-US" sz="1600" dirty="0">
                <a:latin typeface="Arial" charset="0"/>
                <a:ea typeface="ＭＳ Ｐゴシック" charset="0"/>
              </a:rPr>
              <a:t>But typically just a few are used within a customer</a:t>
            </a:r>
            <a:r>
              <a:rPr lang="ja-JP" altLang="en-US" sz="1600">
                <a:latin typeface="Arial" charset="0"/>
                <a:ea typeface="ＭＳ Ｐゴシック" charset="0"/>
              </a:rPr>
              <a:t>’</a:t>
            </a:r>
            <a:r>
              <a:rPr lang="en-US" altLang="ja-JP" sz="1600" dirty="0">
                <a:latin typeface="Arial" charset="0"/>
                <a:ea typeface="ＭＳ Ｐゴシック" charset="0"/>
              </a:rPr>
              <a:t>s program to compute quantities derived from SPICE data files</a:t>
            </a:r>
          </a:p>
          <a:p>
            <a:pPr marL="293688" indent="-293688" defTabSz="938213">
              <a:spcBef>
                <a:spcPct val="45000"/>
              </a:spcBef>
            </a:pPr>
            <a:r>
              <a:rPr lang="en-US" sz="2000" dirty="0">
                <a:solidFill>
                  <a:srgbClr val="FC0128"/>
                </a:solidFill>
                <a:latin typeface="Arial" charset="0"/>
                <a:ea typeface="ＭＳ Ｐゴシック" charset="0"/>
                <a:cs typeface="ＭＳ Ｐゴシック" charset="0"/>
              </a:rPr>
              <a:t>Programs</a:t>
            </a:r>
          </a:p>
          <a:p>
            <a:pPr marL="692150" lvl="1" indent="-293688" defTabSz="938213">
              <a:spcBef>
                <a:spcPct val="45000"/>
              </a:spcBef>
            </a:pPr>
            <a:r>
              <a:rPr lang="en-US" sz="1600" dirty="0">
                <a:latin typeface="Arial" charset="0"/>
                <a:ea typeface="ＭＳ Ｐゴシック" charset="0"/>
              </a:rPr>
              <a:t>SPICE data production</a:t>
            </a:r>
          </a:p>
          <a:p>
            <a:pPr marL="692150" lvl="1" indent="-293688" defTabSz="938213">
              <a:spcBef>
                <a:spcPct val="45000"/>
              </a:spcBef>
            </a:pPr>
            <a:r>
              <a:rPr lang="en-US" sz="1600" dirty="0">
                <a:latin typeface="Arial" charset="0"/>
                <a:ea typeface="ＭＳ Ｐゴシック" charset="0"/>
              </a:rPr>
              <a:t>SPICE data management</a:t>
            </a:r>
          </a:p>
          <a:p>
            <a:pPr marL="293688" indent="-293688" defTabSz="938213">
              <a:spcBef>
                <a:spcPct val="45000"/>
              </a:spcBef>
            </a:pPr>
            <a:r>
              <a:rPr lang="en-US" sz="2000" dirty="0">
                <a:solidFill>
                  <a:srgbClr val="FC0128"/>
                </a:solidFill>
                <a:latin typeface="Arial" charset="0"/>
                <a:ea typeface="ＭＳ Ｐゴシック" charset="0"/>
                <a:cs typeface="ＭＳ Ｐゴシック" charset="0"/>
              </a:rPr>
              <a:t>Documentation</a:t>
            </a:r>
          </a:p>
          <a:p>
            <a:pPr marL="692150" lvl="1" indent="-293688" defTabSz="938213">
              <a:spcBef>
                <a:spcPct val="45000"/>
              </a:spcBef>
            </a:pPr>
            <a:r>
              <a:rPr lang="en-US" sz="1600" dirty="0">
                <a:latin typeface="Arial" charset="0"/>
                <a:ea typeface="ＭＳ Ｐゴシック" charset="0"/>
              </a:rPr>
              <a:t>Highly annotated source code</a:t>
            </a:r>
          </a:p>
          <a:p>
            <a:pPr marL="692150" lvl="1" indent="-293688" defTabSz="938213">
              <a:spcBef>
                <a:spcPct val="45000"/>
              </a:spcBef>
            </a:pPr>
            <a:r>
              <a:rPr lang="en-US" sz="1600" dirty="0">
                <a:latin typeface="Arial" charset="0"/>
                <a:ea typeface="ＭＳ Ｐゴシック" charset="0"/>
              </a:rPr>
              <a:t>Technical Reference Manuals</a:t>
            </a:r>
          </a:p>
          <a:p>
            <a:pPr marL="692150" lvl="1" indent="-293688" defTabSz="938213">
              <a:spcBef>
                <a:spcPct val="45000"/>
              </a:spcBef>
            </a:pPr>
            <a:r>
              <a:rPr lang="en-US" sz="1600" dirty="0">
                <a:latin typeface="Arial" charset="0"/>
                <a:ea typeface="ＭＳ Ｐゴシック" charset="0"/>
              </a:rPr>
              <a:t>User Guides</a:t>
            </a:r>
          </a:p>
        </p:txBody>
      </p:sp>
      <p:sp>
        <p:nvSpPr>
          <p:cNvPr id="16" name="Rectangle 13"/>
          <p:cNvSpPr txBox="1">
            <a:spLocks noChangeArrowheads="1"/>
          </p:cNvSpPr>
          <p:nvPr/>
        </p:nvSpPr>
        <p:spPr>
          <a:xfrm>
            <a:off x="4800600" y="1845468"/>
            <a:ext cx="4114800" cy="4463256"/>
          </a:xfrm>
          <a:prstGeom prst="rect">
            <a:avLst/>
          </a:prstGeom>
        </p:spPr>
        <p:txBody>
          <a:bodyPr/>
          <a:lstStyle>
            <a:lvl1pPr marL="293688" indent="-293688" algn="l" defTabSz="938213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500" b="1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04850" indent="-234950" algn="l" defTabSz="938213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2pPr>
            <a:lvl3pPr marL="1173163" indent="-234950" algn="l" defTabSz="938213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»"/>
              <a:defRPr b="1">
                <a:solidFill>
                  <a:schemeClr val="tx1"/>
                </a:solidFill>
                <a:latin typeface="+mn-lt"/>
                <a:ea typeface="ＭＳ Ｐゴシック" charset="-128"/>
              </a:defRPr>
            </a:lvl3pPr>
            <a:lvl4pPr marL="1584325" indent="-176213" algn="l" defTabSz="938213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4pPr>
            <a:lvl5pPr marL="2054225" indent="-176213" algn="l" defTabSz="938213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5pPr>
            <a:lvl6pPr marL="2511425" indent="-176213" algn="l" defTabSz="938213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6pPr>
            <a:lvl7pPr marL="2968625" indent="-176213" algn="l" defTabSz="938213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7pPr>
            <a:lvl8pPr marL="3425825" indent="-176213" algn="l" defTabSz="938213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8pPr>
            <a:lvl9pPr marL="3883025" indent="-176213" algn="l" defTabSz="938213" rtl="0" eaLnBrk="1" fontAlgn="base" hangingPunct="1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ＭＳ Ｐゴシック" charset="-128"/>
              </a:defRPr>
            </a:lvl9pPr>
          </a:lstStyle>
          <a:p>
            <a:pPr>
              <a:lnSpc>
                <a:spcPct val="80000"/>
              </a:lnSpc>
            </a:pPr>
            <a:r>
              <a:rPr lang="en-US" sz="2000" dirty="0">
                <a:solidFill>
                  <a:srgbClr val="FC0128"/>
                </a:solidFill>
                <a:latin typeface="Arial" charset="0"/>
                <a:ea typeface="ＭＳ Ｐゴシック" charset="0"/>
                <a:cs typeface="ＭＳ Ｐゴシック" charset="0"/>
              </a:rPr>
              <a:t>Five </a:t>
            </a:r>
            <a:r>
              <a:rPr lang="en-US" sz="2000" dirty="0">
                <a:solidFill>
                  <a:schemeClr val="bg1">
                    <a:lumMod val="75000"/>
                  </a:schemeClr>
                </a:solidFill>
                <a:latin typeface="Arial" charset="0"/>
                <a:ea typeface="ＭＳ Ｐゴシック" charset="0"/>
                <a:cs typeface="ＭＳ Ｐゴシック" charset="0"/>
              </a:rPr>
              <a:t>(ten)</a:t>
            </a:r>
            <a:r>
              <a:rPr lang="en-US" sz="2000" dirty="0">
                <a:solidFill>
                  <a:srgbClr val="FC0128"/>
                </a:solidFill>
                <a:latin typeface="Arial" charset="0"/>
                <a:ea typeface="ＭＳ Ｐゴシック" charset="0"/>
                <a:cs typeface="ＭＳ Ｐゴシック" charset="0"/>
              </a:rPr>
              <a:t> languages</a:t>
            </a:r>
          </a:p>
          <a:p>
            <a:pPr marL="627063" lvl="1">
              <a:lnSpc>
                <a:spcPct val="80000"/>
              </a:lnSpc>
            </a:pPr>
            <a:r>
              <a:rPr lang="en-US" sz="1600" dirty="0">
                <a:latin typeface="Arial" charset="0"/>
                <a:ea typeface="ＭＳ Ｐゴシック" charset="0"/>
              </a:rPr>
              <a:t>Fortran 77</a:t>
            </a:r>
          </a:p>
          <a:p>
            <a:pPr marL="627063" lvl="1">
              <a:lnSpc>
                <a:spcPct val="80000"/>
              </a:lnSpc>
            </a:pPr>
            <a:r>
              <a:rPr lang="en-US" sz="1600" dirty="0">
                <a:latin typeface="Arial" charset="0"/>
                <a:ea typeface="ＭＳ Ｐゴシック" charset="0"/>
              </a:rPr>
              <a:t>C</a:t>
            </a:r>
          </a:p>
          <a:p>
            <a:pPr marL="627063" lvl="1">
              <a:lnSpc>
                <a:spcPct val="80000"/>
              </a:lnSpc>
            </a:pPr>
            <a:r>
              <a:rPr lang="en-US" sz="1600" dirty="0">
                <a:latin typeface="Arial" charset="0"/>
                <a:ea typeface="ＭＳ Ｐゴシック" charset="0"/>
              </a:rPr>
              <a:t>IDL</a:t>
            </a:r>
          </a:p>
          <a:p>
            <a:pPr marL="627063" lvl="1">
              <a:lnSpc>
                <a:spcPct val="80000"/>
              </a:lnSpc>
            </a:pPr>
            <a:r>
              <a:rPr lang="en-US" sz="1600" dirty="0">
                <a:latin typeface="Arial" charset="0"/>
                <a:ea typeface="ＭＳ Ｐゴシック" charset="0"/>
              </a:rPr>
              <a:t>MATLAB</a:t>
            </a:r>
          </a:p>
          <a:p>
            <a:pPr marL="627063" lvl="1">
              <a:lnSpc>
                <a:spcPct val="80000"/>
              </a:lnSpc>
            </a:pPr>
            <a:r>
              <a:rPr lang="en-US" sz="1600" dirty="0">
                <a:latin typeface="Arial" charset="0"/>
                <a:ea typeface="ＭＳ Ｐゴシック" charset="0"/>
              </a:rPr>
              <a:t>Java Native Interface (JNI) </a:t>
            </a:r>
          </a:p>
          <a:p>
            <a:pPr marL="627063" lvl="1">
              <a:lnSpc>
                <a:spcPct val="80000"/>
              </a:lnSpc>
            </a:pP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</a:rPr>
              <a:t>Python, Ruby, Swift, Julia, Unreal Engine (provided by 3</a:t>
            </a:r>
            <a:r>
              <a:rPr lang="en-US" sz="1600" baseline="30000" dirty="0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</a:rPr>
              <a:t>rd</a:t>
            </a:r>
            <a:r>
              <a:rPr lang="en-US" sz="1600" dirty="0">
                <a:solidFill>
                  <a:schemeClr val="bg1">
                    <a:lumMod val="65000"/>
                  </a:schemeClr>
                </a:solidFill>
                <a:latin typeface="Arial" charset="0"/>
                <a:ea typeface="ＭＳ Ｐゴシック" charset="0"/>
              </a:rPr>
              <a:t> parties)</a:t>
            </a: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rgbClr val="FC0128"/>
                </a:solidFill>
                <a:latin typeface="Arial" charset="0"/>
                <a:ea typeface="ＭＳ Ｐゴシック" charset="0"/>
                <a:cs typeface="ＭＳ Ｐゴシック" charset="0"/>
              </a:rPr>
              <a:t>Four platforms</a:t>
            </a:r>
          </a:p>
          <a:p>
            <a:pPr marL="627063" lvl="1">
              <a:lnSpc>
                <a:spcPct val="80000"/>
              </a:lnSpc>
            </a:pPr>
            <a:r>
              <a:rPr lang="en-US" sz="1600" dirty="0">
                <a:latin typeface="Arial" charset="0"/>
                <a:ea typeface="ＭＳ Ｐゴシック" charset="0"/>
              </a:rPr>
              <a:t>PC/Linux</a:t>
            </a:r>
          </a:p>
          <a:p>
            <a:pPr marL="627063" lvl="1">
              <a:lnSpc>
                <a:spcPct val="80000"/>
              </a:lnSpc>
            </a:pPr>
            <a:r>
              <a:rPr lang="en-US" sz="1600" dirty="0">
                <a:latin typeface="Arial" charset="0"/>
                <a:ea typeface="ＭＳ Ｐゴシック" charset="0"/>
              </a:rPr>
              <a:t>PC/Windows</a:t>
            </a:r>
          </a:p>
          <a:p>
            <a:pPr marL="627063" lvl="1">
              <a:lnSpc>
                <a:spcPct val="80000"/>
              </a:lnSpc>
            </a:pPr>
            <a:r>
              <a:rPr lang="en-US" sz="1600" dirty="0">
                <a:latin typeface="Arial" charset="0"/>
                <a:ea typeface="ＭＳ Ｐゴシック" charset="0"/>
              </a:rPr>
              <a:t>Sun/Solaris</a:t>
            </a:r>
          </a:p>
          <a:p>
            <a:pPr marL="627063" lvl="1">
              <a:lnSpc>
                <a:spcPct val="80000"/>
              </a:lnSpc>
            </a:pPr>
            <a:r>
              <a:rPr lang="en-US" sz="1600" dirty="0">
                <a:latin typeface="Arial" charset="0"/>
                <a:ea typeface="ＭＳ Ｐゴシック" charset="0"/>
              </a:rPr>
              <a:t>Mac/OSX</a:t>
            </a:r>
            <a:endParaRPr lang="en-US" sz="1600" dirty="0">
              <a:solidFill>
                <a:schemeClr val="bg2"/>
              </a:solidFill>
              <a:latin typeface="Arial" charset="0"/>
              <a:ea typeface="ＭＳ Ｐゴシック" charset="0"/>
            </a:endParaRPr>
          </a:p>
          <a:p>
            <a:pPr>
              <a:lnSpc>
                <a:spcPct val="80000"/>
              </a:lnSpc>
            </a:pPr>
            <a:r>
              <a:rPr lang="en-US" sz="2000" dirty="0">
                <a:solidFill>
                  <a:srgbClr val="FF0000"/>
                </a:solidFill>
                <a:latin typeface="Arial" charset="0"/>
                <a:ea typeface="ＭＳ Ｐゴシック" charset="0"/>
                <a:cs typeface="ＭＳ Ｐゴシック" charset="0"/>
              </a:rPr>
              <a:t>Several compilers</a:t>
            </a:r>
          </a:p>
          <a:p>
            <a:pPr marL="627063" lvl="1">
              <a:lnSpc>
                <a:spcPct val="80000"/>
              </a:lnSpc>
            </a:pPr>
            <a:r>
              <a:rPr lang="en-US" sz="1600" dirty="0">
                <a:latin typeface="Arial" charset="0"/>
                <a:ea typeface="ＭＳ Ｐゴシック" charset="0"/>
              </a:rPr>
              <a:t>For the Fortran and C Toolkits</a:t>
            </a:r>
          </a:p>
          <a:p>
            <a:pPr marL="627063" lvl="1">
              <a:lnSpc>
                <a:spcPct val="80000"/>
              </a:lnSpc>
            </a:pPr>
            <a:endParaRPr lang="en-US" sz="1400" dirty="0">
              <a:latin typeface="Arial" charset="0"/>
              <a:ea typeface="ＭＳ Ｐゴシック" charset="0"/>
            </a:endParaRPr>
          </a:p>
        </p:txBody>
      </p:sp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228600" y="1712118"/>
            <a:ext cx="4191000" cy="4596606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1E0BFA">
                <a:alpha val="84999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40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8" name="Rectangle 14"/>
          <p:cNvSpPr>
            <a:spLocks noChangeArrowheads="1"/>
          </p:cNvSpPr>
          <p:nvPr/>
        </p:nvSpPr>
        <p:spPr bwMode="auto">
          <a:xfrm>
            <a:off x="4724400" y="1720056"/>
            <a:ext cx="4191000" cy="4588668"/>
          </a:xfrm>
          <a:prstGeom prst="rect">
            <a:avLst/>
          </a:prstGeom>
          <a:noFill/>
          <a:ln w="12700">
            <a:solidFill>
              <a:schemeClr val="accent2"/>
            </a:solidFill>
            <a:miter lim="800000"/>
            <a:headEnd/>
            <a:tailEnd/>
          </a:ln>
          <a:effectLst>
            <a:outerShdw blurRad="63500" dist="38099" dir="2700000" algn="ctr" rotWithShape="0">
              <a:srgbClr val="1E0BFA">
                <a:alpha val="84999"/>
              </a:srgbClr>
            </a:outerShdw>
          </a:effectLst>
        </p:spPr>
        <p:txBody>
          <a:bodyPr wrap="none" anchor="ctr"/>
          <a:lstStyle/>
          <a:p>
            <a:pPr>
              <a:defRPr/>
            </a:pPr>
            <a:endParaRPr lang="en-US" sz="1400">
              <a:ea typeface="ＭＳ Ｐゴシック" charset="-128"/>
              <a:cs typeface="ＭＳ Ｐゴシック" charset="-128"/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6234113" y="1254918"/>
            <a:ext cx="1257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chemeClr val="accent2"/>
                </a:solidFill>
              </a:rPr>
              <a:t>Versions</a:t>
            </a:r>
            <a:endParaRPr lang="en-US" sz="1200" b="0"/>
          </a:p>
        </p:txBody>
      </p:sp>
      <p:sp>
        <p:nvSpPr>
          <p:cNvPr id="20" name="Text Box 16"/>
          <p:cNvSpPr txBox="1">
            <a:spLocks noChangeArrowheads="1"/>
          </p:cNvSpPr>
          <p:nvPr/>
        </p:nvSpPr>
        <p:spPr bwMode="auto">
          <a:xfrm>
            <a:off x="1682750" y="1242218"/>
            <a:ext cx="12842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000">
                <a:solidFill>
                  <a:schemeClr val="accent2"/>
                </a:solidFill>
              </a:rPr>
              <a:t>Contents</a:t>
            </a:r>
            <a:endParaRPr lang="en-US" sz="1200" b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3A0980C-380A-BE48-991E-58B88DAA38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17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44E062C-4E3B-B347-AA25-DD6408DC4D54}"/>
              </a:ext>
            </a:extLst>
          </p:cNvPr>
          <p:cNvSpPr txBox="1"/>
          <p:nvPr/>
        </p:nvSpPr>
        <p:spPr>
          <a:xfrm>
            <a:off x="4394200" y="6455508"/>
            <a:ext cx="4837631" cy="47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+mn-lt"/>
              </a:rPr>
              <a:t>All combinations provided by NAIF are fully built and individually tested before being made available to customers</a:t>
            </a:r>
          </a:p>
        </p:txBody>
      </p:sp>
    </p:spTree>
    <p:extLst>
      <p:ext uri="{BB962C8B-B14F-4D97-AF65-F5344CB8AC3E}">
        <p14:creationId xmlns:p14="http://schemas.microsoft.com/office/powerpoint/2010/main" val="85013721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50127" y="119918"/>
            <a:ext cx="6810302" cy="841999"/>
          </a:xfrm>
        </p:spPr>
        <p:txBody>
          <a:bodyPr wrap="square" lIns="91414" tIns="45707" rIns="91414" bIns="45707"/>
          <a:lstStyle/>
          <a:p>
            <a:pPr eaLnBrk="1" hangingPunct="1"/>
            <a:r>
              <a:rPr lang="en-US" sz="2800">
                <a:latin typeface="Arial" charset="0"/>
              </a:rPr>
              <a:t>Using SPICE:</a:t>
            </a:r>
            <a:br>
              <a:rPr lang="en-US" sz="2800">
                <a:latin typeface="Arial" charset="0"/>
              </a:rPr>
            </a:br>
            <a:r>
              <a:rPr lang="en-US" sz="2800">
                <a:solidFill>
                  <a:schemeClr val="accent6"/>
                </a:solidFill>
                <a:latin typeface="Arial" charset="0"/>
              </a:rPr>
              <a:t>Mission Planning</a:t>
            </a:r>
            <a:r>
              <a:rPr lang="en-US" sz="2800">
                <a:latin typeface="Arial" charset="0"/>
              </a:rPr>
              <a:t> </a:t>
            </a:r>
            <a:r>
              <a:rPr lang="en-US" sz="2800">
                <a:solidFill>
                  <a:schemeClr val="accent6"/>
                </a:solidFill>
                <a:latin typeface="Arial" charset="0"/>
              </a:rPr>
              <a:t>Example</a:t>
            </a:r>
            <a:endParaRPr lang="en-US" sz="320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28675" name="Rounded Rectangle 53"/>
          <p:cNvSpPr>
            <a:spLocks noChangeArrowheads="1"/>
          </p:cNvSpPr>
          <p:nvPr/>
        </p:nvSpPr>
        <p:spPr bwMode="auto">
          <a:xfrm>
            <a:off x="7151550" y="4725237"/>
            <a:ext cx="2070228" cy="1058085"/>
          </a:xfrm>
          <a:prstGeom prst="roundRect">
            <a:avLst>
              <a:gd name="adj" fmla="val 16667"/>
            </a:avLst>
          </a:prstGeom>
          <a:solidFill>
            <a:srgbClr val="FC911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4037" tIns="47018" rIns="94037" bIns="47018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6" name="Rounded Rectangle 54"/>
          <p:cNvSpPr>
            <a:spLocks noChangeArrowheads="1"/>
          </p:cNvSpPr>
          <p:nvPr/>
        </p:nvSpPr>
        <p:spPr bwMode="auto">
          <a:xfrm>
            <a:off x="7146674" y="3731229"/>
            <a:ext cx="2073478" cy="790277"/>
          </a:xfrm>
          <a:prstGeom prst="roundRect">
            <a:avLst>
              <a:gd name="adj" fmla="val 16667"/>
            </a:avLst>
          </a:prstGeom>
          <a:solidFill>
            <a:srgbClr val="FC911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4037" tIns="47018" rIns="94037" bIns="47018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7" name="Rounded Rectangle 55"/>
          <p:cNvSpPr>
            <a:spLocks noChangeArrowheads="1"/>
          </p:cNvSpPr>
          <p:nvPr/>
        </p:nvSpPr>
        <p:spPr bwMode="auto">
          <a:xfrm>
            <a:off x="7130424" y="2903162"/>
            <a:ext cx="2091353" cy="630908"/>
          </a:xfrm>
          <a:prstGeom prst="roundRect">
            <a:avLst>
              <a:gd name="adj" fmla="val 16667"/>
            </a:avLst>
          </a:prstGeom>
          <a:solidFill>
            <a:srgbClr val="FC911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4037" tIns="47018" rIns="94037" bIns="47018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78" name="Rounded Rectangle 56"/>
          <p:cNvSpPr>
            <a:spLocks noChangeArrowheads="1"/>
          </p:cNvSpPr>
          <p:nvPr/>
        </p:nvSpPr>
        <p:spPr bwMode="auto">
          <a:xfrm>
            <a:off x="7114174" y="2076738"/>
            <a:ext cx="2105978" cy="630908"/>
          </a:xfrm>
          <a:prstGeom prst="roundRect">
            <a:avLst>
              <a:gd name="adj" fmla="val 16667"/>
            </a:avLst>
          </a:prstGeom>
          <a:solidFill>
            <a:srgbClr val="FC9113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lIns="94037" tIns="47018" rIns="94037" bIns="47018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Rectangle 35"/>
          <p:cNvSpPr txBox="1">
            <a:spLocks noChangeArrowheads="1"/>
          </p:cNvSpPr>
          <p:nvPr/>
        </p:nvSpPr>
        <p:spPr bwMode="auto">
          <a:xfrm>
            <a:off x="7175923" y="2153960"/>
            <a:ext cx="2183977" cy="3663866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414" tIns="45707" rIns="91414" bIns="45707">
            <a:prstTxWarp prst="textNoShape">
              <a:avLst/>
            </a:prstTxWarp>
          </a:bodyPr>
          <a:lstStyle/>
          <a:p>
            <a:pPr algn="l" defTabSz="914248" eaLnBrk="1" hangingPunct="1">
              <a:lnSpc>
                <a:spcPct val="80000"/>
              </a:lnSpc>
              <a:spcBef>
                <a:spcPct val="30000"/>
              </a:spcBef>
              <a:buSzPct val="100000"/>
              <a:defRPr/>
            </a:pPr>
            <a:r>
              <a:rPr lang="en-US" sz="1900" kern="0"/>
              <a:t>Evaluation of a planned orbit</a:t>
            </a:r>
          </a:p>
          <a:p>
            <a:pPr algn="l" defTabSz="914248" eaLnBrk="1" hangingPunct="1">
              <a:lnSpc>
                <a:spcPct val="80000"/>
              </a:lnSpc>
              <a:spcBef>
                <a:spcPct val="30000"/>
              </a:spcBef>
              <a:buSzPct val="100000"/>
              <a:defRPr/>
            </a:pPr>
            <a:r>
              <a:rPr lang="en-US" sz="1500" kern="0"/>
              <a:t>                 </a:t>
            </a:r>
            <a:endParaRPr lang="en-US" sz="1900" b="0" kern="0"/>
          </a:p>
          <a:p>
            <a:pPr algn="l" defTabSz="914248" eaLnBrk="1" hangingPunct="1">
              <a:lnSpc>
                <a:spcPct val="80000"/>
              </a:lnSpc>
              <a:spcBef>
                <a:spcPct val="30000"/>
              </a:spcBef>
              <a:buSzPct val="100000"/>
              <a:defRPr/>
            </a:pPr>
            <a:r>
              <a:rPr lang="en-US" sz="1900" kern="0"/>
              <a:t>Instrument pointing plan</a:t>
            </a:r>
          </a:p>
          <a:p>
            <a:pPr marL="0" lvl="1" algn="l" defTabSz="914248" eaLnBrk="1" hangingPunct="1">
              <a:lnSpc>
                <a:spcPct val="80000"/>
              </a:lnSpc>
              <a:spcBef>
                <a:spcPct val="30000"/>
              </a:spcBef>
              <a:buSzPct val="100000"/>
              <a:defRPr/>
            </a:pPr>
            <a:r>
              <a:rPr lang="en-US" kern="0"/>
              <a:t>        </a:t>
            </a:r>
          </a:p>
          <a:p>
            <a:pPr algn="l" defTabSz="914248" eaLnBrk="1" hangingPunct="1">
              <a:lnSpc>
                <a:spcPct val="80000"/>
              </a:lnSpc>
              <a:spcBef>
                <a:spcPct val="30000"/>
              </a:spcBef>
              <a:buSzPct val="100000"/>
              <a:defRPr/>
            </a:pPr>
            <a:r>
              <a:rPr lang="en-US" sz="1900" kern="0"/>
              <a:t>Observation geometry visualization</a:t>
            </a:r>
          </a:p>
          <a:p>
            <a:pPr marL="0" lvl="1" algn="l" defTabSz="914248" eaLnBrk="1" hangingPunct="1">
              <a:lnSpc>
                <a:spcPct val="80000"/>
              </a:lnSpc>
              <a:spcBef>
                <a:spcPct val="30000"/>
              </a:spcBef>
              <a:buSzPct val="100000"/>
              <a:defRPr/>
            </a:pPr>
            <a:r>
              <a:rPr lang="en-US" kern="0"/>
              <a:t>        </a:t>
            </a:r>
          </a:p>
          <a:p>
            <a:pPr algn="l" defTabSz="914248" eaLnBrk="1" hangingPunct="1">
              <a:lnSpc>
                <a:spcPct val="80000"/>
              </a:lnSpc>
              <a:spcBef>
                <a:spcPct val="30000"/>
              </a:spcBef>
              <a:buSzPct val="100000"/>
              <a:defRPr/>
            </a:pPr>
            <a:r>
              <a:rPr lang="en-US" sz="1900" kern="0"/>
              <a:t>Analysis of expected communications link performance</a:t>
            </a:r>
          </a:p>
        </p:txBody>
      </p:sp>
      <p:sp>
        <p:nvSpPr>
          <p:cNvPr id="28680" name="Rectangle 2"/>
          <p:cNvSpPr>
            <a:spLocks noChangeArrowheads="1"/>
          </p:cNvSpPr>
          <p:nvPr/>
        </p:nvSpPr>
        <p:spPr bwMode="auto">
          <a:xfrm>
            <a:off x="2512224" y="1902582"/>
            <a:ext cx="3753710" cy="3506139"/>
          </a:xfrm>
          <a:prstGeom prst="rect">
            <a:avLst/>
          </a:prstGeom>
          <a:solidFill>
            <a:srgbClr val="FF4A4A">
              <a:alpha val="50195"/>
            </a:srgbClr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1" name="Rectangle 3"/>
          <p:cNvSpPr>
            <a:spLocks noChangeArrowheads="1"/>
          </p:cNvSpPr>
          <p:nvPr/>
        </p:nvSpPr>
        <p:spPr bwMode="auto">
          <a:xfrm>
            <a:off x="2770596" y="3895105"/>
            <a:ext cx="3191466" cy="1235035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2" name="AutoShape 5"/>
          <p:cNvSpPr>
            <a:spLocks noChangeArrowheads="1"/>
          </p:cNvSpPr>
          <p:nvPr/>
        </p:nvSpPr>
        <p:spPr bwMode="auto">
          <a:xfrm>
            <a:off x="233998" y="1325893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14" tIns="45707" rIns="91414" bIns="457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3" name="AutoShape 6"/>
          <p:cNvSpPr>
            <a:spLocks noChangeArrowheads="1"/>
          </p:cNvSpPr>
          <p:nvPr/>
        </p:nvSpPr>
        <p:spPr bwMode="auto">
          <a:xfrm>
            <a:off x="233998" y="1872456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14" tIns="45707" rIns="91414" bIns="457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4" name="AutoShape 7"/>
          <p:cNvSpPr>
            <a:spLocks noChangeArrowheads="1"/>
          </p:cNvSpPr>
          <p:nvPr/>
        </p:nvSpPr>
        <p:spPr bwMode="auto">
          <a:xfrm>
            <a:off x="233998" y="2405856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14" tIns="45707" rIns="91414" bIns="457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5" name="AutoShape 8"/>
          <p:cNvSpPr>
            <a:spLocks noChangeArrowheads="1"/>
          </p:cNvSpPr>
          <p:nvPr/>
        </p:nvSpPr>
        <p:spPr bwMode="auto">
          <a:xfrm>
            <a:off x="233998" y="2939256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6" name="AutoShape 9"/>
          <p:cNvSpPr>
            <a:spLocks noChangeArrowheads="1"/>
          </p:cNvSpPr>
          <p:nvPr/>
        </p:nvSpPr>
        <p:spPr bwMode="auto">
          <a:xfrm>
            <a:off x="233998" y="3548683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7" name="AutoShape 10"/>
          <p:cNvSpPr>
            <a:spLocks noChangeArrowheads="1"/>
          </p:cNvSpPr>
          <p:nvPr/>
        </p:nvSpPr>
        <p:spPr bwMode="auto">
          <a:xfrm>
            <a:off x="233998" y="4158283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8" name="AutoShape 11"/>
          <p:cNvSpPr>
            <a:spLocks noChangeArrowheads="1"/>
          </p:cNvSpPr>
          <p:nvPr/>
        </p:nvSpPr>
        <p:spPr bwMode="auto">
          <a:xfrm>
            <a:off x="233998" y="4767883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89" name="Text Box 12"/>
          <p:cNvSpPr txBox="1">
            <a:spLocks noChangeArrowheads="1"/>
          </p:cNvSpPr>
          <p:nvPr/>
        </p:nvSpPr>
        <p:spPr bwMode="auto">
          <a:xfrm>
            <a:off x="300623" y="1376826"/>
            <a:ext cx="555744" cy="307750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/>
              <a:t>SPK</a:t>
            </a:r>
          </a:p>
        </p:txBody>
      </p:sp>
      <p:sp>
        <p:nvSpPr>
          <p:cNvPr id="28690" name="Text Box 13"/>
          <p:cNvSpPr txBox="1">
            <a:spLocks noChangeArrowheads="1"/>
          </p:cNvSpPr>
          <p:nvPr/>
        </p:nvSpPr>
        <p:spPr bwMode="auto">
          <a:xfrm>
            <a:off x="302247" y="1934889"/>
            <a:ext cx="544370" cy="307750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/>
              <a:t>PcK</a:t>
            </a:r>
          </a:p>
        </p:txBody>
      </p:sp>
      <p:sp>
        <p:nvSpPr>
          <p:cNvPr id="28691" name="Text Box 14"/>
          <p:cNvSpPr txBox="1">
            <a:spLocks noChangeArrowheads="1"/>
          </p:cNvSpPr>
          <p:nvPr/>
        </p:nvSpPr>
        <p:spPr bwMode="auto">
          <a:xfrm>
            <a:off x="437044" y="2455146"/>
            <a:ext cx="364150" cy="307750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/>
              <a:t>IK</a:t>
            </a:r>
          </a:p>
        </p:txBody>
      </p:sp>
      <p:sp>
        <p:nvSpPr>
          <p:cNvPr id="28692" name="Text Box 15"/>
          <p:cNvSpPr txBox="1">
            <a:spLocks noChangeArrowheads="1"/>
          </p:cNvSpPr>
          <p:nvPr/>
        </p:nvSpPr>
        <p:spPr bwMode="auto">
          <a:xfrm>
            <a:off x="396344" y="2977045"/>
            <a:ext cx="443924" cy="307750"/>
          </a:xfrm>
          <a:prstGeom prst="rect">
            <a:avLst/>
          </a:prstGeom>
          <a:solidFill>
            <a:srgbClr val="E6D684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/>
              <a:t>CK</a:t>
            </a:r>
            <a:endParaRPr lang="en-US" b="0"/>
          </a:p>
        </p:txBody>
      </p:sp>
      <p:sp>
        <p:nvSpPr>
          <p:cNvPr id="28693" name="Text Box 16"/>
          <p:cNvSpPr txBox="1">
            <a:spLocks noChangeArrowheads="1"/>
          </p:cNvSpPr>
          <p:nvPr/>
        </p:nvSpPr>
        <p:spPr bwMode="auto">
          <a:xfrm>
            <a:off x="398527" y="3591402"/>
            <a:ext cx="434683" cy="307750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 dirty="0"/>
              <a:t>EK</a:t>
            </a:r>
          </a:p>
        </p:txBody>
      </p:sp>
      <p:sp>
        <p:nvSpPr>
          <p:cNvPr id="28694" name="Text Box 17"/>
          <p:cNvSpPr txBox="1">
            <a:spLocks noChangeArrowheads="1"/>
          </p:cNvSpPr>
          <p:nvPr/>
        </p:nvSpPr>
        <p:spPr bwMode="auto">
          <a:xfrm>
            <a:off x="237762" y="4210859"/>
            <a:ext cx="673341" cy="307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/>
              <a:t>SCLK</a:t>
            </a:r>
            <a:endParaRPr lang="en-US" b="0"/>
          </a:p>
        </p:txBody>
      </p:sp>
      <p:sp>
        <p:nvSpPr>
          <p:cNvPr id="28695" name="Text Box 18"/>
          <p:cNvSpPr txBox="1">
            <a:spLocks noChangeArrowheads="1"/>
          </p:cNvSpPr>
          <p:nvPr/>
        </p:nvSpPr>
        <p:spPr bwMode="auto">
          <a:xfrm>
            <a:off x="323713" y="4799099"/>
            <a:ext cx="543686" cy="307750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/>
              <a:t>LSK</a:t>
            </a:r>
          </a:p>
        </p:txBody>
      </p:sp>
      <p:sp>
        <p:nvSpPr>
          <p:cNvPr id="28696" name="AutoShape 19"/>
          <p:cNvSpPr>
            <a:spLocks noChangeArrowheads="1"/>
          </p:cNvSpPr>
          <p:nvPr/>
        </p:nvSpPr>
        <p:spPr bwMode="auto">
          <a:xfrm>
            <a:off x="233998" y="5377483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97" name="Text Box 20"/>
          <p:cNvSpPr txBox="1">
            <a:spLocks noChangeArrowheads="1"/>
          </p:cNvSpPr>
          <p:nvPr/>
        </p:nvSpPr>
        <p:spPr bwMode="auto">
          <a:xfrm>
            <a:off x="405763" y="5408700"/>
            <a:ext cx="423461" cy="307750"/>
          </a:xfrm>
          <a:prstGeom prst="rect">
            <a:avLst/>
          </a:prstGeom>
          <a:solidFill>
            <a:srgbClr val="E6D684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 dirty="0"/>
              <a:t>FK</a:t>
            </a:r>
            <a:endParaRPr lang="en-US" b="0" dirty="0"/>
          </a:p>
        </p:txBody>
      </p:sp>
      <p:sp>
        <p:nvSpPr>
          <p:cNvPr id="28698" name="Rectangle 21"/>
          <p:cNvSpPr>
            <a:spLocks noChangeArrowheads="1"/>
          </p:cNvSpPr>
          <p:nvPr/>
        </p:nvSpPr>
        <p:spPr bwMode="auto">
          <a:xfrm>
            <a:off x="2760846" y="2444769"/>
            <a:ext cx="3201216" cy="1343460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14" tIns="45707" rIns="91414" bIns="457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699" name="Line 22"/>
          <p:cNvSpPr>
            <a:spLocks noChangeShapeType="1"/>
          </p:cNvSpPr>
          <p:nvPr/>
        </p:nvSpPr>
        <p:spPr bwMode="auto">
          <a:xfrm>
            <a:off x="1452734" y="1478690"/>
            <a:ext cx="0" cy="464801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00" name="Line 23"/>
          <p:cNvSpPr>
            <a:spLocks noChangeShapeType="1"/>
          </p:cNvSpPr>
          <p:nvPr/>
        </p:nvSpPr>
        <p:spPr bwMode="auto">
          <a:xfrm flipH="1">
            <a:off x="919740" y="1478690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01" name="Line 24"/>
          <p:cNvSpPr>
            <a:spLocks noChangeShapeType="1"/>
          </p:cNvSpPr>
          <p:nvPr/>
        </p:nvSpPr>
        <p:spPr bwMode="auto">
          <a:xfrm flipH="1">
            <a:off x="918116" y="2067971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02" name="Line 25"/>
          <p:cNvSpPr>
            <a:spLocks noChangeShapeType="1"/>
          </p:cNvSpPr>
          <p:nvPr/>
        </p:nvSpPr>
        <p:spPr bwMode="auto">
          <a:xfrm flipH="1">
            <a:off x="916490" y="2606301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03" name="Line 26"/>
          <p:cNvSpPr>
            <a:spLocks noChangeShapeType="1"/>
          </p:cNvSpPr>
          <p:nvPr/>
        </p:nvSpPr>
        <p:spPr bwMode="auto">
          <a:xfrm flipH="1">
            <a:off x="927866" y="3144629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04" name="Line 27"/>
          <p:cNvSpPr>
            <a:spLocks noChangeShapeType="1"/>
          </p:cNvSpPr>
          <p:nvPr/>
        </p:nvSpPr>
        <p:spPr bwMode="auto">
          <a:xfrm flipH="1">
            <a:off x="926240" y="3732698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05" name="Line 28"/>
          <p:cNvSpPr>
            <a:spLocks noChangeShapeType="1"/>
          </p:cNvSpPr>
          <p:nvPr/>
        </p:nvSpPr>
        <p:spPr bwMode="auto">
          <a:xfrm flipH="1">
            <a:off x="924616" y="4347226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06" name="Line 29"/>
          <p:cNvSpPr>
            <a:spLocks noChangeShapeType="1"/>
          </p:cNvSpPr>
          <p:nvPr/>
        </p:nvSpPr>
        <p:spPr bwMode="auto">
          <a:xfrm flipH="1">
            <a:off x="922990" y="4948611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07" name="Line 30"/>
          <p:cNvSpPr>
            <a:spLocks noChangeShapeType="1"/>
          </p:cNvSpPr>
          <p:nvPr/>
        </p:nvSpPr>
        <p:spPr bwMode="auto">
          <a:xfrm flipH="1">
            <a:off x="919740" y="5572998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08" name="Line 31"/>
          <p:cNvSpPr>
            <a:spLocks noChangeShapeType="1"/>
          </p:cNvSpPr>
          <p:nvPr/>
        </p:nvSpPr>
        <p:spPr bwMode="auto">
          <a:xfrm>
            <a:off x="1467360" y="3846238"/>
            <a:ext cx="96686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09" name="Text Box 32"/>
          <p:cNvSpPr txBox="1">
            <a:spLocks noChangeArrowheads="1"/>
          </p:cNvSpPr>
          <p:nvPr/>
        </p:nvSpPr>
        <p:spPr bwMode="auto">
          <a:xfrm>
            <a:off x="3339340" y="2903162"/>
            <a:ext cx="2248976" cy="34667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User’s Own Modules</a:t>
            </a:r>
            <a:endParaRPr lang="en-US" dirty="0"/>
          </a:p>
        </p:txBody>
      </p:sp>
      <p:sp>
        <p:nvSpPr>
          <p:cNvPr id="28710" name="Line 33"/>
          <p:cNvSpPr>
            <a:spLocks noChangeShapeType="1"/>
          </p:cNvSpPr>
          <p:nvPr/>
        </p:nvSpPr>
        <p:spPr bwMode="auto">
          <a:xfrm>
            <a:off x="6342308" y="3816664"/>
            <a:ext cx="531369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11" name="Text Box 34"/>
          <p:cNvSpPr txBox="1">
            <a:spLocks noChangeArrowheads="1"/>
          </p:cNvSpPr>
          <p:nvPr/>
        </p:nvSpPr>
        <p:spPr bwMode="auto">
          <a:xfrm>
            <a:off x="2749153" y="1961729"/>
            <a:ext cx="3248979" cy="4000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User’s Planning Program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8713" name="Text Box 38"/>
          <p:cNvSpPr txBox="1">
            <a:spLocks noChangeArrowheads="1"/>
          </p:cNvSpPr>
          <p:nvPr/>
        </p:nvSpPr>
        <p:spPr bwMode="auto">
          <a:xfrm>
            <a:off x="1051078" y="6544712"/>
            <a:ext cx="3979582" cy="2875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4018" tIns="47009" rIns="94018" bIns="47009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/>
              <a:t>Select kernel types and specific kernels as needed</a:t>
            </a:r>
          </a:p>
        </p:txBody>
      </p:sp>
      <p:sp>
        <p:nvSpPr>
          <p:cNvPr id="28714" name="Text Box 39"/>
          <p:cNvSpPr txBox="1">
            <a:spLocks noChangeArrowheads="1"/>
          </p:cNvSpPr>
          <p:nvPr/>
        </p:nvSpPr>
        <p:spPr bwMode="auto">
          <a:xfrm>
            <a:off x="2913594" y="3969462"/>
            <a:ext cx="2885969" cy="111230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 sz="1600"/>
              <a:t>Selected</a:t>
            </a:r>
          </a:p>
          <a:p>
            <a:r>
              <a:rPr lang="en-US" sz="1600"/>
              <a:t>SPICE Toolkit</a:t>
            </a:r>
          </a:p>
          <a:p>
            <a:r>
              <a:rPr lang="en-US" sz="1600"/>
              <a:t>Library</a:t>
            </a:r>
          </a:p>
          <a:p>
            <a:r>
              <a:rPr lang="en-US" sz="1600"/>
              <a:t>Modules</a:t>
            </a:r>
          </a:p>
        </p:txBody>
      </p:sp>
      <p:sp>
        <p:nvSpPr>
          <p:cNvPr id="28715" name="AutoShape 41"/>
          <p:cNvSpPr>
            <a:spLocks noChangeArrowheads="1"/>
          </p:cNvSpPr>
          <p:nvPr/>
        </p:nvSpPr>
        <p:spPr bwMode="auto">
          <a:xfrm>
            <a:off x="1732232" y="5554946"/>
            <a:ext cx="1423718" cy="584709"/>
          </a:xfrm>
          <a:prstGeom prst="flowChartOnlineStorage">
            <a:avLst/>
          </a:prstGeom>
          <a:solidFill>
            <a:srgbClr val="FFC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 lIns="96697" tIns="48348" rIns="96697" bIns="48348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716" name="Text Box 42"/>
          <p:cNvSpPr txBox="1">
            <a:spLocks noChangeArrowheads="1"/>
          </p:cNvSpPr>
          <p:nvPr/>
        </p:nvSpPr>
        <p:spPr bwMode="auto">
          <a:xfrm>
            <a:off x="1803487" y="5546032"/>
            <a:ext cx="1170483" cy="65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6697" tIns="48348" rIns="96697" bIns="48348">
            <a:prstTxWarp prst="textNoShape">
              <a:avLst/>
            </a:prstTxWarp>
            <a:spAutoFit/>
          </a:bodyPr>
          <a:lstStyle/>
          <a:p>
            <a:pPr algn="l" defTabSz="937104"/>
            <a:r>
              <a:rPr lang="en-US" sz="1200"/>
              <a:t>Maybe some</a:t>
            </a:r>
          </a:p>
          <a:p>
            <a:pPr algn="l" defTabSz="937104"/>
            <a:r>
              <a:rPr lang="en-US" sz="1200"/>
              <a:t>other needed</a:t>
            </a:r>
          </a:p>
          <a:p>
            <a:pPr algn="l" defTabSz="937104"/>
            <a:r>
              <a:rPr lang="en-US" sz="1200"/>
              <a:t>data as well</a:t>
            </a:r>
          </a:p>
        </p:txBody>
      </p:sp>
      <p:sp>
        <p:nvSpPr>
          <p:cNvPr id="28717" name="Line 43"/>
          <p:cNvSpPr>
            <a:spLocks noChangeShapeType="1"/>
          </p:cNvSpPr>
          <p:nvPr/>
        </p:nvSpPr>
        <p:spPr bwMode="auto">
          <a:xfrm flipV="1">
            <a:off x="2122227" y="4110760"/>
            <a:ext cx="0" cy="143597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718" name="Line 44"/>
          <p:cNvSpPr>
            <a:spLocks noChangeShapeType="1"/>
          </p:cNvSpPr>
          <p:nvPr/>
        </p:nvSpPr>
        <p:spPr bwMode="auto">
          <a:xfrm>
            <a:off x="2122227" y="4110759"/>
            <a:ext cx="311997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AutoShape 50"/>
          <p:cNvSpPr>
            <a:spLocks noChangeArrowheads="1"/>
          </p:cNvSpPr>
          <p:nvPr/>
        </p:nvSpPr>
        <p:spPr bwMode="auto">
          <a:xfrm rot="16200001">
            <a:off x="526964" y="6330242"/>
            <a:ext cx="381173" cy="457201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2436 w 21600"/>
              <a:gd name="T13" fmla="*/ 2880 h 21600"/>
              <a:gd name="T14" fmla="*/ 18218 w 21600"/>
              <a:gd name="T15" fmla="*/ 925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4018" tIns="47009" rIns="94018" bIns="47009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49" name="Footer Placeholder 4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50" name="AutoShape 19"/>
          <p:cNvSpPr>
            <a:spLocks noChangeArrowheads="1"/>
          </p:cNvSpPr>
          <p:nvPr/>
        </p:nvSpPr>
        <p:spPr bwMode="auto">
          <a:xfrm>
            <a:off x="239763" y="5921479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Text Box 20"/>
          <p:cNvSpPr txBox="1">
            <a:spLocks noChangeArrowheads="1"/>
          </p:cNvSpPr>
          <p:nvPr/>
        </p:nvSpPr>
        <p:spPr bwMode="auto">
          <a:xfrm>
            <a:off x="340996" y="5952696"/>
            <a:ext cx="564526" cy="307750"/>
          </a:xfrm>
          <a:prstGeom prst="rect">
            <a:avLst/>
          </a:prstGeom>
          <a:solidFill>
            <a:srgbClr val="E6D684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/>
              <a:t>DSK</a:t>
            </a:r>
            <a:endParaRPr lang="en-US" b="0"/>
          </a:p>
        </p:txBody>
      </p:sp>
      <p:sp>
        <p:nvSpPr>
          <p:cNvPr id="52" name="Line 30"/>
          <p:cNvSpPr>
            <a:spLocks noChangeShapeType="1"/>
          </p:cNvSpPr>
          <p:nvPr/>
        </p:nvSpPr>
        <p:spPr bwMode="auto">
          <a:xfrm flipH="1">
            <a:off x="925505" y="6116994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95FA1C-45C8-594B-9C0A-8D6F92D27B3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53D4E0-2800-4D4D-9F10-6923D59FAF7A}" type="slidenum">
              <a:rPr lang="en-US" smtClean="0"/>
              <a:pPr>
                <a:defRPr/>
              </a:pPr>
              <a:t>18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46282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938209" y="140841"/>
            <a:ext cx="6810302" cy="841999"/>
          </a:xfrm>
        </p:spPr>
        <p:txBody>
          <a:bodyPr wrap="square" lIns="91414" tIns="45707" rIns="91414" bIns="45707"/>
          <a:lstStyle/>
          <a:p>
            <a:pPr eaLnBrk="1" hangingPunct="1"/>
            <a:r>
              <a:rPr lang="en-US" sz="2800">
                <a:latin typeface="Arial" charset="0"/>
              </a:rPr>
              <a:t>Using SPICE:</a:t>
            </a:r>
            <a:br>
              <a:rPr lang="en-US" sz="2800">
                <a:latin typeface="Arial" charset="0"/>
              </a:rPr>
            </a:br>
            <a:r>
              <a:rPr lang="en-US" sz="2800">
                <a:solidFill>
                  <a:schemeClr val="accent6"/>
                </a:solidFill>
                <a:latin typeface="Arial" charset="0"/>
              </a:rPr>
              <a:t>Science Data Analysis Example</a:t>
            </a:r>
            <a:endParaRPr lang="en-US" sz="3200">
              <a:solidFill>
                <a:schemeClr val="accent6"/>
              </a:solidFill>
              <a:latin typeface="Arial" charset="0"/>
            </a:endParaRPr>
          </a:p>
        </p:txBody>
      </p:sp>
      <p:sp>
        <p:nvSpPr>
          <p:cNvPr id="30724" name="Rectangle 3"/>
          <p:cNvSpPr>
            <a:spLocks noChangeArrowheads="1"/>
          </p:cNvSpPr>
          <p:nvPr/>
        </p:nvSpPr>
        <p:spPr bwMode="auto">
          <a:xfrm>
            <a:off x="1904480" y="1831075"/>
            <a:ext cx="3633461" cy="3504496"/>
          </a:xfrm>
          <a:prstGeom prst="rect">
            <a:avLst/>
          </a:prstGeom>
          <a:solidFill>
            <a:srgbClr val="FF4A4A">
              <a:alpha val="50195"/>
            </a:srgbClr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25" name="Rectangle 4"/>
          <p:cNvSpPr>
            <a:spLocks noChangeArrowheads="1"/>
          </p:cNvSpPr>
          <p:nvPr/>
        </p:nvSpPr>
        <p:spPr bwMode="auto">
          <a:xfrm>
            <a:off x="2213227" y="3958767"/>
            <a:ext cx="3090717" cy="1122140"/>
          </a:xfrm>
          <a:prstGeom prst="rect">
            <a:avLst/>
          </a:prstGeom>
          <a:solidFill>
            <a:srgbClr val="66CCFF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42" name="Rectangle 21"/>
          <p:cNvSpPr>
            <a:spLocks noChangeArrowheads="1"/>
          </p:cNvSpPr>
          <p:nvPr/>
        </p:nvSpPr>
        <p:spPr bwMode="auto">
          <a:xfrm>
            <a:off x="2183977" y="2365047"/>
            <a:ext cx="3119967" cy="1440944"/>
          </a:xfrm>
          <a:prstGeom prst="rect">
            <a:avLst/>
          </a:prstGeom>
          <a:solidFill>
            <a:srgbClr val="33CC33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14" tIns="45707" rIns="91414" bIns="457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2" name="Line 31"/>
          <p:cNvSpPr>
            <a:spLocks noChangeShapeType="1"/>
          </p:cNvSpPr>
          <p:nvPr/>
        </p:nvSpPr>
        <p:spPr bwMode="auto">
          <a:xfrm>
            <a:off x="1373111" y="3635077"/>
            <a:ext cx="42087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3" name="Text Box 32"/>
          <p:cNvSpPr txBox="1">
            <a:spLocks noChangeArrowheads="1"/>
          </p:cNvSpPr>
          <p:nvPr/>
        </p:nvSpPr>
        <p:spPr bwMode="auto">
          <a:xfrm>
            <a:off x="2571535" y="2898207"/>
            <a:ext cx="2248976" cy="3483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 sz="1600" dirty="0"/>
              <a:t>User’s Own Modules</a:t>
            </a:r>
            <a:endParaRPr lang="en-US" dirty="0"/>
          </a:p>
        </p:txBody>
      </p:sp>
      <p:sp>
        <p:nvSpPr>
          <p:cNvPr id="30754" name="AutoShape 33"/>
          <p:cNvSpPr>
            <a:spLocks noChangeArrowheads="1"/>
          </p:cNvSpPr>
          <p:nvPr/>
        </p:nvSpPr>
        <p:spPr bwMode="auto">
          <a:xfrm>
            <a:off x="6083935" y="4318560"/>
            <a:ext cx="1520984" cy="762347"/>
          </a:xfrm>
          <a:prstGeom prst="flowChartOnlineStorage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14" tIns="45707" rIns="91414" bIns="457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5" name="AutoShape 34"/>
          <p:cNvSpPr>
            <a:spLocks noChangeArrowheads="1"/>
          </p:cNvSpPr>
          <p:nvPr/>
        </p:nvSpPr>
        <p:spPr bwMode="auto">
          <a:xfrm>
            <a:off x="6106685" y="3327838"/>
            <a:ext cx="1498234" cy="762347"/>
          </a:xfrm>
          <a:prstGeom prst="flowChartOnlineStorage">
            <a:avLst/>
          </a:prstGeom>
          <a:solidFill>
            <a:srgbClr val="FFFF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14" tIns="45707" rIns="91414" bIns="457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6" name="AutoShape 35"/>
          <p:cNvSpPr>
            <a:spLocks noChangeArrowheads="1"/>
          </p:cNvSpPr>
          <p:nvPr/>
        </p:nvSpPr>
        <p:spPr bwMode="auto">
          <a:xfrm>
            <a:off x="6093685" y="2337116"/>
            <a:ext cx="1511234" cy="762347"/>
          </a:xfrm>
          <a:prstGeom prst="flowChartOnlineStorage">
            <a:avLst/>
          </a:prstGeom>
          <a:solidFill>
            <a:srgbClr val="FFC000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14" tIns="45707" rIns="91414" bIns="457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57" name="Text Box 36"/>
          <p:cNvSpPr txBox="1">
            <a:spLocks noChangeArrowheads="1"/>
          </p:cNvSpPr>
          <p:nvPr/>
        </p:nvSpPr>
        <p:spPr bwMode="auto">
          <a:xfrm>
            <a:off x="6254559" y="3347555"/>
            <a:ext cx="1101738" cy="6670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 sz="1200"/>
              <a:t>Derived</a:t>
            </a:r>
          </a:p>
          <a:p>
            <a:r>
              <a:rPr lang="en-US" sz="1200"/>
              <a:t>Observation</a:t>
            </a:r>
          </a:p>
          <a:p>
            <a:r>
              <a:rPr lang="en-US" sz="1200"/>
              <a:t>Geometry</a:t>
            </a:r>
          </a:p>
        </p:txBody>
      </p:sp>
      <p:sp>
        <p:nvSpPr>
          <p:cNvPr id="30758" name="Text Box 37"/>
          <p:cNvSpPr txBox="1">
            <a:spLocks noChangeArrowheads="1"/>
          </p:cNvSpPr>
          <p:nvPr/>
        </p:nvSpPr>
        <p:spPr bwMode="auto">
          <a:xfrm>
            <a:off x="6322808" y="4343206"/>
            <a:ext cx="1005864" cy="6670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 sz="1200"/>
              <a:t>Instrument</a:t>
            </a:r>
          </a:p>
          <a:p>
            <a:r>
              <a:rPr lang="en-US" sz="1200"/>
              <a:t>Calibration</a:t>
            </a:r>
          </a:p>
          <a:p>
            <a:r>
              <a:rPr lang="en-US" sz="1200"/>
              <a:t>Data</a:t>
            </a:r>
          </a:p>
        </p:txBody>
      </p:sp>
      <p:sp>
        <p:nvSpPr>
          <p:cNvPr id="30759" name="Text Box 38"/>
          <p:cNvSpPr txBox="1">
            <a:spLocks noChangeArrowheads="1"/>
          </p:cNvSpPr>
          <p:nvPr/>
        </p:nvSpPr>
        <p:spPr bwMode="auto">
          <a:xfrm>
            <a:off x="6311433" y="2465269"/>
            <a:ext cx="996115" cy="47482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 sz="1200"/>
              <a:t>Instrument</a:t>
            </a:r>
          </a:p>
          <a:p>
            <a:r>
              <a:rPr lang="en-US" sz="1200"/>
              <a:t>Data</a:t>
            </a:r>
          </a:p>
        </p:txBody>
      </p:sp>
      <p:sp>
        <p:nvSpPr>
          <p:cNvPr id="30760" name="Rectangle 39"/>
          <p:cNvSpPr>
            <a:spLocks noChangeArrowheads="1"/>
          </p:cNvSpPr>
          <p:nvPr/>
        </p:nvSpPr>
        <p:spPr bwMode="auto">
          <a:xfrm>
            <a:off x="7925041" y="2312471"/>
            <a:ext cx="1171612" cy="2760222"/>
          </a:xfrm>
          <a:prstGeom prst="rect">
            <a:avLst/>
          </a:prstGeom>
          <a:solidFill>
            <a:srgbClr val="FF4A4A">
              <a:alpha val="50195"/>
            </a:srgbClr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 lIns="91414" tIns="45707" rIns="91414" bIns="457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1" name="Text Box 40"/>
          <p:cNvSpPr txBox="1">
            <a:spLocks noChangeArrowheads="1"/>
          </p:cNvSpPr>
          <p:nvPr/>
        </p:nvSpPr>
        <p:spPr bwMode="auto">
          <a:xfrm>
            <a:off x="8053415" y="3138894"/>
            <a:ext cx="940865" cy="120759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 dirty="0"/>
              <a:t>User’s</a:t>
            </a:r>
          </a:p>
          <a:p>
            <a:r>
              <a:rPr lang="en-US" dirty="0"/>
              <a:t>Science</a:t>
            </a:r>
          </a:p>
          <a:p>
            <a:r>
              <a:rPr lang="en-US" dirty="0"/>
              <a:t>Data</a:t>
            </a:r>
          </a:p>
          <a:p>
            <a:r>
              <a:rPr lang="en-US" dirty="0"/>
              <a:t>Analysis</a:t>
            </a:r>
          </a:p>
          <a:p>
            <a:r>
              <a:rPr lang="en-US" dirty="0"/>
              <a:t>Program</a:t>
            </a:r>
          </a:p>
        </p:txBody>
      </p:sp>
      <p:sp>
        <p:nvSpPr>
          <p:cNvPr id="30762" name="Line 41"/>
          <p:cNvSpPr>
            <a:spLocks noChangeShapeType="1"/>
          </p:cNvSpPr>
          <p:nvPr/>
        </p:nvSpPr>
        <p:spPr bwMode="auto">
          <a:xfrm>
            <a:off x="5602940" y="3687653"/>
            <a:ext cx="45499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3" name="Line 42"/>
          <p:cNvSpPr>
            <a:spLocks noChangeShapeType="1"/>
          </p:cNvSpPr>
          <p:nvPr/>
        </p:nvSpPr>
        <p:spPr bwMode="auto">
          <a:xfrm>
            <a:off x="7466796" y="2693645"/>
            <a:ext cx="45824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4" name="Line 43"/>
          <p:cNvSpPr>
            <a:spLocks noChangeShapeType="1"/>
          </p:cNvSpPr>
          <p:nvPr/>
        </p:nvSpPr>
        <p:spPr bwMode="auto">
          <a:xfrm>
            <a:off x="7453796" y="3728728"/>
            <a:ext cx="45662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5" name="Line 44"/>
          <p:cNvSpPr>
            <a:spLocks noChangeShapeType="1"/>
          </p:cNvSpPr>
          <p:nvPr/>
        </p:nvSpPr>
        <p:spPr bwMode="auto">
          <a:xfrm>
            <a:off x="7452170" y="4675090"/>
            <a:ext cx="456621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7" name="Text Box 46"/>
          <p:cNvSpPr txBox="1">
            <a:spLocks noChangeArrowheads="1"/>
          </p:cNvSpPr>
          <p:nvPr/>
        </p:nvSpPr>
        <p:spPr bwMode="auto">
          <a:xfrm>
            <a:off x="2043551" y="1880365"/>
            <a:ext cx="3363443" cy="40008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 sz="2000" dirty="0"/>
              <a:t>User’s Geometry Program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30768" name="Line 47"/>
          <p:cNvSpPr>
            <a:spLocks noChangeShapeType="1"/>
          </p:cNvSpPr>
          <p:nvPr/>
        </p:nvSpPr>
        <p:spPr bwMode="auto">
          <a:xfrm>
            <a:off x="8558784" y="5130729"/>
            <a:ext cx="0" cy="30395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769" name="Text Box 48"/>
          <p:cNvSpPr txBox="1">
            <a:spLocks noChangeArrowheads="1"/>
          </p:cNvSpPr>
          <p:nvPr/>
        </p:nvSpPr>
        <p:spPr bwMode="auto">
          <a:xfrm>
            <a:off x="2362725" y="3963675"/>
            <a:ext cx="2666597" cy="111230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 sz="1600"/>
              <a:t>Selected</a:t>
            </a:r>
          </a:p>
          <a:p>
            <a:r>
              <a:rPr lang="en-US" sz="1600"/>
              <a:t>SPICE Toolkit</a:t>
            </a:r>
          </a:p>
          <a:p>
            <a:r>
              <a:rPr lang="en-US" sz="1600"/>
              <a:t>Library</a:t>
            </a:r>
          </a:p>
          <a:p>
            <a:r>
              <a:rPr lang="en-US" sz="1600"/>
              <a:t>Modules</a:t>
            </a:r>
          </a:p>
        </p:txBody>
      </p:sp>
      <p:sp>
        <p:nvSpPr>
          <p:cNvPr id="30770" name="AutoShape 50"/>
          <p:cNvSpPr>
            <a:spLocks noChangeArrowheads="1"/>
          </p:cNvSpPr>
          <p:nvPr/>
        </p:nvSpPr>
        <p:spPr bwMode="auto">
          <a:xfrm rot="-5399999">
            <a:off x="448191" y="6288946"/>
            <a:ext cx="381173" cy="457201"/>
          </a:xfrm>
          <a:custGeom>
            <a:avLst/>
            <a:gdLst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12436 w 21600"/>
              <a:gd name="T13" fmla="*/ 2880 h 21600"/>
              <a:gd name="T14" fmla="*/ 18218 w 21600"/>
              <a:gd name="T15" fmla="*/ 925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21600" y="6079"/>
                </a:moveTo>
                <a:lnTo>
                  <a:pt x="15126" y="0"/>
                </a:lnTo>
                <a:lnTo>
                  <a:pt x="15126" y="2912"/>
                </a:lnTo>
                <a:lnTo>
                  <a:pt x="12427" y="2912"/>
                </a:lnTo>
                <a:cubicBezTo>
                  <a:pt x="5564" y="2912"/>
                  <a:pt x="0" y="7052"/>
                  <a:pt x="0" y="12158"/>
                </a:cubicBezTo>
                <a:lnTo>
                  <a:pt x="0" y="21600"/>
                </a:lnTo>
                <a:lnTo>
                  <a:pt x="6474" y="21600"/>
                </a:lnTo>
                <a:lnTo>
                  <a:pt x="6474" y="12158"/>
                </a:lnTo>
                <a:cubicBezTo>
                  <a:pt x="6474" y="10550"/>
                  <a:pt x="9139" y="9246"/>
                  <a:pt x="12427" y="9246"/>
                </a:cubicBezTo>
                <a:lnTo>
                  <a:pt x="15126" y="9246"/>
                </a:lnTo>
                <a:lnTo>
                  <a:pt x="15126" y="12158"/>
                </a:lnTo>
                <a:close/>
              </a:path>
            </a:pathLst>
          </a:custGeom>
          <a:solidFill>
            <a:schemeClr val="hlink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square" lIns="94018" tIns="47009" rIns="94018" bIns="47009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1" name="Text Box 51"/>
          <p:cNvSpPr txBox="1">
            <a:spLocks noChangeArrowheads="1"/>
          </p:cNvSpPr>
          <p:nvPr/>
        </p:nvSpPr>
        <p:spPr bwMode="auto">
          <a:xfrm>
            <a:off x="924616" y="6508687"/>
            <a:ext cx="3979582" cy="28588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4018" tIns="47009" rIns="94018" bIns="47009">
            <a:prstTxWarp prst="textNoShape">
              <a:avLst/>
            </a:prstTxWarp>
            <a:spAutoFit/>
          </a:bodyPr>
          <a:lstStyle/>
          <a:p>
            <a:pPr algn="l"/>
            <a:r>
              <a:rPr lang="en-US" sz="1200"/>
              <a:t>Select kernel types and specific kernels as needed</a:t>
            </a:r>
          </a:p>
        </p:txBody>
      </p:sp>
      <p:pic>
        <p:nvPicPr>
          <p:cNvPr id="54" name="Picture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4651" y="5425603"/>
            <a:ext cx="1447800" cy="1624701"/>
          </a:xfrm>
          <a:prstGeom prst="rect">
            <a:avLst/>
          </a:prstGeom>
        </p:spPr>
      </p:pic>
      <p:sp>
        <p:nvSpPr>
          <p:cNvPr id="55" name="Text Box 15"/>
          <p:cNvSpPr txBox="1">
            <a:spLocks noChangeArrowheads="1"/>
          </p:cNvSpPr>
          <p:nvPr/>
        </p:nvSpPr>
        <p:spPr bwMode="auto">
          <a:xfrm>
            <a:off x="7878717" y="5685529"/>
            <a:ext cx="1447800" cy="7571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/>
              <a:t>Wonderful Science</a:t>
            </a:r>
          </a:p>
          <a:p>
            <a:pPr algn="ctr">
              <a:lnSpc>
                <a:spcPct val="90000"/>
              </a:lnSpc>
            </a:pPr>
            <a:r>
              <a:rPr lang="en-US" sz="1600" b="1" dirty="0"/>
              <a:t>Results</a:t>
            </a:r>
            <a:endParaRPr lang="en-US" sz="18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7321688" y="6149754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56" name="AutoShape 5"/>
          <p:cNvSpPr>
            <a:spLocks noChangeArrowheads="1"/>
          </p:cNvSpPr>
          <p:nvPr/>
        </p:nvSpPr>
        <p:spPr bwMode="auto">
          <a:xfrm>
            <a:off x="162878" y="1231366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14" tIns="45707" rIns="91414" bIns="457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AutoShape 6"/>
          <p:cNvSpPr>
            <a:spLocks noChangeArrowheads="1"/>
          </p:cNvSpPr>
          <p:nvPr/>
        </p:nvSpPr>
        <p:spPr bwMode="auto">
          <a:xfrm>
            <a:off x="162878" y="1777929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14" tIns="45707" rIns="91414" bIns="457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AutoShape 7"/>
          <p:cNvSpPr>
            <a:spLocks noChangeArrowheads="1"/>
          </p:cNvSpPr>
          <p:nvPr/>
        </p:nvSpPr>
        <p:spPr bwMode="auto">
          <a:xfrm>
            <a:off x="162878" y="2311329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14" tIns="45707" rIns="91414" bIns="4570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AutoShape 8"/>
          <p:cNvSpPr>
            <a:spLocks noChangeArrowheads="1"/>
          </p:cNvSpPr>
          <p:nvPr/>
        </p:nvSpPr>
        <p:spPr bwMode="auto">
          <a:xfrm>
            <a:off x="162878" y="2844729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AutoShape 9"/>
          <p:cNvSpPr>
            <a:spLocks noChangeArrowheads="1"/>
          </p:cNvSpPr>
          <p:nvPr/>
        </p:nvSpPr>
        <p:spPr bwMode="auto">
          <a:xfrm>
            <a:off x="162878" y="3454156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" name="AutoShape 10"/>
          <p:cNvSpPr>
            <a:spLocks noChangeArrowheads="1"/>
          </p:cNvSpPr>
          <p:nvPr/>
        </p:nvSpPr>
        <p:spPr bwMode="auto">
          <a:xfrm>
            <a:off x="162878" y="4063756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2" name="AutoShape 11"/>
          <p:cNvSpPr>
            <a:spLocks noChangeArrowheads="1"/>
          </p:cNvSpPr>
          <p:nvPr/>
        </p:nvSpPr>
        <p:spPr bwMode="auto">
          <a:xfrm>
            <a:off x="162878" y="4673356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3" name="Text Box 12"/>
          <p:cNvSpPr txBox="1">
            <a:spLocks noChangeArrowheads="1"/>
          </p:cNvSpPr>
          <p:nvPr/>
        </p:nvSpPr>
        <p:spPr bwMode="auto">
          <a:xfrm>
            <a:off x="229503" y="1282299"/>
            <a:ext cx="555744" cy="307750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/>
              <a:t>SPK</a:t>
            </a:r>
          </a:p>
        </p:txBody>
      </p:sp>
      <p:sp>
        <p:nvSpPr>
          <p:cNvPr id="64" name="Text Box 13"/>
          <p:cNvSpPr txBox="1">
            <a:spLocks noChangeArrowheads="1"/>
          </p:cNvSpPr>
          <p:nvPr/>
        </p:nvSpPr>
        <p:spPr bwMode="auto">
          <a:xfrm>
            <a:off x="231127" y="1840362"/>
            <a:ext cx="544370" cy="307750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/>
              <a:t>PcK</a:t>
            </a:r>
          </a:p>
        </p:txBody>
      </p:sp>
      <p:sp>
        <p:nvSpPr>
          <p:cNvPr id="65" name="Text Box 14"/>
          <p:cNvSpPr txBox="1">
            <a:spLocks noChangeArrowheads="1"/>
          </p:cNvSpPr>
          <p:nvPr/>
        </p:nvSpPr>
        <p:spPr bwMode="auto">
          <a:xfrm>
            <a:off x="365924" y="2360619"/>
            <a:ext cx="364150" cy="307750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/>
              <a:t>IK</a:t>
            </a:r>
          </a:p>
        </p:txBody>
      </p:sp>
      <p:sp>
        <p:nvSpPr>
          <p:cNvPr id="66" name="Text Box 15"/>
          <p:cNvSpPr txBox="1">
            <a:spLocks noChangeArrowheads="1"/>
          </p:cNvSpPr>
          <p:nvPr/>
        </p:nvSpPr>
        <p:spPr bwMode="auto">
          <a:xfrm>
            <a:off x="325224" y="2882518"/>
            <a:ext cx="443924" cy="307750"/>
          </a:xfrm>
          <a:prstGeom prst="rect">
            <a:avLst/>
          </a:prstGeom>
          <a:solidFill>
            <a:srgbClr val="E6D684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/>
              <a:t>CK</a:t>
            </a:r>
            <a:endParaRPr lang="en-US" b="0"/>
          </a:p>
        </p:txBody>
      </p:sp>
      <p:sp>
        <p:nvSpPr>
          <p:cNvPr id="67" name="Text Box 16"/>
          <p:cNvSpPr txBox="1">
            <a:spLocks noChangeArrowheads="1"/>
          </p:cNvSpPr>
          <p:nvPr/>
        </p:nvSpPr>
        <p:spPr bwMode="auto">
          <a:xfrm>
            <a:off x="327407" y="3496875"/>
            <a:ext cx="434683" cy="307750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 dirty="0"/>
              <a:t>EK</a:t>
            </a:r>
          </a:p>
        </p:txBody>
      </p:sp>
      <p:sp>
        <p:nvSpPr>
          <p:cNvPr id="68" name="Text Box 17"/>
          <p:cNvSpPr txBox="1">
            <a:spLocks noChangeArrowheads="1"/>
          </p:cNvSpPr>
          <p:nvPr/>
        </p:nvSpPr>
        <p:spPr bwMode="auto">
          <a:xfrm>
            <a:off x="166642" y="4116332"/>
            <a:ext cx="673341" cy="307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/>
              <a:t>SCLK</a:t>
            </a:r>
            <a:endParaRPr lang="en-US" b="0"/>
          </a:p>
        </p:txBody>
      </p:sp>
      <p:sp>
        <p:nvSpPr>
          <p:cNvPr id="69" name="Text Box 18"/>
          <p:cNvSpPr txBox="1">
            <a:spLocks noChangeArrowheads="1"/>
          </p:cNvSpPr>
          <p:nvPr/>
        </p:nvSpPr>
        <p:spPr bwMode="auto">
          <a:xfrm>
            <a:off x="252593" y="4704572"/>
            <a:ext cx="543686" cy="307750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/>
              <a:t>LSK</a:t>
            </a:r>
          </a:p>
        </p:txBody>
      </p:sp>
      <p:sp>
        <p:nvSpPr>
          <p:cNvPr id="70" name="AutoShape 19"/>
          <p:cNvSpPr>
            <a:spLocks noChangeArrowheads="1"/>
          </p:cNvSpPr>
          <p:nvPr/>
        </p:nvSpPr>
        <p:spPr bwMode="auto">
          <a:xfrm>
            <a:off x="162878" y="5282956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Text Box 20"/>
          <p:cNvSpPr txBox="1">
            <a:spLocks noChangeArrowheads="1"/>
          </p:cNvSpPr>
          <p:nvPr/>
        </p:nvSpPr>
        <p:spPr bwMode="auto">
          <a:xfrm>
            <a:off x="334643" y="5314173"/>
            <a:ext cx="423461" cy="307750"/>
          </a:xfrm>
          <a:prstGeom prst="rect">
            <a:avLst/>
          </a:prstGeom>
          <a:solidFill>
            <a:srgbClr val="E6D684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 dirty="0"/>
              <a:t>FK</a:t>
            </a:r>
            <a:endParaRPr lang="en-US" b="0" dirty="0"/>
          </a:p>
        </p:txBody>
      </p:sp>
      <p:sp>
        <p:nvSpPr>
          <p:cNvPr id="72" name="Line 22"/>
          <p:cNvSpPr>
            <a:spLocks noChangeShapeType="1"/>
          </p:cNvSpPr>
          <p:nvPr/>
        </p:nvSpPr>
        <p:spPr bwMode="auto">
          <a:xfrm>
            <a:off x="1381614" y="1384163"/>
            <a:ext cx="0" cy="464801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3" name="Line 23"/>
          <p:cNvSpPr>
            <a:spLocks noChangeShapeType="1"/>
          </p:cNvSpPr>
          <p:nvPr/>
        </p:nvSpPr>
        <p:spPr bwMode="auto">
          <a:xfrm flipH="1">
            <a:off x="848620" y="1384163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Line 24"/>
          <p:cNvSpPr>
            <a:spLocks noChangeShapeType="1"/>
          </p:cNvSpPr>
          <p:nvPr/>
        </p:nvSpPr>
        <p:spPr bwMode="auto">
          <a:xfrm flipH="1">
            <a:off x="846996" y="1973444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" name="Line 25"/>
          <p:cNvSpPr>
            <a:spLocks noChangeShapeType="1"/>
          </p:cNvSpPr>
          <p:nvPr/>
        </p:nvSpPr>
        <p:spPr bwMode="auto">
          <a:xfrm flipH="1">
            <a:off x="845370" y="2511774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6" name="Line 26"/>
          <p:cNvSpPr>
            <a:spLocks noChangeShapeType="1"/>
          </p:cNvSpPr>
          <p:nvPr/>
        </p:nvSpPr>
        <p:spPr bwMode="auto">
          <a:xfrm flipH="1">
            <a:off x="856746" y="3050102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7" name="Line 27"/>
          <p:cNvSpPr>
            <a:spLocks noChangeShapeType="1"/>
          </p:cNvSpPr>
          <p:nvPr/>
        </p:nvSpPr>
        <p:spPr bwMode="auto">
          <a:xfrm flipH="1">
            <a:off x="855120" y="3638171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8" name="Line 28"/>
          <p:cNvSpPr>
            <a:spLocks noChangeShapeType="1"/>
          </p:cNvSpPr>
          <p:nvPr/>
        </p:nvSpPr>
        <p:spPr bwMode="auto">
          <a:xfrm flipH="1">
            <a:off x="853496" y="4252699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9" name="Line 29"/>
          <p:cNvSpPr>
            <a:spLocks noChangeShapeType="1"/>
          </p:cNvSpPr>
          <p:nvPr/>
        </p:nvSpPr>
        <p:spPr bwMode="auto">
          <a:xfrm flipH="1">
            <a:off x="851870" y="4854084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0" name="Line 30"/>
          <p:cNvSpPr>
            <a:spLocks noChangeShapeType="1"/>
          </p:cNvSpPr>
          <p:nvPr/>
        </p:nvSpPr>
        <p:spPr bwMode="auto">
          <a:xfrm flipH="1">
            <a:off x="848620" y="5478471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" name="AutoShape 19"/>
          <p:cNvSpPr>
            <a:spLocks noChangeArrowheads="1"/>
          </p:cNvSpPr>
          <p:nvPr/>
        </p:nvSpPr>
        <p:spPr bwMode="auto">
          <a:xfrm>
            <a:off x="168643" y="5826952"/>
            <a:ext cx="762117" cy="381173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" name="Text Box 20"/>
          <p:cNvSpPr txBox="1">
            <a:spLocks noChangeArrowheads="1"/>
          </p:cNvSpPr>
          <p:nvPr/>
        </p:nvSpPr>
        <p:spPr bwMode="auto">
          <a:xfrm>
            <a:off x="269876" y="5858169"/>
            <a:ext cx="564526" cy="307750"/>
          </a:xfrm>
          <a:prstGeom prst="rect">
            <a:avLst/>
          </a:prstGeom>
          <a:solidFill>
            <a:srgbClr val="E6D684">
              <a:alpha val="50195"/>
            </a:srgbClr>
          </a:solidFill>
          <a:ln w="12700">
            <a:noFill/>
            <a:miter lim="800000"/>
            <a:headEnd/>
            <a:tailEnd/>
          </a:ln>
        </p:spPr>
        <p:txBody>
          <a:bodyPr wrap="none" lIns="91414" tIns="45707" rIns="91414" bIns="45707">
            <a:prstTxWarp prst="textNoShape">
              <a:avLst/>
            </a:prstTxWarp>
            <a:spAutoFit/>
          </a:bodyPr>
          <a:lstStyle/>
          <a:p>
            <a:r>
              <a:rPr lang="en-US"/>
              <a:t>DSK</a:t>
            </a:r>
            <a:endParaRPr lang="en-US" b="0"/>
          </a:p>
        </p:txBody>
      </p:sp>
      <p:sp>
        <p:nvSpPr>
          <p:cNvPr id="83" name="Line 30"/>
          <p:cNvSpPr>
            <a:spLocks noChangeShapeType="1"/>
          </p:cNvSpPr>
          <p:nvPr/>
        </p:nvSpPr>
        <p:spPr bwMode="auto">
          <a:xfrm flipH="1">
            <a:off x="854385" y="6022467"/>
            <a:ext cx="532994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1432" tIns="45716" rIns="91432" bIns="45716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7ACF70C-C69A-544A-910A-D726D639048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A7716A-2042-224C-BDC3-606E4CD7C6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B53D4E0-2800-4D4D-9F10-6923D59FAF7A}" type="slidenum">
              <a:rPr lang="en-US" smtClean="0"/>
              <a:pPr>
                <a:defRPr/>
              </a:pPr>
              <a:t>19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860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5"/>
          <p:cNvGrpSpPr>
            <a:grpSpLocks/>
          </p:cNvGrpSpPr>
          <p:nvPr/>
        </p:nvGrpSpPr>
        <p:grpSpPr bwMode="auto">
          <a:xfrm>
            <a:off x="545994" y="3391130"/>
            <a:ext cx="2651972" cy="2369258"/>
            <a:chOff x="533400" y="3276600"/>
            <a:chExt cx="2590800" cy="2289240"/>
          </a:xfrm>
        </p:grpSpPr>
        <p:sp>
          <p:nvSpPr>
            <p:cNvPr id="32805" name="Oval 65"/>
            <p:cNvSpPr>
              <a:spLocks noChangeArrowheads="1"/>
            </p:cNvSpPr>
            <p:nvPr/>
          </p:nvSpPr>
          <p:spPr bwMode="auto">
            <a:xfrm rot="758540">
              <a:off x="1828179" y="3276600"/>
              <a:ext cx="1179513" cy="1179839"/>
            </a:xfrm>
            <a:prstGeom prst="ellipse">
              <a:avLst/>
            </a:prstGeom>
            <a:gradFill rotWithShape="0">
              <a:gsLst>
                <a:gs pos="0">
                  <a:srgbClr val="FC4126"/>
                </a:gs>
                <a:gs pos="100000">
                  <a:srgbClr val="280A06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806" name="AutoShape 80"/>
            <p:cNvSpPr>
              <a:spLocks noChangeArrowheads="1"/>
            </p:cNvSpPr>
            <p:nvPr/>
          </p:nvSpPr>
          <p:spPr bwMode="auto">
            <a:xfrm rot="-593652">
              <a:off x="990600" y="3966115"/>
              <a:ext cx="990600" cy="76177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807" name="AutoShape 81"/>
            <p:cNvSpPr>
              <a:spLocks noChangeArrowheads="1"/>
            </p:cNvSpPr>
            <p:nvPr/>
          </p:nvSpPr>
          <p:spPr bwMode="auto">
            <a:xfrm rot="7039345">
              <a:off x="1156704" y="4562034"/>
              <a:ext cx="1420392" cy="76200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lnTo>
                    <a:pt x="16200" y="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lnTo>
                    <a:pt x="135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4FE46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pic>
          <p:nvPicPr>
            <p:cNvPr id="32808" name="Picture 8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3400" y="3889938"/>
              <a:ext cx="476250" cy="485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809" name="Arc 87"/>
            <p:cNvSpPr>
              <a:spLocks/>
            </p:cNvSpPr>
            <p:nvPr/>
          </p:nvSpPr>
          <p:spPr bwMode="auto">
            <a:xfrm rot="237231" flipV="1">
              <a:off x="1600200" y="5108776"/>
              <a:ext cx="1524000" cy="457064"/>
            </a:xfrm>
            <a:custGeom>
              <a:avLst/>
              <a:gdLst>
                <a:gd name="T0" fmla="*/ 0 w 21600"/>
                <a:gd name="T1" fmla="*/ 0 h 21600"/>
                <a:gd name="T2" fmla="*/ 2147483647 w 21600"/>
                <a:gd name="T3" fmla="*/ 2147483647 h 21600"/>
                <a:gd name="T4" fmla="*/ 0 w 21600"/>
                <a:gd name="T5" fmla="*/ 2147483647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12700">
              <a:solidFill>
                <a:srgbClr val="E200FF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32771" name="Rectangle 2"/>
          <p:cNvSpPr>
            <a:spLocks noGrp="1" noChangeArrowheads="1"/>
          </p:cNvSpPr>
          <p:nvPr>
            <p:ph type="title"/>
          </p:nvPr>
        </p:nvSpPr>
        <p:spPr>
          <a:xfrm>
            <a:off x="2054541" y="394318"/>
            <a:ext cx="6380183" cy="494459"/>
          </a:xfrm>
        </p:spPr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What Can One Do With SPICE?</a:t>
            </a:r>
          </a:p>
        </p:txBody>
      </p:sp>
      <p:sp>
        <p:nvSpPr>
          <p:cNvPr id="32772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2364158" y="1362383"/>
            <a:ext cx="4835948" cy="552044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sz="1900" dirty="0">
                <a:latin typeface="Arial" charset="0"/>
                <a:ea typeface="ＭＳ Ｐゴシック" charset="0"/>
                <a:cs typeface="ＭＳ Ｐゴシック" charset="0"/>
              </a:rPr>
              <a:t>Compute many kinds of observation geometry parameters at selected times</a:t>
            </a:r>
          </a:p>
        </p:txBody>
      </p:sp>
      <p:sp>
        <p:nvSpPr>
          <p:cNvPr id="32770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  <a:ln w="9525"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8737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64050" indent="-293865" defTabSz="938737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75461" indent="-235092" defTabSz="938737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45646" indent="-235092" defTabSz="938737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15830" indent="-235092" defTabSz="938737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86015" indent="-235092" algn="ctr" defTabSz="938737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056199" indent="-235092" algn="ctr" defTabSz="938737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526384" indent="-235092" algn="ctr" defTabSz="938737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996568" indent="-235092" algn="ctr" defTabSz="938737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CFE72F17-5ECB-1040-81A5-C167F1BFFECE}" type="slidenum">
              <a:rPr lang="en-US" sz="1200"/>
              <a:pPr/>
              <a:t>2</a:t>
            </a:fld>
            <a:endParaRPr lang="en-US" sz="1400" b="0" dirty="0">
              <a:latin typeface="Times New Roman" charset="0"/>
            </a:endParaRPr>
          </a:p>
        </p:txBody>
      </p:sp>
      <p:grpSp>
        <p:nvGrpSpPr>
          <p:cNvPr id="3" name="Group 37"/>
          <p:cNvGrpSpPr>
            <a:grpSpLocks/>
          </p:cNvGrpSpPr>
          <p:nvPr/>
        </p:nvGrpSpPr>
        <p:grpSpPr bwMode="auto">
          <a:xfrm>
            <a:off x="1155364" y="5845756"/>
            <a:ext cx="593118" cy="346671"/>
            <a:chOff x="471" y="3748"/>
            <a:chExt cx="365" cy="211"/>
          </a:xfrm>
        </p:grpSpPr>
        <p:sp>
          <p:nvSpPr>
            <p:cNvPr id="32801" name="Line 89"/>
            <p:cNvSpPr>
              <a:spLocks noChangeShapeType="1"/>
            </p:cNvSpPr>
            <p:nvPr/>
          </p:nvSpPr>
          <p:spPr bwMode="auto">
            <a:xfrm flipH="1">
              <a:off x="471" y="3748"/>
              <a:ext cx="149" cy="211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 type="triangle" w="sm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802" name="Line 90"/>
            <p:cNvSpPr>
              <a:spLocks noChangeShapeType="1"/>
            </p:cNvSpPr>
            <p:nvPr/>
          </p:nvSpPr>
          <p:spPr bwMode="auto">
            <a:xfrm>
              <a:off x="620" y="3752"/>
              <a:ext cx="216" cy="103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 type="triangle" w="sm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803" name="Line 91"/>
            <p:cNvSpPr>
              <a:spLocks noChangeShapeType="1"/>
            </p:cNvSpPr>
            <p:nvPr/>
          </p:nvSpPr>
          <p:spPr bwMode="auto">
            <a:xfrm flipH="1">
              <a:off x="611" y="3752"/>
              <a:ext cx="5" cy="172"/>
            </a:xfrm>
            <a:prstGeom prst="line">
              <a:avLst/>
            </a:prstGeom>
            <a:noFill/>
            <a:ln w="12700">
              <a:solidFill>
                <a:schemeClr val="accent1"/>
              </a:solidFill>
              <a:round/>
              <a:headEnd/>
              <a:tailEnd type="triangle" w="sm" len="sm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47123" name="Text Box 94"/>
          <p:cNvSpPr txBox="1">
            <a:spLocks noChangeArrowheads="1"/>
          </p:cNvSpPr>
          <p:nvPr/>
        </p:nvSpPr>
        <p:spPr bwMode="auto">
          <a:xfrm>
            <a:off x="4208679" y="1947114"/>
            <a:ext cx="1146903" cy="34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4037" tIns="47018" rIns="94037" bIns="47018">
            <a:spAutoFit/>
          </a:bodyPr>
          <a:lstStyle>
            <a:lvl1pPr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i="1" dirty="0"/>
              <a:t>Examples</a:t>
            </a:r>
            <a:endParaRPr lang="en-US" sz="1400" i="1" dirty="0"/>
          </a:p>
        </p:txBody>
      </p:sp>
      <p:sp>
        <p:nvSpPr>
          <p:cNvPr id="42" name="TextBox 41"/>
          <p:cNvSpPr txBox="1">
            <a:spLocks noChangeArrowheads="1"/>
          </p:cNvSpPr>
          <p:nvPr/>
        </p:nvSpPr>
        <p:spPr bwMode="auto">
          <a:xfrm>
            <a:off x="5225944" y="2444768"/>
            <a:ext cx="3587962" cy="972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037" tIns="47018" rIns="94037" bIns="47018">
            <a:spAutoFit/>
          </a:bodyPr>
          <a:lstStyle>
            <a:lvl1pPr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400" dirty="0"/>
              <a:t>• </a:t>
            </a:r>
            <a:r>
              <a:rPr lang="en-US" sz="1900" dirty="0"/>
              <a:t>Positions and velocities of planets, satellites, comets, asteroids and spacecraft</a:t>
            </a:r>
            <a:endParaRPr lang="en-US" sz="1400" dirty="0"/>
          </a:p>
        </p:txBody>
      </p:sp>
      <p:sp>
        <p:nvSpPr>
          <p:cNvPr id="43" name="TextBox 42"/>
          <p:cNvSpPr txBox="1">
            <a:spLocks noChangeArrowheads="1"/>
          </p:cNvSpPr>
          <p:nvPr/>
        </p:nvSpPr>
        <p:spPr bwMode="auto">
          <a:xfrm>
            <a:off x="5225944" y="3548857"/>
            <a:ext cx="3587962" cy="972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037" tIns="47018" rIns="94037" bIns="47018">
            <a:spAutoFit/>
          </a:bodyPr>
          <a:lstStyle>
            <a:lvl1pPr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400" dirty="0"/>
              <a:t>• </a:t>
            </a:r>
            <a:r>
              <a:rPr lang="en-US" sz="1900" dirty="0"/>
              <a:t>Size, shape and orientation of planets, satellites, comets and asteroids</a:t>
            </a:r>
            <a:endParaRPr lang="en-US" sz="1400" dirty="0"/>
          </a:p>
        </p:txBody>
      </p:sp>
      <p:sp>
        <p:nvSpPr>
          <p:cNvPr id="44" name="TextBox 43"/>
          <p:cNvSpPr txBox="1">
            <a:spLocks noChangeArrowheads="1"/>
          </p:cNvSpPr>
          <p:nvPr/>
        </p:nvSpPr>
        <p:spPr bwMode="auto">
          <a:xfrm>
            <a:off x="5225944" y="4574082"/>
            <a:ext cx="3587962" cy="972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037" tIns="47018" rIns="94037" bIns="47018">
            <a:spAutoFit/>
          </a:bodyPr>
          <a:lstStyle>
            <a:lvl1pPr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400" dirty="0"/>
              <a:t>• </a:t>
            </a:r>
            <a:r>
              <a:rPr lang="en-US" sz="1900" dirty="0"/>
              <a:t>Orientation of a spacecraft and its various moving structures</a:t>
            </a:r>
            <a:endParaRPr lang="en-US" sz="1400" dirty="0"/>
          </a:p>
        </p:txBody>
      </p:sp>
      <p:sp>
        <p:nvSpPr>
          <p:cNvPr id="45" name="TextBox 44"/>
          <p:cNvSpPr txBox="1">
            <a:spLocks noChangeArrowheads="1"/>
          </p:cNvSpPr>
          <p:nvPr/>
        </p:nvSpPr>
        <p:spPr bwMode="auto">
          <a:xfrm>
            <a:off x="5225944" y="5599307"/>
            <a:ext cx="3587962" cy="9721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037" tIns="47018" rIns="94037" bIns="47018">
            <a:spAutoFit/>
          </a:bodyPr>
          <a:lstStyle>
            <a:lvl1pPr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l"/>
            <a:r>
              <a:rPr lang="en-US" sz="1400" dirty="0"/>
              <a:t>• </a:t>
            </a:r>
            <a:r>
              <a:rPr lang="en-US" sz="1900" dirty="0"/>
              <a:t>Instrument field-of-view location on a planet</a:t>
            </a:r>
            <a:r>
              <a:rPr lang="ja-JP" altLang="en-US" sz="1900" dirty="0"/>
              <a:t>’</a:t>
            </a:r>
            <a:r>
              <a:rPr lang="en-US" altLang="ja-JP" sz="1900" dirty="0"/>
              <a:t>s surface or atmosphere</a:t>
            </a:r>
            <a:endParaRPr lang="en-US" sz="1400" dirty="0"/>
          </a:p>
        </p:txBody>
      </p:sp>
      <p:grpSp>
        <p:nvGrpSpPr>
          <p:cNvPr id="4" name="Group 50"/>
          <p:cNvGrpSpPr>
            <a:grpSpLocks/>
          </p:cNvGrpSpPr>
          <p:nvPr/>
        </p:nvGrpSpPr>
        <p:grpSpPr bwMode="auto">
          <a:xfrm>
            <a:off x="1842731" y="3024744"/>
            <a:ext cx="1231737" cy="1945299"/>
            <a:chOff x="3276600" y="1922242"/>
            <a:chExt cx="1203325" cy="1880447"/>
          </a:xfrm>
        </p:grpSpPr>
        <p:sp>
          <p:nvSpPr>
            <p:cNvPr id="32786" name="Line 63"/>
            <p:cNvSpPr>
              <a:spLocks noChangeShapeType="1"/>
            </p:cNvSpPr>
            <p:nvPr/>
          </p:nvSpPr>
          <p:spPr bwMode="auto">
            <a:xfrm flipV="1">
              <a:off x="3993766" y="1922242"/>
              <a:ext cx="79202" cy="36495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87" name="Arc 72"/>
            <p:cNvSpPr>
              <a:spLocks/>
            </p:cNvSpPr>
            <p:nvPr/>
          </p:nvSpPr>
          <p:spPr bwMode="auto">
            <a:xfrm rot="758540" flipH="1">
              <a:off x="3423987" y="2219268"/>
              <a:ext cx="417849" cy="1178298"/>
            </a:xfrm>
            <a:custGeom>
              <a:avLst/>
              <a:gdLst>
                <a:gd name="T0" fmla="*/ 0 w 21791"/>
                <a:gd name="T1" fmla="*/ 0 h 43200"/>
                <a:gd name="T2" fmla="*/ 0 w 21791"/>
                <a:gd name="T3" fmla="*/ 0 h 43200"/>
                <a:gd name="T4" fmla="*/ 0 w 21791"/>
                <a:gd name="T5" fmla="*/ 0 h 43200"/>
                <a:gd name="T6" fmla="*/ 0 60000 65536"/>
                <a:gd name="T7" fmla="*/ 0 60000 65536"/>
                <a:gd name="T8" fmla="*/ 0 60000 65536"/>
                <a:gd name="T9" fmla="*/ 0 w 21791"/>
                <a:gd name="T10" fmla="*/ 0 h 43200"/>
                <a:gd name="T11" fmla="*/ 21791 w 21791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791" h="43200" fill="none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</a:path>
                <a:path w="21791" h="43200" stroke="0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  <a:lnTo>
                    <a:pt x="191" y="21600"/>
                  </a:lnTo>
                  <a:lnTo>
                    <a:pt x="19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88" name="Arc 66"/>
            <p:cNvSpPr>
              <a:spLocks/>
            </p:cNvSpPr>
            <p:nvPr/>
          </p:nvSpPr>
          <p:spPr bwMode="auto">
            <a:xfrm rot="758540">
              <a:off x="3829854" y="2302772"/>
              <a:ext cx="281718" cy="1178298"/>
            </a:xfrm>
            <a:custGeom>
              <a:avLst/>
              <a:gdLst>
                <a:gd name="T0" fmla="*/ 0 w 21791"/>
                <a:gd name="T1" fmla="*/ 0 h 43200"/>
                <a:gd name="T2" fmla="*/ 0 w 21791"/>
                <a:gd name="T3" fmla="*/ 0 h 43200"/>
                <a:gd name="T4" fmla="*/ 0 w 21791"/>
                <a:gd name="T5" fmla="*/ 0 h 43200"/>
                <a:gd name="T6" fmla="*/ 0 60000 65536"/>
                <a:gd name="T7" fmla="*/ 0 60000 65536"/>
                <a:gd name="T8" fmla="*/ 0 60000 65536"/>
                <a:gd name="T9" fmla="*/ 0 w 21791"/>
                <a:gd name="T10" fmla="*/ 0 h 43200"/>
                <a:gd name="T11" fmla="*/ 21791 w 21791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791" h="43200" fill="none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</a:path>
                <a:path w="21791" h="43200" stroke="0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  <a:lnTo>
                    <a:pt x="191" y="21600"/>
                  </a:lnTo>
                  <a:lnTo>
                    <a:pt x="19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89" name="Arc 67"/>
            <p:cNvSpPr>
              <a:spLocks/>
            </p:cNvSpPr>
            <p:nvPr/>
          </p:nvSpPr>
          <p:spPr bwMode="auto">
            <a:xfrm rot="758540">
              <a:off x="3888756" y="2321008"/>
              <a:ext cx="361128" cy="1178298"/>
            </a:xfrm>
            <a:custGeom>
              <a:avLst/>
              <a:gdLst>
                <a:gd name="T0" fmla="*/ 0 w 21791"/>
                <a:gd name="T1" fmla="*/ 0 h 43200"/>
                <a:gd name="T2" fmla="*/ 0 w 21791"/>
                <a:gd name="T3" fmla="*/ 0 h 43200"/>
                <a:gd name="T4" fmla="*/ 0 w 21791"/>
                <a:gd name="T5" fmla="*/ 0 h 43200"/>
                <a:gd name="T6" fmla="*/ 0 60000 65536"/>
                <a:gd name="T7" fmla="*/ 0 60000 65536"/>
                <a:gd name="T8" fmla="*/ 0 60000 65536"/>
                <a:gd name="T9" fmla="*/ 0 w 21791"/>
                <a:gd name="T10" fmla="*/ 0 h 43200"/>
                <a:gd name="T11" fmla="*/ 21791 w 21791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791" h="43200" fill="none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</a:path>
                <a:path w="21791" h="43200" stroke="0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  <a:lnTo>
                    <a:pt x="191" y="21600"/>
                  </a:lnTo>
                  <a:lnTo>
                    <a:pt x="19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90" name="Arc 68"/>
            <p:cNvSpPr>
              <a:spLocks/>
            </p:cNvSpPr>
            <p:nvPr/>
          </p:nvSpPr>
          <p:spPr bwMode="auto">
            <a:xfrm rot="758540">
              <a:off x="3913944" y="2334469"/>
              <a:ext cx="448101" cy="1178298"/>
            </a:xfrm>
            <a:custGeom>
              <a:avLst/>
              <a:gdLst>
                <a:gd name="T0" fmla="*/ 0 w 23599"/>
                <a:gd name="T1" fmla="*/ 0 h 43200"/>
                <a:gd name="T2" fmla="*/ 0 w 23599"/>
                <a:gd name="T3" fmla="*/ 0 h 43200"/>
                <a:gd name="T4" fmla="*/ 0 w 23599"/>
                <a:gd name="T5" fmla="*/ 0 h 43200"/>
                <a:gd name="T6" fmla="*/ 0 60000 65536"/>
                <a:gd name="T7" fmla="*/ 0 60000 65536"/>
                <a:gd name="T8" fmla="*/ 0 60000 65536"/>
                <a:gd name="T9" fmla="*/ 0 w 23599"/>
                <a:gd name="T10" fmla="*/ 0 h 43200"/>
                <a:gd name="T11" fmla="*/ 23599 w 23599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3599" h="43200" fill="none" extrusionOk="0">
                  <a:moveTo>
                    <a:pt x="-1" y="92"/>
                  </a:moveTo>
                  <a:cubicBezTo>
                    <a:pt x="664" y="30"/>
                    <a:pt x="1331" y="-1"/>
                    <a:pt x="1999" y="0"/>
                  </a:cubicBezTo>
                  <a:cubicBezTo>
                    <a:pt x="13928" y="0"/>
                    <a:pt x="23599" y="9670"/>
                    <a:pt x="23599" y="21600"/>
                  </a:cubicBezTo>
                  <a:cubicBezTo>
                    <a:pt x="23599" y="33529"/>
                    <a:pt x="13928" y="43200"/>
                    <a:pt x="1999" y="43200"/>
                  </a:cubicBezTo>
                  <a:cubicBezTo>
                    <a:pt x="1935" y="43199"/>
                    <a:pt x="1871" y="43199"/>
                    <a:pt x="1807" y="43199"/>
                  </a:cubicBezTo>
                </a:path>
                <a:path w="23599" h="43200" stroke="0" extrusionOk="0">
                  <a:moveTo>
                    <a:pt x="-1" y="92"/>
                  </a:moveTo>
                  <a:cubicBezTo>
                    <a:pt x="664" y="30"/>
                    <a:pt x="1331" y="-1"/>
                    <a:pt x="1999" y="0"/>
                  </a:cubicBezTo>
                  <a:cubicBezTo>
                    <a:pt x="13928" y="0"/>
                    <a:pt x="23599" y="9670"/>
                    <a:pt x="23599" y="21600"/>
                  </a:cubicBezTo>
                  <a:cubicBezTo>
                    <a:pt x="23599" y="33529"/>
                    <a:pt x="13928" y="43200"/>
                    <a:pt x="1999" y="43200"/>
                  </a:cubicBezTo>
                  <a:cubicBezTo>
                    <a:pt x="1935" y="43199"/>
                    <a:pt x="1871" y="43199"/>
                    <a:pt x="1807" y="43199"/>
                  </a:cubicBezTo>
                  <a:lnTo>
                    <a:pt x="1999" y="21600"/>
                  </a:lnTo>
                  <a:lnTo>
                    <a:pt x="-1" y="92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91" name="Arc 69"/>
            <p:cNvSpPr>
              <a:spLocks/>
            </p:cNvSpPr>
            <p:nvPr/>
          </p:nvSpPr>
          <p:spPr bwMode="auto">
            <a:xfrm rot="758540">
              <a:off x="3851378" y="2282947"/>
              <a:ext cx="96427" cy="1178298"/>
            </a:xfrm>
            <a:custGeom>
              <a:avLst/>
              <a:gdLst>
                <a:gd name="T0" fmla="*/ 0 w 21791"/>
                <a:gd name="T1" fmla="*/ 0 h 43200"/>
                <a:gd name="T2" fmla="*/ 0 w 21791"/>
                <a:gd name="T3" fmla="*/ 0 h 43200"/>
                <a:gd name="T4" fmla="*/ 0 w 21791"/>
                <a:gd name="T5" fmla="*/ 0 h 43200"/>
                <a:gd name="T6" fmla="*/ 0 60000 65536"/>
                <a:gd name="T7" fmla="*/ 0 60000 65536"/>
                <a:gd name="T8" fmla="*/ 0 60000 65536"/>
                <a:gd name="T9" fmla="*/ 0 w 21791"/>
                <a:gd name="T10" fmla="*/ 0 h 43200"/>
                <a:gd name="T11" fmla="*/ 21791 w 21791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791" h="43200" fill="none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</a:path>
                <a:path w="21791" h="43200" stroke="0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  <a:lnTo>
                    <a:pt x="191" y="21600"/>
                  </a:lnTo>
                  <a:lnTo>
                    <a:pt x="19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92" name="Arc 70"/>
            <p:cNvSpPr>
              <a:spLocks/>
            </p:cNvSpPr>
            <p:nvPr/>
          </p:nvSpPr>
          <p:spPr bwMode="auto">
            <a:xfrm rot="758540" flipH="1">
              <a:off x="3752674" y="2256088"/>
              <a:ext cx="88864" cy="1178298"/>
            </a:xfrm>
            <a:custGeom>
              <a:avLst/>
              <a:gdLst>
                <a:gd name="T0" fmla="*/ 0 w 21791"/>
                <a:gd name="T1" fmla="*/ 0 h 43200"/>
                <a:gd name="T2" fmla="*/ 0 w 21791"/>
                <a:gd name="T3" fmla="*/ 0 h 43200"/>
                <a:gd name="T4" fmla="*/ 0 w 21791"/>
                <a:gd name="T5" fmla="*/ 0 h 43200"/>
                <a:gd name="T6" fmla="*/ 0 60000 65536"/>
                <a:gd name="T7" fmla="*/ 0 60000 65536"/>
                <a:gd name="T8" fmla="*/ 0 60000 65536"/>
                <a:gd name="T9" fmla="*/ 0 w 21791"/>
                <a:gd name="T10" fmla="*/ 0 h 43200"/>
                <a:gd name="T11" fmla="*/ 21791 w 21791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791" h="43200" fill="none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</a:path>
                <a:path w="21791" h="43200" stroke="0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  <a:lnTo>
                    <a:pt x="191" y="21600"/>
                  </a:lnTo>
                  <a:lnTo>
                    <a:pt x="19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93" name="Arc 71"/>
            <p:cNvSpPr>
              <a:spLocks/>
            </p:cNvSpPr>
            <p:nvPr/>
          </p:nvSpPr>
          <p:spPr bwMode="auto">
            <a:xfrm rot="758540" flipH="1">
              <a:off x="3588910" y="2243835"/>
              <a:ext cx="255247" cy="1178298"/>
            </a:xfrm>
            <a:custGeom>
              <a:avLst/>
              <a:gdLst>
                <a:gd name="T0" fmla="*/ 0 w 21791"/>
                <a:gd name="T1" fmla="*/ 0 h 43200"/>
                <a:gd name="T2" fmla="*/ 0 w 21791"/>
                <a:gd name="T3" fmla="*/ 0 h 43200"/>
                <a:gd name="T4" fmla="*/ 0 w 21791"/>
                <a:gd name="T5" fmla="*/ 0 h 43200"/>
                <a:gd name="T6" fmla="*/ 0 60000 65536"/>
                <a:gd name="T7" fmla="*/ 0 60000 65536"/>
                <a:gd name="T8" fmla="*/ 0 60000 65536"/>
                <a:gd name="T9" fmla="*/ 0 w 21791"/>
                <a:gd name="T10" fmla="*/ 0 h 43200"/>
                <a:gd name="T11" fmla="*/ 21791 w 21791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791" h="43200" fill="none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</a:path>
                <a:path w="21791" h="43200" stroke="0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  <a:lnTo>
                    <a:pt x="191" y="21600"/>
                  </a:lnTo>
                  <a:lnTo>
                    <a:pt x="19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94" name="Arc 73"/>
            <p:cNvSpPr>
              <a:spLocks/>
            </p:cNvSpPr>
            <p:nvPr/>
          </p:nvSpPr>
          <p:spPr bwMode="auto">
            <a:xfrm rot="6158540">
              <a:off x="3817331" y="2374359"/>
              <a:ext cx="96458" cy="1177920"/>
            </a:xfrm>
            <a:custGeom>
              <a:avLst/>
              <a:gdLst>
                <a:gd name="T0" fmla="*/ 0 w 21791"/>
                <a:gd name="T1" fmla="*/ 0 h 43200"/>
                <a:gd name="T2" fmla="*/ 0 w 21791"/>
                <a:gd name="T3" fmla="*/ 0 h 43200"/>
                <a:gd name="T4" fmla="*/ 0 w 21791"/>
                <a:gd name="T5" fmla="*/ 0 h 43200"/>
                <a:gd name="T6" fmla="*/ 0 60000 65536"/>
                <a:gd name="T7" fmla="*/ 0 60000 65536"/>
                <a:gd name="T8" fmla="*/ 0 60000 65536"/>
                <a:gd name="T9" fmla="*/ 0 w 21791"/>
                <a:gd name="T10" fmla="*/ 0 h 43200"/>
                <a:gd name="T11" fmla="*/ 21791 w 21791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791" h="43200" fill="none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</a:path>
                <a:path w="21791" h="43200" stroke="0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  <a:lnTo>
                    <a:pt x="191" y="21600"/>
                  </a:lnTo>
                  <a:lnTo>
                    <a:pt x="19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95" name="Arc 74"/>
            <p:cNvSpPr>
              <a:spLocks/>
            </p:cNvSpPr>
            <p:nvPr/>
          </p:nvSpPr>
          <p:spPr bwMode="auto">
            <a:xfrm rot="6158540">
              <a:off x="3863536" y="2210933"/>
              <a:ext cx="88892" cy="1143886"/>
            </a:xfrm>
            <a:custGeom>
              <a:avLst/>
              <a:gdLst>
                <a:gd name="T0" fmla="*/ 0 w 21791"/>
                <a:gd name="T1" fmla="*/ 0 h 43200"/>
                <a:gd name="T2" fmla="*/ 0 w 21791"/>
                <a:gd name="T3" fmla="*/ 0 h 43200"/>
                <a:gd name="T4" fmla="*/ 0 w 21791"/>
                <a:gd name="T5" fmla="*/ 0 h 43200"/>
                <a:gd name="T6" fmla="*/ 0 60000 65536"/>
                <a:gd name="T7" fmla="*/ 0 60000 65536"/>
                <a:gd name="T8" fmla="*/ 0 60000 65536"/>
                <a:gd name="T9" fmla="*/ 0 w 21791"/>
                <a:gd name="T10" fmla="*/ 0 h 43200"/>
                <a:gd name="T11" fmla="*/ 21791 w 21791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791" h="43200" fill="none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</a:path>
                <a:path w="21791" h="43200" stroke="0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  <a:lnTo>
                    <a:pt x="191" y="21600"/>
                  </a:lnTo>
                  <a:lnTo>
                    <a:pt x="19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96" name="Arc 75"/>
            <p:cNvSpPr>
              <a:spLocks/>
            </p:cNvSpPr>
            <p:nvPr/>
          </p:nvSpPr>
          <p:spPr bwMode="auto">
            <a:xfrm rot="6158540">
              <a:off x="3903285" y="2105615"/>
              <a:ext cx="88892" cy="1000192"/>
            </a:xfrm>
            <a:custGeom>
              <a:avLst/>
              <a:gdLst>
                <a:gd name="T0" fmla="*/ 0 w 21791"/>
                <a:gd name="T1" fmla="*/ 0 h 43200"/>
                <a:gd name="T2" fmla="*/ 0 w 21791"/>
                <a:gd name="T3" fmla="*/ 0 h 43200"/>
                <a:gd name="T4" fmla="*/ 0 w 21791"/>
                <a:gd name="T5" fmla="*/ 0 h 43200"/>
                <a:gd name="T6" fmla="*/ 0 60000 65536"/>
                <a:gd name="T7" fmla="*/ 0 60000 65536"/>
                <a:gd name="T8" fmla="*/ 0 60000 65536"/>
                <a:gd name="T9" fmla="*/ 0 w 21791"/>
                <a:gd name="T10" fmla="*/ 0 h 43200"/>
                <a:gd name="T11" fmla="*/ 21791 w 21791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791" h="43200" fill="none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</a:path>
                <a:path w="21791" h="43200" stroke="0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  <a:lnTo>
                    <a:pt x="191" y="21600"/>
                  </a:lnTo>
                  <a:lnTo>
                    <a:pt x="19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97" name="Arc 76"/>
            <p:cNvSpPr>
              <a:spLocks/>
            </p:cNvSpPr>
            <p:nvPr/>
          </p:nvSpPr>
          <p:spPr bwMode="auto">
            <a:xfrm rot="6158540">
              <a:off x="3932571" y="2092631"/>
              <a:ext cx="87001" cy="695785"/>
            </a:xfrm>
            <a:custGeom>
              <a:avLst/>
              <a:gdLst>
                <a:gd name="T0" fmla="*/ 0 w 21600"/>
                <a:gd name="T1" fmla="*/ 0 h 43169"/>
                <a:gd name="T2" fmla="*/ 0 w 21600"/>
                <a:gd name="T3" fmla="*/ 0 h 43169"/>
                <a:gd name="T4" fmla="*/ 0 w 21600"/>
                <a:gd name="T5" fmla="*/ 0 h 43169"/>
                <a:gd name="T6" fmla="*/ 0 60000 65536"/>
                <a:gd name="T7" fmla="*/ 0 60000 65536"/>
                <a:gd name="T8" fmla="*/ 0 60000 65536"/>
                <a:gd name="T9" fmla="*/ 0 w 21600"/>
                <a:gd name="T10" fmla="*/ 0 h 43169"/>
                <a:gd name="T11" fmla="*/ 21600 w 21600"/>
                <a:gd name="T12" fmla="*/ 43169 h 43169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43169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083"/>
                    <a:pt x="12614" y="42559"/>
                    <a:pt x="1147" y="43169"/>
                  </a:cubicBezTo>
                </a:path>
                <a:path w="21600" h="43169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33083"/>
                    <a:pt x="12614" y="42559"/>
                    <a:pt x="1147" y="43169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98" name="Arc 77"/>
            <p:cNvSpPr>
              <a:spLocks/>
            </p:cNvSpPr>
            <p:nvPr/>
          </p:nvSpPr>
          <p:spPr bwMode="auto">
            <a:xfrm rot="6158540">
              <a:off x="3776115" y="2613971"/>
              <a:ext cx="96458" cy="1083383"/>
            </a:xfrm>
            <a:custGeom>
              <a:avLst/>
              <a:gdLst>
                <a:gd name="T0" fmla="*/ 0 w 21791"/>
                <a:gd name="T1" fmla="*/ 0 h 43200"/>
                <a:gd name="T2" fmla="*/ 0 w 21791"/>
                <a:gd name="T3" fmla="*/ 0 h 43200"/>
                <a:gd name="T4" fmla="*/ 0 w 21791"/>
                <a:gd name="T5" fmla="*/ 0 h 43200"/>
                <a:gd name="T6" fmla="*/ 0 60000 65536"/>
                <a:gd name="T7" fmla="*/ 0 60000 65536"/>
                <a:gd name="T8" fmla="*/ 0 60000 65536"/>
                <a:gd name="T9" fmla="*/ 0 w 21791"/>
                <a:gd name="T10" fmla="*/ 0 h 43200"/>
                <a:gd name="T11" fmla="*/ 21791 w 21791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791" h="43200" fill="none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</a:path>
                <a:path w="21791" h="43200" stroke="0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  <a:lnTo>
                    <a:pt x="191" y="21600"/>
                  </a:lnTo>
                  <a:lnTo>
                    <a:pt x="19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99" name="Arc 78"/>
            <p:cNvSpPr>
              <a:spLocks/>
            </p:cNvSpPr>
            <p:nvPr/>
          </p:nvSpPr>
          <p:spPr bwMode="auto">
            <a:xfrm rot="6158540">
              <a:off x="3737006" y="2902546"/>
              <a:ext cx="96458" cy="837590"/>
            </a:xfrm>
            <a:custGeom>
              <a:avLst/>
              <a:gdLst>
                <a:gd name="T0" fmla="*/ 0 w 21791"/>
                <a:gd name="T1" fmla="*/ 0 h 43200"/>
                <a:gd name="T2" fmla="*/ 0 w 21791"/>
                <a:gd name="T3" fmla="*/ 0 h 43200"/>
                <a:gd name="T4" fmla="*/ 0 w 21791"/>
                <a:gd name="T5" fmla="*/ 0 h 43200"/>
                <a:gd name="T6" fmla="*/ 0 60000 65536"/>
                <a:gd name="T7" fmla="*/ 0 60000 65536"/>
                <a:gd name="T8" fmla="*/ 0 60000 65536"/>
                <a:gd name="T9" fmla="*/ 0 w 21791"/>
                <a:gd name="T10" fmla="*/ 0 h 43200"/>
                <a:gd name="T11" fmla="*/ 21791 w 21791"/>
                <a:gd name="T12" fmla="*/ 43200 h 432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791" h="43200" fill="none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</a:path>
                <a:path w="21791" h="43200" stroke="0" extrusionOk="0">
                  <a:moveTo>
                    <a:pt x="190" y="0"/>
                  </a:moveTo>
                  <a:cubicBezTo>
                    <a:pt x="12120" y="0"/>
                    <a:pt x="21791" y="9670"/>
                    <a:pt x="21791" y="21600"/>
                  </a:cubicBezTo>
                  <a:cubicBezTo>
                    <a:pt x="21791" y="33529"/>
                    <a:pt x="12120" y="43200"/>
                    <a:pt x="191" y="43200"/>
                  </a:cubicBezTo>
                  <a:cubicBezTo>
                    <a:pt x="127" y="43199"/>
                    <a:pt x="63" y="43199"/>
                    <a:pt x="-1" y="43199"/>
                  </a:cubicBezTo>
                  <a:lnTo>
                    <a:pt x="191" y="21600"/>
                  </a:lnTo>
                  <a:lnTo>
                    <a:pt x="190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800" name="Line 63"/>
            <p:cNvSpPr>
              <a:spLocks noChangeShapeType="1"/>
            </p:cNvSpPr>
            <p:nvPr/>
          </p:nvSpPr>
          <p:spPr bwMode="auto">
            <a:xfrm flipV="1">
              <a:off x="3640361" y="3437732"/>
              <a:ext cx="79202" cy="36495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grpSp>
        <p:nvGrpSpPr>
          <p:cNvPr id="5" name="Group 39"/>
          <p:cNvGrpSpPr>
            <a:grpSpLocks/>
          </p:cNvGrpSpPr>
          <p:nvPr/>
        </p:nvGrpSpPr>
        <p:grpSpPr bwMode="auto">
          <a:xfrm>
            <a:off x="1459235" y="4091043"/>
            <a:ext cx="1433235" cy="1560840"/>
            <a:chOff x="1044575" y="4254500"/>
            <a:chExt cx="1400175" cy="1508125"/>
          </a:xfrm>
        </p:grpSpPr>
        <p:sp>
          <p:nvSpPr>
            <p:cNvPr id="32781" name="AutoShape 79"/>
            <p:cNvSpPr>
              <a:spLocks noChangeArrowheads="1"/>
            </p:cNvSpPr>
            <p:nvPr/>
          </p:nvSpPr>
          <p:spPr bwMode="auto">
            <a:xfrm>
              <a:off x="2260600" y="4254500"/>
              <a:ext cx="182563" cy="136525"/>
            </a:xfrm>
            <a:prstGeom prst="parallelogram">
              <a:avLst>
                <a:gd name="adj" fmla="val 36216"/>
              </a:avLst>
            </a:prstGeom>
            <a:solidFill>
              <a:srgbClr val="7774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82" name="Line 82"/>
            <p:cNvSpPr>
              <a:spLocks noChangeShapeType="1"/>
            </p:cNvSpPr>
            <p:nvPr/>
          </p:nvSpPr>
          <p:spPr bwMode="auto">
            <a:xfrm flipH="1">
              <a:off x="1044575" y="4387850"/>
              <a:ext cx="1219200" cy="1371600"/>
            </a:xfrm>
            <a:prstGeom prst="line">
              <a:avLst/>
            </a:prstGeom>
            <a:noFill/>
            <a:ln w="3175">
              <a:solidFill>
                <a:srgbClr val="4FE46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83" name="Line 83"/>
            <p:cNvSpPr>
              <a:spLocks noChangeShapeType="1"/>
            </p:cNvSpPr>
            <p:nvPr/>
          </p:nvSpPr>
          <p:spPr bwMode="auto">
            <a:xfrm flipH="1">
              <a:off x="1095375" y="4391025"/>
              <a:ext cx="1295400" cy="1371600"/>
            </a:xfrm>
            <a:prstGeom prst="line">
              <a:avLst/>
            </a:prstGeom>
            <a:noFill/>
            <a:ln w="3175">
              <a:solidFill>
                <a:srgbClr val="4FE46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84" name="Line 84"/>
            <p:cNvSpPr>
              <a:spLocks noChangeShapeType="1"/>
            </p:cNvSpPr>
            <p:nvPr/>
          </p:nvSpPr>
          <p:spPr bwMode="auto">
            <a:xfrm flipH="1">
              <a:off x="1085850" y="4254500"/>
              <a:ext cx="1358900" cy="1495425"/>
            </a:xfrm>
            <a:prstGeom prst="line">
              <a:avLst/>
            </a:prstGeom>
            <a:noFill/>
            <a:ln w="3175">
              <a:solidFill>
                <a:srgbClr val="4FE46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785" name="Line 85"/>
            <p:cNvSpPr>
              <a:spLocks noChangeShapeType="1"/>
            </p:cNvSpPr>
            <p:nvPr/>
          </p:nvSpPr>
          <p:spPr bwMode="auto">
            <a:xfrm flipH="1">
              <a:off x="1082675" y="4254500"/>
              <a:ext cx="1228725" cy="1435100"/>
            </a:xfrm>
            <a:prstGeom prst="line">
              <a:avLst/>
            </a:prstGeom>
            <a:noFill/>
            <a:ln w="3175">
              <a:solidFill>
                <a:srgbClr val="4FE46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Overview of SPICE</a:t>
            </a:r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722" y="5520759"/>
            <a:ext cx="715030" cy="452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377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23" grpId="0"/>
      <p:bldP spid="42" grpId="0"/>
      <p:bldP spid="43" grpId="0"/>
      <p:bldP spid="44" grpId="0"/>
      <p:bldP spid="4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3007" y="103010"/>
            <a:ext cx="6165381" cy="802364"/>
          </a:xfrm>
        </p:spPr>
        <p:txBody>
          <a:bodyPr/>
          <a:lstStyle/>
          <a:p>
            <a:r>
              <a:rPr lang="en-US" sz="2800"/>
              <a:t>Using SPICE:</a:t>
            </a:r>
            <a:br>
              <a:rPr lang="en-US" sz="2800"/>
            </a:br>
            <a:r>
              <a:rPr lang="en-US" sz="2800">
                <a:solidFill>
                  <a:schemeClr val="accent6"/>
                </a:solidFill>
              </a:rPr>
              <a:t>Science Data Peer Review Example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7717698" y="5831670"/>
            <a:ext cx="1642202" cy="314871"/>
          </a:xfrm>
          <a:prstGeom prst="rect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3891" tIns="46945" rIns="93891" bIns="46945" numCol="1" rtlCol="0" anchor="t" anchorCtr="0" compatLnSpc="1">
            <a:prstTxWarp prst="textNoShape">
              <a:avLst/>
            </a:prstTxWarp>
          </a:bodyPr>
          <a:lstStyle/>
          <a:p>
            <a:pPr algn="l" defTabSz="938906"/>
            <a:endParaRPr lang="en-US" sz="2500" b="0">
              <a:latin typeface="Times New Roman" pitchFamily="27" charset="0"/>
            </a:endParaRPr>
          </a:p>
        </p:txBody>
      </p:sp>
      <p:sp>
        <p:nvSpPr>
          <p:cNvPr id="6" name="AutoShape 5"/>
          <p:cNvSpPr>
            <a:spLocks noChangeArrowheads="1"/>
          </p:cNvSpPr>
          <p:nvPr/>
        </p:nvSpPr>
        <p:spPr bwMode="auto">
          <a:xfrm>
            <a:off x="142851" y="1440988"/>
            <a:ext cx="779029" cy="393767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3783" tIns="46892" rIns="93783" bIns="46892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142851" y="2123292"/>
            <a:ext cx="779029" cy="393767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3783" tIns="46892" rIns="93783" bIns="46892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>
            <a:off x="142851" y="2805597"/>
            <a:ext cx="779029" cy="393767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3783" tIns="46892" rIns="93783" bIns="46892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142851" y="3487901"/>
            <a:ext cx="779029" cy="393767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3793" tIns="46897" rIns="93793" bIns="46897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142851" y="4170205"/>
            <a:ext cx="779029" cy="393767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3793" tIns="46897" rIns="93793" bIns="46897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1" name="AutoShape 10"/>
          <p:cNvSpPr>
            <a:spLocks noChangeArrowheads="1"/>
          </p:cNvSpPr>
          <p:nvPr/>
        </p:nvSpPr>
        <p:spPr bwMode="auto">
          <a:xfrm>
            <a:off x="142851" y="4852510"/>
            <a:ext cx="779029" cy="393767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3793" tIns="46897" rIns="93793" bIns="46897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2" name="AutoShape 11"/>
          <p:cNvSpPr>
            <a:spLocks noChangeArrowheads="1"/>
          </p:cNvSpPr>
          <p:nvPr/>
        </p:nvSpPr>
        <p:spPr bwMode="auto">
          <a:xfrm>
            <a:off x="142851" y="5534814"/>
            <a:ext cx="779029" cy="393767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3793" tIns="46897" rIns="93793" bIns="46897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234208" y="1493602"/>
            <a:ext cx="563094" cy="315693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wrap="none" lIns="93783" tIns="46892" rIns="93783" bIns="46892" anchor="ctr">
            <a:prstTxWarp prst="textNoShape">
              <a:avLst/>
            </a:prstTxWarp>
          </a:bodyPr>
          <a:lstStyle/>
          <a:p>
            <a:r>
              <a:rPr lang="en-US">
                <a:latin typeface="+mn-lt"/>
              </a:rPr>
              <a:t>SPK</a:t>
            </a:r>
          </a:p>
        </p:txBody>
      </p:sp>
      <p:sp>
        <p:nvSpPr>
          <p:cNvPr id="14" name="Text Box 13"/>
          <p:cNvSpPr txBox="1">
            <a:spLocks noChangeArrowheads="1"/>
          </p:cNvSpPr>
          <p:nvPr/>
        </p:nvSpPr>
        <p:spPr bwMode="auto">
          <a:xfrm>
            <a:off x="249157" y="2187788"/>
            <a:ext cx="543162" cy="313995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wrap="none" lIns="93783" tIns="46892" rIns="93783" bIns="46892" anchor="ctr">
            <a:prstTxWarp prst="textNoShape">
              <a:avLst/>
            </a:prstTxWarp>
          </a:bodyPr>
          <a:lstStyle/>
          <a:p>
            <a:r>
              <a:rPr lang="en-US">
                <a:latin typeface="+mn-lt"/>
              </a:rPr>
              <a:t>PcK</a:t>
            </a: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350481" y="2856515"/>
            <a:ext cx="370413" cy="315693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wrap="none" lIns="93783" tIns="46892" rIns="93783" bIns="46892" anchor="ctr">
            <a:prstTxWarp prst="textNoShape">
              <a:avLst/>
            </a:prstTxWarp>
          </a:bodyPr>
          <a:lstStyle/>
          <a:p>
            <a:r>
              <a:rPr lang="en-US">
                <a:latin typeface="+mn-lt"/>
              </a:rPr>
              <a:t>IK</a:t>
            </a:r>
          </a:p>
        </p:txBody>
      </p:sp>
      <p:sp>
        <p:nvSpPr>
          <p:cNvPr id="16" name="Text Box 15"/>
          <p:cNvSpPr txBox="1">
            <a:spLocks noChangeArrowheads="1"/>
          </p:cNvSpPr>
          <p:nvPr/>
        </p:nvSpPr>
        <p:spPr bwMode="auto">
          <a:xfrm>
            <a:off x="310616" y="3526938"/>
            <a:ext cx="450142" cy="315693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wrap="none" lIns="93783" tIns="46892" rIns="93783" bIns="46892" anchor="ctr">
            <a:prstTxWarp prst="textNoShape">
              <a:avLst/>
            </a:prstTxWarp>
          </a:bodyPr>
          <a:lstStyle/>
          <a:p>
            <a:r>
              <a:rPr lang="en-US">
                <a:latin typeface="+mn-lt"/>
              </a:rPr>
              <a:t>CK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317259" y="4214334"/>
            <a:ext cx="430210" cy="315693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wrap="none" lIns="93783" tIns="46892" rIns="93783" bIns="46892" anchor="ctr">
            <a:prstTxWarp prst="textNoShape">
              <a:avLst/>
            </a:prstTxWarp>
          </a:bodyPr>
          <a:lstStyle/>
          <a:p>
            <a:r>
              <a:rPr lang="en-US">
                <a:latin typeface="+mn-lt"/>
              </a:rPr>
              <a:t>FK</a:t>
            </a:r>
          </a:p>
        </p:txBody>
      </p:sp>
      <p:sp>
        <p:nvSpPr>
          <p:cNvPr id="18" name="Text Box 17"/>
          <p:cNvSpPr txBox="1">
            <a:spLocks noChangeArrowheads="1"/>
          </p:cNvSpPr>
          <p:nvPr/>
        </p:nvSpPr>
        <p:spPr bwMode="auto">
          <a:xfrm>
            <a:off x="147834" y="4906823"/>
            <a:ext cx="682688" cy="31399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3783" tIns="46892" rIns="93783" bIns="46892" anchor="ctr">
            <a:prstTxWarp prst="textNoShape">
              <a:avLst/>
            </a:prstTxWarp>
          </a:bodyPr>
          <a:lstStyle/>
          <a:p>
            <a:r>
              <a:rPr lang="en-US">
                <a:latin typeface="+mn-lt"/>
              </a:rPr>
              <a:t>SCLK</a:t>
            </a:r>
          </a:p>
        </p:txBody>
      </p:sp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237530" y="5567062"/>
            <a:ext cx="551466" cy="315693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wrap="none" lIns="93783" tIns="46892" rIns="93783" bIns="46892" anchor="ctr">
            <a:prstTxWarp prst="textNoShape">
              <a:avLst/>
            </a:prstTxWarp>
          </a:bodyPr>
          <a:lstStyle/>
          <a:p>
            <a:r>
              <a:rPr lang="en-US">
                <a:latin typeface="+mn-lt"/>
              </a:rPr>
              <a:t>LSK</a:t>
            </a:r>
          </a:p>
        </p:txBody>
      </p:sp>
      <p:sp>
        <p:nvSpPr>
          <p:cNvPr id="20" name="Line 23"/>
          <p:cNvSpPr>
            <a:spLocks noChangeShapeType="1"/>
          </p:cNvSpPr>
          <p:nvPr/>
        </p:nvSpPr>
        <p:spPr bwMode="auto">
          <a:xfrm flipH="1">
            <a:off x="843810" y="1598833"/>
            <a:ext cx="54482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3882" tIns="46941" rIns="93882" bIns="46941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1" name="Line 24"/>
          <p:cNvSpPr>
            <a:spLocks noChangeShapeType="1"/>
          </p:cNvSpPr>
          <p:nvPr/>
        </p:nvSpPr>
        <p:spPr bwMode="auto">
          <a:xfrm flipH="1">
            <a:off x="842150" y="2325266"/>
            <a:ext cx="54482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3882" tIns="46941" rIns="93882" bIns="46941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2" name="Line 25"/>
          <p:cNvSpPr>
            <a:spLocks noChangeShapeType="1"/>
          </p:cNvSpPr>
          <p:nvPr/>
        </p:nvSpPr>
        <p:spPr bwMode="auto">
          <a:xfrm flipH="1">
            <a:off x="840488" y="3012663"/>
            <a:ext cx="54482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3882" tIns="46941" rIns="93882" bIns="46941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3" name="Line 26"/>
          <p:cNvSpPr>
            <a:spLocks noChangeShapeType="1"/>
          </p:cNvSpPr>
          <p:nvPr/>
        </p:nvSpPr>
        <p:spPr bwMode="auto">
          <a:xfrm flipH="1">
            <a:off x="852116" y="3700059"/>
            <a:ext cx="54482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3882" tIns="46941" rIns="93882" bIns="46941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4" name="Line 27"/>
          <p:cNvSpPr>
            <a:spLocks noChangeShapeType="1"/>
          </p:cNvSpPr>
          <p:nvPr/>
        </p:nvSpPr>
        <p:spPr bwMode="auto">
          <a:xfrm flipH="1">
            <a:off x="850454" y="4360300"/>
            <a:ext cx="54482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3882" tIns="46941" rIns="93882" bIns="46941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5" name="Line 28"/>
          <p:cNvSpPr>
            <a:spLocks noChangeShapeType="1"/>
          </p:cNvSpPr>
          <p:nvPr/>
        </p:nvSpPr>
        <p:spPr bwMode="auto">
          <a:xfrm flipH="1">
            <a:off x="848794" y="5047695"/>
            <a:ext cx="54482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3882" tIns="46941" rIns="93882" bIns="46941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6" name="Line 29"/>
          <p:cNvSpPr>
            <a:spLocks noChangeShapeType="1"/>
          </p:cNvSpPr>
          <p:nvPr/>
        </p:nvSpPr>
        <p:spPr bwMode="auto">
          <a:xfrm flipH="1">
            <a:off x="847132" y="5721514"/>
            <a:ext cx="54482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3882" tIns="46941" rIns="93882" bIns="46941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7" name="Line 31"/>
          <p:cNvSpPr>
            <a:spLocks noChangeShapeType="1"/>
          </p:cNvSpPr>
          <p:nvPr/>
        </p:nvSpPr>
        <p:spPr bwMode="auto">
          <a:xfrm>
            <a:off x="1403582" y="3910521"/>
            <a:ext cx="705965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lIns="93882" tIns="46941" rIns="93882" bIns="46941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28" name="Line 23"/>
          <p:cNvSpPr>
            <a:spLocks noChangeShapeType="1"/>
          </p:cNvSpPr>
          <p:nvPr/>
        </p:nvSpPr>
        <p:spPr bwMode="auto">
          <a:xfrm flipV="1">
            <a:off x="1382786" y="1598190"/>
            <a:ext cx="0" cy="474523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3882" tIns="46941" rIns="93882" bIns="46941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pic>
        <p:nvPicPr>
          <p:cNvPr id="29" name="Picture 28" descr="12161398441887452118rgtaylor_csc_net_server.svg.m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0093" y="3076550"/>
            <a:ext cx="1392753" cy="1889225"/>
          </a:xfrm>
          <a:prstGeom prst="rect">
            <a:avLst/>
          </a:prstGeom>
        </p:spPr>
      </p:pic>
      <p:sp>
        <p:nvSpPr>
          <p:cNvPr id="30" name="Left-Right Arrow 29"/>
          <p:cNvSpPr/>
          <p:nvPr/>
        </p:nvSpPr>
        <p:spPr bwMode="auto">
          <a:xfrm>
            <a:off x="3200021" y="3863727"/>
            <a:ext cx="1947275" cy="236153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3891" tIns="46945" rIns="93891" bIns="46945" numCol="1" rtlCol="0" anchor="t" anchorCtr="0" compatLnSpc="1">
            <a:prstTxWarp prst="textNoShape">
              <a:avLst/>
            </a:prstTxWarp>
          </a:bodyPr>
          <a:lstStyle/>
          <a:p>
            <a:pPr algn="l" defTabSz="938906"/>
            <a:endParaRPr lang="en-US" sz="2500" b="0">
              <a:latin typeface="Times New Roman" pitchFamily="27" charset="0"/>
            </a:endParaRPr>
          </a:p>
        </p:txBody>
      </p:sp>
      <p:pic>
        <p:nvPicPr>
          <p:cNvPr id="31" name="Picture 30" descr="internet-m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1585" y="3391421"/>
            <a:ext cx="1246256" cy="1077746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3682220" y="3785010"/>
            <a:ext cx="942025" cy="341028"/>
          </a:xfrm>
          <a:prstGeom prst="rect">
            <a:avLst/>
          </a:prstGeom>
          <a:solidFill>
            <a:schemeClr val="bg1"/>
          </a:solidFill>
        </p:spPr>
        <p:txBody>
          <a:bodyPr wrap="none" lIns="93891" tIns="46945" rIns="93891" bIns="46945" rtlCol="0">
            <a:spAutoFit/>
          </a:bodyPr>
          <a:lstStyle/>
          <a:p>
            <a:r>
              <a:rPr lang="en-US" sz="1600">
                <a:latin typeface="+mn-lt"/>
              </a:rPr>
              <a:t>Internet</a:t>
            </a:r>
          </a:p>
        </p:txBody>
      </p:sp>
      <p:pic>
        <p:nvPicPr>
          <p:cNvPr id="33" name="Picture 32" descr="computer-1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7296" y="3233986"/>
            <a:ext cx="1557820" cy="157435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871568" y="2682962"/>
            <a:ext cx="1754147" cy="525694"/>
          </a:xfrm>
          <a:prstGeom prst="rect">
            <a:avLst/>
          </a:prstGeom>
          <a:noFill/>
        </p:spPr>
        <p:txBody>
          <a:bodyPr wrap="none" lIns="93891" tIns="46945" rIns="93891" bIns="46945" rtlCol="0">
            <a:spAutoFit/>
          </a:bodyPr>
          <a:lstStyle/>
          <a:p>
            <a:r>
              <a:rPr lang="en-US" dirty="0">
                <a:latin typeface="+mn-lt"/>
              </a:rPr>
              <a:t>User’s Computer</a:t>
            </a:r>
          </a:p>
          <a:p>
            <a:r>
              <a:rPr lang="en-US" dirty="0">
                <a:latin typeface="+mn-lt"/>
              </a:rPr>
              <a:t>with Web Browser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770563" y="2682962"/>
            <a:ext cx="1882387" cy="310250"/>
          </a:xfrm>
          <a:prstGeom prst="rect">
            <a:avLst/>
          </a:prstGeom>
          <a:noFill/>
        </p:spPr>
        <p:txBody>
          <a:bodyPr wrap="none" lIns="93891" tIns="46945" rIns="93891" bIns="46945" rtlCol="0">
            <a:spAutoFit/>
          </a:bodyPr>
          <a:lstStyle/>
          <a:p>
            <a:r>
              <a:rPr lang="en-US">
                <a:latin typeface="+mn-lt"/>
              </a:rPr>
              <a:t>WebGeocalc Server</a:t>
            </a:r>
          </a:p>
        </p:txBody>
      </p:sp>
      <p:pic>
        <p:nvPicPr>
          <p:cNvPr id="37" name="Picture 36" descr="Screen Shot 2016-01-25 at 9.23.48 A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077" y="4954712"/>
            <a:ext cx="3978932" cy="1664135"/>
          </a:xfrm>
          <a:prstGeom prst="rect">
            <a:avLst/>
          </a:prstGeom>
        </p:spPr>
      </p:pic>
      <p:pic>
        <p:nvPicPr>
          <p:cNvPr id="40" name="Picture 39" descr="Screen Shot 2016-01-25 at 9.28.21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7225" y="1187325"/>
            <a:ext cx="2627781" cy="2361531"/>
          </a:xfrm>
          <a:prstGeom prst="rect">
            <a:avLst/>
          </a:prstGeom>
        </p:spPr>
      </p:pic>
      <p:sp>
        <p:nvSpPr>
          <p:cNvPr id="41" name="Right Arrow 40"/>
          <p:cNvSpPr/>
          <p:nvPr/>
        </p:nvSpPr>
        <p:spPr bwMode="auto">
          <a:xfrm rot="19570058">
            <a:off x="6639517" y="3782890"/>
            <a:ext cx="623128" cy="236153"/>
          </a:xfrm>
          <a:prstGeom prst="rightArrow">
            <a:avLst/>
          </a:prstGeom>
          <a:solidFill>
            <a:srgbClr val="C0504D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3891" tIns="46945" rIns="93891" bIns="46945" numCol="1" rtlCol="0" anchor="t" anchorCtr="0" compatLnSpc="1">
            <a:prstTxWarp prst="textNoShape">
              <a:avLst/>
            </a:prstTxWarp>
          </a:bodyPr>
          <a:lstStyle/>
          <a:p>
            <a:pPr algn="l" defTabSz="938906"/>
            <a:endParaRPr lang="en-US" sz="2500" b="0">
              <a:latin typeface="Times New Roman" pitchFamily="27" charset="0"/>
            </a:endParaRPr>
          </a:p>
        </p:txBody>
      </p:sp>
      <p:sp>
        <p:nvSpPr>
          <p:cNvPr id="42" name="Right Arrow 41"/>
          <p:cNvSpPr/>
          <p:nvPr/>
        </p:nvSpPr>
        <p:spPr bwMode="auto">
          <a:xfrm rot="2261962">
            <a:off x="6633628" y="4267777"/>
            <a:ext cx="623128" cy="236153"/>
          </a:xfrm>
          <a:prstGeom prst="rightArrow">
            <a:avLst/>
          </a:prstGeom>
          <a:solidFill>
            <a:srgbClr val="C0504D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3891" tIns="46945" rIns="93891" bIns="46945" numCol="1" rtlCol="0" anchor="t" anchorCtr="0" compatLnSpc="1">
            <a:prstTxWarp prst="textNoShape">
              <a:avLst/>
            </a:prstTxWarp>
          </a:bodyPr>
          <a:lstStyle/>
          <a:p>
            <a:pPr algn="l" defTabSz="938906"/>
            <a:endParaRPr lang="en-US" sz="2500" b="0">
              <a:latin typeface="Times New Roman" pitchFamily="27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7220913" y="3627574"/>
            <a:ext cx="1305306" cy="264084"/>
          </a:xfrm>
          <a:prstGeom prst="rect">
            <a:avLst/>
          </a:prstGeom>
          <a:noFill/>
        </p:spPr>
        <p:txBody>
          <a:bodyPr wrap="none" lIns="93891" tIns="46945" rIns="93891" bIns="46945" rtlCol="0">
            <a:spAutoFit/>
          </a:bodyPr>
          <a:lstStyle/>
          <a:p>
            <a:r>
              <a:rPr lang="en-US" sz="1100">
                <a:latin typeface="+mn-lt"/>
              </a:rPr>
              <a:t>Numeric Results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7225596" y="4376033"/>
            <a:ext cx="1271430" cy="264084"/>
          </a:xfrm>
          <a:prstGeom prst="rect">
            <a:avLst/>
          </a:prstGeom>
          <a:noFill/>
        </p:spPr>
        <p:txBody>
          <a:bodyPr wrap="none" lIns="93891" tIns="46945" rIns="93891" bIns="46945" rtlCol="0">
            <a:spAutoFit/>
          </a:bodyPr>
          <a:lstStyle/>
          <a:p>
            <a:r>
              <a:rPr lang="en-US" sz="1100">
                <a:latin typeface="+mn-lt"/>
              </a:rPr>
              <a:t>Graphic Results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45" name="AutoShape 11"/>
          <p:cNvSpPr>
            <a:spLocks noChangeArrowheads="1"/>
          </p:cNvSpPr>
          <p:nvPr/>
        </p:nvSpPr>
        <p:spPr bwMode="auto">
          <a:xfrm>
            <a:off x="142851" y="6146541"/>
            <a:ext cx="779029" cy="393767"/>
          </a:xfrm>
          <a:prstGeom prst="flowChartOnlineStorage">
            <a:avLst/>
          </a:prstGeom>
          <a:solidFill>
            <a:srgbClr val="E6D684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lIns="93793" tIns="46897" rIns="93793" bIns="46897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46" name="Text Box 18"/>
          <p:cNvSpPr txBox="1">
            <a:spLocks noChangeArrowheads="1"/>
          </p:cNvSpPr>
          <p:nvPr/>
        </p:nvSpPr>
        <p:spPr bwMode="auto">
          <a:xfrm>
            <a:off x="237530" y="6178789"/>
            <a:ext cx="551466" cy="315693"/>
          </a:xfrm>
          <a:prstGeom prst="rect">
            <a:avLst/>
          </a:prstGeom>
          <a:solidFill>
            <a:srgbClr val="E6D684"/>
          </a:solidFill>
          <a:ln w="12700">
            <a:noFill/>
            <a:miter lim="800000"/>
            <a:headEnd/>
            <a:tailEnd/>
          </a:ln>
        </p:spPr>
        <p:txBody>
          <a:bodyPr wrap="none" lIns="93783" tIns="46892" rIns="93783" bIns="46892" anchor="ctr">
            <a:prstTxWarp prst="textNoShape">
              <a:avLst/>
            </a:prstTxWarp>
          </a:bodyPr>
          <a:lstStyle/>
          <a:p>
            <a:r>
              <a:rPr lang="en-US">
                <a:latin typeface="+mn-lt"/>
              </a:rPr>
              <a:t>DSK</a:t>
            </a:r>
          </a:p>
        </p:txBody>
      </p:sp>
      <p:sp>
        <p:nvSpPr>
          <p:cNvPr id="47" name="Line 29"/>
          <p:cNvSpPr>
            <a:spLocks noChangeShapeType="1"/>
          </p:cNvSpPr>
          <p:nvPr/>
        </p:nvSpPr>
        <p:spPr bwMode="auto">
          <a:xfrm flipH="1">
            <a:off x="847132" y="6333241"/>
            <a:ext cx="544822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lIns="93882" tIns="46941" rIns="93882" bIns="46941" anchor="ctr">
            <a:prstTxWarp prst="textNoShape">
              <a:avLst/>
            </a:prstTxWarp>
          </a:bodyPr>
          <a:lstStyle/>
          <a:p>
            <a:endParaRPr lang="en-US">
              <a:latin typeface="+mn-lt"/>
            </a:endParaRPr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96046A33-E52A-4744-9C2C-77218A0B95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20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9324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10" name="Rectangle 7"/>
          <p:cNvSpPr>
            <a:spLocks noGrp="1" noChangeArrowheads="1"/>
          </p:cNvSpPr>
          <p:nvPr>
            <p:ph type="title"/>
          </p:nvPr>
        </p:nvSpPr>
        <p:spPr>
          <a:xfrm>
            <a:off x="2381250" y="379413"/>
            <a:ext cx="6538913" cy="474662"/>
          </a:xfrm>
        </p:spPr>
        <p:txBody>
          <a:bodyPr/>
          <a:lstStyle/>
          <a:p>
            <a:r>
              <a:rPr lang="en-US" sz="3200"/>
              <a:t>SPICE System Characteristics - 1</a:t>
            </a:r>
          </a:p>
        </p:txBody>
      </p:sp>
      <p:sp>
        <p:nvSpPr>
          <p:cNvPr id="471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/>
              <a:t>Overview of SPICE</a:t>
            </a:r>
          </a:p>
        </p:txBody>
      </p:sp>
      <p:sp>
        <p:nvSpPr>
          <p:cNvPr id="47109" name="Rectangle 6"/>
          <p:cNvSpPr>
            <a:spLocks noChangeArrowheads="1"/>
          </p:cNvSpPr>
          <p:nvPr/>
        </p:nvSpPr>
        <p:spPr bwMode="auto">
          <a:xfrm>
            <a:off x="1568450" y="603250"/>
            <a:ext cx="25400" cy="3937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65150" y="1872456"/>
            <a:ext cx="8458200" cy="4724400"/>
          </a:xfrm>
        </p:spPr>
        <p:txBody>
          <a:bodyPr/>
          <a:lstStyle/>
          <a:p>
            <a:pPr marL="222268" indent="-222268">
              <a:lnSpc>
                <a:spcPct val="88000"/>
              </a:lnSpc>
              <a:spcBef>
                <a:spcPct val="43000"/>
              </a:spcBef>
            </a:pPr>
            <a:r>
              <a:rPr lang="en-US" sz="2400"/>
              <a:t>SPICE Toolkit software is portable between computers</a:t>
            </a:r>
          </a:p>
          <a:p>
            <a:pPr marL="222268" indent="-222268">
              <a:lnSpc>
                <a:spcPct val="88000"/>
              </a:lnSpc>
              <a:spcBef>
                <a:spcPct val="43000"/>
              </a:spcBef>
            </a:pPr>
            <a:r>
              <a:rPr lang="en-US" sz="2400"/>
              <a:t>New Toolkits are released irregularly, when enough new capability warrants it</a:t>
            </a:r>
          </a:p>
          <a:p>
            <a:pPr marL="222268" indent="-222268">
              <a:lnSpc>
                <a:spcPct val="88000"/>
              </a:lnSpc>
              <a:spcBef>
                <a:spcPct val="43000"/>
              </a:spcBef>
            </a:pPr>
            <a:r>
              <a:rPr lang="en-US" sz="2400"/>
              <a:t>Code is very well tested before being released to users</a:t>
            </a:r>
          </a:p>
          <a:p>
            <a:pPr marL="222268" indent="-222268">
              <a:lnSpc>
                <a:spcPct val="88000"/>
              </a:lnSpc>
              <a:spcBef>
                <a:spcPct val="43000"/>
              </a:spcBef>
            </a:pPr>
            <a:r>
              <a:rPr lang="en-US" sz="2400"/>
              <a:t>New Toolkits are always 100% backwards compatible</a:t>
            </a:r>
          </a:p>
          <a:p>
            <a:pPr marL="222268" indent="-222268">
              <a:lnSpc>
                <a:spcPct val="88000"/>
              </a:lnSpc>
              <a:spcBef>
                <a:spcPct val="43000"/>
              </a:spcBef>
            </a:pPr>
            <a:r>
              <a:rPr lang="en-US" sz="2400"/>
              <a:t>Source code is provided, and is well documented</a:t>
            </a:r>
          </a:p>
          <a:p>
            <a:pPr marL="222268" indent="-222268">
              <a:lnSpc>
                <a:spcPct val="88000"/>
              </a:lnSpc>
              <a:spcBef>
                <a:spcPct val="43000"/>
              </a:spcBef>
            </a:pPr>
            <a:r>
              <a:rPr lang="en-US" sz="2400"/>
              <a:t>Extensive user-oriented documentation is provided</a:t>
            </a:r>
          </a:p>
          <a:p>
            <a:pPr marL="234616" indent="-234616">
              <a:lnSpc>
                <a:spcPct val="88000"/>
              </a:lnSpc>
              <a:spcBef>
                <a:spcPct val="43000"/>
              </a:spcBef>
            </a:pPr>
            <a:r>
              <a:rPr lang="en-US"/>
              <a:t>Software includes built-in exception handling</a:t>
            </a:r>
          </a:p>
          <a:p>
            <a:pPr lvl="1">
              <a:lnSpc>
                <a:spcPct val="88000"/>
              </a:lnSpc>
              <a:spcBef>
                <a:spcPct val="43000"/>
              </a:spcBef>
            </a:pPr>
            <a:r>
              <a:rPr lang="en-US"/>
              <a:t>Catches most invalid inputs </a:t>
            </a:r>
          </a:p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2BF568-4E26-7147-8ED0-1BC5D0DD8F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21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7503613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7" name="Rectangle 6"/>
          <p:cNvSpPr>
            <a:spLocks noGrp="1" noChangeArrowheads="1"/>
          </p:cNvSpPr>
          <p:nvPr>
            <p:ph type="title"/>
          </p:nvPr>
        </p:nvSpPr>
        <p:spPr>
          <a:xfrm>
            <a:off x="2379663" y="430213"/>
            <a:ext cx="6538912" cy="474662"/>
          </a:xfrm>
        </p:spPr>
        <p:txBody>
          <a:bodyPr/>
          <a:lstStyle/>
          <a:p>
            <a:r>
              <a:rPr lang="en-US" sz="3200"/>
              <a:t>SPICE System Characteristics - 2</a:t>
            </a:r>
          </a:p>
        </p:txBody>
      </p:sp>
      <p:sp>
        <p:nvSpPr>
          <p:cNvPr id="4915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/>
              <a:t>Overview of SPICE</a:t>
            </a:r>
          </a:p>
        </p:txBody>
      </p:sp>
      <p:sp>
        <p:nvSpPr>
          <p:cNvPr id="8" name="Rectangle 7"/>
          <p:cNvSpPr>
            <a:spLocks noGrp="1" noChangeArrowheads="1"/>
          </p:cNvSpPr>
          <p:nvPr/>
        </p:nvSpPr>
        <p:spPr bwMode="auto">
          <a:xfrm>
            <a:off x="717550" y="2024856"/>
            <a:ext cx="8183384" cy="352448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61741" tIns="24696" rIns="61741" bIns="24696" numCol="1" anchor="t" anchorCtr="0" compatLnSpc="1">
            <a:prstTxWarp prst="textNoShape">
              <a:avLst/>
            </a:prstTxWarp>
            <a:spAutoFit/>
          </a:bodyPr>
          <a:lstStyle>
            <a:lvl1pPr marL="285750" indent="-285750" algn="l" defTabSz="912813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2400" b="1">
                <a:solidFill>
                  <a:schemeClr val="tx1"/>
                </a:solidFill>
                <a:latin typeface="Arial" pitchFamily="32" charset="0"/>
                <a:ea typeface="+mn-ea"/>
                <a:cs typeface="+mn-cs"/>
              </a:defRPr>
            </a:lvl1pPr>
            <a:lvl2pPr marL="684213" indent="-227013" algn="l" defTabSz="912813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b="1">
                <a:solidFill>
                  <a:schemeClr val="tx1"/>
                </a:solidFill>
                <a:latin typeface="Arial" pitchFamily="32" charset="0"/>
                <a:ea typeface="+mn-ea"/>
              </a:defRPr>
            </a:lvl2pPr>
            <a:lvl3pPr marL="1141413" indent="-228600" algn="l" defTabSz="912813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»"/>
              <a:defRPr b="1">
                <a:solidFill>
                  <a:schemeClr val="tx1"/>
                </a:solidFill>
                <a:latin typeface="Arial" pitchFamily="32" charset="0"/>
                <a:ea typeface="+mn-ea"/>
              </a:defRPr>
            </a:lvl3pPr>
            <a:lvl4pPr marL="1539875" indent="-169863" algn="l" defTabSz="912813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•"/>
              <a:defRPr sz="1400" b="1">
                <a:solidFill>
                  <a:schemeClr val="tx1"/>
                </a:solidFill>
                <a:latin typeface="Arial" pitchFamily="32" charset="0"/>
                <a:ea typeface="+mn-ea"/>
              </a:defRPr>
            </a:lvl4pPr>
            <a:lvl5pPr marL="1997075" indent="-171450" algn="l" defTabSz="912813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Arial" pitchFamily="32" charset="0"/>
                <a:ea typeface="+mn-ea"/>
              </a:defRPr>
            </a:lvl5pPr>
            <a:lvl6pPr marL="2454275" indent="-171450" algn="l" defTabSz="912813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6pPr>
            <a:lvl7pPr marL="2911475" indent="-171450" algn="l" defTabSz="912813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7pPr>
            <a:lvl8pPr marL="3368675" indent="-171450" algn="l" defTabSz="912813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8pPr>
            <a:lvl9pPr marL="3825875" indent="-171450" algn="l" defTabSz="912813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SzPct val="100000"/>
              <a:buChar char="–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234616" indent="-234616">
              <a:lnSpc>
                <a:spcPct val="88000"/>
              </a:lnSpc>
              <a:spcBef>
                <a:spcPct val="43000"/>
              </a:spcBef>
            </a:pPr>
            <a:r>
              <a:rPr lang="en-US"/>
              <a:t>All numeric computations are double precision</a:t>
            </a:r>
          </a:p>
          <a:p>
            <a:pPr marL="234616" indent="-234616">
              <a:lnSpc>
                <a:spcPct val="88000"/>
              </a:lnSpc>
              <a:spcBef>
                <a:spcPct val="43000"/>
              </a:spcBef>
            </a:pPr>
            <a:r>
              <a:rPr lang="en-US"/>
              <a:t>Kernel files are portable between computers</a:t>
            </a:r>
          </a:p>
          <a:p>
            <a:pPr marL="234616" indent="-234616">
              <a:lnSpc>
                <a:spcPct val="88000"/>
              </a:lnSpc>
              <a:spcBef>
                <a:spcPct val="43000"/>
              </a:spcBef>
            </a:pPr>
            <a:r>
              <a:rPr lang="en-US"/>
              <a:t>Kernel files are separable</a:t>
            </a:r>
          </a:p>
          <a:p>
            <a:pPr lvl="1">
              <a:lnSpc>
                <a:spcPct val="88000"/>
              </a:lnSpc>
              <a:spcBef>
                <a:spcPct val="43000"/>
              </a:spcBef>
            </a:pPr>
            <a:r>
              <a:rPr lang="en-US" sz="1800"/>
              <a:t>Use only those you need for a particular application</a:t>
            </a:r>
          </a:p>
          <a:p>
            <a:pPr>
              <a:lnSpc>
                <a:spcPct val="80000"/>
              </a:lnSpc>
            </a:pPr>
            <a:r>
              <a:rPr lang="en-US"/>
              <a:t>SPICE kernels and software are free of licensing and U.S. ITAR restrictions</a:t>
            </a:r>
          </a:p>
          <a:p>
            <a:pPr lvl="1">
              <a:lnSpc>
                <a:spcPct val="80000"/>
              </a:lnSpc>
            </a:pPr>
            <a:r>
              <a:rPr lang="en-US" sz="1800"/>
              <a:t>Everyone is free to use SPICE</a:t>
            </a:r>
          </a:p>
          <a:p>
            <a:pPr>
              <a:lnSpc>
                <a:spcPct val="80000"/>
              </a:lnSpc>
            </a:pPr>
            <a:endParaRPr lang="en-US"/>
          </a:p>
          <a:p>
            <a:pPr>
              <a:lnSpc>
                <a:spcPct val="80000"/>
              </a:lnSpc>
            </a:pPr>
            <a:r>
              <a:rPr lang="en-US"/>
              <a:t>No cost to individual end users</a:t>
            </a:r>
          </a:p>
        </p:txBody>
      </p:sp>
      <p:pic>
        <p:nvPicPr>
          <p:cNvPr id="2" name="Picture 1" descr="Smiley-face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9150" y="5072856"/>
            <a:ext cx="689512" cy="69832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07BBEE3-A660-434A-95AA-E73CEB29E6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22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266182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3" name="Rectangle 3"/>
          <p:cNvSpPr>
            <a:spLocks noGrp="1" noChangeArrowheads="1"/>
          </p:cNvSpPr>
          <p:nvPr>
            <p:ph type="title"/>
          </p:nvPr>
        </p:nvSpPr>
        <p:spPr>
          <a:xfrm>
            <a:off x="2927350" y="347663"/>
            <a:ext cx="5257800" cy="990600"/>
          </a:xfrm>
        </p:spPr>
        <p:txBody>
          <a:bodyPr wrap="square" lIns="93891" tIns="46945" rIns="93891" bIns="46945"/>
          <a:lstStyle/>
          <a:p>
            <a:r>
              <a:rPr lang="en-US"/>
              <a:t>Supported Environments</a:t>
            </a:r>
          </a:p>
        </p:txBody>
      </p:sp>
      <p:sp>
        <p:nvSpPr>
          <p:cNvPr id="53252" name="Rectangle 2"/>
          <p:cNvSpPr>
            <a:spLocks noGrp="1" noChangeArrowheads="1"/>
          </p:cNvSpPr>
          <p:nvPr>
            <p:ph idx="1"/>
          </p:nvPr>
        </p:nvSpPr>
        <p:spPr>
          <a:xfrm>
            <a:off x="701674" y="1889125"/>
            <a:ext cx="8093075" cy="4435475"/>
          </a:xfrm>
          <a:noFill/>
        </p:spPr>
        <p:txBody>
          <a:bodyPr lIns="92912" rIns="92912"/>
          <a:lstStyle/>
          <a:p>
            <a:pPr>
              <a:lnSpc>
                <a:spcPct val="80000"/>
              </a:lnSpc>
            </a:pPr>
            <a:r>
              <a:rPr lang="en-US" dirty="0"/>
              <a:t>The SPICE Toolkit has been ported to many popular “environments”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Each environment is characterized by… 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Language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Hardware type (platform)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Operating System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Compiler (where applicable)</a:t>
            </a:r>
          </a:p>
          <a:p>
            <a:pPr lvl="2">
              <a:lnSpc>
                <a:spcPct val="80000"/>
              </a:lnSpc>
            </a:pPr>
            <a:r>
              <a:rPr lang="en-US" dirty="0"/>
              <a:t>Selected compilation options (32-bit or 64-bit)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NAIF provides separate, ready-built SPICE Toolkit packages for each supported environment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If you need to port the Toolkit to a new environment yourself, consult with NAIF staff first</a:t>
            </a:r>
          </a:p>
        </p:txBody>
      </p:sp>
      <p:sp>
        <p:nvSpPr>
          <p:cNvPr id="5325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/>
              <a:t>Overview of SPICE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55621B7-773A-954B-96A3-3141A50CD93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23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4" name="Rectangle 2"/>
          <p:cNvSpPr>
            <a:spLocks noGrp="1" noChangeArrowheads="1"/>
          </p:cNvSpPr>
          <p:nvPr>
            <p:ph type="title"/>
          </p:nvPr>
        </p:nvSpPr>
        <p:spPr>
          <a:xfrm>
            <a:off x="2050765" y="381000"/>
            <a:ext cx="7314183" cy="436879"/>
          </a:xfrm>
          <a:noFill/>
        </p:spPr>
        <p:txBody>
          <a:bodyPr/>
          <a:lstStyle/>
          <a:p>
            <a:r>
              <a:rPr lang="en-US" sz="2800" dirty="0"/>
              <a:t>What “Vehicle” Types Can Be Supported?</a:t>
            </a:r>
            <a:endParaRPr lang="en-US" dirty="0"/>
          </a:p>
        </p:txBody>
      </p:sp>
      <p:sp>
        <p:nvSpPr>
          <p:cNvPr id="6144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701675" y="1598613"/>
            <a:ext cx="3900488" cy="3582987"/>
          </a:xfrm>
          <a:noFill/>
        </p:spPr>
        <p:txBody>
          <a:bodyPr lIns="92912" rIns="92912"/>
          <a:lstStyle/>
          <a:p>
            <a:r>
              <a:rPr lang="en-US" sz="2400" dirty="0"/>
              <a:t>Cruise/Flyby</a:t>
            </a:r>
          </a:p>
          <a:p>
            <a:pPr lvl="1"/>
            <a:r>
              <a:rPr lang="en-US" sz="1500" dirty="0"/>
              <a:t>Remote sensing</a:t>
            </a:r>
          </a:p>
          <a:p>
            <a:pPr lvl="1"/>
            <a:r>
              <a:rPr lang="en-US" sz="1500" dirty="0"/>
              <a:t>In-situ measurement</a:t>
            </a:r>
          </a:p>
          <a:p>
            <a:pPr lvl="1"/>
            <a:r>
              <a:rPr lang="en-US" sz="1500" dirty="0"/>
              <a:t>Instrument calibration</a:t>
            </a:r>
          </a:p>
          <a:p>
            <a:pPr lvl="1">
              <a:buFontTx/>
              <a:buNone/>
            </a:pPr>
            <a:endParaRPr lang="en-US" sz="1600" dirty="0"/>
          </a:p>
          <a:p>
            <a:r>
              <a:rPr lang="en-US" sz="2400" dirty="0"/>
              <a:t>Orbiters</a:t>
            </a:r>
          </a:p>
          <a:p>
            <a:pPr lvl="1"/>
            <a:r>
              <a:rPr lang="en-US" sz="1500" dirty="0"/>
              <a:t>Remote sensing</a:t>
            </a:r>
          </a:p>
          <a:p>
            <a:pPr lvl="1"/>
            <a:r>
              <a:rPr lang="en-US" sz="1500" dirty="0"/>
              <a:t>In-situ measurement</a:t>
            </a:r>
          </a:p>
          <a:p>
            <a:pPr lvl="1"/>
            <a:r>
              <a:rPr lang="en-US" sz="1500" dirty="0"/>
              <a:t>Communications relay</a:t>
            </a:r>
          </a:p>
          <a:p>
            <a:endParaRPr lang="en-US" sz="2000" dirty="0"/>
          </a:p>
          <a:p>
            <a:pPr>
              <a:buSzTx/>
            </a:pPr>
            <a:r>
              <a:rPr lang="en-US" sz="2400" dirty="0"/>
              <a:t>Balloons</a:t>
            </a:r>
            <a:r>
              <a:rPr lang="en-US" sz="2400" b="0" dirty="0"/>
              <a:t>*</a:t>
            </a:r>
          </a:p>
          <a:p>
            <a:pPr lvl="1">
              <a:buSzTx/>
            </a:pPr>
            <a:r>
              <a:rPr lang="en-US" sz="1800" dirty="0"/>
              <a:t>Remote sensing</a:t>
            </a:r>
          </a:p>
          <a:p>
            <a:pPr lvl="1">
              <a:buSzTx/>
            </a:pPr>
            <a:r>
              <a:rPr lang="en-US" sz="1800" dirty="0"/>
              <a:t>In-situ measurements</a:t>
            </a:r>
            <a:endParaRPr lang="en-US" sz="1600" dirty="0"/>
          </a:p>
          <a:p>
            <a:endParaRPr lang="en-US" sz="2000" dirty="0"/>
          </a:p>
        </p:txBody>
      </p:sp>
      <p:sp>
        <p:nvSpPr>
          <p:cNvPr id="61446" name="Rectangle 4"/>
          <p:cNvSpPr>
            <a:spLocks noGrp="1" noChangeArrowheads="1"/>
          </p:cNvSpPr>
          <p:nvPr>
            <p:ph sz="half" idx="2"/>
          </p:nvPr>
        </p:nvSpPr>
        <p:spPr>
          <a:xfrm>
            <a:off x="4991100" y="1600200"/>
            <a:ext cx="3956050" cy="5072856"/>
          </a:xfrm>
          <a:noFill/>
        </p:spPr>
        <p:txBody>
          <a:bodyPr lIns="92912" rIns="92912"/>
          <a:lstStyle/>
          <a:p>
            <a:pPr>
              <a:lnSpc>
                <a:spcPct val="80000"/>
              </a:lnSpc>
            </a:pPr>
            <a:r>
              <a:rPr lang="en-US" sz="2400"/>
              <a:t>Landers</a:t>
            </a:r>
          </a:p>
          <a:p>
            <a:pPr lvl="1">
              <a:lnSpc>
                <a:spcPct val="80000"/>
              </a:lnSpc>
            </a:pPr>
            <a:r>
              <a:rPr lang="en-US" sz="1500"/>
              <a:t>Remote sensing</a:t>
            </a:r>
          </a:p>
          <a:p>
            <a:pPr lvl="1">
              <a:lnSpc>
                <a:spcPct val="80000"/>
              </a:lnSpc>
            </a:pPr>
            <a:r>
              <a:rPr lang="en-US" sz="1500"/>
              <a:t>In-situ measurements</a:t>
            </a:r>
          </a:p>
          <a:p>
            <a:pPr lvl="1">
              <a:lnSpc>
                <a:spcPct val="80000"/>
              </a:lnSpc>
            </a:pPr>
            <a:r>
              <a:rPr lang="en-US" sz="1500"/>
              <a:t>Rover or balloon relay</a:t>
            </a:r>
          </a:p>
          <a:p>
            <a:pPr lvl="1">
              <a:lnSpc>
                <a:spcPct val="80000"/>
              </a:lnSpc>
            </a:pPr>
            <a:endParaRPr lang="en-US" sz="1500"/>
          </a:p>
          <a:p>
            <a:pPr lvl="1">
              <a:lnSpc>
                <a:spcPct val="80000"/>
              </a:lnSpc>
            </a:pPr>
            <a:endParaRPr lang="en-US" sz="1500"/>
          </a:p>
          <a:p>
            <a:pPr>
              <a:lnSpc>
                <a:spcPct val="80000"/>
              </a:lnSpc>
            </a:pPr>
            <a:r>
              <a:rPr lang="en-US" sz="2400"/>
              <a:t>Rovers</a:t>
            </a:r>
          </a:p>
          <a:p>
            <a:pPr lvl="1">
              <a:lnSpc>
                <a:spcPct val="80000"/>
              </a:lnSpc>
            </a:pPr>
            <a:r>
              <a:rPr lang="en-US" sz="1500"/>
              <a:t>Remote sensing</a:t>
            </a:r>
          </a:p>
          <a:p>
            <a:pPr lvl="1">
              <a:lnSpc>
                <a:spcPct val="80000"/>
              </a:lnSpc>
            </a:pPr>
            <a:r>
              <a:rPr lang="en-US" sz="1500"/>
              <a:t>In-situ sensing</a:t>
            </a:r>
          </a:p>
          <a:p>
            <a:pPr lvl="1">
              <a:lnSpc>
                <a:spcPct val="80000"/>
              </a:lnSpc>
            </a:pPr>
            <a:r>
              <a:rPr lang="en-US" sz="1500"/>
              <a:t>Local terrain characterization</a:t>
            </a:r>
          </a:p>
          <a:p>
            <a:pPr>
              <a:lnSpc>
                <a:spcPct val="80000"/>
              </a:lnSpc>
            </a:pPr>
            <a:endParaRPr lang="en-US" sz="2000"/>
          </a:p>
          <a:p>
            <a:pPr>
              <a:lnSpc>
                <a:spcPct val="80000"/>
              </a:lnSpc>
            </a:pPr>
            <a:r>
              <a:rPr lang="en-US" sz="2400"/>
              <a:t>Terrestrial applications</a:t>
            </a:r>
          </a:p>
          <a:p>
            <a:pPr lvl="1">
              <a:lnSpc>
                <a:spcPct val="80000"/>
              </a:lnSpc>
            </a:pPr>
            <a:r>
              <a:rPr lang="en-US" sz="1700"/>
              <a:t>Ephemerides for telescopes</a:t>
            </a:r>
          </a:p>
          <a:p>
            <a:pPr lvl="1">
              <a:lnSpc>
                <a:spcPct val="80000"/>
              </a:lnSpc>
            </a:pPr>
            <a:r>
              <a:rPr lang="en-US" sz="1700"/>
              <a:t>Radiometric tracking &amp; </a:t>
            </a:r>
            <a:r>
              <a:rPr lang="en-US" sz="1700" err="1"/>
              <a:t>comm</a:t>
            </a:r>
            <a:endParaRPr lang="en-US" sz="1700"/>
          </a:p>
          <a:p>
            <a:pPr lvl="1">
              <a:lnSpc>
                <a:spcPct val="80000"/>
              </a:lnSpc>
            </a:pPr>
            <a:r>
              <a:rPr lang="en-US" sz="1700"/>
              <a:t>Optical tracking &amp; </a:t>
            </a:r>
            <a:r>
              <a:rPr lang="en-US" sz="1700" err="1"/>
              <a:t>comm</a:t>
            </a:r>
            <a:endParaRPr lang="en-US" sz="1700"/>
          </a:p>
        </p:txBody>
      </p:sp>
      <p:sp>
        <p:nvSpPr>
          <p:cNvPr id="61442" name="Footer Placeholder 4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/>
              <a:t>Overview of SPICE</a:t>
            </a:r>
          </a:p>
        </p:txBody>
      </p:sp>
      <p:sp>
        <p:nvSpPr>
          <p:cNvPr id="61447" name="Text Box 5"/>
          <p:cNvSpPr txBox="1">
            <a:spLocks noChangeArrowheads="1"/>
          </p:cNvSpPr>
          <p:nvPr/>
        </p:nvSpPr>
        <p:spPr bwMode="auto">
          <a:xfrm>
            <a:off x="3808413" y="6823075"/>
            <a:ext cx="1743075" cy="2746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0"/>
              <a:t>* Not yet demonstrated</a:t>
            </a:r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238BC0-82A8-EE40-B6B4-E3A1A7EEE60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1F676F-F54D-8045-98CD-B964908893A1}" type="slidenum">
              <a:rPr lang="en-US" smtClean="0"/>
              <a:pPr>
                <a:defRPr/>
              </a:pPr>
              <a:t>24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274" y="393700"/>
            <a:ext cx="6997340" cy="494459"/>
          </a:xfrm>
        </p:spPr>
        <p:txBody>
          <a:bodyPr/>
          <a:lstStyle/>
          <a:p>
            <a:r>
              <a:rPr lang="en-US"/>
              <a:t>More Than Just Planetary Science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Today SPICE is used well beyond just planetary science missions.</a:t>
            </a:r>
          </a:p>
          <a:p>
            <a:pPr lvl="1"/>
            <a:r>
              <a:rPr lang="en-US" dirty="0"/>
              <a:t>Heliophysics</a:t>
            </a:r>
          </a:p>
          <a:p>
            <a:pPr lvl="1"/>
            <a:r>
              <a:rPr lang="en-US" dirty="0"/>
              <a:t>Earth science</a:t>
            </a:r>
          </a:p>
          <a:p>
            <a:pPr lvl="1"/>
            <a:r>
              <a:rPr lang="en-US" dirty="0"/>
              <a:t>Observations from terrestrial observatories</a:t>
            </a:r>
          </a:p>
          <a:p>
            <a:pPr lvl="1"/>
            <a:r>
              <a:rPr lang="en-US" dirty="0"/>
              <a:t>Space technology demos</a:t>
            </a:r>
          </a:p>
          <a:p>
            <a:pPr lvl="1"/>
            <a:r>
              <a:rPr lang="en-US" dirty="0"/>
              <a:t>Planetariums</a:t>
            </a:r>
          </a:p>
          <a:p>
            <a:pPr lvl="1"/>
            <a:r>
              <a:rPr lang="en-US" dirty="0"/>
              <a:t>Probably still more</a:t>
            </a:r>
            <a:r>
              <a:rPr lang="is-IS" dirty="0"/>
              <a:t>…?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2E7142-56B6-7240-9632-0674C6F8ACD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25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83501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Overview of SPICE</a:t>
            </a: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12583" y="1810507"/>
            <a:ext cx="7629767" cy="4723062"/>
          </a:xfrm>
          <a:noFill/>
        </p:spPr>
        <p:txBody>
          <a:bodyPr lIns="92912" rIns="92912"/>
          <a:lstStyle/>
          <a:p>
            <a:pPr>
              <a:lnSpc>
                <a:spcPct val="80000"/>
              </a:lnSpc>
            </a:pPr>
            <a:r>
              <a:rPr lang="en-US" dirty="0"/>
              <a:t>A SPICE precursor was initiated in 1984 as part of a major initiative to improve archiving and distribution of space science data in all NASA disciplines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Responsibility for leading SPICE development  was assigned to the newly-created Navigation and Ancillary Information Facility (NAIF), located at the Jet Propulsion Laboratory</a:t>
            </a:r>
          </a:p>
          <a:p>
            <a:pPr>
              <a:lnSpc>
                <a:spcPct val="80000"/>
              </a:lnSpc>
            </a:pPr>
            <a:endParaRPr lang="en-US" dirty="0"/>
          </a:p>
          <a:p>
            <a:pPr>
              <a:lnSpc>
                <a:spcPct val="80000"/>
              </a:lnSpc>
            </a:pPr>
            <a:r>
              <a:rPr lang="en-US" dirty="0"/>
              <a:t>Today’s SPICE system dates from about 1991</a:t>
            </a:r>
          </a:p>
          <a:p>
            <a:pPr>
              <a:lnSpc>
                <a:spcPct val="80000"/>
              </a:lnSpc>
            </a:pPr>
            <a:endParaRPr lang="en-US" dirty="0"/>
          </a:p>
        </p:txBody>
      </p:sp>
      <p:sp>
        <p:nvSpPr>
          <p:cNvPr id="16389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035" y="393589"/>
            <a:ext cx="1593616" cy="505488"/>
          </a:xfrm>
        </p:spPr>
        <p:txBody>
          <a:bodyPr/>
          <a:lstStyle/>
          <a:p>
            <a:r>
              <a:rPr lang="en-US"/>
              <a:t>History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0C6B86-9013-3745-AFE3-73A8D199E7F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26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1540172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/>
              <a:t>Overview of SPICE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19" y="1495637"/>
            <a:ext cx="8172062" cy="2591124"/>
          </a:xfrm>
        </p:spPr>
        <p:txBody>
          <a:bodyPr/>
          <a:lstStyle/>
          <a:p>
            <a:r>
              <a:rPr lang="en-US" sz="2100"/>
              <a:t>The original focus of SPICE was on ancillary data and associated software needed by planetary scientists for:</a:t>
            </a:r>
          </a:p>
          <a:p>
            <a:pPr lvl="1"/>
            <a:r>
              <a:rPr lang="en-US" sz="1600">
                <a:solidFill>
                  <a:schemeClr val="accent2"/>
                </a:solidFill>
              </a:rPr>
              <a:t>science data analysis, both during and after the mission operations</a:t>
            </a:r>
          </a:p>
          <a:p>
            <a:pPr lvl="1"/>
            <a:r>
              <a:rPr lang="en-US" sz="1600">
                <a:solidFill>
                  <a:srgbClr val="063DE8"/>
                </a:solidFill>
              </a:rPr>
              <a:t>science archive preparation</a:t>
            </a:r>
          </a:p>
        </p:txBody>
      </p:sp>
      <p:sp>
        <p:nvSpPr>
          <p:cNvPr id="17418" name="Text Box 11"/>
          <p:cNvSpPr txBox="1">
            <a:spLocks noChangeArrowheads="1"/>
          </p:cNvSpPr>
          <p:nvPr/>
        </p:nvSpPr>
        <p:spPr bwMode="auto">
          <a:xfrm>
            <a:off x="5147296" y="5831670"/>
            <a:ext cx="1557820" cy="5256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3891" tIns="46945" rIns="93891" bIns="46945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63DE8"/>
                </a:solidFill>
                <a:latin typeface="+mn-lt"/>
              </a:rPr>
              <a:t>Initial science data analysis</a:t>
            </a:r>
          </a:p>
        </p:txBody>
      </p:sp>
      <p:sp>
        <p:nvSpPr>
          <p:cNvPr id="17419" name="Text Box 12"/>
          <p:cNvSpPr txBox="1">
            <a:spLocks noChangeArrowheads="1"/>
          </p:cNvSpPr>
          <p:nvPr/>
        </p:nvSpPr>
        <p:spPr bwMode="auto">
          <a:xfrm>
            <a:off x="7639808" y="5831670"/>
            <a:ext cx="1617861" cy="5256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3891" tIns="46945" rIns="93891" bIns="46945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chemeClr val="accent2"/>
                </a:solidFill>
                <a:latin typeface="+mn-lt"/>
              </a:rPr>
              <a:t>Post-mission</a:t>
            </a:r>
          </a:p>
          <a:p>
            <a:r>
              <a:rPr lang="en-US">
                <a:solidFill>
                  <a:schemeClr val="accent2"/>
                </a:solidFill>
                <a:latin typeface="+mn-lt"/>
              </a:rPr>
              <a:t>data analysis</a:t>
            </a:r>
          </a:p>
        </p:txBody>
      </p:sp>
      <p:sp>
        <p:nvSpPr>
          <p:cNvPr id="17420" name="Rectangle 13"/>
          <p:cNvSpPr>
            <a:spLocks noGrp="1" noChangeArrowheads="1"/>
          </p:cNvSpPr>
          <p:nvPr>
            <p:ph type="title"/>
          </p:nvPr>
        </p:nvSpPr>
        <p:spPr>
          <a:xfrm>
            <a:off x="2694932" y="393589"/>
            <a:ext cx="5561941" cy="506594"/>
          </a:xfrm>
        </p:spPr>
        <p:txBody>
          <a:bodyPr/>
          <a:lstStyle/>
          <a:p>
            <a:r>
              <a:rPr lang="en-US"/>
              <a:t>Original Purpose for SPICE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5692533" y="5274086"/>
            <a:ext cx="2252348" cy="288632"/>
          </a:xfrm>
          <a:prstGeom prst="rect">
            <a:avLst/>
          </a:prstGeom>
          <a:solidFill>
            <a:srgbClr val="25D93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6177" name="Line 33"/>
          <p:cNvSpPr>
            <a:spLocks noChangeShapeType="1"/>
          </p:cNvSpPr>
          <p:nvPr/>
        </p:nvSpPr>
        <p:spPr bwMode="auto">
          <a:xfrm flipV="1">
            <a:off x="8412226" y="5570918"/>
            <a:ext cx="0" cy="15743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6180" name="Line 36"/>
          <p:cNvSpPr>
            <a:spLocks noChangeShapeType="1"/>
          </p:cNvSpPr>
          <p:nvPr/>
        </p:nvSpPr>
        <p:spPr bwMode="auto">
          <a:xfrm flipV="1">
            <a:off x="5926206" y="5574198"/>
            <a:ext cx="0" cy="15743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7944880" y="5274087"/>
            <a:ext cx="884388" cy="291911"/>
          </a:xfrm>
          <a:prstGeom prst="rect">
            <a:avLst/>
          </a:prstGeom>
          <a:solidFill>
            <a:srgbClr val="7DFCB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>
                <a:latin typeface="+mn-lt"/>
              </a:rPr>
              <a:t>Archive</a:t>
            </a:r>
          </a:p>
        </p:txBody>
      </p:sp>
      <p:sp>
        <p:nvSpPr>
          <p:cNvPr id="28" name="Line 32"/>
          <p:cNvSpPr>
            <a:spLocks noChangeShapeType="1"/>
          </p:cNvSpPr>
          <p:nvPr/>
        </p:nvSpPr>
        <p:spPr bwMode="auto">
          <a:xfrm flipV="1">
            <a:off x="7571653" y="5106811"/>
            <a:ext cx="0" cy="15743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17434" name="Text Box 8"/>
          <p:cNvSpPr txBox="1">
            <a:spLocks noChangeArrowheads="1"/>
          </p:cNvSpPr>
          <p:nvPr/>
        </p:nvSpPr>
        <p:spPr bwMode="auto">
          <a:xfrm>
            <a:off x="6705115" y="4493469"/>
            <a:ext cx="1791493" cy="5256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3891" tIns="46945" rIns="93891" bIns="46945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63DE8"/>
                </a:solidFill>
                <a:latin typeface="+mn-lt"/>
              </a:rPr>
              <a:t>Science archive preparation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899878" y="5280646"/>
            <a:ext cx="1865931" cy="310250"/>
          </a:xfrm>
          <a:prstGeom prst="rect">
            <a:avLst/>
          </a:prstGeom>
          <a:noFill/>
        </p:spPr>
        <p:txBody>
          <a:bodyPr wrap="none" lIns="93891" tIns="46945" rIns="93891" bIns="46945" rtlCol="0">
            <a:spAutoFit/>
          </a:bodyPr>
          <a:lstStyle/>
          <a:p>
            <a:r>
              <a:rPr lang="en-US"/>
              <a:t>Science Operations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0DCAE26-2E99-4340-A90C-FB9B24F1DBF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27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577194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/>
              <a:t>Overview of SPICE</a:t>
            </a:r>
          </a:p>
        </p:txBody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01019" y="1495637"/>
            <a:ext cx="8172062" cy="2591124"/>
          </a:xfrm>
        </p:spPr>
        <p:txBody>
          <a:bodyPr/>
          <a:lstStyle/>
          <a:p>
            <a:r>
              <a:rPr lang="en-US" sz="2100"/>
              <a:t>The original focus of SPICE was on ancillary data and associated software needed by planetary scientists for:</a:t>
            </a:r>
          </a:p>
          <a:p>
            <a:pPr lvl="1"/>
            <a:r>
              <a:rPr lang="en-US" sz="1600">
                <a:solidFill>
                  <a:schemeClr val="accent2"/>
                </a:solidFill>
              </a:rPr>
              <a:t>science data analysis, both during and after the mission operations</a:t>
            </a:r>
          </a:p>
          <a:p>
            <a:pPr lvl="1"/>
            <a:r>
              <a:rPr lang="en-US" sz="1600">
                <a:solidFill>
                  <a:srgbClr val="063DE8"/>
                </a:solidFill>
              </a:rPr>
              <a:t>science archive preparation</a:t>
            </a:r>
          </a:p>
          <a:p>
            <a:r>
              <a:rPr lang="en-US" sz="2100"/>
              <a:t>The scope of SPICE usage has grown to cover the full mission lifecycle. </a:t>
            </a:r>
          </a:p>
          <a:p>
            <a:r>
              <a:rPr lang="en-US" sz="2100"/>
              <a:t>Also education and public outreach.</a:t>
            </a:r>
          </a:p>
        </p:txBody>
      </p:sp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301705" y="4486909"/>
            <a:ext cx="1600258" cy="5256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3891" tIns="46945" rIns="93891" bIns="46945">
            <a:prstTxWarp prst="textNoShape">
              <a:avLst/>
            </a:prstTxWarp>
            <a:spAutoFit/>
          </a:bodyPr>
          <a:lstStyle/>
          <a:p>
            <a:r>
              <a:rPr lang="en-US">
                <a:latin typeface="+mn-lt"/>
              </a:rPr>
              <a:t>Mission concept</a:t>
            </a:r>
          </a:p>
          <a:p>
            <a:r>
              <a:rPr lang="en-US">
                <a:latin typeface="+mn-lt"/>
              </a:rPr>
              <a:t>development</a:t>
            </a:r>
          </a:p>
        </p:txBody>
      </p:sp>
      <p:sp>
        <p:nvSpPr>
          <p:cNvPr id="17414" name="Text Box 7"/>
          <p:cNvSpPr txBox="1">
            <a:spLocks noChangeArrowheads="1"/>
          </p:cNvSpPr>
          <p:nvPr/>
        </p:nvSpPr>
        <p:spPr bwMode="auto">
          <a:xfrm>
            <a:off x="1151554" y="5825110"/>
            <a:ext cx="857968" cy="5256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3891" tIns="46945" rIns="93891" bIns="46945">
            <a:prstTxWarp prst="textNoShape">
              <a:avLst/>
            </a:prstTxWarp>
            <a:spAutoFit/>
          </a:bodyPr>
          <a:lstStyle/>
          <a:p>
            <a:r>
              <a:rPr lang="en-US">
                <a:latin typeface="+mn-lt"/>
              </a:rPr>
              <a:t>Mission</a:t>
            </a:r>
          </a:p>
          <a:p>
            <a:r>
              <a:rPr lang="en-US">
                <a:latin typeface="+mn-lt"/>
              </a:rPr>
              <a:t>design</a:t>
            </a:r>
          </a:p>
        </p:txBody>
      </p:sp>
      <p:sp>
        <p:nvSpPr>
          <p:cNvPr id="17415" name="Text Box 8"/>
          <p:cNvSpPr txBox="1">
            <a:spLocks noChangeArrowheads="1"/>
          </p:cNvSpPr>
          <p:nvPr/>
        </p:nvSpPr>
        <p:spPr bwMode="auto">
          <a:xfrm>
            <a:off x="2109547" y="4486909"/>
            <a:ext cx="1791493" cy="5256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3891" tIns="46945" rIns="93891" bIns="46945">
            <a:prstTxWarp prst="textNoShape">
              <a:avLst/>
            </a:prstTxWarp>
            <a:spAutoFit/>
          </a:bodyPr>
          <a:lstStyle/>
          <a:p>
            <a:r>
              <a:rPr lang="en-US">
                <a:latin typeface="+mn-lt"/>
              </a:rPr>
              <a:t>Mission design validation</a:t>
            </a:r>
          </a:p>
        </p:txBody>
      </p:sp>
      <p:sp>
        <p:nvSpPr>
          <p:cNvPr id="17416" name="Text Box 9"/>
          <p:cNvSpPr txBox="1">
            <a:spLocks noChangeArrowheads="1"/>
          </p:cNvSpPr>
          <p:nvPr/>
        </p:nvSpPr>
        <p:spPr bwMode="auto">
          <a:xfrm>
            <a:off x="4212604" y="4486909"/>
            <a:ext cx="2291293" cy="5256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3891" tIns="46945" rIns="93891" bIns="46945">
            <a:prstTxWarp prst="textNoShape">
              <a:avLst/>
            </a:prstTxWarp>
            <a:spAutoFit/>
          </a:bodyPr>
          <a:lstStyle/>
          <a:p>
            <a:r>
              <a:rPr lang="en-US">
                <a:latin typeface="+mn-lt"/>
              </a:rPr>
              <a:t>Detailed science observation planning</a:t>
            </a:r>
          </a:p>
        </p:txBody>
      </p:sp>
      <p:sp>
        <p:nvSpPr>
          <p:cNvPr id="17417" name="Text Box 10"/>
          <p:cNvSpPr txBox="1">
            <a:spLocks noChangeArrowheads="1"/>
          </p:cNvSpPr>
          <p:nvPr/>
        </p:nvSpPr>
        <p:spPr bwMode="auto">
          <a:xfrm>
            <a:off x="2656389" y="5825110"/>
            <a:ext cx="1825606" cy="5256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lIns="93891" tIns="46945" rIns="93891" bIns="46945">
            <a:prstTxWarp prst="textNoShape">
              <a:avLst/>
            </a:prstTxWarp>
            <a:spAutoFit/>
          </a:bodyPr>
          <a:lstStyle/>
          <a:p>
            <a:r>
              <a:rPr lang="en-US">
                <a:latin typeface="+mn-lt"/>
              </a:rPr>
              <a:t>Mission operations</a:t>
            </a:r>
          </a:p>
          <a:p>
            <a:r>
              <a:rPr lang="en-US">
                <a:latin typeface="+mn-lt"/>
              </a:rPr>
              <a:t>support</a:t>
            </a:r>
          </a:p>
        </p:txBody>
      </p:sp>
      <p:sp>
        <p:nvSpPr>
          <p:cNvPr id="17418" name="Text Box 11"/>
          <p:cNvSpPr txBox="1">
            <a:spLocks noChangeArrowheads="1"/>
          </p:cNvSpPr>
          <p:nvPr/>
        </p:nvSpPr>
        <p:spPr bwMode="auto">
          <a:xfrm>
            <a:off x="5147296" y="5831670"/>
            <a:ext cx="1557820" cy="5256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3891" tIns="46945" rIns="93891" bIns="46945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63DE8"/>
                </a:solidFill>
                <a:latin typeface="+mn-lt"/>
              </a:rPr>
              <a:t>Initial science data analysis</a:t>
            </a:r>
          </a:p>
        </p:txBody>
      </p:sp>
      <p:sp>
        <p:nvSpPr>
          <p:cNvPr id="17419" name="Text Box 12"/>
          <p:cNvSpPr txBox="1">
            <a:spLocks noChangeArrowheads="1"/>
          </p:cNvSpPr>
          <p:nvPr/>
        </p:nvSpPr>
        <p:spPr bwMode="auto">
          <a:xfrm>
            <a:off x="7639808" y="5831670"/>
            <a:ext cx="1617861" cy="5256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3891" tIns="46945" rIns="93891" bIns="46945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63DE8"/>
                </a:solidFill>
                <a:latin typeface="+mn-lt"/>
              </a:rPr>
              <a:t>Post-mission</a:t>
            </a:r>
          </a:p>
          <a:p>
            <a:r>
              <a:rPr lang="en-US">
                <a:solidFill>
                  <a:srgbClr val="063DE8"/>
                </a:solidFill>
                <a:latin typeface="+mn-lt"/>
              </a:rPr>
              <a:t>data analysis</a:t>
            </a:r>
          </a:p>
        </p:txBody>
      </p:sp>
      <p:sp>
        <p:nvSpPr>
          <p:cNvPr id="17420" name="Rectangle 13"/>
          <p:cNvSpPr>
            <a:spLocks noGrp="1" noChangeArrowheads="1"/>
          </p:cNvSpPr>
          <p:nvPr>
            <p:ph type="title"/>
          </p:nvPr>
        </p:nvSpPr>
        <p:spPr>
          <a:xfrm>
            <a:off x="3289221" y="393589"/>
            <a:ext cx="4373359" cy="506594"/>
          </a:xfrm>
        </p:spPr>
        <p:txBody>
          <a:bodyPr/>
          <a:lstStyle/>
          <a:p>
            <a:r>
              <a:rPr lang="en-US"/>
              <a:t>Large Breadth of Use</a:t>
            </a:r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545237" y="5274086"/>
            <a:ext cx="7399644" cy="288632"/>
          </a:xfrm>
          <a:prstGeom prst="rect">
            <a:avLst/>
          </a:prstGeom>
          <a:solidFill>
            <a:srgbClr val="25D932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3560472" y="5257497"/>
            <a:ext cx="2049099" cy="31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93891" tIns="46945" rIns="93891" bIns="46945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+mn-lt"/>
              </a:rPr>
              <a:t>Full Mission Lifecycle</a:t>
            </a:r>
          </a:p>
        </p:txBody>
      </p:sp>
      <p:sp>
        <p:nvSpPr>
          <p:cNvPr id="6174" name="Line 30"/>
          <p:cNvSpPr>
            <a:spLocks noChangeShapeType="1"/>
          </p:cNvSpPr>
          <p:nvPr/>
        </p:nvSpPr>
        <p:spPr bwMode="auto">
          <a:xfrm flipV="1">
            <a:off x="1090474" y="5116651"/>
            <a:ext cx="0" cy="15743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6175" name="Line 31"/>
          <p:cNvSpPr>
            <a:spLocks noChangeShapeType="1"/>
          </p:cNvSpPr>
          <p:nvPr/>
        </p:nvSpPr>
        <p:spPr bwMode="auto">
          <a:xfrm flipV="1">
            <a:off x="2966348" y="5116651"/>
            <a:ext cx="0" cy="15743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6176" name="Line 32"/>
          <p:cNvSpPr>
            <a:spLocks noChangeShapeType="1"/>
          </p:cNvSpPr>
          <p:nvPr/>
        </p:nvSpPr>
        <p:spPr bwMode="auto">
          <a:xfrm flipV="1">
            <a:off x="5380969" y="5116651"/>
            <a:ext cx="0" cy="15743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6177" name="Line 33"/>
          <p:cNvSpPr>
            <a:spLocks noChangeShapeType="1"/>
          </p:cNvSpPr>
          <p:nvPr/>
        </p:nvSpPr>
        <p:spPr bwMode="auto">
          <a:xfrm flipV="1">
            <a:off x="8412226" y="5570918"/>
            <a:ext cx="0" cy="15743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6178" name="Line 34"/>
          <p:cNvSpPr>
            <a:spLocks noChangeShapeType="1"/>
          </p:cNvSpPr>
          <p:nvPr/>
        </p:nvSpPr>
        <p:spPr bwMode="auto">
          <a:xfrm flipV="1">
            <a:off x="1556197" y="5575838"/>
            <a:ext cx="0" cy="15743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6179" name="Line 35"/>
          <p:cNvSpPr>
            <a:spLocks noChangeShapeType="1"/>
          </p:cNvSpPr>
          <p:nvPr/>
        </p:nvSpPr>
        <p:spPr bwMode="auto">
          <a:xfrm flipV="1">
            <a:off x="3514831" y="5577478"/>
            <a:ext cx="0" cy="15743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6180" name="Line 36"/>
          <p:cNvSpPr>
            <a:spLocks noChangeShapeType="1"/>
          </p:cNvSpPr>
          <p:nvPr/>
        </p:nvSpPr>
        <p:spPr bwMode="auto">
          <a:xfrm flipV="1">
            <a:off x="5926206" y="5574198"/>
            <a:ext cx="0" cy="15743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6181" name="Rectangle 37"/>
          <p:cNvSpPr>
            <a:spLocks noChangeArrowheads="1"/>
          </p:cNvSpPr>
          <p:nvPr/>
        </p:nvSpPr>
        <p:spPr bwMode="auto">
          <a:xfrm>
            <a:off x="7944880" y="5274087"/>
            <a:ext cx="884388" cy="291911"/>
          </a:xfrm>
          <a:prstGeom prst="rect">
            <a:avLst/>
          </a:prstGeom>
          <a:solidFill>
            <a:srgbClr val="7DFCB0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en-US">
                <a:latin typeface="+mn-lt"/>
              </a:rPr>
              <a:t>Archive</a:t>
            </a:r>
          </a:p>
        </p:txBody>
      </p:sp>
      <p:sp>
        <p:nvSpPr>
          <p:cNvPr id="6182" name="Line 38"/>
          <p:cNvSpPr>
            <a:spLocks noChangeShapeType="1"/>
          </p:cNvSpPr>
          <p:nvPr/>
        </p:nvSpPr>
        <p:spPr bwMode="auto">
          <a:xfrm flipH="1">
            <a:off x="623128" y="5431522"/>
            <a:ext cx="2913822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lg"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6183" name="Line 39"/>
          <p:cNvSpPr>
            <a:spLocks noChangeShapeType="1"/>
          </p:cNvSpPr>
          <p:nvPr/>
        </p:nvSpPr>
        <p:spPr bwMode="auto">
          <a:xfrm>
            <a:off x="5670550" y="5431522"/>
            <a:ext cx="219644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lg"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28" name="Line 32"/>
          <p:cNvSpPr>
            <a:spLocks noChangeShapeType="1"/>
          </p:cNvSpPr>
          <p:nvPr/>
        </p:nvSpPr>
        <p:spPr bwMode="auto">
          <a:xfrm flipV="1">
            <a:off x="7571653" y="5106811"/>
            <a:ext cx="0" cy="157435"/>
          </a:xfrm>
          <a:prstGeom prst="line">
            <a:avLst/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17434" name="Text Box 8"/>
          <p:cNvSpPr txBox="1">
            <a:spLocks noChangeArrowheads="1"/>
          </p:cNvSpPr>
          <p:nvPr/>
        </p:nvSpPr>
        <p:spPr bwMode="auto">
          <a:xfrm>
            <a:off x="6705115" y="4493469"/>
            <a:ext cx="1791493" cy="52569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3891" tIns="46945" rIns="93891" bIns="46945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63DE8"/>
                </a:solidFill>
                <a:latin typeface="+mn-lt"/>
              </a:rPr>
              <a:t>Science archive preparation</a:t>
            </a:r>
          </a:p>
        </p:txBody>
      </p:sp>
      <p:sp>
        <p:nvSpPr>
          <p:cNvPr id="27" name="Text Box 11"/>
          <p:cNvSpPr txBox="1">
            <a:spLocks noChangeArrowheads="1"/>
          </p:cNvSpPr>
          <p:nvPr/>
        </p:nvSpPr>
        <p:spPr bwMode="auto">
          <a:xfrm>
            <a:off x="2810566" y="6382694"/>
            <a:ext cx="3894549" cy="3102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3891" tIns="46945" rIns="93891" bIns="46945">
            <a:prstTxWarp prst="textNoShape">
              <a:avLst/>
            </a:prstTxWarp>
            <a:spAutoFit/>
          </a:bodyPr>
          <a:lstStyle/>
          <a:p>
            <a:r>
              <a:rPr lang="en-US">
                <a:solidFill>
                  <a:srgbClr val="063DE8"/>
                </a:solidFill>
                <a:latin typeface="+mn-lt"/>
              </a:rPr>
              <a:t>Education and Public Outreach</a:t>
            </a:r>
          </a:p>
        </p:txBody>
      </p:sp>
      <p:sp>
        <p:nvSpPr>
          <p:cNvPr id="29" name="Line 38"/>
          <p:cNvSpPr>
            <a:spLocks noChangeShapeType="1"/>
          </p:cNvSpPr>
          <p:nvPr/>
        </p:nvSpPr>
        <p:spPr bwMode="auto">
          <a:xfrm flipH="1">
            <a:off x="629619" y="6540129"/>
            <a:ext cx="2726184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lg"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30" name="Line 39"/>
          <p:cNvSpPr>
            <a:spLocks noChangeShapeType="1"/>
          </p:cNvSpPr>
          <p:nvPr/>
        </p:nvSpPr>
        <p:spPr bwMode="auto">
          <a:xfrm>
            <a:off x="6159879" y="6540129"/>
            <a:ext cx="2648293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sm" len="lg"/>
          </a:ln>
          <a:effectLst/>
        </p:spPr>
        <p:txBody>
          <a:bodyPr wrap="none" lIns="93891" tIns="46945" rIns="93891" bIns="46945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sz="1100">
              <a:latin typeface="+mn-lt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191AC0-6776-3441-842A-9A3AAC7946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28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49052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Overview of SPICE</a:t>
            </a: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8910" y="1810507"/>
            <a:ext cx="8178553" cy="4650904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100" dirty="0"/>
              <a:t>SPICE is the U.S. Planetary Data System’s recommendation for archiving ancillary data</a:t>
            </a:r>
          </a:p>
          <a:p>
            <a:pPr>
              <a:lnSpc>
                <a:spcPct val="80000"/>
              </a:lnSpc>
            </a:pPr>
            <a:endParaRPr lang="en-US" sz="2100" dirty="0"/>
          </a:p>
          <a:p>
            <a:pPr>
              <a:lnSpc>
                <a:spcPct val="80000"/>
              </a:lnSpc>
            </a:pPr>
            <a:r>
              <a:rPr lang="en-US" sz="2100" dirty="0"/>
              <a:t>Use of SPICE is recommended by the International Planetary Data Alliance</a:t>
            </a:r>
          </a:p>
          <a:p>
            <a:pPr lvl="1">
              <a:lnSpc>
                <a:spcPct val="80000"/>
              </a:lnSpc>
            </a:pPr>
            <a:endParaRPr lang="en-US" sz="1600" dirty="0"/>
          </a:p>
          <a:p>
            <a:pPr>
              <a:lnSpc>
                <a:spcPct val="80000"/>
              </a:lnSpc>
            </a:pPr>
            <a:r>
              <a:rPr lang="en-US" sz="2100" dirty="0"/>
              <a:t>SPICE data for European planetary missions are archived in ESA’s Planetary Science Archive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Some of these data are also mirrored on the NAIF server</a:t>
            </a:r>
          </a:p>
          <a:p>
            <a:pPr>
              <a:lnSpc>
                <a:spcPct val="80000"/>
              </a:lnSpc>
            </a:pPr>
            <a:endParaRPr lang="en-US" sz="2100" dirty="0"/>
          </a:p>
          <a:p>
            <a:pPr>
              <a:lnSpc>
                <a:spcPct val="80000"/>
              </a:lnSpc>
            </a:pPr>
            <a:r>
              <a:rPr lang="en-US" sz="2100" dirty="0"/>
              <a:t>SPICE data for some Japanese, Indian and Russian missions may be available from their local archives</a:t>
            </a:r>
          </a:p>
          <a:p>
            <a:pPr>
              <a:lnSpc>
                <a:spcPct val="80000"/>
              </a:lnSpc>
            </a:pPr>
            <a:endParaRPr lang="en-US" sz="2100" dirty="0"/>
          </a:p>
        </p:txBody>
      </p:sp>
      <p:sp>
        <p:nvSpPr>
          <p:cNvPr id="19461" name="Rectangle 6"/>
          <p:cNvSpPr>
            <a:spLocks noGrp="1" noChangeArrowheads="1"/>
          </p:cNvSpPr>
          <p:nvPr>
            <p:ph type="title"/>
          </p:nvPr>
        </p:nvSpPr>
        <p:spPr>
          <a:xfrm>
            <a:off x="3059926" y="393589"/>
            <a:ext cx="4859534" cy="505488"/>
          </a:xfrm>
        </p:spPr>
        <p:txBody>
          <a:bodyPr/>
          <a:lstStyle/>
          <a:p>
            <a:r>
              <a:rPr lang="en-US"/>
              <a:t>Ancillary Data Archives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1387575-D16D-9A44-A601-2D779CB64D6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29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70063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183582" y="394318"/>
            <a:ext cx="6122099" cy="494459"/>
          </a:xfrm>
        </p:spPr>
        <p:txBody>
          <a:bodyPr/>
          <a:lstStyle/>
          <a:p>
            <a:r>
              <a:rPr lang="en-US" dirty="0">
                <a:latin typeface="Arial" charset="0"/>
                <a:ea typeface="ＭＳ Ｐゴシック" charset="0"/>
                <a:cs typeface="ＭＳ Ｐゴシック" charset="0"/>
              </a:rPr>
              <a:t>What One Can Do With SPICE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1958276" y="1348954"/>
            <a:ext cx="6473931" cy="444750"/>
          </a:xfrm>
        </p:spPr>
        <p:txBody>
          <a:bodyPr/>
          <a:lstStyle/>
          <a:p>
            <a:pPr marL="0" indent="0">
              <a:lnSpc>
                <a:spcPct val="80000"/>
              </a:lnSpc>
              <a:buNone/>
            </a:pPr>
            <a:r>
              <a:rPr lang="en-US" sz="1900" dirty="0">
                <a:latin typeface="Arial" charset="0"/>
                <a:ea typeface="ＭＳ Ｐゴシック" charset="0"/>
                <a:cs typeface="ＭＳ Ｐゴシック" charset="0"/>
              </a:rPr>
              <a:t>Find times when a specified </a:t>
            </a:r>
            <a:r>
              <a:rPr lang="ja-JP" altLang="en-US" sz="1900">
                <a:solidFill>
                  <a:schemeClr val="accent6"/>
                </a:solidFill>
                <a:latin typeface="Arial" charset="0"/>
                <a:ea typeface="ＭＳ Ｐゴシック" charset="0"/>
                <a:cs typeface="ＭＳ Ｐゴシック" charset="0"/>
              </a:rPr>
              <a:t>“</a:t>
            </a:r>
            <a:r>
              <a:rPr lang="en-US" altLang="ja-JP" sz="1900" dirty="0">
                <a:solidFill>
                  <a:schemeClr val="accent6"/>
                </a:solidFill>
                <a:latin typeface="Arial" charset="0"/>
                <a:ea typeface="ＭＳ Ｐゴシック" charset="0"/>
                <a:cs typeface="ＭＳ Ｐゴシック" charset="0"/>
              </a:rPr>
              <a:t>geometric event</a:t>
            </a:r>
            <a:r>
              <a:rPr lang="ja-JP" altLang="en-US" sz="1900">
                <a:solidFill>
                  <a:schemeClr val="accent6"/>
                </a:solidFill>
                <a:latin typeface="Arial" charset="0"/>
                <a:ea typeface="ＭＳ Ｐゴシック" charset="0"/>
                <a:cs typeface="ＭＳ Ｐゴシック" charset="0"/>
              </a:rPr>
              <a:t>”</a:t>
            </a:r>
            <a:r>
              <a:rPr lang="en-US" altLang="ja-JP" sz="1900" dirty="0">
                <a:solidFill>
                  <a:schemeClr val="accent6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altLang="ja-JP" sz="1900" dirty="0">
                <a:latin typeface="Arial" charset="0"/>
                <a:ea typeface="ＭＳ Ｐゴシック" charset="0"/>
                <a:cs typeface="ＭＳ Ｐゴシック" charset="0"/>
              </a:rPr>
              <a:t>occurs</a:t>
            </a:r>
            <a:endParaRPr lang="en-US" sz="1600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46467" name="Text Box 35"/>
          <p:cNvSpPr txBox="1">
            <a:spLocks noChangeArrowheads="1"/>
          </p:cNvSpPr>
          <p:nvPr/>
        </p:nvSpPr>
        <p:spPr bwMode="auto">
          <a:xfrm>
            <a:off x="4174136" y="2068447"/>
            <a:ext cx="1146904" cy="341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4037" tIns="47018" rIns="94037" bIns="47018">
            <a:spAutoFit/>
          </a:bodyPr>
          <a:lstStyle>
            <a:lvl1pPr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i="1" dirty="0"/>
              <a:t>Examples</a:t>
            </a:r>
            <a:endParaRPr lang="en-US" sz="1400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6DE5EF8-8749-EA47-A24D-B2528174BB41}"/>
              </a:ext>
            </a:extLst>
          </p:cNvPr>
          <p:cNvGrpSpPr/>
          <p:nvPr/>
        </p:nvGrpSpPr>
        <p:grpSpPr>
          <a:xfrm>
            <a:off x="168389" y="2444081"/>
            <a:ext cx="4895411" cy="2071810"/>
            <a:chOff x="168389" y="2444081"/>
            <a:chExt cx="4895411" cy="2071810"/>
          </a:xfrm>
        </p:grpSpPr>
        <p:sp>
          <p:nvSpPr>
            <p:cNvPr id="34894" name="AutoShape 36"/>
            <p:cNvSpPr>
              <a:spLocks noChangeArrowheads="1"/>
            </p:cNvSpPr>
            <p:nvPr/>
          </p:nvSpPr>
          <p:spPr bwMode="auto">
            <a:xfrm rot="4453845">
              <a:off x="2297669" y="2510584"/>
              <a:ext cx="1466679" cy="13845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830 w 21600"/>
                <a:gd name="T13" fmla="*/ 2814 h 21600"/>
                <a:gd name="T14" fmla="*/ 18770 w 21600"/>
                <a:gd name="T15" fmla="*/ 1878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041" y="21600"/>
                  </a:lnTo>
                  <a:lnTo>
                    <a:pt x="1955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rgbClr val="C3C3C3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4893" name="AutoShape 36"/>
            <p:cNvSpPr>
              <a:spLocks noChangeArrowheads="1"/>
            </p:cNvSpPr>
            <p:nvPr/>
          </p:nvSpPr>
          <p:spPr bwMode="auto">
            <a:xfrm rot="4453845">
              <a:off x="782488" y="3008038"/>
              <a:ext cx="1147865" cy="1384588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2830 w 21600"/>
                <a:gd name="T13" fmla="*/ 2814 h 21600"/>
                <a:gd name="T14" fmla="*/ 18770 w 21600"/>
                <a:gd name="T15" fmla="*/ 18786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041" y="21600"/>
                  </a:lnTo>
                  <a:lnTo>
                    <a:pt x="19559" y="21600"/>
                  </a:ln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AFF0B">
                <a:alpha val="32156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4895" name="Arc 55"/>
            <p:cNvSpPr>
              <a:spLocks/>
            </p:cNvSpPr>
            <p:nvPr/>
          </p:nvSpPr>
          <p:spPr bwMode="auto">
            <a:xfrm rot="16966249" flipV="1">
              <a:off x="2933824" y="2802167"/>
              <a:ext cx="709524" cy="624039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lnTo>
                    <a:pt x="-1" y="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prstDash val="sysDot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CF10275-4E6A-C040-9CDC-CDB6D3FC156B}"/>
                </a:ext>
              </a:extLst>
            </p:cNvPr>
            <p:cNvGrpSpPr/>
            <p:nvPr/>
          </p:nvGrpSpPr>
          <p:grpSpPr>
            <a:xfrm>
              <a:off x="1550890" y="2444081"/>
              <a:ext cx="1231517" cy="1892064"/>
              <a:chOff x="1460500" y="2444768"/>
              <a:chExt cx="1231517" cy="1892064"/>
            </a:xfrm>
          </p:grpSpPr>
          <p:sp>
            <p:nvSpPr>
              <p:cNvPr id="34896" name="Line 5"/>
              <p:cNvSpPr>
                <a:spLocks noChangeShapeType="1"/>
              </p:cNvSpPr>
              <p:nvPr/>
            </p:nvSpPr>
            <p:spPr bwMode="auto">
              <a:xfrm flipV="1">
                <a:off x="1854237" y="2444768"/>
                <a:ext cx="409526" cy="189206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11" name="Oval 65">
                <a:extLst>
                  <a:ext uri="{FF2B5EF4-FFF2-40B4-BE49-F238E27FC236}">
                    <a16:creationId xmlns:a16="http://schemas.microsoft.com/office/drawing/2014/main" id="{9AF78735-7785-7246-A019-47B9B22CE2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58540">
                <a:off x="1467487" y="2827658"/>
                <a:ext cx="1224099" cy="1238005"/>
              </a:xfrm>
              <a:prstGeom prst="ellipse">
                <a:avLst/>
              </a:prstGeom>
              <a:gradFill flip="none" rotWithShape="1">
                <a:gsLst>
                  <a:gs pos="51000">
                    <a:srgbClr val="DD490E">
                      <a:shade val="30000"/>
                      <a:satMod val="115000"/>
                    </a:srgbClr>
                  </a:gs>
                  <a:gs pos="66000">
                    <a:srgbClr val="DD490E">
                      <a:shade val="67500"/>
                      <a:satMod val="115000"/>
                    </a:srgbClr>
                  </a:gs>
                  <a:gs pos="100000">
                    <a:srgbClr val="DD490E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898" name="Arc 8"/>
              <p:cNvSpPr>
                <a:spLocks/>
              </p:cNvSpPr>
              <p:nvPr/>
            </p:nvSpPr>
            <p:spPr bwMode="auto">
              <a:xfrm rot="758540">
                <a:off x="2026716" y="2856300"/>
                <a:ext cx="288318" cy="1219059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899" name="Arc 9"/>
              <p:cNvSpPr>
                <a:spLocks/>
              </p:cNvSpPr>
              <p:nvPr/>
            </p:nvSpPr>
            <p:spPr bwMode="auto">
              <a:xfrm rot="758540">
                <a:off x="2086998" y="2875167"/>
                <a:ext cx="369589" cy="1219059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900" name="Arc 10"/>
              <p:cNvSpPr>
                <a:spLocks/>
              </p:cNvSpPr>
              <p:nvPr/>
            </p:nvSpPr>
            <p:spPr bwMode="auto">
              <a:xfrm rot="758540">
                <a:off x="2112776" y="2889094"/>
                <a:ext cx="458599" cy="1219059"/>
              </a:xfrm>
              <a:custGeom>
                <a:avLst/>
                <a:gdLst>
                  <a:gd name="T0" fmla="*/ 0 w 23599"/>
                  <a:gd name="T1" fmla="*/ 0 h 43200"/>
                  <a:gd name="T2" fmla="*/ 0 w 23599"/>
                  <a:gd name="T3" fmla="*/ 0 h 43200"/>
                  <a:gd name="T4" fmla="*/ 0 w 23599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3599"/>
                  <a:gd name="T10" fmla="*/ 0 h 43200"/>
                  <a:gd name="T11" fmla="*/ 23599 w 23599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599" h="43200" fill="none" extrusionOk="0">
                    <a:moveTo>
                      <a:pt x="-1" y="92"/>
                    </a:moveTo>
                    <a:cubicBezTo>
                      <a:pt x="664" y="30"/>
                      <a:pt x="1331" y="-1"/>
                      <a:pt x="1999" y="0"/>
                    </a:cubicBezTo>
                    <a:cubicBezTo>
                      <a:pt x="13928" y="0"/>
                      <a:pt x="23599" y="9670"/>
                      <a:pt x="23599" y="21600"/>
                    </a:cubicBezTo>
                    <a:cubicBezTo>
                      <a:pt x="23599" y="33529"/>
                      <a:pt x="13928" y="43200"/>
                      <a:pt x="1999" y="43200"/>
                    </a:cubicBezTo>
                    <a:cubicBezTo>
                      <a:pt x="1935" y="43199"/>
                      <a:pt x="1871" y="43199"/>
                      <a:pt x="1807" y="43199"/>
                    </a:cubicBezTo>
                  </a:path>
                  <a:path w="23599" h="43200" stroke="0" extrusionOk="0">
                    <a:moveTo>
                      <a:pt x="-1" y="92"/>
                    </a:moveTo>
                    <a:cubicBezTo>
                      <a:pt x="664" y="30"/>
                      <a:pt x="1331" y="-1"/>
                      <a:pt x="1999" y="0"/>
                    </a:cubicBezTo>
                    <a:cubicBezTo>
                      <a:pt x="13928" y="0"/>
                      <a:pt x="23599" y="9670"/>
                      <a:pt x="23599" y="21600"/>
                    </a:cubicBezTo>
                    <a:cubicBezTo>
                      <a:pt x="23599" y="33529"/>
                      <a:pt x="13928" y="43200"/>
                      <a:pt x="1999" y="43200"/>
                    </a:cubicBezTo>
                    <a:cubicBezTo>
                      <a:pt x="1935" y="43199"/>
                      <a:pt x="1871" y="43199"/>
                      <a:pt x="1807" y="43199"/>
                    </a:cubicBezTo>
                    <a:lnTo>
                      <a:pt x="1999" y="21600"/>
                    </a:lnTo>
                    <a:lnTo>
                      <a:pt x="-1" y="92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901" name="Arc 11"/>
              <p:cNvSpPr>
                <a:spLocks/>
              </p:cNvSpPr>
              <p:nvPr/>
            </p:nvSpPr>
            <p:spPr bwMode="auto">
              <a:xfrm rot="758540">
                <a:off x="2048744" y="2835789"/>
                <a:ext cx="98686" cy="1219059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902" name="Arc 12"/>
              <p:cNvSpPr>
                <a:spLocks/>
              </p:cNvSpPr>
              <p:nvPr/>
            </p:nvSpPr>
            <p:spPr bwMode="auto">
              <a:xfrm rot="758540" flipH="1">
                <a:off x="1947727" y="2808001"/>
                <a:ext cx="90946" cy="1219059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903" name="Arc 13"/>
              <p:cNvSpPr>
                <a:spLocks/>
              </p:cNvSpPr>
              <p:nvPr/>
            </p:nvSpPr>
            <p:spPr bwMode="auto">
              <a:xfrm rot="758540" flipH="1">
                <a:off x="1780126" y="2795324"/>
                <a:ext cx="261227" cy="1219059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904" name="Arc 14"/>
              <p:cNvSpPr>
                <a:spLocks/>
              </p:cNvSpPr>
              <p:nvPr/>
            </p:nvSpPr>
            <p:spPr bwMode="auto">
              <a:xfrm rot="758540" flipH="1">
                <a:off x="1611340" y="2769908"/>
                <a:ext cx="427639" cy="1219059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905" name="Arc 15"/>
              <p:cNvSpPr>
                <a:spLocks/>
              </p:cNvSpPr>
              <p:nvPr/>
            </p:nvSpPr>
            <p:spPr bwMode="auto">
              <a:xfrm rot="6158540">
                <a:off x="2013361" y="2936938"/>
                <a:ext cx="99795" cy="1205517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906" name="Arc 16"/>
              <p:cNvSpPr>
                <a:spLocks/>
              </p:cNvSpPr>
              <p:nvPr/>
            </p:nvSpPr>
            <p:spPr bwMode="auto">
              <a:xfrm rot="6158540">
                <a:off x="2060690" y="2767669"/>
                <a:ext cx="91967" cy="1170686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907" name="Arc 17"/>
              <p:cNvSpPr>
                <a:spLocks/>
              </p:cNvSpPr>
              <p:nvPr/>
            </p:nvSpPr>
            <p:spPr bwMode="auto">
              <a:xfrm rot="6158540">
                <a:off x="2101371" y="2657906"/>
                <a:ext cx="91967" cy="1023625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908" name="Arc 18"/>
              <p:cNvSpPr>
                <a:spLocks/>
              </p:cNvSpPr>
              <p:nvPr/>
            </p:nvSpPr>
            <p:spPr bwMode="auto">
              <a:xfrm rot="6158540">
                <a:off x="2131354" y="2642774"/>
                <a:ext cx="90011" cy="712087"/>
              </a:xfrm>
              <a:custGeom>
                <a:avLst/>
                <a:gdLst>
                  <a:gd name="T0" fmla="*/ 0 w 21600"/>
                  <a:gd name="T1" fmla="*/ 0 h 43169"/>
                  <a:gd name="T2" fmla="*/ 0 w 21600"/>
                  <a:gd name="T3" fmla="*/ 0 h 43169"/>
                  <a:gd name="T4" fmla="*/ 0 w 21600"/>
                  <a:gd name="T5" fmla="*/ 0 h 4316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169"/>
                  <a:gd name="T11" fmla="*/ 21600 w 21600"/>
                  <a:gd name="T12" fmla="*/ 43169 h 4316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169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083"/>
                      <a:pt x="12614" y="42559"/>
                      <a:pt x="1147" y="43169"/>
                    </a:cubicBezTo>
                  </a:path>
                  <a:path w="21600" h="43169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083"/>
                      <a:pt x="12614" y="42559"/>
                      <a:pt x="1147" y="43169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909" name="Arc 19"/>
              <p:cNvSpPr>
                <a:spLocks/>
              </p:cNvSpPr>
              <p:nvPr/>
            </p:nvSpPr>
            <p:spPr bwMode="auto">
              <a:xfrm rot="6158540">
                <a:off x="1971179" y="3184312"/>
                <a:ext cx="99795" cy="1108765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910" name="Arc 20"/>
              <p:cNvSpPr>
                <a:spLocks/>
              </p:cNvSpPr>
              <p:nvPr/>
            </p:nvSpPr>
            <p:spPr bwMode="auto">
              <a:xfrm rot="6158540">
                <a:off x="1931154" y="3481497"/>
                <a:ext cx="99795" cy="857214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pic>
          <p:nvPicPr>
            <p:cNvPr id="34911" name="Picture 28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389" y="3390113"/>
              <a:ext cx="1092069" cy="11257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4912" name="Oval 37"/>
            <p:cNvSpPr>
              <a:spLocks noChangeArrowheads="1"/>
            </p:cNvSpPr>
            <p:nvPr/>
          </p:nvSpPr>
          <p:spPr bwMode="auto">
            <a:xfrm>
              <a:off x="3288586" y="2838261"/>
              <a:ext cx="156010" cy="157672"/>
            </a:xfrm>
            <a:prstGeom prst="ellipse">
              <a:avLst/>
            </a:prstGeom>
            <a:solidFill>
              <a:srgbClr val="5E5E5E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4913" name="Text Box 62"/>
            <p:cNvSpPr txBox="1">
              <a:spLocks noChangeArrowheads="1"/>
            </p:cNvSpPr>
            <p:nvPr/>
          </p:nvSpPr>
          <p:spPr bwMode="auto">
            <a:xfrm>
              <a:off x="2726301" y="3963317"/>
              <a:ext cx="233749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400" dirty="0"/>
                <a:t>When is an object </a:t>
              </a:r>
            </a:p>
            <a:p>
              <a:pPr algn="l"/>
              <a:r>
                <a:rPr lang="en-US" sz="1400" dirty="0"/>
                <a:t>in shadow (occultation) ?</a:t>
              </a:r>
            </a:p>
          </p:txBody>
        </p:sp>
      </p:grp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Overview of SPICE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5B7D34D-E9A8-EB4E-AFAE-1A725A5E4457}"/>
              </a:ext>
            </a:extLst>
          </p:cNvPr>
          <p:cNvGrpSpPr/>
          <p:nvPr/>
        </p:nvGrpSpPr>
        <p:grpSpPr>
          <a:xfrm>
            <a:off x="807242" y="4793280"/>
            <a:ext cx="4496702" cy="2122062"/>
            <a:chOff x="807242" y="4793280"/>
            <a:chExt cx="4496702" cy="2122062"/>
          </a:xfrm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97AFFA2C-041B-3A41-AF95-3F987101465F}"/>
                </a:ext>
              </a:extLst>
            </p:cNvPr>
            <p:cNvGrpSpPr/>
            <p:nvPr/>
          </p:nvGrpSpPr>
          <p:grpSpPr>
            <a:xfrm>
              <a:off x="1359239" y="4793280"/>
              <a:ext cx="1231517" cy="1892064"/>
              <a:chOff x="1460500" y="2444768"/>
              <a:chExt cx="1231517" cy="1892064"/>
            </a:xfrm>
          </p:grpSpPr>
          <p:sp>
            <p:nvSpPr>
              <p:cNvPr id="129" name="Line 5">
                <a:extLst>
                  <a:ext uri="{FF2B5EF4-FFF2-40B4-BE49-F238E27FC236}">
                    <a16:creationId xmlns:a16="http://schemas.microsoft.com/office/drawing/2014/main" id="{F0D3B2BB-4000-0A44-89C0-80C0DF508C36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1854237" y="2444768"/>
                <a:ext cx="409526" cy="189206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30" name="Oval 65">
                <a:extLst>
                  <a:ext uri="{FF2B5EF4-FFF2-40B4-BE49-F238E27FC236}">
                    <a16:creationId xmlns:a16="http://schemas.microsoft.com/office/drawing/2014/main" id="{4C3F40C7-E109-AC49-84DB-F5E8701A58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758540">
                <a:off x="1467487" y="2827658"/>
                <a:ext cx="1224099" cy="1238005"/>
              </a:xfrm>
              <a:prstGeom prst="ellipse">
                <a:avLst/>
              </a:prstGeom>
              <a:gradFill flip="none" rotWithShape="1">
                <a:gsLst>
                  <a:gs pos="51000">
                    <a:srgbClr val="DD490E">
                      <a:shade val="30000"/>
                      <a:satMod val="115000"/>
                    </a:srgbClr>
                  </a:gs>
                  <a:gs pos="66000">
                    <a:srgbClr val="DD490E">
                      <a:shade val="67500"/>
                      <a:satMod val="115000"/>
                    </a:srgbClr>
                  </a:gs>
                  <a:gs pos="100000">
                    <a:srgbClr val="DD490E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31" name="Arc 8">
                <a:extLst>
                  <a:ext uri="{FF2B5EF4-FFF2-40B4-BE49-F238E27FC236}">
                    <a16:creationId xmlns:a16="http://schemas.microsoft.com/office/drawing/2014/main" id="{87788309-2713-2349-8DD7-E65EFCB41B64}"/>
                  </a:ext>
                </a:extLst>
              </p:cNvPr>
              <p:cNvSpPr>
                <a:spLocks/>
              </p:cNvSpPr>
              <p:nvPr/>
            </p:nvSpPr>
            <p:spPr bwMode="auto">
              <a:xfrm rot="758540">
                <a:off x="2026716" y="2856300"/>
                <a:ext cx="288318" cy="1219059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32" name="Arc 9">
                <a:extLst>
                  <a:ext uri="{FF2B5EF4-FFF2-40B4-BE49-F238E27FC236}">
                    <a16:creationId xmlns:a16="http://schemas.microsoft.com/office/drawing/2014/main" id="{653C8EE4-7E2B-C243-99A7-C188B3D9B379}"/>
                  </a:ext>
                </a:extLst>
              </p:cNvPr>
              <p:cNvSpPr>
                <a:spLocks/>
              </p:cNvSpPr>
              <p:nvPr/>
            </p:nvSpPr>
            <p:spPr bwMode="auto">
              <a:xfrm rot="758540">
                <a:off x="2086998" y="2875167"/>
                <a:ext cx="369589" cy="1219059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33" name="Arc 10">
                <a:extLst>
                  <a:ext uri="{FF2B5EF4-FFF2-40B4-BE49-F238E27FC236}">
                    <a16:creationId xmlns:a16="http://schemas.microsoft.com/office/drawing/2014/main" id="{21356F06-A2F6-304E-AC84-2BA70A8062FA}"/>
                  </a:ext>
                </a:extLst>
              </p:cNvPr>
              <p:cNvSpPr>
                <a:spLocks/>
              </p:cNvSpPr>
              <p:nvPr/>
            </p:nvSpPr>
            <p:spPr bwMode="auto">
              <a:xfrm rot="758540">
                <a:off x="2112776" y="2889094"/>
                <a:ext cx="458599" cy="1219059"/>
              </a:xfrm>
              <a:custGeom>
                <a:avLst/>
                <a:gdLst>
                  <a:gd name="T0" fmla="*/ 0 w 23599"/>
                  <a:gd name="T1" fmla="*/ 0 h 43200"/>
                  <a:gd name="T2" fmla="*/ 0 w 23599"/>
                  <a:gd name="T3" fmla="*/ 0 h 43200"/>
                  <a:gd name="T4" fmla="*/ 0 w 23599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3599"/>
                  <a:gd name="T10" fmla="*/ 0 h 43200"/>
                  <a:gd name="T11" fmla="*/ 23599 w 23599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599" h="43200" fill="none" extrusionOk="0">
                    <a:moveTo>
                      <a:pt x="-1" y="92"/>
                    </a:moveTo>
                    <a:cubicBezTo>
                      <a:pt x="664" y="30"/>
                      <a:pt x="1331" y="-1"/>
                      <a:pt x="1999" y="0"/>
                    </a:cubicBezTo>
                    <a:cubicBezTo>
                      <a:pt x="13928" y="0"/>
                      <a:pt x="23599" y="9670"/>
                      <a:pt x="23599" y="21600"/>
                    </a:cubicBezTo>
                    <a:cubicBezTo>
                      <a:pt x="23599" y="33529"/>
                      <a:pt x="13928" y="43200"/>
                      <a:pt x="1999" y="43200"/>
                    </a:cubicBezTo>
                    <a:cubicBezTo>
                      <a:pt x="1935" y="43199"/>
                      <a:pt x="1871" y="43199"/>
                      <a:pt x="1807" y="43199"/>
                    </a:cubicBezTo>
                  </a:path>
                  <a:path w="23599" h="43200" stroke="0" extrusionOk="0">
                    <a:moveTo>
                      <a:pt x="-1" y="92"/>
                    </a:moveTo>
                    <a:cubicBezTo>
                      <a:pt x="664" y="30"/>
                      <a:pt x="1331" y="-1"/>
                      <a:pt x="1999" y="0"/>
                    </a:cubicBezTo>
                    <a:cubicBezTo>
                      <a:pt x="13928" y="0"/>
                      <a:pt x="23599" y="9670"/>
                      <a:pt x="23599" y="21600"/>
                    </a:cubicBezTo>
                    <a:cubicBezTo>
                      <a:pt x="23599" y="33529"/>
                      <a:pt x="13928" y="43200"/>
                      <a:pt x="1999" y="43200"/>
                    </a:cubicBezTo>
                    <a:cubicBezTo>
                      <a:pt x="1935" y="43199"/>
                      <a:pt x="1871" y="43199"/>
                      <a:pt x="1807" y="43199"/>
                    </a:cubicBezTo>
                    <a:lnTo>
                      <a:pt x="1999" y="21600"/>
                    </a:lnTo>
                    <a:lnTo>
                      <a:pt x="-1" y="92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34" name="Arc 11">
                <a:extLst>
                  <a:ext uri="{FF2B5EF4-FFF2-40B4-BE49-F238E27FC236}">
                    <a16:creationId xmlns:a16="http://schemas.microsoft.com/office/drawing/2014/main" id="{079A47B1-4637-9547-8869-7A25F972314B}"/>
                  </a:ext>
                </a:extLst>
              </p:cNvPr>
              <p:cNvSpPr>
                <a:spLocks/>
              </p:cNvSpPr>
              <p:nvPr/>
            </p:nvSpPr>
            <p:spPr bwMode="auto">
              <a:xfrm rot="758540">
                <a:off x="2048744" y="2835789"/>
                <a:ext cx="98686" cy="1219059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35" name="Arc 12">
                <a:extLst>
                  <a:ext uri="{FF2B5EF4-FFF2-40B4-BE49-F238E27FC236}">
                    <a16:creationId xmlns:a16="http://schemas.microsoft.com/office/drawing/2014/main" id="{F194D92F-934A-4B46-ACAA-F8A5E04A4398}"/>
                  </a:ext>
                </a:extLst>
              </p:cNvPr>
              <p:cNvSpPr>
                <a:spLocks/>
              </p:cNvSpPr>
              <p:nvPr/>
            </p:nvSpPr>
            <p:spPr bwMode="auto">
              <a:xfrm rot="758540" flipH="1">
                <a:off x="1947727" y="2808001"/>
                <a:ext cx="90946" cy="1219059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36" name="Arc 13">
                <a:extLst>
                  <a:ext uri="{FF2B5EF4-FFF2-40B4-BE49-F238E27FC236}">
                    <a16:creationId xmlns:a16="http://schemas.microsoft.com/office/drawing/2014/main" id="{1C75F8BD-9B43-2041-88AE-4D560917518C}"/>
                  </a:ext>
                </a:extLst>
              </p:cNvPr>
              <p:cNvSpPr>
                <a:spLocks/>
              </p:cNvSpPr>
              <p:nvPr/>
            </p:nvSpPr>
            <p:spPr bwMode="auto">
              <a:xfrm rot="758540" flipH="1">
                <a:off x="1780126" y="2795324"/>
                <a:ext cx="261227" cy="1219059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37" name="Arc 14">
                <a:extLst>
                  <a:ext uri="{FF2B5EF4-FFF2-40B4-BE49-F238E27FC236}">
                    <a16:creationId xmlns:a16="http://schemas.microsoft.com/office/drawing/2014/main" id="{992C6771-8A52-5B49-97D2-37EE65E394F9}"/>
                  </a:ext>
                </a:extLst>
              </p:cNvPr>
              <p:cNvSpPr>
                <a:spLocks/>
              </p:cNvSpPr>
              <p:nvPr/>
            </p:nvSpPr>
            <p:spPr bwMode="auto">
              <a:xfrm rot="758540" flipH="1">
                <a:off x="1611340" y="2769908"/>
                <a:ext cx="427639" cy="1219059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38" name="Arc 15">
                <a:extLst>
                  <a:ext uri="{FF2B5EF4-FFF2-40B4-BE49-F238E27FC236}">
                    <a16:creationId xmlns:a16="http://schemas.microsoft.com/office/drawing/2014/main" id="{36D4BC6A-EFB9-A045-8263-70CF14D82706}"/>
                  </a:ext>
                </a:extLst>
              </p:cNvPr>
              <p:cNvSpPr>
                <a:spLocks/>
              </p:cNvSpPr>
              <p:nvPr/>
            </p:nvSpPr>
            <p:spPr bwMode="auto">
              <a:xfrm rot="6158540">
                <a:off x="2013361" y="2936938"/>
                <a:ext cx="99795" cy="1205517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39" name="Arc 16">
                <a:extLst>
                  <a:ext uri="{FF2B5EF4-FFF2-40B4-BE49-F238E27FC236}">
                    <a16:creationId xmlns:a16="http://schemas.microsoft.com/office/drawing/2014/main" id="{A98A6B9A-1EE5-3041-881A-16B9121CEF93}"/>
                  </a:ext>
                </a:extLst>
              </p:cNvPr>
              <p:cNvSpPr>
                <a:spLocks/>
              </p:cNvSpPr>
              <p:nvPr/>
            </p:nvSpPr>
            <p:spPr bwMode="auto">
              <a:xfrm rot="6158540">
                <a:off x="2060690" y="2767669"/>
                <a:ext cx="91967" cy="1170686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40" name="Arc 17">
                <a:extLst>
                  <a:ext uri="{FF2B5EF4-FFF2-40B4-BE49-F238E27FC236}">
                    <a16:creationId xmlns:a16="http://schemas.microsoft.com/office/drawing/2014/main" id="{D75EFF2B-89E3-D84F-AFCD-0DAC81F73043}"/>
                  </a:ext>
                </a:extLst>
              </p:cNvPr>
              <p:cNvSpPr>
                <a:spLocks/>
              </p:cNvSpPr>
              <p:nvPr/>
            </p:nvSpPr>
            <p:spPr bwMode="auto">
              <a:xfrm rot="6158540">
                <a:off x="2101371" y="2657906"/>
                <a:ext cx="91967" cy="1023625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41" name="Arc 18">
                <a:extLst>
                  <a:ext uri="{FF2B5EF4-FFF2-40B4-BE49-F238E27FC236}">
                    <a16:creationId xmlns:a16="http://schemas.microsoft.com/office/drawing/2014/main" id="{CC7E4640-C4F8-884E-B8CB-DFBC0B6FE6D0}"/>
                  </a:ext>
                </a:extLst>
              </p:cNvPr>
              <p:cNvSpPr>
                <a:spLocks/>
              </p:cNvSpPr>
              <p:nvPr/>
            </p:nvSpPr>
            <p:spPr bwMode="auto">
              <a:xfrm rot="6158540">
                <a:off x="2131354" y="2642774"/>
                <a:ext cx="90011" cy="712087"/>
              </a:xfrm>
              <a:custGeom>
                <a:avLst/>
                <a:gdLst>
                  <a:gd name="T0" fmla="*/ 0 w 21600"/>
                  <a:gd name="T1" fmla="*/ 0 h 43169"/>
                  <a:gd name="T2" fmla="*/ 0 w 21600"/>
                  <a:gd name="T3" fmla="*/ 0 h 43169"/>
                  <a:gd name="T4" fmla="*/ 0 w 21600"/>
                  <a:gd name="T5" fmla="*/ 0 h 4316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169"/>
                  <a:gd name="T11" fmla="*/ 21600 w 21600"/>
                  <a:gd name="T12" fmla="*/ 43169 h 4316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169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083"/>
                      <a:pt x="12614" y="42559"/>
                      <a:pt x="1147" y="43169"/>
                    </a:cubicBezTo>
                  </a:path>
                  <a:path w="21600" h="43169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083"/>
                      <a:pt x="12614" y="42559"/>
                      <a:pt x="1147" y="43169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42" name="Arc 19">
                <a:extLst>
                  <a:ext uri="{FF2B5EF4-FFF2-40B4-BE49-F238E27FC236}">
                    <a16:creationId xmlns:a16="http://schemas.microsoft.com/office/drawing/2014/main" id="{F0CC3D24-16C8-4C45-875A-75EC9565CC20}"/>
                  </a:ext>
                </a:extLst>
              </p:cNvPr>
              <p:cNvSpPr>
                <a:spLocks/>
              </p:cNvSpPr>
              <p:nvPr/>
            </p:nvSpPr>
            <p:spPr bwMode="auto">
              <a:xfrm rot="6158540">
                <a:off x="1971179" y="3184312"/>
                <a:ext cx="99795" cy="1108765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43" name="Arc 20">
                <a:extLst>
                  <a:ext uri="{FF2B5EF4-FFF2-40B4-BE49-F238E27FC236}">
                    <a16:creationId xmlns:a16="http://schemas.microsoft.com/office/drawing/2014/main" id="{787D8453-D676-844E-A994-70F8FE11EC50}"/>
                  </a:ext>
                </a:extLst>
              </p:cNvPr>
              <p:cNvSpPr>
                <a:spLocks/>
              </p:cNvSpPr>
              <p:nvPr/>
            </p:nvSpPr>
            <p:spPr bwMode="auto">
              <a:xfrm rot="6158540">
                <a:off x="1931154" y="3481497"/>
                <a:ext cx="99795" cy="857214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sp>
          <p:nvSpPr>
            <p:cNvPr id="34868" name="Arc 56"/>
            <p:cNvSpPr>
              <a:spLocks/>
            </p:cNvSpPr>
            <p:nvPr/>
          </p:nvSpPr>
          <p:spPr bwMode="auto">
            <a:xfrm rot="2565445" flipV="1">
              <a:off x="1376361" y="5316611"/>
              <a:ext cx="1542108" cy="757233"/>
            </a:xfrm>
            <a:custGeom>
              <a:avLst/>
              <a:gdLst>
                <a:gd name="T0" fmla="*/ 0 w 36464"/>
                <a:gd name="T1" fmla="*/ 0 h 21600"/>
                <a:gd name="T2" fmla="*/ 0 w 36464"/>
                <a:gd name="T3" fmla="*/ 0 h 21600"/>
                <a:gd name="T4" fmla="*/ 0 w 36464"/>
                <a:gd name="T5" fmla="*/ 0 h 21600"/>
                <a:gd name="T6" fmla="*/ 0 60000 65536"/>
                <a:gd name="T7" fmla="*/ 0 60000 65536"/>
                <a:gd name="T8" fmla="*/ 0 60000 65536"/>
                <a:gd name="T9" fmla="*/ 0 w 36464"/>
                <a:gd name="T10" fmla="*/ 0 h 21600"/>
                <a:gd name="T11" fmla="*/ 36464 w 3646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6464" h="21600" fill="none" extrusionOk="0">
                  <a:moveTo>
                    <a:pt x="-1" y="6310"/>
                  </a:moveTo>
                  <a:cubicBezTo>
                    <a:pt x="4048" y="2269"/>
                    <a:pt x="9536" y="-1"/>
                    <a:pt x="15257" y="0"/>
                  </a:cubicBezTo>
                  <a:cubicBezTo>
                    <a:pt x="25606" y="0"/>
                    <a:pt x="34501" y="7340"/>
                    <a:pt x="36464" y="17501"/>
                  </a:cubicBezTo>
                </a:path>
                <a:path w="36464" h="21600" stroke="0" extrusionOk="0">
                  <a:moveTo>
                    <a:pt x="-1" y="6310"/>
                  </a:moveTo>
                  <a:cubicBezTo>
                    <a:pt x="4048" y="2269"/>
                    <a:pt x="9536" y="-1"/>
                    <a:pt x="15257" y="0"/>
                  </a:cubicBezTo>
                  <a:cubicBezTo>
                    <a:pt x="25606" y="0"/>
                    <a:pt x="34501" y="7340"/>
                    <a:pt x="36464" y="17501"/>
                  </a:cubicBezTo>
                  <a:lnTo>
                    <a:pt x="15257" y="21600"/>
                  </a:lnTo>
                  <a:lnTo>
                    <a:pt x="-1" y="6310"/>
                  </a:ln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prstDash val="sysDot"/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4869" name="Oval 54"/>
            <p:cNvSpPr>
              <a:spLocks noChangeArrowheads="1"/>
            </p:cNvSpPr>
            <p:nvPr/>
          </p:nvSpPr>
          <p:spPr bwMode="auto">
            <a:xfrm>
              <a:off x="1682490" y="5795660"/>
              <a:ext cx="155998" cy="157688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4870" name="Text Box 63"/>
            <p:cNvSpPr txBox="1">
              <a:spLocks noChangeArrowheads="1"/>
            </p:cNvSpPr>
            <p:nvPr/>
          </p:nvSpPr>
          <p:spPr bwMode="auto">
            <a:xfrm>
              <a:off x="2651973" y="6151046"/>
              <a:ext cx="2651971" cy="764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400" dirty="0"/>
                <a:t>When is an object in front of another, as seen from a spacecraft (transit)?</a:t>
              </a:r>
              <a:endParaRPr lang="en-US" sz="1200" dirty="0"/>
            </a:p>
          </p:txBody>
        </p:sp>
        <p:sp>
          <p:nvSpPr>
            <p:cNvPr id="34872" name="Line 128"/>
            <p:cNvSpPr>
              <a:spLocks noChangeShapeType="1"/>
            </p:cNvSpPr>
            <p:nvPr/>
          </p:nvSpPr>
          <p:spPr bwMode="auto">
            <a:xfrm flipV="1">
              <a:off x="1247987" y="5916156"/>
              <a:ext cx="459869" cy="471423"/>
            </a:xfrm>
            <a:prstGeom prst="line">
              <a:avLst/>
            </a:prstGeom>
            <a:noFill/>
            <a:ln w="19050">
              <a:solidFill>
                <a:srgbClr val="41BB5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pic>
          <p:nvPicPr>
            <p:cNvPr id="108" name="Picture 107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7242" y="6275803"/>
              <a:ext cx="715030" cy="452457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E0AEC9D-561D-3041-98C5-E783E263271F}"/>
              </a:ext>
            </a:extLst>
          </p:cNvPr>
          <p:cNvGrpSpPr/>
          <p:nvPr/>
        </p:nvGrpSpPr>
        <p:grpSpPr>
          <a:xfrm>
            <a:off x="4220081" y="2152989"/>
            <a:ext cx="4859011" cy="2449986"/>
            <a:chOff x="4220081" y="2152989"/>
            <a:chExt cx="4859011" cy="2449986"/>
          </a:xfrm>
        </p:grpSpPr>
        <p:sp>
          <p:nvSpPr>
            <p:cNvPr id="34834" name="Text Box 88"/>
            <p:cNvSpPr txBox="1">
              <a:spLocks noChangeArrowheads="1"/>
            </p:cNvSpPr>
            <p:nvPr/>
          </p:nvSpPr>
          <p:spPr bwMode="auto">
            <a:xfrm>
              <a:off x="4220081" y="3762446"/>
              <a:ext cx="362371" cy="2218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800" dirty="0"/>
                <a:t>150</a:t>
              </a:r>
            </a:p>
          </p:txBody>
        </p: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C300948-C398-A043-94F2-57FBD7FD4160}"/>
                </a:ext>
              </a:extLst>
            </p:cNvPr>
            <p:cNvGrpSpPr/>
            <p:nvPr/>
          </p:nvGrpSpPr>
          <p:grpSpPr>
            <a:xfrm>
              <a:off x="4350189" y="2152989"/>
              <a:ext cx="4728903" cy="2449986"/>
              <a:chOff x="4350189" y="2152989"/>
              <a:chExt cx="4728903" cy="2449986"/>
            </a:xfrm>
          </p:grpSpPr>
          <p:grpSp>
            <p:nvGrpSpPr>
              <p:cNvPr id="112" name="Group 111">
                <a:extLst>
                  <a:ext uri="{FF2B5EF4-FFF2-40B4-BE49-F238E27FC236}">
                    <a16:creationId xmlns:a16="http://schemas.microsoft.com/office/drawing/2014/main" id="{58B2F9EC-ADDC-794B-9794-E23672A34440}"/>
                  </a:ext>
                </a:extLst>
              </p:cNvPr>
              <p:cNvGrpSpPr/>
              <p:nvPr/>
            </p:nvGrpSpPr>
            <p:grpSpPr>
              <a:xfrm>
                <a:off x="6168337" y="2152989"/>
                <a:ext cx="1231517" cy="1892064"/>
                <a:chOff x="1460500" y="2444768"/>
                <a:chExt cx="1231517" cy="1892064"/>
              </a:xfrm>
            </p:grpSpPr>
            <p:sp>
              <p:nvSpPr>
                <p:cNvPr id="113" name="Line 5">
                  <a:extLst>
                    <a:ext uri="{FF2B5EF4-FFF2-40B4-BE49-F238E27FC236}">
                      <a16:creationId xmlns:a16="http://schemas.microsoft.com/office/drawing/2014/main" id="{CF5DD7C9-C8FA-2649-B30A-070658EC2FF0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854237" y="2444768"/>
                  <a:ext cx="409526" cy="1892064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14" name="Oval 65">
                  <a:extLst>
                    <a:ext uri="{FF2B5EF4-FFF2-40B4-BE49-F238E27FC236}">
                      <a16:creationId xmlns:a16="http://schemas.microsoft.com/office/drawing/2014/main" id="{25D90F33-336F-D74E-8309-D9DB748F9336}"/>
                    </a:ext>
                  </a:extLst>
                </p:cNvPr>
                <p:cNvSpPr>
                  <a:spLocks noChangeArrowheads="1"/>
                </p:cNvSpPr>
                <p:nvPr/>
              </p:nvSpPr>
              <p:spPr bwMode="auto">
                <a:xfrm rot="758540">
                  <a:off x="1467487" y="2827658"/>
                  <a:ext cx="1224099" cy="1238005"/>
                </a:xfrm>
                <a:prstGeom prst="ellipse">
                  <a:avLst/>
                </a:prstGeom>
                <a:gradFill flip="none" rotWithShape="1">
                  <a:gsLst>
                    <a:gs pos="51000">
                      <a:srgbClr val="DD490E">
                        <a:shade val="30000"/>
                        <a:satMod val="115000"/>
                      </a:srgbClr>
                    </a:gs>
                    <a:gs pos="66000">
                      <a:srgbClr val="DD490E">
                        <a:shade val="67500"/>
                        <a:satMod val="115000"/>
                      </a:srgbClr>
                    </a:gs>
                    <a:gs pos="100000">
                      <a:srgbClr val="DD490E"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15" name="Arc 8">
                  <a:extLst>
                    <a:ext uri="{FF2B5EF4-FFF2-40B4-BE49-F238E27FC236}">
                      <a16:creationId xmlns:a16="http://schemas.microsoft.com/office/drawing/2014/main" id="{FD9DB800-C4A6-E647-8DE1-8914AFA006E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58540">
                  <a:off x="2026716" y="2856300"/>
                  <a:ext cx="288318" cy="1219059"/>
                </a:xfrm>
                <a:custGeom>
                  <a:avLst/>
                  <a:gdLst>
                    <a:gd name="T0" fmla="*/ 0 w 21791"/>
                    <a:gd name="T1" fmla="*/ 0 h 43200"/>
                    <a:gd name="T2" fmla="*/ 0 w 21791"/>
                    <a:gd name="T3" fmla="*/ 0 h 43200"/>
                    <a:gd name="T4" fmla="*/ 0 w 21791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791"/>
                    <a:gd name="T10" fmla="*/ 0 h 43200"/>
                    <a:gd name="T11" fmla="*/ 21791 w 21791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91" h="43200" fill="none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</a:path>
                    <a:path w="21791" h="43200" stroke="0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  <a:lnTo>
                        <a:pt x="191" y="21600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16" name="Arc 9">
                  <a:extLst>
                    <a:ext uri="{FF2B5EF4-FFF2-40B4-BE49-F238E27FC236}">
                      <a16:creationId xmlns:a16="http://schemas.microsoft.com/office/drawing/2014/main" id="{48DDC9AD-826F-0545-85B6-BC26E307872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58540">
                  <a:off x="2086998" y="2875167"/>
                  <a:ext cx="369589" cy="1219059"/>
                </a:xfrm>
                <a:custGeom>
                  <a:avLst/>
                  <a:gdLst>
                    <a:gd name="T0" fmla="*/ 0 w 21791"/>
                    <a:gd name="T1" fmla="*/ 0 h 43200"/>
                    <a:gd name="T2" fmla="*/ 0 w 21791"/>
                    <a:gd name="T3" fmla="*/ 0 h 43200"/>
                    <a:gd name="T4" fmla="*/ 0 w 21791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791"/>
                    <a:gd name="T10" fmla="*/ 0 h 43200"/>
                    <a:gd name="T11" fmla="*/ 21791 w 21791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91" h="43200" fill="none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</a:path>
                    <a:path w="21791" h="43200" stroke="0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  <a:lnTo>
                        <a:pt x="191" y="21600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17" name="Arc 10">
                  <a:extLst>
                    <a:ext uri="{FF2B5EF4-FFF2-40B4-BE49-F238E27FC236}">
                      <a16:creationId xmlns:a16="http://schemas.microsoft.com/office/drawing/2014/main" id="{F7C5328A-9F85-7B41-A4A8-6F30EFBB9FF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58540">
                  <a:off x="2112776" y="2889094"/>
                  <a:ext cx="458599" cy="1219059"/>
                </a:xfrm>
                <a:custGeom>
                  <a:avLst/>
                  <a:gdLst>
                    <a:gd name="T0" fmla="*/ 0 w 23599"/>
                    <a:gd name="T1" fmla="*/ 0 h 43200"/>
                    <a:gd name="T2" fmla="*/ 0 w 23599"/>
                    <a:gd name="T3" fmla="*/ 0 h 43200"/>
                    <a:gd name="T4" fmla="*/ 0 w 23599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3599"/>
                    <a:gd name="T10" fmla="*/ 0 h 43200"/>
                    <a:gd name="T11" fmla="*/ 23599 w 23599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3599" h="43200" fill="none" extrusionOk="0">
                      <a:moveTo>
                        <a:pt x="-1" y="92"/>
                      </a:moveTo>
                      <a:cubicBezTo>
                        <a:pt x="664" y="30"/>
                        <a:pt x="1331" y="-1"/>
                        <a:pt x="1999" y="0"/>
                      </a:cubicBezTo>
                      <a:cubicBezTo>
                        <a:pt x="13928" y="0"/>
                        <a:pt x="23599" y="9670"/>
                        <a:pt x="23599" y="21600"/>
                      </a:cubicBezTo>
                      <a:cubicBezTo>
                        <a:pt x="23599" y="33529"/>
                        <a:pt x="13928" y="43200"/>
                        <a:pt x="1999" y="43200"/>
                      </a:cubicBezTo>
                      <a:cubicBezTo>
                        <a:pt x="1935" y="43199"/>
                        <a:pt x="1871" y="43199"/>
                        <a:pt x="1807" y="43199"/>
                      </a:cubicBezTo>
                    </a:path>
                    <a:path w="23599" h="43200" stroke="0" extrusionOk="0">
                      <a:moveTo>
                        <a:pt x="-1" y="92"/>
                      </a:moveTo>
                      <a:cubicBezTo>
                        <a:pt x="664" y="30"/>
                        <a:pt x="1331" y="-1"/>
                        <a:pt x="1999" y="0"/>
                      </a:cubicBezTo>
                      <a:cubicBezTo>
                        <a:pt x="13928" y="0"/>
                        <a:pt x="23599" y="9670"/>
                        <a:pt x="23599" y="21600"/>
                      </a:cubicBezTo>
                      <a:cubicBezTo>
                        <a:pt x="23599" y="33529"/>
                        <a:pt x="13928" y="43200"/>
                        <a:pt x="1999" y="43200"/>
                      </a:cubicBezTo>
                      <a:cubicBezTo>
                        <a:pt x="1935" y="43199"/>
                        <a:pt x="1871" y="43199"/>
                        <a:pt x="1807" y="43199"/>
                      </a:cubicBezTo>
                      <a:lnTo>
                        <a:pt x="1999" y="21600"/>
                      </a:lnTo>
                      <a:lnTo>
                        <a:pt x="-1" y="92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18" name="Arc 11">
                  <a:extLst>
                    <a:ext uri="{FF2B5EF4-FFF2-40B4-BE49-F238E27FC236}">
                      <a16:creationId xmlns:a16="http://schemas.microsoft.com/office/drawing/2014/main" id="{0138ED26-A36F-434E-B8A9-94DD09116C6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58540">
                  <a:off x="2048744" y="2835789"/>
                  <a:ext cx="98686" cy="1219059"/>
                </a:xfrm>
                <a:custGeom>
                  <a:avLst/>
                  <a:gdLst>
                    <a:gd name="T0" fmla="*/ 0 w 21791"/>
                    <a:gd name="T1" fmla="*/ 0 h 43200"/>
                    <a:gd name="T2" fmla="*/ 0 w 21791"/>
                    <a:gd name="T3" fmla="*/ 0 h 43200"/>
                    <a:gd name="T4" fmla="*/ 0 w 21791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791"/>
                    <a:gd name="T10" fmla="*/ 0 h 43200"/>
                    <a:gd name="T11" fmla="*/ 21791 w 21791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91" h="43200" fill="none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</a:path>
                    <a:path w="21791" h="43200" stroke="0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  <a:lnTo>
                        <a:pt x="191" y="21600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19" name="Arc 12">
                  <a:extLst>
                    <a:ext uri="{FF2B5EF4-FFF2-40B4-BE49-F238E27FC236}">
                      <a16:creationId xmlns:a16="http://schemas.microsoft.com/office/drawing/2014/main" id="{407718D0-7340-2243-8192-BF79F6EB475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58540" flipH="1">
                  <a:off x="1947727" y="2808001"/>
                  <a:ext cx="90946" cy="1219059"/>
                </a:xfrm>
                <a:custGeom>
                  <a:avLst/>
                  <a:gdLst>
                    <a:gd name="T0" fmla="*/ 0 w 21791"/>
                    <a:gd name="T1" fmla="*/ 0 h 43200"/>
                    <a:gd name="T2" fmla="*/ 0 w 21791"/>
                    <a:gd name="T3" fmla="*/ 0 h 43200"/>
                    <a:gd name="T4" fmla="*/ 0 w 21791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791"/>
                    <a:gd name="T10" fmla="*/ 0 h 43200"/>
                    <a:gd name="T11" fmla="*/ 21791 w 21791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91" h="43200" fill="none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</a:path>
                    <a:path w="21791" h="43200" stroke="0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  <a:lnTo>
                        <a:pt x="191" y="21600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20" name="Arc 13">
                  <a:extLst>
                    <a:ext uri="{FF2B5EF4-FFF2-40B4-BE49-F238E27FC236}">
                      <a16:creationId xmlns:a16="http://schemas.microsoft.com/office/drawing/2014/main" id="{E0A58E7E-BF09-8142-9F19-BAEB2F2BDDC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58540" flipH="1">
                  <a:off x="1780126" y="2795324"/>
                  <a:ext cx="261227" cy="1219059"/>
                </a:xfrm>
                <a:custGeom>
                  <a:avLst/>
                  <a:gdLst>
                    <a:gd name="T0" fmla="*/ 0 w 21791"/>
                    <a:gd name="T1" fmla="*/ 0 h 43200"/>
                    <a:gd name="T2" fmla="*/ 0 w 21791"/>
                    <a:gd name="T3" fmla="*/ 0 h 43200"/>
                    <a:gd name="T4" fmla="*/ 0 w 21791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791"/>
                    <a:gd name="T10" fmla="*/ 0 h 43200"/>
                    <a:gd name="T11" fmla="*/ 21791 w 21791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91" h="43200" fill="none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</a:path>
                    <a:path w="21791" h="43200" stroke="0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  <a:lnTo>
                        <a:pt x="191" y="21600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21" name="Arc 14">
                  <a:extLst>
                    <a:ext uri="{FF2B5EF4-FFF2-40B4-BE49-F238E27FC236}">
                      <a16:creationId xmlns:a16="http://schemas.microsoft.com/office/drawing/2014/main" id="{748472A8-7FA5-A545-BC84-0E70B01CBC6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758540" flipH="1">
                  <a:off x="1611340" y="2769908"/>
                  <a:ext cx="427639" cy="1219059"/>
                </a:xfrm>
                <a:custGeom>
                  <a:avLst/>
                  <a:gdLst>
                    <a:gd name="T0" fmla="*/ 0 w 21791"/>
                    <a:gd name="T1" fmla="*/ 0 h 43200"/>
                    <a:gd name="T2" fmla="*/ 0 w 21791"/>
                    <a:gd name="T3" fmla="*/ 0 h 43200"/>
                    <a:gd name="T4" fmla="*/ 0 w 21791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791"/>
                    <a:gd name="T10" fmla="*/ 0 h 43200"/>
                    <a:gd name="T11" fmla="*/ 21791 w 21791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91" h="43200" fill="none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</a:path>
                    <a:path w="21791" h="43200" stroke="0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  <a:lnTo>
                        <a:pt x="191" y="21600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22" name="Arc 15">
                  <a:extLst>
                    <a:ext uri="{FF2B5EF4-FFF2-40B4-BE49-F238E27FC236}">
                      <a16:creationId xmlns:a16="http://schemas.microsoft.com/office/drawing/2014/main" id="{0372F7B5-9C11-474E-B3FF-A99896665EC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158540">
                  <a:off x="2013361" y="2936938"/>
                  <a:ext cx="99795" cy="1205517"/>
                </a:xfrm>
                <a:custGeom>
                  <a:avLst/>
                  <a:gdLst>
                    <a:gd name="T0" fmla="*/ 0 w 21791"/>
                    <a:gd name="T1" fmla="*/ 0 h 43200"/>
                    <a:gd name="T2" fmla="*/ 0 w 21791"/>
                    <a:gd name="T3" fmla="*/ 0 h 43200"/>
                    <a:gd name="T4" fmla="*/ 0 w 21791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791"/>
                    <a:gd name="T10" fmla="*/ 0 h 43200"/>
                    <a:gd name="T11" fmla="*/ 21791 w 21791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91" h="43200" fill="none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</a:path>
                    <a:path w="21791" h="43200" stroke="0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  <a:lnTo>
                        <a:pt x="191" y="21600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23" name="Arc 16">
                  <a:extLst>
                    <a:ext uri="{FF2B5EF4-FFF2-40B4-BE49-F238E27FC236}">
                      <a16:creationId xmlns:a16="http://schemas.microsoft.com/office/drawing/2014/main" id="{FE7CA0AE-2409-C947-80E0-6B55004FD19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158540">
                  <a:off x="2060690" y="2767669"/>
                  <a:ext cx="91967" cy="1170686"/>
                </a:xfrm>
                <a:custGeom>
                  <a:avLst/>
                  <a:gdLst>
                    <a:gd name="T0" fmla="*/ 0 w 21791"/>
                    <a:gd name="T1" fmla="*/ 0 h 43200"/>
                    <a:gd name="T2" fmla="*/ 0 w 21791"/>
                    <a:gd name="T3" fmla="*/ 0 h 43200"/>
                    <a:gd name="T4" fmla="*/ 0 w 21791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791"/>
                    <a:gd name="T10" fmla="*/ 0 h 43200"/>
                    <a:gd name="T11" fmla="*/ 21791 w 21791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91" h="43200" fill="none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</a:path>
                    <a:path w="21791" h="43200" stroke="0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  <a:lnTo>
                        <a:pt x="191" y="21600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24" name="Arc 17">
                  <a:extLst>
                    <a:ext uri="{FF2B5EF4-FFF2-40B4-BE49-F238E27FC236}">
                      <a16:creationId xmlns:a16="http://schemas.microsoft.com/office/drawing/2014/main" id="{CCC7AD2C-DA0E-A148-8444-F540ADAA27CD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158540">
                  <a:off x="2101371" y="2657906"/>
                  <a:ext cx="91967" cy="1023625"/>
                </a:xfrm>
                <a:custGeom>
                  <a:avLst/>
                  <a:gdLst>
                    <a:gd name="T0" fmla="*/ 0 w 21791"/>
                    <a:gd name="T1" fmla="*/ 0 h 43200"/>
                    <a:gd name="T2" fmla="*/ 0 w 21791"/>
                    <a:gd name="T3" fmla="*/ 0 h 43200"/>
                    <a:gd name="T4" fmla="*/ 0 w 21791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791"/>
                    <a:gd name="T10" fmla="*/ 0 h 43200"/>
                    <a:gd name="T11" fmla="*/ 21791 w 21791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91" h="43200" fill="none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</a:path>
                    <a:path w="21791" h="43200" stroke="0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  <a:lnTo>
                        <a:pt x="191" y="21600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25" name="Arc 18">
                  <a:extLst>
                    <a:ext uri="{FF2B5EF4-FFF2-40B4-BE49-F238E27FC236}">
                      <a16:creationId xmlns:a16="http://schemas.microsoft.com/office/drawing/2014/main" id="{B4B93A3F-D98E-754F-82DE-405798BE5A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158540">
                  <a:off x="2131354" y="2642774"/>
                  <a:ext cx="90011" cy="712087"/>
                </a:xfrm>
                <a:custGeom>
                  <a:avLst/>
                  <a:gdLst>
                    <a:gd name="T0" fmla="*/ 0 w 21600"/>
                    <a:gd name="T1" fmla="*/ 0 h 43169"/>
                    <a:gd name="T2" fmla="*/ 0 w 21600"/>
                    <a:gd name="T3" fmla="*/ 0 h 43169"/>
                    <a:gd name="T4" fmla="*/ 0 w 21600"/>
                    <a:gd name="T5" fmla="*/ 0 h 43169"/>
                    <a:gd name="T6" fmla="*/ 0 60000 65536"/>
                    <a:gd name="T7" fmla="*/ 0 60000 65536"/>
                    <a:gd name="T8" fmla="*/ 0 60000 65536"/>
                    <a:gd name="T9" fmla="*/ 0 w 21600"/>
                    <a:gd name="T10" fmla="*/ 0 h 43169"/>
                    <a:gd name="T11" fmla="*/ 21600 w 21600"/>
                    <a:gd name="T12" fmla="*/ 43169 h 4316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600" h="43169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083"/>
                        <a:pt x="12614" y="42559"/>
                        <a:pt x="1147" y="43169"/>
                      </a:cubicBezTo>
                    </a:path>
                    <a:path w="21600" h="43169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cubicBezTo>
                        <a:pt x="21600" y="33083"/>
                        <a:pt x="12614" y="42559"/>
                        <a:pt x="1147" y="43169"/>
                      </a:cubicBezTo>
                      <a:lnTo>
                        <a:pt x="0" y="21600"/>
                      </a:lnTo>
                      <a:lnTo>
                        <a:pt x="-1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26" name="Arc 19">
                  <a:extLst>
                    <a:ext uri="{FF2B5EF4-FFF2-40B4-BE49-F238E27FC236}">
                      <a16:creationId xmlns:a16="http://schemas.microsoft.com/office/drawing/2014/main" id="{416A0912-DB41-9B46-9B5B-86B38C4E879E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158540">
                  <a:off x="1971179" y="3184312"/>
                  <a:ext cx="99795" cy="1108765"/>
                </a:xfrm>
                <a:custGeom>
                  <a:avLst/>
                  <a:gdLst>
                    <a:gd name="T0" fmla="*/ 0 w 21791"/>
                    <a:gd name="T1" fmla="*/ 0 h 43200"/>
                    <a:gd name="T2" fmla="*/ 0 w 21791"/>
                    <a:gd name="T3" fmla="*/ 0 h 43200"/>
                    <a:gd name="T4" fmla="*/ 0 w 21791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791"/>
                    <a:gd name="T10" fmla="*/ 0 h 43200"/>
                    <a:gd name="T11" fmla="*/ 21791 w 21791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91" h="43200" fill="none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</a:path>
                    <a:path w="21791" h="43200" stroke="0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  <a:lnTo>
                        <a:pt x="191" y="21600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  <p:sp>
              <p:nvSpPr>
                <p:cNvPr id="127" name="Arc 20">
                  <a:extLst>
                    <a:ext uri="{FF2B5EF4-FFF2-40B4-BE49-F238E27FC236}">
                      <a16:creationId xmlns:a16="http://schemas.microsoft.com/office/drawing/2014/main" id="{684AA50B-FE26-B24A-9D9B-7B7890FC7BAA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rot="6158540">
                  <a:off x="1931154" y="3481497"/>
                  <a:ext cx="99795" cy="857214"/>
                </a:xfrm>
                <a:custGeom>
                  <a:avLst/>
                  <a:gdLst>
                    <a:gd name="T0" fmla="*/ 0 w 21791"/>
                    <a:gd name="T1" fmla="*/ 0 h 43200"/>
                    <a:gd name="T2" fmla="*/ 0 w 21791"/>
                    <a:gd name="T3" fmla="*/ 0 h 43200"/>
                    <a:gd name="T4" fmla="*/ 0 w 21791"/>
                    <a:gd name="T5" fmla="*/ 0 h 43200"/>
                    <a:gd name="T6" fmla="*/ 0 60000 65536"/>
                    <a:gd name="T7" fmla="*/ 0 60000 65536"/>
                    <a:gd name="T8" fmla="*/ 0 60000 65536"/>
                    <a:gd name="T9" fmla="*/ 0 w 21791"/>
                    <a:gd name="T10" fmla="*/ 0 h 43200"/>
                    <a:gd name="T11" fmla="*/ 21791 w 21791"/>
                    <a:gd name="T12" fmla="*/ 43200 h 4320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791" h="43200" fill="none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</a:path>
                    <a:path w="21791" h="43200" stroke="0" extrusionOk="0">
                      <a:moveTo>
                        <a:pt x="190" y="0"/>
                      </a:moveTo>
                      <a:cubicBezTo>
                        <a:pt x="12120" y="0"/>
                        <a:pt x="21791" y="9670"/>
                        <a:pt x="21791" y="21600"/>
                      </a:cubicBezTo>
                      <a:cubicBezTo>
                        <a:pt x="21791" y="33529"/>
                        <a:pt x="12120" y="43200"/>
                        <a:pt x="191" y="43200"/>
                      </a:cubicBezTo>
                      <a:cubicBezTo>
                        <a:pt x="127" y="43199"/>
                        <a:pt x="63" y="43199"/>
                        <a:pt x="-1" y="43199"/>
                      </a:cubicBezTo>
                      <a:lnTo>
                        <a:pt x="191" y="21600"/>
                      </a:lnTo>
                      <a:lnTo>
                        <a:pt x="190" y="0"/>
                      </a:lnTo>
                      <a:close/>
                    </a:path>
                  </a:pathLst>
                </a:cu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dirty="0"/>
                </a:p>
              </p:txBody>
            </p:sp>
          </p:grpSp>
          <p:sp>
            <p:nvSpPr>
              <p:cNvPr id="34828" name="Line 81"/>
              <p:cNvSpPr>
                <a:spLocks noChangeShapeType="1"/>
              </p:cNvSpPr>
              <p:nvPr/>
            </p:nvSpPr>
            <p:spPr bwMode="auto">
              <a:xfrm flipH="1">
                <a:off x="5310444" y="3236689"/>
                <a:ext cx="1039989" cy="269450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829" name="Line 83"/>
              <p:cNvSpPr>
                <a:spLocks noChangeShapeType="1"/>
              </p:cNvSpPr>
              <p:nvPr/>
            </p:nvSpPr>
            <p:spPr bwMode="auto">
              <a:xfrm flipH="1">
                <a:off x="4354955" y="3558715"/>
                <a:ext cx="773492" cy="203731"/>
              </a:xfrm>
              <a:prstGeom prst="line">
                <a:avLst/>
              </a:prstGeom>
              <a:noFill/>
              <a:ln w="9525">
                <a:solidFill>
                  <a:schemeClr val="accent2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830" name="Line 84"/>
              <p:cNvSpPr>
                <a:spLocks noChangeShapeType="1"/>
              </p:cNvSpPr>
              <p:nvPr/>
            </p:nvSpPr>
            <p:spPr bwMode="auto">
              <a:xfrm flipH="1">
                <a:off x="5303944" y="3414132"/>
                <a:ext cx="383496" cy="92007"/>
              </a:xfrm>
              <a:prstGeom prst="line">
                <a:avLst/>
              </a:prstGeom>
              <a:noFill/>
              <a:ln w="38100">
                <a:solidFill>
                  <a:srgbClr val="FFC91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831" name="Line 85"/>
              <p:cNvSpPr>
                <a:spLocks noChangeShapeType="1"/>
              </p:cNvSpPr>
              <p:nvPr/>
            </p:nvSpPr>
            <p:spPr bwMode="auto">
              <a:xfrm flipH="1">
                <a:off x="4874949" y="3558715"/>
                <a:ext cx="240497" cy="65720"/>
              </a:xfrm>
              <a:prstGeom prst="line">
                <a:avLst/>
              </a:prstGeom>
              <a:noFill/>
              <a:ln w="38100">
                <a:solidFill>
                  <a:srgbClr val="FFC913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832" name="Text Box 86"/>
              <p:cNvSpPr txBox="1">
                <a:spLocks noChangeArrowheads="1"/>
              </p:cNvSpPr>
              <p:nvPr/>
            </p:nvSpPr>
            <p:spPr bwMode="auto">
              <a:xfrm>
                <a:off x="5630566" y="3386201"/>
                <a:ext cx="303872" cy="221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sz="800" dirty="0"/>
                  <a:t>50</a:t>
                </a:r>
              </a:p>
            </p:txBody>
          </p:sp>
          <p:sp>
            <p:nvSpPr>
              <p:cNvPr id="34833" name="Text Box 87"/>
              <p:cNvSpPr txBox="1">
                <a:spLocks noChangeArrowheads="1"/>
              </p:cNvSpPr>
              <p:nvPr/>
            </p:nvSpPr>
            <p:spPr bwMode="auto">
              <a:xfrm>
                <a:off x="4769325" y="3629364"/>
                <a:ext cx="362371" cy="221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sz="800" dirty="0"/>
                  <a:t>100</a:t>
                </a:r>
              </a:p>
            </p:txBody>
          </p:sp>
          <p:sp>
            <p:nvSpPr>
              <p:cNvPr id="34835" name="Text Box 89"/>
              <p:cNvSpPr txBox="1">
                <a:spLocks noChangeArrowheads="1"/>
              </p:cNvSpPr>
              <p:nvPr/>
            </p:nvSpPr>
            <p:spPr bwMode="auto">
              <a:xfrm>
                <a:off x="6707930" y="3864311"/>
                <a:ext cx="2371162" cy="7386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l"/>
                <a:r>
                  <a:rPr lang="en-US" sz="1400" dirty="0"/>
                  <a:t>When is the spacecraft</a:t>
                </a:r>
                <a:r>
                  <a:rPr lang="ja-JP" altLang="en-US" sz="1400"/>
                  <a:t>’</a:t>
                </a:r>
                <a:r>
                  <a:rPr lang="en-US" altLang="ja-JP" sz="1400" dirty="0"/>
                  <a:t>s </a:t>
                </a:r>
              </a:p>
              <a:p>
                <a:pPr algn="l"/>
                <a:r>
                  <a:rPr lang="en-US" sz="1400" dirty="0"/>
                  <a:t>altitude within a given </a:t>
                </a:r>
              </a:p>
              <a:p>
                <a:pPr algn="l"/>
                <a:r>
                  <a:rPr lang="en-US" sz="1400" dirty="0"/>
                  <a:t>range (say 50 to 100 km)?</a:t>
                </a:r>
                <a:endParaRPr lang="en-US" dirty="0"/>
              </a:p>
            </p:txBody>
          </p:sp>
          <p:sp>
            <p:nvSpPr>
              <p:cNvPr id="34837" name="Line 130"/>
              <p:cNvSpPr>
                <a:spLocks noChangeShapeType="1"/>
              </p:cNvSpPr>
              <p:nvPr/>
            </p:nvSpPr>
            <p:spPr bwMode="auto">
              <a:xfrm>
                <a:off x="4879824" y="3580074"/>
                <a:ext cx="0" cy="788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34838" name="Line 131"/>
              <p:cNvSpPr>
                <a:spLocks noChangeShapeType="1"/>
              </p:cNvSpPr>
              <p:nvPr/>
            </p:nvSpPr>
            <p:spPr bwMode="auto">
              <a:xfrm>
                <a:off x="5685815" y="3373057"/>
                <a:ext cx="0" cy="788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pic>
            <p:nvPicPr>
              <p:cNvPr id="109" name="Picture 108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874906" y="3326066"/>
                <a:ext cx="715030" cy="452457"/>
              </a:xfrm>
              <a:prstGeom prst="rect">
                <a:avLst/>
              </a:prstGeom>
            </p:spPr>
          </p:pic>
          <p:sp>
            <p:nvSpPr>
              <p:cNvPr id="160" name="Line 131">
                <a:extLst>
                  <a:ext uri="{FF2B5EF4-FFF2-40B4-BE49-F238E27FC236}">
                    <a16:creationId xmlns:a16="http://schemas.microsoft.com/office/drawing/2014/main" id="{B80169FB-A815-FD4F-AF23-2AA47DA4362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350189" y="3715211"/>
                <a:ext cx="0" cy="788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17D00102-6398-6642-BEF7-5B9C60D8DFA5}"/>
              </a:ext>
            </a:extLst>
          </p:cNvPr>
          <p:cNvGrpSpPr/>
          <p:nvPr/>
        </p:nvGrpSpPr>
        <p:grpSpPr>
          <a:xfrm>
            <a:off x="6005935" y="4889537"/>
            <a:ext cx="2705475" cy="1942902"/>
            <a:chOff x="6005935" y="4889537"/>
            <a:chExt cx="2705475" cy="1942902"/>
          </a:xfrm>
        </p:grpSpPr>
        <p:sp>
          <p:nvSpPr>
            <p:cNvPr id="162" name="Line 90">
              <a:extLst>
                <a:ext uri="{FF2B5EF4-FFF2-40B4-BE49-F238E27FC236}">
                  <a16:creationId xmlns:a16="http://schemas.microsoft.com/office/drawing/2014/main" id="{CA1BD2C6-04F5-5F43-9C4D-6ECD2FAEE3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378057" y="4889537"/>
              <a:ext cx="409496" cy="18927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3" name="Text Box 111">
              <a:extLst>
                <a:ext uri="{FF2B5EF4-FFF2-40B4-BE49-F238E27FC236}">
                  <a16:creationId xmlns:a16="http://schemas.microsoft.com/office/drawing/2014/main" id="{9D5502B1-ECD6-F440-86A2-D98A30D0187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73170" y="5878332"/>
              <a:ext cx="1238240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400" dirty="0"/>
                <a:t>When is an instrument pointing at an object?</a:t>
              </a:r>
              <a:endParaRPr lang="en-US" dirty="0"/>
            </a:p>
          </p:txBody>
        </p:sp>
        <p:grpSp>
          <p:nvGrpSpPr>
            <p:cNvPr id="164" name="Group 91">
              <a:extLst>
                <a:ext uri="{FF2B5EF4-FFF2-40B4-BE49-F238E27FC236}">
                  <a16:creationId xmlns:a16="http://schemas.microsoft.com/office/drawing/2014/main" id="{CFA22FB1-AB53-2043-88A1-1B625BB16AA6}"/>
                </a:ext>
              </a:extLst>
            </p:cNvPr>
            <p:cNvGrpSpPr>
              <a:grpSpLocks/>
            </p:cNvGrpSpPr>
            <p:nvPr/>
          </p:nvGrpSpPr>
          <p:grpSpPr bwMode="auto">
            <a:xfrm rot="758540">
              <a:off x="6005935" y="5273996"/>
              <a:ext cx="1207363" cy="1227313"/>
              <a:chOff x="624" y="1677"/>
              <a:chExt cx="624" cy="627"/>
            </a:xfrm>
          </p:grpSpPr>
          <p:sp>
            <p:nvSpPr>
              <p:cNvPr id="171" name="Oval 92">
                <a:extLst>
                  <a:ext uri="{FF2B5EF4-FFF2-40B4-BE49-F238E27FC236}">
                    <a16:creationId xmlns:a16="http://schemas.microsoft.com/office/drawing/2014/main" id="{26EC9B00-8A60-6A40-9D79-EBF6553729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24" y="1680"/>
                <a:ext cx="624" cy="624"/>
              </a:xfrm>
              <a:prstGeom prst="ellipse">
                <a:avLst/>
              </a:prstGeom>
              <a:gradFill rotWithShape="0">
                <a:gsLst>
                  <a:gs pos="0">
                    <a:srgbClr val="FC4126"/>
                  </a:gs>
                  <a:gs pos="100000">
                    <a:srgbClr val="280A06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72" name="Arc 93">
                <a:extLst>
                  <a:ext uri="{FF2B5EF4-FFF2-40B4-BE49-F238E27FC236}">
                    <a16:creationId xmlns:a16="http://schemas.microsoft.com/office/drawing/2014/main" id="{5AE2CAA0-8345-E541-A6CF-8307D641D92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07" y="1681"/>
                <a:ext cx="149" cy="623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73" name="Arc 94">
                <a:extLst>
                  <a:ext uri="{FF2B5EF4-FFF2-40B4-BE49-F238E27FC236}">
                    <a16:creationId xmlns:a16="http://schemas.microsoft.com/office/drawing/2014/main" id="{1118D283-3A57-5A43-ABBF-13AEF92FB2A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9" y="1679"/>
                <a:ext cx="191" cy="623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74" name="Arc 95">
                <a:extLst>
                  <a:ext uri="{FF2B5EF4-FFF2-40B4-BE49-F238E27FC236}">
                    <a16:creationId xmlns:a16="http://schemas.microsoft.com/office/drawing/2014/main" id="{C9C895D7-5892-C04E-ACEC-794C2827BC8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53" y="1678"/>
                <a:ext cx="237" cy="623"/>
              </a:xfrm>
              <a:custGeom>
                <a:avLst/>
                <a:gdLst>
                  <a:gd name="T0" fmla="*/ 0 w 23599"/>
                  <a:gd name="T1" fmla="*/ 0 h 43200"/>
                  <a:gd name="T2" fmla="*/ 0 w 23599"/>
                  <a:gd name="T3" fmla="*/ 0 h 43200"/>
                  <a:gd name="T4" fmla="*/ 0 w 23599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3599"/>
                  <a:gd name="T10" fmla="*/ 0 h 43200"/>
                  <a:gd name="T11" fmla="*/ 23599 w 23599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3599" h="43200" fill="none" extrusionOk="0">
                    <a:moveTo>
                      <a:pt x="-1" y="92"/>
                    </a:moveTo>
                    <a:cubicBezTo>
                      <a:pt x="664" y="30"/>
                      <a:pt x="1331" y="-1"/>
                      <a:pt x="1999" y="0"/>
                    </a:cubicBezTo>
                    <a:cubicBezTo>
                      <a:pt x="13928" y="0"/>
                      <a:pt x="23599" y="9670"/>
                      <a:pt x="23599" y="21600"/>
                    </a:cubicBezTo>
                    <a:cubicBezTo>
                      <a:pt x="23599" y="33529"/>
                      <a:pt x="13928" y="43200"/>
                      <a:pt x="1999" y="43200"/>
                    </a:cubicBezTo>
                    <a:cubicBezTo>
                      <a:pt x="1935" y="43199"/>
                      <a:pt x="1871" y="43199"/>
                      <a:pt x="1807" y="43199"/>
                    </a:cubicBezTo>
                  </a:path>
                  <a:path w="23599" h="43200" stroke="0" extrusionOk="0">
                    <a:moveTo>
                      <a:pt x="-1" y="92"/>
                    </a:moveTo>
                    <a:cubicBezTo>
                      <a:pt x="664" y="30"/>
                      <a:pt x="1331" y="-1"/>
                      <a:pt x="1999" y="0"/>
                    </a:cubicBezTo>
                    <a:cubicBezTo>
                      <a:pt x="13928" y="0"/>
                      <a:pt x="23599" y="9670"/>
                      <a:pt x="23599" y="21600"/>
                    </a:cubicBezTo>
                    <a:cubicBezTo>
                      <a:pt x="23599" y="33529"/>
                      <a:pt x="13928" y="43200"/>
                      <a:pt x="1999" y="43200"/>
                    </a:cubicBezTo>
                    <a:cubicBezTo>
                      <a:pt x="1935" y="43199"/>
                      <a:pt x="1871" y="43199"/>
                      <a:pt x="1807" y="43199"/>
                    </a:cubicBezTo>
                    <a:lnTo>
                      <a:pt x="1999" y="21600"/>
                    </a:lnTo>
                    <a:lnTo>
                      <a:pt x="-1" y="92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75" name="Arc 96">
                <a:extLst>
                  <a:ext uri="{FF2B5EF4-FFF2-40B4-BE49-F238E27FC236}">
                    <a16:creationId xmlns:a16="http://schemas.microsoft.com/office/drawing/2014/main" id="{40036083-461D-634F-90AA-4FECEB8841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7" y="1679"/>
                <a:ext cx="51" cy="623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76" name="Arc 97">
                <a:extLst>
                  <a:ext uri="{FF2B5EF4-FFF2-40B4-BE49-F238E27FC236}">
                    <a16:creationId xmlns:a16="http://schemas.microsoft.com/office/drawing/2014/main" id="{3835E4D5-4354-9947-81F5-858CDB347DFE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863" y="1677"/>
                <a:ext cx="47" cy="623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77" name="Arc 98">
                <a:extLst>
                  <a:ext uri="{FF2B5EF4-FFF2-40B4-BE49-F238E27FC236}">
                    <a16:creationId xmlns:a16="http://schemas.microsoft.com/office/drawing/2014/main" id="{5F9E3741-F221-EA48-BA08-B75464E4D80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776" y="1680"/>
                <a:ext cx="135" cy="623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78" name="Arc 99">
                <a:extLst>
                  <a:ext uri="{FF2B5EF4-FFF2-40B4-BE49-F238E27FC236}">
                    <a16:creationId xmlns:a16="http://schemas.microsoft.com/office/drawing/2014/main" id="{20AE66EB-3BC8-3A41-AD79-C5511CD952FC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687" y="1677"/>
                <a:ext cx="221" cy="623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79" name="Arc 100">
                <a:extLst>
                  <a:ext uri="{FF2B5EF4-FFF2-40B4-BE49-F238E27FC236}">
                    <a16:creationId xmlns:a16="http://schemas.microsoft.com/office/drawing/2014/main" id="{1DEC757D-DD40-4849-8550-BDE569D23B68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910" y="1730"/>
                <a:ext cx="51" cy="623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0" name="Arc 101">
                <a:extLst>
                  <a:ext uri="{FF2B5EF4-FFF2-40B4-BE49-F238E27FC236}">
                    <a16:creationId xmlns:a16="http://schemas.microsoft.com/office/drawing/2014/main" id="{6D89BA33-B8B3-C54B-8FCD-98D94B2402F0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913" y="1641"/>
                <a:ext cx="47" cy="605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1" name="Arc 102">
                <a:extLst>
                  <a:ext uri="{FF2B5EF4-FFF2-40B4-BE49-F238E27FC236}">
                    <a16:creationId xmlns:a16="http://schemas.microsoft.com/office/drawing/2014/main" id="{BD50BFC6-F886-C64D-AAAE-89EDE66E4A97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913" y="1583"/>
                <a:ext cx="47" cy="529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2" name="Arc 103">
                <a:extLst>
                  <a:ext uri="{FF2B5EF4-FFF2-40B4-BE49-F238E27FC236}">
                    <a16:creationId xmlns:a16="http://schemas.microsoft.com/office/drawing/2014/main" id="{972C1ABB-D22F-AE4F-A2A8-3FDF5ED1230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909" y="1575"/>
                <a:ext cx="46" cy="368"/>
              </a:xfrm>
              <a:custGeom>
                <a:avLst/>
                <a:gdLst>
                  <a:gd name="T0" fmla="*/ 0 w 21600"/>
                  <a:gd name="T1" fmla="*/ 0 h 43169"/>
                  <a:gd name="T2" fmla="*/ 0 w 21600"/>
                  <a:gd name="T3" fmla="*/ 0 h 43169"/>
                  <a:gd name="T4" fmla="*/ 0 w 21600"/>
                  <a:gd name="T5" fmla="*/ 0 h 4316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43169"/>
                  <a:gd name="T11" fmla="*/ 21600 w 21600"/>
                  <a:gd name="T12" fmla="*/ 43169 h 4316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43169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083"/>
                      <a:pt x="12614" y="42559"/>
                      <a:pt x="1147" y="43169"/>
                    </a:cubicBezTo>
                  </a:path>
                  <a:path w="21600" h="43169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3083"/>
                      <a:pt x="12614" y="42559"/>
                      <a:pt x="1147" y="43169"/>
                    </a:cubicBezTo>
                    <a:lnTo>
                      <a:pt x="0" y="21600"/>
                    </a:lnTo>
                    <a:lnTo>
                      <a:pt x="-1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3" name="Arc 104">
                <a:extLst>
                  <a:ext uri="{FF2B5EF4-FFF2-40B4-BE49-F238E27FC236}">
                    <a16:creationId xmlns:a16="http://schemas.microsoft.com/office/drawing/2014/main" id="{8B0D8DDF-13FD-F348-ABC9-2DCE90DE4DBD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911" y="1859"/>
                <a:ext cx="51" cy="573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84" name="Arc 105">
                <a:extLst>
                  <a:ext uri="{FF2B5EF4-FFF2-40B4-BE49-F238E27FC236}">
                    <a16:creationId xmlns:a16="http://schemas.microsoft.com/office/drawing/2014/main" id="{F5E1253D-3E8D-5440-ADC6-D09D8D3F1753}"/>
                  </a:ext>
                </a:extLst>
              </p:cNvPr>
              <p:cNvSpPr>
                <a:spLocks/>
              </p:cNvSpPr>
              <p:nvPr/>
            </p:nvSpPr>
            <p:spPr bwMode="auto">
              <a:xfrm rot="5400000">
                <a:off x="910" y="2014"/>
                <a:ext cx="51" cy="443"/>
              </a:xfrm>
              <a:custGeom>
                <a:avLst/>
                <a:gdLst>
                  <a:gd name="T0" fmla="*/ 0 w 21791"/>
                  <a:gd name="T1" fmla="*/ 0 h 43200"/>
                  <a:gd name="T2" fmla="*/ 0 w 21791"/>
                  <a:gd name="T3" fmla="*/ 0 h 43200"/>
                  <a:gd name="T4" fmla="*/ 0 w 21791"/>
                  <a:gd name="T5" fmla="*/ 0 h 43200"/>
                  <a:gd name="T6" fmla="*/ 0 60000 65536"/>
                  <a:gd name="T7" fmla="*/ 0 60000 65536"/>
                  <a:gd name="T8" fmla="*/ 0 60000 65536"/>
                  <a:gd name="T9" fmla="*/ 0 w 21791"/>
                  <a:gd name="T10" fmla="*/ 0 h 43200"/>
                  <a:gd name="T11" fmla="*/ 21791 w 21791"/>
                  <a:gd name="T12" fmla="*/ 43200 h 432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791" h="43200" fill="none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</a:path>
                  <a:path w="21791" h="43200" stroke="0" extrusionOk="0">
                    <a:moveTo>
                      <a:pt x="190" y="0"/>
                    </a:moveTo>
                    <a:cubicBezTo>
                      <a:pt x="12120" y="0"/>
                      <a:pt x="21791" y="9670"/>
                      <a:pt x="21791" y="21600"/>
                    </a:cubicBezTo>
                    <a:cubicBezTo>
                      <a:pt x="21791" y="33529"/>
                      <a:pt x="12120" y="43200"/>
                      <a:pt x="191" y="43200"/>
                    </a:cubicBezTo>
                    <a:cubicBezTo>
                      <a:pt x="127" y="43199"/>
                      <a:pt x="63" y="43199"/>
                      <a:pt x="-1" y="43199"/>
                    </a:cubicBezTo>
                    <a:lnTo>
                      <a:pt x="191" y="21600"/>
                    </a:lnTo>
                    <a:lnTo>
                      <a:pt x="190" y="0"/>
                    </a:lnTo>
                    <a:close/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 dirty="0"/>
              </a:p>
            </p:txBody>
          </p:sp>
        </p:grpSp>
        <p:pic>
          <p:nvPicPr>
            <p:cNvPr id="165" name="Picture 164">
              <a:extLst>
                <a:ext uri="{FF2B5EF4-FFF2-40B4-BE49-F238E27FC236}">
                  <a16:creationId xmlns:a16="http://schemas.microsoft.com/office/drawing/2014/main" id="{4EA310DA-D6B2-F04C-97A9-6D47F35402E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23478" y="5122884"/>
              <a:ext cx="715030" cy="452457"/>
            </a:xfrm>
            <a:prstGeom prst="rect">
              <a:avLst/>
            </a:prstGeom>
          </p:spPr>
        </p:pic>
        <p:sp>
          <p:nvSpPr>
            <p:cNvPr id="166" name="Parallelogram 165">
              <a:extLst>
                <a:ext uri="{FF2B5EF4-FFF2-40B4-BE49-F238E27FC236}">
                  <a16:creationId xmlns:a16="http://schemas.microsoft.com/office/drawing/2014/main" id="{E5A06BBB-DD8E-7640-9B08-8CF64FDC31D9}"/>
                </a:ext>
              </a:extLst>
            </p:cNvPr>
            <p:cNvSpPr/>
            <p:nvPr/>
          </p:nvSpPr>
          <p:spPr bwMode="auto">
            <a:xfrm>
              <a:off x="6775562" y="5695227"/>
              <a:ext cx="174802" cy="177031"/>
            </a:xfrm>
            <a:prstGeom prst="parallelogram">
              <a:avLst/>
            </a:prstGeom>
            <a:solidFill>
              <a:schemeClr val="bg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DB62AA96-F217-DE43-9BC4-D7577DCEF2E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807200" y="5284233"/>
              <a:ext cx="1225551" cy="41489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48305AAF-18E1-E14F-9043-3DED0203E29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956425" y="5304175"/>
              <a:ext cx="1076326" cy="398125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61A5B5FE-A955-4642-80C4-29864915E204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784975" y="5321313"/>
              <a:ext cx="1247777" cy="542912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471B0FBA-D127-D14E-ABD3-FB4BE00A9FB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899275" y="5323564"/>
              <a:ext cx="1133477" cy="543836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73FB2F7-D495-6F48-B13A-3256E8FAF2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1F676F-F54D-8045-98CD-B964908893A1}" type="slidenum">
              <a:rPr lang="en-US" smtClean="0"/>
              <a:pPr>
                <a:defRPr/>
              </a:pPr>
              <a:t>3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48917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Rectangle 2"/>
          <p:cNvSpPr>
            <a:spLocks noGrp="1" noChangeArrowheads="1"/>
          </p:cNvSpPr>
          <p:nvPr>
            <p:ph type="title"/>
          </p:nvPr>
        </p:nvSpPr>
        <p:spPr>
          <a:xfrm>
            <a:off x="1708150" y="424656"/>
            <a:ext cx="6963051" cy="505488"/>
          </a:xfrm>
        </p:spPr>
        <p:txBody>
          <a:bodyPr wrap="square"/>
          <a:lstStyle/>
          <a:p>
            <a:r>
              <a:rPr lang="en-US">
                <a:latin typeface="Arial" charset="0"/>
              </a:rPr>
              <a:t>SPICE Users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F08A751-A373-2447-9DF6-F088C6D14A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30</a:t>
            </a:fld>
            <a:endParaRPr lang="en-US" sz="1400" b="0">
              <a:latin typeface="Times New Roman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CB6E5AD-C4C1-3334-C91F-74FB74D0F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750" y="1262856"/>
            <a:ext cx="7772400" cy="557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578164"/>
      </p:ext>
    </p:extLst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>
          <a:xfrm>
            <a:off x="2433638" y="381000"/>
            <a:ext cx="6535737" cy="422275"/>
          </a:xfrm>
          <a:noFill/>
        </p:spPr>
        <p:txBody>
          <a:bodyPr/>
          <a:lstStyle/>
          <a:p>
            <a:r>
              <a:rPr lang="en-US" sz="2800"/>
              <a:t>Building Blocks for Your Applications</a:t>
            </a:r>
            <a:endParaRPr lang="en-US"/>
          </a:p>
        </p:txBody>
      </p:sp>
      <p:sp>
        <p:nvSpPr>
          <p:cNvPr id="73733" name="Rectangle 3"/>
          <p:cNvSpPr>
            <a:spLocks noGrp="1" noChangeArrowheads="1"/>
          </p:cNvSpPr>
          <p:nvPr>
            <p:ph idx="1"/>
          </p:nvPr>
        </p:nvSpPr>
        <p:spPr>
          <a:xfrm>
            <a:off x="838200" y="1524000"/>
            <a:ext cx="8032750" cy="1752600"/>
          </a:xfrm>
          <a:noFill/>
        </p:spPr>
        <p:txBody>
          <a:bodyPr lIns="92912" rIns="92912"/>
          <a:lstStyle/>
          <a:p>
            <a:pPr marL="0" indent="0" defTabSz="914400">
              <a:buFontTx/>
              <a:buNone/>
            </a:pPr>
            <a:r>
              <a:rPr lang="en-US" sz="2400" dirty="0"/>
              <a:t>The “SPICE” observation geometry system can serve as a set of building blocks for constructing tools supporting multi-mission, international space exploration programs.</a:t>
            </a:r>
          </a:p>
        </p:txBody>
      </p:sp>
      <p:sp>
        <p:nvSpPr>
          <p:cNvPr id="7373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/>
              <a:t>Overview of SPICE</a:t>
            </a:r>
          </a:p>
        </p:txBody>
      </p:sp>
      <p:pic>
        <p:nvPicPr>
          <p:cNvPr id="73734" name="Picture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200400"/>
            <a:ext cx="7594600" cy="29781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CAAA8E1-A4F7-3D45-B071-38D603F8EF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31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4" name="Rectangle 8"/>
          <p:cNvSpPr>
            <a:spLocks noGrp="1" noChangeArrowheads="1"/>
          </p:cNvSpPr>
          <p:nvPr>
            <p:ph type="title"/>
          </p:nvPr>
        </p:nvSpPr>
        <p:spPr>
          <a:xfrm>
            <a:off x="2412690" y="379413"/>
            <a:ext cx="6442701" cy="481122"/>
          </a:xfrm>
        </p:spPr>
        <p:txBody>
          <a:bodyPr/>
          <a:lstStyle/>
          <a:p>
            <a:r>
              <a:rPr lang="en-US" sz="3200" dirty="0"/>
              <a:t>Examples of How SPICE Is Used</a:t>
            </a:r>
          </a:p>
        </p:txBody>
      </p:sp>
      <p:sp>
        <p:nvSpPr>
          <p:cNvPr id="5529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 dirty="0"/>
              <a:t>Overview of SPICE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3124200" y="3200400"/>
            <a:ext cx="4752975" cy="1447800"/>
            <a:chOff x="3124200" y="3200400"/>
            <a:chExt cx="4752975" cy="1447800"/>
          </a:xfrm>
        </p:grpSpPr>
        <p:sp>
          <p:nvSpPr>
            <p:cNvPr id="16" name="AutoShape 51"/>
            <p:cNvSpPr>
              <a:spLocks noChangeArrowheads="1"/>
            </p:cNvSpPr>
            <p:nvPr/>
          </p:nvSpPr>
          <p:spPr bwMode="auto">
            <a:xfrm>
              <a:off x="3124200" y="3733800"/>
              <a:ext cx="2733675" cy="482600"/>
            </a:xfrm>
            <a:prstGeom prst="roundRect">
              <a:avLst>
                <a:gd name="adj" fmla="val 16667"/>
              </a:avLst>
            </a:prstGeom>
            <a:solidFill>
              <a:srgbClr val="6FA2CD">
                <a:alpha val="6392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dirty="0"/>
                <a:t>Planning an instrument</a:t>
              </a:r>
            </a:p>
            <a:p>
              <a:r>
                <a:rPr lang="en-US" sz="1400" dirty="0"/>
                <a:t>pointing profile</a:t>
              </a:r>
            </a:p>
          </p:txBody>
        </p:sp>
        <p:pic>
          <p:nvPicPr>
            <p:cNvPr id="18" name="Picture 2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81800" y="3200400"/>
              <a:ext cx="1095375" cy="1447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0" name="Notched Right Arrow 49"/>
            <p:cNvSpPr/>
            <p:nvPr/>
          </p:nvSpPr>
          <p:spPr bwMode="auto">
            <a:xfrm>
              <a:off x="5899150" y="3853656"/>
              <a:ext cx="304800" cy="182880"/>
            </a:xfrm>
            <a:prstGeom prst="notchedRightArrow">
              <a:avLst/>
            </a:prstGeom>
            <a:solidFill>
              <a:schemeClr val="accent2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184150" y="4006056"/>
            <a:ext cx="5441950" cy="1934069"/>
            <a:chOff x="184150" y="4006056"/>
            <a:chExt cx="5441950" cy="1934069"/>
          </a:xfrm>
        </p:grpSpPr>
        <p:sp>
          <p:nvSpPr>
            <p:cNvPr id="15" name="AutoShape 53"/>
            <p:cNvSpPr>
              <a:spLocks noChangeArrowheads="1"/>
            </p:cNvSpPr>
            <p:nvPr/>
          </p:nvSpPr>
          <p:spPr bwMode="auto">
            <a:xfrm>
              <a:off x="2867025" y="4752975"/>
              <a:ext cx="2759075" cy="533400"/>
            </a:xfrm>
            <a:prstGeom prst="roundRect">
              <a:avLst>
                <a:gd name="adj" fmla="val 16667"/>
              </a:avLst>
            </a:prstGeom>
            <a:solidFill>
              <a:srgbClr val="6FA2CD">
                <a:alpha val="6392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dirty="0"/>
                <a:t>Observation geometry</a:t>
              </a:r>
            </a:p>
            <a:p>
              <a:r>
                <a:rPr lang="en-US" sz="1400" dirty="0"/>
                <a:t>visualization</a:t>
              </a:r>
            </a:p>
          </p:txBody>
        </p:sp>
        <p:pic>
          <p:nvPicPr>
            <p:cNvPr id="48" name="Picture 47" descr="Cassini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150" y="4006056"/>
              <a:ext cx="2260600" cy="1934069"/>
            </a:xfrm>
            <a:prstGeom prst="rect">
              <a:avLst/>
            </a:prstGeom>
          </p:spPr>
        </p:pic>
        <p:sp>
          <p:nvSpPr>
            <p:cNvPr id="51" name="Notched Right Arrow 50"/>
            <p:cNvSpPr/>
            <p:nvPr/>
          </p:nvSpPr>
          <p:spPr bwMode="auto">
            <a:xfrm rot="10800000">
              <a:off x="2512289" y="4940526"/>
              <a:ext cx="304800" cy="182880"/>
            </a:xfrm>
            <a:prstGeom prst="notchedRightArrow">
              <a:avLst/>
            </a:prstGeom>
            <a:solidFill>
              <a:schemeClr val="accent2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3125788" y="4883150"/>
            <a:ext cx="5814007" cy="1958975"/>
            <a:chOff x="3125788" y="4883150"/>
            <a:chExt cx="5814007" cy="1958975"/>
          </a:xfrm>
        </p:grpSpPr>
        <p:sp>
          <p:nvSpPr>
            <p:cNvPr id="13" name="AutoShape 55"/>
            <p:cNvSpPr>
              <a:spLocks noChangeArrowheads="1"/>
            </p:cNvSpPr>
            <p:nvPr/>
          </p:nvSpPr>
          <p:spPr bwMode="auto">
            <a:xfrm>
              <a:off x="3125788" y="5783263"/>
              <a:ext cx="2735262" cy="460375"/>
            </a:xfrm>
            <a:prstGeom prst="roundRect">
              <a:avLst>
                <a:gd name="adj" fmla="val 16667"/>
              </a:avLst>
            </a:prstGeom>
            <a:solidFill>
              <a:srgbClr val="6FA2CD">
                <a:alpha val="6392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>
                <a:lnSpc>
                  <a:spcPct val="80000"/>
                </a:lnSpc>
              </a:pPr>
              <a:r>
                <a:rPr lang="en-US" sz="1400" dirty="0"/>
                <a:t>Science data archiving</a:t>
              </a:r>
            </a:p>
            <a:p>
              <a:pPr>
                <a:lnSpc>
                  <a:spcPct val="80000"/>
                </a:lnSpc>
              </a:pPr>
              <a:r>
                <a:rPr lang="en-US" sz="1400" dirty="0"/>
                <a:t>and analysis</a:t>
              </a:r>
              <a:endParaRPr lang="en-US" sz="1600" dirty="0"/>
            </a:p>
          </p:txBody>
        </p:sp>
        <p:grpSp>
          <p:nvGrpSpPr>
            <p:cNvPr id="41" name="Group 33"/>
            <p:cNvGrpSpPr>
              <a:grpSpLocks/>
            </p:cNvGrpSpPr>
            <p:nvPr/>
          </p:nvGrpSpPr>
          <p:grpSpPr bwMode="auto">
            <a:xfrm>
              <a:off x="6269620" y="4883150"/>
              <a:ext cx="2670175" cy="1958975"/>
              <a:chOff x="6169381" y="4306978"/>
              <a:chExt cx="2669819" cy="1959043"/>
            </a:xfrm>
          </p:grpSpPr>
          <p:grpSp>
            <p:nvGrpSpPr>
              <p:cNvPr id="42" name="Group 34"/>
              <p:cNvGrpSpPr>
                <a:grpSpLocks/>
              </p:cNvGrpSpPr>
              <p:nvPr/>
            </p:nvGrpSpPr>
            <p:grpSpPr bwMode="auto">
              <a:xfrm>
                <a:off x="6169381" y="4495703"/>
                <a:ext cx="2669819" cy="1770318"/>
                <a:chOff x="6169381" y="4495703"/>
                <a:chExt cx="2669819" cy="1770318"/>
              </a:xfrm>
            </p:grpSpPr>
            <p:pic>
              <p:nvPicPr>
                <p:cNvPr id="44" name="Picture 36" descr="mgstopo2"/>
                <p:cNvPicPr>
                  <a:picLocks noChangeAspect="1" noChangeArrowheads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6400475" y="4495703"/>
                  <a:ext cx="2438725" cy="15556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45" name="TextBox 37"/>
                <p:cNvSpPr txBox="1">
                  <a:spLocks noChangeArrowheads="1"/>
                </p:cNvSpPr>
                <p:nvPr/>
              </p:nvSpPr>
              <p:spPr bwMode="auto">
                <a:xfrm>
                  <a:off x="7315200" y="6019800"/>
                  <a:ext cx="804327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r>
                    <a:rPr lang="en-US" dirty="0"/>
                    <a:t>Longitude</a:t>
                  </a:r>
                </a:p>
              </p:txBody>
            </p:sp>
            <p:sp>
              <p:nvSpPr>
                <p:cNvPr id="46" name="TextBox 38"/>
                <p:cNvSpPr txBox="1">
                  <a:spLocks noChangeArrowheads="1"/>
                </p:cNvSpPr>
                <p:nvPr/>
              </p:nvSpPr>
              <p:spPr bwMode="auto">
                <a:xfrm rot="-5400000">
                  <a:off x="5950817" y="5286010"/>
                  <a:ext cx="683350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1000" b="1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r>
                    <a:rPr lang="en-US" dirty="0"/>
                    <a:t>Latitude</a:t>
                  </a:r>
                </a:p>
              </p:txBody>
            </p:sp>
          </p:grpSp>
          <p:sp>
            <p:nvSpPr>
              <p:cNvPr id="43" name="TextBox 35"/>
              <p:cNvSpPr txBox="1">
                <a:spLocks noChangeArrowheads="1"/>
              </p:cNvSpPr>
              <p:nvPr/>
            </p:nvSpPr>
            <p:spPr bwMode="auto">
              <a:xfrm>
                <a:off x="7332382" y="4306978"/>
                <a:ext cx="754796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 sz="1000" b="1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dirty="0"/>
                  <a:t>Elevation</a:t>
                </a:r>
              </a:p>
            </p:txBody>
          </p:sp>
        </p:grpSp>
        <p:sp>
          <p:nvSpPr>
            <p:cNvPr id="52" name="Notched Right Arrow 51"/>
            <p:cNvSpPr/>
            <p:nvPr/>
          </p:nvSpPr>
          <p:spPr bwMode="auto">
            <a:xfrm>
              <a:off x="5897126" y="5931126"/>
              <a:ext cx="304800" cy="182880"/>
            </a:xfrm>
            <a:prstGeom prst="notchedRightArrow">
              <a:avLst/>
            </a:prstGeom>
            <a:solidFill>
              <a:schemeClr val="accent2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20568" y="2354263"/>
            <a:ext cx="5483307" cy="1084262"/>
            <a:chOff x="120568" y="2354263"/>
            <a:chExt cx="5483307" cy="1084262"/>
          </a:xfrm>
        </p:grpSpPr>
        <p:sp>
          <p:nvSpPr>
            <p:cNvPr id="14" name="AutoShape 54"/>
            <p:cNvSpPr>
              <a:spLocks noChangeArrowheads="1"/>
            </p:cNvSpPr>
            <p:nvPr/>
          </p:nvSpPr>
          <p:spPr bwMode="auto">
            <a:xfrm>
              <a:off x="2820988" y="2659063"/>
              <a:ext cx="2782887" cy="609600"/>
            </a:xfrm>
            <a:prstGeom prst="roundRect">
              <a:avLst>
                <a:gd name="adj" fmla="val 16162"/>
              </a:avLst>
            </a:prstGeom>
            <a:solidFill>
              <a:srgbClr val="6FA2CD">
                <a:alpha val="63921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r>
                <a:rPr lang="en-US" sz="1400" dirty="0"/>
                <a:t>Mission engineering</a:t>
              </a:r>
            </a:p>
            <a:p>
              <a:r>
                <a:rPr lang="en-US" sz="1400" dirty="0"/>
                <a:t>analyses</a:t>
              </a:r>
            </a:p>
          </p:txBody>
        </p:sp>
        <p:sp>
          <p:nvSpPr>
            <p:cNvPr id="19" name="Line 35"/>
            <p:cNvSpPr>
              <a:spLocks noChangeShapeType="1"/>
            </p:cNvSpPr>
            <p:nvPr/>
          </p:nvSpPr>
          <p:spPr bwMode="auto">
            <a:xfrm>
              <a:off x="887330" y="2716213"/>
              <a:ext cx="533400" cy="0"/>
            </a:xfrm>
            <a:prstGeom prst="line">
              <a:avLst/>
            </a:prstGeom>
            <a:noFill/>
            <a:ln w="76200">
              <a:solidFill>
                <a:srgbClr val="4FE46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Line 36"/>
            <p:cNvSpPr>
              <a:spLocks noChangeShapeType="1"/>
            </p:cNvSpPr>
            <p:nvPr/>
          </p:nvSpPr>
          <p:spPr bwMode="auto">
            <a:xfrm>
              <a:off x="1420730" y="2716213"/>
              <a:ext cx="152400" cy="0"/>
            </a:xfrm>
            <a:prstGeom prst="line">
              <a:avLst/>
            </a:prstGeom>
            <a:noFill/>
            <a:ln w="762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1" name="Line 37"/>
            <p:cNvSpPr>
              <a:spLocks noChangeShapeType="1"/>
            </p:cNvSpPr>
            <p:nvPr/>
          </p:nvSpPr>
          <p:spPr bwMode="auto">
            <a:xfrm>
              <a:off x="1573130" y="2716213"/>
              <a:ext cx="762000" cy="0"/>
            </a:xfrm>
            <a:prstGeom prst="line">
              <a:avLst/>
            </a:prstGeom>
            <a:noFill/>
            <a:ln w="76200">
              <a:solidFill>
                <a:srgbClr val="4FE46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2" name="Line 38"/>
            <p:cNvSpPr>
              <a:spLocks noChangeShapeType="1"/>
            </p:cNvSpPr>
            <p:nvPr/>
          </p:nvSpPr>
          <p:spPr bwMode="auto">
            <a:xfrm>
              <a:off x="887330" y="2914650"/>
              <a:ext cx="533400" cy="0"/>
            </a:xfrm>
            <a:prstGeom prst="line">
              <a:avLst/>
            </a:prstGeom>
            <a:noFill/>
            <a:ln w="76200">
              <a:solidFill>
                <a:srgbClr val="4FE46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3" name="Line 39"/>
            <p:cNvSpPr>
              <a:spLocks noChangeShapeType="1"/>
            </p:cNvSpPr>
            <p:nvPr/>
          </p:nvSpPr>
          <p:spPr bwMode="auto">
            <a:xfrm>
              <a:off x="1115930" y="2914650"/>
              <a:ext cx="533400" cy="0"/>
            </a:xfrm>
            <a:prstGeom prst="line">
              <a:avLst/>
            </a:prstGeom>
            <a:noFill/>
            <a:ln w="762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4" name="Line 40"/>
            <p:cNvSpPr>
              <a:spLocks noChangeShapeType="1"/>
            </p:cNvSpPr>
            <p:nvPr/>
          </p:nvSpPr>
          <p:spPr bwMode="auto">
            <a:xfrm>
              <a:off x="1649330" y="2914650"/>
              <a:ext cx="685800" cy="0"/>
            </a:xfrm>
            <a:prstGeom prst="line">
              <a:avLst/>
            </a:prstGeom>
            <a:noFill/>
            <a:ln w="76200">
              <a:solidFill>
                <a:srgbClr val="4FE46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5" name="Line 41"/>
            <p:cNvSpPr>
              <a:spLocks noChangeShapeType="1"/>
            </p:cNvSpPr>
            <p:nvPr/>
          </p:nvSpPr>
          <p:spPr bwMode="auto">
            <a:xfrm>
              <a:off x="1970005" y="2916238"/>
              <a:ext cx="152400" cy="0"/>
            </a:xfrm>
            <a:prstGeom prst="line">
              <a:avLst/>
            </a:prstGeom>
            <a:noFill/>
            <a:ln w="762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6" name="Line 42"/>
            <p:cNvSpPr>
              <a:spLocks noChangeShapeType="1"/>
            </p:cNvSpPr>
            <p:nvPr/>
          </p:nvSpPr>
          <p:spPr bwMode="auto">
            <a:xfrm>
              <a:off x="887330" y="3097213"/>
              <a:ext cx="838200" cy="0"/>
            </a:xfrm>
            <a:prstGeom prst="line">
              <a:avLst/>
            </a:prstGeom>
            <a:noFill/>
            <a:ln w="76200">
              <a:solidFill>
                <a:srgbClr val="4FE46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7" name="Line 43"/>
            <p:cNvSpPr>
              <a:spLocks noChangeShapeType="1"/>
            </p:cNvSpPr>
            <p:nvPr/>
          </p:nvSpPr>
          <p:spPr bwMode="auto">
            <a:xfrm>
              <a:off x="1722355" y="3097213"/>
              <a:ext cx="307975" cy="0"/>
            </a:xfrm>
            <a:prstGeom prst="line">
              <a:avLst/>
            </a:prstGeom>
            <a:noFill/>
            <a:ln w="76200">
              <a:solidFill>
                <a:schemeClr val="accent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8" name="Line 44"/>
            <p:cNvSpPr>
              <a:spLocks noChangeShapeType="1"/>
            </p:cNvSpPr>
            <p:nvPr/>
          </p:nvSpPr>
          <p:spPr bwMode="auto">
            <a:xfrm>
              <a:off x="2030330" y="3097213"/>
              <a:ext cx="304800" cy="0"/>
            </a:xfrm>
            <a:prstGeom prst="line">
              <a:avLst/>
            </a:prstGeom>
            <a:noFill/>
            <a:ln w="76200">
              <a:solidFill>
                <a:srgbClr val="4FE46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9" name="Text Box 45"/>
            <p:cNvSpPr txBox="1">
              <a:spLocks noChangeArrowheads="1"/>
            </p:cNvSpPr>
            <p:nvPr/>
          </p:nvSpPr>
          <p:spPr bwMode="auto">
            <a:xfrm>
              <a:off x="120568" y="2582863"/>
              <a:ext cx="736600" cy="2301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900" dirty="0"/>
                <a:t>Station #1</a:t>
              </a:r>
            </a:p>
          </p:txBody>
        </p:sp>
        <p:sp>
          <p:nvSpPr>
            <p:cNvPr id="30" name="Text Box 46"/>
            <p:cNvSpPr txBox="1">
              <a:spLocks noChangeArrowheads="1"/>
            </p:cNvSpPr>
            <p:nvPr/>
          </p:nvSpPr>
          <p:spPr bwMode="auto">
            <a:xfrm>
              <a:off x="120568" y="2784475"/>
              <a:ext cx="736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900" dirty="0"/>
                <a:t>Station #2</a:t>
              </a:r>
            </a:p>
          </p:txBody>
        </p:sp>
        <p:sp>
          <p:nvSpPr>
            <p:cNvPr id="31" name="Text Box 47"/>
            <p:cNvSpPr txBox="1">
              <a:spLocks noChangeArrowheads="1"/>
            </p:cNvSpPr>
            <p:nvPr/>
          </p:nvSpPr>
          <p:spPr bwMode="auto">
            <a:xfrm>
              <a:off x="120568" y="2965450"/>
              <a:ext cx="736600" cy="2301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900" dirty="0"/>
                <a:t>Station #3</a:t>
              </a:r>
            </a:p>
          </p:txBody>
        </p:sp>
        <p:sp>
          <p:nvSpPr>
            <p:cNvPr id="38" name="TextBox 32"/>
            <p:cNvSpPr txBox="1">
              <a:spLocks noChangeArrowheads="1"/>
            </p:cNvSpPr>
            <p:nvPr/>
          </p:nvSpPr>
          <p:spPr bwMode="auto">
            <a:xfrm>
              <a:off x="882568" y="2354263"/>
              <a:ext cx="1401762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dirty="0"/>
                <a:t>Spacecraft Visibility</a:t>
              </a:r>
            </a:p>
          </p:txBody>
        </p:sp>
        <p:sp>
          <p:nvSpPr>
            <p:cNvPr id="39" name="TextBox 32"/>
            <p:cNvSpPr txBox="1">
              <a:spLocks noChangeArrowheads="1"/>
            </p:cNvSpPr>
            <p:nvPr/>
          </p:nvSpPr>
          <p:spPr bwMode="auto">
            <a:xfrm>
              <a:off x="882568" y="3192463"/>
              <a:ext cx="481012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dirty="0"/>
                <a:t>Time</a:t>
              </a:r>
            </a:p>
          </p:txBody>
        </p:sp>
        <p:cxnSp>
          <p:nvCxnSpPr>
            <p:cNvPr id="40" name="Straight Arrow Connector 34"/>
            <p:cNvCxnSpPr>
              <a:cxnSpLocks noChangeShapeType="1"/>
            </p:cNvCxnSpPr>
            <p:nvPr/>
          </p:nvCxnSpPr>
          <p:spPr bwMode="auto">
            <a:xfrm>
              <a:off x="1415968" y="3344863"/>
              <a:ext cx="838200" cy="1587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</p:cxnSp>
        <p:sp>
          <p:nvSpPr>
            <p:cNvPr id="53" name="Notched Right Arrow 52"/>
            <p:cNvSpPr/>
            <p:nvPr/>
          </p:nvSpPr>
          <p:spPr bwMode="auto">
            <a:xfrm rot="10800000">
              <a:off x="2470150" y="2863056"/>
              <a:ext cx="304800" cy="182880"/>
            </a:xfrm>
            <a:prstGeom prst="notchedRightArrow">
              <a:avLst/>
            </a:prstGeom>
            <a:solidFill>
              <a:schemeClr val="accent2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049588" y="1432257"/>
            <a:ext cx="6115334" cy="1482393"/>
            <a:chOff x="3049588" y="1432257"/>
            <a:chExt cx="6115334" cy="1482393"/>
          </a:xfrm>
        </p:grpSpPr>
        <p:grpSp>
          <p:nvGrpSpPr>
            <p:cNvPr id="5" name="Group 4"/>
            <p:cNvGrpSpPr/>
            <p:nvPr/>
          </p:nvGrpSpPr>
          <p:grpSpPr>
            <a:xfrm>
              <a:off x="3049588" y="1432257"/>
              <a:ext cx="6115334" cy="1073687"/>
              <a:chOff x="3049588" y="1432257"/>
              <a:chExt cx="6115334" cy="1073687"/>
            </a:xfrm>
          </p:grpSpPr>
          <p:sp>
            <p:nvSpPr>
              <p:cNvPr id="17" name="AutoShape 50"/>
              <p:cNvSpPr>
                <a:spLocks noChangeArrowheads="1"/>
              </p:cNvSpPr>
              <p:nvPr/>
            </p:nvSpPr>
            <p:spPr bwMode="auto">
              <a:xfrm>
                <a:off x="3049588" y="1668463"/>
                <a:ext cx="2790825" cy="533400"/>
              </a:xfrm>
              <a:prstGeom prst="roundRect">
                <a:avLst>
                  <a:gd name="adj" fmla="val 16667"/>
                </a:avLst>
              </a:prstGeom>
              <a:solidFill>
                <a:srgbClr val="6FA2CD">
                  <a:alpha val="63921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r>
                  <a:rPr lang="en-US" sz="1400" dirty="0"/>
                  <a:t>Evaluation of a </a:t>
                </a:r>
              </a:p>
              <a:p>
                <a:r>
                  <a:rPr lang="en-US" sz="1400" dirty="0"/>
                  <a:t>planned trajectory</a:t>
                </a:r>
              </a:p>
            </p:txBody>
          </p:sp>
          <p:sp>
            <p:nvSpPr>
              <p:cNvPr id="2" name="Notched Right Arrow 1"/>
              <p:cNvSpPr/>
              <p:nvPr/>
            </p:nvSpPr>
            <p:spPr bwMode="auto">
              <a:xfrm>
                <a:off x="5903180" y="1828324"/>
                <a:ext cx="304800" cy="182880"/>
              </a:xfrm>
              <a:prstGeom prst="notchedRightArrow">
                <a:avLst/>
              </a:prstGeom>
              <a:solidFill>
                <a:schemeClr val="accent2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75617" y="1432257"/>
                <a:ext cx="2889305" cy="1073687"/>
              </a:xfrm>
              <a:prstGeom prst="rect">
                <a:avLst/>
              </a:prstGeom>
            </p:spPr>
          </p:pic>
        </p:grpSp>
        <p:sp>
          <p:nvSpPr>
            <p:cNvPr id="4" name="TextBox 3"/>
            <p:cNvSpPr txBox="1"/>
            <p:nvPr/>
          </p:nvSpPr>
          <p:spPr>
            <a:xfrm>
              <a:off x="6571556" y="2499152"/>
              <a:ext cx="2297425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Angular size of Phobos</a:t>
              </a:r>
            </a:p>
            <a:p>
              <a:r>
                <a:rPr lang="en-US" sz="1050" dirty="0"/>
                <a:t>as seen from the MEX spacecraft</a:t>
              </a:r>
            </a:p>
          </p:txBody>
        </p:sp>
      </p:grp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14DD5225-82E2-AD4B-B92B-CAF32663760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4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497" y="423660"/>
            <a:ext cx="5234036" cy="494459"/>
          </a:xfrm>
        </p:spPr>
        <p:txBody>
          <a:bodyPr/>
          <a:lstStyle/>
          <a:p>
            <a:r>
              <a:rPr lang="en-US" dirty="0"/>
              <a:t>SPICE Pictorial Summary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09038" y="1148113"/>
            <a:ext cx="3417720" cy="2472806"/>
            <a:chOff x="109038" y="1148113"/>
            <a:chExt cx="3417720" cy="2472806"/>
          </a:xfrm>
        </p:grpSpPr>
        <p:sp>
          <p:nvSpPr>
            <p:cNvPr id="38" name="Round Diagonal Corner Rectangle 37"/>
            <p:cNvSpPr/>
            <p:nvPr/>
          </p:nvSpPr>
          <p:spPr bwMode="auto">
            <a:xfrm>
              <a:off x="262114" y="1390583"/>
              <a:ext cx="2204818" cy="1047750"/>
            </a:xfrm>
            <a:prstGeom prst="round2DiagRect">
              <a:avLst/>
            </a:prstGeom>
            <a:solidFill>
              <a:schemeClr val="bg1">
                <a:lumMod val="85000"/>
              </a:schemeClr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7" name="Rounded Rectangle 6"/>
            <p:cNvSpPr/>
            <p:nvPr/>
          </p:nvSpPr>
          <p:spPr bwMode="auto">
            <a:xfrm>
              <a:off x="1729519" y="2676301"/>
              <a:ext cx="1142902" cy="944618"/>
            </a:xfrm>
            <a:prstGeom prst="roundRect">
              <a:avLst/>
            </a:prstGeom>
            <a:solidFill>
              <a:srgbClr val="00B050"/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dirty="0"/>
                <a:t>SPICE</a:t>
              </a:r>
            </a:p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Utility Programs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52776" y="1445099"/>
              <a:ext cx="1351652" cy="9387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00" dirty="0"/>
                <a:t>Planet ephemeris</a:t>
              </a:r>
            </a:p>
            <a:p>
              <a:pPr algn="l"/>
              <a:endParaRPr lang="en-US" sz="1100" dirty="0"/>
            </a:p>
            <a:p>
              <a:pPr algn="l"/>
              <a:r>
                <a:rPr lang="en-US" sz="1100" dirty="0"/>
                <a:t>S/C trajectory</a:t>
              </a:r>
            </a:p>
            <a:p>
              <a:pPr algn="l"/>
              <a:endParaRPr lang="en-US" sz="1100" dirty="0"/>
            </a:p>
            <a:p>
              <a:pPr algn="l"/>
              <a:r>
                <a:rPr lang="en-US" sz="1100" dirty="0"/>
                <a:t>S/C orientation</a:t>
              </a:r>
            </a:p>
          </p:txBody>
        </p:sp>
        <p:sp>
          <p:nvSpPr>
            <p:cNvPr id="19" name="Striped Right Arrow 18"/>
            <p:cNvSpPr/>
            <p:nvPr/>
          </p:nvSpPr>
          <p:spPr bwMode="auto">
            <a:xfrm rot="1438533">
              <a:off x="887438" y="2617331"/>
              <a:ext cx="762000" cy="457200"/>
            </a:xfrm>
            <a:prstGeom prst="stripedRightArrow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3" name="Right Arrow 22"/>
            <p:cNvSpPr/>
            <p:nvPr/>
          </p:nvSpPr>
          <p:spPr bwMode="auto">
            <a:xfrm rot="1760096">
              <a:off x="2918133" y="3322153"/>
              <a:ext cx="608625" cy="228600"/>
            </a:xfrm>
            <a:prstGeom prst="rightArrow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flipH="1">
              <a:off x="109038" y="1148113"/>
              <a:ext cx="213317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From assorted sources</a:t>
              </a: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4859391" y="2339248"/>
            <a:ext cx="2160760" cy="2295780"/>
            <a:chOff x="4859391" y="2339248"/>
            <a:chExt cx="2160760" cy="2295780"/>
          </a:xfrm>
        </p:grpSpPr>
        <p:sp>
          <p:nvSpPr>
            <p:cNvPr id="12" name="Rounded Rectangle 11"/>
            <p:cNvSpPr/>
            <p:nvPr/>
          </p:nvSpPr>
          <p:spPr bwMode="auto">
            <a:xfrm>
              <a:off x="5551106" y="2676301"/>
              <a:ext cx="1469045" cy="1958727"/>
            </a:xfrm>
            <a:prstGeom prst="roundRect">
              <a:avLst/>
            </a:prstGeom>
            <a:solidFill>
              <a:schemeClr val="accent1">
                <a:lumMod val="60000"/>
                <a:lumOff val="40000"/>
              </a:schemeClr>
            </a:solidFill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 bwMode="auto">
            <a:xfrm>
              <a:off x="5842645" y="3711472"/>
              <a:ext cx="909224" cy="623729"/>
            </a:xfrm>
            <a:prstGeom prst="round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918788" y="3723255"/>
              <a:ext cx="756938" cy="6001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/>
                <a:t>A Few</a:t>
              </a:r>
            </a:p>
            <a:p>
              <a:r>
                <a:rPr lang="en-US" sz="1100" dirty="0"/>
                <a:t>SPICE</a:t>
              </a:r>
            </a:p>
            <a:p>
              <a:r>
                <a:rPr lang="en-US" sz="1100" dirty="0"/>
                <a:t>Modules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601209" y="2339248"/>
              <a:ext cx="13688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Your Program</a:t>
              </a:r>
            </a:p>
          </p:txBody>
        </p:sp>
        <p:sp>
          <p:nvSpPr>
            <p:cNvPr id="24" name="Right Arrow 23"/>
            <p:cNvSpPr/>
            <p:nvPr/>
          </p:nvSpPr>
          <p:spPr bwMode="auto">
            <a:xfrm>
              <a:off x="4859391" y="3580398"/>
              <a:ext cx="608625" cy="228600"/>
            </a:xfrm>
            <a:prstGeom prst="rightArrow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Rounded Rectangle 42"/>
            <p:cNvSpPr/>
            <p:nvPr/>
          </p:nvSpPr>
          <p:spPr bwMode="auto">
            <a:xfrm>
              <a:off x="5728748" y="2817443"/>
              <a:ext cx="1154112" cy="803475"/>
            </a:xfrm>
            <a:prstGeom prst="roundRect">
              <a:avLst/>
            </a:prstGeom>
            <a:solidFill>
              <a:srgbClr val="FFC000"/>
            </a:solidFill>
            <a:ln w="19050" cap="flat" cmpd="sng" algn="ctr">
              <a:solidFill>
                <a:schemeClr val="tx1"/>
              </a:solidFill>
              <a:prstDash val="sysDash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862311" y="2937170"/>
              <a:ext cx="90922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Your </a:t>
              </a:r>
            </a:p>
            <a:p>
              <a:r>
                <a:rPr lang="en-US" dirty="0"/>
                <a:t>Modules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734B787B-374E-E648-99B9-CAA4707A7195}"/>
              </a:ext>
            </a:extLst>
          </p:cNvPr>
          <p:cNvGrpSpPr/>
          <p:nvPr/>
        </p:nvGrpSpPr>
        <p:grpSpPr>
          <a:xfrm>
            <a:off x="3590948" y="3209626"/>
            <a:ext cx="1400453" cy="2858286"/>
            <a:chOff x="3590948" y="3209626"/>
            <a:chExt cx="1400453" cy="2858286"/>
          </a:xfrm>
        </p:grpSpPr>
        <p:sp>
          <p:nvSpPr>
            <p:cNvPr id="8" name="AutoShape 5"/>
            <p:cNvSpPr>
              <a:spLocks noChangeArrowheads="1"/>
            </p:cNvSpPr>
            <p:nvPr/>
          </p:nvSpPr>
          <p:spPr bwMode="auto">
            <a:xfrm>
              <a:off x="3590948" y="3209626"/>
              <a:ext cx="1371599" cy="926744"/>
            </a:xfrm>
            <a:prstGeom prst="flowChartOnlineStorage">
              <a:avLst/>
            </a:prstGeom>
            <a:solidFill>
              <a:srgbClr val="E6D684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91414" tIns="45707" rIns="91414" bIns="45707" anchor="ctr">
              <a:prstTxWarp prst="textNoShape">
                <a:avLst/>
              </a:prstTxWarp>
            </a:bodyPr>
            <a:lstStyle/>
            <a:p>
              <a:r>
                <a:rPr lang="en-US" dirty="0"/>
                <a:t>SPICE</a:t>
              </a:r>
            </a:p>
            <a:p>
              <a:r>
                <a:rPr lang="en-US" dirty="0"/>
                <a:t>Kernels</a:t>
              </a:r>
            </a:p>
            <a:p>
              <a:r>
                <a:rPr lang="en-US" dirty="0"/>
                <a:t>(Data)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DA6714FC-E3B9-554C-BAC0-7D77525DA6C1}"/>
                </a:ext>
              </a:extLst>
            </p:cNvPr>
            <p:cNvSpPr txBox="1"/>
            <p:nvPr/>
          </p:nvSpPr>
          <p:spPr>
            <a:xfrm>
              <a:off x="3596467" y="5360026"/>
              <a:ext cx="139493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6"/>
                  </a:solidFill>
                </a:rPr>
                <a:t>Ancillary </a:t>
              </a:r>
            </a:p>
            <a:p>
              <a:r>
                <a:rPr lang="en-US" sz="2000" dirty="0">
                  <a:solidFill>
                    <a:schemeClr val="accent6"/>
                  </a:solidFill>
                </a:rPr>
                <a:t>Data Files</a:t>
              </a:r>
            </a:p>
          </p:txBody>
        </p:sp>
        <p:sp>
          <p:nvSpPr>
            <p:cNvPr id="3" name="Up Arrow 2">
              <a:extLst>
                <a:ext uri="{FF2B5EF4-FFF2-40B4-BE49-F238E27FC236}">
                  <a16:creationId xmlns:a16="http://schemas.microsoft.com/office/drawing/2014/main" id="{1978F38F-1775-4C4E-B684-CC28453D9D75}"/>
                </a:ext>
              </a:extLst>
            </p:cNvPr>
            <p:cNvSpPr/>
            <p:nvPr/>
          </p:nvSpPr>
          <p:spPr bwMode="auto">
            <a:xfrm>
              <a:off x="4070350" y="4844256"/>
              <a:ext cx="381000" cy="515770"/>
            </a:xfrm>
            <a:prstGeom prst="upArrow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0DCB8E6-0888-BD43-AB96-EE6DFB5E0B1D}"/>
              </a:ext>
            </a:extLst>
          </p:cNvPr>
          <p:cNvGrpSpPr/>
          <p:nvPr/>
        </p:nvGrpSpPr>
        <p:grpSpPr>
          <a:xfrm>
            <a:off x="7020151" y="2817443"/>
            <a:ext cx="2297883" cy="4219800"/>
            <a:chOff x="7020151" y="2817443"/>
            <a:chExt cx="2297883" cy="4219800"/>
          </a:xfrm>
        </p:grpSpPr>
        <p:sp>
          <p:nvSpPr>
            <p:cNvPr id="11" name="TextBox 10"/>
            <p:cNvSpPr txBox="1"/>
            <p:nvPr/>
          </p:nvSpPr>
          <p:spPr>
            <a:xfrm flipH="1">
              <a:off x="7706722" y="2817443"/>
              <a:ext cx="1611312" cy="16004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l"/>
              <a:r>
                <a:rPr lang="en-US" dirty="0"/>
                <a:t>Distances</a:t>
              </a:r>
            </a:p>
            <a:p>
              <a:pPr algn="l"/>
              <a:r>
                <a:rPr lang="en-US" dirty="0"/>
                <a:t>Velocities</a:t>
              </a:r>
            </a:p>
            <a:p>
              <a:pPr algn="l"/>
              <a:r>
                <a:rPr lang="en-US" dirty="0"/>
                <a:t>Altitudes</a:t>
              </a:r>
            </a:p>
            <a:p>
              <a:pPr algn="l"/>
              <a:r>
                <a:rPr lang="en-US" dirty="0"/>
                <a:t>Latitudes</a:t>
              </a:r>
            </a:p>
            <a:p>
              <a:pPr algn="l"/>
              <a:r>
                <a:rPr lang="en-US" dirty="0"/>
                <a:t>Longitudes</a:t>
              </a:r>
            </a:p>
            <a:p>
              <a:pPr algn="l"/>
              <a:r>
                <a:rPr lang="en-US" dirty="0"/>
                <a:t>Lighting Angles</a:t>
              </a:r>
            </a:p>
            <a:p>
              <a:pPr algn="l"/>
              <a:r>
                <a:rPr lang="en-US" dirty="0"/>
                <a:t>etc., etc.</a:t>
              </a:r>
            </a:p>
          </p:txBody>
        </p:sp>
        <p:cxnSp>
          <p:nvCxnSpPr>
            <p:cNvPr id="26" name="Straight Arrow Connector 25"/>
            <p:cNvCxnSpPr/>
            <p:nvPr/>
          </p:nvCxnSpPr>
          <p:spPr bwMode="auto">
            <a:xfrm flipV="1">
              <a:off x="7021693" y="3209626"/>
              <a:ext cx="505436" cy="22860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27" name="Straight Arrow Connector 26"/>
            <p:cNvCxnSpPr/>
            <p:nvPr/>
          </p:nvCxnSpPr>
          <p:spPr bwMode="auto">
            <a:xfrm flipV="1">
              <a:off x="7020151" y="3436453"/>
              <a:ext cx="615256" cy="13443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0" name="Straight Arrow Connector 29"/>
            <p:cNvCxnSpPr>
              <a:stCxn id="12" idx="3"/>
            </p:cNvCxnSpPr>
            <p:nvPr/>
          </p:nvCxnSpPr>
          <p:spPr bwMode="auto">
            <a:xfrm>
              <a:off x="7020151" y="3655665"/>
              <a:ext cx="642450" cy="151560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33" name="Straight Arrow Connector 32"/>
            <p:cNvCxnSpPr/>
            <p:nvPr/>
          </p:nvCxnSpPr>
          <p:spPr bwMode="auto">
            <a:xfrm>
              <a:off x="7028614" y="3776347"/>
              <a:ext cx="498515" cy="229289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sp>
          <p:nvSpPr>
            <p:cNvPr id="40" name="TextBox 39"/>
            <p:cNvSpPr txBox="1"/>
            <p:nvPr/>
          </p:nvSpPr>
          <p:spPr>
            <a:xfrm>
              <a:off x="7338304" y="5406027"/>
              <a:ext cx="1901675" cy="16312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>
                  <a:solidFill>
                    <a:schemeClr val="accent6"/>
                  </a:solidFill>
                </a:rPr>
                <a:t>Observation</a:t>
              </a:r>
            </a:p>
            <a:p>
              <a:r>
                <a:rPr lang="en-US" sz="2000" dirty="0">
                  <a:solidFill>
                    <a:schemeClr val="accent6"/>
                  </a:solidFill>
                </a:rPr>
                <a:t>Geometry</a:t>
              </a:r>
            </a:p>
            <a:p>
              <a:r>
                <a:rPr lang="en-US" sz="2000" dirty="0">
                  <a:solidFill>
                    <a:schemeClr val="accent6"/>
                  </a:solidFill>
                </a:rPr>
                <a:t>Parameters</a:t>
              </a:r>
            </a:p>
            <a:p>
              <a:r>
                <a:rPr lang="en-US" sz="2000" dirty="0">
                  <a:solidFill>
                    <a:schemeClr val="accent6"/>
                  </a:solidFill>
                </a:rPr>
                <a:t>or</a:t>
              </a:r>
            </a:p>
            <a:p>
              <a:r>
                <a:rPr lang="en-US" sz="2000" dirty="0">
                  <a:solidFill>
                    <a:schemeClr val="accent6"/>
                  </a:solidFill>
                </a:rPr>
                <a:t>Time Intervals</a:t>
              </a:r>
            </a:p>
          </p:txBody>
        </p:sp>
        <p:sp>
          <p:nvSpPr>
            <p:cNvPr id="37" name="Up Arrow 36">
              <a:extLst>
                <a:ext uri="{FF2B5EF4-FFF2-40B4-BE49-F238E27FC236}">
                  <a16:creationId xmlns:a16="http://schemas.microsoft.com/office/drawing/2014/main" id="{75DDC055-60E2-9546-95A4-72A8CE2829F4}"/>
                </a:ext>
              </a:extLst>
            </p:cNvPr>
            <p:cNvSpPr/>
            <p:nvPr/>
          </p:nvSpPr>
          <p:spPr bwMode="auto">
            <a:xfrm>
              <a:off x="8014307" y="4844256"/>
              <a:ext cx="381000" cy="515770"/>
            </a:xfrm>
            <a:prstGeom prst="upArrow">
              <a:avLst/>
            </a:prstGeom>
            <a:solidFill>
              <a:schemeClr val="accent2"/>
            </a:solidFill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24ADE9FE-D79F-7E4E-ACF7-5A3FDF37795F}"/>
              </a:ext>
            </a:extLst>
          </p:cNvPr>
          <p:cNvGrpSpPr/>
          <p:nvPr/>
        </p:nvGrpSpPr>
        <p:grpSpPr>
          <a:xfrm>
            <a:off x="109037" y="3961798"/>
            <a:ext cx="3655928" cy="2754371"/>
            <a:chOff x="109037" y="3961798"/>
            <a:chExt cx="3655928" cy="2754371"/>
          </a:xfrm>
        </p:grpSpPr>
        <p:grpSp>
          <p:nvGrpSpPr>
            <p:cNvPr id="28" name="Group 27"/>
            <p:cNvGrpSpPr/>
            <p:nvPr/>
          </p:nvGrpSpPr>
          <p:grpSpPr>
            <a:xfrm>
              <a:off x="109037" y="3961798"/>
              <a:ext cx="3402465" cy="2754371"/>
              <a:chOff x="109037" y="3961798"/>
              <a:chExt cx="3402465" cy="2754371"/>
            </a:xfrm>
          </p:grpSpPr>
          <p:sp>
            <p:nvSpPr>
              <p:cNvPr id="36" name="Round Diagonal Corner Rectangle 35"/>
              <p:cNvSpPr/>
              <p:nvPr/>
            </p:nvSpPr>
            <p:spPr bwMode="auto">
              <a:xfrm>
                <a:off x="354038" y="5401594"/>
                <a:ext cx="2204818" cy="1047750"/>
              </a:xfrm>
              <a:prstGeom prst="round2DiagRect">
                <a:avLst/>
              </a:prstGeom>
              <a:solidFill>
                <a:schemeClr val="bg1">
                  <a:lumMod val="85000"/>
                </a:schemeClr>
              </a:solidFill>
              <a:ln w="285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29698" y="4154244"/>
                <a:ext cx="1420215" cy="990600"/>
              </a:xfrm>
              <a:prstGeom prst="rect">
                <a:avLst/>
              </a:prstGeom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356009" y="5436970"/>
                <a:ext cx="2202847" cy="93871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l"/>
                <a:r>
                  <a:rPr lang="en-US" sz="1100" dirty="0"/>
                  <a:t>Spacecraft geometry</a:t>
                </a:r>
              </a:p>
              <a:p>
                <a:pPr algn="l"/>
                <a:endParaRPr lang="en-US" sz="1100" dirty="0"/>
              </a:p>
              <a:p>
                <a:pPr algn="l"/>
                <a:r>
                  <a:rPr lang="en-US" sz="1100" dirty="0"/>
                  <a:t>Instrument geometry</a:t>
                </a:r>
              </a:p>
              <a:p>
                <a:pPr algn="l"/>
                <a:endParaRPr lang="en-US" sz="1100" dirty="0"/>
              </a:p>
              <a:p>
                <a:pPr algn="l"/>
                <a:r>
                  <a:rPr lang="en-US" sz="1100" dirty="0"/>
                  <a:t>Planet size, shape, orientation</a:t>
                </a:r>
              </a:p>
            </p:txBody>
          </p:sp>
          <p:sp>
            <p:nvSpPr>
              <p:cNvPr id="21" name="Striped Right Arrow 20"/>
              <p:cNvSpPr/>
              <p:nvPr/>
            </p:nvSpPr>
            <p:spPr bwMode="auto">
              <a:xfrm rot="20199317">
                <a:off x="794624" y="4812131"/>
                <a:ext cx="762000" cy="457200"/>
              </a:xfrm>
              <a:prstGeom prst="stripedRightArrow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22" name="Right Arrow 21"/>
              <p:cNvSpPr/>
              <p:nvPr/>
            </p:nvSpPr>
            <p:spPr bwMode="auto">
              <a:xfrm rot="20365135">
                <a:off x="2902877" y="3961798"/>
                <a:ext cx="608625" cy="228600"/>
              </a:xfrm>
              <a:prstGeom prst="rightArrow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 flipH="1">
                <a:off x="109037" y="6439170"/>
                <a:ext cx="213317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From assorted sources</a:t>
                </a:r>
              </a:p>
            </p:txBody>
          </p:sp>
        </p:grp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8C5B158-275E-384A-AA69-8C6F31334A41}"/>
                </a:ext>
              </a:extLst>
            </p:cNvPr>
            <p:cNvSpPr txBox="1"/>
            <p:nvPr/>
          </p:nvSpPr>
          <p:spPr>
            <a:xfrm>
              <a:off x="2679924" y="4948252"/>
              <a:ext cx="108504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Text editor</a:t>
              </a:r>
            </a:p>
          </p:txBody>
        </p:sp>
      </p:grp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93ED5008-1D02-4044-8093-74A239F9E11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32" name="Slide Number Placeholder 31">
            <a:extLst>
              <a:ext uri="{FF2B5EF4-FFF2-40B4-BE49-F238E27FC236}">
                <a16:creationId xmlns:a16="http://schemas.microsoft.com/office/drawing/2014/main" id="{63250EDD-186A-F14B-A463-214395835CD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131F676F-F54D-8045-98CD-B964908893A1}" type="slidenum">
              <a:rPr lang="en-US" smtClean="0"/>
              <a:pPr>
                <a:defRPr/>
              </a:pPr>
              <a:t>5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3269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/>
          <p:cNvGrpSpPr/>
          <p:nvPr/>
        </p:nvGrpSpPr>
        <p:grpSpPr>
          <a:xfrm>
            <a:off x="233363" y="1889125"/>
            <a:ext cx="8970962" cy="3471055"/>
            <a:chOff x="233363" y="1889125"/>
            <a:chExt cx="8970962" cy="3471055"/>
          </a:xfrm>
          <a:gradFill flip="none" rotWithShape="1">
            <a:gsLst>
              <a:gs pos="0">
                <a:schemeClr val="bg1">
                  <a:lumMod val="85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grpSpPr>
        <p:sp>
          <p:nvSpPr>
            <p:cNvPr id="163843" name="AutoShape 3" descr="60%"/>
            <p:cNvSpPr>
              <a:spLocks noChangeArrowheads="1"/>
            </p:cNvSpPr>
            <p:nvPr/>
          </p:nvSpPr>
          <p:spPr bwMode="auto">
            <a:xfrm>
              <a:off x="233363" y="1889125"/>
              <a:ext cx="8970962" cy="3155950"/>
            </a:xfrm>
            <a:prstGeom prst="parallelogram">
              <a:avLst>
                <a:gd name="adj" fmla="val 71064"/>
              </a:avLst>
            </a:prstGeom>
            <a:grpFill/>
            <a:ln w="12700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3" name="Text Box 8"/>
            <p:cNvSpPr txBox="1">
              <a:spLocks noChangeArrowheads="1"/>
            </p:cNvSpPr>
            <p:nvPr/>
          </p:nvSpPr>
          <p:spPr bwMode="auto">
            <a:xfrm>
              <a:off x="3146417" y="5038711"/>
              <a:ext cx="1715656" cy="321469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4994" tIns="52500" rIns="104994" bIns="52500">
              <a:prstTxWarp prst="textNoShape">
                <a:avLst/>
              </a:prstTxWarp>
              <a:spAutoFit/>
            </a:bodyPr>
            <a:lstStyle/>
            <a:p>
              <a:pPr defTabSz="939800"/>
              <a:r>
                <a:rPr lang="en-US" dirty="0"/>
                <a:t>The Solar System</a:t>
              </a:r>
            </a:p>
          </p:txBody>
        </p:sp>
      </p:grpSp>
      <p:sp>
        <p:nvSpPr>
          <p:cNvPr id="20486" name="Rectangle 2"/>
          <p:cNvSpPr>
            <a:spLocks noChangeArrowheads="1"/>
          </p:cNvSpPr>
          <p:nvPr/>
        </p:nvSpPr>
        <p:spPr bwMode="auto">
          <a:xfrm>
            <a:off x="1960563" y="307975"/>
            <a:ext cx="6627812" cy="50641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6692" tIns="48347" rIns="96692" bIns="48347">
            <a:prstTxWarp prst="textNoShape">
              <a:avLst/>
            </a:prstTxWarp>
          </a:bodyPr>
          <a:lstStyle/>
          <a:p>
            <a:pPr defTabSz="939800">
              <a:lnSpc>
                <a:spcPct val="87000"/>
              </a:lnSpc>
            </a:pPr>
            <a:r>
              <a:rPr lang="en-US" sz="3300" dirty="0">
                <a:solidFill>
                  <a:schemeClr val="tx2"/>
                </a:solidFill>
              </a:rPr>
              <a:t>What are “Ancillary Data?”</a:t>
            </a:r>
            <a:endParaRPr lang="en-US" sz="3300" dirty="0"/>
          </a:p>
        </p:txBody>
      </p:sp>
      <p:grpSp>
        <p:nvGrpSpPr>
          <p:cNvPr id="8" name="Group 42"/>
          <p:cNvGrpSpPr>
            <a:grpSpLocks/>
          </p:cNvGrpSpPr>
          <p:nvPr/>
        </p:nvGrpSpPr>
        <p:grpSpPr bwMode="auto">
          <a:xfrm>
            <a:off x="0" y="1390650"/>
            <a:ext cx="8841957" cy="3748311"/>
            <a:chOff x="0" y="846"/>
            <a:chExt cx="5442" cy="2281"/>
          </a:xfrm>
        </p:grpSpPr>
        <p:sp>
          <p:nvSpPr>
            <p:cNvPr id="20528" name="Text Box 43"/>
            <p:cNvSpPr txBox="1">
              <a:spLocks noChangeArrowheads="1"/>
            </p:cNvSpPr>
            <p:nvPr/>
          </p:nvSpPr>
          <p:spPr bwMode="auto">
            <a:xfrm>
              <a:off x="4866" y="2785"/>
              <a:ext cx="576" cy="34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9437" tIns="49720" rIns="99437" bIns="49720">
              <a:prstTxWarp prst="textNoShape">
                <a:avLst/>
              </a:prstTxWarp>
              <a:spAutoFit/>
            </a:bodyPr>
            <a:lstStyle/>
            <a:p>
              <a:pPr algn="l" defTabSz="939800"/>
              <a:r>
                <a:rPr lang="en-US" sz="1000" dirty="0">
                  <a:solidFill>
                    <a:srgbClr val="E8665B"/>
                  </a:solidFill>
                </a:rPr>
                <a:t>and size/shape</a:t>
              </a:r>
              <a:endParaRPr lang="en-US" sz="1000" dirty="0">
                <a:solidFill>
                  <a:schemeClr val="accent1"/>
                </a:solidFill>
              </a:endParaRPr>
            </a:p>
            <a:p>
              <a:pPr algn="l" defTabSz="939800"/>
              <a:r>
                <a:rPr lang="en-US" sz="1000" dirty="0"/>
                <a:t>of planet</a:t>
              </a:r>
              <a:endParaRPr lang="en-US" sz="1000" dirty="0">
                <a:solidFill>
                  <a:schemeClr val="accent1"/>
                </a:solidFill>
              </a:endParaRPr>
            </a:p>
          </p:txBody>
        </p:sp>
        <p:sp>
          <p:nvSpPr>
            <p:cNvPr id="20529" name="Text Box 44"/>
            <p:cNvSpPr txBox="1">
              <a:spLocks noChangeArrowheads="1"/>
            </p:cNvSpPr>
            <p:nvPr/>
          </p:nvSpPr>
          <p:spPr bwMode="auto">
            <a:xfrm>
              <a:off x="3367" y="846"/>
              <a:ext cx="576" cy="333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9437" tIns="49720" rIns="99437" bIns="49720">
              <a:prstTxWarp prst="textNoShape">
                <a:avLst/>
              </a:prstTxWarp>
              <a:spAutoFit/>
            </a:bodyPr>
            <a:lstStyle/>
            <a:p>
              <a:pPr algn="l" defTabSz="939800"/>
              <a:r>
                <a:rPr lang="en-US" sz="1000" b="0" dirty="0">
                  <a:solidFill>
                    <a:srgbClr val="E8665B"/>
                  </a:solidFill>
                </a:rPr>
                <a:t>and </a:t>
              </a:r>
              <a:r>
                <a:rPr lang="en-US" sz="1000" dirty="0">
                  <a:solidFill>
                    <a:srgbClr val="E8665B"/>
                  </a:solidFill>
                </a:rPr>
                <a:t>size/shape</a:t>
              </a:r>
              <a:endParaRPr lang="en-US" sz="900" dirty="0">
                <a:solidFill>
                  <a:schemeClr val="accent1"/>
                </a:solidFill>
              </a:endParaRPr>
            </a:p>
            <a:p>
              <a:pPr algn="l" defTabSz="939800"/>
              <a:r>
                <a:rPr lang="en-US" sz="900" dirty="0"/>
                <a:t>of Earth</a:t>
              </a:r>
            </a:p>
          </p:txBody>
        </p:sp>
        <p:sp>
          <p:nvSpPr>
            <p:cNvPr id="20530" name="Text Box 45"/>
            <p:cNvSpPr txBox="1">
              <a:spLocks noChangeArrowheads="1"/>
            </p:cNvSpPr>
            <p:nvPr/>
          </p:nvSpPr>
          <p:spPr bwMode="auto">
            <a:xfrm>
              <a:off x="0" y="1872"/>
              <a:ext cx="912" cy="1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9437" tIns="49720" rIns="99437" bIns="49720">
              <a:prstTxWarp prst="textNoShape">
                <a:avLst/>
              </a:prstTxWarp>
              <a:spAutoFit/>
            </a:bodyPr>
            <a:lstStyle/>
            <a:p>
              <a:pPr algn="l" defTabSz="939800">
                <a:spcBef>
                  <a:spcPct val="50000"/>
                </a:spcBef>
              </a:pPr>
              <a:r>
                <a:rPr lang="en-US" dirty="0">
                  <a:solidFill>
                    <a:srgbClr val="F5530C"/>
                  </a:solidFill>
                  <a:ea typeface="ＭＳ Ｐゴシック" charset="-128"/>
                  <a:cs typeface="ＭＳ Ｐゴシック" charset="-128"/>
                </a:rPr>
                <a:t>Sizes/shapes</a:t>
              </a:r>
              <a:endParaRPr lang="en-US" sz="2500" b="0" dirty="0"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3232BE3C-1DDD-514D-BC09-130EFF33E1BE}"/>
              </a:ext>
            </a:extLst>
          </p:cNvPr>
          <p:cNvGrpSpPr/>
          <p:nvPr/>
        </p:nvGrpSpPr>
        <p:grpSpPr>
          <a:xfrm>
            <a:off x="1297142" y="1618079"/>
            <a:ext cx="7990670" cy="4862699"/>
            <a:chOff x="1297142" y="1618079"/>
            <a:chExt cx="7990670" cy="4862699"/>
          </a:xfrm>
        </p:grpSpPr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891D7F84-A0B9-764C-AC19-EE4C6D03F11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30392" y="3714205"/>
              <a:ext cx="3235758" cy="2766573"/>
            </a:xfrm>
            <a:prstGeom prst="rect">
              <a:avLst/>
            </a:prstGeom>
          </p:spPr>
        </p:pic>
        <p:sp>
          <p:nvSpPr>
            <p:cNvPr id="20553" name="Text Box 8"/>
            <p:cNvSpPr txBox="1">
              <a:spLocks noChangeArrowheads="1"/>
            </p:cNvSpPr>
            <p:nvPr/>
          </p:nvSpPr>
          <p:spPr bwMode="auto">
            <a:xfrm>
              <a:off x="2793364" y="2018210"/>
              <a:ext cx="1119732" cy="31813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4994" tIns="52500" rIns="104994" bIns="52500">
              <a:prstTxWarp prst="textNoShape">
                <a:avLst/>
              </a:prstTxWarp>
              <a:spAutoFit/>
            </a:bodyPr>
            <a:lstStyle/>
            <a:p>
              <a:pPr defTabSz="939800"/>
              <a:r>
                <a:rPr lang="en-US" dirty="0"/>
                <a:t>Spacecraft</a:t>
              </a:r>
            </a:p>
          </p:txBody>
        </p:sp>
        <p:sp>
          <p:nvSpPr>
            <p:cNvPr id="20554" name="Text Box 9"/>
            <p:cNvSpPr txBox="1">
              <a:spLocks noChangeArrowheads="1"/>
            </p:cNvSpPr>
            <p:nvPr/>
          </p:nvSpPr>
          <p:spPr bwMode="auto">
            <a:xfrm>
              <a:off x="7510550" y="5728258"/>
              <a:ext cx="743243" cy="31813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4994" tIns="52500" rIns="104994" bIns="52500">
              <a:prstTxWarp prst="textNoShape">
                <a:avLst/>
              </a:prstTxWarp>
              <a:spAutoFit/>
            </a:bodyPr>
            <a:lstStyle/>
            <a:p>
              <a:pPr defTabSz="939800"/>
              <a:r>
                <a:rPr lang="en-US" dirty="0"/>
                <a:t>Planet</a:t>
              </a:r>
            </a:p>
          </p:txBody>
        </p:sp>
        <p:sp>
          <p:nvSpPr>
            <p:cNvPr id="20555" name="Text Box 10"/>
            <p:cNvSpPr txBox="1">
              <a:spLocks noChangeArrowheads="1"/>
            </p:cNvSpPr>
            <p:nvPr/>
          </p:nvSpPr>
          <p:spPr bwMode="auto">
            <a:xfrm>
              <a:off x="5037697" y="2362585"/>
              <a:ext cx="663725" cy="31813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4994" tIns="52500" rIns="104994" bIns="52500">
              <a:prstTxWarp prst="textNoShape">
                <a:avLst/>
              </a:prstTxWarp>
              <a:spAutoFit/>
            </a:bodyPr>
            <a:lstStyle/>
            <a:p>
              <a:pPr defTabSz="939800"/>
              <a:r>
                <a:rPr lang="en-US" dirty="0"/>
                <a:t>Earth</a:t>
              </a:r>
            </a:p>
          </p:txBody>
        </p:sp>
        <p:sp>
          <p:nvSpPr>
            <p:cNvPr id="20556" name="Text Box 11"/>
            <p:cNvSpPr txBox="1">
              <a:spLocks noChangeArrowheads="1"/>
            </p:cNvSpPr>
            <p:nvPr/>
          </p:nvSpPr>
          <p:spPr bwMode="auto">
            <a:xfrm>
              <a:off x="7160320" y="1883740"/>
              <a:ext cx="545261" cy="31649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4994" tIns="52500" rIns="104994" bIns="52500">
              <a:prstTxWarp prst="textNoShape">
                <a:avLst/>
              </a:prstTxWarp>
              <a:spAutoFit/>
            </a:bodyPr>
            <a:lstStyle/>
            <a:p>
              <a:pPr defTabSz="939800"/>
              <a:r>
                <a:rPr lang="en-US" dirty="0"/>
                <a:t>Sun</a:t>
              </a:r>
            </a:p>
          </p:txBody>
        </p:sp>
        <p:sp>
          <p:nvSpPr>
            <p:cNvPr id="20558" name="Freeform 13"/>
            <p:cNvSpPr>
              <a:spLocks/>
            </p:cNvSpPr>
            <p:nvPr/>
          </p:nvSpPr>
          <p:spPr bwMode="auto">
            <a:xfrm>
              <a:off x="6537728" y="1877959"/>
              <a:ext cx="616664" cy="629714"/>
            </a:xfrm>
            <a:custGeom>
              <a:avLst/>
              <a:gdLst>
                <a:gd name="T0" fmla="*/ 353 w 326"/>
                <a:gd name="T1" fmla="*/ 187 h 329"/>
                <a:gd name="T2" fmla="*/ 269 w 326"/>
                <a:gd name="T3" fmla="*/ 145 h 329"/>
                <a:gd name="T4" fmla="*/ 182 w 326"/>
                <a:gd name="T5" fmla="*/ 103 h 329"/>
                <a:gd name="T6" fmla="*/ 170 w 326"/>
                <a:gd name="T7" fmla="*/ 124 h 329"/>
                <a:gd name="T8" fmla="*/ 198 w 326"/>
                <a:gd name="T9" fmla="*/ 286 h 329"/>
                <a:gd name="T10" fmla="*/ 245 w 326"/>
                <a:gd name="T11" fmla="*/ 365 h 329"/>
                <a:gd name="T12" fmla="*/ 268 w 326"/>
                <a:gd name="T13" fmla="*/ 391 h 329"/>
                <a:gd name="T14" fmla="*/ 260 w 326"/>
                <a:gd name="T15" fmla="*/ 426 h 329"/>
                <a:gd name="T16" fmla="*/ 219 w 326"/>
                <a:gd name="T17" fmla="*/ 455 h 329"/>
                <a:gd name="T18" fmla="*/ 66 w 326"/>
                <a:gd name="T19" fmla="*/ 514 h 329"/>
                <a:gd name="T20" fmla="*/ 16 w 326"/>
                <a:gd name="T21" fmla="*/ 544 h 329"/>
                <a:gd name="T22" fmla="*/ 69 w 326"/>
                <a:gd name="T23" fmla="*/ 579 h 329"/>
                <a:gd name="T24" fmla="*/ 198 w 326"/>
                <a:gd name="T25" fmla="*/ 619 h 329"/>
                <a:gd name="T26" fmla="*/ 241 w 326"/>
                <a:gd name="T27" fmla="*/ 677 h 329"/>
                <a:gd name="T28" fmla="*/ 198 w 326"/>
                <a:gd name="T29" fmla="*/ 724 h 329"/>
                <a:gd name="T30" fmla="*/ 142 w 326"/>
                <a:gd name="T31" fmla="*/ 808 h 329"/>
                <a:gd name="T32" fmla="*/ 77 w 326"/>
                <a:gd name="T33" fmla="*/ 987 h 329"/>
                <a:gd name="T34" fmla="*/ 26 w 326"/>
                <a:gd name="T35" fmla="*/ 1064 h 329"/>
                <a:gd name="T36" fmla="*/ 180 w 326"/>
                <a:gd name="T37" fmla="*/ 1040 h 329"/>
                <a:gd name="T38" fmla="*/ 328 w 326"/>
                <a:gd name="T39" fmla="*/ 992 h 329"/>
                <a:gd name="T40" fmla="*/ 343 w 326"/>
                <a:gd name="T41" fmla="*/ 1001 h 329"/>
                <a:gd name="T42" fmla="*/ 346 w 326"/>
                <a:gd name="T43" fmla="*/ 1158 h 329"/>
                <a:gd name="T44" fmla="*/ 322 w 326"/>
                <a:gd name="T45" fmla="*/ 1296 h 329"/>
                <a:gd name="T46" fmla="*/ 367 w 326"/>
                <a:gd name="T47" fmla="*/ 1256 h 329"/>
                <a:gd name="T48" fmla="*/ 470 w 326"/>
                <a:gd name="T49" fmla="*/ 1180 h 329"/>
                <a:gd name="T50" fmla="*/ 498 w 326"/>
                <a:gd name="T51" fmla="*/ 1152 h 329"/>
                <a:gd name="T52" fmla="*/ 543 w 326"/>
                <a:gd name="T53" fmla="*/ 1045 h 329"/>
                <a:gd name="T54" fmla="*/ 597 w 326"/>
                <a:gd name="T55" fmla="*/ 1087 h 329"/>
                <a:gd name="T56" fmla="*/ 671 w 326"/>
                <a:gd name="T57" fmla="*/ 1180 h 329"/>
                <a:gd name="T58" fmla="*/ 678 w 326"/>
                <a:gd name="T59" fmla="*/ 1242 h 329"/>
                <a:gd name="T60" fmla="*/ 716 w 326"/>
                <a:gd name="T61" fmla="*/ 1299 h 329"/>
                <a:gd name="T62" fmla="*/ 805 w 326"/>
                <a:gd name="T63" fmla="*/ 1196 h 329"/>
                <a:gd name="T64" fmla="*/ 835 w 326"/>
                <a:gd name="T65" fmla="*/ 1045 h 329"/>
                <a:gd name="T66" fmla="*/ 1004 w 326"/>
                <a:gd name="T67" fmla="*/ 1036 h 329"/>
                <a:gd name="T68" fmla="*/ 1126 w 326"/>
                <a:gd name="T69" fmla="*/ 1011 h 329"/>
                <a:gd name="T70" fmla="*/ 1055 w 326"/>
                <a:gd name="T71" fmla="*/ 954 h 329"/>
                <a:gd name="T72" fmla="*/ 1002 w 326"/>
                <a:gd name="T73" fmla="*/ 906 h 329"/>
                <a:gd name="T74" fmla="*/ 985 w 326"/>
                <a:gd name="T75" fmla="*/ 866 h 329"/>
                <a:gd name="T76" fmla="*/ 991 w 326"/>
                <a:gd name="T77" fmla="*/ 829 h 329"/>
                <a:gd name="T78" fmla="*/ 1231 w 326"/>
                <a:gd name="T79" fmla="*/ 786 h 329"/>
                <a:gd name="T80" fmla="*/ 1285 w 326"/>
                <a:gd name="T81" fmla="*/ 745 h 329"/>
                <a:gd name="T82" fmla="*/ 1178 w 326"/>
                <a:gd name="T83" fmla="*/ 712 h 329"/>
                <a:gd name="T84" fmla="*/ 985 w 326"/>
                <a:gd name="T85" fmla="*/ 621 h 329"/>
                <a:gd name="T86" fmla="*/ 1028 w 326"/>
                <a:gd name="T87" fmla="*/ 549 h 329"/>
                <a:gd name="T88" fmla="*/ 1216 w 326"/>
                <a:gd name="T89" fmla="*/ 418 h 329"/>
                <a:gd name="T90" fmla="*/ 1241 w 326"/>
                <a:gd name="T91" fmla="*/ 358 h 329"/>
                <a:gd name="T92" fmla="*/ 1159 w 326"/>
                <a:gd name="T93" fmla="*/ 389 h 329"/>
                <a:gd name="T94" fmla="*/ 1056 w 326"/>
                <a:gd name="T95" fmla="*/ 411 h 329"/>
                <a:gd name="T96" fmla="*/ 950 w 326"/>
                <a:gd name="T97" fmla="*/ 375 h 329"/>
                <a:gd name="T98" fmla="*/ 906 w 326"/>
                <a:gd name="T99" fmla="*/ 296 h 329"/>
                <a:gd name="T100" fmla="*/ 937 w 326"/>
                <a:gd name="T101" fmla="*/ 121 h 329"/>
                <a:gd name="T102" fmla="*/ 859 w 326"/>
                <a:gd name="T103" fmla="*/ 55 h 329"/>
                <a:gd name="T104" fmla="*/ 823 w 326"/>
                <a:gd name="T105" fmla="*/ 141 h 329"/>
                <a:gd name="T106" fmla="*/ 802 w 326"/>
                <a:gd name="T107" fmla="*/ 246 h 329"/>
                <a:gd name="T108" fmla="*/ 758 w 326"/>
                <a:gd name="T109" fmla="*/ 268 h 329"/>
                <a:gd name="T110" fmla="*/ 678 w 326"/>
                <a:gd name="T111" fmla="*/ 210 h 329"/>
                <a:gd name="T112" fmla="*/ 549 w 326"/>
                <a:gd name="T113" fmla="*/ 41 h 329"/>
                <a:gd name="T114" fmla="*/ 506 w 326"/>
                <a:gd name="T115" fmla="*/ 65 h 329"/>
                <a:gd name="T116" fmla="*/ 494 w 326"/>
                <a:gd name="T117" fmla="*/ 187 h 329"/>
                <a:gd name="T118" fmla="*/ 466 w 326"/>
                <a:gd name="T119" fmla="*/ 210 h 32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26"/>
                <a:gd name="T181" fmla="*/ 0 h 329"/>
                <a:gd name="T182" fmla="*/ 326 w 326"/>
                <a:gd name="T183" fmla="*/ 329 h 32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26" h="329">
                  <a:moveTo>
                    <a:pt x="114" y="51"/>
                  </a:moveTo>
                  <a:lnTo>
                    <a:pt x="110" y="50"/>
                  </a:lnTo>
                  <a:lnTo>
                    <a:pt x="106" y="49"/>
                  </a:lnTo>
                  <a:lnTo>
                    <a:pt x="102" y="48"/>
                  </a:lnTo>
                  <a:lnTo>
                    <a:pt x="97" y="47"/>
                  </a:lnTo>
                  <a:lnTo>
                    <a:pt x="93" y="47"/>
                  </a:lnTo>
                  <a:lnTo>
                    <a:pt x="89" y="46"/>
                  </a:lnTo>
                  <a:lnTo>
                    <a:pt x="85" y="46"/>
                  </a:lnTo>
                  <a:lnTo>
                    <a:pt x="81" y="46"/>
                  </a:lnTo>
                  <a:lnTo>
                    <a:pt x="80" y="44"/>
                  </a:lnTo>
                  <a:lnTo>
                    <a:pt x="78" y="42"/>
                  </a:lnTo>
                  <a:lnTo>
                    <a:pt x="76" y="41"/>
                  </a:lnTo>
                  <a:lnTo>
                    <a:pt x="74" y="39"/>
                  </a:lnTo>
                  <a:lnTo>
                    <a:pt x="68" y="36"/>
                  </a:lnTo>
                  <a:lnTo>
                    <a:pt x="62" y="34"/>
                  </a:lnTo>
                  <a:lnTo>
                    <a:pt x="59" y="33"/>
                  </a:lnTo>
                  <a:lnTo>
                    <a:pt x="56" y="31"/>
                  </a:lnTo>
                  <a:lnTo>
                    <a:pt x="53" y="30"/>
                  </a:lnTo>
                  <a:lnTo>
                    <a:pt x="51" y="28"/>
                  </a:lnTo>
                  <a:lnTo>
                    <a:pt x="48" y="26"/>
                  </a:lnTo>
                  <a:lnTo>
                    <a:pt x="46" y="25"/>
                  </a:lnTo>
                  <a:lnTo>
                    <a:pt x="45" y="24"/>
                  </a:lnTo>
                  <a:lnTo>
                    <a:pt x="44" y="22"/>
                  </a:lnTo>
                  <a:lnTo>
                    <a:pt x="44" y="21"/>
                  </a:lnTo>
                  <a:lnTo>
                    <a:pt x="43" y="20"/>
                  </a:lnTo>
                  <a:lnTo>
                    <a:pt x="43" y="23"/>
                  </a:lnTo>
                  <a:lnTo>
                    <a:pt x="43" y="27"/>
                  </a:lnTo>
                  <a:lnTo>
                    <a:pt x="43" y="31"/>
                  </a:lnTo>
                  <a:lnTo>
                    <a:pt x="43" y="36"/>
                  </a:lnTo>
                  <a:lnTo>
                    <a:pt x="44" y="41"/>
                  </a:lnTo>
                  <a:lnTo>
                    <a:pt x="45" y="47"/>
                  </a:lnTo>
                  <a:lnTo>
                    <a:pt x="46" y="53"/>
                  </a:lnTo>
                  <a:lnTo>
                    <a:pt x="47" y="59"/>
                  </a:lnTo>
                  <a:lnTo>
                    <a:pt x="49" y="65"/>
                  </a:lnTo>
                  <a:lnTo>
                    <a:pt x="50" y="71"/>
                  </a:lnTo>
                  <a:lnTo>
                    <a:pt x="52" y="76"/>
                  </a:lnTo>
                  <a:lnTo>
                    <a:pt x="55" y="81"/>
                  </a:lnTo>
                  <a:lnTo>
                    <a:pt x="56" y="83"/>
                  </a:lnTo>
                  <a:lnTo>
                    <a:pt x="57" y="85"/>
                  </a:lnTo>
                  <a:lnTo>
                    <a:pt x="58" y="87"/>
                  </a:lnTo>
                  <a:lnTo>
                    <a:pt x="60" y="89"/>
                  </a:lnTo>
                  <a:lnTo>
                    <a:pt x="61" y="91"/>
                  </a:lnTo>
                  <a:lnTo>
                    <a:pt x="63" y="92"/>
                  </a:lnTo>
                  <a:lnTo>
                    <a:pt x="64" y="93"/>
                  </a:lnTo>
                  <a:lnTo>
                    <a:pt x="66" y="94"/>
                  </a:lnTo>
                  <a:lnTo>
                    <a:pt x="66" y="95"/>
                  </a:lnTo>
                  <a:lnTo>
                    <a:pt x="66" y="96"/>
                  </a:lnTo>
                  <a:lnTo>
                    <a:pt x="67" y="97"/>
                  </a:lnTo>
                  <a:lnTo>
                    <a:pt x="67" y="98"/>
                  </a:lnTo>
                  <a:lnTo>
                    <a:pt x="67" y="99"/>
                  </a:lnTo>
                  <a:lnTo>
                    <a:pt x="68" y="100"/>
                  </a:lnTo>
                  <a:lnTo>
                    <a:pt x="68" y="101"/>
                  </a:lnTo>
                  <a:lnTo>
                    <a:pt x="68" y="102"/>
                  </a:lnTo>
                  <a:lnTo>
                    <a:pt x="67" y="103"/>
                  </a:lnTo>
                  <a:lnTo>
                    <a:pt x="66" y="104"/>
                  </a:lnTo>
                  <a:lnTo>
                    <a:pt x="65" y="106"/>
                  </a:lnTo>
                  <a:lnTo>
                    <a:pt x="64" y="107"/>
                  </a:lnTo>
                  <a:lnTo>
                    <a:pt x="63" y="108"/>
                  </a:lnTo>
                  <a:lnTo>
                    <a:pt x="62" y="110"/>
                  </a:lnTo>
                  <a:lnTo>
                    <a:pt x="61" y="111"/>
                  </a:lnTo>
                  <a:lnTo>
                    <a:pt x="61" y="112"/>
                  </a:lnTo>
                  <a:lnTo>
                    <a:pt x="58" y="112"/>
                  </a:lnTo>
                  <a:lnTo>
                    <a:pt x="55" y="113"/>
                  </a:lnTo>
                  <a:lnTo>
                    <a:pt x="52" y="114"/>
                  </a:lnTo>
                  <a:lnTo>
                    <a:pt x="49" y="115"/>
                  </a:lnTo>
                  <a:lnTo>
                    <a:pt x="42" y="118"/>
                  </a:lnTo>
                  <a:lnTo>
                    <a:pt x="35" y="121"/>
                  </a:lnTo>
                  <a:lnTo>
                    <a:pt x="28" y="124"/>
                  </a:lnTo>
                  <a:lnTo>
                    <a:pt x="20" y="127"/>
                  </a:lnTo>
                  <a:lnTo>
                    <a:pt x="17" y="128"/>
                  </a:lnTo>
                  <a:lnTo>
                    <a:pt x="13" y="129"/>
                  </a:lnTo>
                  <a:lnTo>
                    <a:pt x="9" y="130"/>
                  </a:lnTo>
                  <a:lnTo>
                    <a:pt x="5" y="130"/>
                  </a:lnTo>
                  <a:lnTo>
                    <a:pt x="5" y="131"/>
                  </a:lnTo>
                  <a:lnTo>
                    <a:pt x="5" y="132"/>
                  </a:lnTo>
                  <a:lnTo>
                    <a:pt x="5" y="133"/>
                  </a:lnTo>
                  <a:lnTo>
                    <a:pt x="4" y="135"/>
                  </a:lnTo>
                  <a:lnTo>
                    <a:pt x="4" y="136"/>
                  </a:lnTo>
                  <a:lnTo>
                    <a:pt x="3" y="138"/>
                  </a:lnTo>
                  <a:lnTo>
                    <a:pt x="3" y="139"/>
                  </a:lnTo>
                  <a:lnTo>
                    <a:pt x="3" y="140"/>
                  </a:lnTo>
                  <a:lnTo>
                    <a:pt x="6" y="141"/>
                  </a:lnTo>
                  <a:lnTo>
                    <a:pt x="12" y="143"/>
                  </a:lnTo>
                  <a:lnTo>
                    <a:pt x="18" y="144"/>
                  </a:lnTo>
                  <a:lnTo>
                    <a:pt x="25" y="146"/>
                  </a:lnTo>
                  <a:lnTo>
                    <a:pt x="32" y="148"/>
                  </a:lnTo>
                  <a:lnTo>
                    <a:pt x="39" y="149"/>
                  </a:lnTo>
                  <a:lnTo>
                    <a:pt x="44" y="150"/>
                  </a:lnTo>
                  <a:lnTo>
                    <a:pt x="48" y="150"/>
                  </a:lnTo>
                  <a:lnTo>
                    <a:pt x="49" y="152"/>
                  </a:lnTo>
                  <a:lnTo>
                    <a:pt x="50" y="153"/>
                  </a:lnTo>
                  <a:lnTo>
                    <a:pt x="50" y="154"/>
                  </a:lnTo>
                  <a:lnTo>
                    <a:pt x="51" y="156"/>
                  </a:lnTo>
                  <a:lnTo>
                    <a:pt x="53" y="158"/>
                  </a:lnTo>
                  <a:lnTo>
                    <a:pt x="56" y="161"/>
                  </a:lnTo>
                  <a:lnTo>
                    <a:pt x="58" y="164"/>
                  </a:lnTo>
                  <a:lnTo>
                    <a:pt x="59" y="167"/>
                  </a:lnTo>
                  <a:lnTo>
                    <a:pt x="60" y="169"/>
                  </a:lnTo>
                  <a:lnTo>
                    <a:pt x="60" y="171"/>
                  </a:lnTo>
                  <a:lnTo>
                    <a:pt x="61" y="173"/>
                  </a:lnTo>
                  <a:lnTo>
                    <a:pt x="61" y="176"/>
                  </a:lnTo>
                  <a:lnTo>
                    <a:pt x="58" y="176"/>
                  </a:lnTo>
                  <a:lnTo>
                    <a:pt x="55" y="177"/>
                  </a:lnTo>
                  <a:lnTo>
                    <a:pt x="52" y="178"/>
                  </a:lnTo>
                  <a:lnTo>
                    <a:pt x="50" y="180"/>
                  </a:lnTo>
                  <a:lnTo>
                    <a:pt x="48" y="182"/>
                  </a:lnTo>
                  <a:lnTo>
                    <a:pt x="45" y="184"/>
                  </a:lnTo>
                  <a:lnTo>
                    <a:pt x="43" y="187"/>
                  </a:lnTo>
                  <a:lnTo>
                    <a:pt x="41" y="190"/>
                  </a:lnTo>
                  <a:lnTo>
                    <a:pt x="40" y="194"/>
                  </a:lnTo>
                  <a:lnTo>
                    <a:pt x="38" y="197"/>
                  </a:lnTo>
                  <a:lnTo>
                    <a:pt x="36" y="201"/>
                  </a:lnTo>
                  <a:lnTo>
                    <a:pt x="35" y="205"/>
                  </a:lnTo>
                  <a:lnTo>
                    <a:pt x="31" y="213"/>
                  </a:lnTo>
                  <a:lnTo>
                    <a:pt x="29" y="222"/>
                  </a:lnTo>
                  <a:lnTo>
                    <a:pt x="26" y="230"/>
                  </a:lnTo>
                  <a:lnTo>
                    <a:pt x="23" y="239"/>
                  </a:lnTo>
                  <a:lnTo>
                    <a:pt x="21" y="242"/>
                  </a:lnTo>
                  <a:lnTo>
                    <a:pt x="20" y="246"/>
                  </a:lnTo>
                  <a:lnTo>
                    <a:pt x="18" y="250"/>
                  </a:lnTo>
                  <a:lnTo>
                    <a:pt x="17" y="253"/>
                  </a:lnTo>
                  <a:lnTo>
                    <a:pt x="15" y="256"/>
                  </a:lnTo>
                  <a:lnTo>
                    <a:pt x="13" y="259"/>
                  </a:lnTo>
                  <a:lnTo>
                    <a:pt x="11" y="261"/>
                  </a:lnTo>
                  <a:lnTo>
                    <a:pt x="9" y="264"/>
                  </a:lnTo>
                  <a:lnTo>
                    <a:pt x="7" y="265"/>
                  </a:lnTo>
                  <a:lnTo>
                    <a:pt x="5" y="267"/>
                  </a:lnTo>
                  <a:lnTo>
                    <a:pt x="3" y="267"/>
                  </a:lnTo>
                  <a:lnTo>
                    <a:pt x="0" y="268"/>
                  </a:lnTo>
                  <a:lnTo>
                    <a:pt x="6" y="267"/>
                  </a:lnTo>
                  <a:lnTo>
                    <a:pt x="16" y="265"/>
                  </a:lnTo>
                  <a:lnTo>
                    <a:pt x="30" y="262"/>
                  </a:lnTo>
                  <a:lnTo>
                    <a:pt x="45" y="259"/>
                  </a:lnTo>
                  <a:lnTo>
                    <a:pt x="52" y="257"/>
                  </a:lnTo>
                  <a:lnTo>
                    <a:pt x="59" y="255"/>
                  </a:lnTo>
                  <a:lnTo>
                    <a:pt x="66" y="253"/>
                  </a:lnTo>
                  <a:lnTo>
                    <a:pt x="71" y="251"/>
                  </a:lnTo>
                  <a:lnTo>
                    <a:pt x="76" y="250"/>
                  </a:lnTo>
                  <a:lnTo>
                    <a:pt x="80" y="248"/>
                  </a:lnTo>
                  <a:lnTo>
                    <a:pt x="82" y="247"/>
                  </a:lnTo>
                  <a:lnTo>
                    <a:pt x="83" y="246"/>
                  </a:lnTo>
                  <a:lnTo>
                    <a:pt x="83" y="245"/>
                  </a:lnTo>
                  <a:lnTo>
                    <a:pt x="84" y="245"/>
                  </a:lnTo>
                  <a:lnTo>
                    <a:pt x="85" y="246"/>
                  </a:lnTo>
                  <a:lnTo>
                    <a:pt x="85" y="248"/>
                  </a:lnTo>
                  <a:lnTo>
                    <a:pt x="86" y="249"/>
                  </a:lnTo>
                  <a:lnTo>
                    <a:pt x="87" y="252"/>
                  </a:lnTo>
                  <a:lnTo>
                    <a:pt x="87" y="256"/>
                  </a:lnTo>
                  <a:lnTo>
                    <a:pt x="87" y="261"/>
                  </a:lnTo>
                  <a:lnTo>
                    <a:pt x="88" y="266"/>
                  </a:lnTo>
                  <a:lnTo>
                    <a:pt x="88" y="271"/>
                  </a:lnTo>
                  <a:lnTo>
                    <a:pt x="88" y="277"/>
                  </a:lnTo>
                  <a:lnTo>
                    <a:pt x="87" y="288"/>
                  </a:lnTo>
                  <a:lnTo>
                    <a:pt x="87" y="298"/>
                  </a:lnTo>
                  <a:lnTo>
                    <a:pt x="86" y="308"/>
                  </a:lnTo>
                  <a:lnTo>
                    <a:pt x="86" y="316"/>
                  </a:lnTo>
                  <a:lnTo>
                    <a:pt x="85" y="317"/>
                  </a:lnTo>
                  <a:lnTo>
                    <a:pt x="84" y="319"/>
                  </a:lnTo>
                  <a:lnTo>
                    <a:pt x="83" y="321"/>
                  </a:lnTo>
                  <a:lnTo>
                    <a:pt x="81" y="322"/>
                  </a:lnTo>
                  <a:lnTo>
                    <a:pt x="80" y="324"/>
                  </a:lnTo>
                  <a:lnTo>
                    <a:pt x="79" y="326"/>
                  </a:lnTo>
                  <a:lnTo>
                    <a:pt x="79" y="328"/>
                  </a:lnTo>
                  <a:lnTo>
                    <a:pt x="78" y="329"/>
                  </a:lnTo>
                  <a:lnTo>
                    <a:pt x="83" y="324"/>
                  </a:lnTo>
                  <a:lnTo>
                    <a:pt x="88" y="319"/>
                  </a:lnTo>
                  <a:lnTo>
                    <a:pt x="93" y="313"/>
                  </a:lnTo>
                  <a:lnTo>
                    <a:pt x="99" y="307"/>
                  </a:lnTo>
                  <a:lnTo>
                    <a:pt x="102" y="304"/>
                  </a:lnTo>
                  <a:lnTo>
                    <a:pt x="106" y="302"/>
                  </a:lnTo>
                  <a:lnTo>
                    <a:pt x="109" y="299"/>
                  </a:lnTo>
                  <a:lnTo>
                    <a:pt x="112" y="297"/>
                  </a:lnTo>
                  <a:lnTo>
                    <a:pt x="115" y="295"/>
                  </a:lnTo>
                  <a:lnTo>
                    <a:pt x="118" y="294"/>
                  </a:lnTo>
                  <a:lnTo>
                    <a:pt x="120" y="294"/>
                  </a:lnTo>
                  <a:lnTo>
                    <a:pt x="121" y="293"/>
                  </a:lnTo>
                  <a:lnTo>
                    <a:pt x="123" y="293"/>
                  </a:lnTo>
                  <a:lnTo>
                    <a:pt x="124" y="293"/>
                  </a:lnTo>
                  <a:lnTo>
                    <a:pt x="124" y="291"/>
                  </a:lnTo>
                  <a:lnTo>
                    <a:pt x="125" y="289"/>
                  </a:lnTo>
                  <a:lnTo>
                    <a:pt x="125" y="287"/>
                  </a:lnTo>
                  <a:lnTo>
                    <a:pt x="126" y="285"/>
                  </a:lnTo>
                  <a:lnTo>
                    <a:pt x="128" y="280"/>
                  </a:lnTo>
                  <a:lnTo>
                    <a:pt x="130" y="275"/>
                  </a:lnTo>
                  <a:lnTo>
                    <a:pt x="132" y="270"/>
                  </a:lnTo>
                  <a:lnTo>
                    <a:pt x="135" y="265"/>
                  </a:lnTo>
                  <a:lnTo>
                    <a:pt x="135" y="262"/>
                  </a:lnTo>
                  <a:lnTo>
                    <a:pt x="136" y="260"/>
                  </a:lnTo>
                  <a:lnTo>
                    <a:pt x="136" y="257"/>
                  </a:lnTo>
                  <a:lnTo>
                    <a:pt x="137" y="255"/>
                  </a:lnTo>
                  <a:lnTo>
                    <a:pt x="139" y="255"/>
                  </a:lnTo>
                  <a:lnTo>
                    <a:pt x="142" y="255"/>
                  </a:lnTo>
                  <a:lnTo>
                    <a:pt x="143" y="258"/>
                  </a:lnTo>
                  <a:lnTo>
                    <a:pt x="146" y="263"/>
                  </a:lnTo>
                  <a:lnTo>
                    <a:pt x="150" y="270"/>
                  </a:lnTo>
                  <a:lnTo>
                    <a:pt x="155" y="277"/>
                  </a:lnTo>
                  <a:lnTo>
                    <a:pt x="157" y="281"/>
                  </a:lnTo>
                  <a:lnTo>
                    <a:pt x="160" y="284"/>
                  </a:lnTo>
                  <a:lnTo>
                    <a:pt x="162" y="287"/>
                  </a:lnTo>
                  <a:lnTo>
                    <a:pt x="164" y="290"/>
                  </a:lnTo>
                  <a:lnTo>
                    <a:pt x="167" y="292"/>
                  </a:lnTo>
                  <a:lnTo>
                    <a:pt x="169" y="294"/>
                  </a:lnTo>
                  <a:lnTo>
                    <a:pt x="170" y="295"/>
                  </a:lnTo>
                  <a:lnTo>
                    <a:pt x="171" y="295"/>
                  </a:lnTo>
                  <a:lnTo>
                    <a:pt x="172" y="296"/>
                  </a:lnTo>
                  <a:lnTo>
                    <a:pt x="172" y="300"/>
                  </a:lnTo>
                  <a:lnTo>
                    <a:pt x="172" y="304"/>
                  </a:lnTo>
                  <a:lnTo>
                    <a:pt x="171" y="309"/>
                  </a:lnTo>
                  <a:lnTo>
                    <a:pt x="171" y="313"/>
                  </a:lnTo>
                  <a:lnTo>
                    <a:pt x="170" y="318"/>
                  </a:lnTo>
                  <a:lnTo>
                    <a:pt x="170" y="322"/>
                  </a:lnTo>
                  <a:lnTo>
                    <a:pt x="170" y="326"/>
                  </a:lnTo>
                  <a:lnTo>
                    <a:pt x="169" y="329"/>
                  </a:lnTo>
                  <a:lnTo>
                    <a:pt x="175" y="326"/>
                  </a:lnTo>
                  <a:lnTo>
                    <a:pt x="180" y="323"/>
                  </a:lnTo>
                  <a:lnTo>
                    <a:pt x="185" y="320"/>
                  </a:lnTo>
                  <a:lnTo>
                    <a:pt x="188" y="316"/>
                  </a:lnTo>
                  <a:lnTo>
                    <a:pt x="192" y="313"/>
                  </a:lnTo>
                  <a:lnTo>
                    <a:pt x="195" y="309"/>
                  </a:lnTo>
                  <a:lnTo>
                    <a:pt x="198" y="305"/>
                  </a:lnTo>
                  <a:lnTo>
                    <a:pt x="201" y="301"/>
                  </a:lnTo>
                  <a:lnTo>
                    <a:pt x="203" y="297"/>
                  </a:lnTo>
                  <a:lnTo>
                    <a:pt x="205" y="292"/>
                  </a:lnTo>
                  <a:lnTo>
                    <a:pt x="207" y="288"/>
                  </a:lnTo>
                  <a:lnTo>
                    <a:pt x="208" y="283"/>
                  </a:lnTo>
                  <a:lnTo>
                    <a:pt x="209" y="277"/>
                  </a:lnTo>
                  <a:lnTo>
                    <a:pt x="209" y="272"/>
                  </a:lnTo>
                  <a:lnTo>
                    <a:pt x="210" y="266"/>
                  </a:lnTo>
                  <a:lnTo>
                    <a:pt x="210" y="260"/>
                  </a:lnTo>
                  <a:lnTo>
                    <a:pt x="220" y="250"/>
                  </a:lnTo>
                  <a:lnTo>
                    <a:pt x="223" y="250"/>
                  </a:lnTo>
                  <a:lnTo>
                    <a:pt x="226" y="250"/>
                  </a:lnTo>
                  <a:lnTo>
                    <a:pt x="230" y="251"/>
                  </a:lnTo>
                  <a:lnTo>
                    <a:pt x="234" y="252"/>
                  </a:lnTo>
                  <a:lnTo>
                    <a:pt x="244" y="255"/>
                  </a:lnTo>
                  <a:lnTo>
                    <a:pt x="253" y="258"/>
                  </a:lnTo>
                  <a:lnTo>
                    <a:pt x="263" y="262"/>
                  </a:lnTo>
                  <a:lnTo>
                    <a:pt x="272" y="266"/>
                  </a:lnTo>
                  <a:lnTo>
                    <a:pt x="275" y="268"/>
                  </a:lnTo>
                  <a:lnTo>
                    <a:pt x="279" y="270"/>
                  </a:lnTo>
                  <a:lnTo>
                    <a:pt x="281" y="271"/>
                  </a:lnTo>
                  <a:lnTo>
                    <a:pt x="283" y="273"/>
                  </a:lnTo>
                  <a:lnTo>
                    <a:pt x="283" y="252"/>
                  </a:lnTo>
                  <a:lnTo>
                    <a:pt x="282" y="252"/>
                  </a:lnTo>
                  <a:lnTo>
                    <a:pt x="280" y="251"/>
                  </a:lnTo>
                  <a:lnTo>
                    <a:pt x="278" y="250"/>
                  </a:lnTo>
                  <a:lnTo>
                    <a:pt x="277" y="249"/>
                  </a:lnTo>
                  <a:lnTo>
                    <a:pt x="273" y="245"/>
                  </a:lnTo>
                  <a:lnTo>
                    <a:pt x="269" y="241"/>
                  </a:lnTo>
                  <a:lnTo>
                    <a:pt x="265" y="237"/>
                  </a:lnTo>
                  <a:lnTo>
                    <a:pt x="261" y="233"/>
                  </a:lnTo>
                  <a:lnTo>
                    <a:pt x="259" y="232"/>
                  </a:lnTo>
                  <a:lnTo>
                    <a:pt x="257" y="230"/>
                  </a:lnTo>
                  <a:lnTo>
                    <a:pt x="255" y="230"/>
                  </a:lnTo>
                  <a:lnTo>
                    <a:pt x="253" y="229"/>
                  </a:lnTo>
                  <a:lnTo>
                    <a:pt x="252" y="227"/>
                  </a:lnTo>
                  <a:lnTo>
                    <a:pt x="252" y="225"/>
                  </a:lnTo>
                  <a:lnTo>
                    <a:pt x="251" y="223"/>
                  </a:lnTo>
                  <a:lnTo>
                    <a:pt x="250" y="221"/>
                  </a:lnTo>
                  <a:lnTo>
                    <a:pt x="249" y="219"/>
                  </a:lnTo>
                  <a:lnTo>
                    <a:pt x="249" y="218"/>
                  </a:lnTo>
                  <a:lnTo>
                    <a:pt x="248" y="217"/>
                  </a:lnTo>
                  <a:lnTo>
                    <a:pt x="248" y="216"/>
                  </a:lnTo>
                  <a:lnTo>
                    <a:pt x="248" y="215"/>
                  </a:lnTo>
                  <a:lnTo>
                    <a:pt x="249" y="213"/>
                  </a:lnTo>
                  <a:lnTo>
                    <a:pt x="249" y="212"/>
                  </a:lnTo>
                  <a:lnTo>
                    <a:pt x="250" y="211"/>
                  </a:lnTo>
                  <a:lnTo>
                    <a:pt x="250" y="210"/>
                  </a:lnTo>
                  <a:lnTo>
                    <a:pt x="250" y="208"/>
                  </a:lnTo>
                  <a:lnTo>
                    <a:pt x="250" y="206"/>
                  </a:lnTo>
                  <a:lnTo>
                    <a:pt x="257" y="206"/>
                  </a:lnTo>
                  <a:lnTo>
                    <a:pt x="265" y="205"/>
                  </a:lnTo>
                  <a:lnTo>
                    <a:pt x="275" y="204"/>
                  </a:lnTo>
                  <a:lnTo>
                    <a:pt x="286" y="202"/>
                  </a:lnTo>
                  <a:lnTo>
                    <a:pt x="296" y="199"/>
                  </a:lnTo>
                  <a:lnTo>
                    <a:pt x="306" y="197"/>
                  </a:lnTo>
                  <a:lnTo>
                    <a:pt x="310" y="195"/>
                  </a:lnTo>
                  <a:lnTo>
                    <a:pt x="314" y="194"/>
                  </a:lnTo>
                  <a:lnTo>
                    <a:pt x="318" y="193"/>
                  </a:lnTo>
                  <a:lnTo>
                    <a:pt x="321" y="191"/>
                  </a:lnTo>
                  <a:lnTo>
                    <a:pt x="321" y="190"/>
                  </a:lnTo>
                  <a:lnTo>
                    <a:pt x="322" y="189"/>
                  </a:lnTo>
                  <a:lnTo>
                    <a:pt x="322" y="187"/>
                  </a:lnTo>
                  <a:lnTo>
                    <a:pt x="323" y="186"/>
                  </a:lnTo>
                  <a:lnTo>
                    <a:pt x="324" y="185"/>
                  </a:lnTo>
                  <a:lnTo>
                    <a:pt x="325" y="183"/>
                  </a:lnTo>
                  <a:lnTo>
                    <a:pt x="326" y="182"/>
                  </a:lnTo>
                  <a:lnTo>
                    <a:pt x="326" y="181"/>
                  </a:lnTo>
                  <a:lnTo>
                    <a:pt x="301" y="181"/>
                  </a:lnTo>
                  <a:lnTo>
                    <a:pt x="299" y="179"/>
                  </a:lnTo>
                  <a:lnTo>
                    <a:pt x="296" y="177"/>
                  </a:lnTo>
                  <a:lnTo>
                    <a:pt x="293" y="175"/>
                  </a:lnTo>
                  <a:lnTo>
                    <a:pt x="289" y="173"/>
                  </a:lnTo>
                  <a:lnTo>
                    <a:pt x="281" y="169"/>
                  </a:lnTo>
                  <a:lnTo>
                    <a:pt x="273" y="165"/>
                  </a:lnTo>
                  <a:lnTo>
                    <a:pt x="264" y="161"/>
                  </a:lnTo>
                  <a:lnTo>
                    <a:pt x="256" y="158"/>
                  </a:lnTo>
                  <a:lnTo>
                    <a:pt x="248" y="155"/>
                  </a:lnTo>
                  <a:lnTo>
                    <a:pt x="243" y="153"/>
                  </a:lnTo>
                  <a:lnTo>
                    <a:pt x="244" y="151"/>
                  </a:lnTo>
                  <a:lnTo>
                    <a:pt x="246" y="149"/>
                  </a:lnTo>
                  <a:lnTo>
                    <a:pt x="247" y="147"/>
                  </a:lnTo>
                  <a:lnTo>
                    <a:pt x="249" y="145"/>
                  </a:lnTo>
                  <a:lnTo>
                    <a:pt x="254" y="141"/>
                  </a:lnTo>
                  <a:lnTo>
                    <a:pt x="259" y="137"/>
                  </a:lnTo>
                  <a:lnTo>
                    <a:pt x="271" y="130"/>
                  </a:lnTo>
                  <a:lnTo>
                    <a:pt x="283" y="122"/>
                  </a:lnTo>
                  <a:lnTo>
                    <a:pt x="289" y="118"/>
                  </a:lnTo>
                  <a:lnTo>
                    <a:pt x="294" y="114"/>
                  </a:lnTo>
                  <a:lnTo>
                    <a:pt x="300" y="110"/>
                  </a:lnTo>
                  <a:lnTo>
                    <a:pt x="304" y="106"/>
                  </a:lnTo>
                  <a:lnTo>
                    <a:pt x="306" y="104"/>
                  </a:lnTo>
                  <a:lnTo>
                    <a:pt x="308" y="102"/>
                  </a:lnTo>
                  <a:lnTo>
                    <a:pt x="310" y="99"/>
                  </a:lnTo>
                  <a:lnTo>
                    <a:pt x="311" y="97"/>
                  </a:lnTo>
                  <a:lnTo>
                    <a:pt x="312" y="95"/>
                  </a:lnTo>
                  <a:lnTo>
                    <a:pt x="313" y="93"/>
                  </a:lnTo>
                  <a:lnTo>
                    <a:pt x="313" y="91"/>
                  </a:lnTo>
                  <a:lnTo>
                    <a:pt x="313" y="89"/>
                  </a:lnTo>
                  <a:lnTo>
                    <a:pt x="311" y="89"/>
                  </a:lnTo>
                  <a:lnTo>
                    <a:pt x="309" y="89"/>
                  </a:lnTo>
                  <a:lnTo>
                    <a:pt x="307" y="90"/>
                  </a:lnTo>
                  <a:lnTo>
                    <a:pt x="304" y="91"/>
                  </a:lnTo>
                  <a:lnTo>
                    <a:pt x="300" y="92"/>
                  </a:lnTo>
                  <a:lnTo>
                    <a:pt x="296" y="94"/>
                  </a:lnTo>
                  <a:lnTo>
                    <a:pt x="292" y="96"/>
                  </a:lnTo>
                  <a:lnTo>
                    <a:pt x="288" y="99"/>
                  </a:lnTo>
                  <a:lnTo>
                    <a:pt x="284" y="100"/>
                  </a:lnTo>
                  <a:lnTo>
                    <a:pt x="281" y="102"/>
                  </a:lnTo>
                  <a:lnTo>
                    <a:pt x="277" y="103"/>
                  </a:lnTo>
                  <a:lnTo>
                    <a:pt x="273" y="104"/>
                  </a:lnTo>
                  <a:lnTo>
                    <a:pt x="270" y="104"/>
                  </a:lnTo>
                  <a:lnTo>
                    <a:pt x="266" y="103"/>
                  </a:lnTo>
                  <a:lnTo>
                    <a:pt x="263" y="103"/>
                  </a:lnTo>
                  <a:lnTo>
                    <a:pt x="260" y="102"/>
                  </a:lnTo>
                  <a:lnTo>
                    <a:pt x="256" y="101"/>
                  </a:lnTo>
                  <a:lnTo>
                    <a:pt x="253" y="99"/>
                  </a:lnTo>
                  <a:lnTo>
                    <a:pt x="247" y="97"/>
                  </a:lnTo>
                  <a:lnTo>
                    <a:pt x="242" y="94"/>
                  </a:lnTo>
                  <a:lnTo>
                    <a:pt x="239" y="93"/>
                  </a:lnTo>
                  <a:lnTo>
                    <a:pt x="236" y="92"/>
                  </a:lnTo>
                  <a:lnTo>
                    <a:pt x="233" y="92"/>
                  </a:lnTo>
                  <a:lnTo>
                    <a:pt x="230" y="91"/>
                  </a:lnTo>
                  <a:lnTo>
                    <a:pt x="229" y="87"/>
                  </a:lnTo>
                  <a:lnTo>
                    <a:pt x="228" y="83"/>
                  </a:lnTo>
                  <a:lnTo>
                    <a:pt x="228" y="78"/>
                  </a:lnTo>
                  <a:lnTo>
                    <a:pt x="228" y="74"/>
                  </a:lnTo>
                  <a:lnTo>
                    <a:pt x="228" y="69"/>
                  </a:lnTo>
                  <a:lnTo>
                    <a:pt x="229" y="64"/>
                  </a:lnTo>
                  <a:lnTo>
                    <a:pt x="230" y="59"/>
                  </a:lnTo>
                  <a:lnTo>
                    <a:pt x="231" y="54"/>
                  </a:lnTo>
                  <a:lnTo>
                    <a:pt x="233" y="44"/>
                  </a:lnTo>
                  <a:lnTo>
                    <a:pt x="235" y="35"/>
                  </a:lnTo>
                  <a:lnTo>
                    <a:pt x="236" y="30"/>
                  </a:lnTo>
                  <a:lnTo>
                    <a:pt x="237" y="25"/>
                  </a:lnTo>
                  <a:lnTo>
                    <a:pt x="238" y="20"/>
                  </a:lnTo>
                  <a:lnTo>
                    <a:pt x="238" y="15"/>
                  </a:lnTo>
                  <a:lnTo>
                    <a:pt x="233" y="10"/>
                  </a:lnTo>
                  <a:lnTo>
                    <a:pt x="217" y="10"/>
                  </a:lnTo>
                  <a:lnTo>
                    <a:pt x="216" y="11"/>
                  </a:lnTo>
                  <a:lnTo>
                    <a:pt x="215" y="13"/>
                  </a:lnTo>
                  <a:lnTo>
                    <a:pt x="214" y="14"/>
                  </a:lnTo>
                  <a:lnTo>
                    <a:pt x="213" y="16"/>
                  </a:lnTo>
                  <a:lnTo>
                    <a:pt x="211" y="20"/>
                  </a:lnTo>
                  <a:lnTo>
                    <a:pt x="210" y="23"/>
                  </a:lnTo>
                  <a:lnTo>
                    <a:pt x="209" y="27"/>
                  </a:lnTo>
                  <a:lnTo>
                    <a:pt x="208" y="31"/>
                  </a:lnTo>
                  <a:lnTo>
                    <a:pt x="208" y="35"/>
                  </a:lnTo>
                  <a:lnTo>
                    <a:pt x="207" y="39"/>
                  </a:lnTo>
                  <a:lnTo>
                    <a:pt x="207" y="43"/>
                  </a:lnTo>
                  <a:lnTo>
                    <a:pt x="206" y="47"/>
                  </a:lnTo>
                  <a:lnTo>
                    <a:pt x="205" y="51"/>
                  </a:lnTo>
                  <a:lnTo>
                    <a:pt x="205" y="55"/>
                  </a:lnTo>
                  <a:lnTo>
                    <a:pt x="203" y="59"/>
                  </a:lnTo>
                  <a:lnTo>
                    <a:pt x="202" y="62"/>
                  </a:lnTo>
                  <a:lnTo>
                    <a:pt x="201" y="64"/>
                  </a:lnTo>
                  <a:lnTo>
                    <a:pt x="200" y="66"/>
                  </a:lnTo>
                  <a:lnTo>
                    <a:pt x="198" y="67"/>
                  </a:lnTo>
                  <a:lnTo>
                    <a:pt x="197" y="69"/>
                  </a:lnTo>
                  <a:lnTo>
                    <a:pt x="195" y="69"/>
                  </a:lnTo>
                  <a:lnTo>
                    <a:pt x="193" y="68"/>
                  </a:lnTo>
                  <a:lnTo>
                    <a:pt x="191" y="67"/>
                  </a:lnTo>
                  <a:lnTo>
                    <a:pt x="188" y="67"/>
                  </a:lnTo>
                  <a:lnTo>
                    <a:pt x="186" y="65"/>
                  </a:lnTo>
                  <a:lnTo>
                    <a:pt x="184" y="64"/>
                  </a:lnTo>
                  <a:lnTo>
                    <a:pt x="182" y="63"/>
                  </a:lnTo>
                  <a:lnTo>
                    <a:pt x="180" y="61"/>
                  </a:lnTo>
                  <a:lnTo>
                    <a:pt x="175" y="57"/>
                  </a:lnTo>
                  <a:lnTo>
                    <a:pt x="171" y="52"/>
                  </a:lnTo>
                  <a:lnTo>
                    <a:pt x="166" y="47"/>
                  </a:lnTo>
                  <a:lnTo>
                    <a:pt x="162" y="42"/>
                  </a:lnTo>
                  <a:lnTo>
                    <a:pt x="158" y="37"/>
                  </a:lnTo>
                  <a:lnTo>
                    <a:pt x="154" y="31"/>
                  </a:lnTo>
                  <a:lnTo>
                    <a:pt x="150" y="26"/>
                  </a:lnTo>
                  <a:lnTo>
                    <a:pt x="146" y="20"/>
                  </a:lnTo>
                  <a:lnTo>
                    <a:pt x="139" y="10"/>
                  </a:lnTo>
                  <a:lnTo>
                    <a:pt x="134" y="2"/>
                  </a:lnTo>
                  <a:lnTo>
                    <a:pt x="129" y="0"/>
                  </a:lnTo>
                  <a:lnTo>
                    <a:pt x="128" y="2"/>
                  </a:lnTo>
                  <a:lnTo>
                    <a:pt x="127" y="4"/>
                  </a:lnTo>
                  <a:lnTo>
                    <a:pt x="127" y="7"/>
                  </a:lnTo>
                  <a:lnTo>
                    <a:pt x="127" y="10"/>
                  </a:lnTo>
                  <a:lnTo>
                    <a:pt x="127" y="16"/>
                  </a:lnTo>
                  <a:lnTo>
                    <a:pt x="127" y="23"/>
                  </a:lnTo>
                  <a:lnTo>
                    <a:pt x="127" y="29"/>
                  </a:lnTo>
                  <a:lnTo>
                    <a:pt x="126" y="36"/>
                  </a:lnTo>
                  <a:lnTo>
                    <a:pt x="126" y="38"/>
                  </a:lnTo>
                  <a:lnTo>
                    <a:pt x="126" y="41"/>
                  </a:lnTo>
                  <a:lnTo>
                    <a:pt x="125" y="43"/>
                  </a:lnTo>
                  <a:lnTo>
                    <a:pt x="124" y="46"/>
                  </a:lnTo>
                  <a:lnTo>
                    <a:pt x="122" y="46"/>
                  </a:lnTo>
                  <a:lnTo>
                    <a:pt x="121" y="47"/>
                  </a:lnTo>
                  <a:lnTo>
                    <a:pt x="121" y="48"/>
                  </a:lnTo>
                  <a:lnTo>
                    <a:pt x="120" y="50"/>
                  </a:lnTo>
                  <a:lnTo>
                    <a:pt x="119" y="51"/>
                  </a:lnTo>
                  <a:lnTo>
                    <a:pt x="118" y="52"/>
                  </a:lnTo>
                  <a:lnTo>
                    <a:pt x="117" y="52"/>
                  </a:lnTo>
                  <a:lnTo>
                    <a:pt x="116" y="52"/>
                  </a:lnTo>
                  <a:lnTo>
                    <a:pt x="115" y="52"/>
                  </a:lnTo>
                  <a:lnTo>
                    <a:pt x="114" y="51"/>
                  </a:lnTo>
                  <a:close/>
                </a:path>
              </a:pathLst>
            </a:custGeom>
            <a:solidFill>
              <a:srgbClr val="FDFC68"/>
            </a:solidFill>
            <a:ln w="3175">
              <a:solidFill>
                <a:srgbClr val="1F1A17"/>
              </a:solidFill>
              <a:round/>
              <a:headEnd/>
              <a:tailEnd/>
            </a:ln>
          </p:spPr>
          <p:txBody>
            <a:bodyPr wrap="none" lIns="104994" tIns="52500" rIns="104994" bIns="52500">
              <a:prstTxWarp prst="textNoShape">
                <a:avLst/>
              </a:prstTxWarp>
              <a:spAutoFit/>
            </a:bodyPr>
            <a:lstStyle/>
            <a:p>
              <a:endParaRPr lang="en-US" dirty="0"/>
            </a:p>
          </p:txBody>
        </p:sp>
        <p:grpSp>
          <p:nvGrpSpPr>
            <p:cNvPr id="15" name="Group 14"/>
            <p:cNvGrpSpPr/>
            <p:nvPr/>
          </p:nvGrpSpPr>
          <p:grpSpPr>
            <a:xfrm>
              <a:off x="4807260" y="1854222"/>
              <a:ext cx="730608" cy="510263"/>
              <a:chOff x="4822981" y="1860156"/>
              <a:chExt cx="730608" cy="510263"/>
            </a:xfrm>
          </p:grpSpPr>
          <p:sp>
            <p:nvSpPr>
              <p:cNvPr id="20560" name="AutoShape 15"/>
              <p:cNvSpPr>
                <a:spLocks noChangeArrowheads="1"/>
              </p:cNvSpPr>
              <p:nvPr/>
            </p:nvSpPr>
            <p:spPr bwMode="auto">
              <a:xfrm rot="17824467">
                <a:off x="4994588" y="1911812"/>
                <a:ext cx="78714" cy="155789"/>
              </a:xfrm>
              <a:prstGeom prst="triangle">
                <a:avLst>
                  <a:gd name="adj" fmla="val 50000"/>
                </a:avLst>
              </a:prstGeom>
              <a:solidFill>
                <a:schemeClr val="accent1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lIns="104994" tIns="52500" rIns="104994" bIns="52500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0561" name="Freeform 16"/>
              <p:cNvSpPr>
                <a:spLocks/>
              </p:cNvSpPr>
              <p:nvPr/>
            </p:nvSpPr>
            <p:spPr bwMode="auto">
              <a:xfrm>
                <a:off x="4822981" y="1860156"/>
                <a:ext cx="168771" cy="170548"/>
              </a:xfrm>
              <a:custGeom>
                <a:avLst/>
                <a:gdLst>
                  <a:gd name="T0" fmla="*/ 0 w 104"/>
                  <a:gd name="T1" fmla="*/ 8 h 104"/>
                  <a:gd name="T2" fmla="*/ 48 w 104"/>
                  <a:gd name="T3" fmla="*/ 8 h 104"/>
                  <a:gd name="T4" fmla="*/ 96 w 104"/>
                  <a:gd name="T5" fmla="*/ 56 h 104"/>
                  <a:gd name="T6" fmla="*/ 96 w 104"/>
                  <a:gd name="T7" fmla="*/ 104 h 10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4"/>
                  <a:gd name="T13" fmla="*/ 0 h 104"/>
                  <a:gd name="T14" fmla="*/ 104 w 104"/>
                  <a:gd name="T15" fmla="*/ 104 h 10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4" h="104">
                    <a:moveTo>
                      <a:pt x="0" y="8"/>
                    </a:moveTo>
                    <a:cubicBezTo>
                      <a:pt x="16" y="4"/>
                      <a:pt x="32" y="0"/>
                      <a:pt x="48" y="8"/>
                    </a:cubicBezTo>
                    <a:cubicBezTo>
                      <a:pt x="64" y="16"/>
                      <a:pt x="88" y="40"/>
                      <a:pt x="96" y="56"/>
                    </a:cubicBezTo>
                    <a:cubicBezTo>
                      <a:pt x="104" y="72"/>
                      <a:pt x="96" y="96"/>
                      <a:pt x="96" y="104"/>
                    </a:cubicBezTo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104994" tIns="52500" rIns="104994" bIns="52500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0559" name="Oval 14"/>
              <p:cNvSpPr>
                <a:spLocks noChangeArrowheads="1"/>
              </p:cNvSpPr>
              <p:nvPr/>
            </p:nvSpPr>
            <p:spPr bwMode="auto">
              <a:xfrm>
                <a:off x="5084600" y="1896493"/>
                <a:ext cx="468989" cy="473926"/>
              </a:xfrm>
              <a:prstGeom prst="ellipse">
                <a:avLst/>
              </a:prstGeom>
              <a:gradFill rotWithShape="0">
                <a:gsLst>
                  <a:gs pos="0">
                    <a:srgbClr val="599FC2"/>
                  </a:gs>
                  <a:gs pos="100000">
                    <a:srgbClr val="294A5A"/>
                  </a:gs>
                </a:gsLst>
                <a:path path="rect">
                  <a:fillToRect l="100000" t="100000"/>
                </a:path>
              </a:gradFill>
              <a:ln w="12700">
                <a:noFill/>
                <a:round/>
                <a:headEnd/>
                <a:tailEnd/>
              </a:ln>
            </p:spPr>
            <p:txBody>
              <a:bodyPr wrap="none" lIns="104994" tIns="52500" rIns="104994" bIns="52500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20562" name="Text Box 17"/>
            <p:cNvSpPr txBox="1">
              <a:spLocks noChangeArrowheads="1"/>
            </p:cNvSpPr>
            <p:nvPr/>
          </p:nvSpPr>
          <p:spPr bwMode="auto">
            <a:xfrm>
              <a:off x="6830892" y="2467537"/>
              <a:ext cx="2456920" cy="32141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4994" tIns="52500" rIns="104994" bIns="52500">
              <a:prstTxWarp prst="textNoShape">
                <a:avLst/>
              </a:prstTxWarp>
              <a:spAutoFit/>
            </a:bodyPr>
            <a:lstStyle/>
            <a:p>
              <a:pPr defTabSz="939800"/>
              <a:r>
                <a:rPr lang="en-US" dirty="0"/>
                <a:t>• Solar System Barycenter</a:t>
              </a: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1297142" y="1618079"/>
              <a:ext cx="3047619" cy="3458509"/>
              <a:chOff x="1312863" y="1624013"/>
              <a:chExt cx="3047619" cy="3458509"/>
            </a:xfrm>
          </p:grpSpPr>
          <p:sp>
            <p:nvSpPr>
              <p:cNvPr id="20550" name="Freeform 5"/>
              <p:cNvSpPr>
                <a:spLocks/>
              </p:cNvSpPr>
              <p:nvPr/>
            </p:nvSpPr>
            <p:spPr bwMode="auto">
              <a:xfrm>
                <a:off x="1312863" y="1624013"/>
                <a:ext cx="3047619" cy="3458509"/>
              </a:xfrm>
              <a:custGeom>
                <a:avLst/>
                <a:gdLst>
                  <a:gd name="T0" fmla="*/ 1093 w 1875"/>
                  <a:gd name="T1" fmla="*/ 450 h 2105"/>
                  <a:gd name="T2" fmla="*/ 1290 w 1875"/>
                  <a:gd name="T3" fmla="*/ 520 h 2105"/>
                  <a:gd name="T4" fmla="*/ 1449 w 1875"/>
                  <a:gd name="T5" fmla="*/ 616 h 2105"/>
                  <a:gd name="T6" fmla="*/ 1598 w 1875"/>
                  <a:gd name="T7" fmla="*/ 723 h 2105"/>
                  <a:gd name="T8" fmla="*/ 1725 w 1875"/>
                  <a:gd name="T9" fmla="*/ 848 h 2105"/>
                  <a:gd name="T10" fmla="*/ 1844 w 1875"/>
                  <a:gd name="T11" fmla="*/ 972 h 2105"/>
                  <a:gd name="T12" fmla="*/ 1605 w 1875"/>
                  <a:gd name="T13" fmla="*/ 1083 h 2105"/>
                  <a:gd name="T14" fmla="*/ 1506 w 1875"/>
                  <a:gd name="T15" fmla="*/ 1301 h 2105"/>
                  <a:gd name="T16" fmla="*/ 1298 w 1875"/>
                  <a:gd name="T17" fmla="*/ 1462 h 2105"/>
                  <a:gd name="T18" fmla="*/ 1294 w 1875"/>
                  <a:gd name="T19" fmla="*/ 1613 h 2105"/>
                  <a:gd name="T20" fmla="*/ 1298 w 1875"/>
                  <a:gd name="T21" fmla="*/ 1664 h 2105"/>
                  <a:gd name="T22" fmla="*/ 1278 w 1875"/>
                  <a:gd name="T23" fmla="*/ 1707 h 2105"/>
                  <a:gd name="T24" fmla="*/ 1242 w 1875"/>
                  <a:gd name="T25" fmla="*/ 1733 h 2105"/>
                  <a:gd name="T26" fmla="*/ 1195 w 1875"/>
                  <a:gd name="T27" fmla="*/ 1734 h 2105"/>
                  <a:gd name="T28" fmla="*/ 1093 w 1875"/>
                  <a:gd name="T29" fmla="*/ 1831 h 2105"/>
                  <a:gd name="T30" fmla="*/ 1297 w 1875"/>
                  <a:gd name="T31" fmla="*/ 1962 h 2105"/>
                  <a:gd name="T32" fmla="*/ 1290 w 1875"/>
                  <a:gd name="T33" fmla="*/ 1990 h 2105"/>
                  <a:gd name="T34" fmla="*/ 1279 w 1875"/>
                  <a:gd name="T35" fmla="*/ 2011 h 2105"/>
                  <a:gd name="T36" fmla="*/ 1263 w 1875"/>
                  <a:gd name="T37" fmla="*/ 2028 h 2105"/>
                  <a:gd name="T38" fmla="*/ 1207 w 1875"/>
                  <a:gd name="T39" fmla="*/ 2025 h 2105"/>
                  <a:gd name="T40" fmla="*/ 1205 w 1875"/>
                  <a:gd name="T41" fmla="*/ 2048 h 2105"/>
                  <a:gd name="T42" fmla="*/ 1198 w 1875"/>
                  <a:gd name="T43" fmla="*/ 2067 h 2105"/>
                  <a:gd name="T44" fmla="*/ 1189 w 1875"/>
                  <a:gd name="T45" fmla="*/ 2081 h 2105"/>
                  <a:gd name="T46" fmla="*/ 1178 w 1875"/>
                  <a:gd name="T47" fmla="*/ 2090 h 2105"/>
                  <a:gd name="T48" fmla="*/ 1166 w 1875"/>
                  <a:gd name="T49" fmla="*/ 2094 h 2105"/>
                  <a:gd name="T50" fmla="*/ 1047 w 1875"/>
                  <a:gd name="T51" fmla="*/ 2025 h 2105"/>
                  <a:gd name="T52" fmla="*/ 763 w 1875"/>
                  <a:gd name="T53" fmla="*/ 1932 h 2105"/>
                  <a:gd name="T54" fmla="*/ 679 w 1875"/>
                  <a:gd name="T55" fmla="*/ 2024 h 2105"/>
                  <a:gd name="T56" fmla="*/ 659 w 1875"/>
                  <a:gd name="T57" fmla="*/ 2019 h 2105"/>
                  <a:gd name="T58" fmla="*/ 643 w 1875"/>
                  <a:gd name="T59" fmla="*/ 2010 h 2105"/>
                  <a:gd name="T60" fmla="*/ 633 w 1875"/>
                  <a:gd name="T61" fmla="*/ 2000 h 2105"/>
                  <a:gd name="T62" fmla="*/ 627 w 1875"/>
                  <a:gd name="T63" fmla="*/ 1987 h 2105"/>
                  <a:gd name="T64" fmla="*/ 649 w 1875"/>
                  <a:gd name="T65" fmla="*/ 1858 h 2105"/>
                  <a:gd name="T66" fmla="*/ 570 w 1875"/>
                  <a:gd name="T67" fmla="*/ 1954 h 2105"/>
                  <a:gd name="T68" fmla="*/ 558 w 1875"/>
                  <a:gd name="T69" fmla="*/ 1948 h 2105"/>
                  <a:gd name="T70" fmla="*/ 548 w 1875"/>
                  <a:gd name="T71" fmla="*/ 1936 h 2105"/>
                  <a:gd name="T72" fmla="*/ 540 w 1875"/>
                  <a:gd name="T73" fmla="*/ 1920 h 2105"/>
                  <a:gd name="T74" fmla="*/ 535 w 1875"/>
                  <a:gd name="T75" fmla="*/ 1899 h 2105"/>
                  <a:gd name="T76" fmla="*/ 489 w 1875"/>
                  <a:gd name="T77" fmla="*/ 1716 h 2105"/>
                  <a:gd name="T78" fmla="*/ 329 w 1875"/>
                  <a:gd name="T79" fmla="*/ 1554 h 2105"/>
                  <a:gd name="T80" fmla="*/ 330 w 1875"/>
                  <a:gd name="T81" fmla="*/ 1426 h 2105"/>
                  <a:gd name="T82" fmla="*/ 334 w 1875"/>
                  <a:gd name="T83" fmla="*/ 1405 h 2105"/>
                  <a:gd name="T84" fmla="*/ 344 w 1875"/>
                  <a:gd name="T85" fmla="*/ 1389 h 2105"/>
                  <a:gd name="T86" fmla="*/ 359 w 1875"/>
                  <a:gd name="T87" fmla="*/ 1377 h 2105"/>
                  <a:gd name="T88" fmla="*/ 378 w 1875"/>
                  <a:gd name="T89" fmla="*/ 1371 h 2105"/>
                  <a:gd name="T90" fmla="*/ 375 w 1875"/>
                  <a:gd name="T91" fmla="*/ 1346 h 2105"/>
                  <a:gd name="T92" fmla="*/ 388 w 1875"/>
                  <a:gd name="T93" fmla="*/ 1316 h 2105"/>
                  <a:gd name="T94" fmla="*/ 402 w 1875"/>
                  <a:gd name="T95" fmla="*/ 1302 h 2105"/>
                  <a:gd name="T96" fmla="*/ 418 w 1875"/>
                  <a:gd name="T97" fmla="*/ 1295 h 2105"/>
                  <a:gd name="T98" fmla="*/ 450 w 1875"/>
                  <a:gd name="T99" fmla="*/ 1291 h 2105"/>
                  <a:gd name="T100" fmla="*/ 809 w 1875"/>
                  <a:gd name="T101" fmla="*/ 1129 h 2105"/>
                  <a:gd name="T102" fmla="*/ 855 w 1875"/>
                  <a:gd name="T103" fmla="*/ 991 h 2105"/>
                  <a:gd name="T104" fmla="*/ 901 w 1875"/>
                  <a:gd name="T105" fmla="*/ 968 h 2105"/>
                  <a:gd name="T106" fmla="*/ 4 w 1875"/>
                  <a:gd name="T107" fmla="*/ 2 h 2105"/>
                  <a:gd name="T108" fmla="*/ 19 w 1875"/>
                  <a:gd name="T109" fmla="*/ 0 h 2105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w 1875"/>
                  <a:gd name="T166" fmla="*/ 0 h 2105"/>
                  <a:gd name="T167" fmla="*/ 1875 w 1875"/>
                  <a:gd name="T168" fmla="*/ 2105 h 2105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T165" t="T166" r="T167" b="T168"/>
                <a:pathLst>
                  <a:path w="1875" h="2105">
                    <a:moveTo>
                      <a:pt x="960" y="695"/>
                    </a:moveTo>
                    <a:lnTo>
                      <a:pt x="1006" y="672"/>
                    </a:lnTo>
                    <a:lnTo>
                      <a:pt x="1120" y="765"/>
                    </a:lnTo>
                    <a:lnTo>
                      <a:pt x="1143" y="742"/>
                    </a:lnTo>
                    <a:lnTo>
                      <a:pt x="1052" y="464"/>
                    </a:lnTo>
                    <a:lnTo>
                      <a:pt x="1075" y="441"/>
                    </a:lnTo>
                    <a:lnTo>
                      <a:pt x="1120" y="441"/>
                    </a:lnTo>
                    <a:lnTo>
                      <a:pt x="1152" y="455"/>
                    </a:lnTo>
                    <a:lnTo>
                      <a:pt x="1183" y="468"/>
                    </a:lnTo>
                    <a:lnTo>
                      <a:pt x="1213" y="482"/>
                    </a:lnTo>
                    <a:lnTo>
                      <a:pt x="1243" y="496"/>
                    </a:lnTo>
                    <a:lnTo>
                      <a:pt x="1272" y="511"/>
                    </a:lnTo>
                    <a:lnTo>
                      <a:pt x="1300" y="526"/>
                    </a:lnTo>
                    <a:lnTo>
                      <a:pt x="1327" y="542"/>
                    </a:lnTo>
                    <a:lnTo>
                      <a:pt x="1354" y="557"/>
                    </a:lnTo>
                    <a:lnTo>
                      <a:pt x="1380" y="574"/>
                    </a:lnTo>
                    <a:lnTo>
                      <a:pt x="1406" y="590"/>
                    </a:lnTo>
                    <a:lnTo>
                      <a:pt x="1431" y="607"/>
                    </a:lnTo>
                    <a:lnTo>
                      <a:pt x="1456" y="624"/>
                    </a:lnTo>
                    <a:lnTo>
                      <a:pt x="1479" y="641"/>
                    </a:lnTo>
                    <a:lnTo>
                      <a:pt x="1503" y="659"/>
                    </a:lnTo>
                    <a:lnTo>
                      <a:pt x="1526" y="677"/>
                    </a:lnTo>
                    <a:lnTo>
                      <a:pt x="1549" y="695"/>
                    </a:lnTo>
                    <a:lnTo>
                      <a:pt x="1571" y="714"/>
                    </a:lnTo>
                    <a:lnTo>
                      <a:pt x="1593" y="733"/>
                    </a:lnTo>
                    <a:lnTo>
                      <a:pt x="1615" y="752"/>
                    </a:lnTo>
                    <a:lnTo>
                      <a:pt x="1636" y="771"/>
                    </a:lnTo>
                    <a:lnTo>
                      <a:pt x="1657" y="791"/>
                    </a:lnTo>
                    <a:lnTo>
                      <a:pt x="1678" y="811"/>
                    </a:lnTo>
                    <a:lnTo>
                      <a:pt x="1698" y="830"/>
                    </a:lnTo>
                    <a:lnTo>
                      <a:pt x="1718" y="851"/>
                    </a:lnTo>
                    <a:lnTo>
                      <a:pt x="1738" y="871"/>
                    </a:lnTo>
                    <a:lnTo>
                      <a:pt x="1758" y="892"/>
                    </a:lnTo>
                    <a:lnTo>
                      <a:pt x="1778" y="912"/>
                    </a:lnTo>
                    <a:lnTo>
                      <a:pt x="1797" y="933"/>
                    </a:lnTo>
                    <a:lnTo>
                      <a:pt x="1817" y="954"/>
                    </a:lnTo>
                    <a:lnTo>
                      <a:pt x="1836" y="976"/>
                    </a:lnTo>
                    <a:lnTo>
                      <a:pt x="1855" y="997"/>
                    </a:lnTo>
                    <a:lnTo>
                      <a:pt x="1875" y="1019"/>
                    </a:lnTo>
                    <a:lnTo>
                      <a:pt x="1875" y="1042"/>
                    </a:lnTo>
                    <a:lnTo>
                      <a:pt x="1852" y="1065"/>
                    </a:lnTo>
                    <a:lnTo>
                      <a:pt x="1578" y="1065"/>
                    </a:lnTo>
                    <a:lnTo>
                      <a:pt x="1555" y="1088"/>
                    </a:lnTo>
                    <a:lnTo>
                      <a:pt x="1623" y="1157"/>
                    </a:lnTo>
                    <a:lnTo>
                      <a:pt x="1555" y="1250"/>
                    </a:lnTo>
                    <a:lnTo>
                      <a:pt x="1486" y="1181"/>
                    </a:lnTo>
                    <a:lnTo>
                      <a:pt x="1486" y="1273"/>
                    </a:lnTo>
                    <a:lnTo>
                      <a:pt x="1488" y="1283"/>
                    </a:lnTo>
                    <a:lnTo>
                      <a:pt x="1555" y="1365"/>
                    </a:lnTo>
                    <a:lnTo>
                      <a:pt x="1509" y="1411"/>
                    </a:lnTo>
                    <a:lnTo>
                      <a:pt x="1463" y="1411"/>
                    </a:lnTo>
                    <a:lnTo>
                      <a:pt x="1417" y="1458"/>
                    </a:lnTo>
                    <a:lnTo>
                      <a:pt x="1326" y="1388"/>
                    </a:lnTo>
                    <a:lnTo>
                      <a:pt x="1280" y="1435"/>
                    </a:lnTo>
                    <a:lnTo>
                      <a:pt x="1280" y="1527"/>
                    </a:lnTo>
                    <a:lnTo>
                      <a:pt x="1258" y="1550"/>
                    </a:lnTo>
                    <a:lnTo>
                      <a:pt x="1263" y="1559"/>
                    </a:lnTo>
                    <a:lnTo>
                      <a:pt x="1269" y="1568"/>
                    </a:lnTo>
                    <a:lnTo>
                      <a:pt x="1273" y="1577"/>
                    </a:lnTo>
                    <a:lnTo>
                      <a:pt x="1276" y="1586"/>
                    </a:lnTo>
                    <a:lnTo>
                      <a:pt x="1279" y="1594"/>
                    </a:lnTo>
                    <a:lnTo>
                      <a:pt x="1280" y="1603"/>
                    </a:lnTo>
                    <a:lnTo>
                      <a:pt x="1281" y="1612"/>
                    </a:lnTo>
                    <a:lnTo>
                      <a:pt x="1282" y="1621"/>
                    </a:lnTo>
                    <a:lnTo>
                      <a:pt x="1281" y="1629"/>
                    </a:lnTo>
                    <a:lnTo>
                      <a:pt x="1280" y="1637"/>
                    </a:lnTo>
                    <a:lnTo>
                      <a:pt x="1278" y="1645"/>
                    </a:lnTo>
                    <a:lnTo>
                      <a:pt x="1276" y="1653"/>
                    </a:lnTo>
                    <a:lnTo>
                      <a:pt x="1273" y="1660"/>
                    </a:lnTo>
                    <a:lnTo>
                      <a:pt x="1269" y="1667"/>
                    </a:lnTo>
                    <a:lnTo>
                      <a:pt x="1265" y="1674"/>
                    </a:lnTo>
                    <a:lnTo>
                      <a:pt x="1260" y="1680"/>
                    </a:lnTo>
                    <a:lnTo>
                      <a:pt x="1255" y="1686"/>
                    </a:lnTo>
                    <a:lnTo>
                      <a:pt x="1250" y="1691"/>
                    </a:lnTo>
                    <a:lnTo>
                      <a:pt x="1244" y="1695"/>
                    </a:lnTo>
                    <a:lnTo>
                      <a:pt x="1238" y="1700"/>
                    </a:lnTo>
                    <a:lnTo>
                      <a:pt x="1231" y="1703"/>
                    </a:lnTo>
                    <a:lnTo>
                      <a:pt x="1224" y="1706"/>
                    </a:lnTo>
                    <a:lnTo>
                      <a:pt x="1217" y="1708"/>
                    </a:lnTo>
                    <a:lnTo>
                      <a:pt x="1209" y="1709"/>
                    </a:lnTo>
                    <a:lnTo>
                      <a:pt x="1202" y="1710"/>
                    </a:lnTo>
                    <a:lnTo>
                      <a:pt x="1194" y="1710"/>
                    </a:lnTo>
                    <a:lnTo>
                      <a:pt x="1185" y="1709"/>
                    </a:lnTo>
                    <a:lnTo>
                      <a:pt x="1177" y="1707"/>
                    </a:lnTo>
                    <a:lnTo>
                      <a:pt x="1169" y="1704"/>
                    </a:lnTo>
                    <a:lnTo>
                      <a:pt x="1160" y="1700"/>
                    </a:lnTo>
                    <a:lnTo>
                      <a:pt x="1152" y="1695"/>
                    </a:lnTo>
                    <a:lnTo>
                      <a:pt x="1143" y="1689"/>
                    </a:lnTo>
                    <a:lnTo>
                      <a:pt x="1052" y="1758"/>
                    </a:lnTo>
                    <a:lnTo>
                      <a:pt x="1075" y="1804"/>
                    </a:lnTo>
                    <a:lnTo>
                      <a:pt x="1280" y="1896"/>
                    </a:lnTo>
                    <a:lnTo>
                      <a:pt x="1280" y="1903"/>
                    </a:lnTo>
                    <a:lnTo>
                      <a:pt x="1280" y="1909"/>
                    </a:lnTo>
                    <a:lnTo>
                      <a:pt x="1280" y="1915"/>
                    </a:lnTo>
                    <a:lnTo>
                      <a:pt x="1279" y="1921"/>
                    </a:lnTo>
                    <a:lnTo>
                      <a:pt x="1279" y="1926"/>
                    </a:lnTo>
                    <a:lnTo>
                      <a:pt x="1278" y="1931"/>
                    </a:lnTo>
                    <a:lnTo>
                      <a:pt x="1277" y="1936"/>
                    </a:lnTo>
                    <a:lnTo>
                      <a:pt x="1276" y="1941"/>
                    </a:lnTo>
                    <a:lnTo>
                      <a:pt x="1275" y="1945"/>
                    </a:lnTo>
                    <a:lnTo>
                      <a:pt x="1274" y="1950"/>
                    </a:lnTo>
                    <a:lnTo>
                      <a:pt x="1272" y="1954"/>
                    </a:lnTo>
                    <a:lnTo>
                      <a:pt x="1271" y="1958"/>
                    </a:lnTo>
                    <a:lnTo>
                      <a:pt x="1269" y="1961"/>
                    </a:lnTo>
                    <a:lnTo>
                      <a:pt x="1267" y="1965"/>
                    </a:lnTo>
                    <a:lnTo>
                      <a:pt x="1265" y="1968"/>
                    </a:lnTo>
                    <a:lnTo>
                      <a:pt x="1263" y="1972"/>
                    </a:lnTo>
                    <a:lnTo>
                      <a:pt x="1261" y="1975"/>
                    </a:lnTo>
                    <a:lnTo>
                      <a:pt x="1259" y="1978"/>
                    </a:lnTo>
                    <a:lnTo>
                      <a:pt x="1256" y="1981"/>
                    </a:lnTo>
                    <a:lnTo>
                      <a:pt x="1254" y="1984"/>
                    </a:lnTo>
                    <a:lnTo>
                      <a:pt x="1251" y="1987"/>
                    </a:lnTo>
                    <a:lnTo>
                      <a:pt x="1248" y="1989"/>
                    </a:lnTo>
                    <a:lnTo>
                      <a:pt x="1245" y="1992"/>
                    </a:lnTo>
                    <a:lnTo>
                      <a:pt x="1242" y="1994"/>
                    </a:lnTo>
                    <a:lnTo>
                      <a:pt x="1235" y="1999"/>
                    </a:lnTo>
                    <a:lnTo>
                      <a:pt x="1228" y="2003"/>
                    </a:lnTo>
                    <a:lnTo>
                      <a:pt x="1220" y="2008"/>
                    </a:lnTo>
                    <a:lnTo>
                      <a:pt x="1212" y="2012"/>
                    </a:lnTo>
                    <a:lnTo>
                      <a:pt x="1189" y="1989"/>
                    </a:lnTo>
                    <a:lnTo>
                      <a:pt x="1189" y="1993"/>
                    </a:lnTo>
                    <a:lnTo>
                      <a:pt x="1189" y="1997"/>
                    </a:lnTo>
                    <a:lnTo>
                      <a:pt x="1188" y="2001"/>
                    </a:lnTo>
                    <a:lnTo>
                      <a:pt x="1188" y="2005"/>
                    </a:lnTo>
                    <a:lnTo>
                      <a:pt x="1187" y="2009"/>
                    </a:lnTo>
                    <a:lnTo>
                      <a:pt x="1187" y="2012"/>
                    </a:lnTo>
                    <a:lnTo>
                      <a:pt x="1186" y="2016"/>
                    </a:lnTo>
                    <a:lnTo>
                      <a:pt x="1185" y="2019"/>
                    </a:lnTo>
                    <a:lnTo>
                      <a:pt x="1184" y="2023"/>
                    </a:lnTo>
                    <a:lnTo>
                      <a:pt x="1183" y="2026"/>
                    </a:lnTo>
                    <a:lnTo>
                      <a:pt x="1182" y="2029"/>
                    </a:lnTo>
                    <a:lnTo>
                      <a:pt x="1180" y="2031"/>
                    </a:lnTo>
                    <a:lnTo>
                      <a:pt x="1179" y="2034"/>
                    </a:lnTo>
                    <a:lnTo>
                      <a:pt x="1178" y="2036"/>
                    </a:lnTo>
                    <a:lnTo>
                      <a:pt x="1176" y="2039"/>
                    </a:lnTo>
                    <a:lnTo>
                      <a:pt x="1175" y="2041"/>
                    </a:lnTo>
                    <a:lnTo>
                      <a:pt x="1173" y="2043"/>
                    </a:lnTo>
                    <a:lnTo>
                      <a:pt x="1171" y="2045"/>
                    </a:lnTo>
                    <a:lnTo>
                      <a:pt x="1169" y="2047"/>
                    </a:lnTo>
                    <a:lnTo>
                      <a:pt x="1168" y="2049"/>
                    </a:lnTo>
                    <a:lnTo>
                      <a:pt x="1166" y="2050"/>
                    </a:lnTo>
                    <a:lnTo>
                      <a:pt x="1164" y="2051"/>
                    </a:lnTo>
                    <a:lnTo>
                      <a:pt x="1162" y="2053"/>
                    </a:lnTo>
                    <a:lnTo>
                      <a:pt x="1160" y="2054"/>
                    </a:lnTo>
                    <a:lnTo>
                      <a:pt x="1158" y="2055"/>
                    </a:lnTo>
                    <a:lnTo>
                      <a:pt x="1156" y="2056"/>
                    </a:lnTo>
                    <a:lnTo>
                      <a:pt x="1154" y="2057"/>
                    </a:lnTo>
                    <a:lnTo>
                      <a:pt x="1152" y="2057"/>
                    </a:lnTo>
                    <a:lnTo>
                      <a:pt x="1150" y="2058"/>
                    </a:lnTo>
                    <a:lnTo>
                      <a:pt x="1148" y="2058"/>
                    </a:lnTo>
                    <a:lnTo>
                      <a:pt x="1145" y="2058"/>
                    </a:lnTo>
                    <a:lnTo>
                      <a:pt x="1143" y="2058"/>
                    </a:lnTo>
                    <a:lnTo>
                      <a:pt x="1120" y="2035"/>
                    </a:lnTo>
                    <a:lnTo>
                      <a:pt x="1098" y="2105"/>
                    </a:lnTo>
                    <a:lnTo>
                      <a:pt x="1029" y="2058"/>
                    </a:lnTo>
                    <a:lnTo>
                      <a:pt x="1029" y="1989"/>
                    </a:lnTo>
                    <a:lnTo>
                      <a:pt x="937" y="1850"/>
                    </a:lnTo>
                    <a:lnTo>
                      <a:pt x="893" y="1853"/>
                    </a:lnTo>
                    <a:lnTo>
                      <a:pt x="869" y="1874"/>
                    </a:lnTo>
                    <a:lnTo>
                      <a:pt x="847" y="1872"/>
                    </a:lnTo>
                    <a:lnTo>
                      <a:pt x="777" y="1874"/>
                    </a:lnTo>
                    <a:lnTo>
                      <a:pt x="754" y="1896"/>
                    </a:lnTo>
                    <a:lnTo>
                      <a:pt x="732" y="1896"/>
                    </a:lnTo>
                    <a:lnTo>
                      <a:pt x="686" y="1989"/>
                    </a:lnTo>
                    <a:lnTo>
                      <a:pt x="682" y="1989"/>
                    </a:lnTo>
                    <a:lnTo>
                      <a:pt x="677" y="1989"/>
                    </a:lnTo>
                    <a:lnTo>
                      <a:pt x="674" y="1988"/>
                    </a:lnTo>
                    <a:lnTo>
                      <a:pt x="670" y="1988"/>
                    </a:lnTo>
                    <a:lnTo>
                      <a:pt x="666" y="1987"/>
                    </a:lnTo>
                    <a:lnTo>
                      <a:pt x="663" y="1987"/>
                    </a:lnTo>
                    <a:lnTo>
                      <a:pt x="659" y="1986"/>
                    </a:lnTo>
                    <a:lnTo>
                      <a:pt x="656" y="1985"/>
                    </a:lnTo>
                    <a:lnTo>
                      <a:pt x="653" y="1984"/>
                    </a:lnTo>
                    <a:lnTo>
                      <a:pt x="650" y="1983"/>
                    </a:lnTo>
                    <a:lnTo>
                      <a:pt x="647" y="1982"/>
                    </a:lnTo>
                    <a:lnTo>
                      <a:pt x="644" y="1981"/>
                    </a:lnTo>
                    <a:lnTo>
                      <a:pt x="641" y="1979"/>
                    </a:lnTo>
                    <a:lnTo>
                      <a:pt x="639" y="1978"/>
                    </a:lnTo>
                    <a:lnTo>
                      <a:pt x="637" y="1976"/>
                    </a:lnTo>
                    <a:lnTo>
                      <a:pt x="634" y="1974"/>
                    </a:lnTo>
                    <a:lnTo>
                      <a:pt x="632" y="1973"/>
                    </a:lnTo>
                    <a:lnTo>
                      <a:pt x="630" y="1971"/>
                    </a:lnTo>
                    <a:lnTo>
                      <a:pt x="629" y="1969"/>
                    </a:lnTo>
                    <a:lnTo>
                      <a:pt x="627" y="1968"/>
                    </a:lnTo>
                    <a:lnTo>
                      <a:pt x="625" y="1966"/>
                    </a:lnTo>
                    <a:lnTo>
                      <a:pt x="624" y="1964"/>
                    </a:lnTo>
                    <a:lnTo>
                      <a:pt x="623" y="1962"/>
                    </a:lnTo>
                    <a:lnTo>
                      <a:pt x="622" y="1960"/>
                    </a:lnTo>
                    <a:lnTo>
                      <a:pt x="621" y="1958"/>
                    </a:lnTo>
                    <a:lnTo>
                      <a:pt x="620" y="1956"/>
                    </a:lnTo>
                    <a:lnTo>
                      <a:pt x="619" y="1954"/>
                    </a:lnTo>
                    <a:lnTo>
                      <a:pt x="618" y="1951"/>
                    </a:lnTo>
                    <a:lnTo>
                      <a:pt x="618" y="1949"/>
                    </a:lnTo>
                    <a:lnTo>
                      <a:pt x="617" y="1947"/>
                    </a:lnTo>
                    <a:lnTo>
                      <a:pt x="617" y="1945"/>
                    </a:lnTo>
                    <a:lnTo>
                      <a:pt x="617" y="1943"/>
                    </a:lnTo>
                    <a:lnTo>
                      <a:pt x="686" y="1874"/>
                    </a:lnTo>
                    <a:lnTo>
                      <a:pt x="640" y="1827"/>
                    </a:lnTo>
                    <a:lnTo>
                      <a:pt x="572" y="1920"/>
                    </a:lnTo>
                    <a:lnTo>
                      <a:pt x="569" y="1920"/>
                    </a:lnTo>
                    <a:lnTo>
                      <a:pt x="567" y="1919"/>
                    </a:lnTo>
                    <a:lnTo>
                      <a:pt x="565" y="1919"/>
                    </a:lnTo>
                    <a:lnTo>
                      <a:pt x="563" y="1919"/>
                    </a:lnTo>
                    <a:lnTo>
                      <a:pt x="561" y="1918"/>
                    </a:lnTo>
                    <a:lnTo>
                      <a:pt x="559" y="1917"/>
                    </a:lnTo>
                    <a:lnTo>
                      <a:pt x="557" y="1916"/>
                    </a:lnTo>
                    <a:lnTo>
                      <a:pt x="555" y="1915"/>
                    </a:lnTo>
                    <a:lnTo>
                      <a:pt x="553" y="1914"/>
                    </a:lnTo>
                    <a:lnTo>
                      <a:pt x="551" y="1913"/>
                    </a:lnTo>
                    <a:lnTo>
                      <a:pt x="549" y="1912"/>
                    </a:lnTo>
                    <a:lnTo>
                      <a:pt x="547" y="1910"/>
                    </a:lnTo>
                    <a:lnTo>
                      <a:pt x="545" y="1908"/>
                    </a:lnTo>
                    <a:lnTo>
                      <a:pt x="544" y="1907"/>
                    </a:lnTo>
                    <a:lnTo>
                      <a:pt x="542" y="1905"/>
                    </a:lnTo>
                    <a:lnTo>
                      <a:pt x="540" y="1902"/>
                    </a:lnTo>
                    <a:lnTo>
                      <a:pt x="539" y="1900"/>
                    </a:lnTo>
                    <a:lnTo>
                      <a:pt x="537" y="1898"/>
                    </a:lnTo>
                    <a:lnTo>
                      <a:pt x="536" y="1895"/>
                    </a:lnTo>
                    <a:lnTo>
                      <a:pt x="534" y="1893"/>
                    </a:lnTo>
                    <a:lnTo>
                      <a:pt x="533" y="1890"/>
                    </a:lnTo>
                    <a:lnTo>
                      <a:pt x="532" y="1887"/>
                    </a:lnTo>
                    <a:lnTo>
                      <a:pt x="531" y="1884"/>
                    </a:lnTo>
                    <a:lnTo>
                      <a:pt x="530" y="1881"/>
                    </a:lnTo>
                    <a:lnTo>
                      <a:pt x="529" y="1877"/>
                    </a:lnTo>
                    <a:lnTo>
                      <a:pt x="528" y="1874"/>
                    </a:lnTo>
                    <a:lnTo>
                      <a:pt x="527" y="1870"/>
                    </a:lnTo>
                    <a:lnTo>
                      <a:pt x="527" y="1867"/>
                    </a:lnTo>
                    <a:lnTo>
                      <a:pt x="526" y="1863"/>
                    </a:lnTo>
                    <a:lnTo>
                      <a:pt x="526" y="1859"/>
                    </a:lnTo>
                    <a:lnTo>
                      <a:pt x="526" y="1855"/>
                    </a:lnTo>
                    <a:lnTo>
                      <a:pt x="526" y="1850"/>
                    </a:lnTo>
                    <a:lnTo>
                      <a:pt x="617" y="1781"/>
                    </a:lnTo>
                    <a:lnTo>
                      <a:pt x="595" y="1712"/>
                    </a:lnTo>
                    <a:lnTo>
                      <a:pt x="480" y="1689"/>
                    </a:lnTo>
                    <a:lnTo>
                      <a:pt x="434" y="1666"/>
                    </a:lnTo>
                    <a:lnTo>
                      <a:pt x="434" y="1596"/>
                    </a:lnTo>
                    <a:lnTo>
                      <a:pt x="480" y="1550"/>
                    </a:lnTo>
                    <a:lnTo>
                      <a:pt x="412" y="1504"/>
                    </a:lnTo>
                    <a:lnTo>
                      <a:pt x="366" y="1550"/>
                    </a:lnTo>
                    <a:lnTo>
                      <a:pt x="320" y="1527"/>
                    </a:lnTo>
                    <a:lnTo>
                      <a:pt x="320" y="1458"/>
                    </a:lnTo>
                    <a:lnTo>
                      <a:pt x="366" y="1458"/>
                    </a:lnTo>
                    <a:lnTo>
                      <a:pt x="320" y="1411"/>
                    </a:lnTo>
                    <a:lnTo>
                      <a:pt x="320" y="1407"/>
                    </a:lnTo>
                    <a:lnTo>
                      <a:pt x="320" y="1403"/>
                    </a:lnTo>
                    <a:lnTo>
                      <a:pt x="321" y="1399"/>
                    </a:lnTo>
                    <a:lnTo>
                      <a:pt x="321" y="1395"/>
                    </a:lnTo>
                    <a:lnTo>
                      <a:pt x="322" y="1392"/>
                    </a:lnTo>
                    <a:lnTo>
                      <a:pt x="322" y="1388"/>
                    </a:lnTo>
                    <a:lnTo>
                      <a:pt x="323" y="1385"/>
                    </a:lnTo>
                    <a:lnTo>
                      <a:pt x="324" y="1381"/>
                    </a:lnTo>
                    <a:lnTo>
                      <a:pt x="325" y="1378"/>
                    </a:lnTo>
                    <a:lnTo>
                      <a:pt x="327" y="1375"/>
                    </a:lnTo>
                    <a:lnTo>
                      <a:pt x="328" y="1372"/>
                    </a:lnTo>
                    <a:lnTo>
                      <a:pt x="330" y="1369"/>
                    </a:lnTo>
                    <a:lnTo>
                      <a:pt x="331" y="1367"/>
                    </a:lnTo>
                    <a:lnTo>
                      <a:pt x="333" y="1364"/>
                    </a:lnTo>
                    <a:lnTo>
                      <a:pt x="335" y="1362"/>
                    </a:lnTo>
                    <a:lnTo>
                      <a:pt x="337" y="1359"/>
                    </a:lnTo>
                    <a:lnTo>
                      <a:pt x="339" y="1357"/>
                    </a:lnTo>
                    <a:lnTo>
                      <a:pt x="342" y="1355"/>
                    </a:lnTo>
                    <a:lnTo>
                      <a:pt x="344" y="1354"/>
                    </a:lnTo>
                    <a:lnTo>
                      <a:pt x="347" y="1352"/>
                    </a:lnTo>
                    <a:lnTo>
                      <a:pt x="350" y="1350"/>
                    </a:lnTo>
                    <a:lnTo>
                      <a:pt x="353" y="1349"/>
                    </a:lnTo>
                    <a:lnTo>
                      <a:pt x="356" y="1348"/>
                    </a:lnTo>
                    <a:lnTo>
                      <a:pt x="359" y="1347"/>
                    </a:lnTo>
                    <a:lnTo>
                      <a:pt x="362" y="1346"/>
                    </a:lnTo>
                    <a:lnTo>
                      <a:pt x="365" y="1345"/>
                    </a:lnTo>
                    <a:lnTo>
                      <a:pt x="369" y="1344"/>
                    </a:lnTo>
                    <a:lnTo>
                      <a:pt x="372" y="1343"/>
                    </a:lnTo>
                    <a:lnTo>
                      <a:pt x="376" y="1343"/>
                    </a:lnTo>
                    <a:lnTo>
                      <a:pt x="380" y="1343"/>
                    </a:lnTo>
                    <a:lnTo>
                      <a:pt x="384" y="1342"/>
                    </a:lnTo>
                    <a:lnTo>
                      <a:pt x="389" y="1342"/>
                    </a:lnTo>
                    <a:lnTo>
                      <a:pt x="366" y="1319"/>
                    </a:lnTo>
                    <a:lnTo>
                      <a:pt x="368" y="1315"/>
                    </a:lnTo>
                    <a:lnTo>
                      <a:pt x="370" y="1311"/>
                    </a:lnTo>
                    <a:lnTo>
                      <a:pt x="372" y="1307"/>
                    </a:lnTo>
                    <a:lnTo>
                      <a:pt x="374" y="1304"/>
                    </a:lnTo>
                    <a:lnTo>
                      <a:pt x="377" y="1301"/>
                    </a:lnTo>
                    <a:lnTo>
                      <a:pt x="379" y="1298"/>
                    </a:lnTo>
                    <a:lnTo>
                      <a:pt x="381" y="1295"/>
                    </a:lnTo>
                    <a:lnTo>
                      <a:pt x="383" y="1293"/>
                    </a:lnTo>
                    <a:lnTo>
                      <a:pt x="386" y="1290"/>
                    </a:lnTo>
                    <a:lnTo>
                      <a:pt x="388" y="1288"/>
                    </a:lnTo>
                    <a:lnTo>
                      <a:pt x="390" y="1286"/>
                    </a:lnTo>
                    <a:lnTo>
                      <a:pt x="393" y="1284"/>
                    </a:lnTo>
                    <a:lnTo>
                      <a:pt x="395" y="1283"/>
                    </a:lnTo>
                    <a:lnTo>
                      <a:pt x="398" y="1281"/>
                    </a:lnTo>
                    <a:lnTo>
                      <a:pt x="400" y="1280"/>
                    </a:lnTo>
                    <a:lnTo>
                      <a:pt x="403" y="1279"/>
                    </a:lnTo>
                    <a:lnTo>
                      <a:pt x="406" y="1278"/>
                    </a:lnTo>
                    <a:lnTo>
                      <a:pt x="409" y="1277"/>
                    </a:lnTo>
                    <a:lnTo>
                      <a:pt x="411" y="1276"/>
                    </a:lnTo>
                    <a:lnTo>
                      <a:pt x="414" y="1275"/>
                    </a:lnTo>
                    <a:lnTo>
                      <a:pt x="420" y="1274"/>
                    </a:lnTo>
                    <a:lnTo>
                      <a:pt x="427" y="1274"/>
                    </a:lnTo>
                    <a:lnTo>
                      <a:pt x="434" y="1273"/>
                    </a:lnTo>
                    <a:lnTo>
                      <a:pt x="441" y="1273"/>
                    </a:lnTo>
                    <a:lnTo>
                      <a:pt x="449" y="1273"/>
                    </a:lnTo>
                    <a:lnTo>
                      <a:pt x="457" y="1273"/>
                    </a:lnTo>
                    <a:lnTo>
                      <a:pt x="595" y="1435"/>
                    </a:lnTo>
                    <a:lnTo>
                      <a:pt x="640" y="1388"/>
                    </a:lnTo>
                    <a:lnTo>
                      <a:pt x="640" y="1319"/>
                    </a:lnTo>
                    <a:lnTo>
                      <a:pt x="800" y="1111"/>
                    </a:lnTo>
                    <a:lnTo>
                      <a:pt x="846" y="1111"/>
                    </a:lnTo>
                    <a:lnTo>
                      <a:pt x="823" y="1065"/>
                    </a:lnTo>
                    <a:lnTo>
                      <a:pt x="183" y="1250"/>
                    </a:lnTo>
                    <a:lnTo>
                      <a:pt x="183" y="1227"/>
                    </a:lnTo>
                    <a:lnTo>
                      <a:pt x="823" y="1042"/>
                    </a:lnTo>
                    <a:lnTo>
                      <a:pt x="846" y="973"/>
                    </a:lnTo>
                    <a:lnTo>
                      <a:pt x="480" y="118"/>
                    </a:lnTo>
                    <a:lnTo>
                      <a:pt x="503" y="118"/>
                    </a:lnTo>
                    <a:lnTo>
                      <a:pt x="869" y="973"/>
                    </a:lnTo>
                    <a:lnTo>
                      <a:pt x="800" y="279"/>
                    </a:lnTo>
                    <a:lnTo>
                      <a:pt x="823" y="279"/>
                    </a:lnTo>
                    <a:lnTo>
                      <a:pt x="892" y="950"/>
                    </a:lnTo>
                    <a:lnTo>
                      <a:pt x="960" y="973"/>
                    </a:lnTo>
                    <a:lnTo>
                      <a:pt x="1029" y="880"/>
                    </a:lnTo>
                    <a:lnTo>
                      <a:pt x="0" y="49"/>
                    </a:lnTo>
                    <a:lnTo>
                      <a:pt x="0" y="3"/>
                    </a:lnTo>
                    <a:lnTo>
                      <a:pt x="2" y="2"/>
                    </a:lnTo>
                    <a:lnTo>
                      <a:pt x="4" y="2"/>
                    </a:lnTo>
                    <a:lnTo>
                      <a:pt x="6" y="1"/>
                    </a:lnTo>
                    <a:lnTo>
                      <a:pt x="9" y="1"/>
                    </a:lnTo>
                    <a:lnTo>
                      <a:pt x="12" y="1"/>
                    </a:lnTo>
                    <a:lnTo>
                      <a:pt x="14" y="0"/>
                    </a:lnTo>
                    <a:lnTo>
                      <a:pt x="16" y="0"/>
                    </a:lnTo>
                    <a:lnTo>
                      <a:pt x="19" y="0"/>
                    </a:lnTo>
                    <a:lnTo>
                      <a:pt x="960" y="695"/>
                    </a:lnTo>
                    <a:close/>
                  </a:path>
                </a:pathLst>
              </a:custGeom>
              <a:solidFill>
                <a:srgbClr val="C2C2C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lIns="104994" tIns="52500" rIns="104994" bIns="52500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  <p:grpSp>
            <p:nvGrpSpPr>
              <p:cNvPr id="17" name="Group 16"/>
              <p:cNvGrpSpPr/>
              <p:nvPr/>
            </p:nvGrpSpPr>
            <p:grpSpPr>
              <a:xfrm>
                <a:off x="2882111" y="3306531"/>
                <a:ext cx="488464" cy="480484"/>
                <a:chOff x="2882111" y="3306531"/>
                <a:chExt cx="488464" cy="480484"/>
              </a:xfrm>
            </p:grpSpPr>
            <p:sp>
              <p:nvSpPr>
                <p:cNvPr id="20552" name="Freeform 7"/>
                <p:cNvSpPr>
                  <a:spLocks/>
                </p:cNvSpPr>
                <p:nvPr/>
              </p:nvSpPr>
              <p:spPr bwMode="auto">
                <a:xfrm>
                  <a:off x="2960006" y="3406563"/>
                  <a:ext cx="410569" cy="380452"/>
                </a:xfrm>
                <a:custGeom>
                  <a:avLst/>
                  <a:gdLst>
                    <a:gd name="T0" fmla="*/ 46 w 252"/>
                    <a:gd name="T1" fmla="*/ 0 h 231"/>
                    <a:gd name="T2" fmla="*/ 114 w 252"/>
                    <a:gd name="T3" fmla="*/ 70 h 231"/>
                    <a:gd name="T4" fmla="*/ 261 w 252"/>
                    <a:gd name="T5" fmla="*/ 171 h 231"/>
                    <a:gd name="T6" fmla="*/ 215 w 252"/>
                    <a:gd name="T7" fmla="*/ 240 h 231"/>
                    <a:gd name="T8" fmla="*/ 92 w 252"/>
                    <a:gd name="T9" fmla="*/ 125 h 231"/>
                    <a:gd name="T10" fmla="*/ 23 w 252"/>
                    <a:gd name="T11" fmla="*/ 125 h 231"/>
                    <a:gd name="T12" fmla="*/ 0 w 252"/>
                    <a:gd name="T13" fmla="*/ 46 h 231"/>
                    <a:gd name="T14" fmla="*/ 46 w 252"/>
                    <a:gd name="T15" fmla="*/ 0 h 231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52"/>
                    <a:gd name="T25" fmla="*/ 0 h 231"/>
                    <a:gd name="T26" fmla="*/ 252 w 252"/>
                    <a:gd name="T27" fmla="*/ 231 h 231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52" h="231">
                      <a:moveTo>
                        <a:pt x="46" y="0"/>
                      </a:moveTo>
                      <a:lnTo>
                        <a:pt x="114" y="70"/>
                      </a:lnTo>
                      <a:lnTo>
                        <a:pt x="252" y="162"/>
                      </a:lnTo>
                      <a:lnTo>
                        <a:pt x="206" y="231"/>
                      </a:lnTo>
                      <a:lnTo>
                        <a:pt x="92" y="116"/>
                      </a:lnTo>
                      <a:lnTo>
                        <a:pt x="23" y="116"/>
                      </a:lnTo>
                      <a:lnTo>
                        <a:pt x="0" y="46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83828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104994" tIns="52500" rIns="104994" bIns="52500">
                  <a:prstTxWarp prst="textNoShape">
                    <a:avLst/>
                  </a:prstTxWarp>
                  <a:sp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51" name="Freeform 6"/>
                <p:cNvSpPr>
                  <a:spLocks/>
                </p:cNvSpPr>
                <p:nvPr/>
              </p:nvSpPr>
              <p:spPr bwMode="auto">
                <a:xfrm>
                  <a:off x="2882111" y="3306531"/>
                  <a:ext cx="335920" cy="342735"/>
                </a:xfrm>
                <a:custGeom>
                  <a:avLst/>
                  <a:gdLst>
                    <a:gd name="T0" fmla="*/ 91 w 206"/>
                    <a:gd name="T1" fmla="*/ 0 h 208"/>
                    <a:gd name="T2" fmla="*/ 0 w 206"/>
                    <a:gd name="T3" fmla="*/ 125 h 208"/>
                    <a:gd name="T4" fmla="*/ 46 w 206"/>
                    <a:gd name="T5" fmla="*/ 217 h 208"/>
                    <a:gd name="T6" fmla="*/ 123 w 206"/>
                    <a:gd name="T7" fmla="*/ 217 h 208"/>
                    <a:gd name="T8" fmla="*/ 215 w 206"/>
                    <a:gd name="T9" fmla="*/ 93 h 208"/>
                    <a:gd name="T10" fmla="*/ 192 w 206"/>
                    <a:gd name="T11" fmla="*/ 23 h 208"/>
                    <a:gd name="T12" fmla="*/ 91 w 206"/>
                    <a:gd name="T13" fmla="*/ 0 h 208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206"/>
                    <a:gd name="T22" fmla="*/ 0 h 208"/>
                    <a:gd name="T23" fmla="*/ 206 w 206"/>
                    <a:gd name="T24" fmla="*/ 208 h 208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206" h="208">
                      <a:moveTo>
                        <a:pt x="91" y="0"/>
                      </a:moveTo>
                      <a:lnTo>
                        <a:pt x="0" y="116"/>
                      </a:lnTo>
                      <a:lnTo>
                        <a:pt x="46" y="208"/>
                      </a:lnTo>
                      <a:lnTo>
                        <a:pt x="114" y="208"/>
                      </a:lnTo>
                      <a:lnTo>
                        <a:pt x="206" y="93"/>
                      </a:lnTo>
                      <a:lnTo>
                        <a:pt x="183" y="23"/>
                      </a:lnTo>
                      <a:lnTo>
                        <a:pt x="91" y="0"/>
                      </a:lnTo>
                      <a:close/>
                    </a:path>
                  </a:pathLst>
                </a:custGeom>
                <a:solidFill>
                  <a:srgbClr val="A9A9A8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lIns="104994" tIns="52500" rIns="104994" bIns="52500">
                  <a:prstTxWarp prst="textNoShape">
                    <a:avLst/>
                  </a:prstTxWarp>
                  <a:spAutoFit/>
                </a:bodyPr>
                <a:lstStyle/>
                <a:p>
                  <a:endParaRPr lang="en-US" dirty="0"/>
                </a:p>
              </p:txBody>
            </p:sp>
          </p:grpSp>
        </p:grpSp>
      </p:grpSp>
      <p:grpSp>
        <p:nvGrpSpPr>
          <p:cNvPr id="9" name="Group 46"/>
          <p:cNvGrpSpPr>
            <a:grpSpLocks/>
          </p:cNvGrpSpPr>
          <p:nvPr/>
        </p:nvGrpSpPr>
        <p:grpSpPr bwMode="auto">
          <a:xfrm>
            <a:off x="0" y="1260474"/>
            <a:ext cx="8770269" cy="3962397"/>
            <a:chOff x="0" y="768"/>
            <a:chExt cx="5398" cy="2411"/>
          </a:xfrm>
        </p:grpSpPr>
        <p:grpSp>
          <p:nvGrpSpPr>
            <p:cNvPr id="20513" name="Group 48"/>
            <p:cNvGrpSpPr>
              <a:grpSpLocks/>
            </p:cNvGrpSpPr>
            <p:nvPr/>
          </p:nvGrpSpPr>
          <p:grpSpPr bwMode="auto">
            <a:xfrm rot="844046">
              <a:off x="1528" y="2362"/>
              <a:ext cx="277" cy="288"/>
              <a:chOff x="395" y="1968"/>
              <a:chExt cx="277" cy="288"/>
            </a:xfrm>
          </p:grpSpPr>
          <p:sp>
            <p:nvSpPr>
              <p:cNvPr id="20525" name="Line 49"/>
              <p:cNvSpPr>
                <a:spLocks noChangeShapeType="1"/>
              </p:cNvSpPr>
              <p:nvPr/>
            </p:nvSpPr>
            <p:spPr bwMode="auto">
              <a:xfrm>
                <a:off x="528" y="2112"/>
                <a:ext cx="144" cy="144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 type="triangle" w="sm" len="sm"/>
              </a:ln>
            </p:spPr>
            <p:txBody>
              <a:bodyPr wrap="none" lIns="102254" tIns="51130" rIns="102254" bIns="51130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0526" name="Line 50"/>
              <p:cNvSpPr>
                <a:spLocks noChangeShapeType="1"/>
              </p:cNvSpPr>
              <p:nvPr/>
            </p:nvSpPr>
            <p:spPr bwMode="auto">
              <a:xfrm flipH="1">
                <a:off x="395" y="2112"/>
                <a:ext cx="133" cy="97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 type="triangle" w="sm" len="sm"/>
              </a:ln>
            </p:spPr>
            <p:txBody>
              <a:bodyPr wrap="none" lIns="102254" tIns="51130" rIns="102254" bIns="51130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0527" name="Line 51"/>
              <p:cNvSpPr>
                <a:spLocks noChangeShapeType="1"/>
              </p:cNvSpPr>
              <p:nvPr/>
            </p:nvSpPr>
            <p:spPr bwMode="auto">
              <a:xfrm flipV="1">
                <a:off x="528" y="1968"/>
                <a:ext cx="48" cy="144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 type="triangle" w="sm" len="sm"/>
              </a:ln>
            </p:spPr>
            <p:txBody>
              <a:bodyPr wrap="none" lIns="102254" tIns="51130" rIns="102254" bIns="51130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20514" name="Group 52"/>
            <p:cNvGrpSpPr>
              <a:grpSpLocks/>
            </p:cNvGrpSpPr>
            <p:nvPr/>
          </p:nvGrpSpPr>
          <p:grpSpPr bwMode="auto">
            <a:xfrm>
              <a:off x="4120" y="2949"/>
              <a:ext cx="347" cy="230"/>
              <a:chOff x="4272" y="3035"/>
              <a:chExt cx="347" cy="230"/>
            </a:xfrm>
          </p:grpSpPr>
          <p:sp>
            <p:nvSpPr>
              <p:cNvPr id="20522" name="Line 53"/>
              <p:cNvSpPr>
                <a:spLocks noChangeShapeType="1"/>
              </p:cNvSpPr>
              <p:nvPr/>
            </p:nvSpPr>
            <p:spPr bwMode="auto">
              <a:xfrm>
                <a:off x="4453" y="3168"/>
                <a:ext cx="166" cy="97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 type="triangle" w="sm" len="sm"/>
              </a:ln>
            </p:spPr>
            <p:txBody>
              <a:bodyPr wrap="square" lIns="102254" tIns="51130" rIns="102254" bIns="51130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0523" name="Line 54"/>
              <p:cNvSpPr>
                <a:spLocks noChangeShapeType="1"/>
              </p:cNvSpPr>
              <p:nvPr/>
            </p:nvSpPr>
            <p:spPr bwMode="auto">
              <a:xfrm flipH="1">
                <a:off x="4272" y="3168"/>
                <a:ext cx="181" cy="21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 type="triangle" w="sm" len="sm"/>
              </a:ln>
            </p:spPr>
            <p:txBody>
              <a:bodyPr wrap="square" lIns="102254" tIns="51130" rIns="102254" bIns="51130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0524" name="Line 55"/>
              <p:cNvSpPr>
                <a:spLocks noChangeShapeType="1"/>
              </p:cNvSpPr>
              <p:nvPr/>
            </p:nvSpPr>
            <p:spPr bwMode="auto">
              <a:xfrm flipV="1">
                <a:off x="4453" y="3035"/>
                <a:ext cx="43" cy="133"/>
              </a:xfrm>
              <a:prstGeom prst="line">
                <a:avLst/>
              </a:prstGeom>
              <a:noFill/>
              <a:ln w="12700">
                <a:solidFill>
                  <a:schemeClr val="accent1"/>
                </a:solidFill>
                <a:round/>
                <a:headEnd/>
                <a:tailEnd type="triangle" w="sm" len="sm"/>
              </a:ln>
            </p:spPr>
            <p:txBody>
              <a:bodyPr wrap="square" lIns="102254" tIns="51130" rIns="102254" bIns="51130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</p:grpSp>
        <p:grpSp>
          <p:nvGrpSpPr>
            <p:cNvPr id="20515" name="Group 56"/>
            <p:cNvGrpSpPr>
              <a:grpSpLocks/>
            </p:cNvGrpSpPr>
            <p:nvPr/>
          </p:nvGrpSpPr>
          <p:grpSpPr bwMode="auto">
            <a:xfrm>
              <a:off x="3179" y="1210"/>
              <a:ext cx="173" cy="192"/>
              <a:chOff x="3331" y="1296"/>
              <a:chExt cx="173" cy="192"/>
            </a:xfrm>
          </p:grpSpPr>
          <p:sp>
            <p:nvSpPr>
              <p:cNvPr id="20519" name="Line 57"/>
              <p:cNvSpPr>
                <a:spLocks noChangeShapeType="1"/>
              </p:cNvSpPr>
              <p:nvPr/>
            </p:nvSpPr>
            <p:spPr bwMode="auto">
              <a:xfrm>
                <a:off x="3408" y="1392"/>
                <a:ext cx="96" cy="96"/>
              </a:xfrm>
              <a:prstGeom prst="line">
                <a:avLst/>
              </a:prstGeom>
              <a:noFill/>
              <a:ln w="6350">
                <a:solidFill>
                  <a:schemeClr val="accent1"/>
                </a:solidFill>
                <a:round/>
                <a:headEnd/>
                <a:tailEnd type="triangle" w="sm" len="sm"/>
              </a:ln>
            </p:spPr>
            <p:txBody>
              <a:bodyPr wrap="none" lIns="102254" tIns="51130" rIns="102254" bIns="51130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0520" name="Line 58"/>
              <p:cNvSpPr>
                <a:spLocks noChangeShapeType="1"/>
              </p:cNvSpPr>
              <p:nvPr/>
            </p:nvSpPr>
            <p:spPr bwMode="auto">
              <a:xfrm flipH="1">
                <a:off x="3331" y="1392"/>
                <a:ext cx="77" cy="60"/>
              </a:xfrm>
              <a:prstGeom prst="line">
                <a:avLst/>
              </a:prstGeom>
              <a:noFill/>
              <a:ln w="6350">
                <a:solidFill>
                  <a:schemeClr val="accent1"/>
                </a:solidFill>
                <a:round/>
                <a:headEnd/>
                <a:tailEnd type="triangle" w="sm" len="sm"/>
              </a:ln>
            </p:spPr>
            <p:txBody>
              <a:bodyPr wrap="none" lIns="102254" tIns="51130" rIns="102254" bIns="51130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0521" name="Line 59"/>
              <p:cNvSpPr>
                <a:spLocks noChangeShapeType="1"/>
              </p:cNvSpPr>
              <p:nvPr/>
            </p:nvSpPr>
            <p:spPr bwMode="auto">
              <a:xfrm flipV="1">
                <a:off x="3408" y="1296"/>
                <a:ext cx="48" cy="96"/>
              </a:xfrm>
              <a:prstGeom prst="line">
                <a:avLst/>
              </a:prstGeom>
              <a:noFill/>
              <a:ln w="6350">
                <a:solidFill>
                  <a:schemeClr val="accent1"/>
                </a:solidFill>
                <a:round/>
                <a:headEnd/>
                <a:tailEnd type="triangle" w="sm" len="sm"/>
              </a:ln>
            </p:spPr>
            <p:txBody>
              <a:bodyPr wrap="none" lIns="102254" tIns="51130" rIns="102254" bIns="51130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</p:grpSp>
        <p:sp>
          <p:nvSpPr>
            <p:cNvPr id="20517" name="Text Box 61"/>
            <p:cNvSpPr txBox="1">
              <a:spLocks noChangeArrowheads="1"/>
            </p:cNvSpPr>
            <p:nvPr/>
          </p:nvSpPr>
          <p:spPr bwMode="auto">
            <a:xfrm>
              <a:off x="3369" y="768"/>
              <a:ext cx="506" cy="147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2254" tIns="51130" rIns="102254" bIns="51130">
              <a:prstTxWarp prst="textNoShape">
                <a:avLst/>
              </a:prstTxWarp>
              <a:spAutoFit/>
            </a:bodyPr>
            <a:lstStyle/>
            <a:p>
              <a:pPr algn="l" defTabSz="939800"/>
              <a:r>
                <a:rPr lang="en-US" sz="900" dirty="0">
                  <a:solidFill>
                    <a:schemeClr val="accent1"/>
                  </a:solidFill>
                </a:rPr>
                <a:t>Orientation</a:t>
              </a:r>
              <a:endParaRPr lang="en-US" sz="900" dirty="0"/>
            </a:p>
          </p:txBody>
        </p:sp>
        <p:sp>
          <p:nvSpPr>
            <p:cNvPr id="20518" name="Text Box 62"/>
            <p:cNvSpPr txBox="1">
              <a:spLocks noChangeArrowheads="1"/>
            </p:cNvSpPr>
            <p:nvPr/>
          </p:nvSpPr>
          <p:spPr bwMode="auto">
            <a:xfrm>
              <a:off x="4851" y="2685"/>
              <a:ext cx="547" cy="1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2254" tIns="51130" rIns="102254" bIns="51130">
              <a:prstTxWarp prst="textNoShape">
                <a:avLst/>
              </a:prstTxWarp>
              <a:spAutoFit/>
            </a:bodyPr>
            <a:lstStyle/>
            <a:p>
              <a:pPr algn="l" defTabSz="939800"/>
              <a:r>
                <a:rPr lang="en-US" sz="1000" dirty="0">
                  <a:solidFill>
                    <a:schemeClr val="accent1"/>
                  </a:solidFill>
                </a:rPr>
                <a:t>Orientation</a:t>
              </a:r>
            </a:p>
          </p:txBody>
        </p:sp>
        <p:sp>
          <p:nvSpPr>
            <p:cNvPr id="20512" name="Text Box 47"/>
            <p:cNvSpPr txBox="1">
              <a:spLocks noChangeArrowheads="1"/>
            </p:cNvSpPr>
            <p:nvPr/>
          </p:nvSpPr>
          <p:spPr bwMode="auto">
            <a:xfrm>
              <a:off x="931" y="2419"/>
              <a:ext cx="616" cy="25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2254" tIns="51130" rIns="102254" bIns="51130">
              <a:prstTxWarp prst="textNoShape">
                <a:avLst/>
              </a:prstTxWarp>
              <a:spAutoFit/>
            </a:bodyPr>
            <a:lstStyle/>
            <a:p>
              <a:pPr algn="l" defTabSz="939800"/>
              <a:r>
                <a:rPr lang="en-US" sz="1000" dirty="0">
                  <a:solidFill>
                    <a:schemeClr val="accent1"/>
                  </a:solidFill>
                </a:rPr>
                <a:t>Orientation</a:t>
              </a:r>
            </a:p>
            <a:p>
              <a:pPr algn="l" defTabSz="939800"/>
              <a:r>
                <a:rPr lang="en-US" sz="1000" dirty="0">
                  <a:solidFill>
                    <a:schemeClr val="accent1"/>
                  </a:solidFill>
                </a:rPr>
                <a:t>of spacecraft</a:t>
              </a:r>
            </a:p>
          </p:txBody>
        </p:sp>
        <p:sp>
          <p:nvSpPr>
            <p:cNvPr id="20516" name="Text Box 60"/>
            <p:cNvSpPr txBox="1">
              <a:spLocks noChangeArrowheads="1"/>
            </p:cNvSpPr>
            <p:nvPr/>
          </p:nvSpPr>
          <p:spPr bwMode="auto">
            <a:xfrm>
              <a:off x="0" y="1689"/>
              <a:ext cx="770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2254" tIns="51130" rIns="102254" bIns="51130">
              <a:prstTxWarp prst="textNoShape">
                <a:avLst/>
              </a:prstTxWarp>
              <a:spAutoFit/>
            </a:bodyPr>
            <a:lstStyle/>
            <a:p>
              <a:pPr algn="l" defTabSz="939800">
                <a:spcBef>
                  <a:spcPct val="50000"/>
                </a:spcBef>
              </a:pPr>
              <a:r>
                <a:rPr lang="en-US" dirty="0">
                  <a:solidFill>
                    <a:schemeClr val="accent1"/>
                  </a:solidFill>
                  <a:ea typeface="ＭＳ Ｐゴシック" charset="-128"/>
                  <a:cs typeface="ＭＳ Ｐゴシック" charset="-128"/>
                </a:rPr>
                <a:t>Orientations</a:t>
              </a: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0" y="1937361"/>
            <a:ext cx="7007225" cy="3077552"/>
            <a:chOff x="0" y="1937361"/>
            <a:chExt cx="7007225" cy="3077552"/>
          </a:xfrm>
        </p:grpSpPr>
        <p:sp>
          <p:nvSpPr>
            <p:cNvPr id="20506" name="Text Box 67"/>
            <p:cNvSpPr txBox="1">
              <a:spLocks noChangeArrowheads="1"/>
            </p:cNvSpPr>
            <p:nvPr/>
          </p:nvSpPr>
          <p:spPr bwMode="auto">
            <a:xfrm>
              <a:off x="4433474" y="3358548"/>
              <a:ext cx="2497480" cy="65164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lIns="96696" tIns="48349" rIns="96696" bIns="48349">
              <a:prstTxWarp prst="textNoShape">
                <a:avLst/>
              </a:prstTxWarp>
              <a:spAutoFit/>
            </a:bodyPr>
            <a:lstStyle/>
            <a:p>
              <a:pPr defTabSz="939800"/>
              <a:r>
                <a:rPr lang="en-US" sz="1200" dirty="0">
                  <a:solidFill>
                    <a:srgbClr val="3E952E"/>
                  </a:solidFill>
                </a:rPr>
                <a:t>Positions and velocities</a:t>
              </a:r>
            </a:p>
            <a:p>
              <a:pPr defTabSz="939800"/>
              <a:r>
                <a:rPr lang="en-US" sz="1200" dirty="0">
                  <a:solidFill>
                    <a:srgbClr val="3E952E"/>
                  </a:solidFill>
                </a:rPr>
                <a:t>of spacecraft and</a:t>
              </a:r>
            </a:p>
            <a:p>
              <a:pPr defTabSz="939800"/>
              <a:r>
                <a:rPr lang="en-US" sz="1200" dirty="0">
                  <a:solidFill>
                    <a:srgbClr val="3E952E"/>
                  </a:solidFill>
                </a:rPr>
                <a:t>solar system bodies</a:t>
              </a:r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0" y="1937361"/>
              <a:ext cx="7007225" cy="3077552"/>
              <a:chOff x="0" y="1937361"/>
              <a:chExt cx="7007225" cy="3077552"/>
            </a:xfrm>
          </p:grpSpPr>
          <p:sp>
            <p:nvSpPr>
              <p:cNvPr id="20510" name="Text Box 71"/>
              <p:cNvSpPr txBox="1">
                <a:spLocks noChangeArrowheads="1"/>
              </p:cNvSpPr>
              <p:nvPr/>
            </p:nvSpPr>
            <p:spPr bwMode="auto">
              <a:xfrm>
                <a:off x="0" y="2497566"/>
                <a:ext cx="1926279" cy="3130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96696" tIns="48349" rIns="96696" bIns="48349">
                <a:prstTxWarp prst="textNoShape">
                  <a:avLst/>
                </a:prstTxWarp>
                <a:spAutoFit/>
              </a:bodyPr>
              <a:lstStyle/>
              <a:p>
                <a:pPr algn="l" defTabSz="939800">
                  <a:spcBef>
                    <a:spcPct val="50000"/>
                  </a:spcBef>
                </a:pPr>
                <a:r>
                  <a:rPr lang="en-US" dirty="0">
                    <a:solidFill>
                      <a:srgbClr val="43C04A"/>
                    </a:solidFill>
                    <a:ea typeface="ＭＳ Ｐゴシック" charset="-128"/>
                    <a:cs typeface="ＭＳ Ｐゴシック" charset="-128"/>
                  </a:rPr>
                  <a:t>Positions/velocities</a:t>
                </a:r>
              </a:p>
            </p:txBody>
          </p:sp>
          <p:sp>
            <p:nvSpPr>
              <p:cNvPr id="20504" name="Line 65"/>
              <p:cNvSpPr>
                <a:spLocks noChangeShapeType="1"/>
              </p:cNvSpPr>
              <p:nvPr/>
            </p:nvSpPr>
            <p:spPr bwMode="auto">
              <a:xfrm>
                <a:off x="3107651" y="3515985"/>
                <a:ext cx="3844399" cy="1498928"/>
              </a:xfrm>
              <a:prstGeom prst="line">
                <a:avLst/>
              </a:prstGeom>
              <a:noFill/>
              <a:ln w="12700">
                <a:solidFill>
                  <a:srgbClr val="3E952E"/>
                </a:solidFill>
                <a:round/>
                <a:headEnd/>
                <a:tailEnd type="triangle" w="med" len="med"/>
              </a:ln>
            </p:spPr>
            <p:txBody>
              <a:bodyPr lIns="96696" tIns="48349" rIns="96696" bIns="48349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0505" name="Line 66"/>
              <p:cNvSpPr>
                <a:spLocks noChangeShapeType="1"/>
              </p:cNvSpPr>
              <p:nvPr/>
            </p:nvSpPr>
            <p:spPr bwMode="auto">
              <a:xfrm>
                <a:off x="6984506" y="2671403"/>
                <a:ext cx="19474" cy="2332031"/>
              </a:xfrm>
              <a:prstGeom prst="line">
                <a:avLst/>
              </a:prstGeom>
              <a:noFill/>
              <a:ln w="12700">
                <a:solidFill>
                  <a:srgbClr val="3E952E"/>
                </a:solidFill>
                <a:round/>
                <a:headEnd/>
                <a:tailEnd type="triangle" w="med" len="med"/>
              </a:ln>
            </p:spPr>
            <p:txBody>
              <a:bodyPr lIns="96696" tIns="48349" rIns="96696" bIns="48349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0508" name="Line 69"/>
              <p:cNvSpPr>
                <a:spLocks noChangeShapeType="1"/>
              </p:cNvSpPr>
              <p:nvPr/>
            </p:nvSpPr>
            <p:spPr bwMode="auto">
              <a:xfrm flipH="1" flipV="1">
                <a:off x="5291932" y="2130214"/>
                <a:ext cx="1682838" cy="506749"/>
              </a:xfrm>
              <a:prstGeom prst="line">
                <a:avLst/>
              </a:prstGeom>
              <a:noFill/>
              <a:ln w="12700">
                <a:solidFill>
                  <a:srgbClr val="3E952E"/>
                </a:solidFill>
                <a:round/>
                <a:headEnd/>
                <a:tailEnd type="triangle" w="med" len="med"/>
              </a:ln>
            </p:spPr>
            <p:txBody>
              <a:bodyPr lIns="96696" tIns="48349" rIns="96696" bIns="48349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0511" name="Line 72"/>
              <p:cNvSpPr>
                <a:spLocks noChangeShapeType="1"/>
              </p:cNvSpPr>
              <p:nvPr/>
            </p:nvSpPr>
            <p:spPr bwMode="auto">
              <a:xfrm flipH="1" flipV="1">
                <a:off x="6859551" y="2199092"/>
                <a:ext cx="105482" cy="426391"/>
              </a:xfrm>
              <a:prstGeom prst="line">
                <a:avLst/>
              </a:prstGeom>
              <a:noFill/>
              <a:ln w="12700">
                <a:solidFill>
                  <a:srgbClr val="3E952E"/>
                </a:solidFill>
                <a:round/>
                <a:headEnd/>
                <a:tailEnd type="triangle" w="med" len="med"/>
              </a:ln>
            </p:spPr>
            <p:txBody>
              <a:bodyPr lIns="96696" tIns="48349" rIns="96696" bIns="48349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0503" name="Line 64"/>
              <p:cNvSpPr>
                <a:spLocks noChangeShapeType="1"/>
              </p:cNvSpPr>
              <p:nvPr/>
            </p:nvSpPr>
            <p:spPr bwMode="auto">
              <a:xfrm flipV="1">
                <a:off x="3185545" y="2648443"/>
                <a:ext cx="3821680" cy="867542"/>
              </a:xfrm>
              <a:prstGeom prst="line">
                <a:avLst/>
              </a:prstGeom>
              <a:noFill/>
              <a:ln w="12700">
                <a:solidFill>
                  <a:srgbClr val="3E952E"/>
                </a:solidFill>
                <a:round/>
                <a:headEnd type="triangle" w="med" len="med"/>
                <a:tailEnd/>
              </a:ln>
            </p:spPr>
            <p:txBody>
              <a:bodyPr lIns="96696" tIns="48349" rIns="96696" bIns="48349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20507" name="Line 68"/>
              <p:cNvSpPr>
                <a:spLocks noChangeShapeType="1"/>
              </p:cNvSpPr>
              <p:nvPr/>
            </p:nvSpPr>
            <p:spPr bwMode="auto">
              <a:xfrm flipH="1">
                <a:off x="3107650" y="1937362"/>
                <a:ext cx="1824423" cy="1578624"/>
              </a:xfrm>
              <a:prstGeom prst="line">
                <a:avLst/>
              </a:prstGeom>
              <a:noFill/>
              <a:ln w="12700">
                <a:solidFill>
                  <a:srgbClr val="3E952E"/>
                </a:solidFill>
                <a:round/>
                <a:headEnd/>
                <a:tailEnd type="triangle" w="med" len="med"/>
              </a:ln>
            </p:spPr>
            <p:txBody>
              <a:bodyPr wrap="square" lIns="96696" tIns="48349" rIns="96696" bIns="48349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  <p:sp>
            <p:nvSpPr>
              <p:cNvPr id="80" name="Line 69"/>
              <p:cNvSpPr>
                <a:spLocks noChangeShapeType="1"/>
              </p:cNvSpPr>
              <p:nvPr/>
            </p:nvSpPr>
            <p:spPr bwMode="auto">
              <a:xfrm flipH="1" flipV="1">
                <a:off x="4951086" y="1937361"/>
                <a:ext cx="324549" cy="190882"/>
              </a:xfrm>
              <a:prstGeom prst="line">
                <a:avLst/>
              </a:prstGeom>
              <a:noFill/>
              <a:ln w="12700">
                <a:solidFill>
                  <a:srgbClr val="3E952E"/>
                </a:solidFill>
                <a:round/>
                <a:headEnd/>
                <a:tailEnd type="triangle" w="med" len="med"/>
              </a:ln>
            </p:spPr>
            <p:txBody>
              <a:bodyPr wrap="square" lIns="96696" tIns="48349" rIns="96696" bIns="48349">
                <a:prstTxWarp prst="textNoShape">
                  <a:avLst/>
                </a:prstTxWarp>
                <a:spAutoFit/>
              </a:bodyPr>
              <a:lstStyle/>
              <a:p>
                <a:endParaRPr lang="en-US" dirty="0"/>
              </a:p>
            </p:txBody>
          </p:sp>
        </p:grpSp>
      </p:grpSp>
      <p:grpSp>
        <p:nvGrpSpPr>
          <p:cNvPr id="5" name="Group 4"/>
          <p:cNvGrpSpPr/>
          <p:nvPr/>
        </p:nvGrpSpPr>
        <p:grpSpPr>
          <a:xfrm>
            <a:off x="-10299" y="3385512"/>
            <a:ext cx="1759337" cy="3515351"/>
            <a:chOff x="-10299" y="3385512"/>
            <a:chExt cx="1759337" cy="3515351"/>
          </a:xfrm>
        </p:grpSpPr>
        <p:graphicFrame>
          <p:nvGraphicFramePr>
            <p:cNvPr id="20482" name="Object 2"/>
            <p:cNvGraphicFramePr>
              <a:graphicFrameLocks noChangeAspect="1"/>
            </p:cNvGraphicFramePr>
            <p:nvPr/>
          </p:nvGraphicFramePr>
          <p:xfrm>
            <a:off x="532458" y="5364388"/>
            <a:ext cx="1100665" cy="111579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Clip" r:id="rId4" imgW="1661160" imgH="1667256" progId="">
                    <p:embed/>
                  </p:oleObj>
                </mc:Choice>
                <mc:Fallback>
                  <p:oleObj name="Clip" r:id="rId4" imgW="1661160" imgH="1667256" progId="">
                    <p:embed/>
                    <p:pic>
                      <p:nvPicPr>
                        <p:cNvPr id="20482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lum bright="80000" contrast="70000"/>
                          <a:grayscl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32458" y="5364388"/>
                          <a:ext cx="1100665" cy="1115793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=""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47" name="Text Box 21"/>
            <p:cNvSpPr txBox="1">
              <a:spLocks noChangeArrowheads="1"/>
            </p:cNvSpPr>
            <p:nvPr/>
          </p:nvSpPr>
          <p:spPr bwMode="auto">
            <a:xfrm>
              <a:off x="384510" y="6468678"/>
              <a:ext cx="1355916" cy="43218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 lIns="102098" tIns="51049" rIns="102098" bIns="51049">
              <a:prstTxWarp prst="textNoShape">
                <a:avLst/>
              </a:prstTxWarp>
              <a:spAutoFit/>
            </a:bodyPr>
            <a:lstStyle/>
            <a:p>
              <a:pPr defTabSz="965200">
                <a:lnSpc>
                  <a:spcPct val="90000"/>
                </a:lnSpc>
              </a:pPr>
              <a:r>
                <a:rPr lang="en-US" sz="1200" b="0" dirty="0"/>
                <a:t>Time Conversion</a:t>
              </a:r>
            </a:p>
            <a:p>
              <a:pPr defTabSz="965200">
                <a:lnSpc>
                  <a:spcPct val="90000"/>
                </a:lnSpc>
              </a:pPr>
              <a:r>
                <a:rPr lang="en-US" sz="1200" b="0" dirty="0"/>
                <a:t>Calculations</a:t>
              </a:r>
            </a:p>
          </p:txBody>
        </p:sp>
        <p:sp>
          <p:nvSpPr>
            <p:cNvPr id="20549" name="Text Box 24"/>
            <p:cNvSpPr txBox="1">
              <a:spLocks noChangeArrowheads="1"/>
            </p:cNvSpPr>
            <p:nvPr/>
          </p:nvSpPr>
          <p:spPr bwMode="auto">
            <a:xfrm>
              <a:off x="-10299" y="3385512"/>
              <a:ext cx="1759337" cy="318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2098" tIns="51049" rIns="102098" bIns="51049">
              <a:prstTxWarp prst="textNoShape">
                <a:avLst/>
              </a:prstTxWarp>
              <a:spAutoFit/>
            </a:bodyPr>
            <a:lstStyle/>
            <a:p>
              <a:pPr algn="l" defTabSz="939800">
                <a:spcBef>
                  <a:spcPct val="50000"/>
                </a:spcBef>
              </a:pPr>
              <a:r>
                <a:rPr lang="en-US" dirty="0">
                  <a:solidFill>
                    <a:schemeClr val="bg2"/>
                  </a:solidFill>
                  <a:ea typeface="ＭＳ Ｐゴシック" charset="-128"/>
                  <a:cs typeface="ＭＳ Ｐゴシック" charset="-128"/>
                </a:rPr>
                <a:t>Time Conversions</a:t>
              </a:r>
              <a:endParaRPr lang="en-US" dirty="0">
                <a:ea typeface="ＭＳ Ｐゴシック" charset="-128"/>
                <a:cs typeface="ＭＳ Ｐゴシック" charset="-128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B3D2E4BC-0888-2349-80D3-9BD200C270E3}"/>
              </a:ext>
            </a:extLst>
          </p:cNvPr>
          <p:cNvGrpSpPr/>
          <p:nvPr/>
        </p:nvGrpSpPr>
        <p:grpSpPr>
          <a:xfrm>
            <a:off x="-9737" y="1572756"/>
            <a:ext cx="9259535" cy="3881100"/>
            <a:chOff x="-9737" y="1572756"/>
            <a:chExt cx="9259535" cy="3881100"/>
          </a:xfrm>
        </p:grpSpPr>
        <p:grpSp>
          <p:nvGrpSpPr>
            <p:cNvPr id="4" name="Group 3"/>
            <p:cNvGrpSpPr/>
            <p:nvPr/>
          </p:nvGrpSpPr>
          <p:grpSpPr>
            <a:xfrm>
              <a:off x="-9737" y="1572756"/>
              <a:ext cx="9259535" cy="2720899"/>
              <a:chOff x="-200436" y="1568450"/>
              <a:chExt cx="9441274" cy="2720899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8881734" y="1568450"/>
                <a:ext cx="359104" cy="564694"/>
                <a:chOff x="8881734" y="1568450"/>
                <a:chExt cx="359104" cy="564694"/>
              </a:xfrm>
            </p:grpSpPr>
            <p:sp>
              <p:nvSpPr>
                <p:cNvPr id="20544" name="Line 27"/>
                <p:cNvSpPr>
                  <a:spLocks noChangeShapeType="1"/>
                </p:cNvSpPr>
                <p:nvPr/>
              </p:nvSpPr>
              <p:spPr bwMode="auto">
                <a:xfrm rot="1243346" flipH="1">
                  <a:off x="9092972" y="1888553"/>
                  <a:ext cx="43872" cy="244591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 type="triangle" w="sm" len="med"/>
                </a:ln>
              </p:spPr>
              <p:txBody>
                <a:bodyPr wrap="none" lIns="102254" tIns="51130" rIns="102254" bIns="51130">
                  <a:prstTxWarp prst="textNoShape">
                    <a:avLst/>
                  </a:prstTxWarp>
                  <a:sp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45" name="Line 28"/>
                <p:cNvSpPr>
                  <a:spLocks noChangeShapeType="1"/>
                </p:cNvSpPr>
                <p:nvPr/>
              </p:nvSpPr>
              <p:spPr bwMode="auto">
                <a:xfrm rot="1243346" flipH="1">
                  <a:off x="8881734" y="1849155"/>
                  <a:ext cx="287608" cy="103418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 type="triangle" w="sm" len="med"/>
                </a:ln>
              </p:spPr>
              <p:txBody>
                <a:bodyPr wrap="none" lIns="102254" tIns="51130" rIns="102254" bIns="51130">
                  <a:prstTxWarp prst="textNoShape">
                    <a:avLst/>
                  </a:prstTxWarp>
                  <a:sp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46" name="Line 29"/>
                <p:cNvSpPr>
                  <a:spLocks noChangeShapeType="1"/>
                </p:cNvSpPr>
                <p:nvPr/>
              </p:nvSpPr>
              <p:spPr bwMode="auto">
                <a:xfrm rot="1243346" flipH="1" flipV="1">
                  <a:off x="9125470" y="1568450"/>
                  <a:ext cx="115368" cy="326669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 type="triangle" w="sm" len="med"/>
                </a:ln>
              </p:spPr>
              <p:txBody>
                <a:bodyPr wrap="none" lIns="102254" tIns="51130" rIns="102254" bIns="51130">
                  <a:prstTxWarp prst="textNoShape">
                    <a:avLst/>
                  </a:prstTxWarp>
                  <a:spAutoFit/>
                </a:bodyPr>
                <a:lstStyle/>
                <a:p>
                  <a:endParaRPr lang="en-US" dirty="0"/>
                </a:p>
              </p:txBody>
            </p:sp>
          </p:grpSp>
          <p:grpSp>
            <p:nvGrpSpPr>
              <p:cNvPr id="10" name="Group 9"/>
              <p:cNvGrpSpPr/>
              <p:nvPr/>
            </p:nvGrpSpPr>
            <p:grpSpPr>
              <a:xfrm>
                <a:off x="4853763" y="1832402"/>
                <a:ext cx="147867" cy="351292"/>
                <a:chOff x="4853763" y="1832402"/>
                <a:chExt cx="147867" cy="351292"/>
              </a:xfrm>
            </p:grpSpPr>
            <p:sp>
              <p:nvSpPr>
                <p:cNvPr id="20539" name="Line 37"/>
                <p:cNvSpPr>
                  <a:spLocks noChangeShapeType="1"/>
                </p:cNvSpPr>
                <p:nvPr/>
              </p:nvSpPr>
              <p:spPr bwMode="auto">
                <a:xfrm flipH="1">
                  <a:off x="4853763" y="2008048"/>
                  <a:ext cx="147866" cy="175646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 type="triangle" w="sm" len="sm"/>
                </a:ln>
              </p:spPr>
              <p:txBody>
                <a:bodyPr wrap="none" lIns="102254" tIns="51130" rIns="102254" bIns="51130">
                  <a:prstTxWarp prst="textNoShape">
                    <a:avLst/>
                  </a:prstTxWarp>
                  <a:sp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40" name="Line 38"/>
                <p:cNvSpPr>
                  <a:spLocks noChangeShapeType="1"/>
                </p:cNvSpPr>
                <p:nvPr/>
              </p:nvSpPr>
              <p:spPr bwMode="auto">
                <a:xfrm flipH="1" flipV="1">
                  <a:off x="4857013" y="1832402"/>
                  <a:ext cx="144617" cy="175646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 type="triangle" w="sm" len="sm"/>
                </a:ln>
              </p:spPr>
              <p:txBody>
                <a:bodyPr wrap="none" lIns="102254" tIns="51130" rIns="102254" bIns="51130">
                  <a:prstTxWarp prst="textNoShape">
                    <a:avLst/>
                  </a:prstTxWarp>
                  <a:spAutoFit/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0535" name="Text Box 39"/>
              <p:cNvSpPr txBox="1">
                <a:spLocks noChangeArrowheads="1"/>
              </p:cNvSpPr>
              <p:nvPr/>
            </p:nvSpPr>
            <p:spPr bwMode="auto">
              <a:xfrm>
                <a:off x="4052515" y="1579941"/>
                <a:ext cx="773968" cy="56492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102254" tIns="51130" rIns="102254" bIns="51130">
                <a:prstTxWarp prst="textNoShape">
                  <a:avLst/>
                </a:prstTxWarp>
                <a:spAutoFit/>
              </a:bodyPr>
              <a:lstStyle/>
              <a:p>
                <a:pPr algn="l" defTabSz="939800"/>
                <a:r>
                  <a:rPr lang="en-US" sz="1000" dirty="0">
                    <a:solidFill>
                      <a:schemeClr val="accent2"/>
                    </a:solidFill>
                  </a:rPr>
                  <a:t>Antenna</a:t>
                </a:r>
              </a:p>
              <a:p>
                <a:pPr algn="l" defTabSz="939800"/>
                <a:r>
                  <a:rPr lang="en-US" sz="1000" dirty="0">
                    <a:solidFill>
                      <a:schemeClr val="accent2"/>
                    </a:solidFill>
                  </a:rPr>
                  <a:t>reference</a:t>
                </a:r>
              </a:p>
              <a:p>
                <a:pPr algn="l" defTabSz="939800"/>
                <a:r>
                  <a:rPr lang="en-US" sz="1000" dirty="0">
                    <a:solidFill>
                      <a:schemeClr val="accent2"/>
                    </a:solidFill>
                  </a:rPr>
                  <a:t>frame</a:t>
                </a:r>
                <a:endParaRPr lang="en-US" sz="1000" dirty="0">
                  <a:solidFill>
                    <a:srgbClr val="5F6F81"/>
                  </a:solidFill>
                </a:endParaRPr>
              </a:p>
            </p:txBody>
          </p:sp>
          <p:sp>
            <p:nvSpPr>
              <p:cNvPr id="20536" name="Text Box 40"/>
              <p:cNvSpPr txBox="1">
                <a:spLocks noChangeArrowheads="1"/>
              </p:cNvSpPr>
              <p:nvPr/>
            </p:nvSpPr>
            <p:spPr bwMode="auto">
              <a:xfrm>
                <a:off x="7575310" y="1643961"/>
                <a:ext cx="1551425" cy="41103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102254" tIns="51130" rIns="102254" bIns="51130">
                <a:prstTxWarp prst="textNoShape">
                  <a:avLst/>
                </a:prstTxWarp>
                <a:spAutoFit/>
              </a:bodyPr>
              <a:lstStyle/>
              <a:p>
                <a:pPr algn="l" defTabSz="939800"/>
                <a:r>
                  <a:rPr lang="en-US" sz="1000" dirty="0">
                    <a:solidFill>
                      <a:schemeClr val="accent2"/>
                    </a:solidFill>
                  </a:rPr>
                  <a:t>J2000 reference frame</a:t>
                </a:r>
              </a:p>
              <a:p>
                <a:pPr algn="l" defTabSz="939800"/>
                <a:r>
                  <a:rPr lang="en-US" sz="1000" dirty="0">
                    <a:solidFill>
                      <a:schemeClr val="accent2"/>
                    </a:solidFill>
                  </a:rPr>
                  <a:t>(ICRF)</a:t>
                </a:r>
                <a:endParaRPr lang="en-US" sz="1000" dirty="0">
                  <a:solidFill>
                    <a:srgbClr val="5F6F81"/>
                  </a:solidFill>
                </a:endParaRPr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2882582" y="3313421"/>
                <a:ext cx="435475" cy="472768"/>
                <a:chOff x="2882582" y="3313421"/>
                <a:chExt cx="435475" cy="472768"/>
              </a:xfrm>
            </p:grpSpPr>
            <p:sp>
              <p:nvSpPr>
                <p:cNvPr id="20542" name="Line 33"/>
                <p:cNvSpPr>
                  <a:spLocks noChangeShapeType="1"/>
                </p:cNvSpPr>
                <p:nvPr/>
              </p:nvSpPr>
              <p:spPr bwMode="auto">
                <a:xfrm flipH="1">
                  <a:off x="2882582" y="3549805"/>
                  <a:ext cx="155991" cy="236384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 type="triangle" w="sm" len="sm"/>
                </a:ln>
              </p:spPr>
              <p:txBody>
                <a:bodyPr wrap="none" lIns="102254" tIns="51130" rIns="102254" bIns="51130">
                  <a:prstTxWarp prst="textNoShape">
                    <a:avLst/>
                  </a:prstTxWarp>
                  <a:sp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43" name="Line 34"/>
                <p:cNvSpPr>
                  <a:spLocks noChangeShapeType="1"/>
                </p:cNvSpPr>
                <p:nvPr/>
              </p:nvSpPr>
              <p:spPr bwMode="auto">
                <a:xfrm flipH="1" flipV="1">
                  <a:off x="2960578" y="3313421"/>
                  <a:ext cx="77996" cy="236384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 type="triangle" w="sm" len="sm"/>
                </a:ln>
              </p:spPr>
              <p:txBody>
                <a:bodyPr wrap="none" lIns="102254" tIns="51130" rIns="102254" bIns="51130">
                  <a:prstTxWarp prst="textNoShape">
                    <a:avLst/>
                  </a:prstTxWarp>
                  <a:spAutoFit/>
                </a:bodyPr>
                <a:lstStyle/>
                <a:p>
                  <a:endParaRPr lang="en-US" dirty="0"/>
                </a:p>
              </p:txBody>
            </p:sp>
            <p:sp>
              <p:nvSpPr>
                <p:cNvPr id="20541" name="Line 32"/>
                <p:cNvSpPr>
                  <a:spLocks noChangeShapeType="1"/>
                </p:cNvSpPr>
                <p:nvPr/>
              </p:nvSpPr>
              <p:spPr bwMode="auto">
                <a:xfrm>
                  <a:off x="3038573" y="3549805"/>
                  <a:ext cx="279484" cy="206836"/>
                </a:xfrm>
                <a:prstGeom prst="line">
                  <a:avLst/>
                </a:prstGeom>
                <a:noFill/>
                <a:ln w="12700">
                  <a:solidFill>
                    <a:schemeClr val="accent2"/>
                  </a:solidFill>
                  <a:round/>
                  <a:headEnd/>
                  <a:tailEnd type="triangle" w="sm" len="sm"/>
                </a:ln>
              </p:spPr>
              <p:txBody>
                <a:bodyPr wrap="none" lIns="102254" tIns="51130" rIns="102254" bIns="51130">
                  <a:prstTxWarp prst="textNoShape">
                    <a:avLst/>
                  </a:prstTxWarp>
                  <a:spAutoFit/>
                </a:bodyPr>
                <a:lstStyle/>
                <a:p>
                  <a:endParaRPr lang="en-US" dirty="0"/>
                </a:p>
              </p:txBody>
            </p:sp>
          </p:grpSp>
          <p:sp>
            <p:nvSpPr>
              <p:cNvPr id="20532" name="Text Box 30"/>
              <p:cNvSpPr txBox="1">
                <a:spLocks noChangeArrowheads="1"/>
              </p:cNvSpPr>
              <p:nvPr/>
            </p:nvSpPr>
            <p:spPr bwMode="auto">
              <a:xfrm>
                <a:off x="1712650" y="3155832"/>
                <a:ext cx="1163498" cy="411035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102254" tIns="51130" rIns="102254" bIns="51130">
                <a:prstTxWarp prst="textNoShape">
                  <a:avLst/>
                </a:prstTxWarp>
                <a:spAutoFit/>
              </a:bodyPr>
              <a:lstStyle/>
              <a:p>
                <a:pPr algn="l" defTabSz="939800"/>
                <a:r>
                  <a:rPr lang="en-US" sz="1000" b="0" dirty="0">
                    <a:solidFill>
                      <a:schemeClr val="accent2"/>
                    </a:solidFill>
                  </a:rPr>
                  <a:t>I</a:t>
                </a:r>
                <a:r>
                  <a:rPr lang="en-US" sz="1000" dirty="0">
                    <a:solidFill>
                      <a:schemeClr val="accent2"/>
                    </a:solidFill>
                  </a:rPr>
                  <a:t>nstrument</a:t>
                </a:r>
              </a:p>
              <a:p>
                <a:pPr algn="l" defTabSz="939800"/>
                <a:r>
                  <a:rPr lang="en-US" sz="1000" dirty="0">
                    <a:solidFill>
                      <a:schemeClr val="accent2"/>
                    </a:solidFill>
                  </a:rPr>
                  <a:t>reference frame</a:t>
                </a:r>
                <a:endParaRPr lang="en-US" sz="1200" dirty="0">
                  <a:solidFill>
                    <a:srgbClr val="5F6F81"/>
                  </a:solidFill>
                </a:endParaRPr>
              </a:p>
            </p:txBody>
          </p:sp>
          <p:sp>
            <p:nvSpPr>
              <p:cNvPr id="20537" name="Text Box 41"/>
              <p:cNvSpPr txBox="1">
                <a:spLocks noChangeArrowheads="1"/>
              </p:cNvSpPr>
              <p:nvPr/>
            </p:nvSpPr>
            <p:spPr bwMode="auto">
              <a:xfrm>
                <a:off x="-200436" y="2219138"/>
                <a:ext cx="1694777" cy="3135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2254" tIns="51130" rIns="102254" bIns="51130">
                <a:prstTxWarp prst="textNoShape">
                  <a:avLst/>
                </a:prstTxWarp>
                <a:spAutoFit/>
              </a:bodyPr>
              <a:lstStyle/>
              <a:p>
                <a:pPr algn="l" defTabSz="939800">
                  <a:spcBef>
                    <a:spcPct val="50000"/>
                  </a:spcBef>
                </a:pPr>
                <a:r>
                  <a:rPr lang="en-US" dirty="0">
                    <a:solidFill>
                      <a:schemeClr val="accent2"/>
                    </a:solidFill>
                    <a:ea typeface="ＭＳ Ｐゴシック" charset="-128"/>
                    <a:cs typeface="ＭＳ Ｐゴシック" charset="-128"/>
                  </a:rPr>
                  <a:t>Reference frames</a:t>
                </a:r>
              </a:p>
            </p:txBody>
          </p:sp>
          <p:sp>
            <p:nvSpPr>
              <p:cNvPr id="95" name="Text Box 39">
                <a:extLst>
                  <a:ext uri="{FF2B5EF4-FFF2-40B4-BE49-F238E27FC236}">
                    <a16:creationId xmlns:a16="http://schemas.microsoft.com/office/drawing/2014/main" id="{8ACE521A-5FF7-5246-8DE2-B6902517BBD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293671" y="3724426"/>
                <a:ext cx="773968" cy="564923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</p:spPr>
            <p:txBody>
              <a:bodyPr wrap="none" lIns="102254" tIns="51130" rIns="102254" bIns="51130">
                <a:prstTxWarp prst="textNoShape">
                  <a:avLst/>
                </a:prstTxWarp>
                <a:spAutoFit/>
              </a:bodyPr>
              <a:lstStyle/>
              <a:p>
                <a:pPr algn="l" defTabSz="939800"/>
                <a:r>
                  <a:rPr lang="en-US" sz="1000" dirty="0">
                    <a:solidFill>
                      <a:schemeClr val="accent2"/>
                    </a:solidFill>
                  </a:rPr>
                  <a:t>Planet</a:t>
                </a:r>
              </a:p>
              <a:p>
                <a:pPr algn="l" defTabSz="939800"/>
                <a:r>
                  <a:rPr lang="en-US" sz="1000" dirty="0">
                    <a:solidFill>
                      <a:schemeClr val="accent2"/>
                    </a:solidFill>
                  </a:rPr>
                  <a:t>reference</a:t>
                </a:r>
              </a:p>
              <a:p>
                <a:pPr algn="l" defTabSz="939800"/>
                <a:r>
                  <a:rPr lang="en-US" sz="1000" dirty="0">
                    <a:solidFill>
                      <a:schemeClr val="accent2"/>
                    </a:solidFill>
                  </a:rPr>
                  <a:t>frame</a:t>
                </a:r>
                <a:endParaRPr lang="en-US" sz="1000" dirty="0">
                  <a:solidFill>
                    <a:srgbClr val="5F6F81"/>
                  </a:solidFill>
                </a:endParaRPr>
              </a:p>
            </p:txBody>
          </p:sp>
        </p:grp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E0AEE2D1-AF21-144B-822C-922C0075B52B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6992145" y="4667380"/>
              <a:ext cx="162247" cy="396076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D9300C2B-2A2F-794A-83E0-3599F993341F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6978970" y="5063455"/>
              <a:ext cx="17740" cy="390401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81EF0949-C69C-2348-9C3C-3A7D6DEC4A31}"/>
                </a:ext>
              </a:extLst>
            </p:cNvPr>
            <p:cNvCxnSpPr>
              <a:cxnSpLocks/>
            </p:cNvCxnSpPr>
            <p:nvPr/>
          </p:nvCxnSpPr>
          <p:spPr bwMode="auto">
            <a:xfrm flipH="1" flipV="1">
              <a:off x="6504167" y="4898003"/>
              <a:ext cx="487979" cy="165452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triangle"/>
            </a:ln>
            <a:effectLst/>
          </p:spPr>
        </p:cxnSp>
      </p:grp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9F11D89-C057-B04D-B5E1-50A16C767F2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Overview of SPICE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A238653F-B385-2943-81FE-2CE68FCE1F9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6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053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3006440" y="417513"/>
            <a:ext cx="4959922" cy="481122"/>
          </a:xfrm>
        </p:spPr>
        <p:txBody>
          <a:bodyPr/>
          <a:lstStyle/>
          <a:p>
            <a:r>
              <a:rPr lang="en-US" sz="3200" dirty="0"/>
              <a:t>How Use Ancillary Data?</a:t>
            </a:r>
            <a:endParaRPr lang="en-US" dirty="0"/>
          </a:p>
        </p:txBody>
      </p:sp>
      <p:sp>
        <p:nvSpPr>
          <p:cNvPr id="22533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752600"/>
            <a:ext cx="8382000" cy="4257675"/>
          </a:xfrm>
        </p:spPr>
        <p:txBody>
          <a:bodyPr/>
          <a:lstStyle/>
          <a:p>
            <a:r>
              <a:rPr lang="en-US" sz="2400" dirty="0">
                <a:solidFill>
                  <a:schemeClr val="accent6"/>
                </a:solidFill>
              </a:rPr>
              <a:t>Ancillary data</a:t>
            </a:r>
            <a:r>
              <a:rPr lang="en-US" sz="2400" dirty="0"/>
              <a:t> are those that help scientists and engineers determine </a:t>
            </a:r>
            <a:r>
              <a:rPr lang="en-US" sz="2400" dirty="0">
                <a:solidFill>
                  <a:schemeClr val="accent6"/>
                </a:solidFill>
              </a:rPr>
              <a:t>observation geometry</a:t>
            </a:r>
            <a:r>
              <a:rPr lang="en-US" sz="2400" dirty="0"/>
              <a:t>, such as:</a:t>
            </a:r>
            <a:endParaRPr lang="en-US" dirty="0"/>
          </a:p>
          <a:p>
            <a:pPr marL="642938" lvl="1"/>
            <a:r>
              <a:rPr lang="en-US" dirty="0"/>
              <a:t>where the spacecraft was located	</a:t>
            </a:r>
          </a:p>
          <a:p>
            <a:pPr marL="642938" lvl="1"/>
            <a:r>
              <a:rPr lang="en-US" dirty="0"/>
              <a:t>how the spacecraft and its instruments were oriented (pointed)</a:t>
            </a:r>
          </a:p>
          <a:p>
            <a:pPr marL="642938" lvl="1"/>
            <a:r>
              <a:rPr lang="en-US" dirty="0"/>
              <a:t>what was the location, size, shape and orientation of the target being observed</a:t>
            </a:r>
          </a:p>
          <a:p>
            <a:pPr marL="642938" lvl="1"/>
            <a:r>
              <a:rPr lang="en-US" dirty="0"/>
              <a:t>where on the surface the instrument was looking</a:t>
            </a:r>
          </a:p>
          <a:p>
            <a:pPr marL="992188" lvl="2"/>
            <a:endParaRPr lang="en-US" dirty="0"/>
          </a:p>
          <a:p>
            <a:r>
              <a:rPr lang="en-US" dirty="0"/>
              <a:t>The text above uses past tense, but doing the same functions for future times to support mission planning is equally applicable</a:t>
            </a:r>
          </a:p>
        </p:txBody>
      </p:sp>
      <p:sp>
        <p:nvSpPr>
          <p:cNvPr id="2253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 dirty="0"/>
              <a:t>Overview of SPICE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8878574-D048-D84C-B84F-C749B1F62B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7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>
          <a:xfrm>
            <a:off x="2120900" y="393700"/>
            <a:ext cx="6740525" cy="434975"/>
          </a:xfrm>
        </p:spPr>
        <p:txBody>
          <a:bodyPr/>
          <a:lstStyle/>
          <a:p>
            <a:r>
              <a:rPr lang="en-US" sz="2900" dirty="0"/>
              <a:t>From Where do Ancillary Data Come?</a:t>
            </a:r>
            <a:endParaRPr lang="en-US" dirty="0"/>
          </a:p>
        </p:txBody>
      </p:sp>
      <p:sp>
        <p:nvSpPr>
          <p:cNvPr id="24581" name="Rectangle 3"/>
          <p:cNvSpPr>
            <a:spLocks noGrp="1" noChangeArrowheads="1"/>
          </p:cNvSpPr>
          <p:nvPr>
            <p:ph idx="1"/>
          </p:nvPr>
        </p:nvSpPr>
        <p:spPr>
          <a:xfrm>
            <a:off x="717550" y="1415256"/>
            <a:ext cx="7943850" cy="5181600"/>
          </a:xfrm>
        </p:spPr>
        <p:txBody>
          <a:bodyPr/>
          <a:lstStyle/>
          <a:p>
            <a:pPr>
              <a:lnSpc>
                <a:spcPct val="91000"/>
              </a:lnSpc>
              <a:spcBef>
                <a:spcPct val="46000"/>
              </a:spcBef>
            </a:pPr>
            <a:r>
              <a:rPr lang="en-US" sz="2400" dirty="0"/>
              <a:t>From the spacecraft</a:t>
            </a:r>
          </a:p>
          <a:p>
            <a:pPr>
              <a:lnSpc>
                <a:spcPct val="91000"/>
              </a:lnSpc>
              <a:spcBef>
                <a:spcPct val="46000"/>
              </a:spcBef>
            </a:pPr>
            <a:endParaRPr lang="en-US" sz="2400" dirty="0"/>
          </a:p>
          <a:p>
            <a:pPr>
              <a:lnSpc>
                <a:spcPct val="91000"/>
              </a:lnSpc>
              <a:spcBef>
                <a:spcPct val="46000"/>
              </a:spcBef>
            </a:pPr>
            <a:r>
              <a:rPr lang="en-US" sz="2400" dirty="0"/>
              <a:t>From the mission control center</a:t>
            </a:r>
          </a:p>
          <a:p>
            <a:pPr>
              <a:lnSpc>
                <a:spcPct val="91000"/>
              </a:lnSpc>
              <a:spcBef>
                <a:spcPct val="46000"/>
              </a:spcBef>
            </a:pPr>
            <a:endParaRPr lang="en-US" sz="2400" dirty="0"/>
          </a:p>
          <a:p>
            <a:pPr>
              <a:lnSpc>
                <a:spcPct val="91000"/>
              </a:lnSpc>
              <a:spcBef>
                <a:spcPct val="46000"/>
              </a:spcBef>
            </a:pPr>
            <a:r>
              <a:rPr lang="en-US" sz="2400" dirty="0"/>
              <a:t>From the spacecraft and instrument builders</a:t>
            </a:r>
          </a:p>
          <a:p>
            <a:pPr>
              <a:lnSpc>
                <a:spcPct val="91000"/>
              </a:lnSpc>
              <a:spcBef>
                <a:spcPct val="46000"/>
              </a:spcBef>
            </a:pPr>
            <a:endParaRPr lang="en-US" sz="2400" dirty="0"/>
          </a:p>
          <a:p>
            <a:pPr>
              <a:lnSpc>
                <a:spcPct val="91000"/>
              </a:lnSpc>
              <a:spcBef>
                <a:spcPct val="46000"/>
              </a:spcBef>
            </a:pPr>
            <a:r>
              <a:rPr lang="en-US" sz="2400" dirty="0"/>
              <a:t>From science organizations</a:t>
            </a:r>
          </a:p>
          <a:p>
            <a:pPr marL="0" indent="0">
              <a:lnSpc>
                <a:spcPct val="91000"/>
              </a:lnSpc>
              <a:spcBef>
                <a:spcPct val="46000"/>
              </a:spcBef>
              <a:buNone/>
            </a:pPr>
            <a:endParaRPr lang="en-US" sz="2400" dirty="0"/>
          </a:p>
          <a:p>
            <a:pPr>
              <a:lnSpc>
                <a:spcPct val="91000"/>
              </a:lnSpc>
              <a:spcBef>
                <a:spcPct val="46000"/>
              </a:spcBef>
            </a:pPr>
            <a:r>
              <a:rPr lang="en-US" sz="2400" dirty="0"/>
              <a:t>SPICE is used to organize and package these data in a collection of stable file types–called "kernels”– used by scientists and engineers</a:t>
            </a:r>
          </a:p>
        </p:txBody>
      </p:sp>
      <p:sp>
        <p:nvSpPr>
          <p:cNvPr id="2457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 dirty="0"/>
              <a:t>Overview of SPICE</a:t>
            </a:r>
          </a:p>
        </p:txBody>
      </p:sp>
      <p:pic>
        <p:nvPicPr>
          <p:cNvPr id="2" name="Picture 1" descr="missioncontrolsm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3950" y="2253455"/>
            <a:ext cx="838200" cy="974795"/>
          </a:xfrm>
          <a:prstGeom prst="rect">
            <a:avLst/>
          </a:prstGeom>
        </p:spPr>
      </p:pic>
      <p:pic>
        <p:nvPicPr>
          <p:cNvPr id="3" name="Picture 2" descr="technicia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4150" y="3090843"/>
            <a:ext cx="1066800" cy="1072489"/>
          </a:xfrm>
          <a:prstGeom prst="rect">
            <a:avLst/>
          </a:prstGeom>
        </p:spPr>
      </p:pic>
      <p:pic>
        <p:nvPicPr>
          <p:cNvPr id="4" name="Picture 3" descr="iau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150" y="4463256"/>
            <a:ext cx="968098" cy="609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2101" y="1301221"/>
            <a:ext cx="1083788" cy="685800"/>
          </a:xfrm>
          <a:prstGeom prst="rect">
            <a:avLst/>
          </a:prstGeo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E77AA4-BEE7-FF4E-9CFE-8E114AA8ED1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8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1923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>
          <a:xfrm>
            <a:off x="3686462" y="393700"/>
            <a:ext cx="3564953" cy="505488"/>
          </a:xfrm>
        </p:spPr>
        <p:txBody>
          <a:bodyPr/>
          <a:lstStyle/>
          <a:p>
            <a:r>
              <a:rPr lang="en-US" dirty="0"/>
              <a:t>Why Use SPICE?</a:t>
            </a:r>
          </a:p>
        </p:txBody>
      </p:sp>
      <p:sp>
        <p:nvSpPr>
          <p:cNvPr id="26629" name="Rectangle 3"/>
          <p:cNvSpPr>
            <a:spLocks noGrp="1" noChangeArrowheads="1"/>
          </p:cNvSpPr>
          <p:nvPr>
            <p:ph idx="1"/>
          </p:nvPr>
        </p:nvSpPr>
        <p:spPr>
          <a:xfrm>
            <a:off x="793750" y="1981200"/>
            <a:ext cx="8077200" cy="4251325"/>
          </a:xfrm>
        </p:spPr>
        <p:txBody>
          <a:bodyPr/>
          <a:lstStyle/>
          <a:p>
            <a:pPr>
              <a:spcBef>
                <a:spcPct val="0"/>
              </a:spcBef>
              <a:buSzTx/>
            </a:pPr>
            <a:r>
              <a:rPr lang="en-US" sz="2400" dirty="0"/>
              <a:t>Knowing observation geometry and geometric events is an important element of:</a:t>
            </a:r>
          </a:p>
          <a:p>
            <a:pPr lvl="1">
              <a:spcBef>
                <a:spcPct val="0"/>
              </a:spcBef>
              <a:buSzTx/>
            </a:pPr>
            <a:r>
              <a:rPr lang="en-US" sz="2000" dirty="0"/>
              <a:t>space mission design, </a:t>
            </a:r>
          </a:p>
          <a:p>
            <a:pPr lvl="1">
              <a:spcBef>
                <a:spcPct val="0"/>
              </a:spcBef>
              <a:buSzTx/>
            </a:pPr>
            <a:r>
              <a:rPr lang="en-US" sz="2000" dirty="0"/>
              <a:t>selection of observation opportunities, </a:t>
            </a:r>
          </a:p>
          <a:p>
            <a:pPr lvl="1">
              <a:spcBef>
                <a:spcPct val="0"/>
              </a:spcBef>
              <a:buSzTx/>
            </a:pPr>
            <a:r>
              <a:rPr lang="en-US" sz="2000" dirty="0"/>
              <a:t>analysis of the science data returned from the instruments,</a:t>
            </a:r>
          </a:p>
          <a:p>
            <a:pPr lvl="1">
              <a:spcBef>
                <a:spcPct val="0"/>
              </a:spcBef>
              <a:buSzTx/>
            </a:pPr>
            <a:r>
              <a:rPr lang="en-US" sz="2000" dirty="0"/>
              <a:t>mission engineering activities, and</a:t>
            </a:r>
          </a:p>
          <a:p>
            <a:pPr lvl="1">
              <a:spcBef>
                <a:spcPct val="0"/>
              </a:spcBef>
              <a:buSzTx/>
            </a:pPr>
            <a:r>
              <a:rPr lang="en-US" sz="2000" dirty="0"/>
              <a:t>preparation of science data archives.</a:t>
            </a:r>
          </a:p>
          <a:p>
            <a:pPr>
              <a:spcBef>
                <a:spcPct val="0"/>
              </a:spcBef>
              <a:buSzTx/>
            </a:pPr>
            <a:endParaRPr lang="en-US" sz="2400" dirty="0"/>
          </a:p>
          <a:p>
            <a:pPr>
              <a:spcBef>
                <a:spcPct val="0"/>
              </a:spcBef>
              <a:buSzTx/>
            </a:pPr>
            <a:r>
              <a:rPr lang="en-US" sz="2400" dirty="0"/>
              <a:t>Having a proven, extensive and reusable</a:t>
            </a:r>
            <a:r>
              <a:rPr lang="en-US" sz="2400" dirty="0">
                <a:solidFill>
                  <a:srgbClr val="FF3300"/>
                </a:solidFill>
              </a:rPr>
              <a:t> </a:t>
            </a:r>
            <a:r>
              <a:rPr lang="en-US" sz="2400" dirty="0"/>
              <a:t>means for producing and using ancillary data reduces cost and risk, and can help scientists and engineers achieve more substantive, accurate and timely results.</a:t>
            </a:r>
            <a:endParaRPr lang="en-US" sz="2000" dirty="0"/>
          </a:p>
        </p:txBody>
      </p:sp>
      <p:sp>
        <p:nvSpPr>
          <p:cNvPr id="2662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pPr defTabSz="938213"/>
            <a:r>
              <a:rPr lang="en-US" dirty="0"/>
              <a:t>Overview of SPICE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30B8E4C-00FE-7E49-BE36-C7F67E4DF3B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D263106-ACF7-8442-8C51-E9C8163B2EFC}" type="slidenum">
              <a:rPr lang="en-US" smtClean="0"/>
              <a:pPr>
                <a:defRPr/>
              </a:pPr>
              <a:t>9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02_purpose_scop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02_purpose_scop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02_purpose_scop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_purpose_scop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2_purpose_scop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_purpose_scop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_purpose_scop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_purpose_scop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2_purpose_scop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04_spice_overview.pptx</Template>
  <TotalTime>11302</TotalTime>
  <Words>2249</Words>
  <Application>Microsoft Macintosh PowerPoint</Application>
  <PresentationFormat>Custom</PresentationFormat>
  <Paragraphs>567</Paragraphs>
  <Slides>31</Slides>
  <Notes>25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6" baseType="lpstr">
      <vt:lpstr>Arial</vt:lpstr>
      <vt:lpstr>Arial Black</vt:lpstr>
      <vt:lpstr>Times New Roman</vt:lpstr>
      <vt:lpstr>02_purpose_scope</vt:lpstr>
      <vt:lpstr>Clip</vt:lpstr>
      <vt:lpstr>An Overview of SPICE</vt:lpstr>
      <vt:lpstr>What Can One Do With SPICE?</vt:lpstr>
      <vt:lpstr>What One Can Do With SPICE</vt:lpstr>
      <vt:lpstr>Examples of How SPICE Is Used</vt:lpstr>
      <vt:lpstr>SPICE Pictorial Summary</vt:lpstr>
      <vt:lpstr>PowerPoint Presentation</vt:lpstr>
      <vt:lpstr>How Use Ancillary Data?</vt:lpstr>
      <vt:lpstr>From Where do Ancillary Data Come?</vt:lpstr>
      <vt:lpstr>Why Use SPICE?</vt:lpstr>
      <vt:lpstr>SPICE System Components</vt:lpstr>
      <vt:lpstr>Origin of the SPICE Acronym*</vt:lpstr>
      <vt:lpstr>SPICE Data Overview</vt:lpstr>
      <vt:lpstr>SPICE Kernels Details- 1</vt:lpstr>
      <vt:lpstr>SPICE Kernels Details- 2</vt:lpstr>
      <vt:lpstr>SPICE System Data - 3</vt:lpstr>
      <vt:lpstr>SPICE System Data - 4</vt:lpstr>
      <vt:lpstr>SPICE Toolkit Software</vt:lpstr>
      <vt:lpstr>Using SPICE: Mission Planning Example</vt:lpstr>
      <vt:lpstr>Using SPICE: Science Data Analysis Example</vt:lpstr>
      <vt:lpstr>Using SPICE: Science Data Peer Review Example</vt:lpstr>
      <vt:lpstr>SPICE System Characteristics - 1</vt:lpstr>
      <vt:lpstr>SPICE System Characteristics - 2</vt:lpstr>
      <vt:lpstr>Supported Environments</vt:lpstr>
      <vt:lpstr>What “Vehicle” Types Can Be Supported?</vt:lpstr>
      <vt:lpstr>More Than Just Planetary Science</vt:lpstr>
      <vt:lpstr>History</vt:lpstr>
      <vt:lpstr>Original Purpose for SPICE</vt:lpstr>
      <vt:lpstr>Large Breadth of Use</vt:lpstr>
      <vt:lpstr>Ancillary Data Archives</vt:lpstr>
      <vt:lpstr>SPICE Users</vt:lpstr>
      <vt:lpstr>Building Blocks for Your Applications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Overview of SPICE  </dc:title>
  <cp:lastModifiedBy>Semenov, Boris V (US 392N)</cp:lastModifiedBy>
  <cp:revision>464</cp:revision>
  <cp:lastPrinted>2018-04-24T14:37:30Z</cp:lastPrinted>
  <dcterms:created xsi:type="dcterms:W3CDTF">2010-09-21T19:31:16Z</dcterms:created>
  <dcterms:modified xsi:type="dcterms:W3CDTF">2023-04-09T14:05:17Z</dcterms:modified>
</cp:coreProperties>
</file>