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24"/>
  </p:notesMasterIdLst>
  <p:handoutMasterIdLst>
    <p:handoutMasterId r:id="rId25"/>
  </p:handoutMasterIdLst>
  <p:sldIdLst>
    <p:sldId id="257" r:id="rId2"/>
    <p:sldId id="274" r:id="rId3"/>
    <p:sldId id="284" r:id="rId4"/>
    <p:sldId id="285" r:id="rId5"/>
    <p:sldId id="280" r:id="rId6"/>
    <p:sldId id="256" r:id="rId7"/>
    <p:sldId id="278" r:id="rId8"/>
    <p:sldId id="279" r:id="rId9"/>
    <p:sldId id="259" r:id="rId10"/>
    <p:sldId id="260" r:id="rId11"/>
    <p:sldId id="263" r:id="rId12"/>
    <p:sldId id="266" r:id="rId13"/>
    <p:sldId id="270" r:id="rId14"/>
    <p:sldId id="271" r:id="rId15"/>
    <p:sldId id="267" r:id="rId16"/>
    <p:sldId id="272" r:id="rId17"/>
    <p:sldId id="273" r:id="rId18"/>
    <p:sldId id="282" r:id="rId19"/>
    <p:sldId id="264" r:id="rId20"/>
    <p:sldId id="265" r:id="rId21"/>
    <p:sldId id="286" r:id="rId22"/>
    <p:sldId id="287" r:id="rId23"/>
  </p:sldIdLst>
  <p:sldSz cx="9156700" cy="6870700"/>
  <p:notesSz cx="7010400" cy="9236075"/>
  <p:kinsoku lang="ja-JP" invalStChars="、。，．・：；？！゛゜ヽヾゝゞ々ー’”）〕］｝〉》」』】°‰′″℃￠％ぁぃぅぇぉっゃゅょゎァィゥェォッャュョヮヵヶ!%),.:;?]}｡｣､･ｧｨｩｪｫｬｭｮｯｰﾞﾟ" invalEndChars="‘“（〔［｛〈《「『【￥＄$([\{｢￡"/>
  <p:defaultTextStyle>
    <a:defPPr>
      <a:defRPr lang="en-US"/>
    </a:defPPr>
    <a:lvl1pPr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1pPr>
    <a:lvl2pPr marL="4572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2pPr>
    <a:lvl3pPr marL="9144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3pPr>
    <a:lvl4pPr marL="13716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4pPr>
    <a:lvl5pPr marL="18288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5pPr>
    <a:lvl6pPr marL="2286000" algn="l" defTabSz="457200" rtl="0" eaLnBrk="1" latinLnBrk="0" hangingPunct="1">
      <a:defRPr sz="1200" b="1" kern="1200">
        <a:solidFill>
          <a:schemeClr val="tx1"/>
        </a:solidFill>
        <a:latin typeface="Arial" charset="0"/>
        <a:ea typeface="+mn-ea"/>
        <a:cs typeface="+mn-cs"/>
      </a:defRPr>
    </a:lvl6pPr>
    <a:lvl7pPr marL="2743200" algn="l" defTabSz="457200" rtl="0" eaLnBrk="1" latinLnBrk="0" hangingPunct="1">
      <a:defRPr sz="1200" b="1" kern="1200">
        <a:solidFill>
          <a:schemeClr val="tx1"/>
        </a:solidFill>
        <a:latin typeface="Arial" charset="0"/>
        <a:ea typeface="+mn-ea"/>
        <a:cs typeface="+mn-cs"/>
      </a:defRPr>
    </a:lvl7pPr>
    <a:lvl8pPr marL="3200400" algn="l" defTabSz="457200" rtl="0" eaLnBrk="1" latinLnBrk="0" hangingPunct="1">
      <a:defRPr sz="1200" b="1" kern="1200">
        <a:solidFill>
          <a:schemeClr val="tx1"/>
        </a:solidFill>
        <a:latin typeface="Arial" charset="0"/>
        <a:ea typeface="+mn-ea"/>
        <a:cs typeface="+mn-cs"/>
      </a:defRPr>
    </a:lvl8pPr>
    <a:lvl9pPr marL="3657600" algn="l" defTabSz="457200" rtl="0" eaLnBrk="1" latinLnBrk="0" hangingPunct="1">
      <a:defRPr sz="12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9C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47" autoAdjust="0"/>
    <p:restoredTop sz="99462" autoAdjust="0"/>
  </p:normalViewPr>
  <p:slideViewPr>
    <p:cSldViewPr>
      <p:cViewPr varScale="1">
        <p:scale>
          <a:sx n="103" d="100"/>
          <a:sy n="103" d="100"/>
        </p:scale>
        <p:origin x="184" y="672"/>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50" d="100"/>
          <a:sy n="150" d="100"/>
        </p:scale>
        <p:origin x="-108" y="4734"/>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71419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idx="2"/>
          </p:nvPr>
        </p:nvSpPr>
        <p:spPr bwMode="auto">
          <a:xfrm>
            <a:off x="1228725" y="595313"/>
            <a:ext cx="4567238" cy="3427412"/>
          </a:xfrm>
          <a:prstGeom prst="rect">
            <a:avLst/>
          </a:prstGeom>
          <a:noFill/>
          <a:ln w="12700">
            <a:noFill/>
            <a:miter lim="800000"/>
            <a:headEnd/>
            <a:tailEnd/>
          </a:ln>
        </p:spPr>
      </p:sp>
    </p:spTree>
    <p:extLst>
      <p:ext uri="{BB962C8B-B14F-4D97-AF65-F5344CB8AC3E}">
        <p14:creationId xmlns:p14="http://schemas.microsoft.com/office/powerpoint/2010/main" val="3789232534"/>
      </p:ext>
    </p:extLst>
  </p:cSld>
  <p:clrMap bg1="lt1" tx1="dk1" bg2="lt2" tx2="dk2" accent1="accent1" accent2="accent2" accent3="accent3" accent4="accent4" accent5="accent5" accent6="accent6" hlink="hlink" folHlink="folHlink"/>
  <p:hf hdr="0" ftr="0" dt="0"/>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defRPr/>
            </a:pPr>
            <a:r>
              <a:rPr lang="en-US" sz="1400"/>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defRPr/>
              </a:pPr>
              <a:r>
                <a:rPr lang="en-US" sz="4400" b="0">
                  <a:solidFill>
                    <a:srgbClr val="E30101"/>
                  </a:solidFill>
                </a:rPr>
                <a:t>N</a:t>
              </a:r>
              <a:endParaRPr lang="en-US" sz="4400" b="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defRPr/>
              </a:pPr>
              <a:r>
                <a:rPr lang="en-US" sz="4400" b="0">
                  <a:solidFill>
                    <a:srgbClr val="E30101"/>
                  </a:solidFill>
                </a:rPr>
                <a:t>IF</a:t>
              </a:r>
              <a:endParaRPr lang="en-US" sz="4400" b="0"/>
            </a:p>
          </p:txBody>
        </p:sp>
      </p:grpSp>
      <p:sp>
        <p:nvSpPr>
          <p:cNvPr id="38914"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3891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35BB3F52-38B1-F34B-854A-4E7E3E9CA55F}"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1173DE91-5251-034E-92AC-DC88B32E53DA}"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E678B8E7-B4BF-A649-9736-267B6E52290E}"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31BDB9A8-E66D-534F-A9AF-1F4412D6488E}"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6" name="Rectangle 8"/>
          <p:cNvSpPr>
            <a:spLocks noGrp="1" noChangeArrowheads="1"/>
          </p:cNvSpPr>
          <p:nvPr>
            <p:ph type="sldNum" sz="quarter" idx="11"/>
          </p:nvPr>
        </p:nvSpPr>
        <p:spPr>
          <a:ln/>
        </p:spPr>
        <p:txBody>
          <a:bodyPr/>
          <a:lstStyle>
            <a:lvl1pPr>
              <a:defRPr/>
            </a:lvl1pPr>
          </a:lstStyle>
          <a:p>
            <a:pPr>
              <a:defRPr/>
            </a:pPr>
            <a:fld id="{503A3E31-0AF1-1C4D-B82D-39A3F8C6245B}"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8" name="Rectangle 8"/>
          <p:cNvSpPr>
            <a:spLocks noGrp="1" noChangeArrowheads="1"/>
          </p:cNvSpPr>
          <p:nvPr>
            <p:ph type="sldNum" sz="quarter" idx="11"/>
          </p:nvPr>
        </p:nvSpPr>
        <p:spPr>
          <a:ln/>
        </p:spPr>
        <p:txBody>
          <a:bodyPr/>
          <a:lstStyle>
            <a:lvl1pPr>
              <a:defRPr/>
            </a:lvl1pPr>
          </a:lstStyle>
          <a:p>
            <a:pPr>
              <a:defRPr/>
            </a:pPr>
            <a:fld id="{3A78E256-CE45-4C4D-A2CD-A5454EDAF000}"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4" name="Rectangle 8"/>
          <p:cNvSpPr>
            <a:spLocks noGrp="1" noChangeArrowheads="1"/>
          </p:cNvSpPr>
          <p:nvPr>
            <p:ph type="sldNum" sz="quarter" idx="11"/>
          </p:nvPr>
        </p:nvSpPr>
        <p:spPr>
          <a:ln/>
        </p:spPr>
        <p:txBody>
          <a:bodyPr/>
          <a:lstStyle>
            <a:lvl1pPr>
              <a:defRPr/>
            </a:lvl1pPr>
          </a:lstStyle>
          <a:p>
            <a:pPr>
              <a:defRPr/>
            </a:pPr>
            <a:fld id="{F33F4CCE-57A4-8C47-B49D-0FAE084F92E7}"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3" name="Rectangle 8"/>
          <p:cNvSpPr>
            <a:spLocks noGrp="1" noChangeArrowheads="1"/>
          </p:cNvSpPr>
          <p:nvPr>
            <p:ph type="sldNum" sz="quarter" idx="11"/>
          </p:nvPr>
        </p:nvSpPr>
        <p:spPr>
          <a:ln/>
        </p:spPr>
        <p:txBody>
          <a:bodyPr/>
          <a:lstStyle>
            <a:lvl1pPr>
              <a:defRPr/>
            </a:lvl1pPr>
          </a:lstStyle>
          <a:p>
            <a:pPr>
              <a:defRPr/>
            </a:pPr>
            <a:fld id="{D4F45389-6CD8-F942-BE1E-3BE01C5CC078}"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6" name="Rectangle 8"/>
          <p:cNvSpPr>
            <a:spLocks noGrp="1" noChangeArrowheads="1"/>
          </p:cNvSpPr>
          <p:nvPr>
            <p:ph type="sldNum" sz="quarter" idx="11"/>
          </p:nvPr>
        </p:nvSpPr>
        <p:spPr>
          <a:ln/>
        </p:spPr>
        <p:txBody>
          <a:bodyPr/>
          <a:lstStyle>
            <a:lvl1pPr>
              <a:defRPr/>
            </a:lvl1pPr>
          </a:lstStyle>
          <a:p>
            <a:pPr>
              <a:defRPr/>
            </a:pPr>
            <a:fld id="{EBE89B29-D720-5E4C-903B-5CFB314F8F12}"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Frames Subsystem</a:t>
            </a:r>
          </a:p>
        </p:txBody>
      </p:sp>
      <p:sp>
        <p:nvSpPr>
          <p:cNvPr id="6" name="Rectangle 8"/>
          <p:cNvSpPr>
            <a:spLocks noGrp="1" noChangeArrowheads="1"/>
          </p:cNvSpPr>
          <p:nvPr>
            <p:ph type="sldNum" sz="quarter" idx="11"/>
          </p:nvPr>
        </p:nvSpPr>
        <p:spPr>
          <a:ln/>
        </p:spPr>
        <p:txBody>
          <a:bodyPr/>
          <a:lstStyle>
            <a:lvl1pPr>
              <a:defRPr/>
            </a:lvl1pPr>
          </a:lstStyle>
          <a:p>
            <a:pPr>
              <a:defRPr/>
            </a:pPr>
            <a:fld id="{D4C4C1B7-032D-BD45-995C-B5753452C8D5}"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761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37891"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37892"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defRPr/>
            </a:pPr>
            <a:r>
              <a:rPr lang="en-US" sz="1400"/>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894"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37895"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000"/>
            </a:lvl1pPr>
          </a:lstStyle>
          <a:p>
            <a:pPr>
              <a:defRPr/>
            </a:pPr>
            <a:r>
              <a:rPr lang="en-US"/>
              <a:t>Frames Subsystem</a:t>
            </a:r>
          </a:p>
        </p:txBody>
      </p:sp>
      <p:sp>
        <p:nvSpPr>
          <p:cNvPr id="37896"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a:lvl1pPr>
          </a:lstStyle>
          <a:p>
            <a:pPr>
              <a:defRPr/>
            </a:pPr>
            <a:fld id="{1B20DA01-A801-BF48-818A-94D4DED2F9B8}" type="slidenum">
              <a:rPr lang="en-US"/>
              <a:pPr>
                <a:defRPr/>
              </a:pPr>
              <a:t>‹#›</a:t>
            </a:fld>
            <a:endParaRPr lang="en-US" sz="1400" b="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37898"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7899"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7900"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7901"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7902"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7903"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37904"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7905"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7906"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37907"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37908"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7909"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defRPr/>
              </a:pPr>
              <a:r>
                <a:rPr lang="en-US" sz="4400" b="0">
                  <a:solidFill>
                    <a:srgbClr val="E30101"/>
                  </a:solidFill>
                </a:rPr>
                <a:t>N</a:t>
              </a:r>
              <a:endParaRPr lang="en-US" sz="4400" b="0"/>
            </a:p>
          </p:txBody>
        </p:sp>
        <p:sp>
          <p:nvSpPr>
            <p:cNvPr id="37910"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defRPr/>
              </a:pPr>
              <a:r>
                <a:rPr lang="en-US" sz="4400" b="0">
                  <a:solidFill>
                    <a:srgbClr val="E30101"/>
                  </a:solidFill>
                </a:rPr>
                <a:t>IF</a:t>
              </a:r>
              <a:endParaRPr lang="en-US" sz="4400" b="0"/>
            </a:p>
          </p:txBody>
        </p:sp>
      </p:grpSp>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s://naif.jpl.nasa.gov/naif/utilities.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2930525" y="2271713"/>
            <a:ext cx="3302000" cy="1006475"/>
          </a:xfrm>
        </p:spPr>
        <p:txBody>
          <a:bodyPr/>
          <a:lstStyle/>
          <a:p>
            <a:r>
              <a:rPr lang="en-US" sz="3600" dirty="0"/>
              <a:t>Frames Kernel</a:t>
            </a:r>
            <a:br>
              <a:rPr lang="en-US" sz="3600" dirty="0"/>
            </a:br>
            <a:r>
              <a:rPr lang="en-US" sz="3600" dirty="0"/>
              <a:t>FK</a:t>
            </a:r>
            <a:endParaRPr lang="en-US" dirty="0"/>
          </a:p>
        </p:txBody>
      </p:sp>
      <p:sp>
        <p:nvSpPr>
          <p:cNvPr id="15363" name="Rectangle 3"/>
          <p:cNvSpPr>
            <a:spLocks noGrp="1" noChangeArrowheads="1"/>
          </p:cNvSpPr>
          <p:nvPr>
            <p:ph type="subTitle" idx="1"/>
          </p:nvPr>
        </p:nvSpPr>
        <p:spPr>
          <a:xfrm>
            <a:off x="1371600" y="4724400"/>
            <a:ext cx="6400800" cy="533400"/>
          </a:xfrm>
        </p:spPr>
        <p:txBody>
          <a:bodyPr/>
          <a:lstStyle/>
          <a:p>
            <a:pPr marL="285750" indent="-285750"/>
            <a:r>
              <a:rPr lang="en-US" dirty="0">
                <a:solidFill>
                  <a:schemeClr val="tx2"/>
                </a:solidFill>
              </a:rPr>
              <a:t>April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a:t>Frames Subsystem</a:t>
            </a:r>
          </a:p>
        </p:txBody>
      </p:sp>
      <p:sp>
        <p:nvSpPr>
          <p:cNvPr id="19459" name="Slide Number Placeholder 4"/>
          <p:cNvSpPr>
            <a:spLocks noGrp="1"/>
          </p:cNvSpPr>
          <p:nvPr>
            <p:ph type="sldNum" sz="quarter" idx="11"/>
          </p:nvPr>
        </p:nvSpPr>
        <p:spPr>
          <a:noFill/>
        </p:spPr>
        <p:txBody>
          <a:bodyPr/>
          <a:lstStyle/>
          <a:p>
            <a:fld id="{9ED7BC83-16D3-8340-ABD6-5C353470D238}" type="slidenum">
              <a:rPr lang="en-US" smtClean="0"/>
              <a:pPr/>
              <a:t>10</a:t>
            </a:fld>
            <a:endParaRPr lang="en-US" sz="1400" b="0">
              <a:latin typeface="Times New Roman" charset="0"/>
            </a:endParaRPr>
          </a:p>
        </p:txBody>
      </p:sp>
      <p:sp>
        <p:nvSpPr>
          <p:cNvPr id="19460" name="Rectangle 3"/>
          <p:cNvSpPr>
            <a:spLocks noGrp="1" noChangeArrowheads="1"/>
          </p:cNvSpPr>
          <p:nvPr>
            <p:ph type="body" idx="1"/>
          </p:nvPr>
        </p:nvSpPr>
        <p:spPr>
          <a:xfrm>
            <a:off x="234950" y="1377950"/>
            <a:ext cx="8832850" cy="4959350"/>
          </a:xfrm>
        </p:spPr>
        <p:txBody>
          <a:bodyPr/>
          <a:lstStyle/>
          <a:p>
            <a:pPr>
              <a:lnSpc>
                <a:spcPct val="80000"/>
              </a:lnSpc>
              <a:buFontTx/>
              <a:buNone/>
            </a:pPr>
            <a:r>
              <a:rPr lang="en-US" sz="2000" i="1" dirty="0"/>
              <a:t>					 	  	</a:t>
            </a:r>
          </a:p>
          <a:p>
            <a:pPr>
              <a:lnSpc>
                <a:spcPct val="80000"/>
              </a:lnSpc>
              <a:buFontTx/>
              <a:buNone/>
            </a:pPr>
            <a:r>
              <a:rPr lang="en-US" sz="2000" i="1" u="sng" dirty="0"/>
              <a:t>Frame class</a:t>
            </a:r>
            <a:r>
              <a:rPr lang="en-US" sz="2000" i="1" dirty="0"/>
              <a:t>	</a:t>
            </a:r>
            <a:r>
              <a:rPr lang="en-US" sz="2000" i="1" u="sng" dirty="0"/>
              <a:t>Frame Defined in:</a:t>
            </a:r>
            <a:r>
              <a:rPr lang="en-US" sz="2000" i="1" dirty="0"/>
              <a:t> 	   </a:t>
            </a:r>
            <a:r>
              <a:rPr lang="en-US" sz="2000" i="1" u="sng" dirty="0"/>
              <a:t>Orientation data provided in:</a:t>
            </a:r>
          </a:p>
          <a:p>
            <a:pPr>
              <a:lnSpc>
                <a:spcPct val="80000"/>
              </a:lnSpc>
              <a:buFontTx/>
              <a:buNone/>
            </a:pPr>
            <a:endParaRPr lang="en-US" sz="2000" dirty="0"/>
          </a:p>
          <a:p>
            <a:pPr>
              <a:lnSpc>
                <a:spcPct val="80000"/>
              </a:lnSpc>
              <a:buFontTx/>
              <a:buNone/>
            </a:pPr>
            <a:r>
              <a:rPr lang="en-US" sz="2000" dirty="0"/>
              <a:t>Inertial		Toolkit	software              Toolkit software</a:t>
            </a:r>
          </a:p>
          <a:p>
            <a:pPr>
              <a:lnSpc>
                <a:spcPct val="80000"/>
              </a:lnSpc>
              <a:buFontTx/>
              <a:buNone/>
            </a:pPr>
            <a:r>
              <a:rPr lang="en-US" sz="2000" dirty="0"/>
              <a:t>            </a:t>
            </a:r>
          </a:p>
          <a:p>
            <a:pPr>
              <a:lnSpc>
                <a:spcPct val="80000"/>
              </a:lnSpc>
              <a:buFontTx/>
              <a:buNone/>
            </a:pPr>
            <a:r>
              <a:rPr lang="en-US" sz="2000" dirty="0"/>
              <a:t>Body-fixed	Toolkit software or FK	   PCK (text or binary style)</a:t>
            </a:r>
          </a:p>
          <a:p>
            <a:pPr>
              <a:lnSpc>
                <a:spcPct val="80000"/>
              </a:lnSpc>
              <a:buFontTx/>
              <a:buNone/>
            </a:pPr>
            <a:r>
              <a:rPr lang="en-US" sz="2000" dirty="0"/>
              <a:t>   </a:t>
            </a:r>
          </a:p>
          <a:p>
            <a:pPr>
              <a:lnSpc>
                <a:spcPct val="80000"/>
              </a:lnSpc>
              <a:buFontTx/>
              <a:buNone/>
            </a:pPr>
            <a:r>
              <a:rPr lang="en-US" sz="2000" dirty="0"/>
              <a:t>CK based	FK			   CK</a:t>
            </a:r>
          </a:p>
          <a:p>
            <a:pPr>
              <a:lnSpc>
                <a:spcPct val="80000"/>
              </a:lnSpc>
              <a:buFontTx/>
              <a:buNone/>
            </a:pPr>
            <a:r>
              <a:rPr lang="en-US" sz="2000" dirty="0"/>
              <a:t>   </a:t>
            </a:r>
          </a:p>
          <a:p>
            <a:pPr>
              <a:lnSpc>
                <a:spcPct val="80000"/>
              </a:lnSpc>
              <a:buFontTx/>
              <a:buNone/>
            </a:pPr>
            <a:r>
              <a:rPr lang="en-US" sz="2000" dirty="0"/>
              <a:t>Fixed offset	FK			   FK</a:t>
            </a:r>
          </a:p>
          <a:p>
            <a:pPr>
              <a:lnSpc>
                <a:spcPct val="80000"/>
              </a:lnSpc>
              <a:buFontTx/>
              <a:buNone/>
            </a:pPr>
            <a:endParaRPr lang="en-US" sz="2000" dirty="0"/>
          </a:p>
          <a:p>
            <a:pPr>
              <a:lnSpc>
                <a:spcPct val="80000"/>
              </a:lnSpc>
              <a:spcBef>
                <a:spcPct val="0"/>
              </a:spcBef>
              <a:buFontTx/>
              <a:buNone/>
            </a:pPr>
            <a:r>
              <a:rPr lang="en-US" sz="2000" dirty="0"/>
              <a:t>Dynamic	FK			   Toolkit software, or computed</a:t>
            </a:r>
          </a:p>
          <a:p>
            <a:pPr>
              <a:lnSpc>
                <a:spcPct val="80000"/>
              </a:lnSpc>
              <a:spcBef>
                <a:spcPct val="0"/>
              </a:spcBef>
              <a:buFontTx/>
              <a:buNone/>
            </a:pPr>
            <a:r>
              <a:rPr lang="en-US" sz="2000" dirty="0"/>
              <a:t>						   using FK, SPK, CK, and/or PCK</a:t>
            </a:r>
          </a:p>
          <a:p>
            <a:pPr>
              <a:lnSpc>
                <a:spcPct val="80000"/>
              </a:lnSpc>
              <a:spcBef>
                <a:spcPct val="0"/>
              </a:spcBef>
              <a:buFontTx/>
              <a:buNone/>
            </a:pPr>
            <a:endParaRPr lang="en-US" sz="2000" dirty="0"/>
          </a:p>
          <a:p>
            <a:pPr>
              <a:lnSpc>
                <a:spcPct val="80000"/>
              </a:lnSpc>
              <a:spcBef>
                <a:spcPct val="0"/>
              </a:spcBef>
              <a:buFontTx/>
              <a:buNone/>
            </a:pPr>
            <a:r>
              <a:rPr lang="en-US" sz="2000" dirty="0"/>
              <a:t>Switch		FK			   Toolkit software, or computed</a:t>
            </a:r>
          </a:p>
          <a:p>
            <a:pPr>
              <a:lnSpc>
                <a:spcPct val="80000"/>
              </a:lnSpc>
              <a:spcBef>
                <a:spcPct val="0"/>
              </a:spcBef>
              <a:buNone/>
            </a:pPr>
            <a:r>
              <a:rPr lang="en-US" sz="2000" dirty="0"/>
              <a:t>						   using FK, SPK, CK, and/or PCK</a:t>
            </a:r>
          </a:p>
          <a:p>
            <a:pPr>
              <a:lnSpc>
                <a:spcPct val="80000"/>
              </a:lnSpc>
              <a:spcBef>
                <a:spcPct val="0"/>
              </a:spcBef>
              <a:buFontTx/>
              <a:buNone/>
            </a:pPr>
            <a:endParaRPr lang="en-US" sz="2000" dirty="0"/>
          </a:p>
        </p:txBody>
      </p:sp>
      <p:sp>
        <p:nvSpPr>
          <p:cNvPr id="19461" name="Rectangle 4"/>
          <p:cNvSpPr>
            <a:spLocks noGrp="1" noChangeArrowheads="1"/>
          </p:cNvSpPr>
          <p:nvPr>
            <p:ph type="title"/>
          </p:nvPr>
        </p:nvSpPr>
        <p:spPr>
          <a:xfrm>
            <a:off x="2625193" y="381000"/>
            <a:ext cx="5465238" cy="490391"/>
          </a:xfrm>
        </p:spPr>
        <p:txBody>
          <a:bodyPr/>
          <a:lstStyle/>
          <a:p>
            <a:r>
              <a:rPr lang="en-US" dirty="0"/>
              <a:t>Frame Class Specifications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a:t>Frames Subsystem</a:t>
            </a:r>
          </a:p>
        </p:txBody>
      </p:sp>
      <p:sp>
        <p:nvSpPr>
          <p:cNvPr id="22531" name="Slide Number Placeholder 4"/>
          <p:cNvSpPr>
            <a:spLocks noGrp="1"/>
          </p:cNvSpPr>
          <p:nvPr>
            <p:ph type="sldNum" sz="quarter" idx="11"/>
          </p:nvPr>
        </p:nvSpPr>
        <p:spPr>
          <a:noFill/>
        </p:spPr>
        <p:txBody>
          <a:bodyPr/>
          <a:lstStyle/>
          <a:p>
            <a:fld id="{6D9D2CC3-AD5B-5845-B5FC-A12F68497193}" type="slidenum">
              <a:rPr lang="en-US" smtClean="0"/>
              <a:pPr/>
              <a:t>11</a:t>
            </a:fld>
            <a:endParaRPr lang="en-US" sz="1400" b="0" dirty="0">
              <a:latin typeface="Times New Roman" charset="0"/>
            </a:endParaRPr>
          </a:p>
        </p:txBody>
      </p:sp>
      <p:sp>
        <p:nvSpPr>
          <p:cNvPr id="22532" name="Rectangle 3"/>
          <p:cNvSpPr>
            <a:spLocks noGrp="1" noChangeArrowheads="1"/>
          </p:cNvSpPr>
          <p:nvPr>
            <p:ph type="body" idx="1"/>
          </p:nvPr>
        </p:nvSpPr>
        <p:spPr>
          <a:xfrm>
            <a:off x="768350" y="1530350"/>
            <a:ext cx="7994650" cy="4502150"/>
          </a:xfrm>
        </p:spPr>
        <p:txBody>
          <a:bodyPr/>
          <a:lstStyle/>
          <a:p>
            <a:pPr>
              <a:lnSpc>
                <a:spcPct val="80000"/>
              </a:lnSpc>
            </a:pPr>
            <a:r>
              <a:rPr lang="en-US" sz="2000" dirty="0"/>
              <a:t>Uses the SPICE text kernel standards </a:t>
            </a:r>
          </a:p>
          <a:p>
            <a:pPr>
              <a:lnSpc>
                <a:spcPct val="80000"/>
              </a:lnSpc>
            </a:pPr>
            <a:r>
              <a:rPr lang="en-US" sz="2000" dirty="0"/>
              <a:t>Loaded using the FURNSH routine</a:t>
            </a:r>
          </a:p>
          <a:p>
            <a:pPr>
              <a:lnSpc>
                <a:spcPct val="80000"/>
              </a:lnSpc>
            </a:pPr>
            <a:r>
              <a:rPr lang="en-US" sz="2000" dirty="0"/>
              <a:t>Usually contains comprehensive information about the defined frames in the comment section(s) of the file</a:t>
            </a:r>
          </a:p>
          <a:p>
            <a:pPr>
              <a:lnSpc>
                <a:spcPct val="80000"/>
              </a:lnSpc>
            </a:pPr>
            <a:r>
              <a:rPr lang="en-US" sz="2000" dirty="0"/>
              <a:t>Contains frame definition information consisting of a set of keywords in the data sections of the file. Below are examples defining a CK-based frame and a fixed-offset frame.</a:t>
            </a:r>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r>
              <a:rPr lang="en-US" sz="2000" dirty="0"/>
              <a:t>These examples are discussed in detail in the next few slides</a:t>
            </a:r>
            <a:endParaRPr lang="en-US" dirty="0"/>
          </a:p>
        </p:txBody>
      </p:sp>
      <p:sp>
        <p:nvSpPr>
          <p:cNvPr id="22533" name="Rectangle 5"/>
          <p:cNvSpPr>
            <a:spLocks noGrp="1" noChangeArrowheads="1"/>
          </p:cNvSpPr>
          <p:nvPr>
            <p:ph type="title"/>
          </p:nvPr>
        </p:nvSpPr>
        <p:spPr>
          <a:xfrm>
            <a:off x="2479677" y="381000"/>
            <a:ext cx="5745163" cy="490391"/>
          </a:xfrm>
        </p:spPr>
        <p:txBody>
          <a:bodyPr/>
          <a:lstStyle/>
          <a:p>
            <a:r>
              <a:rPr lang="en-US" dirty="0"/>
              <a:t>Frames Kernel File Overview</a:t>
            </a:r>
          </a:p>
        </p:txBody>
      </p:sp>
      <p:sp>
        <p:nvSpPr>
          <p:cNvPr id="22534" name="Rectangle 3"/>
          <p:cNvSpPr txBox="1">
            <a:spLocks noChangeArrowheads="1"/>
          </p:cNvSpPr>
          <p:nvPr/>
        </p:nvSpPr>
        <p:spPr bwMode="auto">
          <a:xfrm>
            <a:off x="234950" y="4044950"/>
            <a:ext cx="41910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FRAME_DAWN_SPACECRAFT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FRAME_-203000_NAME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    =  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FRAME_-203000_CLASS_ID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CK_-203000_SCLK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CK_-203000_SPK         = -203</a:t>
            </a:r>
          </a:p>
        </p:txBody>
      </p:sp>
      <p:sp>
        <p:nvSpPr>
          <p:cNvPr id="22535" name="Rectangle 3"/>
          <p:cNvSpPr txBox="1">
            <a:spLocks noChangeArrowheads="1"/>
          </p:cNvSpPr>
          <p:nvPr/>
        </p:nvSpPr>
        <p:spPr bwMode="auto">
          <a:xfrm>
            <a:off x="4578350" y="4044950"/>
            <a:ext cx="43434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FRAME_DAWN_FC1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FRAME_-203110_NAME       = 'DAWN_FC1'</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FRAME_-203110_CLASS      =  4</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FRAME_-203110_CLASS_ID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TKFRAME_-203110_RELATIVE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TKFRAME_-203110_SPEC     = 'ANGLES'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TKFRAME_-203110_UNITS    = 'DEGREES'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TKFRAME_-203110_ANGLES   = ( 0.0, 0.0, 0.0 )</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TKFRAME_-203110_AXES     = ( 1,   2,   3   )</a:t>
            </a:r>
          </a:p>
        </p:txBody>
      </p:sp>
      <p:sp>
        <p:nvSpPr>
          <p:cNvPr id="22536" name="TextBox 8"/>
          <p:cNvSpPr txBox="1">
            <a:spLocks noChangeArrowheads="1"/>
          </p:cNvSpPr>
          <p:nvPr/>
        </p:nvSpPr>
        <p:spPr bwMode="auto">
          <a:xfrm>
            <a:off x="1149350" y="3740150"/>
            <a:ext cx="2403222" cy="289823"/>
          </a:xfrm>
          <a:prstGeom prst="rect">
            <a:avLst/>
          </a:prstGeom>
          <a:noFill/>
          <a:ln w="9525">
            <a:noFill/>
            <a:miter lim="800000"/>
            <a:headEnd/>
            <a:tailEnd/>
          </a:ln>
        </p:spPr>
        <p:txBody>
          <a:bodyPr wrap="none">
            <a:prstTxWarp prst="textNoShape">
              <a:avLst/>
            </a:prstTxWarp>
            <a:spAutoFit/>
          </a:bodyPr>
          <a:lstStyle/>
          <a:p>
            <a:r>
              <a:rPr lang="en-US" sz="1400" dirty="0">
                <a:solidFill>
                  <a:schemeClr val="accent2"/>
                </a:solidFill>
              </a:rPr>
              <a:t>CK-based Frame Example</a:t>
            </a:r>
          </a:p>
        </p:txBody>
      </p:sp>
      <p:sp>
        <p:nvSpPr>
          <p:cNvPr id="22537" name="TextBox 9"/>
          <p:cNvSpPr txBox="1">
            <a:spLocks noChangeArrowheads="1"/>
          </p:cNvSpPr>
          <p:nvPr/>
        </p:nvSpPr>
        <p:spPr bwMode="auto">
          <a:xfrm>
            <a:off x="5340350" y="3740150"/>
            <a:ext cx="2582758" cy="289823"/>
          </a:xfrm>
          <a:prstGeom prst="rect">
            <a:avLst/>
          </a:prstGeom>
          <a:noFill/>
          <a:ln w="9525">
            <a:noFill/>
            <a:miter lim="800000"/>
            <a:headEnd/>
            <a:tailEnd/>
          </a:ln>
        </p:spPr>
        <p:txBody>
          <a:bodyPr wrap="none">
            <a:prstTxWarp prst="textNoShape">
              <a:avLst/>
            </a:prstTxWarp>
            <a:spAutoFit/>
          </a:bodyPr>
          <a:lstStyle/>
          <a:p>
            <a:r>
              <a:rPr lang="en-US" sz="1400" dirty="0">
                <a:solidFill>
                  <a:schemeClr val="accent2"/>
                </a:solidFill>
              </a:rPr>
              <a:t>Fixed-offset Frame Example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Frames Subsystem</a:t>
            </a:r>
          </a:p>
        </p:txBody>
      </p:sp>
      <p:sp>
        <p:nvSpPr>
          <p:cNvPr id="23555" name="Slide Number Placeholder 4"/>
          <p:cNvSpPr>
            <a:spLocks noGrp="1"/>
          </p:cNvSpPr>
          <p:nvPr>
            <p:ph type="sldNum" sz="quarter" idx="11"/>
          </p:nvPr>
        </p:nvSpPr>
        <p:spPr>
          <a:noFill/>
        </p:spPr>
        <p:txBody>
          <a:bodyPr/>
          <a:lstStyle/>
          <a:p>
            <a:fld id="{E428CB9E-C01E-894D-92A5-5D7BD94B6DDA}" type="slidenum">
              <a:rPr lang="en-US" smtClean="0"/>
              <a:pPr/>
              <a:t>12</a:t>
            </a:fld>
            <a:endParaRPr lang="en-US" sz="1400" b="0">
              <a:latin typeface="Times New Roman" charset="0"/>
            </a:endParaRPr>
          </a:p>
        </p:txBody>
      </p:sp>
      <p:sp>
        <p:nvSpPr>
          <p:cNvPr id="23556" name="Rectangle 2"/>
          <p:cNvSpPr>
            <a:spLocks noGrp="1" noChangeArrowheads="1"/>
          </p:cNvSpPr>
          <p:nvPr>
            <p:ph type="title"/>
          </p:nvPr>
        </p:nvSpPr>
        <p:spPr>
          <a:xfrm>
            <a:off x="2809875" y="381000"/>
            <a:ext cx="5365750" cy="474663"/>
          </a:xfrm>
        </p:spPr>
        <p:txBody>
          <a:bodyPr/>
          <a:lstStyle/>
          <a:p>
            <a:r>
              <a:rPr lang="en-US"/>
              <a:t>Frame Definition Details - 1</a:t>
            </a:r>
          </a:p>
        </p:txBody>
      </p:sp>
      <p:sp>
        <p:nvSpPr>
          <p:cNvPr id="23557" name="Rectangle 3"/>
          <p:cNvSpPr>
            <a:spLocks noGrp="1" noChangeArrowheads="1"/>
          </p:cNvSpPr>
          <p:nvPr>
            <p:ph type="body" idx="1"/>
          </p:nvPr>
        </p:nvSpPr>
        <p:spPr>
          <a:xfrm>
            <a:off x="463550" y="4141220"/>
            <a:ext cx="8382000" cy="1828800"/>
          </a:xfrm>
        </p:spPr>
        <p:txBody>
          <a:bodyPr/>
          <a:lstStyle/>
          <a:p>
            <a:r>
              <a:rPr lang="en-US" dirty="0"/>
              <a:t>The Frame ID, shown in red in the two examples above, is an integer number used by the SPICE system as a “handle” in buffering and retrieving various parameters associated with a frame. In an FK it “glues together” the keywords defining the frame.</a:t>
            </a:r>
          </a:p>
        </p:txBody>
      </p:sp>
      <p:sp>
        <p:nvSpPr>
          <p:cNvPr id="23558" name="Rectangle 3"/>
          <p:cNvSpPr txBox="1">
            <a:spLocks noChangeArrowheads="1"/>
          </p:cNvSpPr>
          <p:nvPr/>
        </p:nvSpPr>
        <p:spPr bwMode="auto">
          <a:xfrm>
            <a:off x="311150" y="1702820"/>
            <a:ext cx="41148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FRAME_DAWN_SPACECRAFT  = </a:t>
            </a:r>
            <a:r>
              <a:rPr lang="en-US" dirty="0">
                <a:solidFill>
                  <a:srgbClr val="FF0000"/>
                </a:solidFill>
                <a:latin typeface="Courier New" charset="0"/>
                <a:ea typeface="ＭＳ Ｐゴシック" charset="-128"/>
                <a:cs typeface="ＭＳ Ｐゴシック" charset="-128"/>
              </a:rPr>
              <a:t>-203000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-203000</a:t>
            </a:r>
            <a:r>
              <a:rPr lang="en-US" dirty="0">
                <a:latin typeface="Courier New" charset="0"/>
                <a:ea typeface="ＭＳ Ｐゴシック" charset="-128"/>
                <a:cs typeface="ＭＳ Ｐゴシック" charset="-128"/>
              </a:rPr>
              <a:t>_NAME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-203000</a:t>
            </a:r>
            <a:r>
              <a:rPr lang="en-US" dirty="0">
                <a:latin typeface="Courier New" charset="0"/>
                <a:ea typeface="ＭＳ Ｐゴシック" charset="-128"/>
                <a:cs typeface="ＭＳ Ｐゴシック" charset="-128"/>
              </a:rPr>
              <a:t>_CLASS    =  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-203000</a:t>
            </a:r>
            <a:r>
              <a:rPr lang="en-US" dirty="0">
                <a:latin typeface="Courier New" charset="0"/>
                <a:ea typeface="ＭＳ Ｐゴシック" charset="-128"/>
                <a:cs typeface="ＭＳ Ｐゴシック" charset="-128"/>
              </a:rPr>
              <a:t>_CLASS_ID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-203000</a:t>
            </a:r>
            <a:r>
              <a:rPr lang="en-US" dirty="0">
                <a:latin typeface="Courier New" charset="0"/>
                <a:ea typeface="ＭＳ Ｐゴシック" charset="-128"/>
                <a:cs typeface="ＭＳ Ｐゴシック" charset="-128"/>
              </a:rPr>
              <a:t>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CK_-203000_SCLK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a:t>
            </a:r>
            <a:r>
              <a:rPr lang="en-US" dirty="0">
                <a:solidFill>
                  <a:srgbClr val="000000"/>
                </a:solidFill>
                <a:latin typeface="Courier New" charset="0"/>
                <a:ea typeface="ＭＳ Ｐゴシック" charset="-128"/>
                <a:cs typeface="ＭＳ Ｐゴシック" charset="-128"/>
              </a:rPr>
              <a:t>-203000</a:t>
            </a:r>
            <a:r>
              <a:rPr lang="en-US" dirty="0">
                <a:latin typeface="Courier New" charset="0"/>
                <a:ea typeface="ＭＳ Ｐゴシック" charset="-128"/>
                <a:cs typeface="ＭＳ Ｐゴシック" charset="-128"/>
              </a:rPr>
              <a:t>_SPK         = -203</a:t>
            </a:r>
          </a:p>
        </p:txBody>
      </p:sp>
      <p:sp>
        <p:nvSpPr>
          <p:cNvPr id="23559" name="Rectangle 3"/>
          <p:cNvSpPr txBox="1">
            <a:spLocks noChangeArrowheads="1"/>
          </p:cNvSpPr>
          <p:nvPr/>
        </p:nvSpPr>
        <p:spPr bwMode="auto">
          <a:xfrm>
            <a:off x="4578350" y="1702820"/>
            <a:ext cx="43434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FRAME_DAWN_FC1           =  </a:t>
            </a:r>
            <a:r>
              <a:rPr lang="en-US" dirty="0">
                <a:solidFill>
                  <a:srgbClr val="FF0000"/>
                </a:solidFill>
                <a:latin typeface="Courier New" charset="0"/>
                <a:ea typeface="ＭＳ Ｐゴシック" charset="-128"/>
                <a:cs typeface="ＭＳ Ｐゴシック" charset="-128"/>
              </a:rPr>
              <a:t>-203110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_NAME       = 'DAWN_FC1'</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_CLASS      =  4</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_CLASS_ID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a:t>
            </a:r>
            <a:r>
              <a:rPr lang="en-US" dirty="0">
                <a:solidFill>
                  <a:srgbClr val="FF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00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_RELATIVE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00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_SPEC     = 'ANGLES'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00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_UNITS    = 'DEGREES'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00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_ANGLES   = ( 0.0, 0.0, 0.0 )</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000000"/>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_AXES     = ( 1,   2,   3   )</a:t>
            </a:r>
          </a:p>
        </p:txBody>
      </p:sp>
      <p:sp>
        <p:nvSpPr>
          <p:cNvPr id="3" name="TextBox 2"/>
          <p:cNvSpPr txBox="1"/>
          <p:nvPr/>
        </p:nvSpPr>
        <p:spPr>
          <a:xfrm>
            <a:off x="706420" y="1459003"/>
            <a:ext cx="3228693" cy="261610"/>
          </a:xfrm>
          <a:prstGeom prst="rect">
            <a:avLst/>
          </a:prstGeom>
          <a:noFill/>
        </p:spPr>
        <p:txBody>
          <a:bodyPr wrap="none" rtlCol="0">
            <a:spAutoFit/>
          </a:bodyPr>
          <a:lstStyle/>
          <a:p>
            <a:r>
              <a:rPr lang="en-US" dirty="0">
                <a:solidFill>
                  <a:schemeClr val="accent2"/>
                </a:solidFill>
              </a:rPr>
              <a:t>Frame definition for the DAWN spacecraft</a:t>
            </a:r>
          </a:p>
        </p:txBody>
      </p:sp>
      <p:sp>
        <p:nvSpPr>
          <p:cNvPr id="10" name="TextBox 9"/>
          <p:cNvSpPr txBox="1"/>
          <p:nvPr/>
        </p:nvSpPr>
        <p:spPr>
          <a:xfrm>
            <a:off x="4654550" y="1454150"/>
            <a:ext cx="3887152" cy="261610"/>
          </a:xfrm>
          <a:prstGeom prst="rect">
            <a:avLst/>
          </a:prstGeom>
          <a:noFill/>
        </p:spPr>
        <p:txBody>
          <a:bodyPr wrap="none" rtlCol="0">
            <a:spAutoFit/>
          </a:bodyPr>
          <a:lstStyle/>
          <a:p>
            <a:r>
              <a:rPr lang="en-US" dirty="0">
                <a:solidFill>
                  <a:schemeClr val="accent2"/>
                </a:solidFill>
              </a:rPr>
              <a:t>Frame definition for the DAWN Framing Camera #1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a:t>Frames Subsystem</a:t>
            </a:r>
          </a:p>
        </p:txBody>
      </p:sp>
      <p:sp>
        <p:nvSpPr>
          <p:cNvPr id="24579" name="Slide Number Placeholder 4"/>
          <p:cNvSpPr>
            <a:spLocks noGrp="1"/>
          </p:cNvSpPr>
          <p:nvPr>
            <p:ph type="sldNum" sz="quarter" idx="11"/>
          </p:nvPr>
        </p:nvSpPr>
        <p:spPr>
          <a:noFill/>
        </p:spPr>
        <p:txBody>
          <a:bodyPr/>
          <a:lstStyle/>
          <a:p>
            <a:fld id="{00D1189F-DC21-B945-B45E-1D95D17DED27}" type="slidenum">
              <a:rPr lang="en-US" smtClean="0"/>
              <a:pPr/>
              <a:t>13</a:t>
            </a:fld>
            <a:endParaRPr lang="en-US" sz="1400" b="0">
              <a:latin typeface="Times New Roman" charset="0"/>
            </a:endParaRPr>
          </a:p>
        </p:txBody>
      </p:sp>
      <p:sp>
        <p:nvSpPr>
          <p:cNvPr id="24580" name="Rectangle 2"/>
          <p:cNvSpPr>
            <a:spLocks noGrp="1" noChangeArrowheads="1"/>
          </p:cNvSpPr>
          <p:nvPr>
            <p:ph type="title"/>
          </p:nvPr>
        </p:nvSpPr>
        <p:spPr>
          <a:xfrm>
            <a:off x="2809875" y="381000"/>
            <a:ext cx="5418138" cy="490538"/>
          </a:xfrm>
        </p:spPr>
        <p:txBody>
          <a:bodyPr/>
          <a:lstStyle/>
          <a:p>
            <a:r>
              <a:rPr lang="en-US"/>
              <a:t>Frame Definition Details - 2</a:t>
            </a:r>
          </a:p>
        </p:txBody>
      </p:sp>
      <p:sp>
        <p:nvSpPr>
          <p:cNvPr id="24581" name="Rectangle 3"/>
          <p:cNvSpPr>
            <a:spLocks noGrp="1" noChangeArrowheads="1"/>
          </p:cNvSpPr>
          <p:nvPr>
            <p:ph type="body" idx="1"/>
          </p:nvPr>
        </p:nvSpPr>
        <p:spPr>
          <a:xfrm>
            <a:off x="463550" y="3963692"/>
            <a:ext cx="8382000" cy="2667000"/>
          </a:xfrm>
        </p:spPr>
        <p:txBody>
          <a:bodyPr/>
          <a:lstStyle/>
          <a:p>
            <a:r>
              <a:rPr lang="en-US" dirty="0"/>
              <a:t>These keywords</a:t>
            </a:r>
          </a:p>
          <a:p>
            <a:pPr marL="457200" lvl="1" indent="0">
              <a:buNone/>
            </a:pPr>
            <a:r>
              <a:rPr lang="en-US" dirty="0">
                <a:latin typeface="Courier New"/>
                <a:cs typeface="Courier New"/>
              </a:rPr>
              <a:t>FRAME_&lt;name&gt;    = &lt;id&gt;</a:t>
            </a:r>
          </a:p>
          <a:p>
            <a:pPr marL="457200" lvl="1" indent="0">
              <a:buNone/>
            </a:pPr>
            <a:r>
              <a:rPr lang="en-US" dirty="0">
                <a:latin typeface="Courier New"/>
                <a:cs typeface="Courier New"/>
              </a:rPr>
              <a:t>FRAME_&lt;id&gt;_NAME = &lt;name&gt; </a:t>
            </a:r>
          </a:p>
          <a:p>
            <a:pPr marL="0" indent="0">
              <a:buNone/>
            </a:pPr>
            <a:r>
              <a:rPr lang="en-US" dirty="0"/>
              <a:t>establish the association between the name and the ID of the frame.</a:t>
            </a:r>
          </a:p>
        </p:txBody>
      </p:sp>
      <p:sp>
        <p:nvSpPr>
          <p:cNvPr id="24582" name="Rectangle 3"/>
          <p:cNvSpPr txBox="1">
            <a:spLocks noChangeArrowheads="1"/>
          </p:cNvSpPr>
          <p:nvPr/>
        </p:nvSpPr>
        <p:spPr bwMode="auto">
          <a:xfrm>
            <a:off x="311150" y="1677692"/>
            <a:ext cx="41148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solidFill>
                  <a:srgbClr val="FF0000"/>
                </a:solidFill>
                <a:latin typeface="Courier New" charset="0"/>
                <a:ea typeface="ＭＳ Ｐゴシック" charset="-128"/>
                <a:cs typeface="ＭＳ Ｐゴシック" charset="-128"/>
              </a:rPr>
              <a:t>FRAME_DAWN_SPACECRAFT  = -203000</a:t>
            </a:r>
          </a:p>
          <a:p>
            <a:pPr marL="285750" indent="-285750">
              <a:lnSpc>
                <a:spcPct val="80000"/>
              </a:lnSpc>
              <a:spcBef>
                <a:spcPct val="30000"/>
              </a:spcBef>
              <a:buSzPct val="100000"/>
            </a:pPr>
            <a:r>
              <a:rPr lang="en-US" dirty="0">
                <a:solidFill>
                  <a:srgbClr val="FF0000"/>
                </a:solidFill>
                <a:latin typeface="Courier New" charset="0"/>
                <a:ea typeface="ＭＳ Ｐゴシック" charset="-128"/>
                <a:cs typeface="ＭＳ Ｐゴシック" charset="-128"/>
              </a:rPr>
              <a:t>FRAME_-203000_NAME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    =  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FRAME_-203000_CLASS_ID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CK_-203000_SCLK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CK_-203000_SPK         = -203</a:t>
            </a:r>
          </a:p>
        </p:txBody>
      </p:sp>
      <p:sp>
        <p:nvSpPr>
          <p:cNvPr id="24583" name="Rectangle 3"/>
          <p:cNvSpPr txBox="1">
            <a:spLocks noChangeArrowheads="1"/>
          </p:cNvSpPr>
          <p:nvPr/>
        </p:nvSpPr>
        <p:spPr bwMode="auto">
          <a:xfrm>
            <a:off x="4578350" y="1677692"/>
            <a:ext cx="43434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solidFill>
                  <a:srgbClr val="FF0000"/>
                </a:solidFill>
                <a:latin typeface="Courier New" charset="0"/>
                <a:ea typeface="ＭＳ Ｐゴシック" charset="-128"/>
                <a:cs typeface="ＭＳ Ｐゴシック" charset="-128"/>
              </a:rPr>
              <a:t>FRAME_DAWN_FC1           =  -203110</a:t>
            </a:r>
          </a:p>
          <a:p>
            <a:pPr marL="285750" indent="-285750">
              <a:lnSpc>
                <a:spcPct val="80000"/>
              </a:lnSpc>
              <a:spcBef>
                <a:spcPct val="30000"/>
              </a:spcBef>
              <a:buSzPct val="100000"/>
            </a:pPr>
            <a:r>
              <a:rPr lang="en-US" dirty="0">
                <a:solidFill>
                  <a:srgbClr val="FF0000"/>
                </a:solidFill>
                <a:latin typeface="Courier New" charset="0"/>
                <a:ea typeface="ＭＳ Ｐゴシック" charset="-128"/>
                <a:cs typeface="ＭＳ Ｐゴシック" charset="-128"/>
              </a:rPr>
              <a:t>FRAME_-203110_NAME       = 'DAWN_FC1'</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FRAME_-203110_CLASS      =  4</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FRAME_-203110_CLASS_ID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TKFRAME_-203110_RELATIVE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TKFRAME_-203110_SPEC     = 'ANGLES'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TKFRAME_-203110_UNITS    = 'DEGREES'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TKFRAME_-203110_ANGLES   = ( 0.0, 0.0, 0.0 )</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TKFRAME_-203110_AXES     = ( 1,   2,   3   )</a:t>
            </a:r>
          </a:p>
        </p:txBody>
      </p:sp>
      <p:sp>
        <p:nvSpPr>
          <p:cNvPr id="8" name="TextBox 7"/>
          <p:cNvSpPr txBox="1"/>
          <p:nvPr/>
        </p:nvSpPr>
        <p:spPr>
          <a:xfrm>
            <a:off x="706420" y="1459003"/>
            <a:ext cx="3228693" cy="261610"/>
          </a:xfrm>
          <a:prstGeom prst="rect">
            <a:avLst/>
          </a:prstGeom>
          <a:noFill/>
        </p:spPr>
        <p:txBody>
          <a:bodyPr wrap="none" rtlCol="0">
            <a:spAutoFit/>
          </a:bodyPr>
          <a:lstStyle/>
          <a:p>
            <a:r>
              <a:rPr lang="en-US" dirty="0">
                <a:solidFill>
                  <a:schemeClr val="accent2"/>
                </a:solidFill>
              </a:rPr>
              <a:t>Frame definition for the DAWN spacecraft</a:t>
            </a:r>
          </a:p>
        </p:txBody>
      </p:sp>
      <p:sp>
        <p:nvSpPr>
          <p:cNvPr id="9" name="TextBox 8"/>
          <p:cNvSpPr txBox="1"/>
          <p:nvPr/>
        </p:nvSpPr>
        <p:spPr>
          <a:xfrm>
            <a:off x="4654550" y="1454150"/>
            <a:ext cx="3887152" cy="261610"/>
          </a:xfrm>
          <a:prstGeom prst="rect">
            <a:avLst/>
          </a:prstGeom>
          <a:noFill/>
        </p:spPr>
        <p:txBody>
          <a:bodyPr wrap="none" rtlCol="0">
            <a:spAutoFit/>
          </a:bodyPr>
          <a:lstStyle/>
          <a:p>
            <a:r>
              <a:rPr lang="en-US" dirty="0">
                <a:solidFill>
                  <a:schemeClr val="accent2"/>
                </a:solidFill>
              </a:rPr>
              <a:t>Frame definition for the DAWN Framing Camera #1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a:t>Frames Subsystem</a:t>
            </a:r>
          </a:p>
        </p:txBody>
      </p:sp>
      <p:sp>
        <p:nvSpPr>
          <p:cNvPr id="25603" name="Slide Number Placeholder 4"/>
          <p:cNvSpPr>
            <a:spLocks noGrp="1"/>
          </p:cNvSpPr>
          <p:nvPr>
            <p:ph type="sldNum" sz="quarter" idx="11"/>
          </p:nvPr>
        </p:nvSpPr>
        <p:spPr>
          <a:noFill/>
        </p:spPr>
        <p:txBody>
          <a:bodyPr/>
          <a:lstStyle/>
          <a:p>
            <a:fld id="{AD47DF2F-B0A7-6F48-9048-0015C76CDE09}" type="slidenum">
              <a:rPr lang="en-US" smtClean="0"/>
              <a:pPr/>
              <a:t>14</a:t>
            </a:fld>
            <a:endParaRPr lang="en-US" sz="1400" b="0">
              <a:latin typeface="Times New Roman" charset="0"/>
            </a:endParaRPr>
          </a:p>
        </p:txBody>
      </p:sp>
      <p:sp>
        <p:nvSpPr>
          <p:cNvPr id="25604" name="Rectangle 2"/>
          <p:cNvSpPr>
            <a:spLocks noGrp="1" noChangeArrowheads="1"/>
          </p:cNvSpPr>
          <p:nvPr>
            <p:ph type="title"/>
          </p:nvPr>
        </p:nvSpPr>
        <p:spPr>
          <a:xfrm>
            <a:off x="2809875" y="381000"/>
            <a:ext cx="5418138" cy="490538"/>
          </a:xfrm>
        </p:spPr>
        <p:txBody>
          <a:bodyPr/>
          <a:lstStyle/>
          <a:p>
            <a:r>
              <a:rPr lang="en-US"/>
              <a:t>Frame Definition Details - 3</a:t>
            </a:r>
          </a:p>
        </p:txBody>
      </p:sp>
      <p:sp>
        <p:nvSpPr>
          <p:cNvPr id="25605" name="Rectangle 3"/>
          <p:cNvSpPr>
            <a:spLocks noGrp="1" noChangeArrowheads="1"/>
          </p:cNvSpPr>
          <p:nvPr>
            <p:ph type="body" idx="1"/>
          </p:nvPr>
        </p:nvSpPr>
        <p:spPr>
          <a:xfrm>
            <a:off x="463550" y="3977725"/>
            <a:ext cx="8382000" cy="2667000"/>
          </a:xfrm>
        </p:spPr>
        <p:txBody>
          <a:bodyPr/>
          <a:lstStyle/>
          <a:p>
            <a:r>
              <a:rPr lang="en-US" dirty="0"/>
              <a:t>The FRAME…CLASS keyword specifies the method by which the frame is related to its base frame</a:t>
            </a:r>
          </a:p>
          <a:p>
            <a:r>
              <a:rPr lang="en-US" dirty="0"/>
              <a:t>This keyword is set to:</a:t>
            </a:r>
          </a:p>
          <a:p>
            <a:pPr marL="914400" lvl="2" indent="0">
              <a:buNone/>
            </a:pPr>
            <a:r>
              <a:rPr lang="en-US" dirty="0"/>
              <a:t>1,  for inertial frames</a:t>
            </a:r>
          </a:p>
          <a:p>
            <a:pPr lvl="1">
              <a:buFontTx/>
              <a:buNone/>
            </a:pPr>
            <a:r>
              <a:rPr lang="en-US" dirty="0"/>
              <a:t>		2,  for PCK-based frames</a:t>
            </a:r>
          </a:p>
          <a:p>
            <a:pPr lvl="1">
              <a:buFontTx/>
              <a:buNone/>
            </a:pPr>
            <a:r>
              <a:rPr lang="en-US" dirty="0"/>
              <a:t>		3,  for CK-based frames</a:t>
            </a:r>
          </a:p>
          <a:p>
            <a:pPr lvl="1">
              <a:buFontTx/>
              <a:buNone/>
            </a:pPr>
            <a:r>
              <a:rPr lang="en-US" dirty="0"/>
              <a:t>		4,  for fixed-offset frames</a:t>
            </a:r>
          </a:p>
          <a:p>
            <a:pPr lvl="1">
              <a:buFontTx/>
              <a:buNone/>
            </a:pPr>
            <a:r>
              <a:rPr lang="en-US" dirty="0"/>
              <a:t>		5,  for dynamic frames</a:t>
            </a:r>
          </a:p>
        </p:txBody>
      </p:sp>
      <p:sp>
        <p:nvSpPr>
          <p:cNvPr id="25606" name="Rectangle 3"/>
          <p:cNvSpPr txBox="1">
            <a:spLocks noChangeArrowheads="1"/>
          </p:cNvSpPr>
          <p:nvPr/>
        </p:nvSpPr>
        <p:spPr bwMode="auto">
          <a:xfrm>
            <a:off x="311150" y="1691725"/>
            <a:ext cx="41148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FRAME_DAWN_SPACECRAFT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FRAME_-203000_NAME     = 'DAWN_SPACECRAFT'</a:t>
            </a:r>
          </a:p>
          <a:p>
            <a:pPr marL="285750" indent="-285750">
              <a:lnSpc>
                <a:spcPct val="80000"/>
              </a:lnSpc>
              <a:spcBef>
                <a:spcPct val="30000"/>
              </a:spcBef>
              <a:buSzPct val="100000"/>
            </a:pPr>
            <a:r>
              <a:rPr lang="en-US" dirty="0">
                <a:solidFill>
                  <a:srgbClr val="FF0000"/>
                </a:solidFill>
                <a:latin typeface="Courier New" charset="0"/>
                <a:ea typeface="ＭＳ Ｐゴシック" charset="-128"/>
                <a:cs typeface="ＭＳ Ｐゴシック" charset="-128"/>
              </a:rPr>
              <a:t>FRAME_-203000_CLASS    =  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FRAME_-203000_CLASS_ID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CK_-203000_SCLK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CK_-203000_SPK         = -203</a:t>
            </a:r>
          </a:p>
        </p:txBody>
      </p:sp>
      <p:sp>
        <p:nvSpPr>
          <p:cNvPr id="25607" name="Rectangle 3"/>
          <p:cNvSpPr txBox="1">
            <a:spLocks noChangeArrowheads="1"/>
          </p:cNvSpPr>
          <p:nvPr/>
        </p:nvSpPr>
        <p:spPr bwMode="auto">
          <a:xfrm>
            <a:off x="4578350" y="1691725"/>
            <a:ext cx="43434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FRAME_DAWN_FC1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FRAME_-203110_NAME       = 'DAWN_FC1'</a:t>
            </a:r>
          </a:p>
          <a:p>
            <a:pPr marL="285750" indent="-285750">
              <a:lnSpc>
                <a:spcPct val="80000"/>
              </a:lnSpc>
              <a:spcBef>
                <a:spcPct val="30000"/>
              </a:spcBef>
              <a:buSzPct val="100000"/>
            </a:pPr>
            <a:r>
              <a:rPr lang="en-US" dirty="0">
                <a:solidFill>
                  <a:srgbClr val="FF0000"/>
                </a:solidFill>
                <a:latin typeface="Courier New" charset="0"/>
                <a:ea typeface="ＭＳ Ｐゴシック" charset="-128"/>
                <a:cs typeface="ＭＳ Ｐゴシック" charset="-128"/>
              </a:rPr>
              <a:t>FRAME_-203110_CLASS      =  4</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FRAME_-203110_CLASS_ID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TKFRAME_-203110_RELATIVE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TKFRAME_-203110_SPEC     = 'ANGLES'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TKFRAME_-203110_UNITS    = 'DEGREES'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TKFRAME_-203110_ANGLES   = ( 0.0, 0.0, 0.0 )</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TKFRAME_-203110_AXES     = ( 1,   2,   3   )</a:t>
            </a:r>
          </a:p>
        </p:txBody>
      </p:sp>
      <p:sp>
        <p:nvSpPr>
          <p:cNvPr id="8" name="TextBox 7"/>
          <p:cNvSpPr txBox="1"/>
          <p:nvPr/>
        </p:nvSpPr>
        <p:spPr>
          <a:xfrm>
            <a:off x="706420" y="1459003"/>
            <a:ext cx="3228693" cy="261610"/>
          </a:xfrm>
          <a:prstGeom prst="rect">
            <a:avLst/>
          </a:prstGeom>
          <a:noFill/>
        </p:spPr>
        <p:txBody>
          <a:bodyPr wrap="none" rtlCol="0">
            <a:spAutoFit/>
          </a:bodyPr>
          <a:lstStyle/>
          <a:p>
            <a:r>
              <a:rPr lang="en-US" dirty="0">
                <a:solidFill>
                  <a:schemeClr val="accent2"/>
                </a:solidFill>
              </a:rPr>
              <a:t>Frame definition for the DAWN spacecraft</a:t>
            </a:r>
          </a:p>
        </p:txBody>
      </p:sp>
      <p:sp>
        <p:nvSpPr>
          <p:cNvPr id="9" name="TextBox 8"/>
          <p:cNvSpPr txBox="1"/>
          <p:nvPr/>
        </p:nvSpPr>
        <p:spPr>
          <a:xfrm>
            <a:off x="4654550" y="1454150"/>
            <a:ext cx="3887152" cy="261610"/>
          </a:xfrm>
          <a:prstGeom prst="rect">
            <a:avLst/>
          </a:prstGeom>
          <a:noFill/>
        </p:spPr>
        <p:txBody>
          <a:bodyPr wrap="none" rtlCol="0">
            <a:spAutoFit/>
          </a:bodyPr>
          <a:lstStyle/>
          <a:p>
            <a:r>
              <a:rPr lang="en-US" dirty="0">
                <a:solidFill>
                  <a:schemeClr val="accent2"/>
                </a:solidFill>
              </a:rPr>
              <a:t>Frame definition for the DAWN Framing Camera #1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a:t>Frames Subsystem</a:t>
            </a:r>
          </a:p>
        </p:txBody>
      </p:sp>
      <p:sp>
        <p:nvSpPr>
          <p:cNvPr id="26627" name="Slide Number Placeholder 4"/>
          <p:cNvSpPr>
            <a:spLocks noGrp="1"/>
          </p:cNvSpPr>
          <p:nvPr>
            <p:ph type="sldNum" sz="quarter" idx="11"/>
          </p:nvPr>
        </p:nvSpPr>
        <p:spPr>
          <a:noFill/>
        </p:spPr>
        <p:txBody>
          <a:bodyPr/>
          <a:lstStyle/>
          <a:p>
            <a:fld id="{761BB8B0-F612-624C-93B0-51B891F04F95}" type="slidenum">
              <a:rPr lang="en-US" smtClean="0"/>
              <a:pPr/>
              <a:t>15</a:t>
            </a:fld>
            <a:endParaRPr lang="en-US" sz="1400" b="0">
              <a:latin typeface="Times New Roman" charset="0"/>
            </a:endParaRPr>
          </a:p>
        </p:txBody>
      </p:sp>
      <p:sp>
        <p:nvSpPr>
          <p:cNvPr id="26628" name="Rectangle 2"/>
          <p:cNvSpPr>
            <a:spLocks noGrp="1" noChangeArrowheads="1"/>
          </p:cNvSpPr>
          <p:nvPr>
            <p:ph type="title"/>
          </p:nvPr>
        </p:nvSpPr>
        <p:spPr>
          <a:xfrm>
            <a:off x="2808288" y="381000"/>
            <a:ext cx="5418137" cy="490538"/>
          </a:xfrm>
        </p:spPr>
        <p:txBody>
          <a:bodyPr/>
          <a:lstStyle/>
          <a:p>
            <a:r>
              <a:rPr lang="en-US"/>
              <a:t>Frame Definition Details - 4</a:t>
            </a:r>
          </a:p>
        </p:txBody>
      </p:sp>
      <p:sp>
        <p:nvSpPr>
          <p:cNvPr id="26629" name="Rectangle 3"/>
          <p:cNvSpPr>
            <a:spLocks noGrp="1" noChangeArrowheads="1"/>
          </p:cNvSpPr>
          <p:nvPr>
            <p:ph type="body" idx="1"/>
          </p:nvPr>
        </p:nvSpPr>
        <p:spPr>
          <a:xfrm>
            <a:off x="463550" y="3963692"/>
            <a:ext cx="8382000" cy="2743200"/>
          </a:xfrm>
        </p:spPr>
        <p:txBody>
          <a:bodyPr/>
          <a:lstStyle/>
          <a:p>
            <a:pPr>
              <a:lnSpc>
                <a:spcPct val="80000"/>
              </a:lnSpc>
            </a:pPr>
            <a:r>
              <a:rPr lang="en-US" sz="1800"/>
              <a:t>The FRAME…CLASS_ID is the number that connects a frame with the orientation data for it.</a:t>
            </a:r>
          </a:p>
          <a:p>
            <a:pPr lvl="1">
              <a:lnSpc>
                <a:spcPct val="80000"/>
              </a:lnSpc>
            </a:pPr>
            <a:r>
              <a:rPr lang="en-US" sz="1400"/>
              <a:t>For body-fixed frames the CLASS_ID is the ID of the natural body. It is used as input to PCK routines called by the Frame subsystem to compute orientation of the frame.</a:t>
            </a:r>
          </a:p>
          <a:p>
            <a:pPr lvl="2">
              <a:lnSpc>
                <a:spcPct val="80000"/>
              </a:lnSpc>
            </a:pPr>
            <a:r>
              <a:rPr lang="en-US" sz="1400"/>
              <a:t>The Frame ID and CLASS_ID are </a:t>
            </a:r>
            <a:r>
              <a:rPr lang="en-US" sz="1400" u="sng"/>
              <a:t>not</a:t>
            </a:r>
            <a:r>
              <a:rPr lang="en-US" sz="1400"/>
              <a:t> the same for the body-fixed frames defined in the Toolkit but they </a:t>
            </a:r>
            <a:r>
              <a:rPr lang="en-US" sz="1400" u="sng"/>
              <a:t>can</a:t>
            </a:r>
            <a:r>
              <a:rPr lang="en-US" sz="1400"/>
              <a:t> be the same for frames defined in FK files.</a:t>
            </a:r>
          </a:p>
          <a:p>
            <a:pPr lvl="1">
              <a:lnSpc>
                <a:spcPct val="80000"/>
              </a:lnSpc>
            </a:pPr>
            <a:r>
              <a:rPr lang="en-US" sz="1400"/>
              <a:t>For CK-based frames the CLASS_ID is the CK structure ID. It is used as input to CK routines called by the Frame subsystem to compute orientation of the frame.</a:t>
            </a:r>
          </a:p>
          <a:p>
            <a:pPr lvl="2">
              <a:lnSpc>
                <a:spcPct val="80000"/>
              </a:lnSpc>
            </a:pPr>
            <a:r>
              <a:rPr lang="en-US" sz="1400"/>
              <a:t>Usually the CLASS_ID of a CK-based frame is the same as the frame ID, but this is not required.</a:t>
            </a:r>
          </a:p>
          <a:p>
            <a:pPr lvl="1">
              <a:lnSpc>
                <a:spcPct val="80000"/>
              </a:lnSpc>
            </a:pPr>
            <a:r>
              <a:rPr lang="en-US" sz="1400"/>
              <a:t>For fixed offset and dynamic frames the CLASS_ID is the ID that is used to retrieve the frame definition keywords. </a:t>
            </a:r>
          </a:p>
          <a:p>
            <a:pPr lvl="2">
              <a:lnSpc>
                <a:spcPct val="80000"/>
              </a:lnSpc>
            </a:pPr>
            <a:r>
              <a:rPr lang="en-US" sz="1400"/>
              <a:t>The CLASS_ID of a fixed offset or dynamic frame is the same as the frame ID.</a:t>
            </a:r>
          </a:p>
        </p:txBody>
      </p:sp>
      <p:sp>
        <p:nvSpPr>
          <p:cNvPr id="26630" name="Rectangle 3"/>
          <p:cNvSpPr txBox="1">
            <a:spLocks noChangeArrowheads="1"/>
          </p:cNvSpPr>
          <p:nvPr/>
        </p:nvSpPr>
        <p:spPr bwMode="auto">
          <a:xfrm>
            <a:off x="311150" y="1682750"/>
            <a:ext cx="41148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FRAME_DAWN_SPACECRAFT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FRAME_-203000_NAME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    =  3</a:t>
            </a:r>
          </a:p>
          <a:p>
            <a:pPr marL="285750" indent="-285750">
              <a:lnSpc>
                <a:spcPct val="80000"/>
              </a:lnSpc>
              <a:spcBef>
                <a:spcPct val="30000"/>
              </a:spcBef>
              <a:buSzPct val="100000"/>
            </a:pPr>
            <a:r>
              <a:rPr lang="en-US" dirty="0">
                <a:solidFill>
                  <a:schemeClr val="accent1"/>
                </a:solidFill>
                <a:latin typeface="Courier New" charset="0"/>
                <a:ea typeface="ＭＳ Ｐゴシック" charset="-128"/>
                <a:cs typeface="ＭＳ Ｐゴシック" charset="-128"/>
              </a:rPr>
              <a:t>FRAME_-203000_CLASS_ID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a:t>
            </a:r>
            <a:r>
              <a:rPr lang="en-US" dirty="0">
                <a:solidFill>
                  <a:schemeClr val="accent1"/>
                </a:solidFill>
                <a:latin typeface="Courier New" charset="0"/>
                <a:ea typeface="ＭＳ Ｐゴシック" charset="-128"/>
                <a:cs typeface="ＭＳ Ｐゴシック" charset="-128"/>
              </a:rPr>
              <a:t>-203000</a:t>
            </a:r>
            <a:r>
              <a:rPr lang="en-US" dirty="0">
                <a:latin typeface="Courier New" charset="0"/>
                <a:ea typeface="ＭＳ Ｐゴシック" charset="-128"/>
                <a:cs typeface="ＭＳ Ｐゴシック" charset="-128"/>
              </a:rPr>
              <a:t>_SCLK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a:t>
            </a:r>
            <a:r>
              <a:rPr lang="en-US" dirty="0">
                <a:solidFill>
                  <a:srgbClr val="FC0128"/>
                </a:solidFill>
                <a:latin typeface="Courier New" charset="0"/>
                <a:ea typeface="ＭＳ Ｐゴシック" charset="-128"/>
                <a:cs typeface="ＭＳ Ｐゴシック" charset="-128"/>
              </a:rPr>
              <a:t>-203000</a:t>
            </a:r>
            <a:r>
              <a:rPr lang="en-US" dirty="0">
                <a:latin typeface="Courier New" charset="0"/>
                <a:ea typeface="ＭＳ Ｐゴシック" charset="-128"/>
                <a:cs typeface="ＭＳ Ｐゴシック" charset="-128"/>
              </a:rPr>
              <a:t>_SPK         = -203</a:t>
            </a:r>
          </a:p>
        </p:txBody>
      </p:sp>
      <p:sp>
        <p:nvSpPr>
          <p:cNvPr id="26631" name="Rectangle 3"/>
          <p:cNvSpPr txBox="1">
            <a:spLocks noChangeArrowheads="1"/>
          </p:cNvSpPr>
          <p:nvPr/>
        </p:nvSpPr>
        <p:spPr bwMode="auto">
          <a:xfrm>
            <a:off x="4578350" y="1677692"/>
            <a:ext cx="43434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FRAME_DAWN_FC1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FRAME_-203110_NAME       = 'DAWN_FC1'</a:t>
            </a:r>
          </a:p>
          <a:p>
            <a:pPr marL="285750" indent="-285750">
              <a:lnSpc>
                <a:spcPct val="80000"/>
              </a:lnSpc>
              <a:spcBef>
                <a:spcPct val="30000"/>
              </a:spcBef>
              <a:buSzPct val="100000"/>
            </a:pPr>
            <a:r>
              <a:rPr lang="en-US" dirty="0">
                <a:solidFill>
                  <a:srgbClr val="000000"/>
                </a:solidFill>
                <a:latin typeface="Courier New" charset="0"/>
                <a:ea typeface="ＭＳ Ｐゴシック" charset="-128"/>
                <a:cs typeface="ＭＳ Ｐゴシック" charset="-128"/>
              </a:rPr>
              <a:t>FRAME_-203110_CLASS      =  4</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FRAME_-203110_CLASS_ID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FC0128"/>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_RELATIVE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FC0128"/>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_SPEC     = 'ANGLES'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FC0128"/>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_UNITS    = 'DEGREES'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FC0128"/>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_ANGLES   = ( 0.0, 0.0, 0.0 )</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a:t>
            </a:r>
            <a:r>
              <a:rPr lang="en-US" dirty="0">
                <a:solidFill>
                  <a:srgbClr val="FC0128"/>
                </a:solidFill>
                <a:latin typeface="Courier New" charset="0"/>
                <a:ea typeface="ＭＳ Ｐゴシック" charset="-128"/>
                <a:cs typeface="ＭＳ Ｐゴシック" charset="-128"/>
              </a:rPr>
              <a:t>-203110</a:t>
            </a:r>
            <a:r>
              <a:rPr lang="en-US" dirty="0">
                <a:latin typeface="Courier New" charset="0"/>
                <a:ea typeface="ＭＳ Ｐゴシック" charset="-128"/>
                <a:cs typeface="ＭＳ Ｐゴシック" charset="-128"/>
              </a:rPr>
              <a:t>_AXES     = ( 1,   2,   3   )</a:t>
            </a:r>
          </a:p>
        </p:txBody>
      </p:sp>
      <p:sp>
        <p:nvSpPr>
          <p:cNvPr id="8" name="TextBox 7"/>
          <p:cNvSpPr txBox="1"/>
          <p:nvPr/>
        </p:nvSpPr>
        <p:spPr>
          <a:xfrm>
            <a:off x="706420" y="1459003"/>
            <a:ext cx="3228693" cy="261610"/>
          </a:xfrm>
          <a:prstGeom prst="rect">
            <a:avLst/>
          </a:prstGeom>
          <a:noFill/>
        </p:spPr>
        <p:txBody>
          <a:bodyPr wrap="none" rtlCol="0">
            <a:spAutoFit/>
          </a:bodyPr>
          <a:lstStyle/>
          <a:p>
            <a:r>
              <a:rPr lang="en-US" dirty="0">
                <a:solidFill>
                  <a:schemeClr val="accent2"/>
                </a:solidFill>
              </a:rPr>
              <a:t>Frame definition for the DAWN spacecraft</a:t>
            </a:r>
          </a:p>
        </p:txBody>
      </p:sp>
      <p:sp>
        <p:nvSpPr>
          <p:cNvPr id="9" name="TextBox 8"/>
          <p:cNvSpPr txBox="1"/>
          <p:nvPr/>
        </p:nvSpPr>
        <p:spPr>
          <a:xfrm>
            <a:off x="4654550" y="1454150"/>
            <a:ext cx="3887152" cy="261610"/>
          </a:xfrm>
          <a:prstGeom prst="rect">
            <a:avLst/>
          </a:prstGeom>
          <a:noFill/>
        </p:spPr>
        <p:txBody>
          <a:bodyPr wrap="none" rtlCol="0">
            <a:spAutoFit/>
          </a:bodyPr>
          <a:lstStyle/>
          <a:p>
            <a:r>
              <a:rPr lang="en-US" dirty="0">
                <a:solidFill>
                  <a:schemeClr val="accent2"/>
                </a:solidFill>
              </a:rPr>
              <a:t>Frame definition for the DAWN Framing Camera #1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Frames Subsystem</a:t>
            </a:r>
          </a:p>
        </p:txBody>
      </p:sp>
      <p:sp>
        <p:nvSpPr>
          <p:cNvPr id="27651" name="Slide Number Placeholder 4"/>
          <p:cNvSpPr>
            <a:spLocks noGrp="1"/>
          </p:cNvSpPr>
          <p:nvPr>
            <p:ph type="sldNum" sz="quarter" idx="11"/>
          </p:nvPr>
        </p:nvSpPr>
        <p:spPr>
          <a:noFill/>
        </p:spPr>
        <p:txBody>
          <a:bodyPr/>
          <a:lstStyle/>
          <a:p>
            <a:fld id="{3D11FD87-6089-DF45-92A4-138B6D72D377}" type="slidenum">
              <a:rPr lang="en-US" smtClean="0"/>
              <a:pPr/>
              <a:t>16</a:t>
            </a:fld>
            <a:endParaRPr lang="en-US" sz="1400" b="0">
              <a:latin typeface="Times New Roman" charset="0"/>
            </a:endParaRPr>
          </a:p>
        </p:txBody>
      </p:sp>
      <p:sp>
        <p:nvSpPr>
          <p:cNvPr id="27652" name="Rectangle 2"/>
          <p:cNvSpPr>
            <a:spLocks noGrp="1" noChangeArrowheads="1"/>
          </p:cNvSpPr>
          <p:nvPr>
            <p:ph type="title"/>
          </p:nvPr>
        </p:nvSpPr>
        <p:spPr>
          <a:xfrm>
            <a:off x="2808288" y="381000"/>
            <a:ext cx="5418137" cy="490538"/>
          </a:xfrm>
        </p:spPr>
        <p:txBody>
          <a:bodyPr/>
          <a:lstStyle/>
          <a:p>
            <a:r>
              <a:rPr lang="en-US"/>
              <a:t>Frame Definition Details - 5</a:t>
            </a:r>
          </a:p>
        </p:txBody>
      </p:sp>
      <p:sp>
        <p:nvSpPr>
          <p:cNvPr id="27653" name="Rectangle 3"/>
          <p:cNvSpPr>
            <a:spLocks noGrp="1" noChangeArrowheads="1"/>
          </p:cNvSpPr>
          <p:nvPr>
            <p:ph type="body" idx="1"/>
          </p:nvPr>
        </p:nvSpPr>
        <p:spPr>
          <a:xfrm>
            <a:off x="463550" y="3968750"/>
            <a:ext cx="8382000" cy="2743200"/>
          </a:xfrm>
        </p:spPr>
        <p:txBody>
          <a:bodyPr/>
          <a:lstStyle/>
          <a:p>
            <a:pPr>
              <a:lnSpc>
                <a:spcPct val="80000"/>
              </a:lnSpc>
            </a:pPr>
            <a:r>
              <a:rPr lang="en-US" dirty="0"/>
              <a:t>The FRAME…CENTER specifies the ephemeris object at which the frame origin is located</a:t>
            </a:r>
          </a:p>
          <a:p>
            <a:pPr lvl="1">
              <a:lnSpc>
                <a:spcPct val="80000"/>
              </a:lnSpc>
            </a:pPr>
            <a:r>
              <a:rPr lang="en-US" sz="2000" dirty="0"/>
              <a:t>It is used ONLY to compute the light-time corrected orientation of the frame</a:t>
            </a:r>
            <a:endParaRPr lang="en-US" sz="3200" dirty="0"/>
          </a:p>
        </p:txBody>
      </p:sp>
      <p:sp>
        <p:nvSpPr>
          <p:cNvPr id="27654" name="Rectangle 3"/>
          <p:cNvSpPr txBox="1">
            <a:spLocks noChangeArrowheads="1"/>
          </p:cNvSpPr>
          <p:nvPr/>
        </p:nvSpPr>
        <p:spPr bwMode="auto">
          <a:xfrm>
            <a:off x="234950" y="1670676"/>
            <a:ext cx="41910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FRAME_DAWN_SPACECRAFT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FRAME_-203000_NAME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    =  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FRAME_-203000_CLASS_ID = -203000</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FRAME_-203000_CENTER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CK_-203000_SCLK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CK_-203000_SPK         = -203</a:t>
            </a:r>
          </a:p>
        </p:txBody>
      </p:sp>
      <p:sp>
        <p:nvSpPr>
          <p:cNvPr id="27655" name="Rectangle 3"/>
          <p:cNvSpPr txBox="1">
            <a:spLocks noChangeArrowheads="1"/>
          </p:cNvSpPr>
          <p:nvPr/>
        </p:nvSpPr>
        <p:spPr bwMode="auto">
          <a:xfrm>
            <a:off x="4578350" y="1670676"/>
            <a:ext cx="43434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FRAME_DAWN_FC1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FRAME_-203110_NAME       = 'DAWN_FC1'</a:t>
            </a:r>
          </a:p>
          <a:p>
            <a:pPr marL="285750" indent="-285750">
              <a:lnSpc>
                <a:spcPct val="80000"/>
              </a:lnSpc>
              <a:spcBef>
                <a:spcPct val="30000"/>
              </a:spcBef>
              <a:buSzPct val="100000"/>
            </a:pPr>
            <a:r>
              <a:rPr lang="en-US" dirty="0">
                <a:solidFill>
                  <a:srgbClr val="000000"/>
                </a:solidFill>
                <a:latin typeface="Courier New" charset="0"/>
                <a:ea typeface="ＭＳ Ｐゴシック" charset="-128"/>
                <a:cs typeface="ＭＳ Ｐゴシック" charset="-128"/>
              </a:rPr>
              <a:t>FRAME_-203110_CLASS      =  4</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FRAME_-203110_CLASS_ID   =  -203110</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FRAME_-203110_CENTER     =  -203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TKFRAME_-203110_RELATIVE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TKFRAME_-203110_SPEC     = 'ANGLES'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TKFRAME_-203110_UNITS    = 'DEGREES'</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TKFRAME_-203110_ANGLES   = ( 0.0, 0.0, 0.0 )</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TKFRAME_-203110_AXES     = ( 1,   2,   3   )</a:t>
            </a:r>
          </a:p>
        </p:txBody>
      </p:sp>
      <p:sp>
        <p:nvSpPr>
          <p:cNvPr id="8" name="TextBox 7"/>
          <p:cNvSpPr txBox="1"/>
          <p:nvPr/>
        </p:nvSpPr>
        <p:spPr>
          <a:xfrm>
            <a:off x="706420" y="1459003"/>
            <a:ext cx="3228693" cy="261610"/>
          </a:xfrm>
          <a:prstGeom prst="rect">
            <a:avLst/>
          </a:prstGeom>
          <a:noFill/>
        </p:spPr>
        <p:txBody>
          <a:bodyPr wrap="none" rtlCol="0">
            <a:spAutoFit/>
          </a:bodyPr>
          <a:lstStyle/>
          <a:p>
            <a:r>
              <a:rPr lang="en-US" dirty="0">
                <a:solidFill>
                  <a:schemeClr val="accent2"/>
                </a:solidFill>
              </a:rPr>
              <a:t>Frame definition for the DAWN spacecraft</a:t>
            </a:r>
          </a:p>
        </p:txBody>
      </p:sp>
      <p:sp>
        <p:nvSpPr>
          <p:cNvPr id="9" name="TextBox 8"/>
          <p:cNvSpPr txBox="1"/>
          <p:nvPr/>
        </p:nvSpPr>
        <p:spPr>
          <a:xfrm>
            <a:off x="4654550" y="1454150"/>
            <a:ext cx="3887152" cy="261610"/>
          </a:xfrm>
          <a:prstGeom prst="rect">
            <a:avLst/>
          </a:prstGeom>
          <a:noFill/>
        </p:spPr>
        <p:txBody>
          <a:bodyPr wrap="none" rtlCol="0">
            <a:spAutoFit/>
          </a:bodyPr>
          <a:lstStyle/>
          <a:p>
            <a:r>
              <a:rPr lang="en-US" dirty="0">
                <a:solidFill>
                  <a:schemeClr val="accent2"/>
                </a:solidFill>
              </a:rPr>
              <a:t>Frame definition for the DAWN Framing Camera #1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0"/>
          </p:nvPr>
        </p:nvSpPr>
        <p:spPr>
          <a:noFill/>
        </p:spPr>
        <p:txBody>
          <a:bodyPr/>
          <a:lstStyle/>
          <a:p>
            <a:r>
              <a:rPr lang="en-US"/>
              <a:t>Frames Subsystem</a:t>
            </a:r>
          </a:p>
        </p:txBody>
      </p:sp>
      <p:sp>
        <p:nvSpPr>
          <p:cNvPr id="28675" name="Slide Number Placeholder 4"/>
          <p:cNvSpPr>
            <a:spLocks noGrp="1"/>
          </p:cNvSpPr>
          <p:nvPr>
            <p:ph type="sldNum" sz="quarter" idx="11"/>
          </p:nvPr>
        </p:nvSpPr>
        <p:spPr>
          <a:noFill/>
        </p:spPr>
        <p:txBody>
          <a:bodyPr/>
          <a:lstStyle/>
          <a:p>
            <a:fld id="{62618143-63CB-5D48-8B1B-60AC66E440D7}" type="slidenum">
              <a:rPr lang="en-US" smtClean="0"/>
              <a:pPr/>
              <a:t>17</a:t>
            </a:fld>
            <a:endParaRPr lang="en-US" sz="1400" b="0">
              <a:latin typeface="Times New Roman" charset="0"/>
            </a:endParaRPr>
          </a:p>
        </p:txBody>
      </p:sp>
      <p:sp>
        <p:nvSpPr>
          <p:cNvPr id="28676" name="Rectangle 2"/>
          <p:cNvSpPr>
            <a:spLocks noGrp="1" noChangeArrowheads="1"/>
          </p:cNvSpPr>
          <p:nvPr>
            <p:ph type="title"/>
          </p:nvPr>
        </p:nvSpPr>
        <p:spPr>
          <a:xfrm>
            <a:off x="2808288" y="381000"/>
            <a:ext cx="5418137" cy="490538"/>
          </a:xfrm>
        </p:spPr>
        <p:txBody>
          <a:bodyPr/>
          <a:lstStyle/>
          <a:p>
            <a:r>
              <a:rPr lang="en-US"/>
              <a:t>Frame Definition Details - 6</a:t>
            </a:r>
          </a:p>
        </p:txBody>
      </p:sp>
      <p:sp>
        <p:nvSpPr>
          <p:cNvPr id="28677" name="Rectangle 3"/>
          <p:cNvSpPr>
            <a:spLocks noGrp="1" noChangeArrowheads="1"/>
          </p:cNvSpPr>
          <p:nvPr>
            <p:ph type="body" idx="1"/>
          </p:nvPr>
        </p:nvSpPr>
        <p:spPr>
          <a:xfrm>
            <a:off x="463550" y="3963692"/>
            <a:ext cx="8382000" cy="2743200"/>
          </a:xfrm>
        </p:spPr>
        <p:txBody>
          <a:bodyPr/>
          <a:lstStyle/>
          <a:p>
            <a:pPr>
              <a:lnSpc>
                <a:spcPct val="80000"/>
              </a:lnSpc>
            </a:pPr>
            <a:r>
              <a:rPr lang="en-US" sz="2000" dirty="0"/>
              <a:t>Additional frame definition keywords may be required depending on the frame class</a:t>
            </a:r>
            <a:endParaRPr lang="en-US" sz="1400" dirty="0"/>
          </a:p>
          <a:p>
            <a:pPr lvl="1">
              <a:lnSpc>
                <a:spcPct val="80000"/>
              </a:lnSpc>
            </a:pPr>
            <a:r>
              <a:rPr lang="en-US" dirty="0"/>
              <a:t>For CK frames, CK…SCLK and CK…SPK keywords identify the spacecraft clock ID and physical object ID associated with the CK structure ID</a:t>
            </a:r>
          </a:p>
          <a:p>
            <a:pPr lvl="1">
              <a:lnSpc>
                <a:spcPct val="80000"/>
              </a:lnSpc>
            </a:pPr>
            <a:r>
              <a:rPr lang="en-US" dirty="0"/>
              <a:t>For fixed-offset frames, TKFRAME_* keywords specify the base frame and the fixed orientation with respect to this frame</a:t>
            </a:r>
          </a:p>
          <a:p>
            <a:pPr lvl="1">
              <a:lnSpc>
                <a:spcPct val="80000"/>
              </a:lnSpc>
            </a:pPr>
            <a:r>
              <a:rPr lang="en-US" dirty="0"/>
              <a:t>For dynamic frames, additional keywords depend on the dynamic frame family</a:t>
            </a:r>
          </a:p>
        </p:txBody>
      </p:sp>
      <p:sp>
        <p:nvSpPr>
          <p:cNvPr id="28678" name="Rectangle 3"/>
          <p:cNvSpPr txBox="1">
            <a:spLocks noChangeArrowheads="1"/>
          </p:cNvSpPr>
          <p:nvPr/>
        </p:nvSpPr>
        <p:spPr bwMode="auto">
          <a:xfrm>
            <a:off x="311150" y="1677692"/>
            <a:ext cx="41148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FRAME_DAWN_SPACECRAFT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FRAME_-203000_NAME     = 'DAWN_SPACECRAFT'</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    =  3</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FRAME_-203000_CLASS_ID = -203000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FRAME_-203000_CENTER   = -203</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CK_-203000_SCLK        = -203</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CK_-203000_SPK         = -203</a:t>
            </a:r>
          </a:p>
        </p:txBody>
      </p:sp>
      <p:sp>
        <p:nvSpPr>
          <p:cNvPr id="28679" name="Rectangle 3"/>
          <p:cNvSpPr txBox="1">
            <a:spLocks noChangeArrowheads="1"/>
          </p:cNvSpPr>
          <p:nvPr/>
        </p:nvSpPr>
        <p:spPr bwMode="auto">
          <a:xfrm>
            <a:off x="4578350" y="1677692"/>
            <a:ext cx="4343400" cy="2133600"/>
          </a:xfrm>
          <a:prstGeom prst="rect">
            <a:avLst/>
          </a:prstGeom>
          <a:noFill/>
          <a:ln w="12700">
            <a:solidFill>
              <a:srgbClr val="000000"/>
            </a:solid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FRAME_DAWN_FC1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FRAME_-203110_NAME       = 'DAWN_FC1'</a:t>
            </a:r>
          </a:p>
          <a:p>
            <a:pPr marL="285750" indent="-285750">
              <a:lnSpc>
                <a:spcPct val="80000"/>
              </a:lnSpc>
              <a:spcBef>
                <a:spcPct val="30000"/>
              </a:spcBef>
              <a:buSzPct val="100000"/>
            </a:pPr>
            <a:r>
              <a:rPr lang="en-US" dirty="0">
                <a:solidFill>
                  <a:srgbClr val="000000"/>
                </a:solidFill>
                <a:latin typeface="Courier New" charset="0"/>
                <a:ea typeface="ＭＳ Ｐゴシック" charset="-128"/>
                <a:cs typeface="ＭＳ Ｐゴシック" charset="-128"/>
              </a:rPr>
              <a:t>FRAME_-203110_CLASS      =  4</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FRAME_-203110_CLASS_ID   =  -203110</a:t>
            </a:r>
          </a:p>
          <a:p>
            <a:pPr marL="285750" indent="-285750">
              <a:lnSpc>
                <a:spcPct val="80000"/>
              </a:lnSpc>
              <a:spcBef>
                <a:spcPct val="30000"/>
              </a:spcBef>
              <a:buSzPct val="100000"/>
            </a:pPr>
            <a:r>
              <a:rPr lang="en-US" dirty="0">
                <a:latin typeface="Courier New" charset="0"/>
                <a:ea typeface="ＭＳ Ｐゴシック" charset="-128"/>
                <a:cs typeface="ＭＳ Ｐゴシック" charset="-128"/>
              </a:rPr>
              <a:t>FRAME_-203110_CENTER     =  -203</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TKFRAME_-203110_RELATIVE = 'DAWN_SPACECRAFT'</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TKFRAME_-203110_SPEC     = 'ANGLES'</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TKFRAME_-203110_UNITS    = 'DEGREES'</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TKFRAME_-203110_ANGLES   = ( 0.0, 0.0, 0.0 )</a:t>
            </a:r>
          </a:p>
          <a:p>
            <a:pPr marL="285750" indent="-285750">
              <a:lnSpc>
                <a:spcPct val="80000"/>
              </a:lnSpc>
              <a:spcBef>
                <a:spcPct val="30000"/>
              </a:spcBef>
              <a:buSzPct val="100000"/>
            </a:pPr>
            <a:r>
              <a:rPr lang="en-US" dirty="0">
                <a:solidFill>
                  <a:srgbClr val="FC0128"/>
                </a:solidFill>
                <a:latin typeface="Courier New" charset="0"/>
                <a:ea typeface="ＭＳ Ｐゴシック" charset="-128"/>
                <a:cs typeface="ＭＳ Ｐゴシック" charset="-128"/>
              </a:rPr>
              <a:t>TKFRAME_-203110_AXES     = ( 1,   2,   3   )</a:t>
            </a:r>
          </a:p>
        </p:txBody>
      </p:sp>
      <p:sp>
        <p:nvSpPr>
          <p:cNvPr id="8" name="TextBox 7"/>
          <p:cNvSpPr txBox="1"/>
          <p:nvPr/>
        </p:nvSpPr>
        <p:spPr>
          <a:xfrm>
            <a:off x="706420" y="1459003"/>
            <a:ext cx="3228693" cy="261610"/>
          </a:xfrm>
          <a:prstGeom prst="rect">
            <a:avLst/>
          </a:prstGeom>
          <a:noFill/>
        </p:spPr>
        <p:txBody>
          <a:bodyPr wrap="none" rtlCol="0">
            <a:spAutoFit/>
          </a:bodyPr>
          <a:lstStyle/>
          <a:p>
            <a:r>
              <a:rPr lang="en-US" dirty="0">
                <a:solidFill>
                  <a:schemeClr val="accent2"/>
                </a:solidFill>
              </a:rPr>
              <a:t>Frame definition for the DAWN spacecraft</a:t>
            </a:r>
          </a:p>
        </p:txBody>
      </p:sp>
      <p:sp>
        <p:nvSpPr>
          <p:cNvPr id="9" name="TextBox 8"/>
          <p:cNvSpPr txBox="1"/>
          <p:nvPr/>
        </p:nvSpPr>
        <p:spPr>
          <a:xfrm>
            <a:off x="4654550" y="1454150"/>
            <a:ext cx="3887152" cy="261610"/>
          </a:xfrm>
          <a:prstGeom prst="rect">
            <a:avLst/>
          </a:prstGeom>
          <a:noFill/>
        </p:spPr>
        <p:txBody>
          <a:bodyPr wrap="none" rtlCol="0">
            <a:spAutoFit/>
          </a:bodyPr>
          <a:lstStyle/>
          <a:p>
            <a:r>
              <a:rPr lang="en-US" dirty="0">
                <a:solidFill>
                  <a:schemeClr val="accent2"/>
                </a:solidFill>
              </a:rPr>
              <a:t>Frame definition for the DAWN Framing Camera #1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1231" y="381794"/>
            <a:ext cx="6892913" cy="479747"/>
          </a:xfrm>
        </p:spPr>
        <p:txBody>
          <a:bodyPr/>
          <a:lstStyle/>
          <a:p>
            <a:r>
              <a:rPr lang="en-US" dirty="0"/>
              <a:t>APIs Using the Frames Subsystem</a:t>
            </a:r>
          </a:p>
        </p:txBody>
      </p:sp>
      <p:sp>
        <p:nvSpPr>
          <p:cNvPr id="6" name="Content Placeholder 5"/>
          <p:cNvSpPr>
            <a:spLocks noGrp="1"/>
          </p:cNvSpPr>
          <p:nvPr>
            <p:ph sz="half" idx="1"/>
          </p:nvPr>
        </p:nvSpPr>
        <p:spPr>
          <a:xfrm>
            <a:off x="311150" y="1364732"/>
            <a:ext cx="4191000" cy="3048000"/>
          </a:xfrm>
        </p:spPr>
        <p:txBody>
          <a:bodyPr/>
          <a:lstStyle/>
          <a:p>
            <a:pPr marL="0" indent="0">
              <a:buNone/>
            </a:pPr>
            <a:r>
              <a:rPr lang="en-US" dirty="0"/>
              <a:t>SXFORM, PXFORM, and PXFRM2</a:t>
            </a:r>
          </a:p>
          <a:p>
            <a:endParaRPr lang="en-US" dirty="0"/>
          </a:p>
          <a:p>
            <a:pPr marL="0" indent="0">
              <a:buNone/>
            </a:pPr>
            <a:endParaRPr lang="en-US" dirty="0"/>
          </a:p>
          <a:p>
            <a:pPr marL="0" indent="0">
              <a:buNone/>
            </a:pPr>
            <a:r>
              <a:rPr lang="en-US" dirty="0"/>
              <a:t>SPKEZR and SPKPOS</a:t>
            </a:r>
          </a:p>
        </p:txBody>
      </p:sp>
      <p:sp>
        <p:nvSpPr>
          <p:cNvPr id="7" name="Content Placeholder 6"/>
          <p:cNvSpPr>
            <a:spLocks noGrp="1"/>
          </p:cNvSpPr>
          <p:nvPr>
            <p:ph sz="half" idx="2"/>
          </p:nvPr>
        </p:nvSpPr>
        <p:spPr>
          <a:xfrm>
            <a:off x="4654550" y="1364732"/>
            <a:ext cx="4419600" cy="3352800"/>
          </a:xfrm>
        </p:spPr>
        <p:txBody>
          <a:bodyPr/>
          <a:lstStyle/>
          <a:p>
            <a:pPr marL="0" indent="0">
              <a:buNone/>
            </a:pPr>
            <a:r>
              <a:rPr lang="en-US" dirty="0"/>
              <a:t>return state or position transformation matrix</a:t>
            </a:r>
          </a:p>
          <a:p>
            <a:pPr marL="0" indent="0">
              <a:buNone/>
            </a:pPr>
            <a:endParaRPr lang="en-US" dirty="0"/>
          </a:p>
          <a:p>
            <a:pPr marL="0" indent="0">
              <a:buNone/>
            </a:pPr>
            <a:endParaRPr lang="en-US" dirty="0"/>
          </a:p>
          <a:p>
            <a:pPr marL="0" indent="0">
              <a:buNone/>
            </a:pPr>
            <a:r>
              <a:rPr lang="en-US" dirty="0"/>
              <a:t>return state or position vector in specified frame</a:t>
            </a:r>
          </a:p>
        </p:txBody>
      </p:sp>
      <p:sp>
        <p:nvSpPr>
          <p:cNvPr id="4" name="Footer Placeholder 3"/>
          <p:cNvSpPr>
            <a:spLocks noGrp="1"/>
          </p:cNvSpPr>
          <p:nvPr>
            <p:ph type="ftr" sz="quarter" idx="10"/>
          </p:nvPr>
        </p:nvSpPr>
        <p:spPr/>
        <p:txBody>
          <a:bodyPr/>
          <a:lstStyle/>
          <a:p>
            <a:pPr>
              <a:defRPr/>
            </a:pPr>
            <a:r>
              <a:rPr lang="en-US"/>
              <a:t>Frames Subsystem</a:t>
            </a:r>
          </a:p>
        </p:txBody>
      </p:sp>
      <p:sp>
        <p:nvSpPr>
          <p:cNvPr id="5" name="Slide Number Placeholder 4"/>
          <p:cNvSpPr>
            <a:spLocks noGrp="1"/>
          </p:cNvSpPr>
          <p:nvPr>
            <p:ph type="sldNum" sz="quarter" idx="11"/>
          </p:nvPr>
        </p:nvSpPr>
        <p:spPr/>
        <p:txBody>
          <a:bodyPr/>
          <a:lstStyle/>
          <a:p>
            <a:pPr>
              <a:defRPr/>
            </a:pPr>
            <a:fld id="{E678B8E7-B4BF-A649-9736-267B6E52290E}" type="slidenum">
              <a:rPr lang="en-US" smtClean="0"/>
              <a:pPr>
                <a:defRPr/>
              </a:pPr>
              <a:t>18</a:t>
            </a:fld>
            <a:endParaRPr lang="en-US" sz="1400" b="0" dirty="0">
              <a:latin typeface="Times New Roman" charset="0"/>
            </a:endParaRPr>
          </a:p>
        </p:txBody>
      </p:sp>
      <p:sp>
        <p:nvSpPr>
          <p:cNvPr id="8" name="TextBox 7"/>
          <p:cNvSpPr txBox="1"/>
          <p:nvPr/>
        </p:nvSpPr>
        <p:spPr>
          <a:xfrm>
            <a:off x="463550" y="2246624"/>
            <a:ext cx="8229600" cy="833305"/>
          </a:xfrm>
          <a:prstGeom prst="rect">
            <a:avLst/>
          </a:prstGeom>
          <a:noFill/>
        </p:spPr>
        <p:txBody>
          <a:bodyPr wrap="square" rtlCol="0">
            <a:spAutoFit/>
          </a:bodyPr>
          <a:lstStyle/>
          <a:p>
            <a:pPr marL="3087688" indent="-3087688">
              <a:spcBef>
                <a:spcPts val="600"/>
              </a:spcBef>
            </a:pPr>
            <a:r>
              <a:rPr lang="en-US" sz="1400" b="0" dirty="0">
                <a:latin typeface="Courier New" charset="0"/>
              </a:rPr>
              <a:t>CALL SXFORM( </a:t>
            </a:r>
            <a:r>
              <a:rPr lang="en-US" sz="1400" dirty="0">
                <a:latin typeface="Courier New" charset="0"/>
              </a:rPr>
              <a:t>'FROM_FRAME_NAME'</a:t>
            </a:r>
            <a:r>
              <a:rPr lang="en-US" sz="1400" b="0" dirty="0">
                <a:latin typeface="Courier New" charset="0"/>
              </a:rPr>
              <a:t>, </a:t>
            </a:r>
            <a:r>
              <a:rPr lang="en-US" sz="1400" dirty="0">
                <a:latin typeface="Courier New" charset="0"/>
              </a:rPr>
              <a:t>'TO_FRAME_NAME'</a:t>
            </a:r>
            <a:r>
              <a:rPr lang="en-US" sz="1400" b="0" dirty="0">
                <a:latin typeface="Courier New" charset="0"/>
              </a:rPr>
              <a:t>, ET,           MAT6x6 )</a:t>
            </a:r>
          </a:p>
          <a:p>
            <a:pPr marL="3087688" indent="-3087688">
              <a:spcBef>
                <a:spcPts val="600"/>
              </a:spcBef>
              <a:buFontTx/>
              <a:buNone/>
            </a:pPr>
            <a:r>
              <a:rPr lang="en-US" sz="1400" b="0" dirty="0">
                <a:latin typeface="Courier New" charset="0"/>
              </a:rPr>
              <a:t>CALL PXFORM( </a:t>
            </a:r>
            <a:r>
              <a:rPr lang="en-US" sz="1400" dirty="0">
                <a:latin typeface="Courier New" charset="0"/>
              </a:rPr>
              <a:t>'FROM_FRAME_NAME'</a:t>
            </a:r>
            <a:r>
              <a:rPr lang="en-US" sz="1400" b="0" dirty="0">
                <a:latin typeface="Courier New" charset="0"/>
              </a:rPr>
              <a:t>, </a:t>
            </a:r>
            <a:r>
              <a:rPr lang="en-US" sz="1400" dirty="0">
                <a:latin typeface="Courier New" charset="0"/>
              </a:rPr>
              <a:t>'TO_FRAME_NAME'</a:t>
            </a:r>
            <a:r>
              <a:rPr lang="en-US" sz="1400" b="0" dirty="0">
                <a:latin typeface="Courier New" charset="0"/>
              </a:rPr>
              <a:t>, ET,           MAT3X3 )</a:t>
            </a:r>
          </a:p>
          <a:p>
            <a:pPr marL="3087688" indent="-3087688">
              <a:spcBef>
                <a:spcPts val="600"/>
              </a:spcBef>
              <a:buNone/>
            </a:pPr>
            <a:r>
              <a:rPr lang="en-US" sz="1400" b="0" dirty="0">
                <a:latin typeface="Courier New" charset="0"/>
              </a:rPr>
              <a:t>CALL PXFRM2( </a:t>
            </a:r>
            <a:r>
              <a:rPr lang="en-US" sz="1400" dirty="0">
                <a:latin typeface="Courier New" charset="0"/>
              </a:rPr>
              <a:t>'FROM_FRAME_NAME'</a:t>
            </a:r>
            <a:r>
              <a:rPr lang="en-US" sz="1400" b="0" dirty="0">
                <a:latin typeface="Courier New" charset="0"/>
              </a:rPr>
              <a:t>, </a:t>
            </a:r>
            <a:r>
              <a:rPr lang="en-US" sz="1400" dirty="0">
                <a:latin typeface="Courier New" charset="0"/>
              </a:rPr>
              <a:t>'TO_FRAME_NAME'</a:t>
            </a:r>
            <a:r>
              <a:rPr lang="en-US" sz="1400" b="0" dirty="0">
                <a:latin typeface="Courier New" charset="0"/>
              </a:rPr>
              <a:t>, ETFROM, ETTO, MAT3X3 )</a:t>
            </a:r>
          </a:p>
        </p:txBody>
      </p:sp>
      <p:sp>
        <p:nvSpPr>
          <p:cNvPr id="10" name="TextBox 9"/>
          <p:cNvSpPr txBox="1"/>
          <p:nvPr/>
        </p:nvSpPr>
        <p:spPr>
          <a:xfrm>
            <a:off x="501650" y="4158492"/>
            <a:ext cx="8305800" cy="723275"/>
          </a:xfrm>
          <a:prstGeom prst="rect">
            <a:avLst/>
          </a:prstGeom>
          <a:noFill/>
        </p:spPr>
        <p:txBody>
          <a:bodyPr wrap="square" rtlCol="0">
            <a:spAutoFit/>
          </a:bodyPr>
          <a:lstStyle/>
          <a:p>
            <a:pPr marL="3087688" indent="-3087688">
              <a:spcBef>
                <a:spcPts val="600"/>
              </a:spcBef>
              <a:buFontTx/>
              <a:buNone/>
            </a:pPr>
            <a:r>
              <a:rPr lang="en-US" sz="1400" b="0" dirty="0">
                <a:latin typeface="Courier New" charset="0"/>
              </a:rPr>
              <a:t>CALL SPKEZR( BOD, ET, </a:t>
            </a:r>
            <a:r>
              <a:rPr lang="en-US" sz="1400" dirty="0">
                <a:latin typeface="Courier New" charset="0"/>
              </a:rPr>
              <a:t>'FRAME_NAME'</a:t>
            </a:r>
            <a:r>
              <a:rPr lang="en-US" sz="1400" b="0" dirty="0">
                <a:latin typeface="Courier New" charset="0"/>
              </a:rPr>
              <a:t>, CORR, OBS, STATE,  LT )</a:t>
            </a:r>
          </a:p>
          <a:p>
            <a:pPr marL="3087688" indent="-3087688">
              <a:spcBef>
                <a:spcPts val="600"/>
              </a:spcBef>
              <a:buFontTx/>
              <a:buNone/>
            </a:pPr>
            <a:r>
              <a:rPr lang="en-US" sz="1400" b="0" dirty="0">
                <a:latin typeface="Courier New" charset="0"/>
              </a:rPr>
              <a:t>CALL SPKPOS( BOD, ET, </a:t>
            </a:r>
            <a:r>
              <a:rPr lang="en-US" sz="1400" dirty="0">
                <a:latin typeface="Courier New" charset="0"/>
              </a:rPr>
              <a:t>'FRAME_NAME'</a:t>
            </a:r>
            <a:r>
              <a:rPr lang="en-US" sz="1400" b="0" dirty="0">
                <a:latin typeface="Courier New" charset="0"/>
              </a:rPr>
              <a:t>, CORR, OBS, POSITN, LT )</a:t>
            </a:r>
          </a:p>
          <a:p>
            <a:endParaRPr lang="en-US" dirty="0"/>
          </a:p>
        </p:txBody>
      </p:sp>
      <p:sp>
        <p:nvSpPr>
          <p:cNvPr id="11" name="TextBox 10"/>
          <p:cNvSpPr txBox="1"/>
          <p:nvPr/>
        </p:nvSpPr>
        <p:spPr>
          <a:xfrm>
            <a:off x="692150" y="6038524"/>
            <a:ext cx="7620000" cy="424732"/>
          </a:xfrm>
          <a:prstGeom prst="rect">
            <a:avLst/>
          </a:prstGeom>
          <a:noFill/>
        </p:spPr>
        <p:txBody>
          <a:bodyPr wrap="square" rtlCol="0">
            <a:spAutoFit/>
          </a:bodyPr>
          <a:lstStyle/>
          <a:p>
            <a:r>
              <a:rPr lang="en-US" dirty="0"/>
              <a:t>The above are FORTRAN examples, using SPICELIB APIs.</a:t>
            </a:r>
          </a:p>
          <a:p>
            <a:r>
              <a:rPr lang="en-US" dirty="0"/>
              <a:t>The same interfaces exist for the other supported languages (CSPICE, Icy, Mice).</a:t>
            </a:r>
          </a:p>
        </p:txBody>
      </p:sp>
      <p:sp>
        <p:nvSpPr>
          <p:cNvPr id="3" name="Content Placeholder 5">
            <a:extLst>
              <a:ext uri="{FF2B5EF4-FFF2-40B4-BE49-F238E27FC236}">
                <a16:creationId xmlns:a16="http://schemas.microsoft.com/office/drawing/2014/main" id="{4E67917E-5319-DC5F-69EC-64E5F3EF48DB}"/>
              </a:ext>
            </a:extLst>
          </p:cNvPr>
          <p:cNvSpPr txBox="1">
            <a:spLocks/>
          </p:cNvSpPr>
          <p:nvPr/>
        </p:nvSpPr>
        <p:spPr bwMode="auto">
          <a:xfrm>
            <a:off x="311150" y="4959961"/>
            <a:ext cx="8496300" cy="1000369"/>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90000"/>
              </a:lnSpc>
              <a:spcBef>
                <a:spcPct val="30000"/>
              </a:spcBef>
              <a:spcAft>
                <a:spcPct val="0"/>
              </a:spcAft>
              <a:buSzPct val="100000"/>
              <a:buChar char="•"/>
              <a:defRPr sz="28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sz="2000"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8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8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8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8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8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800" b="1">
                <a:solidFill>
                  <a:schemeClr val="tx1"/>
                </a:solidFill>
                <a:latin typeface="+mn-lt"/>
                <a:ea typeface="ＭＳ Ｐゴシック" charset="-128"/>
              </a:defRPr>
            </a:lvl9pPr>
          </a:lstStyle>
          <a:p>
            <a:pPr marL="0" indent="0">
              <a:buFontTx/>
              <a:buNone/>
            </a:pPr>
            <a:r>
              <a:rPr lang="en-US" kern="0" dirty="0"/>
              <a:t>And high level SPICE APIs that take a frame name as input – SINCPT, TANGPT, SUBPNT, …   </a:t>
            </a:r>
          </a:p>
        </p:txBody>
      </p:sp>
    </p:spTree>
    <p:extLst>
      <p:ext uri="{BB962C8B-B14F-4D97-AF65-F5344CB8AC3E}">
        <p14:creationId xmlns:p14="http://schemas.microsoft.com/office/powerpoint/2010/main" val="1583784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Frames Subsystem</a:t>
            </a:r>
          </a:p>
        </p:txBody>
      </p:sp>
      <p:sp>
        <p:nvSpPr>
          <p:cNvPr id="29699" name="Slide Number Placeholder 4"/>
          <p:cNvSpPr>
            <a:spLocks noGrp="1"/>
          </p:cNvSpPr>
          <p:nvPr>
            <p:ph type="sldNum" sz="quarter" idx="11"/>
          </p:nvPr>
        </p:nvSpPr>
        <p:spPr>
          <a:noFill/>
        </p:spPr>
        <p:txBody>
          <a:bodyPr/>
          <a:lstStyle/>
          <a:p>
            <a:fld id="{E706DAF9-01DE-F74B-86BB-4B17C928854D}" type="slidenum">
              <a:rPr lang="en-US" smtClean="0"/>
              <a:pPr/>
              <a:t>19</a:t>
            </a:fld>
            <a:endParaRPr lang="en-US" sz="1400" b="0">
              <a:latin typeface="Times New Roman" charset="0"/>
            </a:endParaRPr>
          </a:p>
        </p:txBody>
      </p:sp>
      <p:sp>
        <p:nvSpPr>
          <p:cNvPr id="29700" name="Rectangle 2"/>
          <p:cNvSpPr>
            <a:spLocks noGrp="1" noChangeArrowheads="1"/>
          </p:cNvSpPr>
          <p:nvPr>
            <p:ph type="body" idx="1"/>
          </p:nvPr>
        </p:nvSpPr>
        <p:spPr>
          <a:xfrm>
            <a:off x="228600" y="1676400"/>
            <a:ext cx="8686800" cy="4826000"/>
          </a:xfrm>
        </p:spPr>
        <p:txBody>
          <a:bodyPr/>
          <a:lstStyle/>
          <a:p>
            <a:pPr>
              <a:lnSpc>
                <a:spcPct val="80000"/>
              </a:lnSpc>
            </a:pPr>
            <a:r>
              <a:rPr lang="en-US" sz="1800" dirty="0"/>
              <a:t>The frames routines (SPKEZR, SPKPOS, SXFORM, PXFORM) all read CK files using tolerance = 0 </a:t>
            </a:r>
          </a:p>
          <a:p>
            <a:pPr lvl="1">
              <a:lnSpc>
                <a:spcPct val="80000"/>
              </a:lnSpc>
            </a:pPr>
            <a:r>
              <a:rPr lang="en-US" sz="1400" dirty="0"/>
              <a:t>For </a:t>
            </a:r>
            <a:r>
              <a:rPr lang="en-US" sz="1400" dirty="0">
                <a:solidFill>
                  <a:schemeClr val="accent1"/>
                </a:solidFill>
              </a:rPr>
              <a:t>discrete</a:t>
            </a:r>
            <a:r>
              <a:rPr lang="en-US" sz="1400" dirty="0"/>
              <a:t> CKs (Type 1) the orientation of a CK-based frame will be computed only if the time provided to a Frames routine </a:t>
            </a:r>
            <a:r>
              <a:rPr lang="en-US" sz="1400" u="sng" dirty="0"/>
              <a:t>exactly</a:t>
            </a:r>
            <a:r>
              <a:rPr lang="en-US" sz="1400" dirty="0"/>
              <a:t> matches one of the times stored in the CK file; otherwise an error will be signaled.</a:t>
            </a:r>
          </a:p>
          <a:p>
            <a:pPr lvl="1">
              <a:lnSpc>
                <a:spcPct val="80000"/>
              </a:lnSpc>
            </a:pPr>
            <a:r>
              <a:rPr lang="en-US" sz="1400" dirty="0"/>
              <a:t>For </a:t>
            </a:r>
            <a:r>
              <a:rPr lang="en-US" sz="1400" dirty="0">
                <a:solidFill>
                  <a:schemeClr val="accent1"/>
                </a:solidFill>
              </a:rPr>
              <a:t>continuous</a:t>
            </a:r>
            <a:r>
              <a:rPr lang="en-US" sz="1400" dirty="0"/>
              <a:t>  CKs (Types 2 – 6) the orientation of a CK-based frame will be computed only if the time provided to a Frames routine falls within one of the interpolation intervals defined by the CK file; otherwise an error will be signaled.</a:t>
            </a:r>
          </a:p>
          <a:p>
            <a:pPr>
              <a:lnSpc>
                <a:spcPct val="80000"/>
              </a:lnSpc>
            </a:pPr>
            <a:r>
              <a:rPr lang="en-US" sz="1800" dirty="0"/>
              <a:t>Using SPKEZR or SXFORM requires CKs that contain angular rate data</a:t>
            </a:r>
          </a:p>
          <a:p>
            <a:pPr lvl="1">
              <a:lnSpc>
                <a:spcPct val="80000"/>
              </a:lnSpc>
            </a:pPr>
            <a:r>
              <a:rPr lang="en-US" sz="1400" dirty="0"/>
              <a:t>Since these routines return a state vector (6x1) or state transformation matrix (6x6), angular rate must be present in the CK in order to compute vectors and matrices; if angular rate is not present an error will be signaled.</a:t>
            </a:r>
          </a:p>
          <a:p>
            <a:pPr lvl="1">
              <a:lnSpc>
                <a:spcPct val="80000"/>
              </a:lnSpc>
            </a:pPr>
            <a:r>
              <a:rPr lang="en-US" sz="1400" dirty="0"/>
              <a:t>SPKPOS and PXFORM, which return a position vector (3x1) and a position transformation matrix (3x3) respectively, can be used when angular rate data are NOT present in a CK.</a:t>
            </a:r>
          </a:p>
          <a:p>
            <a:pPr>
              <a:lnSpc>
                <a:spcPct val="80000"/>
              </a:lnSpc>
            </a:pPr>
            <a:r>
              <a:rPr lang="en-US" sz="1800" dirty="0"/>
              <a:t>Ephemeris time input to Frames routines is converted to SCLK to access CKs</a:t>
            </a:r>
          </a:p>
          <a:p>
            <a:pPr lvl="1">
              <a:lnSpc>
                <a:spcPct val="80000"/>
              </a:lnSpc>
            </a:pPr>
            <a:r>
              <a:rPr lang="en-US" sz="1400" dirty="0"/>
              <a:t>SCLK and LSK kernels must be loaded to support this conversion.</a:t>
            </a:r>
          </a:p>
          <a:p>
            <a:pPr lvl="1">
              <a:lnSpc>
                <a:spcPct val="80000"/>
              </a:lnSpc>
            </a:pPr>
            <a:r>
              <a:rPr lang="en-US" sz="1400" dirty="0"/>
              <a:t>The SCLK ID is specified in one of the CK frame definition keywords; if not, it’s assumed to be the Frame ID divided by 1000. </a:t>
            </a:r>
          </a:p>
        </p:txBody>
      </p:sp>
      <p:sp>
        <p:nvSpPr>
          <p:cNvPr id="29701" name="Rectangle 3"/>
          <p:cNvSpPr>
            <a:spLocks noGrp="1" noChangeArrowheads="1"/>
          </p:cNvSpPr>
          <p:nvPr>
            <p:ph type="title"/>
          </p:nvPr>
        </p:nvSpPr>
        <p:spPr>
          <a:xfrm>
            <a:off x="2211388" y="381000"/>
            <a:ext cx="6307137" cy="474663"/>
          </a:xfrm>
        </p:spPr>
        <p:txBody>
          <a:bodyPr/>
          <a:lstStyle/>
          <a:p>
            <a:r>
              <a:rPr lang="en-US" dirty="0"/>
              <a:t>CK-Based Frames “Must Know”</a:t>
            </a:r>
          </a:p>
        </p:txBody>
      </p:sp>
      <p:sp>
        <p:nvSpPr>
          <p:cNvPr id="29702" name="Text Box 5"/>
          <p:cNvSpPr txBox="1">
            <a:spLocks noChangeArrowheads="1"/>
          </p:cNvSpPr>
          <p:nvPr/>
        </p:nvSpPr>
        <p:spPr bwMode="auto">
          <a:xfrm>
            <a:off x="1828800" y="1219200"/>
            <a:ext cx="5862638" cy="312738"/>
          </a:xfrm>
          <a:prstGeom prst="rect">
            <a:avLst/>
          </a:prstGeom>
          <a:noFill/>
          <a:ln w="12700">
            <a:noFill/>
            <a:miter lim="800000"/>
            <a:headEnd/>
            <a:tailEnd/>
          </a:ln>
        </p:spPr>
        <p:txBody>
          <a:bodyPr wrap="none">
            <a:prstTxWarp prst="textNoShape">
              <a:avLst/>
            </a:prstTxWarp>
            <a:spAutoFit/>
          </a:bodyPr>
          <a:lstStyle/>
          <a:p>
            <a:r>
              <a:rPr lang="en-US" sz="1600">
                <a:solidFill>
                  <a:schemeClr val="accent1"/>
                </a:solidFill>
              </a:rPr>
              <a:t>These are VERY IMPORTANT points you must understand!</a:t>
            </a:r>
            <a:endParaRPr lang="en-US" sz="1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0302" y="381000"/>
            <a:ext cx="2522325" cy="490391"/>
          </a:xfrm>
        </p:spPr>
        <p:txBody>
          <a:bodyPr/>
          <a:lstStyle/>
          <a:p>
            <a:r>
              <a:rPr lang="en-US" dirty="0"/>
              <a:t>Background</a:t>
            </a:r>
          </a:p>
        </p:txBody>
      </p:sp>
      <p:sp>
        <p:nvSpPr>
          <p:cNvPr id="3" name="Content Placeholder 2"/>
          <p:cNvSpPr>
            <a:spLocks noGrp="1"/>
          </p:cNvSpPr>
          <p:nvPr>
            <p:ph idx="1"/>
          </p:nvPr>
        </p:nvSpPr>
        <p:spPr/>
        <p:txBody>
          <a:bodyPr/>
          <a:lstStyle/>
          <a:p>
            <a:r>
              <a:rPr lang="en-US" dirty="0"/>
              <a:t>First, reminders of what SPICE means by:</a:t>
            </a:r>
          </a:p>
          <a:p>
            <a:pPr lvl="1"/>
            <a:r>
              <a:rPr lang="en-US" dirty="0"/>
              <a:t>reference frame</a:t>
            </a:r>
          </a:p>
          <a:p>
            <a:pPr lvl="1"/>
            <a:r>
              <a:rPr lang="en-US" dirty="0"/>
              <a:t>coordinate system</a:t>
            </a:r>
          </a:p>
        </p:txBody>
      </p:sp>
      <p:sp>
        <p:nvSpPr>
          <p:cNvPr id="4" name="Footer Placeholder 3"/>
          <p:cNvSpPr>
            <a:spLocks noGrp="1"/>
          </p:cNvSpPr>
          <p:nvPr>
            <p:ph type="ftr" sz="quarter" idx="10"/>
          </p:nvPr>
        </p:nvSpPr>
        <p:spPr/>
        <p:txBody>
          <a:bodyPr/>
          <a:lstStyle/>
          <a:p>
            <a:pPr>
              <a:defRPr/>
            </a:pPr>
            <a:r>
              <a:rPr lang="en-US"/>
              <a:t>Frames Subsystem</a:t>
            </a:r>
          </a:p>
        </p:txBody>
      </p:sp>
      <p:sp>
        <p:nvSpPr>
          <p:cNvPr id="5" name="Slide Number Placeholder 4"/>
          <p:cNvSpPr>
            <a:spLocks noGrp="1"/>
          </p:cNvSpPr>
          <p:nvPr>
            <p:ph type="sldNum" sz="quarter" idx="11"/>
          </p:nvPr>
        </p:nvSpPr>
        <p:spPr/>
        <p:txBody>
          <a:bodyPr/>
          <a:lstStyle/>
          <a:p>
            <a:pPr>
              <a:defRPr/>
            </a:pPr>
            <a:fld id="{E678B8E7-B4BF-A649-9736-267B6E52290E}" type="slidenum">
              <a:rPr lang="en-US" smtClean="0"/>
              <a:pPr>
                <a:defRPr/>
              </a:pPr>
              <a:t>2</a:t>
            </a:fld>
            <a:endParaRPr lang="en-US" sz="1400" b="0">
              <a:latin typeface="Times New Roman" charset="0"/>
            </a:endParaRPr>
          </a:p>
        </p:txBody>
      </p:sp>
    </p:spTree>
    <p:extLst>
      <p:ext uri="{BB962C8B-B14F-4D97-AF65-F5344CB8AC3E}">
        <p14:creationId xmlns:p14="http://schemas.microsoft.com/office/powerpoint/2010/main" val="3350564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3282950" y="6330950"/>
            <a:ext cx="2895600" cy="304800"/>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30722" name="Footer Placeholder 2"/>
          <p:cNvSpPr>
            <a:spLocks noGrp="1"/>
          </p:cNvSpPr>
          <p:nvPr>
            <p:ph type="ftr" sz="quarter" idx="10"/>
          </p:nvPr>
        </p:nvSpPr>
        <p:spPr>
          <a:noFill/>
        </p:spPr>
        <p:txBody>
          <a:bodyPr/>
          <a:lstStyle/>
          <a:p>
            <a:r>
              <a:rPr lang="en-US"/>
              <a:t>Frames Subsystem</a:t>
            </a:r>
          </a:p>
        </p:txBody>
      </p:sp>
      <p:sp>
        <p:nvSpPr>
          <p:cNvPr id="30723" name="Slide Number Placeholder 3"/>
          <p:cNvSpPr>
            <a:spLocks noGrp="1"/>
          </p:cNvSpPr>
          <p:nvPr>
            <p:ph type="sldNum" sz="quarter" idx="11"/>
          </p:nvPr>
        </p:nvSpPr>
        <p:spPr>
          <a:noFill/>
        </p:spPr>
        <p:txBody>
          <a:bodyPr/>
          <a:lstStyle/>
          <a:p>
            <a:fld id="{5790533E-4F2E-1D44-A3EB-17818D47C9AD}" type="slidenum">
              <a:rPr lang="en-US" smtClean="0"/>
              <a:pPr/>
              <a:t>20</a:t>
            </a:fld>
            <a:endParaRPr lang="en-US" sz="1400" b="0">
              <a:latin typeface="Times New Roman" charset="0"/>
            </a:endParaRPr>
          </a:p>
        </p:txBody>
      </p:sp>
      <p:sp>
        <p:nvSpPr>
          <p:cNvPr id="30724" name="Rectangle 2"/>
          <p:cNvSpPr>
            <a:spLocks noGrp="1" noChangeArrowheads="1"/>
          </p:cNvSpPr>
          <p:nvPr>
            <p:ph type="title"/>
          </p:nvPr>
        </p:nvSpPr>
        <p:spPr>
          <a:xfrm>
            <a:off x="2136775" y="0"/>
            <a:ext cx="6503988" cy="795338"/>
          </a:xfrm>
        </p:spPr>
        <p:txBody>
          <a:bodyPr/>
          <a:lstStyle/>
          <a:p>
            <a:r>
              <a:rPr lang="en-US" sz="2800"/>
              <a:t>Frame Tree Example:</a:t>
            </a:r>
            <a:br>
              <a:rPr lang="en-US" sz="2800"/>
            </a:br>
            <a:r>
              <a:rPr lang="en-US" sz="2800"/>
              <a:t>ASPERA Instrument on Mars Express</a:t>
            </a:r>
            <a:endParaRPr lang="en-US"/>
          </a:p>
        </p:txBody>
      </p:sp>
      <p:sp>
        <p:nvSpPr>
          <p:cNvPr id="30725" name="Rectangle 3"/>
          <p:cNvSpPr>
            <a:spLocks noChangeArrowheads="1"/>
          </p:cNvSpPr>
          <p:nvPr/>
        </p:nvSpPr>
        <p:spPr bwMode="auto">
          <a:xfrm>
            <a:off x="1525588" y="1374775"/>
            <a:ext cx="6334125" cy="4816475"/>
          </a:xfrm>
          <a:prstGeom prst="rect">
            <a:avLst/>
          </a:prstGeom>
          <a:noFill/>
          <a:ln w="9525">
            <a:noFill/>
            <a:miter lim="800000"/>
            <a:headEnd/>
            <a:tailEnd/>
          </a:ln>
        </p:spPr>
        <p:txBody>
          <a:bodyPr lIns="91577" tIns="45789" rIns="91577" bIns="45789">
            <a:prstTxWarp prst="textNoShape">
              <a:avLst/>
            </a:prstTxWarp>
            <a:spAutoFit/>
          </a:bodyPr>
          <a:lstStyle/>
          <a:p>
            <a:pPr defTabSz="915988">
              <a:lnSpc>
                <a:spcPct val="100000"/>
              </a:lnSpc>
            </a:pPr>
            <a:r>
              <a:rPr lang="en-US" sz="1000" b="0" dirty="0">
                <a:latin typeface="Courier" charset="0"/>
              </a:rPr>
              <a:t>       </a:t>
            </a:r>
            <a:r>
              <a:rPr lang="en-US" sz="1000" dirty="0">
                <a:latin typeface="Courier New" charset="0"/>
              </a:rPr>
              <a:t>                            "J2000" &lt;-</a:t>
            </a:r>
            <a:r>
              <a:rPr lang="en-US" sz="1000" dirty="0">
                <a:solidFill>
                  <a:schemeClr val="accent2"/>
                </a:solidFill>
                <a:latin typeface="Courier New" charset="0"/>
              </a:rPr>
              <a:t>inertial</a:t>
            </a:r>
            <a:endParaRPr lang="en-US" sz="1000" dirty="0">
              <a:latin typeface="Courier New" charset="0"/>
            </a:endParaRPr>
          </a:p>
          <a:p>
            <a:pPr defTabSz="915988">
              <a:lnSpc>
                <a:spcPct val="100000"/>
              </a:lnSpc>
            </a:pPr>
            <a:r>
              <a:rPr lang="en-US" sz="1000" dirty="0">
                <a:latin typeface="Courier New" charset="0"/>
              </a:rPr>
              <a:t>                                      |</a:t>
            </a:r>
          </a:p>
          <a:p>
            <a:pPr defTabSz="915988">
              <a:lnSpc>
                <a:spcPct val="100000"/>
              </a:lnSpc>
            </a:pPr>
            <a:r>
              <a:rPr lang="en-US" sz="1000" dirty="0">
                <a:latin typeface="Courier New" charset="0"/>
              </a:rPr>
              <a:t>           +-----------------------------------------------------+</a:t>
            </a:r>
          </a:p>
          <a:p>
            <a:pPr defTabSz="915988">
              <a:lnSpc>
                <a:spcPct val="100000"/>
              </a:lnSpc>
            </a:pPr>
            <a:r>
              <a:rPr lang="en-US" sz="1000" dirty="0">
                <a:latin typeface="Courier New" charset="0"/>
              </a:rPr>
              <a:t>           |                          |                          |</a:t>
            </a:r>
          </a:p>
          <a:p>
            <a:pPr defTabSz="915988">
              <a:lnSpc>
                <a:spcPct val="100000"/>
              </a:lnSpc>
            </a:pPr>
            <a:r>
              <a:rPr lang="en-US" sz="1000" dirty="0">
                <a:latin typeface="Courier New" charset="0"/>
              </a:rPr>
              <a:t>           |&lt;-</a:t>
            </a:r>
            <a:r>
              <a:rPr lang="en-US" sz="1000" dirty="0" err="1">
                <a:solidFill>
                  <a:schemeClr val="accent2"/>
                </a:solidFill>
                <a:latin typeface="Courier New" charset="0"/>
              </a:rPr>
              <a:t>pck</a:t>
            </a:r>
            <a:r>
              <a:rPr lang="en-US" sz="1000" dirty="0">
                <a:latin typeface="Courier New" charset="0"/>
              </a:rPr>
              <a:t>                     |                          |&lt;-</a:t>
            </a:r>
            <a:r>
              <a:rPr lang="en-US" sz="1000" dirty="0" err="1">
                <a:solidFill>
                  <a:schemeClr val="accent2"/>
                </a:solidFill>
                <a:latin typeface="Courier New" charset="0"/>
              </a:rPr>
              <a:t>pck</a:t>
            </a:r>
            <a:endParaRPr lang="en-US" sz="1000" dirty="0">
              <a:latin typeface="Courier New" charset="0"/>
            </a:endParaRPr>
          </a:p>
          <a:p>
            <a:pPr defTabSz="915988">
              <a:lnSpc>
                <a:spcPct val="100000"/>
              </a:lnSpc>
            </a:pPr>
            <a:r>
              <a:rPr lang="en-US" sz="1000" dirty="0">
                <a:latin typeface="Courier New" charset="0"/>
              </a:rPr>
              <a:t>           |                          |                          |</a:t>
            </a:r>
          </a:p>
          <a:p>
            <a:pPr defTabSz="915988">
              <a:lnSpc>
                <a:spcPct val="100000"/>
              </a:lnSpc>
            </a:pPr>
            <a:r>
              <a:rPr lang="en-US" sz="1000" dirty="0">
                <a:latin typeface="Courier New" charset="0"/>
              </a:rPr>
              <a:t>           V                          |                          V</a:t>
            </a:r>
          </a:p>
          <a:p>
            <a:pPr defTabSz="915988">
              <a:lnSpc>
                <a:spcPct val="100000"/>
              </a:lnSpc>
            </a:pPr>
            <a:r>
              <a:rPr lang="en-US" sz="1000" dirty="0">
                <a:latin typeface="Courier New" charset="0"/>
              </a:rPr>
              <a:t>       "IAU_MARS"                     |                     "IAU_EARTH"</a:t>
            </a:r>
          </a:p>
          <a:p>
            <a:pPr defTabSz="915988">
              <a:lnSpc>
                <a:spcPct val="100000"/>
              </a:lnSpc>
            </a:pPr>
            <a:r>
              <a:rPr lang="en-US" sz="1000" dirty="0">
                <a:latin typeface="Courier New" charset="0"/>
              </a:rPr>
              <a:t>     MARS BODY-FIXED                  |&lt;-</a:t>
            </a:r>
            <a:r>
              <a:rPr lang="en-US" sz="1000" dirty="0">
                <a:solidFill>
                  <a:schemeClr val="accent2"/>
                </a:solidFill>
                <a:latin typeface="Courier New" charset="0"/>
              </a:rPr>
              <a:t>ck</a:t>
            </a:r>
            <a:r>
              <a:rPr lang="en-US" sz="1000" dirty="0">
                <a:latin typeface="Courier New" charset="0"/>
              </a:rPr>
              <a:t>               EARTH BODY-FIXED</a:t>
            </a:r>
          </a:p>
          <a:p>
            <a:pPr defTabSz="915988">
              <a:lnSpc>
                <a:spcPct val="100000"/>
              </a:lnSpc>
            </a:pPr>
            <a:r>
              <a:rPr lang="en-US" sz="1000" dirty="0">
                <a:latin typeface="Courier New" charset="0"/>
              </a:rPr>
              <a:t>     ---------------                  |                   ----------------</a:t>
            </a:r>
          </a:p>
          <a:p>
            <a:pPr defTabSz="915988">
              <a:lnSpc>
                <a:spcPct val="100000"/>
              </a:lnSpc>
            </a:pPr>
            <a:r>
              <a:rPr lang="en-US" sz="1000" dirty="0">
                <a:latin typeface="Courier New" charset="0"/>
              </a:rPr>
              <a:t>                                      V</a:t>
            </a:r>
          </a:p>
          <a:p>
            <a:pPr defTabSz="915988">
              <a:lnSpc>
                <a:spcPct val="100000"/>
              </a:lnSpc>
            </a:pPr>
            <a:r>
              <a:rPr lang="en-US" sz="1000" dirty="0">
                <a:latin typeface="Courier New" charset="0"/>
              </a:rPr>
              <a:t>                               "MEX_SPACECRAFT"</a:t>
            </a:r>
          </a:p>
          <a:p>
            <a:pPr defTabSz="915988">
              <a:lnSpc>
                <a:spcPct val="100000"/>
              </a:lnSpc>
            </a:pPr>
            <a:r>
              <a:rPr lang="en-US" sz="1000" dirty="0">
                <a:latin typeface="Courier New" charset="0"/>
              </a:rPr>
              <a:t>           +-----------------------------------------------------+</a:t>
            </a:r>
          </a:p>
          <a:p>
            <a:pPr defTabSz="915988">
              <a:lnSpc>
                <a:spcPct val="100000"/>
              </a:lnSpc>
            </a:pPr>
            <a:r>
              <a:rPr lang="en-US" sz="1000" dirty="0">
                <a:latin typeface="Courier New" charset="0"/>
              </a:rPr>
              <a:t>           |                                                     |</a:t>
            </a:r>
          </a:p>
          <a:p>
            <a:pPr defTabSz="915988">
              <a:lnSpc>
                <a:spcPct val="100000"/>
              </a:lnSpc>
            </a:pPr>
            <a:r>
              <a:rPr lang="en-US" sz="1000" dirty="0">
                <a:latin typeface="Courier New" charset="0"/>
              </a:rPr>
              <a:t>           |&lt;-</a:t>
            </a:r>
            <a:r>
              <a:rPr lang="en-US" sz="1000" dirty="0">
                <a:solidFill>
                  <a:schemeClr val="accent2"/>
                </a:solidFill>
                <a:latin typeface="Courier New" charset="0"/>
              </a:rPr>
              <a:t>fixed</a:t>
            </a:r>
            <a:r>
              <a:rPr lang="en-US" sz="1000" dirty="0">
                <a:latin typeface="Courier New" charset="0"/>
              </a:rPr>
              <a:t>                                              |&lt;-</a:t>
            </a:r>
            <a:r>
              <a:rPr lang="en-US" sz="1000" dirty="0">
                <a:solidFill>
                  <a:schemeClr val="accent2"/>
                </a:solidFill>
                <a:latin typeface="Courier New" charset="0"/>
              </a:rPr>
              <a:t>fixed</a:t>
            </a:r>
            <a:endParaRPr lang="en-US" sz="1000" dirty="0">
              <a:latin typeface="Courier New" charset="0"/>
            </a:endParaRPr>
          </a:p>
          <a:p>
            <a:pPr defTabSz="915988">
              <a:lnSpc>
                <a:spcPct val="100000"/>
              </a:lnSpc>
            </a:pPr>
            <a:r>
              <a:rPr lang="en-US" sz="1000" dirty="0">
                <a:latin typeface="Courier New" charset="0"/>
              </a:rPr>
              <a:t>           |                                                     |</a:t>
            </a:r>
          </a:p>
          <a:p>
            <a:pPr defTabSz="915988">
              <a:lnSpc>
                <a:spcPct val="100000"/>
              </a:lnSpc>
            </a:pPr>
            <a:r>
              <a:rPr lang="en-US" sz="1000" dirty="0">
                <a:latin typeface="Courier New" charset="0"/>
              </a:rPr>
              <a:t>           V                                                     V</a:t>
            </a:r>
          </a:p>
          <a:p>
            <a:pPr defTabSz="915988">
              <a:lnSpc>
                <a:spcPct val="100000"/>
              </a:lnSpc>
            </a:pPr>
            <a:r>
              <a:rPr lang="en-US" sz="1000" dirty="0">
                <a:latin typeface="Courier New" charset="0"/>
              </a:rPr>
              <a:t>    "MEX_ASPERA_URF"                                     "MEX_ASPERA_IMA_URF"</a:t>
            </a:r>
          </a:p>
          <a:p>
            <a:pPr defTabSz="915988">
              <a:lnSpc>
                <a:spcPct val="100000"/>
              </a:lnSpc>
            </a:pPr>
            <a:r>
              <a:rPr lang="en-US" sz="1000" dirty="0">
                <a:latin typeface="Courier New" charset="0"/>
              </a:rPr>
              <a:t>    -----------------                                    --------------------</a:t>
            </a:r>
          </a:p>
          <a:p>
            <a:pPr defTabSz="915988">
              <a:lnSpc>
                <a:spcPct val="100000"/>
              </a:lnSpc>
            </a:pPr>
            <a:r>
              <a:rPr lang="en-US" sz="1000" dirty="0">
                <a:latin typeface="Courier New" charset="0"/>
              </a:rPr>
              <a:t>           |                                                     |</a:t>
            </a:r>
          </a:p>
          <a:p>
            <a:pPr defTabSz="915988">
              <a:lnSpc>
                <a:spcPct val="100000"/>
              </a:lnSpc>
            </a:pPr>
            <a:r>
              <a:rPr lang="en-US" sz="1000" dirty="0">
                <a:latin typeface="Courier New" charset="0"/>
              </a:rPr>
              <a:t>           |&lt;-</a:t>
            </a:r>
            <a:r>
              <a:rPr lang="en-US" sz="1000" dirty="0">
                <a:solidFill>
                  <a:schemeClr val="accent2"/>
                </a:solidFill>
                <a:latin typeface="Courier New" charset="0"/>
              </a:rPr>
              <a:t>ck                                                 </a:t>
            </a:r>
            <a:r>
              <a:rPr lang="en-US" sz="1000" dirty="0">
                <a:latin typeface="Courier New" charset="0"/>
              </a:rPr>
              <a:t>|&lt;-</a:t>
            </a:r>
            <a:r>
              <a:rPr lang="en-US" sz="1000" dirty="0">
                <a:solidFill>
                  <a:schemeClr val="accent2"/>
                </a:solidFill>
                <a:latin typeface="Courier New" charset="0"/>
              </a:rPr>
              <a:t>fixed</a:t>
            </a:r>
            <a:endParaRPr lang="en-US" sz="1000" dirty="0">
              <a:latin typeface="Courier New" charset="0"/>
            </a:endParaRPr>
          </a:p>
          <a:p>
            <a:pPr defTabSz="915988">
              <a:lnSpc>
                <a:spcPct val="100000"/>
              </a:lnSpc>
            </a:pPr>
            <a:r>
              <a:rPr lang="en-US" sz="1000" dirty="0">
                <a:latin typeface="Courier New" charset="0"/>
              </a:rPr>
              <a:t>           |                                                     |</a:t>
            </a:r>
          </a:p>
          <a:p>
            <a:pPr defTabSz="915988">
              <a:lnSpc>
                <a:spcPct val="100000"/>
              </a:lnSpc>
            </a:pPr>
            <a:r>
              <a:rPr lang="en-US" sz="1000" dirty="0">
                <a:latin typeface="Courier New" charset="0"/>
              </a:rPr>
              <a:t>           V                                                     V</a:t>
            </a:r>
          </a:p>
          <a:p>
            <a:pPr defTabSz="915988">
              <a:lnSpc>
                <a:spcPct val="100000"/>
              </a:lnSpc>
            </a:pPr>
            <a:r>
              <a:rPr lang="en-US" sz="1000" dirty="0">
                <a:latin typeface="Courier New" charset="0"/>
              </a:rPr>
              <a:t>    "MEX_ASPERA_SAF"                                       "MEX_ASPERA_IMA"</a:t>
            </a:r>
          </a:p>
          <a:p>
            <a:pPr defTabSz="915988">
              <a:lnSpc>
                <a:spcPct val="100000"/>
              </a:lnSpc>
            </a:pPr>
            <a:r>
              <a:rPr lang="en-US" sz="1000" dirty="0">
                <a:latin typeface="Courier New" charset="0"/>
              </a:rPr>
              <a:t>    --------------------------------------------- ...      ----------------</a:t>
            </a:r>
          </a:p>
          <a:p>
            <a:pPr defTabSz="915988">
              <a:lnSpc>
                <a:spcPct val="100000"/>
              </a:lnSpc>
            </a:pPr>
            <a:r>
              <a:rPr lang="en-US" sz="1000" dirty="0">
                <a:latin typeface="Courier New" charset="0"/>
              </a:rPr>
              <a:t>           |                 |                 |</a:t>
            </a:r>
          </a:p>
          <a:p>
            <a:pPr defTabSz="915988">
              <a:lnSpc>
                <a:spcPct val="100000"/>
              </a:lnSpc>
            </a:pPr>
            <a:r>
              <a:rPr lang="en-US" sz="1000" dirty="0">
                <a:latin typeface="Courier New" charset="0"/>
              </a:rPr>
              <a:t>           |&lt;-</a:t>
            </a:r>
            <a:r>
              <a:rPr lang="en-US" sz="1000" dirty="0">
                <a:solidFill>
                  <a:schemeClr val="accent2"/>
                </a:solidFill>
                <a:latin typeface="Courier New" charset="0"/>
              </a:rPr>
              <a:t>fixed</a:t>
            </a:r>
            <a:r>
              <a:rPr lang="en-US" sz="1000" dirty="0">
                <a:latin typeface="Courier New" charset="0"/>
              </a:rPr>
              <a:t>          |&lt;-</a:t>
            </a:r>
            <a:r>
              <a:rPr lang="en-US" sz="1000" dirty="0">
                <a:solidFill>
                  <a:schemeClr val="accent2"/>
                </a:solidFill>
                <a:latin typeface="Courier New" charset="0"/>
              </a:rPr>
              <a:t>fixed</a:t>
            </a:r>
            <a:r>
              <a:rPr lang="en-US" sz="1000" dirty="0">
                <a:latin typeface="Courier New" charset="0"/>
              </a:rPr>
              <a:t>          |&lt;-</a:t>
            </a:r>
            <a:r>
              <a:rPr lang="en-US" sz="1000" dirty="0">
                <a:solidFill>
                  <a:schemeClr val="accent2"/>
                </a:solidFill>
                <a:latin typeface="Courier New" charset="0"/>
              </a:rPr>
              <a:t>fixed</a:t>
            </a:r>
            <a:endParaRPr lang="en-US" sz="1000" dirty="0">
              <a:latin typeface="Courier New" charset="0"/>
            </a:endParaRPr>
          </a:p>
          <a:p>
            <a:pPr defTabSz="915988">
              <a:lnSpc>
                <a:spcPct val="100000"/>
              </a:lnSpc>
            </a:pPr>
            <a:r>
              <a:rPr lang="en-US" sz="1000" dirty="0">
                <a:latin typeface="Courier New" charset="0"/>
              </a:rPr>
              <a:t>           |                 |                 |</a:t>
            </a:r>
          </a:p>
          <a:p>
            <a:pPr defTabSz="915988">
              <a:lnSpc>
                <a:spcPct val="100000"/>
              </a:lnSpc>
            </a:pPr>
            <a:r>
              <a:rPr lang="en-US" sz="1000" dirty="0">
                <a:latin typeface="Courier New" charset="0"/>
              </a:rPr>
              <a:t>           V                 V                 V</a:t>
            </a:r>
          </a:p>
          <a:p>
            <a:pPr defTabSz="915988">
              <a:lnSpc>
                <a:spcPct val="100000"/>
              </a:lnSpc>
            </a:pPr>
            <a:r>
              <a:rPr lang="en-US" sz="1000" dirty="0">
                <a:latin typeface="Courier New" charset="0"/>
              </a:rPr>
              <a:t>    "MEX_ASPERA_ELS"   "MEX_ASPERA_NPI"   "MEX_ASPERA_NPD1"</a:t>
            </a:r>
          </a:p>
          <a:p>
            <a:pPr defTabSz="915988">
              <a:lnSpc>
                <a:spcPct val="100000"/>
              </a:lnSpc>
            </a:pPr>
            <a:r>
              <a:rPr lang="en-US" sz="1000" dirty="0">
                <a:latin typeface="Courier New" charset="0"/>
              </a:rPr>
              <a:t>    ----------------   ----------------   ----------------</a:t>
            </a:r>
          </a:p>
        </p:txBody>
      </p:sp>
      <p:sp>
        <p:nvSpPr>
          <p:cNvPr id="30726" name="Text Box 4"/>
          <p:cNvSpPr txBox="1">
            <a:spLocks noChangeArrowheads="1"/>
          </p:cNvSpPr>
          <p:nvPr/>
        </p:nvSpPr>
        <p:spPr bwMode="auto">
          <a:xfrm>
            <a:off x="3352800" y="6324600"/>
            <a:ext cx="2782888" cy="304800"/>
          </a:xfrm>
          <a:prstGeom prst="rect">
            <a:avLst/>
          </a:prstGeom>
          <a:noFill/>
          <a:ln w="9525">
            <a:noFill/>
            <a:miter lim="800000"/>
            <a:headEnd/>
            <a:tailEnd/>
          </a:ln>
        </p:spPr>
        <p:txBody>
          <a:bodyPr wrap="none" lIns="91577" tIns="45789" rIns="91577" bIns="45789">
            <a:prstTxWarp prst="textNoShape">
              <a:avLst/>
            </a:prstTxWarp>
            <a:spAutoFit/>
          </a:bodyPr>
          <a:lstStyle/>
          <a:p>
            <a:pPr defTabSz="915988">
              <a:lnSpc>
                <a:spcPct val="100000"/>
              </a:lnSpc>
            </a:pPr>
            <a:r>
              <a:rPr lang="en-US" sz="1400">
                <a:solidFill>
                  <a:schemeClr val="accent2"/>
                </a:solidFill>
              </a:rPr>
              <a:t>Blue text indicates frame class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384550" y="381000"/>
            <a:ext cx="3959225" cy="490538"/>
          </a:xfrm>
        </p:spPr>
        <p:txBody>
          <a:bodyPr/>
          <a:lstStyle/>
          <a:p>
            <a:r>
              <a:rPr lang="en-US" dirty="0"/>
              <a:t>FK Utility Programs</a:t>
            </a:r>
          </a:p>
        </p:txBody>
      </p:sp>
      <p:sp>
        <p:nvSpPr>
          <p:cNvPr id="31747" name="Rectangle 3"/>
          <p:cNvSpPr>
            <a:spLocks noGrp="1" noChangeArrowheads="1"/>
          </p:cNvSpPr>
          <p:nvPr>
            <p:ph type="body" idx="1"/>
          </p:nvPr>
        </p:nvSpPr>
        <p:spPr>
          <a:xfrm>
            <a:off x="692150" y="1454150"/>
            <a:ext cx="7848600" cy="4495800"/>
          </a:xfrm>
        </p:spPr>
        <p:txBody>
          <a:bodyPr/>
          <a:lstStyle/>
          <a:p>
            <a:pPr>
              <a:lnSpc>
                <a:spcPct val="80000"/>
              </a:lnSpc>
            </a:pPr>
            <a:r>
              <a:rPr lang="en-US" sz="2000" dirty="0"/>
              <a:t>The following FK and frames utility programs are included in the Toolkit</a:t>
            </a:r>
            <a:endParaRPr lang="en-US" sz="1600" dirty="0"/>
          </a:p>
          <a:p>
            <a:pPr marL="1716088" lvl="1" indent="-1258888">
              <a:lnSpc>
                <a:spcPct val="80000"/>
              </a:lnSpc>
              <a:buFontTx/>
              <a:buNone/>
            </a:pPr>
            <a:r>
              <a:rPr lang="en-US" sz="1600" dirty="0"/>
              <a:t>FRMDIFF	samples orientation of a frame or compares orientation of two frames</a:t>
            </a:r>
          </a:p>
          <a:p>
            <a:pPr marL="1716088" lvl="1" indent="-1258888">
              <a:lnSpc>
                <a:spcPct val="80000"/>
              </a:lnSpc>
              <a:buFontTx/>
              <a:buNone/>
            </a:pPr>
            <a:r>
              <a:rPr lang="en-US" sz="1600" dirty="0"/>
              <a:t>CKBRIEF 	summarizes coverage for one or more CK files</a:t>
            </a:r>
          </a:p>
          <a:p>
            <a:pPr marL="1716088" lvl="1" indent="-1258888">
              <a:lnSpc>
                <a:spcPct val="80000"/>
              </a:lnSpc>
              <a:buFontTx/>
              <a:buNone/>
            </a:pPr>
            <a:r>
              <a:rPr lang="en-US" sz="1600" dirty="0"/>
              <a:t>BRIEF 	summarizes coverage for one or more binary PCK files</a:t>
            </a:r>
          </a:p>
          <a:p>
            <a:pPr marL="1716088" lvl="1" indent="-1258888">
              <a:lnSpc>
                <a:spcPct val="80000"/>
              </a:lnSpc>
              <a:buFontTx/>
              <a:buNone/>
            </a:pPr>
            <a:endParaRPr lang="en-US" sz="1600" dirty="0"/>
          </a:p>
          <a:p>
            <a:pPr>
              <a:lnSpc>
                <a:spcPct val="80000"/>
              </a:lnSpc>
            </a:pPr>
            <a:r>
              <a:rPr lang="en-US" sz="2000" dirty="0"/>
              <a:t>These additional FK and frames utility programs are provided on the NAIF Web site (</a:t>
            </a:r>
            <a:r>
              <a:rPr lang="en-US" sz="2000" dirty="0">
                <a:solidFill>
                  <a:schemeClr val="accent6"/>
                </a:solidFill>
                <a:hlinkClick r:id="rId2">
                  <a:extLst>
                    <a:ext uri="{A12FA001-AC4F-418D-AE19-62706E023703}">
                      <ahyp:hlinkClr xmlns:ahyp="http://schemas.microsoft.com/office/drawing/2018/hyperlinkcolor" val="tx"/>
                    </a:ext>
                  </a:extLst>
                </a:hlinkClick>
              </a:rPr>
              <a:t>https://naif.jpl.nasa.gov/naif/utilities.html</a:t>
            </a:r>
            <a:r>
              <a:rPr lang="en-US" sz="2000" dirty="0"/>
              <a:t>)</a:t>
            </a:r>
          </a:p>
          <a:p>
            <a:pPr marL="1716088" lvl="1" indent="-1258888">
              <a:lnSpc>
                <a:spcPct val="80000"/>
              </a:lnSpc>
              <a:buFontTx/>
              <a:buNone/>
            </a:pPr>
            <a:r>
              <a:rPr lang="en-US" sz="1600" dirty="0"/>
              <a:t>PINPOINT	creates SPK and </a:t>
            </a:r>
            <a:r>
              <a:rPr lang="en-US" sz="1600" dirty="0" err="1"/>
              <a:t>topocentric</a:t>
            </a:r>
            <a:r>
              <a:rPr lang="en-US" sz="1600" dirty="0"/>
              <a:t> frames FK files for fixed locations (ground stations, </a:t>
            </a:r>
            <a:r>
              <a:rPr lang="en-US" sz="1600" dirty="0" err="1"/>
              <a:t>etc</a:t>
            </a:r>
            <a:r>
              <a:rPr lang="en-US" sz="1600" dirty="0"/>
              <a:t>)</a:t>
            </a:r>
          </a:p>
          <a:p>
            <a:pPr marL="1716088" lvl="1" indent="-1258888">
              <a:lnSpc>
                <a:spcPct val="80000"/>
              </a:lnSpc>
              <a:buFontTx/>
              <a:buNone/>
            </a:pPr>
            <a:r>
              <a:rPr lang="en-US" sz="1600" dirty="0"/>
              <a:t>BINGO	converts FK files between UNIX and DOS text formats</a:t>
            </a:r>
          </a:p>
          <a:p>
            <a:pPr marL="1716088" lvl="1" indent="-1258888">
              <a:lnSpc>
                <a:spcPct val="80000"/>
              </a:lnSpc>
              <a:buFontTx/>
              <a:buNone/>
            </a:pPr>
            <a:endParaRPr lang="en-US" sz="1600" dirty="0"/>
          </a:p>
        </p:txBody>
      </p:sp>
      <p:sp>
        <p:nvSpPr>
          <p:cNvPr id="31748" name="Slide Number Placeholder 5"/>
          <p:cNvSpPr>
            <a:spLocks noGrp="1"/>
          </p:cNvSpPr>
          <p:nvPr>
            <p:ph type="sldNum" sz="quarter" idx="11"/>
          </p:nvPr>
        </p:nvSpPr>
        <p:spPr>
          <a:noFill/>
        </p:spPr>
        <p:txBody>
          <a:bodyPr/>
          <a:lstStyle/>
          <a:p>
            <a:fld id="{9B85CDBF-816F-3249-8EE4-482DF522DEBB}" type="slidenum">
              <a:rPr lang="en-US" smtClean="0"/>
              <a:pPr/>
              <a:t>21</a:t>
            </a:fld>
            <a:endParaRPr lang="en-US" sz="1400" b="0">
              <a:latin typeface="Times New Roman" charset="0"/>
            </a:endParaRPr>
          </a:p>
        </p:txBody>
      </p:sp>
      <p:sp>
        <p:nvSpPr>
          <p:cNvPr id="31749" name="Footer Placeholder 6"/>
          <p:cNvSpPr>
            <a:spLocks noGrp="1"/>
          </p:cNvSpPr>
          <p:nvPr>
            <p:ph type="ftr" sz="quarter" idx="10"/>
          </p:nvPr>
        </p:nvSpPr>
        <p:spPr>
          <a:noFill/>
        </p:spPr>
        <p:txBody>
          <a:bodyPr/>
          <a:lstStyle/>
          <a:p>
            <a:r>
              <a:rPr lang="en-US"/>
              <a:t>Frames Subsystem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468563" y="381000"/>
            <a:ext cx="5783262" cy="490538"/>
          </a:xfrm>
        </p:spPr>
        <p:txBody>
          <a:bodyPr/>
          <a:lstStyle/>
          <a:p>
            <a:r>
              <a:rPr lang="en-US"/>
              <a:t>Additional Information on FK</a:t>
            </a:r>
          </a:p>
        </p:txBody>
      </p:sp>
      <p:sp>
        <p:nvSpPr>
          <p:cNvPr id="32771" name="Rectangle 3"/>
          <p:cNvSpPr>
            <a:spLocks noGrp="1" noChangeArrowheads="1"/>
          </p:cNvSpPr>
          <p:nvPr>
            <p:ph type="body" idx="1"/>
          </p:nvPr>
        </p:nvSpPr>
        <p:spPr>
          <a:xfrm>
            <a:off x="692150" y="1600200"/>
            <a:ext cx="7772400" cy="5029200"/>
          </a:xfrm>
        </p:spPr>
        <p:txBody>
          <a:bodyPr/>
          <a:lstStyle/>
          <a:p>
            <a:pPr>
              <a:lnSpc>
                <a:spcPct val="80000"/>
              </a:lnSpc>
            </a:pPr>
            <a:r>
              <a:rPr lang="en-US" dirty="0"/>
              <a:t>For more information about FK and frames, look at the following documents</a:t>
            </a:r>
          </a:p>
          <a:p>
            <a:pPr lvl="1">
              <a:lnSpc>
                <a:spcPct val="80000"/>
              </a:lnSpc>
            </a:pPr>
            <a:r>
              <a:rPr lang="en-US" dirty="0"/>
              <a:t>The on-line version of this tutorial</a:t>
            </a:r>
          </a:p>
          <a:p>
            <a:pPr lvl="1">
              <a:lnSpc>
                <a:spcPct val="80000"/>
              </a:lnSpc>
            </a:pPr>
            <a:r>
              <a:rPr lang="en-US" dirty="0"/>
              <a:t>Frames Required Reading</a:t>
            </a:r>
          </a:p>
          <a:p>
            <a:pPr lvl="1">
              <a:lnSpc>
                <a:spcPct val="80000"/>
              </a:lnSpc>
            </a:pPr>
            <a:r>
              <a:rPr lang="en-US" dirty="0"/>
              <a:t>Using Frames Tutorial</a:t>
            </a:r>
          </a:p>
          <a:p>
            <a:pPr lvl="1">
              <a:lnSpc>
                <a:spcPct val="80000"/>
              </a:lnSpc>
            </a:pPr>
            <a:r>
              <a:rPr lang="en-US" dirty="0"/>
              <a:t>Dynamic Frames Tutorial</a:t>
            </a:r>
          </a:p>
          <a:p>
            <a:pPr lvl="1">
              <a:lnSpc>
                <a:spcPct val="80000"/>
              </a:lnSpc>
            </a:pPr>
            <a:r>
              <a:rPr lang="en-US" dirty="0"/>
              <a:t>NAIF IDs Tutorial</a:t>
            </a:r>
          </a:p>
          <a:p>
            <a:pPr lvl="1">
              <a:lnSpc>
                <a:spcPct val="80000"/>
              </a:lnSpc>
            </a:pPr>
            <a:r>
              <a:rPr lang="en-US" dirty="0"/>
              <a:t>Headers for the routines mentioned in this tutorial</a:t>
            </a:r>
          </a:p>
          <a:p>
            <a:pPr lvl="1">
              <a:lnSpc>
                <a:spcPct val="80000"/>
              </a:lnSpc>
            </a:pPr>
            <a:r>
              <a:rPr lang="en-US" dirty="0"/>
              <a:t>Most Used SPICELIB Routines</a:t>
            </a:r>
          </a:p>
          <a:p>
            <a:pPr lvl="1">
              <a:lnSpc>
                <a:spcPct val="80000"/>
              </a:lnSpc>
            </a:pPr>
            <a:r>
              <a:rPr lang="en-US" dirty="0"/>
              <a:t>FRMDIFF User’s Guide</a:t>
            </a:r>
          </a:p>
          <a:p>
            <a:pPr lvl="1">
              <a:lnSpc>
                <a:spcPct val="80000"/>
              </a:lnSpc>
            </a:pPr>
            <a:r>
              <a:rPr lang="en-US" dirty="0"/>
              <a:t>Porting Kernels tutorial</a:t>
            </a:r>
          </a:p>
          <a:p>
            <a:pPr>
              <a:lnSpc>
                <a:spcPct val="80000"/>
              </a:lnSpc>
            </a:pPr>
            <a:r>
              <a:rPr lang="en-US" dirty="0"/>
              <a:t>Related documents</a:t>
            </a:r>
          </a:p>
          <a:p>
            <a:pPr lvl="1">
              <a:lnSpc>
                <a:spcPct val="80000"/>
              </a:lnSpc>
            </a:pPr>
            <a:r>
              <a:rPr lang="en-US" dirty="0"/>
              <a:t>CK Required Reading</a:t>
            </a:r>
          </a:p>
          <a:p>
            <a:pPr lvl="1">
              <a:lnSpc>
                <a:spcPct val="80000"/>
              </a:lnSpc>
            </a:pPr>
            <a:r>
              <a:rPr lang="en-US" dirty="0"/>
              <a:t>PCK Required Reading</a:t>
            </a:r>
          </a:p>
          <a:p>
            <a:pPr lvl="1">
              <a:lnSpc>
                <a:spcPct val="80000"/>
              </a:lnSpc>
            </a:pPr>
            <a:r>
              <a:rPr lang="en-US" dirty="0"/>
              <a:t>SPK Required Reading</a:t>
            </a:r>
          </a:p>
          <a:p>
            <a:pPr lvl="1">
              <a:lnSpc>
                <a:spcPct val="80000"/>
              </a:lnSpc>
            </a:pPr>
            <a:r>
              <a:rPr lang="en-US" dirty="0"/>
              <a:t>Rotations Required Reading</a:t>
            </a:r>
          </a:p>
        </p:txBody>
      </p:sp>
      <p:sp>
        <p:nvSpPr>
          <p:cNvPr id="32772" name="Slide Number Placeholder 5"/>
          <p:cNvSpPr>
            <a:spLocks noGrp="1"/>
          </p:cNvSpPr>
          <p:nvPr>
            <p:ph type="sldNum" sz="quarter" idx="11"/>
          </p:nvPr>
        </p:nvSpPr>
        <p:spPr>
          <a:noFill/>
        </p:spPr>
        <p:txBody>
          <a:bodyPr/>
          <a:lstStyle/>
          <a:p>
            <a:fld id="{E7DC5255-8943-4441-B6B7-418C9B09F027}" type="slidenum">
              <a:rPr lang="en-US" smtClean="0"/>
              <a:pPr/>
              <a:t>22</a:t>
            </a:fld>
            <a:endParaRPr lang="en-US" sz="1400" b="0">
              <a:latin typeface="Times New Roman" charset="0"/>
            </a:endParaRPr>
          </a:p>
        </p:txBody>
      </p:sp>
      <p:sp>
        <p:nvSpPr>
          <p:cNvPr id="32773" name="Footer Placeholder 6"/>
          <p:cNvSpPr>
            <a:spLocks noGrp="1"/>
          </p:cNvSpPr>
          <p:nvPr>
            <p:ph type="ftr" sz="quarter" idx="10"/>
          </p:nvPr>
        </p:nvSpPr>
        <p:spPr>
          <a:noFill/>
        </p:spPr>
        <p:txBody>
          <a:bodyPr/>
          <a:lstStyle/>
          <a:p>
            <a:r>
              <a:rPr lang="en-US"/>
              <a:t>Frames Subsystem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9199" y="381000"/>
            <a:ext cx="5624536" cy="490391"/>
          </a:xfrm>
        </p:spPr>
        <p:txBody>
          <a:bodyPr/>
          <a:lstStyle/>
          <a:p>
            <a:r>
              <a:rPr lang="en-US" dirty="0"/>
              <a:t>What is a Reference Frame?</a:t>
            </a:r>
          </a:p>
        </p:txBody>
      </p:sp>
      <p:sp>
        <p:nvSpPr>
          <p:cNvPr id="3" name="Content Placeholder 2"/>
          <p:cNvSpPr>
            <a:spLocks noGrp="1"/>
          </p:cNvSpPr>
          <p:nvPr>
            <p:ph idx="1"/>
          </p:nvPr>
        </p:nvSpPr>
        <p:spPr>
          <a:xfrm>
            <a:off x="768350" y="1454150"/>
            <a:ext cx="7620000" cy="4876800"/>
          </a:xfrm>
        </p:spPr>
        <p:txBody>
          <a:bodyPr/>
          <a:lstStyle/>
          <a:p>
            <a:r>
              <a:rPr lang="en-US" sz="2000" dirty="0"/>
              <a:t>Within SPICE, a reference frame is specified by three orthogonal axes</a:t>
            </a:r>
          </a:p>
          <a:p>
            <a:endParaRPr lang="en-US" sz="2000" dirty="0"/>
          </a:p>
          <a:p>
            <a:endParaRPr lang="en-US" sz="2000" dirty="0"/>
          </a:p>
          <a:p>
            <a:endParaRPr lang="en-US" sz="2000" dirty="0"/>
          </a:p>
          <a:p>
            <a:pPr marL="0" indent="0">
              <a:buNone/>
            </a:pPr>
            <a:endParaRPr lang="en-US" sz="2000" dirty="0"/>
          </a:p>
          <a:p>
            <a:pPr marL="0" indent="0">
              <a:buNone/>
            </a:pPr>
            <a:endParaRPr lang="en-US" sz="2000" dirty="0"/>
          </a:p>
          <a:p>
            <a:r>
              <a:rPr lang="en-US" sz="2000" dirty="0"/>
              <a:t>It may be fixed in space (not rotating, not accelerating)</a:t>
            </a:r>
          </a:p>
          <a:p>
            <a:pPr lvl="1"/>
            <a:r>
              <a:rPr lang="en-US" sz="1600" dirty="0"/>
              <a:t>This is called an inertial frame</a:t>
            </a:r>
          </a:p>
          <a:p>
            <a:r>
              <a:rPr lang="en-US" sz="2000" dirty="0"/>
              <a:t>It may be changing its orientation in space</a:t>
            </a:r>
          </a:p>
          <a:p>
            <a:pPr lvl="1"/>
            <a:r>
              <a:rPr lang="en-US" sz="1600" dirty="0"/>
              <a:t>This is called a non-inertial frame</a:t>
            </a:r>
          </a:p>
          <a:p>
            <a:r>
              <a:rPr lang="en-US" sz="2000" dirty="0"/>
              <a:t>Every frame has a name and a numeric ID assigned to it</a:t>
            </a:r>
          </a:p>
          <a:p>
            <a:pPr lvl="1"/>
            <a:r>
              <a:rPr lang="en-US" sz="1600" dirty="0"/>
              <a:t>You’ll use the name as an argument in calling Toolkit APIs</a:t>
            </a:r>
          </a:p>
          <a:p>
            <a:r>
              <a:rPr lang="en-US" sz="2000" dirty="0"/>
              <a:t>Every frame has an associated center location</a:t>
            </a:r>
          </a:p>
        </p:txBody>
      </p:sp>
      <p:sp>
        <p:nvSpPr>
          <p:cNvPr id="4" name="Footer Placeholder 3"/>
          <p:cNvSpPr>
            <a:spLocks noGrp="1"/>
          </p:cNvSpPr>
          <p:nvPr>
            <p:ph type="ftr" sz="quarter" idx="10"/>
          </p:nvPr>
        </p:nvSpPr>
        <p:spPr/>
        <p:txBody>
          <a:bodyPr/>
          <a:lstStyle/>
          <a:p>
            <a:pPr>
              <a:defRPr/>
            </a:pPr>
            <a:r>
              <a:rPr lang="en-US"/>
              <a:t>Frames Subsystem</a:t>
            </a:r>
          </a:p>
        </p:txBody>
      </p:sp>
      <p:sp>
        <p:nvSpPr>
          <p:cNvPr id="5" name="Slide Number Placeholder 4"/>
          <p:cNvSpPr>
            <a:spLocks noGrp="1"/>
          </p:cNvSpPr>
          <p:nvPr>
            <p:ph type="sldNum" sz="quarter" idx="11"/>
          </p:nvPr>
        </p:nvSpPr>
        <p:spPr/>
        <p:txBody>
          <a:bodyPr/>
          <a:lstStyle/>
          <a:p>
            <a:pPr>
              <a:defRPr/>
            </a:pPr>
            <a:fld id="{E678B8E7-B4BF-A649-9736-267B6E52290E}" type="slidenum">
              <a:rPr lang="en-US" smtClean="0"/>
              <a:pPr>
                <a:defRPr/>
              </a:pPr>
              <a:t>3</a:t>
            </a:fld>
            <a:endParaRPr lang="en-US" sz="1400" b="0">
              <a:latin typeface="Times New Roman" charset="0"/>
            </a:endParaRPr>
          </a:p>
        </p:txBody>
      </p:sp>
      <p:cxnSp>
        <p:nvCxnSpPr>
          <p:cNvPr id="7" name="Straight Connector 6"/>
          <p:cNvCxnSpPr/>
          <p:nvPr/>
        </p:nvCxnSpPr>
        <p:spPr bwMode="auto">
          <a:xfrm flipH="1">
            <a:off x="3282950" y="2901950"/>
            <a:ext cx="533400" cy="325967"/>
          </a:xfrm>
          <a:prstGeom prst="line">
            <a:avLst/>
          </a:prstGeom>
          <a:noFill/>
          <a:ln w="38100" cap="flat" cmpd="sng" algn="ctr">
            <a:solidFill>
              <a:srgbClr val="063DE8"/>
            </a:solidFill>
            <a:prstDash val="solid"/>
            <a:round/>
            <a:headEnd type="none" w="med" len="med"/>
            <a:tailEnd type="triangle" w="med" len="med"/>
          </a:ln>
          <a:effectLst/>
        </p:spPr>
      </p:cxnSp>
      <p:cxnSp>
        <p:nvCxnSpPr>
          <p:cNvPr id="8" name="Straight Connector 7"/>
          <p:cNvCxnSpPr/>
          <p:nvPr/>
        </p:nvCxnSpPr>
        <p:spPr bwMode="auto">
          <a:xfrm flipV="1">
            <a:off x="3816350" y="2216150"/>
            <a:ext cx="0" cy="685800"/>
          </a:xfrm>
          <a:prstGeom prst="line">
            <a:avLst/>
          </a:prstGeom>
          <a:noFill/>
          <a:ln w="38100" cap="flat" cmpd="sng" algn="ctr">
            <a:solidFill>
              <a:srgbClr val="063DE8"/>
            </a:solidFill>
            <a:prstDash val="solid"/>
            <a:round/>
            <a:headEnd type="none" w="med" len="med"/>
            <a:tailEnd type="triangle" w="med" len="med"/>
          </a:ln>
          <a:effectLst/>
        </p:spPr>
      </p:cxnSp>
      <p:cxnSp>
        <p:nvCxnSpPr>
          <p:cNvPr id="9" name="Straight Connector 8"/>
          <p:cNvCxnSpPr/>
          <p:nvPr/>
        </p:nvCxnSpPr>
        <p:spPr bwMode="auto">
          <a:xfrm>
            <a:off x="3816350" y="2901950"/>
            <a:ext cx="762000" cy="0"/>
          </a:xfrm>
          <a:prstGeom prst="line">
            <a:avLst/>
          </a:prstGeom>
          <a:noFill/>
          <a:ln w="38100" cap="flat" cmpd="sng" algn="ctr">
            <a:solidFill>
              <a:srgbClr val="063DE8"/>
            </a:solidFill>
            <a:prstDash val="solid"/>
            <a:round/>
            <a:headEnd type="none" w="med" len="med"/>
            <a:tailEnd type="triangle" w="med" len="med"/>
          </a:ln>
          <a:effectLst/>
        </p:spPr>
      </p:cxnSp>
      <p:sp>
        <p:nvSpPr>
          <p:cNvPr id="13" name="TextBox 12"/>
          <p:cNvSpPr txBox="1"/>
          <p:nvPr/>
        </p:nvSpPr>
        <p:spPr>
          <a:xfrm>
            <a:off x="3054350" y="3130550"/>
            <a:ext cx="300132" cy="261610"/>
          </a:xfrm>
          <a:prstGeom prst="rect">
            <a:avLst/>
          </a:prstGeom>
          <a:noFill/>
        </p:spPr>
        <p:txBody>
          <a:bodyPr wrap="none" rtlCol="0">
            <a:spAutoFit/>
          </a:bodyPr>
          <a:lstStyle/>
          <a:p>
            <a:r>
              <a:rPr lang="en-US" dirty="0"/>
              <a:t>X</a:t>
            </a:r>
          </a:p>
        </p:txBody>
      </p:sp>
      <p:sp>
        <p:nvSpPr>
          <p:cNvPr id="14" name="TextBox 13"/>
          <p:cNvSpPr txBox="1"/>
          <p:nvPr/>
        </p:nvSpPr>
        <p:spPr>
          <a:xfrm>
            <a:off x="4578350" y="2749550"/>
            <a:ext cx="312906" cy="261610"/>
          </a:xfrm>
          <a:prstGeom prst="rect">
            <a:avLst/>
          </a:prstGeom>
          <a:noFill/>
        </p:spPr>
        <p:txBody>
          <a:bodyPr wrap="none" rtlCol="0">
            <a:spAutoFit/>
          </a:bodyPr>
          <a:lstStyle/>
          <a:p>
            <a:r>
              <a:rPr lang="en-US" dirty="0"/>
              <a:t>Y</a:t>
            </a:r>
          </a:p>
        </p:txBody>
      </p:sp>
      <p:sp>
        <p:nvSpPr>
          <p:cNvPr id="15" name="TextBox 14"/>
          <p:cNvSpPr txBox="1"/>
          <p:nvPr/>
        </p:nvSpPr>
        <p:spPr>
          <a:xfrm>
            <a:off x="3663950" y="1987550"/>
            <a:ext cx="278667" cy="261610"/>
          </a:xfrm>
          <a:prstGeom prst="rect">
            <a:avLst/>
          </a:prstGeom>
          <a:noFill/>
        </p:spPr>
        <p:txBody>
          <a:bodyPr wrap="none" rtlCol="0">
            <a:spAutoFit/>
          </a:bodyPr>
          <a:lstStyle/>
          <a:p>
            <a:r>
              <a:rPr lang="en-US" dirty="0"/>
              <a:t>Z</a:t>
            </a:r>
          </a:p>
        </p:txBody>
      </p:sp>
      <p:cxnSp>
        <p:nvCxnSpPr>
          <p:cNvPr id="10" name="Straight Connector 9"/>
          <p:cNvCxnSpPr/>
          <p:nvPr/>
        </p:nvCxnSpPr>
        <p:spPr bwMode="auto">
          <a:xfrm>
            <a:off x="3688591" y="2828913"/>
            <a:ext cx="0" cy="127012"/>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20" name="Straight Connector 19"/>
          <p:cNvCxnSpPr/>
          <p:nvPr/>
        </p:nvCxnSpPr>
        <p:spPr bwMode="auto">
          <a:xfrm flipH="1">
            <a:off x="3690084" y="2760965"/>
            <a:ext cx="108086" cy="67948"/>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24" name="Straight Connector 23"/>
          <p:cNvCxnSpPr/>
          <p:nvPr/>
        </p:nvCxnSpPr>
        <p:spPr bwMode="auto">
          <a:xfrm flipH="1">
            <a:off x="3888574" y="2921951"/>
            <a:ext cx="108086" cy="67948"/>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25" name="Straight Connector 24"/>
          <p:cNvCxnSpPr/>
          <p:nvPr/>
        </p:nvCxnSpPr>
        <p:spPr bwMode="auto">
          <a:xfrm flipH="1" flipV="1">
            <a:off x="3717106" y="2984441"/>
            <a:ext cx="171468" cy="5458"/>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28" name="Straight Connector 27"/>
          <p:cNvCxnSpPr/>
          <p:nvPr/>
        </p:nvCxnSpPr>
        <p:spPr bwMode="auto">
          <a:xfrm>
            <a:off x="3996660" y="2755876"/>
            <a:ext cx="0" cy="127012"/>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29" name="Straight Connector 28"/>
          <p:cNvCxnSpPr/>
          <p:nvPr/>
        </p:nvCxnSpPr>
        <p:spPr bwMode="auto">
          <a:xfrm flipH="1" flipV="1">
            <a:off x="3838575" y="2762250"/>
            <a:ext cx="152401" cy="1"/>
          </a:xfrm>
          <a:prstGeom prst="line">
            <a:avLst/>
          </a:prstGeom>
          <a:noFill/>
          <a:ln w="12700"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2800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4418" y="381000"/>
            <a:ext cx="6034104" cy="490391"/>
          </a:xfrm>
        </p:spPr>
        <p:txBody>
          <a:bodyPr/>
          <a:lstStyle/>
          <a:p>
            <a:r>
              <a:rPr lang="en-US" dirty="0"/>
              <a:t>What is a Coordinate System?</a:t>
            </a:r>
          </a:p>
        </p:txBody>
      </p:sp>
      <p:sp>
        <p:nvSpPr>
          <p:cNvPr id="3" name="Content Placeholder 2"/>
          <p:cNvSpPr>
            <a:spLocks noGrp="1"/>
          </p:cNvSpPr>
          <p:nvPr>
            <p:ph idx="1"/>
          </p:nvPr>
        </p:nvSpPr>
        <p:spPr>
          <a:xfrm>
            <a:off x="615950" y="1682750"/>
            <a:ext cx="7620000" cy="868454"/>
          </a:xfrm>
        </p:spPr>
        <p:txBody>
          <a:bodyPr/>
          <a:lstStyle/>
          <a:p>
            <a:r>
              <a:rPr lang="en-US" sz="2000" dirty="0"/>
              <a:t>Within SPICE, a coordinate system is the method used to specify a vector within a reference frame. Examples:</a:t>
            </a:r>
          </a:p>
          <a:p>
            <a:endParaRPr lang="en-US" sz="2000" dirty="0"/>
          </a:p>
          <a:p>
            <a:pPr marL="0" indent="0">
              <a:buNone/>
            </a:pPr>
            <a:endParaRPr lang="en-US" sz="2000" dirty="0"/>
          </a:p>
          <a:p>
            <a:pPr marL="0" indent="0">
              <a:buNone/>
            </a:pPr>
            <a:endParaRPr lang="en-US" sz="2000" dirty="0"/>
          </a:p>
        </p:txBody>
      </p:sp>
      <p:sp>
        <p:nvSpPr>
          <p:cNvPr id="4" name="Footer Placeholder 3"/>
          <p:cNvSpPr>
            <a:spLocks noGrp="1"/>
          </p:cNvSpPr>
          <p:nvPr>
            <p:ph type="ftr" sz="quarter" idx="10"/>
          </p:nvPr>
        </p:nvSpPr>
        <p:spPr/>
        <p:txBody>
          <a:bodyPr/>
          <a:lstStyle/>
          <a:p>
            <a:pPr>
              <a:defRPr/>
            </a:pPr>
            <a:r>
              <a:rPr lang="en-US"/>
              <a:t>Frames Subsystem</a:t>
            </a:r>
          </a:p>
        </p:txBody>
      </p:sp>
      <p:sp>
        <p:nvSpPr>
          <p:cNvPr id="5" name="Slide Number Placeholder 4"/>
          <p:cNvSpPr>
            <a:spLocks noGrp="1"/>
          </p:cNvSpPr>
          <p:nvPr>
            <p:ph type="sldNum" sz="quarter" idx="11"/>
          </p:nvPr>
        </p:nvSpPr>
        <p:spPr/>
        <p:txBody>
          <a:bodyPr/>
          <a:lstStyle/>
          <a:p>
            <a:pPr>
              <a:defRPr/>
            </a:pPr>
            <a:fld id="{E678B8E7-B4BF-A649-9736-267B6E52290E}" type="slidenum">
              <a:rPr lang="en-US" smtClean="0"/>
              <a:pPr>
                <a:defRPr/>
              </a:pPr>
              <a:t>4</a:t>
            </a:fld>
            <a:endParaRPr lang="en-US" sz="1400" b="0">
              <a:latin typeface="Times New Roman" charset="0"/>
            </a:endParaRPr>
          </a:p>
        </p:txBody>
      </p:sp>
      <p:pic>
        <p:nvPicPr>
          <p:cNvPr id="6" name="Picture 5" descr="coord_rectangula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982" y="2771243"/>
            <a:ext cx="2247900" cy="2235200"/>
          </a:xfrm>
          <a:prstGeom prst="rect">
            <a:avLst/>
          </a:prstGeom>
        </p:spPr>
      </p:pic>
      <p:pic>
        <p:nvPicPr>
          <p:cNvPr id="10" name="Picture 9" descr="coord_spherical.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6750" y="2825750"/>
            <a:ext cx="2552700" cy="2197100"/>
          </a:xfrm>
          <a:prstGeom prst="rect">
            <a:avLst/>
          </a:prstGeom>
        </p:spPr>
      </p:pic>
      <p:pic>
        <p:nvPicPr>
          <p:cNvPr id="11" name="Picture 10" descr="coord_cylindrical.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8159" y="2650887"/>
            <a:ext cx="2540000" cy="2298700"/>
          </a:xfrm>
          <a:prstGeom prst="rect">
            <a:avLst/>
          </a:prstGeom>
        </p:spPr>
      </p:pic>
      <p:sp>
        <p:nvSpPr>
          <p:cNvPr id="12" name="TextBox 11"/>
          <p:cNvSpPr txBox="1"/>
          <p:nvPr/>
        </p:nvSpPr>
        <p:spPr>
          <a:xfrm>
            <a:off x="615950" y="5187950"/>
            <a:ext cx="1518364" cy="590931"/>
          </a:xfrm>
          <a:prstGeom prst="rect">
            <a:avLst/>
          </a:prstGeom>
          <a:noFill/>
        </p:spPr>
        <p:txBody>
          <a:bodyPr wrap="none" rtlCol="0">
            <a:spAutoFit/>
          </a:bodyPr>
          <a:lstStyle/>
          <a:p>
            <a:r>
              <a:rPr lang="en-US" sz="1800" dirty="0"/>
              <a:t>Rectangular</a:t>
            </a:r>
          </a:p>
          <a:p>
            <a:r>
              <a:rPr lang="en-US" sz="1800" dirty="0"/>
              <a:t>coordinates</a:t>
            </a:r>
          </a:p>
        </p:txBody>
      </p:sp>
      <p:sp>
        <p:nvSpPr>
          <p:cNvPr id="16" name="TextBox 15"/>
          <p:cNvSpPr txBox="1"/>
          <p:nvPr/>
        </p:nvSpPr>
        <p:spPr>
          <a:xfrm>
            <a:off x="3663950" y="5187950"/>
            <a:ext cx="1492716" cy="590931"/>
          </a:xfrm>
          <a:prstGeom prst="rect">
            <a:avLst/>
          </a:prstGeom>
          <a:noFill/>
        </p:spPr>
        <p:txBody>
          <a:bodyPr wrap="none" rtlCol="0">
            <a:spAutoFit/>
          </a:bodyPr>
          <a:lstStyle/>
          <a:p>
            <a:r>
              <a:rPr lang="en-US" sz="1800" dirty="0"/>
              <a:t>Spherical</a:t>
            </a:r>
          </a:p>
          <a:p>
            <a:r>
              <a:rPr lang="en-US" sz="1800" dirty="0"/>
              <a:t>coordinates</a:t>
            </a:r>
          </a:p>
        </p:txBody>
      </p:sp>
      <p:sp>
        <p:nvSpPr>
          <p:cNvPr id="17" name="TextBox 16"/>
          <p:cNvSpPr txBox="1"/>
          <p:nvPr/>
        </p:nvSpPr>
        <p:spPr>
          <a:xfrm>
            <a:off x="6864350" y="5187950"/>
            <a:ext cx="1492716" cy="590931"/>
          </a:xfrm>
          <a:prstGeom prst="rect">
            <a:avLst/>
          </a:prstGeom>
          <a:noFill/>
        </p:spPr>
        <p:txBody>
          <a:bodyPr wrap="none" rtlCol="0">
            <a:spAutoFit/>
          </a:bodyPr>
          <a:lstStyle/>
          <a:p>
            <a:r>
              <a:rPr lang="en-US" sz="1800" dirty="0"/>
              <a:t>Cylindrical</a:t>
            </a:r>
          </a:p>
          <a:p>
            <a:r>
              <a:rPr lang="en-US" sz="1800" dirty="0"/>
              <a:t>coordinates</a:t>
            </a:r>
          </a:p>
        </p:txBody>
      </p:sp>
      <p:sp>
        <p:nvSpPr>
          <p:cNvPr id="7" name="TextBox 6">
            <a:extLst>
              <a:ext uri="{FF2B5EF4-FFF2-40B4-BE49-F238E27FC236}">
                <a16:creationId xmlns:a16="http://schemas.microsoft.com/office/drawing/2014/main" id="{0D6FCAB5-9D38-B841-AEEF-45DCE44CE573}"/>
              </a:ext>
            </a:extLst>
          </p:cNvPr>
          <p:cNvSpPr txBox="1"/>
          <p:nvPr/>
        </p:nvSpPr>
        <p:spPr>
          <a:xfrm>
            <a:off x="920750" y="5770191"/>
            <a:ext cx="637739" cy="258532"/>
          </a:xfrm>
          <a:prstGeom prst="rect">
            <a:avLst/>
          </a:prstGeom>
          <a:noFill/>
        </p:spPr>
        <p:txBody>
          <a:bodyPr wrap="none" rtlCol="0">
            <a:spAutoFit/>
          </a:bodyPr>
          <a:lstStyle/>
          <a:p>
            <a:r>
              <a:rPr lang="en-US" dirty="0"/>
              <a:t>X, Y, Z</a:t>
            </a:r>
          </a:p>
        </p:txBody>
      </p:sp>
      <p:sp>
        <p:nvSpPr>
          <p:cNvPr id="8" name="TextBox 7">
            <a:extLst>
              <a:ext uri="{FF2B5EF4-FFF2-40B4-BE49-F238E27FC236}">
                <a16:creationId xmlns:a16="http://schemas.microsoft.com/office/drawing/2014/main" id="{399E5108-226F-774D-9EF9-97F4B13CEC17}"/>
              </a:ext>
            </a:extLst>
          </p:cNvPr>
          <p:cNvSpPr txBox="1"/>
          <p:nvPr/>
        </p:nvSpPr>
        <p:spPr>
          <a:xfrm>
            <a:off x="3921519" y="5770191"/>
            <a:ext cx="676788" cy="258532"/>
          </a:xfrm>
          <a:prstGeom prst="rect">
            <a:avLst/>
          </a:prstGeom>
          <a:noFill/>
        </p:spPr>
        <p:txBody>
          <a:bodyPr wrap="none" rtlCol="0">
            <a:spAutoFit/>
          </a:bodyPr>
          <a:lstStyle/>
          <a:p>
            <a:r>
              <a:rPr lang="en-US" b="0" dirty="0"/>
              <a:t>𝜱, 𝜽, 𝝆</a:t>
            </a:r>
          </a:p>
        </p:txBody>
      </p:sp>
      <p:sp>
        <p:nvSpPr>
          <p:cNvPr id="9" name="TextBox 8">
            <a:extLst>
              <a:ext uri="{FF2B5EF4-FFF2-40B4-BE49-F238E27FC236}">
                <a16:creationId xmlns:a16="http://schemas.microsoft.com/office/drawing/2014/main" id="{E4A50B7B-7235-494A-8AAB-868EBDA2AAFF}"/>
              </a:ext>
            </a:extLst>
          </p:cNvPr>
          <p:cNvSpPr txBox="1"/>
          <p:nvPr/>
        </p:nvSpPr>
        <p:spPr>
          <a:xfrm>
            <a:off x="7038165" y="5770191"/>
            <a:ext cx="679994" cy="258532"/>
          </a:xfrm>
          <a:prstGeom prst="rect">
            <a:avLst/>
          </a:prstGeom>
          <a:noFill/>
        </p:spPr>
        <p:txBody>
          <a:bodyPr wrap="none" rtlCol="0">
            <a:spAutoFit/>
          </a:bodyPr>
          <a:lstStyle/>
          <a:p>
            <a:r>
              <a:rPr lang="en-US" b="0" dirty="0"/>
              <a:t>𝝓, Z, R</a:t>
            </a:r>
          </a:p>
        </p:txBody>
      </p:sp>
    </p:spTree>
    <p:extLst>
      <p:ext uri="{BB962C8B-B14F-4D97-AF65-F5344CB8AC3E}">
        <p14:creationId xmlns:p14="http://schemas.microsoft.com/office/powerpoint/2010/main" val="1171714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r>
              <a:rPr lang="en-US"/>
              <a:t>Frames Subsystem</a:t>
            </a:r>
          </a:p>
        </p:txBody>
      </p:sp>
      <p:sp>
        <p:nvSpPr>
          <p:cNvPr id="16387" name="Slide Number Placeholder 4"/>
          <p:cNvSpPr>
            <a:spLocks noGrp="1"/>
          </p:cNvSpPr>
          <p:nvPr>
            <p:ph type="sldNum" sz="quarter" idx="11"/>
          </p:nvPr>
        </p:nvSpPr>
        <p:spPr>
          <a:noFill/>
        </p:spPr>
        <p:txBody>
          <a:bodyPr/>
          <a:lstStyle/>
          <a:p>
            <a:fld id="{EB01C9A7-BAC3-1549-8B97-AFFD4FAEC738}" type="slidenum">
              <a:rPr lang="en-US" smtClean="0"/>
              <a:pPr/>
              <a:t>5</a:t>
            </a:fld>
            <a:endParaRPr lang="en-US" sz="1400" b="0">
              <a:latin typeface="Times New Roman" charset="0"/>
            </a:endParaRPr>
          </a:p>
        </p:txBody>
      </p:sp>
      <p:sp>
        <p:nvSpPr>
          <p:cNvPr id="16388" name="Rectangle 2"/>
          <p:cNvSpPr>
            <a:spLocks noGrp="1" noChangeArrowheads="1"/>
          </p:cNvSpPr>
          <p:nvPr>
            <p:ph type="title"/>
          </p:nvPr>
        </p:nvSpPr>
        <p:spPr>
          <a:xfrm>
            <a:off x="4097074" y="381000"/>
            <a:ext cx="2516715" cy="479747"/>
          </a:xfrm>
        </p:spPr>
        <p:txBody>
          <a:bodyPr/>
          <a:lstStyle/>
          <a:p>
            <a:r>
              <a:rPr lang="en-US" dirty="0"/>
              <a:t>Introduction</a:t>
            </a:r>
          </a:p>
        </p:txBody>
      </p:sp>
      <p:sp>
        <p:nvSpPr>
          <p:cNvPr id="16389" name="Rectangle 3"/>
          <p:cNvSpPr>
            <a:spLocks noGrp="1" noChangeArrowheads="1"/>
          </p:cNvSpPr>
          <p:nvPr>
            <p:ph type="body" idx="1"/>
          </p:nvPr>
        </p:nvSpPr>
        <p:spPr>
          <a:xfrm>
            <a:off x="838200" y="1524000"/>
            <a:ext cx="7772400" cy="5111750"/>
          </a:xfrm>
        </p:spPr>
        <p:txBody>
          <a:bodyPr/>
          <a:lstStyle/>
          <a:p>
            <a:pPr>
              <a:buFontTx/>
              <a:buNone/>
            </a:pPr>
            <a:r>
              <a:rPr lang="en-US" dirty="0"/>
              <a:t>What does the SPICE FRAMES subsystem do?</a:t>
            </a:r>
          </a:p>
          <a:p>
            <a:pPr marL="457200" indent="-457200">
              <a:buFont typeface="+mj-lt"/>
              <a:buAutoNum type="arabicPeriod"/>
            </a:pPr>
            <a:r>
              <a:rPr lang="en-US" sz="2000" dirty="0"/>
              <a:t>It establishes relationships between reference frames used in geometry computations – it "chains frames together”  in a frame tree.</a:t>
            </a:r>
          </a:p>
          <a:p>
            <a:pPr marL="457200" lvl="1" indent="0">
              <a:buNone/>
            </a:pPr>
            <a:r>
              <a:rPr lang="en-US" sz="1600" dirty="0"/>
              <a:t> </a:t>
            </a:r>
          </a:p>
          <a:p>
            <a:pPr marL="457200" indent="-457200">
              <a:buFont typeface="+mj-lt"/>
              <a:buAutoNum type="arabicPeriod"/>
            </a:pPr>
            <a:r>
              <a:rPr lang="en-US" sz="2000" dirty="0"/>
              <a:t>It connects frames with the sources of their orientation specifications. </a:t>
            </a:r>
          </a:p>
          <a:p>
            <a:pPr lvl="1"/>
            <a:r>
              <a:rPr lang="en-US" dirty="0"/>
              <a:t>In some cases those data are included in the Frames kernel itself. In other cases they are provided in other types of kernels.</a:t>
            </a:r>
          </a:p>
          <a:p>
            <a:pPr marL="400050" lvl="1" indent="0">
              <a:buNone/>
            </a:pPr>
            <a:endParaRPr lang="en-US" sz="1400" dirty="0"/>
          </a:p>
          <a:p>
            <a:pPr marL="0" indent="0">
              <a:buNone/>
            </a:pPr>
            <a:r>
              <a:rPr lang="en-US" sz="2000" dirty="0"/>
              <a:t>Based on these relationships and the orientation source information, the frames subsystem allows SPICE software to compute rotations between neighboring frames in the frame tree, and to combine these rotations in the right order, thus providing an ability to compute the orientation of any frame in the tree with respect to any other frame in the tree, at any time.</a:t>
            </a:r>
          </a:p>
        </p:txBody>
      </p:sp>
    </p:spTree>
    <p:extLst>
      <p:ext uri="{BB962C8B-B14F-4D97-AF65-F5344CB8AC3E}">
        <p14:creationId xmlns:p14="http://schemas.microsoft.com/office/powerpoint/2010/main" val="1297170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a:t>Frames Subsystem</a:t>
            </a:r>
          </a:p>
        </p:txBody>
      </p:sp>
      <p:sp>
        <p:nvSpPr>
          <p:cNvPr id="17411" name="Slide Number Placeholder 4"/>
          <p:cNvSpPr>
            <a:spLocks noGrp="1"/>
          </p:cNvSpPr>
          <p:nvPr>
            <p:ph type="sldNum" sz="quarter" idx="11"/>
          </p:nvPr>
        </p:nvSpPr>
        <p:spPr>
          <a:noFill/>
        </p:spPr>
        <p:txBody>
          <a:bodyPr/>
          <a:lstStyle/>
          <a:p>
            <a:fld id="{90805F65-C28F-6340-933E-F612B393A781}" type="slidenum">
              <a:rPr lang="en-US" smtClean="0"/>
              <a:pPr/>
              <a:t>6</a:t>
            </a:fld>
            <a:endParaRPr lang="en-US" sz="1400" b="0">
              <a:latin typeface="Times New Roman" charset="0"/>
            </a:endParaRPr>
          </a:p>
        </p:txBody>
      </p:sp>
      <p:grpSp>
        <p:nvGrpSpPr>
          <p:cNvPr id="17412" name="Group 207"/>
          <p:cNvGrpSpPr>
            <a:grpSpLocks/>
          </p:cNvGrpSpPr>
          <p:nvPr/>
        </p:nvGrpSpPr>
        <p:grpSpPr bwMode="auto">
          <a:xfrm>
            <a:off x="1295400" y="1371600"/>
            <a:ext cx="6434138" cy="5037138"/>
            <a:chOff x="1056" y="887"/>
            <a:chExt cx="4053" cy="3173"/>
          </a:xfrm>
        </p:grpSpPr>
        <p:sp>
          <p:nvSpPr>
            <p:cNvPr id="17646" name="Freeform 7"/>
            <p:cNvSpPr>
              <a:spLocks/>
            </p:cNvSpPr>
            <p:nvPr/>
          </p:nvSpPr>
          <p:spPr bwMode="auto">
            <a:xfrm>
              <a:off x="3009" y="1152"/>
              <a:ext cx="260" cy="236"/>
            </a:xfrm>
            <a:custGeom>
              <a:avLst/>
              <a:gdLst>
                <a:gd name="T0" fmla="*/ 78 w 260"/>
                <a:gd name="T1" fmla="*/ 72 h 236"/>
                <a:gd name="T2" fmla="*/ 67 w 260"/>
                <a:gd name="T3" fmla="*/ 53 h 236"/>
                <a:gd name="T4" fmla="*/ 69 w 260"/>
                <a:gd name="T5" fmla="*/ 39 h 236"/>
                <a:gd name="T6" fmla="*/ 72 w 260"/>
                <a:gd name="T7" fmla="*/ 20 h 236"/>
                <a:gd name="T8" fmla="*/ 75 w 260"/>
                <a:gd name="T9" fmla="*/ 5 h 236"/>
                <a:gd name="T10" fmla="*/ 78 w 260"/>
                <a:gd name="T11" fmla="*/ 10 h 236"/>
                <a:gd name="T12" fmla="*/ 86 w 260"/>
                <a:gd name="T13" fmla="*/ 27 h 236"/>
                <a:gd name="T14" fmla="*/ 106 w 260"/>
                <a:gd name="T15" fmla="*/ 48 h 236"/>
                <a:gd name="T16" fmla="*/ 112 w 260"/>
                <a:gd name="T17" fmla="*/ 63 h 236"/>
                <a:gd name="T18" fmla="*/ 115 w 260"/>
                <a:gd name="T19" fmla="*/ 54 h 236"/>
                <a:gd name="T20" fmla="*/ 120 w 260"/>
                <a:gd name="T21" fmla="*/ 33 h 236"/>
                <a:gd name="T22" fmla="*/ 131 w 260"/>
                <a:gd name="T23" fmla="*/ 22 h 236"/>
                <a:gd name="T24" fmla="*/ 162 w 260"/>
                <a:gd name="T25" fmla="*/ 11 h 236"/>
                <a:gd name="T26" fmla="*/ 158 w 260"/>
                <a:gd name="T27" fmla="*/ 17 h 236"/>
                <a:gd name="T28" fmla="*/ 154 w 260"/>
                <a:gd name="T29" fmla="*/ 31 h 236"/>
                <a:gd name="T30" fmla="*/ 159 w 260"/>
                <a:gd name="T31" fmla="*/ 73 h 236"/>
                <a:gd name="T32" fmla="*/ 157 w 260"/>
                <a:gd name="T33" fmla="*/ 87 h 236"/>
                <a:gd name="T34" fmla="*/ 154 w 260"/>
                <a:gd name="T35" fmla="*/ 94 h 236"/>
                <a:gd name="T36" fmla="*/ 157 w 260"/>
                <a:gd name="T37" fmla="*/ 94 h 236"/>
                <a:gd name="T38" fmla="*/ 170 w 260"/>
                <a:gd name="T39" fmla="*/ 85 h 236"/>
                <a:gd name="T40" fmla="*/ 195 w 260"/>
                <a:gd name="T41" fmla="*/ 74 h 236"/>
                <a:gd name="T42" fmla="*/ 216 w 260"/>
                <a:gd name="T43" fmla="*/ 76 h 236"/>
                <a:gd name="T44" fmla="*/ 246 w 260"/>
                <a:gd name="T45" fmla="*/ 79 h 236"/>
                <a:gd name="T46" fmla="*/ 254 w 260"/>
                <a:gd name="T47" fmla="*/ 80 h 236"/>
                <a:gd name="T48" fmla="*/ 233 w 260"/>
                <a:gd name="T49" fmla="*/ 95 h 236"/>
                <a:gd name="T50" fmla="*/ 218 w 260"/>
                <a:gd name="T51" fmla="*/ 106 h 236"/>
                <a:gd name="T52" fmla="*/ 204 w 260"/>
                <a:gd name="T53" fmla="*/ 113 h 236"/>
                <a:gd name="T54" fmla="*/ 168 w 260"/>
                <a:gd name="T55" fmla="*/ 129 h 236"/>
                <a:gd name="T56" fmla="*/ 161 w 260"/>
                <a:gd name="T57" fmla="*/ 130 h 236"/>
                <a:gd name="T58" fmla="*/ 150 w 260"/>
                <a:gd name="T59" fmla="*/ 126 h 236"/>
                <a:gd name="T60" fmla="*/ 160 w 260"/>
                <a:gd name="T61" fmla="*/ 129 h 236"/>
                <a:gd name="T62" fmla="*/ 174 w 260"/>
                <a:gd name="T63" fmla="*/ 144 h 236"/>
                <a:gd name="T64" fmla="*/ 187 w 260"/>
                <a:gd name="T65" fmla="*/ 171 h 236"/>
                <a:gd name="T66" fmla="*/ 200 w 260"/>
                <a:gd name="T67" fmla="*/ 185 h 236"/>
                <a:gd name="T68" fmla="*/ 203 w 260"/>
                <a:gd name="T69" fmla="*/ 188 h 236"/>
                <a:gd name="T70" fmla="*/ 182 w 260"/>
                <a:gd name="T71" fmla="*/ 190 h 236"/>
                <a:gd name="T72" fmla="*/ 168 w 260"/>
                <a:gd name="T73" fmla="*/ 180 h 236"/>
                <a:gd name="T74" fmla="*/ 155 w 260"/>
                <a:gd name="T75" fmla="*/ 172 h 236"/>
                <a:gd name="T76" fmla="*/ 144 w 260"/>
                <a:gd name="T77" fmla="*/ 163 h 236"/>
                <a:gd name="T78" fmla="*/ 131 w 260"/>
                <a:gd name="T79" fmla="*/ 165 h 236"/>
                <a:gd name="T80" fmla="*/ 127 w 260"/>
                <a:gd name="T81" fmla="*/ 181 h 236"/>
                <a:gd name="T82" fmla="*/ 121 w 260"/>
                <a:gd name="T83" fmla="*/ 223 h 236"/>
                <a:gd name="T84" fmla="*/ 113 w 260"/>
                <a:gd name="T85" fmla="*/ 226 h 236"/>
                <a:gd name="T86" fmla="*/ 103 w 260"/>
                <a:gd name="T87" fmla="*/ 195 h 236"/>
                <a:gd name="T88" fmla="*/ 100 w 260"/>
                <a:gd name="T89" fmla="*/ 162 h 236"/>
                <a:gd name="T90" fmla="*/ 46 w 260"/>
                <a:gd name="T91" fmla="*/ 173 h 236"/>
                <a:gd name="T92" fmla="*/ 34 w 260"/>
                <a:gd name="T93" fmla="*/ 190 h 236"/>
                <a:gd name="T94" fmla="*/ 30 w 260"/>
                <a:gd name="T95" fmla="*/ 191 h 236"/>
                <a:gd name="T96" fmla="*/ 38 w 260"/>
                <a:gd name="T97" fmla="*/ 176 h 236"/>
                <a:gd name="T98" fmla="*/ 47 w 260"/>
                <a:gd name="T99" fmla="*/ 142 h 236"/>
                <a:gd name="T100" fmla="*/ 57 w 260"/>
                <a:gd name="T101" fmla="*/ 129 h 236"/>
                <a:gd name="T102" fmla="*/ 76 w 260"/>
                <a:gd name="T103" fmla="*/ 123 h 236"/>
                <a:gd name="T104" fmla="*/ 52 w 260"/>
                <a:gd name="T105" fmla="*/ 114 h 236"/>
                <a:gd name="T106" fmla="*/ 2 w 260"/>
                <a:gd name="T107" fmla="*/ 104 h 236"/>
                <a:gd name="T108" fmla="*/ 18 w 260"/>
                <a:gd name="T109" fmla="*/ 92 h 236"/>
                <a:gd name="T110" fmla="*/ 39 w 260"/>
                <a:gd name="T111" fmla="*/ 86 h 236"/>
                <a:gd name="T112" fmla="*/ 52 w 260"/>
                <a:gd name="T113" fmla="*/ 85 h 236"/>
                <a:gd name="T114" fmla="*/ 72 w 260"/>
                <a:gd name="T115" fmla="*/ 89 h 236"/>
                <a:gd name="T116" fmla="*/ 79 w 260"/>
                <a:gd name="T117" fmla="*/ 88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0"/>
                <a:gd name="T178" fmla="*/ 0 h 236"/>
                <a:gd name="T179" fmla="*/ 260 w 260"/>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0" h="236">
                  <a:moveTo>
                    <a:pt x="87" y="86"/>
                  </a:moveTo>
                  <a:lnTo>
                    <a:pt x="86" y="84"/>
                  </a:lnTo>
                  <a:lnTo>
                    <a:pt x="85" y="82"/>
                  </a:lnTo>
                  <a:lnTo>
                    <a:pt x="84" y="79"/>
                  </a:lnTo>
                  <a:lnTo>
                    <a:pt x="82" y="77"/>
                  </a:lnTo>
                  <a:lnTo>
                    <a:pt x="78" y="72"/>
                  </a:lnTo>
                  <a:lnTo>
                    <a:pt x="74" y="67"/>
                  </a:lnTo>
                  <a:lnTo>
                    <a:pt x="72" y="64"/>
                  </a:lnTo>
                  <a:lnTo>
                    <a:pt x="70" y="61"/>
                  </a:lnTo>
                  <a:lnTo>
                    <a:pt x="69" y="58"/>
                  </a:lnTo>
                  <a:lnTo>
                    <a:pt x="68" y="56"/>
                  </a:lnTo>
                  <a:lnTo>
                    <a:pt x="67" y="53"/>
                  </a:lnTo>
                  <a:lnTo>
                    <a:pt x="67" y="49"/>
                  </a:lnTo>
                  <a:lnTo>
                    <a:pt x="67" y="48"/>
                  </a:lnTo>
                  <a:lnTo>
                    <a:pt x="67" y="46"/>
                  </a:lnTo>
                  <a:lnTo>
                    <a:pt x="67" y="45"/>
                  </a:lnTo>
                  <a:lnTo>
                    <a:pt x="68" y="43"/>
                  </a:lnTo>
                  <a:lnTo>
                    <a:pt x="69" y="39"/>
                  </a:lnTo>
                  <a:lnTo>
                    <a:pt x="70" y="36"/>
                  </a:lnTo>
                  <a:lnTo>
                    <a:pt x="71" y="33"/>
                  </a:lnTo>
                  <a:lnTo>
                    <a:pt x="72" y="31"/>
                  </a:lnTo>
                  <a:lnTo>
                    <a:pt x="72" y="28"/>
                  </a:lnTo>
                  <a:lnTo>
                    <a:pt x="72" y="24"/>
                  </a:lnTo>
                  <a:lnTo>
                    <a:pt x="72" y="20"/>
                  </a:lnTo>
                  <a:lnTo>
                    <a:pt x="72" y="16"/>
                  </a:lnTo>
                  <a:lnTo>
                    <a:pt x="72" y="15"/>
                  </a:lnTo>
                  <a:lnTo>
                    <a:pt x="73" y="13"/>
                  </a:lnTo>
                  <a:lnTo>
                    <a:pt x="73" y="11"/>
                  </a:lnTo>
                  <a:lnTo>
                    <a:pt x="74" y="8"/>
                  </a:lnTo>
                  <a:lnTo>
                    <a:pt x="75" y="5"/>
                  </a:lnTo>
                  <a:lnTo>
                    <a:pt x="76" y="3"/>
                  </a:lnTo>
                  <a:lnTo>
                    <a:pt x="77" y="1"/>
                  </a:lnTo>
                  <a:lnTo>
                    <a:pt x="77" y="0"/>
                  </a:lnTo>
                  <a:lnTo>
                    <a:pt x="77" y="4"/>
                  </a:lnTo>
                  <a:lnTo>
                    <a:pt x="77" y="7"/>
                  </a:lnTo>
                  <a:lnTo>
                    <a:pt x="78" y="10"/>
                  </a:lnTo>
                  <a:lnTo>
                    <a:pt x="78" y="12"/>
                  </a:lnTo>
                  <a:lnTo>
                    <a:pt x="80" y="15"/>
                  </a:lnTo>
                  <a:lnTo>
                    <a:pt x="81" y="18"/>
                  </a:lnTo>
                  <a:lnTo>
                    <a:pt x="82" y="20"/>
                  </a:lnTo>
                  <a:lnTo>
                    <a:pt x="83" y="22"/>
                  </a:lnTo>
                  <a:lnTo>
                    <a:pt x="86" y="27"/>
                  </a:lnTo>
                  <a:lnTo>
                    <a:pt x="89" y="30"/>
                  </a:lnTo>
                  <a:lnTo>
                    <a:pt x="92" y="34"/>
                  </a:lnTo>
                  <a:lnTo>
                    <a:pt x="96" y="38"/>
                  </a:lnTo>
                  <a:lnTo>
                    <a:pt x="99" y="41"/>
                  </a:lnTo>
                  <a:lnTo>
                    <a:pt x="103" y="45"/>
                  </a:lnTo>
                  <a:lnTo>
                    <a:pt x="106" y="48"/>
                  </a:lnTo>
                  <a:lnTo>
                    <a:pt x="108" y="52"/>
                  </a:lnTo>
                  <a:lnTo>
                    <a:pt x="109" y="54"/>
                  </a:lnTo>
                  <a:lnTo>
                    <a:pt x="110" y="56"/>
                  </a:lnTo>
                  <a:lnTo>
                    <a:pt x="111" y="59"/>
                  </a:lnTo>
                  <a:lnTo>
                    <a:pt x="112" y="61"/>
                  </a:lnTo>
                  <a:lnTo>
                    <a:pt x="112" y="63"/>
                  </a:lnTo>
                  <a:lnTo>
                    <a:pt x="112" y="66"/>
                  </a:lnTo>
                  <a:lnTo>
                    <a:pt x="112" y="69"/>
                  </a:lnTo>
                  <a:lnTo>
                    <a:pt x="112" y="71"/>
                  </a:lnTo>
                  <a:lnTo>
                    <a:pt x="113" y="66"/>
                  </a:lnTo>
                  <a:lnTo>
                    <a:pt x="114" y="61"/>
                  </a:lnTo>
                  <a:lnTo>
                    <a:pt x="115" y="54"/>
                  </a:lnTo>
                  <a:lnTo>
                    <a:pt x="116" y="48"/>
                  </a:lnTo>
                  <a:lnTo>
                    <a:pt x="117" y="45"/>
                  </a:lnTo>
                  <a:lnTo>
                    <a:pt x="117" y="41"/>
                  </a:lnTo>
                  <a:lnTo>
                    <a:pt x="118" y="38"/>
                  </a:lnTo>
                  <a:lnTo>
                    <a:pt x="119" y="36"/>
                  </a:lnTo>
                  <a:lnTo>
                    <a:pt x="120" y="33"/>
                  </a:lnTo>
                  <a:lnTo>
                    <a:pt x="122" y="30"/>
                  </a:lnTo>
                  <a:lnTo>
                    <a:pt x="123" y="28"/>
                  </a:lnTo>
                  <a:lnTo>
                    <a:pt x="125" y="26"/>
                  </a:lnTo>
                  <a:lnTo>
                    <a:pt x="127" y="25"/>
                  </a:lnTo>
                  <a:lnTo>
                    <a:pt x="129" y="23"/>
                  </a:lnTo>
                  <a:lnTo>
                    <a:pt x="131" y="22"/>
                  </a:lnTo>
                  <a:lnTo>
                    <a:pt x="133" y="20"/>
                  </a:lnTo>
                  <a:lnTo>
                    <a:pt x="139" y="18"/>
                  </a:lnTo>
                  <a:lnTo>
                    <a:pt x="145" y="16"/>
                  </a:lnTo>
                  <a:lnTo>
                    <a:pt x="151" y="14"/>
                  </a:lnTo>
                  <a:lnTo>
                    <a:pt x="157" y="12"/>
                  </a:lnTo>
                  <a:lnTo>
                    <a:pt x="162" y="11"/>
                  </a:lnTo>
                  <a:lnTo>
                    <a:pt x="167" y="9"/>
                  </a:lnTo>
                  <a:lnTo>
                    <a:pt x="164" y="10"/>
                  </a:lnTo>
                  <a:lnTo>
                    <a:pt x="162" y="12"/>
                  </a:lnTo>
                  <a:lnTo>
                    <a:pt x="161" y="13"/>
                  </a:lnTo>
                  <a:lnTo>
                    <a:pt x="159" y="15"/>
                  </a:lnTo>
                  <a:lnTo>
                    <a:pt x="158" y="17"/>
                  </a:lnTo>
                  <a:lnTo>
                    <a:pt x="157" y="19"/>
                  </a:lnTo>
                  <a:lnTo>
                    <a:pt x="156" y="21"/>
                  </a:lnTo>
                  <a:lnTo>
                    <a:pt x="155" y="24"/>
                  </a:lnTo>
                  <a:lnTo>
                    <a:pt x="155" y="26"/>
                  </a:lnTo>
                  <a:lnTo>
                    <a:pt x="155" y="29"/>
                  </a:lnTo>
                  <a:lnTo>
                    <a:pt x="154" y="31"/>
                  </a:lnTo>
                  <a:lnTo>
                    <a:pt x="154" y="34"/>
                  </a:lnTo>
                  <a:lnTo>
                    <a:pt x="155" y="39"/>
                  </a:lnTo>
                  <a:lnTo>
                    <a:pt x="155" y="45"/>
                  </a:lnTo>
                  <a:lnTo>
                    <a:pt x="157" y="57"/>
                  </a:lnTo>
                  <a:lnTo>
                    <a:pt x="159" y="68"/>
                  </a:lnTo>
                  <a:lnTo>
                    <a:pt x="159" y="73"/>
                  </a:lnTo>
                  <a:lnTo>
                    <a:pt x="159" y="78"/>
                  </a:lnTo>
                  <a:lnTo>
                    <a:pt x="159" y="80"/>
                  </a:lnTo>
                  <a:lnTo>
                    <a:pt x="159" y="83"/>
                  </a:lnTo>
                  <a:lnTo>
                    <a:pt x="158" y="85"/>
                  </a:lnTo>
                  <a:lnTo>
                    <a:pt x="158" y="86"/>
                  </a:lnTo>
                  <a:lnTo>
                    <a:pt x="157" y="87"/>
                  </a:lnTo>
                  <a:lnTo>
                    <a:pt x="157" y="88"/>
                  </a:lnTo>
                  <a:lnTo>
                    <a:pt x="156" y="89"/>
                  </a:lnTo>
                  <a:lnTo>
                    <a:pt x="156" y="91"/>
                  </a:lnTo>
                  <a:lnTo>
                    <a:pt x="155" y="92"/>
                  </a:lnTo>
                  <a:lnTo>
                    <a:pt x="154" y="93"/>
                  </a:lnTo>
                  <a:lnTo>
                    <a:pt x="154" y="94"/>
                  </a:lnTo>
                  <a:lnTo>
                    <a:pt x="154" y="95"/>
                  </a:lnTo>
                  <a:lnTo>
                    <a:pt x="151" y="97"/>
                  </a:lnTo>
                  <a:lnTo>
                    <a:pt x="152" y="96"/>
                  </a:lnTo>
                  <a:lnTo>
                    <a:pt x="153" y="96"/>
                  </a:lnTo>
                  <a:lnTo>
                    <a:pt x="155" y="95"/>
                  </a:lnTo>
                  <a:lnTo>
                    <a:pt x="157" y="94"/>
                  </a:lnTo>
                  <a:lnTo>
                    <a:pt x="159" y="93"/>
                  </a:lnTo>
                  <a:lnTo>
                    <a:pt x="160" y="92"/>
                  </a:lnTo>
                  <a:lnTo>
                    <a:pt x="162" y="91"/>
                  </a:lnTo>
                  <a:lnTo>
                    <a:pt x="163" y="90"/>
                  </a:lnTo>
                  <a:lnTo>
                    <a:pt x="166" y="87"/>
                  </a:lnTo>
                  <a:lnTo>
                    <a:pt x="170" y="85"/>
                  </a:lnTo>
                  <a:lnTo>
                    <a:pt x="173" y="82"/>
                  </a:lnTo>
                  <a:lnTo>
                    <a:pt x="177" y="80"/>
                  </a:lnTo>
                  <a:lnTo>
                    <a:pt x="182" y="78"/>
                  </a:lnTo>
                  <a:lnTo>
                    <a:pt x="186" y="76"/>
                  </a:lnTo>
                  <a:lnTo>
                    <a:pt x="191" y="75"/>
                  </a:lnTo>
                  <a:lnTo>
                    <a:pt x="195" y="74"/>
                  </a:lnTo>
                  <a:lnTo>
                    <a:pt x="198" y="74"/>
                  </a:lnTo>
                  <a:lnTo>
                    <a:pt x="200" y="74"/>
                  </a:lnTo>
                  <a:lnTo>
                    <a:pt x="203" y="74"/>
                  </a:lnTo>
                  <a:lnTo>
                    <a:pt x="206" y="74"/>
                  </a:lnTo>
                  <a:lnTo>
                    <a:pt x="211" y="75"/>
                  </a:lnTo>
                  <a:lnTo>
                    <a:pt x="216" y="76"/>
                  </a:lnTo>
                  <a:lnTo>
                    <a:pt x="222" y="78"/>
                  </a:lnTo>
                  <a:lnTo>
                    <a:pt x="227" y="79"/>
                  </a:lnTo>
                  <a:lnTo>
                    <a:pt x="232" y="80"/>
                  </a:lnTo>
                  <a:lnTo>
                    <a:pt x="237" y="80"/>
                  </a:lnTo>
                  <a:lnTo>
                    <a:pt x="241" y="80"/>
                  </a:lnTo>
                  <a:lnTo>
                    <a:pt x="246" y="79"/>
                  </a:lnTo>
                  <a:lnTo>
                    <a:pt x="251" y="79"/>
                  </a:lnTo>
                  <a:lnTo>
                    <a:pt x="255" y="79"/>
                  </a:lnTo>
                  <a:lnTo>
                    <a:pt x="259" y="78"/>
                  </a:lnTo>
                  <a:lnTo>
                    <a:pt x="260" y="78"/>
                  </a:lnTo>
                  <a:lnTo>
                    <a:pt x="259" y="79"/>
                  </a:lnTo>
                  <a:lnTo>
                    <a:pt x="254" y="80"/>
                  </a:lnTo>
                  <a:lnTo>
                    <a:pt x="251" y="81"/>
                  </a:lnTo>
                  <a:lnTo>
                    <a:pt x="249" y="82"/>
                  </a:lnTo>
                  <a:lnTo>
                    <a:pt x="246" y="84"/>
                  </a:lnTo>
                  <a:lnTo>
                    <a:pt x="243" y="85"/>
                  </a:lnTo>
                  <a:lnTo>
                    <a:pt x="238" y="90"/>
                  </a:lnTo>
                  <a:lnTo>
                    <a:pt x="233" y="95"/>
                  </a:lnTo>
                  <a:lnTo>
                    <a:pt x="230" y="97"/>
                  </a:lnTo>
                  <a:lnTo>
                    <a:pt x="228" y="99"/>
                  </a:lnTo>
                  <a:lnTo>
                    <a:pt x="225" y="101"/>
                  </a:lnTo>
                  <a:lnTo>
                    <a:pt x="223" y="103"/>
                  </a:lnTo>
                  <a:lnTo>
                    <a:pt x="220" y="105"/>
                  </a:lnTo>
                  <a:lnTo>
                    <a:pt x="218" y="106"/>
                  </a:lnTo>
                  <a:lnTo>
                    <a:pt x="215" y="107"/>
                  </a:lnTo>
                  <a:lnTo>
                    <a:pt x="212" y="107"/>
                  </a:lnTo>
                  <a:lnTo>
                    <a:pt x="211" y="108"/>
                  </a:lnTo>
                  <a:lnTo>
                    <a:pt x="209" y="110"/>
                  </a:lnTo>
                  <a:lnTo>
                    <a:pt x="207" y="112"/>
                  </a:lnTo>
                  <a:lnTo>
                    <a:pt x="204" y="113"/>
                  </a:lnTo>
                  <a:lnTo>
                    <a:pt x="198" y="117"/>
                  </a:lnTo>
                  <a:lnTo>
                    <a:pt x="190" y="121"/>
                  </a:lnTo>
                  <a:lnTo>
                    <a:pt x="182" y="124"/>
                  </a:lnTo>
                  <a:lnTo>
                    <a:pt x="175" y="127"/>
                  </a:lnTo>
                  <a:lnTo>
                    <a:pt x="172" y="128"/>
                  </a:lnTo>
                  <a:lnTo>
                    <a:pt x="168" y="129"/>
                  </a:lnTo>
                  <a:lnTo>
                    <a:pt x="166" y="129"/>
                  </a:lnTo>
                  <a:lnTo>
                    <a:pt x="164" y="129"/>
                  </a:lnTo>
                  <a:lnTo>
                    <a:pt x="163" y="130"/>
                  </a:lnTo>
                  <a:lnTo>
                    <a:pt x="162" y="130"/>
                  </a:lnTo>
                  <a:lnTo>
                    <a:pt x="161" y="130"/>
                  </a:lnTo>
                  <a:lnTo>
                    <a:pt x="160" y="129"/>
                  </a:lnTo>
                  <a:lnTo>
                    <a:pt x="158" y="129"/>
                  </a:lnTo>
                  <a:lnTo>
                    <a:pt x="156" y="128"/>
                  </a:lnTo>
                  <a:lnTo>
                    <a:pt x="154" y="127"/>
                  </a:lnTo>
                  <a:lnTo>
                    <a:pt x="152" y="126"/>
                  </a:lnTo>
                  <a:lnTo>
                    <a:pt x="150" y="126"/>
                  </a:lnTo>
                  <a:lnTo>
                    <a:pt x="152" y="126"/>
                  </a:lnTo>
                  <a:lnTo>
                    <a:pt x="154" y="127"/>
                  </a:lnTo>
                  <a:lnTo>
                    <a:pt x="156" y="127"/>
                  </a:lnTo>
                  <a:lnTo>
                    <a:pt x="157" y="128"/>
                  </a:lnTo>
                  <a:lnTo>
                    <a:pt x="159" y="128"/>
                  </a:lnTo>
                  <a:lnTo>
                    <a:pt x="160" y="129"/>
                  </a:lnTo>
                  <a:lnTo>
                    <a:pt x="162" y="130"/>
                  </a:lnTo>
                  <a:lnTo>
                    <a:pt x="164" y="131"/>
                  </a:lnTo>
                  <a:lnTo>
                    <a:pt x="167" y="134"/>
                  </a:lnTo>
                  <a:lnTo>
                    <a:pt x="169" y="137"/>
                  </a:lnTo>
                  <a:lnTo>
                    <a:pt x="172" y="141"/>
                  </a:lnTo>
                  <a:lnTo>
                    <a:pt x="174" y="144"/>
                  </a:lnTo>
                  <a:lnTo>
                    <a:pt x="176" y="148"/>
                  </a:lnTo>
                  <a:lnTo>
                    <a:pt x="178" y="152"/>
                  </a:lnTo>
                  <a:lnTo>
                    <a:pt x="180" y="155"/>
                  </a:lnTo>
                  <a:lnTo>
                    <a:pt x="182" y="159"/>
                  </a:lnTo>
                  <a:lnTo>
                    <a:pt x="184" y="165"/>
                  </a:lnTo>
                  <a:lnTo>
                    <a:pt x="187" y="171"/>
                  </a:lnTo>
                  <a:lnTo>
                    <a:pt x="188" y="173"/>
                  </a:lnTo>
                  <a:lnTo>
                    <a:pt x="190" y="175"/>
                  </a:lnTo>
                  <a:lnTo>
                    <a:pt x="192" y="178"/>
                  </a:lnTo>
                  <a:lnTo>
                    <a:pt x="195" y="181"/>
                  </a:lnTo>
                  <a:lnTo>
                    <a:pt x="197" y="183"/>
                  </a:lnTo>
                  <a:lnTo>
                    <a:pt x="200" y="185"/>
                  </a:lnTo>
                  <a:lnTo>
                    <a:pt x="202" y="186"/>
                  </a:lnTo>
                  <a:lnTo>
                    <a:pt x="204" y="187"/>
                  </a:lnTo>
                  <a:lnTo>
                    <a:pt x="205" y="187"/>
                  </a:lnTo>
                  <a:lnTo>
                    <a:pt x="205" y="188"/>
                  </a:lnTo>
                  <a:lnTo>
                    <a:pt x="204" y="188"/>
                  </a:lnTo>
                  <a:lnTo>
                    <a:pt x="203" y="188"/>
                  </a:lnTo>
                  <a:lnTo>
                    <a:pt x="200" y="189"/>
                  </a:lnTo>
                  <a:lnTo>
                    <a:pt x="195" y="189"/>
                  </a:lnTo>
                  <a:lnTo>
                    <a:pt x="191" y="190"/>
                  </a:lnTo>
                  <a:lnTo>
                    <a:pt x="186" y="190"/>
                  </a:lnTo>
                  <a:lnTo>
                    <a:pt x="184" y="190"/>
                  </a:lnTo>
                  <a:lnTo>
                    <a:pt x="182" y="190"/>
                  </a:lnTo>
                  <a:lnTo>
                    <a:pt x="181" y="190"/>
                  </a:lnTo>
                  <a:lnTo>
                    <a:pt x="180" y="189"/>
                  </a:lnTo>
                  <a:lnTo>
                    <a:pt x="177" y="188"/>
                  </a:lnTo>
                  <a:lnTo>
                    <a:pt x="174" y="185"/>
                  </a:lnTo>
                  <a:lnTo>
                    <a:pt x="171" y="183"/>
                  </a:lnTo>
                  <a:lnTo>
                    <a:pt x="168" y="180"/>
                  </a:lnTo>
                  <a:lnTo>
                    <a:pt x="165" y="178"/>
                  </a:lnTo>
                  <a:lnTo>
                    <a:pt x="162" y="175"/>
                  </a:lnTo>
                  <a:lnTo>
                    <a:pt x="160" y="174"/>
                  </a:lnTo>
                  <a:lnTo>
                    <a:pt x="158" y="174"/>
                  </a:lnTo>
                  <a:lnTo>
                    <a:pt x="157" y="173"/>
                  </a:lnTo>
                  <a:lnTo>
                    <a:pt x="155" y="172"/>
                  </a:lnTo>
                  <a:lnTo>
                    <a:pt x="154" y="171"/>
                  </a:lnTo>
                  <a:lnTo>
                    <a:pt x="153" y="169"/>
                  </a:lnTo>
                  <a:lnTo>
                    <a:pt x="152" y="168"/>
                  </a:lnTo>
                  <a:lnTo>
                    <a:pt x="148" y="165"/>
                  </a:lnTo>
                  <a:lnTo>
                    <a:pt x="144" y="163"/>
                  </a:lnTo>
                  <a:lnTo>
                    <a:pt x="140" y="160"/>
                  </a:lnTo>
                  <a:lnTo>
                    <a:pt x="136" y="158"/>
                  </a:lnTo>
                  <a:lnTo>
                    <a:pt x="133" y="156"/>
                  </a:lnTo>
                  <a:lnTo>
                    <a:pt x="131" y="155"/>
                  </a:lnTo>
                  <a:lnTo>
                    <a:pt x="131" y="161"/>
                  </a:lnTo>
                  <a:lnTo>
                    <a:pt x="131" y="165"/>
                  </a:lnTo>
                  <a:lnTo>
                    <a:pt x="130" y="169"/>
                  </a:lnTo>
                  <a:lnTo>
                    <a:pt x="129" y="172"/>
                  </a:lnTo>
                  <a:lnTo>
                    <a:pt x="129" y="174"/>
                  </a:lnTo>
                  <a:lnTo>
                    <a:pt x="128" y="177"/>
                  </a:lnTo>
                  <a:lnTo>
                    <a:pt x="128" y="179"/>
                  </a:lnTo>
                  <a:lnTo>
                    <a:pt x="127" y="181"/>
                  </a:lnTo>
                  <a:lnTo>
                    <a:pt x="126" y="188"/>
                  </a:lnTo>
                  <a:lnTo>
                    <a:pt x="125" y="195"/>
                  </a:lnTo>
                  <a:lnTo>
                    <a:pt x="124" y="202"/>
                  </a:lnTo>
                  <a:lnTo>
                    <a:pt x="123" y="209"/>
                  </a:lnTo>
                  <a:lnTo>
                    <a:pt x="122" y="216"/>
                  </a:lnTo>
                  <a:lnTo>
                    <a:pt x="121" y="223"/>
                  </a:lnTo>
                  <a:lnTo>
                    <a:pt x="121" y="230"/>
                  </a:lnTo>
                  <a:lnTo>
                    <a:pt x="121" y="236"/>
                  </a:lnTo>
                  <a:lnTo>
                    <a:pt x="119" y="234"/>
                  </a:lnTo>
                  <a:lnTo>
                    <a:pt x="117" y="231"/>
                  </a:lnTo>
                  <a:lnTo>
                    <a:pt x="115" y="229"/>
                  </a:lnTo>
                  <a:lnTo>
                    <a:pt x="113" y="226"/>
                  </a:lnTo>
                  <a:lnTo>
                    <a:pt x="111" y="221"/>
                  </a:lnTo>
                  <a:lnTo>
                    <a:pt x="108" y="216"/>
                  </a:lnTo>
                  <a:lnTo>
                    <a:pt x="107" y="211"/>
                  </a:lnTo>
                  <a:lnTo>
                    <a:pt x="105" y="206"/>
                  </a:lnTo>
                  <a:lnTo>
                    <a:pt x="104" y="201"/>
                  </a:lnTo>
                  <a:lnTo>
                    <a:pt x="103" y="195"/>
                  </a:lnTo>
                  <a:lnTo>
                    <a:pt x="102" y="190"/>
                  </a:lnTo>
                  <a:lnTo>
                    <a:pt x="101" y="185"/>
                  </a:lnTo>
                  <a:lnTo>
                    <a:pt x="101" y="179"/>
                  </a:lnTo>
                  <a:lnTo>
                    <a:pt x="100" y="173"/>
                  </a:lnTo>
                  <a:lnTo>
                    <a:pt x="100" y="167"/>
                  </a:lnTo>
                  <a:lnTo>
                    <a:pt x="100" y="162"/>
                  </a:lnTo>
                  <a:lnTo>
                    <a:pt x="100" y="156"/>
                  </a:lnTo>
                  <a:lnTo>
                    <a:pt x="100" y="151"/>
                  </a:lnTo>
                  <a:lnTo>
                    <a:pt x="57" y="162"/>
                  </a:lnTo>
                  <a:lnTo>
                    <a:pt x="54" y="165"/>
                  </a:lnTo>
                  <a:lnTo>
                    <a:pt x="50" y="169"/>
                  </a:lnTo>
                  <a:lnTo>
                    <a:pt x="46" y="173"/>
                  </a:lnTo>
                  <a:lnTo>
                    <a:pt x="42" y="178"/>
                  </a:lnTo>
                  <a:lnTo>
                    <a:pt x="40" y="180"/>
                  </a:lnTo>
                  <a:lnTo>
                    <a:pt x="38" y="182"/>
                  </a:lnTo>
                  <a:lnTo>
                    <a:pt x="37" y="185"/>
                  </a:lnTo>
                  <a:lnTo>
                    <a:pt x="35" y="187"/>
                  </a:lnTo>
                  <a:lnTo>
                    <a:pt x="34" y="190"/>
                  </a:lnTo>
                  <a:lnTo>
                    <a:pt x="33" y="192"/>
                  </a:lnTo>
                  <a:lnTo>
                    <a:pt x="33" y="194"/>
                  </a:lnTo>
                  <a:lnTo>
                    <a:pt x="33" y="197"/>
                  </a:lnTo>
                  <a:lnTo>
                    <a:pt x="27" y="197"/>
                  </a:lnTo>
                  <a:lnTo>
                    <a:pt x="27" y="193"/>
                  </a:lnTo>
                  <a:lnTo>
                    <a:pt x="30" y="191"/>
                  </a:lnTo>
                  <a:lnTo>
                    <a:pt x="31" y="189"/>
                  </a:lnTo>
                  <a:lnTo>
                    <a:pt x="33" y="186"/>
                  </a:lnTo>
                  <a:lnTo>
                    <a:pt x="34" y="184"/>
                  </a:lnTo>
                  <a:lnTo>
                    <a:pt x="36" y="181"/>
                  </a:lnTo>
                  <a:lnTo>
                    <a:pt x="37" y="178"/>
                  </a:lnTo>
                  <a:lnTo>
                    <a:pt x="38" y="176"/>
                  </a:lnTo>
                  <a:lnTo>
                    <a:pt x="39" y="173"/>
                  </a:lnTo>
                  <a:lnTo>
                    <a:pt x="41" y="161"/>
                  </a:lnTo>
                  <a:lnTo>
                    <a:pt x="44" y="150"/>
                  </a:lnTo>
                  <a:lnTo>
                    <a:pt x="45" y="147"/>
                  </a:lnTo>
                  <a:lnTo>
                    <a:pt x="46" y="144"/>
                  </a:lnTo>
                  <a:lnTo>
                    <a:pt x="47" y="142"/>
                  </a:lnTo>
                  <a:lnTo>
                    <a:pt x="48" y="139"/>
                  </a:lnTo>
                  <a:lnTo>
                    <a:pt x="49" y="137"/>
                  </a:lnTo>
                  <a:lnTo>
                    <a:pt x="51" y="134"/>
                  </a:lnTo>
                  <a:lnTo>
                    <a:pt x="53" y="132"/>
                  </a:lnTo>
                  <a:lnTo>
                    <a:pt x="55" y="130"/>
                  </a:lnTo>
                  <a:lnTo>
                    <a:pt x="57" y="129"/>
                  </a:lnTo>
                  <a:lnTo>
                    <a:pt x="59" y="127"/>
                  </a:lnTo>
                  <a:lnTo>
                    <a:pt x="62" y="126"/>
                  </a:lnTo>
                  <a:lnTo>
                    <a:pt x="65" y="125"/>
                  </a:lnTo>
                  <a:lnTo>
                    <a:pt x="68" y="124"/>
                  </a:lnTo>
                  <a:lnTo>
                    <a:pt x="72" y="123"/>
                  </a:lnTo>
                  <a:lnTo>
                    <a:pt x="76" y="123"/>
                  </a:lnTo>
                  <a:lnTo>
                    <a:pt x="80" y="123"/>
                  </a:lnTo>
                  <a:lnTo>
                    <a:pt x="77" y="121"/>
                  </a:lnTo>
                  <a:lnTo>
                    <a:pt x="72" y="119"/>
                  </a:lnTo>
                  <a:lnTo>
                    <a:pt x="68" y="118"/>
                  </a:lnTo>
                  <a:lnTo>
                    <a:pt x="63" y="117"/>
                  </a:lnTo>
                  <a:lnTo>
                    <a:pt x="52" y="114"/>
                  </a:lnTo>
                  <a:lnTo>
                    <a:pt x="41" y="112"/>
                  </a:lnTo>
                  <a:lnTo>
                    <a:pt x="30" y="110"/>
                  </a:lnTo>
                  <a:lnTo>
                    <a:pt x="19" y="108"/>
                  </a:lnTo>
                  <a:lnTo>
                    <a:pt x="9" y="107"/>
                  </a:lnTo>
                  <a:lnTo>
                    <a:pt x="0" y="107"/>
                  </a:lnTo>
                  <a:lnTo>
                    <a:pt x="2" y="104"/>
                  </a:lnTo>
                  <a:lnTo>
                    <a:pt x="4" y="102"/>
                  </a:lnTo>
                  <a:lnTo>
                    <a:pt x="6" y="99"/>
                  </a:lnTo>
                  <a:lnTo>
                    <a:pt x="9" y="97"/>
                  </a:lnTo>
                  <a:lnTo>
                    <a:pt x="11" y="95"/>
                  </a:lnTo>
                  <a:lnTo>
                    <a:pt x="15" y="93"/>
                  </a:lnTo>
                  <a:lnTo>
                    <a:pt x="18" y="92"/>
                  </a:lnTo>
                  <a:lnTo>
                    <a:pt x="21" y="90"/>
                  </a:lnTo>
                  <a:lnTo>
                    <a:pt x="25" y="89"/>
                  </a:lnTo>
                  <a:lnTo>
                    <a:pt x="28" y="88"/>
                  </a:lnTo>
                  <a:lnTo>
                    <a:pt x="32" y="87"/>
                  </a:lnTo>
                  <a:lnTo>
                    <a:pt x="35" y="87"/>
                  </a:lnTo>
                  <a:lnTo>
                    <a:pt x="39" y="86"/>
                  </a:lnTo>
                  <a:lnTo>
                    <a:pt x="43" y="86"/>
                  </a:lnTo>
                  <a:lnTo>
                    <a:pt x="46" y="85"/>
                  </a:lnTo>
                  <a:lnTo>
                    <a:pt x="49" y="85"/>
                  </a:lnTo>
                  <a:lnTo>
                    <a:pt x="50" y="85"/>
                  </a:lnTo>
                  <a:lnTo>
                    <a:pt x="52" y="85"/>
                  </a:lnTo>
                  <a:lnTo>
                    <a:pt x="53" y="85"/>
                  </a:lnTo>
                  <a:lnTo>
                    <a:pt x="57" y="86"/>
                  </a:lnTo>
                  <a:lnTo>
                    <a:pt x="62" y="87"/>
                  </a:lnTo>
                  <a:lnTo>
                    <a:pt x="66" y="88"/>
                  </a:lnTo>
                  <a:lnTo>
                    <a:pt x="70" y="89"/>
                  </a:lnTo>
                  <a:lnTo>
                    <a:pt x="72" y="89"/>
                  </a:lnTo>
                  <a:lnTo>
                    <a:pt x="73" y="89"/>
                  </a:lnTo>
                  <a:lnTo>
                    <a:pt x="74" y="89"/>
                  </a:lnTo>
                  <a:lnTo>
                    <a:pt x="76" y="89"/>
                  </a:lnTo>
                  <a:lnTo>
                    <a:pt x="77" y="88"/>
                  </a:lnTo>
                  <a:lnTo>
                    <a:pt x="79" y="88"/>
                  </a:lnTo>
                  <a:lnTo>
                    <a:pt x="81" y="88"/>
                  </a:lnTo>
                  <a:lnTo>
                    <a:pt x="82" y="87"/>
                  </a:lnTo>
                  <a:lnTo>
                    <a:pt x="84" y="87"/>
                  </a:lnTo>
                  <a:lnTo>
                    <a:pt x="86" y="86"/>
                  </a:lnTo>
                  <a:lnTo>
                    <a:pt x="87" y="86"/>
                  </a:lnTo>
                  <a:close/>
                </a:path>
              </a:pathLst>
            </a:custGeom>
            <a:solidFill>
              <a:srgbClr val="C2C2C1"/>
            </a:solidFill>
            <a:ln w="9525">
              <a:noFill/>
              <a:round/>
              <a:headEnd/>
              <a:tailEnd/>
            </a:ln>
          </p:spPr>
          <p:txBody>
            <a:bodyPr>
              <a:prstTxWarp prst="textNoShape">
                <a:avLst/>
              </a:prstTxWarp>
            </a:bodyPr>
            <a:lstStyle/>
            <a:p>
              <a:endParaRPr lang="en-US"/>
            </a:p>
          </p:txBody>
        </p:sp>
        <p:sp>
          <p:nvSpPr>
            <p:cNvPr id="17647" name="Freeform 8"/>
            <p:cNvSpPr>
              <a:spLocks/>
            </p:cNvSpPr>
            <p:nvPr/>
          </p:nvSpPr>
          <p:spPr bwMode="auto">
            <a:xfrm>
              <a:off x="3264" y="2310"/>
              <a:ext cx="1766" cy="1668"/>
            </a:xfrm>
            <a:custGeom>
              <a:avLst/>
              <a:gdLst>
                <a:gd name="T0" fmla="*/ 973 w 1766"/>
                <a:gd name="T1" fmla="*/ 1664 h 1668"/>
                <a:gd name="T2" fmla="*/ 1103 w 1766"/>
                <a:gd name="T3" fmla="*/ 1642 h 1668"/>
                <a:gd name="T4" fmla="*/ 1226 w 1766"/>
                <a:gd name="T5" fmla="*/ 1602 h 1668"/>
                <a:gd name="T6" fmla="*/ 1340 w 1766"/>
                <a:gd name="T7" fmla="*/ 1547 h 1668"/>
                <a:gd name="T8" fmla="*/ 1444 w 1766"/>
                <a:gd name="T9" fmla="*/ 1477 h 1668"/>
                <a:gd name="T10" fmla="*/ 1536 w 1766"/>
                <a:gd name="T11" fmla="*/ 1394 h 1668"/>
                <a:gd name="T12" fmla="*/ 1615 w 1766"/>
                <a:gd name="T13" fmla="*/ 1300 h 1668"/>
                <a:gd name="T14" fmla="*/ 1679 w 1766"/>
                <a:gd name="T15" fmla="*/ 1195 h 1668"/>
                <a:gd name="T16" fmla="*/ 1726 w 1766"/>
                <a:gd name="T17" fmla="*/ 1082 h 1668"/>
                <a:gd name="T18" fmla="*/ 1756 w 1766"/>
                <a:gd name="T19" fmla="*/ 961 h 1668"/>
                <a:gd name="T20" fmla="*/ 1766 w 1766"/>
                <a:gd name="T21" fmla="*/ 834 h 1668"/>
                <a:gd name="T22" fmla="*/ 1756 w 1766"/>
                <a:gd name="T23" fmla="*/ 707 h 1668"/>
                <a:gd name="T24" fmla="*/ 1726 w 1766"/>
                <a:gd name="T25" fmla="*/ 587 h 1668"/>
                <a:gd name="T26" fmla="*/ 1679 w 1766"/>
                <a:gd name="T27" fmla="*/ 473 h 1668"/>
                <a:gd name="T28" fmla="*/ 1615 w 1766"/>
                <a:gd name="T29" fmla="*/ 368 h 1668"/>
                <a:gd name="T30" fmla="*/ 1536 w 1766"/>
                <a:gd name="T31" fmla="*/ 274 h 1668"/>
                <a:gd name="T32" fmla="*/ 1444 w 1766"/>
                <a:gd name="T33" fmla="*/ 191 h 1668"/>
                <a:gd name="T34" fmla="*/ 1340 w 1766"/>
                <a:gd name="T35" fmla="*/ 121 h 1668"/>
                <a:gd name="T36" fmla="*/ 1226 w 1766"/>
                <a:gd name="T37" fmla="*/ 66 h 1668"/>
                <a:gd name="T38" fmla="*/ 1103 w 1766"/>
                <a:gd name="T39" fmla="*/ 26 h 1668"/>
                <a:gd name="T40" fmla="*/ 973 w 1766"/>
                <a:gd name="T41" fmla="*/ 4 h 1668"/>
                <a:gd name="T42" fmla="*/ 837 w 1766"/>
                <a:gd name="T43" fmla="*/ 1 h 1668"/>
                <a:gd name="T44" fmla="*/ 705 w 1766"/>
                <a:gd name="T45" fmla="*/ 17 h 1668"/>
                <a:gd name="T46" fmla="*/ 580 w 1766"/>
                <a:gd name="T47" fmla="*/ 51 h 1668"/>
                <a:gd name="T48" fmla="*/ 463 w 1766"/>
                <a:gd name="T49" fmla="*/ 101 h 1668"/>
                <a:gd name="T50" fmla="*/ 355 w 1766"/>
                <a:gd name="T51" fmla="*/ 166 h 1668"/>
                <a:gd name="T52" fmla="*/ 259 w 1766"/>
                <a:gd name="T53" fmla="*/ 245 h 1668"/>
                <a:gd name="T54" fmla="*/ 176 w 1766"/>
                <a:gd name="T55" fmla="*/ 336 h 1668"/>
                <a:gd name="T56" fmla="*/ 107 w 1766"/>
                <a:gd name="T57" fmla="*/ 437 h 1668"/>
                <a:gd name="T58" fmla="*/ 54 w 1766"/>
                <a:gd name="T59" fmla="*/ 548 h 1668"/>
                <a:gd name="T60" fmla="*/ 18 w 1766"/>
                <a:gd name="T61" fmla="*/ 666 h 1668"/>
                <a:gd name="T62" fmla="*/ 1 w 1766"/>
                <a:gd name="T63" fmla="*/ 791 h 1668"/>
                <a:gd name="T64" fmla="*/ 4 w 1766"/>
                <a:gd name="T65" fmla="*/ 919 h 1668"/>
                <a:gd name="T66" fmla="*/ 28 w 1766"/>
                <a:gd name="T67" fmla="*/ 1042 h 1668"/>
                <a:gd name="T68" fmla="*/ 69 w 1766"/>
                <a:gd name="T69" fmla="*/ 1158 h 1668"/>
                <a:gd name="T70" fmla="*/ 128 w 1766"/>
                <a:gd name="T71" fmla="*/ 1266 h 1668"/>
                <a:gd name="T72" fmla="*/ 202 w 1766"/>
                <a:gd name="T73" fmla="*/ 1364 h 1668"/>
                <a:gd name="T74" fmla="*/ 290 w 1766"/>
                <a:gd name="T75" fmla="*/ 1451 h 1668"/>
                <a:gd name="T76" fmla="*/ 390 w 1766"/>
                <a:gd name="T77" fmla="*/ 1525 h 1668"/>
                <a:gd name="T78" fmla="*/ 501 w 1766"/>
                <a:gd name="T79" fmla="*/ 1586 h 1668"/>
                <a:gd name="T80" fmla="*/ 621 w 1766"/>
                <a:gd name="T81" fmla="*/ 1630 h 1668"/>
                <a:gd name="T82" fmla="*/ 749 w 1766"/>
                <a:gd name="T83" fmla="*/ 1658 h 1668"/>
                <a:gd name="T84" fmla="*/ 883 w 1766"/>
                <a:gd name="T85" fmla="*/ 1668 h 16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66"/>
                <a:gd name="T130" fmla="*/ 0 h 1668"/>
                <a:gd name="T131" fmla="*/ 1766 w 1766"/>
                <a:gd name="T132" fmla="*/ 1668 h 166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66" h="1668">
                  <a:moveTo>
                    <a:pt x="883" y="1668"/>
                  </a:moveTo>
                  <a:lnTo>
                    <a:pt x="928" y="1667"/>
                  </a:lnTo>
                  <a:lnTo>
                    <a:pt x="973" y="1664"/>
                  </a:lnTo>
                  <a:lnTo>
                    <a:pt x="1017" y="1658"/>
                  </a:lnTo>
                  <a:lnTo>
                    <a:pt x="1060" y="1651"/>
                  </a:lnTo>
                  <a:lnTo>
                    <a:pt x="1103" y="1642"/>
                  </a:lnTo>
                  <a:lnTo>
                    <a:pt x="1145" y="1630"/>
                  </a:lnTo>
                  <a:lnTo>
                    <a:pt x="1186" y="1617"/>
                  </a:lnTo>
                  <a:lnTo>
                    <a:pt x="1226" y="1602"/>
                  </a:lnTo>
                  <a:lnTo>
                    <a:pt x="1265" y="1586"/>
                  </a:lnTo>
                  <a:lnTo>
                    <a:pt x="1303" y="1567"/>
                  </a:lnTo>
                  <a:lnTo>
                    <a:pt x="1340" y="1547"/>
                  </a:lnTo>
                  <a:lnTo>
                    <a:pt x="1376" y="1525"/>
                  </a:lnTo>
                  <a:lnTo>
                    <a:pt x="1411" y="1502"/>
                  </a:lnTo>
                  <a:lnTo>
                    <a:pt x="1444" y="1477"/>
                  </a:lnTo>
                  <a:lnTo>
                    <a:pt x="1476" y="1451"/>
                  </a:lnTo>
                  <a:lnTo>
                    <a:pt x="1507" y="1423"/>
                  </a:lnTo>
                  <a:lnTo>
                    <a:pt x="1536" y="1394"/>
                  </a:lnTo>
                  <a:lnTo>
                    <a:pt x="1564" y="1364"/>
                  </a:lnTo>
                  <a:lnTo>
                    <a:pt x="1590" y="1333"/>
                  </a:lnTo>
                  <a:lnTo>
                    <a:pt x="1615" y="1300"/>
                  </a:lnTo>
                  <a:lnTo>
                    <a:pt x="1638" y="1266"/>
                  </a:lnTo>
                  <a:lnTo>
                    <a:pt x="1659" y="1231"/>
                  </a:lnTo>
                  <a:lnTo>
                    <a:pt x="1679" y="1195"/>
                  </a:lnTo>
                  <a:lnTo>
                    <a:pt x="1696" y="1158"/>
                  </a:lnTo>
                  <a:lnTo>
                    <a:pt x="1712" y="1120"/>
                  </a:lnTo>
                  <a:lnTo>
                    <a:pt x="1726" y="1082"/>
                  </a:lnTo>
                  <a:lnTo>
                    <a:pt x="1738" y="1042"/>
                  </a:lnTo>
                  <a:lnTo>
                    <a:pt x="1748" y="1002"/>
                  </a:lnTo>
                  <a:lnTo>
                    <a:pt x="1756" y="961"/>
                  </a:lnTo>
                  <a:lnTo>
                    <a:pt x="1762" y="919"/>
                  </a:lnTo>
                  <a:lnTo>
                    <a:pt x="1765" y="877"/>
                  </a:lnTo>
                  <a:lnTo>
                    <a:pt x="1766" y="834"/>
                  </a:lnTo>
                  <a:lnTo>
                    <a:pt x="1765" y="791"/>
                  </a:lnTo>
                  <a:lnTo>
                    <a:pt x="1762" y="749"/>
                  </a:lnTo>
                  <a:lnTo>
                    <a:pt x="1756" y="707"/>
                  </a:lnTo>
                  <a:lnTo>
                    <a:pt x="1748" y="666"/>
                  </a:lnTo>
                  <a:lnTo>
                    <a:pt x="1738" y="626"/>
                  </a:lnTo>
                  <a:lnTo>
                    <a:pt x="1726" y="587"/>
                  </a:lnTo>
                  <a:lnTo>
                    <a:pt x="1712" y="548"/>
                  </a:lnTo>
                  <a:lnTo>
                    <a:pt x="1696" y="510"/>
                  </a:lnTo>
                  <a:lnTo>
                    <a:pt x="1679" y="473"/>
                  </a:lnTo>
                  <a:lnTo>
                    <a:pt x="1659" y="437"/>
                  </a:lnTo>
                  <a:lnTo>
                    <a:pt x="1638" y="402"/>
                  </a:lnTo>
                  <a:lnTo>
                    <a:pt x="1615" y="368"/>
                  </a:lnTo>
                  <a:lnTo>
                    <a:pt x="1590" y="336"/>
                  </a:lnTo>
                  <a:lnTo>
                    <a:pt x="1564" y="304"/>
                  </a:lnTo>
                  <a:lnTo>
                    <a:pt x="1536" y="274"/>
                  </a:lnTo>
                  <a:lnTo>
                    <a:pt x="1507" y="245"/>
                  </a:lnTo>
                  <a:lnTo>
                    <a:pt x="1476" y="217"/>
                  </a:lnTo>
                  <a:lnTo>
                    <a:pt x="1444" y="191"/>
                  </a:lnTo>
                  <a:lnTo>
                    <a:pt x="1411" y="166"/>
                  </a:lnTo>
                  <a:lnTo>
                    <a:pt x="1376" y="143"/>
                  </a:lnTo>
                  <a:lnTo>
                    <a:pt x="1340" y="121"/>
                  </a:lnTo>
                  <a:lnTo>
                    <a:pt x="1303" y="101"/>
                  </a:lnTo>
                  <a:lnTo>
                    <a:pt x="1265" y="82"/>
                  </a:lnTo>
                  <a:lnTo>
                    <a:pt x="1226" y="66"/>
                  </a:lnTo>
                  <a:lnTo>
                    <a:pt x="1186" y="51"/>
                  </a:lnTo>
                  <a:lnTo>
                    <a:pt x="1145" y="38"/>
                  </a:lnTo>
                  <a:lnTo>
                    <a:pt x="1103" y="26"/>
                  </a:lnTo>
                  <a:lnTo>
                    <a:pt x="1060" y="17"/>
                  </a:lnTo>
                  <a:lnTo>
                    <a:pt x="1017" y="10"/>
                  </a:lnTo>
                  <a:lnTo>
                    <a:pt x="973" y="4"/>
                  </a:lnTo>
                  <a:lnTo>
                    <a:pt x="928" y="1"/>
                  </a:lnTo>
                  <a:lnTo>
                    <a:pt x="883" y="0"/>
                  </a:lnTo>
                  <a:lnTo>
                    <a:pt x="837" y="1"/>
                  </a:lnTo>
                  <a:lnTo>
                    <a:pt x="793" y="4"/>
                  </a:lnTo>
                  <a:lnTo>
                    <a:pt x="749" y="10"/>
                  </a:lnTo>
                  <a:lnTo>
                    <a:pt x="705" y="17"/>
                  </a:lnTo>
                  <a:lnTo>
                    <a:pt x="663" y="26"/>
                  </a:lnTo>
                  <a:lnTo>
                    <a:pt x="621" y="38"/>
                  </a:lnTo>
                  <a:lnTo>
                    <a:pt x="580" y="51"/>
                  </a:lnTo>
                  <a:lnTo>
                    <a:pt x="540" y="66"/>
                  </a:lnTo>
                  <a:lnTo>
                    <a:pt x="501" y="82"/>
                  </a:lnTo>
                  <a:lnTo>
                    <a:pt x="463" y="101"/>
                  </a:lnTo>
                  <a:lnTo>
                    <a:pt x="426" y="121"/>
                  </a:lnTo>
                  <a:lnTo>
                    <a:pt x="390" y="143"/>
                  </a:lnTo>
                  <a:lnTo>
                    <a:pt x="355" y="166"/>
                  </a:lnTo>
                  <a:lnTo>
                    <a:pt x="322" y="191"/>
                  </a:lnTo>
                  <a:lnTo>
                    <a:pt x="290" y="217"/>
                  </a:lnTo>
                  <a:lnTo>
                    <a:pt x="259" y="245"/>
                  </a:lnTo>
                  <a:lnTo>
                    <a:pt x="230" y="274"/>
                  </a:lnTo>
                  <a:lnTo>
                    <a:pt x="202" y="304"/>
                  </a:lnTo>
                  <a:lnTo>
                    <a:pt x="176" y="336"/>
                  </a:lnTo>
                  <a:lnTo>
                    <a:pt x="151" y="368"/>
                  </a:lnTo>
                  <a:lnTo>
                    <a:pt x="128" y="402"/>
                  </a:lnTo>
                  <a:lnTo>
                    <a:pt x="107" y="437"/>
                  </a:lnTo>
                  <a:lnTo>
                    <a:pt x="87" y="473"/>
                  </a:lnTo>
                  <a:lnTo>
                    <a:pt x="69" y="510"/>
                  </a:lnTo>
                  <a:lnTo>
                    <a:pt x="54" y="548"/>
                  </a:lnTo>
                  <a:lnTo>
                    <a:pt x="40" y="587"/>
                  </a:lnTo>
                  <a:lnTo>
                    <a:pt x="28" y="626"/>
                  </a:lnTo>
                  <a:lnTo>
                    <a:pt x="18" y="666"/>
                  </a:lnTo>
                  <a:lnTo>
                    <a:pt x="10" y="707"/>
                  </a:lnTo>
                  <a:lnTo>
                    <a:pt x="4" y="749"/>
                  </a:lnTo>
                  <a:lnTo>
                    <a:pt x="1" y="791"/>
                  </a:lnTo>
                  <a:lnTo>
                    <a:pt x="0" y="834"/>
                  </a:lnTo>
                  <a:lnTo>
                    <a:pt x="1" y="877"/>
                  </a:lnTo>
                  <a:lnTo>
                    <a:pt x="4" y="919"/>
                  </a:lnTo>
                  <a:lnTo>
                    <a:pt x="10" y="961"/>
                  </a:lnTo>
                  <a:lnTo>
                    <a:pt x="18" y="1002"/>
                  </a:lnTo>
                  <a:lnTo>
                    <a:pt x="28" y="1042"/>
                  </a:lnTo>
                  <a:lnTo>
                    <a:pt x="40" y="1082"/>
                  </a:lnTo>
                  <a:lnTo>
                    <a:pt x="54" y="1120"/>
                  </a:lnTo>
                  <a:lnTo>
                    <a:pt x="69" y="1158"/>
                  </a:lnTo>
                  <a:lnTo>
                    <a:pt x="87" y="1195"/>
                  </a:lnTo>
                  <a:lnTo>
                    <a:pt x="107" y="1231"/>
                  </a:lnTo>
                  <a:lnTo>
                    <a:pt x="128" y="1266"/>
                  </a:lnTo>
                  <a:lnTo>
                    <a:pt x="151" y="1300"/>
                  </a:lnTo>
                  <a:lnTo>
                    <a:pt x="176" y="1333"/>
                  </a:lnTo>
                  <a:lnTo>
                    <a:pt x="202" y="1364"/>
                  </a:lnTo>
                  <a:lnTo>
                    <a:pt x="230" y="1394"/>
                  </a:lnTo>
                  <a:lnTo>
                    <a:pt x="259" y="1423"/>
                  </a:lnTo>
                  <a:lnTo>
                    <a:pt x="290" y="1451"/>
                  </a:lnTo>
                  <a:lnTo>
                    <a:pt x="322" y="1477"/>
                  </a:lnTo>
                  <a:lnTo>
                    <a:pt x="355" y="1502"/>
                  </a:lnTo>
                  <a:lnTo>
                    <a:pt x="390" y="1525"/>
                  </a:lnTo>
                  <a:lnTo>
                    <a:pt x="426" y="1547"/>
                  </a:lnTo>
                  <a:lnTo>
                    <a:pt x="463" y="1567"/>
                  </a:lnTo>
                  <a:lnTo>
                    <a:pt x="501" y="1586"/>
                  </a:lnTo>
                  <a:lnTo>
                    <a:pt x="540" y="1602"/>
                  </a:lnTo>
                  <a:lnTo>
                    <a:pt x="580" y="1617"/>
                  </a:lnTo>
                  <a:lnTo>
                    <a:pt x="621" y="1630"/>
                  </a:lnTo>
                  <a:lnTo>
                    <a:pt x="663" y="1642"/>
                  </a:lnTo>
                  <a:lnTo>
                    <a:pt x="705" y="1651"/>
                  </a:lnTo>
                  <a:lnTo>
                    <a:pt x="749" y="1658"/>
                  </a:lnTo>
                  <a:lnTo>
                    <a:pt x="793" y="1664"/>
                  </a:lnTo>
                  <a:lnTo>
                    <a:pt x="837" y="1667"/>
                  </a:lnTo>
                  <a:lnTo>
                    <a:pt x="883" y="1668"/>
                  </a:lnTo>
                  <a:close/>
                </a:path>
              </a:pathLst>
            </a:custGeom>
            <a:solidFill>
              <a:srgbClr val="DEDDDD"/>
            </a:solidFill>
            <a:ln w="9525">
              <a:noFill/>
              <a:round/>
              <a:headEnd/>
              <a:tailEnd/>
            </a:ln>
          </p:spPr>
          <p:txBody>
            <a:bodyPr>
              <a:prstTxWarp prst="textNoShape">
                <a:avLst/>
              </a:prstTxWarp>
            </a:bodyPr>
            <a:lstStyle/>
            <a:p>
              <a:endParaRPr lang="en-US"/>
            </a:p>
          </p:txBody>
        </p:sp>
        <p:sp>
          <p:nvSpPr>
            <p:cNvPr id="17648" name="Freeform 9"/>
            <p:cNvSpPr>
              <a:spLocks/>
            </p:cNvSpPr>
            <p:nvPr/>
          </p:nvSpPr>
          <p:spPr bwMode="auto">
            <a:xfrm>
              <a:off x="4410" y="2465"/>
              <a:ext cx="33" cy="32"/>
            </a:xfrm>
            <a:custGeom>
              <a:avLst/>
              <a:gdLst>
                <a:gd name="T0" fmla="*/ 18 w 33"/>
                <a:gd name="T1" fmla="*/ 0 h 32"/>
                <a:gd name="T2" fmla="*/ 21 w 33"/>
                <a:gd name="T3" fmla="*/ 1 h 32"/>
                <a:gd name="T4" fmla="*/ 25 w 33"/>
                <a:gd name="T5" fmla="*/ 2 h 32"/>
                <a:gd name="T6" fmla="*/ 27 w 33"/>
                <a:gd name="T7" fmla="*/ 4 h 32"/>
                <a:gd name="T8" fmla="*/ 29 w 33"/>
                <a:gd name="T9" fmla="*/ 6 h 32"/>
                <a:gd name="T10" fmla="*/ 31 w 33"/>
                <a:gd name="T11" fmla="*/ 9 h 32"/>
                <a:gd name="T12" fmla="*/ 33 w 33"/>
                <a:gd name="T13" fmla="*/ 12 h 32"/>
                <a:gd name="T14" fmla="*/ 33 w 33"/>
                <a:gd name="T15" fmla="*/ 15 h 32"/>
                <a:gd name="T16" fmla="*/ 33 w 33"/>
                <a:gd name="T17" fmla="*/ 18 h 32"/>
                <a:gd name="T18" fmla="*/ 33 w 33"/>
                <a:gd name="T19" fmla="*/ 21 h 32"/>
                <a:gd name="T20" fmla="*/ 31 w 33"/>
                <a:gd name="T21" fmla="*/ 24 h 32"/>
                <a:gd name="T22" fmla="*/ 29 w 33"/>
                <a:gd name="T23" fmla="*/ 27 h 32"/>
                <a:gd name="T24" fmla="*/ 27 w 33"/>
                <a:gd name="T25" fmla="*/ 29 h 32"/>
                <a:gd name="T26" fmla="*/ 25 w 33"/>
                <a:gd name="T27" fmla="*/ 30 h 32"/>
                <a:gd name="T28" fmla="*/ 21 w 33"/>
                <a:gd name="T29" fmla="*/ 32 h 32"/>
                <a:gd name="T30" fmla="*/ 18 w 33"/>
                <a:gd name="T31" fmla="*/ 32 h 32"/>
                <a:gd name="T32" fmla="*/ 15 w 33"/>
                <a:gd name="T33" fmla="*/ 32 h 32"/>
                <a:gd name="T34" fmla="*/ 11 w 33"/>
                <a:gd name="T35" fmla="*/ 32 h 32"/>
                <a:gd name="T36" fmla="*/ 8 w 33"/>
                <a:gd name="T37" fmla="*/ 30 h 32"/>
                <a:gd name="T38" fmla="*/ 6 w 33"/>
                <a:gd name="T39" fmla="*/ 29 h 32"/>
                <a:gd name="T40" fmla="*/ 3 w 33"/>
                <a:gd name="T41" fmla="*/ 27 h 32"/>
                <a:gd name="T42" fmla="*/ 1 w 33"/>
                <a:gd name="T43" fmla="*/ 24 h 32"/>
                <a:gd name="T44" fmla="*/ 0 w 33"/>
                <a:gd name="T45" fmla="*/ 21 h 32"/>
                <a:gd name="T46" fmla="*/ 0 w 33"/>
                <a:gd name="T47" fmla="*/ 18 h 32"/>
                <a:gd name="T48" fmla="*/ 0 w 33"/>
                <a:gd name="T49" fmla="*/ 15 h 32"/>
                <a:gd name="T50" fmla="*/ 0 w 33"/>
                <a:gd name="T51" fmla="*/ 12 h 32"/>
                <a:gd name="T52" fmla="*/ 1 w 33"/>
                <a:gd name="T53" fmla="*/ 9 h 32"/>
                <a:gd name="T54" fmla="*/ 3 w 33"/>
                <a:gd name="T55" fmla="*/ 6 h 32"/>
                <a:gd name="T56" fmla="*/ 6 w 33"/>
                <a:gd name="T57" fmla="*/ 4 h 32"/>
                <a:gd name="T58" fmla="*/ 8 w 33"/>
                <a:gd name="T59" fmla="*/ 2 h 32"/>
                <a:gd name="T60" fmla="*/ 11 w 33"/>
                <a:gd name="T61" fmla="*/ 1 h 32"/>
                <a:gd name="T62" fmla="*/ 15 w 33"/>
                <a:gd name="T63" fmla="*/ 0 h 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
                <a:gd name="T97" fmla="*/ 0 h 32"/>
                <a:gd name="T98" fmla="*/ 33 w 33"/>
                <a:gd name="T99" fmla="*/ 32 h 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 h="32">
                  <a:moveTo>
                    <a:pt x="16" y="0"/>
                  </a:moveTo>
                  <a:lnTo>
                    <a:pt x="18" y="0"/>
                  </a:lnTo>
                  <a:lnTo>
                    <a:pt x="20" y="1"/>
                  </a:lnTo>
                  <a:lnTo>
                    <a:pt x="21" y="1"/>
                  </a:lnTo>
                  <a:lnTo>
                    <a:pt x="23" y="2"/>
                  </a:lnTo>
                  <a:lnTo>
                    <a:pt x="25" y="2"/>
                  </a:lnTo>
                  <a:lnTo>
                    <a:pt x="26" y="3"/>
                  </a:lnTo>
                  <a:lnTo>
                    <a:pt x="27" y="4"/>
                  </a:lnTo>
                  <a:lnTo>
                    <a:pt x="28" y="5"/>
                  </a:lnTo>
                  <a:lnTo>
                    <a:pt x="29" y="6"/>
                  </a:lnTo>
                  <a:lnTo>
                    <a:pt x="31" y="7"/>
                  </a:lnTo>
                  <a:lnTo>
                    <a:pt x="31" y="9"/>
                  </a:lnTo>
                  <a:lnTo>
                    <a:pt x="32" y="10"/>
                  </a:lnTo>
                  <a:lnTo>
                    <a:pt x="33" y="12"/>
                  </a:lnTo>
                  <a:lnTo>
                    <a:pt x="33" y="13"/>
                  </a:lnTo>
                  <a:lnTo>
                    <a:pt x="33" y="15"/>
                  </a:lnTo>
                  <a:lnTo>
                    <a:pt x="33" y="16"/>
                  </a:lnTo>
                  <a:lnTo>
                    <a:pt x="33" y="18"/>
                  </a:lnTo>
                  <a:lnTo>
                    <a:pt x="33" y="19"/>
                  </a:lnTo>
                  <a:lnTo>
                    <a:pt x="33" y="21"/>
                  </a:lnTo>
                  <a:lnTo>
                    <a:pt x="32" y="23"/>
                  </a:lnTo>
                  <a:lnTo>
                    <a:pt x="31" y="24"/>
                  </a:lnTo>
                  <a:lnTo>
                    <a:pt x="31" y="25"/>
                  </a:lnTo>
                  <a:lnTo>
                    <a:pt x="29" y="27"/>
                  </a:lnTo>
                  <a:lnTo>
                    <a:pt x="28" y="28"/>
                  </a:lnTo>
                  <a:lnTo>
                    <a:pt x="27" y="29"/>
                  </a:lnTo>
                  <a:lnTo>
                    <a:pt x="26" y="30"/>
                  </a:lnTo>
                  <a:lnTo>
                    <a:pt x="25" y="30"/>
                  </a:lnTo>
                  <a:lnTo>
                    <a:pt x="23" y="31"/>
                  </a:lnTo>
                  <a:lnTo>
                    <a:pt x="21" y="32"/>
                  </a:lnTo>
                  <a:lnTo>
                    <a:pt x="20" y="32"/>
                  </a:lnTo>
                  <a:lnTo>
                    <a:pt x="18" y="32"/>
                  </a:lnTo>
                  <a:lnTo>
                    <a:pt x="16" y="32"/>
                  </a:lnTo>
                  <a:lnTo>
                    <a:pt x="15" y="32"/>
                  </a:lnTo>
                  <a:lnTo>
                    <a:pt x="13" y="32"/>
                  </a:lnTo>
                  <a:lnTo>
                    <a:pt x="11" y="32"/>
                  </a:lnTo>
                  <a:lnTo>
                    <a:pt x="10" y="31"/>
                  </a:lnTo>
                  <a:lnTo>
                    <a:pt x="8" y="30"/>
                  </a:lnTo>
                  <a:lnTo>
                    <a:pt x="7" y="30"/>
                  </a:lnTo>
                  <a:lnTo>
                    <a:pt x="6" y="29"/>
                  </a:lnTo>
                  <a:lnTo>
                    <a:pt x="4" y="28"/>
                  </a:lnTo>
                  <a:lnTo>
                    <a:pt x="3" y="27"/>
                  </a:lnTo>
                  <a:lnTo>
                    <a:pt x="3" y="25"/>
                  </a:lnTo>
                  <a:lnTo>
                    <a:pt x="1" y="24"/>
                  </a:lnTo>
                  <a:lnTo>
                    <a:pt x="1" y="23"/>
                  </a:lnTo>
                  <a:lnTo>
                    <a:pt x="0" y="21"/>
                  </a:lnTo>
                  <a:lnTo>
                    <a:pt x="0" y="19"/>
                  </a:lnTo>
                  <a:lnTo>
                    <a:pt x="0" y="18"/>
                  </a:lnTo>
                  <a:lnTo>
                    <a:pt x="0" y="16"/>
                  </a:lnTo>
                  <a:lnTo>
                    <a:pt x="0" y="15"/>
                  </a:lnTo>
                  <a:lnTo>
                    <a:pt x="0" y="13"/>
                  </a:lnTo>
                  <a:lnTo>
                    <a:pt x="0" y="12"/>
                  </a:lnTo>
                  <a:lnTo>
                    <a:pt x="1" y="10"/>
                  </a:lnTo>
                  <a:lnTo>
                    <a:pt x="1" y="9"/>
                  </a:lnTo>
                  <a:lnTo>
                    <a:pt x="3" y="7"/>
                  </a:lnTo>
                  <a:lnTo>
                    <a:pt x="3" y="6"/>
                  </a:lnTo>
                  <a:lnTo>
                    <a:pt x="4" y="5"/>
                  </a:lnTo>
                  <a:lnTo>
                    <a:pt x="6" y="4"/>
                  </a:lnTo>
                  <a:lnTo>
                    <a:pt x="7" y="3"/>
                  </a:lnTo>
                  <a:lnTo>
                    <a:pt x="8" y="2"/>
                  </a:lnTo>
                  <a:lnTo>
                    <a:pt x="10" y="2"/>
                  </a:lnTo>
                  <a:lnTo>
                    <a:pt x="11" y="1"/>
                  </a:lnTo>
                  <a:lnTo>
                    <a:pt x="13" y="1"/>
                  </a:lnTo>
                  <a:lnTo>
                    <a:pt x="15" y="0"/>
                  </a:lnTo>
                  <a:lnTo>
                    <a:pt x="16" y="0"/>
                  </a:lnTo>
                  <a:close/>
                </a:path>
              </a:pathLst>
            </a:custGeom>
            <a:solidFill>
              <a:srgbClr val="71706F"/>
            </a:solidFill>
            <a:ln w="9525">
              <a:noFill/>
              <a:round/>
              <a:headEnd/>
              <a:tailEnd/>
            </a:ln>
          </p:spPr>
          <p:txBody>
            <a:bodyPr>
              <a:prstTxWarp prst="textNoShape">
                <a:avLst/>
              </a:prstTxWarp>
            </a:bodyPr>
            <a:lstStyle/>
            <a:p>
              <a:endParaRPr lang="en-US"/>
            </a:p>
          </p:txBody>
        </p:sp>
        <p:sp>
          <p:nvSpPr>
            <p:cNvPr id="17649" name="Freeform 10"/>
            <p:cNvSpPr>
              <a:spLocks/>
            </p:cNvSpPr>
            <p:nvPr/>
          </p:nvSpPr>
          <p:spPr bwMode="auto">
            <a:xfrm>
              <a:off x="4131" y="3129"/>
              <a:ext cx="34" cy="32"/>
            </a:xfrm>
            <a:custGeom>
              <a:avLst/>
              <a:gdLst>
                <a:gd name="T0" fmla="*/ 19 w 34"/>
                <a:gd name="T1" fmla="*/ 0 h 32"/>
                <a:gd name="T2" fmla="*/ 23 w 34"/>
                <a:gd name="T3" fmla="*/ 0 h 32"/>
                <a:gd name="T4" fmla="*/ 25 w 34"/>
                <a:gd name="T5" fmla="*/ 2 h 32"/>
                <a:gd name="T6" fmla="*/ 28 w 34"/>
                <a:gd name="T7" fmla="*/ 3 h 32"/>
                <a:gd name="T8" fmla="*/ 31 w 34"/>
                <a:gd name="T9" fmla="*/ 5 h 32"/>
                <a:gd name="T10" fmla="*/ 32 w 34"/>
                <a:gd name="T11" fmla="*/ 8 h 32"/>
                <a:gd name="T12" fmla="*/ 34 w 34"/>
                <a:gd name="T13" fmla="*/ 11 h 32"/>
                <a:gd name="T14" fmla="*/ 34 w 34"/>
                <a:gd name="T15" fmla="*/ 14 h 32"/>
                <a:gd name="T16" fmla="*/ 34 w 34"/>
                <a:gd name="T17" fmla="*/ 17 h 32"/>
                <a:gd name="T18" fmla="*/ 34 w 34"/>
                <a:gd name="T19" fmla="*/ 20 h 32"/>
                <a:gd name="T20" fmla="*/ 32 w 34"/>
                <a:gd name="T21" fmla="*/ 23 h 32"/>
                <a:gd name="T22" fmla="*/ 31 w 34"/>
                <a:gd name="T23" fmla="*/ 26 h 32"/>
                <a:gd name="T24" fmla="*/ 28 w 34"/>
                <a:gd name="T25" fmla="*/ 28 h 32"/>
                <a:gd name="T26" fmla="*/ 25 w 34"/>
                <a:gd name="T27" fmla="*/ 30 h 32"/>
                <a:gd name="T28" fmla="*/ 23 w 34"/>
                <a:gd name="T29" fmla="*/ 31 h 32"/>
                <a:gd name="T30" fmla="*/ 19 w 34"/>
                <a:gd name="T31" fmla="*/ 32 h 32"/>
                <a:gd name="T32" fmla="*/ 16 w 34"/>
                <a:gd name="T33" fmla="*/ 32 h 32"/>
                <a:gd name="T34" fmla="*/ 12 w 34"/>
                <a:gd name="T35" fmla="*/ 31 h 32"/>
                <a:gd name="T36" fmla="*/ 9 w 34"/>
                <a:gd name="T37" fmla="*/ 30 h 32"/>
                <a:gd name="T38" fmla="*/ 7 w 34"/>
                <a:gd name="T39" fmla="*/ 28 h 32"/>
                <a:gd name="T40" fmla="*/ 4 w 34"/>
                <a:gd name="T41" fmla="*/ 26 h 32"/>
                <a:gd name="T42" fmla="*/ 3 w 34"/>
                <a:gd name="T43" fmla="*/ 23 h 32"/>
                <a:gd name="T44" fmla="*/ 1 w 34"/>
                <a:gd name="T45" fmla="*/ 20 h 32"/>
                <a:gd name="T46" fmla="*/ 1 w 34"/>
                <a:gd name="T47" fmla="*/ 17 h 32"/>
                <a:gd name="T48" fmla="*/ 1 w 34"/>
                <a:gd name="T49" fmla="*/ 14 h 32"/>
                <a:gd name="T50" fmla="*/ 1 w 34"/>
                <a:gd name="T51" fmla="*/ 11 h 32"/>
                <a:gd name="T52" fmla="*/ 3 w 34"/>
                <a:gd name="T53" fmla="*/ 8 h 32"/>
                <a:gd name="T54" fmla="*/ 4 w 34"/>
                <a:gd name="T55" fmla="*/ 5 h 32"/>
                <a:gd name="T56" fmla="*/ 7 w 34"/>
                <a:gd name="T57" fmla="*/ 3 h 32"/>
                <a:gd name="T58" fmla="*/ 9 w 34"/>
                <a:gd name="T59" fmla="*/ 2 h 32"/>
                <a:gd name="T60" fmla="*/ 12 w 34"/>
                <a:gd name="T61" fmla="*/ 0 h 32"/>
                <a:gd name="T62" fmla="*/ 16 w 34"/>
                <a:gd name="T63" fmla="*/ 0 h 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
                <a:gd name="T97" fmla="*/ 0 h 32"/>
                <a:gd name="T98" fmla="*/ 34 w 34"/>
                <a:gd name="T99" fmla="*/ 32 h 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 h="32">
                  <a:moveTo>
                    <a:pt x="17" y="0"/>
                  </a:moveTo>
                  <a:lnTo>
                    <a:pt x="19" y="0"/>
                  </a:lnTo>
                  <a:lnTo>
                    <a:pt x="21" y="0"/>
                  </a:lnTo>
                  <a:lnTo>
                    <a:pt x="23" y="0"/>
                  </a:lnTo>
                  <a:lnTo>
                    <a:pt x="24" y="1"/>
                  </a:lnTo>
                  <a:lnTo>
                    <a:pt x="25" y="2"/>
                  </a:lnTo>
                  <a:lnTo>
                    <a:pt x="27" y="2"/>
                  </a:lnTo>
                  <a:lnTo>
                    <a:pt x="28" y="3"/>
                  </a:lnTo>
                  <a:lnTo>
                    <a:pt x="29" y="4"/>
                  </a:lnTo>
                  <a:lnTo>
                    <a:pt x="31" y="5"/>
                  </a:lnTo>
                  <a:lnTo>
                    <a:pt x="31" y="7"/>
                  </a:lnTo>
                  <a:lnTo>
                    <a:pt x="32" y="8"/>
                  </a:lnTo>
                  <a:lnTo>
                    <a:pt x="33" y="9"/>
                  </a:lnTo>
                  <a:lnTo>
                    <a:pt x="34" y="11"/>
                  </a:lnTo>
                  <a:lnTo>
                    <a:pt x="34" y="12"/>
                  </a:lnTo>
                  <a:lnTo>
                    <a:pt x="34" y="14"/>
                  </a:lnTo>
                  <a:lnTo>
                    <a:pt x="34" y="16"/>
                  </a:lnTo>
                  <a:lnTo>
                    <a:pt x="34" y="17"/>
                  </a:lnTo>
                  <a:lnTo>
                    <a:pt x="34" y="19"/>
                  </a:lnTo>
                  <a:lnTo>
                    <a:pt x="34" y="20"/>
                  </a:lnTo>
                  <a:lnTo>
                    <a:pt x="33" y="22"/>
                  </a:lnTo>
                  <a:lnTo>
                    <a:pt x="32" y="23"/>
                  </a:lnTo>
                  <a:lnTo>
                    <a:pt x="31" y="24"/>
                  </a:lnTo>
                  <a:lnTo>
                    <a:pt x="31" y="26"/>
                  </a:lnTo>
                  <a:lnTo>
                    <a:pt x="29" y="27"/>
                  </a:lnTo>
                  <a:lnTo>
                    <a:pt x="28" y="28"/>
                  </a:lnTo>
                  <a:lnTo>
                    <a:pt x="27" y="29"/>
                  </a:lnTo>
                  <a:lnTo>
                    <a:pt x="25" y="30"/>
                  </a:lnTo>
                  <a:lnTo>
                    <a:pt x="24" y="30"/>
                  </a:lnTo>
                  <a:lnTo>
                    <a:pt x="23" y="31"/>
                  </a:lnTo>
                  <a:lnTo>
                    <a:pt x="21" y="31"/>
                  </a:lnTo>
                  <a:lnTo>
                    <a:pt x="19" y="32"/>
                  </a:lnTo>
                  <a:lnTo>
                    <a:pt x="17" y="32"/>
                  </a:lnTo>
                  <a:lnTo>
                    <a:pt x="16" y="32"/>
                  </a:lnTo>
                  <a:lnTo>
                    <a:pt x="14" y="31"/>
                  </a:lnTo>
                  <a:lnTo>
                    <a:pt x="12" y="31"/>
                  </a:lnTo>
                  <a:lnTo>
                    <a:pt x="11" y="30"/>
                  </a:lnTo>
                  <a:lnTo>
                    <a:pt x="9" y="30"/>
                  </a:lnTo>
                  <a:lnTo>
                    <a:pt x="8" y="29"/>
                  </a:lnTo>
                  <a:lnTo>
                    <a:pt x="7" y="28"/>
                  </a:lnTo>
                  <a:lnTo>
                    <a:pt x="5" y="27"/>
                  </a:lnTo>
                  <a:lnTo>
                    <a:pt x="4" y="26"/>
                  </a:lnTo>
                  <a:lnTo>
                    <a:pt x="3" y="24"/>
                  </a:lnTo>
                  <a:lnTo>
                    <a:pt x="3" y="23"/>
                  </a:lnTo>
                  <a:lnTo>
                    <a:pt x="2" y="22"/>
                  </a:lnTo>
                  <a:lnTo>
                    <a:pt x="1" y="20"/>
                  </a:lnTo>
                  <a:lnTo>
                    <a:pt x="1" y="19"/>
                  </a:lnTo>
                  <a:lnTo>
                    <a:pt x="1" y="17"/>
                  </a:lnTo>
                  <a:lnTo>
                    <a:pt x="0" y="16"/>
                  </a:lnTo>
                  <a:lnTo>
                    <a:pt x="1" y="14"/>
                  </a:lnTo>
                  <a:lnTo>
                    <a:pt x="1" y="12"/>
                  </a:lnTo>
                  <a:lnTo>
                    <a:pt x="1" y="11"/>
                  </a:lnTo>
                  <a:lnTo>
                    <a:pt x="2" y="9"/>
                  </a:lnTo>
                  <a:lnTo>
                    <a:pt x="3" y="8"/>
                  </a:lnTo>
                  <a:lnTo>
                    <a:pt x="3" y="7"/>
                  </a:lnTo>
                  <a:lnTo>
                    <a:pt x="4" y="5"/>
                  </a:lnTo>
                  <a:lnTo>
                    <a:pt x="5" y="4"/>
                  </a:lnTo>
                  <a:lnTo>
                    <a:pt x="7" y="3"/>
                  </a:lnTo>
                  <a:lnTo>
                    <a:pt x="8" y="2"/>
                  </a:lnTo>
                  <a:lnTo>
                    <a:pt x="9" y="2"/>
                  </a:lnTo>
                  <a:lnTo>
                    <a:pt x="11" y="1"/>
                  </a:lnTo>
                  <a:lnTo>
                    <a:pt x="12" y="0"/>
                  </a:lnTo>
                  <a:lnTo>
                    <a:pt x="14" y="0"/>
                  </a:lnTo>
                  <a:lnTo>
                    <a:pt x="16" y="0"/>
                  </a:lnTo>
                  <a:lnTo>
                    <a:pt x="17" y="0"/>
                  </a:lnTo>
                  <a:close/>
                </a:path>
              </a:pathLst>
            </a:custGeom>
            <a:solidFill>
              <a:srgbClr val="71706F"/>
            </a:solidFill>
            <a:ln w="9525">
              <a:noFill/>
              <a:round/>
              <a:headEnd/>
              <a:tailEnd/>
            </a:ln>
          </p:spPr>
          <p:txBody>
            <a:bodyPr>
              <a:prstTxWarp prst="textNoShape">
                <a:avLst/>
              </a:prstTxWarp>
            </a:bodyPr>
            <a:lstStyle/>
            <a:p>
              <a:endParaRPr lang="en-US"/>
            </a:p>
          </p:txBody>
        </p:sp>
        <p:sp>
          <p:nvSpPr>
            <p:cNvPr id="17650" name="Freeform 11"/>
            <p:cNvSpPr>
              <a:spLocks/>
            </p:cNvSpPr>
            <p:nvPr/>
          </p:nvSpPr>
          <p:spPr bwMode="auto">
            <a:xfrm>
              <a:off x="3456" y="3189"/>
              <a:ext cx="34" cy="32"/>
            </a:xfrm>
            <a:custGeom>
              <a:avLst/>
              <a:gdLst>
                <a:gd name="T0" fmla="*/ 19 w 34"/>
                <a:gd name="T1" fmla="*/ 0 h 32"/>
                <a:gd name="T2" fmla="*/ 22 w 34"/>
                <a:gd name="T3" fmla="*/ 1 h 32"/>
                <a:gd name="T4" fmla="*/ 25 w 34"/>
                <a:gd name="T5" fmla="*/ 2 h 32"/>
                <a:gd name="T6" fmla="*/ 28 w 34"/>
                <a:gd name="T7" fmla="*/ 3 h 32"/>
                <a:gd name="T8" fmla="*/ 30 w 34"/>
                <a:gd name="T9" fmla="*/ 6 h 32"/>
                <a:gd name="T10" fmla="*/ 32 w 34"/>
                <a:gd name="T11" fmla="*/ 8 h 32"/>
                <a:gd name="T12" fmla="*/ 34 w 34"/>
                <a:gd name="T13" fmla="*/ 11 h 32"/>
                <a:gd name="T14" fmla="*/ 34 w 34"/>
                <a:gd name="T15" fmla="*/ 14 h 32"/>
                <a:gd name="T16" fmla="*/ 34 w 34"/>
                <a:gd name="T17" fmla="*/ 17 h 32"/>
                <a:gd name="T18" fmla="*/ 34 w 34"/>
                <a:gd name="T19" fmla="*/ 20 h 32"/>
                <a:gd name="T20" fmla="*/ 32 w 34"/>
                <a:gd name="T21" fmla="*/ 23 h 32"/>
                <a:gd name="T22" fmla="*/ 30 w 34"/>
                <a:gd name="T23" fmla="*/ 26 h 32"/>
                <a:gd name="T24" fmla="*/ 28 w 34"/>
                <a:gd name="T25" fmla="*/ 28 h 32"/>
                <a:gd name="T26" fmla="*/ 25 w 34"/>
                <a:gd name="T27" fmla="*/ 30 h 32"/>
                <a:gd name="T28" fmla="*/ 22 w 34"/>
                <a:gd name="T29" fmla="*/ 31 h 32"/>
                <a:gd name="T30" fmla="*/ 19 w 34"/>
                <a:gd name="T31" fmla="*/ 32 h 32"/>
                <a:gd name="T32" fmla="*/ 16 w 34"/>
                <a:gd name="T33" fmla="*/ 32 h 32"/>
                <a:gd name="T34" fmla="*/ 12 w 34"/>
                <a:gd name="T35" fmla="*/ 31 h 32"/>
                <a:gd name="T36" fmla="*/ 9 w 34"/>
                <a:gd name="T37" fmla="*/ 30 h 32"/>
                <a:gd name="T38" fmla="*/ 7 w 34"/>
                <a:gd name="T39" fmla="*/ 28 h 32"/>
                <a:gd name="T40" fmla="*/ 4 w 34"/>
                <a:gd name="T41" fmla="*/ 26 h 32"/>
                <a:gd name="T42" fmla="*/ 2 w 34"/>
                <a:gd name="T43" fmla="*/ 23 h 32"/>
                <a:gd name="T44" fmla="*/ 1 w 34"/>
                <a:gd name="T45" fmla="*/ 20 h 32"/>
                <a:gd name="T46" fmla="*/ 0 w 34"/>
                <a:gd name="T47" fmla="*/ 17 h 32"/>
                <a:gd name="T48" fmla="*/ 0 w 34"/>
                <a:gd name="T49" fmla="*/ 14 h 32"/>
                <a:gd name="T50" fmla="*/ 1 w 34"/>
                <a:gd name="T51" fmla="*/ 11 h 32"/>
                <a:gd name="T52" fmla="*/ 2 w 34"/>
                <a:gd name="T53" fmla="*/ 8 h 32"/>
                <a:gd name="T54" fmla="*/ 4 w 34"/>
                <a:gd name="T55" fmla="*/ 6 h 32"/>
                <a:gd name="T56" fmla="*/ 7 w 34"/>
                <a:gd name="T57" fmla="*/ 3 h 32"/>
                <a:gd name="T58" fmla="*/ 9 w 34"/>
                <a:gd name="T59" fmla="*/ 2 h 32"/>
                <a:gd name="T60" fmla="*/ 12 w 34"/>
                <a:gd name="T61" fmla="*/ 1 h 32"/>
                <a:gd name="T62" fmla="*/ 16 w 34"/>
                <a:gd name="T63" fmla="*/ 0 h 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
                <a:gd name="T97" fmla="*/ 0 h 32"/>
                <a:gd name="T98" fmla="*/ 34 w 34"/>
                <a:gd name="T99" fmla="*/ 32 h 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 h="32">
                  <a:moveTo>
                    <a:pt x="17" y="0"/>
                  </a:moveTo>
                  <a:lnTo>
                    <a:pt x="19" y="0"/>
                  </a:lnTo>
                  <a:lnTo>
                    <a:pt x="21" y="0"/>
                  </a:lnTo>
                  <a:lnTo>
                    <a:pt x="22" y="1"/>
                  </a:lnTo>
                  <a:lnTo>
                    <a:pt x="24" y="1"/>
                  </a:lnTo>
                  <a:lnTo>
                    <a:pt x="25" y="2"/>
                  </a:lnTo>
                  <a:lnTo>
                    <a:pt x="27" y="3"/>
                  </a:lnTo>
                  <a:lnTo>
                    <a:pt x="28" y="3"/>
                  </a:lnTo>
                  <a:lnTo>
                    <a:pt x="29" y="4"/>
                  </a:lnTo>
                  <a:lnTo>
                    <a:pt x="30" y="6"/>
                  </a:lnTo>
                  <a:lnTo>
                    <a:pt x="31" y="7"/>
                  </a:lnTo>
                  <a:lnTo>
                    <a:pt x="32" y="8"/>
                  </a:lnTo>
                  <a:lnTo>
                    <a:pt x="33" y="10"/>
                  </a:lnTo>
                  <a:lnTo>
                    <a:pt x="34" y="11"/>
                  </a:lnTo>
                  <a:lnTo>
                    <a:pt x="34" y="13"/>
                  </a:lnTo>
                  <a:lnTo>
                    <a:pt x="34" y="14"/>
                  </a:lnTo>
                  <a:lnTo>
                    <a:pt x="34" y="16"/>
                  </a:lnTo>
                  <a:lnTo>
                    <a:pt x="34" y="17"/>
                  </a:lnTo>
                  <a:lnTo>
                    <a:pt x="34" y="19"/>
                  </a:lnTo>
                  <a:lnTo>
                    <a:pt x="34" y="20"/>
                  </a:lnTo>
                  <a:lnTo>
                    <a:pt x="33" y="22"/>
                  </a:lnTo>
                  <a:lnTo>
                    <a:pt x="32" y="23"/>
                  </a:lnTo>
                  <a:lnTo>
                    <a:pt x="31" y="25"/>
                  </a:lnTo>
                  <a:lnTo>
                    <a:pt x="30" y="26"/>
                  </a:lnTo>
                  <a:lnTo>
                    <a:pt x="29" y="27"/>
                  </a:lnTo>
                  <a:lnTo>
                    <a:pt x="28" y="28"/>
                  </a:lnTo>
                  <a:lnTo>
                    <a:pt x="27" y="29"/>
                  </a:lnTo>
                  <a:lnTo>
                    <a:pt x="25" y="30"/>
                  </a:lnTo>
                  <a:lnTo>
                    <a:pt x="24" y="31"/>
                  </a:lnTo>
                  <a:lnTo>
                    <a:pt x="22" y="31"/>
                  </a:lnTo>
                  <a:lnTo>
                    <a:pt x="21" y="32"/>
                  </a:lnTo>
                  <a:lnTo>
                    <a:pt x="19" y="32"/>
                  </a:lnTo>
                  <a:lnTo>
                    <a:pt x="17" y="32"/>
                  </a:lnTo>
                  <a:lnTo>
                    <a:pt x="16" y="32"/>
                  </a:lnTo>
                  <a:lnTo>
                    <a:pt x="14" y="32"/>
                  </a:lnTo>
                  <a:lnTo>
                    <a:pt x="12" y="31"/>
                  </a:lnTo>
                  <a:lnTo>
                    <a:pt x="11" y="31"/>
                  </a:lnTo>
                  <a:lnTo>
                    <a:pt x="9" y="30"/>
                  </a:lnTo>
                  <a:lnTo>
                    <a:pt x="8" y="29"/>
                  </a:lnTo>
                  <a:lnTo>
                    <a:pt x="7" y="28"/>
                  </a:lnTo>
                  <a:lnTo>
                    <a:pt x="5" y="27"/>
                  </a:lnTo>
                  <a:lnTo>
                    <a:pt x="4" y="26"/>
                  </a:lnTo>
                  <a:lnTo>
                    <a:pt x="3" y="25"/>
                  </a:lnTo>
                  <a:lnTo>
                    <a:pt x="2" y="23"/>
                  </a:lnTo>
                  <a:lnTo>
                    <a:pt x="2" y="22"/>
                  </a:lnTo>
                  <a:lnTo>
                    <a:pt x="1" y="20"/>
                  </a:lnTo>
                  <a:lnTo>
                    <a:pt x="1" y="19"/>
                  </a:lnTo>
                  <a:lnTo>
                    <a:pt x="0" y="17"/>
                  </a:lnTo>
                  <a:lnTo>
                    <a:pt x="0" y="16"/>
                  </a:lnTo>
                  <a:lnTo>
                    <a:pt x="0" y="14"/>
                  </a:lnTo>
                  <a:lnTo>
                    <a:pt x="1" y="13"/>
                  </a:lnTo>
                  <a:lnTo>
                    <a:pt x="1" y="11"/>
                  </a:lnTo>
                  <a:lnTo>
                    <a:pt x="2" y="10"/>
                  </a:lnTo>
                  <a:lnTo>
                    <a:pt x="2" y="8"/>
                  </a:lnTo>
                  <a:lnTo>
                    <a:pt x="3" y="7"/>
                  </a:lnTo>
                  <a:lnTo>
                    <a:pt x="4" y="6"/>
                  </a:lnTo>
                  <a:lnTo>
                    <a:pt x="5" y="4"/>
                  </a:lnTo>
                  <a:lnTo>
                    <a:pt x="7" y="3"/>
                  </a:lnTo>
                  <a:lnTo>
                    <a:pt x="8" y="3"/>
                  </a:lnTo>
                  <a:lnTo>
                    <a:pt x="9" y="2"/>
                  </a:lnTo>
                  <a:lnTo>
                    <a:pt x="11" y="1"/>
                  </a:lnTo>
                  <a:lnTo>
                    <a:pt x="12" y="1"/>
                  </a:lnTo>
                  <a:lnTo>
                    <a:pt x="14" y="0"/>
                  </a:lnTo>
                  <a:lnTo>
                    <a:pt x="16" y="0"/>
                  </a:lnTo>
                  <a:lnTo>
                    <a:pt x="17" y="0"/>
                  </a:lnTo>
                  <a:close/>
                </a:path>
              </a:pathLst>
            </a:custGeom>
            <a:solidFill>
              <a:srgbClr val="71706F"/>
            </a:solidFill>
            <a:ln w="9525">
              <a:noFill/>
              <a:round/>
              <a:headEnd/>
              <a:tailEnd/>
            </a:ln>
          </p:spPr>
          <p:txBody>
            <a:bodyPr>
              <a:prstTxWarp prst="textNoShape">
                <a:avLst/>
              </a:prstTxWarp>
            </a:bodyPr>
            <a:lstStyle/>
            <a:p>
              <a:endParaRPr lang="en-US"/>
            </a:p>
          </p:txBody>
        </p:sp>
        <p:sp>
          <p:nvSpPr>
            <p:cNvPr id="17651" name="Freeform 12"/>
            <p:cNvSpPr>
              <a:spLocks/>
            </p:cNvSpPr>
            <p:nvPr/>
          </p:nvSpPr>
          <p:spPr bwMode="auto">
            <a:xfrm>
              <a:off x="1345" y="2589"/>
              <a:ext cx="1277" cy="1471"/>
            </a:xfrm>
            <a:custGeom>
              <a:avLst/>
              <a:gdLst>
                <a:gd name="T0" fmla="*/ 296 w 1277"/>
                <a:gd name="T1" fmla="*/ 552 h 1471"/>
                <a:gd name="T2" fmla="*/ 93 w 1277"/>
                <a:gd name="T3" fmla="*/ 606 h 1471"/>
                <a:gd name="T4" fmla="*/ 106 w 1277"/>
                <a:gd name="T5" fmla="*/ 514 h 1471"/>
                <a:gd name="T6" fmla="*/ 126 w 1277"/>
                <a:gd name="T7" fmla="*/ 428 h 1471"/>
                <a:gd name="T8" fmla="*/ 152 w 1277"/>
                <a:gd name="T9" fmla="*/ 348 h 1471"/>
                <a:gd name="T10" fmla="*/ 182 w 1277"/>
                <a:gd name="T11" fmla="*/ 271 h 1471"/>
                <a:gd name="T12" fmla="*/ 217 w 1277"/>
                <a:gd name="T13" fmla="*/ 198 h 1471"/>
                <a:gd name="T14" fmla="*/ 256 w 1277"/>
                <a:gd name="T15" fmla="*/ 127 h 1471"/>
                <a:gd name="T16" fmla="*/ 307 w 1277"/>
                <a:gd name="T17" fmla="*/ 40 h 1471"/>
                <a:gd name="T18" fmla="*/ 427 w 1277"/>
                <a:gd name="T19" fmla="*/ 195 h 1471"/>
                <a:gd name="T20" fmla="*/ 529 w 1277"/>
                <a:gd name="T21" fmla="*/ 232 h 1471"/>
                <a:gd name="T22" fmla="*/ 686 w 1277"/>
                <a:gd name="T23" fmla="*/ 169 h 1471"/>
                <a:gd name="T24" fmla="*/ 753 w 1277"/>
                <a:gd name="T25" fmla="*/ 317 h 1471"/>
                <a:gd name="T26" fmla="*/ 848 w 1277"/>
                <a:gd name="T27" fmla="*/ 298 h 1471"/>
                <a:gd name="T28" fmla="*/ 871 w 1277"/>
                <a:gd name="T29" fmla="*/ 283 h 1471"/>
                <a:gd name="T30" fmla="*/ 895 w 1277"/>
                <a:gd name="T31" fmla="*/ 276 h 1471"/>
                <a:gd name="T32" fmla="*/ 918 w 1277"/>
                <a:gd name="T33" fmla="*/ 277 h 1471"/>
                <a:gd name="T34" fmla="*/ 939 w 1277"/>
                <a:gd name="T35" fmla="*/ 285 h 1471"/>
                <a:gd name="T36" fmla="*/ 955 w 1277"/>
                <a:gd name="T37" fmla="*/ 299 h 1471"/>
                <a:gd name="T38" fmla="*/ 964 w 1277"/>
                <a:gd name="T39" fmla="*/ 319 h 1471"/>
                <a:gd name="T40" fmla="*/ 965 w 1277"/>
                <a:gd name="T41" fmla="*/ 343 h 1471"/>
                <a:gd name="T42" fmla="*/ 1057 w 1277"/>
                <a:gd name="T43" fmla="*/ 379 h 1471"/>
                <a:gd name="T44" fmla="*/ 1101 w 1277"/>
                <a:gd name="T45" fmla="*/ 216 h 1471"/>
                <a:gd name="T46" fmla="*/ 1119 w 1277"/>
                <a:gd name="T47" fmla="*/ 216 h 1471"/>
                <a:gd name="T48" fmla="*/ 1130 w 1277"/>
                <a:gd name="T49" fmla="*/ 217 h 1471"/>
                <a:gd name="T50" fmla="*/ 1149 w 1277"/>
                <a:gd name="T51" fmla="*/ 225 h 1471"/>
                <a:gd name="T52" fmla="*/ 1168 w 1277"/>
                <a:gd name="T53" fmla="*/ 239 h 1471"/>
                <a:gd name="T54" fmla="*/ 1173 w 1277"/>
                <a:gd name="T55" fmla="*/ 261 h 1471"/>
                <a:gd name="T56" fmla="*/ 1193 w 1277"/>
                <a:gd name="T57" fmla="*/ 261 h 1471"/>
                <a:gd name="T58" fmla="*/ 1208 w 1277"/>
                <a:gd name="T59" fmla="*/ 266 h 1471"/>
                <a:gd name="T60" fmla="*/ 1218 w 1277"/>
                <a:gd name="T61" fmla="*/ 275 h 1471"/>
                <a:gd name="T62" fmla="*/ 1263 w 1277"/>
                <a:gd name="T63" fmla="*/ 301 h 1471"/>
                <a:gd name="T64" fmla="*/ 1131 w 1277"/>
                <a:gd name="T65" fmla="*/ 491 h 1471"/>
                <a:gd name="T66" fmla="*/ 1193 w 1277"/>
                <a:gd name="T67" fmla="*/ 574 h 1471"/>
                <a:gd name="T68" fmla="*/ 1276 w 1277"/>
                <a:gd name="T69" fmla="*/ 612 h 1471"/>
                <a:gd name="T70" fmla="*/ 1276 w 1277"/>
                <a:gd name="T71" fmla="*/ 631 h 1471"/>
                <a:gd name="T72" fmla="*/ 1271 w 1277"/>
                <a:gd name="T73" fmla="*/ 645 h 1471"/>
                <a:gd name="T74" fmla="*/ 1261 w 1277"/>
                <a:gd name="T75" fmla="*/ 654 h 1471"/>
                <a:gd name="T76" fmla="*/ 1170 w 1277"/>
                <a:gd name="T77" fmla="*/ 665 h 1471"/>
                <a:gd name="T78" fmla="*/ 1250 w 1277"/>
                <a:gd name="T79" fmla="*/ 701 h 1471"/>
                <a:gd name="T80" fmla="*/ 1246 w 1277"/>
                <a:gd name="T81" fmla="*/ 714 h 1471"/>
                <a:gd name="T82" fmla="*/ 1235 w 1277"/>
                <a:gd name="T83" fmla="*/ 725 h 1471"/>
                <a:gd name="T84" fmla="*/ 1217 w 1277"/>
                <a:gd name="T85" fmla="*/ 735 h 1471"/>
                <a:gd name="T86" fmla="*/ 1108 w 1277"/>
                <a:gd name="T87" fmla="*/ 801 h 1471"/>
                <a:gd name="T88" fmla="*/ 993 w 1277"/>
                <a:gd name="T89" fmla="*/ 885 h 1471"/>
                <a:gd name="T90" fmla="*/ 971 w 1277"/>
                <a:gd name="T91" fmla="*/ 925 h 1471"/>
                <a:gd name="T92" fmla="*/ 931 w 1277"/>
                <a:gd name="T93" fmla="*/ 969 h 1471"/>
                <a:gd name="T94" fmla="*/ 914 w 1277"/>
                <a:gd name="T95" fmla="*/ 967 h 1471"/>
                <a:gd name="T96" fmla="*/ 906 w 1277"/>
                <a:gd name="T97" fmla="*/ 964 h 1471"/>
                <a:gd name="T98" fmla="*/ 897 w 1277"/>
                <a:gd name="T99" fmla="*/ 957 h 1471"/>
                <a:gd name="T100" fmla="*/ 887 w 1277"/>
                <a:gd name="T101" fmla="*/ 939 h 1471"/>
                <a:gd name="T102" fmla="*/ 861 w 1277"/>
                <a:gd name="T103" fmla="*/ 951 h 1471"/>
                <a:gd name="T104" fmla="*/ 843 w 1277"/>
                <a:gd name="T105" fmla="*/ 943 h 1471"/>
                <a:gd name="T106" fmla="*/ 832 w 1277"/>
                <a:gd name="T107" fmla="*/ 930 h 1471"/>
                <a:gd name="T108" fmla="*/ 821 w 1277"/>
                <a:gd name="T109" fmla="*/ 902 h 1471"/>
                <a:gd name="T110" fmla="*/ 632 w 1277"/>
                <a:gd name="T111" fmla="*/ 706 h 1471"/>
                <a:gd name="T112" fmla="*/ 849 w 1277"/>
                <a:gd name="T113" fmla="*/ 1095 h 1471"/>
                <a:gd name="T114" fmla="*/ 0 w 1277"/>
                <a:gd name="T115" fmla="*/ 1110 h 1471"/>
                <a:gd name="T116" fmla="*/ 498 w 1277"/>
                <a:gd name="T117" fmla="*/ 678 h 1471"/>
                <a:gd name="T118" fmla="*/ 30 w 1277"/>
                <a:gd name="T119" fmla="*/ 1471 h 1471"/>
                <a:gd name="T120" fmla="*/ 27 w 1277"/>
                <a:gd name="T121" fmla="*/ 1465 h 1471"/>
                <a:gd name="T122" fmla="*/ 24 w 1277"/>
                <a:gd name="T123" fmla="*/ 1459 h 147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77"/>
                <a:gd name="T187" fmla="*/ 0 h 1471"/>
                <a:gd name="T188" fmla="*/ 1277 w 1277"/>
                <a:gd name="T189" fmla="*/ 1471 h 147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77" h="1471">
                  <a:moveTo>
                    <a:pt x="304" y="685"/>
                  </a:moveTo>
                  <a:lnTo>
                    <a:pt x="278" y="659"/>
                  </a:lnTo>
                  <a:lnTo>
                    <a:pt x="318" y="563"/>
                  </a:lnTo>
                  <a:lnTo>
                    <a:pt x="296" y="552"/>
                  </a:lnTo>
                  <a:lnTo>
                    <a:pt x="122" y="671"/>
                  </a:lnTo>
                  <a:lnTo>
                    <a:pt x="101" y="660"/>
                  </a:lnTo>
                  <a:lnTo>
                    <a:pt x="91" y="630"/>
                  </a:lnTo>
                  <a:lnTo>
                    <a:pt x="93" y="606"/>
                  </a:lnTo>
                  <a:lnTo>
                    <a:pt x="95" y="582"/>
                  </a:lnTo>
                  <a:lnTo>
                    <a:pt x="99" y="559"/>
                  </a:lnTo>
                  <a:lnTo>
                    <a:pt x="102" y="536"/>
                  </a:lnTo>
                  <a:lnTo>
                    <a:pt x="106" y="514"/>
                  </a:lnTo>
                  <a:lnTo>
                    <a:pt x="111" y="492"/>
                  </a:lnTo>
                  <a:lnTo>
                    <a:pt x="115" y="470"/>
                  </a:lnTo>
                  <a:lnTo>
                    <a:pt x="121" y="449"/>
                  </a:lnTo>
                  <a:lnTo>
                    <a:pt x="126" y="428"/>
                  </a:lnTo>
                  <a:lnTo>
                    <a:pt x="132" y="408"/>
                  </a:lnTo>
                  <a:lnTo>
                    <a:pt x="138" y="387"/>
                  </a:lnTo>
                  <a:lnTo>
                    <a:pt x="145" y="368"/>
                  </a:lnTo>
                  <a:lnTo>
                    <a:pt x="152" y="348"/>
                  </a:lnTo>
                  <a:lnTo>
                    <a:pt x="159" y="328"/>
                  </a:lnTo>
                  <a:lnTo>
                    <a:pt x="166" y="309"/>
                  </a:lnTo>
                  <a:lnTo>
                    <a:pt x="174" y="290"/>
                  </a:lnTo>
                  <a:lnTo>
                    <a:pt x="182" y="271"/>
                  </a:lnTo>
                  <a:lnTo>
                    <a:pt x="191" y="253"/>
                  </a:lnTo>
                  <a:lnTo>
                    <a:pt x="199" y="234"/>
                  </a:lnTo>
                  <a:lnTo>
                    <a:pt x="208" y="216"/>
                  </a:lnTo>
                  <a:lnTo>
                    <a:pt x="217" y="198"/>
                  </a:lnTo>
                  <a:lnTo>
                    <a:pt x="227" y="180"/>
                  </a:lnTo>
                  <a:lnTo>
                    <a:pt x="236" y="162"/>
                  </a:lnTo>
                  <a:lnTo>
                    <a:pt x="246" y="145"/>
                  </a:lnTo>
                  <a:lnTo>
                    <a:pt x="256" y="127"/>
                  </a:lnTo>
                  <a:lnTo>
                    <a:pt x="266" y="110"/>
                  </a:lnTo>
                  <a:lnTo>
                    <a:pt x="276" y="92"/>
                  </a:lnTo>
                  <a:lnTo>
                    <a:pt x="286" y="75"/>
                  </a:lnTo>
                  <a:lnTo>
                    <a:pt x="307" y="40"/>
                  </a:lnTo>
                  <a:lnTo>
                    <a:pt x="329" y="5"/>
                  </a:lnTo>
                  <a:lnTo>
                    <a:pt x="345" y="0"/>
                  </a:lnTo>
                  <a:lnTo>
                    <a:pt x="367" y="11"/>
                  </a:lnTo>
                  <a:lnTo>
                    <a:pt x="427" y="195"/>
                  </a:lnTo>
                  <a:lnTo>
                    <a:pt x="449" y="205"/>
                  </a:lnTo>
                  <a:lnTo>
                    <a:pt x="482" y="145"/>
                  </a:lnTo>
                  <a:lnTo>
                    <a:pt x="562" y="172"/>
                  </a:lnTo>
                  <a:lnTo>
                    <a:pt x="529" y="232"/>
                  </a:lnTo>
                  <a:lnTo>
                    <a:pt x="593" y="213"/>
                  </a:lnTo>
                  <a:lnTo>
                    <a:pt x="600" y="210"/>
                  </a:lnTo>
                  <a:lnTo>
                    <a:pt x="643" y="148"/>
                  </a:lnTo>
                  <a:lnTo>
                    <a:pt x="686" y="169"/>
                  </a:lnTo>
                  <a:lnTo>
                    <a:pt x="696" y="200"/>
                  </a:lnTo>
                  <a:lnTo>
                    <a:pt x="738" y="221"/>
                  </a:lnTo>
                  <a:lnTo>
                    <a:pt x="710" y="296"/>
                  </a:lnTo>
                  <a:lnTo>
                    <a:pt x="753" y="317"/>
                  </a:lnTo>
                  <a:lnTo>
                    <a:pt x="817" y="298"/>
                  </a:lnTo>
                  <a:lnTo>
                    <a:pt x="838" y="309"/>
                  </a:lnTo>
                  <a:lnTo>
                    <a:pt x="843" y="303"/>
                  </a:lnTo>
                  <a:lnTo>
                    <a:pt x="848" y="298"/>
                  </a:lnTo>
                  <a:lnTo>
                    <a:pt x="854" y="293"/>
                  </a:lnTo>
                  <a:lnTo>
                    <a:pt x="859" y="289"/>
                  </a:lnTo>
                  <a:lnTo>
                    <a:pt x="865" y="286"/>
                  </a:lnTo>
                  <a:lnTo>
                    <a:pt x="871" y="283"/>
                  </a:lnTo>
                  <a:lnTo>
                    <a:pt x="877" y="280"/>
                  </a:lnTo>
                  <a:lnTo>
                    <a:pt x="883" y="278"/>
                  </a:lnTo>
                  <a:lnTo>
                    <a:pt x="889" y="277"/>
                  </a:lnTo>
                  <a:lnTo>
                    <a:pt x="895" y="276"/>
                  </a:lnTo>
                  <a:lnTo>
                    <a:pt x="901" y="275"/>
                  </a:lnTo>
                  <a:lnTo>
                    <a:pt x="907" y="275"/>
                  </a:lnTo>
                  <a:lnTo>
                    <a:pt x="912" y="276"/>
                  </a:lnTo>
                  <a:lnTo>
                    <a:pt x="918" y="277"/>
                  </a:lnTo>
                  <a:lnTo>
                    <a:pt x="924" y="278"/>
                  </a:lnTo>
                  <a:lnTo>
                    <a:pt x="929" y="280"/>
                  </a:lnTo>
                  <a:lnTo>
                    <a:pt x="934" y="282"/>
                  </a:lnTo>
                  <a:lnTo>
                    <a:pt x="939" y="285"/>
                  </a:lnTo>
                  <a:lnTo>
                    <a:pt x="944" y="288"/>
                  </a:lnTo>
                  <a:lnTo>
                    <a:pt x="948" y="291"/>
                  </a:lnTo>
                  <a:lnTo>
                    <a:pt x="952" y="295"/>
                  </a:lnTo>
                  <a:lnTo>
                    <a:pt x="955" y="299"/>
                  </a:lnTo>
                  <a:lnTo>
                    <a:pt x="958" y="303"/>
                  </a:lnTo>
                  <a:lnTo>
                    <a:pt x="961" y="308"/>
                  </a:lnTo>
                  <a:lnTo>
                    <a:pt x="963" y="313"/>
                  </a:lnTo>
                  <a:lnTo>
                    <a:pt x="964" y="319"/>
                  </a:lnTo>
                  <a:lnTo>
                    <a:pt x="966" y="324"/>
                  </a:lnTo>
                  <a:lnTo>
                    <a:pt x="966" y="330"/>
                  </a:lnTo>
                  <a:lnTo>
                    <a:pt x="966" y="337"/>
                  </a:lnTo>
                  <a:lnTo>
                    <a:pt x="965" y="343"/>
                  </a:lnTo>
                  <a:lnTo>
                    <a:pt x="963" y="350"/>
                  </a:lnTo>
                  <a:lnTo>
                    <a:pt x="961" y="357"/>
                  </a:lnTo>
                  <a:lnTo>
                    <a:pt x="1030" y="404"/>
                  </a:lnTo>
                  <a:lnTo>
                    <a:pt x="1057" y="379"/>
                  </a:lnTo>
                  <a:lnTo>
                    <a:pt x="1077" y="222"/>
                  </a:lnTo>
                  <a:lnTo>
                    <a:pt x="1085" y="220"/>
                  </a:lnTo>
                  <a:lnTo>
                    <a:pt x="1094" y="218"/>
                  </a:lnTo>
                  <a:lnTo>
                    <a:pt x="1101" y="216"/>
                  </a:lnTo>
                  <a:lnTo>
                    <a:pt x="1108" y="216"/>
                  </a:lnTo>
                  <a:lnTo>
                    <a:pt x="1112" y="215"/>
                  </a:lnTo>
                  <a:lnTo>
                    <a:pt x="1115" y="215"/>
                  </a:lnTo>
                  <a:lnTo>
                    <a:pt x="1119" y="216"/>
                  </a:lnTo>
                  <a:lnTo>
                    <a:pt x="1121" y="216"/>
                  </a:lnTo>
                  <a:lnTo>
                    <a:pt x="1125" y="216"/>
                  </a:lnTo>
                  <a:lnTo>
                    <a:pt x="1128" y="217"/>
                  </a:lnTo>
                  <a:lnTo>
                    <a:pt x="1130" y="217"/>
                  </a:lnTo>
                  <a:lnTo>
                    <a:pt x="1133" y="218"/>
                  </a:lnTo>
                  <a:lnTo>
                    <a:pt x="1139" y="220"/>
                  </a:lnTo>
                  <a:lnTo>
                    <a:pt x="1144" y="222"/>
                  </a:lnTo>
                  <a:lnTo>
                    <a:pt x="1149" y="225"/>
                  </a:lnTo>
                  <a:lnTo>
                    <a:pt x="1154" y="228"/>
                  </a:lnTo>
                  <a:lnTo>
                    <a:pt x="1158" y="231"/>
                  </a:lnTo>
                  <a:lnTo>
                    <a:pt x="1163" y="235"/>
                  </a:lnTo>
                  <a:lnTo>
                    <a:pt x="1168" y="239"/>
                  </a:lnTo>
                  <a:lnTo>
                    <a:pt x="1173" y="244"/>
                  </a:lnTo>
                  <a:lnTo>
                    <a:pt x="1162" y="264"/>
                  </a:lnTo>
                  <a:lnTo>
                    <a:pt x="1168" y="263"/>
                  </a:lnTo>
                  <a:lnTo>
                    <a:pt x="1173" y="261"/>
                  </a:lnTo>
                  <a:lnTo>
                    <a:pt x="1179" y="261"/>
                  </a:lnTo>
                  <a:lnTo>
                    <a:pt x="1184" y="261"/>
                  </a:lnTo>
                  <a:lnTo>
                    <a:pt x="1189" y="261"/>
                  </a:lnTo>
                  <a:lnTo>
                    <a:pt x="1193" y="261"/>
                  </a:lnTo>
                  <a:lnTo>
                    <a:pt x="1198" y="262"/>
                  </a:lnTo>
                  <a:lnTo>
                    <a:pt x="1201" y="263"/>
                  </a:lnTo>
                  <a:lnTo>
                    <a:pt x="1205" y="264"/>
                  </a:lnTo>
                  <a:lnTo>
                    <a:pt x="1208" y="266"/>
                  </a:lnTo>
                  <a:lnTo>
                    <a:pt x="1211" y="268"/>
                  </a:lnTo>
                  <a:lnTo>
                    <a:pt x="1214" y="270"/>
                  </a:lnTo>
                  <a:lnTo>
                    <a:pt x="1216" y="272"/>
                  </a:lnTo>
                  <a:lnTo>
                    <a:pt x="1218" y="275"/>
                  </a:lnTo>
                  <a:lnTo>
                    <a:pt x="1219" y="278"/>
                  </a:lnTo>
                  <a:lnTo>
                    <a:pt x="1221" y="281"/>
                  </a:lnTo>
                  <a:lnTo>
                    <a:pt x="1209" y="300"/>
                  </a:lnTo>
                  <a:lnTo>
                    <a:pt x="1263" y="301"/>
                  </a:lnTo>
                  <a:lnTo>
                    <a:pt x="1246" y="357"/>
                  </a:lnTo>
                  <a:lnTo>
                    <a:pt x="1197" y="371"/>
                  </a:lnTo>
                  <a:lnTo>
                    <a:pt x="1120" y="461"/>
                  </a:lnTo>
                  <a:lnTo>
                    <a:pt x="1131" y="491"/>
                  </a:lnTo>
                  <a:lnTo>
                    <a:pt x="1151" y="502"/>
                  </a:lnTo>
                  <a:lnTo>
                    <a:pt x="1155" y="517"/>
                  </a:lnTo>
                  <a:lnTo>
                    <a:pt x="1172" y="564"/>
                  </a:lnTo>
                  <a:lnTo>
                    <a:pt x="1193" y="574"/>
                  </a:lnTo>
                  <a:lnTo>
                    <a:pt x="1198" y="589"/>
                  </a:lnTo>
                  <a:lnTo>
                    <a:pt x="1273" y="601"/>
                  </a:lnTo>
                  <a:lnTo>
                    <a:pt x="1274" y="607"/>
                  </a:lnTo>
                  <a:lnTo>
                    <a:pt x="1276" y="612"/>
                  </a:lnTo>
                  <a:lnTo>
                    <a:pt x="1276" y="617"/>
                  </a:lnTo>
                  <a:lnTo>
                    <a:pt x="1277" y="622"/>
                  </a:lnTo>
                  <a:lnTo>
                    <a:pt x="1277" y="627"/>
                  </a:lnTo>
                  <a:lnTo>
                    <a:pt x="1276" y="631"/>
                  </a:lnTo>
                  <a:lnTo>
                    <a:pt x="1275" y="635"/>
                  </a:lnTo>
                  <a:lnTo>
                    <a:pt x="1274" y="639"/>
                  </a:lnTo>
                  <a:lnTo>
                    <a:pt x="1273" y="642"/>
                  </a:lnTo>
                  <a:lnTo>
                    <a:pt x="1271" y="645"/>
                  </a:lnTo>
                  <a:lnTo>
                    <a:pt x="1269" y="648"/>
                  </a:lnTo>
                  <a:lnTo>
                    <a:pt x="1266" y="650"/>
                  </a:lnTo>
                  <a:lnTo>
                    <a:pt x="1264" y="652"/>
                  </a:lnTo>
                  <a:lnTo>
                    <a:pt x="1261" y="654"/>
                  </a:lnTo>
                  <a:lnTo>
                    <a:pt x="1258" y="656"/>
                  </a:lnTo>
                  <a:lnTo>
                    <a:pt x="1255" y="657"/>
                  </a:lnTo>
                  <a:lnTo>
                    <a:pt x="1192" y="625"/>
                  </a:lnTo>
                  <a:lnTo>
                    <a:pt x="1170" y="665"/>
                  </a:lnTo>
                  <a:lnTo>
                    <a:pt x="1249" y="692"/>
                  </a:lnTo>
                  <a:lnTo>
                    <a:pt x="1250" y="695"/>
                  </a:lnTo>
                  <a:lnTo>
                    <a:pt x="1251" y="698"/>
                  </a:lnTo>
                  <a:lnTo>
                    <a:pt x="1250" y="701"/>
                  </a:lnTo>
                  <a:lnTo>
                    <a:pt x="1250" y="704"/>
                  </a:lnTo>
                  <a:lnTo>
                    <a:pt x="1249" y="707"/>
                  </a:lnTo>
                  <a:lnTo>
                    <a:pt x="1248" y="710"/>
                  </a:lnTo>
                  <a:lnTo>
                    <a:pt x="1246" y="714"/>
                  </a:lnTo>
                  <a:lnTo>
                    <a:pt x="1244" y="717"/>
                  </a:lnTo>
                  <a:lnTo>
                    <a:pt x="1242" y="720"/>
                  </a:lnTo>
                  <a:lnTo>
                    <a:pt x="1239" y="723"/>
                  </a:lnTo>
                  <a:lnTo>
                    <a:pt x="1235" y="725"/>
                  </a:lnTo>
                  <a:lnTo>
                    <a:pt x="1231" y="728"/>
                  </a:lnTo>
                  <a:lnTo>
                    <a:pt x="1227" y="730"/>
                  </a:lnTo>
                  <a:lnTo>
                    <a:pt x="1222" y="733"/>
                  </a:lnTo>
                  <a:lnTo>
                    <a:pt x="1217" y="735"/>
                  </a:lnTo>
                  <a:lnTo>
                    <a:pt x="1211" y="737"/>
                  </a:lnTo>
                  <a:lnTo>
                    <a:pt x="1142" y="690"/>
                  </a:lnTo>
                  <a:lnTo>
                    <a:pt x="1099" y="720"/>
                  </a:lnTo>
                  <a:lnTo>
                    <a:pt x="1108" y="801"/>
                  </a:lnTo>
                  <a:lnTo>
                    <a:pt x="1101" y="836"/>
                  </a:lnTo>
                  <a:lnTo>
                    <a:pt x="1053" y="851"/>
                  </a:lnTo>
                  <a:lnTo>
                    <a:pt x="1010" y="829"/>
                  </a:lnTo>
                  <a:lnTo>
                    <a:pt x="993" y="885"/>
                  </a:lnTo>
                  <a:lnTo>
                    <a:pt x="1036" y="906"/>
                  </a:lnTo>
                  <a:lnTo>
                    <a:pt x="1029" y="941"/>
                  </a:lnTo>
                  <a:lnTo>
                    <a:pt x="981" y="956"/>
                  </a:lnTo>
                  <a:lnTo>
                    <a:pt x="971" y="925"/>
                  </a:lnTo>
                  <a:lnTo>
                    <a:pt x="948" y="965"/>
                  </a:lnTo>
                  <a:lnTo>
                    <a:pt x="942" y="967"/>
                  </a:lnTo>
                  <a:lnTo>
                    <a:pt x="937" y="968"/>
                  </a:lnTo>
                  <a:lnTo>
                    <a:pt x="931" y="969"/>
                  </a:lnTo>
                  <a:lnTo>
                    <a:pt x="926" y="969"/>
                  </a:lnTo>
                  <a:lnTo>
                    <a:pt x="921" y="968"/>
                  </a:lnTo>
                  <a:lnTo>
                    <a:pt x="916" y="968"/>
                  </a:lnTo>
                  <a:lnTo>
                    <a:pt x="914" y="967"/>
                  </a:lnTo>
                  <a:lnTo>
                    <a:pt x="912" y="966"/>
                  </a:lnTo>
                  <a:lnTo>
                    <a:pt x="910" y="965"/>
                  </a:lnTo>
                  <a:lnTo>
                    <a:pt x="908" y="965"/>
                  </a:lnTo>
                  <a:lnTo>
                    <a:pt x="906" y="964"/>
                  </a:lnTo>
                  <a:lnTo>
                    <a:pt x="904" y="962"/>
                  </a:lnTo>
                  <a:lnTo>
                    <a:pt x="902" y="961"/>
                  </a:lnTo>
                  <a:lnTo>
                    <a:pt x="901" y="960"/>
                  </a:lnTo>
                  <a:lnTo>
                    <a:pt x="897" y="957"/>
                  </a:lnTo>
                  <a:lnTo>
                    <a:pt x="894" y="953"/>
                  </a:lnTo>
                  <a:lnTo>
                    <a:pt x="891" y="949"/>
                  </a:lnTo>
                  <a:lnTo>
                    <a:pt x="889" y="944"/>
                  </a:lnTo>
                  <a:lnTo>
                    <a:pt x="887" y="939"/>
                  </a:lnTo>
                  <a:lnTo>
                    <a:pt x="884" y="934"/>
                  </a:lnTo>
                  <a:lnTo>
                    <a:pt x="873" y="954"/>
                  </a:lnTo>
                  <a:lnTo>
                    <a:pt x="867" y="953"/>
                  </a:lnTo>
                  <a:lnTo>
                    <a:pt x="861" y="951"/>
                  </a:lnTo>
                  <a:lnTo>
                    <a:pt x="856" y="950"/>
                  </a:lnTo>
                  <a:lnTo>
                    <a:pt x="851" y="948"/>
                  </a:lnTo>
                  <a:lnTo>
                    <a:pt x="846" y="945"/>
                  </a:lnTo>
                  <a:lnTo>
                    <a:pt x="843" y="943"/>
                  </a:lnTo>
                  <a:lnTo>
                    <a:pt x="840" y="940"/>
                  </a:lnTo>
                  <a:lnTo>
                    <a:pt x="837" y="937"/>
                  </a:lnTo>
                  <a:lnTo>
                    <a:pt x="834" y="934"/>
                  </a:lnTo>
                  <a:lnTo>
                    <a:pt x="832" y="930"/>
                  </a:lnTo>
                  <a:lnTo>
                    <a:pt x="830" y="927"/>
                  </a:lnTo>
                  <a:lnTo>
                    <a:pt x="828" y="922"/>
                  </a:lnTo>
                  <a:lnTo>
                    <a:pt x="824" y="913"/>
                  </a:lnTo>
                  <a:lnTo>
                    <a:pt x="821" y="902"/>
                  </a:lnTo>
                  <a:lnTo>
                    <a:pt x="904" y="777"/>
                  </a:lnTo>
                  <a:lnTo>
                    <a:pt x="861" y="756"/>
                  </a:lnTo>
                  <a:lnTo>
                    <a:pt x="813" y="770"/>
                  </a:lnTo>
                  <a:lnTo>
                    <a:pt x="632" y="706"/>
                  </a:lnTo>
                  <a:lnTo>
                    <a:pt x="621" y="675"/>
                  </a:lnTo>
                  <a:lnTo>
                    <a:pt x="594" y="700"/>
                  </a:lnTo>
                  <a:lnTo>
                    <a:pt x="865" y="1091"/>
                  </a:lnTo>
                  <a:lnTo>
                    <a:pt x="849" y="1095"/>
                  </a:lnTo>
                  <a:lnTo>
                    <a:pt x="578" y="705"/>
                  </a:lnTo>
                  <a:lnTo>
                    <a:pt x="524" y="704"/>
                  </a:lnTo>
                  <a:lnTo>
                    <a:pt x="5" y="1125"/>
                  </a:lnTo>
                  <a:lnTo>
                    <a:pt x="0" y="1110"/>
                  </a:lnTo>
                  <a:lnTo>
                    <a:pt x="519" y="689"/>
                  </a:lnTo>
                  <a:lnTo>
                    <a:pt x="48" y="877"/>
                  </a:lnTo>
                  <a:lnTo>
                    <a:pt x="43" y="862"/>
                  </a:lnTo>
                  <a:lnTo>
                    <a:pt x="498" y="678"/>
                  </a:lnTo>
                  <a:lnTo>
                    <a:pt x="499" y="627"/>
                  </a:lnTo>
                  <a:lnTo>
                    <a:pt x="419" y="600"/>
                  </a:lnTo>
                  <a:lnTo>
                    <a:pt x="62" y="1461"/>
                  </a:lnTo>
                  <a:lnTo>
                    <a:pt x="30" y="1471"/>
                  </a:lnTo>
                  <a:lnTo>
                    <a:pt x="29" y="1469"/>
                  </a:lnTo>
                  <a:lnTo>
                    <a:pt x="29" y="1468"/>
                  </a:lnTo>
                  <a:lnTo>
                    <a:pt x="28" y="1466"/>
                  </a:lnTo>
                  <a:lnTo>
                    <a:pt x="27" y="1465"/>
                  </a:lnTo>
                  <a:lnTo>
                    <a:pt x="26" y="1463"/>
                  </a:lnTo>
                  <a:lnTo>
                    <a:pt x="25" y="1462"/>
                  </a:lnTo>
                  <a:lnTo>
                    <a:pt x="25" y="1460"/>
                  </a:lnTo>
                  <a:lnTo>
                    <a:pt x="24" y="1459"/>
                  </a:lnTo>
                  <a:lnTo>
                    <a:pt x="304" y="685"/>
                  </a:lnTo>
                  <a:close/>
                </a:path>
              </a:pathLst>
            </a:custGeom>
            <a:solidFill>
              <a:srgbClr val="DEDDDD"/>
            </a:solidFill>
            <a:ln w="9525">
              <a:noFill/>
              <a:round/>
              <a:headEnd/>
              <a:tailEnd/>
            </a:ln>
          </p:spPr>
          <p:txBody>
            <a:bodyPr>
              <a:prstTxWarp prst="textNoShape">
                <a:avLst/>
              </a:prstTxWarp>
            </a:bodyPr>
            <a:lstStyle/>
            <a:p>
              <a:endParaRPr lang="en-US"/>
            </a:p>
          </p:txBody>
        </p:sp>
        <p:sp>
          <p:nvSpPr>
            <p:cNvPr id="17652" name="Freeform 13"/>
            <p:cNvSpPr>
              <a:spLocks/>
            </p:cNvSpPr>
            <p:nvPr/>
          </p:nvSpPr>
          <p:spPr bwMode="auto">
            <a:xfrm>
              <a:off x="1771" y="2954"/>
              <a:ext cx="160" cy="133"/>
            </a:xfrm>
            <a:custGeom>
              <a:avLst/>
              <a:gdLst>
                <a:gd name="T0" fmla="*/ 4 w 160"/>
                <a:gd name="T1" fmla="*/ 96 h 133"/>
                <a:gd name="T2" fmla="*/ 105 w 160"/>
                <a:gd name="T3" fmla="*/ 133 h 133"/>
                <a:gd name="T4" fmla="*/ 160 w 160"/>
                <a:gd name="T5" fmla="*/ 83 h 133"/>
                <a:gd name="T6" fmla="*/ 145 w 160"/>
                <a:gd name="T7" fmla="*/ 37 h 133"/>
                <a:gd name="T8" fmla="*/ 44 w 160"/>
                <a:gd name="T9" fmla="*/ 0 h 133"/>
                <a:gd name="T10" fmla="*/ 0 w 160"/>
                <a:gd name="T11" fmla="*/ 30 h 133"/>
                <a:gd name="T12" fmla="*/ 4 w 160"/>
                <a:gd name="T13" fmla="*/ 96 h 133"/>
                <a:gd name="T14" fmla="*/ 0 60000 65536"/>
                <a:gd name="T15" fmla="*/ 0 60000 65536"/>
                <a:gd name="T16" fmla="*/ 0 60000 65536"/>
                <a:gd name="T17" fmla="*/ 0 60000 65536"/>
                <a:gd name="T18" fmla="*/ 0 60000 65536"/>
                <a:gd name="T19" fmla="*/ 0 60000 65536"/>
                <a:gd name="T20" fmla="*/ 0 60000 65536"/>
                <a:gd name="T21" fmla="*/ 0 w 160"/>
                <a:gd name="T22" fmla="*/ 0 h 133"/>
                <a:gd name="T23" fmla="*/ 160 w 160"/>
                <a:gd name="T24" fmla="*/ 133 h 1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0" h="133">
                  <a:moveTo>
                    <a:pt x="4" y="96"/>
                  </a:moveTo>
                  <a:lnTo>
                    <a:pt x="105" y="133"/>
                  </a:lnTo>
                  <a:lnTo>
                    <a:pt x="160" y="83"/>
                  </a:lnTo>
                  <a:lnTo>
                    <a:pt x="145" y="37"/>
                  </a:lnTo>
                  <a:lnTo>
                    <a:pt x="44" y="0"/>
                  </a:lnTo>
                  <a:lnTo>
                    <a:pt x="0" y="30"/>
                  </a:lnTo>
                  <a:lnTo>
                    <a:pt x="4" y="96"/>
                  </a:lnTo>
                  <a:close/>
                </a:path>
              </a:pathLst>
            </a:custGeom>
            <a:solidFill>
              <a:srgbClr val="A9A9A8"/>
            </a:solidFill>
            <a:ln w="9525">
              <a:noFill/>
              <a:round/>
              <a:headEnd/>
              <a:tailEnd/>
            </a:ln>
          </p:spPr>
          <p:txBody>
            <a:bodyPr>
              <a:prstTxWarp prst="textNoShape">
                <a:avLst/>
              </a:prstTxWarp>
            </a:bodyPr>
            <a:lstStyle/>
            <a:p>
              <a:endParaRPr lang="en-US"/>
            </a:p>
          </p:txBody>
        </p:sp>
        <p:sp>
          <p:nvSpPr>
            <p:cNvPr id="17653" name="Freeform 14"/>
            <p:cNvSpPr>
              <a:spLocks/>
            </p:cNvSpPr>
            <p:nvPr/>
          </p:nvSpPr>
          <p:spPr bwMode="auto">
            <a:xfrm>
              <a:off x="1774" y="2929"/>
              <a:ext cx="127" cy="192"/>
            </a:xfrm>
            <a:custGeom>
              <a:avLst/>
              <a:gdLst>
                <a:gd name="T0" fmla="*/ 0 w 127"/>
                <a:gd name="T1" fmla="*/ 171 h 192"/>
                <a:gd name="T2" fmla="*/ 34 w 127"/>
                <a:gd name="T3" fmla="*/ 111 h 192"/>
                <a:gd name="T4" fmla="*/ 68 w 127"/>
                <a:gd name="T5" fmla="*/ 0 h 192"/>
                <a:gd name="T6" fmla="*/ 127 w 127"/>
                <a:gd name="T7" fmla="*/ 16 h 192"/>
                <a:gd name="T8" fmla="*/ 71 w 127"/>
                <a:gd name="T9" fmla="*/ 117 h 192"/>
                <a:gd name="T10" fmla="*/ 86 w 127"/>
                <a:gd name="T11" fmla="*/ 163 h 192"/>
                <a:gd name="T12" fmla="*/ 43 w 127"/>
                <a:gd name="T13" fmla="*/ 192 h 192"/>
                <a:gd name="T14" fmla="*/ 0 w 127"/>
                <a:gd name="T15" fmla="*/ 171 h 192"/>
                <a:gd name="T16" fmla="*/ 0 60000 65536"/>
                <a:gd name="T17" fmla="*/ 0 60000 65536"/>
                <a:gd name="T18" fmla="*/ 0 60000 65536"/>
                <a:gd name="T19" fmla="*/ 0 60000 65536"/>
                <a:gd name="T20" fmla="*/ 0 60000 65536"/>
                <a:gd name="T21" fmla="*/ 0 60000 65536"/>
                <a:gd name="T22" fmla="*/ 0 60000 65536"/>
                <a:gd name="T23" fmla="*/ 0 60000 65536"/>
                <a:gd name="T24" fmla="*/ 0 w 127"/>
                <a:gd name="T25" fmla="*/ 0 h 192"/>
                <a:gd name="T26" fmla="*/ 127 w 127"/>
                <a:gd name="T27" fmla="*/ 192 h 1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7" h="192">
                  <a:moveTo>
                    <a:pt x="0" y="171"/>
                  </a:moveTo>
                  <a:lnTo>
                    <a:pt x="34" y="111"/>
                  </a:lnTo>
                  <a:lnTo>
                    <a:pt x="68" y="0"/>
                  </a:lnTo>
                  <a:lnTo>
                    <a:pt x="127" y="16"/>
                  </a:lnTo>
                  <a:lnTo>
                    <a:pt x="71" y="117"/>
                  </a:lnTo>
                  <a:lnTo>
                    <a:pt x="86" y="163"/>
                  </a:lnTo>
                  <a:lnTo>
                    <a:pt x="43" y="192"/>
                  </a:lnTo>
                  <a:lnTo>
                    <a:pt x="0" y="171"/>
                  </a:lnTo>
                  <a:close/>
                </a:path>
              </a:pathLst>
            </a:custGeom>
            <a:solidFill>
              <a:srgbClr val="838281"/>
            </a:solidFill>
            <a:ln w="9525">
              <a:noFill/>
              <a:round/>
              <a:headEnd/>
              <a:tailEnd/>
            </a:ln>
          </p:spPr>
          <p:txBody>
            <a:bodyPr>
              <a:prstTxWarp prst="textNoShape">
                <a:avLst/>
              </a:prstTxWarp>
            </a:bodyPr>
            <a:lstStyle/>
            <a:p>
              <a:endParaRPr lang="en-US"/>
            </a:p>
          </p:txBody>
        </p:sp>
        <p:sp>
          <p:nvSpPr>
            <p:cNvPr id="17654" name="Freeform 15"/>
            <p:cNvSpPr>
              <a:spLocks/>
            </p:cNvSpPr>
            <p:nvPr/>
          </p:nvSpPr>
          <p:spPr bwMode="auto">
            <a:xfrm>
              <a:off x="1883" y="2951"/>
              <a:ext cx="76" cy="122"/>
            </a:xfrm>
            <a:custGeom>
              <a:avLst/>
              <a:gdLst>
                <a:gd name="T0" fmla="*/ 0 w 76"/>
                <a:gd name="T1" fmla="*/ 101 h 122"/>
                <a:gd name="T2" fmla="*/ 42 w 76"/>
                <a:gd name="T3" fmla="*/ 122 h 122"/>
                <a:gd name="T4" fmla="*/ 69 w 76"/>
                <a:gd name="T5" fmla="*/ 97 h 122"/>
                <a:gd name="T6" fmla="*/ 54 w 76"/>
                <a:gd name="T7" fmla="*/ 51 h 122"/>
                <a:gd name="T8" fmla="*/ 76 w 76"/>
                <a:gd name="T9" fmla="*/ 11 h 122"/>
                <a:gd name="T10" fmla="*/ 55 w 76"/>
                <a:gd name="T11" fmla="*/ 0 h 122"/>
                <a:gd name="T12" fmla="*/ 38 w 76"/>
                <a:gd name="T13" fmla="*/ 56 h 122"/>
                <a:gd name="T14" fmla="*/ 0 w 76"/>
                <a:gd name="T15" fmla="*/ 101 h 122"/>
                <a:gd name="T16" fmla="*/ 0 60000 65536"/>
                <a:gd name="T17" fmla="*/ 0 60000 65536"/>
                <a:gd name="T18" fmla="*/ 0 60000 65536"/>
                <a:gd name="T19" fmla="*/ 0 60000 65536"/>
                <a:gd name="T20" fmla="*/ 0 60000 65536"/>
                <a:gd name="T21" fmla="*/ 0 60000 65536"/>
                <a:gd name="T22" fmla="*/ 0 60000 65536"/>
                <a:gd name="T23" fmla="*/ 0 60000 65536"/>
                <a:gd name="T24" fmla="*/ 0 w 76"/>
                <a:gd name="T25" fmla="*/ 0 h 122"/>
                <a:gd name="T26" fmla="*/ 76 w 76"/>
                <a:gd name="T27" fmla="*/ 122 h 1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 h="122">
                  <a:moveTo>
                    <a:pt x="0" y="101"/>
                  </a:moveTo>
                  <a:lnTo>
                    <a:pt x="42" y="122"/>
                  </a:lnTo>
                  <a:lnTo>
                    <a:pt x="69" y="97"/>
                  </a:lnTo>
                  <a:lnTo>
                    <a:pt x="54" y="51"/>
                  </a:lnTo>
                  <a:lnTo>
                    <a:pt x="76" y="11"/>
                  </a:lnTo>
                  <a:lnTo>
                    <a:pt x="55" y="0"/>
                  </a:lnTo>
                  <a:lnTo>
                    <a:pt x="38" y="56"/>
                  </a:lnTo>
                  <a:lnTo>
                    <a:pt x="0" y="101"/>
                  </a:lnTo>
                  <a:close/>
                </a:path>
              </a:pathLst>
            </a:custGeom>
            <a:solidFill>
              <a:srgbClr val="838281"/>
            </a:solidFill>
            <a:ln w="9525">
              <a:noFill/>
              <a:round/>
              <a:headEnd/>
              <a:tailEnd/>
            </a:ln>
          </p:spPr>
          <p:txBody>
            <a:bodyPr>
              <a:prstTxWarp prst="textNoShape">
                <a:avLst/>
              </a:prstTxWarp>
            </a:bodyPr>
            <a:lstStyle/>
            <a:p>
              <a:endParaRPr lang="en-US"/>
            </a:p>
          </p:txBody>
        </p:sp>
        <p:sp>
          <p:nvSpPr>
            <p:cNvPr id="17655" name="Freeform 16"/>
            <p:cNvSpPr>
              <a:spLocks/>
            </p:cNvSpPr>
            <p:nvPr/>
          </p:nvSpPr>
          <p:spPr bwMode="auto">
            <a:xfrm>
              <a:off x="4142" y="2335"/>
              <a:ext cx="351" cy="811"/>
            </a:xfrm>
            <a:custGeom>
              <a:avLst/>
              <a:gdLst>
                <a:gd name="T0" fmla="*/ 346 w 351"/>
                <a:gd name="T1" fmla="*/ 2 h 811"/>
                <a:gd name="T2" fmla="*/ 340 w 351"/>
                <a:gd name="T3" fmla="*/ 0 h 811"/>
                <a:gd name="T4" fmla="*/ 0 w 351"/>
                <a:gd name="T5" fmla="*/ 807 h 811"/>
                <a:gd name="T6" fmla="*/ 10 w 351"/>
                <a:gd name="T7" fmla="*/ 811 h 811"/>
                <a:gd name="T8" fmla="*/ 351 w 351"/>
                <a:gd name="T9" fmla="*/ 4 h 811"/>
                <a:gd name="T10" fmla="*/ 346 w 351"/>
                <a:gd name="T11" fmla="*/ 2 h 811"/>
                <a:gd name="T12" fmla="*/ 0 60000 65536"/>
                <a:gd name="T13" fmla="*/ 0 60000 65536"/>
                <a:gd name="T14" fmla="*/ 0 60000 65536"/>
                <a:gd name="T15" fmla="*/ 0 60000 65536"/>
                <a:gd name="T16" fmla="*/ 0 60000 65536"/>
                <a:gd name="T17" fmla="*/ 0 60000 65536"/>
                <a:gd name="T18" fmla="*/ 0 w 351"/>
                <a:gd name="T19" fmla="*/ 0 h 811"/>
                <a:gd name="T20" fmla="*/ 351 w 351"/>
                <a:gd name="T21" fmla="*/ 811 h 811"/>
              </a:gdLst>
              <a:ahLst/>
              <a:cxnLst>
                <a:cxn ang="T12">
                  <a:pos x="T0" y="T1"/>
                </a:cxn>
                <a:cxn ang="T13">
                  <a:pos x="T2" y="T3"/>
                </a:cxn>
                <a:cxn ang="T14">
                  <a:pos x="T4" y="T5"/>
                </a:cxn>
                <a:cxn ang="T15">
                  <a:pos x="T6" y="T7"/>
                </a:cxn>
                <a:cxn ang="T16">
                  <a:pos x="T8" y="T9"/>
                </a:cxn>
                <a:cxn ang="T17">
                  <a:pos x="T10" y="T11"/>
                </a:cxn>
              </a:cxnLst>
              <a:rect l="T18" t="T19" r="T20" b="T21"/>
              <a:pathLst>
                <a:path w="351" h="811">
                  <a:moveTo>
                    <a:pt x="346" y="2"/>
                  </a:moveTo>
                  <a:lnTo>
                    <a:pt x="340" y="0"/>
                  </a:lnTo>
                  <a:lnTo>
                    <a:pt x="0" y="807"/>
                  </a:lnTo>
                  <a:lnTo>
                    <a:pt x="10" y="811"/>
                  </a:lnTo>
                  <a:lnTo>
                    <a:pt x="351" y="4"/>
                  </a:lnTo>
                  <a:lnTo>
                    <a:pt x="346" y="2"/>
                  </a:lnTo>
                  <a:close/>
                </a:path>
              </a:pathLst>
            </a:custGeom>
            <a:solidFill>
              <a:srgbClr val="1F1A17"/>
            </a:solidFill>
            <a:ln w="9525">
              <a:noFill/>
              <a:round/>
              <a:headEnd/>
              <a:tailEnd/>
            </a:ln>
          </p:spPr>
          <p:txBody>
            <a:bodyPr>
              <a:prstTxWarp prst="textNoShape">
                <a:avLst/>
              </a:prstTxWarp>
            </a:bodyPr>
            <a:lstStyle/>
            <a:p>
              <a:endParaRPr lang="en-US"/>
            </a:p>
          </p:txBody>
        </p:sp>
        <p:sp>
          <p:nvSpPr>
            <p:cNvPr id="17656" name="Freeform 17"/>
            <p:cNvSpPr>
              <a:spLocks/>
            </p:cNvSpPr>
            <p:nvPr/>
          </p:nvSpPr>
          <p:spPr bwMode="auto">
            <a:xfrm>
              <a:off x="4453" y="2277"/>
              <a:ext cx="67" cy="76"/>
            </a:xfrm>
            <a:custGeom>
              <a:avLst/>
              <a:gdLst>
                <a:gd name="T0" fmla="*/ 60 w 67"/>
                <a:gd name="T1" fmla="*/ 0 h 76"/>
                <a:gd name="T2" fmla="*/ 0 w 67"/>
                <a:gd name="T3" fmla="*/ 51 h 76"/>
                <a:gd name="T4" fmla="*/ 67 w 67"/>
                <a:gd name="T5" fmla="*/ 76 h 76"/>
                <a:gd name="T6" fmla="*/ 60 w 67"/>
                <a:gd name="T7" fmla="*/ 0 h 76"/>
                <a:gd name="T8" fmla="*/ 60 w 67"/>
                <a:gd name="T9" fmla="*/ 0 h 76"/>
                <a:gd name="T10" fmla="*/ 0 60000 65536"/>
                <a:gd name="T11" fmla="*/ 0 60000 65536"/>
                <a:gd name="T12" fmla="*/ 0 60000 65536"/>
                <a:gd name="T13" fmla="*/ 0 60000 65536"/>
                <a:gd name="T14" fmla="*/ 0 60000 65536"/>
                <a:gd name="T15" fmla="*/ 0 w 67"/>
                <a:gd name="T16" fmla="*/ 0 h 76"/>
                <a:gd name="T17" fmla="*/ 67 w 67"/>
                <a:gd name="T18" fmla="*/ 76 h 76"/>
              </a:gdLst>
              <a:ahLst/>
              <a:cxnLst>
                <a:cxn ang="T10">
                  <a:pos x="T0" y="T1"/>
                </a:cxn>
                <a:cxn ang="T11">
                  <a:pos x="T2" y="T3"/>
                </a:cxn>
                <a:cxn ang="T12">
                  <a:pos x="T4" y="T5"/>
                </a:cxn>
                <a:cxn ang="T13">
                  <a:pos x="T6" y="T7"/>
                </a:cxn>
                <a:cxn ang="T14">
                  <a:pos x="T8" y="T9"/>
                </a:cxn>
              </a:cxnLst>
              <a:rect l="T15" t="T16" r="T17" b="T18"/>
              <a:pathLst>
                <a:path w="67" h="76">
                  <a:moveTo>
                    <a:pt x="60" y="0"/>
                  </a:moveTo>
                  <a:lnTo>
                    <a:pt x="0" y="51"/>
                  </a:lnTo>
                  <a:lnTo>
                    <a:pt x="67" y="76"/>
                  </a:lnTo>
                  <a:lnTo>
                    <a:pt x="60" y="0"/>
                  </a:lnTo>
                  <a:close/>
                </a:path>
              </a:pathLst>
            </a:custGeom>
            <a:solidFill>
              <a:srgbClr val="1F1A17"/>
            </a:solidFill>
            <a:ln w="9525">
              <a:noFill/>
              <a:round/>
              <a:headEnd/>
              <a:tailEnd/>
            </a:ln>
          </p:spPr>
          <p:txBody>
            <a:bodyPr>
              <a:prstTxWarp prst="textNoShape">
                <a:avLst/>
              </a:prstTxWarp>
            </a:bodyPr>
            <a:lstStyle/>
            <a:p>
              <a:endParaRPr lang="en-US"/>
            </a:p>
          </p:txBody>
        </p:sp>
        <p:sp>
          <p:nvSpPr>
            <p:cNvPr id="17657" name="Freeform 18"/>
            <p:cNvSpPr>
              <a:spLocks/>
            </p:cNvSpPr>
            <p:nvPr/>
          </p:nvSpPr>
          <p:spPr bwMode="auto">
            <a:xfrm>
              <a:off x="3313" y="3139"/>
              <a:ext cx="834" cy="86"/>
            </a:xfrm>
            <a:custGeom>
              <a:avLst/>
              <a:gdLst>
                <a:gd name="T0" fmla="*/ 0 w 834"/>
                <a:gd name="T1" fmla="*/ 80 h 86"/>
                <a:gd name="T2" fmla="*/ 1 w 834"/>
                <a:gd name="T3" fmla="*/ 86 h 86"/>
                <a:gd name="T4" fmla="*/ 834 w 834"/>
                <a:gd name="T5" fmla="*/ 11 h 86"/>
                <a:gd name="T6" fmla="*/ 833 w 834"/>
                <a:gd name="T7" fmla="*/ 0 h 86"/>
                <a:gd name="T8" fmla="*/ 0 w 834"/>
                <a:gd name="T9" fmla="*/ 75 h 86"/>
                <a:gd name="T10" fmla="*/ 0 w 834"/>
                <a:gd name="T11" fmla="*/ 80 h 86"/>
                <a:gd name="T12" fmla="*/ 0 60000 65536"/>
                <a:gd name="T13" fmla="*/ 0 60000 65536"/>
                <a:gd name="T14" fmla="*/ 0 60000 65536"/>
                <a:gd name="T15" fmla="*/ 0 60000 65536"/>
                <a:gd name="T16" fmla="*/ 0 60000 65536"/>
                <a:gd name="T17" fmla="*/ 0 60000 65536"/>
                <a:gd name="T18" fmla="*/ 0 w 834"/>
                <a:gd name="T19" fmla="*/ 0 h 86"/>
                <a:gd name="T20" fmla="*/ 834 w 834"/>
                <a:gd name="T21" fmla="*/ 86 h 86"/>
              </a:gdLst>
              <a:ahLst/>
              <a:cxnLst>
                <a:cxn ang="T12">
                  <a:pos x="T0" y="T1"/>
                </a:cxn>
                <a:cxn ang="T13">
                  <a:pos x="T2" y="T3"/>
                </a:cxn>
                <a:cxn ang="T14">
                  <a:pos x="T4" y="T5"/>
                </a:cxn>
                <a:cxn ang="T15">
                  <a:pos x="T6" y="T7"/>
                </a:cxn>
                <a:cxn ang="T16">
                  <a:pos x="T8" y="T9"/>
                </a:cxn>
                <a:cxn ang="T17">
                  <a:pos x="T10" y="T11"/>
                </a:cxn>
              </a:cxnLst>
              <a:rect l="T18" t="T19" r="T20" b="T21"/>
              <a:pathLst>
                <a:path w="834" h="86">
                  <a:moveTo>
                    <a:pt x="0" y="80"/>
                  </a:moveTo>
                  <a:lnTo>
                    <a:pt x="1" y="86"/>
                  </a:lnTo>
                  <a:lnTo>
                    <a:pt x="834" y="11"/>
                  </a:lnTo>
                  <a:lnTo>
                    <a:pt x="833" y="0"/>
                  </a:lnTo>
                  <a:lnTo>
                    <a:pt x="0" y="75"/>
                  </a:lnTo>
                  <a:lnTo>
                    <a:pt x="0" y="80"/>
                  </a:lnTo>
                  <a:close/>
                </a:path>
              </a:pathLst>
            </a:custGeom>
            <a:solidFill>
              <a:srgbClr val="1F1A17"/>
            </a:solidFill>
            <a:ln w="9525">
              <a:noFill/>
              <a:round/>
              <a:headEnd/>
              <a:tailEnd/>
            </a:ln>
          </p:spPr>
          <p:txBody>
            <a:bodyPr>
              <a:prstTxWarp prst="textNoShape">
                <a:avLst/>
              </a:prstTxWarp>
            </a:bodyPr>
            <a:lstStyle/>
            <a:p>
              <a:endParaRPr lang="en-US"/>
            </a:p>
          </p:txBody>
        </p:sp>
        <p:sp>
          <p:nvSpPr>
            <p:cNvPr id="17658" name="Freeform 19"/>
            <p:cNvSpPr>
              <a:spLocks/>
            </p:cNvSpPr>
            <p:nvPr/>
          </p:nvSpPr>
          <p:spPr bwMode="auto">
            <a:xfrm>
              <a:off x="3245" y="3185"/>
              <a:ext cx="75" cy="68"/>
            </a:xfrm>
            <a:custGeom>
              <a:avLst/>
              <a:gdLst>
                <a:gd name="T0" fmla="*/ 0 w 75"/>
                <a:gd name="T1" fmla="*/ 41 h 68"/>
                <a:gd name="T2" fmla="*/ 75 w 75"/>
                <a:gd name="T3" fmla="*/ 68 h 68"/>
                <a:gd name="T4" fmla="*/ 68 w 75"/>
                <a:gd name="T5" fmla="*/ 0 h 68"/>
                <a:gd name="T6" fmla="*/ 0 w 75"/>
                <a:gd name="T7" fmla="*/ 41 h 68"/>
                <a:gd name="T8" fmla="*/ 0 w 75"/>
                <a:gd name="T9" fmla="*/ 41 h 68"/>
                <a:gd name="T10" fmla="*/ 0 60000 65536"/>
                <a:gd name="T11" fmla="*/ 0 60000 65536"/>
                <a:gd name="T12" fmla="*/ 0 60000 65536"/>
                <a:gd name="T13" fmla="*/ 0 60000 65536"/>
                <a:gd name="T14" fmla="*/ 0 60000 65536"/>
                <a:gd name="T15" fmla="*/ 0 w 75"/>
                <a:gd name="T16" fmla="*/ 0 h 68"/>
                <a:gd name="T17" fmla="*/ 75 w 75"/>
                <a:gd name="T18" fmla="*/ 68 h 68"/>
              </a:gdLst>
              <a:ahLst/>
              <a:cxnLst>
                <a:cxn ang="T10">
                  <a:pos x="T0" y="T1"/>
                </a:cxn>
                <a:cxn ang="T11">
                  <a:pos x="T2" y="T3"/>
                </a:cxn>
                <a:cxn ang="T12">
                  <a:pos x="T4" y="T5"/>
                </a:cxn>
                <a:cxn ang="T13">
                  <a:pos x="T6" y="T7"/>
                </a:cxn>
                <a:cxn ang="T14">
                  <a:pos x="T8" y="T9"/>
                </a:cxn>
              </a:cxnLst>
              <a:rect l="T15" t="T16" r="T17" b="T18"/>
              <a:pathLst>
                <a:path w="75" h="68">
                  <a:moveTo>
                    <a:pt x="0" y="41"/>
                  </a:moveTo>
                  <a:lnTo>
                    <a:pt x="75" y="68"/>
                  </a:lnTo>
                  <a:lnTo>
                    <a:pt x="68" y="0"/>
                  </a:lnTo>
                  <a:lnTo>
                    <a:pt x="0" y="41"/>
                  </a:lnTo>
                  <a:close/>
                </a:path>
              </a:pathLst>
            </a:custGeom>
            <a:solidFill>
              <a:srgbClr val="1F1A17"/>
            </a:solidFill>
            <a:ln w="9525">
              <a:noFill/>
              <a:round/>
              <a:headEnd/>
              <a:tailEnd/>
            </a:ln>
          </p:spPr>
          <p:txBody>
            <a:bodyPr>
              <a:prstTxWarp prst="textNoShape">
                <a:avLst/>
              </a:prstTxWarp>
            </a:bodyPr>
            <a:lstStyle/>
            <a:p>
              <a:endParaRPr lang="en-US"/>
            </a:p>
          </p:txBody>
        </p:sp>
        <p:sp>
          <p:nvSpPr>
            <p:cNvPr id="17659" name="Freeform 20"/>
            <p:cNvSpPr>
              <a:spLocks/>
            </p:cNvSpPr>
            <p:nvPr/>
          </p:nvSpPr>
          <p:spPr bwMode="auto">
            <a:xfrm>
              <a:off x="4143" y="3140"/>
              <a:ext cx="619" cy="604"/>
            </a:xfrm>
            <a:custGeom>
              <a:avLst/>
              <a:gdLst>
                <a:gd name="T0" fmla="*/ 615 w 619"/>
                <a:gd name="T1" fmla="*/ 600 h 604"/>
                <a:gd name="T2" fmla="*/ 619 w 619"/>
                <a:gd name="T3" fmla="*/ 596 h 604"/>
                <a:gd name="T4" fmla="*/ 8 w 619"/>
                <a:gd name="T5" fmla="*/ 0 h 604"/>
                <a:gd name="T6" fmla="*/ 0 w 619"/>
                <a:gd name="T7" fmla="*/ 8 h 604"/>
                <a:gd name="T8" fmla="*/ 611 w 619"/>
                <a:gd name="T9" fmla="*/ 604 h 604"/>
                <a:gd name="T10" fmla="*/ 615 w 619"/>
                <a:gd name="T11" fmla="*/ 600 h 604"/>
                <a:gd name="T12" fmla="*/ 0 60000 65536"/>
                <a:gd name="T13" fmla="*/ 0 60000 65536"/>
                <a:gd name="T14" fmla="*/ 0 60000 65536"/>
                <a:gd name="T15" fmla="*/ 0 60000 65536"/>
                <a:gd name="T16" fmla="*/ 0 60000 65536"/>
                <a:gd name="T17" fmla="*/ 0 60000 65536"/>
                <a:gd name="T18" fmla="*/ 0 w 619"/>
                <a:gd name="T19" fmla="*/ 0 h 604"/>
                <a:gd name="T20" fmla="*/ 619 w 619"/>
                <a:gd name="T21" fmla="*/ 604 h 604"/>
              </a:gdLst>
              <a:ahLst/>
              <a:cxnLst>
                <a:cxn ang="T12">
                  <a:pos x="T0" y="T1"/>
                </a:cxn>
                <a:cxn ang="T13">
                  <a:pos x="T2" y="T3"/>
                </a:cxn>
                <a:cxn ang="T14">
                  <a:pos x="T4" y="T5"/>
                </a:cxn>
                <a:cxn ang="T15">
                  <a:pos x="T6" y="T7"/>
                </a:cxn>
                <a:cxn ang="T16">
                  <a:pos x="T8" y="T9"/>
                </a:cxn>
                <a:cxn ang="T17">
                  <a:pos x="T10" y="T11"/>
                </a:cxn>
              </a:cxnLst>
              <a:rect l="T18" t="T19" r="T20" b="T21"/>
              <a:pathLst>
                <a:path w="619" h="604">
                  <a:moveTo>
                    <a:pt x="615" y="600"/>
                  </a:moveTo>
                  <a:lnTo>
                    <a:pt x="619" y="596"/>
                  </a:lnTo>
                  <a:lnTo>
                    <a:pt x="8" y="0"/>
                  </a:lnTo>
                  <a:lnTo>
                    <a:pt x="0" y="8"/>
                  </a:lnTo>
                  <a:lnTo>
                    <a:pt x="611" y="604"/>
                  </a:lnTo>
                  <a:lnTo>
                    <a:pt x="615" y="600"/>
                  </a:lnTo>
                  <a:close/>
                </a:path>
              </a:pathLst>
            </a:custGeom>
            <a:solidFill>
              <a:srgbClr val="1F1A17"/>
            </a:solidFill>
            <a:ln w="9525">
              <a:noFill/>
              <a:round/>
              <a:headEnd/>
              <a:tailEnd/>
            </a:ln>
          </p:spPr>
          <p:txBody>
            <a:bodyPr>
              <a:prstTxWarp prst="textNoShape">
                <a:avLst/>
              </a:prstTxWarp>
            </a:bodyPr>
            <a:lstStyle/>
            <a:p>
              <a:endParaRPr lang="en-US"/>
            </a:p>
          </p:txBody>
        </p:sp>
        <p:sp>
          <p:nvSpPr>
            <p:cNvPr id="17660" name="Freeform 21"/>
            <p:cNvSpPr>
              <a:spLocks/>
            </p:cNvSpPr>
            <p:nvPr/>
          </p:nvSpPr>
          <p:spPr bwMode="auto">
            <a:xfrm>
              <a:off x="4729" y="3713"/>
              <a:ext cx="77" cy="73"/>
            </a:xfrm>
            <a:custGeom>
              <a:avLst/>
              <a:gdLst>
                <a:gd name="T0" fmla="*/ 77 w 77"/>
                <a:gd name="T1" fmla="*/ 73 h 73"/>
                <a:gd name="T2" fmla="*/ 52 w 77"/>
                <a:gd name="T3" fmla="*/ 0 h 73"/>
                <a:gd name="T4" fmla="*/ 0 w 77"/>
                <a:gd name="T5" fmla="*/ 48 h 73"/>
                <a:gd name="T6" fmla="*/ 77 w 77"/>
                <a:gd name="T7" fmla="*/ 73 h 73"/>
                <a:gd name="T8" fmla="*/ 77 w 77"/>
                <a:gd name="T9" fmla="*/ 73 h 73"/>
                <a:gd name="T10" fmla="*/ 0 60000 65536"/>
                <a:gd name="T11" fmla="*/ 0 60000 65536"/>
                <a:gd name="T12" fmla="*/ 0 60000 65536"/>
                <a:gd name="T13" fmla="*/ 0 60000 65536"/>
                <a:gd name="T14" fmla="*/ 0 60000 65536"/>
                <a:gd name="T15" fmla="*/ 0 w 77"/>
                <a:gd name="T16" fmla="*/ 0 h 73"/>
                <a:gd name="T17" fmla="*/ 77 w 77"/>
                <a:gd name="T18" fmla="*/ 73 h 73"/>
              </a:gdLst>
              <a:ahLst/>
              <a:cxnLst>
                <a:cxn ang="T10">
                  <a:pos x="T0" y="T1"/>
                </a:cxn>
                <a:cxn ang="T11">
                  <a:pos x="T2" y="T3"/>
                </a:cxn>
                <a:cxn ang="T12">
                  <a:pos x="T4" y="T5"/>
                </a:cxn>
                <a:cxn ang="T13">
                  <a:pos x="T6" y="T7"/>
                </a:cxn>
                <a:cxn ang="T14">
                  <a:pos x="T8" y="T9"/>
                </a:cxn>
              </a:cxnLst>
              <a:rect l="T15" t="T16" r="T17" b="T18"/>
              <a:pathLst>
                <a:path w="77" h="73">
                  <a:moveTo>
                    <a:pt x="77" y="73"/>
                  </a:moveTo>
                  <a:lnTo>
                    <a:pt x="52" y="0"/>
                  </a:lnTo>
                  <a:lnTo>
                    <a:pt x="0" y="48"/>
                  </a:lnTo>
                  <a:lnTo>
                    <a:pt x="77" y="73"/>
                  </a:lnTo>
                  <a:close/>
                </a:path>
              </a:pathLst>
            </a:custGeom>
            <a:solidFill>
              <a:srgbClr val="1F1A17"/>
            </a:solidFill>
            <a:ln w="9525">
              <a:noFill/>
              <a:round/>
              <a:headEnd/>
              <a:tailEnd/>
            </a:ln>
          </p:spPr>
          <p:txBody>
            <a:bodyPr>
              <a:prstTxWarp prst="textNoShape">
                <a:avLst/>
              </a:prstTxWarp>
            </a:bodyPr>
            <a:lstStyle/>
            <a:p>
              <a:endParaRPr lang="en-US"/>
            </a:p>
          </p:txBody>
        </p:sp>
        <p:sp>
          <p:nvSpPr>
            <p:cNvPr id="17661" name="Freeform 22"/>
            <p:cNvSpPr>
              <a:spLocks/>
            </p:cNvSpPr>
            <p:nvPr/>
          </p:nvSpPr>
          <p:spPr bwMode="auto">
            <a:xfrm>
              <a:off x="2277" y="3240"/>
              <a:ext cx="61" cy="163"/>
            </a:xfrm>
            <a:custGeom>
              <a:avLst/>
              <a:gdLst>
                <a:gd name="T0" fmla="*/ 6 w 61"/>
                <a:gd name="T1" fmla="*/ 161 h 163"/>
                <a:gd name="T2" fmla="*/ 12 w 61"/>
                <a:gd name="T3" fmla="*/ 163 h 163"/>
                <a:gd name="T4" fmla="*/ 61 w 61"/>
                <a:gd name="T5" fmla="*/ 3 h 163"/>
                <a:gd name="T6" fmla="*/ 50 w 61"/>
                <a:gd name="T7" fmla="*/ 0 h 163"/>
                <a:gd name="T8" fmla="*/ 0 w 61"/>
                <a:gd name="T9" fmla="*/ 160 h 163"/>
                <a:gd name="T10" fmla="*/ 6 w 61"/>
                <a:gd name="T11" fmla="*/ 161 h 163"/>
                <a:gd name="T12" fmla="*/ 0 60000 65536"/>
                <a:gd name="T13" fmla="*/ 0 60000 65536"/>
                <a:gd name="T14" fmla="*/ 0 60000 65536"/>
                <a:gd name="T15" fmla="*/ 0 60000 65536"/>
                <a:gd name="T16" fmla="*/ 0 60000 65536"/>
                <a:gd name="T17" fmla="*/ 0 60000 65536"/>
                <a:gd name="T18" fmla="*/ 0 w 61"/>
                <a:gd name="T19" fmla="*/ 0 h 163"/>
                <a:gd name="T20" fmla="*/ 61 w 61"/>
                <a:gd name="T21" fmla="*/ 163 h 163"/>
              </a:gdLst>
              <a:ahLst/>
              <a:cxnLst>
                <a:cxn ang="T12">
                  <a:pos x="T0" y="T1"/>
                </a:cxn>
                <a:cxn ang="T13">
                  <a:pos x="T2" y="T3"/>
                </a:cxn>
                <a:cxn ang="T14">
                  <a:pos x="T4" y="T5"/>
                </a:cxn>
                <a:cxn ang="T15">
                  <a:pos x="T6" y="T7"/>
                </a:cxn>
                <a:cxn ang="T16">
                  <a:pos x="T8" y="T9"/>
                </a:cxn>
                <a:cxn ang="T17">
                  <a:pos x="T10" y="T11"/>
                </a:cxn>
              </a:cxnLst>
              <a:rect l="T18" t="T19" r="T20" b="T21"/>
              <a:pathLst>
                <a:path w="61" h="163">
                  <a:moveTo>
                    <a:pt x="6" y="161"/>
                  </a:moveTo>
                  <a:lnTo>
                    <a:pt x="12" y="163"/>
                  </a:lnTo>
                  <a:lnTo>
                    <a:pt x="61" y="3"/>
                  </a:lnTo>
                  <a:lnTo>
                    <a:pt x="50" y="0"/>
                  </a:lnTo>
                  <a:lnTo>
                    <a:pt x="0" y="160"/>
                  </a:lnTo>
                  <a:lnTo>
                    <a:pt x="6" y="161"/>
                  </a:lnTo>
                  <a:close/>
                </a:path>
              </a:pathLst>
            </a:custGeom>
            <a:solidFill>
              <a:srgbClr val="1F1A17"/>
            </a:solidFill>
            <a:ln w="9525">
              <a:noFill/>
              <a:round/>
              <a:headEnd/>
              <a:tailEnd/>
            </a:ln>
          </p:spPr>
          <p:txBody>
            <a:bodyPr>
              <a:prstTxWarp prst="textNoShape">
                <a:avLst/>
              </a:prstTxWarp>
            </a:bodyPr>
            <a:lstStyle/>
            <a:p>
              <a:endParaRPr lang="en-US"/>
            </a:p>
          </p:txBody>
        </p:sp>
        <p:sp>
          <p:nvSpPr>
            <p:cNvPr id="17662" name="Freeform 23"/>
            <p:cNvSpPr>
              <a:spLocks/>
            </p:cNvSpPr>
            <p:nvPr/>
          </p:nvSpPr>
          <p:spPr bwMode="auto">
            <a:xfrm>
              <a:off x="2249" y="3388"/>
              <a:ext cx="70" cy="75"/>
            </a:xfrm>
            <a:custGeom>
              <a:avLst/>
              <a:gdLst>
                <a:gd name="T0" fmla="*/ 15 w 70"/>
                <a:gd name="T1" fmla="*/ 75 h 75"/>
                <a:gd name="T2" fmla="*/ 70 w 70"/>
                <a:gd name="T3" fmla="*/ 19 h 75"/>
                <a:gd name="T4" fmla="*/ 0 w 70"/>
                <a:gd name="T5" fmla="*/ 0 h 75"/>
                <a:gd name="T6" fmla="*/ 15 w 70"/>
                <a:gd name="T7" fmla="*/ 75 h 75"/>
                <a:gd name="T8" fmla="*/ 15 w 70"/>
                <a:gd name="T9" fmla="*/ 75 h 75"/>
                <a:gd name="T10" fmla="*/ 0 60000 65536"/>
                <a:gd name="T11" fmla="*/ 0 60000 65536"/>
                <a:gd name="T12" fmla="*/ 0 60000 65536"/>
                <a:gd name="T13" fmla="*/ 0 60000 65536"/>
                <a:gd name="T14" fmla="*/ 0 60000 65536"/>
                <a:gd name="T15" fmla="*/ 0 w 70"/>
                <a:gd name="T16" fmla="*/ 0 h 75"/>
                <a:gd name="T17" fmla="*/ 70 w 70"/>
                <a:gd name="T18" fmla="*/ 75 h 75"/>
              </a:gdLst>
              <a:ahLst/>
              <a:cxnLst>
                <a:cxn ang="T10">
                  <a:pos x="T0" y="T1"/>
                </a:cxn>
                <a:cxn ang="T11">
                  <a:pos x="T2" y="T3"/>
                </a:cxn>
                <a:cxn ang="T12">
                  <a:pos x="T4" y="T5"/>
                </a:cxn>
                <a:cxn ang="T13">
                  <a:pos x="T6" y="T7"/>
                </a:cxn>
                <a:cxn ang="T14">
                  <a:pos x="T8" y="T9"/>
                </a:cxn>
              </a:cxnLst>
              <a:rect l="T15" t="T16" r="T17" b="T18"/>
              <a:pathLst>
                <a:path w="70" h="75">
                  <a:moveTo>
                    <a:pt x="15" y="75"/>
                  </a:moveTo>
                  <a:lnTo>
                    <a:pt x="70" y="19"/>
                  </a:lnTo>
                  <a:lnTo>
                    <a:pt x="0" y="0"/>
                  </a:lnTo>
                  <a:lnTo>
                    <a:pt x="15" y="75"/>
                  </a:lnTo>
                  <a:close/>
                </a:path>
              </a:pathLst>
            </a:custGeom>
            <a:solidFill>
              <a:srgbClr val="1F1A17"/>
            </a:solidFill>
            <a:ln w="9525">
              <a:noFill/>
              <a:round/>
              <a:headEnd/>
              <a:tailEnd/>
            </a:ln>
          </p:spPr>
          <p:txBody>
            <a:bodyPr>
              <a:prstTxWarp prst="textNoShape">
                <a:avLst/>
              </a:prstTxWarp>
            </a:bodyPr>
            <a:lstStyle/>
            <a:p>
              <a:endParaRPr lang="en-US"/>
            </a:p>
          </p:txBody>
        </p:sp>
        <p:sp>
          <p:nvSpPr>
            <p:cNvPr id="17663" name="Freeform 24"/>
            <p:cNvSpPr>
              <a:spLocks/>
            </p:cNvSpPr>
            <p:nvPr/>
          </p:nvSpPr>
          <p:spPr bwMode="auto">
            <a:xfrm>
              <a:off x="2954" y="1255"/>
              <a:ext cx="176" cy="26"/>
            </a:xfrm>
            <a:custGeom>
              <a:avLst/>
              <a:gdLst>
                <a:gd name="T0" fmla="*/ 0 w 176"/>
                <a:gd name="T1" fmla="*/ 21 h 26"/>
                <a:gd name="T2" fmla="*/ 1 w 176"/>
                <a:gd name="T3" fmla="*/ 26 h 26"/>
                <a:gd name="T4" fmla="*/ 176 w 176"/>
                <a:gd name="T5" fmla="*/ 11 h 26"/>
                <a:gd name="T6" fmla="*/ 175 w 176"/>
                <a:gd name="T7" fmla="*/ 0 h 26"/>
                <a:gd name="T8" fmla="*/ 0 w 176"/>
                <a:gd name="T9" fmla="*/ 15 h 26"/>
                <a:gd name="T10" fmla="*/ 0 w 176"/>
                <a:gd name="T11" fmla="*/ 21 h 26"/>
                <a:gd name="T12" fmla="*/ 0 60000 65536"/>
                <a:gd name="T13" fmla="*/ 0 60000 65536"/>
                <a:gd name="T14" fmla="*/ 0 60000 65536"/>
                <a:gd name="T15" fmla="*/ 0 60000 65536"/>
                <a:gd name="T16" fmla="*/ 0 60000 65536"/>
                <a:gd name="T17" fmla="*/ 0 60000 65536"/>
                <a:gd name="T18" fmla="*/ 0 w 176"/>
                <a:gd name="T19" fmla="*/ 0 h 26"/>
                <a:gd name="T20" fmla="*/ 176 w 176"/>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176" h="26">
                  <a:moveTo>
                    <a:pt x="0" y="21"/>
                  </a:moveTo>
                  <a:lnTo>
                    <a:pt x="1" y="26"/>
                  </a:lnTo>
                  <a:lnTo>
                    <a:pt x="176" y="11"/>
                  </a:lnTo>
                  <a:lnTo>
                    <a:pt x="175" y="0"/>
                  </a:lnTo>
                  <a:lnTo>
                    <a:pt x="0" y="15"/>
                  </a:lnTo>
                  <a:lnTo>
                    <a:pt x="0" y="21"/>
                  </a:lnTo>
                  <a:close/>
                </a:path>
              </a:pathLst>
            </a:custGeom>
            <a:solidFill>
              <a:srgbClr val="1F1A17"/>
            </a:solidFill>
            <a:ln w="9525">
              <a:noFill/>
              <a:round/>
              <a:headEnd/>
              <a:tailEnd/>
            </a:ln>
          </p:spPr>
          <p:txBody>
            <a:bodyPr>
              <a:prstTxWarp prst="textNoShape">
                <a:avLst/>
              </a:prstTxWarp>
            </a:bodyPr>
            <a:lstStyle/>
            <a:p>
              <a:endParaRPr lang="en-US"/>
            </a:p>
          </p:txBody>
        </p:sp>
        <p:sp>
          <p:nvSpPr>
            <p:cNvPr id="17664" name="Freeform 25"/>
            <p:cNvSpPr>
              <a:spLocks/>
            </p:cNvSpPr>
            <p:nvPr/>
          </p:nvSpPr>
          <p:spPr bwMode="auto">
            <a:xfrm>
              <a:off x="2886" y="1241"/>
              <a:ext cx="75" cy="68"/>
            </a:xfrm>
            <a:custGeom>
              <a:avLst/>
              <a:gdLst>
                <a:gd name="T0" fmla="*/ 0 w 75"/>
                <a:gd name="T1" fmla="*/ 41 h 68"/>
                <a:gd name="T2" fmla="*/ 75 w 75"/>
                <a:gd name="T3" fmla="*/ 68 h 68"/>
                <a:gd name="T4" fmla="*/ 69 w 75"/>
                <a:gd name="T5" fmla="*/ 0 h 68"/>
                <a:gd name="T6" fmla="*/ 0 w 75"/>
                <a:gd name="T7" fmla="*/ 41 h 68"/>
                <a:gd name="T8" fmla="*/ 0 w 75"/>
                <a:gd name="T9" fmla="*/ 41 h 68"/>
                <a:gd name="T10" fmla="*/ 0 60000 65536"/>
                <a:gd name="T11" fmla="*/ 0 60000 65536"/>
                <a:gd name="T12" fmla="*/ 0 60000 65536"/>
                <a:gd name="T13" fmla="*/ 0 60000 65536"/>
                <a:gd name="T14" fmla="*/ 0 60000 65536"/>
                <a:gd name="T15" fmla="*/ 0 w 75"/>
                <a:gd name="T16" fmla="*/ 0 h 68"/>
                <a:gd name="T17" fmla="*/ 75 w 75"/>
                <a:gd name="T18" fmla="*/ 68 h 68"/>
              </a:gdLst>
              <a:ahLst/>
              <a:cxnLst>
                <a:cxn ang="T10">
                  <a:pos x="T0" y="T1"/>
                </a:cxn>
                <a:cxn ang="T11">
                  <a:pos x="T2" y="T3"/>
                </a:cxn>
                <a:cxn ang="T12">
                  <a:pos x="T4" y="T5"/>
                </a:cxn>
                <a:cxn ang="T13">
                  <a:pos x="T6" y="T7"/>
                </a:cxn>
                <a:cxn ang="T14">
                  <a:pos x="T8" y="T9"/>
                </a:cxn>
              </a:cxnLst>
              <a:rect l="T15" t="T16" r="T17" b="T18"/>
              <a:pathLst>
                <a:path w="75" h="68">
                  <a:moveTo>
                    <a:pt x="0" y="41"/>
                  </a:moveTo>
                  <a:lnTo>
                    <a:pt x="75" y="68"/>
                  </a:lnTo>
                  <a:lnTo>
                    <a:pt x="69" y="0"/>
                  </a:lnTo>
                  <a:lnTo>
                    <a:pt x="0" y="41"/>
                  </a:lnTo>
                  <a:close/>
                </a:path>
              </a:pathLst>
            </a:custGeom>
            <a:solidFill>
              <a:srgbClr val="1F1A17"/>
            </a:solidFill>
            <a:ln w="9525">
              <a:noFill/>
              <a:round/>
              <a:headEnd/>
              <a:tailEnd/>
            </a:ln>
          </p:spPr>
          <p:txBody>
            <a:bodyPr>
              <a:prstTxWarp prst="textNoShape">
                <a:avLst/>
              </a:prstTxWarp>
            </a:bodyPr>
            <a:lstStyle/>
            <a:p>
              <a:endParaRPr lang="en-US"/>
            </a:p>
          </p:txBody>
        </p:sp>
        <p:sp>
          <p:nvSpPr>
            <p:cNvPr id="17665" name="Freeform 26"/>
            <p:cNvSpPr>
              <a:spLocks/>
            </p:cNvSpPr>
            <p:nvPr/>
          </p:nvSpPr>
          <p:spPr bwMode="auto">
            <a:xfrm>
              <a:off x="1825" y="2917"/>
              <a:ext cx="65" cy="135"/>
            </a:xfrm>
            <a:custGeom>
              <a:avLst/>
              <a:gdLst>
                <a:gd name="T0" fmla="*/ 60 w 65"/>
                <a:gd name="T1" fmla="*/ 2 h 135"/>
                <a:gd name="T2" fmla="*/ 54 w 65"/>
                <a:gd name="T3" fmla="*/ 0 h 135"/>
                <a:gd name="T4" fmla="*/ 0 w 65"/>
                <a:gd name="T5" fmla="*/ 131 h 135"/>
                <a:gd name="T6" fmla="*/ 11 w 65"/>
                <a:gd name="T7" fmla="*/ 135 h 135"/>
                <a:gd name="T8" fmla="*/ 65 w 65"/>
                <a:gd name="T9" fmla="*/ 4 h 135"/>
                <a:gd name="T10" fmla="*/ 60 w 65"/>
                <a:gd name="T11" fmla="*/ 2 h 135"/>
                <a:gd name="T12" fmla="*/ 0 60000 65536"/>
                <a:gd name="T13" fmla="*/ 0 60000 65536"/>
                <a:gd name="T14" fmla="*/ 0 60000 65536"/>
                <a:gd name="T15" fmla="*/ 0 60000 65536"/>
                <a:gd name="T16" fmla="*/ 0 60000 65536"/>
                <a:gd name="T17" fmla="*/ 0 60000 65536"/>
                <a:gd name="T18" fmla="*/ 0 w 65"/>
                <a:gd name="T19" fmla="*/ 0 h 135"/>
                <a:gd name="T20" fmla="*/ 65 w 65"/>
                <a:gd name="T21" fmla="*/ 135 h 135"/>
              </a:gdLst>
              <a:ahLst/>
              <a:cxnLst>
                <a:cxn ang="T12">
                  <a:pos x="T0" y="T1"/>
                </a:cxn>
                <a:cxn ang="T13">
                  <a:pos x="T2" y="T3"/>
                </a:cxn>
                <a:cxn ang="T14">
                  <a:pos x="T4" y="T5"/>
                </a:cxn>
                <a:cxn ang="T15">
                  <a:pos x="T6" y="T7"/>
                </a:cxn>
                <a:cxn ang="T16">
                  <a:pos x="T8" y="T9"/>
                </a:cxn>
                <a:cxn ang="T17">
                  <a:pos x="T10" y="T11"/>
                </a:cxn>
              </a:cxnLst>
              <a:rect l="T18" t="T19" r="T20" b="T21"/>
              <a:pathLst>
                <a:path w="65" h="135">
                  <a:moveTo>
                    <a:pt x="60" y="2"/>
                  </a:moveTo>
                  <a:lnTo>
                    <a:pt x="54" y="0"/>
                  </a:lnTo>
                  <a:lnTo>
                    <a:pt x="0" y="131"/>
                  </a:lnTo>
                  <a:lnTo>
                    <a:pt x="11" y="135"/>
                  </a:lnTo>
                  <a:lnTo>
                    <a:pt x="65" y="4"/>
                  </a:lnTo>
                  <a:lnTo>
                    <a:pt x="60" y="2"/>
                  </a:lnTo>
                  <a:close/>
                </a:path>
              </a:pathLst>
            </a:custGeom>
            <a:solidFill>
              <a:srgbClr val="1F1A17"/>
            </a:solidFill>
            <a:ln w="9525">
              <a:noFill/>
              <a:round/>
              <a:headEnd/>
              <a:tailEnd/>
            </a:ln>
          </p:spPr>
          <p:txBody>
            <a:bodyPr>
              <a:prstTxWarp prst="textNoShape">
                <a:avLst/>
              </a:prstTxWarp>
            </a:bodyPr>
            <a:lstStyle/>
            <a:p>
              <a:endParaRPr lang="en-US"/>
            </a:p>
          </p:txBody>
        </p:sp>
        <p:sp>
          <p:nvSpPr>
            <p:cNvPr id="17666" name="Freeform 27"/>
            <p:cNvSpPr>
              <a:spLocks/>
            </p:cNvSpPr>
            <p:nvPr/>
          </p:nvSpPr>
          <p:spPr bwMode="auto">
            <a:xfrm>
              <a:off x="1849" y="2859"/>
              <a:ext cx="68" cy="76"/>
            </a:xfrm>
            <a:custGeom>
              <a:avLst/>
              <a:gdLst>
                <a:gd name="T0" fmla="*/ 61 w 68"/>
                <a:gd name="T1" fmla="*/ 0 h 76"/>
                <a:gd name="T2" fmla="*/ 0 w 68"/>
                <a:gd name="T3" fmla="*/ 51 h 76"/>
                <a:gd name="T4" fmla="*/ 68 w 68"/>
                <a:gd name="T5" fmla="*/ 76 h 76"/>
                <a:gd name="T6" fmla="*/ 61 w 68"/>
                <a:gd name="T7" fmla="*/ 0 h 76"/>
                <a:gd name="T8" fmla="*/ 61 w 68"/>
                <a:gd name="T9" fmla="*/ 0 h 76"/>
                <a:gd name="T10" fmla="*/ 0 60000 65536"/>
                <a:gd name="T11" fmla="*/ 0 60000 65536"/>
                <a:gd name="T12" fmla="*/ 0 60000 65536"/>
                <a:gd name="T13" fmla="*/ 0 60000 65536"/>
                <a:gd name="T14" fmla="*/ 0 60000 65536"/>
                <a:gd name="T15" fmla="*/ 0 w 68"/>
                <a:gd name="T16" fmla="*/ 0 h 76"/>
                <a:gd name="T17" fmla="*/ 68 w 68"/>
                <a:gd name="T18" fmla="*/ 76 h 76"/>
              </a:gdLst>
              <a:ahLst/>
              <a:cxnLst>
                <a:cxn ang="T10">
                  <a:pos x="T0" y="T1"/>
                </a:cxn>
                <a:cxn ang="T11">
                  <a:pos x="T2" y="T3"/>
                </a:cxn>
                <a:cxn ang="T12">
                  <a:pos x="T4" y="T5"/>
                </a:cxn>
                <a:cxn ang="T13">
                  <a:pos x="T6" y="T7"/>
                </a:cxn>
                <a:cxn ang="T14">
                  <a:pos x="T8" y="T9"/>
                </a:cxn>
              </a:cxnLst>
              <a:rect l="T15" t="T16" r="T17" b="T18"/>
              <a:pathLst>
                <a:path w="68" h="76">
                  <a:moveTo>
                    <a:pt x="61" y="0"/>
                  </a:moveTo>
                  <a:lnTo>
                    <a:pt x="0" y="51"/>
                  </a:lnTo>
                  <a:lnTo>
                    <a:pt x="68" y="76"/>
                  </a:lnTo>
                  <a:lnTo>
                    <a:pt x="61" y="0"/>
                  </a:lnTo>
                  <a:close/>
                </a:path>
              </a:pathLst>
            </a:custGeom>
            <a:solidFill>
              <a:srgbClr val="1F1A17"/>
            </a:solidFill>
            <a:ln w="9525">
              <a:noFill/>
              <a:round/>
              <a:headEnd/>
              <a:tailEnd/>
            </a:ln>
          </p:spPr>
          <p:txBody>
            <a:bodyPr>
              <a:prstTxWarp prst="textNoShape">
                <a:avLst/>
              </a:prstTxWarp>
            </a:bodyPr>
            <a:lstStyle/>
            <a:p>
              <a:endParaRPr lang="en-US"/>
            </a:p>
          </p:txBody>
        </p:sp>
        <p:sp>
          <p:nvSpPr>
            <p:cNvPr id="17667" name="Freeform 28"/>
            <p:cNvSpPr>
              <a:spLocks/>
            </p:cNvSpPr>
            <p:nvPr/>
          </p:nvSpPr>
          <p:spPr bwMode="auto">
            <a:xfrm>
              <a:off x="2331" y="3236"/>
              <a:ext cx="142" cy="62"/>
            </a:xfrm>
            <a:custGeom>
              <a:avLst/>
              <a:gdLst>
                <a:gd name="T0" fmla="*/ 140 w 142"/>
                <a:gd name="T1" fmla="*/ 57 h 62"/>
                <a:gd name="T2" fmla="*/ 142 w 142"/>
                <a:gd name="T3" fmla="*/ 51 h 62"/>
                <a:gd name="T4" fmla="*/ 4 w 142"/>
                <a:gd name="T5" fmla="*/ 0 h 62"/>
                <a:gd name="T6" fmla="*/ 0 w 142"/>
                <a:gd name="T7" fmla="*/ 11 h 62"/>
                <a:gd name="T8" fmla="*/ 138 w 142"/>
                <a:gd name="T9" fmla="*/ 62 h 62"/>
                <a:gd name="T10" fmla="*/ 140 w 142"/>
                <a:gd name="T11" fmla="*/ 57 h 62"/>
                <a:gd name="T12" fmla="*/ 0 60000 65536"/>
                <a:gd name="T13" fmla="*/ 0 60000 65536"/>
                <a:gd name="T14" fmla="*/ 0 60000 65536"/>
                <a:gd name="T15" fmla="*/ 0 60000 65536"/>
                <a:gd name="T16" fmla="*/ 0 60000 65536"/>
                <a:gd name="T17" fmla="*/ 0 60000 65536"/>
                <a:gd name="T18" fmla="*/ 0 w 142"/>
                <a:gd name="T19" fmla="*/ 0 h 62"/>
                <a:gd name="T20" fmla="*/ 142 w 142"/>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142" h="62">
                  <a:moveTo>
                    <a:pt x="140" y="57"/>
                  </a:moveTo>
                  <a:lnTo>
                    <a:pt x="142" y="51"/>
                  </a:lnTo>
                  <a:lnTo>
                    <a:pt x="4" y="0"/>
                  </a:lnTo>
                  <a:lnTo>
                    <a:pt x="0" y="11"/>
                  </a:lnTo>
                  <a:lnTo>
                    <a:pt x="138" y="62"/>
                  </a:lnTo>
                  <a:lnTo>
                    <a:pt x="140" y="57"/>
                  </a:lnTo>
                  <a:close/>
                </a:path>
              </a:pathLst>
            </a:custGeom>
            <a:solidFill>
              <a:srgbClr val="1F1A17"/>
            </a:solidFill>
            <a:ln w="9525">
              <a:noFill/>
              <a:round/>
              <a:headEnd/>
              <a:tailEnd/>
            </a:ln>
          </p:spPr>
          <p:txBody>
            <a:bodyPr>
              <a:prstTxWarp prst="textNoShape">
                <a:avLst/>
              </a:prstTxWarp>
            </a:bodyPr>
            <a:lstStyle/>
            <a:p>
              <a:endParaRPr lang="en-US"/>
            </a:p>
          </p:txBody>
        </p:sp>
        <p:sp>
          <p:nvSpPr>
            <p:cNvPr id="17668" name="Freeform 29"/>
            <p:cNvSpPr>
              <a:spLocks/>
            </p:cNvSpPr>
            <p:nvPr/>
          </p:nvSpPr>
          <p:spPr bwMode="auto">
            <a:xfrm>
              <a:off x="2454" y="3259"/>
              <a:ext cx="81" cy="64"/>
            </a:xfrm>
            <a:custGeom>
              <a:avLst/>
              <a:gdLst>
                <a:gd name="T0" fmla="*/ 81 w 81"/>
                <a:gd name="T1" fmla="*/ 57 h 64"/>
                <a:gd name="T2" fmla="*/ 27 w 81"/>
                <a:gd name="T3" fmla="*/ 0 h 64"/>
                <a:gd name="T4" fmla="*/ 0 w 81"/>
                <a:gd name="T5" fmla="*/ 64 h 64"/>
                <a:gd name="T6" fmla="*/ 81 w 81"/>
                <a:gd name="T7" fmla="*/ 57 h 64"/>
                <a:gd name="T8" fmla="*/ 81 w 81"/>
                <a:gd name="T9" fmla="*/ 57 h 64"/>
                <a:gd name="T10" fmla="*/ 0 60000 65536"/>
                <a:gd name="T11" fmla="*/ 0 60000 65536"/>
                <a:gd name="T12" fmla="*/ 0 60000 65536"/>
                <a:gd name="T13" fmla="*/ 0 60000 65536"/>
                <a:gd name="T14" fmla="*/ 0 60000 65536"/>
                <a:gd name="T15" fmla="*/ 0 w 81"/>
                <a:gd name="T16" fmla="*/ 0 h 64"/>
                <a:gd name="T17" fmla="*/ 81 w 81"/>
                <a:gd name="T18" fmla="*/ 64 h 64"/>
              </a:gdLst>
              <a:ahLst/>
              <a:cxnLst>
                <a:cxn ang="T10">
                  <a:pos x="T0" y="T1"/>
                </a:cxn>
                <a:cxn ang="T11">
                  <a:pos x="T2" y="T3"/>
                </a:cxn>
                <a:cxn ang="T12">
                  <a:pos x="T4" y="T5"/>
                </a:cxn>
                <a:cxn ang="T13">
                  <a:pos x="T6" y="T7"/>
                </a:cxn>
                <a:cxn ang="T14">
                  <a:pos x="T8" y="T9"/>
                </a:cxn>
              </a:cxnLst>
              <a:rect l="T15" t="T16" r="T17" b="T18"/>
              <a:pathLst>
                <a:path w="81" h="64">
                  <a:moveTo>
                    <a:pt x="81" y="57"/>
                  </a:moveTo>
                  <a:lnTo>
                    <a:pt x="27" y="0"/>
                  </a:lnTo>
                  <a:lnTo>
                    <a:pt x="0" y="64"/>
                  </a:lnTo>
                  <a:lnTo>
                    <a:pt x="81" y="57"/>
                  </a:lnTo>
                  <a:close/>
                </a:path>
              </a:pathLst>
            </a:custGeom>
            <a:solidFill>
              <a:srgbClr val="1F1A17"/>
            </a:solidFill>
            <a:ln w="9525">
              <a:noFill/>
              <a:round/>
              <a:headEnd/>
              <a:tailEnd/>
            </a:ln>
          </p:spPr>
          <p:txBody>
            <a:bodyPr>
              <a:prstTxWarp prst="textNoShape">
                <a:avLst/>
              </a:prstTxWarp>
            </a:bodyPr>
            <a:lstStyle/>
            <a:p>
              <a:endParaRPr lang="en-US"/>
            </a:p>
          </p:txBody>
        </p:sp>
        <p:sp>
          <p:nvSpPr>
            <p:cNvPr id="17669" name="Freeform 30"/>
            <p:cNvSpPr>
              <a:spLocks/>
            </p:cNvSpPr>
            <p:nvPr/>
          </p:nvSpPr>
          <p:spPr bwMode="auto">
            <a:xfrm>
              <a:off x="3125" y="1258"/>
              <a:ext cx="91" cy="124"/>
            </a:xfrm>
            <a:custGeom>
              <a:avLst/>
              <a:gdLst>
                <a:gd name="T0" fmla="*/ 86 w 91"/>
                <a:gd name="T1" fmla="*/ 121 h 124"/>
                <a:gd name="T2" fmla="*/ 91 w 91"/>
                <a:gd name="T3" fmla="*/ 117 h 124"/>
                <a:gd name="T4" fmla="*/ 10 w 91"/>
                <a:gd name="T5" fmla="*/ 0 h 124"/>
                <a:gd name="T6" fmla="*/ 0 w 91"/>
                <a:gd name="T7" fmla="*/ 6 h 124"/>
                <a:gd name="T8" fmla="*/ 81 w 91"/>
                <a:gd name="T9" fmla="*/ 124 h 124"/>
                <a:gd name="T10" fmla="*/ 86 w 91"/>
                <a:gd name="T11" fmla="*/ 121 h 124"/>
                <a:gd name="T12" fmla="*/ 0 60000 65536"/>
                <a:gd name="T13" fmla="*/ 0 60000 65536"/>
                <a:gd name="T14" fmla="*/ 0 60000 65536"/>
                <a:gd name="T15" fmla="*/ 0 60000 65536"/>
                <a:gd name="T16" fmla="*/ 0 60000 65536"/>
                <a:gd name="T17" fmla="*/ 0 60000 65536"/>
                <a:gd name="T18" fmla="*/ 0 w 91"/>
                <a:gd name="T19" fmla="*/ 0 h 124"/>
                <a:gd name="T20" fmla="*/ 91 w 91"/>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91" h="124">
                  <a:moveTo>
                    <a:pt x="86" y="121"/>
                  </a:moveTo>
                  <a:lnTo>
                    <a:pt x="91" y="117"/>
                  </a:lnTo>
                  <a:lnTo>
                    <a:pt x="10" y="0"/>
                  </a:lnTo>
                  <a:lnTo>
                    <a:pt x="0" y="6"/>
                  </a:lnTo>
                  <a:lnTo>
                    <a:pt x="81" y="124"/>
                  </a:lnTo>
                  <a:lnTo>
                    <a:pt x="86" y="121"/>
                  </a:lnTo>
                  <a:close/>
                </a:path>
              </a:pathLst>
            </a:custGeom>
            <a:solidFill>
              <a:srgbClr val="1F1A17"/>
            </a:solidFill>
            <a:ln w="9525">
              <a:noFill/>
              <a:round/>
              <a:headEnd/>
              <a:tailEnd/>
            </a:ln>
          </p:spPr>
          <p:txBody>
            <a:bodyPr>
              <a:prstTxWarp prst="textNoShape">
                <a:avLst/>
              </a:prstTxWarp>
            </a:bodyPr>
            <a:lstStyle/>
            <a:p>
              <a:endParaRPr lang="en-US"/>
            </a:p>
          </p:txBody>
        </p:sp>
        <p:sp>
          <p:nvSpPr>
            <p:cNvPr id="17670" name="Freeform 31"/>
            <p:cNvSpPr>
              <a:spLocks/>
            </p:cNvSpPr>
            <p:nvPr/>
          </p:nvSpPr>
          <p:spPr bwMode="auto">
            <a:xfrm>
              <a:off x="3179" y="1357"/>
              <a:ext cx="69" cy="76"/>
            </a:xfrm>
            <a:custGeom>
              <a:avLst/>
              <a:gdLst>
                <a:gd name="T0" fmla="*/ 69 w 69"/>
                <a:gd name="T1" fmla="*/ 76 h 76"/>
                <a:gd name="T2" fmla="*/ 60 w 69"/>
                <a:gd name="T3" fmla="*/ 0 h 76"/>
                <a:gd name="T4" fmla="*/ 0 w 69"/>
                <a:gd name="T5" fmla="*/ 37 h 76"/>
                <a:gd name="T6" fmla="*/ 69 w 69"/>
                <a:gd name="T7" fmla="*/ 76 h 76"/>
                <a:gd name="T8" fmla="*/ 69 w 69"/>
                <a:gd name="T9" fmla="*/ 76 h 76"/>
                <a:gd name="T10" fmla="*/ 0 60000 65536"/>
                <a:gd name="T11" fmla="*/ 0 60000 65536"/>
                <a:gd name="T12" fmla="*/ 0 60000 65536"/>
                <a:gd name="T13" fmla="*/ 0 60000 65536"/>
                <a:gd name="T14" fmla="*/ 0 60000 65536"/>
                <a:gd name="T15" fmla="*/ 0 w 69"/>
                <a:gd name="T16" fmla="*/ 0 h 76"/>
                <a:gd name="T17" fmla="*/ 69 w 69"/>
                <a:gd name="T18" fmla="*/ 76 h 76"/>
              </a:gdLst>
              <a:ahLst/>
              <a:cxnLst>
                <a:cxn ang="T10">
                  <a:pos x="T0" y="T1"/>
                </a:cxn>
                <a:cxn ang="T11">
                  <a:pos x="T2" y="T3"/>
                </a:cxn>
                <a:cxn ang="T12">
                  <a:pos x="T4" y="T5"/>
                </a:cxn>
                <a:cxn ang="T13">
                  <a:pos x="T6" y="T7"/>
                </a:cxn>
                <a:cxn ang="T14">
                  <a:pos x="T8" y="T9"/>
                </a:cxn>
              </a:cxnLst>
              <a:rect l="T15" t="T16" r="T17" b="T18"/>
              <a:pathLst>
                <a:path w="69" h="76">
                  <a:moveTo>
                    <a:pt x="69" y="76"/>
                  </a:moveTo>
                  <a:lnTo>
                    <a:pt x="60" y="0"/>
                  </a:lnTo>
                  <a:lnTo>
                    <a:pt x="0" y="37"/>
                  </a:lnTo>
                  <a:lnTo>
                    <a:pt x="69" y="76"/>
                  </a:lnTo>
                  <a:close/>
                </a:path>
              </a:pathLst>
            </a:custGeom>
            <a:solidFill>
              <a:srgbClr val="1F1A17"/>
            </a:solidFill>
            <a:ln w="9525">
              <a:noFill/>
              <a:round/>
              <a:headEnd/>
              <a:tailEnd/>
            </a:ln>
          </p:spPr>
          <p:txBody>
            <a:bodyPr>
              <a:prstTxWarp prst="textNoShape">
                <a:avLst/>
              </a:prstTxWarp>
            </a:bodyPr>
            <a:lstStyle/>
            <a:p>
              <a:endParaRPr lang="en-US"/>
            </a:p>
          </p:txBody>
        </p:sp>
        <p:sp>
          <p:nvSpPr>
            <p:cNvPr id="17671" name="Freeform 32"/>
            <p:cNvSpPr>
              <a:spLocks/>
            </p:cNvSpPr>
            <p:nvPr/>
          </p:nvSpPr>
          <p:spPr bwMode="auto">
            <a:xfrm>
              <a:off x="1676" y="2970"/>
              <a:ext cx="157" cy="85"/>
            </a:xfrm>
            <a:custGeom>
              <a:avLst/>
              <a:gdLst>
                <a:gd name="T0" fmla="*/ 3 w 157"/>
                <a:gd name="T1" fmla="*/ 5 h 85"/>
                <a:gd name="T2" fmla="*/ 0 w 157"/>
                <a:gd name="T3" fmla="*/ 10 h 85"/>
                <a:gd name="T4" fmla="*/ 152 w 157"/>
                <a:gd name="T5" fmla="*/ 85 h 85"/>
                <a:gd name="T6" fmla="*/ 157 w 157"/>
                <a:gd name="T7" fmla="*/ 75 h 85"/>
                <a:gd name="T8" fmla="*/ 5 w 157"/>
                <a:gd name="T9" fmla="*/ 0 h 85"/>
                <a:gd name="T10" fmla="*/ 3 w 157"/>
                <a:gd name="T11" fmla="*/ 5 h 85"/>
                <a:gd name="T12" fmla="*/ 0 60000 65536"/>
                <a:gd name="T13" fmla="*/ 0 60000 65536"/>
                <a:gd name="T14" fmla="*/ 0 60000 65536"/>
                <a:gd name="T15" fmla="*/ 0 60000 65536"/>
                <a:gd name="T16" fmla="*/ 0 60000 65536"/>
                <a:gd name="T17" fmla="*/ 0 60000 65536"/>
                <a:gd name="T18" fmla="*/ 0 w 157"/>
                <a:gd name="T19" fmla="*/ 0 h 85"/>
                <a:gd name="T20" fmla="*/ 157 w 157"/>
                <a:gd name="T21" fmla="*/ 85 h 85"/>
              </a:gdLst>
              <a:ahLst/>
              <a:cxnLst>
                <a:cxn ang="T12">
                  <a:pos x="T0" y="T1"/>
                </a:cxn>
                <a:cxn ang="T13">
                  <a:pos x="T2" y="T3"/>
                </a:cxn>
                <a:cxn ang="T14">
                  <a:pos x="T4" y="T5"/>
                </a:cxn>
                <a:cxn ang="T15">
                  <a:pos x="T6" y="T7"/>
                </a:cxn>
                <a:cxn ang="T16">
                  <a:pos x="T8" y="T9"/>
                </a:cxn>
                <a:cxn ang="T17">
                  <a:pos x="T10" y="T11"/>
                </a:cxn>
              </a:cxnLst>
              <a:rect l="T18" t="T19" r="T20" b="T21"/>
              <a:pathLst>
                <a:path w="157" h="85">
                  <a:moveTo>
                    <a:pt x="3" y="5"/>
                  </a:moveTo>
                  <a:lnTo>
                    <a:pt x="0" y="10"/>
                  </a:lnTo>
                  <a:lnTo>
                    <a:pt x="152" y="85"/>
                  </a:lnTo>
                  <a:lnTo>
                    <a:pt x="157" y="75"/>
                  </a:lnTo>
                  <a:lnTo>
                    <a:pt x="5" y="0"/>
                  </a:lnTo>
                  <a:lnTo>
                    <a:pt x="3" y="5"/>
                  </a:lnTo>
                  <a:close/>
                </a:path>
              </a:pathLst>
            </a:custGeom>
            <a:solidFill>
              <a:srgbClr val="1F1A17"/>
            </a:solidFill>
            <a:ln w="9525">
              <a:noFill/>
              <a:round/>
              <a:headEnd/>
              <a:tailEnd/>
            </a:ln>
          </p:spPr>
          <p:txBody>
            <a:bodyPr>
              <a:prstTxWarp prst="textNoShape">
                <a:avLst/>
              </a:prstTxWarp>
            </a:bodyPr>
            <a:lstStyle/>
            <a:p>
              <a:endParaRPr lang="en-US"/>
            </a:p>
          </p:txBody>
        </p:sp>
        <p:sp>
          <p:nvSpPr>
            <p:cNvPr id="17672" name="Freeform 33"/>
            <p:cNvSpPr>
              <a:spLocks/>
            </p:cNvSpPr>
            <p:nvPr/>
          </p:nvSpPr>
          <p:spPr bwMode="auto">
            <a:xfrm>
              <a:off x="1618" y="2945"/>
              <a:ext cx="81" cy="62"/>
            </a:xfrm>
            <a:custGeom>
              <a:avLst/>
              <a:gdLst>
                <a:gd name="T0" fmla="*/ 0 w 81"/>
                <a:gd name="T1" fmla="*/ 0 h 62"/>
                <a:gd name="T2" fmla="*/ 47 w 81"/>
                <a:gd name="T3" fmla="*/ 62 h 62"/>
                <a:gd name="T4" fmla="*/ 81 w 81"/>
                <a:gd name="T5" fmla="*/ 1 h 62"/>
                <a:gd name="T6" fmla="*/ 0 w 81"/>
                <a:gd name="T7" fmla="*/ 0 h 62"/>
                <a:gd name="T8" fmla="*/ 0 w 81"/>
                <a:gd name="T9" fmla="*/ 0 h 62"/>
                <a:gd name="T10" fmla="*/ 0 60000 65536"/>
                <a:gd name="T11" fmla="*/ 0 60000 65536"/>
                <a:gd name="T12" fmla="*/ 0 60000 65536"/>
                <a:gd name="T13" fmla="*/ 0 60000 65536"/>
                <a:gd name="T14" fmla="*/ 0 60000 65536"/>
                <a:gd name="T15" fmla="*/ 0 w 81"/>
                <a:gd name="T16" fmla="*/ 0 h 62"/>
                <a:gd name="T17" fmla="*/ 81 w 81"/>
                <a:gd name="T18" fmla="*/ 62 h 62"/>
              </a:gdLst>
              <a:ahLst/>
              <a:cxnLst>
                <a:cxn ang="T10">
                  <a:pos x="T0" y="T1"/>
                </a:cxn>
                <a:cxn ang="T11">
                  <a:pos x="T2" y="T3"/>
                </a:cxn>
                <a:cxn ang="T12">
                  <a:pos x="T4" y="T5"/>
                </a:cxn>
                <a:cxn ang="T13">
                  <a:pos x="T6" y="T7"/>
                </a:cxn>
                <a:cxn ang="T14">
                  <a:pos x="T8" y="T9"/>
                </a:cxn>
              </a:cxnLst>
              <a:rect l="T15" t="T16" r="T17" b="T18"/>
              <a:pathLst>
                <a:path w="81" h="62">
                  <a:moveTo>
                    <a:pt x="0" y="0"/>
                  </a:moveTo>
                  <a:lnTo>
                    <a:pt x="47" y="62"/>
                  </a:lnTo>
                  <a:lnTo>
                    <a:pt x="81" y="1"/>
                  </a:lnTo>
                  <a:lnTo>
                    <a:pt x="0" y="0"/>
                  </a:lnTo>
                  <a:close/>
                </a:path>
              </a:pathLst>
            </a:custGeom>
            <a:solidFill>
              <a:srgbClr val="1F1A17"/>
            </a:solidFill>
            <a:ln w="9525">
              <a:noFill/>
              <a:round/>
              <a:headEnd/>
              <a:tailEnd/>
            </a:ln>
          </p:spPr>
          <p:txBody>
            <a:bodyPr>
              <a:prstTxWarp prst="textNoShape">
                <a:avLst/>
              </a:prstTxWarp>
            </a:bodyPr>
            <a:lstStyle/>
            <a:p>
              <a:endParaRPr lang="en-US"/>
            </a:p>
          </p:txBody>
        </p:sp>
        <p:sp>
          <p:nvSpPr>
            <p:cNvPr id="17673" name="Freeform 34"/>
            <p:cNvSpPr>
              <a:spLocks/>
            </p:cNvSpPr>
            <p:nvPr/>
          </p:nvSpPr>
          <p:spPr bwMode="auto">
            <a:xfrm>
              <a:off x="2170" y="3236"/>
              <a:ext cx="164" cy="58"/>
            </a:xfrm>
            <a:custGeom>
              <a:avLst/>
              <a:gdLst>
                <a:gd name="T0" fmla="*/ 1 w 164"/>
                <a:gd name="T1" fmla="*/ 53 h 58"/>
                <a:gd name="T2" fmla="*/ 3 w 164"/>
                <a:gd name="T3" fmla="*/ 58 h 58"/>
                <a:gd name="T4" fmla="*/ 164 w 164"/>
                <a:gd name="T5" fmla="*/ 11 h 58"/>
                <a:gd name="T6" fmla="*/ 161 w 164"/>
                <a:gd name="T7" fmla="*/ 0 h 58"/>
                <a:gd name="T8" fmla="*/ 0 w 164"/>
                <a:gd name="T9" fmla="*/ 48 h 58"/>
                <a:gd name="T10" fmla="*/ 1 w 164"/>
                <a:gd name="T11" fmla="*/ 53 h 58"/>
                <a:gd name="T12" fmla="*/ 0 60000 65536"/>
                <a:gd name="T13" fmla="*/ 0 60000 65536"/>
                <a:gd name="T14" fmla="*/ 0 60000 65536"/>
                <a:gd name="T15" fmla="*/ 0 60000 65536"/>
                <a:gd name="T16" fmla="*/ 0 60000 65536"/>
                <a:gd name="T17" fmla="*/ 0 60000 65536"/>
                <a:gd name="T18" fmla="*/ 0 w 164"/>
                <a:gd name="T19" fmla="*/ 0 h 58"/>
                <a:gd name="T20" fmla="*/ 164 w 164"/>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164" h="58">
                  <a:moveTo>
                    <a:pt x="1" y="53"/>
                  </a:moveTo>
                  <a:lnTo>
                    <a:pt x="3" y="58"/>
                  </a:lnTo>
                  <a:lnTo>
                    <a:pt x="164" y="11"/>
                  </a:lnTo>
                  <a:lnTo>
                    <a:pt x="161" y="0"/>
                  </a:lnTo>
                  <a:lnTo>
                    <a:pt x="0" y="48"/>
                  </a:lnTo>
                  <a:lnTo>
                    <a:pt x="1" y="53"/>
                  </a:lnTo>
                  <a:close/>
                </a:path>
              </a:pathLst>
            </a:custGeom>
            <a:solidFill>
              <a:srgbClr val="1F1A17"/>
            </a:solidFill>
            <a:ln w="9525">
              <a:noFill/>
              <a:round/>
              <a:headEnd/>
              <a:tailEnd/>
            </a:ln>
          </p:spPr>
          <p:txBody>
            <a:bodyPr>
              <a:prstTxWarp prst="textNoShape">
                <a:avLst/>
              </a:prstTxWarp>
            </a:bodyPr>
            <a:lstStyle/>
            <a:p>
              <a:endParaRPr lang="en-US"/>
            </a:p>
          </p:txBody>
        </p:sp>
        <p:sp>
          <p:nvSpPr>
            <p:cNvPr id="17674" name="Freeform 35"/>
            <p:cNvSpPr>
              <a:spLocks/>
            </p:cNvSpPr>
            <p:nvPr/>
          </p:nvSpPr>
          <p:spPr bwMode="auto">
            <a:xfrm>
              <a:off x="2106" y="3255"/>
              <a:ext cx="80" cy="65"/>
            </a:xfrm>
            <a:custGeom>
              <a:avLst/>
              <a:gdLst>
                <a:gd name="T0" fmla="*/ 0 w 80"/>
                <a:gd name="T1" fmla="*/ 53 h 65"/>
                <a:gd name="T2" fmla="*/ 80 w 80"/>
                <a:gd name="T3" fmla="*/ 65 h 65"/>
                <a:gd name="T4" fmla="*/ 58 w 80"/>
                <a:gd name="T5" fmla="*/ 0 h 65"/>
                <a:gd name="T6" fmla="*/ 0 w 80"/>
                <a:gd name="T7" fmla="*/ 53 h 65"/>
                <a:gd name="T8" fmla="*/ 0 w 80"/>
                <a:gd name="T9" fmla="*/ 53 h 65"/>
                <a:gd name="T10" fmla="*/ 0 60000 65536"/>
                <a:gd name="T11" fmla="*/ 0 60000 65536"/>
                <a:gd name="T12" fmla="*/ 0 60000 65536"/>
                <a:gd name="T13" fmla="*/ 0 60000 65536"/>
                <a:gd name="T14" fmla="*/ 0 60000 65536"/>
                <a:gd name="T15" fmla="*/ 0 w 80"/>
                <a:gd name="T16" fmla="*/ 0 h 65"/>
                <a:gd name="T17" fmla="*/ 80 w 80"/>
                <a:gd name="T18" fmla="*/ 65 h 65"/>
              </a:gdLst>
              <a:ahLst/>
              <a:cxnLst>
                <a:cxn ang="T10">
                  <a:pos x="T0" y="T1"/>
                </a:cxn>
                <a:cxn ang="T11">
                  <a:pos x="T2" y="T3"/>
                </a:cxn>
                <a:cxn ang="T12">
                  <a:pos x="T4" y="T5"/>
                </a:cxn>
                <a:cxn ang="T13">
                  <a:pos x="T6" y="T7"/>
                </a:cxn>
                <a:cxn ang="T14">
                  <a:pos x="T8" y="T9"/>
                </a:cxn>
              </a:cxnLst>
              <a:rect l="T15" t="T16" r="T17" b="T18"/>
              <a:pathLst>
                <a:path w="80" h="65">
                  <a:moveTo>
                    <a:pt x="0" y="53"/>
                  </a:moveTo>
                  <a:lnTo>
                    <a:pt x="80" y="65"/>
                  </a:lnTo>
                  <a:lnTo>
                    <a:pt x="58" y="0"/>
                  </a:lnTo>
                  <a:lnTo>
                    <a:pt x="0" y="53"/>
                  </a:lnTo>
                  <a:close/>
                </a:path>
              </a:pathLst>
            </a:custGeom>
            <a:solidFill>
              <a:srgbClr val="1F1A17"/>
            </a:solidFill>
            <a:ln w="9525">
              <a:noFill/>
              <a:round/>
              <a:headEnd/>
              <a:tailEnd/>
            </a:ln>
          </p:spPr>
          <p:txBody>
            <a:bodyPr>
              <a:prstTxWarp prst="textNoShape">
                <a:avLst/>
              </a:prstTxWarp>
            </a:bodyPr>
            <a:lstStyle/>
            <a:p>
              <a:endParaRPr lang="en-US"/>
            </a:p>
          </p:txBody>
        </p:sp>
        <p:sp>
          <p:nvSpPr>
            <p:cNvPr id="17675" name="Freeform 36"/>
            <p:cNvSpPr>
              <a:spLocks/>
            </p:cNvSpPr>
            <p:nvPr/>
          </p:nvSpPr>
          <p:spPr bwMode="auto">
            <a:xfrm>
              <a:off x="3124" y="1109"/>
              <a:ext cx="69" cy="154"/>
            </a:xfrm>
            <a:custGeom>
              <a:avLst/>
              <a:gdLst>
                <a:gd name="T0" fmla="*/ 64 w 69"/>
                <a:gd name="T1" fmla="*/ 2 h 154"/>
                <a:gd name="T2" fmla="*/ 58 w 69"/>
                <a:gd name="T3" fmla="*/ 0 h 154"/>
                <a:gd name="T4" fmla="*/ 0 w 69"/>
                <a:gd name="T5" fmla="*/ 150 h 154"/>
                <a:gd name="T6" fmla="*/ 11 w 69"/>
                <a:gd name="T7" fmla="*/ 154 h 154"/>
                <a:gd name="T8" fmla="*/ 69 w 69"/>
                <a:gd name="T9" fmla="*/ 3 h 154"/>
                <a:gd name="T10" fmla="*/ 64 w 69"/>
                <a:gd name="T11" fmla="*/ 2 h 154"/>
                <a:gd name="T12" fmla="*/ 0 60000 65536"/>
                <a:gd name="T13" fmla="*/ 0 60000 65536"/>
                <a:gd name="T14" fmla="*/ 0 60000 65536"/>
                <a:gd name="T15" fmla="*/ 0 60000 65536"/>
                <a:gd name="T16" fmla="*/ 0 60000 65536"/>
                <a:gd name="T17" fmla="*/ 0 60000 65536"/>
                <a:gd name="T18" fmla="*/ 0 w 69"/>
                <a:gd name="T19" fmla="*/ 0 h 154"/>
                <a:gd name="T20" fmla="*/ 69 w 69"/>
                <a:gd name="T21" fmla="*/ 154 h 154"/>
              </a:gdLst>
              <a:ahLst/>
              <a:cxnLst>
                <a:cxn ang="T12">
                  <a:pos x="T0" y="T1"/>
                </a:cxn>
                <a:cxn ang="T13">
                  <a:pos x="T2" y="T3"/>
                </a:cxn>
                <a:cxn ang="T14">
                  <a:pos x="T4" y="T5"/>
                </a:cxn>
                <a:cxn ang="T15">
                  <a:pos x="T6" y="T7"/>
                </a:cxn>
                <a:cxn ang="T16">
                  <a:pos x="T8" y="T9"/>
                </a:cxn>
                <a:cxn ang="T17">
                  <a:pos x="T10" y="T11"/>
                </a:cxn>
              </a:cxnLst>
              <a:rect l="T18" t="T19" r="T20" b="T21"/>
              <a:pathLst>
                <a:path w="69" h="154">
                  <a:moveTo>
                    <a:pt x="64" y="2"/>
                  </a:moveTo>
                  <a:lnTo>
                    <a:pt x="58" y="0"/>
                  </a:lnTo>
                  <a:lnTo>
                    <a:pt x="0" y="150"/>
                  </a:lnTo>
                  <a:lnTo>
                    <a:pt x="11" y="154"/>
                  </a:lnTo>
                  <a:lnTo>
                    <a:pt x="69" y="3"/>
                  </a:lnTo>
                  <a:lnTo>
                    <a:pt x="64" y="2"/>
                  </a:lnTo>
                  <a:close/>
                </a:path>
              </a:pathLst>
            </a:custGeom>
            <a:solidFill>
              <a:srgbClr val="1F1A17"/>
            </a:solidFill>
            <a:ln w="9525">
              <a:noFill/>
              <a:round/>
              <a:headEnd/>
              <a:tailEnd/>
            </a:ln>
          </p:spPr>
          <p:txBody>
            <a:bodyPr>
              <a:prstTxWarp prst="textNoShape">
                <a:avLst/>
              </a:prstTxWarp>
            </a:bodyPr>
            <a:lstStyle/>
            <a:p>
              <a:endParaRPr lang="en-US"/>
            </a:p>
          </p:txBody>
        </p:sp>
        <p:sp>
          <p:nvSpPr>
            <p:cNvPr id="17676" name="Freeform 37"/>
            <p:cNvSpPr>
              <a:spLocks/>
            </p:cNvSpPr>
            <p:nvPr/>
          </p:nvSpPr>
          <p:spPr bwMode="auto">
            <a:xfrm>
              <a:off x="3152" y="1050"/>
              <a:ext cx="68" cy="76"/>
            </a:xfrm>
            <a:custGeom>
              <a:avLst/>
              <a:gdLst>
                <a:gd name="T0" fmla="*/ 59 w 68"/>
                <a:gd name="T1" fmla="*/ 0 h 76"/>
                <a:gd name="T2" fmla="*/ 0 w 68"/>
                <a:gd name="T3" fmla="*/ 52 h 76"/>
                <a:gd name="T4" fmla="*/ 68 w 68"/>
                <a:gd name="T5" fmla="*/ 76 h 76"/>
                <a:gd name="T6" fmla="*/ 59 w 68"/>
                <a:gd name="T7" fmla="*/ 0 h 76"/>
                <a:gd name="T8" fmla="*/ 59 w 68"/>
                <a:gd name="T9" fmla="*/ 0 h 76"/>
                <a:gd name="T10" fmla="*/ 0 60000 65536"/>
                <a:gd name="T11" fmla="*/ 0 60000 65536"/>
                <a:gd name="T12" fmla="*/ 0 60000 65536"/>
                <a:gd name="T13" fmla="*/ 0 60000 65536"/>
                <a:gd name="T14" fmla="*/ 0 60000 65536"/>
                <a:gd name="T15" fmla="*/ 0 w 68"/>
                <a:gd name="T16" fmla="*/ 0 h 76"/>
                <a:gd name="T17" fmla="*/ 68 w 68"/>
                <a:gd name="T18" fmla="*/ 76 h 76"/>
              </a:gdLst>
              <a:ahLst/>
              <a:cxnLst>
                <a:cxn ang="T10">
                  <a:pos x="T0" y="T1"/>
                </a:cxn>
                <a:cxn ang="T11">
                  <a:pos x="T2" y="T3"/>
                </a:cxn>
                <a:cxn ang="T12">
                  <a:pos x="T4" y="T5"/>
                </a:cxn>
                <a:cxn ang="T13">
                  <a:pos x="T6" y="T7"/>
                </a:cxn>
                <a:cxn ang="T14">
                  <a:pos x="T8" y="T9"/>
                </a:cxn>
              </a:cxnLst>
              <a:rect l="T15" t="T16" r="T17" b="T18"/>
              <a:pathLst>
                <a:path w="68" h="76">
                  <a:moveTo>
                    <a:pt x="59" y="0"/>
                  </a:moveTo>
                  <a:lnTo>
                    <a:pt x="0" y="52"/>
                  </a:lnTo>
                  <a:lnTo>
                    <a:pt x="68" y="76"/>
                  </a:lnTo>
                  <a:lnTo>
                    <a:pt x="59" y="0"/>
                  </a:lnTo>
                  <a:close/>
                </a:path>
              </a:pathLst>
            </a:custGeom>
            <a:solidFill>
              <a:srgbClr val="1F1A17"/>
            </a:solidFill>
            <a:ln w="9525">
              <a:noFill/>
              <a:round/>
              <a:headEnd/>
              <a:tailEnd/>
            </a:ln>
          </p:spPr>
          <p:txBody>
            <a:bodyPr>
              <a:prstTxWarp prst="textNoShape">
                <a:avLst/>
              </a:prstTxWarp>
            </a:bodyPr>
            <a:lstStyle/>
            <a:p>
              <a:endParaRPr lang="en-US"/>
            </a:p>
          </p:txBody>
        </p:sp>
        <p:sp>
          <p:nvSpPr>
            <p:cNvPr id="17677" name="Freeform 38"/>
            <p:cNvSpPr>
              <a:spLocks/>
            </p:cNvSpPr>
            <p:nvPr/>
          </p:nvSpPr>
          <p:spPr bwMode="auto">
            <a:xfrm>
              <a:off x="1667" y="3045"/>
              <a:ext cx="165" cy="58"/>
            </a:xfrm>
            <a:custGeom>
              <a:avLst/>
              <a:gdLst>
                <a:gd name="T0" fmla="*/ 2 w 165"/>
                <a:gd name="T1" fmla="*/ 52 h 58"/>
                <a:gd name="T2" fmla="*/ 4 w 165"/>
                <a:gd name="T3" fmla="*/ 58 h 58"/>
                <a:gd name="T4" fmla="*/ 165 w 165"/>
                <a:gd name="T5" fmla="*/ 10 h 58"/>
                <a:gd name="T6" fmla="*/ 162 w 165"/>
                <a:gd name="T7" fmla="*/ 0 h 58"/>
                <a:gd name="T8" fmla="*/ 0 w 165"/>
                <a:gd name="T9" fmla="*/ 47 h 58"/>
                <a:gd name="T10" fmla="*/ 2 w 165"/>
                <a:gd name="T11" fmla="*/ 52 h 58"/>
                <a:gd name="T12" fmla="*/ 0 60000 65536"/>
                <a:gd name="T13" fmla="*/ 0 60000 65536"/>
                <a:gd name="T14" fmla="*/ 0 60000 65536"/>
                <a:gd name="T15" fmla="*/ 0 60000 65536"/>
                <a:gd name="T16" fmla="*/ 0 60000 65536"/>
                <a:gd name="T17" fmla="*/ 0 60000 65536"/>
                <a:gd name="T18" fmla="*/ 0 w 165"/>
                <a:gd name="T19" fmla="*/ 0 h 58"/>
                <a:gd name="T20" fmla="*/ 165 w 165"/>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165" h="58">
                  <a:moveTo>
                    <a:pt x="2" y="52"/>
                  </a:moveTo>
                  <a:lnTo>
                    <a:pt x="4" y="58"/>
                  </a:lnTo>
                  <a:lnTo>
                    <a:pt x="165" y="10"/>
                  </a:lnTo>
                  <a:lnTo>
                    <a:pt x="162" y="0"/>
                  </a:lnTo>
                  <a:lnTo>
                    <a:pt x="0" y="47"/>
                  </a:lnTo>
                  <a:lnTo>
                    <a:pt x="2" y="52"/>
                  </a:lnTo>
                  <a:close/>
                </a:path>
              </a:pathLst>
            </a:custGeom>
            <a:solidFill>
              <a:srgbClr val="1F1A17"/>
            </a:solidFill>
            <a:ln w="9525">
              <a:noFill/>
              <a:round/>
              <a:headEnd/>
              <a:tailEnd/>
            </a:ln>
          </p:spPr>
          <p:txBody>
            <a:bodyPr>
              <a:prstTxWarp prst="textNoShape">
                <a:avLst/>
              </a:prstTxWarp>
            </a:bodyPr>
            <a:lstStyle/>
            <a:p>
              <a:endParaRPr lang="en-US"/>
            </a:p>
          </p:txBody>
        </p:sp>
        <p:sp>
          <p:nvSpPr>
            <p:cNvPr id="17678" name="Freeform 39"/>
            <p:cNvSpPr>
              <a:spLocks/>
            </p:cNvSpPr>
            <p:nvPr/>
          </p:nvSpPr>
          <p:spPr bwMode="auto">
            <a:xfrm>
              <a:off x="1604" y="3064"/>
              <a:ext cx="79" cy="65"/>
            </a:xfrm>
            <a:custGeom>
              <a:avLst/>
              <a:gdLst>
                <a:gd name="T0" fmla="*/ 0 w 79"/>
                <a:gd name="T1" fmla="*/ 53 h 65"/>
                <a:gd name="T2" fmla="*/ 79 w 79"/>
                <a:gd name="T3" fmla="*/ 65 h 65"/>
                <a:gd name="T4" fmla="*/ 58 w 79"/>
                <a:gd name="T5" fmla="*/ 0 h 65"/>
                <a:gd name="T6" fmla="*/ 0 w 79"/>
                <a:gd name="T7" fmla="*/ 53 h 65"/>
                <a:gd name="T8" fmla="*/ 0 w 79"/>
                <a:gd name="T9" fmla="*/ 53 h 65"/>
                <a:gd name="T10" fmla="*/ 0 60000 65536"/>
                <a:gd name="T11" fmla="*/ 0 60000 65536"/>
                <a:gd name="T12" fmla="*/ 0 60000 65536"/>
                <a:gd name="T13" fmla="*/ 0 60000 65536"/>
                <a:gd name="T14" fmla="*/ 0 60000 65536"/>
                <a:gd name="T15" fmla="*/ 0 w 79"/>
                <a:gd name="T16" fmla="*/ 0 h 65"/>
                <a:gd name="T17" fmla="*/ 79 w 79"/>
                <a:gd name="T18" fmla="*/ 65 h 65"/>
              </a:gdLst>
              <a:ahLst/>
              <a:cxnLst>
                <a:cxn ang="T10">
                  <a:pos x="T0" y="T1"/>
                </a:cxn>
                <a:cxn ang="T11">
                  <a:pos x="T2" y="T3"/>
                </a:cxn>
                <a:cxn ang="T12">
                  <a:pos x="T4" y="T5"/>
                </a:cxn>
                <a:cxn ang="T13">
                  <a:pos x="T6" y="T7"/>
                </a:cxn>
                <a:cxn ang="T14">
                  <a:pos x="T8" y="T9"/>
                </a:cxn>
              </a:cxnLst>
              <a:rect l="T15" t="T16" r="T17" b="T18"/>
              <a:pathLst>
                <a:path w="79" h="65">
                  <a:moveTo>
                    <a:pt x="0" y="53"/>
                  </a:moveTo>
                  <a:lnTo>
                    <a:pt x="79" y="65"/>
                  </a:lnTo>
                  <a:lnTo>
                    <a:pt x="58" y="0"/>
                  </a:lnTo>
                  <a:lnTo>
                    <a:pt x="0" y="53"/>
                  </a:lnTo>
                  <a:close/>
                </a:path>
              </a:pathLst>
            </a:custGeom>
            <a:solidFill>
              <a:srgbClr val="1F1A17"/>
            </a:solidFill>
            <a:ln w="9525">
              <a:noFill/>
              <a:round/>
              <a:headEnd/>
              <a:tailEnd/>
            </a:ln>
          </p:spPr>
          <p:txBody>
            <a:bodyPr>
              <a:prstTxWarp prst="textNoShape">
                <a:avLst/>
              </a:prstTxWarp>
            </a:bodyPr>
            <a:lstStyle/>
            <a:p>
              <a:endParaRPr lang="en-US"/>
            </a:p>
          </p:txBody>
        </p:sp>
        <p:sp>
          <p:nvSpPr>
            <p:cNvPr id="17679" name="Freeform 40"/>
            <p:cNvSpPr>
              <a:spLocks/>
            </p:cNvSpPr>
            <p:nvPr/>
          </p:nvSpPr>
          <p:spPr bwMode="auto">
            <a:xfrm>
              <a:off x="3319" y="2808"/>
              <a:ext cx="1635" cy="843"/>
            </a:xfrm>
            <a:custGeom>
              <a:avLst/>
              <a:gdLst>
                <a:gd name="T0" fmla="*/ 1625 w 1635"/>
                <a:gd name="T1" fmla="*/ 691 h 843"/>
                <a:gd name="T2" fmla="*/ 1599 w 1635"/>
                <a:gd name="T3" fmla="*/ 726 h 843"/>
                <a:gd name="T4" fmla="*/ 1566 w 1635"/>
                <a:gd name="T5" fmla="*/ 756 h 843"/>
                <a:gd name="T6" fmla="*/ 1525 w 1635"/>
                <a:gd name="T7" fmla="*/ 782 h 843"/>
                <a:gd name="T8" fmla="*/ 1479 w 1635"/>
                <a:gd name="T9" fmla="*/ 803 h 843"/>
                <a:gd name="T10" fmla="*/ 1426 w 1635"/>
                <a:gd name="T11" fmla="*/ 820 h 843"/>
                <a:gd name="T12" fmla="*/ 1368 w 1635"/>
                <a:gd name="T13" fmla="*/ 833 h 843"/>
                <a:gd name="T14" fmla="*/ 1305 w 1635"/>
                <a:gd name="T15" fmla="*/ 840 h 843"/>
                <a:gd name="T16" fmla="*/ 1238 w 1635"/>
                <a:gd name="T17" fmla="*/ 843 h 843"/>
                <a:gd name="T18" fmla="*/ 1167 w 1635"/>
                <a:gd name="T19" fmla="*/ 842 h 843"/>
                <a:gd name="T20" fmla="*/ 1093 w 1635"/>
                <a:gd name="T21" fmla="*/ 836 h 843"/>
                <a:gd name="T22" fmla="*/ 1016 w 1635"/>
                <a:gd name="T23" fmla="*/ 825 h 843"/>
                <a:gd name="T24" fmla="*/ 937 w 1635"/>
                <a:gd name="T25" fmla="*/ 809 h 843"/>
                <a:gd name="T26" fmla="*/ 856 w 1635"/>
                <a:gd name="T27" fmla="*/ 789 h 843"/>
                <a:gd name="T28" fmla="*/ 774 w 1635"/>
                <a:gd name="T29" fmla="*/ 764 h 843"/>
                <a:gd name="T30" fmla="*/ 691 w 1635"/>
                <a:gd name="T31" fmla="*/ 734 h 843"/>
                <a:gd name="T32" fmla="*/ 608 w 1635"/>
                <a:gd name="T33" fmla="*/ 699 h 843"/>
                <a:gd name="T34" fmla="*/ 528 w 1635"/>
                <a:gd name="T35" fmla="*/ 661 h 843"/>
                <a:gd name="T36" fmla="*/ 453 w 1635"/>
                <a:gd name="T37" fmla="*/ 621 h 843"/>
                <a:gd name="T38" fmla="*/ 382 w 1635"/>
                <a:gd name="T39" fmla="*/ 578 h 843"/>
                <a:gd name="T40" fmla="*/ 317 w 1635"/>
                <a:gd name="T41" fmla="*/ 534 h 843"/>
                <a:gd name="T42" fmla="*/ 256 w 1635"/>
                <a:gd name="T43" fmla="*/ 488 h 843"/>
                <a:gd name="T44" fmla="*/ 201 w 1635"/>
                <a:gd name="T45" fmla="*/ 440 h 843"/>
                <a:gd name="T46" fmla="*/ 152 w 1635"/>
                <a:gd name="T47" fmla="*/ 392 h 843"/>
                <a:gd name="T48" fmla="*/ 110 w 1635"/>
                <a:gd name="T49" fmla="*/ 343 h 843"/>
                <a:gd name="T50" fmla="*/ 73 w 1635"/>
                <a:gd name="T51" fmla="*/ 294 h 843"/>
                <a:gd name="T52" fmla="*/ 44 w 1635"/>
                <a:gd name="T53" fmla="*/ 246 h 843"/>
                <a:gd name="T54" fmla="*/ 22 w 1635"/>
                <a:gd name="T55" fmla="*/ 198 h 843"/>
                <a:gd name="T56" fmla="*/ 7 w 1635"/>
                <a:gd name="T57" fmla="*/ 151 h 843"/>
                <a:gd name="T58" fmla="*/ 0 w 1635"/>
                <a:gd name="T59" fmla="*/ 105 h 843"/>
                <a:gd name="T60" fmla="*/ 1 w 1635"/>
                <a:gd name="T61" fmla="*/ 61 h 843"/>
                <a:gd name="T62" fmla="*/ 11 w 1635"/>
                <a:gd name="T63" fmla="*/ 19 h 8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35"/>
                <a:gd name="T97" fmla="*/ 0 h 843"/>
                <a:gd name="T98" fmla="*/ 1635 w 1635"/>
                <a:gd name="T99" fmla="*/ 843 h 8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35" h="843">
                  <a:moveTo>
                    <a:pt x="1635" y="672"/>
                  </a:moveTo>
                  <a:lnTo>
                    <a:pt x="1625" y="691"/>
                  </a:lnTo>
                  <a:lnTo>
                    <a:pt x="1613" y="709"/>
                  </a:lnTo>
                  <a:lnTo>
                    <a:pt x="1599" y="726"/>
                  </a:lnTo>
                  <a:lnTo>
                    <a:pt x="1583" y="741"/>
                  </a:lnTo>
                  <a:lnTo>
                    <a:pt x="1566" y="756"/>
                  </a:lnTo>
                  <a:lnTo>
                    <a:pt x="1546" y="770"/>
                  </a:lnTo>
                  <a:lnTo>
                    <a:pt x="1525" y="782"/>
                  </a:lnTo>
                  <a:lnTo>
                    <a:pt x="1503" y="793"/>
                  </a:lnTo>
                  <a:lnTo>
                    <a:pt x="1479" y="803"/>
                  </a:lnTo>
                  <a:lnTo>
                    <a:pt x="1453" y="812"/>
                  </a:lnTo>
                  <a:lnTo>
                    <a:pt x="1426" y="820"/>
                  </a:lnTo>
                  <a:lnTo>
                    <a:pt x="1398" y="827"/>
                  </a:lnTo>
                  <a:lnTo>
                    <a:pt x="1368" y="833"/>
                  </a:lnTo>
                  <a:lnTo>
                    <a:pt x="1337" y="837"/>
                  </a:lnTo>
                  <a:lnTo>
                    <a:pt x="1305" y="840"/>
                  </a:lnTo>
                  <a:lnTo>
                    <a:pt x="1272" y="842"/>
                  </a:lnTo>
                  <a:lnTo>
                    <a:pt x="1238" y="843"/>
                  </a:lnTo>
                  <a:lnTo>
                    <a:pt x="1203" y="843"/>
                  </a:lnTo>
                  <a:lnTo>
                    <a:pt x="1167" y="842"/>
                  </a:lnTo>
                  <a:lnTo>
                    <a:pt x="1131" y="839"/>
                  </a:lnTo>
                  <a:lnTo>
                    <a:pt x="1093" y="836"/>
                  </a:lnTo>
                  <a:lnTo>
                    <a:pt x="1055" y="831"/>
                  </a:lnTo>
                  <a:lnTo>
                    <a:pt x="1016" y="825"/>
                  </a:lnTo>
                  <a:lnTo>
                    <a:pt x="977" y="818"/>
                  </a:lnTo>
                  <a:lnTo>
                    <a:pt x="937" y="809"/>
                  </a:lnTo>
                  <a:lnTo>
                    <a:pt x="897" y="800"/>
                  </a:lnTo>
                  <a:lnTo>
                    <a:pt x="856" y="789"/>
                  </a:lnTo>
                  <a:lnTo>
                    <a:pt x="815" y="777"/>
                  </a:lnTo>
                  <a:lnTo>
                    <a:pt x="774" y="764"/>
                  </a:lnTo>
                  <a:lnTo>
                    <a:pt x="732" y="749"/>
                  </a:lnTo>
                  <a:lnTo>
                    <a:pt x="691" y="734"/>
                  </a:lnTo>
                  <a:lnTo>
                    <a:pt x="649" y="717"/>
                  </a:lnTo>
                  <a:lnTo>
                    <a:pt x="608" y="699"/>
                  </a:lnTo>
                  <a:lnTo>
                    <a:pt x="567" y="681"/>
                  </a:lnTo>
                  <a:lnTo>
                    <a:pt x="528" y="661"/>
                  </a:lnTo>
                  <a:lnTo>
                    <a:pt x="490" y="642"/>
                  </a:lnTo>
                  <a:lnTo>
                    <a:pt x="453" y="621"/>
                  </a:lnTo>
                  <a:lnTo>
                    <a:pt x="417" y="600"/>
                  </a:lnTo>
                  <a:lnTo>
                    <a:pt x="382" y="578"/>
                  </a:lnTo>
                  <a:lnTo>
                    <a:pt x="349" y="556"/>
                  </a:lnTo>
                  <a:lnTo>
                    <a:pt x="317" y="534"/>
                  </a:lnTo>
                  <a:lnTo>
                    <a:pt x="286" y="511"/>
                  </a:lnTo>
                  <a:lnTo>
                    <a:pt x="256" y="488"/>
                  </a:lnTo>
                  <a:lnTo>
                    <a:pt x="228" y="464"/>
                  </a:lnTo>
                  <a:lnTo>
                    <a:pt x="201" y="440"/>
                  </a:lnTo>
                  <a:lnTo>
                    <a:pt x="176" y="416"/>
                  </a:lnTo>
                  <a:lnTo>
                    <a:pt x="152" y="392"/>
                  </a:lnTo>
                  <a:lnTo>
                    <a:pt x="130" y="368"/>
                  </a:lnTo>
                  <a:lnTo>
                    <a:pt x="110" y="343"/>
                  </a:lnTo>
                  <a:lnTo>
                    <a:pt x="91" y="319"/>
                  </a:lnTo>
                  <a:lnTo>
                    <a:pt x="73" y="294"/>
                  </a:lnTo>
                  <a:lnTo>
                    <a:pt x="58" y="270"/>
                  </a:lnTo>
                  <a:lnTo>
                    <a:pt x="44" y="246"/>
                  </a:lnTo>
                  <a:lnTo>
                    <a:pt x="32" y="222"/>
                  </a:lnTo>
                  <a:lnTo>
                    <a:pt x="22" y="198"/>
                  </a:lnTo>
                  <a:lnTo>
                    <a:pt x="14" y="174"/>
                  </a:lnTo>
                  <a:lnTo>
                    <a:pt x="7" y="151"/>
                  </a:lnTo>
                  <a:lnTo>
                    <a:pt x="3" y="128"/>
                  </a:lnTo>
                  <a:lnTo>
                    <a:pt x="0" y="105"/>
                  </a:lnTo>
                  <a:lnTo>
                    <a:pt x="0" y="83"/>
                  </a:lnTo>
                  <a:lnTo>
                    <a:pt x="1" y="61"/>
                  </a:lnTo>
                  <a:lnTo>
                    <a:pt x="5" y="40"/>
                  </a:lnTo>
                  <a:lnTo>
                    <a:pt x="11" y="19"/>
                  </a:lnTo>
                  <a:lnTo>
                    <a:pt x="19" y="0"/>
                  </a:lnTo>
                </a:path>
              </a:pathLst>
            </a:custGeom>
            <a:noFill/>
            <a:ln w="1588">
              <a:solidFill>
                <a:srgbClr val="1F1A17"/>
              </a:solidFill>
              <a:round/>
              <a:headEnd/>
              <a:tailEnd/>
            </a:ln>
          </p:spPr>
          <p:txBody>
            <a:bodyPr>
              <a:prstTxWarp prst="textNoShape">
                <a:avLst/>
              </a:prstTxWarp>
            </a:bodyPr>
            <a:lstStyle/>
            <a:p>
              <a:endParaRPr lang="en-US"/>
            </a:p>
          </p:txBody>
        </p:sp>
        <p:sp>
          <p:nvSpPr>
            <p:cNvPr id="17680" name="Rectangle 41"/>
            <p:cNvSpPr>
              <a:spLocks noChangeArrowheads="1"/>
            </p:cNvSpPr>
            <p:nvPr/>
          </p:nvSpPr>
          <p:spPr bwMode="auto">
            <a:xfrm>
              <a:off x="2694" y="887"/>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681" name="Rectangle 42"/>
            <p:cNvSpPr>
              <a:spLocks noChangeArrowheads="1"/>
            </p:cNvSpPr>
            <p:nvPr/>
          </p:nvSpPr>
          <p:spPr bwMode="auto">
            <a:xfrm>
              <a:off x="2716" y="887"/>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682" name="Rectangle 43"/>
            <p:cNvSpPr>
              <a:spLocks noChangeArrowheads="1"/>
            </p:cNvSpPr>
            <p:nvPr/>
          </p:nvSpPr>
          <p:spPr bwMode="auto">
            <a:xfrm>
              <a:off x="2769" y="887"/>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683" name="Rectangle 44"/>
            <p:cNvSpPr>
              <a:spLocks noChangeArrowheads="1"/>
            </p:cNvSpPr>
            <p:nvPr/>
          </p:nvSpPr>
          <p:spPr bwMode="auto">
            <a:xfrm>
              <a:off x="2821" y="887"/>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684" name="Rectangle 45"/>
            <p:cNvSpPr>
              <a:spLocks noChangeArrowheads="1"/>
            </p:cNvSpPr>
            <p:nvPr/>
          </p:nvSpPr>
          <p:spPr bwMode="auto">
            <a:xfrm>
              <a:off x="2856" y="887"/>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685" name="Rectangle 46"/>
            <p:cNvSpPr>
              <a:spLocks noChangeArrowheads="1"/>
            </p:cNvSpPr>
            <p:nvPr/>
          </p:nvSpPr>
          <p:spPr bwMode="auto">
            <a:xfrm>
              <a:off x="2896" y="887"/>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686" name="Rectangle 47"/>
            <p:cNvSpPr>
              <a:spLocks noChangeArrowheads="1"/>
            </p:cNvSpPr>
            <p:nvPr/>
          </p:nvSpPr>
          <p:spPr bwMode="auto">
            <a:xfrm>
              <a:off x="2917" y="887"/>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687" name="Rectangle 48"/>
            <p:cNvSpPr>
              <a:spLocks noChangeArrowheads="1"/>
            </p:cNvSpPr>
            <p:nvPr/>
          </p:nvSpPr>
          <p:spPr bwMode="auto">
            <a:xfrm>
              <a:off x="2968" y="887"/>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l</a:t>
              </a:r>
              <a:endParaRPr lang="en-US"/>
            </a:p>
          </p:txBody>
        </p:sp>
        <p:sp>
          <p:nvSpPr>
            <p:cNvPr id="17688" name="Rectangle 49"/>
            <p:cNvSpPr>
              <a:spLocks noChangeArrowheads="1"/>
            </p:cNvSpPr>
            <p:nvPr/>
          </p:nvSpPr>
          <p:spPr bwMode="auto">
            <a:xfrm>
              <a:off x="2989" y="887"/>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689" name="Rectangle 50"/>
            <p:cNvSpPr>
              <a:spLocks noChangeArrowheads="1"/>
            </p:cNvSpPr>
            <p:nvPr/>
          </p:nvSpPr>
          <p:spPr bwMode="auto">
            <a:xfrm>
              <a:off x="2694" y="990"/>
              <a:ext cx="4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J</a:t>
              </a:r>
              <a:endParaRPr lang="en-US"/>
            </a:p>
          </p:txBody>
        </p:sp>
        <p:sp>
          <p:nvSpPr>
            <p:cNvPr id="17690" name="Rectangle 51"/>
            <p:cNvSpPr>
              <a:spLocks noChangeArrowheads="1"/>
            </p:cNvSpPr>
            <p:nvPr/>
          </p:nvSpPr>
          <p:spPr bwMode="auto">
            <a:xfrm>
              <a:off x="2739" y="990"/>
              <a:ext cx="64"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2</a:t>
              </a:r>
              <a:endParaRPr lang="en-US"/>
            </a:p>
          </p:txBody>
        </p:sp>
        <p:sp>
          <p:nvSpPr>
            <p:cNvPr id="17691" name="Rectangle 52"/>
            <p:cNvSpPr>
              <a:spLocks noChangeArrowheads="1"/>
            </p:cNvSpPr>
            <p:nvPr/>
          </p:nvSpPr>
          <p:spPr bwMode="auto">
            <a:xfrm>
              <a:off x="2799" y="990"/>
              <a:ext cx="64"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0</a:t>
              </a:r>
              <a:endParaRPr lang="en-US"/>
            </a:p>
          </p:txBody>
        </p:sp>
        <p:sp>
          <p:nvSpPr>
            <p:cNvPr id="17692" name="Rectangle 53"/>
            <p:cNvSpPr>
              <a:spLocks noChangeArrowheads="1"/>
            </p:cNvSpPr>
            <p:nvPr/>
          </p:nvSpPr>
          <p:spPr bwMode="auto">
            <a:xfrm>
              <a:off x="2859" y="990"/>
              <a:ext cx="64"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0</a:t>
              </a:r>
              <a:endParaRPr lang="en-US"/>
            </a:p>
          </p:txBody>
        </p:sp>
        <p:sp>
          <p:nvSpPr>
            <p:cNvPr id="17693" name="Rectangle 54"/>
            <p:cNvSpPr>
              <a:spLocks noChangeArrowheads="1"/>
            </p:cNvSpPr>
            <p:nvPr/>
          </p:nvSpPr>
          <p:spPr bwMode="auto">
            <a:xfrm>
              <a:off x="2920" y="990"/>
              <a:ext cx="64"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0</a:t>
              </a:r>
              <a:endParaRPr lang="en-US"/>
            </a:p>
          </p:txBody>
        </p:sp>
        <p:sp>
          <p:nvSpPr>
            <p:cNvPr id="17694" name="Rectangle 55"/>
            <p:cNvSpPr>
              <a:spLocks noChangeArrowheads="1"/>
            </p:cNvSpPr>
            <p:nvPr/>
          </p:nvSpPr>
          <p:spPr bwMode="auto">
            <a:xfrm>
              <a:off x="2694" y="1093"/>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695" name="Rectangle 56"/>
            <p:cNvSpPr>
              <a:spLocks noChangeArrowheads="1"/>
            </p:cNvSpPr>
            <p:nvPr/>
          </p:nvSpPr>
          <p:spPr bwMode="auto">
            <a:xfrm>
              <a:off x="2729" y="1093"/>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696" name="Rectangle 57"/>
            <p:cNvSpPr>
              <a:spLocks noChangeArrowheads="1"/>
            </p:cNvSpPr>
            <p:nvPr/>
          </p:nvSpPr>
          <p:spPr bwMode="auto">
            <a:xfrm>
              <a:off x="2764" y="1093"/>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697" name="Rectangle 58"/>
            <p:cNvSpPr>
              <a:spLocks noChangeArrowheads="1"/>
            </p:cNvSpPr>
            <p:nvPr/>
          </p:nvSpPr>
          <p:spPr bwMode="auto">
            <a:xfrm>
              <a:off x="2815" y="1093"/>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698" name="Rectangle 59"/>
            <p:cNvSpPr>
              <a:spLocks noChangeArrowheads="1"/>
            </p:cNvSpPr>
            <p:nvPr/>
          </p:nvSpPr>
          <p:spPr bwMode="auto">
            <a:xfrm>
              <a:off x="2895" y="1093"/>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699" name="Rectangle 60"/>
            <p:cNvSpPr>
              <a:spLocks noChangeArrowheads="1"/>
            </p:cNvSpPr>
            <p:nvPr/>
          </p:nvSpPr>
          <p:spPr bwMode="auto">
            <a:xfrm>
              <a:off x="4447" y="15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00" name="Rectangle 61"/>
            <p:cNvSpPr>
              <a:spLocks noChangeArrowheads="1"/>
            </p:cNvSpPr>
            <p:nvPr/>
          </p:nvSpPr>
          <p:spPr bwMode="auto">
            <a:xfrm>
              <a:off x="4477" y="15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01" name="Rectangle 62"/>
            <p:cNvSpPr>
              <a:spLocks noChangeArrowheads="1"/>
            </p:cNvSpPr>
            <p:nvPr/>
          </p:nvSpPr>
          <p:spPr bwMode="auto">
            <a:xfrm>
              <a:off x="4507" y="15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02" name="Rectangle 63"/>
            <p:cNvSpPr>
              <a:spLocks noChangeArrowheads="1"/>
            </p:cNvSpPr>
            <p:nvPr/>
          </p:nvSpPr>
          <p:spPr bwMode="auto">
            <a:xfrm>
              <a:off x="4538" y="15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03" name="Rectangle 64"/>
            <p:cNvSpPr>
              <a:spLocks noChangeArrowheads="1"/>
            </p:cNvSpPr>
            <p:nvPr/>
          </p:nvSpPr>
          <p:spPr bwMode="auto">
            <a:xfrm>
              <a:off x="4568" y="1572"/>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704" name="Rectangle 65"/>
            <p:cNvSpPr>
              <a:spLocks noChangeArrowheads="1"/>
            </p:cNvSpPr>
            <p:nvPr/>
          </p:nvSpPr>
          <p:spPr bwMode="auto">
            <a:xfrm>
              <a:off x="4620" y="1572"/>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705" name="Rectangle 66"/>
            <p:cNvSpPr>
              <a:spLocks noChangeArrowheads="1"/>
            </p:cNvSpPr>
            <p:nvPr/>
          </p:nvSpPr>
          <p:spPr bwMode="auto">
            <a:xfrm>
              <a:off x="4670" y="1572"/>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706" name="Rectangle 67"/>
            <p:cNvSpPr>
              <a:spLocks noChangeArrowheads="1"/>
            </p:cNvSpPr>
            <p:nvPr/>
          </p:nvSpPr>
          <p:spPr bwMode="auto">
            <a:xfrm>
              <a:off x="4705" y="1572"/>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707" name="Rectangle 68"/>
            <p:cNvSpPr>
              <a:spLocks noChangeArrowheads="1"/>
            </p:cNvSpPr>
            <p:nvPr/>
          </p:nvSpPr>
          <p:spPr bwMode="auto">
            <a:xfrm>
              <a:off x="4745" y="1572"/>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h</a:t>
              </a:r>
              <a:endParaRPr lang="en-US"/>
            </a:p>
          </p:txBody>
        </p:sp>
        <p:sp>
          <p:nvSpPr>
            <p:cNvPr id="17708" name="Rectangle 69"/>
            <p:cNvSpPr>
              <a:spLocks noChangeArrowheads="1"/>
            </p:cNvSpPr>
            <p:nvPr/>
          </p:nvSpPr>
          <p:spPr bwMode="auto">
            <a:xfrm>
              <a:off x="4798" y="15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09" name="Rectangle 70"/>
            <p:cNvSpPr>
              <a:spLocks noChangeArrowheads="1"/>
            </p:cNvSpPr>
            <p:nvPr/>
          </p:nvSpPr>
          <p:spPr bwMode="auto">
            <a:xfrm>
              <a:off x="4447" y="1674"/>
              <a:ext cx="61"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B</a:t>
              </a:r>
              <a:endParaRPr lang="en-US"/>
            </a:p>
          </p:txBody>
        </p:sp>
        <p:sp>
          <p:nvSpPr>
            <p:cNvPr id="17710" name="Rectangle 71"/>
            <p:cNvSpPr>
              <a:spLocks noChangeArrowheads="1"/>
            </p:cNvSpPr>
            <p:nvPr/>
          </p:nvSpPr>
          <p:spPr bwMode="auto">
            <a:xfrm>
              <a:off x="4505" y="1674"/>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o</a:t>
              </a:r>
              <a:endParaRPr lang="en-US"/>
            </a:p>
          </p:txBody>
        </p:sp>
        <p:sp>
          <p:nvSpPr>
            <p:cNvPr id="17711" name="Rectangle 72"/>
            <p:cNvSpPr>
              <a:spLocks noChangeArrowheads="1"/>
            </p:cNvSpPr>
            <p:nvPr/>
          </p:nvSpPr>
          <p:spPr bwMode="auto">
            <a:xfrm>
              <a:off x="4560" y="1674"/>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d</a:t>
              </a:r>
              <a:endParaRPr lang="en-US"/>
            </a:p>
          </p:txBody>
        </p:sp>
        <p:sp>
          <p:nvSpPr>
            <p:cNvPr id="17712" name="Rectangle 73"/>
            <p:cNvSpPr>
              <a:spLocks noChangeArrowheads="1"/>
            </p:cNvSpPr>
            <p:nvPr/>
          </p:nvSpPr>
          <p:spPr bwMode="auto">
            <a:xfrm>
              <a:off x="4614" y="1674"/>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y</a:t>
              </a:r>
              <a:endParaRPr lang="en-US"/>
            </a:p>
          </p:txBody>
        </p:sp>
        <p:sp>
          <p:nvSpPr>
            <p:cNvPr id="17713" name="Rectangle 74"/>
            <p:cNvSpPr>
              <a:spLocks noChangeArrowheads="1"/>
            </p:cNvSpPr>
            <p:nvPr/>
          </p:nvSpPr>
          <p:spPr bwMode="auto">
            <a:xfrm>
              <a:off x="4666" y="1674"/>
              <a:ext cx="3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t>
              </a:r>
              <a:endParaRPr lang="en-US"/>
            </a:p>
          </p:txBody>
        </p:sp>
        <p:sp>
          <p:nvSpPr>
            <p:cNvPr id="17714" name="Rectangle 75"/>
            <p:cNvSpPr>
              <a:spLocks noChangeArrowheads="1"/>
            </p:cNvSpPr>
            <p:nvPr/>
          </p:nvSpPr>
          <p:spPr bwMode="auto">
            <a:xfrm>
              <a:off x="4700" y="1674"/>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715" name="Rectangle 76"/>
            <p:cNvSpPr>
              <a:spLocks noChangeArrowheads="1"/>
            </p:cNvSpPr>
            <p:nvPr/>
          </p:nvSpPr>
          <p:spPr bwMode="auto">
            <a:xfrm>
              <a:off x="4735" y="1674"/>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716" name="Rectangle 77"/>
            <p:cNvSpPr>
              <a:spLocks noChangeArrowheads="1"/>
            </p:cNvSpPr>
            <p:nvPr/>
          </p:nvSpPr>
          <p:spPr bwMode="auto">
            <a:xfrm>
              <a:off x="4757" y="1674"/>
              <a:ext cx="51"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x</a:t>
              </a:r>
              <a:endParaRPr lang="en-US"/>
            </a:p>
          </p:txBody>
        </p:sp>
        <p:sp>
          <p:nvSpPr>
            <p:cNvPr id="17717" name="Rectangle 78"/>
            <p:cNvSpPr>
              <a:spLocks noChangeArrowheads="1"/>
            </p:cNvSpPr>
            <p:nvPr/>
          </p:nvSpPr>
          <p:spPr bwMode="auto">
            <a:xfrm>
              <a:off x="4805" y="1674"/>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718" name="Rectangle 79"/>
            <p:cNvSpPr>
              <a:spLocks noChangeArrowheads="1"/>
            </p:cNvSpPr>
            <p:nvPr/>
          </p:nvSpPr>
          <p:spPr bwMode="auto">
            <a:xfrm>
              <a:off x="4857" y="1674"/>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d</a:t>
              </a:r>
              <a:endParaRPr lang="en-US"/>
            </a:p>
          </p:txBody>
        </p:sp>
        <p:sp>
          <p:nvSpPr>
            <p:cNvPr id="17719" name="Rectangle 80"/>
            <p:cNvSpPr>
              <a:spLocks noChangeArrowheads="1"/>
            </p:cNvSpPr>
            <p:nvPr/>
          </p:nvSpPr>
          <p:spPr bwMode="auto">
            <a:xfrm>
              <a:off x="4447" y="1777"/>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20" name="Rectangle 81"/>
            <p:cNvSpPr>
              <a:spLocks noChangeArrowheads="1"/>
            </p:cNvSpPr>
            <p:nvPr/>
          </p:nvSpPr>
          <p:spPr bwMode="auto">
            <a:xfrm>
              <a:off x="4477" y="1777"/>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21" name="Rectangle 82"/>
            <p:cNvSpPr>
              <a:spLocks noChangeArrowheads="1"/>
            </p:cNvSpPr>
            <p:nvPr/>
          </p:nvSpPr>
          <p:spPr bwMode="auto">
            <a:xfrm>
              <a:off x="4507" y="1777"/>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22" name="Rectangle 83"/>
            <p:cNvSpPr>
              <a:spLocks noChangeArrowheads="1"/>
            </p:cNvSpPr>
            <p:nvPr/>
          </p:nvSpPr>
          <p:spPr bwMode="auto">
            <a:xfrm>
              <a:off x="4538" y="1777"/>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723" name="Rectangle 84"/>
            <p:cNvSpPr>
              <a:spLocks noChangeArrowheads="1"/>
            </p:cNvSpPr>
            <p:nvPr/>
          </p:nvSpPr>
          <p:spPr bwMode="auto">
            <a:xfrm>
              <a:off x="4573" y="1777"/>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724" name="Rectangle 85"/>
            <p:cNvSpPr>
              <a:spLocks noChangeArrowheads="1"/>
            </p:cNvSpPr>
            <p:nvPr/>
          </p:nvSpPr>
          <p:spPr bwMode="auto">
            <a:xfrm>
              <a:off x="4608" y="1777"/>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725" name="Rectangle 86"/>
            <p:cNvSpPr>
              <a:spLocks noChangeArrowheads="1"/>
            </p:cNvSpPr>
            <p:nvPr/>
          </p:nvSpPr>
          <p:spPr bwMode="auto">
            <a:xfrm>
              <a:off x="4658" y="1777"/>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726" name="Rectangle 87"/>
            <p:cNvSpPr>
              <a:spLocks noChangeArrowheads="1"/>
            </p:cNvSpPr>
            <p:nvPr/>
          </p:nvSpPr>
          <p:spPr bwMode="auto">
            <a:xfrm>
              <a:off x="4739" y="1777"/>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727" name="Rectangle 88"/>
            <p:cNvSpPr>
              <a:spLocks noChangeArrowheads="1"/>
            </p:cNvSpPr>
            <p:nvPr/>
          </p:nvSpPr>
          <p:spPr bwMode="auto">
            <a:xfrm>
              <a:off x="4180" y="31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728" name="Rectangle 89"/>
            <p:cNvSpPr>
              <a:spLocks noChangeArrowheads="1"/>
            </p:cNvSpPr>
            <p:nvPr/>
          </p:nvSpPr>
          <p:spPr bwMode="auto">
            <a:xfrm>
              <a:off x="4210" y="31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729" name="Rectangle 90"/>
            <p:cNvSpPr>
              <a:spLocks noChangeArrowheads="1"/>
            </p:cNvSpPr>
            <p:nvPr/>
          </p:nvSpPr>
          <p:spPr bwMode="auto">
            <a:xfrm>
              <a:off x="4240" y="3172"/>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730" name="Rectangle 91"/>
            <p:cNvSpPr>
              <a:spLocks noChangeArrowheads="1"/>
            </p:cNvSpPr>
            <p:nvPr/>
          </p:nvSpPr>
          <p:spPr bwMode="auto">
            <a:xfrm>
              <a:off x="4291" y="3172"/>
              <a:ext cx="2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i</a:t>
              </a:r>
              <a:endParaRPr lang="en-US"/>
            </a:p>
          </p:txBody>
        </p:sp>
        <p:sp>
          <p:nvSpPr>
            <p:cNvPr id="17731" name="Rectangle 92"/>
            <p:cNvSpPr>
              <a:spLocks noChangeArrowheads="1"/>
            </p:cNvSpPr>
            <p:nvPr/>
          </p:nvSpPr>
          <p:spPr bwMode="auto">
            <a:xfrm>
              <a:off x="4312" y="3172"/>
              <a:ext cx="51"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x</a:t>
              </a:r>
              <a:endParaRPr lang="en-US"/>
            </a:p>
          </p:txBody>
        </p:sp>
        <p:sp>
          <p:nvSpPr>
            <p:cNvPr id="17732" name="Rectangle 93"/>
            <p:cNvSpPr>
              <a:spLocks noChangeArrowheads="1"/>
            </p:cNvSpPr>
            <p:nvPr/>
          </p:nvSpPr>
          <p:spPr bwMode="auto">
            <a:xfrm>
              <a:off x="4360" y="3172"/>
              <a:ext cx="55"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e</a:t>
              </a:r>
              <a:endParaRPr lang="en-US"/>
            </a:p>
          </p:txBody>
        </p:sp>
        <p:sp>
          <p:nvSpPr>
            <p:cNvPr id="17733" name="Rectangle 94"/>
            <p:cNvSpPr>
              <a:spLocks noChangeArrowheads="1"/>
            </p:cNvSpPr>
            <p:nvPr/>
          </p:nvSpPr>
          <p:spPr bwMode="auto">
            <a:xfrm>
              <a:off x="4412" y="3172"/>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d</a:t>
              </a:r>
              <a:endParaRPr lang="en-US"/>
            </a:p>
          </p:txBody>
        </p:sp>
        <p:sp>
          <p:nvSpPr>
            <p:cNvPr id="17734" name="Rectangle 95"/>
            <p:cNvSpPr>
              <a:spLocks noChangeArrowheads="1"/>
            </p:cNvSpPr>
            <p:nvPr/>
          </p:nvSpPr>
          <p:spPr bwMode="auto">
            <a:xfrm>
              <a:off x="4467" y="3172"/>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735" name="Rectangle 96"/>
            <p:cNvSpPr>
              <a:spLocks noChangeArrowheads="1"/>
            </p:cNvSpPr>
            <p:nvPr/>
          </p:nvSpPr>
          <p:spPr bwMode="auto">
            <a:xfrm>
              <a:off x="4497" y="3172"/>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736" name="Rectangle 97"/>
            <p:cNvSpPr>
              <a:spLocks noChangeArrowheads="1"/>
            </p:cNvSpPr>
            <p:nvPr/>
          </p:nvSpPr>
          <p:spPr bwMode="auto">
            <a:xfrm>
              <a:off x="4552" y="3172"/>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737" name="Rectangle 98"/>
            <p:cNvSpPr>
              <a:spLocks noChangeArrowheads="1"/>
            </p:cNvSpPr>
            <p:nvPr/>
          </p:nvSpPr>
          <p:spPr bwMode="auto">
            <a:xfrm>
              <a:off x="4587" y="3172"/>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738" name="Rectangle 99"/>
            <p:cNvSpPr>
              <a:spLocks noChangeArrowheads="1"/>
            </p:cNvSpPr>
            <p:nvPr/>
          </p:nvSpPr>
          <p:spPr bwMode="auto">
            <a:xfrm>
              <a:off x="4622" y="3172"/>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739" name="Rectangle 100"/>
            <p:cNvSpPr>
              <a:spLocks noChangeArrowheads="1"/>
            </p:cNvSpPr>
            <p:nvPr/>
          </p:nvSpPr>
          <p:spPr bwMode="auto">
            <a:xfrm>
              <a:off x="4668" y="3172"/>
              <a:ext cx="55"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e</a:t>
              </a:r>
              <a:endParaRPr lang="en-US"/>
            </a:p>
          </p:txBody>
        </p:sp>
        <p:sp>
          <p:nvSpPr>
            <p:cNvPr id="17740" name="Rectangle 101"/>
            <p:cNvSpPr>
              <a:spLocks noChangeArrowheads="1"/>
            </p:cNvSpPr>
            <p:nvPr/>
          </p:nvSpPr>
          <p:spPr bwMode="auto">
            <a:xfrm>
              <a:off x="4720" y="3172"/>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741" name="Rectangle 102"/>
            <p:cNvSpPr>
              <a:spLocks noChangeArrowheads="1"/>
            </p:cNvSpPr>
            <p:nvPr/>
          </p:nvSpPr>
          <p:spPr bwMode="auto">
            <a:xfrm>
              <a:off x="4180" y="3274"/>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742" name="Rectangle 103"/>
            <p:cNvSpPr>
              <a:spLocks noChangeArrowheads="1"/>
            </p:cNvSpPr>
            <p:nvPr/>
          </p:nvSpPr>
          <p:spPr bwMode="auto">
            <a:xfrm>
              <a:off x="4220" y="3274"/>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743" name="Rectangle 104"/>
            <p:cNvSpPr>
              <a:spLocks noChangeArrowheads="1"/>
            </p:cNvSpPr>
            <p:nvPr/>
          </p:nvSpPr>
          <p:spPr bwMode="auto">
            <a:xfrm>
              <a:off x="4255" y="3274"/>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744" name="Rectangle 105"/>
            <p:cNvSpPr>
              <a:spLocks noChangeArrowheads="1"/>
            </p:cNvSpPr>
            <p:nvPr/>
          </p:nvSpPr>
          <p:spPr bwMode="auto">
            <a:xfrm>
              <a:off x="4305" y="3274"/>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745" name="Rectangle 106"/>
            <p:cNvSpPr>
              <a:spLocks noChangeArrowheads="1"/>
            </p:cNvSpPr>
            <p:nvPr/>
          </p:nvSpPr>
          <p:spPr bwMode="auto">
            <a:xfrm>
              <a:off x="4358" y="3274"/>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746" name="Rectangle 107"/>
            <p:cNvSpPr>
              <a:spLocks noChangeArrowheads="1"/>
            </p:cNvSpPr>
            <p:nvPr/>
          </p:nvSpPr>
          <p:spPr bwMode="auto">
            <a:xfrm>
              <a:off x="4404" y="3274"/>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747" name="Rectangle 108"/>
            <p:cNvSpPr>
              <a:spLocks noChangeArrowheads="1"/>
            </p:cNvSpPr>
            <p:nvPr/>
          </p:nvSpPr>
          <p:spPr bwMode="auto">
            <a:xfrm>
              <a:off x="4440" y="3274"/>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748" name="Rectangle 109"/>
            <p:cNvSpPr>
              <a:spLocks noChangeArrowheads="1"/>
            </p:cNvSpPr>
            <p:nvPr/>
          </p:nvSpPr>
          <p:spPr bwMode="auto">
            <a:xfrm>
              <a:off x="4494" y="3274"/>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749" name="Rectangle 110"/>
            <p:cNvSpPr>
              <a:spLocks noChangeArrowheads="1"/>
            </p:cNvSpPr>
            <p:nvPr/>
          </p:nvSpPr>
          <p:spPr bwMode="auto">
            <a:xfrm>
              <a:off x="4529" y="3274"/>
              <a:ext cx="8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m</a:t>
              </a:r>
              <a:endParaRPr lang="en-US"/>
            </a:p>
          </p:txBody>
        </p:sp>
        <p:sp>
          <p:nvSpPr>
            <p:cNvPr id="17750" name="Rectangle 111"/>
            <p:cNvSpPr>
              <a:spLocks noChangeArrowheads="1"/>
            </p:cNvSpPr>
            <p:nvPr/>
          </p:nvSpPr>
          <p:spPr bwMode="auto">
            <a:xfrm>
              <a:off x="4610" y="3274"/>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751" name="Rectangle 112"/>
            <p:cNvSpPr>
              <a:spLocks noChangeArrowheads="1"/>
            </p:cNvSpPr>
            <p:nvPr/>
          </p:nvSpPr>
          <p:spPr bwMode="auto">
            <a:xfrm>
              <a:off x="4660" y="3274"/>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752" name="Rectangle 113"/>
            <p:cNvSpPr>
              <a:spLocks noChangeArrowheads="1"/>
            </p:cNvSpPr>
            <p:nvPr/>
          </p:nvSpPr>
          <p:spPr bwMode="auto">
            <a:xfrm>
              <a:off x="4700" y="3274"/>
              <a:ext cx="2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i</a:t>
              </a:r>
              <a:endParaRPr lang="en-US"/>
            </a:p>
          </p:txBody>
        </p:sp>
        <p:sp>
          <p:nvSpPr>
            <p:cNvPr id="17753" name="Rectangle 114"/>
            <p:cNvSpPr>
              <a:spLocks noChangeArrowheads="1"/>
            </p:cNvSpPr>
            <p:nvPr/>
          </p:nvSpPr>
          <p:spPr bwMode="auto">
            <a:xfrm>
              <a:off x="4722" y="3274"/>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754" name="Rectangle 115"/>
            <p:cNvSpPr>
              <a:spLocks noChangeArrowheads="1"/>
            </p:cNvSpPr>
            <p:nvPr/>
          </p:nvSpPr>
          <p:spPr bwMode="auto">
            <a:xfrm>
              <a:off x="4777" y="3274"/>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755" name="Rectangle 116"/>
            <p:cNvSpPr>
              <a:spLocks noChangeArrowheads="1"/>
            </p:cNvSpPr>
            <p:nvPr/>
          </p:nvSpPr>
          <p:spPr bwMode="auto">
            <a:xfrm>
              <a:off x="1056" y="1346"/>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56" name="Rectangle 117"/>
            <p:cNvSpPr>
              <a:spLocks noChangeArrowheads="1"/>
            </p:cNvSpPr>
            <p:nvPr/>
          </p:nvSpPr>
          <p:spPr bwMode="auto">
            <a:xfrm>
              <a:off x="1086" y="1346"/>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57" name="Rectangle 118"/>
            <p:cNvSpPr>
              <a:spLocks noChangeArrowheads="1"/>
            </p:cNvSpPr>
            <p:nvPr/>
          </p:nvSpPr>
          <p:spPr bwMode="auto">
            <a:xfrm>
              <a:off x="1116" y="1346"/>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58" name="Rectangle 119"/>
            <p:cNvSpPr>
              <a:spLocks noChangeArrowheads="1"/>
            </p:cNvSpPr>
            <p:nvPr/>
          </p:nvSpPr>
          <p:spPr bwMode="auto">
            <a:xfrm>
              <a:off x="1146" y="1346"/>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759" name="Rectangle 120"/>
            <p:cNvSpPr>
              <a:spLocks noChangeArrowheads="1"/>
            </p:cNvSpPr>
            <p:nvPr/>
          </p:nvSpPr>
          <p:spPr bwMode="auto">
            <a:xfrm>
              <a:off x="1201" y="1346"/>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760" name="Rectangle 121"/>
            <p:cNvSpPr>
              <a:spLocks noChangeArrowheads="1"/>
            </p:cNvSpPr>
            <p:nvPr/>
          </p:nvSpPr>
          <p:spPr bwMode="auto">
            <a:xfrm>
              <a:off x="1251" y="1346"/>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761" name="Rectangle 122"/>
            <p:cNvSpPr>
              <a:spLocks noChangeArrowheads="1"/>
            </p:cNvSpPr>
            <p:nvPr/>
          </p:nvSpPr>
          <p:spPr bwMode="auto">
            <a:xfrm>
              <a:off x="1291" y="1346"/>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u</a:t>
              </a:r>
              <a:endParaRPr lang="en-US"/>
            </a:p>
          </p:txBody>
        </p:sp>
        <p:sp>
          <p:nvSpPr>
            <p:cNvPr id="17762" name="Rectangle 123"/>
            <p:cNvSpPr>
              <a:spLocks noChangeArrowheads="1"/>
            </p:cNvSpPr>
            <p:nvPr/>
          </p:nvSpPr>
          <p:spPr bwMode="auto">
            <a:xfrm>
              <a:off x="1344" y="1346"/>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763" name="Rectangle 124"/>
            <p:cNvSpPr>
              <a:spLocks noChangeArrowheads="1"/>
            </p:cNvSpPr>
            <p:nvPr/>
          </p:nvSpPr>
          <p:spPr bwMode="auto">
            <a:xfrm>
              <a:off x="1379" y="1346"/>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764" name="Rectangle 125"/>
            <p:cNvSpPr>
              <a:spLocks noChangeArrowheads="1"/>
            </p:cNvSpPr>
            <p:nvPr/>
          </p:nvSpPr>
          <p:spPr bwMode="auto">
            <a:xfrm>
              <a:off x="1056" y="1448"/>
              <a:ext cx="61"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B</a:t>
              </a:r>
              <a:endParaRPr lang="en-US"/>
            </a:p>
          </p:txBody>
        </p:sp>
        <p:sp>
          <p:nvSpPr>
            <p:cNvPr id="17765" name="Rectangle 126"/>
            <p:cNvSpPr>
              <a:spLocks noChangeArrowheads="1"/>
            </p:cNvSpPr>
            <p:nvPr/>
          </p:nvSpPr>
          <p:spPr bwMode="auto">
            <a:xfrm>
              <a:off x="1113" y="1448"/>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o</a:t>
              </a:r>
              <a:endParaRPr lang="en-US"/>
            </a:p>
          </p:txBody>
        </p:sp>
        <p:sp>
          <p:nvSpPr>
            <p:cNvPr id="17766" name="Rectangle 127"/>
            <p:cNvSpPr>
              <a:spLocks noChangeArrowheads="1"/>
            </p:cNvSpPr>
            <p:nvPr/>
          </p:nvSpPr>
          <p:spPr bwMode="auto">
            <a:xfrm>
              <a:off x="1168" y="1448"/>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d</a:t>
              </a:r>
              <a:endParaRPr lang="en-US"/>
            </a:p>
          </p:txBody>
        </p:sp>
        <p:sp>
          <p:nvSpPr>
            <p:cNvPr id="17767" name="Rectangle 128"/>
            <p:cNvSpPr>
              <a:spLocks noChangeArrowheads="1"/>
            </p:cNvSpPr>
            <p:nvPr/>
          </p:nvSpPr>
          <p:spPr bwMode="auto">
            <a:xfrm>
              <a:off x="1222" y="1448"/>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y</a:t>
              </a:r>
              <a:endParaRPr lang="en-US"/>
            </a:p>
          </p:txBody>
        </p:sp>
        <p:sp>
          <p:nvSpPr>
            <p:cNvPr id="17768" name="Rectangle 129"/>
            <p:cNvSpPr>
              <a:spLocks noChangeArrowheads="1"/>
            </p:cNvSpPr>
            <p:nvPr/>
          </p:nvSpPr>
          <p:spPr bwMode="auto">
            <a:xfrm>
              <a:off x="1274" y="1448"/>
              <a:ext cx="3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t>
              </a:r>
              <a:endParaRPr lang="en-US"/>
            </a:p>
          </p:txBody>
        </p:sp>
        <p:sp>
          <p:nvSpPr>
            <p:cNvPr id="17769" name="Rectangle 130"/>
            <p:cNvSpPr>
              <a:spLocks noChangeArrowheads="1"/>
            </p:cNvSpPr>
            <p:nvPr/>
          </p:nvSpPr>
          <p:spPr bwMode="auto">
            <a:xfrm>
              <a:off x="1308" y="1448"/>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770" name="Rectangle 131"/>
            <p:cNvSpPr>
              <a:spLocks noChangeArrowheads="1"/>
            </p:cNvSpPr>
            <p:nvPr/>
          </p:nvSpPr>
          <p:spPr bwMode="auto">
            <a:xfrm>
              <a:off x="1344" y="1448"/>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771" name="Rectangle 132"/>
            <p:cNvSpPr>
              <a:spLocks noChangeArrowheads="1"/>
            </p:cNvSpPr>
            <p:nvPr/>
          </p:nvSpPr>
          <p:spPr bwMode="auto">
            <a:xfrm>
              <a:off x="1365" y="1448"/>
              <a:ext cx="51"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x</a:t>
              </a:r>
              <a:endParaRPr lang="en-US"/>
            </a:p>
          </p:txBody>
        </p:sp>
        <p:sp>
          <p:nvSpPr>
            <p:cNvPr id="17772" name="Rectangle 133"/>
            <p:cNvSpPr>
              <a:spLocks noChangeArrowheads="1"/>
            </p:cNvSpPr>
            <p:nvPr/>
          </p:nvSpPr>
          <p:spPr bwMode="auto">
            <a:xfrm>
              <a:off x="1413" y="1448"/>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773" name="Rectangle 134"/>
            <p:cNvSpPr>
              <a:spLocks noChangeArrowheads="1"/>
            </p:cNvSpPr>
            <p:nvPr/>
          </p:nvSpPr>
          <p:spPr bwMode="auto">
            <a:xfrm>
              <a:off x="1465" y="1448"/>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d</a:t>
              </a:r>
              <a:endParaRPr lang="en-US"/>
            </a:p>
          </p:txBody>
        </p:sp>
        <p:sp>
          <p:nvSpPr>
            <p:cNvPr id="17774" name="Rectangle 135"/>
            <p:cNvSpPr>
              <a:spLocks noChangeArrowheads="1"/>
            </p:cNvSpPr>
            <p:nvPr/>
          </p:nvSpPr>
          <p:spPr bwMode="auto">
            <a:xfrm>
              <a:off x="1056" y="1551"/>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75" name="Rectangle 136"/>
            <p:cNvSpPr>
              <a:spLocks noChangeArrowheads="1"/>
            </p:cNvSpPr>
            <p:nvPr/>
          </p:nvSpPr>
          <p:spPr bwMode="auto">
            <a:xfrm>
              <a:off x="1086" y="1551"/>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76" name="Rectangle 137"/>
            <p:cNvSpPr>
              <a:spLocks noChangeArrowheads="1"/>
            </p:cNvSpPr>
            <p:nvPr/>
          </p:nvSpPr>
          <p:spPr bwMode="auto">
            <a:xfrm>
              <a:off x="1116" y="1551"/>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77" name="Rectangle 138"/>
            <p:cNvSpPr>
              <a:spLocks noChangeArrowheads="1"/>
            </p:cNvSpPr>
            <p:nvPr/>
          </p:nvSpPr>
          <p:spPr bwMode="auto">
            <a:xfrm>
              <a:off x="1146" y="1551"/>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778" name="Rectangle 139"/>
            <p:cNvSpPr>
              <a:spLocks noChangeArrowheads="1"/>
            </p:cNvSpPr>
            <p:nvPr/>
          </p:nvSpPr>
          <p:spPr bwMode="auto">
            <a:xfrm>
              <a:off x="1181" y="1551"/>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779" name="Rectangle 140"/>
            <p:cNvSpPr>
              <a:spLocks noChangeArrowheads="1"/>
            </p:cNvSpPr>
            <p:nvPr/>
          </p:nvSpPr>
          <p:spPr bwMode="auto">
            <a:xfrm>
              <a:off x="1216" y="1551"/>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780" name="Rectangle 141"/>
            <p:cNvSpPr>
              <a:spLocks noChangeArrowheads="1"/>
            </p:cNvSpPr>
            <p:nvPr/>
          </p:nvSpPr>
          <p:spPr bwMode="auto">
            <a:xfrm>
              <a:off x="1267" y="1551"/>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781" name="Rectangle 142"/>
            <p:cNvSpPr>
              <a:spLocks noChangeArrowheads="1"/>
            </p:cNvSpPr>
            <p:nvPr/>
          </p:nvSpPr>
          <p:spPr bwMode="auto">
            <a:xfrm>
              <a:off x="1347" y="1551"/>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782" name="Rectangle 143"/>
            <p:cNvSpPr>
              <a:spLocks noChangeArrowheads="1"/>
            </p:cNvSpPr>
            <p:nvPr/>
          </p:nvSpPr>
          <p:spPr bwMode="auto">
            <a:xfrm>
              <a:off x="2339" y="3393"/>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83" name="Rectangle 144"/>
            <p:cNvSpPr>
              <a:spLocks noChangeArrowheads="1"/>
            </p:cNvSpPr>
            <p:nvPr/>
          </p:nvSpPr>
          <p:spPr bwMode="auto">
            <a:xfrm>
              <a:off x="2369" y="3393"/>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84" name="Rectangle 145"/>
            <p:cNvSpPr>
              <a:spLocks noChangeArrowheads="1"/>
            </p:cNvSpPr>
            <p:nvPr/>
          </p:nvSpPr>
          <p:spPr bwMode="auto">
            <a:xfrm>
              <a:off x="2399" y="3393"/>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785" name="Rectangle 146"/>
            <p:cNvSpPr>
              <a:spLocks noChangeArrowheads="1"/>
            </p:cNvSpPr>
            <p:nvPr/>
          </p:nvSpPr>
          <p:spPr bwMode="auto">
            <a:xfrm>
              <a:off x="2430" y="3393"/>
              <a:ext cx="6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C</a:t>
              </a:r>
              <a:endParaRPr lang="en-US"/>
            </a:p>
          </p:txBody>
        </p:sp>
        <p:sp>
          <p:nvSpPr>
            <p:cNvPr id="17786" name="Rectangle 147"/>
            <p:cNvSpPr>
              <a:spLocks noChangeArrowheads="1"/>
            </p:cNvSpPr>
            <p:nvPr/>
          </p:nvSpPr>
          <p:spPr bwMode="auto">
            <a:xfrm>
              <a:off x="2489" y="3393"/>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787" name="Rectangle 148"/>
            <p:cNvSpPr>
              <a:spLocks noChangeArrowheads="1"/>
            </p:cNvSpPr>
            <p:nvPr/>
          </p:nvSpPr>
          <p:spPr bwMode="auto">
            <a:xfrm>
              <a:off x="2539" y="3393"/>
              <a:ext cx="49"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788" name="Rectangle 149"/>
            <p:cNvSpPr>
              <a:spLocks noChangeArrowheads="1"/>
            </p:cNvSpPr>
            <p:nvPr/>
          </p:nvSpPr>
          <p:spPr bwMode="auto">
            <a:xfrm>
              <a:off x="2585" y="3393"/>
              <a:ext cx="49"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789" name="Rectangle 150"/>
            <p:cNvSpPr>
              <a:spLocks noChangeArrowheads="1"/>
            </p:cNvSpPr>
            <p:nvPr/>
          </p:nvSpPr>
          <p:spPr bwMode="auto">
            <a:xfrm>
              <a:off x="2631" y="3393"/>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790" name="Rectangle 151"/>
            <p:cNvSpPr>
              <a:spLocks noChangeArrowheads="1"/>
            </p:cNvSpPr>
            <p:nvPr/>
          </p:nvSpPr>
          <p:spPr bwMode="auto">
            <a:xfrm>
              <a:off x="2652" y="3393"/>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791" name="Rectangle 152"/>
            <p:cNvSpPr>
              <a:spLocks noChangeArrowheads="1"/>
            </p:cNvSpPr>
            <p:nvPr/>
          </p:nvSpPr>
          <p:spPr bwMode="auto">
            <a:xfrm>
              <a:off x="2705" y="3393"/>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792" name="Rectangle 153"/>
            <p:cNvSpPr>
              <a:spLocks noChangeArrowheads="1"/>
            </p:cNvSpPr>
            <p:nvPr/>
          </p:nvSpPr>
          <p:spPr bwMode="auto">
            <a:xfrm>
              <a:off x="2339" y="3495"/>
              <a:ext cx="49"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793" name="Rectangle 154"/>
            <p:cNvSpPr>
              <a:spLocks noChangeArrowheads="1"/>
            </p:cNvSpPr>
            <p:nvPr/>
          </p:nvSpPr>
          <p:spPr bwMode="auto">
            <a:xfrm>
              <a:off x="2385" y="3495"/>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p</a:t>
              </a:r>
              <a:endParaRPr lang="en-US"/>
            </a:p>
          </p:txBody>
        </p:sp>
        <p:sp>
          <p:nvSpPr>
            <p:cNvPr id="17794" name="Rectangle 155"/>
            <p:cNvSpPr>
              <a:spLocks noChangeArrowheads="1"/>
            </p:cNvSpPr>
            <p:nvPr/>
          </p:nvSpPr>
          <p:spPr bwMode="auto">
            <a:xfrm>
              <a:off x="2440" y="3495"/>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795" name="Rectangle 156"/>
            <p:cNvSpPr>
              <a:spLocks noChangeArrowheads="1"/>
            </p:cNvSpPr>
            <p:nvPr/>
          </p:nvSpPr>
          <p:spPr bwMode="auto">
            <a:xfrm>
              <a:off x="2490" y="3495"/>
              <a:ext cx="5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c</a:t>
              </a:r>
              <a:endParaRPr lang="en-US"/>
            </a:p>
          </p:txBody>
        </p:sp>
        <p:sp>
          <p:nvSpPr>
            <p:cNvPr id="17796" name="Rectangle 157"/>
            <p:cNvSpPr>
              <a:spLocks noChangeArrowheads="1"/>
            </p:cNvSpPr>
            <p:nvPr/>
          </p:nvSpPr>
          <p:spPr bwMode="auto">
            <a:xfrm>
              <a:off x="2539" y="3495"/>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797" name="Rectangle 158"/>
            <p:cNvSpPr>
              <a:spLocks noChangeArrowheads="1"/>
            </p:cNvSpPr>
            <p:nvPr/>
          </p:nvSpPr>
          <p:spPr bwMode="auto">
            <a:xfrm>
              <a:off x="2591" y="3495"/>
              <a:ext cx="5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c</a:t>
              </a:r>
              <a:endParaRPr lang="en-US"/>
            </a:p>
          </p:txBody>
        </p:sp>
        <p:sp>
          <p:nvSpPr>
            <p:cNvPr id="17798" name="Rectangle 159"/>
            <p:cNvSpPr>
              <a:spLocks noChangeArrowheads="1"/>
            </p:cNvSpPr>
            <p:nvPr/>
          </p:nvSpPr>
          <p:spPr bwMode="auto">
            <a:xfrm>
              <a:off x="2641" y="3495"/>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799" name="Rectangle 160"/>
            <p:cNvSpPr>
              <a:spLocks noChangeArrowheads="1"/>
            </p:cNvSpPr>
            <p:nvPr/>
          </p:nvSpPr>
          <p:spPr bwMode="auto">
            <a:xfrm>
              <a:off x="2676" y="3495"/>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800" name="Rectangle 161"/>
            <p:cNvSpPr>
              <a:spLocks noChangeArrowheads="1"/>
            </p:cNvSpPr>
            <p:nvPr/>
          </p:nvSpPr>
          <p:spPr bwMode="auto">
            <a:xfrm>
              <a:off x="2726" y="3495"/>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801" name="Rectangle 162"/>
            <p:cNvSpPr>
              <a:spLocks noChangeArrowheads="1"/>
            </p:cNvSpPr>
            <p:nvPr/>
          </p:nvSpPr>
          <p:spPr bwMode="auto">
            <a:xfrm>
              <a:off x="2761" y="3495"/>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802" name="Rectangle 163"/>
            <p:cNvSpPr>
              <a:spLocks noChangeArrowheads="1"/>
            </p:cNvSpPr>
            <p:nvPr/>
          </p:nvSpPr>
          <p:spPr bwMode="auto">
            <a:xfrm>
              <a:off x="2801" y="3495"/>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03" name="Rectangle 164"/>
            <p:cNvSpPr>
              <a:spLocks noChangeArrowheads="1"/>
            </p:cNvSpPr>
            <p:nvPr/>
          </p:nvSpPr>
          <p:spPr bwMode="auto">
            <a:xfrm>
              <a:off x="2339" y="359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04" name="Rectangle 165"/>
            <p:cNvSpPr>
              <a:spLocks noChangeArrowheads="1"/>
            </p:cNvSpPr>
            <p:nvPr/>
          </p:nvSpPr>
          <p:spPr bwMode="auto">
            <a:xfrm>
              <a:off x="2369" y="359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05" name="Rectangle 166"/>
            <p:cNvSpPr>
              <a:spLocks noChangeArrowheads="1"/>
            </p:cNvSpPr>
            <p:nvPr/>
          </p:nvSpPr>
          <p:spPr bwMode="auto">
            <a:xfrm>
              <a:off x="2399" y="359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06" name="Rectangle 167"/>
            <p:cNvSpPr>
              <a:spLocks noChangeArrowheads="1"/>
            </p:cNvSpPr>
            <p:nvPr/>
          </p:nvSpPr>
          <p:spPr bwMode="auto">
            <a:xfrm>
              <a:off x="2430" y="359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07" name="Rectangle 168"/>
            <p:cNvSpPr>
              <a:spLocks noChangeArrowheads="1"/>
            </p:cNvSpPr>
            <p:nvPr/>
          </p:nvSpPr>
          <p:spPr bwMode="auto">
            <a:xfrm>
              <a:off x="2460" y="3598"/>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808" name="Rectangle 169"/>
            <p:cNvSpPr>
              <a:spLocks noChangeArrowheads="1"/>
            </p:cNvSpPr>
            <p:nvPr/>
          </p:nvSpPr>
          <p:spPr bwMode="auto">
            <a:xfrm>
              <a:off x="2495" y="3598"/>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809" name="Rectangle 170"/>
            <p:cNvSpPr>
              <a:spLocks noChangeArrowheads="1"/>
            </p:cNvSpPr>
            <p:nvPr/>
          </p:nvSpPr>
          <p:spPr bwMode="auto">
            <a:xfrm>
              <a:off x="2530" y="3598"/>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810" name="Rectangle 171"/>
            <p:cNvSpPr>
              <a:spLocks noChangeArrowheads="1"/>
            </p:cNvSpPr>
            <p:nvPr/>
          </p:nvSpPr>
          <p:spPr bwMode="auto">
            <a:xfrm>
              <a:off x="2580" y="3598"/>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811" name="Rectangle 172"/>
            <p:cNvSpPr>
              <a:spLocks noChangeArrowheads="1"/>
            </p:cNvSpPr>
            <p:nvPr/>
          </p:nvSpPr>
          <p:spPr bwMode="auto">
            <a:xfrm>
              <a:off x="2661" y="3598"/>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812" name="Rectangle 173"/>
            <p:cNvSpPr>
              <a:spLocks noChangeArrowheads="1"/>
            </p:cNvSpPr>
            <p:nvPr/>
          </p:nvSpPr>
          <p:spPr bwMode="auto">
            <a:xfrm>
              <a:off x="1423" y="2595"/>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13" name="Rectangle 174"/>
            <p:cNvSpPr>
              <a:spLocks noChangeArrowheads="1"/>
            </p:cNvSpPr>
            <p:nvPr/>
          </p:nvSpPr>
          <p:spPr bwMode="auto">
            <a:xfrm>
              <a:off x="1453" y="2595"/>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14" name="Rectangle 175"/>
            <p:cNvSpPr>
              <a:spLocks noChangeArrowheads="1"/>
            </p:cNvSpPr>
            <p:nvPr/>
          </p:nvSpPr>
          <p:spPr bwMode="auto">
            <a:xfrm>
              <a:off x="1483" y="2595"/>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815" name="Rectangle 176"/>
            <p:cNvSpPr>
              <a:spLocks noChangeArrowheads="1"/>
            </p:cNvSpPr>
            <p:nvPr/>
          </p:nvSpPr>
          <p:spPr bwMode="auto">
            <a:xfrm>
              <a:off x="1505" y="2595"/>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816" name="Rectangle 177"/>
            <p:cNvSpPr>
              <a:spLocks noChangeArrowheads="1"/>
            </p:cNvSpPr>
            <p:nvPr/>
          </p:nvSpPr>
          <p:spPr bwMode="auto">
            <a:xfrm>
              <a:off x="1560" y="2595"/>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817" name="Rectangle 178"/>
            <p:cNvSpPr>
              <a:spLocks noChangeArrowheads="1"/>
            </p:cNvSpPr>
            <p:nvPr/>
          </p:nvSpPr>
          <p:spPr bwMode="auto">
            <a:xfrm>
              <a:off x="1614" y="2595"/>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18" name="Rectangle 179"/>
            <p:cNvSpPr>
              <a:spLocks noChangeArrowheads="1"/>
            </p:cNvSpPr>
            <p:nvPr/>
          </p:nvSpPr>
          <p:spPr bwMode="auto">
            <a:xfrm>
              <a:off x="1645" y="2595"/>
              <a:ext cx="6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819" name="Rectangle 180"/>
            <p:cNvSpPr>
              <a:spLocks noChangeArrowheads="1"/>
            </p:cNvSpPr>
            <p:nvPr/>
          </p:nvSpPr>
          <p:spPr bwMode="auto">
            <a:xfrm>
              <a:off x="1709" y="2595"/>
              <a:ext cx="70"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820" name="Rectangle 181"/>
            <p:cNvSpPr>
              <a:spLocks noChangeArrowheads="1"/>
            </p:cNvSpPr>
            <p:nvPr/>
          </p:nvSpPr>
          <p:spPr bwMode="auto">
            <a:xfrm>
              <a:off x="1774" y="2595"/>
              <a:ext cx="6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C</a:t>
              </a:r>
              <a:endParaRPr lang="en-US"/>
            </a:p>
          </p:txBody>
        </p:sp>
        <p:sp>
          <p:nvSpPr>
            <p:cNvPr id="17821" name="Rectangle 182"/>
            <p:cNvSpPr>
              <a:spLocks noChangeArrowheads="1"/>
            </p:cNvSpPr>
            <p:nvPr/>
          </p:nvSpPr>
          <p:spPr bwMode="auto">
            <a:xfrm>
              <a:off x="1423" y="2698"/>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822" name="Rectangle 183"/>
            <p:cNvSpPr>
              <a:spLocks noChangeArrowheads="1"/>
            </p:cNvSpPr>
            <p:nvPr/>
          </p:nvSpPr>
          <p:spPr bwMode="auto">
            <a:xfrm>
              <a:off x="1444" y="2698"/>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823" name="Rectangle 184"/>
            <p:cNvSpPr>
              <a:spLocks noChangeArrowheads="1"/>
            </p:cNvSpPr>
            <p:nvPr/>
          </p:nvSpPr>
          <p:spPr bwMode="auto">
            <a:xfrm>
              <a:off x="1497" y="2698"/>
              <a:ext cx="49"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824" name="Rectangle 185"/>
            <p:cNvSpPr>
              <a:spLocks noChangeArrowheads="1"/>
            </p:cNvSpPr>
            <p:nvPr/>
          </p:nvSpPr>
          <p:spPr bwMode="auto">
            <a:xfrm>
              <a:off x="1543" y="2698"/>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825" name="Rectangle 186"/>
            <p:cNvSpPr>
              <a:spLocks noChangeArrowheads="1"/>
            </p:cNvSpPr>
            <p:nvPr/>
          </p:nvSpPr>
          <p:spPr bwMode="auto">
            <a:xfrm>
              <a:off x="1583" y="2698"/>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826" name="Rectangle 187"/>
            <p:cNvSpPr>
              <a:spLocks noChangeArrowheads="1"/>
            </p:cNvSpPr>
            <p:nvPr/>
          </p:nvSpPr>
          <p:spPr bwMode="auto">
            <a:xfrm>
              <a:off x="1618" y="2698"/>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u</a:t>
              </a:r>
              <a:endParaRPr lang="en-US"/>
            </a:p>
          </p:txBody>
        </p:sp>
        <p:sp>
          <p:nvSpPr>
            <p:cNvPr id="17827" name="Rectangle 188"/>
            <p:cNvSpPr>
              <a:spLocks noChangeArrowheads="1"/>
            </p:cNvSpPr>
            <p:nvPr/>
          </p:nvSpPr>
          <p:spPr bwMode="auto">
            <a:xfrm>
              <a:off x="1671" y="2698"/>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828" name="Rectangle 189"/>
            <p:cNvSpPr>
              <a:spLocks noChangeArrowheads="1"/>
            </p:cNvSpPr>
            <p:nvPr/>
          </p:nvSpPr>
          <p:spPr bwMode="auto">
            <a:xfrm>
              <a:off x="1752" y="2698"/>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829" name="Rectangle 190"/>
            <p:cNvSpPr>
              <a:spLocks noChangeArrowheads="1"/>
            </p:cNvSpPr>
            <p:nvPr/>
          </p:nvSpPr>
          <p:spPr bwMode="auto">
            <a:xfrm>
              <a:off x="1804" y="2698"/>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830" name="Rectangle 191"/>
            <p:cNvSpPr>
              <a:spLocks noChangeArrowheads="1"/>
            </p:cNvSpPr>
            <p:nvPr/>
          </p:nvSpPr>
          <p:spPr bwMode="auto">
            <a:xfrm>
              <a:off x="1857" y="2698"/>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831" name="Rectangle 192"/>
            <p:cNvSpPr>
              <a:spLocks noChangeArrowheads="1"/>
            </p:cNvSpPr>
            <p:nvPr/>
          </p:nvSpPr>
          <p:spPr bwMode="auto">
            <a:xfrm>
              <a:off x="1897" y="269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32" name="Rectangle 193"/>
            <p:cNvSpPr>
              <a:spLocks noChangeArrowheads="1"/>
            </p:cNvSpPr>
            <p:nvPr/>
          </p:nvSpPr>
          <p:spPr bwMode="auto">
            <a:xfrm>
              <a:off x="1423" y="2800"/>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33" name="Rectangle 194"/>
            <p:cNvSpPr>
              <a:spLocks noChangeArrowheads="1"/>
            </p:cNvSpPr>
            <p:nvPr/>
          </p:nvSpPr>
          <p:spPr bwMode="auto">
            <a:xfrm>
              <a:off x="1453" y="2800"/>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34" name="Rectangle 195"/>
            <p:cNvSpPr>
              <a:spLocks noChangeArrowheads="1"/>
            </p:cNvSpPr>
            <p:nvPr/>
          </p:nvSpPr>
          <p:spPr bwMode="auto">
            <a:xfrm>
              <a:off x="1483" y="2800"/>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35" name="Rectangle 196"/>
            <p:cNvSpPr>
              <a:spLocks noChangeArrowheads="1"/>
            </p:cNvSpPr>
            <p:nvPr/>
          </p:nvSpPr>
          <p:spPr bwMode="auto">
            <a:xfrm>
              <a:off x="1513" y="2800"/>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836" name="Rectangle 197"/>
            <p:cNvSpPr>
              <a:spLocks noChangeArrowheads="1"/>
            </p:cNvSpPr>
            <p:nvPr/>
          </p:nvSpPr>
          <p:spPr bwMode="auto">
            <a:xfrm>
              <a:off x="1548" y="2800"/>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837" name="Rectangle 198"/>
            <p:cNvSpPr>
              <a:spLocks noChangeArrowheads="1"/>
            </p:cNvSpPr>
            <p:nvPr/>
          </p:nvSpPr>
          <p:spPr bwMode="auto">
            <a:xfrm>
              <a:off x="1583" y="2800"/>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838" name="Rectangle 199"/>
            <p:cNvSpPr>
              <a:spLocks noChangeArrowheads="1"/>
            </p:cNvSpPr>
            <p:nvPr/>
          </p:nvSpPr>
          <p:spPr bwMode="auto">
            <a:xfrm>
              <a:off x="1634" y="2800"/>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839" name="Rectangle 200"/>
            <p:cNvSpPr>
              <a:spLocks noChangeArrowheads="1"/>
            </p:cNvSpPr>
            <p:nvPr/>
          </p:nvSpPr>
          <p:spPr bwMode="auto">
            <a:xfrm>
              <a:off x="1715" y="2800"/>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840" name="Rectangle 201"/>
            <p:cNvSpPr>
              <a:spLocks noChangeArrowheads="1"/>
            </p:cNvSpPr>
            <p:nvPr/>
          </p:nvSpPr>
          <p:spPr bwMode="auto">
            <a:xfrm>
              <a:off x="4805" y="2534"/>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841" name="Rectangle 202"/>
            <p:cNvSpPr>
              <a:spLocks noChangeArrowheads="1"/>
            </p:cNvSpPr>
            <p:nvPr/>
          </p:nvSpPr>
          <p:spPr bwMode="auto">
            <a:xfrm>
              <a:off x="4836" y="2534"/>
              <a:ext cx="61"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842" name="Rectangle 203"/>
            <p:cNvSpPr>
              <a:spLocks noChangeArrowheads="1"/>
            </p:cNvSpPr>
            <p:nvPr/>
          </p:nvSpPr>
          <p:spPr bwMode="auto">
            <a:xfrm>
              <a:off x="4894" y="2534"/>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o</a:t>
              </a:r>
              <a:endParaRPr lang="en-US"/>
            </a:p>
          </p:txBody>
        </p:sp>
        <p:sp>
          <p:nvSpPr>
            <p:cNvPr id="17843" name="Rectangle 204"/>
            <p:cNvSpPr>
              <a:spLocks noChangeArrowheads="1"/>
            </p:cNvSpPr>
            <p:nvPr/>
          </p:nvSpPr>
          <p:spPr bwMode="auto">
            <a:xfrm>
              <a:off x="4948" y="2534"/>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p</a:t>
              </a:r>
              <a:endParaRPr lang="en-US"/>
            </a:p>
          </p:txBody>
        </p:sp>
        <p:sp>
          <p:nvSpPr>
            <p:cNvPr id="17844" name="Rectangle 205"/>
            <p:cNvSpPr>
              <a:spLocks noChangeArrowheads="1"/>
            </p:cNvSpPr>
            <p:nvPr/>
          </p:nvSpPr>
          <p:spPr bwMode="auto">
            <a:xfrm>
              <a:off x="5003" y="2534"/>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o</a:t>
              </a:r>
              <a:endParaRPr lang="en-US"/>
            </a:p>
          </p:txBody>
        </p:sp>
        <p:sp>
          <p:nvSpPr>
            <p:cNvPr id="17845" name="Rectangle 206"/>
            <p:cNvSpPr>
              <a:spLocks noChangeArrowheads="1"/>
            </p:cNvSpPr>
            <p:nvPr/>
          </p:nvSpPr>
          <p:spPr bwMode="auto">
            <a:xfrm>
              <a:off x="5057" y="2534"/>
              <a:ext cx="5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c</a:t>
              </a:r>
              <a:endParaRPr lang="en-US"/>
            </a:p>
          </p:txBody>
        </p:sp>
      </p:grpSp>
      <p:grpSp>
        <p:nvGrpSpPr>
          <p:cNvPr id="17413" name="Group 408"/>
          <p:cNvGrpSpPr>
            <a:grpSpLocks/>
          </p:cNvGrpSpPr>
          <p:nvPr/>
        </p:nvGrpSpPr>
        <p:grpSpPr bwMode="auto">
          <a:xfrm>
            <a:off x="1722438" y="1901825"/>
            <a:ext cx="6470650" cy="3179763"/>
            <a:chOff x="1325" y="1221"/>
            <a:chExt cx="4076" cy="2003"/>
          </a:xfrm>
        </p:grpSpPr>
        <p:sp>
          <p:nvSpPr>
            <p:cNvPr id="17446" name="Rectangle 208"/>
            <p:cNvSpPr>
              <a:spLocks noChangeArrowheads="1"/>
            </p:cNvSpPr>
            <p:nvPr/>
          </p:nvSpPr>
          <p:spPr bwMode="auto">
            <a:xfrm>
              <a:off x="5107" y="2534"/>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447" name="Rectangle 209"/>
            <p:cNvSpPr>
              <a:spLocks noChangeArrowheads="1"/>
            </p:cNvSpPr>
            <p:nvPr/>
          </p:nvSpPr>
          <p:spPr bwMode="auto">
            <a:xfrm>
              <a:off x="5159" y="2534"/>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448" name="Rectangle 210"/>
            <p:cNvSpPr>
              <a:spLocks noChangeArrowheads="1"/>
            </p:cNvSpPr>
            <p:nvPr/>
          </p:nvSpPr>
          <p:spPr bwMode="auto">
            <a:xfrm>
              <a:off x="5212" y="2534"/>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449" name="Rectangle 211"/>
            <p:cNvSpPr>
              <a:spLocks noChangeArrowheads="1"/>
            </p:cNvSpPr>
            <p:nvPr/>
          </p:nvSpPr>
          <p:spPr bwMode="auto">
            <a:xfrm>
              <a:off x="5252" y="2534"/>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450" name="Rectangle 212"/>
            <p:cNvSpPr>
              <a:spLocks noChangeArrowheads="1"/>
            </p:cNvSpPr>
            <p:nvPr/>
          </p:nvSpPr>
          <p:spPr bwMode="auto">
            <a:xfrm>
              <a:off x="5287" y="2534"/>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451" name="Rectangle 213"/>
            <p:cNvSpPr>
              <a:spLocks noChangeArrowheads="1"/>
            </p:cNvSpPr>
            <p:nvPr/>
          </p:nvSpPr>
          <p:spPr bwMode="auto">
            <a:xfrm>
              <a:off x="5308" y="2534"/>
              <a:ext cx="5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c</a:t>
              </a:r>
              <a:endParaRPr lang="en-US"/>
            </a:p>
          </p:txBody>
        </p:sp>
        <p:sp>
          <p:nvSpPr>
            <p:cNvPr id="17452" name="Rectangle 214"/>
            <p:cNvSpPr>
              <a:spLocks noChangeArrowheads="1"/>
            </p:cNvSpPr>
            <p:nvPr/>
          </p:nvSpPr>
          <p:spPr bwMode="auto">
            <a:xfrm>
              <a:off x="5358" y="2534"/>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53" name="Rectangle 215"/>
            <p:cNvSpPr>
              <a:spLocks noChangeArrowheads="1"/>
            </p:cNvSpPr>
            <p:nvPr/>
          </p:nvSpPr>
          <p:spPr bwMode="auto">
            <a:xfrm>
              <a:off x="4805" y="2636"/>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454" name="Rectangle 216"/>
            <p:cNvSpPr>
              <a:spLocks noChangeArrowheads="1"/>
            </p:cNvSpPr>
            <p:nvPr/>
          </p:nvSpPr>
          <p:spPr bwMode="auto">
            <a:xfrm>
              <a:off x="4856" y="2636"/>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455" name="Rectangle 217"/>
            <p:cNvSpPr>
              <a:spLocks noChangeArrowheads="1"/>
            </p:cNvSpPr>
            <p:nvPr/>
          </p:nvSpPr>
          <p:spPr bwMode="auto">
            <a:xfrm>
              <a:off x="4891" y="2636"/>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456" name="Rectangle 218"/>
            <p:cNvSpPr>
              <a:spLocks noChangeArrowheads="1"/>
            </p:cNvSpPr>
            <p:nvPr/>
          </p:nvSpPr>
          <p:spPr bwMode="auto">
            <a:xfrm>
              <a:off x="4941" y="2636"/>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457" name="Rectangle 219"/>
            <p:cNvSpPr>
              <a:spLocks noChangeArrowheads="1"/>
            </p:cNvSpPr>
            <p:nvPr/>
          </p:nvSpPr>
          <p:spPr bwMode="auto">
            <a:xfrm>
              <a:off x="5022" y="2636"/>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458" name="Rectangle 220"/>
            <p:cNvSpPr>
              <a:spLocks noChangeArrowheads="1"/>
            </p:cNvSpPr>
            <p:nvPr/>
          </p:nvSpPr>
          <p:spPr bwMode="auto">
            <a:xfrm>
              <a:off x="5074" y="2636"/>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59" name="Rectangle 221"/>
            <p:cNvSpPr>
              <a:spLocks noChangeArrowheads="1"/>
            </p:cNvSpPr>
            <p:nvPr/>
          </p:nvSpPr>
          <p:spPr bwMode="auto">
            <a:xfrm>
              <a:off x="5104" y="2636"/>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460" name="Rectangle 222"/>
            <p:cNvSpPr>
              <a:spLocks noChangeArrowheads="1"/>
            </p:cNvSpPr>
            <p:nvPr/>
          </p:nvSpPr>
          <p:spPr bwMode="auto">
            <a:xfrm>
              <a:off x="5154" y="2636"/>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461" name="Rectangle 223"/>
            <p:cNvSpPr>
              <a:spLocks noChangeArrowheads="1"/>
            </p:cNvSpPr>
            <p:nvPr/>
          </p:nvSpPr>
          <p:spPr bwMode="auto">
            <a:xfrm>
              <a:off x="5194" y="2636"/>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62" name="Rectangle 224"/>
            <p:cNvSpPr>
              <a:spLocks noChangeArrowheads="1"/>
            </p:cNvSpPr>
            <p:nvPr/>
          </p:nvSpPr>
          <p:spPr bwMode="auto">
            <a:xfrm>
              <a:off x="5224" y="2636"/>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463" name="Rectangle 225"/>
            <p:cNvSpPr>
              <a:spLocks noChangeArrowheads="1"/>
            </p:cNvSpPr>
            <p:nvPr/>
          </p:nvSpPr>
          <p:spPr bwMode="auto">
            <a:xfrm>
              <a:off x="5264" y="2636"/>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h</a:t>
              </a:r>
              <a:endParaRPr lang="en-US"/>
            </a:p>
          </p:txBody>
        </p:sp>
        <p:sp>
          <p:nvSpPr>
            <p:cNvPr id="17464" name="Rectangle 226"/>
            <p:cNvSpPr>
              <a:spLocks noChangeArrowheads="1"/>
            </p:cNvSpPr>
            <p:nvPr/>
          </p:nvSpPr>
          <p:spPr bwMode="auto">
            <a:xfrm>
              <a:off x="5317" y="2636"/>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465" name="Rectangle 227"/>
            <p:cNvSpPr>
              <a:spLocks noChangeArrowheads="1"/>
            </p:cNvSpPr>
            <p:nvPr/>
          </p:nvSpPr>
          <p:spPr bwMode="auto">
            <a:xfrm>
              <a:off x="5369" y="2636"/>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66" name="Rectangle 228"/>
            <p:cNvSpPr>
              <a:spLocks noChangeArrowheads="1"/>
            </p:cNvSpPr>
            <p:nvPr/>
          </p:nvSpPr>
          <p:spPr bwMode="auto">
            <a:xfrm>
              <a:off x="4805" y="2739"/>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67" name="Rectangle 229"/>
            <p:cNvSpPr>
              <a:spLocks noChangeArrowheads="1"/>
            </p:cNvSpPr>
            <p:nvPr/>
          </p:nvSpPr>
          <p:spPr bwMode="auto">
            <a:xfrm>
              <a:off x="4836" y="2739"/>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l</a:t>
              </a:r>
              <a:endParaRPr lang="en-US"/>
            </a:p>
          </p:txBody>
        </p:sp>
        <p:sp>
          <p:nvSpPr>
            <p:cNvPr id="17468" name="Rectangle 230"/>
            <p:cNvSpPr>
              <a:spLocks noChangeArrowheads="1"/>
            </p:cNvSpPr>
            <p:nvPr/>
          </p:nvSpPr>
          <p:spPr bwMode="auto">
            <a:xfrm>
              <a:off x="4857" y="2739"/>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469" name="Rectangle 231"/>
            <p:cNvSpPr>
              <a:spLocks noChangeArrowheads="1"/>
            </p:cNvSpPr>
            <p:nvPr/>
          </p:nvSpPr>
          <p:spPr bwMode="auto">
            <a:xfrm>
              <a:off x="4907" y="2739"/>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470" name="Rectangle 232"/>
            <p:cNvSpPr>
              <a:spLocks noChangeArrowheads="1"/>
            </p:cNvSpPr>
            <p:nvPr/>
          </p:nvSpPr>
          <p:spPr bwMode="auto">
            <a:xfrm>
              <a:off x="4960" y="2739"/>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d</a:t>
              </a:r>
              <a:endParaRPr lang="en-US"/>
            </a:p>
          </p:txBody>
        </p:sp>
        <p:sp>
          <p:nvSpPr>
            <p:cNvPr id="17471" name="Rectangle 233"/>
            <p:cNvSpPr>
              <a:spLocks noChangeArrowheads="1"/>
            </p:cNvSpPr>
            <p:nvPr/>
          </p:nvSpPr>
          <p:spPr bwMode="auto">
            <a:xfrm>
              <a:off x="5014" y="2739"/>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472" name="Rectangle 234"/>
            <p:cNvSpPr>
              <a:spLocks noChangeArrowheads="1"/>
            </p:cNvSpPr>
            <p:nvPr/>
          </p:nvSpPr>
          <p:spPr bwMode="auto">
            <a:xfrm>
              <a:off x="5036" y="2739"/>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473" name="Rectangle 235"/>
            <p:cNvSpPr>
              <a:spLocks noChangeArrowheads="1"/>
            </p:cNvSpPr>
            <p:nvPr/>
          </p:nvSpPr>
          <p:spPr bwMode="auto">
            <a:xfrm>
              <a:off x="5089" y="2739"/>
              <a:ext cx="59"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g</a:t>
              </a:r>
              <a:endParaRPr lang="en-US"/>
            </a:p>
          </p:txBody>
        </p:sp>
        <p:sp>
          <p:nvSpPr>
            <p:cNvPr id="17474" name="Rectangle 236"/>
            <p:cNvSpPr>
              <a:spLocks noChangeArrowheads="1"/>
            </p:cNvSpPr>
            <p:nvPr/>
          </p:nvSpPr>
          <p:spPr bwMode="auto">
            <a:xfrm>
              <a:off x="5144" y="2739"/>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75" name="Rectangle 237"/>
            <p:cNvSpPr>
              <a:spLocks noChangeArrowheads="1"/>
            </p:cNvSpPr>
            <p:nvPr/>
          </p:nvSpPr>
          <p:spPr bwMode="auto">
            <a:xfrm>
              <a:off x="5174" y="2739"/>
              <a:ext cx="49"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s</a:t>
              </a:r>
              <a:endParaRPr lang="en-US"/>
            </a:p>
          </p:txBody>
        </p:sp>
        <p:sp>
          <p:nvSpPr>
            <p:cNvPr id="17476" name="Rectangle 238"/>
            <p:cNvSpPr>
              <a:spLocks noChangeArrowheads="1"/>
            </p:cNvSpPr>
            <p:nvPr/>
          </p:nvSpPr>
          <p:spPr bwMode="auto">
            <a:xfrm>
              <a:off x="5220" y="2739"/>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477" name="Rectangle 239"/>
            <p:cNvSpPr>
              <a:spLocks noChangeArrowheads="1"/>
            </p:cNvSpPr>
            <p:nvPr/>
          </p:nvSpPr>
          <p:spPr bwMode="auto">
            <a:xfrm>
              <a:off x="5242" y="2739"/>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478" name="Rectangle 240"/>
            <p:cNvSpPr>
              <a:spLocks noChangeArrowheads="1"/>
            </p:cNvSpPr>
            <p:nvPr/>
          </p:nvSpPr>
          <p:spPr bwMode="auto">
            <a:xfrm>
              <a:off x="5282" y="2739"/>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479" name="Rectangle 241"/>
            <p:cNvSpPr>
              <a:spLocks noChangeArrowheads="1"/>
            </p:cNvSpPr>
            <p:nvPr/>
          </p:nvSpPr>
          <p:spPr bwMode="auto">
            <a:xfrm>
              <a:off x="4544" y="205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80" name="Rectangle 242"/>
            <p:cNvSpPr>
              <a:spLocks noChangeArrowheads="1"/>
            </p:cNvSpPr>
            <p:nvPr/>
          </p:nvSpPr>
          <p:spPr bwMode="auto">
            <a:xfrm>
              <a:off x="4574" y="205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81" name="Rectangle 243"/>
            <p:cNvSpPr>
              <a:spLocks noChangeArrowheads="1"/>
            </p:cNvSpPr>
            <p:nvPr/>
          </p:nvSpPr>
          <p:spPr bwMode="auto">
            <a:xfrm>
              <a:off x="4604" y="205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82" name="Rectangle 244"/>
            <p:cNvSpPr>
              <a:spLocks noChangeArrowheads="1"/>
            </p:cNvSpPr>
            <p:nvPr/>
          </p:nvSpPr>
          <p:spPr bwMode="auto">
            <a:xfrm>
              <a:off x="4634" y="205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83" name="Rectangle 245"/>
            <p:cNvSpPr>
              <a:spLocks noChangeArrowheads="1"/>
            </p:cNvSpPr>
            <p:nvPr/>
          </p:nvSpPr>
          <p:spPr bwMode="auto">
            <a:xfrm>
              <a:off x="4664" y="2058"/>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484" name="Rectangle 246"/>
            <p:cNvSpPr>
              <a:spLocks noChangeArrowheads="1"/>
            </p:cNvSpPr>
            <p:nvPr/>
          </p:nvSpPr>
          <p:spPr bwMode="auto">
            <a:xfrm>
              <a:off x="4694" y="2058"/>
              <a:ext cx="61"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485" name="Rectangle 247"/>
            <p:cNvSpPr>
              <a:spLocks noChangeArrowheads="1"/>
            </p:cNvSpPr>
            <p:nvPr/>
          </p:nvSpPr>
          <p:spPr bwMode="auto">
            <a:xfrm>
              <a:off x="4752" y="2058"/>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486" name="Rectangle 248"/>
            <p:cNvSpPr>
              <a:spLocks noChangeArrowheads="1"/>
            </p:cNvSpPr>
            <p:nvPr/>
          </p:nvSpPr>
          <p:spPr bwMode="auto">
            <a:xfrm>
              <a:off x="4774" y="2058"/>
              <a:ext cx="4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t</a:t>
              </a:r>
              <a:endParaRPr lang="en-US"/>
            </a:p>
          </p:txBody>
        </p:sp>
        <p:sp>
          <p:nvSpPr>
            <p:cNvPr id="17487" name="Rectangle 249"/>
            <p:cNvSpPr>
              <a:spLocks noChangeArrowheads="1"/>
            </p:cNvSpPr>
            <p:nvPr/>
          </p:nvSpPr>
          <p:spPr bwMode="auto">
            <a:xfrm>
              <a:off x="4814" y="2058"/>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488" name="Rectangle 250"/>
            <p:cNvSpPr>
              <a:spLocks noChangeArrowheads="1"/>
            </p:cNvSpPr>
            <p:nvPr/>
          </p:nvSpPr>
          <p:spPr bwMode="auto">
            <a:xfrm>
              <a:off x="4864" y="2058"/>
              <a:ext cx="5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n</a:t>
              </a:r>
              <a:endParaRPr lang="en-US"/>
            </a:p>
          </p:txBody>
        </p:sp>
        <p:sp>
          <p:nvSpPr>
            <p:cNvPr id="17489" name="Rectangle 251"/>
            <p:cNvSpPr>
              <a:spLocks noChangeArrowheads="1"/>
            </p:cNvSpPr>
            <p:nvPr/>
          </p:nvSpPr>
          <p:spPr bwMode="auto">
            <a:xfrm>
              <a:off x="4544" y="2161"/>
              <a:ext cx="59"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b</a:t>
              </a:r>
              <a:endParaRPr lang="en-US"/>
            </a:p>
          </p:txBody>
        </p:sp>
        <p:sp>
          <p:nvSpPr>
            <p:cNvPr id="17490" name="Rectangle 252"/>
            <p:cNvSpPr>
              <a:spLocks noChangeArrowheads="1"/>
            </p:cNvSpPr>
            <p:nvPr/>
          </p:nvSpPr>
          <p:spPr bwMode="auto">
            <a:xfrm>
              <a:off x="4599" y="2161"/>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o</a:t>
              </a:r>
              <a:endParaRPr lang="en-US"/>
            </a:p>
          </p:txBody>
        </p:sp>
        <p:sp>
          <p:nvSpPr>
            <p:cNvPr id="17491" name="Rectangle 253"/>
            <p:cNvSpPr>
              <a:spLocks noChangeArrowheads="1"/>
            </p:cNvSpPr>
            <p:nvPr/>
          </p:nvSpPr>
          <p:spPr bwMode="auto">
            <a:xfrm>
              <a:off x="4654" y="2161"/>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d</a:t>
              </a:r>
              <a:endParaRPr lang="en-US"/>
            </a:p>
          </p:txBody>
        </p:sp>
        <p:sp>
          <p:nvSpPr>
            <p:cNvPr id="17492" name="Rectangle 254"/>
            <p:cNvSpPr>
              <a:spLocks noChangeArrowheads="1"/>
            </p:cNvSpPr>
            <p:nvPr/>
          </p:nvSpPr>
          <p:spPr bwMode="auto">
            <a:xfrm>
              <a:off x="4708" y="2161"/>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y</a:t>
              </a:r>
              <a:endParaRPr lang="en-US"/>
            </a:p>
          </p:txBody>
        </p:sp>
        <p:sp>
          <p:nvSpPr>
            <p:cNvPr id="17493" name="Rectangle 255"/>
            <p:cNvSpPr>
              <a:spLocks noChangeArrowheads="1"/>
            </p:cNvSpPr>
            <p:nvPr/>
          </p:nvSpPr>
          <p:spPr bwMode="auto">
            <a:xfrm>
              <a:off x="4760" y="2161"/>
              <a:ext cx="3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t>
              </a:r>
              <a:endParaRPr lang="en-US"/>
            </a:p>
          </p:txBody>
        </p:sp>
        <p:sp>
          <p:nvSpPr>
            <p:cNvPr id="17494" name="Rectangle 256"/>
            <p:cNvSpPr>
              <a:spLocks noChangeArrowheads="1"/>
            </p:cNvSpPr>
            <p:nvPr/>
          </p:nvSpPr>
          <p:spPr bwMode="auto">
            <a:xfrm>
              <a:off x="4794" y="2161"/>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495" name="Rectangle 257"/>
            <p:cNvSpPr>
              <a:spLocks noChangeArrowheads="1"/>
            </p:cNvSpPr>
            <p:nvPr/>
          </p:nvSpPr>
          <p:spPr bwMode="auto">
            <a:xfrm>
              <a:off x="4829" y="2161"/>
              <a:ext cx="2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i</a:t>
              </a:r>
              <a:endParaRPr lang="en-US"/>
            </a:p>
          </p:txBody>
        </p:sp>
        <p:sp>
          <p:nvSpPr>
            <p:cNvPr id="17496" name="Rectangle 258"/>
            <p:cNvSpPr>
              <a:spLocks noChangeArrowheads="1"/>
            </p:cNvSpPr>
            <p:nvPr/>
          </p:nvSpPr>
          <p:spPr bwMode="auto">
            <a:xfrm>
              <a:off x="4851" y="2161"/>
              <a:ext cx="51"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x</a:t>
              </a:r>
              <a:endParaRPr lang="en-US"/>
            </a:p>
          </p:txBody>
        </p:sp>
        <p:sp>
          <p:nvSpPr>
            <p:cNvPr id="17497" name="Rectangle 259"/>
            <p:cNvSpPr>
              <a:spLocks noChangeArrowheads="1"/>
            </p:cNvSpPr>
            <p:nvPr/>
          </p:nvSpPr>
          <p:spPr bwMode="auto">
            <a:xfrm>
              <a:off x="4899" y="2161"/>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498" name="Rectangle 260"/>
            <p:cNvSpPr>
              <a:spLocks noChangeArrowheads="1"/>
            </p:cNvSpPr>
            <p:nvPr/>
          </p:nvSpPr>
          <p:spPr bwMode="auto">
            <a:xfrm>
              <a:off x="4951" y="2161"/>
              <a:ext cx="58"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d</a:t>
              </a:r>
              <a:endParaRPr lang="en-US"/>
            </a:p>
          </p:txBody>
        </p:sp>
        <p:sp>
          <p:nvSpPr>
            <p:cNvPr id="17499" name="Rectangle 261"/>
            <p:cNvSpPr>
              <a:spLocks noChangeArrowheads="1"/>
            </p:cNvSpPr>
            <p:nvPr/>
          </p:nvSpPr>
          <p:spPr bwMode="auto">
            <a:xfrm>
              <a:off x="5005" y="2161"/>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500" name="Rectangle 262"/>
            <p:cNvSpPr>
              <a:spLocks noChangeArrowheads="1"/>
            </p:cNvSpPr>
            <p:nvPr/>
          </p:nvSpPr>
          <p:spPr bwMode="auto">
            <a:xfrm>
              <a:off x="4544" y="2264"/>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501" name="Rectangle 263"/>
            <p:cNvSpPr>
              <a:spLocks noChangeArrowheads="1"/>
            </p:cNvSpPr>
            <p:nvPr/>
          </p:nvSpPr>
          <p:spPr bwMode="auto">
            <a:xfrm>
              <a:off x="4574" y="2264"/>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502" name="Rectangle 264"/>
            <p:cNvSpPr>
              <a:spLocks noChangeArrowheads="1"/>
            </p:cNvSpPr>
            <p:nvPr/>
          </p:nvSpPr>
          <p:spPr bwMode="auto">
            <a:xfrm>
              <a:off x="4604" y="2264"/>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503" name="Rectangle 265"/>
            <p:cNvSpPr>
              <a:spLocks noChangeArrowheads="1"/>
            </p:cNvSpPr>
            <p:nvPr/>
          </p:nvSpPr>
          <p:spPr bwMode="auto">
            <a:xfrm>
              <a:off x="4634" y="2264"/>
              <a:ext cx="32"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 </a:t>
              </a:r>
              <a:endParaRPr lang="en-US"/>
            </a:p>
          </p:txBody>
        </p:sp>
        <p:sp>
          <p:nvSpPr>
            <p:cNvPr id="17504" name="Rectangle 266"/>
            <p:cNvSpPr>
              <a:spLocks noChangeArrowheads="1"/>
            </p:cNvSpPr>
            <p:nvPr/>
          </p:nvSpPr>
          <p:spPr bwMode="auto">
            <a:xfrm>
              <a:off x="4664" y="2264"/>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f</a:t>
              </a:r>
              <a:endParaRPr lang="en-US"/>
            </a:p>
          </p:txBody>
        </p:sp>
        <p:sp>
          <p:nvSpPr>
            <p:cNvPr id="17505" name="Rectangle 267"/>
            <p:cNvSpPr>
              <a:spLocks noChangeArrowheads="1"/>
            </p:cNvSpPr>
            <p:nvPr/>
          </p:nvSpPr>
          <p:spPr bwMode="auto">
            <a:xfrm>
              <a:off x="4699" y="2264"/>
              <a:ext cx="37"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r</a:t>
              </a:r>
              <a:endParaRPr lang="en-US"/>
            </a:p>
          </p:txBody>
        </p:sp>
        <p:sp>
          <p:nvSpPr>
            <p:cNvPr id="17506" name="Rectangle 268"/>
            <p:cNvSpPr>
              <a:spLocks noChangeArrowheads="1"/>
            </p:cNvSpPr>
            <p:nvPr/>
          </p:nvSpPr>
          <p:spPr bwMode="auto">
            <a:xfrm>
              <a:off x="4734" y="2264"/>
              <a:ext cx="53"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a</a:t>
              </a:r>
              <a:endParaRPr lang="en-US"/>
            </a:p>
          </p:txBody>
        </p:sp>
        <p:sp>
          <p:nvSpPr>
            <p:cNvPr id="17507" name="Rectangle 269"/>
            <p:cNvSpPr>
              <a:spLocks noChangeArrowheads="1"/>
            </p:cNvSpPr>
            <p:nvPr/>
          </p:nvSpPr>
          <p:spPr bwMode="auto">
            <a:xfrm>
              <a:off x="4785" y="2264"/>
              <a:ext cx="86"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m</a:t>
              </a:r>
              <a:endParaRPr lang="en-US"/>
            </a:p>
          </p:txBody>
        </p:sp>
        <p:sp>
          <p:nvSpPr>
            <p:cNvPr id="17508" name="Rectangle 270"/>
            <p:cNvSpPr>
              <a:spLocks noChangeArrowheads="1"/>
            </p:cNvSpPr>
            <p:nvPr/>
          </p:nvSpPr>
          <p:spPr bwMode="auto">
            <a:xfrm>
              <a:off x="4865" y="2264"/>
              <a:ext cx="55" cy="104"/>
            </a:xfrm>
            <a:prstGeom prst="rect">
              <a:avLst/>
            </a:prstGeom>
            <a:noFill/>
            <a:ln w="9525">
              <a:noFill/>
              <a:miter lim="800000"/>
              <a:headEnd/>
              <a:tailEnd/>
            </a:ln>
          </p:spPr>
          <p:txBody>
            <a:bodyPr wrap="none" lIns="0" tIns="0" rIns="0" bIns="0">
              <a:prstTxWarp prst="textNoShape">
                <a:avLst/>
              </a:prstTxWarp>
              <a:spAutoFit/>
            </a:bodyPr>
            <a:lstStyle/>
            <a:p>
              <a:r>
                <a:rPr lang="en-US" b="0">
                  <a:solidFill>
                    <a:srgbClr val="000000"/>
                  </a:solidFill>
                  <a:latin typeface="Geneva" charset="0"/>
                </a:rPr>
                <a:t>e</a:t>
              </a:r>
              <a:endParaRPr lang="en-US"/>
            </a:p>
          </p:txBody>
        </p:sp>
        <p:sp>
          <p:nvSpPr>
            <p:cNvPr id="17509" name="Freeform 271"/>
            <p:cNvSpPr>
              <a:spLocks/>
            </p:cNvSpPr>
            <p:nvPr/>
          </p:nvSpPr>
          <p:spPr bwMode="auto">
            <a:xfrm>
              <a:off x="4543" y="1407"/>
              <a:ext cx="102" cy="96"/>
            </a:xfrm>
            <a:custGeom>
              <a:avLst/>
              <a:gdLst>
                <a:gd name="T0" fmla="*/ 45 w 102"/>
                <a:gd name="T1" fmla="*/ 96 h 96"/>
                <a:gd name="T2" fmla="*/ 36 w 102"/>
                <a:gd name="T3" fmla="*/ 94 h 96"/>
                <a:gd name="T4" fmla="*/ 27 w 102"/>
                <a:gd name="T5" fmla="*/ 90 h 96"/>
                <a:gd name="T6" fmla="*/ 18 w 102"/>
                <a:gd name="T7" fmla="*/ 85 h 96"/>
                <a:gd name="T8" fmla="*/ 11 w 102"/>
                <a:gd name="T9" fmla="*/ 78 h 96"/>
                <a:gd name="T10" fmla="*/ 6 w 102"/>
                <a:gd name="T11" fmla="*/ 71 h 96"/>
                <a:gd name="T12" fmla="*/ 2 w 102"/>
                <a:gd name="T13" fmla="*/ 62 h 96"/>
                <a:gd name="T14" fmla="*/ 0 w 102"/>
                <a:gd name="T15" fmla="*/ 53 h 96"/>
                <a:gd name="T16" fmla="*/ 0 w 102"/>
                <a:gd name="T17" fmla="*/ 43 h 96"/>
                <a:gd name="T18" fmla="*/ 2 w 102"/>
                <a:gd name="T19" fmla="*/ 34 h 96"/>
                <a:gd name="T20" fmla="*/ 6 w 102"/>
                <a:gd name="T21" fmla="*/ 25 h 96"/>
                <a:gd name="T22" fmla="*/ 11 w 102"/>
                <a:gd name="T23" fmla="*/ 17 h 96"/>
                <a:gd name="T24" fmla="*/ 18 w 102"/>
                <a:gd name="T25" fmla="*/ 11 h 96"/>
                <a:gd name="T26" fmla="*/ 27 w 102"/>
                <a:gd name="T27" fmla="*/ 6 h 96"/>
                <a:gd name="T28" fmla="*/ 36 w 102"/>
                <a:gd name="T29" fmla="*/ 2 h 96"/>
                <a:gd name="T30" fmla="*/ 45 w 102"/>
                <a:gd name="T31" fmla="*/ 0 h 96"/>
                <a:gd name="T32" fmla="*/ 56 w 102"/>
                <a:gd name="T33" fmla="*/ 0 h 96"/>
                <a:gd name="T34" fmla="*/ 66 w 102"/>
                <a:gd name="T35" fmla="*/ 2 h 96"/>
                <a:gd name="T36" fmla="*/ 75 w 102"/>
                <a:gd name="T37" fmla="*/ 6 h 96"/>
                <a:gd name="T38" fmla="*/ 83 w 102"/>
                <a:gd name="T39" fmla="*/ 11 h 96"/>
                <a:gd name="T40" fmla="*/ 90 w 102"/>
                <a:gd name="T41" fmla="*/ 17 h 96"/>
                <a:gd name="T42" fmla="*/ 95 w 102"/>
                <a:gd name="T43" fmla="*/ 25 h 96"/>
                <a:gd name="T44" fmla="*/ 99 w 102"/>
                <a:gd name="T45" fmla="*/ 34 h 96"/>
                <a:gd name="T46" fmla="*/ 101 w 102"/>
                <a:gd name="T47" fmla="*/ 43 h 96"/>
                <a:gd name="T48" fmla="*/ 101 w 102"/>
                <a:gd name="T49" fmla="*/ 53 h 96"/>
                <a:gd name="T50" fmla="*/ 99 w 102"/>
                <a:gd name="T51" fmla="*/ 62 h 96"/>
                <a:gd name="T52" fmla="*/ 95 w 102"/>
                <a:gd name="T53" fmla="*/ 71 h 96"/>
                <a:gd name="T54" fmla="*/ 90 w 102"/>
                <a:gd name="T55" fmla="*/ 78 h 96"/>
                <a:gd name="T56" fmla="*/ 83 w 102"/>
                <a:gd name="T57" fmla="*/ 85 h 96"/>
                <a:gd name="T58" fmla="*/ 75 w 102"/>
                <a:gd name="T59" fmla="*/ 90 h 96"/>
                <a:gd name="T60" fmla="*/ 66 w 102"/>
                <a:gd name="T61" fmla="*/ 94 h 96"/>
                <a:gd name="T62" fmla="*/ 56 w 102"/>
                <a:gd name="T63" fmla="*/ 96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2"/>
                <a:gd name="T97" fmla="*/ 0 h 96"/>
                <a:gd name="T98" fmla="*/ 102 w 102"/>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2" h="96">
                  <a:moveTo>
                    <a:pt x="51" y="96"/>
                  </a:moveTo>
                  <a:lnTo>
                    <a:pt x="45" y="96"/>
                  </a:lnTo>
                  <a:lnTo>
                    <a:pt x="40" y="95"/>
                  </a:lnTo>
                  <a:lnTo>
                    <a:pt x="36" y="94"/>
                  </a:lnTo>
                  <a:lnTo>
                    <a:pt x="31" y="92"/>
                  </a:lnTo>
                  <a:lnTo>
                    <a:pt x="27" y="90"/>
                  </a:lnTo>
                  <a:lnTo>
                    <a:pt x="22" y="88"/>
                  </a:lnTo>
                  <a:lnTo>
                    <a:pt x="18" y="85"/>
                  </a:lnTo>
                  <a:lnTo>
                    <a:pt x="15" y="82"/>
                  </a:lnTo>
                  <a:lnTo>
                    <a:pt x="11" y="78"/>
                  </a:lnTo>
                  <a:lnTo>
                    <a:pt x="8" y="75"/>
                  </a:lnTo>
                  <a:lnTo>
                    <a:pt x="6" y="71"/>
                  </a:lnTo>
                  <a:lnTo>
                    <a:pt x="4" y="67"/>
                  </a:lnTo>
                  <a:lnTo>
                    <a:pt x="2" y="62"/>
                  </a:lnTo>
                  <a:lnTo>
                    <a:pt x="1" y="57"/>
                  </a:lnTo>
                  <a:lnTo>
                    <a:pt x="0" y="53"/>
                  </a:lnTo>
                  <a:lnTo>
                    <a:pt x="0" y="48"/>
                  </a:lnTo>
                  <a:lnTo>
                    <a:pt x="0" y="43"/>
                  </a:lnTo>
                  <a:lnTo>
                    <a:pt x="1" y="38"/>
                  </a:lnTo>
                  <a:lnTo>
                    <a:pt x="2" y="34"/>
                  </a:lnTo>
                  <a:lnTo>
                    <a:pt x="4" y="29"/>
                  </a:lnTo>
                  <a:lnTo>
                    <a:pt x="6" y="25"/>
                  </a:lnTo>
                  <a:lnTo>
                    <a:pt x="8" y="21"/>
                  </a:lnTo>
                  <a:lnTo>
                    <a:pt x="11" y="17"/>
                  </a:lnTo>
                  <a:lnTo>
                    <a:pt x="15" y="14"/>
                  </a:lnTo>
                  <a:lnTo>
                    <a:pt x="18" y="11"/>
                  </a:lnTo>
                  <a:lnTo>
                    <a:pt x="22" y="8"/>
                  </a:lnTo>
                  <a:lnTo>
                    <a:pt x="27" y="6"/>
                  </a:lnTo>
                  <a:lnTo>
                    <a:pt x="31" y="4"/>
                  </a:lnTo>
                  <a:lnTo>
                    <a:pt x="36" y="2"/>
                  </a:lnTo>
                  <a:lnTo>
                    <a:pt x="40" y="1"/>
                  </a:lnTo>
                  <a:lnTo>
                    <a:pt x="45" y="0"/>
                  </a:lnTo>
                  <a:lnTo>
                    <a:pt x="51" y="0"/>
                  </a:lnTo>
                  <a:lnTo>
                    <a:pt x="56" y="0"/>
                  </a:lnTo>
                  <a:lnTo>
                    <a:pt x="61" y="1"/>
                  </a:lnTo>
                  <a:lnTo>
                    <a:pt x="66" y="2"/>
                  </a:lnTo>
                  <a:lnTo>
                    <a:pt x="71" y="4"/>
                  </a:lnTo>
                  <a:lnTo>
                    <a:pt x="75" y="6"/>
                  </a:lnTo>
                  <a:lnTo>
                    <a:pt x="79" y="8"/>
                  </a:lnTo>
                  <a:lnTo>
                    <a:pt x="83" y="11"/>
                  </a:lnTo>
                  <a:lnTo>
                    <a:pt x="87" y="14"/>
                  </a:lnTo>
                  <a:lnTo>
                    <a:pt x="90" y="17"/>
                  </a:lnTo>
                  <a:lnTo>
                    <a:pt x="93" y="21"/>
                  </a:lnTo>
                  <a:lnTo>
                    <a:pt x="95" y="25"/>
                  </a:lnTo>
                  <a:lnTo>
                    <a:pt x="98" y="29"/>
                  </a:lnTo>
                  <a:lnTo>
                    <a:pt x="99" y="34"/>
                  </a:lnTo>
                  <a:lnTo>
                    <a:pt x="100" y="38"/>
                  </a:lnTo>
                  <a:lnTo>
                    <a:pt x="101" y="43"/>
                  </a:lnTo>
                  <a:lnTo>
                    <a:pt x="102" y="48"/>
                  </a:lnTo>
                  <a:lnTo>
                    <a:pt x="101" y="53"/>
                  </a:lnTo>
                  <a:lnTo>
                    <a:pt x="100" y="57"/>
                  </a:lnTo>
                  <a:lnTo>
                    <a:pt x="99" y="62"/>
                  </a:lnTo>
                  <a:lnTo>
                    <a:pt x="98" y="67"/>
                  </a:lnTo>
                  <a:lnTo>
                    <a:pt x="95" y="71"/>
                  </a:lnTo>
                  <a:lnTo>
                    <a:pt x="93" y="75"/>
                  </a:lnTo>
                  <a:lnTo>
                    <a:pt x="90" y="78"/>
                  </a:lnTo>
                  <a:lnTo>
                    <a:pt x="87" y="82"/>
                  </a:lnTo>
                  <a:lnTo>
                    <a:pt x="83" y="85"/>
                  </a:lnTo>
                  <a:lnTo>
                    <a:pt x="79" y="88"/>
                  </a:lnTo>
                  <a:lnTo>
                    <a:pt x="75" y="90"/>
                  </a:lnTo>
                  <a:lnTo>
                    <a:pt x="71" y="92"/>
                  </a:lnTo>
                  <a:lnTo>
                    <a:pt x="66" y="94"/>
                  </a:lnTo>
                  <a:lnTo>
                    <a:pt x="61" y="95"/>
                  </a:lnTo>
                  <a:lnTo>
                    <a:pt x="56" y="96"/>
                  </a:lnTo>
                  <a:lnTo>
                    <a:pt x="51" y="96"/>
                  </a:lnTo>
                  <a:close/>
                </a:path>
              </a:pathLst>
            </a:custGeom>
            <a:solidFill>
              <a:srgbClr val="DEDDDD"/>
            </a:solidFill>
            <a:ln w="9525">
              <a:noFill/>
              <a:round/>
              <a:headEnd/>
              <a:tailEnd/>
            </a:ln>
          </p:spPr>
          <p:txBody>
            <a:bodyPr>
              <a:prstTxWarp prst="textNoShape">
                <a:avLst/>
              </a:prstTxWarp>
            </a:bodyPr>
            <a:lstStyle/>
            <a:p>
              <a:endParaRPr lang="en-US"/>
            </a:p>
          </p:txBody>
        </p:sp>
        <p:sp>
          <p:nvSpPr>
            <p:cNvPr id="17510" name="Freeform 272"/>
            <p:cNvSpPr>
              <a:spLocks/>
            </p:cNvSpPr>
            <p:nvPr/>
          </p:nvSpPr>
          <p:spPr bwMode="auto">
            <a:xfrm>
              <a:off x="4560" y="1413"/>
              <a:ext cx="49" cy="76"/>
            </a:xfrm>
            <a:custGeom>
              <a:avLst/>
              <a:gdLst>
                <a:gd name="T0" fmla="*/ 13 w 49"/>
                <a:gd name="T1" fmla="*/ 5 h 76"/>
                <a:gd name="T2" fmla="*/ 10 w 49"/>
                <a:gd name="T3" fmla="*/ 10 h 76"/>
                <a:gd name="T4" fmla="*/ 4 w 49"/>
                <a:gd name="T5" fmla="*/ 13 h 76"/>
                <a:gd name="T6" fmla="*/ 5 w 49"/>
                <a:gd name="T7" fmla="*/ 18 h 76"/>
                <a:gd name="T8" fmla="*/ 6 w 49"/>
                <a:gd name="T9" fmla="*/ 22 h 76"/>
                <a:gd name="T10" fmla="*/ 9 w 49"/>
                <a:gd name="T11" fmla="*/ 24 h 76"/>
                <a:gd name="T12" fmla="*/ 10 w 49"/>
                <a:gd name="T13" fmla="*/ 29 h 76"/>
                <a:gd name="T14" fmla="*/ 10 w 49"/>
                <a:gd name="T15" fmla="*/ 33 h 76"/>
                <a:gd name="T16" fmla="*/ 11 w 49"/>
                <a:gd name="T17" fmla="*/ 34 h 76"/>
                <a:gd name="T18" fmla="*/ 11 w 49"/>
                <a:gd name="T19" fmla="*/ 35 h 76"/>
                <a:gd name="T20" fmla="*/ 10 w 49"/>
                <a:gd name="T21" fmla="*/ 36 h 76"/>
                <a:gd name="T22" fmla="*/ 2 w 49"/>
                <a:gd name="T23" fmla="*/ 37 h 76"/>
                <a:gd name="T24" fmla="*/ 1 w 49"/>
                <a:gd name="T25" fmla="*/ 40 h 76"/>
                <a:gd name="T26" fmla="*/ 1 w 49"/>
                <a:gd name="T27" fmla="*/ 45 h 76"/>
                <a:gd name="T28" fmla="*/ 4 w 49"/>
                <a:gd name="T29" fmla="*/ 51 h 76"/>
                <a:gd name="T30" fmla="*/ 5 w 49"/>
                <a:gd name="T31" fmla="*/ 52 h 76"/>
                <a:gd name="T32" fmla="*/ 6 w 49"/>
                <a:gd name="T33" fmla="*/ 57 h 76"/>
                <a:gd name="T34" fmla="*/ 10 w 49"/>
                <a:gd name="T35" fmla="*/ 67 h 76"/>
                <a:gd name="T36" fmla="*/ 14 w 49"/>
                <a:gd name="T37" fmla="*/ 72 h 76"/>
                <a:gd name="T38" fmla="*/ 18 w 49"/>
                <a:gd name="T39" fmla="*/ 75 h 76"/>
                <a:gd name="T40" fmla="*/ 19 w 49"/>
                <a:gd name="T41" fmla="*/ 76 h 76"/>
                <a:gd name="T42" fmla="*/ 20 w 49"/>
                <a:gd name="T43" fmla="*/ 74 h 76"/>
                <a:gd name="T44" fmla="*/ 19 w 49"/>
                <a:gd name="T45" fmla="*/ 71 h 76"/>
                <a:gd name="T46" fmla="*/ 19 w 49"/>
                <a:gd name="T47" fmla="*/ 66 h 76"/>
                <a:gd name="T48" fmla="*/ 20 w 49"/>
                <a:gd name="T49" fmla="*/ 63 h 76"/>
                <a:gd name="T50" fmla="*/ 28 w 49"/>
                <a:gd name="T51" fmla="*/ 59 h 76"/>
                <a:gd name="T52" fmla="*/ 32 w 49"/>
                <a:gd name="T53" fmla="*/ 51 h 76"/>
                <a:gd name="T54" fmla="*/ 35 w 49"/>
                <a:gd name="T55" fmla="*/ 41 h 76"/>
                <a:gd name="T56" fmla="*/ 35 w 49"/>
                <a:gd name="T57" fmla="*/ 40 h 76"/>
                <a:gd name="T58" fmla="*/ 31 w 49"/>
                <a:gd name="T59" fmla="*/ 38 h 76"/>
                <a:gd name="T60" fmla="*/ 20 w 49"/>
                <a:gd name="T61" fmla="*/ 36 h 76"/>
                <a:gd name="T62" fmla="*/ 17 w 49"/>
                <a:gd name="T63" fmla="*/ 34 h 76"/>
                <a:gd name="T64" fmla="*/ 16 w 49"/>
                <a:gd name="T65" fmla="*/ 33 h 76"/>
                <a:gd name="T66" fmla="*/ 16 w 49"/>
                <a:gd name="T67" fmla="*/ 33 h 76"/>
                <a:gd name="T68" fmla="*/ 15 w 49"/>
                <a:gd name="T69" fmla="*/ 32 h 76"/>
                <a:gd name="T70" fmla="*/ 15 w 49"/>
                <a:gd name="T71" fmla="*/ 31 h 76"/>
                <a:gd name="T72" fmla="*/ 13 w 49"/>
                <a:gd name="T73" fmla="*/ 26 h 76"/>
                <a:gd name="T74" fmla="*/ 14 w 49"/>
                <a:gd name="T75" fmla="*/ 26 h 76"/>
                <a:gd name="T76" fmla="*/ 14 w 49"/>
                <a:gd name="T77" fmla="*/ 25 h 76"/>
                <a:gd name="T78" fmla="*/ 15 w 49"/>
                <a:gd name="T79" fmla="*/ 25 h 76"/>
                <a:gd name="T80" fmla="*/ 15 w 49"/>
                <a:gd name="T81" fmla="*/ 24 h 76"/>
                <a:gd name="T82" fmla="*/ 16 w 49"/>
                <a:gd name="T83" fmla="*/ 23 h 76"/>
                <a:gd name="T84" fmla="*/ 22 w 49"/>
                <a:gd name="T85" fmla="*/ 23 h 76"/>
                <a:gd name="T86" fmla="*/ 25 w 49"/>
                <a:gd name="T87" fmla="*/ 25 h 76"/>
                <a:gd name="T88" fmla="*/ 26 w 49"/>
                <a:gd name="T89" fmla="*/ 29 h 76"/>
                <a:gd name="T90" fmla="*/ 29 w 49"/>
                <a:gd name="T91" fmla="*/ 29 h 76"/>
                <a:gd name="T92" fmla="*/ 30 w 49"/>
                <a:gd name="T93" fmla="*/ 29 h 76"/>
                <a:gd name="T94" fmla="*/ 30 w 49"/>
                <a:gd name="T95" fmla="*/ 27 h 76"/>
                <a:gd name="T96" fmla="*/ 31 w 49"/>
                <a:gd name="T97" fmla="*/ 26 h 76"/>
                <a:gd name="T98" fmla="*/ 32 w 49"/>
                <a:gd name="T99" fmla="*/ 24 h 76"/>
                <a:gd name="T100" fmla="*/ 33 w 49"/>
                <a:gd name="T101" fmla="*/ 23 h 76"/>
                <a:gd name="T102" fmla="*/ 34 w 49"/>
                <a:gd name="T103" fmla="*/ 23 h 76"/>
                <a:gd name="T104" fmla="*/ 34 w 49"/>
                <a:gd name="T105" fmla="*/ 22 h 76"/>
                <a:gd name="T106" fmla="*/ 37 w 49"/>
                <a:gd name="T107" fmla="*/ 16 h 76"/>
                <a:gd name="T108" fmla="*/ 40 w 49"/>
                <a:gd name="T109" fmla="*/ 12 h 76"/>
                <a:gd name="T110" fmla="*/ 44 w 49"/>
                <a:gd name="T111" fmla="*/ 10 h 76"/>
                <a:gd name="T112" fmla="*/ 47 w 49"/>
                <a:gd name="T113" fmla="*/ 7 h 76"/>
                <a:gd name="T114" fmla="*/ 48 w 49"/>
                <a:gd name="T115" fmla="*/ 5 h 76"/>
                <a:gd name="T116" fmla="*/ 49 w 49"/>
                <a:gd name="T117" fmla="*/ 3 h 76"/>
                <a:gd name="T118" fmla="*/ 46 w 49"/>
                <a:gd name="T119" fmla="*/ 2 h 76"/>
                <a:gd name="T120" fmla="*/ 41 w 49"/>
                <a:gd name="T121" fmla="*/ 2 h 76"/>
                <a:gd name="T122" fmla="*/ 32 w 49"/>
                <a:gd name="T123" fmla="*/ 1 h 76"/>
                <a:gd name="T124" fmla="*/ 28 w 49"/>
                <a:gd name="T125" fmla="*/ 0 h 7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9"/>
                <a:gd name="T190" fmla="*/ 0 h 76"/>
                <a:gd name="T191" fmla="*/ 49 w 49"/>
                <a:gd name="T192" fmla="*/ 76 h 7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9" h="76">
                  <a:moveTo>
                    <a:pt x="25" y="1"/>
                  </a:moveTo>
                  <a:lnTo>
                    <a:pt x="15" y="1"/>
                  </a:lnTo>
                  <a:lnTo>
                    <a:pt x="14" y="2"/>
                  </a:lnTo>
                  <a:lnTo>
                    <a:pt x="14" y="3"/>
                  </a:lnTo>
                  <a:lnTo>
                    <a:pt x="13" y="5"/>
                  </a:lnTo>
                  <a:lnTo>
                    <a:pt x="13" y="6"/>
                  </a:lnTo>
                  <a:lnTo>
                    <a:pt x="12" y="7"/>
                  </a:lnTo>
                  <a:lnTo>
                    <a:pt x="12" y="8"/>
                  </a:lnTo>
                  <a:lnTo>
                    <a:pt x="11" y="9"/>
                  </a:lnTo>
                  <a:lnTo>
                    <a:pt x="10" y="10"/>
                  </a:lnTo>
                  <a:lnTo>
                    <a:pt x="8" y="10"/>
                  </a:lnTo>
                  <a:lnTo>
                    <a:pt x="7" y="11"/>
                  </a:lnTo>
                  <a:lnTo>
                    <a:pt x="6" y="12"/>
                  </a:lnTo>
                  <a:lnTo>
                    <a:pt x="5" y="12"/>
                  </a:lnTo>
                  <a:lnTo>
                    <a:pt x="4" y="13"/>
                  </a:lnTo>
                  <a:lnTo>
                    <a:pt x="3" y="15"/>
                  </a:lnTo>
                  <a:lnTo>
                    <a:pt x="3" y="16"/>
                  </a:lnTo>
                  <a:lnTo>
                    <a:pt x="2" y="17"/>
                  </a:lnTo>
                  <a:lnTo>
                    <a:pt x="3" y="18"/>
                  </a:lnTo>
                  <a:lnTo>
                    <a:pt x="5" y="18"/>
                  </a:lnTo>
                  <a:lnTo>
                    <a:pt x="6" y="19"/>
                  </a:lnTo>
                  <a:lnTo>
                    <a:pt x="6" y="20"/>
                  </a:lnTo>
                  <a:lnTo>
                    <a:pt x="6" y="21"/>
                  </a:lnTo>
                  <a:lnTo>
                    <a:pt x="6" y="22"/>
                  </a:lnTo>
                  <a:lnTo>
                    <a:pt x="6" y="23"/>
                  </a:lnTo>
                  <a:lnTo>
                    <a:pt x="6" y="24"/>
                  </a:lnTo>
                  <a:lnTo>
                    <a:pt x="7" y="24"/>
                  </a:lnTo>
                  <a:lnTo>
                    <a:pt x="9" y="24"/>
                  </a:lnTo>
                  <a:lnTo>
                    <a:pt x="9" y="25"/>
                  </a:lnTo>
                  <a:lnTo>
                    <a:pt x="10" y="25"/>
                  </a:lnTo>
                  <a:lnTo>
                    <a:pt x="10" y="26"/>
                  </a:lnTo>
                  <a:lnTo>
                    <a:pt x="10" y="27"/>
                  </a:lnTo>
                  <a:lnTo>
                    <a:pt x="10" y="29"/>
                  </a:lnTo>
                  <a:lnTo>
                    <a:pt x="10" y="30"/>
                  </a:lnTo>
                  <a:lnTo>
                    <a:pt x="10" y="31"/>
                  </a:lnTo>
                  <a:lnTo>
                    <a:pt x="10" y="32"/>
                  </a:lnTo>
                  <a:lnTo>
                    <a:pt x="10" y="33"/>
                  </a:lnTo>
                  <a:lnTo>
                    <a:pt x="10" y="34"/>
                  </a:lnTo>
                  <a:lnTo>
                    <a:pt x="11" y="34"/>
                  </a:lnTo>
                  <a:lnTo>
                    <a:pt x="11" y="35"/>
                  </a:lnTo>
                  <a:lnTo>
                    <a:pt x="10" y="36"/>
                  </a:lnTo>
                  <a:lnTo>
                    <a:pt x="2" y="36"/>
                  </a:lnTo>
                  <a:lnTo>
                    <a:pt x="2" y="37"/>
                  </a:lnTo>
                  <a:lnTo>
                    <a:pt x="2" y="38"/>
                  </a:lnTo>
                  <a:lnTo>
                    <a:pt x="2" y="39"/>
                  </a:lnTo>
                  <a:lnTo>
                    <a:pt x="1" y="39"/>
                  </a:lnTo>
                  <a:lnTo>
                    <a:pt x="1" y="40"/>
                  </a:lnTo>
                  <a:lnTo>
                    <a:pt x="1" y="41"/>
                  </a:lnTo>
                  <a:lnTo>
                    <a:pt x="0" y="42"/>
                  </a:lnTo>
                  <a:lnTo>
                    <a:pt x="1" y="43"/>
                  </a:lnTo>
                  <a:lnTo>
                    <a:pt x="1" y="45"/>
                  </a:lnTo>
                  <a:lnTo>
                    <a:pt x="1" y="46"/>
                  </a:lnTo>
                  <a:lnTo>
                    <a:pt x="2" y="47"/>
                  </a:lnTo>
                  <a:lnTo>
                    <a:pt x="3" y="48"/>
                  </a:lnTo>
                  <a:lnTo>
                    <a:pt x="3" y="50"/>
                  </a:lnTo>
                  <a:lnTo>
                    <a:pt x="4" y="51"/>
                  </a:lnTo>
                  <a:lnTo>
                    <a:pt x="5" y="51"/>
                  </a:lnTo>
                  <a:lnTo>
                    <a:pt x="5" y="52"/>
                  </a:lnTo>
                  <a:lnTo>
                    <a:pt x="6" y="52"/>
                  </a:lnTo>
                  <a:lnTo>
                    <a:pt x="6" y="53"/>
                  </a:lnTo>
                  <a:lnTo>
                    <a:pt x="6" y="55"/>
                  </a:lnTo>
                  <a:lnTo>
                    <a:pt x="6" y="57"/>
                  </a:lnTo>
                  <a:lnTo>
                    <a:pt x="7" y="59"/>
                  </a:lnTo>
                  <a:lnTo>
                    <a:pt x="7" y="61"/>
                  </a:lnTo>
                  <a:lnTo>
                    <a:pt x="8" y="63"/>
                  </a:lnTo>
                  <a:lnTo>
                    <a:pt x="8" y="65"/>
                  </a:lnTo>
                  <a:lnTo>
                    <a:pt x="10" y="67"/>
                  </a:lnTo>
                  <a:lnTo>
                    <a:pt x="11" y="68"/>
                  </a:lnTo>
                  <a:lnTo>
                    <a:pt x="11" y="69"/>
                  </a:lnTo>
                  <a:lnTo>
                    <a:pt x="12" y="70"/>
                  </a:lnTo>
                  <a:lnTo>
                    <a:pt x="12" y="71"/>
                  </a:lnTo>
                  <a:lnTo>
                    <a:pt x="14" y="72"/>
                  </a:lnTo>
                  <a:lnTo>
                    <a:pt x="15" y="73"/>
                  </a:lnTo>
                  <a:lnTo>
                    <a:pt x="16" y="74"/>
                  </a:lnTo>
                  <a:lnTo>
                    <a:pt x="17" y="75"/>
                  </a:lnTo>
                  <a:lnTo>
                    <a:pt x="18" y="75"/>
                  </a:lnTo>
                  <a:lnTo>
                    <a:pt x="19" y="75"/>
                  </a:lnTo>
                  <a:lnTo>
                    <a:pt x="19" y="76"/>
                  </a:lnTo>
                  <a:lnTo>
                    <a:pt x="20" y="76"/>
                  </a:lnTo>
                  <a:lnTo>
                    <a:pt x="20" y="75"/>
                  </a:lnTo>
                  <a:lnTo>
                    <a:pt x="20" y="74"/>
                  </a:lnTo>
                  <a:lnTo>
                    <a:pt x="19" y="73"/>
                  </a:lnTo>
                  <a:lnTo>
                    <a:pt x="19" y="72"/>
                  </a:lnTo>
                  <a:lnTo>
                    <a:pt x="19" y="71"/>
                  </a:lnTo>
                  <a:lnTo>
                    <a:pt x="19" y="70"/>
                  </a:lnTo>
                  <a:lnTo>
                    <a:pt x="19" y="69"/>
                  </a:lnTo>
                  <a:lnTo>
                    <a:pt x="19" y="68"/>
                  </a:lnTo>
                  <a:lnTo>
                    <a:pt x="19" y="67"/>
                  </a:lnTo>
                  <a:lnTo>
                    <a:pt x="19" y="66"/>
                  </a:lnTo>
                  <a:lnTo>
                    <a:pt x="19" y="65"/>
                  </a:lnTo>
                  <a:lnTo>
                    <a:pt x="19" y="64"/>
                  </a:lnTo>
                  <a:lnTo>
                    <a:pt x="19" y="63"/>
                  </a:lnTo>
                  <a:lnTo>
                    <a:pt x="20" y="63"/>
                  </a:lnTo>
                  <a:lnTo>
                    <a:pt x="22" y="62"/>
                  </a:lnTo>
                  <a:lnTo>
                    <a:pt x="23" y="61"/>
                  </a:lnTo>
                  <a:lnTo>
                    <a:pt x="25" y="61"/>
                  </a:lnTo>
                  <a:lnTo>
                    <a:pt x="26" y="60"/>
                  </a:lnTo>
                  <a:lnTo>
                    <a:pt x="28" y="59"/>
                  </a:lnTo>
                  <a:lnTo>
                    <a:pt x="29" y="58"/>
                  </a:lnTo>
                  <a:lnTo>
                    <a:pt x="30" y="57"/>
                  </a:lnTo>
                  <a:lnTo>
                    <a:pt x="30" y="55"/>
                  </a:lnTo>
                  <a:lnTo>
                    <a:pt x="31" y="53"/>
                  </a:lnTo>
                  <a:lnTo>
                    <a:pt x="32" y="51"/>
                  </a:lnTo>
                  <a:lnTo>
                    <a:pt x="33" y="49"/>
                  </a:lnTo>
                  <a:lnTo>
                    <a:pt x="34" y="47"/>
                  </a:lnTo>
                  <a:lnTo>
                    <a:pt x="35" y="45"/>
                  </a:lnTo>
                  <a:lnTo>
                    <a:pt x="35" y="43"/>
                  </a:lnTo>
                  <a:lnTo>
                    <a:pt x="35" y="41"/>
                  </a:lnTo>
                  <a:lnTo>
                    <a:pt x="35" y="40"/>
                  </a:lnTo>
                  <a:lnTo>
                    <a:pt x="33" y="39"/>
                  </a:lnTo>
                  <a:lnTo>
                    <a:pt x="31" y="38"/>
                  </a:lnTo>
                  <a:lnTo>
                    <a:pt x="29" y="38"/>
                  </a:lnTo>
                  <a:lnTo>
                    <a:pt x="27" y="37"/>
                  </a:lnTo>
                  <a:lnTo>
                    <a:pt x="25" y="36"/>
                  </a:lnTo>
                  <a:lnTo>
                    <a:pt x="23" y="36"/>
                  </a:lnTo>
                  <a:lnTo>
                    <a:pt x="20" y="36"/>
                  </a:lnTo>
                  <a:lnTo>
                    <a:pt x="18" y="35"/>
                  </a:lnTo>
                  <a:lnTo>
                    <a:pt x="17" y="34"/>
                  </a:lnTo>
                  <a:lnTo>
                    <a:pt x="16" y="33"/>
                  </a:lnTo>
                  <a:lnTo>
                    <a:pt x="16" y="32"/>
                  </a:lnTo>
                  <a:lnTo>
                    <a:pt x="15" y="32"/>
                  </a:lnTo>
                  <a:lnTo>
                    <a:pt x="15" y="31"/>
                  </a:lnTo>
                  <a:lnTo>
                    <a:pt x="14" y="30"/>
                  </a:lnTo>
                  <a:lnTo>
                    <a:pt x="13" y="29"/>
                  </a:lnTo>
                  <a:lnTo>
                    <a:pt x="13" y="27"/>
                  </a:lnTo>
                  <a:lnTo>
                    <a:pt x="13" y="26"/>
                  </a:lnTo>
                  <a:lnTo>
                    <a:pt x="14" y="26"/>
                  </a:lnTo>
                  <a:lnTo>
                    <a:pt x="14" y="25"/>
                  </a:lnTo>
                  <a:lnTo>
                    <a:pt x="15" y="25"/>
                  </a:lnTo>
                  <a:lnTo>
                    <a:pt x="15" y="24"/>
                  </a:lnTo>
                  <a:lnTo>
                    <a:pt x="16" y="24"/>
                  </a:lnTo>
                  <a:lnTo>
                    <a:pt x="16" y="23"/>
                  </a:lnTo>
                  <a:lnTo>
                    <a:pt x="18" y="23"/>
                  </a:lnTo>
                  <a:lnTo>
                    <a:pt x="19" y="23"/>
                  </a:lnTo>
                  <a:lnTo>
                    <a:pt x="20" y="23"/>
                  </a:lnTo>
                  <a:lnTo>
                    <a:pt x="21" y="23"/>
                  </a:lnTo>
                  <a:lnTo>
                    <a:pt x="22" y="23"/>
                  </a:lnTo>
                  <a:lnTo>
                    <a:pt x="23" y="23"/>
                  </a:lnTo>
                  <a:lnTo>
                    <a:pt x="24" y="24"/>
                  </a:lnTo>
                  <a:lnTo>
                    <a:pt x="25" y="24"/>
                  </a:lnTo>
                  <a:lnTo>
                    <a:pt x="25" y="25"/>
                  </a:lnTo>
                  <a:lnTo>
                    <a:pt x="26" y="26"/>
                  </a:lnTo>
                  <a:lnTo>
                    <a:pt x="26" y="27"/>
                  </a:lnTo>
                  <a:lnTo>
                    <a:pt x="26" y="28"/>
                  </a:lnTo>
                  <a:lnTo>
                    <a:pt x="26" y="29"/>
                  </a:lnTo>
                  <a:lnTo>
                    <a:pt x="27" y="29"/>
                  </a:lnTo>
                  <a:lnTo>
                    <a:pt x="28" y="29"/>
                  </a:lnTo>
                  <a:lnTo>
                    <a:pt x="29" y="29"/>
                  </a:lnTo>
                  <a:lnTo>
                    <a:pt x="30" y="29"/>
                  </a:lnTo>
                  <a:lnTo>
                    <a:pt x="30" y="28"/>
                  </a:lnTo>
                  <a:lnTo>
                    <a:pt x="30" y="27"/>
                  </a:lnTo>
                  <a:lnTo>
                    <a:pt x="31" y="27"/>
                  </a:lnTo>
                  <a:lnTo>
                    <a:pt x="31" y="26"/>
                  </a:lnTo>
                  <a:lnTo>
                    <a:pt x="32" y="25"/>
                  </a:lnTo>
                  <a:lnTo>
                    <a:pt x="32" y="24"/>
                  </a:lnTo>
                  <a:lnTo>
                    <a:pt x="33" y="24"/>
                  </a:lnTo>
                  <a:lnTo>
                    <a:pt x="33" y="23"/>
                  </a:lnTo>
                  <a:lnTo>
                    <a:pt x="34" y="23"/>
                  </a:lnTo>
                  <a:lnTo>
                    <a:pt x="34" y="22"/>
                  </a:lnTo>
                  <a:lnTo>
                    <a:pt x="34" y="21"/>
                  </a:lnTo>
                  <a:lnTo>
                    <a:pt x="35" y="21"/>
                  </a:lnTo>
                  <a:lnTo>
                    <a:pt x="36" y="19"/>
                  </a:lnTo>
                  <a:lnTo>
                    <a:pt x="36" y="18"/>
                  </a:lnTo>
                  <a:lnTo>
                    <a:pt x="37" y="16"/>
                  </a:lnTo>
                  <a:lnTo>
                    <a:pt x="38" y="15"/>
                  </a:lnTo>
                  <a:lnTo>
                    <a:pt x="38" y="13"/>
                  </a:lnTo>
                  <a:lnTo>
                    <a:pt x="39" y="13"/>
                  </a:lnTo>
                  <a:lnTo>
                    <a:pt x="40" y="13"/>
                  </a:lnTo>
                  <a:lnTo>
                    <a:pt x="40" y="12"/>
                  </a:lnTo>
                  <a:lnTo>
                    <a:pt x="41" y="12"/>
                  </a:lnTo>
                  <a:lnTo>
                    <a:pt x="42" y="12"/>
                  </a:lnTo>
                  <a:lnTo>
                    <a:pt x="42" y="11"/>
                  </a:lnTo>
                  <a:lnTo>
                    <a:pt x="43" y="11"/>
                  </a:lnTo>
                  <a:lnTo>
                    <a:pt x="44" y="10"/>
                  </a:lnTo>
                  <a:lnTo>
                    <a:pt x="45" y="9"/>
                  </a:lnTo>
                  <a:lnTo>
                    <a:pt x="46" y="9"/>
                  </a:lnTo>
                  <a:lnTo>
                    <a:pt x="46" y="8"/>
                  </a:lnTo>
                  <a:lnTo>
                    <a:pt x="47" y="8"/>
                  </a:lnTo>
                  <a:lnTo>
                    <a:pt x="47" y="7"/>
                  </a:lnTo>
                  <a:lnTo>
                    <a:pt x="47" y="6"/>
                  </a:lnTo>
                  <a:lnTo>
                    <a:pt x="48" y="6"/>
                  </a:lnTo>
                  <a:lnTo>
                    <a:pt x="48" y="5"/>
                  </a:lnTo>
                  <a:lnTo>
                    <a:pt x="48" y="4"/>
                  </a:lnTo>
                  <a:lnTo>
                    <a:pt x="48" y="3"/>
                  </a:lnTo>
                  <a:lnTo>
                    <a:pt x="49" y="3"/>
                  </a:lnTo>
                  <a:lnTo>
                    <a:pt x="48" y="2"/>
                  </a:lnTo>
                  <a:lnTo>
                    <a:pt x="47" y="2"/>
                  </a:lnTo>
                  <a:lnTo>
                    <a:pt x="46" y="2"/>
                  </a:lnTo>
                  <a:lnTo>
                    <a:pt x="45" y="2"/>
                  </a:lnTo>
                  <a:lnTo>
                    <a:pt x="44" y="2"/>
                  </a:lnTo>
                  <a:lnTo>
                    <a:pt x="43" y="2"/>
                  </a:lnTo>
                  <a:lnTo>
                    <a:pt x="41" y="2"/>
                  </a:lnTo>
                  <a:lnTo>
                    <a:pt x="39" y="2"/>
                  </a:lnTo>
                  <a:lnTo>
                    <a:pt x="38" y="2"/>
                  </a:lnTo>
                  <a:lnTo>
                    <a:pt x="36" y="2"/>
                  </a:lnTo>
                  <a:lnTo>
                    <a:pt x="34" y="2"/>
                  </a:lnTo>
                  <a:lnTo>
                    <a:pt x="32" y="1"/>
                  </a:lnTo>
                  <a:lnTo>
                    <a:pt x="31" y="1"/>
                  </a:lnTo>
                  <a:lnTo>
                    <a:pt x="30" y="0"/>
                  </a:lnTo>
                  <a:lnTo>
                    <a:pt x="29" y="0"/>
                  </a:lnTo>
                  <a:lnTo>
                    <a:pt x="28" y="0"/>
                  </a:lnTo>
                  <a:lnTo>
                    <a:pt x="27" y="0"/>
                  </a:lnTo>
                  <a:lnTo>
                    <a:pt x="26" y="0"/>
                  </a:lnTo>
                  <a:lnTo>
                    <a:pt x="25" y="0"/>
                  </a:lnTo>
                  <a:lnTo>
                    <a:pt x="25" y="1"/>
                  </a:lnTo>
                  <a:close/>
                </a:path>
              </a:pathLst>
            </a:custGeom>
            <a:solidFill>
              <a:srgbClr val="969594"/>
            </a:solidFill>
            <a:ln w="9525">
              <a:noFill/>
              <a:round/>
              <a:headEnd/>
              <a:tailEnd/>
            </a:ln>
          </p:spPr>
          <p:txBody>
            <a:bodyPr>
              <a:prstTxWarp prst="textNoShape">
                <a:avLst/>
              </a:prstTxWarp>
            </a:bodyPr>
            <a:lstStyle/>
            <a:p>
              <a:endParaRPr lang="en-US"/>
            </a:p>
          </p:txBody>
        </p:sp>
        <p:sp>
          <p:nvSpPr>
            <p:cNvPr id="17511" name="Freeform 273"/>
            <p:cNvSpPr>
              <a:spLocks/>
            </p:cNvSpPr>
            <p:nvPr/>
          </p:nvSpPr>
          <p:spPr bwMode="auto">
            <a:xfrm>
              <a:off x="4620" y="1422"/>
              <a:ext cx="22" cy="65"/>
            </a:xfrm>
            <a:custGeom>
              <a:avLst/>
              <a:gdLst>
                <a:gd name="T0" fmla="*/ 0 w 22"/>
                <a:gd name="T1" fmla="*/ 2 h 65"/>
                <a:gd name="T2" fmla="*/ 1 w 22"/>
                <a:gd name="T3" fmla="*/ 2 h 65"/>
                <a:gd name="T4" fmla="*/ 3 w 22"/>
                <a:gd name="T5" fmla="*/ 3 h 65"/>
                <a:gd name="T6" fmla="*/ 4 w 22"/>
                <a:gd name="T7" fmla="*/ 4 h 65"/>
                <a:gd name="T8" fmla="*/ 5 w 22"/>
                <a:gd name="T9" fmla="*/ 6 h 65"/>
                <a:gd name="T10" fmla="*/ 5 w 22"/>
                <a:gd name="T11" fmla="*/ 7 h 65"/>
                <a:gd name="T12" fmla="*/ 6 w 22"/>
                <a:gd name="T13" fmla="*/ 9 h 65"/>
                <a:gd name="T14" fmla="*/ 9 w 22"/>
                <a:gd name="T15" fmla="*/ 9 h 65"/>
                <a:gd name="T16" fmla="*/ 12 w 22"/>
                <a:gd name="T17" fmla="*/ 10 h 65"/>
                <a:gd name="T18" fmla="*/ 13 w 22"/>
                <a:gd name="T19" fmla="*/ 10 h 65"/>
                <a:gd name="T20" fmla="*/ 13 w 22"/>
                <a:gd name="T21" fmla="*/ 10 h 65"/>
                <a:gd name="T22" fmla="*/ 14 w 22"/>
                <a:gd name="T23" fmla="*/ 10 h 65"/>
                <a:gd name="T24" fmla="*/ 16 w 22"/>
                <a:gd name="T25" fmla="*/ 14 h 65"/>
                <a:gd name="T26" fmla="*/ 18 w 22"/>
                <a:gd name="T27" fmla="*/ 18 h 65"/>
                <a:gd name="T28" fmla="*/ 17 w 22"/>
                <a:gd name="T29" fmla="*/ 20 h 65"/>
                <a:gd name="T30" fmla="*/ 15 w 22"/>
                <a:gd name="T31" fmla="*/ 21 h 65"/>
                <a:gd name="T32" fmla="*/ 12 w 22"/>
                <a:gd name="T33" fmla="*/ 23 h 65"/>
                <a:gd name="T34" fmla="*/ 10 w 22"/>
                <a:gd name="T35" fmla="*/ 22 h 65"/>
                <a:gd name="T36" fmla="*/ 4 w 22"/>
                <a:gd name="T37" fmla="*/ 21 h 65"/>
                <a:gd name="T38" fmla="*/ 4 w 22"/>
                <a:gd name="T39" fmla="*/ 22 h 65"/>
                <a:gd name="T40" fmla="*/ 4 w 22"/>
                <a:gd name="T41" fmla="*/ 24 h 65"/>
                <a:gd name="T42" fmla="*/ 4 w 22"/>
                <a:gd name="T43" fmla="*/ 26 h 65"/>
                <a:gd name="T44" fmla="*/ 6 w 22"/>
                <a:gd name="T45" fmla="*/ 27 h 65"/>
                <a:gd name="T46" fmla="*/ 8 w 22"/>
                <a:gd name="T47" fmla="*/ 29 h 65"/>
                <a:gd name="T48" fmla="*/ 9 w 22"/>
                <a:gd name="T49" fmla="*/ 30 h 65"/>
                <a:gd name="T50" fmla="*/ 9 w 22"/>
                <a:gd name="T51" fmla="*/ 30 h 65"/>
                <a:gd name="T52" fmla="*/ 9 w 22"/>
                <a:gd name="T53" fmla="*/ 30 h 65"/>
                <a:gd name="T54" fmla="*/ 9 w 22"/>
                <a:gd name="T55" fmla="*/ 31 h 65"/>
                <a:gd name="T56" fmla="*/ 9 w 22"/>
                <a:gd name="T57" fmla="*/ 33 h 65"/>
                <a:gd name="T58" fmla="*/ 10 w 22"/>
                <a:gd name="T59" fmla="*/ 35 h 65"/>
                <a:gd name="T60" fmla="*/ 10 w 22"/>
                <a:gd name="T61" fmla="*/ 39 h 65"/>
                <a:gd name="T62" fmla="*/ 9 w 22"/>
                <a:gd name="T63" fmla="*/ 43 h 65"/>
                <a:gd name="T64" fmla="*/ 7 w 22"/>
                <a:gd name="T65" fmla="*/ 48 h 65"/>
                <a:gd name="T66" fmla="*/ 4 w 22"/>
                <a:gd name="T67" fmla="*/ 55 h 65"/>
                <a:gd name="T68" fmla="*/ 3 w 22"/>
                <a:gd name="T69" fmla="*/ 63 h 65"/>
                <a:gd name="T70" fmla="*/ 4 w 22"/>
                <a:gd name="T71" fmla="*/ 65 h 65"/>
                <a:gd name="T72" fmla="*/ 7 w 22"/>
                <a:gd name="T73" fmla="*/ 64 h 65"/>
                <a:gd name="T74" fmla="*/ 10 w 22"/>
                <a:gd name="T75" fmla="*/ 63 h 65"/>
                <a:gd name="T76" fmla="*/ 11 w 22"/>
                <a:gd name="T77" fmla="*/ 63 h 65"/>
                <a:gd name="T78" fmla="*/ 11 w 22"/>
                <a:gd name="T79" fmla="*/ 62 h 65"/>
                <a:gd name="T80" fmla="*/ 12 w 22"/>
                <a:gd name="T81" fmla="*/ 61 h 65"/>
                <a:gd name="T82" fmla="*/ 14 w 22"/>
                <a:gd name="T83" fmla="*/ 58 h 65"/>
                <a:gd name="T84" fmla="*/ 17 w 22"/>
                <a:gd name="T85" fmla="*/ 56 h 65"/>
                <a:gd name="T86" fmla="*/ 19 w 22"/>
                <a:gd name="T87" fmla="*/ 51 h 65"/>
                <a:gd name="T88" fmla="*/ 22 w 22"/>
                <a:gd name="T89" fmla="*/ 37 h 65"/>
                <a:gd name="T90" fmla="*/ 22 w 22"/>
                <a:gd name="T91" fmla="*/ 26 h 65"/>
                <a:gd name="T92" fmla="*/ 20 w 22"/>
                <a:gd name="T93" fmla="*/ 20 h 65"/>
                <a:gd name="T94" fmla="*/ 20 w 22"/>
                <a:gd name="T95" fmla="*/ 19 h 65"/>
                <a:gd name="T96" fmla="*/ 19 w 22"/>
                <a:gd name="T97" fmla="*/ 18 h 65"/>
                <a:gd name="T98" fmla="*/ 19 w 22"/>
                <a:gd name="T99" fmla="*/ 18 h 65"/>
                <a:gd name="T100" fmla="*/ 18 w 22"/>
                <a:gd name="T101" fmla="*/ 15 h 65"/>
                <a:gd name="T102" fmla="*/ 17 w 22"/>
                <a:gd name="T103" fmla="*/ 12 h 65"/>
                <a:gd name="T104" fmla="*/ 15 w 22"/>
                <a:gd name="T105" fmla="*/ 9 h 65"/>
                <a:gd name="T106" fmla="*/ 10 w 22"/>
                <a:gd name="T107" fmla="*/ 4 h 65"/>
                <a:gd name="T108" fmla="*/ 9 w 22"/>
                <a:gd name="T109" fmla="*/ 3 h 65"/>
                <a:gd name="T110" fmla="*/ 8 w 22"/>
                <a:gd name="T111" fmla="*/ 1 h 65"/>
                <a:gd name="T112" fmla="*/ 7 w 22"/>
                <a:gd name="T113" fmla="*/ 1 h 65"/>
                <a:gd name="T114" fmla="*/ 6 w 22"/>
                <a:gd name="T115" fmla="*/ 0 h 65"/>
                <a:gd name="T116" fmla="*/ 6 w 22"/>
                <a:gd name="T117" fmla="*/ 0 h 65"/>
                <a:gd name="T118" fmla="*/ 6 w 22"/>
                <a:gd name="T119" fmla="*/ 0 h 6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
                <a:gd name="T181" fmla="*/ 0 h 65"/>
                <a:gd name="T182" fmla="*/ 22 w 22"/>
                <a:gd name="T183" fmla="*/ 65 h 6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 h="65">
                  <a:moveTo>
                    <a:pt x="6" y="0"/>
                  </a:moveTo>
                  <a:lnTo>
                    <a:pt x="0" y="0"/>
                  </a:lnTo>
                  <a:lnTo>
                    <a:pt x="0" y="2"/>
                  </a:lnTo>
                  <a:lnTo>
                    <a:pt x="1" y="2"/>
                  </a:lnTo>
                  <a:lnTo>
                    <a:pt x="2" y="3"/>
                  </a:lnTo>
                  <a:lnTo>
                    <a:pt x="3" y="3"/>
                  </a:lnTo>
                  <a:lnTo>
                    <a:pt x="4" y="3"/>
                  </a:lnTo>
                  <a:lnTo>
                    <a:pt x="4" y="4"/>
                  </a:lnTo>
                  <a:lnTo>
                    <a:pt x="4" y="5"/>
                  </a:lnTo>
                  <a:lnTo>
                    <a:pt x="5" y="6"/>
                  </a:lnTo>
                  <a:lnTo>
                    <a:pt x="5" y="7"/>
                  </a:lnTo>
                  <a:lnTo>
                    <a:pt x="6" y="8"/>
                  </a:lnTo>
                  <a:lnTo>
                    <a:pt x="6" y="9"/>
                  </a:lnTo>
                  <a:lnTo>
                    <a:pt x="7" y="9"/>
                  </a:lnTo>
                  <a:lnTo>
                    <a:pt x="8" y="9"/>
                  </a:lnTo>
                  <a:lnTo>
                    <a:pt x="9" y="9"/>
                  </a:lnTo>
                  <a:lnTo>
                    <a:pt x="10" y="10"/>
                  </a:lnTo>
                  <a:lnTo>
                    <a:pt x="11" y="10"/>
                  </a:lnTo>
                  <a:lnTo>
                    <a:pt x="12" y="10"/>
                  </a:lnTo>
                  <a:lnTo>
                    <a:pt x="13" y="10"/>
                  </a:lnTo>
                  <a:lnTo>
                    <a:pt x="14" y="10"/>
                  </a:lnTo>
                  <a:lnTo>
                    <a:pt x="14" y="11"/>
                  </a:lnTo>
                  <a:lnTo>
                    <a:pt x="15" y="12"/>
                  </a:lnTo>
                  <a:lnTo>
                    <a:pt x="16" y="14"/>
                  </a:lnTo>
                  <a:lnTo>
                    <a:pt x="17" y="15"/>
                  </a:lnTo>
                  <a:lnTo>
                    <a:pt x="18" y="17"/>
                  </a:lnTo>
                  <a:lnTo>
                    <a:pt x="18" y="18"/>
                  </a:lnTo>
                  <a:lnTo>
                    <a:pt x="18" y="19"/>
                  </a:lnTo>
                  <a:lnTo>
                    <a:pt x="17" y="20"/>
                  </a:lnTo>
                  <a:lnTo>
                    <a:pt x="17" y="21"/>
                  </a:lnTo>
                  <a:lnTo>
                    <a:pt x="16" y="21"/>
                  </a:lnTo>
                  <a:lnTo>
                    <a:pt x="15" y="21"/>
                  </a:lnTo>
                  <a:lnTo>
                    <a:pt x="14" y="22"/>
                  </a:lnTo>
                  <a:lnTo>
                    <a:pt x="13" y="22"/>
                  </a:lnTo>
                  <a:lnTo>
                    <a:pt x="12" y="23"/>
                  </a:lnTo>
                  <a:lnTo>
                    <a:pt x="11" y="23"/>
                  </a:lnTo>
                  <a:lnTo>
                    <a:pt x="11" y="22"/>
                  </a:lnTo>
                  <a:lnTo>
                    <a:pt x="10" y="22"/>
                  </a:lnTo>
                  <a:lnTo>
                    <a:pt x="10" y="21"/>
                  </a:lnTo>
                  <a:lnTo>
                    <a:pt x="4" y="21"/>
                  </a:lnTo>
                  <a:lnTo>
                    <a:pt x="4" y="22"/>
                  </a:lnTo>
                  <a:lnTo>
                    <a:pt x="4" y="23"/>
                  </a:lnTo>
                  <a:lnTo>
                    <a:pt x="4" y="24"/>
                  </a:lnTo>
                  <a:lnTo>
                    <a:pt x="4" y="25"/>
                  </a:lnTo>
                  <a:lnTo>
                    <a:pt x="4" y="26"/>
                  </a:lnTo>
                  <a:lnTo>
                    <a:pt x="5" y="26"/>
                  </a:lnTo>
                  <a:lnTo>
                    <a:pt x="5" y="27"/>
                  </a:lnTo>
                  <a:lnTo>
                    <a:pt x="6" y="27"/>
                  </a:lnTo>
                  <a:lnTo>
                    <a:pt x="7" y="28"/>
                  </a:lnTo>
                  <a:lnTo>
                    <a:pt x="8" y="29"/>
                  </a:lnTo>
                  <a:lnTo>
                    <a:pt x="9" y="29"/>
                  </a:lnTo>
                  <a:lnTo>
                    <a:pt x="9" y="30"/>
                  </a:lnTo>
                  <a:lnTo>
                    <a:pt x="9" y="31"/>
                  </a:lnTo>
                  <a:lnTo>
                    <a:pt x="9" y="32"/>
                  </a:lnTo>
                  <a:lnTo>
                    <a:pt x="9" y="33"/>
                  </a:lnTo>
                  <a:lnTo>
                    <a:pt x="10" y="34"/>
                  </a:lnTo>
                  <a:lnTo>
                    <a:pt x="10" y="35"/>
                  </a:lnTo>
                  <a:lnTo>
                    <a:pt x="10" y="36"/>
                  </a:lnTo>
                  <a:lnTo>
                    <a:pt x="10" y="38"/>
                  </a:lnTo>
                  <a:lnTo>
                    <a:pt x="10" y="39"/>
                  </a:lnTo>
                  <a:lnTo>
                    <a:pt x="9" y="40"/>
                  </a:lnTo>
                  <a:lnTo>
                    <a:pt x="9" y="42"/>
                  </a:lnTo>
                  <a:lnTo>
                    <a:pt x="9" y="43"/>
                  </a:lnTo>
                  <a:lnTo>
                    <a:pt x="9" y="45"/>
                  </a:lnTo>
                  <a:lnTo>
                    <a:pt x="8" y="46"/>
                  </a:lnTo>
                  <a:lnTo>
                    <a:pt x="7" y="48"/>
                  </a:lnTo>
                  <a:lnTo>
                    <a:pt x="6" y="50"/>
                  </a:lnTo>
                  <a:lnTo>
                    <a:pt x="4" y="52"/>
                  </a:lnTo>
                  <a:lnTo>
                    <a:pt x="4" y="55"/>
                  </a:lnTo>
                  <a:lnTo>
                    <a:pt x="3" y="58"/>
                  </a:lnTo>
                  <a:lnTo>
                    <a:pt x="3" y="60"/>
                  </a:lnTo>
                  <a:lnTo>
                    <a:pt x="3" y="63"/>
                  </a:lnTo>
                  <a:lnTo>
                    <a:pt x="3" y="65"/>
                  </a:lnTo>
                  <a:lnTo>
                    <a:pt x="4" y="65"/>
                  </a:lnTo>
                  <a:lnTo>
                    <a:pt x="5" y="65"/>
                  </a:lnTo>
                  <a:lnTo>
                    <a:pt x="6" y="65"/>
                  </a:lnTo>
                  <a:lnTo>
                    <a:pt x="7" y="64"/>
                  </a:lnTo>
                  <a:lnTo>
                    <a:pt x="9" y="64"/>
                  </a:lnTo>
                  <a:lnTo>
                    <a:pt x="10" y="63"/>
                  </a:lnTo>
                  <a:lnTo>
                    <a:pt x="11" y="63"/>
                  </a:lnTo>
                  <a:lnTo>
                    <a:pt x="11" y="62"/>
                  </a:lnTo>
                  <a:lnTo>
                    <a:pt x="11" y="61"/>
                  </a:lnTo>
                  <a:lnTo>
                    <a:pt x="12" y="61"/>
                  </a:lnTo>
                  <a:lnTo>
                    <a:pt x="12" y="60"/>
                  </a:lnTo>
                  <a:lnTo>
                    <a:pt x="13" y="59"/>
                  </a:lnTo>
                  <a:lnTo>
                    <a:pt x="14" y="58"/>
                  </a:lnTo>
                  <a:lnTo>
                    <a:pt x="15" y="58"/>
                  </a:lnTo>
                  <a:lnTo>
                    <a:pt x="16" y="57"/>
                  </a:lnTo>
                  <a:lnTo>
                    <a:pt x="17" y="56"/>
                  </a:lnTo>
                  <a:lnTo>
                    <a:pt x="18" y="56"/>
                  </a:lnTo>
                  <a:lnTo>
                    <a:pt x="18" y="55"/>
                  </a:lnTo>
                  <a:lnTo>
                    <a:pt x="19" y="51"/>
                  </a:lnTo>
                  <a:lnTo>
                    <a:pt x="20" y="47"/>
                  </a:lnTo>
                  <a:lnTo>
                    <a:pt x="21" y="42"/>
                  </a:lnTo>
                  <a:lnTo>
                    <a:pt x="22" y="37"/>
                  </a:lnTo>
                  <a:lnTo>
                    <a:pt x="22" y="32"/>
                  </a:lnTo>
                  <a:lnTo>
                    <a:pt x="22" y="28"/>
                  </a:lnTo>
                  <a:lnTo>
                    <a:pt x="22" y="26"/>
                  </a:lnTo>
                  <a:lnTo>
                    <a:pt x="21" y="24"/>
                  </a:lnTo>
                  <a:lnTo>
                    <a:pt x="21" y="22"/>
                  </a:lnTo>
                  <a:lnTo>
                    <a:pt x="20" y="20"/>
                  </a:lnTo>
                  <a:lnTo>
                    <a:pt x="20" y="19"/>
                  </a:lnTo>
                  <a:lnTo>
                    <a:pt x="19" y="18"/>
                  </a:lnTo>
                  <a:lnTo>
                    <a:pt x="18" y="17"/>
                  </a:lnTo>
                  <a:lnTo>
                    <a:pt x="18" y="16"/>
                  </a:lnTo>
                  <a:lnTo>
                    <a:pt x="18" y="15"/>
                  </a:lnTo>
                  <a:lnTo>
                    <a:pt x="18" y="14"/>
                  </a:lnTo>
                  <a:lnTo>
                    <a:pt x="17" y="13"/>
                  </a:lnTo>
                  <a:lnTo>
                    <a:pt x="17" y="12"/>
                  </a:lnTo>
                  <a:lnTo>
                    <a:pt x="17" y="11"/>
                  </a:lnTo>
                  <a:lnTo>
                    <a:pt x="16" y="10"/>
                  </a:lnTo>
                  <a:lnTo>
                    <a:pt x="15" y="9"/>
                  </a:lnTo>
                  <a:lnTo>
                    <a:pt x="11" y="4"/>
                  </a:lnTo>
                  <a:lnTo>
                    <a:pt x="10" y="4"/>
                  </a:lnTo>
                  <a:lnTo>
                    <a:pt x="10" y="3"/>
                  </a:lnTo>
                  <a:lnTo>
                    <a:pt x="9" y="3"/>
                  </a:lnTo>
                  <a:lnTo>
                    <a:pt x="9" y="2"/>
                  </a:lnTo>
                  <a:lnTo>
                    <a:pt x="8" y="1"/>
                  </a:lnTo>
                  <a:lnTo>
                    <a:pt x="7" y="1"/>
                  </a:lnTo>
                  <a:lnTo>
                    <a:pt x="6" y="0"/>
                  </a:lnTo>
                  <a:lnTo>
                    <a:pt x="5" y="0"/>
                  </a:lnTo>
                  <a:lnTo>
                    <a:pt x="6" y="0"/>
                  </a:lnTo>
                  <a:close/>
                </a:path>
              </a:pathLst>
            </a:custGeom>
            <a:solidFill>
              <a:srgbClr val="969594"/>
            </a:solidFill>
            <a:ln w="9525">
              <a:noFill/>
              <a:round/>
              <a:headEnd/>
              <a:tailEnd/>
            </a:ln>
          </p:spPr>
          <p:txBody>
            <a:bodyPr>
              <a:prstTxWarp prst="textNoShape">
                <a:avLst/>
              </a:prstTxWarp>
            </a:bodyPr>
            <a:lstStyle/>
            <a:p>
              <a:endParaRPr lang="en-US"/>
            </a:p>
          </p:txBody>
        </p:sp>
        <p:sp>
          <p:nvSpPr>
            <p:cNvPr id="17512" name="Freeform 274"/>
            <p:cNvSpPr>
              <a:spLocks/>
            </p:cNvSpPr>
            <p:nvPr/>
          </p:nvSpPr>
          <p:spPr bwMode="auto">
            <a:xfrm>
              <a:off x="1451" y="1631"/>
              <a:ext cx="314" cy="296"/>
            </a:xfrm>
            <a:custGeom>
              <a:avLst/>
              <a:gdLst>
                <a:gd name="T0" fmla="*/ 141 w 314"/>
                <a:gd name="T1" fmla="*/ 296 h 296"/>
                <a:gd name="T2" fmla="*/ 118 w 314"/>
                <a:gd name="T3" fmla="*/ 292 h 296"/>
                <a:gd name="T4" fmla="*/ 96 w 314"/>
                <a:gd name="T5" fmla="*/ 285 h 296"/>
                <a:gd name="T6" fmla="*/ 76 w 314"/>
                <a:gd name="T7" fmla="*/ 275 h 296"/>
                <a:gd name="T8" fmla="*/ 57 w 314"/>
                <a:gd name="T9" fmla="*/ 263 h 296"/>
                <a:gd name="T10" fmla="*/ 41 w 314"/>
                <a:gd name="T11" fmla="*/ 248 h 296"/>
                <a:gd name="T12" fmla="*/ 27 w 314"/>
                <a:gd name="T13" fmla="*/ 231 h 296"/>
                <a:gd name="T14" fmla="*/ 16 w 314"/>
                <a:gd name="T15" fmla="*/ 212 h 296"/>
                <a:gd name="T16" fmla="*/ 7 w 314"/>
                <a:gd name="T17" fmla="*/ 192 h 296"/>
                <a:gd name="T18" fmla="*/ 2 w 314"/>
                <a:gd name="T19" fmla="*/ 171 h 296"/>
                <a:gd name="T20" fmla="*/ 0 w 314"/>
                <a:gd name="T21" fmla="*/ 148 h 296"/>
                <a:gd name="T22" fmla="*/ 2 w 314"/>
                <a:gd name="T23" fmla="*/ 126 h 296"/>
                <a:gd name="T24" fmla="*/ 7 w 314"/>
                <a:gd name="T25" fmla="*/ 104 h 296"/>
                <a:gd name="T26" fmla="*/ 16 w 314"/>
                <a:gd name="T27" fmla="*/ 84 h 296"/>
                <a:gd name="T28" fmla="*/ 27 w 314"/>
                <a:gd name="T29" fmla="*/ 65 h 296"/>
                <a:gd name="T30" fmla="*/ 41 w 314"/>
                <a:gd name="T31" fmla="*/ 49 h 296"/>
                <a:gd name="T32" fmla="*/ 57 w 314"/>
                <a:gd name="T33" fmla="*/ 34 h 296"/>
                <a:gd name="T34" fmla="*/ 76 w 314"/>
                <a:gd name="T35" fmla="*/ 22 h 296"/>
                <a:gd name="T36" fmla="*/ 96 w 314"/>
                <a:gd name="T37" fmla="*/ 12 h 296"/>
                <a:gd name="T38" fmla="*/ 118 w 314"/>
                <a:gd name="T39" fmla="*/ 5 h 296"/>
                <a:gd name="T40" fmla="*/ 141 w 314"/>
                <a:gd name="T41" fmla="*/ 1 h 296"/>
                <a:gd name="T42" fmla="*/ 165 w 314"/>
                <a:gd name="T43" fmla="*/ 0 h 296"/>
                <a:gd name="T44" fmla="*/ 189 w 314"/>
                <a:gd name="T45" fmla="*/ 3 h 296"/>
                <a:gd name="T46" fmla="*/ 211 w 314"/>
                <a:gd name="T47" fmla="*/ 9 h 296"/>
                <a:gd name="T48" fmla="*/ 232 w 314"/>
                <a:gd name="T49" fmla="*/ 18 h 296"/>
                <a:gd name="T50" fmla="*/ 251 w 314"/>
                <a:gd name="T51" fmla="*/ 29 h 296"/>
                <a:gd name="T52" fmla="*/ 268 w 314"/>
                <a:gd name="T53" fmla="*/ 44 h 296"/>
                <a:gd name="T54" fmla="*/ 283 w 314"/>
                <a:gd name="T55" fmla="*/ 60 h 296"/>
                <a:gd name="T56" fmla="*/ 295 w 314"/>
                <a:gd name="T57" fmla="*/ 78 h 296"/>
                <a:gd name="T58" fmla="*/ 304 w 314"/>
                <a:gd name="T59" fmla="*/ 97 h 296"/>
                <a:gd name="T60" fmla="*/ 311 w 314"/>
                <a:gd name="T61" fmla="*/ 118 h 296"/>
                <a:gd name="T62" fmla="*/ 314 w 314"/>
                <a:gd name="T63" fmla="*/ 141 h 296"/>
                <a:gd name="T64" fmla="*/ 313 w 314"/>
                <a:gd name="T65" fmla="*/ 163 h 296"/>
                <a:gd name="T66" fmla="*/ 309 w 314"/>
                <a:gd name="T67" fmla="*/ 185 h 296"/>
                <a:gd name="T68" fmla="*/ 302 w 314"/>
                <a:gd name="T69" fmla="*/ 206 h 296"/>
                <a:gd name="T70" fmla="*/ 291 w 314"/>
                <a:gd name="T71" fmla="*/ 225 h 296"/>
                <a:gd name="T72" fmla="*/ 278 w 314"/>
                <a:gd name="T73" fmla="*/ 242 h 296"/>
                <a:gd name="T74" fmla="*/ 263 w 314"/>
                <a:gd name="T75" fmla="*/ 258 h 296"/>
                <a:gd name="T76" fmla="*/ 245 w 314"/>
                <a:gd name="T77" fmla="*/ 271 h 296"/>
                <a:gd name="T78" fmla="*/ 225 w 314"/>
                <a:gd name="T79" fmla="*/ 282 h 296"/>
                <a:gd name="T80" fmla="*/ 204 w 314"/>
                <a:gd name="T81" fmla="*/ 290 h 296"/>
                <a:gd name="T82" fmla="*/ 181 w 314"/>
                <a:gd name="T83" fmla="*/ 295 h 296"/>
                <a:gd name="T84" fmla="*/ 157 w 314"/>
                <a:gd name="T85" fmla="*/ 296 h 2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4"/>
                <a:gd name="T130" fmla="*/ 0 h 296"/>
                <a:gd name="T131" fmla="*/ 314 w 314"/>
                <a:gd name="T132" fmla="*/ 296 h 2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4" h="296">
                  <a:moveTo>
                    <a:pt x="157" y="296"/>
                  </a:moveTo>
                  <a:lnTo>
                    <a:pt x="149" y="296"/>
                  </a:lnTo>
                  <a:lnTo>
                    <a:pt x="141" y="296"/>
                  </a:lnTo>
                  <a:lnTo>
                    <a:pt x="133" y="295"/>
                  </a:lnTo>
                  <a:lnTo>
                    <a:pt x="126" y="293"/>
                  </a:lnTo>
                  <a:lnTo>
                    <a:pt x="118" y="292"/>
                  </a:lnTo>
                  <a:lnTo>
                    <a:pt x="110" y="290"/>
                  </a:lnTo>
                  <a:lnTo>
                    <a:pt x="103" y="288"/>
                  </a:lnTo>
                  <a:lnTo>
                    <a:pt x="96" y="285"/>
                  </a:lnTo>
                  <a:lnTo>
                    <a:pt x="89" y="282"/>
                  </a:lnTo>
                  <a:lnTo>
                    <a:pt x="82" y="279"/>
                  </a:lnTo>
                  <a:lnTo>
                    <a:pt x="76" y="275"/>
                  </a:lnTo>
                  <a:lnTo>
                    <a:pt x="70" y="271"/>
                  </a:lnTo>
                  <a:lnTo>
                    <a:pt x="63" y="267"/>
                  </a:lnTo>
                  <a:lnTo>
                    <a:pt x="57" y="263"/>
                  </a:lnTo>
                  <a:lnTo>
                    <a:pt x="52" y="258"/>
                  </a:lnTo>
                  <a:lnTo>
                    <a:pt x="46" y="253"/>
                  </a:lnTo>
                  <a:lnTo>
                    <a:pt x="41" y="248"/>
                  </a:lnTo>
                  <a:lnTo>
                    <a:pt x="36" y="242"/>
                  </a:lnTo>
                  <a:lnTo>
                    <a:pt x="31" y="237"/>
                  </a:lnTo>
                  <a:lnTo>
                    <a:pt x="27" y="231"/>
                  </a:lnTo>
                  <a:lnTo>
                    <a:pt x="23" y="225"/>
                  </a:lnTo>
                  <a:lnTo>
                    <a:pt x="19" y="219"/>
                  </a:lnTo>
                  <a:lnTo>
                    <a:pt x="16" y="212"/>
                  </a:lnTo>
                  <a:lnTo>
                    <a:pt x="12" y="206"/>
                  </a:lnTo>
                  <a:lnTo>
                    <a:pt x="10" y="199"/>
                  </a:lnTo>
                  <a:lnTo>
                    <a:pt x="7" y="192"/>
                  </a:lnTo>
                  <a:lnTo>
                    <a:pt x="5" y="185"/>
                  </a:lnTo>
                  <a:lnTo>
                    <a:pt x="3" y="178"/>
                  </a:lnTo>
                  <a:lnTo>
                    <a:pt x="2" y="171"/>
                  </a:lnTo>
                  <a:lnTo>
                    <a:pt x="1" y="163"/>
                  </a:lnTo>
                  <a:lnTo>
                    <a:pt x="0" y="156"/>
                  </a:lnTo>
                  <a:lnTo>
                    <a:pt x="0" y="148"/>
                  </a:lnTo>
                  <a:lnTo>
                    <a:pt x="0" y="141"/>
                  </a:lnTo>
                  <a:lnTo>
                    <a:pt x="1" y="133"/>
                  </a:lnTo>
                  <a:lnTo>
                    <a:pt x="2" y="126"/>
                  </a:lnTo>
                  <a:lnTo>
                    <a:pt x="3" y="118"/>
                  </a:lnTo>
                  <a:lnTo>
                    <a:pt x="5" y="111"/>
                  </a:lnTo>
                  <a:lnTo>
                    <a:pt x="7" y="104"/>
                  </a:lnTo>
                  <a:lnTo>
                    <a:pt x="10" y="97"/>
                  </a:lnTo>
                  <a:lnTo>
                    <a:pt x="12" y="91"/>
                  </a:lnTo>
                  <a:lnTo>
                    <a:pt x="16" y="84"/>
                  </a:lnTo>
                  <a:lnTo>
                    <a:pt x="19" y="78"/>
                  </a:lnTo>
                  <a:lnTo>
                    <a:pt x="23" y="72"/>
                  </a:lnTo>
                  <a:lnTo>
                    <a:pt x="27" y="65"/>
                  </a:lnTo>
                  <a:lnTo>
                    <a:pt x="31" y="60"/>
                  </a:lnTo>
                  <a:lnTo>
                    <a:pt x="36" y="54"/>
                  </a:lnTo>
                  <a:lnTo>
                    <a:pt x="41" y="49"/>
                  </a:lnTo>
                  <a:lnTo>
                    <a:pt x="46" y="44"/>
                  </a:lnTo>
                  <a:lnTo>
                    <a:pt x="52" y="38"/>
                  </a:lnTo>
                  <a:lnTo>
                    <a:pt x="57" y="34"/>
                  </a:lnTo>
                  <a:lnTo>
                    <a:pt x="63" y="29"/>
                  </a:lnTo>
                  <a:lnTo>
                    <a:pt x="70" y="25"/>
                  </a:lnTo>
                  <a:lnTo>
                    <a:pt x="76" y="22"/>
                  </a:lnTo>
                  <a:lnTo>
                    <a:pt x="82" y="18"/>
                  </a:lnTo>
                  <a:lnTo>
                    <a:pt x="89" y="15"/>
                  </a:lnTo>
                  <a:lnTo>
                    <a:pt x="96" y="12"/>
                  </a:lnTo>
                  <a:lnTo>
                    <a:pt x="103" y="9"/>
                  </a:lnTo>
                  <a:lnTo>
                    <a:pt x="110" y="7"/>
                  </a:lnTo>
                  <a:lnTo>
                    <a:pt x="118" y="5"/>
                  </a:lnTo>
                  <a:lnTo>
                    <a:pt x="126" y="3"/>
                  </a:lnTo>
                  <a:lnTo>
                    <a:pt x="133" y="2"/>
                  </a:lnTo>
                  <a:lnTo>
                    <a:pt x="141" y="1"/>
                  </a:lnTo>
                  <a:lnTo>
                    <a:pt x="149" y="0"/>
                  </a:lnTo>
                  <a:lnTo>
                    <a:pt x="157" y="0"/>
                  </a:lnTo>
                  <a:lnTo>
                    <a:pt x="165" y="0"/>
                  </a:lnTo>
                  <a:lnTo>
                    <a:pt x="173" y="1"/>
                  </a:lnTo>
                  <a:lnTo>
                    <a:pt x="181" y="2"/>
                  </a:lnTo>
                  <a:lnTo>
                    <a:pt x="189" y="3"/>
                  </a:lnTo>
                  <a:lnTo>
                    <a:pt x="196" y="5"/>
                  </a:lnTo>
                  <a:lnTo>
                    <a:pt x="204" y="7"/>
                  </a:lnTo>
                  <a:lnTo>
                    <a:pt x="211" y="9"/>
                  </a:lnTo>
                  <a:lnTo>
                    <a:pt x="218" y="12"/>
                  </a:lnTo>
                  <a:lnTo>
                    <a:pt x="225" y="15"/>
                  </a:lnTo>
                  <a:lnTo>
                    <a:pt x="232" y="18"/>
                  </a:lnTo>
                  <a:lnTo>
                    <a:pt x="239" y="22"/>
                  </a:lnTo>
                  <a:lnTo>
                    <a:pt x="245" y="25"/>
                  </a:lnTo>
                  <a:lnTo>
                    <a:pt x="251" y="29"/>
                  </a:lnTo>
                  <a:lnTo>
                    <a:pt x="257" y="34"/>
                  </a:lnTo>
                  <a:lnTo>
                    <a:pt x="263" y="38"/>
                  </a:lnTo>
                  <a:lnTo>
                    <a:pt x="268" y="44"/>
                  </a:lnTo>
                  <a:lnTo>
                    <a:pt x="273" y="49"/>
                  </a:lnTo>
                  <a:lnTo>
                    <a:pt x="278" y="54"/>
                  </a:lnTo>
                  <a:lnTo>
                    <a:pt x="283" y="60"/>
                  </a:lnTo>
                  <a:lnTo>
                    <a:pt x="287" y="65"/>
                  </a:lnTo>
                  <a:lnTo>
                    <a:pt x="291" y="72"/>
                  </a:lnTo>
                  <a:lnTo>
                    <a:pt x="295" y="78"/>
                  </a:lnTo>
                  <a:lnTo>
                    <a:pt x="299" y="84"/>
                  </a:lnTo>
                  <a:lnTo>
                    <a:pt x="302" y="91"/>
                  </a:lnTo>
                  <a:lnTo>
                    <a:pt x="304" y="97"/>
                  </a:lnTo>
                  <a:lnTo>
                    <a:pt x="307" y="104"/>
                  </a:lnTo>
                  <a:lnTo>
                    <a:pt x="309" y="111"/>
                  </a:lnTo>
                  <a:lnTo>
                    <a:pt x="311" y="118"/>
                  </a:lnTo>
                  <a:lnTo>
                    <a:pt x="312" y="126"/>
                  </a:lnTo>
                  <a:lnTo>
                    <a:pt x="313" y="133"/>
                  </a:lnTo>
                  <a:lnTo>
                    <a:pt x="314" y="141"/>
                  </a:lnTo>
                  <a:lnTo>
                    <a:pt x="314" y="148"/>
                  </a:lnTo>
                  <a:lnTo>
                    <a:pt x="314" y="156"/>
                  </a:lnTo>
                  <a:lnTo>
                    <a:pt x="313" y="163"/>
                  </a:lnTo>
                  <a:lnTo>
                    <a:pt x="312" y="171"/>
                  </a:lnTo>
                  <a:lnTo>
                    <a:pt x="311" y="178"/>
                  </a:lnTo>
                  <a:lnTo>
                    <a:pt x="309" y="185"/>
                  </a:lnTo>
                  <a:lnTo>
                    <a:pt x="307" y="192"/>
                  </a:lnTo>
                  <a:lnTo>
                    <a:pt x="304" y="199"/>
                  </a:lnTo>
                  <a:lnTo>
                    <a:pt x="302" y="206"/>
                  </a:lnTo>
                  <a:lnTo>
                    <a:pt x="299" y="212"/>
                  </a:lnTo>
                  <a:lnTo>
                    <a:pt x="295" y="219"/>
                  </a:lnTo>
                  <a:lnTo>
                    <a:pt x="291" y="225"/>
                  </a:lnTo>
                  <a:lnTo>
                    <a:pt x="287" y="231"/>
                  </a:lnTo>
                  <a:lnTo>
                    <a:pt x="283" y="237"/>
                  </a:lnTo>
                  <a:lnTo>
                    <a:pt x="278" y="242"/>
                  </a:lnTo>
                  <a:lnTo>
                    <a:pt x="273" y="248"/>
                  </a:lnTo>
                  <a:lnTo>
                    <a:pt x="268" y="253"/>
                  </a:lnTo>
                  <a:lnTo>
                    <a:pt x="263" y="258"/>
                  </a:lnTo>
                  <a:lnTo>
                    <a:pt x="257" y="263"/>
                  </a:lnTo>
                  <a:lnTo>
                    <a:pt x="251" y="267"/>
                  </a:lnTo>
                  <a:lnTo>
                    <a:pt x="245" y="271"/>
                  </a:lnTo>
                  <a:lnTo>
                    <a:pt x="239" y="275"/>
                  </a:lnTo>
                  <a:lnTo>
                    <a:pt x="232" y="279"/>
                  </a:lnTo>
                  <a:lnTo>
                    <a:pt x="225" y="282"/>
                  </a:lnTo>
                  <a:lnTo>
                    <a:pt x="218" y="285"/>
                  </a:lnTo>
                  <a:lnTo>
                    <a:pt x="211" y="288"/>
                  </a:lnTo>
                  <a:lnTo>
                    <a:pt x="204" y="290"/>
                  </a:lnTo>
                  <a:lnTo>
                    <a:pt x="196" y="292"/>
                  </a:lnTo>
                  <a:lnTo>
                    <a:pt x="189" y="293"/>
                  </a:lnTo>
                  <a:lnTo>
                    <a:pt x="181" y="295"/>
                  </a:lnTo>
                  <a:lnTo>
                    <a:pt x="173" y="296"/>
                  </a:lnTo>
                  <a:lnTo>
                    <a:pt x="165" y="296"/>
                  </a:lnTo>
                  <a:lnTo>
                    <a:pt x="157" y="296"/>
                  </a:lnTo>
                  <a:close/>
                </a:path>
              </a:pathLst>
            </a:custGeom>
            <a:solidFill>
              <a:srgbClr val="DEDDDD"/>
            </a:solidFill>
            <a:ln w="9525">
              <a:noFill/>
              <a:round/>
              <a:headEnd/>
              <a:tailEnd/>
            </a:ln>
          </p:spPr>
          <p:txBody>
            <a:bodyPr>
              <a:prstTxWarp prst="textNoShape">
                <a:avLst/>
              </a:prstTxWarp>
            </a:bodyPr>
            <a:lstStyle/>
            <a:p>
              <a:endParaRPr lang="en-US"/>
            </a:p>
          </p:txBody>
        </p:sp>
        <p:sp>
          <p:nvSpPr>
            <p:cNvPr id="17513" name="Freeform 275"/>
            <p:cNvSpPr>
              <a:spLocks/>
            </p:cNvSpPr>
            <p:nvPr/>
          </p:nvSpPr>
          <p:spPr bwMode="auto">
            <a:xfrm>
              <a:off x="4449" y="1446"/>
              <a:ext cx="153" cy="101"/>
            </a:xfrm>
            <a:custGeom>
              <a:avLst/>
              <a:gdLst>
                <a:gd name="T0" fmla="*/ 3 w 153"/>
                <a:gd name="T1" fmla="*/ 97 h 101"/>
                <a:gd name="T2" fmla="*/ 6 w 153"/>
                <a:gd name="T3" fmla="*/ 101 h 101"/>
                <a:gd name="T4" fmla="*/ 153 w 153"/>
                <a:gd name="T5" fmla="*/ 9 h 101"/>
                <a:gd name="T6" fmla="*/ 146 w 153"/>
                <a:gd name="T7" fmla="*/ 0 h 101"/>
                <a:gd name="T8" fmla="*/ 0 w 153"/>
                <a:gd name="T9" fmla="*/ 92 h 101"/>
                <a:gd name="T10" fmla="*/ 3 w 153"/>
                <a:gd name="T11" fmla="*/ 97 h 101"/>
                <a:gd name="T12" fmla="*/ 0 60000 65536"/>
                <a:gd name="T13" fmla="*/ 0 60000 65536"/>
                <a:gd name="T14" fmla="*/ 0 60000 65536"/>
                <a:gd name="T15" fmla="*/ 0 60000 65536"/>
                <a:gd name="T16" fmla="*/ 0 60000 65536"/>
                <a:gd name="T17" fmla="*/ 0 60000 65536"/>
                <a:gd name="T18" fmla="*/ 0 w 153"/>
                <a:gd name="T19" fmla="*/ 0 h 101"/>
                <a:gd name="T20" fmla="*/ 153 w 153"/>
                <a:gd name="T21" fmla="*/ 101 h 101"/>
              </a:gdLst>
              <a:ahLst/>
              <a:cxnLst>
                <a:cxn ang="T12">
                  <a:pos x="T0" y="T1"/>
                </a:cxn>
                <a:cxn ang="T13">
                  <a:pos x="T2" y="T3"/>
                </a:cxn>
                <a:cxn ang="T14">
                  <a:pos x="T4" y="T5"/>
                </a:cxn>
                <a:cxn ang="T15">
                  <a:pos x="T6" y="T7"/>
                </a:cxn>
                <a:cxn ang="T16">
                  <a:pos x="T8" y="T9"/>
                </a:cxn>
                <a:cxn ang="T17">
                  <a:pos x="T10" y="T11"/>
                </a:cxn>
              </a:cxnLst>
              <a:rect l="T18" t="T19" r="T20" b="T21"/>
              <a:pathLst>
                <a:path w="153" h="101">
                  <a:moveTo>
                    <a:pt x="3" y="97"/>
                  </a:moveTo>
                  <a:lnTo>
                    <a:pt x="6" y="101"/>
                  </a:lnTo>
                  <a:lnTo>
                    <a:pt x="153" y="9"/>
                  </a:lnTo>
                  <a:lnTo>
                    <a:pt x="146" y="0"/>
                  </a:lnTo>
                  <a:lnTo>
                    <a:pt x="0" y="92"/>
                  </a:lnTo>
                  <a:lnTo>
                    <a:pt x="3" y="97"/>
                  </a:lnTo>
                  <a:close/>
                </a:path>
              </a:pathLst>
            </a:custGeom>
            <a:solidFill>
              <a:srgbClr val="1F1A17"/>
            </a:solidFill>
            <a:ln w="9525">
              <a:noFill/>
              <a:round/>
              <a:headEnd/>
              <a:tailEnd/>
            </a:ln>
          </p:spPr>
          <p:txBody>
            <a:bodyPr>
              <a:prstTxWarp prst="textNoShape">
                <a:avLst/>
              </a:prstTxWarp>
            </a:bodyPr>
            <a:lstStyle/>
            <a:p>
              <a:endParaRPr lang="en-US"/>
            </a:p>
          </p:txBody>
        </p:sp>
        <p:sp>
          <p:nvSpPr>
            <p:cNvPr id="17514" name="Freeform 276"/>
            <p:cNvSpPr>
              <a:spLocks/>
            </p:cNvSpPr>
            <p:nvPr/>
          </p:nvSpPr>
          <p:spPr bwMode="auto">
            <a:xfrm>
              <a:off x="4395" y="1512"/>
              <a:ext cx="81" cy="67"/>
            </a:xfrm>
            <a:custGeom>
              <a:avLst/>
              <a:gdLst>
                <a:gd name="T0" fmla="*/ 0 w 81"/>
                <a:gd name="T1" fmla="*/ 67 h 67"/>
                <a:gd name="T2" fmla="*/ 81 w 81"/>
                <a:gd name="T3" fmla="*/ 57 h 67"/>
                <a:gd name="T4" fmla="*/ 40 w 81"/>
                <a:gd name="T5" fmla="*/ 0 h 67"/>
                <a:gd name="T6" fmla="*/ 0 w 81"/>
                <a:gd name="T7" fmla="*/ 67 h 67"/>
                <a:gd name="T8" fmla="*/ 0 w 81"/>
                <a:gd name="T9" fmla="*/ 67 h 67"/>
                <a:gd name="T10" fmla="*/ 0 60000 65536"/>
                <a:gd name="T11" fmla="*/ 0 60000 65536"/>
                <a:gd name="T12" fmla="*/ 0 60000 65536"/>
                <a:gd name="T13" fmla="*/ 0 60000 65536"/>
                <a:gd name="T14" fmla="*/ 0 60000 65536"/>
                <a:gd name="T15" fmla="*/ 0 w 81"/>
                <a:gd name="T16" fmla="*/ 0 h 67"/>
                <a:gd name="T17" fmla="*/ 81 w 81"/>
                <a:gd name="T18" fmla="*/ 67 h 67"/>
              </a:gdLst>
              <a:ahLst/>
              <a:cxnLst>
                <a:cxn ang="T10">
                  <a:pos x="T0" y="T1"/>
                </a:cxn>
                <a:cxn ang="T11">
                  <a:pos x="T2" y="T3"/>
                </a:cxn>
                <a:cxn ang="T12">
                  <a:pos x="T4" y="T5"/>
                </a:cxn>
                <a:cxn ang="T13">
                  <a:pos x="T6" y="T7"/>
                </a:cxn>
                <a:cxn ang="T14">
                  <a:pos x="T8" y="T9"/>
                </a:cxn>
              </a:cxnLst>
              <a:rect l="T15" t="T16" r="T17" b="T18"/>
              <a:pathLst>
                <a:path w="81" h="67">
                  <a:moveTo>
                    <a:pt x="0" y="67"/>
                  </a:moveTo>
                  <a:lnTo>
                    <a:pt x="81" y="57"/>
                  </a:lnTo>
                  <a:lnTo>
                    <a:pt x="40" y="0"/>
                  </a:lnTo>
                  <a:lnTo>
                    <a:pt x="0" y="67"/>
                  </a:lnTo>
                  <a:close/>
                </a:path>
              </a:pathLst>
            </a:custGeom>
            <a:solidFill>
              <a:srgbClr val="1F1A17"/>
            </a:solidFill>
            <a:ln w="9525">
              <a:noFill/>
              <a:round/>
              <a:headEnd/>
              <a:tailEnd/>
            </a:ln>
          </p:spPr>
          <p:txBody>
            <a:bodyPr>
              <a:prstTxWarp prst="textNoShape">
                <a:avLst/>
              </a:prstTxWarp>
            </a:bodyPr>
            <a:lstStyle/>
            <a:p>
              <a:endParaRPr lang="en-US"/>
            </a:p>
          </p:txBody>
        </p:sp>
        <p:sp>
          <p:nvSpPr>
            <p:cNvPr id="17515" name="Freeform 277"/>
            <p:cNvSpPr>
              <a:spLocks/>
            </p:cNvSpPr>
            <p:nvPr/>
          </p:nvSpPr>
          <p:spPr bwMode="auto">
            <a:xfrm>
              <a:off x="4596" y="1445"/>
              <a:ext cx="136" cy="77"/>
            </a:xfrm>
            <a:custGeom>
              <a:avLst/>
              <a:gdLst>
                <a:gd name="T0" fmla="*/ 134 w 136"/>
                <a:gd name="T1" fmla="*/ 72 h 77"/>
                <a:gd name="T2" fmla="*/ 136 w 136"/>
                <a:gd name="T3" fmla="*/ 67 h 77"/>
                <a:gd name="T4" fmla="*/ 6 w 136"/>
                <a:gd name="T5" fmla="*/ 0 h 77"/>
                <a:gd name="T6" fmla="*/ 0 w 136"/>
                <a:gd name="T7" fmla="*/ 10 h 77"/>
                <a:gd name="T8" fmla="*/ 131 w 136"/>
                <a:gd name="T9" fmla="*/ 77 h 77"/>
                <a:gd name="T10" fmla="*/ 134 w 136"/>
                <a:gd name="T11" fmla="*/ 72 h 77"/>
                <a:gd name="T12" fmla="*/ 0 60000 65536"/>
                <a:gd name="T13" fmla="*/ 0 60000 65536"/>
                <a:gd name="T14" fmla="*/ 0 60000 65536"/>
                <a:gd name="T15" fmla="*/ 0 60000 65536"/>
                <a:gd name="T16" fmla="*/ 0 60000 65536"/>
                <a:gd name="T17" fmla="*/ 0 60000 65536"/>
                <a:gd name="T18" fmla="*/ 0 w 136"/>
                <a:gd name="T19" fmla="*/ 0 h 77"/>
                <a:gd name="T20" fmla="*/ 136 w 136"/>
                <a:gd name="T21" fmla="*/ 77 h 77"/>
              </a:gdLst>
              <a:ahLst/>
              <a:cxnLst>
                <a:cxn ang="T12">
                  <a:pos x="T0" y="T1"/>
                </a:cxn>
                <a:cxn ang="T13">
                  <a:pos x="T2" y="T3"/>
                </a:cxn>
                <a:cxn ang="T14">
                  <a:pos x="T4" y="T5"/>
                </a:cxn>
                <a:cxn ang="T15">
                  <a:pos x="T6" y="T7"/>
                </a:cxn>
                <a:cxn ang="T16">
                  <a:pos x="T8" y="T9"/>
                </a:cxn>
                <a:cxn ang="T17">
                  <a:pos x="T10" y="T11"/>
                </a:cxn>
              </a:cxnLst>
              <a:rect l="T18" t="T19" r="T20" b="T21"/>
              <a:pathLst>
                <a:path w="136" h="77">
                  <a:moveTo>
                    <a:pt x="134" y="72"/>
                  </a:moveTo>
                  <a:lnTo>
                    <a:pt x="136" y="67"/>
                  </a:lnTo>
                  <a:lnTo>
                    <a:pt x="6" y="0"/>
                  </a:lnTo>
                  <a:lnTo>
                    <a:pt x="0" y="10"/>
                  </a:lnTo>
                  <a:lnTo>
                    <a:pt x="131" y="77"/>
                  </a:lnTo>
                  <a:lnTo>
                    <a:pt x="134" y="72"/>
                  </a:lnTo>
                  <a:close/>
                </a:path>
              </a:pathLst>
            </a:custGeom>
            <a:solidFill>
              <a:srgbClr val="1F1A17"/>
            </a:solidFill>
            <a:ln w="9525">
              <a:noFill/>
              <a:round/>
              <a:headEnd/>
              <a:tailEnd/>
            </a:ln>
          </p:spPr>
          <p:txBody>
            <a:bodyPr>
              <a:prstTxWarp prst="textNoShape">
                <a:avLst/>
              </a:prstTxWarp>
            </a:bodyPr>
            <a:lstStyle/>
            <a:p>
              <a:endParaRPr lang="en-US"/>
            </a:p>
          </p:txBody>
        </p:sp>
        <p:sp>
          <p:nvSpPr>
            <p:cNvPr id="17516" name="Freeform 278"/>
            <p:cNvSpPr>
              <a:spLocks/>
            </p:cNvSpPr>
            <p:nvPr/>
          </p:nvSpPr>
          <p:spPr bwMode="auto">
            <a:xfrm>
              <a:off x="4709" y="1485"/>
              <a:ext cx="81" cy="63"/>
            </a:xfrm>
            <a:custGeom>
              <a:avLst/>
              <a:gdLst>
                <a:gd name="T0" fmla="*/ 81 w 81"/>
                <a:gd name="T1" fmla="*/ 63 h 63"/>
                <a:gd name="T2" fmla="*/ 35 w 81"/>
                <a:gd name="T3" fmla="*/ 0 h 63"/>
                <a:gd name="T4" fmla="*/ 0 w 81"/>
                <a:gd name="T5" fmla="*/ 60 h 63"/>
                <a:gd name="T6" fmla="*/ 81 w 81"/>
                <a:gd name="T7" fmla="*/ 63 h 63"/>
                <a:gd name="T8" fmla="*/ 81 w 81"/>
                <a:gd name="T9" fmla="*/ 63 h 63"/>
                <a:gd name="T10" fmla="*/ 0 60000 65536"/>
                <a:gd name="T11" fmla="*/ 0 60000 65536"/>
                <a:gd name="T12" fmla="*/ 0 60000 65536"/>
                <a:gd name="T13" fmla="*/ 0 60000 65536"/>
                <a:gd name="T14" fmla="*/ 0 60000 65536"/>
                <a:gd name="T15" fmla="*/ 0 w 81"/>
                <a:gd name="T16" fmla="*/ 0 h 63"/>
                <a:gd name="T17" fmla="*/ 81 w 81"/>
                <a:gd name="T18" fmla="*/ 63 h 63"/>
              </a:gdLst>
              <a:ahLst/>
              <a:cxnLst>
                <a:cxn ang="T10">
                  <a:pos x="T0" y="T1"/>
                </a:cxn>
                <a:cxn ang="T11">
                  <a:pos x="T2" y="T3"/>
                </a:cxn>
                <a:cxn ang="T12">
                  <a:pos x="T4" y="T5"/>
                </a:cxn>
                <a:cxn ang="T13">
                  <a:pos x="T6" y="T7"/>
                </a:cxn>
                <a:cxn ang="T14">
                  <a:pos x="T8" y="T9"/>
                </a:cxn>
              </a:cxnLst>
              <a:rect l="T15" t="T16" r="T17" b="T18"/>
              <a:pathLst>
                <a:path w="81" h="63">
                  <a:moveTo>
                    <a:pt x="81" y="63"/>
                  </a:moveTo>
                  <a:lnTo>
                    <a:pt x="35" y="0"/>
                  </a:lnTo>
                  <a:lnTo>
                    <a:pt x="0" y="60"/>
                  </a:lnTo>
                  <a:lnTo>
                    <a:pt x="81" y="63"/>
                  </a:lnTo>
                  <a:close/>
                </a:path>
              </a:pathLst>
            </a:custGeom>
            <a:solidFill>
              <a:srgbClr val="1F1A17"/>
            </a:solidFill>
            <a:ln w="9525">
              <a:noFill/>
              <a:round/>
              <a:headEnd/>
              <a:tailEnd/>
            </a:ln>
          </p:spPr>
          <p:txBody>
            <a:bodyPr>
              <a:prstTxWarp prst="textNoShape">
                <a:avLst/>
              </a:prstTxWarp>
            </a:bodyPr>
            <a:lstStyle/>
            <a:p>
              <a:endParaRPr lang="en-US"/>
            </a:p>
          </p:txBody>
        </p:sp>
        <p:sp>
          <p:nvSpPr>
            <p:cNvPr id="17517" name="Freeform 279"/>
            <p:cNvSpPr>
              <a:spLocks/>
            </p:cNvSpPr>
            <p:nvPr/>
          </p:nvSpPr>
          <p:spPr bwMode="auto">
            <a:xfrm>
              <a:off x="4568" y="1292"/>
              <a:ext cx="36" cy="159"/>
            </a:xfrm>
            <a:custGeom>
              <a:avLst/>
              <a:gdLst>
                <a:gd name="T0" fmla="*/ 6 w 36"/>
                <a:gd name="T1" fmla="*/ 0 h 159"/>
                <a:gd name="T2" fmla="*/ 0 w 36"/>
                <a:gd name="T3" fmla="*/ 1 h 159"/>
                <a:gd name="T4" fmla="*/ 25 w 36"/>
                <a:gd name="T5" fmla="*/ 159 h 159"/>
                <a:gd name="T6" fmla="*/ 36 w 36"/>
                <a:gd name="T7" fmla="*/ 157 h 159"/>
                <a:gd name="T8" fmla="*/ 12 w 36"/>
                <a:gd name="T9" fmla="*/ 0 h 159"/>
                <a:gd name="T10" fmla="*/ 6 w 36"/>
                <a:gd name="T11" fmla="*/ 0 h 159"/>
                <a:gd name="T12" fmla="*/ 0 60000 65536"/>
                <a:gd name="T13" fmla="*/ 0 60000 65536"/>
                <a:gd name="T14" fmla="*/ 0 60000 65536"/>
                <a:gd name="T15" fmla="*/ 0 60000 65536"/>
                <a:gd name="T16" fmla="*/ 0 60000 65536"/>
                <a:gd name="T17" fmla="*/ 0 60000 65536"/>
                <a:gd name="T18" fmla="*/ 0 w 36"/>
                <a:gd name="T19" fmla="*/ 0 h 159"/>
                <a:gd name="T20" fmla="*/ 36 w 36"/>
                <a:gd name="T21" fmla="*/ 159 h 159"/>
              </a:gdLst>
              <a:ahLst/>
              <a:cxnLst>
                <a:cxn ang="T12">
                  <a:pos x="T0" y="T1"/>
                </a:cxn>
                <a:cxn ang="T13">
                  <a:pos x="T2" y="T3"/>
                </a:cxn>
                <a:cxn ang="T14">
                  <a:pos x="T4" y="T5"/>
                </a:cxn>
                <a:cxn ang="T15">
                  <a:pos x="T6" y="T7"/>
                </a:cxn>
                <a:cxn ang="T16">
                  <a:pos x="T8" y="T9"/>
                </a:cxn>
                <a:cxn ang="T17">
                  <a:pos x="T10" y="T11"/>
                </a:cxn>
              </a:cxnLst>
              <a:rect l="T18" t="T19" r="T20" b="T21"/>
              <a:pathLst>
                <a:path w="36" h="159">
                  <a:moveTo>
                    <a:pt x="6" y="0"/>
                  </a:moveTo>
                  <a:lnTo>
                    <a:pt x="0" y="1"/>
                  </a:lnTo>
                  <a:lnTo>
                    <a:pt x="25" y="159"/>
                  </a:lnTo>
                  <a:lnTo>
                    <a:pt x="36" y="157"/>
                  </a:lnTo>
                  <a:lnTo>
                    <a:pt x="12" y="0"/>
                  </a:lnTo>
                  <a:lnTo>
                    <a:pt x="6" y="0"/>
                  </a:lnTo>
                  <a:close/>
                </a:path>
              </a:pathLst>
            </a:custGeom>
            <a:solidFill>
              <a:srgbClr val="1F1A17"/>
            </a:solidFill>
            <a:ln w="9525">
              <a:noFill/>
              <a:round/>
              <a:headEnd/>
              <a:tailEnd/>
            </a:ln>
          </p:spPr>
          <p:txBody>
            <a:bodyPr>
              <a:prstTxWarp prst="textNoShape">
                <a:avLst/>
              </a:prstTxWarp>
            </a:bodyPr>
            <a:lstStyle/>
            <a:p>
              <a:endParaRPr lang="en-US"/>
            </a:p>
          </p:txBody>
        </p:sp>
        <p:sp>
          <p:nvSpPr>
            <p:cNvPr id="17518" name="Freeform 280"/>
            <p:cNvSpPr>
              <a:spLocks/>
            </p:cNvSpPr>
            <p:nvPr/>
          </p:nvSpPr>
          <p:spPr bwMode="auto">
            <a:xfrm>
              <a:off x="4538" y="1228"/>
              <a:ext cx="72" cy="73"/>
            </a:xfrm>
            <a:custGeom>
              <a:avLst/>
              <a:gdLst>
                <a:gd name="T0" fmla="*/ 25 w 72"/>
                <a:gd name="T1" fmla="*/ 0 h 73"/>
                <a:gd name="T2" fmla="*/ 0 w 72"/>
                <a:gd name="T3" fmla="*/ 73 h 73"/>
                <a:gd name="T4" fmla="*/ 72 w 72"/>
                <a:gd name="T5" fmla="*/ 63 h 73"/>
                <a:gd name="T6" fmla="*/ 25 w 72"/>
                <a:gd name="T7" fmla="*/ 0 h 73"/>
                <a:gd name="T8" fmla="*/ 25 w 72"/>
                <a:gd name="T9" fmla="*/ 0 h 73"/>
                <a:gd name="T10" fmla="*/ 0 60000 65536"/>
                <a:gd name="T11" fmla="*/ 0 60000 65536"/>
                <a:gd name="T12" fmla="*/ 0 60000 65536"/>
                <a:gd name="T13" fmla="*/ 0 60000 65536"/>
                <a:gd name="T14" fmla="*/ 0 60000 65536"/>
                <a:gd name="T15" fmla="*/ 0 w 72"/>
                <a:gd name="T16" fmla="*/ 0 h 73"/>
                <a:gd name="T17" fmla="*/ 72 w 72"/>
                <a:gd name="T18" fmla="*/ 73 h 73"/>
              </a:gdLst>
              <a:ahLst/>
              <a:cxnLst>
                <a:cxn ang="T10">
                  <a:pos x="T0" y="T1"/>
                </a:cxn>
                <a:cxn ang="T11">
                  <a:pos x="T2" y="T3"/>
                </a:cxn>
                <a:cxn ang="T12">
                  <a:pos x="T4" y="T5"/>
                </a:cxn>
                <a:cxn ang="T13">
                  <a:pos x="T6" y="T7"/>
                </a:cxn>
                <a:cxn ang="T14">
                  <a:pos x="T8" y="T9"/>
                </a:cxn>
              </a:cxnLst>
              <a:rect l="T15" t="T16" r="T17" b="T18"/>
              <a:pathLst>
                <a:path w="72" h="73">
                  <a:moveTo>
                    <a:pt x="25" y="0"/>
                  </a:moveTo>
                  <a:lnTo>
                    <a:pt x="0" y="73"/>
                  </a:lnTo>
                  <a:lnTo>
                    <a:pt x="72" y="63"/>
                  </a:lnTo>
                  <a:lnTo>
                    <a:pt x="25" y="0"/>
                  </a:lnTo>
                  <a:close/>
                </a:path>
              </a:pathLst>
            </a:custGeom>
            <a:solidFill>
              <a:srgbClr val="1F1A17"/>
            </a:solidFill>
            <a:ln w="9525">
              <a:noFill/>
              <a:round/>
              <a:headEnd/>
              <a:tailEnd/>
            </a:ln>
          </p:spPr>
          <p:txBody>
            <a:bodyPr>
              <a:prstTxWarp prst="textNoShape">
                <a:avLst/>
              </a:prstTxWarp>
            </a:bodyPr>
            <a:lstStyle/>
            <a:p>
              <a:endParaRPr lang="en-US"/>
            </a:p>
          </p:txBody>
        </p:sp>
        <p:sp>
          <p:nvSpPr>
            <p:cNvPr id="17519" name="Freeform 281"/>
            <p:cNvSpPr>
              <a:spLocks/>
            </p:cNvSpPr>
            <p:nvPr/>
          </p:nvSpPr>
          <p:spPr bwMode="auto">
            <a:xfrm>
              <a:off x="4645" y="2958"/>
              <a:ext cx="181" cy="173"/>
            </a:xfrm>
            <a:custGeom>
              <a:avLst/>
              <a:gdLst>
                <a:gd name="T0" fmla="*/ 171 w 181"/>
                <a:gd name="T1" fmla="*/ 19 h 173"/>
                <a:gd name="T2" fmla="*/ 176 w 181"/>
                <a:gd name="T3" fmla="*/ 28 h 173"/>
                <a:gd name="T4" fmla="*/ 179 w 181"/>
                <a:gd name="T5" fmla="*/ 37 h 173"/>
                <a:gd name="T6" fmla="*/ 181 w 181"/>
                <a:gd name="T7" fmla="*/ 48 h 173"/>
                <a:gd name="T8" fmla="*/ 181 w 181"/>
                <a:gd name="T9" fmla="*/ 60 h 173"/>
                <a:gd name="T10" fmla="*/ 178 w 181"/>
                <a:gd name="T11" fmla="*/ 72 h 173"/>
                <a:gd name="T12" fmla="*/ 174 w 181"/>
                <a:gd name="T13" fmla="*/ 84 h 173"/>
                <a:gd name="T14" fmla="*/ 168 w 181"/>
                <a:gd name="T15" fmla="*/ 97 h 173"/>
                <a:gd name="T16" fmla="*/ 161 w 181"/>
                <a:gd name="T17" fmla="*/ 109 h 173"/>
                <a:gd name="T18" fmla="*/ 151 w 181"/>
                <a:gd name="T19" fmla="*/ 121 h 173"/>
                <a:gd name="T20" fmla="*/ 140 w 181"/>
                <a:gd name="T21" fmla="*/ 133 h 173"/>
                <a:gd name="T22" fmla="*/ 128 w 181"/>
                <a:gd name="T23" fmla="*/ 143 h 173"/>
                <a:gd name="T24" fmla="*/ 116 w 181"/>
                <a:gd name="T25" fmla="*/ 152 h 173"/>
                <a:gd name="T26" fmla="*/ 103 w 181"/>
                <a:gd name="T27" fmla="*/ 160 h 173"/>
                <a:gd name="T28" fmla="*/ 90 w 181"/>
                <a:gd name="T29" fmla="*/ 165 h 173"/>
                <a:gd name="T30" fmla="*/ 77 w 181"/>
                <a:gd name="T31" fmla="*/ 170 h 173"/>
                <a:gd name="T32" fmla="*/ 64 w 181"/>
                <a:gd name="T33" fmla="*/ 172 h 173"/>
                <a:gd name="T34" fmla="*/ 52 w 181"/>
                <a:gd name="T35" fmla="*/ 173 h 173"/>
                <a:gd name="T36" fmla="*/ 40 w 181"/>
                <a:gd name="T37" fmla="*/ 172 h 173"/>
                <a:gd name="T38" fmla="*/ 30 w 181"/>
                <a:gd name="T39" fmla="*/ 168 h 173"/>
                <a:gd name="T40" fmla="*/ 20 w 181"/>
                <a:gd name="T41" fmla="*/ 164 h 173"/>
                <a:gd name="T42" fmla="*/ 12 w 181"/>
                <a:gd name="T43" fmla="*/ 157 h 173"/>
                <a:gd name="T44" fmla="*/ 6 w 181"/>
                <a:gd name="T45" fmla="*/ 148 h 173"/>
                <a:gd name="T46" fmla="*/ 2 w 181"/>
                <a:gd name="T47" fmla="*/ 139 h 173"/>
                <a:gd name="T48" fmla="*/ 0 w 181"/>
                <a:gd name="T49" fmla="*/ 128 h 173"/>
                <a:gd name="T50" fmla="*/ 0 w 181"/>
                <a:gd name="T51" fmla="*/ 117 h 173"/>
                <a:gd name="T52" fmla="*/ 1 w 181"/>
                <a:gd name="T53" fmla="*/ 105 h 173"/>
                <a:gd name="T54" fmla="*/ 5 w 181"/>
                <a:gd name="T55" fmla="*/ 93 h 173"/>
                <a:gd name="T56" fmla="*/ 10 w 181"/>
                <a:gd name="T57" fmla="*/ 80 h 173"/>
                <a:gd name="T58" fmla="*/ 17 w 181"/>
                <a:gd name="T59" fmla="*/ 68 h 173"/>
                <a:gd name="T60" fmla="*/ 26 w 181"/>
                <a:gd name="T61" fmla="*/ 56 h 173"/>
                <a:gd name="T62" fmla="*/ 36 w 181"/>
                <a:gd name="T63" fmla="*/ 44 h 173"/>
                <a:gd name="T64" fmla="*/ 48 w 181"/>
                <a:gd name="T65" fmla="*/ 33 h 173"/>
                <a:gd name="T66" fmla="*/ 60 w 181"/>
                <a:gd name="T67" fmla="*/ 23 h 173"/>
                <a:gd name="T68" fmla="*/ 73 w 181"/>
                <a:gd name="T69" fmla="*/ 15 h 173"/>
                <a:gd name="T70" fmla="*/ 87 w 181"/>
                <a:gd name="T71" fmla="*/ 9 h 173"/>
                <a:gd name="T72" fmla="*/ 100 w 181"/>
                <a:gd name="T73" fmla="*/ 4 h 173"/>
                <a:gd name="T74" fmla="*/ 112 w 181"/>
                <a:gd name="T75" fmla="*/ 1 h 173"/>
                <a:gd name="T76" fmla="*/ 125 w 181"/>
                <a:gd name="T77" fmla="*/ 0 h 173"/>
                <a:gd name="T78" fmla="*/ 137 w 181"/>
                <a:gd name="T79" fmla="*/ 1 h 173"/>
                <a:gd name="T80" fmla="*/ 147 w 181"/>
                <a:gd name="T81" fmla="*/ 3 h 173"/>
                <a:gd name="T82" fmla="*/ 157 w 181"/>
                <a:gd name="T83" fmla="*/ 7 h 173"/>
                <a:gd name="T84" fmla="*/ 166 w 181"/>
                <a:gd name="T85" fmla="*/ 13 h 17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1"/>
                <a:gd name="T130" fmla="*/ 0 h 173"/>
                <a:gd name="T131" fmla="*/ 181 w 181"/>
                <a:gd name="T132" fmla="*/ 173 h 17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1" h="173">
                  <a:moveTo>
                    <a:pt x="166" y="13"/>
                  </a:moveTo>
                  <a:lnTo>
                    <a:pt x="168" y="16"/>
                  </a:lnTo>
                  <a:lnTo>
                    <a:pt x="171" y="19"/>
                  </a:lnTo>
                  <a:lnTo>
                    <a:pt x="173" y="21"/>
                  </a:lnTo>
                  <a:lnTo>
                    <a:pt x="174" y="24"/>
                  </a:lnTo>
                  <a:lnTo>
                    <a:pt x="176" y="28"/>
                  </a:lnTo>
                  <a:lnTo>
                    <a:pt x="177" y="31"/>
                  </a:lnTo>
                  <a:lnTo>
                    <a:pt x="178" y="34"/>
                  </a:lnTo>
                  <a:lnTo>
                    <a:pt x="179" y="37"/>
                  </a:lnTo>
                  <a:lnTo>
                    <a:pt x="180" y="41"/>
                  </a:lnTo>
                  <a:lnTo>
                    <a:pt x="181" y="44"/>
                  </a:lnTo>
                  <a:lnTo>
                    <a:pt x="181" y="48"/>
                  </a:lnTo>
                  <a:lnTo>
                    <a:pt x="181" y="52"/>
                  </a:lnTo>
                  <a:lnTo>
                    <a:pt x="181" y="56"/>
                  </a:lnTo>
                  <a:lnTo>
                    <a:pt x="181" y="60"/>
                  </a:lnTo>
                  <a:lnTo>
                    <a:pt x="180" y="64"/>
                  </a:lnTo>
                  <a:lnTo>
                    <a:pt x="179" y="68"/>
                  </a:lnTo>
                  <a:lnTo>
                    <a:pt x="178" y="72"/>
                  </a:lnTo>
                  <a:lnTo>
                    <a:pt x="177" y="76"/>
                  </a:lnTo>
                  <a:lnTo>
                    <a:pt x="176" y="80"/>
                  </a:lnTo>
                  <a:lnTo>
                    <a:pt x="174" y="84"/>
                  </a:lnTo>
                  <a:lnTo>
                    <a:pt x="172" y="88"/>
                  </a:lnTo>
                  <a:lnTo>
                    <a:pt x="170" y="93"/>
                  </a:lnTo>
                  <a:lnTo>
                    <a:pt x="168" y="97"/>
                  </a:lnTo>
                  <a:lnTo>
                    <a:pt x="166" y="101"/>
                  </a:lnTo>
                  <a:lnTo>
                    <a:pt x="163" y="105"/>
                  </a:lnTo>
                  <a:lnTo>
                    <a:pt x="161" y="109"/>
                  </a:lnTo>
                  <a:lnTo>
                    <a:pt x="158" y="113"/>
                  </a:lnTo>
                  <a:lnTo>
                    <a:pt x="155" y="117"/>
                  </a:lnTo>
                  <a:lnTo>
                    <a:pt x="151" y="121"/>
                  </a:lnTo>
                  <a:lnTo>
                    <a:pt x="148" y="125"/>
                  </a:lnTo>
                  <a:lnTo>
                    <a:pt x="144" y="129"/>
                  </a:lnTo>
                  <a:lnTo>
                    <a:pt x="140" y="133"/>
                  </a:lnTo>
                  <a:lnTo>
                    <a:pt x="136" y="136"/>
                  </a:lnTo>
                  <a:lnTo>
                    <a:pt x="132" y="140"/>
                  </a:lnTo>
                  <a:lnTo>
                    <a:pt x="128" y="143"/>
                  </a:lnTo>
                  <a:lnTo>
                    <a:pt x="124" y="147"/>
                  </a:lnTo>
                  <a:lnTo>
                    <a:pt x="120" y="150"/>
                  </a:lnTo>
                  <a:lnTo>
                    <a:pt x="116" y="152"/>
                  </a:lnTo>
                  <a:lnTo>
                    <a:pt x="111" y="155"/>
                  </a:lnTo>
                  <a:lnTo>
                    <a:pt x="107" y="157"/>
                  </a:lnTo>
                  <a:lnTo>
                    <a:pt x="103" y="160"/>
                  </a:lnTo>
                  <a:lnTo>
                    <a:pt x="98" y="162"/>
                  </a:lnTo>
                  <a:lnTo>
                    <a:pt x="94" y="164"/>
                  </a:lnTo>
                  <a:lnTo>
                    <a:pt x="90" y="165"/>
                  </a:lnTo>
                  <a:lnTo>
                    <a:pt x="85" y="167"/>
                  </a:lnTo>
                  <a:lnTo>
                    <a:pt x="81" y="168"/>
                  </a:lnTo>
                  <a:lnTo>
                    <a:pt x="77" y="170"/>
                  </a:lnTo>
                  <a:lnTo>
                    <a:pt x="72" y="171"/>
                  </a:lnTo>
                  <a:lnTo>
                    <a:pt x="68" y="172"/>
                  </a:lnTo>
                  <a:lnTo>
                    <a:pt x="64" y="172"/>
                  </a:lnTo>
                  <a:lnTo>
                    <a:pt x="60" y="173"/>
                  </a:lnTo>
                  <a:lnTo>
                    <a:pt x="56" y="173"/>
                  </a:lnTo>
                  <a:lnTo>
                    <a:pt x="52" y="173"/>
                  </a:lnTo>
                  <a:lnTo>
                    <a:pt x="48" y="173"/>
                  </a:lnTo>
                  <a:lnTo>
                    <a:pt x="44" y="172"/>
                  </a:lnTo>
                  <a:lnTo>
                    <a:pt x="40" y="172"/>
                  </a:lnTo>
                  <a:lnTo>
                    <a:pt x="37" y="171"/>
                  </a:lnTo>
                  <a:lnTo>
                    <a:pt x="33" y="170"/>
                  </a:lnTo>
                  <a:lnTo>
                    <a:pt x="30" y="168"/>
                  </a:lnTo>
                  <a:lnTo>
                    <a:pt x="26" y="167"/>
                  </a:lnTo>
                  <a:lnTo>
                    <a:pt x="23" y="165"/>
                  </a:lnTo>
                  <a:lnTo>
                    <a:pt x="20" y="164"/>
                  </a:lnTo>
                  <a:lnTo>
                    <a:pt x="17" y="161"/>
                  </a:lnTo>
                  <a:lnTo>
                    <a:pt x="15" y="159"/>
                  </a:lnTo>
                  <a:lnTo>
                    <a:pt x="12" y="157"/>
                  </a:lnTo>
                  <a:lnTo>
                    <a:pt x="10" y="154"/>
                  </a:lnTo>
                  <a:lnTo>
                    <a:pt x="8" y="151"/>
                  </a:lnTo>
                  <a:lnTo>
                    <a:pt x="6" y="148"/>
                  </a:lnTo>
                  <a:lnTo>
                    <a:pt x="5" y="145"/>
                  </a:lnTo>
                  <a:lnTo>
                    <a:pt x="3" y="142"/>
                  </a:lnTo>
                  <a:lnTo>
                    <a:pt x="2" y="139"/>
                  </a:lnTo>
                  <a:lnTo>
                    <a:pt x="1" y="135"/>
                  </a:lnTo>
                  <a:lnTo>
                    <a:pt x="1" y="132"/>
                  </a:lnTo>
                  <a:lnTo>
                    <a:pt x="0" y="128"/>
                  </a:lnTo>
                  <a:lnTo>
                    <a:pt x="0" y="125"/>
                  </a:lnTo>
                  <a:lnTo>
                    <a:pt x="0" y="121"/>
                  </a:lnTo>
                  <a:lnTo>
                    <a:pt x="0" y="117"/>
                  </a:lnTo>
                  <a:lnTo>
                    <a:pt x="0" y="113"/>
                  </a:lnTo>
                  <a:lnTo>
                    <a:pt x="1" y="109"/>
                  </a:lnTo>
                  <a:lnTo>
                    <a:pt x="1" y="105"/>
                  </a:lnTo>
                  <a:lnTo>
                    <a:pt x="2" y="101"/>
                  </a:lnTo>
                  <a:lnTo>
                    <a:pt x="4" y="97"/>
                  </a:lnTo>
                  <a:lnTo>
                    <a:pt x="5" y="93"/>
                  </a:lnTo>
                  <a:lnTo>
                    <a:pt x="6" y="89"/>
                  </a:lnTo>
                  <a:lnTo>
                    <a:pt x="8" y="85"/>
                  </a:lnTo>
                  <a:lnTo>
                    <a:pt x="10" y="80"/>
                  </a:lnTo>
                  <a:lnTo>
                    <a:pt x="12" y="76"/>
                  </a:lnTo>
                  <a:lnTo>
                    <a:pt x="15" y="72"/>
                  </a:lnTo>
                  <a:lnTo>
                    <a:pt x="17" y="68"/>
                  </a:lnTo>
                  <a:lnTo>
                    <a:pt x="20" y="64"/>
                  </a:lnTo>
                  <a:lnTo>
                    <a:pt x="23" y="60"/>
                  </a:lnTo>
                  <a:lnTo>
                    <a:pt x="26" y="56"/>
                  </a:lnTo>
                  <a:lnTo>
                    <a:pt x="29" y="51"/>
                  </a:lnTo>
                  <a:lnTo>
                    <a:pt x="33" y="48"/>
                  </a:lnTo>
                  <a:lnTo>
                    <a:pt x="36" y="44"/>
                  </a:lnTo>
                  <a:lnTo>
                    <a:pt x="40" y="40"/>
                  </a:lnTo>
                  <a:lnTo>
                    <a:pt x="44" y="36"/>
                  </a:lnTo>
                  <a:lnTo>
                    <a:pt x="48" y="33"/>
                  </a:lnTo>
                  <a:lnTo>
                    <a:pt x="52" y="30"/>
                  </a:lnTo>
                  <a:lnTo>
                    <a:pt x="56" y="26"/>
                  </a:lnTo>
                  <a:lnTo>
                    <a:pt x="60" y="23"/>
                  </a:lnTo>
                  <a:lnTo>
                    <a:pt x="65" y="20"/>
                  </a:lnTo>
                  <a:lnTo>
                    <a:pt x="69" y="18"/>
                  </a:lnTo>
                  <a:lnTo>
                    <a:pt x="73" y="15"/>
                  </a:lnTo>
                  <a:lnTo>
                    <a:pt x="78" y="13"/>
                  </a:lnTo>
                  <a:lnTo>
                    <a:pt x="82" y="11"/>
                  </a:lnTo>
                  <a:lnTo>
                    <a:pt x="87" y="9"/>
                  </a:lnTo>
                  <a:lnTo>
                    <a:pt x="91" y="7"/>
                  </a:lnTo>
                  <a:lnTo>
                    <a:pt x="95" y="6"/>
                  </a:lnTo>
                  <a:lnTo>
                    <a:pt x="100" y="4"/>
                  </a:lnTo>
                  <a:lnTo>
                    <a:pt x="104" y="3"/>
                  </a:lnTo>
                  <a:lnTo>
                    <a:pt x="108" y="2"/>
                  </a:lnTo>
                  <a:lnTo>
                    <a:pt x="112" y="1"/>
                  </a:lnTo>
                  <a:lnTo>
                    <a:pt x="117" y="1"/>
                  </a:lnTo>
                  <a:lnTo>
                    <a:pt x="121" y="0"/>
                  </a:lnTo>
                  <a:lnTo>
                    <a:pt x="125" y="0"/>
                  </a:lnTo>
                  <a:lnTo>
                    <a:pt x="129" y="0"/>
                  </a:lnTo>
                  <a:lnTo>
                    <a:pt x="133" y="0"/>
                  </a:lnTo>
                  <a:lnTo>
                    <a:pt x="137" y="1"/>
                  </a:lnTo>
                  <a:lnTo>
                    <a:pt x="140" y="1"/>
                  </a:lnTo>
                  <a:lnTo>
                    <a:pt x="144" y="2"/>
                  </a:lnTo>
                  <a:lnTo>
                    <a:pt x="147" y="3"/>
                  </a:lnTo>
                  <a:lnTo>
                    <a:pt x="151" y="4"/>
                  </a:lnTo>
                  <a:lnTo>
                    <a:pt x="154" y="6"/>
                  </a:lnTo>
                  <a:lnTo>
                    <a:pt x="157" y="7"/>
                  </a:lnTo>
                  <a:lnTo>
                    <a:pt x="160" y="9"/>
                  </a:lnTo>
                  <a:lnTo>
                    <a:pt x="163" y="11"/>
                  </a:lnTo>
                  <a:lnTo>
                    <a:pt x="166" y="13"/>
                  </a:lnTo>
                  <a:close/>
                </a:path>
              </a:pathLst>
            </a:custGeom>
            <a:solidFill>
              <a:srgbClr val="838281"/>
            </a:solidFill>
            <a:ln w="9525">
              <a:noFill/>
              <a:round/>
              <a:headEnd/>
              <a:tailEnd/>
            </a:ln>
          </p:spPr>
          <p:txBody>
            <a:bodyPr>
              <a:prstTxWarp prst="textNoShape">
                <a:avLst/>
              </a:prstTxWarp>
            </a:bodyPr>
            <a:lstStyle/>
            <a:p>
              <a:endParaRPr lang="en-US"/>
            </a:p>
          </p:txBody>
        </p:sp>
        <p:sp>
          <p:nvSpPr>
            <p:cNvPr id="17520" name="Freeform 282"/>
            <p:cNvSpPr>
              <a:spLocks/>
            </p:cNvSpPr>
            <p:nvPr/>
          </p:nvSpPr>
          <p:spPr bwMode="auto">
            <a:xfrm>
              <a:off x="4656" y="2773"/>
              <a:ext cx="80" cy="268"/>
            </a:xfrm>
            <a:custGeom>
              <a:avLst/>
              <a:gdLst>
                <a:gd name="T0" fmla="*/ 6 w 80"/>
                <a:gd name="T1" fmla="*/ 1 h 268"/>
                <a:gd name="T2" fmla="*/ 0 w 80"/>
                <a:gd name="T3" fmla="*/ 2 h 268"/>
                <a:gd name="T4" fmla="*/ 69 w 80"/>
                <a:gd name="T5" fmla="*/ 268 h 268"/>
                <a:gd name="T6" fmla="*/ 80 w 80"/>
                <a:gd name="T7" fmla="*/ 265 h 268"/>
                <a:gd name="T8" fmla="*/ 11 w 80"/>
                <a:gd name="T9" fmla="*/ 0 h 268"/>
                <a:gd name="T10" fmla="*/ 6 w 80"/>
                <a:gd name="T11" fmla="*/ 1 h 268"/>
                <a:gd name="T12" fmla="*/ 0 60000 65536"/>
                <a:gd name="T13" fmla="*/ 0 60000 65536"/>
                <a:gd name="T14" fmla="*/ 0 60000 65536"/>
                <a:gd name="T15" fmla="*/ 0 60000 65536"/>
                <a:gd name="T16" fmla="*/ 0 60000 65536"/>
                <a:gd name="T17" fmla="*/ 0 60000 65536"/>
                <a:gd name="T18" fmla="*/ 0 w 80"/>
                <a:gd name="T19" fmla="*/ 0 h 268"/>
                <a:gd name="T20" fmla="*/ 80 w 80"/>
                <a:gd name="T21" fmla="*/ 268 h 268"/>
              </a:gdLst>
              <a:ahLst/>
              <a:cxnLst>
                <a:cxn ang="T12">
                  <a:pos x="T0" y="T1"/>
                </a:cxn>
                <a:cxn ang="T13">
                  <a:pos x="T2" y="T3"/>
                </a:cxn>
                <a:cxn ang="T14">
                  <a:pos x="T4" y="T5"/>
                </a:cxn>
                <a:cxn ang="T15">
                  <a:pos x="T6" y="T7"/>
                </a:cxn>
                <a:cxn ang="T16">
                  <a:pos x="T8" y="T9"/>
                </a:cxn>
                <a:cxn ang="T17">
                  <a:pos x="T10" y="T11"/>
                </a:cxn>
              </a:cxnLst>
              <a:rect l="T18" t="T19" r="T20" b="T21"/>
              <a:pathLst>
                <a:path w="80" h="268">
                  <a:moveTo>
                    <a:pt x="6" y="1"/>
                  </a:moveTo>
                  <a:lnTo>
                    <a:pt x="0" y="2"/>
                  </a:lnTo>
                  <a:lnTo>
                    <a:pt x="69" y="268"/>
                  </a:lnTo>
                  <a:lnTo>
                    <a:pt x="80" y="265"/>
                  </a:lnTo>
                  <a:lnTo>
                    <a:pt x="11" y="0"/>
                  </a:lnTo>
                  <a:lnTo>
                    <a:pt x="6" y="1"/>
                  </a:lnTo>
                  <a:close/>
                </a:path>
              </a:pathLst>
            </a:custGeom>
            <a:solidFill>
              <a:srgbClr val="1F1A17"/>
            </a:solidFill>
            <a:ln w="9525">
              <a:noFill/>
              <a:round/>
              <a:headEnd/>
              <a:tailEnd/>
            </a:ln>
          </p:spPr>
          <p:txBody>
            <a:bodyPr>
              <a:prstTxWarp prst="textNoShape">
                <a:avLst/>
              </a:prstTxWarp>
            </a:bodyPr>
            <a:lstStyle/>
            <a:p>
              <a:endParaRPr lang="en-US"/>
            </a:p>
          </p:txBody>
        </p:sp>
        <p:sp>
          <p:nvSpPr>
            <p:cNvPr id="17521" name="Freeform 283"/>
            <p:cNvSpPr>
              <a:spLocks/>
            </p:cNvSpPr>
            <p:nvPr/>
          </p:nvSpPr>
          <p:spPr bwMode="auto">
            <a:xfrm>
              <a:off x="4627" y="2711"/>
              <a:ext cx="71" cy="75"/>
            </a:xfrm>
            <a:custGeom>
              <a:avLst/>
              <a:gdLst>
                <a:gd name="T0" fmla="*/ 19 w 71"/>
                <a:gd name="T1" fmla="*/ 0 h 75"/>
                <a:gd name="T2" fmla="*/ 0 w 71"/>
                <a:gd name="T3" fmla="*/ 75 h 75"/>
                <a:gd name="T4" fmla="*/ 71 w 71"/>
                <a:gd name="T5" fmla="*/ 58 h 75"/>
                <a:gd name="T6" fmla="*/ 19 w 71"/>
                <a:gd name="T7" fmla="*/ 0 h 75"/>
                <a:gd name="T8" fmla="*/ 19 w 71"/>
                <a:gd name="T9" fmla="*/ 0 h 75"/>
                <a:gd name="T10" fmla="*/ 0 60000 65536"/>
                <a:gd name="T11" fmla="*/ 0 60000 65536"/>
                <a:gd name="T12" fmla="*/ 0 60000 65536"/>
                <a:gd name="T13" fmla="*/ 0 60000 65536"/>
                <a:gd name="T14" fmla="*/ 0 60000 65536"/>
                <a:gd name="T15" fmla="*/ 0 w 71"/>
                <a:gd name="T16" fmla="*/ 0 h 75"/>
                <a:gd name="T17" fmla="*/ 71 w 71"/>
                <a:gd name="T18" fmla="*/ 75 h 75"/>
              </a:gdLst>
              <a:ahLst/>
              <a:cxnLst>
                <a:cxn ang="T10">
                  <a:pos x="T0" y="T1"/>
                </a:cxn>
                <a:cxn ang="T11">
                  <a:pos x="T2" y="T3"/>
                </a:cxn>
                <a:cxn ang="T12">
                  <a:pos x="T4" y="T5"/>
                </a:cxn>
                <a:cxn ang="T13">
                  <a:pos x="T6" y="T7"/>
                </a:cxn>
                <a:cxn ang="T14">
                  <a:pos x="T8" y="T9"/>
                </a:cxn>
              </a:cxnLst>
              <a:rect l="T15" t="T16" r="T17" b="T18"/>
              <a:pathLst>
                <a:path w="71" h="75">
                  <a:moveTo>
                    <a:pt x="19" y="0"/>
                  </a:moveTo>
                  <a:lnTo>
                    <a:pt x="0" y="75"/>
                  </a:lnTo>
                  <a:lnTo>
                    <a:pt x="71" y="58"/>
                  </a:lnTo>
                  <a:lnTo>
                    <a:pt x="19" y="0"/>
                  </a:lnTo>
                  <a:close/>
                </a:path>
              </a:pathLst>
            </a:custGeom>
            <a:solidFill>
              <a:srgbClr val="1F1A17"/>
            </a:solidFill>
            <a:ln w="9525">
              <a:noFill/>
              <a:round/>
              <a:headEnd/>
              <a:tailEnd/>
            </a:ln>
          </p:spPr>
          <p:txBody>
            <a:bodyPr>
              <a:prstTxWarp prst="textNoShape">
                <a:avLst/>
              </a:prstTxWarp>
            </a:bodyPr>
            <a:lstStyle/>
            <a:p>
              <a:endParaRPr lang="en-US"/>
            </a:p>
          </p:txBody>
        </p:sp>
        <p:sp>
          <p:nvSpPr>
            <p:cNvPr id="17522" name="Freeform 284"/>
            <p:cNvSpPr>
              <a:spLocks/>
            </p:cNvSpPr>
            <p:nvPr/>
          </p:nvSpPr>
          <p:spPr bwMode="auto">
            <a:xfrm>
              <a:off x="4727" y="2884"/>
              <a:ext cx="235" cy="160"/>
            </a:xfrm>
            <a:custGeom>
              <a:avLst/>
              <a:gdLst>
                <a:gd name="T0" fmla="*/ 232 w 235"/>
                <a:gd name="T1" fmla="*/ 5 h 160"/>
                <a:gd name="T2" fmla="*/ 229 w 235"/>
                <a:gd name="T3" fmla="*/ 0 h 160"/>
                <a:gd name="T4" fmla="*/ 0 w 235"/>
                <a:gd name="T5" fmla="*/ 151 h 160"/>
                <a:gd name="T6" fmla="*/ 7 w 235"/>
                <a:gd name="T7" fmla="*/ 160 h 160"/>
                <a:gd name="T8" fmla="*/ 235 w 235"/>
                <a:gd name="T9" fmla="*/ 9 h 160"/>
                <a:gd name="T10" fmla="*/ 232 w 235"/>
                <a:gd name="T11" fmla="*/ 5 h 160"/>
                <a:gd name="T12" fmla="*/ 0 60000 65536"/>
                <a:gd name="T13" fmla="*/ 0 60000 65536"/>
                <a:gd name="T14" fmla="*/ 0 60000 65536"/>
                <a:gd name="T15" fmla="*/ 0 60000 65536"/>
                <a:gd name="T16" fmla="*/ 0 60000 65536"/>
                <a:gd name="T17" fmla="*/ 0 60000 65536"/>
                <a:gd name="T18" fmla="*/ 0 w 235"/>
                <a:gd name="T19" fmla="*/ 0 h 160"/>
                <a:gd name="T20" fmla="*/ 235 w 235"/>
                <a:gd name="T21" fmla="*/ 160 h 160"/>
              </a:gdLst>
              <a:ahLst/>
              <a:cxnLst>
                <a:cxn ang="T12">
                  <a:pos x="T0" y="T1"/>
                </a:cxn>
                <a:cxn ang="T13">
                  <a:pos x="T2" y="T3"/>
                </a:cxn>
                <a:cxn ang="T14">
                  <a:pos x="T4" y="T5"/>
                </a:cxn>
                <a:cxn ang="T15">
                  <a:pos x="T6" y="T7"/>
                </a:cxn>
                <a:cxn ang="T16">
                  <a:pos x="T8" y="T9"/>
                </a:cxn>
                <a:cxn ang="T17">
                  <a:pos x="T10" y="T11"/>
                </a:cxn>
              </a:cxnLst>
              <a:rect l="T18" t="T19" r="T20" b="T21"/>
              <a:pathLst>
                <a:path w="235" h="160">
                  <a:moveTo>
                    <a:pt x="232" y="5"/>
                  </a:moveTo>
                  <a:lnTo>
                    <a:pt x="229" y="0"/>
                  </a:lnTo>
                  <a:lnTo>
                    <a:pt x="0" y="151"/>
                  </a:lnTo>
                  <a:lnTo>
                    <a:pt x="7" y="160"/>
                  </a:lnTo>
                  <a:lnTo>
                    <a:pt x="235" y="9"/>
                  </a:lnTo>
                  <a:lnTo>
                    <a:pt x="232" y="5"/>
                  </a:lnTo>
                  <a:close/>
                </a:path>
              </a:pathLst>
            </a:custGeom>
            <a:solidFill>
              <a:srgbClr val="1F1A17"/>
            </a:solidFill>
            <a:ln w="9525">
              <a:noFill/>
              <a:round/>
              <a:headEnd/>
              <a:tailEnd/>
            </a:ln>
          </p:spPr>
          <p:txBody>
            <a:bodyPr>
              <a:prstTxWarp prst="textNoShape">
                <a:avLst/>
              </a:prstTxWarp>
            </a:bodyPr>
            <a:lstStyle/>
            <a:p>
              <a:endParaRPr lang="en-US"/>
            </a:p>
          </p:txBody>
        </p:sp>
        <p:sp>
          <p:nvSpPr>
            <p:cNvPr id="17523" name="Freeform 285"/>
            <p:cNvSpPr>
              <a:spLocks/>
            </p:cNvSpPr>
            <p:nvPr/>
          </p:nvSpPr>
          <p:spPr bwMode="auto">
            <a:xfrm>
              <a:off x="4935" y="2852"/>
              <a:ext cx="80" cy="67"/>
            </a:xfrm>
            <a:custGeom>
              <a:avLst/>
              <a:gdLst>
                <a:gd name="T0" fmla="*/ 80 w 80"/>
                <a:gd name="T1" fmla="*/ 0 h 67"/>
                <a:gd name="T2" fmla="*/ 0 w 80"/>
                <a:gd name="T3" fmla="*/ 11 h 67"/>
                <a:gd name="T4" fmla="*/ 41 w 80"/>
                <a:gd name="T5" fmla="*/ 67 h 67"/>
                <a:gd name="T6" fmla="*/ 80 w 80"/>
                <a:gd name="T7" fmla="*/ 0 h 67"/>
                <a:gd name="T8" fmla="*/ 80 w 80"/>
                <a:gd name="T9" fmla="*/ 0 h 67"/>
                <a:gd name="T10" fmla="*/ 0 60000 65536"/>
                <a:gd name="T11" fmla="*/ 0 60000 65536"/>
                <a:gd name="T12" fmla="*/ 0 60000 65536"/>
                <a:gd name="T13" fmla="*/ 0 60000 65536"/>
                <a:gd name="T14" fmla="*/ 0 60000 65536"/>
                <a:gd name="T15" fmla="*/ 0 w 80"/>
                <a:gd name="T16" fmla="*/ 0 h 67"/>
                <a:gd name="T17" fmla="*/ 80 w 80"/>
                <a:gd name="T18" fmla="*/ 67 h 67"/>
              </a:gdLst>
              <a:ahLst/>
              <a:cxnLst>
                <a:cxn ang="T10">
                  <a:pos x="T0" y="T1"/>
                </a:cxn>
                <a:cxn ang="T11">
                  <a:pos x="T2" y="T3"/>
                </a:cxn>
                <a:cxn ang="T12">
                  <a:pos x="T4" y="T5"/>
                </a:cxn>
                <a:cxn ang="T13">
                  <a:pos x="T6" y="T7"/>
                </a:cxn>
                <a:cxn ang="T14">
                  <a:pos x="T8" y="T9"/>
                </a:cxn>
              </a:cxnLst>
              <a:rect l="T15" t="T16" r="T17" b="T18"/>
              <a:pathLst>
                <a:path w="80" h="67">
                  <a:moveTo>
                    <a:pt x="80" y="0"/>
                  </a:moveTo>
                  <a:lnTo>
                    <a:pt x="0" y="11"/>
                  </a:lnTo>
                  <a:lnTo>
                    <a:pt x="41" y="67"/>
                  </a:lnTo>
                  <a:lnTo>
                    <a:pt x="80" y="0"/>
                  </a:lnTo>
                  <a:close/>
                </a:path>
              </a:pathLst>
            </a:custGeom>
            <a:solidFill>
              <a:srgbClr val="1F1A17"/>
            </a:solidFill>
            <a:ln w="9525">
              <a:noFill/>
              <a:round/>
              <a:headEnd/>
              <a:tailEnd/>
            </a:ln>
          </p:spPr>
          <p:txBody>
            <a:bodyPr>
              <a:prstTxWarp prst="textNoShape">
                <a:avLst/>
              </a:prstTxWarp>
            </a:bodyPr>
            <a:lstStyle/>
            <a:p>
              <a:endParaRPr lang="en-US"/>
            </a:p>
          </p:txBody>
        </p:sp>
        <p:sp>
          <p:nvSpPr>
            <p:cNvPr id="17524" name="Freeform 286"/>
            <p:cNvSpPr>
              <a:spLocks/>
            </p:cNvSpPr>
            <p:nvPr/>
          </p:nvSpPr>
          <p:spPr bwMode="auto">
            <a:xfrm>
              <a:off x="4729" y="2978"/>
              <a:ext cx="266" cy="67"/>
            </a:xfrm>
            <a:custGeom>
              <a:avLst/>
              <a:gdLst>
                <a:gd name="T0" fmla="*/ 264 w 266"/>
                <a:gd name="T1" fmla="*/ 6 h 67"/>
                <a:gd name="T2" fmla="*/ 263 w 266"/>
                <a:gd name="T3" fmla="*/ 0 h 67"/>
                <a:gd name="T4" fmla="*/ 0 w 266"/>
                <a:gd name="T5" fmla="*/ 56 h 67"/>
                <a:gd name="T6" fmla="*/ 3 w 266"/>
                <a:gd name="T7" fmla="*/ 67 h 67"/>
                <a:gd name="T8" fmla="*/ 266 w 266"/>
                <a:gd name="T9" fmla="*/ 11 h 67"/>
                <a:gd name="T10" fmla="*/ 264 w 266"/>
                <a:gd name="T11" fmla="*/ 6 h 67"/>
                <a:gd name="T12" fmla="*/ 0 60000 65536"/>
                <a:gd name="T13" fmla="*/ 0 60000 65536"/>
                <a:gd name="T14" fmla="*/ 0 60000 65536"/>
                <a:gd name="T15" fmla="*/ 0 60000 65536"/>
                <a:gd name="T16" fmla="*/ 0 60000 65536"/>
                <a:gd name="T17" fmla="*/ 0 60000 65536"/>
                <a:gd name="T18" fmla="*/ 0 w 266"/>
                <a:gd name="T19" fmla="*/ 0 h 67"/>
                <a:gd name="T20" fmla="*/ 266 w 26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266" h="67">
                  <a:moveTo>
                    <a:pt x="264" y="6"/>
                  </a:moveTo>
                  <a:lnTo>
                    <a:pt x="263" y="0"/>
                  </a:lnTo>
                  <a:lnTo>
                    <a:pt x="0" y="56"/>
                  </a:lnTo>
                  <a:lnTo>
                    <a:pt x="3" y="67"/>
                  </a:lnTo>
                  <a:lnTo>
                    <a:pt x="266" y="11"/>
                  </a:lnTo>
                  <a:lnTo>
                    <a:pt x="264" y="6"/>
                  </a:lnTo>
                  <a:close/>
                </a:path>
              </a:pathLst>
            </a:custGeom>
            <a:solidFill>
              <a:srgbClr val="1F1A17"/>
            </a:solidFill>
            <a:ln w="9525">
              <a:noFill/>
              <a:round/>
              <a:headEnd/>
              <a:tailEnd/>
            </a:ln>
          </p:spPr>
          <p:txBody>
            <a:bodyPr>
              <a:prstTxWarp prst="textNoShape">
                <a:avLst/>
              </a:prstTxWarp>
            </a:bodyPr>
            <a:lstStyle/>
            <a:p>
              <a:endParaRPr lang="en-US"/>
            </a:p>
          </p:txBody>
        </p:sp>
        <p:sp>
          <p:nvSpPr>
            <p:cNvPr id="17525" name="Freeform 287"/>
            <p:cNvSpPr>
              <a:spLocks/>
            </p:cNvSpPr>
            <p:nvPr/>
          </p:nvSpPr>
          <p:spPr bwMode="auto">
            <a:xfrm>
              <a:off x="4982" y="2951"/>
              <a:ext cx="78" cy="67"/>
            </a:xfrm>
            <a:custGeom>
              <a:avLst/>
              <a:gdLst>
                <a:gd name="T0" fmla="*/ 78 w 78"/>
                <a:gd name="T1" fmla="*/ 19 h 67"/>
                <a:gd name="T2" fmla="*/ 0 w 78"/>
                <a:gd name="T3" fmla="*/ 0 h 67"/>
                <a:gd name="T4" fmla="*/ 15 w 78"/>
                <a:gd name="T5" fmla="*/ 67 h 67"/>
                <a:gd name="T6" fmla="*/ 78 w 78"/>
                <a:gd name="T7" fmla="*/ 19 h 67"/>
                <a:gd name="T8" fmla="*/ 78 w 78"/>
                <a:gd name="T9" fmla="*/ 19 h 67"/>
                <a:gd name="T10" fmla="*/ 0 60000 65536"/>
                <a:gd name="T11" fmla="*/ 0 60000 65536"/>
                <a:gd name="T12" fmla="*/ 0 60000 65536"/>
                <a:gd name="T13" fmla="*/ 0 60000 65536"/>
                <a:gd name="T14" fmla="*/ 0 60000 65536"/>
                <a:gd name="T15" fmla="*/ 0 w 78"/>
                <a:gd name="T16" fmla="*/ 0 h 67"/>
                <a:gd name="T17" fmla="*/ 78 w 78"/>
                <a:gd name="T18" fmla="*/ 67 h 67"/>
              </a:gdLst>
              <a:ahLst/>
              <a:cxnLst>
                <a:cxn ang="T10">
                  <a:pos x="T0" y="T1"/>
                </a:cxn>
                <a:cxn ang="T11">
                  <a:pos x="T2" y="T3"/>
                </a:cxn>
                <a:cxn ang="T12">
                  <a:pos x="T4" y="T5"/>
                </a:cxn>
                <a:cxn ang="T13">
                  <a:pos x="T6" y="T7"/>
                </a:cxn>
                <a:cxn ang="T14">
                  <a:pos x="T8" y="T9"/>
                </a:cxn>
              </a:cxnLst>
              <a:rect l="T15" t="T16" r="T17" b="T18"/>
              <a:pathLst>
                <a:path w="78" h="67">
                  <a:moveTo>
                    <a:pt x="78" y="19"/>
                  </a:moveTo>
                  <a:lnTo>
                    <a:pt x="0" y="0"/>
                  </a:lnTo>
                  <a:lnTo>
                    <a:pt x="15" y="67"/>
                  </a:lnTo>
                  <a:lnTo>
                    <a:pt x="78" y="19"/>
                  </a:lnTo>
                  <a:close/>
                </a:path>
              </a:pathLst>
            </a:custGeom>
            <a:solidFill>
              <a:srgbClr val="1F1A17"/>
            </a:solidFill>
            <a:ln w="9525">
              <a:noFill/>
              <a:round/>
              <a:headEnd/>
              <a:tailEnd/>
            </a:ln>
          </p:spPr>
          <p:txBody>
            <a:bodyPr>
              <a:prstTxWarp prst="textNoShape">
                <a:avLst/>
              </a:prstTxWarp>
            </a:bodyPr>
            <a:lstStyle/>
            <a:p>
              <a:endParaRPr lang="en-US"/>
            </a:p>
          </p:txBody>
        </p:sp>
        <p:sp>
          <p:nvSpPr>
            <p:cNvPr id="17526" name="Freeform 288"/>
            <p:cNvSpPr>
              <a:spLocks/>
            </p:cNvSpPr>
            <p:nvPr/>
          </p:nvSpPr>
          <p:spPr bwMode="auto">
            <a:xfrm>
              <a:off x="1325" y="1674"/>
              <a:ext cx="578" cy="223"/>
            </a:xfrm>
            <a:custGeom>
              <a:avLst/>
              <a:gdLst>
                <a:gd name="T0" fmla="*/ 99 w 578"/>
                <a:gd name="T1" fmla="*/ 104 h 223"/>
                <a:gd name="T2" fmla="*/ 72 w 578"/>
                <a:gd name="T3" fmla="*/ 120 h 223"/>
                <a:gd name="T4" fmla="*/ 55 w 578"/>
                <a:gd name="T5" fmla="*/ 136 h 223"/>
                <a:gd name="T6" fmla="*/ 50 w 578"/>
                <a:gd name="T7" fmla="*/ 146 h 223"/>
                <a:gd name="T8" fmla="*/ 49 w 578"/>
                <a:gd name="T9" fmla="*/ 153 h 223"/>
                <a:gd name="T10" fmla="*/ 54 w 578"/>
                <a:gd name="T11" fmla="*/ 164 h 223"/>
                <a:gd name="T12" fmla="*/ 68 w 578"/>
                <a:gd name="T13" fmla="*/ 173 h 223"/>
                <a:gd name="T14" fmla="*/ 90 w 578"/>
                <a:gd name="T15" fmla="*/ 180 h 223"/>
                <a:gd name="T16" fmla="*/ 119 w 578"/>
                <a:gd name="T17" fmla="*/ 185 h 223"/>
                <a:gd name="T18" fmla="*/ 154 w 578"/>
                <a:gd name="T19" fmla="*/ 187 h 223"/>
                <a:gd name="T20" fmla="*/ 194 w 578"/>
                <a:gd name="T21" fmla="*/ 186 h 223"/>
                <a:gd name="T22" fmla="*/ 238 w 578"/>
                <a:gd name="T23" fmla="*/ 182 h 223"/>
                <a:gd name="T24" fmla="*/ 285 w 578"/>
                <a:gd name="T25" fmla="*/ 176 h 223"/>
                <a:gd name="T26" fmla="*/ 333 w 578"/>
                <a:gd name="T27" fmla="*/ 166 h 223"/>
                <a:gd name="T28" fmla="*/ 377 w 578"/>
                <a:gd name="T29" fmla="*/ 155 h 223"/>
                <a:gd name="T30" fmla="*/ 417 w 578"/>
                <a:gd name="T31" fmla="*/ 143 h 223"/>
                <a:gd name="T32" fmla="*/ 452 w 578"/>
                <a:gd name="T33" fmla="*/ 129 h 223"/>
                <a:gd name="T34" fmla="*/ 481 w 578"/>
                <a:gd name="T35" fmla="*/ 115 h 223"/>
                <a:gd name="T36" fmla="*/ 502 w 578"/>
                <a:gd name="T37" fmla="*/ 100 h 223"/>
                <a:gd name="T38" fmla="*/ 516 w 578"/>
                <a:gd name="T39" fmla="*/ 86 h 223"/>
                <a:gd name="T40" fmla="*/ 520 w 578"/>
                <a:gd name="T41" fmla="*/ 73 h 223"/>
                <a:gd name="T42" fmla="*/ 518 w 578"/>
                <a:gd name="T43" fmla="*/ 64 h 223"/>
                <a:gd name="T44" fmla="*/ 512 w 578"/>
                <a:gd name="T45" fmla="*/ 58 h 223"/>
                <a:gd name="T46" fmla="*/ 504 w 578"/>
                <a:gd name="T47" fmla="*/ 52 h 223"/>
                <a:gd name="T48" fmla="*/ 483 w 578"/>
                <a:gd name="T49" fmla="*/ 45 h 223"/>
                <a:gd name="T50" fmla="*/ 450 w 578"/>
                <a:gd name="T51" fmla="*/ 39 h 223"/>
                <a:gd name="T52" fmla="*/ 416 w 578"/>
                <a:gd name="T53" fmla="*/ 32 h 223"/>
                <a:gd name="T54" fmla="*/ 403 w 578"/>
                <a:gd name="T55" fmla="*/ 12 h 223"/>
                <a:gd name="T56" fmla="*/ 398 w 578"/>
                <a:gd name="T57" fmla="*/ 0 h 223"/>
                <a:gd name="T58" fmla="*/ 435 w 578"/>
                <a:gd name="T59" fmla="*/ 0 h 223"/>
                <a:gd name="T60" fmla="*/ 469 w 578"/>
                <a:gd name="T61" fmla="*/ 3 h 223"/>
                <a:gd name="T62" fmla="*/ 499 w 578"/>
                <a:gd name="T63" fmla="*/ 8 h 223"/>
                <a:gd name="T64" fmla="*/ 525 w 578"/>
                <a:gd name="T65" fmla="*/ 15 h 223"/>
                <a:gd name="T66" fmla="*/ 547 w 578"/>
                <a:gd name="T67" fmla="*/ 24 h 223"/>
                <a:gd name="T68" fmla="*/ 563 w 578"/>
                <a:gd name="T69" fmla="*/ 36 h 223"/>
                <a:gd name="T70" fmla="*/ 574 w 578"/>
                <a:gd name="T71" fmla="*/ 48 h 223"/>
                <a:gd name="T72" fmla="*/ 578 w 578"/>
                <a:gd name="T73" fmla="*/ 64 h 223"/>
                <a:gd name="T74" fmla="*/ 574 w 578"/>
                <a:gd name="T75" fmla="*/ 86 h 223"/>
                <a:gd name="T76" fmla="*/ 558 w 578"/>
                <a:gd name="T77" fmla="*/ 107 h 223"/>
                <a:gd name="T78" fmla="*/ 532 w 578"/>
                <a:gd name="T79" fmla="*/ 129 h 223"/>
                <a:gd name="T80" fmla="*/ 498 w 578"/>
                <a:gd name="T81" fmla="*/ 149 h 223"/>
                <a:gd name="T82" fmla="*/ 456 w 578"/>
                <a:gd name="T83" fmla="*/ 169 h 223"/>
                <a:gd name="T84" fmla="*/ 407 w 578"/>
                <a:gd name="T85" fmla="*/ 186 h 223"/>
                <a:gd name="T86" fmla="*/ 353 w 578"/>
                <a:gd name="T87" fmla="*/ 201 h 223"/>
                <a:gd name="T88" fmla="*/ 294 w 578"/>
                <a:gd name="T89" fmla="*/ 213 h 223"/>
                <a:gd name="T90" fmla="*/ 237 w 578"/>
                <a:gd name="T91" fmla="*/ 220 h 223"/>
                <a:gd name="T92" fmla="*/ 182 w 578"/>
                <a:gd name="T93" fmla="*/ 223 h 223"/>
                <a:gd name="T94" fmla="*/ 133 w 578"/>
                <a:gd name="T95" fmla="*/ 222 h 223"/>
                <a:gd name="T96" fmla="*/ 89 w 578"/>
                <a:gd name="T97" fmla="*/ 216 h 223"/>
                <a:gd name="T98" fmla="*/ 53 w 578"/>
                <a:gd name="T99" fmla="*/ 207 h 223"/>
                <a:gd name="T100" fmla="*/ 25 w 578"/>
                <a:gd name="T101" fmla="*/ 194 h 223"/>
                <a:gd name="T102" fmla="*/ 7 w 578"/>
                <a:gd name="T103" fmla="*/ 178 h 223"/>
                <a:gd name="T104" fmla="*/ 0 w 578"/>
                <a:gd name="T105" fmla="*/ 160 h 223"/>
                <a:gd name="T106" fmla="*/ 1 w 578"/>
                <a:gd name="T107" fmla="*/ 146 h 223"/>
                <a:gd name="T108" fmla="*/ 8 w 578"/>
                <a:gd name="T109" fmla="*/ 130 h 223"/>
                <a:gd name="T110" fmla="*/ 21 w 578"/>
                <a:gd name="T111" fmla="*/ 115 h 223"/>
                <a:gd name="T112" fmla="*/ 37 w 578"/>
                <a:gd name="T113" fmla="*/ 100 h 223"/>
                <a:gd name="T114" fmla="*/ 59 w 578"/>
                <a:gd name="T115" fmla="*/ 86 h 223"/>
                <a:gd name="T116" fmla="*/ 84 w 578"/>
                <a:gd name="T117" fmla="*/ 71 h 223"/>
                <a:gd name="T118" fmla="*/ 113 w 578"/>
                <a:gd name="T119" fmla="*/ 58 h 223"/>
                <a:gd name="T120" fmla="*/ 135 w 578"/>
                <a:gd name="T121" fmla="*/ 54 h 223"/>
                <a:gd name="T122" fmla="*/ 128 w 578"/>
                <a:gd name="T123" fmla="*/ 75 h 22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78"/>
                <a:gd name="T187" fmla="*/ 0 h 223"/>
                <a:gd name="T188" fmla="*/ 578 w 578"/>
                <a:gd name="T189" fmla="*/ 223 h 22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78" h="223">
                  <a:moveTo>
                    <a:pt x="125" y="92"/>
                  </a:moveTo>
                  <a:lnTo>
                    <a:pt x="116" y="96"/>
                  </a:lnTo>
                  <a:lnTo>
                    <a:pt x="107" y="100"/>
                  </a:lnTo>
                  <a:lnTo>
                    <a:pt x="99" y="104"/>
                  </a:lnTo>
                  <a:lnTo>
                    <a:pt x="92" y="108"/>
                  </a:lnTo>
                  <a:lnTo>
                    <a:pt x="85" y="112"/>
                  </a:lnTo>
                  <a:lnTo>
                    <a:pt x="78" y="116"/>
                  </a:lnTo>
                  <a:lnTo>
                    <a:pt x="72" y="120"/>
                  </a:lnTo>
                  <a:lnTo>
                    <a:pt x="67" y="124"/>
                  </a:lnTo>
                  <a:lnTo>
                    <a:pt x="62" y="128"/>
                  </a:lnTo>
                  <a:lnTo>
                    <a:pt x="59" y="132"/>
                  </a:lnTo>
                  <a:lnTo>
                    <a:pt x="55" y="136"/>
                  </a:lnTo>
                  <a:lnTo>
                    <a:pt x="52" y="140"/>
                  </a:lnTo>
                  <a:lnTo>
                    <a:pt x="51" y="142"/>
                  </a:lnTo>
                  <a:lnTo>
                    <a:pt x="51" y="144"/>
                  </a:lnTo>
                  <a:lnTo>
                    <a:pt x="50" y="146"/>
                  </a:lnTo>
                  <a:lnTo>
                    <a:pt x="50" y="148"/>
                  </a:lnTo>
                  <a:lnTo>
                    <a:pt x="49" y="149"/>
                  </a:lnTo>
                  <a:lnTo>
                    <a:pt x="49" y="151"/>
                  </a:lnTo>
                  <a:lnTo>
                    <a:pt x="49" y="153"/>
                  </a:lnTo>
                  <a:lnTo>
                    <a:pt x="49" y="155"/>
                  </a:lnTo>
                  <a:lnTo>
                    <a:pt x="50" y="158"/>
                  </a:lnTo>
                  <a:lnTo>
                    <a:pt x="52" y="161"/>
                  </a:lnTo>
                  <a:lnTo>
                    <a:pt x="54" y="164"/>
                  </a:lnTo>
                  <a:lnTo>
                    <a:pt x="57" y="166"/>
                  </a:lnTo>
                  <a:lnTo>
                    <a:pt x="60" y="169"/>
                  </a:lnTo>
                  <a:lnTo>
                    <a:pt x="64" y="171"/>
                  </a:lnTo>
                  <a:lnTo>
                    <a:pt x="68" y="173"/>
                  </a:lnTo>
                  <a:lnTo>
                    <a:pt x="73" y="175"/>
                  </a:lnTo>
                  <a:lnTo>
                    <a:pt x="78" y="177"/>
                  </a:lnTo>
                  <a:lnTo>
                    <a:pt x="84" y="179"/>
                  </a:lnTo>
                  <a:lnTo>
                    <a:pt x="90" y="180"/>
                  </a:lnTo>
                  <a:lnTo>
                    <a:pt x="97" y="182"/>
                  </a:lnTo>
                  <a:lnTo>
                    <a:pt x="104" y="183"/>
                  </a:lnTo>
                  <a:lnTo>
                    <a:pt x="111" y="184"/>
                  </a:lnTo>
                  <a:lnTo>
                    <a:pt x="119" y="185"/>
                  </a:lnTo>
                  <a:lnTo>
                    <a:pt x="127" y="186"/>
                  </a:lnTo>
                  <a:lnTo>
                    <a:pt x="136" y="186"/>
                  </a:lnTo>
                  <a:lnTo>
                    <a:pt x="145" y="187"/>
                  </a:lnTo>
                  <a:lnTo>
                    <a:pt x="154" y="187"/>
                  </a:lnTo>
                  <a:lnTo>
                    <a:pt x="164" y="187"/>
                  </a:lnTo>
                  <a:lnTo>
                    <a:pt x="173" y="187"/>
                  </a:lnTo>
                  <a:lnTo>
                    <a:pt x="184" y="186"/>
                  </a:lnTo>
                  <a:lnTo>
                    <a:pt x="194" y="186"/>
                  </a:lnTo>
                  <a:lnTo>
                    <a:pt x="205" y="185"/>
                  </a:lnTo>
                  <a:lnTo>
                    <a:pt x="216" y="184"/>
                  </a:lnTo>
                  <a:lnTo>
                    <a:pt x="227" y="183"/>
                  </a:lnTo>
                  <a:lnTo>
                    <a:pt x="238" y="182"/>
                  </a:lnTo>
                  <a:lnTo>
                    <a:pt x="249" y="181"/>
                  </a:lnTo>
                  <a:lnTo>
                    <a:pt x="261" y="179"/>
                  </a:lnTo>
                  <a:lnTo>
                    <a:pt x="273" y="178"/>
                  </a:lnTo>
                  <a:lnTo>
                    <a:pt x="285" y="176"/>
                  </a:lnTo>
                  <a:lnTo>
                    <a:pt x="297" y="174"/>
                  </a:lnTo>
                  <a:lnTo>
                    <a:pt x="309" y="171"/>
                  </a:lnTo>
                  <a:lnTo>
                    <a:pt x="321" y="169"/>
                  </a:lnTo>
                  <a:lnTo>
                    <a:pt x="333" y="166"/>
                  </a:lnTo>
                  <a:lnTo>
                    <a:pt x="344" y="164"/>
                  </a:lnTo>
                  <a:lnTo>
                    <a:pt x="355" y="161"/>
                  </a:lnTo>
                  <a:lnTo>
                    <a:pt x="366" y="158"/>
                  </a:lnTo>
                  <a:lnTo>
                    <a:pt x="377" y="155"/>
                  </a:lnTo>
                  <a:lnTo>
                    <a:pt x="388" y="152"/>
                  </a:lnTo>
                  <a:lnTo>
                    <a:pt x="398" y="149"/>
                  </a:lnTo>
                  <a:lnTo>
                    <a:pt x="408" y="146"/>
                  </a:lnTo>
                  <a:lnTo>
                    <a:pt x="417" y="143"/>
                  </a:lnTo>
                  <a:lnTo>
                    <a:pt x="426" y="139"/>
                  </a:lnTo>
                  <a:lnTo>
                    <a:pt x="435" y="136"/>
                  </a:lnTo>
                  <a:lnTo>
                    <a:pt x="444" y="132"/>
                  </a:lnTo>
                  <a:lnTo>
                    <a:pt x="452" y="129"/>
                  </a:lnTo>
                  <a:lnTo>
                    <a:pt x="460" y="125"/>
                  </a:lnTo>
                  <a:lnTo>
                    <a:pt x="467" y="122"/>
                  </a:lnTo>
                  <a:lnTo>
                    <a:pt x="474" y="118"/>
                  </a:lnTo>
                  <a:lnTo>
                    <a:pt x="481" y="115"/>
                  </a:lnTo>
                  <a:lnTo>
                    <a:pt x="487" y="111"/>
                  </a:lnTo>
                  <a:lnTo>
                    <a:pt x="492" y="107"/>
                  </a:lnTo>
                  <a:lnTo>
                    <a:pt x="498" y="104"/>
                  </a:lnTo>
                  <a:lnTo>
                    <a:pt x="502" y="100"/>
                  </a:lnTo>
                  <a:lnTo>
                    <a:pt x="506" y="97"/>
                  </a:lnTo>
                  <a:lnTo>
                    <a:pt x="510" y="93"/>
                  </a:lnTo>
                  <a:lnTo>
                    <a:pt x="513" y="90"/>
                  </a:lnTo>
                  <a:lnTo>
                    <a:pt x="516" y="86"/>
                  </a:lnTo>
                  <a:lnTo>
                    <a:pt x="518" y="83"/>
                  </a:lnTo>
                  <a:lnTo>
                    <a:pt x="519" y="79"/>
                  </a:lnTo>
                  <a:lnTo>
                    <a:pt x="520" y="76"/>
                  </a:lnTo>
                  <a:lnTo>
                    <a:pt x="520" y="73"/>
                  </a:lnTo>
                  <a:lnTo>
                    <a:pt x="520" y="70"/>
                  </a:lnTo>
                  <a:lnTo>
                    <a:pt x="519" y="68"/>
                  </a:lnTo>
                  <a:lnTo>
                    <a:pt x="519" y="66"/>
                  </a:lnTo>
                  <a:lnTo>
                    <a:pt x="518" y="64"/>
                  </a:lnTo>
                  <a:lnTo>
                    <a:pt x="517" y="63"/>
                  </a:lnTo>
                  <a:lnTo>
                    <a:pt x="516" y="61"/>
                  </a:lnTo>
                  <a:lnTo>
                    <a:pt x="514" y="59"/>
                  </a:lnTo>
                  <a:lnTo>
                    <a:pt x="512" y="58"/>
                  </a:lnTo>
                  <a:lnTo>
                    <a:pt x="511" y="57"/>
                  </a:lnTo>
                  <a:lnTo>
                    <a:pt x="509" y="55"/>
                  </a:lnTo>
                  <a:lnTo>
                    <a:pt x="507" y="54"/>
                  </a:lnTo>
                  <a:lnTo>
                    <a:pt x="504" y="52"/>
                  </a:lnTo>
                  <a:lnTo>
                    <a:pt x="502" y="51"/>
                  </a:lnTo>
                  <a:lnTo>
                    <a:pt x="496" y="49"/>
                  </a:lnTo>
                  <a:lnTo>
                    <a:pt x="490" y="46"/>
                  </a:lnTo>
                  <a:lnTo>
                    <a:pt x="483" y="45"/>
                  </a:lnTo>
                  <a:lnTo>
                    <a:pt x="476" y="43"/>
                  </a:lnTo>
                  <a:lnTo>
                    <a:pt x="468" y="41"/>
                  </a:lnTo>
                  <a:lnTo>
                    <a:pt x="459" y="40"/>
                  </a:lnTo>
                  <a:lnTo>
                    <a:pt x="450" y="39"/>
                  </a:lnTo>
                  <a:lnTo>
                    <a:pt x="440" y="38"/>
                  </a:lnTo>
                  <a:lnTo>
                    <a:pt x="430" y="38"/>
                  </a:lnTo>
                  <a:lnTo>
                    <a:pt x="420" y="37"/>
                  </a:lnTo>
                  <a:lnTo>
                    <a:pt x="416" y="32"/>
                  </a:lnTo>
                  <a:lnTo>
                    <a:pt x="413" y="26"/>
                  </a:lnTo>
                  <a:lnTo>
                    <a:pt x="410" y="21"/>
                  </a:lnTo>
                  <a:lnTo>
                    <a:pt x="406" y="17"/>
                  </a:lnTo>
                  <a:lnTo>
                    <a:pt x="403" y="12"/>
                  </a:lnTo>
                  <a:lnTo>
                    <a:pt x="399" y="8"/>
                  </a:lnTo>
                  <a:lnTo>
                    <a:pt x="394" y="4"/>
                  </a:lnTo>
                  <a:lnTo>
                    <a:pt x="389" y="0"/>
                  </a:lnTo>
                  <a:lnTo>
                    <a:pt x="398" y="0"/>
                  </a:lnTo>
                  <a:lnTo>
                    <a:pt x="408" y="0"/>
                  </a:lnTo>
                  <a:lnTo>
                    <a:pt x="417" y="0"/>
                  </a:lnTo>
                  <a:lnTo>
                    <a:pt x="426" y="0"/>
                  </a:lnTo>
                  <a:lnTo>
                    <a:pt x="435" y="0"/>
                  </a:lnTo>
                  <a:lnTo>
                    <a:pt x="444" y="1"/>
                  </a:lnTo>
                  <a:lnTo>
                    <a:pt x="453" y="2"/>
                  </a:lnTo>
                  <a:lnTo>
                    <a:pt x="461" y="2"/>
                  </a:lnTo>
                  <a:lnTo>
                    <a:pt x="469" y="3"/>
                  </a:lnTo>
                  <a:lnTo>
                    <a:pt x="477" y="4"/>
                  </a:lnTo>
                  <a:lnTo>
                    <a:pt x="485" y="5"/>
                  </a:lnTo>
                  <a:lnTo>
                    <a:pt x="492" y="7"/>
                  </a:lnTo>
                  <a:lnTo>
                    <a:pt x="499" y="8"/>
                  </a:lnTo>
                  <a:lnTo>
                    <a:pt x="506" y="10"/>
                  </a:lnTo>
                  <a:lnTo>
                    <a:pt x="513" y="12"/>
                  </a:lnTo>
                  <a:lnTo>
                    <a:pt x="519" y="13"/>
                  </a:lnTo>
                  <a:lnTo>
                    <a:pt x="525" y="15"/>
                  </a:lnTo>
                  <a:lnTo>
                    <a:pt x="531" y="17"/>
                  </a:lnTo>
                  <a:lnTo>
                    <a:pt x="536" y="20"/>
                  </a:lnTo>
                  <a:lnTo>
                    <a:pt x="542" y="22"/>
                  </a:lnTo>
                  <a:lnTo>
                    <a:pt x="547" y="24"/>
                  </a:lnTo>
                  <a:lnTo>
                    <a:pt x="551" y="27"/>
                  </a:lnTo>
                  <a:lnTo>
                    <a:pt x="555" y="30"/>
                  </a:lnTo>
                  <a:lnTo>
                    <a:pt x="559" y="33"/>
                  </a:lnTo>
                  <a:lnTo>
                    <a:pt x="563" y="36"/>
                  </a:lnTo>
                  <a:lnTo>
                    <a:pt x="566" y="39"/>
                  </a:lnTo>
                  <a:lnTo>
                    <a:pt x="569" y="42"/>
                  </a:lnTo>
                  <a:lnTo>
                    <a:pt x="571" y="45"/>
                  </a:lnTo>
                  <a:lnTo>
                    <a:pt x="574" y="48"/>
                  </a:lnTo>
                  <a:lnTo>
                    <a:pt x="575" y="52"/>
                  </a:lnTo>
                  <a:lnTo>
                    <a:pt x="577" y="56"/>
                  </a:lnTo>
                  <a:lnTo>
                    <a:pt x="578" y="59"/>
                  </a:lnTo>
                  <a:lnTo>
                    <a:pt x="578" y="64"/>
                  </a:lnTo>
                  <a:lnTo>
                    <a:pt x="578" y="70"/>
                  </a:lnTo>
                  <a:lnTo>
                    <a:pt x="577" y="75"/>
                  </a:lnTo>
                  <a:lnTo>
                    <a:pt x="576" y="80"/>
                  </a:lnTo>
                  <a:lnTo>
                    <a:pt x="574" y="86"/>
                  </a:lnTo>
                  <a:lnTo>
                    <a:pt x="571" y="91"/>
                  </a:lnTo>
                  <a:lnTo>
                    <a:pt x="567" y="96"/>
                  </a:lnTo>
                  <a:lnTo>
                    <a:pt x="563" y="102"/>
                  </a:lnTo>
                  <a:lnTo>
                    <a:pt x="558" y="107"/>
                  </a:lnTo>
                  <a:lnTo>
                    <a:pt x="552" y="113"/>
                  </a:lnTo>
                  <a:lnTo>
                    <a:pt x="546" y="118"/>
                  </a:lnTo>
                  <a:lnTo>
                    <a:pt x="539" y="123"/>
                  </a:lnTo>
                  <a:lnTo>
                    <a:pt x="532" y="129"/>
                  </a:lnTo>
                  <a:lnTo>
                    <a:pt x="524" y="134"/>
                  </a:lnTo>
                  <a:lnTo>
                    <a:pt x="516" y="139"/>
                  </a:lnTo>
                  <a:lnTo>
                    <a:pt x="507" y="144"/>
                  </a:lnTo>
                  <a:lnTo>
                    <a:pt x="498" y="149"/>
                  </a:lnTo>
                  <a:lnTo>
                    <a:pt x="488" y="154"/>
                  </a:lnTo>
                  <a:lnTo>
                    <a:pt x="478" y="159"/>
                  </a:lnTo>
                  <a:lnTo>
                    <a:pt x="467" y="164"/>
                  </a:lnTo>
                  <a:lnTo>
                    <a:pt x="456" y="169"/>
                  </a:lnTo>
                  <a:lnTo>
                    <a:pt x="444" y="173"/>
                  </a:lnTo>
                  <a:lnTo>
                    <a:pt x="432" y="178"/>
                  </a:lnTo>
                  <a:lnTo>
                    <a:pt x="420" y="182"/>
                  </a:lnTo>
                  <a:lnTo>
                    <a:pt x="407" y="186"/>
                  </a:lnTo>
                  <a:lnTo>
                    <a:pt x="394" y="190"/>
                  </a:lnTo>
                  <a:lnTo>
                    <a:pt x="381" y="194"/>
                  </a:lnTo>
                  <a:lnTo>
                    <a:pt x="367" y="198"/>
                  </a:lnTo>
                  <a:lnTo>
                    <a:pt x="353" y="201"/>
                  </a:lnTo>
                  <a:lnTo>
                    <a:pt x="339" y="204"/>
                  </a:lnTo>
                  <a:lnTo>
                    <a:pt x="324" y="207"/>
                  </a:lnTo>
                  <a:lnTo>
                    <a:pt x="309" y="210"/>
                  </a:lnTo>
                  <a:lnTo>
                    <a:pt x="294" y="213"/>
                  </a:lnTo>
                  <a:lnTo>
                    <a:pt x="280" y="215"/>
                  </a:lnTo>
                  <a:lnTo>
                    <a:pt x="265" y="217"/>
                  </a:lnTo>
                  <a:lnTo>
                    <a:pt x="251" y="219"/>
                  </a:lnTo>
                  <a:lnTo>
                    <a:pt x="237" y="220"/>
                  </a:lnTo>
                  <a:lnTo>
                    <a:pt x="223" y="221"/>
                  </a:lnTo>
                  <a:lnTo>
                    <a:pt x="209" y="222"/>
                  </a:lnTo>
                  <a:lnTo>
                    <a:pt x="196" y="223"/>
                  </a:lnTo>
                  <a:lnTo>
                    <a:pt x="182" y="223"/>
                  </a:lnTo>
                  <a:lnTo>
                    <a:pt x="169" y="223"/>
                  </a:lnTo>
                  <a:lnTo>
                    <a:pt x="157" y="223"/>
                  </a:lnTo>
                  <a:lnTo>
                    <a:pt x="145" y="222"/>
                  </a:lnTo>
                  <a:lnTo>
                    <a:pt x="133" y="222"/>
                  </a:lnTo>
                  <a:lnTo>
                    <a:pt x="121" y="221"/>
                  </a:lnTo>
                  <a:lnTo>
                    <a:pt x="110" y="220"/>
                  </a:lnTo>
                  <a:lnTo>
                    <a:pt x="99" y="218"/>
                  </a:lnTo>
                  <a:lnTo>
                    <a:pt x="89" y="216"/>
                  </a:lnTo>
                  <a:lnTo>
                    <a:pt x="79" y="214"/>
                  </a:lnTo>
                  <a:lnTo>
                    <a:pt x="70" y="212"/>
                  </a:lnTo>
                  <a:lnTo>
                    <a:pt x="61" y="210"/>
                  </a:lnTo>
                  <a:lnTo>
                    <a:pt x="53" y="207"/>
                  </a:lnTo>
                  <a:lnTo>
                    <a:pt x="45" y="204"/>
                  </a:lnTo>
                  <a:lnTo>
                    <a:pt x="38" y="201"/>
                  </a:lnTo>
                  <a:lnTo>
                    <a:pt x="31" y="198"/>
                  </a:lnTo>
                  <a:lnTo>
                    <a:pt x="25" y="194"/>
                  </a:lnTo>
                  <a:lnTo>
                    <a:pt x="20" y="191"/>
                  </a:lnTo>
                  <a:lnTo>
                    <a:pt x="15" y="187"/>
                  </a:lnTo>
                  <a:lnTo>
                    <a:pt x="11" y="182"/>
                  </a:lnTo>
                  <a:lnTo>
                    <a:pt x="7" y="178"/>
                  </a:lnTo>
                  <a:lnTo>
                    <a:pt x="4" y="174"/>
                  </a:lnTo>
                  <a:lnTo>
                    <a:pt x="2" y="169"/>
                  </a:lnTo>
                  <a:lnTo>
                    <a:pt x="1" y="164"/>
                  </a:lnTo>
                  <a:lnTo>
                    <a:pt x="0" y="160"/>
                  </a:lnTo>
                  <a:lnTo>
                    <a:pt x="0" y="156"/>
                  </a:lnTo>
                  <a:lnTo>
                    <a:pt x="0" y="153"/>
                  </a:lnTo>
                  <a:lnTo>
                    <a:pt x="1" y="149"/>
                  </a:lnTo>
                  <a:lnTo>
                    <a:pt x="1" y="146"/>
                  </a:lnTo>
                  <a:lnTo>
                    <a:pt x="3" y="142"/>
                  </a:lnTo>
                  <a:lnTo>
                    <a:pt x="4" y="138"/>
                  </a:lnTo>
                  <a:lnTo>
                    <a:pt x="6" y="134"/>
                  </a:lnTo>
                  <a:lnTo>
                    <a:pt x="8" y="130"/>
                  </a:lnTo>
                  <a:lnTo>
                    <a:pt x="11" y="127"/>
                  </a:lnTo>
                  <a:lnTo>
                    <a:pt x="14" y="123"/>
                  </a:lnTo>
                  <a:lnTo>
                    <a:pt x="17" y="119"/>
                  </a:lnTo>
                  <a:lnTo>
                    <a:pt x="21" y="115"/>
                  </a:lnTo>
                  <a:lnTo>
                    <a:pt x="24" y="111"/>
                  </a:lnTo>
                  <a:lnTo>
                    <a:pt x="28" y="108"/>
                  </a:lnTo>
                  <a:lnTo>
                    <a:pt x="33" y="104"/>
                  </a:lnTo>
                  <a:lnTo>
                    <a:pt x="37" y="100"/>
                  </a:lnTo>
                  <a:lnTo>
                    <a:pt x="42" y="97"/>
                  </a:lnTo>
                  <a:lnTo>
                    <a:pt x="48" y="93"/>
                  </a:lnTo>
                  <a:lnTo>
                    <a:pt x="53" y="89"/>
                  </a:lnTo>
                  <a:lnTo>
                    <a:pt x="59" y="86"/>
                  </a:lnTo>
                  <a:lnTo>
                    <a:pt x="65" y="82"/>
                  </a:lnTo>
                  <a:lnTo>
                    <a:pt x="71" y="78"/>
                  </a:lnTo>
                  <a:lnTo>
                    <a:pt x="77" y="75"/>
                  </a:lnTo>
                  <a:lnTo>
                    <a:pt x="84" y="71"/>
                  </a:lnTo>
                  <a:lnTo>
                    <a:pt x="91" y="68"/>
                  </a:lnTo>
                  <a:lnTo>
                    <a:pt x="98" y="64"/>
                  </a:lnTo>
                  <a:lnTo>
                    <a:pt x="106" y="61"/>
                  </a:lnTo>
                  <a:lnTo>
                    <a:pt x="113" y="58"/>
                  </a:lnTo>
                  <a:lnTo>
                    <a:pt x="121" y="55"/>
                  </a:lnTo>
                  <a:lnTo>
                    <a:pt x="129" y="51"/>
                  </a:lnTo>
                  <a:lnTo>
                    <a:pt x="137" y="48"/>
                  </a:lnTo>
                  <a:lnTo>
                    <a:pt x="135" y="54"/>
                  </a:lnTo>
                  <a:lnTo>
                    <a:pt x="133" y="60"/>
                  </a:lnTo>
                  <a:lnTo>
                    <a:pt x="131" y="65"/>
                  </a:lnTo>
                  <a:lnTo>
                    <a:pt x="130" y="70"/>
                  </a:lnTo>
                  <a:lnTo>
                    <a:pt x="128" y="75"/>
                  </a:lnTo>
                  <a:lnTo>
                    <a:pt x="127" y="80"/>
                  </a:lnTo>
                  <a:lnTo>
                    <a:pt x="126" y="86"/>
                  </a:lnTo>
                  <a:lnTo>
                    <a:pt x="125" y="92"/>
                  </a:lnTo>
                  <a:close/>
                </a:path>
              </a:pathLst>
            </a:custGeom>
            <a:solidFill>
              <a:srgbClr val="969594"/>
            </a:solidFill>
            <a:ln w="9525">
              <a:noFill/>
              <a:round/>
              <a:headEnd/>
              <a:tailEnd/>
            </a:ln>
          </p:spPr>
          <p:txBody>
            <a:bodyPr>
              <a:prstTxWarp prst="textNoShape">
                <a:avLst/>
              </a:prstTxWarp>
            </a:bodyPr>
            <a:lstStyle/>
            <a:p>
              <a:endParaRPr lang="en-US"/>
            </a:p>
          </p:txBody>
        </p:sp>
        <p:sp>
          <p:nvSpPr>
            <p:cNvPr id="17527" name="Freeform 289"/>
            <p:cNvSpPr>
              <a:spLocks/>
            </p:cNvSpPr>
            <p:nvPr/>
          </p:nvSpPr>
          <p:spPr bwMode="auto">
            <a:xfrm>
              <a:off x="1462" y="1768"/>
              <a:ext cx="153" cy="102"/>
            </a:xfrm>
            <a:custGeom>
              <a:avLst/>
              <a:gdLst>
                <a:gd name="T0" fmla="*/ 3 w 153"/>
                <a:gd name="T1" fmla="*/ 97 h 102"/>
                <a:gd name="T2" fmla="*/ 6 w 153"/>
                <a:gd name="T3" fmla="*/ 102 h 102"/>
                <a:gd name="T4" fmla="*/ 153 w 153"/>
                <a:gd name="T5" fmla="*/ 9 h 102"/>
                <a:gd name="T6" fmla="*/ 146 w 153"/>
                <a:gd name="T7" fmla="*/ 0 h 102"/>
                <a:gd name="T8" fmla="*/ 0 w 153"/>
                <a:gd name="T9" fmla="*/ 93 h 102"/>
                <a:gd name="T10" fmla="*/ 3 w 153"/>
                <a:gd name="T11" fmla="*/ 97 h 102"/>
                <a:gd name="T12" fmla="*/ 0 60000 65536"/>
                <a:gd name="T13" fmla="*/ 0 60000 65536"/>
                <a:gd name="T14" fmla="*/ 0 60000 65536"/>
                <a:gd name="T15" fmla="*/ 0 60000 65536"/>
                <a:gd name="T16" fmla="*/ 0 60000 65536"/>
                <a:gd name="T17" fmla="*/ 0 60000 65536"/>
                <a:gd name="T18" fmla="*/ 0 w 153"/>
                <a:gd name="T19" fmla="*/ 0 h 102"/>
                <a:gd name="T20" fmla="*/ 153 w 153"/>
                <a:gd name="T21" fmla="*/ 102 h 102"/>
              </a:gdLst>
              <a:ahLst/>
              <a:cxnLst>
                <a:cxn ang="T12">
                  <a:pos x="T0" y="T1"/>
                </a:cxn>
                <a:cxn ang="T13">
                  <a:pos x="T2" y="T3"/>
                </a:cxn>
                <a:cxn ang="T14">
                  <a:pos x="T4" y="T5"/>
                </a:cxn>
                <a:cxn ang="T15">
                  <a:pos x="T6" y="T7"/>
                </a:cxn>
                <a:cxn ang="T16">
                  <a:pos x="T8" y="T9"/>
                </a:cxn>
                <a:cxn ang="T17">
                  <a:pos x="T10" y="T11"/>
                </a:cxn>
              </a:cxnLst>
              <a:rect l="T18" t="T19" r="T20" b="T21"/>
              <a:pathLst>
                <a:path w="153" h="102">
                  <a:moveTo>
                    <a:pt x="3" y="97"/>
                  </a:moveTo>
                  <a:lnTo>
                    <a:pt x="6" y="102"/>
                  </a:lnTo>
                  <a:lnTo>
                    <a:pt x="153" y="9"/>
                  </a:lnTo>
                  <a:lnTo>
                    <a:pt x="146" y="0"/>
                  </a:lnTo>
                  <a:lnTo>
                    <a:pt x="0" y="93"/>
                  </a:lnTo>
                  <a:lnTo>
                    <a:pt x="3" y="97"/>
                  </a:lnTo>
                  <a:close/>
                </a:path>
              </a:pathLst>
            </a:custGeom>
            <a:solidFill>
              <a:srgbClr val="1F1A17"/>
            </a:solidFill>
            <a:ln w="9525">
              <a:noFill/>
              <a:round/>
              <a:headEnd/>
              <a:tailEnd/>
            </a:ln>
          </p:spPr>
          <p:txBody>
            <a:bodyPr>
              <a:prstTxWarp prst="textNoShape">
                <a:avLst/>
              </a:prstTxWarp>
            </a:bodyPr>
            <a:lstStyle/>
            <a:p>
              <a:endParaRPr lang="en-US"/>
            </a:p>
          </p:txBody>
        </p:sp>
        <p:sp>
          <p:nvSpPr>
            <p:cNvPr id="17528" name="Freeform 290"/>
            <p:cNvSpPr>
              <a:spLocks/>
            </p:cNvSpPr>
            <p:nvPr/>
          </p:nvSpPr>
          <p:spPr bwMode="auto">
            <a:xfrm>
              <a:off x="1408" y="1835"/>
              <a:ext cx="80" cy="66"/>
            </a:xfrm>
            <a:custGeom>
              <a:avLst/>
              <a:gdLst>
                <a:gd name="T0" fmla="*/ 0 w 80"/>
                <a:gd name="T1" fmla="*/ 66 h 66"/>
                <a:gd name="T2" fmla="*/ 80 w 80"/>
                <a:gd name="T3" fmla="*/ 57 h 66"/>
                <a:gd name="T4" fmla="*/ 40 w 80"/>
                <a:gd name="T5" fmla="*/ 0 h 66"/>
                <a:gd name="T6" fmla="*/ 0 w 80"/>
                <a:gd name="T7" fmla="*/ 66 h 66"/>
                <a:gd name="T8" fmla="*/ 0 w 80"/>
                <a:gd name="T9" fmla="*/ 66 h 66"/>
                <a:gd name="T10" fmla="*/ 0 60000 65536"/>
                <a:gd name="T11" fmla="*/ 0 60000 65536"/>
                <a:gd name="T12" fmla="*/ 0 60000 65536"/>
                <a:gd name="T13" fmla="*/ 0 60000 65536"/>
                <a:gd name="T14" fmla="*/ 0 60000 65536"/>
                <a:gd name="T15" fmla="*/ 0 w 80"/>
                <a:gd name="T16" fmla="*/ 0 h 66"/>
                <a:gd name="T17" fmla="*/ 80 w 80"/>
                <a:gd name="T18" fmla="*/ 66 h 66"/>
              </a:gdLst>
              <a:ahLst/>
              <a:cxnLst>
                <a:cxn ang="T10">
                  <a:pos x="T0" y="T1"/>
                </a:cxn>
                <a:cxn ang="T11">
                  <a:pos x="T2" y="T3"/>
                </a:cxn>
                <a:cxn ang="T12">
                  <a:pos x="T4" y="T5"/>
                </a:cxn>
                <a:cxn ang="T13">
                  <a:pos x="T6" y="T7"/>
                </a:cxn>
                <a:cxn ang="T14">
                  <a:pos x="T8" y="T9"/>
                </a:cxn>
              </a:cxnLst>
              <a:rect l="T15" t="T16" r="T17" b="T18"/>
              <a:pathLst>
                <a:path w="80" h="66">
                  <a:moveTo>
                    <a:pt x="0" y="66"/>
                  </a:moveTo>
                  <a:lnTo>
                    <a:pt x="80" y="57"/>
                  </a:lnTo>
                  <a:lnTo>
                    <a:pt x="40" y="0"/>
                  </a:lnTo>
                  <a:lnTo>
                    <a:pt x="0" y="66"/>
                  </a:lnTo>
                  <a:close/>
                </a:path>
              </a:pathLst>
            </a:custGeom>
            <a:solidFill>
              <a:srgbClr val="1F1A17"/>
            </a:solidFill>
            <a:ln w="9525">
              <a:noFill/>
              <a:round/>
              <a:headEnd/>
              <a:tailEnd/>
            </a:ln>
          </p:spPr>
          <p:txBody>
            <a:bodyPr>
              <a:prstTxWarp prst="textNoShape">
                <a:avLst/>
              </a:prstTxWarp>
            </a:bodyPr>
            <a:lstStyle/>
            <a:p>
              <a:endParaRPr lang="en-US"/>
            </a:p>
          </p:txBody>
        </p:sp>
        <p:sp>
          <p:nvSpPr>
            <p:cNvPr id="17529" name="Freeform 291"/>
            <p:cNvSpPr>
              <a:spLocks/>
            </p:cNvSpPr>
            <p:nvPr/>
          </p:nvSpPr>
          <p:spPr bwMode="auto">
            <a:xfrm>
              <a:off x="1608" y="1768"/>
              <a:ext cx="137" cy="77"/>
            </a:xfrm>
            <a:custGeom>
              <a:avLst/>
              <a:gdLst>
                <a:gd name="T0" fmla="*/ 134 w 137"/>
                <a:gd name="T1" fmla="*/ 72 h 77"/>
                <a:gd name="T2" fmla="*/ 137 w 137"/>
                <a:gd name="T3" fmla="*/ 67 h 77"/>
                <a:gd name="T4" fmla="*/ 6 w 137"/>
                <a:gd name="T5" fmla="*/ 0 h 77"/>
                <a:gd name="T6" fmla="*/ 0 w 137"/>
                <a:gd name="T7" fmla="*/ 10 h 77"/>
                <a:gd name="T8" fmla="*/ 131 w 137"/>
                <a:gd name="T9" fmla="*/ 77 h 77"/>
                <a:gd name="T10" fmla="*/ 134 w 137"/>
                <a:gd name="T11" fmla="*/ 72 h 77"/>
                <a:gd name="T12" fmla="*/ 0 60000 65536"/>
                <a:gd name="T13" fmla="*/ 0 60000 65536"/>
                <a:gd name="T14" fmla="*/ 0 60000 65536"/>
                <a:gd name="T15" fmla="*/ 0 60000 65536"/>
                <a:gd name="T16" fmla="*/ 0 60000 65536"/>
                <a:gd name="T17" fmla="*/ 0 60000 65536"/>
                <a:gd name="T18" fmla="*/ 0 w 137"/>
                <a:gd name="T19" fmla="*/ 0 h 77"/>
                <a:gd name="T20" fmla="*/ 137 w 137"/>
                <a:gd name="T21" fmla="*/ 77 h 77"/>
              </a:gdLst>
              <a:ahLst/>
              <a:cxnLst>
                <a:cxn ang="T12">
                  <a:pos x="T0" y="T1"/>
                </a:cxn>
                <a:cxn ang="T13">
                  <a:pos x="T2" y="T3"/>
                </a:cxn>
                <a:cxn ang="T14">
                  <a:pos x="T4" y="T5"/>
                </a:cxn>
                <a:cxn ang="T15">
                  <a:pos x="T6" y="T7"/>
                </a:cxn>
                <a:cxn ang="T16">
                  <a:pos x="T8" y="T9"/>
                </a:cxn>
                <a:cxn ang="T17">
                  <a:pos x="T10" y="T11"/>
                </a:cxn>
              </a:cxnLst>
              <a:rect l="T18" t="T19" r="T20" b="T21"/>
              <a:pathLst>
                <a:path w="137" h="77">
                  <a:moveTo>
                    <a:pt x="134" y="72"/>
                  </a:moveTo>
                  <a:lnTo>
                    <a:pt x="137" y="67"/>
                  </a:lnTo>
                  <a:lnTo>
                    <a:pt x="6" y="0"/>
                  </a:lnTo>
                  <a:lnTo>
                    <a:pt x="0" y="10"/>
                  </a:lnTo>
                  <a:lnTo>
                    <a:pt x="131" y="77"/>
                  </a:lnTo>
                  <a:lnTo>
                    <a:pt x="134" y="72"/>
                  </a:lnTo>
                  <a:close/>
                </a:path>
              </a:pathLst>
            </a:custGeom>
            <a:solidFill>
              <a:srgbClr val="1F1A17"/>
            </a:solidFill>
            <a:ln w="9525">
              <a:noFill/>
              <a:round/>
              <a:headEnd/>
              <a:tailEnd/>
            </a:ln>
          </p:spPr>
          <p:txBody>
            <a:bodyPr>
              <a:prstTxWarp prst="textNoShape">
                <a:avLst/>
              </a:prstTxWarp>
            </a:bodyPr>
            <a:lstStyle/>
            <a:p>
              <a:endParaRPr lang="en-US"/>
            </a:p>
          </p:txBody>
        </p:sp>
        <p:sp>
          <p:nvSpPr>
            <p:cNvPr id="17530" name="Freeform 292"/>
            <p:cNvSpPr>
              <a:spLocks/>
            </p:cNvSpPr>
            <p:nvPr/>
          </p:nvSpPr>
          <p:spPr bwMode="auto">
            <a:xfrm>
              <a:off x="1722" y="1808"/>
              <a:ext cx="80" cy="62"/>
            </a:xfrm>
            <a:custGeom>
              <a:avLst/>
              <a:gdLst>
                <a:gd name="T0" fmla="*/ 80 w 80"/>
                <a:gd name="T1" fmla="*/ 62 h 62"/>
                <a:gd name="T2" fmla="*/ 34 w 80"/>
                <a:gd name="T3" fmla="*/ 0 h 62"/>
                <a:gd name="T4" fmla="*/ 0 w 80"/>
                <a:gd name="T5" fmla="*/ 60 h 62"/>
                <a:gd name="T6" fmla="*/ 80 w 80"/>
                <a:gd name="T7" fmla="*/ 62 h 62"/>
                <a:gd name="T8" fmla="*/ 80 w 80"/>
                <a:gd name="T9" fmla="*/ 62 h 62"/>
                <a:gd name="T10" fmla="*/ 0 60000 65536"/>
                <a:gd name="T11" fmla="*/ 0 60000 65536"/>
                <a:gd name="T12" fmla="*/ 0 60000 65536"/>
                <a:gd name="T13" fmla="*/ 0 60000 65536"/>
                <a:gd name="T14" fmla="*/ 0 60000 65536"/>
                <a:gd name="T15" fmla="*/ 0 w 80"/>
                <a:gd name="T16" fmla="*/ 0 h 62"/>
                <a:gd name="T17" fmla="*/ 80 w 80"/>
                <a:gd name="T18" fmla="*/ 62 h 62"/>
              </a:gdLst>
              <a:ahLst/>
              <a:cxnLst>
                <a:cxn ang="T10">
                  <a:pos x="T0" y="T1"/>
                </a:cxn>
                <a:cxn ang="T11">
                  <a:pos x="T2" y="T3"/>
                </a:cxn>
                <a:cxn ang="T12">
                  <a:pos x="T4" y="T5"/>
                </a:cxn>
                <a:cxn ang="T13">
                  <a:pos x="T6" y="T7"/>
                </a:cxn>
                <a:cxn ang="T14">
                  <a:pos x="T8" y="T9"/>
                </a:cxn>
              </a:cxnLst>
              <a:rect l="T15" t="T16" r="T17" b="T18"/>
              <a:pathLst>
                <a:path w="80" h="62">
                  <a:moveTo>
                    <a:pt x="80" y="62"/>
                  </a:moveTo>
                  <a:lnTo>
                    <a:pt x="34" y="0"/>
                  </a:lnTo>
                  <a:lnTo>
                    <a:pt x="0" y="60"/>
                  </a:lnTo>
                  <a:lnTo>
                    <a:pt x="80" y="62"/>
                  </a:lnTo>
                  <a:close/>
                </a:path>
              </a:pathLst>
            </a:custGeom>
            <a:solidFill>
              <a:srgbClr val="1F1A17"/>
            </a:solidFill>
            <a:ln w="9525">
              <a:noFill/>
              <a:round/>
              <a:headEnd/>
              <a:tailEnd/>
            </a:ln>
          </p:spPr>
          <p:txBody>
            <a:bodyPr>
              <a:prstTxWarp prst="textNoShape">
                <a:avLst/>
              </a:prstTxWarp>
            </a:bodyPr>
            <a:lstStyle/>
            <a:p>
              <a:endParaRPr lang="en-US"/>
            </a:p>
          </p:txBody>
        </p:sp>
        <p:sp>
          <p:nvSpPr>
            <p:cNvPr id="17531" name="Freeform 293"/>
            <p:cNvSpPr>
              <a:spLocks/>
            </p:cNvSpPr>
            <p:nvPr/>
          </p:nvSpPr>
          <p:spPr bwMode="auto">
            <a:xfrm>
              <a:off x="1580" y="1614"/>
              <a:ext cx="37" cy="160"/>
            </a:xfrm>
            <a:custGeom>
              <a:avLst/>
              <a:gdLst>
                <a:gd name="T0" fmla="*/ 6 w 37"/>
                <a:gd name="T1" fmla="*/ 1 h 160"/>
                <a:gd name="T2" fmla="*/ 0 w 37"/>
                <a:gd name="T3" fmla="*/ 2 h 160"/>
                <a:gd name="T4" fmla="*/ 25 w 37"/>
                <a:gd name="T5" fmla="*/ 160 h 160"/>
                <a:gd name="T6" fmla="*/ 37 w 37"/>
                <a:gd name="T7" fmla="*/ 158 h 160"/>
                <a:gd name="T8" fmla="*/ 12 w 37"/>
                <a:gd name="T9" fmla="*/ 0 h 160"/>
                <a:gd name="T10" fmla="*/ 6 w 37"/>
                <a:gd name="T11" fmla="*/ 1 h 160"/>
                <a:gd name="T12" fmla="*/ 0 60000 65536"/>
                <a:gd name="T13" fmla="*/ 0 60000 65536"/>
                <a:gd name="T14" fmla="*/ 0 60000 65536"/>
                <a:gd name="T15" fmla="*/ 0 60000 65536"/>
                <a:gd name="T16" fmla="*/ 0 60000 65536"/>
                <a:gd name="T17" fmla="*/ 0 60000 65536"/>
                <a:gd name="T18" fmla="*/ 0 w 37"/>
                <a:gd name="T19" fmla="*/ 0 h 160"/>
                <a:gd name="T20" fmla="*/ 37 w 37"/>
                <a:gd name="T21" fmla="*/ 160 h 160"/>
              </a:gdLst>
              <a:ahLst/>
              <a:cxnLst>
                <a:cxn ang="T12">
                  <a:pos x="T0" y="T1"/>
                </a:cxn>
                <a:cxn ang="T13">
                  <a:pos x="T2" y="T3"/>
                </a:cxn>
                <a:cxn ang="T14">
                  <a:pos x="T4" y="T5"/>
                </a:cxn>
                <a:cxn ang="T15">
                  <a:pos x="T6" y="T7"/>
                </a:cxn>
                <a:cxn ang="T16">
                  <a:pos x="T8" y="T9"/>
                </a:cxn>
                <a:cxn ang="T17">
                  <a:pos x="T10" y="T11"/>
                </a:cxn>
              </a:cxnLst>
              <a:rect l="T18" t="T19" r="T20" b="T21"/>
              <a:pathLst>
                <a:path w="37" h="160">
                  <a:moveTo>
                    <a:pt x="6" y="1"/>
                  </a:moveTo>
                  <a:lnTo>
                    <a:pt x="0" y="2"/>
                  </a:lnTo>
                  <a:lnTo>
                    <a:pt x="25" y="160"/>
                  </a:lnTo>
                  <a:lnTo>
                    <a:pt x="37" y="158"/>
                  </a:lnTo>
                  <a:lnTo>
                    <a:pt x="12" y="0"/>
                  </a:lnTo>
                  <a:lnTo>
                    <a:pt x="6" y="1"/>
                  </a:lnTo>
                  <a:close/>
                </a:path>
              </a:pathLst>
            </a:custGeom>
            <a:solidFill>
              <a:srgbClr val="1F1A17"/>
            </a:solidFill>
            <a:ln w="9525">
              <a:noFill/>
              <a:round/>
              <a:headEnd/>
              <a:tailEnd/>
            </a:ln>
          </p:spPr>
          <p:txBody>
            <a:bodyPr>
              <a:prstTxWarp prst="textNoShape">
                <a:avLst/>
              </a:prstTxWarp>
            </a:bodyPr>
            <a:lstStyle/>
            <a:p>
              <a:endParaRPr lang="en-US"/>
            </a:p>
          </p:txBody>
        </p:sp>
        <p:sp>
          <p:nvSpPr>
            <p:cNvPr id="17532" name="Freeform 294"/>
            <p:cNvSpPr>
              <a:spLocks/>
            </p:cNvSpPr>
            <p:nvPr/>
          </p:nvSpPr>
          <p:spPr bwMode="auto">
            <a:xfrm>
              <a:off x="1551" y="1551"/>
              <a:ext cx="72" cy="73"/>
            </a:xfrm>
            <a:custGeom>
              <a:avLst/>
              <a:gdLst>
                <a:gd name="T0" fmla="*/ 25 w 72"/>
                <a:gd name="T1" fmla="*/ 0 h 73"/>
                <a:gd name="T2" fmla="*/ 0 w 72"/>
                <a:gd name="T3" fmla="*/ 73 h 73"/>
                <a:gd name="T4" fmla="*/ 72 w 72"/>
                <a:gd name="T5" fmla="*/ 63 h 73"/>
                <a:gd name="T6" fmla="*/ 25 w 72"/>
                <a:gd name="T7" fmla="*/ 0 h 73"/>
                <a:gd name="T8" fmla="*/ 25 w 72"/>
                <a:gd name="T9" fmla="*/ 0 h 73"/>
                <a:gd name="T10" fmla="*/ 0 60000 65536"/>
                <a:gd name="T11" fmla="*/ 0 60000 65536"/>
                <a:gd name="T12" fmla="*/ 0 60000 65536"/>
                <a:gd name="T13" fmla="*/ 0 60000 65536"/>
                <a:gd name="T14" fmla="*/ 0 60000 65536"/>
                <a:gd name="T15" fmla="*/ 0 w 72"/>
                <a:gd name="T16" fmla="*/ 0 h 73"/>
                <a:gd name="T17" fmla="*/ 72 w 72"/>
                <a:gd name="T18" fmla="*/ 73 h 73"/>
              </a:gdLst>
              <a:ahLst/>
              <a:cxnLst>
                <a:cxn ang="T10">
                  <a:pos x="T0" y="T1"/>
                </a:cxn>
                <a:cxn ang="T11">
                  <a:pos x="T2" y="T3"/>
                </a:cxn>
                <a:cxn ang="T12">
                  <a:pos x="T4" y="T5"/>
                </a:cxn>
                <a:cxn ang="T13">
                  <a:pos x="T6" y="T7"/>
                </a:cxn>
                <a:cxn ang="T14">
                  <a:pos x="T8" y="T9"/>
                </a:cxn>
              </a:cxnLst>
              <a:rect l="T15" t="T16" r="T17" b="T18"/>
              <a:pathLst>
                <a:path w="72" h="73">
                  <a:moveTo>
                    <a:pt x="25" y="0"/>
                  </a:moveTo>
                  <a:lnTo>
                    <a:pt x="0" y="73"/>
                  </a:lnTo>
                  <a:lnTo>
                    <a:pt x="72" y="63"/>
                  </a:lnTo>
                  <a:lnTo>
                    <a:pt x="25" y="0"/>
                  </a:lnTo>
                  <a:close/>
                </a:path>
              </a:pathLst>
            </a:custGeom>
            <a:solidFill>
              <a:srgbClr val="1F1A17"/>
            </a:solidFill>
            <a:ln w="9525">
              <a:noFill/>
              <a:round/>
              <a:headEnd/>
              <a:tailEnd/>
            </a:ln>
          </p:spPr>
          <p:txBody>
            <a:bodyPr>
              <a:prstTxWarp prst="textNoShape">
                <a:avLst/>
              </a:prstTxWarp>
            </a:bodyPr>
            <a:lstStyle/>
            <a:p>
              <a:endParaRPr lang="en-US"/>
            </a:p>
          </p:txBody>
        </p:sp>
        <p:sp>
          <p:nvSpPr>
            <p:cNvPr id="17533" name="Freeform 295"/>
            <p:cNvSpPr>
              <a:spLocks/>
            </p:cNvSpPr>
            <p:nvPr/>
          </p:nvSpPr>
          <p:spPr bwMode="auto">
            <a:xfrm>
              <a:off x="3301" y="1266"/>
              <a:ext cx="966" cy="154"/>
            </a:xfrm>
            <a:custGeom>
              <a:avLst/>
              <a:gdLst>
                <a:gd name="T0" fmla="*/ 964 w 966"/>
                <a:gd name="T1" fmla="*/ 142 h 154"/>
                <a:gd name="T2" fmla="*/ 966 w 966"/>
                <a:gd name="T3" fmla="*/ 130 h 154"/>
                <a:gd name="T4" fmla="*/ 4 w 966"/>
                <a:gd name="T5" fmla="*/ 0 h 154"/>
                <a:gd name="T6" fmla="*/ 0 w 966"/>
                <a:gd name="T7" fmla="*/ 24 h 154"/>
                <a:gd name="T8" fmla="*/ 963 w 966"/>
                <a:gd name="T9" fmla="*/ 154 h 154"/>
                <a:gd name="T10" fmla="*/ 964 w 966"/>
                <a:gd name="T11" fmla="*/ 142 h 154"/>
                <a:gd name="T12" fmla="*/ 0 60000 65536"/>
                <a:gd name="T13" fmla="*/ 0 60000 65536"/>
                <a:gd name="T14" fmla="*/ 0 60000 65536"/>
                <a:gd name="T15" fmla="*/ 0 60000 65536"/>
                <a:gd name="T16" fmla="*/ 0 60000 65536"/>
                <a:gd name="T17" fmla="*/ 0 60000 65536"/>
                <a:gd name="T18" fmla="*/ 0 w 966"/>
                <a:gd name="T19" fmla="*/ 0 h 154"/>
                <a:gd name="T20" fmla="*/ 966 w 966"/>
                <a:gd name="T21" fmla="*/ 154 h 154"/>
              </a:gdLst>
              <a:ahLst/>
              <a:cxnLst>
                <a:cxn ang="T12">
                  <a:pos x="T0" y="T1"/>
                </a:cxn>
                <a:cxn ang="T13">
                  <a:pos x="T2" y="T3"/>
                </a:cxn>
                <a:cxn ang="T14">
                  <a:pos x="T4" y="T5"/>
                </a:cxn>
                <a:cxn ang="T15">
                  <a:pos x="T6" y="T7"/>
                </a:cxn>
                <a:cxn ang="T16">
                  <a:pos x="T8" y="T9"/>
                </a:cxn>
                <a:cxn ang="T17">
                  <a:pos x="T10" y="T11"/>
                </a:cxn>
              </a:cxnLst>
              <a:rect l="T18" t="T19" r="T20" b="T21"/>
              <a:pathLst>
                <a:path w="966" h="154">
                  <a:moveTo>
                    <a:pt x="964" y="142"/>
                  </a:moveTo>
                  <a:lnTo>
                    <a:pt x="966" y="130"/>
                  </a:lnTo>
                  <a:lnTo>
                    <a:pt x="4" y="0"/>
                  </a:lnTo>
                  <a:lnTo>
                    <a:pt x="0" y="24"/>
                  </a:lnTo>
                  <a:lnTo>
                    <a:pt x="963" y="154"/>
                  </a:lnTo>
                  <a:lnTo>
                    <a:pt x="964" y="142"/>
                  </a:lnTo>
                  <a:close/>
                </a:path>
              </a:pathLst>
            </a:custGeom>
            <a:solidFill>
              <a:srgbClr val="DEDDDD"/>
            </a:solidFill>
            <a:ln w="9525">
              <a:noFill/>
              <a:round/>
              <a:headEnd/>
              <a:tailEnd/>
            </a:ln>
          </p:spPr>
          <p:txBody>
            <a:bodyPr>
              <a:prstTxWarp prst="textNoShape">
                <a:avLst/>
              </a:prstTxWarp>
            </a:bodyPr>
            <a:lstStyle/>
            <a:p>
              <a:endParaRPr lang="en-US"/>
            </a:p>
          </p:txBody>
        </p:sp>
        <p:sp>
          <p:nvSpPr>
            <p:cNvPr id="17534" name="Freeform 296"/>
            <p:cNvSpPr>
              <a:spLocks/>
            </p:cNvSpPr>
            <p:nvPr/>
          </p:nvSpPr>
          <p:spPr bwMode="auto">
            <a:xfrm>
              <a:off x="4246" y="1333"/>
              <a:ext cx="166" cy="147"/>
            </a:xfrm>
            <a:custGeom>
              <a:avLst/>
              <a:gdLst>
                <a:gd name="T0" fmla="*/ 166 w 166"/>
                <a:gd name="T1" fmla="*/ 94 h 147"/>
                <a:gd name="T2" fmla="*/ 22 w 166"/>
                <a:gd name="T3" fmla="*/ 0 h 147"/>
                <a:gd name="T4" fmla="*/ 0 w 166"/>
                <a:gd name="T5" fmla="*/ 147 h 147"/>
                <a:gd name="T6" fmla="*/ 166 w 166"/>
                <a:gd name="T7" fmla="*/ 94 h 147"/>
                <a:gd name="T8" fmla="*/ 166 w 166"/>
                <a:gd name="T9" fmla="*/ 94 h 147"/>
                <a:gd name="T10" fmla="*/ 0 60000 65536"/>
                <a:gd name="T11" fmla="*/ 0 60000 65536"/>
                <a:gd name="T12" fmla="*/ 0 60000 65536"/>
                <a:gd name="T13" fmla="*/ 0 60000 65536"/>
                <a:gd name="T14" fmla="*/ 0 60000 65536"/>
                <a:gd name="T15" fmla="*/ 0 w 166"/>
                <a:gd name="T16" fmla="*/ 0 h 147"/>
                <a:gd name="T17" fmla="*/ 166 w 166"/>
                <a:gd name="T18" fmla="*/ 147 h 147"/>
              </a:gdLst>
              <a:ahLst/>
              <a:cxnLst>
                <a:cxn ang="T10">
                  <a:pos x="T0" y="T1"/>
                </a:cxn>
                <a:cxn ang="T11">
                  <a:pos x="T2" y="T3"/>
                </a:cxn>
                <a:cxn ang="T12">
                  <a:pos x="T4" y="T5"/>
                </a:cxn>
                <a:cxn ang="T13">
                  <a:pos x="T6" y="T7"/>
                </a:cxn>
                <a:cxn ang="T14">
                  <a:pos x="T8" y="T9"/>
                </a:cxn>
              </a:cxnLst>
              <a:rect l="T15" t="T16" r="T17" b="T18"/>
              <a:pathLst>
                <a:path w="166" h="147">
                  <a:moveTo>
                    <a:pt x="166" y="94"/>
                  </a:moveTo>
                  <a:lnTo>
                    <a:pt x="22" y="0"/>
                  </a:lnTo>
                  <a:lnTo>
                    <a:pt x="0" y="147"/>
                  </a:lnTo>
                  <a:lnTo>
                    <a:pt x="166" y="94"/>
                  </a:lnTo>
                  <a:close/>
                </a:path>
              </a:pathLst>
            </a:custGeom>
            <a:solidFill>
              <a:srgbClr val="DEDDDD"/>
            </a:solidFill>
            <a:ln w="9525">
              <a:noFill/>
              <a:round/>
              <a:headEnd/>
              <a:tailEnd/>
            </a:ln>
          </p:spPr>
          <p:txBody>
            <a:bodyPr>
              <a:prstTxWarp prst="textNoShape">
                <a:avLst/>
              </a:prstTxWarp>
            </a:bodyPr>
            <a:lstStyle/>
            <a:p>
              <a:endParaRPr lang="en-US"/>
            </a:p>
          </p:txBody>
        </p:sp>
        <p:sp>
          <p:nvSpPr>
            <p:cNvPr id="17535" name="Freeform 297"/>
            <p:cNvSpPr>
              <a:spLocks/>
            </p:cNvSpPr>
            <p:nvPr/>
          </p:nvSpPr>
          <p:spPr bwMode="auto">
            <a:xfrm>
              <a:off x="2090" y="1326"/>
              <a:ext cx="765" cy="271"/>
            </a:xfrm>
            <a:custGeom>
              <a:avLst/>
              <a:gdLst>
                <a:gd name="T0" fmla="*/ 4 w 765"/>
                <a:gd name="T1" fmla="*/ 260 h 271"/>
                <a:gd name="T2" fmla="*/ 8 w 765"/>
                <a:gd name="T3" fmla="*/ 271 h 271"/>
                <a:gd name="T4" fmla="*/ 765 w 765"/>
                <a:gd name="T5" fmla="*/ 22 h 271"/>
                <a:gd name="T6" fmla="*/ 757 w 765"/>
                <a:gd name="T7" fmla="*/ 0 h 271"/>
                <a:gd name="T8" fmla="*/ 0 w 765"/>
                <a:gd name="T9" fmla="*/ 249 h 271"/>
                <a:gd name="T10" fmla="*/ 4 w 765"/>
                <a:gd name="T11" fmla="*/ 260 h 271"/>
                <a:gd name="T12" fmla="*/ 0 60000 65536"/>
                <a:gd name="T13" fmla="*/ 0 60000 65536"/>
                <a:gd name="T14" fmla="*/ 0 60000 65536"/>
                <a:gd name="T15" fmla="*/ 0 60000 65536"/>
                <a:gd name="T16" fmla="*/ 0 60000 65536"/>
                <a:gd name="T17" fmla="*/ 0 60000 65536"/>
                <a:gd name="T18" fmla="*/ 0 w 765"/>
                <a:gd name="T19" fmla="*/ 0 h 271"/>
                <a:gd name="T20" fmla="*/ 765 w 765"/>
                <a:gd name="T21" fmla="*/ 271 h 271"/>
              </a:gdLst>
              <a:ahLst/>
              <a:cxnLst>
                <a:cxn ang="T12">
                  <a:pos x="T0" y="T1"/>
                </a:cxn>
                <a:cxn ang="T13">
                  <a:pos x="T2" y="T3"/>
                </a:cxn>
                <a:cxn ang="T14">
                  <a:pos x="T4" y="T5"/>
                </a:cxn>
                <a:cxn ang="T15">
                  <a:pos x="T6" y="T7"/>
                </a:cxn>
                <a:cxn ang="T16">
                  <a:pos x="T8" y="T9"/>
                </a:cxn>
                <a:cxn ang="T17">
                  <a:pos x="T10" y="T11"/>
                </a:cxn>
              </a:cxnLst>
              <a:rect l="T18" t="T19" r="T20" b="T21"/>
              <a:pathLst>
                <a:path w="765" h="271">
                  <a:moveTo>
                    <a:pt x="4" y="260"/>
                  </a:moveTo>
                  <a:lnTo>
                    <a:pt x="8" y="271"/>
                  </a:lnTo>
                  <a:lnTo>
                    <a:pt x="765" y="22"/>
                  </a:lnTo>
                  <a:lnTo>
                    <a:pt x="757" y="0"/>
                  </a:lnTo>
                  <a:lnTo>
                    <a:pt x="0" y="249"/>
                  </a:lnTo>
                  <a:lnTo>
                    <a:pt x="4" y="260"/>
                  </a:lnTo>
                  <a:close/>
                </a:path>
              </a:pathLst>
            </a:custGeom>
            <a:solidFill>
              <a:srgbClr val="DEDDDD"/>
            </a:solidFill>
            <a:ln w="9525">
              <a:noFill/>
              <a:round/>
              <a:headEnd/>
              <a:tailEnd/>
            </a:ln>
          </p:spPr>
          <p:txBody>
            <a:bodyPr>
              <a:prstTxWarp prst="textNoShape">
                <a:avLst/>
              </a:prstTxWarp>
            </a:bodyPr>
            <a:lstStyle/>
            <a:p>
              <a:endParaRPr lang="en-US"/>
            </a:p>
          </p:txBody>
        </p:sp>
        <p:sp>
          <p:nvSpPr>
            <p:cNvPr id="17536" name="Freeform 298"/>
            <p:cNvSpPr>
              <a:spLocks/>
            </p:cNvSpPr>
            <p:nvPr/>
          </p:nvSpPr>
          <p:spPr bwMode="auto">
            <a:xfrm>
              <a:off x="1954" y="1514"/>
              <a:ext cx="173" cy="139"/>
            </a:xfrm>
            <a:custGeom>
              <a:avLst/>
              <a:gdLst>
                <a:gd name="T0" fmla="*/ 0 w 173"/>
                <a:gd name="T1" fmla="*/ 118 h 139"/>
                <a:gd name="T2" fmla="*/ 173 w 173"/>
                <a:gd name="T3" fmla="*/ 139 h 139"/>
                <a:gd name="T4" fmla="*/ 122 w 173"/>
                <a:gd name="T5" fmla="*/ 0 h 139"/>
                <a:gd name="T6" fmla="*/ 0 w 173"/>
                <a:gd name="T7" fmla="*/ 118 h 139"/>
                <a:gd name="T8" fmla="*/ 0 w 173"/>
                <a:gd name="T9" fmla="*/ 118 h 139"/>
                <a:gd name="T10" fmla="*/ 0 60000 65536"/>
                <a:gd name="T11" fmla="*/ 0 60000 65536"/>
                <a:gd name="T12" fmla="*/ 0 60000 65536"/>
                <a:gd name="T13" fmla="*/ 0 60000 65536"/>
                <a:gd name="T14" fmla="*/ 0 60000 65536"/>
                <a:gd name="T15" fmla="*/ 0 w 173"/>
                <a:gd name="T16" fmla="*/ 0 h 139"/>
                <a:gd name="T17" fmla="*/ 173 w 173"/>
                <a:gd name="T18" fmla="*/ 139 h 139"/>
              </a:gdLst>
              <a:ahLst/>
              <a:cxnLst>
                <a:cxn ang="T10">
                  <a:pos x="T0" y="T1"/>
                </a:cxn>
                <a:cxn ang="T11">
                  <a:pos x="T2" y="T3"/>
                </a:cxn>
                <a:cxn ang="T12">
                  <a:pos x="T4" y="T5"/>
                </a:cxn>
                <a:cxn ang="T13">
                  <a:pos x="T6" y="T7"/>
                </a:cxn>
                <a:cxn ang="T14">
                  <a:pos x="T8" y="T9"/>
                </a:cxn>
              </a:cxnLst>
              <a:rect l="T15" t="T16" r="T17" b="T18"/>
              <a:pathLst>
                <a:path w="173" h="139">
                  <a:moveTo>
                    <a:pt x="0" y="118"/>
                  </a:moveTo>
                  <a:lnTo>
                    <a:pt x="173" y="139"/>
                  </a:lnTo>
                  <a:lnTo>
                    <a:pt x="122" y="0"/>
                  </a:lnTo>
                  <a:lnTo>
                    <a:pt x="0" y="118"/>
                  </a:lnTo>
                  <a:close/>
                </a:path>
              </a:pathLst>
            </a:custGeom>
            <a:solidFill>
              <a:srgbClr val="DEDDDD"/>
            </a:solidFill>
            <a:ln w="9525">
              <a:noFill/>
              <a:round/>
              <a:headEnd/>
              <a:tailEnd/>
            </a:ln>
          </p:spPr>
          <p:txBody>
            <a:bodyPr>
              <a:prstTxWarp prst="textNoShape">
                <a:avLst/>
              </a:prstTxWarp>
            </a:bodyPr>
            <a:lstStyle/>
            <a:p>
              <a:endParaRPr lang="en-US"/>
            </a:p>
          </p:txBody>
        </p:sp>
        <p:sp>
          <p:nvSpPr>
            <p:cNvPr id="17537" name="Freeform 299"/>
            <p:cNvSpPr>
              <a:spLocks/>
            </p:cNvSpPr>
            <p:nvPr/>
          </p:nvSpPr>
          <p:spPr bwMode="auto">
            <a:xfrm>
              <a:off x="2394" y="2802"/>
              <a:ext cx="125" cy="269"/>
            </a:xfrm>
            <a:custGeom>
              <a:avLst/>
              <a:gdLst>
                <a:gd name="T0" fmla="*/ 12 w 125"/>
                <a:gd name="T1" fmla="*/ 265 h 269"/>
                <a:gd name="T2" fmla="*/ 24 w 125"/>
                <a:gd name="T3" fmla="*/ 269 h 269"/>
                <a:gd name="T4" fmla="*/ 125 w 125"/>
                <a:gd name="T5" fmla="*/ 9 h 269"/>
                <a:gd name="T6" fmla="*/ 101 w 125"/>
                <a:gd name="T7" fmla="*/ 0 h 269"/>
                <a:gd name="T8" fmla="*/ 0 w 125"/>
                <a:gd name="T9" fmla="*/ 261 h 269"/>
                <a:gd name="T10" fmla="*/ 12 w 125"/>
                <a:gd name="T11" fmla="*/ 265 h 269"/>
                <a:gd name="T12" fmla="*/ 0 60000 65536"/>
                <a:gd name="T13" fmla="*/ 0 60000 65536"/>
                <a:gd name="T14" fmla="*/ 0 60000 65536"/>
                <a:gd name="T15" fmla="*/ 0 60000 65536"/>
                <a:gd name="T16" fmla="*/ 0 60000 65536"/>
                <a:gd name="T17" fmla="*/ 0 60000 65536"/>
                <a:gd name="T18" fmla="*/ 0 w 125"/>
                <a:gd name="T19" fmla="*/ 0 h 269"/>
                <a:gd name="T20" fmla="*/ 125 w 125"/>
                <a:gd name="T21" fmla="*/ 269 h 269"/>
              </a:gdLst>
              <a:ahLst/>
              <a:cxnLst>
                <a:cxn ang="T12">
                  <a:pos x="T0" y="T1"/>
                </a:cxn>
                <a:cxn ang="T13">
                  <a:pos x="T2" y="T3"/>
                </a:cxn>
                <a:cxn ang="T14">
                  <a:pos x="T4" y="T5"/>
                </a:cxn>
                <a:cxn ang="T15">
                  <a:pos x="T6" y="T7"/>
                </a:cxn>
                <a:cxn ang="T16">
                  <a:pos x="T8" y="T9"/>
                </a:cxn>
                <a:cxn ang="T17">
                  <a:pos x="T10" y="T11"/>
                </a:cxn>
              </a:cxnLst>
              <a:rect l="T18" t="T19" r="T20" b="T21"/>
              <a:pathLst>
                <a:path w="125" h="269">
                  <a:moveTo>
                    <a:pt x="12" y="265"/>
                  </a:moveTo>
                  <a:lnTo>
                    <a:pt x="24" y="269"/>
                  </a:lnTo>
                  <a:lnTo>
                    <a:pt x="125" y="9"/>
                  </a:lnTo>
                  <a:lnTo>
                    <a:pt x="101" y="0"/>
                  </a:lnTo>
                  <a:lnTo>
                    <a:pt x="0" y="261"/>
                  </a:lnTo>
                  <a:lnTo>
                    <a:pt x="12" y="265"/>
                  </a:lnTo>
                  <a:close/>
                </a:path>
              </a:pathLst>
            </a:custGeom>
            <a:solidFill>
              <a:srgbClr val="FFFFFF"/>
            </a:solidFill>
            <a:ln w="9525">
              <a:noFill/>
              <a:round/>
              <a:headEnd/>
              <a:tailEnd/>
            </a:ln>
          </p:spPr>
          <p:txBody>
            <a:bodyPr>
              <a:prstTxWarp prst="textNoShape">
                <a:avLst/>
              </a:prstTxWarp>
            </a:bodyPr>
            <a:lstStyle/>
            <a:p>
              <a:endParaRPr lang="en-US"/>
            </a:p>
          </p:txBody>
        </p:sp>
        <p:sp>
          <p:nvSpPr>
            <p:cNvPr id="17538" name="Freeform 300"/>
            <p:cNvSpPr>
              <a:spLocks/>
            </p:cNvSpPr>
            <p:nvPr/>
          </p:nvSpPr>
          <p:spPr bwMode="auto">
            <a:xfrm>
              <a:off x="2335" y="3035"/>
              <a:ext cx="147" cy="164"/>
            </a:xfrm>
            <a:custGeom>
              <a:avLst/>
              <a:gdLst>
                <a:gd name="T0" fmla="*/ 20 w 147"/>
                <a:gd name="T1" fmla="*/ 164 h 164"/>
                <a:gd name="T2" fmla="*/ 147 w 147"/>
                <a:gd name="T3" fmla="*/ 50 h 164"/>
                <a:gd name="T4" fmla="*/ 0 w 147"/>
                <a:gd name="T5" fmla="*/ 0 h 164"/>
                <a:gd name="T6" fmla="*/ 20 w 147"/>
                <a:gd name="T7" fmla="*/ 164 h 164"/>
                <a:gd name="T8" fmla="*/ 20 w 147"/>
                <a:gd name="T9" fmla="*/ 164 h 164"/>
                <a:gd name="T10" fmla="*/ 0 60000 65536"/>
                <a:gd name="T11" fmla="*/ 0 60000 65536"/>
                <a:gd name="T12" fmla="*/ 0 60000 65536"/>
                <a:gd name="T13" fmla="*/ 0 60000 65536"/>
                <a:gd name="T14" fmla="*/ 0 60000 65536"/>
                <a:gd name="T15" fmla="*/ 0 w 147"/>
                <a:gd name="T16" fmla="*/ 0 h 164"/>
                <a:gd name="T17" fmla="*/ 147 w 147"/>
                <a:gd name="T18" fmla="*/ 164 h 164"/>
              </a:gdLst>
              <a:ahLst/>
              <a:cxnLst>
                <a:cxn ang="T10">
                  <a:pos x="T0" y="T1"/>
                </a:cxn>
                <a:cxn ang="T11">
                  <a:pos x="T2" y="T3"/>
                </a:cxn>
                <a:cxn ang="T12">
                  <a:pos x="T4" y="T5"/>
                </a:cxn>
                <a:cxn ang="T13">
                  <a:pos x="T6" y="T7"/>
                </a:cxn>
                <a:cxn ang="T14">
                  <a:pos x="T8" y="T9"/>
                </a:cxn>
              </a:cxnLst>
              <a:rect l="T15" t="T16" r="T17" b="T18"/>
              <a:pathLst>
                <a:path w="147" h="164">
                  <a:moveTo>
                    <a:pt x="20" y="164"/>
                  </a:moveTo>
                  <a:lnTo>
                    <a:pt x="147" y="50"/>
                  </a:lnTo>
                  <a:lnTo>
                    <a:pt x="0" y="0"/>
                  </a:lnTo>
                  <a:lnTo>
                    <a:pt x="20" y="164"/>
                  </a:lnTo>
                  <a:close/>
                </a:path>
              </a:pathLst>
            </a:custGeom>
            <a:solidFill>
              <a:srgbClr val="FFFFFF"/>
            </a:solidFill>
            <a:ln w="9525">
              <a:noFill/>
              <a:round/>
              <a:headEnd/>
              <a:tailEnd/>
            </a:ln>
          </p:spPr>
          <p:txBody>
            <a:bodyPr>
              <a:prstTxWarp prst="textNoShape">
                <a:avLst/>
              </a:prstTxWarp>
            </a:bodyPr>
            <a:lstStyle/>
            <a:p>
              <a:endParaRPr lang="en-US"/>
            </a:p>
          </p:txBody>
        </p:sp>
        <p:sp>
          <p:nvSpPr>
            <p:cNvPr id="17539" name="Freeform 301"/>
            <p:cNvSpPr>
              <a:spLocks/>
            </p:cNvSpPr>
            <p:nvPr/>
          </p:nvSpPr>
          <p:spPr bwMode="auto">
            <a:xfrm>
              <a:off x="2041" y="3120"/>
              <a:ext cx="227" cy="104"/>
            </a:xfrm>
            <a:custGeom>
              <a:avLst/>
              <a:gdLst>
                <a:gd name="T0" fmla="*/ 5 w 227"/>
                <a:gd name="T1" fmla="*/ 11 h 104"/>
                <a:gd name="T2" fmla="*/ 0 w 227"/>
                <a:gd name="T3" fmla="*/ 22 h 104"/>
                <a:gd name="T4" fmla="*/ 217 w 227"/>
                <a:gd name="T5" fmla="*/ 104 h 104"/>
                <a:gd name="T6" fmla="*/ 227 w 227"/>
                <a:gd name="T7" fmla="*/ 81 h 104"/>
                <a:gd name="T8" fmla="*/ 10 w 227"/>
                <a:gd name="T9" fmla="*/ 0 h 104"/>
                <a:gd name="T10" fmla="*/ 5 w 227"/>
                <a:gd name="T11" fmla="*/ 11 h 104"/>
                <a:gd name="T12" fmla="*/ 0 60000 65536"/>
                <a:gd name="T13" fmla="*/ 0 60000 65536"/>
                <a:gd name="T14" fmla="*/ 0 60000 65536"/>
                <a:gd name="T15" fmla="*/ 0 60000 65536"/>
                <a:gd name="T16" fmla="*/ 0 60000 65536"/>
                <a:gd name="T17" fmla="*/ 0 60000 65536"/>
                <a:gd name="T18" fmla="*/ 0 w 227"/>
                <a:gd name="T19" fmla="*/ 0 h 104"/>
                <a:gd name="T20" fmla="*/ 227 w 227"/>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227" h="104">
                  <a:moveTo>
                    <a:pt x="5" y="11"/>
                  </a:moveTo>
                  <a:lnTo>
                    <a:pt x="0" y="22"/>
                  </a:lnTo>
                  <a:lnTo>
                    <a:pt x="217" y="104"/>
                  </a:lnTo>
                  <a:lnTo>
                    <a:pt x="227" y="81"/>
                  </a:lnTo>
                  <a:lnTo>
                    <a:pt x="10" y="0"/>
                  </a:lnTo>
                  <a:lnTo>
                    <a:pt x="5" y="11"/>
                  </a:lnTo>
                  <a:close/>
                </a:path>
              </a:pathLst>
            </a:custGeom>
            <a:solidFill>
              <a:srgbClr val="FFFFFF"/>
            </a:solidFill>
            <a:ln w="9525">
              <a:noFill/>
              <a:round/>
              <a:headEnd/>
              <a:tailEnd/>
            </a:ln>
          </p:spPr>
          <p:txBody>
            <a:bodyPr>
              <a:prstTxWarp prst="textNoShape">
                <a:avLst/>
              </a:prstTxWarp>
            </a:bodyPr>
            <a:lstStyle/>
            <a:p>
              <a:endParaRPr lang="en-US"/>
            </a:p>
          </p:txBody>
        </p:sp>
        <p:sp>
          <p:nvSpPr>
            <p:cNvPr id="17540" name="Freeform 302"/>
            <p:cNvSpPr>
              <a:spLocks/>
            </p:cNvSpPr>
            <p:nvPr/>
          </p:nvSpPr>
          <p:spPr bwMode="auto">
            <a:xfrm>
              <a:off x="1908" y="3065"/>
              <a:ext cx="175" cy="137"/>
            </a:xfrm>
            <a:custGeom>
              <a:avLst/>
              <a:gdLst>
                <a:gd name="T0" fmla="*/ 0 w 175"/>
                <a:gd name="T1" fmla="*/ 14 h 137"/>
                <a:gd name="T2" fmla="*/ 117 w 175"/>
                <a:gd name="T3" fmla="*/ 137 h 137"/>
                <a:gd name="T4" fmla="*/ 175 w 175"/>
                <a:gd name="T5" fmla="*/ 0 h 137"/>
                <a:gd name="T6" fmla="*/ 0 w 175"/>
                <a:gd name="T7" fmla="*/ 14 h 137"/>
                <a:gd name="T8" fmla="*/ 0 w 175"/>
                <a:gd name="T9" fmla="*/ 14 h 137"/>
                <a:gd name="T10" fmla="*/ 0 60000 65536"/>
                <a:gd name="T11" fmla="*/ 0 60000 65536"/>
                <a:gd name="T12" fmla="*/ 0 60000 65536"/>
                <a:gd name="T13" fmla="*/ 0 60000 65536"/>
                <a:gd name="T14" fmla="*/ 0 60000 65536"/>
                <a:gd name="T15" fmla="*/ 0 w 175"/>
                <a:gd name="T16" fmla="*/ 0 h 137"/>
                <a:gd name="T17" fmla="*/ 175 w 175"/>
                <a:gd name="T18" fmla="*/ 137 h 137"/>
              </a:gdLst>
              <a:ahLst/>
              <a:cxnLst>
                <a:cxn ang="T10">
                  <a:pos x="T0" y="T1"/>
                </a:cxn>
                <a:cxn ang="T11">
                  <a:pos x="T2" y="T3"/>
                </a:cxn>
                <a:cxn ang="T12">
                  <a:pos x="T4" y="T5"/>
                </a:cxn>
                <a:cxn ang="T13">
                  <a:pos x="T6" y="T7"/>
                </a:cxn>
                <a:cxn ang="T14">
                  <a:pos x="T8" y="T9"/>
                </a:cxn>
              </a:cxnLst>
              <a:rect l="T15" t="T16" r="T17" b="T18"/>
              <a:pathLst>
                <a:path w="175" h="137">
                  <a:moveTo>
                    <a:pt x="0" y="14"/>
                  </a:moveTo>
                  <a:lnTo>
                    <a:pt x="117" y="137"/>
                  </a:lnTo>
                  <a:lnTo>
                    <a:pt x="175" y="0"/>
                  </a:lnTo>
                  <a:lnTo>
                    <a:pt x="0" y="14"/>
                  </a:lnTo>
                  <a:close/>
                </a:path>
              </a:pathLst>
            </a:custGeom>
            <a:solidFill>
              <a:srgbClr val="FFFFFF"/>
            </a:solidFill>
            <a:ln w="9525">
              <a:noFill/>
              <a:round/>
              <a:headEnd/>
              <a:tailEnd/>
            </a:ln>
          </p:spPr>
          <p:txBody>
            <a:bodyPr>
              <a:prstTxWarp prst="textNoShape">
                <a:avLst/>
              </a:prstTxWarp>
            </a:bodyPr>
            <a:lstStyle/>
            <a:p>
              <a:endParaRPr lang="en-US"/>
            </a:p>
          </p:txBody>
        </p:sp>
        <p:sp>
          <p:nvSpPr>
            <p:cNvPr id="17541" name="Freeform 303"/>
            <p:cNvSpPr>
              <a:spLocks/>
            </p:cNvSpPr>
            <p:nvPr/>
          </p:nvSpPr>
          <p:spPr bwMode="auto">
            <a:xfrm>
              <a:off x="2495" y="1402"/>
              <a:ext cx="566" cy="1412"/>
            </a:xfrm>
            <a:custGeom>
              <a:avLst/>
              <a:gdLst>
                <a:gd name="T0" fmla="*/ 12 w 566"/>
                <a:gd name="T1" fmla="*/ 1408 h 1412"/>
                <a:gd name="T2" fmla="*/ 24 w 566"/>
                <a:gd name="T3" fmla="*/ 1412 h 1412"/>
                <a:gd name="T4" fmla="*/ 566 w 566"/>
                <a:gd name="T5" fmla="*/ 9 h 1412"/>
                <a:gd name="T6" fmla="*/ 542 w 566"/>
                <a:gd name="T7" fmla="*/ 0 h 1412"/>
                <a:gd name="T8" fmla="*/ 0 w 566"/>
                <a:gd name="T9" fmla="*/ 1404 h 1412"/>
                <a:gd name="T10" fmla="*/ 12 w 566"/>
                <a:gd name="T11" fmla="*/ 1408 h 1412"/>
                <a:gd name="T12" fmla="*/ 0 60000 65536"/>
                <a:gd name="T13" fmla="*/ 0 60000 65536"/>
                <a:gd name="T14" fmla="*/ 0 60000 65536"/>
                <a:gd name="T15" fmla="*/ 0 60000 65536"/>
                <a:gd name="T16" fmla="*/ 0 60000 65536"/>
                <a:gd name="T17" fmla="*/ 0 60000 65536"/>
                <a:gd name="T18" fmla="*/ 0 w 566"/>
                <a:gd name="T19" fmla="*/ 0 h 1412"/>
                <a:gd name="T20" fmla="*/ 566 w 566"/>
                <a:gd name="T21" fmla="*/ 1412 h 1412"/>
              </a:gdLst>
              <a:ahLst/>
              <a:cxnLst>
                <a:cxn ang="T12">
                  <a:pos x="T0" y="T1"/>
                </a:cxn>
                <a:cxn ang="T13">
                  <a:pos x="T2" y="T3"/>
                </a:cxn>
                <a:cxn ang="T14">
                  <a:pos x="T4" y="T5"/>
                </a:cxn>
                <a:cxn ang="T15">
                  <a:pos x="T6" y="T7"/>
                </a:cxn>
                <a:cxn ang="T16">
                  <a:pos x="T8" y="T9"/>
                </a:cxn>
                <a:cxn ang="T17">
                  <a:pos x="T10" y="T11"/>
                </a:cxn>
              </a:cxnLst>
              <a:rect l="T18" t="T19" r="T20" b="T21"/>
              <a:pathLst>
                <a:path w="566" h="1412">
                  <a:moveTo>
                    <a:pt x="12" y="1408"/>
                  </a:moveTo>
                  <a:lnTo>
                    <a:pt x="24" y="1412"/>
                  </a:lnTo>
                  <a:lnTo>
                    <a:pt x="566" y="9"/>
                  </a:lnTo>
                  <a:lnTo>
                    <a:pt x="542" y="0"/>
                  </a:lnTo>
                  <a:lnTo>
                    <a:pt x="0" y="1404"/>
                  </a:lnTo>
                  <a:lnTo>
                    <a:pt x="12" y="1408"/>
                  </a:lnTo>
                  <a:close/>
                </a:path>
              </a:pathLst>
            </a:custGeom>
            <a:solidFill>
              <a:srgbClr val="DEDDDD"/>
            </a:solidFill>
            <a:ln w="9525">
              <a:noFill/>
              <a:round/>
              <a:headEnd/>
              <a:tailEnd/>
            </a:ln>
          </p:spPr>
          <p:txBody>
            <a:bodyPr>
              <a:prstTxWarp prst="textNoShape">
                <a:avLst/>
              </a:prstTxWarp>
            </a:bodyPr>
            <a:lstStyle/>
            <a:p>
              <a:endParaRPr lang="en-US"/>
            </a:p>
          </p:txBody>
        </p:sp>
        <p:sp>
          <p:nvSpPr>
            <p:cNvPr id="17542" name="Freeform 304"/>
            <p:cNvSpPr>
              <a:spLocks/>
            </p:cNvSpPr>
            <p:nvPr/>
          </p:nvSpPr>
          <p:spPr bwMode="auto">
            <a:xfrm>
              <a:off x="3742" y="2389"/>
              <a:ext cx="296" cy="532"/>
            </a:xfrm>
            <a:custGeom>
              <a:avLst/>
              <a:gdLst>
                <a:gd name="T0" fmla="*/ 285 w 296"/>
                <a:gd name="T1" fmla="*/ 527 h 532"/>
                <a:gd name="T2" fmla="*/ 296 w 296"/>
                <a:gd name="T3" fmla="*/ 522 h 532"/>
                <a:gd name="T4" fmla="*/ 22 w 296"/>
                <a:gd name="T5" fmla="*/ 0 h 532"/>
                <a:gd name="T6" fmla="*/ 0 w 296"/>
                <a:gd name="T7" fmla="*/ 11 h 532"/>
                <a:gd name="T8" fmla="*/ 274 w 296"/>
                <a:gd name="T9" fmla="*/ 532 h 532"/>
                <a:gd name="T10" fmla="*/ 285 w 296"/>
                <a:gd name="T11" fmla="*/ 527 h 532"/>
                <a:gd name="T12" fmla="*/ 0 60000 65536"/>
                <a:gd name="T13" fmla="*/ 0 60000 65536"/>
                <a:gd name="T14" fmla="*/ 0 60000 65536"/>
                <a:gd name="T15" fmla="*/ 0 60000 65536"/>
                <a:gd name="T16" fmla="*/ 0 60000 65536"/>
                <a:gd name="T17" fmla="*/ 0 60000 65536"/>
                <a:gd name="T18" fmla="*/ 0 w 296"/>
                <a:gd name="T19" fmla="*/ 0 h 532"/>
                <a:gd name="T20" fmla="*/ 296 w 296"/>
                <a:gd name="T21" fmla="*/ 532 h 532"/>
              </a:gdLst>
              <a:ahLst/>
              <a:cxnLst>
                <a:cxn ang="T12">
                  <a:pos x="T0" y="T1"/>
                </a:cxn>
                <a:cxn ang="T13">
                  <a:pos x="T2" y="T3"/>
                </a:cxn>
                <a:cxn ang="T14">
                  <a:pos x="T4" y="T5"/>
                </a:cxn>
                <a:cxn ang="T15">
                  <a:pos x="T6" y="T7"/>
                </a:cxn>
                <a:cxn ang="T16">
                  <a:pos x="T8" y="T9"/>
                </a:cxn>
                <a:cxn ang="T17">
                  <a:pos x="T10" y="T11"/>
                </a:cxn>
              </a:cxnLst>
              <a:rect l="T18" t="T19" r="T20" b="T21"/>
              <a:pathLst>
                <a:path w="296" h="532">
                  <a:moveTo>
                    <a:pt x="285" y="527"/>
                  </a:moveTo>
                  <a:lnTo>
                    <a:pt x="296" y="522"/>
                  </a:lnTo>
                  <a:lnTo>
                    <a:pt x="22" y="0"/>
                  </a:lnTo>
                  <a:lnTo>
                    <a:pt x="0" y="11"/>
                  </a:lnTo>
                  <a:lnTo>
                    <a:pt x="274" y="532"/>
                  </a:lnTo>
                  <a:lnTo>
                    <a:pt x="285" y="527"/>
                  </a:lnTo>
                  <a:close/>
                </a:path>
              </a:pathLst>
            </a:custGeom>
            <a:solidFill>
              <a:srgbClr val="FFFFFF"/>
            </a:solidFill>
            <a:ln w="9525">
              <a:noFill/>
              <a:round/>
              <a:headEnd/>
              <a:tailEnd/>
            </a:ln>
          </p:spPr>
          <p:txBody>
            <a:bodyPr>
              <a:prstTxWarp prst="textNoShape">
                <a:avLst/>
              </a:prstTxWarp>
            </a:bodyPr>
            <a:lstStyle/>
            <a:p>
              <a:endParaRPr lang="en-US"/>
            </a:p>
          </p:txBody>
        </p:sp>
        <p:sp>
          <p:nvSpPr>
            <p:cNvPr id="17543" name="Freeform 305"/>
            <p:cNvSpPr>
              <a:spLocks/>
            </p:cNvSpPr>
            <p:nvPr/>
          </p:nvSpPr>
          <p:spPr bwMode="auto">
            <a:xfrm>
              <a:off x="3953" y="2876"/>
              <a:ext cx="140" cy="165"/>
            </a:xfrm>
            <a:custGeom>
              <a:avLst/>
              <a:gdLst>
                <a:gd name="T0" fmla="*/ 140 w 140"/>
                <a:gd name="T1" fmla="*/ 165 h 165"/>
                <a:gd name="T2" fmla="*/ 140 w 140"/>
                <a:gd name="T3" fmla="*/ 0 h 165"/>
                <a:gd name="T4" fmla="*/ 0 w 140"/>
                <a:gd name="T5" fmla="*/ 66 h 165"/>
                <a:gd name="T6" fmla="*/ 140 w 140"/>
                <a:gd name="T7" fmla="*/ 165 h 165"/>
                <a:gd name="T8" fmla="*/ 140 w 140"/>
                <a:gd name="T9" fmla="*/ 165 h 165"/>
                <a:gd name="T10" fmla="*/ 0 60000 65536"/>
                <a:gd name="T11" fmla="*/ 0 60000 65536"/>
                <a:gd name="T12" fmla="*/ 0 60000 65536"/>
                <a:gd name="T13" fmla="*/ 0 60000 65536"/>
                <a:gd name="T14" fmla="*/ 0 60000 65536"/>
                <a:gd name="T15" fmla="*/ 0 w 140"/>
                <a:gd name="T16" fmla="*/ 0 h 165"/>
                <a:gd name="T17" fmla="*/ 140 w 140"/>
                <a:gd name="T18" fmla="*/ 165 h 165"/>
              </a:gdLst>
              <a:ahLst/>
              <a:cxnLst>
                <a:cxn ang="T10">
                  <a:pos x="T0" y="T1"/>
                </a:cxn>
                <a:cxn ang="T11">
                  <a:pos x="T2" y="T3"/>
                </a:cxn>
                <a:cxn ang="T12">
                  <a:pos x="T4" y="T5"/>
                </a:cxn>
                <a:cxn ang="T13">
                  <a:pos x="T6" y="T7"/>
                </a:cxn>
                <a:cxn ang="T14">
                  <a:pos x="T8" y="T9"/>
                </a:cxn>
              </a:cxnLst>
              <a:rect l="T15" t="T16" r="T17" b="T18"/>
              <a:pathLst>
                <a:path w="140" h="165">
                  <a:moveTo>
                    <a:pt x="140" y="165"/>
                  </a:moveTo>
                  <a:lnTo>
                    <a:pt x="140" y="0"/>
                  </a:lnTo>
                  <a:lnTo>
                    <a:pt x="0" y="66"/>
                  </a:lnTo>
                  <a:lnTo>
                    <a:pt x="140" y="165"/>
                  </a:lnTo>
                  <a:close/>
                </a:path>
              </a:pathLst>
            </a:custGeom>
            <a:solidFill>
              <a:srgbClr val="FFFFFF"/>
            </a:solidFill>
            <a:ln w="9525">
              <a:noFill/>
              <a:round/>
              <a:headEnd/>
              <a:tailEnd/>
            </a:ln>
          </p:spPr>
          <p:txBody>
            <a:bodyPr>
              <a:prstTxWarp prst="textNoShape">
                <a:avLst/>
              </a:prstTxWarp>
            </a:bodyPr>
            <a:lstStyle/>
            <a:p>
              <a:endParaRPr lang="en-US"/>
            </a:p>
          </p:txBody>
        </p:sp>
        <p:sp>
          <p:nvSpPr>
            <p:cNvPr id="17544" name="Freeform 306"/>
            <p:cNvSpPr>
              <a:spLocks/>
            </p:cNvSpPr>
            <p:nvPr/>
          </p:nvSpPr>
          <p:spPr bwMode="auto">
            <a:xfrm>
              <a:off x="4243" y="3085"/>
              <a:ext cx="209" cy="57"/>
            </a:xfrm>
            <a:custGeom>
              <a:avLst/>
              <a:gdLst>
                <a:gd name="T0" fmla="*/ 207 w 209"/>
                <a:gd name="T1" fmla="*/ 11 h 57"/>
                <a:gd name="T2" fmla="*/ 205 w 209"/>
                <a:gd name="T3" fmla="*/ 0 h 57"/>
                <a:gd name="T4" fmla="*/ 0 w 209"/>
                <a:gd name="T5" fmla="*/ 33 h 57"/>
                <a:gd name="T6" fmla="*/ 5 w 209"/>
                <a:gd name="T7" fmla="*/ 57 h 57"/>
                <a:gd name="T8" fmla="*/ 209 w 209"/>
                <a:gd name="T9" fmla="*/ 23 h 57"/>
                <a:gd name="T10" fmla="*/ 207 w 209"/>
                <a:gd name="T11" fmla="*/ 11 h 57"/>
                <a:gd name="T12" fmla="*/ 0 60000 65536"/>
                <a:gd name="T13" fmla="*/ 0 60000 65536"/>
                <a:gd name="T14" fmla="*/ 0 60000 65536"/>
                <a:gd name="T15" fmla="*/ 0 60000 65536"/>
                <a:gd name="T16" fmla="*/ 0 60000 65536"/>
                <a:gd name="T17" fmla="*/ 0 60000 65536"/>
                <a:gd name="T18" fmla="*/ 0 w 209"/>
                <a:gd name="T19" fmla="*/ 0 h 57"/>
                <a:gd name="T20" fmla="*/ 209 w 209"/>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209" h="57">
                  <a:moveTo>
                    <a:pt x="207" y="11"/>
                  </a:moveTo>
                  <a:lnTo>
                    <a:pt x="205" y="0"/>
                  </a:lnTo>
                  <a:lnTo>
                    <a:pt x="0" y="33"/>
                  </a:lnTo>
                  <a:lnTo>
                    <a:pt x="5" y="57"/>
                  </a:lnTo>
                  <a:lnTo>
                    <a:pt x="209" y="23"/>
                  </a:lnTo>
                  <a:lnTo>
                    <a:pt x="207" y="11"/>
                  </a:lnTo>
                  <a:close/>
                </a:path>
              </a:pathLst>
            </a:custGeom>
            <a:solidFill>
              <a:srgbClr val="FFFFFF"/>
            </a:solidFill>
            <a:ln w="9525">
              <a:noFill/>
              <a:round/>
              <a:headEnd/>
              <a:tailEnd/>
            </a:ln>
          </p:spPr>
          <p:txBody>
            <a:bodyPr>
              <a:prstTxWarp prst="textNoShape">
                <a:avLst/>
              </a:prstTxWarp>
            </a:bodyPr>
            <a:lstStyle/>
            <a:p>
              <a:endParaRPr lang="en-US"/>
            </a:p>
          </p:txBody>
        </p:sp>
        <p:sp>
          <p:nvSpPr>
            <p:cNvPr id="17545" name="Freeform 307"/>
            <p:cNvSpPr>
              <a:spLocks/>
            </p:cNvSpPr>
            <p:nvPr/>
          </p:nvSpPr>
          <p:spPr bwMode="auto">
            <a:xfrm>
              <a:off x="4429" y="3025"/>
              <a:ext cx="167" cy="146"/>
            </a:xfrm>
            <a:custGeom>
              <a:avLst/>
              <a:gdLst>
                <a:gd name="T0" fmla="*/ 167 w 167"/>
                <a:gd name="T1" fmla="*/ 47 h 146"/>
                <a:gd name="T2" fmla="*/ 0 w 167"/>
                <a:gd name="T3" fmla="*/ 0 h 146"/>
                <a:gd name="T4" fmla="*/ 26 w 167"/>
                <a:gd name="T5" fmla="*/ 146 h 146"/>
                <a:gd name="T6" fmla="*/ 167 w 167"/>
                <a:gd name="T7" fmla="*/ 47 h 146"/>
                <a:gd name="T8" fmla="*/ 167 w 167"/>
                <a:gd name="T9" fmla="*/ 47 h 146"/>
                <a:gd name="T10" fmla="*/ 0 60000 65536"/>
                <a:gd name="T11" fmla="*/ 0 60000 65536"/>
                <a:gd name="T12" fmla="*/ 0 60000 65536"/>
                <a:gd name="T13" fmla="*/ 0 60000 65536"/>
                <a:gd name="T14" fmla="*/ 0 60000 65536"/>
                <a:gd name="T15" fmla="*/ 0 w 167"/>
                <a:gd name="T16" fmla="*/ 0 h 146"/>
                <a:gd name="T17" fmla="*/ 167 w 167"/>
                <a:gd name="T18" fmla="*/ 146 h 146"/>
              </a:gdLst>
              <a:ahLst/>
              <a:cxnLst>
                <a:cxn ang="T10">
                  <a:pos x="T0" y="T1"/>
                </a:cxn>
                <a:cxn ang="T11">
                  <a:pos x="T2" y="T3"/>
                </a:cxn>
                <a:cxn ang="T12">
                  <a:pos x="T4" y="T5"/>
                </a:cxn>
                <a:cxn ang="T13">
                  <a:pos x="T6" y="T7"/>
                </a:cxn>
                <a:cxn ang="T14">
                  <a:pos x="T8" y="T9"/>
                </a:cxn>
              </a:cxnLst>
              <a:rect l="T15" t="T16" r="T17" b="T18"/>
              <a:pathLst>
                <a:path w="167" h="146">
                  <a:moveTo>
                    <a:pt x="167" y="47"/>
                  </a:moveTo>
                  <a:lnTo>
                    <a:pt x="0" y="0"/>
                  </a:lnTo>
                  <a:lnTo>
                    <a:pt x="26" y="146"/>
                  </a:lnTo>
                  <a:lnTo>
                    <a:pt x="167" y="47"/>
                  </a:lnTo>
                  <a:close/>
                </a:path>
              </a:pathLst>
            </a:custGeom>
            <a:solidFill>
              <a:srgbClr val="FFFFFF"/>
            </a:solidFill>
            <a:ln w="9525">
              <a:noFill/>
              <a:round/>
              <a:headEnd/>
              <a:tailEnd/>
            </a:ln>
          </p:spPr>
          <p:txBody>
            <a:bodyPr>
              <a:prstTxWarp prst="textNoShape">
                <a:avLst/>
              </a:prstTxWarp>
            </a:bodyPr>
            <a:lstStyle/>
            <a:p>
              <a:endParaRPr lang="en-US"/>
            </a:p>
          </p:txBody>
        </p:sp>
        <p:sp>
          <p:nvSpPr>
            <p:cNvPr id="17546" name="Freeform 308"/>
            <p:cNvSpPr>
              <a:spLocks/>
            </p:cNvSpPr>
            <p:nvPr/>
          </p:nvSpPr>
          <p:spPr bwMode="auto">
            <a:xfrm>
              <a:off x="3266" y="1484"/>
              <a:ext cx="498" cy="916"/>
            </a:xfrm>
            <a:custGeom>
              <a:avLst/>
              <a:gdLst>
                <a:gd name="T0" fmla="*/ 487 w 498"/>
                <a:gd name="T1" fmla="*/ 911 h 916"/>
                <a:gd name="T2" fmla="*/ 498 w 498"/>
                <a:gd name="T3" fmla="*/ 905 h 916"/>
                <a:gd name="T4" fmla="*/ 23 w 498"/>
                <a:gd name="T5" fmla="*/ 0 h 916"/>
                <a:gd name="T6" fmla="*/ 0 w 498"/>
                <a:gd name="T7" fmla="*/ 11 h 916"/>
                <a:gd name="T8" fmla="*/ 476 w 498"/>
                <a:gd name="T9" fmla="*/ 916 h 916"/>
                <a:gd name="T10" fmla="*/ 487 w 498"/>
                <a:gd name="T11" fmla="*/ 911 h 916"/>
                <a:gd name="T12" fmla="*/ 0 60000 65536"/>
                <a:gd name="T13" fmla="*/ 0 60000 65536"/>
                <a:gd name="T14" fmla="*/ 0 60000 65536"/>
                <a:gd name="T15" fmla="*/ 0 60000 65536"/>
                <a:gd name="T16" fmla="*/ 0 60000 65536"/>
                <a:gd name="T17" fmla="*/ 0 60000 65536"/>
                <a:gd name="T18" fmla="*/ 0 w 498"/>
                <a:gd name="T19" fmla="*/ 0 h 916"/>
                <a:gd name="T20" fmla="*/ 498 w 498"/>
                <a:gd name="T21" fmla="*/ 916 h 916"/>
              </a:gdLst>
              <a:ahLst/>
              <a:cxnLst>
                <a:cxn ang="T12">
                  <a:pos x="T0" y="T1"/>
                </a:cxn>
                <a:cxn ang="T13">
                  <a:pos x="T2" y="T3"/>
                </a:cxn>
                <a:cxn ang="T14">
                  <a:pos x="T4" y="T5"/>
                </a:cxn>
                <a:cxn ang="T15">
                  <a:pos x="T6" y="T7"/>
                </a:cxn>
                <a:cxn ang="T16">
                  <a:pos x="T8" y="T9"/>
                </a:cxn>
                <a:cxn ang="T17">
                  <a:pos x="T10" y="T11"/>
                </a:cxn>
              </a:cxnLst>
              <a:rect l="T18" t="T19" r="T20" b="T21"/>
              <a:pathLst>
                <a:path w="498" h="916">
                  <a:moveTo>
                    <a:pt x="487" y="911"/>
                  </a:moveTo>
                  <a:lnTo>
                    <a:pt x="498" y="905"/>
                  </a:lnTo>
                  <a:lnTo>
                    <a:pt x="23" y="0"/>
                  </a:lnTo>
                  <a:lnTo>
                    <a:pt x="0" y="11"/>
                  </a:lnTo>
                  <a:lnTo>
                    <a:pt x="476" y="916"/>
                  </a:lnTo>
                  <a:lnTo>
                    <a:pt x="487" y="911"/>
                  </a:lnTo>
                  <a:close/>
                </a:path>
              </a:pathLst>
            </a:custGeom>
            <a:solidFill>
              <a:srgbClr val="DEDDDD"/>
            </a:solidFill>
            <a:ln w="9525">
              <a:noFill/>
              <a:round/>
              <a:headEnd/>
              <a:tailEnd/>
            </a:ln>
          </p:spPr>
          <p:txBody>
            <a:bodyPr>
              <a:prstTxWarp prst="textNoShape">
                <a:avLst/>
              </a:prstTxWarp>
            </a:bodyPr>
            <a:lstStyle/>
            <a:p>
              <a:endParaRPr lang="en-US"/>
            </a:p>
          </p:txBody>
        </p:sp>
        <p:sp>
          <p:nvSpPr>
            <p:cNvPr id="17547" name="Rectangle 309"/>
            <p:cNvSpPr>
              <a:spLocks noChangeArrowheads="1"/>
            </p:cNvSpPr>
            <p:nvPr/>
          </p:nvSpPr>
          <p:spPr bwMode="auto">
            <a:xfrm>
              <a:off x="3283" y="1867"/>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548" name="Rectangle 310"/>
            <p:cNvSpPr>
              <a:spLocks noChangeArrowheads="1"/>
            </p:cNvSpPr>
            <p:nvPr/>
          </p:nvSpPr>
          <p:spPr bwMode="auto">
            <a:xfrm>
              <a:off x="3313" y="1867"/>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549" name="Rectangle 311"/>
            <p:cNvSpPr>
              <a:spLocks noChangeArrowheads="1"/>
            </p:cNvSpPr>
            <p:nvPr/>
          </p:nvSpPr>
          <p:spPr bwMode="auto">
            <a:xfrm>
              <a:off x="3343" y="1867"/>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550" name="Rectangle 312"/>
            <p:cNvSpPr>
              <a:spLocks noChangeArrowheads="1"/>
            </p:cNvSpPr>
            <p:nvPr/>
          </p:nvSpPr>
          <p:spPr bwMode="auto">
            <a:xfrm>
              <a:off x="3373" y="1867"/>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P</a:t>
              </a:r>
              <a:endParaRPr lang="en-US"/>
            </a:p>
          </p:txBody>
        </p:sp>
        <p:sp>
          <p:nvSpPr>
            <p:cNvPr id="17551" name="Rectangle 313"/>
            <p:cNvSpPr>
              <a:spLocks noChangeArrowheads="1"/>
            </p:cNvSpPr>
            <p:nvPr/>
          </p:nvSpPr>
          <p:spPr bwMode="auto">
            <a:xfrm>
              <a:off x="3426" y="1867"/>
              <a:ext cx="6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C</a:t>
              </a:r>
              <a:endParaRPr lang="en-US"/>
            </a:p>
          </p:txBody>
        </p:sp>
        <p:sp>
          <p:nvSpPr>
            <p:cNvPr id="17552" name="Rectangle 314"/>
            <p:cNvSpPr>
              <a:spLocks noChangeArrowheads="1"/>
            </p:cNvSpPr>
            <p:nvPr/>
          </p:nvSpPr>
          <p:spPr bwMode="auto">
            <a:xfrm>
              <a:off x="3485" y="1867"/>
              <a:ext cx="64"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K</a:t>
              </a:r>
              <a:endParaRPr lang="en-US"/>
            </a:p>
          </p:txBody>
        </p:sp>
        <p:sp>
          <p:nvSpPr>
            <p:cNvPr id="17553" name="Rectangle 315"/>
            <p:cNvSpPr>
              <a:spLocks noChangeArrowheads="1"/>
            </p:cNvSpPr>
            <p:nvPr/>
          </p:nvSpPr>
          <p:spPr bwMode="auto">
            <a:xfrm>
              <a:off x="3545" y="1867"/>
              <a:ext cx="3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t>
              </a:r>
              <a:endParaRPr lang="en-US"/>
            </a:p>
          </p:txBody>
        </p:sp>
        <p:sp>
          <p:nvSpPr>
            <p:cNvPr id="17554" name="Rectangle 316"/>
            <p:cNvSpPr>
              <a:spLocks noChangeArrowheads="1"/>
            </p:cNvSpPr>
            <p:nvPr/>
          </p:nvSpPr>
          <p:spPr bwMode="auto">
            <a:xfrm>
              <a:off x="3579" y="1867"/>
              <a:ext cx="5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b</a:t>
              </a:r>
              <a:endParaRPr lang="en-US"/>
            </a:p>
          </p:txBody>
        </p:sp>
        <p:sp>
          <p:nvSpPr>
            <p:cNvPr id="17555" name="Rectangle 317"/>
            <p:cNvSpPr>
              <a:spLocks noChangeArrowheads="1"/>
            </p:cNvSpPr>
            <p:nvPr/>
          </p:nvSpPr>
          <p:spPr bwMode="auto">
            <a:xfrm>
              <a:off x="3635" y="1867"/>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556" name="Rectangle 318"/>
            <p:cNvSpPr>
              <a:spLocks noChangeArrowheads="1"/>
            </p:cNvSpPr>
            <p:nvPr/>
          </p:nvSpPr>
          <p:spPr bwMode="auto">
            <a:xfrm>
              <a:off x="3685" y="1867"/>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557" name="Rectangle 319"/>
            <p:cNvSpPr>
              <a:spLocks noChangeArrowheads="1"/>
            </p:cNvSpPr>
            <p:nvPr/>
          </p:nvSpPr>
          <p:spPr bwMode="auto">
            <a:xfrm>
              <a:off x="3731" y="1867"/>
              <a:ext cx="55"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e</a:t>
              </a:r>
              <a:endParaRPr lang="en-US"/>
            </a:p>
          </p:txBody>
        </p:sp>
        <p:sp>
          <p:nvSpPr>
            <p:cNvPr id="17558" name="Rectangle 320"/>
            <p:cNvSpPr>
              <a:spLocks noChangeArrowheads="1"/>
            </p:cNvSpPr>
            <p:nvPr/>
          </p:nvSpPr>
          <p:spPr bwMode="auto">
            <a:xfrm>
              <a:off x="3783" y="1867"/>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d</a:t>
              </a:r>
              <a:endParaRPr lang="en-US"/>
            </a:p>
          </p:txBody>
        </p:sp>
        <p:sp>
          <p:nvSpPr>
            <p:cNvPr id="17559" name="Rectangle 321"/>
            <p:cNvSpPr>
              <a:spLocks noChangeArrowheads="1"/>
            </p:cNvSpPr>
            <p:nvPr/>
          </p:nvSpPr>
          <p:spPr bwMode="auto">
            <a:xfrm>
              <a:off x="3283" y="1969"/>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560" name="Rectangle 322"/>
            <p:cNvSpPr>
              <a:spLocks noChangeArrowheads="1"/>
            </p:cNvSpPr>
            <p:nvPr/>
          </p:nvSpPr>
          <p:spPr bwMode="auto">
            <a:xfrm>
              <a:off x="3323" y="1969"/>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561" name="Rectangle 323"/>
            <p:cNvSpPr>
              <a:spLocks noChangeArrowheads="1"/>
            </p:cNvSpPr>
            <p:nvPr/>
          </p:nvSpPr>
          <p:spPr bwMode="auto">
            <a:xfrm>
              <a:off x="3358" y="1969"/>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562" name="Rectangle 324"/>
            <p:cNvSpPr>
              <a:spLocks noChangeArrowheads="1"/>
            </p:cNvSpPr>
            <p:nvPr/>
          </p:nvSpPr>
          <p:spPr bwMode="auto">
            <a:xfrm>
              <a:off x="3408" y="1969"/>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563" name="Rectangle 325"/>
            <p:cNvSpPr>
              <a:spLocks noChangeArrowheads="1"/>
            </p:cNvSpPr>
            <p:nvPr/>
          </p:nvSpPr>
          <p:spPr bwMode="auto">
            <a:xfrm>
              <a:off x="3461" y="1969"/>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564" name="Rectangle 326"/>
            <p:cNvSpPr>
              <a:spLocks noChangeArrowheads="1"/>
            </p:cNvSpPr>
            <p:nvPr/>
          </p:nvSpPr>
          <p:spPr bwMode="auto">
            <a:xfrm>
              <a:off x="3507" y="1969"/>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565" name="Rectangle 327"/>
            <p:cNvSpPr>
              <a:spLocks noChangeArrowheads="1"/>
            </p:cNvSpPr>
            <p:nvPr/>
          </p:nvSpPr>
          <p:spPr bwMode="auto">
            <a:xfrm>
              <a:off x="3542" y="1969"/>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566" name="Rectangle 328"/>
            <p:cNvSpPr>
              <a:spLocks noChangeArrowheads="1"/>
            </p:cNvSpPr>
            <p:nvPr/>
          </p:nvSpPr>
          <p:spPr bwMode="auto">
            <a:xfrm>
              <a:off x="3597" y="1969"/>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567" name="Rectangle 329"/>
            <p:cNvSpPr>
              <a:spLocks noChangeArrowheads="1"/>
            </p:cNvSpPr>
            <p:nvPr/>
          </p:nvSpPr>
          <p:spPr bwMode="auto">
            <a:xfrm>
              <a:off x="3632" y="1969"/>
              <a:ext cx="8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m</a:t>
              </a:r>
              <a:endParaRPr lang="en-US"/>
            </a:p>
          </p:txBody>
        </p:sp>
        <p:sp>
          <p:nvSpPr>
            <p:cNvPr id="17568" name="Rectangle 330"/>
            <p:cNvSpPr>
              <a:spLocks noChangeArrowheads="1"/>
            </p:cNvSpPr>
            <p:nvPr/>
          </p:nvSpPr>
          <p:spPr bwMode="auto">
            <a:xfrm>
              <a:off x="3713" y="1969"/>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569" name="Rectangle 331"/>
            <p:cNvSpPr>
              <a:spLocks noChangeArrowheads="1"/>
            </p:cNvSpPr>
            <p:nvPr/>
          </p:nvSpPr>
          <p:spPr bwMode="auto">
            <a:xfrm>
              <a:off x="3763" y="1969"/>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570" name="Rectangle 332"/>
            <p:cNvSpPr>
              <a:spLocks noChangeArrowheads="1"/>
            </p:cNvSpPr>
            <p:nvPr/>
          </p:nvSpPr>
          <p:spPr bwMode="auto">
            <a:xfrm>
              <a:off x="3803" y="1969"/>
              <a:ext cx="2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i</a:t>
              </a:r>
              <a:endParaRPr lang="en-US"/>
            </a:p>
          </p:txBody>
        </p:sp>
        <p:sp>
          <p:nvSpPr>
            <p:cNvPr id="17571" name="Rectangle 333"/>
            <p:cNvSpPr>
              <a:spLocks noChangeArrowheads="1"/>
            </p:cNvSpPr>
            <p:nvPr/>
          </p:nvSpPr>
          <p:spPr bwMode="auto">
            <a:xfrm>
              <a:off x="3825" y="1969"/>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572" name="Rectangle 334"/>
            <p:cNvSpPr>
              <a:spLocks noChangeArrowheads="1"/>
            </p:cNvSpPr>
            <p:nvPr/>
          </p:nvSpPr>
          <p:spPr bwMode="auto">
            <a:xfrm>
              <a:off x="3879" y="1969"/>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573" name="Rectangle 335"/>
            <p:cNvSpPr>
              <a:spLocks noChangeArrowheads="1"/>
            </p:cNvSpPr>
            <p:nvPr/>
          </p:nvSpPr>
          <p:spPr bwMode="auto">
            <a:xfrm>
              <a:off x="3473" y="1221"/>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574" name="Rectangle 336"/>
            <p:cNvSpPr>
              <a:spLocks noChangeArrowheads="1"/>
            </p:cNvSpPr>
            <p:nvPr/>
          </p:nvSpPr>
          <p:spPr bwMode="auto">
            <a:xfrm>
              <a:off x="3504" y="1221"/>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575" name="Rectangle 337"/>
            <p:cNvSpPr>
              <a:spLocks noChangeArrowheads="1"/>
            </p:cNvSpPr>
            <p:nvPr/>
          </p:nvSpPr>
          <p:spPr bwMode="auto">
            <a:xfrm>
              <a:off x="3534" y="1221"/>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576" name="Rectangle 338"/>
            <p:cNvSpPr>
              <a:spLocks noChangeArrowheads="1"/>
            </p:cNvSpPr>
            <p:nvPr/>
          </p:nvSpPr>
          <p:spPr bwMode="auto">
            <a:xfrm>
              <a:off x="3564" y="1221"/>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P</a:t>
              </a:r>
              <a:endParaRPr lang="en-US"/>
            </a:p>
          </p:txBody>
        </p:sp>
        <p:sp>
          <p:nvSpPr>
            <p:cNvPr id="17577" name="Rectangle 339"/>
            <p:cNvSpPr>
              <a:spLocks noChangeArrowheads="1"/>
            </p:cNvSpPr>
            <p:nvPr/>
          </p:nvSpPr>
          <p:spPr bwMode="auto">
            <a:xfrm>
              <a:off x="3617" y="1221"/>
              <a:ext cx="6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C</a:t>
              </a:r>
              <a:endParaRPr lang="en-US"/>
            </a:p>
          </p:txBody>
        </p:sp>
        <p:sp>
          <p:nvSpPr>
            <p:cNvPr id="17578" name="Rectangle 340"/>
            <p:cNvSpPr>
              <a:spLocks noChangeArrowheads="1"/>
            </p:cNvSpPr>
            <p:nvPr/>
          </p:nvSpPr>
          <p:spPr bwMode="auto">
            <a:xfrm>
              <a:off x="3676" y="1221"/>
              <a:ext cx="64"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K</a:t>
              </a:r>
              <a:endParaRPr lang="en-US"/>
            </a:p>
          </p:txBody>
        </p:sp>
        <p:sp>
          <p:nvSpPr>
            <p:cNvPr id="17579" name="Rectangle 341"/>
            <p:cNvSpPr>
              <a:spLocks noChangeArrowheads="1"/>
            </p:cNvSpPr>
            <p:nvPr/>
          </p:nvSpPr>
          <p:spPr bwMode="auto">
            <a:xfrm>
              <a:off x="3736" y="1221"/>
              <a:ext cx="3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t>
              </a:r>
              <a:endParaRPr lang="en-US"/>
            </a:p>
          </p:txBody>
        </p:sp>
        <p:sp>
          <p:nvSpPr>
            <p:cNvPr id="17580" name="Rectangle 342"/>
            <p:cNvSpPr>
              <a:spLocks noChangeArrowheads="1"/>
            </p:cNvSpPr>
            <p:nvPr/>
          </p:nvSpPr>
          <p:spPr bwMode="auto">
            <a:xfrm>
              <a:off x="3770" y="1221"/>
              <a:ext cx="5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b</a:t>
              </a:r>
              <a:endParaRPr lang="en-US"/>
            </a:p>
          </p:txBody>
        </p:sp>
        <p:sp>
          <p:nvSpPr>
            <p:cNvPr id="17581" name="Rectangle 343"/>
            <p:cNvSpPr>
              <a:spLocks noChangeArrowheads="1"/>
            </p:cNvSpPr>
            <p:nvPr/>
          </p:nvSpPr>
          <p:spPr bwMode="auto">
            <a:xfrm>
              <a:off x="3825" y="1221"/>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582" name="Rectangle 344"/>
            <p:cNvSpPr>
              <a:spLocks noChangeArrowheads="1"/>
            </p:cNvSpPr>
            <p:nvPr/>
          </p:nvSpPr>
          <p:spPr bwMode="auto">
            <a:xfrm>
              <a:off x="3876" y="1221"/>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583" name="Rectangle 345"/>
            <p:cNvSpPr>
              <a:spLocks noChangeArrowheads="1"/>
            </p:cNvSpPr>
            <p:nvPr/>
          </p:nvSpPr>
          <p:spPr bwMode="auto">
            <a:xfrm>
              <a:off x="3922" y="1221"/>
              <a:ext cx="55"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e</a:t>
              </a:r>
              <a:endParaRPr lang="en-US"/>
            </a:p>
          </p:txBody>
        </p:sp>
        <p:sp>
          <p:nvSpPr>
            <p:cNvPr id="17584" name="Rectangle 346"/>
            <p:cNvSpPr>
              <a:spLocks noChangeArrowheads="1"/>
            </p:cNvSpPr>
            <p:nvPr/>
          </p:nvSpPr>
          <p:spPr bwMode="auto">
            <a:xfrm>
              <a:off x="3974" y="1221"/>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d</a:t>
              </a:r>
              <a:endParaRPr lang="en-US"/>
            </a:p>
          </p:txBody>
        </p:sp>
        <p:sp>
          <p:nvSpPr>
            <p:cNvPr id="17585" name="Rectangle 347"/>
            <p:cNvSpPr>
              <a:spLocks noChangeArrowheads="1"/>
            </p:cNvSpPr>
            <p:nvPr/>
          </p:nvSpPr>
          <p:spPr bwMode="auto">
            <a:xfrm>
              <a:off x="3473" y="1324"/>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586" name="Rectangle 348"/>
            <p:cNvSpPr>
              <a:spLocks noChangeArrowheads="1"/>
            </p:cNvSpPr>
            <p:nvPr/>
          </p:nvSpPr>
          <p:spPr bwMode="auto">
            <a:xfrm>
              <a:off x="3513" y="1324"/>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587" name="Rectangle 349"/>
            <p:cNvSpPr>
              <a:spLocks noChangeArrowheads="1"/>
            </p:cNvSpPr>
            <p:nvPr/>
          </p:nvSpPr>
          <p:spPr bwMode="auto">
            <a:xfrm>
              <a:off x="3548" y="1324"/>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588" name="Rectangle 350"/>
            <p:cNvSpPr>
              <a:spLocks noChangeArrowheads="1"/>
            </p:cNvSpPr>
            <p:nvPr/>
          </p:nvSpPr>
          <p:spPr bwMode="auto">
            <a:xfrm>
              <a:off x="3599" y="1324"/>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589" name="Rectangle 351"/>
            <p:cNvSpPr>
              <a:spLocks noChangeArrowheads="1"/>
            </p:cNvSpPr>
            <p:nvPr/>
          </p:nvSpPr>
          <p:spPr bwMode="auto">
            <a:xfrm>
              <a:off x="3652" y="1324"/>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590" name="Rectangle 352"/>
            <p:cNvSpPr>
              <a:spLocks noChangeArrowheads="1"/>
            </p:cNvSpPr>
            <p:nvPr/>
          </p:nvSpPr>
          <p:spPr bwMode="auto">
            <a:xfrm>
              <a:off x="3698" y="1324"/>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591" name="Rectangle 353"/>
            <p:cNvSpPr>
              <a:spLocks noChangeArrowheads="1"/>
            </p:cNvSpPr>
            <p:nvPr/>
          </p:nvSpPr>
          <p:spPr bwMode="auto">
            <a:xfrm>
              <a:off x="3733" y="1324"/>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592" name="Rectangle 354"/>
            <p:cNvSpPr>
              <a:spLocks noChangeArrowheads="1"/>
            </p:cNvSpPr>
            <p:nvPr/>
          </p:nvSpPr>
          <p:spPr bwMode="auto">
            <a:xfrm>
              <a:off x="3788" y="1324"/>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593" name="Rectangle 355"/>
            <p:cNvSpPr>
              <a:spLocks noChangeArrowheads="1"/>
            </p:cNvSpPr>
            <p:nvPr/>
          </p:nvSpPr>
          <p:spPr bwMode="auto">
            <a:xfrm>
              <a:off x="3823" y="1324"/>
              <a:ext cx="8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m</a:t>
              </a:r>
              <a:endParaRPr lang="en-US"/>
            </a:p>
          </p:txBody>
        </p:sp>
        <p:sp>
          <p:nvSpPr>
            <p:cNvPr id="17594" name="Rectangle 356"/>
            <p:cNvSpPr>
              <a:spLocks noChangeArrowheads="1"/>
            </p:cNvSpPr>
            <p:nvPr/>
          </p:nvSpPr>
          <p:spPr bwMode="auto">
            <a:xfrm>
              <a:off x="3904" y="1324"/>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595" name="Rectangle 357"/>
            <p:cNvSpPr>
              <a:spLocks noChangeArrowheads="1"/>
            </p:cNvSpPr>
            <p:nvPr/>
          </p:nvSpPr>
          <p:spPr bwMode="auto">
            <a:xfrm>
              <a:off x="3954" y="1324"/>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596" name="Rectangle 358"/>
            <p:cNvSpPr>
              <a:spLocks noChangeArrowheads="1"/>
            </p:cNvSpPr>
            <p:nvPr/>
          </p:nvSpPr>
          <p:spPr bwMode="auto">
            <a:xfrm>
              <a:off x="3994" y="1324"/>
              <a:ext cx="2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i</a:t>
              </a:r>
              <a:endParaRPr lang="en-US"/>
            </a:p>
          </p:txBody>
        </p:sp>
        <p:sp>
          <p:nvSpPr>
            <p:cNvPr id="17597" name="Rectangle 359"/>
            <p:cNvSpPr>
              <a:spLocks noChangeArrowheads="1"/>
            </p:cNvSpPr>
            <p:nvPr/>
          </p:nvSpPr>
          <p:spPr bwMode="auto">
            <a:xfrm>
              <a:off x="4015" y="1324"/>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598" name="Rectangle 360"/>
            <p:cNvSpPr>
              <a:spLocks noChangeArrowheads="1"/>
            </p:cNvSpPr>
            <p:nvPr/>
          </p:nvSpPr>
          <p:spPr bwMode="auto">
            <a:xfrm>
              <a:off x="4070" y="1324"/>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599" name="Rectangle 361"/>
            <p:cNvSpPr>
              <a:spLocks noChangeArrowheads="1"/>
            </p:cNvSpPr>
            <p:nvPr/>
          </p:nvSpPr>
          <p:spPr bwMode="auto">
            <a:xfrm>
              <a:off x="2210" y="1359"/>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00" name="Rectangle 362"/>
            <p:cNvSpPr>
              <a:spLocks noChangeArrowheads="1"/>
            </p:cNvSpPr>
            <p:nvPr/>
          </p:nvSpPr>
          <p:spPr bwMode="auto">
            <a:xfrm>
              <a:off x="2240" y="1359"/>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01" name="Rectangle 363"/>
            <p:cNvSpPr>
              <a:spLocks noChangeArrowheads="1"/>
            </p:cNvSpPr>
            <p:nvPr/>
          </p:nvSpPr>
          <p:spPr bwMode="auto">
            <a:xfrm>
              <a:off x="2270" y="1359"/>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02" name="Rectangle 364"/>
            <p:cNvSpPr>
              <a:spLocks noChangeArrowheads="1"/>
            </p:cNvSpPr>
            <p:nvPr/>
          </p:nvSpPr>
          <p:spPr bwMode="auto">
            <a:xfrm>
              <a:off x="2300" y="1359"/>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P</a:t>
              </a:r>
              <a:endParaRPr lang="en-US"/>
            </a:p>
          </p:txBody>
        </p:sp>
        <p:sp>
          <p:nvSpPr>
            <p:cNvPr id="17603" name="Rectangle 365"/>
            <p:cNvSpPr>
              <a:spLocks noChangeArrowheads="1"/>
            </p:cNvSpPr>
            <p:nvPr/>
          </p:nvSpPr>
          <p:spPr bwMode="auto">
            <a:xfrm>
              <a:off x="2353" y="1359"/>
              <a:ext cx="6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C</a:t>
              </a:r>
              <a:endParaRPr lang="en-US"/>
            </a:p>
          </p:txBody>
        </p:sp>
        <p:sp>
          <p:nvSpPr>
            <p:cNvPr id="17604" name="Rectangle 366"/>
            <p:cNvSpPr>
              <a:spLocks noChangeArrowheads="1"/>
            </p:cNvSpPr>
            <p:nvPr/>
          </p:nvSpPr>
          <p:spPr bwMode="auto">
            <a:xfrm>
              <a:off x="2412" y="1359"/>
              <a:ext cx="64"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K</a:t>
              </a:r>
              <a:endParaRPr lang="en-US"/>
            </a:p>
          </p:txBody>
        </p:sp>
        <p:sp>
          <p:nvSpPr>
            <p:cNvPr id="17605" name="Rectangle 367"/>
            <p:cNvSpPr>
              <a:spLocks noChangeArrowheads="1"/>
            </p:cNvSpPr>
            <p:nvPr/>
          </p:nvSpPr>
          <p:spPr bwMode="auto">
            <a:xfrm>
              <a:off x="2472" y="1359"/>
              <a:ext cx="3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t>
              </a:r>
              <a:endParaRPr lang="en-US"/>
            </a:p>
          </p:txBody>
        </p:sp>
        <p:sp>
          <p:nvSpPr>
            <p:cNvPr id="17606" name="Rectangle 368"/>
            <p:cNvSpPr>
              <a:spLocks noChangeArrowheads="1"/>
            </p:cNvSpPr>
            <p:nvPr/>
          </p:nvSpPr>
          <p:spPr bwMode="auto">
            <a:xfrm>
              <a:off x="2506" y="1359"/>
              <a:ext cx="5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b</a:t>
              </a:r>
              <a:endParaRPr lang="en-US"/>
            </a:p>
          </p:txBody>
        </p:sp>
        <p:sp>
          <p:nvSpPr>
            <p:cNvPr id="17607" name="Rectangle 369"/>
            <p:cNvSpPr>
              <a:spLocks noChangeArrowheads="1"/>
            </p:cNvSpPr>
            <p:nvPr/>
          </p:nvSpPr>
          <p:spPr bwMode="auto">
            <a:xfrm>
              <a:off x="2562" y="1359"/>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608" name="Rectangle 370"/>
            <p:cNvSpPr>
              <a:spLocks noChangeArrowheads="1"/>
            </p:cNvSpPr>
            <p:nvPr/>
          </p:nvSpPr>
          <p:spPr bwMode="auto">
            <a:xfrm>
              <a:off x="2612" y="1359"/>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609" name="Rectangle 371"/>
            <p:cNvSpPr>
              <a:spLocks noChangeArrowheads="1"/>
            </p:cNvSpPr>
            <p:nvPr/>
          </p:nvSpPr>
          <p:spPr bwMode="auto">
            <a:xfrm>
              <a:off x="2658" y="1359"/>
              <a:ext cx="55"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e</a:t>
              </a:r>
              <a:endParaRPr lang="en-US"/>
            </a:p>
          </p:txBody>
        </p:sp>
        <p:sp>
          <p:nvSpPr>
            <p:cNvPr id="17610" name="Rectangle 372"/>
            <p:cNvSpPr>
              <a:spLocks noChangeArrowheads="1"/>
            </p:cNvSpPr>
            <p:nvPr/>
          </p:nvSpPr>
          <p:spPr bwMode="auto">
            <a:xfrm>
              <a:off x="2710" y="1359"/>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d</a:t>
              </a:r>
              <a:endParaRPr lang="en-US"/>
            </a:p>
          </p:txBody>
        </p:sp>
        <p:sp>
          <p:nvSpPr>
            <p:cNvPr id="17611" name="Rectangle 373"/>
            <p:cNvSpPr>
              <a:spLocks noChangeArrowheads="1"/>
            </p:cNvSpPr>
            <p:nvPr/>
          </p:nvSpPr>
          <p:spPr bwMode="auto">
            <a:xfrm>
              <a:off x="2210" y="1462"/>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12" name="Rectangle 374"/>
            <p:cNvSpPr>
              <a:spLocks noChangeArrowheads="1"/>
            </p:cNvSpPr>
            <p:nvPr/>
          </p:nvSpPr>
          <p:spPr bwMode="auto">
            <a:xfrm>
              <a:off x="2240" y="1462"/>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613" name="Rectangle 375"/>
            <p:cNvSpPr>
              <a:spLocks noChangeArrowheads="1"/>
            </p:cNvSpPr>
            <p:nvPr/>
          </p:nvSpPr>
          <p:spPr bwMode="auto">
            <a:xfrm>
              <a:off x="2280" y="1462"/>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614" name="Rectangle 376"/>
            <p:cNvSpPr>
              <a:spLocks noChangeArrowheads="1"/>
            </p:cNvSpPr>
            <p:nvPr/>
          </p:nvSpPr>
          <p:spPr bwMode="auto">
            <a:xfrm>
              <a:off x="2315" y="1462"/>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615" name="Rectangle 377"/>
            <p:cNvSpPr>
              <a:spLocks noChangeArrowheads="1"/>
            </p:cNvSpPr>
            <p:nvPr/>
          </p:nvSpPr>
          <p:spPr bwMode="auto">
            <a:xfrm>
              <a:off x="2365" y="1462"/>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616" name="Rectangle 378"/>
            <p:cNvSpPr>
              <a:spLocks noChangeArrowheads="1"/>
            </p:cNvSpPr>
            <p:nvPr/>
          </p:nvSpPr>
          <p:spPr bwMode="auto">
            <a:xfrm>
              <a:off x="2418" y="1462"/>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617" name="Rectangle 379"/>
            <p:cNvSpPr>
              <a:spLocks noChangeArrowheads="1"/>
            </p:cNvSpPr>
            <p:nvPr/>
          </p:nvSpPr>
          <p:spPr bwMode="auto">
            <a:xfrm>
              <a:off x="2464" y="1462"/>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618" name="Rectangle 380"/>
            <p:cNvSpPr>
              <a:spLocks noChangeArrowheads="1"/>
            </p:cNvSpPr>
            <p:nvPr/>
          </p:nvSpPr>
          <p:spPr bwMode="auto">
            <a:xfrm>
              <a:off x="2499" y="1462"/>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619" name="Rectangle 381"/>
            <p:cNvSpPr>
              <a:spLocks noChangeArrowheads="1"/>
            </p:cNvSpPr>
            <p:nvPr/>
          </p:nvSpPr>
          <p:spPr bwMode="auto">
            <a:xfrm>
              <a:off x="2554" y="1462"/>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620" name="Rectangle 382"/>
            <p:cNvSpPr>
              <a:spLocks noChangeArrowheads="1"/>
            </p:cNvSpPr>
            <p:nvPr/>
          </p:nvSpPr>
          <p:spPr bwMode="auto">
            <a:xfrm>
              <a:off x="2589" y="1462"/>
              <a:ext cx="8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m</a:t>
              </a:r>
              <a:endParaRPr lang="en-US"/>
            </a:p>
          </p:txBody>
        </p:sp>
        <p:sp>
          <p:nvSpPr>
            <p:cNvPr id="17621" name="Rectangle 383"/>
            <p:cNvSpPr>
              <a:spLocks noChangeArrowheads="1"/>
            </p:cNvSpPr>
            <p:nvPr/>
          </p:nvSpPr>
          <p:spPr bwMode="auto">
            <a:xfrm>
              <a:off x="2670" y="1462"/>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622" name="Rectangle 384"/>
            <p:cNvSpPr>
              <a:spLocks noChangeArrowheads="1"/>
            </p:cNvSpPr>
            <p:nvPr/>
          </p:nvSpPr>
          <p:spPr bwMode="auto">
            <a:xfrm>
              <a:off x="2720" y="1462"/>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623" name="Rectangle 385"/>
            <p:cNvSpPr>
              <a:spLocks noChangeArrowheads="1"/>
            </p:cNvSpPr>
            <p:nvPr/>
          </p:nvSpPr>
          <p:spPr bwMode="auto">
            <a:xfrm>
              <a:off x="2760" y="1462"/>
              <a:ext cx="2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i</a:t>
              </a:r>
              <a:endParaRPr lang="en-US"/>
            </a:p>
          </p:txBody>
        </p:sp>
        <p:sp>
          <p:nvSpPr>
            <p:cNvPr id="17624" name="Rectangle 386"/>
            <p:cNvSpPr>
              <a:spLocks noChangeArrowheads="1"/>
            </p:cNvSpPr>
            <p:nvPr/>
          </p:nvSpPr>
          <p:spPr bwMode="auto">
            <a:xfrm>
              <a:off x="2782" y="1462"/>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625" name="Rectangle 387"/>
            <p:cNvSpPr>
              <a:spLocks noChangeArrowheads="1"/>
            </p:cNvSpPr>
            <p:nvPr/>
          </p:nvSpPr>
          <p:spPr bwMode="auto">
            <a:xfrm>
              <a:off x="2836" y="1462"/>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626" name="Rectangle 388"/>
            <p:cNvSpPr>
              <a:spLocks noChangeArrowheads="1"/>
            </p:cNvSpPr>
            <p:nvPr/>
          </p:nvSpPr>
          <p:spPr bwMode="auto">
            <a:xfrm>
              <a:off x="2416" y="2113"/>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27" name="Rectangle 389"/>
            <p:cNvSpPr>
              <a:spLocks noChangeArrowheads="1"/>
            </p:cNvSpPr>
            <p:nvPr/>
          </p:nvSpPr>
          <p:spPr bwMode="auto">
            <a:xfrm>
              <a:off x="2446" y="2113"/>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28" name="Rectangle 390"/>
            <p:cNvSpPr>
              <a:spLocks noChangeArrowheads="1"/>
            </p:cNvSpPr>
            <p:nvPr/>
          </p:nvSpPr>
          <p:spPr bwMode="auto">
            <a:xfrm>
              <a:off x="2476" y="2113"/>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29" name="Rectangle 391"/>
            <p:cNvSpPr>
              <a:spLocks noChangeArrowheads="1"/>
            </p:cNvSpPr>
            <p:nvPr/>
          </p:nvSpPr>
          <p:spPr bwMode="auto">
            <a:xfrm>
              <a:off x="2506" y="2113"/>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30" name="Rectangle 392"/>
            <p:cNvSpPr>
              <a:spLocks noChangeArrowheads="1"/>
            </p:cNvSpPr>
            <p:nvPr/>
          </p:nvSpPr>
          <p:spPr bwMode="auto">
            <a:xfrm>
              <a:off x="2536" y="2113"/>
              <a:ext cx="6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C</a:t>
              </a:r>
              <a:endParaRPr lang="en-US"/>
            </a:p>
          </p:txBody>
        </p:sp>
        <p:sp>
          <p:nvSpPr>
            <p:cNvPr id="17631" name="Rectangle 393"/>
            <p:cNvSpPr>
              <a:spLocks noChangeArrowheads="1"/>
            </p:cNvSpPr>
            <p:nvPr/>
          </p:nvSpPr>
          <p:spPr bwMode="auto">
            <a:xfrm>
              <a:off x="2595" y="2113"/>
              <a:ext cx="64"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K</a:t>
              </a:r>
              <a:endParaRPr lang="en-US"/>
            </a:p>
          </p:txBody>
        </p:sp>
        <p:sp>
          <p:nvSpPr>
            <p:cNvPr id="17632" name="Rectangle 394"/>
            <p:cNvSpPr>
              <a:spLocks noChangeArrowheads="1"/>
            </p:cNvSpPr>
            <p:nvPr/>
          </p:nvSpPr>
          <p:spPr bwMode="auto">
            <a:xfrm>
              <a:off x="2655" y="2113"/>
              <a:ext cx="32"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 </a:t>
              </a:r>
              <a:endParaRPr lang="en-US"/>
            </a:p>
          </p:txBody>
        </p:sp>
        <p:sp>
          <p:nvSpPr>
            <p:cNvPr id="17633" name="Rectangle 395"/>
            <p:cNvSpPr>
              <a:spLocks noChangeArrowheads="1"/>
            </p:cNvSpPr>
            <p:nvPr/>
          </p:nvSpPr>
          <p:spPr bwMode="auto">
            <a:xfrm>
              <a:off x="2686" y="2113"/>
              <a:ext cx="5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b</a:t>
              </a:r>
              <a:endParaRPr lang="en-US"/>
            </a:p>
          </p:txBody>
        </p:sp>
        <p:sp>
          <p:nvSpPr>
            <p:cNvPr id="17634" name="Rectangle 396"/>
            <p:cNvSpPr>
              <a:spLocks noChangeArrowheads="1"/>
            </p:cNvSpPr>
            <p:nvPr/>
          </p:nvSpPr>
          <p:spPr bwMode="auto">
            <a:xfrm>
              <a:off x="2741" y="2113"/>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635" name="Rectangle 397"/>
            <p:cNvSpPr>
              <a:spLocks noChangeArrowheads="1"/>
            </p:cNvSpPr>
            <p:nvPr/>
          </p:nvSpPr>
          <p:spPr bwMode="auto">
            <a:xfrm>
              <a:off x="2791" y="2113"/>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636" name="Rectangle 398"/>
            <p:cNvSpPr>
              <a:spLocks noChangeArrowheads="1"/>
            </p:cNvSpPr>
            <p:nvPr/>
          </p:nvSpPr>
          <p:spPr bwMode="auto">
            <a:xfrm>
              <a:off x="2837" y="2113"/>
              <a:ext cx="55"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e</a:t>
              </a:r>
              <a:endParaRPr lang="en-US"/>
            </a:p>
          </p:txBody>
        </p:sp>
        <p:sp>
          <p:nvSpPr>
            <p:cNvPr id="17637" name="Rectangle 399"/>
            <p:cNvSpPr>
              <a:spLocks noChangeArrowheads="1"/>
            </p:cNvSpPr>
            <p:nvPr/>
          </p:nvSpPr>
          <p:spPr bwMode="auto">
            <a:xfrm>
              <a:off x="2889" y="2113"/>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d</a:t>
              </a:r>
              <a:endParaRPr lang="en-US"/>
            </a:p>
          </p:txBody>
        </p:sp>
        <p:sp>
          <p:nvSpPr>
            <p:cNvPr id="17638" name="Rectangle 400"/>
            <p:cNvSpPr>
              <a:spLocks noChangeArrowheads="1"/>
            </p:cNvSpPr>
            <p:nvPr/>
          </p:nvSpPr>
          <p:spPr bwMode="auto">
            <a:xfrm>
              <a:off x="2416" y="2216"/>
              <a:ext cx="4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639" name="Rectangle 401"/>
            <p:cNvSpPr>
              <a:spLocks noChangeArrowheads="1"/>
            </p:cNvSpPr>
            <p:nvPr/>
          </p:nvSpPr>
          <p:spPr bwMode="auto">
            <a:xfrm>
              <a:off x="2456" y="2216"/>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sp>
          <p:nvSpPr>
            <p:cNvPr id="17640" name="Rectangle 402"/>
            <p:cNvSpPr>
              <a:spLocks noChangeArrowheads="1"/>
            </p:cNvSpPr>
            <p:nvPr/>
          </p:nvSpPr>
          <p:spPr bwMode="auto">
            <a:xfrm>
              <a:off x="2491" y="2216"/>
              <a:ext cx="53"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641" name="Rectangle 403"/>
            <p:cNvSpPr>
              <a:spLocks noChangeArrowheads="1"/>
            </p:cNvSpPr>
            <p:nvPr/>
          </p:nvSpPr>
          <p:spPr bwMode="auto">
            <a:xfrm>
              <a:off x="2541" y="2216"/>
              <a:ext cx="56"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642" name="Rectangle 404"/>
            <p:cNvSpPr>
              <a:spLocks noChangeArrowheads="1"/>
            </p:cNvSpPr>
            <p:nvPr/>
          </p:nvSpPr>
          <p:spPr bwMode="auto">
            <a:xfrm>
              <a:off x="2594" y="2216"/>
              <a:ext cx="49"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s</a:t>
              </a:r>
              <a:endParaRPr lang="en-US"/>
            </a:p>
          </p:txBody>
        </p:sp>
        <p:sp>
          <p:nvSpPr>
            <p:cNvPr id="17643" name="Rectangle 405"/>
            <p:cNvSpPr>
              <a:spLocks noChangeArrowheads="1"/>
            </p:cNvSpPr>
            <p:nvPr/>
          </p:nvSpPr>
          <p:spPr bwMode="auto">
            <a:xfrm>
              <a:off x="2640" y="2216"/>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f</a:t>
              </a:r>
              <a:endParaRPr lang="en-US"/>
            </a:p>
          </p:txBody>
        </p:sp>
        <p:sp>
          <p:nvSpPr>
            <p:cNvPr id="17644" name="Rectangle 406"/>
            <p:cNvSpPr>
              <a:spLocks noChangeArrowheads="1"/>
            </p:cNvSpPr>
            <p:nvPr/>
          </p:nvSpPr>
          <p:spPr bwMode="auto">
            <a:xfrm>
              <a:off x="2675" y="2216"/>
              <a:ext cx="58"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645" name="Rectangle 407"/>
            <p:cNvSpPr>
              <a:spLocks noChangeArrowheads="1"/>
            </p:cNvSpPr>
            <p:nvPr/>
          </p:nvSpPr>
          <p:spPr bwMode="auto">
            <a:xfrm>
              <a:off x="2730" y="2216"/>
              <a:ext cx="37" cy="104"/>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r</a:t>
              </a:r>
              <a:endParaRPr lang="en-US"/>
            </a:p>
          </p:txBody>
        </p:sp>
      </p:grpSp>
      <p:sp>
        <p:nvSpPr>
          <p:cNvPr id="17414" name="Rectangle 409"/>
          <p:cNvSpPr>
            <a:spLocks noChangeArrowheads="1"/>
          </p:cNvSpPr>
          <p:nvPr/>
        </p:nvSpPr>
        <p:spPr bwMode="auto">
          <a:xfrm>
            <a:off x="4008438" y="3481388"/>
            <a:ext cx="136525" cy="165100"/>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m</a:t>
            </a:r>
            <a:endParaRPr lang="en-US"/>
          </a:p>
        </p:txBody>
      </p:sp>
      <p:sp>
        <p:nvSpPr>
          <p:cNvPr id="17415" name="Rectangle 410"/>
          <p:cNvSpPr>
            <a:spLocks noChangeArrowheads="1"/>
          </p:cNvSpPr>
          <p:nvPr/>
        </p:nvSpPr>
        <p:spPr bwMode="auto">
          <a:xfrm>
            <a:off x="4137025" y="3481388"/>
            <a:ext cx="84138" cy="165100"/>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a</a:t>
            </a:r>
            <a:endParaRPr lang="en-US"/>
          </a:p>
        </p:txBody>
      </p:sp>
      <p:sp>
        <p:nvSpPr>
          <p:cNvPr id="17416" name="Rectangle 411"/>
          <p:cNvSpPr>
            <a:spLocks noChangeArrowheads="1"/>
          </p:cNvSpPr>
          <p:nvPr/>
        </p:nvSpPr>
        <p:spPr bwMode="auto">
          <a:xfrm>
            <a:off x="4216400" y="3481388"/>
            <a:ext cx="68263" cy="165100"/>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t</a:t>
            </a:r>
            <a:endParaRPr lang="en-US"/>
          </a:p>
        </p:txBody>
      </p:sp>
      <p:sp>
        <p:nvSpPr>
          <p:cNvPr id="17417" name="Rectangle 412"/>
          <p:cNvSpPr>
            <a:spLocks noChangeArrowheads="1"/>
          </p:cNvSpPr>
          <p:nvPr/>
        </p:nvSpPr>
        <p:spPr bwMode="auto">
          <a:xfrm>
            <a:off x="4279900" y="3481388"/>
            <a:ext cx="36513" cy="165100"/>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i</a:t>
            </a:r>
            <a:endParaRPr lang="en-US"/>
          </a:p>
        </p:txBody>
      </p:sp>
      <p:sp>
        <p:nvSpPr>
          <p:cNvPr id="17418" name="Rectangle 413"/>
          <p:cNvSpPr>
            <a:spLocks noChangeArrowheads="1"/>
          </p:cNvSpPr>
          <p:nvPr/>
        </p:nvSpPr>
        <p:spPr bwMode="auto">
          <a:xfrm>
            <a:off x="4313238" y="3481388"/>
            <a:ext cx="92075" cy="165100"/>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o</a:t>
            </a:r>
            <a:endParaRPr lang="en-US"/>
          </a:p>
        </p:txBody>
      </p:sp>
      <p:sp>
        <p:nvSpPr>
          <p:cNvPr id="17419" name="Rectangle 414"/>
          <p:cNvSpPr>
            <a:spLocks noChangeArrowheads="1"/>
          </p:cNvSpPr>
          <p:nvPr/>
        </p:nvSpPr>
        <p:spPr bwMode="auto">
          <a:xfrm>
            <a:off x="4400550" y="3481388"/>
            <a:ext cx="88900" cy="165100"/>
          </a:xfrm>
          <a:prstGeom prst="rect">
            <a:avLst/>
          </a:prstGeom>
          <a:noFill/>
          <a:ln w="9525">
            <a:noFill/>
            <a:miter lim="800000"/>
            <a:headEnd/>
            <a:tailEnd/>
          </a:ln>
        </p:spPr>
        <p:txBody>
          <a:bodyPr wrap="none" lIns="0" tIns="0" rIns="0" bIns="0">
            <a:prstTxWarp prst="textNoShape">
              <a:avLst/>
            </a:prstTxWarp>
            <a:spAutoFit/>
          </a:bodyPr>
          <a:lstStyle/>
          <a:p>
            <a:r>
              <a:rPr lang="en-US" b="0" i="1">
                <a:solidFill>
                  <a:srgbClr val="000000"/>
                </a:solidFill>
                <a:latin typeface="Geneva" charset="0"/>
              </a:rPr>
              <a:t>n</a:t>
            </a:r>
            <a:endParaRPr lang="en-US"/>
          </a:p>
        </p:txBody>
      </p:sp>
      <p:sp>
        <p:nvSpPr>
          <p:cNvPr id="17420" name="Freeform 415"/>
          <p:cNvSpPr>
            <a:spLocks/>
          </p:cNvSpPr>
          <p:nvPr/>
        </p:nvSpPr>
        <p:spPr bwMode="auto">
          <a:xfrm>
            <a:off x="2049463" y="5059363"/>
            <a:ext cx="71437" cy="96837"/>
          </a:xfrm>
          <a:custGeom>
            <a:avLst/>
            <a:gdLst>
              <a:gd name="T0" fmla="*/ 0 w 45"/>
              <a:gd name="T1" fmla="*/ 2147483647 h 61"/>
              <a:gd name="T2" fmla="*/ 2147483647 w 45"/>
              <a:gd name="T3" fmla="*/ 0 h 61"/>
              <a:gd name="T4" fmla="*/ 2147483647 w 45"/>
              <a:gd name="T5" fmla="*/ 0 h 61"/>
              <a:gd name="T6" fmla="*/ 2147483647 w 45"/>
              <a:gd name="T7" fmla="*/ 2147483647 h 61"/>
              <a:gd name="T8" fmla="*/ 2147483647 w 45"/>
              <a:gd name="T9" fmla="*/ 2147483647 h 61"/>
              <a:gd name="T10" fmla="*/ 2147483647 w 45"/>
              <a:gd name="T11" fmla="*/ 2147483647 h 61"/>
              <a:gd name="T12" fmla="*/ 2147483647 w 45"/>
              <a:gd name="T13" fmla="*/ 2147483647 h 61"/>
              <a:gd name="T14" fmla="*/ 2147483647 w 45"/>
              <a:gd name="T15" fmla="*/ 2147483647 h 61"/>
              <a:gd name="T16" fmla="*/ 2147483647 w 45"/>
              <a:gd name="T17" fmla="*/ 2147483647 h 61"/>
              <a:gd name="T18" fmla="*/ 2147483647 w 45"/>
              <a:gd name="T19" fmla="*/ 2147483647 h 61"/>
              <a:gd name="T20" fmla="*/ 0 w 45"/>
              <a:gd name="T21" fmla="*/ 2147483647 h 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61"/>
              <a:gd name="T35" fmla="*/ 45 w 45"/>
              <a:gd name="T36" fmla="*/ 61 h 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61">
                <a:moveTo>
                  <a:pt x="0" y="61"/>
                </a:moveTo>
                <a:lnTo>
                  <a:pt x="12" y="0"/>
                </a:lnTo>
                <a:lnTo>
                  <a:pt x="45" y="0"/>
                </a:lnTo>
                <a:lnTo>
                  <a:pt x="44" y="6"/>
                </a:lnTo>
                <a:lnTo>
                  <a:pt x="17" y="6"/>
                </a:lnTo>
                <a:lnTo>
                  <a:pt x="13" y="27"/>
                </a:lnTo>
                <a:lnTo>
                  <a:pt x="40" y="27"/>
                </a:lnTo>
                <a:lnTo>
                  <a:pt x="38" y="33"/>
                </a:lnTo>
                <a:lnTo>
                  <a:pt x="12" y="33"/>
                </a:lnTo>
                <a:lnTo>
                  <a:pt x="6" y="61"/>
                </a:lnTo>
                <a:lnTo>
                  <a:pt x="0" y="61"/>
                </a:lnTo>
                <a:close/>
              </a:path>
            </a:pathLst>
          </a:custGeom>
          <a:solidFill>
            <a:srgbClr val="1F1A17"/>
          </a:solidFill>
          <a:ln w="9525">
            <a:noFill/>
            <a:round/>
            <a:headEnd/>
            <a:tailEnd/>
          </a:ln>
        </p:spPr>
        <p:txBody>
          <a:bodyPr>
            <a:prstTxWarp prst="textNoShape">
              <a:avLst/>
            </a:prstTxWarp>
          </a:bodyPr>
          <a:lstStyle/>
          <a:p>
            <a:endParaRPr lang="en-US"/>
          </a:p>
        </p:txBody>
      </p:sp>
      <p:sp>
        <p:nvSpPr>
          <p:cNvPr id="17421" name="Freeform 416"/>
          <p:cNvSpPr>
            <a:spLocks/>
          </p:cNvSpPr>
          <p:nvPr/>
        </p:nvSpPr>
        <p:spPr bwMode="auto">
          <a:xfrm>
            <a:off x="2117725" y="5059363"/>
            <a:ext cx="30163" cy="96837"/>
          </a:xfrm>
          <a:custGeom>
            <a:avLst/>
            <a:gdLst>
              <a:gd name="T0" fmla="*/ 2147483647 w 19"/>
              <a:gd name="T1" fmla="*/ 2147483647 h 61"/>
              <a:gd name="T2" fmla="*/ 2147483647 w 19"/>
              <a:gd name="T3" fmla="*/ 0 h 61"/>
              <a:gd name="T4" fmla="*/ 2147483647 w 19"/>
              <a:gd name="T5" fmla="*/ 0 h 61"/>
              <a:gd name="T6" fmla="*/ 2147483647 w 19"/>
              <a:gd name="T7" fmla="*/ 2147483647 h 61"/>
              <a:gd name="T8" fmla="*/ 2147483647 w 19"/>
              <a:gd name="T9" fmla="*/ 2147483647 h 61"/>
              <a:gd name="T10" fmla="*/ 2147483647 w 19"/>
              <a:gd name="T11" fmla="*/ 2147483647 h 61"/>
              <a:gd name="T12" fmla="*/ 2147483647 w 19"/>
              <a:gd name="T13" fmla="*/ 2147483647 h 61"/>
              <a:gd name="T14" fmla="*/ 2147483647 w 19"/>
              <a:gd name="T15" fmla="*/ 2147483647 h 61"/>
              <a:gd name="T16" fmla="*/ 0 w 19"/>
              <a:gd name="T17" fmla="*/ 2147483647 h 61"/>
              <a:gd name="T18" fmla="*/ 2147483647 w 19"/>
              <a:gd name="T19" fmla="*/ 2147483647 h 61"/>
              <a:gd name="T20" fmla="*/ 2147483647 w 19"/>
              <a:gd name="T21" fmla="*/ 2147483647 h 61"/>
              <a:gd name="T22" fmla="*/ 2147483647 w 19"/>
              <a:gd name="T23" fmla="*/ 2147483647 h 61"/>
              <a:gd name="T24" fmla="*/ 2147483647 w 19"/>
              <a:gd name="T25" fmla="*/ 2147483647 h 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61"/>
              <a:gd name="T41" fmla="*/ 19 w 19"/>
              <a:gd name="T42" fmla="*/ 61 h 6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61">
                <a:moveTo>
                  <a:pt x="11" y="10"/>
                </a:moveTo>
                <a:lnTo>
                  <a:pt x="13" y="0"/>
                </a:lnTo>
                <a:lnTo>
                  <a:pt x="19" y="0"/>
                </a:lnTo>
                <a:lnTo>
                  <a:pt x="17" y="10"/>
                </a:lnTo>
                <a:lnTo>
                  <a:pt x="11" y="10"/>
                </a:lnTo>
                <a:lnTo>
                  <a:pt x="16" y="15"/>
                </a:lnTo>
                <a:lnTo>
                  <a:pt x="6" y="61"/>
                </a:lnTo>
                <a:lnTo>
                  <a:pt x="0" y="61"/>
                </a:lnTo>
                <a:lnTo>
                  <a:pt x="10" y="15"/>
                </a:lnTo>
                <a:lnTo>
                  <a:pt x="16" y="15"/>
                </a:lnTo>
                <a:lnTo>
                  <a:pt x="11" y="10"/>
                </a:lnTo>
                <a:close/>
              </a:path>
            </a:pathLst>
          </a:custGeom>
          <a:solidFill>
            <a:srgbClr val="1F1A17"/>
          </a:solidFill>
          <a:ln w="9525">
            <a:noFill/>
            <a:round/>
            <a:headEnd/>
            <a:tailEnd/>
          </a:ln>
        </p:spPr>
        <p:txBody>
          <a:bodyPr>
            <a:prstTxWarp prst="textNoShape">
              <a:avLst/>
            </a:prstTxWarp>
          </a:bodyPr>
          <a:lstStyle/>
          <a:p>
            <a:endParaRPr lang="en-US"/>
          </a:p>
        </p:txBody>
      </p:sp>
      <p:sp>
        <p:nvSpPr>
          <p:cNvPr id="17422" name="Freeform 417"/>
          <p:cNvSpPr>
            <a:spLocks/>
          </p:cNvSpPr>
          <p:nvPr/>
        </p:nvSpPr>
        <p:spPr bwMode="auto">
          <a:xfrm>
            <a:off x="2135188" y="5083175"/>
            <a:ext cx="74612" cy="73025"/>
          </a:xfrm>
          <a:custGeom>
            <a:avLst/>
            <a:gdLst>
              <a:gd name="T0" fmla="*/ 2147483647 w 47"/>
              <a:gd name="T1" fmla="*/ 0 h 46"/>
              <a:gd name="T2" fmla="*/ 2147483647 w 47"/>
              <a:gd name="T3" fmla="*/ 2147483647 h 46"/>
              <a:gd name="T4" fmla="*/ 2147483647 w 47"/>
              <a:gd name="T5" fmla="*/ 2147483647 h 46"/>
              <a:gd name="T6" fmla="*/ 2147483647 w 47"/>
              <a:gd name="T7" fmla="*/ 2147483647 h 46"/>
              <a:gd name="T8" fmla="*/ 2147483647 w 47"/>
              <a:gd name="T9" fmla="*/ 2147483647 h 46"/>
              <a:gd name="T10" fmla="*/ 2147483647 w 47"/>
              <a:gd name="T11" fmla="*/ 2147483647 h 46"/>
              <a:gd name="T12" fmla="*/ 0 w 47"/>
              <a:gd name="T13" fmla="*/ 2147483647 h 46"/>
              <a:gd name="T14" fmla="*/ 2147483647 w 47"/>
              <a:gd name="T15" fmla="*/ 2147483647 h 46"/>
              <a:gd name="T16" fmla="*/ 2147483647 w 47"/>
              <a:gd name="T17" fmla="*/ 0 h 46"/>
              <a:gd name="T18" fmla="*/ 2147483647 w 47"/>
              <a:gd name="T19" fmla="*/ 0 h 46"/>
              <a:gd name="T20" fmla="*/ 2147483647 w 47"/>
              <a:gd name="T21" fmla="*/ 2147483647 h 46"/>
              <a:gd name="T22" fmla="*/ 2147483647 w 47"/>
              <a:gd name="T23" fmla="*/ 0 h 46"/>
              <a:gd name="T24" fmla="*/ 2147483647 w 47"/>
              <a:gd name="T25" fmla="*/ 0 h 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7"/>
              <a:gd name="T40" fmla="*/ 0 h 46"/>
              <a:gd name="T41" fmla="*/ 47 w 47"/>
              <a:gd name="T42" fmla="*/ 46 h 4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7" h="46">
                <a:moveTo>
                  <a:pt x="47" y="0"/>
                </a:moveTo>
                <a:lnTo>
                  <a:pt x="27" y="22"/>
                </a:lnTo>
                <a:lnTo>
                  <a:pt x="39" y="46"/>
                </a:lnTo>
                <a:lnTo>
                  <a:pt x="33" y="46"/>
                </a:lnTo>
                <a:lnTo>
                  <a:pt x="23" y="27"/>
                </a:lnTo>
                <a:lnTo>
                  <a:pt x="7" y="46"/>
                </a:lnTo>
                <a:lnTo>
                  <a:pt x="0" y="46"/>
                </a:lnTo>
                <a:lnTo>
                  <a:pt x="21" y="23"/>
                </a:lnTo>
                <a:lnTo>
                  <a:pt x="10" y="0"/>
                </a:lnTo>
                <a:lnTo>
                  <a:pt x="16" y="0"/>
                </a:lnTo>
                <a:lnTo>
                  <a:pt x="25" y="18"/>
                </a:lnTo>
                <a:lnTo>
                  <a:pt x="40" y="0"/>
                </a:lnTo>
                <a:lnTo>
                  <a:pt x="47" y="0"/>
                </a:lnTo>
                <a:close/>
              </a:path>
            </a:pathLst>
          </a:custGeom>
          <a:solidFill>
            <a:srgbClr val="1F1A17"/>
          </a:solidFill>
          <a:ln w="9525">
            <a:noFill/>
            <a:round/>
            <a:headEnd/>
            <a:tailEnd/>
          </a:ln>
        </p:spPr>
        <p:txBody>
          <a:bodyPr>
            <a:prstTxWarp prst="textNoShape">
              <a:avLst/>
            </a:prstTxWarp>
          </a:bodyPr>
          <a:lstStyle/>
          <a:p>
            <a:endParaRPr lang="en-US"/>
          </a:p>
        </p:txBody>
      </p:sp>
      <p:sp>
        <p:nvSpPr>
          <p:cNvPr id="17423" name="Freeform 418"/>
          <p:cNvSpPr>
            <a:spLocks/>
          </p:cNvSpPr>
          <p:nvPr/>
        </p:nvSpPr>
        <p:spPr bwMode="auto">
          <a:xfrm>
            <a:off x="2206625" y="5081588"/>
            <a:ext cx="79375" cy="76200"/>
          </a:xfrm>
          <a:custGeom>
            <a:avLst/>
            <a:gdLst>
              <a:gd name="T0" fmla="*/ 2147483647 w 50"/>
              <a:gd name="T1" fmla="*/ 2147483647 h 48"/>
              <a:gd name="T2" fmla="*/ 2147483647 w 50"/>
              <a:gd name="T3" fmla="*/ 2147483647 h 48"/>
              <a:gd name="T4" fmla="*/ 2147483647 w 50"/>
              <a:gd name="T5" fmla="*/ 2147483647 h 48"/>
              <a:gd name="T6" fmla="*/ 2147483647 w 50"/>
              <a:gd name="T7" fmla="*/ 2147483647 h 48"/>
              <a:gd name="T8" fmla="*/ 2147483647 w 50"/>
              <a:gd name="T9" fmla="*/ 2147483647 h 48"/>
              <a:gd name="T10" fmla="*/ 2147483647 w 50"/>
              <a:gd name="T11" fmla="*/ 2147483647 h 48"/>
              <a:gd name="T12" fmla="*/ 2147483647 w 50"/>
              <a:gd name="T13" fmla="*/ 2147483647 h 48"/>
              <a:gd name="T14" fmla="*/ 2147483647 w 50"/>
              <a:gd name="T15" fmla="*/ 2147483647 h 48"/>
              <a:gd name="T16" fmla="*/ 2147483647 w 50"/>
              <a:gd name="T17" fmla="*/ 2147483647 h 48"/>
              <a:gd name="T18" fmla="*/ 2147483647 w 50"/>
              <a:gd name="T19" fmla="*/ 2147483647 h 48"/>
              <a:gd name="T20" fmla="*/ 2147483647 w 50"/>
              <a:gd name="T21" fmla="*/ 2147483647 h 48"/>
              <a:gd name="T22" fmla="*/ 2147483647 w 50"/>
              <a:gd name="T23" fmla="*/ 2147483647 h 48"/>
              <a:gd name="T24" fmla="*/ 2147483647 w 50"/>
              <a:gd name="T25" fmla="*/ 2147483647 h 48"/>
              <a:gd name="T26" fmla="*/ 2147483647 w 50"/>
              <a:gd name="T27" fmla="*/ 2147483647 h 48"/>
              <a:gd name="T28" fmla="*/ 2147483647 w 50"/>
              <a:gd name="T29" fmla="*/ 2147483647 h 48"/>
              <a:gd name="T30" fmla="*/ 2147483647 w 50"/>
              <a:gd name="T31" fmla="*/ 2147483647 h 48"/>
              <a:gd name="T32" fmla="*/ 2147483647 w 50"/>
              <a:gd name="T33" fmla="*/ 2147483647 h 48"/>
              <a:gd name="T34" fmla="*/ 2147483647 w 50"/>
              <a:gd name="T35" fmla="*/ 2147483647 h 48"/>
              <a:gd name="T36" fmla="*/ 2147483647 w 50"/>
              <a:gd name="T37" fmla="*/ 2147483647 h 48"/>
              <a:gd name="T38" fmla="*/ 2147483647 w 50"/>
              <a:gd name="T39" fmla="*/ 2147483647 h 48"/>
              <a:gd name="T40" fmla="*/ 2147483647 w 50"/>
              <a:gd name="T41" fmla="*/ 2147483647 h 48"/>
              <a:gd name="T42" fmla="*/ 0 w 50"/>
              <a:gd name="T43" fmla="*/ 2147483647 h 48"/>
              <a:gd name="T44" fmla="*/ 0 w 50"/>
              <a:gd name="T45" fmla="*/ 2147483647 h 48"/>
              <a:gd name="T46" fmla="*/ 0 w 50"/>
              <a:gd name="T47" fmla="*/ 2147483647 h 48"/>
              <a:gd name="T48" fmla="*/ 2147483647 w 50"/>
              <a:gd name="T49" fmla="*/ 2147483647 h 48"/>
              <a:gd name="T50" fmla="*/ 2147483647 w 50"/>
              <a:gd name="T51" fmla="*/ 2147483647 h 48"/>
              <a:gd name="T52" fmla="*/ 2147483647 w 50"/>
              <a:gd name="T53" fmla="*/ 2147483647 h 48"/>
              <a:gd name="T54" fmla="*/ 2147483647 w 50"/>
              <a:gd name="T55" fmla="*/ 2147483647 h 48"/>
              <a:gd name="T56" fmla="*/ 2147483647 w 50"/>
              <a:gd name="T57" fmla="*/ 2147483647 h 48"/>
              <a:gd name="T58" fmla="*/ 2147483647 w 50"/>
              <a:gd name="T59" fmla="*/ 2147483647 h 48"/>
              <a:gd name="T60" fmla="*/ 2147483647 w 50"/>
              <a:gd name="T61" fmla="*/ 2147483647 h 48"/>
              <a:gd name="T62" fmla="*/ 2147483647 w 50"/>
              <a:gd name="T63" fmla="*/ 0 h 48"/>
              <a:gd name="T64" fmla="*/ 2147483647 w 50"/>
              <a:gd name="T65" fmla="*/ 0 h 48"/>
              <a:gd name="T66" fmla="*/ 2147483647 w 50"/>
              <a:gd name="T67" fmla="*/ 0 h 48"/>
              <a:gd name="T68" fmla="*/ 2147483647 w 50"/>
              <a:gd name="T69" fmla="*/ 2147483647 h 48"/>
              <a:gd name="T70" fmla="*/ 2147483647 w 50"/>
              <a:gd name="T71" fmla="*/ 2147483647 h 48"/>
              <a:gd name="T72" fmla="*/ 2147483647 w 50"/>
              <a:gd name="T73" fmla="*/ 2147483647 h 48"/>
              <a:gd name="T74" fmla="*/ 2147483647 w 50"/>
              <a:gd name="T75" fmla="*/ 2147483647 h 48"/>
              <a:gd name="T76" fmla="*/ 2147483647 w 50"/>
              <a:gd name="T77" fmla="*/ 2147483647 h 48"/>
              <a:gd name="T78" fmla="*/ 2147483647 w 50"/>
              <a:gd name="T79" fmla="*/ 2147483647 h 48"/>
              <a:gd name="T80" fmla="*/ 2147483647 w 50"/>
              <a:gd name="T81" fmla="*/ 2147483647 h 48"/>
              <a:gd name="T82" fmla="*/ 2147483647 w 50"/>
              <a:gd name="T83" fmla="*/ 2147483647 h 48"/>
              <a:gd name="T84" fmla="*/ 2147483647 w 50"/>
              <a:gd name="T85" fmla="*/ 2147483647 h 48"/>
              <a:gd name="T86" fmla="*/ 2147483647 w 50"/>
              <a:gd name="T87" fmla="*/ 2147483647 h 48"/>
              <a:gd name="T88" fmla="*/ 2147483647 w 50"/>
              <a:gd name="T89" fmla="*/ 2147483647 h 48"/>
              <a:gd name="T90" fmla="*/ 2147483647 w 50"/>
              <a:gd name="T91" fmla="*/ 2147483647 h 48"/>
              <a:gd name="T92" fmla="*/ 2147483647 w 50"/>
              <a:gd name="T93" fmla="*/ 2147483647 h 48"/>
              <a:gd name="T94" fmla="*/ 2147483647 w 50"/>
              <a:gd name="T95" fmla="*/ 2147483647 h 48"/>
              <a:gd name="T96" fmla="*/ 2147483647 w 50"/>
              <a:gd name="T97" fmla="*/ 2147483647 h 48"/>
              <a:gd name="T98" fmla="*/ 2147483647 w 50"/>
              <a:gd name="T99" fmla="*/ 2147483647 h 48"/>
              <a:gd name="T100" fmla="*/ 2147483647 w 50"/>
              <a:gd name="T101" fmla="*/ 2147483647 h 48"/>
              <a:gd name="T102" fmla="*/ 2147483647 w 50"/>
              <a:gd name="T103" fmla="*/ 2147483647 h 48"/>
              <a:gd name="T104" fmla="*/ 2147483647 w 50"/>
              <a:gd name="T105" fmla="*/ 2147483647 h 48"/>
              <a:gd name="T106" fmla="*/ 2147483647 w 50"/>
              <a:gd name="T107" fmla="*/ 2147483647 h 48"/>
              <a:gd name="T108" fmla="*/ 2147483647 w 50"/>
              <a:gd name="T109" fmla="*/ 2147483647 h 48"/>
              <a:gd name="T110" fmla="*/ 2147483647 w 50"/>
              <a:gd name="T111" fmla="*/ 2147483647 h 4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
              <a:gd name="T169" fmla="*/ 0 h 48"/>
              <a:gd name="T170" fmla="*/ 50 w 50"/>
              <a:gd name="T171" fmla="*/ 48 h 4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 h="48">
                <a:moveTo>
                  <a:pt x="44" y="21"/>
                </a:moveTo>
                <a:lnTo>
                  <a:pt x="44" y="19"/>
                </a:lnTo>
                <a:lnTo>
                  <a:pt x="43" y="17"/>
                </a:lnTo>
                <a:lnTo>
                  <a:pt x="43" y="15"/>
                </a:lnTo>
                <a:lnTo>
                  <a:pt x="42" y="14"/>
                </a:lnTo>
                <a:lnTo>
                  <a:pt x="41" y="12"/>
                </a:lnTo>
                <a:lnTo>
                  <a:pt x="41" y="11"/>
                </a:lnTo>
                <a:lnTo>
                  <a:pt x="40" y="10"/>
                </a:lnTo>
                <a:lnTo>
                  <a:pt x="38" y="9"/>
                </a:lnTo>
                <a:lnTo>
                  <a:pt x="37" y="8"/>
                </a:lnTo>
                <a:lnTo>
                  <a:pt x="36" y="7"/>
                </a:lnTo>
                <a:lnTo>
                  <a:pt x="34" y="6"/>
                </a:lnTo>
                <a:lnTo>
                  <a:pt x="33" y="6"/>
                </a:lnTo>
                <a:lnTo>
                  <a:pt x="32" y="5"/>
                </a:lnTo>
                <a:lnTo>
                  <a:pt x="30" y="5"/>
                </a:lnTo>
                <a:lnTo>
                  <a:pt x="28" y="5"/>
                </a:lnTo>
                <a:lnTo>
                  <a:pt x="26" y="5"/>
                </a:lnTo>
                <a:lnTo>
                  <a:pt x="25" y="5"/>
                </a:lnTo>
                <a:lnTo>
                  <a:pt x="23" y="5"/>
                </a:lnTo>
                <a:lnTo>
                  <a:pt x="21" y="5"/>
                </a:lnTo>
                <a:lnTo>
                  <a:pt x="20" y="6"/>
                </a:lnTo>
                <a:lnTo>
                  <a:pt x="18" y="6"/>
                </a:lnTo>
                <a:lnTo>
                  <a:pt x="17" y="7"/>
                </a:lnTo>
                <a:lnTo>
                  <a:pt x="15" y="8"/>
                </a:lnTo>
                <a:lnTo>
                  <a:pt x="14" y="9"/>
                </a:lnTo>
                <a:lnTo>
                  <a:pt x="13" y="10"/>
                </a:lnTo>
                <a:lnTo>
                  <a:pt x="11" y="11"/>
                </a:lnTo>
                <a:lnTo>
                  <a:pt x="10" y="13"/>
                </a:lnTo>
                <a:lnTo>
                  <a:pt x="10" y="14"/>
                </a:lnTo>
                <a:lnTo>
                  <a:pt x="9" y="15"/>
                </a:lnTo>
                <a:lnTo>
                  <a:pt x="8" y="17"/>
                </a:lnTo>
                <a:lnTo>
                  <a:pt x="7" y="19"/>
                </a:lnTo>
                <a:lnTo>
                  <a:pt x="7" y="21"/>
                </a:lnTo>
                <a:lnTo>
                  <a:pt x="44" y="21"/>
                </a:lnTo>
                <a:lnTo>
                  <a:pt x="48" y="31"/>
                </a:lnTo>
                <a:lnTo>
                  <a:pt x="48" y="33"/>
                </a:lnTo>
                <a:lnTo>
                  <a:pt x="46" y="35"/>
                </a:lnTo>
                <a:lnTo>
                  <a:pt x="45" y="37"/>
                </a:lnTo>
                <a:lnTo>
                  <a:pt x="44" y="39"/>
                </a:lnTo>
                <a:lnTo>
                  <a:pt x="43" y="40"/>
                </a:lnTo>
                <a:lnTo>
                  <a:pt x="41" y="41"/>
                </a:lnTo>
                <a:lnTo>
                  <a:pt x="40" y="43"/>
                </a:lnTo>
                <a:lnTo>
                  <a:pt x="38" y="44"/>
                </a:lnTo>
                <a:lnTo>
                  <a:pt x="37" y="45"/>
                </a:lnTo>
                <a:lnTo>
                  <a:pt x="35" y="46"/>
                </a:lnTo>
                <a:lnTo>
                  <a:pt x="33" y="46"/>
                </a:lnTo>
                <a:lnTo>
                  <a:pt x="32" y="47"/>
                </a:lnTo>
                <a:lnTo>
                  <a:pt x="30" y="47"/>
                </a:lnTo>
                <a:lnTo>
                  <a:pt x="28" y="48"/>
                </a:lnTo>
                <a:lnTo>
                  <a:pt x="25" y="48"/>
                </a:lnTo>
                <a:lnTo>
                  <a:pt x="23" y="48"/>
                </a:lnTo>
                <a:lnTo>
                  <a:pt x="21" y="48"/>
                </a:lnTo>
                <a:lnTo>
                  <a:pt x="18" y="47"/>
                </a:lnTo>
                <a:lnTo>
                  <a:pt x="16" y="47"/>
                </a:lnTo>
                <a:lnTo>
                  <a:pt x="14" y="46"/>
                </a:lnTo>
                <a:lnTo>
                  <a:pt x="12" y="45"/>
                </a:lnTo>
                <a:lnTo>
                  <a:pt x="10" y="44"/>
                </a:lnTo>
                <a:lnTo>
                  <a:pt x="8" y="43"/>
                </a:lnTo>
                <a:lnTo>
                  <a:pt x="6" y="42"/>
                </a:lnTo>
                <a:lnTo>
                  <a:pt x="5" y="40"/>
                </a:lnTo>
                <a:lnTo>
                  <a:pt x="3" y="38"/>
                </a:lnTo>
                <a:lnTo>
                  <a:pt x="2" y="37"/>
                </a:lnTo>
                <a:lnTo>
                  <a:pt x="1" y="35"/>
                </a:lnTo>
                <a:lnTo>
                  <a:pt x="1" y="33"/>
                </a:lnTo>
                <a:lnTo>
                  <a:pt x="0" y="30"/>
                </a:lnTo>
                <a:lnTo>
                  <a:pt x="0" y="28"/>
                </a:lnTo>
                <a:lnTo>
                  <a:pt x="0" y="26"/>
                </a:lnTo>
                <a:lnTo>
                  <a:pt x="0" y="24"/>
                </a:lnTo>
                <a:lnTo>
                  <a:pt x="0" y="23"/>
                </a:lnTo>
                <a:lnTo>
                  <a:pt x="0" y="22"/>
                </a:lnTo>
                <a:lnTo>
                  <a:pt x="0" y="20"/>
                </a:lnTo>
                <a:lnTo>
                  <a:pt x="1" y="19"/>
                </a:lnTo>
                <a:lnTo>
                  <a:pt x="1" y="17"/>
                </a:lnTo>
                <a:lnTo>
                  <a:pt x="2" y="16"/>
                </a:lnTo>
                <a:lnTo>
                  <a:pt x="2" y="15"/>
                </a:lnTo>
                <a:lnTo>
                  <a:pt x="3" y="13"/>
                </a:lnTo>
                <a:lnTo>
                  <a:pt x="3" y="12"/>
                </a:lnTo>
                <a:lnTo>
                  <a:pt x="4" y="11"/>
                </a:lnTo>
                <a:lnTo>
                  <a:pt x="5" y="10"/>
                </a:lnTo>
                <a:lnTo>
                  <a:pt x="6" y="9"/>
                </a:lnTo>
                <a:lnTo>
                  <a:pt x="7" y="8"/>
                </a:lnTo>
                <a:lnTo>
                  <a:pt x="8" y="7"/>
                </a:lnTo>
                <a:lnTo>
                  <a:pt x="9" y="6"/>
                </a:lnTo>
                <a:lnTo>
                  <a:pt x="10" y="5"/>
                </a:lnTo>
                <a:lnTo>
                  <a:pt x="11" y="4"/>
                </a:lnTo>
                <a:lnTo>
                  <a:pt x="12" y="4"/>
                </a:lnTo>
                <a:lnTo>
                  <a:pt x="13" y="3"/>
                </a:lnTo>
                <a:lnTo>
                  <a:pt x="14" y="2"/>
                </a:lnTo>
                <a:lnTo>
                  <a:pt x="15" y="2"/>
                </a:lnTo>
                <a:lnTo>
                  <a:pt x="16" y="2"/>
                </a:lnTo>
                <a:lnTo>
                  <a:pt x="17" y="1"/>
                </a:lnTo>
                <a:lnTo>
                  <a:pt x="18" y="1"/>
                </a:lnTo>
                <a:lnTo>
                  <a:pt x="20" y="0"/>
                </a:lnTo>
                <a:lnTo>
                  <a:pt x="21" y="0"/>
                </a:lnTo>
                <a:lnTo>
                  <a:pt x="22" y="0"/>
                </a:lnTo>
                <a:lnTo>
                  <a:pt x="23" y="0"/>
                </a:lnTo>
                <a:lnTo>
                  <a:pt x="24" y="0"/>
                </a:lnTo>
                <a:lnTo>
                  <a:pt x="25" y="0"/>
                </a:lnTo>
                <a:lnTo>
                  <a:pt x="27" y="0"/>
                </a:lnTo>
                <a:lnTo>
                  <a:pt x="29" y="0"/>
                </a:lnTo>
                <a:lnTo>
                  <a:pt x="32" y="0"/>
                </a:lnTo>
                <a:lnTo>
                  <a:pt x="34" y="1"/>
                </a:lnTo>
                <a:lnTo>
                  <a:pt x="36" y="1"/>
                </a:lnTo>
                <a:lnTo>
                  <a:pt x="38" y="2"/>
                </a:lnTo>
                <a:lnTo>
                  <a:pt x="40" y="3"/>
                </a:lnTo>
                <a:lnTo>
                  <a:pt x="42" y="4"/>
                </a:lnTo>
                <a:lnTo>
                  <a:pt x="44" y="6"/>
                </a:lnTo>
                <a:lnTo>
                  <a:pt x="45" y="8"/>
                </a:lnTo>
                <a:lnTo>
                  <a:pt x="46" y="9"/>
                </a:lnTo>
                <a:lnTo>
                  <a:pt x="48" y="11"/>
                </a:lnTo>
                <a:lnTo>
                  <a:pt x="48" y="13"/>
                </a:lnTo>
                <a:lnTo>
                  <a:pt x="49" y="15"/>
                </a:lnTo>
                <a:lnTo>
                  <a:pt x="50" y="18"/>
                </a:lnTo>
                <a:lnTo>
                  <a:pt x="50" y="20"/>
                </a:lnTo>
                <a:lnTo>
                  <a:pt x="50" y="23"/>
                </a:lnTo>
                <a:lnTo>
                  <a:pt x="50" y="24"/>
                </a:lnTo>
                <a:lnTo>
                  <a:pt x="50" y="25"/>
                </a:lnTo>
                <a:lnTo>
                  <a:pt x="50" y="26"/>
                </a:lnTo>
                <a:lnTo>
                  <a:pt x="6" y="26"/>
                </a:lnTo>
                <a:lnTo>
                  <a:pt x="6" y="28"/>
                </a:lnTo>
                <a:lnTo>
                  <a:pt x="6" y="29"/>
                </a:lnTo>
                <a:lnTo>
                  <a:pt x="7" y="31"/>
                </a:lnTo>
                <a:lnTo>
                  <a:pt x="7" y="33"/>
                </a:lnTo>
                <a:lnTo>
                  <a:pt x="8" y="34"/>
                </a:lnTo>
                <a:lnTo>
                  <a:pt x="9" y="36"/>
                </a:lnTo>
                <a:lnTo>
                  <a:pt x="10" y="37"/>
                </a:lnTo>
                <a:lnTo>
                  <a:pt x="11" y="38"/>
                </a:lnTo>
                <a:lnTo>
                  <a:pt x="12" y="39"/>
                </a:lnTo>
                <a:lnTo>
                  <a:pt x="13" y="40"/>
                </a:lnTo>
                <a:lnTo>
                  <a:pt x="15" y="41"/>
                </a:lnTo>
                <a:lnTo>
                  <a:pt x="16" y="42"/>
                </a:lnTo>
                <a:lnTo>
                  <a:pt x="18" y="42"/>
                </a:lnTo>
                <a:lnTo>
                  <a:pt x="20" y="42"/>
                </a:lnTo>
                <a:lnTo>
                  <a:pt x="21" y="43"/>
                </a:lnTo>
                <a:lnTo>
                  <a:pt x="23" y="43"/>
                </a:lnTo>
                <a:lnTo>
                  <a:pt x="25" y="43"/>
                </a:lnTo>
                <a:lnTo>
                  <a:pt x="26" y="43"/>
                </a:lnTo>
                <a:lnTo>
                  <a:pt x="28" y="42"/>
                </a:lnTo>
                <a:lnTo>
                  <a:pt x="29" y="42"/>
                </a:lnTo>
                <a:lnTo>
                  <a:pt x="30" y="42"/>
                </a:lnTo>
                <a:lnTo>
                  <a:pt x="32" y="41"/>
                </a:lnTo>
                <a:lnTo>
                  <a:pt x="33" y="41"/>
                </a:lnTo>
                <a:lnTo>
                  <a:pt x="34" y="40"/>
                </a:lnTo>
                <a:lnTo>
                  <a:pt x="35" y="39"/>
                </a:lnTo>
                <a:lnTo>
                  <a:pt x="36" y="38"/>
                </a:lnTo>
                <a:lnTo>
                  <a:pt x="37" y="37"/>
                </a:lnTo>
                <a:lnTo>
                  <a:pt x="38" y="36"/>
                </a:lnTo>
                <a:lnTo>
                  <a:pt x="39" y="35"/>
                </a:lnTo>
                <a:lnTo>
                  <a:pt x="40" y="34"/>
                </a:lnTo>
                <a:lnTo>
                  <a:pt x="41" y="33"/>
                </a:lnTo>
                <a:lnTo>
                  <a:pt x="41" y="31"/>
                </a:lnTo>
                <a:lnTo>
                  <a:pt x="48" y="31"/>
                </a:lnTo>
                <a:lnTo>
                  <a:pt x="44" y="21"/>
                </a:lnTo>
                <a:close/>
              </a:path>
            </a:pathLst>
          </a:custGeom>
          <a:solidFill>
            <a:srgbClr val="1F1A17"/>
          </a:solidFill>
          <a:ln w="9525">
            <a:noFill/>
            <a:round/>
            <a:headEnd/>
            <a:tailEnd/>
          </a:ln>
        </p:spPr>
        <p:txBody>
          <a:bodyPr>
            <a:prstTxWarp prst="textNoShape">
              <a:avLst/>
            </a:prstTxWarp>
          </a:bodyPr>
          <a:lstStyle/>
          <a:p>
            <a:endParaRPr lang="en-US"/>
          </a:p>
        </p:txBody>
      </p:sp>
      <p:sp>
        <p:nvSpPr>
          <p:cNvPr id="17424" name="Freeform 419"/>
          <p:cNvSpPr>
            <a:spLocks/>
          </p:cNvSpPr>
          <p:nvPr/>
        </p:nvSpPr>
        <p:spPr bwMode="auto">
          <a:xfrm>
            <a:off x="2293938" y="5059363"/>
            <a:ext cx="90487" cy="98425"/>
          </a:xfrm>
          <a:custGeom>
            <a:avLst/>
            <a:gdLst>
              <a:gd name="T0" fmla="*/ 2147483647 w 57"/>
              <a:gd name="T1" fmla="*/ 2147483647 h 62"/>
              <a:gd name="T2" fmla="*/ 2147483647 w 57"/>
              <a:gd name="T3" fmla="*/ 2147483647 h 62"/>
              <a:gd name="T4" fmla="*/ 2147483647 w 57"/>
              <a:gd name="T5" fmla="*/ 2147483647 h 62"/>
              <a:gd name="T6" fmla="*/ 2147483647 w 57"/>
              <a:gd name="T7" fmla="*/ 2147483647 h 62"/>
              <a:gd name="T8" fmla="*/ 2147483647 w 57"/>
              <a:gd name="T9" fmla="*/ 2147483647 h 62"/>
              <a:gd name="T10" fmla="*/ 2147483647 w 57"/>
              <a:gd name="T11" fmla="*/ 2147483647 h 62"/>
              <a:gd name="T12" fmla="*/ 2147483647 w 57"/>
              <a:gd name="T13" fmla="*/ 2147483647 h 62"/>
              <a:gd name="T14" fmla="*/ 2147483647 w 57"/>
              <a:gd name="T15" fmla="*/ 2147483647 h 62"/>
              <a:gd name="T16" fmla="*/ 2147483647 w 57"/>
              <a:gd name="T17" fmla="*/ 2147483647 h 62"/>
              <a:gd name="T18" fmla="*/ 2147483647 w 57"/>
              <a:gd name="T19" fmla="*/ 2147483647 h 62"/>
              <a:gd name="T20" fmla="*/ 2147483647 w 57"/>
              <a:gd name="T21" fmla="*/ 2147483647 h 62"/>
              <a:gd name="T22" fmla="*/ 2147483647 w 57"/>
              <a:gd name="T23" fmla="*/ 2147483647 h 62"/>
              <a:gd name="T24" fmla="*/ 2147483647 w 57"/>
              <a:gd name="T25" fmla="*/ 2147483647 h 62"/>
              <a:gd name="T26" fmla="*/ 2147483647 w 57"/>
              <a:gd name="T27" fmla="*/ 2147483647 h 62"/>
              <a:gd name="T28" fmla="*/ 2147483647 w 57"/>
              <a:gd name="T29" fmla="*/ 2147483647 h 62"/>
              <a:gd name="T30" fmla="*/ 2147483647 w 57"/>
              <a:gd name="T31" fmla="*/ 2147483647 h 62"/>
              <a:gd name="T32" fmla="*/ 2147483647 w 57"/>
              <a:gd name="T33" fmla="*/ 2147483647 h 62"/>
              <a:gd name="T34" fmla="*/ 2147483647 w 57"/>
              <a:gd name="T35" fmla="*/ 2147483647 h 62"/>
              <a:gd name="T36" fmla="*/ 2147483647 w 57"/>
              <a:gd name="T37" fmla="*/ 2147483647 h 62"/>
              <a:gd name="T38" fmla="*/ 2147483647 w 57"/>
              <a:gd name="T39" fmla="*/ 2147483647 h 62"/>
              <a:gd name="T40" fmla="*/ 2147483647 w 57"/>
              <a:gd name="T41" fmla="*/ 2147483647 h 62"/>
              <a:gd name="T42" fmla="*/ 2147483647 w 57"/>
              <a:gd name="T43" fmla="*/ 2147483647 h 62"/>
              <a:gd name="T44" fmla="*/ 2147483647 w 57"/>
              <a:gd name="T45" fmla="*/ 2147483647 h 62"/>
              <a:gd name="T46" fmla="*/ 2147483647 w 57"/>
              <a:gd name="T47" fmla="*/ 2147483647 h 62"/>
              <a:gd name="T48" fmla="*/ 2147483647 w 57"/>
              <a:gd name="T49" fmla="*/ 2147483647 h 62"/>
              <a:gd name="T50" fmla="*/ 2147483647 w 57"/>
              <a:gd name="T51" fmla="*/ 2147483647 h 62"/>
              <a:gd name="T52" fmla="*/ 2147483647 w 57"/>
              <a:gd name="T53" fmla="*/ 2147483647 h 62"/>
              <a:gd name="T54" fmla="*/ 2147483647 w 57"/>
              <a:gd name="T55" fmla="*/ 2147483647 h 62"/>
              <a:gd name="T56" fmla="*/ 2147483647 w 57"/>
              <a:gd name="T57" fmla="*/ 2147483647 h 62"/>
              <a:gd name="T58" fmla="*/ 2147483647 w 57"/>
              <a:gd name="T59" fmla="*/ 2147483647 h 62"/>
              <a:gd name="T60" fmla="*/ 2147483647 w 57"/>
              <a:gd name="T61" fmla="*/ 2147483647 h 62"/>
              <a:gd name="T62" fmla="*/ 2147483647 w 57"/>
              <a:gd name="T63" fmla="*/ 2147483647 h 62"/>
              <a:gd name="T64" fmla="*/ 2147483647 w 57"/>
              <a:gd name="T65" fmla="*/ 2147483647 h 62"/>
              <a:gd name="T66" fmla="*/ 2147483647 w 57"/>
              <a:gd name="T67" fmla="*/ 2147483647 h 62"/>
              <a:gd name="T68" fmla="*/ 2147483647 w 57"/>
              <a:gd name="T69" fmla="*/ 2147483647 h 62"/>
              <a:gd name="T70" fmla="*/ 2147483647 w 57"/>
              <a:gd name="T71" fmla="*/ 2147483647 h 62"/>
              <a:gd name="T72" fmla="*/ 2147483647 w 57"/>
              <a:gd name="T73" fmla="*/ 2147483647 h 62"/>
              <a:gd name="T74" fmla="*/ 2147483647 w 57"/>
              <a:gd name="T75" fmla="*/ 2147483647 h 62"/>
              <a:gd name="T76" fmla="*/ 0 w 57"/>
              <a:gd name="T77" fmla="*/ 2147483647 h 62"/>
              <a:gd name="T78" fmla="*/ 0 w 57"/>
              <a:gd name="T79" fmla="*/ 2147483647 h 62"/>
              <a:gd name="T80" fmla="*/ 2147483647 w 57"/>
              <a:gd name="T81" fmla="*/ 2147483647 h 62"/>
              <a:gd name="T82" fmla="*/ 2147483647 w 57"/>
              <a:gd name="T83" fmla="*/ 2147483647 h 62"/>
              <a:gd name="T84" fmla="*/ 2147483647 w 57"/>
              <a:gd name="T85" fmla="*/ 2147483647 h 62"/>
              <a:gd name="T86" fmla="*/ 2147483647 w 57"/>
              <a:gd name="T87" fmla="*/ 2147483647 h 62"/>
              <a:gd name="T88" fmla="*/ 2147483647 w 57"/>
              <a:gd name="T89" fmla="*/ 2147483647 h 62"/>
              <a:gd name="T90" fmla="*/ 2147483647 w 57"/>
              <a:gd name="T91" fmla="*/ 2147483647 h 62"/>
              <a:gd name="T92" fmla="*/ 2147483647 w 57"/>
              <a:gd name="T93" fmla="*/ 2147483647 h 62"/>
              <a:gd name="T94" fmla="*/ 2147483647 w 57"/>
              <a:gd name="T95" fmla="*/ 2147483647 h 62"/>
              <a:gd name="T96" fmla="*/ 2147483647 w 57"/>
              <a:gd name="T97" fmla="*/ 2147483647 h 62"/>
              <a:gd name="T98" fmla="*/ 2147483647 w 57"/>
              <a:gd name="T99" fmla="*/ 2147483647 h 62"/>
              <a:gd name="T100" fmla="*/ 2147483647 w 57"/>
              <a:gd name="T101" fmla="*/ 2147483647 h 62"/>
              <a:gd name="T102" fmla="*/ 2147483647 w 57"/>
              <a:gd name="T103" fmla="*/ 2147483647 h 62"/>
              <a:gd name="T104" fmla="*/ 2147483647 w 57"/>
              <a:gd name="T105" fmla="*/ 2147483647 h 62"/>
              <a:gd name="T106" fmla="*/ 2147483647 w 57"/>
              <a:gd name="T107" fmla="*/ 2147483647 h 62"/>
              <a:gd name="T108" fmla="*/ 2147483647 w 57"/>
              <a:gd name="T109" fmla="*/ 2147483647 h 62"/>
              <a:gd name="T110" fmla="*/ 2147483647 w 57"/>
              <a:gd name="T111" fmla="*/ 2147483647 h 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
              <a:gd name="T169" fmla="*/ 0 h 62"/>
              <a:gd name="T170" fmla="*/ 57 w 57"/>
              <a:gd name="T171" fmla="*/ 62 h 6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 h="62">
                <a:moveTo>
                  <a:pt x="44" y="36"/>
                </a:moveTo>
                <a:lnTo>
                  <a:pt x="44" y="34"/>
                </a:lnTo>
                <a:lnTo>
                  <a:pt x="44" y="32"/>
                </a:lnTo>
                <a:lnTo>
                  <a:pt x="43" y="30"/>
                </a:lnTo>
                <a:lnTo>
                  <a:pt x="43" y="29"/>
                </a:lnTo>
                <a:lnTo>
                  <a:pt x="42" y="27"/>
                </a:lnTo>
                <a:lnTo>
                  <a:pt x="41" y="26"/>
                </a:lnTo>
                <a:lnTo>
                  <a:pt x="40" y="25"/>
                </a:lnTo>
                <a:lnTo>
                  <a:pt x="39" y="23"/>
                </a:lnTo>
                <a:lnTo>
                  <a:pt x="38" y="22"/>
                </a:lnTo>
                <a:lnTo>
                  <a:pt x="37" y="21"/>
                </a:lnTo>
                <a:lnTo>
                  <a:pt x="35" y="21"/>
                </a:lnTo>
                <a:lnTo>
                  <a:pt x="34" y="20"/>
                </a:lnTo>
                <a:lnTo>
                  <a:pt x="32" y="19"/>
                </a:lnTo>
                <a:lnTo>
                  <a:pt x="31" y="19"/>
                </a:lnTo>
                <a:lnTo>
                  <a:pt x="29" y="19"/>
                </a:lnTo>
                <a:lnTo>
                  <a:pt x="27" y="19"/>
                </a:lnTo>
                <a:lnTo>
                  <a:pt x="26" y="19"/>
                </a:lnTo>
                <a:lnTo>
                  <a:pt x="25" y="19"/>
                </a:lnTo>
                <a:lnTo>
                  <a:pt x="24" y="19"/>
                </a:lnTo>
                <a:lnTo>
                  <a:pt x="23" y="19"/>
                </a:lnTo>
                <a:lnTo>
                  <a:pt x="22" y="19"/>
                </a:lnTo>
                <a:lnTo>
                  <a:pt x="21" y="20"/>
                </a:lnTo>
                <a:lnTo>
                  <a:pt x="20" y="20"/>
                </a:lnTo>
                <a:lnTo>
                  <a:pt x="19" y="20"/>
                </a:lnTo>
                <a:lnTo>
                  <a:pt x="18" y="20"/>
                </a:lnTo>
                <a:lnTo>
                  <a:pt x="18" y="21"/>
                </a:lnTo>
                <a:lnTo>
                  <a:pt x="17" y="21"/>
                </a:lnTo>
                <a:lnTo>
                  <a:pt x="16" y="22"/>
                </a:lnTo>
                <a:lnTo>
                  <a:pt x="15" y="22"/>
                </a:lnTo>
                <a:lnTo>
                  <a:pt x="15" y="23"/>
                </a:lnTo>
                <a:lnTo>
                  <a:pt x="14" y="23"/>
                </a:lnTo>
                <a:lnTo>
                  <a:pt x="13" y="24"/>
                </a:lnTo>
                <a:lnTo>
                  <a:pt x="12" y="25"/>
                </a:lnTo>
                <a:lnTo>
                  <a:pt x="12" y="26"/>
                </a:lnTo>
                <a:lnTo>
                  <a:pt x="11" y="26"/>
                </a:lnTo>
                <a:lnTo>
                  <a:pt x="10" y="27"/>
                </a:lnTo>
                <a:lnTo>
                  <a:pt x="10" y="28"/>
                </a:lnTo>
                <a:lnTo>
                  <a:pt x="9" y="29"/>
                </a:lnTo>
                <a:lnTo>
                  <a:pt x="8" y="31"/>
                </a:lnTo>
                <a:lnTo>
                  <a:pt x="8" y="32"/>
                </a:lnTo>
                <a:lnTo>
                  <a:pt x="7" y="33"/>
                </a:lnTo>
                <a:lnTo>
                  <a:pt x="7" y="34"/>
                </a:lnTo>
                <a:lnTo>
                  <a:pt x="7" y="35"/>
                </a:lnTo>
                <a:lnTo>
                  <a:pt x="7" y="36"/>
                </a:lnTo>
                <a:lnTo>
                  <a:pt x="6" y="38"/>
                </a:lnTo>
                <a:lnTo>
                  <a:pt x="6" y="39"/>
                </a:lnTo>
                <a:lnTo>
                  <a:pt x="6" y="40"/>
                </a:lnTo>
                <a:lnTo>
                  <a:pt x="6" y="42"/>
                </a:lnTo>
                <a:lnTo>
                  <a:pt x="7" y="44"/>
                </a:lnTo>
                <a:lnTo>
                  <a:pt x="7" y="45"/>
                </a:lnTo>
                <a:lnTo>
                  <a:pt x="7" y="47"/>
                </a:lnTo>
                <a:lnTo>
                  <a:pt x="8" y="48"/>
                </a:lnTo>
                <a:lnTo>
                  <a:pt x="9" y="50"/>
                </a:lnTo>
                <a:lnTo>
                  <a:pt x="10" y="51"/>
                </a:lnTo>
                <a:lnTo>
                  <a:pt x="11" y="52"/>
                </a:lnTo>
                <a:lnTo>
                  <a:pt x="12" y="53"/>
                </a:lnTo>
                <a:lnTo>
                  <a:pt x="14" y="54"/>
                </a:lnTo>
                <a:lnTo>
                  <a:pt x="15" y="55"/>
                </a:lnTo>
                <a:lnTo>
                  <a:pt x="17" y="56"/>
                </a:lnTo>
                <a:lnTo>
                  <a:pt x="18" y="56"/>
                </a:lnTo>
                <a:lnTo>
                  <a:pt x="20" y="56"/>
                </a:lnTo>
                <a:lnTo>
                  <a:pt x="22" y="57"/>
                </a:lnTo>
                <a:lnTo>
                  <a:pt x="24" y="57"/>
                </a:lnTo>
                <a:lnTo>
                  <a:pt x="26" y="57"/>
                </a:lnTo>
                <a:lnTo>
                  <a:pt x="28" y="56"/>
                </a:lnTo>
                <a:lnTo>
                  <a:pt x="30" y="56"/>
                </a:lnTo>
                <a:lnTo>
                  <a:pt x="32" y="55"/>
                </a:lnTo>
                <a:lnTo>
                  <a:pt x="33" y="54"/>
                </a:lnTo>
                <a:lnTo>
                  <a:pt x="35" y="53"/>
                </a:lnTo>
                <a:lnTo>
                  <a:pt x="37" y="52"/>
                </a:lnTo>
                <a:lnTo>
                  <a:pt x="38" y="51"/>
                </a:lnTo>
                <a:lnTo>
                  <a:pt x="40" y="49"/>
                </a:lnTo>
                <a:lnTo>
                  <a:pt x="41" y="48"/>
                </a:lnTo>
                <a:lnTo>
                  <a:pt x="42" y="46"/>
                </a:lnTo>
                <a:lnTo>
                  <a:pt x="42" y="44"/>
                </a:lnTo>
                <a:lnTo>
                  <a:pt x="43" y="42"/>
                </a:lnTo>
                <a:lnTo>
                  <a:pt x="44" y="40"/>
                </a:lnTo>
                <a:lnTo>
                  <a:pt x="44" y="38"/>
                </a:lnTo>
                <a:lnTo>
                  <a:pt x="44" y="36"/>
                </a:lnTo>
                <a:lnTo>
                  <a:pt x="45" y="61"/>
                </a:lnTo>
                <a:lnTo>
                  <a:pt x="38" y="61"/>
                </a:lnTo>
                <a:lnTo>
                  <a:pt x="39" y="56"/>
                </a:lnTo>
                <a:lnTo>
                  <a:pt x="38" y="57"/>
                </a:lnTo>
                <a:lnTo>
                  <a:pt x="37" y="58"/>
                </a:lnTo>
                <a:lnTo>
                  <a:pt x="36" y="59"/>
                </a:lnTo>
                <a:lnTo>
                  <a:pt x="34" y="59"/>
                </a:lnTo>
                <a:lnTo>
                  <a:pt x="34" y="60"/>
                </a:lnTo>
                <a:lnTo>
                  <a:pt x="33" y="60"/>
                </a:lnTo>
                <a:lnTo>
                  <a:pt x="32" y="60"/>
                </a:lnTo>
                <a:lnTo>
                  <a:pt x="30" y="61"/>
                </a:lnTo>
                <a:lnTo>
                  <a:pt x="29" y="61"/>
                </a:lnTo>
                <a:lnTo>
                  <a:pt x="28" y="61"/>
                </a:lnTo>
                <a:lnTo>
                  <a:pt x="27" y="61"/>
                </a:lnTo>
                <a:lnTo>
                  <a:pt x="26" y="62"/>
                </a:lnTo>
                <a:lnTo>
                  <a:pt x="25" y="62"/>
                </a:lnTo>
                <a:lnTo>
                  <a:pt x="24" y="62"/>
                </a:lnTo>
                <a:lnTo>
                  <a:pt x="23" y="62"/>
                </a:lnTo>
                <a:lnTo>
                  <a:pt x="21" y="62"/>
                </a:lnTo>
                <a:lnTo>
                  <a:pt x="18" y="61"/>
                </a:lnTo>
                <a:lnTo>
                  <a:pt x="16" y="61"/>
                </a:lnTo>
                <a:lnTo>
                  <a:pt x="14" y="60"/>
                </a:lnTo>
                <a:lnTo>
                  <a:pt x="12" y="59"/>
                </a:lnTo>
                <a:lnTo>
                  <a:pt x="10" y="58"/>
                </a:lnTo>
                <a:lnTo>
                  <a:pt x="8" y="57"/>
                </a:lnTo>
                <a:lnTo>
                  <a:pt x="6" y="56"/>
                </a:lnTo>
                <a:lnTo>
                  <a:pt x="5" y="54"/>
                </a:lnTo>
                <a:lnTo>
                  <a:pt x="3" y="52"/>
                </a:lnTo>
                <a:lnTo>
                  <a:pt x="2" y="51"/>
                </a:lnTo>
                <a:lnTo>
                  <a:pt x="2" y="49"/>
                </a:lnTo>
                <a:lnTo>
                  <a:pt x="1" y="47"/>
                </a:lnTo>
                <a:lnTo>
                  <a:pt x="0" y="44"/>
                </a:lnTo>
                <a:lnTo>
                  <a:pt x="0" y="42"/>
                </a:lnTo>
                <a:lnTo>
                  <a:pt x="0" y="40"/>
                </a:lnTo>
                <a:lnTo>
                  <a:pt x="0" y="39"/>
                </a:lnTo>
                <a:lnTo>
                  <a:pt x="0" y="37"/>
                </a:lnTo>
                <a:lnTo>
                  <a:pt x="0" y="36"/>
                </a:lnTo>
                <a:lnTo>
                  <a:pt x="0" y="35"/>
                </a:lnTo>
                <a:lnTo>
                  <a:pt x="1" y="33"/>
                </a:lnTo>
                <a:lnTo>
                  <a:pt x="1" y="32"/>
                </a:lnTo>
                <a:lnTo>
                  <a:pt x="1" y="30"/>
                </a:lnTo>
                <a:lnTo>
                  <a:pt x="2" y="29"/>
                </a:lnTo>
                <a:lnTo>
                  <a:pt x="2" y="28"/>
                </a:lnTo>
                <a:lnTo>
                  <a:pt x="3" y="27"/>
                </a:lnTo>
                <a:lnTo>
                  <a:pt x="4" y="26"/>
                </a:lnTo>
                <a:lnTo>
                  <a:pt x="5" y="25"/>
                </a:lnTo>
                <a:lnTo>
                  <a:pt x="5" y="24"/>
                </a:lnTo>
                <a:lnTo>
                  <a:pt x="6" y="23"/>
                </a:lnTo>
                <a:lnTo>
                  <a:pt x="7" y="22"/>
                </a:lnTo>
                <a:lnTo>
                  <a:pt x="8" y="21"/>
                </a:lnTo>
                <a:lnTo>
                  <a:pt x="9" y="20"/>
                </a:lnTo>
                <a:lnTo>
                  <a:pt x="10" y="19"/>
                </a:lnTo>
                <a:lnTo>
                  <a:pt x="11" y="18"/>
                </a:lnTo>
                <a:lnTo>
                  <a:pt x="12" y="18"/>
                </a:lnTo>
                <a:lnTo>
                  <a:pt x="13" y="17"/>
                </a:lnTo>
                <a:lnTo>
                  <a:pt x="14" y="16"/>
                </a:lnTo>
                <a:lnTo>
                  <a:pt x="15" y="16"/>
                </a:lnTo>
                <a:lnTo>
                  <a:pt x="16" y="15"/>
                </a:lnTo>
                <a:lnTo>
                  <a:pt x="18" y="15"/>
                </a:lnTo>
                <a:lnTo>
                  <a:pt x="19" y="15"/>
                </a:lnTo>
                <a:lnTo>
                  <a:pt x="20" y="14"/>
                </a:lnTo>
                <a:lnTo>
                  <a:pt x="21" y="14"/>
                </a:lnTo>
                <a:lnTo>
                  <a:pt x="22" y="14"/>
                </a:lnTo>
                <a:lnTo>
                  <a:pt x="24" y="14"/>
                </a:lnTo>
                <a:lnTo>
                  <a:pt x="25" y="14"/>
                </a:lnTo>
                <a:lnTo>
                  <a:pt x="26" y="14"/>
                </a:lnTo>
                <a:lnTo>
                  <a:pt x="28" y="14"/>
                </a:lnTo>
                <a:lnTo>
                  <a:pt x="30" y="14"/>
                </a:lnTo>
                <a:lnTo>
                  <a:pt x="32" y="14"/>
                </a:lnTo>
                <a:lnTo>
                  <a:pt x="33" y="14"/>
                </a:lnTo>
                <a:lnTo>
                  <a:pt x="34" y="15"/>
                </a:lnTo>
                <a:lnTo>
                  <a:pt x="36" y="15"/>
                </a:lnTo>
                <a:lnTo>
                  <a:pt x="37" y="15"/>
                </a:lnTo>
                <a:lnTo>
                  <a:pt x="38" y="16"/>
                </a:lnTo>
                <a:lnTo>
                  <a:pt x="40" y="17"/>
                </a:lnTo>
                <a:lnTo>
                  <a:pt x="41" y="17"/>
                </a:lnTo>
                <a:lnTo>
                  <a:pt x="42" y="18"/>
                </a:lnTo>
                <a:lnTo>
                  <a:pt x="43" y="19"/>
                </a:lnTo>
                <a:lnTo>
                  <a:pt x="44" y="20"/>
                </a:lnTo>
                <a:lnTo>
                  <a:pt x="45" y="21"/>
                </a:lnTo>
                <a:lnTo>
                  <a:pt x="46" y="22"/>
                </a:lnTo>
                <a:lnTo>
                  <a:pt x="46" y="23"/>
                </a:lnTo>
                <a:lnTo>
                  <a:pt x="51" y="0"/>
                </a:lnTo>
                <a:lnTo>
                  <a:pt x="57" y="0"/>
                </a:lnTo>
                <a:lnTo>
                  <a:pt x="45" y="61"/>
                </a:lnTo>
                <a:lnTo>
                  <a:pt x="44" y="36"/>
                </a:lnTo>
                <a:close/>
              </a:path>
            </a:pathLst>
          </a:custGeom>
          <a:solidFill>
            <a:srgbClr val="1F1A17"/>
          </a:solidFill>
          <a:ln w="9525">
            <a:noFill/>
            <a:round/>
            <a:headEnd/>
            <a:tailEnd/>
          </a:ln>
        </p:spPr>
        <p:txBody>
          <a:bodyPr>
            <a:prstTxWarp prst="textNoShape">
              <a:avLst/>
            </a:prstTxWarp>
          </a:bodyPr>
          <a:lstStyle/>
          <a:p>
            <a:endParaRPr lang="en-US"/>
          </a:p>
        </p:txBody>
      </p:sp>
      <p:sp>
        <p:nvSpPr>
          <p:cNvPr id="17425" name="Freeform 420"/>
          <p:cNvSpPr>
            <a:spLocks/>
          </p:cNvSpPr>
          <p:nvPr/>
        </p:nvSpPr>
        <p:spPr bwMode="auto">
          <a:xfrm>
            <a:off x="2422525" y="5080000"/>
            <a:ext cx="80963" cy="77788"/>
          </a:xfrm>
          <a:custGeom>
            <a:avLst/>
            <a:gdLst>
              <a:gd name="T0" fmla="*/ 2147483647 w 51"/>
              <a:gd name="T1" fmla="*/ 2147483647 h 49"/>
              <a:gd name="T2" fmla="*/ 2147483647 w 51"/>
              <a:gd name="T3" fmla="*/ 2147483647 h 49"/>
              <a:gd name="T4" fmla="*/ 2147483647 w 51"/>
              <a:gd name="T5" fmla="*/ 2147483647 h 49"/>
              <a:gd name="T6" fmla="*/ 2147483647 w 51"/>
              <a:gd name="T7" fmla="*/ 2147483647 h 49"/>
              <a:gd name="T8" fmla="*/ 2147483647 w 51"/>
              <a:gd name="T9" fmla="*/ 2147483647 h 49"/>
              <a:gd name="T10" fmla="*/ 2147483647 w 51"/>
              <a:gd name="T11" fmla="*/ 2147483647 h 49"/>
              <a:gd name="T12" fmla="*/ 2147483647 w 51"/>
              <a:gd name="T13" fmla="*/ 2147483647 h 49"/>
              <a:gd name="T14" fmla="*/ 2147483647 w 51"/>
              <a:gd name="T15" fmla="*/ 2147483647 h 49"/>
              <a:gd name="T16" fmla="*/ 2147483647 w 51"/>
              <a:gd name="T17" fmla="*/ 2147483647 h 49"/>
              <a:gd name="T18" fmla="*/ 2147483647 w 51"/>
              <a:gd name="T19" fmla="*/ 2147483647 h 49"/>
              <a:gd name="T20" fmla="*/ 2147483647 w 51"/>
              <a:gd name="T21" fmla="*/ 2147483647 h 49"/>
              <a:gd name="T22" fmla="*/ 2147483647 w 51"/>
              <a:gd name="T23" fmla="*/ 2147483647 h 49"/>
              <a:gd name="T24" fmla="*/ 2147483647 w 51"/>
              <a:gd name="T25" fmla="*/ 2147483647 h 49"/>
              <a:gd name="T26" fmla="*/ 2147483647 w 51"/>
              <a:gd name="T27" fmla="*/ 2147483647 h 49"/>
              <a:gd name="T28" fmla="*/ 2147483647 w 51"/>
              <a:gd name="T29" fmla="*/ 2147483647 h 49"/>
              <a:gd name="T30" fmla="*/ 2147483647 w 51"/>
              <a:gd name="T31" fmla="*/ 2147483647 h 49"/>
              <a:gd name="T32" fmla="*/ 2147483647 w 51"/>
              <a:gd name="T33" fmla="*/ 2147483647 h 49"/>
              <a:gd name="T34" fmla="*/ 2147483647 w 51"/>
              <a:gd name="T35" fmla="*/ 2147483647 h 49"/>
              <a:gd name="T36" fmla="*/ 2147483647 w 51"/>
              <a:gd name="T37" fmla="*/ 2147483647 h 49"/>
              <a:gd name="T38" fmla="*/ 2147483647 w 51"/>
              <a:gd name="T39" fmla="*/ 2147483647 h 49"/>
              <a:gd name="T40" fmla="*/ 2147483647 w 51"/>
              <a:gd name="T41" fmla="*/ 2147483647 h 49"/>
              <a:gd name="T42" fmla="*/ 2147483647 w 51"/>
              <a:gd name="T43" fmla="*/ 2147483647 h 49"/>
              <a:gd name="T44" fmla="*/ 2147483647 w 51"/>
              <a:gd name="T45" fmla="*/ 2147483647 h 49"/>
              <a:gd name="T46" fmla="*/ 2147483647 w 51"/>
              <a:gd name="T47" fmla="*/ 2147483647 h 49"/>
              <a:gd name="T48" fmla="*/ 2147483647 w 51"/>
              <a:gd name="T49" fmla="*/ 2147483647 h 49"/>
              <a:gd name="T50" fmla="*/ 2147483647 w 51"/>
              <a:gd name="T51" fmla="*/ 2147483647 h 49"/>
              <a:gd name="T52" fmla="*/ 2147483647 w 51"/>
              <a:gd name="T53" fmla="*/ 2147483647 h 49"/>
              <a:gd name="T54" fmla="*/ 2147483647 w 51"/>
              <a:gd name="T55" fmla="*/ 2147483647 h 49"/>
              <a:gd name="T56" fmla="*/ 2147483647 w 51"/>
              <a:gd name="T57" fmla="*/ 2147483647 h 49"/>
              <a:gd name="T58" fmla="*/ 2147483647 w 51"/>
              <a:gd name="T59" fmla="*/ 2147483647 h 49"/>
              <a:gd name="T60" fmla="*/ 2147483647 w 51"/>
              <a:gd name="T61" fmla="*/ 2147483647 h 49"/>
              <a:gd name="T62" fmla="*/ 2147483647 w 51"/>
              <a:gd name="T63" fmla="*/ 2147483647 h 49"/>
              <a:gd name="T64" fmla="*/ 2147483647 w 51"/>
              <a:gd name="T65" fmla="*/ 2147483647 h 49"/>
              <a:gd name="T66" fmla="*/ 2147483647 w 51"/>
              <a:gd name="T67" fmla="*/ 2147483647 h 49"/>
              <a:gd name="T68" fmla="*/ 2147483647 w 51"/>
              <a:gd name="T69" fmla="*/ 2147483647 h 49"/>
              <a:gd name="T70" fmla="*/ 2147483647 w 51"/>
              <a:gd name="T71" fmla="*/ 2147483647 h 49"/>
              <a:gd name="T72" fmla="*/ 2147483647 w 51"/>
              <a:gd name="T73" fmla="*/ 2147483647 h 49"/>
              <a:gd name="T74" fmla="*/ 2147483647 w 51"/>
              <a:gd name="T75" fmla="*/ 0 h 49"/>
              <a:gd name="T76" fmla="*/ 2147483647 w 51"/>
              <a:gd name="T77" fmla="*/ 2147483647 h 49"/>
              <a:gd name="T78" fmla="*/ 2147483647 w 51"/>
              <a:gd name="T79" fmla="*/ 2147483647 h 49"/>
              <a:gd name="T80" fmla="*/ 2147483647 w 51"/>
              <a:gd name="T81" fmla="*/ 2147483647 h 49"/>
              <a:gd name="T82" fmla="*/ 2147483647 w 51"/>
              <a:gd name="T83" fmla="*/ 2147483647 h 49"/>
              <a:gd name="T84" fmla="*/ 2147483647 w 51"/>
              <a:gd name="T85" fmla="*/ 2147483647 h 49"/>
              <a:gd name="T86" fmla="*/ 2147483647 w 51"/>
              <a:gd name="T87" fmla="*/ 2147483647 h 49"/>
              <a:gd name="T88" fmla="*/ 2147483647 w 51"/>
              <a:gd name="T89" fmla="*/ 2147483647 h 49"/>
              <a:gd name="T90" fmla="*/ 2147483647 w 51"/>
              <a:gd name="T91" fmla="*/ 2147483647 h 49"/>
              <a:gd name="T92" fmla="*/ 2147483647 w 51"/>
              <a:gd name="T93" fmla="*/ 2147483647 h 49"/>
              <a:gd name="T94" fmla="*/ 2147483647 w 51"/>
              <a:gd name="T95" fmla="*/ 2147483647 h 49"/>
              <a:gd name="T96" fmla="*/ 2147483647 w 51"/>
              <a:gd name="T97" fmla="*/ 2147483647 h 49"/>
              <a:gd name="T98" fmla="*/ 2147483647 w 51"/>
              <a:gd name="T99" fmla="*/ 2147483647 h 49"/>
              <a:gd name="T100" fmla="*/ 2147483647 w 51"/>
              <a:gd name="T101" fmla="*/ 2147483647 h 49"/>
              <a:gd name="T102" fmla="*/ 2147483647 w 51"/>
              <a:gd name="T103" fmla="*/ 2147483647 h 49"/>
              <a:gd name="T104" fmla="*/ 2147483647 w 51"/>
              <a:gd name="T105" fmla="*/ 2147483647 h 49"/>
              <a:gd name="T106" fmla="*/ 2147483647 w 51"/>
              <a:gd name="T107" fmla="*/ 2147483647 h 49"/>
              <a:gd name="T108" fmla="*/ 2147483647 w 51"/>
              <a:gd name="T109" fmla="*/ 2147483647 h 49"/>
              <a:gd name="T110" fmla="*/ 2147483647 w 51"/>
              <a:gd name="T111" fmla="*/ 2147483647 h 49"/>
              <a:gd name="T112" fmla="*/ 2147483647 w 51"/>
              <a:gd name="T113" fmla="*/ 2147483647 h 49"/>
              <a:gd name="T114" fmla="*/ 2147483647 w 51"/>
              <a:gd name="T115" fmla="*/ 2147483647 h 49"/>
              <a:gd name="T116" fmla="*/ 2147483647 w 51"/>
              <a:gd name="T117" fmla="*/ 2147483647 h 49"/>
              <a:gd name="T118" fmla="*/ 0 w 51"/>
              <a:gd name="T119" fmla="*/ 2147483647 h 4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1"/>
              <a:gd name="T181" fmla="*/ 0 h 49"/>
              <a:gd name="T182" fmla="*/ 51 w 51"/>
              <a:gd name="T183" fmla="*/ 49 h 4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1" h="49">
                <a:moveTo>
                  <a:pt x="27" y="6"/>
                </a:moveTo>
                <a:lnTo>
                  <a:pt x="25" y="6"/>
                </a:lnTo>
                <a:lnTo>
                  <a:pt x="23" y="6"/>
                </a:lnTo>
                <a:lnTo>
                  <a:pt x="21" y="6"/>
                </a:lnTo>
                <a:lnTo>
                  <a:pt x="19" y="7"/>
                </a:lnTo>
                <a:lnTo>
                  <a:pt x="18" y="8"/>
                </a:lnTo>
                <a:lnTo>
                  <a:pt x="16" y="9"/>
                </a:lnTo>
                <a:lnTo>
                  <a:pt x="14" y="10"/>
                </a:lnTo>
                <a:lnTo>
                  <a:pt x="13" y="12"/>
                </a:lnTo>
                <a:lnTo>
                  <a:pt x="11" y="13"/>
                </a:lnTo>
                <a:lnTo>
                  <a:pt x="10" y="15"/>
                </a:lnTo>
                <a:lnTo>
                  <a:pt x="9" y="17"/>
                </a:lnTo>
                <a:lnTo>
                  <a:pt x="8" y="19"/>
                </a:lnTo>
                <a:lnTo>
                  <a:pt x="8" y="21"/>
                </a:lnTo>
                <a:lnTo>
                  <a:pt x="7" y="23"/>
                </a:lnTo>
                <a:lnTo>
                  <a:pt x="7" y="25"/>
                </a:lnTo>
                <a:lnTo>
                  <a:pt x="7" y="27"/>
                </a:lnTo>
                <a:lnTo>
                  <a:pt x="7" y="29"/>
                </a:lnTo>
                <a:lnTo>
                  <a:pt x="7" y="31"/>
                </a:lnTo>
                <a:lnTo>
                  <a:pt x="8" y="32"/>
                </a:lnTo>
                <a:lnTo>
                  <a:pt x="8" y="34"/>
                </a:lnTo>
                <a:lnTo>
                  <a:pt x="9" y="35"/>
                </a:lnTo>
                <a:lnTo>
                  <a:pt x="10" y="37"/>
                </a:lnTo>
                <a:lnTo>
                  <a:pt x="11" y="38"/>
                </a:lnTo>
                <a:lnTo>
                  <a:pt x="12" y="39"/>
                </a:lnTo>
                <a:lnTo>
                  <a:pt x="13" y="40"/>
                </a:lnTo>
                <a:lnTo>
                  <a:pt x="14" y="41"/>
                </a:lnTo>
                <a:lnTo>
                  <a:pt x="16" y="42"/>
                </a:lnTo>
                <a:lnTo>
                  <a:pt x="17" y="43"/>
                </a:lnTo>
                <a:lnTo>
                  <a:pt x="19" y="43"/>
                </a:lnTo>
                <a:lnTo>
                  <a:pt x="20" y="44"/>
                </a:lnTo>
                <a:lnTo>
                  <a:pt x="22" y="44"/>
                </a:lnTo>
                <a:lnTo>
                  <a:pt x="24" y="44"/>
                </a:lnTo>
                <a:lnTo>
                  <a:pt x="26" y="44"/>
                </a:lnTo>
                <a:lnTo>
                  <a:pt x="27" y="44"/>
                </a:lnTo>
                <a:lnTo>
                  <a:pt x="28" y="43"/>
                </a:lnTo>
                <a:lnTo>
                  <a:pt x="29" y="43"/>
                </a:lnTo>
                <a:lnTo>
                  <a:pt x="30" y="43"/>
                </a:lnTo>
                <a:lnTo>
                  <a:pt x="31" y="43"/>
                </a:lnTo>
                <a:lnTo>
                  <a:pt x="32" y="42"/>
                </a:lnTo>
                <a:lnTo>
                  <a:pt x="33" y="42"/>
                </a:lnTo>
                <a:lnTo>
                  <a:pt x="34" y="41"/>
                </a:lnTo>
                <a:lnTo>
                  <a:pt x="35" y="41"/>
                </a:lnTo>
                <a:lnTo>
                  <a:pt x="35" y="40"/>
                </a:lnTo>
                <a:lnTo>
                  <a:pt x="36" y="40"/>
                </a:lnTo>
                <a:lnTo>
                  <a:pt x="37" y="39"/>
                </a:lnTo>
                <a:lnTo>
                  <a:pt x="38" y="39"/>
                </a:lnTo>
                <a:lnTo>
                  <a:pt x="39" y="38"/>
                </a:lnTo>
                <a:lnTo>
                  <a:pt x="39" y="37"/>
                </a:lnTo>
                <a:lnTo>
                  <a:pt x="40" y="36"/>
                </a:lnTo>
                <a:lnTo>
                  <a:pt x="41" y="35"/>
                </a:lnTo>
                <a:lnTo>
                  <a:pt x="41" y="34"/>
                </a:lnTo>
                <a:lnTo>
                  <a:pt x="42" y="33"/>
                </a:lnTo>
                <a:lnTo>
                  <a:pt x="43" y="32"/>
                </a:lnTo>
                <a:lnTo>
                  <a:pt x="43" y="31"/>
                </a:lnTo>
                <a:lnTo>
                  <a:pt x="43" y="30"/>
                </a:lnTo>
                <a:lnTo>
                  <a:pt x="44" y="28"/>
                </a:lnTo>
                <a:lnTo>
                  <a:pt x="44" y="27"/>
                </a:lnTo>
                <a:lnTo>
                  <a:pt x="44" y="26"/>
                </a:lnTo>
                <a:lnTo>
                  <a:pt x="44" y="25"/>
                </a:lnTo>
                <a:lnTo>
                  <a:pt x="44" y="24"/>
                </a:lnTo>
                <a:lnTo>
                  <a:pt x="44" y="23"/>
                </a:lnTo>
                <a:lnTo>
                  <a:pt x="44" y="21"/>
                </a:lnTo>
                <a:lnTo>
                  <a:pt x="44" y="19"/>
                </a:lnTo>
                <a:lnTo>
                  <a:pt x="44" y="17"/>
                </a:lnTo>
                <a:lnTo>
                  <a:pt x="43" y="16"/>
                </a:lnTo>
                <a:lnTo>
                  <a:pt x="43" y="14"/>
                </a:lnTo>
                <a:lnTo>
                  <a:pt x="42" y="13"/>
                </a:lnTo>
                <a:lnTo>
                  <a:pt x="41" y="11"/>
                </a:lnTo>
                <a:lnTo>
                  <a:pt x="40" y="10"/>
                </a:lnTo>
                <a:lnTo>
                  <a:pt x="39" y="9"/>
                </a:lnTo>
                <a:lnTo>
                  <a:pt x="37" y="8"/>
                </a:lnTo>
                <a:lnTo>
                  <a:pt x="36" y="7"/>
                </a:lnTo>
                <a:lnTo>
                  <a:pt x="34" y="7"/>
                </a:lnTo>
                <a:lnTo>
                  <a:pt x="32" y="6"/>
                </a:lnTo>
                <a:lnTo>
                  <a:pt x="31" y="6"/>
                </a:lnTo>
                <a:lnTo>
                  <a:pt x="29" y="6"/>
                </a:lnTo>
                <a:lnTo>
                  <a:pt x="27" y="6"/>
                </a:lnTo>
                <a:lnTo>
                  <a:pt x="0" y="27"/>
                </a:lnTo>
                <a:lnTo>
                  <a:pt x="1" y="25"/>
                </a:lnTo>
                <a:lnTo>
                  <a:pt x="1" y="24"/>
                </a:lnTo>
                <a:lnTo>
                  <a:pt x="1" y="22"/>
                </a:lnTo>
                <a:lnTo>
                  <a:pt x="1" y="21"/>
                </a:lnTo>
                <a:lnTo>
                  <a:pt x="2" y="19"/>
                </a:lnTo>
                <a:lnTo>
                  <a:pt x="2" y="18"/>
                </a:lnTo>
                <a:lnTo>
                  <a:pt x="2" y="17"/>
                </a:lnTo>
                <a:lnTo>
                  <a:pt x="3" y="15"/>
                </a:lnTo>
                <a:lnTo>
                  <a:pt x="4" y="14"/>
                </a:lnTo>
                <a:lnTo>
                  <a:pt x="4" y="13"/>
                </a:lnTo>
                <a:lnTo>
                  <a:pt x="5" y="12"/>
                </a:lnTo>
                <a:lnTo>
                  <a:pt x="6" y="11"/>
                </a:lnTo>
                <a:lnTo>
                  <a:pt x="7" y="10"/>
                </a:lnTo>
                <a:lnTo>
                  <a:pt x="8" y="9"/>
                </a:lnTo>
                <a:lnTo>
                  <a:pt x="9" y="8"/>
                </a:lnTo>
                <a:lnTo>
                  <a:pt x="10" y="7"/>
                </a:lnTo>
                <a:lnTo>
                  <a:pt x="11" y="6"/>
                </a:lnTo>
                <a:lnTo>
                  <a:pt x="12" y="5"/>
                </a:lnTo>
                <a:lnTo>
                  <a:pt x="13" y="5"/>
                </a:lnTo>
                <a:lnTo>
                  <a:pt x="14" y="4"/>
                </a:lnTo>
                <a:lnTo>
                  <a:pt x="15" y="3"/>
                </a:lnTo>
                <a:lnTo>
                  <a:pt x="16" y="3"/>
                </a:lnTo>
                <a:lnTo>
                  <a:pt x="17" y="2"/>
                </a:lnTo>
                <a:lnTo>
                  <a:pt x="18" y="2"/>
                </a:lnTo>
                <a:lnTo>
                  <a:pt x="19" y="2"/>
                </a:lnTo>
                <a:lnTo>
                  <a:pt x="20" y="1"/>
                </a:lnTo>
                <a:lnTo>
                  <a:pt x="22" y="1"/>
                </a:lnTo>
                <a:lnTo>
                  <a:pt x="23" y="1"/>
                </a:lnTo>
                <a:lnTo>
                  <a:pt x="24" y="1"/>
                </a:lnTo>
                <a:lnTo>
                  <a:pt x="25" y="1"/>
                </a:lnTo>
                <a:lnTo>
                  <a:pt x="26" y="0"/>
                </a:lnTo>
                <a:lnTo>
                  <a:pt x="28" y="0"/>
                </a:lnTo>
                <a:lnTo>
                  <a:pt x="30" y="1"/>
                </a:lnTo>
                <a:lnTo>
                  <a:pt x="32" y="1"/>
                </a:lnTo>
                <a:lnTo>
                  <a:pt x="35" y="1"/>
                </a:lnTo>
                <a:lnTo>
                  <a:pt x="37" y="2"/>
                </a:lnTo>
                <a:lnTo>
                  <a:pt x="39" y="3"/>
                </a:lnTo>
                <a:lnTo>
                  <a:pt x="41" y="4"/>
                </a:lnTo>
                <a:lnTo>
                  <a:pt x="43" y="5"/>
                </a:lnTo>
                <a:lnTo>
                  <a:pt x="44" y="7"/>
                </a:lnTo>
                <a:lnTo>
                  <a:pt x="46" y="8"/>
                </a:lnTo>
                <a:lnTo>
                  <a:pt x="47" y="10"/>
                </a:lnTo>
                <a:lnTo>
                  <a:pt x="48" y="12"/>
                </a:lnTo>
                <a:lnTo>
                  <a:pt x="49" y="14"/>
                </a:lnTo>
                <a:lnTo>
                  <a:pt x="50" y="16"/>
                </a:lnTo>
                <a:lnTo>
                  <a:pt x="51" y="18"/>
                </a:lnTo>
                <a:lnTo>
                  <a:pt x="51" y="20"/>
                </a:lnTo>
                <a:lnTo>
                  <a:pt x="51" y="23"/>
                </a:lnTo>
                <a:lnTo>
                  <a:pt x="51" y="24"/>
                </a:lnTo>
                <a:lnTo>
                  <a:pt x="51" y="25"/>
                </a:lnTo>
                <a:lnTo>
                  <a:pt x="51" y="27"/>
                </a:lnTo>
                <a:lnTo>
                  <a:pt x="51" y="28"/>
                </a:lnTo>
                <a:lnTo>
                  <a:pt x="50" y="29"/>
                </a:lnTo>
                <a:lnTo>
                  <a:pt x="50" y="30"/>
                </a:lnTo>
                <a:lnTo>
                  <a:pt x="50" y="32"/>
                </a:lnTo>
                <a:lnTo>
                  <a:pt x="49" y="33"/>
                </a:lnTo>
                <a:lnTo>
                  <a:pt x="48" y="34"/>
                </a:lnTo>
                <a:lnTo>
                  <a:pt x="48" y="35"/>
                </a:lnTo>
                <a:lnTo>
                  <a:pt x="47" y="36"/>
                </a:lnTo>
                <a:lnTo>
                  <a:pt x="46" y="38"/>
                </a:lnTo>
                <a:lnTo>
                  <a:pt x="46" y="39"/>
                </a:lnTo>
                <a:lnTo>
                  <a:pt x="45" y="40"/>
                </a:lnTo>
                <a:lnTo>
                  <a:pt x="44" y="41"/>
                </a:lnTo>
                <a:lnTo>
                  <a:pt x="43" y="42"/>
                </a:lnTo>
                <a:lnTo>
                  <a:pt x="42" y="42"/>
                </a:lnTo>
                <a:lnTo>
                  <a:pt x="41" y="43"/>
                </a:lnTo>
                <a:lnTo>
                  <a:pt x="40" y="44"/>
                </a:lnTo>
                <a:lnTo>
                  <a:pt x="39" y="45"/>
                </a:lnTo>
                <a:lnTo>
                  <a:pt x="38" y="45"/>
                </a:lnTo>
                <a:lnTo>
                  <a:pt x="37" y="46"/>
                </a:lnTo>
                <a:lnTo>
                  <a:pt x="35" y="47"/>
                </a:lnTo>
                <a:lnTo>
                  <a:pt x="34" y="47"/>
                </a:lnTo>
                <a:lnTo>
                  <a:pt x="33" y="48"/>
                </a:lnTo>
                <a:lnTo>
                  <a:pt x="32" y="48"/>
                </a:lnTo>
                <a:lnTo>
                  <a:pt x="30" y="48"/>
                </a:lnTo>
                <a:lnTo>
                  <a:pt x="29" y="48"/>
                </a:lnTo>
                <a:lnTo>
                  <a:pt x="28" y="49"/>
                </a:lnTo>
                <a:lnTo>
                  <a:pt x="26" y="49"/>
                </a:lnTo>
                <a:lnTo>
                  <a:pt x="25" y="49"/>
                </a:lnTo>
                <a:lnTo>
                  <a:pt x="23" y="49"/>
                </a:lnTo>
                <a:lnTo>
                  <a:pt x="21" y="49"/>
                </a:lnTo>
                <a:lnTo>
                  <a:pt x="19" y="49"/>
                </a:lnTo>
                <a:lnTo>
                  <a:pt x="16" y="48"/>
                </a:lnTo>
                <a:lnTo>
                  <a:pt x="14" y="47"/>
                </a:lnTo>
                <a:lnTo>
                  <a:pt x="12" y="47"/>
                </a:lnTo>
                <a:lnTo>
                  <a:pt x="11" y="45"/>
                </a:lnTo>
                <a:lnTo>
                  <a:pt x="9" y="44"/>
                </a:lnTo>
                <a:lnTo>
                  <a:pt x="7" y="43"/>
                </a:lnTo>
                <a:lnTo>
                  <a:pt x="6" y="41"/>
                </a:lnTo>
                <a:lnTo>
                  <a:pt x="4" y="39"/>
                </a:lnTo>
                <a:lnTo>
                  <a:pt x="3" y="37"/>
                </a:lnTo>
                <a:lnTo>
                  <a:pt x="2" y="36"/>
                </a:lnTo>
                <a:lnTo>
                  <a:pt x="2" y="34"/>
                </a:lnTo>
                <a:lnTo>
                  <a:pt x="1" y="31"/>
                </a:lnTo>
                <a:lnTo>
                  <a:pt x="1" y="29"/>
                </a:lnTo>
                <a:lnTo>
                  <a:pt x="0" y="27"/>
                </a:lnTo>
                <a:lnTo>
                  <a:pt x="27" y="6"/>
                </a:lnTo>
                <a:close/>
              </a:path>
            </a:pathLst>
          </a:custGeom>
          <a:solidFill>
            <a:srgbClr val="1F1A17"/>
          </a:solidFill>
          <a:ln w="9525">
            <a:noFill/>
            <a:round/>
            <a:headEnd/>
            <a:tailEnd/>
          </a:ln>
        </p:spPr>
        <p:txBody>
          <a:bodyPr>
            <a:prstTxWarp prst="textNoShape">
              <a:avLst/>
            </a:prstTxWarp>
          </a:bodyPr>
          <a:lstStyle/>
          <a:p>
            <a:endParaRPr lang="en-US"/>
          </a:p>
        </p:txBody>
      </p:sp>
      <p:sp>
        <p:nvSpPr>
          <p:cNvPr id="17426" name="Freeform 421"/>
          <p:cNvSpPr>
            <a:spLocks/>
          </p:cNvSpPr>
          <p:nvPr/>
        </p:nvSpPr>
        <p:spPr bwMode="auto">
          <a:xfrm>
            <a:off x="2513013" y="5057775"/>
            <a:ext cx="42862" cy="98425"/>
          </a:xfrm>
          <a:custGeom>
            <a:avLst/>
            <a:gdLst>
              <a:gd name="T0" fmla="*/ 2147483647 w 27"/>
              <a:gd name="T1" fmla="*/ 2147483647 h 62"/>
              <a:gd name="T2" fmla="*/ 0 w 27"/>
              <a:gd name="T3" fmla="*/ 2147483647 h 62"/>
              <a:gd name="T4" fmla="*/ 2147483647 w 27"/>
              <a:gd name="T5" fmla="*/ 2147483647 h 62"/>
              <a:gd name="T6" fmla="*/ 2147483647 w 27"/>
              <a:gd name="T7" fmla="*/ 2147483647 h 62"/>
              <a:gd name="T8" fmla="*/ 2147483647 w 27"/>
              <a:gd name="T9" fmla="*/ 2147483647 h 62"/>
              <a:gd name="T10" fmla="*/ 2147483647 w 27"/>
              <a:gd name="T11" fmla="*/ 2147483647 h 62"/>
              <a:gd name="T12" fmla="*/ 2147483647 w 27"/>
              <a:gd name="T13" fmla="*/ 2147483647 h 62"/>
              <a:gd name="T14" fmla="*/ 2147483647 w 27"/>
              <a:gd name="T15" fmla="*/ 2147483647 h 62"/>
              <a:gd name="T16" fmla="*/ 2147483647 w 27"/>
              <a:gd name="T17" fmla="*/ 2147483647 h 62"/>
              <a:gd name="T18" fmla="*/ 2147483647 w 27"/>
              <a:gd name="T19" fmla="*/ 2147483647 h 62"/>
              <a:gd name="T20" fmla="*/ 2147483647 w 27"/>
              <a:gd name="T21" fmla="*/ 2147483647 h 62"/>
              <a:gd name="T22" fmla="*/ 2147483647 w 27"/>
              <a:gd name="T23" fmla="*/ 2147483647 h 62"/>
              <a:gd name="T24" fmla="*/ 2147483647 w 27"/>
              <a:gd name="T25" fmla="*/ 2147483647 h 62"/>
              <a:gd name="T26" fmla="*/ 2147483647 w 27"/>
              <a:gd name="T27" fmla="*/ 2147483647 h 62"/>
              <a:gd name="T28" fmla="*/ 2147483647 w 27"/>
              <a:gd name="T29" fmla="*/ 2147483647 h 62"/>
              <a:gd name="T30" fmla="*/ 2147483647 w 27"/>
              <a:gd name="T31" fmla="*/ 2147483647 h 62"/>
              <a:gd name="T32" fmla="*/ 2147483647 w 27"/>
              <a:gd name="T33" fmla="*/ 2147483647 h 62"/>
              <a:gd name="T34" fmla="*/ 2147483647 w 27"/>
              <a:gd name="T35" fmla="*/ 0 h 62"/>
              <a:gd name="T36" fmla="*/ 2147483647 w 27"/>
              <a:gd name="T37" fmla="*/ 0 h 62"/>
              <a:gd name="T38" fmla="*/ 2147483647 w 27"/>
              <a:gd name="T39" fmla="*/ 0 h 62"/>
              <a:gd name="T40" fmla="*/ 2147483647 w 27"/>
              <a:gd name="T41" fmla="*/ 0 h 62"/>
              <a:gd name="T42" fmla="*/ 2147483647 w 27"/>
              <a:gd name="T43" fmla="*/ 2147483647 h 62"/>
              <a:gd name="T44" fmla="*/ 2147483647 w 27"/>
              <a:gd name="T45" fmla="*/ 2147483647 h 62"/>
              <a:gd name="T46" fmla="*/ 2147483647 w 27"/>
              <a:gd name="T47" fmla="*/ 2147483647 h 62"/>
              <a:gd name="T48" fmla="*/ 2147483647 w 27"/>
              <a:gd name="T49" fmla="*/ 2147483647 h 62"/>
              <a:gd name="T50" fmla="*/ 2147483647 w 27"/>
              <a:gd name="T51" fmla="*/ 2147483647 h 62"/>
              <a:gd name="T52" fmla="*/ 2147483647 w 27"/>
              <a:gd name="T53" fmla="*/ 2147483647 h 62"/>
              <a:gd name="T54" fmla="*/ 2147483647 w 27"/>
              <a:gd name="T55" fmla="*/ 2147483647 h 62"/>
              <a:gd name="T56" fmla="*/ 2147483647 w 27"/>
              <a:gd name="T57" fmla="*/ 2147483647 h 62"/>
              <a:gd name="T58" fmla="*/ 2147483647 w 27"/>
              <a:gd name="T59" fmla="*/ 2147483647 h 62"/>
              <a:gd name="T60" fmla="*/ 2147483647 w 27"/>
              <a:gd name="T61" fmla="*/ 2147483647 h 62"/>
              <a:gd name="T62" fmla="*/ 2147483647 w 27"/>
              <a:gd name="T63" fmla="*/ 2147483647 h 62"/>
              <a:gd name="T64" fmla="*/ 2147483647 w 27"/>
              <a:gd name="T65" fmla="*/ 2147483647 h 62"/>
              <a:gd name="T66" fmla="*/ 2147483647 w 27"/>
              <a:gd name="T67" fmla="*/ 2147483647 h 62"/>
              <a:gd name="T68" fmla="*/ 2147483647 w 27"/>
              <a:gd name="T69" fmla="*/ 2147483647 h 62"/>
              <a:gd name="T70" fmla="*/ 2147483647 w 27"/>
              <a:gd name="T71" fmla="*/ 2147483647 h 62"/>
              <a:gd name="T72" fmla="*/ 2147483647 w 27"/>
              <a:gd name="T73" fmla="*/ 2147483647 h 62"/>
              <a:gd name="T74" fmla="*/ 2147483647 w 27"/>
              <a:gd name="T75" fmla="*/ 2147483647 h 62"/>
              <a:gd name="T76" fmla="*/ 2147483647 w 27"/>
              <a:gd name="T77" fmla="*/ 2147483647 h 62"/>
              <a:gd name="T78" fmla="*/ 2147483647 w 27"/>
              <a:gd name="T79" fmla="*/ 2147483647 h 62"/>
              <a:gd name="T80" fmla="*/ 2147483647 w 27"/>
              <a:gd name="T81" fmla="*/ 2147483647 h 62"/>
              <a:gd name="T82" fmla="*/ 2147483647 w 27"/>
              <a:gd name="T83" fmla="*/ 2147483647 h 62"/>
              <a:gd name="T84" fmla="*/ 2147483647 w 27"/>
              <a:gd name="T85" fmla="*/ 2147483647 h 62"/>
              <a:gd name="T86" fmla="*/ 0 w 27"/>
              <a:gd name="T87" fmla="*/ 2147483647 h 62"/>
              <a:gd name="T88" fmla="*/ 2147483647 w 27"/>
              <a:gd name="T89" fmla="*/ 2147483647 h 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7"/>
              <a:gd name="T136" fmla="*/ 0 h 62"/>
              <a:gd name="T137" fmla="*/ 27 w 27"/>
              <a:gd name="T138" fmla="*/ 62 h 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7" h="62">
                <a:moveTo>
                  <a:pt x="8" y="21"/>
                </a:moveTo>
                <a:lnTo>
                  <a:pt x="0" y="21"/>
                </a:lnTo>
                <a:lnTo>
                  <a:pt x="2" y="16"/>
                </a:lnTo>
                <a:lnTo>
                  <a:pt x="9" y="16"/>
                </a:lnTo>
                <a:lnTo>
                  <a:pt x="10" y="14"/>
                </a:lnTo>
                <a:lnTo>
                  <a:pt x="10" y="12"/>
                </a:lnTo>
                <a:lnTo>
                  <a:pt x="10" y="10"/>
                </a:lnTo>
                <a:lnTo>
                  <a:pt x="11" y="9"/>
                </a:lnTo>
                <a:lnTo>
                  <a:pt x="12" y="8"/>
                </a:lnTo>
                <a:lnTo>
                  <a:pt x="13" y="6"/>
                </a:lnTo>
                <a:lnTo>
                  <a:pt x="13" y="5"/>
                </a:lnTo>
                <a:lnTo>
                  <a:pt x="14" y="4"/>
                </a:lnTo>
                <a:lnTo>
                  <a:pt x="16" y="3"/>
                </a:lnTo>
                <a:lnTo>
                  <a:pt x="17" y="2"/>
                </a:lnTo>
                <a:lnTo>
                  <a:pt x="18" y="2"/>
                </a:lnTo>
                <a:lnTo>
                  <a:pt x="19" y="1"/>
                </a:lnTo>
                <a:lnTo>
                  <a:pt x="21" y="1"/>
                </a:lnTo>
                <a:lnTo>
                  <a:pt x="22" y="0"/>
                </a:lnTo>
                <a:lnTo>
                  <a:pt x="24" y="0"/>
                </a:lnTo>
                <a:lnTo>
                  <a:pt x="26" y="0"/>
                </a:lnTo>
                <a:lnTo>
                  <a:pt x="27" y="0"/>
                </a:lnTo>
                <a:lnTo>
                  <a:pt x="26" y="5"/>
                </a:lnTo>
                <a:lnTo>
                  <a:pt x="25" y="5"/>
                </a:lnTo>
                <a:lnTo>
                  <a:pt x="24" y="5"/>
                </a:lnTo>
                <a:lnTo>
                  <a:pt x="23" y="5"/>
                </a:lnTo>
                <a:lnTo>
                  <a:pt x="22" y="5"/>
                </a:lnTo>
                <a:lnTo>
                  <a:pt x="21" y="6"/>
                </a:lnTo>
                <a:lnTo>
                  <a:pt x="20" y="6"/>
                </a:lnTo>
                <a:lnTo>
                  <a:pt x="20" y="7"/>
                </a:lnTo>
                <a:lnTo>
                  <a:pt x="19" y="7"/>
                </a:lnTo>
                <a:lnTo>
                  <a:pt x="18" y="8"/>
                </a:lnTo>
                <a:lnTo>
                  <a:pt x="17" y="9"/>
                </a:lnTo>
                <a:lnTo>
                  <a:pt x="17" y="10"/>
                </a:lnTo>
                <a:lnTo>
                  <a:pt x="16" y="11"/>
                </a:lnTo>
                <a:lnTo>
                  <a:pt x="16" y="12"/>
                </a:lnTo>
                <a:lnTo>
                  <a:pt x="16" y="13"/>
                </a:lnTo>
                <a:lnTo>
                  <a:pt x="15" y="14"/>
                </a:lnTo>
                <a:lnTo>
                  <a:pt x="15" y="16"/>
                </a:lnTo>
                <a:lnTo>
                  <a:pt x="23" y="16"/>
                </a:lnTo>
                <a:lnTo>
                  <a:pt x="22" y="21"/>
                </a:lnTo>
                <a:lnTo>
                  <a:pt x="14" y="21"/>
                </a:lnTo>
                <a:lnTo>
                  <a:pt x="6" y="62"/>
                </a:lnTo>
                <a:lnTo>
                  <a:pt x="0" y="62"/>
                </a:lnTo>
                <a:lnTo>
                  <a:pt x="8" y="21"/>
                </a:lnTo>
                <a:close/>
              </a:path>
            </a:pathLst>
          </a:custGeom>
          <a:solidFill>
            <a:srgbClr val="1F1A17"/>
          </a:solidFill>
          <a:ln w="9525">
            <a:noFill/>
            <a:round/>
            <a:headEnd/>
            <a:tailEnd/>
          </a:ln>
        </p:spPr>
        <p:txBody>
          <a:bodyPr>
            <a:prstTxWarp prst="textNoShape">
              <a:avLst/>
            </a:prstTxWarp>
          </a:bodyPr>
          <a:lstStyle/>
          <a:p>
            <a:endParaRPr lang="en-US"/>
          </a:p>
        </p:txBody>
      </p:sp>
      <p:sp>
        <p:nvSpPr>
          <p:cNvPr id="17427" name="Freeform 422"/>
          <p:cNvSpPr>
            <a:spLocks/>
          </p:cNvSpPr>
          <p:nvPr/>
        </p:nvSpPr>
        <p:spPr bwMode="auto">
          <a:xfrm>
            <a:off x="2552700" y="5057775"/>
            <a:ext cx="42863" cy="98425"/>
          </a:xfrm>
          <a:custGeom>
            <a:avLst/>
            <a:gdLst>
              <a:gd name="T0" fmla="*/ 2147483647 w 27"/>
              <a:gd name="T1" fmla="*/ 2147483647 h 62"/>
              <a:gd name="T2" fmla="*/ 0 w 27"/>
              <a:gd name="T3" fmla="*/ 2147483647 h 62"/>
              <a:gd name="T4" fmla="*/ 2147483647 w 27"/>
              <a:gd name="T5" fmla="*/ 2147483647 h 62"/>
              <a:gd name="T6" fmla="*/ 2147483647 w 27"/>
              <a:gd name="T7" fmla="*/ 2147483647 h 62"/>
              <a:gd name="T8" fmla="*/ 2147483647 w 27"/>
              <a:gd name="T9" fmla="*/ 2147483647 h 62"/>
              <a:gd name="T10" fmla="*/ 2147483647 w 27"/>
              <a:gd name="T11" fmla="*/ 2147483647 h 62"/>
              <a:gd name="T12" fmla="*/ 2147483647 w 27"/>
              <a:gd name="T13" fmla="*/ 2147483647 h 62"/>
              <a:gd name="T14" fmla="*/ 2147483647 w 27"/>
              <a:gd name="T15" fmla="*/ 2147483647 h 62"/>
              <a:gd name="T16" fmla="*/ 2147483647 w 27"/>
              <a:gd name="T17" fmla="*/ 2147483647 h 62"/>
              <a:gd name="T18" fmla="*/ 2147483647 w 27"/>
              <a:gd name="T19" fmla="*/ 2147483647 h 62"/>
              <a:gd name="T20" fmla="*/ 2147483647 w 27"/>
              <a:gd name="T21" fmla="*/ 2147483647 h 62"/>
              <a:gd name="T22" fmla="*/ 2147483647 w 27"/>
              <a:gd name="T23" fmla="*/ 2147483647 h 62"/>
              <a:gd name="T24" fmla="*/ 2147483647 w 27"/>
              <a:gd name="T25" fmla="*/ 2147483647 h 62"/>
              <a:gd name="T26" fmla="*/ 2147483647 w 27"/>
              <a:gd name="T27" fmla="*/ 2147483647 h 62"/>
              <a:gd name="T28" fmla="*/ 2147483647 w 27"/>
              <a:gd name="T29" fmla="*/ 2147483647 h 62"/>
              <a:gd name="T30" fmla="*/ 2147483647 w 27"/>
              <a:gd name="T31" fmla="*/ 2147483647 h 62"/>
              <a:gd name="T32" fmla="*/ 2147483647 w 27"/>
              <a:gd name="T33" fmla="*/ 2147483647 h 62"/>
              <a:gd name="T34" fmla="*/ 2147483647 w 27"/>
              <a:gd name="T35" fmla="*/ 0 h 62"/>
              <a:gd name="T36" fmla="*/ 2147483647 w 27"/>
              <a:gd name="T37" fmla="*/ 0 h 62"/>
              <a:gd name="T38" fmla="*/ 2147483647 w 27"/>
              <a:gd name="T39" fmla="*/ 0 h 62"/>
              <a:gd name="T40" fmla="*/ 2147483647 w 27"/>
              <a:gd name="T41" fmla="*/ 0 h 62"/>
              <a:gd name="T42" fmla="*/ 2147483647 w 27"/>
              <a:gd name="T43" fmla="*/ 2147483647 h 62"/>
              <a:gd name="T44" fmla="*/ 2147483647 w 27"/>
              <a:gd name="T45" fmla="*/ 2147483647 h 62"/>
              <a:gd name="T46" fmla="*/ 2147483647 w 27"/>
              <a:gd name="T47" fmla="*/ 2147483647 h 62"/>
              <a:gd name="T48" fmla="*/ 2147483647 w 27"/>
              <a:gd name="T49" fmla="*/ 2147483647 h 62"/>
              <a:gd name="T50" fmla="*/ 2147483647 w 27"/>
              <a:gd name="T51" fmla="*/ 2147483647 h 62"/>
              <a:gd name="T52" fmla="*/ 2147483647 w 27"/>
              <a:gd name="T53" fmla="*/ 2147483647 h 62"/>
              <a:gd name="T54" fmla="*/ 2147483647 w 27"/>
              <a:gd name="T55" fmla="*/ 2147483647 h 62"/>
              <a:gd name="T56" fmla="*/ 2147483647 w 27"/>
              <a:gd name="T57" fmla="*/ 2147483647 h 62"/>
              <a:gd name="T58" fmla="*/ 2147483647 w 27"/>
              <a:gd name="T59" fmla="*/ 2147483647 h 62"/>
              <a:gd name="T60" fmla="*/ 2147483647 w 27"/>
              <a:gd name="T61" fmla="*/ 2147483647 h 62"/>
              <a:gd name="T62" fmla="*/ 2147483647 w 27"/>
              <a:gd name="T63" fmla="*/ 2147483647 h 62"/>
              <a:gd name="T64" fmla="*/ 2147483647 w 27"/>
              <a:gd name="T65" fmla="*/ 2147483647 h 62"/>
              <a:gd name="T66" fmla="*/ 2147483647 w 27"/>
              <a:gd name="T67" fmla="*/ 2147483647 h 62"/>
              <a:gd name="T68" fmla="*/ 2147483647 w 27"/>
              <a:gd name="T69" fmla="*/ 2147483647 h 62"/>
              <a:gd name="T70" fmla="*/ 2147483647 w 27"/>
              <a:gd name="T71" fmla="*/ 2147483647 h 62"/>
              <a:gd name="T72" fmla="*/ 2147483647 w 27"/>
              <a:gd name="T73" fmla="*/ 2147483647 h 62"/>
              <a:gd name="T74" fmla="*/ 2147483647 w 27"/>
              <a:gd name="T75" fmla="*/ 2147483647 h 62"/>
              <a:gd name="T76" fmla="*/ 2147483647 w 27"/>
              <a:gd name="T77" fmla="*/ 2147483647 h 62"/>
              <a:gd name="T78" fmla="*/ 2147483647 w 27"/>
              <a:gd name="T79" fmla="*/ 2147483647 h 62"/>
              <a:gd name="T80" fmla="*/ 2147483647 w 27"/>
              <a:gd name="T81" fmla="*/ 2147483647 h 62"/>
              <a:gd name="T82" fmla="*/ 2147483647 w 27"/>
              <a:gd name="T83" fmla="*/ 2147483647 h 62"/>
              <a:gd name="T84" fmla="*/ 2147483647 w 27"/>
              <a:gd name="T85" fmla="*/ 2147483647 h 62"/>
              <a:gd name="T86" fmla="*/ 0 w 27"/>
              <a:gd name="T87" fmla="*/ 2147483647 h 62"/>
              <a:gd name="T88" fmla="*/ 2147483647 w 27"/>
              <a:gd name="T89" fmla="*/ 2147483647 h 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7"/>
              <a:gd name="T136" fmla="*/ 0 h 62"/>
              <a:gd name="T137" fmla="*/ 27 w 27"/>
              <a:gd name="T138" fmla="*/ 62 h 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7" h="62">
                <a:moveTo>
                  <a:pt x="8" y="21"/>
                </a:moveTo>
                <a:lnTo>
                  <a:pt x="0" y="21"/>
                </a:lnTo>
                <a:lnTo>
                  <a:pt x="1" y="16"/>
                </a:lnTo>
                <a:lnTo>
                  <a:pt x="9" y="16"/>
                </a:lnTo>
                <a:lnTo>
                  <a:pt x="9" y="14"/>
                </a:lnTo>
                <a:lnTo>
                  <a:pt x="10" y="12"/>
                </a:lnTo>
                <a:lnTo>
                  <a:pt x="10" y="10"/>
                </a:lnTo>
                <a:lnTo>
                  <a:pt x="11" y="9"/>
                </a:lnTo>
                <a:lnTo>
                  <a:pt x="12" y="8"/>
                </a:lnTo>
                <a:lnTo>
                  <a:pt x="12" y="6"/>
                </a:lnTo>
                <a:lnTo>
                  <a:pt x="13" y="5"/>
                </a:lnTo>
                <a:lnTo>
                  <a:pt x="14" y="4"/>
                </a:lnTo>
                <a:lnTo>
                  <a:pt x="15" y="3"/>
                </a:lnTo>
                <a:lnTo>
                  <a:pt x="16" y="2"/>
                </a:lnTo>
                <a:lnTo>
                  <a:pt x="18" y="2"/>
                </a:lnTo>
                <a:lnTo>
                  <a:pt x="19" y="1"/>
                </a:lnTo>
                <a:lnTo>
                  <a:pt x="21" y="1"/>
                </a:lnTo>
                <a:lnTo>
                  <a:pt x="22" y="0"/>
                </a:lnTo>
                <a:lnTo>
                  <a:pt x="24" y="0"/>
                </a:lnTo>
                <a:lnTo>
                  <a:pt x="26" y="0"/>
                </a:lnTo>
                <a:lnTo>
                  <a:pt x="27" y="0"/>
                </a:lnTo>
                <a:lnTo>
                  <a:pt x="26" y="5"/>
                </a:lnTo>
                <a:lnTo>
                  <a:pt x="25" y="5"/>
                </a:lnTo>
                <a:lnTo>
                  <a:pt x="24" y="5"/>
                </a:lnTo>
                <a:lnTo>
                  <a:pt x="23" y="5"/>
                </a:lnTo>
                <a:lnTo>
                  <a:pt x="22" y="5"/>
                </a:lnTo>
                <a:lnTo>
                  <a:pt x="21" y="6"/>
                </a:lnTo>
                <a:lnTo>
                  <a:pt x="20" y="6"/>
                </a:lnTo>
                <a:lnTo>
                  <a:pt x="19" y="7"/>
                </a:lnTo>
                <a:lnTo>
                  <a:pt x="18" y="8"/>
                </a:lnTo>
                <a:lnTo>
                  <a:pt x="17" y="8"/>
                </a:lnTo>
                <a:lnTo>
                  <a:pt x="17" y="9"/>
                </a:lnTo>
                <a:lnTo>
                  <a:pt x="16" y="10"/>
                </a:lnTo>
                <a:lnTo>
                  <a:pt x="16" y="11"/>
                </a:lnTo>
                <a:lnTo>
                  <a:pt x="16" y="12"/>
                </a:lnTo>
                <a:lnTo>
                  <a:pt x="15" y="13"/>
                </a:lnTo>
                <a:lnTo>
                  <a:pt x="15" y="14"/>
                </a:lnTo>
                <a:lnTo>
                  <a:pt x="15" y="16"/>
                </a:lnTo>
                <a:lnTo>
                  <a:pt x="23" y="16"/>
                </a:lnTo>
                <a:lnTo>
                  <a:pt x="22" y="21"/>
                </a:lnTo>
                <a:lnTo>
                  <a:pt x="14" y="21"/>
                </a:lnTo>
                <a:lnTo>
                  <a:pt x="5" y="62"/>
                </a:lnTo>
                <a:lnTo>
                  <a:pt x="0" y="62"/>
                </a:lnTo>
                <a:lnTo>
                  <a:pt x="8" y="21"/>
                </a:lnTo>
                <a:close/>
              </a:path>
            </a:pathLst>
          </a:custGeom>
          <a:solidFill>
            <a:srgbClr val="1F1A17"/>
          </a:solidFill>
          <a:ln w="9525">
            <a:noFill/>
            <a:round/>
            <a:headEnd/>
            <a:tailEnd/>
          </a:ln>
        </p:spPr>
        <p:txBody>
          <a:bodyPr>
            <a:prstTxWarp prst="textNoShape">
              <a:avLst/>
            </a:prstTxWarp>
          </a:bodyPr>
          <a:lstStyle/>
          <a:p>
            <a:endParaRPr lang="en-US"/>
          </a:p>
        </p:txBody>
      </p:sp>
      <p:sp>
        <p:nvSpPr>
          <p:cNvPr id="17428" name="Freeform 423"/>
          <p:cNvSpPr>
            <a:spLocks/>
          </p:cNvSpPr>
          <p:nvPr/>
        </p:nvSpPr>
        <p:spPr bwMode="auto">
          <a:xfrm>
            <a:off x="2587625" y="5081588"/>
            <a:ext cx="47625" cy="76200"/>
          </a:xfrm>
          <a:custGeom>
            <a:avLst/>
            <a:gdLst>
              <a:gd name="T0" fmla="*/ 2147483647 w 30"/>
              <a:gd name="T1" fmla="*/ 2147483647 h 48"/>
              <a:gd name="T2" fmla="*/ 2147483647 w 30"/>
              <a:gd name="T3" fmla="*/ 2147483647 h 48"/>
              <a:gd name="T4" fmla="*/ 2147483647 w 30"/>
              <a:gd name="T5" fmla="*/ 2147483647 h 48"/>
              <a:gd name="T6" fmla="*/ 2147483647 w 30"/>
              <a:gd name="T7" fmla="*/ 2147483647 h 48"/>
              <a:gd name="T8" fmla="*/ 2147483647 w 30"/>
              <a:gd name="T9" fmla="*/ 2147483647 h 48"/>
              <a:gd name="T10" fmla="*/ 2147483647 w 30"/>
              <a:gd name="T11" fmla="*/ 2147483647 h 48"/>
              <a:gd name="T12" fmla="*/ 2147483647 w 30"/>
              <a:gd name="T13" fmla="*/ 2147483647 h 48"/>
              <a:gd name="T14" fmla="*/ 2147483647 w 30"/>
              <a:gd name="T15" fmla="*/ 2147483647 h 48"/>
              <a:gd name="T16" fmla="*/ 2147483647 w 30"/>
              <a:gd name="T17" fmla="*/ 2147483647 h 48"/>
              <a:gd name="T18" fmla="*/ 2147483647 w 30"/>
              <a:gd name="T19" fmla="*/ 2147483647 h 48"/>
              <a:gd name="T20" fmla="*/ 2147483647 w 30"/>
              <a:gd name="T21" fmla="*/ 2147483647 h 48"/>
              <a:gd name="T22" fmla="*/ 2147483647 w 30"/>
              <a:gd name="T23" fmla="*/ 2147483647 h 48"/>
              <a:gd name="T24" fmla="*/ 2147483647 w 30"/>
              <a:gd name="T25" fmla="*/ 2147483647 h 48"/>
              <a:gd name="T26" fmla="*/ 2147483647 w 30"/>
              <a:gd name="T27" fmla="*/ 2147483647 h 48"/>
              <a:gd name="T28" fmla="*/ 2147483647 w 30"/>
              <a:gd name="T29" fmla="*/ 2147483647 h 48"/>
              <a:gd name="T30" fmla="*/ 2147483647 w 30"/>
              <a:gd name="T31" fmla="*/ 2147483647 h 48"/>
              <a:gd name="T32" fmla="*/ 2147483647 w 30"/>
              <a:gd name="T33" fmla="*/ 2147483647 h 48"/>
              <a:gd name="T34" fmla="*/ 2147483647 w 30"/>
              <a:gd name="T35" fmla="*/ 2147483647 h 48"/>
              <a:gd name="T36" fmla="*/ 2147483647 w 30"/>
              <a:gd name="T37" fmla="*/ 2147483647 h 48"/>
              <a:gd name="T38" fmla="*/ 2147483647 w 30"/>
              <a:gd name="T39" fmla="*/ 0 h 48"/>
              <a:gd name="T40" fmla="*/ 2147483647 w 30"/>
              <a:gd name="T41" fmla="*/ 0 h 48"/>
              <a:gd name="T42" fmla="*/ 2147483647 w 30"/>
              <a:gd name="T43" fmla="*/ 2147483647 h 48"/>
              <a:gd name="T44" fmla="*/ 2147483647 w 30"/>
              <a:gd name="T45" fmla="*/ 2147483647 h 48"/>
              <a:gd name="T46" fmla="*/ 2147483647 w 30"/>
              <a:gd name="T47" fmla="*/ 2147483647 h 48"/>
              <a:gd name="T48" fmla="*/ 2147483647 w 30"/>
              <a:gd name="T49" fmla="*/ 2147483647 h 48"/>
              <a:gd name="T50" fmla="*/ 2147483647 w 30"/>
              <a:gd name="T51" fmla="*/ 2147483647 h 48"/>
              <a:gd name="T52" fmla="*/ 2147483647 w 30"/>
              <a:gd name="T53" fmla="*/ 2147483647 h 48"/>
              <a:gd name="T54" fmla="*/ 2147483647 w 30"/>
              <a:gd name="T55" fmla="*/ 2147483647 h 48"/>
              <a:gd name="T56" fmla="*/ 2147483647 w 30"/>
              <a:gd name="T57" fmla="*/ 2147483647 h 48"/>
              <a:gd name="T58" fmla="*/ 2147483647 w 30"/>
              <a:gd name="T59" fmla="*/ 2147483647 h 48"/>
              <a:gd name="T60" fmla="*/ 2147483647 w 30"/>
              <a:gd name="T61" fmla="*/ 2147483647 h 48"/>
              <a:gd name="T62" fmla="*/ 2147483647 w 30"/>
              <a:gd name="T63" fmla="*/ 2147483647 h 48"/>
              <a:gd name="T64" fmla="*/ 2147483647 w 30"/>
              <a:gd name="T65" fmla="*/ 2147483647 h 48"/>
              <a:gd name="T66" fmla="*/ 2147483647 w 30"/>
              <a:gd name="T67" fmla="*/ 2147483647 h 48"/>
              <a:gd name="T68" fmla="*/ 2147483647 w 30"/>
              <a:gd name="T69" fmla="*/ 2147483647 h 48"/>
              <a:gd name="T70" fmla="*/ 2147483647 w 30"/>
              <a:gd name="T71" fmla="*/ 2147483647 h 48"/>
              <a:gd name="T72" fmla="*/ 2147483647 w 30"/>
              <a:gd name="T73" fmla="*/ 2147483647 h 48"/>
              <a:gd name="T74" fmla="*/ 2147483647 w 30"/>
              <a:gd name="T75" fmla="*/ 2147483647 h 48"/>
              <a:gd name="T76" fmla="*/ 2147483647 w 30"/>
              <a:gd name="T77" fmla="*/ 2147483647 h 48"/>
              <a:gd name="T78" fmla="*/ 2147483647 w 30"/>
              <a:gd name="T79" fmla="*/ 2147483647 h 48"/>
              <a:gd name="T80" fmla="*/ 2147483647 w 30"/>
              <a:gd name="T81" fmla="*/ 2147483647 h 48"/>
              <a:gd name="T82" fmla="*/ 2147483647 w 30"/>
              <a:gd name="T83" fmla="*/ 2147483647 h 48"/>
              <a:gd name="T84" fmla="*/ 2147483647 w 30"/>
              <a:gd name="T85" fmla="*/ 2147483647 h 48"/>
              <a:gd name="T86" fmla="*/ 2147483647 w 30"/>
              <a:gd name="T87" fmla="*/ 2147483647 h 48"/>
              <a:gd name="T88" fmla="*/ 2147483647 w 30"/>
              <a:gd name="T89" fmla="*/ 2147483647 h 48"/>
              <a:gd name="T90" fmla="*/ 2147483647 w 30"/>
              <a:gd name="T91" fmla="*/ 2147483647 h 48"/>
              <a:gd name="T92" fmla="*/ 2147483647 w 30"/>
              <a:gd name="T93" fmla="*/ 2147483647 h 48"/>
              <a:gd name="T94" fmla="*/ 2147483647 w 30"/>
              <a:gd name="T95" fmla="*/ 2147483647 h 48"/>
              <a:gd name="T96" fmla="*/ 2147483647 w 30"/>
              <a:gd name="T97" fmla="*/ 2147483647 h 48"/>
              <a:gd name="T98" fmla="*/ 2147483647 w 30"/>
              <a:gd name="T99" fmla="*/ 2147483647 h 48"/>
              <a:gd name="T100" fmla="*/ 2147483647 w 30"/>
              <a:gd name="T101" fmla="*/ 2147483647 h 48"/>
              <a:gd name="T102" fmla="*/ 2147483647 w 30"/>
              <a:gd name="T103" fmla="*/ 2147483647 h 48"/>
              <a:gd name="T104" fmla="*/ 2147483647 w 30"/>
              <a:gd name="T105" fmla="*/ 2147483647 h 48"/>
              <a:gd name="T106" fmla="*/ 2147483647 w 30"/>
              <a:gd name="T107" fmla="*/ 2147483647 h 48"/>
              <a:gd name="T108" fmla="*/ 0 w 30"/>
              <a:gd name="T109" fmla="*/ 2147483647 h 48"/>
              <a:gd name="T110" fmla="*/ 0 w 30"/>
              <a:gd name="T111" fmla="*/ 2147483647 h 48"/>
              <a:gd name="T112" fmla="*/ 0 w 30"/>
              <a:gd name="T113" fmla="*/ 2147483647 h 48"/>
              <a:gd name="T114" fmla="*/ 0 w 30"/>
              <a:gd name="T115" fmla="*/ 2147483647 h 48"/>
              <a:gd name="T116" fmla="*/ 0 w 30"/>
              <a:gd name="T117" fmla="*/ 2147483647 h 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
              <a:gd name="T178" fmla="*/ 0 h 48"/>
              <a:gd name="T179" fmla="*/ 30 w 30"/>
              <a:gd name="T180" fmla="*/ 48 h 4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 h="48">
                <a:moveTo>
                  <a:pt x="0" y="34"/>
                </a:moveTo>
                <a:lnTo>
                  <a:pt x="6" y="34"/>
                </a:lnTo>
                <a:lnTo>
                  <a:pt x="6" y="35"/>
                </a:lnTo>
                <a:lnTo>
                  <a:pt x="6" y="36"/>
                </a:lnTo>
                <a:lnTo>
                  <a:pt x="6" y="37"/>
                </a:lnTo>
                <a:lnTo>
                  <a:pt x="7" y="38"/>
                </a:lnTo>
                <a:lnTo>
                  <a:pt x="7" y="39"/>
                </a:lnTo>
                <a:lnTo>
                  <a:pt x="8" y="40"/>
                </a:lnTo>
                <a:lnTo>
                  <a:pt x="9" y="41"/>
                </a:lnTo>
                <a:lnTo>
                  <a:pt x="10" y="42"/>
                </a:lnTo>
                <a:lnTo>
                  <a:pt x="11" y="42"/>
                </a:lnTo>
                <a:lnTo>
                  <a:pt x="12" y="42"/>
                </a:lnTo>
                <a:lnTo>
                  <a:pt x="13" y="43"/>
                </a:lnTo>
                <a:lnTo>
                  <a:pt x="14" y="43"/>
                </a:lnTo>
                <a:lnTo>
                  <a:pt x="15" y="42"/>
                </a:lnTo>
                <a:lnTo>
                  <a:pt x="16" y="42"/>
                </a:lnTo>
                <a:lnTo>
                  <a:pt x="17" y="42"/>
                </a:lnTo>
                <a:lnTo>
                  <a:pt x="18" y="42"/>
                </a:lnTo>
                <a:lnTo>
                  <a:pt x="18" y="41"/>
                </a:lnTo>
                <a:lnTo>
                  <a:pt x="19" y="41"/>
                </a:lnTo>
                <a:lnTo>
                  <a:pt x="20" y="40"/>
                </a:lnTo>
                <a:lnTo>
                  <a:pt x="21" y="39"/>
                </a:lnTo>
                <a:lnTo>
                  <a:pt x="21" y="38"/>
                </a:lnTo>
                <a:lnTo>
                  <a:pt x="21" y="37"/>
                </a:lnTo>
                <a:lnTo>
                  <a:pt x="22" y="37"/>
                </a:lnTo>
                <a:lnTo>
                  <a:pt x="22" y="36"/>
                </a:lnTo>
                <a:lnTo>
                  <a:pt x="22" y="35"/>
                </a:lnTo>
                <a:lnTo>
                  <a:pt x="22" y="34"/>
                </a:lnTo>
                <a:lnTo>
                  <a:pt x="22" y="33"/>
                </a:lnTo>
                <a:lnTo>
                  <a:pt x="21" y="32"/>
                </a:lnTo>
                <a:lnTo>
                  <a:pt x="21" y="31"/>
                </a:lnTo>
                <a:lnTo>
                  <a:pt x="20" y="30"/>
                </a:lnTo>
                <a:lnTo>
                  <a:pt x="19" y="29"/>
                </a:lnTo>
                <a:lnTo>
                  <a:pt x="18" y="28"/>
                </a:lnTo>
                <a:lnTo>
                  <a:pt x="16" y="27"/>
                </a:lnTo>
                <a:lnTo>
                  <a:pt x="15" y="25"/>
                </a:lnTo>
                <a:lnTo>
                  <a:pt x="14" y="25"/>
                </a:lnTo>
                <a:lnTo>
                  <a:pt x="13" y="24"/>
                </a:lnTo>
                <a:lnTo>
                  <a:pt x="12" y="23"/>
                </a:lnTo>
                <a:lnTo>
                  <a:pt x="10" y="23"/>
                </a:lnTo>
                <a:lnTo>
                  <a:pt x="9" y="22"/>
                </a:lnTo>
                <a:lnTo>
                  <a:pt x="9" y="21"/>
                </a:lnTo>
                <a:lnTo>
                  <a:pt x="8" y="20"/>
                </a:lnTo>
                <a:lnTo>
                  <a:pt x="7" y="19"/>
                </a:lnTo>
                <a:lnTo>
                  <a:pt x="6" y="19"/>
                </a:lnTo>
                <a:lnTo>
                  <a:pt x="6" y="18"/>
                </a:lnTo>
                <a:lnTo>
                  <a:pt x="6" y="17"/>
                </a:lnTo>
                <a:lnTo>
                  <a:pt x="5" y="16"/>
                </a:lnTo>
                <a:lnTo>
                  <a:pt x="5" y="15"/>
                </a:lnTo>
                <a:lnTo>
                  <a:pt x="5" y="14"/>
                </a:lnTo>
                <a:lnTo>
                  <a:pt x="5" y="13"/>
                </a:lnTo>
                <a:lnTo>
                  <a:pt x="5" y="12"/>
                </a:lnTo>
                <a:lnTo>
                  <a:pt x="5" y="11"/>
                </a:lnTo>
                <a:lnTo>
                  <a:pt x="5" y="10"/>
                </a:lnTo>
                <a:lnTo>
                  <a:pt x="5" y="8"/>
                </a:lnTo>
                <a:lnTo>
                  <a:pt x="6" y="7"/>
                </a:lnTo>
                <a:lnTo>
                  <a:pt x="6" y="6"/>
                </a:lnTo>
                <a:lnTo>
                  <a:pt x="7" y="5"/>
                </a:lnTo>
                <a:lnTo>
                  <a:pt x="8" y="4"/>
                </a:lnTo>
                <a:lnTo>
                  <a:pt x="8" y="3"/>
                </a:lnTo>
                <a:lnTo>
                  <a:pt x="9" y="2"/>
                </a:lnTo>
                <a:lnTo>
                  <a:pt x="10" y="2"/>
                </a:lnTo>
                <a:lnTo>
                  <a:pt x="12" y="1"/>
                </a:lnTo>
                <a:lnTo>
                  <a:pt x="13" y="0"/>
                </a:lnTo>
                <a:lnTo>
                  <a:pt x="14" y="0"/>
                </a:lnTo>
                <a:lnTo>
                  <a:pt x="15" y="0"/>
                </a:lnTo>
                <a:lnTo>
                  <a:pt x="17" y="0"/>
                </a:lnTo>
                <a:lnTo>
                  <a:pt x="18" y="0"/>
                </a:lnTo>
                <a:lnTo>
                  <a:pt x="19" y="0"/>
                </a:lnTo>
                <a:lnTo>
                  <a:pt x="20" y="0"/>
                </a:lnTo>
                <a:lnTo>
                  <a:pt x="22" y="0"/>
                </a:lnTo>
                <a:lnTo>
                  <a:pt x="23" y="0"/>
                </a:lnTo>
                <a:lnTo>
                  <a:pt x="24" y="1"/>
                </a:lnTo>
                <a:lnTo>
                  <a:pt x="25" y="1"/>
                </a:lnTo>
                <a:lnTo>
                  <a:pt x="26" y="2"/>
                </a:lnTo>
                <a:lnTo>
                  <a:pt x="27" y="3"/>
                </a:lnTo>
                <a:lnTo>
                  <a:pt x="28" y="4"/>
                </a:lnTo>
                <a:lnTo>
                  <a:pt x="28" y="5"/>
                </a:lnTo>
                <a:lnTo>
                  <a:pt x="29" y="6"/>
                </a:lnTo>
                <a:lnTo>
                  <a:pt x="29" y="7"/>
                </a:lnTo>
                <a:lnTo>
                  <a:pt x="29" y="8"/>
                </a:lnTo>
                <a:lnTo>
                  <a:pt x="30" y="9"/>
                </a:lnTo>
                <a:lnTo>
                  <a:pt x="30" y="10"/>
                </a:lnTo>
                <a:lnTo>
                  <a:pt x="30" y="11"/>
                </a:lnTo>
                <a:lnTo>
                  <a:pt x="30" y="12"/>
                </a:lnTo>
                <a:lnTo>
                  <a:pt x="24" y="12"/>
                </a:lnTo>
                <a:lnTo>
                  <a:pt x="24" y="11"/>
                </a:lnTo>
                <a:lnTo>
                  <a:pt x="24" y="10"/>
                </a:lnTo>
                <a:lnTo>
                  <a:pt x="24" y="9"/>
                </a:lnTo>
                <a:lnTo>
                  <a:pt x="24" y="8"/>
                </a:lnTo>
                <a:lnTo>
                  <a:pt x="23" y="8"/>
                </a:lnTo>
                <a:lnTo>
                  <a:pt x="23" y="7"/>
                </a:lnTo>
                <a:lnTo>
                  <a:pt x="22" y="6"/>
                </a:lnTo>
                <a:lnTo>
                  <a:pt x="21" y="6"/>
                </a:lnTo>
                <a:lnTo>
                  <a:pt x="21" y="5"/>
                </a:lnTo>
                <a:lnTo>
                  <a:pt x="20" y="5"/>
                </a:lnTo>
                <a:lnTo>
                  <a:pt x="19" y="5"/>
                </a:lnTo>
                <a:lnTo>
                  <a:pt x="18" y="5"/>
                </a:lnTo>
                <a:lnTo>
                  <a:pt x="17" y="5"/>
                </a:lnTo>
                <a:lnTo>
                  <a:pt x="16" y="5"/>
                </a:lnTo>
                <a:lnTo>
                  <a:pt x="15" y="5"/>
                </a:lnTo>
                <a:lnTo>
                  <a:pt x="14" y="5"/>
                </a:lnTo>
                <a:lnTo>
                  <a:pt x="14" y="6"/>
                </a:lnTo>
                <a:lnTo>
                  <a:pt x="13" y="6"/>
                </a:lnTo>
                <a:lnTo>
                  <a:pt x="13" y="7"/>
                </a:lnTo>
                <a:lnTo>
                  <a:pt x="12" y="7"/>
                </a:lnTo>
                <a:lnTo>
                  <a:pt x="12" y="8"/>
                </a:lnTo>
                <a:lnTo>
                  <a:pt x="11" y="9"/>
                </a:lnTo>
                <a:lnTo>
                  <a:pt x="11" y="10"/>
                </a:lnTo>
                <a:lnTo>
                  <a:pt x="11" y="11"/>
                </a:lnTo>
                <a:lnTo>
                  <a:pt x="11" y="12"/>
                </a:lnTo>
                <a:lnTo>
                  <a:pt x="11" y="13"/>
                </a:lnTo>
                <a:lnTo>
                  <a:pt x="12" y="14"/>
                </a:lnTo>
                <a:lnTo>
                  <a:pt x="13" y="16"/>
                </a:lnTo>
                <a:lnTo>
                  <a:pt x="14" y="17"/>
                </a:lnTo>
                <a:lnTo>
                  <a:pt x="15" y="18"/>
                </a:lnTo>
                <a:lnTo>
                  <a:pt x="16" y="19"/>
                </a:lnTo>
                <a:lnTo>
                  <a:pt x="18" y="20"/>
                </a:lnTo>
                <a:lnTo>
                  <a:pt x="18" y="21"/>
                </a:lnTo>
                <a:lnTo>
                  <a:pt x="19" y="21"/>
                </a:lnTo>
                <a:lnTo>
                  <a:pt x="21" y="23"/>
                </a:lnTo>
                <a:lnTo>
                  <a:pt x="23" y="24"/>
                </a:lnTo>
                <a:lnTo>
                  <a:pt x="25" y="25"/>
                </a:lnTo>
                <a:lnTo>
                  <a:pt x="26" y="27"/>
                </a:lnTo>
                <a:lnTo>
                  <a:pt x="27" y="29"/>
                </a:lnTo>
                <a:lnTo>
                  <a:pt x="28" y="30"/>
                </a:lnTo>
                <a:lnTo>
                  <a:pt x="28" y="32"/>
                </a:lnTo>
                <a:lnTo>
                  <a:pt x="28" y="33"/>
                </a:lnTo>
                <a:lnTo>
                  <a:pt x="28" y="35"/>
                </a:lnTo>
                <a:lnTo>
                  <a:pt x="28" y="36"/>
                </a:lnTo>
                <a:lnTo>
                  <a:pt x="28" y="38"/>
                </a:lnTo>
                <a:lnTo>
                  <a:pt x="27" y="39"/>
                </a:lnTo>
                <a:lnTo>
                  <a:pt x="26" y="40"/>
                </a:lnTo>
                <a:lnTo>
                  <a:pt x="26" y="42"/>
                </a:lnTo>
                <a:lnTo>
                  <a:pt x="25" y="43"/>
                </a:lnTo>
                <a:lnTo>
                  <a:pt x="24" y="44"/>
                </a:lnTo>
                <a:lnTo>
                  <a:pt x="23" y="45"/>
                </a:lnTo>
                <a:lnTo>
                  <a:pt x="22" y="46"/>
                </a:lnTo>
                <a:lnTo>
                  <a:pt x="21" y="46"/>
                </a:lnTo>
                <a:lnTo>
                  <a:pt x="19" y="47"/>
                </a:lnTo>
                <a:lnTo>
                  <a:pt x="18" y="47"/>
                </a:lnTo>
                <a:lnTo>
                  <a:pt x="16" y="48"/>
                </a:lnTo>
                <a:lnTo>
                  <a:pt x="15" y="48"/>
                </a:lnTo>
                <a:lnTo>
                  <a:pt x="13" y="48"/>
                </a:lnTo>
                <a:lnTo>
                  <a:pt x="12" y="48"/>
                </a:lnTo>
                <a:lnTo>
                  <a:pt x="10" y="48"/>
                </a:lnTo>
                <a:lnTo>
                  <a:pt x="9" y="47"/>
                </a:lnTo>
                <a:lnTo>
                  <a:pt x="8" y="47"/>
                </a:lnTo>
                <a:lnTo>
                  <a:pt x="7" y="47"/>
                </a:lnTo>
                <a:lnTo>
                  <a:pt x="6" y="46"/>
                </a:lnTo>
                <a:lnTo>
                  <a:pt x="5" y="45"/>
                </a:lnTo>
                <a:lnTo>
                  <a:pt x="4" y="44"/>
                </a:lnTo>
                <a:lnTo>
                  <a:pt x="3" y="43"/>
                </a:lnTo>
                <a:lnTo>
                  <a:pt x="2" y="42"/>
                </a:lnTo>
                <a:lnTo>
                  <a:pt x="1" y="41"/>
                </a:lnTo>
                <a:lnTo>
                  <a:pt x="1" y="40"/>
                </a:lnTo>
                <a:lnTo>
                  <a:pt x="0" y="39"/>
                </a:lnTo>
                <a:lnTo>
                  <a:pt x="0" y="38"/>
                </a:lnTo>
                <a:lnTo>
                  <a:pt x="0" y="37"/>
                </a:lnTo>
                <a:lnTo>
                  <a:pt x="0" y="35"/>
                </a:lnTo>
                <a:lnTo>
                  <a:pt x="0" y="34"/>
                </a:lnTo>
                <a:close/>
              </a:path>
            </a:pathLst>
          </a:custGeom>
          <a:solidFill>
            <a:srgbClr val="1F1A17"/>
          </a:solidFill>
          <a:ln w="9525">
            <a:noFill/>
            <a:round/>
            <a:headEnd/>
            <a:tailEnd/>
          </a:ln>
        </p:spPr>
        <p:txBody>
          <a:bodyPr>
            <a:prstTxWarp prst="textNoShape">
              <a:avLst/>
            </a:prstTxWarp>
          </a:bodyPr>
          <a:lstStyle/>
          <a:p>
            <a:endParaRPr lang="en-US"/>
          </a:p>
        </p:txBody>
      </p:sp>
      <p:sp>
        <p:nvSpPr>
          <p:cNvPr id="17429" name="Freeform 424"/>
          <p:cNvSpPr>
            <a:spLocks/>
          </p:cNvSpPr>
          <p:nvPr/>
        </p:nvSpPr>
        <p:spPr bwMode="auto">
          <a:xfrm>
            <a:off x="2641600" y="5081588"/>
            <a:ext cx="79375" cy="76200"/>
          </a:xfrm>
          <a:custGeom>
            <a:avLst/>
            <a:gdLst>
              <a:gd name="T0" fmla="*/ 2147483647 w 50"/>
              <a:gd name="T1" fmla="*/ 2147483647 h 48"/>
              <a:gd name="T2" fmla="*/ 2147483647 w 50"/>
              <a:gd name="T3" fmla="*/ 2147483647 h 48"/>
              <a:gd name="T4" fmla="*/ 2147483647 w 50"/>
              <a:gd name="T5" fmla="*/ 2147483647 h 48"/>
              <a:gd name="T6" fmla="*/ 2147483647 w 50"/>
              <a:gd name="T7" fmla="*/ 2147483647 h 48"/>
              <a:gd name="T8" fmla="*/ 2147483647 w 50"/>
              <a:gd name="T9" fmla="*/ 2147483647 h 48"/>
              <a:gd name="T10" fmla="*/ 2147483647 w 50"/>
              <a:gd name="T11" fmla="*/ 2147483647 h 48"/>
              <a:gd name="T12" fmla="*/ 2147483647 w 50"/>
              <a:gd name="T13" fmla="*/ 2147483647 h 48"/>
              <a:gd name="T14" fmla="*/ 2147483647 w 50"/>
              <a:gd name="T15" fmla="*/ 2147483647 h 48"/>
              <a:gd name="T16" fmla="*/ 2147483647 w 50"/>
              <a:gd name="T17" fmla="*/ 2147483647 h 48"/>
              <a:gd name="T18" fmla="*/ 2147483647 w 50"/>
              <a:gd name="T19" fmla="*/ 2147483647 h 48"/>
              <a:gd name="T20" fmla="*/ 2147483647 w 50"/>
              <a:gd name="T21" fmla="*/ 2147483647 h 48"/>
              <a:gd name="T22" fmla="*/ 2147483647 w 50"/>
              <a:gd name="T23" fmla="*/ 2147483647 h 48"/>
              <a:gd name="T24" fmla="*/ 2147483647 w 50"/>
              <a:gd name="T25" fmla="*/ 2147483647 h 48"/>
              <a:gd name="T26" fmla="*/ 2147483647 w 50"/>
              <a:gd name="T27" fmla="*/ 2147483647 h 48"/>
              <a:gd name="T28" fmla="*/ 2147483647 w 50"/>
              <a:gd name="T29" fmla="*/ 2147483647 h 48"/>
              <a:gd name="T30" fmla="*/ 2147483647 w 50"/>
              <a:gd name="T31" fmla="*/ 2147483647 h 48"/>
              <a:gd name="T32" fmla="*/ 2147483647 w 50"/>
              <a:gd name="T33" fmla="*/ 2147483647 h 48"/>
              <a:gd name="T34" fmla="*/ 2147483647 w 50"/>
              <a:gd name="T35" fmla="*/ 2147483647 h 48"/>
              <a:gd name="T36" fmla="*/ 2147483647 w 50"/>
              <a:gd name="T37" fmla="*/ 2147483647 h 48"/>
              <a:gd name="T38" fmla="*/ 2147483647 w 50"/>
              <a:gd name="T39" fmla="*/ 2147483647 h 48"/>
              <a:gd name="T40" fmla="*/ 2147483647 w 50"/>
              <a:gd name="T41" fmla="*/ 2147483647 h 48"/>
              <a:gd name="T42" fmla="*/ 0 w 50"/>
              <a:gd name="T43" fmla="*/ 2147483647 h 48"/>
              <a:gd name="T44" fmla="*/ 0 w 50"/>
              <a:gd name="T45" fmla="*/ 2147483647 h 48"/>
              <a:gd name="T46" fmla="*/ 2147483647 w 50"/>
              <a:gd name="T47" fmla="*/ 2147483647 h 48"/>
              <a:gd name="T48" fmla="*/ 2147483647 w 50"/>
              <a:gd name="T49" fmla="*/ 2147483647 h 48"/>
              <a:gd name="T50" fmla="*/ 2147483647 w 50"/>
              <a:gd name="T51" fmla="*/ 2147483647 h 48"/>
              <a:gd name="T52" fmla="*/ 2147483647 w 50"/>
              <a:gd name="T53" fmla="*/ 2147483647 h 48"/>
              <a:gd name="T54" fmla="*/ 2147483647 w 50"/>
              <a:gd name="T55" fmla="*/ 2147483647 h 48"/>
              <a:gd name="T56" fmla="*/ 2147483647 w 50"/>
              <a:gd name="T57" fmla="*/ 2147483647 h 48"/>
              <a:gd name="T58" fmla="*/ 2147483647 w 50"/>
              <a:gd name="T59" fmla="*/ 2147483647 h 48"/>
              <a:gd name="T60" fmla="*/ 2147483647 w 50"/>
              <a:gd name="T61" fmla="*/ 2147483647 h 48"/>
              <a:gd name="T62" fmla="*/ 2147483647 w 50"/>
              <a:gd name="T63" fmla="*/ 0 h 48"/>
              <a:gd name="T64" fmla="*/ 2147483647 w 50"/>
              <a:gd name="T65" fmla="*/ 0 h 48"/>
              <a:gd name="T66" fmla="*/ 2147483647 w 50"/>
              <a:gd name="T67" fmla="*/ 0 h 48"/>
              <a:gd name="T68" fmla="*/ 2147483647 w 50"/>
              <a:gd name="T69" fmla="*/ 2147483647 h 48"/>
              <a:gd name="T70" fmla="*/ 2147483647 w 50"/>
              <a:gd name="T71" fmla="*/ 2147483647 h 48"/>
              <a:gd name="T72" fmla="*/ 2147483647 w 50"/>
              <a:gd name="T73" fmla="*/ 2147483647 h 48"/>
              <a:gd name="T74" fmla="*/ 2147483647 w 50"/>
              <a:gd name="T75" fmla="*/ 2147483647 h 48"/>
              <a:gd name="T76" fmla="*/ 2147483647 w 50"/>
              <a:gd name="T77" fmla="*/ 2147483647 h 48"/>
              <a:gd name="T78" fmla="*/ 2147483647 w 50"/>
              <a:gd name="T79" fmla="*/ 2147483647 h 48"/>
              <a:gd name="T80" fmla="*/ 2147483647 w 50"/>
              <a:gd name="T81" fmla="*/ 2147483647 h 48"/>
              <a:gd name="T82" fmla="*/ 2147483647 w 50"/>
              <a:gd name="T83" fmla="*/ 2147483647 h 48"/>
              <a:gd name="T84" fmla="*/ 2147483647 w 50"/>
              <a:gd name="T85" fmla="*/ 2147483647 h 48"/>
              <a:gd name="T86" fmla="*/ 2147483647 w 50"/>
              <a:gd name="T87" fmla="*/ 2147483647 h 48"/>
              <a:gd name="T88" fmla="*/ 2147483647 w 50"/>
              <a:gd name="T89" fmla="*/ 2147483647 h 48"/>
              <a:gd name="T90" fmla="*/ 2147483647 w 50"/>
              <a:gd name="T91" fmla="*/ 2147483647 h 48"/>
              <a:gd name="T92" fmla="*/ 2147483647 w 50"/>
              <a:gd name="T93" fmla="*/ 2147483647 h 48"/>
              <a:gd name="T94" fmla="*/ 2147483647 w 50"/>
              <a:gd name="T95" fmla="*/ 2147483647 h 48"/>
              <a:gd name="T96" fmla="*/ 2147483647 w 50"/>
              <a:gd name="T97" fmla="*/ 2147483647 h 48"/>
              <a:gd name="T98" fmla="*/ 2147483647 w 50"/>
              <a:gd name="T99" fmla="*/ 2147483647 h 48"/>
              <a:gd name="T100" fmla="*/ 2147483647 w 50"/>
              <a:gd name="T101" fmla="*/ 2147483647 h 48"/>
              <a:gd name="T102" fmla="*/ 2147483647 w 50"/>
              <a:gd name="T103" fmla="*/ 2147483647 h 48"/>
              <a:gd name="T104" fmla="*/ 2147483647 w 50"/>
              <a:gd name="T105" fmla="*/ 2147483647 h 48"/>
              <a:gd name="T106" fmla="*/ 2147483647 w 50"/>
              <a:gd name="T107" fmla="*/ 2147483647 h 48"/>
              <a:gd name="T108" fmla="*/ 2147483647 w 50"/>
              <a:gd name="T109" fmla="*/ 2147483647 h 48"/>
              <a:gd name="T110" fmla="*/ 2147483647 w 50"/>
              <a:gd name="T111" fmla="*/ 2147483647 h 4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
              <a:gd name="T169" fmla="*/ 0 h 48"/>
              <a:gd name="T170" fmla="*/ 50 w 50"/>
              <a:gd name="T171" fmla="*/ 48 h 4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 h="48">
                <a:moveTo>
                  <a:pt x="44" y="21"/>
                </a:moveTo>
                <a:lnTo>
                  <a:pt x="44" y="19"/>
                </a:lnTo>
                <a:lnTo>
                  <a:pt x="43" y="17"/>
                </a:lnTo>
                <a:lnTo>
                  <a:pt x="43" y="15"/>
                </a:lnTo>
                <a:lnTo>
                  <a:pt x="42" y="14"/>
                </a:lnTo>
                <a:lnTo>
                  <a:pt x="42" y="12"/>
                </a:lnTo>
                <a:lnTo>
                  <a:pt x="41" y="11"/>
                </a:lnTo>
                <a:lnTo>
                  <a:pt x="40" y="10"/>
                </a:lnTo>
                <a:lnTo>
                  <a:pt x="39" y="9"/>
                </a:lnTo>
                <a:lnTo>
                  <a:pt x="38" y="8"/>
                </a:lnTo>
                <a:lnTo>
                  <a:pt x="36" y="7"/>
                </a:lnTo>
                <a:lnTo>
                  <a:pt x="35" y="6"/>
                </a:lnTo>
                <a:lnTo>
                  <a:pt x="34" y="6"/>
                </a:lnTo>
                <a:lnTo>
                  <a:pt x="32" y="5"/>
                </a:lnTo>
                <a:lnTo>
                  <a:pt x="30" y="5"/>
                </a:lnTo>
                <a:lnTo>
                  <a:pt x="29" y="5"/>
                </a:lnTo>
                <a:lnTo>
                  <a:pt x="27" y="5"/>
                </a:lnTo>
                <a:lnTo>
                  <a:pt x="25" y="5"/>
                </a:lnTo>
                <a:lnTo>
                  <a:pt x="23" y="5"/>
                </a:lnTo>
                <a:lnTo>
                  <a:pt x="22" y="5"/>
                </a:lnTo>
                <a:lnTo>
                  <a:pt x="20" y="6"/>
                </a:lnTo>
                <a:lnTo>
                  <a:pt x="19" y="6"/>
                </a:lnTo>
                <a:lnTo>
                  <a:pt x="17" y="7"/>
                </a:lnTo>
                <a:lnTo>
                  <a:pt x="16" y="8"/>
                </a:lnTo>
                <a:lnTo>
                  <a:pt x="14" y="9"/>
                </a:lnTo>
                <a:lnTo>
                  <a:pt x="13" y="10"/>
                </a:lnTo>
                <a:lnTo>
                  <a:pt x="12" y="11"/>
                </a:lnTo>
                <a:lnTo>
                  <a:pt x="11" y="13"/>
                </a:lnTo>
                <a:lnTo>
                  <a:pt x="10" y="14"/>
                </a:lnTo>
                <a:lnTo>
                  <a:pt x="9" y="15"/>
                </a:lnTo>
                <a:lnTo>
                  <a:pt x="8" y="17"/>
                </a:lnTo>
                <a:lnTo>
                  <a:pt x="8" y="19"/>
                </a:lnTo>
                <a:lnTo>
                  <a:pt x="7" y="21"/>
                </a:lnTo>
                <a:lnTo>
                  <a:pt x="44" y="21"/>
                </a:lnTo>
                <a:lnTo>
                  <a:pt x="49" y="31"/>
                </a:lnTo>
                <a:lnTo>
                  <a:pt x="48" y="33"/>
                </a:lnTo>
                <a:lnTo>
                  <a:pt x="47" y="35"/>
                </a:lnTo>
                <a:lnTo>
                  <a:pt x="46" y="37"/>
                </a:lnTo>
                <a:lnTo>
                  <a:pt x="45" y="39"/>
                </a:lnTo>
                <a:lnTo>
                  <a:pt x="43" y="40"/>
                </a:lnTo>
                <a:lnTo>
                  <a:pt x="42" y="41"/>
                </a:lnTo>
                <a:lnTo>
                  <a:pt x="41" y="43"/>
                </a:lnTo>
                <a:lnTo>
                  <a:pt x="39" y="44"/>
                </a:lnTo>
                <a:lnTo>
                  <a:pt x="37" y="45"/>
                </a:lnTo>
                <a:lnTo>
                  <a:pt x="36" y="46"/>
                </a:lnTo>
                <a:lnTo>
                  <a:pt x="34" y="46"/>
                </a:lnTo>
                <a:lnTo>
                  <a:pt x="32" y="47"/>
                </a:lnTo>
                <a:lnTo>
                  <a:pt x="30" y="47"/>
                </a:lnTo>
                <a:lnTo>
                  <a:pt x="28" y="48"/>
                </a:lnTo>
                <a:lnTo>
                  <a:pt x="26" y="48"/>
                </a:lnTo>
                <a:lnTo>
                  <a:pt x="23" y="48"/>
                </a:lnTo>
                <a:lnTo>
                  <a:pt x="21" y="48"/>
                </a:lnTo>
                <a:lnTo>
                  <a:pt x="19" y="47"/>
                </a:lnTo>
                <a:lnTo>
                  <a:pt x="16" y="47"/>
                </a:lnTo>
                <a:lnTo>
                  <a:pt x="14" y="46"/>
                </a:lnTo>
                <a:lnTo>
                  <a:pt x="12" y="45"/>
                </a:lnTo>
                <a:lnTo>
                  <a:pt x="10" y="44"/>
                </a:lnTo>
                <a:lnTo>
                  <a:pt x="8" y="43"/>
                </a:lnTo>
                <a:lnTo>
                  <a:pt x="7" y="42"/>
                </a:lnTo>
                <a:lnTo>
                  <a:pt x="5" y="40"/>
                </a:lnTo>
                <a:lnTo>
                  <a:pt x="4" y="38"/>
                </a:lnTo>
                <a:lnTo>
                  <a:pt x="3" y="37"/>
                </a:lnTo>
                <a:lnTo>
                  <a:pt x="2" y="35"/>
                </a:lnTo>
                <a:lnTo>
                  <a:pt x="1" y="33"/>
                </a:lnTo>
                <a:lnTo>
                  <a:pt x="0" y="30"/>
                </a:lnTo>
                <a:lnTo>
                  <a:pt x="0" y="28"/>
                </a:lnTo>
                <a:lnTo>
                  <a:pt x="0" y="26"/>
                </a:lnTo>
                <a:lnTo>
                  <a:pt x="0" y="24"/>
                </a:lnTo>
                <a:lnTo>
                  <a:pt x="0" y="23"/>
                </a:lnTo>
                <a:lnTo>
                  <a:pt x="0" y="22"/>
                </a:lnTo>
                <a:lnTo>
                  <a:pt x="1" y="20"/>
                </a:lnTo>
                <a:lnTo>
                  <a:pt x="1" y="19"/>
                </a:lnTo>
                <a:lnTo>
                  <a:pt x="2" y="17"/>
                </a:lnTo>
                <a:lnTo>
                  <a:pt x="2" y="16"/>
                </a:lnTo>
                <a:lnTo>
                  <a:pt x="3" y="15"/>
                </a:lnTo>
                <a:lnTo>
                  <a:pt x="3" y="13"/>
                </a:lnTo>
                <a:lnTo>
                  <a:pt x="4" y="12"/>
                </a:lnTo>
                <a:lnTo>
                  <a:pt x="5" y="11"/>
                </a:lnTo>
                <a:lnTo>
                  <a:pt x="6" y="10"/>
                </a:lnTo>
                <a:lnTo>
                  <a:pt x="6" y="9"/>
                </a:lnTo>
                <a:lnTo>
                  <a:pt x="7" y="8"/>
                </a:lnTo>
                <a:lnTo>
                  <a:pt x="8" y="7"/>
                </a:lnTo>
                <a:lnTo>
                  <a:pt x="10" y="6"/>
                </a:lnTo>
                <a:lnTo>
                  <a:pt x="10" y="5"/>
                </a:lnTo>
                <a:lnTo>
                  <a:pt x="11" y="4"/>
                </a:lnTo>
                <a:lnTo>
                  <a:pt x="12" y="4"/>
                </a:lnTo>
                <a:lnTo>
                  <a:pt x="13" y="3"/>
                </a:lnTo>
                <a:lnTo>
                  <a:pt x="14" y="2"/>
                </a:lnTo>
                <a:lnTo>
                  <a:pt x="15" y="2"/>
                </a:lnTo>
                <a:lnTo>
                  <a:pt x="16" y="2"/>
                </a:lnTo>
                <a:lnTo>
                  <a:pt x="18" y="1"/>
                </a:lnTo>
                <a:lnTo>
                  <a:pt x="19" y="1"/>
                </a:lnTo>
                <a:lnTo>
                  <a:pt x="20" y="0"/>
                </a:lnTo>
                <a:lnTo>
                  <a:pt x="21" y="0"/>
                </a:lnTo>
                <a:lnTo>
                  <a:pt x="22" y="0"/>
                </a:lnTo>
                <a:lnTo>
                  <a:pt x="23" y="0"/>
                </a:lnTo>
                <a:lnTo>
                  <a:pt x="25" y="0"/>
                </a:lnTo>
                <a:lnTo>
                  <a:pt x="26" y="0"/>
                </a:lnTo>
                <a:lnTo>
                  <a:pt x="27" y="0"/>
                </a:lnTo>
                <a:lnTo>
                  <a:pt x="30" y="0"/>
                </a:lnTo>
                <a:lnTo>
                  <a:pt x="32" y="0"/>
                </a:lnTo>
                <a:lnTo>
                  <a:pt x="34" y="1"/>
                </a:lnTo>
                <a:lnTo>
                  <a:pt x="37" y="1"/>
                </a:lnTo>
                <a:lnTo>
                  <a:pt x="39" y="2"/>
                </a:lnTo>
                <a:lnTo>
                  <a:pt x="41" y="3"/>
                </a:lnTo>
                <a:lnTo>
                  <a:pt x="42" y="4"/>
                </a:lnTo>
                <a:lnTo>
                  <a:pt x="44" y="6"/>
                </a:lnTo>
                <a:lnTo>
                  <a:pt x="46" y="8"/>
                </a:lnTo>
                <a:lnTo>
                  <a:pt x="47" y="9"/>
                </a:lnTo>
                <a:lnTo>
                  <a:pt x="48" y="11"/>
                </a:lnTo>
                <a:lnTo>
                  <a:pt x="49" y="13"/>
                </a:lnTo>
                <a:lnTo>
                  <a:pt x="50" y="15"/>
                </a:lnTo>
                <a:lnTo>
                  <a:pt x="50" y="18"/>
                </a:lnTo>
                <a:lnTo>
                  <a:pt x="50" y="20"/>
                </a:lnTo>
                <a:lnTo>
                  <a:pt x="50" y="23"/>
                </a:lnTo>
                <a:lnTo>
                  <a:pt x="50" y="24"/>
                </a:lnTo>
                <a:lnTo>
                  <a:pt x="50" y="25"/>
                </a:lnTo>
                <a:lnTo>
                  <a:pt x="50" y="26"/>
                </a:lnTo>
                <a:lnTo>
                  <a:pt x="7" y="26"/>
                </a:lnTo>
                <a:lnTo>
                  <a:pt x="7" y="28"/>
                </a:lnTo>
                <a:lnTo>
                  <a:pt x="7" y="29"/>
                </a:lnTo>
                <a:lnTo>
                  <a:pt x="7" y="31"/>
                </a:lnTo>
                <a:lnTo>
                  <a:pt x="8" y="33"/>
                </a:lnTo>
                <a:lnTo>
                  <a:pt x="8" y="34"/>
                </a:lnTo>
                <a:lnTo>
                  <a:pt x="9" y="36"/>
                </a:lnTo>
                <a:lnTo>
                  <a:pt x="10" y="37"/>
                </a:lnTo>
                <a:lnTo>
                  <a:pt x="11" y="38"/>
                </a:lnTo>
                <a:lnTo>
                  <a:pt x="12" y="39"/>
                </a:lnTo>
                <a:lnTo>
                  <a:pt x="14" y="40"/>
                </a:lnTo>
                <a:lnTo>
                  <a:pt x="15" y="41"/>
                </a:lnTo>
                <a:lnTo>
                  <a:pt x="16" y="42"/>
                </a:lnTo>
                <a:lnTo>
                  <a:pt x="18" y="42"/>
                </a:lnTo>
                <a:lnTo>
                  <a:pt x="20" y="42"/>
                </a:lnTo>
                <a:lnTo>
                  <a:pt x="22" y="43"/>
                </a:lnTo>
                <a:lnTo>
                  <a:pt x="23" y="43"/>
                </a:lnTo>
                <a:lnTo>
                  <a:pt x="25" y="43"/>
                </a:lnTo>
                <a:lnTo>
                  <a:pt x="26" y="43"/>
                </a:lnTo>
                <a:lnTo>
                  <a:pt x="28" y="42"/>
                </a:lnTo>
                <a:lnTo>
                  <a:pt x="29" y="42"/>
                </a:lnTo>
                <a:lnTo>
                  <a:pt x="31" y="42"/>
                </a:lnTo>
                <a:lnTo>
                  <a:pt x="32" y="41"/>
                </a:lnTo>
                <a:lnTo>
                  <a:pt x="33" y="41"/>
                </a:lnTo>
                <a:lnTo>
                  <a:pt x="34" y="40"/>
                </a:lnTo>
                <a:lnTo>
                  <a:pt x="35" y="39"/>
                </a:lnTo>
                <a:lnTo>
                  <a:pt x="37" y="38"/>
                </a:lnTo>
                <a:lnTo>
                  <a:pt x="37" y="37"/>
                </a:lnTo>
                <a:lnTo>
                  <a:pt x="38" y="36"/>
                </a:lnTo>
                <a:lnTo>
                  <a:pt x="39" y="35"/>
                </a:lnTo>
                <a:lnTo>
                  <a:pt x="40" y="34"/>
                </a:lnTo>
                <a:lnTo>
                  <a:pt x="41" y="33"/>
                </a:lnTo>
                <a:lnTo>
                  <a:pt x="42" y="31"/>
                </a:lnTo>
                <a:lnTo>
                  <a:pt x="49" y="31"/>
                </a:lnTo>
                <a:lnTo>
                  <a:pt x="44" y="21"/>
                </a:lnTo>
                <a:close/>
              </a:path>
            </a:pathLst>
          </a:custGeom>
          <a:solidFill>
            <a:srgbClr val="1F1A17"/>
          </a:solidFill>
          <a:ln w="9525">
            <a:noFill/>
            <a:round/>
            <a:headEnd/>
            <a:tailEnd/>
          </a:ln>
        </p:spPr>
        <p:txBody>
          <a:bodyPr>
            <a:prstTxWarp prst="textNoShape">
              <a:avLst/>
            </a:prstTxWarp>
          </a:bodyPr>
          <a:lstStyle/>
          <a:p>
            <a:endParaRPr lang="en-US"/>
          </a:p>
        </p:txBody>
      </p:sp>
      <p:sp>
        <p:nvSpPr>
          <p:cNvPr id="17430" name="Freeform 425"/>
          <p:cNvSpPr>
            <a:spLocks/>
          </p:cNvSpPr>
          <p:nvPr/>
        </p:nvSpPr>
        <p:spPr bwMode="auto">
          <a:xfrm>
            <a:off x="2728913" y="5059363"/>
            <a:ext cx="42862" cy="96837"/>
          </a:xfrm>
          <a:custGeom>
            <a:avLst/>
            <a:gdLst>
              <a:gd name="T0" fmla="*/ 2147483647 w 27"/>
              <a:gd name="T1" fmla="*/ 2147483647 h 61"/>
              <a:gd name="T2" fmla="*/ 2147483647 w 27"/>
              <a:gd name="T3" fmla="*/ 2147483647 h 61"/>
              <a:gd name="T4" fmla="*/ 0 w 27"/>
              <a:gd name="T5" fmla="*/ 2147483647 h 61"/>
              <a:gd name="T6" fmla="*/ 2147483647 w 27"/>
              <a:gd name="T7" fmla="*/ 2147483647 h 61"/>
              <a:gd name="T8" fmla="*/ 2147483647 w 27"/>
              <a:gd name="T9" fmla="*/ 2147483647 h 61"/>
              <a:gd name="T10" fmla="*/ 2147483647 w 27"/>
              <a:gd name="T11" fmla="*/ 0 h 61"/>
              <a:gd name="T12" fmla="*/ 2147483647 w 27"/>
              <a:gd name="T13" fmla="*/ 0 h 61"/>
              <a:gd name="T14" fmla="*/ 2147483647 w 27"/>
              <a:gd name="T15" fmla="*/ 2147483647 h 61"/>
              <a:gd name="T16" fmla="*/ 2147483647 w 27"/>
              <a:gd name="T17" fmla="*/ 2147483647 h 61"/>
              <a:gd name="T18" fmla="*/ 2147483647 w 27"/>
              <a:gd name="T19" fmla="*/ 2147483647 h 61"/>
              <a:gd name="T20" fmla="*/ 2147483647 w 27"/>
              <a:gd name="T21" fmla="*/ 2147483647 h 61"/>
              <a:gd name="T22" fmla="*/ 2147483647 w 27"/>
              <a:gd name="T23" fmla="*/ 2147483647 h 61"/>
              <a:gd name="T24" fmla="*/ 2147483647 w 27"/>
              <a:gd name="T25" fmla="*/ 2147483647 h 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61"/>
              <a:gd name="T41" fmla="*/ 27 w 27"/>
              <a:gd name="T42" fmla="*/ 61 h 6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61">
                <a:moveTo>
                  <a:pt x="2" y="61"/>
                </a:moveTo>
                <a:lnTo>
                  <a:pt x="10" y="20"/>
                </a:lnTo>
                <a:lnTo>
                  <a:pt x="0" y="20"/>
                </a:lnTo>
                <a:lnTo>
                  <a:pt x="1" y="15"/>
                </a:lnTo>
                <a:lnTo>
                  <a:pt x="11" y="15"/>
                </a:lnTo>
                <a:lnTo>
                  <a:pt x="14" y="0"/>
                </a:lnTo>
                <a:lnTo>
                  <a:pt x="20" y="0"/>
                </a:lnTo>
                <a:lnTo>
                  <a:pt x="17" y="15"/>
                </a:lnTo>
                <a:lnTo>
                  <a:pt x="27" y="15"/>
                </a:lnTo>
                <a:lnTo>
                  <a:pt x="26" y="20"/>
                </a:lnTo>
                <a:lnTo>
                  <a:pt x="16" y="20"/>
                </a:lnTo>
                <a:lnTo>
                  <a:pt x="8" y="61"/>
                </a:lnTo>
                <a:lnTo>
                  <a:pt x="2" y="61"/>
                </a:lnTo>
                <a:close/>
              </a:path>
            </a:pathLst>
          </a:custGeom>
          <a:solidFill>
            <a:srgbClr val="1F1A17"/>
          </a:solidFill>
          <a:ln w="9525">
            <a:noFill/>
            <a:round/>
            <a:headEnd/>
            <a:tailEnd/>
          </a:ln>
        </p:spPr>
        <p:txBody>
          <a:bodyPr>
            <a:prstTxWarp prst="textNoShape">
              <a:avLst/>
            </a:prstTxWarp>
          </a:bodyPr>
          <a:lstStyle/>
          <a:p>
            <a:endParaRPr lang="en-US"/>
          </a:p>
        </p:txBody>
      </p:sp>
      <p:sp>
        <p:nvSpPr>
          <p:cNvPr id="17431" name="Freeform 426"/>
          <p:cNvSpPr>
            <a:spLocks/>
          </p:cNvSpPr>
          <p:nvPr/>
        </p:nvSpPr>
        <p:spPr bwMode="auto">
          <a:xfrm>
            <a:off x="1973263" y="5222875"/>
            <a:ext cx="42862" cy="95250"/>
          </a:xfrm>
          <a:custGeom>
            <a:avLst/>
            <a:gdLst>
              <a:gd name="T0" fmla="*/ 2147483647 w 27"/>
              <a:gd name="T1" fmla="*/ 2147483647 h 60"/>
              <a:gd name="T2" fmla="*/ 2147483647 w 27"/>
              <a:gd name="T3" fmla="*/ 2147483647 h 60"/>
              <a:gd name="T4" fmla="*/ 0 w 27"/>
              <a:gd name="T5" fmla="*/ 2147483647 h 60"/>
              <a:gd name="T6" fmla="*/ 2147483647 w 27"/>
              <a:gd name="T7" fmla="*/ 2147483647 h 60"/>
              <a:gd name="T8" fmla="*/ 2147483647 w 27"/>
              <a:gd name="T9" fmla="*/ 2147483647 h 60"/>
              <a:gd name="T10" fmla="*/ 2147483647 w 27"/>
              <a:gd name="T11" fmla="*/ 0 h 60"/>
              <a:gd name="T12" fmla="*/ 2147483647 w 27"/>
              <a:gd name="T13" fmla="*/ 0 h 60"/>
              <a:gd name="T14" fmla="*/ 2147483647 w 27"/>
              <a:gd name="T15" fmla="*/ 2147483647 h 60"/>
              <a:gd name="T16" fmla="*/ 2147483647 w 27"/>
              <a:gd name="T17" fmla="*/ 2147483647 h 60"/>
              <a:gd name="T18" fmla="*/ 2147483647 w 27"/>
              <a:gd name="T19" fmla="*/ 2147483647 h 60"/>
              <a:gd name="T20" fmla="*/ 2147483647 w 27"/>
              <a:gd name="T21" fmla="*/ 2147483647 h 60"/>
              <a:gd name="T22" fmla="*/ 2147483647 w 27"/>
              <a:gd name="T23" fmla="*/ 2147483647 h 60"/>
              <a:gd name="T24" fmla="*/ 2147483647 w 27"/>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60"/>
              <a:gd name="T41" fmla="*/ 27 w 27"/>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60">
                <a:moveTo>
                  <a:pt x="2" y="60"/>
                </a:moveTo>
                <a:lnTo>
                  <a:pt x="10" y="20"/>
                </a:lnTo>
                <a:lnTo>
                  <a:pt x="0" y="20"/>
                </a:lnTo>
                <a:lnTo>
                  <a:pt x="1" y="14"/>
                </a:lnTo>
                <a:lnTo>
                  <a:pt x="11" y="14"/>
                </a:lnTo>
                <a:lnTo>
                  <a:pt x="14" y="0"/>
                </a:lnTo>
                <a:lnTo>
                  <a:pt x="20" y="0"/>
                </a:lnTo>
                <a:lnTo>
                  <a:pt x="17" y="14"/>
                </a:lnTo>
                <a:lnTo>
                  <a:pt x="27" y="14"/>
                </a:lnTo>
                <a:lnTo>
                  <a:pt x="26" y="20"/>
                </a:lnTo>
                <a:lnTo>
                  <a:pt x="16" y="20"/>
                </a:lnTo>
                <a:lnTo>
                  <a:pt x="7" y="60"/>
                </a:lnTo>
                <a:lnTo>
                  <a:pt x="2" y="60"/>
                </a:lnTo>
                <a:close/>
              </a:path>
            </a:pathLst>
          </a:custGeom>
          <a:solidFill>
            <a:srgbClr val="1F1A17"/>
          </a:solidFill>
          <a:ln w="9525">
            <a:noFill/>
            <a:round/>
            <a:headEnd/>
            <a:tailEnd/>
          </a:ln>
        </p:spPr>
        <p:txBody>
          <a:bodyPr>
            <a:prstTxWarp prst="textNoShape">
              <a:avLst/>
            </a:prstTxWarp>
          </a:bodyPr>
          <a:lstStyle/>
          <a:p>
            <a:endParaRPr lang="en-US"/>
          </a:p>
        </p:txBody>
      </p:sp>
      <p:sp>
        <p:nvSpPr>
          <p:cNvPr id="17432" name="Freeform 427"/>
          <p:cNvSpPr>
            <a:spLocks/>
          </p:cNvSpPr>
          <p:nvPr/>
        </p:nvSpPr>
        <p:spPr bwMode="auto">
          <a:xfrm>
            <a:off x="2008188" y="5243513"/>
            <a:ext cx="49212" cy="74612"/>
          </a:xfrm>
          <a:custGeom>
            <a:avLst/>
            <a:gdLst>
              <a:gd name="T0" fmla="*/ 2147483647 w 31"/>
              <a:gd name="T1" fmla="*/ 2147483647 h 47"/>
              <a:gd name="T2" fmla="*/ 0 w 31"/>
              <a:gd name="T3" fmla="*/ 2147483647 h 47"/>
              <a:gd name="T4" fmla="*/ 2147483647 w 31"/>
              <a:gd name="T5" fmla="*/ 2147483647 h 47"/>
              <a:gd name="T6" fmla="*/ 2147483647 w 31"/>
              <a:gd name="T7" fmla="*/ 2147483647 h 47"/>
              <a:gd name="T8" fmla="*/ 2147483647 w 31"/>
              <a:gd name="T9" fmla="*/ 2147483647 h 47"/>
              <a:gd name="T10" fmla="*/ 2147483647 w 31"/>
              <a:gd name="T11" fmla="*/ 2147483647 h 47"/>
              <a:gd name="T12" fmla="*/ 2147483647 w 31"/>
              <a:gd name="T13" fmla="*/ 2147483647 h 47"/>
              <a:gd name="T14" fmla="*/ 2147483647 w 31"/>
              <a:gd name="T15" fmla="*/ 2147483647 h 47"/>
              <a:gd name="T16" fmla="*/ 2147483647 w 31"/>
              <a:gd name="T17" fmla="*/ 2147483647 h 47"/>
              <a:gd name="T18" fmla="*/ 2147483647 w 31"/>
              <a:gd name="T19" fmla="*/ 2147483647 h 47"/>
              <a:gd name="T20" fmla="*/ 2147483647 w 31"/>
              <a:gd name="T21" fmla="*/ 2147483647 h 47"/>
              <a:gd name="T22" fmla="*/ 2147483647 w 31"/>
              <a:gd name="T23" fmla="*/ 2147483647 h 47"/>
              <a:gd name="T24" fmla="*/ 2147483647 w 31"/>
              <a:gd name="T25" fmla="*/ 2147483647 h 47"/>
              <a:gd name="T26" fmla="*/ 2147483647 w 31"/>
              <a:gd name="T27" fmla="*/ 2147483647 h 47"/>
              <a:gd name="T28" fmla="*/ 2147483647 w 31"/>
              <a:gd name="T29" fmla="*/ 2147483647 h 47"/>
              <a:gd name="T30" fmla="*/ 2147483647 w 31"/>
              <a:gd name="T31" fmla="*/ 2147483647 h 47"/>
              <a:gd name="T32" fmla="*/ 2147483647 w 31"/>
              <a:gd name="T33" fmla="*/ 0 h 47"/>
              <a:gd name="T34" fmla="*/ 2147483647 w 31"/>
              <a:gd name="T35" fmla="*/ 0 h 47"/>
              <a:gd name="T36" fmla="*/ 2147483647 w 31"/>
              <a:gd name="T37" fmla="*/ 0 h 47"/>
              <a:gd name="T38" fmla="*/ 2147483647 w 31"/>
              <a:gd name="T39" fmla="*/ 0 h 47"/>
              <a:gd name="T40" fmla="*/ 2147483647 w 31"/>
              <a:gd name="T41" fmla="*/ 0 h 47"/>
              <a:gd name="T42" fmla="*/ 2147483647 w 31"/>
              <a:gd name="T43" fmla="*/ 0 h 47"/>
              <a:gd name="T44" fmla="*/ 2147483647 w 31"/>
              <a:gd name="T45" fmla="*/ 2147483647 h 47"/>
              <a:gd name="T46" fmla="*/ 2147483647 w 31"/>
              <a:gd name="T47" fmla="*/ 2147483647 h 47"/>
              <a:gd name="T48" fmla="*/ 2147483647 w 31"/>
              <a:gd name="T49" fmla="*/ 2147483647 h 47"/>
              <a:gd name="T50" fmla="*/ 2147483647 w 31"/>
              <a:gd name="T51" fmla="*/ 2147483647 h 47"/>
              <a:gd name="T52" fmla="*/ 2147483647 w 31"/>
              <a:gd name="T53" fmla="*/ 2147483647 h 47"/>
              <a:gd name="T54" fmla="*/ 2147483647 w 31"/>
              <a:gd name="T55" fmla="*/ 2147483647 h 47"/>
              <a:gd name="T56" fmla="*/ 2147483647 w 31"/>
              <a:gd name="T57" fmla="*/ 2147483647 h 47"/>
              <a:gd name="T58" fmla="*/ 2147483647 w 31"/>
              <a:gd name="T59" fmla="*/ 2147483647 h 47"/>
              <a:gd name="T60" fmla="*/ 2147483647 w 31"/>
              <a:gd name="T61" fmla="*/ 2147483647 h 47"/>
              <a:gd name="T62" fmla="*/ 2147483647 w 31"/>
              <a:gd name="T63" fmla="*/ 2147483647 h 47"/>
              <a:gd name="T64" fmla="*/ 2147483647 w 31"/>
              <a:gd name="T65" fmla="*/ 2147483647 h 47"/>
              <a:gd name="T66" fmla="*/ 2147483647 w 31"/>
              <a:gd name="T67" fmla="*/ 2147483647 h 47"/>
              <a:gd name="T68" fmla="*/ 2147483647 w 31"/>
              <a:gd name="T69" fmla="*/ 2147483647 h 47"/>
              <a:gd name="T70" fmla="*/ 2147483647 w 31"/>
              <a:gd name="T71" fmla="*/ 2147483647 h 47"/>
              <a:gd name="T72" fmla="*/ 2147483647 w 31"/>
              <a:gd name="T73" fmla="*/ 2147483647 h 47"/>
              <a:gd name="T74" fmla="*/ 2147483647 w 31"/>
              <a:gd name="T75" fmla="*/ 2147483647 h 47"/>
              <a:gd name="T76" fmla="*/ 2147483647 w 31"/>
              <a:gd name="T77" fmla="*/ 2147483647 h 47"/>
              <a:gd name="T78" fmla="*/ 2147483647 w 31"/>
              <a:gd name="T79" fmla="*/ 2147483647 h 47"/>
              <a:gd name="T80" fmla="*/ 2147483647 w 31"/>
              <a:gd name="T81" fmla="*/ 2147483647 h 4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1"/>
              <a:gd name="T124" fmla="*/ 0 h 47"/>
              <a:gd name="T125" fmla="*/ 31 w 31"/>
              <a:gd name="T126" fmla="*/ 47 h 4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1" h="47">
                <a:moveTo>
                  <a:pt x="6" y="47"/>
                </a:moveTo>
                <a:lnTo>
                  <a:pt x="0" y="47"/>
                </a:lnTo>
                <a:lnTo>
                  <a:pt x="10" y="1"/>
                </a:lnTo>
                <a:lnTo>
                  <a:pt x="16" y="1"/>
                </a:lnTo>
                <a:lnTo>
                  <a:pt x="15" y="5"/>
                </a:lnTo>
                <a:lnTo>
                  <a:pt x="16" y="4"/>
                </a:lnTo>
                <a:lnTo>
                  <a:pt x="17" y="3"/>
                </a:lnTo>
                <a:lnTo>
                  <a:pt x="18" y="3"/>
                </a:lnTo>
                <a:lnTo>
                  <a:pt x="18" y="2"/>
                </a:lnTo>
                <a:lnTo>
                  <a:pt x="19" y="2"/>
                </a:lnTo>
                <a:lnTo>
                  <a:pt x="20" y="2"/>
                </a:lnTo>
                <a:lnTo>
                  <a:pt x="21" y="1"/>
                </a:lnTo>
                <a:lnTo>
                  <a:pt x="22" y="1"/>
                </a:lnTo>
                <a:lnTo>
                  <a:pt x="23" y="1"/>
                </a:lnTo>
                <a:lnTo>
                  <a:pt x="24" y="1"/>
                </a:lnTo>
                <a:lnTo>
                  <a:pt x="25" y="0"/>
                </a:lnTo>
                <a:lnTo>
                  <a:pt x="26" y="0"/>
                </a:lnTo>
                <a:lnTo>
                  <a:pt x="27" y="0"/>
                </a:lnTo>
                <a:lnTo>
                  <a:pt x="28" y="0"/>
                </a:lnTo>
                <a:lnTo>
                  <a:pt x="29" y="0"/>
                </a:lnTo>
                <a:lnTo>
                  <a:pt x="31" y="0"/>
                </a:lnTo>
                <a:lnTo>
                  <a:pt x="29" y="6"/>
                </a:lnTo>
                <a:lnTo>
                  <a:pt x="27" y="6"/>
                </a:lnTo>
                <a:lnTo>
                  <a:pt x="26" y="6"/>
                </a:lnTo>
                <a:lnTo>
                  <a:pt x="24" y="6"/>
                </a:lnTo>
                <a:lnTo>
                  <a:pt x="22" y="7"/>
                </a:lnTo>
                <a:lnTo>
                  <a:pt x="21" y="7"/>
                </a:lnTo>
                <a:lnTo>
                  <a:pt x="20" y="8"/>
                </a:lnTo>
                <a:lnTo>
                  <a:pt x="19" y="9"/>
                </a:lnTo>
                <a:lnTo>
                  <a:pt x="17" y="10"/>
                </a:lnTo>
                <a:lnTo>
                  <a:pt x="16" y="10"/>
                </a:lnTo>
                <a:lnTo>
                  <a:pt x="16" y="12"/>
                </a:lnTo>
                <a:lnTo>
                  <a:pt x="14" y="13"/>
                </a:lnTo>
                <a:lnTo>
                  <a:pt x="14" y="14"/>
                </a:lnTo>
                <a:lnTo>
                  <a:pt x="13" y="15"/>
                </a:lnTo>
                <a:lnTo>
                  <a:pt x="13" y="17"/>
                </a:lnTo>
                <a:lnTo>
                  <a:pt x="12" y="18"/>
                </a:lnTo>
                <a:lnTo>
                  <a:pt x="12" y="20"/>
                </a:lnTo>
                <a:lnTo>
                  <a:pt x="6" y="47"/>
                </a:lnTo>
                <a:close/>
              </a:path>
            </a:pathLst>
          </a:custGeom>
          <a:solidFill>
            <a:srgbClr val="1F1A17"/>
          </a:solidFill>
          <a:ln w="9525">
            <a:noFill/>
            <a:round/>
            <a:headEnd/>
            <a:tailEnd/>
          </a:ln>
        </p:spPr>
        <p:txBody>
          <a:bodyPr>
            <a:prstTxWarp prst="textNoShape">
              <a:avLst/>
            </a:prstTxWarp>
          </a:bodyPr>
          <a:lstStyle/>
          <a:p>
            <a:endParaRPr lang="en-US"/>
          </a:p>
        </p:txBody>
      </p:sp>
      <p:sp>
        <p:nvSpPr>
          <p:cNvPr id="17433" name="Freeform 428"/>
          <p:cNvSpPr>
            <a:spLocks/>
          </p:cNvSpPr>
          <p:nvPr/>
        </p:nvSpPr>
        <p:spPr bwMode="auto">
          <a:xfrm>
            <a:off x="2057400" y="5243513"/>
            <a:ext cx="85725" cy="77787"/>
          </a:xfrm>
          <a:custGeom>
            <a:avLst/>
            <a:gdLst>
              <a:gd name="T0" fmla="*/ 2147483647 w 54"/>
              <a:gd name="T1" fmla="*/ 2147483647 h 49"/>
              <a:gd name="T2" fmla="*/ 2147483647 w 54"/>
              <a:gd name="T3" fmla="*/ 2147483647 h 49"/>
              <a:gd name="T4" fmla="*/ 2147483647 w 54"/>
              <a:gd name="T5" fmla="*/ 2147483647 h 49"/>
              <a:gd name="T6" fmla="*/ 2147483647 w 54"/>
              <a:gd name="T7" fmla="*/ 2147483647 h 49"/>
              <a:gd name="T8" fmla="*/ 2147483647 w 54"/>
              <a:gd name="T9" fmla="*/ 2147483647 h 49"/>
              <a:gd name="T10" fmla="*/ 2147483647 w 54"/>
              <a:gd name="T11" fmla="*/ 2147483647 h 49"/>
              <a:gd name="T12" fmla="*/ 2147483647 w 54"/>
              <a:gd name="T13" fmla="*/ 2147483647 h 49"/>
              <a:gd name="T14" fmla="*/ 2147483647 w 54"/>
              <a:gd name="T15" fmla="*/ 2147483647 h 49"/>
              <a:gd name="T16" fmla="*/ 2147483647 w 54"/>
              <a:gd name="T17" fmla="*/ 2147483647 h 49"/>
              <a:gd name="T18" fmla="*/ 2147483647 w 54"/>
              <a:gd name="T19" fmla="*/ 2147483647 h 49"/>
              <a:gd name="T20" fmla="*/ 2147483647 w 54"/>
              <a:gd name="T21" fmla="*/ 2147483647 h 49"/>
              <a:gd name="T22" fmla="*/ 2147483647 w 54"/>
              <a:gd name="T23" fmla="*/ 2147483647 h 49"/>
              <a:gd name="T24" fmla="*/ 2147483647 w 54"/>
              <a:gd name="T25" fmla="*/ 2147483647 h 49"/>
              <a:gd name="T26" fmla="*/ 2147483647 w 54"/>
              <a:gd name="T27" fmla="*/ 2147483647 h 49"/>
              <a:gd name="T28" fmla="*/ 2147483647 w 54"/>
              <a:gd name="T29" fmla="*/ 2147483647 h 49"/>
              <a:gd name="T30" fmla="*/ 2147483647 w 54"/>
              <a:gd name="T31" fmla="*/ 2147483647 h 49"/>
              <a:gd name="T32" fmla="*/ 2147483647 w 54"/>
              <a:gd name="T33" fmla="*/ 2147483647 h 49"/>
              <a:gd name="T34" fmla="*/ 2147483647 w 54"/>
              <a:gd name="T35" fmla="*/ 2147483647 h 49"/>
              <a:gd name="T36" fmla="*/ 2147483647 w 54"/>
              <a:gd name="T37" fmla="*/ 2147483647 h 49"/>
              <a:gd name="T38" fmla="*/ 2147483647 w 54"/>
              <a:gd name="T39" fmla="*/ 2147483647 h 49"/>
              <a:gd name="T40" fmla="*/ 2147483647 w 54"/>
              <a:gd name="T41" fmla="*/ 2147483647 h 49"/>
              <a:gd name="T42" fmla="*/ 2147483647 w 54"/>
              <a:gd name="T43" fmla="*/ 2147483647 h 49"/>
              <a:gd name="T44" fmla="*/ 2147483647 w 54"/>
              <a:gd name="T45" fmla="*/ 2147483647 h 49"/>
              <a:gd name="T46" fmla="*/ 2147483647 w 54"/>
              <a:gd name="T47" fmla="*/ 2147483647 h 49"/>
              <a:gd name="T48" fmla="*/ 2147483647 w 54"/>
              <a:gd name="T49" fmla="*/ 2147483647 h 49"/>
              <a:gd name="T50" fmla="*/ 2147483647 w 54"/>
              <a:gd name="T51" fmla="*/ 2147483647 h 49"/>
              <a:gd name="T52" fmla="*/ 2147483647 w 54"/>
              <a:gd name="T53" fmla="*/ 2147483647 h 49"/>
              <a:gd name="T54" fmla="*/ 2147483647 w 54"/>
              <a:gd name="T55" fmla="*/ 2147483647 h 49"/>
              <a:gd name="T56" fmla="*/ 2147483647 w 54"/>
              <a:gd name="T57" fmla="*/ 2147483647 h 49"/>
              <a:gd name="T58" fmla="*/ 2147483647 w 54"/>
              <a:gd name="T59" fmla="*/ 2147483647 h 49"/>
              <a:gd name="T60" fmla="*/ 2147483647 w 54"/>
              <a:gd name="T61" fmla="*/ 2147483647 h 49"/>
              <a:gd name="T62" fmla="*/ 2147483647 w 54"/>
              <a:gd name="T63" fmla="*/ 2147483647 h 49"/>
              <a:gd name="T64" fmla="*/ 2147483647 w 54"/>
              <a:gd name="T65" fmla="*/ 2147483647 h 49"/>
              <a:gd name="T66" fmla="*/ 2147483647 w 54"/>
              <a:gd name="T67" fmla="*/ 2147483647 h 49"/>
              <a:gd name="T68" fmla="*/ 2147483647 w 54"/>
              <a:gd name="T69" fmla="*/ 2147483647 h 49"/>
              <a:gd name="T70" fmla="*/ 2147483647 w 54"/>
              <a:gd name="T71" fmla="*/ 2147483647 h 49"/>
              <a:gd name="T72" fmla="*/ 2147483647 w 54"/>
              <a:gd name="T73" fmla="*/ 2147483647 h 49"/>
              <a:gd name="T74" fmla="*/ 2147483647 w 54"/>
              <a:gd name="T75" fmla="*/ 2147483647 h 49"/>
              <a:gd name="T76" fmla="*/ 0 w 54"/>
              <a:gd name="T77" fmla="*/ 2147483647 h 49"/>
              <a:gd name="T78" fmla="*/ 0 w 54"/>
              <a:gd name="T79" fmla="*/ 2147483647 h 49"/>
              <a:gd name="T80" fmla="*/ 2147483647 w 54"/>
              <a:gd name="T81" fmla="*/ 2147483647 h 49"/>
              <a:gd name="T82" fmla="*/ 2147483647 w 54"/>
              <a:gd name="T83" fmla="*/ 2147483647 h 49"/>
              <a:gd name="T84" fmla="*/ 2147483647 w 54"/>
              <a:gd name="T85" fmla="*/ 2147483647 h 49"/>
              <a:gd name="T86" fmla="*/ 2147483647 w 54"/>
              <a:gd name="T87" fmla="*/ 2147483647 h 49"/>
              <a:gd name="T88" fmla="*/ 2147483647 w 54"/>
              <a:gd name="T89" fmla="*/ 2147483647 h 49"/>
              <a:gd name="T90" fmla="*/ 2147483647 w 54"/>
              <a:gd name="T91" fmla="*/ 2147483647 h 49"/>
              <a:gd name="T92" fmla="*/ 2147483647 w 54"/>
              <a:gd name="T93" fmla="*/ 2147483647 h 49"/>
              <a:gd name="T94" fmla="*/ 2147483647 w 54"/>
              <a:gd name="T95" fmla="*/ 2147483647 h 49"/>
              <a:gd name="T96" fmla="*/ 2147483647 w 54"/>
              <a:gd name="T97" fmla="*/ 0 h 49"/>
              <a:gd name="T98" fmla="*/ 2147483647 w 54"/>
              <a:gd name="T99" fmla="*/ 0 h 49"/>
              <a:gd name="T100" fmla="*/ 2147483647 w 54"/>
              <a:gd name="T101" fmla="*/ 2147483647 h 49"/>
              <a:gd name="T102" fmla="*/ 2147483647 w 54"/>
              <a:gd name="T103" fmla="*/ 2147483647 h 49"/>
              <a:gd name="T104" fmla="*/ 2147483647 w 54"/>
              <a:gd name="T105" fmla="*/ 2147483647 h 49"/>
              <a:gd name="T106" fmla="*/ 2147483647 w 54"/>
              <a:gd name="T107" fmla="*/ 2147483647 h 49"/>
              <a:gd name="T108" fmla="*/ 2147483647 w 54"/>
              <a:gd name="T109" fmla="*/ 2147483647 h 49"/>
              <a:gd name="T110" fmla="*/ 2147483647 w 54"/>
              <a:gd name="T111" fmla="*/ 2147483647 h 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
              <a:gd name="T169" fmla="*/ 0 h 49"/>
              <a:gd name="T170" fmla="*/ 54 w 54"/>
              <a:gd name="T171" fmla="*/ 49 h 4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 h="49">
                <a:moveTo>
                  <a:pt x="44" y="22"/>
                </a:moveTo>
                <a:lnTo>
                  <a:pt x="44" y="21"/>
                </a:lnTo>
                <a:lnTo>
                  <a:pt x="44" y="19"/>
                </a:lnTo>
                <a:lnTo>
                  <a:pt x="43" y="17"/>
                </a:lnTo>
                <a:lnTo>
                  <a:pt x="43" y="16"/>
                </a:lnTo>
                <a:lnTo>
                  <a:pt x="42" y="14"/>
                </a:lnTo>
                <a:lnTo>
                  <a:pt x="41" y="13"/>
                </a:lnTo>
                <a:lnTo>
                  <a:pt x="40" y="11"/>
                </a:lnTo>
                <a:lnTo>
                  <a:pt x="39" y="10"/>
                </a:lnTo>
                <a:lnTo>
                  <a:pt x="38" y="9"/>
                </a:lnTo>
                <a:lnTo>
                  <a:pt x="37" y="8"/>
                </a:lnTo>
                <a:lnTo>
                  <a:pt x="36" y="7"/>
                </a:lnTo>
                <a:lnTo>
                  <a:pt x="34" y="7"/>
                </a:lnTo>
                <a:lnTo>
                  <a:pt x="32" y="6"/>
                </a:lnTo>
                <a:lnTo>
                  <a:pt x="31" y="6"/>
                </a:lnTo>
                <a:lnTo>
                  <a:pt x="29" y="6"/>
                </a:lnTo>
                <a:lnTo>
                  <a:pt x="27" y="5"/>
                </a:lnTo>
                <a:lnTo>
                  <a:pt x="26" y="5"/>
                </a:lnTo>
                <a:lnTo>
                  <a:pt x="25" y="6"/>
                </a:lnTo>
                <a:lnTo>
                  <a:pt x="24" y="6"/>
                </a:lnTo>
                <a:lnTo>
                  <a:pt x="23" y="6"/>
                </a:lnTo>
                <a:lnTo>
                  <a:pt x="22" y="6"/>
                </a:lnTo>
                <a:lnTo>
                  <a:pt x="21" y="6"/>
                </a:lnTo>
                <a:lnTo>
                  <a:pt x="20" y="7"/>
                </a:lnTo>
                <a:lnTo>
                  <a:pt x="19" y="7"/>
                </a:lnTo>
                <a:lnTo>
                  <a:pt x="18" y="8"/>
                </a:lnTo>
                <a:lnTo>
                  <a:pt x="17" y="8"/>
                </a:lnTo>
                <a:lnTo>
                  <a:pt x="16" y="8"/>
                </a:lnTo>
                <a:lnTo>
                  <a:pt x="16" y="9"/>
                </a:lnTo>
                <a:lnTo>
                  <a:pt x="15" y="9"/>
                </a:lnTo>
                <a:lnTo>
                  <a:pt x="14" y="10"/>
                </a:lnTo>
                <a:lnTo>
                  <a:pt x="13" y="11"/>
                </a:lnTo>
                <a:lnTo>
                  <a:pt x="12" y="12"/>
                </a:lnTo>
                <a:lnTo>
                  <a:pt x="11" y="13"/>
                </a:lnTo>
                <a:lnTo>
                  <a:pt x="10" y="14"/>
                </a:lnTo>
                <a:lnTo>
                  <a:pt x="10" y="15"/>
                </a:lnTo>
                <a:lnTo>
                  <a:pt x="9" y="16"/>
                </a:lnTo>
                <a:lnTo>
                  <a:pt x="9" y="17"/>
                </a:lnTo>
                <a:lnTo>
                  <a:pt x="8" y="18"/>
                </a:lnTo>
                <a:lnTo>
                  <a:pt x="8" y="20"/>
                </a:lnTo>
                <a:lnTo>
                  <a:pt x="7" y="21"/>
                </a:lnTo>
                <a:lnTo>
                  <a:pt x="7" y="22"/>
                </a:lnTo>
                <a:lnTo>
                  <a:pt x="7" y="23"/>
                </a:lnTo>
                <a:lnTo>
                  <a:pt x="6" y="24"/>
                </a:lnTo>
                <a:lnTo>
                  <a:pt x="6" y="25"/>
                </a:lnTo>
                <a:lnTo>
                  <a:pt x="6" y="27"/>
                </a:lnTo>
                <a:lnTo>
                  <a:pt x="6" y="28"/>
                </a:lnTo>
                <a:lnTo>
                  <a:pt x="7" y="30"/>
                </a:lnTo>
                <a:lnTo>
                  <a:pt x="7" y="32"/>
                </a:lnTo>
                <a:lnTo>
                  <a:pt x="8" y="33"/>
                </a:lnTo>
                <a:lnTo>
                  <a:pt x="8" y="35"/>
                </a:lnTo>
                <a:lnTo>
                  <a:pt x="9" y="36"/>
                </a:lnTo>
                <a:lnTo>
                  <a:pt x="10" y="38"/>
                </a:lnTo>
                <a:lnTo>
                  <a:pt x="11" y="39"/>
                </a:lnTo>
                <a:lnTo>
                  <a:pt x="13" y="40"/>
                </a:lnTo>
                <a:lnTo>
                  <a:pt x="14" y="41"/>
                </a:lnTo>
                <a:lnTo>
                  <a:pt x="15" y="42"/>
                </a:lnTo>
                <a:lnTo>
                  <a:pt x="17" y="42"/>
                </a:lnTo>
                <a:lnTo>
                  <a:pt x="18" y="43"/>
                </a:lnTo>
                <a:lnTo>
                  <a:pt x="20" y="43"/>
                </a:lnTo>
                <a:lnTo>
                  <a:pt x="22" y="43"/>
                </a:lnTo>
                <a:lnTo>
                  <a:pt x="24" y="43"/>
                </a:lnTo>
                <a:lnTo>
                  <a:pt x="26" y="43"/>
                </a:lnTo>
                <a:lnTo>
                  <a:pt x="28" y="43"/>
                </a:lnTo>
                <a:lnTo>
                  <a:pt x="30" y="43"/>
                </a:lnTo>
                <a:lnTo>
                  <a:pt x="32" y="42"/>
                </a:lnTo>
                <a:lnTo>
                  <a:pt x="33" y="41"/>
                </a:lnTo>
                <a:lnTo>
                  <a:pt x="35" y="40"/>
                </a:lnTo>
                <a:lnTo>
                  <a:pt x="37" y="39"/>
                </a:lnTo>
                <a:lnTo>
                  <a:pt x="38" y="38"/>
                </a:lnTo>
                <a:lnTo>
                  <a:pt x="40" y="36"/>
                </a:lnTo>
                <a:lnTo>
                  <a:pt x="41" y="34"/>
                </a:lnTo>
                <a:lnTo>
                  <a:pt x="42" y="32"/>
                </a:lnTo>
                <a:lnTo>
                  <a:pt x="42" y="31"/>
                </a:lnTo>
                <a:lnTo>
                  <a:pt x="43" y="29"/>
                </a:lnTo>
                <a:lnTo>
                  <a:pt x="44" y="27"/>
                </a:lnTo>
                <a:lnTo>
                  <a:pt x="44" y="25"/>
                </a:lnTo>
                <a:lnTo>
                  <a:pt x="44" y="22"/>
                </a:lnTo>
                <a:lnTo>
                  <a:pt x="45" y="47"/>
                </a:lnTo>
                <a:lnTo>
                  <a:pt x="38" y="47"/>
                </a:lnTo>
                <a:lnTo>
                  <a:pt x="39" y="44"/>
                </a:lnTo>
                <a:lnTo>
                  <a:pt x="38" y="45"/>
                </a:lnTo>
                <a:lnTo>
                  <a:pt x="37" y="45"/>
                </a:lnTo>
                <a:lnTo>
                  <a:pt x="37" y="46"/>
                </a:lnTo>
                <a:lnTo>
                  <a:pt x="36" y="46"/>
                </a:lnTo>
                <a:lnTo>
                  <a:pt x="34" y="46"/>
                </a:lnTo>
                <a:lnTo>
                  <a:pt x="34" y="47"/>
                </a:lnTo>
                <a:lnTo>
                  <a:pt x="33" y="47"/>
                </a:lnTo>
                <a:lnTo>
                  <a:pt x="32" y="47"/>
                </a:lnTo>
                <a:lnTo>
                  <a:pt x="30" y="48"/>
                </a:lnTo>
                <a:lnTo>
                  <a:pt x="29" y="48"/>
                </a:lnTo>
                <a:lnTo>
                  <a:pt x="28" y="48"/>
                </a:lnTo>
                <a:lnTo>
                  <a:pt x="26" y="48"/>
                </a:lnTo>
                <a:lnTo>
                  <a:pt x="25" y="49"/>
                </a:lnTo>
                <a:lnTo>
                  <a:pt x="24" y="49"/>
                </a:lnTo>
                <a:lnTo>
                  <a:pt x="23" y="49"/>
                </a:lnTo>
                <a:lnTo>
                  <a:pt x="21" y="48"/>
                </a:lnTo>
                <a:lnTo>
                  <a:pt x="18" y="48"/>
                </a:lnTo>
                <a:lnTo>
                  <a:pt x="16" y="48"/>
                </a:lnTo>
                <a:lnTo>
                  <a:pt x="14" y="47"/>
                </a:lnTo>
                <a:lnTo>
                  <a:pt x="12" y="46"/>
                </a:lnTo>
                <a:lnTo>
                  <a:pt x="10" y="45"/>
                </a:lnTo>
                <a:lnTo>
                  <a:pt x="8" y="44"/>
                </a:lnTo>
                <a:lnTo>
                  <a:pt x="6" y="42"/>
                </a:lnTo>
                <a:lnTo>
                  <a:pt x="5" y="41"/>
                </a:lnTo>
                <a:lnTo>
                  <a:pt x="4" y="39"/>
                </a:lnTo>
                <a:lnTo>
                  <a:pt x="2" y="37"/>
                </a:lnTo>
                <a:lnTo>
                  <a:pt x="2" y="35"/>
                </a:lnTo>
                <a:lnTo>
                  <a:pt x="1" y="33"/>
                </a:lnTo>
                <a:lnTo>
                  <a:pt x="0" y="31"/>
                </a:lnTo>
                <a:lnTo>
                  <a:pt x="0" y="29"/>
                </a:lnTo>
                <a:lnTo>
                  <a:pt x="0" y="26"/>
                </a:lnTo>
                <a:lnTo>
                  <a:pt x="0" y="25"/>
                </a:lnTo>
                <a:lnTo>
                  <a:pt x="0" y="24"/>
                </a:lnTo>
                <a:lnTo>
                  <a:pt x="0" y="22"/>
                </a:lnTo>
                <a:lnTo>
                  <a:pt x="1" y="21"/>
                </a:lnTo>
                <a:lnTo>
                  <a:pt x="1" y="20"/>
                </a:lnTo>
                <a:lnTo>
                  <a:pt x="1" y="19"/>
                </a:lnTo>
                <a:lnTo>
                  <a:pt x="2" y="17"/>
                </a:lnTo>
                <a:lnTo>
                  <a:pt x="2" y="16"/>
                </a:lnTo>
                <a:lnTo>
                  <a:pt x="3" y="15"/>
                </a:lnTo>
                <a:lnTo>
                  <a:pt x="3" y="14"/>
                </a:lnTo>
                <a:lnTo>
                  <a:pt x="4" y="13"/>
                </a:lnTo>
                <a:lnTo>
                  <a:pt x="5" y="11"/>
                </a:lnTo>
                <a:lnTo>
                  <a:pt x="5" y="10"/>
                </a:lnTo>
                <a:lnTo>
                  <a:pt x="6" y="9"/>
                </a:lnTo>
                <a:lnTo>
                  <a:pt x="7" y="8"/>
                </a:lnTo>
                <a:lnTo>
                  <a:pt x="8" y="7"/>
                </a:lnTo>
                <a:lnTo>
                  <a:pt x="9" y="7"/>
                </a:lnTo>
                <a:lnTo>
                  <a:pt x="10" y="6"/>
                </a:lnTo>
                <a:lnTo>
                  <a:pt x="11" y="5"/>
                </a:lnTo>
                <a:lnTo>
                  <a:pt x="12" y="4"/>
                </a:lnTo>
                <a:lnTo>
                  <a:pt x="13" y="4"/>
                </a:lnTo>
                <a:lnTo>
                  <a:pt x="14" y="3"/>
                </a:lnTo>
                <a:lnTo>
                  <a:pt x="15" y="2"/>
                </a:lnTo>
                <a:lnTo>
                  <a:pt x="17" y="2"/>
                </a:lnTo>
                <a:lnTo>
                  <a:pt x="18" y="2"/>
                </a:lnTo>
                <a:lnTo>
                  <a:pt x="19" y="1"/>
                </a:lnTo>
                <a:lnTo>
                  <a:pt x="20" y="1"/>
                </a:lnTo>
                <a:lnTo>
                  <a:pt x="21" y="1"/>
                </a:lnTo>
                <a:lnTo>
                  <a:pt x="23" y="0"/>
                </a:lnTo>
                <a:lnTo>
                  <a:pt x="24" y="0"/>
                </a:lnTo>
                <a:lnTo>
                  <a:pt x="25" y="0"/>
                </a:lnTo>
                <a:lnTo>
                  <a:pt x="27" y="0"/>
                </a:lnTo>
                <a:lnTo>
                  <a:pt x="28" y="0"/>
                </a:lnTo>
                <a:lnTo>
                  <a:pt x="30" y="0"/>
                </a:lnTo>
                <a:lnTo>
                  <a:pt x="32" y="1"/>
                </a:lnTo>
                <a:lnTo>
                  <a:pt x="33" y="1"/>
                </a:lnTo>
                <a:lnTo>
                  <a:pt x="34" y="1"/>
                </a:lnTo>
                <a:lnTo>
                  <a:pt x="36" y="2"/>
                </a:lnTo>
                <a:lnTo>
                  <a:pt x="37" y="2"/>
                </a:lnTo>
                <a:lnTo>
                  <a:pt x="38" y="3"/>
                </a:lnTo>
                <a:lnTo>
                  <a:pt x="40" y="3"/>
                </a:lnTo>
                <a:lnTo>
                  <a:pt x="41" y="4"/>
                </a:lnTo>
                <a:lnTo>
                  <a:pt x="42" y="5"/>
                </a:lnTo>
                <a:lnTo>
                  <a:pt x="43" y="6"/>
                </a:lnTo>
                <a:lnTo>
                  <a:pt x="44" y="7"/>
                </a:lnTo>
                <a:lnTo>
                  <a:pt x="45" y="8"/>
                </a:lnTo>
                <a:lnTo>
                  <a:pt x="46" y="9"/>
                </a:lnTo>
                <a:lnTo>
                  <a:pt x="46" y="10"/>
                </a:lnTo>
                <a:lnTo>
                  <a:pt x="48" y="1"/>
                </a:lnTo>
                <a:lnTo>
                  <a:pt x="54" y="1"/>
                </a:lnTo>
                <a:lnTo>
                  <a:pt x="45" y="47"/>
                </a:lnTo>
                <a:lnTo>
                  <a:pt x="44" y="22"/>
                </a:lnTo>
                <a:close/>
              </a:path>
            </a:pathLst>
          </a:custGeom>
          <a:solidFill>
            <a:srgbClr val="1F1A17"/>
          </a:solidFill>
          <a:ln w="9525">
            <a:noFill/>
            <a:round/>
            <a:headEnd/>
            <a:tailEnd/>
          </a:ln>
        </p:spPr>
        <p:txBody>
          <a:bodyPr>
            <a:prstTxWarp prst="textNoShape">
              <a:avLst/>
            </a:prstTxWarp>
          </a:bodyPr>
          <a:lstStyle/>
          <a:p>
            <a:endParaRPr lang="en-US"/>
          </a:p>
        </p:txBody>
      </p:sp>
      <p:sp>
        <p:nvSpPr>
          <p:cNvPr id="17434" name="Freeform 429"/>
          <p:cNvSpPr>
            <a:spLocks/>
          </p:cNvSpPr>
          <p:nvPr/>
        </p:nvSpPr>
        <p:spPr bwMode="auto">
          <a:xfrm>
            <a:off x="2143125" y="5245100"/>
            <a:ext cx="74613" cy="73025"/>
          </a:xfrm>
          <a:custGeom>
            <a:avLst/>
            <a:gdLst>
              <a:gd name="T0" fmla="*/ 2147483647 w 47"/>
              <a:gd name="T1" fmla="*/ 2147483647 h 46"/>
              <a:gd name="T2" fmla="*/ 2147483647 w 47"/>
              <a:gd name="T3" fmla="*/ 2147483647 h 46"/>
              <a:gd name="T4" fmla="*/ 2147483647 w 47"/>
              <a:gd name="T5" fmla="*/ 2147483647 h 46"/>
              <a:gd name="T6" fmla="*/ 2147483647 w 47"/>
              <a:gd name="T7" fmla="*/ 2147483647 h 46"/>
              <a:gd name="T8" fmla="*/ 2147483647 w 47"/>
              <a:gd name="T9" fmla="*/ 2147483647 h 46"/>
              <a:gd name="T10" fmla="*/ 2147483647 w 47"/>
              <a:gd name="T11" fmla="*/ 0 h 46"/>
              <a:gd name="T12" fmla="*/ 2147483647 w 47"/>
              <a:gd name="T13" fmla="*/ 0 h 46"/>
              <a:gd name="T14" fmla="*/ 2147483647 w 47"/>
              <a:gd name="T15" fmla="*/ 0 h 46"/>
              <a:gd name="T16" fmla="*/ 2147483647 w 47"/>
              <a:gd name="T17" fmla="*/ 0 h 46"/>
              <a:gd name="T18" fmla="*/ 2147483647 w 47"/>
              <a:gd name="T19" fmla="*/ 0 h 46"/>
              <a:gd name="T20" fmla="*/ 2147483647 w 47"/>
              <a:gd name="T21" fmla="*/ 2147483647 h 46"/>
              <a:gd name="T22" fmla="*/ 2147483647 w 47"/>
              <a:gd name="T23" fmla="*/ 2147483647 h 46"/>
              <a:gd name="T24" fmla="*/ 2147483647 w 47"/>
              <a:gd name="T25" fmla="*/ 2147483647 h 46"/>
              <a:gd name="T26" fmla="*/ 2147483647 w 47"/>
              <a:gd name="T27" fmla="*/ 2147483647 h 46"/>
              <a:gd name="T28" fmla="*/ 2147483647 w 47"/>
              <a:gd name="T29" fmla="*/ 2147483647 h 46"/>
              <a:gd name="T30" fmla="*/ 2147483647 w 47"/>
              <a:gd name="T31" fmla="*/ 2147483647 h 46"/>
              <a:gd name="T32" fmla="*/ 2147483647 w 47"/>
              <a:gd name="T33" fmla="*/ 2147483647 h 46"/>
              <a:gd name="T34" fmla="*/ 2147483647 w 47"/>
              <a:gd name="T35" fmla="*/ 2147483647 h 46"/>
              <a:gd name="T36" fmla="*/ 2147483647 w 47"/>
              <a:gd name="T37" fmla="*/ 2147483647 h 46"/>
              <a:gd name="T38" fmla="*/ 2147483647 w 47"/>
              <a:gd name="T39" fmla="*/ 2147483647 h 46"/>
              <a:gd name="T40" fmla="*/ 2147483647 w 47"/>
              <a:gd name="T41" fmla="*/ 2147483647 h 46"/>
              <a:gd name="T42" fmla="*/ 2147483647 w 47"/>
              <a:gd name="T43" fmla="*/ 2147483647 h 46"/>
              <a:gd name="T44" fmla="*/ 2147483647 w 47"/>
              <a:gd name="T45" fmla="*/ 2147483647 h 46"/>
              <a:gd name="T46" fmla="*/ 2147483647 w 47"/>
              <a:gd name="T47" fmla="*/ 2147483647 h 46"/>
              <a:gd name="T48" fmla="*/ 2147483647 w 47"/>
              <a:gd name="T49" fmla="*/ 2147483647 h 46"/>
              <a:gd name="T50" fmla="*/ 2147483647 w 47"/>
              <a:gd name="T51" fmla="*/ 2147483647 h 46"/>
              <a:gd name="T52" fmla="*/ 2147483647 w 47"/>
              <a:gd name="T53" fmla="*/ 2147483647 h 46"/>
              <a:gd name="T54" fmla="*/ 2147483647 w 47"/>
              <a:gd name="T55" fmla="*/ 2147483647 h 46"/>
              <a:gd name="T56" fmla="*/ 2147483647 w 47"/>
              <a:gd name="T57" fmla="*/ 2147483647 h 46"/>
              <a:gd name="T58" fmla="*/ 2147483647 w 47"/>
              <a:gd name="T59" fmla="*/ 2147483647 h 46"/>
              <a:gd name="T60" fmla="*/ 2147483647 w 47"/>
              <a:gd name="T61" fmla="*/ 2147483647 h 46"/>
              <a:gd name="T62" fmla="*/ 2147483647 w 47"/>
              <a:gd name="T63" fmla="*/ 2147483647 h 46"/>
              <a:gd name="T64" fmla="*/ 2147483647 w 47"/>
              <a:gd name="T65" fmla="*/ 2147483647 h 46"/>
              <a:gd name="T66" fmla="*/ 2147483647 w 47"/>
              <a:gd name="T67" fmla="*/ 2147483647 h 46"/>
              <a:gd name="T68" fmla="*/ 2147483647 w 47"/>
              <a:gd name="T69" fmla="*/ 2147483647 h 46"/>
              <a:gd name="T70" fmla="*/ 2147483647 w 47"/>
              <a:gd name="T71" fmla="*/ 2147483647 h 46"/>
              <a:gd name="T72" fmla="*/ 2147483647 w 47"/>
              <a:gd name="T73" fmla="*/ 2147483647 h 46"/>
              <a:gd name="T74" fmla="*/ 2147483647 w 47"/>
              <a:gd name="T75" fmla="*/ 2147483647 h 46"/>
              <a:gd name="T76" fmla="*/ 2147483647 w 47"/>
              <a:gd name="T77" fmla="*/ 2147483647 h 46"/>
              <a:gd name="T78" fmla="*/ 2147483647 w 47"/>
              <a:gd name="T79" fmla="*/ 2147483647 h 46"/>
              <a:gd name="T80" fmla="*/ 2147483647 w 47"/>
              <a:gd name="T81" fmla="*/ 2147483647 h 46"/>
              <a:gd name="T82" fmla="*/ 2147483647 w 47"/>
              <a:gd name="T83" fmla="*/ 2147483647 h 46"/>
              <a:gd name="T84" fmla="*/ 2147483647 w 47"/>
              <a:gd name="T85" fmla="*/ 2147483647 h 46"/>
              <a:gd name="T86" fmla="*/ 2147483647 w 47"/>
              <a:gd name="T87" fmla="*/ 2147483647 h 46"/>
              <a:gd name="T88" fmla="*/ 2147483647 w 47"/>
              <a:gd name="T89" fmla="*/ 2147483647 h 46"/>
              <a:gd name="T90" fmla="*/ 2147483647 w 47"/>
              <a:gd name="T91" fmla="*/ 2147483647 h 46"/>
              <a:gd name="T92" fmla="*/ 2147483647 w 47"/>
              <a:gd name="T93" fmla="*/ 2147483647 h 46"/>
              <a:gd name="T94" fmla="*/ 2147483647 w 47"/>
              <a:gd name="T95" fmla="*/ 2147483647 h 46"/>
              <a:gd name="T96" fmla="*/ 2147483647 w 47"/>
              <a:gd name="T97" fmla="*/ 2147483647 h 46"/>
              <a:gd name="T98" fmla="*/ 2147483647 w 47"/>
              <a:gd name="T99" fmla="*/ 2147483647 h 46"/>
              <a:gd name="T100" fmla="*/ 2147483647 w 47"/>
              <a:gd name="T101" fmla="*/ 2147483647 h 46"/>
              <a:gd name="T102" fmla="*/ 2147483647 w 47"/>
              <a:gd name="T103" fmla="*/ 0 h 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
              <a:gd name="T157" fmla="*/ 0 h 46"/>
              <a:gd name="T158" fmla="*/ 47 w 47"/>
              <a:gd name="T159" fmla="*/ 46 h 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 h="46">
                <a:moveTo>
                  <a:pt x="15" y="0"/>
                </a:moveTo>
                <a:lnTo>
                  <a:pt x="14" y="5"/>
                </a:lnTo>
                <a:lnTo>
                  <a:pt x="15" y="4"/>
                </a:lnTo>
                <a:lnTo>
                  <a:pt x="16" y="4"/>
                </a:lnTo>
                <a:lnTo>
                  <a:pt x="17" y="3"/>
                </a:lnTo>
                <a:lnTo>
                  <a:pt x="18" y="2"/>
                </a:lnTo>
                <a:lnTo>
                  <a:pt x="19" y="2"/>
                </a:lnTo>
                <a:lnTo>
                  <a:pt x="20" y="2"/>
                </a:lnTo>
                <a:lnTo>
                  <a:pt x="21" y="1"/>
                </a:lnTo>
                <a:lnTo>
                  <a:pt x="22" y="1"/>
                </a:lnTo>
                <a:lnTo>
                  <a:pt x="23" y="1"/>
                </a:lnTo>
                <a:lnTo>
                  <a:pt x="23" y="0"/>
                </a:lnTo>
                <a:lnTo>
                  <a:pt x="25" y="0"/>
                </a:lnTo>
                <a:lnTo>
                  <a:pt x="26" y="0"/>
                </a:lnTo>
                <a:lnTo>
                  <a:pt x="27" y="0"/>
                </a:lnTo>
                <a:lnTo>
                  <a:pt x="28" y="0"/>
                </a:lnTo>
                <a:lnTo>
                  <a:pt x="29" y="0"/>
                </a:lnTo>
                <a:lnTo>
                  <a:pt x="31" y="0"/>
                </a:lnTo>
                <a:lnTo>
                  <a:pt x="33" y="0"/>
                </a:lnTo>
                <a:lnTo>
                  <a:pt x="34" y="0"/>
                </a:lnTo>
                <a:lnTo>
                  <a:pt x="36" y="1"/>
                </a:lnTo>
                <a:lnTo>
                  <a:pt x="38" y="1"/>
                </a:lnTo>
                <a:lnTo>
                  <a:pt x="39" y="2"/>
                </a:lnTo>
                <a:lnTo>
                  <a:pt x="41" y="3"/>
                </a:lnTo>
                <a:lnTo>
                  <a:pt x="42" y="4"/>
                </a:lnTo>
                <a:lnTo>
                  <a:pt x="43" y="5"/>
                </a:lnTo>
                <a:lnTo>
                  <a:pt x="44" y="6"/>
                </a:lnTo>
                <a:lnTo>
                  <a:pt x="45" y="7"/>
                </a:lnTo>
                <a:lnTo>
                  <a:pt x="45" y="9"/>
                </a:lnTo>
                <a:lnTo>
                  <a:pt x="46" y="10"/>
                </a:lnTo>
                <a:lnTo>
                  <a:pt x="46" y="12"/>
                </a:lnTo>
                <a:lnTo>
                  <a:pt x="46" y="13"/>
                </a:lnTo>
                <a:lnTo>
                  <a:pt x="47" y="15"/>
                </a:lnTo>
                <a:lnTo>
                  <a:pt x="47" y="16"/>
                </a:lnTo>
                <a:lnTo>
                  <a:pt x="46" y="17"/>
                </a:lnTo>
                <a:lnTo>
                  <a:pt x="46" y="18"/>
                </a:lnTo>
                <a:lnTo>
                  <a:pt x="46" y="19"/>
                </a:lnTo>
                <a:lnTo>
                  <a:pt x="46" y="20"/>
                </a:lnTo>
                <a:lnTo>
                  <a:pt x="46" y="21"/>
                </a:lnTo>
                <a:lnTo>
                  <a:pt x="46" y="22"/>
                </a:lnTo>
                <a:lnTo>
                  <a:pt x="46" y="23"/>
                </a:lnTo>
                <a:lnTo>
                  <a:pt x="46" y="24"/>
                </a:lnTo>
                <a:lnTo>
                  <a:pt x="45" y="25"/>
                </a:lnTo>
                <a:lnTo>
                  <a:pt x="45" y="26"/>
                </a:lnTo>
                <a:lnTo>
                  <a:pt x="41" y="46"/>
                </a:lnTo>
                <a:lnTo>
                  <a:pt x="35" y="46"/>
                </a:lnTo>
                <a:lnTo>
                  <a:pt x="40" y="23"/>
                </a:lnTo>
                <a:lnTo>
                  <a:pt x="40" y="22"/>
                </a:lnTo>
                <a:lnTo>
                  <a:pt x="40" y="21"/>
                </a:lnTo>
                <a:lnTo>
                  <a:pt x="40" y="20"/>
                </a:lnTo>
                <a:lnTo>
                  <a:pt x="41" y="20"/>
                </a:lnTo>
                <a:lnTo>
                  <a:pt x="41" y="19"/>
                </a:lnTo>
                <a:lnTo>
                  <a:pt x="41" y="18"/>
                </a:lnTo>
                <a:lnTo>
                  <a:pt x="41" y="17"/>
                </a:lnTo>
                <a:lnTo>
                  <a:pt x="41" y="16"/>
                </a:lnTo>
                <a:lnTo>
                  <a:pt x="41" y="15"/>
                </a:lnTo>
                <a:lnTo>
                  <a:pt x="41" y="14"/>
                </a:lnTo>
                <a:lnTo>
                  <a:pt x="40" y="13"/>
                </a:lnTo>
                <a:lnTo>
                  <a:pt x="40" y="12"/>
                </a:lnTo>
                <a:lnTo>
                  <a:pt x="39" y="11"/>
                </a:lnTo>
                <a:lnTo>
                  <a:pt x="39" y="10"/>
                </a:lnTo>
                <a:lnTo>
                  <a:pt x="38" y="9"/>
                </a:lnTo>
                <a:lnTo>
                  <a:pt x="38" y="8"/>
                </a:lnTo>
                <a:lnTo>
                  <a:pt x="37" y="7"/>
                </a:lnTo>
                <a:lnTo>
                  <a:pt x="36" y="7"/>
                </a:lnTo>
                <a:lnTo>
                  <a:pt x="35" y="6"/>
                </a:lnTo>
                <a:lnTo>
                  <a:pt x="34" y="6"/>
                </a:lnTo>
                <a:lnTo>
                  <a:pt x="33" y="6"/>
                </a:lnTo>
                <a:lnTo>
                  <a:pt x="32" y="5"/>
                </a:lnTo>
                <a:lnTo>
                  <a:pt x="30" y="5"/>
                </a:lnTo>
                <a:lnTo>
                  <a:pt x="29" y="5"/>
                </a:lnTo>
                <a:lnTo>
                  <a:pt x="27" y="5"/>
                </a:lnTo>
                <a:lnTo>
                  <a:pt x="26" y="5"/>
                </a:lnTo>
                <a:lnTo>
                  <a:pt x="24" y="6"/>
                </a:lnTo>
                <a:lnTo>
                  <a:pt x="22" y="6"/>
                </a:lnTo>
                <a:lnTo>
                  <a:pt x="21" y="7"/>
                </a:lnTo>
                <a:lnTo>
                  <a:pt x="20" y="7"/>
                </a:lnTo>
                <a:lnTo>
                  <a:pt x="18" y="8"/>
                </a:lnTo>
                <a:lnTo>
                  <a:pt x="17" y="9"/>
                </a:lnTo>
                <a:lnTo>
                  <a:pt x="16" y="10"/>
                </a:lnTo>
                <a:lnTo>
                  <a:pt x="15" y="12"/>
                </a:lnTo>
                <a:lnTo>
                  <a:pt x="14" y="13"/>
                </a:lnTo>
                <a:lnTo>
                  <a:pt x="14" y="14"/>
                </a:lnTo>
                <a:lnTo>
                  <a:pt x="13" y="16"/>
                </a:lnTo>
                <a:lnTo>
                  <a:pt x="12" y="18"/>
                </a:lnTo>
                <a:lnTo>
                  <a:pt x="12" y="20"/>
                </a:lnTo>
                <a:lnTo>
                  <a:pt x="11" y="22"/>
                </a:lnTo>
                <a:lnTo>
                  <a:pt x="6" y="46"/>
                </a:lnTo>
                <a:lnTo>
                  <a:pt x="0" y="46"/>
                </a:lnTo>
                <a:lnTo>
                  <a:pt x="10" y="0"/>
                </a:lnTo>
                <a:lnTo>
                  <a:pt x="15" y="0"/>
                </a:lnTo>
                <a:close/>
              </a:path>
            </a:pathLst>
          </a:custGeom>
          <a:solidFill>
            <a:srgbClr val="1F1A17"/>
          </a:solidFill>
          <a:ln w="9525">
            <a:noFill/>
            <a:round/>
            <a:headEnd/>
            <a:tailEnd/>
          </a:ln>
        </p:spPr>
        <p:txBody>
          <a:bodyPr>
            <a:prstTxWarp prst="textNoShape">
              <a:avLst/>
            </a:prstTxWarp>
          </a:bodyPr>
          <a:lstStyle/>
          <a:p>
            <a:endParaRPr lang="en-US"/>
          </a:p>
        </p:txBody>
      </p:sp>
      <p:sp>
        <p:nvSpPr>
          <p:cNvPr id="17435" name="Freeform 430"/>
          <p:cNvSpPr>
            <a:spLocks/>
          </p:cNvSpPr>
          <p:nvPr/>
        </p:nvSpPr>
        <p:spPr bwMode="auto">
          <a:xfrm>
            <a:off x="2224088" y="5243513"/>
            <a:ext cx="47625" cy="77787"/>
          </a:xfrm>
          <a:custGeom>
            <a:avLst/>
            <a:gdLst>
              <a:gd name="T0" fmla="*/ 2147483647 w 30"/>
              <a:gd name="T1" fmla="*/ 2147483647 h 49"/>
              <a:gd name="T2" fmla="*/ 2147483647 w 30"/>
              <a:gd name="T3" fmla="*/ 2147483647 h 49"/>
              <a:gd name="T4" fmla="*/ 2147483647 w 30"/>
              <a:gd name="T5" fmla="*/ 2147483647 h 49"/>
              <a:gd name="T6" fmla="*/ 2147483647 w 30"/>
              <a:gd name="T7" fmla="*/ 2147483647 h 49"/>
              <a:gd name="T8" fmla="*/ 2147483647 w 30"/>
              <a:gd name="T9" fmla="*/ 2147483647 h 49"/>
              <a:gd name="T10" fmla="*/ 2147483647 w 30"/>
              <a:gd name="T11" fmla="*/ 2147483647 h 49"/>
              <a:gd name="T12" fmla="*/ 2147483647 w 30"/>
              <a:gd name="T13" fmla="*/ 2147483647 h 49"/>
              <a:gd name="T14" fmla="*/ 2147483647 w 30"/>
              <a:gd name="T15" fmla="*/ 2147483647 h 49"/>
              <a:gd name="T16" fmla="*/ 2147483647 w 30"/>
              <a:gd name="T17" fmla="*/ 2147483647 h 49"/>
              <a:gd name="T18" fmla="*/ 2147483647 w 30"/>
              <a:gd name="T19" fmla="*/ 2147483647 h 49"/>
              <a:gd name="T20" fmla="*/ 2147483647 w 30"/>
              <a:gd name="T21" fmla="*/ 2147483647 h 49"/>
              <a:gd name="T22" fmla="*/ 2147483647 w 30"/>
              <a:gd name="T23" fmla="*/ 2147483647 h 49"/>
              <a:gd name="T24" fmla="*/ 2147483647 w 30"/>
              <a:gd name="T25" fmla="*/ 2147483647 h 49"/>
              <a:gd name="T26" fmla="*/ 2147483647 w 30"/>
              <a:gd name="T27" fmla="*/ 2147483647 h 49"/>
              <a:gd name="T28" fmla="*/ 2147483647 w 30"/>
              <a:gd name="T29" fmla="*/ 2147483647 h 49"/>
              <a:gd name="T30" fmla="*/ 2147483647 w 30"/>
              <a:gd name="T31" fmla="*/ 2147483647 h 49"/>
              <a:gd name="T32" fmla="*/ 2147483647 w 30"/>
              <a:gd name="T33" fmla="*/ 2147483647 h 49"/>
              <a:gd name="T34" fmla="*/ 2147483647 w 30"/>
              <a:gd name="T35" fmla="*/ 2147483647 h 49"/>
              <a:gd name="T36" fmla="*/ 2147483647 w 30"/>
              <a:gd name="T37" fmla="*/ 2147483647 h 49"/>
              <a:gd name="T38" fmla="*/ 2147483647 w 30"/>
              <a:gd name="T39" fmla="*/ 2147483647 h 49"/>
              <a:gd name="T40" fmla="*/ 2147483647 w 30"/>
              <a:gd name="T41" fmla="*/ 0 h 49"/>
              <a:gd name="T42" fmla="*/ 2147483647 w 30"/>
              <a:gd name="T43" fmla="*/ 2147483647 h 49"/>
              <a:gd name="T44" fmla="*/ 2147483647 w 30"/>
              <a:gd name="T45" fmla="*/ 2147483647 h 49"/>
              <a:gd name="T46" fmla="*/ 2147483647 w 30"/>
              <a:gd name="T47" fmla="*/ 2147483647 h 49"/>
              <a:gd name="T48" fmla="*/ 2147483647 w 30"/>
              <a:gd name="T49" fmla="*/ 2147483647 h 49"/>
              <a:gd name="T50" fmla="*/ 2147483647 w 30"/>
              <a:gd name="T51" fmla="*/ 2147483647 h 49"/>
              <a:gd name="T52" fmla="*/ 2147483647 w 30"/>
              <a:gd name="T53" fmla="*/ 2147483647 h 49"/>
              <a:gd name="T54" fmla="*/ 2147483647 w 30"/>
              <a:gd name="T55" fmla="*/ 2147483647 h 49"/>
              <a:gd name="T56" fmla="*/ 2147483647 w 30"/>
              <a:gd name="T57" fmla="*/ 2147483647 h 49"/>
              <a:gd name="T58" fmla="*/ 2147483647 w 30"/>
              <a:gd name="T59" fmla="*/ 2147483647 h 49"/>
              <a:gd name="T60" fmla="*/ 2147483647 w 30"/>
              <a:gd name="T61" fmla="*/ 2147483647 h 49"/>
              <a:gd name="T62" fmla="*/ 2147483647 w 30"/>
              <a:gd name="T63" fmla="*/ 2147483647 h 49"/>
              <a:gd name="T64" fmla="*/ 2147483647 w 30"/>
              <a:gd name="T65" fmla="*/ 2147483647 h 49"/>
              <a:gd name="T66" fmla="*/ 2147483647 w 30"/>
              <a:gd name="T67" fmla="*/ 2147483647 h 49"/>
              <a:gd name="T68" fmla="*/ 2147483647 w 30"/>
              <a:gd name="T69" fmla="*/ 2147483647 h 49"/>
              <a:gd name="T70" fmla="*/ 2147483647 w 30"/>
              <a:gd name="T71" fmla="*/ 2147483647 h 49"/>
              <a:gd name="T72" fmla="*/ 2147483647 w 30"/>
              <a:gd name="T73" fmla="*/ 2147483647 h 49"/>
              <a:gd name="T74" fmla="*/ 2147483647 w 30"/>
              <a:gd name="T75" fmla="*/ 2147483647 h 49"/>
              <a:gd name="T76" fmla="*/ 2147483647 w 30"/>
              <a:gd name="T77" fmla="*/ 2147483647 h 49"/>
              <a:gd name="T78" fmla="*/ 2147483647 w 30"/>
              <a:gd name="T79" fmla="*/ 2147483647 h 49"/>
              <a:gd name="T80" fmla="*/ 2147483647 w 30"/>
              <a:gd name="T81" fmla="*/ 2147483647 h 49"/>
              <a:gd name="T82" fmla="*/ 2147483647 w 30"/>
              <a:gd name="T83" fmla="*/ 2147483647 h 49"/>
              <a:gd name="T84" fmla="*/ 2147483647 w 30"/>
              <a:gd name="T85" fmla="*/ 2147483647 h 49"/>
              <a:gd name="T86" fmla="*/ 2147483647 w 30"/>
              <a:gd name="T87" fmla="*/ 2147483647 h 49"/>
              <a:gd name="T88" fmla="*/ 2147483647 w 30"/>
              <a:gd name="T89" fmla="*/ 2147483647 h 49"/>
              <a:gd name="T90" fmla="*/ 2147483647 w 30"/>
              <a:gd name="T91" fmla="*/ 2147483647 h 49"/>
              <a:gd name="T92" fmla="*/ 2147483647 w 30"/>
              <a:gd name="T93" fmla="*/ 2147483647 h 49"/>
              <a:gd name="T94" fmla="*/ 2147483647 w 30"/>
              <a:gd name="T95" fmla="*/ 2147483647 h 49"/>
              <a:gd name="T96" fmla="*/ 2147483647 w 30"/>
              <a:gd name="T97" fmla="*/ 2147483647 h 49"/>
              <a:gd name="T98" fmla="*/ 2147483647 w 30"/>
              <a:gd name="T99" fmla="*/ 2147483647 h 49"/>
              <a:gd name="T100" fmla="*/ 2147483647 w 30"/>
              <a:gd name="T101" fmla="*/ 2147483647 h 49"/>
              <a:gd name="T102" fmla="*/ 2147483647 w 30"/>
              <a:gd name="T103" fmla="*/ 2147483647 h 49"/>
              <a:gd name="T104" fmla="*/ 2147483647 w 30"/>
              <a:gd name="T105" fmla="*/ 2147483647 h 49"/>
              <a:gd name="T106" fmla="*/ 2147483647 w 30"/>
              <a:gd name="T107" fmla="*/ 2147483647 h 49"/>
              <a:gd name="T108" fmla="*/ 0 w 30"/>
              <a:gd name="T109" fmla="*/ 2147483647 h 49"/>
              <a:gd name="T110" fmla="*/ 0 w 30"/>
              <a:gd name="T111" fmla="*/ 2147483647 h 49"/>
              <a:gd name="T112" fmla="*/ 0 w 30"/>
              <a:gd name="T113" fmla="*/ 2147483647 h 49"/>
              <a:gd name="T114" fmla="*/ 0 w 30"/>
              <a:gd name="T115" fmla="*/ 2147483647 h 49"/>
              <a:gd name="T116" fmla="*/ 0 w 30"/>
              <a:gd name="T117" fmla="*/ 2147483647 h 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
              <a:gd name="T178" fmla="*/ 0 h 49"/>
              <a:gd name="T179" fmla="*/ 30 w 30"/>
              <a:gd name="T180" fmla="*/ 49 h 4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 h="49">
                <a:moveTo>
                  <a:pt x="0" y="35"/>
                </a:moveTo>
                <a:lnTo>
                  <a:pt x="6" y="35"/>
                </a:lnTo>
                <a:lnTo>
                  <a:pt x="6" y="36"/>
                </a:lnTo>
                <a:lnTo>
                  <a:pt x="7" y="37"/>
                </a:lnTo>
                <a:lnTo>
                  <a:pt x="7" y="38"/>
                </a:lnTo>
                <a:lnTo>
                  <a:pt x="7" y="39"/>
                </a:lnTo>
                <a:lnTo>
                  <a:pt x="8" y="40"/>
                </a:lnTo>
                <a:lnTo>
                  <a:pt x="9" y="41"/>
                </a:lnTo>
                <a:lnTo>
                  <a:pt x="9" y="42"/>
                </a:lnTo>
                <a:lnTo>
                  <a:pt x="10" y="42"/>
                </a:lnTo>
                <a:lnTo>
                  <a:pt x="11" y="43"/>
                </a:lnTo>
                <a:lnTo>
                  <a:pt x="12" y="43"/>
                </a:lnTo>
                <a:lnTo>
                  <a:pt x="13" y="43"/>
                </a:lnTo>
                <a:lnTo>
                  <a:pt x="14" y="43"/>
                </a:lnTo>
                <a:lnTo>
                  <a:pt x="15" y="43"/>
                </a:lnTo>
                <a:lnTo>
                  <a:pt x="16" y="43"/>
                </a:lnTo>
                <a:lnTo>
                  <a:pt x="17" y="43"/>
                </a:lnTo>
                <a:lnTo>
                  <a:pt x="18" y="43"/>
                </a:lnTo>
                <a:lnTo>
                  <a:pt x="18" y="42"/>
                </a:lnTo>
                <a:lnTo>
                  <a:pt x="19" y="42"/>
                </a:lnTo>
                <a:lnTo>
                  <a:pt x="20" y="41"/>
                </a:lnTo>
                <a:lnTo>
                  <a:pt x="21" y="40"/>
                </a:lnTo>
                <a:lnTo>
                  <a:pt x="22" y="39"/>
                </a:lnTo>
                <a:lnTo>
                  <a:pt x="22" y="38"/>
                </a:lnTo>
                <a:lnTo>
                  <a:pt x="22" y="37"/>
                </a:lnTo>
                <a:lnTo>
                  <a:pt x="23" y="36"/>
                </a:lnTo>
                <a:lnTo>
                  <a:pt x="23" y="35"/>
                </a:lnTo>
                <a:lnTo>
                  <a:pt x="22" y="34"/>
                </a:lnTo>
                <a:lnTo>
                  <a:pt x="22" y="33"/>
                </a:lnTo>
                <a:lnTo>
                  <a:pt x="22" y="32"/>
                </a:lnTo>
                <a:lnTo>
                  <a:pt x="21" y="31"/>
                </a:lnTo>
                <a:lnTo>
                  <a:pt x="20" y="29"/>
                </a:lnTo>
                <a:lnTo>
                  <a:pt x="18" y="28"/>
                </a:lnTo>
                <a:lnTo>
                  <a:pt x="17" y="27"/>
                </a:lnTo>
                <a:lnTo>
                  <a:pt x="15" y="26"/>
                </a:lnTo>
                <a:lnTo>
                  <a:pt x="14" y="25"/>
                </a:lnTo>
                <a:lnTo>
                  <a:pt x="12" y="24"/>
                </a:lnTo>
                <a:lnTo>
                  <a:pt x="11" y="23"/>
                </a:lnTo>
                <a:lnTo>
                  <a:pt x="10" y="22"/>
                </a:lnTo>
                <a:lnTo>
                  <a:pt x="9" y="22"/>
                </a:lnTo>
                <a:lnTo>
                  <a:pt x="8" y="21"/>
                </a:lnTo>
                <a:lnTo>
                  <a:pt x="8" y="20"/>
                </a:lnTo>
                <a:lnTo>
                  <a:pt x="7" y="19"/>
                </a:lnTo>
                <a:lnTo>
                  <a:pt x="6" y="18"/>
                </a:lnTo>
                <a:lnTo>
                  <a:pt x="6" y="17"/>
                </a:lnTo>
                <a:lnTo>
                  <a:pt x="6" y="16"/>
                </a:lnTo>
                <a:lnTo>
                  <a:pt x="5" y="15"/>
                </a:lnTo>
                <a:lnTo>
                  <a:pt x="5" y="14"/>
                </a:lnTo>
                <a:lnTo>
                  <a:pt x="5" y="13"/>
                </a:lnTo>
                <a:lnTo>
                  <a:pt x="5" y="12"/>
                </a:lnTo>
                <a:lnTo>
                  <a:pt x="6" y="10"/>
                </a:lnTo>
                <a:lnTo>
                  <a:pt x="6" y="9"/>
                </a:lnTo>
                <a:lnTo>
                  <a:pt x="6" y="8"/>
                </a:lnTo>
                <a:lnTo>
                  <a:pt x="7" y="7"/>
                </a:lnTo>
                <a:lnTo>
                  <a:pt x="7" y="6"/>
                </a:lnTo>
                <a:lnTo>
                  <a:pt x="8" y="5"/>
                </a:lnTo>
                <a:lnTo>
                  <a:pt x="9" y="4"/>
                </a:lnTo>
                <a:lnTo>
                  <a:pt x="10" y="3"/>
                </a:lnTo>
                <a:lnTo>
                  <a:pt x="11" y="2"/>
                </a:lnTo>
                <a:lnTo>
                  <a:pt x="12" y="1"/>
                </a:lnTo>
                <a:lnTo>
                  <a:pt x="13" y="1"/>
                </a:lnTo>
                <a:lnTo>
                  <a:pt x="15" y="1"/>
                </a:lnTo>
                <a:lnTo>
                  <a:pt x="16" y="0"/>
                </a:lnTo>
                <a:lnTo>
                  <a:pt x="17" y="0"/>
                </a:lnTo>
                <a:lnTo>
                  <a:pt x="19" y="0"/>
                </a:lnTo>
                <a:lnTo>
                  <a:pt x="20" y="0"/>
                </a:lnTo>
                <a:lnTo>
                  <a:pt x="21" y="0"/>
                </a:lnTo>
                <a:lnTo>
                  <a:pt x="22" y="0"/>
                </a:lnTo>
                <a:lnTo>
                  <a:pt x="23" y="1"/>
                </a:lnTo>
                <a:lnTo>
                  <a:pt x="24" y="1"/>
                </a:lnTo>
                <a:lnTo>
                  <a:pt x="25" y="2"/>
                </a:lnTo>
                <a:lnTo>
                  <a:pt x="26" y="2"/>
                </a:lnTo>
                <a:lnTo>
                  <a:pt x="27" y="3"/>
                </a:lnTo>
                <a:lnTo>
                  <a:pt x="28" y="4"/>
                </a:lnTo>
                <a:lnTo>
                  <a:pt x="29" y="5"/>
                </a:lnTo>
                <a:lnTo>
                  <a:pt x="29" y="6"/>
                </a:lnTo>
                <a:lnTo>
                  <a:pt x="30" y="7"/>
                </a:lnTo>
                <a:lnTo>
                  <a:pt x="30" y="8"/>
                </a:lnTo>
                <a:lnTo>
                  <a:pt x="30" y="9"/>
                </a:lnTo>
                <a:lnTo>
                  <a:pt x="30" y="10"/>
                </a:lnTo>
                <a:lnTo>
                  <a:pt x="30" y="11"/>
                </a:lnTo>
                <a:lnTo>
                  <a:pt x="30" y="12"/>
                </a:lnTo>
                <a:lnTo>
                  <a:pt x="30" y="13"/>
                </a:lnTo>
                <a:lnTo>
                  <a:pt x="25" y="13"/>
                </a:lnTo>
                <a:lnTo>
                  <a:pt x="25" y="12"/>
                </a:lnTo>
                <a:lnTo>
                  <a:pt x="25" y="11"/>
                </a:lnTo>
                <a:lnTo>
                  <a:pt x="25" y="10"/>
                </a:lnTo>
                <a:lnTo>
                  <a:pt x="24" y="9"/>
                </a:lnTo>
                <a:lnTo>
                  <a:pt x="24" y="8"/>
                </a:lnTo>
                <a:lnTo>
                  <a:pt x="23" y="8"/>
                </a:lnTo>
                <a:lnTo>
                  <a:pt x="23" y="7"/>
                </a:lnTo>
                <a:lnTo>
                  <a:pt x="22" y="6"/>
                </a:lnTo>
                <a:lnTo>
                  <a:pt x="21" y="6"/>
                </a:lnTo>
                <a:lnTo>
                  <a:pt x="20" y="6"/>
                </a:lnTo>
                <a:lnTo>
                  <a:pt x="19" y="6"/>
                </a:lnTo>
                <a:lnTo>
                  <a:pt x="18" y="5"/>
                </a:lnTo>
                <a:lnTo>
                  <a:pt x="18" y="6"/>
                </a:lnTo>
                <a:lnTo>
                  <a:pt x="17" y="6"/>
                </a:lnTo>
                <a:lnTo>
                  <a:pt x="16" y="6"/>
                </a:lnTo>
                <a:lnTo>
                  <a:pt x="15" y="6"/>
                </a:lnTo>
                <a:lnTo>
                  <a:pt x="14" y="7"/>
                </a:lnTo>
                <a:lnTo>
                  <a:pt x="13" y="7"/>
                </a:lnTo>
                <a:lnTo>
                  <a:pt x="13" y="8"/>
                </a:lnTo>
                <a:lnTo>
                  <a:pt x="12" y="8"/>
                </a:lnTo>
                <a:lnTo>
                  <a:pt x="12" y="9"/>
                </a:lnTo>
                <a:lnTo>
                  <a:pt x="12" y="10"/>
                </a:lnTo>
                <a:lnTo>
                  <a:pt x="11" y="10"/>
                </a:lnTo>
                <a:lnTo>
                  <a:pt x="11" y="11"/>
                </a:lnTo>
                <a:lnTo>
                  <a:pt x="11" y="12"/>
                </a:lnTo>
                <a:lnTo>
                  <a:pt x="11" y="13"/>
                </a:lnTo>
                <a:lnTo>
                  <a:pt x="12" y="14"/>
                </a:lnTo>
                <a:lnTo>
                  <a:pt x="12" y="15"/>
                </a:lnTo>
                <a:lnTo>
                  <a:pt x="13" y="16"/>
                </a:lnTo>
                <a:lnTo>
                  <a:pt x="14" y="17"/>
                </a:lnTo>
                <a:lnTo>
                  <a:pt x="15" y="19"/>
                </a:lnTo>
                <a:lnTo>
                  <a:pt x="17" y="20"/>
                </a:lnTo>
                <a:lnTo>
                  <a:pt x="19" y="21"/>
                </a:lnTo>
                <a:lnTo>
                  <a:pt x="20" y="22"/>
                </a:lnTo>
                <a:lnTo>
                  <a:pt x="22" y="23"/>
                </a:lnTo>
                <a:lnTo>
                  <a:pt x="24" y="25"/>
                </a:lnTo>
                <a:lnTo>
                  <a:pt x="25" y="26"/>
                </a:lnTo>
                <a:lnTo>
                  <a:pt x="27" y="28"/>
                </a:lnTo>
                <a:lnTo>
                  <a:pt x="28" y="29"/>
                </a:lnTo>
                <a:lnTo>
                  <a:pt x="28" y="31"/>
                </a:lnTo>
                <a:lnTo>
                  <a:pt x="29" y="32"/>
                </a:lnTo>
                <a:lnTo>
                  <a:pt x="29" y="34"/>
                </a:lnTo>
                <a:lnTo>
                  <a:pt x="29" y="36"/>
                </a:lnTo>
                <a:lnTo>
                  <a:pt x="29" y="37"/>
                </a:lnTo>
                <a:lnTo>
                  <a:pt x="28" y="39"/>
                </a:lnTo>
                <a:lnTo>
                  <a:pt x="28" y="40"/>
                </a:lnTo>
                <a:lnTo>
                  <a:pt x="27" y="41"/>
                </a:lnTo>
                <a:lnTo>
                  <a:pt x="26" y="42"/>
                </a:lnTo>
                <a:lnTo>
                  <a:pt x="26" y="44"/>
                </a:lnTo>
                <a:lnTo>
                  <a:pt x="25" y="45"/>
                </a:lnTo>
                <a:lnTo>
                  <a:pt x="23" y="46"/>
                </a:lnTo>
                <a:lnTo>
                  <a:pt x="22" y="46"/>
                </a:lnTo>
                <a:lnTo>
                  <a:pt x="21" y="47"/>
                </a:lnTo>
                <a:lnTo>
                  <a:pt x="20" y="48"/>
                </a:lnTo>
                <a:lnTo>
                  <a:pt x="18" y="48"/>
                </a:lnTo>
                <a:lnTo>
                  <a:pt x="17" y="48"/>
                </a:lnTo>
                <a:lnTo>
                  <a:pt x="15" y="49"/>
                </a:lnTo>
                <a:lnTo>
                  <a:pt x="14" y="49"/>
                </a:lnTo>
                <a:lnTo>
                  <a:pt x="12" y="49"/>
                </a:lnTo>
                <a:lnTo>
                  <a:pt x="11" y="49"/>
                </a:lnTo>
                <a:lnTo>
                  <a:pt x="10" y="48"/>
                </a:lnTo>
                <a:lnTo>
                  <a:pt x="9" y="48"/>
                </a:lnTo>
                <a:lnTo>
                  <a:pt x="7" y="47"/>
                </a:lnTo>
                <a:lnTo>
                  <a:pt x="6" y="47"/>
                </a:lnTo>
                <a:lnTo>
                  <a:pt x="5" y="46"/>
                </a:lnTo>
                <a:lnTo>
                  <a:pt x="4" y="45"/>
                </a:lnTo>
                <a:lnTo>
                  <a:pt x="3" y="44"/>
                </a:lnTo>
                <a:lnTo>
                  <a:pt x="3" y="43"/>
                </a:lnTo>
                <a:lnTo>
                  <a:pt x="2" y="42"/>
                </a:lnTo>
                <a:lnTo>
                  <a:pt x="1" y="41"/>
                </a:lnTo>
                <a:lnTo>
                  <a:pt x="1" y="40"/>
                </a:lnTo>
                <a:lnTo>
                  <a:pt x="1" y="39"/>
                </a:lnTo>
                <a:lnTo>
                  <a:pt x="0" y="37"/>
                </a:lnTo>
                <a:lnTo>
                  <a:pt x="0" y="36"/>
                </a:lnTo>
                <a:lnTo>
                  <a:pt x="0" y="35"/>
                </a:lnTo>
                <a:close/>
              </a:path>
            </a:pathLst>
          </a:custGeom>
          <a:solidFill>
            <a:srgbClr val="1F1A17"/>
          </a:solidFill>
          <a:ln w="9525">
            <a:noFill/>
            <a:round/>
            <a:headEnd/>
            <a:tailEnd/>
          </a:ln>
        </p:spPr>
        <p:txBody>
          <a:bodyPr>
            <a:prstTxWarp prst="textNoShape">
              <a:avLst/>
            </a:prstTxWarp>
          </a:bodyPr>
          <a:lstStyle/>
          <a:p>
            <a:endParaRPr lang="en-US"/>
          </a:p>
        </p:txBody>
      </p:sp>
      <p:sp>
        <p:nvSpPr>
          <p:cNvPr id="17436" name="Freeform 431"/>
          <p:cNvSpPr>
            <a:spLocks/>
          </p:cNvSpPr>
          <p:nvPr/>
        </p:nvSpPr>
        <p:spPr bwMode="auto">
          <a:xfrm>
            <a:off x="2281238" y="5221288"/>
            <a:ext cx="44450" cy="96837"/>
          </a:xfrm>
          <a:custGeom>
            <a:avLst/>
            <a:gdLst>
              <a:gd name="T0" fmla="*/ 2147483647 w 28"/>
              <a:gd name="T1" fmla="*/ 2147483647 h 61"/>
              <a:gd name="T2" fmla="*/ 2147483647 w 28"/>
              <a:gd name="T3" fmla="*/ 2147483647 h 61"/>
              <a:gd name="T4" fmla="*/ 2147483647 w 28"/>
              <a:gd name="T5" fmla="*/ 2147483647 h 61"/>
              <a:gd name="T6" fmla="*/ 2147483647 w 28"/>
              <a:gd name="T7" fmla="*/ 2147483647 h 61"/>
              <a:gd name="T8" fmla="*/ 2147483647 w 28"/>
              <a:gd name="T9" fmla="*/ 2147483647 h 61"/>
              <a:gd name="T10" fmla="*/ 2147483647 w 28"/>
              <a:gd name="T11" fmla="*/ 2147483647 h 61"/>
              <a:gd name="T12" fmla="*/ 2147483647 w 28"/>
              <a:gd name="T13" fmla="*/ 2147483647 h 61"/>
              <a:gd name="T14" fmla="*/ 2147483647 w 28"/>
              <a:gd name="T15" fmla="*/ 2147483647 h 61"/>
              <a:gd name="T16" fmla="*/ 2147483647 w 28"/>
              <a:gd name="T17" fmla="*/ 2147483647 h 61"/>
              <a:gd name="T18" fmla="*/ 2147483647 w 28"/>
              <a:gd name="T19" fmla="*/ 2147483647 h 61"/>
              <a:gd name="T20" fmla="*/ 2147483647 w 28"/>
              <a:gd name="T21" fmla="*/ 2147483647 h 61"/>
              <a:gd name="T22" fmla="*/ 2147483647 w 28"/>
              <a:gd name="T23" fmla="*/ 2147483647 h 61"/>
              <a:gd name="T24" fmla="*/ 2147483647 w 28"/>
              <a:gd name="T25" fmla="*/ 2147483647 h 61"/>
              <a:gd name="T26" fmla="*/ 2147483647 w 28"/>
              <a:gd name="T27" fmla="*/ 2147483647 h 61"/>
              <a:gd name="T28" fmla="*/ 2147483647 w 28"/>
              <a:gd name="T29" fmla="*/ 2147483647 h 61"/>
              <a:gd name="T30" fmla="*/ 2147483647 w 28"/>
              <a:gd name="T31" fmla="*/ 2147483647 h 61"/>
              <a:gd name="T32" fmla="*/ 2147483647 w 28"/>
              <a:gd name="T33" fmla="*/ 2147483647 h 61"/>
              <a:gd name="T34" fmla="*/ 2147483647 w 28"/>
              <a:gd name="T35" fmla="*/ 0 h 61"/>
              <a:gd name="T36" fmla="*/ 2147483647 w 28"/>
              <a:gd name="T37" fmla="*/ 0 h 61"/>
              <a:gd name="T38" fmla="*/ 2147483647 w 28"/>
              <a:gd name="T39" fmla="*/ 0 h 61"/>
              <a:gd name="T40" fmla="*/ 2147483647 w 28"/>
              <a:gd name="T41" fmla="*/ 0 h 61"/>
              <a:gd name="T42" fmla="*/ 2147483647 w 28"/>
              <a:gd name="T43" fmla="*/ 2147483647 h 61"/>
              <a:gd name="T44" fmla="*/ 2147483647 w 28"/>
              <a:gd name="T45" fmla="*/ 2147483647 h 61"/>
              <a:gd name="T46" fmla="*/ 2147483647 w 28"/>
              <a:gd name="T47" fmla="*/ 2147483647 h 61"/>
              <a:gd name="T48" fmla="*/ 2147483647 w 28"/>
              <a:gd name="T49" fmla="*/ 2147483647 h 61"/>
              <a:gd name="T50" fmla="*/ 2147483647 w 28"/>
              <a:gd name="T51" fmla="*/ 2147483647 h 61"/>
              <a:gd name="T52" fmla="*/ 2147483647 w 28"/>
              <a:gd name="T53" fmla="*/ 2147483647 h 61"/>
              <a:gd name="T54" fmla="*/ 2147483647 w 28"/>
              <a:gd name="T55" fmla="*/ 2147483647 h 61"/>
              <a:gd name="T56" fmla="*/ 2147483647 w 28"/>
              <a:gd name="T57" fmla="*/ 2147483647 h 61"/>
              <a:gd name="T58" fmla="*/ 2147483647 w 28"/>
              <a:gd name="T59" fmla="*/ 2147483647 h 61"/>
              <a:gd name="T60" fmla="*/ 2147483647 w 28"/>
              <a:gd name="T61" fmla="*/ 2147483647 h 61"/>
              <a:gd name="T62" fmla="*/ 2147483647 w 28"/>
              <a:gd name="T63" fmla="*/ 2147483647 h 61"/>
              <a:gd name="T64" fmla="*/ 2147483647 w 28"/>
              <a:gd name="T65" fmla="*/ 2147483647 h 61"/>
              <a:gd name="T66" fmla="*/ 2147483647 w 28"/>
              <a:gd name="T67" fmla="*/ 2147483647 h 61"/>
              <a:gd name="T68" fmla="*/ 2147483647 w 28"/>
              <a:gd name="T69" fmla="*/ 2147483647 h 61"/>
              <a:gd name="T70" fmla="*/ 2147483647 w 28"/>
              <a:gd name="T71" fmla="*/ 2147483647 h 61"/>
              <a:gd name="T72" fmla="*/ 2147483647 w 28"/>
              <a:gd name="T73" fmla="*/ 2147483647 h 61"/>
              <a:gd name="T74" fmla="*/ 2147483647 w 28"/>
              <a:gd name="T75" fmla="*/ 2147483647 h 61"/>
              <a:gd name="T76" fmla="*/ 2147483647 w 28"/>
              <a:gd name="T77" fmla="*/ 2147483647 h 61"/>
              <a:gd name="T78" fmla="*/ 2147483647 w 28"/>
              <a:gd name="T79" fmla="*/ 2147483647 h 61"/>
              <a:gd name="T80" fmla="*/ 2147483647 w 28"/>
              <a:gd name="T81" fmla="*/ 2147483647 h 61"/>
              <a:gd name="T82" fmla="*/ 2147483647 w 28"/>
              <a:gd name="T83" fmla="*/ 2147483647 h 61"/>
              <a:gd name="T84" fmla="*/ 2147483647 w 28"/>
              <a:gd name="T85" fmla="*/ 2147483647 h 61"/>
              <a:gd name="T86" fmla="*/ 0 w 28"/>
              <a:gd name="T87" fmla="*/ 2147483647 h 61"/>
              <a:gd name="T88" fmla="*/ 2147483647 w 28"/>
              <a:gd name="T89" fmla="*/ 2147483647 h 6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8"/>
              <a:gd name="T136" fmla="*/ 0 h 61"/>
              <a:gd name="T137" fmla="*/ 28 w 28"/>
              <a:gd name="T138" fmla="*/ 61 h 6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8" h="61">
                <a:moveTo>
                  <a:pt x="9" y="20"/>
                </a:moveTo>
                <a:lnTo>
                  <a:pt x="1" y="20"/>
                </a:lnTo>
                <a:lnTo>
                  <a:pt x="2" y="15"/>
                </a:lnTo>
                <a:lnTo>
                  <a:pt x="10" y="15"/>
                </a:lnTo>
                <a:lnTo>
                  <a:pt x="10" y="13"/>
                </a:lnTo>
                <a:lnTo>
                  <a:pt x="10" y="12"/>
                </a:lnTo>
                <a:lnTo>
                  <a:pt x="11" y="10"/>
                </a:lnTo>
                <a:lnTo>
                  <a:pt x="11" y="8"/>
                </a:lnTo>
                <a:lnTo>
                  <a:pt x="12" y="7"/>
                </a:lnTo>
                <a:lnTo>
                  <a:pt x="13" y="6"/>
                </a:lnTo>
                <a:lnTo>
                  <a:pt x="14" y="5"/>
                </a:lnTo>
                <a:lnTo>
                  <a:pt x="15" y="4"/>
                </a:lnTo>
                <a:lnTo>
                  <a:pt x="16" y="3"/>
                </a:lnTo>
                <a:lnTo>
                  <a:pt x="17" y="2"/>
                </a:lnTo>
                <a:lnTo>
                  <a:pt x="18" y="1"/>
                </a:lnTo>
                <a:lnTo>
                  <a:pt x="20" y="1"/>
                </a:lnTo>
                <a:lnTo>
                  <a:pt x="21" y="1"/>
                </a:lnTo>
                <a:lnTo>
                  <a:pt x="23" y="0"/>
                </a:lnTo>
                <a:lnTo>
                  <a:pt x="25" y="0"/>
                </a:lnTo>
                <a:lnTo>
                  <a:pt x="27" y="0"/>
                </a:lnTo>
                <a:lnTo>
                  <a:pt x="28" y="0"/>
                </a:lnTo>
                <a:lnTo>
                  <a:pt x="27" y="5"/>
                </a:lnTo>
                <a:lnTo>
                  <a:pt x="26" y="5"/>
                </a:lnTo>
                <a:lnTo>
                  <a:pt x="25" y="5"/>
                </a:lnTo>
                <a:lnTo>
                  <a:pt x="23" y="5"/>
                </a:lnTo>
                <a:lnTo>
                  <a:pt x="22" y="5"/>
                </a:lnTo>
                <a:lnTo>
                  <a:pt x="21" y="5"/>
                </a:lnTo>
                <a:lnTo>
                  <a:pt x="21" y="6"/>
                </a:lnTo>
                <a:lnTo>
                  <a:pt x="20" y="6"/>
                </a:lnTo>
                <a:lnTo>
                  <a:pt x="19" y="7"/>
                </a:lnTo>
                <a:lnTo>
                  <a:pt x="18" y="7"/>
                </a:lnTo>
                <a:lnTo>
                  <a:pt x="18" y="8"/>
                </a:lnTo>
                <a:lnTo>
                  <a:pt x="17" y="8"/>
                </a:lnTo>
                <a:lnTo>
                  <a:pt x="17" y="9"/>
                </a:lnTo>
                <a:lnTo>
                  <a:pt x="17" y="10"/>
                </a:lnTo>
                <a:lnTo>
                  <a:pt x="16" y="11"/>
                </a:lnTo>
                <a:lnTo>
                  <a:pt x="16" y="13"/>
                </a:lnTo>
                <a:lnTo>
                  <a:pt x="16" y="14"/>
                </a:lnTo>
                <a:lnTo>
                  <a:pt x="15" y="15"/>
                </a:lnTo>
                <a:lnTo>
                  <a:pt x="23" y="15"/>
                </a:lnTo>
                <a:lnTo>
                  <a:pt x="22" y="20"/>
                </a:lnTo>
                <a:lnTo>
                  <a:pt x="14" y="20"/>
                </a:lnTo>
                <a:lnTo>
                  <a:pt x="6" y="61"/>
                </a:lnTo>
                <a:lnTo>
                  <a:pt x="0" y="61"/>
                </a:lnTo>
                <a:lnTo>
                  <a:pt x="9" y="20"/>
                </a:lnTo>
                <a:close/>
              </a:path>
            </a:pathLst>
          </a:custGeom>
          <a:solidFill>
            <a:srgbClr val="1F1A17"/>
          </a:solidFill>
          <a:ln w="9525">
            <a:noFill/>
            <a:round/>
            <a:headEnd/>
            <a:tailEnd/>
          </a:ln>
        </p:spPr>
        <p:txBody>
          <a:bodyPr>
            <a:prstTxWarp prst="textNoShape">
              <a:avLst/>
            </a:prstTxWarp>
          </a:bodyPr>
          <a:lstStyle/>
          <a:p>
            <a:endParaRPr lang="en-US"/>
          </a:p>
        </p:txBody>
      </p:sp>
      <p:sp>
        <p:nvSpPr>
          <p:cNvPr id="17437" name="Freeform 432"/>
          <p:cNvSpPr>
            <a:spLocks/>
          </p:cNvSpPr>
          <p:nvPr/>
        </p:nvSpPr>
        <p:spPr bwMode="auto">
          <a:xfrm>
            <a:off x="2317750" y="5243513"/>
            <a:ext cx="80963" cy="77787"/>
          </a:xfrm>
          <a:custGeom>
            <a:avLst/>
            <a:gdLst>
              <a:gd name="T0" fmla="*/ 2147483647 w 51"/>
              <a:gd name="T1" fmla="*/ 2147483647 h 49"/>
              <a:gd name="T2" fmla="*/ 2147483647 w 51"/>
              <a:gd name="T3" fmla="*/ 2147483647 h 49"/>
              <a:gd name="T4" fmla="*/ 2147483647 w 51"/>
              <a:gd name="T5" fmla="*/ 2147483647 h 49"/>
              <a:gd name="T6" fmla="*/ 2147483647 w 51"/>
              <a:gd name="T7" fmla="*/ 2147483647 h 49"/>
              <a:gd name="T8" fmla="*/ 2147483647 w 51"/>
              <a:gd name="T9" fmla="*/ 2147483647 h 49"/>
              <a:gd name="T10" fmla="*/ 2147483647 w 51"/>
              <a:gd name="T11" fmla="*/ 2147483647 h 49"/>
              <a:gd name="T12" fmla="*/ 2147483647 w 51"/>
              <a:gd name="T13" fmla="*/ 2147483647 h 49"/>
              <a:gd name="T14" fmla="*/ 2147483647 w 51"/>
              <a:gd name="T15" fmla="*/ 2147483647 h 49"/>
              <a:gd name="T16" fmla="*/ 2147483647 w 51"/>
              <a:gd name="T17" fmla="*/ 2147483647 h 49"/>
              <a:gd name="T18" fmla="*/ 2147483647 w 51"/>
              <a:gd name="T19" fmla="*/ 2147483647 h 49"/>
              <a:gd name="T20" fmla="*/ 2147483647 w 51"/>
              <a:gd name="T21" fmla="*/ 2147483647 h 49"/>
              <a:gd name="T22" fmla="*/ 2147483647 w 51"/>
              <a:gd name="T23" fmla="*/ 2147483647 h 49"/>
              <a:gd name="T24" fmla="*/ 2147483647 w 51"/>
              <a:gd name="T25" fmla="*/ 2147483647 h 49"/>
              <a:gd name="T26" fmla="*/ 2147483647 w 51"/>
              <a:gd name="T27" fmla="*/ 2147483647 h 49"/>
              <a:gd name="T28" fmla="*/ 2147483647 w 51"/>
              <a:gd name="T29" fmla="*/ 2147483647 h 49"/>
              <a:gd name="T30" fmla="*/ 2147483647 w 51"/>
              <a:gd name="T31" fmla="*/ 2147483647 h 49"/>
              <a:gd name="T32" fmla="*/ 2147483647 w 51"/>
              <a:gd name="T33" fmla="*/ 2147483647 h 49"/>
              <a:gd name="T34" fmla="*/ 2147483647 w 51"/>
              <a:gd name="T35" fmla="*/ 2147483647 h 49"/>
              <a:gd name="T36" fmla="*/ 2147483647 w 51"/>
              <a:gd name="T37" fmla="*/ 2147483647 h 49"/>
              <a:gd name="T38" fmla="*/ 2147483647 w 51"/>
              <a:gd name="T39" fmla="*/ 2147483647 h 49"/>
              <a:gd name="T40" fmla="*/ 2147483647 w 51"/>
              <a:gd name="T41" fmla="*/ 2147483647 h 49"/>
              <a:gd name="T42" fmla="*/ 2147483647 w 51"/>
              <a:gd name="T43" fmla="*/ 2147483647 h 49"/>
              <a:gd name="T44" fmla="*/ 2147483647 w 51"/>
              <a:gd name="T45" fmla="*/ 2147483647 h 49"/>
              <a:gd name="T46" fmla="*/ 2147483647 w 51"/>
              <a:gd name="T47" fmla="*/ 2147483647 h 49"/>
              <a:gd name="T48" fmla="*/ 2147483647 w 51"/>
              <a:gd name="T49" fmla="*/ 2147483647 h 49"/>
              <a:gd name="T50" fmla="*/ 2147483647 w 51"/>
              <a:gd name="T51" fmla="*/ 2147483647 h 49"/>
              <a:gd name="T52" fmla="*/ 2147483647 w 51"/>
              <a:gd name="T53" fmla="*/ 2147483647 h 49"/>
              <a:gd name="T54" fmla="*/ 0 w 51"/>
              <a:gd name="T55" fmla="*/ 2147483647 h 49"/>
              <a:gd name="T56" fmla="*/ 2147483647 w 51"/>
              <a:gd name="T57" fmla="*/ 2147483647 h 49"/>
              <a:gd name="T58" fmla="*/ 2147483647 w 51"/>
              <a:gd name="T59" fmla="*/ 2147483647 h 49"/>
              <a:gd name="T60" fmla="*/ 2147483647 w 51"/>
              <a:gd name="T61" fmla="*/ 2147483647 h 49"/>
              <a:gd name="T62" fmla="*/ 2147483647 w 51"/>
              <a:gd name="T63" fmla="*/ 2147483647 h 49"/>
              <a:gd name="T64" fmla="*/ 2147483647 w 51"/>
              <a:gd name="T65" fmla="*/ 2147483647 h 49"/>
              <a:gd name="T66" fmla="*/ 2147483647 w 51"/>
              <a:gd name="T67" fmla="*/ 2147483647 h 49"/>
              <a:gd name="T68" fmla="*/ 2147483647 w 51"/>
              <a:gd name="T69" fmla="*/ 2147483647 h 49"/>
              <a:gd name="T70" fmla="*/ 2147483647 w 51"/>
              <a:gd name="T71" fmla="*/ 2147483647 h 49"/>
              <a:gd name="T72" fmla="*/ 2147483647 w 51"/>
              <a:gd name="T73" fmla="*/ 0 h 49"/>
              <a:gd name="T74" fmla="*/ 2147483647 w 51"/>
              <a:gd name="T75" fmla="*/ 0 h 49"/>
              <a:gd name="T76" fmla="*/ 2147483647 w 51"/>
              <a:gd name="T77" fmla="*/ 0 h 49"/>
              <a:gd name="T78" fmla="*/ 2147483647 w 51"/>
              <a:gd name="T79" fmla="*/ 2147483647 h 49"/>
              <a:gd name="T80" fmla="*/ 2147483647 w 51"/>
              <a:gd name="T81" fmla="*/ 2147483647 h 49"/>
              <a:gd name="T82" fmla="*/ 2147483647 w 51"/>
              <a:gd name="T83" fmla="*/ 2147483647 h 49"/>
              <a:gd name="T84" fmla="*/ 2147483647 w 51"/>
              <a:gd name="T85" fmla="*/ 2147483647 h 49"/>
              <a:gd name="T86" fmla="*/ 2147483647 w 51"/>
              <a:gd name="T87" fmla="*/ 2147483647 h 49"/>
              <a:gd name="T88" fmla="*/ 2147483647 w 51"/>
              <a:gd name="T89" fmla="*/ 2147483647 h 49"/>
              <a:gd name="T90" fmla="*/ 2147483647 w 51"/>
              <a:gd name="T91" fmla="*/ 2147483647 h 49"/>
              <a:gd name="T92" fmla="*/ 2147483647 w 51"/>
              <a:gd name="T93" fmla="*/ 2147483647 h 49"/>
              <a:gd name="T94" fmla="*/ 2147483647 w 51"/>
              <a:gd name="T95" fmla="*/ 2147483647 h 49"/>
              <a:gd name="T96" fmla="*/ 2147483647 w 51"/>
              <a:gd name="T97" fmla="*/ 2147483647 h 49"/>
              <a:gd name="T98" fmla="*/ 2147483647 w 51"/>
              <a:gd name="T99" fmla="*/ 2147483647 h 49"/>
              <a:gd name="T100" fmla="*/ 2147483647 w 51"/>
              <a:gd name="T101" fmla="*/ 2147483647 h 49"/>
              <a:gd name="T102" fmla="*/ 2147483647 w 51"/>
              <a:gd name="T103" fmla="*/ 2147483647 h 49"/>
              <a:gd name="T104" fmla="*/ 2147483647 w 51"/>
              <a:gd name="T105" fmla="*/ 2147483647 h 49"/>
              <a:gd name="T106" fmla="*/ 2147483647 w 51"/>
              <a:gd name="T107" fmla="*/ 2147483647 h 49"/>
              <a:gd name="T108" fmla="*/ 2147483647 w 51"/>
              <a:gd name="T109" fmla="*/ 2147483647 h 49"/>
              <a:gd name="T110" fmla="*/ 2147483647 w 51"/>
              <a:gd name="T111" fmla="*/ 2147483647 h 49"/>
              <a:gd name="T112" fmla="*/ 2147483647 w 51"/>
              <a:gd name="T113" fmla="*/ 2147483647 h 49"/>
              <a:gd name="T114" fmla="*/ 2147483647 w 51"/>
              <a:gd name="T115" fmla="*/ 2147483647 h 49"/>
              <a:gd name="T116" fmla="*/ 2147483647 w 51"/>
              <a:gd name="T117" fmla="*/ 2147483647 h 49"/>
              <a:gd name="T118" fmla="*/ 0 w 51"/>
              <a:gd name="T119" fmla="*/ 2147483647 h 4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1"/>
              <a:gd name="T181" fmla="*/ 0 h 49"/>
              <a:gd name="T182" fmla="*/ 51 w 51"/>
              <a:gd name="T183" fmla="*/ 49 h 4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1" h="49">
                <a:moveTo>
                  <a:pt x="27" y="5"/>
                </a:moveTo>
                <a:lnTo>
                  <a:pt x="25" y="5"/>
                </a:lnTo>
                <a:lnTo>
                  <a:pt x="23" y="6"/>
                </a:lnTo>
                <a:lnTo>
                  <a:pt x="21" y="6"/>
                </a:lnTo>
                <a:lnTo>
                  <a:pt x="19" y="7"/>
                </a:lnTo>
                <a:lnTo>
                  <a:pt x="18" y="8"/>
                </a:lnTo>
                <a:lnTo>
                  <a:pt x="16" y="9"/>
                </a:lnTo>
                <a:lnTo>
                  <a:pt x="14" y="10"/>
                </a:lnTo>
                <a:lnTo>
                  <a:pt x="13" y="11"/>
                </a:lnTo>
                <a:lnTo>
                  <a:pt x="11" y="13"/>
                </a:lnTo>
                <a:lnTo>
                  <a:pt x="10" y="15"/>
                </a:lnTo>
                <a:lnTo>
                  <a:pt x="9" y="16"/>
                </a:lnTo>
                <a:lnTo>
                  <a:pt x="9" y="18"/>
                </a:lnTo>
                <a:lnTo>
                  <a:pt x="8" y="20"/>
                </a:lnTo>
                <a:lnTo>
                  <a:pt x="7" y="22"/>
                </a:lnTo>
                <a:lnTo>
                  <a:pt x="7" y="25"/>
                </a:lnTo>
                <a:lnTo>
                  <a:pt x="7" y="27"/>
                </a:lnTo>
                <a:lnTo>
                  <a:pt x="7" y="29"/>
                </a:lnTo>
                <a:lnTo>
                  <a:pt x="7" y="30"/>
                </a:lnTo>
                <a:lnTo>
                  <a:pt x="8" y="32"/>
                </a:lnTo>
                <a:lnTo>
                  <a:pt x="8" y="33"/>
                </a:lnTo>
                <a:lnTo>
                  <a:pt x="9" y="35"/>
                </a:lnTo>
                <a:lnTo>
                  <a:pt x="10" y="36"/>
                </a:lnTo>
                <a:lnTo>
                  <a:pt x="11" y="38"/>
                </a:lnTo>
                <a:lnTo>
                  <a:pt x="12" y="39"/>
                </a:lnTo>
                <a:lnTo>
                  <a:pt x="13" y="40"/>
                </a:lnTo>
                <a:lnTo>
                  <a:pt x="14" y="41"/>
                </a:lnTo>
                <a:lnTo>
                  <a:pt x="16" y="42"/>
                </a:lnTo>
                <a:lnTo>
                  <a:pt x="17" y="42"/>
                </a:lnTo>
                <a:lnTo>
                  <a:pt x="19" y="43"/>
                </a:lnTo>
                <a:lnTo>
                  <a:pt x="20" y="43"/>
                </a:lnTo>
                <a:lnTo>
                  <a:pt x="22" y="44"/>
                </a:lnTo>
                <a:lnTo>
                  <a:pt x="23" y="44"/>
                </a:lnTo>
                <a:lnTo>
                  <a:pt x="25" y="44"/>
                </a:lnTo>
                <a:lnTo>
                  <a:pt x="26" y="44"/>
                </a:lnTo>
                <a:lnTo>
                  <a:pt x="27" y="43"/>
                </a:lnTo>
                <a:lnTo>
                  <a:pt x="28" y="43"/>
                </a:lnTo>
                <a:lnTo>
                  <a:pt x="29" y="43"/>
                </a:lnTo>
                <a:lnTo>
                  <a:pt x="30" y="43"/>
                </a:lnTo>
                <a:lnTo>
                  <a:pt x="31" y="43"/>
                </a:lnTo>
                <a:lnTo>
                  <a:pt x="31" y="42"/>
                </a:lnTo>
                <a:lnTo>
                  <a:pt x="32" y="42"/>
                </a:lnTo>
                <a:lnTo>
                  <a:pt x="33" y="42"/>
                </a:lnTo>
                <a:lnTo>
                  <a:pt x="34" y="41"/>
                </a:lnTo>
                <a:lnTo>
                  <a:pt x="35" y="41"/>
                </a:lnTo>
                <a:lnTo>
                  <a:pt x="35" y="40"/>
                </a:lnTo>
                <a:lnTo>
                  <a:pt x="36" y="40"/>
                </a:lnTo>
                <a:lnTo>
                  <a:pt x="37" y="39"/>
                </a:lnTo>
                <a:lnTo>
                  <a:pt x="38" y="38"/>
                </a:lnTo>
                <a:lnTo>
                  <a:pt x="39" y="37"/>
                </a:lnTo>
                <a:lnTo>
                  <a:pt x="40" y="36"/>
                </a:lnTo>
                <a:lnTo>
                  <a:pt x="41" y="35"/>
                </a:lnTo>
                <a:lnTo>
                  <a:pt x="41" y="34"/>
                </a:lnTo>
                <a:lnTo>
                  <a:pt x="42" y="33"/>
                </a:lnTo>
                <a:lnTo>
                  <a:pt x="42" y="31"/>
                </a:lnTo>
                <a:lnTo>
                  <a:pt x="43" y="30"/>
                </a:lnTo>
                <a:lnTo>
                  <a:pt x="43" y="29"/>
                </a:lnTo>
                <a:lnTo>
                  <a:pt x="44" y="28"/>
                </a:lnTo>
                <a:lnTo>
                  <a:pt x="44" y="27"/>
                </a:lnTo>
                <a:lnTo>
                  <a:pt x="44" y="26"/>
                </a:lnTo>
                <a:lnTo>
                  <a:pt x="45" y="25"/>
                </a:lnTo>
                <a:lnTo>
                  <a:pt x="45" y="23"/>
                </a:lnTo>
                <a:lnTo>
                  <a:pt x="45" y="22"/>
                </a:lnTo>
                <a:lnTo>
                  <a:pt x="45" y="20"/>
                </a:lnTo>
                <a:lnTo>
                  <a:pt x="44" y="19"/>
                </a:lnTo>
                <a:lnTo>
                  <a:pt x="44" y="17"/>
                </a:lnTo>
                <a:lnTo>
                  <a:pt x="43" y="15"/>
                </a:lnTo>
                <a:lnTo>
                  <a:pt x="43" y="14"/>
                </a:lnTo>
                <a:lnTo>
                  <a:pt x="42" y="13"/>
                </a:lnTo>
                <a:lnTo>
                  <a:pt x="41" y="11"/>
                </a:lnTo>
                <a:lnTo>
                  <a:pt x="40" y="10"/>
                </a:lnTo>
                <a:lnTo>
                  <a:pt x="38" y="9"/>
                </a:lnTo>
                <a:lnTo>
                  <a:pt x="37" y="8"/>
                </a:lnTo>
                <a:lnTo>
                  <a:pt x="36" y="7"/>
                </a:lnTo>
                <a:lnTo>
                  <a:pt x="34" y="7"/>
                </a:lnTo>
                <a:lnTo>
                  <a:pt x="33" y="6"/>
                </a:lnTo>
                <a:lnTo>
                  <a:pt x="31" y="6"/>
                </a:lnTo>
                <a:lnTo>
                  <a:pt x="29" y="5"/>
                </a:lnTo>
                <a:lnTo>
                  <a:pt x="27" y="5"/>
                </a:lnTo>
                <a:lnTo>
                  <a:pt x="0" y="26"/>
                </a:lnTo>
                <a:lnTo>
                  <a:pt x="0" y="25"/>
                </a:lnTo>
                <a:lnTo>
                  <a:pt x="1" y="23"/>
                </a:lnTo>
                <a:lnTo>
                  <a:pt x="1" y="22"/>
                </a:lnTo>
                <a:lnTo>
                  <a:pt x="1" y="21"/>
                </a:lnTo>
                <a:lnTo>
                  <a:pt x="2" y="19"/>
                </a:lnTo>
                <a:lnTo>
                  <a:pt x="2" y="18"/>
                </a:lnTo>
                <a:lnTo>
                  <a:pt x="2" y="17"/>
                </a:lnTo>
                <a:lnTo>
                  <a:pt x="3" y="15"/>
                </a:lnTo>
                <a:lnTo>
                  <a:pt x="4" y="14"/>
                </a:lnTo>
                <a:lnTo>
                  <a:pt x="4" y="13"/>
                </a:lnTo>
                <a:lnTo>
                  <a:pt x="5" y="12"/>
                </a:lnTo>
                <a:lnTo>
                  <a:pt x="6" y="10"/>
                </a:lnTo>
                <a:lnTo>
                  <a:pt x="7" y="9"/>
                </a:lnTo>
                <a:lnTo>
                  <a:pt x="8" y="8"/>
                </a:lnTo>
                <a:lnTo>
                  <a:pt x="9" y="7"/>
                </a:lnTo>
                <a:lnTo>
                  <a:pt x="10" y="6"/>
                </a:lnTo>
                <a:lnTo>
                  <a:pt x="11" y="6"/>
                </a:lnTo>
                <a:lnTo>
                  <a:pt x="12" y="5"/>
                </a:lnTo>
                <a:lnTo>
                  <a:pt x="13" y="4"/>
                </a:lnTo>
                <a:lnTo>
                  <a:pt x="14" y="4"/>
                </a:lnTo>
                <a:lnTo>
                  <a:pt x="15" y="3"/>
                </a:lnTo>
                <a:lnTo>
                  <a:pt x="16" y="2"/>
                </a:lnTo>
                <a:lnTo>
                  <a:pt x="17" y="2"/>
                </a:lnTo>
                <a:lnTo>
                  <a:pt x="18" y="2"/>
                </a:lnTo>
                <a:lnTo>
                  <a:pt x="19" y="1"/>
                </a:lnTo>
                <a:lnTo>
                  <a:pt x="21" y="1"/>
                </a:lnTo>
                <a:lnTo>
                  <a:pt x="22" y="1"/>
                </a:lnTo>
                <a:lnTo>
                  <a:pt x="23" y="0"/>
                </a:lnTo>
                <a:lnTo>
                  <a:pt x="24" y="0"/>
                </a:lnTo>
                <a:lnTo>
                  <a:pt x="25" y="0"/>
                </a:lnTo>
                <a:lnTo>
                  <a:pt x="26" y="0"/>
                </a:lnTo>
                <a:lnTo>
                  <a:pt x="27" y="0"/>
                </a:lnTo>
                <a:lnTo>
                  <a:pt x="30" y="0"/>
                </a:lnTo>
                <a:lnTo>
                  <a:pt x="33" y="0"/>
                </a:lnTo>
                <a:lnTo>
                  <a:pt x="35" y="1"/>
                </a:lnTo>
                <a:lnTo>
                  <a:pt x="37" y="2"/>
                </a:lnTo>
                <a:lnTo>
                  <a:pt x="39" y="2"/>
                </a:lnTo>
                <a:lnTo>
                  <a:pt x="41" y="3"/>
                </a:lnTo>
                <a:lnTo>
                  <a:pt x="43" y="5"/>
                </a:lnTo>
                <a:lnTo>
                  <a:pt x="45" y="6"/>
                </a:lnTo>
                <a:lnTo>
                  <a:pt x="46" y="8"/>
                </a:lnTo>
                <a:lnTo>
                  <a:pt x="47" y="10"/>
                </a:lnTo>
                <a:lnTo>
                  <a:pt x="49" y="12"/>
                </a:lnTo>
                <a:lnTo>
                  <a:pt x="49" y="14"/>
                </a:lnTo>
                <a:lnTo>
                  <a:pt x="50" y="16"/>
                </a:lnTo>
                <a:lnTo>
                  <a:pt x="51" y="18"/>
                </a:lnTo>
                <a:lnTo>
                  <a:pt x="51" y="20"/>
                </a:lnTo>
                <a:lnTo>
                  <a:pt x="51" y="22"/>
                </a:lnTo>
                <a:lnTo>
                  <a:pt x="51" y="24"/>
                </a:lnTo>
                <a:lnTo>
                  <a:pt x="51" y="25"/>
                </a:lnTo>
                <a:lnTo>
                  <a:pt x="51" y="26"/>
                </a:lnTo>
                <a:lnTo>
                  <a:pt x="50" y="28"/>
                </a:lnTo>
                <a:lnTo>
                  <a:pt x="50" y="29"/>
                </a:lnTo>
                <a:lnTo>
                  <a:pt x="50" y="30"/>
                </a:lnTo>
                <a:lnTo>
                  <a:pt x="49" y="31"/>
                </a:lnTo>
                <a:lnTo>
                  <a:pt x="49" y="32"/>
                </a:lnTo>
                <a:lnTo>
                  <a:pt x="49" y="34"/>
                </a:lnTo>
                <a:lnTo>
                  <a:pt x="48" y="35"/>
                </a:lnTo>
                <a:lnTo>
                  <a:pt x="47" y="36"/>
                </a:lnTo>
                <a:lnTo>
                  <a:pt x="46" y="37"/>
                </a:lnTo>
                <a:lnTo>
                  <a:pt x="46" y="38"/>
                </a:lnTo>
                <a:lnTo>
                  <a:pt x="45" y="39"/>
                </a:lnTo>
                <a:lnTo>
                  <a:pt x="44" y="40"/>
                </a:lnTo>
                <a:lnTo>
                  <a:pt x="43" y="41"/>
                </a:lnTo>
                <a:lnTo>
                  <a:pt x="42" y="42"/>
                </a:lnTo>
                <a:lnTo>
                  <a:pt x="41" y="43"/>
                </a:lnTo>
                <a:lnTo>
                  <a:pt x="40" y="44"/>
                </a:lnTo>
                <a:lnTo>
                  <a:pt x="39" y="45"/>
                </a:lnTo>
                <a:lnTo>
                  <a:pt x="38" y="45"/>
                </a:lnTo>
                <a:lnTo>
                  <a:pt x="37" y="46"/>
                </a:lnTo>
                <a:lnTo>
                  <a:pt x="35" y="46"/>
                </a:lnTo>
                <a:lnTo>
                  <a:pt x="34" y="47"/>
                </a:lnTo>
                <a:lnTo>
                  <a:pt x="33" y="47"/>
                </a:lnTo>
                <a:lnTo>
                  <a:pt x="32" y="48"/>
                </a:lnTo>
                <a:lnTo>
                  <a:pt x="30" y="48"/>
                </a:lnTo>
                <a:lnTo>
                  <a:pt x="29" y="48"/>
                </a:lnTo>
                <a:lnTo>
                  <a:pt x="28" y="48"/>
                </a:lnTo>
                <a:lnTo>
                  <a:pt x="26" y="49"/>
                </a:lnTo>
                <a:lnTo>
                  <a:pt x="25" y="49"/>
                </a:lnTo>
                <a:lnTo>
                  <a:pt x="23" y="49"/>
                </a:lnTo>
                <a:lnTo>
                  <a:pt x="21" y="49"/>
                </a:lnTo>
                <a:lnTo>
                  <a:pt x="19" y="48"/>
                </a:lnTo>
                <a:lnTo>
                  <a:pt x="17" y="48"/>
                </a:lnTo>
                <a:lnTo>
                  <a:pt x="14" y="47"/>
                </a:lnTo>
                <a:lnTo>
                  <a:pt x="13" y="46"/>
                </a:lnTo>
                <a:lnTo>
                  <a:pt x="11" y="45"/>
                </a:lnTo>
                <a:lnTo>
                  <a:pt x="9" y="44"/>
                </a:lnTo>
                <a:lnTo>
                  <a:pt x="7" y="42"/>
                </a:lnTo>
                <a:lnTo>
                  <a:pt x="6" y="41"/>
                </a:lnTo>
                <a:lnTo>
                  <a:pt x="4" y="39"/>
                </a:lnTo>
                <a:lnTo>
                  <a:pt x="3" y="37"/>
                </a:lnTo>
                <a:lnTo>
                  <a:pt x="2" y="35"/>
                </a:lnTo>
                <a:lnTo>
                  <a:pt x="2" y="33"/>
                </a:lnTo>
                <a:lnTo>
                  <a:pt x="1" y="31"/>
                </a:lnTo>
                <a:lnTo>
                  <a:pt x="1" y="29"/>
                </a:lnTo>
                <a:lnTo>
                  <a:pt x="0" y="26"/>
                </a:lnTo>
                <a:lnTo>
                  <a:pt x="27" y="5"/>
                </a:lnTo>
                <a:close/>
              </a:path>
            </a:pathLst>
          </a:custGeom>
          <a:solidFill>
            <a:srgbClr val="1F1A17"/>
          </a:solidFill>
          <a:ln w="9525">
            <a:noFill/>
            <a:round/>
            <a:headEnd/>
            <a:tailEnd/>
          </a:ln>
        </p:spPr>
        <p:txBody>
          <a:bodyPr>
            <a:prstTxWarp prst="textNoShape">
              <a:avLst/>
            </a:prstTxWarp>
          </a:bodyPr>
          <a:lstStyle/>
          <a:p>
            <a:endParaRPr lang="en-US"/>
          </a:p>
        </p:txBody>
      </p:sp>
      <p:sp>
        <p:nvSpPr>
          <p:cNvPr id="17438" name="Freeform 433"/>
          <p:cNvSpPr>
            <a:spLocks/>
          </p:cNvSpPr>
          <p:nvPr/>
        </p:nvSpPr>
        <p:spPr bwMode="auto">
          <a:xfrm>
            <a:off x="2401888" y="5243513"/>
            <a:ext cx="47625" cy="74612"/>
          </a:xfrm>
          <a:custGeom>
            <a:avLst/>
            <a:gdLst>
              <a:gd name="T0" fmla="*/ 2147483647 w 30"/>
              <a:gd name="T1" fmla="*/ 2147483647 h 47"/>
              <a:gd name="T2" fmla="*/ 0 w 30"/>
              <a:gd name="T3" fmla="*/ 2147483647 h 47"/>
              <a:gd name="T4" fmla="*/ 2147483647 w 30"/>
              <a:gd name="T5" fmla="*/ 2147483647 h 47"/>
              <a:gd name="T6" fmla="*/ 2147483647 w 30"/>
              <a:gd name="T7" fmla="*/ 2147483647 h 47"/>
              <a:gd name="T8" fmla="*/ 2147483647 w 30"/>
              <a:gd name="T9" fmla="*/ 2147483647 h 47"/>
              <a:gd name="T10" fmla="*/ 2147483647 w 30"/>
              <a:gd name="T11" fmla="*/ 2147483647 h 47"/>
              <a:gd name="T12" fmla="*/ 2147483647 w 30"/>
              <a:gd name="T13" fmla="*/ 2147483647 h 47"/>
              <a:gd name="T14" fmla="*/ 2147483647 w 30"/>
              <a:gd name="T15" fmla="*/ 2147483647 h 47"/>
              <a:gd name="T16" fmla="*/ 2147483647 w 30"/>
              <a:gd name="T17" fmla="*/ 2147483647 h 47"/>
              <a:gd name="T18" fmla="*/ 2147483647 w 30"/>
              <a:gd name="T19" fmla="*/ 2147483647 h 47"/>
              <a:gd name="T20" fmla="*/ 2147483647 w 30"/>
              <a:gd name="T21" fmla="*/ 2147483647 h 47"/>
              <a:gd name="T22" fmla="*/ 2147483647 w 30"/>
              <a:gd name="T23" fmla="*/ 2147483647 h 47"/>
              <a:gd name="T24" fmla="*/ 2147483647 w 30"/>
              <a:gd name="T25" fmla="*/ 2147483647 h 47"/>
              <a:gd name="T26" fmla="*/ 2147483647 w 30"/>
              <a:gd name="T27" fmla="*/ 2147483647 h 47"/>
              <a:gd name="T28" fmla="*/ 2147483647 w 30"/>
              <a:gd name="T29" fmla="*/ 2147483647 h 47"/>
              <a:gd name="T30" fmla="*/ 2147483647 w 30"/>
              <a:gd name="T31" fmla="*/ 2147483647 h 47"/>
              <a:gd name="T32" fmla="*/ 2147483647 w 30"/>
              <a:gd name="T33" fmla="*/ 0 h 47"/>
              <a:gd name="T34" fmla="*/ 2147483647 w 30"/>
              <a:gd name="T35" fmla="*/ 0 h 47"/>
              <a:gd name="T36" fmla="*/ 2147483647 w 30"/>
              <a:gd name="T37" fmla="*/ 0 h 47"/>
              <a:gd name="T38" fmla="*/ 2147483647 w 30"/>
              <a:gd name="T39" fmla="*/ 0 h 47"/>
              <a:gd name="T40" fmla="*/ 2147483647 w 30"/>
              <a:gd name="T41" fmla="*/ 0 h 47"/>
              <a:gd name="T42" fmla="*/ 2147483647 w 30"/>
              <a:gd name="T43" fmla="*/ 0 h 47"/>
              <a:gd name="T44" fmla="*/ 2147483647 w 30"/>
              <a:gd name="T45" fmla="*/ 2147483647 h 47"/>
              <a:gd name="T46" fmla="*/ 2147483647 w 30"/>
              <a:gd name="T47" fmla="*/ 2147483647 h 47"/>
              <a:gd name="T48" fmla="*/ 2147483647 w 30"/>
              <a:gd name="T49" fmla="*/ 2147483647 h 47"/>
              <a:gd name="T50" fmla="*/ 2147483647 w 30"/>
              <a:gd name="T51" fmla="*/ 2147483647 h 47"/>
              <a:gd name="T52" fmla="*/ 2147483647 w 30"/>
              <a:gd name="T53" fmla="*/ 2147483647 h 47"/>
              <a:gd name="T54" fmla="*/ 2147483647 w 30"/>
              <a:gd name="T55" fmla="*/ 2147483647 h 47"/>
              <a:gd name="T56" fmla="*/ 2147483647 w 30"/>
              <a:gd name="T57" fmla="*/ 2147483647 h 47"/>
              <a:gd name="T58" fmla="*/ 2147483647 w 30"/>
              <a:gd name="T59" fmla="*/ 2147483647 h 47"/>
              <a:gd name="T60" fmla="*/ 2147483647 w 30"/>
              <a:gd name="T61" fmla="*/ 2147483647 h 47"/>
              <a:gd name="T62" fmla="*/ 2147483647 w 30"/>
              <a:gd name="T63" fmla="*/ 2147483647 h 47"/>
              <a:gd name="T64" fmla="*/ 2147483647 w 30"/>
              <a:gd name="T65" fmla="*/ 2147483647 h 47"/>
              <a:gd name="T66" fmla="*/ 2147483647 w 30"/>
              <a:gd name="T67" fmla="*/ 2147483647 h 47"/>
              <a:gd name="T68" fmla="*/ 2147483647 w 30"/>
              <a:gd name="T69" fmla="*/ 2147483647 h 47"/>
              <a:gd name="T70" fmla="*/ 2147483647 w 30"/>
              <a:gd name="T71" fmla="*/ 2147483647 h 47"/>
              <a:gd name="T72" fmla="*/ 2147483647 w 30"/>
              <a:gd name="T73" fmla="*/ 2147483647 h 47"/>
              <a:gd name="T74" fmla="*/ 2147483647 w 30"/>
              <a:gd name="T75" fmla="*/ 2147483647 h 47"/>
              <a:gd name="T76" fmla="*/ 2147483647 w 30"/>
              <a:gd name="T77" fmla="*/ 2147483647 h 47"/>
              <a:gd name="T78" fmla="*/ 2147483647 w 30"/>
              <a:gd name="T79" fmla="*/ 2147483647 h 47"/>
              <a:gd name="T80" fmla="*/ 2147483647 w 30"/>
              <a:gd name="T81" fmla="*/ 2147483647 h 4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
              <a:gd name="T124" fmla="*/ 0 h 47"/>
              <a:gd name="T125" fmla="*/ 30 w 30"/>
              <a:gd name="T126" fmla="*/ 47 h 4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 h="47">
                <a:moveTo>
                  <a:pt x="6" y="47"/>
                </a:moveTo>
                <a:lnTo>
                  <a:pt x="0" y="47"/>
                </a:lnTo>
                <a:lnTo>
                  <a:pt x="9" y="1"/>
                </a:lnTo>
                <a:lnTo>
                  <a:pt x="15" y="1"/>
                </a:lnTo>
                <a:lnTo>
                  <a:pt x="15" y="5"/>
                </a:lnTo>
                <a:lnTo>
                  <a:pt x="16" y="4"/>
                </a:lnTo>
                <a:lnTo>
                  <a:pt x="17" y="3"/>
                </a:lnTo>
                <a:lnTo>
                  <a:pt x="18" y="2"/>
                </a:lnTo>
                <a:lnTo>
                  <a:pt x="19" y="2"/>
                </a:lnTo>
                <a:lnTo>
                  <a:pt x="20" y="2"/>
                </a:lnTo>
                <a:lnTo>
                  <a:pt x="21" y="1"/>
                </a:lnTo>
                <a:lnTo>
                  <a:pt x="22" y="1"/>
                </a:lnTo>
                <a:lnTo>
                  <a:pt x="23" y="1"/>
                </a:lnTo>
                <a:lnTo>
                  <a:pt x="24" y="1"/>
                </a:lnTo>
                <a:lnTo>
                  <a:pt x="25" y="0"/>
                </a:lnTo>
                <a:lnTo>
                  <a:pt x="26" y="0"/>
                </a:lnTo>
                <a:lnTo>
                  <a:pt x="27" y="0"/>
                </a:lnTo>
                <a:lnTo>
                  <a:pt x="28" y="0"/>
                </a:lnTo>
                <a:lnTo>
                  <a:pt x="29" y="0"/>
                </a:lnTo>
                <a:lnTo>
                  <a:pt x="30" y="0"/>
                </a:lnTo>
                <a:lnTo>
                  <a:pt x="29" y="6"/>
                </a:lnTo>
                <a:lnTo>
                  <a:pt x="27" y="6"/>
                </a:lnTo>
                <a:lnTo>
                  <a:pt x="25" y="6"/>
                </a:lnTo>
                <a:lnTo>
                  <a:pt x="24" y="6"/>
                </a:lnTo>
                <a:lnTo>
                  <a:pt x="22" y="7"/>
                </a:lnTo>
                <a:lnTo>
                  <a:pt x="21" y="7"/>
                </a:lnTo>
                <a:lnTo>
                  <a:pt x="20" y="8"/>
                </a:lnTo>
                <a:lnTo>
                  <a:pt x="19" y="9"/>
                </a:lnTo>
                <a:lnTo>
                  <a:pt x="17" y="10"/>
                </a:lnTo>
                <a:lnTo>
                  <a:pt x="16" y="10"/>
                </a:lnTo>
                <a:lnTo>
                  <a:pt x="15" y="12"/>
                </a:lnTo>
                <a:lnTo>
                  <a:pt x="14" y="13"/>
                </a:lnTo>
                <a:lnTo>
                  <a:pt x="14" y="14"/>
                </a:lnTo>
                <a:lnTo>
                  <a:pt x="13" y="15"/>
                </a:lnTo>
                <a:lnTo>
                  <a:pt x="12" y="17"/>
                </a:lnTo>
                <a:lnTo>
                  <a:pt x="12" y="18"/>
                </a:lnTo>
                <a:lnTo>
                  <a:pt x="11" y="20"/>
                </a:lnTo>
                <a:lnTo>
                  <a:pt x="6" y="47"/>
                </a:lnTo>
                <a:close/>
              </a:path>
            </a:pathLst>
          </a:custGeom>
          <a:solidFill>
            <a:srgbClr val="1F1A17"/>
          </a:solidFill>
          <a:ln w="9525">
            <a:noFill/>
            <a:round/>
            <a:headEnd/>
            <a:tailEnd/>
          </a:ln>
        </p:spPr>
        <p:txBody>
          <a:bodyPr>
            <a:prstTxWarp prst="textNoShape">
              <a:avLst/>
            </a:prstTxWarp>
          </a:bodyPr>
          <a:lstStyle/>
          <a:p>
            <a:endParaRPr lang="en-US"/>
          </a:p>
        </p:txBody>
      </p:sp>
      <p:sp>
        <p:nvSpPr>
          <p:cNvPr id="17439" name="Freeform 434"/>
          <p:cNvSpPr>
            <a:spLocks/>
          </p:cNvSpPr>
          <p:nvPr/>
        </p:nvSpPr>
        <p:spPr bwMode="auto">
          <a:xfrm>
            <a:off x="2446338" y="5245100"/>
            <a:ext cx="130175" cy="73025"/>
          </a:xfrm>
          <a:custGeom>
            <a:avLst/>
            <a:gdLst>
              <a:gd name="T0" fmla="*/ 2147483647 w 82"/>
              <a:gd name="T1" fmla="*/ 0 h 46"/>
              <a:gd name="T2" fmla="*/ 2147483647 w 82"/>
              <a:gd name="T3" fmla="*/ 2147483647 h 46"/>
              <a:gd name="T4" fmla="*/ 2147483647 w 82"/>
              <a:gd name="T5" fmla="*/ 2147483647 h 46"/>
              <a:gd name="T6" fmla="*/ 2147483647 w 82"/>
              <a:gd name="T7" fmla="*/ 2147483647 h 46"/>
              <a:gd name="T8" fmla="*/ 2147483647 w 82"/>
              <a:gd name="T9" fmla="*/ 0 h 46"/>
              <a:gd name="T10" fmla="*/ 2147483647 w 82"/>
              <a:gd name="T11" fmla="*/ 0 h 46"/>
              <a:gd name="T12" fmla="*/ 2147483647 w 82"/>
              <a:gd name="T13" fmla="*/ 0 h 46"/>
              <a:gd name="T14" fmla="*/ 2147483647 w 82"/>
              <a:gd name="T15" fmla="*/ 0 h 46"/>
              <a:gd name="T16" fmla="*/ 2147483647 w 82"/>
              <a:gd name="T17" fmla="*/ 2147483647 h 46"/>
              <a:gd name="T18" fmla="*/ 2147483647 w 82"/>
              <a:gd name="T19" fmla="*/ 2147483647 h 46"/>
              <a:gd name="T20" fmla="*/ 2147483647 w 82"/>
              <a:gd name="T21" fmla="*/ 2147483647 h 46"/>
              <a:gd name="T22" fmla="*/ 2147483647 w 82"/>
              <a:gd name="T23" fmla="*/ 2147483647 h 46"/>
              <a:gd name="T24" fmla="*/ 2147483647 w 82"/>
              <a:gd name="T25" fmla="*/ 2147483647 h 46"/>
              <a:gd name="T26" fmla="*/ 2147483647 w 82"/>
              <a:gd name="T27" fmla="*/ 2147483647 h 46"/>
              <a:gd name="T28" fmla="*/ 2147483647 w 82"/>
              <a:gd name="T29" fmla="*/ 2147483647 h 46"/>
              <a:gd name="T30" fmla="*/ 2147483647 w 82"/>
              <a:gd name="T31" fmla="*/ 0 h 46"/>
              <a:gd name="T32" fmla="*/ 2147483647 w 82"/>
              <a:gd name="T33" fmla="*/ 0 h 46"/>
              <a:gd name="T34" fmla="*/ 2147483647 w 82"/>
              <a:gd name="T35" fmla="*/ 0 h 46"/>
              <a:gd name="T36" fmla="*/ 2147483647 w 82"/>
              <a:gd name="T37" fmla="*/ 2147483647 h 46"/>
              <a:gd name="T38" fmla="*/ 2147483647 w 82"/>
              <a:gd name="T39" fmla="*/ 2147483647 h 46"/>
              <a:gd name="T40" fmla="*/ 2147483647 w 82"/>
              <a:gd name="T41" fmla="*/ 2147483647 h 46"/>
              <a:gd name="T42" fmla="*/ 2147483647 w 82"/>
              <a:gd name="T43" fmla="*/ 2147483647 h 46"/>
              <a:gd name="T44" fmla="*/ 2147483647 w 82"/>
              <a:gd name="T45" fmla="*/ 2147483647 h 46"/>
              <a:gd name="T46" fmla="*/ 2147483647 w 82"/>
              <a:gd name="T47" fmla="*/ 2147483647 h 46"/>
              <a:gd name="T48" fmla="*/ 2147483647 w 82"/>
              <a:gd name="T49" fmla="*/ 2147483647 h 46"/>
              <a:gd name="T50" fmla="*/ 2147483647 w 82"/>
              <a:gd name="T51" fmla="*/ 2147483647 h 46"/>
              <a:gd name="T52" fmla="*/ 2147483647 w 82"/>
              <a:gd name="T53" fmla="*/ 2147483647 h 46"/>
              <a:gd name="T54" fmla="*/ 2147483647 w 82"/>
              <a:gd name="T55" fmla="*/ 2147483647 h 46"/>
              <a:gd name="T56" fmla="*/ 2147483647 w 82"/>
              <a:gd name="T57" fmla="*/ 2147483647 h 46"/>
              <a:gd name="T58" fmla="*/ 2147483647 w 82"/>
              <a:gd name="T59" fmla="*/ 2147483647 h 46"/>
              <a:gd name="T60" fmla="*/ 2147483647 w 82"/>
              <a:gd name="T61" fmla="*/ 2147483647 h 46"/>
              <a:gd name="T62" fmla="*/ 2147483647 w 82"/>
              <a:gd name="T63" fmla="*/ 2147483647 h 46"/>
              <a:gd name="T64" fmla="*/ 2147483647 w 82"/>
              <a:gd name="T65" fmla="*/ 2147483647 h 46"/>
              <a:gd name="T66" fmla="*/ 2147483647 w 82"/>
              <a:gd name="T67" fmla="*/ 2147483647 h 46"/>
              <a:gd name="T68" fmla="*/ 2147483647 w 82"/>
              <a:gd name="T69" fmla="*/ 2147483647 h 46"/>
              <a:gd name="T70" fmla="*/ 2147483647 w 82"/>
              <a:gd name="T71" fmla="*/ 2147483647 h 46"/>
              <a:gd name="T72" fmla="*/ 2147483647 w 82"/>
              <a:gd name="T73" fmla="*/ 2147483647 h 46"/>
              <a:gd name="T74" fmla="*/ 2147483647 w 82"/>
              <a:gd name="T75" fmla="*/ 2147483647 h 46"/>
              <a:gd name="T76" fmla="*/ 2147483647 w 82"/>
              <a:gd name="T77" fmla="*/ 2147483647 h 46"/>
              <a:gd name="T78" fmla="*/ 2147483647 w 82"/>
              <a:gd name="T79" fmla="*/ 2147483647 h 46"/>
              <a:gd name="T80" fmla="*/ 2147483647 w 82"/>
              <a:gd name="T81" fmla="*/ 2147483647 h 46"/>
              <a:gd name="T82" fmla="*/ 2147483647 w 82"/>
              <a:gd name="T83" fmla="*/ 2147483647 h 46"/>
              <a:gd name="T84" fmla="*/ 2147483647 w 82"/>
              <a:gd name="T85" fmla="*/ 2147483647 h 46"/>
              <a:gd name="T86" fmla="*/ 2147483647 w 82"/>
              <a:gd name="T87" fmla="*/ 2147483647 h 46"/>
              <a:gd name="T88" fmla="*/ 2147483647 w 82"/>
              <a:gd name="T89" fmla="*/ 2147483647 h 46"/>
              <a:gd name="T90" fmla="*/ 2147483647 w 82"/>
              <a:gd name="T91" fmla="*/ 2147483647 h 46"/>
              <a:gd name="T92" fmla="*/ 2147483647 w 82"/>
              <a:gd name="T93" fmla="*/ 2147483647 h 46"/>
              <a:gd name="T94" fmla="*/ 2147483647 w 82"/>
              <a:gd name="T95" fmla="*/ 2147483647 h 46"/>
              <a:gd name="T96" fmla="*/ 2147483647 w 82"/>
              <a:gd name="T97" fmla="*/ 2147483647 h 46"/>
              <a:gd name="T98" fmla="*/ 2147483647 w 82"/>
              <a:gd name="T99" fmla="*/ 2147483647 h 46"/>
              <a:gd name="T100" fmla="*/ 2147483647 w 82"/>
              <a:gd name="T101" fmla="*/ 2147483647 h 46"/>
              <a:gd name="T102" fmla="*/ 2147483647 w 82"/>
              <a:gd name="T103" fmla="*/ 2147483647 h 46"/>
              <a:gd name="T104" fmla="*/ 2147483647 w 82"/>
              <a:gd name="T105" fmla="*/ 2147483647 h 46"/>
              <a:gd name="T106" fmla="*/ 2147483647 w 82"/>
              <a:gd name="T107" fmla="*/ 2147483647 h 46"/>
              <a:gd name="T108" fmla="*/ 2147483647 w 82"/>
              <a:gd name="T109" fmla="*/ 2147483647 h 46"/>
              <a:gd name="T110" fmla="*/ 2147483647 w 82"/>
              <a:gd name="T111" fmla="*/ 2147483647 h 46"/>
              <a:gd name="T112" fmla="*/ 2147483647 w 82"/>
              <a:gd name="T113" fmla="*/ 2147483647 h 46"/>
              <a:gd name="T114" fmla="*/ 2147483647 w 82"/>
              <a:gd name="T115" fmla="*/ 2147483647 h 46"/>
              <a:gd name="T116" fmla="*/ 2147483647 w 82"/>
              <a:gd name="T117" fmla="*/ 2147483647 h 46"/>
              <a:gd name="T118" fmla="*/ 2147483647 w 82"/>
              <a:gd name="T119" fmla="*/ 2147483647 h 46"/>
              <a:gd name="T120" fmla="*/ 2147483647 w 82"/>
              <a:gd name="T121" fmla="*/ 2147483647 h 46"/>
              <a:gd name="T122" fmla="*/ 2147483647 w 82"/>
              <a:gd name="T123" fmla="*/ 2147483647 h 4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2"/>
              <a:gd name="T187" fmla="*/ 0 h 46"/>
              <a:gd name="T188" fmla="*/ 82 w 82"/>
              <a:gd name="T189" fmla="*/ 46 h 4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2" h="46">
                <a:moveTo>
                  <a:pt x="6" y="46"/>
                </a:moveTo>
                <a:lnTo>
                  <a:pt x="0" y="46"/>
                </a:lnTo>
                <a:lnTo>
                  <a:pt x="10" y="0"/>
                </a:lnTo>
                <a:lnTo>
                  <a:pt x="16" y="0"/>
                </a:lnTo>
                <a:lnTo>
                  <a:pt x="15" y="5"/>
                </a:lnTo>
                <a:lnTo>
                  <a:pt x="15" y="4"/>
                </a:lnTo>
                <a:lnTo>
                  <a:pt x="16" y="4"/>
                </a:lnTo>
                <a:lnTo>
                  <a:pt x="17" y="3"/>
                </a:lnTo>
                <a:lnTo>
                  <a:pt x="18" y="2"/>
                </a:lnTo>
                <a:lnTo>
                  <a:pt x="19" y="2"/>
                </a:lnTo>
                <a:lnTo>
                  <a:pt x="20" y="2"/>
                </a:lnTo>
                <a:lnTo>
                  <a:pt x="21" y="1"/>
                </a:lnTo>
                <a:lnTo>
                  <a:pt x="22" y="1"/>
                </a:lnTo>
                <a:lnTo>
                  <a:pt x="23" y="1"/>
                </a:lnTo>
                <a:lnTo>
                  <a:pt x="24" y="0"/>
                </a:lnTo>
                <a:lnTo>
                  <a:pt x="25" y="0"/>
                </a:lnTo>
                <a:lnTo>
                  <a:pt x="26" y="0"/>
                </a:lnTo>
                <a:lnTo>
                  <a:pt x="27" y="0"/>
                </a:lnTo>
                <a:lnTo>
                  <a:pt x="28" y="0"/>
                </a:lnTo>
                <a:lnTo>
                  <a:pt x="29" y="0"/>
                </a:lnTo>
                <a:lnTo>
                  <a:pt x="31" y="0"/>
                </a:lnTo>
                <a:lnTo>
                  <a:pt x="32" y="0"/>
                </a:lnTo>
                <a:lnTo>
                  <a:pt x="33" y="0"/>
                </a:lnTo>
                <a:lnTo>
                  <a:pt x="34" y="0"/>
                </a:lnTo>
                <a:lnTo>
                  <a:pt x="36" y="0"/>
                </a:lnTo>
                <a:lnTo>
                  <a:pt x="37" y="1"/>
                </a:lnTo>
                <a:lnTo>
                  <a:pt x="38" y="1"/>
                </a:lnTo>
                <a:lnTo>
                  <a:pt x="39" y="2"/>
                </a:lnTo>
                <a:lnTo>
                  <a:pt x="40" y="2"/>
                </a:lnTo>
                <a:lnTo>
                  <a:pt x="41" y="3"/>
                </a:lnTo>
                <a:lnTo>
                  <a:pt x="42" y="4"/>
                </a:lnTo>
                <a:lnTo>
                  <a:pt x="43" y="5"/>
                </a:lnTo>
                <a:lnTo>
                  <a:pt x="43" y="6"/>
                </a:lnTo>
                <a:lnTo>
                  <a:pt x="44" y="7"/>
                </a:lnTo>
                <a:lnTo>
                  <a:pt x="45" y="8"/>
                </a:lnTo>
                <a:lnTo>
                  <a:pt x="46" y="9"/>
                </a:lnTo>
                <a:lnTo>
                  <a:pt x="46" y="8"/>
                </a:lnTo>
                <a:lnTo>
                  <a:pt x="47" y="7"/>
                </a:lnTo>
                <a:lnTo>
                  <a:pt x="48" y="6"/>
                </a:lnTo>
                <a:lnTo>
                  <a:pt x="49" y="5"/>
                </a:lnTo>
                <a:lnTo>
                  <a:pt x="50" y="4"/>
                </a:lnTo>
                <a:lnTo>
                  <a:pt x="51" y="3"/>
                </a:lnTo>
                <a:lnTo>
                  <a:pt x="52" y="2"/>
                </a:lnTo>
                <a:lnTo>
                  <a:pt x="54" y="2"/>
                </a:lnTo>
                <a:lnTo>
                  <a:pt x="55" y="1"/>
                </a:lnTo>
                <a:lnTo>
                  <a:pt x="56" y="1"/>
                </a:lnTo>
                <a:lnTo>
                  <a:pt x="57" y="0"/>
                </a:lnTo>
                <a:lnTo>
                  <a:pt x="59" y="0"/>
                </a:lnTo>
                <a:lnTo>
                  <a:pt x="60" y="0"/>
                </a:lnTo>
                <a:lnTo>
                  <a:pt x="61" y="0"/>
                </a:lnTo>
                <a:lnTo>
                  <a:pt x="63" y="0"/>
                </a:lnTo>
                <a:lnTo>
                  <a:pt x="64" y="0"/>
                </a:lnTo>
                <a:lnTo>
                  <a:pt x="66" y="0"/>
                </a:lnTo>
                <a:lnTo>
                  <a:pt x="68" y="0"/>
                </a:lnTo>
                <a:lnTo>
                  <a:pt x="70" y="0"/>
                </a:lnTo>
                <a:lnTo>
                  <a:pt x="71" y="1"/>
                </a:lnTo>
                <a:lnTo>
                  <a:pt x="73" y="1"/>
                </a:lnTo>
                <a:lnTo>
                  <a:pt x="74" y="2"/>
                </a:lnTo>
                <a:lnTo>
                  <a:pt x="75" y="3"/>
                </a:lnTo>
                <a:lnTo>
                  <a:pt x="77" y="4"/>
                </a:lnTo>
                <a:lnTo>
                  <a:pt x="78" y="5"/>
                </a:lnTo>
                <a:lnTo>
                  <a:pt x="79" y="6"/>
                </a:lnTo>
                <a:lnTo>
                  <a:pt x="80" y="7"/>
                </a:lnTo>
                <a:lnTo>
                  <a:pt x="80" y="9"/>
                </a:lnTo>
                <a:lnTo>
                  <a:pt x="81" y="10"/>
                </a:lnTo>
                <a:lnTo>
                  <a:pt x="81" y="12"/>
                </a:lnTo>
                <a:lnTo>
                  <a:pt x="82" y="13"/>
                </a:lnTo>
                <a:lnTo>
                  <a:pt x="82" y="15"/>
                </a:lnTo>
                <a:lnTo>
                  <a:pt x="82" y="16"/>
                </a:lnTo>
                <a:lnTo>
                  <a:pt x="82" y="17"/>
                </a:lnTo>
                <a:lnTo>
                  <a:pt x="82" y="18"/>
                </a:lnTo>
                <a:lnTo>
                  <a:pt x="82" y="19"/>
                </a:lnTo>
                <a:lnTo>
                  <a:pt x="81" y="19"/>
                </a:lnTo>
                <a:lnTo>
                  <a:pt x="81" y="20"/>
                </a:lnTo>
                <a:lnTo>
                  <a:pt x="81" y="21"/>
                </a:lnTo>
                <a:lnTo>
                  <a:pt x="81" y="22"/>
                </a:lnTo>
                <a:lnTo>
                  <a:pt x="81" y="23"/>
                </a:lnTo>
                <a:lnTo>
                  <a:pt x="81" y="24"/>
                </a:lnTo>
                <a:lnTo>
                  <a:pt x="80" y="25"/>
                </a:lnTo>
                <a:lnTo>
                  <a:pt x="80" y="26"/>
                </a:lnTo>
                <a:lnTo>
                  <a:pt x="76" y="46"/>
                </a:lnTo>
                <a:lnTo>
                  <a:pt x="70" y="46"/>
                </a:lnTo>
                <a:lnTo>
                  <a:pt x="75" y="23"/>
                </a:lnTo>
                <a:lnTo>
                  <a:pt x="75" y="22"/>
                </a:lnTo>
                <a:lnTo>
                  <a:pt x="75" y="21"/>
                </a:lnTo>
                <a:lnTo>
                  <a:pt x="75" y="20"/>
                </a:lnTo>
                <a:lnTo>
                  <a:pt x="76" y="19"/>
                </a:lnTo>
                <a:lnTo>
                  <a:pt x="76" y="18"/>
                </a:lnTo>
                <a:lnTo>
                  <a:pt x="76" y="17"/>
                </a:lnTo>
                <a:lnTo>
                  <a:pt x="76" y="16"/>
                </a:lnTo>
                <a:lnTo>
                  <a:pt x="76" y="15"/>
                </a:lnTo>
                <a:lnTo>
                  <a:pt x="76" y="14"/>
                </a:lnTo>
                <a:lnTo>
                  <a:pt x="75" y="13"/>
                </a:lnTo>
                <a:lnTo>
                  <a:pt x="75" y="12"/>
                </a:lnTo>
                <a:lnTo>
                  <a:pt x="75" y="11"/>
                </a:lnTo>
                <a:lnTo>
                  <a:pt x="74" y="10"/>
                </a:lnTo>
                <a:lnTo>
                  <a:pt x="73" y="9"/>
                </a:lnTo>
                <a:lnTo>
                  <a:pt x="73" y="8"/>
                </a:lnTo>
                <a:lnTo>
                  <a:pt x="72" y="7"/>
                </a:lnTo>
                <a:lnTo>
                  <a:pt x="71" y="7"/>
                </a:lnTo>
                <a:lnTo>
                  <a:pt x="70" y="6"/>
                </a:lnTo>
                <a:lnTo>
                  <a:pt x="69" y="6"/>
                </a:lnTo>
                <a:lnTo>
                  <a:pt x="68" y="6"/>
                </a:lnTo>
                <a:lnTo>
                  <a:pt x="67" y="5"/>
                </a:lnTo>
                <a:lnTo>
                  <a:pt x="66" y="5"/>
                </a:lnTo>
                <a:lnTo>
                  <a:pt x="64" y="5"/>
                </a:lnTo>
                <a:lnTo>
                  <a:pt x="62" y="5"/>
                </a:lnTo>
                <a:lnTo>
                  <a:pt x="61" y="5"/>
                </a:lnTo>
                <a:lnTo>
                  <a:pt x="59" y="6"/>
                </a:lnTo>
                <a:lnTo>
                  <a:pt x="58" y="6"/>
                </a:lnTo>
                <a:lnTo>
                  <a:pt x="56" y="7"/>
                </a:lnTo>
                <a:lnTo>
                  <a:pt x="55" y="7"/>
                </a:lnTo>
                <a:lnTo>
                  <a:pt x="54" y="8"/>
                </a:lnTo>
                <a:lnTo>
                  <a:pt x="52" y="9"/>
                </a:lnTo>
                <a:lnTo>
                  <a:pt x="51" y="10"/>
                </a:lnTo>
                <a:lnTo>
                  <a:pt x="50" y="12"/>
                </a:lnTo>
                <a:lnTo>
                  <a:pt x="50" y="13"/>
                </a:lnTo>
                <a:lnTo>
                  <a:pt x="49" y="14"/>
                </a:lnTo>
                <a:lnTo>
                  <a:pt x="48" y="16"/>
                </a:lnTo>
                <a:lnTo>
                  <a:pt x="47" y="18"/>
                </a:lnTo>
                <a:lnTo>
                  <a:pt x="47" y="20"/>
                </a:lnTo>
                <a:lnTo>
                  <a:pt x="46" y="22"/>
                </a:lnTo>
                <a:lnTo>
                  <a:pt x="41" y="46"/>
                </a:lnTo>
                <a:lnTo>
                  <a:pt x="35" y="46"/>
                </a:lnTo>
                <a:lnTo>
                  <a:pt x="40" y="23"/>
                </a:lnTo>
                <a:lnTo>
                  <a:pt x="40" y="22"/>
                </a:lnTo>
                <a:lnTo>
                  <a:pt x="40" y="21"/>
                </a:lnTo>
                <a:lnTo>
                  <a:pt x="40" y="20"/>
                </a:lnTo>
                <a:lnTo>
                  <a:pt x="41" y="19"/>
                </a:lnTo>
                <a:lnTo>
                  <a:pt x="41" y="18"/>
                </a:lnTo>
                <a:lnTo>
                  <a:pt x="41" y="17"/>
                </a:lnTo>
                <a:lnTo>
                  <a:pt x="41" y="16"/>
                </a:lnTo>
                <a:lnTo>
                  <a:pt x="41" y="15"/>
                </a:lnTo>
                <a:lnTo>
                  <a:pt x="41" y="14"/>
                </a:lnTo>
                <a:lnTo>
                  <a:pt x="40" y="13"/>
                </a:lnTo>
                <a:lnTo>
                  <a:pt x="40" y="12"/>
                </a:lnTo>
                <a:lnTo>
                  <a:pt x="40" y="11"/>
                </a:lnTo>
                <a:lnTo>
                  <a:pt x="39" y="10"/>
                </a:lnTo>
                <a:lnTo>
                  <a:pt x="39" y="9"/>
                </a:lnTo>
                <a:lnTo>
                  <a:pt x="38" y="8"/>
                </a:lnTo>
                <a:lnTo>
                  <a:pt x="37" y="7"/>
                </a:lnTo>
                <a:lnTo>
                  <a:pt x="36" y="7"/>
                </a:lnTo>
                <a:lnTo>
                  <a:pt x="35" y="6"/>
                </a:lnTo>
                <a:lnTo>
                  <a:pt x="34" y="6"/>
                </a:lnTo>
                <a:lnTo>
                  <a:pt x="33" y="6"/>
                </a:lnTo>
                <a:lnTo>
                  <a:pt x="32" y="5"/>
                </a:lnTo>
                <a:lnTo>
                  <a:pt x="31" y="5"/>
                </a:lnTo>
                <a:lnTo>
                  <a:pt x="29" y="5"/>
                </a:lnTo>
                <a:lnTo>
                  <a:pt x="27" y="5"/>
                </a:lnTo>
                <a:lnTo>
                  <a:pt x="26" y="5"/>
                </a:lnTo>
                <a:lnTo>
                  <a:pt x="24" y="6"/>
                </a:lnTo>
                <a:lnTo>
                  <a:pt x="23" y="6"/>
                </a:lnTo>
                <a:lnTo>
                  <a:pt x="21" y="7"/>
                </a:lnTo>
                <a:lnTo>
                  <a:pt x="20" y="7"/>
                </a:lnTo>
                <a:lnTo>
                  <a:pt x="19" y="8"/>
                </a:lnTo>
                <a:lnTo>
                  <a:pt x="17" y="9"/>
                </a:lnTo>
                <a:lnTo>
                  <a:pt x="16" y="10"/>
                </a:lnTo>
                <a:lnTo>
                  <a:pt x="15" y="12"/>
                </a:lnTo>
                <a:lnTo>
                  <a:pt x="15" y="13"/>
                </a:lnTo>
                <a:lnTo>
                  <a:pt x="14" y="14"/>
                </a:lnTo>
                <a:lnTo>
                  <a:pt x="13" y="16"/>
                </a:lnTo>
                <a:lnTo>
                  <a:pt x="12" y="18"/>
                </a:lnTo>
                <a:lnTo>
                  <a:pt x="12" y="20"/>
                </a:lnTo>
                <a:lnTo>
                  <a:pt x="11" y="22"/>
                </a:lnTo>
                <a:lnTo>
                  <a:pt x="6" y="46"/>
                </a:lnTo>
                <a:close/>
              </a:path>
            </a:pathLst>
          </a:custGeom>
          <a:solidFill>
            <a:srgbClr val="1F1A17"/>
          </a:solidFill>
          <a:ln w="9525">
            <a:noFill/>
            <a:round/>
            <a:headEnd/>
            <a:tailEnd/>
          </a:ln>
        </p:spPr>
        <p:txBody>
          <a:bodyPr>
            <a:prstTxWarp prst="textNoShape">
              <a:avLst/>
            </a:prstTxWarp>
          </a:bodyPr>
          <a:lstStyle/>
          <a:p>
            <a:endParaRPr lang="en-US"/>
          </a:p>
        </p:txBody>
      </p:sp>
      <p:sp>
        <p:nvSpPr>
          <p:cNvPr id="17440" name="Freeform 435"/>
          <p:cNvSpPr>
            <a:spLocks/>
          </p:cNvSpPr>
          <p:nvPr/>
        </p:nvSpPr>
        <p:spPr bwMode="auto">
          <a:xfrm>
            <a:off x="2586038" y="5243513"/>
            <a:ext cx="85725" cy="77787"/>
          </a:xfrm>
          <a:custGeom>
            <a:avLst/>
            <a:gdLst>
              <a:gd name="T0" fmla="*/ 2147483647 w 54"/>
              <a:gd name="T1" fmla="*/ 2147483647 h 49"/>
              <a:gd name="T2" fmla="*/ 2147483647 w 54"/>
              <a:gd name="T3" fmla="*/ 2147483647 h 49"/>
              <a:gd name="T4" fmla="*/ 2147483647 w 54"/>
              <a:gd name="T5" fmla="*/ 2147483647 h 49"/>
              <a:gd name="T6" fmla="*/ 2147483647 w 54"/>
              <a:gd name="T7" fmla="*/ 2147483647 h 49"/>
              <a:gd name="T8" fmla="*/ 2147483647 w 54"/>
              <a:gd name="T9" fmla="*/ 2147483647 h 49"/>
              <a:gd name="T10" fmla="*/ 2147483647 w 54"/>
              <a:gd name="T11" fmla="*/ 2147483647 h 49"/>
              <a:gd name="T12" fmla="*/ 2147483647 w 54"/>
              <a:gd name="T13" fmla="*/ 2147483647 h 49"/>
              <a:gd name="T14" fmla="*/ 2147483647 w 54"/>
              <a:gd name="T15" fmla="*/ 2147483647 h 49"/>
              <a:gd name="T16" fmla="*/ 2147483647 w 54"/>
              <a:gd name="T17" fmla="*/ 2147483647 h 49"/>
              <a:gd name="T18" fmla="*/ 2147483647 w 54"/>
              <a:gd name="T19" fmla="*/ 2147483647 h 49"/>
              <a:gd name="T20" fmla="*/ 2147483647 w 54"/>
              <a:gd name="T21" fmla="*/ 2147483647 h 49"/>
              <a:gd name="T22" fmla="*/ 2147483647 w 54"/>
              <a:gd name="T23" fmla="*/ 2147483647 h 49"/>
              <a:gd name="T24" fmla="*/ 2147483647 w 54"/>
              <a:gd name="T25" fmla="*/ 2147483647 h 49"/>
              <a:gd name="T26" fmla="*/ 2147483647 w 54"/>
              <a:gd name="T27" fmla="*/ 2147483647 h 49"/>
              <a:gd name="T28" fmla="*/ 2147483647 w 54"/>
              <a:gd name="T29" fmla="*/ 2147483647 h 49"/>
              <a:gd name="T30" fmla="*/ 2147483647 w 54"/>
              <a:gd name="T31" fmla="*/ 2147483647 h 49"/>
              <a:gd name="T32" fmla="*/ 2147483647 w 54"/>
              <a:gd name="T33" fmla="*/ 2147483647 h 49"/>
              <a:gd name="T34" fmla="*/ 2147483647 w 54"/>
              <a:gd name="T35" fmla="*/ 2147483647 h 49"/>
              <a:gd name="T36" fmla="*/ 2147483647 w 54"/>
              <a:gd name="T37" fmla="*/ 2147483647 h 49"/>
              <a:gd name="T38" fmla="*/ 2147483647 w 54"/>
              <a:gd name="T39" fmla="*/ 2147483647 h 49"/>
              <a:gd name="T40" fmla="*/ 2147483647 w 54"/>
              <a:gd name="T41" fmla="*/ 2147483647 h 49"/>
              <a:gd name="T42" fmla="*/ 2147483647 w 54"/>
              <a:gd name="T43" fmla="*/ 2147483647 h 49"/>
              <a:gd name="T44" fmla="*/ 2147483647 w 54"/>
              <a:gd name="T45" fmla="*/ 2147483647 h 49"/>
              <a:gd name="T46" fmla="*/ 2147483647 w 54"/>
              <a:gd name="T47" fmla="*/ 2147483647 h 49"/>
              <a:gd name="T48" fmla="*/ 2147483647 w 54"/>
              <a:gd name="T49" fmla="*/ 2147483647 h 49"/>
              <a:gd name="T50" fmla="*/ 2147483647 w 54"/>
              <a:gd name="T51" fmla="*/ 2147483647 h 49"/>
              <a:gd name="T52" fmla="*/ 2147483647 w 54"/>
              <a:gd name="T53" fmla="*/ 2147483647 h 49"/>
              <a:gd name="T54" fmla="*/ 2147483647 w 54"/>
              <a:gd name="T55" fmla="*/ 2147483647 h 49"/>
              <a:gd name="T56" fmla="*/ 2147483647 w 54"/>
              <a:gd name="T57" fmla="*/ 2147483647 h 49"/>
              <a:gd name="T58" fmla="*/ 2147483647 w 54"/>
              <a:gd name="T59" fmla="*/ 2147483647 h 49"/>
              <a:gd name="T60" fmla="*/ 2147483647 w 54"/>
              <a:gd name="T61" fmla="*/ 2147483647 h 49"/>
              <a:gd name="T62" fmla="*/ 2147483647 w 54"/>
              <a:gd name="T63" fmla="*/ 2147483647 h 49"/>
              <a:gd name="T64" fmla="*/ 2147483647 w 54"/>
              <a:gd name="T65" fmla="*/ 2147483647 h 49"/>
              <a:gd name="T66" fmla="*/ 2147483647 w 54"/>
              <a:gd name="T67" fmla="*/ 2147483647 h 49"/>
              <a:gd name="T68" fmla="*/ 2147483647 w 54"/>
              <a:gd name="T69" fmla="*/ 2147483647 h 49"/>
              <a:gd name="T70" fmla="*/ 2147483647 w 54"/>
              <a:gd name="T71" fmla="*/ 2147483647 h 49"/>
              <a:gd name="T72" fmla="*/ 2147483647 w 54"/>
              <a:gd name="T73" fmla="*/ 2147483647 h 49"/>
              <a:gd name="T74" fmla="*/ 2147483647 w 54"/>
              <a:gd name="T75" fmla="*/ 2147483647 h 49"/>
              <a:gd name="T76" fmla="*/ 0 w 54"/>
              <a:gd name="T77" fmla="*/ 2147483647 h 49"/>
              <a:gd name="T78" fmla="*/ 0 w 54"/>
              <a:gd name="T79" fmla="*/ 2147483647 h 49"/>
              <a:gd name="T80" fmla="*/ 2147483647 w 54"/>
              <a:gd name="T81" fmla="*/ 2147483647 h 49"/>
              <a:gd name="T82" fmla="*/ 2147483647 w 54"/>
              <a:gd name="T83" fmla="*/ 2147483647 h 49"/>
              <a:gd name="T84" fmla="*/ 2147483647 w 54"/>
              <a:gd name="T85" fmla="*/ 2147483647 h 49"/>
              <a:gd name="T86" fmla="*/ 2147483647 w 54"/>
              <a:gd name="T87" fmla="*/ 2147483647 h 49"/>
              <a:gd name="T88" fmla="*/ 2147483647 w 54"/>
              <a:gd name="T89" fmla="*/ 2147483647 h 49"/>
              <a:gd name="T90" fmla="*/ 2147483647 w 54"/>
              <a:gd name="T91" fmla="*/ 2147483647 h 49"/>
              <a:gd name="T92" fmla="*/ 2147483647 w 54"/>
              <a:gd name="T93" fmla="*/ 2147483647 h 49"/>
              <a:gd name="T94" fmla="*/ 2147483647 w 54"/>
              <a:gd name="T95" fmla="*/ 2147483647 h 49"/>
              <a:gd name="T96" fmla="*/ 2147483647 w 54"/>
              <a:gd name="T97" fmla="*/ 0 h 49"/>
              <a:gd name="T98" fmla="*/ 2147483647 w 54"/>
              <a:gd name="T99" fmla="*/ 0 h 49"/>
              <a:gd name="T100" fmla="*/ 2147483647 w 54"/>
              <a:gd name="T101" fmla="*/ 2147483647 h 49"/>
              <a:gd name="T102" fmla="*/ 2147483647 w 54"/>
              <a:gd name="T103" fmla="*/ 2147483647 h 49"/>
              <a:gd name="T104" fmla="*/ 2147483647 w 54"/>
              <a:gd name="T105" fmla="*/ 2147483647 h 49"/>
              <a:gd name="T106" fmla="*/ 2147483647 w 54"/>
              <a:gd name="T107" fmla="*/ 2147483647 h 49"/>
              <a:gd name="T108" fmla="*/ 2147483647 w 54"/>
              <a:gd name="T109" fmla="*/ 2147483647 h 49"/>
              <a:gd name="T110" fmla="*/ 2147483647 w 54"/>
              <a:gd name="T111" fmla="*/ 2147483647 h 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
              <a:gd name="T169" fmla="*/ 0 h 49"/>
              <a:gd name="T170" fmla="*/ 54 w 54"/>
              <a:gd name="T171" fmla="*/ 49 h 4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 h="49">
                <a:moveTo>
                  <a:pt x="44" y="22"/>
                </a:moveTo>
                <a:lnTo>
                  <a:pt x="44" y="21"/>
                </a:lnTo>
                <a:lnTo>
                  <a:pt x="44" y="19"/>
                </a:lnTo>
                <a:lnTo>
                  <a:pt x="43" y="17"/>
                </a:lnTo>
                <a:lnTo>
                  <a:pt x="43" y="16"/>
                </a:lnTo>
                <a:lnTo>
                  <a:pt x="42" y="14"/>
                </a:lnTo>
                <a:lnTo>
                  <a:pt x="41" y="13"/>
                </a:lnTo>
                <a:lnTo>
                  <a:pt x="40" y="11"/>
                </a:lnTo>
                <a:lnTo>
                  <a:pt x="39" y="10"/>
                </a:lnTo>
                <a:lnTo>
                  <a:pt x="38" y="9"/>
                </a:lnTo>
                <a:lnTo>
                  <a:pt x="37" y="8"/>
                </a:lnTo>
                <a:lnTo>
                  <a:pt x="35" y="7"/>
                </a:lnTo>
                <a:lnTo>
                  <a:pt x="34" y="7"/>
                </a:lnTo>
                <a:lnTo>
                  <a:pt x="32" y="6"/>
                </a:lnTo>
                <a:lnTo>
                  <a:pt x="31" y="6"/>
                </a:lnTo>
                <a:lnTo>
                  <a:pt x="29" y="6"/>
                </a:lnTo>
                <a:lnTo>
                  <a:pt x="27" y="5"/>
                </a:lnTo>
                <a:lnTo>
                  <a:pt x="26" y="5"/>
                </a:lnTo>
                <a:lnTo>
                  <a:pt x="25" y="6"/>
                </a:lnTo>
                <a:lnTo>
                  <a:pt x="24" y="6"/>
                </a:lnTo>
                <a:lnTo>
                  <a:pt x="23" y="6"/>
                </a:lnTo>
                <a:lnTo>
                  <a:pt x="22" y="6"/>
                </a:lnTo>
                <a:lnTo>
                  <a:pt x="21" y="6"/>
                </a:lnTo>
                <a:lnTo>
                  <a:pt x="20" y="7"/>
                </a:lnTo>
                <a:lnTo>
                  <a:pt x="19" y="7"/>
                </a:lnTo>
                <a:lnTo>
                  <a:pt x="18" y="8"/>
                </a:lnTo>
                <a:lnTo>
                  <a:pt x="17" y="8"/>
                </a:lnTo>
                <a:lnTo>
                  <a:pt x="16" y="8"/>
                </a:lnTo>
                <a:lnTo>
                  <a:pt x="15" y="9"/>
                </a:lnTo>
                <a:lnTo>
                  <a:pt x="14" y="10"/>
                </a:lnTo>
                <a:lnTo>
                  <a:pt x="13" y="11"/>
                </a:lnTo>
                <a:lnTo>
                  <a:pt x="12" y="12"/>
                </a:lnTo>
                <a:lnTo>
                  <a:pt x="11" y="13"/>
                </a:lnTo>
                <a:lnTo>
                  <a:pt x="10" y="14"/>
                </a:lnTo>
                <a:lnTo>
                  <a:pt x="10" y="15"/>
                </a:lnTo>
                <a:lnTo>
                  <a:pt x="9" y="16"/>
                </a:lnTo>
                <a:lnTo>
                  <a:pt x="9" y="17"/>
                </a:lnTo>
                <a:lnTo>
                  <a:pt x="8" y="18"/>
                </a:lnTo>
                <a:lnTo>
                  <a:pt x="7" y="20"/>
                </a:lnTo>
                <a:lnTo>
                  <a:pt x="7" y="21"/>
                </a:lnTo>
                <a:lnTo>
                  <a:pt x="7" y="22"/>
                </a:lnTo>
                <a:lnTo>
                  <a:pt x="7" y="23"/>
                </a:lnTo>
                <a:lnTo>
                  <a:pt x="6" y="24"/>
                </a:lnTo>
                <a:lnTo>
                  <a:pt x="6" y="25"/>
                </a:lnTo>
                <a:lnTo>
                  <a:pt x="6" y="27"/>
                </a:lnTo>
                <a:lnTo>
                  <a:pt x="6" y="28"/>
                </a:lnTo>
                <a:lnTo>
                  <a:pt x="7" y="30"/>
                </a:lnTo>
                <a:lnTo>
                  <a:pt x="7" y="32"/>
                </a:lnTo>
                <a:lnTo>
                  <a:pt x="7" y="33"/>
                </a:lnTo>
                <a:lnTo>
                  <a:pt x="8" y="35"/>
                </a:lnTo>
                <a:lnTo>
                  <a:pt x="9" y="36"/>
                </a:lnTo>
                <a:lnTo>
                  <a:pt x="10" y="38"/>
                </a:lnTo>
                <a:lnTo>
                  <a:pt x="11" y="39"/>
                </a:lnTo>
                <a:lnTo>
                  <a:pt x="12" y="40"/>
                </a:lnTo>
                <a:lnTo>
                  <a:pt x="14" y="41"/>
                </a:lnTo>
                <a:lnTo>
                  <a:pt x="15" y="42"/>
                </a:lnTo>
                <a:lnTo>
                  <a:pt x="17" y="42"/>
                </a:lnTo>
                <a:lnTo>
                  <a:pt x="18" y="43"/>
                </a:lnTo>
                <a:lnTo>
                  <a:pt x="20" y="43"/>
                </a:lnTo>
                <a:lnTo>
                  <a:pt x="22" y="43"/>
                </a:lnTo>
                <a:lnTo>
                  <a:pt x="24" y="43"/>
                </a:lnTo>
                <a:lnTo>
                  <a:pt x="26" y="43"/>
                </a:lnTo>
                <a:lnTo>
                  <a:pt x="28" y="43"/>
                </a:lnTo>
                <a:lnTo>
                  <a:pt x="30" y="43"/>
                </a:lnTo>
                <a:lnTo>
                  <a:pt x="31" y="42"/>
                </a:lnTo>
                <a:lnTo>
                  <a:pt x="33" y="41"/>
                </a:lnTo>
                <a:lnTo>
                  <a:pt x="35" y="40"/>
                </a:lnTo>
                <a:lnTo>
                  <a:pt x="37" y="39"/>
                </a:lnTo>
                <a:lnTo>
                  <a:pt x="38" y="38"/>
                </a:lnTo>
                <a:lnTo>
                  <a:pt x="39" y="36"/>
                </a:lnTo>
                <a:lnTo>
                  <a:pt x="41" y="34"/>
                </a:lnTo>
                <a:lnTo>
                  <a:pt x="42" y="32"/>
                </a:lnTo>
                <a:lnTo>
                  <a:pt x="42" y="31"/>
                </a:lnTo>
                <a:lnTo>
                  <a:pt x="43" y="29"/>
                </a:lnTo>
                <a:lnTo>
                  <a:pt x="43" y="27"/>
                </a:lnTo>
                <a:lnTo>
                  <a:pt x="44" y="25"/>
                </a:lnTo>
                <a:lnTo>
                  <a:pt x="44" y="22"/>
                </a:lnTo>
                <a:lnTo>
                  <a:pt x="45" y="47"/>
                </a:lnTo>
                <a:lnTo>
                  <a:pt x="38" y="47"/>
                </a:lnTo>
                <a:lnTo>
                  <a:pt x="39" y="44"/>
                </a:lnTo>
                <a:lnTo>
                  <a:pt x="38" y="45"/>
                </a:lnTo>
                <a:lnTo>
                  <a:pt x="37" y="45"/>
                </a:lnTo>
                <a:lnTo>
                  <a:pt x="37" y="46"/>
                </a:lnTo>
                <a:lnTo>
                  <a:pt x="35" y="46"/>
                </a:lnTo>
                <a:lnTo>
                  <a:pt x="34" y="46"/>
                </a:lnTo>
                <a:lnTo>
                  <a:pt x="34" y="47"/>
                </a:lnTo>
                <a:lnTo>
                  <a:pt x="33" y="47"/>
                </a:lnTo>
                <a:lnTo>
                  <a:pt x="31" y="47"/>
                </a:lnTo>
                <a:lnTo>
                  <a:pt x="30" y="48"/>
                </a:lnTo>
                <a:lnTo>
                  <a:pt x="29" y="48"/>
                </a:lnTo>
                <a:lnTo>
                  <a:pt x="27" y="48"/>
                </a:lnTo>
                <a:lnTo>
                  <a:pt x="26" y="48"/>
                </a:lnTo>
                <a:lnTo>
                  <a:pt x="25" y="49"/>
                </a:lnTo>
                <a:lnTo>
                  <a:pt x="24" y="49"/>
                </a:lnTo>
                <a:lnTo>
                  <a:pt x="23" y="49"/>
                </a:lnTo>
                <a:lnTo>
                  <a:pt x="21" y="48"/>
                </a:lnTo>
                <a:lnTo>
                  <a:pt x="18" y="48"/>
                </a:lnTo>
                <a:lnTo>
                  <a:pt x="16" y="48"/>
                </a:lnTo>
                <a:lnTo>
                  <a:pt x="14" y="47"/>
                </a:lnTo>
                <a:lnTo>
                  <a:pt x="12" y="46"/>
                </a:lnTo>
                <a:lnTo>
                  <a:pt x="10" y="45"/>
                </a:lnTo>
                <a:lnTo>
                  <a:pt x="8" y="44"/>
                </a:lnTo>
                <a:lnTo>
                  <a:pt x="6" y="42"/>
                </a:lnTo>
                <a:lnTo>
                  <a:pt x="5" y="41"/>
                </a:lnTo>
                <a:lnTo>
                  <a:pt x="3" y="39"/>
                </a:lnTo>
                <a:lnTo>
                  <a:pt x="2" y="37"/>
                </a:lnTo>
                <a:lnTo>
                  <a:pt x="2" y="35"/>
                </a:lnTo>
                <a:lnTo>
                  <a:pt x="1" y="33"/>
                </a:lnTo>
                <a:lnTo>
                  <a:pt x="0" y="31"/>
                </a:lnTo>
                <a:lnTo>
                  <a:pt x="0" y="29"/>
                </a:lnTo>
                <a:lnTo>
                  <a:pt x="0" y="26"/>
                </a:lnTo>
                <a:lnTo>
                  <a:pt x="0" y="25"/>
                </a:lnTo>
                <a:lnTo>
                  <a:pt x="0" y="24"/>
                </a:lnTo>
                <a:lnTo>
                  <a:pt x="0" y="22"/>
                </a:lnTo>
                <a:lnTo>
                  <a:pt x="0" y="21"/>
                </a:lnTo>
                <a:lnTo>
                  <a:pt x="1" y="20"/>
                </a:lnTo>
                <a:lnTo>
                  <a:pt x="1" y="19"/>
                </a:lnTo>
                <a:lnTo>
                  <a:pt x="2" y="17"/>
                </a:lnTo>
                <a:lnTo>
                  <a:pt x="2" y="16"/>
                </a:lnTo>
                <a:lnTo>
                  <a:pt x="3" y="15"/>
                </a:lnTo>
                <a:lnTo>
                  <a:pt x="3" y="14"/>
                </a:lnTo>
                <a:lnTo>
                  <a:pt x="4" y="13"/>
                </a:lnTo>
                <a:lnTo>
                  <a:pt x="5" y="11"/>
                </a:lnTo>
                <a:lnTo>
                  <a:pt x="5" y="10"/>
                </a:lnTo>
                <a:lnTo>
                  <a:pt x="6" y="9"/>
                </a:lnTo>
                <a:lnTo>
                  <a:pt x="7" y="8"/>
                </a:lnTo>
                <a:lnTo>
                  <a:pt x="8" y="7"/>
                </a:lnTo>
                <a:lnTo>
                  <a:pt x="9" y="7"/>
                </a:lnTo>
                <a:lnTo>
                  <a:pt x="10" y="6"/>
                </a:lnTo>
                <a:lnTo>
                  <a:pt x="11" y="5"/>
                </a:lnTo>
                <a:lnTo>
                  <a:pt x="12" y="4"/>
                </a:lnTo>
                <a:lnTo>
                  <a:pt x="13" y="4"/>
                </a:lnTo>
                <a:lnTo>
                  <a:pt x="14" y="3"/>
                </a:lnTo>
                <a:lnTo>
                  <a:pt x="15" y="2"/>
                </a:lnTo>
                <a:lnTo>
                  <a:pt x="17" y="2"/>
                </a:lnTo>
                <a:lnTo>
                  <a:pt x="18" y="2"/>
                </a:lnTo>
                <a:lnTo>
                  <a:pt x="19" y="1"/>
                </a:lnTo>
                <a:lnTo>
                  <a:pt x="20" y="1"/>
                </a:lnTo>
                <a:lnTo>
                  <a:pt x="21" y="1"/>
                </a:lnTo>
                <a:lnTo>
                  <a:pt x="23" y="0"/>
                </a:lnTo>
                <a:lnTo>
                  <a:pt x="24" y="0"/>
                </a:lnTo>
                <a:lnTo>
                  <a:pt x="25" y="0"/>
                </a:lnTo>
                <a:lnTo>
                  <a:pt x="26" y="0"/>
                </a:lnTo>
                <a:lnTo>
                  <a:pt x="28" y="0"/>
                </a:lnTo>
                <a:lnTo>
                  <a:pt x="30" y="0"/>
                </a:lnTo>
                <a:lnTo>
                  <a:pt x="31" y="1"/>
                </a:lnTo>
                <a:lnTo>
                  <a:pt x="33" y="1"/>
                </a:lnTo>
                <a:lnTo>
                  <a:pt x="34" y="1"/>
                </a:lnTo>
                <a:lnTo>
                  <a:pt x="36" y="2"/>
                </a:lnTo>
                <a:lnTo>
                  <a:pt x="37" y="2"/>
                </a:lnTo>
                <a:lnTo>
                  <a:pt x="38" y="3"/>
                </a:lnTo>
                <a:lnTo>
                  <a:pt x="40" y="3"/>
                </a:lnTo>
                <a:lnTo>
                  <a:pt x="41" y="4"/>
                </a:lnTo>
                <a:lnTo>
                  <a:pt x="42" y="5"/>
                </a:lnTo>
                <a:lnTo>
                  <a:pt x="43" y="6"/>
                </a:lnTo>
                <a:lnTo>
                  <a:pt x="44" y="7"/>
                </a:lnTo>
                <a:lnTo>
                  <a:pt x="45" y="8"/>
                </a:lnTo>
                <a:lnTo>
                  <a:pt x="46" y="9"/>
                </a:lnTo>
                <a:lnTo>
                  <a:pt x="46" y="10"/>
                </a:lnTo>
                <a:lnTo>
                  <a:pt x="48" y="1"/>
                </a:lnTo>
                <a:lnTo>
                  <a:pt x="54" y="1"/>
                </a:lnTo>
                <a:lnTo>
                  <a:pt x="45" y="47"/>
                </a:lnTo>
                <a:lnTo>
                  <a:pt x="44" y="22"/>
                </a:lnTo>
                <a:close/>
              </a:path>
            </a:pathLst>
          </a:custGeom>
          <a:solidFill>
            <a:srgbClr val="1F1A17"/>
          </a:solidFill>
          <a:ln w="9525">
            <a:noFill/>
            <a:round/>
            <a:headEnd/>
            <a:tailEnd/>
          </a:ln>
        </p:spPr>
        <p:txBody>
          <a:bodyPr>
            <a:prstTxWarp prst="textNoShape">
              <a:avLst/>
            </a:prstTxWarp>
          </a:bodyPr>
          <a:lstStyle/>
          <a:p>
            <a:endParaRPr lang="en-US"/>
          </a:p>
        </p:txBody>
      </p:sp>
      <p:sp>
        <p:nvSpPr>
          <p:cNvPr id="17441" name="Freeform 436"/>
          <p:cNvSpPr>
            <a:spLocks/>
          </p:cNvSpPr>
          <p:nvPr/>
        </p:nvSpPr>
        <p:spPr bwMode="auto">
          <a:xfrm>
            <a:off x="2676525" y="5222875"/>
            <a:ext cx="42863" cy="95250"/>
          </a:xfrm>
          <a:custGeom>
            <a:avLst/>
            <a:gdLst>
              <a:gd name="T0" fmla="*/ 2147483647 w 27"/>
              <a:gd name="T1" fmla="*/ 2147483647 h 60"/>
              <a:gd name="T2" fmla="*/ 2147483647 w 27"/>
              <a:gd name="T3" fmla="*/ 2147483647 h 60"/>
              <a:gd name="T4" fmla="*/ 0 w 27"/>
              <a:gd name="T5" fmla="*/ 2147483647 h 60"/>
              <a:gd name="T6" fmla="*/ 0 w 27"/>
              <a:gd name="T7" fmla="*/ 2147483647 h 60"/>
              <a:gd name="T8" fmla="*/ 2147483647 w 27"/>
              <a:gd name="T9" fmla="*/ 2147483647 h 60"/>
              <a:gd name="T10" fmla="*/ 2147483647 w 27"/>
              <a:gd name="T11" fmla="*/ 0 h 60"/>
              <a:gd name="T12" fmla="*/ 2147483647 w 27"/>
              <a:gd name="T13" fmla="*/ 0 h 60"/>
              <a:gd name="T14" fmla="*/ 2147483647 w 27"/>
              <a:gd name="T15" fmla="*/ 2147483647 h 60"/>
              <a:gd name="T16" fmla="*/ 2147483647 w 27"/>
              <a:gd name="T17" fmla="*/ 2147483647 h 60"/>
              <a:gd name="T18" fmla="*/ 2147483647 w 27"/>
              <a:gd name="T19" fmla="*/ 2147483647 h 60"/>
              <a:gd name="T20" fmla="*/ 2147483647 w 27"/>
              <a:gd name="T21" fmla="*/ 2147483647 h 60"/>
              <a:gd name="T22" fmla="*/ 2147483647 w 27"/>
              <a:gd name="T23" fmla="*/ 2147483647 h 60"/>
              <a:gd name="T24" fmla="*/ 2147483647 w 27"/>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60"/>
              <a:gd name="T41" fmla="*/ 27 w 27"/>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60">
                <a:moveTo>
                  <a:pt x="1" y="60"/>
                </a:moveTo>
                <a:lnTo>
                  <a:pt x="10" y="20"/>
                </a:lnTo>
                <a:lnTo>
                  <a:pt x="0" y="20"/>
                </a:lnTo>
                <a:lnTo>
                  <a:pt x="0" y="14"/>
                </a:lnTo>
                <a:lnTo>
                  <a:pt x="11" y="14"/>
                </a:lnTo>
                <a:lnTo>
                  <a:pt x="14" y="0"/>
                </a:lnTo>
                <a:lnTo>
                  <a:pt x="20" y="0"/>
                </a:lnTo>
                <a:lnTo>
                  <a:pt x="16" y="14"/>
                </a:lnTo>
                <a:lnTo>
                  <a:pt x="27" y="14"/>
                </a:lnTo>
                <a:lnTo>
                  <a:pt x="26" y="20"/>
                </a:lnTo>
                <a:lnTo>
                  <a:pt x="16" y="20"/>
                </a:lnTo>
                <a:lnTo>
                  <a:pt x="7" y="60"/>
                </a:lnTo>
                <a:lnTo>
                  <a:pt x="1" y="60"/>
                </a:lnTo>
                <a:close/>
              </a:path>
            </a:pathLst>
          </a:custGeom>
          <a:solidFill>
            <a:srgbClr val="1F1A17"/>
          </a:solidFill>
          <a:ln w="9525">
            <a:noFill/>
            <a:round/>
            <a:headEnd/>
            <a:tailEnd/>
          </a:ln>
        </p:spPr>
        <p:txBody>
          <a:bodyPr>
            <a:prstTxWarp prst="textNoShape">
              <a:avLst/>
            </a:prstTxWarp>
          </a:bodyPr>
          <a:lstStyle/>
          <a:p>
            <a:endParaRPr lang="en-US"/>
          </a:p>
        </p:txBody>
      </p:sp>
      <p:sp>
        <p:nvSpPr>
          <p:cNvPr id="17442" name="Freeform 437"/>
          <p:cNvSpPr>
            <a:spLocks/>
          </p:cNvSpPr>
          <p:nvPr/>
        </p:nvSpPr>
        <p:spPr bwMode="auto">
          <a:xfrm>
            <a:off x="2714625" y="5222875"/>
            <a:ext cx="28575" cy="95250"/>
          </a:xfrm>
          <a:custGeom>
            <a:avLst/>
            <a:gdLst>
              <a:gd name="T0" fmla="*/ 2147483647 w 18"/>
              <a:gd name="T1" fmla="*/ 2147483647 h 60"/>
              <a:gd name="T2" fmla="*/ 2147483647 w 18"/>
              <a:gd name="T3" fmla="*/ 0 h 60"/>
              <a:gd name="T4" fmla="*/ 2147483647 w 18"/>
              <a:gd name="T5" fmla="*/ 0 h 60"/>
              <a:gd name="T6" fmla="*/ 2147483647 w 18"/>
              <a:gd name="T7" fmla="*/ 2147483647 h 60"/>
              <a:gd name="T8" fmla="*/ 2147483647 w 18"/>
              <a:gd name="T9" fmla="*/ 2147483647 h 60"/>
              <a:gd name="T10" fmla="*/ 2147483647 w 18"/>
              <a:gd name="T11" fmla="*/ 2147483647 h 60"/>
              <a:gd name="T12" fmla="*/ 2147483647 w 18"/>
              <a:gd name="T13" fmla="*/ 2147483647 h 60"/>
              <a:gd name="T14" fmla="*/ 2147483647 w 18"/>
              <a:gd name="T15" fmla="*/ 2147483647 h 60"/>
              <a:gd name="T16" fmla="*/ 0 w 18"/>
              <a:gd name="T17" fmla="*/ 2147483647 h 60"/>
              <a:gd name="T18" fmla="*/ 2147483647 w 18"/>
              <a:gd name="T19" fmla="*/ 2147483647 h 60"/>
              <a:gd name="T20" fmla="*/ 2147483647 w 18"/>
              <a:gd name="T21" fmla="*/ 2147483647 h 60"/>
              <a:gd name="T22" fmla="*/ 2147483647 w 18"/>
              <a:gd name="T23" fmla="*/ 2147483647 h 60"/>
              <a:gd name="T24" fmla="*/ 2147483647 w 1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60"/>
              <a:gd name="T41" fmla="*/ 18 w 18"/>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60">
                <a:moveTo>
                  <a:pt x="10" y="10"/>
                </a:moveTo>
                <a:lnTo>
                  <a:pt x="12" y="0"/>
                </a:lnTo>
                <a:lnTo>
                  <a:pt x="18" y="0"/>
                </a:lnTo>
                <a:lnTo>
                  <a:pt x="16" y="10"/>
                </a:lnTo>
                <a:lnTo>
                  <a:pt x="10" y="10"/>
                </a:lnTo>
                <a:lnTo>
                  <a:pt x="15" y="14"/>
                </a:lnTo>
                <a:lnTo>
                  <a:pt x="5" y="60"/>
                </a:lnTo>
                <a:lnTo>
                  <a:pt x="0" y="60"/>
                </a:lnTo>
                <a:lnTo>
                  <a:pt x="9" y="14"/>
                </a:lnTo>
                <a:lnTo>
                  <a:pt x="15" y="14"/>
                </a:lnTo>
                <a:lnTo>
                  <a:pt x="10" y="10"/>
                </a:lnTo>
                <a:close/>
              </a:path>
            </a:pathLst>
          </a:custGeom>
          <a:solidFill>
            <a:srgbClr val="1F1A17"/>
          </a:solidFill>
          <a:ln w="9525">
            <a:noFill/>
            <a:round/>
            <a:headEnd/>
            <a:tailEnd/>
          </a:ln>
        </p:spPr>
        <p:txBody>
          <a:bodyPr>
            <a:prstTxWarp prst="textNoShape">
              <a:avLst/>
            </a:prstTxWarp>
          </a:bodyPr>
          <a:lstStyle/>
          <a:p>
            <a:endParaRPr lang="en-US"/>
          </a:p>
        </p:txBody>
      </p:sp>
      <p:sp>
        <p:nvSpPr>
          <p:cNvPr id="17443" name="Freeform 438"/>
          <p:cNvSpPr>
            <a:spLocks/>
          </p:cNvSpPr>
          <p:nvPr/>
        </p:nvSpPr>
        <p:spPr bwMode="auto">
          <a:xfrm>
            <a:off x="2744788" y="5243513"/>
            <a:ext cx="79375" cy="77787"/>
          </a:xfrm>
          <a:custGeom>
            <a:avLst/>
            <a:gdLst>
              <a:gd name="T0" fmla="*/ 2147483647 w 50"/>
              <a:gd name="T1" fmla="*/ 2147483647 h 49"/>
              <a:gd name="T2" fmla="*/ 2147483647 w 50"/>
              <a:gd name="T3" fmla="*/ 2147483647 h 49"/>
              <a:gd name="T4" fmla="*/ 2147483647 w 50"/>
              <a:gd name="T5" fmla="*/ 2147483647 h 49"/>
              <a:gd name="T6" fmla="*/ 2147483647 w 50"/>
              <a:gd name="T7" fmla="*/ 2147483647 h 49"/>
              <a:gd name="T8" fmla="*/ 2147483647 w 50"/>
              <a:gd name="T9" fmla="*/ 2147483647 h 49"/>
              <a:gd name="T10" fmla="*/ 2147483647 w 50"/>
              <a:gd name="T11" fmla="*/ 2147483647 h 49"/>
              <a:gd name="T12" fmla="*/ 2147483647 w 50"/>
              <a:gd name="T13" fmla="*/ 2147483647 h 49"/>
              <a:gd name="T14" fmla="*/ 2147483647 w 50"/>
              <a:gd name="T15" fmla="*/ 2147483647 h 49"/>
              <a:gd name="T16" fmla="*/ 2147483647 w 50"/>
              <a:gd name="T17" fmla="*/ 2147483647 h 49"/>
              <a:gd name="T18" fmla="*/ 2147483647 w 50"/>
              <a:gd name="T19" fmla="*/ 2147483647 h 49"/>
              <a:gd name="T20" fmla="*/ 2147483647 w 50"/>
              <a:gd name="T21" fmla="*/ 2147483647 h 49"/>
              <a:gd name="T22" fmla="*/ 2147483647 w 50"/>
              <a:gd name="T23" fmla="*/ 2147483647 h 49"/>
              <a:gd name="T24" fmla="*/ 2147483647 w 50"/>
              <a:gd name="T25" fmla="*/ 2147483647 h 49"/>
              <a:gd name="T26" fmla="*/ 2147483647 w 50"/>
              <a:gd name="T27" fmla="*/ 2147483647 h 49"/>
              <a:gd name="T28" fmla="*/ 2147483647 w 50"/>
              <a:gd name="T29" fmla="*/ 2147483647 h 49"/>
              <a:gd name="T30" fmla="*/ 2147483647 w 50"/>
              <a:gd name="T31" fmla="*/ 2147483647 h 49"/>
              <a:gd name="T32" fmla="*/ 2147483647 w 50"/>
              <a:gd name="T33" fmla="*/ 2147483647 h 49"/>
              <a:gd name="T34" fmla="*/ 2147483647 w 50"/>
              <a:gd name="T35" fmla="*/ 2147483647 h 49"/>
              <a:gd name="T36" fmla="*/ 2147483647 w 50"/>
              <a:gd name="T37" fmla="*/ 2147483647 h 49"/>
              <a:gd name="T38" fmla="*/ 2147483647 w 50"/>
              <a:gd name="T39" fmla="*/ 2147483647 h 49"/>
              <a:gd name="T40" fmla="*/ 2147483647 w 50"/>
              <a:gd name="T41" fmla="*/ 2147483647 h 49"/>
              <a:gd name="T42" fmla="*/ 2147483647 w 50"/>
              <a:gd name="T43" fmla="*/ 2147483647 h 49"/>
              <a:gd name="T44" fmla="*/ 2147483647 w 50"/>
              <a:gd name="T45" fmla="*/ 2147483647 h 49"/>
              <a:gd name="T46" fmla="*/ 2147483647 w 50"/>
              <a:gd name="T47" fmla="*/ 2147483647 h 49"/>
              <a:gd name="T48" fmla="*/ 2147483647 w 50"/>
              <a:gd name="T49" fmla="*/ 2147483647 h 49"/>
              <a:gd name="T50" fmla="*/ 2147483647 w 50"/>
              <a:gd name="T51" fmla="*/ 2147483647 h 49"/>
              <a:gd name="T52" fmla="*/ 2147483647 w 50"/>
              <a:gd name="T53" fmla="*/ 2147483647 h 49"/>
              <a:gd name="T54" fmla="*/ 0 w 50"/>
              <a:gd name="T55" fmla="*/ 2147483647 h 49"/>
              <a:gd name="T56" fmla="*/ 0 w 50"/>
              <a:gd name="T57" fmla="*/ 2147483647 h 49"/>
              <a:gd name="T58" fmla="*/ 2147483647 w 50"/>
              <a:gd name="T59" fmla="*/ 2147483647 h 49"/>
              <a:gd name="T60" fmla="*/ 2147483647 w 50"/>
              <a:gd name="T61" fmla="*/ 2147483647 h 49"/>
              <a:gd name="T62" fmla="*/ 2147483647 w 50"/>
              <a:gd name="T63" fmla="*/ 2147483647 h 49"/>
              <a:gd name="T64" fmla="*/ 2147483647 w 50"/>
              <a:gd name="T65" fmla="*/ 2147483647 h 49"/>
              <a:gd name="T66" fmla="*/ 2147483647 w 50"/>
              <a:gd name="T67" fmla="*/ 2147483647 h 49"/>
              <a:gd name="T68" fmla="*/ 2147483647 w 50"/>
              <a:gd name="T69" fmla="*/ 2147483647 h 49"/>
              <a:gd name="T70" fmla="*/ 2147483647 w 50"/>
              <a:gd name="T71" fmla="*/ 2147483647 h 49"/>
              <a:gd name="T72" fmla="*/ 2147483647 w 50"/>
              <a:gd name="T73" fmla="*/ 0 h 49"/>
              <a:gd name="T74" fmla="*/ 2147483647 w 50"/>
              <a:gd name="T75" fmla="*/ 0 h 49"/>
              <a:gd name="T76" fmla="*/ 2147483647 w 50"/>
              <a:gd name="T77" fmla="*/ 0 h 49"/>
              <a:gd name="T78" fmla="*/ 2147483647 w 50"/>
              <a:gd name="T79" fmla="*/ 2147483647 h 49"/>
              <a:gd name="T80" fmla="*/ 2147483647 w 50"/>
              <a:gd name="T81" fmla="*/ 2147483647 h 49"/>
              <a:gd name="T82" fmla="*/ 2147483647 w 50"/>
              <a:gd name="T83" fmla="*/ 2147483647 h 49"/>
              <a:gd name="T84" fmla="*/ 2147483647 w 50"/>
              <a:gd name="T85" fmla="*/ 2147483647 h 49"/>
              <a:gd name="T86" fmla="*/ 2147483647 w 50"/>
              <a:gd name="T87" fmla="*/ 2147483647 h 49"/>
              <a:gd name="T88" fmla="*/ 2147483647 w 50"/>
              <a:gd name="T89" fmla="*/ 2147483647 h 49"/>
              <a:gd name="T90" fmla="*/ 2147483647 w 50"/>
              <a:gd name="T91" fmla="*/ 2147483647 h 49"/>
              <a:gd name="T92" fmla="*/ 2147483647 w 50"/>
              <a:gd name="T93" fmla="*/ 2147483647 h 49"/>
              <a:gd name="T94" fmla="*/ 2147483647 w 50"/>
              <a:gd name="T95" fmla="*/ 2147483647 h 49"/>
              <a:gd name="T96" fmla="*/ 2147483647 w 50"/>
              <a:gd name="T97" fmla="*/ 2147483647 h 49"/>
              <a:gd name="T98" fmla="*/ 2147483647 w 50"/>
              <a:gd name="T99" fmla="*/ 2147483647 h 49"/>
              <a:gd name="T100" fmla="*/ 2147483647 w 50"/>
              <a:gd name="T101" fmla="*/ 2147483647 h 49"/>
              <a:gd name="T102" fmla="*/ 2147483647 w 50"/>
              <a:gd name="T103" fmla="*/ 2147483647 h 49"/>
              <a:gd name="T104" fmla="*/ 2147483647 w 50"/>
              <a:gd name="T105" fmla="*/ 2147483647 h 49"/>
              <a:gd name="T106" fmla="*/ 2147483647 w 50"/>
              <a:gd name="T107" fmla="*/ 2147483647 h 49"/>
              <a:gd name="T108" fmla="*/ 2147483647 w 50"/>
              <a:gd name="T109" fmla="*/ 2147483647 h 49"/>
              <a:gd name="T110" fmla="*/ 2147483647 w 50"/>
              <a:gd name="T111" fmla="*/ 2147483647 h 49"/>
              <a:gd name="T112" fmla="*/ 2147483647 w 50"/>
              <a:gd name="T113" fmla="*/ 2147483647 h 49"/>
              <a:gd name="T114" fmla="*/ 2147483647 w 50"/>
              <a:gd name="T115" fmla="*/ 2147483647 h 49"/>
              <a:gd name="T116" fmla="*/ 0 w 50"/>
              <a:gd name="T117" fmla="*/ 2147483647 h 49"/>
              <a:gd name="T118" fmla="*/ 0 w 50"/>
              <a:gd name="T119" fmla="*/ 2147483647 h 4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0"/>
              <a:gd name="T181" fmla="*/ 0 h 49"/>
              <a:gd name="T182" fmla="*/ 50 w 50"/>
              <a:gd name="T183" fmla="*/ 49 h 4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0" h="49">
                <a:moveTo>
                  <a:pt x="26" y="5"/>
                </a:moveTo>
                <a:lnTo>
                  <a:pt x="24" y="5"/>
                </a:lnTo>
                <a:lnTo>
                  <a:pt x="22" y="6"/>
                </a:lnTo>
                <a:lnTo>
                  <a:pt x="20" y="6"/>
                </a:lnTo>
                <a:lnTo>
                  <a:pt x="18" y="7"/>
                </a:lnTo>
                <a:lnTo>
                  <a:pt x="16" y="8"/>
                </a:lnTo>
                <a:lnTo>
                  <a:pt x="15" y="9"/>
                </a:lnTo>
                <a:lnTo>
                  <a:pt x="13" y="10"/>
                </a:lnTo>
                <a:lnTo>
                  <a:pt x="12" y="11"/>
                </a:lnTo>
                <a:lnTo>
                  <a:pt x="10" y="13"/>
                </a:lnTo>
                <a:lnTo>
                  <a:pt x="9" y="15"/>
                </a:lnTo>
                <a:lnTo>
                  <a:pt x="8" y="16"/>
                </a:lnTo>
                <a:lnTo>
                  <a:pt x="7" y="18"/>
                </a:lnTo>
                <a:lnTo>
                  <a:pt x="7" y="20"/>
                </a:lnTo>
                <a:lnTo>
                  <a:pt x="6" y="22"/>
                </a:lnTo>
                <a:lnTo>
                  <a:pt x="6" y="25"/>
                </a:lnTo>
                <a:lnTo>
                  <a:pt x="6" y="27"/>
                </a:lnTo>
                <a:lnTo>
                  <a:pt x="6" y="29"/>
                </a:lnTo>
                <a:lnTo>
                  <a:pt x="6" y="30"/>
                </a:lnTo>
                <a:lnTo>
                  <a:pt x="7" y="32"/>
                </a:lnTo>
                <a:lnTo>
                  <a:pt x="7" y="33"/>
                </a:lnTo>
                <a:lnTo>
                  <a:pt x="8" y="35"/>
                </a:lnTo>
                <a:lnTo>
                  <a:pt x="9" y="36"/>
                </a:lnTo>
                <a:lnTo>
                  <a:pt x="10" y="38"/>
                </a:lnTo>
                <a:lnTo>
                  <a:pt x="11" y="39"/>
                </a:lnTo>
                <a:lnTo>
                  <a:pt x="12" y="40"/>
                </a:lnTo>
                <a:lnTo>
                  <a:pt x="13" y="41"/>
                </a:lnTo>
                <a:lnTo>
                  <a:pt x="15" y="42"/>
                </a:lnTo>
                <a:lnTo>
                  <a:pt x="16" y="42"/>
                </a:lnTo>
                <a:lnTo>
                  <a:pt x="18" y="43"/>
                </a:lnTo>
                <a:lnTo>
                  <a:pt x="19" y="43"/>
                </a:lnTo>
                <a:lnTo>
                  <a:pt x="21" y="44"/>
                </a:lnTo>
                <a:lnTo>
                  <a:pt x="23" y="44"/>
                </a:lnTo>
                <a:lnTo>
                  <a:pt x="24" y="44"/>
                </a:lnTo>
                <a:lnTo>
                  <a:pt x="25" y="44"/>
                </a:lnTo>
                <a:lnTo>
                  <a:pt x="26" y="43"/>
                </a:lnTo>
                <a:lnTo>
                  <a:pt x="27" y="43"/>
                </a:lnTo>
                <a:lnTo>
                  <a:pt x="28" y="43"/>
                </a:lnTo>
                <a:lnTo>
                  <a:pt x="29" y="43"/>
                </a:lnTo>
                <a:lnTo>
                  <a:pt x="30" y="43"/>
                </a:lnTo>
                <a:lnTo>
                  <a:pt x="31" y="42"/>
                </a:lnTo>
                <a:lnTo>
                  <a:pt x="32" y="42"/>
                </a:lnTo>
                <a:lnTo>
                  <a:pt x="33" y="41"/>
                </a:lnTo>
                <a:lnTo>
                  <a:pt x="34" y="41"/>
                </a:lnTo>
                <a:lnTo>
                  <a:pt x="35" y="40"/>
                </a:lnTo>
                <a:lnTo>
                  <a:pt x="36" y="39"/>
                </a:lnTo>
                <a:lnTo>
                  <a:pt x="37" y="38"/>
                </a:lnTo>
                <a:lnTo>
                  <a:pt x="38" y="37"/>
                </a:lnTo>
                <a:lnTo>
                  <a:pt x="39" y="36"/>
                </a:lnTo>
                <a:lnTo>
                  <a:pt x="40" y="35"/>
                </a:lnTo>
                <a:lnTo>
                  <a:pt x="40" y="34"/>
                </a:lnTo>
                <a:lnTo>
                  <a:pt x="41" y="33"/>
                </a:lnTo>
                <a:lnTo>
                  <a:pt x="41" y="31"/>
                </a:lnTo>
                <a:lnTo>
                  <a:pt x="42" y="30"/>
                </a:lnTo>
                <a:lnTo>
                  <a:pt x="43" y="29"/>
                </a:lnTo>
                <a:lnTo>
                  <a:pt x="43" y="28"/>
                </a:lnTo>
                <a:lnTo>
                  <a:pt x="43" y="27"/>
                </a:lnTo>
                <a:lnTo>
                  <a:pt x="43" y="26"/>
                </a:lnTo>
                <a:lnTo>
                  <a:pt x="44" y="25"/>
                </a:lnTo>
                <a:lnTo>
                  <a:pt x="44" y="23"/>
                </a:lnTo>
                <a:lnTo>
                  <a:pt x="44" y="22"/>
                </a:lnTo>
                <a:lnTo>
                  <a:pt x="44" y="20"/>
                </a:lnTo>
                <a:lnTo>
                  <a:pt x="43" y="19"/>
                </a:lnTo>
                <a:lnTo>
                  <a:pt x="43" y="17"/>
                </a:lnTo>
                <a:lnTo>
                  <a:pt x="43" y="15"/>
                </a:lnTo>
                <a:lnTo>
                  <a:pt x="42" y="14"/>
                </a:lnTo>
                <a:lnTo>
                  <a:pt x="41" y="13"/>
                </a:lnTo>
                <a:lnTo>
                  <a:pt x="40" y="11"/>
                </a:lnTo>
                <a:lnTo>
                  <a:pt x="39" y="10"/>
                </a:lnTo>
                <a:lnTo>
                  <a:pt x="37" y="9"/>
                </a:lnTo>
                <a:lnTo>
                  <a:pt x="36" y="8"/>
                </a:lnTo>
                <a:lnTo>
                  <a:pt x="35" y="7"/>
                </a:lnTo>
                <a:lnTo>
                  <a:pt x="33" y="7"/>
                </a:lnTo>
                <a:lnTo>
                  <a:pt x="32" y="6"/>
                </a:lnTo>
                <a:lnTo>
                  <a:pt x="30" y="6"/>
                </a:lnTo>
                <a:lnTo>
                  <a:pt x="28" y="5"/>
                </a:lnTo>
                <a:lnTo>
                  <a:pt x="26" y="5"/>
                </a:lnTo>
                <a:lnTo>
                  <a:pt x="0" y="26"/>
                </a:lnTo>
                <a:lnTo>
                  <a:pt x="0" y="25"/>
                </a:lnTo>
                <a:lnTo>
                  <a:pt x="0" y="23"/>
                </a:lnTo>
                <a:lnTo>
                  <a:pt x="0" y="22"/>
                </a:lnTo>
                <a:lnTo>
                  <a:pt x="0" y="21"/>
                </a:lnTo>
                <a:lnTo>
                  <a:pt x="1" y="19"/>
                </a:lnTo>
                <a:lnTo>
                  <a:pt x="1" y="18"/>
                </a:lnTo>
                <a:lnTo>
                  <a:pt x="1" y="17"/>
                </a:lnTo>
                <a:lnTo>
                  <a:pt x="2" y="15"/>
                </a:lnTo>
                <a:lnTo>
                  <a:pt x="2" y="14"/>
                </a:lnTo>
                <a:lnTo>
                  <a:pt x="3" y="13"/>
                </a:lnTo>
                <a:lnTo>
                  <a:pt x="4" y="12"/>
                </a:lnTo>
                <a:lnTo>
                  <a:pt x="5" y="10"/>
                </a:lnTo>
                <a:lnTo>
                  <a:pt x="6" y="9"/>
                </a:lnTo>
                <a:lnTo>
                  <a:pt x="7" y="8"/>
                </a:lnTo>
                <a:lnTo>
                  <a:pt x="8" y="7"/>
                </a:lnTo>
                <a:lnTo>
                  <a:pt x="9" y="6"/>
                </a:lnTo>
                <a:lnTo>
                  <a:pt x="10" y="6"/>
                </a:lnTo>
                <a:lnTo>
                  <a:pt x="11" y="5"/>
                </a:lnTo>
                <a:lnTo>
                  <a:pt x="12" y="4"/>
                </a:lnTo>
                <a:lnTo>
                  <a:pt x="13" y="4"/>
                </a:lnTo>
                <a:lnTo>
                  <a:pt x="14" y="3"/>
                </a:lnTo>
                <a:lnTo>
                  <a:pt x="15" y="2"/>
                </a:lnTo>
                <a:lnTo>
                  <a:pt x="16" y="2"/>
                </a:lnTo>
                <a:lnTo>
                  <a:pt x="17" y="2"/>
                </a:lnTo>
                <a:lnTo>
                  <a:pt x="18" y="1"/>
                </a:lnTo>
                <a:lnTo>
                  <a:pt x="19" y="1"/>
                </a:lnTo>
                <a:lnTo>
                  <a:pt x="21" y="1"/>
                </a:lnTo>
                <a:lnTo>
                  <a:pt x="22" y="0"/>
                </a:lnTo>
                <a:lnTo>
                  <a:pt x="23" y="0"/>
                </a:lnTo>
                <a:lnTo>
                  <a:pt x="24" y="0"/>
                </a:lnTo>
                <a:lnTo>
                  <a:pt x="25" y="0"/>
                </a:lnTo>
                <a:lnTo>
                  <a:pt x="27" y="0"/>
                </a:lnTo>
                <a:lnTo>
                  <a:pt x="29" y="0"/>
                </a:lnTo>
                <a:lnTo>
                  <a:pt x="31" y="0"/>
                </a:lnTo>
                <a:lnTo>
                  <a:pt x="34" y="1"/>
                </a:lnTo>
                <a:lnTo>
                  <a:pt x="36" y="2"/>
                </a:lnTo>
                <a:lnTo>
                  <a:pt x="38" y="2"/>
                </a:lnTo>
                <a:lnTo>
                  <a:pt x="40" y="3"/>
                </a:lnTo>
                <a:lnTo>
                  <a:pt x="42" y="5"/>
                </a:lnTo>
                <a:lnTo>
                  <a:pt x="43" y="6"/>
                </a:lnTo>
                <a:lnTo>
                  <a:pt x="45" y="8"/>
                </a:lnTo>
                <a:lnTo>
                  <a:pt x="46" y="10"/>
                </a:lnTo>
                <a:lnTo>
                  <a:pt x="48" y="12"/>
                </a:lnTo>
                <a:lnTo>
                  <a:pt x="48" y="14"/>
                </a:lnTo>
                <a:lnTo>
                  <a:pt x="49" y="16"/>
                </a:lnTo>
                <a:lnTo>
                  <a:pt x="50" y="18"/>
                </a:lnTo>
                <a:lnTo>
                  <a:pt x="50" y="20"/>
                </a:lnTo>
                <a:lnTo>
                  <a:pt x="50" y="22"/>
                </a:lnTo>
                <a:lnTo>
                  <a:pt x="50" y="24"/>
                </a:lnTo>
                <a:lnTo>
                  <a:pt x="50" y="25"/>
                </a:lnTo>
                <a:lnTo>
                  <a:pt x="50" y="26"/>
                </a:lnTo>
                <a:lnTo>
                  <a:pt x="49" y="28"/>
                </a:lnTo>
                <a:lnTo>
                  <a:pt x="49" y="29"/>
                </a:lnTo>
                <a:lnTo>
                  <a:pt x="49" y="30"/>
                </a:lnTo>
                <a:lnTo>
                  <a:pt x="48" y="31"/>
                </a:lnTo>
                <a:lnTo>
                  <a:pt x="48" y="32"/>
                </a:lnTo>
                <a:lnTo>
                  <a:pt x="47" y="34"/>
                </a:lnTo>
                <a:lnTo>
                  <a:pt x="47" y="35"/>
                </a:lnTo>
                <a:lnTo>
                  <a:pt x="46" y="36"/>
                </a:lnTo>
                <a:lnTo>
                  <a:pt x="45" y="37"/>
                </a:lnTo>
                <a:lnTo>
                  <a:pt x="45" y="38"/>
                </a:lnTo>
                <a:lnTo>
                  <a:pt x="44" y="39"/>
                </a:lnTo>
                <a:lnTo>
                  <a:pt x="43" y="40"/>
                </a:lnTo>
                <a:lnTo>
                  <a:pt x="42" y="41"/>
                </a:lnTo>
                <a:lnTo>
                  <a:pt x="41" y="42"/>
                </a:lnTo>
                <a:lnTo>
                  <a:pt x="40" y="43"/>
                </a:lnTo>
                <a:lnTo>
                  <a:pt x="39" y="44"/>
                </a:lnTo>
                <a:lnTo>
                  <a:pt x="38" y="45"/>
                </a:lnTo>
                <a:lnTo>
                  <a:pt x="37" y="45"/>
                </a:lnTo>
                <a:lnTo>
                  <a:pt x="36" y="46"/>
                </a:lnTo>
                <a:lnTo>
                  <a:pt x="35" y="46"/>
                </a:lnTo>
                <a:lnTo>
                  <a:pt x="33" y="47"/>
                </a:lnTo>
                <a:lnTo>
                  <a:pt x="32" y="47"/>
                </a:lnTo>
                <a:lnTo>
                  <a:pt x="31" y="48"/>
                </a:lnTo>
                <a:lnTo>
                  <a:pt x="29" y="48"/>
                </a:lnTo>
                <a:lnTo>
                  <a:pt x="28" y="48"/>
                </a:lnTo>
                <a:lnTo>
                  <a:pt x="27" y="48"/>
                </a:lnTo>
                <a:lnTo>
                  <a:pt x="25" y="49"/>
                </a:lnTo>
                <a:lnTo>
                  <a:pt x="24" y="49"/>
                </a:lnTo>
                <a:lnTo>
                  <a:pt x="23" y="49"/>
                </a:lnTo>
                <a:lnTo>
                  <a:pt x="20" y="49"/>
                </a:lnTo>
                <a:lnTo>
                  <a:pt x="18" y="48"/>
                </a:lnTo>
                <a:lnTo>
                  <a:pt x="16" y="48"/>
                </a:lnTo>
                <a:lnTo>
                  <a:pt x="13" y="47"/>
                </a:lnTo>
                <a:lnTo>
                  <a:pt x="11" y="46"/>
                </a:lnTo>
                <a:lnTo>
                  <a:pt x="9" y="45"/>
                </a:lnTo>
                <a:lnTo>
                  <a:pt x="8" y="44"/>
                </a:lnTo>
                <a:lnTo>
                  <a:pt x="6" y="42"/>
                </a:lnTo>
                <a:lnTo>
                  <a:pt x="5" y="41"/>
                </a:lnTo>
                <a:lnTo>
                  <a:pt x="3" y="39"/>
                </a:lnTo>
                <a:lnTo>
                  <a:pt x="2" y="37"/>
                </a:lnTo>
                <a:lnTo>
                  <a:pt x="1" y="35"/>
                </a:lnTo>
                <a:lnTo>
                  <a:pt x="0" y="33"/>
                </a:lnTo>
                <a:lnTo>
                  <a:pt x="0" y="31"/>
                </a:lnTo>
                <a:lnTo>
                  <a:pt x="0" y="29"/>
                </a:lnTo>
                <a:lnTo>
                  <a:pt x="0" y="26"/>
                </a:lnTo>
                <a:lnTo>
                  <a:pt x="26" y="5"/>
                </a:lnTo>
                <a:close/>
              </a:path>
            </a:pathLst>
          </a:custGeom>
          <a:solidFill>
            <a:srgbClr val="1F1A17"/>
          </a:solidFill>
          <a:ln w="9525">
            <a:noFill/>
            <a:round/>
            <a:headEnd/>
            <a:tailEnd/>
          </a:ln>
        </p:spPr>
        <p:txBody>
          <a:bodyPr>
            <a:prstTxWarp prst="textNoShape">
              <a:avLst/>
            </a:prstTxWarp>
          </a:bodyPr>
          <a:lstStyle/>
          <a:p>
            <a:endParaRPr lang="en-US"/>
          </a:p>
        </p:txBody>
      </p:sp>
      <p:sp>
        <p:nvSpPr>
          <p:cNvPr id="17444" name="Freeform 439"/>
          <p:cNvSpPr>
            <a:spLocks/>
          </p:cNvSpPr>
          <p:nvPr/>
        </p:nvSpPr>
        <p:spPr bwMode="auto">
          <a:xfrm>
            <a:off x="2827338" y="5245100"/>
            <a:ext cx="74612" cy="73025"/>
          </a:xfrm>
          <a:custGeom>
            <a:avLst/>
            <a:gdLst>
              <a:gd name="T0" fmla="*/ 2147483647 w 47"/>
              <a:gd name="T1" fmla="*/ 2147483647 h 46"/>
              <a:gd name="T2" fmla="*/ 2147483647 w 47"/>
              <a:gd name="T3" fmla="*/ 2147483647 h 46"/>
              <a:gd name="T4" fmla="*/ 2147483647 w 47"/>
              <a:gd name="T5" fmla="*/ 2147483647 h 46"/>
              <a:gd name="T6" fmla="*/ 2147483647 w 47"/>
              <a:gd name="T7" fmla="*/ 2147483647 h 46"/>
              <a:gd name="T8" fmla="*/ 2147483647 w 47"/>
              <a:gd name="T9" fmla="*/ 2147483647 h 46"/>
              <a:gd name="T10" fmla="*/ 2147483647 w 47"/>
              <a:gd name="T11" fmla="*/ 0 h 46"/>
              <a:gd name="T12" fmla="*/ 2147483647 w 47"/>
              <a:gd name="T13" fmla="*/ 0 h 46"/>
              <a:gd name="T14" fmla="*/ 2147483647 w 47"/>
              <a:gd name="T15" fmla="*/ 0 h 46"/>
              <a:gd name="T16" fmla="*/ 2147483647 w 47"/>
              <a:gd name="T17" fmla="*/ 0 h 46"/>
              <a:gd name="T18" fmla="*/ 2147483647 w 47"/>
              <a:gd name="T19" fmla="*/ 0 h 46"/>
              <a:gd name="T20" fmla="*/ 2147483647 w 47"/>
              <a:gd name="T21" fmla="*/ 2147483647 h 46"/>
              <a:gd name="T22" fmla="*/ 2147483647 w 47"/>
              <a:gd name="T23" fmla="*/ 2147483647 h 46"/>
              <a:gd name="T24" fmla="*/ 2147483647 w 47"/>
              <a:gd name="T25" fmla="*/ 2147483647 h 46"/>
              <a:gd name="T26" fmla="*/ 2147483647 w 47"/>
              <a:gd name="T27" fmla="*/ 2147483647 h 46"/>
              <a:gd name="T28" fmla="*/ 2147483647 w 47"/>
              <a:gd name="T29" fmla="*/ 2147483647 h 46"/>
              <a:gd name="T30" fmla="*/ 2147483647 w 47"/>
              <a:gd name="T31" fmla="*/ 2147483647 h 46"/>
              <a:gd name="T32" fmla="*/ 2147483647 w 47"/>
              <a:gd name="T33" fmla="*/ 2147483647 h 46"/>
              <a:gd name="T34" fmla="*/ 2147483647 w 47"/>
              <a:gd name="T35" fmla="*/ 2147483647 h 46"/>
              <a:gd name="T36" fmla="*/ 2147483647 w 47"/>
              <a:gd name="T37" fmla="*/ 2147483647 h 46"/>
              <a:gd name="T38" fmla="*/ 2147483647 w 47"/>
              <a:gd name="T39" fmla="*/ 2147483647 h 46"/>
              <a:gd name="T40" fmla="*/ 2147483647 w 47"/>
              <a:gd name="T41" fmla="*/ 2147483647 h 46"/>
              <a:gd name="T42" fmla="*/ 2147483647 w 47"/>
              <a:gd name="T43" fmla="*/ 2147483647 h 46"/>
              <a:gd name="T44" fmla="*/ 2147483647 w 47"/>
              <a:gd name="T45" fmla="*/ 2147483647 h 46"/>
              <a:gd name="T46" fmla="*/ 2147483647 w 47"/>
              <a:gd name="T47" fmla="*/ 2147483647 h 46"/>
              <a:gd name="T48" fmla="*/ 2147483647 w 47"/>
              <a:gd name="T49" fmla="*/ 2147483647 h 46"/>
              <a:gd name="T50" fmla="*/ 2147483647 w 47"/>
              <a:gd name="T51" fmla="*/ 2147483647 h 46"/>
              <a:gd name="T52" fmla="*/ 2147483647 w 47"/>
              <a:gd name="T53" fmla="*/ 2147483647 h 46"/>
              <a:gd name="T54" fmla="*/ 2147483647 w 47"/>
              <a:gd name="T55" fmla="*/ 2147483647 h 46"/>
              <a:gd name="T56" fmla="*/ 2147483647 w 47"/>
              <a:gd name="T57" fmla="*/ 2147483647 h 46"/>
              <a:gd name="T58" fmla="*/ 2147483647 w 47"/>
              <a:gd name="T59" fmla="*/ 2147483647 h 46"/>
              <a:gd name="T60" fmla="*/ 2147483647 w 47"/>
              <a:gd name="T61" fmla="*/ 2147483647 h 46"/>
              <a:gd name="T62" fmla="*/ 2147483647 w 47"/>
              <a:gd name="T63" fmla="*/ 2147483647 h 46"/>
              <a:gd name="T64" fmla="*/ 2147483647 w 47"/>
              <a:gd name="T65" fmla="*/ 2147483647 h 46"/>
              <a:gd name="T66" fmla="*/ 2147483647 w 47"/>
              <a:gd name="T67" fmla="*/ 2147483647 h 46"/>
              <a:gd name="T68" fmla="*/ 2147483647 w 47"/>
              <a:gd name="T69" fmla="*/ 2147483647 h 46"/>
              <a:gd name="T70" fmla="*/ 2147483647 w 47"/>
              <a:gd name="T71" fmla="*/ 2147483647 h 46"/>
              <a:gd name="T72" fmla="*/ 2147483647 w 47"/>
              <a:gd name="T73" fmla="*/ 2147483647 h 46"/>
              <a:gd name="T74" fmla="*/ 2147483647 w 47"/>
              <a:gd name="T75" fmla="*/ 2147483647 h 46"/>
              <a:gd name="T76" fmla="*/ 2147483647 w 47"/>
              <a:gd name="T77" fmla="*/ 2147483647 h 46"/>
              <a:gd name="T78" fmla="*/ 2147483647 w 47"/>
              <a:gd name="T79" fmla="*/ 2147483647 h 46"/>
              <a:gd name="T80" fmla="*/ 2147483647 w 47"/>
              <a:gd name="T81" fmla="*/ 2147483647 h 46"/>
              <a:gd name="T82" fmla="*/ 2147483647 w 47"/>
              <a:gd name="T83" fmla="*/ 2147483647 h 46"/>
              <a:gd name="T84" fmla="*/ 2147483647 w 47"/>
              <a:gd name="T85" fmla="*/ 2147483647 h 46"/>
              <a:gd name="T86" fmla="*/ 2147483647 w 47"/>
              <a:gd name="T87" fmla="*/ 2147483647 h 46"/>
              <a:gd name="T88" fmla="*/ 2147483647 w 47"/>
              <a:gd name="T89" fmla="*/ 2147483647 h 46"/>
              <a:gd name="T90" fmla="*/ 2147483647 w 47"/>
              <a:gd name="T91" fmla="*/ 2147483647 h 46"/>
              <a:gd name="T92" fmla="*/ 2147483647 w 47"/>
              <a:gd name="T93" fmla="*/ 2147483647 h 46"/>
              <a:gd name="T94" fmla="*/ 2147483647 w 47"/>
              <a:gd name="T95" fmla="*/ 2147483647 h 46"/>
              <a:gd name="T96" fmla="*/ 2147483647 w 47"/>
              <a:gd name="T97" fmla="*/ 2147483647 h 46"/>
              <a:gd name="T98" fmla="*/ 2147483647 w 47"/>
              <a:gd name="T99" fmla="*/ 2147483647 h 46"/>
              <a:gd name="T100" fmla="*/ 2147483647 w 47"/>
              <a:gd name="T101" fmla="*/ 2147483647 h 46"/>
              <a:gd name="T102" fmla="*/ 2147483647 w 47"/>
              <a:gd name="T103" fmla="*/ 0 h 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
              <a:gd name="T157" fmla="*/ 0 h 46"/>
              <a:gd name="T158" fmla="*/ 47 w 47"/>
              <a:gd name="T159" fmla="*/ 46 h 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 h="46">
                <a:moveTo>
                  <a:pt x="16" y="0"/>
                </a:moveTo>
                <a:lnTo>
                  <a:pt x="15" y="5"/>
                </a:lnTo>
                <a:lnTo>
                  <a:pt x="15" y="4"/>
                </a:lnTo>
                <a:lnTo>
                  <a:pt x="16" y="4"/>
                </a:lnTo>
                <a:lnTo>
                  <a:pt x="17" y="3"/>
                </a:lnTo>
                <a:lnTo>
                  <a:pt x="18" y="2"/>
                </a:lnTo>
                <a:lnTo>
                  <a:pt x="19" y="2"/>
                </a:lnTo>
                <a:lnTo>
                  <a:pt x="20" y="2"/>
                </a:lnTo>
                <a:lnTo>
                  <a:pt x="21" y="1"/>
                </a:lnTo>
                <a:lnTo>
                  <a:pt x="22" y="1"/>
                </a:lnTo>
                <a:lnTo>
                  <a:pt x="23" y="1"/>
                </a:lnTo>
                <a:lnTo>
                  <a:pt x="24" y="0"/>
                </a:lnTo>
                <a:lnTo>
                  <a:pt x="26" y="0"/>
                </a:lnTo>
                <a:lnTo>
                  <a:pt x="27" y="0"/>
                </a:lnTo>
                <a:lnTo>
                  <a:pt x="28" y="0"/>
                </a:lnTo>
                <a:lnTo>
                  <a:pt x="29" y="0"/>
                </a:lnTo>
                <a:lnTo>
                  <a:pt x="31" y="0"/>
                </a:lnTo>
                <a:lnTo>
                  <a:pt x="33" y="0"/>
                </a:lnTo>
                <a:lnTo>
                  <a:pt x="35" y="0"/>
                </a:lnTo>
                <a:lnTo>
                  <a:pt x="36" y="1"/>
                </a:lnTo>
                <a:lnTo>
                  <a:pt x="38" y="1"/>
                </a:lnTo>
                <a:lnTo>
                  <a:pt x="39" y="2"/>
                </a:lnTo>
                <a:lnTo>
                  <a:pt x="40" y="3"/>
                </a:lnTo>
                <a:lnTo>
                  <a:pt x="42" y="4"/>
                </a:lnTo>
                <a:lnTo>
                  <a:pt x="43" y="5"/>
                </a:lnTo>
                <a:lnTo>
                  <a:pt x="44" y="6"/>
                </a:lnTo>
                <a:lnTo>
                  <a:pt x="45" y="7"/>
                </a:lnTo>
                <a:lnTo>
                  <a:pt x="46" y="9"/>
                </a:lnTo>
                <a:lnTo>
                  <a:pt x="46" y="10"/>
                </a:lnTo>
                <a:lnTo>
                  <a:pt x="46" y="12"/>
                </a:lnTo>
                <a:lnTo>
                  <a:pt x="47" y="13"/>
                </a:lnTo>
                <a:lnTo>
                  <a:pt x="47" y="15"/>
                </a:lnTo>
                <a:lnTo>
                  <a:pt x="47" y="16"/>
                </a:lnTo>
                <a:lnTo>
                  <a:pt x="47" y="17"/>
                </a:lnTo>
                <a:lnTo>
                  <a:pt x="47" y="18"/>
                </a:lnTo>
                <a:lnTo>
                  <a:pt x="47" y="19"/>
                </a:lnTo>
                <a:lnTo>
                  <a:pt x="46" y="19"/>
                </a:lnTo>
                <a:lnTo>
                  <a:pt x="46" y="20"/>
                </a:lnTo>
                <a:lnTo>
                  <a:pt x="46" y="21"/>
                </a:lnTo>
                <a:lnTo>
                  <a:pt x="46" y="22"/>
                </a:lnTo>
                <a:lnTo>
                  <a:pt x="46" y="23"/>
                </a:lnTo>
                <a:lnTo>
                  <a:pt x="46" y="24"/>
                </a:lnTo>
                <a:lnTo>
                  <a:pt x="46" y="25"/>
                </a:lnTo>
                <a:lnTo>
                  <a:pt x="46" y="26"/>
                </a:lnTo>
                <a:lnTo>
                  <a:pt x="41" y="46"/>
                </a:lnTo>
                <a:lnTo>
                  <a:pt x="35" y="46"/>
                </a:lnTo>
                <a:lnTo>
                  <a:pt x="40" y="23"/>
                </a:lnTo>
                <a:lnTo>
                  <a:pt x="40" y="22"/>
                </a:lnTo>
                <a:lnTo>
                  <a:pt x="40" y="21"/>
                </a:lnTo>
                <a:lnTo>
                  <a:pt x="40" y="20"/>
                </a:lnTo>
                <a:lnTo>
                  <a:pt x="40" y="19"/>
                </a:lnTo>
                <a:lnTo>
                  <a:pt x="41" y="19"/>
                </a:lnTo>
                <a:lnTo>
                  <a:pt x="41" y="18"/>
                </a:lnTo>
                <a:lnTo>
                  <a:pt x="41" y="17"/>
                </a:lnTo>
                <a:lnTo>
                  <a:pt x="41" y="16"/>
                </a:lnTo>
                <a:lnTo>
                  <a:pt x="41" y="15"/>
                </a:lnTo>
                <a:lnTo>
                  <a:pt x="41" y="14"/>
                </a:lnTo>
                <a:lnTo>
                  <a:pt x="40" y="13"/>
                </a:lnTo>
                <a:lnTo>
                  <a:pt x="40" y="12"/>
                </a:lnTo>
                <a:lnTo>
                  <a:pt x="40" y="11"/>
                </a:lnTo>
                <a:lnTo>
                  <a:pt x="39" y="10"/>
                </a:lnTo>
                <a:lnTo>
                  <a:pt x="39" y="9"/>
                </a:lnTo>
                <a:lnTo>
                  <a:pt x="38" y="8"/>
                </a:lnTo>
                <a:lnTo>
                  <a:pt x="37" y="7"/>
                </a:lnTo>
                <a:lnTo>
                  <a:pt x="36" y="7"/>
                </a:lnTo>
                <a:lnTo>
                  <a:pt x="35" y="6"/>
                </a:lnTo>
                <a:lnTo>
                  <a:pt x="34" y="6"/>
                </a:lnTo>
                <a:lnTo>
                  <a:pt x="33" y="6"/>
                </a:lnTo>
                <a:lnTo>
                  <a:pt x="32" y="5"/>
                </a:lnTo>
                <a:lnTo>
                  <a:pt x="31" y="5"/>
                </a:lnTo>
                <a:lnTo>
                  <a:pt x="29" y="5"/>
                </a:lnTo>
                <a:lnTo>
                  <a:pt x="27" y="5"/>
                </a:lnTo>
                <a:lnTo>
                  <a:pt x="26" y="5"/>
                </a:lnTo>
                <a:lnTo>
                  <a:pt x="24" y="6"/>
                </a:lnTo>
                <a:lnTo>
                  <a:pt x="23" y="6"/>
                </a:lnTo>
                <a:lnTo>
                  <a:pt x="21" y="7"/>
                </a:lnTo>
                <a:lnTo>
                  <a:pt x="20" y="7"/>
                </a:lnTo>
                <a:lnTo>
                  <a:pt x="19" y="8"/>
                </a:lnTo>
                <a:lnTo>
                  <a:pt x="17" y="9"/>
                </a:lnTo>
                <a:lnTo>
                  <a:pt x="16" y="10"/>
                </a:lnTo>
                <a:lnTo>
                  <a:pt x="15" y="12"/>
                </a:lnTo>
                <a:lnTo>
                  <a:pt x="15" y="13"/>
                </a:lnTo>
                <a:lnTo>
                  <a:pt x="14" y="14"/>
                </a:lnTo>
                <a:lnTo>
                  <a:pt x="13" y="16"/>
                </a:lnTo>
                <a:lnTo>
                  <a:pt x="12" y="18"/>
                </a:lnTo>
                <a:lnTo>
                  <a:pt x="12" y="20"/>
                </a:lnTo>
                <a:lnTo>
                  <a:pt x="11" y="22"/>
                </a:lnTo>
                <a:lnTo>
                  <a:pt x="6" y="46"/>
                </a:lnTo>
                <a:lnTo>
                  <a:pt x="0" y="46"/>
                </a:lnTo>
                <a:lnTo>
                  <a:pt x="10" y="0"/>
                </a:lnTo>
                <a:lnTo>
                  <a:pt x="16" y="0"/>
                </a:lnTo>
                <a:close/>
              </a:path>
            </a:pathLst>
          </a:custGeom>
          <a:solidFill>
            <a:srgbClr val="1F1A17"/>
          </a:solidFill>
          <a:ln w="9525">
            <a:noFill/>
            <a:round/>
            <a:headEnd/>
            <a:tailEnd/>
          </a:ln>
        </p:spPr>
        <p:txBody>
          <a:bodyPr>
            <a:prstTxWarp prst="textNoShape">
              <a:avLst/>
            </a:prstTxWarp>
          </a:bodyPr>
          <a:lstStyle/>
          <a:p>
            <a:endParaRPr lang="en-US"/>
          </a:p>
        </p:txBody>
      </p:sp>
      <p:sp>
        <p:nvSpPr>
          <p:cNvPr id="17445" name="Rectangle 6"/>
          <p:cNvSpPr>
            <a:spLocks noGrp="1" noChangeArrowheads="1"/>
          </p:cNvSpPr>
          <p:nvPr>
            <p:ph type="title"/>
          </p:nvPr>
        </p:nvSpPr>
        <p:spPr>
          <a:xfrm>
            <a:off x="3395663" y="381000"/>
            <a:ext cx="3913187" cy="490538"/>
          </a:xfrm>
        </p:spPr>
        <p:txBody>
          <a:bodyPr/>
          <a:lstStyle/>
          <a:p>
            <a:r>
              <a:rPr lang="en-US"/>
              <a:t>Sample Frame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1523" y="381000"/>
            <a:ext cx="2819883" cy="490391"/>
          </a:xfrm>
        </p:spPr>
        <p:txBody>
          <a:bodyPr/>
          <a:lstStyle/>
          <a:p>
            <a:r>
              <a:rPr lang="en-US" dirty="0"/>
              <a:t>Frame Names</a:t>
            </a:r>
          </a:p>
        </p:txBody>
      </p:sp>
      <p:sp>
        <p:nvSpPr>
          <p:cNvPr id="3" name="Content Placeholder 2"/>
          <p:cNvSpPr>
            <a:spLocks noGrp="1"/>
          </p:cNvSpPr>
          <p:nvPr>
            <p:ph idx="1"/>
          </p:nvPr>
        </p:nvSpPr>
        <p:spPr/>
        <p:txBody>
          <a:bodyPr/>
          <a:lstStyle/>
          <a:p>
            <a:r>
              <a:rPr lang="en-US" dirty="0"/>
              <a:t>Frame names are </a:t>
            </a:r>
            <a:r>
              <a:rPr lang="en-US" u="sng" dirty="0"/>
              <a:t>character strings</a:t>
            </a:r>
            <a:r>
              <a:rPr lang="en-US" dirty="0"/>
              <a:t> used to identify frames to Toolkit APIs</a:t>
            </a:r>
          </a:p>
          <a:p>
            <a:endParaRPr lang="en-US" dirty="0"/>
          </a:p>
          <a:p>
            <a:r>
              <a:rPr lang="en-US" dirty="0"/>
              <a:t>Examples of frame names:</a:t>
            </a:r>
          </a:p>
          <a:p>
            <a:pPr lvl="1"/>
            <a:r>
              <a:rPr lang="en-US" dirty="0"/>
              <a:t>J2000</a:t>
            </a:r>
          </a:p>
          <a:p>
            <a:pPr lvl="1"/>
            <a:r>
              <a:rPr lang="en-US" dirty="0"/>
              <a:t>IAU_MARS</a:t>
            </a:r>
          </a:p>
          <a:p>
            <a:pPr lvl="1"/>
            <a:r>
              <a:rPr lang="en-US" dirty="0"/>
              <a:t>DAWN_SPACECRAFT</a:t>
            </a:r>
          </a:p>
          <a:p>
            <a:pPr lvl="1"/>
            <a:r>
              <a:rPr lang="en-US" dirty="0"/>
              <a:t>MEX_OMEGA</a:t>
            </a:r>
          </a:p>
          <a:p>
            <a:pPr lvl="1"/>
            <a:r>
              <a:rPr lang="en-US" dirty="0"/>
              <a:t>DSS-14_TOPO</a:t>
            </a:r>
          </a:p>
        </p:txBody>
      </p:sp>
      <p:sp>
        <p:nvSpPr>
          <p:cNvPr id="4" name="Footer Placeholder 3"/>
          <p:cNvSpPr>
            <a:spLocks noGrp="1"/>
          </p:cNvSpPr>
          <p:nvPr>
            <p:ph type="ftr" sz="quarter" idx="10"/>
          </p:nvPr>
        </p:nvSpPr>
        <p:spPr/>
        <p:txBody>
          <a:bodyPr/>
          <a:lstStyle/>
          <a:p>
            <a:pPr>
              <a:defRPr/>
            </a:pPr>
            <a:r>
              <a:rPr lang="en-US"/>
              <a:t>Frames Subsystem</a:t>
            </a:r>
          </a:p>
        </p:txBody>
      </p:sp>
      <p:sp>
        <p:nvSpPr>
          <p:cNvPr id="5" name="Slide Number Placeholder 4"/>
          <p:cNvSpPr>
            <a:spLocks noGrp="1"/>
          </p:cNvSpPr>
          <p:nvPr>
            <p:ph type="sldNum" sz="quarter" idx="11"/>
          </p:nvPr>
        </p:nvSpPr>
        <p:spPr/>
        <p:txBody>
          <a:bodyPr/>
          <a:lstStyle/>
          <a:p>
            <a:pPr>
              <a:defRPr/>
            </a:pPr>
            <a:fld id="{E678B8E7-B4BF-A649-9736-267B6E52290E}" type="slidenum">
              <a:rPr lang="en-US" smtClean="0"/>
              <a:pPr>
                <a:defRPr/>
              </a:pPr>
              <a:t>7</a:t>
            </a:fld>
            <a:endParaRPr lang="en-US" sz="1400" b="0">
              <a:latin typeface="Times New Roman" charset="0"/>
            </a:endParaRPr>
          </a:p>
        </p:txBody>
      </p:sp>
    </p:spTree>
    <p:extLst>
      <p:ext uri="{BB962C8B-B14F-4D97-AF65-F5344CB8AC3E}">
        <p14:creationId xmlns:p14="http://schemas.microsoft.com/office/powerpoint/2010/main" val="758083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a:t>Frames Subsystem</a:t>
            </a:r>
          </a:p>
        </p:txBody>
      </p:sp>
      <p:sp>
        <p:nvSpPr>
          <p:cNvPr id="21507" name="Slide Number Placeholder 4"/>
          <p:cNvSpPr>
            <a:spLocks noGrp="1"/>
          </p:cNvSpPr>
          <p:nvPr>
            <p:ph type="sldNum" sz="quarter" idx="11"/>
          </p:nvPr>
        </p:nvSpPr>
        <p:spPr>
          <a:noFill/>
        </p:spPr>
        <p:txBody>
          <a:bodyPr/>
          <a:lstStyle/>
          <a:p>
            <a:fld id="{D6520E52-C206-0C47-98AF-076239B7AD58}" type="slidenum">
              <a:rPr lang="en-US" smtClean="0"/>
              <a:pPr/>
              <a:t>8</a:t>
            </a:fld>
            <a:endParaRPr lang="en-US" sz="1400" b="0">
              <a:latin typeface="Times New Roman" charset="0"/>
            </a:endParaRPr>
          </a:p>
        </p:txBody>
      </p:sp>
      <p:sp>
        <p:nvSpPr>
          <p:cNvPr id="21508" name="Rectangle 3"/>
          <p:cNvSpPr>
            <a:spLocks noGrp="1" noChangeArrowheads="1"/>
          </p:cNvSpPr>
          <p:nvPr>
            <p:ph type="body" idx="1"/>
          </p:nvPr>
        </p:nvSpPr>
        <p:spPr>
          <a:xfrm>
            <a:off x="685800" y="1600200"/>
            <a:ext cx="7772400" cy="4876800"/>
          </a:xfrm>
        </p:spPr>
        <p:txBody>
          <a:bodyPr/>
          <a:lstStyle/>
          <a:p>
            <a:pPr>
              <a:lnSpc>
                <a:spcPct val="80000"/>
              </a:lnSpc>
            </a:pPr>
            <a:r>
              <a:rPr lang="en-US" sz="2000" dirty="0"/>
              <a:t>Refer to the “NAIF IDs” Tutorial for an introduction to reference frame names and IDs</a:t>
            </a:r>
          </a:p>
          <a:p>
            <a:pPr>
              <a:lnSpc>
                <a:spcPct val="80000"/>
              </a:lnSpc>
            </a:pPr>
            <a:endParaRPr lang="en-US" sz="2000" dirty="0"/>
          </a:p>
          <a:p>
            <a:pPr>
              <a:lnSpc>
                <a:spcPct val="80000"/>
              </a:lnSpc>
            </a:pPr>
            <a:r>
              <a:rPr lang="en-US" sz="2000" dirty="0"/>
              <a:t>Refer to the FRAMES.REQ document for the list of NAIF </a:t>
            </a:r>
            <a:br>
              <a:rPr lang="en-US" sz="2000" dirty="0"/>
            </a:br>
            <a:r>
              <a:rPr lang="en-US" sz="2000" dirty="0"/>
              <a:t>“built in” (hard coded) inertial and body-fixed frames</a:t>
            </a:r>
            <a:r>
              <a:rPr lang="en-US" sz="1200" dirty="0">
                <a:latin typeface="Courier New" charset="0"/>
              </a:rPr>
              <a:t>     </a:t>
            </a:r>
            <a:r>
              <a:rPr lang="en-US" sz="2000" dirty="0"/>
              <a:t> </a:t>
            </a:r>
            <a:endParaRPr lang="en-US" sz="1200" dirty="0">
              <a:latin typeface="Courier New" charset="0"/>
            </a:endParaRPr>
          </a:p>
          <a:p>
            <a:pPr>
              <a:lnSpc>
                <a:spcPct val="80000"/>
              </a:lnSpc>
            </a:pPr>
            <a:endParaRPr lang="en-US" sz="2000" dirty="0"/>
          </a:p>
          <a:p>
            <a:pPr>
              <a:lnSpc>
                <a:spcPct val="80000"/>
              </a:lnSpc>
            </a:pPr>
            <a:r>
              <a:rPr lang="en-US" sz="2000" dirty="0"/>
              <a:t>Refer to a mission’s Frames Kernel (FK) file for a list of frames defined for the spacecraft, its subsystems and instruments</a:t>
            </a:r>
          </a:p>
          <a:p>
            <a:pPr>
              <a:lnSpc>
                <a:spcPct val="80000"/>
              </a:lnSpc>
            </a:pPr>
            <a:endParaRPr lang="en-US" sz="2000" dirty="0"/>
          </a:p>
          <a:p>
            <a:pPr>
              <a:lnSpc>
                <a:spcPct val="80000"/>
              </a:lnSpc>
            </a:pPr>
            <a:r>
              <a:rPr lang="en-US" sz="2000" dirty="0"/>
              <a:t>Refer to an earth stations FK for a list of frames defined for the DSN and other stations</a:t>
            </a:r>
          </a:p>
          <a:p>
            <a:pPr>
              <a:lnSpc>
                <a:spcPct val="80000"/>
              </a:lnSpc>
            </a:pPr>
            <a:endParaRPr lang="en-US" sz="2000" dirty="0"/>
          </a:p>
          <a:p>
            <a:pPr>
              <a:lnSpc>
                <a:spcPct val="80000"/>
              </a:lnSpc>
            </a:pPr>
            <a:r>
              <a:rPr lang="en-US" sz="2000" dirty="0"/>
              <a:t>Refer to the moon FKs for names and descriptions of the body-fixed frames defined for the moon</a:t>
            </a:r>
            <a:endParaRPr lang="en-US" sz="1200" dirty="0">
              <a:latin typeface="Courier New" charset="0"/>
            </a:endParaRPr>
          </a:p>
        </p:txBody>
      </p:sp>
      <p:sp>
        <p:nvSpPr>
          <p:cNvPr id="21509" name="Rectangle 4"/>
          <p:cNvSpPr>
            <a:spLocks noGrp="1" noChangeArrowheads="1"/>
          </p:cNvSpPr>
          <p:nvPr>
            <p:ph type="title"/>
          </p:nvPr>
        </p:nvSpPr>
        <p:spPr>
          <a:xfrm>
            <a:off x="2115038" y="381000"/>
            <a:ext cx="6472851" cy="435504"/>
          </a:xfrm>
        </p:spPr>
        <p:txBody>
          <a:bodyPr/>
          <a:lstStyle/>
          <a:p>
            <a:r>
              <a:rPr lang="en-US" sz="2800" dirty="0"/>
              <a:t>Where to Find the Names of Frames?</a:t>
            </a:r>
          </a:p>
        </p:txBody>
      </p:sp>
    </p:spTree>
    <p:extLst>
      <p:ext uri="{BB962C8B-B14F-4D97-AF65-F5344CB8AC3E}">
        <p14:creationId xmlns:p14="http://schemas.microsoft.com/office/powerpoint/2010/main" val="2061133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a:t>Frames Subsystem</a:t>
            </a:r>
          </a:p>
        </p:txBody>
      </p:sp>
      <p:sp>
        <p:nvSpPr>
          <p:cNvPr id="18435" name="Slide Number Placeholder 4"/>
          <p:cNvSpPr>
            <a:spLocks noGrp="1"/>
          </p:cNvSpPr>
          <p:nvPr>
            <p:ph type="sldNum" sz="quarter" idx="11"/>
          </p:nvPr>
        </p:nvSpPr>
        <p:spPr>
          <a:noFill/>
        </p:spPr>
        <p:txBody>
          <a:bodyPr/>
          <a:lstStyle/>
          <a:p>
            <a:fld id="{83B9D089-124B-EF41-95B2-0802C9B96987}" type="slidenum">
              <a:rPr lang="en-US" smtClean="0"/>
              <a:pPr/>
              <a:t>9</a:t>
            </a:fld>
            <a:endParaRPr lang="en-US" sz="1400" b="0">
              <a:latin typeface="Times New Roman" charset="0"/>
            </a:endParaRPr>
          </a:p>
        </p:txBody>
      </p:sp>
      <p:sp>
        <p:nvSpPr>
          <p:cNvPr id="18436" name="Rectangle 2"/>
          <p:cNvSpPr>
            <a:spLocks noGrp="1" noChangeArrowheads="1"/>
          </p:cNvSpPr>
          <p:nvPr>
            <p:ph type="title"/>
          </p:nvPr>
        </p:nvSpPr>
        <p:spPr>
          <a:xfrm>
            <a:off x="2537134" y="311150"/>
            <a:ext cx="5297925" cy="479747"/>
          </a:xfrm>
        </p:spPr>
        <p:txBody>
          <a:bodyPr/>
          <a:lstStyle/>
          <a:p>
            <a:r>
              <a:rPr lang="en-US" sz="2800" dirty="0"/>
              <a:t>Frame Classes and Examples</a:t>
            </a:r>
            <a:r>
              <a:rPr lang="en-US" dirty="0"/>
              <a:t> </a:t>
            </a:r>
          </a:p>
        </p:txBody>
      </p:sp>
      <p:sp>
        <p:nvSpPr>
          <p:cNvPr id="18437" name="Rectangle 3"/>
          <p:cNvSpPr>
            <a:spLocks noGrp="1" noChangeArrowheads="1"/>
          </p:cNvSpPr>
          <p:nvPr>
            <p:ph type="body" idx="1"/>
          </p:nvPr>
        </p:nvSpPr>
        <p:spPr>
          <a:xfrm>
            <a:off x="311150" y="1225550"/>
            <a:ext cx="1746250" cy="5264150"/>
          </a:xfrm>
        </p:spPr>
        <p:txBody>
          <a:bodyPr/>
          <a:lstStyle/>
          <a:p>
            <a:pPr marL="2741613" indent="-2741613">
              <a:lnSpc>
                <a:spcPct val="100000"/>
              </a:lnSpc>
              <a:spcBef>
                <a:spcPct val="0"/>
              </a:spcBef>
              <a:buFontTx/>
              <a:buNone/>
            </a:pPr>
            <a:r>
              <a:rPr lang="en-US" sz="1800" i="1" u="sng" dirty="0">
                <a:latin typeface="Arial" panose="020B0604020202020204" pitchFamily="34" charset="0"/>
                <a:cs typeface="Arial" panose="020B0604020202020204" pitchFamily="34" charset="0"/>
              </a:rPr>
              <a:t>Frame class</a:t>
            </a:r>
            <a:endParaRPr lang="en-US" sz="1800" u="sng"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r>
              <a:rPr lang="en-US" sz="1600" dirty="0">
                <a:latin typeface="Arial" panose="020B0604020202020204" pitchFamily="34" charset="0"/>
                <a:cs typeface="Arial" panose="020B0604020202020204" pitchFamily="34" charset="0"/>
              </a:rPr>
              <a:t>Inertial </a:t>
            </a: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r>
              <a:rPr lang="en-US" sz="1600" dirty="0">
                <a:latin typeface="Arial" panose="020B0604020202020204" pitchFamily="34" charset="0"/>
                <a:cs typeface="Arial" panose="020B0604020202020204" pitchFamily="34" charset="0"/>
              </a:rPr>
              <a:t>Body-fixed </a:t>
            </a: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r>
              <a:rPr lang="en-US" sz="1600" dirty="0">
                <a:latin typeface="Arial" panose="020B0604020202020204" pitchFamily="34" charset="0"/>
                <a:cs typeface="Arial" panose="020B0604020202020204" pitchFamily="34" charset="0"/>
              </a:rPr>
              <a:t>CK-based </a:t>
            </a: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r>
              <a:rPr lang="en-US" sz="1600" dirty="0">
                <a:latin typeface="Arial" panose="020B0604020202020204" pitchFamily="34" charset="0"/>
                <a:cs typeface="Arial" panose="020B0604020202020204" pitchFamily="34" charset="0"/>
              </a:rPr>
              <a:t>Fixed Offset</a:t>
            </a: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r>
              <a:rPr lang="en-US" sz="1600" dirty="0">
                <a:latin typeface="Arial" panose="020B0604020202020204" pitchFamily="34" charset="0"/>
                <a:cs typeface="Arial" panose="020B0604020202020204" pitchFamily="34" charset="0"/>
              </a:rPr>
              <a:t>Dynamic</a:t>
            </a:r>
          </a:p>
          <a:p>
            <a:pPr marL="2741613" indent="-2741613">
              <a:lnSpc>
                <a:spcPct val="100000"/>
              </a:lnSpc>
              <a:spcBef>
                <a:spcPct val="0"/>
              </a:spcBef>
              <a:buFontTx/>
              <a:buNone/>
            </a:pPr>
            <a:endParaRPr lang="en-US" sz="1600" b="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600" b="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endParaRPr lang="en-US" sz="1800" b="0" dirty="0">
              <a:latin typeface="Arial" panose="020B0604020202020204" pitchFamily="34" charset="0"/>
              <a:cs typeface="Arial" panose="020B0604020202020204" pitchFamily="34" charset="0"/>
            </a:endParaRPr>
          </a:p>
          <a:p>
            <a:pPr marL="2741613" indent="-2741613">
              <a:lnSpc>
                <a:spcPct val="100000"/>
              </a:lnSpc>
              <a:spcBef>
                <a:spcPct val="0"/>
              </a:spcBef>
              <a:buFontTx/>
              <a:buNone/>
            </a:pPr>
            <a:r>
              <a:rPr lang="en-US" sz="1600" dirty="0">
                <a:latin typeface="Arial" panose="020B0604020202020204" pitchFamily="34" charset="0"/>
                <a:cs typeface="Arial" panose="020B0604020202020204" pitchFamily="34" charset="0"/>
              </a:rPr>
              <a:t>Switch</a:t>
            </a:r>
          </a:p>
        </p:txBody>
      </p:sp>
      <p:sp>
        <p:nvSpPr>
          <p:cNvPr id="18438" name="Text Box 4"/>
          <p:cNvSpPr txBox="1">
            <a:spLocks noChangeArrowheads="1"/>
          </p:cNvSpPr>
          <p:nvPr/>
        </p:nvSpPr>
        <p:spPr bwMode="auto">
          <a:xfrm>
            <a:off x="1911350" y="1225550"/>
            <a:ext cx="7473950" cy="5570756"/>
          </a:xfrm>
          <a:prstGeom prst="rect">
            <a:avLst/>
          </a:prstGeom>
          <a:noFill/>
          <a:ln w="12700">
            <a:noFill/>
            <a:miter lim="800000"/>
            <a:headEnd/>
            <a:tailEnd/>
          </a:ln>
        </p:spPr>
        <p:txBody>
          <a:bodyPr wrap="square">
            <a:prstTxWarp prst="textNoShape">
              <a:avLst/>
            </a:prstTxWarp>
            <a:spAutoFit/>
          </a:bodyPr>
          <a:lstStyle/>
          <a:p>
            <a:pPr marL="227013" indent="-227013">
              <a:lnSpc>
                <a:spcPct val="100000"/>
              </a:lnSpc>
            </a:pPr>
            <a:r>
              <a:rPr lang="en-US" sz="1800" b="0" dirty="0"/>
              <a:t>            </a:t>
            </a:r>
            <a:r>
              <a:rPr lang="en-US" sz="1800" i="1" dirty="0"/>
              <a:t> </a:t>
            </a:r>
            <a:r>
              <a:rPr lang="en-US" sz="1800" i="1" u="sng" dirty="0"/>
              <a:t>Frame </a:t>
            </a:r>
            <a:r>
              <a:rPr lang="en-US" sz="1600" i="1" u="sng" dirty="0"/>
              <a:t>Examples (with real frame names)</a:t>
            </a:r>
            <a:endParaRPr lang="en-US" sz="1600" b="0" u="sng" dirty="0"/>
          </a:p>
          <a:p>
            <a:pPr marL="227013" indent="-227013">
              <a:lnSpc>
                <a:spcPct val="100000"/>
              </a:lnSpc>
              <a:buFontTx/>
              <a:buChar char="•"/>
            </a:pPr>
            <a:endParaRPr lang="en-US" sz="1600" b="0" dirty="0"/>
          </a:p>
          <a:p>
            <a:pPr marL="227013" indent="-227013">
              <a:lnSpc>
                <a:spcPct val="100000"/>
              </a:lnSpc>
              <a:buFontTx/>
              <a:buChar char="•"/>
            </a:pPr>
            <a:r>
              <a:rPr lang="en-US" sz="1600" b="0" dirty="0"/>
              <a:t>Earth Equator/Equinox of Epoch (ICRF, also called J2000 in SPICE)</a:t>
            </a:r>
          </a:p>
          <a:p>
            <a:pPr marL="227013" indent="-227013">
              <a:lnSpc>
                <a:spcPct val="100000"/>
              </a:lnSpc>
              <a:buFontTx/>
              <a:buChar char="•"/>
            </a:pPr>
            <a:r>
              <a:rPr lang="en-US" sz="1600" b="0" dirty="0"/>
              <a:t>Planet Equator/Equinox of Epoch (MARSIAU, ...)</a:t>
            </a:r>
          </a:p>
          <a:p>
            <a:pPr marL="227013" indent="-227013">
              <a:lnSpc>
                <a:spcPct val="100000"/>
              </a:lnSpc>
              <a:buFontTx/>
              <a:buChar char="•"/>
            </a:pPr>
            <a:r>
              <a:rPr lang="en-US" sz="1600" b="0" dirty="0"/>
              <a:t>Ecliptic of Epoch (ECLIPJ2000, ...)</a:t>
            </a:r>
          </a:p>
          <a:p>
            <a:pPr marL="227013" indent="-227013">
              <a:lnSpc>
                <a:spcPct val="100000"/>
              </a:lnSpc>
              <a:buFontTx/>
              <a:buChar char="•"/>
            </a:pPr>
            <a:endParaRPr lang="en-US" sz="1600" b="0" dirty="0"/>
          </a:p>
          <a:p>
            <a:pPr marL="227013" indent="-227013">
              <a:lnSpc>
                <a:spcPct val="100000"/>
              </a:lnSpc>
              <a:buFontTx/>
              <a:buChar char="•"/>
            </a:pPr>
            <a:r>
              <a:rPr lang="en-US" sz="1600" b="0" dirty="0"/>
              <a:t>Solar system body IAU frames (IAU_MARS, IAU_SATURN, …)</a:t>
            </a:r>
          </a:p>
          <a:p>
            <a:pPr marL="227013" indent="-227013">
              <a:lnSpc>
                <a:spcPct val="100000"/>
              </a:lnSpc>
              <a:buFontTx/>
              <a:buChar char="•"/>
            </a:pPr>
            <a:r>
              <a:rPr lang="en-US" sz="1600" b="0" dirty="0"/>
              <a:t>High accuracy Earth frames (ITRF93, …)</a:t>
            </a:r>
          </a:p>
          <a:p>
            <a:pPr marL="227013" indent="-227013">
              <a:lnSpc>
                <a:spcPct val="100000"/>
              </a:lnSpc>
              <a:buFontTx/>
              <a:buChar char="•"/>
            </a:pPr>
            <a:r>
              <a:rPr lang="en-US" sz="1600" b="0" dirty="0"/>
              <a:t>High accuracy Moon frames (MOON_PA, MOON_ME)</a:t>
            </a:r>
          </a:p>
          <a:p>
            <a:pPr marL="227013" indent="-227013">
              <a:lnSpc>
                <a:spcPct val="100000"/>
              </a:lnSpc>
              <a:buFontTx/>
              <a:buChar char="•"/>
            </a:pPr>
            <a:endParaRPr lang="en-US" sz="1600" b="0" dirty="0"/>
          </a:p>
          <a:p>
            <a:pPr marL="227013" indent="-227013">
              <a:lnSpc>
                <a:spcPct val="100000"/>
              </a:lnSpc>
              <a:buFontTx/>
              <a:buChar char="•"/>
            </a:pPr>
            <a:r>
              <a:rPr lang="en-US" sz="1600" b="0" dirty="0"/>
              <a:t>Spacecraft (CASSINI_SC_BUS, …)</a:t>
            </a:r>
          </a:p>
          <a:p>
            <a:pPr marL="227013" indent="-227013">
              <a:lnSpc>
                <a:spcPct val="100000"/>
              </a:lnSpc>
              <a:buFontTx/>
              <a:buChar char="•"/>
            </a:pPr>
            <a:r>
              <a:rPr lang="en-US" sz="1600" b="0" dirty="0"/>
              <a:t>Moving parts of an instrument (MPL_RA_JOINT1, ...)</a:t>
            </a:r>
          </a:p>
          <a:p>
            <a:pPr marL="227013" indent="-227013">
              <a:lnSpc>
                <a:spcPct val="100000"/>
              </a:lnSpc>
              <a:buFontTx/>
              <a:buChar char="•"/>
            </a:pPr>
            <a:endParaRPr lang="en-US" sz="1600" b="0" dirty="0"/>
          </a:p>
          <a:p>
            <a:pPr marL="227013" indent="-227013">
              <a:lnSpc>
                <a:spcPct val="100000"/>
              </a:lnSpc>
              <a:buFontTx/>
              <a:buChar char="•"/>
            </a:pPr>
            <a:r>
              <a:rPr lang="en-US" sz="1600" b="0" dirty="0"/>
              <a:t>Instrument mounting alignment (CASSINI_ISS_NAC, …)</a:t>
            </a:r>
          </a:p>
          <a:p>
            <a:pPr marL="227013" indent="-227013">
              <a:lnSpc>
                <a:spcPct val="100000"/>
              </a:lnSpc>
              <a:buFontTx/>
              <a:buChar char="•"/>
            </a:pPr>
            <a:r>
              <a:rPr lang="en-US" sz="1600" b="0" dirty="0" err="1"/>
              <a:t>Topocentric</a:t>
            </a:r>
            <a:r>
              <a:rPr lang="en-US" sz="1600" b="0" dirty="0"/>
              <a:t> (DSS-14_TOPO</a:t>
            </a:r>
            <a:r>
              <a:rPr lang="en-US" sz="1800" b="0" dirty="0"/>
              <a:t>,</a:t>
            </a:r>
            <a:r>
              <a:rPr lang="en-US" sz="1600" b="0" dirty="0"/>
              <a:t> …)</a:t>
            </a:r>
          </a:p>
          <a:p>
            <a:pPr marL="227013" indent="-227013">
              <a:lnSpc>
                <a:spcPct val="100000"/>
              </a:lnSpc>
              <a:buFontTx/>
              <a:buChar char="•"/>
            </a:pPr>
            <a:endParaRPr lang="en-US" sz="1600" b="0" dirty="0"/>
          </a:p>
          <a:p>
            <a:pPr marL="227013" indent="-227013">
              <a:lnSpc>
                <a:spcPct val="100000"/>
              </a:lnSpc>
              <a:buFontTx/>
              <a:buChar char="•"/>
            </a:pPr>
            <a:r>
              <a:rPr lang="en-US" sz="1600" b="0" dirty="0"/>
              <a:t>Geomagnetic</a:t>
            </a:r>
          </a:p>
          <a:p>
            <a:pPr marL="227013" indent="-227013">
              <a:lnSpc>
                <a:spcPct val="100000"/>
              </a:lnSpc>
              <a:buFontTx/>
              <a:buChar char="•"/>
            </a:pPr>
            <a:r>
              <a:rPr lang="en-US" sz="1600" b="0" dirty="0"/>
              <a:t>Geocentric Solar Equatorial</a:t>
            </a:r>
          </a:p>
          <a:p>
            <a:pPr marL="227013" indent="-227013">
              <a:lnSpc>
                <a:spcPct val="100000"/>
              </a:lnSpc>
              <a:buFontTx/>
              <a:buChar char="•"/>
            </a:pPr>
            <a:r>
              <a:rPr lang="en-US" sz="1600" b="0" dirty="0"/>
              <a:t>Planet true equator and equinox of date</a:t>
            </a:r>
          </a:p>
          <a:p>
            <a:pPr marL="227013" indent="-227013">
              <a:lnSpc>
                <a:spcPct val="100000"/>
              </a:lnSpc>
              <a:buFontTx/>
              <a:buChar char="•"/>
            </a:pPr>
            <a:endParaRPr lang="en-US" sz="1600" b="0" dirty="0"/>
          </a:p>
          <a:p>
            <a:pPr marL="227013" indent="-227013">
              <a:lnSpc>
                <a:spcPct val="100000"/>
              </a:lnSpc>
              <a:buFontTx/>
              <a:buChar char="•"/>
            </a:pPr>
            <a:r>
              <a:rPr lang="en-US" sz="1600" b="0" dirty="0"/>
              <a:t>Spacecraft frame switching between reconstructed and predicted CK frames</a:t>
            </a:r>
          </a:p>
          <a:p>
            <a:pPr marL="227013" indent="-227013">
              <a:lnSpc>
                <a:spcPct val="100000"/>
              </a:lnSpc>
              <a:buFontTx/>
              <a:buChar char="•"/>
            </a:pPr>
            <a:r>
              <a:rPr lang="en-US" sz="1600" b="0" dirty="0"/>
              <a:t>Nominal attitude profile frame switching between dynamic frames</a:t>
            </a:r>
          </a:p>
        </p:txBody>
      </p:sp>
    </p:spTree>
  </p:cSld>
  <p:clrMapOvr>
    <a:masterClrMapping/>
  </p:clrMapOvr>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200" b="1"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500237731</TotalTime>
  <Pages>1</Pages>
  <Words>3624</Words>
  <Application>Microsoft Macintosh PowerPoint</Application>
  <PresentationFormat>Custom</PresentationFormat>
  <Paragraphs>764</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Courier</vt:lpstr>
      <vt:lpstr>Courier New</vt:lpstr>
      <vt:lpstr>Geneva</vt:lpstr>
      <vt:lpstr>Times New Roman</vt:lpstr>
      <vt:lpstr>SPICE_Presentation</vt:lpstr>
      <vt:lpstr>Frames Kernel FK</vt:lpstr>
      <vt:lpstr>Background</vt:lpstr>
      <vt:lpstr>What is a Reference Frame?</vt:lpstr>
      <vt:lpstr>What is a Coordinate System?</vt:lpstr>
      <vt:lpstr>Introduction</vt:lpstr>
      <vt:lpstr>Sample Frame Tree</vt:lpstr>
      <vt:lpstr>Frame Names</vt:lpstr>
      <vt:lpstr>Where to Find the Names of Frames?</vt:lpstr>
      <vt:lpstr>Frame Classes and Examples </vt:lpstr>
      <vt:lpstr>Frame Class Specifications</vt:lpstr>
      <vt:lpstr>Frames Kernel File Overview</vt:lpstr>
      <vt:lpstr>Frame Definition Details - 1</vt:lpstr>
      <vt:lpstr>Frame Definition Details - 2</vt:lpstr>
      <vt:lpstr>Frame Definition Details - 3</vt:lpstr>
      <vt:lpstr>Frame Definition Details - 4</vt:lpstr>
      <vt:lpstr>Frame Definition Details - 5</vt:lpstr>
      <vt:lpstr>Frame Definition Details - 6</vt:lpstr>
      <vt:lpstr>APIs Using the Frames Subsystem</vt:lpstr>
      <vt:lpstr>CK-Based Frames “Must Know”</vt:lpstr>
      <vt:lpstr>Frame Tree Example: ASPERA Instrument on Mars Express</vt:lpstr>
      <vt:lpstr>FK Utility Programs</vt:lpstr>
      <vt:lpstr>Additional Information on FK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subject/>
  <dc:creator>Chuck Acton</dc:creator>
  <cp:keywords/>
  <dc:description/>
  <cp:lastModifiedBy>Semenov, Boris V (US 392N)</cp:lastModifiedBy>
  <cp:revision>153</cp:revision>
  <cp:lastPrinted>2019-11-27T23:40:11Z</cp:lastPrinted>
  <dcterms:created xsi:type="dcterms:W3CDTF">2010-02-25T04:26:06Z</dcterms:created>
  <dcterms:modified xsi:type="dcterms:W3CDTF">2023-04-09T13:49:06Z</dcterms:modified>
</cp:coreProperties>
</file>