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9" r:id="rId1"/>
  </p:sldMasterIdLst>
  <p:notesMasterIdLst>
    <p:notesMasterId r:id="rId31"/>
  </p:notesMasterIdLst>
  <p:handoutMasterIdLst>
    <p:handoutMasterId r:id="rId32"/>
  </p:handoutMasterIdLst>
  <p:sldIdLst>
    <p:sldId id="257" r:id="rId2"/>
    <p:sldId id="285" r:id="rId3"/>
    <p:sldId id="284" r:id="rId4"/>
    <p:sldId id="258" r:id="rId5"/>
    <p:sldId id="259" r:id="rId6"/>
    <p:sldId id="260" r:id="rId7"/>
    <p:sldId id="261" r:id="rId8"/>
    <p:sldId id="385" r:id="rId9"/>
    <p:sldId id="291" r:id="rId10"/>
    <p:sldId id="382" r:id="rId11"/>
    <p:sldId id="265" r:id="rId12"/>
    <p:sldId id="386" r:id="rId13"/>
    <p:sldId id="307" r:id="rId14"/>
    <p:sldId id="305" r:id="rId15"/>
    <p:sldId id="272" r:id="rId16"/>
    <p:sldId id="304" r:id="rId17"/>
    <p:sldId id="271" r:id="rId18"/>
    <p:sldId id="387" r:id="rId19"/>
    <p:sldId id="273" r:id="rId20"/>
    <p:sldId id="282" r:id="rId21"/>
    <p:sldId id="308" r:id="rId22"/>
    <p:sldId id="283" r:id="rId23"/>
    <p:sldId id="275" r:id="rId24"/>
    <p:sldId id="276" r:id="rId25"/>
    <p:sldId id="277" r:id="rId26"/>
    <p:sldId id="278" r:id="rId27"/>
    <p:sldId id="302" r:id="rId28"/>
    <p:sldId id="299" r:id="rId29"/>
    <p:sldId id="303" r:id="rId30"/>
  </p:sldIdLst>
  <p:sldSz cx="9156700" cy="6870700"/>
  <p:notesSz cx="6858000" cy="9144000"/>
  <p:kinsoku lang="ja-JP" invalStChars="、。，．・：；？！゛゜ヽヾゝゞ々ー’”）〕］｝〉》」』】°‰′″℃￠％ぁぃぅぇぉっゃゅょゎァィゥェォッャュョヮヵヶ!%),.:;?]}｡｣､･ｧｨｩｪｫｬｭｮｯｰﾞﾟ" invalEndChars="‘“（〔［｛〈《「『【￥＄$([\{｢￡"/>
  <p:defaultTextStyle>
    <a:defPPr>
      <a:defRPr lang="en-US"/>
    </a:defPPr>
    <a:lvl1pPr algn="l" rtl="0" eaLnBrk="0" fontAlgn="base" hangingPunct="0">
      <a:spcBef>
        <a:spcPct val="0"/>
      </a:spcBef>
      <a:spcAft>
        <a:spcPct val="0"/>
      </a:spcAft>
      <a:defRPr sz="2400" kern="1200">
        <a:solidFill>
          <a:schemeClr val="tx1"/>
        </a:solidFill>
        <a:latin typeface="Times New Roman" pitchFamily="27"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27"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27"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27"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27" charset="0"/>
        <a:ea typeface="+mn-ea"/>
        <a:cs typeface="+mn-cs"/>
      </a:defRPr>
    </a:lvl5pPr>
    <a:lvl6pPr marL="2286000" algn="l" defTabSz="457200" rtl="0" eaLnBrk="1" latinLnBrk="0" hangingPunct="1">
      <a:defRPr sz="2400" kern="1200">
        <a:solidFill>
          <a:schemeClr val="tx1"/>
        </a:solidFill>
        <a:latin typeface="Times New Roman" pitchFamily="27" charset="0"/>
        <a:ea typeface="+mn-ea"/>
        <a:cs typeface="+mn-cs"/>
      </a:defRPr>
    </a:lvl6pPr>
    <a:lvl7pPr marL="2743200" algn="l" defTabSz="457200" rtl="0" eaLnBrk="1" latinLnBrk="0" hangingPunct="1">
      <a:defRPr sz="2400" kern="1200">
        <a:solidFill>
          <a:schemeClr val="tx1"/>
        </a:solidFill>
        <a:latin typeface="Times New Roman" pitchFamily="27" charset="0"/>
        <a:ea typeface="+mn-ea"/>
        <a:cs typeface="+mn-cs"/>
      </a:defRPr>
    </a:lvl7pPr>
    <a:lvl8pPr marL="3200400" algn="l" defTabSz="457200" rtl="0" eaLnBrk="1" latinLnBrk="0" hangingPunct="1">
      <a:defRPr sz="2400" kern="1200">
        <a:solidFill>
          <a:schemeClr val="tx1"/>
        </a:solidFill>
        <a:latin typeface="Times New Roman" pitchFamily="27" charset="0"/>
        <a:ea typeface="+mn-ea"/>
        <a:cs typeface="+mn-cs"/>
      </a:defRPr>
    </a:lvl8pPr>
    <a:lvl9pPr marL="3657600" algn="l" defTabSz="457200" rtl="0" eaLnBrk="1" latinLnBrk="0" hangingPunct="1">
      <a:defRPr sz="2400" kern="1200">
        <a:solidFill>
          <a:schemeClr val="tx1"/>
        </a:solidFill>
        <a:latin typeface="Times New Roman" pitchFamily="27" charset="0"/>
        <a:ea typeface="+mn-ea"/>
        <a:cs typeface="+mn-cs"/>
      </a:defRPr>
    </a:lvl9pPr>
  </p:defaultTextStyle>
  <p:extLst>
    <p:ext uri="{EFAFB233-063F-42B5-8137-9DF3F51BA10A}">
      <p15:sldGuideLst xmlns:p15="http://schemas.microsoft.com/office/powerpoint/2012/main">
        <p15:guide id="1" orient="horz" pos="2164">
          <p15:clr>
            <a:srgbClr val="A4A3A4"/>
          </p15:clr>
        </p15:guide>
        <p15:guide id="2" pos="288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D2E15"/>
    <a:srgbClr val="FB3C1A"/>
    <a:srgbClr val="72736E"/>
    <a:srgbClr val="FC0000"/>
    <a:srgbClr val="00FF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323" autoAdjust="0"/>
    <p:restoredTop sz="99574" autoAdjust="0"/>
  </p:normalViewPr>
  <p:slideViewPr>
    <p:cSldViewPr>
      <p:cViewPr varScale="1">
        <p:scale>
          <a:sx n="111" d="100"/>
          <a:sy n="111" d="100"/>
        </p:scale>
        <p:origin x="224" y="688"/>
      </p:cViewPr>
      <p:guideLst>
        <p:guide orient="horz" pos="2164"/>
        <p:guide pos="288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9772050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Rot="1" noChangeAspect="1" noChangeArrowheads="1" noTextEdit="1"/>
          </p:cNvSpPr>
          <p:nvPr>
            <p:ph type="sldImg" idx="2"/>
          </p:nvPr>
        </p:nvSpPr>
        <p:spPr bwMode="auto">
          <a:xfrm>
            <a:off x="1146175" y="692150"/>
            <a:ext cx="4565650" cy="3422650"/>
          </a:xfrm>
          <a:prstGeom prst="rect">
            <a:avLst/>
          </a:prstGeom>
          <a:noFill/>
          <a:ln w="12700">
            <a:solidFill>
              <a:srgbClr val="000000"/>
            </a:solidFill>
            <a:miter lim="800000"/>
            <a:headEnd/>
            <a:tailEnd/>
          </a:ln>
          <a:effectLst/>
        </p:spPr>
      </p:sp>
      <p:sp>
        <p:nvSpPr>
          <p:cNvPr id="2051" name="Rectangle 3"/>
          <p:cNvSpPr>
            <a:spLocks noGrp="1" noChangeArrowheads="1"/>
          </p:cNvSpPr>
          <p:nvPr>
            <p:ph type="body" sz="quarter" idx="3"/>
          </p:nvPr>
        </p:nvSpPr>
        <p:spPr bwMode="auto">
          <a:xfrm>
            <a:off x="893763" y="4357688"/>
            <a:ext cx="5068887" cy="4133850"/>
          </a:xfrm>
          <a:prstGeom prst="rect">
            <a:avLst/>
          </a:prstGeom>
          <a:noFill/>
          <a:ln w="12700">
            <a:noFill/>
            <a:miter lim="800000"/>
            <a:headEnd/>
            <a:tailEnd/>
          </a:ln>
          <a:effectLst/>
        </p:spPr>
        <p:txBody>
          <a:bodyPr vert="horz" wrap="square" lIns="90487" tIns="44450" rIns="90487" bIns="44450" numCol="1" anchor="t" anchorCtr="0" compatLnSpc="1">
            <a:prstTxWarp prst="textNoShape">
              <a:avLst/>
            </a:prstTxWarp>
          </a:bodyPr>
          <a:lstStyle/>
          <a:p>
            <a:pPr lvl="0"/>
            <a:r>
              <a:rPr lang="en-US"/>
              <a:t>Click to edit Master text styles</a:t>
            </a:r>
          </a:p>
          <a:p>
            <a:pPr lvl="0"/>
            <a:r>
              <a:rPr lang="en-US"/>
              <a:t>Second level</a:t>
            </a:r>
          </a:p>
          <a:p>
            <a:pPr lvl="0"/>
            <a:r>
              <a:rPr lang="en-US"/>
              <a:t>Third level</a:t>
            </a:r>
          </a:p>
          <a:p>
            <a:pPr lvl="0"/>
            <a:r>
              <a:rPr lang="en-US"/>
              <a:t>Fourth level</a:t>
            </a:r>
          </a:p>
          <a:p>
            <a:pPr lvl="0"/>
            <a:r>
              <a:rPr lang="en-US"/>
              <a:t>Fifth level</a:t>
            </a:r>
          </a:p>
        </p:txBody>
      </p:sp>
    </p:spTree>
    <p:extLst>
      <p:ext uri="{BB962C8B-B14F-4D97-AF65-F5344CB8AC3E}">
        <p14:creationId xmlns:p14="http://schemas.microsoft.com/office/powerpoint/2010/main" val="1351512086"/>
      </p:ext>
    </p:extLst>
  </p:cSld>
  <p:clrMap bg1="lt1" tx1="dk1" bg2="lt2" tx2="dk2" accent1="accent1" accent2="accent2" accent3="accent3" accent4="accent4" accent5="accent5" accent6="accent6" hlink="hlink" folHlink="folHlink"/>
  <p:hf hdr="0" ftr="0" dt="0"/>
  <p:notesStyle>
    <a:lvl1pPr algn="l" rtl="0" eaLnBrk="0" fontAlgn="base" hangingPunct="0">
      <a:lnSpc>
        <a:spcPct val="90000"/>
      </a:lnSpc>
      <a:spcBef>
        <a:spcPct val="40000"/>
      </a:spcBef>
      <a:spcAft>
        <a:spcPct val="0"/>
      </a:spcAft>
      <a:defRPr sz="1200" kern="1200">
        <a:solidFill>
          <a:schemeClr val="tx1"/>
        </a:solidFill>
        <a:latin typeface="Arial" pitchFamily="27" charset="0"/>
        <a:ea typeface="+mn-ea"/>
        <a:cs typeface="+mn-cs"/>
      </a:defRPr>
    </a:lvl1pPr>
    <a:lvl2pPr marL="457200" algn="l" rtl="0" eaLnBrk="0" fontAlgn="base" hangingPunct="0">
      <a:lnSpc>
        <a:spcPct val="90000"/>
      </a:lnSpc>
      <a:spcBef>
        <a:spcPct val="40000"/>
      </a:spcBef>
      <a:spcAft>
        <a:spcPct val="0"/>
      </a:spcAft>
      <a:defRPr sz="1200" kern="1200">
        <a:solidFill>
          <a:schemeClr val="tx1"/>
        </a:solidFill>
        <a:latin typeface="Arial" pitchFamily="27" charset="0"/>
        <a:ea typeface="ＭＳ Ｐゴシック" pitchFamily="27" charset="-128"/>
        <a:cs typeface="+mn-cs"/>
      </a:defRPr>
    </a:lvl2pPr>
    <a:lvl3pPr marL="914400" algn="l" rtl="0" eaLnBrk="0" fontAlgn="base" hangingPunct="0">
      <a:lnSpc>
        <a:spcPct val="90000"/>
      </a:lnSpc>
      <a:spcBef>
        <a:spcPct val="40000"/>
      </a:spcBef>
      <a:spcAft>
        <a:spcPct val="0"/>
      </a:spcAft>
      <a:defRPr sz="1200" kern="1200">
        <a:solidFill>
          <a:schemeClr val="tx1"/>
        </a:solidFill>
        <a:latin typeface="Arial" pitchFamily="27" charset="0"/>
        <a:ea typeface="ＭＳ Ｐゴシック" pitchFamily="27" charset="-128"/>
        <a:cs typeface="+mn-cs"/>
      </a:defRPr>
    </a:lvl3pPr>
    <a:lvl4pPr marL="1371600" algn="l" rtl="0" eaLnBrk="0" fontAlgn="base" hangingPunct="0">
      <a:lnSpc>
        <a:spcPct val="90000"/>
      </a:lnSpc>
      <a:spcBef>
        <a:spcPct val="40000"/>
      </a:spcBef>
      <a:spcAft>
        <a:spcPct val="0"/>
      </a:spcAft>
      <a:defRPr sz="1200" kern="1200">
        <a:solidFill>
          <a:schemeClr val="tx1"/>
        </a:solidFill>
        <a:latin typeface="Arial" pitchFamily="27" charset="0"/>
        <a:ea typeface="ＭＳ Ｐゴシック" pitchFamily="27" charset="-128"/>
        <a:cs typeface="+mn-cs"/>
      </a:defRPr>
    </a:lvl4pPr>
    <a:lvl5pPr marL="1828800" algn="l" rtl="0" eaLnBrk="0" fontAlgn="base" hangingPunct="0">
      <a:lnSpc>
        <a:spcPct val="90000"/>
      </a:lnSpc>
      <a:spcBef>
        <a:spcPct val="40000"/>
      </a:spcBef>
      <a:spcAft>
        <a:spcPct val="0"/>
      </a:spcAft>
      <a:defRPr sz="1200" kern="1200">
        <a:solidFill>
          <a:schemeClr val="tx1"/>
        </a:solidFill>
        <a:latin typeface="Arial" pitchFamily="27" charset="0"/>
        <a:ea typeface="ＭＳ Ｐゴシック" pitchFamily="27"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ChangeArrowheads="1" noTextEdit="1"/>
          </p:cNvSpPr>
          <p:nvPr>
            <p:ph type="sldImg"/>
          </p:nvPr>
        </p:nvSpPr>
        <p:spPr>
          <a:xfrm>
            <a:off x="1157288" y="698500"/>
            <a:ext cx="4543425" cy="3409950"/>
          </a:xfrm>
        </p:spPr>
      </p:sp>
      <p:sp>
        <p:nvSpPr>
          <p:cNvPr id="31747" name="Rectangle 3"/>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8" tIns="44450" rIns="90488" bIns="44450">
            <a:prstTxWarp prst="textNoShape">
              <a:avLst/>
            </a:prstTxWarp>
          </a:bodyPr>
          <a:lstStyle/>
          <a:p>
            <a:pPr algn="ctr">
              <a:spcBef>
                <a:spcPct val="30000"/>
              </a:spcBef>
              <a:buFontTx/>
              <a:buChar char="•"/>
            </a:pPr>
            <a:endParaRPr lang="en-US" sz="14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7388" y="2133600"/>
            <a:ext cx="7781925" cy="1473200"/>
          </a:xfrm>
        </p:spPr>
        <p:txBody>
          <a:bodyPr/>
          <a:lstStyle/>
          <a:p>
            <a:r>
              <a:rPr lang="en-US"/>
              <a:t>Click to edit Master title style</a:t>
            </a:r>
          </a:p>
        </p:txBody>
      </p:sp>
      <p:sp>
        <p:nvSpPr>
          <p:cNvPr id="3" name="Subtitle 2"/>
          <p:cNvSpPr>
            <a:spLocks noGrp="1"/>
          </p:cNvSpPr>
          <p:nvPr>
            <p:ph type="subTitle" idx="1"/>
          </p:nvPr>
        </p:nvSpPr>
        <p:spPr>
          <a:xfrm>
            <a:off x="1373188" y="3894138"/>
            <a:ext cx="6410325" cy="17557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Footer Placeholder 3"/>
          <p:cNvSpPr>
            <a:spLocks noGrp="1"/>
          </p:cNvSpPr>
          <p:nvPr>
            <p:ph type="ftr" sz="quarter" idx="10"/>
          </p:nvPr>
        </p:nvSpPr>
        <p:spPr/>
        <p:txBody>
          <a:bodyPr/>
          <a:lstStyle>
            <a:lvl1pPr>
              <a:defRPr/>
            </a:lvl1pPr>
          </a:lstStyle>
          <a:p>
            <a:r>
              <a:rPr lang="en-US"/>
              <a:t>Frames and Coordinate Systems </a:t>
            </a:r>
          </a:p>
        </p:txBody>
      </p:sp>
      <p:sp>
        <p:nvSpPr>
          <p:cNvPr id="5" name="Slide Number Placeholder 4"/>
          <p:cNvSpPr>
            <a:spLocks noGrp="1"/>
          </p:cNvSpPr>
          <p:nvPr>
            <p:ph type="sldNum" sz="quarter" idx="11"/>
          </p:nvPr>
        </p:nvSpPr>
        <p:spPr/>
        <p:txBody>
          <a:bodyPr/>
          <a:lstStyle>
            <a:lvl1pPr>
              <a:defRPr smtClean="0"/>
            </a:lvl1pPr>
          </a:lstStyle>
          <a:p>
            <a:fld id="{1717C7BD-E8C9-B74A-9429-B7106D5E4C30}" type="slidenum">
              <a:rPr lang="en-US"/>
              <a:pPr/>
              <a:t>‹#›</a:t>
            </a:fld>
            <a:endParaRPr lang="en-US" sz="1400" b="0">
              <a:latin typeface="Times New Roman" pitchFamily="27"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r>
              <a:rPr lang="en-US"/>
              <a:t>Frames and Coordinate Systems </a:t>
            </a:r>
          </a:p>
        </p:txBody>
      </p:sp>
      <p:sp>
        <p:nvSpPr>
          <p:cNvPr id="5" name="Slide Number Placeholder 4"/>
          <p:cNvSpPr>
            <a:spLocks noGrp="1"/>
          </p:cNvSpPr>
          <p:nvPr>
            <p:ph type="sldNum" sz="quarter" idx="11"/>
          </p:nvPr>
        </p:nvSpPr>
        <p:spPr/>
        <p:txBody>
          <a:bodyPr/>
          <a:lstStyle>
            <a:lvl1pPr>
              <a:defRPr smtClean="0"/>
            </a:lvl1pPr>
          </a:lstStyle>
          <a:p>
            <a:fld id="{11F17C08-69F4-DC49-9072-E1A811DB17AB}" type="slidenum">
              <a:rPr lang="en-US"/>
              <a:pPr/>
              <a:t>‹#›</a:t>
            </a:fld>
            <a:endParaRPr lang="en-US" sz="1400" b="0">
              <a:latin typeface="Times New Roman" pitchFamily="27"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21450" y="381000"/>
            <a:ext cx="1943100" cy="57213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92150" y="381000"/>
            <a:ext cx="5676900" cy="57213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r>
              <a:rPr lang="en-US"/>
              <a:t>Frames and Coordinate Systems </a:t>
            </a:r>
          </a:p>
        </p:txBody>
      </p:sp>
      <p:sp>
        <p:nvSpPr>
          <p:cNvPr id="5" name="Slide Number Placeholder 4"/>
          <p:cNvSpPr>
            <a:spLocks noGrp="1"/>
          </p:cNvSpPr>
          <p:nvPr>
            <p:ph type="sldNum" sz="quarter" idx="11"/>
          </p:nvPr>
        </p:nvSpPr>
        <p:spPr/>
        <p:txBody>
          <a:bodyPr/>
          <a:lstStyle>
            <a:lvl1pPr>
              <a:defRPr smtClean="0"/>
            </a:lvl1pPr>
          </a:lstStyle>
          <a:p>
            <a:fld id="{91E8F113-0470-1344-950A-A41D0E44C6C0}" type="slidenum">
              <a:rPr lang="en-US"/>
              <a:pPr/>
              <a:t>‹#›</a:t>
            </a:fld>
            <a:endParaRPr lang="en-US" sz="1400" b="0">
              <a:latin typeface="Times New Roman" pitchFamily="27"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2486025" y="381000"/>
            <a:ext cx="5727700" cy="474663"/>
          </a:xfrm>
        </p:spPr>
        <p:txBody>
          <a:bodyPr/>
          <a:lstStyle/>
          <a:p>
            <a:r>
              <a:rPr lang="en-US"/>
              <a:t>Click to edit Master title style</a:t>
            </a:r>
          </a:p>
        </p:txBody>
      </p:sp>
      <p:sp>
        <p:nvSpPr>
          <p:cNvPr id="3" name="Text Placeholder 2"/>
          <p:cNvSpPr>
            <a:spLocks noGrp="1"/>
          </p:cNvSpPr>
          <p:nvPr>
            <p:ph type="body" sz="half" idx="1"/>
          </p:nvPr>
        </p:nvSpPr>
        <p:spPr>
          <a:xfrm>
            <a:off x="692150" y="198755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4654550" y="1987550"/>
            <a:ext cx="3810000" cy="4114800"/>
          </a:xfrm>
        </p:spPr>
        <p:txBody>
          <a:bodyPr/>
          <a:lstStyle/>
          <a:p>
            <a:pPr lvl="0"/>
            <a:endParaRPr lang="en-US" noProof="0" dirty="0"/>
          </a:p>
        </p:txBody>
      </p:sp>
      <p:sp>
        <p:nvSpPr>
          <p:cNvPr id="5" name="Rectangle 7"/>
          <p:cNvSpPr>
            <a:spLocks noGrp="1" noChangeArrowheads="1"/>
          </p:cNvSpPr>
          <p:nvPr>
            <p:ph type="ftr" sz="quarter" idx="10"/>
          </p:nvPr>
        </p:nvSpPr>
        <p:spPr>
          <a:ln/>
        </p:spPr>
        <p:txBody>
          <a:bodyPr/>
          <a:lstStyle>
            <a:lvl1pPr>
              <a:defRPr/>
            </a:lvl1pPr>
          </a:lstStyle>
          <a:p>
            <a:pPr>
              <a:defRPr/>
            </a:pPr>
            <a:r>
              <a:rPr lang="en-US"/>
              <a:t>Frames and Coordinate Systems </a:t>
            </a:r>
            <a:endParaRPr lang="en-US" dirty="0"/>
          </a:p>
        </p:txBody>
      </p:sp>
      <p:sp>
        <p:nvSpPr>
          <p:cNvPr id="6" name="Rectangle 8"/>
          <p:cNvSpPr>
            <a:spLocks noGrp="1" noChangeArrowheads="1"/>
          </p:cNvSpPr>
          <p:nvPr>
            <p:ph type="sldNum" sz="quarter" idx="11"/>
          </p:nvPr>
        </p:nvSpPr>
        <p:spPr>
          <a:ln/>
        </p:spPr>
        <p:txBody>
          <a:bodyPr/>
          <a:lstStyle>
            <a:lvl1pPr>
              <a:defRPr/>
            </a:lvl1pPr>
          </a:lstStyle>
          <a:p>
            <a:pPr>
              <a:defRPr/>
            </a:pPr>
            <a:fld id="{DB6C5727-7EDE-4E0E-ADFD-534E1B3ECA78}" type="slidenum">
              <a:rPr lang="en-US"/>
              <a:pPr>
                <a:defRPr/>
              </a:pPr>
              <a:t>‹#›</a:t>
            </a:fld>
            <a:endParaRPr lang="en-US" sz="1400" b="0" dirty="0">
              <a:latin typeface="Times New Roman" charset="0"/>
            </a:endParaRPr>
          </a:p>
        </p:txBody>
      </p:sp>
    </p:spTree>
    <p:extLst>
      <p:ext uri="{BB962C8B-B14F-4D97-AF65-F5344CB8AC3E}">
        <p14:creationId xmlns:p14="http://schemas.microsoft.com/office/powerpoint/2010/main" val="2568819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r>
              <a:rPr lang="en-US"/>
              <a:t>Frames and Coordinate Systems </a:t>
            </a:r>
          </a:p>
        </p:txBody>
      </p:sp>
      <p:sp>
        <p:nvSpPr>
          <p:cNvPr id="5" name="Slide Number Placeholder 4"/>
          <p:cNvSpPr>
            <a:spLocks noGrp="1"/>
          </p:cNvSpPr>
          <p:nvPr>
            <p:ph type="sldNum" sz="quarter" idx="11"/>
          </p:nvPr>
        </p:nvSpPr>
        <p:spPr/>
        <p:txBody>
          <a:bodyPr/>
          <a:lstStyle>
            <a:lvl1pPr>
              <a:defRPr smtClean="0"/>
            </a:lvl1pPr>
          </a:lstStyle>
          <a:p>
            <a:fld id="{FA4585BD-3576-BF4C-A3F5-F0E88B60600B}" type="slidenum">
              <a:rPr lang="en-US"/>
              <a:pPr/>
              <a:t>‹#›</a:t>
            </a:fld>
            <a:endParaRPr lang="en-US" sz="1400" b="0">
              <a:latin typeface="Times New Roman" pitchFamily="27"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3900" y="4414838"/>
            <a:ext cx="7781925" cy="1365250"/>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3900" y="2911475"/>
            <a:ext cx="7781925" cy="150336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Footer Placeholder 3"/>
          <p:cNvSpPr>
            <a:spLocks noGrp="1"/>
          </p:cNvSpPr>
          <p:nvPr>
            <p:ph type="ftr" sz="quarter" idx="10"/>
          </p:nvPr>
        </p:nvSpPr>
        <p:spPr/>
        <p:txBody>
          <a:bodyPr/>
          <a:lstStyle>
            <a:lvl1pPr>
              <a:defRPr/>
            </a:lvl1pPr>
          </a:lstStyle>
          <a:p>
            <a:r>
              <a:rPr lang="en-US"/>
              <a:t>Frames and Coordinate Systems </a:t>
            </a:r>
          </a:p>
        </p:txBody>
      </p:sp>
      <p:sp>
        <p:nvSpPr>
          <p:cNvPr id="5" name="Slide Number Placeholder 4"/>
          <p:cNvSpPr>
            <a:spLocks noGrp="1"/>
          </p:cNvSpPr>
          <p:nvPr>
            <p:ph type="sldNum" sz="quarter" idx="11"/>
          </p:nvPr>
        </p:nvSpPr>
        <p:spPr/>
        <p:txBody>
          <a:bodyPr/>
          <a:lstStyle>
            <a:lvl1pPr>
              <a:defRPr smtClean="0"/>
            </a:lvl1pPr>
          </a:lstStyle>
          <a:p>
            <a:fld id="{EF75AEFD-243E-D049-8B2B-30AF1F028D37}" type="slidenum">
              <a:rPr lang="en-US"/>
              <a:pPr/>
              <a:t>‹#›</a:t>
            </a:fld>
            <a:endParaRPr lang="en-US" sz="1400" b="0">
              <a:latin typeface="Times New Roman" pitchFamily="27"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92150" y="19875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54550" y="19875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p:txBody>
          <a:bodyPr/>
          <a:lstStyle>
            <a:lvl1pPr>
              <a:defRPr/>
            </a:lvl1pPr>
          </a:lstStyle>
          <a:p>
            <a:r>
              <a:rPr lang="en-US"/>
              <a:t>Frames and Coordinate Systems </a:t>
            </a:r>
          </a:p>
        </p:txBody>
      </p:sp>
      <p:sp>
        <p:nvSpPr>
          <p:cNvPr id="6" name="Slide Number Placeholder 5"/>
          <p:cNvSpPr>
            <a:spLocks noGrp="1"/>
          </p:cNvSpPr>
          <p:nvPr>
            <p:ph type="sldNum" sz="quarter" idx="11"/>
          </p:nvPr>
        </p:nvSpPr>
        <p:spPr/>
        <p:txBody>
          <a:bodyPr/>
          <a:lstStyle>
            <a:lvl1pPr>
              <a:defRPr smtClean="0"/>
            </a:lvl1pPr>
          </a:lstStyle>
          <a:p>
            <a:fld id="{2C8139FA-20DD-3E46-A4AA-6F00CADB08A1}" type="slidenum">
              <a:rPr lang="en-US"/>
              <a:pPr/>
              <a:t>‹#›</a:t>
            </a:fld>
            <a:endParaRPr lang="en-US" sz="1400" b="0">
              <a:latin typeface="Times New Roman" pitchFamily="27"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42300" cy="1146175"/>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8288"/>
            <a:ext cx="4046538"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9638"/>
            <a:ext cx="4046538" cy="39576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51375" y="1538288"/>
            <a:ext cx="4048125"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51375" y="2179638"/>
            <a:ext cx="4048125" cy="39576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p:cNvSpPr>
            <a:spLocks noGrp="1"/>
          </p:cNvSpPr>
          <p:nvPr>
            <p:ph type="ftr" sz="quarter" idx="10"/>
          </p:nvPr>
        </p:nvSpPr>
        <p:spPr/>
        <p:txBody>
          <a:bodyPr/>
          <a:lstStyle>
            <a:lvl1pPr>
              <a:defRPr/>
            </a:lvl1pPr>
          </a:lstStyle>
          <a:p>
            <a:r>
              <a:rPr lang="en-US"/>
              <a:t>Frames and Coordinate Systems </a:t>
            </a:r>
          </a:p>
        </p:txBody>
      </p:sp>
      <p:sp>
        <p:nvSpPr>
          <p:cNvPr id="8" name="Slide Number Placeholder 7"/>
          <p:cNvSpPr>
            <a:spLocks noGrp="1"/>
          </p:cNvSpPr>
          <p:nvPr>
            <p:ph type="sldNum" sz="quarter" idx="11"/>
          </p:nvPr>
        </p:nvSpPr>
        <p:spPr/>
        <p:txBody>
          <a:bodyPr/>
          <a:lstStyle>
            <a:lvl1pPr>
              <a:defRPr smtClean="0"/>
            </a:lvl1pPr>
          </a:lstStyle>
          <a:p>
            <a:fld id="{B4FC0A79-9D94-F044-ACA6-E80DD7F5F557}" type="slidenum">
              <a:rPr lang="en-US"/>
              <a:pPr/>
              <a:t>‹#›</a:t>
            </a:fld>
            <a:endParaRPr lang="en-US" sz="1400" b="0">
              <a:latin typeface="Times New Roman" pitchFamily="27"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lvl1pPr>
              <a:defRPr/>
            </a:lvl1pPr>
          </a:lstStyle>
          <a:p>
            <a:r>
              <a:rPr lang="en-US"/>
              <a:t>Frames and Coordinate Systems </a:t>
            </a:r>
          </a:p>
        </p:txBody>
      </p:sp>
      <p:sp>
        <p:nvSpPr>
          <p:cNvPr id="4" name="Slide Number Placeholder 3"/>
          <p:cNvSpPr>
            <a:spLocks noGrp="1"/>
          </p:cNvSpPr>
          <p:nvPr>
            <p:ph type="sldNum" sz="quarter" idx="11"/>
          </p:nvPr>
        </p:nvSpPr>
        <p:spPr/>
        <p:txBody>
          <a:bodyPr/>
          <a:lstStyle>
            <a:lvl1pPr>
              <a:defRPr smtClean="0"/>
            </a:lvl1pPr>
          </a:lstStyle>
          <a:p>
            <a:fld id="{5B7E14EF-DEFA-5249-B24A-36611C4F9CB3}" type="slidenum">
              <a:rPr lang="en-US"/>
              <a:pPr/>
              <a:t>‹#›</a:t>
            </a:fld>
            <a:endParaRPr lang="en-US" sz="1400" b="0">
              <a:latin typeface="Times New Roman" pitchFamily="27"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US"/>
              <a:t>Frames and Coordinate Systems </a:t>
            </a:r>
          </a:p>
        </p:txBody>
      </p:sp>
      <p:sp>
        <p:nvSpPr>
          <p:cNvPr id="3" name="Slide Number Placeholder 2"/>
          <p:cNvSpPr>
            <a:spLocks noGrp="1"/>
          </p:cNvSpPr>
          <p:nvPr>
            <p:ph type="sldNum" sz="quarter" idx="11"/>
          </p:nvPr>
        </p:nvSpPr>
        <p:spPr/>
        <p:txBody>
          <a:bodyPr/>
          <a:lstStyle>
            <a:lvl1pPr>
              <a:defRPr smtClean="0"/>
            </a:lvl1pPr>
          </a:lstStyle>
          <a:p>
            <a:fld id="{F2317BA8-950A-6549-9028-6FDA38B622AC}" type="slidenum">
              <a:rPr lang="en-US"/>
              <a:pPr/>
              <a:t>‹#›</a:t>
            </a:fld>
            <a:endParaRPr lang="en-US" sz="1400" b="0">
              <a:latin typeface="Times New Roman" pitchFamily="27"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13075" cy="1165225"/>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9813" y="273050"/>
            <a:ext cx="5119687" cy="58642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8275"/>
            <a:ext cx="3013075" cy="469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r>
              <a:rPr lang="en-US"/>
              <a:t>Frames and Coordinate Systems </a:t>
            </a:r>
          </a:p>
        </p:txBody>
      </p:sp>
      <p:sp>
        <p:nvSpPr>
          <p:cNvPr id="6" name="Slide Number Placeholder 5"/>
          <p:cNvSpPr>
            <a:spLocks noGrp="1"/>
          </p:cNvSpPr>
          <p:nvPr>
            <p:ph type="sldNum" sz="quarter" idx="11"/>
          </p:nvPr>
        </p:nvSpPr>
        <p:spPr/>
        <p:txBody>
          <a:bodyPr/>
          <a:lstStyle>
            <a:lvl1pPr>
              <a:defRPr smtClean="0"/>
            </a:lvl1pPr>
          </a:lstStyle>
          <a:p>
            <a:fld id="{73C591B8-981E-A54E-B682-FC653DB188BE}" type="slidenum">
              <a:rPr lang="en-US"/>
              <a:pPr/>
              <a:t>‹#›</a:t>
            </a:fld>
            <a:endParaRPr lang="en-US" sz="1400" b="0">
              <a:latin typeface="Times New Roman" pitchFamily="27"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5463" y="4810125"/>
            <a:ext cx="549275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5463" y="614363"/>
            <a:ext cx="5492750" cy="412273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p>
        </p:txBody>
      </p:sp>
      <p:sp>
        <p:nvSpPr>
          <p:cNvPr id="4" name="Text Placeholder 3"/>
          <p:cNvSpPr>
            <a:spLocks noGrp="1"/>
          </p:cNvSpPr>
          <p:nvPr>
            <p:ph type="body" sz="half" idx="2"/>
          </p:nvPr>
        </p:nvSpPr>
        <p:spPr>
          <a:xfrm>
            <a:off x="1795463" y="5376863"/>
            <a:ext cx="5492750" cy="8064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r>
              <a:rPr lang="en-US"/>
              <a:t>Frames and Coordinate Systems </a:t>
            </a:r>
          </a:p>
        </p:txBody>
      </p:sp>
      <p:sp>
        <p:nvSpPr>
          <p:cNvPr id="6" name="Slide Number Placeholder 5"/>
          <p:cNvSpPr>
            <a:spLocks noGrp="1"/>
          </p:cNvSpPr>
          <p:nvPr>
            <p:ph type="sldNum" sz="quarter" idx="11"/>
          </p:nvPr>
        </p:nvSpPr>
        <p:spPr/>
        <p:txBody>
          <a:bodyPr/>
          <a:lstStyle>
            <a:lvl1pPr>
              <a:defRPr smtClean="0"/>
            </a:lvl1pPr>
          </a:lstStyle>
          <a:p>
            <a:fld id="{4A1B684D-451B-CD4C-A751-667FA4189B18}" type="slidenum">
              <a:rPr lang="en-US"/>
              <a:pPr/>
              <a:t>‹#›</a:t>
            </a:fld>
            <a:endParaRPr lang="en-US" sz="1400" b="0">
              <a:latin typeface="Times New Roman" pitchFamily="27"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2486025" y="381000"/>
            <a:ext cx="5727700" cy="474663"/>
          </a:xfrm>
          <a:prstGeom prst="rect">
            <a:avLst/>
          </a:prstGeom>
          <a:noFill/>
          <a:ln w="12700">
            <a:noFill/>
            <a:miter lim="800000"/>
            <a:headEnd/>
            <a:tailEnd/>
          </a:ln>
          <a:effectLst/>
        </p:spPr>
        <p:txBody>
          <a:bodyPr vert="horz" wrap="none" lIns="63500" tIns="25400" rIns="63500" bIns="25400" numCol="1" anchor="t" anchorCtr="0" compatLnSpc="1">
            <a:prstTxWarp prst="textNoShape">
              <a:avLst/>
            </a:prstTxWarp>
            <a:spAutoFit/>
          </a:bodyPr>
          <a:lstStyle/>
          <a:p>
            <a:pPr lvl="0"/>
            <a:r>
              <a:rPr lang="en-US"/>
              <a:t>Click to edit Master title style</a:t>
            </a:r>
          </a:p>
        </p:txBody>
      </p:sp>
      <p:sp>
        <p:nvSpPr>
          <p:cNvPr id="10243" name="Line 3"/>
          <p:cNvSpPr>
            <a:spLocks noChangeShapeType="1"/>
          </p:cNvSpPr>
          <p:nvPr/>
        </p:nvSpPr>
        <p:spPr bwMode="auto">
          <a:xfrm>
            <a:off x="2057400" y="920750"/>
            <a:ext cx="6584950" cy="0"/>
          </a:xfrm>
          <a:prstGeom prst="line">
            <a:avLst/>
          </a:prstGeom>
          <a:noFill/>
          <a:ln w="19050" cap="flat" cmpd="sng" algn="ctr">
            <a:solidFill>
              <a:srgbClr val="063DE8"/>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0244" name="Rectangle 4"/>
          <p:cNvSpPr>
            <a:spLocks noChangeArrowheads="1"/>
          </p:cNvSpPr>
          <p:nvPr/>
        </p:nvSpPr>
        <p:spPr bwMode="auto">
          <a:xfrm>
            <a:off x="2076450" y="971550"/>
            <a:ext cx="3876675" cy="242888"/>
          </a:xfrm>
          <a:prstGeom prst="rect">
            <a:avLst/>
          </a:prstGeom>
          <a:noFill/>
          <a:ln w="12700">
            <a:noFill/>
            <a:miter lim="800000"/>
            <a:headEnd/>
            <a:tailEnd/>
          </a:ln>
          <a:effectLst/>
        </p:spPr>
        <p:txBody>
          <a:bodyPr wrap="none" lIns="63500" tIns="25400" rIns="63500" bIns="25400">
            <a:prstTxWarp prst="textNoShape">
              <a:avLst/>
            </a:prstTxWarp>
            <a:spAutoFit/>
          </a:bodyPr>
          <a:lstStyle/>
          <a:p>
            <a:pPr>
              <a:lnSpc>
                <a:spcPct val="90000"/>
              </a:lnSpc>
            </a:pPr>
            <a:r>
              <a:rPr lang="en-US" sz="1400" b="1">
                <a:latin typeface="Arial" pitchFamily="27" charset="0"/>
              </a:rPr>
              <a:t>Navigation and Ancillary Information Facility</a:t>
            </a:r>
          </a:p>
        </p:txBody>
      </p:sp>
      <p:sp>
        <p:nvSpPr>
          <p:cNvPr id="10245" name="Rectangle 5"/>
          <p:cNvSpPr>
            <a:spLocks noGrp="1" noChangeArrowheads="1"/>
          </p:cNvSpPr>
          <p:nvPr>
            <p:ph type="body" idx="1"/>
          </p:nvPr>
        </p:nvSpPr>
        <p:spPr bwMode="auto">
          <a:xfrm>
            <a:off x="692150" y="1987550"/>
            <a:ext cx="7772400" cy="41148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46" name="Rectangle 6"/>
          <p:cNvSpPr>
            <a:spLocks noChangeArrowheads="1"/>
          </p:cNvSpPr>
          <p:nvPr/>
        </p:nvSpPr>
        <p:spPr bwMode="auto">
          <a:xfrm>
            <a:off x="-12700" y="6530975"/>
            <a:ext cx="209550" cy="339725"/>
          </a:xfrm>
          <a:prstGeom prst="rect">
            <a:avLst/>
          </a:prstGeom>
          <a:noFill/>
          <a:ln w="12700">
            <a:noFill/>
            <a:miter lim="800000"/>
            <a:headEnd/>
            <a:tailEnd/>
          </a:ln>
          <a:effectLst/>
        </p:spPr>
        <p:txBody>
          <a:bodyPr wrap="none" anchor="ctr">
            <a:prstTxWarp prst="textNoShape">
              <a:avLst/>
            </a:prstTxWarp>
          </a:bodyPr>
          <a:lstStyle/>
          <a:p>
            <a:endParaRPr lang="en-US"/>
          </a:p>
        </p:txBody>
      </p:sp>
      <p:sp>
        <p:nvSpPr>
          <p:cNvPr id="10247" name="Rectangle 7"/>
          <p:cNvSpPr>
            <a:spLocks noGrp="1" noChangeArrowheads="1"/>
          </p:cNvSpPr>
          <p:nvPr>
            <p:ph type="ftr" sz="quarter" idx="3"/>
          </p:nvPr>
        </p:nvSpPr>
        <p:spPr bwMode="auto">
          <a:xfrm>
            <a:off x="0" y="6629400"/>
            <a:ext cx="2895600" cy="2413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a:defRPr sz="1000" b="1">
                <a:latin typeface="+mn-lt"/>
              </a:defRPr>
            </a:lvl1pPr>
          </a:lstStyle>
          <a:p>
            <a:r>
              <a:rPr lang="en-US"/>
              <a:t>Frames and Coordinate Systems </a:t>
            </a:r>
          </a:p>
        </p:txBody>
      </p:sp>
      <p:sp>
        <p:nvSpPr>
          <p:cNvPr id="10248" name="Rectangle 8"/>
          <p:cNvSpPr>
            <a:spLocks noGrp="1" noChangeArrowheads="1"/>
          </p:cNvSpPr>
          <p:nvPr>
            <p:ph type="sldNum" sz="quarter" idx="4"/>
          </p:nvPr>
        </p:nvSpPr>
        <p:spPr bwMode="auto">
          <a:xfrm>
            <a:off x="7251700" y="6629400"/>
            <a:ext cx="1905000" cy="2413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algn="r">
              <a:defRPr sz="1200" b="1">
                <a:latin typeface="+mn-lt"/>
              </a:defRPr>
            </a:lvl1pPr>
          </a:lstStyle>
          <a:p>
            <a:fld id="{7BF09DA1-256C-284D-AD21-DD8876554875}" type="slidenum">
              <a:rPr lang="en-US"/>
              <a:pPr/>
              <a:t>‹#›</a:t>
            </a:fld>
            <a:endParaRPr lang="en-US" sz="1400"/>
          </a:p>
        </p:txBody>
      </p:sp>
      <p:grpSp>
        <p:nvGrpSpPr>
          <p:cNvPr id="10249" name="Group 9"/>
          <p:cNvGrpSpPr>
            <a:grpSpLocks/>
          </p:cNvGrpSpPr>
          <p:nvPr/>
        </p:nvGrpSpPr>
        <p:grpSpPr bwMode="auto">
          <a:xfrm>
            <a:off x="177800" y="182563"/>
            <a:ext cx="1824038" cy="896937"/>
            <a:chOff x="112" y="115"/>
            <a:chExt cx="1149" cy="565"/>
          </a:xfrm>
        </p:grpSpPr>
        <p:sp>
          <p:nvSpPr>
            <p:cNvPr id="10250" name="Arc 10"/>
            <p:cNvSpPr>
              <a:spLocks/>
            </p:cNvSpPr>
            <p:nvPr/>
          </p:nvSpPr>
          <p:spPr bwMode="auto">
            <a:xfrm flipH="1">
              <a:off x="635" y="206"/>
              <a:ext cx="79" cy="71"/>
            </a:xfrm>
            <a:custGeom>
              <a:avLst/>
              <a:gdLst>
                <a:gd name="G0" fmla="+- 21600 0 0"/>
                <a:gd name="G1" fmla="+- 21600 0 0"/>
                <a:gd name="G2" fmla="+- 21600 0 0"/>
                <a:gd name="T0" fmla="*/ 9369 w 43200"/>
                <a:gd name="T1" fmla="*/ 39403 h 39403"/>
                <a:gd name="T2" fmla="*/ 34560 w 43200"/>
                <a:gd name="T3" fmla="*/ 38880 h 39403"/>
                <a:gd name="T4" fmla="*/ 21600 w 43200"/>
                <a:gd name="T5" fmla="*/ 21600 h 39403"/>
              </a:gdLst>
              <a:ahLst/>
              <a:cxnLst>
                <a:cxn ang="0">
                  <a:pos x="T0" y="T1"/>
                </a:cxn>
                <a:cxn ang="0">
                  <a:pos x="T2" y="T3"/>
                </a:cxn>
                <a:cxn ang="0">
                  <a:pos x="T4" y="T5"/>
                </a:cxn>
              </a:cxnLst>
              <a:rect l="0" t="0" r="r" b="b"/>
              <a:pathLst>
                <a:path w="43200" h="39403" fill="none"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path>
                <a:path w="43200" h="39403" stroke="0"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lnTo>
                    <a:pt x="21600" y="21600"/>
                  </a:lnTo>
                  <a:close/>
                </a:path>
              </a:pathLst>
            </a:custGeom>
            <a:noFill/>
            <a:ln w="9525">
              <a:solidFill>
                <a:schemeClr val="tx1"/>
              </a:solidFill>
              <a:round/>
              <a:headEnd/>
              <a:tailEnd/>
            </a:ln>
            <a:effectLst/>
          </p:spPr>
          <p:txBody>
            <a:bodyPr wrap="none" anchor="ctr">
              <a:prstTxWarp prst="textNoShape">
                <a:avLst/>
              </a:prstTxWarp>
            </a:bodyPr>
            <a:lstStyle/>
            <a:p>
              <a:endParaRPr lang="en-US"/>
            </a:p>
          </p:txBody>
        </p:sp>
        <p:sp>
          <p:nvSpPr>
            <p:cNvPr id="10251" name="Oval 11"/>
            <p:cNvSpPr>
              <a:spLocks noChangeArrowheads="1"/>
            </p:cNvSpPr>
            <p:nvPr/>
          </p:nvSpPr>
          <p:spPr bwMode="auto">
            <a:xfrm>
              <a:off x="112" y="292"/>
              <a:ext cx="1149" cy="388"/>
            </a:xfrm>
            <a:prstGeom prst="ellipse">
              <a:avLst/>
            </a:prstGeom>
            <a:noFill/>
            <a:ln w="12700">
              <a:solidFill>
                <a:srgbClr val="0000CC"/>
              </a:solidFill>
              <a:round/>
              <a:headEnd/>
              <a:tailEnd/>
            </a:ln>
            <a:effectLst/>
          </p:spPr>
          <p:txBody>
            <a:bodyPr wrap="none" anchor="ctr">
              <a:prstTxWarp prst="textNoShape">
                <a:avLst/>
              </a:prstTxWarp>
            </a:bodyPr>
            <a:lstStyle/>
            <a:p>
              <a:endParaRPr lang="en-US"/>
            </a:p>
          </p:txBody>
        </p:sp>
        <p:sp>
          <p:nvSpPr>
            <p:cNvPr id="10252" name="Line 12"/>
            <p:cNvSpPr>
              <a:spLocks noChangeShapeType="1"/>
            </p:cNvSpPr>
            <p:nvPr/>
          </p:nvSpPr>
          <p:spPr bwMode="auto">
            <a:xfrm>
              <a:off x="575" y="353"/>
              <a:ext cx="196"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10253" name="Line 13"/>
            <p:cNvSpPr>
              <a:spLocks noChangeShapeType="1"/>
            </p:cNvSpPr>
            <p:nvPr/>
          </p:nvSpPr>
          <p:spPr bwMode="auto">
            <a:xfrm rot="-5400000">
              <a:off x="644" y="352"/>
              <a:ext cx="5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10254" name="Oval 14"/>
            <p:cNvSpPr>
              <a:spLocks noChangeArrowheads="1"/>
            </p:cNvSpPr>
            <p:nvPr/>
          </p:nvSpPr>
          <p:spPr bwMode="auto">
            <a:xfrm>
              <a:off x="331" y="403"/>
              <a:ext cx="462" cy="156"/>
            </a:xfrm>
            <a:prstGeom prst="ellipse">
              <a:avLst/>
            </a:prstGeom>
            <a:noFill/>
            <a:ln w="12700">
              <a:solidFill>
                <a:srgbClr val="0000CC"/>
              </a:solidFill>
              <a:round/>
              <a:headEnd/>
              <a:tailEnd/>
            </a:ln>
            <a:effectLst/>
          </p:spPr>
          <p:txBody>
            <a:bodyPr wrap="none" anchor="ctr">
              <a:prstTxWarp prst="textNoShape">
                <a:avLst/>
              </a:prstTxWarp>
            </a:bodyPr>
            <a:lstStyle/>
            <a:p>
              <a:endParaRPr lang="en-US"/>
            </a:p>
          </p:txBody>
        </p:sp>
        <p:sp>
          <p:nvSpPr>
            <p:cNvPr id="10255" name="Arc 15"/>
            <p:cNvSpPr>
              <a:spLocks/>
            </p:cNvSpPr>
            <p:nvPr/>
          </p:nvSpPr>
          <p:spPr bwMode="auto">
            <a:xfrm flipV="1">
              <a:off x="552" y="334"/>
              <a:ext cx="696" cy="225"/>
            </a:xfrm>
            <a:custGeom>
              <a:avLst/>
              <a:gdLst>
                <a:gd name="G0" fmla="+- 0 0 0"/>
                <a:gd name="G1" fmla="+- 21600 0 0"/>
                <a:gd name="G2" fmla="+- 21600 0 0"/>
                <a:gd name="T0" fmla="*/ 0 w 21600"/>
                <a:gd name="T1" fmla="*/ 0 h 29731"/>
                <a:gd name="T2" fmla="*/ 20011 w 21600"/>
                <a:gd name="T3" fmla="*/ 29731 h 29731"/>
                <a:gd name="T4" fmla="*/ 0 w 21600"/>
                <a:gd name="T5" fmla="*/ 21600 h 29731"/>
              </a:gdLst>
              <a:ahLst/>
              <a:cxnLst>
                <a:cxn ang="0">
                  <a:pos x="T0" y="T1"/>
                </a:cxn>
                <a:cxn ang="0">
                  <a:pos x="T2" y="T3"/>
                </a:cxn>
                <a:cxn ang="0">
                  <a:pos x="T4" y="T5"/>
                </a:cxn>
              </a:cxnLst>
              <a:rect l="0" t="0" r="r" b="b"/>
              <a:pathLst>
                <a:path w="21600" h="29731" fill="none" extrusionOk="0">
                  <a:moveTo>
                    <a:pt x="-1" y="0"/>
                  </a:moveTo>
                  <a:cubicBezTo>
                    <a:pt x="11929" y="0"/>
                    <a:pt x="21600" y="9670"/>
                    <a:pt x="21600" y="21600"/>
                  </a:cubicBezTo>
                  <a:cubicBezTo>
                    <a:pt x="21600" y="24387"/>
                    <a:pt x="21060" y="27148"/>
                    <a:pt x="20011" y="29731"/>
                  </a:cubicBezTo>
                </a:path>
                <a:path w="21600" h="29731" stroke="0" extrusionOk="0">
                  <a:moveTo>
                    <a:pt x="-1" y="0"/>
                  </a:moveTo>
                  <a:cubicBezTo>
                    <a:pt x="11929" y="0"/>
                    <a:pt x="21600" y="9670"/>
                    <a:pt x="21600" y="21600"/>
                  </a:cubicBezTo>
                  <a:cubicBezTo>
                    <a:pt x="21600" y="24387"/>
                    <a:pt x="21060" y="27148"/>
                    <a:pt x="20011" y="29731"/>
                  </a:cubicBezTo>
                  <a:lnTo>
                    <a:pt x="0" y="21600"/>
                  </a:lnTo>
                  <a:close/>
                </a:path>
              </a:pathLst>
            </a:custGeom>
            <a:noFill/>
            <a:ln w="12700">
              <a:solidFill>
                <a:schemeClr val="tx1"/>
              </a:solidFill>
              <a:round/>
              <a:headEnd/>
              <a:tailEnd/>
            </a:ln>
            <a:effectLst/>
          </p:spPr>
          <p:txBody>
            <a:bodyPr wrap="none" anchor="ctr">
              <a:prstTxWarp prst="textNoShape">
                <a:avLst/>
              </a:prstTxWarp>
            </a:bodyPr>
            <a:lstStyle/>
            <a:p>
              <a:endParaRPr lang="en-US"/>
            </a:p>
          </p:txBody>
        </p:sp>
        <p:sp>
          <p:nvSpPr>
            <p:cNvPr id="10256" name="Oval 16"/>
            <p:cNvSpPr>
              <a:spLocks noChangeArrowheads="1"/>
            </p:cNvSpPr>
            <p:nvPr/>
          </p:nvSpPr>
          <p:spPr bwMode="auto">
            <a:xfrm>
              <a:off x="563" y="536"/>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endParaRPr lang="en-US"/>
            </a:p>
          </p:txBody>
        </p:sp>
        <p:sp>
          <p:nvSpPr>
            <p:cNvPr id="10257" name="Oval 17"/>
            <p:cNvSpPr>
              <a:spLocks noChangeArrowheads="1"/>
            </p:cNvSpPr>
            <p:nvPr/>
          </p:nvSpPr>
          <p:spPr bwMode="auto">
            <a:xfrm>
              <a:off x="1146" y="358"/>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endParaRPr lang="en-US"/>
            </a:p>
          </p:txBody>
        </p:sp>
        <p:sp>
          <p:nvSpPr>
            <p:cNvPr id="10258" name="Line 18"/>
            <p:cNvSpPr>
              <a:spLocks noChangeShapeType="1"/>
            </p:cNvSpPr>
            <p:nvPr/>
          </p:nvSpPr>
          <p:spPr bwMode="auto">
            <a:xfrm flipV="1">
              <a:off x="675" y="152"/>
              <a:ext cx="0" cy="43"/>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10259" name="Freeform 19"/>
            <p:cNvSpPr>
              <a:spLocks/>
            </p:cNvSpPr>
            <p:nvPr/>
          </p:nvSpPr>
          <p:spPr bwMode="auto">
            <a:xfrm>
              <a:off x="560" y="234"/>
              <a:ext cx="233" cy="251"/>
            </a:xfrm>
            <a:custGeom>
              <a:avLst/>
              <a:gdLst/>
              <a:ahLst/>
              <a:cxnLst>
                <a:cxn ang="0">
                  <a:pos x="134" y="0"/>
                </a:cxn>
                <a:cxn ang="0">
                  <a:pos x="95" y="0"/>
                </a:cxn>
                <a:cxn ang="0">
                  <a:pos x="0" y="246"/>
                </a:cxn>
                <a:cxn ang="0">
                  <a:pos x="114" y="35"/>
                </a:cxn>
                <a:cxn ang="0">
                  <a:pos x="233" y="251"/>
                </a:cxn>
                <a:cxn ang="0">
                  <a:pos x="134" y="0"/>
                </a:cxn>
              </a:cxnLst>
              <a:rect l="0" t="0" r="r" b="b"/>
              <a:pathLst>
                <a:path w="233" h="251">
                  <a:moveTo>
                    <a:pt x="134" y="0"/>
                  </a:moveTo>
                  <a:lnTo>
                    <a:pt x="95" y="0"/>
                  </a:lnTo>
                  <a:lnTo>
                    <a:pt x="0" y="246"/>
                  </a:lnTo>
                  <a:lnTo>
                    <a:pt x="114" y="35"/>
                  </a:lnTo>
                  <a:lnTo>
                    <a:pt x="233" y="251"/>
                  </a:lnTo>
                  <a:lnTo>
                    <a:pt x="134" y="0"/>
                  </a:lnTo>
                  <a:close/>
                </a:path>
              </a:pathLst>
            </a:custGeom>
            <a:solidFill>
              <a:srgbClr val="E30101"/>
            </a:solidFill>
            <a:ln w="9525"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10260" name="Line 20"/>
            <p:cNvSpPr>
              <a:spLocks noChangeShapeType="1"/>
            </p:cNvSpPr>
            <p:nvPr/>
          </p:nvSpPr>
          <p:spPr bwMode="auto">
            <a:xfrm flipV="1">
              <a:off x="675" y="192"/>
              <a:ext cx="0" cy="79"/>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10261" name="Text Box 21"/>
            <p:cNvSpPr txBox="1">
              <a:spLocks noChangeArrowheads="1"/>
            </p:cNvSpPr>
            <p:nvPr/>
          </p:nvSpPr>
          <p:spPr bwMode="auto">
            <a:xfrm>
              <a:off x="247" y="115"/>
              <a:ext cx="370" cy="480"/>
            </a:xfrm>
            <a:prstGeom prst="rect">
              <a:avLst/>
            </a:prstGeom>
            <a:noFill/>
            <a:ln w="9525">
              <a:noFill/>
              <a:miter lim="800000"/>
              <a:headEnd/>
              <a:tailEnd/>
            </a:ln>
            <a:effectLst/>
          </p:spPr>
          <p:txBody>
            <a:bodyPr wrap="none">
              <a:prstTxWarp prst="textNoShape">
                <a:avLst/>
              </a:prstTxWarp>
              <a:spAutoFit/>
            </a:bodyPr>
            <a:lstStyle/>
            <a:p>
              <a:r>
                <a:rPr lang="en-US" sz="4400">
                  <a:solidFill>
                    <a:srgbClr val="E30101"/>
                  </a:solidFill>
                  <a:latin typeface="Arial" pitchFamily="27" charset="0"/>
                </a:rPr>
                <a:t>N</a:t>
              </a:r>
              <a:endParaRPr lang="en-US" sz="4400">
                <a:latin typeface="Arial" pitchFamily="27" charset="0"/>
              </a:endParaRPr>
            </a:p>
          </p:txBody>
        </p:sp>
        <p:sp>
          <p:nvSpPr>
            <p:cNvPr id="10262" name="Text Box 22"/>
            <p:cNvSpPr txBox="1">
              <a:spLocks noChangeArrowheads="1"/>
            </p:cNvSpPr>
            <p:nvPr/>
          </p:nvSpPr>
          <p:spPr bwMode="auto">
            <a:xfrm>
              <a:off x="739" y="115"/>
              <a:ext cx="429" cy="480"/>
            </a:xfrm>
            <a:prstGeom prst="rect">
              <a:avLst/>
            </a:prstGeom>
            <a:noFill/>
            <a:ln w="9525">
              <a:noFill/>
              <a:miter lim="800000"/>
              <a:headEnd/>
              <a:tailEnd/>
            </a:ln>
            <a:effectLst/>
          </p:spPr>
          <p:txBody>
            <a:bodyPr wrap="none">
              <a:prstTxWarp prst="textNoShape">
                <a:avLst/>
              </a:prstTxWarp>
              <a:spAutoFit/>
            </a:bodyPr>
            <a:lstStyle/>
            <a:p>
              <a:r>
                <a:rPr lang="en-US" sz="4400">
                  <a:solidFill>
                    <a:srgbClr val="E30101"/>
                  </a:solidFill>
                  <a:latin typeface="Arial" pitchFamily="27" charset="0"/>
                </a:rPr>
                <a:t>IF</a:t>
              </a:r>
              <a:endParaRPr lang="en-US" sz="4400">
                <a:latin typeface="Arial" pitchFamily="27" charset="0"/>
              </a:endParaRPr>
            </a:p>
          </p:txBody>
        </p:sp>
      </p:gr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hf hdr="0" dt="0"/>
  <p:txStyles>
    <p:titleStyle>
      <a:lvl1pPr algn="ctr" rtl="0" eaLnBrk="1" fontAlgn="base" hangingPunct="1">
        <a:lnSpc>
          <a:spcPct val="87000"/>
        </a:lnSpc>
        <a:spcBef>
          <a:spcPct val="0"/>
        </a:spcBef>
        <a:spcAft>
          <a:spcPct val="0"/>
        </a:spcAft>
        <a:defRPr sz="3200" b="1">
          <a:solidFill>
            <a:schemeClr val="tx2"/>
          </a:solidFill>
          <a:latin typeface="+mj-lt"/>
          <a:ea typeface="+mj-ea"/>
          <a:cs typeface="+mj-cs"/>
        </a:defRPr>
      </a:lvl1pPr>
      <a:lvl2pPr algn="ctr" rtl="0" eaLnBrk="1" fontAlgn="base" hangingPunct="1">
        <a:lnSpc>
          <a:spcPct val="87000"/>
        </a:lnSpc>
        <a:spcBef>
          <a:spcPct val="0"/>
        </a:spcBef>
        <a:spcAft>
          <a:spcPct val="0"/>
        </a:spcAft>
        <a:defRPr sz="3200" b="1">
          <a:solidFill>
            <a:schemeClr val="tx2"/>
          </a:solidFill>
          <a:latin typeface="Arial" pitchFamily="27" charset="0"/>
        </a:defRPr>
      </a:lvl2pPr>
      <a:lvl3pPr algn="ctr" rtl="0" eaLnBrk="1" fontAlgn="base" hangingPunct="1">
        <a:lnSpc>
          <a:spcPct val="87000"/>
        </a:lnSpc>
        <a:spcBef>
          <a:spcPct val="0"/>
        </a:spcBef>
        <a:spcAft>
          <a:spcPct val="0"/>
        </a:spcAft>
        <a:defRPr sz="3200" b="1">
          <a:solidFill>
            <a:schemeClr val="tx2"/>
          </a:solidFill>
          <a:latin typeface="Arial" pitchFamily="27" charset="0"/>
        </a:defRPr>
      </a:lvl3pPr>
      <a:lvl4pPr algn="ctr" rtl="0" eaLnBrk="1" fontAlgn="base" hangingPunct="1">
        <a:lnSpc>
          <a:spcPct val="87000"/>
        </a:lnSpc>
        <a:spcBef>
          <a:spcPct val="0"/>
        </a:spcBef>
        <a:spcAft>
          <a:spcPct val="0"/>
        </a:spcAft>
        <a:defRPr sz="3200" b="1">
          <a:solidFill>
            <a:schemeClr val="tx2"/>
          </a:solidFill>
          <a:latin typeface="Arial" pitchFamily="27" charset="0"/>
        </a:defRPr>
      </a:lvl4pPr>
      <a:lvl5pPr algn="ctr" rtl="0" eaLnBrk="1" fontAlgn="base" hangingPunct="1">
        <a:lnSpc>
          <a:spcPct val="87000"/>
        </a:lnSpc>
        <a:spcBef>
          <a:spcPct val="0"/>
        </a:spcBef>
        <a:spcAft>
          <a:spcPct val="0"/>
        </a:spcAft>
        <a:defRPr sz="3200" b="1">
          <a:solidFill>
            <a:schemeClr val="tx2"/>
          </a:solidFill>
          <a:latin typeface="Arial" pitchFamily="27" charset="0"/>
        </a:defRPr>
      </a:lvl5pPr>
      <a:lvl6pPr marL="457200" algn="ctr" rtl="0" eaLnBrk="1" fontAlgn="base" hangingPunct="1">
        <a:lnSpc>
          <a:spcPct val="87000"/>
        </a:lnSpc>
        <a:spcBef>
          <a:spcPct val="0"/>
        </a:spcBef>
        <a:spcAft>
          <a:spcPct val="0"/>
        </a:spcAft>
        <a:defRPr sz="3200" b="1">
          <a:solidFill>
            <a:schemeClr val="tx2"/>
          </a:solidFill>
          <a:latin typeface="Arial" pitchFamily="27" charset="0"/>
        </a:defRPr>
      </a:lvl6pPr>
      <a:lvl7pPr marL="914400" algn="ctr" rtl="0" eaLnBrk="1" fontAlgn="base" hangingPunct="1">
        <a:lnSpc>
          <a:spcPct val="87000"/>
        </a:lnSpc>
        <a:spcBef>
          <a:spcPct val="0"/>
        </a:spcBef>
        <a:spcAft>
          <a:spcPct val="0"/>
        </a:spcAft>
        <a:defRPr sz="3200" b="1">
          <a:solidFill>
            <a:schemeClr val="tx2"/>
          </a:solidFill>
          <a:latin typeface="Arial" pitchFamily="27" charset="0"/>
        </a:defRPr>
      </a:lvl7pPr>
      <a:lvl8pPr marL="1371600" algn="ctr" rtl="0" eaLnBrk="1" fontAlgn="base" hangingPunct="1">
        <a:lnSpc>
          <a:spcPct val="87000"/>
        </a:lnSpc>
        <a:spcBef>
          <a:spcPct val="0"/>
        </a:spcBef>
        <a:spcAft>
          <a:spcPct val="0"/>
        </a:spcAft>
        <a:defRPr sz="3200" b="1">
          <a:solidFill>
            <a:schemeClr val="tx2"/>
          </a:solidFill>
          <a:latin typeface="Arial" pitchFamily="27" charset="0"/>
        </a:defRPr>
      </a:lvl8pPr>
      <a:lvl9pPr marL="1828800" algn="ctr" rtl="0" eaLnBrk="1" fontAlgn="base" hangingPunct="1">
        <a:lnSpc>
          <a:spcPct val="87000"/>
        </a:lnSpc>
        <a:spcBef>
          <a:spcPct val="0"/>
        </a:spcBef>
        <a:spcAft>
          <a:spcPct val="0"/>
        </a:spcAft>
        <a:defRPr sz="3200" b="1">
          <a:solidFill>
            <a:schemeClr val="tx2"/>
          </a:solidFill>
          <a:latin typeface="Arial" pitchFamily="27" charset="0"/>
        </a:defRPr>
      </a:lvl9pPr>
    </p:titleStyle>
    <p:bodyStyle>
      <a:lvl1pPr marL="285750" indent="-285750" algn="l" rtl="0" eaLnBrk="1" fontAlgn="base" hangingPunct="1">
        <a:lnSpc>
          <a:spcPct val="90000"/>
        </a:lnSpc>
        <a:spcBef>
          <a:spcPct val="30000"/>
        </a:spcBef>
        <a:spcAft>
          <a:spcPct val="0"/>
        </a:spcAft>
        <a:buSzPct val="100000"/>
        <a:buChar char="•"/>
        <a:defRPr sz="2400" b="1">
          <a:solidFill>
            <a:schemeClr val="tx1"/>
          </a:solidFill>
          <a:latin typeface="+mn-lt"/>
          <a:ea typeface="+mn-ea"/>
          <a:cs typeface="+mn-cs"/>
        </a:defRPr>
      </a:lvl1pPr>
      <a:lvl2pPr marL="685800" indent="-228600" algn="l" rtl="0" eaLnBrk="1" fontAlgn="base" hangingPunct="1">
        <a:lnSpc>
          <a:spcPct val="90000"/>
        </a:lnSpc>
        <a:spcBef>
          <a:spcPct val="30000"/>
        </a:spcBef>
        <a:spcAft>
          <a:spcPct val="0"/>
        </a:spcAft>
        <a:buSzPct val="100000"/>
        <a:buChar char="–"/>
        <a:defRPr b="1">
          <a:solidFill>
            <a:schemeClr val="tx1"/>
          </a:solidFill>
          <a:latin typeface="+mn-lt"/>
          <a:ea typeface="ＭＳ Ｐゴシック" pitchFamily="27" charset="-128"/>
        </a:defRPr>
      </a:lvl2pPr>
      <a:lvl3pPr marL="1143000" indent="-228600" algn="l" rtl="0" eaLnBrk="1" fontAlgn="base" hangingPunct="1">
        <a:lnSpc>
          <a:spcPct val="90000"/>
        </a:lnSpc>
        <a:spcBef>
          <a:spcPct val="30000"/>
        </a:spcBef>
        <a:spcAft>
          <a:spcPct val="0"/>
        </a:spcAft>
        <a:buSzPct val="100000"/>
        <a:buChar char="»"/>
        <a:defRPr b="1">
          <a:solidFill>
            <a:schemeClr val="tx1"/>
          </a:solidFill>
          <a:latin typeface="+mn-lt"/>
          <a:ea typeface="ＭＳ Ｐゴシック" pitchFamily="27" charset="-128"/>
        </a:defRPr>
      </a:lvl3pPr>
      <a:lvl4pPr marL="1543050" indent="-171450" algn="l" rtl="0" eaLnBrk="1" fontAlgn="base" hangingPunct="1">
        <a:lnSpc>
          <a:spcPct val="90000"/>
        </a:lnSpc>
        <a:spcBef>
          <a:spcPct val="30000"/>
        </a:spcBef>
        <a:spcAft>
          <a:spcPct val="0"/>
        </a:spcAft>
        <a:buSzPct val="100000"/>
        <a:buChar char="•"/>
        <a:defRPr sz="1400" b="1">
          <a:solidFill>
            <a:schemeClr val="tx1"/>
          </a:solidFill>
          <a:latin typeface="+mn-lt"/>
          <a:ea typeface="ＭＳ Ｐゴシック" pitchFamily="27" charset="-128"/>
        </a:defRPr>
      </a:lvl4pPr>
      <a:lvl5pPr marL="2000250" indent="-171450" algn="l" rtl="0" eaLnBrk="1" fontAlgn="base" hangingPunct="1">
        <a:lnSpc>
          <a:spcPct val="90000"/>
        </a:lnSpc>
        <a:spcBef>
          <a:spcPct val="30000"/>
        </a:spcBef>
        <a:spcAft>
          <a:spcPct val="0"/>
        </a:spcAft>
        <a:buSzPct val="100000"/>
        <a:buChar char="–"/>
        <a:defRPr sz="1400" b="1">
          <a:solidFill>
            <a:schemeClr val="tx1"/>
          </a:solidFill>
          <a:latin typeface="+mn-lt"/>
          <a:ea typeface="ＭＳ Ｐゴシック" pitchFamily="27" charset="-128"/>
        </a:defRPr>
      </a:lvl5pPr>
      <a:lvl6pPr marL="2457450" indent="-171450" algn="l" rtl="0" eaLnBrk="1" fontAlgn="base" hangingPunct="1">
        <a:lnSpc>
          <a:spcPct val="90000"/>
        </a:lnSpc>
        <a:spcBef>
          <a:spcPct val="30000"/>
        </a:spcBef>
        <a:spcAft>
          <a:spcPct val="0"/>
        </a:spcAft>
        <a:buSzPct val="100000"/>
        <a:buChar char="–"/>
        <a:defRPr sz="1400" b="1">
          <a:solidFill>
            <a:schemeClr val="tx1"/>
          </a:solidFill>
          <a:latin typeface="+mn-lt"/>
          <a:ea typeface="ＭＳ Ｐゴシック" pitchFamily="27" charset="-128"/>
        </a:defRPr>
      </a:lvl6pPr>
      <a:lvl7pPr marL="2914650" indent="-171450" algn="l" rtl="0" eaLnBrk="1" fontAlgn="base" hangingPunct="1">
        <a:lnSpc>
          <a:spcPct val="90000"/>
        </a:lnSpc>
        <a:spcBef>
          <a:spcPct val="30000"/>
        </a:spcBef>
        <a:spcAft>
          <a:spcPct val="0"/>
        </a:spcAft>
        <a:buSzPct val="100000"/>
        <a:buChar char="–"/>
        <a:defRPr sz="1400" b="1">
          <a:solidFill>
            <a:schemeClr val="tx1"/>
          </a:solidFill>
          <a:latin typeface="+mn-lt"/>
          <a:ea typeface="ＭＳ Ｐゴシック" pitchFamily="27" charset="-128"/>
        </a:defRPr>
      </a:lvl7pPr>
      <a:lvl8pPr marL="3371850" indent="-171450" algn="l" rtl="0" eaLnBrk="1" fontAlgn="base" hangingPunct="1">
        <a:lnSpc>
          <a:spcPct val="90000"/>
        </a:lnSpc>
        <a:spcBef>
          <a:spcPct val="30000"/>
        </a:spcBef>
        <a:spcAft>
          <a:spcPct val="0"/>
        </a:spcAft>
        <a:buSzPct val="100000"/>
        <a:buChar char="–"/>
        <a:defRPr sz="1400" b="1">
          <a:solidFill>
            <a:schemeClr val="tx1"/>
          </a:solidFill>
          <a:latin typeface="+mn-lt"/>
          <a:ea typeface="ＭＳ Ｐゴシック" pitchFamily="27" charset="-128"/>
        </a:defRPr>
      </a:lvl8pPr>
      <a:lvl9pPr marL="3829050" indent="-171450" algn="l" rtl="0" eaLnBrk="1" fontAlgn="base" hangingPunct="1">
        <a:lnSpc>
          <a:spcPct val="90000"/>
        </a:lnSpc>
        <a:spcBef>
          <a:spcPct val="30000"/>
        </a:spcBef>
        <a:spcAft>
          <a:spcPct val="0"/>
        </a:spcAft>
        <a:buSzPct val="100000"/>
        <a:buChar char="–"/>
        <a:defRPr sz="1400" b="1">
          <a:solidFill>
            <a:schemeClr val="tx1"/>
          </a:solidFill>
          <a:latin typeface="+mn-lt"/>
          <a:ea typeface="ＭＳ Ｐゴシック" pitchFamily="27"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ctrTitle"/>
          </p:nvPr>
        </p:nvSpPr>
        <p:spPr>
          <a:xfrm>
            <a:off x="2292990" y="2444750"/>
            <a:ext cx="4591000" cy="2139817"/>
          </a:xfrm>
        </p:spPr>
        <p:txBody>
          <a:bodyPr/>
          <a:lstStyle/>
          <a:p>
            <a:r>
              <a:rPr lang="en-US" sz="2800" dirty="0">
                <a:ea typeface="ＭＳ Ｐゴシック" pitchFamily="-60" charset="-128"/>
                <a:cs typeface="ＭＳ Ｐゴシック" pitchFamily="-60" charset="-128"/>
              </a:rPr>
              <a:t>An Overview of</a:t>
            </a:r>
            <a:br>
              <a:rPr lang="en-US" sz="3600" dirty="0">
                <a:ea typeface="ＭＳ Ｐゴシック" pitchFamily="-60" charset="-128"/>
                <a:cs typeface="ＭＳ Ｐゴシック" pitchFamily="-60" charset="-128"/>
              </a:rPr>
            </a:br>
            <a:r>
              <a:rPr lang="en-US" sz="3600" dirty="0">
                <a:ea typeface="ＭＳ Ｐゴシック" pitchFamily="-60" charset="-128"/>
                <a:cs typeface="ＭＳ Ｐゴシック" pitchFamily="-60" charset="-128"/>
              </a:rPr>
              <a:t>Reference Frames</a:t>
            </a:r>
            <a:br>
              <a:rPr lang="en-US" sz="3600" dirty="0">
                <a:ea typeface="ＭＳ Ｐゴシック" pitchFamily="-60" charset="-128"/>
                <a:cs typeface="ＭＳ Ｐゴシック" pitchFamily="-60" charset="-128"/>
              </a:rPr>
            </a:br>
            <a:r>
              <a:rPr lang="en-US" sz="2800" dirty="0">
                <a:ea typeface="ＭＳ Ｐゴシック" pitchFamily="-60" charset="-128"/>
                <a:cs typeface="ＭＳ Ｐゴシック" pitchFamily="-60" charset="-128"/>
              </a:rPr>
              <a:t>and</a:t>
            </a:r>
            <a:br>
              <a:rPr lang="en-US" sz="3600" dirty="0">
                <a:ea typeface="ＭＳ Ｐゴシック" pitchFamily="-60" charset="-128"/>
                <a:cs typeface="ＭＳ Ｐゴシック" pitchFamily="-60" charset="-128"/>
              </a:rPr>
            </a:br>
            <a:r>
              <a:rPr lang="en-US" sz="3600" dirty="0">
                <a:ea typeface="ＭＳ Ｐゴシック" pitchFamily="-60" charset="-128"/>
                <a:cs typeface="ＭＳ Ｐゴシック" pitchFamily="-60" charset="-128"/>
              </a:rPr>
              <a:t>Coordinate Systems</a:t>
            </a:r>
            <a:br>
              <a:rPr lang="en-US" sz="3600" dirty="0">
                <a:ea typeface="ＭＳ Ｐゴシック" pitchFamily="-60" charset="-128"/>
                <a:cs typeface="ＭＳ Ｐゴシック" pitchFamily="-60" charset="-128"/>
              </a:rPr>
            </a:br>
            <a:r>
              <a:rPr lang="en-US" sz="2800" dirty="0">
                <a:ea typeface="ＭＳ Ｐゴシック" pitchFamily="-60" charset="-128"/>
                <a:cs typeface="ＭＳ Ｐゴシック" pitchFamily="-60" charset="-128"/>
              </a:rPr>
              <a:t>in the SPICE Context</a:t>
            </a:r>
            <a:endParaRPr lang="en-US" sz="4000" dirty="0">
              <a:ea typeface="ＭＳ Ｐゴシック" pitchFamily="-60" charset="-128"/>
              <a:cs typeface="ＭＳ Ｐゴシック" pitchFamily="-60" charset="-128"/>
            </a:endParaRPr>
          </a:p>
        </p:txBody>
      </p:sp>
      <p:sp>
        <p:nvSpPr>
          <p:cNvPr id="16386" name="Rectangle 3"/>
          <p:cNvSpPr>
            <a:spLocks noGrp="1" noChangeArrowheads="1"/>
          </p:cNvSpPr>
          <p:nvPr>
            <p:ph type="subTitle" idx="1"/>
          </p:nvPr>
        </p:nvSpPr>
        <p:spPr>
          <a:xfrm>
            <a:off x="2749550" y="5645150"/>
            <a:ext cx="3657600" cy="838200"/>
          </a:xfrm>
        </p:spPr>
        <p:txBody>
          <a:bodyPr lIns="92075" tIns="46038" rIns="92075" bIns="46038"/>
          <a:lstStyle/>
          <a:p>
            <a:pPr marL="285750" indent="-285750"/>
            <a:r>
              <a:rPr lang="en-US" dirty="0">
                <a:solidFill>
                  <a:schemeClr val="tx2"/>
                </a:solidFill>
              </a:rPr>
              <a:t>April 2023</a:t>
            </a:r>
          </a:p>
          <a:p>
            <a:pPr marL="285750" indent="-285750"/>
            <a:endParaRPr lang="en-US" dirty="0">
              <a:solidFill>
                <a:schemeClr val="tx2"/>
              </a:solidFill>
              <a:ea typeface="ＭＳ Ｐゴシック" pitchFamily="-60" charset="-128"/>
              <a:cs typeface="ＭＳ Ｐゴシック" pitchFamily="-60" charset="-128"/>
            </a:endParaRPr>
          </a:p>
        </p:txBody>
      </p:sp>
    </p:spTree>
    <p:extLst>
      <p:ext uri="{BB962C8B-B14F-4D97-AF65-F5344CB8AC3E}">
        <p14:creationId xmlns:p14="http://schemas.microsoft.com/office/powerpoint/2010/main" val="8242579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7974" y="381000"/>
            <a:ext cx="5023812" cy="479747"/>
          </a:xfrm>
        </p:spPr>
        <p:txBody>
          <a:bodyPr/>
          <a:lstStyle/>
          <a:p>
            <a:r>
              <a:rPr lang="en-US" dirty="0"/>
              <a:t>The J2000  Inertial Frame</a:t>
            </a:r>
          </a:p>
        </p:txBody>
      </p:sp>
      <p:sp>
        <p:nvSpPr>
          <p:cNvPr id="59" name="Content Placeholder 58"/>
          <p:cNvSpPr>
            <a:spLocks noGrp="1"/>
          </p:cNvSpPr>
          <p:nvPr>
            <p:ph idx="1"/>
          </p:nvPr>
        </p:nvSpPr>
        <p:spPr>
          <a:xfrm>
            <a:off x="716263" y="1521331"/>
            <a:ext cx="7981245" cy="1412632"/>
          </a:xfrm>
        </p:spPr>
        <p:txBody>
          <a:bodyPr/>
          <a:lstStyle/>
          <a:p>
            <a:r>
              <a:rPr lang="en-US" dirty="0"/>
              <a:t>The J2000* (aka EME2000) frame definition is based on the earth’s equator and equinox, determined from observations of planetary motions, plus other data.</a:t>
            </a:r>
          </a:p>
        </p:txBody>
      </p:sp>
      <p:sp>
        <p:nvSpPr>
          <p:cNvPr id="3" name="Footer Placeholder 2"/>
          <p:cNvSpPr>
            <a:spLocks noGrp="1"/>
          </p:cNvSpPr>
          <p:nvPr>
            <p:ph type="ftr" sz="quarter" idx="10"/>
          </p:nvPr>
        </p:nvSpPr>
        <p:spPr/>
        <p:txBody>
          <a:bodyPr/>
          <a:lstStyle/>
          <a:p>
            <a:pPr>
              <a:defRPr/>
            </a:pPr>
            <a:r>
              <a:rPr lang="en-US" dirty="0"/>
              <a:t>Fundamental Concepts</a:t>
            </a:r>
          </a:p>
        </p:txBody>
      </p:sp>
      <p:sp>
        <p:nvSpPr>
          <p:cNvPr id="4" name="Slide Number Placeholder 3"/>
          <p:cNvSpPr>
            <a:spLocks noGrp="1"/>
          </p:cNvSpPr>
          <p:nvPr>
            <p:ph type="sldNum" sz="quarter" idx="11"/>
          </p:nvPr>
        </p:nvSpPr>
        <p:spPr/>
        <p:txBody>
          <a:bodyPr/>
          <a:lstStyle/>
          <a:p>
            <a:pPr>
              <a:defRPr/>
            </a:pPr>
            <a:fld id="{69135083-59B4-45DE-914D-FD37D164FC92}" type="slidenum">
              <a:rPr lang="en-US" smtClean="0"/>
              <a:pPr>
                <a:defRPr/>
              </a:pPr>
              <a:t>10</a:t>
            </a:fld>
            <a:endParaRPr lang="en-US" sz="1400" b="0" dirty="0">
              <a:latin typeface="Times New Roman" charset="0"/>
            </a:endParaRPr>
          </a:p>
        </p:txBody>
      </p:sp>
      <p:sp>
        <p:nvSpPr>
          <p:cNvPr id="37" name="TextBox 36"/>
          <p:cNvSpPr txBox="1"/>
          <p:nvPr/>
        </p:nvSpPr>
        <p:spPr>
          <a:xfrm>
            <a:off x="6358925" y="3967824"/>
            <a:ext cx="1969399" cy="615553"/>
          </a:xfrm>
          <a:prstGeom prst="rect">
            <a:avLst/>
          </a:prstGeom>
          <a:noFill/>
        </p:spPr>
        <p:txBody>
          <a:bodyPr wrap="square" rtlCol="0">
            <a:spAutoFit/>
          </a:bodyPr>
          <a:lstStyle/>
          <a:p>
            <a:r>
              <a:rPr lang="en-US" sz="1400" b="1" dirty="0">
                <a:latin typeface="Arial"/>
                <a:cs typeface="Arial"/>
              </a:rPr>
              <a:t>Ecliptic plane</a:t>
            </a:r>
          </a:p>
          <a:p>
            <a:r>
              <a:rPr lang="en-US" sz="1000" b="1" dirty="0">
                <a:latin typeface="Arial"/>
                <a:cs typeface="Arial"/>
              </a:rPr>
              <a:t>Plane defined by movement of the earth around the sun</a:t>
            </a:r>
          </a:p>
        </p:txBody>
      </p:sp>
      <p:sp>
        <p:nvSpPr>
          <p:cNvPr id="50" name="TextBox 49"/>
          <p:cNvSpPr txBox="1"/>
          <p:nvPr/>
        </p:nvSpPr>
        <p:spPr>
          <a:xfrm>
            <a:off x="2200875" y="3558018"/>
            <a:ext cx="1969399" cy="615553"/>
          </a:xfrm>
          <a:prstGeom prst="rect">
            <a:avLst/>
          </a:prstGeom>
          <a:noFill/>
        </p:spPr>
        <p:txBody>
          <a:bodyPr wrap="square" rtlCol="0">
            <a:spAutoFit/>
          </a:bodyPr>
          <a:lstStyle/>
          <a:p>
            <a:r>
              <a:rPr lang="en-US" sz="1400" b="1" dirty="0">
                <a:latin typeface="Arial"/>
                <a:cs typeface="Arial"/>
              </a:rPr>
              <a:t>Equatorial plane</a:t>
            </a:r>
          </a:p>
          <a:p>
            <a:r>
              <a:rPr lang="en-US" sz="1000" b="1" dirty="0">
                <a:latin typeface="Arial"/>
                <a:cs typeface="Arial"/>
              </a:rPr>
              <a:t>Plane normal to the earth’s spin axis, Z</a:t>
            </a:r>
          </a:p>
        </p:txBody>
      </p:sp>
      <p:cxnSp>
        <p:nvCxnSpPr>
          <p:cNvPr id="40" name="Straight Arrow Connector 39"/>
          <p:cNvCxnSpPr/>
          <p:nvPr/>
        </p:nvCxnSpPr>
        <p:spPr bwMode="auto">
          <a:xfrm flipH="1" flipV="1">
            <a:off x="5836432" y="4128590"/>
            <a:ext cx="506417" cy="16076"/>
          </a:xfrm>
          <a:prstGeom prst="straightConnector1">
            <a:avLst/>
          </a:prstGeom>
          <a:noFill/>
          <a:ln w="25400" cap="flat" cmpd="sng" algn="ctr">
            <a:solidFill>
              <a:schemeClr val="tx1"/>
            </a:solidFill>
            <a:prstDash val="solid"/>
            <a:round/>
            <a:headEnd type="none" w="med" len="med"/>
            <a:tailEnd type="arrow"/>
          </a:ln>
          <a:effectLst/>
        </p:spPr>
      </p:cxnSp>
      <p:cxnSp>
        <p:nvCxnSpPr>
          <p:cNvPr id="54" name="Straight Arrow Connector 53"/>
          <p:cNvCxnSpPr/>
          <p:nvPr/>
        </p:nvCxnSpPr>
        <p:spPr bwMode="auto">
          <a:xfrm>
            <a:off x="3343875" y="4091418"/>
            <a:ext cx="304800" cy="303820"/>
          </a:xfrm>
          <a:prstGeom prst="straightConnector1">
            <a:avLst/>
          </a:prstGeom>
          <a:noFill/>
          <a:ln w="25400" cap="flat" cmpd="sng" algn="ctr">
            <a:solidFill>
              <a:schemeClr val="tx1"/>
            </a:solidFill>
            <a:prstDash val="solid"/>
            <a:round/>
            <a:headEnd type="none" w="med" len="med"/>
            <a:tailEnd type="arrow"/>
          </a:ln>
          <a:effectLst/>
        </p:spPr>
      </p:cxnSp>
      <p:sp>
        <p:nvSpPr>
          <p:cNvPr id="5" name="TextBox 4"/>
          <p:cNvSpPr txBox="1"/>
          <p:nvPr/>
        </p:nvSpPr>
        <p:spPr>
          <a:xfrm>
            <a:off x="4525104" y="5380836"/>
            <a:ext cx="1133998" cy="861774"/>
          </a:xfrm>
          <a:prstGeom prst="rect">
            <a:avLst/>
          </a:prstGeom>
          <a:noFill/>
        </p:spPr>
        <p:txBody>
          <a:bodyPr wrap="square" rtlCol="0">
            <a:spAutoFit/>
          </a:bodyPr>
          <a:lstStyle/>
          <a:p>
            <a:r>
              <a:rPr lang="en-US" sz="1000" b="1" dirty="0">
                <a:latin typeface="Arial"/>
                <a:cs typeface="Arial"/>
              </a:rPr>
              <a:t>Intersection of</a:t>
            </a:r>
          </a:p>
          <a:p>
            <a:r>
              <a:rPr lang="en-US" sz="1000" b="1" dirty="0">
                <a:latin typeface="Arial"/>
                <a:cs typeface="Arial"/>
              </a:rPr>
              <a:t>equatorial and </a:t>
            </a:r>
          </a:p>
          <a:p>
            <a:r>
              <a:rPr lang="en-US" sz="1000" b="1" dirty="0">
                <a:latin typeface="Arial"/>
                <a:cs typeface="Arial"/>
              </a:rPr>
              <a:t>ecliptic planes,</a:t>
            </a:r>
          </a:p>
          <a:p>
            <a:r>
              <a:rPr lang="en-US" sz="1000" b="1" dirty="0">
                <a:latin typeface="Arial"/>
                <a:cs typeface="Arial"/>
              </a:rPr>
              <a:t>called vernal</a:t>
            </a:r>
          </a:p>
          <a:p>
            <a:r>
              <a:rPr lang="en-US" sz="1000" b="1" dirty="0">
                <a:latin typeface="Arial"/>
                <a:cs typeface="Arial"/>
              </a:rPr>
              <a:t>equinox</a:t>
            </a:r>
          </a:p>
        </p:txBody>
      </p:sp>
      <p:cxnSp>
        <p:nvCxnSpPr>
          <p:cNvPr id="27" name="Straight Arrow Connector 26"/>
          <p:cNvCxnSpPr>
            <a:cxnSpLocks/>
            <a:endCxn id="10" idx="4"/>
          </p:cNvCxnSpPr>
          <p:nvPr/>
        </p:nvCxnSpPr>
        <p:spPr bwMode="auto">
          <a:xfrm flipH="1" flipV="1">
            <a:off x="4092508" y="5139810"/>
            <a:ext cx="406665" cy="286964"/>
          </a:xfrm>
          <a:prstGeom prst="straightConnector1">
            <a:avLst/>
          </a:prstGeom>
          <a:noFill/>
          <a:ln w="25400" cap="flat" cmpd="sng" algn="ctr">
            <a:solidFill>
              <a:schemeClr val="tx1"/>
            </a:solidFill>
            <a:prstDash val="solid"/>
            <a:round/>
            <a:headEnd type="none" w="med" len="med"/>
            <a:tailEnd type="arrow"/>
          </a:ln>
          <a:effectLst/>
        </p:spPr>
      </p:cxnSp>
      <p:sp>
        <p:nvSpPr>
          <p:cNvPr id="45" name="Arc 44"/>
          <p:cNvSpPr/>
          <p:nvPr/>
        </p:nvSpPr>
        <p:spPr bwMode="auto">
          <a:xfrm rot="14961359">
            <a:off x="4183236" y="3304288"/>
            <a:ext cx="624805" cy="2706189"/>
          </a:xfrm>
          <a:prstGeom prst="arc">
            <a:avLst>
              <a:gd name="adj1" fmla="val 14506919"/>
              <a:gd name="adj2" fmla="val 3882426"/>
            </a:avLst>
          </a:prstGeom>
          <a:solidFill>
            <a:schemeClr val="tx2">
              <a:lumMod val="25000"/>
              <a:lumOff val="75000"/>
            </a:schemeClr>
          </a:solidFill>
          <a:ln w="25400"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dirty="0">
              <a:ln>
                <a:noFill/>
              </a:ln>
              <a:solidFill>
                <a:schemeClr val="tx1"/>
              </a:solidFill>
              <a:effectLst/>
              <a:latin typeface="Arial" charset="0"/>
            </a:endParaRPr>
          </a:p>
        </p:txBody>
      </p:sp>
      <p:sp>
        <p:nvSpPr>
          <p:cNvPr id="62" name="Oval 61"/>
          <p:cNvSpPr/>
          <p:nvPr/>
        </p:nvSpPr>
        <p:spPr bwMode="auto">
          <a:xfrm rot="21519383">
            <a:off x="3459984" y="4149478"/>
            <a:ext cx="2282896" cy="1028897"/>
          </a:xfrm>
          <a:prstGeom prst="ellipse">
            <a:avLst/>
          </a:prstGeom>
          <a:solidFill>
            <a:schemeClr val="bg1">
              <a:lumMod val="65000"/>
              <a:alpha val="76000"/>
            </a:schemeClr>
          </a:solidFill>
          <a:ln w="25400" cap="flat" cmpd="sng" algn="ctr">
            <a:solidFill>
              <a:schemeClr val="bg1">
                <a:lumMod val="9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dirty="0">
              <a:ln>
                <a:noFill/>
              </a:ln>
              <a:solidFill>
                <a:schemeClr val="tx1"/>
              </a:solidFill>
              <a:effectLst/>
              <a:latin typeface="Arial" charset="0"/>
            </a:endParaRPr>
          </a:p>
        </p:txBody>
      </p:sp>
      <p:cxnSp>
        <p:nvCxnSpPr>
          <p:cNvPr id="7" name="Straight Arrow Connector 6"/>
          <p:cNvCxnSpPr/>
          <p:nvPr/>
        </p:nvCxnSpPr>
        <p:spPr bwMode="auto">
          <a:xfrm rot="21519383" flipV="1">
            <a:off x="4609428" y="3268708"/>
            <a:ext cx="0" cy="1295400"/>
          </a:xfrm>
          <a:prstGeom prst="straightConnector1">
            <a:avLst/>
          </a:prstGeom>
          <a:noFill/>
          <a:ln w="12700" cap="flat" cmpd="sng" algn="ctr">
            <a:solidFill>
              <a:srgbClr val="000000"/>
            </a:solidFill>
            <a:prstDash val="solid"/>
            <a:round/>
            <a:headEnd type="none" w="med" len="med"/>
            <a:tailEnd type="arrow"/>
          </a:ln>
          <a:effectLst/>
        </p:spPr>
      </p:cxnSp>
      <p:cxnSp>
        <p:nvCxnSpPr>
          <p:cNvPr id="8" name="Straight Arrow Connector 7"/>
          <p:cNvCxnSpPr/>
          <p:nvPr/>
        </p:nvCxnSpPr>
        <p:spPr bwMode="auto">
          <a:xfrm rot="21519383" flipH="1">
            <a:off x="3721061" y="4574525"/>
            <a:ext cx="914400" cy="914400"/>
          </a:xfrm>
          <a:prstGeom prst="straightConnector1">
            <a:avLst/>
          </a:prstGeom>
          <a:noFill/>
          <a:ln w="12700" cap="flat" cmpd="sng" algn="ctr">
            <a:solidFill>
              <a:srgbClr val="000000"/>
            </a:solidFill>
            <a:prstDash val="solid"/>
            <a:round/>
            <a:headEnd type="none" w="med" len="med"/>
            <a:tailEnd type="arrow"/>
          </a:ln>
          <a:effectLst/>
        </p:spPr>
      </p:cxnSp>
      <p:cxnSp>
        <p:nvCxnSpPr>
          <p:cNvPr id="9" name="Straight Arrow Connector 8"/>
          <p:cNvCxnSpPr/>
          <p:nvPr/>
        </p:nvCxnSpPr>
        <p:spPr bwMode="auto">
          <a:xfrm rot="21519383">
            <a:off x="4630670" y="4546882"/>
            <a:ext cx="1447800" cy="533400"/>
          </a:xfrm>
          <a:prstGeom prst="straightConnector1">
            <a:avLst/>
          </a:prstGeom>
          <a:noFill/>
          <a:ln w="12700" cap="flat" cmpd="sng" algn="ctr">
            <a:solidFill>
              <a:srgbClr val="000000"/>
            </a:solidFill>
            <a:prstDash val="solid"/>
            <a:round/>
            <a:headEnd type="none" w="med" len="med"/>
            <a:tailEnd type="arrow"/>
          </a:ln>
          <a:effectLst/>
        </p:spPr>
      </p:cxnSp>
      <p:sp>
        <p:nvSpPr>
          <p:cNvPr id="10" name="Oval 9"/>
          <p:cNvSpPr/>
          <p:nvPr/>
        </p:nvSpPr>
        <p:spPr bwMode="auto">
          <a:xfrm rot="21519383">
            <a:off x="4069112" y="5094097"/>
            <a:ext cx="45719" cy="45719"/>
          </a:xfrm>
          <a:prstGeom prst="ellipse">
            <a:avLst/>
          </a:prstGeom>
          <a:solidFill>
            <a:schemeClr val="accent4">
              <a:lumMod val="65000"/>
              <a:lumOff val="35000"/>
            </a:schemeClr>
          </a:solidFill>
          <a:ln w="12700" cap="flat" cmpd="sng" algn="ctr">
            <a:no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12" name="Oval 11"/>
          <p:cNvSpPr/>
          <p:nvPr/>
        </p:nvSpPr>
        <p:spPr bwMode="auto">
          <a:xfrm rot="21519383">
            <a:off x="5582026" y="4874411"/>
            <a:ext cx="45719" cy="45719"/>
          </a:xfrm>
          <a:prstGeom prst="ellipse">
            <a:avLst/>
          </a:prstGeom>
          <a:solidFill>
            <a:schemeClr val="accent4">
              <a:lumMod val="65000"/>
              <a:lumOff val="35000"/>
            </a:schemeClr>
          </a:solidFill>
          <a:ln w="12700" cap="flat" cmpd="sng" algn="ctr">
            <a:no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13" name="Freeform 12"/>
          <p:cNvSpPr/>
          <p:nvPr/>
        </p:nvSpPr>
        <p:spPr>
          <a:xfrm rot="21519383">
            <a:off x="4256439" y="4916326"/>
            <a:ext cx="1019187" cy="114888"/>
          </a:xfrm>
          <a:custGeom>
            <a:avLst/>
            <a:gdLst>
              <a:gd name="connsiteX0" fmla="*/ 0 w 1019187"/>
              <a:gd name="connsiteY0" fmla="*/ 34925 h 114888"/>
              <a:gd name="connsiteX1" fmla="*/ 28575 w 1019187"/>
              <a:gd name="connsiteY1" fmla="*/ 53975 h 114888"/>
              <a:gd name="connsiteX2" fmla="*/ 701675 w 1019187"/>
              <a:gd name="connsiteY2" fmla="*/ 111125 h 114888"/>
              <a:gd name="connsiteX3" fmla="*/ 762000 w 1019187"/>
              <a:gd name="connsiteY3" fmla="*/ 104775 h 114888"/>
              <a:gd name="connsiteX4" fmla="*/ 838200 w 1019187"/>
              <a:gd name="connsiteY4" fmla="*/ 95250 h 114888"/>
              <a:gd name="connsiteX5" fmla="*/ 850900 w 1019187"/>
              <a:gd name="connsiteY5" fmla="*/ 92075 h 114888"/>
              <a:gd name="connsiteX6" fmla="*/ 882650 w 1019187"/>
              <a:gd name="connsiteY6" fmla="*/ 82550 h 114888"/>
              <a:gd name="connsiteX7" fmla="*/ 898525 w 1019187"/>
              <a:gd name="connsiteY7" fmla="*/ 76200 h 114888"/>
              <a:gd name="connsiteX8" fmla="*/ 927100 w 1019187"/>
              <a:gd name="connsiteY8" fmla="*/ 69850 h 114888"/>
              <a:gd name="connsiteX9" fmla="*/ 936625 w 1019187"/>
              <a:gd name="connsiteY9" fmla="*/ 66675 h 114888"/>
              <a:gd name="connsiteX10" fmla="*/ 971550 w 1019187"/>
              <a:gd name="connsiteY10" fmla="*/ 53975 h 114888"/>
              <a:gd name="connsiteX11" fmla="*/ 981075 w 1019187"/>
              <a:gd name="connsiteY11" fmla="*/ 41275 h 114888"/>
              <a:gd name="connsiteX12" fmla="*/ 984250 w 1019187"/>
              <a:gd name="connsiteY12" fmla="*/ 28575 h 114888"/>
              <a:gd name="connsiteX13" fmla="*/ 1009650 w 1019187"/>
              <a:gd name="connsiteY13" fmla="*/ 12700 h 114888"/>
              <a:gd name="connsiteX14" fmla="*/ 1019175 w 1019187"/>
              <a:gd name="connsiteY14" fmla="*/ 0 h 114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19187" h="114888">
                <a:moveTo>
                  <a:pt x="0" y="34925"/>
                </a:moveTo>
                <a:cubicBezTo>
                  <a:pt x="9525" y="41275"/>
                  <a:pt x="17327" y="51845"/>
                  <a:pt x="28575" y="53975"/>
                </a:cubicBezTo>
                <a:cubicBezTo>
                  <a:pt x="428013" y="129626"/>
                  <a:pt x="347590" y="115103"/>
                  <a:pt x="701675" y="111125"/>
                </a:cubicBezTo>
                <a:cubicBezTo>
                  <a:pt x="772661" y="105210"/>
                  <a:pt x="712227" y="110997"/>
                  <a:pt x="762000" y="104775"/>
                </a:cubicBezTo>
                <a:cubicBezTo>
                  <a:pt x="764693" y="104438"/>
                  <a:pt x="822296" y="98142"/>
                  <a:pt x="838200" y="95250"/>
                </a:cubicBezTo>
                <a:cubicBezTo>
                  <a:pt x="842493" y="94469"/>
                  <a:pt x="846690" y="93223"/>
                  <a:pt x="850900" y="92075"/>
                </a:cubicBezTo>
                <a:cubicBezTo>
                  <a:pt x="857323" y="90323"/>
                  <a:pt x="874077" y="85765"/>
                  <a:pt x="882650" y="82550"/>
                </a:cubicBezTo>
                <a:cubicBezTo>
                  <a:pt x="887986" y="80549"/>
                  <a:pt x="893118" y="78002"/>
                  <a:pt x="898525" y="76200"/>
                </a:cubicBezTo>
                <a:cubicBezTo>
                  <a:pt x="908303" y="72941"/>
                  <a:pt x="917034" y="72366"/>
                  <a:pt x="927100" y="69850"/>
                </a:cubicBezTo>
                <a:cubicBezTo>
                  <a:pt x="930347" y="69038"/>
                  <a:pt x="933378" y="67487"/>
                  <a:pt x="936625" y="66675"/>
                </a:cubicBezTo>
                <a:cubicBezTo>
                  <a:pt x="948658" y="63667"/>
                  <a:pt x="962111" y="63414"/>
                  <a:pt x="971550" y="53975"/>
                </a:cubicBezTo>
                <a:cubicBezTo>
                  <a:pt x="975292" y="50233"/>
                  <a:pt x="977900" y="45508"/>
                  <a:pt x="981075" y="41275"/>
                </a:cubicBezTo>
                <a:cubicBezTo>
                  <a:pt x="982133" y="37042"/>
                  <a:pt x="981632" y="32066"/>
                  <a:pt x="984250" y="28575"/>
                </a:cubicBezTo>
                <a:cubicBezTo>
                  <a:pt x="992878" y="17071"/>
                  <a:pt x="998566" y="16395"/>
                  <a:pt x="1009650" y="12700"/>
                </a:cubicBezTo>
                <a:cubicBezTo>
                  <a:pt x="1019923" y="2427"/>
                  <a:pt x="1019175" y="7665"/>
                  <a:pt x="1019175" y="0"/>
                </a:cubicBezTo>
              </a:path>
            </a:pathLst>
          </a:custGeom>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16" name="TextBox 15"/>
          <p:cNvSpPr txBox="1"/>
          <p:nvPr/>
        </p:nvSpPr>
        <p:spPr>
          <a:xfrm>
            <a:off x="4429666" y="2915276"/>
            <a:ext cx="563951" cy="276999"/>
          </a:xfrm>
          <a:prstGeom prst="rect">
            <a:avLst/>
          </a:prstGeom>
          <a:noFill/>
        </p:spPr>
        <p:txBody>
          <a:bodyPr wrap="none" rtlCol="0">
            <a:spAutoFit/>
          </a:bodyPr>
          <a:lstStyle/>
          <a:p>
            <a:pPr>
              <a:buNone/>
            </a:pPr>
            <a:r>
              <a:rPr lang="en-US" sz="1200" b="1" dirty="0">
                <a:latin typeface="Arial"/>
                <a:cs typeface="Arial"/>
              </a:rPr>
              <a:t>Z</a:t>
            </a:r>
            <a:r>
              <a:rPr lang="en-US" sz="1200" b="1" baseline="-25000" dirty="0">
                <a:latin typeface="Arial"/>
                <a:cs typeface="Arial"/>
              </a:rPr>
              <a:t>J2000</a:t>
            </a:r>
          </a:p>
        </p:txBody>
      </p:sp>
      <p:sp>
        <p:nvSpPr>
          <p:cNvPr id="30" name="Arc 29"/>
          <p:cNvSpPr/>
          <p:nvPr/>
        </p:nvSpPr>
        <p:spPr bwMode="auto">
          <a:xfrm rot="4131440">
            <a:off x="4231788" y="3303476"/>
            <a:ext cx="624805" cy="2706189"/>
          </a:xfrm>
          <a:prstGeom prst="arc">
            <a:avLst>
              <a:gd name="adj1" fmla="val 14506919"/>
              <a:gd name="adj2" fmla="val 3882426"/>
            </a:avLst>
          </a:prstGeom>
          <a:solidFill>
            <a:schemeClr val="tx2">
              <a:lumMod val="25000"/>
              <a:lumOff val="75000"/>
              <a:alpha val="72000"/>
            </a:schemeClr>
          </a:solidFill>
          <a:ln w="25400"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dirty="0">
              <a:ln>
                <a:noFill/>
              </a:ln>
              <a:solidFill>
                <a:schemeClr val="tx1"/>
              </a:solidFill>
              <a:effectLst/>
              <a:latin typeface="Arial" charset="0"/>
            </a:endParaRPr>
          </a:p>
        </p:txBody>
      </p:sp>
      <p:sp>
        <p:nvSpPr>
          <p:cNvPr id="24" name="TextBox 23"/>
          <p:cNvSpPr txBox="1"/>
          <p:nvPr/>
        </p:nvSpPr>
        <p:spPr>
          <a:xfrm>
            <a:off x="3403371" y="5487989"/>
            <a:ext cx="601038" cy="276999"/>
          </a:xfrm>
          <a:prstGeom prst="rect">
            <a:avLst/>
          </a:prstGeom>
          <a:noFill/>
        </p:spPr>
        <p:txBody>
          <a:bodyPr wrap="none" rtlCol="0">
            <a:spAutoFit/>
          </a:bodyPr>
          <a:lstStyle/>
          <a:p>
            <a:pPr>
              <a:buNone/>
            </a:pPr>
            <a:r>
              <a:rPr lang="en-US" sz="1200" b="1" dirty="0">
                <a:latin typeface="Arial"/>
                <a:cs typeface="Arial"/>
              </a:rPr>
              <a:t>X</a:t>
            </a:r>
            <a:r>
              <a:rPr lang="en-US" sz="1200" b="1" baseline="-25000" dirty="0">
                <a:latin typeface="Arial"/>
                <a:cs typeface="Arial"/>
              </a:rPr>
              <a:t>J2000</a:t>
            </a:r>
          </a:p>
        </p:txBody>
      </p:sp>
      <p:sp>
        <p:nvSpPr>
          <p:cNvPr id="25" name="TextBox 24"/>
          <p:cNvSpPr txBox="1"/>
          <p:nvPr/>
        </p:nvSpPr>
        <p:spPr>
          <a:xfrm>
            <a:off x="6069037" y="4892131"/>
            <a:ext cx="601038" cy="276999"/>
          </a:xfrm>
          <a:prstGeom prst="rect">
            <a:avLst/>
          </a:prstGeom>
          <a:noFill/>
        </p:spPr>
        <p:txBody>
          <a:bodyPr wrap="none" rtlCol="0">
            <a:spAutoFit/>
          </a:bodyPr>
          <a:lstStyle/>
          <a:p>
            <a:pPr>
              <a:buNone/>
            </a:pPr>
            <a:r>
              <a:rPr lang="en-US" sz="1200" b="1" dirty="0">
                <a:latin typeface="Arial"/>
                <a:cs typeface="Arial"/>
              </a:rPr>
              <a:t>Y</a:t>
            </a:r>
            <a:r>
              <a:rPr lang="en-US" sz="1200" b="1" baseline="-25000" dirty="0">
                <a:latin typeface="Arial"/>
                <a:cs typeface="Arial"/>
              </a:rPr>
              <a:t>J2000</a:t>
            </a:r>
          </a:p>
        </p:txBody>
      </p:sp>
      <p:sp>
        <p:nvSpPr>
          <p:cNvPr id="28" name="Arc 27"/>
          <p:cNvSpPr/>
          <p:nvPr/>
        </p:nvSpPr>
        <p:spPr bwMode="auto">
          <a:xfrm rot="3094084">
            <a:off x="4358489" y="4766185"/>
            <a:ext cx="559514" cy="375908"/>
          </a:xfrm>
          <a:prstGeom prst="arc">
            <a:avLst>
              <a:gd name="adj1" fmla="val 17355115"/>
              <a:gd name="adj2" fmla="val 20966162"/>
            </a:avLst>
          </a:prstGeom>
          <a:noFill/>
          <a:ln w="12700" cap="flat" cmpd="sng" algn="ctr">
            <a:solidFill>
              <a:schemeClr val="bg2">
                <a:lumMod val="75000"/>
              </a:schemeClr>
            </a:solidFill>
            <a:prstDash val="solid"/>
            <a:round/>
            <a:headEnd type="triangl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dirty="0">
              <a:ln>
                <a:noFill/>
              </a:ln>
              <a:solidFill>
                <a:schemeClr val="tx1"/>
              </a:solidFill>
              <a:effectLst/>
              <a:latin typeface="Arial" charset="0"/>
            </a:endParaRPr>
          </a:p>
        </p:txBody>
      </p:sp>
      <p:sp>
        <p:nvSpPr>
          <p:cNvPr id="11" name="TextBox 10"/>
          <p:cNvSpPr txBox="1"/>
          <p:nvPr/>
        </p:nvSpPr>
        <p:spPr>
          <a:xfrm rot="20326490">
            <a:off x="4807673" y="4838072"/>
            <a:ext cx="741160" cy="230832"/>
          </a:xfrm>
          <a:prstGeom prst="rect">
            <a:avLst/>
          </a:prstGeom>
          <a:noFill/>
        </p:spPr>
        <p:txBody>
          <a:bodyPr wrap="none" rtlCol="0">
            <a:spAutoFit/>
          </a:bodyPr>
          <a:lstStyle/>
          <a:p>
            <a:r>
              <a:rPr lang="en-US" sz="900" b="1" dirty="0">
                <a:latin typeface="Arial"/>
                <a:cs typeface="Arial"/>
              </a:rPr>
              <a:t>~23.4 deg</a:t>
            </a:r>
          </a:p>
        </p:txBody>
      </p:sp>
      <p:sp>
        <p:nvSpPr>
          <p:cNvPr id="14" name="TextBox 13"/>
          <p:cNvSpPr txBox="1"/>
          <p:nvPr/>
        </p:nvSpPr>
        <p:spPr>
          <a:xfrm>
            <a:off x="6690447" y="5193941"/>
            <a:ext cx="1072730" cy="261610"/>
          </a:xfrm>
          <a:prstGeom prst="rect">
            <a:avLst/>
          </a:prstGeom>
          <a:noFill/>
        </p:spPr>
        <p:txBody>
          <a:bodyPr wrap="none" rtlCol="0">
            <a:spAutoFit/>
          </a:bodyPr>
          <a:lstStyle/>
          <a:p>
            <a:r>
              <a:rPr lang="en-US" sz="1100" b="1" dirty="0">
                <a:latin typeface="Arial"/>
                <a:cs typeface="Arial"/>
              </a:rPr>
              <a:t>Y = Z cross X</a:t>
            </a:r>
          </a:p>
        </p:txBody>
      </p:sp>
      <p:sp>
        <p:nvSpPr>
          <p:cNvPr id="19" name="TextBox 18"/>
          <p:cNvSpPr txBox="1"/>
          <p:nvPr/>
        </p:nvSpPr>
        <p:spPr>
          <a:xfrm>
            <a:off x="848093" y="6318150"/>
            <a:ext cx="7632218" cy="246221"/>
          </a:xfrm>
          <a:prstGeom prst="rect">
            <a:avLst/>
          </a:prstGeom>
          <a:noFill/>
        </p:spPr>
        <p:txBody>
          <a:bodyPr wrap="none" rtlCol="0">
            <a:spAutoFit/>
          </a:bodyPr>
          <a:lstStyle/>
          <a:p>
            <a:r>
              <a:rPr lang="en-US" sz="1000" b="1" dirty="0">
                <a:latin typeface="+mn-lt"/>
              </a:rPr>
              <a:t>*Caution: The name “J2000” is also used to refer to the zero epoch of the ephemeris time system (ET, also known as TDB).</a:t>
            </a:r>
          </a:p>
        </p:txBody>
      </p:sp>
      <p:sp>
        <p:nvSpPr>
          <p:cNvPr id="29" name="TextBox 28"/>
          <p:cNvSpPr txBox="1"/>
          <p:nvPr/>
        </p:nvSpPr>
        <p:spPr>
          <a:xfrm>
            <a:off x="4993617" y="2783946"/>
            <a:ext cx="3657600" cy="707886"/>
          </a:xfrm>
          <a:prstGeom prst="rect">
            <a:avLst/>
          </a:prstGeom>
          <a:noFill/>
        </p:spPr>
        <p:txBody>
          <a:bodyPr wrap="square" rtlCol="0">
            <a:spAutoFit/>
          </a:bodyPr>
          <a:lstStyle/>
          <a:p>
            <a:r>
              <a:rPr lang="en-US" sz="1000" b="1" dirty="0">
                <a:latin typeface="Arial"/>
                <a:cs typeface="Arial"/>
              </a:rPr>
              <a:t>Z is normal to the mean equator of date at epoch J2000 TDB, which is approximately Earth’s spin axis orientation at that epoch.  (J2000 TDB is </a:t>
            </a:r>
          </a:p>
          <a:p>
            <a:r>
              <a:rPr lang="en-US" sz="1000" b="1" dirty="0">
                <a:latin typeface="Arial"/>
                <a:cs typeface="Arial"/>
              </a:rPr>
              <a:t>2000 JAN 01 12:00:00 TDB, or JD 2451545.0  TDB).</a:t>
            </a:r>
          </a:p>
        </p:txBody>
      </p:sp>
    </p:spTree>
    <p:extLst>
      <p:ext uri="{BB962C8B-B14F-4D97-AF65-F5344CB8AC3E}">
        <p14:creationId xmlns:p14="http://schemas.microsoft.com/office/powerpoint/2010/main" val="39020229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85445" y="381000"/>
            <a:ext cx="4728860" cy="479747"/>
          </a:xfrm>
        </p:spPr>
        <p:txBody>
          <a:bodyPr/>
          <a:lstStyle/>
          <a:p>
            <a:r>
              <a:rPr lang="en-US" dirty="0"/>
              <a:t>The ICRF Inertial Frame</a:t>
            </a:r>
          </a:p>
        </p:txBody>
      </p:sp>
      <p:sp>
        <p:nvSpPr>
          <p:cNvPr id="59" name="Content Placeholder 58"/>
          <p:cNvSpPr>
            <a:spLocks noGrp="1"/>
          </p:cNvSpPr>
          <p:nvPr>
            <p:ph idx="1"/>
          </p:nvPr>
        </p:nvSpPr>
        <p:spPr>
          <a:xfrm>
            <a:off x="716263" y="1312337"/>
            <a:ext cx="7981245" cy="4114800"/>
          </a:xfrm>
        </p:spPr>
        <p:txBody>
          <a:bodyPr/>
          <a:lstStyle/>
          <a:p>
            <a:r>
              <a:rPr lang="en-US" dirty="0"/>
              <a:t>The ICRF* frame is defined by the adopted locations of 295 extragalactic radio sources.</a:t>
            </a:r>
          </a:p>
        </p:txBody>
      </p:sp>
      <p:sp>
        <p:nvSpPr>
          <p:cNvPr id="3" name="Footer Placeholder 2"/>
          <p:cNvSpPr>
            <a:spLocks noGrp="1"/>
          </p:cNvSpPr>
          <p:nvPr>
            <p:ph type="ftr" sz="quarter" idx="10"/>
          </p:nvPr>
        </p:nvSpPr>
        <p:spPr/>
        <p:txBody>
          <a:bodyPr/>
          <a:lstStyle/>
          <a:p>
            <a:pPr>
              <a:defRPr/>
            </a:pPr>
            <a:r>
              <a:rPr lang="en-US"/>
              <a:t>Frames and Coordinate Systems </a:t>
            </a:r>
            <a:endParaRPr lang="en-US" dirty="0"/>
          </a:p>
        </p:txBody>
      </p:sp>
      <p:sp>
        <p:nvSpPr>
          <p:cNvPr id="85" name="Oval 84"/>
          <p:cNvSpPr/>
          <p:nvPr/>
        </p:nvSpPr>
        <p:spPr bwMode="auto">
          <a:xfrm>
            <a:off x="3427785" y="3428360"/>
            <a:ext cx="2282896" cy="1028897"/>
          </a:xfrm>
          <a:prstGeom prst="ellipse">
            <a:avLst/>
          </a:prstGeom>
          <a:solidFill>
            <a:schemeClr val="bg1">
              <a:lumMod val="85000"/>
            </a:schemeClr>
          </a:solidFill>
          <a:ln w="25400" cap="flat" cmpd="sng" algn="ctr">
            <a:solidFill>
              <a:schemeClr val="bg1">
                <a:lumMod val="9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dirty="0">
              <a:ln>
                <a:noFill/>
              </a:ln>
              <a:solidFill>
                <a:schemeClr val="tx1"/>
              </a:solidFill>
              <a:effectLst/>
              <a:latin typeface="Arial" charset="0"/>
            </a:endParaRPr>
          </a:p>
        </p:txBody>
      </p:sp>
      <p:sp>
        <p:nvSpPr>
          <p:cNvPr id="86" name="Oval 85"/>
          <p:cNvSpPr/>
          <p:nvPr/>
        </p:nvSpPr>
        <p:spPr bwMode="auto">
          <a:xfrm>
            <a:off x="3427640" y="2928983"/>
            <a:ext cx="2286000" cy="2098990"/>
          </a:xfrm>
          <a:prstGeom prst="ellipse">
            <a:avLst/>
          </a:prstGeom>
          <a:no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87" name="Oval 8"/>
          <p:cNvSpPr/>
          <p:nvPr/>
        </p:nvSpPr>
        <p:spPr bwMode="auto">
          <a:xfrm>
            <a:off x="3427640" y="3919583"/>
            <a:ext cx="2286000" cy="533400"/>
          </a:xfrm>
          <a:custGeom>
            <a:avLst/>
            <a:gdLst>
              <a:gd name="connsiteX0" fmla="*/ 0 w 2286000"/>
              <a:gd name="connsiteY0" fmla="*/ 533400 h 1066800"/>
              <a:gd name="connsiteX1" fmla="*/ 1143000 w 2286000"/>
              <a:gd name="connsiteY1" fmla="*/ 0 h 1066800"/>
              <a:gd name="connsiteX2" fmla="*/ 2286000 w 2286000"/>
              <a:gd name="connsiteY2" fmla="*/ 533400 h 1066800"/>
              <a:gd name="connsiteX3" fmla="*/ 1143000 w 2286000"/>
              <a:gd name="connsiteY3" fmla="*/ 1066800 h 1066800"/>
              <a:gd name="connsiteX4" fmla="*/ 0 w 2286000"/>
              <a:gd name="connsiteY4" fmla="*/ 533400 h 1066800"/>
              <a:gd name="connsiteX0" fmla="*/ 2286000 w 2377440"/>
              <a:gd name="connsiteY0" fmla="*/ 533400 h 1066800"/>
              <a:gd name="connsiteX1" fmla="*/ 1143000 w 2377440"/>
              <a:gd name="connsiteY1" fmla="*/ 1066800 h 1066800"/>
              <a:gd name="connsiteX2" fmla="*/ 0 w 2377440"/>
              <a:gd name="connsiteY2" fmla="*/ 533400 h 1066800"/>
              <a:gd name="connsiteX3" fmla="*/ 1143000 w 2377440"/>
              <a:gd name="connsiteY3" fmla="*/ 0 h 1066800"/>
              <a:gd name="connsiteX4" fmla="*/ 2377440 w 2377440"/>
              <a:gd name="connsiteY4" fmla="*/ 624840 h 1066800"/>
              <a:gd name="connsiteX0" fmla="*/ 2286000 w 2286000"/>
              <a:gd name="connsiteY0" fmla="*/ 533400 h 1066800"/>
              <a:gd name="connsiteX1" fmla="*/ 1143000 w 2286000"/>
              <a:gd name="connsiteY1" fmla="*/ 1066800 h 1066800"/>
              <a:gd name="connsiteX2" fmla="*/ 0 w 2286000"/>
              <a:gd name="connsiteY2" fmla="*/ 533400 h 1066800"/>
              <a:gd name="connsiteX3" fmla="*/ 1143000 w 2286000"/>
              <a:gd name="connsiteY3" fmla="*/ 0 h 1066800"/>
              <a:gd name="connsiteX0" fmla="*/ 2286000 w 2286000"/>
              <a:gd name="connsiteY0" fmla="*/ 0 h 533400"/>
              <a:gd name="connsiteX1" fmla="*/ 1143000 w 2286000"/>
              <a:gd name="connsiteY1" fmla="*/ 533400 h 533400"/>
              <a:gd name="connsiteX2" fmla="*/ 0 w 2286000"/>
              <a:gd name="connsiteY2" fmla="*/ 0 h 533400"/>
            </a:gdLst>
            <a:ahLst/>
            <a:cxnLst>
              <a:cxn ang="0">
                <a:pos x="connsiteX0" y="connsiteY0"/>
              </a:cxn>
              <a:cxn ang="0">
                <a:pos x="connsiteX1" y="connsiteY1"/>
              </a:cxn>
              <a:cxn ang="0">
                <a:pos x="connsiteX2" y="connsiteY2"/>
              </a:cxn>
            </a:cxnLst>
            <a:rect l="l" t="t" r="r" b="b"/>
            <a:pathLst>
              <a:path w="2286000" h="533400">
                <a:moveTo>
                  <a:pt x="2286000" y="0"/>
                </a:moveTo>
                <a:cubicBezTo>
                  <a:pt x="2286000" y="294589"/>
                  <a:pt x="1774261" y="533400"/>
                  <a:pt x="1143000" y="533400"/>
                </a:cubicBezTo>
                <a:cubicBezTo>
                  <a:pt x="511739" y="533400"/>
                  <a:pt x="0" y="294589"/>
                  <a:pt x="0" y="0"/>
                </a:cubicBezTo>
              </a:path>
            </a:pathLst>
          </a:custGeom>
          <a:no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cxnSp>
        <p:nvCxnSpPr>
          <p:cNvPr id="89" name="Straight Arrow Connector 88"/>
          <p:cNvCxnSpPr/>
          <p:nvPr/>
        </p:nvCxnSpPr>
        <p:spPr bwMode="auto">
          <a:xfrm flipH="1">
            <a:off x="3379556" y="3856402"/>
            <a:ext cx="1187326" cy="1042959"/>
          </a:xfrm>
          <a:prstGeom prst="straightConnector1">
            <a:avLst/>
          </a:prstGeom>
          <a:noFill/>
          <a:ln w="12700" cap="flat" cmpd="sng" algn="ctr">
            <a:solidFill>
              <a:srgbClr val="000000"/>
            </a:solidFill>
            <a:prstDash val="solid"/>
            <a:round/>
            <a:headEnd type="none" w="med" len="med"/>
            <a:tailEnd type="arrow"/>
          </a:ln>
          <a:effectLst/>
        </p:spPr>
      </p:cxnSp>
      <p:cxnSp>
        <p:nvCxnSpPr>
          <p:cNvPr id="90" name="Straight Arrow Connector 89"/>
          <p:cNvCxnSpPr/>
          <p:nvPr/>
        </p:nvCxnSpPr>
        <p:spPr bwMode="auto">
          <a:xfrm>
            <a:off x="4570640" y="3843383"/>
            <a:ext cx="1447800" cy="533400"/>
          </a:xfrm>
          <a:prstGeom prst="straightConnector1">
            <a:avLst/>
          </a:prstGeom>
          <a:noFill/>
          <a:ln w="12700" cap="flat" cmpd="sng" algn="ctr">
            <a:solidFill>
              <a:srgbClr val="000000"/>
            </a:solidFill>
            <a:prstDash val="solid"/>
            <a:round/>
            <a:headEnd type="none" w="med" len="med"/>
            <a:tailEnd type="arrow"/>
          </a:ln>
          <a:effectLst/>
        </p:spPr>
      </p:cxnSp>
      <p:sp>
        <p:nvSpPr>
          <p:cNvPr id="91" name="Oval 90"/>
          <p:cNvSpPr/>
          <p:nvPr/>
        </p:nvSpPr>
        <p:spPr bwMode="auto">
          <a:xfrm>
            <a:off x="3961457" y="4350695"/>
            <a:ext cx="45719" cy="45719"/>
          </a:xfrm>
          <a:prstGeom prst="ellipse">
            <a:avLst/>
          </a:prstGeom>
          <a:solidFill>
            <a:schemeClr val="accent4">
              <a:lumMod val="65000"/>
              <a:lumOff val="35000"/>
            </a:schemeClr>
          </a:solidFill>
          <a:ln w="12700" cap="flat" cmpd="sng" algn="ctr">
            <a:no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92" name="Oval 91"/>
          <p:cNvSpPr/>
          <p:nvPr/>
        </p:nvSpPr>
        <p:spPr bwMode="auto">
          <a:xfrm>
            <a:off x="4516262" y="3015812"/>
            <a:ext cx="106135" cy="53391"/>
          </a:xfrm>
          <a:prstGeom prst="ellipse">
            <a:avLst/>
          </a:prstGeom>
          <a:solidFill>
            <a:schemeClr val="accent4">
              <a:lumMod val="65000"/>
              <a:lumOff val="35000"/>
            </a:schemeClr>
          </a:solidFill>
          <a:ln w="12700" cap="flat" cmpd="sng" algn="ctr">
            <a:no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93" name="Oval 92"/>
          <p:cNvSpPr/>
          <p:nvPr/>
        </p:nvSpPr>
        <p:spPr bwMode="auto">
          <a:xfrm>
            <a:off x="5519965" y="4176758"/>
            <a:ext cx="45719" cy="45719"/>
          </a:xfrm>
          <a:prstGeom prst="ellipse">
            <a:avLst/>
          </a:prstGeom>
          <a:solidFill>
            <a:schemeClr val="accent4">
              <a:lumMod val="65000"/>
              <a:lumOff val="35000"/>
            </a:schemeClr>
          </a:solidFill>
          <a:ln w="12700" cap="flat" cmpd="sng" algn="ctr">
            <a:no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94" name="Freeform 93"/>
          <p:cNvSpPr/>
          <p:nvPr/>
        </p:nvSpPr>
        <p:spPr>
          <a:xfrm>
            <a:off x="4192815" y="4198983"/>
            <a:ext cx="1019187" cy="114888"/>
          </a:xfrm>
          <a:custGeom>
            <a:avLst/>
            <a:gdLst>
              <a:gd name="connsiteX0" fmla="*/ 0 w 1019187"/>
              <a:gd name="connsiteY0" fmla="*/ 34925 h 114888"/>
              <a:gd name="connsiteX1" fmla="*/ 28575 w 1019187"/>
              <a:gd name="connsiteY1" fmla="*/ 53975 h 114888"/>
              <a:gd name="connsiteX2" fmla="*/ 701675 w 1019187"/>
              <a:gd name="connsiteY2" fmla="*/ 111125 h 114888"/>
              <a:gd name="connsiteX3" fmla="*/ 762000 w 1019187"/>
              <a:gd name="connsiteY3" fmla="*/ 104775 h 114888"/>
              <a:gd name="connsiteX4" fmla="*/ 838200 w 1019187"/>
              <a:gd name="connsiteY4" fmla="*/ 95250 h 114888"/>
              <a:gd name="connsiteX5" fmla="*/ 850900 w 1019187"/>
              <a:gd name="connsiteY5" fmla="*/ 92075 h 114888"/>
              <a:gd name="connsiteX6" fmla="*/ 882650 w 1019187"/>
              <a:gd name="connsiteY6" fmla="*/ 82550 h 114888"/>
              <a:gd name="connsiteX7" fmla="*/ 898525 w 1019187"/>
              <a:gd name="connsiteY7" fmla="*/ 76200 h 114888"/>
              <a:gd name="connsiteX8" fmla="*/ 927100 w 1019187"/>
              <a:gd name="connsiteY8" fmla="*/ 69850 h 114888"/>
              <a:gd name="connsiteX9" fmla="*/ 936625 w 1019187"/>
              <a:gd name="connsiteY9" fmla="*/ 66675 h 114888"/>
              <a:gd name="connsiteX10" fmla="*/ 971550 w 1019187"/>
              <a:gd name="connsiteY10" fmla="*/ 53975 h 114888"/>
              <a:gd name="connsiteX11" fmla="*/ 981075 w 1019187"/>
              <a:gd name="connsiteY11" fmla="*/ 41275 h 114888"/>
              <a:gd name="connsiteX12" fmla="*/ 984250 w 1019187"/>
              <a:gd name="connsiteY12" fmla="*/ 28575 h 114888"/>
              <a:gd name="connsiteX13" fmla="*/ 1009650 w 1019187"/>
              <a:gd name="connsiteY13" fmla="*/ 12700 h 114888"/>
              <a:gd name="connsiteX14" fmla="*/ 1019175 w 1019187"/>
              <a:gd name="connsiteY14" fmla="*/ 0 h 114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19187" h="114888">
                <a:moveTo>
                  <a:pt x="0" y="34925"/>
                </a:moveTo>
                <a:cubicBezTo>
                  <a:pt x="9525" y="41275"/>
                  <a:pt x="17327" y="51845"/>
                  <a:pt x="28575" y="53975"/>
                </a:cubicBezTo>
                <a:cubicBezTo>
                  <a:pt x="428013" y="129626"/>
                  <a:pt x="347590" y="115103"/>
                  <a:pt x="701675" y="111125"/>
                </a:cubicBezTo>
                <a:cubicBezTo>
                  <a:pt x="772661" y="105210"/>
                  <a:pt x="712227" y="110997"/>
                  <a:pt x="762000" y="104775"/>
                </a:cubicBezTo>
                <a:cubicBezTo>
                  <a:pt x="764693" y="104438"/>
                  <a:pt x="822296" y="98142"/>
                  <a:pt x="838200" y="95250"/>
                </a:cubicBezTo>
                <a:cubicBezTo>
                  <a:pt x="842493" y="94469"/>
                  <a:pt x="846690" y="93223"/>
                  <a:pt x="850900" y="92075"/>
                </a:cubicBezTo>
                <a:cubicBezTo>
                  <a:pt x="857323" y="90323"/>
                  <a:pt x="874077" y="85765"/>
                  <a:pt x="882650" y="82550"/>
                </a:cubicBezTo>
                <a:cubicBezTo>
                  <a:pt x="887986" y="80549"/>
                  <a:pt x="893118" y="78002"/>
                  <a:pt x="898525" y="76200"/>
                </a:cubicBezTo>
                <a:cubicBezTo>
                  <a:pt x="908303" y="72941"/>
                  <a:pt x="917034" y="72366"/>
                  <a:pt x="927100" y="69850"/>
                </a:cubicBezTo>
                <a:cubicBezTo>
                  <a:pt x="930347" y="69038"/>
                  <a:pt x="933378" y="67487"/>
                  <a:pt x="936625" y="66675"/>
                </a:cubicBezTo>
                <a:cubicBezTo>
                  <a:pt x="948658" y="63667"/>
                  <a:pt x="962111" y="63414"/>
                  <a:pt x="971550" y="53975"/>
                </a:cubicBezTo>
                <a:cubicBezTo>
                  <a:pt x="975292" y="50233"/>
                  <a:pt x="977900" y="45508"/>
                  <a:pt x="981075" y="41275"/>
                </a:cubicBezTo>
                <a:cubicBezTo>
                  <a:pt x="982133" y="37042"/>
                  <a:pt x="981632" y="32066"/>
                  <a:pt x="984250" y="28575"/>
                </a:cubicBezTo>
                <a:cubicBezTo>
                  <a:pt x="992878" y="17071"/>
                  <a:pt x="998566" y="16395"/>
                  <a:pt x="1009650" y="12700"/>
                </a:cubicBezTo>
                <a:cubicBezTo>
                  <a:pt x="1019923" y="2427"/>
                  <a:pt x="1019175" y="7665"/>
                  <a:pt x="1019175" y="0"/>
                </a:cubicBezTo>
              </a:path>
            </a:pathLst>
          </a:custGeom>
        </p:spPr>
        <p:txBody>
          <a:bodyPr vert="horz" wrap="square" lIns="90488" tIns="44450" rIns="90488" bIns="44450" numCol="1" rtlCol="0" anchor="t" anchorCtr="0" compatLnSpc="1">
            <a:prstTxWarp prst="textNoShape">
              <a:avLst/>
            </a:prstTxWarp>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95" name="TextBox 94"/>
          <p:cNvSpPr txBox="1"/>
          <p:nvPr/>
        </p:nvSpPr>
        <p:spPr>
          <a:xfrm>
            <a:off x="3118328" y="4894433"/>
            <a:ext cx="304415" cy="271869"/>
          </a:xfrm>
          <a:prstGeom prst="rect">
            <a:avLst/>
          </a:prstGeom>
          <a:noFill/>
        </p:spPr>
        <p:txBody>
          <a:bodyPr wrap="none" rtlCol="0">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a:buNone/>
            </a:pPr>
            <a:r>
              <a:rPr lang="en-US" dirty="0"/>
              <a:t>X</a:t>
            </a:r>
          </a:p>
        </p:txBody>
      </p:sp>
      <p:sp>
        <p:nvSpPr>
          <p:cNvPr id="96" name="TextBox 95"/>
          <p:cNvSpPr txBox="1"/>
          <p:nvPr/>
        </p:nvSpPr>
        <p:spPr>
          <a:xfrm>
            <a:off x="6018440" y="4300583"/>
            <a:ext cx="312906" cy="271869"/>
          </a:xfrm>
          <a:prstGeom prst="rect">
            <a:avLst/>
          </a:prstGeom>
          <a:noFill/>
        </p:spPr>
        <p:txBody>
          <a:bodyPr wrap="none" rtlCol="0">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a:buNone/>
            </a:pPr>
            <a:r>
              <a:rPr lang="en-US" dirty="0"/>
              <a:t>Y</a:t>
            </a:r>
          </a:p>
        </p:txBody>
      </p:sp>
      <p:sp>
        <p:nvSpPr>
          <p:cNvPr id="97" name="TextBox 96"/>
          <p:cNvSpPr txBox="1"/>
          <p:nvPr/>
        </p:nvSpPr>
        <p:spPr>
          <a:xfrm>
            <a:off x="4418240" y="2251221"/>
            <a:ext cx="294334" cy="271869"/>
          </a:xfrm>
          <a:prstGeom prst="rect">
            <a:avLst/>
          </a:prstGeom>
          <a:noFill/>
        </p:spPr>
        <p:txBody>
          <a:bodyPr wrap="none" rtlCol="0">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a:buNone/>
            </a:pPr>
            <a:r>
              <a:rPr lang="en-US" dirty="0"/>
              <a:t>Z</a:t>
            </a:r>
          </a:p>
        </p:txBody>
      </p:sp>
      <p:cxnSp>
        <p:nvCxnSpPr>
          <p:cNvPr id="98" name="Straight Connector 97"/>
          <p:cNvCxnSpPr/>
          <p:nvPr/>
        </p:nvCxnSpPr>
        <p:spPr bwMode="auto">
          <a:xfrm flipH="1">
            <a:off x="4477997" y="3697939"/>
            <a:ext cx="85618" cy="89184"/>
          </a:xfrm>
          <a:prstGeom prst="line">
            <a:avLst/>
          </a:prstGeom>
          <a:noFill/>
          <a:ln w="9525" cap="flat" cmpd="sng" algn="ctr">
            <a:solidFill>
              <a:srgbClr val="A6A6A6"/>
            </a:solidFill>
            <a:prstDash val="solid"/>
            <a:round/>
            <a:headEnd type="none" w="med" len="med"/>
            <a:tailEnd type="none" w="med" len="med"/>
          </a:ln>
          <a:effectLst/>
        </p:spPr>
      </p:cxnSp>
      <p:cxnSp>
        <p:nvCxnSpPr>
          <p:cNvPr id="99" name="Straight Connector 98"/>
          <p:cNvCxnSpPr/>
          <p:nvPr/>
        </p:nvCxnSpPr>
        <p:spPr bwMode="auto">
          <a:xfrm>
            <a:off x="4481565" y="3787123"/>
            <a:ext cx="4299" cy="134263"/>
          </a:xfrm>
          <a:prstGeom prst="line">
            <a:avLst/>
          </a:prstGeom>
          <a:noFill/>
          <a:ln w="9525" cap="flat" cmpd="sng" algn="ctr">
            <a:solidFill>
              <a:schemeClr val="bg1">
                <a:lumMod val="65000"/>
              </a:schemeClr>
            </a:solidFill>
            <a:prstDash val="solid"/>
            <a:round/>
            <a:headEnd type="none" w="med" len="med"/>
            <a:tailEnd type="none" w="med" len="med"/>
          </a:ln>
          <a:effectLst/>
        </p:spPr>
      </p:cxnSp>
      <p:cxnSp>
        <p:nvCxnSpPr>
          <p:cNvPr id="100" name="Straight Connector 99"/>
          <p:cNvCxnSpPr/>
          <p:nvPr/>
        </p:nvCxnSpPr>
        <p:spPr bwMode="auto">
          <a:xfrm flipH="1" flipV="1">
            <a:off x="4577939" y="3702311"/>
            <a:ext cx="121240" cy="52706"/>
          </a:xfrm>
          <a:prstGeom prst="line">
            <a:avLst/>
          </a:prstGeom>
          <a:noFill/>
          <a:ln w="9525" cap="flat" cmpd="sng" algn="ctr">
            <a:solidFill>
              <a:srgbClr val="A6A6A6"/>
            </a:solidFill>
            <a:prstDash val="solid"/>
            <a:round/>
            <a:headEnd type="none" w="med" len="med"/>
            <a:tailEnd type="none" w="med" len="med"/>
          </a:ln>
          <a:effectLst/>
        </p:spPr>
      </p:cxnSp>
      <p:cxnSp>
        <p:nvCxnSpPr>
          <p:cNvPr id="101" name="Straight Connector 100"/>
          <p:cNvCxnSpPr/>
          <p:nvPr/>
        </p:nvCxnSpPr>
        <p:spPr bwMode="auto">
          <a:xfrm flipH="1">
            <a:off x="4695004" y="3749936"/>
            <a:ext cx="3585" cy="133294"/>
          </a:xfrm>
          <a:prstGeom prst="line">
            <a:avLst/>
          </a:prstGeom>
          <a:noFill/>
          <a:ln w="9525" cap="flat" cmpd="sng" algn="ctr">
            <a:solidFill>
              <a:schemeClr val="bg1">
                <a:lumMod val="65000"/>
              </a:schemeClr>
            </a:solidFill>
            <a:prstDash val="solid"/>
            <a:round/>
            <a:headEnd type="none" w="med" len="med"/>
            <a:tailEnd type="none" w="med" len="med"/>
          </a:ln>
          <a:effectLst/>
        </p:spPr>
      </p:cxnSp>
      <p:cxnSp>
        <p:nvCxnSpPr>
          <p:cNvPr id="102" name="Straight Connector 101"/>
          <p:cNvCxnSpPr/>
          <p:nvPr/>
        </p:nvCxnSpPr>
        <p:spPr bwMode="auto">
          <a:xfrm flipH="1" flipV="1">
            <a:off x="4491268" y="3928821"/>
            <a:ext cx="128427" cy="53510"/>
          </a:xfrm>
          <a:prstGeom prst="line">
            <a:avLst/>
          </a:prstGeom>
          <a:noFill/>
          <a:ln w="9525" cap="flat" cmpd="sng" algn="ctr">
            <a:solidFill>
              <a:srgbClr val="A6A6A6"/>
            </a:solidFill>
            <a:prstDash val="solid"/>
            <a:round/>
            <a:headEnd type="none" w="med" len="med"/>
            <a:tailEnd type="none" w="med" len="med"/>
          </a:ln>
          <a:effectLst/>
        </p:spPr>
      </p:cxnSp>
      <p:cxnSp>
        <p:nvCxnSpPr>
          <p:cNvPr id="103" name="Straight Connector 102"/>
          <p:cNvCxnSpPr/>
          <p:nvPr/>
        </p:nvCxnSpPr>
        <p:spPr bwMode="auto">
          <a:xfrm flipH="1">
            <a:off x="4619695" y="3895986"/>
            <a:ext cx="72544" cy="86345"/>
          </a:xfrm>
          <a:prstGeom prst="line">
            <a:avLst/>
          </a:prstGeom>
          <a:noFill/>
          <a:ln w="9525" cap="flat" cmpd="sng" algn="ctr">
            <a:solidFill>
              <a:srgbClr val="A6A6A6"/>
            </a:solidFill>
            <a:prstDash val="solid"/>
            <a:round/>
            <a:headEnd type="none" w="med" len="med"/>
            <a:tailEnd type="none" w="med" len="med"/>
          </a:ln>
          <a:effectLst/>
        </p:spPr>
      </p:cxnSp>
      <p:sp>
        <p:nvSpPr>
          <p:cNvPr id="104" name="5-Point Star 103"/>
          <p:cNvSpPr/>
          <p:nvPr/>
        </p:nvSpPr>
        <p:spPr bwMode="auto">
          <a:xfrm>
            <a:off x="1450348" y="2294966"/>
            <a:ext cx="120576" cy="128612"/>
          </a:xfrm>
          <a:prstGeom prst="star5">
            <a:avLst/>
          </a:prstGeom>
          <a:solidFill>
            <a:srgbClr val="A6A6A6"/>
          </a:solidFill>
          <a:ln w="254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dirty="0">
              <a:ln>
                <a:noFill/>
              </a:ln>
              <a:solidFill>
                <a:schemeClr val="tx1"/>
              </a:solidFill>
              <a:effectLst/>
              <a:latin typeface="Arial" charset="0"/>
            </a:endParaRPr>
          </a:p>
        </p:txBody>
      </p:sp>
      <p:sp>
        <p:nvSpPr>
          <p:cNvPr id="105" name="5-Point Star 104"/>
          <p:cNvSpPr/>
          <p:nvPr/>
        </p:nvSpPr>
        <p:spPr bwMode="auto">
          <a:xfrm>
            <a:off x="2374102" y="3508089"/>
            <a:ext cx="120576" cy="128612"/>
          </a:xfrm>
          <a:prstGeom prst="star5">
            <a:avLst/>
          </a:prstGeom>
          <a:solidFill>
            <a:srgbClr val="A6A6A6"/>
          </a:solidFill>
          <a:ln w="254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dirty="0">
              <a:ln>
                <a:noFill/>
              </a:ln>
              <a:solidFill>
                <a:schemeClr val="tx1"/>
              </a:solidFill>
              <a:effectLst/>
              <a:latin typeface="Arial" charset="0"/>
            </a:endParaRPr>
          </a:p>
        </p:txBody>
      </p:sp>
      <p:sp>
        <p:nvSpPr>
          <p:cNvPr id="106" name="5-Point Star 105"/>
          <p:cNvSpPr/>
          <p:nvPr/>
        </p:nvSpPr>
        <p:spPr bwMode="auto">
          <a:xfrm>
            <a:off x="2108507" y="4528621"/>
            <a:ext cx="120576" cy="128612"/>
          </a:xfrm>
          <a:prstGeom prst="star5">
            <a:avLst/>
          </a:prstGeom>
          <a:solidFill>
            <a:srgbClr val="A6A6A6"/>
          </a:solidFill>
          <a:ln w="254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dirty="0">
              <a:ln>
                <a:noFill/>
              </a:ln>
              <a:solidFill>
                <a:schemeClr val="tx1"/>
              </a:solidFill>
              <a:effectLst/>
              <a:latin typeface="Arial" charset="0"/>
            </a:endParaRPr>
          </a:p>
        </p:txBody>
      </p:sp>
      <p:sp>
        <p:nvSpPr>
          <p:cNvPr id="107" name="5-Point Star 106"/>
          <p:cNvSpPr/>
          <p:nvPr/>
        </p:nvSpPr>
        <p:spPr bwMode="auto">
          <a:xfrm>
            <a:off x="5604866" y="5356235"/>
            <a:ext cx="120576" cy="128612"/>
          </a:xfrm>
          <a:prstGeom prst="star5">
            <a:avLst/>
          </a:prstGeom>
          <a:solidFill>
            <a:srgbClr val="A6A6A6"/>
          </a:solidFill>
          <a:ln w="254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dirty="0">
              <a:ln>
                <a:noFill/>
              </a:ln>
              <a:solidFill>
                <a:schemeClr val="tx1"/>
              </a:solidFill>
              <a:effectLst/>
              <a:latin typeface="Arial" charset="0"/>
            </a:endParaRPr>
          </a:p>
        </p:txBody>
      </p:sp>
      <p:sp>
        <p:nvSpPr>
          <p:cNvPr id="108" name="5-Point Star 107"/>
          <p:cNvSpPr/>
          <p:nvPr/>
        </p:nvSpPr>
        <p:spPr bwMode="auto">
          <a:xfrm>
            <a:off x="3522601" y="5580978"/>
            <a:ext cx="120576" cy="128612"/>
          </a:xfrm>
          <a:prstGeom prst="star5">
            <a:avLst/>
          </a:prstGeom>
          <a:solidFill>
            <a:srgbClr val="A6A6A6"/>
          </a:solidFill>
          <a:ln w="254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dirty="0">
              <a:ln>
                <a:noFill/>
              </a:ln>
              <a:solidFill>
                <a:schemeClr val="tx1"/>
              </a:solidFill>
              <a:effectLst/>
              <a:latin typeface="Arial" charset="0"/>
            </a:endParaRPr>
          </a:p>
        </p:txBody>
      </p:sp>
      <p:sp>
        <p:nvSpPr>
          <p:cNvPr id="109" name="5-Point Star 108"/>
          <p:cNvSpPr/>
          <p:nvPr/>
        </p:nvSpPr>
        <p:spPr bwMode="auto">
          <a:xfrm>
            <a:off x="5949857" y="1987550"/>
            <a:ext cx="120576" cy="128612"/>
          </a:xfrm>
          <a:prstGeom prst="star5">
            <a:avLst/>
          </a:prstGeom>
          <a:solidFill>
            <a:srgbClr val="A6A6A6"/>
          </a:solidFill>
          <a:ln w="254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dirty="0">
              <a:ln>
                <a:noFill/>
              </a:ln>
              <a:solidFill>
                <a:schemeClr val="tx1"/>
              </a:solidFill>
              <a:effectLst/>
              <a:latin typeface="Arial" charset="0"/>
            </a:endParaRPr>
          </a:p>
        </p:txBody>
      </p:sp>
      <p:cxnSp>
        <p:nvCxnSpPr>
          <p:cNvPr id="110" name="Straight Arrow Connector 109"/>
          <p:cNvCxnSpPr/>
          <p:nvPr/>
        </p:nvCxnSpPr>
        <p:spPr bwMode="auto">
          <a:xfrm flipH="1" flipV="1">
            <a:off x="1570924" y="2391425"/>
            <a:ext cx="2990273" cy="1446889"/>
          </a:xfrm>
          <a:prstGeom prst="straightConnector1">
            <a:avLst/>
          </a:prstGeom>
          <a:noFill/>
          <a:ln w="12700" cap="flat" cmpd="sng" algn="ctr">
            <a:solidFill>
              <a:srgbClr val="A6A6A6"/>
            </a:solidFill>
            <a:prstDash val="sysDash"/>
            <a:round/>
            <a:headEnd type="none" w="med" len="med"/>
            <a:tailEnd type="arrow"/>
          </a:ln>
          <a:effectLst/>
        </p:spPr>
      </p:cxnSp>
      <p:sp>
        <p:nvSpPr>
          <p:cNvPr id="111" name="TextBox 110"/>
          <p:cNvSpPr txBox="1"/>
          <p:nvPr/>
        </p:nvSpPr>
        <p:spPr>
          <a:xfrm>
            <a:off x="6102350" y="3168212"/>
            <a:ext cx="1702948" cy="246221"/>
          </a:xfrm>
          <a:prstGeom prst="rect">
            <a:avLst/>
          </a:prstGeom>
          <a:noFill/>
        </p:spPr>
        <p:txBody>
          <a:bodyPr wrap="none" rtlCol="0">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r>
              <a:rPr lang="en-US" dirty="0"/>
              <a:t>Solar System Barycenter</a:t>
            </a:r>
          </a:p>
        </p:txBody>
      </p:sp>
      <p:cxnSp>
        <p:nvCxnSpPr>
          <p:cNvPr id="112" name="Straight Arrow Connector 111"/>
          <p:cNvCxnSpPr/>
          <p:nvPr/>
        </p:nvCxnSpPr>
        <p:spPr bwMode="auto">
          <a:xfrm flipH="1">
            <a:off x="4633541" y="3396812"/>
            <a:ext cx="1468809" cy="409346"/>
          </a:xfrm>
          <a:prstGeom prst="straightConnector1">
            <a:avLst/>
          </a:prstGeom>
          <a:noFill/>
          <a:ln w="25400" cap="flat" cmpd="sng" algn="ctr">
            <a:solidFill>
              <a:schemeClr val="tx1">
                <a:lumMod val="65000"/>
                <a:lumOff val="35000"/>
              </a:schemeClr>
            </a:solidFill>
            <a:prstDash val="solid"/>
            <a:round/>
            <a:headEnd type="none" w="med" len="med"/>
            <a:tailEnd type="arrow"/>
          </a:ln>
          <a:effectLst/>
        </p:spPr>
      </p:cxnSp>
      <p:cxnSp>
        <p:nvCxnSpPr>
          <p:cNvPr id="113" name="Straight Arrow Connector 112"/>
          <p:cNvCxnSpPr/>
          <p:nvPr/>
        </p:nvCxnSpPr>
        <p:spPr bwMode="auto">
          <a:xfrm flipH="1" flipV="1">
            <a:off x="2487297" y="3589126"/>
            <a:ext cx="2073898" cy="281340"/>
          </a:xfrm>
          <a:prstGeom prst="straightConnector1">
            <a:avLst/>
          </a:prstGeom>
          <a:noFill/>
          <a:ln w="12700" cap="flat" cmpd="sng" algn="ctr">
            <a:solidFill>
              <a:srgbClr val="A6A6A6"/>
            </a:solidFill>
            <a:prstDash val="sysDash"/>
            <a:round/>
            <a:headEnd type="none" w="med" len="med"/>
            <a:tailEnd type="arrow"/>
          </a:ln>
          <a:effectLst/>
        </p:spPr>
      </p:cxnSp>
      <p:cxnSp>
        <p:nvCxnSpPr>
          <p:cNvPr id="114" name="Straight Arrow Connector 113"/>
          <p:cNvCxnSpPr/>
          <p:nvPr/>
        </p:nvCxnSpPr>
        <p:spPr bwMode="auto">
          <a:xfrm flipH="1">
            <a:off x="2230069" y="3870466"/>
            <a:ext cx="2339164" cy="699327"/>
          </a:xfrm>
          <a:prstGeom prst="straightConnector1">
            <a:avLst/>
          </a:prstGeom>
          <a:noFill/>
          <a:ln w="12700" cap="flat" cmpd="sng" algn="ctr">
            <a:solidFill>
              <a:srgbClr val="A6A6A6"/>
            </a:solidFill>
            <a:prstDash val="sysDash"/>
            <a:round/>
            <a:headEnd type="none" w="med" len="med"/>
            <a:tailEnd type="arrow"/>
          </a:ln>
          <a:effectLst/>
        </p:spPr>
      </p:cxnSp>
      <p:cxnSp>
        <p:nvCxnSpPr>
          <p:cNvPr id="115" name="Straight Arrow Connector 114"/>
          <p:cNvCxnSpPr/>
          <p:nvPr/>
        </p:nvCxnSpPr>
        <p:spPr bwMode="auto">
          <a:xfrm flipH="1">
            <a:off x="3596591" y="3862426"/>
            <a:ext cx="956567" cy="1760378"/>
          </a:xfrm>
          <a:prstGeom prst="straightConnector1">
            <a:avLst/>
          </a:prstGeom>
          <a:noFill/>
          <a:ln w="12700" cap="flat" cmpd="sng" algn="ctr">
            <a:solidFill>
              <a:srgbClr val="A6A6A6"/>
            </a:solidFill>
            <a:prstDash val="sysDash"/>
            <a:round/>
            <a:headEnd type="none" w="med" len="med"/>
            <a:tailEnd type="arrow"/>
          </a:ln>
          <a:effectLst/>
        </p:spPr>
      </p:cxnSp>
      <p:cxnSp>
        <p:nvCxnSpPr>
          <p:cNvPr id="116" name="Straight Arrow Connector 115"/>
          <p:cNvCxnSpPr/>
          <p:nvPr/>
        </p:nvCxnSpPr>
        <p:spPr bwMode="auto">
          <a:xfrm>
            <a:off x="4569233" y="3854388"/>
            <a:ext cx="1053025" cy="1543345"/>
          </a:xfrm>
          <a:prstGeom prst="straightConnector1">
            <a:avLst/>
          </a:prstGeom>
          <a:noFill/>
          <a:ln w="12700" cap="flat" cmpd="sng" algn="ctr">
            <a:solidFill>
              <a:srgbClr val="A6A6A6"/>
            </a:solidFill>
            <a:prstDash val="sysDash"/>
            <a:round/>
            <a:headEnd type="none" w="med" len="med"/>
            <a:tailEnd type="arrow"/>
          </a:ln>
          <a:effectLst/>
        </p:spPr>
      </p:cxnSp>
      <p:cxnSp>
        <p:nvCxnSpPr>
          <p:cNvPr id="117" name="Straight Arrow Connector 116"/>
          <p:cNvCxnSpPr/>
          <p:nvPr/>
        </p:nvCxnSpPr>
        <p:spPr bwMode="auto">
          <a:xfrm flipV="1">
            <a:off x="4585310" y="2110086"/>
            <a:ext cx="1382598" cy="1736265"/>
          </a:xfrm>
          <a:prstGeom prst="straightConnector1">
            <a:avLst/>
          </a:prstGeom>
          <a:noFill/>
          <a:ln w="12700" cap="flat" cmpd="sng" algn="ctr">
            <a:solidFill>
              <a:srgbClr val="A6A6A6"/>
            </a:solidFill>
            <a:prstDash val="sysDash"/>
            <a:round/>
            <a:headEnd type="none" w="med" len="med"/>
            <a:tailEnd type="arrow"/>
          </a:ln>
          <a:effectLst/>
        </p:spPr>
      </p:cxnSp>
      <p:sp>
        <p:nvSpPr>
          <p:cNvPr id="118" name="TextBox 117"/>
          <p:cNvSpPr txBox="1"/>
          <p:nvPr/>
        </p:nvSpPr>
        <p:spPr>
          <a:xfrm>
            <a:off x="2444750" y="6248797"/>
            <a:ext cx="4538447" cy="615553"/>
          </a:xfrm>
          <a:prstGeom prst="rect">
            <a:avLst/>
          </a:prstGeom>
          <a:noFill/>
        </p:spPr>
        <p:txBody>
          <a:bodyPr wrap="none" rtlCol="0">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algn="ctr"/>
            <a:r>
              <a:rPr lang="en-US" sz="1400" dirty="0"/>
              <a:t>ICRF = International Celestial Reference Frame</a:t>
            </a:r>
          </a:p>
          <a:p>
            <a:pPr algn="ctr"/>
            <a:endParaRPr lang="en-US" dirty="0"/>
          </a:p>
          <a:p>
            <a:pPr algn="ctr"/>
            <a:r>
              <a:rPr lang="en-US" dirty="0"/>
              <a:t>The ICRF is managed by the International Earth Rotation Service (IERS)</a:t>
            </a:r>
          </a:p>
        </p:txBody>
      </p:sp>
      <p:sp>
        <p:nvSpPr>
          <p:cNvPr id="119" name="Oval 8"/>
          <p:cNvSpPr/>
          <p:nvPr/>
        </p:nvSpPr>
        <p:spPr bwMode="auto">
          <a:xfrm flipV="1">
            <a:off x="3435350" y="3420884"/>
            <a:ext cx="2286000" cy="533400"/>
          </a:xfrm>
          <a:custGeom>
            <a:avLst/>
            <a:gdLst>
              <a:gd name="connsiteX0" fmla="*/ 0 w 2286000"/>
              <a:gd name="connsiteY0" fmla="*/ 533400 h 1066800"/>
              <a:gd name="connsiteX1" fmla="*/ 1143000 w 2286000"/>
              <a:gd name="connsiteY1" fmla="*/ 0 h 1066800"/>
              <a:gd name="connsiteX2" fmla="*/ 2286000 w 2286000"/>
              <a:gd name="connsiteY2" fmla="*/ 533400 h 1066800"/>
              <a:gd name="connsiteX3" fmla="*/ 1143000 w 2286000"/>
              <a:gd name="connsiteY3" fmla="*/ 1066800 h 1066800"/>
              <a:gd name="connsiteX4" fmla="*/ 0 w 2286000"/>
              <a:gd name="connsiteY4" fmla="*/ 533400 h 1066800"/>
              <a:gd name="connsiteX0" fmla="*/ 2286000 w 2377440"/>
              <a:gd name="connsiteY0" fmla="*/ 533400 h 1066800"/>
              <a:gd name="connsiteX1" fmla="*/ 1143000 w 2377440"/>
              <a:gd name="connsiteY1" fmla="*/ 1066800 h 1066800"/>
              <a:gd name="connsiteX2" fmla="*/ 0 w 2377440"/>
              <a:gd name="connsiteY2" fmla="*/ 533400 h 1066800"/>
              <a:gd name="connsiteX3" fmla="*/ 1143000 w 2377440"/>
              <a:gd name="connsiteY3" fmla="*/ 0 h 1066800"/>
              <a:gd name="connsiteX4" fmla="*/ 2377440 w 2377440"/>
              <a:gd name="connsiteY4" fmla="*/ 624840 h 1066800"/>
              <a:gd name="connsiteX0" fmla="*/ 2286000 w 2286000"/>
              <a:gd name="connsiteY0" fmla="*/ 533400 h 1066800"/>
              <a:gd name="connsiteX1" fmla="*/ 1143000 w 2286000"/>
              <a:gd name="connsiteY1" fmla="*/ 1066800 h 1066800"/>
              <a:gd name="connsiteX2" fmla="*/ 0 w 2286000"/>
              <a:gd name="connsiteY2" fmla="*/ 533400 h 1066800"/>
              <a:gd name="connsiteX3" fmla="*/ 1143000 w 2286000"/>
              <a:gd name="connsiteY3" fmla="*/ 0 h 1066800"/>
              <a:gd name="connsiteX0" fmla="*/ 2286000 w 2286000"/>
              <a:gd name="connsiteY0" fmla="*/ 0 h 533400"/>
              <a:gd name="connsiteX1" fmla="*/ 1143000 w 2286000"/>
              <a:gd name="connsiteY1" fmla="*/ 533400 h 533400"/>
              <a:gd name="connsiteX2" fmla="*/ 0 w 2286000"/>
              <a:gd name="connsiteY2" fmla="*/ 0 h 533400"/>
            </a:gdLst>
            <a:ahLst/>
            <a:cxnLst>
              <a:cxn ang="0">
                <a:pos x="connsiteX0" y="connsiteY0"/>
              </a:cxn>
              <a:cxn ang="0">
                <a:pos x="connsiteX1" y="connsiteY1"/>
              </a:cxn>
              <a:cxn ang="0">
                <a:pos x="connsiteX2" y="connsiteY2"/>
              </a:cxn>
            </a:cxnLst>
            <a:rect l="l" t="t" r="r" b="b"/>
            <a:pathLst>
              <a:path w="2286000" h="533400">
                <a:moveTo>
                  <a:pt x="2286000" y="0"/>
                </a:moveTo>
                <a:cubicBezTo>
                  <a:pt x="2286000" y="294589"/>
                  <a:pt x="1774261" y="533400"/>
                  <a:pt x="1143000" y="533400"/>
                </a:cubicBezTo>
                <a:cubicBezTo>
                  <a:pt x="511739" y="533400"/>
                  <a:pt x="0" y="294589"/>
                  <a:pt x="0" y="0"/>
                </a:cubicBezTo>
              </a:path>
            </a:pathLst>
          </a:custGeom>
          <a:noFill/>
          <a:ln w="12700" cap="flat" cmpd="sng" algn="ctr">
            <a:solidFill>
              <a:schemeClr val="bg2">
                <a:lumMod val="75000"/>
              </a:schemeClr>
            </a:solidFill>
            <a:prstDash val="dash"/>
            <a:round/>
            <a:headEnd type="none" w="med" len="med"/>
            <a:tailEnd type="none" w="med" len="med"/>
          </a:ln>
          <a:effectLst/>
        </p:spPr>
        <p:txBody>
          <a:bodyPr vert="horz" wrap="square" lIns="90488" tIns="44450" rIns="90488" bIns="44450" numCol="1" rtlCol="0" anchor="t" anchorCtr="0" compatLnSpc="1">
            <a:prstTxWarp prst="textNoShape">
              <a:avLst/>
            </a:prstTxWarp>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cxnSp>
        <p:nvCxnSpPr>
          <p:cNvPr id="88" name="Straight Arrow Connector 87"/>
          <p:cNvCxnSpPr/>
          <p:nvPr/>
        </p:nvCxnSpPr>
        <p:spPr bwMode="auto">
          <a:xfrm flipV="1">
            <a:off x="4569330" y="2536973"/>
            <a:ext cx="1310" cy="513180"/>
          </a:xfrm>
          <a:prstGeom prst="straightConnector1">
            <a:avLst/>
          </a:prstGeom>
          <a:noFill/>
          <a:ln w="12700" cap="flat" cmpd="sng" algn="ctr">
            <a:solidFill>
              <a:srgbClr val="000000"/>
            </a:solidFill>
            <a:prstDash val="solid"/>
            <a:round/>
            <a:headEnd type="none" w="med" len="med"/>
            <a:tailEnd type="arrow"/>
          </a:ln>
          <a:effectLst/>
        </p:spPr>
      </p:cxnSp>
      <p:cxnSp>
        <p:nvCxnSpPr>
          <p:cNvPr id="44" name="Straight Arrow Connector 43"/>
          <p:cNvCxnSpPr/>
          <p:nvPr/>
        </p:nvCxnSpPr>
        <p:spPr bwMode="auto">
          <a:xfrm flipV="1">
            <a:off x="4570640" y="3067198"/>
            <a:ext cx="0" cy="786814"/>
          </a:xfrm>
          <a:prstGeom prst="straightConnector1">
            <a:avLst/>
          </a:prstGeom>
          <a:noFill/>
          <a:ln w="12700" cap="flat" cmpd="sng" algn="ctr">
            <a:solidFill>
              <a:srgbClr val="000000"/>
            </a:solidFill>
            <a:prstDash val="solid"/>
            <a:round/>
            <a:headEnd type="none" w="med" len="med"/>
            <a:tailEnd type="none"/>
          </a:ln>
          <a:effectLst/>
        </p:spPr>
      </p:cxnSp>
      <p:sp>
        <p:nvSpPr>
          <p:cNvPr id="4" name="Slide Number Placeholder 3"/>
          <p:cNvSpPr>
            <a:spLocks noGrp="1"/>
          </p:cNvSpPr>
          <p:nvPr>
            <p:ph type="sldNum" sz="quarter" idx="11"/>
          </p:nvPr>
        </p:nvSpPr>
        <p:spPr/>
        <p:txBody>
          <a:bodyPr/>
          <a:lstStyle/>
          <a:p>
            <a:fld id="{FA4585BD-3576-BF4C-A3F5-F0E88B60600B}" type="slidenum">
              <a:rPr lang="en-US" smtClean="0"/>
              <a:pPr/>
              <a:t>11</a:t>
            </a:fld>
            <a:endParaRPr lang="en-US" sz="1400" b="0">
              <a:latin typeface="Times New Roman" pitchFamily="27" charset="0"/>
            </a:endParaRPr>
          </a:p>
        </p:txBody>
      </p:sp>
    </p:spTree>
    <p:extLst>
      <p:ext uri="{BB962C8B-B14F-4D97-AF65-F5344CB8AC3E}">
        <p14:creationId xmlns:p14="http://schemas.microsoft.com/office/powerpoint/2010/main" val="13148936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63946" y="381000"/>
            <a:ext cx="3771866" cy="479747"/>
          </a:xfrm>
        </p:spPr>
        <p:txBody>
          <a:bodyPr/>
          <a:lstStyle/>
          <a:p>
            <a:r>
              <a:rPr lang="en-US" dirty="0"/>
              <a:t>J2000 versus ICRF</a:t>
            </a:r>
          </a:p>
        </p:txBody>
      </p:sp>
      <p:sp>
        <p:nvSpPr>
          <p:cNvPr id="3" name="Content Placeholder 2"/>
          <p:cNvSpPr>
            <a:spLocks noGrp="1"/>
          </p:cNvSpPr>
          <p:nvPr>
            <p:ph idx="1"/>
          </p:nvPr>
        </p:nvSpPr>
        <p:spPr>
          <a:xfrm>
            <a:off x="692149" y="1987550"/>
            <a:ext cx="8142012" cy="4114800"/>
          </a:xfrm>
        </p:spPr>
        <p:txBody>
          <a:bodyPr/>
          <a:lstStyle/>
          <a:p>
            <a:r>
              <a:rPr lang="en-US" dirty="0"/>
              <a:t>The realization of ICRF was made to coincide almost exactly with the J2000 frame.</a:t>
            </a:r>
          </a:p>
          <a:p>
            <a:pPr lvl="1"/>
            <a:r>
              <a:rPr lang="en-US" dirty="0">
                <a:ea typeface="ＭＳ Ｐゴシック" pitchFamily="-60" charset="-128"/>
              </a:rPr>
              <a:t>The difference is very small–a rotation of less than 0.1 arc second.</a:t>
            </a:r>
          </a:p>
          <a:p>
            <a:pPr lvl="1"/>
            <a:r>
              <a:rPr lang="en-US" dirty="0">
                <a:solidFill>
                  <a:schemeClr val="accent6"/>
                </a:solidFill>
                <a:ea typeface="ＭＳ Ｐゴシック" pitchFamily="-60" charset="-128"/>
              </a:rPr>
              <a:t>The reference frame name "J2000" is generally used in SPICE as a label for the ICRF frame.</a:t>
            </a:r>
            <a:r>
              <a:rPr lang="en-US" dirty="0">
                <a:ea typeface="ＭＳ Ｐゴシック" pitchFamily="-60" charset="-128"/>
              </a:rPr>
              <a:t> </a:t>
            </a:r>
          </a:p>
          <a:p>
            <a:pPr lvl="2"/>
            <a:r>
              <a:rPr lang="en-US" dirty="0">
                <a:ea typeface="ＭＳ Ｐゴシック" pitchFamily="-60" charset="-128"/>
              </a:rPr>
              <a:t>In reality, any SPICE data said to be referenced to the J2000 frame are actually referenced to the ICRF frame.</a:t>
            </a:r>
          </a:p>
          <a:p>
            <a:pPr lvl="3"/>
            <a:r>
              <a:rPr lang="en-US" dirty="0">
                <a:ea typeface="ＭＳ Ｐゴシック" pitchFamily="-60" charset="-128"/>
              </a:rPr>
              <a:t>Except for attitude derived from the 1976 IAU Earth precession model and 1980 IAU Earth nutation and mean obliquity of date models</a:t>
            </a:r>
          </a:p>
          <a:p>
            <a:pPr lvl="2"/>
            <a:r>
              <a:rPr lang="en-US" dirty="0">
                <a:ea typeface="ＭＳ Ｐゴシック" pitchFamily="-60" charset="-128"/>
              </a:rPr>
              <a:t>For historical and backwards compatibility reasons, only the name “J2000” is recognized by SPICE software as a frame name–not “ICRF.”</a:t>
            </a:r>
          </a:p>
          <a:p>
            <a:pPr lvl="1"/>
            <a:r>
              <a:rPr lang="en-US" dirty="0">
                <a:solidFill>
                  <a:srgbClr val="000000"/>
                </a:solidFill>
                <a:ea typeface="ＭＳ Ｐゴシック" pitchFamily="-60" charset="-128"/>
              </a:rPr>
              <a:t>No transformation is required to convert SPICE state vectors or orientation data from the J2000 frame to the ICRF.</a:t>
            </a:r>
          </a:p>
          <a:p>
            <a:pPr lvl="1"/>
            <a:endParaRPr lang="en-US" dirty="0"/>
          </a:p>
        </p:txBody>
      </p:sp>
      <p:sp>
        <p:nvSpPr>
          <p:cNvPr id="4" name="Footer Placeholder 3"/>
          <p:cNvSpPr>
            <a:spLocks noGrp="1"/>
          </p:cNvSpPr>
          <p:nvPr>
            <p:ph type="ftr" sz="quarter" idx="10"/>
          </p:nvPr>
        </p:nvSpPr>
        <p:spPr/>
        <p:txBody>
          <a:bodyPr/>
          <a:lstStyle/>
          <a:p>
            <a:pPr>
              <a:defRPr/>
            </a:pPr>
            <a:r>
              <a:rPr lang="en-US"/>
              <a:t>Frames and Coordinate Systems </a:t>
            </a:r>
            <a:endParaRPr lang="en-US" dirty="0"/>
          </a:p>
        </p:txBody>
      </p:sp>
      <p:sp>
        <p:nvSpPr>
          <p:cNvPr id="5" name="Slide Number Placeholder 4"/>
          <p:cNvSpPr>
            <a:spLocks noGrp="1"/>
          </p:cNvSpPr>
          <p:nvPr>
            <p:ph type="sldNum" sz="quarter" idx="11"/>
          </p:nvPr>
        </p:nvSpPr>
        <p:spPr/>
        <p:txBody>
          <a:bodyPr/>
          <a:lstStyle/>
          <a:p>
            <a:fld id="{FA4585BD-3576-BF4C-A3F5-F0E88B60600B}" type="slidenum">
              <a:rPr lang="en-US" smtClean="0"/>
              <a:pPr/>
              <a:t>12</a:t>
            </a:fld>
            <a:endParaRPr lang="en-US" sz="1400" b="0">
              <a:latin typeface="Times New Roman" pitchFamily="27" charset="0"/>
            </a:endParaRPr>
          </a:p>
        </p:txBody>
      </p:sp>
    </p:spTree>
    <p:extLst>
      <p:ext uri="{BB962C8B-B14F-4D97-AF65-F5344CB8AC3E}">
        <p14:creationId xmlns:p14="http://schemas.microsoft.com/office/powerpoint/2010/main" val="4895145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Footer Placeholder 4"/>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Frames and Coordinate Systems </a:t>
            </a:r>
            <a:endParaRPr lang="en-US" dirty="0">
              <a:latin typeface="Arial" pitchFamily="-60" charset="0"/>
              <a:ea typeface="ＭＳ Ｐゴシック" pitchFamily="-60" charset="-128"/>
              <a:cs typeface="ＭＳ Ｐゴシック" pitchFamily="-60" charset="-128"/>
            </a:endParaRPr>
          </a:p>
        </p:txBody>
      </p:sp>
      <p:sp>
        <p:nvSpPr>
          <p:cNvPr id="34819" name="Rectangle 2"/>
          <p:cNvSpPr>
            <a:spLocks noGrp="1" noChangeArrowheads="1"/>
          </p:cNvSpPr>
          <p:nvPr>
            <p:ph type="body" sz="half" idx="1"/>
          </p:nvPr>
        </p:nvSpPr>
        <p:spPr>
          <a:xfrm>
            <a:off x="158750" y="1377950"/>
            <a:ext cx="5181600" cy="5279037"/>
          </a:xfrm>
        </p:spPr>
        <p:txBody>
          <a:bodyPr lIns="92075" tIns="46038" rIns="92075" bIns="46038"/>
          <a:lstStyle/>
          <a:p>
            <a:r>
              <a:rPr lang="en-US" sz="2000" dirty="0"/>
              <a:t>Body-fixed frames are tied to a named body and rotate with it</a:t>
            </a:r>
          </a:p>
          <a:p>
            <a:pPr lvl="1"/>
            <a:r>
              <a:rPr lang="en-US" sz="1400" dirty="0"/>
              <a:t>Specifications for the most common body-fixed frames, those for the sun, the planets, many satellites, and a few asteroids and comets, are hard-coded in SPICE software</a:t>
            </a:r>
          </a:p>
          <a:p>
            <a:pPr lvl="2"/>
            <a:r>
              <a:rPr lang="en-US" sz="1400" dirty="0"/>
              <a:t>Frame name style is “</a:t>
            </a:r>
            <a:r>
              <a:rPr lang="en-US" sz="1400" dirty="0" err="1"/>
              <a:t>IAU_body</a:t>
            </a:r>
            <a:r>
              <a:rPr lang="en-US" sz="1400" dirty="0"/>
              <a:t> name”</a:t>
            </a:r>
          </a:p>
          <a:p>
            <a:pPr lvl="3"/>
            <a:r>
              <a:rPr lang="en-US" sz="1100" dirty="0"/>
              <a:t>Examples: IAU_MARS, IAU_SATURN</a:t>
            </a:r>
          </a:p>
          <a:p>
            <a:pPr lvl="2"/>
            <a:r>
              <a:rPr lang="en-US" sz="1400" dirty="0"/>
              <a:t>To see all such names, see:</a:t>
            </a:r>
          </a:p>
          <a:p>
            <a:pPr lvl="3"/>
            <a:r>
              <a:rPr lang="en-US" sz="1100" dirty="0"/>
              <a:t>Frames Required Reading document, or</a:t>
            </a:r>
          </a:p>
          <a:p>
            <a:pPr lvl="3"/>
            <a:r>
              <a:rPr lang="en-US" sz="1100" dirty="0"/>
              <a:t>Latest generic PCK file</a:t>
            </a:r>
          </a:p>
          <a:p>
            <a:pPr lvl="1"/>
            <a:r>
              <a:rPr lang="en-US" sz="1400" dirty="0"/>
              <a:t>The rotation state (the orientation at time 𝑻) is usually determined using a SPICE text PCK containing data published by the IAU</a:t>
            </a:r>
          </a:p>
          <a:p>
            <a:pPr lvl="2"/>
            <a:r>
              <a:rPr lang="en-US" sz="1400" dirty="0"/>
              <a:t>The earth and moon are special cases!</a:t>
            </a:r>
          </a:p>
          <a:p>
            <a:pPr lvl="3"/>
            <a:r>
              <a:rPr lang="en-US" sz="1200" dirty="0"/>
              <a:t>IAU_EARTH and IAU_MOON both exist but generally should NOT be used</a:t>
            </a:r>
          </a:p>
          <a:p>
            <a:pPr lvl="3"/>
            <a:r>
              <a:rPr lang="en-US" sz="1200" dirty="0"/>
              <a:t>See the SPICE tutorial named “lunar-</a:t>
            </a:r>
            <a:r>
              <a:rPr lang="en-US" sz="1200" dirty="0" err="1"/>
              <a:t>earth_pck</a:t>
            </a:r>
            <a:r>
              <a:rPr lang="en-US" sz="1200" dirty="0"/>
              <a:t>-</a:t>
            </a:r>
            <a:r>
              <a:rPr lang="en-US" sz="1200" dirty="0" err="1"/>
              <a:t>fk</a:t>
            </a:r>
            <a:r>
              <a:rPr lang="en-US" sz="1200" dirty="0"/>
              <a:t>” for the best frames to be used for those bodies</a:t>
            </a:r>
          </a:p>
          <a:p>
            <a:pPr lvl="1"/>
            <a:r>
              <a:rPr lang="en-US" sz="1400" dirty="0"/>
              <a:t>On very rare occasions a CK is used to provide a body’s rotation state</a:t>
            </a:r>
          </a:p>
          <a:p>
            <a:pPr lvl="1"/>
            <a:endParaRPr lang="en-US" sz="1400" dirty="0"/>
          </a:p>
        </p:txBody>
      </p:sp>
      <p:sp>
        <p:nvSpPr>
          <p:cNvPr id="34821" name="Rectangle 4"/>
          <p:cNvSpPr>
            <a:spLocks noGrp="1" noChangeArrowheads="1"/>
          </p:cNvSpPr>
          <p:nvPr>
            <p:ph type="title"/>
          </p:nvPr>
        </p:nvSpPr>
        <p:spPr>
          <a:xfrm>
            <a:off x="3438595" y="381000"/>
            <a:ext cx="3822561" cy="490391"/>
          </a:xfrm>
        </p:spPr>
        <p:txBody>
          <a:bodyPr/>
          <a:lstStyle/>
          <a:p>
            <a:r>
              <a:rPr lang="en-US" dirty="0">
                <a:ea typeface="ＭＳ Ｐゴシック" pitchFamily="-60" charset="-128"/>
                <a:cs typeface="ＭＳ Ｐゴシック" pitchFamily="-60" charset="-128"/>
              </a:rPr>
              <a:t>Body-fixed Frames</a:t>
            </a:r>
          </a:p>
        </p:txBody>
      </p:sp>
      <p:sp>
        <p:nvSpPr>
          <p:cNvPr id="69" name="Oval 68"/>
          <p:cNvSpPr>
            <a:spLocks noChangeArrowheads="1"/>
          </p:cNvSpPr>
          <p:nvPr/>
        </p:nvSpPr>
        <p:spPr bwMode="auto">
          <a:xfrm rot="1577605">
            <a:off x="6107920" y="2682133"/>
            <a:ext cx="1207363" cy="1221441"/>
          </a:xfrm>
          <a:prstGeom prst="ellipse">
            <a:avLst/>
          </a:prstGeom>
          <a:gradFill flip="none" rotWithShape="0">
            <a:gsLst>
              <a:gs pos="30000">
                <a:srgbClr val="FC4126"/>
              </a:gs>
              <a:gs pos="100000">
                <a:srgbClr val="280A06"/>
              </a:gs>
            </a:gsLst>
            <a:lin ang="0" scaled="1"/>
            <a:tileRect/>
          </a:gradFill>
          <a:ln w="9525">
            <a:solidFill>
              <a:schemeClr val="tx1"/>
            </a:solidFill>
            <a:round/>
            <a:headEnd/>
            <a:tailEnd/>
          </a:ln>
        </p:spPr>
        <p:txBody>
          <a:bodyPr wrap="none" anchor="ct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endParaRPr lang="en-US" dirty="0"/>
          </a:p>
        </p:txBody>
      </p:sp>
      <p:cxnSp>
        <p:nvCxnSpPr>
          <p:cNvPr id="70" name="Straight Arrow Connector 69"/>
          <p:cNvCxnSpPr/>
          <p:nvPr/>
        </p:nvCxnSpPr>
        <p:spPr bwMode="auto">
          <a:xfrm flipV="1">
            <a:off x="6914502" y="1930755"/>
            <a:ext cx="354152" cy="894244"/>
          </a:xfrm>
          <a:prstGeom prst="straightConnector1">
            <a:avLst/>
          </a:prstGeom>
          <a:noFill/>
          <a:ln w="12700" cap="flat" cmpd="sng" algn="ctr">
            <a:solidFill>
              <a:srgbClr val="000000"/>
            </a:solidFill>
            <a:prstDash val="solid"/>
            <a:round/>
            <a:headEnd type="none" w="med" len="med"/>
            <a:tailEnd type="arrow"/>
          </a:ln>
          <a:effectLst/>
        </p:spPr>
      </p:cxnSp>
      <p:sp>
        <p:nvSpPr>
          <p:cNvPr id="71" name="TextBox 70"/>
          <p:cNvSpPr txBox="1"/>
          <p:nvPr/>
        </p:nvSpPr>
        <p:spPr>
          <a:xfrm>
            <a:off x="7205189" y="1554827"/>
            <a:ext cx="310001" cy="338554"/>
          </a:xfrm>
          <a:prstGeom prst="rect">
            <a:avLst/>
          </a:prstGeom>
          <a:noFill/>
        </p:spPr>
        <p:txBody>
          <a:bodyPr wrap="none" rtlCol="0">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a:buNone/>
            </a:pPr>
            <a:r>
              <a:rPr lang="en-US" sz="1600" dirty="0"/>
              <a:t>Z</a:t>
            </a:r>
          </a:p>
        </p:txBody>
      </p:sp>
      <p:cxnSp>
        <p:nvCxnSpPr>
          <p:cNvPr id="72" name="Straight Arrow Connector 71"/>
          <p:cNvCxnSpPr/>
          <p:nvPr/>
        </p:nvCxnSpPr>
        <p:spPr bwMode="auto">
          <a:xfrm>
            <a:off x="7245350" y="3511550"/>
            <a:ext cx="1151786" cy="460627"/>
          </a:xfrm>
          <a:prstGeom prst="straightConnector1">
            <a:avLst/>
          </a:prstGeom>
          <a:noFill/>
          <a:ln w="12700" cap="flat" cmpd="sng" algn="ctr">
            <a:solidFill>
              <a:srgbClr val="000000"/>
            </a:solidFill>
            <a:prstDash val="solid"/>
            <a:round/>
            <a:headEnd type="none" w="med" len="med"/>
            <a:tailEnd type="arrow"/>
          </a:ln>
          <a:effectLst/>
        </p:spPr>
      </p:cxnSp>
      <p:sp>
        <p:nvSpPr>
          <p:cNvPr id="73" name="TextBox 72"/>
          <p:cNvSpPr txBox="1"/>
          <p:nvPr/>
        </p:nvSpPr>
        <p:spPr>
          <a:xfrm>
            <a:off x="8463746" y="3911961"/>
            <a:ext cx="338554" cy="338554"/>
          </a:xfrm>
          <a:prstGeom prst="rect">
            <a:avLst/>
          </a:prstGeom>
          <a:noFill/>
        </p:spPr>
        <p:txBody>
          <a:bodyPr wrap="none" rtlCol="0">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a:buNone/>
            </a:pPr>
            <a:r>
              <a:rPr lang="en-US" sz="1600" dirty="0"/>
              <a:t>Y</a:t>
            </a:r>
          </a:p>
        </p:txBody>
      </p:sp>
      <p:cxnSp>
        <p:nvCxnSpPr>
          <p:cNvPr id="74" name="Straight Arrow Connector 73"/>
          <p:cNvCxnSpPr/>
          <p:nvPr/>
        </p:nvCxnSpPr>
        <p:spPr bwMode="auto">
          <a:xfrm flipH="1">
            <a:off x="5800748" y="3557444"/>
            <a:ext cx="653328" cy="663919"/>
          </a:xfrm>
          <a:prstGeom prst="straightConnector1">
            <a:avLst/>
          </a:prstGeom>
          <a:noFill/>
          <a:ln w="12700" cap="flat" cmpd="sng" algn="ctr">
            <a:solidFill>
              <a:srgbClr val="000000"/>
            </a:solidFill>
            <a:prstDash val="solid"/>
            <a:round/>
            <a:headEnd type="none" w="med" len="med"/>
            <a:tailEnd type="arrow"/>
          </a:ln>
          <a:effectLst/>
        </p:spPr>
      </p:cxnSp>
      <p:sp>
        <p:nvSpPr>
          <p:cNvPr id="77" name="Rectangle 76"/>
          <p:cNvSpPr/>
          <p:nvPr/>
        </p:nvSpPr>
        <p:spPr>
          <a:xfrm>
            <a:off x="5523361" y="4173611"/>
            <a:ext cx="269346" cy="338554"/>
          </a:xfrm>
          <a:prstGeom prst="rect">
            <a:avLst/>
          </a:prstGeom>
        </p:spPr>
        <p:txBody>
          <a:bodyPr wrap="square">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a:buNone/>
            </a:pPr>
            <a:r>
              <a:rPr lang="en-US" sz="1600" dirty="0"/>
              <a:t>X</a:t>
            </a:r>
          </a:p>
        </p:txBody>
      </p:sp>
      <p:sp>
        <p:nvSpPr>
          <p:cNvPr id="78" name="Arc 77"/>
          <p:cNvSpPr/>
          <p:nvPr/>
        </p:nvSpPr>
        <p:spPr bwMode="auto">
          <a:xfrm rot="11433335">
            <a:off x="5917195" y="3886817"/>
            <a:ext cx="1014369" cy="375908"/>
          </a:xfrm>
          <a:prstGeom prst="arc">
            <a:avLst>
              <a:gd name="adj1" fmla="val 14928967"/>
              <a:gd name="adj2" fmla="val 20966162"/>
            </a:avLst>
          </a:prstGeom>
          <a:noFill/>
          <a:ln w="12700" cap="flat" cmpd="sng" algn="ctr">
            <a:solidFill>
              <a:srgbClr val="919191"/>
            </a:solidFill>
            <a:prstDash val="solid"/>
            <a:round/>
            <a:headEnd type="triangle" w="med" len="med"/>
            <a:tailEnd type="none" w="med" len="med"/>
          </a:ln>
          <a:effectLst/>
        </p:spPr>
        <p:txBody>
          <a:bodyPr vert="horz" wrap="square" lIns="91440" tIns="45720" rIns="91440" bIns="45720" numCol="1" rtlCol="0" anchor="ctr" anchorCtr="0" compatLnSpc="1">
            <a:prstTxWarp prst="textNoShape">
              <a:avLst/>
            </a:prstTxWarp>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dirty="0">
              <a:ln>
                <a:noFill/>
              </a:ln>
              <a:solidFill>
                <a:schemeClr val="tx1"/>
              </a:solidFill>
              <a:effectLst/>
              <a:latin typeface="Arial" charset="0"/>
            </a:endParaRPr>
          </a:p>
        </p:txBody>
      </p:sp>
      <p:sp>
        <p:nvSpPr>
          <p:cNvPr id="79" name="Arc 78"/>
          <p:cNvSpPr/>
          <p:nvPr/>
        </p:nvSpPr>
        <p:spPr bwMode="auto">
          <a:xfrm rot="4367594">
            <a:off x="7807503" y="3439483"/>
            <a:ext cx="559514" cy="375908"/>
          </a:xfrm>
          <a:prstGeom prst="arc">
            <a:avLst>
              <a:gd name="adj1" fmla="val 17355115"/>
              <a:gd name="adj2" fmla="val 20966162"/>
            </a:avLst>
          </a:prstGeom>
          <a:noFill/>
          <a:ln w="12700" cap="flat" cmpd="sng" algn="ctr">
            <a:solidFill>
              <a:srgbClr val="919191"/>
            </a:solidFill>
            <a:prstDash val="solid"/>
            <a:round/>
            <a:headEnd type="triangle" w="med" len="med"/>
            <a:tailEnd type="none" w="med" len="med"/>
          </a:ln>
          <a:effectLst/>
        </p:spPr>
        <p:txBody>
          <a:bodyPr vert="horz" wrap="square" lIns="91440" tIns="45720" rIns="91440" bIns="45720" numCol="1" rtlCol="0" anchor="ctr" anchorCtr="0" compatLnSpc="1">
            <a:prstTxWarp prst="textNoShape">
              <a:avLst/>
            </a:prstTxWarp>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dirty="0">
              <a:ln>
                <a:noFill/>
              </a:ln>
              <a:solidFill>
                <a:schemeClr val="tx1"/>
              </a:solidFill>
              <a:effectLst/>
              <a:latin typeface="Arial" charset="0"/>
            </a:endParaRPr>
          </a:p>
        </p:txBody>
      </p:sp>
      <p:sp>
        <p:nvSpPr>
          <p:cNvPr id="80" name="Arc 79"/>
          <p:cNvSpPr/>
          <p:nvPr/>
        </p:nvSpPr>
        <p:spPr bwMode="auto">
          <a:xfrm rot="6889329" flipH="1">
            <a:off x="7075837" y="2001125"/>
            <a:ext cx="152208" cy="493863"/>
          </a:xfrm>
          <a:prstGeom prst="arc">
            <a:avLst>
              <a:gd name="adj1" fmla="val 2497995"/>
              <a:gd name="adj2" fmla="val 19389110"/>
            </a:avLst>
          </a:prstGeom>
          <a:noFill/>
          <a:ln w="25400" cap="flat" cmpd="sng" algn="ctr">
            <a:solidFill>
              <a:schemeClr val="bg1">
                <a:lumMod val="50000"/>
              </a:schemeClr>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dirty="0">
              <a:ln>
                <a:noFill/>
              </a:ln>
              <a:solidFill>
                <a:schemeClr val="tx1"/>
              </a:solidFill>
              <a:effectLst/>
              <a:latin typeface="Arial" charset="0"/>
            </a:endParaRPr>
          </a:p>
        </p:txBody>
      </p:sp>
      <p:cxnSp>
        <p:nvCxnSpPr>
          <p:cNvPr id="89" name="Straight Arrow Connector 88"/>
          <p:cNvCxnSpPr/>
          <p:nvPr/>
        </p:nvCxnSpPr>
        <p:spPr bwMode="auto">
          <a:xfrm flipH="1">
            <a:off x="6463589" y="3280560"/>
            <a:ext cx="261243" cy="272128"/>
          </a:xfrm>
          <a:prstGeom prst="straightConnector1">
            <a:avLst/>
          </a:prstGeom>
          <a:noFill/>
          <a:ln w="12700" cap="flat" cmpd="sng" algn="ctr">
            <a:solidFill>
              <a:srgbClr val="000000"/>
            </a:solidFill>
            <a:prstDash val="dash"/>
            <a:round/>
            <a:headEnd type="none" w="med" len="med"/>
            <a:tailEnd type="none"/>
          </a:ln>
          <a:effectLst/>
        </p:spPr>
      </p:cxnSp>
      <p:cxnSp>
        <p:nvCxnSpPr>
          <p:cNvPr id="92" name="Straight Arrow Connector 91"/>
          <p:cNvCxnSpPr/>
          <p:nvPr/>
        </p:nvCxnSpPr>
        <p:spPr bwMode="auto">
          <a:xfrm>
            <a:off x="6722568" y="3290531"/>
            <a:ext cx="487857" cy="208319"/>
          </a:xfrm>
          <a:prstGeom prst="straightConnector1">
            <a:avLst/>
          </a:prstGeom>
          <a:noFill/>
          <a:ln w="12700" cap="flat" cmpd="sng" algn="ctr">
            <a:solidFill>
              <a:srgbClr val="000000"/>
            </a:solidFill>
            <a:prstDash val="dash"/>
            <a:round/>
            <a:headEnd type="none" w="med" len="med"/>
            <a:tailEnd type="none"/>
          </a:ln>
          <a:effectLst/>
        </p:spPr>
      </p:cxnSp>
      <p:cxnSp>
        <p:nvCxnSpPr>
          <p:cNvPr id="93" name="Straight Arrow Connector 92"/>
          <p:cNvCxnSpPr/>
          <p:nvPr/>
        </p:nvCxnSpPr>
        <p:spPr bwMode="auto">
          <a:xfrm flipV="1">
            <a:off x="6722568" y="2824998"/>
            <a:ext cx="191934" cy="457367"/>
          </a:xfrm>
          <a:prstGeom prst="straightConnector1">
            <a:avLst/>
          </a:prstGeom>
          <a:noFill/>
          <a:ln w="12700" cap="flat" cmpd="sng" algn="ctr">
            <a:solidFill>
              <a:srgbClr val="000000"/>
            </a:solidFill>
            <a:prstDash val="dash"/>
            <a:round/>
            <a:headEnd type="none" w="med" len="med"/>
            <a:tailEnd type="none"/>
          </a:ln>
          <a:effectLst/>
        </p:spPr>
      </p:cxnSp>
      <p:sp>
        <p:nvSpPr>
          <p:cNvPr id="94" name="TextBox 93"/>
          <p:cNvSpPr txBox="1"/>
          <p:nvPr/>
        </p:nvSpPr>
        <p:spPr>
          <a:xfrm>
            <a:off x="6778447" y="2744074"/>
            <a:ext cx="229563" cy="246221"/>
          </a:xfrm>
          <a:prstGeom prst="rect">
            <a:avLst/>
          </a:prstGeom>
          <a:noFill/>
        </p:spPr>
        <p:txBody>
          <a:bodyPr wrap="none" rtlCol="0">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r>
              <a:rPr lang="en-US" dirty="0"/>
              <a:t>•</a:t>
            </a:r>
          </a:p>
        </p:txBody>
      </p:sp>
      <p:sp>
        <p:nvSpPr>
          <p:cNvPr id="96" name="TextBox 95"/>
          <p:cNvSpPr txBox="1"/>
          <p:nvPr/>
        </p:nvSpPr>
        <p:spPr>
          <a:xfrm>
            <a:off x="6351447" y="3427399"/>
            <a:ext cx="229563" cy="246221"/>
          </a:xfrm>
          <a:prstGeom prst="rect">
            <a:avLst/>
          </a:prstGeom>
          <a:noFill/>
        </p:spPr>
        <p:txBody>
          <a:bodyPr wrap="none" rtlCol="0">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r>
              <a:rPr lang="en-US" dirty="0"/>
              <a:t>•</a:t>
            </a:r>
          </a:p>
        </p:txBody>
      </p:sp>
      <p:sp>
        <p:nvSpPr>
          <p:cNvPr id="2" name="TextBox 1"/>
          <p:cNvSpPr txBox="1"/>
          <p:nvPr/>
        </p:nvSpPr>
        <p:spPr>
          <a:xfrm>
            <a:off x="7092950" y="4121150"/>
            <a:ext cx="1154082" cy="338554"/>
          </a:xfrm>
          <a:prstGeom prst="rect">
            <a:avLst/>
          </a:prstGeom>
          <a:noFill/>
        </p:spPr>
        <p:txBody>
          <a:bodyPr wrap="none" rtlCol="0">
            <a:spAutoFit/>
          </a:bodyPr>
          <a:lstStyle/>
          <a:p>
            <a:r>
              <a:rPr lang="en-US" sz="1600" dirty="0">
                <a:latin typeface="+mn-lt"/>
              </a:rPr>
              <a:t>Body-fixed</a:t>
            </a:r>
          </a:p>
        </p:txBody>
      </p:sp>
      <p:sp>
        <p:nvSpPr>
          <p:cNvPr id="4" name="Arc 3"/>
          <p:cNvSpPr/>
          <p:nvPr/>
        </p:nvSpPr>
        <p:spPr bwMode="auto">
          <a:xfrm rot="1520847">
            <a:off x="6105813" y="2926549"/>
            <a:ext cx="1176826" cy="706761"/>
          </a:xfrm>
          <a:prstGeom prst="arc">
            <a:avLst>
              <a:gd name="adj1" fmla="val 10894456"/>
              <a:gd name="adj2" fmla="val 21592527"/>
            </a:avLst>
          </a:prstGeom>
          <a:noFill/>
          <a:ln w="9525" cap="flat" cmpd="sng" algn="ctr">
            <a:solidFill>
              <a:srgbClr val="000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27" charset="0"/>
            </a:endParaRPr>
          </a:p>
        </p:txBody>
      </p:sp>
      <p:sp>
        <p:nvSpPr>
          <p:cNvPr id="25" name="Arc 24"/>
          <p:cNvSpPr/>
          <p:nvPr/>
        </p:nvSpPr>
        <p:spPr bwMode="auto">
          <a:xfrm rot="1618963" flipV="1">
            <a:off x="6109733" y="2917733"/>
            <a:ext cx="1176826" cy="706761"/>
          </a:xfrm>
          <a:prstGeom prst="arc">
            <a:avLst>
              <a:gd name="adj1" fmla="val 10894456"/>
              <a:gd name="adj2" fmla="val 21592527"/>
            </a:avLst>
          </a:prstGeom>
          <a:no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27" charset="0"/>
            </a:endParaRPr>
          </a:p>
        </p:txBody>
      </p:sp>
      <p:sp>
        <p:nvSpPr>
          <p:cNvPr id="95" name="TextBox 94"/>
          <p:cNvSpPr txBox="1"/>
          <p:nvPr/>
        </p:nvSpPr>
        <p:spPr>
          <a:xfrm>
            <a:off x="7121525" y="3390900"/>
            <a:ext cx="229563" cy="246221"/>
          </a:xfrm>
          <a:prstGeom prst="rect">
            <a:avLst/>
          </a:prstGeom>
          <a:noFill/>
        </p:spPr>
        <p:txBody>
          <a:bodyPr wrap="none" rtlCol="0">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r>
              <a:rPr lang="en-US" dirty="0"/>
              <a:t>•</a:t>
            </a:r>
          </a:p>
        </p:txBody>
      </p:sp>
      <p:sp>
        <p:nvSpPr>
          <p:cNvPr id="3" name="Slide Number Placeholder 2"/>
          <p:cNvSpPr>
            <a:spLocks noGrp="1"/>
          </p:cNvSpPr>
          <p:nvPr>
            <p:ph type="sldNum" sz="quarter" idx="11"/>
          </p:nvPr>
        </p:nvSpPr>
        <p:spPr/>
        <p:txBody>
          <a:bodyPr/>
          <a:lstStyle/>
          <a:p>
            <a:pPr>
              <a:defRPr/>
            </a:pPr>
            <a:fld id="{DB6C5727-7EDE-4E0E-ADFD-534E1B3ECA78}" type="slidenum">
              <a:rPr lang="en-US" smtClean="0"/>
              <a:pPr>
                <a:defRPr/>
              </a:pPr>
              <a:t>13</a:t>
            </a:fld>
            <a:endParaRPr lang="en-US" sz="1400" b="0" dirty="0">
              <a:latin typeface="Times New Roman" charset="0"/>
            </a:endParaRPr>
          </a:p>
        </p:txBody>
      </p:sp>
    </p:spTree>
    <p:extLst>
      <p:ext uri="{BB962C8B-B14F-4D97-AF65-F5344CB8AC3E}">
        <p14:creationId xmlns:p14="http://schemas.microsoft.com/office/powerpoint/2010/main" val="16962861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50418" y="381000"/>
            <a:ext cx="3798917" cy="490391"/>
          </a:xfrm>
        </p:spPr>
        <p:txBody>
          <a:bodyPr/>
          <a:lstStyle/>
          <a:p>
            <a:r>
              <a:rPr lang="en-US" dirty="0"/>
              <a:t>A Caution for Mars</a:t>
            </a:r>
          </a:p>
        </p:txBody>
      </p:sp>
      <p:sp>
        <p:nvSpPr>
          <p:cNvPr id="6" name="Content Placeholder 5"/>
          <p:cNvSpPr>
            <a:spLocks noGrp="1"/>
          </p:cNvSpPr>
          <p:nvPr>
            <p:ph idx="1"/>
          </p:nvPr>
        </p:nvSpPr>
        <p:spPr>
          <a:xfrm>
            <a:off x="692150" y="1987550"/>
            <a:ext cx="7924800" cy="4114800"/>
          </a:xfrm>
        </p:spPr>
        <p:txBody>
          <a:bodyPr/>
          <a:lstStyle/>
          <a:p>
            <a:r>
              <a:rPr lang="en-US" dirty="0"/>
              <a:t>The body-fixed frame for Mars is named IAU_MARS</a:t>
            </a:r>
          </a:p>
          <a:p>
            <a:pPr lvl="1"/>
            <a:r>
              <a:rPr lang="en-US" dirty="0"/>
              <a:t>This follows the SPICE naming standard for such frames</a:t>
            </a:r>
          </a:p>
          <a:p>
            <a:endParaRPr lang="en-US" dirty="0"/>
          </a:p>
          <a:p>
            <a:r>
              <a:rPr lang="en-US" dirty="0"/>
              <a:t>However, there also exists in SPICE an </a:t>
            </a:r>
            <a:r>
              <a:rPr lang="en-US" u="sng" dirty="0"/>
              <a:t>inertial </a:t>
            </a:r>
            <a:r>
              <a:rPr lang="en-US" dirty="0"/>
              <a:t>frame associated with Mars, named “MARSIAU”</a:t>
            </a:r>
          </a:p>
          <a:p>
            <a:pPr lvl="1"/>
            <a:r>
              <a:rPr lang="en-US" dirty="0"/>
              <a:t>This frame was defined 20 years ago based on old Mars rotation constants, for use by the Mars Observer and Mars Global Surveyor projects</a:t>
            </a:r>
          </a:p>
          <a:p>
            <a:pPr lvl="1"/>
            <a:r>
              <a:rPr lang="en-US" dirty="0"/>
              <a:t>This frame has NO relationship to the similarly sounding IAU_MARS frame, other than that they both relate to Mars</a:t>
            </a:r>
          </a:p>
        </p:txBody>
      </p:sp>
      <p:sp>
        <p:nvSpPr>
          <p:cNvPr id="4" name="Footer Placeholder 3"/>
          <p:cNvSpPr>
            <a:spLocks noGrp="1"/>
          </p:cNvSpPr>
          <p:nvPr>
            <p:ph type="ftr" sz="quarter" idx="10"/>
          </p:nvPr>
        </p:nvSpPr>
        <p:spPr/>
        <p:txBody>
          <a:bodyPr/>
          <a:lstStyle/>
          <a:p>
            <a:r>
              <a:rPr lang="en-US"/>
              <a:t>Frames and Coordinate Systems </a:t>
            </a:r>
          </a:p>
        </p:txBody>
      </p:sp>
      <p:sp>
        <p:nvSpPr>
          <p:cNvPr id="3" name="Slide Number Placeholder 2"/>
          <p:cNvSpPr>
            <a:spLocks noGrp="1"/>
          </p:cNvSpPr>
          <p:nvPr>
            <p:ph type="sldNum" sz="quarter" idx="11"/>
          </p:nvPr>
        </p:nvSpPr>
        <p:spPr/>
        <p:txBody>
          <a:bodyPr/>
          <a:lstStyle/>
          <a:p>
            <a:fld id="{FA4585BD-3576-BF4C-A3F5-F0E88B60600B}" type="slidenum">
              <a:rPr lang="en-US" smtClean="0"/>
              <a:pPr/>
              <a:t>14</a:t>
            </a:fld>
            <a:endParaRPr lang="en-US" sz="1400" b="0">
              <a:latin typeface="Times New Roman" pitchFamily="27" charset="0"/>
            </a:endParaRPr>
          </a:p>
        </p:txBody>
      </p:sp>
    </p:spTree>
    <p:extLst>
      <p:ext uri="{BB962C8B-B14F-4D97-AF65-F5344CB8AC3E}">
        <p14:creationId xmlns:p14="http://schemas.microsoft.com/office/powerpoint/2010/main" val="1579937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Footer Placeholder 3"/>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Frames and Coordinate Systems </a:t>
            </a:r>
            <a:endParaRPr lang="en-US" dirty="0">
              <a:latin typeface="Arial" pitchFamily="-60" charset="0"/>
              <a:ea typeface="ＭＳ Ｐゴシック" pitchFamily="-60" charset="-128"/>
              <a:cs typeface="ＭＳ Ｐゴシック" pitchFamily="-60" charset="-128"/>
            </a:endParaRPr>
          </a:p>
        </p:txBody>
      </p:sp>
      <p:sp>
        <p:nvSpPr>
          <p:cNvPr id="37891" name="Rectangle 2"/>
          <p:cNvSpPr>
            <a:spLocks noGrp="1" noChangeArrowheads="1"/>
          </p:cNvSpPr>
          <p:nvPr>
            <p:ph type="body" idx="1"/>
          </p:nvPr>
        </p:nvSpPr>
        <p:spPr>
          <a:xfrm>
            <a:off x="692150" y="1530350"/>
            <a:ext cx="7772400" cy="4876800"/>
          </a:xfrm>
        </p:spPr>
        <p:txBody>
          <a:bodyPr lIns="92075" tIns="46038" rIns="92075" bIns="46038"/>
          <a:lstStyle/>
          <a:p>
            <a:r>
              <a:rPr lang="en-US" dirty="0"/>
              <a:t>Defined for spacecraft, and items attached to a spacecraft, such as antennas, solar arrays, scan platforms, instruments and moving parts of an instrument (e.g. a scanning mirror)</a:t>
            </a:r>
          </a:p>
          <a:p>
            <a:endParaRPr lang="en-US" dirty="0">
              <a:ea typeface="ＭＳ Ｐゴシック" pitchFamily="-60" charset="-128"/>
            </a:endParaRPr>
          </a:p>
          <a:p>
            <a:r>
              <a:rPr lang="en-US" dirty="0">
                <a:ea typeface="ＭＳ Ｐゴシック" pitchFamily="-60" charset="-128"/>
              </a:rPr>
              <a:t>For those frames that are time varying (“moving”), the frame name is usually defined in an FK and the frame orientation data are usually provided by a CK</a:t>
            </a:r>
          </a:p>
          <a:p>
            <a:endParaRPr lang="en-US" dirty="0">
              <a:ea typeface="ＭＳ Ｐゴシック" pitchFamily="-60" charset="-128"/>
            </a:endParaRPr>
          </a:p>
          <a:p>
            <a:r>
              <a:rPr lang="en-US" dirty="0">
                <a:ea typeface="ＭＳ Ｐゴシック" pitchFamily="-60" charset="-128"/>
              </a:rPr>
              <a:t>For those frames that are not moving (what we call “fixed offset”) both the frame name and the actual data defining the fixed orientation of the frame are provided in an FK</a:t>
            </a:r>
          </a:p>
        </p:txBody>
      </p:sp>
      <p:sp>
        <p:nvSpPr>
          <p:cNvPr id="37892" name="Rectangle 3"/>
          <p:cNvSpPr>
            <a:spLocks noGrp="1" noChangeArrowheads="1"/>
          </p:cNvSpPr>
          <p:nvPr>
            <p:ph type="title"/>
          </p:nvPr>
        </p:nvSpPr>
        <p:spPr>
          <a:xfrm>
            <a:off x="2146300" y="381000"/>
            <a:ext cx="6802438" cy="474663"/>
          </a:xfrm>
        </p:spPr>
        <p:txBody>
          <a:bodyPr/>
          <a:lstStyle/>
          <a:p>
            <a:r>
              <a:rPr lang="en-US" dirty="0">
                <a:ea typeface="ＭＳ Ｐゴシック" pitchFamily="-60" charset="-128"/>
                <a:cs typeface="ＭＳ Ｐゴシック" pitchFamily="-60" charset="-128"/>
              </a:rPr>
              <a:t>Spacecraft and Instrument Frames</a:t>
            </a:r>
          </a:p>
        </p:txBody>
      </p:sp>
      <p:sp>
        <p:nvSpPr>
          <p:cNvPr id="2" name="Slide Number Placeholder 1"/>
          <p:cNvSpPr>
            <a:spLocks noGrp="1"/>
          </p:cNvSpPr>
          <p:nvPr>
            <p:ph type="sldNum" sz="quarter" idx="11"/>
          </p:nvPr>
        </p:nvSpPr>
        <p:spPr/>
        <p:txBody>
          <a:bodyPr/>
          <a:lstStyle/>
          <a:p>
            <a:fld id="{FA4585BD-3576-BF4C-A3F5-F0E88B60600B}" type="slidenum">
              <a:rPr lang="en-US" smtClean="0"/>
              <a:pPr/>
              <a:t>15</a:t>
            </a:fld>
            <a:endParaRPr lang="en-US" sz="1400" b="0">
              <a:latin typeface="Times New Roman" pitchFamily="27" charset="0"/>
            </a:endParaRPr>
          </a:p>
        </p:txBody>
      </p:sp>
    </p:spTree>
    <p:extLst>
      <p:ext uri="{BB962C8B-B14F-4D97-AF65-F5344CB8AC3E}">
        <p14:creationId xmlns:p14="http://schemas.microsoft.com/office/powerpoint/2010/main" val="29599065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2139950" y="82550"/>
            <a:ext cx="6393953" cy="810376"/>
          </a:xfrm>
        </p:spPr>
        <p:txBody>
          <a:bodyPr/>
          <a:lstStyle/>
          <a:p>
            <a:r>
              <a:rPr lang="en-US" sz="2800" dirty="0"/>
              <a:t>Some Examples of</a:t>
            </a:r>
            <a:br>
              <a:rPr lang="en-US" sz="2800" dirty="0"/>
            </a:br>
            <a:r>
              <a:rPr lang="en-US" sz="2800" dirty="0"/>
              <a:t>Spacecraft and “Instrument” </a:t>
            </a:r>
            <a:r>
              <a:rPr lang="en-US" sz="2800" dirty="0">
                <a:solidFill>
                  <a:schemeClr val="accent1"/>
                </a:solidFill>
              </a:rPr>
              <a:t>Frames</a:t>
            </a:r>
          </a:p>
        </p:txBody>
      </p:sp>
      <p:grpSp>
        <p:nvGrpSpPr>
          <p:cNvPr id="8" name="Group 4"/>
          <p:cNvGrpSpPr>
            <a:grpSpLocks/>
          </p:cNvGrpSpPr>
          <p:nvPr/>
        </p:nvGrpSpPr>
        <p:grpSpPr bwMode="auto">
          <a:xfrm>
            <a:off x="990600" y="1235524"/>
            <a:ext cx="7315200" cy="5426075"/>
            <a:chOff x="576" y="624"/>
            <a:chExt cx="4608" cy="3418"/>
          </a:xfrm>
        </p:grpSpPr>
        <p:grpSp>
          <p:nvGrpSpPr>
            <p:cNvPr id="9" name="Group 5"/>
            <p:cNvGrpSpPr>
              <a:grpSpLocks/>
            </p:cNvGrpSpPr>
            <p:nvPr/>
          </p:nvGrpSpPr>
          <p:grpSpPr bwMode="auto">
            <a:xfrm rot="7461087">
              <a:off x="1294" y="1874"/>
              <a:ext cx="3006" cy="986"/>
              <a:chOff x="2064" y="2976"/>
              <a:chExt cx="3006" cy="986"/>
            </a:xfrm>
          </p:grpSpPr>
          <p:sp>
            <p:nvSpPr>
              <p:cNvPr id="99" name="Freeform 6"/>
              <p:cNvSpPr>
                <a:spLocks/>
              </p:cNvSpPr>
              <p:nvPr/>
            </p:nvSpPr>
            <p:spPr bwMode="auto">
              <a:xfrm>
                <a:off x="3244" y="3237"/>
                <a:ext cx="261" cy="394"/>
              </a:xfrm>
              <a:custGeom>
                <a:avLst/>
                <a:gdLst>
                  <a:gd name="T0" fmla="*/ 261 w 261"/>
                  <a:gd name="T1" fmla="*/ 0 h 394"/>
                  <a:gd name="T2" fmla="*/ 261 w 261"/>
                  <a:gd name="T3" fmla="*/ 260 h 394"/>
                  <a:gd name="T4" fmla="*/ 0 w 261"/>
                  <a:gd name="T5" fmla="*/ 394 h 394"/>
                  <a:gd name="T6" fmla="*/ 18 w 261"/>
                  <a:gd name="T7" fmla="*/ 144 h 394"/>
                  <a:gd name="T8" fmla="*/ 261 w 261"/>
                  <a:gd name="T9" fmla="*/ 0 h 394"/>
                  <a:gd name="T10" fmla="*/ 0 60000 65536"/>
                  <a:gd name="T11" fmla="*/ 0 60000 65536"/>
                  <a:gd name="T12" fmla="*/ 0 60000 65536"/>
                  <a:gd name="T13" fmla="*/ 0 60000 65536"/>
                  <a:gd name="T14" fmla="*/ 0 60000 65536"/>
                  <a:gd name="T15" fmla="*/ 0 w 261"/>
                  <a:gd name="T16" fmla="*/ 0 h 394"/>
                  <a:gd name="T17" fmla="*/ 261 w 261"/>
                  <a:gd name="T18" fmla="*/ 394 h 394"/>
                </a:gdLst>
                <a:ahLst/>
                <a:cxnLst>
                  <a:cxn ang="T10">
                    <a:pos x="T0" y="T1"/>
                  </a:cxn>
                  <a:cxn ang="T11">
                    <a:pos x="T2" y="T3"/>
                  </a:cxn>
                  <a:cxn ang="T12">
                    <a:pos x="T4" y="T5"/>
                  </a:cxn>
                  <a:cxn ang="T13">
                    <a:pos x="T6" y="T7"/>
                  </a:cxn>
                  <a:cxn ang="T14">
                    <a:pos x="T8" y="T9"/>
                  </a:cxn>
                </a:cxnLst>
                <a:rect l="T15" t="T16" r="T17" b="T18"/>
                <a:pathLst>
                  <a:path w="261" h="394">
                    <a:moveTo>
                      <a:pt x="261" y="0"/>
                    </a:moveTo>
                    <a:lnTo>
                      <a:pt x="261" y="260"/>
                    </a:lnTo>
                    <a:lnTo>
                      <a:pt x="0" y="394"/>
                    </a:lnTo>
                    <a:lnTo>
                      <a:pt x="18" y="144"/>
                    </a:lnTo>
                    <a:lnTo>
                      <a:pt x="261" y="0"/>
                    </a:lnTo>
                    <a:close/>
                  </a:path>
                </a:pathLst>
              </a:custGeom>
              <a:solidFill>
                <a:srgbClr val="CCCCCC"/>
              </a:solidFill>
              <a:ln w="9525">
                <a:noFill/>
                <a:round/>
                <a:headEnd/>
                <a:tailEnd/>
              </a:ln>
            </p:spPr>
            <p:txBody>
              <a:bodyPr>
                <a:prstTxWarp prst="textNoShape">
                  <a:avLst/>
                </a:prstTxWarp>
              </a:bodyPr>
              <a:lstStyle/>
              <a:p>
                <a:endParaRPr lang="en-US">
                  <a:latin typeface="+mn-lt"/>
                </a:endParaRPr>
              </a:p>
            </p:txBody>
          </p:sp>
          <p:sp>
            <p:nvSpPr>
              <p:cNvPr id="100" name="Freeform 7"/>
              <p:cNvSpPr>
                <a:spLocks/>
              </p:cNvSpPr>
              <p:nvPr/>
            </p:nvSpPr>
            <p:spPr bwMode="auto">
              <a:xfrm>
                <a:off x="2066" y="3470"/>
                <a:ext cx="395" cy="161"/>
              </a:xfrm>
              <a:custGeom>
                <a:avLst/>
                <a:gdLst>
                  <a:gd name="T0" fmla="*/ 0 w 395"/>
                  <a:gd name="T1" fmla="*/ 161 h 161"/>
                  <a:gd name="T2" fmla="*/ 126 w 395"/>
                  <a:gd name="T3" fmla="*/ 152 h 161"/>
                  <a:gd name="T4" fmla="*/ 395 w 395"/>
                  <a:gd name="T5" fmla="*/ 0 h 161"/>
                  <a:gd name="T6" fmla="*/ 297 w 395"/>
                  <a:gd name="T7" fmla="*/ 9 h 161"/>
                  <a:gd name="T8" fmla="*/ 0 w 395"/>
                  <a:gd name="T9" fmla="*/ 161 h 161"/>
                  <a:gd name="T10" fmla="*/ 0 60000 65536"/>
                  <a:gd name="T11" fmla="*/ 0 60000 65536"/>
                  <a:gd name="T12" fmla="*/ 0 60000 65536"/>
                  <a:gd name="T13" fmla="*/ 0 60000 65536"/>
                  <a:gd name="T14" fmla="*/ 0 60000 65536"/>
                  <a:gd name="T15" fmla="*/ 0 w 395"/>
                  <a:gd name="T16" fmla="*/ 0 h 161"/>
                  <a:gd name="T17" fmla="*/ 395 w 395"/>
                  <a:gd name="T18" fmla="*/ 161 h 161"/>
                </a:gdLst>
                <a:ahLst/>
                <a:cxnLst>
                  <a:cxn ang="T10">
                    <a:pos x="T0" y="T1"/>
                  </a:cxn>
                  <a:cxn ang="T11">
                    <a:pos x="T2" y="T3"/>
                  </a:cxn>
                  <a:cxn ang="T12">
                    <a:pos x="T4" y="T5"/>
                  </a:cxn>
                  <a:cxn ang="T13">
                    <a:pos x="T6" y="T7"/>
                  </a:cxn>
                  <a:cxn ang="T14">
                    <a:pos x="T8" y="T9"/>
                  </a:cxn>
                </a:cxnLst>
                <a:rect l="T15" t="T16" r="T17" b="T18"/>
                <a:pathLst>
                  <a:path w="395" h="161">
                    <a:moveTo>
                      <a:pt x="0" y="161"/>
                    </a:moveTo>
                    <a:lnTo>
                      <a:pt x="126" y="152"/>
                    </a:lnTo>
                    <a:lnTo>
                      <a:pt x="395" y="0"/>
                    </a:lnTo>
                    <a:lnTo>
                      <a:pt x="297" y="9"/>
                    </a:lnTo>
                    <a:lnTo>
                      <a:pt x="0" y="161"/>
                    </a:lnTo>
                    <a:close/>
                  </a:path>
                </a:pathLst>
              </a:custGeom>
              <a:solidFill>
                <a:srgbClr val="CCCCCC"/>
              </a:solidFill>
              <a:ln w="9525">
                <a:noFill/>
                <a:round/>
                <a:headEnd/>
                <a:tailEnd/>
              </a:ln>
            </p:spPr>
            <p:txBody>
              <a:bodyPr>
                <a:prstTxWarp prst="textNoShape">
                  <a:avLst/>
                </a:prstTxWarp>
              </a:bodyPr>
              <a:lstStyle/>
              <a:p>
                <a:endParaRPr lang="en-US">
                  <a:latin typeface="+mn-lt"/>
                </a:endParaRPr>
              </a:p>
            </p:txBody>
          </p:sp>
          <p:sp>
            <p:nvSpPr>
              <p:cNvPr id="101" name="Freeform 8"/>
              <p:cNvSpPr>
                <a:spLocks/>
              </p:cNvSpPr>
              <p:nvPr/>
            </p:nvSpPr>
            <p:spPr bwMode="auto">
              <a:xfrm>
                <a:off x="3243" y="3236"/>
                <a:ext cx="261" cy="393"/>
              </a:xfrm>
              <a:custGeom>
                <a:avLst/>
                <a:gdLst>
                  <a:gd name="T0" fmla="*/ 261 w 261"/>
                  <a:gd name="T1" fmla="*/ 0 h 393"/>
                  <a:gd name="T2" fmla="*/ 261 w 261"/>
                  <a:gd name="T3" fmla="*/ 259 h 393"/>
                  <a:gd name="T4" fmla="*/ 0 w 261"/>
                  <a:gd name="T5" fmla="*/ 393 h 393"/>
                  <a:gd name="T6" fmla="*/ 18 w 261"/>
                  <a:gd name="T7" fmla="*/ 143 h 393"/>
                  <a:gd name="T8" fmla="*/ 261 w 261"/>
                  <a:gd name="T9" fmla="*/ 0 h 393"/>
                  <a:gd name="T10" fmla="*/ 261 w 261"/>
                  <a:gd name="T11" fmla="*/ 0 h 393"/>
                  <a:gd name="T12" fmla="*/ 261 w 261"/>
                  <a:gd name="T13" fmla="*/ 0 h 393"/>
                  <a:gd name="T14" fmla="*/ 0 60000 65536"/>
                  <a:gd name="T15" fmla="*/ 0 60000 65536"/>
                  <a:gd name="T16" fmla="*/ 0 60000 65536"/>
                  <a:gd name="T17" fmla="*/ 0 60000 65536"/>
                  <a:gd name="T18" fmla="*/ 0 60000 65536"/>
                  <a:gd name="T19" fmla="*/ 0 60000 65536"/>
                  <a:gd name="T20" fmla="*/ 0 60000 65536"/>
                  <a:gd name="T21" fmla="*/ 0 w 261"/>
                  <a:gd name="T22" fmla="*/ 0 h 393"/>
                  <a:gd name="T23" fmla="*/ 261 w 261"/>
                  <a:gd name="T24" fmla="*/ 393 h 3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61" h="393">
                    <a:moveTo>
                      <a:pt x="261" y="0"/>
                    </a:moveTo>
                    <a:lnTo>
                      <a:pt x="261" y="259"/>
                    </a:lnTo>
                    <a:lnTo>
                      <a:pt x="0" y="393"/>
                    </a:lnTo>
                    <a:lnTo>
                      <a:pt x="18" y="143"/>
                    </a:lnTo>
                    <a:lnTo>
                      <a:pt x="261" y="0"/>
                    </a:lnTo>
                    <a:close/>
                  </a:path>
                </a:pathLst>
              </a:custGeom>
              <a:solidFill>
                <a:srgbClr val="CCCCCC"/>
              </a:solidFill>
              <a:ln w="4763">
                <a:solidFill>
                  <a:srgbClr val="72706F"/>
                </a:solidFill>
                <a:round/>
                <a:headEnd/>
                <a:tailEnd/>
              </a:ln>
            </p:spPr>
            <p:txBody>
              <a:bodyPr>
                <a:prstTxWarp prst="textNoShape">
                  <a:avLst/>
                </a:prstTxWarp>
              </a:bodyPr>
              <a:lstStyle/>
              <a:p>
                <a:endParaRPr lang="en-US">
                  <a:latin typeface="+mn-lt"/>
                </a:endParaRPr>
              </a:p>
            </p:txBody>
          </p:sp>
          <p:sp>
            <p:nvSpPr>
              <p:cNvPr id="102" name="Freeform 9"/>
              <p:cNvSpPr>
                <a:spLocks/>
              </p:cNvSpPr>
              <p:nvPr/>
            </p:nvSpPr>
            <p:spPr bwMode="auto">
              <a:xfrm>
                <a:off x="2064" y="3468"/>
                <a:ext cx="395" cy="161"/>
              </a:xfrm>
              <a:custGeom>
                <a:avLst/>
                <a:gdLst>
                  <a:gd name="T0" fmla="*/ 0 w 395"/>
                  <a:gd name="T1" fmla="*/ 161 h 161"/>
                  <a:gd name="T2" fmla="*/ 126 w 395"/>
                  <a:gd name="T3" fmla="*/ 153 h 161"/>
                  <a:gd name="T4" fmla="*/ 395 w 395"/>
                  <a:gd name="T5" fmla="*/ 0 h 161"/>
                  <a:gd name="T6" fmla="*/ 297 w 395"/>
                  <a:gd name="T7" fmla="*/ 9 h 161"/>
                  <a:gd name="T8" fmla="*/ 0 w 395"/>
                  <a:gd name="T9" fmla="*/ 161 h 161"/>
                  <a:gd name="T10" fmla="*/ 0 w 395"/>
                  <a:gd name="T11" fmla="*/ 161 h 161"/>
                  <a:gd name="T12" fmla="*/ 0 w 395"/>
                  <a:gd name="T13" fmla="*/ 161 h 161"/>
                  <a:gd name="T14" fmla="*/ 0 60000 65536"/>
                  <a:gd name="T15" fmla="*/ 0 60000 65536"/>
                  <a:gd name="T16" fmla="*/ 0 60000 65536"/>
                  <a:gd name="T17" fmla="*/ 0 60000 65536"/>
                  <a:gd name="T18" fmla="*/ 0 60000 65536"/>
                  <a:gd name="T19" fmla="*/ 0 60000 65536"/>
                  <a:gd name="T20" fmla="*/ 0 60000 65536"/>
                  <a:gd name="T21" fmla="*/ 0 w 395"/>
                  <a:gd name="T22" fmla="*/ 0 h 161"/>
                  <a:gd name="T23" fmla="*/ 395 w 395"/>
                  <a:gd name="T24" fmla="*/ 161 h 16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5" h="161">
                    <a:moveTo>
                      <a:pt x="0" y="161"/>
                    </a:moveTo>
                    <a:lnTo>
                      <a:pt x="126" y="153"/>
                    </a:lnTo>
                    <a:lnTo>
                      <a:pt x="395" y="0"/>
                    </a:lnTo>
                    <a:lnTo>
                      <a:pt x="297" y="9"/>
                    </a:lnTo>
                    <a:lnTo>
                      <a:pt x="0" y="161"/>
                    </a:lnTo>
                    <a:close/>
                  </a:path>
                </a:pathLst>
              </a:custGeom>
              <a:solidFill>
                <a:srgbClr val="CCCCCC"/>
              </a:solidFill>
              <a:ln w="4763">
                <a:solidFill>
                  <a:srgbClr val="72706F"/>
                </a:solidFill>
                <a:round/>
                <a:headEnd/>
                <a:tailEnd/>
              </a:ln>
            </p:spPr>
            <p:txBody>
              <a:bodyPr>
                <a:prstTxWarp prst="textNoShape">
                  <a:avLst/>
                </a:prstTxWarp>
              </a:bodyPr>
              <a:lstStyle/>
              <a:p>
                <a:endParaRPr lang="en-US">
                  <a:latin typeface="+mn-lt"/>
                </a:endParaRPr>
              </a:p>
            </p:txBody>
          </p:sp>
          <p:sp>
            <p:nvSpPr>
              <p:cNvPr id="103" name="Freeform 10"/>
              <p:cNvSpPr>
                <a:spLocks/>
              </p:cNvSpPr>
              <p:nvPr/>
            </p:nvSpPr>
            <p:spPr bwMode="auto">
              <a:xfrm>
                <a:off x="2264" y="3452"/>
                <a:ext cx="288" cy="161"/>
              </a:xfrm>
              <a:custGeom>
                <a:avLst/>
                <a:gdLst>
                  <a:gd name="T0" fmla="*/ 0 w 288"/>
                  <a:gd name="T1" fmla="*/ 161 h 161"/>
                  <a:gd name="T2" fmla="*/ 288 w 288"/>
                  <a:gd name="T3" fmla="*/ 0 h 161"/>
                  <a:gd name="T4" fmla="*/ 90 w 288"/>
                  <a:gd name="T5" fmla="*/ 81 h 161"/>
                  <a:gd name="T6" fmla="*/ 0 w 288"/>
                  <a:gd name="T7" fmla="*/ 161 h 161"/>
                  <a:gd name="T8" fmla="*/ 0 60000 65536"/>
                  <a:gd name="T9" fmla="*/ 0 60000 65536"/>
                  <a:gd name="T10" fmla="*/ 0 60000 65536"/>
                  <a:gd name="T11" fmla="*/ 0 60000 65536"/>
                  <a:gd name="T12" fmla="*/ 0 w 288"/>
                  <a:gd name="T13" fmla="*/ 0 h 161"/>
                  <a:gd name="T14" fmla="*/ 288 w 288"/>
                  <a:gd name="T15" fmla="*/ 161 h 161"/>
                </a:gdLst>
                <a:ahLst/>
                <a:cxnLst>
                  <a:cxn ang="T8">
                    <a:pos x="T0" y="T1"/>
                  </a:cxn>
                  <a:cxn ang="T9">
                    <a:pos x="T2" y="T3"/>
                  </a:cxn>
                  <a:cxn ang="T10">
                    <a:pos x="T4" y="T5"/>
                  </a:cxn>
                  <a:cxn ang="T11">
                    <a:pos x="T6" y="T7"/>
                  </a:cxn>
                </a:cxnLst>
                <a:rect l="T12" t="T13" r="T14" b="T15"/>
                <a:pathLst>
                  <a:path w="288" h="161">
                    <a:moveTo>
                      <a:pt x="0" y="161"/>
                    </a:moveTo>
                    <a:lnTo>
                      <a:pt x="288" y="0"/>
                    </a:lnTo>
                    <a:lnTo>
                      <a:pt x="90" y="81"/>
                    </a:lnTo>
                    <a:lnTo>
                      <a:pt x="0" y="161"/>
                    </a:lnTo>
                    <a:close/>
                  </a:path>
                </a:pathLst>
              </a:custGeom>
              <a:solidFill>
                <a:srgbClr val="CCCCCC"/>
              </a:solidFill>
              <a:ln w="9525">
                <a:noFill/>
                <a:round/>
                <a:headEnd/>
                <a:tailEnd/>
              </a:ln>
            </p:spPr>
            <p:txBody>
              <a:bodyPr>
                <a:prstTxWarp prst="textNoShape">
                  <a:avLst/>
                </a:prstTxWarp>
              </a:bodyPr>
              <a:lstStyle/>
              <a:p>
                <a:endParaRPr lang="en-US">
                  <a:latin typeface="+mn-lt"/>
                </a:endParaRPr>
              </a:p>
            </p:txBody>
          </p:sp>
          <p:sp>
            <p:nvSpPr>
              <p:cNvPr id="104" name="Freeform 11"/>
              <p:cNvSpPr>
                <a:spLocks/>
              </p:cNvSpPr>
              <p:nvPr/>
            </p:nvSpPr>
            <p:spPr bwMode="auto">
              <a:xfrm>
                <a:off x="2336" y="3515"/>
                <a:ext cx="45" cy="18"/>
              </a:xfrm>
              <a:custGeom>
                <a:avLst/>
                <a:gdLst>
                  <a:gd name="T0" fmla="*/ 18 w 45"/>
                  <a:gd name="T1" fmla="*/ 18 h 18"/>
                  <a:gd name="T2" fmla="*/ 45 w 45"/>
                  <a:gd name="T3" fmla="*/ 0 h 18"/>
                  <a:gd name="T4" fmla="*/ 27 w 45"/>
                  <a:gd name="T5" fmla="*/ 0 h 18"/>
                  <a:gd name="T6" fmla="*/ 0 w 45"/>
                  <a:gd name="T7" fmla="*/ 18 h 18"/>
                  <a:gd name="T8" fmla="*/ 18 w 45"/>
                  <a:gd name="T9" fmla="*/ 18 h 18"/>
                  <a:gd name="T10" fmla="*/ 0 60000 65536"/>
                  <a:gd name="T11" fmla="*/ 0 60000 65536"/>
                  <a:gd name="T12" fmla="*/ 0 60000 65536"/>
                  <a:gd name="T13" fmla="*/ 0 60000 65536"/>
                  <a:gd name="T14" fmla="*/ 0 60000 65536"/>
                  <a:gd name="T15" fmla="*/ 0 w 45"/>
                  <a:gd name="T16" fmla="*/ 0 h 18"/>
                  <a:gd name="T17" fmla="*/ 45 w 45"/>
                  <a:gd name="T18" fmla="*/ 18 h 18"/>
                </a:gdLst>
                <a:ahLst/>
                <a:cxnLst>
                  <a:cxn ang="T10">
                    <a:pos x="T0" y="T1"/>
                  </a:cxn>
                  <a:cxn ang="T11">
                    <a:pos x="T2" y="T3"/>
                  </a:cxn>
                  <a:cxn ang="T12">
                    <a:pos x="T4" y="T5"/>
                  </a:cxn>
                  <a:cxn ang="T13">
                    <a:pos x="T6" y="T7"/>
                  </a:cxn>
                  <a:cxn ang="T14">
                    <a:pos x="T8" y="T9"/>
                  </a:cxn>
                </a:cxnLst>
                <a:rect l="T15" t="T16" r="T17" b="T18"/>
                <a:pathLst>
                  <a:path w="45" h="18">
                    <a:moveTo>
                      <a:pt x="18" y="18"/>
                    </a:moveTo>
                    <a:lnTo>
                      <a:pt x="45" y="0"/>
                    </a:lnTo>
                    <a:lnTo>
                      <a:pt x="27" y="0"/>
                    </a:lnTo>
                    <a:lnTo>
                      <a:pt x="0" y="18"/>
                    </a:lnTo>
                    <a:lnTo>
                      <a:pt x="18" y="18"/>
                    </a:lnTo>
                    <a:close/>
                  </a:path>
                </a:pathLst>
              </a:custGeom>
              <a:solidFill>
                <a:srgbClr val="CCCCCC"/>
              </a:solidFill>
              <a:ln w="9525">
                <a:noFill/>
                <a:round/>
                <a:headEnd/>
                <a:tailEnd/>
              </a:ln>
            </p:spPr>
            <p:txBody>
              <a:bodyPr>
                <a:prstTxWarp prst="textNoShape">
                  <a:avLst/>
                </a:prstTxWarp>
              </a:bodyPr>
              <a:lstStyle/>
              <a:p>
                <a:endParaRPr lang="en-US">
                  <a:latin typeface="+mn-lt"/>
                </a:endParaRPr>
              </a:p>
            </p:txBody>
          </p:sp>
          <p:sp>
            <p:nvSpPr>
              <p:cNvPr id="105" name="Freeform 12"/>
              <p:cNvSpPr>
                <a:spLocks/>
              </p:cNvSpPr>
              <p:nvPr/>
            </p:nvSpPr>
            <p:spPr bwMode="auto">
              <a:xfrm>
                <a:off x="2262" y="3450"/>
                <a:ext cx="288" cy="162"/>
              </a:xfrm>
              <a:custGeom>
                <a:avLst/>
                <a:gdLst>
                  <a:gd name="T0" fmla="*/ 0 w 288"/>
                  <a:gd name="T1" fmla="*/ 162 h 162"/>
                  <a:gd name="T2" fmla="*/ 288 w 288"/>
                  <a:gd name="T3" fmla="*/ 0 h 162"/>
                  <a:gd name="T4" fmla="*/ 90 w 288"/>
                  <a:gd name="T5" fmla="*/ 81 h 162"/>
                  <a:gd name="T6" fmla="*/ 0 w 288"/>
                  <a:gd name="T7" fmla="*/ 162 h 162"/>
                  <a:gd name="T8" fmla="*/ 0 w 288"/>
                  <a:gd name="T9" fmla="*/ 162 h 162"/>
                  <a:gd name="T10" fmla="*/ 0 w 288"/>
                  <a:gd name="T11" fmla="*/ 162 h 162"/>
                  <a:gd name="T12" fmla="*/ 0 60000 65536"/>
                  <a:gd name="T13" fmla="*/ 0 60000 65536"/>
                  <a:gd name="T14" fmla="*/ 0 60000 65536"/>
                  <a:gd name="T15" fmla="*/ 0 60000 65536"/>
                  <a:gd name="T16" fmla="*/ 0 60000 65536"/>
                  <a:gd name="T17" fmla="*/ 0 60000 65536"/>
                  <a:gd name="T18" fmla="*/ 0 w 288"/>
                  <a:gd name="T19" fmla="*/ 0 h 162"/>
                  <a:gd name="T20" fmla="*/ 288 w 288"/>
                  <a:gd name="T21" fmla="*/ 162 h 162"/>
                </a:gdLst>
                <a:ahLst/>
                <a:cxnLst>
                  <a:cxn ang="T12">
                    <a:pos x="T0" y="T1"/>
                  </a:cxn>
                  <a:cxn ang="T13">
                    <a:pos x="T2" y="T3"/>
                  </a:cxn>
                  <a:cxn ang="T14">
                    <a:pos x="T4" y="T5"/>
                  </a:cxn>
                  <a:cxn ang="T15">
                    <a:pos x="T6" y="T7"/>
                  </a:cxn>
                  <a:cxn ang="T16">
                    <a:pos x="T8" y="T9"/>
                  </a:cxn>
                  <a:cxn ang="T17">
                    <a:pos x="T10" y="T11"/>
                  </a:cxn>
                </a:cxnLst>
                <a:rect l="T18" t="T19" r="T20" b="T21"/>
                <a:pathLst>
                  <a:path w="288" h="162">
                    <a:moveTo>
                      <a:pt x="0" y="162"/>
                    </a:moveTo>
                    <a:lnTo>
                      <a:pt x="288" y="0"/>
                    </a:lnTo>
                    <a:lnTo>
                      <a:pt x="90" y="81"/>
                    </a:lnTo>
                    <a:lnTo>
                      <a:pt x="0" y="162"/>
                    </a:lnTo>
                    <a:close/>
                  </a:path>
                </a:pathLst>
              </a:custGeom>
              <a:solidFill>
                <a:srgbClr val="CCCCCC"/>
              </a:solidFill>
              <a:ln w="4763">
                <a:solidFill>
                  <a:srgbClr val="72706F"/>
                </a:solidFill>
                <a:round/>
                <a:headEnd/>
                <a:tailEnd/>
              </a:ln>
            </p:spPr>
            <p:txBody>
              <a:bodyPr>
                <a:prstTxWarp prst="textNoShape">
                  <a:avLst/>
                </a:prstTxWarp>
              </a:bodyPr>
              <a:lstStyle/>
              <a:p>
                <a:endParaRPr lang="en-US">
                  <a:latin typeface="+mn-lt"/>
                </a:endParaRPr>
              </a:p>
            </p:txBody>
          </p:sp>
          <p:sp>
            <p:nvSpPr>
              <p:cNvPr id="106" name="Freeform 13"/>
              <p:cNvSpPr>
                <a:spLocks/>
              </p:cNvSpPr>
              <p:nvPr/>
            </p:nvSpPr>
            <p:spPr bwMode="auto">
              <a:xfrm>
                <a:off x="2334" y="3513"/>
                <a:ext cx="45" cy="18"/>
              </a:xfrm>
              <a:custGeom>
                <a:avLst/>
                <a:gdLst>
                  <a:gd name="T0" fmla="*/ 18 w 45"/>
                  <a:gd name="T1" fmla="*/ 18 h 18"/>
                  <a:gd name="T2" fmla="*/ 45 w 45"/>
                  <a:gd name="T3" fmla="*/ 0 h 18"/>
                  <a:gd name="T4" fmla="*/ 27 w 45"/>
                  <a:gd name="T5" fmla="*/ 0 h 18"/>
                  <a:gd name="T6" fmla="*/ 0 w 45"/>
                  <a:gd name="T7" fmla="*/ 18 h 18"/>
                  <a:gd name="T8" fmla="*/ 18 w 45"/>
                  <a:gd name="T9" fmla="*/ 18 h 18"/>
                  <a:gd name="T10" fmla="*/ 18 w 45"/>
                  <a:gd name="T11" fmla="*/ 18 h 18"/>
                  <a:gd name="T12" fmla="*/ 18 w 45"/>
                  <a:gd name="T13" fmla="*/ 18 h 18"/>
                  <a:gd name="T14" fmla="*/ 0 60000 65536"/>
                  <a:gd name="T15" fmla="*/ 0 60000 65536"/>
                  <a:gd name="T16" fmla="*/ 0 60000 65536"/>
                  <a:gd name="T17" fmla="*/ 0 60000 65536"/>
                  <a:gd name="T18" fmla="*/ 0 60000 65536"/>
                  <a:gd name="T19" fmla="*/ 0 60000 65536"/>
                  <a:gd name="T20" fmla="*/ 0 60000 65536"/>
                  <a:gd name="T21" fmla="*/ 0 w 45"/>
                  <a:gd name="T22" fmla="*/ 0 h 18"/>
                  <a:gd name="T23" fmla="*/ 45 w 45"/>
                  <a:gd name="T24" fmla="*/ 18 h 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5" h="18">
                    <a:moveTo>
                      <a:pt x="18" y="18"/>
                    </a:moveTo>
                    <a:lnTo>
                      <a:pt x="45" y="0"/>
                    </a:lnTo>
                    <a:lnTo>
                      <a:pt x="27" y="0"/>
                    </a:lnTo>
                    <a:lnTo>
                      <a:pt x="0" y="18"/>
                    </a:lnTo>
                    <a:lnTo>
                      <a:pt x="18" y="18"/>
                    </a:lnTo>
                    <a:close/>
                  </a:path>
                </a:pathLst>
              </a:custGeom>
              <a:solidFill>
                <a:srgbClr val="CCCCCC"/>
              </a:solidFill>
              <a:ln w="4763">
                <a:solidFill>
                  <a:srgbClr val="72706F"/>
                </a:solidFill>
                <a:round/>
                <a:headEnd/>
                <a:tailEnd/>
              </a:ln>
            </p:spPr>
            <p:txBody>
              <a:bodyPr>
                <a:prstTxWarp prst="textNoShape">
                  <a:avLst/>
                </a:prstTxWarp>
              </a:bodyPr>
              <a:lstStyle/>
              <a:p>
                <a:endParaRPr lang="en-US">
                  <a:latin typeface="+mn-lt"/>
                </a:endParaRPr>
              </a:p>
            </p:txBody>
          </p:sp>
          <p:sp>
            <p:nvSpPr>
              <p:cNvPr id="107" name="Rectangle 14"/>
              <p:cNvSpPr>
                <a:spLocks noChangeArrowheads="1"/>
              </p:cNvSpPr>
              <p:nvPr/>
            </p:nvSpPr>
            <p:spPr bwMode="auto">
              <a:xfrm>
                <a:off x="2336" y="3533"/>
                <a:ext cx="18" cy="8"/>
              </a:xfrm>
              <a:prstGeom prst="rect">
                <a:avLst/>
              </a:prstGeom>
              <a:solidFill>
                <a:srgbClr val="CCCCCC"/>
              </a:solidFill>
              <a:ln w="9525">
                <a:noFill/>
                <a:miter lim="800000"/>
                <a:headEnd/>
                <a:tailEnd/>
              </a:ln>
            </p:spPr>
            <p:txBody>
              <a:bodyPr>
                <a:prstTxWarp prst="textNoShape">
                  <a:avLst/>
                </a:prstTxWarp>
              </a:bodyPr>
              <a:lstStyle/>
              <a:p>
                <a:endParaRPr lang="en-US">
                  <a:latin typeface="+mn-lt"/>
                </a:endParaRPr>
              </a:p>
            </p:txBody>
          </p:sp>
          <p:sp>
            <p:nvSpPr>
              <p:cNvPr id="108" name="Freeform 15"/>
              <p:cNvSpPr>
                <a:spLocks/>
              </p:cNvSpPr>
              <p:nvPr/>
            </p:nvSpPr>
            <p:spPr bwMode="auto">
              <a:xfrm>
                <a:off x="2354" y="3515"/>
                <a:ext cx="27" cy="26"/>
              </a:xfrm>
              <a:custGeom>
                <a:avLst/>
                <a:gdLst>
                  <a:gd name="T0" fmla="*/ 0 w 27"/>
                  <a:gd name="T1" fmla="*/ 26 h 26"/>
                  <a:gd name="T2" fmla="*/ 27 w 27"/>
                  <a:gd name="T3" fmla="*/ 8 h 26"/>
                  <a:gd name="T4" fmla="*/ 27 w 27"/>
                  <a:gd name="T5" fmla="*/ 0 h 26"/>
                  <a:gd name="T6" fmla="*/ 0 w 27"/>
                  <a:gd name="T7" fmla="*/ 18 h 26"/>
                  <a:gd name="T8" fmla="*/ 0 w 27"/>
                  <a:gd name="T9" fmla="*/ 26 h 26"/>
                  <a:gd name="T10" fmla="*/ 0 60000 65536"/>
                  <a:gd name="T11" fmla="*/ 0 60000 65536"/>
                  <a:gd name="T12" fmla="*/ 0 60000 65536"/>
                  <a:gd name="T13" fmla="*/ 0 60000 65536"/>
                  <a:gd name="T14" fmla="*/ 0 60000 65536"/>
                  <a:gd name="T15" fmla="*/ 0 w 27"/>
                  <a:gd name="T16" fmla="*/ 0 h 26"/>
                  <a:gd name="T17" fmla="*/ 27 w 27"/>
                  <a:gd name="T18" fmla="*/ 26 h 26"/>
                </a:gdLst>
                <a:ahLst/>
                <a:cxnLst>
                  <a:cxn ang="T10">
                    <a:pos x="T0" y="T1"/>
                  </a:cxn>
                  <a:cxn ang="T11">
                    <a:pos x="T2" y="T3"/>
                  </a:cxn>
                  <a:cxn ang="T12">
                    <a:pos x="T4" y="T5"/>
                  </a:cxn>
                  <a:cxn ang="T13">
                    <a:pos x="T6" y="T7"/>
                  </a:cxn>
                  <a:cxn ang="T14">
                    <a:pos x="T8" y="T9"/>
                  </a:cxn>
                </a:cxnLst>
                <a:rect l="T15" t="T16" r="T17" b="T18"/>
                <a:pathLst>
                  <a:path w="27" h="26">
                    <a:moveTo>
                      <a:pt x="0" y="26"/>
                    </a:moveTo>
                    <a:lnTo>
                      <a:pt x="27" y="8"/>
                    </a:lnTo>
                    <a:lnTo>
                      <a:pt x="27" y="0"/>
                    </a:lnTo>
                    <a:lnTo>
                      <a:pt x="0" y="18"/>
                    </a:lnTo>
                    <a:lnTo>
                      <a:pt x="0" y="26"/>
                    </a:lnTo>
                    <a:close/>
                  </a:path>
                </a:pathLst>
              </a:custGeom>
              <a:solidFill>
                <a:srgbClr val="CCCCCC"/>
              </a:solidFill>
              <a:ln w="9525">
                <a:noFill/>
                <a:round/>
                <a:headEnd/>
                <a:tailEnd/>
              </a:ln>
            </p:spPr>
            <p:txBody>
              <a:bodyPr>
                <a:prstTxWarp prst="textNoShape">
                  <a:avLst/>
                </a:prstTxWarp>
              </a:bodyPr>
              <a:lstStyle/>
              <a:p>
                <a:endParaRPr lang="en-US">
                  <a:latin typeface="+mn-lt"/>
                </a:endParaRPr>
              </a:p>
            </p:txBody>
          </p:sp>
          <p:sp>
            <p:nvSpPr>
              <p:cNvPr id="109" name="Freeform 16"/>
              <p:cNvSpPr>
                <a:spLocks/>
              </p:cNvSpPr>
              <p:nvPr/>
            </p:nvSpPr>
            <p:spPr bwMode="auto">
              <a:xfrm>
                <a:off x="2334" y="3531"/>
                <a:ext cx="18" cy="9"/>
              </a:xfrm>
              <a:custGeom>
                <a:avLst/>
                <a:gdLst>
                  <a:gd name="T0" fmla="*/ 0 w 18"/>
                  <a:gd name="T1" fmla="*/ 9 h 9"/>
                  <a:gd name="T2" fmla="*/ 0 w 18"/>
                  <a:gd name="T3" fmla="*/ 0 h 9"/>
                  <a:gd name="T4" fmla="*/ 18 w 18"/>
                  <a:gd name="T5" fmla="*/ 0 h 9"/>
                  <a:gd name="T6" fmla="*/ 18 w 18"/>
                  <a:gd name="T7" fmla="*/ 9 h 9"/>
                  <a:gd name="T8" fmla="*/ 0 w 18"/>
                  <a:gd name="T9" fmla="*/ 9 h 9"/>
                  <a:gd name="T10" fmla="*/ 0 w 18"/>
                  <a:gd name="T11" fmla="*/ 9 h 9"/>
                  <a:gd name="T12" fmla="*/ 0 w 18"/>
                  <a:gd name="T13" fmla="*/ 9 h 9"/>
                  <a:gd name="T14" fmla="*/ 0 60000 65536"/>
                  <a:gd name="T15" fmla="*/ 0 60000 65536"/>
                  <a:gd name="T16" fmla="*/ 0 60000 65536"/>
                  <a:gd name="T17" fmla="*/ 0 60000 65536"/>
                  <a:gd name="T18" fmla="*/ 0 60000 65536"/>
                  <a:gd name="T19" fmla="*/ 0 60000 65536"/>
                  <a:gd name="T20" fmla="*/ 0 60000 65536"/>
                  <a:gd name="T21" fmla="*/ 0 w 18"/>
                  <a:gd name="T22" fmla="*/ 0 h 9"/>
                  <a:gd name="T23" fmla="*/ 18 w 18"/>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 h="9">
                    <a:moveTo>
                      <a:pt x="0" y="9"/>
                    </a:moveTo>
                    <a:lnTo>
                      <a:pt x="0" y="0"/>
                    </a:lnTo>
                    <a:lnTo>
                      <a:pt x="18" y="0"/>
                    </a:lnTo>
                    <a:lnTo>
                      <a:pt x="18" y="9"/>
                    </a:lnTo>
                    <a:lnTo>
                      <a:pt x="0" y="9"/>
                    </a:lnTo>
                    <a:close/>
                  </a:path>
                </a:pathLst>
              </a:custGeom>
              <a:solidFill>
                <a:srgbClr val="CCCCCC"/>
              </a:solidFill>
              <a:ln w="4763">
                <a:solidFill>
                  <a:srgbClr val="72706F"/>
                </a:solidFill>
                <a:round/>
                <a:headEnd/>
                <a:tailEnd/>
              </a:ln>
            </p:spPr>
            <p:txBody>
              <a:bodyPr>
                <a:prstTxWarp prst="textNoShape">
                  <a:avLst/>
                </a:prstTxWarp>
              </a:bodyPr>
              <a:lstStyle/>
              <a:p>
                <a:endParaRPr lang="en-US">
                  <a:latin typeface="+mn-lt"/>
                </a:endParaRPr>
              </a:p>
            </p:txBody>
          </p:sp>
          <p:sp>
            <p:nvSpPr>
              <p:cNvPr id="110" name="Freeform 17"/>
              <p:cNvSpPr>
                <a:spLocks/>
              </p:cNvSpPr>
              <p:nvPr/>
            </p:nvSpPr>
            <p:spPr bwMode="auto">
              <a:xfrm>
                <a:off x="2352" y="3513"/>
                <a:ext cx="27" cy="27"/>
              </a:xfrm>
              <a:custGeom>
                <a:avLst/>
                <a:gdLst>
                  <a:gd name="T0" fmla="*/ 0 w 27"/>
                  <a:gd name="T1" fmla="*/ 27 h 27"/>
                  <a:gd name="T2" fmla="*/ 27 w 27"/>
                  <a:gd name="T3" fmla="*/ 9 h 27"/>
                  <a:gd name="T4" fmla="*/ 27 w 27"/>
                  <a:gd name="T5" fmla="*/ 0 h 27"/>
                  <a:gd name="T6" fmla="*/ 0 w 27"/>
                  <a:gd name="T7" fmla="*/ 18 h 27"/>
                  <a:gd name="T8" fmla="*/ 0 w 27"/>
                  <a:gd name="T9" fmla="*/ 27 h 27"/>
                  <a:gd name="T10" fmla="*/ 0 w 27"/>
                  <a:gd name="T11" fmla="*/ 27 h 27"/>
                  <a:gd name="T12" fmla="*/ 0 w 27"/>
                  <a:gd name="T13" fmla="*/ 27 h 27"/>
                  <a:gd name="T14" fmla="*/ 0 60000 65536"/>
                  <a:gd name="T15" fmla="*/ 0 60000 65536"/>
                  <a:gd name="T16" fmla="*/ 0 60000 65536"/>
                  <a:gd name="T17" fmla="*/ 0 60000 65536"/>
                  <a:gd name="T18" fmla="*/ 0 60000 65536"/>
                  <a:gd name="T19" fmla="*/ 0 60000 65536"/>
                  <a:gd name="T20" fmla="*/ 0 60000 65536"/>
                  <a:gd name="T21" fmla="*/ 0 w 27"/>
                  <a:gd name="T22" fmla="*/ 0 h 27"/>
                  <a:gd name="T23" fmla="*/ 27 w 27"/>
                  <a:gd name="T24" fmla="*/ 27 h 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 h="27">
                    <a:moveTo>
                      <a:pt x="0" y="27"/>
                    </a:moveTo>
                    <a:lnTo>
                      <a:pt x="27" y="9"/>
                    </a:lnTo>
                    <a:lnTo>
                      <a:pt x="27" y="0"/>
                    </a:lnTo>
                    <a:lnTo>
                      <a:pt x="0" y="18"/>
                    </a:lnTo>
                    <a:lnTo>
                      <a:pt x="0" y="27"/>
                    </a:lnTo>
                    <a:close/>
                  </a:path>
                </a:pathLst>
              </a:custGeom>
              <a:solidFill>
                <a:srgbClr val="CCCCCC"/>
              </a:solidFill>
              <a:ln w="4763">
                <a:solidFill>
                  <a:srgbClr val="72706F"/>
                </a:solidFill>
                <a:round/>
                <a:headEnd/>
                <a:tailEnd/>
              </a:ln>
            </p:spPr>
            <p:txBody>
              <a:bodyPr>
                <a:prstTxWarp prst="textNoShape">
                  <a:avLst/>
                </a:prstTxWarp>
              </a:bodyPr>
              <a:lstStyle/>
              <a:p>
                <a:endParaRPr lang="en-US">
                  <a:latin typeface="+mn-lt"/>
                </a:endParaRPr>
              </a:p>
            </p:txBody>
          </p:sp>
          <p:sp>
            <p:nvSpPr>
              <p:cNvPr id="111" name="Freeform 18"/>
              <p:cNvSpPr>
                <a:spLocks/>
              </p:cNvSpPr>
              <p:nvPr/>
            </p:nvSpPr>
            <p:spPr bwMode="auto">
              <a:xfrm>
                <a:off x="2264" y="3389"/>
                <a:ext cx="809" cy="224"/>
              </a:xfrm>
              <a:custGeom>
                <a:avLst/>
                <a:gdLst>
                  <a:gd name="T0" fmla="*/ 0 w 809"/>
                  <a:gd name="T1" fmla="*/ 224 h 224"/>
                  <a:gd name="T2" fmla="*/ 665 w 809"/>
                  <a:gd name="T3" fmla="*/ 162 h 224"/>
                  <a:gd name="T4" fmla="*/ 809 w 809"/>
                  <a:gd name="T5" fmla="*/ 45 h 224"/>
                  <a:gd name="T6" fmla="*/ 764 w 809"/>
                  <a:gd name="T7" fmla="*/ 0 h 224"/>
                  <a:gd name="T8" fmla="*/ 288 w 809"/>
                  <a:gd name="T9" fmla="*/ 63 h 224"/>
                  <a:gd name="T10" fmla="*/ 0 w 809"/>
                  <a:gd name="T11" fmla="*/ 224 h 224"/>
                  <a:gd name="T12" fmla="*/ 0 60000 65536"/>
                  <a:gd name="T13" fmla="*/ 0 60000 65536"/>
                  <a:gd name="T14" fmla="*/ 0 60000 65536"/>
                  <a:gd name="T15" fmla="*/ 0 60000 65536"/>
                  <a:gd name="T16" fmla="*/ 0 60000 65536"/>
                  <a:gd name="T17" fmla="*/ 0 60000 65536"/>
                  <a:gd name="T18" fmla="*/ 0 w 809"/>
                  <a:gd name="T19" fmla="*/ 0 h 224"/>
                  <a:gd name="T20" fmla="*/ 809 w 809"/>
                  <a:gd name="T21" fmla="*/ 224 h 224"/>
                </a:gdLst>
                <a:ahLst/>
                <a:cxnLst>
                  <a:cxn ang="T12">
                    <a:pos x="T0" y="T1"/>
                  </a:cxn>
                  <a:cxn ang="T13">
                    <a:pos x="T2" y="T3"/>
                  </a:cxn>
                  <a:cxn ang="T14">
                    <a:pos x="T4" y="T5"/>
                  </a:cxn>
                  <a:cxn ang="T15">
                    <a:pos x="T6" y="T7"/>
                  </a:cxn>
                  <a:cxn ang="T16">
                    <a:pos x="T8" y="T9"/>
                  </a:cxn>
                  <a:cxn ang="T17">
                    <a:pos x="T10" y="T11"/>
                  </a:cxn>
                </a:cxnLst>
                <a:rect l="T18" t="T19" r="T20" b="T21"/>
                <a:pathLst>
                  <a:path w="809" h="224">
                    <a:moveTo>
                      <a:pt x="0" y="224"/>
                    </a:moveTo>
                    <a:lnTo>
                      <a:pt x="665" y="162"/>
                    </a:lnTo>
                    <a:lnTo>
                      <a:pt x="809" y="45"/>
                    </a:lnTo>
                    <a:lnTo>
                      <a:pt x="764" y="0"/>
                    </a:lnTo>
                    <a:lnTo>
                      <a:pt x="288" y="63"/>
                    </a:lnTo>
                    <a:lnTo>
                      <a:pt x="0" y="224"/>
                    </a:lnTo>
                    <a:close/>
                  </a:path>
                </a:pathLst>
              </a:custGeom>
              <a:solidFill>
                <a:srgbClr val="CCCCCC"/>
              </a:solidFill>
              <a:ln w="9525">
                <a:noFill/>
                <a:round/>
                <a:headEnd/>
                <a:tailEnd/>
              </a:ln>
            </p:spPr>
            <p:txBody>
              <a:bodyPr>
                <a:prstTxWarp prst="textNoShape">
                  <a:avLst/>
                </a:prstTxWarp>
              </a:bodyPr>
              <a:lstStyle/>
              <a:p>
                <a:endParaRPr lang="en-US">
                  <a:latin typeface="+mn-lt"/>
                </a:endParaRPr>
              </a:p>
            </p:txBody>
          </p:sp>
          <p:sp>
            <p:nvSpPr>
              <p:cNvPr id="112" name="Freeform 19"/>
              <p:cNvSpPr>
                <a:spLocks/>
              </p:cNvSpPr>
              <p:nvPr/>
            </p:nvSpPr>
            <p:spPr bwMode="auto">
              <a:xfrm>
                <a:off x="2262" y="3388"/>
                <a:ext cx="810" cy="224"/>
              </a:xfrm>
              <a:custGeom>
                <a:avLst/>
                <a:gdLst>
                  <a:gd name="T0" fmla="*/ 0 w 810"/>
                  <a:gd name="T1" fmla="*/ 224 h 224"/>
                  <a:gd name="T2" fmla="*/ 666 w 810"/>
                  <a:gd name="T3" fmla="*/ 161 h 224"/>
                  <a:gd name="T4" fmla="*/ 810 w 810"/>
                  <a:gd name="T5" fmla="*/ 45 h 224"/>
                  <a:gd name="T6" fmla="*/ 764 w 810"/>
                  <a:gd name="T7" fmla="*/ 0 h 224"/>
                  <a:gd name="T8" fmla="*/ 288 w 810"/>
                  <a:gd name="T9" fmla="*/ 62 h 224"/>
                  <a:gd name="T10" fmla="*/ 0 w 810"/>
                  <a:gd name="T11" fmla="*/ 224 h 224"/>
                  <a:gd name="T12" fmla="*/ 0 w 810"/>
                  <a:gd name="T13" fmla="*/ 224 h 224"/>
                  <a:gd name="T14" fmla="*/ 0 w 810"/>
                  <a:gd name="T15" fmla="*/ 224 h 224"/>
                  <a:gd name="T16" fmla="*/ 0 60000 65536"/>
                  <a:gd name="T17" fmla="*/ 0 60000 65536"/>
                  <a:gd name="T18" fmla="*/ 0 60000 65536"/>
                  <a:gd name="T19" fmla="*/ 0 60000 65536"/>
                  <a:gd name="T20" fmla="*/ 0 60000 65536"/>
                  <a:gd name="T21" fmla="*/ 0 60000 65536"/>
                  <a:gd name="T22" fmla="*/ 0 60000 65536"/>
                  <a:gd name="T23" fmla="*/ 0 60000 65536"/>
                  <a:gd name="T24" fmla="*/ 0 w 810"/>
                  <a:gd name="T25" fmla="*/ 0 h 224"/>
                  <a:gd name="T26" fmla="*/ 810 w 810"/>
                  <a:gd name="T27" fmla="*/ 224 h 22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10" h="224">
                    <a:moveTo>
                      <a:pt x="0" y="224"/>
                    </a:moveTo>
                    <a:lnTo>
                      <a:pt x="666" y="161"/>
                    </a:lnTo>
                    <a:lnTo>
                      <a:pt x="810" y="45"/>
                    </a:lnTo>
                    <a:lnTo>
                      <a:pt x="764" y="0"/>
                    </a:lnTo>
                    <a:lnTo>
                      <a:pt x="288" y="62"/>
                    </a:lnTo>
                    <a:lnTo>
                      <a:pt x="0" y="224"/>
                    </a:lnTo>
                    <a:close/>
                  </a:path>
                </a:pathLst>
              </a:custGeom>
              <a:solidFill>
                <a:srgbClr val="CCCCCC"/>
              </a:solidFill>
              <a:ln w="4763">
                <a:solidFill>
                  <a:srgbClr val="72706F"/>
                </a:solidFill>
                <a:round/>
                <a:headEnd/>
                <a:tailEnd/>
              </a:ln>
            </p:spPr>
            <p:txBody>
              <a:bodyPr>
                <a:prstTxWarp prst="textNoShape">
                  <a:avLst/>
                </a:prstTxWarp>
              </a:bodyPr>
              <a:lstStyle/>
              <a:p>
                <a:endParaRPr lang="en-US">
                  <a:latin typeface="+mn-lt"/>
                </a:endParaRPr>
              </a:p>
            </p:txBody>
          </p:sp>
          <p:sp>
            <p:nvSpPr>
              <p:cNvPr id="113" name="Line 20"/>
              <p:cNvSpPr>
                <a:spLocks noChangeShapeType="1"/>
              </p:cNvSpPr>
              <p:nvPr/>
            </p:nvSpPr>
            <p:spPr bwMode="auto">
              <a:xfrm flipV="1">
                <a:off x="2459" y="3450"/>
                <a:ext cx="91" cy="18"/>
              </a:xfrm>
              <a:prstGeom prst="line">
                <a:avLst/>
              </a:prstGeom>
              <a:noFill/>
              <a:ln w="4763">
                <a:solidFill>
                  <a:srgbClr val="72706F"/>
                </a:solidFill>
                <a:round/>
                <a:headEnd/>
                <a:tailEnd/>
              </a:ln>
            </p:spPr>
            <p:txBody>
              <a:bodyPr>
                <a:prstTxWarp prst="textNoShape">
                  <a:avLst/>
                </a:prstTxWarp>
              </a:bodyPr>
              <a:lstStyle/>
              <a:p>
                <a:endParaRPr lang="en-US">
                  <a:latin typeface="+mn-lt"/>
                </a:endParaRPr>
              </a:p>
            </p:txBody>
          </p:sp>
          <p:sp>
            <p:nvSpPr>
              <p:cNvPr id="114" name="Line 21"/>
              <p:cNvSpPr>
                <a:spLocks noChangeShapeType="1"/>
              </p:cNvSpPr>
              <p:nvPr/>
            </p:nvSpPr>
            <p:spPr bwMode="auto">
              <a:xfrm flipV="1">
                <a:off x="2190" y="3612"/>
                <a:ext cx="72" cy="9"/>
              </a:xfrm>
              <a:prstGeom prst="line">
                <a:avLst/>
              </a:prstGeom>
              <a:noFill/>
              <a:ln w="4763">
                <a:solidFill>
                  <a:srgbClr val="72706F"/>
                </a:solidFill>
                <a:round/>
                <a:headEnd/>
                <a:tailEnd/>
              </a:ln>
            </p:spPr>
            <p:txBody>
              <a:bodyPr>
                <a:prstTxWarp prst="textNoShape">
                  <a:avLst/>
                </a:prstTxWarp>
              </a:bodyPr>
              <a:lstStyle/>
              <a:p>
                <a:endParaRPr lang="en-US">
                  <a:latin typeface="+mn-lt"/>
                </a:endParaRPr>
              </a:p>
            </p:txBody>
          </p:sp>
          <p:sp>
            <p:nvSpPr>
              <p:cNvPr id="115" name="Freeform 22"/>
              <p:cNvSpPr>
                <a:spLocks/>
              </p:cNvSpPr>
              <p:nvPr/>
            </p:nvSpPr>
            <p:spPr bwMode="auto">
              <a:xfrm>
                <a:off x="2965" y="3068"/>
                <a:ext cx="261" cy="384"/>
              </a:xfrm>
              <a:custGeom>
                <a:avLst/>
                <a:gdLst>
                  <a:gd name="T0" fmla="*/ 45 w 261"/>
                  <a:gd name="T1" fmla="*/ 142 h 384"/>
                  <a:gd name="T2" fmla="*/ 261 w 261"/>
                  <a:gd name="T3" fmla="*/ 0 h 384"/>
                  <a:gd name="T4" fmla="*/ 252 w 261"/>
                  <a:gd name="T5" fmla="*/ 259 h 384"/>
                  <a:gd name="T6" fmla="*/ 0 w 261"/>
                  <a:gd name="T7" fmla="*/ 384 h 384"/>
                  <a:gd name="T8" fmla="*/ 45 w 261"/>
                  <a:gd name="T9" fmla="*/ 142 h 384"/>
                  <a:gd name="T10" fmla="*/ 0 60000 65536"/>
                  <a:gd name="T11" fmla="*/ 0 60000 65536"/>
                  <a:gd name="T12" fmla="*/ 0 60000 65536"/>
                  <a:gd name="T13" fmla="*/ 0 60000 65536"/>
                  <a:gd name="T14" fmla="*/ 0 60000 65536"/>
                  <a:gd name="T15" fmla="*/ 0 w 261"/>
                  <a:gd name="T16" fmla="*/ 0 h 384"/>
                  <a:gd name="T17" fmla="*/ 261 w 261"/>
                  <a:gd name="T18" fmla="*/ 384 h 384"/>
                </a:gdLst>
                <a:ahLst/>
                <a:cxnLst>
                  <a:cxn ang="T10">
                    <a:pos x="T0" y="T1"/>
                  </a:cxn>
                  <a:cxn ang="T11">
                    <a:pos x="T2" y="T3"/>
                  </a:cxn>
                  <a:cxn ang="T12">
                    <a:pos x="T4" y="T5"/>
                  </a:cxn>
                  <a:cxn ang="T13">
                    <a:pos x="T6" y="T7"/>
                  </a:cxn>
                  <a:cxn ang="T14">
                    <a:pos x="T8" y="T9"/>
                  </a:cxn>
                </a:cxnLst>
                <a:rect l="T15" t="T16" r="T17" b="T18"/>
                <a:pathLst>
                  <a:path w="261" h="384">
                    <a:moveTo>
                      <a:pt x="45" y="142"/>
                    </a:moveTo>
                    <a:lnTo>
                      <a:pt x="261" y="0"/>
                    </a:lnTo>
                    <a:lnTo>
                      <a:pt x="252" y="259"/>
                    </a:lnTo>
                    <a:lnTo>
                      <a:pt x="0" y="384"/>
                    </a:lnTo>
                    <a:lnTo>
                      <a:pt x="45" y="142"/>
                    </a:lnTo>
                    <a:close/>
                  </a:path>
                </a:pathLst>
              </a:custGeom>
              <a:solidFill>
                <a:srgbClr val="CCCCCC"/>
              </a:solidFill>
              <a:ln w="9525">
                <a:noFill/>
                <a:round/>
                <a:headEnd/>
                <a:tailEnd/>
              </a:ln>
            </p:spPr>
            <p:txBody>
              <a:bodyPr>
                <a:prstTxWarp prst="textNoShape">
                  <a:avLst/>
                </a:prstTxWarp>
              </a:bodyPr>
              <a:lstStyle/>
              <a:p>
                <a:endParaRPr lang="en-US">
                  <a:latin typeface="+mn-lt"/>
                </a:endParaRPr>
              </a:p>
            </p:txBody>
          </p:sp>
          <p:sp>
            <p:nvSpPr>
              <p:cNvPr id="116" name="Freeform 23"/>
              <p:cNvSpPr>
                <a:spLocks/>
              </p:cNvSpPr>
              <p:nvPr/>
            </p:nvSpPr>
            <p:spPr bwMode="auto">
              <a:xfrm>
                <a:off x="3217" y="3068"/>
                <a:ext cx="162" cy="348"/>
              </a:xfrm>
              <a:custGeom>
                <a:avLst/>
                <a:gdLst>
                  <a:gd name="T0" fmla="*/ 162 w 162"/>
                  <a:gd name="T1" fmla="*/ 348 h 348"/>
                  <a:gd name="T2" fmla="*/ 162 w 162"/>
                  <a:gd name="T3" fmla="*/ 116 h 348"/>
                  <a:gd name="T4" fmla="*/ 9 w 162"/>
                  <a:gd name="T5" fmla="*/ 0 h 348"/>
                  <a:gd name="T6" fmla="*/ 0 w 162"/>
                  <a:gd name="T7" fmla="*/ 259 h 348"/>
                  <a:gd name="T8" fmla="*/ 162 w 162"/>
                  <a:gd name="T9" fmla="*/ 348 h 348"/>
                  <a:gd name="T10" fmla="*/ 0 60000 65536"/>
                  <a:gd name="T11" fmla="*/ 0 60000 65536"/>
                  <a:gd name="T12" fmla="*/ 0 60000 65536"/>
                  <a:gd name="T13" fmla="*/ 0 60000 65536"/>
                  <a:gd name="T14" fmla="*/ 0 60000 65536"/>
                  <a:gd name="T15" fmla="*/ 0 w 162"/>
                  <a:gd name="T16" fmla="*/ 0 h 348"/>
                  <a:gd name="T17" fmla="*/ 162 w 162"/>
                  <a:gd name="T18" fmla="*/ 348 h 348"/>
                </a:gdLst>
                <a:ahLst/>
                <a:cxnLst>
                  <a:cxn ang="T10">
                    <a:pos x="T0" y="T1"/>
                  </a:cxn>
                  <a:cxn ang="T11">
                    <a:pos x="T2" y="T3"/>
                  </a:cxn>
                  <a:cxn ang="T12">
                    <a:pos x="T4" y="T5"/>
                  </a:cxn>
                  <a:cxn ang="T13">
                    <a:pos x="T6" y="T7"/>
                  </a:cxn>
                  <a:cxn ang="T14">
                    <a:pos x="T8" y="T9"/>
                  </a:cxn>
                </a:cxnLst>
                <a:rect l="T15" t="T16" r="T17" b="T18"/>
                <a:pathLst>
                  <a:path w="162" h="348">
                    <a:moveTo>
                      <a:pt x="162" y="348"/>
                    </a:moveTo>
                    <a:lnTo>
                      <a:pt x="162" y="116"/>
                    </a:lnTo>
                    <a:lnTo>
                      <a:pt x="9" y="0"/>
                    </a:lnTo>
                    <a:lnTo>
                      <a:pt x="0" y="259"/>
                    </a:lnTo>
                    <a:lnTo>
                      <a:pt x="162" y="348"/>
                    </a:lnTo>
                    <a:close/>
                  </a:path>
                </a:pathLst>
              </a:custGeom>
              <a:solidFill>
                <a:srgbClr val="CCCCCC"/>
              </a:solidFill>
              <a:ln w="9525">
                <a:noFill/>
                <a:round/>
                <a:headEnd/>
                <a:tailEnd/>
              </a:ln>
            </p:spPr>
            <p:txBody>
              <a:bodyPr>
                <a:prstTxWarp prst="textNoShape">
                  <a:avLst/>
                </a:prstTxWarp>
              </a:bodyPr>
              <a:lstStyle/>
              <a:p>
                <a:endParaRPr lang="en-US">
                  <a:latin typeface="+mn-lt"/>
                </a:endParaRPr>
              </a:p>
            </p:txBody>
          </p:sp>
          <p:sp>
            <p:nvSpPr>
              <p:cNvPr id="117" name="Freeform 24"/>
              <p:cNvSpPr>
                <a:spLocks/>
              </p:cNvSpPr>
              <p:nvPr/>
            </p:nvSpPr>
            <p:spPr bwMode="auto">
              <a:xfrm>
                <a:off x="2963" y="3066"/>
                <a:ext cx="261" cy="384"/>
              </a:xfrm>
              <a:custGeom>
                <a:avLst/>
                <a:gdLst>
                  <a:gd name="T0" fmla="*/ 45 w 261"/>
                  <a:gd name="T1" fmla="*/ 143 h 384"/>
                  <a:gd name="T2" fmla="*/ 261 w 261"/>
                  <a:gd name="T3" fmla="*/ 0 h 384"/>
                  <a:gd name="T4" fmla="*/ 253 w 261"/>
                  <a:gd name="T5" fmla="*/ 259 h 384"/>
                  <a:gd name="T6" fmla="*/ 0 w 261"/>
                  <a:gd name="T7" fmla="*/ 384 h 384"/>
                  <a:gd name="T8" fmla="*/ 45 w 261"/>
                  <a:gd name="T9" fmla="*/ 143 h 384"/>
                  <a:gd name="T10" fmla="*/ 45 w 261"/>
                  <a:gd name="T11" fmla="*/ 143 h 384"/>
                  <a:gd name="T12" fmla="*/ 45 w 261"/>
                  <a:gd name="T13" fmla="*/ 143 h 384"/>
                  <a:gd name="T14" fmla="*/ 0 60000 65536"/>
                  <a:gd name="T15" fmla="*/ 0 60000 65536"/>
                  <a:gd name="T16" fmla="*/ 0 60000 65536"/>
                  <a:gd name="T17" fmla="*/ 0 60000 65536"/>
                  <a:gd name="T18" fmla="*/ 0 60000 65536"/>
                  <a:gd name="T19" fmla="*/ 0 60000 65536"/>
                  <a:gd name="T20" fmla="*/ 0 60000 65536"/>
                  <a:gd name="T21" fmla="*/ 0 w 261"/>
                  <a:gd name="T22" fmla="*/ 0 h 384"/>
                  <a:gd name="T23" fmla="*/ 261 w 261"/>
                  <a:gd name="T24" fmla="*/ 384 h 3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61" h="384">
                    <a:moveTo>
                      <a:pt x="45" y="143"/>
                    </a:moveTo>
                    <a:lnTo>
                      <a:pt x="261" y="0"/>
                    </a:lnTo>
                    <a:lnTo>
                      <a:pt x="253" y="259"/>
                    </a:lnTo>
                    <a:lnTo>
                      <a:pt x="0" y="384"/>
                    </a:lnTo>
                    <a:lnTo>
                      <a:pt x="45" y="143"/>
                    </a:lnTo>
                    <a:close/>
                  </a:path>
                </a:pathLst>
              </a:custGeom>
              <a:solidFill>
                <a:srgbClr val="CCCCCC"/>
              </a:solidFill>
              <a:ln w="4763">
                <a:solidFill>
                  <a:srgbClr val="72706F"/>
                </a:solidFill>
                <a:round/>
                <a:headEnd/>
                <a:tailEnd/>
              </a:ln>
            </p:spPr>
            <p:txBody>
              <a:bodyPr>
                <a:prstTxWarp prst="textNoShape">
                  <a:avLst/>
                </a:prstTxWarp>
              </a:bodyPr>
              <a:lstStyle/>
              <a:p>
                <a:endParaRPr lang="en-US">
                  <a:latin typeface="+mn-lt"/>
                </a:endParaRPr>
              </a:p>
            </p:txBody>
          </p:sp>
          <p:sp>
            <p:nvSpPr>
              <p:cNvPr id="118" name="Freeform 25"/>
              <p:cNvSpPr>
                <a:spLocks/>
              </p:cNvSpPr>
              <p:nvPr/>
            </p:nvSpPr>
            <p:spPr bwMode="auto">
              <a:xfrm>
                <a:off x="3216" y="3066"/>
                <a:ext cx="161" cy="349"/>
              </a:xfrm>
              <a:custGeom>
                <a:avLst/>
                <a:gdLst>
                  <a:gd name="T0" fmla="*/ 161 w 161"/>
                  <a:gd name="T1" fmla="*/ 349 h 349"/>
                  <a:gd name="T2" fmla="*/ 161 w 161"/>
                  <a:gd name="T3" fmla="*/ 116 h 349"/>
                  <a:gd name="T4" fmla="*/ 8 w 161"/>
                  <a:gd name="T5" fmla="*/ 0 h 349"/>
                  <a:gd name="T6" fmla="*/ 0 w 161"/>
                  <a:gd name="T7" fmla="*/ 259 h 349"/>
                  <a:gd name="T8" fmla="*/ 161 w 161"/>
                  <a:gd name="T9" fmla="*/ 349 h 349"/>
                  <a:gd name="T10" fmla="*/ 161 w 161"/>
                  <a:gd name="T11" fmla="*/ 349 h 349"/>
                  <a:gd name="T12" fmla="*/ 161 w 161"/>
                  <a:gd name="T13" fmla="*/ 349 h 349"/>
                  <a:gd name="T14" fmla="*/ 0 60000 65536"/>
                  <a:gd name="T15" fmla="*/ 0 60000 65536"/>
                  <a:gd name="T16" fmla="*/ 0 60000 65536"/>
                  <a:gd name="T17" fmla="*/ 0 60000 65536"/>
                  <a:gd name="T18" fmla="*/ 0 60000 65536"/>
                  <a:gd name="T19" fmla="*/ 0 60000 65536"/>
                  <a:gd name="T20" fmla="*/ 0 60000 65536"/>
                  <a:gd name="T21" fmla="*/ 0 w 161"/>
                  <a:gd name="T22" fmla="*/ 0 h 349"/>
                  <a:gd name="T23" fmla="*/ 161 w 161"/>
                  <a:gd name="T24" fmla="*/ 349 h 3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1" h="349">
                    <a:moveTo>
                      <a:pt x="161" y="349"/>
                    </a:moveTo>
                    <a:lnTo>
                      <a:pt x="161" y="116"/>
                    </a:lnTo>
                    <a:lnTo>
                      <a:pt x="8" y="0"/>
                    </a:lnTo>
                    <a:lnTo>
                      <a:pt x="0" y="259"/>
                    </a:lnTo>
                    <a:lnTo>
                      <a:pt x="161" y="349"/>
                    </a:lnTo>
                    <a:close/>
                  </a:path>
                </a:pathLst>
              </a:custGeom>
              <a:solidFill>
                <a:srgbClr val="CCCCCC"/>
              </a:solidFill>
              <a:ln w="4763">
                <a:solidFill>
                  <a:srgbClr val="72706F"/>
                </a:solidFill>
                <a:round/>
                <a:headEnd/>
                <a:tailEnd/>
              </a:ln>
            </p:spPr>
            <p:txBody>
              <a:bodyPr>
                <a:prstTxWarp prst="textNoShape">
                  <a:avLst/>
                </a:prstTxWarp>
              </a:bodyPr>
              <a:lstStyle/>
              <a:p>
                <a:endParaRPr lang="en-US">
                  <a:latin typeface="+mn-lt"/>
                </a:endParaRPr>
              </a:p>
            </p:txBody>
          </p:sp>
          <p:sp>
            <p:nvSpPr>
              <p:cNvPr id="119" name="Freeform 26"/>
              <p:cNvSpPr>
                <a:spLocks/>
              </p:cNvSpPr>
              <p:nvPr/>
            </p:nvSpPr>
            <p:spPr bwMode="auto">
              <a:xfrm>
                <a:off x="3088" y="3228"/>
                <a:ext cx="110" cy="118"/>
              </a:xfrm>
              <a:custGeom>
                <a:avLst/>
                <a:gdLst>
                  <a:gd name="T0" fmla="*/ 91 w 110"/>
                  <a:gd name="T1" fmla="*/ 14 h 118"/>
                  <a:gd name="T2" fmla="*/ 98 w 110"/>
                  <a:gd name="T3" fmla="*/ 19 h 118"/>
                  <a:gd name="T4" fmla="*/ 104 w 110"/>
                  <a:gd name="T5" fmla="*/ 27 h 118"/>
                  <a:gd name="T6" fmla="*/ 107 w 110"/>
                  <a:gd name="T7" fmla="*/ 34 h 118"/>
                  <a:gd name="T8" fmla="*/ 109 w 110"/>
                  <a:gd name="T9" fmla="*/ 39 h 118"/>
                  <a:gd name="T10" fmla="*/ 110 w 110"/>
                  <a:gd name="T11" fmla="*/ 44 h 118"/>
                  <a:gd name="T12" fmla="*/ 110 w 110"/>
                  <a:gd name="T13" fmla="*/ 49 h 118"/>
                  <a:gd name="T14" fmla="*/ 110 w 110"/>
                  <a:gd name="T15" fmla="*/ 54 h 118"/>
                  <a:gd name="T16" fmla="*/ 109 w 110"/>
                  <a:gd name="T17" fmla="*/ 59 h 118"/>
                  <a:gd name="T18" fmla="*/ 108 w 110"/>
                  <a:gd name="T19" fmla="*/ 65 h 118"/>
                  <a:gd name="T20" fmla="*/ 106 w 110"/>
                  <a:gd name="T21" fmla="*/ 70 h 118"/>
                  <a:gd name="T22" fmla="*/ 105 w 110"/>
                  <a:gd name="T23" fmla="*/ 75 h 118"/>
                  <a:gd name="T24" fmla="*/ 102 w 110"/>
                  <a:gd name="T25" fmla="*/ 80 h 118"/>
                  <a:gd name="T26" fmla="*/ 99 w 110"/>
                  <a:gd name="T27" fmla="*/ 85 h 118"/>
                  <a:gd name="T28" fmla="*/ 96 w 110"/>
                  <a:gd name="T29" fmla="*/ 90 h 118"/>
                  <a:gd name="T30" fmla="*/ 92 w 110"/>
                  <a:gd name="T31" fmla="*/ 95 h 118"/>
                  <a:gd name="T32" fmla="*/ 88 w 110"/>
                  <a:gd name="T33" fmla="*/ 99 h 118"/>
                  <a:gd name="T34" fmla="*/ 84 w 110"/>
                  <a:gd name="T35" fmla="*/ 103 h 118"/>
                  <a:gd name="T36" fmla="*/ 79 w 110"/>
                  <a:gd name="T37" fmla="*/ 107 h 118"/>
                  <a:gd name="T38" fmla="*/ 72 w 110"/>
                  <a:gd name="T39" fmla="*/ 111 h 118"/>
                  <a:gd name="T40" fmla="*/ 61 w 110"/>
                  <a:gd name="T41" fmla="*/ 116 h 118"/>
                  <a:gd name="T42" fmla="*/ 50 w 110"/>
                  <a:gd name="T43" fmla="*/ 118 h 118"/>
                  <a:gd name="T44" fmla="*/ 41 w 110"/>
                  <a:gd name="T45" fmla="*/ 118 h 118"/>
                  <a:gd name="T46" fmla="*/ 31 w 110"/>
                  <a:gd name="T47" fmla="*/ 116 h 118"/>
                  <a:gd name="T48" fmla="*/ 23 w 110"/>
                  <a:gd name="T49" fmla="*/ 113 h 118"/>
                  <a:gd name="T50" fmla="*/ 4 w 110"/>
                  <a:gd name="T51" fmla="*/ 101 h 118"/>
                  <a:gd name="T52" fmla="*/ 14 w 110"/>
                  <a:gd name="T53" fmla="*/ 104 h 118"/>
                  <a:gd name="T54" fmla="*/ 23 w 110"/>
                  <a:gd name="T55" fmla="*/ 105 h 118"/>
                  <a:gd name="T56" fmla="*/ 33 w 110"/>
                  <a:gd name="T57" fmla="*/ 104 h 118"/>
                  <a:gd name="T58" fmla="*/ 44 w 110"/>
                  <a:gd name="T59" fmla="*/ 100 h 118"/>
                  <a:gd name="T60" fmla="*/ 54 w 110"/>
                  <a:gd name="T61" fmla="*/ 95 h 118"/>
                  <a:gd name="T62" fmla="*/ 59 w 110"/>
                  <a:gd name="T63" fmla="*/ 91 h 118"/>
                  <a:gd name="T64" fmla="*/ 64 w 110"/>
                  <a:gd name="T65" fmla="*/ 88 h 118"/>
                  <a:gd name="T66" fmla="*/ 68 w 110"/>
                  <a:gd name="T67" fmla="*/ 83 h 118"/>
                  <a:gd name="T68" fmla="*/ 72 w 110"/>
                  <a:gd name="T69" fmla="*/ 79 h 118"/>
                  <a:gd name="T70" fmla="*/ 75 w 110"/>
                  <a:gd name="T71" fmla="*/ 74 h 118"/>
                  <a:gd name="T72" fmla="*/ 78 w 110"/>
                  <a:gd name="T73" fmla="*/ 69 h 118"/>
                  <a:gd name="T74" fmla="*/ 81 w 110"/>
                  <a:gd name="T75" fmla="*/ 64 h 118"/>
                  <a:gd name="T76" fmla="*/ 83 w 110"/>
                  <a:gd name="T77" fmla="*/ 59 h 118"/>
                  <a:gd name="T78" fmla="*/ 85 w 110"/>
                  <a:gd name="T79" fmla="*/ 54 h 118"/>
                  <a:gd name="T80" fmla="*/ 86 w 110"/>
                  <a:gd name="T81" fmla="*/ 48 h 118"/>
                  <a:gd name="T82" fmla="*/ 87 w 110"/>
                  <a:gd name="T83" fmla="*/ 43 h 118"/>
                  <a:gd name="T84" fmla="*/ 87 w 110"/>
                  <a:gd name="T85" fmla="*/ 38 h 118"/>
                  <a:gd name="T86" fmla="*/ 87 w 110"/>
                  <a:gd name="T87" fmla="*/ 33 h 118"/>
                  <a:gd name="T88" fmla="*/ 87 w 110"/>
                  <a:gd name="T89" fmla="*/ 28 h 118"/>
                  <a:gd name="T90" fmla="*/ 86 w 110"/>
                  <a:gd name="T91" fmla="*/ 23 h 118"/>
                  <a:gd name="T92" fmla="*/ 84 w 110"/>
                  <a:gd name="T93" fmla="*/ 18 h 118"/>
                  <a:gd name="T94" fmla="*/ 79 w 110"/>
                  <a:gd name="T95" fmla="*/ 9 h 118"/>
                  <a:gd name="T96" fmla="*/ 72 w 110"/>
                  <a:gd name="T97" fmla="*/ 3 h 11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10"/>
                  <a:gd name="T148" fmla="*/ 0 h 118"/>
                  <a:gd name="T149" fmla="*/ 110 w 110"/>
                  <a:gd name="T150" fmla="*/ 118 h 11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10" h="118">
                    <a:moveTo>
                      <a:pt x="69" y="0"/>
                    </a:moveTo>
                    <a:lnTo>
                      <a:pt x="91" y="14"/>
                    </a:lnTo>
                    <a:lnTo>
                      <a:pt x="95" y="16"/>
                    </a:lnTo>
                    <a:lnTo>
                      <a:pt x="98" y="19"/>
                    </a:lnTo>
                    <a:lnTo>
                      <a:pt x="102" y="23"/>
                    </a:lnTo>
                    <a:lnTo>
                      <a:pt x="104" y="27"/>
                    </a:lnTo>
                    <a:lnTo>
                      <a:pt x="106" y="31"/>
                    </a:lnTo>
                    <a:lnTo>
                      <a:pt x="107" y="34"/>
                    </a:lnTo>
                    <a:lnTo>
                      <a:pt x="108" y="36"/>
                    </a:lnTo>
                    <a:lnTo>
                      <a:pt x="109" y="39"/>
                    </a:lnTo>
                    <a:lnTo>
                      <a:pt x="109" y="41"/>
                    </a:lnTo>
                    <a:lnTo>
                      <a:pt x="110" y="44"/>
                    </a:lnTo>
                    <a:lnTo>
                      <a:pt x="110" y="46"/>
                    </a:lnTo>
                    <a:lnTo>
                      <a:pt x="110" y="49"/>
                    </a:lnTo>
                    <a:lnTo>
                      <a:pt x="110" y="51"/>
                    </a:lnTo>
                    <a:lnTo>
                      <a:pt x="110" y="54"/>
                    </a:lnTo>
                    <a:lnTo>
                      <a:pt x="110" y="57"/>
                    </a:lnTo>
                    <a:lnTo>
                      <a:pt x="109" y="59"/>
                    </a:lnTo>
                    <a:lnTo>
                      <a:pt x="109" y="62"/>
                    </a:lnTo>
                    <a:lnTo>
                      <a:pt x="108" y="65"/>
                    </a:lnTo>
                    <a:lnTo>
                      <a:pt x="107" y="67"/>
                    </a:lnTo>
                    <a:lnTo>
                      <a:pt x="106" y="70"/>
                    </a:lnTo>
                    <a:lnTo>
                      <a:pt x="106" y="73"/>
                    </a:lnTo>
                    <a:lnTo>
                      <a:pt x="105" y="75"/>
                    </a:lnTo>
                    <a:lnTo>
                      <a:pt x="103" y="78"/>
                    </a:lnTo>
                    <a:lnTo>
                      <a:pt x="102" y="80"/>
                    </a:lnTo>
                    <a:lnTo>
                      <a:pt x="101" y="82"/>
                    </a:lnTo>
                    <a:lnTo>
                      <a:pt x="99" y="85"/>
                    </a:lnTo>
                    <a:lnTo>
                      <a:pt x="98" y="88"/>
                    </a:lnTo>
                    <a:lnTo>
                      <a:pt x="96" y="90"/>
                    </a:lnTo>
                    <a:lnTo>
                      <a:pt x="94" y="92"/>
                    </a:lnTo>
                    <a:lnTo>
                      <a:pt x="92" y="95"/>
                    </a:lnTo>
                    <a:lnTo>
                      <a:pt x="90" y="97"/>
                    </a:lnTo>
                    <a:lnTo>
                      <a:pt x="88" y="99"/>
                    </a:lnTo>
                    <a:lnTo>
                      <a:pt x="86" y="101"/>
                    </a:lnTo>
                    <a:lnTo>
                      <a:pt x="84" y="103"/>
                    </a:lnTo>
                    <a:lnTo>
                      <a:pt x="82" y="104"/>
                    </a:lnTo>
                    <a:lnTo>
                      <a:pt x="79" y="107"/>
                    </a:lnTo>
                    <a:lnTo>
                      <a:pt x="76" y="108"/>
                    </a:lnTo>
                    <a:lnTo>
                      <a:pt x="72" y="111"/>
                    </a:lnTo>
                    <a:lnTo>
                      <a:pt x="66" y="114"/>
                    </a:lnTo>
                    <a:lnTo>
                      <a:pt x="61" y="116"/>
                    </a:lnTo>
                    <a:lnTo>
                      <a:pt x="56" y="117"/>
                    </a:lnTo>
                    <a:lnTo>
                      <a:pt x="50" y="118"/>
                    </a:lnTo>
                    <a:lnTo>
                      <a:pt x="45" y="118"/>
                    </a:lnTo>
                    <a:lnTo>
                      <a:pt x="41" y="118"/>
                    </a:lnTo>
                    <a:lnTo>
                      <a:pt x="36" y="118"/>
                    </a:lnTo>
                    <a:lnTo>
                      <a:pt x="31" y="116"/>
                    </a:lnTo>
                    <a:lnTo>
                      <a:pt x="27" y="115"/>
                    </a:lnTo>
                    <a:lnTo>
                      <a:pt x="23" y="113"/>
                    </a:lnTo>
                    <a:lnTo>
                      <a:pt x="0" y="99"/>
                    </a:lnTo>
                    <a:lnTo>
                      <a:pt x="4" y="101"/>
                    </a:lnTo>
                    <a:lnTo>
                      <a:pt x="9" y="103"/>
                    </a:lnTo>
                    <a:lnTo>
                      <a:pt x="14" y="104"/>
                    </a:lnTo>
                    <a:lnTo>
                      <a:pt x="18" y="104"/>
                    </a:lnTo>
                    <a:lnTo>
                      <a:pt x="23" y="105"/>
                    </a:lnTo>
                    <a:lnTo>
                      <a:pt x="28" y="104"/>
                    </a:lnTo>
                    <a:lnTo>
                      <a:pt x="33" y="104"/>
                    </a:lnTo>
                    <a:lnTo>
                      <a:pt x="38" y="102"/>
                    </a:lnTo>
                    <a:lnTo>
                      <a:pt x="44" y="100"/>
                    </a:lnTo>
                    <a:lnTo>
                      <a:pt x="49" y="97"/>
                    </a:lnTo>
                    <a:lnTo>
                      <a:pt x="54" y="95"/>
                    </a:lnTo>
                    <a:lnTo>
                      <a:pt x="56" y="93"/>
                    </a:lnTo>
                    <a:lnTo>
                      <a:pt x="59" y="91"/>
                    </a:lnTo>
                    <a:lnTo>
                      <a:pt x="61" y="89"/>
                    </a:lnTo>
                    <a:lnTo>
                      <a:pt x="64" y="88"/>
                    </a:lnTo>
                    <a:lnTo>
                      <a:pt x="66" y="85"/>
                    </a:lnTo>
                    <a:lnTo>
                      <a:pt x="68" y="83"/>
                    </a:lnTo>
                    <a:lnTo>
                      <a:pt x="69" y="81"/>
                    </a:lnTo>
                    <a:lnTo>
                      <a:pt x="72" y="79"/>
                    </a:lnTo>
                    <a:lnTo>
                      <a:pt x="73" y="77"/>
                    </a:lnTo>
                    <a:lnTo>
                      <a:pt x="75" y="74"/>
                    </a:lnTo>
                    <a:lnTo>
                      <a:pt x="76" y="72"/>
                    </a:lnTo>
                    <a:lnTo>
                      <a:pt x="78" y="69"/>
                    </a:lnTo>
                    <a:lnTo>
                      <a:pt x="80" y="67"/>
                    </a:lnTo>
                    <a:lnTo>
                      <a:pt x="81" y="64"/>
                    </a:lnTo>
                    <a:lnTo>
                      <a:pt x="82" y="62"/>
                    </a:lnTo>
                    <a:lnTo>
                      <a:pt x="83" y="59"/>
                    </a:lnTo>
                    <a:lnTo>
                      <a:pt x="84" y="57"/>
                    </a:lnTo>
                    <a:lnTo>
                      <a:pt x="85" y="54"/>
                    </a:lnTo>
                    <a:lnTo>
                      <a:pt x="86" y="51"/>
                    </a:lnTo>
                    <a:lnTo>
                      <a:pt x="86" y="48"/>
                    </a:lnTo>
                    <a:lnTo>
                      <a:pt x="87" y="46"/>
                    </a:lnTo>
                    <a:lnTo>
                      <a:pt x="87" y="43"/>
                    </a:lnTo>
                    <a:lnTo>
                      <a:pt x="87" y="40"/>
                    </a:lnTo>
                    <a:lnTo>
                      <a:pt x="87" y="38"/>
                    </a:lnTo>
                    <a:lnTo>
                      <a:pt x="87" y="35"/>
                    </a:lnTo>
                    <a:lnTo>
                      <a:pt x="87" y="33"/>
                    </a:lnTo>
                    <a:lnTo>
                      <a:pt x="87" y="30"/>
                    </a:lnTo>
                    <a:lnTo>
                      <a:pt x="87" y="28"/>
                    </a:lnTo>
                    <a:lnTo>
                      <a:pt x="86" y="25"/>
                    </a:lnTo>
                    <a:lnTo>
                      <a:pt x="86" y="23"/>
                    </a:lnTo>
                    <a:lnTo>
                      <a:pt x="85" y="20"/>
                    </a:lnTo>
                    <a:lnTo>
                      <a:pt x="84" y="18"/>
                    </a:lnTo>
                    <a:lnTo>
                      <a:pt x="82" y="13"/>
                    </a:lnTo>
                    <a:lnTo>
                      <a:pt x="79" y="9"/>
                    </a:lnTo>
                    <a:lnTo>
                      <a:pt x="76" y="6"/>
                    </a:lnTo>
                    <a:lnTo>
                      <a:pt x="72" y="3"/>
                    </a:lnTo>
                    <a:lnTo>
                      <a:pt x="69" y="0"/>
                    </a:lnTo>
                    <a:close/>
                  </a:path>
                </a:pathLst>
              </a:custGeom>
              <a:solidFill>
                <a:srgbClr val="CCCCCC"/>
              </a:solidFill>
              <a:ln w="9525">
                <a:noFill/>
                <a:round/>
                <a:headEnd/>
                <a:tailEnd/>
              </a:ln>
            </p:spPr>
            <p:txBody>
              <a:bodyPr>
                <a:prstTxWarp prst="textNoShape">
                  <a:avLst/>
                </a:prstTxWarp>
              </a:bodyPr>
              <a:lstStyle/>
              <a:p>
                <a:endParaRPr lang="en-US">
                  <a:latin typeface="+mn-lt"/>
                </a:endParaRPr>
              </a:p>
            </p:txBody>
          </p:sp>
          <p:sp>
            <p:nvSpPr>
              <p:cNvPr id="120" name="Freeform 27"/>
              <p:cNvSpPr>
                <a:spLocks/>
              </p:cNvSpPr>
              <p:nvPr/>
            </p:nvSpPr>
            <p:spPr bwMode="auto">
              <a:xfrm>
                <a:off x="3087" y="3226"/>
                <a:ext cx="110" cy="118"/>
              </a:xfrm>
              <a:custGeom>
                <a:avLst/>
                <a:gdLst>
                  <a:gd name="T0" fmla="*/ 91 w 110"/>
                  <a:gd name="T1" fmla="*/ 14 h 118"/>
                  <a:gd name="T2" fmla="*/ 98 w 110"/>
                  <a:gd name="T3" fmla="*/ 19 h 118"/>
                  <a:gd name="T4" fmla="*/ 103 w 110"/>
                  <a:gd name="T5" fmla="*/ 27 h 118"/>
                  <a:gd name="T6" fmla="*/ 107 w 110"/>
                  <a:gd name="T7" fmla="*/ 34 h 118"/>
                  <a:gd name="T8" fmla="*/ 108 w 110"/>
                  <a:gd name="T9" fmla="*/ 39 h 118"/>
                  <a:gd name="T10" fmla="*/ 109 w 110"/>
                  <a:gd name="T11" fmla="*/ 44 h 118"/>
                  <a:gd name="T12" fmla="*/ 110 w 110"/>
                  <a:gd name="T13" fmla="*/ 49 h 118"/>
                  <a:gd name="T14" fmla="*/ 109 w 110"/>
                  <a:gd name="T15" fmla="*/ 54 h 118"/>
                  <a:gd name="T16" fmla="*/ 108 w 110"/>
                  <a:gd name="T17" fmla="*/ 60 h 118"/>
                  <a:gd name="T18" fmla="*/ 107 w 110"/>
                  <a:gd name="T19" fmla="*/ 65 h 118"/>
                  <a:gd name="T20" fmla="*/ 106 w 110"/>
                  <a:gd name="T21" fmla="*/ 70 h 118"/>
                  <a:gd name="T22" fmla="*/ 104 w 110"/>
                  <a:gd name="T23" fmla="*/ 75 h 118"/>
                  <a:gd name="T24" fmla="*/ 102 w 110"/>
                  <a:gd name="T25" fmla="*/ 80 h 118"/>
                  <a:gd name="T26" fmla="*/ 99 w 110"/>
                  <a:gd name="T27" fmla="*/ 86 h 118"/>
                  <a:gd name="T28" fmla="*/ 95 w 110"/>
                  <a:gd name="T29" fmla="*/ 90 h 118"/>
                  <a:gd name="T30" fmla="*/ 92 w 110"/>
                  <a:gd name="T31" fmla="*/ 95 h 118"/>
                  <a:gd name="T32" fmla="*/ 87 w 110"/>
                  <a:gd name="T33" fmla="*/ 99 h 118"/>
                  <a:gd name="T34" fmla="*/ 83 w 110"/>
                  <a:gd name="T35" fmla="*/ 103 h 118"/>
                  <a:gd name="T36" fmla="*/ 79 w 110"/>
                  <a:gd name="T37" fmla="*/ 107 h 118"/>
                  <a:gd name="T38" fmla="*/ 71 w 110"/>
                  <a:gd name="T39" fmla="*/ 112 h 118"/>
                  <a:gd name="T40" fmla="*/ 60 w 110"/>
                  <a:gd name="T41" fmla="*/ 116 h 118"/>
                  <a:gd name="T42" fmla="*/ 50 w 110"/>
                  <a:gd name="T43" fmla="*/ 118 h 118"/>
                  <a:gd name="T44" fmla="*/ 40 w 110"/>
                  <a:gd name="T45" fmla="*/ 118 h 118"/>
                  <a:gd name="T46" fmla="*/ 31 w 110"/>
                  <a:gd name="T47" fmla="*/ 117 h 118"/>
                  <a:gd name="T48" fmla="*/ 22 w 110"/>
                  <a:gd name="T49" fmla="*/ 113 h 118"/>
                  <a:gd name="T50" fmla="*/ 4 w 110"/>
                  <a:gd name="T51" fmla="*/ 102 h 118"/>
                  <a:gd name="T52" fmla="*/ 13 w 110"/>
                  <a:gd name="T53" fmla="*/ 104 h 118"/>
                  <a:gd name="T54" fmla="*/ 23 w 110"/>
                  <a:gd name="T55" fmla="*/ 105 h 118"/>
                  <a:gd name="T56" fmla="*/ 32 w 110"/>
                  <a:gd name="T57" fmla="*/ 104 h 118"/>
                  <a:gd name="T58" fmla="*/ 43 w 110"/>
                  <a:gd name="T59" fmla="*/ 101 h 118"/>
                  <a:gd name="T60" fmla="*/ 53 w 110"/>
                  <a:gd name="T61" fmla="*/ 95 h 118"/>
                  <a:gd name="T62" fmla="*/ 58 w 110"/>
                  <a:gd name="T63" fmla="*/ 91 h 118"/>
                  <a:gd name="T64" fmla="*/ 63 w 110"/>
                  <a:gd name="T65" fmla="*/ 88 h 118"/>
                  <a:gd name="T66" fmla="*/ 67 w 110"/>
                  <a:gd name="T67" fmla="*/ 83 h 118"/>
                  <a:gd name="T68" fmla="*/ 71 w 110"/>
                  <a:gd name="T69" fmla="*/ 79 h 118"/>
                  <a:gd name="T70" fmla="*/ 74 w 110"/>
                  <a:gd name="T71" fmla="*/ 75 h 118"/>
                  <a:gd name="T72" fmla="*/ 77 w 110"/>
                  <a:gd name="T73" fmla="*/ 69 h 118"/>
                  <a:gd name="T74" fmla="*/ 80 w 110"/>
                  <a:gd name="T75" fmla="*/ 64 h 118"/>
                  <a:gd name="T76" fmla="*/ 83 w 110"/>
                  <a:gd name="T77" fmla="*/ 59 h 118"/>
                  <a:gd name="T78" fmla="*/ 84 w 110"/>
                  <a:gd name="T79" fmla="*/ 54 h 118"/>
                  <a:gd name="T80" fmla="*/ 85 w 110"/>
                  <a:gd name="T81" fmla="*/ 49 h 118"/>
                  <a:gd name="T82" fmla="*/ 87 w 110"/>
                  <a:gd name="T83" fmla="*/ 44 h 118"/>
                  <a:gd name="T84" fmla="*/ 87 w 110"/>
                  <a:gd name="T85" fmla="*/ 38 h 118"/>
                  <a:gd name="T86" fmla="*/ 87 w 110"/>
                  <a:gd name="T87" fmla="*/ 33 h 118"/>
                  <a:gd name="T88" fmla="*/ 86 w 110"/>
                  <a:gd name="T89" fmla="*/ 28 h 118"/>
                  <a:gd name="T90" fmla="*/ 85 w 110"/>
                  <a:gd name="T91" fmla="*/ 23 h 118"/>
                  <a:gd name="T92" fmla="*/ 83 w 110"/>
                  <a:gd name="T93" fmla="*/ 18 h 118"/>
                  <a:gd name="T94" fmla="*/ 79 w 110"/>
                  <a:gd name="T95" fmla="*/ 10 h 118"/>
                  <a:gd name="T96" fmla="*/ 72 w 110"/>
                  <a:gd name="T97" fmla="*/ 3 h 118"/>
                  <a:gd name="T98" fmla="*/ 68 w 110"/>
                  <a:gd name="T99" fmla="*/ 0 h 11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0"/>
                  <a:gd name="T151" fmla="*/ 0 h 118"/>
                  <a:gd name="T152" fmla="*/ 110 w 110"/>
                  <a:gd name="T153" fmla="*/ 118 h 11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0" h="118">
                    <a:moveTo>
                      <a:pt x="68" y="0"/>
                    </a:moveTo>
                    <a:lnTo>
                      <a:pt x="91" y="14"/>
                    </a:lnTo>
                    <a:lnTo>
                      <a:pt x="94" y="17"/>
                    </a:lnTo>
                    <a:lnTo>
                      <a:pt x="98" y="19"/>
                    </a:lnTo>
                    <a:lnTo>
                      <a:pt x="101" y="23"/>
                    </a:lnTo>
                    <a:lnTo>
                      <a:pt x="103" y="27"/>
                    </a:lnTo>
                    <a:lnTo>
                      <a:pt x="106" y="32"/>
                    </a:lnTo>
                    <a:lnTo>
                      <a:pt x="107" y="34"/>
                    </a:lnTo>
                    <a:lnTo>
                      <a:pt x="107" y="37"/>
                    </a:lnTo>
                    <a:lnTo>
                      <a:pt x="108" y="39"/>
                    </a:lnTo>
                    <a:lnTo>
                      <a:pt x="108" y="41"/>
                    </a:lnTo>
                    <a:lnTo>
                      <a:pt x="109" y="44"/>
                    </a:lnTo>
                    <a:lnTo>
                      <a:pt x="110" y="46"/>
                    </a:lnTo>
                    <a:lnTo>
                      <a:pt x="110" y="49"/>
                    </a:lnTo>
                    <a:lnTo>
                      <a:pt x="110" y="52"/>
                    </a:lnTo>
                    <a:lnTo>
                      <a:pt x="109" y="54"/>
                    </a:lnTo>
                    <a:lnTo>
                      <a:pt x="109" y="57"/>
                    </a:lnTo>
                    <a:lnTo>
                      <a:pt x="108" y="60"/>
                    </a:lnTo>
                    <a:lnTo>
                      <a:pt x="108" y="62"/>
                    </a:lnTo>
                    <a:lnTo>
                      <a:pt x="107" y="65"/>
                    </a:lnTo>
                    <a:lnTo>
                      <a:pt x="107" y="67"/>
                    </a:lnTo>
                    <a:lnTo>
                      <a:pt x="106" y="70"/>
                    </a:lnTo>
                    <a:lnTo>
                      <a:pt x="105" y="73"/>
                    </a:lnTo>
                    <a:lnTo>
                      <a:pt x="104" y="75"/>
                    </a:lnTo>
                    <a:lnTo>
                      <a:pt x="103" y="78"/>
                    </a:lnTo>
                    <a:lnTo>
                      <a:pt x="102" y="80"/>
                    </a:lnTo>
                    <a:lnTo>
                      <a:pt x="100" y="83"/>
                    </a:lnTo>
                    <a:lnTo>
                      <a:pt x="99" y="86"/>
                    </a:lnTo>
                    <a:lnTo>
                      <a:pt x="97" y="88"/>
                    </a:lnTo>
                    <a:lnTo>
                      <a:pt x="95" y="90"/>
                    </a:lnTo>
                    <a:lnTo>
                      <a:pt x="93" y="93"/>
                    </a:lnTo>
                    <a:lnTo>
                      <a:pt x="92" y="95"/>
                    </a:lnTo>
                    <a:lnTo>
                      <a:pt x="89" y="97"/>
                    </a:lnTo>
                    <a:lnTo>
                      <a:pt x="87" y="99"/>
                    </a:lnTo>
                    <a:lnTo>
                      <a:pt x="85" y="101"/>
                    </a:lnTo>
                    <a:lnTo>
                      <a:pt x="83" y="103"/>
                    </a:lnTo>
                    <a:lnTo>
                      <a:pt x="81" y="105"/>
                    </a:lnTo>
                    <a:lnTo>
                      <a:pt x="79" y="107"/>
                    </a:lnTo>
                    <a:lnTo>
                      <a:pt x="76" y="109"/>
                    </a:lnTo>
                    <a:lnTo>
                      <a:pt x="71" y="112"/>
                    </a:lnTo>
                    <a:lnTo>
                      <a:pt x="65" y="114"/>
                    </a:lnTo>
                    <a:lnTo>
                      <a:pt x="60" y="116"/>
                    </a:lnTo>
                    <a:lnTo>
                      <a:pt x="55" y="117"/>
                    </a:lnTo>
                    <a:lnTo>
                      <a:pt x="50" y="118"/>
                    </a:lnTo>
                    <a:lnTo>
                      <a:pt x="45" y="118"/>
                    </a:lnTo>
                    <a:lnTo>
                      <a:pt x="40" y="118"/>
                    </a:lnTo>
                    <a:lnTo>
                      <a:pt x="35" y="118"/>
                    </a:lnTo>
                    <a:lnTo>
                      <a:pt x="31" y="117"/>
                    </a:lnTo>
                    <a:lnTo>
                      <a:pt x="27" y="115"/>
                    </a:lnTo>
                    <a:lnTo>
                      <a:pt x="22" y="113"/>
                    </a:lnTo>
                    <a:lnTo>
                      <a:pt x="0" y="99"/>
                    </a:lnTo>
                    <a:lnTo>
                      <a:pt x="4" y="102"/>
                    </a:lnTo>
                    <a:lnTo>
                      <a:pt x="8" y="103"/>
                    </a:lnTo>
                    <a:lnTo>
                      <a:pt x="13" y="104"/>
                    </a:lnTo>
                    <a:lnTo>
                      <a:pt x="17" y="105"/>
                    </a:lnTo>
                    <a:lnTo>
                      <a:pt x="23" y="105"/>
                    </a:lnTo>
                    <a:lnTo>
                      <a:pt x="27" y="105"/>
                    </a:lnTo>
                    <a:lnTo>
                      <a:pt x="32" y="104"/>
                    </a:lnTo>
                    <a:lnTo>
                      <a:pt x="38" y="102"/>
                    </a:lnTo>
                    <a:lnTo>
                      <a:pt x="43" y="101"/>
                    </a:lnTo>
                    <a:lnTo>
                      <a:pt x="48" y="98"/>
                    </a:lnTo>
                    <a:lnTo>
                      <a:pt x="53" y="95"/>
                    </a:lnTo>
                    <a:lnTo>
                      <a:pt x="55" y="93"/>
                    </a:lnTo>
                    <a:lnTo>
                      <a:pt x="58" y="91"/>
                    </a:lnTo>
                    <a:lnTo>
                      <a:pt x="61" y="90"/>
                    </a:lnTo>
                    <a:lnTo>
                      <a:pt x="63" y="88"/>
                    </a:lnTo>
                    <a:lnTo>
                      <a:pt x="65" y="86"/>
                    </a:lnTo>
                    <a:lnTo>
                      <a:pt x="67" y="83"/>
                    </a:lnTo>
                    <a:lnTo>
                      <a:pt x="69" y="82"/>
                    </a:lnTo>
                    <a:lnTo>
                      <a:pt x="71" y="79"/>
                    </a:lnTo>
                    <a:lnTo>
                      <a:pt x="73" y="77"/>
                    </a:lnTo>
                    <a:lnTo>
                      <a:pt x="74" y="75"/>
                    </a:lnTo>
                    <a:lnTo>
                      <a:pt x="76" y="72"/>
                    </a:lnTo>
                    <a:lnTo>
                      <a:pt x="77" y="69"/>
                    </a:lnTo>
                    <a:lnTo>
                      <a:pt x="79" y="67"/>
                    </a:lnTo>
                    <a:lnTo>
                      <a:pt x="80" y="64"/>
                    </a:lnTo>
                    <a:lnTo>
                      <a:pt x="81" y="62"/>
                    </a:lnTo>
                    <a:lnTo>
                      <a:pt x="83" y="59"/>
                    </a:lnTo>
                    <a:lnTo>
                      <a:pt x="84" y="57"/>
                    </a:lnTo>
                    <a:lnTo>
                      <a:pt x="84" y="54"/>
                    </a:lnTo>
                    <a:lnTo>
                      <a:pt x="85" y="52"/>
                    </a:lnTo>
                    <a:lnTo>
                      <a:pt x="85" y="49"/>
                    </a:lnTo>
                    <a:lnTo>
                      <a:pt x="86" y="46"/>
                    </a:lnTo>
                    <a:lnTo>
                      <a:pt x="87" y="44"/>
                    </a:lnTo>
                    <a:lnTo>
                      <a:pt x="87" y="41"/>
                    </a:lnTo>
                    <a:lnTo>
                      <a:pt x="87" y="38"/>
                    </a:lnTo>
                    <a:lnTo>
                      <a:pt x="87" y="36"/>
                    </a:lnTo>
                    <a:lnTo>
                      <a:pt x="87" y="33"/>
                    </a:lnTo>
                    <a:lnTo>
                      <a:pt x="87" y="30"/>
                    </a:lnTo>
                    <a:lnTo>
                      <a:pt x="86" y="28"/>
                    </a:lnTo>
                    <a:lnTo>
                      <a:pt x="85" y="25"/>
                    </a:lnTo>
                    <a:lnTo>
                      <a:pt x="85" y="23"/>
                    </a:lnTo>
                    <a:lnTo>
                      <a:pt x="84" y="21"/>
                    </a:lnTo>
                    <a:lnTo>
                      <a:pt x="83" y="18"/>
                    </a:lnTo>
                    <a:lnTo>
                      <a:pt x="81" y="14"/>
                    </a:lnTo>
                    <a:lnTo>
                      <a:pt x="79" y="10"/>
                    </a:lnTo>
                    <a:lnTo>
                      <a:pt x="75" y="6"/>
                    </a:lnTo>
                    <a:lnTo>
                      <a:pt x="72" y="3"/>
                    </a:lnTo>
                    <a:lnTo>
                      <a:pt x="68" y="0"/>
                    </a:lnTo>
                    <a:close/>
                  </a:path>
                </a:pathLst>
              </a:custGeom>
              <a:solidFill>
                <a:srgbClr val="CCCCCC"/>
              </a:solidFill>
              <a:ln w="4763">
                <a:solidFill>
                  <a:srgbClr val="72706F"/>
                </a:solidFill>
                <a:round/>
                <a:headEnd/>
                <a:tailEnd/>
              </a:ln>
            </p:spPr>
            <p:txBody>
              <a:bodyPr>
                <a:prstTxWarp prst="textNoShape">
                  <a:avLst/>
                </a:prstTxWarp>
              </a:bodyPr>
              <a:lstStyle/>
              <a:p>
                <a:endParaRPr lang="en-US">
                  <a:latin typeface="+mn-lt"/>
                </a:endParaRPr>
              </a:p>
            </p:txBody>
          </p:sp>
          <p:sp>
            <p:nvSpPr>
              <p:cNvPr id="121" name="Freeform 28"/>
              <p:cNvSpPr>
                <a:spLocks/>
              </p:cNvSpPr>
              <p:nvPr/>
            </p:nvSpPr>
            <p:spPr bwMode="auto">
              <a:xfrm>
                <a:off x="3088" y="3228"/>
                <a:ext cx="110" cy="118"/>
              </a:xfrm>
              <a:custGeom>
                <a:avLst/>
                <a:gdLst>
                  <a:gd name="T0" fmla="*/ 91 w 110"/>
                  <a:gd name="T1" fmla="*/ 14 h 118"/>
                  <a:gd name="T2" fmla="*/ 98 w 110"/>
                  <a:gd name="T3" fmla="*/ 19 h 118"/>
                  <a:gd name="T4" fmla="*/ 104 w 110"/>
                  <a:gd name="T5" fmla="*/ 27 h 118"/>
                  <a:gd name="T6" fmla="*/ 107 w 110"/>
                  <a:gd name="T7" fmla="*/ 34 h 118"/>
                  <a:gd name="T8" fmla="*/ 109 w 110"/>
                  <a:gd name="T9" fmla="*/ 39 h 118"/>
                  <a:gd name="T10" fmla="*/ 110 w 110"/>
                  <a:gd name="T11" fmla="*/ 44 h 118"/>
                  <a:gd name="T12" fmla="*/ 110 w 110"/>
                  <a:gd name="T13" fmla="*/ 49 h 118"/>
                  <a:gd name="T14" fmla="*/ 110 w 110"/>
                  <a:gd name="T15" fmla="*/ 54 h 118"/>
                  <a:gd name="T16" fmla="*/ 109 w 110"/>
                  <a:gd name="T17" fmla="*/ 59 h 118"/>
                  <a:gd name="T18" fmla="*/ 108 w 110"/>
                  <a:gd name="T19" fmla="*/ 65 h 118"/>
                  <a:gd name="T20" fmla="*/ 106 w 110"/>
                  <a:gd name="T21" fmla="*/ 70 h 118"/>
                  <a:gd name="T22" fmla="*/ 105 w 110"/>
                  <a:gd name="T23" fmla="*/ 75 h 118"/>
                  <a:gd name="T24" fmla="*/ 102 w 110"/>
                  <a:gd name="T25" fmla="*/ 80 h 118"/>
                  <a:gd name="T26" fmla="*/ 99 w 110"/>
                  <a:gd name="T27" fmla="*/ 85 h 118"/>
                  <a:gd name="T28" fmla="*/ 96 w 110"/>
                  <a:gd name="T29" fmla="*/ 90 h 118"/>
                  <a:gd name="T30" fmla="*/ 92 w 110"/>
                  <a:gd name="T31" fmla="*/ 95 h 118"/>
                  <a:gd name="T32" fmla="*/ 88 w 110"/>
                  <a:gd name="T33" fmla="*/ 99 h 118"/>
                  <a:gd name="T34" fmla="*/ 84 w 110"/>
                  <a:gd name="T35" fmla="*/ 103 h 118"/>
                  <a:gd name="T36" fmla="*/ 79 w 110"/>
                  <a:gd name="T37" fmla="*/ 107 h 118"/>
                  <a:gd name="T38" fmla="*/ 72 w 110"/>
                  <a:gd name="T39" fmla="*/ 111 h 118"/>
                  <a:gd name="T40" fmla="*/ 61 w 110"/>
                  <a:gd name="T41" fmla="*/ 116 h 118"/>
                  <a:gd name="T42" fmla="*/ 50 w 110"/>
                  <a:gd name="T43" fmla="*/ 118 h 118"/>
                  <a:gd name="T44" fmla="*/ 41 w 110"/>
                  <a:gd name="T45" fmla="*/ 118 h 118"/>
                  <a:gd name="T46" fmla="*/ 31 w 110"/>
                  <a:gd name="T47" fmla="*/ 116 h 118"/>
                  <a:gd name="T48" fmla="*/ 23 w 110"/>
                  <a:gd name="T49" fmla="*/ 113 h 118"/>
                  <a:gd name="T50" fmla="*/ 4 w 110"/>
                  <a:gd name="T51" fmla="*/ 101 h 118"/>
                  <a:gd name="T52" fmla="*/ 14 w 110"/>
                  <a:gd name="T53" fmla="*/ 104 h 118"/>
                  <a:gd name="T54" fmla="*/ 23 w 110"/>
                  <a:gd name="T55" fmla="*/ 105 h 118"/>
                  <a:gd name="T56" fmla="*/ 33 w 110"/>
                  <a:gd name="T57" fmla="*/ 104 h 118"/>
                  <a:gd name="T58" fmla="*/ 44 w 110"/>
                  <a:gd name="T59" fmla="*/ 100 h 118"/>
                  <a:gd name="T60" fmla="*/ 54 w 110"/>
                  <a:gd name="T61" fmla="*/ 95 h 118"/>
                  <a:gd name="T62" fmla="*/ 59 w 110"/>
                  <a:gd name="T63" fmla="*/ 91 h 118"/>
                  <a:gd name="T64" fmla="*/ 64 w 110"/>
                  <a:gd name="T65" fmla="*/ 88 h 118"/>
                  <a:gd name="T66" fmla="*/ 68 w 110"/>
                  <a:gd name="T67" fmla="*/ 83 h 118"/>
                  <a:gd name="T68" fmla="*/ 72 w 110"/>
                  <a:gd name="T69" fmla="*/ 79 h 118"/>
                  <a:gd name="T70" fmla="*/ 75 w 110"/>
                  <a:gd name="T71" fmla="*/ 74 h 118"/>
                  <a:gd name="T72" fmla="*/ 78 w 110"/>
                  <a:gd name="T73" fmla="*/ 69 h 118"/>
                  <a:gd name="T74" fmla="*/ 81 w 110"/>
                  <a:gd name="T75" fmla="*/ 64 h 118"/>
                  <a:gd name="T76" fmla="*/ 83 w 110"/>
                  <a:gd name="T77" fmla="*/ 59 h 118"/>
                  <a:gd name="T78" fmla="*/ 85 w 110"/>
                  <a:gd name="T79" fmla="*/ 54 h 118"/>
                  <a:gd name="T80" fmla="*/ 86 w 110"/>
                  <a:gd name="T81" fmla="*/ 48 h 118"/>
                  <a:gd name="T82" fmla="*/ 87 w 110"/>
                  <a:gd name="T83" fmla="*/ 43 h 118"/>
                  <a:gd name="T84" fmla="*/ 87 w 110"/>
                  <a:gd name="T85" fmla="*/ 38 h 118"/>
                  <a:gd name="T86" fmla="*/ 87 w 110"/>
                  <a:gd name="T87" fmla="*/ 33 h 118"/>
                  <a:gd name="T88" fmla="*/ 87 w 110"/>
                  <a:gd name="T89" fmla="*/ 28 h 118"/>
                  <a:gd name="T90" fmla="*/ 86 w 110"/>
                  <a:gd name="T91" fmla="*/ 23 h 118"/>
                  <a:gd name="T92" fmla="*/ 84 w 110"/>
                  <a:gd name="T93" fmla="*/ 18 h 118"/>
                  <a:gd name="T94" fmla="*/ 79 w 110"/>
                  <a:gd name="T95" fmla="*/ 9 h 118"/>
                  <a:gd name="T96" fmla="*/ 72 w 110"/>
                  <a:gd name="T97" fmla="*/ 3 h 11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10"/>
                  <a:gd name="T148" fmla="*/ 0 h 118"/>
                  <a:gd name="T149" fmla="*/ 110 w 110"/>
                  <a:gd name="T150" fmla="*/ 118 h 11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10" h="118">
                    <a:moveTo>
                      <a:pt x="69" y="0"/>
                    </a:moveTo>
                    <a:lnTo>
                      <a:pt x="91" y="14"/>
                    </a:lnTo>
                    <a:lnTo>
                      <a:pt x="95" y="16"/>
                    </a:lnTo>
                    <a:lnTo>
                      <a:pt x="98" y="19"/>
                    </a:lnTo>
                    <a:lnTo>
                      <a:pt x="102" y="23"/>
                    </a:lnTo>
                    <a:lnTo>
                      <a:pt x="104" y="27"/>
                    </a:lnTo>
                    <a:lnTo>
                      <a:pt x="106" y="31"/>
                    </a:lnTo>
                    <a:lnTo>
                      <a:pt x="107" y="34"/>
                    </a:lnTo>
                    <a:lnTo>
                      <a:pt x="108" y="36"/>
                    </a:lnTo>
                    <a:lnTo>
                      <a:pt x="109" y="39"/>
                    </a:lnTo>
                    <a:lnTo>
                      <a:pt x="109" y="41"/>
                    </a:lnTo>
                    <a:lnTo>
                      <a:pt x="110" y="44"/>
                    </a:lnTo>
                    <a:lnTo>
                      <a:pt x="110" y="46"/>
                    </a:lnTo>
                    <a:lnTo>
                      <a:pt x="110" y="49"/>
                    </a:lnTo>
                    <a:lnTo>
                      <a:pt x="110" y="51"/>
                    </a:lnTo>
                    <a:lnTo>
                      <a:pt x="110" y="54"/>
                    </a:lnTo>
                    <a:lnTo>
                      <a:pt x="110" y="57"/>
                    </a:lnTo>
                    <a:lnTo>
                      <a:pt x="109" y="59"/>
                    </a:lnTo>
                    <a:lnTo>
                      <a:pt x="109" y="62"/>
                    </a:lnTo>
                    <a:lnTo>
                      <a:pt x="108" y="65"/>
                    </a:lnTo>
                    <a:lnTo>
                      <a:pt x="107" y="67"/>
                    </a:lnTo>
                    <a:lnTo>
                      <a:pt x="106" y="70"/>
                    </a:lnTo>
                    <a:lnTo>
                      <a:pt x="106" y="73"/>
                    </a:lnTo>
                    <a:lnTo>
                      <a:pt x="105" y="75"/>
                    </a:lnTo>
                    <a:lnTo>
                      <a:pt x="103" y="78"/>
                    </a:lnTo>
                    <a:lnTo>
                      <a:pt x="102" y="80"/>
                    </a:lnTo>
                    <a:lnTo>
                      <a:pt x="101" y="82"/>
                    </a:lnTo>
                    <a:lnTo>
                      <a:pt x="99" y="85"/>
                    </a:lnTo>
                    <a:lnTo>
                      <a:pt x="98" y="88"/>
                    </a:lnTo>
                    <a:lnTo>
                      <a:pt x="96" y="90"/>
                    </a:lnTo>
                    <a:lnTo>
                      <a:pt x="94" y="92"/>
                    </a:lnTo>
                    <a:lnTo>
                      <a:pt x="92" y="95"/>
                    </a:lnTo>
                    <a:lnTo>
                      <a:pt x="90" y="97"/>
                    </a:lnTo>
                    <a:lnTo>
                      <a:pt x="88" y="99"/>
                    </a:lnTo>
                    <a:lnTo>
                      <a:pt x="86" y="101"/>
                    </a:lnTo>
                    <a:lnTo>
                      <a:pt x="84" y="103"/>
                    </a:lnTo>
                    <a:lnTo>
                      <a:pt x="82" y="104"/>
                    </a:lnTo>
                    <a:lnTo>
                      <a:pt x="79" y="107"/>
                    </a:lnTo>
                    <a:lnTo>
                      <a:pt x="76" y="108"/>
                    </a:lnTo>
                    <a:lnTo>
                      <a:pt x="72" y="111"/>
                    </a:lnTo>
                    <a:lnTo>
                      <a:pt x="66" y="114"/>
                    </a:lnTo>
                    <a:lnTo>
                      <a:pt x="61" y="116"/>
                    </a:lnTo>
                    <a:lnTo>
                      <a:pt x="56" y="117"/>
                    </a:lnTo>
                    <a:lnTo>
                      <a:pt x="50" y="118"/>
                    </a:lnTo>
                    <a:lnTo>
                      <a:pt x="45" y="118"/>
                    </a:lnTo>
                    <a:lnTo>
                      <a:pt x="41" y="118"/>
                    </a:lnTo>
                    <a:lnTo>
                      <a:pt x="36" y="118"/>
                    </a:lnTo>
                    <a:lnTo>
                      <a:pt x="31" y="116"/>
                    </a:lnTo>
                    <a:lnTo>
                      <a:pt x="27" y="115"/>
                    </a:lnTo>
                    <a:lnTo>
                      <a:pt x="23" y="113"/>
                    </a:lnTo>
                    <a:lnTo>
                      <a:pt x="0" y="99"/>
                    </a:lnTo>
                    <a:lnTo>
                      <a:pt x="4" y="101"/>
                    </a:lnTo>
                    <a:lnTo>
                      <a:pt x="9" y="103"/>
                    </a:lnTo>
                    <a:lnTo>
                      <a:pt x="14" y="104"/>
                    </a:lnTo>
                    <a:lnTo>
                      <a:pt x="18" y="104"/>
                    </a:lnTo>
                    <a:lnTo>
                      <a:pt x="23" y="105"/>
                    </a:lnTo>
                    <a:lnTo>
                      <a:pt x="28" y="104"/>
                    </a:lnTo>
                    <a:lnTo>
                      <a:pt x="33" y="104"/>
                    </a:lnTo>
                    <a:lnTo>
                      <a:pt x="38" y="102"/>
                    </a:lnTo>
                    <a:lnTo>
                      <a:pt x="44" y="100"/>
                    </a:lnTo>
                    <a:lnTo>
                      <a:pt x="49" y="97"/>
                    </a:lnTo>
                    <a:lnTo>
                      <a:pt x="54" y="95"/>
                    </a:lnTo>
                    <a:lnTo>
                      <a:pt x="56" y="93"/>
                    </a:lnTo>
                    <a:lnTo>
                      <a:pt x="59" y="91"/>
                    </a:lnTo>
                    <a:lnTo>
                      <a:pt x="61" y="89"/>
                    </a:lnTo>
                    <a:lnTo>
                      <a:pt x="64" y="88"/>
                    </a:lnTo>
                    <a:lnTo>
                      <a:pt x="66" y="85"/>
                    </a:lnTo>
                    <a:lnTo>
                      <a:pt x="68" y="83"/>
                    </a:lnTo>
                    <a:lnTo>
                      <a:pt x="69" y="81"/>
                    </a:lnTo>
                    <a:lnTo>
                      <a:pt x="72" y="79"/>
                    </a:lnTo>
                    <a:lnTo>
                      <a:pt x="73" y="77"/>
                    </a:lnTo>
                    <a:lnTo>
                      <a:pt x="75" y="74"/>
                    </a:lnTo>
                    <a:lnTo>
                      <a:pt x="76" y="72"/>
                    </a:lnTo>
                    <a:lnTo>
                      <a:pt x="78" y="69"/>
                    </a:lnTo>
                    <a:lnTo>
                      <a:pt x="80" y="67"/>
                    </a:lnTo>
                    <a:lnTo>
                      <a:pt x="81" y="64"/>
                    </a:lnTo>
                    <a:lnTo>
                      <a:pt x="82" y="62"/>
                    </a:lnTo>
                    <a:lnTo>
                      <a:pt x="83" y="59"/>
                    </a:lnTo>
                    <a:lnTo>
                      <a:pt x="84" y="57"/>
                    </a:lnTo>
                    <a:lnTo>
                      <a:pt x="85" y="54"/>
                    </a:lnTo>
                    <a:lnTo>
                      <a:pt x="86" y="51"/>
                    </a:lnTo>
                    <a:lnTo>
                      <a:pt x="86" y="48"/>
                    </a:lnTo>
                    <a:lnTo>
                      <a:pt x="87" y="46"/>
                    </a:lnTo>
                    <a:lnTo>
                      <a:pt x="87" y="43"/>
                    </a:lnTo>
                    <a:lnTo>
                      <a:pt x="87" y="40"/>
                    </a:lnTo>
                    <a:lnTo>
                      <a:pt x="87" y="38"/>
                    </a:lnTo>
                    <a:lnTo>
                      <a:pt x="87" y="35"/>
                    </a:lnTo>
                    <a:lnTo>
                      <a:pt x="87" y="33"/>
                    </a:lnTo>
                    <a:lnTo>
                      <a:pt x="87" y="30"/>
                    </a:lnTo>
                    <a:lnTo>
                      <a:pt x="87" y="28"/>
                    </a:lnTo>
                    <a:lnTo>
                      <a:pt x="86" y="25"/>
                    </a:lnTo>
                    <a:lnTo>
                      <a:pt x="86" y="23"/>
                    </a:lnTo>
                    <a:lnTo>
                      <a:pt x="85" y="20"/>
                    </a:lnTo>
                    <a:lnTo>
                      <a:pt x="84" y="18"/>
                    </a:lnTo>
                    <a:lnTo>
                      <a:pt x="82" y="13"/>
                    </a:lnTo>
                    <a:lnTo>
                      <a:pt x="79" y="9"/>
                    </a:lnTo>
                    <a:lnTo>
                      <a:pt x="76" y="6"/>
                    </a:lnTo>
                    <a:lnTo>
                      <a:pt x="72" y="3"/>
                    </a:lnTo>
                    <a:lnTo>
                      <a:pt x="69" y="0"/>
                    </a:lnTo>
                    <a:close/>
                  </a:path>
                </a:pathLst>
              </a:custGeom>
              <a:solidFill>
                <a:srgbClr val="CCCCCC"/>
              </a:solidFill>
              <a:ln w="9525">
                <a:noFill/>
                <a:round/>
                <a:headEnd/>
                <a:tailEnd/>
              </a:ln>
            </p:spPr>
            <p:txBody>
              <a:bodyPr>
                <a:prstTxWarp prst="textNoShape">
                  <a:avLst/>
                </a:prstTxWarp>
              </a:bodyPr>
              <a:lstStyle/>
              <a:p>
                <a:endParaRPr lang="en-US">
                  <a:latin typeface="+mn-lt"/>
                </a:endParaRPr>
              </a:p>
            </p:txBody>
          </p:sp>
          <p:sp>
            <p:nvSpPr>
              <p:cNvPr id="122" name="Freeform 29"/>
              <p:cNvSpPr>
                <a:spLocks/>
              </p:cNvSpPr>
              <p:nvPr/>
            </p:nvSpPr>
            <p:spPr bwMode="auto">
              <a:xfrm>
                <a:off x="3069" y="3223"/>
                <a:ext cx="106" cy="110"/>
              </a:xfrm>
              <a:custGeom>
                <a:avLst/>
                <a:gdLst>
                  <a:gd name="T0" fmla="*/ 34 w 106"/>
                  <a:gd name="T1" fmla="*/ 10 h 110"/>
                  <a:gd name="T2" fmla="*/ 46 w 106"/>
                  <a:gd name="T3" fmla="*/ 4 h 110"/>
                  <a:gd name="T4" fmla="*/ 58 w 106"/>
                  <a:gd name="T5" fmla="*/ 1 h 110"/>
                  <a:gd name="T6" fmla="*/ 69 w 106"/>
                  <a:gd name="T7" fmla="*/ 0 h 110"/>
                  <a:gd name="T8" fmla="*/ 80 w 106"/>
                  <a:gd name="T9" fmla="*/ 2 h 110"/>
                  <a:gd name="T10" fmla="*/ 89 w 106"/>
                  <a:gd name="T11" fmla="*/ 6 h 110"/>
                  <a:gd name="T12" fmla="*/ 97 w 106"/>
                  <a:gd name="T13" fmla="*/ 13 h 110"/>
                  <a:gd name="T14" fmla="*/ 103 w 106"/>
                  <a:gd name="T15" fmla="*/ 23 h 110"/>
                  <a:gd name="T16" fmla="*/ 106 w 106"/>
                  <a:gd name="T17" fmla="*/ 33 h 110"/>
                  <a:gd name="T18" fmla="*/ 106 w 106"/>
                  <a:gd name="T19" fmla="*/ 43 h 110"/>
                  <a:gd name="T20" fmla="*/ 105 w 106"/>
                  <a:gd name="T21" fmla="*/ 53 h 110"/>
                  <a:gd name="T22" fmla="*/ 102 w 106"/>
                  <a:gd name="T23" fmla="*/ 64 h 110"/>
                  <a:gd name="T24" fmla="*/ 97 w 106"/>
                  <a:gd name="T25" fmla="*/ 74 h 110"/>
                  <a:gd name="T26" fmla="*/ 91 w 106"/>
                  <a:gd name="T27" fmla="*/ 84 h 110"/>
                  <a:gd name="T28" fmla="*/ 83 w 106"/>
                  <a:gd name="T29" fmla="*/ 93 h 110"/>
                  <a:gd name="T30" fmla="*/ 73 w 106"/>
                  <a:gd name="T31" fmla="*/ 100 h 110"/>
                  <a:gd name="T32" fmla="*/ 61 w 106"/>
                  <a:gd name="T33" fmla="*/ 106 h 110"/>
                  <a:gd name="T34" fmla="*/ 49 w 106"/>
                  <a:gd name="T35" fmla="*/ 109 h 110"/>
                  <a:gd name="T36" fmla="*/ 38 w 106"/>
                  <a:gd name="T37" fmla="*/ 110 h 110"/>
                  <a:gd name="T38" fmla="*/ 27 w 106"/>
                  <a:gd name="T39" fmla="*/ 108 h 110"/>
                  <a:gd name="T40" fmla="*/ 18 w 106"/>
                  <a:gd name="T41" fmla="*/ 103 h 110"/>
                  <a:gd name="T42" fmla="*/ 10 w 106"/>
                  <a:gd name="T43" fmla="*/ 96 h 110"/>
                  <a:gd name="T44" fmla="*/ 4 w 106"/>
                  <a:gd name="T45" fmla="*/ 87 h 110"/>
                  <a:gd name="T46" fmla="*/ 1 w 106"/>
                  <a:gd name="T47" fmla="*/ 77 h 110"/>
                  <a:gd name="T48" fmla="*/ 0 w 106"/>
                  <a:gd name="T49" fmla="*/ 67 h 110"/>
                  <a:gd name="T50" fmla="*/ 2 w 106"/>
                  <a:gd name="T51" fmla="*/ 56 h 110"/>
                  <a:gd name="T52" fmla="*/ 5 w 106"/>
                  <a:gd name="T53" fmla="*/ 45 h 110"/>
                  <a:gd name="T54" fmla="*/ 10 w 106"/>
                  <a:gd name="T55" fmla="*/ 35 h 110"/>
                  <a:gd name="T56" fmla="*/ 16 w 106"/>
                  <a:gd name="T57" fmla="*/ 26 h 110"/>
                  <a:gd name="T58" fmla="*/ 25 w 106"/>
                  <a:gd name="T59" fmla="*/ 17 h 110"/>
                  <a:gd name="T60" fmla="*/ 34 w 106"/>
                  <a:gd name="T61" fmla="*/ 10 h 11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06"/>
                  <a:gd name="T94" fmla="*/ 0 h 110"/>
                  <a:gd name="T95" fmla="*/ 106 w 106"/>
                  <a:gd name="T96" fmla="*/ 110 h 11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06" h="110">
                    <a:moveTo>
                      <a:pt x="34" y="10"/>
                    </a:moveTo>
                    <a:lnTo>
                      <a:pt x="46" y="4"/>
                    </a:lnTo>
                    <a:lnTo>
                      <a:pt x="58" y="1"/>
                    </a:lnTo>
                    <a:lnTo>
                      <a:pt x="69" y="0"/>
                    </a:lnTo>
                    <a:lnTo>
                      <a:pt x="80" y="2"/>
                    </a:lnTo>
                    <a:lnTo>
                      <a:pt x="89" y="6"/>
                    </a:lnTo>
                    <a:lnTo>
                      <a:pt x="97" y="13"/>
                    </a:lnTo>
                    <a:lnTo>
                      <a:pt x="103" y="23"/>
                    </a:lnTo>
                    <a:lnTo>
                      <a:pt x="106" y="33"/>
                    </a:lnTo>
                    <a:lnTo>
                      <a:pt x="106" y="43"/>
                    </a:lnTo>
                    <a:lnTo>
                      <a:pt x="105" y="53"/>
                    </a:lnTo>
                    <a:lnTo>
                      <a:pt x="102" y="64"/>
                    </a:lnTo>
                    <a:lnTo>
                      <a:pt x="97" y="74"/>
                    </a:lnTo>
                    <a:lnTo>
                      <a:pt x="91" y="84"/>
                    </a:lnTo>
                    <a:lnTo>
                      <a:pt x="83" y="93"/>
                    </a:lnTo>
                    <a:lnTo>
                      <a:pt x="73" y="100"/>
                    </a:lnTo>
                    <a:lnTo>
                      <a:pt x="61" y="106"/>
                    </a:lnTo>
                    <a:lnTo>
                      <a:pt x="49" y="109"/>
                    </a:lnTo>
                    <a:lnTo>
                      <a:pt x="38" y="110"/>
                    </a:lnTo>
                    <a:lnTo>
                      <a:pt x="27" y="108"/>
                    </a:lnTo>
                    <a:lnTo>
                      <a:pt x="18" y="103"/>
                    </a:lnTo>
                    <a:lnTo>
                      <a:pt x="10" y="96"/>
                    </a:lnTo>
                    <a:lnTo>
                      <a:pt x="4" y="87"/>
                    </a:lnTo>
                    <a:lnTo>
                      <a:pt x="1" y="77"/>
                    </a:lnTo>
                    <a:lnTo>
                      <a:pt x="0" y="67"/>
                    </a:lnTo>
                    <a:lnTo>
                      <a:pt x="2" y="56"/>
                    </a:lnTo>
                    <a:lnTo>
                      <a:pt x="5" y="45"/>
                    </a:lnTo>
                    <a:lnTo>
                      <a:pt x="10" y="35"/>
                    </a:lnTo>
                    <a:lnTo>
                      <a:pt x="16" y="26"/>
                    </a:lnTo>
                    <a:lnTo>
                      <a:pt x="25" y="17"/>
                    </a:lnTo>
                    <a:lnTo>
                      <a:pt x="34" y="10"/>
                    </a:lnTo>
                    <a:close/>
                  </a:path>
                </a:pathLst>
              </a:custGeom>
              <a:solidFill>
                <a:srgbClr val="CCCCCC"/>
              </a:solidFill>
              <a:ln w="9525">
                <a:noFill/>
                <a:round/>
                <a:headEnd/>
                <a:tailEnd/>
              </a:ln>
            </p:spPr>
            <p:txBody>
              <a:bodyPr>
                <a:prstTxWarp prst="textNoShape">
                  <a:avLst/>
                </a:prstTxWarp>
              </a:bodyPr>
              <a:lstStyle/>
              <a:p>
                <a:endParaRPr lang="en-US">
                  <a:latin typeface="+mn-lt"/>
                </a:endParaRPr>
              </a:p>
            </p:txBody>
          </p:sp>
          <p:sp>
            <p:nvSpPr>
              <p:cNvPr id="123" name="Freeform 30"/>
              <p:cNvSpPr>
                <a:spLocks/>
              </p:cNvSpPr>
              <p:nvPr/>
            </p:nvSpPr>
            <p:spPr bwMode="auto">
              <a:xfrm>
                <a:off x="3087" y="3226"/>
                <a:ext cx="110" cy="118"/>
              </a:xfrm>
              <a:custGeom>
                <a:avLst/>
                <a:gdLst>
                  <a:gd name="T0" fmla="*/ 91 w 110"/>
                  <a:gd name="T1" fmla="*/ 14 h 118"/>
                  <a:gd name="T2" fmla="*/ 98 w 110"/>
                  <a:gd name="T3" fmla="*/ 19 h 118"/>
                  <a:gd name="T4" fmla="*/ 103 w 110"/>
                  <a:gd name="T5" fmla="*/ 27 h 118"/>
                  <a:gd name="T6" fmla="*/ 107 w 110"/>
                  <a:gd name="T7" fmla="*/ 34 h 118"/>
                  <a:gd name="T8" fmla="*/ 108 w 110"/>
                  <a:gd name="T9" fmla="*/ 39 h 118"/>
                  <a:gd name="T10" fmla="*/ 109 w 110"/>
                  <a:gd name="T11" fmla="*/ 44 h 118"/>
                  <a:gd name="T12" fmla="*/ 110 w 110"/>
                  <a:gd name="T13" fmla="*/ 49 h 118"/>
                  <a:gd name="T14" fmla="*/ 109 w 110"/>
                  <a:gd name="T15" fmla="*/ 54 h 118"/>
                  <a:gd name="T16" fmla="*/ 108 w 110"/>
                  <a:gd name="T17" fmla="*/ 60 h 118"/>
                  <a:gd name="T18" fmla="*/ 107 w 110"/>
                  <a:gd name="T19" fmla="*/ 65 h 118"/>
                  <a:gd name="T20" fmla="*/ 106 w 110"/>
                  <a:gd name="T21" fmla="*/ 70 h 118"/>
                  <a:gd name="T22" fmla="*/ 104 w 110"/>
                  <a:gd name="T23" fmla="*/ 75 h 118"/>
                  <a:gd name="T24" fmla="*/ 102 w 110"/>
                  <a:gd name="T25" fmla="*/ 80 h 118"/>
                  <a:gd name="T26" fmla="*/ 99 w 110"/>
                  <a:gd name="T27" fmla="*/ 86 h 118"/>
                  <a:gd name="T28" fmla="*/ 95 w 110"/>
                  <a:gd name="T29" fmla="*/ 90 h 118"/>
                  <a:gd name="T30" fmla="*/ 92 w 110"/>
                  <a:gd name="T31" fmla="*/ 95 h 118"/>
                  <a:gd name="T32" fmla="*/ 87 w 110"/>
                  <a:gd name="T33" fmla="*/ 99 h 118"/>
                  <a:gd name="T34" fmla="*/ 83 w 110"/>
                  <a:gd name="T35" fmla="*/ 103 h 118"/>
                  <a:gd name="T36" fmla="*/ 79 w 110"/>
                  <a:gd name="T37" fmla="*/ 107 h 118"/>
                  <a:gd name="T38" fmla="*/ 71 w 110"/>
                  <a:gd name="T39" fmla="*/ 112 h 118"/>
                  <a:gd name="T40" fmla="*/ 60 w 110"/>
                  <a:gd name="T41" fmla="*/ 116 h 118"/>
                  <a:gd name="T42" fmla="*/ 50 w 110"/>
                  <a:gd name="T43" fmla="*/ 118 h 118"/>
                  <a:gd name="T44" fmla="*/ 40 w 110"/>
                  <a:gd name="T45" fmla="*/ 118 h 118"/>
                  <a:gd name="T46" fmla="*/ 31 w 110"/>
                  <a:gd name="T47" fmla="*/ 117 h 118"/>
                  <a:gd name="T48" fmla="*/ 22 w 110"/>
                  <a:gd name="T49" fmla="*/ 113 h 118"/>
                  <a:gd name="T50" fmla="*/ 4 w 110"/>
                  <a:gd name="T51" fmla="*/ 102 h 118"/>
                  <a:gd name="T52" fmla="*/ 13 w 110"/>
                  <a:gd name="T53" fmla="*/ 104 h 118"/>
                  <a:gd name="T54" fmla="*/ 23 w 110"/>
                  <a:gd name="T55" fmla="*/ 105 h 118"/>
                  <a:gd name="T56" fmla="*/ 32 w 110"/>
                  <a:gd name="T57" fmla="*/ 104 h 118"/>
                  <a:gd name="T58" fmla="*/ 43 w 110"/>
                  <a:gd name="T59" fmla="*/ 101 h 118"/>
                  <a:gd name="T60" fmla="*/ 53 w 110"/>
                  <a:gd name="T61" fmla="*/ 95 h 118"/>
                  <a:gd name="T62" fmla="*/ 58 w 110"/>
                  <a:gd name="T63" fmla="*/ 91 h 118"/>
                  <a:gd name="T64" fmla="*/ 63 w 110"/>
                  <a:gd name="T65" fmla="*/ 88 h 118"/>
                  <a:gd name="T66" fmla="*/ 67 w 110"/>
                  <a:gd name="T67" fmla="*/ 83 h 118"/>
                  <a:gd name="T68" fmla="*/ 71 w 110"/>
                  <a:gd name="T69" fmla="*/ 79 h 118"/>
                  <a:gd name="T70" fmla="*/ 74 w 110"/>
                  <a:gd name="T71" fmla="*/ 75 h 118"/>
                  <a:gd name="T72" fmla="*/ 77 w 110"/>
                  <a:gd name="T73" fmla="*/ 69 h 118"/>
                  <a:gd name="T74" fmla="*/ 80 w 110"/>
                  <a:gd name="T75" fmla="*/ 64 h 118"/>
                  <a:gd name="T76" fmla="*/ 83 w 110"/>
                  <a:gd name="T77" fmla="*/ 59 h 118"/>
                  <a:gd name="T78" fmla="*/ 84 w 110"/>
                  <a:gd name="T79" fmla="*/ 54 h 118"/>
                  <a:gd name="T80" fmla="*/ 85 w 110"/>
                  <a:gd name="T81" fmla="*/ 49 h 118"/>
                  <a:gd name="T82" fmla="*/ 87 w 110"/>
                  <a:gd name="T83" fmla="*/ 44 h 118"/>
                  <a:gd name="T84" fmla="*/ 87 w 110"/>
                  <a:gd name="T85" fmla="*/ 38 h 118"/>
                  <a:gd name="T86" fmla="*/ 87 w 110"/>
                  <a:gd name="T87" fmla="*/ 33 h 118"/>
                  <a:gd name="T88" fmla="*/ 86 w 110"/>
                  <a:gd name="T89" fmla="*/ 28 h 118"/>
                  <a:gd name="T90" fmla="*/ 85 w 110"/>
                  <a:gd name="T91" fmla="*/ 23 h 118"/>
                  <a:gd name="T92" fmla="*/ 83 w 110"/>
                  <a:gd name="T93" fmla="*/ 18 h 118"/>
                  <a:gd name="T94" fmla="*/ 79 w 110"/>
                  <a:gd name="T95" fmla="*/ 10 h 118"/>
                  <a:gd name="T96" fmla="*/ 72 w 110"/>
                  <a:gd name="T97" fmla="*/ 3 h 118"/>
                  <a:gd name="T98" fmla="*/ 68 w 110"/>
                  <a:gd name="T99" fmla="*/ 0 h 11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0"/>
                  <a:gd name="T151" fmla="*/ 0 h 118"/>
                  <a:gd name="T152" fmla="*/ 110 w 110"/>
                  <a:gd name="T153" fmla="*/ 118 h 11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0" h="118">
                    <a:moveTo>
                      <a:pt x="68" y="0"/>
                    </a:moveTo>
                    <a:lnTo>
                      <a:pt x="91" y="14"/>
                    </a:lnTo>
                    <a:lnTo>
                      <a:pt x="94" y="17"/>
                    </a:lnTo>
                    <a:lnTo>
                      <a:pt x="98" y="19"/>
                    </a:lnTo>
                    <a:lnTo>
                      <a:pt x="101" y="23"/>
                    </a:lnTo>
                    <a:lnTo>
                      <a:pt x="103" y="27"/>
                    </a:lnTo>
                    <a:lnTo>
                      <a:pt x="106" y="32"/>
                    </a:lnTo>
                    <a:lnTo>
                      <a:pt x="107" y="34"/>
                    </a:lnTo>
                    <a:lnTo>
                      <a:pt x="107" y="37"/>
                    </a:lnTo>
                    <a:lnTo>
                      <a:pt x="108" y="39"/>
                    </a:lnTo>
                    <a:lnTo>
                      <a:pt x="108" y="41"/>
                    </a:lnTo>
                    <a:lnTo>
                      <a:pt x="109" y="44"/>
                    </a:lnTo>
                    <a:lnTo>
                      <a:pt x="110" y="46"/>
                    </a:lnTo>
                    <a:lnTo>
                      <a:pt x="110" y="49"/>
                    </a:lnTo>
                    <a:lnTo>
                      <a:pt x="110" y="52"/>
                    </a:lnTo>
                    <a:lnTo>
                      <a:pt x="109" y="54"/>
                    </a:lnTo>
                    <a:lnTo>
                      <a:pt x="109" y="57"/>
                    </a:lnTo>
                    <a:lnTo>
                      <a:pt x="108" y="60"/>
                    </a:lnTo>
                    <a:lnTo>
                      <a:pt x="108" y="62"/>
                    </a:lnTo>
                    <a:lnTo>
                      <a:pt x="107" y="65"/>
                    </a:lnTo>
                    <a:lnTo>
                      <a:pt x="107" y="67"/>
                    </a:lnTo>
                    <a:lnTo>
                      <a:pt x="106" y="70"/>
                    </a:lnTo>
                    <a:lnTo>
                      <a:pt x="105" y="73"/>
                    </a:lnTo>
                    <a:lnTo>
                      <a:pt x="104" y="75"/>
                    </a:lnTo>
                    <a:lnTo>
                      <a:pt x="103" y="78"/>
                    </a:lnTo>
                    <a:lnTo>
                      <a:pt x="102" y="80"/>
                    </a:lnTo>
                    <a:lnTo>
                      <a:pt x="100" y="83"/>
                    </a:lnTo>
                    <a:lnTo>
                      <a:pt x="99" y="86"/>
                    </a:lnTo>
                    <a:lnTo>
                      <a:pt x="97" y="88"/>
                    </a:lnTo>
                    <a:lnTo>
                      <a:pt x="95" y="90"/>
                    </a:lnTo>
                    <a:lnTo>
                      <a:pt x="93" y="93"/>
                    </a:lnTo>
                    <a:lnTo>
                      <a:pt x="92" y="95"/>
                    </a:lnTo>
                    <a:lnTo>
                      <a:pt x="89" y="97"/>
                    </a:lnTo>
                    <a:lnTo>
                      <a:pt x="87" y="99"/>
                    </a:lnTo>
                    <a:lnTo>
                      <a:pt x="85" y="101"/>
                    </a:lnTo>
                    <a:lnTo>
                      <a:pt x="83" y="103"/>
                    </a:lnTo>
                    <a:lnTo>
                      <a:pt x="81" y="105"/>
                    </a:lnTo>
                    <a:lnTo>
                      <a:pt x="79" y="107"/>
                    </a:lnTo>
                    <a:lnTo>
                      <a:pt x="76" y="109"/>
                    </a:lnTo>
                    <a:lnTo>
                      <a:pt x="71" y="112"/>
                    </a:lnTo>
                    <a:lnTo>
                      <a:pt x="65" y="114"/>
                    </a:lnTo>
                    <a:lnTo>
                      <a:pt x="60" y="116"/>
                    </a:lnTo>
                    <a:lnTo>
                      <a:pt x="55" y="117"/>
                    </a:lnTo>
                    <a:lnTo>
                      <a:pt x="50" y="118"/>
                    </a:lnTo>
                    <a:lnTo>
                      <a:pt x="45" y="118"/>
                    </a:lnTo>
                    <a:lnTo>
                      <a:pt x="40" y="118"/>
                    </a:lnTo>
                    <a:lnTo>
                      <a:pt x="35" y="118"/>
                    </a:lnTo>
                    <a:lnTo>
                      <a:pt x="31" y="117"/>
                    </a:lnTo>
                    <a:lnTo>
                      <a:pt x="27" y="115"/>
                    </a:lnTo>
                    <a:lnTo>
                      <a:pt x="22" y="113"/>
                    </a:lnTo>
                    <a:lnTo>
                      <a:pt x="0" y="99"/>
                    </a:lnTo>
                    <a:lnTo>
                      <a:pt x="4" y="102"/>
                    </a:lnTo>
                    <a:lnTo>
                      <a:pt x="8" y="103"/>
                    </a:lnTo>
                    <a:lnTo>
                      <a:pt x="13" y="104"/>
                    </a:lnTo>
                    <a:lnTo>
                      <a:pt x="17" y="105"/>
                    </a:lnTo>
                    <a:lnTo>
                      <a:pt x="23" y="105"/>
                    </a:lnTo>
                    <a:lnTo>
                      <a:pt x="27" y="105"/>
                    </a:lnTo>
                    <a:lnTo>
                      <a:pt x="32" y="104"/>
                    </a:lnTo>
                    <a:lnTo>
                      <a:pt x="38" y="102"/>
                    </a:lnTo>
                    <a:lnTo>
                      <a:pt x="43" y="101"/>
                    </a:lnTo>
                    <a:lnTo>
                      <a:pt x="48" y="98"/>
                    </a:lnTo>
                    <a:lnTo>
                      <a:pt x="53" y="95"/>
                    </a:lnTo>
                    <a:lnTo>
                      <a:pt x="55" y="93"/>
                    </a:lnTo>
                    <a:lnTo>
                      <a:pt x="58" y="91"/>
                    </a:lnTo>
                    <a:lnTo>
                      <a:pt x="61" y="90"/>
                    </a:lnTo>
                    <a:lnTo>
                      <a:pt x="63" y="88"/>
                    </a:lnTo>
                    <a:lnTo>
                      <a:pt x="65" y="86"/>
                    </a:lnTo>
                    <a:lnTo>
                      <a:pt x="67" y="83"/>
                    </a:lnTo>
                    <a:lnTo>
                      <a:pt x="69" y="82"/>
                    </a:lnTo>
                    <a:lnTo>
                      <a:pt x="71" y="79"/>
                    </a:lnTo>
                    <a:lnTo>
                      <a:pt x="73" y="77"/>
                    </a:lnTo>
                    <a:lnTo>
                      <a:pt x="74" y="75"/>
                    </a:lnTo>
                    <a:lnTo>
                      <a:pt x="76" y="72"/>
                    </a:lnTo>
                    <a:lnTo>
                      <a:pt x="77" y="69"/>
                    </a:lnTo>
                    <a:lnTo>
                      <a:pt x="79" y="67"/>
                    </a:lnTo>
                    <a:lnTo>
                      <a:pt x="80" y="64"/>
                    </a:lnTo>
                    <a:lnTo>
                      <a:pt x="81" y="62"/>
                    </a:lnTo>
                    <a:lnTo>
                      <a:pt x="83" y="59"/>
                    </a:lnTo>
                    <a:lnTo>
                      <a:pt x="84" y="57"/>
                    </a:lnTo>
                    <a:lnTo>
                      <a:pt x="84" y="54"/>
                    </a:lnTo>
                    <a:lnTo>
                      <a:pt x="85" y="52"/>
                    </a:lnTo>
                    <a:lnTo>
                      <a:pt x="85" y="49"/>
                    </a:lnTo>
                    <a:lnTo>
                      <a:pt x="86" y="46"/>
                    </a:lnTo>
                    <a:lnTo>
                      <a:pt x="87" y="44"/>
                    </a:lnTo>
                    <a:lnTo>
                      <a:pt x="87" y="41"/>
                    </a:lnTo>
                    <a:lnTo>
                      <a:pt x="87" y="38"/>
                    </a:lnTo>
                    <a:lnTo>
                      <a:pt x="87" y="36"/>
                    </a:lnTo>
                    <a:lnTo>
                      <a:pt x="87" y="33"/>
                    </a:lnTo>
                    <a:lnTo>
                      <a:pt x="87" y="30"/>
                    </a:lnTo>
                    <a:lnTo>
                      <a:pt x="86" y="28"/>
                    </a:lnTo>
                    <a:lnTo>
                      <a:pt x="85" y="25"/>
                    </a:lnTo>
                    <a:lnTo>
                      <a:pt x="85" y="23"/>
                    </a:lnTo>
                    <a:lnTo>
                      <a:pt x="84" y="21"/>
                    </a:lnTo>
                    <a:lnTo>
                      <a:pt x="83" y="18"/>
                    </a:lnTo>
                    <a:lnTo>
                      <a:pt x="81" y="14"/>
                    </a:lnTo>
                    <a:lnTo>
                      <a:pt x="79" y="10"/>
                    </a:lnTo>
                    <a:lnTo>
                      <a:pt x="75" y="6"/>
                    </a:lnTo>
                    <a:lnTo>
                      <a:pt x="72" y="3"/>
                    </a:lnTo>
                    <a:lnTo>
                      <a:pt x="68" y="0"/>
                    </a:lnTo>
                    <a:close/>
                  </a:path>
                </a:pathLst>
              </a:custGeom>
              <a:solidFill>
                <a:srgbClr val="CCCCCC"/>
              </a:solidFill>
              <a:ln w="4763">
                <a:solidFill>
                  <a:srgbClr val="72706F"/>
                </a:solidFill>
                <a:round/>
                <a:headEnd/>
                <a:tailEnd/>
              </a:ln>
            </p:spPr>
            <p:txBody>
              <a:bodyPr>
                <a:prstTxWarp prst="textNoShape">
                  <a:avLst/>
                </a:prstTxWarp>
              </a:bodyPr>
              <a:lstStyle/>
              <a:p>
                <a:endParaRPr lang="en-US">
                  <a:latin typeface="+mn-lt"/>
                </a:endParaRPr>
              </a:p>
            </p:txBody>
          </p:sp>
          <p:sp>
            <p:nvSpPr>
              <p:cNvPr id="124" name="Freeform 31"/>
              <p:cNvSpPr>
                <a:spLocks/>
              </p:cNvSpPr>
              <p:nvPr/>
            </p:nvSpPr>
            <p:spPr bwMode="auto">
              <a:xfrm>
                <a:off x="3068" y="3221"/>
                <a:ext cx="106" cy="110"/>
              </a:xfrm>
              <a:custGeom>
                <a:avLst/>
                <a:gdLst>
                  <a:gd name="T0" fmla="*/ 34 w 106"/>
                  <a:gd name="T1" fmla="*/ 10 h 110"/>
                  <a:gd name="T2" fmla="*/ 46 w 106"/>
                  <a:gd name="T3" fmla="*/ 4 h 110"/>
                  <a:gd name="T4" fmla="*/ 57 w 106"/>
                  <a:gd name="T5" fmla="*/ 1 h 110"/>
                  <a:gd name="T6" fmla="*/ 69 w 106"/>
                  <a:gd name="T7" fmla="*/ 0 h 110"/>
                  <a:gd name="T8" fmla="*/ 79 w 106"/>
                  <a:gd name="T9" fmla="*/ 2 h 110"/>
                  <a:gd name="T10" fmla="*/ 88 w 106"/>
                  <a:gd name="T11" fmla="*/ 7 h 110"/>
                  <a:gd name="T12" fmla="*/ 96 w 106"/>
                  <a:gd name="T13" fmla="*/ 13 h 110"/>
                  <a:gd name="T14" fmla="*/ 102 w 106"/>
                  <a:gd name="T15" fmla="*/ 23 h 110"/>
                  <a:gd name="T16" fmla="*/ 102 w 106"/>
                  <a:gd name="T17" fmla="*/ 23 h 110"/>
                  <a:gd name="T18" fmla="*/ 105 w 106"/>
                  <a:gd name="T19" fmla="*/ 33 h 110"/>
                  <a:gd name="T20" fmla="*/ 106 w 106"/>
                  <a:gd name="T21" fmla="*/ 43 h 110"/>
                  <a:gd name="T22" fmla="*/ 104 w 106"/>
                  <a:gd name="T23" fmla="*/ 54 h 110"/>
                  <a:gd name="T24" fmla="*/ 102 w 106"/>
                  <a:gd name="T25" fmla="*/ 64 h 110"/>
                  <a:gd name="T26" fmla="*/ 96 w 106"/>
                  <a:gd name="T27" fmla="*/ 74 h 110"/>
                  <a:gd name="T28" fmla="*/ 90 w 106"/>
                  <a:gd name="T29" fmla="*/ 84 h 110"/>
                  <a:gd name="T30" fmla="*/ 82 w 106"/>
                  <a:gd name="T31" fmla="*/ 93 h 110"/>
                  <a:gd name="T32" fmla="*/ 72 w 106"/>
                  <a:gd name="T33" fmla="*/ 100 h 110"/>
                  <a:gd name="T34" fmla="*/ 72 w 106"/>
                  <a:gd name="T35" fmla="*/ 100 h 110"/>
                  <a:gd name="T36" fmla="*/ 61 w 106"/>
                  <a:gd name="T37" fmla="*/ 106 h 110"/>
                  <a:gd name="T38" fmla="*/ 49 w 106"/>
                  <a:gd name="T39" fmla="*/ 110 h 110"/>
                  <a:gd name="T40" fmla="*/ 37 w 106"/>
                  <a:gd name="T41" fmla="*/ 110 h 110"/>
                  <a:gd name="T42" fmla="*/ 27 w 106"/>
                  <a:gd name="T43" fmla="*/ 108 h 110"/>
                  <a:gd name="T44" fmla="*/ 17 w 106"/>
                  <a:gd name="T45" fmla="*/ 103 h 110"/>
                  <a:gd name="T46" fmla="*/ 9 w 106"/>
                  <a:gd name="T47" fmla="*/ 96 h 110"/>
                  <a:gd name="T48" fmla="*/ 4 w 106"/>
                  <a:gd name="T49" fmla="*/ 87 h 110"/>
                  <a:gd name="T50" fmla="*/ 4 w 106"/>
                  <a:gd name="T51" fmla="*/ 87 h 110"/>
                  <a:gd name="T52" fmla="*/ 1 w 106"/>
                  <a:gd name="T53" fmla="*/ 77 h 110"/>
                  <a:gd name="T54" fmla="*/ 0 w 106"/>
                  <a:gd name="T55" fmla="*/ 67 h 110"/>
                  <a:gd name="T56" fmla="*/ 1 w 106"/>
                  <a:gd name="T57" fmla="*/ 56 h 110"/>
                  <a:gd name="T58" fmla="*/ 4 w 106"/>
                  <a:gd name="T59" fmla="*/ 46 h 110"/>
                  <a:gd name="T60" fmla="*/ 9 w 106"/>
                  <a:gd name="T61" fmla="*/ 35 h 110"/>
                  <a:gd name="T62" fmla="*/ 16 w 106"/>
                  <a:gd name="T63" fmla="*/ 26 h 110"/>
                  <a:gd name="T64" fmla="*/ 24 w 106"/>
                  <a:gd name="T65" fmla="*/ 18 h 110"/>
                  <a:gd name="T66" fmla="*/ 34 w 106"/>
                  <a:gd name="T67" fmla="*/ 10 h 110"/>
                  <a:gd name="T68" fmla="*/ 34 w 106"/>
                  <a:gd name="T69" fmla="*/ 10 h 110"/>
                  <a:gd name="T70" fmla="*/ 34 w 106"/>
                  <a:gd name="T71" fmla="*/ 10 h 1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06"/>
                  <a:gd name="T109" fmla="*/ 0 h 110"/>
                  <a:gd name="T110" fmla="*/ 106 w 106"/>
                  <a:gd name="T111" fmla="*/ 110 h 1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06" h="110">
                    <a:moveTo>
                      <a:pt x="34" y="10"/>
                    </a:moveTo>
                    <a:lnTo>
                      <a:pt x="46" y="4"/>
                    </a:lnTo>
                    <a:lnTo>
                      <a:pt x="57" y="1"/>
                    </a:lnTo>
                    <a:lnTo>
                      <a:pt x="69" y="0"/>
                    </a:lnTo>
                    <a:lnTo>
                      <a:pt x="79" y="2"/>
                    </a:lnTo>
                    <a:lnTo>
                      <a:pt x="88" y="7"/>
                    </a:lnTo>
                    <a:lnTo>
                      <a:pt x="96" y="13"/>
                    </a:lnTo>
                    <a:lnTo>
                      <a:pt x="102" y="23"/>
                    </a:lnTo>
                    <a:lnTo>
                      <a:pt x="105" y="33"/>
                    </a:lnTo>
                    <a:lnTo>
                      <a:pt x="106" y="43"/>
                    </a:lnTo>
                    <a:lnTo>
                      <a:pt x="104" y="54"/>
                    </a:lnTo>
                    <a:lnTo>
                      <a:pt x="102" y="64"/>
                    </a:lnTo>
                    <a:lnTo>
                      <a:pt x="96" y="74"/>
                    </a:lnTo>
                    <a:lnTo>
                      <a:pt x="90" y="84"/>
                    </a:lnTo>
                    <a:lnTo>
                      <a:pt x="82" y="93"/>
                    </a:lnTo>
                    <a:lnTo>
                      <a:pt x="72" y="100"/>
                    </a:lnTo>
                    <a:lnTo>
                      <a:pt x="61" y="106"/>
                    </a:lnTo>
                    <a:lnTo>
                      <a:pt x="49" y="110"/>
                    </a:lnTo>
                    <a:lnTo>
                      <a:pt x="37" y="110"/>
                    </a:lnTo>
                    <a:lnTo>
                      <a:pt x="27" y="108"/>
                    </a:lnTo>
                    <a:lnTo>
                      <a:pt x="17" y="103"/>
                    </a:lnTo>
                    <a:lnTo>
                      <a:pt x="9" y="96"/>
                    </a:lnTo>
                    <a:lnTo>
                      <a:pt x="4" y="87"/>
                    </a:lnTo>
                    <a:lnTo>
                      <a:pt x="1" y="77"/>
                    </a:lnTo>
                    <a:lnTo>
                      <a:pt x="0" y="67"/>
                    </a:lnTo>
                    <a:lnTo>
                      <a:pt x="1" y="56"/>
                    </a:lnTo>
                    <a:lnTo>
                      <a:pt x="4" y="46"/>
                    </a:lnTo>
                    <a:lnTo>
                      <a:pt x="9" y="35"/>
                    </a:lnTo>
                    <a:lnTo>
                      <a:pt x="16" y="26"/>
                    </a:lnTo>
                    <a:lnTo>
                      <a:pt x="24" y="18"/>
                    </a:lnTo>
                    <a:lnTo>
                      <a:pt x="34" y="10"/>
                    </a:lnTo>
                    <a:close/>
                  </a:path>
                </a:pathLst>
              </a:custGeom>
              <a:solidFill>
                <a:srgbClr val="CCCCCC"/>
              </a:solidFill>
              <a:ln w="4763">
                <a:solidFill>
                  <a:srgbClr val="72706F"/>
                </a:solidFill>
                <a:round/>
                <a:headEnd/>
                <a:tailEnd/>
              </a:ln>
            </p:spPr>
            <p:txBody>
              <a:bodyPr>
                <a:prstTxWarp prst="textNoShape">
                  <a:avLst/>
                </a:prstTxWarp>
              </a:bodyPr>
              <a:lstStyle/>
              <a:p>
                <a:endParaRPr lang="en-US">
                  <a:latin typeface="+mn-lt"/>
                </a:endParaRPr>
              </a:p>
            </p:txBody>
          </p:sp>
          <p:sp>
            <p:nvSpPr>
              <p:cNvPr id="125" name="Freeform 32"/>
              <p:cNvSpPr>
                <a:spLocks/>
              </p:cNvSpPr>
              <p:nvPr/>
            </p:nvSpPr>
            <p:spPr bwMode="auto">
              <a:xfrm>
                <a:off x="3042" y="3027"/>
                <a:ext cx="168" cy="152"/>
              </a:xfrm>
              <a:custGeom>
                <a:avLst/>
                <a:gdLst>
                  <a:gd name="T0" fmla="*/ 163 w 168"/>
                  <a:gd name="T1" fmla="*/ 95 h 152"/>
                  <a:gd name="T2" fmla="*/ 166 w 168"/>
                  <a:gd name="T3" fmla="*/ 98 h 152"/>
                  <a:gd name="T4" fmla="*/ 168 w 168"/>
                  <a:gd name="T5" fmla="*/ 103 h 152"/>
                  <a:gd name="T6" fmla="*/ 168 w 168"/>
                  <a:gd name="T7" fmla="*/ 107 h 152"/>
                  <a:gd name="T8" fmla="*/ 168 w 168"/>
                  <a:gd name="T9" fmla="*/ 113 h 152"/>
                  <a:gd name="T10" fmla="*/ 166 w 168"/>
                  <a:gd name="T11" fmla="*/ 119 h 152"/>
                  <a:gd name="T12" fmla="*/ 164 w 168"/>
                  <a:gd name="T13" fmla="*/ 125 h 152"/>
                  <a:gd name="T14" fmla="*/ 160 w 168"/>
                  <a:gd name="T15" fmla="*/ 130 h 152"/>
                  <a:gd name="T16" fmla="*/ 156 w 168"/>
                  <a:gd name="T17" fmla="*/ 136 h 152"/>
                  <a:gd name="T18" fmla="*/ 151 w 168"/>
                  <a:gd name="T19" fmla="*/ 141 h 152"/>
                  <a:gd name="T20" fmla="*/ 145 w 168"/>
                  <a:gd name="T21" fmla="*/ 145 h 152"/>
                  <a:gd name="T22" fmla="*/ 140 w 168"/>
                  <a:gd name="T23" fmla="*/ 148 h 152"/>
                  <a:gd name="T24" fmla="*/ 134 w 168"/>
                  <a:gd name="T25" fmla="*/ 150 h 152"/>
                  <a:gd name="T26" fmla="*/ 128 w 168"/>
                  <a:gd name="T27" fmla="*/ 151 h 152"/>
                  <a:gd name="T28" fmla="*/ 123 w 168"/>
                  <a:gd name="T29" fmla="*/ 151 h 152"/>
                  <a:gd name="T30" fmla="*/ 119 w 168"/>
                  <a:gd name="T31" fmla="*/ 150 h 152"/>
                  <a:gd name="T32" fmla="*/ 115 w 168"/>
                  <a:gd name="T33" fmla="*/ 148 h 152"/>
                  <a:gd name="T34" fmla="*/ 2 w 168"/>
                  <a:gd name="T35" fmla="*/ 54 h 152"/>
                  <a:gd name="T36" fmla="*/ 6 w 168"/>
                  <a:gd name="T37" fmla="*/ 55 h 152"/>
                  <a:gd name="T38" fmla="*/ 11 w 168"/>
                  <a:gd name="T39" fmla="*/ 57 h 152"/>
                  <a:gd name="T40" fmla="*/ 16 w 168"/>
                  <a:gd name="T41" fmla="*/ 56 h 152"/>
                  <a:gd name="T42" fmla="*/ 22 w 168"/>
                  <a:gd name="T43" fmla="*/ 54 h 152"/>
                  <a:gd name="T44" fmla="*/ 27 w 168"/>
                  <a:gd name="T45" fmla="*/ 52 h 152"/>
                  <a:gd name="T46" fmla="*/ 33 w 168"/>
                  <a:gd name="T47" fmla="*/ 48 h 152"/>
                  <a:gd name="T48" fmla="*/ 38 w 168"/>
                  <a:gd name="T49" fmla="*/ 43 h 152"/>
                  <a:gd name="T50" fmla="*/ 43 w 168"/>
                  <a:gd name="T51" fmla="*/ 38 h 152"/>
                  <a:gd name="T52" fmla="*/ 47 w 168"/>
                  <a:gd name="T53" fmla="*/ 32 h 152"/>
                  <a:gd name="T54" fmla="*/ 50 w 168"/>
                  <a:gd name="T55" fmla="*/ 27 h 152"/>
                  <a:gd name="T56" fmla="*/ 53 w 168"/>
                  <a:gd name="T57" fmla="*/ 21 h 152"/>
                  <a:gd name="T58" fmla="*/ 54 w 168"/>
                  <a:gd name="T59" fmla="*/ 15 h 152"/>
                  <a:gd name="T60" fmla="*/ 54 w 168"/>
                  <a:gd name="T61" fmla="*/ 10 h 152"/>
                  <a:gd name="T62" fmla="*/ 53 w 168"/>
                  <a:gd name="T63" fmla="*/ 5 h 152"/>
                  <a:gd name="T64" fmla="*/ 50 w 168"/>
                  <a:gd name="T65" fmla="*/ 1 h 15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8"/>
                  <a:gd name="T100" fmla="*/ 0 h 152"/>
                  <a:gd name="T101" fmla="*/ 168 w 168"/>
                  <a:gd name="T102" fmla="*/ 152 h 15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8" h="152">
                    <a:moveTo>
                      <a:pt x="49" y="0"/>
                    </a:moveTo>
                    <a:lnTo>
                      <a:pt x="163" y="95"/>
                    </a:lnTo>
                    <a:lnTo>
                      <a:pt x="165" y="96"/>
                    </a:lnTo>
                    <a:lnTo>
                      <a:pt x="166" y="98"/>
                    </a:lnTo>
                    <a:lnTo>
                      <a:pt x="167" y="100"/>
                    </a:lnTo>
                    <a:lnTo>
                      <a:pt x="168" y="103"/>
                    </a:lnTo>
                    <a:lnTo>
                      <a:pt x="168" y="105"/>
                    </a:lnTo>
                    <a:lnTo>
                      <a:pt x="168" y="107"/>
                    </a:lnTo>
                    <a:lnTo>
                      <a:pt x="168" y="110"/>
                    </a:lnTo>
                    <a:lnTo>
                      <a:pt x="168" y="113"/>
                    </a:lnTo>
                    <a:lnTo>
                      <a:pt x="167" y="116"/>
                    </a:lnTo>
                    <a:lnTo>
                      <a:pt x="166" y="119"/>
                    </a:lnTo>
                    <a:lnTo>
                      <a:pt x="165" y="122"/>
                    </a:lnTo>
                    <a:lnTo>
                      <a:pt x="164" y="125"/>
                    </a:lnTo>
                    <a:lnTo>
                      <a:pt x="162" y="127"/>
                    </a:lnTo>
                    <a:lnTo>
                      <a:pt x="160" y="130"/>
                    </a:lnTo>
                    <a:lnTo>
                      <a:pt x="158" y="133"/>
                    </a:lnTo>
                    <a:lnTo>
                      <a:pt x="156" y="136"/>
                    </a:lnTo>
                    <a:lnTo>
                      <a:pt x="153" y="138"/>
                    </a:lnTo>
                    <a:lnTo>
                      <a:pt x="151" y="141"/>
                    </a:lnTo>
                    <a:lnTo>
                      <a:pt x="148" y="143"/>
                    </a:lnTo>
                    <a:lnTo>
                      <a:pt x="145" y="145"/>
                    </a:lnTo>
                    <a:lnTo>
                      <a:pt x="142" y="146"/>
                    </a:lnTo>
                    <a:lnTo>
                      <a:pt x="140" y="148"/>
                    </a:lnTo>
                    <a:lnTo>
                      <a:pt x="137" y="149"/>
                    </a:lnTo>
                    <a:lnTo>
                      <a:pt x="134" y="150"/>
                    </a:lnTo>
                    <a:lnTo>
                      <a:pt x="131" y="151"/>
                    </a:lnTo>
                    <a:lnTo>
                      <a:pt x="128" y="151"/>
                    </a:lnTo>
                    <a:lnTo>
                      <a:pt x="126" y="152"/>
                    </a:lnTo>
                    <a:lnTo>
                      <a:pt x="123" y="151"/>
                    </a:lnTo>
                    <a:lnTo>
                      <a:pt x="121" y="150"/>
                    </a:lnTo>
                    <a:lnTo>
                      <a:pt x="119" y="150"/>
                    </a:lnTo>
                    <a:lnTo>
                      <a:pt x="117" y="149"/>
                    </a:lnTo>
                    <a:lnTo>
                      <a:pt x="115" y="148"/>
                    </a:lnTo>
                    <a:lnTo>
                      <a:pt x="0" y="53"/>
                    </a:lnTo>
                    <a:lnTo>
                      <a:pt x="2" y="54"/>
                    </a:lnTo>
                    <a:lnTo>
                      <a:pt x="4" y="55"/>
                    </a:lnTo>
                    <a:lnTo>
                      <a:pt x="6" y="55"/>
                    </a:lnTo>
                    <a:lnTo>
                      <a:pt x="9" y="56"/>
                    </a:lnTo>
                    <a:lnTo>
                      <a:pt x="11" y="57"/>
                    </a:lnTo>
                    <a:lnTo>
                      <a:pt x="14" y="56"/>
                    </a:lnTo>
                    <a:lnTo>
                      <a:pt x="16" y="56"/>
                    </a:lnTo>
                    <a:lnTo>
                      <a:pt x="19" y="55"/>
                    </a:lnTo>
                    <a:lnTo>
                      <a:pt x="22" y="54"/>
                    </a:lnTo>
                    <a:lnTo>
                      <a:pt x="25" y="53"/>
                    </a:lnTo>
                    <a:lnTo>
                      <a:pt x="27" y="52"/>
                    </a:lnTo>
                    <a:lnTo>
                      <a:pt x="30" y="50"/>
                    </a:lnTo>
                    <a:lnTo>
                      <a:pt x="33" y="48"/>
                    </a:lnTo>
                    <a:lnTo>
                      <a:pt x="36" y="46"/>
                    </a:lnTo>
                    <a:lnTo>
                      <a:pt x="38" y="43"/>
                    </a:lnTo>
                    <a:lnTo>
                      <a:pt x="41" y="41"/>
                    </a:lnTo>
                    <a:lnTo>
                      <a:pt x="43" y="38"/>
                    </a:lnTo>
                    <a:lnTo>
                      <a:pt x="46" y="35"/>
                    </a:lnTo>
                    <a:lnTo>
                      <a:pt x="47" y="32"/>
                    </a:lnTo>
                    <a:lnTo>
                      <a:pt x="49" y="30"/>
                    </a:lnTo>
                    <a:lnTo>
                      <a:pt x="50" y="27"/>
                    </a:lnTo>
                    <a:lnTo>
                      <a:pt x="52" y="24"/>
                    </a:lnTo>
                    <a:lnTo>
                      <a:pt x="53" y="21"/>
                    </a:lnTo>
                    <a:lnTo>
                      <a:pt x="53" y="18"/>
                    </a:lnTo>
                    <a:lnTo>
                      <a:pt x="54" y="15"/>
                    </a:lnTo>
                    <a:lnTo>
                      <a:pt x="54" y="12"/>
                    </a:lnTo>
                    <a:lnTo>
                      <a:pt x="54" y="10"/>
                    </a:lnTo>
                    <a:lnTo>
                      <a:pt x="53" y="8"/>
                    </a:lnTo>
                    <a:lnTo>
                      <a:pt x="53" y="5"/>
                    </a:lnTo>
                    <a:lnTo>
                      <a:pt x="52" y="3"/>
                    </a:lnTo>
                    <a:lnTo>
                      <a:pt x="50" y="1"/>
                    </a:lnTo>
                    <a:lnTo>
                      <a:pt x="49" y="0"/>
                    </a:lnTo>
                    <a:close/>
                  </a:path>
                </a:pathLst>
              </a:custGeom>
              <a:solidFill>
                <a:srgbClr val="CCCCCC"/>
              </a:solidFill>
              <a:ln w="9525">
                <a:noFill/>
                <a:round/>
                <a:headEnd/>
                <a:tailEnd/>
              </a:ln>
            </p:spPr>
            <p:txBody>
              <a:bodyPr>
                <a:prstTxWarp prst="textNoShape">
                  <a:avLst/>
                </a:prstTxWarp>
              </a:bodyPr>
              <a:lstStyle/>
              <a:p>
                <a:endParaRPr lang="en-US">
                  <a:latin typeface="+mn-lt"/>
                </a:endParaRPr>
              </a:p>
            </p:txBody>
          </p:sp>
          <p:sp>
            <p:nvSpPr>
              <p:cNvPr id="126" name="Freeform 33"/>
              <p:cNvSpPr>
                <a:spLocks/>
              </p:cNvSpPr>
              <p:nvPr/>
            </p:nvSpPr>
            <p:spPr bwMode="auto">
              <a:xfrm>
                <a:off x="3042" y="3027"/>
                <a:ext cx="168" cy="152"/>
              </a:xfrm>
              <a:custGeom>
                <a:avLst/>
                <a:gdLst>
                  <a:gd name="T0" fmla="*/ 163 w 168"/>
                  <a:gd name="T1" fmla="*/ 95 h 152"/>
                  <a:gd name="T2" fmla="*/ 166 w 168"/>
                  <a:gd name="T3" fmla="*/ 98 h 152"/>
                  <a:gd name="T4" fmla="*/ 168 w 168"/>
                  <a:gd name="T5" fmla="*/ 103 h 152"/>
                  <a:gd name="T6" fmla="*/ 168 w 168"/>
                  <a:gd name="T7" fmla="*/ 107 h 152"/>
                  <a:gd name="T8" fmla="*/ 168 w 168"/>
                  <a:gd name="T9" fmla="*/ 113 h 152"/>
                  <a:gd name="T10" fmla="*/ 166 w 168"/>
                  <a:gd name="T11" fmla="*/ 119 h 152"/>
                  <a:gd name="T12" fmla="*/ 164 w 168"/>
                  <a:gd name="T13" fmla="*/ 125 h 152"/>
                  <a:gd name="T14" fmla="*/ 160 w 168"/>
                  <a:gd name="T15" fmla="*/ 130 h 152"/>
                  <a:gd name="T16" fmla="*/ 156 w 168"/>
                  <a:gd name="T17" fmla="*/ 136 h 152"/>
                  <a:gd name="T18" fmla="*/ 151 w 168"/>
                  <a:gd name="T19" fmla="*/ 141 h 152"/>
                  <a:gd name="T20" fmla="*/ 145 w 168"/>
                  <a:gd name="T21" fmla="*/ 145 h 152"/>
                  <a:gd name="T22" fmla="*/ 140 w 168"/>
                  <a:gd name="T23" fmla="*/ 148 h 152"/>
                  <a:gd name="T24" fmla="*/ 134 w 168"/>
                  <a:gd name="T25" fmla="*/ 150 h 152"/>
                  <a:gd name="T26" fmla="*/ 128 w 168"/>
                  <a:gd name="T27" fmla="*/ 151 h 152"/>
                  <a:gd name="T28" fmla="*/ 123 w 168"/>
                  <a:gd name="T29" fmla="*/ 151 h 152"/>
                  <a:gd name="T30" fmla="*/ 119 w 168"/>
                  <a:gd name="T31" fmla="*/ 150 h 152"/>
                  <a:gd name="T32" fmla="*/ 115 w 168"/>
                  <a:gd name="T33" fmla="*/ 148 h 152"/>
                  <a:gd name="T34" fmla="*/ 2 w 168"/>
                  <a:gd name="T35" fmla="*/ 54 h 152"/>
                  <a:gd name="T36" fmla="*/ 6 w 168"/>
                  <a:gd name="T37" fmla="*/ 55 h 152"/>
                  <a:gd name="T38" fmla="*/ 11 w 168"/>
                  <a:gd name="T39" fmla="*/ 57 h 152"/>
                  <a:gd name="T40" fmla="*/ 16 w 168"/>
                  <a:gd name="T41" fmla="*/ 56 h 152"/>
                  <a:gd name="T42" fmla="*/ 22 w 168"/>
                  <a:gd name="T43" fmla="*/ 54 h 152"/>
                  <a:gd name="T44" fmla="*/ 27 w 168"/>
                  <a:gd name="T45" fmla="*/ 52 h 152"/>
                  <a:gd name="T46" fmla="*/ 33 w 168"/>
                  <a:gd name="T47" fmla="*/ 48 h 152"/>
                  <a:gd name="T48" fmla="*/ 38 w 168"/>
                  <a:gd name="T49" fmla="*/ 43 h 152"/>
                  <a:gd name="T50" fmla="*/ 43 w 168"/>
                  <a:gd name="T51" fmla="*/ 38 h 152"/>
                  <a:gd name="T52" fmla="*/ 47 w 168"/>
                  <a:gd name="T53" fmla="*/ 32 h 152"/>
                  <a:gd name="T54" fmla="*/ 50 w 168"/>
                  <a:gd name="T55" fmla="*/ 27 h 152"/>
                  <a:gd name="T56" fmla="*/ 53 w 168"/>
                  <a:gd name="T57" fmla="*/ 21 h 152"/>
                  <a:gd name="T58" fmla="*/ 54 w 168"/>
                  <a:gd name="T59" fmla="*/ 15 h 152"/>
                  <a:gd name="T60" fmla="*/ 54 w 168"/>
                  <a:gd name="T61" fmla="*/ 10 h 152"/>
                  <a:gd name="T62" fmla="*/ 53 w 168"/>
                  <a:gd name="T63" fmla="*/ 5 h 152"/>
                  <a:gd name="T64" fmla="*/ 50 w 168"/>
                  <a:gd name="T65" fmla="*/ 1 h 15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8"/>
                  <a:gd name="T100" fmla="*/ 0 h 152"/>
                  <a:gd name="T101" fmla="*/ 168 w 168"/>
                  <a:gd name="T102" fmla="*/ 152 h 15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8" h="152">
                    <a:moveTo>
                      <a:pt x="49" y="0"/>
                    </a:moveTo>
                    <a:lnTo>
                      <a:pt x="163" y="95"/>
                    </a:lnTo>
                    <a:lnTo>
                      <a:pt x="165" y="96"/>
                    </a:lnTo>
                    <a:lnTo>
                      <a:pt x="166" y="98"/>
                    </a:lnTo>
                    <a:lnTo>
                      <a:pt x="167" y="100"/>
                    </a:lnTo>
                    <a:lnTo>
                      <a:pt x="168" y="103"/>
                    </a:lnTo>
                    <a:lnTo>
                      <a:pt x="168" y="105"/>
                    </a:lnTo>
                    <a:lnTo>
                      <a:pt x="168" y="107"/>
                    </a:lnTo>
                    <a:lnTo>
                      <a:pt x="168" y="110"/>
                    </a:lnTo>
                    <a:lnTo>
                      <a:pt x="168" y="113"/>
                    </a:lnTo>
                    <a:lnTo>
                      <a:pt x="167" y="116"/>
                    </a:lnTo>
                    <a:lnTo>
                      <a:pt x="166" y="119"/>
                    </a:lnTo>
                    <a:lnTo>
                      <a:pt x="165" y="122"/>
                    </a:lnTo>
                    <a:lnTo>
                      <a:pt x="164" y="125"/>
                    </a:lnTo>
                    <a:lnTo>
                      <a:pt x="162" y="127"/>
                    </a:lnTo>
                    <a:lnTo>
                      <a:pt x="160" y="130"/>
                    </a:lnTo>
                    <a:lnTo>
                      <a:pt x="158" y="133"/>
                    </a:lnTo>
                    <a:lnTo>
                      <a:pt x="156" y="136"/>
                    </a:lnTo>
                    <a:lnTo>
                      <a:pt x="153" y="138"/>
                    </a:lnTo>
                    <a:lnTo>
                      <a:pt x="151" y="141"/>
                    </a:lnTo>
                    <a:lnTo>
                      <a:pt x="148" y="143"/>
                    </a:lnTo>
                    <a:lnTo>
                      <a:pt x="145" y="145"/>
                    </a:lnTo>
                    <a:lnTo>
                      <a:pt x="142" y="146"/>
                    </a:lnTo>
                    <a:lnTo>
                      <a:pt x="140" y="148"/>
                    </a:lnTo>
                    <a:lnTo>
                      <a:pt x="137" y="149"/>
                    </a:lnTo>
                    <a:lnTo>
                      <a:pt x="134" y="150"/>
                    </a:lnTo>
                    <a:lnTo>
                      <a:pt x="131" y="151"/>
                    </a:lnTo>
                    <a:lnTo>
                      <a:pt x="128" y="151"/>
                    </a:lnTo>
                    <a:lnTo>
                      <a:pt x="126" y="152"/>
                    </a:lnTo>
                    <a:lnTo>
                      <a:pt x="123" y="151"/>
                    </a:lnTo>
                    <a:lnTo>
                      <a:pt x="121" y="150"/>
                    </a:lnTo>
                    <a:lnTo>
                      <a:pt x="119" y="150"/>
                    </a:lnTo>
                    <a:lnTo>
                      <a:pt x="117" y="149"/>
                    </a:lnTo>
                    <a:lnTo>
                      <a:pt x="115" y="148"/>
                    </a:lnTo>
                    <a:lnTo>
                      <a:pt x="0" y="53"/>
                    </a:lnTo>
                    <a:lnTo>
                      <a:pt x="2" y="54"/>
                    </a:lnTo>
                    <a:lnTo>
                      <a:pt x="4" y="55"/>
                    </a:lnTo>
                    <a:lnTo>
                      <a:pt x="6" y="55"/>
                    </a:lnTo>
                    <a:lnTo>
                      <a:pt x="9" y="56"/>
                    </a:lnTo>
                    <a:lnTo>
                      <a:pt x="11" y="57"/>
                    </a:lnTo>
                    <a:lnTo>
                      <a:pt x="14" y="56"/>
                    </a:lnTo>
                    <a:lnTo>
                      <a:pt x="16" y="56"/>
                    </a:lnTo>
                    <a:lnTo>
                      <a:pt x="19" y="55"/>
                    </a:lnTo>
                    <a:lnTo>
                      <a:pt x="22" y="54"/>
                    </a:lnTo>
                    <a:lnTo>
                      <a:pt x="25" y="53"/>
                    </a:lnTo>
                    <a:lnTo>
                      <a:pt x="27" y="52"/>
                    </a:lnTo>
                    <a:lnTo>
                      <a:pt x="30" y="50"/>
                    </a:lnTo>
                    <a:lnTo>
                      <a:pt x="33" y="48"/>
                    </a:lnTo>
                    <a:lnTo>
                      <a:pt x="36" y="46"/>
                    </a:lnTo>
                    <a:lnTo>
                      <a:pt x="38" y="43"/>
                    </a:lnTo>
                    <a:lnTo>
                      <a:pt x="41" y="41"/>
                    </a:lnTo>
                    <a:lnTo>
                      <a:pt x="43" y="38"/>
                    </a:lnTo>
                    <a:lnTo>
                      <a:pt x="46" y="35"/>
                    </a:lnTo>
                    <a:lnTo>
                      <a:pt x="47" y="32"/>
                    </a:lnTo>
                    <a:lnTo>
                      <a:pt x="49" y="30"/>
                    </a:lnTo>
                    <a:lnTo>
                      <a:pt x="50" y="27"/>
                    </a:lnTo>
                    <a:lnTo>
                      <a:pt x="52" y="24"/>
                    </a:lnTo>
                    <a:lnTo>
                      <a:pt x="53" y="21"/>
                    </a:lnTo>
                    <a:lnTo>
                      <a:pt x="53" y="18"/>
                    </a:lnTo>
                    <a:lnTo>
                      <a:pt x="54" y="15"/>
                    </a:lnTo>
                    <a:lnTo>
                      <a:pt x="54" y="12"/>
                    </a:lnTo>
                    <a:lnTo>
                      <a:pt x="54" y="10"/>
                    </a:lnTo>
                    <a:lnTo>
                      <a:pt x="53" y="8"/>
                    </a:lnTo>
                    <a:lnTo>
                      <a:pt x="53" y="5"/>
                    </a:lnTo>
                    <a:lnTo>
                      <a:pt x="52" y="3"/>
                    </a:lnTo>
                    <a:lnTo>
                      <a:pt x="50" y="1"/>
                    </a:lnTo>
                    <a:lnTo>
                      <a:pt x="49" y="0"/>
                    </a:lnTo>
                    <a:close/>
                  </a:path>
                </a:pathLst>
              </a:custGeom>
              <a:solidFill>
                <a:srgbClr val="CCCCCC"/>
              </a:solidFill>
              <a:ln w="9525">
                <a:noFill/>
                <a:round/>
                <a:headEnd/>
                <a:tailEnd/>
              </a:ln>
            </p:spPr>
            <p:txBody>
              <a:bodyPr>
                <a:prstTxWarp prst="textNoShape">
                  <a:avLst/>
                </a:prstTxWarp>
              </a:bodyPr>
              <a:lstStyle/>
              <a:p>
                <a:endParaRPr lang="en-US">
                  <a:latin typeface="+mn-lt"/>
                </a:endParaRPr>
              </a:p>
            </p:txBody>
          </p:sp>
          <p:sp>
            <p:nvSpPr>
              <p:cNvPr id="127" name="Freeform 34"/>
              <p:cNvSpPr>
                <a:spLocks/>
              </p:cNvSpPr>
              <p:nvPr/>
            </p:nvSpPr>
            <p:spPr bwMode="auto">
              <a:xfrm>
                <a:off x="3037" y="3023"/>
                <a:ext cx="59" cy="61"/>
              </a:xfrm>
              <a:custGeom>
                <a:avLst/>
                <a:gdLst>
                  <a:gd name="T0" fmla="*/ 13 w 59"/>
                  <a:gd name="T1" fmla="*/ 15 h 61"/>
                  <a:gd name="T2" fmla="*/ 27 w 59"/>
                  <a:gd name="T3" fmla="*/ 4 h 61"/>
                  <a:gd name="T4" fmla="*/ 42 w 59"/>
                  <a:gd name="T5" fmla="*/ 0 h 61"/>
                  <a:gd name="T6" fmla="*/ 54 w 59"/>
                  <a:gd name="T7" fmla="*/ 4 h 61"/>
                  <a:gd name="T8" fmla="*/ 59 w 59"/>
                  <a:gd name="T9" fmla="*/ 15 h 61"/>
                  <a:gd name="T10" fmla="*/ 56 w 59"/>
                  <a:gd name="T11" fmla="*/ 30 h 61"/>
                  <a:gd name="T12" fmla="*/ 46 w 59"/>
                  <a:gd name="T13" fmla="*/ 45 h 61"/>
                  <a:gd name="T14" fmla="*/ 32 w 59"/>
                  <a:gd name="T15" fmla="*/ 57 h 61"/>
                  <a:gd name="T16" fmla="*/ 17 w 59"/>
                  <a:gd name="T17" fmla="*/ 61 h 61"/>
                  <a:gd name="T18" fmla="*/ 5 w 59"/>
                  <a:gd name="T19" fmla="*/ 57 h 61"/>
                  <a:gd name="T20" fmla="*/ 0 w 59"/>
                  <a:gd name="T21" fmla="*/ 45 h 61"/>
                  <a:gd name="T22" fmla="*/ 3 w 59"/>
                  <a:gd name="T23" fmla="*/ 31 h 61"/>
                  <a:gd name="T24" fmla="*/ 13 w 59"/>
                  <a:gd name="T25" fmla="*/ 15 h 6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9"/>
                  <a:gd name="T40" fmla="*/ 0 h 61"/>
                  <a:gd name="T41" fmla="*/ 59 w 59"/>
                  <a:gd name="T42" fmla="*/ 61 h 6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9" h="61">
                    <a:moveTo>
                      <a:pt x="13" y="15"/>
                    </a:moveTo>
                    <a:lnTo>
                      <a:pt x="27" y="4"/>
                    </a:lnTo>
                    <a:lnTo>
                      <a:pt x="42" y="0"/>
                    </a:lnTo>
                    <a:lnTo>
                      <a:pt x="54" y="4"/>
                    </a:lnTo>
                    <a:lnTo>
                      <a:pt x="59" y="15"/>
                    </a:lnTo>
                    <a:lnTo>
                      <a:pt x="56" y="30"/>
                    </a:lnTo>
                    <a:lnTo>
                      <a:pt x="46" y="45"/>
                    </a:lnTo>
                    <a:lnTo>
                      <a:pt x="32" y="57"/>
                    </a:lnTo>
                    <a:lnTo>
                      <a:pt x="17" y="61"/>
                    </a:lnTo>
                    <a:lnTo>
                      <a:pt x="5" y="57"/>
                    </a:lnTo>
                    <a:lnTo>
                      <a:pt x="0" y="45"/>
                    </a:lnTo>
                    <a:lnTo>
                      <a:pt x="3" y="31"/>
                    </a:lnTo>
                    <a:lnTo>
                      <a:pt x="13" y="15"/>
                    </a:lnTo>
                    <a:close/>
                  </a:path>
                </a:pathLst>
              </a:custGeom>
              <a:solidFill>
                <a:srgbClr val="CCCCCC"/>
              </a:solidFill>
              <a:ln w="9525">
                <a:noFill/>
                <a:round/>
                <a:headEnd/>
                <a:tailEnd/>
              </a:ln>
            </p:spPr>
            <p:txBody>
              <a:bodyPr>
                <a:prstTxWarp prst="textNoShape">
                  <a:avLst/>
                </a:prstTxWarp>
              </a:bodyPr>
              <a:lstStyle/>
              <a:p>
                <a:endParaRPr lang="en-US">
                  <a:latin typeface="+mn-lt"/>
                </a:endParaRPr>
              </a:p>
            </p:txBody>
          </p:sp>
          <p:sp>
            <p:nvSpPr>
              <p:cNvPr id="128" name="Freeform 35"/>
              <p:cNvSpPr>
                <a:spLocks/>
              </p:cNvSpPr>
              <p:nvPr/>
            </p:nvSpPr>
            <p:spPr bwMode="auto">
              <a:xfrm>
                <a:off x="3041" y="3025"/>
                <a:ext cx="168" cy="152"/>
              </a:xfrm>
              <a:custGeom>
                <a:avLst/>
                <a:gdLst>
                  <a:gd name="T0" fmla="*/ 164 w 168"/>
                  <a:gd name="T1" fmla="*/ 97 h 152"/>
                  <a:gd name="T2" fmla="*/ 167 w 168"/>
                  <a:gd name="T3" fmla="*/ 103 h 152"/>
                  <a:gd name="T4" fmla="*/ 168 w 168"/>
                  <a:gd name="T5" fmla="*/ 110 h 152"/>
                  <a:gd name="T6" fmla="*/ 165 w 168"/>
                  <a:gd name="T7" fmla="*/ 119 h 152"/>
                  <a:gd name="T8" fmla="*/ 161 w 168"/>
                  <a:gd name="T9" fmla="*/ 128 h 152"/>
                  <a:gd name="T10" fmla="*/ 155 w 168"/>
                  <a:gd name="T11" fmla="*/ 136 h 152"/>
                  <a:gd name="T12" fmla="*/ 147 w 168"/>
                  <a:gd name="T13" fmla="*/ 143 h 152"/>
                  <a:gd name="T14" fmla="*/ 139 w 168"/>
                  <a:gd name="T15" fmla="*/ 148 h 152"/>
                  <a:gd name="T16" fmla="*/ 130 w 168"/>
                  <a:gd name="T17" fmla="*/ 151 h 152"/>
                  <a:gd name="T18" fmla="*/ 122 w 168"/>
                  <a:gd name="T19" fmla="*/ 151 h 152"/>
                  <a:gd name="T20" fmla="*/ 116 w 168"/>
                  <a:gd name="T21" fmla="*/ 149 h 152"/>
                  <a:gd name="T22" fmla="*/ 1 w 168"/>
                  <a:gd name="T23" fmla="*/ 54 h 152"/>
                  <a:gd name="T24" fmla="*/ 8 w 168"/>
                  <a:gd name="T25" fmla="*/ 56 h 152"/>
                  <a:gd name="T26" fmla="*/ 16 w 168"/>
                  <a:gd name="T27" fmla="*/ 56 h 152"/>
                  <a:gd name="T28" fmla="*/ 24 w 168"/>
                  <a:gd name="T29" fmla="*/ 53 h 152"/>
                  <a:gd name="T30" fmla="*/ 32 w 168"/>
                  <a:gd name="T31" fmla="*/ 48 h 152"/>
                  <a:gd name="T32" fmla="*/ 40 w 168"/>
                  <a:gd name="T33" fmla="*/ 41 h 152"/>
                  <a:gd name="T34" fmla="*/ 47 w 168"/>
                  <a:gd name="T35" fmla="*/ 33 h 152"/>
                  <a:gd name="T36" fmla="*/ 51 w 168"/>
                  <a:gd name="T37" fmla="*/ 24 h 152"/>
                  <a:gd name="T38" fmla="*/ 53 w 168"/>
                  <a:gd name="T39" fmla="*/ 15 h 152"/>
                  <a:gd name="T40" fmla="*/ 53 w 168"/>
                  <a:gd name="T41" fmla="*/ 8 h 152"/>
                  <a:gd name="T42" fmla="*/ 50 w 168"/>
                  <a:gd name="T43" fmla="*/ 2 h 152"/>
                  <a:gd name="T44" fmla="*/ 48 w 168"/>
                  <a:gd name="T45" fmla="*/ 0 h 152"/>
                  <a:gd name="T46" fmla="*/ 165 w 168"/>
                  <a:gd name="T47" fmla="*/ 98 h 152"/>
                  <a:gd name="T48" fmla="*/ 167 w 168"/>
                  <a:gd name="T49" fmla="*/ 105 h 152"/>
                  <a:gd name="T50" fmla="*/ 167 w 168"/>
                  <a:gd name="T51" fmla="*/ 113 h 152"/>
                  <a:gd name="T52" fmla="*/ 164 w 168"/>
                  <a:gd name="T53" fmla="*/ 122 h 152"/>
                  <a:gd name="T54" fmla="*/ 160 w 168"/>
                  <a:gd name="T55" fmla="*/ 131 h 152"/>
                  <a:gd name="T56" fmla="*/ 152 w 168"/>
                  <a:gd name="T57" fmla="*/ 139 h 152"/>
                  <a:gd name="T58" fmla="*/ 144 w 168"/>
                  <a:gd name="T59" fmla="*/ 146 h 152"/>
                  <a:gd name="T60" fmla="*/ 136 w 168"/>
                  <a:gd name="T61" fmla="*/ 150 h 152"/>
                  <a:gd name="T62" fmla="*/ 127 w 168"/>
                  <a:gd name="T63" fmla="*/ 151 h 152"/>
                  <a:gd name="T64" fmla="*/ 120 w 168"/>
                  <a:gd name="T65" fmla="*/ 151 h 152"/>
                  <a:gd name="T66" fmla="*/ 114 w 168"/>
                  <a:gd name="T67" fmla="*/ 148 h 152"/>
                  <a:gd name="T68" fmla="*/ 4 w 168"/>
                  <a:gd name="T69" fmla="*/ 55 h 152"/>
                  <a:gd name="T70" fmla="*/ 10 w 168"/>
                  <a:gd name="T71" fmla="*/ 57 h 152"/>
                  <a:gd name="T72" fmla="*/ 19 w 168"/>
                  <a:gd name="T73" fmla="*/ 56 h 152"/>
                  <a:gd name="T74" fmla="*/ 27 w 168"/>
                  <a:gd name="T75" fmla="*/ 52 h 152"/>
                  <a:gd name="T76" fmla="*/ 35 w 168"/>
                  <a:gd name="T77" fmla="*/ 47 h 152"/>
                  <a:gd name="T78" fmla="*/ 43 w 168"/>
                  <a:gd name="T79" fmla="*/ 39 h 152"/>
                  <a:gd name="T80" fmla="*/ 48 w 168"/>
                  <a:gd name="T81" fmla="*/ 30 h 152"/>
                  <a:gd name="T82" fmla="*/ 52 w 168"/>
                  <a:gd name="T83" fmla="*/ 21 h 152"/>
                  <a:gd name="T84" fmla="*/ 53 w 168"/>
                  <a:gd name="T85" fmla="*/ 13 h 152"/>
                  <a:gd name="T86" fmla="*/ 52 w 168"/>
                  <a:gd name="T87" fmla="*/ 6 h 152"/>
                  <a:gd name="T88" fmla="*/ 48 w 168"/>
                  <a:gd name="T89" fmla="*/ 0 h 1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68"/>
                  <a:gd name="T136" fmla="*/ 0 h 152"/>
                  <a:gd name="T137" fmla="*/ 168 w 168"/>
                  <a:gd name="T138" fmla="*/ 152 h 15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68" h="152">
                    <a:moveTo>
                      <a:pt x="48" y="0"/>
                    </a:moveTo>
                    <a:lnTo>
                      <a:pt x="163" y="95"/>
                    </a:lnTo>
                    <a:lnTo>
                      <a:pt x="164" y="97"/>
                    </a:lnTo>
                    <a:lnTo>
                      <a:pt x="165" y="98"/>
                    </a:lnTo>
                    <a:lnTo>
                      <a:pt x="167" y="100"/>
                    </a:lnTo>
                    <a:lnTo>
                      <a:pt x="167" y="103"/>
                    </a:lnTo>
                    <a:lnTo>
                      <a:pt x="167" y="105"/>
                    </a:lnTo>
                    <a:lnTo>
                      <a:pt x="168" y="108"/>
                    </a:lnTo>
                    <a:lnTo>
                      <a:pt x="168" y="110"/>
                    </a:lnTo>
                    <a:lnTo>
                      <a:pt x="167" y="113"/>
                    </a:lnTo>
                    <a:lnTo>
                      <a:pt x="167" y="116"/>
                    </a:lnTo>
                    <a:lnTo>
                      <a:pt x="165" y="119"/>
                    </a:lnTo>
                    <a:lnTo>
                      <a:pt x="164" y="122"/>
                    </a:lnTo>
                    <a:lnTo>
                      <a:pt x="163" y="125"/>
                    </a:lnTo>
                    <a:lnTo>
                      <a:pt x="161" y="128"/>
                    </a:lnTo>
                    <a:lnTo>
                      <a:pt x="160" y="131"/>
                    </a:lnTo>
                    <a:lnTo>
                      <a:pt x="157" y="133"/>
                    </a:lnTo>
                    <a:lnTo>
                      <a:pt x="155" y="136"/>
                    </a:lnTo>
                    <a:lnTo>
                      <a:pt x="152" y="139"/>
                    </a:lnTo>
                    <a:lnTo>
                      <a:pt x="150" y="142"/>
                    </a:lnTo>
                    <a:lnTo>
                      <a:pt x="147" y="143"/>
                    </a:lnTo>
                    <a:lnTo>
                      <a:pt x="144" y="146"/>
                    </a:lnTo>
                    <a:lnTo>
                      <a:pt x="141" y="147"/>
                    </a:lnTo>
                    <a:lnTo>
                      <a:pt x="139" y="148"/>
                    </a:lnTo>
                    <a:lnTo>
                      <a:pt x="136" y="150"/>
                    </a:lnTo>
                    <a:lnTo>
                      <a:pt x="133" y="151"/>
                    </a:lnTo>
                    <a:lnTo>
                      <a:pt x="130" y="151"/>
                    </a:lnTo>
                    <a:lnTo>
                      <a:pt x="127" y="151"/>
                    </a:lnTo>
                    <a:lnTo>
                      <a:pt x="125" y="152"/>
                    </a:lnTo>
                    <a:lnTo>
                      <a:pt x="122" y="151"/>
                    </a:lnTo>
                    <a:lnTo>
                      <a:pt x="120" y="151"/>
                    </a:lnTo>
                    <a:lnTo>
                      <a:pt x="118" y="150"/>
                    </a:lnTo>
                    <a:lnTo>
                      <a:pt x="116" y="149"/>
                    </a:lnTo>
                    <a:lnTo>
                      <a:pt x="114" y="148"/>
                    </a:lnTo>
                    <a:lnTo>
                      <a:pt x="0" y="53"/>
                    </a:lnTo>
                    <a:lnTo>
                      <a:pt x="1" y="54"/>
                    </a:lnTo>
                    <a:lnTo>
                      <a:pt x="4" y="55"/>
                    </a:lnTo>
                    <a:lnTo>
                      <a:pt x="5" y="56"/>
                    </a:lnTo>
                    <a:lnTo>
                      <a:pt x="8" y="56"/>
                    </a:lnTo>
                    <a:lnTo>
                      <a:pt x="10" y="57"/>
                    </a:lnTo>
                    <a:lnTo>
                      <a:pt x="13" y="56"/>
                    </a:lnTo>
                    <a:lnTo>
                      <a:pt x="16" y="56"/>
                    </a:lnTo>
                    <a:lnTo>
                      <a:pt x="19" y="56"/>
                    </a:lnTo>
                    <a:lnTo>
                      <a:pt x="21" y="55"/>
                    </a:lnTo>
                    <a:lnTo>
                      <a:pt x="24" y="53"/>
                    </a:lnTo>
                    <a:lnTo>
                      <a:pt x="27" y="52"/>
                    </a:lnTo>
                    <a:lnTo>
                      <a:pt x="29" y="51"/>
                    </a:lnTo>
                    <a:lnTo>
                      <a:pt x="32" y="48"/>
                    </a:lnTo>
                    <a:lnTo>
                      <a:pt x="35" y="47"/>
                    </a:lnTo>
                    <a:lnTo>
                      <a:pt x="38" y="44"/>
                    </a:lnTo>
                    <a:lnTo>
                      <a:pt x="40" y="41"/>
                    </a:lnTo>
                    <a:lnTo>
                      <a:pt x="43" y="39"/>
                    </a:lnTo>
                    <a:lnTo>
                      <a:pt x="45" y="36"/>
                    </a:lnTo>
                    <a:lnTo>
                      <a:pt x="47" y="33"/>
                    </a:lnTo>
                    <a:lnTo>
                      <a:pt x="48" y="30"/>
                    </a:lnTo>
                    <a:lnTo>
                      <a:pt x="50" y="27"/>
                    </a:lnTo>
                    <a:lnTo>
                      <a:pt x="51" y="24"/>
                    </a:lnTo>
                    <a:lnTo>
                      <a:pt x="52" y="21"/>
                    </a:lnTo>
                    <a:lnTo>
                      <a:pt x="53" y="18"/>
                    </a:lnTo>
                    <a:lnTo>
                      <a:pt x="53" y="15"/>
                    </a:lnTo>
                    <a:lnTo>
                      <a:pt x="53" y="13"/>
                    </a:lnTo>
                    <a:lnTo>
                      <a:pt x="53" y="10"/>
                    </a:lnTo>
                    <a:lnTo>
                      <a:pt x="53" y="8"/>
                    </a:lnTo>
                    <a:lnTo>
                      <a:pt x="52" y="6"/>
                    </a:lnTo>
                    <a:lnTo>
                      <a:pt x="51" y="3"/>
                    </a:lnTo>
                    <a:lnTo>
                      <a:pt x="50" y="2"/>
                    </a:lnTo>
                    <a:lnTo>
                      <a:pt x="48" y="0"/>
                    </a:lnTo>
                    <a:lnTo>
                      <a:pt x="163" y="95"/>
                    </a:lnTo>
                    <a:lnTo>
                      <a:pt x="164" y="97"/>
                    </a:lnTo>
                    <a:lnTo>
                      <a:pt x="165" y="98"/>
                    </a:lnTo>
                    <a:lnTo>
                      <a:pt x="167" y="100"/>
                    </a:lnTo>
                    <a:lnTo>
                      <a:pt x="167" y="103"/>
                    </a:lnTo>
                    <a:lnTo>
                      <a:pt x="167" y="105"/>
                    </a:lnTo>
                    <a:lnTo>
                      <a:pt x="168" y="108"/>
                    </a:lnTo>
                    <a:lnTo>
                      <a:pt x="168" y="110"/>
                    </a:lnTo>
                    <a:lnTo>
                      <a:pt x="167" y="113"/>
                    </a:lnTo>
                    <a:lnTo>
                      <a:pt x="167" y="116"/>
                    </a:lnTo>
                    <a:lnTo>
                      <a:pt x="165" y="119"/>
                    </a:lnTo>
                    <a:lnTo>
                      <a:pt x="164" y="122"/>
                    </a:lnTo>
                    <a:lnTo>
                      <a:pt x="163" y="125"/>
                    </a:lnTo>
                    <a:lnTo>
                      <a:pt x="161" y="128"/>
                    </a:lnTo>
                    <a:lnTo>
                      <a:pt x="160" y="131"/>
                    </a:lnTo>
                    <a:lnTo>
                      <a:pt x="157" y="133"/>
                    </a:lnTo>
                    <a:lnTo>
                      <a:pt x="155" y="136"/>
                    </a:lnTo>
                    <a:lnTo>
                      <a:pt x="152" y="139"/>
                    </a:lnTo>
                    <a:lnTo>
                      <a:pt x="150" y="142"/>
                    </a:lnTo>
                    <a:lnTo>
                      <a:pt x="147" y="143"/>
                    </a:lnTo>
                    <a:lnTo>
                      <a:pt x="144" y="146"/>
                    </a:lnTo>
                    <a:lnTo>
                      <a:pt x="141" y="147"/>
                    </a:lnTo>
                    <a:lnTo>
                      <a:pt x="139" y="148"/>
                    </a:lnTo>
                    <a:lnTo>
                      <a:pt x="136" y="150"/>
                    </a:lnTo>
                    <a:lnTo>
                      <a:pt x="133" y="151"/>
                    </a:lnTo>
                    <a:lnTo>
                      <a:pt x="130" y="151"/>
                    </a:lnTo>
                    <a:lnTo>
                      <a:pt x="127" y="151"/>
                    </a:lnTo>
                    <a:lnTo>
                      <a:pt x="125" y="152"/>
                    </a:lnTo>
                    <a:lnTo>
                      <a:pt x="122" y="151"/>
                    </a:lnTo>
                    <a:lnTo>
                      <a:pt x="120" y="151"/>
                    </a:lnTo>
                    <a:lnTo>
                      <a:pt x="118" y="150"/>
                    </a:lnTo>
                    <a:lnTo>
                      <a:pt x="116" y="149"/>
                    </a:lnTo>
                    <a:lnTo>
                      <a:pt x="114" y="148"/>
                    </a:lnTo>
                    <a:lnTo>
                      <a:pt x="0" y="53"/>
                    </a:lnTo>
                    <a:lnTo>
                      <a:pt x="1" y="54"/>
                    </a:lnTo>
                    <a:lnTo>
                      <a:pt x="4" y="55"/>
                    </a:lnTo>
                    <a:lnTo>
                      <a:pt x="5" y="56"/>
                    </a:lnTo>
                    <a:lnTo>
                      <a:pt x="8" y="56"/>
                    </a:lnTo>
                    <a:lnTo>
                      <a:pt x="10" y="57"/>
                    </a:lnTo>
                    <a:lnTo>
                      <a:pt x="13" y="56"/>
                    </a:lnTo>
                    <a:lnTo>
                      <a:pt x="16" y="56"/>
                    </a:lnTo>
                    <a:lnTo>
                      <a:pt x="19" y="56"/>
                    </a:lnTo>
                    <a:lnTo>
                      <a:pt x="21" y="55"/>
                    </a:lnTo>
                    <a:lnTo>
                      <a:pt x="24" y="53"/>
                    </a:lnTo>
                    <a:lnTo>
                      <a:pt x="27" y="52"/>
                    </a:lnTo>
                    <a:lnTo>
                      <a:pt x="29" y="51"/>
                    </a:lnTo>
                    <a:lnTo>
                      <a:pt x="32" y="48"/>
                    </a:lnTo>
                    <a:lnTo>
                      <a:pt x="35" y="47"/>
                    </a:lnTo>
                    <a:lnTo>
                      <a:pt x="38" y="44"/>
                    </a:lnTo>
                    <a:lnTo>
                      <a:pt x="40" y="41"/>
                    </a:lnTo>
                    <a:lnTo>
                      <a:pt x="43" y="39"/>
                    </a:lnTo>
                    <a:lnTo>
                      <a:pt x="45" y="36"/>
                    </a:lnTo>
                    <a:lnTo>
                      <a:pt x="47" y="33"/>
                    </a:lnTo>
                    <a:lnTo>
                      <a:pt x="48" y="30"/>
                    </a:lnTo>
                    <a:lnTo>
                      <a:pt x="50" y="27"/>
                    </a:lnTo>
                    <a:lnTo>
                      <a:pt x="51" y="24"/>
                    </a:lnTo>
                    <a:lnTo>
                      <a:pt x="52" y="21"/>
                    </a:lnTo>
                    <a:lnTo>
                      <a:pt x="53" y="18"/>
                    </a:lnTo>
                    <a:lnTo>
                      <a:pt x="53" y="15"/>
                    </a:lnTo>
                    <a:lnTo>
                      <a:pt x="53" y="13"/>
                    </a:lnTo>
                    <a:lnTo>
                      <a:pt x="53" y="10"/>
                    </a:lnTo>
                    <a:lnTo>
                      <a:pt x="53" y="8"/>
                    </a:lnTo>
                    <a:lnTo>
                      <a:pt x="52" y="6"/>
                    </a:lnTo>
                    <a:lnTo>
                      <a:pt x="51" y="3"/>
                    </a:lnTo>
                    <a:lnTo>
                      <a:pt x="50" y="2"/>
                    </a:lnTo>
                    <a:lnTo>
                      <a:pt x="48" y="0"/>
                    </a:lnTo>
                    <a:close/>
                  </a:path>
                </a:pathLst>
              </a:custGeom>
              <a:solidFill>
                <a:srgbClr val="CCCCCC"/>
              </a:solidFill>
              <a:ln w="4763">
                <a:solidFill>
                  <a:srgbClr val="72706F"/>
                </a:solidFill>
                <a:round/>
                <a:headEnd/>
                <a:tailEnd/>
              </a:ln>
            </p:spPr>
            <p:txBody>
              <a:bodyPr>
                <a:prstTxWarp prst="textNoShape">
                  <a:avLst/>
                </a:prstTxWarp>
              </a:bodyPr>
              <a:lstStyle/>
              <a:p>
                <a:endParaRPr lang="en-US">
                  <a:latin typeface="+mn-lt"/>
                </a:endParaRPr>
              </a:p>
            </p:txBody>
          </p:sp>
          <p:sp>
            <p:nvSpPr>
              <p:cNvPr id="129" name="Freeform 36"/>
              <p:cNvSpPr>
                <a:spLocks/>
              </p:cNvSpPr>
              <p:nvPr/>
            </p:nvSpPr>
            <p:spPr bwMode="auto">
              <a:xfrm>
                <a:off x="3035" y="3021"/>
                <a:ext cx="59" cy="61"/>
              </a:xfrm>
              <a:custGeom>
                <a:avLst/>
                <a:gdLst>
                  <a:gd name="T0" fmla="*/ 13 w 59"/>
                  <a:gd name="T1" fmla="*/ 15 h 61"/>
                  <a:gd name="T2" fmla="*/ 27 w 59"/>
                  <a:gd name="T3" fmla="*/ 4 h 61"/>
                  <a:gd name="T4" fmla="*/ 42 w 59"/>
                  <a:gd name="T5" fmla="*/ 0 h 61"/>
                  <a:gd name="T6" fmla="*/ 54 w 59"/>
                  <a:gd name="T7" fmla="*/ 4 h 61"/>
                  <a:gd name="T8" fmla="*/ 54 w 59"/>
                  <a:gd name="T9" fmla="*/ 4 h 61"/>
                  <a:gd name="T10" fmla="*/ 59 w 59"/>
                  <a:gd name="T11" fmla="*/ 15 h 61"/>
                  <a:gd name="T12" fmla="*/ 56 w 59"/>
                  <a:gd name="T13" fmla="*/ 30 h 61"/>
                  <a:gd name="T14" fmla="*/ 46 w 59"/>
                  <a:gd name="T15" fmla="*/ 45 h 61"/>
                  <a:gd name="T16" fmla="*/ 46 w 59"/>
                  <a:gd name="T17" fmla="*/ 45 h 61"/>
                  <a:gd name="T18" fmla="*/ 32 w 59"/>
                  <a:gd name="T19" fmla="*/ 57 h 61"/>
                  <a:gd name="T20" fmla="*/ 17 w 59"/>
                  <a:gd name="T21" fmla="*/ 61 h 61"/>
                  <a:gd name="T22" fmla="*/ 6 w 59"/>
                  <a:gd name="T23" fmla="*/ 57 h 61"/>
                  <a:gd name="T24" fmla="*/ 6 w 59"/>
                  <a:gd name="T25" fmla="*/ 57 h 61"/>
                  <a:gd name="T26" fmla="*/ 0 w 59"/>
                  <a:gd name="T27" fmla="*/ 45 h 61"/>
                  <a:gd name="T28" fmla="*/ 3 w 59"/>
                  <a:gd name="T29" fmla="*/ 31 h 61"/>
                  <a:gd name="T30" fmla="*/ 13 w 59"/>
                  <a:gd name="T31" fmla="*/ 15 h 61"/>
                  <a:gd name="T32" fmla="*/ 13 w 59"/>
                  <a:gd name="T33" fmla="*/ 15 h 61"/>
                  <a:gd name="T34" fmla="*/ 13 w 59"/>
                  <a:gd name="T35" fmla="*/ 15 h 6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9"/>
                  <a:gd name="T55" fmla="*/ 0 h 61"/>
                  <a:gd name="T56" fmla="*/ 59 w 59"/>
                  <a:gd name="T57" fmla="*/ 61 h 6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9" h="61">
                    <a:moveTo>
                      <a:pt x="13" y="15"/>
                    </a:moveTo>
                    <a:lnTo>
                      <a:pt x="27" y="4"/>
                    </a:lnTo>
                    <a:lnTo>
                      <a:pt x="42" y="0"/>
                    </a:lnTo>
                    <a:lnTo>
                      <a:pt x="54" y="4"/>
                    </a:lnTo>
                    <a:lnTo>
                      <a:pt x="59" y="15"/>
                    </a:lnTo>
                    <a:lnTo>
                      <a:pt x="56" y="30"/>
                    </a:lnTo>
                    <a:lnTo>
                      <a:pt x="46" y="45"/>
                    </a:lnTo>
                    <a:lnTo>
                      <a:pt x="32" y="57"/>
                    </a:lnTo>
                    <a:lnTo>
                      <a:pt x="17" y="61"/>
                    </a:lnTo>
                    <a:lnTo>
                      <a:pt x="6" y="57"/>
                    </a:lnTo>
                    <a:lnTo>
                      <a:pt x="0" y="45"/>
                    </a:lnTo>
                    <a:lnTo>
                      <a:pt x="3" y="31"/>
                    </a:lnTo>
                    <a:lnTo>
                      <a:pt x="13" y="15"/>
                    </a:lnTo>
                    <a:close/>
                  </a:path>
                </a:pathLst>
              </a:custGeom>
              <a:solidFill>
                <a:srgbClr val="CCCCCC"/>
              </a:solidFill>
              <a:ln w="4763">
                <a:solidFill>
                  <a:srgbClr val="72706F"/>
                </a:solidFill>
                <a:round/>
                <a:headEnd/>
                <a:tailEnd/>
              </a:ln>
            </p:spPr>
            <p:txBody>
              <a:bodyPr>
                <a:prstTxWarp prst="textNoShape">
                  <a:avLst/>
                </a:prstTxWarp>
              </a:bodyPr>
              <a:lstStyle/>
              <a:p>
                <a:endParaRPr lang="en-US">
                  <a:latin typeface="+mn-lt"/>
                </a:endParaRPr>
              </a:p>
            </p:txBody>
          </p:sp>
          <p:sp>
            <p:nvSpPr>
              <p:cNvPr id="130" name="Freeform 37"/>
              <p:cNvSpPr>
                <a:spLocks/>
              </p:cNvSpPr>
              <p:nvPr/>
            </p:nvSpPr>
            <p:spPr bwMode="auto">
              <a:xfrm>
                <a:off x="3063" y="3230"/>
                <a:ext cx="84" cy="64"/>
              </a:xfrm>
              <a:custGeom>
                <a:avLst/>
                <a:gdLst>
                  <a:gd name="T0" fmla="*/ 17 w 84"/>
                  <a:gd name="T1" fmla="*/ 0 h 64"/>
                  <a:gd name="T2" fmla="*/ 81 w 84"/>
                  <a:gd name="T3" fmla="*/ 42 h 64"/>
                  <a:gd name="T4" fmla="*/ 82 w 84"/>
                  <a:gd name="T5" fmla="*/ 43 h 64"/>
                  <a:gd name="T6" fmla="*/ 84 w 84"/>
                  <a:gd name="T7" fmla="*/ 44 h 64"/>
                  <a:gd name="T8" fmla="*/ 84 w 84"/>
                  <a:gd name="T9" fmla="*/ 46 h 64"/>
                  <a:gd name="T10" fmla="*/ 84 w 84"/>
                  <a:gd name="T11" fmla="*/ 49 h 64"/>
                  <a:gd name="T12" fmla="*/ 84 w 84"/>
                  <a:gd name="T13" fmla="*/ 51 h 64"/>
                  <a:gd name="T14" fmla="*/ 83 w 84"/>
                  <a:gd name="T15" fmla="*/ 53 h 64"/>
                  <a:gd name="T16" fmla="*/ 82 w 84"/>
                  <a:gd name="T17" fmla="*/ 56 h 64"/>
                  <a:gd name="T18" fmla="*/ 80 w 84"/>
                  <a:gd name="T19" fmla="*/ 57 h 64"/>
                  <a:gd name="T20" fmla="*/ 78 w 84"/>
                  <a:gd name="T21" fmla="*/ 60 h 64"/>
                  <a:gd name="T22" fmla="*/ 77 w 84"/>
                  <a:gd name="T23" fmla="*/ 61 h 64"/>
                  <a:gd name="T24" fmla="*/ 74 w 84"/>
                  <a:gd name="T25" fmla="*/ 63 h 64"/>
                  <a:gd name="T26" fmla="*/ 73 w 84"/>
                  <a:gd name="T27" fmla="*/ 64 h 64"/>
                  <a:gd name="T28" fmla="*/ 70 w 84"/>
                  <a:gd name="T29" fmla="*/ 64 h 64"/>
                  <a:gd name="T30" fmla="*/ 69 w 84"/>
                  <a:gd name="T31" fmla="*/ 64 h 64"/>
                  <a:gd name="T32" fmla="*/ 67 w 84"/>
                  <a:gd name="T33" fmla="*/ 64 h 64"/>
                  <a:gd name="T34" fmla="*/ 65 w 84"/>
                  <a:gd name="T35" fmla="*/ 63 h 64"/>
                  <a:gd name="T36" fmla="*/ 0 w 84"/>
                  <a:gd name="T37" fmla="*/ 21 h 64"/>
                  <a:gd name="T38" fmla="*/ 2 w 84"/>
                  <a:gd name="T39" fmla="*/ 22 h 64"/>
                  <a:gd name="T40" fmla="*/ 3 w 84"/>
                  <a:gd name="T41" fmla="*/ 22 h 64"/>
                  <a:gd name="T42" fmla="*/ 5 w 84"/>
                  <a:gd name="T43" fmla="*/ 22 h 64"/>
                  <a:gd name="T44" fmla="*/ 7 w 84"/>
                  <a:gd name="T45" fmla="*/ 22 h 64"/>
                  <a:gd name="T46" fmla="*/ 10 w 84"/>
                  <a:gd name="T47" fmla="*/ 21 h 64"/>
                  <a:gd name="T48" fmla="*/ 12 w 84"/>
                  <a:gd name="T49" fmla="*/ 19 h 64"/>
                  <a:gd name="T50" fmla="*/ 14 w 84"/>
                  <a:gd name="T51" fmla="*/ 18 h 64"/>
                  <a:gd name="T52" fmla="*/ 16 w 84"/>
                  <a:gd name="T53" fmla="*/ 16 h 64"/>
                  <a:gd name="T54" fmla="*/ 17 w 84"/>
                  <a:gd name="T55" fmla="*/ 14 h 64"/>
                  <a:gd name="T56" fmla="*/ 18 w 84"/>
                  <a:gd name="T57" fmla="*/ 11 h 64"/>
                  <a:gd name="T58" fmla="*/ 18 w 84"/>
                  <a:gd name="T59" fmla="*/ 9 h 64"/>
                  <a:gd name="T60" fmla="*/ 19 w 84"/>
                  <a:gd name="T61" fmla="*/ 7 h 64"/>
                  <a:gd name="T62" fmla="*/ 19 w 84"/>
                  <a:gd name="T63" fmla="*/ 4 h 64"/>
                  <a:gd name="T64" fmla="*/ 18 w 84"/>
                  <a:gd name="T65" fmla="*/ 3 h 64"/>
                  <a:gd name="T66" fmla="*/ 18 w 84"/>
                  <a:gd name="T67" fmla="*/ 1 h 64"/>
                  <a:gd name="T68" fmla="*/ 17 w 84"/>
                  <a:gd name="T69" fmla="*/ 0 h 6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4"/>
                  <a:gd name="T106" fmla="*/ 0 h 64"/>
                  <a:gd name="T107" fmla="*/ 84 w 84"/>
                  <a:gd name="T108" fmla="*/ 64 h 6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4" h="64">
                    <a:moveTo>
                      <a:pt x="17" y="0"/>
                    </a:moveTo>
                    <a:lnTo>
                      <a:pt x="81" y="42"/>
                    </a:lnTo>
                    <a:lnTo>
                      <a:pt x="82" y="43"/>
                    </a:lnTo>
                    <a:lnTo>
                      <a:pt x="84" y="44"/>
                    </a:lnTo>
                    <a:lnTo>
                      <a:pt x="84" y="46"/>
                    </a:lnTo>
                    <a:lnTo>
                      <a:pt x="84" y="49"/>
                    </a:lnTo>
                    <a:lnTo>
                      <a:pt x="84" y="51"/>
                    </a:lnTo>
                    <a:lnTo>
                      <a:pt x="83" y="53"/>
                    </a:lnTo>
                    <a:lnTo>
                      <a:pt x="82" y="56"/>
                    </a:lnTo>
                    <a:lnTo>
                      <a:pt x="80" y="57"/>
                    </a:lnTo>
                    <a:lnTo>
                      <a:pt x="78" y="60"/>
                    </a:lnTo>
                    <a:lnTo>
                      <a:pt x="77" y="61"/>
                    </a:lnTo>
                    <a:lnTo>
                      <a:pt x="74" y="63"/>
                    </a:lnTo>
                    <a:lnTo>
                      <a:pt x="73" y="64"/>
                    </a:lnTo>
                    <a:lnTo>
                      <a:pt x="70" y="64"/>
                    </a:lnTo>
                    <a:lnTo>
                      <a:pt x="69" y="64"/>
                    </a:lnTo>
                    <a:lnTo>
                      <a:pt x="67" y="64"/>
                    </a:lnTo>
                    <a:lnTo>
                      <a:pt x="65" y="63"/>
                    </a:lnTo>
                    <a:lnTo>
                      <a:pt x="0" y="21"/>
                    </a:lnTo>
                    <a:lnTo>
                      <a:pt x="2" y="22"/>
                    </a:lnTo>
                    <a:lnTo>
                      <a:pt x="3" y="22"/>
                    </a:lnTo>
                    <a:lnTo>
                      <a:pt x="5" y="22"/>
                    </a:lnTo>
                    <a:lnTo>
                      <a:pt x="7" y="22"/>
                    </a:lnTo>
                    <a:lnTo>
                      <a:pt x="10" y="21"/>
                    </a:lnTo>
                    <a:lnTo>
                      <a:pt x="12" y="19"/>
                    </a:lnTo>
                    <a:lnTo>
                      <a:pt x="14" y="18"/>
                    </a:lnTo>
                    <a:lnTo>
                      <a:pt x="16" y="16"/>
                    </a:lnTo>
                    <a:lnTo>
                      <a:pt x="17" y="14"/>
                    </a:lnTo>
                    <a:lnTo>
                      <a:pt x="18" y="11"/>
                    </a:lnTo>
                    <a:lnTo>
                      <a:pt x="18" y="9"/>
                    </a:lnTo>
                    <a:lnTo>
                      <a:pt x="19" y="7"/>
                    </a:lnTo>
                    <a:lnTo>
                      <a:pt x="19" y="4"/>
                    </a:lnTo>
                    <a:lnTo>
                      <a:pt x="18" y="3"/>
                    </a:lnTo>
                    <a:lnTo>
                      <a:pt x="18" y="1"/>
                    </a:lnTo>
                    <a:lnTo>
                      <a:pt x="17" y="0"/>
                    </a:lnTo>
                    <a:close/>
                  </a:path>
                </a:pathLst>
              </a:custGeom>
              <a:solidFill>
                <a:srgbClr val="CCCCCC"/>
              </a:solidFill>
              <a:ln w="9525">
                <a:noFill/>
                <a:round/>
                <a:headEnd/>
                <a:tailEnd/>
              </a:ln>
            </p:spPr>
            <p:txBody>
              <a:bodyPr>
                <a:prstTxWarp prst="textNoShape">
                  <a:avLst/>
                </a:prstTxWarp>
              </a:bodyPr>
              <a:lstStyle/>
              <a:p>
                <a:endParaRPr lang="en-US">
                  <a:latin typeface="+mn-lt"/>
                </a:endParaRPr>
              </a:p>
            </p:txBody>
          </p:sp>
          <p:sp>
            <p:nvSpPr>
              <p:cNvPr id="131" name="Freeform 38"/>
              <p:cNvSpPr>
                <a:spLocks/>
              </p:cNvSpPr>
              <p:nvPr/>
            </p:nvSpPr>
            <p:spPr bwMode="auto">
              <a:xfrm>
                <a:off x="3063" y="3230"/>
                <a:ext cx="84" cy="64"/>
              </a:xfrm>
              <a:custGeom>
                <a:avLst/>
                <a:gdLst>
                  <a:gd name="T0" fmla="*/ 17 w 84"/>
                  <a:gd name="T1" fmla="*/ 0 h 64"/>
                  <a:gd name="T2" fmla="*/ 81 w 84"/>
                  <a:gd name="T3" fmla="*/ 42 h 64"/>
                  <a:gd name="T4" fmla="*/ 82 w 84"/>
                  <a:gd name="T5" fmla="*/ 43 h 64"/>
                  <a:gd name="T6" fmla="*/ 84 w 84"/>
                  <a:gd name="T7" fmla="*/ 44 h 64"/>
                  <a:gd name="T8" fmla="*/ 84 w 84"/>
                  <a:gd name="T9" fmla="*/ 46 h 64"/>
                  <a:gd name="T10" fmla="*/ 84 w 84"/>
                  <a:gd name="T11" fmla="*/ 49 h 64"/>
                  <a:gd name="T12" fmla="*/ 84 w 84"/>
                  <a:gd name="T13" fmla="*/ 51 h 64"/>
                  <a:gd name="T14" fmla="*/ 83 w 84"/>
                  <a:gd name="T15" fmla="*/ 53 h 64"/>
                  <a:gd name="T16" fmla="*/ 82 w 84"/>
                  <a:gd name="T17" fmla="*/ 56 h 64"/>
                  <a:gd name="T18" fmla="*/ 80 w 84"/>
                  <a:gd name="T19" fmla="*/ 57 h 64"/>
                  <a:gd name="T20" fmla="*/ 78 w 84"/>
                  <a:gd name="T21" fmla="*/ 60 h 64"/>
                  <a:gd name="T22" fmla="*/ 77 w 84"/>
                  <a:gd name="T23" fmla="*/ 61 h 64"/>
                  <a:gd name="T24" fmla="*/ 74 w 84"/>
                  <a:gd name="T25" fmla="*/ 63 h 64"/>
                  <a:gd name="T26" fmla="*/ 73 w 84"/>
                  <a:gd name="T27" fmla="*/ 64 h 64"/>
                  <a:gd name="T28" fmla="*/ 70 w 84"/>
                  <a:gd name="T29" fmla="*/ 64 h 64"/>
                  <a:gd name="T30" fmla="*/ 69 w 84"/>
                  <a:gd name="T31" fmla="*/ 64 h 64"/>
                  <a:gd name="T32" fmla="*/ 67 w 84"/>
                  <a:gd name="T33" fmla="*/ 64 h 64"/>
                  <a:gd name="T34" fmla="*/ 65 w 84"/>
                  <a:gd name="T35" fmla="*/ 63 h 64"/>
                  <a:gd name="T36" fmla="*/ 0 w 84"/>
                  <a:gd name="T37" fmla="*/ 21 h 64"/>
                  <a:gd name="T38" fmla="*/ 2 w 84"/>
                  <a:gd name="T39" fmla="*/ 22 h 64"/>
                  <a:gd name="T40" fmla="*/ 3 w 84"/>
                  <a:gd name="T41" fmla="*/ 22 h 64"/>
                  <a:gd name="T42" fmla="*/ 5 w 84"/>
                  <a:gd name="T43" fmla="*/ 22 h 64"/>
                  <a:gd name="T44" fmla="*/ 7 w 84"/>
                  <a:gd name="T45" fmla="*/ 22 h 64"/>
                  <a:gd name="T46" fmla="*/ 10 w 84"/>
                  <a:gd name="T47" fmla="*/ 21 h 64"/>
                  <a:gd name="T48" fmla="*/ 12 w 84"/>
                  <a:gd name="T49" fmla="*/ 19 h 64"/>
                  <a:gd name="T50" fmla="*/ 14 w 84"/>
                  <a:gd name="T51" fmla="*/ 18 h 64"/>
                  <a:gd name="T52" fmla="*/ 16 w 84"/>
                  <a:gd name="T53" fmla="*/ 16 h 64"/>
                  <a:gd name="T54" fmla="*/ 17 w 84"/>
                  <a:gd name="T55" fmla="*/ 14 h 64"/>
                  <a:gd name="T56" fmla="*/ 18 w 84"/>
                  <a:gd name="T57" fmla="*/ 11 h 64"/>
                  <a:gd name="T58" fmla="*/ 18 w 84"/>
                  <a:gd name="T59" fmla="*/ 9 h 64"/>
                  <a:gd name="T60" fmla="*/ 19 w 84"/>
                  <a:gd name="T61" fmla="*/ 7 h 64"/>
                  <a:gd name="T62" fmla="*/ 19 w 84"/>
                  <a:gd name="T63" fmla="*/ 4 h 64"/>
                  <a:gd name="T64" fmla="*/ 18 w 84"/>
                  <a:gd name="T65" fmla="*/ 3 h 64"/>
                  <a:gd name="T66" fmla="*/ 18 w 84"/>
                  <a:gd name="T67" fmla="*/ 1 h 64"/>
                  <a:gd name="T68" fmla="*/ 17 w 84"/>
                  <a:gd name="T69" fmla="*/ 0 h 6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4"/>
                  <a:gd name="T106" fmla="*/ 0 h 64"/>
                  <a:gd name="T107" fmla="*/ 84 w 84"/>
                  <a:gd name="T108" fmla="*/ 64 h 6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4" h="64">
                    <a:moveTo>
                      <a:pt x="17" y="0"/>
                    </a:moveTo>
                    <a:lnTo>
                      <a:pt x="81" y="42"/>
                    </a:lnTo>
                    <a:lnTo>
                      <a:pt x="82" y="43"/>
                    </a:lnTo>
                    <a:lnTo>
                      <a:pt x="84" y="44"/>
                    </a:lnTo>
                    <a:lnTo>
                      <a:pt x="84" y="46"/>
                    </a:lnTo>
                    <a:lnTo>
                      <a:pt x="84" y="49"/>
                    </a:lnTo>
                    <a:lnTo>
                      <a:pt x="84" y="51"/>
                    </a:lnTo>
                    <a:lnTo>
                      <a:pt x="83" y="53"/>
                    </a:lnTo>
                    <a:lnTo>
                      <a:pt x="82" y="56"/>
                    </a:lnTo>
                    <a:lnTo>
                      <a:pt x="80" y="57"/>
                    </a:lnTo>
                    <a:lnTo>
                      <a:pt x="78" y="60"/>
                    </a:lnTo>
                    <a:lnTo>
                      <a:pt x="77" y="61"/>
                    </a:lnTo>
                    <a:lnTo>
                      <a:pt x="74" y="63"/>
                    </a:lnTo>
                    <a:lnTo>
                      <a:pt x="73" y="64"/>
                    </a:lnTo>
                    <a:lnTo>
                      <a:pt x="70" y="64"/>
                    </a:lnTo>
                    <a:lnTo>
                      <a:pt x="69" y="64"/>
                    </a:lnTo>
                    <a:lnTo>
                      <a:pt x="67" y="64"/>
                    </a:lnTo>
                    <a:lnTo>
                      <a:pt x="65" y="63"/>
                    </a:lnTo>
                    <a:lnTo>
                      <a:pt x="0" y="21"/>
                    </a:lnTo>
                    <a:lnTo>
                      <a:pt x="2" y="22"/>
                    </a:lnTo>
                    <a:lnTo>
                      <a:pt x="3" y="22"/>
                    </a:lnTo>
                    <a:lnTo>
                      <a:pt x="5" y="22"/>
                    </a:lnTo>
                    <a:lnTo>
                      <a:pt x="7" y="22"/>
                    </a:lnTo>
                    <a:lnTo>
                      <a:pt x="10" y="21"/>
                    </a:lnTo>
                    <a:lnTo>
                      <a:pt x="12" y="19"/>
                    </a:lnTo>
                    <a:lnTo>
                      <a:pt x="14" y="18"/>
                    </a:lnTo>
                    <a:lnTo>
                      <a:pt x="16" y="16"/>
                    </a:lnTo>
                    <a:lnTo>
                      <a:pt x="17" y="14"/>
                    </a:lnTo>
                    <a:lnTo>
                      <a:pt x="18" y="11"/>
                    </a:lnTo>
                    <a:lnTo>
                      <a:pt x="18" y="9"/>
                    </a:lnTo>
                    <a:lnTo>
                      <a:pt x="19" y="7"/>
                    </a:lnTo>
                    <a:lnTo>
                      <a:pt x="19" y="4"/>
                    </a:lnTo>
                    <a:lnTo>
                      <a:pt x="18" y="3"/>
                    </a:lnTo>
                    <a:lnTo>
                      <a:pt x="18" y="1"/>
                    </a:lnTo>
                    <a:lnTo>
                      <a:pt x="17" y="0"/>
                    </a:lnTo>
                    <a:close/>
                  </a:path>
                </a:pathLst>
              </a:custGeom>
              <a:solidFill>
                <a:srgbClr val="CCCCCC"/>
              </a:solidFill>
              <a:ln w="9525">
                <a:noFill/>
                <a:round/>
                <a:headEnd/>
                <a:tailEnd/>
              </a:ln>
            </p:spPr>
            <p:txBody>
              <a:bodyPr>
                <a:prstTxWarp prst="textNoShape">
                  <a:avLst/>
                </a:prstTxWarp>
              </a:bodyPr>
              <a:lstStyle/>
              <a:p>
                <a:endParaRPr lang="en-US">
                  <a:latin typeface="+mn-lt"/>
                </a:endParaRPr>
              </a:p>
            </p:txBody>
          </p:sp>
          <p:sp>
            <p:nvSpPr>
              <p:cNvPr id="132" name="Freeform 39"/>
              <p:cNvSpPr>
                <a:spLocks/>
              </p:cNvSpPr>
              <p:nvPr/>
            </p:nvSpPr>
            <p:spPr bwMode="auto">
              <a:xfrm>
                <a:off x="3061" y="3229"/>
                <a:ext cx="21" cy="23"/>
              </a:xfrm>
              <a:custGeom>
                <a:avLst/>
                <a:gdLst>
                  <a:gd name="T0" fmla="*/ 3 w 21"/>
                  <a:gd name="T1" fmla="*/ 6 h 23"/>
                  <a:gd name="T2" fmla="*/ 8 w 21"/>
                  <a:gd name="T3" fmla="*/ 1 h 23"/>
                  <a:gd name="T4" fmla="*/ 14 w 21"/>
                  <a:gd name="T5" fmla="*/ 0 h 23"/>
                  <a:gd name="T6" fmla="*/ 19 w 21"/>
                  <a:gd name="T7" fmla="*/ 1 h 23"/>
                  <a:gd name="T8" fmla="*/ 21 w 21"/>
                  <a:gd name="T9" fmla="*/ 5 h 23"/>
                  <a:gd name="T10" fmla="*/ 20 w 21"/>
                  <a:gd name="T11" fmla="*/ 11 h 23"/>
                  <a:gd name="T12" fmla="*/ 18 w 21"/>
                  <a:gd name="T13" fmla="*/ 17 h 23"/>
                  <a:gd name="T14" fmla="*/ 12 w 21"/>
                  <a:gd name="T15" fmla="*/ 22 h 23"/>
                  <a:gd name="T16" fmla="*/ 7 w 21"/>
                  <a:gd name="T17" fmla="*/ 23 h 23"/>
                  <a:gd name="T18" fmla="*/ 2 w 21"/>
                  <a:gd name="T19" fmla="*/ 22 h 23"/>
                  <a:gd name="T20" fmla="*/ 0 w 21"/>
                  <a:gd name="T21" fmla="*/ 18 h 23"/>
                  <a:gd name="T22" fmla="*/ 0 w 21"/>
                  <a:gd name="T23" fmla="*/ 12 h 23"/>
                  <a:gd name="T24" fmla="*/ 3 w 21"/>
                  <a:gd name="T25" fmla="*/ 6 h 2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1"/>
                  <a:gd name="T40" fmla="*/ 0 h 23"/>
                  <a:gd name="T41" fmla="*/ 21 w 21"/>
                  <a:gd name="T42" fmla="*/ 23 h 2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1" h="23">
                    <a:moveTo>
                      <a:pt x="3" y="6"/>
                    </a:moveTo>
                    <a:lnTo>
                      <a:pt x="8" y="1"/>
                    </a:lnTo>
                    <a:lnTo>
                      <a:pt x="14" y="0"/>
                    </a:lnTo>
                    <a:lnTo>
                      <a:pt x="19" y="1"/>
                    </a:lnTo>
                    <a:lnTo>
                      <a:pt x="21" y="5"/>
                    </a:lnTo>
                    <a:lnTo>
                      <a:pt x="20" y="11"/>
                    </a:lnTo>
                    <a:lnTo>
                      <a:pt x="18" y="17"/>
                    </a:lnTo>
                    <a:lnTo>
                      <a:pt x="12" y="22"/>
                    </a:lnTo>
                    <a:lnTo>
                      <a:pt x="7" y="23"/>
                    </a:lnTo>
                    <a:lnTo>
                      <a:pt x="2" y="22"/>
                    </a:lnTo>
                    <a:lnTo>
                      <a:pt x="0" y="18"/>
                    </a:lnTo>
                    <a:lnTo>
                      <a:pt x="0" y="12"/>
                    </a:lnTo>
                    <a:lnTo>
                      <a:pt x="3" y="6"/>
                    </a:lnTo>
                    <a:close/>
                  </a:path>
                </a:pathLst>
              </a:custGeom>
              <a:solidFill>
                <a:srgbClr val="CCCCCC"/>
              </a:solidFill>
              <a:ln w="9525">
                <a:noFill/>
                <a:round/>
                <a:headEnd/>
                <a:tailEnd/>
              </a:ln>
            </p:spPr>
            <p:txBody>
              <a:bodyPr>
                <a:prstTxWarp prst="textNoShape">
                  <a:avLst/>
                </a:prstTxWarp>
              </a:bodyPr>
              <a:lstStyle/>
              <a:p>
                <a:endParaRPr lang="en-US">
                  <a:latin typeface="+mn-lt"/>
                </a:endParaRPr>
              </a:p>
            </p:txBody>
          </p:sp>
          <p:sp>
            <p:nvSpPr>
              <p:cNvPr id="133" name="Freeform 40"/>
              <p:cNvSpPr>
                <a:spLocks/>
              </p:cNvSpPr>
              <p:nvPr/>
            </p:nvSpPr>
            <p:spPr bwMode="auto">
              <a:xfrm>
                <a:off x="3061" y="3228"/>
                <a:ext cx="84" cy="65"/>
              </a:xfrm>
              <a:custGeom>
                <a:avLst/>
                <a:gdLst>
                  <a:gd name="T0" fmla="*/ 81 w 84"/>
                  <a:gd name="T1" fmla="*/ 42 h 65"/>
                  <a:gd name="T2" fmla="*/ 84 w 84"/>
                  <a:gd name="T3" fmla="*/ 44 h 65"/>
                  <a:gd name="T4" fmla="*/ 84 w 84"/>
                  <a:gd name="T5" fmla="*/ 49 h 65"/>
                  <a:gd name="T6" fmla="*/ 83 w 84"/>
                  <a:gd name="T7" fmla="*/ 54 h 65"/>
                  <a:gd name="T8" fmla="*/ 80 w 84"/>
                  <a:gd name="T9" fmla="*/ 58 h 65"/>
                  <a:gd name="T10" fmla="*/ 77 w 84"/>
                  <a:gd name="T11" fmla="*/ 62 h 65"/>
                  <a:gd name="T12" fmla="*/ 73 w 84"/>
                  <a:gd name="T13" fmla="*/ 64 h 65"/>
                  <a:gd name="T14" fmla="*/ 69 w 84"/>
                  <a:gd name="T15" fmla="*/ 65 h 65"/>
                  <a:gd name="T16" fmla="*/ 65 w 84"/>
                  <a:gd name="T17" fmla="*/ 63 h 65"/>
                  <a:gd name="T18" fmla="*/ 2 w 84"/>
                  <a:gd name="T19" fmla="*/ 23 h 65"/>
                  <a:gd name="T20" fmla="*/ 5 w 84"/>
                  <a:gd name="T21" fmla="*/ 23 h 65"/>
                  <a:gd name="T22" fmla="*/ 10 w 84"/>
                  <a:gd name="T23" fmla="*/ 21 h 65"/>
                  <a:gd name="T24" fmla="*/ 14 w 84"/>
                  <a:gd name="T25" fmla="*/ 18 h 65"/>
                  <a:gd name="T26" fmla="*/ 17 w 84"/>
                  <a:gd name="T27" fmla="*/ 14 h 65"/>
                  <a:gd name="T28" fmla="*/ 19 w 84"/>
                  <a:gd name="T29" fmla="*/ 9 h 65"/>
                  <a:gd name="T30" fmla="*/ 19 w 84"/>
                  <a:gd name="T31" fmla="*/ 5 h 65"/>
                  <a:gd name="T32" fmla="*/ 18 w 84"/>
                  <a:gd name="T33" fmla="*/ 1 h 65"/>
                  <a:gd name="T34" fmla="*/ 17 w 84"/>
                  <a:gd name="T35" fmla="*/ 0 h 65"/>
                  <a:gd name="T36" fmla="*/ 81 w 84"/>
                  <a:gd name="T37" fmla="*/ 42 h 65"/>
                  <a:gd name="T38" fmla="*/ 84 w 84"/>
                  <a:gd name="T39" fmla="*/ 44 h 65"/>
                  <a:gd name="T40" fmla="*/ 84 w 84"/>
                  <a:gd name="T41" fmla="*/ 49 h 65"/>
                  <a:gd name="T42" fmla="*/ 83 w 84"/>
                  <a:gd name="T43" fmla="*/ 54 h 65"/>
                  <a:gd name="T44" fmla="*/ 80 w 84"/>
                  <a:gd name="T45" fmla="*/ 58 h 65"/>
                  <a:gd name="T46" fmla="*/ 77 w 84"/>
                  <a:gd name="T47" fmla="*/ 62 h 65"/>
                  <a:gd name="T48" fmla="*/ 73 w 84"/>
                  <a:gd name="T49" fmla="*/ 64 h 65"/>
                  <a:gd name="T50" fmla="*/ 69 w 84"/>
                  <a:gd name="T51" fmla="*/ 65 h 65"/>
                  <a:gd name="T52" fmla="*/ 65 w 84"/>
                  <a:gd name="T53" fmla="*/ 63 h 65"/>
                  <a:gd name="T54" fmla="*/ 2 w 84"/>
                  <a:gd name="T55" fmla="*/ 23 h 65"/>
                  <a:gd name="T56" fmla="*/ 5 w 84"/>
                  <a:gd name="T57" fmla="*/ 23 h 65"/>
                  <a:gd name="T58" fmla="*/ 10 w 84"/>
                  <a:gd name="T59" fmla="*/ 21 h 65"/>
                  <a:gd name="T60" fmla="*/ 14 w 84"/>
                  <a:gd name="T61" fmla="*/ 18 h 65"/>
                  <a:gd name="T62" fmla="*/ 17 w 84"/>
                  <a:gd name="T63" fmla="*/ 14 h 65"/>
                  <a:gd name="T64" fmla="*/ 19 w 84"/>
                  <a:gd name="T65" fmla="*/ 9 h 65"/>
                  <a:gd name="T66" fmla="*/ 19 w 84"/>
                  <a:gd name="T67" fmla="*/ 5 h 65"/>
                  <a:gd name="T68" fmla="*/ 18 w 84"/>
                  <a:gd name="T69" fmla="*/ 1 h 65"/>
                  <a:gd name="T70" fmla="*/ 17 w 84"/>
                  <a:gd name="T71" fmla="*/ 0 h 6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84"/>
                  <a:gd name="T109" fmla="*/ 0 h 65"/>
                  <a:gd name="T110" fmla="*/ 84 w 84"/>
                  <a:gd name="T111" fmla="*/ 65 h 6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84" h="65">
                    <a:moveTo>
                      <a:pt x="17" y="0"/>
                    </a:moveTo>
                    <a:lnTo>
                      <a:pt x="81" y="42"/>
                    </a:lnTo>
                    <a:lnTo>
                      <a:pt x="83" y="43"/>
                    </a:lnTo>
                    <a:lnTo>
                      <a:pt x="84" y="44"/>
                    </a:lnTo>
                    <a:lnTo>
                      <a:pt x="84" y="47"/>
                    </a:lnTo>
                    <a:lnTo>
                      <a:pt x="84" y="49"/>
                    </a:lnTo>
                    <a:lnTo>
                      <a:pt x="84" y="51"/>
                    </a:lnTo>
                    <a:lnTo>
                      <a:pt x="83" y="54"/>
                    </a:lnTo>
                    <a:lnTo>
                      <a:pt x="82" y="56"/>
                    </a:lnTo>
                    <a:lnTo>
                      <a:pt x="80" y="58"/>
                    </a:lnTo>
                    <a:lnTo>
                      <a:pt x="79" y="60"/>
                    </a:lnTo>
                    <a:lnTo>
                      <a:pt x="77" y="62"/>
                    </a:lnTo>
                    <a:lnTo>
                      <a:pt x="75" y="63"/>
                    </a:lnTo>
                    <a:lnTo>
                      <a:pt x="73" y="64"/>
                    </a:lnTo>
                    <a:lnTo>
                      <a:pt x="71" y="64"/>
                    </a:lnTo>
                    <a:lnTo>
                      <a:pt x="69" y="65"/>
                    </a:lnTo>
                    <a:lnTo>
                      <a:pt x="67" y="64"/>
                    </a:lnTo>
                    <a:lnTo>
                      <a:pt x="65" y="63"/>
                    </a:lnTo>
                    <a:lnTo>
                      <a:pt x="0" y="21"/>
                    </a:lnTo>
                    <a:lnTo>
                      <a:pt x="2" y="23"/>
                    </a:lnTo>
                    <a:lnTo>
                      <a:pt x="4" y="23"/>
                    </a:lnTo>
                    <a:lnTo>
                      <a:pt x="5" y="23"/>
                    </a:lnTo>
                    <a:lnTo>
                      <a:pt x="8" y="22"/>
                    </a:lnTo>
                    <a:lnTo>
                      <a:pt x="10" y="21"/>
                    </a:lnTo>
                    <a:lnTo>
                      <a:pt x="12" y="20"/>
                    </a:lnTo>
                    <a:lnTo>
                      <a:pt x="14" y="18"/>
                    </a:lnTo>
                    <a:lnTo>
                      <a:pt x="16" y="16"/>
                    </a:lnTo>
                    <a:lnTo>
                      <a:pt x="17" y="14"/>
                    </a:lnTo>
                    <a:lnTo>
                      <a:pt x="18" y="12"/>
                    </a:lnTo>
                    <a:lnTo>
                      <a:pt x="19" y="9"/>
                    </a:lnTo>
                    <a:lnTo>
                      <a:pt x="19" y="7"/>
                    </a:lnTo>
                    <a:lnTo>
                      <a:pt x="19" y="5"/>
                    </a:lnTo>
                    <a:lnTo>
                      <a:pt x="19" y="3"/>
                    </a:lnTo>
                    <a:lnTo>
                      <a:pt x="18" y="1"/>
                    </a:lnTo>
                    <a:lnTo>
                      <a:pt x="17" y="0"/>
                    </a:lnTo>
                    <a:lnTo>
                      <a:pt x="81" y="42"/>
                    </a:lnTo>
                    <a:lnTo>
                      <a:pt x="83" y="43"/>
                    </a:lnTo>
                    <a:lnTo>
                      <a:pt x="84" y="44"/>
                    </a:lnTo>
                    <a:lnTo>
                      <a:pt x="84" y="47"/>
                    </a:lnTo>
                    <a:lnTo>
                      <a:pt x="84" y="49"/>
                    </a:lnTo>
                    <a:lnTo>
                      <a:pt x="84" y="51"/>
                    </a:lnTo>
                    <a:lnTo>
                      <a:pt x="83" y="54"/>
                    </a:lnTo>
                    <a:lnTo>
                      <a:pt x="82" y="56"/>
                    </a:lnTo>
                    <a:lnTo>
                      <a:pt x="80" y="58"/>
                    </a:lnTo>
                    <a:lnTo>
                      <a:pt x="79" y="60"/>
                    </a:lnTo>
                    <a:lnTo>
                      <a:pt x="77" y="62"/>
                    </a:lnTo>
                    <a:lnTo>
                      <a:pt x="75" y="63"/>
                    </a:lnTo>
                    <a:lnTo>
                      <a:pt x="73" y="64"/>
                    </a:lnTo>
                    <a:lnTo>
                      <a:pt x="71" y="64"/>
                    </a:lnTo>
                    <a:lnTo>
                      <a:pt x="69" y="65"/>
                    </a:lnTo>
                    <a:lnTo>
                      <a:pt x="67" y="64"/>
                    </a:lnTo>
                    <a:lnTo>
                      <a:pt x="65" y="63"/>
                    </a:lnTo>
                    <a:lnTo>
                      <a:pt x="0" y="21"/>
                    </a:lnTo>
                    <a:lnTo>
                      <a:pt x="2" y="23"/>
                    </a:lnTo>
                    <a:lnTo>
                      <a:pt x="4" y="23"/>
                    </a:lnTo>
                    <a:lnTo>
                      <a:pt x="5" y="23"/>
                    </a:lnTo>
                    <a:lnTo>
                      <a:pt x="8" y="22"/>
                    </a:lnTo>
                    <a:lnTo>
                      <a:pt x="10" y="21"/>
                    </a:lnTo>
                    <a:lnTo>
                      <a:pt x="12" y="20"/>
                    </a:lnTo>
                    <a:lnTo>
                      <a:pt x="14" y="18"/>
                    </a:lnTo>
                    <a:lnTo>
                      <a:pt x="16" y="16"/>
                    </a:lnTo>
                    <a:lnTo>
                      <a:pt x="17" y="14"/>
                    </a:lnTo>
                    <a:lnTo>
                      <a:pt x="18" y="12"/>
                    </a:lnTo>
                    <a:lnTo>
                      <a:pt x="19" y="9"/>
                    </a:lnTo>
                    <a:lnTo>
                      <a:pt x="19" y="7"/>
                    </a:lnTo>
                    <a:lnTo>
                      <a:pt x="19" y="5"/>
                    </a:lnTo>
                    <a:lnTo>
                      <a:pt x="19" y="3"/>
                    </a:lnTo>
                    <a:lnTo>
                      <a:pt x="18" y="1"/>
                    </a:lnTo>
                    <a:lnTo>
                      <a:pt x="17" y="0"/>
                    </a:lnTo>
                    <a:close/>
                  </a:path>
                </a:pathLst>
              </a:custGeom>
              <a:solidFill>
                <a:srgbClr val="CCCCCC"/>
              </a:solidFill>
              <a:ln w="4763">
                <a:solidFill>
                  <a:srgbClr val="72706F"/>
                </a:solidFill>
                <a:round/>
                <a:headEnd/>
                <a:tailEnd/>
              </a:ln>
            </p:spPr>
            <p:txBody>
              <a:bodyPr>
                <a:prstTxWarp prst="textNoShape">
                  <a:avLst/>
                </a:prstTxWarp>
              </a:bodyPr>
              <a:lstStyle/>
              <a:p>
                <a:endParaRPr lang="en-US">
                  <a:latin typeface="+mn-lt"/>
                </a:endParaRPr>
              </a:p>
            </p:txBody>
          </p:sp>
          <p:sp>
            <p:nvSpPr>
              <p:cNvPr id="134" name="Freeform 41"/>
              <p:cNvSpPr>
                <a:spLocks/>
              </p:cNvSpPr>
              <p:nvPr/>
            </p:nvSpPr>
            <p:spPr bwMode="auto">
              <a:xfrm>
                <a:off x="3059" y="3227"/>
                <a:ext cx="21" cy="24"/>
              </a:xfrm>
              <a:custGeom>
                <a:avLst/>
                <a:gdLst>
                  <a:gd name="T0" fmla="*/ 3 w 21"/>
                  <a:gd name="T1" fmla="*/ 6 h 24"/>
                  <a:gd name="T2" fmla="*/ 9 w 21"/>
                  <a:gd name="T3" fmla="*/ 2 h 24"/>
                  <a:gd name="T4" fmla="*/ 14 w 21"/>
                  <a:gd name="T5" fmla="*/ 0 h 24"/>
                  <a:gd name="T6" fmla="*/ 19 w 21"/>
                  <a:gd name="T7" fmla="*/ 1 h 24"/>
                  <a:gd name="T8" fmla="*/ 19 w 21"/>
                  <a:gd name="T9" fmla="*/ 1 h 24"/>
                  <a:gd name="T10" fmla="*/ 21 w 21"/>
                  <a:gd name="T11" fmla="*/ 5 h 24"/>
                  <a:gd name="T12" fmla="*/ 21 w 21"/>
                  <a:gd name="T13" fmla="*/ 11 h 24"/>
                  <a:gd name="T14" fmla="*/ 18 w 21"/>
                  <a:gd name="T15" fmla="*/ 17 h 24"/>
                  <a:gd name="T16" fmla="*/ 18 w 21"/>
                  <a:gd name="T17" fmla="*/ 17 h 24"/>
                  <a:gd name="T18" fmla="*/ 13 w 21"/>
                  <a:gd name="T19" fmla="*/ 22 h 24"/>
                  <a:gd name="T20" fmla="*/ 7 w 21"/>
                  <a:gd name="T21" fmla="*/ 24 h 24"/>
                  <a:gd name="T22" fmla="*/ 2 w 21"/>
                  <a:gd name="T23" fmla="*/ 22 h 24"/>
                  <a:gd name="T24" fmla="*/ 2 w 21"/>
                  <a:gd name="T25" fmla="*/ 22 h 24"/>
                  <a:gd name="T26" fmla="*/ 0 w 21"/>
                  <a:gd name="T27" fmla="*/ 18 h 24"/>
                  <a:gd name="T28" fmla="*/ 0 w 21"/>
                  <a:gd name="T29" fmla="*/ 13 h 24"/>
                  <a:gd name="T30" fmla="*/ 3 w 21"/>
                  <a:gd name="T31" fmla="*/ 6 h 24"/>
                  <a:gd name="T32" fmla="*/ 3 w 21"/>
                  <a:gd name="T33" fmla="*/ 6 h 24"/>
                  <a:gd name="T34" fmla="*/ 3 w 21"/>
                  <a:gd name="T35" fmla="*/ 6 h 2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1"/>
                  <a:gd name="T55" fmla="*/ 0 h 24"/>
                  <a:gd name="T56" fmla="*/ 21 w 21"/>
                  <a:gd name="T57" fmla="*/ 24 h 2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1" h="24">
                    <a:moveTo>
                      <a:pt x="3" y="6"/>
                    </a:moveTo>
                    <a:lnTo>
                      <a:pt x="9" y="2"/>
                    </a:lnTo>
                    <a:lnTo>
                      <a:pt x="14" y="0"/>
                    </a:lnTo>
                    <a:lnTo>
                      <a:pt x="19" y="1"/>
                    </a:lnTo>
                    <a:lnTo>
                      <a:pt x="21" y="5"/>
                    </a:lnTo>
                    <a:lnTo>
                      <a:pt x="21" y="11"/>
                    </a:lnTo>
                    <a:lnTo>
                      <a:pt x="18" y="17"/>
                    </a:lnTo>
                    <a:lnTo>
                      <a:pt x="13" y="22"/>
                    </a:lnTo>
                    <a:lnTo>
                      <a:pt x="7" y="24"/>
                    </a:lnTo>
                    <a:lnTo>
                      <a:pt x="2" y="22"/>
                    </a:lnTo>
                    <a:lnTo>
                      <a:pt x="0" y="18"/>
                    </a:lnTo>
                    <a:lnTo>
                      <a:pt x="0" y="13"/>
                    </a:lnTo>
                    <a:lnTo>
                      <a:pt x="3" y="6"/>
                    </a:lnTo>
                    <a:close/>
                  </a:path>
                </a:pathLst>
              </a:custGeom>
              <a:solidFill>
                <a:srgbClr val="CCCCCC"/>
              </a:solidFill>
              <a:ln w="4763">
                <a:solidFill>
                  <a:srgbClr val="72706F"/>
                </a:solidFill>
                <a:round/>
                <a:headEnd/>
                <a:tailEnd/>
              </a:ln>
            </p:spPr>
            <p:txBody>
              <a:bodyPr>
                <a:prstTxWarp prst="textNoShape">
                  <a:avLst/>
                </a:prstTxWarp>
              </a:bodyPr>
              <a:lstStyle/>
              <a:p>
                <a:endParaRPr lang="en-US">
                  <a:latin typeface="+mn-lt"/>
                </a:endParaRPr>
              </a:p>
            </p:txBody>
          </p:sp>
          <p:sp>
            <p:nvSpPr>
              <p:cNvPr id="135" name="Freeform 42"/>
              <p:cNvSpPr>
                <a:spLocks/>
              </p:cNvSpPr>
              <p:nvPr/>
            </p:nvSpPr>
            <p:spPr bwMode="auto">
              <a:xfrm>
                <a:off x="3172" y="3237"/>
                <a:ext cx="288" cy="341"/>
              </a:xfrm>
              <a:custGeom>
                <a:avLst/>
                <a:gdLst>
                  <a:gd name="T0" fmla="*/ 0 w 288"/>
                  <a:gd name="T1" fmla="*/ 278 h 341"/>
                  <a:gd name="T2" fmla="*/ 90 w 288"/>
                  <a:gd name="T3" fmla="*/ 341 h 341"/>
                  <a:gd name="T4" fmla="*/ 288 w 288"/>
                  <a:gd name="T5" fmla="*/ 242 h 341"/>
                  <a:gd name="T6" fmla="*/ 288 w 288"/>
                  <a:gd name="T7" fmla="*/ 54 h 341"/>
                  <a:gd name="T8" fmla="*/ 207 w 288"/>
                  <a:gd name="T9" fmla="*/ 0 h 341"/>
                  <a:gd name="T10" fmla="*/ 207 w 288"/>
                  <a:gd name="T11" fmla="*/ 179 h 341"/>
                  <a:gd name="T12" fmla="*/ 0 w 288"/>
                  <a:gd name="T13" fmla="*/ 278 h 341"/>
                  <a:gd name="T14" fmla="*/ 0 60000 65536"/>
                  <a:gd name="T15" fmla="*/ 0 60000 65536"/>
                  <a:gd name="T16" fmla="*/ 0 60000 65536"/>
                  <a:gd name="T17" fmla="*/ 0 60000 65536"/>
                  <a:gd name="T18" fmla="*/ 0 60000 65536"/>
                  <a:gd name="T19" fmla="*/ 0 60000 65536"/>
                  <a:gd name="T20" fmla="*/ 0 60000 65536"/>
                  <a:gd name="T21" fmla="*/ 0 w 288"/>
                  <a:gd name="T22" fmla="*/ 0 h 341"/>
                  <a:gd name="T23" fmla="*/ 288 w 288"/>
                  <a:gd name="T24" fmla="*/ 341 h 3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341">
                    <a:moveTo>
                      <a:pt x="0" y="278"/>
                    </a:moveTo>
                    <a:lnTo>
                      <a:pt x="90" y="341"/>
                    </a:lnTo>
                    <a:lnTo>
                      <a:pt x="288" y="242"/>
                    </a:lnTo>
                    <a:lnTo>
                      <a:pt x="288" y="54"/>
                    </a:lnTo>
                    <a:lnTo>
                      <a:pt x="207" y="0"/>
                    </a:lnTo>
                    <a:lnTo>
                      <a:pt x="207" y="179"/>
                    </a:lnTo>
                    <a:lnTo>
                      <a:pt x="0" y="278"/>
                    </a:lnTo>
                    <a:close/>
                  </a:path>
                </a:pathLst>
              </a:custGeom>
              <a:solidFill>
                <a:srgbClr val="CCCCCC"/>
              </a:solidFill>
              <a:ln w="9525">
                <a:noFill/>
                <a:round/>
                <a:headEnd/>
                <a:tailEnd/>
              </a:ln>
            </p:spPr>
            <p:txBody>
              <a:bodyPr>
                <a:prstTxWarp prst="textNoShape">
                  <a:avLst/>
                </a:prstTxWarp>
              </a:bodyPr>
              <a:lstStyle/>
              <a:p>
                <a:endParaRPr lang="en-US">
                  <a:latin typeface="+mn-lt"/>
                </a:endParaRPr>
              </a:p>
            </p:txBody>
          </p:sp>
          <p:sp>
            <p:nvSpPr>
              <p:cNvPr id="136" name="Freeform 43"/>
              <p:cNvSpPr>
                <a:spLocks/>
              </p:cNvSpPr>
              <p:nvPr/>
            </p:nvSpPr>
            <p:spPr bwMode="auto">
              <a:xfrm>
                <a:off x="3171" y="3236"/>
                <a:ext cx="287" cy="340"/>
              </a:xfrm>
              <a:custGeom>
                <a:avLst/>
                <a:gdLst>
                  <a:gd name="T0" fmla="*/ 0 w 287"/>
                  <a:gd name="T1" fmla="*/ 277 h 340"/>
                  <a:gd name="T2" fmla="*/ 90 w 287"/>
                  <a:gd name="T3" fmla="*/ 340 h 340"/>
                  <a:gd name="T4" fmla="*/ 287 w 287"/>
                  <a:gd name="T5" fmla="*/ 241 h 340"/>
                  <a:gd name="T6" fmla="*/ 287 w 287"/>
                  <a:gd name="T7" fmla="*/ 54 h 340"/>
                  <a:gd name="T8" fmla="*/ 206 w 287"/>
                  <a:gd name="T9" fmla="*/ 0 h 340"/>
                  <a:gd name="T10" fmla="*/ 206 w 287"/>
                  <a:gd name="T11" fmla="*/ 179 h 340"/>
                  <a:gd name="T12" fmla="*/ 0 w 287"/>
                  <a:gd name="T13" fmla="*/ 277 h 340"/>
                  <a:gd name="T14" fmla="*/ 0 w 287"/>
                  <a:gd name="T15" fmla="*/ 277 h 340"/>
                  <a:gd name="T16" fmla="*/ 0 w 287"/>
                  <a:gd name="T17" fmla="*/ 277 h 3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87"/>
                  <a:gd name="T28" fmla="*/ 0 h 340"/>
                  <a:gd name="T29" fmla="*/ 287 w 287"/>
                  <a:gd name="T30" fmla="*/ 340 h 3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87" h="340">
                    <a:moveTo>
                      <a:pt x="0" y="277"/>
                    </a:moveTo>
                    <a:lnTo>
                      <a:pt x="90" y="340"/>
                    </a:lnTo>
                    <a:lnTo>
                      <a:pt x="287" y="241"/>
                    </a:lnTo>
                    <a:lnTo>
                      <a:pt x="287" y="54"/>
                    </a:lnTo>
                    <a:lnTo>
                      <a:pt x="206" y="0"/>
                    </a:lnTo>
                    <a:lnTo>
                      <a:pt x="206" y="179"/>
                    </a:lnTo>
                    <a:lnTo>
                      <a:pt x="0" y="277"/>
                    </a:lnTo>
                    <a:close/>
                  </a:path>
                </a:pathLst>
              </a:custGeom>
              <a:solidFill>
                <a:srgbClr val="CCCCCC"/>
              </a:solidFill>
              <a:ln w="4763">
                <a:solidFill>
                  <a:srgbClr val="72706F"/>
                </a:solidFill>
                <a:round/>
                <a:headEnd/>
                <a:tailEnd/>
              </a:ln>
            </p:spPr>
            <p:txBody>
              <a:bodyPr>
                <a:prstTxWarp prst="textNoShape">
                  <a:avLst/>
                </a:prstTxWarp>
              </a:bodyPr>
              <a:lstStyle/>
              <a:p>
                <a:endParaRPr lang="en-US">
                  <a:latin typeface="+mn-lt"/>
                </a:endParaRPr>
              </a:p>
            </p:txBody>
          </p:sp>
          <p:sp>
            <p:nvSpPr>
              <p:cNvPr id="137" name="Oval 44"/>
              <p:cNvSpPr>
                <a:spLocks noChangeArrowheads="1"/>
              </p:cNvSpPr>
              <p:nvPr/>
            </p:nvSpPr>
            <p:spPr bwMode="auto">
              <a:xfrm>
                <a:off x="3382" y="3284"/>
                <a:ext cx="72" cy="72"/>
              </a:xfrm>
              <a:prstGeom prst="ellipse">
                <a:avLst/>
              </a:prstGeom>
              <a:solidFill>
                <a:srgbClr val="CCCCCC"/>
              </a:solidFill>
              <a:ln w="9525">
                <a:solidFill>
                  <a:schemeClr val="bg2"/>
                </a:solidFill>
                <a:round/>
                <a:headEnd/>
                <a:tailEnd/>
              </a:ln>
            </p:spPr>
            <p:txBody>
              <a:bodyPr>
                <a:prstTxWarp prst="textNoShape">
                  <a:avLst/>
                </a:prstTxWarp>
              </a:bodyPr>
              <a:lstStyle/>
              <a:p>
                <a:endParaRPr lang="en-US">
                  <a:latin typeface="+mn-lt"/>
                </a:endParaRPr>
              </a:p>
            </p:txBody>
          </p:sp>
          <p:sp>
            <p:nvSpPr>
              <p:cNvPr id="138" name="Freeform 45"/>
              <p:cNvSpPr>
                <a:spLocks/>
              </p:cNvSpPr>
              <p:nvPr/>
            </p:nvSpPr>
            <p:spPr bwMode="auto">
              <a:xfrm>
                <a:off x="3424" y="3210"/>
                <a:ext cx="225" cy="153"/>
              </a:xfrm>
              <a:custGeom>
                <a:avLst/>
                <a:gdLst>
                  <a:gd name="T0" fmla="*/ 0 w 225"/>
                  <a:gd name="T1" fmla="*/ 117 h 153"/>
                  <a:gd name="T2" fmla="*/ 225 w 225"/>
                  <a:gd name="T3" fmla="*/ 0 h 153"/>
                  <a:gd name="T4" fmla="*/ 54 w 225"/>
                  <a:gd name="T5" fmla="*/ 153 h 153"/>
                  <a:gd name="T6" fmla="*/ 0 w 225"/>
                  <a:gd name="T7" fmla="*/ 117 h 153"/>
                  <a:gd name="T8" fmla="*/ 0 60000 65536"/>
                  <a:gd name="T9" fmla="*/ 0 60000 65536"/>
                  <a:gd name="T10" fmla="*/ 0 60000 65536"/>
                  <a:gd name="T11" fmla="*/ 0 60000 65536"/>
                  <a:gd name="T12" fmla="*/ 0 w 225"/>
                  <a:gd name="T13" fmla="*/ 0 h 153"/>
                  <a:gd name="T14" fmla="*/ 225 w 225"/>
                  <a:gd name="T15" fmla="*/ 153 h 153"/>
                </a:gdLst>
                <a:ahLst/>
                <a:cxnLst>
                  <a:cxn ang="T8">
                    <a:pos x="T0" y="T1"/>
                  </a:cxn>
                  <a:cxn ang="T9">
                    <a:pos x="T2" y="T3"/>
                  </a:cxn>
                  <a:cxn ang="T10">
                    <a:pos x="T4" y="T5"/>
                  </a:cxn>
                  <a:cxn ang="T11">
                    <a:pos x="T6" y="T7"/>
                  </a:cxn>
                </a:cxnLst>
                <a:rect l="T12" t="T13" r="T14" b="T15"/>
                <a:pathLst>
                  <a:path w="225" h="153">
                    <a:moveTo>
                      <a:pt x="0" y="117"/>
                    </a:moveTo>
                    <a:lnTo>
                      <a:pt x="225" y="0"/>
                    </a:lnTo>
                    <a:lnTo>
                      <a:pt x="54" y="153"/>
                    </a:lnTo>
                    <a:lnTo>
                      <a:pt x="0" y="117"/>
                    </a:lnTo>
                    <a:close/>
                  </a:path>
                </a:pathLst>
              </a:custGeom>
              <a:solidFill>
                <a:srgbClr val="CCCCCC"/>
              </a:solidFill>
              <a:ln w="9525">
                <a:noFill/>
                <a:round/>
                <a:headEnd/>
                <a:tailEnd/>
              </a:ln>
            </p:spPr>
            <p:txBody>
              <a:bodyPr>
                <a:prstTxWarp prst="textNoShape">
                  <a:avLst/>
                </a:prstTxWarp>
              </a:bodyPr>
              <a:lstStyle/>
              <a:p>
                <a:endParaRPr lang="en-US">
                  <a:latin typeface="+mn-lt"/>
                </a:endParaRPr>
              </a:p>
            </p:txBody>
          </p:sp>
          <p:sp>
            <p:nvSpPr>
              <p:cNvPr id="139" name="Freeform 46"/>
              <p:cNvSpPr>
                <a:spLocks/>
              </p:cNvSpPr>
              <p:nvPr/>
            </p:nvSpPr>
            <p:spPr bwMode="auto">
              <a:xfrm>
                <a:off x="3478" y="3040"/>
                <a:ext cx="1097" cy="323"/>
              </a:xfrm>
              <a:custGeom>
                <a:avLst/>
                <a:gdLst>
                  <a:gd name="T0" fmla="*/ 1097 w 1097"/>
                  <a:gd name="T1" fmla="*/ 144 h 323"/>
                  <a:gd name="T2" fmla="*/ 0 w 1097"/>
                  <a:gd name="T3" fmla="*/ 323 h 323"/>
                  <a:gd name="T4" fmla="*/ 171 w 1097"/>
                  <a:gd name="T5" fmla="*/ 170 h 323"/>
                  <a:gd name="T6" fmla="*/ 1097 w 1097"/>
                  <a:gd name="T7" fmla="*/ 0 h 323"/>
                  <a:gd name="T8" fmla="*/ 1097 w 1097"/>
                  <a:gd name="T9" fmla="*/ 144 h 323"/>
                  <a:gd name="T10" fmla="*/ 0 60000 65536"/>
                  <a:gd name="T11" fmla="*/ 0 60000 65536"/>
                  <a:gd name="T12" fmla="*/ 0 60000 65536"/>
                  <a:gd name="T13" fmla="*/ 0 60000 65536"/>
                  <a:gd name="T14" fmla="*/ 0 60000 65536"/>
                  <a:gd name="T15" fmla="*/ 0 w 1097"/>
                  <a:gd name="T16" fmla="*/ 0 h 323"/>
                  <a:gd name="T17" fmla="*/ 1097 w 1097"/>
                  <a:gd name="T18" fmla="*/ 323 h 323"/>
                </a:gdLst>
                <a:ahLst/>
                <a:cxnLst>
                  <a:cxn ang="T10">
                    <a:pos x="T0" y="T1"/>
                  </a:cxn>
                  <a:cxn ang="T11">
                    <a:pos x="T2" y="T3"/>
                  </a:cxn>
                  <a:cxn ang="T12">
                    <a:pos x="T4" y="T5"/>
                  </a:cxn>
                  <a:cxn ang="T13">
                    <a:pos x="T6" y="T7"/>
                  </a:cxn>
                  <a:cxn ang="T14">
                    <a:pos x="T8" y="T9"/>
                  </a:cxn>
                </a:cxnLst>
                <a:rect l="T15" t="T16" r="T17" b="T18"/>
                <a:pathLst>
                  <a:path w="1097" h="323">
                    <a:moveTo>
                      <a:pt x="1097" y="144"/>
                    </a:moveTo>
                    <a:lnTo>
                      <a:pt x="0" y="323"/>
                    </a:lnTo>
                    <a:lnTo>
                      <a:pt x="171" y="170"/>
                    </a:lnTo>
                    <a:lnTo>
                      <a:pt x="1097" y="0"/>
                    </a:lnTo>
                    <a:lnTo>
                      <a:pt x="1097" y="144"/>
                    </a:lnTo>
                    <a:close/>
                  </a:path>
                </a:pathLst>
              </a:custGeom>
              <a:solidFill>
                <a:srgbClr val="CCCCCC"/>
              </a:solidFill>
              <a:ln w="9525">
                <a:noFill/>
                <a:round/>
                <a:headEnd/>
                <a:tailEnd/>
              </a:ln>
            </p:spPr>
            <p:txBody>
              <a:bodyPr>
                <a:prstTxWarp prst="textNoShape">
                  <a:avLst/>
                </a:prstTxWarp>
              </a:bodyPr>
              <a:lstStyle/>
              <a:p>
                <a:endParaRPr lang="en-US">
                  <a:latin typeface="+mn-lt"/>
                </a:endParaRPr>
              </a:p>
            </p:txBody>
          </p:sp>
          <p:sp>
            <p:nvSpPr>
              <p:cNvPr id="140" name="Freeform 47"/>
              <p:cNvSpPr>
                <a:spLocks/>
              </p:cNvSpPr>
              <p:nvPr/>
            </p:nvSpPr>
            <p:spPr bwMode="auto">
              <a:xfrm>
                <a:off x="3422" y="3209"/>
                <a:ext cx="225" cy="152"/>
              </a:xfrm>
              <a:custGeom>
                <a:avLst/>
                <a:gdLst>
                  <a:gd name="T0" fmla="*/ 0 w 225"/>
                  <a:gd name="T1" fmla="*/ 116 h 152"/>
                  <a:gd name="T2" fmla="*/ 225 w 225"/>
                  <a:gd name="T3" fmla="*/ 0 h 152"/>
                  <a:gd name="T4" fmla="*/ 54 w 225"/>
                  <a:gd name="T5" fmla="*/ 152 h 152"/>
                  <a:gd name="T6" fmla="*/ 0 w 225"/>
                  <a:gd name="T7" fmla="*/ 116 h 152"/>
                  <a:gd name="T8" fmla="*/ 0 w 225"/>
                  <a:gd name="T9" fmla="*/ 116 h 152"/>
                  <a:gd name="T10" fmla="*/ 0 w 225"/>
                  <a:gd name="T11" fmla="*/ 116 h 152"/>
                  <a:gd name="T12" fmla="*/ 0 60000 65536"/>
                  <a:gd name="T13" fmla="*/ 0 60000 65536"/>
                  <a:gd name="T14" fmla="*/ 0 60000 65536"/>
                  <a:gd name="T15" fmla="*/ 0 60000 65536"/>
                  <a:gd name="T16" fmla="*/ 0 60000 65536"/>
                  <a:gd name="T17" fmla="*/ 0 60000 65536"/>
                  <a:gd name="T18" fmla="*/ 0 w 225"/>
                  <a:gd name="T19" fmla="*/ 0 h 152"/>
                  <a:gd name="T20" fmla="*/ 225 w 225"/>
                  <a:gd name="T21" fmla="*/ 152 h 152"/>
                </a:gdLst>
                <a:ahLst/>
                <a:cxnLst>
                  <a:cxn ang="T12">
                    <a:pos x="T0" y="T1"/>
                  </a:cxn>
                  <a:cxn ang="T13">
                    <a:pos x="T2" y="T3"/>
                  </a:cxn>
                  <a:cxn ang="T14">
                    <a:pos x="T4" y="T5"/>
                  </a:cxn>
                  <a:cxn ang="T15">
                    <a:pos x="T6" y="T7"/>
                  </a:cxn>
                  <a:cxn ang="T16">
                    <a:pos x="T8" y="T9"/>
                  </a:cxn>
                  <a:cxn ang="T17">
                    <a:pos x="T10" y="T11"/>
                  </a:cxn>
                </a:cxnLst>
                <a:rect l="T18" t="T19" r="T20" b="T21"/>
                <a:pathLst>
                  <a:path w="225" h="152">
                    <a:moveTo>
                      <a:pt x="0" y="116"/>
                    </a:moveTo>
                    <a:lnTo>
                      <a:pt x="225" y="0"/>
                    </a:lnTo>
                    <a:lnTo>
                      <a:pt x="54" y="152"/>
                    </a:lnTo>
                    <a:lnTo>
                      <a:pt x="0" y="116"/>
                    </a:lnTo>
                    <a:close/>
                  </a:path>
                </a:pathLst>
              </a:custGeom>
              <a:solidFill>
                <a:srgbClr val="CCCCCC"/>
              </a:solidFill>
              <a:ln w="4763">
                <a:solidFill>
                  <a:srgbClr val="72706F"/>
                </a:solidFill>
                <a:round/>
                <a:headEnd/>
                <a:tailEnd/>
              </a:ln>
            </p:spPr>
            <p:txBody>
              <a:bodyPr>
                <a:prstTxWarp prst="textNoShape">
                  <a:avLst/>
                </a:prstTxWarp>
              </a:bodyPr>
              <a:lstStyle/>
              <a:p>
                <a:endParaRPr lang="en-US">
                  <a:latin typeface="+mn-lt"/>
                </a:endParaRPr>
              </a:p>
            </p:txBody>
          </p:sp>
          <p:sp>
            <p:nvSpPr>
              <p:cNvPr id="141" name="Freeform 48"/>
              <p:cNvSpPr>
                <a:spLocks/>
              </p:cNvSpPr>
              <p:nvPr/>
            </p:nvSpPr>
            <p:spPr bwMode="auto">
              <a:xfrm>
                <a:off x="3476" y="3039"/>
                <a:ext cx="1098" cy="322"/>
              </a:xfrm>
              <a:custGeom>
                <a:avLst/>
                <a:gdLst>
                  <a:gd name="T0" fmla="*/ 1098 w 1098"/>
                  <a:gd name="T1" fmla="*/ 143 h 322"/>
                  <a:gd name="T2" fmla="*/ 0 w 1098"/>
                  <a:gd name="T3" fmla="*/ 322 h 322"/>
                  <a:gd name="T4" fmla="*/ 171 w 1098"/>
                  <a:gd name="T5" fmla="*/ 170 h 322"/>
                  <a:gd name="T6" fmla="*/ 1098 w 1098"/>
                  <a:gd name="T7" fmla="*/ 0 h 322"/>
                  <a:gd name="T8" fmla="*/ 1098 w 1098"/>
                  <a:gd name="T9" fmla="*/ 143 h 322"/>
                  <a:gd name="T10" fmla="*/ 1098 w 1098"/>
                  <a:gd name="T11" fmla="*/ 143 h 322"/>
                  <a:gd name="T12" fmla="*/ 1098 w 1098"/>
                  <a:gd name="T13" fmla="*/ 143 h 322"/>
                  <a:gd name="T14" fmla="*/ 0 60000 65536"/>
                  <a:gd name="T15" fmla="*/ 0 60000 65536"/>
                  <a:gd name="T16" fmla="*/ 0 60000 65536"/>
                  <a:gd name="T17" fmla="*/ 0 60000 65536"/>
                  <a:gd name="T18" fmla="*/ 0 60000 65536"/>
                  <a:gd name="T19" fmla="*/ 0 60000 65536"/>
                  <a:gd name="T20" fmla="*/ 0 60000 65536"/>
                  <a:gd name="T21" fmla="*/ 0 w 1098"/>
                  <a:gd name="T22" fmla="*/ 0 h 322"/>
                  <a:gd name="T23" fmla="*/ 1098 w 1098"/>
                  <a:gd name="T24" fmla="*/ 322 h 32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98" h="322">
                    <a:moveTo>
                      <a:pt x="1098" y="143"/>
                    </a:moveTo>
                    <a:lnTo>
                      <a:pt x="0" y="322"/>
                    </a:lnTo>
                    <a:lnTo>
                      <a:pt x="171" y="170"/>
                    </a:lnTo>
                    <a:lnTo>
                      <a:pt x="1098" y="0"/>
                    </a:lnTo>
                    <a:lnTo>
                      <a:pt x="1098" y="143"/>
                    </a:lnTo>
                    <a:close/>
                  </a:path>
                </a:pathLst>
              </a:custGeom>
              <a:solidFill>
                <a:srgbClr val="CCCCCC"/>
              </a:solidFill>
              <a:ln w="4763">
                <a:solidFill>
                  <a:srgbClr val="72706F"/>
                </a:solidFill>
                <a:round/>
                <a:headEnd/>
                <a:tailEnd/>
              </a:ln>
            </p:spPr>
            <p:txBody>
              <a:bodyPr>
                <a:prstTxWarp prst="textNoShape">
                  <a:avLst/>
                </a:prstTxWarp>
              </a:bodyPr>
              <a:lstStyle/>
              <a:p>
                <a:endParaRPr lang="en-US">
                  <a:latin typeface="+mn-lt"/>
                </a:endParaRPr>
              </a:p>
            </p:txBody>
          </p:sp>
          <p:sp>
            <p:nvSpPr>
              <p:cNvPr id="142" name="Freeform 49"/>
              <p:cNvSpPr>
                <a:spLocks/>
              </p:cNvSpPr>
              <p:nvPr/>
            </p:nvSpPr>
            <p:spPr bwMode="auto">
              <a:xfrm>
                <a:off x="4575" y="3040"/>
                <a:ext cx="144" cy="144"/>
              </a:xfrm>
              <a:custGeom>
                <a:avLst/>
                <a:gdLst>
                  <a:gd name="T0" fmla="*/ 144 w 144"/>
                  <a:gd name="T1" fmla="*/ 45 h 144"/>
                  <a:gd name="T2" fmla="*/ 0 w 144"/>
                  <a:gd name="T3" fmla="*/ 0 h 144"/>
                  <a:gd name="T4" fmla="*/ 0 w 144"/>
                  <a:gd name="T5" fmla="*/ 144 h 144"/>
                  <a:gd name="T6" fmla="*/ 144 w 144"/>
                  <a:gd name="T7" fmla="*/ 45 h 144"/>
                  <a:gd name="T8" fmla="*/ 0 60000 65536"/>
                  <a:gd name="T9" fmla="*/ 0 60000 65536"/>
                  <a:gd name="T10" fmla="*/ 0 60000 65536"/>
                  <a:gd name="T11" fmla="*/ 0 60000 65536"/>
                  <a:gd name="T12" fmla="*/ 0 w 144"/>
                  <a:gd name="T13" fmla="*/ 0 h 144"/>
                  <a:gd name="T14" fmla="*/ 144 w 144"/>
                  <a:gd name="T15" fmla="*/ 144 h 144"/>
                </a:gdLst>
                <a:ahLst/>
                <a:cxnLst>
                  <a:cxn ang="T8">
                    <a:pos x="T0" y="T1"/>
                  </a:cxn>
                  <a:cxn ang="T9">
                    <a:pos x="T2" y="T3"/>
                  </a:cxn>
                  <a:cxn ang="T10">
                    <a:pos x="T4" y="T5"/>
                  </a:cxn>
                  <a:cxn ang="T11">
                    <a:pos x="T6" y="T7"/>
                  </a:cxn>
                </a:cxnLst>
                <a:rect l="T12" t="T13" r="T14" b="T15"/>
                <a:pathLst>
                  <a:path w="144" h="144">
                    <a:moveTo>
                      <a:pt x="144" y="45"/>
                    </a:moveTo>
                    <a:lnTo>
                      <a:pt x="0" y="0"/>
                    </a:lnTo>
                    <a:lnTo>
                      <a:pt x="0" y="144"/>
                    </a:lnTo>
                    <a:lnTo>
                      <a:pt x="144" y="45"/>
                    </a:lnTo>
                    <a:close/>
                  </a:path>
                </a:pathLst>
              </a:custGeom>
              <a:solidFill>
                <a:srgbClr val="CCCCCC"/>
              </a:solidFill>
              <a:ln w="9525">
                <a:noFill/>
                <a:round/>
                <a:headEnd/>
                <a:tailEnd/>
              </a:ln>
            </p:spPr>
            <p:txBody>
              <a:bodyPr>
                <a:prstTxWarp prst="textNoShape">
                  <a:avLst/>
                </a:prstTxWarp>
              </a:bodyPr>
              <a:lstStyle/>
              <a:p>
                <a:endParaRPr lang="en-US">
                  <a:latin typeface="+mn-lt"/>
                </a:endParaRPr>
              </a:p>
            </p:txBody>
          </p:sp>
          <p:sp>
            <p:nvSpPr>
              <p:cNvPr id="143" name="Freeform 50"/>
              <p:cNvSpPr>
                <a:spLocks/>
              </p:cNvSpPr>
              <p:nvPr/>
            </p:nvSpPr>
            <p:spPr bwMode="auto">
              <a:xfrm>
                <a:off x="4764" y="2978"/>
                <a:ext cx="306" cy="170"/>
              </a:xfrm>
              <a:custGeom>
                <a:avLst/>
                <a:gdLst>
                  <a:gd name="T0" fmla="*/ 0 w 306"/>
                  <a:gd name="T1" fmla="*/ 27 h 170"/>
                  <a:gd name="T2" fmla="*/ 225 w 306"/>
                  <a:gd name="T3" fmla="*/ 0 h 170"/>
                  <a:gd name="T4" fmla="*/ 306 w 306"/>
                  <a:gd name="T5" fmla="*/ 134 h 170"/>
                  <a:gd name="T6" fmla="*/ 18 w 306"/>
                  <a:gd name="T7" fmla="*/ 170 h 170"/>
                  <a:gd name="T8" fmla="*/ 0 w 306"/>
                  <a:gd name="T9" fmla="*/ 27 h 170"/>
                  <a:gd name="T10" fmla="*/ 0 60000 65536"/>
                  <a:gd name="T11" fmla="*/ 0 60000 65536"/>
                  <a:gd name="T12" fmla="*/ 0 60000 65536"/>
                  <a:gd name="T13" fmla="*/ 0 60000 65536"/>
                  <a:gd name="T14" fmla="*/ 0 60000 65536"/>
                  <a:gd name="T15" fmla="*/ 0 w 306"/>
                  <a:gd name="T16" fmla="*/ 0 h 170"/>
                  <a:gd name="T17" fmla="*/ 306 w 306"/>
                  <a:gd name="T18" fmla="*/ 170 h 170"/>
                </a:gdLst>
                <a:ahLst/>
                <a:cxnLst>
                  <a:cxn ang="T10">
                    <a:pos x="T0" y="T1"/>
                  </a:cxn>
                  <a:cxn ang="T11">
                    <a:pos x="T2" y="T3"/>
                  </a:cxn>
                  <a:cxn ang="T12">
                    <a:pos x="T4" y="T5"/>
                  </a:cxn>
                  <a:cxn ang="T13">
                    <a:pos x="T6" y="T7"/>
                  </a:cxn>
                  <a:cxn ang="T14">
                    <a:pos x="T8" y="T9"/>
                  </a:cxn>
                </a:cxnLst>
                <a:rect l="T15" t="T16" r="T17" b="T18"/>
                <a:pathLst>
                  <a:path w="306" h="170">
                    <a:moveTo>
                      <a:pt x="0" y="27"/>
                    </a:moveTo>
                    <a:lnTo>
                      <a:pt x="225" y="0"/>
                    </a:lnTo>
                    <a:lnTo>
                      <a:pt x="306" y="134"/>
                    </a:lnTo>
                    <a:lnTo>
                      <a:pt x="18" y="170"/>
                    </a:lnTo>
                    <a:lnTo>
                      <a:pt x="0" y="27"/>
                    </a:lnTo>
                    <a:close/>
                  </a:path>
                </a:pathLst>
              </a:custGeom>
              <a:solidFill>
                <a:srgbClr val="CCCCCC"/>
              </a:solidFill>
              <a:ln w="9525">
                <a:noFill/>
                <a:round/>
                <a:headEnd/>
                <a:tailEnd/>
              </a:ln>
            </p:spPr>
            <p:txBody>
              <a:bodyPr>
                <a:prstTxWarp prst="textNoShape">
                  <a:avLst/>
                </a:prstTxWarp>
              </a:bodyPr>
              <a:lstStyle/>
              <a:p>
                <a:endParaRPr lang="en-US">
                  <a:latin typeface="+mn-lt"/>
                </a:endParaRPr>
              </a:p>
            </p:txBody>
          </p:sp>
          <p:sp>
            <p:nvSpPr>
              <p:cNvPr id="144" name="Freeform 51"/>
              <p:cNvSpPr>
                <a:spLocks/>
              </p:cNvSpPr>
              <p:nvPr/>
            </p:nvSpPr>
            <p:spPr bwMode="auto">
              <a:xfrm>
                <a:off x="4574" y="3039"/>
                <a:ext cx="144" cy="143"/>
              </a:xfrm>
              <a:custGeom>
                <a:avLst/>
                <a:gdLst>
                  <a:gd name="T0" fmla="*/ 144 w 144"/>
                  <a:gd name="T1" fmla="*/ 45 h 143"/>
                  <a:gd name="T2" fmla="*/ 0 w 144"/>
                  <a:gd name="T3" fmla="*/ 0 h 143"/>
                  <a:gd name="T4" fmla="*/ 0 w 144"/>
                  <a:gd name="T5" fmla="*/ 143 h 143"/>
                  <a:gd name="T6" fmla="*/ 144 w 144"/>
                  <a:gd name="T7" fmla="*/ 45 h 143"/>
                  <a:gd name="T8" fmla="*/ 144 w 144"/>
                  <a:gd name="T9" fmla="*/ 45 h 143"/>
                  <a:gd name="T10" fmla="*/ 144 w 144"/>
                  <a:gd name="T11" fmla="*/ 45 h 143"/>
                  <a:gd name="T12" fmla="*/ 0 60000 65536"/>
                  <a:gd name="T13" fmla="*/ 0 60000 65536"/>
                  <a:gd name="T14" fmla="*/ 0 60000 65536"/>
                  <a:gd name="T15" fmla="*/ 0 60000 65536"/>
                  <a:gd name="T16" fmla="*/ 0 60000 65536"/>
                  <a:gd name="T17" fmla="*/ 0 60000 65536"/>
                  <a:gd name="T18" fmla="*/ 0 w 144"/>
                  <a:gd name="T19" fmla="*/ 0 h 143"/>
                  <a:gd name="T20" fmla="*/ 144 w 144"/>
                  <a:gd name="T21" fmla="*/ 143 h 143"/>
                </a:gdLst>
                <a:ahLst/>
                <a:cxnLst>
                  <a:cxn ang="T12">
                    <a:pos x="T0" y="T1"/>
                  </a:cxn>
                  <a:cxn ang="T13">
                    <a:pos x="T2" y="T3"/>
                  </a:cxn>
                  <a:cxn ang="T14">
                    <a:pos x="T4" y="T5"/>
                  </a:cxn>
                  <a:cxn ang="T15">
                    <a:pos x="T6" y="T7"/>
                  </a:cxn>
                  <a:cxn ang="T16">
                    <a:pos x="T8" y="T9"/>
                  </a:cxn>
                  <a:cxn ang="T17">
                    <a:pos x="T10" y="T11"/>
                  </a:cxn>
                </a:cxnLst>
                <a:rect l="T18" t="T19" r="T20" b="T21"/>
                <a:pathLst>
                  <a:path w="144" h="143">
                    <a:moveTo>
                      <a:pt x="144" y="45"/>
                    </a:moveTo>
                    <a:lnTo>
                      <a:pt x="0" y="0"/>
                    </a:lnTo>
                    <a:lnTo>
                      <a:pt x="0" y="143"/>
                    </a:lnTo>
                    <a:lnTo>
                      <a:pt x="144" y="45"/>
                    </a:lnTo>
                    <a:close/>
                  </a:path>
                </a:pathLst>
              </a:custGeom>
              <a:solidFill>
                <a:srgbClr val="CCCCCC"/>
              </a:solidFill>
              <a:ln w="4763">
                <a:solidFill>
                  <a:srgbClr val="72706F"/>
                </a:solidFill>
                <a:round/>
                <a:headEnd/>
                <a:tailEnd/>
              </a:ln>
            </p:spPr>
            <p:txBody>
              <a:bodyPr>
                <a:prstTxWarp prst="textNoShape">
                  <a:avLst/>
                </a:prstTxWarp>
              </a:bodyPr>
              <a:lstStyle/>
              <a:p>
                <a:endParaRPr lang="en-US">
                  <a:latin typeface="+mn-lt"/>
                </a:endParaRPr>
              </a:p>
            </p:txBody>
          </p:sp>
          <p:sp>
            <p:nvSpPr>
              <p:cNvPr id="145" name="Freeform 52"/>
              <p:cNvSpPr>
                <a:spLocks/>
              </p:cNvSpPr>
              <p:nvPr/>
            </p:nvSpPr>
            <p:spPr bwMode="auto">
              <a:xfrm>
                <a:off x="4762" y="2976"/>
                <a:ext cx="306" cy="170"/>
              </a:xfrm>
              <a:custGeom>
                <a:avLst/>
                <a:gdLst>
                  <a:gd name="T0" fmla="*/ 0 w 306"/>
                  <a:gd name="T1" fmla="*/ 27 h 170"/>
                  <a:gd name="T2" fmla="*/ 225 w 306"/>
                  <a:gd name="T3" fmla="*/ 0 h 170"/>
                  <a:gd name="T4" fmla="*/ 306 w 306"/>
                  <a:gd name="T5" fmla="*/ 135 h 170"/>
                  <a:gd name="T6" fmla="*/ 18 w 306"/>
                  <a:gd name="T7" fmla="*/ 170 h 170"/>
                  <a:gd name="T8" fmla="*/ 0 w 306"/>
                  <a:gd name="T9" fmla="*/ 27 h 170"/>
                  <a:gd name="T10" fmla="*/ 0 w 306"/>
                  <a:gd name="T11" fmla="*/ 27 h 170"/>
                  <a:gd name="T12" fmla="*/ 0 w 306"/>
                  <a:gd name="T13" fmla="*/ 27 h 170"/>
                  <a:gd name="T14" fmla="*/ 0 60000 65536"/>
                  <a:gd name="T15" fmla="*/ 0 60000 65536"/>
                  <a:gd name="T16" fmla="*/ 0 60000 65536"/>
                  <a:gd name="T17" fmla="*/ 0 60000 65536"/>
                  <a:gd name="T18" fmla="*/ 0 60000 65536"/>
                  <a:gd name="T19" fmla="*/ 0 60000 65536"/>
                  <a:gd name="T20" fmla="*/ 0 60000 65536"/>
                  <a:gd name="T21" fmla="*/ 0 w 306"/>
                  <a:gd name="T22" fmla="*/ 0 h 170"/>
                  <a:gd name="T23" fmla="*/ 306 w 306"/>
                  <a:gd name="T24" fmla="*/ 170 h 1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6" h="170">
                    <a:moveTo>
                      <a:pt x="0" y="27"/>
                    </a:moveTo>
                    <a:lnTo>
                      <a:pt x="225" y="0"/>
                    </a:lnTo>
                    <a:lnTo>
                      <a:pt x="306" y="135"/>
                    </a:lnTo>
                    <a:lnTo>
                      <a:pt x="18" y="170"/>
                    </a:lnTo>
                    <a:lnTo>
                      <a:pt x="0" y="27"/>
                    </a:lnTo>
                    <a:close/>
                  </a:path>
                </a:pathLst>
              </a:custGeom>
              <a:solidFill>
                <a:srgbClr val="CCCCCC"/>
              </a:solidFill>
              <a:ln w="4763">
                <a:solidFill>
                  <a:srgbClr val="72706F"/>
                </a:solidFill>
                <a:round/>
                <a:headEnd/>
                <a:tailEnd/>
              </a:ln>
            </p:spPr>
            <p:txBody>
              <a:bodyPr>
                <a:prstTxWarp prst="textNoShape">
                  <a:avLst/>
                </a:prstTxWarp>
              </a:bodyPr>
              <a:lstStyle/>
              <a:p>
                <a:endParaRPr lang="en-US">
                  <a:latin typeface="+mn-lt"/>
                </a:endParaRPr>
              </a:p>
            </p:txBody>
          </p:sp>
          <p:sp>
            <p:nvSpPr>
              <p:cNvPr id="146" name="Line 53"/>
              <p:cNvSpPr>
                <a:spLocks noChangeShapeType="1"/>
              </p:cNvSpPr>
              <p:nvPr/>
            </p:nvSpPr>
            <p:spPr bwMode="auto">
              <a:xfrm flipV="1">
                <a:off x="4574" y="3003"/>
                <a:ext cx="188" cy="36"/>
              </a:xfrm>
              <a:prstGeom prst="line">
                <a:avLst/>
              </a:prstGeom>
              <a:noFill/>
              <a:ln w="4763">
                <a:solidFill>
                  <a:srgbClr val="72706F"/>
                </a:solidFill>
                <a:round/>
                <a:headEnd/>
                <a:tailEnd/>
              </a:ln>
            </p:spPr>
            <p:txBody>
              <a:bodyPr>
                <a:prstTxWarp prst="textNoShape">
                  <a:avLst/>
                </a:prstTxWarp>
              </a:bodyPr>
              <a:lstStyle/>
              <a:p>
                <a:endParaRPr lang="en-US">
                  <a:latin typeface="+mn-lt"/>
                </a:endParaRPr>
              </a:p>
            </p:txBody>
          </p:sp>
          <p:sp>
            <p:nvSpPr>
              <p:cNvPr id="147" name="Line 54"/>
              <p:cNvSpPr>
                <a:spLocks noChangeShapeType="1"/>
              </p:cNvSpPr>
              <p:nvPr/>
            </p:nvSpPr>
            <p:spPr bwMode="auto">
              <a:xfrm flipV="1">
                <a:off x="4574" y="3146"/>
                <a:ext cx="206" cy="36"/>
              </a:xfrm>
              <a:prstGeom prst="line">
                <a:avLst/>
              </a:prstGeom>
              <a:noFill/>
              <a:ln w="4763">
                <a:solidFill>
                  <a:srgbClr val="72706F"/>
                </a:solidFill>
                <a:round/>
                <a:headEnd/>
                <a:tailEnd/>
              </a:ln>
            </p:spPr>
            <p:txBody>
              <a:bodyPr>
                <a:prstTxWarp prst="textNoShape">
                  <a:avLst/>
                </a:prstTxWarp>
              </a:bodyPr>
              <a:lstStyle/>
              <a:p>
                <a:endParaRPr lang="en-US">
                  <a:latin typeface="+mn-lt"/>
                </a:endParaRPr>
              </a:p>
            </p:txBody>
          </p:sp>
          <p:sp>
            <p:nvSpPr>
              <p:cNvPr id="148" name="Freeform 55"/>
              <p:cNvSpPr>
                <a:spLocks/>
              </p:cNvSpPr>
              <p:nvPr/>
            </p:nvSpPr>
            <p:spPr bwMode="auto">
              <a:xfrm>
                <a:off x="4705" y="3068"/>
                <a:ext cx="5" cy="44"/>
              </a:xfrm>
              <a:custGeom>
                <a:avLst/>
                <a:gdLst>
                  <a:gd name="T0" fmla="*/ 5 w 5"/>
                  <a:gd name="T1" fmla="*/ 0 h 44"/>
                  <a:gd name="T2" fmla="*/ 0 w 5"/>
                  <a:gd name="T3" fmla="*/ 8 h 44"/>
                  <a:gd name="T4" fmla="*/ 0 w 5"/>
                  <a:gd name="T5" fmla="*/ 44 h 44"/>
                  <a:gd name="T6" fmla="*/ 5 w 5"/>
                  <a:gd name="T7" fmla="*/ 35 h 44"/>
                  <a:gd name="T8" fmla="*/ 5 w 5"/>
                  <a:gd name="T9" fmla="*/ 0 h 44"/>
                  <a:gd name="T10" fmla="*/ 0 60000 65536"/>
                  <a:gd name="T11" fmla="*/ 0 60000 65536"/>
                  <a:gd name="T12" fmla="*/ 0 60000 65536"/>
                  <a:gd name="T13" fmla="*/ 0 60000 65536"/>
                  <a:gd name="T14" fmla="*/ 0 60000 65536"/>
                  <a:gd name="T15" fmla="*/ 0 w 5"/>
                  <a:gd name="T16" fmla="*/ 0 h 44"/>
                  <a:gd name="T17" fmla="*/ 5 w 5"/>
                  <a:gd name="T18" fmla="*/ 44 h 44"/>
                </a:gdLst>
                <a:ahLst/>
                <a:cxnLst>
                  <a:cxn ang="T10">
                    <a:pos x="T0" y="T1"/>
                  </a:cxn>
                  <a:cxn ang="T11">
                    <a:pos x="T2" y="T3"/>
                  </a:cxn>
                  <a:cxn ang="T12">
                    <a:pos x="T4" y="T5"/>
                  </a:cxn>
                  <a:cxn ang="T13">
                    <a:pos x="T6" y="T7"/>
                  </a:cxn>
                  <a:cxn ang="T14">
                    <a:pos x="T8" y="T9"/>
                  </a:cxn>
                </a:cxnLst>
                <a:rect l="T15" t="T16" r="T17" b="T18"/>
                <a:pathLst>
                  <a:path w="5" h="44">
                    <a:moveTo>
                      <a:pt x="5" y="0"/>
                    </a:moveTo>
                    <a:lnTo>
                      <a:pt x="0" y="8"/>
                    </a:lnTo>
                    <a:lnTo>
                      <a:pt x="0" y="44"/>
                    </a:lnTo>
                    <a:lnTo>
                      <a:pt x="5" y="35"/>
                    </a:lnTo>
                    <a:lnTo>
                      <a:pt x="5" y="0"/>
                    </a:lnTo>
                    <a:close/>
                  </a:path>
                </a:pathLst>
              </a:custGeom>
              <a:solidFill>
                <a:srgbClr val="CCCCCC"/>
              </a:solidFill>
              <a:ln w="9525">
                <a:noFill/>
                <a:round/>
                <a:headEnd/>
                <a:tailEnd/>
              </a:ln>
            </p:spPr>
            <p:txBody>
              <a:bodyPr>
                <a:prstTxWarp prst="textNoShape">
                  <a:avLst/>
                </a:prstTxWarp>
              </a:bodyPr>
              <a:lstStyle/>
              <a:p>
                <a:endParaRPr lang="en-US">
                  <a:latin typeface="+mn-lt"/>
                </a:endParaRPr>
              </a:p>
            </p:txBody>
          </p:sp>
          <p:sp>
            <p:nvSpPr>
              <p:cNvPr id="149" name="Freeform 56"/>
              <p:cNvSpPr>
                <a:spLocks/>
              </p:cNvSpPr>
              <p:nvPr/>
            </p:nvSpPr>
            <p:spPr bwMode="auto">
              <a:xfrm>
                <a:off x="4705" y="3103"/>
                <a:ext cx="32" cy="9"/>
              </a:xfrm>
              <a:custGeom>
                <a:avLst/>
                <a:gdLst>
                  <a:gd name="T0" fmla="*/ 5 w 32"/>
                  <a:gd name="T1" fmla="*/ 0 h 9"/>
                  <a:gd name="T2" fmla="*/ 0 w 32"/>
                  <a:gd name="T3" fmla="*/ 9 h 9"/>
                  <a:gd name="T4" fmla="*/ 28 w 32"/>
                  <a:gd name="T5" fmla="*/ 9 h 9"/>
                  <a:gd name="T6" fmla="*/ 32 w 32"/>
                  <a:gd name="T7" fmla="*/ 0 h 9"/>
                  <a:gd name="T8" fmla="*/ 5 w 32"/>
                  <a:gd name="T9" fmla="*/ 0 h 9"/>
                  <a:gd name="T10" fmla="*/ 0 60000 65536"/>
                  <a:gd name="T11" fmla="*/ 0 60000 65536"/>
                  <a:gd name="T12" fmla="*/ 0 60000 65536"/>
                  <a:gd name="T13" fmla="*/ 0 60000 65536"/>
                  <a:gd name="T14" fmla="*/ 0 60000 65536"/>
                  <a:gd name="T15" fmla="*/ 0 w 32"/>
                  <a:gd name="T16" fmla="*/ 0 h 9"/>
                  <a:gd name="T17" fmla="*/ 32 w 32"/>
                  <a:gd name="T18" fmla="*/ 9 h 9"/>
                </a:gdLst>
                <a:ahLst/>
                <a:cxnLst>
                  <a:cxn ang="T10">
                    <a:pos x="T0" y="T1"/>
                  </a:cxn>
                  <a:cxn ang="T11">
                    <a:pos x="T2" y="T3"/>
                  </a:cxn>
                  <a:cxn ang="T12">
                    <a:pos x="T4" y="T5"/>
                  </a:cxn>
                  <a:cxn ang="T13">
                    <a:pos x="T6" y="T7"/>
                  </a:cxn>
                  <a:cxn ang="T14">
                    <a:pos x="T8" y="T9"/>
                  </a:cxn>
                </a:cxnLst>
                <a:rect l="T15" t="T16" r="T17" b="T18"/>
                <a:pathLst>
                  <a:path w="32" h="9">
                    <a:moveTo>
                      <a:pt x="5" y="0"/>
                    </a:moveTo>
                    <a:lnTo>
                      <a:pt x="0" y="9"/>
                    </a:lnTo>
                    <a:lnTo>
                      <a:pt x="28" y="9"/>
                    </a:lnTo>
                    <a:lnTo>
                      <a:pt x="32" y="0"/>
                    </a:lnTo>
                    <a:lnTo>
                      <a:pt x="5" y="0"/>
                    </a:lnTo>
                    <a:close/>
                  </a:path>
                </a:pathLst>
              </a:custGeom>
              <a:solidFill>
                <a:srgbClr val="CCCCCC"/>
              </a:solidFill>
              <a:ln w="9525">
                <a:noFill/>
                <a:round/>
                <a:headEnd/>
                <a:tailEnd/>
              </a:ln>
            </p:spPr>
            <p:txBody>
              <a:bodyPr>
                <a:prstTxWarp prst="textNoShape">
                  <a:avLst/>
                </a:prstTxWarp>
              </a:bodyPr>
              <a:lstStyle/>
              <a:p>
                <a:endParaRPr lang="en-US">
                  <a:latin typeface="+mn-lt"/>
                </a:endParaRPr>
              </a:p>
            </p:txBody>
          </p:sp>
          <p:sp>
            <p:nvSpPr>
              <p:cNvPr id="150" name="Freeform 57"/>
              <p:cNvSpPr>
                <a:spLocks/>
              </p:cNvSpPr>
              <p:nvPr/>
            </p:nvSpPr>
            <p:spPr bwMode="auto">
              <a:xfrm>
                <a:off x="4704" y="3066"/>
                <a:ext cx="4" cy="45"/>
              </a:xfrm>
              <a:custGeom>
                <a:avLst/>
                <a:gdLst>
                  <a:gd name="T0" fmla="*/ 4 w 4"/>
                  <a:gd name="T1" fmla="*/ 0 h 45"/>
                  <a:gd name="T2" fmla="*/ 0 w 4"/>
                  <a:gd name="T3" fmla="*/ 8 h 45"/>
                  <a:gd name="T4" fmla="*/ 0 w 4"/>
                  <a:gd name="T5" fmla="*/ 45 h 45"/>
                  <a:gd name="T6" fmla="*/ 4 w 4"/>
                  <a:gd name="T7" fmla="*/ 35 h 45"/>
                  <a:gd name="T8" fmla="*/ 4 w 4"/>
                  <a:gd name="T9" fmla="*/ 0 h 45"/>
                  <a:gd name="T10" fmla="*/ 4 w 4"/>
                  <a:gd name="T11" fmla="*/ 0 h 45"/>
                  <a:gd name="T12" fmla="*/ 4 w 4"/>
                  <a:gd name="T13" fmla="*/ 0 h 45"/>
                  <a:gd name="T14" fmla="*/ 0 60000 65536"/>
                  <a:gd name="T15" fmla="*/ 0 60000 65536"/>
                  <a:gd name="T16" fmla="*/ 0 60000 65536"/>
                  <a:gd name="T17" fmla="*/ 0 60000 65536"/>
                  <a:gd name="T18" fmla="*/ 0 60000 65536"/>
                  <a:gd name="T19" fmla="*/ 0 60000 65536"/>
                  <a:gd name="T20" fmla="*/ 0 60000 65536"/>
                  <a:gd name="T21" fmla="*/ 0 w 4"/>
                  <a:gd name="T22" fmla="*/ 0 h 45"/>
                  <a:gd name="T23" fmla="*/ 4 w 4"/>
                  <a:gd name="T24" fmla="*/ 45 h 4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45">
                    <a:moveTo>
                      <a:pt x="4" y="0"/>
                    </a:moveTo>
                    <a:lnTo>
                      <a:pt x="0" y="8"/>
                    </a:lnTo>
                    <a:lnTo>
                      <a:pt x="0" y="45"/>
                    </a:lnTo>
                    <a:lnTo>
                      <a:pt x="4" y="35"/>
                    </a:lnTo>
                    <a:lnTo>
                      <a:pt x="4" y="0"/>
                    </a:lnTo>
                    <a:close/>
                  </a:path>
                </a:pathLst>
              </a:custGeom>
              <a:solidFill>
                <a:srgbClr val="CCCCCC"/>
              </a:solidFill>
              <a:ln w="4763">
                <a:solidFill>
                  <a:srgbClr val="72706F"/>
                </a:solidFill>
                <a:round/>
                <a:headEnd/>
                <a:tailEnd/>
              </a:ln>
            </p:spPr>
            <p:txBody>
              <a:bodyPr>
                <a:prstTxWarp prst="textNoShape">
                  <a:avLst/>
                </a:prstTxWarp>
              </a:bodyPr>
              <a:lstStyle/>
              <a:p>
                <a:endParaRPr lang="en-US">
                  <a:latin typeface="+mn-lt"/>
                </a:endParaRPr>
              </a:p>
            </p:txBody>
          </p:sp>
          <p:sp>
            <p:nvSpPr>
              <p:cNvPr id="151" name="Freeform 58"/>
              <p:cNvSpPr>
                <a:spLocks/>
              </p:cNvSpPr>
              <p:nvPr/>
            </p:nvSpPr>
            <p:spPr bwMode="auto">
              <a:xfrm>
                <a:off x="4704" y="3101"/>
                <a:ext cx="31" cy="10"/>
              </a:xfrm>
              <a:custGeom>
                <a:avLst/>
                <a:gdLst>
                  <a:gd name="T0" fmla="*/ 4 w 31"/>
                  <a:gd name="T1" fmla="*/ 0 h 10"/>
                  <a:gd name="T2" fmla="*/ 0 w 31"/>
                  <a:gd name="T3" fmla="*/ 10 h 10"/>
                  <a:gd name="T4" fmla="*/ 27 w 31"/>
                  <a:gd name="T5" fmla="*/ 10 h 10"/>
                  <a:gd name="T6" fmla="*/ 31 w 31"/>
                  <a:gd name="T7" fmla="*/ 0 h 10"/>
                  <a:gd name="T8" fmla="*/ 4 w 31"/>
                  <a:gd name="T9" fmla="*/ 0 h 10"/>
                  <a:gd name="T10" fmla="*/ 4 w 31"/>
                  <a:gd name="T11" fmla="*/ 0 h 10"/>
                  <a:gd name="T12" fmla="*/ 4 w 31"/>
                  <a:gd name="T13" fmla="*/ 0 h 10"/>
                  <a:gd name="T14" fmla="*/ 0 60000 65536"/>
                  <a:gd name="T15" fmla="*/ 0 60000 65536"/>
                  <a:gd name="T16" fmla="*/ 0 60000 65536"/>
                  <a:gd name="T17" fmla="*/ 0 60000 65536"/>
                  <a:gd name="T18" fmla="*/ 0 60000 65536"/>
                  <a:gd name="T19" fmla="*/ 0 60000 65536"/>
                  <a:gd name="T20" fmla="*/ 0 60000 65536"/>
                  <a:gd name="T21" fmla="*/ 0 w 31"/>
                  <a:gd name="T22" fmla="*/ 0 h 10"/>
                  <a:gd name="T23" fmla="*/ 31 w 31"/>
                  <a:gd name="T24" fmla="*/ 10 h 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 h="10">
                    <a:moveTo>
                      <a:pt x="4" y="0"/>
                    </a:moveTo>
                    <a:lnTo>
                      <a:pt x="0" y="10"/>
                    </a:lnTo>
                    <a:lnTo>
                      <a:pt x="27" y="10"/>
                    </a:lnTo>
                    <a:lnTo>
                      <a:pt x="31" y="0"/>
                    </a:lnTo>
                    <a:lnTo>
                      <a:pt x="4" y="0"/>
                    </a:lnTo>
                    <a:close/>
                  </a:path>
                </a:pathLst>
              </a:custGeom>
              <a:solidFill>
                <a:srgbClr val="CCCCCC"/>
              </a:solidFill>
              <a:ln w="4763">
                <a:solidFill>
                  <a:srgbClr val="72706F"/>
                </a:solidFill>
                <a:round/>
                <a:headEnd/>
                <a:tailEnd/>
              </a:ln>
            </p:spPr>
            <p:txBody>
              <a:bodyPr>
                <a:prstTxWarp prst="textNoShape">
                  <a:avLst/>
                </a:prstTxWarp>
              </a:bodyPr>
              <a:lstStyle/>
              <a:p>
                <a:endParaRPr lang="en-US">
                  <a:latin typeface="+mn-lt"/>
                </a:endParaRPr>
              </a:p>
            </p:txBody>
          </p:sp>
          <p:sp>
            <p:nvSpPr>
              <p:cNvPr id="152" name="Freeform 59"/>
              <p:cNvSpPr>
                <a:spLocks/>
              </p:cNvSpPr>
              <p:nvPr/>
            </p:nvSpPr>
            <p:spPr bwMode="auto">
              <a:xfrm>
                <a:off x="4705" y="3068"/>
                <a:ext cx="5" cy="44"/>
              </a:xfrm>
              <a:custGeom>
                <a:avLst/>
                <a:gdLst>
                  <a:gd name="T0" fmla="*/ 5 w 5"/>
                  <a:gd name="T1" fmla="*/ 0 h 44"/>
                  <a:gd name="T2" fmla="*/ 0 w 5"/>
                  <a:gd name="T3" fmla="*/ 8 h 44"/>
                  <a:gd name="T4" fmla="*/ 0 w 5"/>
                  <a:gd name="T5" fmla="*/ 44 h 44"/>
                  <a:gd name="T6" fmla="*/ 5 w 5"/>
                  <a:gd name="T7" fmla="*/ 35 h 44"/>
                  <a:gd name="T8" fmla="*/ 5 w 5"/>
                  <a:gd name="T9" fmla="*/ 0 h 44"/>
                  <a:gd name="T10" fmla="*/ 0 60000 65536"/>
                  <a:gd name="T11" fmla="*/ 0 60000 65536"/>
                  <a:gd name="T12" fmla="*/ 0 60000 65536"/>
                  <a:gd name="T13" fmla="*/ 0 60000 65536"/>
                  <a:gd name="T14" fmla="*/ 0 60000 65536"/>
                  <a:gd name="T15" fmla="*/ 0 w 5"/>
                  <a:gd name="T16" fmla="*/ 0 h 44"/>
                  <a:gd name="T17" fmla="*/ 5 w 5"/>
                  <a:gd name="T18" fmla="*/ 44 h 44"/>
                </a:gdLst>
                <a:ahLst/>
                <a:cxnLst>
                  <a:cxn ang="T10">
                    <a:pos x="T0" y="T1"/>
                  </a:cxn>
                  <a:cxn ang="T11">
                    <a:pos x="T2" y="T3"/>
                  </a:cxn>
                  <a:cxn ang="T12">
                    <a:pos x="T4" y="T5"/>
                  </a:cxn>
                  <a:cxn ang="T13">
                    <a:pos x="T6" y="T7"/>
                  </a:cxn>
                  <a:cxn ang="T14">
                    <a:pos x="T8" y="T9"/>
                  </a:cxn>
                </a:cxnLst>
                <a:rect l="T15" t="T16" r="T17" b="T18"/>
                <a:pathLst>
                  <a:path w="5" h="44">
                    <a:moveTo>
                      <a:pt x="5" y="0"/>
                    </a:moveTo>
                    <a:lnTo>
                      <a:pt x="0" y="8"/>
                    </a:lnTo>
                    <a:lnTo>
                      <a:pt x="0" y="44"/>
                    </a:lnTo>
                    <a:lnTo>
                      <a:pt x="5" y="35"/>
                    </a:lnTo>
                    <a:lnTo>
                      <a:pt x="5" y="0"/>
                    </a:lnTo>
                    <a:close/>
                  </a:path>
                </a:pathLst>
              </a:custGeom>
              <a:solidFill>
                <a:srgbClr val="CCCCCC"/>
              </a:solidFill>
              <a:ln w="9525">
                <a:noFill/>
                <a:round/>
                <a:headEnd/>
                <a:tailEnd/>
              </a:ln>
            </p:spPr>
            <p:txBody>
              <a:bodyPr>
                <a:prstTxWarp prst="textNoShape">
                  <a:avLst/>
                </a:prstTxWarp>
              </a:bodyPr>
              <a:lstStyle/>
              <a:p>
                <a:endParaRPr lang="en-US">
                  <a:latin typeface="+mn-lt"/>
                </a:endParaRPr>
              </a:p>
            </p:txBody>
          </p:sp>
          <p:sp>
            <p:nvSpPr>
              <p:cNvPr id="153" name="Freeform 60"/>
              <p:cNvSpPr>
                <a:spLocks/>
              </p:cNvSpPr>
              <p:nvPr/>
            </p:nvSpPr>
            <p:spPr bwMode="auto">
              <a:xfrm>
                <a:off x="4705" y="3103"/>
                <a:ext cx="32" cy="9"/>
              </a:xfrm>
              <a:custGeom>
                <a:avLst/>
                <a:gdLst>
                  <a:gd name="T0" fmla="*/ 5 w 32"/>
                  <a:gd name="T1" fmla="*/ 0 h 9"/>
                  <a:gd name="T2" fmla="*/ 0 w 32"/>
                  <a:gd name="T3" fmla="*/ 9 h 9"/>
                  <a:gd name="T4" fmla="*/ 28 w 32"/>
                  <a:gd name="T5" fmla="*/ 9 h 9"/>
                  <a:gd name="T6" fmla="*/ 32 w 32"/>
                  <a:gd name="T7" fmla="*/ 0 h 9"/>
                  <a:gd name="T8" fmla="*/ 5 w 32"/>
                  <a:gd name="T9" fmla="*/ 0 h 9"/>
                  <a:gd name="T10" fmla="*/ 0 60000 65536"/>
                  <a:gd name="T11" fmla="*/ 0 60000 65536"/>
                  <a:gd name="T12" fmla="*/ 0 60000 65536"/>
                  <a:gd name="T13" fmla="*/ 0 60000 65536"/>
                  <a:gd name="T14" fmla="*/ 0 60000 65536"/>
                  <a:gd name="T15" fmla="*/ 0 w 32"/>
                  <a:gd name="T16" fmla="*/ 0 h 9"/>
                  <a:gd name="T17" fmla="*/ 32 w 32"/>
                  <a:gd name="T18" fmla="*/ 9 h 9"/>
                </a:gdLst>
                <a:ahLst/>
                <a:cxnLst>
                  <a:cxn ang="T10">
                    <a:pos x="T0" y="T1"/>
                  </a:cxn>
                  <a:cxn ang="T11">
                    <a:pos x="T2" y="T3"/>
                  </a:cxn>
                  <a:cxn ang="T12">
                    <a:pos x="T4" y="T5"/>
                  </a:cxn>
                  <a:cxn ang="T13">
                    <a:pos x="T6" y="T7"/>
                  </a:cxn>
                  <a:cxn ang="T14">
                    <a:pos x="T8" y="T9"/>
                  </a:cxn>
                </a:cxnLst>
                <a:rect l="T15" t="T16" r="T17" b="T18"/>
                <a:pathLst>
                  <a:path w="32" h="9">
                    <a:moveTo>
                      <a:pt x="5" y="0"/>
                    </a:moveTo>
                    <a:lnTo>
                      <a:pt x="0" y="9"/>
                    </a:lnTo>
                    <a:lnTo>
                      <a:pt x="28" y="9"/>
                    </a:lnTo>
                    <a:lnTo>
                      <a:pt x="32" y="0"/>
                    </a:lnTo>
                    <a:lnTo>
                      <a:pt x="5" y="0"/>
                    </a:lnTo>
                    <a:close/>
                  </a:path>
                </a:pathLst>
              </a:custGeom>
              <a:solidFill>
                <a:srgbClr val="CCCCCC"/>
              </a:solidFill>
              <a:ln w="9525">
                <a:noFill/>
                <a:round/>
                <a:headEnd/>
                <a:tailEnd/>
              </a:ln>
            </p:spPr>
            <p:txBody>
              <a:bodyPr>
                <a:prstTxWarp prst="textNoShape">
                  <a:avLst/>
                </a:prstTxWarp>
              </a:bodyPr>
              <a:lstStyle/>
              <a:p>
                <a:endParaRPr lang="en-US">
                  <a:latin typeface="+mn-lt"/>
                </a:endParaRPr>
              </a:p>
            </p:txBody>
          </p:sp>
          <p:sp>
            <p:nvSpPr>
              <p:cNvPr id="154" name="Freeform 61"/>
              <p:cNvSpPr>
                <a:spLocks/>
              </p:cNvSpPr>
              <p:nvPr/>
            </p:nvSpPr>
            <p:spPr bwMode="auto">
              <a:xfrm>
                <a:off x="4704" y="3066"/>
                <a:ext cx="4" cy="45"/>
              </a:xfrm>
              <a:custGeom>
                <a:avLst/>
                <a:gdLst>
                  <a:gd name="T0" fmla="*/ 4 w 4"/>
                  <a:gd name="T1" fmla="*/ 0 h 45"/>
                  <a:gd name="T2" fmla="*/ 0 w 4"/>
                  <a:gd name="T3" fmla="*/ 8 h 45"/>
                  <a:gd name="T4" fmla="*/ 0 w 4"/>
                  <a:gd name="T5" fmla="*/ 45 h 45"/>
                  <a:gd name="T6" fmla="*/ 4 w 4"/>
                  <a:gd name="T7" fmla="*/ 35 h 45"/>
                  <a:gd name="T8" fmla="*/ 4 w 4"/>
                  <a:gd name="T9" fmla="*/ 0 h 45"/>
                  <a:gd name="T10" fmla="*/ 4 w 4"/>
                  <a:gd name="T11" fmla="*/ 0 h 45"/>
                  <a:gd name="T12" fmla="*/ 4 w 4"/>
                  <a:gd name="T13" fmla="*/ 0 h 45"/>
                  <a:gd name="T14" fmla="*/ 0 60000 65536"/>
                  <a:gd name="T15" fmla="*/ 0 60000 65536"/>
                  <a:gd name="T16" fmla="*/ 0 60000 65536"/>
                  <a:gd name="T17" fmla="*/ 0 60000 65536"/>
                  <a:gd name="T18" fmla="*/ 0 60000 65536"/>
                  <a:gd name="T19" fmla="*/ 0 60000 65536"/>
                  <a:gd name="T20" fmla="*/ 0 60000 65536"/>
                  <a:gd name="T21" fmla="*/ 0 w 4"/>
                  <a:gd name="T22" fmla="*/ 0 h 45"/>
                  <a:gd name="T23" fmla="*/ 4 w 4"/>
                  <a:gd name="T24" fmla="*/ 45 h 4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45">
                    <a:moveTo>
                      <a:pt x="4" y="0"/>
                    </a:moveTo>
                    <a:lnTo>
                      <a:pt x="0" y="8"/>
                    </a:lnTo>
                    <a:lnTo>
                      <a:pt x="0" y="45"/>
                    </a:lnTo>
                    <a:lnTo>
                      <a:pt x="4" y="35"/>
                    </a:lnTo>
                    <a:lnTo>
                      <a:pt x="4" y="0"/>
                    </a:lnTo>
                    <a:close/>
                  </a:path>
                </a:pathLst>
              </a:custGeom>
              <a:solidFill>
                <a:srgbClr val="CCCCCC"/>
              </a:solidFill>
              <a:ln w="4763">
                <a:solidFill>
                  <a:srgbClr val="72706F"/>
                </a:solidFill>
                <a:round/>
                <a:headEnd/>
                <a:tailEnd/>
              </a:ln>
            </p:spPr>
            <p:txBody>
              <a:bodyPr>
                <a:prstTxWarp prst="textNoShape">
                  <a:avLst/>
                </a:prstTxWarp>
              </a:bodyPr>
              <a:lstStyle/>
              <a:p>
                <a:endParaRPr lang="en-US">
                  <a:latin typeface="+mn-lt"/>
                </a:endParaRPr>
              </a:p>
            </p:txBody>
          </p:sp>
          <p:sp>
            <p:nvSpPr>
              <p:cNvPr id="155" name="Freeform 62"/>
              <p:cNvSpPr>
                <a:spLocks/>
              </p:cNvSpPr>
              <p:nvPr/>
            </p:nvSpPr>
            <p:spPr bwMode="auto">
              <a:xfrm>
                <a:off x="4704" y="3101"/>
                <a:ext cx="31" cy="10"/>
              </a:xfrm>
              <a:custGeom>
                <a:avLst/>
                <a:gdLst>
                  <a:gd name="T0" fmla="*/ 4 w 31"/>
                  <a:gd name="T1" fmla="*/ 0 h 10"/>
                  <a:gd name="T2" fmla="*/ 0 w 31"/>
                  <a:gd name="T3" fmla="*/ 10 h 10"/>
                  <a:gd name="T4" fmla="*/ 27 w 31"/>
                  <a:gd name="T5" fmla="*/ 10 h 10"/>
                  <a:gd name="T6" fmla="*/ 31 w 31"/>
                  <a:gd name="T7" fmla="*/ 0 h 10"/>
                  <a:gd name="T8" fmla="*/ 4 w 31"/>
                  <a:gd name="T9" fmla="*/ 0 h 10"/>
                  <a:gd name="T10" fmla="*/ 4 w 31"/>
                  <a:gd name="T11" fmla="*/ 0 h 10"/>
                  <a:gd name="T12" fmla="*/ 4 w 31"/>
                  <a:gd name="T13" fmla="*/ 0 h 10"/>
                  <a:gd name="T14" fmla="*/ 0 60000 65536"/>
                  <a:gd name="T15" fmla="*/ 0 60000 65536"/>
                  <a:gd name="T16" fmla="*/ 0 60000 65536"/>
                  <a:gd name="T17" fmla="*/ 0 60000 65536"/>
                  <a:gd name="T18" fmla="*/ 0 60000 65536"/>
                  <a:gd name="T19" fmla="*/ 0 60000 65536"/>
                  <a:gd name="T20" fmla="*/ 0 60000 65536"/>
                  <a:gd name="T21" fmla="*/ 0 w 31"/>
                  <a:gd name="T22" fmla="*/ 0 h 10"/>
                  <a:gd name="T23" fmla="*/ 31 w 31"/>
                  <a:gd name="T24" fmla="*/ 10 h 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 h="10">
                    <a:moveTo>
                      <a:pt x="4" y="0"/>
                    </a:moveTo>
                    <a:lnTo>
                      <a:pt x="0" y="10"/>
                    </a:lnTo>
                    <a:lnTo>
                      <a:pt x="27" y="10"/>
                    </a:lnTo>
                    <a:lnTo>
                      <a:pt x="31" y="0"/>
                    </a:lnTo>
                    <a:lnTo>
                      <a:pt x="4" y="0"/>
                    </a:lnTo>
                    <a:close/>
                  </a:path>
                </a:pathLst>
              </a:custGeom>
              <a:solidFill>
                <a:srgbClr val="CCCCCC"/>
              </a:solidFill>
              <a:ln w="4763">
                <a:solidFill>
                  <a:srgbClr val="72706F"/>
                </a:solidFill>
                <a:round/>
                <a:headEnd/>
                <a:tailEnd/>
              </a:ln>
            </p:spPr>
            <p:txBody>
              <a:bodyPr>
                <a:prstTxWarp prst="textNoShape">
                  <a:avLst/>
                </a:prstTxWarp>
              </a:bodyPr>
              <a:lstStyle/>
              <a:p>
                <a:endParaRPr lang="en-US">
                  <a:latin typeface="+mn-lt"/>
                </a:endParaRPr>
              </a:p>
            </p:txBody>
          </p:sp>
          <p:sp>
            <p:nvSpPr>
              <p:cNvPr id="156" name="Rectangle 63"/>
              <p:cNvSpPr>
                <a:spLocks noChangeArrowheads="1"/>
              </p:cNvSpPr>
              <p:nvPr/>
            </p:nvSpPr>
            <p:spPr bwMode="auto">
              <a:xfrm>
                <a:off x="4710" y="3068"/>
                <a:ext cx="27" cy="35"/>
              </a:xfrm>
              <a:prstGeom prst="rect">
                <a:avLst/>
              </a:prstGeom>
              <a:solidFill>
                <a:srgbClr val="CCCCCC"/>
              </a:solidFill>
              <a:ln w="9525">
                <a:noFill/>
                <a:miter lim="800000"/>
                <a:headEnd/>
                <a:tailEnd/>
              </a:ln>
            </p:spPr>
            <p:txBody>
              <a:bodyPr>
                <a:prstTxWarp prst="textNoShape">
                  <a:avLst/>
                </a:prstTxWarp>
              </a:bodyPr>
              <a:lstStyle/>
              <a:p>
                <a:endParaRPr lang="en-US">
                  <a:latin typeface="+mn-lt"/>
                </a:endParaRPr>
              </a:p>
            </p:txBody>
          </p:sp>
          <p:sp>
            <p:nvSpPr>
              <p:cNvPr id="157" name="Freeform 64"/>
              <p:cNvSpPr>
                <a:spLocks/>
              </p:cNvSpPr>
              <p:nvPr/>
            </p:nvSpPr>
            <p:spPr bwMode="auto">
              <a:xfrm>
                <a:off x="3424" y="3506"/>
                <a:ext cx="27" cy="54"/>
              </a:xfrm>
              <a:custGeom>
                <a:avLst/>
                <a:gdLst>
                  <a:gd name="T0" fmla="*/ 0 w 27"/>
                  <a:gd name="T1" fmla="*/ 54 h 54"/>
                  <a:gd name="T2" fmla="*/ 27 w 27"/>
                  <a:gd name="T3" fmla="*/ 54 h 54"/>
                  <a:gd name="T4" fmla="*/ 27 w 27"/>
                  <a:gd name="T5" fmla="*/ 0 h 54"/>
                  <a:gd name="T6" fmla="*/ 0 w 27"/>
                  <a:gd name="T7" fmla="*/ 17 h 54"/>
                  <a:gd name="T8" fmla="*/ 0 w 27"/>
                  <a:gd name="T9" fmla="*/ 54 h 54"/>
                  <a:gd name="T10" fmla="*/ 0 60000 65536"/>
                  <a:gd name="T11" fmla="*/ 0 60000 65536"/>
                  <a:gd name="T12" fmla="*/ 0 60000 65536"/>
                  <a:gd name="T13" fmla="*/ 0 60000 65536"/>
                  <a:gd name="T14" fmla="*/ 0 60000 65536"/>
                  <a:gd name="T15" fmla="*/ 0 w 27"/>
                  <a:gd name="T16" fmla="*/ 0 h 54"/>
                  <a:gd name="T17" fmla="*/ 27 w 27"/>
                  <a:gd name="T18" fmla="*/ 54 h 54"/>
                </a:gdLst>
                <a:ahLst/>
                <a:cxnLst>
                  <a:cxn ang="T10">
                    <a:pos x="T0" y="T1"/>
                  </a:cxn>
                  <a:cxn ang="T11">
                    <a:pos x="T2" y="T3"/>
                  </a:cxn>
                  <a:cxn ang="T12">
                    <a:pos x="T4" y="T5"/>
                  </a:cxn>
                  <a:cxn ang="T13">
                    <a:pos x="T6" y="T7"/>
                  </a:cxn>
                  <a:cxn ang="T14">
                    <a:pos x="T8" y="T9"/>
                  </a:cxn>
                </a:cxnLst>
                <a:rect l="T15" t="T16" r="T17" b="T18"/>
                <a:pathLst>
                  <a:path w="27" h="54">
                    <a:moveTo>
                      <a:pt x="0" y="54"/>
                    </a:moveTo>
                    <a:lnTo>
                      <a:pt x="27" y="54"/>
                    </a:lnTo>
                    <a:lnTo>
                      <a:pt x="27" y="0"/>
                    </a:lnTo>
                    <a:lnTo>
                      <a:pt x="0" y="17"/>
                    </a:lnTo>
                    <a:lnTo>
                      <a:pt x="0" y="54"/>
                    </a:lnTo>
                    <a:close/>
                  </a:path>
                </a:pathLst>
              </a:custGeom>
              <a:solidFill>
                <a:srgbClr val="CCCCCC"/>
              </a:solidFill>
              <a:ln w="9525">
                <a:noFill/>
                <a:round/>
                <a:headEnd/>
                <a:tailEnd/>
              </a:ln>
            </p:spPr>
            <p:txBody>
              <a:bodyPr>
                <a:prstTxWarp prst="textNoShape">
                  <a:avLst/>
                </a:prstTxWarp>
              </a:bodyPr>
              <a:lstStyle/>
              <a:p>
                <a:endParaRPr lang="en-US">
                  <a:latin typeface="+mn-lt"/>
                </a:endParaRPr>
              </a:p>
            </p:txBody>
          </p:sp>
          <p:sp>
            <p:nvSpPr>
              <p:cNvPr id="158" name="Freeform 65"/>
              <p:cNvSpPr>
                <a:spLocks/>
              </p:cNvSpPr>
              <p:nvPr/>
            </p:nvSpPr>
            <p:spPr bwMode="auto">
              <a:xfrm>
                <a:off x="4708" y="3066"/>
                <a:ext cx="27" cy="35"/>
              </a:xfrm>
              <a:custGeom>
                <a:avLst/>
                <a:gdLst>
                  <a:gd name="T0" fmla="*/ 0 w 27"/>
                  <a:gd name="T1" fmla="*/ 0 h 35"/>
                  <a:gd name="T2" fmla="*/ 0 w 27"/>
                  <a:gd name="T3" fmla="*/ 35 h 35"/>
                  <a:gd name="T4" fmla="*/ 27 w 27"/>
                  <a:gd name="T5" fmla="*/ 35 h 35"/>
                  <a:gd name="T6" fmla="*/ 27 w 27"/>
                  <a:gd name="T7" fmla="*/ 0 h 35"/>
                  <a:gd name="T8" fmla="*/ 0 w 27"/>
                  <a:gd name="T9" fmla="*/ 0 h 35"/>
                  <a:gd name="T10" fmla="*/ 0 w 27"/>
                  <a:gd name="T11" fmla="*/ 0 h 35"/>
                  <a:gd name="T12" fmla="*/ 0 w 27"/>
                  <a:gd name="T13" fmla="*/ 0 h 35"/>
                  <a:gd name="T14" fmla="*/ 0 60000 65536"/>
                  <a:gd name="T15" fmla="*/ 0 60000 65536"/>
                  <a:gd name="T16" fmla="*/ 0 60000 65536"/>
                  <a:gd name="T17" fmla="*/ 0 60000 65536"/>
                  <a:gd name="T18" fmla="*/ 0 60000 65536"/>
                  <a:gd name="T19" fmla="*/ 0 60000 65536"/>
                  <a:gd name="T20" fmla="*/ 0 60000 65536"/>
                  <a:gd name="T21" fmla="*/ 0 w 27"/>
                  <a:gd name="T22" fmla="*/ 0 h 35"/>
                  <a:gd name="T23" fmla="*/ 27 w 27"/>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 h="35">
                    <a:moveTo>
                      <a:pt x="0" y="0"/>
                    </a:moveTo>
                    <a:lnTo>
                      <a:pt x="0" y="35"/>
                    </a:lnTo>
                    <a:lnTo>
                      <a:pt x="27" y="35"/>
                    </a:lnTo>
                    <a:lnTo>
                      <a:pt x="27" y="0"/>
                    </a:lnTo>
                    <a:lnTo>
                      <a:pt x="0" y="0"/>
                    </a:lnTo>
                    <a:close/>
                  </a:path>
                </a:pathLst>
              </a:custGeom>
              <a:solidFill>
                <a:srgbClr val="CCCCCC"/>
              </a:solidFill>
              <a:ln w="4763">
                <a:solidFill>
                  <a:srgbClr val="72706F"/>
                </a:solidFill>
                <a:round/>
                <a:headEnd/>
                <a:tailEnd/>
              </a:ln>
            </p:spPr>
            <p:txBody>
              <a:bodyPr>
                <a:prstTxWarp prst="textNoShape">
                  <a:avLst/>
                </a:prstTxWarp>
              </a:bodyPr>
              <a:lstStyle/>
              <a:p>
                <a:endParaRPr lang="en-US">
                  <a:latin typeface="+mn-lt"/>
                </a:endParaRPr>
              </a:p>
            </p:txBody>
          </p:sp>
          <p:sp>
            <p:nvSpPr>
              <p:cNvPr id="159" name="Freeform 66"/>
              <p:cNvSpPr>
                <a:spLocks/>
              </p:cNvSpPr>
              <p:nvPr/>
            </p:nvSpPr>
            <p:spPr bwMode="auto">
              <a:xfrm>
                <a:off x="3422" y="3504"/>
                <a:ext cx="27" cy="54"/>
              </a:xfrm>
              <a:custGeom>
                <a:avLst/>
                <a:gdLst>
                  <a:gd name="T0" fmla="*/ 0 w 27"/>
                  <a:gd name="T1" fmla="*/ 54 h 54"/>
                  <a:gd name="T2" fmla="*/ 27 w 27"/>
                  <a:gd name="T3" fmla="*/ 54 h 54"/>
                  <a:gd name="T4" fmla="*/ 27 w 27"/>
                  <a:gd name="T5" fmla="*/ 0 h 54"/>
                  <a:gd name="T6" fmla="*/ 0 w 27"/>
                  <a:gd name="T7" fmla="*/ 18 h 54"/>
                  <a:gd name="T8" fmla="*/ 0 w 27"/>
                  <a:gd name="T9" fmla="*/ 54 h 54"/>
                  <a:gd name="T10" fmla="*/ 0 w 27"/>
                  <a:gd name="T11" fmla="*/ 54 h 54"/>
                  <a:gd name="T12" fmla="*/ 0 w 27"/>
                  <a:gd name="T13" fmla="*/ 54 h 54"/>
                  <a:gd name="T14" fmla="*/ 0 60000 65536"/>
                  <a:gd name="T15" fmla="*/ 0 60000 65536"/>
                  <a:gd name="T16" fmla="*/ 0 60000 65536"/>
                  <a:gd name="T17" fmla="*/ 0 60000 65536"/>
                  <a:gd name="T18" fmla="*/ 0 60000 65536"/>
                  <a:gd name="T19" fmla="*/ 0 60000 65536"/>
                  <a:gd name="T20" fmla="*/ 0 60000 65536"/>
                  <a:gd name="T21" fmla="*/ 0 w 27"/>
                  <a:gd name="T22" fmla="*/ 0 h 54"/>
                  <a:gd name="T23" fmla="*/ 27 w 27"/>
                  <a:gd name="T24" fmla="*/ 54 h 5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 h="54">
                    <a:moveTo>
                      <a:pt x="0" y="54"/>
                    </a:moveTo>
                    <a:lnTo>
                      <a:pt x="27" y="54"/>
                    </a:lnTo>
                    <a:lnTo>
                      <a:pt x="27" y="0"/>
                    </a:lnTo>
                    <a:lnTo>
                      <a:pt x="0" y="18"/>
                    </a:lnTo>
                    <a:lnTo>
                      <a:pt x="0" y="54"/>
                    </a:lnTo>
                    <a:close/>
                  </a:path>
                </a:pathLst>
              </a:custGeom>
              <a:solidFill>
                <a:srgbClr val="CCCCCC"/>
              </a:solidFill>
              <a:ln w="4763">
                <a:solidFill>
                  <a:srgbClr val="72706F"/>
                </a:solidFill>
                <a:round/>
                <a:headEnd/>
                <a:tailEnd/>
              </a:ln>
            </p:spPr>
            <p:txBody>
              <a:bodyPr>
                <a:prstTxWarp prst="textNoShape">
                  <a:avLst/>
                </a:prstTxWarp>
              </a:bodyPr>
              <a:lstStyle/>
              <a:p>
                <a:endParaRPr lang="en-US">
                  <a:latin typeface="+mn-lt"/>
                </a:endParaRPr>
              </a:p>
            </p:txBody>
          </p:sp>
          <p:sp>
            <p:nvSpPr>
              <p:cNvPr id="160" name="Freeform 67"/>
              <p:cNvSpPr>
                <a:spLocks/>
              </p:cNvSpPr>
              <p:nvPr/>
            </p:nvSpPr>
            <p:spPr bwMode="auto">
              <a:xfrm>
                <a:off x="3442" y="3541"/>
                <a:ext cx="279" cy="189"/>
              </a:xfrm>
              <a:custGeom>
                <a:avLst/>
                <a:gdLst>
                  <a:gd name="T0" fmla="*/ 0 w 279"/>
                  <a:gd name="T1" fmla="*/ 19 h 189"/>
                  <a:gd name="T2" fmla="*/ 279 w 279"/>
                  <a:gd name="T3" fmla="*/ 189 h 189"/>
                  <a:gd name="T4" fmla="*/ 279 w 279"/>
                  <a:gd name="T5" fmla="*/ 171 h 189"/>
                  <a:gd name="T6" fmla="*/ 0 w 279"/>
                  <a:gd name="T7" fmla="*/ 0 h 189"/>
                  <a:gd name="T8" fmla="*/ 0 w 279"/>
                  <a:gd name="T9" fmla="*/ 19 h 189"/>
                  <a:gd name="T10" fmla="*/ 0 60000 65536"/>
                  <a:gd name="T11" fmla="*/ 0 60000 65536"/>
                  <a:gd name="T12" fmla="*/ 0 60000 65536"/>
                  <a:gd name="T13" fmla="*/ 0 60000 65536"/>
                  <a:gd name="T14" fmla="*/ 0 60000 65536"/>
                  <a:gd name="T15" fmla="*/ 0 w 279"/>
                  <a:gd name="T16" fmla="*/ 0 h 189"/>
                  <a:gd name="T17" fmla="*/ 279 w 279"/>
                  <a:gd name="T18" fmla="*/ 189 h 189"/>
                </a:gdLst>
                <a:ahLst/>
                <a:cxnLst>
                  <a:cxn ang="T10">
                    <a:pos x="T0" y="T1"/>
                  </a:cxn>
                  <a:cxn ang="T11">
                    <a:pos x="T2" y="T3"/>
                  </a:cxn>
                  <a:cxn ang="T12">
                    <a:pos x="T4" y="T5"/>
                  </a:cxn>
                  <a:cxn ang="T13">
                    <a:pos x="T6" y="T7"/>
                  </a:cxn>
                  <a:cxn ang="T14">
                    <a:pos x="T8" y="T9"/>
                  </a:cxn>
                </a:cxnLst>
                <a:rect l="T15" t="T16" r="T17" b="T18"/>
                <a:pathLst>
                  <a:path w="279" h="189">
                    <a:moveTo>
                      <a:pt x="0" y="19"/>
                    </a:moveTo>
                    <a:lnTo>
                      <a:pt x="279" y="189"/>
                    </a:lnTo>
                    <a:lnTo>
                      <a:pt x="279" y="171"/>
                    </a:lnTo>
                    <a:lnTo>
                      <a:pt x="0" y="0"/>
                    </a:lnTo>
                    <a:lnTo>
                      <a:pt x="0" y="19"/>
                    </a:lnTo>
                    <a:close/>
                  </a:path>
                </a:pathLst>
              </a:custGeom>
              <a:solidFill>
                <a:srgbClr val="CCCCCC"/>
              </a:solidFill>
              <a:ln w="9525">
                <a:noFill/>
                <a:round/>
                <a:headEnd/>
                <a:tailEnd/>
              </a:ln>
            </p:spPr>
            <p:txBody>
              <a:bodyPr>
                <a:prstTxWarp prst="textNoShape">
                  <a:avLst/>
                </a:prstTxWarp>
              </a:bodyPr>
              <a:lstStyle/>
              <a:p>
                <a:endParaRPr lang="en-US">
                  <a:latin typeface="+mn-lt"/>
                </a:endParaRPr>
              </a:p>
            </p:txBody>
          </p:sp>
          <p:sp>
            <p:nvSpPr>
              <p:cNvPr id="161" name="Rectangle 68"/>
              <p:cNvSpPr>
                <a:spLocks noChangeArrowheads="1"/>
              </p:cNvSpPr>
              <p:nvPr/>
            </p:nvSpPr>
            <p:spPr bwMode="auto">
              <a:xfrm>
                <a:off x="3721" y="3712"/>
                <a:ext cx="80" cy="44"/>
              </a:xfrm>
              <a:prstGeom prst="rect">
                <a:avLst/>
              </a:prstGeom>
              <a:solidFill>
                <a:srgbClr val="CCCCCC"/>
              </a:solidFill>
              <a:ln w="9525">
                <a:noFill/>
                <a:miter lim="800000"/>
                <a:headEnd/>
                <a:tailEnd/>
              </a:ln>
            </p:spPr>
            <p:txBody>
              <a:bodyPr>
                <a:prstTxWarp prst="textNoShape">
                  <a:avLst/>
                </a:prstTxWarp>
              </a:bodyPr>
              <a:lstStyle/>
              <a:p>
                <a:endParaRPr lang="en-US">
                  <a:latin typeface="+mn-lt"/>
                </a:endParaRPr>
              </a:p>
            </p:txBody>
          </p:sp>
          <p:sp>
            <p:nvSpPr>
              <p:cNvPr id="162" name="Rectangle 69"/>
              <p:cNvSpPr>
                <a:spLocks noChangeArrowheads="1"/>
              </p:cNvSpPr>
              <p:nvPr/>
            </p:nvSpPr>
            <p:spPr bwMode="auto">
              <a:xfrm>
                <a:off x="3719" y="3710"/>
                <a:ext cx="81" cy="44"/>
              </a:xfrm>
              <a:prstGeom prst="rect">
                <a:avLst/>
              </a:prstGeom>
              <a:solidFill>
                <a:srgbClr val="CCCCCC"/>
              </a:solidFill>
              <a:ln w="4763">
                <a:solidFill>
                  <a:srgbClr val="72706F"/>
                </a:solidFill>
                <a:miter lim="800000"/>
                <a:headEnd/>
                <a:tailEnd/>
              </a:ln>
            </p:spPr>
            <p:txBody>
              <a:bodyPr>
                <a:prstTxWarp prst="textNoShape">
                  <a:avLst/>
                </a:prstTxWarp>
              </a:bodyPr>
              <a:lstStyle/>
              <a:p>
                <a:endParaRPr lang="en-US">
                  <a:latin typeface="+mn-lt"/>
                </a:endParaRPr>
              </a:p>
            </p:txBody>
          </p:sp>
          <p:sp>
            <p:nvSpPr>
              <p:cNvPr id="163" name="Freeform 70"/>
              <p:cNvSpPr>
                <a:spLocks/>
              </p:cNvSpPr>
              <p:nvPr/>
            </p:nvSpPr>
            <p:spPr bwMode="auto">
              <a:xfrm>
                <a:off x="3612" y="3739"/>
                <a:ext cx="360" cy="223"/>
              </a:xfrm>
              <a:custGeom>
                <a:avLst/>
                <a:gdLst>
                  <a:gd name="T0" fmla="*/ 360 w 360"/>
                  <a:gd name="T1" fmla="*/ 118 h 223"/>
                  <a:gd name="T2" fmla="*/ 357 w 360"/>
                  <a:gd name="T3" fmla="*/ 130 h 223"/>
                  <a:gd name="T4" fmla="*/ 353 w 360"/>
                  <a:gd name="T5" fmla="*/ 143 h 223"/>
                  <a:gd name="T6" fmla="*/ 346 w 360"/>
                  <a:gd name="T7" fmla="*/ 155 h 223"/>
                  <a:gd name="T8" fmla="*/ 337 w 360"/>
                  <a:gd name="T9" fmla="*/ 167 h 223"/>
                  <a:gd name="T10" fmla="*/ 325 w 360"/>
                  <a:gd name="T11" fmla="*/ 178 h 223"/>
                  <a:gd name="T12" fmla="*/ 312 w 360"/>
                  <a:gd name="T13" fmla="*/ 187 h 223"/>
                  <a:gd name="T14" fmla="*/ 298 w 360"/>
                  <a:gd name="T15" fmla="*/ 197 h 223"/>
                  <a:gd name="T16" fmla="*/ 281 w 360"/>
                  <a:gd name="T17" fmla="*/ 204 h 223"/>
                  <a:gd name="T18" fmla="*/ 263 w 360"/>
                  <a:gd name="T19" fmla="*/ 211 h 223"/>
                  <a:gd name="T20" fmla="*/ 244 w 360"/>
                  <a:gd name="T21" fmla="*/ 216 h 223"/>
                  <a:gd name="T22" fmla="*/ 224 w 360"/>
                  <a:gd name="T23" fmla="*/ 220 h 223"/>
                  <a:gd name="T24" fmla="*/ 204 w 360"/>
                  <a:gd name="T25" fmla="*/ 223 h 223"/>
                  <a:gd name="T26" fmla="*/ 183 w 360"/>
                  <a:gd name="T27" fmla="*/ 223 h 223"/>
                  <a:gd name="T28" fmla="*/ 162 w 360"/>
                  <a:gd name="T29" fmla="*/ 223 h 223"/>
                  <a:gd name="T30" fmla="*/ 141 w 360"/>
                  <a:gd name="T31" fmla="*/ 221 h 223"/>
                  <a:gd name="T32" fmla="*/ 122 w 360"/>
                  <a:gd name="T33" fmla="*/ 217 h 223"/>
                  <a:gd name="T34" fmla="*/ 103 w 360"/>
                  <a:gd name="T35" fmla="*/ 212 h 223"/>
                  <a:gd name="T36" fmla="*/ 84 w 360"/>
                  <a:gd name="T37" fmla="*/ 206 h 223"/>
                  <a:gd name="T38" fmla="*/ 68 w 360"/>
                  <a:gd name="T39" fmla="*/ 198 h 223"/>
                  <a:gd name="T40" fmla="*/ 52 w 360"/>
                  <a:gd name="T41" fmla="*/ 190 h 223"/>
                  <a:gd name="T42" fmla="*/ 38 w 360"/>
                  <a:gd name="T43" fmla="*/ 181 h 223"/>
                  <a:gd name="T44" fmla="*/ 27 w 360"/>
                  <a:gd name="T45" fmla="*/ 170 h 223"/>
                  <a:gd name="T46" fmla="*/ 17 w 360"/>
                  <a:gd name="T47" fmla="*/ 159 h 223"/>
                  <a:gd name="T48" fmla="*/ 10 w 360"/>
                  <a:gd name="T49" fmla="*/ 147 h 223"/>
                  <a:gd name="T50" fmla="*/ 4 w 360"/>
                  <a:gd name="T51" fmla="*/ 134 h 223"/>
                  <a:gd name="T52" fmla="*/ 1 w 360"/>
                  <a:gd name="T53" fmla="*/ 121 h 223"/>
                  <a:gd name="T54" fmla="*/ 0 w 360"/>
                  <a:gd name="T55" fmla="*/ 108 h 223"/>
                  <a:gd name="T56" fmla="*/ 3 w 360"/>
                  <a:gd name="T57" fmla="*/ 95 h 223"/>
                  <a:gd name="T58" fmla="*/ 7 w 360"/>
                  <a:gd name="T59" fmla="*/ 83 h 223"/>
                  <a:gd name="T60" fmla="*/ 13 w 360"/>
                  <a:gd name="T61" fmla="*/ 71 h 223"/>
                  <a:gd name="T62" fmla="*/ 22 w 360"/>
                  <a:gd name="T63" fmla="*/ 58 h 223"/>
                  <a:gd name="T64" fmla="*/ 33 w 360"/>
                  <a:gd name="T65" fmla="*/ 48 h 223"/>
                  <a:gd name="T66" fmla="*/ 45 w 360"/>
                  <a:gd name="T67" fmla="*/ 38 h 223"/>
                  <a:gd name="T68" fmla="*/ 60 w 360"/>
                  <a:gd name="T69" fmla="*/ 29 h 223"/>
                  <a:gd name="T70" fmla="*/ 76 w 360"/>
                  <a:gd name="T71" fmla="*/ 20 h 223"/>
                  <a:gd name="T72" fmla="*/ 94 w 360"/>
                  <a:gd name="T73" fmla="*/ 14 h 223"/>
                  <a:gd name="T74" fmla="*/ 112 w 360"/>
                  <a:gd name="T75" fmla="*/ 8 h 223"/>
                  <a:gd name="T76" fmla="*/ 132 w 360"/>
                  <a:gd name="T77" fmla="*/ 4 h 223"/>
                  <a:gd name="T78" fmla="*/ 152 w 360"/>
                  <a:gd name="T79" fmla="*/ 1 h 223"/>
                  <a:gd name="T80" fmla="*/ 173 w 360"/>
                  <a:gd name="T81" fmla="*/ 0 h 223"/>
                  <a:gd name="T82" fmla="*/ 193 w 360"/>
                  <a:gd name="T83" fmla="*/ 0 h 223"/>
                  <a:gd name="T84" fmla="*/ 214 w 360"/>
                  <a:gd name="T85" fmla="*/ 1 h 223"/>
                  <a:gd name="T86" fmla="*/ 234 w 360"/>
                  <a:gd name="T87" fmla="*/ 5 h 223"/>
                  <a:gd name="T88" fmla="*/ 254 w 360"/>
                  <a:gd name="T89" fmla="*/ 9 h 223"/>
                  <a:gd name="T90" fmla="*/ 272 w 360"/>
                  <a:gd name="T91" fmla="*/ 15 h 223"/>
                  <a:gd name="T92" fmla="*/ 289 w 360"/>
                  <a:gd name="T93" fmla="*/ 22 h 223"/>
                  <a:gd name="T94" fmla="*/ 305 w 360"/>
                  <a:gd name="T95" fmla="*/ 31 h 223"/>
                  <a:gd name="T96" fmla="*/ 319 w 360"/>
                  <a:gd name="T97" fmla="*/ 40 h 223"/>
                  <a:gd name="T98" fmla="*/ 332 w 360"/>
                  <a:gd name="T99" fmla="*/ 50 h 223"/>
                  <a:gd name="T100" fmla="*/ 342 w 360"/>
                  <a:gd name="T101" fmla="*/ 61 h 223"/>
                  <a:gd name="T102" fmla="*/ 350 w 360"/>
                  <a:gd name="T103" fmla="*/ 73 h 223"/>
                  <a:gd name="T104" fmla="*/ 356 w 360"/>
                  <a:gd name="T105" fmla="*/ 86 h 223"/>
                  <a:gd name="T106" fmla="*/ 359 w 360"/>
                  <a:gd name="T107" fmla="*/ 98 h 223"/>
                  <a:gd name="T108" fmla="*/ 360 w 360"/>
                  <a:gd name="T109" fmla="*/ 111 h 22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360"/>
                  <a:gd name="T166" fmla="*/ 0 h 223"/>
                  <a:gd name="T167" fmla="*/ 360 w 360"/>
                  <a:gd name="T168" fmla="*/ 223 h 22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360" h="223">
                    <a:moveTo>
                      <a:pt x="360" y="111"/>
                    </a:moveTo>
                    <a:lnTo>
                      <a:pt x="360" y="118"/>
                    </a:lnTo>
                    <a:lnTo>
                      <a:pt x="359" y="124"/>
                    </a:lnTo>
                    <a:lnTo>
                      <a:pt x="357" y="130"/>
                    </a:lnTo>
                    <a:lnTo>
                      <a:pt x="356" y="137"/>
                    </a:lnTo>
                    <a:lnTo>
                      <a:pt x="353" y="143"/>
                    </a:lnTo>
                    <a:lnTo>
                      <a:pt x="350" y="149"/>
                    </a:lnTo>
                    <a:lnTo>
                      <a:pt x="346" y="155"/>
                    </a:lnTo>
                    <a:lnTo>
                      <a:pt x="342" y="161"/>
                    </a:lnTo>
                    <a:lnTo>
                      <a:pt x="337" y="167"/>
                    </a:lnTo>
                    <a:lnTo>
                      <a:pt x="332" y="172"/>
                    </a:lnTo>
                    <a:lnTo>
                      <a:pt x="325" y="178"/>
                    </a:lnTo>
                    <a:lnTo>
                      <a:pt x="319" y="183"/>
                    </a:lnTo>
                    <a:lnTo>
                      <a:pt x="312" y="187"/>
                    </a:lnTo>
                    <a:lnTo>
                      <a:pt x="305" y="192"/>
                    </a:lnTo>
                    <a:lnTo>
                      <a:pt x="298" y="197"/>
                    </a:lnTo>
                    <a:lnTo>
                      <a:pt x="289" y="201"/>
                    </a:lnTo>
                    <a:lnTo>
                      <a:pt x="281" y="204"/>
                    </a:lnTo>
                    <a:lnTo>
                      <a:pt x="272" y="208"/>
                    </a:lnTo>
                    <a:lnTo>
                      <a:pt x="263" y="211"/>
                    </a:lnTo>
                    <a:lnTo>
                      <a:pt x="254" y="213"/>
                    </a:lnTo>
                    <a:lnTo>
                      <a:pt x="244" y="216"/>
                    </a:lnTo>
                    <a:lnTo>
                      <a:pt x="234" y="218"/>
                    </a:lnTo>
                    <a:lnTo>
                      <a:pt x="224" y="220"/>
                    </a:lnTo>
                    <a:lnTo>
                      <a:pt x="214" y="221"/>
                    </a:lnTo>
                    <a:lnTo>
                      <a:pt x="204" y="223"/>
                    </a:lnTo>
                    <a:lnTo>
                      <a:pt x="193" y="223"/>
                    </a:lnTo>
                    <a:lnTo>
                      <a:pt x="183" y="223"/>
                    </a:lnTo>
                    <a:lnTo>
                      <a:pt x="173" y="223"/>
                    </a:lnTo>
                    <a:lnTo>
                      <a:pt x="162" y="223"/>
                    </a:lnTo>
                    <a:lnTo>
                      <a:pt x="152" y="222"/>
                    </a:lnTo>
                    <a:lnTo>
                      <a:pt x="141" y="221"/>
                    </a:lnTo>
                    <a:lnTo>
                      <a:pt x="132" y="219"/>
                    </a:lnTo>
                    <a:lnTo>
                      <a:pt x="122" y="217"/>
                    </a:lnTo>
                    <a:lnTo>
                      <a:pt x="112" y="215"/>
                    </a:lnTo>
                    <a:lnTo>
                      <a:pt x="103" y="212"/>
                    </a:lnTo>
                    <a:lnTo>
                      <a:pt x="94" y="209"/>
                    </a:lnTo>
                    <a:lnTo>
                      <a:pt x="84" y="206"/>
                    </a:lnTo>
                    <a:lnTo>
                      <a:pt x="76" y="202"/>
                    </a:lnTo>
                    <a:lnTo>
                      <a:pt x="68" y="198"/>
                    </a:lnTo>
                    <a:lnTo>
                      <a:pt x="60" y="194"/>
                    </a:lnTo>
                    <a:lnTo>
                      <a:pt x="52" y="190"/>
                    </a:lnTo>
                    <a:lnTo>
                      <a:pt x="45" y="185"/>
                    </a:lnTo>
                    <a:lnTo>
                      <a:pt x="38" y="181"/>
                    </a:lnTo>
                    <a:lnTo>
                      <a:pt x="33" y="175"/>
                    </a:lnTo>
                    <a:lnTo>
                      <a:pt x="27" y="170"/>
                    </a:lnTo>
                    <a:lnTo>
                      <a:pt x="22" y="164"/>
                    </a:lnTo>
                    <a:lnTo>
                      <a:pt x="17" y="159"/>
                    </a:lnTo>
                    <a:lnTo>
                      <a:pt x="13" y="152"/>
                    </a:lnTo>
                    <a:lnTo>
                      <a:pt x="10" y="147"/>
                    </a:lnTo>
                    <a:lnTo>
                      <a:pt x="7" y="140"/>
                    </a:lnTo>
                    <a:lnTo>
                      <a:pt x="4" y="134"/>
                    </a:lnTo>
                    <a:lnTo>
                      <a:pt x="3" y="128"/>
                    </a:lnTo>
                    <a:lnTo>
                      <a:pt x="1" y="121"/>
                    </a:lnTo>
                    <a:lnTo>
                      <a:pt x="0" y="115"/>
                    </a:lnTo>
                    <a:lnTo>
                      <a:pt x="0" y="108"/>
                    </a:lnTo>
                    <a:lnTo>
                      <a:pt x="1" y="102"/>
                    </a:lnTo>
                    <a:lnTo>
                      <a:pt x="3" y="95"/>
                    </a:lnTo>
                    <a:lnTo>
                      <a:pt x="4" y="89"/>
                    </a:lnTo>
                    <a:lnTo>
                      <a:pt x="7" y="83"/>
                    </a:lnTo>
                    <a:lnTo>
                      <a:pt x="10" y="76"/>
                    </a:lnTo>
                    <a:lnTo>
                      <a:pt x="13" y="71"/>
                    </a:lnTo>
                    <a:lnTo>
                      <a:pt x="17" y="65"/>
                    </a:lnTo>
                    <a:lnTo>
                      <a:pt x="22" y="58"/>
                    </a:lnTo>
                    <a:lnTo>
                      <a:pt x="27" y="53"/>
                    </a:lnTo>
                    <a:lnTo>
                      <a:pt x="33" y="48"/>
                    </a:lnTo>
                    <a:lnTo>
                      <a:pt x="38" y="42"/>
                    </a:lnTo>
                    <a:lnTo>
                      <a:pt x="45" y="38"/>
                    </a:lnTo>
                    <a:lnTo>
                      <a:pt x="52" y="33"/>
                    </a:lnTo>
                    <a:lnTo>
                      <a:pt x="60" y="29"/>
                    </a:lnTo>
                    <a:lnTo>
                      <a:pt x="68" y="25"/>
                    </a:lnTo>
                    <a:lnTo>
                      <a:pt x="76" y="20"/>
                    </a:lnTo>
                    <a:lnTo>
                      <a:pt x="84" y="16"/>
                    </a:lnTo>
                    <a:lnTo>
                      <a:pt x="94" y="14"/>
                    </a:lnTo>
                    <a:lnTo>
                      <a:pt x="103" y="10"/>
                    </a:lnTo>
                    <a:lnTo>
                      <a:pt x="112" y="8"/>
                    </a:lnTo>
                    <a:lnTo>
                      <a:pt x="122" y="6"/>
                    </a:lnTo>
                    <a:lnTo>
                      <a:pt x="132" y="4"/>
                    </a:lnTo>
                    <a:lnTo>
                      <a:pt x="141" y="2"/>
                    </a:lnTo>
                    <a:lnTo>
                      <a:pt x="152" y="1"/>
                    </a:lnTo>
                    <a:lnTo>
                      <a:pt x="162" y="0"/>
                    </a:lnTo>
                    <a:lnTo>
                      <a:pt x="173" y="0"/>
                    </a:lnTo>
                    <a:lnTo>
                      <a:pt x="183" y="0"/>
                    </a:lnTo>
                    <a:lnTo>
                      <a:pt x="193" y="0"/>
                    </a:lnTo>
                    <a:lnTo>
                      <a:pt x="204" y="0"/>
                    </a:lnTo>
                    <a:lnTo>
                      <a:pt x="214" y="1"/>
                    </a:lnTo>
                    <a:lnTo>
                      <a:pt x="224" y="3"/>
                    </a:lnTo>
                    <a:lnTo>
                      <a:pt x="234" y="5"/>
                    </a:lnTo>
                    <a:lnTo>
                      <a:pt x="244" y="7"/>
                    </a:lnTo>
                    <a:lnTo>
                      <a:pt x="254" y="9"/>
                    </a:lnTo>
                    <a:lnTo>
                      <a:pt x="263" y="12"/>
                    </a:lnTo>
                    <a:lnTo>
                      <a:pt x="272" y="15"/>
                    </a:lnTo>
                    <a:lnTo>
                      <a:pt x="281" y="19"/>
                    </a:lnTo>
                    <a:lnTo>
                      <a:pt x="289" y="22"/>
                    </a:lnTo>
                    <a:lnTo>
                      <a:pt x="298" y="26"/>
                    </a:lnTo>
                    <a:lnTo>
                      <a:pt x="305" y="31"/>
                    </a:lnTo>
                    <a:lnTo>
                      <a:pt x="312" y="35"/>
                    </a:lnTo>
                    <a:lnTo>
                      <a:pt x="319" y="40"/>
                    </a:lnTo>
                    <a:lnTo>
                      <a:pt x="325" y="45"/>
                    </a:lnTo>
                    <a:lnTo>
                      <a:pt x="332" y="50"/>
                    </a:lnTo>
                    <a:lnTo>
                      <a:pt x="337" y="56"/>
                    </a:lnTo>
                    <a:lnTo>
                      <a:pt x="342" y="61"/>
                    </a:lnTo>
                    <a:lnTo>
                      <a:pt x="346" y="67"/>
                    </a:lnTo>
                    <a:lnTo>
                      <a:pt x="350" y="73"/>
                    </a:lnTo>
                    <a:lnTo>
                      <a:pt x="353" y="80"/>
                    </a:lnTo>
                    <a:lnTo>
                      <a:pt x="356" y="86"/>
                    </a:lnTo>
                    <a:lnTo>
                      <a:pt x="357" y="92"/>
                    </a:lnTo>
                    <a:lnTo>
                      <a:pt x="359" y="98"/>
                    </a:lnTo>
                    <a:lnTo>
                      <a:pt x="360" y="105"/>
                    </a:lnTo>
                    <a:lnTo>
                      <a:pt x="360" y="111"/>
                    </a:lnTo>
                    <a:close/>
                  </a:path>
                </a:pathLst>
              </a:custGeom>
              <a:solidFill>
                <a:srgbClr val="CCCCCC"/>
              </a:solidFill>
              <a:ln w="9525">
                <a:noFill/>
                <a:round/>
                <a:headEnd/>
                <a:tailEnd/>
              </a:ln>
            </p:spPr>
            <p:txBody>
              <a:bodyPr>
                <a:prstTxWarp prst="textNoShape">
                  <a:avLst/>
                </a:prstTxWarp>
              </a:bodyPr>
              <a:lstStyle/>
              <a:p>
                <a:endParaRPr lang="en-US">
                  <a:latin typeface="+mn-lt"/>
                </a:endParaRPr>
              </a:p>
            </p:txBody>
          </p:sp>
          <p:sp>
            <p:nvSpPr>
              <p:cNvPr id="164" name="Freeform 71"/>
              <p:cNvSpPr>
                <a:spLocks/>
              </p:cNvSpPr>
              <p:nvPr/>
            </p:nvSpPr>
            <p:spPr bwMode="auto">
              <a:xfrm>
                <a:off x="3611" y="3737"/>
                <a:ext cx="360" cy="223"/>
              </a:xfrm>
              <a:custGeom>
                <a:avLst/>
                <a:gdLst>
                  <a:gd name="T0" fmla="*/ 359 w 360"/>
                  <a:gd name="T1" fmla="*/ 118 h 223"/>
                  <a:gd name="T2" fmla="*/ 357 w 360"/>
                  <a:gd name="T3" fmla="*/ 131 h 223"/>
                  <a:gd name="T4" fmla="*/ 352 w 360"/>
                  <a:gd name="T5" fmla="*/ 143 h 223"/>
                  <a:gd name="T6" fmla="*/ 345 w 360"/>
                  <a:gd name="T7" fmla="*/ 155 h 223"/>
                  <a:gd name="T8" fmla="*/ 336 w 360"/>
                  <a:gd name="T9" fmla="*/ 167 h 223"/>
                  <a:gd name="T10" fmla="*/ 324 w 360"/>
                  <a:gd name="T11" fmla="*/ 178 h 223"/>
                  <a:gd name="T12" fmla="*/ 311 w 360"/>
                  <a:gd name="T13" fmla="*/ 188 h 223"/>
                  <a:gd name="T14" fmla="*/ 297 w 360"/>
                  <a:gd name="T15" fmla="*/ 197 h 223"/>
                  <a:gd name="T16" fmla="*/ 280 w 360"/>
                  <a:gd name="T17" fmla="*/ 204 h 223"/>
                  <a:gd name="T18" fmla="*/ 262 w 360"/>
                  <a:gd name="T19" fmla="*/ 211 h 223"/>
                  <a:gd name="T20" fmla="*/ 243 w 360"/>
                  <a:gd name="T21" fmla="*/ 216 h 223"/>
                  <a:gd name="T22" fmla="*/ 223 w 360"/>
                  <a:gd name="T23" fmla="*/ 220 h 223"/>
                  <a:gd name="T24" fmla="*/ 203 w 360"/>
                  <a:gd name="T25" fmla="*/ 223 h 223"/>
                  <a:gd name="T26" fmla="*/ 182 w 360"/>
                  <a:gd name="T27" fmla="*/ 223 h 223"/>
                  <a:gd name="T28" fmla="*/ 161 w 360"/>
                  <a:gd name="T29" fmla="*/ 223 h 223"/>
                  <a:gd name="T30" fmla="*/ 141 w 360"/>
                  <a:gd name="T31" fmla="*/ 221 h 223"/>
                  <a:gd name="T32" fmla="*/ 121 w 360"/>
                  <a:gd name="T33" fmla="*/ 218 h 223"/>
                  <a:gd name="T34" fmla="*/ 102 w 360"/>
                  <a:gd name="T35" fmla="*/ 212 h 223"/>
                  <a:gd name="T36" fmla="*/ 84 w 360"/>
                  <a:gd name="T37" fmla="*/ 206 h 223"/>
                  <a:gd name="T38" fmla="*/ 67 w 360"/>
                  <a:gd name="T39" fmla="*/ 199 h 223"/>
                  <a:gd name="T40" fmla="*/ 52 w 360"/>
                  <a:gd name="T41" fmla="*/ 190 h 223"/>
                  <a:gd name="T42" fmla="*/ 38 w 360"/>
                  <a:gd name="T43" fmla="*/ 181 h 223"/>
                  <a:gd name="T44" fmla="*/ 26 w 360"/>
                  <a:gd name="T45" fmla="*/ 170 h 223"/>
                  <a:gd name="T46" fmla="*/ 16 w 360"/>
                  <a:gd name="T47" fmla="*/ 159 h 223"/>
                  <a:gd name="T48" fmla="*/ 9 w 360"/>
                  <a:gd name="T49" fmla="*/ 147 h 223"/>
                  <a:gd name="T50" fmla="*/ 4 w 360"/>
                  <a:gd name="T51" fmla="*/ 134 h 223"/>
                  <a:gd name="T52" fmla="*/ 0 w 360"/>
                  <a:gd name="T53" fmla="*/ 122 h 223"/>
                  <a:gd name="T54" fmla="*/ 0 w 360"/>
                  <a:gd name="T55" fmla="*/ 108 h 223"/>
                  <a:gd name="T56" fmla="*/ 2 w 360"/>
                  <a:gd name="T57" fmla="*/ 96 h 223"/>
                  <a:gd name="T58" fmla="*/ 6 w 360"/>
                  <a:gd name="T59" fmla="*/ 83 h 223"/>
                  <a:gd name="T60" fmla="*/ 12 w 360"/>
                  <a:gd name="T61" fmla="*/ 71 h 223"/>
                  <a:gd name="T62" fmla="*/ 21 w 360"/>
                  <a:gd name="T63" fmla="*/ 59 h 223"/>
                  <a:gd name="T64" fmla="*/ 32 w 360"/>
                  <a:gd name="T65" fmla="*/ 48 h 223"/>
                  <a:gd name="T66" fmla="*/ 45 w 360"/>
                  <a:gd name="T67" fmla="*/ 38 h 223"/>
                  <a:gd name="T68" fmla="*/ 59 w 360"/>
                  <a:gd name="T69" fmla="*/ 29 h 223"/>
                  <a:gd name="T70" fmla="*/ 75 w 360"/>
                  <a:gd name="T71" fmla="*/ 21 h 223"/>
                  <a:gd name="T72" fmla="*/ 93 w 360"/>
                  <a:gd name="T73" fmla="*/ 14 h 223"/>
                  <a:gd name="T74" fmla="*/ 111 w 360"/>
                  <a:gd name="T75" fmla="*/ 8 h 223"/>
                  <a:gd name="T76" fmla="*/ 131 w 360"/>
                  <a:gd name="T77" fmla="*/ 4 h 223"/>
                  <a:gd name="T78" fmla="*/ 151 w 360"/>
                  <a:gd name="T79" fmla="*/ 1 h 223"/>
                  <a:gd name="T80" fmla="*/ 172 w 360"/>
                  <a:gd name="T81" fmla="*/ 0 h 223"/>
                  <a:gd name="T82" fmla="*/ 193 w 360"/>
                  <a:gd name="T83" fmla="*/ 0 h 223"/>
                  <a:gd name="T84" fmla="*/ 213 w 360"/>
                  <a:gd name="T85" fmla="*/ 2 h 223"/>
                  <a:gd name="T86" fmla="*/ 233 w 360"/>
                  <a:gd name="T87" fmla="*/ 5 h 223"/>
                  <a:gd name="T88" fmla="*/ 253 w 360"/>
                  <a:gd name="T89" fmla="*/ 9 h 223"/>
                  <a:gd name="T90" fmla="*/ 271 w 360"/>
                  <a:gd name="T91" fmla="*/ 15 h 223"/>
                  <a:gd name="T92" fmla="*/ 288 w 360"/>
                  <a:gd name="T93" fmla="*/ 22 h 223"/>
                  <a:gd name="T94" fmla="*/ 304 w 360"/>
                  <a:gd name="T95" fmla="*/ 31 h 223"/>
                  <a:gd name="T96" fmla="*/ 318 w 360"/>
                  <a:gd name="T97" fmla="*/ 40 h 223"/>
                  <a:gd name="T98" fmla="*/ 331 w 360"/>
                  <a:gd name="T99" fmla="*/ 51 h 223"/>
                  <a:gd name="T100" fmla="*/ 341 w 360"/>
                  <a:gd name="T101" fmla="*/ 62 h 223"/>
                  <a:gd name="T102" fmla="*/ 349 w 360"/>
                  <a:gd name="T103" fmla="*/ 74 h 223"/>
                  <a:gd name="T104" fmla="*/ 355 w 360"/>
                  <a:gd name="T105" fmla="*/ 86 h 223"/>
                  <a:gd name="T106" fmla="*/ 358 w 360"/>
                  <a:gd name="T107" fmla="*/ 98 h 223"/>
                  <a:gd name="T108" fmla="*/ 360 w 360"/>
                  <a:gd name="T109" fmla="*/ 112 h 22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360"/>
                  <a:gd name="T166" fmla="*/ 0 h 223"/>
                  <a:gd name="T167" fmla="*/ 360 w 360"/>
                  <a:gd name="T168" fmla="*/ 223 h 22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360" h="223">
                    <a:moveTo>
                      <a:pt x="360" y="112"/>
                    </a:moveTo>
                    <a:lnTo>
                      <a:pt x="359" y="118"/>
                    </a:lnTo>
                    <a:lnTo>
                      <a:pt x="358" y="124"/>
                    </a:lnTo>
                    <a:lnTo>
                      <a:pt x="357" y="131"/>
                    </a:lnTo>
                    <a:lnTo>
                      <a:pt x="355" y="137"/>
                    </a:lnTo>
                    <a:lnTo>
                      <a:pt x="352" y="143"/>
                    </a:lnTo>
                    <a:lnTo>
                      <a:pt x="349" y="150"/>
                    </a:lnTo>
                    <a:lnTo>
                      <a:pt x="345" y="155"/>
                    </a:lnTo>
                    <a:lnTo>
                      <a:pt x="341" y="161"/>
                    </a:lnTo>
                    <a:lnTo>
                      <a:pt x="336" y="167"/>
                    </a:lnTo>
                    <a:lnTo>
                      <a:pt x="331" y="173"/>
                    </a:lnTo>
                    <a:lnTo>
                      <a:pt x="324" y="178"/>
                    </a:lnTo>
                    <a:lnTo>
                      <a:pt x="318" y="183"/>
                    </a:lnTo>
                    <a:lnTo>
                      <a:pt x="311" y="188"/>
                    </a:lnTo>
                    <a:lnTo>
                      <a:pt x="304" y="192"/>
                    </a:lnTo>
                    <a:lnTo>
                      <a:pt x="297" y="197"/>
                    </a:lnTo>
                    <a:lnTo>
                      <a:pt x="288" y="201"/>
                    </a:lnTo>
                    <a:lnTo>
                      <a:pt x="280" y="204"/>
                    </a:lnTo>
                    <a:lnTo>
                      <a:pt x="271" y="208"/>
                    </a:lnTo>
                    <a:lnTo>
                      <a:pt x="262" y="211"/>
                    </a:lnTo>
                    <a:lnTo>
                      <a:pt x="253" y="214"/>
                    </a:lnTo>
                    <a:lnTo>
                      <a:pt x="243" y="216"/>
                    </a:lnTo>
                    <a:lnTo>
                      <a:pt x="233" y="218"/>
                    </a:lnTo>
                    <a:lnTo>
                      <a:pt x="223" y="220"/>
                    </a:lnTo>
                    <a:lnTo>
                      <a:pt x="213" y="222"/>
                    </a:lnTo>
                    <a:lnTo>
                      <a:pt x="203" y="223"/>
                    </a:lnTo>
                    <a:lnTo>
                      <a:pt x="193" y="223"/>
                    </a:lnTo>
                    <a:lnTo>
                      <a:pt x="182" y="223"/>
                    </a:lnTo>
                    <a:lnTo>
                      <a:pt x="172" y="223"/>
                    </a:lnTo>
                    <a:lnTo>
                      <a:pt x="161" y="223"/>
                    </a:lnTo>
                    <a:lnTo>
                      <a:pt x="151" y="222"/>
                    </a:lnTo>
                    <a:lnTo>
                      <a:pt x="141" y="221"/>
                    </a:lnTo>
                    <a:lnTo>
                      <a:pt x="131" y="219"/>
                    </a:lnTo>
                    <a:lnTo>
                      <a:pt x="121" y="218"/>
                    </a:lnTo>
                    <a:lnTo>
                      <a:pt x="111" y="215"/>
                    </a:lnTo>
                    <a:lnTo>
                      <a:pt x="102" y="212"/>
                    </a:lnTo>
                    <a:lnTo>
                      <a:pt x="93" y="210"/>
                    </a:lnTo>
                    <a:lnTo>
                      <a:pt x="84" y="206"/>
                    </a:lnTo>
                    <a:lnTo>
                      <a:pt x="75" y="203"/>
                    </a:lnTo>
                    <a:lnTo>
                      <a:pt x="67" y="199"/>
                    </a:lnTo>
                    <a:lnTo>
                      <a:pt x="59" y="195"/>
                    </a:lnTo>
                    <a:lnTo>
                      <a:pt x="52" y="190"/>
                    </a:lnTo>
                    <a:lnTo>
                      <a:pt x="45" y="185"/>
                    </a:lnTo>
                    <a:lnTo>
                      <a:pt x="38" y="181"/>
                    </a:lnTo>
                    <a:lnTo>
                      <a:pt x="32" y="175"/>
                    </a:lnTo>
                    <a:lnTo>
                      <a:pt x="26" y="170"/>
                    </a:lnTo>
                    <a:lnTo>
                      <a:pt x="21" y="164"/>
                    </a:lnTo>
                    <a:lnTo>
                      <a:pt x="16" y="159"/>
                    </a:lnTo>
                    <a:lnTo>
                      <a:pt x="12" y="153"/>
                    </a:lnTo>
                    <a:lnTo>
                      <a:pt x="9" y="147"/>
                    </a:lnTo>
                    <a:lnTo>
                      <a:pt x="6" y="140"/>
                    </a:lnTo>
                    <a:lnTo>
                      <a:pt x="4" y="134"/>
                    </a:lnTo>
                    <a:lnTo>
                      <a:pt x="2" y="128"/>
                    </a:lnTo>
                    <a:lnTo>
                      <a:pt x="0" y="122"/>
                    </a:lnTo>
                    <a:lnTo>
                      <a:pt x="0" y="115"/>
                    </a:lnTo>
                    <a:lnTo>
                      <a:pt x="0" y="108"/>
                    </a:lnTo>
                    <a:lnTo>
                      <a:pt x="0" y="102"/>
                    </a:lnTo>
                    <a:lnTo>
                      <a:pt x="2" y="96"/>
                    </a:lnTo>
                    <a:lnTo>
                      <a:pt x="4" y="89"/>
                    </a:lnTo>
                    <a:lnTo>
                      <a:pt x="6" y="83"/>
                    </a:lnTo>
                    <a:lnTo>
                      <a:pt x="9" y="77"/>
                    </a:lnTo>
                    <a:lnTo>
                      <a:pt x="12" y="71"/>
                    </a:lnTo>
                    <a:lnTo>
                      <a:pt x="16" y="65"/>
                    </a:lnTo>
                    <a:lnTo>
                      <a:pt x="21" y="59"/>
                    </a:lnTo>
                    <a:lnTo>
                      <a:pt x="26" y="54"/>
                    </a:lnTo>
                    <a:lnTo>
                      <a:pt x="32" y="48"/>
                    </a:lnTo>
                    <a:lnTo>
                      <a:pt x="38" y="43"/>
                    </a:lnTo>
                    <a:lnTo>
                      <a:pt x="45" y="38"/>
                    </a:lnTo>
                    <a:lnTo>
                      <a:pt x="52" y="33"/>
                    </a:lnTo>
                    <a:lnTo>
                      <a:pt x="59" y="29"/>
                    </a:lnTo>
                    <a:lnTo>
                      <a:pt x="67" y="25"/>
                    </a:lnTo>
                    <a:lnTo>
                      <a:pt x="75" y="21"/>
                    </a:lnTo>
                    <a:lnTo>
                      <a:pt x="84" y="17"/>
                    </a:lnTo>
                    <a:lnTo>
                      <a:pt x="93" y="14"/>
                    </a:lnTo>
                    <a:lnTo>
                      <a:pt x="102" y="10"/>
                    </a:lnTo>
                    <a:lnTo>
                      <a:pt x="111" y="8"/>
                    </a:lnTo>
                    <a:lnTo>
                      <a:pt x="121" y="6"/>
                    </a:lnTo>
                    <a:lnTo>
                      <a:pt x="131" y="4"/>
                    </a:lnTo>
                    <a:lnTo>
                      <a:pt x="141" y="2"/>
                    </a:lnTo>
                    <a:lnTo>
                      <a:pt x="151" y="1"/>
                    </a:lnTo>
                    <a:lnTo>
                      <a:pt x="161" y="1"/>
                    </a:lnTo>
                    <a:lnTo>
                      <a:pt x="172" y="0"/>
                    </a:lnTo>
                    <a:lnTo>
                      <a:pt x="182" y="0"/>
                    </a:lnTo>
                    <a:lnTo>
                      <a:pt x="193" y="0"/>
                    </a:lnTo>
                    <a:lnTo>
                      <a:pt x="203" y="1"/>
                    </a:lnTo>
                    <a:lnTo>
                      <a:pt x="213" y="2"/>
                    </a:lnTo>
                    <a:lnTo>
                      <a:pt x="223" y="3"/>
                    </a:lnTo>
                    <a:lnTo>
                      <a:pt x="233" y="5"/>
                    </a:lnTo>
                    <a:lnTo>
                      <a:pt x="243" y="7"/>
                    </a:lnTo>
                    <a:lnTo>
                      <a:pt x="253" y="9"/>
                    </a:lnTo>
                    <a:lnTo>
                      <a:pt x="262" y="12"/>
                    </a:lnTo>
                    <a:lnTo>
                      <a:pt x="271" y="15"/>
                    </a:lnTo>
                    <a:lnTo>
                      <a:pt x="280" y="19"/>
                    </a:lnTo>
                    <a:lnTo>
                      <a:pt x="288" y="22"/>
                    </a:lnTo>
                    <a:lnTo>
                      <a:pt x="297" y="27"/>
                    </a:lnTo>
                    <a:lnTo>
                      <a:pt x="304" y="31"/>
                    </a:lnTo>
                    <a:lnTo>
                      <a:pt x="311" y="35"/>
                    </a:lnTo>
                    <a:lnTo>
                      <a:pt x="318" y="40"/>
                    </a:lnTo>
                    <a:lnTo>
                      <a:pt x="324" y="46"/>
                    </a:lnTo>
                    <a:lnTo>
                      <a:pt x="331" y="51"/>
                    </a:lnTo>
                    <a:lnTo>
                      <a:pt x="336" y="56"/>
                    </a:lnTo>
                    <a:lnTo>
                      <a:pt x="341" y="62"/>
                    </a:lnTo>
                    <a:lnTo>
                      <a:pt x="345" y="67"/>
                    </a:lnTo>
                    <a:lnTo>
                      <a:pt x="349" y="74"/>
                    </a:lnTo>
                    <a:lnTo>
                      <a:pt x="352" y="80"/>
                    </a:lnTo>
                    <a:lnTo>
                      <a:pt x="355" y="86"/>
                    </a:lnTo>
                    <a:lnTo>
                      <a:pt x="357" y="92"/>
                    </a:lnTo>
                    <a:lnTo>
                      <a:pt x="358" y="98"/>
                    </a:lnTo>
                    <a:lnTo>
                      <a:pt x="359" y="105"/>
                    </a:lnTo>
                    <a:lnTo>
                      <a:pt x="360" y="112"/>
                    </a:lnTo>
                    <a:close/>
                  </a:path>
                </a:pathLst>
              </a:custGeom>
              <a:solidFill>
                <a:srgbClr val="CCCCCC"/>
              </a:solidFill>
              <a:ln w="4763">
                <a:solidFill>
                  <a:srgbClr val="72706F"/>
                </a:solidFill>
                <a:round/>
                <a:headEnd/>
                <a:tailEnd/>
              </a:ln>
            </p:spPr>
            <p:txBody>
              <a:bodyPr>
                <a:prstTxWarp prst="textNoShape">
                  <a:avLst/>
                </a:prstTxWarp>
              </a:bodyPr>
              <a:lstStyle/>
              <a:p>
                <a:endParaRPr lang="en-US">
                  <a:latin typeface="+mn-lt"/>
                </a:endParaRPr>
              </a:p>
            </p:txBody>
          </p:sp>
          <p:sp>
            <p:nvSpPr>
              <p:cNvPr id="165" name="Freeform 72"/>
              <p:cNvSpPr>
                <a:spLocks/>
              </p:cNvSpPr>
              <p:nvPr/>
            </p:nvSpPr>
            <p:spPr bwMode="auto">
              <a:xfrm>
                <a:off x="3775" y="3739"/>
                <a:ext cx="63" cy="160"/>
              </a:xfrm>
              <a:custGeom>
                <a:avLst/>
                <a:gdLst>
                  <a:gd name="T0" fmla="*/ 0 w 63"/>
                  <a:gd name="T1" fmla="*/ 0 h 160"/>
                  <a:gd name="T2" fmla="*/ 45 w 63"/>
                  <a:gd name="T3" fmla="*/ 160 h 160"/>
                  <a:gd name="T4" fmla="*/ 63 w 63"/>
                  <a:gd name="T5" fmla="*/ 160 h 160"/>
                  <a:gd name="T6" fmla="*/ 17 w 63"/>
                  <a:gd name="T7" fmla="*/ 0 h 160"/>
                  <a:gd name="T8" fmla="*/ 0 w 63"/>
                  <a:gd name="T9" fmla="*/ 0 h 160"/>
                  <a:gd name="T10" fmla="*/ 0 60000 65536"/>
                  <a:gd name="T11" fmla="*/ 0 60000 65536"/>
                  <a:gd name="T12" fmla="*/ 0 60000 65536"/>
                  <a:gd name="T13" fmla="*/ 0 60000 65536"/>
                  <a:gd name="T14" fmla="*/ 0 60000 65536"/>
                  <a:gd name="T15" fmla="*/ 0 w 63"/>
                  <a:gd name="T16" fmla="*/ 0 h 160"/>
                  <a:gd name="T17" fmla="*/ 63 w 63"/>
                  <a:gd name="T18" fmla="*/ 160 h 160"/>
                </a:gdLst>
                <a:ahLst/>
                <a:cxnLst>
                  <a:cxn ang="T10">
                    <a:pos x="T0" y="T1"/>
                  </a:cxn>
                  <a:cxn ang="T11">
                    <a:pos x="T2" y="T3"/>
                  </a:cxn>
                  <a:cxn ang="T12">
                    <a:pos x="T4" y="T5"/>
                  </a:cxn>
                  <a:cxn ang="T13">
                    <a:pos x="T6" y="T7"/>
                  </a:cxn>
                  <a:cxn ang="T14">
                    <a:pos x="T8" y="T9"/>
                  </a:cxn>
                </a:cxnLst>
                <a:rect l="T15" t="T16" r="T17" b="T18"/>
                <a:pathLst>
                  <a:path w="63" h="160">
                    <a:moveTo>
                      <a:pt x="0" y="0"/>
                    </a:moveTo>
                    <a:lnTo>
                      <a:pt x="45" y="160"/>
                    </a:lnTo>
                    <a:lnTo>
                      <a:pt x="63" y="160"/>
                    </a:lnTo>
                    <a:lnTo>
                      <a:pt x="17" y="0"/>
                    </a:lnTo>
                    <a:lnTo>
                      <a:pt x="0" y="0"/>
                    </a:lnTo>
                    <a:close/>
                  </a:path>
                </a:pathLst>
              </a:custGeom>
              <a:solidFill>
                <a:srgbClr val="CCCCCC"/>
              </a:solidFill>
              <a:ln w="9525">
                <a:noFill/>
                <a:round/>
                <a:headEnd/>
                <a:tailEnd/>
              </a:ln>
            </p:spPr>
            <p:txBody>
              <a:bodyPr>
                <a:prstTxWarp prst="textNoShape">
                  <a:avLst/>
                </a:prstTxWarp>
              </a:bodyPr>
              <a:lstStyle/>
              <a:p>
                <a:endParaRPr lang="en-US">
                  <a:latin typeface="+mn-lt"/>
                </a:endParaRPr>
              </a:p>
            </p:txBody>
          </p:sp>
          <p:sp>
            <p:nvSpPr>
              <p:cNvPr id="166" name="Freeform 73"/>
              <p:cNvSpPr>
                <a:spLocks/>
              </p:cNvSpPr>
              <p:nvPr/>
            </p:nvSpPr>
            <p:spPr bwMode="auto">
              <a:xfrm>
                <a:off x="3440" y="3540"/>
                <a:ext cx="279" cy="188"/>
              </a:xfrm>
              <a:custGeom>
                <a:avLst/>
                <a:gdLst>
                  <a:gd name="T0" fmla="*/ 0 w 279"/>
                  <a:gd name="T1" fmla="*/ 18 h 188"/>
                  <a:gd name="T2" fmla="*/ 279 w 279"/>
                  <a:gd name="T3" fmla="*/ 188 h 188"/>
                  <a:gd name="T4" fmla="*/ 279 w 279"/>
                  <a:gd name="T5" fmla="*/ 170 h 188"/>
                  <a:gd name="T6" fmla="*/ 0 w 279"/>
                  <a:gd name="T7" fmla="*/ 0 h 188"/>
                  <a:gd name="T8" fmla="*/ 0 w 279"/>
                  <a:gd name="T9" fmla="*/ 18 h 188"/>
                  <a:gd name="T10" fmla="*/ 0 w 279"/>
                  <a:gd name="T11" fmla="*/ 18 h 188"/>
                  <a:gd name="T12" fmla="*/ 0 w 279"/>
                  <a:gd name="T13" fmla="*/ 18 h 188"/>
                  <a:gd name="T14" fmla="*/ 0 60000 65536"/>
                  <a:gd name="T15" fmla="*/ 0 60000 65536"/>
                  <a:gd name="T16" fmla="*/ 0 60000 65536"/>
                  <a:gd name="T17" fmla="*/ 0 60000 65536"/>
                  <a:gd name="T18" fmla="*/ 0 60000 65536"/>
                  <a:gd name="T19" fmla="*/ 0 60000 65536"/>
                  <a:gd name="T20" fmla="*/ 0 60000 65536"/>
                  <a:gd name="T21" fmla="*/ 0 w 279"/>
                  <a:gd name="T22" fmla="*/ 0 h 188"/>
                  <a:gd name="T23" fmla="*/ 279 w 279"/>
                  <a:gd name="T24" fmla="*/ 188 h 1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9" h="188">
                    <a:moveTo>
                      <a:pt x="0" y="18"/>
                    </a:moveTo>
                    <a:lnTo>
                      <a:pt x="279" y="188"/>
                    </a:lnTo>
                    <a:lnTo>
                      <a:pt x="279" y="170"/>
                    </a:lnTo>
                    <a:lnTo>
                      <a:pt x="0" y="0"/>
                    </a:lnTo>
                    <a:lnTo>
                      <a:pt x="0" y="18"/>
                    </a:lnTo>
                    <a:close/>
                  </a:path>
                </a:pathLst>
              </a:custGeom>
              <a:solidFill>
                <a:srgbClr val="CCCCCC"/>
              </a:solidFill>
              <a:ln w="4763">
                <a:solidFill>
                  <a:srgbClr val="72706F"/>
                </a:solidFill>
                <a:round/>
                <a:headEnd/>
                <a:tailEnd/>
              </a:ln>
            </p:spPr>
            <p:txBody>
              <a:bodyPr>
                <a:prstTxWarp prst="textNoShape">
                  <a:avLst/>
                </a:prstTxWarp>
              </a:bodyPr>
              <a:lstStyle/>
              <a:p>
                <a:endParaRPr lang="en-US">
                  <a:latin typeface="+mn-lt"/>
                </a:endParaRPr>
              </a:p>
            </p:txBody>
          </p:sp>
          <p:sp>
            <p:nvSpPr>
              <p:cNvPr id="167" name="Freeform 74"/>
              <p:cNvSpPr>
                <a:spLocks/>
              </p:cNvSpPr>
              <p:nvPr/>
            </p:nvSpPr>
            <p:spPr bwMode="auto">
              <a:xfrm>
                <a:off x="3773" y="3737"/>
                <a:ext cx="63" cy="161"/>
              </a:xfrm>
              <a:custGeom>
                <a:avLst/>
                <a:gdLst>
                  <a:gd name="T0" fmla="*/ 0 w 63"/>
                  <a:gd name="T1" fmla="*/ 0 h 161"/>
                  <a:gd name="T2" fmla="*/ 45 w 63"/>
                  <a:gd name="T3" fmla="*/ 161 h 161"/>
                  <a:gd name="T4" fmla="*/ 63 w 63"/>
                  <a:gd name="T5" fmla="*/ 161 h 161"/>
                  <a:gd name="T6" fmla="*/ 17 w 63"/>
                  <a:gd name="T7" fmla="*/ 0 h 161"/>
                  <a:gd name="T8" fmla="*/ 0 w 63"/>
                  <a:gd name="T9" fmla="*/ 0 h 161"/>
                  <a:gd name="T10" fmla="*/ 0 w 63"/>
                  <a:gd name="T11" fmla="*/ 0 h 161"/>
                  <a:gd name="T12" fmla="*/ 0 w 63"/>
                  <a:gd name="T13" fmla="*/ 0 h 161"/>
                  <a:gd name="T14" fmla="*/ 0 60000 65536"/>
                  <a:gd name="T15" fmla="*/ 0 60000 65536"/>
                  <a:gd name="T16" fmla="*/ 0 60000 65536"/>
                  <a:gd name="T17" fmla="*/ 0 60000 65536"/>
                  <a:gd name="T18" fmla="*/ 0 60000 65536"/>
                  <a:gd name="T19" fmla="*/ 0 60000 65536"/>
                  <a:gd name="T20" fmla="*/ 0 60000 65536"/>
                  <a:gd name="T21" fmla="*/ 0 w 63"/>
                  <a:gd name="T22" fmla="*/ 0 h 161"/>
                  <a:gd name="T23" fmla="*/ 63 w 63"/>
                  <a:gd name="T24" fmla="*/ 161 h 16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3" h="161">
                    <a:moveTo>
                      <a:pt x="0" y="0"/>
                    </a:moveTo>
                    <a:lnTo>
                      <a:pt x="45" y="161"/>
                    </a:lnTo>
                    <a:lnTo>
                      <a:pt x="63" y="161"/>
                    </a:lnTo>
                    <a:lnTo>
                      <a:pt x="17" y="0"/>
                    </a:lnTo>
                    <a:lnTo>
                      <a:pt x="0" y="0"/>
                    </a:lnTo>
                    <a:close/>
                  </a:path>
                </a:pathLst>
              </a:custGeom>
              <a:solidFill>
                <a:srgbClr val="CCCCCC"/>
              </a:solidFill>
              <a:ln w="4763">
                <a:solidFill>
                  <a:srgbClr val="72706F"/>
                </a:solidFill>
                <a:round/>
                <a:headEnd/>
                <a:tailEnd/>
              </a:ln>
            </p:spPr>
            <p:txBody>
              <a:bodyPr>
                <a:prstTxWarp prst="textNoShape">
                  <a:avLst/>
                </a:prstTxWarp>
              </a:bodyPr>
              <a:lstStyle/>
              <a:p>
                <a:endParaRPr lang="en-US">
                  <a:latin typeface="+mn-lt"/>
                </a:endParaRPr>
              </a:p>
            </p:txBody>
          </p:sp>
          <p:sp>
            <p:nvSpPr>
              <p:cNvPr id="168" name="Freeform 75"/>
              <p:cNvSpPr>
                <a:spLocks/>
              </p:cNvSpPr>
              <p:nvPr/>
            </p:nvSpPr>
            <p:spPr bwMode="auto">
              <a:xfrm>
                <a:off x="3667" y="3899"/>
                <a:ext cx="153" cy="36"/>
              </a:xfrm>
              <a:custGeom>
                <a:avLst/>
                <a:gdLst>
                  <a:gd name="T0" fmla="*/ 0 w 153"/>
                  <a:gd name="T1" fmla="*/ 27 h 36"/>
                  <a:gd name="T2" fmla="*/ 144 w 153"/>
                  <a:gd name="T3" fmla="*/ 0 h 36"/>
                  <a:gd name="T4" fmla="*/ 153 w 153"/>
                  <a:gd name="T5" fmla="*/ 10 h 36"/>
                  <a:gd name="T6" fmla="*/ 17 w 153"/>
                  <a:gd name="T7" fmla="*/ 36 h 36"/>
                  <a:gd name="T8" fmla="*/ 0 w 153"/>
                  <a:gd name="T9" fmla="*/ 27 h 36"/>
                  <a:gd name="T10" fmla="*/ 0 60000 65536"/>
                  <a:gd name="T11" fmla="*/ 0 60000 65536"/>
                  <a:gd name="T12" fmla="*/ 0 60000 65536"/>
                  <a:gd name="T13" fmla="*/ 0 60000 65536"/>
                  <a:gd name="T14" fmla="*/ 0 60000 65536"/>
                  <a:gd name="T15" fmla="*/ 0 w 153"/>
                  <a:gd name="T16" fmla="*/ 0 h 36"/>
                  <a:gd name="T17" fmla="*/ 153 w 153"/>
                  <a:gd name="T18" fmla="*/ 36 h 36"/>
                </a:gdLst>
                <a:ahLst/>
                <a:cxnLst>
                  <a:cxn ang="T10">
                    <a:pos x="T0" y="T1"/>
                  </a:cxn>
                  <a:cxn ang="T11">
                    <a:pos x="T2" y="T3"/>
                  </a:cxn>
                  <a:cxn ang="T12">
                    <a:pos x="T4" y="T5"/>
                  </a:cxn>
                  <a:cxn ang="T13">
                    <a:pos x="T6" y="T7"/>
                  </a:cxn>
                  <a:cxn ang="T14">
                    <a:pos x="T8" y="T9"/>
                  </a:cxn>
                </a:cxnLst>
                <a:rect l="T15" t="T16" r="T17" b="T18"/>
                <a:pathLst>
                  <a:path w="153" h="36">
                    <a:moveTo>
                      <a:pt x="0" y="27"/>
                    </a:moveTo>
                    <a:lnTo>
                      <a:pt x="144" y="0"/>
                    </a:lnTo>
                    <a:lnTo>
                      <a:pt x="153" y="10"/>
                    </a:lnTo>
                    <a:lnTo>
                      <a:pt x="17" y="36"/>
                    </a:lnTo>
                    <a:lnTo>
                      <a:pt x="0" y="27"/>
                    </a:lnTo>
                    <a:close/>
                  </a:path>
                </a:pathLst>
              </a:custGeom>
              <a:solidFill>
                <a:srgbClr val="CCCCCC"/>
              </a:solidFill>
              <a:ln w="9525">
                <a:noFill/>
                <a:round/>
                <a:headEnd/>
                <a:tailEnd/>
              </a:ln>
            </p:spPr>
            <p:txBody>
              <a:bodyPr>
                <a:prstTxWarp prst="textNoShape">
                  <a:avLst/>
                </a:prstTxWarp>
              </a:bodyPr>
              <a:lstStyle/>
              <a:p>
                <a:endParaRPr lang="en-US">
                  <a:latin typeface="+mn-lt"/>
                </a:endParaRPr>
              </a:p>
            </p:txBody>
          </p:sp>
          <p:sp>
            <p:nvSpPr>
              <p:cNvPr id="169" name="Freeform 76"/>
              <p:cNvSpPr>
                <a:spLocks/>
              </p:cNvSpPr>
              <p:nvPr/>
            </p:nvSpPr>
            <p:spPr bwMode="auto">
              <a:xfrm>
                <a:off x="3838" y="3899"/>
                <a:ext cx="107" cy="19"/>
              </a:xfrm>
              <a:custGeom>
                <a:avLst/>
                <a:gdLst>
                  <a:gd name="T0" fmla="*/ 8 w 107"/>
                  <a:gd name="T1" fmla="*/ 0 h 19"/>
                  <a:gd name="T2" fmla="*/ 107 w 107"/>
                  <a:gd name="T3" fmla="*/ 10 h 19"/>
                  <a:gd name="T4" fmla="*/ 99 w 107"/>
                  <a:gd name="T5" fmla="*/ 19 h 19"/>
                  <a:gd name="T6" fmla="*/ 0 w 107"/>
                  <a:gd name="T7" fmla="*/ 10 h 19"/>
                  <a:gd name="T8" fmla="*/ 8 w 107"/>
                  <a:gd name="T9" fmla="*/ 0 h 19"/>
                  <a:gd name="T10" fmla="*/ 0 60000 65536"/>
                  <a:gd name="T11" fmla="*/ 0 60000 65536"/>
                  <a:gd name="T12" fmla="*/ 0 60000 65536"/>
                  <a:gd name="T13" fmla="*/ 0 60000 65536"/>
                  <a:gd name="T14" fmla="*/ 0 60000 65536"/>
                  <a:gd name="T15" fmla="*/ 0 w 107"/>
                  <a:gd name="T16" fmla="*/ 0 h 19"/>
                  <a:gd name="T17" fmla="*/ 107 w 107"/>
                  <a:gd name="T18" fmla="*/ 19 h 19"/>
                </a:gdLst>
                <a:ahLst/>
                <a:cxnLst>
                  <a:cxn ang="T10">
                    <a:pos x="T0" y="T1"/>
                  </a:cxn>
                  <a:cxn ang="T11">
                    <a:pos x="T2" y="T3"/>
                  </a:cxn>
                  <a:cxn ang="T12">
                    <a:pos x="T4" y="T5"/>
                  </a:cxn>
                  <a:cxn ang="T13">
                    <a:pos x="T6" y="T7"/>
                  </a:cxn>
                  <a:cxn ang="T14">
                    <a:pos x="T8" y="T9"/>
                  </a:cxn>
                </a:cxnLst>
                <a:rect l="T15" t="T16" r="T17" b="T18"/>
                <a:pathLst>
                  <a:path w="107" h="19">
                    <a:moveTo>
                      <a:pt x="8" y="0"/>
                    </a:moveTo>
                    <a:lnTo>
                      <a:pt x="107" y="10"/>
                    </a:lnTo>
                    <a:lnTo>
                      <a:pt x="99" y="19"/>
                    </a:lnTo>
                    <a:lnTo>
                      <a:pt x="0" y="10"/>
                    </a:lnTo>
                    <a:lnTo>
                      <a:pt x="8" y="0"/>
                    </a:lnTo>
                    <a:close/>
                  </a:path>
                </a:pathLst>
              </a:custGeom>
              <a:solidFill>
                <a:srgbClr val="CCCCCC"/>
              </a:solidFill>
              <a:ln w="9525">
                <a:noFill/>
                <a:round/>
                <a:headEnd/>
                <a:tailEnd/>
              </a:ln>
            </p:spPr>
            <p:txBody>
              <a:bodyPr>
                <a:prstTxWarp prst="textNoShape">
                  <a:avLst/>
                </a:prstTxWarp>
              </a:bodyPr>
              <a:lstStyle/>
              <a:p>
                <a:endParaRPr lang="en-US">
                  <a:latin typeface="+mn-lt"/>
                </a:endParaRPr>
              </a:p>
            </p:txBody>
          </p:sp>
          <p:sp>
            <p:nvSpPr>
              <p:cNvPr id="170" name="Freeform 77"/>
              <p:cNvSpPr>
                <a:spLocks/>
              </p:cNvSpPr>
              <p:nvPr/>
            </p:nvSpPr>
            <p:spPr bwMode="auto">
              <a:xfrm>
                <a:off x="3665" y="3898"/>
                <a:ext cx="153" cy="35"/>
              </a:xfrm>
              <a:custGeom>
                <a:avLst/>
                <a:gdLst>
                  <a:gd name="T0" fmla="*/ 0 w 153"/>
                  <a:gd name="T1" fmla="*/ 27 h 35"/>
                  <a:gd name="T2" fmla="*/ 144 w 153"/>
                  <a:gd name="T3" fmla="*/ 0 h 35"/>
                  <a:gd name="T4" fmla="*/ 153 w 153"/>
                  <a:gd name="T5" fmla="*/ 9 h 35"/>
                  <a:gd name="T6" fmla="*/ 18 w 153"/>
                  <a:gd name="T7" fmla="*/ 35 h 35"/>
                  <a:gd name="T8" fmla="*/ 0 w 153"/>
                  <a:gd name="T9" fmla="*/ 27 h 35"/>
                  <a:gd name="T10" fmla="*/ 0 w 153"/>
                  <a:gd name="T11" fmla="*/ 27 h 35"/>
                  <a:gd name="T12" fmla="*/ 0 w 153"/>
                  <a:gd name="T13" fmla="*/ 27 h 35"/>
                  <a:gd name="T14" fmla="*/ 0 60000 65536"/>
                  <a:gd name="T15" fmla="*/ 0 60000 65536"/>
                  <a:gd name="T16" fmla="*/ 0 60000 65536"/>
                  <a:gd name="T17" fmla="*/ 0 60000 65536"/>
                  <a:gd name="T18" fmla="*/ 0 60000 65536"/>
                  <a:gd name="T19" fmla="*/ 0 60000 65536"/>
                  <a:gd name="T20" fmla="*/ 0 60000 65536"/>
                  <a:gd name="T21" fmla="*/ 0 w 153"/>
                  <a:gd name="T22" fmla="*/ 0 h 35"/>
                  <a:gd name="T23" fmla="*/ 153 w 153"/>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3" h="35">
                    <a:moveTo>
                      <a:pt x="0" y="27"/>
                    </a:moveTo>
                    <a:lnTo>
                      <a:pt x="144" y="0"/>
                    </a:lnTo>
                    <a:lnTo>
                      <a:pt x="153" y="9"/>
                    </a:lnTo>
                    <a:lnTo>
                      <a:pt x="18" y="35"/>
                    </a:lnTo>
                    <a:lnTo>
                      <a:pt x="0" y="27"/>
                    </a:lnTo>
                    <a:close/>
                  </a:path>
                </a:pathLst>
              </a:custGeom>
              <a:solidFill>
                <a:srgbClr val="CCCCCC"/>
              </a:solidFill>
              <a:ln w="4763">
                <a:solidFill>
                  <a:srgbClr val="72706F"/>
                </a:solidFill>
                <a:round/>
                <a:headEnd/>
                <a:tailEnd/>
              </a:ln>
            </p:spPr>
            <p:txBody>
              <a:bodyPr>
                <a:prstTxWarp prst="textNoShape">
                  <a:avLst/>
                </a:prstTxWarp>
              </a:bodyPr>
              <a:lstStyle/>
              <a:p>
                <a:endParaRPr lang="en-US">
                  <a:latin typeface="+mn-lt"/>
                </a:endParaRPr>
              </a:p>
            </p:txBody>
          </p:sp>
          <p:sp>
            <p:nvSpPr>
              <p:cNvPr id="171" name="Freeform 78"/>
              <p:cNvSpPr>
                <a:spLocks/>
              </p:cNvSpPr>
              <p:nvPr/>
            </p:nvSpPr>
            <p:spPr bwMode="auto">
              <a:xfrm>
                <a:off x="3836" y="3898"/>
                <a:ext cx="108" cy="18"/>
              </a:xfrm>
              <a:custGeom>
                <a:avLst/>
                <a:gdLst>
                  <a:gd name="T0" fmla="*/ 8 w 108"/>
                  <a:gd name="T1" fmla="*/ 0 h 18"/>
                  <a:gd name="T2" fmla="*/ 108 w 108"/>
                  <a:gd name="T3" fmla="*/ 9 h 18"/>
                  <a:gd name="T4" fmla="*/ 99 w 108"/>
                  <a:gd name="T5" fmla="*/ 18 h 18"/>
                  <a:gd name="T6" fmla="*/ 0 w 108"/>
                  <a:gd name="T7" fmla="*/ 9 h 18"/>
                  <a:gd name="T8" fmla="*/ 8 w 108"/>
                  <a:gd name="T9" fmla="*/ 0 h 18"/>
                  <a:gd name="T10" fmla="*/ 8 w 108"/>
                  <a:gd name="T11" fmla="*/ 0 h 18"/>
                  <a:gd name="T12" fmla="*/ 8 w 108"/>
                  <a:gd name="T13" fmla="*/ 0 h 18"/>
                  <a:gd name="T14" fmla="*/ 0 60000 65536"/>
                  <a:gd name="T15" fmla="*/ 0 60000 65536"/>
                  <a:gd name="T16" fmla="*/ 0 60000 65536"/>
                  <a:gd name="T17" fmla="*/ 0 60000 65536"/>
                  <a:gd name="T18" fmla="*/ 0 60000 65536"/>
                  <a:gd name="T19" fmla="*/ 0 60000 65536"/>
                  <a:gd name="T20" fmla="*/ 0 60000 65536"/>
                  <a:gd name="T21" fmla="*/ 0 w 108"/>
                  <a:gd name="T22" fmla="*/ 0 h 18"/>
                  <a:gd name="T23" fmla="*/ 108 w 108"/>
                  <a:gd name="T24" fmla="*/ 18 h 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8" h="18">
                    <a:moveTo>
                      <a:pt x="8" y="0"/>
                    </a:moveTo>
                    <a:lnTo>
                      <a:pt x="108" y="9"/>
                    </a:lnTo>
                    <a:lnTo>
                      <a:pt x="99" y="18"/>
                    </a:lnTo>
                    <a:lnTo>
                      <a:pt x="0" y="9"/>
                    </a:lnTo>
                    <a:lnTo>
                      <a:pt x="8" y="0"/>
                    </a:lnTo>
                    <a:close/>
                  </a:path>
                </a:pathLst>
              </a:custGeom>
              <a:solidFill>
                <a:srgbClr val="CCCCCC"/>
              </a:solidFill>
              <a:ln w="4763">
                <a:solidFill>
                  <a:srgbClr val="72706F"/>
                </a:solidFill>
                <a:round/>
                <a:headEnd/>
                <a:tailEnd/>
              </a:ln>
            </p:spPr>
            <p:txBody>
              <a:bodyPr>
                <a:prstTxWarp prst="textNoShape">
                  <a:avLst/>
                </a:prstTxWarp>
              </a:bodyPr>
              <a:lstStyle/>
              <a:p>
                <a:endParaRPr lang="en-US">
                  <a:latin typeface="+mn-lt"/>
                </a:endParaRPr>
              </a:p>
            </p:txBody>
          </p:sp>
          <p:sp>
            <p:nvSpPr>
              <p:cNvPr id="172" name="Freeform 79"/>
              <p:cNvSpPr>
                <a:spLocks/>
              </p:cNvSpPr>
              <p:nvPr/>
            </p:nvSpPr>
            <p:spPr bwMode="auto">
              <a:xfrm>
                <a:off x="3801" y="3891"/>
                <a:ext cx="54" cy="27"/>
              </a:xfrm>
              <a:custGeom>
                <a:avLst/>
                <a:gdLst>
                  <a:gd name="T0" fmla="*/ 54 w 54"/>
                  <a:gd name="T1" fmla="*/ 13 h 27"/>
                  <a:gd name="T2" fmla="*/ 54 w 54"/>
                  <a:gd name="T3" fmla="*/ 15 h 27"/>
                  <a:gd name="T4" fmla="*/ 53 w 54"/>
                  <a:gd name="T5" fmla="*/ 17 h 27"/>
                  <a:gd name="T6" fmla="*/ 52 w 54"/>
                  <a:gd name="T7" fmla="*/ 19 h 27"/>
                  <a:gd name="T8" fmla="*/ 50 w 54"/>
                  <a:gd name="T9" fmla="*/ 20 h 27"/>
                  <a:gd name="T10" fmla="*/ 47 w 54"/>
                  <a:gd name="T11" fmla="*/ 22 h 27"/>
                  <a:gd name="T12" fmla="*/ 45 w 54"/>
                  <a:gd name="T13" fmla="*/ 23 h 27"/>
                  <a:gd name="T14" fmla="*/ 41 w 54"/>
                  <a:gd name="T15" fmla="*/ 24 h 27"/>
                  <a:gd name="T16" fmla="*/ 38 w 54"/>
                  <a:gd name="T17" fmla="*/ 26 h 27"/>
                  <a:gd name="T18" fmla="*/ 34 w 54"/>
                  <a:gd name="T19" fmla="*/ 26 h 27"/>
                  <a:gd name="T20" fmla="*/ 30 w 54"/>
                  <a:gd name="T21" fmla="*/ 27 h 27"/>
                  <a:gd name="T22" fmla="*/ 26 w 54"/>
                  <a:gd name="T23" fmla="*/ 27 h 27"/>
                  <a:gd name="T24" fmla="*/ 22 w 54"/>
                  <a:gd name="T25" fmla="*/ 26 h 27"/>
                  <a:gd name="T26" fmla="*/ 18 w 54"/>
                  <a:gd name="T27" fmla="*/ 26 h 27"/>
                  <a:gd name="T28" fmla="*/ 14 w 54"/>
                  <a:gd name="T29" fmla="*/ 24 h 27"/>
                  <a:gd name="T30" fmla="*/ 11 w 54"/>
                  <a:gd name="T31" fmla="*/ 23 h 27"/>
                  <a:gd name="T32" fmla="*/ 8 w 54"/>
                  <a:gd name="T33" fmla="*/ 22 h 27"/>
                  <a:gd name="T34" fmla="*/ 5 w 54"/>
                  <a:gd name="T35" fmla="*/ 20 h 27"/>
                  <a:gd name="T36" fmla="*/ 3 w 54"/>
                  <a:gd name="T37" fmla="*/ 19 h 27"/>
                  <a:gd name="T38" fmla="*/ 1 w 54"/>
                  <a:gd name="T39" fmla="*/ 17 h 27"/>
                  <a:gd name="T40" fmla="*/ 1 w 54"/>
                  <a:gd name="T41" fmla="*/ 15 h 27"/>
                  <a:gd name="T42" fmla="*/ 0 w 54"/>
                  <a:gd name="T43" fmla="*/ 13 h 27"/>
                  <a:gd name="T44" fmla="*/ 1 w 54"/>
                  <a:gd name="T45" fmla="*/ 11 h 27"/>
                  <a:gd name="T46" fmla="*/ 1 w 54"/>
                  <a:gd name="T47" fmla="*/ 9 h 27"/>
                  <a:gd name="T48" fmla="*/ 3 w 54"/>
                  <a:gd name="T49" fmla="*/ 7 h 27"/>
                  <a:gd name="T50" fmla="*/ 5 w 54"/>
                  <a:gd name="T51" fmla="*/ 5 h 27"/>
                  <a:gd name="T52" fmla="*/ 8 w 54"/>
                  <a:gd name="T53" fmla="*/ 4 h 27"/>
                  <a:gd name="T54" fmla="*/ 11 w 54"/>
                  <a:gd name="T55" fmla="*/ 3 h 27"/>
                  <a:gd name="T56" fmla="*/ 14 w 54"/>
                  <a:gd name="T57" fmla="*/ 1 h 27"/>
                  <a:gd name="T58" fmla="*/ 18 w 54"/>
                  <a:gd name="T59" fmla="*/ 1 h 27"/>
                  <a:gd name="T60" fmla="*/ 22 w 54"/>
                  <a:gd name="T61" fmla="*/ 0 h 27"/>
                  <a:gd name="T62" fmla="*/ 26 w 54"/>
                  <a:gd name="T63" fmla="*/ 0 h 27"/>
                  <a:gd name="T64" fmla="*/ 30 w 54"/>
                  <a:gd name="T65" fmla="*/ 0 h 27"/>
                  <a:gd name="T66" fmla="*/ 34 w 54"/>
                  <a:gd name="T67" fmla="*/ 0 h 27"/>
                  <a:gd name="T68" fmla="*/ 38 w 54"/>
                  <a:gd name="T69" fmla="*/ 1 h 27"/>
                  <a:gd name="T70" fmla="*/ 41 w 54"/>
                  <a:gd name="T71" fmla="*/ 1 h 27"/>
                  <a:gd name="T72" fmla="*/ 45 w 54"/>
                  <a:gd name="T73" fmla="*/ 3 h 27"/>
                  <a:gd name="T74" fmla="*/ 47 w 54"/>
                  <a:gd name="T75" fmla="*/ 4 h 27"/>
                  <a:gd name="T76" fmla="*/ 50 w 54"/>
                  <a:gd name="T77" fmla="*/ 5 h 27"/>
                  <a:gd name="T78" fmla="*/ 52 w 54"/>
                  <a:gd name="T79" fmla="*/ 7 h 27"/>
                  <a:gd name="T80" fmla="*/ 53 w 54"/>
                  <a:gd name="T81" fmla="*/ 9 h 27"/>
                  <a:gd name="T82" fmla="*/ 54 w 54"/>
                  <a:gd name="T83" fmla="*/ 11 h 27"/>
                  <a:gd name="T84" fmla="*/ 54 w 54"/>
                  <a:gd name="T85" fmla="*/ 13 h 2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4"/>
                  <a:gd name="T130" fmla="*/ 0 h 27"/>
                  <a:gd name="T131" fmla="*/ 54 w 54"/>
                  <a:gd name="T132" fmla="*/ 27 h 2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4" h="27">
                    <a:moveTo>
                      <a:pt x="54" y="13"/>
                    </a:moveTo>
                    <a:lnTo>
                      <a:pt x="54" y="15"/>
                    </a:lnTo>
                    <a:lnTo>
                      <a:pt x="53" y="17"/>
                    </a:lnTo>
                    <a:lnTo>
                      <a:pt x="52" y="19"/>
                    </a:lnTo>
                    <a:lnTo>
                      <a:pt x="50" y="20"/>
                    </a:lnTo>
                    <a:lnTo>
                      <a:pt x="47" y="22"/>
                    </a:lnTo>
                    <a:lnTo>
                      <a:pt x="45" y="23"/>
                    </a:lnTo>
                    <a:lnTo>
                      <a:pt x="41" y="24"/>
                    </a:lnTo>
                    <a:lnTo>
                      <a:pt x="38" y="26"/>
                    </a:lnTo>
                    <a:lnTo>
                      <a:pt x="34" y="26"/>
                    </a:lnTo>
                    <a:lnTo>
                      <a:pt x="30" y="27"/>
                    </a:lnTo>
                    <a:lnTo>
                      <a:pt x="26" y="27"/>
                    </a:lnTo>
                    <a:lnTo>
                      <a:pt x="22" y="26"/>
                    </a:lnTo>
                    <a:lnTo>
                      <a:pt x="18" y="26"/>
                    </a:lnTo>
                    <a:lnTo>
                      <a:pt x="14" y="24"/>
                    </a:lnTo>
                    <a:lnTo>
                      <a:pt x="11" y="23"/>
                    </a:lnTo>
                    <a:lnTo>
                      <a:pt x="8" y="22"/>
                    </a:lnTo>
                    <a:lnTo>
                      <a:pt x="5" y="20"/>
                    </a:lnTo>
                    <a:lnTo>
                      <a:pt x="3" y="19"/>
                    </a:lnTo>
                    <a:lnTo>
                      <a:pt x="1" y="17"/>
                    </a:lnTo>
                    <a:lnTo>
                      <a:pt x="1" y="15"/>
                    </a:lnTo>
                    <a:lnTo>
                      <a:pt x="0" y="13"/>
                    </a:lnTo>
                    <a:lnTo>
                      <a:pt x="1" y="11"/>
                    </a:lnTo>
                    <a:lnTo>
                      <a:pt x="1" y="9"/>
                    </a:lnTo>
                    <a:lnTo>
                      <a:pt x="3" y="7"/>
                    </a:lnTo>
                    <a:lnTo>
                      <a:pt x="5" y="5"/>
                    </a:lnTo>
                    <a:lnTo>
                      <a:pt x="8" y="4"/>
                    </a:lnTo>
                    <a:lnTo>
                      <a:pt x="11" y="3"/>
                    </a:lnTo>
                    <a:lnTo>
                      <a:pt x="14" y="1"/>
                    </a:lnTo>
                    <a:lnTo>
                      <a:pt x="18" y="1"/>
                    </a:lnTo>
                    <a:lnTo>
                      <a:pt x="22" y="0"/>
                    </a:lnTo>
                    <a:lnTo>
                      <a:pt x="26" y="0"/>
                    </a:lnTo>
                    <a:lnTo>
                      <a:pt x="30" y="0"/>
                    </a:lnTo>
                    <a:lnTo>
                      <a:pt x="34" y="0"/>
                    </a:lnTo>
                    <a:lnTo>
                      <a:pt x="38" y="1"/>
                    </a:lnTo>
                    <a:lnTo>
                      <a:pt x="41" y="1"/>
                    </a:lnTo>
                    <a:lnTo>
                      <a:pt x="45" y="3"/>
                    </a:lnTo>
                    <a:lnTo>
                      <a:pt x="47" y="4"/>
                    </a:lnTo>
                    <a:lnTo>
                      <a:pt x="50" y="5"/>
                    </a:lnTo>
                    <a:lnTo>
                      <a:pt x="52" y="7"/>
                    </a:lnTo>
                    <a:lnTo>
                      <a:pt x="53" y="9"/>
                    </a:lnTo>
                    <a:lnTo>
                      <a:pt x="54" y="11"/>
                    </a:lnTo>
                    <a:lnTo>
                      <a:pt x="54" y="13"/>
                    </a:lnTo>
                    <a:close/>
                  </a:path>
                </a:pathLst>
              </a:custGeom>
              <a:solidFill>
                <a:srgbClr val="CCCCCC"/>
              </a:solidFill>
              <a:ln w="9525">
                <a:noFill/>
                <a:round/>
                <a:headEnd/>
                <a:tailEnd/>
              </a:ln>
            </p:spPr>
            <p:txBody>
              <a:bodyPr>
                <a:prstTxWarp prst="textNoShape">
                  <a:avLst/>
                </a:prstTxWarp>
              </a:bodyPr>
              <a:lstStyle/>
              <a:p>
                <a:endParaRPr lang="en-US">
                  <a:latin typeface="+mn-lt"/>
                </a:endParaRPr>
              </a:p>
            </p:txBody>
          </p:sp>
          <p:sp>
            <p:nvSpPr>
              <p:cNvPr id="173" name="Freeform 80"/>
              <p:cNvSpPr>
                <a:spLocks/>
              </p:cNvSpPr>
              <p:nvPr/>
            </p:nvSpPr>
            <p:spPr bwMode="auto">
              <a:xfrm>
                <a:off x="3800" y="3889"/>
                <a:ext cx="54" cy="27"/>
              </a:xfrm>
              <a:custGeom>
                <a:avLst/>
                <a:gdLst>
                  <a:gd name="T0" fmla="*/ 54 w 54"/>
                  <a:gd name="T1" fmla="*/ 13 h 27"/>
                  <a:gd name="T2" fmla="*/ 53 w 54"/>
                  <a:gd name="T3" fmla="*/ 16 h 27"/>
                  <a:gd name="T4" fmla="*/ 53 w 54"/>
                  <a:gd name="T5" fmla="*/ 17 h 27"/>
                  <a:gd name="T6" fmla="*/ 51 w 54"/>
                  <a:gd name="T7" fmla="*/ 20 h 27"/>
                  <a:gd name="T8" fmla="*/ 49 w 54"/>
                  <a:gd name="T9" fmla="*/ 21 h 27"/>
                  <a:gd name="T10" fmla="*/ 46 w 54"/>
                  <a:gd name="T11" fmla="*/ 22 h 27"/>
                  <a:gd name="T12" fmla="*/ 44 w 54"/>
                  <a:gd name="T13" fmla="*/ 24 h 27"/>
                  <a:gd name="T14" fmla="*/ 40 w 54"/>
                  <a:gd name="T15" fmla="*/ 25 h 27"/>
                  <a:gd name="T16" fmla="*/ 37 w 54"/>
                  <a:gd name="T17" fmla="*/ 26 h 27"/>
                  <a:gd name="T18" fmla="*/ 33 w 54"/>
                  <a:gd name="T19" fmla="*/ 26 h 27"/>
                  <a:gd name="T20" fmla="*/ 29 w 54"/>
                  <a:gd name="T21" fmla="*/ 27 h 27"/>
                  <a:gd name="T22" fmla="*/ 25 w 54"/>
                  <a:gd name="T23" fmla="*/ 27 h 27"/>
                  <a:gd name="T24" fmla="*/ 21 w 54"/>
                  <a:gd name="T25" fmla="*/ 26 h 27"/>
                  <a:gd name="T26" fmla="*/ 17 w 54"/>
                  <a:gd name="T27" fmla="*/ 26 h 27"/>
                  <a:gd name="T28" fmla="*/ 13 w 54"/>
                  <a:gd name="T29" fmla="*/ 25 h 27"/>
                  <a:gd name="T30" fmla="*/ 10 w 54"/>
                  <a:gd name="T31" fmla="*/ 24 h 27"/>
                  <a:gd name="T32" fmla="*/ 7 w 54"/>
                  <a:gd name="T33" fmla="*/ 22 h 27"/>
                  <a:gd name="T34" fmla="*/ 5 w 54"/>
                  <a:gd name="T35" fmla="*/ 21 h 27"/>
                  <a:gd name="T36" fmla="*/ 2 w 54"/>
                  <a:gd name="T37" fmla="*/ 20 h 27"/>
                  <a:gd name="T38" fmla="*/ 1 w 54"/>
                  <a:gd name="T39" fmla="*/ 17 h 27"/>
                  <a:gd name="T40" fmla="*/ 0 w 54"/>
                  <a:gd name="T41" fmla="*/ 16 h 27"/>
                  <a:gd name="T42" fmla="*/ 0 w 54"/>
                  <a:gd name="T43" fmla="*/ 13 h 27"/>
                  <a:gd name="T44" fmla="*/ 0 w 54"/>
                  <a:gd name="T45" fmla="*/ 12 h 27"/>
                  <a:gd name="T46" fmla="*/ 1 w 54"/>
                  <a:gd name="T47" fmla="*/ 9 h 27"/>
                  <a:gd name="T48" fmla="*/ 2 w 54"/>
                  <a:gd name="T49" fmla="*/ 7 h 27"/>
                  <a:gd name="T50" fmla="*/ 5 w 54"/>
                  <a:gd name="T51" fmla="*/ 6 h 27"/>
                  <a:gd name="T52" fmla="*/ 7 w 54"/>
                  <a:gd name="T53" fmla="*/ 4 h 27"/>
                  <a:gd name="T54" fmla="*/ 10 w 54"/>
                  <a:gd name="T55" fmla="*/ 3 h 27"/>
                  <a:gd name="T56" fmla="*/ 13 w 54"/>
                  <a:gd name="T57" fmla="*/ 2 h 27"/>
                  <a:gd name="T58" fmla="*/ 17 w 54"/>
                  <a:gd name="T59" fmla="*/ 1 h 27"/>
                  <a:gd name="T60" fmla="*/ 21 w 54"/>
                  <a:gd name="T61" fmla="*/ 1 h 27"/>
                  <a:gd name="T62" fmla="*/ 25 w 54"/>
                  <a:gd name="T63" fmla="*/ 0 h 27"/>
                  <a:gd name="T64" fmla="*/ 29 w 54"/>
                  <a:gd name="T65" fmla="*/ 0 h 27"/>
                  <a:gd name="T66" fmla="*/ 33 w 54"/>
                  <a:gd name="T67" fmla="*/ 1 h 27"/>
                  <a:gd name="T68" fmla="*/ 37 w 54"/>
                  <a:gd name="T69" fmla="*/ 1 h 27"/>
                  <a:gd name="T70" fmla="*/ 40 w 54"/>
                  <a:gd name="T71" fmla="*/ 2 h 27"/>
                  <a:gd name="T72" fmla="*/ 44 w 54"/>
                  <a:gd name="T73" fmla="*/ 3 h 27"/>
                  <a:gd name="T74" fmla="*/ 46 w 54"/>
                  <a:gd name="T75" fmla="*/ 4 h 27"/>
                  <a:gd name="T76" fmla="*/ 49 w 54"/>
                  <a:gd name="T77" fmla="*/ 6 h 27"/>
                  <a:gd name="T78" fmla="*/ 51 w 54"/>
                  <a:gd name="T79" fmla="*/ 7 h 27"/>
                  <a:gd name="T80" fmla="*/ 53 w 54"/>
                  <a:gd name="T81" fmla="*/ 9 h 27"/>
                  <a:gd name="T82" fmla="*/ 53 w 54"/>
                  <a:gd name="T83" fmla="*/ 12 h 27"/>
                  <a:gd name="T84" fmla="*/ 54 w 54"/>
                  <a:gd name="T85" fmla="*/ 13 h 2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4"/>
                  <a:gd name="T130" fmla="*/ 0 h 27"/>
                  <a:gd name="T131" fmla="*/ 54 w 54"/>
                  <a:gd name="T132" fmla="*/ 27 h 2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4" h="27">
                    <a:moveTo>
                      <a:pt x="54" y="13"/>
                    </a:moveTo>
                    <a:lnTo>
                      <a:pt x="53" y="16"/>
                    </a:lnTo>
                    <a:lnTo>
                      <a:pt x="53" y="17"/>
                    </a:lnTo>
                    <a:lnTo>
                      <a:pt x="51" y="20"/>
                    </a:lnTo>
                    <a:lnTo>
                      <a:pt x="49" y="21"/>
                    </a:lnTo>
                    <a:lnTo>
                      <a:pt x="46" y="22"/>
                    </a:lnTo>
                    <a:lnTo>
                      <a:pt x="44" y="24"/>
                    </a:lnTo>
                    <a:lnTo>
                      <a:pt x="40" y="25"/>
                    </a:lnTo>
                    <a:lnTo>
                      <a:pt x="37" y="26"/>
                    </a:lnTo>
                    <a:lnTo>
                      <a:pt x="33" y="26"/>
                    </a:lnTo>
                    <a:lnTo>
                      <a:pt x="29" y="27"/>
                    </a:lnTo>
                    <a:lnTo>
                      <a:pt x="25" y="27"/>
                    </a:lnTo>
                    <a:lnTo>
                      <a:pt x="21" y="26"/>
                    </a:lnTo>
                    <a:lnTo>
                      <a:pt x="17" y="26"/>
                    </a:lnTo>
                    <a:lnTo>
                      <a:pt x="13" y="25"/>
                    </a:lnTo>
                    <a:lnTo>
                      <a:pt x="10" y="24"/>
                    </a:lnTo>
                    <a:lnTo>
                      <a:pt x="7" y="22"/>
                    </a:lnTo>
                    <a:lnTo>
                      <a:pt x="5" y="21"/>
                    </a:lnTo>
                    <a:lnTo>
                      <a:pt x="2" y="20"/>
                    </a:lnTo>
                    <a:lnTo>
                      <a:pt x="1" y="17"/>
                    </a:lnTo>
                    <a:lnTo>
                      <a:pt x="0" y="16"/>
                    </a:lnTo>
                    <a:lnTo>
                      <a:pt x="0" y="13"/>
                    </a:lnTo>
                    <a:lnTo>
                      <a:pt x="0" y="12"/>
                    </a:lnTo>
                    <a:lnTo>
                      <a:pt x="1" y="9"/>
                    </a:lnTo>
                    <a:lnTo>
                      <a:pt x="2" y="7"/>
                    </a:lnTo>
                    <a:lnTo>
                      <a:pt x="5" y="6"/>
                    </a:lnTo>
                    <a:lnTo>
                      <a:pt x="7" y="4"/>
                    </a:lnTo>
                    <a:lnTo>
                      <a:pt x="10" y="3"/>
                    </a:lnTo>
                    <a:lnTo>
                      <a:pt x="13" y="2"/>
                    </a:lnTo>
                    <a:lnTo>
                      <a:pt x="17" y="1"/>
                    </a:lnTo>
                    <a:lnTo>
                      <a:pt x="21" y="1"/>
                    </a:lnTo>
                    <a:lnTo>
                      <a:pt x="25" y="0"/>
                    </a:lnTo>
                    <a:lnTo>
                      <a:pt x="29" y="0"/>
                    </a:lnTo>
                    <a:lnTo>
                      <a:pt x="33" y="1"/>
                    </a:lnTo>
                    <a:lnTo>
                      <a:pt x="37" y="1"/>
                    </a:lnTo>
                    <a:lnTo>
                      <a:pt x="40" y="2"/>
                    </a:lnTo>
                    <a:lnTo>
                      <a:pt x="44" y="3"/>
                    </a:lnTo>
                    <a:lnTo>
                      <a:pt x="46" y="4"/>
                    </a:lnTo>
                    <a:lnTo>
                      <a:pt x="49" y="6"/>
                    </a:lnTo>
                    <a:lnTo>
                      <a:pt x="51" y="7"/>
                    </a:lnTo>
                    <a:lnTo>
                      <a:pt x="53" y="9"/>
                    </a:lnTo>
                    <a:lnTo>
                      <a:pt x="53" y="12"/>
                    </a:lnTo>
                    <a:lnTo>
                      <a:pt x="54" y="13"/>
                    </a:lnTo>
                    <a:close/>
                  </a:path>
                </a:pathLst>
              </a:custGeom>
              <a:solidFill>
                <a:srgbClr val="CCCCCC"/>
              </a:solidFill>
              <a:ln w="4763">
                <a:solidFill>
                  <a:srgbClr val="72706F"/>
                </a:solidFill>
                <a:round/>
                <a:headEnd/>
                <a:tailEnd/>
              </a:ln>
            </p:spPr>
            <p:txBody>
              <a:bodyPr>
                <a:prstTxWarp prst="textNoShape">
                  <a:avLst/>
                </a:prstTxWarp>
              </a:bodyPr>
              <a:lstStyle/>
              <a:p>
                <a:endParaRPr lang="en-US">
                  <a:latin typeface="+mn-lt"/>
                </a:endParaRPr>
              </a:p>
            </p:txBody>
          </p:sp>
          <p:sp>
            <p:nvSpPr>
              <p:cNvPr id="174" name="Oval 81"/>
              <p:cNvSpPr>
                <a:spLocks noChangeArrowheads="1"/>
              </p:cNvSpPr>
              <p:nvPr/>
            </p:nvSpPr>
            <p:spPr bwMode="auto">
              <a:xfrm>
                <a:off x="3212" y="3434"/>
                <a:ext cx="144" cy="143"/>
              </a:xfrm>
              <a:prstGeom prst="ellipse">
                <a:avLst/>
              </a:prstGeom>
              <a:solidFill>
                <a:srgbClr val="CCCCCC"/>
              </a:solidFill>
              <a:ln w="9525">
                <a:solidFill>
                  <a:schemeClr val="bg2"/>
                </a:solidFill>
                <a:round/>
                <a:headEnd/>
                <a:tailEnd/>
              </a:ln>
            </p:spPr>
            <p:txBody>
              <a:bodyPr>
                <a:prstTxWarp prst="textNoShape">
                  <a:avLst/>
                </a:prstTxWarp>
              </a:bodyPr>
              <a:lstStyle/>
              <a:p>
                <a:endParaRPr lang="en-US">
                  <a:latin typeface="+mn-lt"/>
                </a:endParaRPr>
              </a:p>
            </p:txBody>
          </p:sp>
          <p:sp>
            <p:nvSpPr>
              <p:cNvPr id="175" name="Freeform 82"/>
              <p:cNvSpPr>
                <a:spLocks/>
              </p:cNvSpPr>
              <p:nvPr/>
            </p:nvSpPr>
            <p:spPr bwMode="auto">
              <a:xfrm>
                <a:off x="2965" y="3327"/>
                <a:ext cx="414" cy="206"/>
              </a:xfrm>
              <a:custGeom>
                <a:avLst/>
                <a:gdLst>
                  <a:gd name="T0" fmla="*/ 162 w 414"/>
                  <a:gd name="T1" fmla="*/ 206 h 206"/>
                  <a:gd name="T2" fmla="*/ 414 w 414"/>
                  <a:gd name="T3" fmla="*/ 89 h 206"/>
                  <a:gd name="T4" fmla="*/ 252 w 414"/>
                  <a:gd name="T5" fmla="*/ 0 h 206"/>
                  <a:gd name="T6" fmla="*/ 0 w 414"/>
                  <a:gd name="T7" fmla="*/ 125 h 206"/>
                  <a:gd name="T8" fmla="*/ 162 w 414"/>
                  <a:gd name="T9" fmla="*/ 206 h 206"/>
                  <a:gd name="T10" fmla="*/ 0 60000 65536"/>
                  <a:gd name="T11" fmla="*/ 0 60000 65536"/>
                  <a:gd name="T12" fmla="*/ 0 60000 65536"/>
                  <a:gd name="T13" fmla="*/ 0 60000 65536"/>
                  <a:gd name="T14" fmla="*/ 0 60000 65536"/>
                  <a:gd name="T15" fmla="*/ 0 w 414"/>
                  <a:gd name="T16" fmla="*/ 0 h 206"/>
                  <a:gd name="T17" fmla="*/ 414 w 414"/>
                  <a:gd name="T18" fmla="*/ 206 h 206"/>
                </a:gdLst>
                <a:ahLst/>
                <a:cxnLst>
                  <a:cxn ang="T10">
                    <a:pos x="T0" y="T1"/>
                  </a:cxn>
                  <a:cxn ang="T11">
                    <a:pos x="T2" y="T3"/>
                  </a:cxn>
                  <a:cxn ang="T12">
                    <a:pos x="T4" y="T5"/>
                  </a:cxn>
                  <a:cxn ang="T13">
                    <a:pos x="T6" y="T7"/>
                  </a:cxn>
                  <a:cxn ang="T14">
                    <a:pos x="T8" y="T9"/>
                  </a:cxn>
                </a:cxnLst>
                <a:rect l="T15" t="T16" r="T17" b="T18"/>
                <a:pathLst>
                  <a:path w="414" h="206">
                    <a:moveTo>
                      <a:pt x="162" y="206"/>
                    </a:moveTo>
                    <a:lnTo>
                      <a:pt x="414" y="89"/>
                    </a:lnTo>
                    <a:lnTo>
                      <a:pt x="252" y="0"/>
                    </a:lnTo>
                    <a:lnTo>
                      <a:pt x="0" y="125"/>
                    </a:lnTo>
                    <a:lnTo>
                      <a:pt x="162" y="206"/>
                    </a:lnTo>
                    <a:close/>
                  </a:path>
                </a:pathLst>
              </a:custGeom>
              <a:solidFill>
                <a:srgbClr val="CCCCCC"/>
              </a:solidFill>
              <a:ln w="9525">
                <a:noFill/>
                <a:round/>
                <a:headEnd/>
                <a:tailEnd/>
              </a:ln>
            </p:spPr>
            <p:txBody>
              <a:bodyPr>
                <a:prstTxWarp prst="textNoShape">
                  <a:avLst/>
                </a:prstTxWarp>
              </a:bodyPr>
              <a:lstStyle/>
              <a:p>
                <a:endParaRPr lang="en-US">
                  <a:latin typeface="+mn-lt"/>
                </a:endParaRPr>
              </a:p>
            </p:txBody>
          </p:sp>
          <p:sp>
            <p:nvSpPr>
              <p:cNvPr id="176" name="Freeform 83"/>
              <p:cNvSpPr>
                <a:spLocks/>
              </p:cNvSpPr>
              <p:nvPr/>
            </p:nvSpPr>
            <p:spPr bwMode="auto">
              <a:xfrm>
                <a:off x="2963" y="3325"/>
                <a:ext cx="414" cy="206"/>
              </a:xfrm>
              <a:custGeom>
                <a:avLst/>
                <a:gdLst>
                  <a:gd name="T0" fmla="*/ 162 w 414"/>
                  <a:gd name="T1" fmla="*/ 206 h 206"/>
                  <a:gd name="T2" fmla="*/ 414 w 414"/>
                  <a:gd name="T3" fmla="*/ 90 h 206"/>
                  <a:gd name="T4" fmla="*/ 253 w 414"/>
                  <a:gd name="T5" fmla="*/ 0 h 206"/>
                  <a:gd name="T6" fmla="*/ 0 w 414"/>
                  <a:gd name="T7" fmla="*/ 125 h 206"/>
                  <a:gd name="T8" fmla="*/ 162 w 414"/>
                  <a:gd name="T9" fmla="*/ 206 h 206"/>
                  <a:gd name="T10" fmla="*/ 162 w 414"/>
                  <a:gd name="T11" fmla="*/ 206 h 206"/>
                  <a:gd name="T12" fmla="*/ 162 w 414"/>
                  <a:gd name="T13" fmla="*/ 206 h 206"/>
                  <a:gd name="T14" fmla="*/ 0 60000 65536"/>
                  <a:gd name="T15" fmla="*/ 0 60000 65536"/>
                  <a:gd name="T16" fmla="*/ 0 60000 65536"/>
                  <a:gd name="T17" fmla="*/ 0 60000 65536"/>
                  <a:gd name="T18" fmla="*/ 0 60000 65536"/>
                  <a:gd name="T19" fmla="*/ 0 60000 65536"/>
                  <a:gd name="T20" fmla="*/ 0 60000 65536"/>
                  <a:gd name="T21" fmla="*/ 0 w 414"/>
                  <a:gd name="T22" fmla="*/ 0 h 206"/>
                  <a:gd name="T23" fmla="*/ 414 w 414"/>
                  <a:gd name="T24" fmla="*/ 206 h 2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4" h="206">
                    <a:moveTo>
                      <a:pt x="162" y="206"/>
                    </a:moveTo>
                    <a:lnTo>
                      <a:pt x="414" y="90"/>
                    </a:lnTo>
                    <a:lnTo>
                      <a:pt x="253" y="0"/>
                    </a:lnTo>
                    <a:lnTo>
                      <a:pt x="0" y="125"/>
                    </a:lnTo>
                    <a:lnTo>
                      <a:pt x="162" y="206"/>
                    </a:lnTo>
                    <a:close/>
                  </a:path>
                </a:pathLst>
              </a:custGeom>
              <a:solidFill>
                <a:srgbClr val="CCCCCC"/>
              </a:solidFill>
              <a:ln w="4763">
                <a:solidFill>
                  <a:srgbClr val="72706F"/>
                </a:solidFill>
                <a:round/>
                <a:headEnd/>
                <a:tailEnd/>
              </a:ln>
            </p:spPr>
            <p:txBody>
              <a:bodyPr>
                <a:prstTxWarp prst="textNoShape">
                  <a:avLst/>
                </a:prstTxWarp>
              </a:bodyPr>
              <a:lstStyle/>
              <a:p>
                <a:endParaRPr lang="en-US">
                  <a:latin typeface="+mn-lt"/>
                </a:endParaRPr>
              </a:p>
            </p:txBody>
          </p:sp>
        </p:grpSp>
        <p:grpSp>
          <p:nvGrpSpPr>
            <p:cNvPr id="10" name="Group 84"/>
            <p:cNvGrpSpPr>
              <a:grpSpLocks/>
            </p:cNvGrpSpPr>
            <p:nvPr/>
          </p:nvGrpSpPr>
          <p:grpSpPr bwMode="auto">
            <a:xfrm>
              <a:off x="576" y="816"/>
              <a:ext cx="4608" cy="3216"/>
              <a:chOff x="576" y="816"/>
              <a:chExt cx="4608" cy="3216"/>
            </a:xfrm>
          </p:grpSpPr>
          <p:sp>
            <p:nvSpPr>
              <p:cNvPr id="88" name="Rectangle 85"/>
              <p:cNvSpPr>
                <a:spLocks noChangeArrowheads="1"/>
              </p:cNvSpPr>
              <p:nvPr/>
            </p:nvSpPr>
            <p:spPr bwMode="auto">
              <a:xfrm>
                <a:off x="576" y="2928"/>
                <a:ext cx="1104" cy="336"/>
              </a:xfrm>
              <a:prstGeom prst="rect">
                <a:avLst/>
              </a:prstGeom>
              <a:noFill/>
              <a:ln w="9525">
                <a:solidFill>
                  <a:srgbClr val="008000"/>
                </a:solidFill>
                <a:miter lim="800000"/>
                <a:headEnd/>
                <a:tailEnd/>
              </a:ln>
            </p:spPr>
            <p:txBody>
              <a:bodyPr wrap="none" anchor="ctr">
                <a:prstTxWarp prst="textNoShape">
                  <a:avLst/>
                </a:prstTxWarp>
              </a:bodyPr>
              <a:lstStyle/>
              <a:p>
                <a:endParaRPr lang="en-US">
                  <a:latin typeface="+mn-lt"/>
                </a:endParaRPr>
              </a:p>
            </p:txBody>
          </p:sp>
          <p:sp>
            <p:nvSpPr>
              <p:cNvPr id="89" name="Rectangle 86"/>
              <p:cNvSpPr>
                <a:spLocks noChangeArrowheads="1"/>
              </p:cNvSpPr>
              <p:nvPr/>
            </p:nvSpPr>
            <p:spPr bwMode="auto">
              <a:xfrm>
                <a:off x="4080" y="1392"/>
                <a:ext cx="1104" cy="336"/>
              </a:xfrm>
              <a:prstGeom prst="rect">
                <a:avLst/>
              </a:prstGeom>
              <a:noFill/>
              <a:ln w="9525">
                <a:solidFill>
                  <a:srgbClr val="008000"/>
                </a:solidFill>
                <a:miter lim="800000"/>
                <a:headEnd/>
                <a:tailEnd/>
              </a:ln>
            </p:spPr>
            <p:txBody>
              <a:bodyPr wrap="none" anchor="ctr">
                <a:prstTxWarp prst="textNoShape">
                  <a:avLst/>
                </a:prstTxWarp>
              </a:bodyPr>
              <a:lstStyle/>
              <a:p>
                <a:endParaRPr lang="en-US">
                  <a:latin typeface="+mn-lt"/>
                </a:endParaRPr>
              </a:p>
            </p:txBody>
          </p:sp>
          <p:sp>
            <p:nvSpPr>
              <p:cNvPr id="90" name="Rectangle 87"/>
              <p:cNvSpPr>
                <a:spLocks noChangeArrowheads="1"/>
              </p:cNvSpPr>
              <p:nvPr/>
            </p:nvSpPr>
            <p:spPr bwMode="auto">
              <a:xfrm>
                <a:off x="4080" y="816"/>
                <a:ext cx="1104" cy="432"/>
              </a:xfrm>
              <a:prstGeom prst="rect">
                <a:avLst/>
              </a:prstGeom>
              <a:noFill/>
              <a:ln w="9525">
                <a:solidFill>
                  <a:srgbClr val="008000"/>
                </a:solidFill>
                <a:miter lim="800000"/>
                <a:headEnd/>
                <a:tailEnd/>
              </a:ln>
            </p:spPr>
            <p:txBody>
              <a:bodyPr wrap="none" anchor="ctr">
                <a:prstTxWarp prst="textNoShape">
                  <a:avLst/>
                </a:prstTxWarp>
              </a:bodyPr>
              <a:lstStyle/>
              <a:p>
                <a:endParaRPr lang="en-US">
                  <a:latin typeface="+mn-lt"/>
                </a:endParaRPr>
              </a:p>
            </p:txBody>
          </p:sp>
          <p:sp>
            <p:nvSpPr>
              <p:cNvPr id="91" name="Rectangle 88"/>
              <p:cNvSpPr>
                <a:spLocks noChangeArrowheads="1"/>
              </p:cNvSpPr>
              <p:nvPr/>
            </p:nvSpPr>
            <p:spPr bwMode="auto">
              <a:xfrm>
                <a:off x="576" y="816"/>
                <a:ext cx="1104" cy="336"/>
              </a:xfrm>
              <a:prstGeom prst="rect">
                <a:avLst/>
              </a:prstGeom>
              <a:noFill/>
              <a:ln w="9525">
                <a:solidFill>
                  <a:srgbClr val="008000"/>
                </a:solidFill>
                <a:miter lim="800000"/>
                <a:headEnd/>
                <a:tailEnd/>
              </a:ln>
            </p:spPr>
            <p:txBody>
              <a:bodyPr wrap="none" anchor="ctr">
                <a:prstTxWarp prst="textNoShape">
                  <a:avLst/>
                </a:prstTxWarp>
              </a:bodyPr>
              <a:lstStyle/>
              <a:p>
                <a:endParaRPr lang="en-US">
                  <a:latin typeface="+mn-lt"/>
                </a:endParaRPr>
              </a:p>
            </p:txBody>
          </p:sp>
          <p:sp>
            <p:nvSpPr>
              <p:cNvPr id="92" name="Rectangle 89"/>
              <p:cNvSpPr>
                <a:spLocks noChangeArrowheads="1"/>
              </p:cNvSpPr>
              <p:nvPr/>
            </p:nvSpPr>
            <p:spPr bwMode="auto">
              <a:xfrm>
                <a:off x="576" y="1488"/>
                <a:ext cx="1104" cy="432"/>
              </a:xfrm>
              <a:prstGeom prst="rect">
                <a:avLst/>
              </a:prstGeom>
              <a:noFill/>
              <a:ln w="9525">
                <a:solidFill>
                  <a:srgbClr val="008000"/>
                </a:solidFill>
                <a:miter lim="800000"/>
                <a:headEnd/>
                <a:tailEnd/>
              </a:ln>
            </p:spPr>
            <p:txBody>
              <a:bodyPr wrap="none" anchor="ctr">
                <a:prstTxWarp prst="textNoShape">
                  <a:avLst/>
                </a:prstTxWarp>
              </a:bodyPr>
              <a:lstStyle/>
              <a:p>
                <a:endParaRPr lang="en-US">
                  <a:latin typeface="+mn-lt"/>
                </a:endParaRPr>
              </a:p>
            </p:txBody>
          </p:sp>
          <p:sp>
            <p:nvSpPr>
              <p:cNvPr id="93" name="Rectangle 90"/>
              <p:cNvSpPr>
                <a:spLocks noChangeArrowheads="1"/>
              </p:cNvSpPr>
              <p:nvPr/>
            </p:nvSpPr>
            <p:spPr bwMode="auto">
              <a:xfrm>
                <a:off x="4080" y="2448"/>
                <a:ext cx="1104" cy="432"/>
              </a:xfrm>
              <a:prstGeom prst="rect">
                <a:avLst/>
              </a:prstGeom>
              <a:noFill/>
              <a:ln w="9525">
                <a:solidFill>
                  <a:srgbClr val="008000"/>
                </a:solidFill>
                <a:miter lim="800000"/>
                <a:headEnd/>
                <a:tailEnd/>
              </a:ln>
            </p:spPr>
            <p:txBody>
              <a:bodyPr wrap="none" anchor="ctr">
                <a:prstTxWarp prst="textNoShape">
                  <a:avLst/>
                </a:prstTxWarp>
              </a:bodyPr>
              <a:lstStyle/>
              <a:p>
                <a:endParaRPr lang="en-US">
                  <a:latin typeface="+mn-lt"/>
                </a:endParaRPr>
              </a:p>
            </p:txBody>
          </p:sp>
          <p:sp>
            <p:nvSpPr>
              <p:cNvPr id="94" name="Rectangle 91"/>
              <p:cNvSpPr>
                <a:spLocks noChangeArrowheads="1"/>
              </p:cNvSpPr>
              <p:nvPr/>
            </p:nvSpPr>
            <p:spPr bwMode="auto">
              <a:xfrm>
                <a:off x="576" y="3600"/>
                <a:ext cx="1104" cy="432"/>
              </a:xfrm>
              <a:prstGeom prst="rect">
                <a:avLst/>
              </a:prstGeom>
              <a:noFill/>
              <a:ln w="9525">
                <a:solidFill>
                  <a:srgbClr val="008000"/>
                </a:solidFill>
                <a:miter lim="800000"/>
                <a:headEnd/>
                <a:tailEnd/>
              </a:ln>
            </p:spPr>
            <p:txBody>
              <a:bodyPr wrap="none" anchor="ctr">
                <a:prstTxWarp prst="textNoShape">
                  <a:avLst/>
                </a:prstTxWarp>
              </a:bodyPr>
              <a:lstStyle/>
              <a:p>
                <a:endParaRPr lang="en-US">
                  <a:latin typeface="+mn-lt"/>
                </a:endParaRPr>
              </a:p>
            </p:txBody>
          </p:sp>
          <p:sp>
            <p:nvSpPr>
              <p:cNvPr id="95" name="Rectangle 92"/>
              <p:cNvSpPr>
                <a:spLocks noChangeArrowheads="1"/>
              </p:cNvSpPr>
              <p:nvPr/>
            </p:nvSpPr>
            <p:spPr bwMode="auto">
              <a:xfrm>
                <a:off x="4080" y="3600"/>
                <a:ext cx="1104" cy="432"/>
              </a:xfrm>
              <a:prstGeom prst="rect">
                <a:avLst/>
              </a:prstGeom>
              <a:noFill/>
              <a:ln w="9525">
                <a:solidFill>
                  <a:srgbClr val="008000"/>
                </a:solidFill>
                <a:miter lim="800000"/>
                <a:headEnd/>
                <a:tailEnd/>
              </a:ln>
            </p:spPr>
            <p:txBody>
              <a:bodyPr wrap="none" anchor="ctr">
                <a:prstTxWarp prst="textNoShape">
                  <a:avLst/>
                </a:prstTxWarp>
              </a:bodyPr>
              <a:lstStyle/>
              <a:p>
                <a:endParaRPr lang="en-US">
                  <a:latin typeface="+mn-lt"/>
                </a:endParaRPr>
              </a:p>
            </p:txBody>
          </p:sp>
          <p:sp>
            <p:nvSpPr>
              <p:cNvPr id="96" name="Rectangle 93"/>
              <p:cNvSpPr>
                <a:spLocks noChangeArrowheads="1"/>
              </p:cNvSpPr>
              <p:nvPr/>
            </p:nvSpPr>
            <p:spPr bwMode="auto">
              <a:xfrm>
                <a:off x="4080" y="3024"/>
                <a:ext cx="1104" cy="432"/>
              </a:xfrm>
              <a:prstGeom prst="rect">
                <a:avLst/>
              </a:prstGeom>
              <a:noFill/>
              <a:ln w="9525">
                <a:solidFill>
                  <a:srgbClr val="008000"/>
                </a:solidFill>
                <a:miter lim="800000"/>
                <a:headEnd/>
                <a:tailEnd/>
              </a:ln>
            </p:spPr>
            <p:txBody>
              <a:bodyPr wrap="none" anchor="ctr">
                <a:prstTxWarp prst="textNoShape">
                  <a:avLst/>
                </a:prstTxWarp>
              </a:bodyPr>
              <a:lstStyle/>
              <a:p>
                <a:endParaRPr lang="en-US">
                  <a:latin typeface="+mn-lt"/>
                </a:endParaRPr>
              </a:p>
            </p:txBody>
          </p:sp>
          <p:sp>
            <p:nvSpPr>
              <p:cNvPr id="97" name="Rectangle 94"/>
              <p:cNvSpPr>
                <a:spLocks noChangeArrowheads="1"/>
              </p:cNvSpPr>
              <p:nvPr/>
            </p:nvSpPr>
            <p:spPr bwMode="auto">
              <a:xfrm>
                <a:off x="576" y="2160"/>
                <a:ext cx="1104" cy="432"/>
              </a:xfrm>
              <a:prstGeom prst="rect">
                <a:avLst/>
              </a:prstGeom>
              <a:noFill/>
              <a:ln w="9525">
                <a:solidFill>
                  <a:srgbClr val="008000"/>
                </a:solidFill>
                <a:miter lim="800000"/>
                <a:headEnd/>
                <a:tailEnd/>
              </a:ln>
            </p:spPr>
            <p:txBody>
              <a:bodyPr wrap="none" anchor="ctr">
                <a:prstTxWarp prst="textNoShape">
                  <a:avLst/>
                </a:prstTxWarp>
              </a:bodyPr>
              <a:lstStyle/>
              <a:p>
                <a:endParaRPr lang="en-US">
                  <a:latin typeface="+mn-lt"/>
                </a:endParaRPr>
              </a:p>
            </p:txBody>
          </p:sp>
          <p:sp>
            <p:nvSpPr>
              <p:cNvPr id="98" name="Rectangle 95"/>
              <p:cNvSpPr>
                <a:spLocks noChangeArrowheads="1"/>
              </p:cNvSpPr>
              <p:nvPr/>
            </p:nvSpPr>
            <p:spPr bwMode="auto">
              <a:xfrm>
                <a:off x="4080" y="1872"/>
                <a:ext cx="1104" cy="432"/>
              </a:xfrm>
              <a:prstGeom prst="rect">
                <a:avLst/>
              </a:prstGeom>
              <a:noFill/>
              <a:ln w="9525">
                <a:solidFill>
                  <a:srgbClr val="008000"/>
                </a:solidFill>
                <a:miter lim="800000"/>
                <a:headEnd/>
                <a:tailEnd/>
              </a:ln>
            </p:spPr>
            <p:txBody>
              <a:bodyPr wrap="none" anchor="ctr">
                <a:prstTxWarp prst="textNoShape">
                  <a:avLst/>
                </a:prstTxWarp>
              </a:bodyPr>
              <a:lstStyle/>
              <a:p>
                <a:endParaRPr lang="en-US">
                  <a:latin typeface="+mn-lt"/>
                </a:endParaRPr>
              </a:p>
            </p:txBody>
          </p:sp>
        </p:grpSp>
        <p:grpSp>
          <p:nvGrpSpPr>
            <p:cNvPr id="11" name="Group 96"/>
            <p:cNvGrpSpPr>
              <a:grpSpLocks/>
            </p:cNvGrpSpPr>
            <p:nvPr/>
          </p:nvGrpSpPr>
          <p:grpSpPr bwMode="auto">
            <a:xfrm>
              <a:off x="576" y="816"/>
              <a:ext cx="4608" cy="3226"/>
              <a:chOff x="576" y="816"/>
              <a:chExt cx="4608" cy="3226"/>
            </a:xfrm>
          </p:grpSpPr>
          <p:sp>
            <p:nvSpPr>
              <p:cNvPr id="77" name="Text Box 97"/>
              <p:cNvSpPr txBox="1">
                <a:spLocks noChangeArrowheads="1"/>
              </p:cNvSpPr>
              <p:nvPr/>
            </p:nvSpPr>
            <p:spPr bwMode="auto">
              <a:xfrm>
                <a:off x="576" y="2928"/>
                <a:ext cx="1104" cy="346"/>
              </a:xfrm>
              <a:prstGeom prst="rect">
                <a:avLst/>
              </a:prstGeom>
              <a:noFill/>
              <a:ln w="9525">
                <a:noFill/>
                <a:miter lim="800000"/>
                <a:headEnd/>
                <a:tailEnd/>
              </a:ln>
            </p:spPr>
            <p:txBody>
              <a:bodyPr>
                <a:prstTxWarp prst="textNoShape">
                  <a:avLst/>
                </a:prstTxWarp>
                <a:spAutoFit/>
              </a:bodyPr>
              <a:lstStyle/>
              <a:p>
                <a:pPr algn="l"/>
                <a:r>
                  <a:rPr lang="en-US" sz="1000" b="0" dirty="0">
                    <a:solidFill>
                      <a:srgbClr val="008000"/>
                    </a:solidFill>
                    <a:latin typeface="+mn-lt"/>
                    <a:ea typeface="ＭＳ Ｐゴシック" charset="-128"/>
                    <a:cs typeface="ＭＳ Ｐゴシック" charset="-128"/>
                  </a:rPr>
                  <a:t>Solar array gimbal position relative to spacecraft center </a:t>
                </a:r>
              </a:p>
              <a:p>
                <a:pPr algn="l"/>
                <a:r>
                  <a:rPr lang="en-US" sz="1000" b="0" dirty="0">
                    <a:solidFill>
                      <a:srgbClr val="008000"/>
                    </a:solidFill>
                    <a:latin typeface="+mn-lt"/>
                    <a:ea typeface="ＭＳ Ｐゴシック" charset="-128"/>
                    <a:cs typeface="ＭＳ Ｐゴシック" charset="-128"/>
                  </a:rPr>
                  <a:t>(“structures” SPK file)</a:t>
                </a:r>
              </a:p>
            </p:txBody>
          </p:sp>
          <p:sp>
            <p:nvSpPr>
              <p:cNvPr id="78" name="Text Box 98"/>
              <p:cNvSpPr txBox="1">
                <a:spLocks noChangeArrowheads="1"/>
              </p:cNvSpPr>
              <p:nvPr/>
            </p:nvSpPr>
            <p:spPr bwMode="auto">
              <a:xfrm>
                <a:off x="4080" y="1392"/>
                <a:ext cx="1104" cy="346"/>
              </a:xfrm>
              <a:prstGeom prst="rect">
                <a:avLst/>
              </a:prstGeom>
              <a:noFill/>
              <a:ln w="9525">
                <a:noFill/>
                <a:miter lim="800000"/>
                <a:headEnd/>
                <a:tailEnd/>
              </a:ln>
            </p:spPr>
            <p:txBody>
              <a:bodyPr>
                <a:prstTxWarp prst="textNoShape">
                  <a:avLst/>
                </a:prstTxWarp>
                <a:spAutoFit/>
              </a:bodyPr>
              <a:lstStyle/>
              <a:p>
                <a:pPr algn="l"/>
                <a:r>
                  <a:rPr lang="en-US" sz="1000" b="0" dirty="0">
                    <a:solidFill>
                      <a:srgbClr val="FC0128"/>
                    </a:solidFill>
                    <a:latin typeface="+mn-lt"/>
                    <a:ea typeface="ＭＳ Ｐゴシック" charset="-128"/>
                    <a:cs typeface="ＭＳ Ｐゴシック" charset="-128"/>
                  </a:rPr>
                  <a:t>Camera frame</a:t>
                </a:r>
                <a:r>
                  <a:rPr lang="en-US" sz="1000" b="0" dirty="0">
                    <a:solidFill>
                      <a:srgbClr val="008000"/>
                    </a:solidFill>
                    <a:latin typeface="+mn-lt"/>
                    <a:ea typeface="ＭＳ Ｐゴシック" charset="-128"/>
                    <a:cs typeface="ＭＳ Ｐゴシック" charset="-128"/>
                  </a:rPr>
                  <a:t> orientation relative to spacecraft frame </a:t>
                </a:r>
              </a:p>
              <a:p>
                <a:pPr algn="l"/>
                <a:r>
                  <a:rPr lang="en-US" sz="1000" b="0" dirty="0">
                    <a:solidFill>
                      <a:srgbClr val="008000"/>
                    </a:solidFill>
                    <a:latin typeface="+mn-lt"/>
                    <a:ea typeface="ＭＳ Ｐゴシック" charset="-128"/>
                    <a:cs typeface="ＭＳ Ｐゴシック" charset="-128"/>
                  </a:rPr>
                  <a:t>(“mission” FK file)</a:t>
                </a:r>
              </a:p>
            </p:txBody>
          </p:sp>
          <p:sp>
            <p:nvSpPr>
              <p:cNvPr id="79" name="Text Box 99"/>
              <p:cNvSpPr txBox="1">
                <a:spLocks noChangeArrowheads="1"/>
              </p:cNvSpPr>
              <p:nvPr/>
            </p:nvSpPr>
            <p:spPr bwMode="auto">
              <a:xfrm>
                <a:off x="4080" y="816"/>
                <a:ext cx="1104" cy="442"/>
              </a:xfrm>
              <a:prstGeom prst="rect">
                <a:avLst/>
              </a:prstGeom>
              <a:noFill/>
              <a:ln w="9525">
                <a:noFill/>
                <a:miter lim="800000"/>
                <a:headEnd/>
                <a:tailEnd/>
              </a:ln>
            </p:spPr>
            <p:txBody>
              <a:bodyPr>
                <a:prstTxWarp prst="textNoShape">
                  <a:avLst/>
                </a:prstTxWarp>
                <a:spAutoFit/>
              </a:bodyPr>
              <a:lstStyle/>
              <a:p>
                <a:pPr algn="l"/>
                <a:r>
                  <a:rPr lang="en-US" sz="1000" b="0" dirty="0">
                    <a:solidFill>
                      <a:schemeClr val="accent1"/>
                    </a:solidFill>
                    <a:latin typeface="+mn-lt"/>
                    <a:ea typeface="ＭＳ Ｐゴシック" charset="-128"/>
                    <a:cs typeface="ＭＳ Ｐゴシック" charset="-128"/>
                  </a:rPr>
                  <a:t>Spacecraft frame</a:t>
                </a:r>
                <a:r>
                  <a:rPr lang="en-US" sz="1000" b="0" dirty="0">
                    <a:solidFill>
                      <a:srgbClr val="008000"/>
                    </a:solidFill>
                    <a:latin typeface="+mn-lt"/>
                    <a:ea typeface="ＭＳ Ｐゴシック" charset="-128"/>
                    <a:cs typeface="ＭＳ Ｐゴシック" charset="-128"/>
                  </a:rPr>
                  <a:t> orientation relative to inertial frame </a:t>
                </a:r>
              </a:p>
              <a:p>
                <a:pPr algn="l"/>
                <a:r>
                  <a:rPr lang="en-US" sz="1000" b="0" dirty="0">
                    <a:solidFill>
                      <a:srgbClr val="008000"/>
                    </a:solidFill>
                    <a:latin typeface="+mn-lt"/>
                    <a:ea typeface="ＭＳ Ｐゴシック" charset="-128"/>
                    <a:cs typeface="ＭＳ Ｐゴシック" charset="-128"/>
                  </a:rPr>
                  <a:t>(“spacecraft” CK file)</a:t>
                </a:r>
              </a:p>
            </p:txBody>
          </p:sp>
          <p:sp>
            <p:nvSpPr>
              <p:cNvPr id="80" name="Text Box 100"/>
              <p:cNvSpPr txBox="1">
                <a:spLocks noChangeArrowheads="1"/>
              </p:cNvSpPr>
              <p:nvPr/>
            </p:nvSpPr>
            <p:spPr bwMode="auto">
              <a:xfrm>
                <a:off x="576" y="816"/>
                <a:ext cx="1104" cy="346"/>
              </a:xfrm>
              <a:prstGeom prst="rect">
                <a:avLst/>
              </a:prstGeom>
              <a:noFill/>
              <a:ln w="9525">
                <a:noFill/>
                <a:miter lim="800000"/>
                <a:headEnd/>
                <a:tailEnd/>
              </a:ln>
            </p:spPr>
            <p:txBody>
              <a:bodyPr>
                <a:prstTxWarp prst="textNoShape">
                  <a:avLst/>
                </a:prstTxWarp>
                <a:spAutoFit/>
              </a:bodyPr>
              <a:lstStyle/>
              <a:p>
                <a:pPr algn="l"/>
                <a:r>
                  <a:rPr lang="en-US" sz="1000" b="0" dirty="0">
                    <a:solidFill>
                      <a:srgbClr val="008000"/>
                    </a:solidFill>
                    <a:latin typeface="+mn-lt"/>
                    <a:ea typeface="ＭＳ Ｐゴシック" charset="-128"/>
                    <a:cs typeface="ＭＳ Ｐゴシック" charset="-128"/>
                  </a:rPr>
                  <a:t>Spacecraft position relative to planet center </a:t>
                </a:r>
              </a:p>
              <a:p>
                <a:pPr algn="l"/>
                <a:r>
                  <a:rPr lang="en-US" sz="1000" b="0" dirty="0">
                    <a:solidFill>
                      <a:srgbClr val="008000"/>
                    </a:solidFill>
                    <a:latin typeface="+mn-lt"/>
                    <a:ea typeface="ＭＳ Ｐゴシック" charset="-128"/>
                    <a:cs typeface="ＭＳ Ｐゴシック" charset="-128"/>
                  </a:rPr>
                  <a:t>(“spacecraft” SPK file)</a:t>
                </a:r>
              </a:p>
            </p:txBody>
          </p:sp>
          <p:sp>
            <p:nvSpPr>
              <p:cNvPr id="81" name="Text Box 101"/>
              <p:cNvSpPr txBox="1">
                <a:spLocks noChangeArrowheads="1"/>
              </p:cNvSpPr>
              <p:nvPr/>
            </p:nvSpPr>
            <p:spPr bwMode="auto">
              <a:xfrm>
                <a:off x="576" y="1488"/>
                <a:ext cx="1104" cy="442"/>
              </a:xfrm>
              <a:prstGeom prst="rect">
                <a:avLst/>
              </a:prstGeom>
              <a:noFill/>
              <a:ln w="9525">
                <a:noFill/>
                <a:miter lim="800000"/>
                <a:headEnd/>
                <a:tailEnd/>
              </a:ln>
            </p:spPr>
            <p:txBody>
              <a:bodyPr>
                <a:prstTxWarp prst="textNoShape">
                  <a:avLst/>
                </a:prstTxWarp>
                <a:spAutoFit/>
              </a:bodyPr>
              <a:lstStyle/>
              <a:p>
                <a:pPr algn="l"/>
                <a:r>
                  <a:rPr lang="en-US" sz="1000" b="0" dirty="0">
                    <a:solidFill>
                      <a:srgbClr val="008000"/>
                    </a:solidFill>
                    <a:latin typeface="+mn-lt"/>
                    <a:ea typeface="ＭＳ Ｐゴシック" charset="-128"/>
                    <a:cs typeface="ＭＳ Ｐゴシック" charset="-128"/>
                  </a:rPr>
                  <a:t>High gain antenna gimbal position relative to spacecraft</a:t>
                </a:r>
              </a:p>
              <a:p>
                <a:pPr algn="l"/>
                <a:r>
                  <a:rPr lang="en-US" sz="1000" b="0" dirty="0">
                    <a:solidFill>
                      <a:srgbClr val="008000"/>
                    </a:solidFill>
                    <a:latin typeface="+mn-lt"/>
                    <a:ea typeface="ＭＳ Ｐゴシック" charset="-128"/>
                    <a:cs typeface="ＭＳ Ｐゴシック" charset="-128"/>
                  </a:rPr>
                  <a:t>(“structures” SPK file)</a:t>
                </a:r>
              </a:p>
            </p:txBody>
          </p:sp>
          <p:sp>
            <p:nvSpPr>
              <p:cNvPr id="82" name="Text Box 102"/>
              <p:cNvSpPr txBox="1">
                <a:spLocks noChangeArrowheads="1"/>
              </p:cNvSpPr>
              <p:nvPr/>
            </p:nvSpPr>
            <p:spPr bwMode="auto">
              <a:xfrm>
                <a:off x="4080" y="2448"/>
                <a:ext cx="1104" cy="442"/>
              </a:xfrm>
              <a:prstGeom prst="rect">
                <a:avLst/>
              </a:prstGeom>
              <a:noFill/>
              <a:ln w="9525">
                <a:noFill/>
                <a:miter lim="800000"/>
                <a:headEnd/>
                <a:tailEnd/>
              </a:ln>
            </p:spPr>
            <p:txBody>
              <a:bodyPr>
                <a:prstTxWarp prst="textNoShape">
                  <a:avLst/>
                </a:prstTxWarp>
                <a:spAutoFit/>
              </a:bodyPr>
              <a:lstStyle/>
              <a:p>
                <a:pPr algn="l"/>
                <a:r>
                  <a:rPr lang="en-US" sz="1000" b="0" dirty="0">
                    <a:solidFill>
                      <a:srgbClr val="FC0128"/>
                    </a:solidFill>
                    <a:latin typeface="+mn-lt"/>
                    <a:ea typeface="ＭＳ Ｐゴシック" charset="-128"/>
                    <a:cs typeface="ＭＳ Ｐゴシック" charset="-128"/>
                  </a:rPr>
                  <a:t>Solar array gimbal frame</a:t>
                </a:r>
                <a:r>
                  <a:rPr lang="en-US" sz="1000" b="0" dirty="0">
                    <a:solidFill>
                      <a:srgbClr val="008000"/>
                    </a:solidFill>
                    <a:latin typeface="+mn-lt"/>
                    <a:ea typeface="ＭＳ Ｐゴシック" charset="-128"/>
                    <a:cs typeface="ＭＳ Ｐゴシック" charset="-128"/>
                  </a:rPr>
                  <a:t> orientation relative to spacecraft frame </a:t>
                </a:r>
              </a:p>
              <a:p>
                <a:pPr algn="l"/>
                <a:r>
                  <a:rPr lang="en-US" sz="1000" b="0" dirty="0">
                    <a:solidFill>
                      <a:srgbClr val="008000"/>
                    </a:solidFill>
                    <a:latin typeface="+mn-lt"/>
                    <a:ea typeface="ＭＳ Ｐゴシック" charset="-128"/>
                    <a:cs typeface="ＭＳ Ｐゴシック" charset="-128"/>
                  </a:rPr>
                  <a:t>(“solar array” CK file)</a:t>
                </a:r>
              </a:p>
            </p:txBody>
          </p:sp>
          <p:sp>
            <p:nvSpPr>
              <p:cNvPr id="83" name="Text Box 103"/>
              <p:cNvSpPr txBox="1">
                <a:spLocks noChangeArrowheads="1"/>
              </p:cNvSpPr>
              <p:nvPr/>
            </p:nvSpPr>
            <p:spPr bwMode="auto">
              <a:xfrm>
                <a:off x="576" y="3600"/>
                <a:ext cx="1104" cy="442"/>
              </a:xfrm>
              <a:prstGeom prst="rect">
                <a:avLst/>
              </a:prstGeom>
              <a:noFill/>
              <a:ln w="9525">
                <a:noFill/>
                <a:miter lim="800000"/>
                <a:headEnd/>
                <a:tailEnd/>
              </a:ln>
            </p:spPr>
            <p:txBody>
              <a:bodyPr>
                <a:prstTxWarp prst="textNoShape">
                  <a:avLst/>
                </a:prstTxWarp>
                <a:spAutoFit/>
              </a:bodyPr>
              <a:lstStyle/>
              <a:p>
                <a:pPr algn="l"/>
                <a:r>
                  <a:rPr lang="en-US" sz="1000" b="0" dirty="0">
                    <a:solidFill>
                      <a:srgbClr val="008000"/>
                    </a:solidFill>
                    <a:latin typeface="+mn-lt"/>
                    <a:ea typeface="ＭＳ Ｐゴシック" charset="-128"/>
                    <a:cs typeface="ＭＳ Ｐゴシック" charset="-128"/>
                  </a:rPr>
                  <a:t>Magnetometer position relative to solar array gimbal </a:t>
                </a:r>
              </a:p>
              <a:p>
                <a:pPr algn="l"/>
                <a:r>
                  <a:rPr lang="en-US" sz="1000" b="0" dirty="0">
                    <a:solidFill>
                      <a:srgbClr val="008000"/>
                    </a:solidFill>
                    <a:latin typeface="+mn-lt"/>
                    <a:ea typeface="ＭＳ Ｐゴシック" charset="-128"/>
                    <a:cs typeface="ＭＳ Ｐゴシック" charset="-128"/>
                  </a:rPr>
                  <a:t>(“structures” SPK file)</a:t>
                </a:r>
              </a:p>
            </p:txBody>
          </p:sp>
          <p:sp>
            <p:nvSpPr>
              <p:cNvPr id="84" name="Text Box 104"/>
              <p:cNvSpPr txBox="1">
                <a:spLocks noChangeArrowheads="1"/>
              </p:cNvSpPr>
              <p:nvPr/>
            </p:nvSpPr>
            <p:spPr bwMode="auto">
              <a:xfrm>
                <a:off x="4080" y="3600"/>
                <a:ext cx="1104" cy="442"/>
              </a:xfrm>
              <a:prstGeom prst="rect">
                <a:avLst/>
              </a:prstGeom>
              <a:noFill/>
              <a:ln w="9525">
                <a:noFill/>
                <a:miter lim="800000"/>
                <a:headEnd/>
                <a:tailEnd/>
              </a:ln>
            </p:spPr>
            <p:txBody>
              <a:bodyPr>
                <a:prstTxWarp prst="textNoShape">
                  <a:avLst/>
                </a:prstTxWarp>
                <a:spAutoFit/>
              </a:bodyPr>
              <a:lstStyle/>
              <a:p>
                <a:pPr algn="l"/>
                <a:r>
                  <a:rPr lang="en-US" sz="1000" b="0" dirty="0">
                    <a:solidFill>
                      <a:srgbClr val="FC0128"/>
                    </a:solidFill>
                    <a:latin typeface="+mn-lt"/>
                    <a:ea typeface="ＭＳ Ｐゴシック" charset="-128"/>
                    <a:cs typeface="ＭＳ Ｐゴシック" charset="-128"/>
                  </a:rPr>
                  <a:t>Magnetometer frame</a:t>
                </a:r>
                <a:r>
                  <a:rPr lang="en-US" sz="1000" b="0" dirty="0">
                    <a:solidFill>
                      <a:srgbClr val="008000"/>
                    </a:solidFill>
                    <a:latin typeface="+mn-lt"/>
                    <a:ea typeface="ＭＳ Ｐゴシック" charset="-128"/>
                    <a:cs typeface="ＭＳ Ｐゴシック" charset="-128"/>
                  </a:rPr>
                  <a:t> orientation relative to solar array gimbal frame</a:t>
                </a:r>
              </a:p>
              <a:p>
                <a:pPr algn="l"/>
                <a:r>
                  <a:rPr lang="en-US" sz="1000" b="0" dirty="0">
                    <a:solidFill>
                      <a:srgbClr val="008000"/>
                    </a:solidFill>
                    <a:latin typeface="+mn-lt"/>
                    <a:ea typeface="ＭＳ Ｐゴシック" charset="-128"/>
                    <a:cs typeface="ＭＳ Ｐゴシック" charset="-128"/>
                  </a:rPr>
                  <a:t>(“mission” FK file)</a:t>
                </a:r>
              </a:p>
            </p:txBody>
          </p:sp>
          <p:sp>
            <p:nvSpPr>
              <p:cNvPr id="85" name="Text Box 105"/>
              <p:cNvSpPr txBox="1">
                <a:spLocks noChangeArrowheads="1"/>
              </p:cNvSpPr>
              <p:nvPr/>
            </p:nvSpPr>
            <p:spPr bwMode="auto">
              <a:xfrm>
                <a:off x="4080" y="3024"/>
                <a:ext cx="1104" cy="442"/>
              </a:xfrm>
              <a:prstGeom prst="rect">
                <a:avLst/>
              </a:prstGeom>
              <a:noFill/>
              <a:ln w="9525">
                <a:noFill/>
                <a:miter lim="800000"/>
                <a:headEnd/>
                <a:tailEnd/>
              </a:ln>
            </p:spPr>
            <p:txBody>
              <a:bodyPr>
                <a:prstTxWarp prst="textNoShape">
                  <a:avLst/>
                </a:prstTxWarp>
                <a:spAutoFit/>
              </a:bodyPr>
              <a:lstStyle/>
              <a:p>
                <a:pPr algn="l"/>
                <a:r>
                  <a:rPr lang="en-US" sz="1000" b="0" dirty="0">
                    <a:solidFill>
                      <a:srgbClr val="FC0128"/>
                    </a:solidFill>
                    <a:latin typeface="+mn-lt"/>
                    <a:ea typeface="ＭＳ Ｐゴシック" charset="-128"/>
                    <a:cs typeface="ＭＳ Ｐゴシック" charset="-128"/>
                  </a:rPr>
                  <a:t>High gain antenna gimbal frame</a:t>
                </a:r>
                <a:r>
                  <a:rPr lang="en-US" sz="1000" b="0" dirty="0">
                    <a:solidFill>
                      <a:srgbClr val="008000"/>
                    </a:solidFill>
                    <a:latin typeface="+mn-lt"/>
                    <a:ea typeface="ＭＳ Ｐゴシック" charset="-128"/>
                    <a:cs typeface="ＭＳ Ｐゴシック" charset="-128"/>
                  </a:rPr>
                  <a:t> orientation relative to spacecraft frame</a:t>
                </a:r>
              </a:p>
              <a:p>
                <a:pPr algn="l"/>
                <a:r>
                  <a:rPr lang="en-US" sz="1000" b="0" dirty="0">
                    <a:solidFill>
                      <a:srgbClr val="008000"/>
                    </a:solidFill>
                    <a:latin typeface="+mn-lt"/>
                    <a:ea typeface="ＭＳ Ｐゴシック" charset="-128"/>
                    <a:cs typeface="ＭＳ Ｐゴシック" charset="-128"/>
                  </a:rPr>
                  <a:t>(“antenna” CK file)</a:t>
                </a:r>
              </a:p>
            </p:txBody>
          </p:sp>
          <p:sp>
            <p:nvSpPr>
              <p:cNvPr id="86" name="Text Box 106"/>
              <p:cNvSpPr txBox="1">
                <a:spLocks noChangeArrowheads="1"/>
              </p:cNvSpPr>
              <p:nvPr/>
            </p:nvSpPr>
            <p:spPr bwMode="auto">
              <a:xfrm>
                <a:off x="576" y="2160"/>
                <a:ext cx="1104" cy="442"/>
              </a:xfrm>
              <a:prstGeom prst="rect">
                <a:avLst/>
              </a:prstGeom>
              <a:noFill/>
              <a:ln w="9525">
                <a:noFill/>
                <a:miter lim="800000"/>
                <a:headEnd/>
                <a:tailEnd/>
              </a:ln>
            </p:spPr>
            <p:txBody>
              <a:bodyPr>
                <a:prstTxWarp prst="textNoShape">
                  <a:avLst/>
                </a:prstTxWarp>
                <a:spAutoFit/>
              </a:bodyPr>
              <a:lstStyle/>
              <a:p>
                <a:pPr algn="l"/>
                <a:r>
                  <a:rPr lang="en-US" sz="1000" b="0" dirty="0">
                    <a:solidFill>
                      <a:srgbClr val="008000"/>
                    </a:solidFill>
                    <a:latin typeface="+mn-lt"/>
                    <a:ea typeface="ＭＳ Ｐゴシック" charset="-128"/>
                    <a:cs typeface="ＭＳ Ｐゴシック" charset="-128"/>
                  </a:rPr>
                  <a:t>High gain antenna phase center location relative to high gain antenna gimbal  </a:t>
                </a:r>
              </a:p>
              <a:p>
                <a:pPr algn="l"/>
                <a:r>
                  <a:rPr lang="en-US" sz="1000" b="0" dirty="0">
                    <a:solidFill>
                      <a:srgbClr val="008000"/>
                    </a:solidFill>
                    <a:latin typeface="+mn-lt"/>
                    <a:ea typeface="ＭＳ Ｐゴシック" charset="-128"/>
                    <a:cs typeface="ＭＳ Ｐゴシック" charset="-128"/>
                  </a:rPr>
                  <a:t>(“structures” SPK file)</a:t>
                </a:r>
              </a:p>
            </p:txBody>
          </p:sp>
          <p:sp>
            <p:nvSpPr>
              <p:cNvPr id="87" name="Text Box 107"/>
              <p:cNvSpPr txBox="1">
                <a:spLocks noChangeArrowheads="1"/>
              </p:cNvSpPr>
              <p:nvPr/>
            </p:nvSpPr>
            <p:spPr bwMode="auto">
              <a:xfrm>
                <a:off x="4080" y="1872"/>
                <a:ext cx="1104" cy="442"/>
              </a:xfrm>
              <a:prstGeom prst="rect">
                <a:avLst/>
              </a:prstGeom>
              <a:noFill/>
              <a:ln w="9525">
                <a:noFill/>
                <a:miter lim="800000"/>
                <a:headEnd/>
                <a:tailEnd/>
              </a:ln>
            </p:spPr>
            <p:txBody>
              <a:bodyPr>
                <a:prstTxWarp prst="textNoShape">
                  <a:avLst/>
                </a:prstTxWarp>
                <a:spAutoFit/>
              </a:bodyPr>
              <a:lstStyle/>
              <a:p>
                <a:pPr algn="l"/>
                <a:r>
                  <a:rPr lang="en-US" sz="1000" b="0" dirty="0">
                    <a:solidFill>
                      <a:srgbClr val="FC0128"/>
                    </a:solidFill>
                    <a:latin typeface="+mn-lt"/>
                    <a:ea typeface="ＭＳ Ｐゴシック" charset="-128"/>
                    <a:cs typeface="ＭＳ Ｐゴシック" charset="-128"/>
                  </a:rPr>
                  <a:t>High gain antenna frame </a:t>
                </a:r>
                <a:r>
                  <a:rPr lang="en-US" sz="1000" b="0" dirty="0">
                    <a:solidFill>
                      <a:srgbClr val="008000"/>
                    </a:solidFill>
                    <a:latin typeface="+mn-lt"/>
                    <a:ea typeface="ＭＳ Ｐゴシック" charset="-128"/>
                    <a:cs typeface="ＭＳ Ｐゴシック" charset="-128"/>
                  </a:rPr>
                  <a:t>orientation relative to high gain antenna gimbal frame</a:t>
                </a:r>
              </a:p>
              <a:p>
                <a:pPr algn="l"/>
                <a:r>
                  <a:rPr lang="en-US" sz="1000" b="0" dirty="0">
                    <a:solidFill>
                      <a:srgbClr val="008000"/>
                    </a:solidFill>
                    <a:latin typeface="+mn-lt"/>
                    <a:ea typeface="ＭＳ Ｐゴシック" charset="-128"/>
                    <a:cs typeface="ＭＳ Ｐゴシック" charset="-128"/>
                  </a:rPr>
                  <a:t>(“mission” FK file)</a:t>
                </a:r>
              </a:p>
            </p:txBody>
          </p:sp>
        </p:grpSp>
        <p:grpSp>
          <p:nvGrpSpPr>
            <p:cNvPr id="12" name="Group 108"/>
            <p:cNvGrpSpPr>
              <a:grpSpLocks/>
            </p:cNvGrpSpPr>
            <p:nvPr/>
          </p:nvGrpSpPr>
          <p:grpSpPr bwMode="auto">
            <a:xfrm>
              <a:off x="1864" y="1794"/>
              <a:ext cx="1963" cy="1954"/>
              <a:chOff x="1864" y="1794"/>
              <a:chExt cx="1963" cy="1954"/>
            </a:xfrm>
          </p:grpSpPr>
          <p:sp>
            <p:nvSpPr>
              <p:cNvPr id="59" name="Text Box 109"/>
              <p:cNvSpPr txBox="1">
                <a:spLocks noChangeArrowheads="1"/>
              </p:cNvSpPr>
              <p:nvPr/>
            </p:nvSpPr>
            <p:spPr bwMode="auto">
              <a:xfrm>
                <a:off x="2578" y="3254"/>
                <a:ext cx="223" cy="154"/>
              </a:xfrm>
              <a:prstGeom prst="rect">
                <a:avLst/>
              </a:prstGeom>
              <a:noFill/>
              <a:ln w="9525">
                <a:noFill/>
                <a:miter lim="800000"/>
                <a:headEnd/>
                <a:tailEnd/>
              </a:ln>
            </p:spPr>
            <p:txBody>
              <a:bodyPr wrap="none">
                <a:prstTxWarp prst="textNoShape">
                  <a:avLst/>
                </a:prstTxWarp>
                <a:spAutoFit/>
              </a:bodyPr>
              <a:lstStyle/>
              <a:p>
                <a:pPr algn="l"/>
                <a:r>
                  <a:rPr lang="en-US" sz="1000" b="0">
                    <a:solidFill>
                      <a:srgbClr val="FF0000"/>
                    </a:solidFill>
                    <a:latin typeface="+mn-lt"/>
                    <a:ea typeface="ＭＳ Ｐゴシック" charset="-128"/>
                    <a:cs typeface="ＭＳ Ｐゴシック" charset="-128"/>
                  </a:rPr>
                  <a:t>X</a:t>
                </a:r>
                <a:r>
                  <a:rPr lang="en-US" sz="800" b="0">
                    <a:solidFill>
                      <a:srgbClr val="FF0000"/>
                    </a:solidFill>
                    <a:latin typeface="+mn-lt"/>
                    <a:ea typeface="ＭＳ Ｐゴシック" charset="-128"/>
                    <a:cs typeface="ＭＳ Ｐゴシック" charset="-128"/>
                  </a:rPr>
                  <a:t>M</a:t>
                </a:r>
                <a:endParaRPr lang="en-US" sz="1000" b="0">
                  <a:latin typeface="+mn-lt"/>
                  <a:ea typeface="ＭＳ Ｐゴシック" charset="-128"/>
                  <a:cs typeface="ＭＳ Ｐゴシック" charset="-128"/>
                </a:endParaRPr>
              </a:p>
            </p:txBody>
          </p:sp>
          <p:sp>
            <p:nvSpPr>
              <p:cNvPr id="60" name="Text Box 110"/>
              <p:cNvSpPr txBox="1">
                <a:spLocks noChangeArrowheads="1"/>
              </p:cNvSpPr>
              <p:nvPr/>
            </p:nvSpPr>
            <p:spPr bwMode="auto">
              <a:xfrm>
                <a:off x="2124" y="3408"/>
                <a:ext cx="223" cy="154"/>
              </a:xfrm>
              <a:prstGeom prst="rect">
                <a:avLst/>
              </a:prstGeom>
              <a:noFill/>
              <a:ln w="9525">
                <a:noFill/>
                <a:miter lim="800000"/>
                <a:headEnd/>
                <a:tailEnd/>
              </a:ln>
            </p:spPr>
            <p:txBody>
              <a:bodyPr wrap="none">
                <a:prstTxWarp prst="textNoShape">
                  <a:avLst/>
                </a:prstTxWarp>
                <a:spAutoFit/>
              </a:bodyPr>
              <a:lstStyle/>
              <a:p>
                <a:pPr algn="l"/>
                <a:r>
                  <a:rPr lang="en-US" sz="1000" b="0">
                    <a:solidFill>
                      <a:srgbClr val="FF0000"/>
                    </a:solidFill>
                    <a:latin typeface="+mn-lt"/>
                    <a:ea typeface="ＭＳ Ｐゴシック" charset="-128"/>
                    <a:cs typeface="ＭＳ Ｐゴシック" charset="-128"/>
                  </a:rPr>
                  <a:t>Y</a:t>
                </a:r>
                <a:r>
                  <a:rPr lang="en-US" sz="800" b="0">
                    <a:solidFill>
                      <a:srgbClr val="FF0000"/>
                    </a:solidFill>
                    <a:latin typeface="+mn-lt"/>
                    <a:ea typeface="ＭＳ Ｐゴシック" charset="-128"/>
                    <a:cs typeface="ＭＳ Ｐゴシック" charset="-128"/>
                  </a:rPr>
                  <a:t>M</a:t>
                </a:r>
                <a:endParaRPr lang="en-US" sz="1000" b="0">
                  <a:latin typeface="+mn-lt"/>
                  <a:ea typeface="ＭＳ Ｐゴシック" charset="-128"/>
                  <a:cs typeface="ＭＳ Ｐゴシック" charset="-128"/>
                </a:endParaRPr>
              </a:p>
            </p:txBody>
          </p:sp>
          <p:sp>
            <p:nvSpPr>
              <p:cNvPr id="61" name="Text Box 111"/>
              <p:cNvSpPr txBox="1">
                <a:spLocks noChangeArrowheads="1"/>
              </p:cNvSpPr>
              <p:nvPr/>
            </p:nvSpPr>
            <p:spPr bwMode="auto">
              <a:xfrm>
                <a:off x="2656" y="3594"/>
                <a:ext cx="218" cy="154"/>
              </a:xfrm>
              <a:prstGeom prst="rect">
                <a:avLst/>
              </a:prstGeom>
              <a:noFill/>
              <a:ln w="9525">
                <a:noFill/>
                <a:miter lim="800000"/>
                <a:headEnd/>
                <a:tailEnd/>
              </a:ln>
            </p:spPr>
            <p:txBody>
              <a:bodyPr wrap="none">
                <a:prstTxWarp prst="textNoShape">
                  <a:avLst/>
                </a:prstTxWarp>
                <a:spAutoFit/>
              </a:bodyPr>
              <a:lstStyle/>
              <a:p>
                <a:pPr algn="l"/>
                <a:r>
                  <a:rPr lang="en-US" sz="1000" b="0">
                    <a:solidFill>
                      <a:srgbClr val="FF0000"/>
                    </a:solidFill>
                    <a:latin typeface="+mn-lt"/>
                    <a:ea typeface="ＭＳ Ｐゴシック" charset="-128"/>
                    <a:cs typeface="ＭＳ Ｐゴシック" charset="-128"/>
                  </a:rPr>
                  <a:t>Z</a:t>
                </a:r>
                <a:r>
                  <a:rPr lang="en-US" sz="800" b="0">
                    <a:solidFill>
                      <a:srgbClr val="FF0000"/>
                    </a:solidFill>
                    <a:latin typeface="+mn-lt"/>
                    <a:ea typeface="ＭＳ Ｐゴシック" charset="-128"/>
                    <a:cs typeface="ＭＳ Ｐゴシック" charset="-128"/>
                  </a:rPr>
                  <a:t>M</a:t>
                </a:r>
                <a:endParaRPr lang="en-US" sz="1000" b="0">
                  <a:latin typeface="+mn-lt"/>
                  <a:ea typeface="ＭＳ Ｐゴシック" charset="-128"/>
                  <a:cs typeface="ＭＳ Ｐゴシック" charset="-128"/>
                </a:endParaRPr>
              </a:p>
            </p:txBody>
          </p:sp>
          <p:sp>
            <p:nvSpPr>
              <p:cNvPr id="62" name="Text Box 112"/>
              <p:cNvSpPr txBox="1">
                <a:spLocks noChangeArrowheads="1"/>
              </p:cNvSpPr>
              <p:nvPr/>
            </p:nvSpPr>
            <p:spPr bwMode="auto">
              <a:xfrm>
                <a:off x="3614" y="2052"/>
                <a:ext cx="213" cy="155"/>
              </a:xfrm>
              <a:prstGeom prst="rect">
                <a:avLst/>
              </a:prstGeom>
              <a:noFill/>
              <a:ln w="9525">
                <a:noFill/>
                <a:miter lim="800000"/>
                <a:headEnd/>
                <a:tailEnd/>
              </a:ln>
            </p:spPr>
            <p:txBody>
              <a:bodyPr wrap="none">
                <a:prstTxWarp prst="textNoShape">
                  <a:avLst/>
                </a:prstTxWarp>
                <a:spAutoFit/>
              </a:bodyPr>
              <a:lstStyle/>
              <a:p>
                <a:pPr algn="l"/>
                <a:r>
                  <a:rPr lang="en-US" sz="1000" b="0">
                    <a:solidFill>
                      <a:srgbClr val="FF0000"/>
                    </a:solidFill>
                    <a:latin typeface="+mn-lt"/>
                    <a:ea typeface="ＭＳ Ｐゴシック" charset="-128"/>
                    <a:cs typeface="ＭＳ Ｐゴシック" charset="-128"/>
                  </a:rPr>
                  <a:t>Z</a:t>
                </a:r>
                <a:r>
                  <a:rPr lang="en-US" sz="800" b="0">
                    <a:solidFill>
                      <a:srgbClr val="FF0000"/>
                    </a:solidFill>
                    <a:latin typeface="+mn-lt"/>
                    <a:ea typeface="ＭＳ Ｐゴシック" charset="-128"/>
                    <a:cs typeface="ＭＳ Ｐゴシック" charset="-128"/>
                  </a:rPr>
                  <a:t>C</a:t>
                </a:r>
                <a:endParaRPr lang="en-US" sz="1000" b="0">
                  <a:latin typeface="+mn-lt"/>
                  <a:ea typeface="ＭＳ Ｐゴシック" charset="-128"/>
                  <a:cs typeface="ＭＳ Ｐゴシック" charset="-128"/>
                </a:endParaRPr>
              </a:p>
            </p:txBody>
          </p:sp>
          <p:sp>
            <p:nvSpPr>
              <p:cNvPr id="63" name="Text Box 113"/>
              <p:cNvSpPr txBox="1">
                <a:spLocks noChangeArrowheads="1"/>
              </p:cNvSpPr>
              <p:nvPr/>
            </p:nvSpPr>
            <p:spPr bwMode="auto">
              <a:xfrm>
                <a:off x="3562" y="2254"/>
                <a:ext cx="221" cy="155"/>
              </a:xfrm>
              <a:prstGeom prst="rect">
                <a:avLst/>
              </a:prstGeom>
              <a:noFill/>
              <a:ln w="9525">
                <a:noFill/>
                <a:miter lim="800000"/>
                <a:headEnd/>
                <a:tailEnd/>
              </a:ln>
            </p:spPr>
            <p:txBody>
              <a:bodyPr wrap="none">
                <a:prstTxWarp prst="textNoShape">
                  <a:avLst/>
                </a:prstTxWarp>
                <a:spAutoFit/>
              </a:bodyPr>
              <a:lstStyle/>
              <a:p>
                <a:pPr algn="l"/>
                <a:r>
                  <a:rPr lang="en-US" sz="1000" b="0">
                    <a:solidFill>
                      <a:srgbClr val="FF0000"/>
                    </a:solidFill>
                    <a:latin typeface="+mn-lt"/>
                    <a:ea typeface="ＭＳ Ｐゴシック" charset="-128"/>
                    <a:cs typeface="ＭＳ Ｐゴシック" charset="-128"/>
                  </a:rPr>
                  <a:t>X</a:t>
                </a:r>
                <a:r>
                  <a:rPr lang="en-US" sz="800" b="0">
                    <a:solidFill>
                      <a:srgbClr val="FF0000"/>
                    </a:solidFill>
                    <a:latin typeface="+mn-lt"/>
                    <a:ea typeface="ＭＳ Ｐゴシック" charset="-128"/>
                    <a:cs typeface="ＭＳ Ｐゴシック" charset="-128"/>
                  </a:rPr>
                  <a:t>C</a:t>
                </a:r>
                <a:endParaRPr lang="en-US" sz="1000" b="0">
                  <a:latin typeface="+mn-lt"/>
                  <a:ea typeface="ＭＳ Ｐゴシック" charset="-128"/>
                  <a:cs typeface="ＭＳ Ｐゴシック" charset="-128"/>
                </a:endParaRPr>
              </a:p>
            </p:txBody>
          </p:sp>
          <p:sp>
            <p:nvSpPr>
              <p:cNvPr id="64" name="Text Box 114"/>
              <p:cNvSpPr txBox="1">
                <a:spLocks noChangeArrowheads="1"/>
              </p:cNvSpPr>
              <p:nvPr/>
            </p:nvSpPr>
            <p:spPr bwMode="auto">
              <a:xfrm>
                <a:off x="3358" y="1860"/>
                <a:ext cx="221" cy="155"/>
              </a:xfrm>
              <a:prstGeom prst="rect">
                <a:avLst/>
              </a:prstGeom>
              <a:noFill/>
              <a:ln w="9525">
                <a:noFill/>
                <a:miter lim="800000"/>
                <a:headEnd/>
                <a:tailEnd/>
              </a:ln>
            </p:spPr>
            <p:txBody>
              <a:bodyPr wrap="none">
                <a:prstTxWarp prst="textNoShape">
                  <a:avLst/>
                </a:prstTxWarp>
                <a:spAutoFit/>
              </a:bodyPr>
              <a:lstStyle/>
              <a:p>
                <a:pPr algn="l"/>
                <a:r>
                  <a:rPr lang="en-US" sz="1000" b="0">
                    <a:solidFill>
                      <a:srgbClr val="FF0000"/>
                    </a:solidFill>
                    <a:latin typeface="+mn-lt"/>
                    <a:ea typeface="ＭＳ Ｐゴシック" charset="-128"/>
                    <a:cs typeface="ＭＳ Ｐゴシック" charset="-128"/>
                  </a:rPr>
                  <a:t>Y</a:t>
                </a:r>
                <a:r>
                  <a:rPr lang="en-US" sz="800" b="0">
                    <a:solidFill>
                      <a:srgbClr val="FF0000"/>
                    </a:solidFill>
                    <a:latin typeface="+mn-lt"/>
                    <a:ea typeface="ＭＳ Ｐゴシック" charset="-128"/>
                    <a:cs typeface="ＭＳ Ｐゴシック" charset="-128"/>
                  </a:rPr>
                  <a:t>C</a:t>
                </a:r>
                <a:endParaRPr lang="en-US" sz="1000" b="0">
                  <a:latin typeface="+mn-lt"/>
                  <a:ea typeface="ＭＳ Ｐゴシック" charset="-128"/>
                  <a:cs typeface="ＭＳ Ｐゴシック" charset="-128"/>
                </a:endParaRPr>
              </a:p>
            </p:txBody>
          </p:sp>
          <p:sp>
            <p:nvSpPr>
              <p:cNvPr id="65" name="Text Box 115"/>
              <p:cNvSpPr txBox="1">
                <a:spLocks noChangeArrowheads="1"/>
              </p:cNvSpPr>
              <p:nvPr/>
            </p:nvSpPr>
            <p:spPr bwMode="auto">
              <a:xfrm>
                <a:off x="1864" y="2072"/>
                <a:ext cx="213" cy="155"/>
              </a:xfrm>
              <a:prstGeom prst="rect">
                <a:avLst/>
              </a:prstGeom>
              <a:noFill/>
              <a:ln w="9525">
                <a:noFill/>
                <a:miter lim="800000"/>
                <a:headEnd/>
                <a:tailEnd/>
              </a:ln>
            </p:spPr>
            <p:txBody>
              <a:bodyPr wrap="none">
                <a:prstTxWarp prst="textNoShape">
                  <a:avLst/>
                </a:prstTxWarp>
                <a:spAutoFit/>
              </a:bodyPr>
              <a:lstStyle/>
              <a:p>
                <a:pPr algn="l"/>
                <a:r>
                  <a:rPr lang="en-US" sz="1000" b="0">
                    <a:solidFill>
                      <a:srgbClr val="FF0000"/>
                    </a:solidFill>
                    <a:latin typeface="+mn-lt"/>
                    <a:ea typeface="ＭＳ Ｐゴシック" charset="-128"/>
                    <a:cs typeface="ＭＳ Ｐゴシック" charset="-128"/>
                  </a:rPr>
                  <a:t>Z</a:t>
                </a:r>
                <a:r>
                  <a:rPr lang="en-US" sz="800" b="0">
                    <a:solidFill>
                      <a:srgbClr val="FF0000"/>
                    </a:solidFill>
                    <a:latin typeface="+mn-lt"/>
                    <a:ea typeface="ＭＳ Ｐゴシック" charset="-128"/>
                    <a:cs typeface="ＭＳ Ｐゴシック" charset="-128"/>
                  </a:rPr>
                  <a:t>A</a:t>
                </a:r>
                <a:endParaRPr lang="en-US" sz="1000" b="0">
                  <a:latin typeface="+mn-lt"/>
                  <a:ea typeface="ＭＳ Ｐゴシック" charset="-128"/>
                  <a:cs typeface="ＭＳ Ｐゴシック" charset="-128"/>
                </a:endParaRPr>
              </a:p>
            </p:txBody>
          </p:sp>
          <p:sp>
            <p:nvSpPr>
              <p:cNvPr id="66" name="Text Box 116"/>
              <p:cNvSpPr txBox="1">
                <a:spLocks noChangeArrowheads="1"/>
              </p:cNvSpPr>
              <p:nvPr/>
            </p:nvSpPr>
            <p:spPr bwMode="auto">
              <a:xfrm>
                <a:off x="2208" y="1954"/>
                <a:ext cx="221" cy="155"/>
              </a:xfrm>
              <a:prstGeom prst="rect">
                <a:avLst/>
              </a:prstGeom>
              <a:noFill/>
              <a:ln w="9525">
                <a:noFill/>
                <a:miter lim="800000"/>
                <a:headEnd/>
                <a:tailEnd/>
              </a:ln>
            </p:spPr>
            <p:txBody>
              <a:bodyPr wrap="none">
                <a:prstTxWarp prst="textNoShape">
                  <a:avLst/>
                </a:prstTxWarp>
                <a:spAutoFit/>
              </a:bodyPr>
              <a:lstStyle/>
              <a:p>
                <a:pPr algn="l"/>
                <a:r>
                  <a:rPr lang="en-US" sz="1000" b="0">
                    <a:solidFill>
                      <a:srgbClr val="FF0000"/>
                    </a:solidFill>
                    <a:latin typeface="+mn-lt"/>
                    <a:ea typeface="ＭＳ Ｐゴシック" charset="-128"/>
                    <a:cs typeface="ＭＳ Ｐゴシック" charset="-128"/>
                  </a:rPr>
                  <a:t>X</a:t>
                </a:r>
                <a:r>
                  <a:rPr lang="en-US" sz="800" b="0">
                    <a:solidFill>
                      <a:srgbClr val="FF0000"/>
                    </a:solidFill>
                    <a:latin typeface="+mn-lt"/>
                    <a:ea typeface="ＭＳ Ｐゴシック" charset="-128"/>
                    <a:cs typeface="ＭＳ Ｐゴシック" charset="-128"/>
                  </a:rPr>
                  <a:t>A</a:t>
                </a:r>
                <a:endParaRPr lang="en-US" sz="1000" b="0">
                  <a:latin typeface="+mn-lt"/>
                  <a:ea typeface="ＭＳ Ｐゴシック" charset="-128"/>
                  <a:cs typeface="ＭＳ Ｐゴシック" charset="-128"/>
                </a:endParaRPr>
              </a:p>
            </p:txBody>
          </p:sp>
          <p:sp>
            <p:nvSpPr>
              <p:cNvPr id="67" name="Text Box 117"/>
              <p:cNvSpPr txBox="1">
                <a:spLocks noChangeArrowheads="1"/>
              </p:cNvSpPr>
              <p:nvPr/>
            </p:nvSpPr>
            <p:spPr bwMode="auto">
              <a:xfrm>
                <a:off x="1902" y="2334"/>
                <a:ext cx="221" cy="155"/>
              </a:xfrm>
              <a:prstGeom prst="rect">
                <a:avLst/>
              </a:prstGeom>
              <a:noFill/>
              <a:ln w="9525">
                <a:noFill/>
                <a:miter lim="800000"/>
                <a:headEnd/>
                <a:tailEnd/>
              </a:ln>
            </p:spPr>
            <p:txBody>
              <a:bodyPr wrap="none">
                <a:prstTxWarp prst="textNoShape">
                  <a:avLst/>
                </a:prstTxWarp>
                <a:spAutoFit/>
              </a:bodyPr>
              <a:lstStyle/>
              <a:p>
                <a:pPr algn="l"/>
                <a:r>
                  <a:rPr lang="en-US" sz="1000" b="0">
                    <a:solidFill>
                      <a:srgbClr val="FF0000"/>
                    </a:solidFill>
                    <a:latin typeface="+mn-lt"/>
                    <a:ea typeface="ＭＳ Ｐゴシック" charset="-128"/>
                    <a:cs typeface="ＭＳ Ｐゴシック" charset="-128"/>
                  </a:rPr>
                  <a:t>Y</a:t>
                </a:r>
                <a:r>
                  <a:rPr lang="en-US" sz="800" b="0">
                    <a:solidFill>
                      <a:srgbClr val="FF0000"/>
                    </a:solidFill>
                    <a:latin typeface="+mn-lt"/>
                    <a:ea typeface="ＭＳ Ｐゴシック" charset="-128"/>
                    <a:cs typeface="ＭＳ Ｐゴシック" charset="-128"/>
                  </a:rPr>
                  <a:t>A</a:t>
                </a:r>
                <a:endParaRPr lang="en-US" sz="1000" b="0">
                  <a:latin typeface="+mn-lt"/>
                  <a:ea typeface="ＭＳ Ｐゴシック" charset="-128"/>
                  <a:cs typeface="ＭＳ Ｐゴシック" charset="-128"/>
                </a:endParaRPr>
              </a:p>
            </p:txBody>
          </p:sp>
          <p:sp>
            <p:nvSpPr>
              <p:cNvPr id="68" name="Text Box 118"/>
              <p:cNvSpPr txBox="1">
                <a:spLocks noChangeArrowheads="1"/>
              </p:cNvSpPr>
              <p:nvPr/>
            </p:nvSpPr>
            <p:spPr bwMode="auto">
              <a:xfrm>
                <a:off x="2328" y="2620"/>
                <a:ext cx="257" cy="154"/>
              </a:xfrm>
              <a:prstGeom prst="rect">
                <a:avLst/>
              </a:prstGeom>
              <a:noFill/>
              <a:ln w="9525">
                <a:noFill/>
                <a:miter lim="800000"/>
                <a:headEnd/>
                <a:tailEnd/>
              </a:ln>
            </p:spPr>
            <p:txBody>
              <a:bodyPr wrap="none">
                <a:prstTxWarp prst="textNoShape">
                  <a:avLst/>
                </a:prstTxWarp>
                <a:spAutoFit/>
              </a:bodyPr>
              <a:lstStyle/>
              <a:p>
                <a:pPr algn="l"/>
                <a:r>
                  <a:rPr lang="en-US" sz="1000" b="0">
                    <a:solidFill>
                      <a:srgbClr val="FF0000"/>
                    </a:solidFill>
                    <a:latin typeface="+mn-lt"/>
                    <a:ea typeface="ＭＳ Ｐゴシック" charset="-128"/>
                    <a:cs typeface="ＭＳ Ｐゴシック" charset="-128"/>
                  </a:rPr>
                  <a:t>Z</a:t>
                </a:r>
                <a:r>
                  <a:rPr lang="en-US" sz="800" b="0">
                    <a:solidFill>
                      <a:srgbClr val="FF0000"/>
                    </a:solidFill>
                    <a:latin typeface="+mn-lt"/>
                    <a:ea typeface="ＭＳ Ｐゴシック" charset="-128"/>
                    <a:cs typeface="ＭＳ Ｐゴシック" charset="-128"/>
                  </a:rPr>
                  <a:t>AG</a:t>
                </a:r>
                <a:endParaRPr lang="en-US" sz="1000" b="0">
                  <a:latin typeface="+mn-lt"/>
                  <a:ea typeface="ＭＳ Ｐゴシック" charset="-128"/>
                  <a:cs typeface="ＭＳ Ｐゴシック" charset="-128"/>
                </a:endParaRPr>
              </a:p>
            </p:txBody>
          </p:sp>
          <p:sp>
            <p:nvSpPr>
              <p:cNvPr id="69" name="Text Box 119"/>
              <p:cNvSpPr txBox="1">
                <a:spLocks noChangeArrowheads="1"/>
              </p:cNvSpPr>
              <p:nvPr/>
            </p:nvSpPr>
            <p:spPr bwMode="auto">
              <a:xfrm>
                <a:off x="2070" y="2444"/>
                <a:ext cx="262" cy="154"/>
              </a:xfrm>
              <a:prstGeom prst="rect">
                <a:avLst/>
              </a:prstGeom>
              <a:noFill/>
              <a:ln w="9525">
                <a:noFill/>
                <a:miter lim="800000"/>
                <a:headEnd/>
                <a:tailEnd/>
              </a:ln>
            </p:spPr>
            <p:txBody>
              <a:bodyPr wrap="none">
                <a:prstTxWarp prst="textNoShape">
                  <a:avLst/>
                </a:prstTxWarp>
                <a:spAutoFit/>
              </a:bodyPr>
              <a:lstStyle/>
              <a:p>
                <a:pPr algn="l"/>
                <a:r>
                  <a:rPr lang="en-US" sz="1000" b="0">
                    <a:solidFill>
                      <a:srgbClr val="FF0000"/>
                    </a:solidFill>
                    <a:latin typeface="+mn-lt"/>
                    <a:ea typeface="ＭＳ Ｐゴシック" charset="-128"/>
                    <a:cs typeface="ＭＳ Ｐゴシック" charset="-128"/>
                  </a:rPr>
                  <a:t>X</a:t>
                </a:r>
                <a:r>
                  <a:rPr lang="en-US" sz="800" b="0">
                    <a:solidFill>
                      <a:srgbClr val="FF0000"/>
                    </a:solidFill>
                    <a:latin typeface="+mn-lt"/>
                    <a:ea typeface="ＭＳ Ｐゴシック" charset="-128"/>
                    <a:cs typeface="ＭＳ Ｐゴシック" charset="-128"/>
                  </a:rPr>
                  <a:t>AG</a:t>
                </a:r>
                <a:endParaRPr lang="en-US" sz="1000" b="0">
                  <a:latin typeface="+mn-lt"/>
                  <a:ea typeface="ＭＳ Ｐゴシック" charset="-128"/>
                  <a:cs typeface="ＭＳ Ｐゴシック" charset="-128"/>
                </a:endParaRPr>
              </a:p>
            </p:txBody>
          </p:sp>
          <p:sp>
            <p:nvSpPr>
              <p:cNvPr id="70" name="Text Box 120"/>
              <p:cNvSpPr txBox="1">
                <a:spLocks noChangeArrowheads="1"/>
              </p:cNvSpPr>
              <p:nvPr/>
            </p:nvSpPr>
            <p:spPr bwMode="auto">
              <a:xfrm>
                <a:off x="2554" y="2484"/>
                <a:ext cx="262" cy="154"/>
              </a:xfrm>
              <a:prstGeom prst="rect">
                <a:avLst/>
              </a:prstGeom>
              <a:noFill/>
              <a:ln w="9525">
                <a:noFill/>
                <a:miter lim="800000"/>
                <a:headEnd/>
                <a:tailEnd/>
              </a:ln>
            </p:spPr>
            <p:txBody>
              <a:bodyPr wrap="none">
                <a:prstTxWarp prst="textNoShape">
                  <a:avLst/>
                </a:prstTxWarp>
                <a:spAutoFit/>
              </a:bodyPr>
              <a:lstStyle/>
              <a:p>
                <a:pPr algn="l"/>
                <a:r>
                  <a:rPr lang="en-US" sz="1000" b="0">
                    <a:solidFill>
                      <a:srgbClr val="FF0000"/>
                    </a:solidFill>
                    <a:latin typeface="+mn-lt"/>
                    <a:ea typeface="ＭＳ Ｐゴシック" charset="-128"/>
                    <a:cs typeface="ＭＳ Ｐゴシック" charset="-128"/>
                  </a:rPr>
                  <a:t>Y</a:t>
                </a:r>
                <a:r>
                  <a:rPr lang="en-US" sz="800" b="0">
                    <a:solidFill>
                      <a:srgbClr val="FF0000"/>
                    </a:solidFill>
                    <a:latin typeface="+mn-lt"/>
                    <a:ea typeface="ＭＳ Ｐゴシック" charset="-128"/>
                    <a:cs typeface="ＭＳ Ｐゴシック" charset="-128"/>
                  </a:rPr>
                  <a:t>AG</a:t>
                </a:r>
                <a:endParaRPr lang="en-US" sz="1000" b="0">
                  <a:latin typeface="+mn-lt"/>
                  <a:ea typeface="ＭＳ Ｐゴシック" charset="-128"/>
                  <a:cs typeface="ＭＳ Ｐゴシック" charset="-128"/>
                </a:endParaRPr>
              </a:p>
            </p:txBody>
          </p:sp>
          <p:sp>
            <p:nvSpPr>
              <p:cNvPr id="71" name="Text Box 121"/>
              <p:cNvSpPr txBox="1">
                <a:spLocks noChangeArrowheads="1"/>
              </p:cNvSpPr>
              <p:nvPr/>
            </p:nvSpPr>
            <p:spPr bwMode="auto">
              <a:xfrm>
                <a:off x="3140" y="2496"/>
                <a:ext cx="257" cy="154"/>
              </a:xfrm>
              <a:prstGeom prst="rect">
                <a:avLst/>
              </a:prstGeom>
              <a:noFill/>
              <a:ln w="9525">
                <a:noFill/>
                <a:miter lim="800000"/>
                <a:headEnd/>
                <a:tailEnd/>
              </a:ln>
            </p:spPr>
            <p:txBody>
              <a:bodyPr wrap="none">
                <a:prstTxWarp prst="textNoShape">
                  <a:avLst/>
                </a:prstTxWarp>
                <a:spAutoFit/>
              </a:bodyPr>
              <a:lstStyle/>
              <a:p>
                <a:pPr algn="l"/>
                <a:r>
                  <a:rPr lang="en-US" sz="1000" b="0">
                    <a:solidFill>
                      <a:srgbClr val="FF0000"/>
                    </a:solidFill>
                    <a:latin typeface="+mn-lt"/>
                    <a:ea typeface="ＭＳ Ｐゴシック" charset="-128"/>
                    <a:cs typeface="ＭＳ Ｐゴシック" charset="-128"/>
                  </a:rPr>
                  <a:t>Z</a:t>
                </a:r>
                <a:r>
                  <a:rPr lang="en-US" sz="800" b="0">
                    <a:solidFill>
                      <a:srgbClr val="FF0000"/>
                    </a:solidFill>
                    <a:latin typeface="+mn-lt"/>
                    <a:ea typeface="ＭＳ Ｐゴシック" charset="-128"/>
                    <a:cs typeface="ＭＳ Ｐゴシック" charset="-128"/>
                  </a:rPr>
                  <a:t>SG</a:t>
                </a:r>
                <a:endParaRPr lang="en-US" sz="1000" b="0">
                  <a:latin typeface="+mn-lt"/>
                  <a:ea typeface="ＭＳ Ｐゴシック" charset="-128"/>
                  <a:cs typeface="ＭＳ Ｐゴシック" charset="-128"/>
                </a:endParaRPr>
              </a:p>
            </p:txBody>
          </p:sp>
          <p:sp>
            <p:nvSpPr>
              <p:cNvPr id="72" name="Text Box 122"/>
              <p:cNvSpPr txBox="1">
                <a:spLocks noChangeArrowheads="1"/>
              </p:cNvSpPr>
              <p:nvPr/>
            </p:nvSpPr>
            <p:spPr bwMode="auto">
              <a:xfrm>
                <a:off x="2674" y="2390"/>
                <a:ext cx="262" cy="154"/>
              </a:xfrm>
              <a:prstGeom prst="rect">
                <a:avLst/>
              </a:prstGeom>
              <a:noFill/>
              <a:ln w="9525">
                <a:noFill/>
                <a:miter lim="800000"/>
                <a:headEnd/>
                <a:tailEnd/>
              </a:ln>
            </p:spPr>
            <p:txBody>
              <a:bodyPr wrap="none">
                <a:prstTxWarp prst="textNoShape">
                  <a:avLst/>
                </a:prstTxWarp>
                <a:spAutoFit/>
              </a:bodyPr>
              <a:lstStyle/>
              <a:p>
                <a:pPr algn="l"/>
                <a:r>
                  <a:rPr lang="en-US" sz="1000" b="0">
                    <a:solidFill>
                      <a:srgbClr val="FF0000"/>
                    </a:solidFill>
                    <a:latin typeface="+mn-lt"/>
                    <a:ea typeface="ＭＳ Ｐゴシック" charset="-128"/>
                    <a:cs typeface="ＭＳ Ｐゴシック" charset="-128"/>
                  </a:rPr>
                  <a:t>Y</a:t>
                </a:r>
                <a:r>
                  <a:rPr lang="en-US" sz="800" b="0">
                    <a:solidFill>
                      <a:srgbClr val="FF0000"/>
                    </a:solidFill>
                    <a:latin typeface="+mn-lt"/>
                    <a:ea typeface="ＭＳ Ｐゴシック" charset="-128"/>
                    <a:cs typeface="ＭＳ Ｐゴシック" charset="-128"/>
                  </a:rPr>
                  <a:t>SG</a:t>
                </a:r>
                <a:endParaRPr lang="en-US" sz="1000" b="0">
                  <a:latin typeface="+mn-lt"/>
                  <a:ea typeface="ＭＳ Ｐゴシック" charset="-128"/>
                  <a:cs typeface="ＭＳ Ｐゴシック" charset="-128"/>
                </a:endParaRPr>
              </a:p>
            </p:txBody>
          </p:sp>
          <p:sp>
            <p:nvSpPr>
              <p:cNvPr id="73" name="Text Box 123"/>
              <p:cNvSpPr txBox="1">
                <a:spLocks noChangeArrowheads="1"/>
              </p:cNvSpPr>
              <p:nvPr/>
            </p:nvSpPr>
            <p:spPr bwMode="auto">
              <a:xfrm>
                <a:off x="2892" y="2574"/>
                <a:ext cx="262" cy="154"/>
              </a:xfrm>
              <a:prstGeom prst="rect">
                <a:avLst/>
              </a:prstGeom>
              <a:noFill/>
              <a:ln w="9525">
                <a:noFill/>
                <a:miter lim="800000"/>
                <a:headEnd/>
                <a:tailEnd/>
              </a:ln>
            </p:spPr>
            <p:txBody>
              <a:bodyPr wrap="none">
                <a:prstTxWarp prst="textNoShape">
                  <a:avLst/>
                </a:prstTxWarp>
                <a:spAutoFit/>
              </a:bodyPr>
              <a:lstStyle/>
              <a:p>
                <a:pPr algn="l"/>
                <a:r>
                  <a:rPr lang="en-US" sz="1000" b="0">
                    <a:solidFill>
                      <a:srgbClr val="FF0000"/>
                    </a:solidFill>
                    <a:latin typeface="+mn-lt"/>
                    <a:ea typeface="ＭＳ Ｐゴシック" charset="-128"/>
                    <a:cs typeface="ＭＳ Ｐゴシック" charset="-128"/>
                  </a:rPr>
                  <a:t>X</a:t>
                </a:r>
                <a:r>
                  <a:rPr lang="en-US" sz="800" b="0">
                    <a:solidFill>
                      <a:srgbClr val="FF0000"/>
                    </a:solidFill>
                    <a:latin typeface="+mn-lt"/>
                    <a:ea typeface="ＭＳ Ｐゴシック" charset="-128"/>
                    <a:cs typeface="ＭＳ Ｐゴシック" charset="-128"/>
                  </a:rPr>
                  <a:t>SG</a:t>
                </a:r>
                <a:endParaRPr lang="en-US" sz="1000" b="0">
                  <a:latin typeface="+mn-lt"/>
                  <a:ea typeface="ＭＳ Ｐゴシック" charset="-128"/>
                  <a:cs typeface="ＭＳ Ｐゴシック" charset="-128"/>
                </a:endParaRPr>
              </a:p>
            </p:txBody>
          </p:sp>
          <p:sp>
            <p:nvSpPr>
              <p:cNvPr id="74" name="Text Box 124"/>
              <p:cNvSpPr txBox="1">
                <a:spLocks noChangeArrowheads="1"/>
              </p:cNvSpPr>
              <p:nvPr/>
            </p:nvSpPr>
            <p:spPr bwMode="auto">
              <a:xfrm>
                <a:off x="3102" y="1944"/>
                <a:ext cx="254" cy="154"/>
              </a:xfrm>
              <a:prstGeom prst="rect">
                <a:avLst/>
              </a:prstGeom>
              <a:noFill/>
              <a:ln w="9525">
                <a:noFill/>
                <a:miter lim="800000"/>
                <a:headEnd/>
                <a:tailEnd/>
              </a:ln>
            </p:spPr>
            <p:txBody>
              <a:bodyPr wrap="none">
                <a:prstTxWarp prst="textNoShape">
                  <a:avLst/>
                </a:prstTxWarp>
                <a:spAutoFit/>
              </a:bodyPr>
              <a:lstStyle/>
              <a:p>
                <a:pPr algn="l"/>
                <a:r>
                  <a:rPr lang="en-US" sz="1000" b="0">
                    <a:solidFill>
                      <a:srgbClr val="FF0000"/>
                    </a:solidFill>
                    <a:latin typeface="+mn-lt"/>
                    <a:ea typeface="ＭＳ Ｐゴシック" charset="-128"/>
                    <a:cs typeface="ＭＳ Ｐゴシック" charset="-128"/>
                  </a:rPr>
                  <a:t>Z</a:t>
                </a:r>
                <a:r>
                  <a:rPr lang="en-US" sz="800" b="0">
                    <a:solidFill>
                      <a:srgbClr val="FF0000"/>
                    </a:solidFill>
                    <a:latin typeface="+mn-lt"/>
                    <a:ea typeface="ＭＳ Ｐゴシック" charset="-128"/>
                    <a:cs typeface="ＭＳ Ｐゴシック" charset="-128"/>
                  </a:rPr>
                  <a:t>SC</a:t>
                </a:r>
                <a:endParaRPr lang="en-US" sz="1000" b="0">
                  <a:latin typeface="+mn-lt"/>
                  <a:ea typeface="ＭＳ Ｐゴシック" charset="-128"/>
                  <a:cs typeface="ＭＳ Ｐゴシック" charset="-128"/>
                </a:endParaRPr>
              </a:p>
            </p:txBody>
          </p:sp>
          <p:sp>
            <p:nvSpPr>
              <p:cNvPr id="75" name="Text Box 125"/>
              <p:cNvSpPr txBox="1">
                <a:spLocks noChangeArrowheads="1"/>
              </p:cNvSpPr>
              <p:nvPr/>
            </p:nvSpPr>
            <p:spPr bwMode="auto">
              <a:xfrm>
                <a:off x="2530" y="1952"/>
                <a:ext cx="262" cy="155"/>
              </a:xfrm>
              <a:prstGeom prst="rect">
                <a:avLst/>
              </a:prstGeom>
              <a:noFill/>
              <a:ln w="9525">
                <a:noFill/>
                <a:miter lim="800000"/>
                <a:headEnd/>
                <a:tailEnd/>
              </a:ln>
            </p:spPr>
            <p:txBody>
              <a:bodyPr wrap="none">
                <a:prstTxWarp prst="textNoShape">
                  <a:avLst/>
                </a:prstTxWarp>
                <a:spAutoFit/>
              </a:bodyPr>
              <a:lstStyle/>
              <a:p>
                <a:pPr algn="l"/>
                <a:r>
                  <a:rPr lang="en-US" sz="1000" b="0">
                    <a:solidFill>
                      <a:srgbClr val="FF0000"/>
                    </a:solidFill>
                    <a:latin typeface="+mn-lt"/>
                    <a:ea typeface="ＭＳ Ｐゴシック" charset="-128"/>
                    <a:cs typeface="ＭＳ Ｐゴシック" charset="-128"/>
                  </a:rPr>
                  <a:t>Y</a:t>
                </a:r>
                <a:r>
                  <a:rPr lang="en-US" sz="800" b="0">
                    <a:solidFill>
                      <a:srgbClr val="FF0000"/>
                    </a:solidFill>
                    <a:latin typeface="+mn-lt"/>
                    <a:ea typeface="ＭＳ Ｐゴシック" charset="-128"/>
                    <a:cs typeface="ＭＳ Ｐゴシック" charset="-128"/>
                  </a:rPr>
                  <a:t>SC</a:t>
                </a:r>
                <a:endParaRPr lang="en-US" sz="1000" b="0">
                  <a:latin typeface="+mn-lt"/>
                  <a:ea typeface="ＭＳ Ｐゴシック" charset="-128"/>
                  <a:cs typeface="ＭＳ Ｐゴシック" charset="-128"/>
                </a:endParaRPr>
              </a:p>
            </p:txBody>
          </p:sp>
          <p:sp>
            <p:nvSpPr>
              <p:cNvPr id="76" name="Text Box 126"/>
              <p:cNvSpPr txBox="1">
                <a:spLocks noChangeArrowheads="1"/>
              </p:cNvSpPr>
              <p:nvPr/>
            </p:nvSpPr>
            <p:spPr bwMode="auto">
              <a:xfrm>
                <a:off x="2878" y="1794"/>
                <a:ext cx="262" cy="155"/>
              </a:xfrm>
              <a:prstGeom prst="rect">
                <a:avLst/>
              </a:prstGeom>
              <a:noFill/>
              <a:ln w="9525">
                <a:noFill/>
                <a:miter lim="800000"/>
                <a:headEnd/>
                <a:tailEnd/>
              </a:ln>
            </p:spPr>
            <p:txBody>
              <a:bodyPr wrap="none">
                <a:prstTxWarp prst="textNoShape">
                  <a:avLst/>
                </a:prstTxWarp>
                <a:spAutoFit/>
              </a:bodyPr>
              <a:lstStyle/>
              <a:p>
                <a:pPr algn="l"/>
                <a:r>
                  <a:rPr lang="en-US" sz="1000" b="0">
                    <a:solidFill>
                      <a:srgbClr val="FF0000"/>
                    </a:solidFill>
                    <a:latin typeface="+mn-lt"/>
                    <a:ea typeface="ＭＳ Ｐゴシック" charset="-128"/>
                    <a:cs typeface="ＭＳ Ｐゴシック" charset="-128"/>
                  </a:rPr>
                  <a:t>X</a:t>
                </a:r>
                <a:r>
                  <a:rPr lang="en-US" sz="800" b="0">
                    <a:solidFill>
                      <a:srgbClr val="FF0000"/>
                    </a:solidFill>
                    <a:latin typeface="+mn-lt"/>
                    <a:ea typeface="ＭＳ Ｐゴシック" charset="-128"/>
                    <a:cs typeface="ＭＳ Ｐゴシック" charset="-128"/>
                  </a:rPr>
                  <a:t>SC</a:t>
                </a:r>
                <a:endParaRPr lang="en-US" sz="1000" b="0">
                  <a:latin typeface="+mn-lt"/>
                  <a:ea typeface="ＭＳ Ｐゴシック" charset="-128"/>
                  <a:cs typeface="ＭＳ Ｐゴシック" charset="-128"/>
                </a:endParaRPr>
              </a:p>
            </p:txBody>
          </p:sp>
        </p:grpSp>
        <p:grpSp>
          <p:nvGrpSpPr>
            <p:cNvPr id="13" name="Group 127"/>
            <p:cNvGrpSpPr>
              <a:grpSpLocks/>
            </p:cNvGrpSpPr>
            <p:nvPr/>
          </p:nvGrpSpPr>
          <p:grpSpPr bwMode="auto">
            <a:xfrm>
              <a:off x="2016" y="1920"/>
              <a:ext cx="1632" cy="1728"/>
              <a:chOff x="2016" y="1920"/>
              <a:chExt cx="1632" cy="1728"/>
            </a:xfrm>
          </p:grpSpPr>
          <p:sp>
            <p:nvSpPr>
              <p:cNvPr id="41" name="Line 128"/>
              <p:cNvSpPr>
                <a:spLocks noChangeShapeType="1"/>
              </p:cNvSpPr>
              <p:nvPr/>
            </p:nvSpPr>
            <p:spPr bwMode="auto">
              <a:xfrm>
                <a:off x="2496" y="3552"/>
                <a:ext cx="192" cy="96"/>
              </a:xfrm>
              <a:prstGeom prst="line">
                <a:avLst/>
              </a:prstGeom>
              <a:noFill/>
              <a:ln w="19050">
                <a:solidFill>
                  <a:srgbClr val="FF0000"/>
                </a:solidFill>
                <a:round/>
                <a:headEnd/>
                <a:tailEnd type="triangle" w="sm" len="sm"/>
              </a:ln>
            </p:spPr>
            <p:txBody>
              <a:bodyPr wrap="none" anchor="ctr">
                <a:prstTxWarp prst="textNoShape">
                  <a:avLst/>
                </a:prstTxWarp>
              </a:bodyPr>
              <a:lstStyle/>
              <a:p>
                <a:endParaRPr lang="en-US">
                  <a:latin typeface="+mn-lt"/>
                </a:endParaRPr>
              </a:p>
            </p:txBody>
          </p:sp>
          <p:sp>
            <p:nvSpPr>
              <p:cNvPr id="42" name="Line 129"/>
              <p:cNvSpPr>
                <a:spLocks noChangeShapeType="1"/>
              </p:cNvSpPr>
              <p:nvPr/>
            </p:nvSpPr>
            <p:spPr bwMode="auto">
              <a:xfrm flipH="1" flipV="1">
                <a:off x="2304" y="3456"/>
                <a:ext cx="192" cy="96"/>
              </a:xfrm>
              <a:prstGeom prst="line">
                <a:avLst/>
              </a:prstGeom>
              <a:noFill/>
              <a:ln w="19050">
                <a:solidFill>
                  <a:srgbClr val="FF0000"/>
                </a:solidFill>
                <a:round/>
                <a:headEnd/>
                <a:tailEnd type="triangle" w="sm" len="sm"/>
              </a:ln>
            </p:spPr>
            <p:txBody>
              <a:bodyPr wrap="none" anchor="ctr">
                <a:prstTxWarp prst="textNoShape">
                  <a:avLst/>
                </a:prstTxWarp>
              </a:bodyPr>
              <a:lstStyle/>
              <a:p>
                <a:endParaRPr lang="en-US">
                  <a:latin typeface="+mn-lt"/>
                </a:endParaRPr>
              </a:p>
            </p:txBody>
          </p:sp>
          <p:sp>
            <p:nvSpPr>
              <p:cNvPr id="43" name="Line 130"/>
              <p:cNvSpPr>
                <a:spLocks noChangeShapeType="1"/>
              </p:cNvSpPr>
              <p:nvPr/>
            </p:nvSpPr>
            <p:spPr bwMode="auto">
              <a:xfrm flipV="1">
                <a:off x="2496" y="3312"/>
                <a:ext cx="96" cy="240"/>
              </a:xfrm>
              <a:prstGeom prst="line">
                <a:avLst/>
              </a:prstGeom>
              <a:noFill/>
              <a:ln w="19050">
                <a:solidFill>
                  <a:srgbClr val="FF0000"/>
                </a:solidFill>
                <a:round/>
                <a:headEnd/>
                <a:tailEnd type="triangle" w="sm" len="sm"/>
              </a:ln>
            </p:spPr>
            <p:txBody>
              <a:bodyPr wrap="none" anchor="ctr">
                <a:prstTxWarp prst="textNoShape">
                  <a:avLst/>
                </a:prstTxWarp>
              </a:bodyPr>
              <a:lstStyle/>
              <a:p>
                <a:endParaRPr lang="en-US">
                  <a:latin typeface="+mn-lt"/>
                </a:endParaRPr>
              </a:p>
            </p:txBody>
          </p:sp>
          <p:sp>
            <p:nvSpPr>
              <p:cNvPr id="44" name="Line 131"/>
              <p:cNvSpPr>
                <a:spLocks noChangeShapeType="1"/>
              </p:cNvSpPr>
              <p:nvPr/>
            </p:nvSpPr>
            <p:spPr bwMode="auto">
              <a:xfrm flipV="1">
                <a:off x="3408" y="2112"/>
                <a:ext cx="240" cy="96"/>
              </a:xfrm>
              <a:prstGeom prst="line">
                <a:avLst/>
              </a:prstGeom>
              <a:noFill/>
              <a:ln w="19050">
                <a:solidFill>
                  <a:srgbClr val="FF0000"/>
                </a:solidFill>
                <a:round/>
                <a:headEnd/>
                <a:tailEnd type="triangle" w="sm" len="sm"/>
              </a:ln>
            </p:spPr>
            <p:txBody>
              <a:bodyPr wrap="none" anchor="ctr">
                <a:prstTxWarp prst="textNoShape">
                  <a:avLst/>
                </a:prstTxWarp>
              </a:bodyPr>
              <a:lstStyle/>
              <a:p>
                <a:endParaRPr lang="en-US">
                  <a:latin typeface="+mn-lt"/>
                </a:endParaRPr>
              </a:p>
            </p:txBody>
          </p:sp>
          <p:sp>
            <p:nvSpPr>
              <p:cNvPr id="45" name="Line 132"/>
              <p:cNvSpPr>
                <a:spLocks noChangeShapeType="1"/>
              </p:cNvSpPr>
              <p:nvPr/>
            </p:nvSpPr>
            <p:spPr bwMode="auto">
              <a:xfrm>
                <a:off x="3408" y="2208"/>
                <a:ext cx="192" cy="96"/>
              </a:xfrm>
              <a:prstGeom prst="line">
                <a:avLst/>
              </a:prstGeom>
              <a:noFill/>
              <a:ln w="19050">
                <a:solidFill>
                  <a:srgbClr val="FF0000"/>
                </a:solidFill>
                <a:round/>
                <a:headEnd/>
                <a:tailEnd type="triangle" w="sm" len="sm"/>
              </a:ln>
            </p:spPr>
            <p:txBody>
              <a:bodyPr wrap="none" anchor="ctr">
                <a:prstTxWarp prst="textNoShape">
                  <a:avLst/>
                </a:prstTxWarp>
              </a:bodyPr>
              <a:lstStyle/>
              <a:p>
                <a:endParaRPr lang="en-US">
                  <a:latin typeface="+mn-lt"/>
                </a:endParaRPr>
              </a:p>
            </p:txBody>
          </p:sp>
          <p:sp>
            <p:nvSpPr>
              <p:cNvPr id="46" name="Line 133"/>
              <p:cNvSpPr>
                <a:spLocks noChangeShapeType="1"/>
              </p:cNvSpPr>
              <p:nvPr/>
            </p:nvSpPr>
            <p:spPr bwMode="auto">
              <a:xfrm flipV="1">
                <a:off x="3408" y="1968"/>
                <a:ext cx="48" cy="240"/>
              </a:xfrm>
              <a:prstGeom prst="line">
                <a:avLst/>
              </a:prstGeom>
              <a:noFill/>
              <a:ln w="19050">
                <a:solidFill>
                  <a:srgbClr val="FF0000"/>
                </a:solidFill>
                <a:round/>
                <a:headEnd/>
                <a:tailEnd type="triangle" w="sm" len="sm"/>
              </a:ln>
            </p:spPr>
            <p:txBody>
              <a:bodyPr wrap="none" anchor="ctr">
                <a:prstTxWarp prst="textNoShape">
                  <a:avLst/>
                </a:prstTxWarp>
              </a:bodyPr>
              <a:lstStyle/>
              <a:p>
                <a:endParaRPr lang="en-US">
                  <a:latin typeface="+mn-lt"/>
                </a:endParaRPr>
              </a:p>
            </p:txBody>
          </p:sp>
          <p:sp>
            <p:nvSpPr>
              <p:cNvPr id="47" name="Line 134"/>
              <p:cNvSpPr>
                <a:spLocks noChangeShapeType="1"/>
              </p:cNvSpPr>
              <p:nvPr/>
            </p:nvSpPr>
            <p:spPr bwMode="auto">
              <a:xfrm flipH="1">
                <a:off x="2064" y="2304"/>
                <a:ext cx="192" cy="96"/>
              </a:xfrm>
              <a:prstGeom prst="line">
                <a:avLst/>
              </a:prstGeom>
              <a:noFill/>
              <a:ln w="19050">
                <a:solidFill>
                  <a:srgbClr val="FF0000"/>
                </a:solidFill>
                <a:round/>
                <a:headEnd/>
                <a:tailEnd type="triangle" w="sm" len="sm"/>
              </a:ln>
            </p:spPr>
            <p:txBody>
              <a:bodyPr wrap="none" anchor="ctr">
                <a:prstTxWarp prst="textNoShape">
                  <a:avLst/>
                </a:prstTxWarp>
              </a:bodyPr>
              <a:lstStyle/>
              <a:p>
                <a:endParaRPr lang="en-US">
                  <a:latin typeface="+mn-lt"/>
                </a:endParaRPr>
              </a:p>
            </p:txBody>
          </p:sp>
          <p:sp>
            <p:nvSpPr>
              <p:cNvPr id="48" name="Line 135"/>
              <p:cNvSpPr>
                <a:spLocks noChangeShapeType="1"/>
              </p:cNvSpPr>
              <p:nvPr/>
            </p:nvSpPr>
            <p:spPr bwMode="auto">
              <a:xfrm flipH="1" flipV="1">
                <a:off x="2016" y="2160"/>
                <a:ext cx="240" cy="144"/>
              </a:xfrm>
              <a:prstGeom prst="line">
                <a:avLst/>
              </a:prstGeom>
              <a:noFill/>
              <a:ln w="19050">
                <a:solidFill>
                  <a:srgbClr val="FF0000"/>
                </a:solidFill>
                <a:round/>
                <a:headEnd/>
                <a:tailEnd type="triangle" w="sm" len="sm"/>
              </a:ln>
            </p:spPr>
            <p:txBody>
              <a:bodyPr wrap="none" anchor="ctr">
                <a:prstTxWarp prst="textNoShape">
                  <a:avLst/>
                </a:prstTxWarp>
              </a:bodyPr>
              <a:lstStyle/>
              <a:p>
                <a:endParaRPr lang="en-US">
                  <a:latin typeface="+mn-lt"/>
                </a:endParaRPr>
              </a:p>
            </p:txBody>
          </p:sp>
          <p:sp>
            <p:nvSpPr>
              <p:cNvPr id="49" name="Line 136"/>
              <p:cNvSpPr>
                <a:spLocks noChangeShapeType="1"/>
              </p:cNvSpPr>
              <p:nvPr/>
            </p:nvSpPr>
            <p:spPr bwMode="auto">
              <a:xfrm flipV="1">
                <a:off x="2256" y="2064"/>
                <a:ext cx="48" cy="240"/>
              </a:xfrm>
              <a:prstGeom prst="line">
                <a:avLst/>
              </a:prstGeom>
              <a:noFill/>
              <a:ln w="19050">
                <a:solidFill>
                  <a:srgbClr val="FF0000"/>
                </a:solidFill>
                <a:round/>
                <a:headEnd/>
                <a:tailEnd type="triangle" w="sm" len="sm"/>
              </a:ln>
            </p:spPr>
            <p:txBody>
              <a:bodyPr wrap="none" anchor="ctr">
                <a:prstTxWarp prst="textNoShape">
                  <a:avLst/>
                </a:prstTxWarp>
              </a:bodyPr>
              <a:lstStyle/>
              <a:p>
                <a:endParaRPr lang="en-US">
                  <a:latin typeface="+mn-lt"/>
                </a:endParaRPr>
              </a:p>
            </p:txBody>
          </p:sp>
          <p:sp>
            <p:nvSpPr>
              <p:cNvPr id="50" name="Line 137"/>
              <p:cNvSpPr>
                <a:spLocks noChangeShapeType="1"/>
              </p:cNvSpPr>
              <p:nvPr/>
            </p:nvSpPr>
            <p:spPr bwMode="auto">
              <a:xfrm flipH="1">
                <a:off x="2304" y="2400"/>
                <a:ext cx="192" cy="96"/>
              </a:xfrm>
              <a:prstGeom prst="line">
                <a:avLst/>
              </a:prstGeom>
              <a:noFill/>
              <a:ln w="19050">
                <a:solidFill>
                  <a:srgbClr val="FF0000"/>
                </a:solidFill>
                <a:round/>
                <a:headEnd/>
                <a:tailEnd type="triangle" w="sm" len="sm"/>
              </a:ln>
            </p:spPr>
            <p:txBody>
              <a:bodyPr wrap="none" anchor="ctr">
                <a:prstTxWarp prst="textNoShape">
                  <a:avLst/>
                </a:prstTxWarp>
              </a:bodyPr>
              <a:lstStyle/>
              <a:p>
                <a:endParaRPr lang="en-US">
                  <a:latin typeface="+mn-lt"/>
                </a:endParaRPr>
              </a:p>
            </p:txBody>
          </p:sp>
          <p:sp>
            <p:nvSpPr>
              <p:cNvPr id="51" name="Line 138"/>
              <p:cNvSpPr>
                <a:spLocks noChangeShapeType="1"/>
              </p:cNvSpPr>
              <p:nvPr/>
            </p:nvSpPr>
            <p:spPr bwMode="auto">
              <a:xfrm>
                <a:off x="2496" y="2400"/>
                <a:ext cx="144" cy="96"/>
              </a:xfrm>
              <a:prstGeom prst="line">
                <a:avLst/>
              </a:prstGeom>
              <a:noFill/>
              <a:ln w="19050">
                <a:solidFill>
                  <a:srgbClr val="FF0000"/>
                </a:solidFill>
                <a:round/>
                <a:headEnd/>
                <a:tailEnd type="triangle" w="sm" len="sm"/>
              </a:ln>
            </p:spPr>
            <p:txBody>
              <a:bodyPr wrap="none" anchor="ctr">
                <a:prstTxWarp prst="textNoShape">
                  <a:avLst/>
                </a:prstTxWarp>
              </a:bodyPr>
              <a:lstStyle/>
              <a:p>
                <a:endParaRPr lang="en-US">
                  <a:latin typeface="+mn-lt"/>
                </a:endParaRPr>
              </a:p>
            </p:txBody>
          </p:sp>
          <p:sp>
            <p:nvSpPr>
              <p:cNvPr id="52" name="Line 139"/>
              <p:cNvSpPr>
                <a:spLocks noChangeShapeType="1"/>
              </p:cNvSpPr>
              <p:nvPr/>
            </p:nvSpPr>
            <p:spPr bwMode="auto">
              <a:xfrm flipH="1">
                <a:off x="2400" y="2400"/>
                <a:ext cx="96" cy="240"/>
              </a:xfrm>
              <a:prstGeom prst="line">
                <a:avLst/>
              </a:prstGeom>
              <a:noFill/>
              <a:ln w="19050">
                <a:solidFill>
                  <a:srgbClr val="FF0000"/>
                </a:solidFill>
                <a:round/>
                <a:headEnd/>
                <a:tailEnd type="triangle" w="sm" len="sm"/>
              </a:ln>
            </p:spPr>
            <p:txBody>
              <a:bodyPr wrap="none" anchor="ctr">
                <a:prstTxWarp prst="textNoShape">
                  <a:avLst/>
                </a:prstTxWarp>
              </a:bodyPr>
              <a:lstStyle/>
              <a:p>
                <a:endParaRPr lang="en-US">
                  <a:latin typeface="+mn-lt"/>
                </a:endParaRPr>
              </a:p>
            </p:txBody>
          </p:sp>
          <p:sp>
            <p:nvSpPr>
              <p:cNvPr id="53" name="Line 140"/>
              <p:cNvSpPr>
                <a:spLocks noChangeShapeType="1"/>
              </p:cNvSpPr>
              <p:nvPr/>
            </p:nvSpPr>
            <p:spPr bwMode="auto">
              <a:xfrm>
                <a:off x="3024" y="2400"/>
                <a:ext cx="144" cy="144"/>
              </a:xfrm>
              <a:prstGeom prst="line">
                <a:avLst/>
              </a:prstGeom>
              <a:noFill/>
              <a:ln w="19050">
                <a:solidFill>
                  <a:srgbClr val="FF0000"/>
                </a:solidFill>
                <a:round/>
                <a:headEnd/>
                <a:tailEnd type="triangle" w="sm" len="sm"/>
              </a:ln>
            </p:spPr>
            <p:txBody>
              <a:bodyPr wrap="none" anchor="ctr">
                <a:prstTxWarp prst="textNoShape">
                  <a:avLst/>
                </a:prstTxWarp>
              </a:bodyPr>
              <a:lstStyle/>
              <a:p>
                <a:endParaRPr lang="en-US">
                  <a:latin typeface="+mn-lt"/>
                </a:endParaRPr>
              </a:p>
            </p:txBody>
          </p:sp>
          <p:sp>
            <p:nvSpPr>
              <p:cNvPr id="54" name="Line 141"/>
              <p:cNvSpPr>
                <a:spLocks noChangeShapeType="1"/>
              </p:cNvSpPr>
              <p:nvPr/>
            </p:nvSpPr>
            <p:spPr bwMode="auto">
              <a:xfrm flipH="1">
                <a:off x="2784" y="2400"/>
                <a:ext cx="240" cy="0"/>
              </a:xfrm>
              <a:prstGeom prst="line">
                <a:avLst/>
              </a:prstGeom>
              <a:noFill/>
              <a:ln w="19050">
                <a:solidFill>
                  <a:srgbClr val="FF0000"/>
                </a:solidFill>
                <a:round/>
                <a:headEnd/>
                <a:tailEnd type="triangle" w="sm" len="sm"/>
              </a:ln>
            </p:spPr>
            <p:txBody>
              <a:bodyPr wrap="none" anchor="ctr">
                <a:prstTxWarp prst="textNoShape">
                  <a:avLst/>
                </a:prstTxWarp>
              </a:bodyPr>
              <a:lstStyle/>
              <a:p>
                <a:endParaRPr lang="en-US">
                  <a:latin typeface="+mn-lt"/>
                </a:endParaRPr>
              </a:p>
            </p:txBody>
          </p:sp>
          <p:sp>
            <p:nvSpPr>
              <p:cNvPr id="55" name="Line 142"/>
              <p:cNvSpPr>
                <a:spLocks noChangeShapeType="1"/>
              </p:cNvSpPr>
              <p:nvPr/>
            </p:nvSpPr>
            <p:spPr bwMode="auto">
              <a:xfrm flipH="1">
                <a:off x="2928" y="2400"/>
                <a:ext cx="96" cy="192"/>
              </a:xfrm>
              <a:prstGeom prst="line">
                <a:avLst/>
              </a:prstGeom>
              <a:noFill/>
              <a:ln w="19050">
                <a:solidFill>
                  <a:srgbClr val="FF0000"/>
                </a:solidFill>
                <a:round/>
                <a:headEnd/>
                <a:tailEnd type="triangle" w="sm" len="sm"/>
              </a:ln>
            </p:spPr>
            <p:txBody>
              <a:bodyPr wrap="none" anchor="ctr">
                <a:prstTxWarp prst="textNoShape">
                  <a:avLst/>
                </a:prstTxWarp>
              </a:bodyPr>
              <a:lstStyle/>
              <a:p>
                <a:endParaRPr lang="en-US">
                  <a:latin typeface="+mn-lt"/>
                </a:endParaRPr>
              </a:p>
            </p:txBody>
          </p:sp>
          <p:sp>
            <p:nvSpPr>
              <p:cNvPr id="56" name="Line 143"/>
              <p:cNvSpPr>
                <a:spLocks noChangeShapeType="1"/>
              </p:cNvSpPr>
              <p:nvPr/>
            </p:nvSpPr>
            <p:spPr bwMode="auto">
              <a:xfrm flipV="1">
                <a:off x="2976" y="2064"/>
                <a:ext cx="192" cy="96"/>
              </a:xfrm>
              <a:prstGeom prst="line">
                <a:avLst/>
              </a:prstGeom>
              <a:noFill/>
              <a:ln w="19050">
                <a:solidFill>
                  <a:srgbClr val="FF0000"/>
                </a:solidFill>
                <a:round/>
                <a:headEnd/>
                <a:tailEnd type="triangle" w="sm" len="sm"/>
              </a:ln>
            </p:spPr>
            <p:txBody>
              <a:bodyPr wrap="none" anchor="ctr">
                <a:prstTxWarp prst="textNoShape">
                  <a:avLst/>
                </a:prstTxWarp>
              </a:bodyPr>
              <a:lstStyle/>
              <a:p>
                <a:endParaRPr lang="en-US">
                  <a:latin typeface="+mn-lt"/>
                </a:endParaRPr>
              </a:p>
            </p:txBody>
          </p:sp>
          <p:sp>
            <p:nvSpPr>
              <p:cNvPr id="57" name="Line 144"/>
              <p:cNvSpPr>
                <a:spLocks noChangeShapeType="1"/>
              </p:cNvSpPr>
              <p:nvPr/>
            </p:nvSpPr>
            <p:spPr bwMode="auto">
              <a:xfrm flipH="1" flipV="1">
                <a:off x="2736" y="2064"/>
                <a:ext cx="240" cy="96"/>
              </a:xfrm>
              <a:prstGeom prst="line">
                <a:avLst/>
              </a:prstGeom>
              <a:noFill/>
              <a:ln w="19050">
                <a:solidFill>
                  <a:srgbClr val="FF0000"/>
                </a:solidFill>
                <a:round/>
                <a:headEnd/>
                <a:tailEnd type="triangle" w="sm" len="sm"/>
              </a:ln>
            </p:spPr>
            <p:txBody>
              <a:bodyPr wrap="none" anchor="ctr">
                <a:prstTxWarp prst="textNoShape">
                  <a:avLst/>
                </a:prstTxWarp>
              </a:bodyPr>
              <a:lstStyle/>
              <a:p>
                <a:endParaRPr lang="en-US">
                  <a:latin typeface="+mn-lt"/>
                </a:endParaRPr>
              </a:p>
            </p:txBody>
          </p:sp>
          <p:sp>
            <p:nvSpPr>
              <p:cNvPr id="58" name="Line 145"/>
              <p:cNvSpPr>
                <a:spLocks noChangeShapeType="1"/>
              </p:cNvSpPr>
              <p:nvPr/>
            </p:nvSpPr>
            <p:spPr bwMode="auto">
              <a:xfrm flipV="1">
                <a:off x="2976" y="1920"/>
                <a:ext cx="48" cy="240"/>
              </a:xfrm>
              <a:prstGeom prst="line">
                <a:avLst/>
              </a:prstGeom>
              <a:noFill/>
              <a:ln w="19050">
                <a:solidFill>
                  <a:srgbClr val="FF0000"/>
                </a:solidFill>
                <a:round/>
                <a:headEnd/>
                <a:tailEnd type="triangle" w="sm" len="sm"/>
              </a:ln>
            </p:spPr>
            <p:txBody>
              <a:bodyPr wrap="none" anchor="ctr">
                <a:prstTxWarp prst="textNoShape">
                  <a:avLst/>
                </a:prstTxWarp>
              </a:bodyPr>
              <a:lstStyle/>
              <a:p>
                <a:endParaRPr lang="en-US">
                  <a:latin typeface="+mn-lt"/>
                </a:endParaRPr>
              </a:p>
            </p:txBody>
          </p:sp>
        </p:grpSp>
        <p:grpSp>
          <p:nvGrpSpPr>
            <p:cNvPr id="14" name="Group 146"/>
            <p:cNvGrpSpPr>
              <a:grpSpLocks/>
            </p:cNvGrpSpPr>
            <p:nvPr/>
          </p:nvGrpSpPr>
          <p:grpSpPr bwMode="auto">
            <a:xfrm>
              <a:off x="2236" y="2136"/>
              <a:ext cx="1203" cy="1437"/>
              <a:chOff x="2236" y="2136"/>
              <a:chExt cx="1203" cy="1437"/>
            </a:xfrm>
          </p:grpSpPr>
          <p:sp>
            <p:nvSpPr>
              <p:cNvPr id="35" name="Oval 147"/>
              <p:cNvSpPr>
                <a:spLocks noChangeArrowheads="1"/>
              </p:cNvSpPr>
              <p:nvPr/>
            </p:nvSpPr>
            <p:spPr bwMode="auto">
              <a:xfrm>
                <a:off x="2474" y="3526"/>
                <a:ext cx="47" cy="47"/>
              </a:xfrm>
              <a:prstGeom prst="ellipse">
                <a:avLst/>
              </a:prstGeom>
              <a:solidFill>
                <a:srgbClr val="FF0000"/>
              </a:solidFill>
              <a:ln w="9525">
                <a:noFill/>
                <a:round/>
                <a:headEnd/>
                <a:tailEnd/>
              </a:ln>
            </p:spPr>
            <p:txBody>
              <a:bodyPr wrap="none" anchor="ctr">
                <a:prstTxWarp prst="textNoShape">
                  <a:avLst/>
                </a:prstTxWarp>
              </a:bodyPr>
              <a:lstStyle/>
              <a:p>
                <a:endParaRPr lang="en-US" sz="2400" b="0">
                  <a:latin typeface="+mn-lt"/>
                  <a:ea typeface="ＭＳ Ｐゴシック" charset="-128"/>
                  <a:cs typeface="ＭＳ Ｐゴシック" charset="-128"/>
                </a:endParaRPr>
              </a:p>
            </p:txBody>
          </p:sp>
          <p:sp>
            <p:nvSpPr>
              <p:cNvPr id="36" name="Oval 148"/>
              <p:cNvSpPr>
                <a:spLocks noChangeArrowheads="1"/>
              </p:cNvSpPr>
              <p:nvPr/>
            </p:nvSpPr>
            <p:spPr bwMode="auto">
              <a:xfrm>
                <a:off x="3392" y="2180"/>
                <a:ext cx="47" cy="47"/>
              </a:xfrm>
              <a:prstGeom prst="ellipse">
                <a:avLst/>
              </a:prstGeom>
              <a:solidFill>
                <a:srgbClr val="FF0000"/>
              </a:solidFill>
              <a:ln w="9525">
                <a:noFill/>
                <a:round/>
                <a:headEnd/>
                <a:tailEnd/>
              </a:ln>
            </p:spPr>
            <p:txBody>
              <a:bodyPr wrap="none" anchor="ctr">
                <a:prstTxWarp prst="textNoShape">
                  <a:avLst/>
                </a:prstTxWarp>
              </a:bodyPr>
              <a:lstStyle/>
              <a:p>
                <a:endParaRPr lang="en-US" sz="2400" b="0">
                  <a:latin typeface="+mn-lt"/>
                  <a:ea typeface="ＭＳ Ｐゴシック" charset="-128"/>
                  <a:cs typeface="ＭＳ Ｐゴシック" charset="-128"/>
                </a:endParaRPr>
              </a:p>
            </p:txBody>
          </p:sp>
          <p:sp>
            <p:nvSpPr>
              <p:cNvPr id="37" name="Oval 149"/>
              <p:cNvSpPr>
                <a:spLocks noChangeArrowheads="1"/>
              </p:cNvSpPr>
              <p:nvPr/>
            </p:nvSpPr>
            <p:spPr bwMode="auto">
              <a:xfrm>
                <a:off x="2236" y="2282"/>
                <a:ext cx="47" cy="47"/>
              </a:xfrm>
              <a:prstGeom prst="ellipse">
                <a:avLst/>
              </a:prstGeom>
              <a:solidFill>
                <a:srgbClr val="FF0000"/>
              </a:solidFill>
              <a:ln w="9525">
                <a:noFill/>
                <a:round/>
                <a:headEnd/>
                <a:tailEnd/>
              </a:ln>
            </p:spPr>
            <p:txBody>
              <a:bodyPr wrap="none" anchor="ctr">
                <a:prstTxWarp prst="textNoShape">
                  <a:avLst/>
                </a:prstTxWarp>
              </a:bodyPr>
              <a:lstStyle/>
              <a:p>
                <a:endParaRPr lang="en-US" sz="2400" b="0">
                  <a:latin typeface="+mn-lt"/>
                  <a:ea typeface="ＭＳ Ｐゴシック" charset="-128"/>
                  <a:cs typeface="ＭＳ Ｐゴシック" charset="-128"/>
                </a:endParaRPr>
              </a:p>
            </p:txBody>
          </p:sp>
          <p:sp>
            <p:nvSpPr>
              <p:cNvPr id="38" name="Oval 150"/>
              <p:cNvSpPr>
                <a:spLocks noChangeArrowheads="1"/>
              </p:cNvSpPr>
              <p:nvPr/>
            </p:nvSpPr>
            <p:spPr bwMode="auto">
              <a:xfrm>
                <a:off x="2476" y="2376"/>
                <a:ext cx="47" cy="47"/>
              </a:xfrm>
              <a:prstGeom prst="ellipse">
                <a:avLst/>
              </a:prstGeom>
              <a:solidFill>
                <a:srgbClr val="FF0000"/>
              </a:solidFill>
              <a:ln w="9525">
                <a:noFill/>
                <a:round/>
                <a:headEnd/>
                <a:tailEnd/>
              </a:ln>
            </p:spPr>
            <p:txBody>
              <a:bodyPr wrap="none" anchor="ctr">
                <a:prstTxWarp prst="textNoShape">
                  <a:avLst/>
                </a:prstTxWarp>
              </a:bodyPr>
              <a:lstStyle/>
              <a:p>
                <a:endParaRPr lang="en-US" sz="2400" b="0">
                  <a:latin typeface="+mn-lt"/>
                  <a:ea typeface="ＭＳ Ｐゴシック" charset="-128"/>
                  <a:cs typeface="ＭＳ Ｐゴシック" charset="-128"/>
                </a:endParaRPr>
              </a:p>
            </p:txBody>
          </p:sp>
          <p:sp>
            <p:nvSpPr>
              <p:cNvPr id="39" name="Oval 151"/>
              <p:cNvSpPr>
                <a:spLocks noChangeArrowheads="1"/>
              </p:cNvSpPr>
              <p:nvPr/>
            </p:nvSpPr>
            <p:spPr bwMode="auto">
              <a:xfrm>
                <a:off x="3002" y="2374"/>
                <a:ext cx="47" cy="47"/>
              </a:xfrm>
              <a:prstGeom prst="ellipse">
                <a:avLst/>
              </a:prstGeom>
              <a:solidFill>
                <a:srgbClr val="FF0000"/>
              </a:solidFill>
              <a:ln w="9525">
                <a:noFill/>
                <a:round/>
                <a:headEnd/>
                <a:tailEnd/>
              </a:ln>
            </p:spPr>
            <p:txBody>
              <a:bodyPr wrap="none" anchor="ctr">
                <a:prstTxWarp prst="textNoShape">
                  <a:avLst/>
                </a:prstTxWarp>
              </a:bodyPr>
              <a:lstStyle/>
              <a:p>
                <a:endParaRPr lang="en-US" sz="2400" b="0">
                  <a:latin typeface="+mn-lt"/>
                  <a:ea typeface="ＭＳ Ｐゴシック" charset="-128"/>
                  <a:cs typeface="ＭＳ Ｐゴシック" charset="-128"/>
                </a:endParaRPr>
              </a:p>
            </p:txBody>
          </p:sp>
          <p:sp>
            <p:nvSpPr>
              <p:cNvPr id="40" name="Oval 152"/>
              <p:cNvSpPr>
                <a:spLocks noChangeArrowheads="1"/>
              </p:cNvSpPr>
              <p:nvPr/>
            </p:nvSpPr>
            <p:spPr bwMode="auto">
              <a:xfrm>
                <a:off x="2952" y="2136"/>
                <a:ext cx="47" cy="47"/>
              </a:xfrm>
              <a:prstGeom prst="ellipse">
                <a:avLst/>
              </a:prstGeom>
              <a:solidFill>
                <a:srgbClr val="FF0000"/>
              </a:solidFill>
              <a:ln w="9525">
                <a:noFill/>
                <a:round/>
                <a:headEnd/>
                <a:tailEnd/>
              </a:ln>
            </p:spPr>
            <p:txBody>
              <a:bodyPr wrap="none" anchor="ctr">
                <a:prstTxWarp prst="textNoShape">
                  <a:avLst/>
                </a:prstTxWarp>
              </a:bodyPr>
              <a:lstStyle/>
              <a:p>
                <a:endParaRPr lang="en-US" sz="2400" b="0">
                  <a:latin typeface="+mn-lt"/>
                  <a:ea typeface="ＭＳ Ｐゴシック" charset="-128"/>
                  <a:cs typeface="ＭＳ Ｐゴシック" charset="-128"/>
                </a:endParaRPr>
              </a:p>
            </p:txBody>
          </p:sp>
        </p:grpSp>
        <p:grpSp>
          <p:nvGrpSpPr>
            <p:cNvPr id="15" name="Group 153"/>
            <p:cNvGrpSpPr>
              <a:grpSpLocks/>
            </p:cNvGrpSpPr>
            <p:nvPr/>
          </p:nvGrpSpPr>
          <p:grpSpPr bwMode="auto">
            <a:xfrm>
              <a:off x="2256" y="912"/>
              <a:ext cx="768" cy="2640"/>
              <a:chOff x="2256" y="912"/>
              <a:chExt cx="768" cy="2640"/>
            </a:xfrm>
          </p:grpSpPr>
          <p:sp>
            <p:nvSpPr>
              <p:cNvPr id="30" name="Line 154"/>
              <p:cNvSpPr>
                <a:spLocks noChangeShapeType="1"/>
              </p:cNvSpPr>
              <p:nvPr/>
            </p:nvSpPr>
            <p:spPr bwMode="auto">
              <a:xfrm>
                <a:off x="2352" y="912"/>
                <a:ext cx="624" cy="1248"/>
              </a:xfrm>
              <a:prstGeom prst="line">
                <a:avLst/>
              </a:prstGeom>
              <a:noFill/>
              <a:ln w="19050">
                <a:solidFill>
                  <a:srgbClr val="0000FF"/>
                </a:solidFill>
                <a:round/>
                <a:headEnd/>
                <a:tailEnd type="triangle" w="sm" len="sm"/>
              </a:ln>
            </p:spPr>
            <p:txBody>
              <a:bodyPr wrap="none" anchor="ctr">
                <a:prstTxWarp prst="textNoShape">
                  <a:avLst/>
                </a:prstTxWarp>
              </a:bodyPr>
              <a:lstStyle/>
              <a:p>
                <a:endParaRPr lang="en-US">
                  <a:latin typeface="+mn-lt"/>
                </a:endParaRPr>
              </a:p>
            </p:txBody>
          </p:sp>
          <p:sp>
            <p:nvSpPr>
              <p:cNvPr id="31" name="Line 155"/>
              <p:cNvSpPr>
                <a:spLocks noChangeShapeType="1"/>
              </p:cNvSpPr>
              <p:nvPr/>
            </p:nvSpPr>
            <p:spPr bwMode="auto">
              <a:xfrm>
                <a:off x="2976" y="2160"/>
                <a:ext cx="48" cy="240"/>
              </a:xfrm>
              <a:prstGeom prst="line">
                <a:avLst/>
              </a:prstGeom>
              <a:noFill/>
              <a:ln w="19050">
                <a:solidFill>
                  <a:srgbClr val="0000FF"/>
                </a:solidFill>
                <a:round/>
                <a:headEnd/>
                <a:tailEnd type="triangle" w="sm" len="sm"/>
              </a:ln>
            </p:spPr>
            <p:txBody>
              <a:bodyPr wrap="none" anchor="ctr">
                <a:prstTxWarp prst="textNoShape">
                  <a:avLst/>
                </a:prstTxWarp>
              </a:bodyPr>
              <a:lstStyle/>
              <a:p>
                <a:endParaRPr lang="en-US">
                  <a:latin typeface="+mn-lt"/>
                </a:endParaRPr>
              </a:p>
            </p:txBody>
          </p:sp>
          <p:sp>
            <p:nvSpPr>
              <p:cNvPr id="32" name="Line 156"/>
              <p:cNvSpPr>
                <a:spLocks noChangeShapeType="1"/>
              </p:cNvSpPr>
              <p:nvPr/>
            </p:nvSpPr>
            <p:spPr bwMode="auto">
              <a:xfrm flipH="1">
                <a:off x="2496" y="2400"/>
                <a:ext cx="528" cy="1152"/>
              </a:xfrm>
              <a:prstGeom prst="line">
                <a:avLst/>
              </a:prstGeom>
              <a:noFill/>
              <a:ln w="19050">
                <a:solidFill>
                  <a:srgbClr val="0000FF"/>
                </a:solidFill>
                <a:round/>
                <a:headEnd/>
                <a:tailEnd type="triangle" w="sm" len="sm"/>
              </a:ln>
            </p:spPr>
            <p:txBody>
              <a:bodyPr wrap="none" anchor="ctr">
                <a:prstTxWarp prst="textNoShape">
                  <a:avLst/>
                </a:prstTxWarp>
              </a:bodyPr>
              <a:lstStyle/>
              <a:p>
                <a:endParaRPr lang="en-US">
                  <a:latin typeface="+mn-lt"/>
                </a:endParaRPr>
              </a:p>
            </p:txBody>
          </p:sp>
          <p:sp>
            <p:nvSpPr>
              <p:cNvPr id="33" name="Line 157"/>
              <p:cNvSpPr>
                <a:spLocks noChangeShapeType="1"/>
              </p:cNvSpPr>
              <p:nvPr/>
            </p:nvSpPr>
            <p:spPr bwMode="auto">
              <a:xfrm flipH="1">
                <a:off x="2496" y="2160"/>
                <a:ext cx="480" cy="240"/>
              </a:xfrm>
              <a:prstGeom prst="line">
                <a:avLst/>
              </a:prstGeom>
              <a:noFill/>
              <a:ln w="19050">
                <a:solidFill>
                  <a:srgbClr val="0000FF"/>
                </a:solidFill>
                <a:round/>
                <a:headEnd/>
                <a:tailEnd type="triangle" w="sm" len="sm"/>
              </a:ln>
            </p:spPr>
            <p:txBody>
              <a:bodyPr wrap="none" anchor="ctr">
                <a:prstTxWarp prst="textNoShape">
                  <a:avLst/>
                </a:prstTxWarp>
              </a:bodyPr>
              <a:lstStyle/>
              <a:p>
                <a:endParaRPr lang="en-US">
                  <a:latin typeface="+mn-lt"/>
                </a:endParaRPr>
              </a:p>
            </p:txBody>
          </p:sp>
          <p:sp>
            <p:nvSpPr>
              <p:cNvPr id="34" name="Line 158"/>
              <p:cNvSpPr>
                <a:spLocks noChangeShapeType="1"/>
              </p:cNvSpPr>
              <p:nvPr/>
            </p:nvSpPr>
            <p:spPr bwMode="auto">
              <a:xfrm flipH="1" flipV="1">
                <a:off x="2256" y="2304"/>
                <a:ext cx="240" cy="96"/>
              </a:xfrm>
              <a:prstGeom prst="line">
                <a:avLst/>
              </a:prstGeom>
              <a:noFill/>
              <a:ln w="19050">
                <a:solidFill>
                  <a:srgbClr val="0000FF"/>
                </a:solidFill>
                <a:round/>
                <a:headEnd/>
                <a:tailEnd type="triangle" w="sm" len="sm"/>
              </a:ln>
            </p:spPr>
            <p:txBody>
              <a:bodyPr wrap="none" anchor="ctr">
                <a:prstTxWarp prst="textNoShape">
                  <a:avLst/>
                </a:prstTxWarp>
              </a:bodyPr>
              <a:lstStyle/>
              <a:p>
                <a:endParaRPr lang="en-US">
                  <a:latin typeface="+mn-lt"/>
                </a:endParaRPr>
              </a:p>
            </p:txBody>
          </p:sp>
        </p:grpSp>
        <p:sp>
          <p:nvSpPr>
            <p:cNvPr id="16" name="Text Box 159"/>
            <p:cNvSpPr txBox="1">
              <a:spLocks noChangeArrowheads="1"/>
            </p:cNvSpPr>
            <p:nvPr/>
          </p:nvSpPr>
          <p:spPr bwMode="auto">
            <a:xfrm>
              <a:off x="720" y="624"/>
              <a:ext cx="694" cy="154"/>
            </a:xfrm>
            <a:prstGeom prst="rect">
              <a:avLst/>
            </a:prstGeom>
            <a:noFill/>
            <a:ln w="9525">
              <a:noFill/>
              <a:miter lim="800000"/>
              <a:headEnd/>
              <a:tailEnd/>
            </a:ln>
          </p:spPr>
          <p:txBody>
            <a:bodyPr wrap="none">
              <a:prstTxWarp prst="textNoShape">
                <a:avLst/>
              </a:prstTxWarp>
              <a:spAutoFit/>
            </a:bodyPr>
            <a:lstStyle/>
            <a:p>
              <a:pPr algn="l"/>
              <a:r>
                <a:rPr lang="en-US" sz="1000" b="0">
                  <a:solidFill>
                    <a:srgbClr val="0000FF"/>
                  </a:solidFill>
                  <a:latin typeface="+mn-lt"/>
                  <a:ea typeface="ＭＳ Ｐゴシック" charset="-128"/>
                  <a:cs typeface="ＭＳ Ｐゴシック" charset="-128"/>
                </a:rPr>
                <a:t>Position Vectors</a:t>
              </a:r>
            </a:p>
          </p:txBody>
        </p:sp>
        <p:sp>
          <p:nvSpPr>
            <p:cNvPr id="17" name="Text Box 160"/>
            <p:cNvSpPr txBox="1">
              <a:spLocks noChangeArrowheads="1"/>
            </p:cNvSpPr>
            <p:nvPr/>
          </p:nvSpPr>
          <p:spPr bwMode="auto">
            <a:xfrm>
              <a:off x="4132" y="628"/>
              <a:ext cx="1005" cy="174"/>
            </a:xfrm>
            <a:prstGeom prst="rect">
              <a:avLst/>
            </a:prstGeom>
            <a:noFill/>
            <a:ln w="9525">
              <a:noFill/>
              <a:miter lim="800000"/>
              <a:headEnd/>
              <a:tailEnd/>
            </a:ln>
          </p:spPr>
          <p:txBody>
            <a:bodyPr wrap="none">
              <a:prstTxWarp prst="textNoShape">
                <a:avLst/>
              </a:prstTxWarp>
              <a:spAutoFit/>
            </a:bodyPr>
            <a:lstStyle/>
            <a:p>
              <a:pPr algn="l"/>
              <a:r>
                <a:rPr lang="en-US" sz="1200" b="1" dirty="0">
                  <a:solidFill>
                    <a:srgbClr val="FF0000"/>
                  </a:solidFill>
                  <a:latin typeface="+mn-lt"/>
                  <a:ea typeface="ＭＳ Ｐゴシック" charset="-128"/>
                  <a:cs typeface="ＭＳ Ｐゴシック" charset="-128"/>
                </a:rPr>
                <a:t>Frame Orientations</a:t>
              </a:r>
            </a:p>
          </p:txBody>
        </p:sp>
        <p:grpSp>
          <p:nvGrpSpPr>
            <p:cNvPr id="18" name="Group 161"/>
            <p:cNvGrpSpPr>
              <a:grpSpLocks/>
            </p:cNvGrpSpPr>
            <p:nvPr/>
          </p:nvGrpSpPr>
          <p:grpSpPr bwMode="auto">
            <a:xfrm>
              <a:off x="1680" y="960"/>
              <a:ext cx="2400" cy="2880"/>
              <a:chOff x="1680" y="960"/>
              <a:chExt cx="2400" cy="2880"/>
            </a:xfrm>
          </p:grpSpPr>
          <p:sp>
            <p:nvSpPr>
              <p:cNvPr id="19" name="Line 162"/>
              <p:cNvSpPr>
                <a:spLocks noChangeShapeType="1"/>
              </p:cNvSpPr>
              <p:nvPr/>
            </p:nvSpPr>
            <p:spPr bwMode="auto">
              <a:xfrm>
                <a:off x="1680" y="960"/>
                <a:ext cx="816" cy="384"/>
              </a:xfrm>
              <a:prstGeom prst="line">
                <a:avLst/>
              </a:prstGeom>
              <a:noFill/>
              <a:ln w="9525">
                <a:solidFill>
                  <a:srgbClr val="008000"/>
                </a:solidFill>
                <a:round/>
                <a:headEnd/>
                <a:tailEnd type="arrow" w="sm" len="sm"/>
              </a:ln>
            </p:spPr>
            <p:txBody>
              <a:bodyPr wrap="none" anchor="ctr">
                <a:prstTxWarp prst="textNoShape">
                  <a:avLst/>
                </a:prstTxWarp>
              </a:bodyPr>
              <a:lstStyle/>
              <a:p>
                <a:endParaRPr lang="en-US">
                  <a:latin typeface="+mn-lt"/>
                </a:endParaRPr>
              </a:p>
            </p:txBody>
          </p:sp>
          <p:sp>
            <p:nvSpPr>
              <p:cNvPr id="20" name="Line 163"/>
              <p:cNvSpPr>
                <a:spLocks noChangeShapeType="1"/>
              </p:cNvSpPr>
              <p:nvPr/>
            </p:nvSpPr>
            <p:spPr bwMode="auto">
              <a:xfrm>
                <a:off x="1680" y="1632"/>
                <a:ext cx="912" cy="672"/>
              </a:xfrm>
              <a:prstGeom prst="line">
                <a:avLst/>
              </a:prstGeom>
              <a:noFill/>
              <a:ln w="9525">
                <a:solidFill>
                  <a:srgbClr val="008000"/>
                </a:solidFill>
                <a:round/>
                <a:headEnd/>
                <a:tailEnd type="arrow" w="sm" len="sm"/>
              </a:ln>
            </p:spPr>
            <p:txBody>
              <a:bodyPr wrap="none" anchor="ctr">
                <a:prstTxWarp prst="textNoShape">
                  <a:avLst/>
                </a:prstTxWarp>
              </a:bodyPr>
              <a:lstStyle/>
              <a:p>
                <a:endParaRPr lang="en-US">
                  <a:latin typeface="+mn-lt"/>
                </a:endParaRPr>
              </a:p>
            </p:txBody>
          </p:sp>
          <p:sp>
            <p:nvSpPr>
              <p:cNvPr id="21" name="Line 164"/>
              <p:cNvSpPr>
                <a:spLocks noChangeShapeType="1"/>
              </p:cNvSpPr>
              <p:nvPr/>
            </p:nvSpPr>
            <p:spPr bwMode="auto">
              <a:xfrm flipV="1">
                <a:off x="1680" y="2400"/>
                <a:ext cx="672" cy="96"/>
              </a:xfrm>
              <a:prstGeom prst="line">
                <a:avLst/>
              </a:prstGeom>
              <a:noFill/>
              <a:ln w="9525">
                <a:solidFill>
                  <a:srgbClr val="008000"/>
                </a:solidFill>
                <a:round/>
                <a:headEnd/>
                <a:tailEnd type="arrow" w="sm" len="sm"/>
              </a:ln>
            </p:spPr>
            <p:txBody>
              <a:bodyPr wrap="none" anchor="ctr">
                <a:prstTxWarp prst="textNoShape">
                  <a:avLst/>
                </a:prstTxWarp>
              </a:bodyPr>
              <a:lstStyle/>
              <a:p>
                <a:endParaRPr lang="en-US">
                  <a:latin typeface="+mn-lt"/>
                </a:endParaRPr>
              </a:p>
            </p:txBody>
          </p:sp>
          <p:sp>
            <p:nvSpPr>
              <p:cNvPr id="22" name="Line 165"/>
              <p:cNvSpPr>
                <a:spLocks noChangeShapeType="1"/>
              </p:cNvSpPr>
              <p:nvPr/>
            </p:nvSpPr>
            <p:spPr bwMode="auto">
              <a:xfrm flipV="1">
                <a:off x="1680" y="2256"/>
                <a:ext cx="1296" cy="864"/>
              </a:xfrm>
              <a:prstGeom prst="line">
                <a:avLst/>
              </a:prstGeom>
              <a:noFill/>
              <a:ln w="9525">
                <a:solidFill>
                  <a:srgbClr val="008000"/>
                </a:solidFill>
                <a:round/>
                <a:headEnd/>
                <a:tailEnd type="arrow" w="sm" len="sm"/>
              </a:ln>
            </p:spPr>
            <p:txBody>
              <a:bodyPr wrap="none" anchor="ctr">
                <a:prstTxWarp prst="textNoShape">
                  <a:avLst/>
                </a:prstTxWarp>
              </a:bodyPr>
              <a:lstStyle/>
              <a:p>
                <a:endParaRPr lang="en-US">
                  <a:latin typeface="+mn-lt"/>
                </a:endParaRPr>
              </a:p>
            </p:txBody>
          </p:sp>
          <p:sp>
            <p:nvSpPr>
              <p:cNvPr id="23" name="Line 166"/>
              <p:cNvSpPr>
                <a:spLocks noChangeShapeType="1"/>
              </p:cNvSpPr>
              <p:nvPr/>
            </p:nvSpPr>
            <p:spPr bwMode="auto">
              <a:xfrm flipV="1">
                <a:off x="1680" y="3024"/>
                <a:ext cx="1008" cy="672"/>
              </a:xfrm>
              <a:prstGeom prst="line">
                <a:avLst/>
              </a:prstGeom>
              <a:noFill/>
              <a:ln w="9525">
                <a:solidFill>
                  <a:srgbClr val="008000"/>
                </a:solidFill>
                <a:round/>
                <a:headEnd/>
                <a:tailEnd type="arrow" w="sm" len="sm"/>
              </a:ln>
            </p:spPr>
            <p:txBody>
              <a:bodyPr wrap="none" anchor="ctr">
                <a:prstTxWarp prst="textNoShape">
                  <a:avLst/>
                </a:prstTxWarp>
              </a:bodyPr>
              <a:lstStyle/>
              <a:p>
                <a:endParaRPr lang="en-US">
                  <a:latin typeface="+mn-lt"/>
                </a:endParaRPr>
              </a:p>
            </p:txBody>
          </p:sp>
          <p:sp>
            <p:nvSpPr>
              <p:cNvPr id="24" name="Line 167"/>
              <p:cNvSpPr>
                <a:spLocks noChangeShapeType="1"/>
              </p:cNvSpPr>
              <p:nvPr/>
            </p:nvSpPr>
            <p:spPr bwMode="auto">
              <a:xfrm flipH="1">
                <a:off x="3120" y="1008"/>
                <a:ext cx="960" cy="816"/>
              </a:xfrm>
              <a:prstGeom prst="line">
                <a:avLst/>
              </a:prstGeom>
              <a:noFill/>
              <a:ln w="9525">
                <a:solidFill>
                  <a:srgbClr val="008000"/>
                </a:solidFill>
                <a:round/>
                <a:headEnd/>
                <a:tailEnd type="arrow" w="sm" len="sm"/>
              </a:ln>
            </p:spPr>
            <p:txBody>
              <a:bodyPr wrap="none" anchor="ctr">
                <a:prstTxWarp prst="textNoShape">
                  <a:avLst/>
                </a:prstTxWarp>
              </a:bodyPr>
              <a:lstStyle/>
              <a:p>
                <a:endParaRPr lang="en-US">
                  <a:latin typeface="+mn-lt"/>
                </a:endParaRPr>
              </a:p>
            </p:txBody>
          </p:sp>
          <p:sp>
            <p:nvSpPr>
              <p:cNvPr id="25" name="Line 168"/>
              <p:cNvSpPr>
                <a:spLocks noChangeShapeType="1"/>
              </p:cNvSpPr>
              <p:nvPr/>
            </p:nvSpPr>
            <p:spPr bwMode="auto">
              <a:xfrm flipH="1">
                <a:off x="3552" y="1536"/>
                <a:ext cx="528" cy="384"/>
              </a:xfrm>
              <a:prstGeom prst="line">
                <a:avLst/>
              </a:prstGeom>
              <a:noFill/>
              <a:ln w="9525">
                <a:solidFill>
                  <a:srgbClr val="008000"/>
                </a:solidFill>
                <a:round/>
                <a:headEnd/>
                <a:tailEnd type="arrow" w="sm" len="sm"/>
              </a:ln>
            </p:spPr>
            <p:txBody>
              <a:bodyPr wrap="none" anchor="ctr">
                <a:prstTxWarp prst="textNoShape">
                  <a:avLst/>
                </a:prstTxWarp>
              </a:bodyPr>
              <a:lstStyle/>
              <a:p>
                <a:endParaRPr lang="en-US">
                  <a:latin typeface="+mn-lt"/>
                </a:endParaRPr>
              </a:p>
            </p:txBody>
          </p:sp>
          <p:sp>
            <p:nvSpPr>
              <p:cNvPr id="26" name="Line 169"/>
              <p:cNvSpPr>
                <a:spLocks noChangeShapeType="1"/>
              </p:cNvSpPr>
              <p:nvPr/>
            </p:nvSpPr>
            <p:spPr bwMode="auto">
              <a:xfrm flipH="1">
                <a:off x="2400" y="2016"/>
                <a:ext cx="1680" cy="0"/>
              </a:xfrm>
              <a:prstGeom prst="line">
                <a:avLst/>
              </a:prstGeom>
              <a:noFill/>
              <a:ln w="9525">
                <a:solidFill>
                  <a:srgbClr val="008000"/>
                </a:solidFill>
                <a:round/>
                <a:headEnd/>
                <a:tailEnd type="arrow" w="sm" len="sm"/>
              </a:ln>
            </p:spPr>
            <p:txBody>
              <a:bodyPr wrap="none" anchor="ctr">
                <a:prstTxWarp prst="textNoShape">
                  <a:avLst/>
                </a:prstTxWarp>
              </a:bodyPr>
              <a:lstStyle/>
              <a:p>
                <a:endParaRPr lang="en-US">
                  <a:latin typeface="+mn-lt"/>
                </a:endParaRPr>
              </a:p>
            </p:txBody>
          </p:sp>
          <p:sp>
            <p:nvSpPr>
              <p:cNvPr id="27" name="Line 170"/>
              <p:cNvSpPr>
                <a:spLocks noChangeShapeType="1"/>
              </p:cNvSpPr>
              <p:nvPr/>
            </p:nvSpPr>
            <p:spPr bwMode="auto">
              <a:xfrm flipH="1" flipV="1">
                <a:off x="3360" y="2592"/>
                <a:ext cx="720" cy="96"/>
              </a:xfrm>
              <a:prstGeom prst="line">
                <a:avLst/>
              </a:prstGeom>
              <a:noFill/>
              <a:ln w="9525">
                <a:solidFill>
                  <a:srgbClr val="008000"/>
                </a:solidFill>
                <a:round/>
                <a:headEnd/>
                <a:tailEnd type="arrow" w="sm" len="sm"/>
              </a:ln>
            </p:spPr>
            <p:txBody>
              <a:bodyPr wrap="none" anchor="ctr">
                <a:prstTxWarp prst="textNoShape">
                  <a:avLst/>
                </a:prstTxWarp>
              </a:bodyPr>
              <a:lstStyle/>
              <a:p>
                <a:endParaRPr lang="en-US">
                  <a:latin typeface="+mn-lt"/>
                </a:endParaRPr>
              </a:p>
            </p:txBody>
          </p:sp>
          <p:sp>
            <p:nvSpPr>
              <p:cNvPr id="28" name="Line 171"/>
              <p:cNvSpPr>
                <a:spLocks noChangeShapeType="1"/>
              </p:cNvSpPr>
              <p:nvPr/>
            </p:nvSpPr>
            <p:spPr bwMode="auto">
              <a:xfrm flipH="1" flipV="1">
                <a:off x="2544" y="2688"/>
                <a:ext cx="1536" cy="576"/>
              </a:xfrm>
              <a:prstGeom prst="line">
                <a:avLst/>
              </a:prstGeom>
              <a:noFill/>
              <a:ln w="9525">
                <a:solidFill>
                  <a:srgbClr val="008000"/>
                </a:solidFill>
                <a:round/>
                <a:headEnd/>
                <a:tailEnd type="arrow" w="sm" len="sm"/>
              </a:ln>
            </p:spPr>
            <p:txBody>
              <a:bodyPr wrap="none" anchor="ctr">
                <a:prstTxWarp prst="textNoShape">
                  <a:avLst/>
                </a:prstTxWarp>
              </a:bodyPr>
              <a:lstStyle/>
              <a:p>
                <a:endParaRPr lang="en-US">
                  <a:latin typeface="+mn-lt"/>
                </a:endParaRPr>
              </a:p>
            </p:txBody>
          </p:sp>
          <p:sp>
            <p:nvSpPr>
              <p:cNvPr id="29" name="Line 172"/>
              <p:cNvSpPr>
                <a:spLocks noChangeShapeType="1"/>
              </p:cNvSpPr>
              <p:nvPr/>
            </p:nvSpPr>
            <p:spPr bwMode="auto">
              <a:xfrm flipH="1" flipV="1">
                <a:off x="2832" y="3696"/>
                <a:ext cx="1248" cy="144"/>
              </a:xfrm>
              <a:prstGeom prst="line">
                <a:avLst/>
              </a:prstGeom>
              <a:noFill/>
              <a:ln w="9525">
                <a:solidFill>
                  <a:srgbClr val="008000"/>
                </a:solidFill>
                <a:round/>
                <a:headEnd/>
                <a:tailEnd type="arrow" w="sm" len="sm"/>
              </a:ln>
            </p:spPr>
            <p:txBody>
              <a:bodyPr wrap="none" anchor="ctr">
                <a:prstTxWarp prst="textNoShape">
                  <a:avLst/>
                </a:prstTxWarp>
              </a:bodyPr>
              <a:lstStyle/>
              <a:p>
                <a:endParaRPr lang="en-US">
                  <a:latin typeface="+mn-lt"/>
                </a:endParaRPr>
              </a:p>
            </p:txBody>
          </p:sp>
        </p:grpSp>
      </p:grpSp>
      <p:cxnSp>
        <p:nvCxnSpPr>
          <p:cNvPr id="178" name="Straight Connector 177"/>
          <p:cNvCxnSpPr/>
          <p:nvPr/>
        </p:nvCxnSpPr>
        <p:spPr bwMode="auto">
          <a:xfrm flipH="1" flipV="1">
            <a:off x="3587750" y="1257651"/>
            <a:ext cx="209232" cy="423966"/>
          </a:xfrm>
          <a:prstGeom prst="line">
            <a:avLst/>
          </a:prstGeom>
          <a:noFill/>
          <a:ln w="19050" cap="flat" cmpd="sng" algn="ctr">
            <a:solidFill>
              <a:schemeClr val="accent2"/>
            </a:solidFill>
            <a:prstDash val="sysDash"/>
            <a:round/>
            <a:headEnd type="none" w="med" len="med"/>
            <a:tailEnd type="none" w="med" len="med"/>
          </a:ln>
          <a:effectLst/>
        </p:spPr>
      </p:cxnSp>
      <p:sp>
        <p:nvSpPr>
          <p:cNvPr id="2" name="Footer Placeholder 1"/>
          <p:cNvSpPr>
            <a:spLocks noGrp="1"/>
          </p:cNvSpPr>
          <p:nvPr>
            <p:ph type="ftr" sz="quarter" idx="10"/>
          </p:nvPr>
        </p:nvSpPr>
        <p:spPr/>
        <p:txBody>
          <a:bodyPr/>
          <a:lstStyle/>
          <a:p>
            <a:r>
              <a:rPr lang="en-US"/>
              <a:t>Frames and Coordinate Systems </a:t>
            </a:r>
          </a:p>
        </p:txBody>
      </p:sp>
      <p:sp>
        <p:nvSpPr>
          <p:cNvPr id="3" name="Slide Number Placeholder 2"/>
          <p:cNvSpPr>
            <a:spLocks noGrp="1"/>
          </p:cNvSpPr>
          <p:nvPr>
            <p:ph type="sldNum" sz="quarter" idx="11"/>
          </p:nvPr>
        </p:nvSpPr>
        <p:spPr/>
        <p:txBody>
          <a:bodyPr/>
          <a:lstStyle/>
          <a:p>
            <a:fld id="{FA4585BD-3576-BF4C-A3F5-F0E88B60600B}" type="slidenum">
              <a:rPr lang="en-US" smtClean="0"/>
              <a:pPr/>
              <a:t>16</a:t>
            </a:fld>
            <a:endParaRPr lang="en-US" sz="1400" b="0">
              <a:latin typeface="Times New Roman" pitchFamily="27" charset="0"/>
            </a:endParaRPr>
          </a:p>
        </p:txBody>
      </p:sp>
    </p:spTree>
    <p:extLst>
      <p:ext uri="{BB962C8B-B14F-4D97-AF65-F5344CB8AC3E}">
        <p14:creationId xmlns:p14="http://schemas.microsoft.com/office/powerpoint/2010/main" val="31273786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bwMode="auto">
          <a:xfrm>
            <a:off x="463550" y="5035550"/>
            <a:ext cx="4163496" cy="1349347"/>
          </a:xfrm>
          <a:prstGeom prst="roundRect">
            <a:avLst/>
          </a:prstGeom>
          <a:solidFill>
            <a:schemeClr val="bg1">
              <a:lumMod val="8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27" charset="0"/>
            </a:endParaRPr>
          </a:p>
        </p:txBody>
      </p:sp>
      <p:pic>
        <p:nvPicPr>
          <p:cNvPr id="3" name="Picture 2" descr="globe-earth-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87950" y="2292350"/>
            <a:ext cx="3488649" cy="3488649"/>
          </a:xfrm>
          <a:prstGeom prst="rect">
            <a:avLst/>
          </a:prstGeom>
        </p:spPr>
      </p:pic>
      <p:sp>
        <p:nvSpPr>
          <p:cNvPr id="36865" name="Footer Placeholder 4"/>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Frames and Coordinate Systems </a:t>
            </a:r>
            <a:endParaRPr lang="en-US" dirty="0">
              <a:latin typeface="Arial" pitchFamily="-60" charset="0"/>
              <a:ea typeface="ＭＳ Ｐゴシック" pitchFamily="-60" charset="-128"/>
              <a:cs typeface="ＭＳ Ｐゴシック" pitchFamily="-60" charset="-128"/>
            </a:endParaRPr>
          </a:p>
        </p:txBody>
      </p:sp>
      <p:sp>
        <p:nvSpPr>
          <p:cNvPr id="36869" name="Rectangle 4"/>
          <p:cNvSpPr>
            <a:spLocks noGrp="1" noChangeArrowheads="1"/>
          </p:cNvSpPr>
          <p:nvPr>
            <p:ph type="body" sz="half" idx="1"/>
          </p:nvPr>
        </p:nvSpPr>
        <p:spPr>
          <a:xfrm>
            <a:off x="158750" y="1530350"/>
            <a:ext cx="3657600" cy="3276600"/>
          </a:xfrm>
        </p:spPr>
        <p:txBody>
          <a:bodyPr lIns="92075" tIns="46038" rIns="92075" bIns="46038"/>
          <a:lstStyle/>
          <a:p>
            <a:r>
              <a:rPr lang="en-US" sz="2000" dirty="0">
                <a:ea typeface="ＭＳ Ｐゴシック" pitchFamily="-60" charset="-128"/>
                <a:cs typeface="ＭＳ Ｐゴシック" pitchFamily="-60" charset="-128"/>
              </a:rPr>
              <a:t>Topocentric frames are located at or near to a body's surface</a:t>
            </a:r>
          </a:p>
          <a:p>
            <a:r>
              <a:rPr lang="en-US" sz="2000" dirty="0">
                <a:ea typeface="ＭＳ Ｐゴシック" pitchFamily="-60" charset="-128"/>
                <a:cs typeface="ＭＳ Ｐゴシック" pitchFamily="-60" charset="-128"/>
              </a:rPr>
              <a:t>One axis is normal to a reference spheroid, or parallel to the gravity gradient*</a:t>
            </a:r>
          </a:p>
          <a:p>
            <a:r>
              <a:rPr lang="en-US" sz="2000" dirty="0">
                <a:ea typeface="ＭＳ Ｐゴシック" pitchFamily="-60" charset="-128"/>
                <a:cs typeface="ＭＳ Ｐゴシック" pitchFamily="-60" charset="-128"/>
              </a:rPr>
              <a:t>Examples: frames defined for telecommunications stations, or for landers or rovers</a:t>
            </a:r>
          </a:p>
        </p:txBody>
      </p:sp>
      <p:sp>
        <p:nvSpPr>
          <p:cNvPr id="36873" name="Rectangle 8"/>
          <p:cNvSpPr>
            <a:spLocks noChangeArrowheads="1"/>
          </p:cNvSpPr>
          <p:nvPr/>
        </p:nvSpPr>
        <p:spPr bwMode="auto">
          <a:xfrm>
            <a:off x="7067964" y="1734643"/>
            <a:ext cx="1648601" cy="346891"/>
          </a:xfrm>
          <a:prstGeom prst="rect">
            <a:avLst/>
          </a:prstGeom>
          <a:noFill/>
          <a:ln w="9525">
            <a:noFill/>
            <a:miter lim="800000"/>
            <a:headEnd/>
            <a:tailEnd/>
          </a:ln>
        </p:spPr>
        <p:txBody>
          <a:bodyPr wrap="none" lIns="92075" tIns="46038" rIns="92075" bIns="46038">
            <a:prstTxWarp prst="textNoShape">
              <a:avLst/>
            </a:prstTxWarp>
            <a:spAutoFit/>
          </a:bodyPr>
          <a:lstStyle/>
          <a:p>
            <a:pPr eaLnBrk="0" hangingPunct="0">
              <a:lnSpc>
                <a:spcPct val="90000"/>
              </a:lnSpc>
            </a:pPr>
            <a:r>
              <a:rPr lang="en-US" sz="1800" dirty="0">
                <a:latin typeface="Arial"/>
                <a:cs typeface="Arial"/>
              </a:rPr>
              <a:t>X points North</a:t>
            </a:r>
          </a:p>
        </p:txBody>
      </p:sp>
      <p:sp>
        <p:nvSpPr>
          <p:cNvPr id="36883" name="Rectangle 19"/>
          <p:cNvSpPr>
            <a:spLocks noGrp="1" noChangeArrowheads="1"/>
          </p:cNvSpPr>
          <p:nvPr>
            <p:ph type="title"/>
          </p:nvPr>
        </p:nvSpPr>
        <p:spPr>
          <a:xfrm>
            <a:off x="3325385" y="381000"/>
            <a:ext cx="4050588" cy="490391"/>
          </a:xfrm>
        </p:spPr>
        <p:txBody>
          <a:bodyPr/>
          <a:lstStyle/>
          <a:p>
            <a:r>
              <a:rPr lang="en-US" dirty="0">
                <a:ea typeface="ＭＳ Ｐゴシック" pitchFamily="-60" charset="-128"/>
                <a:cs typeface="ＭＳ Ｐゴシック" pitchFamily="-60" charset="-128"/>
              </a:rPr>
              <a:t>Topocentric Frames</a:t>
            </a:r>
          </a:p>
        </p:txBody>
      </p:sp>
      <p:sp>
        <p:nvSpPr>
          <p:cNvPr id="36872" name="Line 7"/>
          <p:cNvSpPr>
            <a:spLocks noChangeShapeType="1"/>
          </p:cNvSpPr>
          <p:nvPr/>
        </p:nvSpPr>
        <p:spPr bwMode="auto">
          <a:xfrm flipV="1">
            <a:off x="6373096" y="2115533"/>
            <a:ext cx="727986" cy="1523476"/>
          </a:xfrm>
          <a:prstGeom prst="line">
            <a:avLst/>
          </a:prstGeom>
          <a:noFill/>
          <a:ln w="12700">
            <a:solidFill>
              <a:schemeClr val="tx1"/>
            </a:solidFill>
            <a:round/>
            <a:headEnd type="none" w="sm" len="sm"/>
            <a:tailEnd type="stealth" w="med" len="med"/>
          </a:ln>
        </p:spPr>
        <p:txBody>
          <a:bodyPr wrap="none" anchor="ctr">
            <a:prstTxWarp prst="textNoShape">
              <a:avLst/>
            </a:prstTxWarp>
          </a:bodyPr>
          <a:lstStyle/>
          <a:p>
            <a:endParaRPr lang="en-US" dirty="0">
              <a:latin typeface="Arial"/>
              <a:cs typeface="Arial"/>
            </a:endParaRPr>
          </a:p>
        </p:txBody>
      </p:sp>
      <p:sp>
        <p:nvSpPr>
          <p:cNvPr id="27" name="Line 7"/>
          <p:cNvSpPr>
            <a:spLocks noChangeShapeType="1"/>
          </p:cNvSpPr>
          <p:nvPr/>
        </p:nvSpPr>
        <p:spPr bwMode="auto">
          <a:xfrm flipH="1" flipV="1">
            <a:off x="5413024" y="3088161"/>
            <a:ext cx="964603" cy="554639"/>
          </a:xfrm>
          <a:prstGeom prst="line">
            <a:avLst/>
          </a:prstGeom>
          <a:noFill/>
          <a:ln w="12700">
            <a:solidFill>
              <a:schemeClr val="tx1"/>
            </a:solidFill>
            <a:round/>
            <a:headEnd type="none" w="sm" len="sm"/>
            <a:tailEnd type="stealth" w="med" len="med"/>
          </a:ln>
        </p:spPr>
        <p:txBody>
          <a:bodyPr wrap="none" anchor="ctr">
            <a:prstTxWarp prst="textNoShape">
              <a:avLst/>
            </a:prstTxWarp>
          </a:bodyPr>
          <a:lstStyle/>
          <a:p>
            <a:endParaRPr lang="en-US" dirty="0">
              <a:latin typeface="Arial"/>
              <a:cs typeface="Arial"/>
            </a:endParaRPr>
          </a:p>
        </p:txBody>
      </p:sp>
      <p:sp>
        <p:nvSpPr>
          <p:cNvPr id="28" name="Line 7"/>
          <p:cNvSpPr>
            <a:spLocks noChangeShapeType="1"/>
          </p:cNvSpPr>
          <p:nvPr/>
        </p:nvSpPr>
        <p:spPr bwMode="auto">
          <a:xfrm flipH="1" flipV="1">
            <a:off x="5437139" y="3506151"/>
            <a:ext cx="932449" cy="128612"/>
          </a:xfrm>
          <a:prstGeom prst="line">
            <a:avLst/>
          </a:prstGeom>
          <a:noFill/>
          <a:ln w="12700">
            <a:solidFill>
              <a:schemeClr val="tx1"/>
            </a:solidFill>
            <a:round/>
            <a:headEnd type="none" w="sm" len="sm"/>
            <a:tailEnd type="stealth" w="med" len="med"/>
          </a:ln>
        </p:spPr>
        <p:txBody>
          <a:bodyPr wrap="none" anchor="ctr">
            <a:prstTxWarp prst="textNoShape">
              <a:avLst/>
            </a:prstTxWarp>
          </a:bodyPr>
          <a:lstStyle/>
          <a:p>
            <a:endParaRPr lang="en-US" dirty="0">
              <a:latin typeface="Arial"/>
              <a:cs typeface="Arial"/>
            </a:endParaRPr>
          </a:p>
        </p:txBody>
      </p:sp>
      <p:sp>
        <p:nvSpPr>
          <p:cNvPr id="36875" name="Rectangle 10"/>
          <p:cNvSpPr>
            <a:spLocks noChangeArrowheads="1"/>
          </p:cNvSpPr>
          <p:nvPr/>
        </p:nvSpPr>
        <p:spPr bwMode="auto">
          <a:xfrm>
            <a:off x="4473489" y="2593149"/>
            <a:ext cx="1601600" cy="346891"/>
          </a:xfrm>
          <a:prstGeom prst="rect">
            <a:avLst/>
          </a:prstGeom>
          <a:noFill/>
          <a:ln w="9525">
            <a:noFill/>
            <a:miter lim="800000"/>
            <a:headEnd/>
            <a:tailEnd/>
          </a:ln>
        </p:spPr>
        <p:txBody>
          <a:bodyPr wrap="none" lIns="92075" tIns="46038" rIns="92075" bIns="46038">
            <a:prstTxWarp prst="textNoShape">
              <a:avLst/>
            </a:prstTxWarp>
            <a:spAutoFit/>
          </a:bodyPr>
          <a:lstStyle/>
          <a:p>
            <a:pPr eaLnBrk="0" hangingPunct="0">
              <a:lnSpc>
                <a:spcPct val="90000"/>
              </a:lnSpc>
            </a:pPr>
            <a:r>
              <a:rPr lang="en-US" sz="1800" dirty="0">
                <a:latin typeface="Arial"/>
                <a:cs typeface="Arial"/>
              </a:rPr>
              <a:t>Y points West</a:t>
            </a:r>
          </a:p>
        </p:txBody>
      </p:sp>
      <p:sp>
        <p:nvSpPr>
          <p:cNvPr id="36874" name="Rectangle 9"/>
          <p:cNvSpPr>
            <a:spLocks noChangeArrowheads="1"/>
          </p:cNvSpPr>
          <p:nvPr/>
        </p:nvSpPr>
        <p:spPr bwMode="auto">
          <a:xfrm>
            <a:off x="3950934" y="3345385"/>
            <a:ext cx="1481676" cy="346891"/>
          </a:xfrm>
          <a:prstGeom prst="rect">
            <a:avLst/>
          </a:prstGeom>
          <a:noFill/>
          <a:ln w="9525">
            <a:noFill/>
            <a:miter lim="800000"/>
            <a:headEnd/>
            <a:tailEnd/>
          </a:ln>
        </p:spPr>
        <p:txBody>
          <a:bodyPr wrap="none" lIns="92075" tIns="46038" rIns="92075" bIns="46038">
            <a:prstTxWarp prst="textNoShape">
              <a:avLst/>
            </a:prstTxWarp>
            <a:spAutoFit/>
          </a:bodyPr>
          <a:lstStyle/>
          <a:p>
            <a:pPr eaLnBrk="0" hangingPunct="0">
              <a:lnSpc>
                <a:spcPct val="90000"/>
              </a:lnSpc>
            </a:pPr>
            <a:r>
              <a:rPr lang="en-US" sz="1800" dirty="0">
                <a:latin typeface="Arial"/>
                <a:cs typeface="Arial"/>
              </a:rPr>
              <a:t>Z points “up”</a:t>
            </a:r>
          </a:p>
        </p:txBody>
      </p:sp>
      <p:sp>
        <p:nvSpPr>
          <p:cNvPr id="36884" name="Text Box 20"/>
          <p:cNvSpPr txBox="1">
            <a:spLocks noChangeArrowheads="1"/>
          </p:cNvSpPr>
          <p:nvPr/>
        </p:nvSpPr>
        <p:spPr bwMode="auto">
          <a:xfrm>
            <a:off x="512246" y="5089498"/>
            <a:ext cx="4126418" cy="1204432"/>
          </a:xfrm>
          <a:prstGeom prst="rect">
            <a:avLst/>
          </a:prstGeom>
          <a:noFill/>
          <a:ln w="25400">
            <a:noFill/>
            <a:miter lim="800000"/>
            <a:headEnd/>
            <a:tailEnd/>
          </a:ln>
        </p:spPr>
        <p:txBody>
          <a:bodyPr wrap="square">
            <a:prstTxWarp prst="textNoShape">
              <a:avLst/>
            </a:prstTxWarp>
            <a:spAutoFit/>
          </a:bodyPr>
          <a:lstStyle/>
          <a:p>
            <a:pPr eaLnBrk="0" hangingPunct="0">
              <a:lnSpc>
                <a:spcPct val="90000"/>
              </a:lnSpc>
              <a:spcBef>
                <a:spcPct val="50000"/>
              </a:spcBef>
            </a:pPr>
            <a:r>
              <a:rPr lang="en-US" sz="1600" b="1" dirty="0">
                <a:latin typeface="Arial"/>
                <a:cs typeface="Arial"/>
              </a:rPr>
              <a:t>The graphic illustrates one example of a topocentric frame.  There is </a:t>
            </a:r>
            <a:r>
              <a:rPr lang="en-US" sz="1600" b="1" u="sng" dirty="0">
                <a:latin typeface="Arial"/>
                <a:cs typeface="Arial"/>
              </a:rPr>
              <a:t>not</a:t>
            </a:r>
            <a:r>
              <a:rPr lang="en-US" sz="1600" b="1" dirty="0">
                <a:latin typeface="Arial"/>
                <a:cs typeface="Arial"/>
              </a:rPr>
              <a:t> a standard definition–for example, the z-axis could point down, the x-axis North, and the y-axis East.</a:t>
            </a:r>
          </a:p>
        </p:txBody>
      </p:sp>
      <p:sp>
        <p:nvSpPr>
          <p:cNvPr id="2" name="TextBox 1"/>
          <p:cNvSpPr txBox="1"/>
          <p:nvPr/>
        </p:nvSpPr>
        <p:spPr>
          <a:xfrm>
            <a:off x="6206158" y="3372955"/>
            <a:ext cx="292418" cy="461665"/>
          </a:xfrm>
          <a:prstGeom prst="rect">
            <a:avLst/>
          </a:prstGeom>
          <a:noFill/>
        </p:spPr>
        <p:txBody>
          <a:bodyPr wrap="none" rtlCol="0">
            <a:spAutoFit/>
          </a:bodyPr>
          <a:lstStyle/>
          <a:p>
            <a:r>
              <a:rPr lang="en-US" dirty="0"/>
              <a:t>•</a:t>
            </a:r>
          </a:p>
        </p:txBody>
      </p:sp>
      <p:sp>
        <p:nvSpPr>
          <p:cNvPr id="5" name="TextBox 4"/>
          <p:cNvSpPr txBox="1"/>
          <p:nvPr/>
        </p:nvSpPr>
        <p:spPr>
          <a:xfrm>
            <a:off x="5264150" y="6039703"/>
            <a:ext cx="3505200" cy="830997"/>
          </a:xfrm>
          <a:prstGeom prst="rect">
            <a:avLst/>
          </a:prstGeom>
          <a:noFill/>
        </p:spPr>
        <p:txBody>
          <a:bodyPr wrap="square" rtlCol="0">
            <a:spAutoFit/>
          </a:bodyPr>
          <a:lstStyle/>
          <a:p>
            <a:r>
              <a:rPr lang="en-US" sz="1200" dirty="0">
                <a:latin typeface="+mn-lt"/>
              </a:rPr>
              <a:t>*SPICE tools always have the “up” or “down” axis being normal to the spheroid. But one could use external data to determine the local gravity gradient and construct a frame based on that.</a:t>
            </a:r>
          </a:p>
        </p:txBody>
      </p:sp>
      <p:sp>
        <p:nvSpPr>
          <p:cNvPr id="6" name="Slide Number Placeholder 5"/>
          <p:cNvSpPr>
            <a:spLocks noGrp="1"/>
          </p:cNvSpPr>
          <p:nvPr>
            <p:ph type="sldNum" sz="quarter" idx="11"/>
          </p:nvPr>
        </p:nvSpPr>
        <p:spPr/>
        <p:txBody>
          <a:bodyPr/>
          <a:lstStyle/>
          <a:p>
            <a:pPr>
              <a:defRPr/>
            </a:pPr>
            <a:fld id="{DB6C5727-7EDE-4E0E-ADFD-534E1B3ECA78}" type="slidenum">
              <a:rPr lang="en-US" smtClean="0"/>
              <a:pPr>
                <a:defRPr/>
              </a:pPr>
              <a:t>17</a:t>
            </a:fld>
            <a:endParaRPr lang="en-US" sz="1400" b="0" dirty="0">
              <a:latin typeface="Times New Roman" charset="0"/>
            </a:endParaRPr>
          </a:p>
        </p:txBody>
      </p:sp>
    </p:spTree>
    <p:extLst>
      <p:ext uri="{BB962C8B-B14F-4D97-AF65-F5344CB8AC3E}">
        <p14:creationId xmlns:p14="http://schemas.microsoft.com/office/powerpoint/2010/main" val="19633418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Footer Placeholder 4"/>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Frames and Coordinate Systems </a:t>
            </a:r>
            <a:endParaRPr lang="en-US" dirty="0">
              <a:latin typeface="Arial" pitchFamily="-60" charset="0"/>
              <a:ea typeface="ＭＳ Ｐゴシック" pitchFamily="-60" charset="-128"/>
              <a:cs typeface="ＭＳ Ｐゴシック" pitchFamily="-60" charset="-128"/>
            </a:endParaRPr>
          </a:p>
        </p:txBody>
      </p:sp>
      <p:sp>
        <p:nvSpPr>
          <p:cNvPr id="32770" name="Slide Number Placeholder 5"/>
          <p:cNvSpPr>
            <a:spLocks noGrp="1"/>
          </p:cNvSpPr>
          <p:nvPr>
            <p:ph type="sldNum" sz="quarter" idx="11"/>
          </p:nvPr>
        </p:nvSpPr>
        <p:spPr>
          <a:noFill/>
        </p:spPr>
        <p:txBody>
          <a:bodyPr/>
          <a:lstStyle/>
          <a:p>
            <a:fld id="{4FE23228-6CD3-46CD-B09D-287A880B468E}" type="slidenum">
              <a:rPr lang="en-US" smtClean="0">
                <a:latin typeface="Arial" pitchFamily="-60" charset="0"/>
                <a:ea typeface="ＭＳ Ｐゴシック" pitchFamily="-60" charset="-128"/>
                <a:cs typeface="ＭＳ Ｐゴシック" pitchFamily="-60" charset="-128"/>
              </a:rPr>
              <a:pPr/>
              <a:t>18</a:t>
            </a:fld>
            <a:endParaRPr lang="en-US" sz="1400" b="0" dirty="0">
              <a:latin typeface="Times New Roman" pitchFamily="-60" charset="0"/>
              <a:ea typeface="ＭＳ Ｐゴシック" pitchFamily="-60" charset="-128"/>
              <a:cs typeface="ＭＳ Ｐゴシック" pitchFamily="-60" charset="-128"/>
            </a:endParaRPr>
          </a:p>
        </p:txBody>
      </p:sp>
      <p:sp>
        <p:nvSpPr>
          <p:cNvPr id="32781" name="Rectangle 12"/>
          <p:cNvSpPr>
            <a:spLocks noGrp="1" noChangeArrowheads="1"/>
          </p:cNvSpPr>
          <p:nvPr>
            <p:ph type="title"/>
          </p:nvPr>
        </p:nvSpPr>
        <p:spPr>
          <a:xfrm>
            <a:off x="3282950" y="311150"/>
            <a:ext cx="3823362" cy="545277"/>
          </a:xfrm>
        </p:spPr>
        <p:txBody>
          <a:bodyPr/>
          <a:lstStyle/>
          <a:p>
            <a:r>
              <a:rPr lang="en-US" sz="3600" dirty="0">
                <a:ea typeface="ＭＳ Ｐゴシック" pitchFamily="-60" charset="-128"/>
                <a:cs typeface="ＭＳ Ｐゴシック" pitchFamily="-60" charset="-128"/>
              </a:rPr>
              <a:t>Dynamic Frames</a:t>
            </a:r>
          </a:p>
        </p:txBody>
      </p:sp>
      <p:sp>
        <p:nvSpPr>
          <p:cNvPr id="6" name="Text Placeholder 5"/>
          <p:cNvSpPr>
            <a:spLocks noGrp="1"/>
          </p:cNvSpPr>
          <p:nvPr>
            <p:ph type="body" sz="half" idx="1"/>
          </p:nvPr>
        </p:nvSpPr>
        <p:spPr>
          <a:xfrm>
            <a:off x="82550" y="1530350"/>
            <a:ext cx="8458200" cy="2711275"/>
          </a:xfrm>
        </p:spPr>
        <p:txBody>
          <a:bodyPr/>
          <a:lstStyle/>
          <a:p>
            <a:r>
              <a:rPr lang="en-US" sz="2000" dirty="0"/>
              <a:t>In a dynamic frame the orientation changes with time</a:t>
            </a:r>
          </a:p>
          <a:p>
            <a:pPr lvl="1"/>
            <a:r>
              <a:rPr lang="en-US" sz="1600" dirty="0"/>
              <a:t>Families:  Two-vector, Euler, Of-date, and Product (refer to Dynamic Frames tutorial)</a:t>
            </a:r>
          </a:p>
          <a:p>
            <a:pPr lvl="1"/>
            <a:r>
              <a:rPr lang="en-US" sz="1600" dirty="0"/>
              <a:t>This category excludes frames for which the orientation is determined by a PCK or CK</a:t>
            </a:r>
          </a:p>
          <a:p>
            <a:pPr lvl="1"/>
            <a:r>
              <a:rPr lang="en-US" sz="1600" dirty="0"/>
              <a:t>Example of a two-vector dynamic frame: Geocentric Solar Ecliptic (GSE), using instantaneous orbital angular velocity </a:t>
            </a:r>
          </a:p>
          <a:p>
            <a:pPr lvl="2"/>
            <a:r>
              <a:rPr lang="en-US" sz="1400" dirty="0"/>
              <a:t>X = earth – sun vector</a:t>
            </a:r>
          </a:p>
          <a:p>
            <a:pPr lvl="2"/>
            <a:r>
              <a:rPr lang="en-US" sz="1400" dirty="0"/>
              <a:t>Y = component of the sun’s velocity perpendicular to X</a:t>
            </a:r>
          </a:p>
          <a:p>
            <a:pPr lvl="2"/>
            <a:r>
              <a:rPr lang="en-US" sz="1400" dirty="0"/>
              <a:t>Z = X cross Y</a:t>
            </a:r>
          </a:p>
        </p:txBody>
      </p:sp>
      <p:sp>
        <p:nvSpPr>
          <p:cNvPr id="36" name="Line 10"/>
          <p:cNvSpPr>
            <a:spLocks noChangeShapeType="1"/>
          </p:cNvSpPr>
          <p:nvPr/>
        </p:nvSpPr>
        <p:spPr bwMode="auto">
          <a:xfrm flipV="1">
            <a:off x="4131719" y="6881606"/>
            <a:ext cx="241151" cy="112535"/>
          </a:xfrm>
          <a:prstGeom prst="line">
            <a:avLst/>
          </a:prstGeom>
          <a:noFill/>
          <a:ln w="12700">
            <a:solidFill>
              <a:srgbClr val="969696"/>
            </a:solidFill>
            <a:round/>
            <a:headEnd type="none" w="sm" len="sm"/>
            <a:tailEnd type="none" w="sm" len="sm"/>
          </a:ln>
        </p:spPr>
        <p:txBody>
          <a:bodyPr wrap="none" anchor="ctr">
            <a:prstTxWarp prst="textNoShape">
              <a:avLst/>
            </a:prstTxWarp>
          </a:bodyPr>
          <a:lstStyle/>
          <a:p>
            <a:endParaRPr lang="en-US" dirty="0"/>
          </a:p>
        </p:txBody>
      </p:sp>
      <p:sp>
        <p:nvSpPr>
          <p:cNvPr id="26" name="Arc 5"/>
          <p:cNvSpPr>
            <a:spLocks/>
          </p:cNvSpPr>
          <p:nvPr/>
        </p:nvSpPr>
        <p:spPr bwMode="auto">
          <a:xfrm>
            <a:off x="1196241" y="4044950"/>
            <a:ext cx="4983163" cy="1516063"/>
          </a:xfrm>
          <a:custGeom>
            <a:avLst/>
            <a:gdLst>
              <a:gd name="T0" fmla="*/ 1605064854 w 12971"/>
              <a:gd name="T1" fmla="*/ 0 h 18662"/>
              <a:gd name="T2" fmla="*/ 1914417815 w 12971"/>
              <a:gd name="T3" fmla="*/ 9173473 h 18662"/>
              <a:gd name="T4" fmla="*/ 0 w 12971"/>
              <a:gd name="T5" fmla="*/ 123161881 h 18662"/>
              <a:gd name="T6" fmla="*/ 0 60000 65536"/>
              <a:gd name="T7" fmla="*/ 0 60000 65536"/>
              <a:gd name="T8" fmla="*/ 0 60000 65536"/>
              <a:gd name="T9" fmla="*/ 0 w 12971"/>
              <a:gd name="T10" fmla="*/ 0 h 18662"/>
              <a:gd name="T11" fmla="*/ 12971 w 12971"/>
              <a:gd name="T12" fmla="*/ 18662 h 18662"/>
            </a:gdLst>
            <a:ahLst/>
            <a:cxnLst>
              <a:cxn ang="T6">
                <a:pos x="T0" y="T1"/>
              </a:cxn>
              <a:cxn ang="T7">
                <a:pos x="T2" y="T3"/>
              </a:cxn>
              <a:cxn ang="T8">
                <a:pos x="T4" y="T5"/>
              </a:cxn>
            </a:cxnLst>
            <a:rect l="T9" t="T10" r="T11" b="T12"/>
            <a:pathLst>
              <a:path w="12971" h="18662" fill="none" extrusionOk="0">
                <a:moveTo>
                  <a:pt x="10875" y="-1"/>
                </a:moveTo>
                <a:cubicBezTo>
                  <a:pt x="11600" y="421"/>
                  <a:pt x="12299" y="886"/>
                  <a:pt x="12970" y="1390"/>
                </a:cubicBezTo>
              </a:path>
              <a:path w="12971" h="18662" stroke="0" extrusionOk="0">
                <a:moveTo>
                  <a:pt x="10875" y="-1"/>
                </a:moveTo>
                <a:cubicBezTo>
                  <a:pt x="11600" y="421"/>
                  <a:pt x="12299" y="886"/>
                  <a:pt x="12970" y="1390"/>
                </a:cubicBezTo>
                <a:lnTo>
                  <a:pt x="0" y="18662"/>
                </a:lnTo>
                <a:close/>
              </a:path>
            </a:pathLst>
          </a:custGeom>
          <a:noFill/>
          <a:ln w="12700" cap="rnd">
            <a:solidFill>
              <a:srgbClr val="6D6D6D"/>
            </a:solidFill>
            <a:round/>
            <a:headEnd type="none" w="sm" len="sm"/>
            <a:tailEnd type="none" w="sm" len="sm"/>
          </a:ln>
        </p:spPr>
        <p:txBody>
          <a:bodyPr wrap="none" anchor="ctr">
            <a:prstTxWarp prst="textNoShape">
              <a:avLst/>
            </a:prstTxWarp>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algn="ctr" eaLnBrk="0" hangingPunct="0">
              <a:lnSpc>
                <a:spcPct val="90000"/>
              </a:lnSpc>
              <a:spcBef>
                <a:spcPct val="50000"/>
              </a:spcBef>
            </a:pPr>
            <a:endParaRPr lang="en-US" dirty="0"/>
          </a:p>
        </p:txBody>
      </p:sp>
      <p:sp>
        <p:nvSpPr>
          <p:cNvPr id="27" name="Arc 6"/>
          <p:cNvSpPr>
            <a:spLocks/>
          </p:cNvSpPr>
          <p:nvPr/>
        </p:nvSpPr>
        <p:spPr bwMode="auto">
          <a:xfrm>
            <a:off x="672611" y="4455340"/>
            <a:ext cx="8296275" cy="1028700"/>
          </a:xfrm>
          <a:custGeom>
            <a:avLst/>
            <a:gdLst>
              <a:gd name="T0" fmla="*/ 2147483647 w 21590"/>
              <a:gd name="T1" fmla="*/ 0 h 12664"/>
              <a:gd name="T2" fmla="*/ 2147483647 w 21590"/>
              <a:gd name="T3" fmla="*/ 79173671 h 12664"/>
              <a:gd name="T4" fmla="*/ 0 w 21590"/>
              <a:gd name="T5" fmla="*/ 83561567 h 12664"/>
              <a:gd name="T6" fmla="*/ 0 60000 65536"/>
              <a:gd name="T7" fmla="*/ 0 60000 65536"/>
              <a:gd name="T8" fmla="*/ 0 60000 65536"/>
              <a:gd name="T9" fmla="*/ 0 w 21590"/>
              <a:gd name="T10" fmla="*/ 0 h 12664"/>
              <a:gd name="T11" fmla="*/ 21590 w 21590"/>
              <a:gd name="T12" fmla="*/ 12664 h 12664"/>
            </a:gdLst>
            <a:ahLst/>
            <a:cxnLst>
              <a:cxn ang="T6">
                <a:pos x="T0" y="T1"/>
              </a:cxn>
              <a:cxn ang="T7">
                <a:pos x="T2" y="T3"/>
              </a:cxn>
              <a:cxn ang="T8">
                <a:pos x="T4" y="T5"/>
              </a:cxn>
            </a:cxnLst>
            <a:rect l="T9" t="T10" r="T11" b="T12"/>
            <a:pathLst>
              <a:path w="21590" h="12664" fill="none" extrusionOk="0">
                <a:moveTo>
                  <a:pt x="17498" y="-1"/>
                </a:moveTo>
                <a:cubicBezTo>
                  <a:pt x="20031" y="3500"/>
                  <a:pt x="21456" y="7680"/>
                  <a:pt x="21589" y="11999"/>
                </a:cubicBezTo>
              </a:path>
              <a:path w="21590" h="12664" stroke="0" extrusionOk="0">
                <a:moveTo>
                  <a:pt x="17498" y="-1"/>
                </a:moveTo>
                <a:cubicBezTo>
                  <a:pt x="20031" y="3500"/>
                  <a:pt x="21456" y="7680"/>
                  <a:pt x="21589" y="11999"/>
                </a:cubicBezTo>
                <a:lnTo>
                  <a:pt x="0" y="12664"/>
                </a:lnTo>
                <a:close/>
              </a:path>
            </a:pathLst>
          </a:custGeom>
          <a:noFill/>
          <a:ln w="12700" cap="rnd">
            <a:solidFill>
              <a:srgbClr val="6D6D6D"/>
            </a:solidFill>
            <a:round/>
            <a:headEnd type="none" w="sm" len="sm"/>
            <a:tailEnd type="none" w="sm" len="sm"/>
          </a:ln>
        </p:spPr>
        <p:txBody>
          <a:bodyPr wrap="none" anchor="ctr">
            <a:prstTxWarp prst="textNoShape">
              <a:avLst/>
            </a:prstTxWarp>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algn="ctr" eaLnBrk="0" hangingPunct="0">
              <a:lnSpc>
                <a:spcPct val="90000"/>
              </a:lnSpc>
              <a:spcBef>
                <a:spcPct val="50000"/>
              </a:spcBef>
            </a:pPr>
            <a:endParaRPr lang="en-US" dirty="0"/>
          </a:p>
        </p:txBody>
      </p:sp>
      <p:sp>
        <p:nvSpPr>
          <p:cNvPr id="29" name="Rectangle 28"/>
          <p:cNvSpPr>
            <a:spLocks noChangeArrowheads="1"/>
          </p:cNvSpPr>
          <p:nvPr/>
        </p:nvSpPr>
        <p:spPr bwMode="auto">
          <a:xfrm>
            <a:off x="7487843" y="5492737"/>
            <a:ext cx="1263692" cy="290465"/>
          </a:xfrm>
          <a:prstGeom prst="rect">
            <a:avLst/>
          </a:prstGeom>
          <a:noFill/>
          <a:ln w="9525">
            <a:noFill/>
            <a:miter lim="800000"/>
            <a:headEnd/>
            <a:tailEnd/>
          </a:ln>
        </p:spPr>
        <p:txBody>
          <a:bodyPr wrap="none" lIns="92075" tIns="46038" rIns="92075" bIns="46038">
            <a:prstTxWarp prst="textNoShape">
              <a:avLst/>
            </a:prstTxWarp>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eaLnBrk="0" hangingPunct="0">
              <a:lnSpc>
                <a:spcPct val="90000"/>
              </a:lnSpc>
            </a:pPr>
            <a:r>
              <a:rPr lang="en-US" sz="1400" b="0" dirty="0"/>
              <a:t>Ecliptic Plane</a:t>
            </a:r>
          </a:p>
        </p:txBody>
      </p:sp>
      <p:sp>
        <p:nvSpPr>
          <p:cNvPr id="30" name="Line 9"/>
          <p:cNvSpPr>
            <a:spLocks noChangeShapeType="1"/>
          </p:cNvSpPr>
          <p:nvPr/>
        </p:nvSpPr>
        <p:spPr bwMode="auto">
          <a:xfrm flipH="1">
            <a:off x="4578350" y="5443954"/>
            <a:ext cx="4405022" cy="8038"/>
          </a:xfrm>
          <a:prstGeom prst="line">
            <a:avLst/>
          </a:prstGeom>
          <a:noFill/>
          <a:ln w="12700">
            <a:solidFill>
              <a:srgbClr val="969696"/>
            </a:solidFill>
            <a:round/>
            <a:headEnd type="none" w="sm" len="sm"/>
            <a:tailEnd type="none" w="sm" len="sm"/>
          </a:ln>
        </p:spPr>
        <p:txBody>
          <a:bodyPr wrap="none" anchor="ctr">
            <a:prstTxWarp prst="textNoShape">
              <a:avLst/>
            </a:prstTxWarp>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endParaRPr lang="en-US" dirty="0"/>
          </a:p>
        </p:txBody>
      </p:sp>
      <p:sp>
        <p:nvSpPr>
          <p:cNvPr id="32" name="Line 10"/>
          <p:cNvSpPr>
            <a:spLocks noChangeShapeType="1"/>
          </p:cNvSpPr>
          <p:nvPr/>
        </p:nvSpPr>
        <p:spPr bwMode="auto">
          <a:xfrm flipV="1">
            <a:off x="4592243" y="4044936"/>
            <a:ext cx="762000" cy="1334557"/>
          </a:xfrm>
          <a:prstGeom prst="line">
            <a:avLst/>
          </a:prstGeom>
          <a:noFill/>
          <a:ln w="12700">
            <a:solidFill>
              <a:srgbClr val="969696"/>
            </a:solidFill>
            <a:round/>
            <a:headEnd type="none" w="sm" len="sm"/>
            <a:tailEnd type="none" w="sm" len="sm"/>
          </a:ln>
        </p:spPr>
        <p:txBody>
          <a:bodyPr wrap="none" anchor="ctr">
            <a:prstTxWarp prst="textNoShape">
              <a:avLst/>
            </a:prstTxWarp>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endParaRPr lang="en-US" dirty="0"/>
          </a:p>
        </p:txBody>
      </p:sp>
      <p:pic>
        <p:nvPicPr>
          <p:cNvPr id="33" name="Picture 32" descr="earth-clip-art-9.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481941">
            <a:off x="6251641" y="3995281"/>
            <a:ext cx="588579" cy="588579"/>
          </a:xfrm>
          <a:prstGeom prst="rect">
            <a:avLst/>
          </a:prstGeom>
        </p:spPr>
      </p:pic>
      <p:pic>
        <p:nvPicPr>
          <p:cNvPr id="34" name="Picture 3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0212" y="5185470"/>
            <a:ext cx="487495" cy="5026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35" name="Straight Arrow Connector 34"/>
          <p:cNvCxnSpPr/>
          <p:nvPr/>
        </p:nvCxnSpPr>
        <p:spPr bwMode="auto">
          <a:xfrm flipH="1">
            <a:off x="3670016" y="4318598"/>
            <a:ext cx="2869695" cy="1133394"/>
          </a:xfrm>
          <a:prstGeom prst="straightConnector1">
            <a:avLst/>
          </a:prstGeom>
          <a:noFill/>
          <a:ln w="12700" cap="flat" cmpd="sng" algn="ctr">
            <a:solidFill>
              <a:srgbClr val="000000"/>
            </a:solidFill>
            <a:prstDash val="solid"/>
            <a:round/>
            <a:headEnd type="none" w="med" len="med"/>
            <a:tailEnd type="arrow"/>
          </a:ln>
          <a:effectLst/>
        </p:spPr>
      </p:cxnSp>
      <p:cxnSp>
        <p:nvCxnSpPr>
          <p:cNvPr id="40" name="Straight Arrow Connector 39"/>
          <p:cNvCxnSpPr/>
          <p:nvPr/>
        </p:nvCxnSpPr>
        <p:spPr bwMode="auto">
          <a:xfrm>
            <a:off x="3661977" y="5427877"/>
            <a:ext cx="860105" cy="369760"/>
          </a:xfrm>
          <a:prstGeom prst="straightConnector1">
            <a:avLst/>
          </a:prstGeom>
          <a:noFill/>
          <a:ln w="12700" cap="flat" cmpd="sng" algn="ctr">
            <a:solidFill>
              <a:srgbClr val="000000"/>
            </a:solidFill>
            <a:prstDash val="solid"/>
            <a:round/>
            <a:headEnd type="none" w="med" len="med"/>
            <a:tailEnd type="arrow"/>
          </a:ln>
          <a:effectLst/>
        </p:spPr>
      </p:cxnSp>
      <p:cxnSp>
        <p:nvCxnSpPr>
          <p:cNvPr id="41" name="Straight Arrow Connector 40"/>
          <p:cNvCxnSpPr/>
          <p:nvPr/>
        </p:nvCxnSpPr>
        <p:spPr bwMode="auto">
          <a:xfrm>
            <a:off x="3686092" y="5435915"/>
            <a:ext cx="578762" cy="514449"/>
          </a:xfrm>
          <a:prstGeom prst="straightConnector1">
            <a:avLst/>
          </a:prstGeom>
          <a:noFill/>
          <a:ln w="12700" cap="flat" cmpd="sng" algn="ctr">
            <a:solidFill>
              <a:srgbClr val="000000"/>
            </a:solidFill>
            <a:prstDash val="dash"/>
            <a:round/>
            <a:headEnd type="none" w="med" len="med"/>
            <a:tailEnd type="arrow"/>
          </a:ln>
          <a:effectLst/>
        </p:spPr>
      </p:cxnSp>
      <p:sp>
        <p:nvSpPr>
          <p:cNvPr id="42" name="Line 10"/>
          <p:cNvSpPr>
            <a:spLocks noChangeShapeType="1"/>
          </p:cNvSpPr>
          <p:nvPr/>
        </p:nvSpPr>
        <p:spPr bwMode="auto">
          <a:xfrm>
            <a:off x="3943320" y="5355533"/>
            <a:ext cx="530532" cy="442104"/>
          </a:xfrm>
          <a:prstGeom prst="line">
            <a:avLst/>
          </a:prstGeom>
          <a:noFill/>
          <a:ln w="12700">
            <a:solidFill>
              <a:srgbClr val="969696"/>
            </a:solidFill>
            <a:round/>
            <a:headEnd type="none" w="sm" len="sm"/>
            <a:tailEnd type="none" w="sm" len="sm"/>
          </a:ln>
        </p:spPr>
        <p:txBody>
          <a:bodyPr wrap="none" anchor="ctr">
            <a:prstTxWarp prst="textNoShape">
              <a:avLst/>
            </a:prstTxWarp>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endParaRPr lang="en-US" dirty="0"/>
          </a:p>
        </p:txBody>
      </p:sp>
      <p:cxnSp>
        <p:nvCxnSpPr>
          <p:cNvPr id="43" name="Straight Arrow Connector 42"/>
          <p:cNvCxnSpPr/>
          <p:nvPr/>
        </p:nvCxnSpPr>
        <p:spPr bwMode="auto">
          <a:xfrm>
            <a:off x="6531344" y="4326309"/>
            <a:ext cx="522494" cy="474257"/>
          </a:xfrm>
          <a:prstGeom prst="straightConnector1">
            <a:avLst/>
          </a:prstGeom>
          <a:noFill/>
          <a:ln w="12700" cap="flat" cmpd="sng" algn="ctr">
            <a:solidFill>
              <a:srgbClr val="000000"/>
            </a:solidFill>
            <a:prstDash val="solid"/>
            <a:round/>
            <a:headEnd type="none" w="med" len="med"/>
            <a:tailEnd type="arrow"/>
          </a:ln>
          <a:effectLst/>
        </p:spPr>
      </p:cxnSp>
      <p:cxnSp>
        <p:nvCxnSpPr>
          <p:cNvPr id="45" name="Straight Arrow Connector 44"/>
          <p:cNvCxnSpPr/>
          <p:nvPr/>
        </p:nvCxnSpPr>
        <p:spPr bwMode="auto">
          <a:xfrm flipV="1">
            <a:off x="6539711" y="3740137"/>
            <a:ext cx="0" cy="578461"/>
          </a:xfrm>
          <a:prstGeom prst="straightConnector1">
            <a:avLst/>
          </a:prstGeom>
          <a:noFill/>
          <a:ln w="12700" cap="flat" cmpd="sng" algn="ctr">
            <a:solidFill>
              <a:srgbClr val="000000"/>
            </a:solidFill>
            <a:prstDash val="solid"/>
            <a:round/>
            <a:headEnd type="none" w="med" len="med"/>
            <a:tailEnd type="arrow"/>
          </a:ln>
          <a:effectLst/>
        </p:spPr>
      </p:cxnSp>
      <p:sp>
        <p:nvSpPr>
          <p:cNvPr id="47" name="TextBox 46"/>
          <p:cNvSpPr txBox="1"/>
          <p:nvPr/>
        </p:nvSpPr>
        <p:spPr>
          <a:xfrm>
            <a:off x="4602465" y="5596681"/>
            <a:ext cx="1553004" cy="338554"/>
          </a:xfrm>
          <a:prstGeom prst="rect">
            <a:avLst/>
          </a:prstGeom>
          <a:noFill/>
        </p:spPr>
        <p:txBody>
          <a:bodyPr wrap="none" rtlCol="0">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r>
              <a:rPr lang="en-US" sz="1600" dirty="0"/>
              <a:t>V</a:t>
            </a:r>
            <a:r>
              <a:rPr lang="en-US" dirty="0"/>
              <a:t>sun relative to earth</a:t>
            </a:r>
          </a:p>
        </p:txBody>
      </p:sp>
      <p:sp>
        <p:nvSpPr>
          <p:cNvPr id="49" name="TextBox 48"/>
          <p:cNvSpPr txBox="1"/>
          <p:nvPr/>
        </p:nvSpPr>
        <p:spPr>
          <a:xfrm>
            <a:off x="3906443" y="4883137"/>
            <a:ext cx="325730" cy="338554"/>
          </a:xfrm>
          <a:prstGeom prst="rect">
            <a:avLst/>
          </a:prstGeom>
          <a:noFill/>
        </p:spPr>
        <p:txBody>
          <a:bodyPr wrap="none" rtlCol="0">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r>
              <a:rPr lang="en-US" sz="1600" dirty="0"/>
              <a:t>X</a:t>
            </a:r>
          </a:p>
        </p:txBody>
      </p:sp>
      <p:sp>
        <p:nvSpPr>
          <p:cNvPr id="50" name="TextBox 49"/>
          <p:cNvSpPr txBox="1"/>
          <p:nvPr/>
        </p:nvSpPr>
        <p:spPr>
          <a:xfrm>
            <a:off x="4200219" y="5901808"/>
            <a:ext cx="3057247" cy="338554"/>
          </a:xfrm>
          <a:prstGeom prst="rect">
            <a:avLst/>
          </a:prstGeom>
          <a:noFill/>
        </p:spPr>
        <p:txBody>
          <a:bodyPr wrap="none" rtlCol="0">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r>
              <a:rPr lang="en-US" sz="1600" dirty="0"/>
              <a:t>Y = </a:t>
            </a:r>
            <a:r>
              <a:rPr lang="en-US" dirty="0"/>
              <a:t>component of</a:t>
            </a:r>
            <a:r>
              <a:rPr lang="en-US" sz="1600" dirty="0"/>
              <a:t> V</a:t>
            </a:r>
            <a:r>
              <a:rPr lang="en-US" dirty="0"/>
              <a:t>sun perpendicular to </a:t>
            </a:r>
            <a:r>
              <a:rPr lang="en-US" sz="1600" dirty="0"/>
              <a:t>X</a:t>
            </a:r>
            <a:r>
              <a:rPr lang="en-US" dirty="0"/>
              <a:t> </a:t>
            </a:r>
          </a:p>
        </p:txBody>
      </p:sp>
      <p:sp>
        <p:nvSpPr>
          <p:cNvPr id="51" name="Line 10"/>
          <p:cNvSpPr>
            <a:spLocks noChangeShapeType="1"/>
          </p:cNvSpPr>
          <p:nvPr/>
        </p:nvSpPr>
        <p:spPr bwMode="auto">
          <a:xfrm flipV="1">
            <a:off x="4280603" y="5805347"/>
            <a:ext cx="241151" cy="112535"/>
          </a:xfrm>
          <a:prstGeom prst="line">
            <a:avLst/>
          </a:prstGeom>
          <a:noFill/>
          <a:ln w="12700">
            <a:solidFill>
              <a:srgbClr val="969696"/>
            </a:solidFill>
            <a:round/>
            <a:headEnd type="none" w="sm" len="sm"/>
            <a:tailEnd type="none" w="sm" len="sm"/>
          </a:ln>
        </p:spPr>
        <p:txBody>
          <a:bodyPr wrap="none" anchor="ctr">
            <a:prstTxWarp prst="textNoShape">
              <a:avLst/>
            </a:prstTxWarp>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endParaRPr lang="en-US" dirty="0"/>
          </a:p>
        </p:txBody>
      </p:sp>
      <p:sp>
        <p:nvSpPr>
          <p:cNvPr id="52" name="TextBox 51"/>
          <p:cNvSpPr txBox="1"/>
          <p:nvPr/>
        </p:nvSpPr>
        <p:spPr>
          <a:xfrm>
            <a:off x="7174742" y="4873237"/>
            <a:ext cx="320922" cy="338554"/>
          </a:xfrm>
          <a:prstGeom prst="rect">
            <a:avLst/>
          </a:prstGeom>
          <a:noFill/>
        </p:spPr>
        <p:txBody>
          <a:bodyPr wrap="none" rtlCol="0">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r>
              <a:rPr lang="en-US" sz="1600" dirty="0"/>
              <a:t>Y</a:t>
            </a:r>
          </a:p>
        </p:txBody>
      </p:sp>
      <p:sp>
        <p:nvSpPr>
          <p:cNvPr id="53" name="TextBox 52"/>
          <p:cNvSpPr txBox="1"/>
          <p:nvPr/>
        </p:nvSpPr>
        <p:spPr>
          <a:xfrm>
            <a:off x="6407150" y="3462754"/>
            <a:ext cx="342780" cy="338554"/>
          </a:xfrm>
          <a:prstGeom prst="rect">
            <a:avLst/>
          </a:prstGeom>
          <a:noFill/>
        </p:spPr>
        <p:txBody>
          <a:bodyPr wrap="square" rtlCol="0">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r>
              <a:rPr lang="en-US" sz="1600" dirty="0"/>
              <a:t>Z</a:t>
            </a:r>
          </a:p>
        </p:txBody>
      </p:sp>
      <p:sp>
        <p:nvSpPr>
          <p:cNvPr id="2" name="Text Placeholder 5">
            <a:extLst>
              <a:ext uri="{FF2B5EF4-FFF2-40B4-BE49-F238E27FC236}">
                <a16:creationId xmlns:a16="http://schemas.microsoft.com/office/drawing/2014/main" id="{E7B2D80C-AF84-696E-6229-CB377FA1477A}"/>
              </a:ext>
            </a:extLst>
          </p:cNvPr>
          <p:cNvSpPr txBox="1">
            <a:spLocks/>
          </p:cNvSpPr>
          <p:nvPr/>
        </p:nvSpPr>
        <p:spPr bwMode="auto">
          <a:xfrm>
            <a:off x="80210" y="4278971"/>
            <a:ext cx="3098396" cy="167521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lvl1pPr marL="285750" indent="-285750" algn="l" rtl="0" eaLnBrk="1" fontAlgn="base" hangingPunct="1">
              <a:lnSpc>
                <a:spcPct val="90000"/>
              </a:lnSpc>
              <a:spcBef>
                <a:spcPct val="30000"/>
              </a:spcBef>
              <a:spcAft>
                <a:spcPct val="0"/>
              </a:spcAft>
              <a:buSzPct val="100000"/>
              <a:buChar char="•"/>
              <a:defRPr sz="2400" b="1">
                <a:solidFill>
                  <a:schemeClr val="tx1"/>
                </a:solidFill>
                <a:latin typeface="+mn-lt"/>
                <a:ea typeface="+mn-ea"/>
                <a:cs typeface="+mn-cs"/>
              </a:defRPr>
            </a:lvl1pPr>
            <a:lvl2pPr marL="685800" indent="-228600" algn="l" rtl="0" eaLnBrk="1" fontAlgn="base" hangingPunct="1">
              <a:lnSpc>
                <a:spcPct val="90000"/>
              </a:lnSpc>
              <a:spcBef>
                <a:spcPct val="30000"/>
              </a:spcBef>
              <a:spcAft>
                <a:spcPct val="0"/>
              </a:spcAft>
              <a:buSzPct val="100000"/>
              <a:buChar char="–"/>
              <a:defRPr b="1">
                <a:solidFill>
                  <a:schemeClr val="tx1"/>
                </a:solidFill>
                <a:latin typeface="+mn-lt"/>
                <a:ea typeface="ＭＳ Ｐゴシック" pitchFamily="27" charset="-128"/>
              </a:defRPr>
            </a:lvl2pPr>
            <a:lvl3pPr marL="1143000" indent="-228600" algn="l" rtl="0" eaLnBrk="1" fontAlgn="base" hangingPunct="1">
              <a:lnSpc>
                <a:spcPct val="90000"/>
              </a:lnSpc>
              <a:spcBef>
                <a:spcPct val="30000"/>
              </a:spcBef>
              <a:spcAft>
                <a:spcPct val="0"/>
              </a:spcAft>
              <a:buSzPct val="100000"/>
              <a:buChar char="»"/>
              <a:defRPr b="1">
                <a:solidFill>
                  <a:schemeClr val="tx1"/>
                </a:solidFill>
                <a:latin typeface="+mn-lt"/>
                <a:ea typeface="ＭＳ Ｐゴシック" pitchFamily="27" charset="-128"/>
              </a:defRPr>
            </a:lvl3pPr>
            <a:lvl4pPr marL="1543050" indent="-171450" algn="l" rtl="0" eaLnBrk="1" fontAlgn="base" hangingPunct="1">
              <a:lnSpc>
                <a:spcPct val="90000"/>
              </a:lnSpc>
              <a:spcBef>
                <a:spcPct val="30000"/>
              </a:spcBef>
              <a:spcAft>
                <a:spcPct val="0"/>
              </a:spcAft>
              <a:buSzPct val="100000"/>
              <a:buChar char="•"/>
              <a:defRPr sz="1400" b="1">
                <a:solidFill>
                  <a:schemeClr val="tx1"/>
                </a:solidFill>
                <a:latin typeface="+mn-lt"/>
                <a:ea typeface="ＭＳ Ｐゴシック" pitchFamily="27" charset="-128"/>
              </a:defRPr>
            </a:lvl4pPr>
            <a:lvl5pPr marL="2000250" indent="-171450" algn="l" rtl="0" eaLnBrk="1" fontAlgn="base" hangingPunct="1">
              <a:lnSpc>
                <a:spcPct val="90000"/>
              </a:lnSpc>
              <a:spcBef>
                <a:spcPct val="30000"/>
              </a:spcBef>
              <a:spcAft>
                <a:spcPct val="0"/>
              </a:spcAft>
              <a:buSzPct val="100000"/>
              <a:buChar char="–"/>
              <a:defRPr sz="1400" b="1">
                <a:solidFill>
                  <a:schemeClr val="tx1"/>
                </a:solidFill>
                <a:latin typeface="+mn-lt"/>
                <a:ea typeface="ＭＳ Ｐゴシック" pitchFamily="27" charset="-128"/>
              </a:defRPr>
            </a:lvl5pPr>
            <a:lvl6pPr marL="2457450" indent="-171450" algn="l" rtl="0" eaLnBrk="1" fontAlgn="base" hangingPunct="1">
              <a:lnSpc>
                <a:spcPct val="90000"/>
              </a:lnSpc>
              <a:spcBef>
                <a:spcPct val="30000"/>
              </a:spcBef>
              <a:spcAft>
                <a:spcPct val="0"/>
              </a:spcAft>
              <a:buSzPct val="100000"/>
              <a:buChar char="–"/>
              <a:defRPr sz="1400" b="1">
                <a:solidFill>
                  <a:schemeClr val="tx1"/>
                </a:solidFill>
                <a:latin typeface="+mn-lt"/>
                <a:ea typeface="ＭＳ Ｐゴシック" pitchFamily="27" charset="-128"/>
              </a:defRPr>
            </a:lvl6pPr>
            <a:lvl7pPr marL="2914650" indent="-171450" algn="l" rtl="0" eaLnBrk="1" fontAlgn="base" hangingPunct="1">
              <a:lnSpc>
                <a:spcPct val="90000"/>
              </a:lnSpc>
              <a:spcBef>
                <a:spcPct val="30000"/>
              </a:spcBef>
              <a:spcAft>
                <a:spcPct val="0"/>
              </a:spcAft>
              <a:buSzPct val="100000"/>
              <a:buChar char="–"/>
              <a:defRPr sz="1400" b="1">
                <a:solidFill>
                  <a:schemeClr val="tx1"/>
                </a:solidFill>
                <a:latin typeface="+mn-lt"/>
                <a:ea typeface="ＭＳ Ｐゴシック" pitchFamily="27" charset="-128"/>
              </a:defRPr>
            </a:lvl7pPr>
            <a:lvl8pPr marL="3371850" indent="-171450" algn="l" rtl="0" eaLnBrk="1" fontAlgn="base" hangingPunct="1">
              <a:lnSpc>
                <a:spcPct val="90000"/>
              </a:lnSpc>
              <a:spcBef>
                <a:spcPct val="30000"/>
              </a:spcBef>
              <a:spcAft>
                <a:spcPct val="0"/>
              </a:spcAft>
              <a:buSzPct val="100000"/>
              <a:buChar char="–"/>
              <a:defRPr sz="1400" b="1">
                <a:solidFill>
                  <a:schemeClr val="tx1"/>
                </a:solidFill>
                <a:latin typeface="+mn-lt"/>
                <a:ea typeface="ＭＳ Ｐゴシック" pitchFamily="27" charset="-128"/>
              </a:defRPr>
            </a:lvl8pPr>
            <a:lvl9pPr marL="3829050" indent="-171450" algn="l" rtl="0" eaLnBrk="1" fontAlgn="base" hangingPunct="1">
              <a:lnSpc>
                <a:spcPct val="90000"/>
              </a:lnSpc>
              <a:spcBef>
                <a:spcPct val="30000"/>
              </a:spcBef>
              <a:spcAft>
                <a:spcPct val="0"/>
              </a:spcAft>
              <a:buSzPct val="100000"/>
              <a:buChar char="–"/>
              <a:defRPr sz="1400" b="1">
                <a:solidFill>
                  <a:schemeClr val="tx1"/>
                </a:solidFill>
                <a:latin typeface="+mn-lt"/>
                <a:ea typeface="ＭＳ Ｐゴシック" pitchFamily="27" charset="-128"/>
              </a:defRPr>
            </a:lvl9pPr>
          </a:lstStyle>
          <a:p>
            <a:pPr lvl="1"/>
            <a:r>
              <a:rPr lang="en-US" sz="1600" kern="0" dirty="0"/>
              <a:t>The GSE frame also can be defined using the mean ecliptic of date. </a:t>
            </a:r>
          </a:p>
          <a:p>
            <a:pPr marL="457200" lvl="1" indent="0">
              <a:buNone/>
            </a:pPr>
            <a:endParaRPr lang="en-US" sz="1400" kern="0" dirty="0"/>
          </a:p>
        </p:txBody>
      </p:sp>
    </p:spTree>
    <p:extLst>
      <p:ext uri="{BB962C8B-B14F-4D97-AF65-F5344CB8AC3E}">
        <p14:creationId xmlns:p14="http://schemas.microsoft.com/office/powerpoint/2010/main" val="17809888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2523868" y="2671837"/>
            <a:ext cx="4096274" cy="490391"/>
          </a:xfrm>
        </p:spPr>
        <p:txBody>
          <a:bodyPr/>
          <a:lstStyle/>
          <a:p>
            <a:r>
              <a:rPr lang="en-US" dirty="0"/>
              <a:t>Coordinate Systems</a:t>
            </a:r>
          </a:p>
        </p:txBody>
      </p:sp>
    </p:spTree>
    <p:extLst>
      <p:ext uri="{BB962C8B-B14F-4D97-AF65-F5344CB8AC3E}">
        <p14:creationId xmlns:p14="http://schemas.microsoft.com/office/powerpoint/2010/main" val="8410949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83043" y="381000"/>
            <a:ext cx="4733668" cy="490391"/>
          </a:xfrm>
        </p:spPr>
        <p:txBody>
          <a:bodyPr/>
          <a:lstStyle/>
          <a:p>
            <a:r>
              <a:rPr lang="en-US" dirty="0"/>
              <a:t>Purpose of this Tutorial</a:t>
            </a:r>
          </a:p>
        </p:txBody>
      </p:sp>
      <p:sp>
        <p:nvSpPr>
          <p:cNvPr id="3" name="Content Placeholder 2"/>
          <p:cNvSpPr>
            <a:spLocks noGrp="1"/>
          </p:cNvSpPr>
          <p:nvPr>
            <p:ph idx="1"/>
          </p:nvPr>
        </p:nvSpPr>
        <p:spPr>
          <a:xfrm>
            <a:off x="692150" y="1377950"/>
            <a:ext cx="7772400" cy="5181600"/>
          </a:xfrm>
        </p:spPr>
        <p:txBody>
          <a:bodyPr/>
          <a:lstStyle/>
          <a:p>
            <a:r>
              <a:rPr lang="en-US" dirty="0"/>
              <a:t>This tutorial provides an </a:t>
            </a:r>
            <a:r>
              <a:rPr lang="en-US" u="sng" dirty="0"/>
              <a:t>overview</a:t>
            </a:r>
            <a:r>
              <a:rPr lang="en-US" dirty="0"/>
              <a:t> of reference frames and coordinate systems.</a:t>
            </a:r>
          </a:p>
          <a:p>
            <a:pPr lvl="1"/>
            <a:r>
              <a:rPr lang="en-US" dirty="0"/>
              <a:t>It contains conventions specific to SPICE. </a:t>
            </a:r>
          </a:p>
          <a:p>
            <a:endParaRPr lang="en-US" dirty="0"/>
          </a:p>
          <a:p>
            <a:r>
              <a:rPr lang="en-US" dirty="0"/>
              <a:t>Details about the SPICE Frames subsystem are found in other tutorials and one document:</a:t>
            </a:r>
          </a:p>
          <a:p>
            <a:pPr lvl="1"/>
            <a:r>
              <a:rPr lang="en-US" dirty="0"/>
              <a:t>FK (tutorial)</a:t>
            </a:r>
          </a:p>
          <a:p>
            <a:pPr lvl="1"/>
            <a:r>
              <a:rPr lang="en-US" dirty="0"/>
              <a:t>Using Frames (tutorial)</a:t>
            </a:r>
          </a:p>
          <a:p>
            <a:pPr lvl="1"/>
            <a:r>
              <a:rPr lang="en-US" dirty="0"/>
              <a:t>Dynamic Frames (advanced tutorial)</a:t>
            </a:r>
          </a:p>
          <a:p>
            <a:pPr lvl="1"/>
            <a:r>
              <a:rPr lang="en-US" dirty="0"/>
              <a:t>Frames Required Reading (technical reference)</a:t>
            </a:r>
          </a:p>
          <a:p>
            <a:endParaRPr lang="en-US" dirty="0"/>
          </a:p>
          <a:p>
            <a:r>
              <a:rPr lang="en-US" dirty="0"/>
              <a:t>Details about SPICE coordinate systems are found in API module headers for coordinate conversion routines.</a:t>
            </a:r>
            <a:endParaRPr lang="en-US" dirty="0">
              <a:solidFill>
                <a:schemeClr val="accent1"/>
              </a:solidFill>
            </a:endParaRPr>
          </a:p>
          <a:p>
            <a:endParaRPr lang="en-US" dirty="0"/>
          </a:p>
        </p:txBody>
      </p:sp>
      <p:sp>
        <p:nvSpPr>
          <p:cNvPr id="5" name="Footer Placeholder 4"/>
          <p:cNvSpPr>
            <a:spLocks noGrp="1"/>
          </p:cNvSpPr>
          <p:nvPr>
            <p:ph type="ftr" sz="quarter" idx="10"/>
          </p:nvPr>
        </p:nvSpPr>
        <p:spPr/>
        <p:txBody>
          <a:bodyPr/>
          <a:lstStyle/>
          <a:p>
            <a:r>
              <a:rPr lang="en-US"/>
              <a:t>Frames and Coordinate Systems </a:t>
            </a:r>
          </a:p>
        </p:txBody>
      </p:sp>
      <p:sp>
        <p:nvSpPr>
          <p:cNvPr id="4" name="Slide Number Placeholder 3"/>
          <p:cNvSpPr>
            <a:spLocks noGrp="1"/>
          </p:cNvSpPr>
          <p:nvPr>
            <p:ph type="sldNum" sz="quarter" idx="11"/>
          </p:nvPr>
        </p:nvSpPr>
        <p:spPr/>
        <p:txBody>
          <a:bodyPr/>
          <a:lstStyle/>
          <a:p>
            <a:fld id="{FA4585BD-3576-BF4C-A3F5-F0E88B60600B}" type="slidenum">
              <a:rPr lang="en-US" smtClean="0"/>
              <a:pPr/>
              <a:t>2</a:t>
            </a:fld>
            <a:endParaRPr lang="en-US" sz="1400" b="0">
              <a:latin typeface="Times New Roman" pitchFamily="27" charset="0"/>
            </a:endParaRPr>
          </a:p>
        </p:txBody>
      </p:sp>
    </p:spTree>
    <p:extLst>
      <p:ext uri="{BB962C8B-B14F-4D97-AF65-F5344CB8AC3E}">
        <p14:creationId xmlns:p14="http://schemas.microsoft.com/office/powerpoint/2010/main" val="27603449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Footer Placeholder 3"/>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Frames and Coordinate Systems </a:t>
            </a:r>
            <a:endParaRPr lang="en-US" dirty="0">
              <a:latin typeface="Arial" pitchFamily="-60" charset="0"/>
              <a:ea typeface="ＭＳ Ｐゴシック" pitchFamily="-60" charset="-128"/>
              <a:cs typeface="ＭＳ Ｐゴシック" pitchFamily="-60" charset="-128"/>
            </a:endParaRPr>
          </a:p>
        </p:txBody>
      </p:sp>
      <p:sp>
        <p:nvSpPr>
          <p:cNvPr id="29699" name="Rectangle 2"/>
          <p:cNvSpPr>
            <a:spLocks noGrp="1" noChangeArrowheads="1"/>
          </p:cNvSpPr>
          <p:nvPr>
            <p:ph type="body" idx="1"/>
          </p:nvPr>
        </p:nvSpPr>
        <p:spPr>
          <a:xfrm>
            <a:off x="580184" y="1992512"/>
            <a:ext cx="8102600" cy="2831229"/>
          </a:xfrm>
        </p:spPr>
        <p:txBody>
          <a:bodyPr lIns="92075" tIns="46038" rIns="92075" bIns="46038"/>
          <a:lstStyle/>
          <a:p>
            <a:r>
              <a:rPr lang="en-US" dirty="0"/>
              <a:t>A coordinate system specifies the method used to locate a point within a particular reference frame.</a:t>
            </a:r>
          </a:p>
        </p:txBody>
      </p:sp>
      <p:sp>
        <p:nvSpPr>
          <p:cNvPr id="29700" name="Rectangle 3"/>
          <p:cNvSpPr>
            <a:spLocks noGrp="1" noChangeArrowheads="1"/>
          </p:cNvSpPr>
          <p:nvPr>
            <p:ph type="title"/>
          </p:nvPr>
        </p:nvSpPr>
        <p:spPr>
          <a:xfrm>
            <a:off x="2728745" y="387350"/>
            <a:ext cx="5441794" cy="490391"/>
          </a:xfrm>
        </p:spPr>
        <p:txBody>
          <a:bodyPr/>
          <a:lstStyle/>
          <a:p>
            <a:r>
              <a:rPr lang="en-US" dirty="0">
                <a:ea typeface="ＭＳ Ｐゴシック" pitchFamily="-60" charset="-128"/>
                <a:cs typeface="ＭＳ Ｐゴシック" pitchFamily="-60" charset="-128"/>
              </a:rPr>
              <a:t>SPICE Coordinate Systems</a:t>
            </a:r>
          </a:p>
        </p:txBody>
      </p:sp>
      <p:sp>
        <p:nvSpPr>
          <p:cNvPr id="4" name="TextBox 3"/>
          <p:cNvSpPr txBox="1"/>
          <p:nvPr/>
        </p:nvSpPr>
        <p:spPr>
          <a:xfrm>
            <a:off x="1454150" y="5949950"/>
            <a:ext cx="2993853" cy="461665"/>
          </a:xfrm>
          <a:prstGeom prst="rect">
            <a:avLst/>
          </a:prstGeom>
          <a:noFill/>
        </p:spPr>
        <p:txBody>
          <a:bodyPr wrap="none" rtlCol="0">
            <a:spAutoFit/>
          </a:bodyPr>
          <a:lstStyle/>
          <a:p>
            <a:r>
              <a:rPr lang="en-US" sz="1200" b="1" dirty="0">
                <a:latin typeface="Arial"/>
                <a:cs typeface="Arial"/>
              </a:rPr>
              <a:t>Rectangular or Cartesian coordinates:</a:t>
            </a:r>
          </a:p>
          <a:p>
            <a:r>
              <a:rPr lang="en-US" sz="1200" b="1" dirty="0">
                <a:latin typeface="Arial"/>
                <a:cs typeface="Arial"/>
              </a:rPr>
              <a:t>X, Y, Z</a:t>
            </a:r>
          </a:p>
        </p:txBody>
      </p:sp>
      <p:sp>
        <p:nvSpPr>
          <p:cNvPr id="5" name="TextBox 4"/>
          <p:cNvSpPr txBox="1"/>
          <p:nvPr/>
        </p:nvSpPr>
        <p:spPr>
          <a:xfrm>
            <a:off x="6102350" y="5949950"/>
            <a:ext cx="1843699" cy="461665"/>
          </a:xfrm>
          <a:prstGeom prst="rect">
            <a:avLst/>
          </a:prstGeom>
          <a:noFill/>
        </p:spPr>
        <p:txBody>
          <a:bodyPr wrap="none" rtlCol="0">
            <a:spAutoFit/>
          </a:bodyPr>
          <a:lstStyle/>
          <a:p>
            <a:r>
              <a:rPr lang="en-US" sz="1200" b="1" dirty="0">
                <a:latin typeface="Arial"/>
                <a:cs typeface="Arial"/>
              </a:rPr>
              <a:t>Spherical coordinates:</a:t>
            </a:r>
          </a:p>
          <a:p>
            <a:r>
              <a:rPr lang="en-US" sz="1200" b="1" dirty="0">
                <a:latin typeface="Arial"/>
                <a:cs typeface="Arial"/>
              </a:rPr>
              <a:t>𝛟, 𝛉, 𝝆</a:t>
            </a:r>
          </a:p>
        </p:txBody>
      </p:sp>
      <p:sp>
        <p:nvSpPr>
          <p:cNvPr id="10" name="TextBox 9"/>
          <p:cNvSpPr txBox="1"/>
          <p:nvPr/>
        </p:nvSpPr>
        <p:spPr>
          <a:xfrm>
            <a:off x="1139490" y="3104399"/>
            <a:ext cx="7080074" cy="369332"/>
          </a:xfrm>
          <a:prstGeom prst="rect">
            <a:avLst/>
          </a:prstGeom>
          <a:noFill/>
        </p:spPr>
        <p:txBody>
          <a:bodyPr wrap="none" rtlCol="0">
            <a:spAutoFit/>
          </a:bodyPr>
          <a:lstStyle/>
          <a:p>
            <a:r>
              <a:rPr lang="en-US" sz="1800" b="1" dirty="0">
                <a:latin typeface="Arial"/>
                <a:cs typeface="Arial"/>
              </a:rPr>
              <a:t>Two examples of coordinate systems used to locate point  “P”</a:t>
            </a:r>
          </a:p>
        </p:txBody>
      </p:sp>
      <p:pic>
        <p:nvPicPr>
          <p:cNvPr id="3" name="Picture 2" descr="coord_spherical.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16550" y="3740150"/>
            <a:ext cx="2552700" cy="2197100"/>
          </a:xfrm>
          <a:prstGeom prst="rect">
            <a:avLst/>
          </a:prstGeom>
        </p:spPr>
      </p:pic>
      <p:pic>
        <p:nvPicPr>
          <p:cNvPr id="11" name="Picture 10" descr="coord_rectangular.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0750" y="3740150"/>
            <a:ext cx="2247900" cy="2235200"/>
          </a:xfrm>
          <a:prstGeom prst="rect">
            <a:avLst/>
          </a:prstGeom>
        </p:spPr>
      </p:pic>
      <p:sp>
        <p:nvSpPr>
          <p:cNvPr id="2" name="Slide Number Placeholder 1"/>
          <p:cNvSpPr>
            <a:spLocks noGrp="1"/>
          </p:cNvSpPr>
          <p:nvPr>
            <p:ph type="sldNum" sz="quarter" idx="11"/>
          </p:nvPr>
        </p:nvSpPr>
        <p:spPr/>
        <p:txBody>
          <a:bodyPr/>
          <a:lstStyle/>
          <a:p>
            <a:fld id="{FA4585BD-3576-BF4C-A3F5-F0E88B60600B}" type="slidenum">
              <a:rPr lang="en-US" smtClean="0"/>
              <a:pPr/>
              <a:t>20</a:t>
            </a:fld>
            <a:endParaRPr lang="en-US" sz="1400" b="0">
              <a:latin typeface="Times New Roman" pitchFamily="27" charset="0"/>
            </a:endParaRPr>
          </a:p>
        </p:txBody>
      </p:sp>
    </p:spTree>
    <p:extLst>
      <p:ext uri="{BB962C8B-B14F-4D97-AF65-F5344CB8AC3E}">
        <p14:creationId xmlns:p14="http://schemas.microsoft.com/office/powerpoint/2010/main" val="6825067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267777" y="381000"/>
            <a:ext cx="4164201" cy="490391"/>
          </a:xfrm>
        </p:spPr>
        <p:txBody>
          <a:bodyPr/>
          <a:lstStyle/>
          <a:p>
            <a:r>
              <a:rPr lang="en-US" dirty="0"/>
              <a:t>Specifying Positions</a:t>
            </a:r>
          </a:p>
        </p:txBody>
      </p:sp>
      <p:sp>
        <p:nvSpPr>
          <p:cNvPr id="6" name="Content Placeholder 5"/>
          <p:cNvSpPr>
            <a:spLocks noGrp="1"/>
          </p:cNvSpPr>
          <p:nvPr>
            <p:ph sz="half" idx="1"/>
          </p:nvPr>
        </p:nvSpPr>
        <p:spPr>
          <a:xfrm>
            <a:off x="692150" y="1606550"/>
            <a:ext cx="3810000" cy="4114800"/>
          </a:xfrm>
        </p:spPr>
        <p:txBody>
          <a:bodyPr/>
          <a:lstStyle/>
          <a:p>
            <a:pPr marL="0" indent="0">
              <a:buNone/>
            </a:pPr>
            <a:r>
              <a:rPr lang="en-US" dirty="0"/>
              <a:t>   Common Style</a:t>
            </a:r>
          </a:p>
        </p:txBody>
      </p:sp>
      <p:sp>
        <p:nvSpPr>
          <p:cNvPr id="7" name="Content Placeholder 6"/>
          <p:cNvSpPr>
            <a:spLocks noGrp="1"/>
          </p:cNvSpPr>
          <p:nvPr>
            <p:ph sz="half" idx="2"/>
          </p:nvPr>
        </p:nvSpPr>
        <p:spPr>
          <a:xfrm>
            <a:off x="4654550" y="1606550"/>
            <a:ext cx="4114800" cy="4114800"/>
          </a:xfrm>
        </p:spPr>
        <p:txBody>
          <a:bodyPr/>
          <a:lstStyle/>
          <a:p>
            <a:pPr marL="0" indent="0">
              <a:buNone/>
            </a:pPr>
            <a:r>
              <a:rPr lang="en-US" dirty="0"/>
              <a:t>      SPICE Style</a:t>
            </a:r>
          </a:p>
        </p:txBody>
      </p:sp>
      <p:cxnSp>
        <p:nvCxnSpPr>
          <p:cNvPr id="9" name="Straight Arrow Connector 8"/>
          <p:cNvCxnSpPr/>
          <p:nvPr/>
        </p:nvCxnSpPr>
        <p:spPr bwMode="auto">
          <a:xfrm flipV="1">
            <a:off x="1454150" y="2292350"/>
            <a:ext cx="0" cy="2057400"/>
          </a:xfrm>
          <a:prstGeom prst="straightConnector1">
            <a:avLst/>
          </a:prstGeom>
          <a:noFill/>
          <a:ln w="12700" cap="flat" cmpd="sng" algn="ctr">
            <a:solidFill>
              <a:schemeClr val="tx1"/>
            </a:solidFill>
            <a:prstDash val="solid"/>
            <a:round/>
            <a:headEnd type="none" w="med" len="med"/>
            <a:tailEnd type="arrow"/>
          </a:ln>
          <a:effectLst/>
        </p:spPr>
      </p:cxnSp>
      <p:cxnSp>
        <p:nvCxnSpPr>
          <p:cNvPr id="11" name="Straight Arrow Connector 10"/>
          <p:cNvCxnSpPr/>
          <p:nvPr/>
        </p:nvCxnSpPr>
        <p:spPr bwMode="auto">
          <a:xfrm>
            <a:off x="1454150" y="4349750"/>
            <a:ext cx="2057400" cy="0"/>
          </a:xfrm>
          <a:prstGeom prst="straightConnector1">
            <a:avLst/>
          </a:prstGeom>
          <a:noFill/>
          <a:ln w="12700" cap="flat" cmpd="sng" algn="ctr">
            <a:solidFill>
              <a:schemeClr val="tx1"/>
            </a:solidFill>
            <a:prstDash val="solid"/>
            <a:round/>
            <a:headEnd type="none" w="med" len="med"/>
            <a:tailEnd type="arrow"/>
          </a:ln>
          <a:effectLst/>
        </p:spPr>
      </p:cxnSp>
      <p:cxnSp>
        <p:nvCxnSpPr>
          <p:cNvPr id="13" name="Straight Arrow Connector 12"/>
          <p:cNvCxnSpPr/>
          <p:nvPr/>
        </p:nvCxnSpPr>
        <p:spPr bwMode="auto">
          <a:xfrm flipH="1">
            <a:off x="615950" y="4349750"/>
            <a:ext cx="838200" cy="1066800"/>
          </a:xfrm>
          <a:prstGeom prst="straightConnector1">
            <a:avLst/>
          </a:prstGeom>
          <a:noFill/>
          <a:ln w="12700" cap="flat" cmpd="sng" algn="ctr">
            <a:solidFill>
              <a:schemeClr val="tx1"/>
            </a:solidFill>
            <a:prstDash val="solid"/>
            <a:round/>
            <a:headEnd type="none" w="med" len="med"/>
            <a:tailEnd type="arrow"/>
          </a:ln>
          <a:effectLst/>
        </p:spPr>
      </p:cxnSp>
      <p:sp>
        <p:nvSpPr>
          <p:cNvPr id="14" name="TextBox 13"/>
          <p:cNvSpPr txBox="1"/>
          <p:nvPr/>
        </p:nvSpPr>
        <p:spPr>
          <a:xfrm>
            <a:off x="844550" y="4197350"/>
            <a:ext cx="646556" cy="276999"/>
          </a:xfrm>
          <a:prstGeom prst="rect">
            <a:avLst/>
          </a:prstGeom>
          <a:noFill/>
        </p:spPr>
        <p:txBody>
          <a:bodyPr wrap="none" rtlCol="0">
            <a:spAutoFit/>
          </a:bodyPr>
          <a:lstStyle/>
          <a:p>
            <a:r>
              <a:rPr lang="en-US" sz="1200" dirty="0">
                <a:latin typeface="+mn-lt"/>
              </a:rPr>
              <a:t>Center</a:t>
            </a:r>
          </a:p>
        </p:txBody>
      </p:sp>
      <p:cxnSp>
        <p:nvCxnSpPr>
          <p:cNvPr id="16" name="Straight Arrow Connector 15"/>
          <p:cNvCxnSpPr/>
          <p:nvPr/>
        </p:nvCxnSpPr>
        <p:spPr bwMode="auto">
          <a:xfrm flipV="1">
            <a:off x="1454150" y="3740150"/>
            <a:ext cx="1143000" cy="609600"/>
          </a:xfrm>
          <a:prstGeom prst="straightConnector1">
            <a:avLst/>
          </a:prstGeom>
          <a:noFill/>
          <a:ln w="28575" cap="flat" cmpd="sng" algn="ctr">
            <a:solidFill>
              <a:schemeClr val="tx1"/>
            </a:solidFill>
            <a:prstDash val="solid"/>
            <a:round/>
            <a:headEnd type="none" w="med" len="med"/>
            <a:tailEnd type="arrow"/>
          </a:ln>
          <a:effectLst/>
        </p:spPr>
      </p:cxnSp>
      <p:sp>
        <p:nvSpPr>
          <p:cNvPr id="17" name="TextBox 16"/>
          <p:cNvSpPr txBox="1"/>
          <p:nvPr/>
        </p:nvSpPr>
        <p:spPr>
          <a:xfrm>
            <a:off x="2488978" y="3420249"/>
            <a:ext cx="328335" cy="584776"/>
          </a:xfrm>
          <a:prstGeom prst="rect">
            <a:avLst/>
          </a:prstGeom>
          <a:noFill/>
        </p:spPr>
        <p:txBody>
          <a:bodyPr wrap="none" rtlCol="0">
            <a:spAutoFit/>
          </a:bodyPr>
          <a:lstStyle/>
          <a:p>
            <a:r>
              <a:rPr lang="en-US" sz="3200" dirty="0">
                <a:solidFill>
                  <a:schemeClr val="accent2">
                    <a:lumMod val="60000"/>
                    <a:lumOff val="40000"/>
                  </a:schemeClr>
                </a:solidFill>
              </a:rPr>
              <a:t>•</a:t>
            </a:r>
          </a:p>
        </p:txBody>
      </p:sp>
      <p:sp>
        <p:nvSpPr>
          <p:cNvPr id="18" name="TextBox 17"/>
          <p:cNvSpPr txBox="1"/>
          <p:nvPr/>
        </p:nvSpPr>
        <p:spPr>
          <a:xfrm>
            <a:off x="2673350" y="3282950"/>
            <a:ext cx="710451" cy="461665"/>
          </a:xfrm>
          <a:prstGeom prst="rect">
            <a:avLst/>
          </a:prstGeom>
          <a:noFill/>
        </p:spPr>
        <p:txBody>
          <a:bodyPr wrap="none" rtlCol="0">
            <a:spAutoFit/>
          </a:bodyPr>
          <a:lstStyle/>
          <a:p>
            <a:r>
              <a:rPr lang="en-US" sz="1200" dirty="0">
                <a:latin typeface="+mn-lt"/>
              </a:rPr>
              <a:t>Point of</a:t>
            </a:r>
          </a:p>
          <a:p>
            <a:r>
              <a:rPr lang="en-US" sz="1200" dirty="0">
                <a:latin typeface="+mn-lt"/>
              </a:rPr>
              <a:t>interest</a:t>
            </a:r>
          </a:p>
        </p:txBody>
      </p:sp>
      <p:cxnSp>
        <p:nvCxnSpPr>
          <p:cNvPr id="26" name="Straight Arrow Connector 25"/>
          <p:cNvCxnSpPr/>
          <p:nvPr/>
        </p:nvCxnSpPr>
        <p:spPr bwMode="auto">
          <a:xfrm flipV="1">
            <a:off x="5416550" y="2292350"/>
            <a:ext cx="0" cy="2057400"/>
          </a:xfrm>
          <a:prstGeom prst="straightConnector1">
            <a:avLst/>
          </a:prstGeom>
          <a:noFill/>
          <a:ln w="12700" cap="flat" cmpd="sng" algn="ctr">
            <a:solidFill>
              <a:schemeClr val="tx1"/>
            </a:solidFill>
            <a:prstDash val="solid"/>
            <a:round/>
            <a:headEnd type="none" w="med" len="med"/>
            <a:tailEnd type="arrow"/>
          </a:ln>
          <a:effectLst/>
        </p:spPr>
      </p:cxnSp>
      <p:cxnSp>
        <p:nvCxnSpPr>
          <p:cNvPr id="27" name="Straight Arrow Connector 26"/>
          <p:cNvCxnSpPr/>
          <p:nvPr/>
        </p:nvCxnSpPr>
        <p:spPr bwMode="auto">
          <a:xfrm>
            <a:off x="5416550" y="4349750"/>
            <a:ext cx="1981200" cy="0"/>
          </a:xfrm>
          <a:prstGeom prst="straightConnector1">
            <a:avLst/>
          </a:prstGeom>
          <a:noFill/>
          <a:ln w="12700" cap="flat" cmpd="sng" algn="ctr">
            <a:solidFill>
              <a:schemeClr val="tx1"/>
            </a:solidFill>
            <a:prstDash val="solid"/>
            <a:round/>
            <a:headEnd type="none" w="med" len="med"/>
            <a:tailEnd type="arrow"/>
          </a:ln>
          <a:effectLst/>
        </p:spPr>
      </p:cxnSp>
      <p:cxnSp>
        <p:nvCxnSpPr>
          <p:cNvPr id="28" name="Straight Arrow Connector 27"/>
          <p:cNvCxnSpPr/>
          <p:nvPr/>
        </p:nvCxnSpPr>
        <p:spPr bwMode="auto">
          <a:xfrm flipH="1">
            <a:off x="4578350" y="4349750"/>
            <a:ext cx="838200" cy="1066800"/>
          </a:xfrm>
          <a:prstGeom prst="straightConnector1">
            <a:avLst/>
          </a:prstGeom>
          <a:noFill/>
          <a:ln w="12700" cap="flat" cmpd="sng" algn="ctr">
            <a:solidFill>
              <a:schemeClr val="tx1"/>
            </a:solidFill>
            <a:prstDash val="solid"/>
            <a:round/>
            <a:headEnd type="none" w="med" len="med"/>
            <a:tailEnd type="arrow"/>
          </a:ln>
          <a:effectLst/>
        </p:spPr>
      </p:cxnSp>
      <p:cxnSp>
        <p:nvCxnSpPr>
          <p:cNvPr id="30" name="Straight Arrow Connector 29"/>
          <p:cNvCxnSpPr/>
          <p:nvPr/>
        </p:nvCxnSpPr>
        <p:spPr bwMode="auto">
          <a:xfrm>
            <a:off x="5949950" y="3359150"/>
            <a:ext cx="609600" cy="381000"/>
          </a:xfrm>
          <a:prstGeom prst="straightConnector1">
            <a:avLst/>
          </a:prstGeom>
          <a:noFill/>
          <a:ln w="28575" cap="flat" cmpd="sng" algn="ctr">
            <a:solidFill>
              <a:schemeClr val="tx1"/>
            </a:solidFill>
            <a:prstDash val="solid"/>
            <a:round/>
            <a:headEnd type="none" w="med" len="med"/>
            <a:tailEnd type="arrow"/>
          </a:ln>
          <a:effectLst/>
        </p:spPr>
      </p:cxnSp>
      <p:sp>
        <p:nvSpPr>
          <p:cNvPr id="31" name="TextBox 30"/>
          <p:cNvSpPr txBox="1"/>
          <p:nvPr/>
        </p:nvSpPr>
        <p:spPr>
          <a:xfrm>
            <a:off x="6447427" y="3454533"/>
            <a:ext cx="328335" cy="584776"/>
          </a:xfrm>
          <a:prstGeom prst="rect">
            <a:avLst/>
          </a:prstGeom>
          <a:noFill/>
        </p:spPr>
        <p:txBody>
          <a:bodyPr wrap="none" rtlCol="0">
            <a:spAutoFit/>
          </a:bodyPr>
          <a:lstStyle/>
          <a:p>
            <a:r>
              <a:rPr lang="en-US" sz="3200" dirty="0">
                <a:solidFill>
                  <a:schemeClr val="accent2">
                    <a:lumMod val="60000"/>
                    <a:lumOff val="40000"/>
                  </a:schemeClr>
                </a:solidFill>
              </a:rPr>
              <a:t>•</a:t>
            </a:r>
          </a:p>
        </p:txBody>
      </p:sp>
      <p:sp>
        <p:nvSpPr>
          <p:cNvPr id="32" name="TextBox 31"/>
          <p:cNvSpPr txBox="1"/>
          <p:nvPr/>
        </p:nvSpPr>
        <p:spPr>
          <a:xfrm>
            <a:off x="6635750" y="3511550"/>
            <a:ext cx="2348494" cy="276999"/>
          </a:xfrm>
          <a:prstGeom prst="rect">
            <a:avLst/>
          </a:prstGeom>
          <a:noFill/>
        </p:spPr>
        <p:txBody>
          <a:bodyPr wrap="none" rtlCol="0">
            <a:spAutoFit/>
          </a:bodyPr>
          <a:lstStyle/>
          <a:p>
            <a:r>
              <a:rPr lang="en-US" sz="1200" dirty="0">
                <a:latin typeface="+mn-lt"/>
              </a:rPr>
              <a:t>“Target” is an Ephemeris Object</a:t>
            </a:r>
          </a:p>
        </p:txBody>
      </p:sp>
      <p:sp>
        <p:nvSpPr>
          <p:cNvPr id="43" name="TextBox 42"/>
          <p:cNvSpPr txBox="1"/>
          <p:nvPr/>
        </p:nvSpPr>
        <p:spPr>
          <a:xfrm>
            <a:off x="5747808" y="3019070"/>
            <a:ext cx="328335" cy="584776"/>
          </a:xfrm>
          <a:prstGeom prst="rect">
            <a:avLst/>
          </a:prstGeom>
          <a:noFill/>
        </p:spPr>
        <p:txBody>
          <a:bodyPr wrap="none" rtlCol="0">
            <a:spAutoFit/>
          </a:bodyPr>
          <a:lstStyle/>
          <a:p>
            <a:r>
              <a:rPr lang="en-US" sz="3200" dirty="0">
                <a:solidFill>
                  <a:srgbClr val="008000"/>
                </a:solidFill>
              </a:rPr>
              <a:t>•</a:t>
            </a:r>
          </a:p>
        </p:txBody>
      </p:sp>
      <p:sp>
        <p:nvSpPr>
          <p:cNvPr id="44" name="TextBox 43"/>
          <p:cNvSpPr txBox="1"/>
          <p:nvPr/>
        </p:nvSpPr>
        <p:spPr>
          <a:xfrm>
            <a:off x="5873750" y="3054350"/>
            <a:ext cx="2553629" cy="276999"/>
          </a:xfrm>
          <a:prstGeom prst="rect">
            <a:avLst/>
          </a:prstGeom>
          <a:noFill/>
        </p:spPr>
        <p:txBody>
          <a:bodyPr wrap="none" rtlCol="0">
            <a:spAutoFit/>
          </a:bodyPr>
          <a:lstStyle/>
          <a:p>
            <a:r>
              <a:rPr lang="en-US" sz="1200" dirty="0">
                <a:latin typeface="+mn-lt"/>
              </a:rPr>
              <a:t>“Observer” is an Ephemeris Object</a:t>
            </a:r>
          </a:p>
        </p:txBody>
      </p:sp>
      <p:sp>
        <p:nvSpPr>
          <p:cNvPr id="64" name="TextBox 63"/>
          <p:cNvSpPr txBox="1"/>
          <p:nvPr/>
        </p:nvSpPr>
        <p:spPr>
          <a:xfrm>
            <a:off x="5264150" y="4050591"/>
            <a:ext cx="328335" cy="584776"/>
          </a:xfrm>
          <a:prstGeom prst="rect">
            <a:avLst/>
          </a:prstGeom>
          <a:noFill/>
        </p:spPr>
        <p:txBody>
          <a:bodyPr wrap="none" rtlCol="0">
            <a:spAutoFit/>
          </a:bodyPr>
          <a:lstStyle/>
          <a:p>
            <a:r>
              <a:rPr lang="en-US" sz="3200" dirty="0">
                <a:solidFill>
                  <a:schemeClr val="accent1"/>
                </a:solidFill>
              </a:rPr>
              <a:t>•</a:t>
            </a:r>
          </a:p>
        </p:txBody>
      </p:sp>
      <p:sp>
        <p:nvSpPr>
          <p:cNvPr id="65" name="TextBox 64"/>
          <p:cNvSpPr txBox="1"/>
          <p:nvPr/>
        </p:nvSpPr>
        <p:spPr>
          <a:xfrm>
            <a:off x="3968750" y="4044950"/>
            <a:ext cx="1407732" cy="461665"/>
          </a:xfrm>
          <a:prstGeom prst="rect">
            <a:avLst/>
          </a:prstGeom>
          <a:noFill/>
        </p:spPr>
        <p:txBody>
          <a:bodyPr wrap="none" rtlCol="0">
            <a:spAutoFit/>
          </a:bodyPr>
          <a:lstStyle/>
          <a:p>
            <a:r>
              <a:rPr lang="en-US" sz="1200" dirty="0">
                <a:latin typeface="+mn-lt"/>
              </a:rPr>
              <a:t>“Center” is an</a:t>
            </a:r>
          </a:p>
          <a:p>
            <a:r>
              <a:rPr lang="en-US" sz="1200" dirty="0">
                <a:latin typeface="+mn-lt"/>
              </a:rPr>
              <a:t>Ephemeris Object</a:t>
            </a:r>
          </a:p>
        </p:txBody>
      </p:sp>
      <p:sp>
        <p:nvSpPr>
          <p:cNvPr id="2" name="Footer Placeholder 1"/>
          <p:cNvSpPr>
            <a:spLocks noGrp="1"/>
          </p:cNvSpPr>
          <p:nvPr>
            <p:ph type="ftr" sz="quarter" idx="10"/>
          </p:nvPr>
        </p:nvSpPr>
        <p:spPr/>
        <p:txBody>
          <a:bodyPr/>
          <a:lstStyle/>
          <a:p>
            <a:r>
              <a:rPr lang="en-US"/>
              <a:t>Frames and Coordinate Systems </a:t>
            </a:r>
          </a:p>
        </p:txBody>
      </p:sp>
      <p:sp>
        <p:nvSpPr>
          <p:cNvPr id="3" name="Slide Number Placeholder 2"/>
          <p:cNvSpPr>
            <a:spLocks noGrp="1"/>
          </p:cNvSpPr>
          <p:nvPr>
            <p:ph type="sldNum" sz="quarter" idx="11"/>
          </p:nvPr>
        </p:nvSpPr>
        <p:spPr/>
        <p:txBody>
          <a:bodyPr/>
          <a:lstStyle/>
          <a:p>
            <a:fld id="{2C8139FA-20DD-3E46-A4AA-6F00CADB08A1}" type="slidenum">
              <a:rPr lang="en-US" smtClean="0"/>
              <a:pPr/>
              <a:t>21</a:t>
            </a:fld>
            <a:endParaRPr lang="en-US" sz="1400" b="0">
              <a:latin typeface="Times New Roman" pitchFamily="27" charset="0"/>
            </a:endParaRPr>
          </a:p>
        </p:txBody>
      </p:sp>
    </p:spTree>
    <p:extLst>
      <p:ext uri="{BB962C8B-B14F-4D97-AF65-F5344CB8AC3E}">
        <p14:creationId xmlns:p14="http://schemas.microsoft.com/office/powerpoint/2010/main" val="6389963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52039" y="381000"/>
            <a:ext cx="5595682" cy="435504"/>
          </a:xfrm>
        </p:spPr>
        <p:txBody>
          <a:bodyPr/>
          <a:lstStyle/>
          <a:p>
            <a:r>
              <a:rPr lang="en-US" sz="2800" dirty="0"/>
              <a:t>Many Coordinate Systems Used</a:t>
            </a:r>
          </a:p>
        </p:txBody>
      </p:sp>
      <p:sp>
        <p:nvSpPr>
          <p:cNvPr id="3" name="Content Placeholder 2"/>
          <p:cNvSpPr>
            <a:spLocks noGrp="1"/>
          </p:cNvSpPr>
          <p:nvPr>
            <p:ph idx="1"/>
          </p:nvPr>
        </p:nvSpPr>
        <p:spPr/>
        <p:txBody>
          <a:bodyPr/>
          <a:lstStyle/>
          <a:p>
            <a:r>
              <a:rPr lang="en-US" dirty="0"/>
              <a:t>In the Planetary Science discipline there are a number of coordinate systems in use, just as there are quite a few reference frames in use.</a:t>
            </a:r>
          </a:p>
          <a:p>
            <a:endParaRPr lang="en-US" dirty="0"/>
          </a:p>
          <a:p>
            <a:r>
              <a:rPr lang="en-US" dirty="0"/>
              <a:t>Some of these coordinate systems have well accepted standard definitions, while others are anything but standard.</a:t>
            </a:r>
          </a:p>
          <a:p>
            <a:pPr lvl="1"/>
            <a:r>
              <a:rPr lang="en-US" dirty="0">
                <a:solidFill>
                  <a:schemeClr val="accent1"/>
                </a:solidFill>
              </a:rPr>
              <a:t>This means data producers and especially data users need to pay close attention to what they are doing!</a:t>
            </a:r>
          </a:p>
        </p:txBody>
      </p:sp>
      <p:sp>
        <p:nvSpPr>
          <p:cNvPr id="5" name="Footer Placeholder 4"/>
          <p:cNvSpPr>
            <a:spLocks noGrp="1"/>
          </p:cNvSpPr>
          <p:nvPr>
            <p:ph type="ftr" sz="quarter" idx="10"/>
          </p:nvPr>
        </p:nvSpPr>
        <p:spPr/>
        <p:txBody>
          <a:bodyPr/>
          <a:lstStyle/>
          <a:p>
            <a:r>
              <a:rPr lang="en-US"/>
              <a:t>Frames and Coordinate Systems </a:t>
            </a:r>
          </a:p>
        </p:txBody>
      </p:sp>
      <p:sp>
        <p:nvSpPr>
          <p:cNvPr id="4" name="Slide Number Placeholder 3"/>
          <p:cNvSpPr>
            <a:spLocks noGrp="1"/>
          </p:cNvSpPr>
          <p:nvPr>
            <p:ph type="sldNum" sz="quarter" idx="11"/>
          </p:nvPr>
        </p:nvSpPr>
        <p:spPr/>
        <p:txBody>
          <a:bodyPr/>
          <a:lstStyle/>
          <a:p>
            <a:fld id="{FA4585BD-3576-BF4C-A3F5-F0E88B60600B}" type="slidenum">
              <a:rPr lang="en-US" smtClean="0"/>
              <a:pPr/>
              <a:t>22</a:t>
            </a:fld>
            <a:endParaRPr lang="en-US" sz="1400" b="0">
              <a:latin typeface="Times New Roman" pitchFamily="27" charset="0"/>
            </a:endParaRPr>
          </a:p>
        </p:txBody>
      </p:sp>
    </p:spTree>
    <p:extLst>
      <p:ext uri="{BB962C8B-B14F-4D97-AF65-F5344CB8AC3E}">
        <p14:creationId xmlns:p14="http://schemas.microsoft.com/office/powerpoint/2010/main" val="28303149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oter Placeholder 3"/>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Frames and Coordinate Systems </a:t>
            </a:r>
            <a:endParaRPr lang="en-US" dirty="0">
              <a:latin typeface="Arial" pitchFamily="-60" charset="0"/>
              <a:ea typeface="ＭＳ Ｐゴシック" pitchFamily="-60" charset="-128"/>
              <a:cs typeface="ＭＳ Ｐゴシック" pitchFamily="-60" charset="-128"/>
            </a:endParaRPr>
          </a:p>
        </p:txBody>
      </p:sp>
      <p:sp>
        <p:nvSpPr>
          <p:cNvPr id="33796" name="Rectangle 2"/>
          <p:cNvSpPr>
            <a:spLocks noGrp="1" noChangeArrowheads="1"/>
          </p:cNvSpPr>
          <p:nvPr>
            <p:ph type="title"/>
          </p:nvPr>
        </p:nvSpPr>
        <p:spPr>
          <a:xfrm>
            <a:off x="2149506" y="387350"/>
            <a:ext cx="6174442" cy="435504"/>
          </a:xfrm>
        </p:spPr>
        <p:txBody>
          <a:bodyPr/>
          <a:lstStyle/>
          <a:p>
            <a:r>
              <a:rPr lang="en-US" sz="2800" dirty="0"/>
              <a:t>Planeto</a:t>
            </a:r>
            <a:r>
              <a:rPr lang="en-US" sz="2800" u="sng" dirty="0">
                <a:solidFill>
                  <a:schemeClr val="accent6"/>
                </a:solidFill>
              </a:rPr>
              <a:t>centric</a:t>
            </a:r>
            <a:r>
              <a:rPr lang="en-US" sz="2800" dirty="0"/>
              <a:t> Coordinate System</a:t>
            </a:r>
            <a:endParaRPr lang="en-US" dirty="0"/>
          </a:p>
        </p:txBody>
      </p:sp>
      <p:sp>
        <p:nvSpPr>
          <p:cNvPr id="33797" name="Rectangle 3"/>
          <p:cNvSpPr>
            <a:spLocks noGrp="1" noChangeArrowheads="1"/>
          </p:cNvSpPr>
          <p:nvPr>
            <p:ph type="body" idx="1"/>
          </p:nvPr>
        </p:nvSpPr>
        <p:spPr>
          <a:xfrm>
            <a:off x="311150" y="1225550"/>
            <a:ext cx="5410200" cy="5334000"/>
          </a:xfrm>
        </p:spPr>
        <p:txBody>
          <a:bodyPr/>
          <a:lstStyle/>
          <a:p>
            <a:pPr>
              <a:lnSpc>
                <a:spcPct val="80000"/>
              </a:lnSpc>
            </a:pPr>
            <a:r>
              <a:rPr lang="en-US" sz="2000" dirty="0"/>
              <a:t>For planets and their satellites the +Z axis (+90 latitude) always points to the north side of the invariable plane (the plane whose normal vector is the angular momentum vector of the solar system)</a:t>
            </a:r>
          </a:p>
          <a:p>
            <a:pPr lvl="1">
              <a:lnSpc>
                <a:spcPct val="80000"/>
              </a:lnSpc>
            </a:pPr>
            <a:r>
              <a:rPr lang="en-US" sz="1400" dirty="0"/>
              <a:t>Planetocentric longitude increases positively eastward (-180 to +180)</a:t>
            </a:r>
          </a:p>
          <a:p>
            <a:pPr lvl="1">
              <a:lnSpc>
                <a:spcPct val="80000"/>
              </a:lnSpc>
            </a:pPr>
            <a:r>
              <a:rPr lang="en-US" sz="1400" dirty="0"/>
              <a:t>Planetocentric latitude increases positively northward (-90 to +90)</a:t>
            </a:r>
          </a:p>
          <a:p>
            <a:pPr>
              <a:lnSpc>
                <a:spcPct val="80000"/>
              </a:lnSpc>
            </a:pPr>
            <a:r>
              <a:rPr lang="en-US" sz="2000" dirty="0"/>
              <a:t>Dwarf planets*, asteroids and comets spin in the right hand sense about their “positive pole.”</a:t>
            </a:r>
          </a:p>
          <a:p>
            <a:pPr lvl="1">
              <a:lnSpc>
                <a:spcPct val="80000"/>
              </a:lnSpc>
            </a:pPr>
            <a:r>
              <a:rPr lang="en-US" sz="1400" dirty="0"/>
              <a:t>What the IAU now calls the “positive pole” is still referred to as the “north pole” in SPICE documentation.</a:t>
            </a:r>
          </a:p>
          <a:p>
            <a:pPr lvl="1">
              <a:lnSpc>
                <a:spcPct val="80000"/>
              </a:lnSpc>
            </a:pPr>
            <a:r>
              <a:rPr lang="en-US" sz="1400" dirty="0"/>
              <a:t>The “positive pole” may point above or below the invariable plane of the solar system (see above).</a:t>
            </a:r>
          </a:p>
          <a:p>
            <a:pPr lvl="1">
              <a:lnSpc>
                <a:spcPct val="80000"/>
              </a:lnSpc>
            </a:pPr>
            <a:r>
              <a:rPr lang="en-US" sz="1400" dirty="0"/>
              <a:t>This revision by the IAU Working Group (2006) inverts what had been the direction of the north pole for Pluto, Charon and Ida.</a:t>
            </a:r>
          </a:p>
          <a:p>
            <a:pPr>
              <a:lnSpc>
                <a:spcPct val="80000"/>
              </a:lnSpc>
            </a:pPr>
            <a:r>
              <a:rPr lang="en-US" sz="2000" dirty="0"/>
              <a:t>Toolkit planetocentric APIs:</a:t>
            </a:r>
          </a:p>
          <a:p>
            <a:pPr lvl="1">
              <a:lnSpc>
                <a:spcPct val="80000"/>
              </a:lnSpc>
            </a:pPr>
            <a:r>
              <a:rPr lang="en-US" sz="1400" dirty="0"/>
              <a:t>LATREC, RECLAT, DRDLAT, DLATDR, XFMSTA</a:t>
            </a:r>
          </a:p>
        </p:txBody>
      </p:sp>
      <p:sp>
        <p:nvSpPr>
          <p:cNvPr id="2" name="TextBox 1"/>
          <p:cNvSpPr txBox="1"/>
          <p:nvPr/>
        </p:nvSpPr>
        <p:spPr>
          <a:xfrm>
            <a:off x="2272419" y="6539618"/>
            <a:ext cx="4824069" cy="276999"/>
          </a:xfrm>
          <a:prstGeom prst="rect">
            <a:avLst/>
          </a:prstGeom>
          <a:noFill/>
        </p:spPr>
        <p:txBody>
          <a:bodyPr wrap="none" rtlCol="0">
            <a:spAutoFit/>
          </a:bodyPr>
          <a:lstStyle/>
          <a:p>
            <a:pPr>
              <a:buNone/>
            </a:pPr>
            <a:r>
              <a:rPr lang="en-US" sz="1200" b="1" dirty="0">
                <a:latin typeface="Arial"/>
                <a:cs typeface="Arial"/>
              </a:rPr>
              <a:t>*The dwarf planets are:  Ceres, Eris, Haumea, Makemake, Pluto</a:t>
            </a:r>
          </a:p>
        </p:txBody>
      </p:sp>
      <p:sp>
        <p:nvSpPr>
          <p:cNvPr id="61" name="Oval 60"/>
          <p:cNvSpPr/>
          <p:nvPr/>
        </p:nvSpPr>
        <p:spPr bwMode="auto">
          <a:xfrm>
            <a:off x="5873750" y="2978150"/>
            <a:ext cx="2286000" cy="1981200"/>
          </a:xfrm>
          <a:prstGeom prst="ellipse">
            <a:avLst/>
          </a:prstGeom>
          <a:no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62" name="Oval 8"/>
          <p:cNvSpPr/>
          <p:nvPr/>
        </p:nvSpPr>
        <p:spPr bwMode="auto">
          <a:xfrm>
            <a:off x="5873750" y="3968750"/>
            <a:ext cx="2286000" cy="533400"/>
          </a:xfrm>
          <a:custGeom>
            <a:avLst/>
            <a:gdLst>
              <a:gd name="connsiteX0" fmla="*/ 0 w 2286000"/>
              <a:gd name="connsiteY0" fmla="*/ 533400 h 1066800"/>
              <a:gd name="connsiteX1" fmla="*/ 1143000 w 2286000"/>
              <a:gd name="connsiteY1" fmla="*/ 0 h 1066800"/>
              <a:gd name="connsiteX2" fmla="*/ 2286000 w 2286000"/>
              <a:gd name="connsiteY2" fmla="*/ 533400 h 1066800"/>
              <a:gd name="connsiteX3" fmla="*/ 1143000 w 2286000"/>
              <a:gd name="connsiteY3" fmla="*/ 1066800 h 1066800"/>
              <a:gd name="connsiteX4" fmla="*/ 0 w 2286000"/>
              <a:gd name="connsiteY4" fmla="*/ 533400 h 1066800"/>
              <a:gd name="connsiteX0" fmla="*/ 2286000 w 2377440"/>
              <a:gd name="connsiteY0" fmla="*/ 533400 h 1066800"/>
              <a:gd name="connsiteX1" fmla="*/ 1143000 w 2377440"/>
              <a:gd name="connsiteY1" fmla="*/ 1066800 h 1066800"/>
              <a:gd name="connsiteX2" fmla="*/ 0 w 2377440"/>
              <a:gd name="connsiteY2" fmla="*/ 533400 h 1066800"/>
              <a:gd name="connsiteX3" fmla="*/ 1143000 w 2377440"/>
              <a:gd name="connsiteY3" fmla="*/ 0 h 1066800"/>
              <a:gd name="connsiteX4" fmla="*/ 2377440 w 2377440"/>
              <a:gd name="connsiteY4" fmla="*/ 624840 h 1066800"/>
              <a:gd name="connsiteX0" fmla="*/ 2286000 w 2286000"/>
              <a:gd name="connsiteY0" fmla="*/ 533400 h 1066800"/>
              <a:gd name="connsiteX1" fmla="*/ 1143000 w 2286000"/>
              <a:gd name="connsiteY1" fmla="*/ 1066800 h 1066800"/>
              <a:gd name="connsiteX2" fmla="*/ 0 w 2286000"/>
              <a:gd name="connsiteY2" fmla="*/ 533400 h 1066800"/>
              <a:gd name="connsiteX3" fmla="*/ 1143000 w 2286000"/>
              <a:gd name="connsiteY3" fmla="*/ 0 h 1066800"/>
              <a:gd name="connsiteX0" fmla="*/ 2286000 w 2286000"/>
              <a:gd name="connsiteY0" fmla="*/ 0 h 533400"/>
              <a:gd name="connsiteX1" fmla="*/ 1143000 w 2286000"/>
              <a:gd name="connsiteY1" fmla="*/ 533400 h 533400"/>
              <a:gd name="connsiteX2" fmla="*/ 0 w 2286000"/>
              <a:gd name="connsiteY2" fmla="*/ 0 h 533400"/>
            </a:gdLst>
            <a:ahLst/>
            <a:cxnLst>
              <a:cxn ang="0">
                <a:pos x="connsiteX0" y="connsiteY0"/>
              </a:cxn>
              <a:cxn ang="0">
                <a:pos x="connsiteX1" y="connsiteY1"/>
              </a:cxn>
              <a:cxn ang="0">
                <a:pos x="connsiteX2" y="connsiteY2"/>
              </a:cxn>
            </a:cxnLst>
            <a:rect l="l" t="t" r="r" b="b"/>
            <a:pathLst>
              <a:path w="2286000" h="533400">
                <a:moveTo>
                  <a:pt x="2286000" y="0"/>
                </a:moveTo>
                <a:cubicBezTo>
                  <a:pt x="2286000" y="294589"/>
                  <a:pt x="1774261" y="533400"/>
                  <a:pt x="1143000" y="533400"/>
                </a:cubicBezTo>
                <a:cubicBezTo>
                  <a:pt x="511739" y="533400"/>
                  <a:pt x="0" y="294589"/>
                  <a:pt x="0" y="0"/>
                </a:cubicBezTo>
              </a:path>
            </a:pathLst>
          </a:custGeom>
          <a:no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cxnSp>
        <p:nvCxnSpPr>
          <p:cNvPr id="63" name="Straight Arrow Connector 62"/>
          <p:cNvCxnSpPr/>
          <p:nvPr/>
        </p:nvCxnSpPr>
        <p:spPr bwMode="auto">
          <a:xfrm flipV="1">
            <a:off x="7016750" y="2597150"/>
            <a:ext cx="0" cy="1295400"/>
          </a:xfrm>
          <a:prstGeom prst="straightConnector1">
            <a:avLst/>
          </a:prstGeom>
          <a:noFill/>
          <a:ln w="12700" cap="flat" cmpd="sng" algn="ctr">
            <a:solidFill>
              <a:srgbClr val="000000"/>
            </a:solidFill>
            <a:prstDash val="solid"/>
            <a:round/>
            <a:headEnd type="none" w="med" len="med"/>
            <a:tailEnd type="arrow"/>
          </a:ln>
          <a:effectLst/>
        </p:spPr>
      </p:cxnSp>
      <p:cxnSp>
        <p:nvCxnSpPr>
          <p:cNvPr id="64" name="Straight Arrow Connector 63"/>
          <p:cNvCxnSpPr/>
          <p:nvPr/>
        </p:nvCxnSpPr>
        <p:spPr bwMode="auto">
          <a:xfrm flipH="1">
            <a:off x="6102350" y="3892550"/>
            <a:ext cx="914400" cy="914400"/>
          </a:xfrm>
          <a:prstGeom prst="straightConnector1">
            <a:avLst/>
          </a:prstGeom>
          <a:noFill/>
          <a:ln w="12700" cap="flat" cmpd="sng" algn="ctr">
            <a:solidFill>
              <a:srgbClr val="000000"/>
            </a:solidFill>
            <a:prstDash val="solid"/>
            <a:round/>
            <a:headEnd type="none" w="med" len="med"/>
            <a:tailEnd type="arrow"/>
          </a:ln>
          <a:effectLst/>
        </p:spPr>
      </p:cxnSp>
      <p:cxnSp>
        <p:nvCxnSpPr>
          <p:cNvPr id="65" name="Straight Arrow Connector 64"/>
          <p:cNvCxnSpPr/>
          <p:nvPr/>
        </p:nvCxnSpPr>
        <p:spPr bwMode="auto">
          <a:xfrm>
            <a:off x="7016750" y="3892550"/>
            <a:ext cx="1447800" cy="533400"/>
          </a:xfrm>
          <a:prstGeom prst="straightConnector1">
            <a:avLst/>
          </a:prstGeom>
          <a:noFill/>
          <a:ln w="12700" cap="flat" cmpd="sng" algn="ctr">
            <a:solidFill>
              <a:srgbClr val="000000"/>
            </a:solidFill>
            <a:prstDash val="solid"/>
            <a:round/>
            <a:headEnd type="none" w="med" len="med"/>
            <a:tailEnd type="arrow"/>
          </a:ln>
          <a:effectLst/>
        </p:spPr>
      </p:cxnSp>
      <p:sp>
        <p:nvSpPr>
          <p:cNvPr id="66" name="Oval 65"/>
          <p:cNvSpPr/>
          <p:nvPr/>
        </p:nvSpPr>
        <p:spPr bwMode="auto">
          <a:xfrm>
            <a:off x="6448425" y="4410075"/>
            <a:ext cx="45719" cy="45719"/>
          </a:xfrm>
          <a:prstGeom prst="ellips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67" name="Oval 66"/>
          <p:cNvSpPr/>
          <p:nvPr/>
        </p:nvSpPr>
        <p:spPr bwMode="auto">
          <a:xfrm>
            <a:off x="6994525" y="3079750"/>
            <a:ext cx="45719" cy="45719"/>
          </a:xfrm>
          <a:prstGeom prst="ellips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68" name="Oval 67"/>
          <p:cNvSpPr/>
          <p:nvPr/>
        </p:nvSpPr>
        <p:spPr bwMode="auto">
          <a:xfrm>
            <a:off x="7966075" y="4225925"/>
            <a:ext cx="45719" cy="45719"/>
          </a:xfrm>
          <a:prstGeom prst="ellips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69" name="Oval 68"/>
          <p:cNvSpPr/>
          <p:nvPr/>
        </p:nvSpPr>
        <p:spPr bwMode="auto">
          <a:xfrm>
            <a:off x="7334250" y="3381375"/>
            <a:ext cx="45719" cy="45719"/>
          </a:xfrm>
          <a:prstGeom prst="ellips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cxnSp>
        <p:nvCxnSpPr>
          <p:cNvPr id="70" name="Straight Connector 69"/>
          <p:cNvCxnSpPr/>
          <p:nvPr/>
        </p:nvCxnSpPr>
        <p:spPr bwMode="auto">
          <a:xfrm>
            <a:off x="7016750" y="3892550"/>
            <a:ext cx="777875" cy="466725"/>
          </a:xfrm>
          <a:prstGeom prst="line">
            <a:avLst/>
          </a:prstGeom>
          <a:noFill/>
          <a:ln w="12700" cap="flat" cmpd="sng" algn="ctr">
            <a:solidFill>
              <a:srgbClr val="008000"/>
            </a:solidFill>
            <a:prstDash val="sysDash"/>
            <a:round/>
            <a:headEnd type="none" w="med" len="med"/>
            <a:tailEnd type="none" w="med" len="med"/>
          </a:ln>
          <a:effectLst/>
        </p:spPr>
      </p:cxnSp>
      <p:cxnSp>
        <p:nvCxnSpPr>
          <p:cNvPr id="71" name="Straight Connector 70"/>
          <p:cNvCxnSpPr/>
          <p:nvPr/>
        </p:nvCxnSpPr>
        <p:spPr bwMode="auto">
          <a:xfrm flipV="1">
            <a:off x="7016750" y="3140075"/>
            <a:ext cx="517525" cy="755308"/>
          </a:xfrm>
          <a:prstGeom prst="line">
            <a:avLst/>
          </a:prstGeom>
          <a:noFill/>
          <a:ln w="12700" cap="flat" cmpd="sng" algn="ctr">
            <a:solidFill>
              <a:srgbClr val="008000"/>
            </a:solidFill>
            <a:prstDash val="sysDash"/>
            <a:round/>
            <a:headEnd type="none" w="med" len="med"/>
            <a:tailEnd type="none" w="med" len="med"/>
          </a:ln>
          <a:effectLst/>
        </p:spPr>
      </p:cxnSp>
      <p:sp>
        <p:nvSpPr>
          <p:cNvPr id="72" name="Freeform 71"/>
          <p:cNvSpPr/>
          <p:nvPr/>
        </p:nvSpPr>
        <p:spPr>
          <a:xfrm>
            <a:off x="6638925" y="4248150"/>
            <a:ext cx="1019187" cy="114888"/>
          </a:xfrm>
          <a:custGeom>
            <a:avLst/>
            <a:gdLst>
              <a:gd name="connsiteX0" fmla="*/ 0 w 1019187"/>
              <a:gd name="connsiteY0" fmla="*/ 34925 h 114888"/>
              <a:gd name="connsiteX1" fmla="*/ 28575 w 1019187"/>
              <a:gd name="connsiteY1" fmla="*/ 53975 h 114888"/>
              <a:gd name="connsiteX2" fmla="*/ 701675 w 1019187"/>
              <a:gd name="connsiteY2" fmla="*/ 111125 h 114888"/>
              <a:gd name="connsiteX3" fmla="*/ 762000 w 1019187"/>
              <a:gd name="connsiteY3" fmla="*/ 104775 h 114888"/>
              <a:gd name="connsiteX4" fmla="*/ 838200 w 1019187"/>
              <a:gd name="connsiteY4" fmla="*/ 95250 h 114888"/>
              <a:gd name="connsiteX5" fmla="*/ 850900 w 1019187"/>
              <a:gd name="connsiteY5" fmla="*/ 92075 h 114888"/>
              <a:gd name="connsiteX6" fmla="*/ 882650 w 1019187"/>
              <a:gd name="connsiteY6" fmla="*/ 82550 h 114888"/>
              <a:gd name="connsiteX7" fmla="*/ 898525 w 1019187"/>
              <a:gd name="connsiteY7" fmla="*/ 76200 h 114888"/>
              <a:gd name="connsiteX8" fmla="*/ 927100 w 1019187"/>
              <a:gd name="connsiteY8" fmla="*/ 69850 h 114888"/>
              <a:gd name="connsiteX9" fmla="*/ 936625 w 1019187"/>
              <a:gd name="connsiteY9" fmla="*/ 66675 h 114888"/>
              <a:gd name="connsiteX10" fmla="*/ 971550 w 1019187"/>
              <a:gd name="connsiteY10" fmla="*/ 53975 h 114888"/>
              <a:gd name="connsiteX11" fmla="*/ 981075 w 1019187"/>
              <a:gd name="connsiteY11" fmla="*/ 41275 h 114888"/>
              <a:gd name="connsiteX12" fmla="*/ 984250 w 1019187"/>
              <a:gd name="connsiteY12" fmla="*/ 28575 h 114888"/>
              <a:gd name="connsiteX13" fmla="*/ 1009650 w 1019187"/>
              <a:gd name="connsiteY13" fmla="*/ 12700 h 114888"/>
              <a:gd name="connsiteX14" fmla="*/ 1019175 w 1019187"/>
              <a:gd name="connsiteY14" fmla="*/ 0 h 114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19187" h="114888">
                <a:moveTo>
                  <a:pt x="0" y="34925"/>
                </a:moveTo>
                <a:cubicBezTo>
                  <a:pt x="9525" y="41275"/>
                  <a:pt x="17327" y="51845"/>
                  <a:pt x="28575" y="53975"/>
                </a:cubicBezTo>
                <a:cubicBezTo>
                  <a:pt x="428013" y="129626"/>
                  <a:pt x="347590" y="115103"/>
                  <a:pt x="701675" y="111125"/>
                </a:cubicBezTo>
                <a:cubicBezTo>
                  <a:pt x="772661" y="105210"/>
                  <a:pt x="712227" y="110997"/>
                  <a:pt x="762000" y="104775"/>
                </a:cubicBezTo>
                <a:cubicBezTo>
                  <a:pt x="764693" y="104438"/>
                  <a:pt x="822296" y="98142"/>
                  <a:pt x="838200" y="95250"/>
                </a:cubicBezTo>
                <a:cubicBezTo>
                  <a:pt x="842493" y="94469"/>
                  <a:pt x="846690" y="93223"/>
                  <a:pt x="850900" y="92075"/>
                </a:cubicBezTo>
                <a:cubicBezTo>
                  <a:pt x="857323" y="90323"/>
                  <a:pt x="874077" y="85765"/>
                  <a:pt x="882650" y="82550"/>
                </a:cubicBezTo>
                <a:cubicBezTo>
                  <a:pt x="887986" y="80549"/>
                  <a:pt x="893118" y="78002"/>
                  <a:pt x="898525" y="76200"/>
                </a:cubicBezTo>
                <a:cubicBezTo>
                  <a:pt x="908303" y="72941"/>
                  <a:pt x="917034" y="72366"/>
                  <a:pt x="927100" y="69850"/>
                </a:cubicBezTo>
                <a:cubicBezTo>
                  <a:pt x="930347" y="69038"/>
                  <a:pt x="933378" y="67487"/>
                  <a:pt x="936625" y="66675"/>
                </a:cubicBezTo>
                <a:cubicBezTo>
                  <a:pt x="948658" y="63667"/>
                  <a:pt x="962111" y="63414"/>
                  <a:pt x="971550" y="53975"/>
                </a:cubicBezTo>
                <a:cubicBezTo>
                  <a:pt x="975292" y="50233"/>
                  <a:pt x="977900" y="45508"/>
                  <a:pt x="981075" y="41275"/>
                </a:cubicBezTo>
                <a:cubicBezTo>
                  <a:pt x="982133" y="37042"/>
                  <a:pt x="981632" y="32066"/>
                  <a:pt x="984250" y="28575"/>
                </a:cubicBezTo>
                <a:cubicBezTo>
                  <a:pt x="992878" y="17071"/>
                  <a:pt x="998566" y="16395"/>
                  <a:pt x="1009650" y="12700"/>
                </a:cubicBezTo>
                <a:cubicBezTo>
                  <a:pt x="1019923" y="2427"/>
                  <a:pt x="1019175" y="7665"/>
                  <a:pt x="1019175" y="0"/>
                </a:cubicBezTo>
              </a:path>
            </a:pathLst>
          </a:custGeom>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74" name="Oval 8"/>
          <p:cNvSpPr/>
          <p:nvPr/>
        </p:nvSpPr>
        <p:spPr bwMode="auto">
          <a:xfrm>
            <a:off x="7016750" y="3101973"/>
            <a:ext cx="774690" cy="1257302"/>
          </a:xfrm>
          <a:custGeom>
            <a:avLst/>
            <a:gdLst>
              <a:gd name="connsiteX0" fmla="*/ 0 w 2286000"/>
              <a:gd name="connsiteY0" fmla="*/ 533400 h 1066800"/>
              <a:gd name="connsiteX1" fmla="*/ 1143000 w 2286000"/>
              <a:gd name="connsiteY1" fmla="*/ 0 h 1066800"/>
              <a:gd name="connsiteX2" fmla="*/ 2286000 w 2286000"/>
              <a:gd name="connsiteY2" fmla="*/ 533400 h 1066800"/>
              <a:gd name="connsiteX3" fmla="*/ 1143000 w 2286000"/>
              <a:gd name="connsiteY3" fmla="*/ 1066800 h 1066800"/>
              <a:gd name="connsiteX4" fmla="*/ 0 w 2286000"/>
              <a:gd name="connsiteY4" fmla="*/ 533400 h 1066800"/>
              <a:gd name="connsiteX0" fmla="*/ 2286000 w 2377440"/>
              <a:gd name="connsiteY0" fmla="*/ 533400 h 1066800"/>
              <a:gd name="connsiteX1" fmla="*/ 1143000 w 2377440"/>
              <a:gd name="connsiteY1" fmla="*/ 1066800 h 1066800"/>
              <a:gd name="connsiteX2" fmla="*/ 0 w 2377440"/>
              <a:gd name="connsiteY2" fmla="*/ 533400 h 1066800"/>
              <a:gd name="connsiteX3" fmla="*/ 1143000 w 2377440"/>
              <a:gd name="connsiteY3" fmla="*/ 0 h 1066800"/>
              <a:gd name="connsiteX4" fmla="*/ 2377440 w 2377440"/>
              <a:gd name="connsiteY4" fmla="*/ 624840 h 1066800"/>
              <a:gd name="connsiteX0" fmla="*/ 2286000 w 2286000"/>
              <a:gd name="connsiteY0" fmla="*/ 533400 h 1066800"/>
              <a:gd name="connsiteX1" fmla="*/ 1143000 w 2286000"/>
              <a:gd name="connsiteY1" fmla="*/ 1066800 h 1066800"/>
              <a:gd name="connsiteX2" fmla="*/ 0 w 2286000"/>
              <a:gd name="connsiteY2" fmla="*/ 533400 h 1066800"/>
              <a:gd name="connsiteX3" fmla="*/ 1143000 w 2286000"/>
              <a:gd name="connsiteY3" fmla="*/ 0 h 1066800"/>
              <a:gd name="connsiteX0" fmla="*/ 2286000 w 2286000"/>
              <a:gd name="connsiteY0" fmla="*/ 0 h 533400"/>
              <a:gd name="connsiteX1" fmla="*/ 1143000 w 2286000"/>
              <a:gd name="connsiteY1" fmla="*/ 533400 h 533400"/>
              <a:gd name="connsiteX2" fmla="*/ 0 w 2286000"/>
              <a:gd name="connsiteY2" fmla="*/ 0 h 533400"/>
              <a:gd name="connsiteX0" fmla="*/ 2286000 w 2286000"/>
              <a:gd name="connsiteY0" fmla="*/ 0 h 533400"/>
              <a:gd name="connsiteX1" fmla="*/ 1143000 w 2286000"/>
              <a:gd name="connsiteY1" fmla="*/ 533400 h 533400"/>
              <a:gd name="connsiteX2" fmla="*/ 0 w 2286000"/>
              <a:gd name="connsiteY2" fmla="*/ 0 h 533400"/>
              <a:gd name="connsiteX0" fmla="*/ 1752600 w 1752600"/>
              <a:gd name="connsiteY0" fmla="*/ 0 h 585118"/>
              <a:gd name="connsiteX1" fmla="*/ 609600 w 1752600"/>
              <a:gd name="connsiteY1" fmla="*/ 533400 h 585118"/>
              <a:gd name="connsiteX2" fmla="*/ 0 w 1752600"/>
              <a:gd name="connsiteY2" fmla="*/ 241300 h 585118"/>
              <a:gd name="connsiteX0" fmla="*/ 1752600 w 1752600"/>
              <a:gd name="connsiteY0" fmla="*/ 0 h 470133"/>
              <a:gd name="connsiteX1" fmla="*/ 660400 w 1752600"/>
              <a:gd name="connsiteY1" fmla="*/ 269875 h 470133"/>
              <a:gd name="connsiteX2" fmla="*/ 0 w 1752600"/>
              <a:gd name="connsiteY2" fmla="*/ 241300 h 470133"/>
              <a:gd name="connsiteX0" fmla="*/ 1752600 w 1752600"/>
              <a:gd name="connsiteY0" fmla="*/ 0 h 287974"/>
              <a:gd name="connsiteX1" fmla="*/ 660400 w 1752600"/>
              <a:gd name="connsiteY1" fmla="*/ 269875 h 287974"/>
              <a:gd name="connsiteX2" fmla="*/ 0 w 1752600"/>
              <a:gd name="connsiteY2" fmla="*/ 241300 h 287974"/>
              <a:gd name="connsiteX0" fmla="*/ 1752600 w 1752600"/>
              <a:gd name="connsiteY0" fmla="*/ 0 h 287974"/>
              <a:gd name="connsiteX1" fmla="*/ 660400 w 1752600"/>
              <a:gd name="connsiteY1" fmla="*/ 269875 h 287974"/>
              <a:gd name="connsiteX2" fmla="*/ 0 w 1752600"/>
              <a:gd name="connsiteY2" fmla="*/ 241300 h 287974"/>
              <a:gd name="connsiteX0" fmla="*/ 1095375 w 1095375"/>
              <a:gd name="connsiteY0" fmla="*/ 0 h 125198"/>
              <a:gd name="connsiteX1" fmla="*/ 660400 w 1095375"/>
              <a:gd name="connsiteY1" fmla="*/ 111125 h 125198"/>
              <a:gd name="connsiteX2" fmla="*/ 0 w 1095375"/>
              <a:gd name="connsiteY2" fmla="*/ 82550 h 125198"/>
              <a:gd name="connsiteX0" fmla="*/ 1095375 w 1095375"/>
              <a:gd name="connsiteY0" fmla="*/ 0 h 117493"/>
              <a:gd name="connsiteX1" fmla="*/ 660400 w 1095375"/>
              <a:gd name="connsiteY1" fmla="*/ 111125 h 117493"/>
              <a:gd name="connsiteX2" fmla="*/ 0 w 1095375"/>
              <a:gd name="connsiteY2" fmla="*/ 82550 h 117493"/>
              <a:gd name="connsiteX0" fmla="*/ 1095375 w 1095375"/>
              <a:gd name="connsiteY0" fmla="*/ 0 h 125343"/>
              <a:gd name="connsiteX1" fmla="*/ 546100 w 1095375"/>
              <a:gd name="connsiteY1" fmla="*/ 120650 h 125343"/>
              <a:gd name="connsiteX2" fmla="*/ 0 w 1095375"/>
              <a:gd name="connsiteY2" fmla="*/ 82550 h 125343"/>
              <a:gd name="connsiteX0" fmla="*/ 1095375 w 1095375"/>
              <a:gd name="connsiteY0" fmla="*/ 0 h 125343"/>
              <a:gd name="connsiteX1" fmla="*/ 546100 w 1095375"/>
              <a:gd name="connsiteY1" fmla="*/ 120650 h 125343"/>
              <a:gd name="connsiteX2" fmla="*/ 0 w 1095375"/>
              <a:gd name="connsiteY2" fmla="*/ 82550 h 125343"/>
              <a:gd name="connsiteX0" fmla="*/ 1095375 w 1095375"/>
              <a:gd name="connsiteY0" fmla="*/ 0 h 134239"/>
              <a:gd name="connsiteX1" fmla="*/ 546100 w 1095375"/>
              <a:gd name="connsiteY1" fmla="*/ 120650 h 134239"/>
              <a:gd name="connsiteX2" fmla="*/ 0 w 1095375"/>
              <a:gd name="connsiteY2" fmla="*/ 82550 h 134239"/>
              <a:gd name="connsiteX0" fmla="*/ 1095375 w 1095375"/>
              <a:gd name="connsiteY0" fmla="*/ 0 h 134239"/>
              <a:gd name="connsiteX1" fmla="*/ 546100 w 1095375"/>
              <a:gd name="connsiteY1" fmla="*/ 120650 h 134239"/>
              <a:gd name="connsiteX2" fmla="*/ 0 w 1095375"/>
              <a:gd name="connsiteY2" fmla="*/ 82550 h 134239"/>
              <a:gd name="connsiteX0" fmla="*/ 1095375 w 1095375"/>
              <a:gd name="connsiteY0" fmla="*/ 0 h 82550"/>
              <a:gd name="connsiteX1" fmla="*/ 0 w 1095375"/>
              <a:gd name="connsiteY1" fmla="*/ 82550 h 82550"/>
              <a:gd name="connsiteX0" fmla="*/ 1095375 w 1095375"/>
              <a:gd name="connsiteY0" fmla="*/ 0 h 107742"/>
              <a:gd name="connsiteX1" fmla="*/ 0 w 1095375"/>
              <a:gd name="connsiteY1" fmla="*/ 82550 h 107742"/>
              <a:gd name="connsiteX0" fmla="*/ 1095375 w 1095375"/>
              <a:gd name="connsiteY0" fmla="*/ 0 h 122797"/>
              <a:gd name="connsiteX1" fmla="*/ 0 w 1095375"/>
              <a:gd name="connsiteY1" fmla="*/ 82550 h 122797"/>
              <a:gd name="connsiteX0" fmla="*/ 1146175 w 1146175"/>
              <a:gd name="connsiteY0" fmla="*/ 0 h 105308"/>
              <a:gd name="connsiteX1" fmla="*/ 0 w 1146175"/>
              <a:gd name="connsiteY1" fmla="*/ 57150 h 105308"/>
              <a:gd name="connsiteX0" fmla="*/ 1146175 w 1146175"/>
              <a:gd name="connsiteY0" fmla="*/ 0 h 101768"/>
              <a:gd name="connsiteX1" fmla="*/ 0 w 1146175"/>
              <a:gd name="connsiteY1" fmla="*/ 57150 h 101768"/>
              <a:gd name="connsiteX0" fmla="*/ 593725 w 593725"/>
              <a:gd name="connsiteY0" fmla="*/ 0 h 1052244"/>
              <a:gd name="connsiteX1" fmla="*/ 0 w 593725"/>
              <a:gd name="connsiteY1" fmla="*/ 1047750 h 1052244"/>
              <a:gd name="connsiteX0" fmla="*/ 40954 w 523023"/>
              <a:gd name="connsiteY0" fmla="*/ 0 h 837465"/>
              <a:gd name="connsiteX1" fmla="*/ 441004 w 523023"/>
              <a:gd name="connsiteY1" fmla="*/ 831850 h 837465"/>
              <a:gd name="connsiteX0" fmla="*/ 58383 w 458444"/>
              <a:gd name="connsiteY0" fmla="*/ 0 h 831850"/>
              <a:gd name="connsiteX1" fmla="*/ 458433 w 458444"/>
              <a:gd name="connsiteY1" fmla="*/ 831850 h 831850"/>
              <a:gd name="connsiteX0" fmla="*/ 0 w 400092"/>
              <a:gd name="connsiteY0" fmla="*/ 0 h 831850"/>
              <a:gd name="connsiteX1" fmla="*/ 400050 w 400092"/>
              <a:gd name="connsiteY1" fmla="*/ 831850 h 831850"/>
              <a:gd name="connsiteX0" fmla="*/ 0 w 400091"/>
              <a:gd name="connsiteY0" fmla="*/ 0 h 831850"/>
              <a:gd name="connsiteX1" fmla="*/ 400050 w 400091"/>
              <a:gd name="connsiteY1" fmla="*/ 831850 h 831850"/>
              <a:gd name="connsiteX0" fmla="*/ 0 w 400087"/>
              <a:gd name="connsiteY0" fmla="*/ 0 h 831850"/>
              <a:gd name="connsiteX1" fmla="*/ 400050 w 400087"/>
              <a:gd name="connsiteY1" fmla="*/ 831850 h 831850"/>
              <a:gd name="connsiteX0" fmla="*/ 0 w 406726"/>
              <a:gd name="connsiteY0" fmla="*/ 0 h 829744"/>
              <a:gd name="connsiteX1" fmla="*/ 406690 w 406726"/>
              <a:gd name="connsiteY1" fmla="*/ 829744 h 829744"/>
              <a:gd name="connsiteX0" fmla="*/ 0 w 405066"/>
              <a:gd name="connsiteY0" fmla="*/ 0 h 833956"/>
              <a:gd name="connsiteX1" fmla="*/ 405030 w 405066"/>
              <a:gd name="connsiteY1" fmla="*/ 833956 h 833956"/>
              <a:gd name="connsiteX0" fmla="*/ 0 w 405069"/>
              <a:gd name="connsiteY0" fmla="*/ 0 h 833956"/>
              <a:gd name="connsiteX1" fmla="*/ 405030 w 405069"/>
              <a:gd name="connsiteY1" fmla="*/ 833956 h 833956"/>
              <a:gd name="connsiteX0" fmla="*/ 0 w 405069"/>
              <a:gd name="connsiteY0" fmla="*/ 0 h 833956"/>
              <a:gd name="connsiteX1" fmla="*/ 405030 w 405069"/>
              <a:gd name="connsiteY1" fmla="*/ 833956 h 833956"/>
              <a:gd name="connsiteX0" fmla="*/ 0 w 405062"/>
              <a:gd name="connsiteY0" fmla="*/ 0 h 833956"/>
              <a:gd name="connsiteX1" fmla="*/ 405030 w 405062"/>
              <a:gd name="connsiteY1" fmla="*/ 833956 h 833956"/>
            </a:gdLst>
            <a:ahLst/>
            <a:cxnLst>
              <a:cxn ang="0">
                <a:pos x="connsiteX0" y="connsiteY0"/>
              </a:cxn>
              <a:cxn ang="0">
                <a:pos x="connsiteX1" y="connsiteY1"/>
              </a:cxn>
            </a:cxnLst>
            <a:rect l="l" t="t" r="r" b="b"/>
            <a:pathLst>
              <a:path w="405062" h="833956">
                <a:moveTo>
                  <a:pt x="0" y="0"/>
                </a:moveTo>
                <a:cubicBezTo>
                  <a:pt x="181618" y="139124"/>
                  <a:pt x="408205" y="539675"/>
                  <a:pt x="405030" y="833956"/>
                </a:cubicBezTo>
              </a:path>
            </a:pathLst>
          </a:custGeom>
          <a:noFill/>
          <a:ln w="12700" cap="flat" cmpd="sng" algn="ctr">
            <a:solidFill>
              <a:srgbClr val="008000"/>
            </a:solidFill>
            <a:prstDash val="sysDash"/>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81" name="TextBox 80"/>
          <p:cNvSpPr txBox="1"/>
          <p:nvPr/>
        </p:nvSpPr>
        <p:spPr>
          <a:xfrm>
            <a:off x="5797550" y="4806950"/>
            <a:ext cx="274434" cy="246221"/>
          </a:xfrm>
          <a:prstGeom prst="rect">
            <a:avLst/>
          </a:prstGeom>
          <a:noFill/>
        </p:spPr>
        <p:txBody>
          <a:bodyPr wrap="none" rtlCol="0">
            <a:spAutoFit/>
          </a:bodyPr>
          <a:lstStyle/>
          <a:p>
            <a:pPr>
              <a:buNone/>
            </a:pPr>
            <a:r>
              <a:rPr lang="en-US" sz="1000" b="1" dirty="0">
                <a:latin typeface="Arial"/>
                <a:cs typeface="Arial"/>
              </a:rPr>
              <a:t>X</a:t>
            </a:r>
          </a:p>
        </p:txBody>
      </p:sp>
      <p:sp>
        <p:nvSpPr>
          <p:cNvPr id="82" name="TextBox 81"/>
          <p:cNvSpPr txBox="1"/>
          <p:nvPr/>
        </p:nvSpPr>
        <p:spPr>
          <a:xfrm>
            <a:off x="8464550" y="4349750"/>
            <a:ext cx="274434" cy="246221"/>
          </a:xfrm>
          <a:prstGeom prst="rect">
            <a:avLst/>
          </a:prstGeom>
          <a:noFill/>
        </p:spPr>
        <p:txBody>
          <a:bodyPr wrap="none" rtlCol="0">
            <a:spAutoFit/>
          </a:bodyPr>
          <a:lstStyle/>
          <a:p>
            <a:pPr>
              <a:buNone/>
            </a:pPr>
            <a:r>
              <a:rPr lang="en-US" sz="1000" b="1" dirty="0">
                <a:latin typeface="Arial"/>
                <a:cs typeface="Arial"/>
              </a:rPr>
              <a:t>Y</a:t>
            </a:r>
          </a:p>
        </p:txBody>
      </p:sp>
      <p:sp>
        <p:nvSpPr>
          <p:cNvPr id="83" name="TextBox 82"/>
          <p:cNvSpPr txBox="1"/>
          <p:nvPr/>
        </p:nvSpPr>
        <p:spPr>
          <a:xfrm>
            <a:off x="6864350" y="2292350"/>
            <a:ext cx="263000" cy="246221"/>
          </a:xfrm>
          <a:prstGeom prst="rect">
            <a:avLst/>
          </a:prstGeom>
          <a:noFill/>
        </p:spPr>
        <p:txBody>
          <a:bodyPr wrap="none" rtlCol="0">
            <a:spAutoFit/>
          </a:bodyPr>
          <a:lstStyle/>
          <a:p>
            <a:pPr>
              <a:buNone/>
            </a:pPr>
            <a:r>
              <a:rPr lang="en-US" sz="1000" b="1" dirty="0">
                <a:latin typeface="Arial"/>
                <a:cs typeface="Arial"/>
              </a:rPr>
              <a:t>Z</a:t>
            </a:r>
          </a:p>
        </p:txBody>
      </p:sp>
      <p:sp>
        <p:nvSpPr>
          <p:cNvPr id="84" name="Oval 8"/>
          <p:cNvSpPr/>
          <p:nvPr/>
        </p:nvSpPr>
        <p:spPr bwMode="auto">
          <a:xfrm>
            <a:off x="6680199" y="4200522"/>
            <a:ext cx="838201" cy="49445"/>
          </a:xfrm>
          <a:custGeom>
            <a:avLst/>
            <a:gdLst>
              <a:gd name="connsiteX0" fmla="*/ 0 w 2286000"/>
              <a:gd name="connsiteY0" fmla="*/ 533400 h 1066800"/>
              <a:gd name="connsiteX1" fmla="*/ 1143000 w 2286000"/>
              <a:gd name="connsiteY1" fmla="*/ 0 h 1066800"/>
              <a:gd name="connsiteX2" fmla="*/ 2286000 w 2286000"/>
              <a:gd name="connsiteY2" fmla="*/ 533400 h 1066800"/>
              <a:gd name="connsiteX3" fmla="*/ 1143000 w 2286000"/>
              <a:gd name="connsiteY3" fmla="*/ 1066800 h 1066800"/>
              <a:gd name="connsiteX4" fmla="*/ 0 w 2286000"/>
              <a:gd name="connsiteY4" fmla="*/ 533400 h 1066800"/>
              <a:gd name="connsiteX0" fmla="*/ 2286000 w 2377440"/>
              <a:gd name="connsiteY0" fmla="*/ 533400 h 1066800"/>
              <a:gd name="connsiteX1" fmla="*/ 1143000 w 2377440"/>
              <a:gd name="connsiteY1" fmla="*/ 1066800 h 1066800"/>
              <a:gd name="connsiteX2" fmla="*/ 0 w 2377440"/>
              <a:gd name="connsiteY2" fmla="*/ 533400 h 1066800"/>
              <a:gd name="connsiteX3" fmla="*/ 1143000 w 2377440"/>
              <a:gd name="connsiteY3" fmla="*/ 0 h 1066800"/>
              <a:gd name="connsiteX4" fmla="*/ 2377440 w 2377440"/>
              <a:gd name="connsiteY4" fmla="*/ 624840 h 1066800"/>
              <a:gd name="connsiteX0" fmla="*/ 2286000 w 2286000"/>
              <a:gd name="connsiteY0" fmla="*/ 533400 h 1066800"/>
              <a:gd name="connsiteX1" fmla="*/ 1143000 w 2286000"/>
              <a:gd name="connsiteY1" fmla="*/ 1066800 h 1066800"/>
              <a:gd name="connsiteX2" fmla="*/ 0 w 2286000"/>
              <a:gd name="connsiteY2" fmla="*/ 533400 h 1066800"/>
              <a:gd name="connsiteX3" fmla="*/ 1143000 w 2286000"/>
              <a:gd name="connsiteY3" fmla="*/ 0 h 1066800"/>
              <a:gd name="connsiteX0" fmla="*/ 2286000 w 2286000"/>
              <a:gd name="connsiteY0" fmla="*/ 0 h 533400"/>
              <a:gd name="connsiteX1" fmla="*/ 1143000 w 2286000"/>
              <a:gd name="connsiteY1" fmla="*/ 533400 h 533400"/>
              <a:gd name="connsiteX2" fmla="*/ 0 w 2286000"/>
              <a:gd name="connsiteY2" fmla="*/ 0 h 533400"/>
              <a:gd name="connsiteX0" fmla="*/ 2286000 w 2286000"/>
              <a:gd name="connsiteY0" fmla="*/ 0 h 533400"/>
              <a:gd name="connsiteX1" fmla="*/ 1143000 w 2286000"/>
              <a:gd name="connsiteY1" fmla="*/ 533400 h 533400"/>
              <a:gd name="connsiteX2" fmla="*/ 0 w 2286000"/>
              <a:gd name="connsiteY2" fmla="*/ 0 h 533400"/>
              <a:gd name="connsiteX0" fmla="*/ 1752600 w 1752600"/>
              <a:gd name="connsiteY0" fmla="*/ 0 h 585118"/>
              <a:gd name="connsiteX1" fmla="*/ 609600 w 1752600"/>
              <a:gd name="connsiteY1" fmla="*/ 533400 h 585118"/>
              <a:gd name="connsiteX2" fmla="*/ 0 w 1752600"/>
              <a:gd name="connsiteY2" fmla="*/ 241300 h 585118"/>
              <a:gd name="connsiteX0" fmla="*/ 1752600 w 1752600"/>
              <a:gd name="connsiteY0" fmla="*/ 0 h 470133"/>
              <a:gd name="connsiteX1" fmla="*/ 660400 w 1752600"/>
              <a:gd name="connsiteY1" fmla="*/ 269875 h 470133"/>
              <a:gd name="connsiteX2" fmla="*/ 0 w 1752600"/>
              <a:gd name="connsiteY2" fmla="*/ 241300 h 470133"/>
              <a:gd name="connsiteX0" fmla="*/ 1752600 w 1752600"/>
              <a:gd name="connsiteY0" fmla="*/ 0 h 287974"/>
              <a:gd name="connsiteX1" fmla="*/ 660400 w 1752600"/>
              <a:gd name="connsiteY1" fmla="*/ 269875 h 287974"/>
              <a:gd name="connsiteX2" fmla="*/ 0 w 1752600"/>
              <a:gd name="connsiteY2" fmla="*/ 241300 h 287974"/>
              <a:gd name="connsiteX0" fmla="*/ 1752600 w 1752600"/>
              <a:gd name="connsiteY0" fmla="*/ 0 h 287974"/>
              <a:gd name="connsiteX1" fmla="*/ 660400 w 1752600"/>
              <a:gd name="connsiteY1" fmla="*/ 269875 h 287974"/>
              <a:gd name="connsiteX2" fmla="*/ 0 w 1752600"/>
              <a:gd name="connsiteY2" fmla="*/ 241300 h 287974"/>
              <a:gd name="connsiteX0" fmla="*/ 1095375 w 1095375"/>
              <a:gd name="connsiteY0" fmla="*/ 0 h 125198"/>
              <a:gd name="connsiteX1" fmla="*/ 660400 w 1095375"/>
              <a:gd name="connsiteY1" fmla="*/ 111125 h 125198"/>
              <a:gd name="connsiteX2" fmla="*/ 0 w 1095375"/>
              <a:gd name="connsiteY2" fmla="*/ 82550 h 125198"/>
              <a:gd name="connsiteX0" fmla="*/ 1095375 w 1095375"/>
              <a:gd name="connsiteY0" fmla="*/ 0 h 117493"/>
              <a:gd name="connsiteX1" fmla="*/ 660400 w 1095375"/>
              <a:gd name="connsiteY1" fmla="*/ 111125 h 117493"/>
              <a:gd name="connsiteX2" fmla="*/ 0 w 1095375"/>
              <a:gd name="connsiteY2" fmla="*/ 82550 h 117493"/>
              <a:gd name="connsiteX0" fmla="*/ 1095375 w 1095375"/>
              <a:gd name="connsiteY0" fmla="*/ 0 h 125343"/>
              <a:gd name="connsiteX1" fmla="*/ 546100 w 1095375"/>
              <a:gd name="connsiteY1" fmla="*/ 120650 h 125343"/>
              <a:gd name="connsiteX2" fmla="*/ 0 w 1095375"/>
              <a:gd name="connsiteY2" fmla="*/ 82550 h 125343"/>
              <a:gd name="connsiteX0" fmla="*/ 1095375 w 1095375"/>
              <a:gd name="connsiteY0" fmla="*/ 0 h 125343"/>
              <a:gd name="connsiteX1" fmla="*/ 546100 w 1095375"/>
              <a:gd name="connsiteY1" fmla="*/ 120650 h 125343"/>
              <a:gd name="connsiteX2" fmla="*/ 0 w 1095375"/>
              <a:gd name="connsiteY2" fmla="*/ 82550 h 125343"/>
              <a:gd name="connsiteX0" fmla="*/ 1095375 w 1095375"/>
              <a:gd name="connsiteY0" fmla="*/ 0 h 134239"/>
              <a:gd name="connsiteX1" fmla="*/ 546100 w 1095375"/>
              <a:gd name="connsiteY1" fmla="*/ 120650 h 134239"/>
              <a:gd name="connsiteX2" fmla="*/ 0 w 1095375"/>
              <a:gd name="connsiteY2" fmla="*/ 82550 h 134239"/>
              <a:gd name="connsiteX0" fmla="*/ 1095375 w 1095375"/>
              <a:gd name="connsiteY0" fmla="*/ 0 h 134239"/>
              <a:gd name="connsiteX1" fmla="*/ 546100 w 1095375"/>
              <a:gd name="connsiteY1" fmla="*/ 120650 h 134239"/>
              <a:gd name="connsiteX2" fmla="*/ 0 w 1095375"/>
              <a:gd name="connsiteY2" fmla="*/ 82550 h 134239"/>
              <a:gd name="connsiteX0" fmla="*/ 1095375 w 1095375"/>
              <a:gd name="connsiteY0" fmla="*/ 0 h 82550"/>
              <a:gd name="connsiteX1" fmla="*/ 0 w 1095375"/>
              <a:gd name="connsiteY1" fmla="*/ 82550 h 82550"/>
              <a:gd name="connsiteX0" fmla="*/ 1095375 w 1095375"/>
              <a:gd name="connsiteY0" fmla="*/ 0 h 107742"/>
              <a:gd name="connsiteX1" fmla="*/ 0 w 1095375"/>
              <a:gd name="connsiteY1" fmla="*/ 82550 h 107742"/>
              <a:gd name="connsiteX0" fmla="*/ 1095375 w 1095375"/>
              <a:gd name="connsiteY0" fmla="*/ 0 h 122797"/>
              <a:gd name="connsiteX1" fmla="*/ 0 w 1095375"/>
              <a:gd name="connsiteY1" fmla="*/ 82550 h 122797"/>
              <a:gd name="connsiteX0" fmla="*/ 1146175 w 1146175"/>
              <a:gd name="connsiteY0" fmla="*/ 0 h 105308"/>
              <a:gd name="connsiteX1" fmla="*/ 0 w 1146175"/>
              <a:gd name="connsiteY1" fmla="*/ 57150 h 105308"/>
              <a:gd name="connsiteX0" fmla="*/ 1146175 w 1146175"/>
              <a:gd name="connsiteY0" fmla="*/ 0 h 101768"/>
              <a:gd name="connsiteX1" fmla="*/ 0 w 1146175"/>
              <a:gd name="connsiteY1" fmla="*/ 57150 h 101768"/>
              <a:gd name="connsiteX0" fmla="*/ 1165225 w 1165225"/>
              <a:gd name="connsiteY0" fmla="*/ 0 h 103933"/>
              <a:gd name="connsiteX1" fmla="*/ 0 w 1165225"/>
              <a:gd name="connsiteY1" fmla="*/ 60325 h 103933"/>
              <a:gd name="connsiteX0" fmla="*/ 1174750 w 1174750"/>
              <a:gd name="connsiteY0" fmla="*/ 0 h 112920"/>
              <a:gd name="connsiteX1" fmla="*/ 0 w 1174750"/>
              <a:gd name="connsiteY1" fmla="*/ 73025 h 112920"/>
              <a:gd name="connsiteX0" fmla="*/ 1181100 w 1181100"/>
              <a:gd name="connsiteY0" fmla="*/ 0 h 103933"/>
              <a:gd name="connsiteX1" fmla="*/ 0 w 1181100"/>
              <a:gd name="connsiteY1" fmla="*/ 60325 h 103933"/>
              <a:gd name="connsiteX0" fmla="*/ 1181100 w 1181100"/>
              <a:gd name="connsiteY0" fmla="*/ 0 h 110627"/>
              <a:gd name="connsiteX1" fmla="*/ 0 w 1181100"/>
              <a:gd name="connsiteY1" fmla="*/ 69850 h 110627"/>
              <a:gd name="connsiteX0" fmla="*/ 1181100 w 1181100"/>
              <a:gd name="connsiteY0" fmla="*/ 0 h 112979"/>
              <a:gd name="connsiteX1" fmla="*/ 0 w 1181100"/>
              <a:gd name="connsiteY1" fmla="*/ 69850 h 112979"/>
              <a:gd name="connsiteX0" fmla="*/ 1181100 w 1181100"/>
              <a:gd name="connsiteY0" fmla="*/ 0 h 111578"/>
              <a:gd name="connsiteX1" fmla="*/ 0 w 1181100"/>
              <a:gd name="connsiteY1" fmla="*/ 69850 h 111578"/>
              <a:gd name="connsiteX0" fmla="*/ 1184275 w 1184275"/>
              <a:gd name="connsiteY0" fmla="*/ 0 h 105110"/>
              <a:gd name="connsiteX1" fmla="*/ 0 w 1184275"/>
              <a:gd name="connsiteY1" fmla="*/ 60325 h 105110"/>
              <a:gd name="connsiteX0" fmla="*/ 1174750 w 1174750"/>
              <a:gd name="connsiteY0" fmla="*/ 0 h 107232"/>
              <a:gd name="connsiteX1" fmla="*/ 0 w 1174750"/>
              <a:gd name="connsiteY1" fmla="*/ 63500 h 107232"/>
              <a:gd name="connsiteX0" fmla="*/ 1174750 w 1174750"/>
              <a:gd name="connsiteY0" fmla="*/ 0 h 107232"/>
              <a:gd name="connsiteX1" fmla="*/ 0 w 1174750"/>
              <a:gd name="connsiteY1" fmla="*/ 63500 h 107232"/>
              <a:gd name="connsiteX0" fmla="*/ 1174750 w 1174750"/>
              <a:gd name="connsiteY0" fmla="*/ 0 h 110014"/>
              <a:gd name="connsiteX1" fmla="*/ 0 w 1174750"/>
              <a:gd name="connsiteY1" fmla="*/ 63500 h 110014"/>
              <a:gd name="connsiteX0" fmla="*/ 1101725 w 1101725"/>
              <a:gd name="connsiteY0" fmla="*/ 6350 h 77832"/>
              <a:gd name="connsiteX1" fmla="*/ 0 w 1101725"/>
              <a:gd name="connsiteY1" fmla="*/ 0 h 77832"/>
              <a:gd name="connsiteX0" fmla="*/ 1006475 w 1006475"/>
              <a:gd name="connsiteY0" fmla="*/ 0 h 103708"/>
              <a:gd name="connsiteX1" fmla="*/ 0 w 1006475"/>
              <a:gd name="connsiteY1" fmla="*/ 53975 h 103708"/>
              <a:gd name="connsiteX0" fmla="*/ 1006475 w 1006475"/>
              <a:gd name="connsiteY0" fmla="*/ 0 h 95324"/>
              <a:gd name="connsiteX1" fmla="*/ 0 w 1006475"/>
              <a:gd name="connsiteY1" fmla="*/ 53975 h 95324"/>
              <a:gd name="connsiteX0" fmla="*/ 1006475 w 1006475"/>
              <a:gd name="connsiteY0" fmla="*/ 0 h 86875"/>
              <a:gd name="connsiteX1" fmla="*/ 0 w 1006475"/>
              <a:gd name="connsiteY1" fmla="*/ 53975 h 86875"/>
              <a:gd name="connsiteX0" fmla="*/ 1025525 w 1025525"/>
              <a:gd name="connsiteY0" fmla="*/ 0 h 78126"/>
              <a:gd name="connsiteX1" fmla="*/ 0 w 1025525"/>
              <a:gd name="connsiteY1" fmla="*/ 41275 h 78126"/>
              <a:gd name="connsiteX0" fmla="*/ 1025525 w 1025525"/>
              <a:gd name="connsiteY0" fmla="*/ 0 h 78126"/>
              <a:gd name="connsiteX1" fmla="*/ 0 w 1025525"/>
              <a:gd name="connsiteY1" fmla="*/ 41275 h 78126"/>
              <a:gd name="connsiteX0" fmla="*/ 1031875 w 1031875"/>
              <a:gd name="connsiteY0" fmla="*/ 0 h 84626"/>
              <a:gd name="connsiteX1" fmla="*/ 0 w 1031875"/>
              <a:gd name="connsiteY1" fmla="*/ 50800 h 84626"/>
              <a:gd name="connsiteX0" fmla="*/ 1019175 w 1019175"/>
              <a:gd name="connsiteY0" fmla="*/ 0 h 84626"/>
              <a:gd name="connsiteX1" fmla="*/ 0 w 1019175"/>
              <a:gd name="connsiteY1" fmla="*/ 50800 h 84626"/>
              <a:gd name="connsiteX0" fmla="*/ 1022340 w 1022340"/>
              <a:gd name="connsiteY0" fmla="*/ 0 h 96059"/>
              <a:gd name="connsiteX1" fmla="*/ 0 w 1022340"/>
              <a:gd name="connsiteY1" fmla="*/ 66433 h 96059"/>
              <a:gd name="connsiteX0" fmla="*/ 1012845 w 1012845"/>
              <a:gd name="connsiteY0" fmla="*/ 0 h 102083"/>
              <a:gd name="connsiteX1" fmla="*/ 0 w 1012845"/>
              <a:gd name="connsiteY1" fmla="*/ 74250 h 102083"/>
              <a:gd name="connsiteX0" fmla="*/ 1009680 w 1009680"/>
              <a:gd name="connsiteY0" fmla="*/ 0 h 93120"/>
              <a:gd name="connsiteX1" fmla="*/ 0 w 1009680"/>
              <a:gd name="connsiteY1" fmla="*/ 62525 h 93120"/>
              <a:gd name="connsiteX0" fmla="*/ 1025506 w 1025506"/>
              <a:gd name="connsiteY0" fmla="*/ 0 h 102084"/>
              <a:gd name="connsiteX1" fmla="*/ 0 w 1025506"/>
              <a:gd name="connsiteY1" fmla="*/ 74250 h 102084"/>
              <a:gd name="connsiteX0" fmla="*/ 1038167 w 1038167"/>
              <a:gd name="connsiteY0" fmla="*/ 0 h 96060"/>
              <a:gd name="connsiteX1" fmla="*/ 0 w 1038167"/>
              <a:gd name="connsiteY1" fmla="*/ 66433 h 96060"/>
              <a:gd name="connsiteX0" fmla="*/ 1041332 w 1041332"/>
              <a:gd name="connsiteY0" fmla="*/ 0 h 87400"/>
              <a:gd name="connsiteX1" fmla="*/ 0 w 1041332"/>
              <a:gd name="connsiteY1" fmla="*/ 54708 h 87400"/>
              <a:gd name="connsiteX0" fmla="*/ 1041332 w 1041332"/>
              <a:gd name="connsiteY0" fmla="*/ 0 h 89333"/>
              <a:gd name="connsiteX1" fmla="*/ 0 w 1041332"/>
              <a:gd name="connsiteY1" fmla="*/ 54708 h 89333"/>
              <a:gd name="connsiteX0" fmla="*/ 1114130 w 1114130"/>
              <a:gd name="connsiteY0" fmla="*/ 226689 h 245661"/>
              <a:gd name="connsiteX1" fmla="*/ 0 w 1114130"/>
              <a:gd name="connsiteY1" fmla="*/ 0 h 245661"/>
              <a:gd name="connsiteX0" fmla="*/ 845093 w 845093"/>
              <a:gd name="connsiteY0" fmla="*/ 0 h 84021"/>
              <a:gd name="connsiteX1" fmla="*/ 0 w 845093"/>
              <a:gd name="connsiteY1" fmla="*/ 46891 h 84021"/>
              <a:gd name="connsiteX0" fmla="*/ 845093 w 845093"/>
              <a:gd name="connsiteY0" fmla="*/ 0 h 78985"/>
              <a:gd name="connsiteX1" fmla="*/ 0 w 845093"/>
              <a:gd name="connsiteY1" fmla="*/ 46891 h 78985"/>
              <a:gd name="connsiteX0" fmla="*/ 845093 w 845093"/>
              <a:gd name="connsiteY0" fmla="*/ 0 h 72050"/>
              <a:gd name="connsiteX1" fmla="*/ 0 w 845093"/>
              <a:gd name="connsiteY1" fmla="*/ 46891 h 72050"/>
              <a:gd name="connsiteX0" fmla="*/ 867249 w 867249"/>
              <a:gd name="connsiteY0" fmla="*/ 0 h 61509"/>
              <a:gd name="connsiteX1" fmla="*/ 0 w 867249"/>
              <a:gd name="connsiteY1" fmla="*/ 31258 h 61509"/>
              <a:gd name="connsiteX0" fmla="*/ 867249 w 867249"/>
              <a:gd name="connsiteY0" fmla="*/ 0 h 58176"/>
              <a:gd name="connsiteX1" fmla="*/ 0 w 867249"/>
              <a:gd name="connsiteY1" fmla="*/ 31258 h 58176"/>
              <a:gd name="connsiteX0" fmla="*/ 857754 w 857754"/>
              <a:gd name="connsiteY0" fmla="*/ 0 h 50661"/>
              <a:gd name="connsiteX1" fmla="*/ 0 w 857754"/>
              <a:gd name="connsiteY1" fmla="*/ 19533 h 50661"/>
              <a:gd name="connsiteX0" fmla="*/ 835598 w 835598"/>
              <a:gd name="connsiteY0" fmla="*/ 0 h 60864"/>
              <a:gd name="connsiteX1" fmla="*/ 0 w 835598"/>
              <a:gd name="connsiteY1" fmla="*/ 35166 h 60864"/>
            </a:gdLst>
            <a:ahLst/>
            <a:cxnLst>
              <a:cxn ang="0">
                <a:pos x="connsiteX0" y="connsiteY0"/>
              </a:cxn>
              <a:cxn ang="0">
                <a:pos x="connsiteX1" y="connsiteY1"/>
              </a:cxn>
            </a:cxnLst>
            <a:rect l="l" t="t" r="r" b="b"/>
            <a:pathLst>
              <a:path w="835598" h="60864">
                <a:moveTo>
                  <a:pt x="835598" y="0"/>
                </a:moveTo>
                <a:cubicBezTo>
                  <a:pt x="515032" y="58043"/>
                  <a:pt x="314552" y="84091"/>
                  <a:pt x="0" y="35166"/>
                </a:cubicBezTo>
              </a:path>
            </a:pathLst>
          </a:custGeom>
          <a:noFill/>
          <a:ln w="12700" cap="flat" cmpd="sng" algn="ctr">
            <a:solidFill>
              <a:srgbClr val="008000"/>
            </a:solidFill>
            <a:prstDash val="solid"/>
            <a:round/>
            <a:headEnd type="arrow"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85" name="Oval 8"/>
          <p:cNvSpPr/>
          <p:nvPr/>
        </p:nvSpPr>
        <p:spPr bwMode="auto">
          <a:xfrm>
            <a:off x="7219951" y="3590926"/>
            <a:ext cx="311146" cy="612774"/>
          </a:xfrm>
          <a:custGeom>
            <a:avLst/>
            <a:gdLst>
              <a:gd name="connsiteX0" fmla="*/ 0 w 2286000"/>
              <a:gd name="connsiteY0" fmla="*/ 533400 h 1066800"/>
              <a:gd name="connsiteX1" fmla="*/ 1143000 w 2286000"/>
              <a:gd name="connsiteY1" fmla="*/ 0 h 1066800"/>
              <a:gd name="connsiteX2" fmla="*/ 2286000 w 2286000"/>
              <a:gd name="connsiteY2" fmla="*/ 533400 h 1066800"/>
              <a:gd name="connsiteX3" fmla="*/ 1143000 w 2286000"/>
              <a:gd name="connsiteY3" fmla="*/ 1066800 h 1066800"/>
              <a:gd name="connsiteX4" fmla="*/ 0 w 2286000"/>
              <a:gd name="connsiteY4" fmla="*/ 533400 h 1066800"/>
              <a:gd name="connsiteX0" fmla="*/ 2286000 w 2377440"/>
              <a:gd name="connsiteY0" fmla="*/ 533400 h 1066800"/>
              <a:gd name="connsiteX1" fmla="*/ 1143000 w 2377440"/>
              <a:gd name="connsiteY1" fmla="*/ 1066800 h 1066800"/>
              <a:gd name="connsiteX2" fmla="*/ 0 w 2377440"/>
              <a:gd name="connsiteY2" fmla="*/ 533400 h 1066800"/>
              <a:gd name="connsiteX3" fmla="*/ 1143000 w 2377440"/>
              <a:gd name="connsiteY3" fmla="*/ 0 h 1066800"/>
              <a:gd name="connsiteX4" fmla="*/ 2377440 w 2377440"/>
              <a:gd name="connsiteY4" fmla="*/ 624840 h 1066800"/>
              <a:gd name="connsiteX0" fmla="*/ 2286000 w 2286000"/>
              <a:gd name="connsiteY0" fmla="*/ 533400 h 1066800"/>
              <a:gd name="connsiteX1" fmla="*/ 1143000 w 2286000"/>
              <a:gd name="connsiteY1" fmla="*/ 1066800 h 1066800"/>
              <a:gd name="connsiteX2" fmla="*/ 0 w 2286000"/>
              <a:gd name="connsiteY2" fmla="*/ 533400 h 1066800"/>
              <a:gd name="connsiteX3" fmla="*/ 1143000 w 2286000"/>
              <a:gd name="connsiteY3" fmla="*/ 0 h 1066800"/>
              <a:gd name="connsiteX0" fmla="*/ 2286000 w 2286000"/>
              <a:gd name="connsiteY0" fmla="*/ 0 h 533400"/>
              <a:gd name="connsiteX1" fmla="*/ 1143000 w 2286000"/>
              <a:gd name="connsiteY1" fmla="*/ 533400 h 533400"/>
              <a:gd name="connsiteX2" fmla="*/ 0 w 2286000"/>
              <a:gd name="connsiteY2" fmla="*/ 0 h 533400"/>
              <a:gd name="connsiteX0" fmla="*/ 2286000 w 2286000"/>
              <a:gd name="connsiteY0" fmla="*/ 0 h 533400"/>
              <a:gd name="connsiteX1" fmla="*/ 1143000 w 2286000"/>
              <a:gd name="connsiteY1" fmla="*/ 533400 h 533400"/>
              <a:gd name="connsiteX2" fmla="*/ 0 w 2286000"/>
              <a:gd name="connsiteY2" fmla="*/ 0 h 533400"/>
              <a:gd name="connsiteX0" fmla="*/ 1752600 w 1752600"/>
              <a:gd name="connsiteY0" fmla="*/ 0 h 585118"/>
              <a:gd name="connsiteX1" fmla="*/ 609600 w 1752600"/>
              <a:gd name="connsiteY1" fmla="*/ 533400 h 585118"/>
              <a:gd name="connsiteX2" fmla="*/ 0 w 1752600"/>
              <a:gd name="connsiteY2" fmla="*/ 241300 h 585118"/>
              <a:gd name="connsiteX0" fmla="*/ 1752600 w 1752600"/>
              <a:gd name="connsiteY0" fmla="*/ 0 h 470133"/>
              <a:gd name="connsiteX1" fmla="*/ 660400 w 1752600"/>
              <a:gd name="connsiteY1" fmla="*/ 269875 h 470133"/>
              <a:gd name="connsiteX2" fmla="*/ 0 w 1752600"/>
              <a:gd name="connsiteY2" fmla="*/ 241300 h 470133"/>
              <a:gd name="connsiteX0" fmla="*/ 1752600 w 1752600"/>
              <a:gd name="connsiteY0" fmla="*/ 0 h 287974"/>
              <a:gd name="connsiteX1" fmla="*/ 660400 w 1752600"/>
              <a:gd name="connsiteY1" fmla="*/ 269875 h 287974"/>
              <a:gd name="connsiteX2" fmla="*/ 0 w 1752600"/>
              <a:gd name="connsiteY2" fmla="*/ 241300 h 287974"/>
              <a:gd name="connsiteX0" fmla="*/ 1752600 w 1752600"/>
              <a:gd name="connsiteY0" fmla="*/ 0 h 287974"/>
              <a:gd name="connsiteX1" fmla="*/ 660400 w 1752600"/>
              <a:gd name="connsiteY1" fmla="*/ 269875 h 287974"/>
              <a:gd name="connsiteX2" fmla="*/ 0 w 1752600"/>
              <a:gd name="connsiteY2" fmla="*/ 241300 h 287974"/>
              <a:gd name="connsiteX0" fmla="*/ 1095375 w 1095375"/>
              <a:gd name="connsiteY0" fmla="*/ 0 h 125198"/>
              <a:gd name="connsiteX1" fmla="*/ 660400 w 1095375"/>
              <a:gd name="connsiteY1" fmla="*/ 111125 h 125198"/>
              <a:gd name="connsiteX2" fmla="*/ 0 w 1095375"/>
              <a:gd name="connsiteY2" fmla="*/ 82550 h 125198"/>
              <a:gd name="connsiteX0" fmla="*/ 1095375 w 1095375"/>
              <a:gd name="connsiteY0" fmla="*/ 0 h 117493"/>
              <a:gd name="connsiteX1" fmla="*/ 660400 w 1095375"/>
              <a:gd name="connsiteY1" fmla="*/ 111125 h 117493"/>
              <a:gd name="connsiteX2" fmla="*/ 0 w 1095375"/>
              <a:gd name="connsiteY2" fmla="*/ 82550 h 117493"/>
              <a:gd name="connsiteX0" fmla="*/ 1095375 w 1095375"/>
              <a:gd name="connsiteY0" fmla="*/ 0 h 125343"/>
              <a:gd name="connsiteX1" fmla="*/ 546100 w 1095375"/>
              <a:gd name="connsiteY1" fmla="*/ 120650 h 125343"/>
              <a:gd name="connsiteX2" fmla="*/ 0 w 1095375"/>
              <a:gd name="connsiteY2" fmla="*/ 82550 h 125343"/>
              <a:gd name="connsiteX0" fmla="*/ 1095375 w 1095375"/>
              <a:gd name="connsiteY0" fmla="*/ 0 h 125343"/>
              <a:gd name="connsiteX1" fmla="*/ 546100 w 1095375"/>
              <a:gd name="connsiteY1" fmla="*/ 120650 h 125343"/>
              <a:gd name="connsiteX2" fmla="*/ 0 w 1095375"/>
              <a:gd name="connsiteY2" fmla="*/ 82550 h 125343"/>
              <a:gd name="connsiteX0" fmla="*/ 1095375 w 1095375"/>
              <a:gd name="connsiteY0" fmla="*/ 0 h 134239"/>
              <a:gd name="connsiteX1" fmla="*/ 546100 w 1095375"/>
              <a:gd name="connsiteY1" fmla="*/ 120650 h 134239"/>
              <a:gd name="connsiteX2" fmla="*/ 0 w 1095375"/>
              <a:gd name="connsiteY2" fmla="*/ 82550 h 134239"/>
              <a:gd name="connsiteX0" fmla="*/ 1095375 w 1095375"/>
              <a:gd name="connsiteY0" fmla="*/ 0 h 134239"/>
              <a:gd name="connsiteX1" fmla="*/ 546100 w 1095375"/>
              <a:gd name="connsiteY1" fmla="*/ 120650 h 134239"/>
              <a:gd name="connsiteX2" fmla="*/ 0 w 1095375"/>
              <a:gd name="connsiteY2" fmla="*/ 82550 h 134239"/>
              <a:gd name="connsiteX0" fmla="*/ 1095375 w 1095375"/>
              <a:gd name="connsiteY0" fmla="*/ 0 h 82550"/>
              <a:gd name="connsiteX1" fmla="*/ 0 w 1095375"/>
              <a:gd name="connsiteY1" fmla="*/ 82550 h 82550"/>
              <a:gd name="connsiteX0" fmla="*/ 1095375 w 1095375"/>
              <a:gd name="connsiteY0" fmla="*/ 0 h 107742"/>
              <a:gd name="connsiteX1" fmla="*/ 0 w 1095375"/>
              <a:gd name="connsiteY1" fmla="*/ 82550 h 107742"/>
              <a:gd name="connsiteX0" fmla="*/ 1095375 w 1095375"/>
              <a:gd name="connsiteY0" fmla="*/ 0 h 122797"/>
              <a:gd name="connsiteX1" fmla="*/ 0 w 1095375"/>
              <a:gd name="connsiteY1" fmla="*/ 82550 h 122797"/>
              <a:gd name="connsiteX0" fmla="*/ 1146175 w 1146175"/>
              <a:gd name="connsiteY0" fmla="*/ 0 h 105308"/>
              <a:gd name="connsiteX1" fmla="*/ 0 w 1146175"/>
              <a:gd name="connsiteY1" fmla="*/ 57150 h 105308"/>
              <a:gd name="connsiteX0" fmla="*/ 1146175 w 1146175"/>
              <a:gd name="connsiteY0" fmla="*/ 0 h 101768"/>
              <a:gd name="connsiteX1" fmla="*/ 0 w 1146175"/>
              <a:gd name="connsiteY1" fmla="*/ 57150 h 101768"/>
              <a:gd name="connsiteX0" fmla="*/ 593725 w 593725"/>
              <a:gd name="connsiteY0" fmla="*/ 0 h 1052244"/>
              <a:gd name="connsiteX1" fmla="*/ 0 w 593725"/>
              <a:gd name="connsiteY1" fmla="*/ 1047750 h 1052244"/>
              <a:gd name="connsiteX0" fmla="*/ 40954 w 523023"/>
              <a:gd name="connsiteY0" fmla="*/ 0 h 837465"/>
              <a:gd name="connsiteX1" fmla="*/ 441004 w 523023"/>
              <a:gd name="connsiteY1" fmla="*/ 831850 h 837465"/>
              <a:gd name="connsiteX0" fmla="*/ 58383 w 458444"/>
              <a:gd name="connsiteY0" fmla="*/ 0 h 831850"/>
              <a:gd name="connsiteX1" fmla="*/ 458433 w 458444"/>
              <a:gd name="connsiteY1" fmla="*/ 831850 h 831850"/>
              <a:gd name="connsiteX0" fmla="*/ 0 w 400092"/>
              <a:gd name="connsiteY0" fmla="*/ 0 h 831850"/>
              <a:gd name="connsiteX1" fmla="*/ 400050 w 400092"/>
              <a:gd name="connsiteY1" fmla="*/ 831850 h 831850"/>
              <a:gd name="connsiteX0" fmla="*/ 0 w 400091"/>
              <a:gd name="connsiteY0" fmla="*/ 0 h 831850"/>
              <a:gd name="connsiteX1" fmla="*/ 400050 w 400091"/>
              <a:gd name="connsiteY1" fmla="*/ 831850 h 831850"/>
              <a:gd name="connsiteX0" fmla="*/ 0 w 400087"/>
              <a:gd name="connsiteY0" fmla="*/ 0 h 831850"/>
              <a:gd name="connsiteX1" fmla="*/ 400050 w 400087"/>
              <a:gd name="connsiteY1" fmla="*/ 831850 h 831850"/>
              <a:gd name="connsiteX0" fmla="*/ 0 w 400050"/>
              <a:gd name="connsiteY0" fmla="*/ 0 h 831850"/>
              <a:gd name="connsiteX1" fmla="*/ 400050 w 400050"/>
              <a:gd name="connsiteY1" fmla="*/ 831850 h 831850"/>
              <a:gd name="connsiteX0" fmla="*/ 0 w 384175"/>
              <a:gd name="connsiteY0" fmla="*/ 0 h 796925"/>
              <a:gd name="connsiteX1" fmla="*/ 384175 w 384175"/>
              <a:gd name="connsiteY1" fmla="*/ 796925 h 796925"/>
              <a:gd name="connsiteX0" fmla="*/ 0 w 387350"/>
              <a:gd name="connsiteY0" fmla="*/ 0 h 762000"/>
              <a:gd name="connsiteX1" fmla="*/ 387350 w 387350"/>
              <a:gd name="connsiteY1" fmla="*/ 762000 h 762000"/>
              <a:gd name="connsiteX0" fmla="*/ 0 w 396875"/>
              <a:gd name="connsiteY0" fmla="*/ 0 h 774700"/>
              <a:gd name="connsiteX1" fmla="*/ 396875 w 396875"/>
              <a:gd name="connsiteY1" fmla="*/ 774700 h 774700"/>
              <a:gd name="connsiteX0" fmla="*/ 0 w 311150"/>
              <a:gd name="connsiteY0" fmla="*/ 0 h 717550"/>
              <a:gd name="connsiteX1" fmla="*/ 311150 w 311150"/>
              <a:gd name="connsiteY1" fmla="*/ 717550 h 717550"/>
              <a:gd name="connsiteX0" fmla="*/ 0 w 323850"/>
              <a:gd name="connsiteY0" fmla="*/ 0 h 654050"/>
              <a:gd name="connsiteX1" fmla="*/ 323850 w 323850"/>
              <a:gd name="connsiteY1" fmla="*/ 654050 h 654050"/>
              <a:gd name="connsiteX0" fmla="*/ 0 w 327025"/>
              <a:gd name="connsiteY0" fmla="*/ 0 h 666750"/>
              <a:gd name="connsiteX1" fmla="*/ 327025 w 327025"/>
              <a:gd name="connsiteY1" fmla="*/ 666750 h 666750"/>
              <a:gd name="connsiteX0" fmla="*/ 0 w 327025"/>
              <a:gd name="connsiteY0" fmla="*/ 0 h 666750"/>
              <a:gd name="connsiteX1" fmla="*/ 327025 w 327025"/>
              <a:gd name="connsiteY1" fmla="*/ 666750 h 666750"/>
              <a:gd name="connsiteX0" fmla="*/ 0 w 327025"/>
              <a:gd name="connsiteY0" fmla="*/ 0 h 666750"/>
              <a:gd name="connsiteX1" fmla="*/ 327025 w 327025"/>
              <a:gd name="connsiteY1" fmla="*/ 666750 h 666750"/>
              <a:gd name="connsiteX0" fmla="*/ 0 w 323850"/>
              <a:gd name="connsiteY0" fmla="*/ 0 h 682625"/>
              <a:gd name="connsiteX1" fmla="*/ 323850 w 323850"/>
              <a:gd name="connsiteY1" fmla="*/ 682625 h 682625"/>
              <a:gd name="connsiteX0" fmla="*/ 0 w 336550"/>
              <a:gd name="connsiteY0" fmla="*/ 0 h 695325"/>
              <a:gd name="connsiteX1" fmla="*/ 336550 w 336550"/>
              <a:gd name="connsiteY1" fmla="*/ 695325 h 695325"/>
              <a:gd name="connsiteX0" fmla="*/ 0 w 365125"/>
              <a:gd name="connsiteY0" fmla="*/ 0 h 730250"/>
              <a:gd name="connsiteX1" fmla="*/ 365125 w 365125"/>
              <a:gd name="connsiteY1" fmla="*/ 730250 h 730250"/>
              <a:gd name="connsiteX0" fmla="*/ 0 w 352425"/>
              <a:gd name="connsiteY0" fmla="*/ 0 h 742950"/>
              <a:gd name="connsiteX1" fmla="*/ 352425 w 352425"/>
              <a:gd name="connsiteY1" fmla="*/ 742950 h 742950"/>
              <a:gd name="connsiteX0" fmla="*/ 0 w 326426"/>
              <a:gd name="connsiteY0" fmla="*/ 0 h 739815"/>
              <a:gd name="connsiteX1" fmla="*/ 326426 w 326426"/>
              <a:gd name="connsiteY1" fmla="*/ 739815 h 739815"/>
              <a:gd name="connsiteX0" fmla="*/ 0 w 337981"/>
              <a:gd name="connsiteY0" fmla="*/ 0 h 724141"/>
              <a:gd name="connsiteX1" fmla="*/ 337981 w 337981"/>
              <a:gd name="connsiteY1" fmla="*/ 724141 h 724141"/>
              <a:gd name="connsiteX0" fmla="*/ 0 w 329315"/>
              <a:gd name="connsiteY0" fmla="*/ 0 h 733545"/>
              <a:gd name="connsiteX1" fmla="*/ 329315 w 329315"/>
              <a:gd name="connsiteY1" fmla="*/ 733545 h 733545"/>
              <a:gd name="connsiteX0" fmla="*/ 0 w 342757"/>
              <a:gd name="connsiteY0" fmla="*/ 0 h 767984"/>
              <a:gd name="connsiteX1" fmla="*/ 342757 w 342757"/>
              <a:gd name="connsiteY1" fmla="*/ 767984 h 767984"/>
              <a:gd name="connsiteX0" fmla="*/ 0 w 346117"/>
              <a:gd name="connsiteY0" fmla="*/ 0 h 750765"/>
              <a:gd name="connsiteX1" fmla="*/ 346117 w 346117"/>
              <a:gd name="connsiteY1" fmla="*/ 750765 h 750765"/>
              <a:gd name="connsiteX0" fmla="*/ 0 w 374372"/>
              <a:gd name="connsiteY0" fmla="*/ 0 h 786012"/>
              <a:gd name="connsiteX1" fmla="*/ 374372 w 374372"/>
              <a:gd name="connsiteY1" fmla="*/ 786012 h 786012"/>
              <a:gd name="connsiteX0" fmla="*/ 0 w 374372"/>
              <a:gd name="connsiteY0" fmla="*/ 0 h 786012"/>
              <a:gd name="connsiteX1" fmla="*/ 374372 w 374372"/>
              <a:gd name="connsiteY1" fmla="*/ 786012 h 786012"/>
              <a:gd name="connsiteX0" fmla="*/ 0 w 628665"/>
              <a:gd name="connsiteY0" fmla="*/ 0 h 902328"/>
              <a:gd name="connsiteX1" fmla="*/ 628665 w 628665"/>
              <a:gd name="connsiteY1" fmla="*/ 902328 h 902328"/>
              <a:gd name="connsiteX0" fmla="*/ 0 w 335522"/>
              <a:gd name="connsiteY0" fmla="*/ 0 h 655597"/>
              <a:gd name="connsiteX1" fmla="*/ 335522 w 335522"/>
              <a:gd name="connsiteY1" fmla="*/ 655597 h 655597"/>
              <a:gd name="connsiteX0" fmla="*/ 0 w 335524"/>
              <a:gd name="connsiteY0" fmla="*/ 0 h 655597"/>
              <a:gd name="connsiteX1" fmla="*/ 335522 w 335524"/>
              <a:gd name="connsiteY1" fmla="*/ 655597 h 655597"/>
              <a:gd name="connsiteX0" fmla="*/ 0 w 335524"/>
              <a:gd name="connsiteY0" fmla="*/ 0 h 655597"/>
              <a:gd name="connsiteX1" fmla="*/ 335522 w 335524"/>
              <a:gd name="connsiteY1" fmla="*/ 655597 h 655597"/>
              <a:gd name="connsiteX0" fmla="*/ 0 w 346118"/>
              <a:gd name="connsiteY0" fmla="*/ 0 h 666171"/>
              <a:gd name="connsiteX1" fmla="*/ 346117 w 346118"/>
              <a:gd name="connsiteY1" fmla="*/ 666171 h 666171"/>
              <a:gd name="connsiteX0" fmla="*/ 0 w 346117"/>
              <a:gd name="connsiteY0" fmla="*/ 0 h 666171"/>
              <a:gd name="connsiteX1" fmla="*/ 346117 w 346117"/>
              <a:gd name="connsiteY1" fmla="*/ 666171 h 666171"/>
              <a:gd name="connsiteX0" fmla="*/ 0 w 309683"/>
              <a:gd name="connsiteY0" fmla="*/ 0 h 642134"/>
              <a:gd name="connsiteX1" fmla="*/ 309683 w 309683"/>
              <a:gd name="connsiteY1" fmla="*/ 642134 h 642134"/>
              <a:gd name="connsiteX0" fmla="*/ 0 w 291466"/>
              <a:gd name="connsiteY0" fmla="*/ 0 h 662737"/>
              <a:gd name="connsiteX1" fmla="*/ 291466 w 291466"/>
              <a:gd name="connsiteY1" fmla="*/ 662737 h 662737"/>
              <a:gd name="connsiteX0" fmla="*/ 0 w 297538"/>
              <a:gd name="connsiteY0" fmla="*/ 0 h 662737"/>
              <a:gd name="connsiteX1" fmla="*/ 297538 w 297538"/>
              <a:gd name="connsiteY1" fmla="*/ 662737 h 662737"/>
              <a:gd name="connsiteX0" fmla="*/ 0 w 297538"/>
              <a:gd name="connsiteY0" fmla="*/ 0 h 662737"/>
              <a:gd name="connsiteX1" fmla="*/ 297538 w 297538"/>
              <a:gd name="connsiteY1" fmla="*/ 662737 h 662737"/>
            </a:gdLst>
            <a:ahLst/>
            <a:cxnLst>
              <a:cxn ang="0">
                <a:pos x="connsiteX0" y="connsiteY0"/>
              </a:cxn>
              <a:cxn ang="0">
                <a:pos x="connsiteX1" y="connsiteY1"/>
              </a:cxn>
            </a:cxnLst>
            <a:rect l="l" t="t" r="r" b="b"/>
            <a:pathLst>
              <a:path w="297538" h="662737">
                <a:moveTo>
                  <a:pt x="0" y="0"/>
                </a:moveTo>
                <a:cubicBezTo>
                  <a:pt x="153114" y="213829"/>
                  <a:pt x="277061" y="492695"/>
                  <a:pt x="297538" y="662737"/>
                </a:cubicBezTo>
              </a:path>
            </a:pathLst>
          </a:custGeom>
          <a:noFill/>
          <a:ln w="12700" cap="flat" cmpd="sng" algn="ctr">
            <a:solidFill>
              <a:srgbClr val="008000"/>
            </a:solidFill>
            <a:prstDash val="solid"/>
            <a:round/>
            <a:headEnd type="arrow"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3" name="TextBox 2"/>
          <p:cNvSpPr txBox="1"/>
          <p:nvPr/>
        </p:nvSpPr>
        <p:spPr>
          <a:xfrm>
            <a:off x="7429448" y="3284949"/>
            <a:ext cx="267884" cy="246221"/>
          </a:xfrm>
          <a:prstGeom prst="rect">
            <a:avLst/>
          </a:prstGeom>
          <a:noFill/>
        </p:spPr>
        <p:txBody>
          <a:bodyPr wrap="none" rtlCol="0">
            <a:spAutoFit/>
          </a:bodyPr>
          <a:lstStyle/>
          <a:p>
            <a:r>
              <a:rPr lang="en-US" sz="1000" b="1" dirty="0">
                <a:latin typeface="Arial"/>
                <a:cs typeface="Arial"/>
              </a:rPr>
              <a:t>P</a:t>
            </a:r>
          </a:p>
        </p:txBody>
      </p:sp>
      <p:sp>
        <p:nvSpPr>
          <p:cNvPr id="4" name="Slide Number Placeholder 3"/>
          <p:cNvSpPr>
            <a:spLocks noGrp="1"/>
          </p:cNvSpPr>
          <p:nvPr>
            <p:ph type="sldNum" sz="quarter" idx="11"/>
          </p:nvPr>
        </p:nvSpPr>
        <p:spPr/>
        <p:txBody>
          <a:bodyPr/>
          <a:lstStyle/>
          <a:p>
            <a:fld id="{FA4585BD-3576-BF4C-A3F5-F0E88B60600B}" type="slidenum">
              <a:rPr lang="en-US" smtClean="0"/>
              <a:pPr/>
              <a:t>23</a:t>
            </a:fld>
            <a:endParaRPr lang="en-US" sz="1400" b="0">
              <a:latin typeface="Times New Roman" pitchFamily="27" charset="0"/>
            </a:endParaRPr>
          </a:p>
        </p:txBody>
      </p:sp>
    </p:spTree>
    <p:extLst>
      <p:ext uri="{BB962C8B-B14F-4D97-AF65-F5344CB8AC3E}">
        <p14:creationId xmlns:p14="http://schemas.microsoft.com/office/powerpoint/2010/main" val="31825895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oter Placeholder 3"/>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Frames and Coordinate Systems </a:t>
            </a:r>
            <a:endParaRPr lang="en-US" dirty="0">
              <a:latin typeface="Arial" pitchFamily="-60" charset="0"/>
              <a:ea typeface="ＭＳ Ｐゴシック" pitchFamily="-60" charset="-128"/>
              <a:cs typeface="ＭＳ Ｐゴシック" pitchFamily="-60" charset="-128"/>
            </a:endParaRPr>
          </a:p>
        </p:txBody>
      </p:sp>
      <p:sp>
        <p:nvSpPr>
          <p:cNvPr id="33796" name="Rectangle 2"/>
          <p:cNvSpPr>
            <a:spLocks noGrp="1" noChangeArrowheads="1"/>
          </p:cNvSpPr>
          <p:nvPr>
            <p:ph type="title"/>
          </p:nvPr>
        </p:nvSpPr>
        <p:spPr>
          <a:xfrm>
            <a:off x="2319225" y="387350"/>
            <a:ext cx="5835006" cy="435504"/>
          </a:xfrm>
        </p:spPr>
        <p:txBody>
          <a:bodyPr/>
          <a:lstStyle/>
          <a:p>
            <a:r>
              <a:rPr lang="en-US" sz="2800" dirty="0"/>
              <a:t>Planeto</a:t>
            </a:r>
            <a:r>
              <a:rPr lang="en-US" sz="2800" u="sng" dirty="0">
                <a:solidFill>
                  <a:srgbClr val="0536D2"/>
                </a:solidFill>
              </a:rPr>
              <a:t>detic</a:t>
            </a:r>
            <a:r>
              <a:rPr lang="en-US" sz="2800" dirty="0"/>
              <a:t> Coordinate System</a:t>
            </a:r>
            <a:endParaRPr lang="en-US" dirty="0"/>
          </a:p>
        </p:txBody>
      </p:sp>
      <p:sp>
        <p:nvSpPr>
          <p:cNvPr id="33797" name="Rectangle 3"/>
          <p:cNvSpPr>
            <a:spLocks noGrp="1" noChangeArrowheads="1"/>
          </p:cNvSpPr>
          <p:nvPr>
            <p:ph type="body" idx="1"/>
          </p:nvPr>
        </p:nvSpPr>
        <p:spPr>
          <a:xfrm>
            <a:off x="387350" y="1600200"/>
            <a:ext cx="5257800" cy="4730750"/>
          </a:xfrm>
        </p:spPr>
        <p:txBody>
          <a:bodyPr/>
          <a:lstStyle/>
          <a:p>
            <a:pPr marL="0" indent="0">
              <a:lnSpc>
                <a:spcPct val="80000"/>
              </a:lnSpc>
              <a:buNone/>
            </a:pPr>
            <a:endParaRPr lang="en-US" sz="2000" dirty="0"/>
          </a:p>
          <a:p>
            <a:pPr>
              <a:lnSpc>
                <a:spcPct val="80000"/>
              </a:lnSpc>
            </a:pPr>
            <a:r>
              <a:rPr lang="en-US" dirty="0"/>
              <a:t>Planetodetic longitude is the same as planetocentric longitude</a:t>
            </a:r>
          </a:p>
          <a:p>
            <a:pPr lvl="1">
              <a:lnSpc>
                <a:spcPct val="80000"/>
              </a:lnSpc>
            </a:pPr>
            <a:r>
              <a:rPr lang="en-US" sz="1600" dirty="0"/>
              <a:t>Increases positively eastward (-180 to +180)</a:t>
            </a:r>
          </a:p>
          <a:p>
            <a:r>
              <a:rPr lang="en-US" dirty="0"/>
              <a:t>Planetodetic latitude </a:t>
            </a:r>
          </a:p>
          <a:p>
            <a:pPr lvl="1"/>
            <a:r>
              <a:rPr lang="en-US" sz="1600" dirty="0"/>
              <a:t>Tied to a reference ellipsoid</a:t>
            </a:r>
          </a:p>
          <a:p>
            <a:pPr lvl="1"/>
            <a:r>
              <a:rPr lang="en-US" sz="1600" dirty="0"/>
              <a:t>For a point, P, on a reference ellipsoid, the angle measured from the X-Y plane to the surface normal at the point of interest. For points not on the ellipsoid, equals latitude at the nearest point on the reference ellipsoid</a:t>
            </a:r>
          </a:p>
          <a:p>
            <a:pPr lvl="1"/>
            <a:r>
              <a:rPr lang="en-US" sz="1600" dirty="0"/>
              <a:t>Increases positively northward (-90 to +90)</a:t>
            </a:r>
          </a:p>
          <a:p>
            <a:r>
              <a:rPr lang="en-US" sz="2200" dirty="0"/>
              <a:t>Toolkit planetodetic APIs are:</a:t>
            </a:r>
          </a:p>
          <a:p>
            <a:pPr lvl="1"/>
            <a:r>
              <a:rPr lang="en-US" sz="1600" dirty="0"/>
              <a:t>GEOREC, RECGEO, DRDGEO, DGEODR, XFMSTA</a:t>
            </a:r>
          </a:p>
          <a:p>
            <a:pPr lvl="2"/>
            <a:endParaRPr lang="en-US" sz="1600" dirty="0"/>
          </a:p>
        </p:txBody>
      </p:sp>
      <p:sp>
        <p:nvSpPr>
          <p:cNvPr id="9" name="Oval 8"/>
          <p:cNvSpPr/>
          <p:nvPr/>
        </p:nvSpPr>
        <p:spPr bwMode="auto">
          <a:xfrm>
            <a:off x="5873750" y="2978150"/>
            <a:ext cx="2286000" cy="1981200"/>
          </a:xfrm>
          <a:prstGeom prst="ellipse">
            <a:avLst/>
          </a:prstGeom>
          <a:no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10" name="Oval 8"/>
          <p:cNvSpPr/>
          <p:nvPr/>
        </p:nvSpPr>
        <p:spPr bwMode="auto">
          <a:xfrm>
            <a:off x="5873750" y="3968750"/>
            <a:ext cx="2286000" cy="533400"/>
          </a:xfrm>
          <a:custGeom>
            <a:avLst/>
            <a:gdLst>
              <a:gd name="connsiteX0" fmla="*/ 0 w 2286000"/>
              <a:gd name="connsiteY0" fmla="*/ 533400 h 1066800"/>
              <a:gd name="connsiteX1" fmla="*/ 1143000 w 2286000"/>
              <a:gd name="connsiteY1" fmla="*/ 0 h 1066800"/>
              <a:gd name="connsiteX2" fmla="*/ 2286000 w 2286000"/>
              <a:gd name="connsiteY2" fmla="*/ 533400 h 1066800"/>
              <a:gd name="connsiteX3" fmla="*/ 1143000 w 2286000"/>
              <a:gd name="connsiteY3" fmla="*/ 1066800 h 1066800"/>
              <a:gd name="connsiteX4" fmla="*/ 0 w 2286000"/>
              <a:gd name="connsiteY4" fmla="*/ 533400 h 1066800"/>
              <a:gd name="connsiteX0" fmla="*/ 2286000 w 2377440"/>
              <a:gd name="connsiteY0" fmla="*/ 533400 h 1066800"/>
              <a:gd name="connsiteX1" fmla="*/ 1143000 w 2377440"/>
              <a:gd name="connsiteY1" fmla="*/ 1066800 h 1066800"/>
              <a:gd name="connsiteX2" fmla="*/ 0 w 2377440"/>
              <a:gd name="connsiteY2" fmla="*/ 533400 h 1066800"/>
              <a:gd name="connsiteX3" fmla="*/ 1143000 w 2377440"/>
              <a:gd name="connsiteY3" fmla="*/ 0 h 1066800"/>
              <a:gd name="connsiteX4" fmla="*/ 2377440 w 2377440"/>
              <a:gd name="connsiteY4" fmla="*/ 624840 h 1066800"/>
              <a:gd name="connsiteX0" fmla="*/ 2286000 w 2286000"/>
              <a:gd name="connsiteY0" fmla="*/ 533400 h 1066800"/>
              <a:gd name="connsiteX1" fmla="*/ 1143000 w 2286000"/>
              <a:gd name="connsiteY1" fmla="*/ 1066800 h 1066800"/>
              <a:gd name="connsiteX2" fmla="*/ 0 w 2286000"/>
              <a:gd name="connsiteY2" fmla="*/ 533400 h 1066800"/>
              <a:gd name="connsiteX3" fmla="*/ 1143000 w 2286000"/>
              <a:gd name="connsiteY3" fmla="*/ 0 h 1066800"/>
              <a:gd name="connsiteX0" fmla="*/ 2286000 w 2286000"/>
              <a:gd name="connsiteY0" fmla="*/ 0 h 533400"/>
              <a:gd name="connsiteX1" fmla="*/ 1143000 w 2286000"/>
              <a:gd name="connsiteY1" fmla="*/ 533400 h 533400"/>
              <a:gd name="connsiteX2" fmla="*/ 0 w 2286000"/>
              <a:gd name="connsiteY2" fmla="*/ 0 h 533400"/>
            </a:gdLst>
            <a:ahLst/>
            <a:cxnLst>
              <a:cxn ang="0">
                <a:pos x="connsiteX0" y="connsiteY0"/>
              </a:cxn>
              <a:cxn ang="0">
                <a:pos x="connsiteX1" y="connsiteY1"/>
              </a:cxn>
              <a:cxn ang="0">
                <a:pos x="connsiteX2" y="connsiteY2"/>
              </a:cxn>
            </a:cxnLst>
            <a:rect l="l" t="t" r="r" b="b"/>
            <a:pathLst>
              <a:path w="2286000" h="533400">
                <a:moveTo>
                  <a:pt x="2286000" y="0"/>
                </a:moveTo>
                <a:cubicBezTo>
                  <a:pt x="2286000" y="294589"/>
                  <a:pt x="1774261" y="533400"/>
                  <a:pt x="1143000" y="533400"/>
                </a:cubicBezTo>
                <a:cubicBezTo>
                  <a:pt x="511739" y="533400"/>
                  <a:pt x="0" y="294589"/>
                  <a:pt x="0" y="0"/>
                </a:cubicBezTo>
              </a:path>
            </a:pathLst>
          </a:custGeom>
          <a:no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cxnSp>
        <p:nvCxnSpPr>
          <p:cNvPr id="11" name="Straight Arrow Connector 10"/>
          <p:cNvCxnSpPr/>
          <p:nvPr/>
        </p:nvCxnSpPr>
        <p:spPr bwMode="auto">
          <a:xfrm flipV="1">
            <a:off x="7016750" y="2597150"/>
            <a:ext cx="0" cy="1295400"/>
          </a:xfrm>
          <a:prstGeom prst="straightConnector1">
            <a:avLst/>
          </a:prstGeom>
          <a:noFill/>
          <a:ln w="12700" cap="flat" cmpd="sng" algn="ctr">
            <a:solidFill>
              <a:srgbClr val="000000"/>
            </a:solidFill>
            <a:prstDash val="solid"/>
            <a:round/>
            <a:headEnd type="none" w="med" len="med"/>
            <a:tailEnd type="arrow"/>
          </a:ln>
          <a:effectLst/>
        </p:spPr>
      </p:cxnSp>
      <p:cxnSp>
        <p:nvCxnSpPr>
          <p:cNvPr id="12" name="Straight Arrow Connector 11"/>
          <p:cNvCxnSpPr/>
          <p:nvPr/>
        </p:nvCxnSpPr>
        <p:spPr bwMode="auto">
          <a:xfrm flipH="1">
            <a:off x="6102350" y="3892550"/>
            <a:ext cx="914400" cy="914400"/>
          </a:xfrm>
          <a:prstGeom prst="straightConnector1">
            <a:avLst/>
          </a:prstGeom>
          <a:noFill/>
          <a:ln w="12700" cap="flat" cmpd="sng" algn="ctr">
            <a:solidFill>
              <a:srgbClr val="000000"/>
            </a:solidFill>
            <a:prstDash val="solid"/>
            <a:round/>
            <a:headEnd type="none" w="med" len="med"/>
            <a:tailEnd type="arrow"/>
          </a:ln>
          <a:effectLst/>
        </p:spPr>
      </p:cxnSp>
      <p:cxnSp>
        <p:nvCxnSpPr>
          <p:cNvPr id="13" name="Straight Arrow Connector 12"/>
          <p:cNvCxnSpPr/>
          <p:nvPr/>
        </p:nvCxnSpPr>
        <p:spPr bwMode="auto">
          <a:xfrm>
            <a:off x="7016750" y="3892550"/>
            <a:ext cx="1447800" cy="533400"/>
          </a:xfrm>
          <a:prstGeom prst="straightConnector1">
            <a:avLst/>
          </a:prstGeom>
          <a:noFill/>
          <a:ln w="12700" cap="flat" cmpd="sng" algn="ctr">
            <a:solidFill>
              <a:srgbClr val="000000"/>
            </a:solidFill>
            <a:prstDash val="solid"/>
            <a:round/>
            <a:headEnd type="none" w="med" len="med"/>
            <a:tailEnd type="arrow"/>
          </a:ln>
          <a:effectLst/>
        </p:spPr>
      </p:cxnSp>
      <p:sp>
        <p:nvSpPr>
          <p:cNvPr id="14" name="Oval 13"/>
          <p:cNvSpPr/>
          <p:nvPr/>
        </p:nvSpPr>
        <p:spPr bwMode="auto">
          <a:xfrm>
            <a:off x="6448425" y="4410075"/>
            <a:ext cx="45719" cy="45719"/>
          </a:xfrm>
          <a:prstGeom prst="ellips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15" name="Oval 14"/>
          <p:cNvSpPr/>
          <p:nvPr/>
        </p:nvSpPr>
        <p:spPr bwMode="auto">
          <a:xfrm>
            <a:off x="6994525" y="3079750"/>
            <a:ext cx="45719" cy="45719"/>
          </a:xfrm>
          <a:prstGeom prst="ellips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16" name="Oval 15"/>
          <p:cNvSpPr/>
          <p:nvPr/>
        </p:nvSpPr>
        <p:spPr bwMode="auto">
          <a:xfrm>
            <a:off x="7966075" y="4225925"/>
            <a:ext cx="45719" cy="45719"/>
          </a:xfrm>
          <a:prstGeom prst="ellips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17" name="Oval 16"/>
          <p:cNvSpPr/>
          <p:nvPr/>
        </p:nvSpPr>
        <p:spPr bwMode="auto">
          <a:xfrm>
            <a:off x="7334250" y="3381375"/>
            <a:ext cx="45719" cy="45719"/>
          </a:xfrm>
          <a:prstGeom prst="ellips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cxnSp>
        <p:nvCxnSpPr>
          <p:cNvPr id="18" name="Straight Connector 17"/>
          <p:cNvCxnSpPr/>
          <p:nvPr/>
        </p:nvCxnSpPr>
        <p:spPr bwMode="auto">
          <a:xfrm>
            <a:off x="7016750" y="3892550"/>
            <a:ext cx="777875" cy="466725"/>
          </a:xfrm>
          <a:prstGeom prst="line">
            <a:avLst/>
          </a:prstGeom>
          <a:noFill/>
          <a:ln w="12700" cap="flat" cmpd="sng" algn="ctr">
            <a:solidFill>
              <a:srgbClr val="FF6600"/>
            </a:solidFill>
            <a:prstDash val="sysDash"/>
            <a:round/>
            <a:headEnd type="none" w="med" len="med"/>
            <a:tailEnd type="none" w="med" len="med"/>
          </a:ln>
          <a:effectLst/>
        </p:spPr>
      </p:cxnSp>
      <p:sp>
        <p:nvSpPr>
          <p:cNvPr id="20" name="Freeform 19"/>
          <p:cNvSpPr/>
          <p:nvPr/>
        </p:nvSpPr>
        <p:spPr>
          <a:xfrm>
            <a:off x="6638925" y="4248150"/>
            <a:ext cx="1019187" cy="114888"/>
          </a:xfrm>
          <a:custGeom>
            <a:avLst/>
            <a:gdLst>
              <a:gd name="connsiteX0" fmla="*/ 0 w 1019187"/>
              <a:gd name="connsiteY0" fmla="*/ 34925 h 114888"/>
              <a:gd name="connsiteX1" fmla="*/ 28575 w 1019187"/>
              <a:gd name="connsiteY1" fmla="*/ 53975 h 114888"/>
              <a:gd name="connsiteX2" fmla="*/ 701675 w 1019187"/>
              <a:gd name="connsiteY2" fmla="*/ 111125 h 114888"/>
              <a:gd name="connsiteX3" fmla="*/ 762000 w 1019187"/>
              <a:gd name="connsiteY3" fmla="*/ 104775 h 114888"/>
              <a:gd name="connsiteX4" fmla="*/ 838200 w 1019187"/>
              <a:gd name="connsiteY4" fmla="*/ 95250 h 114888"/>
              <a:gd name="connsiteX5" fmla="*/ 850900 w 1019187"/>
              <a:gd name="connsiteY5" fmla="*/ 92075 h 114888"/>
              <a:gd name="connsiteX6" fmla="*/ 882650 w 1019187"/>
              <a:gd name="connsiteY6" fmla="*/ 82550 h 114888"/>
              <a:gd name="connsiteX7" fmla="*/ 898525 w 1019187"/>
              <a:gd name="connsiteY7" fmla="*/ 76200 h 114888"/>
              <a:gd name="connsiteX8" fmla="*/ 927100 w 1019187"/>
              <a:gd name="connsiteY8" fmla="*/ 69850 h 114888"/>
              <a:gd name="connsiteX9" fmla="*/ 936625 w 1019187"/>
              <a:gd name="connsiteY9" fmla="*/ 66675 h 114888"/>
              <a:gd name="connsiteX10" fmla="*/ 971550 w 1019187"/>
              <a:gd name="connsiteY10" fmla="*/ 53975 h 114888"/>
              <a:gd name="connsiteX11" fmla="*/ 981075 w 1019187"/>
              <a:gd name="connsiteY11" fmla="*/ 41275 h 114888"/>
              <a:gd name="connsiteX12" fmla="*/ 984250 w 1019187"/>
              <a:gd name="connsiteY12" fmla="*/ 28575 h 114888"/>
              <a:gd name="connsiteX13" fmla="*/ 1009650 w 1019187"/>
              <a:gd name="connsiteY13" fmla="*/ 12700 h 114888"/>
              <a:gd name="connsiteX14" fmla="*/ 1019175 w 1019187"/>
              <a:gd name="connsiteY14" fmla="*/ 0 h 114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19187" h="114888">
                <a:moveTo>
                  <a:pt x="0" y="34925"/>
                </a:moveTo>
                <a:cubicBezTo>
                  <a:pt x="9525" y="41275"/>
                  <a:pt x="17327" y="51845"/>
                  <a:pt x="28575" y="53975"/>
                </a:cubicBezTo>
                <a:cubicBezTo>
                  <a:pt x="428013" y="129626"/>
                  <a:pt x="347590" y="115103"/>
                  <a:pt x="701675" y="111125"/>
                </a:cubicBezTo>
                <a:cubicBezTo>
                  <a:pt x="772661" y="105210"/>
                  <a:pt x="712227" y="110997"/>
                  <a:pt x="762000" y="104775"/>
                </a:cubicBezTo>
                <a:cubicBezTo>
                  <a:pt x="764693" y="104438"/>
                  <a:pt x="822296" y="98142"/>
                  <a:pt x="838200" y="95250"/>
                </a:cubicBezTo>
                <a:cubicBezTo>
                  <a:pt x="842493" y="94469"/>
                  <a:pt x="846690" y="93223"/>
                  <a:pt x="850900" y="92075"/>
                </a:cubicBezTo>
                <a:cubicBezTo>
                  <a:pt x="857323" y="90323"/>
                  <a:pt x="874077" y="85765"/>
                  <a:pt x="882650" y="82550"/>
                </a:cubicBezTo>
                <a:cubicBezTo>
                  <a:pt x="887986" y="80549"/>
                  <a:pt x="893118" y="78002"/>
                  <a:pt x="898525" y="76200"/>
                </a:cubicBezTo>
                <a:cubicBezTo>
                  <a:pt x="908303" y="72941"/>
                  <a:pt x="917034" y="72366"/>
                  <a:pt x="927100" y="69850"/>
                </a:cubicBezTo>
                <a:cubicBezTo>
                  <a:pt x="930347" y="69038"/>
                  <a:pt x="933378" y="67487"/>
                  <a:pt x="936625" y="66675"/>
                </a:cubicBezTo>
                <a:cubicBezTo>
                  <a:pt x="948658" y="63667"/>
                  <a:pt x="962111" y="63414"/>
                  <a:pt x="971550" y="53975"/>
                </a:cubicBezTo>
                <a:cubicBezTo>
                  <a:pt x="975292" y="50233"/>
                  <a:pt x="977900" y="45508"/>
                  <a:pt x="981075" y="41275"/>
                </a:cubicBezTo>
                <a:cubicBezTo>
                  <a:pt x="982133" y="37042"/>
                  <a:pt x="981632" y="32066"/>
                  <a:pt x="984250" y="28575"/>
                </a:cubicBezTo>
                <a:cubicBezTo>
                  <a:pt x="992878" y="17071"/>
                  <a:pt x="998566" y="16395"/>
                  <a:pt x="1009650" y="12700"/>
                </a:cubicBezTo>
                <a:cubicBezTo>
                  <a:pt x="1019923" y="2427"/>
                  <a:pt x="1019175" y="7665"/>
                  <a:pt x="1019175" y="0"/>
                </a:cubicBezTo>
              </a:path>
            </a:pathLst>
          </a:custGeom>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22" name="Oval 8"/>
          <p:cNvSpPr/>
          <p:nvPr/>
        </p:nvSpPr>
        <p:spPr bwMode="auto">
          <a:xfrm>
            <a:off x="7016750" y="3101973"/>
            <a:ext cx="774690" cy="1257302"/>
          </a:xfrm>
          <a:custGeom>
            <a:avLst/>
            <a:gdLst>
              <a:gd name="connsiteX0" fmla="*/ 0 w 2286000"/>
              <a:gd name="connsiteY0" fmla="*/ 533400 h 1066800"/>
              <a:gd name="connsiteX1" fmla="*/ 1143000 w 2286000"/>
              <a:gd name="connsiteY1" fmla="*/ 0 h 1066800"/>
              <a:gd name="connsiteX2" fmla="*/ 2286000 w 2286000"/>
              <a:gd name="connsiteY2" fmla="*/ 533400 h 1066800"/>
              <a:gd name="connsiteX3" fmla="*/ 1143000 w 2286000"/>
              <a:gd name="connsiteY3" fmla="*/ 1066800 h 1066800"/>
              <a:gd name="connsiteX4" fmla="*/ 0 w 2286000"/>
              <a:gd name="connsiteY4" fmla="*/ 533400 h 1066800"/>
              <a:gd name="connsiteX0" fmla="*/ 2286000 w 2377440"/>
              <a:gd name="connsiteY0" fmla="*/ 533400 h 1066800"/>
              <a:gd name="connsiteX1" fmla="*/ 1143000 w 2377440"/>
              <a:gd name="connsiteY1" fmla="*/ 1066800 h 1066800"/>
              <a:gd name="connsiteX2" fmla="*/ 0 w 2377440"/>
              <a:gd name="connsiteY2" fmla="*/ 533400 h 1066800"/>
              <a:gd name="connsiteX3" fmla="*/ 1143000 w 2377440"/>
              <a:gd name="connsiteY3" fmla="*/ 0 h 1066800"/>
              <a:gd name="connsiteX4" fmla="*/ 2377440 w 2377440"/>
              <a:gd name="connsiteY4" fmla="*/ 624840 h 1066800"/>
              <a:gd name="connsiteX0" fmla="*/ 2286000 w 2286000"/>
              <a:gd name="connsiteY0" fmla="*/ 533400 h 1066800"/>
              <a:gd name="connsiteX1" fmla="*/ 1143000 w 2286000"/>
              <a:gd name="connsiteY1" fmla="*/ 1066800 h 1066800"/>
              <a:gd name="connsiteX2" fmla="*/ 0 w 2286000"/>
              <a:gd name="connsiteY2" fmla="*/ 533400 h 1066800"/>
              <a:gd name="connsiteX3" fmla="*/ 1143000 w 2286000"/>
              <a:gd name="connsiteY3" fmla="*/ 0 h 1066800"/>
              <a:gd name="connsiteX0" fmla="*/ 2286000 w 2286000"/>
              <a:gd name="connsiteY0" fmla="*/ 0 h 533400"/>
              <a:gd name="connsiteX1" fmla="*/ 1143000 w 2286000"/>
              <a:gd name="connsiteY1" fmla="*/ 533400 h 533400"/>
              <a:gd name="connsiteX2" fmla="*/ 0 w 2286000"/>
              <a:gd name="connsiteY2" fmla="*/ 0 h 533400"/>
              <a:gd name="connsiteX0" fmla="*/ 2286000 w 2286000"/>
              <a:gd name="connsiteY0" fmla="*/ 0 h 533400"/>
              <a:gd name="connsiteX1" fmla="*/ 1143000 w 2286000"/>
              <a:gd name="connsiteY1" fmla="*/ 533400 h 533400"/>
              <a:gd name="connsiteX2" fmla="*/ 0 w 2286000"/>
              <a:gd name="connsiteY2" fmla="*/ 0 h 533400"/>
              <a:gd name="connsiteX0" fmla="*/ 1752600 w 1752600"/>
              <a:gd name="connsiteY0" fmla="*/ 0 h 585118"/>
              <a:gd name="connsiteX1" fmla="*/ 609600 w 1752600"/>
              <a:gd name="connsiteY1" fmla="*/ 533400 h 585118"/>
              <a:gd name="connsiteX2" fmla="*/ 0 w 1752600"/>
              <a:gd name="connsiteY2" fmla="*/ 241300 h 585118"/>
              <a:gd name="connsiteX0" fmla="*/ 1752600 w 1752600"/>
              <a:gd name="connsiteY0" fmla="*/ 0 h 470133"/>
              <a:gd name="connsiteX1" fmla="*/ 660400 w 1752600"/>
              <a:gd name="connsiteY1" fmla="*/ 269875 h 470133"/>
              <a:gd name="connsiteX2" fmla="*/ 0 w 1752600"/>
              <a:gd name="connsiteY2" fmla="*/ 241300 h 470133"/>
              <a:gd name="connsiteX0" fmla="*/ 1752600 w 1752600"/>
              <a:gd name="connsiteY0" fmla="*/ 0 h 287974"/>
              <a:gd name="connsiteX1" fmla="*/ 660400 w 1752600"/>
              <a:gd name="connsiteY1" fmla="*/ 269875 h 287974"/>
              <a:gd name="connsiteX2" fmla="*/ 0 w 1752600"/>
              <a:gd name="connsiteY2" fmla="*/ 241300 h 287974"/>
              <a:gd name="connsiteX0" fmla="*/ 1752600 w 1752600"/>
              <a:gd name="connsiteY0" fmla="*/ 0 h 287974"/>
              <a:gd name="connsiteX1" fmla="*/ 660400 w 1752600"/>
              <a:gd name="connsiteY1" fmla="*/ 269875 h 287974"/>
              <a:gd name="connsiteX2" fmla="*/ 0 w 1752600"/>
              <a:gd name="connsiteY2" fmla="*/ 241300 h 287974"/>
              <a:gd name="connsiteX0" fmla="*/ 1095375 w 1095375"/>
              <a:gd name="connsiteY0" fmla="*/ 0 h 125198"/>
              <a:gd name="connsiteX1" fmla="*/ 660400 w 1095375"/>
              <a:gd name="connsiteY1" fmla="*/ 111125 h 125198"/>
              <a:gd name="connsiteX2" fmla="*/ 0 w 1095375"/>
              <a:gd name="connsiteY2" fmla="*/ 82550 h 125198"/>
              <a:gd name="connsiteX0" fmla="*/ 1095375 w 1095375"/>
              <a:gd name="connsiteY0" fmla="*/ 0 h 117493"/>
              <a:gd name="connsiteX1" fmla="*/ 660400 w 1095375"/>
              <a:gd name="connsiteY1" fmla="*/ 111125 h 117493"/>
              <a:gd name="connsiteX2" fmla="*/ 0 w 1095375"/>
              <a:gd name="connsiteY2" fmla="*/ 82550 h 117493"/>
              <a:gd name="connsiteX0" fmla="*/ 1095375 w 1095375"/>
              <a:gd name="connsiteY0" fmla="*/ 0 h 125343"/>
              <a:gd name="connsiteX1" fmla="*/ 546100 w 1095375"/>
              <a:gd name="connsiteY1" fmla="*/ 120650 h 125343"/>
              <a:gd name="connsiteX2" fmla="*/ 0 w 1095375"/>
              <a:gd name="connsiteY2" fmla="*/ 82550 h 125343"/>
              <a:gd name="connsiteX0" fmla="*/ 1095375 w 1095375"/>
              <a:gd name="connsiteY0" fmla="*/ 0 h 125343"/>
              <a:gd name="connsiteX1" fmla="*/ 546100 w 1095375"/>
              <a:gd name="connsiteY1" fmla="*/ 120650 h 125343"/>
              <a:gd name="connsiteX2" fmla="*/ 0 w 1095375"/>
              <a:gd name="connsiteY2" fmla="*/ 82550 h 125343"/>
              <a:gd name="connsiteX0" fmla="*/ 1095375 w 1095375"/>
              <a:gd name="connsiteY0" fmla="*/ 0 h 134239"/>
              <a:gd name="connsiteX1" fmla="*/ 546100 w 1095375"/>
              <a:gd name="connsiteY1" fmla="*/ 120650 h 134239"/>
              <a:gd name="connsiteX2" fmla="*/ 0 w 1095375"/>
              <a:gd name="connsiteY2" fmla="*/ 82550 h 134239"/>
              <a:gd name="connsiteX0" fmla="*/ 1095375 w 1095375"/>
              <a:gd name="connsiteY0" fmla="*/ 0 h 134239"/>
              <a:gd name="connsiteX1" fmla="*/ 546100 w 1095375"/>
              <a:gd name="connsiteY1" fmla="*/ 120650 h 134239"/>
              <a:gd name="connsiteX2" fmla="*/ 0 w 1095375"/>
              <a:gd name="connsiteY2" fmla="*/ 82550 h 134239"/>
              <a:gd name="connsiteX0" fmla="*/ 1095375 w 1095375"/>
              <a:gd name="connsiteY0" fmla="*/ 0 h 82550"/>
              <a:gd name="connsiteX1" fmla="*/ 0 w 1095375"/>
              <a:gd name="connsiteY1" fmla="*/ 82550 h 82550"/>
              <a:gd name="connsiteX0" fmla="*/ 1095375 w 1095375"/>
              <a:gd name="connsiteY0" fmla="*/ 0 h 107742"/>
              <a:gd name="connsiteX1" fmla="*/ 0 w 1095375"/>
              <a:gd name="connsiteY1" fmla="*/ 82550 h 107742"/>
              <a:gd name="connsiteX0" fmla="*/ 1095375 w 1095375"/>
              <a:gd name="connsiteY0" fmla="*/ 0 h 122797"/>
              <a:gd name="connsiteX1" fmla="*/ 0 w 1095375"/>
              <a:gd name="connsiteY1" fmla="*/ 82550 h 122797"/>
              <a:gd name="connsiteX0" fmla="*/ 1146175 w 1146175"/>
              <a:gd name="connsiteY0" fmla="*/ 0 h 105308"/>
              <a:gd name="connsiteX1" fmla="*/ 0 w 1146175"/>
              <a:gd name="connsiteY1" fmla="*/ 57150 h 105308"/>
              <a:gd name="connsiteX0" fmla="*/ 1146175 w 1146175"/>
              <a:gd name="connsiteY0" fmla="*/ 0 h 101768"/>
              <a:gd name="connsiteX1" fmla="*/ 0 w 1146175"/>
              <a:gd name="connsiteY1" fmla="*/ 57150 h 101768"/>
              <a:gd name="connsiteX0" fmla="*/ 593725 w 593725"/>
              <a:gd name="connsiteY0" fmla="*/ 0 h 1052244"/>
              <a:gd name="connsiteX1" fmla="*/ 0 w 593725"/>
              <a:gd name="connsiteY1" fmla="*/ 1047750 h 1052244"/>
              <a:gd name="connsiteX0" fmla="*/ 40954 w 523023"/>
              <a:gd name="connsiteY0" fmla="*/ 0 h 837465"/>
              <a:gd name="connsiteX1" fmla="*/ 441004 w 523023"/>
              <a:gd name="connsiteY1" fmla="*/ 831850 h 837465"/>
              <a:gd name="connsiteX0" fmla="*/ 58383 w 458444"/>
              <a:gd name="connsiteY0" fmla="*/ 0 h 831850"/>
              <a:gd name="connsiteX1" fmla="*/ 458433 w 458444"/>
              <a:gd name="connsiteY1" fmla="*/ 831850 h 831850"/>
              <a:gd name="connsiteX0" fmla="*/ 0 w 400092"/>
              <a:gd name="connsiteY0" fmla="*/ 0 h 831850"/>
              <a:gd name="connsiteX1" fmla="*/ 400050 w 400092"/>
              <a:gd name="connsiteY1" fmla="*/ 831850 h 831850"/>
              <a:gd name="connsiteX0" fmla="*/ 0 w 400091"/>
              <a:gd name="connsiteY0" fmla="*/ 0 h 831850"/>
              <a:gd name="connsiteX1" fmla="*/ 400050 w 400091"/>
              <a:gd name="connsiteY1" fmla="*/ 831850 h 831850"/>
              <a:gd name="connsiteX0" fmla="*/ 0 w 400087"/>
              <a:gd name="connsiteY0" fmla="*/ 0 h 831850"/>
              <a:gd name="connsiteX1" fmla="*/ 400050 w 400087"/>
              <a:gd name="connsiteY1" fmla="*/ 831850 h 831850"/>
              <a:gd name="connsiteX0" fmla="*/ 0 w 406726"/>
              <a:gd name="connsiteY0" fmla="*/ 0 h 829744"/>
              <a:gd name="connsiteX1" fmla="*/ 406690 w 406726"/>
              <a:gd name="connsiteY1" fmla="*/ 829744 h 829744"/>
              <a:gd name="connsiteX0" fmla="*/ 0 w 405066"/>
              <a:gd name="connsiteY0" fmla="*/ 0 h 833956"/>
              <a:gd name="connsiteX1" fmla="*/ 405030 w 405066"/>
              <a:gd name="connsiteY1" fmla="*/ 833956 h 833956"/>
              <a:gd name="connsiteX0" fmla="*/ 0 w 405069"/>
              <a:gd name="connsiteY0" fmla="*/ 0 h 833956"/>
              <a:gd name="connsiteX1" fmla="*/ 405030 w 405069"/>
              <a:gd name="connsiteY1" fmla="*/ 833956 h 833956"/>
              <a:gd name="connsiteX0" fmla="*/ 0 w 405069"/>
              <a:gd name="connsiteY0" fmla="*/ 0 h 833956"/>
              <a:gd name="connsiteX1" fmla="*/ 405030 w 405069"/>
              <a:gd name="connsiteY1" fmla="*/ 833956 h 833956"/>
              <a:gd name="connsiteX0" fmla="*/ 0 w 405062"/>
              <a:gd name="connsiteY0" fmla="*/ 0 h 833956"/>
              <a:gd name="connsiteX1" fmla="*/ 405030 w 405062"/>
              <a:gd name="connsiteY1" fmla="*/ 833956 h 833956"/>
            </a:gdLst>
            <a:ahLst/>
            <a:cxnLst>
              <a:cxn ang="0">
                <a:pos x="connsiteX0" y="connsiteY0"/>
              </a:cxn>
              <a:cxn ang="0">
                <a:pos x="connsiteX1" y="connsiteY1"/>
              </a:cxn>
            </a:cxnLst>
            <a:rect l="l" t="t" r="r" b="b"/>
            <a:pathLst>
              <a:path w="405062" h="833956">
                <a:moveTo>
                  <a:pt x="0" y="0"/>
                </a:moveTo>
                <a:cubicBezTo>
                  <a:pt x="181618" y="139124"/>
                  <a:pt x="408205" y="539675"/>
                  <a:pt x="405030" y="833956"/>
                </a:cubicBezTo>
              </a:path>
            </a:pathLst>
          </a:custGeom>
          <a:noFill/>
          <a:ln w="12700" cap="flat" cmpd="sng" algn="ctr">
            <a:solidFill>
              <a:srgbClr val="FF6600"/>
            </a:solidFill>
            <a:prstDash val="sysDash"/>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cxnSp>
        <p:nvCxnSpPr>
          <p:cNvPr id="23" name="Straight Connector 22"/>
          <p:cNvCxnSpPr/>
          <p:nvPr/>
        </p:nvCxnSpPr>
        <p:spPr bwMode="auto">
          <a:xfrm flipV="1">
            <a:off x="7156450" y="3082925"/>
            <a:ext cx="304800" cy="898525"/>
          </a:xfrm>
          <a:prstGeom prst="line">
            <a:avLst/>
          </a:prstGeom>
          <a:noFill/>
          <a:ln w="12700" cap="flat" cmpd="sng" algn="ctr">
            <a:solidFill>
              <a:srgbClr val="FF6600"/>
            </a:solidFill>
            <a:prstDash val="sysDash"/>
            <a:round/>
            <a:headEnd type="none" w="med" len="med"/>
            <a:tailEnd type="none" w="med" len="med"/>
          </a:ln>
          <a:effectLst/>
        </p:spPr>
      </p:cxnSp>
      <p:cxnSp>
        <p:nvCxnSpPr>
          <p:cNvPr id="24" name="Straight Connector 23"/>
          <p:cNvCxnSpPr/>
          <p:nvPr/>
        </p:nvCxnSpPr>
        <p:spPr bwMode="auto">
          <a:xfrm flipV="1">
            <a:off x="7277100" y="3187700"/>
            <a:ext cx="28575" cy="123830"/>
          </a:xfrm>
          <a:prstGeom prst="line">
            <a:avLst/>
          </a:prstGeom>
          <a:noFill/>
          <a:ln w="12700" cap="flat" cmpd="sng" algn="ctr">
            <a:solidFill>
              <a:srgbClr val="FF6600"/>
            </a:solidFill>
            <a:prstDash val="sysDash"/>
            <a:round/>
            <a:headEnd type="none" w="med" len="med"/>
            <a:tailEnd type="none" w="med" len="med"/>
          </a:ln>
          <a:effectLst/>
        </p:spPr>
      </p:cxnSp>
      <p:cxnSp>
        <p:nvCxnSpPr>
          <p:cNvPr id="25" name="Straight Connector 24"/>
          <p:cNvCxnSpPr/>
          <p:nvPr/>
        </p:nvCxnSpPr>
        <p:spPr bwMode="auto">
          <a:xfrm flipH="1" flipV="1">
            <a:off x="7305678" y="3184527"/>
            <a:ext cx="88897" cy="92073"/>
          </a:xfrm>
          <a:prstGeom prst="line">
            <a:avLst/>
          </a:prstGeom>
          <a:noFill/>
          <a:ln w="12700" cap="flat" cmpd="sng" algn="ctr">
            <a:solidFill>
              <a:srgbClr val="FF6600"/>
            </a:solidFill>
            <a:prstDash val="sysDash"/>
            <a:round/>
            <a:headEnd type="none" w="med" len="med"/>
            <a:tailEnd type="none" w="med" len="med"/>
          </a:ln>
          <a:effectLst/>
        </p:spPr>
      </p:cxnSp>
      <p:sp>
        <p:nvSpPr>
          <p:cNvPr id="27" name="Oval 8"/>
          <p:cNvSpPr/>
          <p:nvPr/>
        </p:nvSpPr>
        <p:spPr bwMode="auto">
          <a:xfrm>
            <a:off x="6591300" y="4270375"/>
            <a:ext cx="1044576" cy="72572"/>
          </a:xfrm>
          <a:custGeom>
            <a:avLst/>
            <a:gdLst>
              <a:gd name="connsiteX0" fmla="*/ 0 w 2286000"/>
              <a:gd name="connsiteY0" fmla="*/ 533400 h 1066800"/>
              <a:gd name="connsiteX1" fmla="*/ 1143000 w 2286000"/>
              <a:gd name="connsiteY1" fmla="*/ 0 h 1066800"/>
              <a:gd name="connsiteX2" fmla="*/ 2286000 w 2286000"/>
              <a:gd name="connsiteY2" fmla="*/ 533400 h 1066800"/>
              <a:gd name="connsiteX3" fmla="*/ 1143000 w 2286000"/>
              <a:gd name="connsiteY3" fmla="*/ 1066800 h 1066800"/>
              <a:gd name="connsiteX4" fmla="*/ 0 w 2286000"/>
              <a:gd name="connsiteY4" fmla="*/ 533400 h 1066800"/>
              <a:gd name="connsiteX0" fmla="*/ 2286000 w 2377440"/>
              <a:gd name="connsiteY0" fmla="*/ 533400 h 1066800"/>
              <a:gd name="connsiteX1" fmla="*/ 1143000 w 2377440"/>
              <a:gd name="connsiteY1" fmla="*/ 1066800 h 1066800"/>
              <a:gd name="connsiteX2" fmla="*/ 0 w 2377440"/>
              <a:gd name="connsiteY2" fmla="*/ 533400 h 1066800"/>
              <a:gd name="connsiteX3" fmla="*/ 1143000 w 2377440"/>
              <a:gd name="connsiteY3" fmla="*/ 0 h 1066800"/>
              <a:gd name="connsiteX4" fmla="*/ 2377440 w 2377440"/>
              <a:gd name="connsiteY4" fmla="*/ 624840 h 1066800"/>
              <a:gd name="connsiteX0" fmla="*/ 2286000 w 2286000"/>
              <a:gd name="connsiteY0" fmla="*/ 533400 h 1066800"/>
              <a:gd name="connsiteX1" fmla="*/ 1143000 w 2286000"/>
              <a:gd name="connsiteY1" fmla="*/ 1066800 h 1066800"/>
              <a:gd name="connsiteX2" fmla="*/ 0 w 2286000"/>
              <a:gd name="connsiteY2" fmla="*/ 533400 h 1066800"/>
              <a:gd name="connsiteX3" fmla="*/ 1143000 w 2286000"/>
              <a:gd name="connsiteY3" fmla="*/ 0 h 1066800"/>
              <a:gd name="connsiteX0" fmla="*/ 2286000 w 2286000"/>
              <a:gd name="connsiteY0" fmla="*/ 0 h 533400"/>
              <a:gd name="connsiteX1" fmla="*/ 1143000 w 2286000"/>
              <a:gd name="connsiteY1" fmla="*/ 533400 h 533400"/>
              <a:gd name="connsiteX2" fmla="*/ 0 w 2286000"/>
              <a:gd name="connsiteY2" fmla="*/ 0 h 533400"/>
              <a:gd name="connsiteX0" fmla="*/ 2286000 w 2286000"/>
              <a:gd name="connsiteY0" fmla="*/ 0 h 533400"/>
              <a:gd name="connsiteX1" fmla="*/ 1143000 w 2286000"/>
              <a:gd name="connsiteY1" fmla="*/ 533400 h 533400"/>
              <a:gd name="connsiteX2" fmla="*/ 0 w 2286000"/>
              <a:gd name="connsiteY2" fmla="*/ 0 h 533400"/>
              <a:gd name="connsiteX0" fmla="*/ 1752600 w 1752600"/>
              <a:gd name="connsiteY0" fmla="*/ 0 h 585118"/>
              <a:gd name="connsiteX1" fmla="*/ 609600 w 1752600"/>
              <a:gd name="connsiteY1" fmla="*/ 533400 h 585118"/>
              <a:gd name="connsiteX2" fmla="*/ 0 w 1752600"/>
              <a:gd name="connsiteY2" fmla="*/ 241300 h 585118"/>
              <a:gd name="connsiteX0" fmla="*/ 1752600 w 1752600"/>
              <a:gd name="connsiteY0" fmla="*/ 0 h 470133"/>
              <a:gd name="connsiteX1" fmla="*/ 660400 w 1752600"/>
              <a:gd name="connsiteY1" fmla="*/ 269875 h 470133"/>
              <a:gd name="connsiteX2" fmla="*/ 0 w 1752600"/>
              <a:gd name="connsiteY2" fmla="*/ 241300 h 470133"/>
              <a:gd name="connsiteX0" fmla="*/ 1752600 w 1752600"/>
              <a:gd name="connsiteY0" fmla="*/ 0 h 287974"/>
              <a:gd name="connsiteX1" fmla="*/ 660400 w 1752600"/>
              <a:gd name="connsiteY1" fmla="*/ 269875 h 287974"/>
              <a:gd name="connsiteX2" fmla="*/ 0 w 1752600"/>
              <a:gd name="connsiteY2" fmla="*/ 241300 h 287974"/>
              <a:gd name="connsiteX0" fmla="*/ 1752600 w 1752600"/>
              <a:gd name="connsiteY0" fmla="*/ 0 h 287974"/>
              <a:gd name="connsiteX1" fmla="*/ 660400 w 1752600"/>
              <a:gd name="connsiteY1" fmla="*/ 269875 h 287974"/>
              <a:gd name="connsiteX2" fmla="*/ 0 w 1752600"/>
              <a:gd name="connsiteY2" fmla="*/ 241300 h 287974"/>
              <a:gd name="connsiteX0" fmla="*/ 1095375 w 1095375"/>
              <a:gd name="connsiteY0" fmla="*/ 0 h 125198"/>
              <a:gd name="connsiteX1" fmla="*/ 660400 w 1095375"/>
              <a:gd name="connsiteY1" fmla="*/ 111125 h 125198"/>
              <a:gd name="connsiteX2" fmla="*/ 0 w 1095375"/>
              <a:gd name="connsiteY2" fmla="*/ 82550 h 125198"/>
              <a:gd name="connsiteX0" fmla="*/ 1095375 w 1095375"/>
              <a:gd name="connsiteY0" fmla="*/ 0 h 117493"/>
              <a:gd name="connsiteX1" fmla="*/ 660400 w 1095375"/>
              <a:gd name="connsiteY1" fmla="*/ 111125 h 117493"/>
              <a:gd name="connsiteX2" fmla="*/ 0 w 1095375"/>
              <a:gd name="connsiteY2" fmla="*/ 82550 h 117493"/>
              <a:gd name="connsiteX0" fmla="*/ 1095375 w 1095375"/>
              <a:gd name="connsiteY0" fmla="*/ 0 h 125343"/>
              <a:gd name="connsiteX1" fmla="*/ 546100 w 1095375"/>
              <a:gd name="connsiteY1" fmla="*/ 120650 h 125343"/>
              <a:gd name="connsiteX2" fmla="*/ 0 w 1095375"/>
              <a:gd name="connsiteY2" fmla="*/ 82550 h 125343"/>
              <a:gd name="connsiteX0" fmla="*/ 1095375 w 1095375"/>
              <a:gd name="connsiteY0" fmla="*/ 0 h 125343"/>
              <a:gd name="connsiteX1" fmla="*/ 546100 w 1095375"/>
              <a:gd name="connsiteY1" fmla="*/ 120650 h 125343"/>
              <a:gd name="connsiteX2" fmla="*/ 0 w 1095375"/>
              <a:gd name="connsiteY2" fmla="*/ 82550 h 125343"/>
              <a:gd name="connsiteX0" fmla="*/ 1095375 w 1095375"/>
              <a:gd name="connsiteY0" fmla="*/ 0 h 134239"/>
              <a:gd name="connsiteX1" fmla="*/ 546100 w 1095375"/>
              <a:gd name="connsiteY1" fmla="*/ 120650 h 134239"/>
              <a:gd name="connsiteX2" fmla="*/ 0 w 1095375"/>
              <a:gd name="connsiteY2" fmla="*/ 82550 h 134239"/>
              <a:gd name="connsiteX0" fmla="*/ 1095375 w 1095375"/>
              <a:gd name="connsiteY0" fmla="*/ 0 h 134239"/>
              <a:gd name="connsiteX1" fmla="*/ 546100 w 1095375"/>
              <a:gd name="connsiteY1" fmla="*/ 120650 h 134239"/>
              <a:gd name="connsiteX2" fmla="*/ 0 w 1095375"/>
              <a:gd name="connsiteY2" fmla="*/ 82550 h 134239"/>
              <a:gd name="connsiteX0" fmla="*/ 1095375 w 1095375"/>
              <a:gd name="connsiteY0" fmla="*/ 0 h 82550"/>
              <a:gd name="connsiteX1" fmla="*/ 0 w 1095375"/>
              <a:gd name="connsiteY1" fmla="*/ 82550 h 82550"/>
              <a:gd name="connsiteX0" fmla="*/ 1095375 w 1095375"/>
              <a:gd name="connsiteY0" fmla="*/ 0 h 107742"/>
              <a:gd name="connsiteX1" fmla="*/ 0 w 1095375"/>
              <a:gd name="connsiteY1" fmla="*/ 82550 h 107742"/>
              <a:gd name="connsiteX0" fmla="*/ 1095375 w 1095375"/>
              <a:gd name="connsiteY0" fmla="*/ 0 h 122797"/>
              <a:gd name="connsiteX1" fmla="*/ 0 w 1095375"/>
              <a:gd name="connsiteY1" fmla="*/ 82550 h 122797"/>
              <a:gd name="connsiteX0" fmla="*/ 1146175 w 1146175"/>
              <a:gd name="connsiteY0" fmla="*/ 0 h 105308"/>
              <a:gd name="connsiteX1" fmla="*/ 0 w 1146175"/>
              <a:gd name="connsiteY1" fmla="*/ 57150 h 105308"/>
              <a:gd name="connsiteX0" fmla="*/ 1146175 w 1146175"/>
              <a:gd name="connsiteY0" fmla="*/ 0 h 101768"/>
              <a:gd name="connsiteX1" fmla="*/ 0 w 1146175"/>
              <a:gd name="connsiteY1" fmla="*/ 57150 h 101768"/>
              <a:gd name="connsiteX0" fmla="*/ 1165225 w 1165225"/>
              <a:gd name="connsiteY0" fmla="*/ 0 h 103933"/>
              <a:gd name="connsiteX1" fmla="*/ 0 w 1165225"/>
              <a:gd name="connsiteY1" fmla="*/ 60325 h 103933"/>
              <a:gd name="connsiteX0" fmla="*/ 1174750 w 1174750"/>
              <a:gd name="connsiteY0" fmla="*/ 0 h 112920"/>
              <a:gd name="connsiteX1" fmla="*/ 0 w 1174750"/>
              <a:gd name="connsiteY1" fmla="*/ 73025 h 112920"/>
              <a:gd name="connsiteX0" fmla="*/ 1181100 w 1181100"/>
              <a:gd name="connsiteY0" fmla="*/ 0 h 103933"/>
              <a:gd name="connsiteX1" fmla="*/ 0 w 1181100"/>
              <a:gd name="connsiteY1" fmla="*/ 60325 h 103933"/>
              <a:gd name="connsiteX0" fmla="*/ 1181100 w 1181100"/>
              <a:gd name="connsiteY0" fmla="*/ 0 h 110627"/>
              <a:gd name="connsiteX1" fmla="*/ 0 w 1181100"/>
              <a:gd name="connsiteY1" fmla="*/ 69850 h 110627"/>
              <a:gd name="connsiteX0" fmla="*/ 1181100 w 1181100"/>
              <a:gd name="connsiteY0" fmla="*/ 0 h 112979"/>
              <a:gd name="connsiteX1" fmla="*/ 0 w 1181100"/>
              <a:gd name="connsiteY1" fmla="*/ 69850 h 112979"/>
              <a:gd name="connsiteX0" fmla="*/ 1181100 w 1181100"/>
              <a:gd name="connsiteY0" fmla="*/ 0 h 111578"/>
              <a:gd name="connsiteX1" fmla="*/ 0 w 1181100"/>
              <a:gd name="connsiteY1" fmla="*/ 69850 h 111578"/>
              <a:gd name="connsiteX0" fmla="*/ 1184275 w 1184275"/>
              <a:gd name="connsiteY0" fmla="*/ 0 h 105110"/>
              <a:gd name="connsiteX1" fmla="*/ 0 w 1184275"/>
              <a:gd name="connsiteY1" fmla="*/ 60325 h 105110"/>
              <a:gd name="connsiteX0" fmla="*/ 1174750 w 1174750"/>
              <a:gd name="connsiteY0" fmla="*/ 0 h 107232"/>
              <a:gd name="connsiteX1" fmla="*/ 0 w 1174750"/>
              <a:gd name="connsiteY1" fmla="*/ 63500 h 107232"/>
              <a:gd name="connsiteX0" fmla="*/ 1174750 w 1174750"/>
              <a:gd name="connsiteY0" fmla="*/ 0 h 107232"/>
              <a:gd name="connsiteX1" fmla="*/ 0 w 1174750"/>
              <a:gd name="connsiteY1" fmla="*/ 63500 h 107232"/>
              <a:gd name="connsiteX0" fmla="*/ 1174750 w 1174750"/>
              <a:gd name="connsiteY0" fmla="*/ 0 h 110014"/>
              <a:gd name="connsiteX1" fmla="*/ 0 w 1174750"/>
              <a:gd name="connsiteY1" fmla="*/ 63500 h 110014"/>
              <a:gd name="connsiteX0" fmla="*/ 1101725 w 1101725"/>
              <a:gd name="connsiteY0" fmla="*/ 6350 h 77832"/>
              <a:gd name="connsiteX1" fmla="*/ 0 w 1101725"/>
              <a:gd name="connsiteY1" fmla="*/ 0 h 77832"/>
              <a:gd name="connsiteX0" fmla="*/ 1006475 w 1006475"/>
              <a:gd name="connsiteY0" fmla="*/ 0 h 103708"/>
              <a:gd name="connsiteX1" fmla="*/ 0 w 1006475"/>
              <a:gd name="connsiteY1" fmla="*/ 53975 h 103708"/>
              <a:gd name="connsiteX0" fmla="*/ 1006475 w 1006475"/>
              <a:gd name="connsiteY0" fmla="*/ 0 h 95324"/>
              <a:gd name="connsiteX1" fmla="*/ 0 w 1006475"/>
              <a:gd name="connsiteY1" fmla="*/ 53975 h 95324"/>
              <a:gd name="connsiteX0" fmla="*/ 1006475 w 1006475"/>
              <a:gd name="connsiteY0" fmla="*/ 0 h 86875"/>
              <a:gd name="connsiteX1" fmla="*/ 0 w 1006475"/>
              <a:gd name="connsiteY1" fmla="*/ 53975 h 86875"/>
              <a:gd name="connsiteX0" fmla="*/ 1025525 w 1025525"/>
              <a:gd name="connsiteY0" fmla="*/ 0 h 78126"/>
              <a:gd name="connsiteX1" fmla="*/ 0 w 1025525"/>
              <a:gd name="connsiteY1" fmla="*/ 41275 h 78126"/>
              <a:gd name="connsiteX0" fmla="*/ 1025525 w 1025525"/>
              <a:gd name="connsiteY0" fmla="*/ 0 h 78126"/>
              <a:gd name="connsiteX1" fmla="*/ 0 w 1025525"/>
              <a:gd name="connsiteY1" fmla="*/ 41275 h 78126"/>
              <a:gd name="connsiteX0" fmla="*/ 1031875 w 1031875"/>
              <a:gd name="connsiteY0" fmla="*/ 0 h 84626"/>
              <a:gd name="connsiteX1" fmla="*/ 0 w 1031875"/>
              <a:gd name="connsiteY1" fmla="*/ 50800 h 84626"/>
              <a:gd name="connsiteX0" fmla="*/ 1019175 w 1019175"/>
              <a:gd name="connsiteY0" fmla="*/ 0 h 84626"/>
              <a:gd name="connsiteX1" fmla="*/ 0 w 1019175"/>
              <a:gd name="connsiteY1" fmla="*/ 50800 h 84626"/>
              <a:gd name="connsiteX0" fmla="*/ 1022340 w 1022340"/>
              <a:gd name="connsiteY0" fmla="*/ 0 h 96059"/>
              <a:gd name="connsiteX1" fmla="*/ 0 w 1022340"/>
              <a:gd name="connsiteY1" fmla="*/ 66433 h 96059"/>
              <a:gd name="connsiteX0" fmla="*/ 1012845 w 1012845"/>
              <a:gd name="connsiteY0" fmla="*/ 0 h 102083"/>
              <a:gd name="connsiteX1" fmla="*/ 0 w 1012845"/>
              <a:gd name="connsiteY1" fmla="*/ 74250 h 102083"/>
              <a:gd name="connsiteX0" fmla="*/ 1009680 w 1009680"/>
              <a:gd name="connsiteY0" fmla="*/ 0 h 93120"/>
              <a:gd name="connsiteX1" fmla="*/ 0 w 1009680"/>
              <a:gd name="connsiteY1" fmla="*/ 62525 h 93120"/>
              <a:gd name="connsiteX0" fmla="*/ 1025506 w 1025506"/>
              <a:gd name="connsiteY0" fmla="*/ 0 h 102084"/>
              <a:gd name="connsiteX1" fmla="*/ 0 w 1025506"/>
              <a:gd name="connsiteY1" fmla="*/ 74250 h 102084"/>
              <a:gd name="connsiteX0" fmla="*/ 1038167 w 1038167"/>
              <a:gd name="connsiteY0" fmla="*/ 0 h 96060"/>
              <a:gd name="connsiteX1" fmla="*/ 0 w 1038167"/>
              <a:gd name="connsiteY1" fmla="*/ 66433 h 96060"/>
              <a:gd name="connsiteX0" fmla="*/ 1041332 w 1041332"/>
              <a:gd name="connsiteY0" fmla="*/ 0 h 87400"/>
              <a:gd name="connsiteX1" fmla="*/ 0 w 1041332"/>
              <a:gd name="connsiteY1" fmla="*/ 54708 h 87400"/>
              <a:gd name="connsiteX0" fmla="*/ 1041332 w 1041332"/>
              <a:gd name="connsiteY0" fmla="*/ 0 h 89333"/>
              <a:gd name="connsiteX1" fmla="*/ 0 w 1041332"/>
              <a:gd name="connsiteY1" fmla="*/ 54708 h 89333"/>
            </a:gdLst>
            <a:ahLst/>
            <a:cxnLst>
              <a:cxn ang="0">
                <a:pos x="connsiteX0" y="connsiteY0"/>
              </a:cxn>
              <a:cxn ang="0">
                <a:pos x="connsiteX1" y="connsiteY1"/>
              </a:cxn>
            </a:cxnLst>
            <a:rect l="l" t="t" r="r" b="b"/>
            <a:pathLst>
              <a:path w="1041332" h="89333">
                <a:moveTo>
                  <a:pt x="1041332" y="0"/>
                </a:moveTo>
                <a:cubicBezTo>
                  <a:pt x="720766" y="89308"/>
                  <a:pt x="387350" y="119266"/>
                  <a:pt x="0" y="54708"/>
                </a:cubicBezTo>
              </a:path>
            </a:pathLst>
          </a:custGeom>
          <a:noFill/>
          <a:ln w="12700" cap="flat" cmpd="sng" algn="ctr">
            <a:solidFill>
              <a:srgbClr val="FF6600"/>
            </a:solidFill>
            <a:prstDash val="solid"/>
            <a:round/>
            <a:headEnd type="arrow"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28" name="Oval 8"/>
          <p:cNvSpPr/>
          <p:nvPr/>
        </p:nvSpPr>
        <p:spPr bwMode="auto">
          <a:xfrm>
            <a:off x="7302500" y="3565525"/>
            <a:ext cx="330197" cy="698499"/>
          </a:xfrm>
          <a:custGeom>
            <a:avLst/>
            <a:gdLst>
              <a:gd name="connsiteX0" fmla="*/ 0 w 2286000"/>
              <a:gd name="connsiteY0" fmla="*/ 533400 h 1066800"/>
              <a:gd name="connsiteX1" fmla="*/ 1143000 w 2286000"/>
              <a:gd name="connsiteY1" fmla="*/ 0 h 1066800"/>
              <a:gd name="connsiteX2" fmla="*/ 2286000 w 2286000"/>
              <a:gd name="connsiteY2" fmla="*/ 533400 h 1066800"/>
              <a:gd name="connsiteX3" fmla="*/ 1143000 w 2286000"/>
              <a:gd name="connsiteY3" fmla="*/ 1066800 h 1066800"/>
              <a:gd name="connsiteX4" fmla="*/ 0 w 2286000"/>
              <a:gd name="connsiteY4" fmla="*/ 533400 h 1066800"/>
              <a:gd name="connsiteX0" fmla="*/ 2286000 w 2377440"/>
              <a:gd name="connsiteY0" fmla="*/ 533400 h 1066800"/>
              <a:gd name="connsiteX1" fmla="*/ 1143000 w 2377440"/>
              <a:gd name="connsiteY1" fmla="*/ 1066800 h 1066800"/>
              <a:gd name="connsiteX2" fmla="*/ 0 w 2377440"/>
              <a:gd name="connsiteY2" fmla="*/ 533400 h 1066800"/>
              <a:gd name="connsiteX3" fmla="*/ 1143000 w 2377440"/>
              <a:gd name="connsiteY3" fmla="*/ 0 h 1066800"/>
              <a:gd name="connsiteX4" fmla="*/ 2377440 w 2377440"/>
              <a:gd name="connsiteY4" fmla="*/ 624840 h 1066800"/>
              <a:gd name="connsiteX0" fmla="*/ 2286000 w 2286000"/>
              <a:gd name="connsiteY0" fmla="*/ 533400 h 1066800"/>
              <a:gd name="connsiteX1" fmla="*/ 1143000 w 2286000"/>
              <a:gd name="connsiteY1" fmla="*/ 1066800 h 1066800"/>
              <a:gd name="connsiteX2" fmla="*/ 0 w 2286000"/>
              <a:gd name="connsiteY2" fmla="*/ 533400 h 1066800"/>
              <a:gd name="connsiteX3" fmla="*/ 1143000 w 2286000"/>
              <a:gd name="connsiteY3" fmla="*/ 0 h 1066800"/>
              <a:gd name="connsiteX0" fmla="*/ 2286000 w 2286000"/>
              <a:gd name="connsiteY0" fmla="*/ 0 h 533400"/>
              <a:gd name="connsiteX1" fmla="*/ 1143000 w 2286000"/>
              <a:gd name="connsiteY1" fmla="*/ 533400 h 533400"/>
              <a:gd name="connsiteX2" fmla="*/ 0 w 2286000"/>
              <a:gd name="connsiteY2" fmla="*/ 0 h 533400"/>
              <a:gd name="connsiteX0" fmla="*/ 2286000 w 2286000"/>
              <a:gd name="connsiteY0" fmla="*/ 0 h 533400"/>
              <a:gd name="connsiteX1" fmla="*/ 1143000 w 2286000"/>
              <a:gd name="connsiteY1" fmla="*/ 533400 h 533400"/>
              <a:gd name="connsiteX2" fmla="*/ 0 w 2286000"/>
              <a:gd name="connsiteY2" fmla="*/ 0 h 533400"/>
              <a:gd name="connsiteX0" fmla="*/ 1752600 w 1752600"/>
              <a:gd name="connsiteY0" fmla="*/ 0 h 585118"/>
              <a:gd name="connsiteX1" fmla="*/ 609600 w 1752600"/>
              <a:gd name="connsiteY1" fmla="*/ 533400 h 585118"/>
              <a:gd name="connsiteX2" fmla="*/ 0 w 1752600"/>
              <a:gd name="connsiteY2" fmla="*/ 241300 h 585118"/>
              <a:gd name="connsiteX0" fmla="*/ 1752600 w 1752600"/>
              <a:gd name="connsiteY0" fmla="*/ 0 h 470133"/>
              <a:gd name="connsiteX1" fmla="*/ 660400 w 1752600"/>
              <a:gd name="connsiteY1" fmla="*/ 269875 h 470133"/>
              <a:gd name="connsiteX2" fmla="*/ 0 w 1752600"/>
              <a:gd name="connsiteY2" fmla="*/ 241300 h 470133"/>
              <a:gd name="connsiteX0" fmla="*/ 1752600 w 1752600"/>
              <a:gd name="connsiteY0" fmla="*/ 0 h 287974"/>
              <a:gd name="connsiteX1" fmla="*/ 660400 w 1752600"/>
              <a:gd name="connsiteY1" fmla="*/ 269875 h 287974"/>
              <a:gd name="connsiteX2" fmla="*/ 0 w 1752600"/>
              <a:gd name="connsiteY2" fmla="*/ 241300 h 287974"/>
              <a:gd name="connsiteX0" fmla="*/ 1752600 w 1752600"/>
              <a:gd name="connsiteY0" fmla="*/ 0 h 287974"/>
              <a:gd name="connsiteX1" fmla="*/ 660400 w 1752600"/>
              <a:gd name="connsiteY1" fmla="*/ 269875 h 287974"/>
              <a:gd name="connsiteX2" fmla="*/ 0 w 1752600"/>
              <a:gd name="connsiteY2" fmla="*/ 241300 h 287974"/>
              <a:gd name="connsiteX0" fmla="*/ 1095375 w 1095375"/>
              <a:gd name="connsiteY0" fmla="*/ 0 h 125198"/>
              <a:gd name="connsiteX1" fmla="*/ 660400 w 1095375"/>
              <a:gd name="connsiteY1" fmla="*/ 111125 h 125198"/>
              <a:gd name="connsiteX2" fmla="*/ 0 w 1095375"/>
              <a:gd name="connsiteY2" fmla="*/ 82550 h 125198"/>
              <a:gd name="connsiteX0" fmla="*/ 1095375 w 1095375"/>
              <a:gd name="connsiteY0" fmla="*/ 0 h 117493"/>
              <a:gd name="connsiteX1" fmla="*/ 660400 w 1095375"/>
              <a:gd name="connsiteY1" fmla="*/ 111125 h 117493"/>
              <a:gd name="connsiteX2" fmla="*/ 0 w 1095375"/>
              <a:gd name="connsiteY2" fmla="*/ 82550 h 117493"/>
              <a:gd name="connsiteX0" fmla="*/ 1095375 w 1095375"/>
              <a:gd name="connsiteY0" fmla="*/ 0 h 125343"/>
              <a:gd name="connsiteX1" fmla="*/ 546100 w 1095375"/>
              <a:gd name="connsiteY1" fmla="*/ 120650 h 125343"/>
              <a:gd name="connsiteX2" fmla="*/ 0 w 1095375"/>
              <a:gd name="connsiteY2" fmla="*/ 82550 h 125343"/>
              <a:gd name="connsiteX0" fmla="*/ 1095375 w 1095375"/>
              <a:gd name="connsiteY0" fmla="*/ 0 h 125343"/>
              <a:gd name="connsiteX1" fmla="*/ 546100 w 1095375"/>
              <a:gd name="connsiteY1" fmla="*/ 120650 h 125343"/>
              <a:gd name="connsiteX2" fmla="*/ 0 w 1095375"/>
              <a:gd name="connsiteY2" fmla="*/ 82550 h 125343"/>
              <a:gd name="connsiteX0" fmla="*/ 1095375 w 1095375"/>
              <a:gd name="connsiteY0" fmla="*/ 0 h 134239"/>
              <a:gd name="connsiteX1" fmla="*/ 546100 w 1095375"/>
              <a:gd name="connsiteY1" fmla="*/ 120650 h 134239"/>
              <a:gd name="connsiteX2" fmla="*/ 0 w 1095375"/>
              <a:gd name="connsiteY2" fmla="*/ 82550 h 134239"/>
              <a:gd name="connsiteX0" fmla="*/ 1095375 w 1095375"/>
              <a:gd name="connsiteY0" fmla="*/ 0 h 134239"/>
              <a:gd name="connsiteX1" fmla="*/ 546100 w 1095375"/>
              <a:gd name="connsiteY1" fmla="*/ 120650 h 134239"/>
              <a:gd name="connsiteX2" fmla="*/ 0 w 1095375"/>
              <a:gd name="connsiteY2" fmla="*/ 82550 h 134239"/>
              <a:gd name="connsiteX0" fmla="*/ 1095375 w 1095375"/>
              <a:gd name="connsiteY0" fmla="*/ 0 h 82550"/>
              <a:gd name="connsiteX1" fmla="*/ 0 w 1095375"/>
              <a:gd name="connsiteY1" fmla="*/ 82550 h 82550"/>
              <a:gd name="connsiteX0" fmla="*/ 1095375 w 1095375"/>
              <a:gd name="connsiteY0" fmla="*/ 0 h 107742"/>
              <a:gd name="connsiteX1" fmla="*/ 0 w 1095375"/>
              <a:gd name="connsiteY1" fmla="*/ 82550 h 107742"/>
              <a:gd name="connsiteX0" fmla="*/ 1095375 w 1095375"/>
              <a:gd name="connsiteY0" fmla="*/ 0 h 122797"/>
              <a:gd name="connsiteX1" fmla="*/ 0 w 1095375"/>
              <a:gd name="connsiteY1" fmla="*/ 82550 h 122797"/>
              <a:gd name="connsiteX0" fmla="*/ 1146175 w 1146175"/>
              <a:gd name="connsiteY0" fmla="*/ 0 h 105308"/>
              <a:gd name="connsiteX1" fmla="*/ 0 w 1146175"/>
              <a:gd name="connsiteY1" fmla="*/ 57150 h 105308"/>
              <a:gd name="connsiteX0" fmla="*/ 1146175 w 1146175"/>
              <a:gd name="connsiteY0" fmla="*/ 0 h 101768"/>
              <a:gd name="connsiteX1" fmla="*/ 0 w 1146175"/>
              <a:gd name="connsiteY1" fmla="*/ 57150 h 101768"/>
              <a:gd name="connsiteX0" fmla="*/ 593725 w 593725"/>
              <a:gd name="connsiteY0" fmla="*/ 0 h 1052244"/>
              <a:gd name="connsiteX1" fmla="*/ 0 w 593725"/>
              <a:gd name="connsiteY1" fmla="*/ 1047750 h 1052244"/>
              <a:gd name="connsiteX0" fmla="*/ 40954 w 523023"/>
              <a:gd name="connsiteY0" fmla="*/ 0 h 837465"/>
              <a:gd name="connsiteX1" fmla="*/ 441004 w 523023"/>
              <a:gd name="connsiteY1" fmla="*/ 831850 h 837465"/>
              <a:gd name="connsiteX0" fmla="*/ 58383 w 458444"/>
              <a:gd name="connsiteY0" fmla="*/ 0 h 831850"/>
              <a:gd name="connsiteX1" fmla="*/ 458433 w 458444"/>
              <a:gd name="connsiteY1" fmla="*/ 831850 h 831850"/>
              <a:gd name="connsiteX0" fmla="*/ 0 w 400092"/>
              <a:gd name="connsiteY0" fmla="*/ 0 h 831850"/>
              <a:gd name="connsiteX1" fmla="*/ 400050 w 400092"/>
              <a:gd name="connsiteY1" fmla="*/ 831850 h 831850"/>
              <a:gd name="connsiteX0" fmla="*/ 0 w 400091"/>
              <a:gd name="connsiteY0" fmla="*/ 0 h 831850"/>
              <a:gd name="connsiteX1" fmla="*/ 400050 w 400091"/>
              <a:gd name="connsiteY1" fmla="*/ 831850 h 831850"/>
              <a:gd name="connsiteX0" fmla="*/ 0 w 400087"/>
              <a:gd name="connsiteY0" fmla="*/ 0 h 831850"/>
              <a:gd name="connsiteX1" fmla="*/ 400050 w 400087"/>
              <a:gd name="connsiteY1" fmla="*/ 831850 h 831850"/>
              <a:gd name="connsiteX0" fmla="*/ 0 w 400050"/>
              <a:gd name="connsiteY0" fmla="*/ 0 h 831850"/>
              <a:gd name="connsiteX1" fmla="*/ 400050 w 400050"/>
              <a:gd name="connsiteY1" fmla="*/ 831850 h 831850"/>
              <a:gd name="connsiteX0" fmla="*/ 0 w 384175"/>
              <a:gd name="connsiteY0" fmla="*/ 0 h 796925"/>
              <a:gd name="connsiteX1" fmla="*/ 384175 w 384175"/>
              <a:gd name="connsiteY1" fmla="*/ 796925 h 796925"/>
              <a:gd name="connsiteX0" fmla="*/ 0 w 387350"/>
              <a:gd name="connsiteY0" fmla="*/ 0 h 762000"/>
              <a:gd name="connsiteX1" fmla="*/ 387350 w 387350"/>
              <a:gd name="connsiteY1" fmla="*/ 762000 h 762000"/>
              <a:gd name="connsiteX0" fmla="*/ 0 w 396875"/>
              <a:gd name="connsiteY0" fmla="*/ 0 h 774700"/>
              <a:gd name="connsiteX1" fmla="*/ 396875 w 396875"/>
              <a:gd name="connsiteY1" fmla="*/ 774700 h 774700"/>
              <a:gd name="connsiteX0" fmla="*/ 0 w 311150"/>
              <a:gd name="connsiteY0" fmla="*/ 0 h 717550"/>
              <a:gd name="connsiteX1" fmla="*/ 311150 w 311150"/>
              <a:gd name="connsiteY1" fmla="*/ 717550 h 717550"/>
              <a:gd name="connsiteX0" fmla="*/ 0 w 323850"/>
              <a:gd name="connsiteY0" fmla="*/ 0 h 654050"/>
              <a:gd name="connsiteX1" fmla="*/ 323850 w 323850"/>
              <a:gd name="connsiteY1" fmla="*/ 654050 h 654050"/>
              <a:gd name="connsiteX0" fmla="*/ 0 w 327025"/>
              <a:gd name="connsiteY0" fmla="*/ 0 h 666750"/>
              <a:gd name="connsiteX1" fmla="*/ 327025 w 327025"/>
              <a:gd name="connsiteY1" fmla="*/ 666750 h 666750"/>
              <a:gd name="connsiteX0" fmla="*/ 0 w 327025"/>
              <a:gd name="connsiteY0" fmla="*/ 0 h 666750"/>
              <a:gd name="connsiteX1" fmla="*/ 327025 w 327025"/>
              <a:gd name="connsiteY1" fmla="*/ 666750 h 666750"/>
              <a:gd name="connsiteX0" fmla="*/ 0 w 327025"/>
              <a:gd name="connsiteY0" fmla="*/ 0 h 666750"/>
              <a:gd name="connsiteX1" fmla="*/ 327025 w 327025"/>
              <a:gd name="connsiteY1" fmla="*/ 666750 h 666750"/>
              <a:gd name="connsiteX0" fmla="*/ 0 w 323850"/>
              <a:gd name="connsiteY0" fmla="*/ 0 h 682625"/>
              <a:gd name="connsiteX1" fmla="*/ 323850 w 323850"/>
              <a:gd name="connsiteY1" fmla="*/ 682625 h 682625"/>
              <a:gd name="connsiteX0" fmla="*/ 0 w 336550"/>
              <a:gd name="connsiteY0" fmla="*/ 0 h 695325"/>
              <a:gd name="connsiteX1" fmla="*/ 336550 w 336550"/>
              <a:gd name="connsiteY1" fmla="*/ 695325 h 695325"/>
              <a:gd name="connsiteX0" fmla="*/ 0 w 365125"/>
              <a:gd name="connsiteY0" fmla="*/ 0 h 730250"/>
              <a:gd name="connsiteX1" fmla="*/ 365125 w 365125"/>
              <a:gd name="connsiteY1" fmla="*/ 730250 h 730250"/>
              <a:gd name="connsiteX0" fmla="*/ 0 w 352425"/>
              <a:gd name="connsiteY0" fmla="*/ 0 h 742950"/>
              <a:gd name="connsiteX1" fmla="*/ 352425 w 352425"/>
              <a:gd name="connsiteY1" fmla="*/ 742950 h 742950"/>
              <a:gd name="connsiteX0" fmla="*/ 0 w 326426"/>
              <a:gd name="connsiteY0" fmla="*/ 0 h 739815"/>
              <a:gd name="connsiteX1" fmla="*/ 326426 w 326426"/>
              <a:gd name="connsiteY1" fmla="*/ 739815 h 739815"/>
              <a:gd name="connsiteX0" fmla="*/ 0 w 337981"/>
              <a:gd name="connsiteY0" fmla="*/ 0 h 724141"/>
              <a:gd name="connsiteX1" fmla="*/ 337981 w 337981"/>
              <a:gd name="connsiteY1" fmla="*/ 724141 h 724141"/>
              <a:gd name="connsiteX0" fmla="*/ 0 w 329315"/>
              <a:gd name="connsiteY0" fmla="*/ 0 h 733545"/>
              <a:gd name="connsiteX1" fmla="*/ 329315 w 329315"/>
              <a:gd name="connsiteY1" fmla="*/ 733545 h 733545"/>
              <a:gd name="connsiteX0" fmla="*/ 0 w 342757"/>
              <a:gd name="connsiteY0" fmla="*/ 0 h 767984"/>
              <a:gd name="connsiteX1" fmla="*/ 342757 w 342757"/>
              <a:gd name="connsiteY1" fmla="*/ 767984 h 767984"/>
              <a:gd name="connsiteX0" fmla="*/ 0 w 346117"/>
              <a:gd name="connsiteY0" fmla="*/ 0 h 750765"/>
              <a:gd name="connsiteX1" fmla="*/ 346117 w 346117"/>
              <a:gd name="connsiteY1" fmla="*/ 750765 h 750765"/>
              <a:gd name="connsiteX0" fmla="*/ 0 w 374372"/>
              <a:gd name="connsiteY0" fmla="*/ 0 h 786012"/>
              <a:gd name="connsiteX1" fmla="*/ 374372 w 374372"/>
              <a:gd name="connsiteY1" fmla="*/ 786012 h 786012"/>
              <a:gd name="connsiteX0" fmla="*/ 0 w 374372"/>
              <a:gd name="connsiteY0" fmla="*/ 0 h 786012"/>
              <a:gd name="connsiteX1" fmla="*/ 374372 w 374372"/>
              <a:gd name="connsiteY1" fmla="*/ 786012 h 786012"/>
              <a:gd name="connsiteX0" fmla="*/ 0 w 374372"/>
              <a:gd name="connsiteY0" fmla="*/ 0 h 786012"/>
              <a:gd name="connsiteX1" fmla="*/ 374372 w 374372"/>
              <a:gd name="connsiteY1" fmla="*/ 786012 h 786012"/>
              <a:gd name="connsiteX0" fmla="*/ 0 w 367308"/>
              <a:gd name="connsiteY0" fmla="*/ 0 h 775438"/>
              <a:gd name="connsiteX1" fmla="*/ 367308 w 367308"/>
              <a:gd name="connsiteY1" fmla="*/ 775438 h 775438"/>
            </a:gdLst>
            <a:ahLst/>
            <a:cxnLst>
              <a:cxn ang="0">
                <a:pos x="connsiteX0" y="connsiteY0"/>
              </a:cxn>
              <a:cxn ang="0">
                <a:pos x="connsiteX1" y="connsiteY1"/>
              </a:cxn>
            </a:cxnLst>
            <a:rect l="l" t="t" r="r" b="b"/>
            <a:pathLst>
              <a:path w="367308" h="775438">
                <a:moveTo>
                  <a:pt x="0" y="0"/>
                </a:moveTo>
                <a:cubicBezTo>
                  <a:pt x="181369" y="225039"/>
                  <a:pt x="350363" y="587772"/>
                  <a:pt x="367308" y="775438"/>
                </a:cubicBezTo>
              </a:path>
            </a:pathLst>
          </a:custGeom>
          <a:noFill/>
          <a:ln w="12700" cap="flat" cmpd="sng" algn="ctr">
            <a:solidFill>
              <a:srgbClr val="FF6600"/>
            </a:solidFill>
            <a:prstDash val="solid"/>
            <a:round/>
            <a:headEnd type="arrow"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29" name="TextBox 28"/>
          <p:cNvSpPr txBox="1"/>
          <p:nvPr/>
        </p:nvSpPr>
        <p:spPr>
          <a:xfrm>
            <a:off x="5797550" y="4806950"/>
            <a:ext cx="274434" cy="246221"/>
          </a:xfrm>
          <a:prstGeom prst="rect">
            <a:avLst/>
          </a:prstGeom>
          <a:noFill/>
        </p:spPr>
        <p:txBody>
          <a:bodyPr wrap="none" rtlCol="0">
            <a:spAutoFit/>
          </a:bodyPr>
          <a:lstStyle/>
          <a:p>
            <a:pPr>
              <a:buNone/>
            </a:pPr>
            <a:r>
              <a:rPr lang="en-US" sz="1000" b="1" dirty="0">
                <a:latin typeface="Arial"/>
                <a:cs typeface="Arial"/>
              </a:rPr>
              <a:t>X</a:t>
            </a:r>
          </a:p>
        </p:txBody>
      </p:sp>
      <p:sp>
        <p:nvSpPr>
          <p:cNvPr id="30" name="TextBox 29"/>
          <p:cNvSpPr txBox="1"/>
          <p:nvPr/>
        </p:nvSpPr>
        <p:spPr>
          <a:xfrm>
            <a:off x="8464550" y="4349750"/>
            <a:ext cx="274434" cy="246221"/>
          </a:xfrm>
          <a:prstGeom prst="rect">
            <a:avLst/>
          </a:prstGeom>
          <a:noFill/>
        </p:spPr>
        <p:txBody>
          <a:bodyPr wrap="none" rtlCol="0">
            <a:spAutoFit/>
          </a:bodyPr>
          <a:lstStyle/>
          <a:p>
            <a:pPr>
              <a:buNone/>
            </a:pPr>
            <a:r>
              <a:rPr lang="en-US" sz="1000" b="1" dirty="0">
                <a:latin typeface="Arial"/>
                <a:cs typeface="Arial"/>
              </a:rPr>
              <a:t>Y</a:t>
            </a:r>
          </a:p>
        </p:txBody>
      </p:sp>
      <p:sp>
        <p:nvSpPr>
          <p:cNvPr id="31" name="TextBox 30"/>
          <p:cNvSpPr txBox="1"/>
          <p:nvPr/>
        </p:nvSpPr>
        <p:spPr>
          <a:xfrm>
            <a:off x="6864350" y="2292350"/>
            <a:ext cx="263000" cy="246221"/>
          </a:xfrm>
          <a:prstGeom prst="rect">
            <a:avLst/>
          </a:prstGeom>
          <a:noFill/>
        </p:spPr>
        <p:txBody>
          <a:bodyPr wrap="none" rtlCol="0">
            <a:spAutoFit/>
          </a:bodyPr>
          <a:lstStyle/>
          <a:p>
            <a:pPr>
              <a:buNone/>
            </a:pPr>
            <a:r>
              <a:rPr lang="en-US" sz="1000" b="1" dirty="0">
                <a:latin typeface="Arial"/>
                <a:cs typeface="Arial"/>
              </a:rPr>
              <a:t>Z</a:t>
            </a:r>
          </a:p>
        </p:txBody>
      </p:sp>
      <p:sp>
        <p:nvSpPr>
          <p:cNvPr id="26" name="TextBox 25"/>
          <p:cNvSpPr txBox="1"/>
          <p:nvPr/>
        </p:nvSpPr>
        <p:spPr>
          <a:xfrm>
            <a:off x="7410350" y="3256301"/>
            <a:ext cx="267884" cy="246221"/>
          </a:xfrm>
          <a:prstGeom prst="rect">
            <a:avLst/>
          </a:prstGeom>
          <a:noFill/>
        </p:spPr>
        <p:txBody>
          <a:bodyPr wrap="none" rtlCol="0">
            <a:spAutoFit/>
          </a:bodyPr>
          <a:lstStyle/>
          <a:p>
            <a:r>
              <a:rPr lang="en-US" sz="1000" b="1" dirty="0">
                <a:latin typeface="Arial"/>
                <a:cs typeface="Arial"/>
              </a:rPr>
              <a:t>P</a:t>
            </a:r>
          </a:p>
        </p:txBody>
      </p:sp>
      <p:sp>
        <p:nvSpPr>
          <p:cNvPr id="2" name="Slide Number Placeholder 1"/>
          <p:cNvSpPr>
            <a:spLocks noGrp="1"/>
          </p:cNvSpPr>
          <p:nvPr>
            <p:ph type="sldNum" sz="quarter" idx="11"/>
          </p:nvPr>
        </p:nvSpPr>
        <p:spPr/>
        <p:txBody>
          <a:bodyPr/>
          <a:lstStyle/>
          <a:p>
            <a:fld id="{FA4585BD-3576-BF4C-A3F5-F0E88B60600B}" type="slidenum">
              <a:rPr lang="en-US" smtClean="0"/>
              <a:pPr/>
              <a:t>24</a:t>
            </a:fld>
            <a:endParaRPr lang="en-US" sz="1400" b="0">
              <a:latin typeface="Times New Roman" pitchFamily="27" charset="0"/>
            </a:endParaRPr>
          </a:p>
        </p:txBody>
      </p:sp>
    </p:spTree>
    <p:extLst>
      <p:ext uri="{BB962C8B-B14F-4D97-AF65-F5344CB8AC3E}">
        <p14:creationId xmlns:p14="http://schemas.microsoft.com/office/powerpoint/2010/main" val="13765604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Oval 8"/>
          <p:cNvSpPr/>
          <p:nvPr/>
        </p:nvSpPr>
        <p:spPr bwMode="auto">
          <a:xfrm flipV="1">
            <a:off x="5873750" y="3435350"/>
            <a:ext cx="2286000" cy="533400"/>
          </a:xfrm>
          <a:custGeom>
            <a:avLst/>
            <a:gdLst>
              <a:gd name="connsiteX0" fmla="*/ 0 w 2286000"/>
              <a:gd name="connsiteY0" fmla="*/ 533400 h 1066800"/>
              <a:gd name="connsiteX1" fmla="*/ 1143000 w 2286000"/>
              <a:gd name="connsiteY1" fmla="*/ 0 h 1066800"/>
              <a:gd name="connsiteX2" fmla="*/ 2286000 w 2286000"/>
              <a:gd name="connsiteY2" fmla="*/ 533400 h 1066800"/>
              <a:gd name="connsiteX3" fmla="*/ 1143000 w 2286000"/>
              <a:gd name="connsiteY3" fmla="*/ 1066800 h 1066800"/>
              <a:gd name="connsiteX4" fmla="*/ 0 w 2286000"/>
              <a:gd name="connsiteY4" fmla="*/ 533400 h 1066800"/>
              <a:gd name="connsiteX0" fmla="*/ 2286000 w 2377440"/>
              <a:gd name="connsiteY0" fmla="*/ 533400 h 1066800"/>
              <a:gd name="connsiteX1" fmla="*/ 1143000 w 2377440"/>
              <a:gd name="connsiteY1" fmla="*/ 1066800 h 1066800"/>
              <a:gd name="connsiteX2" fmla="*/ 0 w 2377440"/>
              <a:gd name="connsiteY2" fmla="*/ 533400 h 1066800"/>
              <a:gd name="connsiteX3" fmla="*/ 1143000 w 2377440"/>
              <a:gd name="connsiteY3" fmla="*/ 0 h 1066800"/>
              <a:gd name="connsiteX4" fmla="*/ 2377440 w 2377440"/>
              <a:gd name="connsiteY4" fmla="*/ 624840 h 1066800"/>
              <a:gd name="connsiteX0" fmla="*/ 2286000 w 2286000"/>
              <a:gd name="connsiteY0" fmla="*/ 533400 h 1066800"/>
              <a:gd name="connsiteX1" fmla="*/ 1143000 w 2286000"/>
              <a:gd name="connsiteY1" fmla="*/ 1066800 h 1066800"/>
              <a:gd name="connsiteX2" fmla="*/ 0 w 2286000"/>
              <a:gd name="connsiteY2" fmla="*/ 533400 h 1066800"/>
              <a:gd name="connsiteX3" fmla="*/ 1143000 w 2286000"/>
              <a:gd name="connsiteY3" fmla="*/ 0 h 1066800"/>
              <a:gd name="connsiteX0" fmla="*/ 2286000 w 2286000"/>
              <a:gd name="connsiteY0" fmla="*/ 0 h 533400"/>
              <a:gd name="connsiteX1" fmla="*/ 1143000 w 2286000"/>
              <a:gd name="connsiteY1" fmla="*/ 533400 h 533400"/>
              <a:gd name="connsiteX2" fmla="*/ 0 w 2286000"/>
              <a:gd name="connsiteY2" fmla="*/ 0 h 533400"/>
            </a:gdLst>
            <a:ahLst/>
            <a:cxnLst>
              <a:cxn ang="0">
                <a:pos x="connsiteX0" y="connsiteY0"/>
              </a:cxn>
              <a:cxn ang="0">
                <a:pos x="connsiteX1" y="connsiteY1"/>
              </a:cxn>
              <a:cxn ang="0">
                <a:pos x="connsiteX2" y="connsiteY2"/>
              </a:cxn>
            </a:cxnLst>
            <a:rect l="l" t="t" r="r" b="b"/>
            <a:pathLst>
              <a:path w="2286000" h="533400">
                <a:moveTo>
                  <a:pt x="2286000" y="0"/>
                </a:moveTo>
                <a:cubicBezTo>
                  <a:pt x="2286000" y="294589"/>
                  <a:pt x="1774261" y="533400"/>
                  <a:pt x="1143000" y="533400"/>
                </a:cubicBezTo>
                <a:cubicBezTo>
                  <a:pt x="511739" y="533400"/>
                  <a:pt x="0" y="294589"/>
                  <a:pt x="0" y="0"/>
                </a:cubicBezTo>
              </a:path>
            </a:pathLst>
          </a:custGeom>
          <a:noFill/>
          <a:ln w="12700" cap="flat" cmpd="sng" algn="ctr">
            <a:solidFill>
              <a:schemeClr val="bg1">
                <a:lumMod val="75000"/>
              </a:schemeClr>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33794" name="Footer Placeholder 3"/>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Frames and Coordinate Systems </a:t>
            </a:r>
            <a:endParaRPr lang="en-US" dirty="0"/>
          </a:p>
        </p:txBody>
      </p:sp>
      <p:sp>
        <p:nvSpPr>
          <p:cNvPr id="33796" name="Rectangle 2"/>
          <p:cNvSpPr>
            <a:spLocks noGrp="1" noChangeArrowheads="1"/>
          </p:cNvSpPr>
          <p:nvPr>
            <p:ph type="title"/>
          </p:nvPr>
        </p:nvSpPr>
        <p:spPr>
          <a:xfrm>
            <a:off x="2089809" y="387350"/>
            <a:ext cx="6293840" cy="435504"/>
          </a:xfrm>
        </p:spPr>
        <p:txBody>
          <a:bodyPr/>
          <a:lstStyle/>
          <a:p>
            <a:r>
              <a:rPr lang="en-US" sz="2800" dirty="0"/>
              <a:t>Planeto</a:t>
            </a:r>
            <a:r>
              <a:rPr lang="en-US" sz="2800" u="sng" dirty="0">
                <a:solidFill>
                  <a:srgbClr val="0536D2"/>
                </a:solidFill>
              </a:rPr>
              <a:t>graphic</a:t>
            </a:r>
            <a:r>
              <a:rPr lang="en-US" sz="2800" dirty="0"/>
              <a:t> Coordinate System</a:t>
            </a:r>
            <a:endParaRPr lang="en-US" dirty="0"/>
          </a:p>
        </p:txBody>
      </p:sp>
      <p:sp>
        <p:nvSpPr>
          <p:cNvPr id="33797" name="Rectangle 3"/>
          <p:cNvSpPr>
            <a:spLocks noGrp="1" noChangeArrowheads="1"/>
          </p:cNvSpPr>
          <p:nvPr>
            <p:ph type="body" idx="1"/>
          </p:nvPr>
        </p:nvSpPr>
        <p:spPr>
          <a:xfrm>
            <a:off x="82550" y="1454150"/>
            <a:ext cx="5867400" cy="4648200"/>
          </a:xfrm>
          <a:ln>
            <a:noFill/>
          </a:ln>
        </p:spPr>
        <p:txBody>
          <a:bodyPr/>
          <a:lstStyle/>
          <a:p>
            <a:pPr>
              <a:lnSpc>
                <a:spcPct val="80000"/>
              </a:lnSpc>
            </a:pPr>
            <a:r>
              <a:rPr lang="en-US" sz="2000" dirty="0"/>
              <a:t>For planet and satellite planetographic coordinate systems:</a:t>
            </a:r>
          </a:p>
          <a:p>
            <a:pPr lvl="1">
              <a:lnSpc>
                <a:spcPct val="80000"/>
              </a:lnSpc>
            </a:pPr>
            <a:r>
              <a:rPr lang="en-US" sz="1400" dirty="0"/>
              <a:t>Planetographic longitude is usually defined such that the sub-observer longitude increases with time as seen by a distant, fixed observer  (0 to 360)</a:t>
            </a:r>
          </a:p>
          <a:p>
            <a:pPr lvl="1">
              <a:lnSpc>
                <a:spcPct val="80000"/>
              </a:lnSpc>
            </a:pPr>
            <a:r>
              <a:rPr lang="en-US" sz="1400" dirty="0"/>
              <a:t>The earth, moon and sun are exceptions; planetographic longitude is positive east by default (0 to 360)</a:t>
            </a:r>
          </a:p>
          <a:p>
            <a:pPr lvl="1">
              <a:lnSpc>
                <a:spcPct val="80000"/>
              </a:lnSpc>
            </a:pPr>
            <a:r>
              <a:rPr lang="en-US" sz="1400" dirty="0"/>
              <a:t>Planetographic latitude is planetodetic latitude (-90 to +90)</a:t>
            </a:r>
          </a:p>
          <a:p>
            <a:pPr lvl="1">
              <a:lnSpc>
                <a:spcPct val="80000"/>
              </a:lnSpc>
            </a:pPr>
            <a:r>
              <a:rPr lang="en-US" sz="1400" dirty="0"/>
              <a:t>Toolkit planetographic APIs are:</a:t>
            </a:r>
          </a:p>
          <a:p>
            <a:pPr lvl="2">
              <a:lnSpc>
                <a:spcPct val="80000"/>
              </a:lnSpc>
            </a:pPr>
            <a:r>
              <a:rPr lang="en-US" sz="1400" dirty="0"/>
              <a:t>PGRREC, RECPGR, DRDPGR, DPGRDR, XFMSTA</a:t>
            </a:r>
          </a:p>
          <a:p>
            <a:pPr>
              <a:lnSpc>
                <a:spcPct val="80000"/>
              </a:lnSpc>
            </a:pPr>
            <a:endParaRPr lang="en-US" sz="2000" dirty="0"/>
          </a:p>
          <a:p>
            <a:pPr>
              <a:lnSpc>
                <a:spcPct val="80000"/>
              </a:lnSpc>
            </a:pPr>
            <a:r>
              <a:rPr lang="en-US" sz="2000" dirty="0"/>
              <a:t>For dwarf planets, asteroids and comets:</a:t>
            </a:r>
          </a:p>
          <a:p>
            <a:pPr lvl="1">
              <a:lnSpc>
                <a:spcPct val="80000"/>
              </a:lnSpc>
            </a:pPr>
            <a:r>
              <a:rPr lang="en-US" sz="1400" dirty="0"/>
              <a:t>There are multiple, inconsistent standards! (USNO, IAU, PDS)</a:t>
            </a:r>
          </a:p>
          <a:p>
            <a:pPr lvl="1">
              <a:lnSpc>
                <a:spcPct val="80000"/>
              </a:lnSpc>
            </a:pPr>
            <a:r>
              <a:rPr lang="en-US" sz="1400" dirty="0">
                <a:solidFill>
                  <a:schemeClr val="accent1"/>
                </a:solidFill>
              </a:rPr>
              <a:t>NAIF strongly suggests you use only planetocentric or planetodetic coordinates for these objects</a:t>
            </a:r>
          </a:p>
          <a:p>
            <a:pPr marL="457200" lvl="1" indent="0">
              <a:lnSpc>
                <a:spcPct val="80000"/>
              </a:lnSpc>
              <a:buNone/>
            </a:pPr>
            <a:endParaRPr lang="en-US" sz="1600" dirty="0"/>
          </a:p>
        </p:txBody>
      </p:sp>
      <p:sp>
        <p:nvSpPr>
          <p:cNvPr id="7" name="Oval 6"/>
          <p:cNvSpPr/>
          <p:nvPr/>
        </p:nvSpPr>
        <p:spPr bwMode="auto">
          <a:xfrm>
            <a:off x="5873750" y="2978150"/>
            <a:ext cx="2286000" cy="1981200"/>
          </a:xfrm>
          <a:prstGeom prst="ellipse">
            <a:avLst/>
          </a:prstGeom>
          <a:no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8" name="Oval 8"/>
          <p:cNvSpPr/>
          <p:nvPr/>
        </p:nvSpPr>
        <p:spPr bwMode="auto">
          <a:xfrm>
            <a:off x="5873750" y="3968750"/>
            <a:ext cx="2286000" cy="533400"/>
          </a:xfrm>
          <a:custGeom>
            <a:avLst/>
            <a:gdLst>
              <a:gd name="connsiteX0" fmla="*/ 0 w 2286000"/>
              <a:gd name="connsiteY0" fmla="*/ 533400 h 1066800"/>
              <a:gd name="connsiteX1" fmla="*/ 1143000 w 2286000"/>
              <a:gd name="connsiteY1" fmla="*/ 0 h 1066800"/>
              <a:gd name="connsiteX2" fmla="*/ 2286000 w 2286000"/>
              <a:gd name="connsiteY2" fmla="*/ 533400 h 1066800"/>
              <a:gd name="connsiteX3" fmla="*/ 1143000 w 2286000"/>
              <a:gd name="connsiteY3" fmla="*/ 1066800 h 1066800"/>
              <a:gd name="connsiteX4" fmla="*/ 0 w 2286000"/>
              <a:gd name="connsiteY4" fmla="*/ 533400 h 1066800"/>
              <a:gd name="connsiteX0" fmla="*/ 2286000 w 2377440"/>
              <a:gd name="connsiteY0" fmla="*/ 533400 h 1066800"/>
              <a:gd name="connsiteX1" fmla="*/ 1143000 w 2377440"/>
              <a:gd name="connsiteY1" fmla="*/ 1066800 h 1066800"/>
              <a:gd name="connsiteX2" fmla="*/ 0 w 2377440"/>
              <a:gd name="connsiteY2" fmla="*/ 533400 h 1066800"/>
              <a:gd name="connsiteX3" fmla="*/ 1143000 w 2377440"/>
              <a:gd name="connsiteY3" fmla="*/ 0 h 1066800"/>
              <a:gd name="connsiteX4" fmla="*/ 2377440 w 2377440"/>
              <a:gd name="connsiteY4" fmla="*/ 624840 h 1066800"/>
              <a:gd name="connsiteX0" fmla="*/ 2286000 w 2286000"/>
              <a:gd name="connsiteY0" fmla="*/ 533400 h 1066800"/>
              <a:gd name="connsiteX1" fmla="*/ 1143000 w 2286000"/>
              <a:gd name="connsiteY1" fmla="*/ 1066800 h 1066800"/>
              <a:gd name="connsiteX2" fmla="*/ 0 w 2286000"/>
              <a:gd name="connsiteY2" fmla="*/ 533400 h 1066800"/>
              <a:gd name="connsiteX3" fmla="*/ 1143000 w 2286000"/>
              <a:gd name="connsiteY3" fmla="*/ 0 h 1066800"/>
              <a:gd name="connsiteX0" fmla="*/ 2286000 w 2286000"/>
              <a:gd name="connsiteY0" fmla="*/ 0 h 533400"/>
              <a:gd name="connsiteX1" fmla="*/ 1143000 w 2286000"/>
              <a:gd name="connsiteY1" fmla="*/ 533400 h 533400"/>
              <a:gd name="connsiteX2" fmla="*/ 0 w 2286000"/>
              <a:gd name="connsiteY2" fmla="*/ 0 h 533400"/>
            </a:gdLst>
            <a:ahLst/>
            <a:cxnLst>
              <a:cxn ang="0">
                <a:pos x="connsiteX0" y="connsiteY0"/>
              </a:cxn>
              <a:cxn ang="0">
                <a:pos x="connsiteX1" y="connsiteY1"/>
              </a:cxn>
              <a:cxn ang="0">
                <a:pos x="connsiteX2" y="connsiteY2"/>
              </a:cxn>
            </a:cxnLst>
            <a:rect l="l" t="t" r="r" b="b"/>
            <a:pathLst>
              <a:path w="2286000" h="533400">
                <a:moveTo>
                  <a:pt x="2286000" y="0"/>
                </a:moveTo>
                <a:cubicBezTo>
                  <a:pt x="2286000" y="294589"/>
                  <a:pt x="1774261" y="533400"/>
                  <a:pt x="1143000" y="533400"/>
                </a:cubicBezTo>
                <a:cubicBezTo>
                  <a:pt x="511739" y="533400"/>
                  <a:pt x="0" y="294589"/>
                  <a:pt x="0" y="0"/>
                </a:cubicBezTo>
              </a:path>
            </a:pathLst>
          </a:custGeom>
          <a:no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cxnSp>
        <p:nvCxnSpPr>
          <p:cNvPr id="9" name="Straight Arrow Connector 8"/>
          <p:cNvCxnSpPr/>
          <p:nvPr/>
        </p:nvCxnSpPr>
        <p:spPr bwMode="auto">
          <a:xfrm flipV="1">
            <a:off x="7016750" y="2597150"/>
            <a:ext cx="0" cy="1295400"/>
          </a:xfrm>
          <a:prstGeom prst="straightConnector1">
            <a:avLst/>
          </a:prstGeom>
          <a:noFill/>
          <a:ln w="12700" cap="flat" cmpd="sng" algn="ctr">
            <a:solidFill>
              <a:srgbClr val="000000"/>
            </a:solidFill>
            <a:prstDash val="solid"/>
            <a:round/>
            <a:headEnd type="none" w="med" len="med"/>
            <a:tailEnd type="arrow"/>
          </a:ln>
          <a:effectLst/>
        </p:spPr>
      </p:cxnSp>
      <p:cxnSp>
        <p:nvCxnSpPr>
          <p:cNvPr id="10" name="Straight Arrow Connector 9"/>
          <p:cNvCxnSpPr/>
          <p:nvPr/>
        </p:nvCxnSpPr>
        <p:spPr bwMode="auto">
          <a:xfrm flipH="1">
            <a:off x="6102350" y="3892550"/>
            <a:ext cx="914400" cy="914400"/>
          </a:xfrm>
          <a:prstGeom prst="straightConnector1">
            <a:avLst/>
          </a:prstGeom>
          <a:noFill/>
          <a:ln w="12700" cap="flat" cmpd="sng" algn="ctr">
            <a:solidFill>
              <a:srgbClr val="000000"/>
            </a:solidFill>
            <a:prstDash val="solid"/>
            <a:round/>
            <a:headEnd type="none" w="med" len="med"/>
            <a:tailEnd type="arrow"/>
          </a:ln>
          <a:effectLst/>
        </p:spPr>
      </p:cxnSp>
      <p:cxnSp>
        <p:nvCxnSpPr>
          <p:cNvPr id="11" name="Straight Arrow Connector 10"/>
          <p:cNvCxnSpPr/>
          <p:nvPr/>
        </p:nvCxnSpPr>
        <p:spPr bwMode="auto">
          <a:xfrm>
            <a:off x="7016750" y="3892550"/>
            <a:ext cx="1447800" cy="533400"/>
          </a:xfrm>
          <a:prstGeom prst="straightConnector1">
            <a:avLst/>
          </a:prstGeom>
          <a:noFill/>
          <a:ln w="12700" cap="flat" cmpd="sng" algn="ctr">
            <a:solidFill>
              <a:srgbClr val="000000"/>
            </a:solidFill>
            <a:prstDash val="solid"/>
            <a:round/>
            <a:headEnd type="none" w="med" len="med"/>
            <a:tailEnd type="arrow"/>
          </a:ln>
          <a:effectLst/>
        </p:spPr>
      </p:cxnSp>
      <p:sp>
        <p:nvSpPr>
          <p:cNvPr id="12" name="Oval 11"/>
          <p:cNvSpPr/>
          <p:nvPr/>
        </p:nvSpPr>
        <p:spPr bwMode="auto">
          <a:xfrm>
            <a:off x="6448425" y="4410075"/>
            <a:ext cx="45719" cy="45719"/>
          </a:xfrm>
          <a:prstGeom prst="ellips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13" name="Oval 12"/>
          <p:cNvSpPr/>
          <p:nvPr/>
        </p:nvSpPr>
        <p:spPr bwMode="auto">
          <a:xfrm>
            <a:off x="6994525" y="3079750"/>
            <a:ext cx="45719" cy="45719"/>
          </a:xfrm>
          <a:prstGeom prst="ellips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14" name="Oval 13"/>
          <p:cNvSpPr/>
          <p:nvPr/>
        </p:nvSpPr>
        <p:spPr bwMode="auto">
          <a:xfrm>
            <a:off x="7966075" y="4225925"/>
            <a:ext cx="45719" cy="45719"/>
          </a:xfrm>
          <a:prstGeom prst="ellips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15" name="Oval 14"/>
          <p:cNvSpPr/>
          <p:nvPr/>
        </p:nvSpPr>
        <p:spPr bwMode="auto">
          <a:xfrm>
            <a:off x="7334250" y="3381375"/>
            <a:ext cx="45719" cy="45719"/>
          </a:xfrm>
          <a:prstGeom prst="ellips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cxnSp>
        <p:nvCxnSpPr>
          <p:cNvPr id="16" name="Straight Connector 15"/>
          <p:cNvCxnSpPr/>
          <p:nvPr/>
        </p:nvCxnSpPr>
        <p:spPr bwMode="auto">
          <a:xfrm>
            <a:off x="7016750" y="3892550"/>
            <a:ext cx="777875" cy="466725"/>
          </a:xfrm>
          <a:prstGeom prst="line">
            <a:avLst/>
          </a:prstGeom>
          <a:noFill/>
          <a:ln w="12700" cap="flat" cmpd="sng" algn="ctr">
            <a:solidFill>
              <a:srgbClr val="FF0000"/>
            </a:solidFill>
            <a:prstDash val="sysDash"/>
            <a:round/>
            <a:headEnd type="none" w="med" len="med"/>
            <a:tailEnd type="none" w="med" len="med"/>
          </a:ln>
          <a:effectLst/>
        </p:spPr>
      </p:cxnSp>
      <p:sp>
        <p:nvSpPr>
          <p:cNvPr id="18" name="Freeform 17"/>
          <p:cNvSpPr/>
          <p:nvPr/>
        </p:nvSpPr>
        <p:spPr>
          <a:xfrm>
            <a:off x="6638925" y="4248150"/>
            <a:ext cx="1019187" cy="114888"/>
          </a:xfrm>
          <a:custGeom>
            <a:avLst/>
            <a:gdLst>
              <a:gd name="connsiteX0" fmla="*/ 0 w 1019187"/>
              <a:gd name="connsiteY0" fmla="*/ 34925 h 114888"/>
              <a:gd name="connsiteX1" fmla="*/ 28575 w 1019187"/>
              <a:gd name="connsiteY1" fmla="*/ 53975 h 114888"/>
              <a:gd name="connsiteX2" fmla="*/ 701675 w 1019187"/>
              <a:gd name="connsiteY2" fmla="*/ 111125 h 114888"/>
              <a:gd name="connsiteX3" fmla="*/ 762000 w 1019187"/>
              <a:gd name="connsiteY3" fmla="*/ 104775 h 114888"/>
              <a:gd name="connsiteX4" fmla="*/ 838200 w 1019187"/>
              <a:gd name="connsiteY4" fmla="*/ 95250 h 114888"/>
              <a:gd name="connsiteX5" fmla="*/ 850900 w 1019187"/>
              <a:gd name="connsiteY5" fmla="*/ 92075 h 114888"/>
              <a:gd name="connsiteX6" fmla="*/ 882650 w 1019187"/>
              <a:gd name="connsiteY6" fmla="*/ 82550 h 114888"/>
              <a:gd name="connsiteX7" fmla="*/ 898525 w 1019187"/>
              <a:gd name="connsiteY7" fmla="*/ 76200 h 114888"/>
              <a:gd name="connsiteX8" fmla="*/ 927100 w 1019187"/>
              <a:gd name="connsiteY8" fmla="*/ 69850 h 114888"/>
              <a:gd name="connsiteX9" fmla="*/ 936625 w 1019187"/>
              <a:gd name="connsiteY9" fmla="*/ 66675 h 114888"/>
              <a:gd name="connsiteX10" fmla="*/ 971550 w 1019187"/>
              <a:gd name="connsiteY10" fmla="*/ 53975 h 114888"/>
              <a:gd name="connsiteX11" fmla="*/ 981075 w 1019187"/>
              <a:gd name="connsiteY11" fmla="*/ 41275 h 114888"/>
              <a:gd name="connsiteX12" fmla="*/ 984250 w 1019187"/>
              <a:gd name="connsiteY12" fmla="*/ 28575 h 114888"/>
              <a:gd name="connsiteX13" fmla="*/ 1009650 w 1019187"/>
              <a:gd name="connsiteY13" fmla="*/ 12700 h 114888"/>
              <a:gd name="connsiteX14" fmla="*/ 1019175 w 1019187"/>
              <a:gd name="connsiteY14" fmla="*/ 0 h 114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19187" h="114888">
                <a:moveTo>
                  <a:pt x="0" y="34925"/>
                </a:moveTo>
                <a:cubicBezTo>
                  <a:pt x="9525" y="41275"/>
                  <a:pt x="17327" y="51845"/>
                  <a:pt x="28575" y="53975"/>
                </a:cubicBezTo>
                <a:cubicBezTo>
                  <a:pt x="428013" y="129626"/>
                  <a:pt x="347590" y="115103"/>
                  <a:pt x="701675" y="111125"/>
                </a:cubicBezTo>
                <a:cubicBezTo>
                  <a:pt x="772661" y="105210"/>
                  <a:pt x="712227" y="110997"/>
                  <a:pt x="762000" y="104775"/>
                </a:cubicBezTo>
                <a:cubicBezTo>
                  <a:pt x="764693" y="104438"/>
                  <a:pt x="822296" y="98142"/>
                  <a:pt x="838200" y="95250"/>
                </a:cubicBezTo>
                <a:cubicBezTo>
                  <a:pt x="842493" y="94469"/>
                  <a:pt x="846690" y="93223"/>
                  <a:pt x="850900" y="92075"/>
                </a:cubicBezTo>
                <a:cubicBezTo>
                  <a:pt x="857323" y="90323"/>
                  <a:pt x="874077" y="85765"/>
                  <a:pt x="882650" y="82550"/>
                </a:cubicBezTo>
                <a:cubicBezTo>
                  <a:pt x="887986" y="80549"/>
                  <a:pt x="893118" y="78002"/>
                  <a:pt x="898525" y="76200"/>
                </a:cubicBezTo>
                <a:cubicBezTo>
                  <a:pt x="908303" y="72941"/>
                  <a:pt x="917034" y="72366"/>
                  <a:pt x="927100" y="69850"/>
                </a:cubicBezTo>
                <a:cubicBezTo>
                  <a:pt x="930347" y="69038"/>
                  <a:pt x="933378" y="67487"/>
                  <a:pt x="936625" y="66675"/>
                </a:cubicBezTo>
                <a:cubicBezTo>
                  <a:pt x="948658" y="63667"/>
                  <a:pt x="962111" y="63414"/>
                  <a:pt x="971550" y="53975"/>
                </a:cubicBezTo>
                <a:cubicBezTo>
                  <a:pt x="975292" y="50233"/>
                  <a:pt x="977900" y="45508"/>
                  <a:pt x="981075" y="41275"/>
                </a:cubicBezTo>
                <a:cubicBezTo>
                  <a:pt x="982133" y="37042"/>
                  <a:pt x="981632" y="32066"/>
                  <a:pt x="984250" y="28575"/>
                </a:cubicBezTo>
                <a:cubicBezTo>
                  <a:pt x="992878" y="17071"/>
                  <a:pt x="998566" y="16395"/>
                  <a:pt x="1009650" y="12700"/>
                </a:cubicBezTo>
                <a:cubicBezTo>
                  <a:pt x="1019923" y="2427"/>
                  <a:pt x="1019175" y="7665"/>
                  <a:pt x="1019175" y="0"/>
                </a:cubicBezTo>
              </a:path>
            </a:pathLst>
          </a:custGeom>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19" name="Oval 8"/>
          <p:cNvSpPr/>
          <p:nvPr/>
        </p:nvSpPr>
        <p:spPr bwMode="auto">
          <a:xfrm>
            <a:off x="7327900" y="3473448"/>
            <a:ext cx="384175" cy="841375"/>
          </a:xfrm>
          <a:custGeom>
            <a:avLst/>
            <a:gdLst>
              <a:gd name="connsiteX0" fmla="*/ 0 w 2286000"/>
              <a:gd name="connsiteY0" fmla="*/ 533400 h 1066800"/>
              <a:gd name="connsiteX1" fmla="*/ 1143000 w 2286000"/>
              <a:gd name="connsiteY1" fmla="*/ 0 h 1066800"/>
              <a:gd name="connsiteX2" fmla="*/ 2286000 w 2286000"/>
              <a:gd name="connsiteY2" fmla="*/ 533400 h 1066800"/>
              <a:gd name="connsiteX3" fmla="*/ 1143000 w 2286000"/>
              <a:gd name="connsiteY3" fmla="*/ 1066800 h 1066800"/>
              <a:gd name="connsiteX4" fmla="*/ 0 w 2286000"/>
              <a:gd name="connsiteY4" fmla="*/ 533400 h 1066800"/>
              <a:gd name="connsiteX0" fmla="*/ 2286000 w 2377440"/>
              <a:gd name="connsiteY0" fmla="*/ 533400 h 1066800"/>
              <a:gd name="connsiteX1" fmla="*/ 1143000 w 2377440"/>
              <a:gd name="connsiteY1" fmla="*/ 1066800 h 1066800"/>
              <a:gd name="connsiteX2" fmla="*/ 0 w 2377440"/>
              <a:gd name="connsiteY2" fmla="*/ 533400 h 1066800"/>
              <a:gd name="connsiteX3" fmla="*/ 1143000 w 2377440"/>
              <a:gd name="connsiteY3" fmla="*/ 0 h 1066800"/>
              <a:gd name="connsiteX4" fmla="*/ 2377440 w 2377440"/>
              <a:gd name="connsiteY4" fmla="*/ 624840 h 1066800"/>
              <a:gd name="connsiteX0" fmla="*/ 2286000 w 2286000"/>
              <a:gd name="connsiteY0" fmla="*/ 533400 h 1066800"/>
              <a:gd name="connsiteX1" fmla="*/ 1143000 w 2286000"/>
              <a:gd name="connsiteY1" fmla="*/ 1066800 h 1066800"/>
              <a:gd name="connsiteX2" fmla="*/ 0 w 2286000"/>
              <a:gd name="connsiteY2" fmla="*/ 533400 h 1066800"/>
              <a:gd name="connsiteX3" fmla="*/ 1143000 w 2286000"/>
              <a:gd name="connsiteY3" fmla="*/ 0 h 1066800"/>
              <a:gd name="connsiteX0" fmla="*/ 2286000 w 2286000"/>
              <a:gd name="connsiteY0" fmla="*/ 0 h 533400"/>
              <a:gd name="connsiteX1" fmla="*/ 1143000 w 2286000"/>
              <a:gd name="connsiteY1" fmla="*/ 533400 h 533400"/>
              <a:gd name="connsiteX2" fmla="*/ 0 w 2286000"/>
              <a:gd name="connsiteY2" fmla="*/ 0 h 533400"/>
              <a:gd name="connsiteX0" fmla="*/ 2286000 w 2286000"/>
              <a:gd name="connsiteY0" fmla="*/ 0 h 533400"/>
              <a:gd name="connsiteX1" fmla="*/ 1143000 w 2286000"/>
              <a:gd name="connsiteY1" fmla="*/ 533400 h 533400"/>
              <a:gd name="connsiteX2" fmla="*/ 0 w 2286000"/>
              <a:gd name="connsiteY2" fmla="*/ 0 h 533400"/>
              <a:gd name="connsiteX0" fmla="*/ 1752600 w 1752600"/>
              <a:gd name="connsiteY0" fmla="*/ 0 h 585118"/>
              <a:gd name="connsiteX1" fmla="*/ 609600 w 1752600"/>
              <a:gd name="connsiteY1" fmla="*/ 533400 h 585118"/>
              <a:gd name="connsiteX2" fmla="*/ 0 w 1752600"/>
              <a:gd name="connsiteY2" fmla="*/ 241300 h 585118"/>
              <a:gd name="connsiteX0" fmla="*/ 1752600 w 1752600"/>
              <a:gd name="connsiteY0" fmla="*/ 0 h 470133"/>
              <a:gd name="connsiteX1" fmla="*/ 660400 w 1752600"/>
              <a:gd name="connsiteY1" fmla="*/ 269875 h 470133"/>
              <a:gd name="connsiteX2" fmla="*/ 0 w 1752600"/>
              <a:gd name="connsiteY2" fmla="*/ 241300 h 470133"/>
              <a:gd name="connsiteX0" fmla="*/ 1752600 w 1752600"/>
              <a:gd name="connsiteY0" fmla="*/ 0 h 287974"/>
              <a:gd name="connsiteX1" fmla="*/ 660400 w 1752600"/>
              <a:gd name="connsiteY1" fmla="*/ 269875 h 287974"/>
              <a:gd name="connsiteX2" fmla="*/ 0 w 1752600"/>
              <a:gd name="connsiteY2" fmla="*/ 241300 h 287974"/>
              <a:gd name="connsiteX0" fmla="*/ 1752600 w 1752600"/>
              <a:gd name="connsiteY0" fmla="*/ 0 h 287974"/>
              <a:gd name="connsiteX1" fmla="*/ 660400 w 1752600"/>
              <a:gd name="connsiteY1" fmla="*/ 269875 h 287974"/>
              <a:gd name="connsiteX2" fmla="*/ 0 w 1752600"/>
              <a:gd name="connsiteY2" fmla="*/ 241300 h 287974"/>
              <a:gd name="connsiteX0" fmla="*/ 1095375 w 1095375"/>
              <a:gd name="connsiteY0" fmla="*/ 0 h 125198"/>
              <a:gd name="connsiteX1" fmla="*/ 660400 w 1095375"/>
              <a:gd name="connsiteY1" fmla="*/ 111125 h 125198"/>
              <a:gd name="connsiteX2" fmla="*/ 0 w 1095375"/>
              <a:gd name="connsiteY2" fmla="*/ 82550 h 125198"/>
              <a:gd name="connsiteX0" fmla="*/ 1095375 w 1095375"/>
              <a:gd name="connsiteY0" fmla="*/ 0 h 117493"/>
              <a:gd name="connsiteX1" fmla="*/ 660400 w 1095375"/>
              <a:gd name="connsiteY1" fmla="*/ 111125 h 117493"/>
              <a:gd name="connsiteX2" fmla="*/ 0 w 1095375"/>
              <a:gd name="connsiteY2" fmla="*/ 82550 h 117493"/>
              <a:gd name="connsiteX0" fmla="*/ 1095375 w 1095375"/>
              <a:gd name="connsiteY0" fmla="*/ 0 h 125343"/>
              <a:gd name="connsiteX1" fmla="*/ 546100 w 1095375"/>
              <a:gd name="connsiteY1" fmla="*/ 120650 h 125343"/>
              <a:gd name="connsiteX2" fmla="*/ 0 w 1095375"/>
              <a:gd name="connsiteY2" fmla="*/ 82550 h 125343"/>
              <a:gd name="connsiteX0" fmla="*/ 1095375 w 1095375"/>
              <a:gd name="connsiteY0" fmla="*/ 0 h 125343"/>
              <a:gd name="connsiteX1" fmla="*/ 546100 w 1095375"/>
              <a:gd name="connsiteY1" fmla="*/ 120650 h 125343"/>
              <a:gd name="connsiteX2" fmla="*/ 0 w 1095375"/>
              <a:gd name="connsiteY2" fmla="*/ 82550 h 125343"/>
              <a:gd name="connsiteX0" fmla="*/ 1095375 w 1095375"/>
              <a:gd name="connsiteY0" fmla="*/ 0 h 134239"/>
              <a:gd name="connsiteX1" fmla="*/ 546100 w 1095375"/>
              <a:gd name="connsiteY1" fmla="*/ 120650 h 134239"/>
              <a:gd name="connsiteX2" fmla="*/ 0 w 1095375"/>
              <a:gd name="connsiteY2" fmla="*/ 82550 h 134239"/>
              <a:gd name="connsiteX0" fmla="*/ 1095375 w 1095375"/>
              <a:gd name="connsiteY0" fmla="*/ 0 h 134239"/>
              <a:gd name="connsiteX1" fmla="*/ 546100 w 1095375"/>
              <a:gd name="connsiteY1" fmla="*/ 120650 h 134239"/>
              <a:gd name="connsiteX2" fmla="*/ 0 w 1095375"/>
              <a:gd name="connsiteY2" fmla="*/ 82550 h 134239"/>
              <a:gd name="connsiteX0" fmla="*/ 1095375 w 1095375"/>
              <a:gd name="connsiteY0" fmla="*/ 0 h 82550"/>
              <a:gd name="connsiteX1" fmla="*/ 0 w 1095375"/>
              <a:gd name="connsiteY1" fmla="*/ 82550 h 82550"/>
              <a:gd name="connsiteX0" fmla="*/ 1095375 w 1095375"/>
              <a:gd name="connsiteY0" fmla="*/ 0 h 107742"/>
              <a:gd name="connsiteX1" fmla="*/ 0 w 1095375"/>
              <a:gd name="connsiteY1" fmla="*/ 82550 h 107742"/>
              <a:gd name="connsiteX0" fmla="*/ 1095375 w 1095375"/>
              <a:gd name="connsiteY0" fmla="*/ 0 h 122797"/>
              <a:gd name="connsiteX1" fmla="*/ 0 w 1095375"/>
              <a:gd name="connsiteY1" fmla="*/ 82550 h 122797"/>
              <a:gd name="connsiteX0" fmla="*/ 1146175 w 1146175"/>
              <a:gd name="connsiteY0" fmla="*/ 0 h 105308"/>
              <a:gd name="connsiteX1" fmla="*/ 0 w 1146175"/>
              <a:gd name="connsiteY1" fmla="*/ 57150 h 105308"/>
              <a:gd name="connsiteX0" fmla="*/ 1146175 w 1146175"/>
              <a:gd name="connsiteY0" fmla="*/ 0 h 101768"/>
              <a:gd name="connsiteX1" fmla="*/ 0 w 1146175"/>
              <a:gd name="connsiteY1" fmla="*/ 57150 h 101768"/>
              <a:gd name="connsiteX0" fmla="*/ 593725 w 593725"/>
              <a:gd name="connsiteY0" fmla="*/ 0 h 1052244"/>
              <a:gd name="connsiteX1" fmla="*/ 0 w 593725"/>
              <a:gd name="connsiteY1" fmla="*/ 1047750 h 1052244"/>
              <a:gd name="connsiteX0" fmla="*/ 40954 w 523023"/>
              <a:gd name="connsiteY0" fmla="*/ 0 h 837465"/>
              <a:gd name="connsiteX1" fmla="*/ 441004 w 523023"/>
              <a:gd name="connsiteY1" fmla="*/ 831850 h 837465"/>
              <a:gd name="connsiteX0" fmla="*/ 58383 w 458444"/>
              <a:gd name="connsiteY0" fmla="*/ 0 h 831850"/>
              <a:gd name="connsiteX1" fmla="*/ 458433 w 458444"/>
              <a:gd name="connsiteY1" fmla="*/ 831850 h 831850"/>
              <a:gd name="connsiteX0" fmla="*/ 0 w 400092"/>
              <a:gd name="connsiteY0" fmla="*/ 0 h 831850"/>
              <a:gd name="connsiteX1" fmla="*/ 400050 w 400092"/>
              <a:gd name="connsiteY1" fmla="*/ 831850 h 831850"/>
              <a:gd name="connsiteX0" fmla="*/ 0 w 400091"/>
              <a:gd name="connsiteY0" fmla="*/ 0 h 831850"/>
              <a:gd name="connsiteX1" fmla="*/ 400050 w 400091"/>
              <a:gd name="connsiteY1" fmla="*/ 831850 h 831850"/>
              <a:gd name="connsiteX0" fmla="*/ 0 w 400087"/>
              <a:gd name="connsiteY0" fmla="*/ 0 h 831850"/>
              <a:gd name="connsiteX1" fmla="*/ 400050 w 400087"/>
              <a:gd name="connsiteY1" fmla="*/ 831850 h 831850"/>
              <a:gd name="connsiteX0" fmla="*/ 0 w 400050"/>
              <a:gd name="connsiteY0" fmla="*/ 0 h 831850"/>
              <a:gd name="connsiteX1" fmla="*/ 400050 w 400050"/>
              <a:gd name="connsiteY1" fmla="*/ 831850 h 831850"/>
              <a:gd name="connsiteX0" fmla="*/ 0 w 371475"/>
              <a:gd name="connsiteY0" fmla="*/ 0 h 812800"/>
              <a:gd name="connsiteX1" fmla="*/ 371475 w 371475"/>
              <a:gd name="connsiteY1" fmla="*/ 812800 h 812800"/>
              <a:gd name="connsiteX0" fmla="*/ 0 w 377825"/>
              <a:gd name="connsiteY0" fmla="*/ 0 h 825500"/>
              <a:gd name="connsiteX1" fmla="*/ 377825 w 377825"/>
              <a:gd name="connsiteY1" fmla="*/ 825500 h 825500"/>
              <a:gd name="connsiteX0" fmla="*/ 0 w 384175"/>
              <a:gd name="connsiteY0" fmla="*/ 0 h 841375"/>
              <a:gd name="connsiteX1" fmla="*/ 384175 w 384175"/>
              <a:gd name="connsiteY1" fmla="*/ 841375 h 841375"/>
            </a:gdLst>
            <a:ahLst/>
            <a:cxnLst>
              <a:cxn ang="0">
                <a:pos x="connsiteX0" y="connsiteY0"/>
              </a:cxn>
              <a:cxn ang="0">
                <a:pos x="connsiteX1" y="connsiteY1"/>
              </a:cxn>
            </a:cxnLst>
            <a:rect l="l" t="t" r="r" b="b"/>
            <a:pathLst>
              <a:path w="384175" h="841375">
                <a:moveTo>
                  <a:pt x="0" y="0"/>
                </a:moveTo>
                <a:cubicBezTo>
                  <a:pt x="203200" y="233892"/>
                  <a:pt x="371475" y="585258"/>
                  <a:pt x="384175" y="841375"/>
                </a:cubicBezTo>
              </a:path>
            </a:pathLst>
          </a:custGeom>
          <a:noFill/>
          <a:ln w="12700" cap="flat" cmpd="sng" algn="ctr">
            <a:solidFill>
              <a:schemeClr val="accent1"/>
            </a:solidFill>
            <a:prstDash val="solid"/>
            <a:round/>
            <a:headEnd type="arrow"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20" name="Oval 8"/>
          <p:cNvSpPr/>
          <p:nvPr/>
        </p:nvSpPr>
        <p:spPr bwMode="auto">
          <a:xfrm>
            <a:off x="7016750" y="3101973"/>
            <a:ext cx="774690" cy="1257302"/>
          </a:xfrm>
          <a:custGeom>
            <a:avLst/>
            <a:gdLst>
              <a:gd name="connsiteX0" fmla="*/ 0 w 2286000"/>
              <a:gd name="connsiteY0" fmla="*/ 533400 h 1066800"/>
              <a:gd name="connsiteX1" fmla="*/ 1143000 w 2286000"/>
              <a:gd name="connsiteY1" fmla="*/ 0 h 1066800"/>
              <a:gd name="connsiteX2" fmla="*/ 2286000 w 2286000"/>
              <a:gd name="connsiteY2" fmla="*/ 533400 h 1066800"/>
              <a:gd name="connsiteX3" fmla="*/ 1143000 w 2286000"/>
              <a:gd name="connsiteY3" fmla="*/ 1066800 h 1066800"/>
              <a:gd name="connsiteX4" fmla="*/ 0 w 2286000"/>
              <a:gd name="connsiteY4" fmla="*/ 533400 h 1066800"/>
              <a:gd name="connsiteX0" fmla="*/ 2286000 w 2377440"/>
              <a:gd name="connsiteY0" fmla="*/ 533400 h 1066800"/>
              <a:gd name="connsiteX1" fmla="*/ 1143000 w 2377440"/>
              <a:gd name="connsiteY1" fmla="*/ 1066800 h 1066800"/>
              <a:gd name="connsiteX2" fmla="*/ 0 w 2377440"/>
              <a:gd name="connsiteY2" fmla="*/ 533400 h 1066800"/>
              <a:gd name="connsiteX3" fmla="*/ 1143000 w 2377440"/>
              <a:gd name="connsiteY3" fmla="*/ 0 h 1066800"/>
              <a:gd name="connsiteX4" fmla="*/ 2377440 w 2377440"/>
              <a:gd name="connsiteY4" fmla="*/ 624840 h 1066800"/>
              <a:gd name="connsiteX0" fmla="*/ 2286000 w 2286000"/>
              <a:gd name="connsiteY0" fmla="*/ 533400 h 1066800"/>
              <a:gd name="connsiteX1" fmla="*/ 1143000 w 2286000"/>
              <a:gd name="connsiteY1" fmla="*/ 1066800 h 1066800"/>
              <a:gd name="connsiteX2" fmla="*/ 0 w 2286000"/>
              <a:gd name="connsiteY2" fmla="*/ 533400 h 1066800"/>
              <a:gd name="connsiteX3" fmla="*/ 1143000 w 2286000"/>
              <a:gd name="connsiteY3" fmla="*/ 0 h 1066800"/>
              <a:gd name="connsiteX0" fmla="*/ 2286000 w 2286000"/>
              <a:gd name="connsiteY0" fmla="*/ 0 h 533400"/>
              <a:gd name="connsiteX1" fmla="*/ 1143000 w 2286000"/>
              <a:gd name="connsiteY1" fmla="*/ 533400 h 533400"/>
              <a:gd name="connsiteX2" fmla="*/ 0 w 2286000"/>
              <a:gd name="connsiteY2" fmla="*/ 0 h 533400"/>
              <a:gd name="connsiteX0" fmla="*/ 2286000 w 2286000"/>
              <a:gd name="connsiteY0" fmla="*/ 0 h 533400"/>
              <a:gd name="connsiteX1" fmla="*/ 1143000 w 2286000"/>
              <a:gd name="connsiteY1" fmla="*/ 533400 h 533400"/>
              <a:gd name="connsiteX2" fmla="*/ 0 w 2286000"/>
              <a:gd name="connsiteY2" fmla="*/ 0 h 533400"/>
              <a:gd name="connsiteX0" fmla="*/ 1752600 w 1752600"/>
              <a:gd name="connsiteY0" fmla="*/ 0 h 585118"/>
              <a:gd name="connsiteX1" fmla="*/ 609600 w 1752600"/>
              <a:gd name="connsiteY1" fmla="*/ 533400 h 585118"/>
              <a:gd name="connsiteX2" fmla="*/ 0 w 1752600"/>
              <a:gd name="connsiteY2" fmla="*/ 241300 h 585118"/>
              <a:gd name="connsiteX0" fmla="*/ 1752600 w 1752600"/>
              <a:gd name="connsiteY0" fmla="*/ 0 h 470133"/>
              <a:gd name="connsiteX1" fmla="*/ 660400 w 1752600"/>
              <a:gd name="connsiteY1" fmla="*/ 269875 h 470133"/>
              <a:gd name="connsiteX2" fmla="*/ 0 w 1752600"/>
              <a:gd name="connsiteY2" fmla="*/ 241300 h 470133"/>
              <a:gd name="connsiteX0" fmla="*/ 1752600 w 1752600"/>
              <a:gd name="connsiteY0" fmla="*/ 0 h 287974"/>
              <a:gd name="connsiteX1" fmla="*/ 660400 w 1752600"/>
              <a:gd name="connsiteY1" fmla="*/ 269875 h 287974"/>
              <a:gd name="connsiteX2" fmla="*/ 0 w 1752600"/>
              <a:gd name="connsiteY2" fmla="*/ 241300 h 287974"/>
              <a:gd name="connsiteX0" fmla="*/ 1752600 w 1752600"/>
              <a:gd name="connsiteY0" fmla="*/ 0 h 287974"/>
              <a:gd name="connsiteX1" fmla="*/ 660400 w 1752600"/>
              <a:gd name="connsiteY1" fmla="*/ 269875 h 287974"/>
              <a:gd name="connsiteX2" fmla="*/ 0 w 1752600"/>
              <a:gd name="connsiteY2" fmla="*/ 241300 h 287974"/>
              <a:gd name="connsiteX0" fmla="*/ 1095375 w 1095375"/>
              <a:gd name="connsiteY0" fmla="*/ 0 h 125198"/>
              <a:gd name="connsiteX1" fmla="*/ 660400 w 1095375"/>
              <a:gd name="connsiteY1" fmla="*/ 111125 h 125198"/>
              <a:gd name="connsiteX2" fmla="*/ 0 w 1095375"/>
              <a:gd name="connsiteY2" fmla="*/ 82550 h 125198"/>
              <a:gd name="connsiteX0" fmla="*/ 1095375 w 1095375"/>
              <a:gd name="connsiteY0" fmla="*/ 0 h 117493"/>
              <a:gd name="connsiteX1" fmla="*/ 660400 w 1095375"/>
              <a:gd name="connsiteY1" fmla="*/ 111125 h 117493"/>
              <a:gd name="connsiteX2" fmla="*/ 0 w 1095375"/>
              <a:gd name="connsiteY2" fmla="*/ 82550 h 117493"/>
              <a:gd name="connsiteX0" fmla="*/ 1095375 w 1095375"/>
              <a:gd name="connsiteY0" fmla="*/ 0 h 125343"/>
              <a:gd name="connsiteX1" fmla="*/ 546100 w 1095375"/>
              <a:gd name="connsiteY1" fmla="*/ 120650 h 125343"/>
              <a:gd name="connsiteX2" fmla="*/ 0 w 1095375"/>
              <a:gd name="connsiteY2" fmla="*/ 82550 h 125343"/>
              <a:gd name="connsiteX0" fmla="*/ 1095375 w 1095375"/>
              <a:gd name="connsiteY0" fmla="*/ 0 h 125343"/>
              <a:gd name="connsiteX1" fmla="*/ 546100 w 1095375"/>
              <a:gd name="connsiteY1" fmla="*/ 120650 h 125343"/>
              <a:gd name="connsiteX2" fmla="*/ 0 w 1095375"/>
              <a:gd name="connsiteY2" fmla="*/ 82550 h 125343"/>
              <a:gd name="connsiteX0" fmla="*/ 1095375 w 1095375"/>
              <a:gd name="connsiteY0" fmla="*/ 0 h 134239"/>
              <a:gd name="connsiteX1" fmla="*/ 546100 w 1095375"/>
              <a:gd name="connsiteY1" fmla="*/ 120650 h 134239"/>
              <a:gd name="connsiteX2" fmla="*/ 0 w 1095375"/>
              <a:gd name="connsiteY2" fmla="*/ 82550 h 134239"/>
              <a:gd name="connsiteX0" fmla="*/ 1095375 w 1095375"/>
              <a:gd name="connsiteY0" fmla="*/ 0 h 134239"/>
              <a:gd name="connsiteX1" fmla="*/ 546100 w 1095375"/>
              <a:gd name="connsiteY1" fmla="*/ 120650 h 134239"/>
              <a:gd name="connsiteX2" fmla="*/ 0 w 1095375"/>
              <a:gd name="connsiteY2" fmla="*/ 82550 h 134239"/>
              <a:gd name="connsiteX0" fmla="*/ 1095375 w 1095375"/>
              <a:gd name="connsiteY0" fmla="*/ 0 h 82550"/>
              <a:gd name="connsiteX1" fmla="*/ 0 w 1095375"/>
              <a:gd name="connsiteY1" fmla="*/ 82550 h 82550"/>
              <a:gd name="connsiteX0" fmla="*/ 1095375 w 1095375"/>
              <a:gd name="connsiteY0" fmla="*/ 0 h 107742"/>
              <a:gd name="connsiteX1" fmla="*/ 0 w 1095375"/>
              <a:gd name="connsiteY1" fmla="*/ 82550 h 107742"/>
              <a:gd name="connsiteX0" fmla="*/ 1095375 w 1095375"/>
              <a:gd name="connsiteY0" fmla="*/ 0 h 122797"/>
              <a:gd name="connsiteX1" fmla="*/ 0 w 1095375"/>
              <a:gd name="connsiteY1" fmla="*/ 82550 h 122797"/>
              <a:gd name="connsiteX0" fmla="*/ 1146175 w 1146175"/>
              <a:gd name="connsiteY0" fmla="*/ 0 h 105308"/>
              <a:gd name="connsiteX1" fmla="*/ 0 w 1146175"/>
              <a:gd name="connsiteY1" fmla="*/ 57150 h 105308"/>
              <a:gd name="connsiteX0" fmla="*/ 1146175 w 1146175"/>
              <a:gd name="connsiteY0" fmla="*/ 0 h 101768"/>
              <a:gd name="connsiteX1" fmla="*/ 0 w 1146175"/>
              <a:gd name="connsiteY1" fmla="*/ 57150 h 101768"/>
              <a:gd name="connsiteX0" fmla="*/ 593725 w 593725"/>
              <a:gd name="connsiteY0" fmla="*/ 0 h 1052244"/>
              <a:gd name="connsiteX1" fmla="*/ 0 w 593725"/>
              <a:gd name="connsiteY1" fmla="*/ 1047750 h 1052244"/>
              <a:gd name="connsiteX0" fmla="*/ 40954 w 523023"/>
              <a:gd name="connsiteY0" fmla="*/ 0 h 837465"/>
              <a:gd name="connsiteX1" fmla="*/ 441004 w 523023"/>
              <a:gd name="connsiteY1" fmla="*/ 831850 h 837465"/>
              <a:gd name="connsiteX0" fmla="*/ 58383 w 458444"/>
              <a:gd name="connsiteY0" fmla="*/ 0 h 831850"/>
              <a:gd name="connsiteX1" fmla="*/ 458433 w 458444"/>
              <a:gd name="connsiteY1" fmla="*/ 831850 h 831850"/>
              <a:gd name="connsiteX0" fmla="*/ 0 w 400092"/>
              <a:gd name="connsiteY0" fmla="*/ 0 h 831850"/>
              <a:gd name="connsiteX1" fmla="*/ 400050 w 400092"/>
              <a:gd name="connsiteY1" fmla="*/ 831850 h 831850"/>
              <a:gd name="connsiteX0" fmla="*/ 0 w 400091"/>
              <a:gd name="connsiteY0" fmla="*/ 0 h 831850"/>
              <a:gd name="connsiteX1" fmla="*/ 400050 w 400091"/>
              <a:gd name="connsiteY1" fmla="*/ 831850 h 831850"/>
              <a:gd name="connsiteX0" fmla="*/ 0 w 400087"/>
              <a:gd name="connsiteY0" fmla="*/ 0 h 831850"/>
              <a:gd name="connsiteX1" fmla="*/ 400050 w 400087"/>
              <a:gd name="connsiteY1" fmla="*/ 831850 h 831850"/>
              <a:gd name="connsiteX0" fmla="*/ 0 w 406726"/>
              <a:gd name="connsiteY0" fmla="*/ 0 h 829744"/>
              <a:gd name="connsiteX1" fmla="*/ 406690 w 406726"/>
              <a:gd name="connsiteY1" fmla="*/ 829744 h 829744"/>
              <a:gd name="connsiteX0" fmla="*/ 0 w 405066"/>
              <a:gd name="connsiteY0" fmla="*/ 0 h 833956"/>
              <a:gd name="connsiteX1" fmla="*/ 405030 w 405066"/>
              <a:gd name="connsiteY1" fmla="*/ 833956 h 833956"/>
              <a:gd name="connsiteX0" fmla="*/ 0 w 405069"/>
              <a:gd name="connsiteY0" fmla="*/ 0 h 833956"/>
              <a:gd name="connsiteX1" fmla="*/ 405030 w 405069"/>
              <a:gd name="connsiteY1" fmla="*/ 833956 h 833956"/>
              <a:gd name="connsiteX0" fmla="*/ 0 w 405069"/>
              <a:gd name="connsiteY0" fmla="*/ 0 h 833956"/>
              <a:gd name="connsiteX1" fmla="*/ 405030 w 405069"/>
              <a:gd name="connsiteY1" fmla="*/ 833956 h 833956"/>
              <a:gd name="connsiteX0" fmla="*/ 0 w 405062"/>
              <a:gd name="connsiteY0" fmla="*/ 0 h 833956"/>
              <a:gd name="connsiteX1" fmla="*/ 405030 w 405062"/>
              <a:gd name="connsiteY1" fmla="*/ 833956 h 833956"/>
            </a:gdLst>
            <a:ahLst/>
            <a:cxnLst>
              <a:cxn ang="0">
                <a:pos x="connsiteX0" y="connsiteY0"/>
              </a:cxn>
              <a:cxn ang="0">
                <a:pos x="connsiteX1" y="connsiteY1"/>
              </a:cxn>
            </a:cxnLst>
            <a:rect l="l" t="t" r="r" b="b"/>
            <a:pathLst>
              <a:path w="405062" h="833956">
                <a:moveTo>
                  <a:pt x="0" y="0"/>
                </a:moveTo>
                <a:cubicBezTo>
                  <a:pt x="181618" y="139124"/>
                  <a:pt x="408205" y="539675"/>
                  <a:pt x="405030" y="833956"/>
                </a:cubicBezTo>
              </a:path>
            </a:pathLst>
          </a:custGeom>
          <a:noFill/>
          <a:ln w="12700" cap="flat" cmpd="sng" algn="ctr">
            <a:solidFill>
              <a:srgbClr val="FF0000"/>
            </a:solidFill>
            <a:prstDash val="sysDash"/>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cxnSp>
        <p:nvCxnSpPr>
          <p:cNvPr id="21" name="Straight Connector 20"/>
          <p:cNvCxnSpPr/>
          <p:nvPr/>
        </p:nvCxnSpPr>
        <p:spPr bwMode="auto">
          <a:xfrm flipV="1">
            <a:off x="7156450" y="3082925"/>
            <a:ext cx="304800" cy="898525"/>
          </a:xfrm>
          <a:prstGeom prst="line">
            <a:avLst/>
          </a:prstGeom>
          <a:noFill/>
          <a:ln w="12700" cap="flat" cmpd="sng" algn="ctr">
            <a:solidFill>
              <a:srgbClr val="FC0128"/>
            </a:solidFill>
            <a:prstDash val="sysDash"/>
            <a:round/>
            <a:headEnd type="none" w="med" len="med"/>
            <a:tailEnd type="none" w="med" len="med"/>
          </a:ln>
          <a:effectLst/>
        </p:spPr>
      </p:cxnSp>
      <p:cxnSp>
        <p:nvCxnSpPr>
          <p:cNvPr id="22" name="Straight Connector 21"/>
          <p:cNvCxnSpPr/>
          <p:nvPr/>
        </p:nvCxnSpPr>
        <p:spPr bwMode="auto">
          <a:xfrm flipV="1">
            <a:off x="7277100" y="3187700"/>
            <a:ext cx="28575" cy="123830"/>
          </a:xfrm>
          <a:prstGeom prst="line">
            <a:avLst/>
          </a:prstGeom>
          <a:noFill/>
          <a:ln w="12700" cap="flat" cmpd="sng" algn="ctr">
            <a:solidFill>
              <a:srgbClr val="FC0128"/>
            </a:solidFill>
            <a:prstDash val="sysDash"/>
            <a:round/>
            <a:headEnd type="none" w="med" len="med"/>
            <a:tailEnd type="none" w="med" len="med"/>
          </a:ln>
          <a:effectLst/>
        </p:spPr>
      </p:cxnSp>
      <p:cxnSp>
        <p:nvCxnSpPr>
          <p:cNvPr id="23" name="Straight Connector 22"/>
          <p:cNvCxnSpPr/>
          <p:nvPr/>
        </p:nvCxnSpPr>
        <p:spPr bwMode="auto">
          <a:xfrm flipH="1" flipV="1">
            <a:off x="7305678" y="3184527"/>
            <a:ext cx="88897" cy="92073"/>
          </a:xfrm>
          <a:prstGeom prst="line">
            <a:avLst/>
          </a:prstGeom>
          <a:noFill/>
          <a:ln w="12700" cap="flat" cmpd="sng" algn="ctr">
            <a:solidFill>
              <a:srgbClr val="FC0128"/>
            </a:solidFill>
            <a:prstDash val="sysDash"/>
            <a:round/>
            <a:headEnd type="none" w="med" len="med"/>
            <a:tailEnd type="none" w="med" len="med"/>
          </a:ln>
          <a:effectLst/>
        </p:spPr>
      </p:cxnSp>
      <p:sp>
        <p:nvSpPr>
          <p:cNvPr id="24" name="Oval 82"/>
          <p:cNvSpPr/>
          <p:nvPr/>
        </p:nvSpPr>
        <p:spPr bwMode="auto">
          <a:xfrm>
            <a:off x="5949916" y="3511550"/>
            <a:ext cx="2133634" cy="863600"/>
          </a:xfrm>
          <a:custGeom>
            <a:avLst/>
            <a:gdLst>
              <a:gd name="connsiteX0" fmla="*/ 0 w 2133600"/>
              <a:gd name="connsiteY0" fmla="*/ 457200 h 914400"/>
              <a:gd name="connsiteX1" fmla="*/ 1066800 w 2133600"/>
              <a:gd name="connsiteY1" fmla="*/ 0 h 914400"/>
              <a:gd name="connsiteX2" fmla="*/ 2133600 w 2133600"/>
              <a:gd name="connsiteY2" fmla="*/ 457200 h 914400"/>
              <a:gd name="connsiteX3" fmla="*/ 1066800 w 2133600"/>
              <a:gd name="connsiteY3" fmla="*/ 914400 h 914400"/>
              <a:gd name="connsiteX4" fmla="*/ 0 w 2133600"/>
              <a:gd name="connsiteY4" fmla="*/ 457200 h 914400"/>
              <a:gd name="connsiteX0" fmla="*/ 1066800 w 2133600"/>
              <a:gd name="connsiteY0" fmla="*/ 914400 h 1005840"/>
              <a:gd name="connsiteX1" fmla="*/ 0 w 2133600"/>
              <a:gd name="connsiteY1" fmla="*/ 457200 h 1005840"/>
              <a:gd name="connsiteX2" fmla="*/ 1066800 w 2133600"/>
              <a:gd name="connsiteY2" fmla="*/ 0 h 1005840"/>
              <a:gd name="connsiteX3" fmla="*/ 2133600 w 2133600"/>
              <a:gd name="connsiteY3" fmla="*/ 457200 h 1005840"/>
              <a:gd name="connsiteX4" fmla="*/ 1158240 w 2133600"/>
              <a:gd name="connsiteY4" fmla="*/ 1005840 h 1005840"/>
              <a:gd name="connsiteX0" fmla="*/ 1066800 w 2149448"/>
              <a:gd name="connsiteY0" fmla="*/ 914400 h 914400"/>
              <a:gd name="connsiteX1" fmla="*/ 0 w 2149448"/>
              <a:gd name="connsiteY1" fmla="*/ 457200 h 914400"/>
              <a:gd name="connsiteX2" fmla="*/ 1066800 w 2149448"/>
              <a:gd name="connsiteY2" fmla="*/ 0 h 914400"/>
              <a:gd name="connsiteX3" fmla="*/ 2133600 w 2149448"/>
              <a:gd name="connsiteY3" fmla="*/ 457200 h 914400"/>
              <a:gd name="connsiteX4" fmla="*/ 1767840 w 2149448"/>
              <a:gd name="connsiteY4" fmla="*/ 793115 h 914400"/>
              <a:gd name="connsiteX0" fmla="*/ 1066800 w 2133600"/>
              <a:gd name="connsiteY0" fmla="*/ 914400 h 914400"/>
              <a:gd name="connsiteX1" fmla="*/ 0 w 2133600"/>
              <a:gd name="connsiteY1" fmla="*/ 457200 h 914400"/>
              <a:gd name="connsiteX2" fmla="*/ 1066800 w 2133600"/>
              <a:gd name="connsiteY2" fmla="*/ 0 h 914400"/>
              <a:gd name="connsiteX3" fmla="*/ 2133600 w 2133600"/>
              <a:gd name="connsiteY3" fmla="*/ 457200 h 914400"/>
              <a:gd name="connsiteX4" fmla="*/ 1767840 w 2133600"/>
              <a:gd name="connsiteY4" fmla="*/ 793115 h 914400"/>
              <a:gd name="connsiteX0" fmla="*/ 1066800 w 2133600"/>
              <a:gd name="connsiteY0" fmla="*/ 914400 h 914400"/>
              <a:gd name="connsiteX1" fmla="*/ 0 w 2133600"/>
              <a:gd name="connsiteY1" fmla="*/ 457200 h 914400"/>
              <a:gd name="connsiteX2" fmla="*/ 1066800 w 2133600"/>
              <a:gd name="connsiteY2" fmla="*/ 0 h 914400"/>
              <a:gd name="connsiteX3" fmla="*/ 2133600 w 2133600"/>
              <a:gd name="connsiteY3" fmla="*/ 457200 h 914400"/>
              <a:gd name="connsiteX4" fmla="*/ 1767840 w 2133600"/>
              <a:gd name="connsiteY4" fmla="*/ 793115 h 914400"/>
              <a:gd name="connsiteX0" fmla="*/ 1066800 w 2133600"/>
              <a:gd name="connsiteY0" fmla="*/ 914400 h 914929"/>
              <a:gd name="connsiteX1" fmla="*/ 0 w 2133600"/>
              <a:gd name="connsiteY1" fmla="*/ 457200 h 914929"/>
              <a:gd name="connsiteX2" fmla="*/ 1066800 w 2133600"/>
              <a:gd name="connsiteY2" fmla="*/ 0 h 914929"/>
              <a:gd name="connsiteX3" fmla="*/ 2133600 w 2133600"/>
              <a:gd name="connsiteY3" fmla="*/ 457200 h 914929"/>
              <a:gd name="connsiteX4" fmla="*/ 1767840 w 2133600"/>
              <a:gd name="connsiteY4" fmla="*/ 793115 h 914929"/>
              <a:gd name="connsiteX0" fmla="*/ 589220 w 2141795"/>
              <a:gd name="connsiteY0" fmla="*/ 863600 h 864024"/>
              <a:gd name="connsiteX1" fmla="*/ 8195 w 2141795"/>
              <a:gd name="connsiteY1" fmla="*/ 457200 h 864024"/>
              <a:gd name="connsiteX2" fmla="*/ 1074995 w 2141795"/>
              <a:gd name="connsiteY2" fmla="*/ 0 h 864024"/>
              <a:gd name="connsiteX3" fmla="*/ 2141795 w 2141795"/>
              <a:gd name="connsiteY3" fmla="*/ 457200 h 864024"/>
              <a:gd name="connsiteX4" fmla="*/ 1776035 w 2141795"/>
              <a:gd name="connsiteY4" fmla="*/ 793115 h 864024"/>
              <a:gd name="connsiteX0" fmla="*/ 590940 w 2143515"/>
              <a:gd name="connsiteY0" fmla="*/ 863600 h 863600"/>
              <a:gd name="connsiteX1" fmla="*/ 9915 w 2143515"/>
              <a:gd name="connsiteY1" fmla="*/ 457200 h 863600"/>
              <a:gd name="connsiteX2" fmla="*/ 1076715 w 2143515"/>
              <a:gd name="connsiteY2" fmla="*/ 0 h 863600"/>
              <a:gd name="connsiteX3" fmla="*/ 2143515 w 2143515"/>
              <a:gd name="connsiteY3" fmla="*/ 457200 h 863600"/>
              <a:gd name="connsiteX4" fmla="*/ 1777755 w 2143515"/>
              <a:gd name="connsiteY4" fmla="*/ 793115 h 863600"/>
              <a:gd name="connsiteX0" fmla="*/ 581031 w 2133606"/>
              <a:gd name="connsiteY0" fmla="*/ 863600 h 863600"/>
              <a:gd name="connsiteX1" fmla="*/ 6 w 2133606"/>
              <a:gd name="connsiteY1" fmla="*/ 457200 h 863600"/>
              <a:gd name="connsiteX2" fmla="*/ 1066806 w 2133606"/>
              <a:gd name="connsiteY2" fmla="*/ 0 h 863600"/>
              <a:gd name="connsiteX3" fmla="*/ 2133606 w 2133606"/>
              <a:gd name="connsiteY3" fmla="*/ 457200 h 863600"/>
              <a:gd name="connsiteX4" fmla="*/ 1767846 w 2133606"/>
              <a:gd name="connsiteY4" fmla="*/ 793115 h 863600"/>
              <a:gd name="connsiteX0" fmla="*/ 581029 w 2133604"/>
              <a:gd name="connsiteY0" fmla="*/ 863600 h 863600"/>
              <a:gd name="connsiteX1" fmla="*/ 4 w 2133604"/>
              <a:gd name="connsiteY1" fmla="*/ 457200 h 863600"/>
              <a:gd name="connsiteX2" fmla="*/ 1066804 w 2133604"/>
              <a:gd name="connsiteY2" fmla="*/ 0 h 863600"/>
              <a:gd name="connsiteX3" fmla="*/ 2133604 w 2133604"/>
              <a:gd name="connsiteY3" fmla="*/ 457200 h 863600"/>
              <a:gd name="connsiteX4" fmla="*/ 1767844 w 2133604"/>
              <a:gd name="connsiteY4" fmla="*/ 793115 h 863600"/>
              <a:gd name="connsiteX0" fmla="*/ 581059 w 2133634"/>
              <a:gd name="connsiteY0" fmla="*/ 863600 h 863600"/>
              <a:gd name="connsiteX1" fmla="*/ 34 w 2133634"/>
              <a:gd name="connsiteY1" fmla="*/ 457200 h 863600"/>
              <a:gd name="connsiteX2" fmla="*/ 1066834 w 2133634"/>
              <a:gd name="connsiteY2" fmla="*/ 0 h 863600"/>
              <a:gd name="connsiteX3" fmla="*/ 2133634 w 2133634"/>
              <a:gd name="connsiteY3" fmla="*/ 457200 h 863600"/>
              <a:gd name="connsiteX4" fmla="*/ 1767874 w 2133634"/>
              <a:gd name="connsiteY4" fmla="*/ 793115 h 863600"/>
              <a:gd name="connsiteX0" fmla="*/ 581059 w 2133634"/>
              <a:gd name="connsiteY0" fmla="*/ 863600 h 863600"/>
              <a:gd name="connsiteX1" fmla="*/ 34 w 2133634"/>
              <a:gd name="connsiteY1" fmla="*/ 457200 h 863600"/>
              <a:gd name="connsiteX2" fmla="*/ 1066834 w 2133634"/>
              <a:gd name="connsiteY2" fmla="*/ 0 h 863600"/>
              <a:gd name="connsiteX3" fmla="*/ 2133634 w 2133634"/>
              <a:gd name="connsiteY3" fmla="*/ 457200 h 863600"/>
              <a:gd name="connsiteX4" fmla="*/ 1767874 w 2133634"/>
              <a:gd name="connsiteY4" fmla="*/ 793115 h 863600"/>
              <a:gd name="connsiteX0" fmla="*/ 581059 w 2133634"/>
              <a:gd name="connsiteY0" fmla="*/ 863600 h 863600"/>
              <a:gd name="connsiteX1" fmla="*/ 34 w 2133634"/>
              <a:gd name="connsiteY1" fmla="*/ 457200 h 863600"/>
              <a:gd name="connsiteX2" fmla="*/ 1066834 w 2133634"/>
              <a:gd name="connsiteY2" fmla="*/ 0 h 863600"/>
              <a:gd name="connsiteX3" fmla="*/ 2133634 w 2133634"/>
              <a:gd name="connsiteY3" fmla="*/ 457200 h 863600"/>
              <a:gd name="connsiteX4" fmla="*/ 1767874 w 2133634"/>
              <a:gd name="connsiteY4" fmla="*/ 793115 h 863600"/>
              <a:gd name="connsiteX0" fmla="*/ 581059 w 2133634"/>
              <a:gd name="connsiteY0" fmla="*/ 863600 h 863600"/>
              <a:gd name="connsiteX1" fmla="*/ 34 w 2133634"/>
              <a:gd name="connsiteY1" fmla="*/ 457200 h 863600"/>
              <a:gd name="connsiteX2" fmla="*/ 1066834 w 2133634"/>
              <a:gd name="connsiteY2" fmla="*/ 0 h 863600"/>
              <a:gd name="connsiteX3" fmla="*/ 2133634 w 2133634"/>
              <a:gd name="connsiteY3" fmla="*/ 457200 h 863600"/>
              <a:gd name="connsiteX4" fmla="*/ 1767874 w 2133634"/>
              <a:gd name="connsiteY4" fmla="*/ 799465 h 863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3634" h="863600">
                <a:moveTo>
                  <a:pt x="581059" y="863600"/>
                </a:moveTo>
                <a:cubicBezTo>
                  <a:pt x="391932" y="825500"/>
                  <a:pt x="4796" y="702733"/>
                  <a:pt x="34" y="457200"/>
                </a:cubicBezTo>
                <a:cubicBezTo>
                  <a:pt x="-4728" y="211667"/>
                  <a:pt x="477657" y="0"/>
                  <a:pt x="1066834" y="0"/>
                </a:cubicBezTo>
                <a:cubicBezTo>
                  <a:pt x="1656011" y="0"/>
                  <a:pt x="2133634" y="204695"/>
                  <a:pt x="2133634" y="457200"/>
                </a:cubicBezTo>
                <a:cubicBezTo>
                  <a:pt x="2133634" y="662080"/>
                  <a:pt x="1817936" y="790575"/>
                  <a:pt x="1767874" y="799465"/>
                </a:cubicBezTo>
              </a:path>
            </a:pathLst>
          </a:custGeom>
          <a:noFill/>
          <a:ln w="12700" cap="flat" cmpd="sng" algn="ctr">
            <a:solidFill>
              <a:schemeClr val="accent1"/>
            </a:solidFill>
            <a:prstDash val="solid"/>
            <a:round/>
            <a:headEnd type="none" w="med" len="med"/>
            <a:tailEnd type="arrow"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27" name="TextBox 26"/>
          <p:cNvSpPr txBox="1"/>
          <p:nvPr/>
        </p:nvSpPr>
        <p:spPr>
          <a:xfrm>
            <a:off x="5797550" y="4806950"/>
            <a:ext cx="274434" cy="246221"/>
          </a:xfrm>
          <a:prstGeom prst="rect">
            <a:avLst/>
          </a:prstGeom>
          <a:noFill/>
        </p:spPr>
        <p:txBody>
          <a:bodyPr wrap="none" rtlCol="0">
            <a:spAutoFit/>
          </a:bodyPr>
          <a:lstStyle/>
          <a:p>
            <a:pPr>
              <a:buNone/>
            </a:pPr>
            <a:r>
              <a:rPr lang="en-US" sz="1000" b="1" dirty="0">
                <a:latin typeface="Arial"/>
                <a:cs typeface="Arial"/>
              </a:rPr>
              <a:t>X</a:t>
            </a:r>
          </a:p>
        </p:txBody>
      </p:sp>
      <p:sp>
        <p:nvSpPr>
          <p:cNvPr id="28" name="TextBox 27"/>
          <p:cNvSpPr txBox="1"/>
          <p:nvPr/>
        </p:nvSpPr>
        <p:spPr>
          <a:xfrm>
            <a:off x="8464550" y="4349750"/>
            <a:ext cx="274434" cy="246221"/>
          </a:xfrm>
          <a:prstGeom prst="rect">
            <a:avLst/>
          </a:prstGeom>
          <a:noFill/>
        </p:spPr>
        <p:txBody>
          <a:bodyPr wrap="none" rtlCol="0">
            <a:spAutoFit/>
          </a:bodyPr>
          <a:lstStyle/>
          <a:p>
            <a:pPr>
              <a:buNone/>
            </a:pPr>
            <a:r>
              <a:rPr lang="en-US" sz="1000" b="1" dirty="0">
                <a:latin typeface="Arial"/>
                <a:cs typeface="Arial"/>
              </a:rPr>
              <a:t>Y</a:t>
            </a:r>
          </a:p>
        </p:txBody>
      </p:sp>
      <p:sp>
        <p:nvSpPr>
          <p:cNvPr id="29" name="TextBox 28"/>
          <p:cNvSpPr txBox="1"/>
          <p:nvPr/>
        </p:nvSpPr>
        <p:spPr>
          <a:xfrm>
            <a:off x="6864350" y="2292350"/>
            <a:ext cx="263000" cy="246221"/>
          </a:xfrm>
          <a:prstGeom prst="rect">
            <a:avLst/>
          </a:prstGeom>
          <a:noFill/>
        </p:spPr>
        <p:txBody>
          <a:bodyPr wrap="none" rtlCol="0">
            <a:spAutoFit/>
          </a:bodyPr>
          <a:lstStyle/>
          <a:p>
            <a:pPr>
              <a:buNone/>
            </a:pPr>
            <a:r>
              <a:rPr lang="en-US" sz="1000" b="1" dirty="0">
                <a:latin typeface="Arial"/>
                <a:cs typeface="Arial"/>
              </a:rPr>
              <a:t>Z</a:t>
            </a:r>
          </a:p>
        </p:txBody>
      </p:sp>
      <p:sp>
        <p:nvSpPr>
          <p:cNvPr id="32" name="Oval 78"/>
          <p:cNvSpPr/>
          <p:nvPr/>
        </p:nvSpPr>
        <p:spPr bwMode="auto">
          <a:xfrm>
            <a:off x="7169150" y="2749550"/>
            <a:ext cx="152400" cy="152400"/>
          </a:xfrm>
          <a:custGeom>
            <a:avLst/>
            <a:gdLst>
              <a:gd name="connsiteX0" fmla="*/ 0 w 304800"/>
              <a:gd name="connsiteY0" fmla="*/ 76200 h 152400"/>
              <a:gd name="connsiteX1" fmla="*/ 152400 w 304800"/>
              <a:gd name="connsiteY1" fmla="*/ 0 h 152400"/>
              <a:gd name="connsiteX2" fmla="*/ 304800 w 304800"/>
              <a:gd name="connsiteY2" fmla="*/ 76200 h 152400"/>
              <a:gd name="connsiteX3" fmla="*/ 152400 w 304800"/>
              <a:gd name="connsiteY3" fmla="*/ 152400 h 152400"/>
              <a:gd name="connsiteX4" fmla="*/ 0 w 304800"/>
              <a:gd name="connsiteY4" fmla="*/ 76200 h 152400"/>
              <a:gd name="connsiteX0" fmla="*/ 152400 w 304800"/>
              <a:gd name="connsiteY0" fmla="*/ 0 h 152400"/>
              <a:gd name="connsiteX1" fmla="*/ 304800 w 304800"/>
              <a:gd name="connsiteY1" fmla="*/ 76200 h 152400"/>
              <a:gd name="connsiteX2" fmla="*/ 152400 w 304800"/>
              <a:gd name="connsiteY2" fmla="*/ 152400 h 152400"/>
              <a:gd name="connsiteX3" fmla="*/ 0 w 304800"/>
              <a:gd name="connsiteY3" fmla="*/ 76200 h 152400"/>
              <a:gd name="connsiteX4" fmla="*/ 243840 w 304800"/>
              <a:gd name="connsiteY4" fmla="*/ 91440 h 152400"/>
              <a:gd name="connsiteX0" fmla="*/ 152400 w 304800"/>
              <a:gd name="connsiteY0" fmla="*/ 0 h 152400"/>
              <a:gd name="connsiteX1" fmla="*/ 304800 w 304800"/>
              <a:gd name="connsiteY1" fmla="*/ 76200 h 152400"/>
              <a:gd name="connsiteX2" fmla="*/ 152400 w 304800"/>
              <a:gd name="connsiteY2" fmla="*/ 152400 h 152400"/>
              <a:gd name="connsiteX3" fmla="*/ 0 w 304800"/>
              <a:gd name="connsiteY3" fmla="*/ 76200 h 152400"/>
              <a:gd name="connsiteX0" fmla="*/ 0 w 152400"/>
              <a:gd name="connsiteY0" fmla="*/ 0 h 152400"/>
              <a:gd name="connsiteX1" fmla="*/ 152400 w 152400"/>
              <a:gd name="connsiteY1" fmla="*/ 76200 h 152400"/>
              <a:gd name="connsiteX2" fmla="*/ 0 w 152400"/>
              <a:gd name="connsiteY2" fmla="*/ 152400 h 152400"/>
            </a:gdLst>
            <a:ahLst/>
            <a:cxnLst>
              <a:cxn ang="0">
                <a:pos x="connsiteX0" y="connsiteY0"/>
              </a:cxn>
              <a:cxn ang="0">
                <a:pos x="connsiteX1" y="connsiteY1"/>
              </a:cxn>
              <a:cxn ang="0">
                <a:pos x="connsiteX2" y="connsiteY2"/>
              </a:cxn>
            </a:cxnLst>
            <a:rect l="l" t="t" r="r" b="b"/>
            <a:pathLst>
              <a:path w="152400" h="152400">
                <a:moveTo>
                  <a:pt x="0" y="0"/>
                </a:moveTo>
                <a:cubicBezTo>
                  <a:pt x="84168" y="0"/>
                  <a:pt x="152400" y="34116"/>
                  <a:pt x="152400" y="76200"/>
                </a:cubicBezTo>
                <a:cubicBezTo>
                  <a:pt x="152400" y="118284"/>
                  <a:pt x="84168" y="152400"/>
                  <a:pt x="0" y="152400"/>
                </a:cubicBezTo>
              </a:path>
            </a:pathLst>
          </a:custGeom>
          <a:noFill/>
          <a:ln w="12700" cap="flat" cmpd="sng" algn="ctr">
            <a:solidFill>
              <a:schemeClr val="tx1"/>
            </a:solidFill>
            <a:prstDash val="solid"/>
            <a:round/>
            <a:headEnd type="triangl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33" name="TextBox 32"/>
          <p:cNvSpPr txBox="1"/>
          <p:nvPr/>
        </p:nvSpPr>
        <p:spPr>
          <a:xfrm>
            <a:off x="7240323" y="2673350"/>
            <a:ext cx="726180" cy="400110"/>
          </a:xfrm>
          <a:prstGeom prst="rect">
            <a:avLst/>
          </a:prstGeom>
          <a:noFill/>
        </p:spPr>
        <p:txBody>
          <a:bodyPr wrap="none" rtlCol="0">
            <a:spAutoFit/>
          </a:bodyPr>
          <a:lstStyle/>
          <a:p>
            <a:pPr algn="ctr">
              <a:buNone/>
            </a:pPr>
            <a:r>
              <a:rPr lang="en-US" sz="1000" b="1" dirty="0">
                <a:latin typeface="Arial"/>
                <a:cs typeface="Arial"/>
              </a:rPr>
              <a:t>Spin </a:t>
            </a:r>
          </a:p>
          <a:p>
            <a:pPr algn="ctr">
              <a:buNone/>
            </a:pPr>
            <a:r>
              <a:rPr lang="en-US" sz="1000" b="1" dirty="0">
                <a:latin typeface="Arial"/>
                <a:cs typeface="Arial"/>
              </a:rPr>
              <a:t>direction</a:t>
            </a:r>
          </a:p>
        </p:txBody>
      </p:sp>
      <p:sp>
        <p:nvSpPr>
          <p:cNvPr id="2" name="Rectangle 1"/>
          <p:cNvSpPr/>
          <p:nvPr/>
        </p:nvSpPr>
        <p:spPr>
          <a:xfrm>
            <a:off x="7452476" y="3274043"/>
            <a:ext cx="267884" cy="246221"/>
          </a:xfrm>
          <a:prstGeom prst="rect">
            <a:avLst/>
          </a:prstGeom>
        </p:spPr>
        <p:txBody>
          <a:bodyPr wrap="none">
            <a:spAutoFit/>
          </a:bodyPr>
          <a:lstStyle/>
          <a:p>
            <a:r>
              <a:rPr lang="en-US" sz="1000" b="1" dirty="0">
                <a:latin typeface="Arial"/>
                <a:cs typeface="Arial"/>
              </a:rPr>
              <a:t>P</a:t>
            </a:r>
          </a:p>
        </p:txBody>
      </p:sp>
      <p:sp>
        <p:nvSpPr>
          <p:cNvPr id="35" name="TextBox 34"/>
          <p:cNvSpPr txBox="1"/>
          <p:nvPr/>
        </p:nvSpPr>
        <p:spPr>
          <a:xfrm>
            <a:off x="2292350" y="6593701"/>
            <a:ext cx="4824069" cy="276999"/>
          </a:xfrm>
          <a:prstGeom prst="rect">
            <a:avLst/>
          </a:prstGeom>
          <a:noFill/>
        </p:spPr>
        <p:txBody>
          <a:bodyPr wrap="none" rtlCol="0">
            <a:spAutoFit/>
          </a:bodyPr>
          <a:lstStyle/>
          <a:p>
            <a:pPr>
              <a:buNone/>
            </a:pPr>
            <a:r>
              <a:rPr lang="en-US" sz="1200" b="1" dirty="0">
                <a:latin typeface="Arial"/>
                <a:cs typeface="Arial"/>
              </a:rPr>
              <a:t>*The dwarf planets are:  Ceres, Eris, Haumea, Makemake, Pluto</a:t>
            </a:r>
          </a:p>
        </p:txBody>
      </p:sp>
      <p:cxnSp>
        <p:nvCxnSpPr>
          <p:cNvPr id="42" name="Straight Connector 41"/>
          <p:cNvCxnSpPr/>
          <p:nvPr/>
        </p:nvCxnSpPr>
        <p:spPr bwMode="auto">
          <a:xfrm flipH="1" flipV="1">
            <a:off x="5968943" y="3735869"/>
            <a:ext cx="1047808" cy="156682"/>
          </a:xfrm>
          <a:prstGeom prst="line">
            <a:avLst/>
          </a:prstGeom>
          <a:noFill/>
          <a:ln w="12700" cap="flat" cmpd="sng" algn="ctr">
            <a:solidFill>
              <a:schemeClr val="accent2"/>
            </a:solidFill>
            <a:prstDash val="sysDash"/>
            <a:round/>
            <a:headEnd type="none" w="med" len="med"/>
            <a:tailEnd type="none" w="med" len="med"/>
          </a:ln>
          <a:effectLst/>
        </p:spPr>
      </p:cxnSp>
      <p:sp>
        <p:nvSpPr>
          <p:cNvPr id="3" name="Slide Number Placeholder 2"/>
          <p:cNvSpPr>
            <a:spLocks noGrp="1"/>
          </p:cNvSpPr>
          <p:nvPr>
            <p:ph type="sldNum" sz="quarter" idx="11"/>
          </p:nvPr>
        </p:nvSpPr>
        <p:spPr/>
        <p:txBody>
          <a:bodyPr/>
          <a:lstStyle/>
          <a:p>
            <a:fld id="{FA4585BD-3576-BF4C-A3F5-F0E88B60600B}" type="slidenum">
              <a:rPr lang="en-US" smtClean="0"/>
              <a:pPr/>
              <a:t>25</a:t>
            </a:fld>
            <a:endParaRPr lang="en-US" sz="1400" b="0">
              <a:latin typeface="Times New Roman" pitchFamily="27" charset="0"/>
            </a:endParaRPr>
          </a:p>
        </p:txBody>
      </p:sp>
      <p:sp>
        <p:nvSpPr>
          <p:cNvPr id="43" name="Oval 42">
            <a:extLst>
              <a:ext uri="{FF2B5EF4-FFF2-40B4-BE49-F238E27FC236}">
                <a16:creationId xmlns:a16="http://schemas.microsoft.com/office/drawing/2014/main" id="{5D5D3214-C365-9448-BA10-8E64CD2D2B48}"/>
              </a:ext>
            </a:extLst>
          </p:cNvPr>
          <p:cNvSpPr/>
          <p:nvPr/>
        </p:nvSpPr>
        <p:spPr bwMode="auto">
          <a:xfrm>
            <a:off x="6386012" y="6103911"/>
            <a:ext cx="278871" cy="283340"/>
          </a:xfrm>
          <a:prstGeom prst="ellipse">
            <a:avLst/>
          </a:prstGeom>
          <a:solidFill>
            <a:schemeClr val="bg1">
              <a:lumMod val="8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a:ln>
                <a:noFill/>
              </a:ln>
              <a:solidFill>
                <a:schemeClr val="tx1"/>
              </a:solidFill>
              <a:effectLst/>
              <a:latin typeface="Arial" charset="0"/>
            </a:endParaRPr>
          </a:p>
        </p:txBody>
      </p:sp>
      <p:sp>
        <p:nvSpPr>
          <p:cNvPr id="45" name="Isosceles Triangle 1">
            <a:extLst>
              <a:ext uri="{FF2B5EF4-FFF2-40B4-BE49-F238E27FC236}">
                <a16:creationId xmlns:a16="http://schemas.microsoft.com/office/drawing/2014/main" id="{51E5E4B7-CFAA-E44B-A79A-3A8FD95905B9}"/>
              </a:ext>
            </a:extLst>
          </p:cNvPr>
          <p:cNvSpPr/>
          <p:nvPr/>
        </p:nvSpPr>
        <p:spPr bwMode="auto">
          <a:xfrm rot="11814176">
            <a:off x="6551780" y="5055502"/>
            <a:ext cx="338628" cy="1138050"/>
          </a:xfrm>
          <a:prstGeom prst="triangle">
            <a:avLst/>
          </a:prstGeom>
          <a:gradFill flip="none" rotWithShape="1">
            <a:gsLst>
              <a:gs pos="16000">
                <a:srgbClr val="527AFB"/>
              </a:gs>
              <a:gs pos="100000">
                <a:srgbClr val="FFFFFF"/>
              </a:gs>
            </a:gsLst>
            <a:path path="circle">
              <a:fillToRect r="100000" b="100000"/>
            </a:path>
            <a:tileRect l="-100000" t="-100000"/>
          </a:gradFill>
          <a:ln w="254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a:ln>
                <a:noFill/>
              </a:ln>
              <a:solidFill>
                <a:schemeClr val="tx1"/>
              </a:solidFill>
              <a:effectLst/>
              <a:latin typeface="Arial" charset="0"/>
            </a:endParaRPr>
          </a:p>
        </p:txBody>
      </p:sp>
      <p:sp>
        <p:nvSpPr>
          <p:cNvPr id="46" name="TextBox 45">
            <a:extLst>
              <a:ext uri="{FF2B5EF4-FFF2-40B4-BE49-F238E27FC236}">
                <a16:creationId xmlns:a16="http://schemas.microsoft.com/office/drawing/2014/main" id="{A7029251-D36D-7040-972B-E50412F8293E}"/>
              </a:ext>
            </a:extLst>
          </p:cNvPr>
          <p:cNvSpPr txBox="1"/>
          <p:nvPr/>
        </p:nvSpPr>
        <p:spPr>
          <a:xfrm>
            <a:off x="5890696" y="6406150"/>
            <a:ext cx="1241045" cy="261610"/>
          </a:xfrm>
          <a:prstGeom prst="rect">
            <a:avLst/>
          </a:prstGeom>
          <a:noFill/>
        </p:spPr>
        <p:txBody>
          <a:bodyPr wrap="none" rtlCol="0">
            <a:spAutoFit/>
          </a:bodyPr>
          <a:lstStyle/>
          <a:p>
            <a:pPr>
              <a:buNone/>
            </a:pPr>
            <a:r>
              <a:rPr lang="en-US" sz="1100" dirty="0">
                <a:latin typeface="+mn-lt"/>
              </a:rPr>
              <a:t>Distant Observer</a:t>
            </a:r>
          </a:p>
        </p:txBody>
      </p:sp>
      <p:sp>
        <p:nvSpPr>
          <p:cNvPr id="47" name="Oval 8">
            <a:extLst>
              <a:ext uri="{FF2B5EF4-FFF2-40B4-BE49-F238E27FC236}">
                <a16:creationId xmlns:a16="http://schemas.microsoft.com/office/drawing/2014/main" id="{9E94FFA0-58C3-4847-BEC5-E626ADC8EC73}"/>
              </a:ext>
            </a:extLst>
          </p:cNvPr>
          <p:cNvSpPr/>
          <p:nvPr/>
        </p:nvSpPr>
        <p:spPr bwMode="auto">
          <a:xfrm>
            <a:off x="6460013" y="6122810"/>
            <a:ext cx="193676" cy="50358"/>
          </a:xfrm>
          <a:custGeom>
            <a:avLst/>
            <a:gdLst>
              <a:gd name="connsiteX0" fmla="*/ 0 w 2286000"/>
              <a:gd name="connsiteY0" fmla="*/ 533400 h 1066800"/>
              <a:gd name="connsiteX1" fmla="*/ 1143000 w 2286000"/>
              <a:gd name="connsiteY1" fmla="*/ 0 h 1066800"/>
              <a:gd name="connsiteX2" fmla="*/ 2286000 w 2286000"/>
              <a:gd name="connsiteY2" fmla="*/ 533400 h 1066800"/>
              <a:gd name="connsiteX3" fmla="*/ 1143000 w 2286000"/>
              <a:gd name="connsiteY3" fmla="*/ 1066800 h 1066800"/>
              <a:gd name="connsiteX4" fmla="*/ 0 w 2286000"/>
              <a:gd name="connsiteY4" fmla="*/ 533400 h 1066800"/>
              <a:gd name="connsiteX0" fmla="*/ 2286000 w 2377440"/>
              <a:gd name="connsiteY0" fmla="*/ 533400 h 1066800"/>
              <a:gd name="connsiteX1" fmla="*/ 1143000 w 2377440"/>
              <a:gd name="connsiteY1" fmla="*/ 1066800 h 1066800"/>
              <a:gd name="connsiteX2" fmla="*/ 0 w 2377440"/>
              <a:gd name="connsiteY2" fmla="*/ 533400 h 1066800"/>
              <a:gd name="connsiteX3" fmla="*/ 1143000 w 2377440"/>
              <a:gd name="connsiteY3" fmla="*/ 0 h 1066800"/>
              <a:gd name="connsiteX4" fmla="*/ 2377440 w 2377440"/>
              <a:gd name="connsiteY4" fmla="*/ 624840 h 1066800"/>
              <a:gd name="connsiteX0" fmla="*/ 2286000 w 2286000"/>
              <a:gd name="connsiteY0" fmla="*/ 533400 h 1066800"/>
              <a:gd name="connsiteX1" fmla="*/ 1143000 w 2286000"/>
              <a:gd name="connsiteY1" fmla="*/ 1066800 h 1066800"/>
              <a:gd name="connsiteX2" fmla="*/ 0 w 2286000"/>
              <a:gd name="connsiteY2" fmla="*/ 533400 h 1066800"/>
              <a:gd name="connsiteX3" fmla="*/ 1143000 w 2286000"/>
              <a:gd name="connsiteY3" fmla="*/ 0 h 1066800"/>
              <a:gd name="connsiteX0" fmla="*/ 2286000 w 2286000"/>
              <a:gd name="connsiteY0" fmla="*/ 0 h 533400"/>
              <a:gd name="connsiteX1" fmla="*/ 1143000 w 2286000"/>
              <a:gd name="connsiteY1" fmla="*/ 533400 h 533400"/>
              <a:gd name="connsiteX2" fmla="*/ 0 w 2286000"/>
              <a:gd name="connsiteY2" fmla="*/ 0 h 533400"/>
              <a:gd name="connsiteX0" fmla="*/ 2286000 w 2286000"/>
              <a:gd name="connsiteY0" fmla="*/ 0 h 533400"/>
              <a:gd name="connsiteX1" fmla="*/ 1143000 w 2286000"/>
              <a:gd name="connsiteY1" fmla="*/ 533400 h 533400"/>
              <a:gd name="connsiteX2" fmla="*/ 0 w 2286000"/>
              <a:gd name="connsiteY2" fmla="*/ 0 h 533400"/>
              <a:gd name="connsiteX0" fmla="*/ 1752600 w 1752600"/>
              <a:gd name="connsiteY0" fmla="*/ 0 h 585118"/>
              <a:gd name="connsiteX1" fmla="*/ 609600 w 1752600"/>
              <a:gd name="connsiteY1" fmla="*/ 533400 h 585118"/>
              <a:gd name="connsiteX2" fmla="*/ 0 w 1752600"/>
              <a:gd name="connsiteY2" fmla="*/ 241300 h 585118"/>
              <a:gd name="connsiteX0" fmla="*/ 1752600 w 1752600"/>
              <a:gd name="connsiteY0" fmla="*/ 0 h 470133"/>
              <a:gd name="connsiteX1" fmla="*/ 660400 w 1752600"/>
              <a:gd name="connsiteY1" fmla="*/ 269875 h 470133"/>
              <a:gd name="connsiteX2" fmla="*/ 0 w 1752600"/>
              <a:gd name="connsiteY2" fmla="*/ 241300 h 470133"/>
              <a:gd name="connsiteX0" fmla="*/ 1752600 w 1752600"/>
              <a:gd name="connsiteY0" fmla="*/ 0 h 287974"/>
              <a:gd name="connsiteX1" fmla="*/ 660400 w 1752600"/>
              <a:gd name="connsiteY1" fmla="*/ 269875 h 287974"/>
              <a:gd name="connsiteX2" fmla="*/ 0 w 1752600"/>
              <a:gd name="connsiteY2" fmla="*/ 241300 h 287974"/>
              <a:gd name="connsiteX0" fmla="*/ 1752600 w 1752600"/>
              <a:gd name="connsiteY0" fmla="*/ 0 h 287974"/>
              <a:gd name="connsiteX1" fmla="*/ 660400 w 1752600"/>
              <a:gd name="connsiteY1" fmla="*/ 269875 h 287974"/>
              <a:gd name="connsiteX2" fmla="*/ 0 w 1752600"/>
              <a:gd name="connsiteY2" fmla="*/ 241300 h 287974"/>
              <a:gd name="connsiteX0" fmla="*/ 1095375 w 1095375"/>
              <a:gd name="connsiteY0" fmla="*/ 0 h 125198"/>
              <a:gd name="connsiteX1" fmla="*/ 660400 w 1095375"/>
              <a:gd name="connsiteY1" fmla="*/ 111125 h 125198"/>
              <a:gd name="connsiteX2" fmla="*/ 0 w 1095375"/>
              <a:gd name="connsiteY2" fmla="*/ 82550 h 125198"/>
              <a:gd name="connsiteX0" fmla="*/ 1095375 w 1095375"/>
              <a:gd name="connsiteY0" fmla="*/ 0 h 117493"/>
              <a:gd name="connsiteX1" fmla="*/ 660400 w 1095375"/>
              <a:gd name="connsiteY1" fmla="*/ 111125 h 117493"/>
              <a:gd name="connsiteX2" fmla="*/ 0 w 1095375"/>
              <a:gd name="connsiteY2" fmla="*/ 82550 h 117493"/>
              <a:gd name="connsiteX0" fmla="*/ 1095375 w 1095375"/>
              <a:gd name="connsiteY0" fmla="*/ 0 h 125343"/>
              <a:gd name="connsiteX1" fmla="*/ 546100 w 1095375"/>
              <a:gd name="connsiteY1" fmla="*/ 120650 h 125343"/>
              <a:gd name="connsiteX2" fmla="*/ 0 w 1095375"/>
              <a:gd name="connsiteY2" fmla="*/ 82550 h 125343"/>
              <a:gd name="connsiteX0" fmla="*/ 1095375 w 1095375"/>
              <a:gd name="connsiteY0" fmla="*/ 0 h 125343"/>
              <a:gd name="connsiteX1" fmla="*/ 546100 w 1095375"/>
              <a:gd name="connsiteY1" fmla="*/ 120650 h 125343"/>
              <a:gd name="connsiteX2" fmla="*/ 0 w 1095375"/>
              <a:gd name="connsiteY2" fmla="*/ 82550 h 125343"/>
              <a:gd name="connsiteX0" fmla="*/ 1095375 w 1095375"/>
              <a:gd name="connsiteY0" fmla="*/ 0 h 134239"/>
              <a:gd name="connsiteX1" fmla="*/ 546100 w 1095375"/>
              <a:gd name="connsiteY1" fmla="*/ 120650 h 134239"/>
              <a:gd name="connsiteX2" fmla="*/ 0 w 1095375"/>
              <a:gd name="connsiteY2" fmla="*/ 82550 h 134239"/>
              <a:gd name="connsiteX0" fmla="*/ 1095375 w 1095375"/>
              <a:gd name="connsiteY0" fmla="*/ 0 h 134239"/>
              <a:gd name="connsiteX1" fmla="*/ 546100 w 1095375"/>
              <a:gd name="connsiteY1" fmla="*/ 120650 h 134239"/>
              <a:gd name="connsiteX2" fmla="*/ 0 w 1095375"/>
              <a:gd name="connsiteY2" fmla="*/ 82550 h 134239"/>
              <a:gd name="connsiteX0" fmla="*/ 1095375 w 1095375"/>
              <a:gd name="connsiteY0" fmla="*/ 0 h 82550"/>
              <a:gd name="connsiteX1" fmla="*/ 0 w 1095375"/>
              <a:gd name="connsiteY1" fmla="*/ 82550 h 82550"/>
              <a:gd name="connsiteX0" fmla="*/ 1095375 w 1095375"/>
              <a:gd name="connsiteY0" fmla="*/ 0 h 107742"/>
              <a:gd name="connsiteX1" fmla="*/ 0 w 1095375"/>
              <a:gd name="connsiteY1" fmla="*/ 82550 h 107742"/>
              <a:gd name="connsiteX0" fmla="*/ 1095375 w 1095375"/>
              <a:gd name="connsiteY0" fmla="*/ 0 h 122797"/>
              <a:gd name="connsiteX1" fmla="*/ 0 w 1095375"/>
              <a:gd name="connsiteY1" fmla="*/ 82550 h 122797"/>
              <a:gd name="connsiteX0" fmla="*/ 1146175 w 1146175"/>
              <a:gd name="connsiteY0" fmla="*/ 0 h 105308"/>
              <a:gd name="connsiteX1" fmla="*/ 0 w 1146175"/>
              <a:gd name="connsiteY1" fmla="*/ 57150 h 105308"/>
              <a:gd name="connsiteX0" fmla="*/ 1146175 w 1146175"/>
              <a:gd name="connsiteY0" fmla="*/ 0 h 101768"/>
              <a:gd name="connsiteX1" fmla="*/ 0 w 1146175"/>
              <a:gd name="connsiteY1" fmla="*/ 57150 h 101768"/>
              <a:gd name="connsiteX0" fmla="*/ 593725 w 593725"/>
              <a:gd name="connsiteY0" fmla="*/ 0 h 1052244"/>
              <a:gd name="connsiteX1" fmla="*/ 0 w 593725"/>
              <a:gd name="connsiteY1" fmla="*/ 1047750 h 1052244"/>
              <a:gd name="connsiteX0" fmla="*/ 40954 w 523023"/>
              <a:gd name="connsiteY0" fmla="*/ 0 h 837465"/>
              <a:gd name="connsiteX1" fmla="*/ 441004 w 523023"/>
              <a:gd name="connsiteY1" fmla="*/ 831850 h 837465"/>
              <a:gd name="connsiteX0" fmla="*/ 58383 w 458444"/>
              <a:gd name="connsiteY0" fmla="*/ 0 h 831850"/>
              <a:gd name="connsiteX1" fmla="*/ 458433 w 458444"/>
              <a:gd name="connsiteY1" fmla="*/ 831850 h 831850"/>
              <a:gd name="connsiteX0" fmla="*/ 0 w 400092"/>
              <a:gd name="connsiteY0" fmla="*/ 0 h 831850"/>
              <a:gd name="connsiteX1" fmla="*/ 400050 w 400092"/>
              <a:gd name="connsiteY1" fmla="*/ 831850 h 831850"/>
              <a:gd name="connsiteX0" fmla="*/ 0 w 400091"/>
              <a:gd name="connsiteY0" fmla="*/ 0 h 831850"/>
              <a:gd name="connsiteX1" fmla="*/ 400050 w 400091"/>
              <a:gd name="connsiteY1" fmla="*/ 831850 h 831850"/>
              <a:gd name="connsiteX0" fmla="*/ 0 w 400087"/>
              <a:gd name="connsiteY0" fmla="*/ 0 h 831850"/>
              <a:gd name="connsiteX1" fmla="*/ 400050 w 400087"/>
              <a:gd name="connsiteY1" fmla="*/ 831850 h 831850"/>
              <a:gd name="connsiteX0" fmla="*/ 0 w 400050"/>
              <a:gd name="connsiteY0" fmla="*/ 0 h 831850"/>
              <a:gd name="connsiteX1" fmla="*/ 400050 w 400050"/>
              <a:gd name="connsiteY1" fmla="*/ 831850 h 831850"/>
              <a:gd name="connsiteX0" fmla="*/ 0 w 371475"/>
              <a:gd name="connsiteY0" fmla="*/ 0 h 812800"/>
              <a:gd name="connsiteX1" fmla="*/ 371475 w 371475"/>
              <a:gd name="connsiteY1" fmla="*/ 812800 h 812800"/>
              <a:gd name="connsiteX0" fmla="*/ 0 w 377825"/>
              <a:gd name="connsiteY0" fmla="*/ 0 h 825500"/>
              <a:gd name="connsiteX1" fmla="*/ 377825 w 377825"/>
              <a:gd name="connsiteY1" fmla="*/ 825500 h 825500"/>
              <a:gd name="connsiteX0" fmla="*/ 0 w 384175"/>
              <a:gd name="connsiteY0" fmla="*/ 0 h 841375"/>
              <a:gd name="connsiteX1" fmla="*/ 384175 w 384175"/>
              <a:gd name="connsiteY1" fmla="*/ 841375 h 841375"/>
              <a:gd name="connsiteX0" fmla="*/ 0 w 384175"/>
              <a:gd name="connsiteY0" fmla="*/ 41426 h 882801"/>
              <a:gd name="connsiteX1" fmla="*/ 384175 w 384175"/>
              <a:gd name="connsiteY1" fmla="*/ 882801 h 882801"/>
              <a:gd name="connsiteX0" fmla="*/ 0 w 384175"/>
              <a:gd name="connsiteY0" fmla="*/ 85373 h 926748"/>
              <a:gd name="connsiteX1" fmla="*/ 384175 w 384175"/>
              <a:gd name="connsiteY1" fmla="*/ 926748 h 926748"/>
              <a:gd name="connsiteX0" fmla="*/ 0 w 446715"/>
              <a:gd name="connsiteY0" fmla="*/ 70723 h 1028959"/>
              <a:gd name="connsiteX1" fmla="*/ 446715 w 446715"/>
              <a:gd name="connsiteY1" fmla="*/ 1028959 h 1028959"/>
              <a:gd name="connsiteX0" fmla="*/ 0 w 544992"/>
              <a:gd name="connsiteY0" fmla="*/ 85372 h 926748"/>
              <a:gd name="connsiteX1" fmla="*/ 544992 w 544992"/>
              <a:gd name="connsiteY1" fmla="*/ 926748 h 926748"/>
              <a:gd name="connsiteX0" fmla="*/ 0 w 544992"/>
              <a:gd name="connsiteY0" fmla="*/ 85372 h 926748"/>
              <a:gd name="connsiteX1" fmla="*/ 544992 w 544992"/>
              <a:gd name="connsiteY1" fmla="*/ 926748 h 926748"/>
            </a:gdLst>
            <a:ahLst/>
            <a:cxnLst>
              <a:cxn ang="0">
                <a:pos x="connsiteX0" y="connsiteY0"/>
              </a:cxn>
              <a:cxn ang="0">
                <a:pos x="connsiteX1" y="connsiteY1"/>
              </a:cxn>
            </a:cxnLst>
            <a:rect l="l" t="t" r="r" b="b"/>
            <a:pathLst>
              <a:path w="544992" h="926748">
                <a:moveTo>
                  <a:pt x="0" y="85372"/>
                </a:moveTo>
                <a:cubicBezTo>
                  <a:pt x="203200" y="-148183"/>
                  <a:pt x="362542" y="86329"/>
                  <a:pt x="544992" y="926748"/>
                </a:cubicBezTo>
              </a:path>
            </a:pathLst>
          </a:custGeom>
          <a:no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49" name="Oval 8">
            <a:extLst>
              <a:ext uri="{FF2B5EF4-FFF2-40B4-BE49-F238E27FC236}">
                <a16:creationId xmlns:a16="http://schemas.microsoft.com/office/drawing/2014/main" id="{B9D708B1-508A-1945-93B2-A690220B6E87}"/>
              </a:ext>
            </a:extLst>
          </p:cNvPr>
          <p:cNvSpPr/>
          <p:nvPr/>
        </p:nvSpPr>
        <p:spPr bwMode="auto">
          <a:xfrm>
            <a:off x="6466362" y="6129071"/>
            <a:ext cx="177801" cy="89836"/>
          </a:xfrm>
          <a:custGeom>
            <a:avLst/>
            <a:gdLst>
              <a:gd name="connsiteX0" fmla="*/ 0 w 2286000"/>
              <a:gd name="connsiteY0" fmla="*/ 533400 h 1066800"/>
              <a:gd name="connsiteX1" fmla="*/ 1143000 w 2286000"/>
              <a:gd name="connsiteY1" fmla="*/ 0 h 1066800"/>
              <a:gd name="connsiteX2" fmla="*/ 2286000 w 2286000"/>
              <a:gd name="connsiteY2" fmla="*/ 533400 h 1066800"/>
              <a:gd name="connsiteX3" fmla="*/ 1143000 w 2286000"/>
              <a:gd name="connsiteY3" fmla="*/ 1066800 h 1066800"/>
              <a:gd name="connsiteX4" fmla="*/ 0 w 2286000"/>
              <a:gd name="connsiteY4" fmla="*/ 533400 h 1066800"/>
              <a:gd name="connsiteX0" fmla="*/ 2286000 w 2377440"/>
              <a:gd name="connsiteY0" fmla="*/ 533400 h 1066800"/>
              <a:gd name="connsiteX1" fmla="*/ 1143000 w 2377440"/>
              <a:gd name="connsiteY1" fmla="*/ 1066800 h 1066800"/>
              <a:gd name="connsiteX2" fmla="*/ 0 w 2377440"/>
              <a:gd name="connsiteY2" fmla="*/ 533400 h 1066800"/>
              <a:gd name="connsiteX3" fmla="*/ 1143000 w 2377440"/>
              <a:gd name="connsiteY3" fmla="*/ 0 h 1066800"/>
              <a:gd name="connsiteX4" fmla="*/ 2377440 w 2377440"/>
              <a:gd name="connsiteY4" fmla="*/ 624840 h 1066800"/>
              <a:gd name="connsiteX0" fmla="*/ 2286000 w 2286000"/>
              <a:gd name="connsiteY0" fmla="*/ 533400 h 1066800"/>
              <a:gd name="connsiteX1" fmla="*/ 1143000 w 2286000"/>
              <a:gd name="connsiteY1" fmla="*/ 1066800 h 1066800"/>
              <a:gd name="connsiteX2" fmla="*/ 0 w 2286000"/>
              <a:gd name="connsiteY2" fmla="*/ 533400 h 1066800"/>
              <a:gd name="connsiteX3" fmla="*/ 1143000 w 2286000"/>
              <a:gd name="connsiteY3" fmla="*/ 0 h 1066800"/>
              <a:gd name="connsiteX0" fmla="*/ 2286000 w 2286000"/>
              <a:gd name="connsiteY0" fmla="*/ 0 h 533400"/>
              <a:gd name="connsiteX1" fmla="*/ 1143000 w 2286000"/>
              <a:gd name="connsiteY1" fmla="*/ 533400 h 533400"/>
              <a:gd name="connsiteX2" fmla="*/ 0 w 2286000"/>
              <a:gd name="connsiteY2" fmla="*/ 0 h 533400"/>
              <a:gd name="connsiteX0" fmla="*/ 2286000 w 2286000"/>
              <a:gd name="connsiteY0" fmla="*/ 0 h 533400"/>
              <a:gd name="connsiteX1" fmla="*/ 1143000 w 2286000"/>
              <a:gd name="connsiteY1" fmla="*/ 533400 h 533400"/>
              <a:gd name="connsiteX2" fmla="*/ 0 w 2286000"/>
              <a:gd name="connsiteY2" fmla="*/ 0 h 533400"/>
              <a:gd name="connsiteX0" fmla="*/ 1752600 w 1752600"/>
              <a:gd name="connsiteY0" fmla="*/ 0 h 585118"/>
              <a:gd name="connsiteX1" fmla="*/ 609600 w 1752600"/>
              <a:gd name="connsiteY1" fmla="*/ 533400 h 585118"/>
              <a:gd name="connsiteX2" fmla="*/ 0 w 1752600"/>
              <a:gd name="connsiteY2" fmla="*/ 241300 h 585118"/>
              <a:gd name="connsiteX0" fmla="*/ 1752600 w 1752600"/>
              <a:gd name="connsiteY0" fmla="*/ 0 h 470133"/>
              <a:gd name="connsiteX1" fmla="*/ 660400 w 1752600"/>
              <a:gd name="connsiteY1" fmla="*/ 269875 h 470133"/>
              <a:gd name="connsiteX2" fmla="*/ 0 w 1752600"/>
              <a:gd name="connsiteY2" fmla="*/ 241300 h 470133"/>
              <a:gd name="connsiteX0" fmla="*/ 1752600 w 1752600"/>
              <a:gd name="connsiteY0" fmla="*/ 0 h 287974"/>
              <a:gd name="connsiteX1" fmla="*/ 660400 w 1752600"/>
              <a:gd name="connsiteY1" fmla="*/ 269875 h 287974"/>
              <a:gd name="connsiteX2" fmla="*/ 0 w 1752600"/>
              <a:gd name="connsiteY2" fmla="*/ 241300 h 287974"/>
              <a:gd name="connsiteX0" fmla="*/ 1752600 w 1752600"/>
              <a:gd name="connsiteY0" fmla="*/ 0 h 287974"/>
              <a:gd name="connsiteX1" fmla="*/ 660400 w 1752600"/>
              <a:gd name="connsiteY1" fmla="*/ 269875 h 287974"/>
              <a:gd name="connsiteX2" fmla="*/ 0 w 1752600"/>
              <a:gd name="connsiteY2" fmla="*/ 241300 h 287974"/>
              <a:gd name="connsiteX0" fmla="*/ 1095375 w 1095375"/>
              <a:gd name="connsiteY0" fmla="*/ 0 h 125198"/>
              <a:gd name="connsiteX1" fmla="*/ 660400 w 1095375"/>
              <a:gd name="connsiteY1" fmla="*/ 111125 h 125198"/>
              <a:gd name="connsiteX2" fmla="*/ 0 w 1095375"/>
              <a:gd name="connsiteY2" fmla="*/ 82550 h 125198"/>
              <a:gd name="connsiteX0" fmla="*/ 1095375 w 1095375"/>
              <a:gd name="connsiteY0" fmla="*/ 0 h 117493"/>
              <a:gd name="connsiteX1" fmla="*/ 660400 w 1095375"/>
              <a:gd name="connsiteY1" fmla="*/ 111125 h 117493"/>
              <a:gd name="connsiteX2" fmla="*/ 0 w 1095375"/>
              <a:gd name="connsiteY2" fmla="*/ 82550 h 117493"/>
              <a:gd name="connsiteX0" fmla="*/ 1095375 w 1095375"/>
              <a:gd name="connsiteY0" fmla="*/ 0 h 125343"/>
              <a:gd name="connsiteX1" fmla="*/ 546100 w 1095375"/>
              <a:gd name="connsiteY1" fmla="*/ 120650 h 125343"/>
              <a:gd name="connsiteX2" fmla="*/ 0 w 1095375"/>
              <a:gd name="connsiteY2" fmla="*/ 82550 h 125343"/>
              <a:gd name="connsiteX0" fmla="*/ 1095375 w 1095375"/>
              <a:gd name="connsiteY0" fmla="*/ 0 h 125343"/>
              <a:gd name="connsiteX1" fmla="*/ 546100 w 1095375"/>
              <a:gd name="connsiteY1" fmla="*/ 120650 h 125343"/>
              <a:gd name="connsiteX2" fmla="*/ 0 w 1095375"/>
              <a:gd name="connsiteY2" fmla="*/ 82550 h 125343"/>
              <a:gd name="connsiteX0" fmla="*/ 1095375 w 1095375"/>
              <a:gd name="connsiteY0" fmla="*/ 0 h 134239"/>
              <a:gd name="connsiteX1" fmla="*/ 546100 w 1095375"/>
              <a:gd name="connsiteY1" fmla="*/ 120650 h 134239"/>
              <a:gd name="connsiteX2" fmla="*/ 0 w 1095375"/>
              <a:gd name="connsiteY2" fmla="*/ 82550 h 134239"/>
              <a:gd name="connsiteX0" fmla="*/ 1095375 w 1095375"/>
              <a:gd name="connsiteY0" fmla="*/ 0 h 134239"/>
              <a:gd name="connsiteX1" fmla="*/ 546100 w 1095375"/>
              <a:gd name="connsiteY1" fmla="*/ 120650 h 134239"/>
              <a:gd name="connsiteX2" fmla="*/ 0 w 1095375"/>
              <a:gd name="connsiteY2" fmla="*/ 82550 h 134239"/>
              <a:gd name="connsiteX0" fmla="*/ 1095375 w 1095375"/>
              <a:gd name="connsiteY0" fmla="*/ 0 h 82550"/>
              <a:gd name="connsiteX1" fmla="*/ 0 w 1095375"/>
              <a:gd name="connsiteY1" fmla="*/ 82550 h 82550"/>
              <a:gd name="connsiteX0" fmla="*/ 1095375 w 1095375"/>
              <a:gd name="connsiteY0" fmla="*/ 0 h 107742"/>
              <a:gd name="connsiteX1" fmla="*/ 0 w 1095375"/>
              <a:gd name="connsiteY1" fmla="*/ 82550 h 107742"/>
              <a:gd name="connsiteX0" fmla="*/ 1095375 w 1095375"/>
              <a:gd name="connsiteY0" fmla="*/ 0 h 122797"/>
              <a:gd name="connsiteX1" fmla="*/ 0 w 1095375"/>
              <a:gd name="connsiteY1" fmla="*/ 82550 h 122797"/>
              <a:gd name="connsiteX0" fmla="*/ 1146175 w 1146175"/>
              <a:gd name="connsiteY0" fmla="*/ 0 h 105308"/>
              <a:gd name="connsiteX1" fmla="*/ 0 w 1146175"/>
              <a:gd name="connsiteY1" fmla="*/ 57150 h 105308"/>
              <a:gd name="connsiteX0" fmla="*/ 1146175 w 1146175"/>
              <a:gd name="connsiteY0" fmla="*/ 0 h 101768"/>
              <a:gd name="connsiteX1" fmla="*/ 0 w 1146175"/>
              <a:gd name="connsiteY1" fmla="*/ 57150 h 101768"/>
              <a:gd name="connsiteX0" fmla="*/ 593725 w 593725"/>
              <a:gd name="connsiteY0" fmla="*/ 0 h 1052244"/>
              <a:gd name="connsiteX1" fmla="*/ 0 w 593725"/>
              <a:gd name="connsiteY1" fmla="*/ 1047750 h 1052244"/>
              <a:gd name="connsiteX0" fmla="*/ 40954 w 523023"/>
              <a:gd name="connsiteY0" fmla="*/ 0 h 837465"/>
              <a:gd name="connsiteX1" fmla="*/ 441004 w 523023"/>
              <a:gd name="connsiteY1" fmla="*/ 831850 h 837465"/>
              <a:gd name="connsiteX0" fmla="*/ 58383 w 458444"/>
              <a:gd name="connsiteY0" fmla="*/ 0 h 831850"/>
              <a:gd name="connsiteX1" fmla="*/ 458433 w 458444"/>
              <a:gd name="connsiteY1" fmla="*/ 831850 h 831850"/>
              <a:gd name="connsiteX0" fmla="*/ 0 w 400092"/>
              <a:gd name="connsiteY0" fmla="*/ 0 h 831850"/>
              <a:gd name="connsiteX1" fmla="*/ 400050 w 400092"/>
              <a:gd name="connsiteY1" fmla="*/ 831850 h 831850"/>
              <a:gd name="connsiteX0" fmla="*/ 0 w 400091"/>
              <a:gd name="connsiteY0" fmla="*/ 0 h 831850"/>
              <a:gd name="connsiteX1" fmla="*/ 400050 w 400091"/>
              <a:gd name="connsiteY1" fmla="*/ 831850 h 831850"/>
              <a:gd name="connsiteX0" fmla="*/ 0 w 400087"/>
              <a:gd name="connsiteY0" fmla="*/ 0 h 831850"/>
              <a:gd name="connsiteX1" fmla="*/ 400050 w 400087"/>
              <a:gd name="connsiteY1" fmla="*/ 831850 h 831850"/>
              <a:gd name="connsiteX0" fmla="*/ 0 w 400050"/>
              <a:gd name="connsiteY0" fmla="*/ 0 h 831850"/>
              <a:gd name="connsiteX1" fmla="*/ 400050 w 400050"/>
              <a:gd name="connsiteY1" fmla="*/ 831850 h 831850"/>
              <a:gd name="connsiteX0" fmla="*/ 0 w 371475"/>
              <a:gd name="connsiteY0" fmla="*/ 0 h 812800"/>
              <a:gd name="connsiteX1" fmla="*/ 371475 w 371475"/>
              <a:gd name="connsiteY1" fmla="*/ 812800 h 812800"/>
              <a:gd name="connsiteX0" fmla="*/ 0 w 377825"/>
              <a:gd name="connsiteY0" fmla="*/ 0 h 825500"/>
              <a:gd name="connsiteX1" fmla="*/ 377825 w 377825"/>
              <a:gd name="connsiteY1" fmla="*/ 825500 h 825500"/>
              <a:gd name="connsiteX0" fmla="*/ 0 w 384175"/>
              <a:gd name="connsiteY0" fmla="*/ 0 h 841375"/>
              <a:gd name="connsiteX1" fmla="*/ 384175 w 384175"/>
              <a:gd name="connsiteY1" fmla="*/ 841375 h 841375"/>
              <a:gd name="connsiteX0" fmla="*/ 0 w 384175"/>
              <a:gd name="connsiteY0" fmla="*/ 41426 h 882801"/>
              <a:gd name="connsiteX1" fmla="*/ 384175 w 384175"/>
              <a:gd name="connsiteY1" fmla="*/ 882801 h 882801"/>
              <a:gd name="connsiteX0" fmla="*/ 0 w 384175"/>
              <a:gd name="connsiteY0" fmla="*/ 85373 h 926748"/>
              <a:gd name="connsiteX1" fmla="*/ 384175 w 384175"/>
              <a:gd name="connsiteY1" fmla="*/ 926748 h 926748"/>
              <a:gd name="connsiteX0" fmla="*/ 0 w 384175"/>
              <a:gd name="connsiteY0" fmla="*/ -6 h 841369"/>
              <a:gd name="connsiteX1" fmla="*/ 384175 w 384175"/>
              <a:gd name="connsiteY1" fmla="*/ 841369 h 841369"/>
              <a:gd name="connsiteX0" fmla="*/ 0 w 384175"/>
              <a:gd name="connsiteY0" fmla="*/ -6 h 1067267"/>
              <a:gd name="connsiteX1" fmla="*/ 384175 w 384175"/>
              <a:gd name="connsiteY1" fmla="*/ 841369 h 1067267"/>
              <a:gd name="connsiteX0" fmla="*/ 0 w 329293"/>
              <a:gd name="connsiteY0" fmla="*/ -6 h 1023376"/>
              <a:gd name="connsiteX1" fmla="*/ 329293 w 329293"/>
              <a:gd name="connsiteY1" fmla="*/ 784859 h 1023376"/>
              <a:gd name="connsiteX0" fmla="*/ 0 w 329293"/>
              <a:gd name="connsiteY0" fmla="*/ 4 h 837539"/>
              <a:gd name="connsiteX1" fmla="*/ 329293 w 329293"/>
              <a:gd name="connsiteY1" fmla="*/ 524867 h 837539"/>
              <a:gd name="connsiteX0" fmla="*/ 0 w 329293"/>
              <a:gd name="connsiteY0" fmla="*/ 4 h 879978"/>
              <a:gd name="connsiteX1" fmla="*/ 329293 w 329293"/>
              <a:gd name="connsiteY1" fmla="*/ 524867 h 879978"/>
              <a:gd name="connsiteX0" fmla="*/ 0 w 329293"/>
              <a:gd name="connsiteY0" fmla="*/ 4 h 898290"/>
              <a:gd name="connsiteX1" fmla="*/ 329293 w 329293"/>
              <a:gd name="connsiteY1" fmla="*/ 524867 h 898290"/>
              <a:gd name="connsiteX0" fmla="*/ 0 w 512232"/>
              <a:gd name="connsiteY0" fmla="*/ 4 h 919571"/>
              <a:gd name="connsiteX1" fmla="*/ 512232 w 512232"/>
              <a:gd name="connsiteY1" fmla="*/ 557366 h 919571"/>
            </a:gdLst>
            <a:ahLst/>
            <a:cxnLst>
              <a:cxn ang="0">
                <a:pos x="connsiteX0" y="connsiteY0"/>
              </a:cxn>
              <a:cxn ang="0">
                <a:pos x="connsiteX1" y="connsiteY1"/>
              </a:cxn>
            </a:cxnLst>
            <a:rect l="l" t="t" r="r" b="b"/>
            <a:pathLst>
              <a:path w="512232" h="919571">
                <a:moveTo>
                  <a:pt x="0" y="4"/>
                </a:moveTo>
                <a:cubicBezTo>
                  <a:pt x="75143" y="1018155"/>
                  <a:pt x="309363" y="1170683"/>
                  <a:pt x="512232" y="557366"/>
                </a:cubicBezTo>
              </a:path>
            </a:pathLst>
          </a:custGeom>
          <a:no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50" name="Oval 49">
            <a:extLst>
              <a:ext uri="{FF2B5EF4-FFF2-40B4-BE49-F238E27FC236}">
                <a16:creationId xmlns:a16="http://schemas.microsoft.com/office/drawing/2014/main" id="{E949935E-43ED-324E-BC17-4BD3B6A203B1}"/>
              </a:ext>
            </a:extLst>
          </p:cNvPr>
          <p:cNvSpPr/>
          <p:nvPr/>
        </p:nvSpPr>
        <p:spPr bwMode="auto">
          <a:xfrm rot="11596034" flipV="1">
            <a:off x="6507638" y="6135066"/>
            <a:ext cx="85725" cy="45719"/>
          </a:xfrm>
          <a:prstGeom prst="ellips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34484891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descr="spacecraf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23831" y="2513115"/>
            <a:ext cx="502130" cy="321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6883" name="Rectangle 19"/>
          <p:cNvSpPr>
            <a:spLocks noGrp="1" noChangeArrowheads="1"/>
          </p:cNvSpPr>
          <p:nvPr>
            <p:ph type="title"/>
          </p:nvPr>
        </p:nvSpPr>
        <p:spPr/>
        <p:txBody>
          <a:bodyPr/>
          <a:lstStyle/>
          <a:p>
            <a:r>
              <a:rPr lang="en-US" dirty="0">
                <a:ea typeface="ＭＳ Ｐゴシック" pitchFamily="-60" charset="-128"/>
                <a:cs typeface="ＭＳ Ｐゴシック" pitchFamily="-60" charset="-128"/>
              </a:rPr>
              <a:t>Spherical Coordinates</a:t>
            </a:r>
          </a:p>
        </p:txBody>
      </p:sp>
      <p:sp>
        <p:nvSpPr>
          <p:cNvPr id="2" name="Content Placeholder 1"/>
          <p:cNvSpPr>
            <a:spLocks noGrp="1"/>
          </p:cNvSpPr>
          <p:nvPr>
            <p:ph idx="1"/>
          </p:nvPr>
        </p:nvSpPr>
        <p:spPr>
          <a:xfrm>
            <a:off x="234950" y="4578350"/>
            <a:ext cx="3124200" cy="1447800"/>
          </a:xfrm>
        </p:spPr>
        <p:txBody>
          <a:bodyPr/>
          <a:lstStyle/>
          <a:p>
            <a:endParaRPr lang="en-US" sz="1800" dirty="0"/>
          </a:p>
          <a:p>
            <a:r>
              <a:rPr lang="en-US" sz="1800" dirty="0"/>
              <a:t>Toolkit spherical APIs :</a:t>
            </a:r>
          </a:p>
          <a:p>
            <a:pPr lvl="1" fontAlgn="t"/>
            <a:r>
              <a:rPr lang="en-US" sz="1200" dirty="0"/>
              <a:t>SPHREC, RECSPH,     DRDSPH, DSPHDR, XFMSTA</a:t>
            </a:r>
          </a:p>
        </p:txBody>
      </p:sp>
      <p:sp>
        <p:nvSpPr>
          <p:cNvPr id="36865" name="Footer Placeholder 4"/>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Frames and Coordinate Systems </a:t>
            </a:r>
            <a:endParaRPr lang="en-US" dirty="0">
              <a:latin typeface="Arial" pitchFamily="-60" charset="0"/>
              <a:ea typeface="ＭＳ Ｐゴシック" pitchFamily="-60" charset="-128"/>
              <a:cs typeface="ＭＳ Ｐゴシック" pitchFamily="-60" charset="-128"/>
            </a:endParaRPr>
          </a:p>
        </p:txBody>
      </p:sp>
      <p:sp>
        <p:nvSpPr>
          <p:cNvPr id="36867" name="Freeform 2"/>
          <p:cNvSpPr>
            <a:spLocks/>
          </p:cNvSpPr>
          <p:nvPr/>
        </p:nvSpPr>
        <p:spPr bwMode="auto">
          <a:xfrm>
            <a:off x="4978401" y="4200526"/>
            <a:ext cx="373063" cy="173038"/>
          </a:xfrm>
          <a:custGeom>
            <a:avLst/>
            <a:gdLst>
              <a:gd name="T0" fmla="*/ 371475 w 235"/>
              <a:gd name="T1" fmla="*/ 104775 h 109"/>
              <a:gd name="T2" fmla="*/ 150813 w 235"/>
              <a:gd name="T3" fmla="*/ 0 h 109"/>
              <a:gd name="T4" fmla="*/ 0 w 235"/>
              <a:gd name="T5" fmla="*/ 76200 h 109"/>
              <a:gd name="T6" fmla="*/ 212725 w 235"/>
              <a:gd name="T7" fmla="*/ 171450 h 109"/>
              <a:gd name="T8" fmla="*/ 371475 w 235"/>
              <a:gd name="T9" fmla="*/ 104775 h 109"/>
              <a:gd name="T10" fmla="*/ 0 60000 65536"/>
              <a:gd name="T11" fmla="*/ 0 60000 65536"/>
              <a:gd name="T12" fmla="*/ 0 60000 65536"/>
              <a:gd name="T13" fmla="*/ 0 60000 65536"/>
              <a:gd name="T14" fmla="*/ 0 60000 65536"/>
              <a:gd name="T15" fmla="*/ 0 w 235"/>
              <a:gd name="T16" fmla="*/ 0 h 109"/>
              <a:gd name="T17" fmla="*/ 235 w 235"/>
              <a:gd name="T18" fmla="*/ 109 h 109"/>
            </a:gdLst>
            <a:ahLst/>
            <a:cxnLst>
              <a:cxn ang="T10">
                <a:pos x="T0" y="T1"/>
              </a:cxn>
              <a:cxn ang="T11">
                <a:pos x="T2" y="T3"/>
              </a:cxn>
              <a:cxn ang="T12">
                <a:pos x="T4" y="T5"/>
              </a:cxn>
              <a:cxn ang="T13">
                <a:pos x="T6" y="T7"/>
              </a:cxn>
              <a:cxn ang="T14">
                <a:pos x="T8" y="T9"/>
              </a:cxn>
            </a:cxnLst>
            <a:rect l="T15" t="T16" r="T17" b="T18"/>
            <a:pathLst>
              <a:path w="235" h="109">
                <a:moveTo>
                  <a:pt x="234" y="66"/>
                </a:moveTo>
                <a:lnTo>
                  <a:pt x="95" y="0"/>
                </a:lnTo>
                <a:lnTo>
                  <a:pt x="0" y="48"/>
                </a:lnTo>
                <a:lnTo>
                  <a:pt x="134" y="108"/>
                </a:lnTo>
                <a:lnTo>
                  <a:pt x="234" y="66"/>
                </a:lnTo>
              </a:path>
            </a:pathLst>
          </a:custGeom>
          <a:solidFill>
            <a:srgbClr val="CBCBCB"/>
          </a:solidFill>
          <a:ln w="12700" cap="rnd">
            <a:solidFill>
              <a:schemeClr val="tx1"/>
            </a:solidFill>
            <a:round/>
            <a:headEnd/>
            <a:tailEnd/>
          </a:ln>
        </p:spPr>
        <p:txBody>
          <a:bodyPr>
            <a:prstTxWarp prst="textNoShape">
              <a:avLst/>
            </a:prstTxWarp>
          </a:bodyPr>
          <a:lstStyle/>
          <a:p>
            <a:pPr algn="ctr" eaLnBrk="0" hangingPunct="0">
              <a:lnSpc>
                <a:spcPct val="90000"/>
              </a:lnSpc>
              <a:spcBef>
                <a:spcPct val="50000"/>
              </a:spcBef>
            </a:pPr>
            <a:endParaRPr lang="en-US" dirty="0"/>
          </a:p>
        </p:txBody>
      </p:sp>
      <p:sp>
        <p:nvSpPr>
          <p:cNvPr id="36868" name="Freeform 3"/>
          <p:cNvSpPr>
            <a:spLocks/>
          </p:cNvSpPr>
          <p:nvPr/>
        </p:nvSpPr>
        <p:spPr bwMode="auto">
          <a:xfrm>
            <a:off x="5192714" y="4308476"/>
            <a:ext cx="163512" cy="346075"/>
          </a:xfrm>
          <a:custGeom>
            <a:avLst/>
            <a:gdLst>
              <a:gd name="T0" fmla="*/ 0 w 103"/>
              <a:gd name="T1" fmla="*/ 58738 h 218"/>
              <a:gd name="T2" fmla="*/ 14287 w 103"/>
              <a:gd name="T3" fmla="*/ 58738 h 218"/>
              <a:gd name="T4" fmla="*/ 161925 w 103"/>
              <a:gd name="T5" fmla="*/ 0 h 218"/>
              <a:gd name="T6" fmla="*/ 161925 w 103"/>
              <a:gd name="T7" fmla="*/ 285750 h 218"/>
              <a:gd name="T8" fmla="*/ 0 w 103"/>
              <a:gd name="T9" fmla="*/ 344488 h 218"/>
              <a:gd name="T10" fmla="*/ 0 w 103"/>
              <a:gd name="T11" fmla="*/ 58738 h 218"/>
              <a:gd name="T12" fmla="*/ 0 60000 65536"/>
              <a:gd name="T13" fmla="*/ 0 60000 65536"/>
              <a:gd name="T14" fmla="*/ 0 60000 65536"/>
              <a:gd name="T15" fmla="*/ 0 60000 65536"/>
              <a:gd name="T16" fmla="*/ 0 60000 65536"/>
              <a:gd name="T17" fmla="*/ 0 60000 65536"/>
              <a:gd name="T18" fmla="*/ 0 w 103"/>
              <a:gd name="T19" fmla="*/ 0 h 218"/>
              <a:gd name="T20" fmla="*/ 103 w 103"/>
              <a:gd name="T21" fmla="*/ 218 h 218"/>
            </a:gdLst>
            <a:ahLst/>
            <a:cxnLst>
              <a:cxn ang="T12">
                <a:pos x="T0" y="T1"/>
              </a:cxn>
              <a:cxn ang="T13">
                <a:pos x="T2" y="T3"/>
              </a:cxn>
              <a:cxn ang="T14">
                <a:pos x="T4" y="T5"/>
              </a:cxn>
              <a:cxn ang="T15">
                <a:pos x="T6" y="T7"/>
              </a:cxn>
              <a:cxn ang="T16">
                <a:pos x="T8" y="T9"/>
              </a:cxn>
              <a:cxn ang="T17">
                <a:pos x="T10" y="T11"/>
              </a:cxn>
            </a:cxnLst>
            <a:rect l="T18" t="T19" r="T20" b="T21"/>
            <a:pathLst>
              <a:path w="103" h="218">
                <a:moveTo>
                  <a:pt x="0" y="37"/>
                </a:moveTo>
                <a:lnTo>
                  <a:pt x="9" y="37"/>
                </a:lnTo>
                <a:lnTo>
                  <a:pt x="102" y="0"/>
                </a:lnTo>
                <a:lnTo>
                  <a:pt x="102" y="180"/>
                </a:lnTo>
                <a:lnTo>
                  <a:pt x="0" y="217"/>
                </a:lnTo>
                <a:lnTo>
                  <a:pt x="0" y="37"/>
                </a:lnTo>
              </a:path>
            </a:pathLst>
          </a:custGeom>
          <a:solidFill>
            <a:srgbClr val="969696"/>
          </a:solidFill>
          <a:ln w="12700" cap="rnd">
            <a:solidFill>
              <a:schemeClr val="tx1"/>
            </a:solidFill>
            <a:round/>
            <a:headEnd/>
            <a:tailEnd/>
          </a:ln>
        </p:spPr>
        <p:txBody>
          <a:bodyPr>
            <a:prstTxWarp prst="textNoShape">
              <a:avLst/>
            </a:prstTxWarp>
          </a:bodyPr>
          <a:lstStyle/>
          <a:p>
            <a:pPr algn="ctr" eaLnBrk="0" hangingPunct="0">
              <a:lnSpc>
                <a:spcPct val="90000"/>
              </a:lnSpc>
              <a:spcBef>
                <a:spcPct val="50000"/>
              </a:spcBef>
            </a:pPr>
            <a:endParaRPr lang="en-US" dirty="0"/>
          </a:p>
        </p:txBody>
      </p:sp>
      <p:sp>
        <p:nvSpPr>
          <p:cNvPr id="36870" name="Line 5"/>
          <p:cNvSpPr>
            <a:spLocks noChangeShapeType="1"/>
          </p:cNvSpPr>
          <p:nvPr/>
        </p:nvSpPr>
        <p:spPr bwMode="auto">
          <a:xfrm>
            <a:off x="5191126" y="2511426"/>
            <a:ext cx="0" cy="2147888"/>
          </a:xfrm>
          <a:prstGeom prst="line">
            <a:avLst/>
          </a:prstGeom>
          <a:noFill/>
          <a:ln w="12700">
            <a:solidFill>
              <a:schemeClr val="tx1"/>
            </a:solidFill>
            <a:round/>
            <a:headEnd type="stealth" w="med" len="med"/>
            <a:tailEnd type="none" w="sm" len="sm"/>
          </a:ln>
        </p:spPr>
        <p:txBody>
          <a:bodyPr wrap="none" anchor="ctr">
            <a:prstTxWarp prst="textNoShape">
              <a:avLst/>
            </a:prstTxWarp>
          </a:bodyPr>
          <a:lstStyle/>
          <a:p>
            <a:endParaRPr lang="en-US" dirty="0"/>
          </a:p>
        </p:txBody>
      </p:sp>
      <p:sp>
        <p:nvSpPr>
          <p:cNvPr id="36871" name="Line 6"/>
          <p:cNvSpPr>
            <a:spLocks noChangeShapeType="1"/>
          </p:cNvSpPr>
          <p:nvPr/>
        </p:nvSpPr>
        <p:spPr bwMode="auto">
          <a:xfrm>
            <a:off x="5187950" y="4654550"/>
            <a:ext cx="1688280" cy="677964"/>
          </a:xfrm>
          <a:prstGeom prst="line">
            <a:avLst/>
          </a:prstGeom>
          <a:noFill/>
          <a:ln w="12700">
            <a:solidFill>
              <a:schemeClr val="tx1"/>
            </a:solidFill>
            <a:round/>
            <a:headEnd type="none" w="sm" len="sm"/>
            <a:tailEnd type="stealth" w="med" len="med"/>
          </a:ln>
        </p:spPr>
        <p:txBody>
          <a:bodyPr wrap="none" anchor="ctr">
            <a:prstTxWarp prst="textNoShape">
              <a:avLst/>
            </a:prstTxWarp>
          </a:bodyPr>
          <a:lstStyle/>
          <a:p>
            <a:endParaRPr lang="en-US" dirty="0"/>
          </a:p>
        </p:txBody>
      </p:sp>
      <p:sp>
        <p:nvSpPr>
          <p:cNvPr id="36872" name="Line 7"/>
          <p:cNvSpPr>
            <a:spLocks noChangeShapeType="1"/>
          </p:cNvSpPr>
          <p:nvPr/>
        </p:nvSpPr>
        <p:spPr bwMode="auto">
          <a:xfrm flipV="1">
            <a:off x="5194301" y="3794260"/>
            <a:ext cx="2354964" cy="857116"/>
          </a:xfrm>
          <a:prstGeom prst="line">
            <a:avLst/>
          </a:prstGeom>
          <a:noFill/>
          <a:ln w="12700">
            <a:solidFill>
              <a:schemeClr val="tx1"/>
            </a:solidFill>
            <a:round/>
            <a:headEnd type="none" w="sm" len="sm"/>
            <a:tailEnd type="stealth" w="med" len="med"/>
          </a:ln>
        </p:spPr>
        <p:txBody>
          <a:bodyPr wrap="none" anchor="ctr">
            <a:prstTxWarp prst="textNoShape">
              <a:avLst/>
            </a:prstTxWarp>
          </a:bodyPr>
          <a:lstStyle/>
          <a:p>
            <a:endParaRPr lang="en-US" dirty="0"/>
          </a:p>
        </p:txBody>
      </p:sp>
      <p:sp>
        <p:nvSpPr>
          <p:cNvPr id="36873" name="Rectangle 8"/>
          <p:cNvSpPr>
            <a:spLocks noChangeArrowheads="1"/>
          </p:cNvSpPr>
          <p:nvPr/>
        </p:nvSpPr>
        <p:spPr bwMode="auto">
          <a:xfrm>
            <a:off x="6940550" y="5264150"/>
            <a:ext cx="339912" cy="346891"/>
          </a:xfrm>
          <a:prstGeom prst="rect">
            <a:avLst/>
          </a:prstGeom>
          <a:noFill/>
          <a:ln w="9525">
            <a:noFill/>
            <a:miter lim="800000"/>
            <a:headEnd/>
            <a:tailEnd/>
          </a:ln>
        </p:spPr>
        <p:txBody>
          <a:bodyPr wrap="none" lIns="92075" tIns="46038" rIns="92075" bIns="46038">
            <a:prstTxWarp prst="textNoShape">
              <a:avLst/>
            </a:prstTxWarp>
            <a:spAutoFit/>
          </a:bodyPr>
          <a:lstStyle/>
          <a:p>
            <a:pPr eaLnBrk="0" hangingPunct="0">
              <a:lnSpc>
                <a:spcPct val="90000"/>
              </a:lnSpc>
            </a:pPr>
            <a:r>
              <a:rPr lang="en-US" sz="1800" b="1" dirty="0">
                <a:latin typeface="Arial"/>
                <a:cs typeface="Arial"/>
              </a:rPr>
              <a:t>X</a:t>
            </a:r>
          </a:p>
        </p:txBody>
      </p:sp>
      <p:sp>
        <p:nvSpPr>
          <p:cNvPr id="36874" name="Rectangle 9"/>
          <p:cNvSpPr>
            <a:spLocks noChangeArrowheads="1"/>
          </p:cNvSpPr>
          <p:nvPr/>
        </p:nvSpPr>
        <p:spPr bwMode="auto">
          <a:xfrm>
            <a:off x="5046997" y="2090965"/>
            <a:ext cx="326950" cy="346891"/>
          </a:xfrm>
          <a:prstGeom prst="rect">
            <a:avLst/>
          </a:prstGeom>
          <a:noFill/>
          <a:ln w="9525">
            <a:noFill/>
            <a:miter lim="800000"/>
            <a:headEnd/>
            <a:tailEnd/>
          </a:ln>
        </p:spPr>
        <p:txBody>
          <a:bodyPr wrap="none" lIns="92075" tIns="46038" rIns="92075" bIns="46038">
            <a:prstTxWarp prst="textNoShape">
              <a:avLst/>
            </a:prstTxWarp>
            <a:spAutoFit/>
          </a:bodyPr>
          <a:lstStyle/>
          <a:p>
            <a:pPr eaLnBrk="0" hangingPunct="0">
              <a:lnSpc>
                <a:spcPct val="90000"/>
              </a:lnSpc>
            </a:pPr>
            <a:r>
              <a:rPr lang="en-US" sz="1800" b="1" dirty="0">
                <a:latin typeface="Arial"/>
                <a:cs typeface="Arial"/>
              </a:rPr>
              <a:t>Z</a:t>
            </a:r>
          </a:p>
        </p:txBody>
      </p:sp>
      <p:sp>
        <p:nvSpPr>
          <p:cNvPr id="36875" name="Rectangle 10"/>
          <p:cNvSpPr>
            <a:spLocks noChangeArrowheads="1"/>
          </p:cNvSpPr>
          <p:nvPr/>
        </p:nvSpPr>
        <p:spPr bwMode="auto">
          <a:xfrm>
            <a:off x="7550150" y="3587750"/>
            <a:ext cx="352661" cy="346891"/>
          </a:xfrm>
          <a:prstGeom prst="rect">
            <a:avLst/>
          </a:prstGeom>
          <a:noFill/>
          <a:ln w="9525">
            <a:noFill/>
            <a:miter lim="800000"/>
            <a:headEnd/>
            <a:tailEnd/>
          </a:ln>
        </p:spPr>
        <p:txBody>
          <a:bodyPr wrap="none" lIns="92075" tIns="46038" rIns="92075" bIns="46038">
            <a:prstTxWarp prst="textNoShape">
              <a:avLst/>
            </a:prstTxWarp>
            <a:spAutoFit/>
          </a:bodyPr>
          <a:lstStyle/>
          <a:p>
            <a:pPr eaLnBrk="0" hangingPunct="0">
              <a:lnSpc>
                <a:spcPct val="90000"/>
              </a:lnSpc>
            </a:pPr>
            <a:r>
              <a:rPr lang="en-US" sz="1800" b="1" dirty="0">
                <a:latin typeface="Arial"/>
                <a:cs typeface="Arial"/>
              </a:rPr>
              <a:t>Y</a:t>
            </a:r>
          </a:p>
        </p:txBody>
      </p:sp>
      <p:sp>
        <p:nvSpPr>
          <p:cNvPr id="36877" name="Line 12"/>
          <p:cNvSpPr>
            <a:spLocks noChangeShapeType="1"/>
          </p:cNvSpPr>
          <p:nvPr/>
        </p:nvSpPr>
        <p:spPr bwMode="auto">
          <a:xfrm flipV="1">
            <a:off x="5192714" y="2776539"/>
            <a:ext cx="1636712" cy="1874837"/>
          </a:xfrm>
          <a:prstGeom prst="line">
            <a:avLst/>
          </a:prstGeom>
          <a:noFill/>
          <a:ln w="28575" cmpd="sng">
            <a:solidFill>
              <a:srgbClr val="008000"/>
            </a:solidFill>
            <a:round/>
            <a:headEnd type="none" w="sm" len="sm"/>
            <a:tailEnd type="triangle" w="med" len="med"/>
          </a:ln>
        </p:spPr>
        <p:txBody>
          <a:bodyPr wrap="none" anchor="ctr">
            <a:prstTxWarp prst="textNoShape">
              <a:avLst/>
            </a:prstTxWarp>
          </a:bodyPr>
          <a:lstStyle/>
          <a:p>
            <a:endParaRPr lang="en-US" dirty="0"/>
          </a:p>
        </p:txBody>
      </p:sp>
      <p:sp>
        <p:nvSpPr>
          <p:cNvPr id="36878" name="Line 14"/>
          <p:cNvSpPr>
            <a:spLocks noChangeShapeType="1"/>
          </p:cNvSpPr>
          <p:nvPr/>
        </p:nvSpPr>
        <p:spPr bwMode="auto">
          <a:xfrm flipV="1">
            <a:off x="5249865" y="4578350"/>
            <a:ext cx="1538285" cy="96839"/>
          </a:xfrm>
          <a:prstGeom prst="line">
            <a:avLst/>
          </a:prstGeom>
          <a:noFill/>
          <a:ln w="12700">
            <a:solidFill>
              <a:srgbClr val="008000"/>
            </a:solidFill>
            <a:prstDash val="dash"/>
            <a:round/>
            <a:headEnd type="none" w="sm" len="sm"/>
            <a:tailEnd type="none" w="sm" len="sm"/>
          </a:ln>
        </p:spPr>
        <p:txBody>
          <a:bodyPr wrap="none" anchor="ctr">
            <a:prstTxWarp prst="textNoShape">
              <a:avLst/>
            </a:prstTxWarp>
          </a:bodyPr>
          <a:lstStyle/>
          <a:p>
            <a:endParaRPr lang="en-US" dirty="0"/>
          </a:p>
        </p:txBody>
      </p:sp>
      <p:sp>
        <p:nvSpPr>
          <p:cNvPr id="36880" name="Rectangle 16"/>
          <p:cNvSpPr>
            <a:spLocks noChangeArrowheads="1"/>
          </p:cNvSpPr>
          <p:nvPr/>
        </p:nvSpPr>
        <p:spPr bwMode="auto">
          <a:xfrm>
            <a:off x="311149" y="1454150"/>
            <a:ext cx="3203143" cy="1752600"/>
          </a:xfrm>
          <a:prstGeom prst="rect">
            <a:avLst/>
          </a:prstGeom>
          <a:noFill/>
          <a:ln w="9525">
            <a:noFill/>
            <a:miter lim="800000"/>
            <a:headEnd/>
            <a:tailEnd/>
          </a:ln>
        </p:spPr>
        <p:txBody>
          <a:bodyPr lIns="92075" tIns="46038" rIns="92075" bIns="46038">
            <a:prstTxWarp prst="textNoShape">
              <a:avLst/>
            </a:prstTxWarp>
          </a:bodyPr>
          <a:lstStyle/>
          <a:p>
            <a:pPr marL="285750" indent="-285750" eaLnBrk="0" hangingPunct="0">
              <a:lnSpc>
                <a:spcPct val="90000"/>
              </a:lnSpc>
              <a:buFont typeface="Arial"/>
              <a:buChar char="•"/>
            </a:pPr>
            <a:r>
              <a:rPr lang="en-US" sz="1800" b="1" dirty="0">
                <a:solidFill>
                  <a:srgbClr val="000000"/>
                </a:solidFill>
                <a:latin typeface="Arial"/>
                <a:cs typeface="Arial"/>
              </a:rPr>
              <a:t>Longitude:</a:t>
            </a:r>
            <a:r>
              <a:rPr lang="en-US" sz="1600" b="1" dirty="0">
                <a:solidFill>
                  <a:srgbClr val="000000"/>
                </a:solidFill>
                <a:latin typeface="Arial"/>
                <a:cs typeface="Arial"/>
              </a:rPr>
              <a:t> </a:t>
            </a:r>
          </a:p>
          <a:p>
            <a:pPr marL="282575" eaLnBrk="0" hangingPunct="0">
              <a:lnSpc>
                <a:spcPct val="90000"/>
              </a:lnSpc>
            </a:pPr>
            <a:r>
              <a:rPr lang="en-US" sz="1600" b="1" dirty="0">
                <a:solidFill>
                  <a:srgbClr val="000000"/>
                </a:solidFill>
                <a:latin typeface="Arial"/>
                <a:cs typeface="Arial"/>
              </a:rPr>
              <a:t> </a:t>
            </a:r>
            <a:r>
              <a:rPr lang="en-US" sz="1200" b="1" dirty="0">
                <a:solidFill>
                  <a:srgbClr val="000000"/>
                </a:solidFill>
                <a:latin typeface="Arial"/>
                <a:cs typeface="Arial"/>
              </a:rPr>
              <a:t>- angle from +X axis to projection of position vector on X-Y plane</a:t>
            </a:r>
          </a:p>
          <a:p>
            <a:pPr marL="282575" eaLnBrk="0" hangingPunct="0">
              <a:lnSpc>
                <a:spcPct val="90000"/>
              </a:lnSpc>
            </a:pPr>
            <a:r>
              <a:rPr lang="en-US" sz="1200" b="1" dirty="0">
                <a:solidFill>
                  <a:srgbClr val="000000"/>
                </a:solidFill>
                <a:latin typeface="Arial"/>
                <a:cs typeface="Arial"/>
              </a:rPr>
              <a:t> - increases in counter-clockwise direction</a:t>
            </a:r>
          </a:p>
          <a:p>
            <a:pPr marL="282575" eaLnBrk="0" hangingPunct="0">
              <a:lnSpc>
                <a:spcPct val="90000"/>
              </a:lnSpc>
            </a:pPr>
            <a:r>
              <a:rPr lang="en-US" sz="1200" b="1" dirty="0">
                <a:solidFill>
                  <a:srgbClr val="000000"/>
                </a:solidFill>
                <a:latin typeface="Arial"/>
                <a:cs typeface="Arial"/>
              </a:rPr>
              <a:t>  - see the API header for</a:t>
            </a:r>
          </a:p>
          <a:p>
            <a:pPr marL="282575" eaLnBrk="0" hangingPunct="0">
              <a:lnSpc>
                <a:spcPct val="90000"/>
              </a:lnSpc>
            </a:pPr>
            <a:r>
              <a:rPr lang="en-US" sz="1200" b="1" dirty="0">
                <a:solidFill>
                  <a:srgbClr val="000000"/>
                </a:solidFill>
                <a:latin typeface="Arial"/>
                <a:cs typeface="Arial"/>
              </a:rPr>
              <a:t>restrictions on ranges</a:t>
            </a:r>
          </a:p>
        </p:txBody>
      </p:sp>
      <p:sp>
        <p:nvSpPr>
          <p:cNvPr id="36881" name="Rectangle 17"/>
          <p:cNvSpPr>
            <a:spLocks noChangeArrowheads="1"/>
          </p:cNvSpPr>
          <p:nvPr/>
        </p:nvSpPr>
        <p:spPr bwMode="auto">
          <a:xfrm>
            <a:off x="387350" y="3435350"/>
            <a:ext cx="2971800" cy="1173271"/>
          </a:xfrm>
          <a:prstGeom prst="rect">
            <a:avLst/>
          </a:prstGeom>
          <a:noFill/>
          <a:ln w="9525">
            <a:noFill/>
            <a:miter lim="800000"/>
            <a:headEnd/>
            <a:tailEnd/>
          </a:ln>
        </p:spPr>
        <p:txBody>
          <a:bodyPr wrap="square" lIns="92075" tIns="46038" rIns="92075" bIns="46038">
            <a:prstTxWarp prst="textNoShape">
              <a:avLst/>
            </a:prstTxWarp>
            <a:spAutoFit/>
          </a:bodyPr>
          <a:lstStyle/>
          <a:p>
            <a:pPr marL="285750" indent="-285750" eaLnBrk="0" hangingPunct="0">
              <a:lnSpc>
                <a:spcPct val="90000"/>
              </a:lnSpc>
              <a:buFont typeface="Arial"/>
              <a:buChar char="•"/>
            </a:pPr>
            <a:r>
              <a:rPr lang="en-US" sz="1800" b="1" dirty="0">
                <a:solidFill>
                  <a:srgbClr val="000000"/>
                </a:solidFill>
                <a:latin typeface="Arial"/>
                <a:cs typeface="Arial"/>
              </a:rPr>
              <a:t>Colatitude:</a:t>
            </a:r>
          </a:p>
          <a:p>
            <a:pPr marL="282575" eaLnBrk="0" hangingPunct="0">
              <a:lnSpc>
                <a:spcPct val="90000"/>
              </a:lnSpc>
              <a:tabLst>
                <a:tab pos="282575" algn="l"/>
              </a:tabLst>
            </a:pPr>
            <a:r>
              <a:rPr lang="en-US" sz="1200" b="1" dirty="0">
                <a:solidFill>
                  <a:srgbClr val="000000"/>
                </a:solidFill>
                <a:latin typeface="Arial"/>
                <a:cs typeface="Arial"/>
              </a:rPr>
              <a:t> - Angle between +Z axis and position vector (0 to 180)</a:t>
            </a:r>
          </a:p>
          <a:p>
            <a:pPr marL="282575" eaLnBrk="0" hangingPunct="0">
              <a:lnSpc>
                <a:spcPct val="90000"/>
              </a:lnSpc>
              <a:tabLst>
                <a:tab pos="282575" algn="l"/>
              </a:tabLst>
            </a:pPr>
            <a:r>
              <a:rPr lang="en-US" sz="1200" b="1" dirty="0">
                <a:solidFill>
                  <a:srgbClr val="000000"/>
                </a:solidFill>
                <a:latin typeface="Arial"/>
                <a:cs typeface="Arial"/>
              </a:rPr>
              <a:t>- Other names used elsewhere are zenith angle, inclination angle and polar angle.</a:t>
            </a:r>
          </a:p>
        </p:txBody>
      </p:sp>
      <p:sp>
        <p:nvSpPr>
          <p:cNvPr id="36882" name="Freeform 18"/>
          <p:cNvSpPr>
            <a:spLocks/>
          </p:cNvSpPr>
          <p:nvPr/>
        </p:nvSpPr>
        <p:spPr bwMode="auto">
          <a:xfrm>
            <a:off x="4981576" y="4281489"/>
            <a:ext cx="211138" cy="376237"/>
          </a:xfrm>
          <a:custGeom>
            <a:avLst/>
            <a:gdLst>
              <a:gd name="T0" fmla="*/ 206375 w 133"/>
              <a:gd name="T1" fmla="*/ 88900 h 237"/>
              <a:gd name="T2" fmla="*/ 0 w 133"/>
              <a:gd name="T3" fmla="*/ 0 h 237"/>
              <a:gd name="T4" fmla="*/ 0 w 133"/>
              <a:gd name="T5" fmla="*/ 284162 h 237"/>
              <a:gd name="T6" fmla="*/ 209550 w 133"/>
              <a:gd name="T7" fmla="*/ 374650 h 237"/>
              <a:gd name="T8" fmla="*/ 206375 w 133"/>
              <a:gd name="T9" fmla="*/ 88900 h 237"/>
              <a:gd name="T10" fmla="*/ 0 60000 65536"/>
              <a:gd name="T11" fmla="*/ 0 60000 65536"/>
              <a:gd name="T12" fmla="*/ 0 60000 65536"/>
              <a:gd name="T13" fmla="*/ 0 60000 65536"/>
              <a:gd name="T14" fmla="*/ 0 60000 65536"/>
              <a:gd name="T15" fmla="*/ 0 w 133"/>
              <a:gd name="T16" fmla="*/ 0 h 237"/>
              <a:gd name="T17" fmla="*/ 133 w 133"/>
              <a:gd name="T18" fmla="*/ 237 h 237"/>
            </a:gdLst>
            <a:ahLst/>
            <a:cxnLst>
              <a:cxn ang="T10">
                <a:pos x="T0" y="T1"/>
              </a:cxn>
              <a:cxn ang="T11">
                <a:pos x="T2" y="T3"/>
              </a:cxn>
              <a:cxn ang="T12">
                <a:pos x="T4" y="T5"/>
              </a:cxn>
              <a:cxn ang="T13">
                <a:pos x="T6" y="T7"/>
              </a:cxn>
              <a:cxn ang="T14">
                <a:pos x="T8" y="T9"/>
              </a:cxn>
            </a:cxnLst>
            <a:rect l="T15" t="T16" r="T17" b="T18"/>
            <a:pathLst>
              <a:path w="133" h="237">
                <a:moveTo>
                  <a:pt x="130" y="56"/>
                </a:moveTo>
                <a:lnTo>
                  <a:pt x="0" y="0"/>
                </a:lnTo>
                <a:lnTo>
                  <a:pt x="0" y="179"/>
                </a:lnTo>
                <a:lnTo>
                  <a:pt x="132" y="236"/>
                </a:lnTo>
                <a:lnTo>
                  <a:pt x="130" y="56"/>
                </a:lnTo>
              </a:path>
            </a:pathLst>
          </a:custGeom>
          <a:solidFill>
            <a:srgbClr val="777777"/>
          </a:solidFill>
          <a:ln w="12700" cap="rnd">
            <a:solidFill>
              <a:schemeClr val="tx1"/>
            </a:solidFill>
            <a:round/>
            <a:headEnd/>
            <a:tailEnd/>
          </a:ln>
        </p:spPr>
        <p:txBody>
          <a:bodyPr>
            <a:prstTxWarp prst="textNoShape">
              <a:avLst/>
            </a:prstTxWarp>
          </a:bodyPr>
          <a:lstStyle/>
          <a:p>
            <a:pPr algn="ctr" eaLnBrk="0" hangingPunct="0">
              <a:lnSpc>
                <a:spcPct val="90000"/>
              </a:lnSpc>
              <a:spcBef>
                <a:spcPct val="50000"/>
              </a:spcBef>
            </a:pPr>
            <a:endParaRPr lang="en-US" dirty="0"/>
          </a:p>
        </p:txBody>
      </p:sp>
      <p:sp>
        <p:nvSpPr>
          <p:cNvPr id="36885" name="Rectangle 22"/>
          <p:cNvSpPr>
            <a:spLocks noChangeArrowheads="1"/>
          </p:cNvSpPr>
          <p:nvPr/>
        </p:nvSpPr>
        <p:spPr bwMode="auto">
          <a:xfrm>
            <a:off x="5809431" y="1598715"/>
            <a:ext cx="1994504" cy="845489"/>
          </a:xfrm>
          <a:prstGeom prst="rect">
            <a:avLst/>
          </a:prstGeom>
          <a:noFill/>
          <a:ln w="9525">
            <a:noFill/>
            <a:miter lim="800000"/>
            <a:headEnd/>
            <a:tailEnd/>
          </a:ln>
        </p:spPr>
        <p:txBody>
          <a:bodyPr wrap="square" lIns="92075" tIns="46038" rIns="92075" bIns="46038">
            <a:prstTxWarp prst="textNoShape">
              <a:avLst/>
            </a:prstTxWarp>
            <a:spAutoFit/>
          </a:bodyPr>
          <a:lstStyle/>
          <a:p>
            <a:pPr eaLnBrk="0" hangingPunct="0">
              <a:lnSpc>
                <a:spcPct val="90000"/>
              </a:lnSpc>
            </a:pPr>
            <a:r>
              <a:rPr lang="en-US" sz="1800" b="1" dirty="0">
                <a:solidFill>
                  <a:srgbClr val="008000"/>
                </a:solidFill>
                <a:latin typeface="Arial"/>
                <a:cs typeface="Arial"/>
              </a:rPr>
              <a:t>Position</a:t>
            </a:r>
            <a:r>
              <a:rPr lang="en-US" sz="1800" b="1" dirty="0">
                <a:solidFill>
                  <a:schemeClr val="accent1"/>
                </a:solidFill>
                <a:latin typeface="Arial"/>
                <a:cs typeface="Arial"/>
              </a:rPr>
              <a:t> </a:t>
            </a:r>
            <a:r>
              <a:rPr lang="en-US" sz="1800" b="1" dirty="0">
                <a:solidFill>
                  <a:srgbClr val="008000"/>
                </a:solidFill>
                <a:latin typeface="Arial"/>
                <a:cs typeface="Arial"/>
              </a:rPr>
              <a:t>Vector</a:t>
            </a:r>
          </a:p>
          <a:p>
            <a:pPr eaLnBrk="0" hangingPunct="0">
              <a:lnSpc>
                <a:spcPct val="90000"/>
              </a:lnSpc>
            </a:pPr>
            <a:r>
              <a:rPr lang="en-US" sz="1800" b="1" dirty="0">
                <a:solidFill>
                  <a:srgbClr val="008000"/>
                </a:solidFill>
                <a:latin typeface="Arial"/>
                <a:cs typeface="Arial"/>
              </a:rPr>
              <a:t>of an object of interest</a:t>
            </a:r>
          </a:p>
        </p:txBody>
      </p:sp>
      <p:cxnSp>
        <p:nvCxnSpPr>
          <p:cNvPr id="4" name="Straight Connector 3"/>
          <p:cNvCxnSpPr/>
          <p:nvPr/>
        </p:nvCxnSpPr>
        <p:spPr bwMode="auto">
          <a:xfrm>
            <a:off x="3828231" y="4037115"/>
            <a:ext cx="1141320" cy="513444"/>
          </a:xfrm>
          <a:prstGeom prst="line">
            <a:avLst/>
          </a:prstGeom>
          <a:noFill/>
          <a:ln w="12700" cap="flat" cmpd="sng" algn="ctr">
            <a:solidFill>
              <a:schemeClr val="bg1">
                <a:lumMod val="75000"/>
              </a:schemeClr>
            </a:solidFill>
            <a:prstDash val="solid"/>
            <a:round/>
            <a:headEnd type="none" w="med" len="med"/>
            <a:tailEnd type="none" w="med" len="med"/>
          </a:ln>
          <a:effectLst/>
        </p:spPr>
      </p:cxnSp>
      <p:cxnSp>
        <p:nvCxnSpPr>
          <p:cNvPr id="28" name="Straight Connector 27"/>
          <p:cNvCxnSpPr/>
          <p:nvPr/>
        </p:nvCxnSpPr>
        <p:spPr bwMode="auto">
          <a:xfrm flipH="1">
            <a:off x="4282462" y="4654354"/>
            <a:ext cx="892258" cy="297415"/>
          </a:xfrm>
          <a:prstGeom prst="line">
            <a:avLst/>
          </a:prstGeom>
          <a:noFill/>
          <a:ln w="12700" cap="flat" cmpd="sng" algn="ctr">
            <a:solidFill>
              <a:schemeClr val="bg1">
                <a:lumMod val="75000"/>
              </a:schemeClr>
            </a:solidFill>
            <a:prstDash val="solid"/>
            <a:round/>
            <a:headEnd type="none" w="med" len="med"/>
            <a:tailEnd type="none" w="med" len="med"/>
          </a:ln>
          <a:effectLst/>
        </p:spPr>
      </p:cxnSp>
      <p:cxnSp>
        <p:nvCxnSpPr>
          <p:cNvPr id="31" name="Straight Connector 30"/>
          <p:cNvCxnSpPr/>
          <p:nvPr/>
        </p:nvCxnSpPr>
        <p:spPr bwMode="auto">
          <a:xfrm>
            <a:off x="5174720" y="4654354"/>
            <a:ext cx="0" cy="450142"/>
          </a:xfrm>
          <a:prstGeom prst="line">
            <a:avLst/>
          </a:prstGeom>
          <a:noFill/>
          <a:ln w="12700" cap="flat" cmpd="sng" algn="ctr">
            <a:solidFill>
              <a:schemeClr val="bg1">
                <a:lumMod val="75000"/>
              </a:schemeClr>
            </a:solidFill>
            <a:prstDash val="solid"/>
            <a:round/>
            <a:headEnd type="none" w="med" len="med"/>
            <a:tailEnd type="none" w="med" len="med"/>
          </a:ln>
          <a:effectLst/>
        </p:spPr>
      </p:cxnSp>
      <p:sp>
        <p:nvSpPr>
          <p:cNvPr id="10" name="TextBox 9"/>
          <p:cNvSpPr txBox="1"/>
          <p:nvPr/>
        </p:nvSpPr>
        <p:spPr>
          <a:xfrm>
            <a:off x="6711950" y="4806950"/>
            <a:ext cx="804327" cy="246221"/>
          </a:xfrm>
          <a:prstGeom prst="rect">
            <a:avLst/>
          </a:prstGeom>
          <a:noFill/>
          <a:ln>
            <a:noFill/>
          </a:ln>
        </p:spPr>
        <p:txBody>
          <a:bodyPr wrap="none" rtlCol="0">
            <a:spAutoFit/>
          </a:bodyPr>
          <a:lstStyle/>
          <a:p>
            <a:r>
              <a:rPr lang="en-US" sz="1000" b="1" dirty="0">
                <a:solidFill>
                  <a:srgbClr val="000000"/>
                </a:solidFill>
                <a:latin typeface="Arial"/>
                <a:cs typeface="Arial"/>
              </a:rPr>
              <a:t>Longitude</a:t>
            </a:r>
          </a:p>
        </p:txBody>
      </p:sp>
      <p:sp>
        <p:nvSpPr>
          <p:cNvPr id="11" name="TextBox 10"/>
          <p:cNvSpPr txBox="1"/>
          <p:nvPr/>
        </p:nvSpPr>
        <p:spPr>
          <a:xfrm>
            <a:off x="5352231" y="3351315"/>
            <a:ext cx="811590" cy="246221"/>
          </a:xfrm>
          <a:prstGeom prst="rect">
            <a:avLst/>
          </a:prstGeom>
          <a:noFill/>
        </p:spPr>
        <p:txBody>
          <a:bodyPr wrap="none" rtlCol="0">
            <a:spAutoFit/>
          </a:bodyPr>
          <a:lstStyle/>
          <a:p>
            <a:r>
              <a:rPr lang="en-US" sz="1000" b="1" dirty="0">
                <a:solidFill>
                  <a:srgbClr val="000000"/>
                </a:solidFill>
                <a:latin typeface="Arial"/>
                <a:cs typeface="Arial"/>
              </a:rPr>
              <a:t>Colatitude</a:t>
            </a:r>
          </a:p>
        </p:txBody>
      </p:sp>
      <p:sp>
        <p:nvSpPr>
          <p:cNvPr id="29" name="Line 14"/>
          <p:cNvSpPr>
            <a:spLocks noChangeShapeType="1"/>
          </p:cNvSpPr>
          <p:nvPr/>
        </p:nvSpPr>
        <p:spPr bwMode="auto">
          <a:xfrm flipH="1">
            <a:off x="6800031" y="2817915"/>
            <a:ext cx="0" cy="1760435"/>
          </a:xfrm>
          <a:prstGeom prst="line">
            <a:avLst/>
          </a:prstGeom>
          <a:noFill/>
          <a:ln w="12700">
            <a:solidFill>
              <a:srgbClr val="008000"/>
            </a:solidFill>
            <a:prstDash val="dash"/>
            <a:round/>
            <a:headEnd type="none" w="sm" len="sm"/>
            <a:tailEnd type="none" w="sm" len="sm"/>
          </a:ln>
        </p:spPr>
        <p:txBody>
          <a:bodyPr wrap="none" anchor="ctr">
            <a:prstTxWarp prst="textNoShape">
              <a:avLst/>
            </a:prstTxWarp>
          </a:bodyPr>
          <a:lstStyle/>
          <a:p>
            <a:endParaRPr lang="en-US" dirty="0"/>
          </a:p>
        </p:txBody>
      </p:sp>
      <p:sp>
        <p:nvSpPr>
          <p:cNvPr id="30" name="Arc 11"/>
          <p:cNvSpPr>
            <a:spLocks/>
          </p:cNvSpPr>
          <p:nvPr/>
        </p:nvSpPr>
        <p:spPr bwMode="auto">
          <a:xfrm rot="18866677">
            <a:off x="5298791" y="3588515"/>
            <a:ext cx="279400" cy="608013"/>
          </a:xfrm>
          <a:custGeom>
            <a:avLst/>
            <a:gdLst>
              <a:gd name="T0" fmla="*/ 1750997 w 21600"/>
              <a:gd name="T1" fmla="*/ 0 h 29687"/>
              <a:gd name="T2" fmla="*/ 3130703 w 21600"/>
              <a:gd name="T3" fmla="*/ 12452582 h 29687"/>
              <a:gd name="T4" fmla="*/ 0 w 21600"/>
              <a:gd name="T5" fmla="*/ 7926165 h 29687"/>
              <a:gd name="T6" fmla="*/ 0 60000 65536"/>
              <a:gd name="T7" fmla="*/ 0 60000 65536"/>
              <a:gd name="T8" fmla="*/ 0 60000 65536"/>
              <a:gd name="T9" fmla="*/ 0 w 21600"/>
              <a:gd name="T10" fmla="*/ 0 h 29687"/>
              <a:gd name="T11" fmla="*/ 21600 w 21600"/>
              <a:gd name="T12" fmla="*/ 29687 h 29687"/>
            </a:gdLst>
            <a:ahLst/>
            <a:cxnLst>
              <a:cxn ang="T6">
                <a:pos x="T0" y="T1"/>
              </a:cxn>
              <a:cxn ang="T7">
                <a:pos x="T2" y="T3"/>
              </a:cxn>
              <a:cxn ang="T8">
                <a:pos x="T4" y="T5"/>
              </a:cxn>
            </a:cxnLst>
            <a:rect l="T9" t="T10" r="T11" b="T12"/>
            <a:pathLst>
              <a:path w="21600" h="29687" fill="none" extrusionOk="0">
                <a:moveTo>
                  <a:pt x="10464" y="0"/>
                </a:moveTo>
                <a:cubicBezTo>
                  <a:pt x="17336" y="3805"/>
                  <a:pt x="21600" y="11041"/>
                  <a:pt x="21600" y="18896"/>
                </a:cubicBezTo>
                <a:cubicBezTo>
                  <a:pt x="21600" y="22684"/>
                  <a:pt x="20603" y="26405"/>
                  <a:pt x="18711" y="29687"/>
                </a:cubicBezTo>
              </a:path>
              <a:path w="21600" h="29687" stroke="0" extrusionOk="0">
                <a:moveTo>
                  <a:pt x="10464" y="0"/>
                </a:moveTo>
                <a:cubicBezTo>
                  <a:pt x="17336" y="3805"/>
                  <a:pt x="21600" y="11041"/>
                  <a:pt x="21600" y="18896"/>
                </a:cubicBezTo>
                <a:cubicBezTo>
                  <a:pt x="21600" y="22684"/>
                  <a:pt x="20603" y="26405"/>
                  <a:pt x="18711" y="29687"/>
                </a:cubicBezTo>
                <a:lnTo>
                  <a:pt x="0" y="18896"/>
                </a:lnTo>
                <a:close/>
              </a:path>
            </a:pathLst>
          </a:custGeom>
          <a:noFill/>
          <a:ln w="25400" cap="rnd">
            <a:solidFill>
              <a:schemeClr val="tx1"/>
            </a:solidFill>
            <a:round/>
            <a:headEnd type="none" w="sm" len="sm"/>
            <a:tailEnd type="stealth" w="med" len="med"/>
          </a:ln>
        </p:spPr>
        <p:txBody>
          <a:bodyPr wrap="none" anchor="ctr">
            <a:prstTxWarp prst="textNoShape">
              <a:avLst/>
            </a:prstTxWarp>
          </a:bodyPr>
          <a:lstStyle/>
          <a:p>
            <a:pPr algn="ctr" eaLnBrk="0" hangingPunct="0">
              <a:lnSpc>
                <a:spcPct val="90000"/>
              </a:lnSpc>
              <a:spcBef>
                <a:spcPct val="50000"/>
              </a:spcBef>
            </a:pPr>
            <a:endParaRPr lang="en-US" dirty="0"/>
          </a:p>
        </p:txBody>
      </p:sp>
      <p:sp>
        <p:nvSpPr>
          <p:cNvPr id="32" name="Arc 11"/>
          <p:cNvSpPr>
            <a:spLocks/>
          </p:cNvSpPr>
          <p:nvPr/>
        </p:nvSpPr>
        <p:spPr bwMode="auto">
          <a:xfrm rot="20738221" flipV="1">
            <a:off x="6181540" y="4634881"/>
            <a:ext cx="279400" cy="487340"/>
          </a:xfrm>
          <a:custGeom>
            <a:avLst/>
            <a:gdLst>
              <a:gd name="T0" fmla="*/ 1750997 w 21600"/>
              <a:gd name="T1" fmla="*/ 0 h 29687"/>
              <a:gd name="T2" fmla="*/ 3130703 w 21600"/>
              <a:gd name="T3" fmla="*/ 12452582 h 29687"/>
              <a:gd name="T4" fmla="*/ 0 w 21600"/>
              <a:gd name="T5" fmla="*/ 7926165 h 29687"/>
              <a:gd name="T6" fmla="*/ 0 60000 65536"/>
              <a:gd name="T7" fmla="*/ 0 60000 65536"/>
              <a:gd name="T8" fmla="*/ 0 60000 65536"/>
              <a:gd name="T9" fmla="*/ 0 w 21600"/>
              <a:gd name="T10" fmla="*/ 0 h 29687"/>
              <a:gd name="T11" fmla="*/ 21600 w 21600"/>
              <a:gd name="T12" fmla="*/ 29687 h 29687"/>
            </a:gdLst>
            <a:ahLst/>
            <a:cxnLst>
              <a:cxn ang="T6">
                <a:pos x="T0" y="T1"/>
              </a:cxn>
              <a:cxn ang="T7">
                <a:pos x="T2" y="T3"/>
              </a:cxn>
              <a:cxn ang="T8">
                <a:pos x="T4" y="T5"/>
              </a:cxn>
            </a:cxnLst>
            <a:rect l="T9" t="T10" r="T11" b="T12"/>
            <a:pathLst>
              <a:path w="21600" h="29687" fill="none" extrusionOk="0">
                <a:moveTo>
                  <a:pt x="10464" y="0"/>
                </a:moveTo>
                <a:cubicBezTo>
                  <a:pt x="17336" y="3805"/>
                  <a:pt x="21600" y="11041"/>
                  <a:pt x="21600" y="18896"/>
                </a:cubicBezTo>
                <a:cubicBezTo>
                  <a:pt x="21600" y="22684"/>
                  <a:pt x="20603" y="26405"/>
                  <a:pt x="18711" y="29687"/>
                </a:cubicBezTo>
              </a:path>
              <a:path w="21600" h="29687" stroke="0" extrusionOk="0">
                <a:moveTo>
                  <a:pt x="10464" y="0"/>
                </a:moveTo>
                <a:cubicBezTo>
                  <a:pt x="17336" y="3805"/>
                  <a:pt x="21600" y="11041"/>
                  <a:pt x="21600" y="18896"/>
                </a:cubicBezTo>
                <a:cubicBezTo>
                  <a:pt x="21600" y="22684"/>
                  <a:pt x="20603" y="26405"/>
                  <a:pt x="18711" y="29687"/>
                </a:cubicBezTo>
                <a:lnTo>
                  <a:pt x="0" y="18896"/>
                </a:lnTo>
                <a:close/>
              </a:path>
            </a:pathLst>
          </a:custGeom>
          <a:noFill/>
          <a:ln w="25400" cap="rnd">
            <a:solidFill>
              <a:schemeClr val="tx1"/>
            </a:solidFill>
            <a:round/>
            <a:headEnd type="none" w="sm" len="sm"/>
            <a:tailEnd type="stealth" w="med" len="med"/>
          </a:ln>
        </p:spPr>
        <p:txBody>
          <a:bodyPr wrap="none" anchor="ctr">
            <a:prstTxWarp prst="textNoShape">
              <a:avLst/>
            </a:prstTxWarp>
          </a:bodyPr>
          <a:lstStyle/>
          <a:p>
            <a:pPr algn="ctr" eaLnBrk="0" hangingPunct="0">
              <a:lnSpc>
                <a:spcPct val="90000"/>
              </a:lnSpc>
              <a:spcBef>
                <a:spcPct val="50000"/>
              </a:spcBef>
            </a:pPr>
            <a:endParaRPr lang="en-US" dirty="0"/>
          </a:p>
        </p:txBody>
      </p:sp>
      <p:sp>
        <p:nvSpPr>
          <p:cNvPr id="3" name="Slide Number Placeholder 2"/>
          <p:cNvSpPr>
            <a:spLocks noGrp="1"/>
          </p:cNvSpPr>
          <p:nvPr>
            <p:ph type="sldNum" sz="quarter" idx="11"/>
          </p:nvPr>
        </p:nvSpPr>
        <p:spPr/>
        <p:txBody>
          <a:bodyPr/>
          <a:lstStyle/>
          <a:p>
            <a:fld id="{FA4585BD-3576-BF4C-A3F5-F0E88B60600B}" type="slidenum">
              <a:rPr lang="en-US" smtClean="0"/>
              <a:pPr/>
              <a:t>26</a:t>
            </a:fld>
            <a:endParaRPr lang="en-US" sz="1400" b="0">
              <a:latin typeface="Times New Roman" pitchFamily="27" charset="0"/>
            </a:endParaRPr>
          </a:p>
        </p:txBody>
      </p:sp>
    </p:spTree>
    <p:extLst>
      <p:ext uri="{BB962C8B-B14F-4D97-AF65-F5344CB8AC3E}">
        <p14:creationId xmlns:p14="http://schemas.microsoft.com/office/powerpoint/2010/main" val="13598064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descr="spacecraf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26150" y="2444750"/>
            <a:ext cx="502130" cy="321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6883" name="Rectangle 19"/>
          <p:cNvSpPr>
            <a:spLocks noGrp="1" noChangeArrowheads="1"/>
          </p:cNvSpPr>
          <p:nvPr>
            <p:ph type="title"/>
          </p:nvPr>
        </p:nvSpPr>
        <p:spPr>
          <a:xfrm>
            <a:off x="2520950" y="158750"/>
            <a:ext cx="5454894" cy="810376"/>
          </a:xfrm>
        </p:spPr>
        <p:txBody>
          <a:bodyPr/>
          <a:lstStyle/>
          <a:p>
            <a:r>
              <a:rPr lang="en-US" sz="2800" dirty="0">
                <a:ea typeface="ＭＳ Ｐゴシック" pitchFamily="-60" charset="-128"/>
                <a:cs typeface="ＭＳ Ｐゴシック" pitchFamily="-60" charset="-128"/>
              </a:rPr>
              <a:t>An Example of</a:t>
            </a:r>
            <a:br>
              <a:rPr lang="en-US" sz="2800" dirty="0">
                <a:ea typeface="ＭＳ Ｐゴシック" pitchFamily="-60" charset="-128"/>
                <a:cs typeface="ＭＳ Ｐゴシック" pitchFamily="-60" charset="-128"/>
              </a:rPr>
            </a:br>
            <a:r>
              <a:rPr lang="en-US" sz="2800" dirty="0">
                <a:ea typeface="ＭＳ Ｐゴシック" pitchFamily="-60" charset="-128"/>
                <a:cs typeface="ＭＳ Ｐゴシック" pitchFamily="-60" charset="-128"/>
              </a:rPr>
              <a:t>Azimuth-Elevation Coordinates</a:t>
            </a:r>
          </a:p>
        </p:txBody>
      </p:sp>
      <p:sp>
        <p:nvSpPr>
          <p:cNvPr id="36865" name="Footer Placeholder 4"/>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Frames and Coordinate Systems </a:t>
            </a:r>
            <a:endParaRPr lang="en-US" dirty="0">
              <a:latin typeface="Arial" pitchFamily="-60" charset="0"/>
              <a:ea typeface="ＭＳ Ｐゴシック" pitchFamily="-60" charset="-128"/>
              <a:cs typeface="ＭＳ Ｐゴシック" pitchFamily="-60" charset="-128"/>
            </a:endParaRPr>
          </a:p>
        </p:txBody>
      </p:sp>
      <p:sp>
        <p:nvSpPr>
          <p:cNvPr id="36867" name="Freeform 2"/>
          <p:cNvSpPr>
            <a:spLocks/>
          </p:cNvSpPr>
          <p:nvPr/>
        </p:nvSpPr>
        <p:spPr bwMode="auto">
          <a:xfrm>
            <a:off x="5108575" y="4268787"/>
            <a:ext cx="373063" cy="173038"/>
          </a:xfrm>
          <a:custGeom>
            <a:avLst/>
            <a:gdLst>
              <a:gd name="T0" fmla="*/ 371475 w 235"/>
              <a:gd name="T1" fmla="*/ 104775 h 109"/>
              <a:gd name="T2" fmla="*/ 150813 w 235"/>
              <a:gd name="T3" fmla="*/ 0 h 109"/>
              <a:gd name="T4" fmla="*/ 0 w 235"/>
              <a:gd name="T5" fmla="*/ 76200 h 109"/>
              <a:gd name="T6" fmla="*/ 212725 w 235"/>
              <a:gd name="T7" fmla="*/ 171450 h 109"/>
              <a:gd name="T8" fmla="*/ 371475 w 235"/>
              <a:gd name="T9" fmla="*/ 104775 h 109"/>
              <a:gd name="T10" fmla="*/ 0 60000 65536"/>
              <a:gd name="T11" fmla="*/ 0 60000 65536"/>
              <a:gd name="T12" fmla="*/ 0 60000 65536"/>
              <a:gd name="T13" fmla="*/ 0 60000 65536"/>
              <a:gd name="T14" fmla="*/ 0 60000 65536"/>
              <a:gd name="T15" fmla="*/ 0 w 235"/>
              <a:gd name="T16" fmla="*/ 0 h 109"/>
              <a:gd name="T17" fmla="*/ 235 w 235"/>
              <a:gd name="T18" fmla="*/ 109 h 109"/>
            </a:gdLst>
            <a:ahLst/>
            <a:cxnLst>
              <a:cxn ang="T10">
                <a:pos x="T0" y="T1"/>
              </a:cxn>
              <a:cxn ang="T11">
                <a:pos x="T2" y="T3"/>
              </a:cxn>
              <a:cxn ang="T12">
                <a:pos x="T4" y="T5"/>
              </a:cxn>
              <a:cxn ang="T13">
                <a:pos x="T6" y="T7"/>
              </a:cxn>
              <a:cxn ang="T14">
                <a:pos x="T8" y="T9"/>
              </a:cxn>
            </a:cxnLst>
            <a:rect l="T15" t="T16" r="T17" b="T18"/>
            <a:pathLst>
              <a:path w="235" h="109">
                <a:moveTo>
                  <a:pt x="234" y="66"/>
                </a:moveTo>
                <a:lnTo>
                  <a:pt x="95" y="0"/>
                </a:lnTo>
                <a:lnTo>
                  <a:pt x="0" y="48"/>
                </a:lnTo>
                <a:lnTo>
                  <a:pt x="134" y="108"/>
                </a:lnTo>
                <a:lnTo>
                  <a:pt x="234" y="66"/>
                </a:lnTo>
              </a:path>
            </a:pathLst>
          </a:custGeom>
          <a:solidFill>
            <a:srgbClr val="CBCBCB"/>
          </a:solidFill>
          <a:ln w="12700" cap="rnd">
            <a:solidFill>
              <a:schemeClr val="tx1"/>
            </a:solidFill>
            <a:round/>
            <a:headEnd/>
            <a:tailEnd/>
          </a:ln>
        </p:spPr>
        <p:txBody>
          <a:bodyPr>
            <a:prstTxWarp prst="textNoShape">
              <a:avLst/>
            </a:prstTxWarp>
          </a:bodyPr>
          <a:lstStyle/>
          <a:p>
            <a:pPr algn="ctr" eaLnBrk="0" hangingPunct="0">
              <a:lnSpc>
                <a:spcPct val="90000"/>
              </a:lnSpc>
              <a:spcBef>
                <a:spcPct val="50000"/>
              </a:spcBef>
            </a:pPr>
            <a:endParaRPr lang="en-US" dirty="0"/>
          </a:p>
        </p:txBody>
      </p:sp>
      <p:sp>
        <p:nvSpPr>
          <p:cNvPr id="36868" name="Freeform 3"/>
          <p:cNvSpPr>
            <a:spLocks/>
          </p:cNvSpPr>
          <p:nvPr/>
        </p:nvSpPr>
        <p:spPr bwMode="auto">
          <a:xfrm>
            <a:off x="5322888" y="4376737"/>
            <a:ext cx="163512" cy="346075"/>
          </a:xfrm>
          <a:custGeom>
            <a:avLst/>
            <a:gdLst>
              <a:gd name="T0" fmla="*/ 0 w 103"/>
              <a:gd name="T1" fmla="*/ 58738 h 218"/>
              <a:gd name="T2" fmla="*/ 14287 w 103"/>
              <a:gd name="T3" fmla="*/ 58738 h 218"/>
              <a:gd name="T4" fmla="*/ 161925 w 103"/>
              <a:gd name="T5" fmla="*/ 0 h 218"/>
              <a:gd name="T6" fmla="*/ 161925 w 103"/>
              <a:gd name="T7" fmla="*/ 285750 h 218"/>
              <a:gd name="T8" fmla="*/ 0 w 103"/>
              <a:gd name="T9" fmla="*/ 344488 h 218"/>
              <a:gd name="T10" fmla="*/ 0 w 103"/>
              <a:gd name="T11" fmla="*/ 58738 h 218"/>
              <a:gd name="T12" fmla="*/ 0 60000 65536"/>
              <a:gd name="T13" fmla="*/ 0 60000 65536"/>
              <a:gd name="T14" fmla="*/ 0 60000 65536"/>
              <a:gd name="T15" fmla="*/ 0 60000 65536"/>
              <a:gd name="T16" fmla="*/ 0 60000 65536"/>
              <a:gd name="T17" fmla="*/ 0 60000 65536"/>
              <a:gd name="T18" fmla="*/ 0 w 103"/>
              <a:gd name="T19" fmla="*/ 0 h 218"/>
              <a:gd name="T20" fmla="*/ 103 w 103"/>
              <a:gd name="T21" fmla="*/ 218 h 218"/>
            </a:gdLst>
            <a:ahLst/>
            <a:cxnLst>
              <a:cxn ang="T12">
                <a:pos x="T0" y="T1"/>
              </a:cxn>
              <a:cxn ang="T13">
                <a:pos x="T2" y="T3"/>
              </a:cxn>
              <a:cxn ang="T14">
                <a:pos x="T4" y="T5"/>
              </a:cxn>
              <a:cxn ang="T15">
                <a:pos x="T6" y="T7"/>
              </a:cxn>
              <a:cxn ang="T16">
                <a:pos x="T8" y="T9"/>
              </a:cxn>
              <a:cxn ang="T17">
                <a:pos x="T10" y="T11"/>
              </a:cxn>
            </a:cxnLst>
            <a:rect l="T18" t="T19" r="T20" b="T21"/>
            <a:pathLst>
              <a:path w="103" h="218">
                <a:moveTo>
                  <a:pt x="0" y="37"/>
                </a:moveTo>
                <a:lnTo>
                  <a:pt x="9" y="37"/>
                </a:lnTo>
                <a:lnTo>
                  <a:pt x="102" y="0"/>
                </a:lnTo>
                <a:lnTo>
                  <a:pt x="102" y="180"/>
                </a:lnTo>
                <a:lnTo>
                  <a:pt x="0" y="217"/>
                </a:lnTo>
                <a:lnTo>
                  <a:pt x="0" y="37"/>
                </a:lnTo>
              </a:path>
            </a:pathLst>
          </a:custGeom>
          <a:solidFill>
            <a:srgbClr val="969696"/>
          </a:solidFill>
          <a:ln w="12700" cap="rnd">
            <a:solidFill>
              <a:schemeClr val="tx1"/>
            </a:solidFill>
            <a:round/>
            <a:headEnd/>
            <a:tailEnd/>
          </a:ln>
        </p:spPr>
        <p:txBody>
          <a:bodyPr>
            <a:prstTxWarp prst="textNoShape">
              <a:avLst/>
            </a:prstTxWarp>
          </a:bodyPr>
          <a:lstStyle/>
          <a:p>
            <a:pPr algn="ctr" eaLnBrk="0" hangingPunct="0">
              <a:lnSpc>
                <a:spcPct val="90000"/>
              </a:lnSpc>
              <a:spcBef>
                <a:spcPct val="50000"/>
              </a:spcBef>
            </a:pPr>
            <a:endParaRPr lang="en-US" dirty="0"/>
          </a:p>
        </p:txBody>
      </p:sp>
      <p:sp>
        <p:nvSpPr>
          <p:cNvPr id="36870" name="Line 5"/>
          <p:cNvSpPr>
            <a:spLocks noChangeShapeType="1"/>
          </p:cNvSpPr>
          <p:nvPr/>
        </p:nvSpPr>
        <p:spPr bwMode="auto">
          <a:xfrm>
            <a:off x="5321300" y="2579687"/>
            <a:ext cx="0" cy="2147888"/>
          </a:xfrm>
          <a:prstGeom prst="line">
            <a:avLst/>
          </a:prstGeom>
          <a:noFill/>
          <a:ln w="12700">
            <a:solidFill>
              <a:schemeClr val="tx1"/>
            </a:solidFill>
            <a:round/>
            <a:headEnd type="stealth" w="med" len="med"/>
            <a:tailEnd type="none" w="sm" len="sm"/>
          </a:ln>
        </p:spPr>
        <p:txBody>
          <a:bodyPr wrap="none" anchor="ctr">
            <a:prstTxWarp prst="textNoShape">
              <a:avLst/>
            </a:prstTxWarp>
          </a:bodyPr>
          <a:lstStyle/>
          <a:p>
            <a:endParaRPr lang="en-US" dirty="0"/>
          </a:p>
        </p:txBody>
      </p:sp>
      <p:sp>
        <p:nvSpPr>
          <p:cNvPr id="36871" name="Line 6"/>
          <p:cNvSpPr>
            <a:spLocks noChangeShapeType="1"/>
          </p:cNvSpPr>
          <p:nvPr/>
        </p:nvSpPr>
        <p:spPr bwMode="auto">
          <a:xfrm>
            <a:off x="5318124" y="4722811"/>
            <a:ext cx="1688280" cy="677964"/>
          </a:xfrm>
          <a:prstGeom prst="line">
            <a:avLst/>
          </a:prstGeom>
          <a:noFill/>
          <a:ln w="12700">
            <a:solidFill>
              <a:schemeClr val="tx1"/>
            </a:solidFill>
            <a:round/>
            <a:headEnd type="none" w="sm" len="sm"/>
            <a:tailEnd type="stealth" w="med" len="med"/>
          </a:ln>
        </p:spPr>
        <p:txBody>
          <a:bodyPr wrap="none" anchor="ctr">
            <a:prstTxWarp prst="textNoShape">
              <a:avLst/>
            </a:prstTxWarp>
          </a:bodyPr>
          <a:lstStyle/>
          <a:p>
            <a:endParaRPr lang="en-US" dirty="0"/>
          </a:p>
        </p:txBody>
      </p:sp>
      <p:sp>
        <p:nvSpPr>
          <p:cNvPr id="36872" name="Line 7"/>
          <p:cNvSpPr>
            <a:spLocks noChangeShapeType="1"/>
          </p:cNvSpPr>
          <p:nvPr/>
        </p:nvSpPr>
        <p:spPr bwMode="auto">
          <a:xfrm flipV="1">
            <a:off x="5324475" y="3862521"/>
            <a:ext cx="2354964" cy="857116"/>
          </a:xfrm>
          <a:prstGeom prst="line">
            <a:avLst/>
          </a:prstGeom>
          <a:noFill/>
          <a:ln w="12700">
            <a:solidFill>
              <a:schemeClr val="tx1"/>
            </a:solidFill>
            <a:round/>
            <a:headEnd type="none" w="sm" len="sm"/>
            <a:tailEnd type="stealth" w="med" len="med"/>
          </a:ln>
        </p:spPr>
        <p:txBody>
          <a:bodyPr wrap="none" anchor="ctr">
            <a:prstTxWarp prst="textNoShape">
              <a:avLst/>
            </a:prstTxWarp>
          </a:bodyPr>
          <a:lstStyle/>
          <a:p>
            <a:endParaRPr lang="en-US" dirty="0"/>
          </a:p>
        </p:txBody>
      </p:sp>
      <p:sp>
        <p:nvSpPr>
          <p:cNvPr id="36873" name="Rectangle 8"/>
          <p:cNvSpPr>
            <a:spLocks noChangeArrowheads="1"/>
          </p:cNvSpPr>
          <p:nvPr/>
        </p:nvSpPr>
        <p:spPr bwMode="auto">
          <a:xfrm>
            <a:off x="7016750" y="5264150"/>
            <a:ext cx="339912" cy="346891"/>
          </a:xfrm>
          <a:prstGeom prst="rect">
            <a:avLst/>
          </a:prstGeom>
          <a:noFill/>
          <a:ln w="9525">
            <a:noFill/>
            <a:miter lim="800000"/>
            <a:headEnd/>
            <a:tailEnd/>
          </a:ln>
        </p:spPr>
        <p:txBody>
          <a:bodyPr wrap="none" lIns="92075" tIns="46038" rIns="92075" bIns="46038">
            <a:prstTxWarp prst="textNoShape">
              <a:avLst/>
            </a:prstTxWarp>
            <a:spAutoFit/>
          </a:bodyPr>
          <a:lstStyle/>
          <a:p>
            <a:pPr eaLnBrk="0" hangingPunct="0">
              <a:lnSpc>
                <a:spcPct val="90000"/>
              </a:lnSpc>
            </a:pPr>
            <a:r>
              <a:rPr lang="en-US" sz="1800" b="1" dirty="0">
                <a:latin typeface="Arial"/>
                <a:cs typeface="Arial"/>
              </a:rPr>
              <a:t>X</a:t>
            </a:r>
          </a:p>
        </p:txBody>
      </p:sp>
      <p:sp>
        <p:nvSpPr>
          <p:cNvPr id="36874" name="Rectangle 9"/>
          <p:cNvSpPr>
            <a:spLocks noChangeArrowheads="1"/>
          </p:cNvSpPr>
          <p:nvPr/>
        </p:nvSpPr>
        <p:spPr bwMode="auto">
          <a:xfrm>
            <a:off x="5177171" y="2159226"/>
            <a:ext cx="326950" cy="346891"/>
          </a:xfrm>
          <a:prstGeom prst="rect">
            <a:avLst/>
          </a:prstGeom>
          <a:noFill/>
          <a:ln w="9525">
            <a:noFill/>
            <a:miter lim="800000"/>
            <a:headEnd/>
            <a:tailEnd/>
          </a:ln>
        </p:spPr>
        <p:txBody>
          <a:bodyPr wrap="none" lIns="92075" tIns="46038" rIns="92075" bIns="46038">
            <a:prstTxWarp prst="textNoShape">
              <a:avLst/>
            </a:prstTxWarp>
            <a:spAutoFit/>
          </a:bodyPr>
          <a:lstStyle/>
          <a:p>
            <a:pPr eaLnBrk="0" hangingPunct="0">
              <a:lnSpc>
                <a:spcPct val="90000"/>
              </a:lnSpc>
            </a:pPr>
            <a:r>
              <a:rPr lang="en-US" sz="1800" b="1" dirty="0">
                <a:latin typeface="Arial"/>
                <a:cs typeface="Arial"/>
              </a:rPr>
              <a:t>Z</a:t>
            </a:r>
          </a:p>
        </p:txBody>
      </p:sp>
      <p:sp>
        <p:nvSpPr>
          <p:cNvPr id="36875" name="Rectangle 10"/>
          <p:cNvSpPr>
            <a:spLocks noChangeArrowheads="1"/>
          </p:cNvSpPr>
          <p:nvPr/>
        </p:nvSpPr>
        <p:spPr bwMode="auto">
          <a:xfrm>
            <a:off x="7702550" y="3663950"/>
            <a:ext cx="352661" cy="346891"/>
          </a:xfrm>
          <a:prstGeom prst="rect">
            <a:avLst/>
          </a:prstGeom>
          <a:noFill/>
          <a:ln w="9525">
            <a:noFill/>
            <a:miter lim="800000"/>
            <a:headEnd/>
            <a:tailEnd/>
          </a:ln>
        </p:spPr>
        <p:txBody>
          <a:bodyPr wrap="none" lIns="92075" tIns="46038" rIns="92075" bIns="46038">
            <a:prstTxWarp prst="textNoShape">
              <a:avLst/>
            </a:prstTxWarp>
            <a:spAutoFit/>
          </a:bodyPr>
          <a:lstStyle/>
          <a:p>
            <a:pPr eaLnBrk="0" hangingPunct="0">
              <a:lnSpc>
                <a:spcPct val="90000"/>
              </a:lnSpc>
            </a:pPr>
            <a:r>
              <a:rPr lang="en-US" sz="1800" b="1" dirty="0">
                <a:latin typeface="Arial"/>
                <a:cs typeface="Arial"/>
              </a:rPr>
              <a:t>Y</a:t>
            </a:r>
          </a:p>
        </p:txBody>
      </p:sp>
      <p:sp>
        <p:nvSpPr>
          <p:cNvPr id="36876" name="Arc 11"/>
          <p:cNvSpPr>
            <a:spLocks/>
          </p:cNvSpPr>
          <p:nvPr/>
        </p:nvSpPr>
        <p:spPr bwMode="auto">
          <a:xfrm rot="14807250" flipH="1" flipV="1">
            <a:off x="6010426" y="5020128"/>
            <a:ext cx="287414" cy="486899"/>
          </a:xfrm>
          <a:custGeom>
            <a:avLst/>
            <a:gdLst>
              <a:gd name="T0" fmla="*/ 1750997 w 21600"/>
              <a:gd name="T1" fmla="*/ 0 h 29687"/>
              <a:gd name="T2" fmla="*/ 3130703 w 21600"/>
              <a:gd name="T3" fmla="*/ 12452582 h 29687"/>
              <a:gd name="T4" fmla="*/ 0 w 21600"/>
              <a:gd name="T5" fmla="*/ 7926165 h 29687"/>
              <a:gd name="T6" fmla="*/ 0 60000 65536"/>
              <a:gd name="T7" fmla="*/ 0 60000 65536"/>
              <a:gd name="T8" fmla="*/ 0 60000 65536"/>
              <a:gd name="T9" fmla="*/ 0 w 21600"/>
              <a:gd name="T10" fmla="*/ 0 h 29687"/>
              <a:gd name="T11" fmla="*/ 21600 w 21600"/>
              <a:gd name="T12" fmla="*/ 29687 h 29687"/>
            </a:gdLst>
            <a:ahLst/>
            <a:cxnLst>
              <a:cxn ang="T6">
                <a:pos x="T0" y="T1"/>
              </a:cxn>
              <a:cxn ang="T7">
                <a:pos x="T2" y="T3"/>
              </a:cxn>
              <a:cxn ang="T8">
                <a:pos x="T4" y="T5"/>
              </a:cxn>
            </a:cxnLst>
            <a:rect l="T9" t="T10" r="T11" b="T12"/>
            <a:pathLst>
              <a:path w="21600" h="29687" fill="none" extrusionOk="0">
                <a:moveTo>
                  <a:pt x="10464" y="0"/>
                </a:moveTo>
                <a:cubicBezTo>
                  <a:pt x="17336" y="3805"/>
                  <a:pt x="21600" y="11041"/>
                  <a:pt x="21600" y="18896"/>
                </a:cubicBezTo>
                <a:cubicBezTo>
                  <a:pt x="21600" y="22684"/>
                  <a:pt x="20603" y="26405"/>
                  <a:pt x="18711" y="29687"/>
                </a:cubicBezTo>
              </a:path>
              <a:path w="21600" h="29687" stroke="0" extrusionOk="0">
                <a:moveTo>
                  <a:pt x="10464" y="0"/>
                </a:moveTo>
                <a:cubicBezTo>
                  <a:pt x="17336" y="3805"/>
                  <a:pt x="21600" y="11041"/>
                  <a:pt x="21600" y="18896"/>
                </a:cubicBezTo>
                <a:cubicBezTo>
                  <a:pt x="21600" y="22684"/>
                  <a:pt x="20603" y="26405"/>
                  <a:pt x="18711" y="29687"/>
                </a:cubicBezTo>
                <a:lnTo>
                  <a:pt x="0" y="18896"/>
                </a:lnTo>
                <a:close/>
              </a:path>
            </a:pathLst>
          </a:custGeom>
          <a:noFill/>
          <a:ln w="25400" cap="rnd">
            <a:solidFill>
              <a:schemeClr val="tx1"/>
            </a:solidFill>
            <a:round/>
            <a:headEnd type="none" w="sm" len="sm"/>
            <a:tailEnd type="stealth" w="med" len="med"/>
          </a:ln>
        </p:spPr>
        <p:txBody>
          <a:bodyPr wrap="none" anchor="ctr">
            <a:prstTxWarp prst="textNoShape">
              <a:avLst/>
            </a:prstTxWarp>
          </a:bodyPr>
          <a:lstStyle/>
          <a:p>
            <a:pPr algn="ctr" eaLnBrk="0" hangingPunct="0">
              <a:lnSpc>
                <a:spcPct val="90000"/>
              </a:lnSpc>
              <a:spcBef>
                <a:spcPct val="50000"/>
              </a:spcBef>
            </a:pPr>
            <a:endParaRPr lang="en-US" dirty="0"/>
          </a:p>
        </p:txBody>
      </p:sp>
      <p:sp>
        <p:nvSpPr>
          <p:cNvPr id="36877" name="Line 12"/>
          <p:cNvSpPr>
            <a:spLocks noChangeShapeType="1"/>
          </p:cNvSpPr>
          <p:nvPr/>
        </p:nvSpPr>
        <p:spPr bwMode="auto">
          <a:xfrm flipV="1">
            <a:off x="5322888" y="2673350"/>
            <a:ext cx="931862" cy="2046286"/>
          </a:xfrm>
          <a:prstGeom prst="line">
            <a:avLst/>
          </a:prstGeom>
          <a:noFill/>
          <a:ln w="28575" cmpd="sng">
            <a:solidFill>
              <a:srgbClr val="008000"/>
            </a:solidFill>
            <a:round/>
            <a:headEnd type="none" w="sm" len="sm"/>
            <a:tailEnd type="triangle" w="med" len="med"/>
          </a:ln>
        </p:spPr>
        <p:txBody>
          <a:bodyPr wrap="none" anchor="ctr">
            <a:prstTxWarp prst="textNoShape">
              <a:avLst/>
            </a:prstTxWarp>
          </a:bodyPr>
          <a:lstStyle/>
          <a:p>
            <a:endParaRPr lang="en-US" dirty="0"/>
          </a:p>
        </p:txBody>
      </p:sp>
      <p:sp>
        <p:nvSpPr>
          <p:cNvPr id="36878" name="Line 14"/>
          <p:cNvSpPr>
            <a:spLocks noChangeShapeType="1"/>
          </p:cNvSpPr>
          <p:nvPr/>
        </p:nvSpPr>
        <p:spPr bwMode="auto">
          <a:xfrm>
            <a:off x="5380038" y="4743450"/>
            <a:ext cx="874711" cy="1130300"/>
          </a:xfrm>
          <a:prstGeom prst="line">
            <a:avLst/>
          </a:prstGeom>
          <a:noFill/>
          <a:ln w="12700">
            <a:solidFill>
              <a:srgbClr val="008000"/>
            </a:solidFill>
            <a:prstDash val="dash"/>
            <a:round/>
            <a:headEnd type="none" w="sm" len="sm"/>
            <a:tailEnd type="none" w="sm" len="sm"/>
          </a:ln>
        </p:spPr>
        <p:txBody>
          <a:bodyPr wrap="none" anchor="ctr">
            <a:prstTxWarp prst="textNoShape">
              <a:avLst/>
            </a:prstTxWarp>
          </a:bodyPr>
          <a:lstStyle/>
          <a:p>
            <a:endParaRPr lang="en-US" dirty="0"/>
          </a:p>
        </p:txBody>
      </p:sp>
      <p:sp>
        <p:nvSpPr>
          <p:cNvPr id="36880" name="Rectangle 16"/>
          <p:cNvSpPr>
            <a:spLocks noChangeArrowheads="1"/>
          </p:cNvSpPr>
          <p:nvPr/>
        </p:nvSpPr>
        <p:spPr bwMode="auto">
          <a:xfrm>
            <a:off x="311150" y="1454150"/>
            <a:ext cx="3581400" cy="1447800"/>
          </a:xfrm>
          <a:prstGeom prst="rect">
            <a:avLst/>
          </a:prstGeom>
          <a:noFill/>
          <a:ln w="9525">
            <a:noFill/>
            <a:miter lim="800000"/>
            <a:headEnd/>
            <a:tailEnd/>
          </a:ln>
        </p:spPr>
        <p:txBody>
          <a:bodyPr lIns="92075" tIns="46038" rIns="92075" bIns="46038">
            <a:prstTxWarp prst="textNoShape">
              <a:avLst/>
            </a:prstTxWarp>
          </a:bodyPr>
          <a:lstStyle/>
          <a:p>
            <a:pPr marL="285750" indent="-285750" eaLnBrk="0" hangingPunct="0">
              <a:lnSpc>
                <a:spcPct val="90000"/>
              </a:lnSpc>
              <a:buFont typeface="Arial"/>
              <a:buChar char="•"/>
            </a:pPr>
            <a:r>
              <a:rPr lang="en-US" sz="1800" b="1" dirty="0">
                <a:solidFill>
                  <a:srgbClr val="000000"/>
                </a:solidFill>
                <a:latin typeface="Arial"/>
                <a:cs typeface="Arial"/>
              </a:rPr>
              <a:t>Azimuth: </a:t>
            </a:r>
          </a:p>
          <a:p>
            <a:pPr lvl="1">
              <a:lnSpc>
                <a:spcPct val="90000"/>
              </a:lnSpc>
            </a:pPr>
            <a:r>
              <a:rPr lang="en-US" sz="1600" b="1" dirty="0">
                <a:solidFill>
                  <a:srgbClr val="000000"/>
                </a:solidFill>
                <a:latin typeface="Arial"/>
                <a:cs typeface="Arial"/>
              </a:rPr>
              <a:t> </a:t>
            </a:r>
            <a:r>
              <a:rPr lang="en-US" sz="1400" b="1" dirty="0">
                <a:solidFill>
                  <a:srgbClr val="000000"/>
                </a:solidFill>
                <a:latin typeface="Arial"/>
                <a:cs typeface="Arial"/>
              </a:rPr>
              <a:t>- Angle from +X axis to projection of position vector on x-y plane, measured in clockwise or counterclockwise direction (0 to 360)</a:t>
            </a:r>
          </a:p>
          <a:p>
            <a:pPr lvl="1">
              <a:lnSpc>
                <a:spcPct val="90000"/>
              </a:lnSpc>
            </a:pPr>
            <a:r>
              <a:rPr lang="en-US" sz="1400" b="1" dirty="0">
                <a:solidFill>
                  <a:srgbClr val="000000"/>
                </a:solidFill>
                <a:latin typeface="Arial"/>
                <a:cs typeface="Arial"/>
              </a:rPr>
              <a:t> - In this example azimuth increases in clockwise direction</a:t>
            </a:r>
          </a:p>
        </p:txBody>
      </p:sp>
      <p:sp>
        <p:nvSpPr>
          <p:cNvPr id="36881" name="Rectangle 17"/>
          <p:cNvSpPr>
            <a:spLocks noChangeArrowheads="1"/>
          </p:cNvSpPr>
          <p:nvPr/>
        </p:nvSpPr>
        <p:spPr bwMode="auto">
          <a:xfrm>
            <a:off x="311150" y="3206750"/>
            <a:ext cx="3581400" cy="1533369"/>
          </a:xfrm>
          <a:prstGeom prst="rect">
            <a:avLst/>
          </a:prstGeom>
          <a:noFill/>
          <a:ln w="9525">
            <a:noFill/>
            <a:miter lim="800000"/>
            <a:headEnd/>
            <a:tailEnd/>
          </a:ln>
        </p:spPr>
        <p:txBody>
          <a:bodyPr wrap="square" lIns="92075" tIns="46038" rIns="92075" bIns="46038">
            <a:prstTxWarp prst="textNoShape">
              <a:avLst/>
            </a:prstTxWarp>
            <a:spAutoFit/>
          </a:bodyPr>
          <a:lstStyle/>
          <a:p>
            <a:pPr marL="285750" indent="-285750" eaLnBrk="0" hangingPunct="0">
              <a:lnSpc>
                <a:spcPct val="90000"/>
              </a:lnSpc>
              <a:buFont typeface="Arial"/>
              <a:buChar char="•"/>
            </a:pPr>
            <a:r>
              <a:rPr lang="en-US" sz="1800" b="1" dirty="0">
                <a:solidFill>
                  <a:srgbClr val="000000"/>
                </a:solidFill>
                <a:latin typeface="Arial"/>
                <a:cs typeface="Arial"/>
              </a:rPr>
              <a:t>Elevation:</a:t>
            </a:r>
          </a:p>
          <a:p>
            <a:pPr lvl="1">
              <a:lnSpc>
                <a:spcPct val="90000"/>
              </a:lnSpc>
            </a:pPr>
            <a:r>
              <a:rPr lang="en-US" sz="1600" b="1" dirty="0">
                <a:solidFill>
                  <a:srgbClr val="000000"/>
                </a:solidFill>
                <a:latin typeface="Arial"/>
                <a:cs typeface="Arial"/>
              </a:rPr>
              <a:t>- </a:t>
            </a:r>
            <a:r>
              <a:rPr lang="en-US" sz="1400" b="1" dirty="0">
                <a:solidFill>
                  <a:srgbClr val="000000"/>
                </a:solidFill>
                <a:latin typeface="Arial"/>
                <a:cs typeface="Arial"/>
              </a:rPr>
              <a:t>Angle between position</a:t>
            </a:r>
          </a:p>
          <a:p>
            <a:pPr lvl="1">
              <a:lnSpc>
                <a:spcPct val="90000"/>
              </a:lnSpc>
            </a:pPr>
            <a:r>
              <a:rPr lang="en-US" sz="1400" b="1" dirty="0">
                <a:solidFill>
                  <a:srgbClr val="000000"/>
                </a:solidFill>
                <a:latin typeface="Arial"/>
                <a:cs typeface="Arial"/>
              </a:rPr>
              <a:t>vector and x-y plane, measured positive towards +Z or -Z (-90 to +90)</a:t>
            </a:r>
          </a:p>
          <a:p>
            <a:pPr lvl="1">
              <a:lnSpc>
                <a:spcPct val="90000"/>
              </a:lnSpc>
            </a:pPr>
            <a:r>
              <a:rPr lang="en-US" sz="1400" b="1" dirty="0">
                <a:solidFill>
                  <a:srgbClr val="000000"/>
                </a:solidFill>
                <a:latin typeface="Arial"/>
                <a:cs typeface="Arial"/>
              </a:rPr>
              <a:t>- In this example, elevation is positive towards  +Z.</a:t>
            </a:r>
          </a:p>
        </p:txBody>
      </p:sp>
      <p:sp>
        <p:nvSpPr>
          <p:cNvPr id="36882" name="Freeform 18"/>
          <p:cNvSpPr>
            <a:spLocks/>
          </p:cNvSpPr>
          <p:nvPr/>
        </p:nvSpPr>
        <p:spPr bwMode="auto">
          <a:xfrm>
            <a:off x="5111750" y="4349750"/>
            <a:ext cx="211138" cy="376237"/>
          </a:xfrm>
          <a:custGeom>
            <a:avLst/>
            <a:gdLst>
              <a:gd name="T0" fmla="*/ 206375 w 133"/>
              <a:gd name="T1" fmla="*/ 88900 h 237"/>
              <a:gd name="T2" fmla="*/ 0 w 133"/>
              <a:gd name="T3" fmla="*/ 0 h 237"/>
              <a:gd name="T4" fmla="*/ 0 w 133"/>
              <a:gd name="T5" fmla="*/ 284162 h 237"/>
              <a:gd name="T6" fmla="*/ 209550 w 133"/>
              <a:gd name="T7" fmla="*/ 374650 h 237"/>
              <a:gd name="T8" fmla="*/ 206375 w 133"/>
              <a:gd name="T9" fmla="*/ 88900 h 237"/>
              <a:gd name="T10" fmla="*/ 0 60000 65536"/>
              <a:gd name="T11" fmla="*/ 0 60000 65536"/>
              <a:gd name="T12" fmla="*/ 0 60000 65536"/>
              <a:gd name="T13" fmla="*/ 0 60000 65536"/>
              <a:gd name="T14" fmla="*/ 0 60000 65536"/>
              <a:gd name="T15" fmla="*/ 0 w 133"/>
              <a:gd name="T16" fmla="*/ 0 h 237"/>
              <a:gd name="T17" fmla="*/ 133 w 133"/>
              <a:gd name="T18" fmla="*/ 237 h 237"/>
            </a:gdLst>
            <a:ahLst/>
            <a:cxnLst>
              <a:cxn ang="T10">
                <a:pos x="T0" y="T1"/>
              </a:cxn>
              <a:cxn ang="T11">
                <a:pos x="T2" y="T3"/>
              </a:cxn>
              <a:cxn ang="T12">
                <a:pos x="T4" y="T5"/>
              </a:cxn>
              <a:cxn ang="T13">
                <a:pos x="T6" y="T7"/>
              </a:cxn>
              <a:cxn ang="T14">
                <a:pos x="T8" y="T9"/>
              </a:cxn>
            </a:cxnLst>
            <a:rect l="T15" t="T16" r="T17" b="T18"/>
            <a:pathLst>
              <a:path w="133" h="237">
                <a:moveTo>
                  <a:pt x="130" y="56"/>
                </a:moveTo>
                <a:lnTo>
                  <a:pt x="0" y="0"/>
                </a:lnTo>
                <a:lnTo>
                  <a:pt x="0" y="179"/>
                </a:lnTo>
                <a:lnTo>
                  <a:pt x="132" y="236"/>
                </a:lnTo>
                <a:lnTo>
                  <a:pt x="130" y="56"/>
                </a:lnTo>
              </a:path>
            </a:pathLst>
          </a:custGeom>
          <a:solidFill>
            <a:srgbClr val="777777"/>
          </a:solidFill>
          <a:ln w="12700" cap="rnd">
            <a:solidFill>
              <a:schemeClr val="tx1"/>
            </a:solidFill>
            <a:round/>
            <a:headEnd/>
            <a:tailEnd/>
          </a:ln>
        </p:spPr>
        <p:txBody>
          <a:bodyPr>
            <a:prstTxWarp prst="textNoShape">
              <a:avLst/>
            </a:prstTxWarp>
          </a:bodyPr>
          <a:lstStyle/>
          <a:p>
            <a:pPr algn="ctr" eaLnBrk="0" hangingPunct="0">
              <a:lnSpc>
                <a:spcPct val="90000"/>
              </a:lnSpc>
              <a:spcBef>
                <a:spcPct val="50000"/>
              </a:spcBef>
            </a:pPr>
            <a:endParaRPr lang="en-US" dirty="0"/>
          </a:p>
        </p:txBody>
      </p:sp>
      <p:sp>
        <p:nvSpPr>
          <p:cNvPr id="36885" name="Rectangle 22"/>
          <p:cNvSpPr>
            <a:spLocks noChangeArrowheads="1"/>
          </p:cNvSpPr>
          <p:nvPr/>
        </p:nvSpPr>
        <p:spPr bwMode="auto">
          <a:xfrm>
            <a:off x="5949950" y="1530350"/>
            <a:ext cx="1994504" cy="845489"/>
          </a:xfrm>
          <a:prstGeom prst="rect">
            <a:avLst/>
          </a:prstGeom>
          <a:noFill/>
          <a:ln w="9525">
            <a:noFill/>
            <a:miter lim="800000"/>
            <a:headEnd/>
            <a:tailEnd/>
          </a:ln>
        </p:spPr>
        <p:txBody>
          <a:bodyPr wrap="square" lIns="92075" tIns="46038" rIns="92075" bIns="46038">
            <a:prstTxWarp prst="textNoShape">
              <a:avLst/>
            </a:prstTxWarp>
            <a:spAutoFit/>
          </a:bodyPr>
          <a:lstStyle/>
          <a:p>
            <a:pPr eaLnBrk="0" hangingPunct="0">
              <a:lnSpc>
                <a:spcPct val="90000"/>
              </a:lnSpc>
            </a:pPr>
            <a:r>
              <a:rPr lang="en-US" sz="1800" b="1" dirty="0">
                <a:solidFill>
                  <a:srgbClr val="008000"/>
                </a:solidFill>
                <a:latin typeface="Arial"/>
                <a:cs typeface="Arial"/>
              </a:rPr>
              <a:t>Position</a:t>
            </a:r>
            <a:r>
              <a:rPr lang="en-US" sz="1800" b="1" dirty="0">
                <a:solidFill>
                  <a:schemeClr val="accent1"/>
                </a:solidFill>
                <a:latin typeface="Arial"/>
                <a:cs typeface="Arial"/>
              </a:rPr>
              <a:t> </a:t>
            </a:r>
            <a:r>
              <a:rPr lang="en-US" sz="1800" b="1" dirty="0">
                <a:solidFill>
                  <a:srgbClr val="008000"/>
                </a:solidFill>
                <a:latin typeface="Arial"/>
                <a:cs typeface="Arial"/>
              </a:rPr>
              <a:t>Vector</a:t>
            </a:r>
          </a:p>
          <a:p>
            <a:pPr eaLnBrk="0" hangingPunct="0">
              <a:lnSpc>
                <a:spcPct val="90000"/>
              </a:lnSpc>
            </a:pPr>
            <a:r>
              <a:rPr lang="en-US" sz="1800" b="1" dirty="0">
                <a:solidFill>
                  <a:srgbClr val="008000"/>
                </a:solidFill>
                <a:latin typeface="Arial"/>
                <a:cs typeface="Arial"/>
              </a:rPr>
              <a:t>of an object of interest</a:t>
            </a:r>
          </a:p>
        </p:txBody>
      </p:sp>
      <p:cxnSp>
        <p:nvCxnSpPr>
          <p:cNvPr id="4" name="Straight Connector 3"/>
          <p:cNvCxnSpPr/>
          <p:nvPr/>
        </p:nvCxnSpPr>
        <p:spPr bwMode="auto">
          <a:xfrm>
            <a:off x="3958405" y="4105376"/>
            <a:ext cx="1141320" cy="513444"/>
          </a:xfrm>
          <a:prstGeom prst="line">
            <a:avLst/>
          </a:prstGeom>
          <a:noFill/>
          <a:ln w="12700" cap="flat" cmpd="sng" algn="ctr">
            <a:solidFill>
              <a:schemeClr val="bg1">
                <a:lumMod val="75000"/>
              </a:schemeClr>
            </a:solidFill>
            <a:prstDash val="solid"/>
            <a:round/>
            <a:headEnd type="none" w="med" len="med"/>
            <a:tailEnd type="none" w="med" len="med"/>
          </a:ln>
          <a:effectLst/>
        </p:spPr>
      </p:cxnSp>
      <p:cxnSp>
        <p:nvCxnSpPr>
          <p:cNvPr id="28" name="Straight Connector 27"/>
          <p:cNvCxnSpPr/>
          <p:nvPr/>
        </p:nvCxnSpPr>
        <p:spPr bwMode="auto">
          <a:xfrm flipH="1">
            <a:off x="4412636" y="4722615"/>
            <a:ext cx="892258" cy="297415"/>
          </a:xfrm>
          <a:prstGeom prst="line">
            <a:avLst/>
          </a:prstGeom>
          <a:noFill/>
          <a:ln w="12700" cap="flat" cmpd="sng" algn="ctr">
            <a:solidFill>
              <a:schemeClr val="bg1">
                <a:lumMod val="75000"/>
              </a:schemeClr>
            </a:solidFill>
            <a:prstDash val="solid"/>
            <a:round/>
            <a:headEnd type="none" w="med" len="med"/>
            <a:tailEnd type="none" w="med" len="med"/>
          </a:ln>
          <a:effectLst/>
        </p:spPr>
      </p:cxnSp>
      <p:cxnSp>
        <p:nvCxnSpPr>
          <p:cNvPr id="31" name="Straight Connector 30"/>
          <p:cNvCxnSpPr/>
          <p:nvPr/>
        </p:nvCxnSpPr>
        <p:spPr bwMode="auto">
          <a:xfrm>
            <a:off x="5304894" y="4722615"/>
            <a:ext cx="0" cy="693935"/>
          </a:xfrm>
          <a:prstGeom prst="line">
            <a:avLst/>
          </a:prstGeom>
          <a:noFill/>
          <a:ln w="12700" cap="flat" cmpd="sng" algn="ctr">
            <a:solidFill>
              <a:schemeClr val="bg1">
                <a:lumMod val="75000"/>
              </a:schemeClr>
            </a:solidFill>
            <a:prstDash val="solid"/>
            <a:round/>
            <a:headEnd type="none" w="med" len="med"/>
            <a:tailEnd type="none" w="med" len="med"/>
          </a:ln>
          <a:effectLst/>
        </p:spPr>
      </p:cxnSp>
      <p:sp>
        <p:nvSpPr>
          <p:cNvPr id="11" name="TextBox 10"/>
          <p:cNvSpPr txBox="1"/>
          <p:nvPr/>
        </p:nvSpPr>
        <p:spPr>
          <a:xfrm>
            <a:off x="5645150" y="4578350"/>
            <a:ext cx="868823" cy="276999"/>
          </a:xfrm>
          <a:prstGeom prst="rect">
            <a:avLst/>
          </a:prstGeom>
          <a:noFill/>
        </p:spPr>
        <p:txBody>
          <a:bodyPr wrap="none" rtlCol="0">
            <a:spAutoFit/>
          </a:bodyPr>
          <a:lstStyle/>
          <a:p>
            <a:r>
              <a:rPr lang="en-US" sz="1200" b="1" dirty="0">
                <a:solidFill>
                  <a:srgbClr val="000000"/>
                </a:solidFill>
                <a:latin typeface="Arial"/>
                <a:cs typeface="Arial"/>
              </a:rPr>
              <a:t>Elevation</a:t>
            </a:r>
          </a:p>
        </p:txBody>
      </p:sp>
      <p:sp>
        <p:nvSpPr>
          <p:cNvPr id="29" name="Line 14"/>
          <p:cNvSpPr>
            <a:spLocks noChangeShapeType="1"/>
          </p:cNvSpPr>
          <p:nvPr/>
        </p:nvSpPr>
        <p:spPr bwMode="auto">
          <a:xfrm flipH="1">
            <a:off x="6254750" y="2749550"/>
            <a:ext cx="0" cy="3124200"/>
          </a:xfrm>
          <a:prstGeom prst="line">
            <a:avLst/>
          </a:prstGeom>
          <a:noFill/>
          <a:ln w="12700">
            <a:solidFill>
              <a:srgbClr val="008000"/>
            </a:solidFill>
            <a:prstDash val="dash"/>
            <a:round/>
            <a:headEnd type="none" w="sm" len="sm"/>
            <a:tailEnd type="none" w="sm" len="sm"/>
          </a:ln>
        </p:spPr>
        <p:txBody>
          <a:bodyPr wrap="none" anchor="ctr">
            <a:prstTxWarp prst="textNoShape">
              <a:avLst/>
            </a:prstTxWarp>
          </a:bodyPr>
          <a:lstStyle/>
          <a:p>
            <a:endParaRPr lang="en-US" dirty="0"/>
          </a:p>
        </p:txBody>
      </p:sp>
      <p:sp>
        <p:nvSpPr>
          <p:cNvPr id="36879" name="Arc 15"/>
          <p:cNvSpPr>
            <a:spLocks/>
          </p:cNvSpPr>
          <p:nvPr/>
        </p:nvSpPr>
        <p:spPr bwMode="auto">
          <a:xfrm rot="1407158">
            <a:off x="5371920" y="4286867"/>
            <a:ext cx="289382" cy="624124"/>
          </a:xfrm>
          <a:custGeom>
            <a:avLst/>
            <a:gdLst>
              <a:gd name="T0" fmla="*/ 0 w 24120"/>
              <a:gd name="T1" fmla="*/ 166963 h 21600"/>
              <a:gd name="T2" fmla="*/ 9911779 w 24120"/>
              <a:gd name="T3" fmla="*/ 24367194 h 21600"/>
              <a:gd name="T4" fmla="*/ 1035552 w 24120"/>
              <a:gd name="T5" fmla="*/ 24367194 h 21600"/>
              <a:gd name="T6" fmla="*/ 0 60000 65536"/>
              <a:gd name="T7" fmla="*/ 0 60000 65536"/>
              <a:gd name="T8" fmla="*/ 0 60000 65536"/>
              <a:gd name="T9" fmla="*/ 0 w 24120"/>
              <a:gd name="T10" fmla="*/ 0 h 21600"/>
              <a:gd name="T11" fmla="*/ 24120 w 24120"/>
              <a:gd name="T12" fmla="*/ 21600 h 21600"/>
            </a:gdLst>
            <a:ahLst/>
            <a:cxnLst>
              <a:cxn ang="T6">
                <a:pos x="T0" y="T1"/>
              </a:cxn>
              <a:cxn ang="T7">
                <a:pos x="T2" y="T3"/>
              </a:cxn>
              <a:cxn ang="T8">
                <a:pos x="T4" y="T5"/>
              </a:cxn>
            </a:cxnLst>
            <a:rect l="T9" t="T10" r="T11" b="T12"/>
            <a:pathLst>
              <a:path w="24120" h="21600" fill="none" extrusionOk="0">
                <a:moveTo>
                  <a:pt x="-1" y="147"/>
                </a:moveTo>
                <a:cubicBezTo>
                  <a:pt x="836" y="49"/>
                  <a:pt x="1677" y="-1"/>
                  <a:pt x="2520" y="-1"/>
                </a:cubicBezTo>
                <a:cubicBezTo>
                  <a:pt x="14449" y="-1"/>
                  <a:pt x="24120" y="9670"/>
                  <a:pt x="24120" y="21600"/>
                </a:cubicBezTo>
              </a:path>
              <a:path w="24120" h="21600" stroke="0" extrusionOk="0">
                <a:moveTo>
                  <a:pt x="-1" y="147"/>
                </a:moveTo>
                <a:cubicBezTo>
                  <a:pt x="836" y="49"/>
                  <a:pt x="1677" y="-1"/>
                  <a:pt x="2520" y="-1"/>
                </a:cubicBezTo>
                <a:cubicBezTo>
                  <a:pt x="14449" y="-1"/>
                  <a:pt x="24120" y="9670"/>
                  <a:pt x="24120" y="21600"/>
                </a:cubicBezTo>
                <a:lnTo>
                  <a:pt x="2520" y="21600"/>
                </a:lnTo>
                <a:close/>
              </a:path>
            </a:pathLst>
          </a:custGeom>
          <a:noFill/>
          <a:ln w="25400" cap="rnd">
            <a:solidFill>
              <a:schemeClr val="tx1"/>
            </a:solidFill>
            <a:round/>
            <a:headEnd type="triangle" w="med" len="med"/>
            <a:tailEnd type="none" w="sm" len="sm"/>
          </a:ln>
        </p:spPr>
        <p:txBody>
          <a:bodyPr wrap="none" anchor="ctr">
            <a:prstTxWarp prst="textNoShape">
              <a:avLst/>
            </a:prstTxWarp>
          </a:bodyPr>
          <a:lstStyle/>
          <a:p>
            <a:pPr algn="ctr" eaLnBrk="0" hangingPunct="0">
              <a:lnSpc>
                <a:spcPct val="90000"/>
              </a:lnSpc>
              <a:spcBef>
                <a:spcPct val="50000"/>
              </a:spcBef>
            </a:pPr>
            <a:endParaRPr lang="en-US" dirty="0"/>
          </a:p>
        </p:txBody>
      </p:sp>
      <p:sp>
        <p:nvSpPr>
          <p:cNvPr id="10" name="TextBox 9"/>
          <p:cNvSpPr txBox="1"/>
          <p:nvPr/>
        </p:nvSpPr>
        <p:spPr>
          <a:xfrm>
            <a:off x="6202003" y="5278050"/>
            <a:ext cx="804402" cy="276999"/>
          </a:xfrm>
          <a:prstGeom prst="rect">
            <a:avLst/>
          </a:prstGeom>
          <a:noFill/>
        </p:spPr>
        <p:txBody>
          <a:bodyPr wrap="none" rtlCol="0">
            <a:spAutoFit/>
          </a:bodyPr>
          <a:lstStyle/>
          <a:p>
            <a:r>
              <a:rPr lang="en-US" sz="1200" b="1" dirty="0">
                <a:solidFill>
                  <a:srgbClr val="000000"/>
                </a:solidFill>
                <a:latin typeface="Arial"/>
                <a:cs typeface="Arial"/>
              </a:rPr>
              <a:t>Azimuth</a:t>
            </a:r>
          </a:p>
        </p:txBody>
      </p:sp>
      <p:sp>
        <p:nvSpPr>
          <p:cNvPr id="2" name="Slide Number Placeholder 1"/>
          <p:cNvSpPr>
            <a:spLocks noGrp="1"/>
          </p:cNvSpPr>
          <p:nvPr>
            <p:ph type="sldNum" sz="quarter" idx="11"/>
          </p:nvPr>
        </p:nvSpPr>
        <p:spPr/>
        <p:txBody>
          <a:bodyPr/>
          <a:lstStyle/>
          <a:p>
            <a:fld id="{FA4585BD-3576-BF4C-A3F5-F0E88B60600B}" type="slidenum">
              <a:rPr lang="en-US" smtClean="0"/>
              <a:pPr/>
              <a:t>27</a:t>
            </a:fld>
            <a:endParaRPr lang="en-US" sz="1400" b="0">
              <a:latin typeface="Times New Roman" pitchFamily="27" charset="0"/>
            </a:endParaRPr>
          </a:p>
        </p:txBody>
      </p:sp>
      <p:sp>
        <p:nvSpPr>
          <p:cNvPr id="3" name="Content Placeholder 1">
            <a:extLst>
              <a:ext uri="{FF2B5EF4-FFF2-40B4-BE49-F238E27FC236}">
                <a16:creationId xmlns:a16="http://schemas.microsoft.com/office/drawing/2014/main" id="{33296F22-D611-3EAF-A7DF-95339C6305F8}"/>
              </a:ext>
            </a:extLst>
          </p:cNvPr>
          <p:cNvSpPr>
            <a:spLocks noGrp="1"/>
          </p:cNvSpPr>
          <p:nvPr>
            <p:ph idx="1"/>
          </p:nvPr>
        </p:nvSpPr>
        <p:spPr>
          <a:xfrm>
            <a:off x="311149" y="4578350"/>
            <a:ext cx="3620284" cy="2051050"/>
          </a:xfrm>
        </p:spPr>
        <p:txBody>
          <a:bodyPr/>
          <a:lstStyle/>
          <a:p>
            <a:endParaRPr lang="en-US" sz="1800" dirty="0"/>
          </a:p>
          <a:p>
            <a:r>
              <a:rPr lang="en-US" sz="1800" dirty="0"/>
              <a:t>Toolkit Azimuth-Elevation APIs :</a:t>
            </a:r>
          </a:p>
          <a:p>
            <a:pPr lvl="1" fontAlgn="t"/>
            <a:r>
              <a:rPr lang="en-US" sz="1400" dirty="0"/>
              <a:t>AZLREC, RECAZL, DRDAZL, DAZLDR, AZLCPO</a:t>
            </a:r>
          </a:p>
          <a:p>
            <a:pPr lvl="1" fontAlgn="t"/>
            <a:r>
              <a:rPr lang="en-US" sz="1400" dirty="0"/>
              <a:t>These APIs allow users to indicate directions of increasing azimuth and elevation </a:t>
            </a:r>
            <a:endParaRPr lang="en-US" sz="1200" dirty="0"/>
          </a:p>
        </p:txBody>
      </p:sp>
    </p:spTree>
    <p:extLst>
      <p:ext uri="{BB962C8B-B14F-4D97-AF65-F5344CB8AC3E}">
        <p14:creationId xmlns:p14="http://schemas.microsoft.com/office/powerpoint/2010/main" val="7299355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8550" y="82550"/>
            <a:ext cx="5654593" cy="810376"/>
          </a:xfrm>
        </p:spPr>
        <p:txBody>
          <a:bodyPr/>
          <a:lstStyle/>
          <a:p>
            <a:r>
              <a:rPr lang="en-US" sz="2800" dirty="0"/>
              <a:t>Summary of SPICE</a:t>
            </a:r>
            <a:br>
              <a:rPr lang="en-US" sz="2800" dirty="0"/>
            </a:br>
            <a:r>
              <a:rPr lang="en-US" sz="2800" dirty="0"/>
              <a:t>Coordinate Transformation APIs</a:t>
            </a:r>
          </a:p>
        </p:txBody>
      </p:sp>
      <p:sp>
        <p:nvSpPr>
          <p:cNvPr id="5" name="Slide Number Placeholder 4"/>
          <p:cNvSpPr>
            <a:spLocks noGrp="1"/>
          </p:cNvSpPr>
          <p:nvPr>
            <p:ph type="sldNum" sz="quarter" idx="11"/>
          </p:nvPr>
        </p:nvSpPr>
        <p:spPr/>
        <p:txBody>
          <a:bodyPr/>
          <a:lstStyle/>
          <a:p>
            <a:fld id="{2C8139FA-20DD-3E46-A4AA-6F00CADB08A1}" type="slidenum">
              <a:rPr lang="en-US" smtClean="0"/>
              <a:pPr/>
              <a:t>28</a:t>
            </a:fld>
            <a:endParaRPr lang="en-US" sz="1400" b="0">
              <a:latin typeface="Times New Roman" pitchFamily="27" charset="0"/>
            </a:endParaRPr>
          </a:p>
        </p:txBody>
      </p:sp>
      <p:graphicFrame>
        <p:nvGraphicFramePr>
          <p:cNvPr id="6" name="Table 5"/>
          <p:cNvGraphicFramePr>
            <a:graphicFrameLocks noGrp="1"/>
          </p:cNvGraphicFramePr>
          <p:nvPr>
            <p:extLst>
              <p:ext uri="{D42A27DB-BD31-4B8C-83A1-F6EECF244321}">
                <p14:modId xmlns:p14="http://schemas.microsoft.com/office/powerpoint/2010/main" val="1892312761"/>
              </p:ext>
            </p:extLst>
          </p:nvPr>
        </p:nvGraphicFramePr>
        <p:xfrm>
          <a:off x="158750" y="1301750"/>
          <a:ext cx="8686800" cy="4998720"/>
        </p:xfrm>
        <a:graphic>
          <a:graphicData uri="http://schemas.openxmlformats.org/drawingml/2006/table">
            <a:tbl>
              <a:tblPr firstRow="1" bandRow="1">
                <a:tableStyleId>{21E4AEA4-8DFA-4A89-87EB-49C32662AFE0}</a:tableStyleId>
              </a:tblPr>
              <a:tblGrid>
                <a:gridCol w="2286000">
                  <a:extLst>
                    <a:ext uri="{9D8B030D-6E8A-4147-A177-3AD203B41FA5}">
                      <a16:colId xmlns:a16="http://schemas.microsoft.com/office/drawing/2014/main" val="20000"/>
                    </a:ext>
                  </a:extLst>
                </a:gridCol>
                <a:gridCol w="1905000">
                  <a:extLst>
                    <a:ext uri="{9D8B030D-6E8A-4147-A177-3AD203B41FA5}">
                      <a16:colId xmlns:a16="http://schemas.microsoft.com/office/drawing/2014/main" val="20001"/>
                    </a:ext>
                  </a:extLst>
                </a:gridCol>
                <a:gridCol w="1828800">
                  <a:extLst>
                    <a:ext uri="{9D8B030D-6E8A-4147-A177-3AD203B41FA5}">
                      <a16:colId xmlns:a16="http://schemas.microsoft.com/office/drawing/2014/main" val="20002"/>
                    </a:ext>
                  </a:extLst>
                </a:gridCol>
                <a:gridCol w="2667000">
                  <a:extLst>
                    <a:ext uri="{9D8B030D-6E8A-4147-A177-3AD203B41FA5}">
                      <a16:colId xmlns:a16="http://schemas.microsoft.com/office/drawing/2014/main" val="20003"/>
                    </a:ext>
                  </a:extLst>
                </a:gridCol>
              </a:tblGrid>
              <a:tr h="370840">
                <a:tc>
                  <a:txBody>
                    <a:bodyPr/>
                    <a:lstStyle/>
                    <a:p>
                      <a:pPr algn="ctr"/>
                      <a:r>
                        <a:rPr lang="en-US" sz="1600" dirty="0"/>
                        <a:t>Coordinate Systems</a:t>
                      </a:r>
                    </a:p>
                  </a:txBody>
                  <a:tcPr/>
                </a:tc>
                <a:tc>
                  <a:txBody>
                    <a:bodyPr/>
                    <a:lstStyle/>
                    <a:p>
                      <a:pPr algn="ctr"/>
                      <a:r>
                        <a:rPr lang="en-US" sz="1600" dirty="0"/>
                        <a:t>APIs for Position Transformation</a:t>
                      </a:r>
                    </a:p>
                  </a:txBody>
                  <a:tcPr/>
                </a:tc>
                <a:tc>
                  <a:txBody>
                    <a:bodyPr/>
                    <a:lstStyle/>
                    <a:p>
                      <a:pPr algn="ctr"/>
                      <a:r>
                        <a:rPr lang="en-US" sz="1600" dirty="0"/>
                        <a:t>APIs for Velocity Transformation</a:t>
                      </a:r>
                    </a:p>
                  </a:txBody>
                  <a:tcPr/>
                </a:tc>
                <a:tc>
                  <a:txBody>
                    <a:bodyPr/>
                    <a:lstStyle/>
                    <a:p>
                      <a:pPr algn="ctr"/>
                      <a:r>
                        <a:rPr lang="en-US" sz="1600" dirty="0"/>
                        <a:t>Notes</a:t>
                      </a:r>
                    </a:p>
                  </a:txBody>
                  <a:tcPr/>
                </a:tc>
                <a:extLst>
                  <a:ext uri="{0D108BD9-81ED-4DB2-BD59-A6C34878D82A}">
                    <a16:rowId xmlns:a16="http://schemas.microsoft.com/office/drawing/2014/main" val="10000"/>
                  </a:ext>
                </a:extLst>
              </a:tr>
              <a:tr h="370840">
                <a:tc>
                  <a:txBody>
                    <a:bodyPr/>
                    <a:lstStyle/>
                    <a:p>
                      <a:r>
                        <a:rPr lang="en-US" sz="1600" dirty="0"/>
                        <a:t>Latitudinal to/from Rectangular</a:t>
                      </a:r>
                    </a:p>
                  </a:txBody>
                  <a:tcPr/>
                </a:tc>
                <a:tc>
                  <a:txBody>
                    <a:bodyPr/>
                    <a:lstStyle/>
                    <a:p>
                      <a:pPr algn="ctr"/>
                      <a:r>
                        <a:rPr lang="en-US" sz="1600" dirty="0"/>
                        <a:t>LATREC</a:t>
                      </a:r>
                    </a:p>
                    <a:p>
                      <a:pPr algn="ctr"/>
                      <a:r>
                        <a:rPr lang="en-US" sz="1600" dirty="0"/>
                        <a:t>RECLAT</a:t>
                      </a:r>
                    </a:p>
                  </a:txBody>
                  <a:tcPr/>
                </a:tc>
                <a:tc>
                  <a:txBody>
                    <a:bodyPr/>
                    <a:lstStyle/>
                    <a:p>
                      <a:pPr marL="0" marR="0" lvl="1" indent="0" algn="ctr" defTabSz="457200" rtl="0" eaLnBrk="1" fontAlgn="auto" latinLnBrk="0" hangingPunct="1">
                        <a:lnSpc>
                          <a:spcPct val="100000"/>
                        </a:lnSpc>
                        <a:spcBef>
                          <a:spcPts val="0"/>
                        </a:spcBef>
                        <a:spcAft>
                          <a:spcPts val="0"/>
                        </a:spcAft>
                        <a:buClrTx/>
                        <a:buSzTx/>
                        <a:buFontTx/>
                        <a:buNone/>
                        <a:tabLst/>
                        <a:defRPr/>
                      </a:pPr>
                      <a:r>
                        <a:rPr lang="en-US" sz="1600" b="0" dirty="0">
                          <a:latin typeface="+mn-lt"/>
                        </a:rPr>
                        <a:t>DRDLAT             DLATDR</a:t>
                      </a:r>
                    </a:p>
                  </a:txBody>
                  <a:tcPr/>
                </a:tc>
                <a:tc>
                  <a:txBody>
                    <a:bodyPr/>
                    <a:lstStyle/>
                    <a:p>
                      <a:r>
                        <a:rPr lang="en-US" sz="1100" dirty="0"/>
                        <a:t>More</a:t>
                      </a:r>
                      <a:r>
                        <a:rPr lang="en-US" sz="1100" baseline="0" dirty="0"/>
                        <a:t> commonly called Planetocentric.</a:t>
                      </a:r>
                      <a:r>
                        <a:rPr lang="en-US" sz="1100" baseline="0" dirty="0">
                          <a:highlight>
                            <a:srgbClr val="FFFF00"/>
                          </a:highlight>
                        </a:rPr>
                        <a:t>   </a:t>
                      </a:r>
                    </a:p>
                  </a:txBody>
                  <a:tcPr/>
                </a:tc>
                <a:extLst>
                  <a:ext uri="{0D108BD9-81ED-4DB2-BD59-A6C34878D82A}">
                    <a16:rowId xmlns:a16="http://schemas.microsoft.com/office/drawing/2014/main" val="10001"/>
                  </a:ext>
                </a:extLst>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a:t>R.A. &amp; Dec. to/from Rectangular</a:t>
                      </a:r>
                    </a:p>
                  </a:txBody>
                  <a:tcPr/>
                </a:tc>
                <a:tc>
                  <a:txBody>
                    <a:bodyPr/>
                    <a:lstStyle/>
                    <a:p>
                      <a:pPr algn="ctr"/>
                      <a:r>
                        <a:rPr lang="en-US" sz="1600" dirty="0"/>
                        <a:t>RADREC</a:t>
                      </a:r>
                    </a:p>
                    <a:p>
                      <a:pPr algn="ctr"/>
                      <a:r>
                        <a:rPr lang="en-US" sz="1600" dirty="0"/>
                        <a:t>RECRAD</a:t>
                      </a:r>
                    </a:p>
                  </a:txBody>
                  <a:tcPr/>
                </a:tc>
                <a:tc>
                  <a:txBody>
                    <a:bodyPr/>
                    <a:lstStyle/>
                    <a:p>
                      <a:pPr algn="ctr"/>
                      <a:r>
                        <a:rPr lang="en-US" sz="1600" dirty="0">
                          <a:latin typeface="+mn-lt"/>
                        </a:rPr>
                        <a:t>DRDLAT           DLATDR</a:t>
                      </a:r>
                    </a:p>
                  </a:txBody>
                  <a:tcPr/>
                </a:tc>
                <a:tc>
                  <a:txBody>
                    <a:bodyPr/>
                    <a:lstStyle/>
                    <a:p>
                      <a:r>
                        <a:rPr lang="en-US" sz="1100" dirty="0"/>
                        <a:t>Same as for latitudinal except for range of LON and</a:t>
                      </a:r>
                      <a:r>
                        <a:rPr lang="en-US" sz="1100" baseline="0" dirty="0"/>
                        <a:t> RA when converting rectangular to angular.</a:t>
                      </a:r>
                    </a:p>
                    <a:p>
                      <a:r>
                        <a:rPr lang="en-US" sz="1100" baseline="0" dirty="0"/>
                        <a:t>LON:  -Pi to +Pi</a:t>
                      </a:r>
                    </a:p>
                    <a:p>
                      <a:r>
                        <a:rPr lang="en-US" sz="1100" baseline="0" dirty="0"/>
                        <a:t>RA:      0  to  2 Pi</a:t>
                      </a:r>
                      <a:endParaRPr lang="en-US" sz="1100" dirty="0"/>
                    </a:p>
                  </a:txBody>
                  <a:tcPr/>
                </a:tc>
                <a:extLst>
                  <a:ext uri="{0D108BD9-81ED-4DB2-BD59-A6C34878D82A}">
                    <a16:rowId xmlns:a16="http://schemas.microsoft.com/office/drawing/2014/main" val="10002"/>
                  </a:ext>
                </a:extLst>
              </a:tr>
              <a:tr h="370840">
                <a:tc>
                  <a:txBody>
                    <a:bodyPr/>
                    <a:lstStyle/>
                    <a:p>
                      <a:r>
                        <a:rPr lang="en-US" sz="1600" dirty="0"/>
                        <a:t>Planetographic to/from Rectangular</a:t>
                      </a:r>
                    </a:p>
                  </a:txBody>
                  <a:tcPr/>
                </a:tc>
                <a:tc>
                  <a:txBody>
                    <a:bodyPr/>
                    <a:lstStyle/>
                    <a:p>
                      <a:pPr algn="ctr"/>
                      <a:r>
                        <a:rPr lang="en-US" sz="1600" dirty="0"/>
                        <a:t>PGRREC</a:t>
                      </a:r>
                    </a:p>
                    <a:p>
                      <a:pPr algn="ctr"/>
                      <a:r>
                        <a:rPr lang="en-US" sz="1600" dirty="0"/>
                        <a:t>RECPGR</a:t>
                      </a:r>
                    </a:p>
                  </a:txBody>
                  <a:tcPr/>
                </a:tc>
                <a:tc>
                  <a:txBody>
                    <a:bodyPr/>
                    <a:lstStyle/>
                    <a:p>
                      <a:pPr marL="0" marR="0" lvl="1" indent="0" algn="ctr" defTabSz="457200" rtl="0" eaLnBrk="1" fontAlgn="auto" latinLnBrk="0" hangingPunct="1">
                        <a:lnSpc>
                          <a:spcPct val="100000"/>
                        </a:lnSpc>
                        <a:spcBef>
                          <a:spcPts val="0"/>
                        </a:spcBef>
                        <a:spcAft>
                          <a:spcPts val="0"/>
                        </a:spcAft>
                        <a:buClrTx/>
                        <a:buSzTx/>
                        <a:buFontTx/>
                        <a:buNone/>
                        <a:tabLst/>
                        <a:defRPr/>
                      </a:pPr>
                      <a:r>
                        <a:rPr lang="en-US" sz="1600" dirty="0">
                          <a:latin typeface="+mn-lt"/>
                        </a:rPr>
                        <a:t>DRDPGR            DPGRDR</a:t>
                      </a:r>
                    </a:p>
                  </a:txBody>
                  <a:tcPr/>
                </a:tc>
                <a:tc>
                  <a:txBody>
                    <a:bodyPr/>
                    <a:lstStyle/>
                    <a:p>
                      <a:r>
                        <a:rPr lang="en-US" sz="1100" dirty="0"/>
                        <a:t>Best restricted to planets, satellites and the sun. Requires a text PCK to be loaded</a:t>
                      </a:r>
                      <a:r>
                        <a:rPr lang="en-US" sz="1100" baseline="0" dirty="0"/>
                        <a:t> to determine body spin direction.</a:t>
                      </a:r>
                      <a:endParaRPr lang="en-US" sz="1100" dirty="0"/>
                    </a:p>
                  </a:txBody>
                  <a:tcPr/>
                </a:tc>
                <a:extLst>
                  <a:ext uri="{0D108BD9-81ED-4DB2-BD59-A6C34878D82A}">
                    <a16:rowId xmlns:a16="http://schemas.microsoft.com/office/drawing/2014/main" val="10003"/>
                  </a:ext>
                </a:extLst>
              </a:tr>
              <a:tr h="370840">
                <a:tc>
                  <a:txBody>
                    <a:bodyPr/>
                    <a:lstStyle/>
                    <a:p>
                      <a:r>
                        <a:rPr lang="en-US" sz="1600" dirty="0"/>
                        <a:t>Geodetic to/from Rectangular</a:t>
                      </a:r>
                    </a:p>
                  </a:txBody>
                  <a:tcPr/>
                </a:tc>
                <a:tc>
                  <a:txBody>
                    <a:bodyPr/>
                    <a:lstStyle/>
                    <a:p>
                      <a:pPr algn="ctr"/>
                      <a:r>
                        <a:rPr lang="en-US" sz="1600" dirty="0"/>
                        <a:t>GEOREC</a:t>
                      </a:r>
                    </a:p>
                    <a:p>
                      <a:pPr algn="ctr"/>
                      <a:r>
                        <a:rPr lang="en-US" sz="1600" dirty="0"/>
                        <a:t>RECGEO</a:t>
                      </a:r>
                    </a:p>
                  </a:txBody>
                  <a:tcPr/>
                </a:tc>
                <a:tc>
                  <a:txBody>
                    <a:bodyPr/>
                    <a:lstStyle/>
                    <a:p>
                      <a:pPr marL="0" marR="0" lvl="1" indent="0" algn="ctr" defTabSz="457200" rtl="0" eaLnBrk="1" fontAlgn="auto" latinLnBrk="0" hangingPunct="1">
                        <a:lnSpc>
                          <a:spcPct val="100000"/>
                        </a:lnSpc>
                        <a:spcBef>
                          <a:spcPts val="0"/>
                        </a:spcBef>
                        <a:spcAft>
                          <a:spcPts val="0"/>
                        </a:spcAft>
                        <a:buClrTx/>
                        <a:buSzTx/>
                        <a:buFontTx/>
                        <a:buNone/>
                        <a:tabLst/>
                        <a:defRPr/>
                      </a:pPr>
                      <a:r>
                        <a:rPr lang="en-US" sz="1600" dirty="0">
                          <a:latin typeface="+mn-lt"/>
                        </a:rPr>
                        <a:t>DRDGEO            DGEODR</a:t>
                      </a:r>
                    </a:p>
                  </a:txBody>
                  <a:tcPr/>
                </a:tc>
                <a:tc>
                  <a:txBody>
                    <a:bodyPr/>
                    <a:lstStyle/>
                    <a:p>
                      <a:r>
                        <a:rPr lang="en-US" sz="1100" dirty="0"/>
                        <a:t>Applicable to bodies with equal equatorial radii.</a:t>
                      </a:r>
                    </a:p>
                  </a:txBody>
                  <a:tcPr/>
                </a:tc>
                <a:extLst>
                  <a:ext uri="{0D108BD9-81ED-4DB2-BD59-A6C34878D82A}">
                    <a16:rowId xmlns:a16="http://schemas.microsoft.com/office/drawing/2014/main" val="10004"/>
                  </a:ext>
                </a:extLst>
              </a:tr>
              <a:tr h="370840">
                <a:tc>
                  <a:txBody>
                    <a:bodyPr/>
                    <a:lstStyle/>
                    <a:p>
                      <a:r>
                        <a:rPr lang="en-US" sz="1600" dirty="0"/>
                        <a:t>Cylindrical to/from Rectangular</a:t>
                      </a:r>
                    </a:p>
                  </a:txBody>
                  <a:tcPr/>
                </a:tc>
                <a:tc>
                  <a:txBody>
                    <a:bodyPr/>
                    <a:lstStyle/>
                    <a:p>
                      <a:pPr algn="ctr"/>
                      <a:r>
                        <a:rPr lang="en-US" sz="1600" dirty="0"/>
                        <a:t>CYLREC</a:t>
                      </a:r>
                    </a:p>
                    <a:p>
                      <a:pPr algn="ctr"/>
                      <a:r>
                        <a:rPr lang="en-US" sz="1600" dirty="0"/>
                        <a:t>RECCYL</a:t>
                      </a:r>
                    </a:p>
                  </a:txBody>
                  <a:tcPr/>
                </a:tc>
                <a:tc>
                  <a:txBody>
                    <a:bodyPr/>
                    <a:lstStyle/>
                    <a:p>
                      <a:pPr marL="0" marR="0" lvl="1" indent="0" algn="ctr" defTabSz="457200" rtl="0" eaLnBrk="1" fontAlgn="auto" latinLnBrk="0" hangingPunct="1">
                        <a:lnSpc>
                          <a:spcPct val="100000"/>
                        </a:lnSpc>
                        <a:spcBef>
                          <a:spcPts val="0"/>
                        </a:spcBef>
                        <a:spcAft>
                          <a:spcPts val="0"/>
                        </a:spcAft>
                        <a:buClrTx/>
                        <a:buSzTx/>
                        <a:buFontTx/>
                        <a:buNone/>
                        <a:tabLst/>
                        <a:defRPr/>
                      </a:pPr>
                      <a:r>
                        <a:rPr lang="en-US" sz="1600" dirty="0">
                          <a:latin typeface="+mn-lt"/>
                        </a:rPr>
                        <a:t>DRDCYL            DCYLDR</a:t>
                      </a:r>
                    </a:p>
                  </a:txBody>
                  <a:tcPr/>
                </a:tc>
                <a:tc>
                  <a:txBody>
                    <a:bodyPr/>
                    <a:lstStyle/>
                    <a:p>
                      <a:endParaRPr lang="en-US" sz="1100" dirty="0"/>
                    </a:p>
                  </a:txBody>
                  <a:tcPr/>
                </a:tc>
                <a:extLst>
                  <a:ext uri="{0D108BD9-81ED-4DB2-BD59-A6C34878D82A}">
                    <a16:rowId xmlns:a16="http://schemas.microsoft.com/office/drawing/2014/main" val="10005"/>
                  </a:ext>
                </a:extLst>
              </a:tr>
              <a:tr h="370840">
                <a:tc>
                  <a:txBody>
                    <a:bodyPr/>
                    <a:lstStyle/>
                    <a:p>
                      <a:r>
                        <a:rPr lang="en-US" sz="1600" dirty="0"/>
                        <a:t>Spherical to/from Rectangular</a:t>
                      </a:r>
                    </a:p>
                  </a:txBody>
                  <a:tcPr/>
                </a:tc>
                <a:tc>
                  <a:txBody>
                    <a:bodyPr/>
                    <a:lstStyle/>
                    <a:p>
                      <a:pPr algn="ctr"/>
                      <a:r>
                        <a:rPr lang="en-US" sz="1600" dirty="0"/>
                        <a:t>SPHREC</a:t>
                      </a:r>
                    </a:p>
                    <a:p>
                      <a:pPr algn="ctr"/>
                      <a:r>
                        <a:rPr lang="en-US" sz="1600" dirty="0"/>
                        <a:t>RECSPH</a:t>
                      </a:r>
                    </a:p>
                  </a:txBody>
                  <a:tcPr/>
                </a:tc>
                <a:tc>
                  <a:txBody>
                    <a:bodyPr/>
                    <a:lstStyle/>
                    <a:p>
                      <a:pPr marL="0" marR="0" lvl="1" indent="0" algn="ctr" defTabSz="457200" rtl="0" eaLnBrk="1" fontAlgn="auto" latinLnBrk="0" hangingPunct="1">
                        <a:lnSpc>
                          <a:spcPct val="100000"/>
                        </a:lnSpc>
                        <a:spcBef>
                          <a:spcPts val="0"/>
                        </a:spcBef>
                        <a:spcAft>
                          <a:spcPts val="0"/>
                        </a:spcAft>
                        <a:buClrTx/>
                        <a:buSzTx/>
                        <a:buFontTx/>
                        <a:buNone/>
                        <a:tabLst/>
                        <a:defRPr/>
                      </a:pPr>
                      <a:r>
                        <a:rPr lang="en-US" sz="1600" dirty="0">
                          <a:latin typeface="+mn-lt"/>
                        </a:rPr>
                        <a:t>DRDSPH            DSPHDR</a:t>
                      </a:r>
                    </a:p>
                  </a:txBody>
                  <a:tcPr/>
                </a:tc>
                <a:tc>
                  <a:txBody>
                    <a:bodyPr/>
                    <a:lstStyle/>
                    <a:p>
                      <a:r>
                        <a:rPr lang="en-US" sz="1100" dirty="0"/>
                        <a:t>Shape must be a true</a:t>
                      </a:r>
                      <a:r>
                        <a:rPr lang="en-US" sz="1100" baseline="0" dirty="0"/>
                        <a:t> sphere.</a:t>
                      </a:r>
                      <a:endParaRPr lang="en-US" sz="1100" dirty="0"/>
                    </a:p>
                  </a:txBody>
                  <a:tcPr/>
                </a:tc>
                <a:extLst>
                  <a:ext uri="{0D108BD9-81ED-4DB2-BD59-A6C34878D82A}">
                    <a16:rowId xmlns:a16="http://schemas.microsoft.com/office/drawing/2014/main" val="10006"/>
                  </a:ext>
                </a:extLst>
              </a:tr>
              <a:tr h="370840">
                <a:tc>
                  <a:txBody>
                    <a:bodyPr/>
                    <a:lstStyle/>
                    <a:p>
                      <a:r>
                        <a:rPr lang="en-US" sz="1600" dirty="0"/>
                        <a:t>AZ-EL</a:t>
                      </a:r>
                      <a:r>
                        <a:rPr lang="en-US" sz="1600" baseline="0" dirty="0"/>
                        <a:t> to/from Rectangular</a:t>
                      </a:r>
                      <a:endParaRPr lang="en-US" sz="1600" dirty="0"/>
                    </a:p>
                  </a:txBody>
                  <a:tcPr/>
                </a:tc>
                <a:tc>
                  <a:txBody>
                    <a:bodyPr/>
                    <a:lstStyle/>
                    <a:p>
                      <a:pPr algn="ctr"/>
                      <a:r>
                        <a:rPr lang="en-US" sz="1600" dirty="0"/>
                        <a:t>AZLREC</a:t>
                      </a:r>
                    </a:p>
                    <a:p>
                      <a:pPr algn="ctr"/>
                      <a:r>
                        <a:rPr lang="en-US" sz="1600" dirty="0"/>
                        <a:t>RECAZL</a:t>
                      </a:r>
                    </a:p>
                  </a:txBody>
                  <a:tcPr/>
                </a:tc>
                <a:tc>
                  <a:txBody>
                    <a:bodyPr/>
                    <a:lstStyle/>
                    <a:p>
                      <a:pPr marL="0" marR="0" lvl="1" indent="0" algn="ctr" defTabSz="457200" rtl="0" eaLnBrk="1" fontAlgn="auto" latinLnBrk="0" hangingPunct="1">
                        <a:lnSpc>
                          <a:spcPct val="100000"/>
                        </a:lnSpc>
                        <a:spcBef>
                          <a:spcPts val="0"/>
                        </a:spcBef>
                        <a:spcAft>
                          <a:spcPts val="0"/>
                        </a:spcAft>
                        <a:buClrTx/>
                        <a:buSzTx/>
                        <a:buFontTx/>
                        <a:buNone/>
                        <a:tabLst/>
                        <a:defRPr/>
                      </a:pPr>
                      <a:r>
                        <a:rPr lang="en-US" sz="1600" dirty="0">
                          <a:latin typeface="+mn-lt"/>
                        </a:rPr>
                        <a:t>DRDAZL</a:t>
                      </a:r>
                    </a:p>
                    <a:p>
                      <a:pPr marL="0" marR="0" lvl="1" indent="0" algn="ctr" defTabSz="457200" rtl="0" eaLnBrk="1" fontAlgn="auto" latinLnBrk="0" hangingPunct="1">
                        <a:lnSpc>
                          <a:spcPct val="100000"/>
                        </a:lnSpc>
                        <a:spcBef>
                          <a:spcPts val="0"/>
                        </a:spcBef>
                        <a:spcAft>
                          <a:spcPts val="0"/>
                        </a:spcAft>
                        <a:buClrTx/>
                        <a:buSzTx/>
                        <a:buFontTx/>
                        <a:buNone/>
                        <a:tabLst/>
                        <a:defRPr/>
                      </a:pPr>
                      <a:r>
                        <a:rPr lang="en-US" sz="1600" dirty="0">
                          <a:latin typeface="+mn-lt"/>
                        </a:rPr>
                        <a:t>DAZLDR</a:t>
                      </a:r>
                    </a:p>
                  </a:txBody>
                  <a:tcPr/>
                </a:tc>
                <a:tc>
                  <a:txBody>
                    <a:bodyPr/>
                    <a:lstStyle/>
                    <a:p>
                      <a:r>
                        <a:rPr lang="en-US" sz="1100" dirty="0"/>
                        <a:t>AZ-EL measurement directions are specified on the input.</a:t>
                      </a:r>
                    </a:p>
                  </a:txBody>
                  <a:tcPr/>
                </a:tc>
                <a:extLst>
                  <a:ext uri="{0D108BD9-81ED-4DB2-BD59-A6C34878D82A}">
                    <a16:rowId xmlns:a16="http://schemas.microsoft.com/office/drawing/2014/main" val="10007"/>
                  </a:ext>
                </a:extLst>
              </a:tr>
            </a:tbl>
          </a:graphicData>
        </a:graphic>
      </p:graphicFrame>
      <p:sp>
        <p:nvSpPr>
          <p:cNvPr id="3" name="Footer Placeholder 2"/>
          <p:cNvSpPr>
            <a:spLocks noGrp="1"/>
          </p:cNvSpPr>
          <p:nvPr>
            <p:ph type="ftr" sz="quarter" idx="10"/>
          </p:nvPr>
        </p:nvSpPr>
        <p:spPr/>
        <p:txBody>
          <a:bodyPr/>
          <a:lstStyle/>
          <a:p>
            <a:r>
              <a:rPr lang="en-US"/>
              <a:t>Frames and Coordinate Systems </a:t>
            </a:r>
          </a:p>
        </p:txBody>
      </p:sp>
      <p:sp>
        <p:nvSpPr>
          <p:cNvPr id="4" name="TextBox 3"/>
          <p:cNvSpPr txBox="1"/>
          <p:nvPr/>
        </p:nvSpPr>
        <p:spPr>
          <a:xfrm>
            <a:off x="2603745" y="6400974"/>
            <a:ext cx="3796809" cy="369332"/>
          </a:xfrm>
          <a:prstGeom prst="rect">
            <a:avLst/>
          </a:prstGeom>
          <a:noFill/>
        </p:spPr>
        <p:txBody>
          <a:bodyPr wrap="none" rtlCol="0">
            <a:spAutoFit/>
          </a:bodyPr>
          <a:lstStyle/>
          <a:p>
            <a:r>
              <a:rPr lang="en-US" sz="1800" dirty="0">
                <a:latin typeface="+mn-lt"/>
              </a:rPr>
              <a:t>See also the next page re XFMSTA</a:t>
            </a:r>
          </a:p>
        </p:txBody>
      </p:sp>
    </p:spTree>
    <p:extLst>
      <p:ext uri="{BB962C8B-B14F-4D97-AF65-F5344CB8AC3E}">
        <p14:creationId xmlns:p14="http://schemas.microsoft.com/office/powerpoint/2010/main" val="34489387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oter Placeholder 3"/>
          <p:cNvSpPr>
            <a:spLocks noGrp="1"/>
          </p:cNvSpPr>
          <p:nvPr>
            <p:ph type="ftr" sz="quarter" idx="10"/>
          </p:nvPr>
        </p:nvSpPr>
        <p:spPr>
          <a:noFill/>
        </p:spPr>
        <p:txBody>
          <a:bodyPr/>
          <a:lstStyle/>
          <a:p>
            <a:r>
              <a:rPr lang="en-US">
                <a:ea typeface="ＭＳ Ｐゴシック" charset="-128"/>
                <a:cs typeface="ＭＳ Ｐゴシック" charset="-128"/>
              </a:rPr>
              <a:t>Frames and Coordinate Systems </a:t>
            </a:r>
            <a:endParaRPr lang="en-US" dirty="0">
              <a:ea typeface="ＭＳ Ｐゴシック" charset="-128"/>
              <a:cs typeface="ＭＳ Ｐゴシック" charset="-128"/>
            </a:endParaRPr>
          </a:p>
        </p:txBody>
      </p:sp>
      <p:sp>
        <p:nvSpPr>
          <p:cNvPr id="30723" name="Slide Number Placeholder 4"/>
          <p:cNvSpPr>
            <a:spLocks noGrp="1"/>
          </p:cNvSpPr>
          <p:nvPr>
            <p:ph type="sldNum" sz="quarter" idx="11"/>
          </p:nvPr>
        </p:nvSpPr>
        <p:spPr>
          <a:noFill/>
        </p:spPr>
        <p:txBody>
          <a:bodyPr/>
          <a:lstStyle/>
          <a:p>
            <a:fld id="{010EE877-E898-F848-80E5-845C253F7BE7}" type="slidenum">
              <a:rPr lang="en-US" smtClean="0">
                <a:ea typeface="ＭＳ Ｐゴシック" charset="-128"/>
                <a:cs typeface="ＭＳ Ｐゴシック" charset="-128"/>
              </a:rPr>
              <a:pPr/>
              <a:t>29</a:t>
            </a:fld>
            <a:endParaRPr lang="en-US" sz="1400" b="0">
              <a:latin typeface="Times New Roman" charset="0"/>
              <a:ea typeface="ＭＳ Ｐゴシック" charset="-128"/>
              <a:cs typeface="ＭＳ Ｐゴシック" charset="-128"/>
            </a:endParaRPr>
          </a:p>
        </p:txBody>
      </p:sp>
      <p:sp>
        <p:nvSpPr>
          <p:cNvPr id="30724" name="Rectangle 2"/>
          <p:cNvSpPr>
            <a:spLocks noGrp="1" noChangeArrowheads="1"/>
          </p:cNvSpPr>
          <p:nvPr>
            <p:ph type="title"/>
          </p:nvPr>
        </p:nvSpPr>
        <p:spPr>
          <a:xfrm>
            <a:off x="2702731" y="76626"/>
            <a:ext cx="4956260" cy="810376"/>
          </a:xfrm>
        </p:spPr>
        <p:txBody>
          <a:bodyPr/>
          <a:lstStyle/>
          <a:p>
            <a:r>
              <a:rPr lang="en-US" sz="2800" dirty="0">
                <a:ea typeface="ＭＳ Ｐゴシック" charset="-128"/>
                <a:cs typeface="ＭＳ Ｐゴシック" charset="-128"/>
              </a:rPr>
              <a:t>Examples of Velocity</a:t>
            </a:r>
            <a:br>
              <a:rPr lang="en-US" sz="2800" dirty="0">
                <a:ea typeface="ＭＳ Ｐゴシック" charset="-128"/>
                <a:cs typeface="ＭＳ Ｐゴシック" charset="-128"/>
              </a:rPr>
            </a:br>
            <a:r>
              <a:rPr lang="en-US" sz="2800" dirty="0">
                <a:ea typeface="ＭＳ Ｐゴシック" charset="-128"/>
                <a:cs typeface="ＭＳ Ｐゴシック" charset="-128"/>
              </a:rPr>
              <a:t>Coordinate Transformations</a:t>
            </a:r>
          </a:p>
        </p:txBody>
      </p:sp>
      <p:sp>
        <p:nvSpPr>
          <p:cNvPr id="30725" name="Rectangle 3"/>
          <p:cNvSpPr>
            <a:spLocks noGrp="1" noChangeArrowheads="1"/>
          </p:cNvSpPr>
          <p:nvPr>
            <p:ph type="body" idx="1"/>
          </p:nvPr>
        </p:nvSpPr>
        <p:spPr>
          <a:xfrm>
            <a:off x="692150" y="1682750"/>
            <a:ext cx="7772400" cy="4953000"/>
          </a:xfrm>
        </p:spPr>
        <p:txBody>
          <a:bodyPr/>
          <a:lstStyle/>
          <a:p>
            <a:r>
              <a:rPr lang="en-US" sz="1800" dirty="0">
                <a:ea typeface="ＭＳ Ｐゴシック" charset="-128"/>
                <a:cs typeface="ＭＳ Ｐゴシック" charset="-128"/>
              </a:rPr>
              <a:t>Using full state vector transformation API</a:t>
            </a:r>
          </a:p>
          <a:p>
            <a:pPr marL="914400" lvl="2" indent="0">
              <a:buNone/>
            </a:pPr>
            <a:r>
              <a:rPr lang="en-US" sz="1200" dirty="0">
                <a:ea typeface="ＭＳ Ｐゴシック" charset="-128"/>
                <a:cs typeface="ＭＳ Ｐゴシック" charset="-128"/>
              </a:rPr>
              <a:t>CALL SPKEZR ( TARG, ET, REF, CORR, OBS, STATE, LT )</a:t>
            </a:r>
          </a:p>
          <a:p>
            <a:pPr marL="914400" lvl="2" indent="0">
              <a:buNone/>
            </a:pPr>
            <a:r>
              <a:rPr lang="en-US" sz="1200" dirty="0">
                <a:ea typeface="ＭＳ Ｐゴシック" charset="-128"/>
                <a:cs typeface="ＭＳ Ｐゴシック" charset="-128"/>
              </a:rPr>
              <a:t>CALL XFMSTA ( STATE, 'RECTANGULAR', 'SPHERICAL', ' ', OUTSTATE )</a:t>
            </a:r>
          </a:p>
          <a:p>
            <a:r>
              <a:rPr lang="en-US" sz="1800" dirty="0">
                <a:ea typeface="ＭＳ Ｐゴシック" charset="-128"/>
                <a:cs typeface="ＭＳ Ｐゴシック" charset="-128"/>
              </a:rPr>
              <a:t>Using velocity-only (Jacobian) APIs</a:t>
            </a:r>
          </a:p>
          <a:p>
            <a:pPr lvl="1"/>
            <a:r>
              <a:rPr lang="en-US" sz="1200" dirty="0">
                <a:ea typeface="ＭＳ Ｐゴシック" charset="-128"/>
                <a:cs typeface="ＭＳ Ｐゴシック" charset="-128"/>
              </a:rPr>
              <a:t>Transform velocities from rectangular to spherical coordinates using the SPICE Jacobian matrix routines. The SPICE calls that implement this computation are:</a:t>
            </a:r>
          </a:p>
          <a:p>
            <a:pPr lvl="2">
              <a:buFontTx/>
              <a:buNone/>
            </a:pPr>
            <a:r>
              <a:rPr lang="en-US" sz="1400" dirty="0"/>
              <a:t>CALL SPKEZR  (  TARG,  ET,  REF,  CORR,  OBS,  STATE,  LT  )</a:t>
            </a:r>
          </a:p>
          <a:p>
            <a:pPr lvl="2">
              <a:buFontTx/>
              <a:buNone/>
            </a:pPr>
            <a:r>
              <a:rPr lang="en-US" sz="1400" dirty="0"/>
              <a:t>CALL DSPHDR (  STATE(1), STATE(2),  STATE(3), JACOBI  )</a:t>
            </a:r>
          </a:p>
          <a:p>
            <a:pPr lvl="2">
              <a:buFontTx/>
              <a:buNone/>
            </a:pPr>
            <a:r>
              <a:rPr lang="en-US" sz="1400" dirty="0"/>
              <a:t>CALL MXV        (  JACOBI,    STATE(4),  SPHVEL  )</a:t>
            </a:r>
          </a:p>
          <a:p>
            <a:pPr lvl="1"/>
            <a:r>
              <a:rPr lang="en-US" sz="1200" dirty="0">
                <a:ea typeface="ＭＳ Ｐゴシック" charset="-128"/>
                <a:cs typeface="ＭＳ Ｐゴシック" charset="-128"/>
              </a:rPr>
              <a:t>After these calls, the vector SPHVEL contains the velocity in spherical coordinates:  specifically, the derivatives</a:t>
            </a:r>
          </a:p>
          <a:p>
            <a:pPr lvl="2">
              <a:buFontTx/>
              <a:buNone/>
            </a:pPr>
            <a:r>
              <a:rPr lang="en-US" sz="1400" dirty="0"/>
              <a:t>(  d (r) / </a:t>
            </a:r>
            <a:r>
              <a:rPr lang="en-US" sz="1400" dirty="0" err="1"/>
              <a:t>dt</a:t>
            </a:r>
            <a:r>
              <a:rPr lang="en-US" sz="1400" dirty="0"/>
              <a:t>,    d (colatitude) / </a:t>
            </a:r>
            <a:r>
              <a:rPr lang="en-US" sz="1400" dirty="0" err="1"/>
              <a:t>dt</a:t>
            </a:r>
            <a:r>
              <a:rPr lang="en-US" sz="1400" dirty="0"/>
              <a:t>,    d (longitude) /</a:t>
            </a:r>
            <a:r>
              <a:rPr lang="en-US" sz="1400" dirty="0" err="1"/>
              <a:t>dt</a:t>
            </a:r>
            <a:r>
              <a:rPr lang="en-US" sz="1400" dirty="0"/>
              <a:t>  )</a:t>
            </a:r>
          </a:p>
          <a:p>
            <a:pPr lvl="1"/>
            <a:r>
              <a:rPr lang="en-US" sz="1200" dirty="0">
                <a:ea typeface="ＭＳ Ｐゴシック" charset="-128"/>
                <a:cs typeface="ＭＳ Ｐゴシック" charset="-128"/>
              </a:rPr>
              <a:t>Caution:  coordinate transformations often have singularities, so derivatives may not exist everywhere.</a:t>
            </a:r>
          </a:p>
          <a:p>
            <a:pPr lvl="2"/>
            <a:r>
              <a:rPr lang="en-US" sz="1400" dirty="0"/>
              <a:t>Exceptions are described in the headers of the SPICE Jacobian matrix routines.</a:t>
            </a:r>
          </a:p>
          <a:p>
            <a:pPr lvl="2"/>
            <a:r>
              <a:rPr lang="en-US" sz="1400" dirty="0"/>
              <a:t>SPICE Jacobian matrix routines signal errors if asked to perform an invalid computation.</a:t>
            </a:r>
          </a:p>
          <a:p>
            <a:r>
              <a:rPr lang="en-US" sz="1800" dirty="0"/>
              <a:t>Note: Using XFMSTA for velocity transformations is slower than using the Jacobian API </a:t>
            </a:r>
          </a:p>
        </p:txBody>
      </p:sp>
      <p:sp>
        <p:nvSpPr>
          <p:cNvPr id="2" name="TextBox 1"/>
          <p:cNvSpPr txBox="1"/>
          <p:nvPr/>
        </p:nvSpPr>
        <p:spPr>
          <a:xfrm>
            <a:off x="2455405" y="1248980"/>
            <a:ext cx="4096294" cy="338554"/>
          </a:xfrm>
          <a:prstGeom prst="rect">
            <a:avLst/>
          </a:prstGeom>
          <a:noFill/>
        </p:spPr>
        <p:txBody>
          <a:bodyPr wrap="none" rtlCol="0">
            <a:spAutoFit/>
          </a:bodyPr>
          <a:lstStyle/>
          <a:p>
            <a:pPr>
              <a:buNone/>
            </a:pPr>
            <a:r>
              <a:rPr lang="en-US" sz="1600" dirty="0">
                <a:solidFill>
                  <a:srgbClr val="063DE8"/>
                </a:solidFill>
                <a:latin typeface="+mn-lt"/>
              </a:rPr>
              <a:t>This example is for rectangular to spherical</a:t>
            </a:r>
          </a:p>
        </p:txBody>
      </p:sp>
      <p:sp>
        <p:nvSpPr>
          <p:cNvPr id="3" name="TextBox 2"/>
          <p:cNvSpPr txBox="1"/>
          <p:nvPr/>
        </p:nvSpPr>
        <p:spPr>
          <a:xfrm rot="20243152">
            <a:off x="7562838" y="1233591"/>
            <a:ext cx="1282723" cy="707886"/>
          </a:xfrm>
          <a:prstGeom prst="rect">
            <a:avLst/>
          </a:prstGeom>
          <a:noFill/>
        </p:spPr>
        <p:txBody>
          <a:bodyPr wrap="none" rtlCol="0">
            <a:spAutoFit/>
          </a:bodyPr>
          <a:lstStyle/>
          <a:p>
            <a:r>
              <a:rPr lang="en-US" sz="2000" dirty="0">
                <a:solidFill>
                  <a:schemeClr val="accent1"/>
                </a:solidFill>
                <a:latin typeface="+mn-lt"/>
              </a:rPr>
              <a:t>Fortran</a:t>
            </a:r>
          </a:p>
          <a:p>
            <a:r>
              <a:rPr lang="en-US" sz="2000" dirty="0">
                <a:solidFill>
                  <a:schemeClr val="accent1"/>
                </a:solidFill>
                <a:latin typeface="+mn-lt"/>
              </a:rPr>
              <a:t>examples</a:t>
            </a:r>
          </a:p>
        </p:txBody>
      </p:sp>
    </p:spTree>
    <p:extLst>
      <p:ext uri="{BB962C8B-B14F-4D97-AF65-F5344CB8AC3E}">
        <p14:creationId xmlns:p14="http://schemas.microsoft.com/office/powerpoint/2010/main" val="11915299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00035" y="381000"/>
            <a:ext cx="2499683" cy="490391"/>
          </a:xfrm>
        </p:spPr>
        <p:txBody>
          <a:bodyPr/>
          <a:lstStyle/>
          <a:p>
            <a:r>
              <a:rPr lang="en-US" dirty="0"/>
              <a:t>A Challenge</a:t>
            </a:r>
          </a:p>
        </p:txBody>
      </p:sp>
      <p:sp>
        <p:nvSpPr>
          <p:cNvPr id="3" name="Content Placeholder 2"/>
          <p:cNvSpPr>
            <a:spLocks noGrp="1"/>
          </p:cNvSpPr>
          <p:nvPr>
            <p:ph idx="1"/>
          </p:nvPr>
        </p:nvSpPr>
        <p:spPr>
          <a:xfrm>
            <a:off x="692150" y="1987550"/>
            <a:ext cx="7772400" cy="4419600"/>
          </a:xfrm>
        </p:spPr>
        <p:txBody>
          <a:bodyPr/>
          <a:lstStyle/>
          <a:p>
            <a:r>
              <a:rPr lang="en-US" dirty="0"/>
              <a:t>Next to “time,” the topics of reference frames and coordinate systems present some of the largest challenges to documenting and understanding observation geometry. Contributing factors are …</a:t>
            </a:r>
          </a:p>
          <a:p>
            <a:pPr lvl="1"/>
            <a:r>
              <a:rPr lang="en-US" dirty="0"/>
              <a:t>differences in definitions, lack of concise definitions, and special cases</a:t>
            </a:r>
          </a:p>
          <a:p>
            <a:pPr lvl="1"/>
            <a:r>
              <a:rPr lang="en-US" dirty="0"/>
              <a:t>evolution of the frames subsystem within SPICE</a:t>
            </a:r>
          </a:p>
          <a:p>
            <a:pPr lvl="1"/>
            <a:r>
              <a:rPr lang="en-US" dirty="0"/>
              <a:t>the substantial frames management capabilities within SPICE</a:t>
            </a:r>
          </a:p>
          <a:p>
            <a:pPr lvl="1"/>
            <a:endParaRPr lang="en-US" dirty="0"/>
          </a:p>
          <a:p>
            <a:r>
              <a:rPr lang="en-US" dirty="0"/>
              <a:t>NAIF hopes this tutorial will provide some clarity on these subjects </a:t>
            </a:r>
            <a:r>
              <a:rPr lang="en-US" dirty="0">
                <a:solidFill>
                  <a:srgbClr val="063DE8"/>
                </a:solidFill>
              </a:rPr>
              <a:t>within the SPICE context</a:t>
            </a:r>
            <a:r>
              <a:rPr lang="en-US" dirty="0"/>
              <a:t>.</a:t>
            </a:r>
          </a:p>
          <a:p>
            <a:pPr lvl="1"/>
            <a:r>
              <a:rPr lang="en-US" dirty="0"/>
              <a:t>Definitions and terminology used herein may not be consistent with those found elsewhere.</a:t>
            </a:r>
          </a:p>
        </p:txBody>
      </p:sp>
      <p:sp>
        <p:nvSpPr>
          <p:cNvPr id="5" name="Footer Placeholder 4"/>
          <p:cNvSpPr>
            <a:spLocks noGrp="1"/>
          </p:cNvSpPr>
          <p:nvPr>
            <p:ph type="ftr" sz="quarter" idx="10"/>
          </p:nvPr>
        </p:nvSpPr>
        <p:spPr/>
        <p:txBody>
          <a:bodyPr/>
          <a:lstStyle/>
          <a:p>
            <a:r>
              <a:rPr lang="en-US"/>
              <a:t>Frames and Coordinate Systems </a:t>
            </a:r>
          </a:p>
        </p:txBody>
      </p:sp>
      <p:sp>
        <p:nvSpPr>
          <p:cNvPr id="4" name="Slide Number Placeholder 3"/>
          <p:cNvSpPr>
            <a:spLocks noGrp="1"/>
          </p:cNvSpPr>
          <p:nvPr>
            <p:ph type="sldNum" sz="quarter" idx="11"/>
          </p:nvPr>
        </p:nvSpPr>
        <p:spPr/>
        <p:txBody>
          <a:bodyPr/>
          <a:lstStyle/>
          <a:p>
            <a:fld id="{FA4585BD-3576-BF4C-A3F5-F0E88B60600B}" type="slidenum">
              <a:rPr lang="en-US" smtClean="0"/>
              <a:pPr/>
              <a:t>3</a:t>
            </a:fld>
            <a:endParaRPr lang="en-US" sz="1400" b="0">
              <a:latin typeface="Times New Roman" pitchFamily="27" charset="0"/>
            </a:endParaRPr>
          </a:p>
        </p:txBody>
      </p:sp>
    </p:spTree>
    <p:extLst>
      <p:ext uri="{BB962C8B-B14F-4D97-AF65-F5344CB8AC3E}">
        <p14:creationId xmlns:p14="http://schemas.microsoft.com/office/powerpoint/2010/main" val="27782427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Footer Placeholder 3"/>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Frames and Coordinate Systems </a:t>
            </a:r>
            <a:endParaRPr lang="en-US" dirty="0">
              <a:latin typeface="Arial" pitchFamily="-60" charset="0"/>
              <a:ea typeface="ＭＳ Ｐゴシック" pitchFamily="-60" charset="-128"/>
              <a:cs typeface="ＭＳ Ｐゴシック" pitchFamily="-60" charset="-128"/>
            </a:endParaRPr>
          </a:p>
        </p:txBody>
      </p:sp>
      <p:sp>
        <p:nvSpPr>
          <p:cNvPr id="29699" name="Rectangle 2"/>
          <p:cNvSpPr>
            <a:spLocks noGrp="1" noChangeArrowheads="1"/>
          </p:cNvSpPr>
          <p:nvPr>
            <p:ph type="body" idx="1"/>
          </p:nvPr>
        </p:nvSpPr>
        <p:spPr>
          <a:xfrm>
            <a:off x="615950" y="1606550"/>
            <a:ext cx="8102600" cy="4671779"/>
          </a:xfrm>
        </p:spPr>
        <p:txBody>
          <a:bodyPr lIns="92075" tIns="46038" rIns="92075" bIns="46038"/>
          <a:lstStyle/>
          <a:p>
            <a:r>
              <a:rPr lang="en-US" sz="2000" dirty="0">
                <a:ea typeface="ＭＳ Ｐゴシック" pitchFamily="-60" charset="-128"/>
                <a:cs typeface="ＭＳ Ｐゴシック" pitchFamily="-60" charset="-128"/>
              </a:rPr>
              <a:t>The definitions below are used within SPICE.</a:t>
            </a:r>
          </a:p>
          <a:p>
            <a:endParaRPr lang="en-US" sz="2000" dirty="0">
              <a:ea typeface="ＭＳ Ｐゴシック" pitchFamily="-60" charset="-128"/>
              <a:cs typeface="ＭＳ Ｐゴシック" pitchFamily="-60" charset="-128"/>
            </a:endParaRPr>
          </a:p>
          <a:p>
            <a:r>
              <a:rPr lang="en-US" sz="2000" dirty="0">
                <a:ea typeface="ＭＳ Ｐゴシック" pitchFamily="-60" charset="-128"/>
                <a:cs typeface="ＭＳ Ｐゴシック" pitchFamily="-60" charset="-128"/>
              </a:rPr>
              <a:t>A </a:t>
            </a:r>
            <a:r>
              <a:rPr lang="en-US" sz="2000" dirty="0">
                <a:solidFill>
                  <a:schemeClr val="accent1"/>
                </a:solidFill>
                <a:ea typeface="ＭＳ Ｐゴシック" pitchFamily="-60" charset="-128"/>
                <a:cs typeface="ＭＳ Ｐゴシック" pitchFamily="-60" charset="-128"/>
              </a:rPr>
              <a:t>reference frame</a:t>
            </a:r>
            <a:r>
              <a:rPr lang="en-US" sz="2000" dirty="0">
                <a:ea typeface="ＭＳ Ｐゴシック" pitchFamily="-60" charset="-128"/>
                <a:cs typeface="ＭＳ Ｐゴシック" pitchFamily="-60" charset="-128"/>
              </a:rPr>
              <a:t> (or simply “</a:t>
            </a:r>
            <a:r>
              <a:rPr lang="en-US" sz="2000" dirty="0">
                <a:solidFill>
                  <a:srgbClr val="FC0128"/>
                </a:solidFill>
                <a:ea typeface="ＭＳ Ｐゴシック" pitchFamily="-60" charset="-128"/>
                <a:cs typeface="ＭＳ Ｐゴシック" pitchFamily="-60" charset="-128"/>
              </a:rPr>
              <a:t>frame</a:t>
            </a:r>
            <a:r>
              <a:rPr lang="en-US" sz="2000" dirty="0">
                <a:ea typeface="ＭＳ Ｐゴシック" pitchFamily="-60" charset="-128"/>
                <a:cs typeface="ＭＳ Ｐゴシック" pitchFamily="-60" charset="-128"/>
              </a:rPr>
              <a:t>”) is specified by an ordered set of three mutually orthogonal, possibly time dependent, unit-length direction vectors.</a:t>
            </a:r>
          </a:p>
          <a:p>
            <a:pPr lvl="1"/>
            <a:r>
              <a:rPr lang="en-US" sz="1600" dirty="0">
                <a:ea typeface="ＭＳ Ｐゴシック" pitchFamily="-60" charset="-128"/>
                <a:cs typeface="ＭＳ Ｐゴシック" pitchFamily="-60" charset="-128"/>
              </a:rPr>
              <a:t>A reference frame has an associated center.</a:t>
            </a:r>
          </a:p>
          <a:p>
            <a:pPr lvl="1"/>
            <a:r>
              <a:rPr lang="en-US" sz="1600" dirty="0">
                <a:ea typeface="ＭＳ Ｐゴシック" pitchFamily="-60" charset="-128"/>
                <a:cs typeface="ＭＳ Ｐゴシック" pitchFamily="-60" charset="-128"/>
              </a:rPr>
              <a:t>In some documentation external to SPICE, this is called a “coordinate frame.”</a:t>
            </a:r>
          </a:p>
          <a:p>
            <a:endParaRPr lang="en-US" sz="2000" dirty="0"/>
          </a:p>
          <a:p>
            <a:r>
              <a:rPr lang="en-US" sz="2000" dirty="0"/>
              <a:t>A </a:t>
            </a:r>
            <a:r>
              <a:rPr lang="en-US" sz="2000" dirty="0">
                <a:solidFill>
                  <a:srgbClr val="FC0128"/>
                </a:solidFill>
              </a:rPr>
              <a:t>coordinate system</a:t>
            </a:r>
            <a:r>
              <a:rPr lang="en-US" sz="2000" dirty="0"/>
              <a:t> specifies a mechanism for locating points within a reference frame.</a:t>
            </a:r>
          </a:p>
          <a:p>
            <a:endParaRPr lang="en-US" sz="2000" dirty="0"/>
          </a:p>
          <a:p>
            <a:r>
              <a:rPr lang="en-US" sz="2000" dirty="0"/>
              <a:t>When producing or using state (position and velocity) or orientation (pointing) data, one needs to understand both the reference frame and the coordinate system being used.</a:t>
            </a:r>
          </a:p>
        </p:txBody>
      </p:sp>
      <p:sp>
        <p:nvSpPr>
          <p:cNvPr id="29700" name="Rectangle 3"/>
          <p:cNvSpPr>
            <a:spLocks noGrp="1" noChangeArrowheads="1"/>
          </p:cNvSpPr>
          <p:nvPr>
            <p:ph type="title"/>
          </p:nvPr>
        </p:nvSpPr>
        <p:spPr>
          <a:xfrm>
            <a:off x="3386593" y="322481"/>
            <a:ext cx="3593933" cy="490391"/>
          </a:xfrm>
        </p:spPr>
        <p:txBody>
          <a:bodyPr/>
          <a:lstStyle/>
          <a:p>
            <a:r>
              <a:rPr lang="en-US" dirty="0">
                <a:ea typeface="ＭＳ Ｐゴシック" pitchFamily="-60" charset="-128"/>
                <a:cs typeface="ＭＳ Ｐゴシック" pitchFamily="-60" charset="-128"/>
              </a:rPr>
              <a:t>SPICE Definitions</a:t>
            </a:r>
          </a:p>
        </p:txBody>
      </p:sp>
      <p:sp>
        <p:nvSpPr>
          <p:cNvPr id="2" name="Slide Number Placeholder 1"/>
          <p:cNvSpPr>
            <a:spLocks noGrp="1"/>
          </p:cNvSpPr>
          <p:nvPr>
            <p:ph type="sldNum" sz="quarter" idx="11"/>
          </p:nvPr>
        </p:nvSpPr>
        <p:spPr/>
        <p:txBody>
          <a:bodyPr/>
          <a:lstStyle/>
          <a:p>
            <a:fld id="{FA4585BD-3576-BF4C-A3F5-F0E88B60600B}" type="slidenum">
              <a:rPr lang="en-US" smtClean="0"/>
              <a:pPr/>
              <a:t>4</a:t>
            </a:fld>
            <a:endParaRPr lang="en-US" sz="1400" b="0">
              <a:latin typeface="Times New Roman" pitchFamily="27" charset="0"/>
            </a:endParaRPr>
          </a:p>
        </p:txBody>
      </p:sp>
    </p:spTree>
    <p:extLst>
      <p:ext uri="{BB962C8B-B14F-4D97-AF65-F5344CB8AC3E}">
        <p14:creationId xmlns:p14="http://schemas.microsoft.com/office/powerpoint/2010/main" val="17058020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2728650" y="2671837"/>
            <a:ext cx="3686706" cy="490391"/>
          </a:xfrm>
        </p:spPr>
        <p:txBody>
          <a:bodyPr/>
          <a:lstStyle/>
          <a:p>
            <a:r>
              <a:rPr lang="en-US" dirty="0"/>
              <a:t>Reference Frames</a:t>
            </a:r>
          </a:p>
        </p:txBody>
      </p:sp>
    </p:spTree>
    <p:extLst>
      <p:ext uri="{BB962C8B-B14F-4D97-AF65-F5344CB8AC3E}">
        <p14:creationId xmlns:p14="http://schemas.microsoft.com/office/powerpoint/2010/main" val="29798116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Oval 22"/>
          <p:cNvSpPr/>
          <p:nvPr/>
        </p:nvSpPr>
        <p:spPr bwMode="auto">
          <a:xfrm>
            <a:off x="3359150" y="4044950"/>
            <a:ext cx="2286000" cy="1066800"/>
          </a:xfrm>
          <a:prstGeom prst="ellipse">
            <a:avLst/>
          </a:prstGeom>
          <a:solidFill>
            <a:schemeClr val="bg1">
              <a:lumMod val="85000"/>
            </a:schemeClr>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27" charset="0"/>
            </a:endParaRPr>
          </a:p>
        </p:txBody>
      </p:sp>
      <p:sp>
        <p:nvSpPr>
          <p:cNvPr id="2" name="Title 1"/>
          <p:cNvSpPr>
            <a:spLocks noGrp="1"/>
          </p:cNvSpPr>
          <p:nvPr>
            <p:ph type="title"/>
          </p:nvPr>
        </p:nvSpPr>
        <p:spPr>
          <a:xfrm>
            <a:off x="2321101" y="381000"/>
            <a:ext cx="6057548" cy="490391"/>
          </a:xfrm>
        </p:spPr>
        <p:txBody>
          <a:bodyPr/>
          <a:lstStyle/>
          <a:p>
            <a:r>
              <a:rPr lang="en-US" dirty="0"/>
              <a:t>Reference Frame Conventions</a:t>
            </a:r>
          </a:p>
        </p:txBody>
      </p:sp>
      <p:sp>
        <p:nvSpPr>
          <p:cNvPr id="3" name="Content Placeholder 2"/>
          <p:cNvSpPr>
            <a:spLocks noGrp="1"/>
          </p:cNvSpPr>
          <p:nvPr>
            <p:ph idx="1"/>
          </p:nvPr>
        </p:nvSpPr>
        <p:spPr/>
        <p:txBody>
          <a:bodyPr/>
          <a:lstStyle/>
          <a:p>
            <a:r>
              <a:rPr lang="en-US" dirty="0"/>
              <a:t>All reference frames used within SPICE are right handed:   this means X cross Y = Z</a:t>
            </a:r>
          </a:p>
        </p:txBody>
      </p:sp>
      <p:sp>
        <p:nvSpPr>
          <p:cNvPr id="4" name="Footer Placeholder 3"/>
          <p:cNvSpPr>
            <a:spLocks noGrp="1"/>
          </p:cNvSpPr>
          <p:nvPr>
            <p:ph type="ftr" sz="quarter" idx="10"/>
          </p:nvPr>
        </p:nvSpPr>
        <p:spPr/>
        <p:txBody>
          <a:bodyPr/>
          <a:lstStyle/>
          <a:p>
            <a:pPr>
              <a:defRPr/>
            </a:pPr>
            <a:r>
              <a:rPr lang="en-US"/>
              <a:t>Frames and Coordinate Systems </a:t>
            </a:r>
            <a:endParaRPr lang="en-US" dirty="0"/>
          </a:p>
        </p:txBody>
      </p:sp>
      <p:sp>
        <p:nvSpPr>
          <p:cNvPr id="7" name="Oval 6"/>
          <p:cNvSpPr/>
          <p:nvPr/>
        </p:nvSpPr>
        <p:spPr bwMode="auto">
          <a:xfrm>
            <a:off x="3351851" y="3520756"/>
            <a:ext cx="2286000" cy="2068616"/>
          </a:xfrm>
          <a:prstGeom prst="ellipse">
            <a:avLst/>
          </a:prstGeom>
          <a:no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a:cs typeface="Arial"/>
            </a:endParaRPr>
          </a:p>
        </p:txBody>
      </p:sp>
      <p:sp>
        <p:nvSpPr>
          <p:cNvPr id="8" name="Oval 8"/>
          <p:cNvSpPr/>
          <p:nvPr/>
        </p:nvSpPr>
        <p:spPr bwMode="auto">
          <a:xfrm>
            <a:off x="3351851" y="4598772"/>
            <a:ext cx="2286000" cy="533400"/>
          </a:xfrm>
          <a:custGeom>
            <a:avLst/>
            <a:gdLst>
              <a:gd name="connsiteX0" fmla="*/ 0 w 2286000"/>
              <a:gd name="connsiteY0" fmla="*/ 533400 h 1066800"/>
              <a:gd name="connsiteX1" fmla="*/ 1143000 w 2286000"/>
              <a:gd name="connsiteY1" fmla="*/ 0 h 1066800"/>
              <a:gd name="connsiteX2" fmla="*/ 2286000 w 2286000"/>
              <a:gd name="connsiteY2" fmla="*/ 533400 h 1066800"/>
              <a:gd name="connsiteX3" fmla="*/ 1143000 w 2286000"/>
              <a:gd name="connsiteY3" fmla="*/ 1066800 h 1066800"/>
              <a:gd name="connsiteX4" fmla="*/ 0 w 2286000"/>
              <a:gd name="connsiteY4" fmla="*/ 533400 h 1066800"/>
              <a:gd name="connsiteX0" fmla="*/ 2286000 w 2377440"/>
              <a:gd name="connsiteY0" fmla="*/ 533400 h 1066800"/>
              <a:gd name="connsiteX1" fmla="*/ 1143000 w 2377440"/>
              <a:gd name="connsiteY1" fmla="*/ 1066800 h 1066800"/>
              <a:gd name="connsiteX2" fmla="*/ 0 w 2377440"/>
              <a:gd name="connsiteY2" fmla="*/ 533400 h 1066800"/>
              <a:gd name="connsiteX3" fmla="*/ 1143000 w 2377440"/>
              <a:gd name="connsiteY3" fmla="*/ 0 h 1066800"/>
              <a:gd name="connsiteX4" fmla="*/ 2377440 w 2377440"/>
              <a:gd name="connsiteY4" fmla="*/ 624840 h 1066800"/>
              <a:gd name="connsiteX0" fmla="*/ 2286000 w 2286000"/>
              <a:gd name="connsiteY0" fmla="*/ 533400 h 1066800"/>
              <a:gd name="connsiteX1" fmla="*/ 1143000 w 2286000"/>
              <a:gd name="connsiteY1" fmla="*/ 1066800 h 1066800"/>
              <a:gd name="connsiteX2" fmla="*/ 0 w 2286000"/>
              <a:gd name="connsiteY2" fmla="*/ 533400 h 1066800"/>
              <a:gd name="connsiteX3" fmla="*/ 1143000 w 2286000"/>
              <a:gd name="connsiteY3" fmla="*/ 0 h 1066800"/>
              <a:gd name="connsiteX0" fmla="*/ 2286000 w 2286000"/>
              <a:gd name="connsiteY0" fmla="*/ 0 h 533400"/>
              <a:gd name="connsiteX1" fmla="*/ 1143000 w 2286000"/>
              <a:gd name="connsiteY1" fmla="*/ 533400 h 533400"/>
              <a:gd name="connsiteX2" fmla="*/ 0 w 2286000"/>
              <a:gd name="connsiteY2" fmla="*/ 0 h 533400"/>
            </a:gdLst>
            <a:ahLst/>
            <a:cxnLst>
              <a:cxn ang="0">
                <a:pos x="connsiteX0" y="connsiteY0"/>
              </a:cxn>
              <a:cxn ang="0">
                <a:pos x="connsiteX1" y="connsiteY1"/>
              </a:cxn>
              <a:cxn ang="0">
                <a:pos x="connsiteX2" y="connsiteY2"/>
              </a:cxn>
            </a:cxnLst>
            <a:rect l="l" t="t" r="r" b="b"/>
            <a:pathLst>
              <a:path w="2286000" h="533400">
                <a:moveTo>
                  <a:pt x="2286000" y="0"/>
                </a:moveTo>
                <a:cubicBezTo>
                  <a:pt x="2286000" y="294589"/>
                  <a:pt x="1774261" y="533400"/>
                  <a:pt x="1143000" y="533400"/>
                </a:cubicBezTo>
                <a:cubicBezTo>
                  <a:pt x="511739" y="533400"/>
                  <a:pt x="0" y="294589"/>
                  <a:pt x="0" y="0"/>
                </a:cubicBezTo>
              </a:path>
            </a:pathLst>
          </a:custGeom>
          <a:no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a:cs typeface="Arial"/>
            </a:endParaRPr>
          </a:p>
        </p:txBody>
      </p:sp>
      <p:cxnSp>
        <p:nvCxnSpPr>
          <p:cNvPr id="9" name="Straight Arrow Connector 8"/>
          <p:cNvCxnSpPr/>
          <p:nvPr/>
        </p:nvCxnSpPr>
        <p:spPr bwMode="auto">
          <a:xfrm flipV="1">
            <a:off x="4494851" y="3227172"/>
            <a:ext cx="0" cy="1295400"/>
          </a:xfrm>
          <a:prstGeom prst="straightConnector1">
            <a:avLst/>
          </a:prstGeom>
          <a:noFill/>
          <a:ln w="12700" cap="flat" cmpd="sng" algn="ctr">
            <a:solidFill>
              <a:srgbClr val="000000"/>
            </a:solidFill>
            <a:prstDash val="solid"/>
            <a:round/>
            <a:headEnd type="none" w="med" len="med"/>
            <a:tailEnd type="arrow"/>
          </a:ln>
          <a:effectLst/>
        </p:spPr>
      </p:cxnSp>
      <p:cxnSp>
        <p:nvCxnSpPr>
          <p:cNvPr id="10" name="Straight Arrow Connector 9"/>
          <p:cNvCxnSpPr/>
          <p:nvPr/>
        </p:nvCxnSpPr>
        <p:spPr bwMode="auto">
          <a:xfrm flipH="1">
            <a:off x="3432381" y="4522572"/>
            <a:ext cx="1062470" cy="1039902"/>
          </a:xfrm>
          <a:prstGeom prst="straightConnector1">
            <a:avLst/>
          </a:prstGeom>
          <a:noFill/>
          <a:ln w="12700" cap="flat" cmpd="sng" algn="ctr">
            <a:solidFill>
              <a:srgbClr val="000000"/>
            </a:solidFill>
            <a:prstDash val="solid"/>
            <a:round/>
            <a:headEnd type="none" w="med" len="med"/>
            <a:tailEnd type="arrow"/>
          </a:ln>
          <a:effectLst/>
        </p:spPr>
      </p:cxnSp>
      <p:cxnSp>
        <p:nvCxnSpPr>
          <p:cNvPr id="11" name="Straight Arrow Connector 10"/>
          <p:cNvCxnSpPr/>
          <p:nvPr/>
        </p:nvCxnSpPr>
        <p:spPr bwMode="auto">
          <a:xfrm>
            <a:off x="4494851" y="4522572"/>
            <a:ext cx="1447800" cy="533400"/>
          </a:xfrm>
          <a:prstGeom prst="straightConnector1">
            <a:avLst/>
          </a:prstGeom>
          <a:noFill/>
          <a:ln w="12700" cap="flat" cmpd="sng" algn="ctr">
            <a:solidFill>
              <a:srgbClr val="000000"/>
            </a:solidFill>
            <a:prstDash val="solid"/>
            <a:round/>
            <a:headEnd type="none" w="med" len="med"/>
            <a:tailEnd type="arrow"/>
          </a:ln>
          <a:effectLst/>
        </p:spPr>
      </p:cxnSp>
      <p:sp>
        <p:nvSpPr>
          <p:cNvPr id="12" name="Oval 11"/>
          <p:cNvSpPr/>
          <p:nvPr/>
        </p:nvSpPr>
        <p:spPr bwMode="auto">
          <a:xfrm>
            <a:off x="3926526" y="5040097"/>
            <a:ext cx="45719" cy="45719"/>
          </a:xfrm>
          <a:prstGeom prst="ellipse">
            <a:avLst/>
          </a:prstGeom>
          <a:solidFill>
            <a:schemeClr val="tx1">
              <a:lumMod val="75000"/>
              <a:lumOff val="25000"/>
            </a:schemeClr>
          </a:solidFill>
          <a:ln w="12700" cap="flat" cmpd="sng" algn="ctr">
            <a:no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a:cs typeface="Arial"/>
            </a:endParaRPr>
          </a:p>
        </p:txBody>
      </p:sp>
      <p:sp>
        <p:nvSpPr>
          <p:cNvPr id="13" name="Oval 12"/>
          <p:cNvSpPr/>
          <p:nvPr/>
        </p:nvSpPr>
        <p:spPr bwMode="auto">
          <a:xfrm>
            <a:off x="4472626" y="3709772"/>
            <a:ext cx="45719" cy="45719"/>
          </a:xfrm>
          <a:prstGeom prst="ellipse">
            <a:avLst/>
          </a:prstGeom>
          <a:solidFill>
            <a:schemeClr val="tx1">
              <a:lumMod val="75000"/>
              <a:lumOff val="25000"/>
            </a:schemeClr>
          </a:solidFill>
          <a:ln w="12700" cap="flat" cmpd="sng" algn="ctr">
            <a:no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a:cs typeface="Arial"/>
            </a:endParaRPr>
          </a:p>
        </p:txBody>
      </p:sp>
      <p:sp>
        <p:nvSpPr>
          <p:cNvPr id="14" name="Oval 13"/>
          <p:cNvSpPr/>
          <p:nvPr/>
        </p:nvSpPr>
        <p:spPr bwMode="auto">
          <a:xfrm>
            <a:off x="5444176" y="4855947"/>
            <a:ext cx="45719" cy="45719"/>
          </a:xfrm>
          <a:prstGeom prst="ellipse">
            <a:avLst/>
          </a:prstGeom>
          <a:solidFill>
            <a:schemeClr val="tx1">
              <a:lumMod val="75000"/>
              <a:lumOff val="25000"/>
            </a:schemeClr>
          </a:solidFill>
          <a:ln w="12700" cap="flat" cmpd="sng" algn="ctr">
            <a:no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a:cs typeface="Arial"/>
            </a:endParaRPr>
          </a:p>
        </p:txBody>
      </p:sp>
      <p:sp>
        <p:nvSpPr>
          <p:cNvPr id="15" name="Freeform 14"/>
          <p:cNvSpPr/>
          <p:nvPr/>
        </p:nvSpPr>
        <p:spPr>
          <a:xfrm>
            <a:off x="4117026" y="4878172"/>
            <a:ext cx="1019187" cy="114888"/>
          </a:xfrm>
          <a:custGeom>
            <a:avLst/>
            <a:gdLst>
              <a:gd name="connsiteX0" fmla="*/ 0 w 1019187"/>
              <a:gd name="connsiteY0" fmla="*/ 34925 h 114888"/>
              <a:gd name="connsiteX1" fmla="*/ 28575 w 1019187"/>
              <a:gd name="connsiteY1" fmla="*/ 53975 h 114888"/>
              <a:gd name="connsiteX2" fmla="*/ 701675 w 1019187"/>
              <a:gd name="connsiteY2" fmla="*/ 111125 h 114888"/>
              <a:gd name="connsiteX3" fmla="*/ 762000 w 1019187"/>
              <a:gd name="connsiteY3" fmla="*/ 104775 h 114888"/>
              <a:gd name="connsiteX4" fmla="*/ 838200 w 1019187"/>
              <a:gd name="connsiteY4" fmla="*/ 95250 h 114888"/>
              <a:gd name="connsiteX5" fmla="*/ 850900 w 1019187"/>
              <a:gd name="connsiteY5" fmla="*/ 92075 h 114888"/>
              <a:gd name="connsiteX6" fmla="*/ 882650 w 1019187"/>
              <a:gd name="connsiteY6" fmla="*/ 82550 h 114888"/>
              <a:gd name="connsiteX7" fmla="*/ 898525 w 1019187"/>
              <a:gd name="connsiteY7" fmla="*/ 76200 h 114888"/>
              <a:gd name="connsiteX8" fmla="*/ 927100 w 1019187"/>
              <a:gd name="connsiteY8" fmla="*/ 69850 h 114888"/>
              <a:gd name="connsiteX9" fmla="*/ 936625 w 1019187"/>
              <a:gd name="connsiteY9" fmla="*/ 66675 h 114888"/>
              <a:gd name="connsiteX10" fmla="*/ 971550 w 1019187"/>
              <a:gd name="connsiteY10" fmla="*/ 53975 h 114888"/>
              <a:gd name="connsiteX11" fmla="*/ 981075 w 1019187"/>
              <a:gd name="connsiteY11" fmla="*/ 41275 h 114888"/>
              <a:gd name="connsiteX12" fmla="*/ 984250 w 1019187"/>
              <a:gd name="connsiteY12" fmla="*/ 28575 h 114888"/>
              <a:gd name="connsiteX13" fmla="*/ 1009650 w 1019187"/>
              <a:gd name="connsiteY13" fmla="*/ 12700 h 114888"/>
              <a:gd name="connsiteX14" fmla="*/ 1019175 w 1019187"/>
              <a:gd name="connsiteY14" fmla="*/ 0 h 114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19187" h="114888">
                <a:moveTo>
                  <a:pt x="0" y="34925"/>
                </a:moveTo>
                <a:cubicBezTo>
                  <a:pt x="9525" y="41275"/>
                  <a:pt x="17327" y="51845"/>
                  <a:pt x="28575" y="53975"/>
                </a:cubicBezTo>
                <a:cubicBezTo>
                  <a:pt x="428013" y="129626"/>
                  <a:pt x="347590" y="115103"/>
                  <a:pt x="701675" y="111125"/>
                </a:cubicBezTo>
                <a:cubicBezTo>
                  <a:pt x="772661" y="105210"/>
                  <a:pt x="712227" y="110997"/>
                  <a:pt x="762000" y="104775"/>
                </a:cubicBezTo>
                <a:cubicBezTo>
                  <a:pt x="764693" y="104438"/>
                  <a:pt x="822296" y="98142"/>
                  <a:pt x="838200" y="95250"/>
                </a:cubicBezTo>
                <a:cubicBezTo>
                  <a:pt x="842493" y="94469"/>
                  <a:pt x="846690" y="93223"/>
                  <a:pt x="850900" y="92075"/>
                </a:cubicBezTo>
                <a:cubicBezTo>
                  <a:pt x="857323" y="90323"/>
                  <a:pt x="874077" y="85765"/>
                  <a:pt x="882650" y="82550"/>
                </a:cubicBezTo>
                <a:cubicBezTo>
                  <a:pt x="887986" y="80549"/>
                  <a:pt x="893118" y="78002"/>
                  <a:pt x="898525" y="76200"/>
                </a:cubicBezTo>
                <a:cubicBezTo>
                  <a:pt x="908303" y="72941"/>
                  <a:pt x="917034" y="72366"/>
                  <a:pt x="927100" y="69850"/>
                </a:cubicBezTo>
                <a:cubicBezTo>
                  <a:pt x="930347" y="69038"/>
                  <a:pt x="933378" y="67487"/>
                  <a:pt x="936625" y="66675"/>
                </a:cubicBezTo>
                <a:cubicBezTo>
                  <a:pt x="948658" y="63667"/>
                  <a:pt x="962111" y="63414"/>
                  <a:pt x="971550" y="53975"/>
                </a:cubicBezTo>
                <a:cubicBezTo>
                  <a:pt x="975292" y="50233"/>
                  <a:pt x="977900" y="45508"/>
                  <a:pt x="981075" y="41275"/>
                </a:cubicBezTo>
                <a:cubicBezTo>
                  <a:pt x="982133" y="37042"/>
                  <a:pt x="981632" y="32066"/>
                  <a:pt x="984250" y="28575"/>
                </a:cubicBezTo>
                <a:cubicBezTo>
                  <a:pt x="992878" y="17071"/>
                  <a:pt x="998566" y="16395"/>
                  <a:pt x="1009650" y="12700"/>
                </a:cubicBezTo>
                <a:cubicBezTo>
                  <a:pt x="1019923" y="2427"/>
                  <a:pt x="1019175" y="7665"/>
                  <a:pt x="1019175" y="0"/>
                </a:cubicBezTo>
              </a:path>
            </a:pathLst>
          </a:custGeom>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a:cs typeface="Arial"/>
            </a:endParaRPr>
          </a:p>
        </p:txBody>
      </p:sp>
      <p:sp>
        <p:nvSpPr>
          <p:cNvPr id="16" name="TextBox 15"/>
          <p:cNvSpPr txBox="1"/>
          <p:nvPr/>
        </p:nvSpPr>
        <p:spPr>
          <a:xfrm>
            <a:off x="3122922" y="5557546"/>
            <a:ext cx="274434" cy="253916"/>
          </a:xfrm>
          <a:prstGeom prst="rect">
            <a:avLst/>
          </a:prstGeom>
          <a:noFill/>
        </p:spPr>
        <p:txBody>
          <a:bodyPr wrap="none" rtlCol="0">
            <a:spAutoFit/>
          </a:bodyPr>
          <a:lstStyle/>
          <a:p>
            <a:pPr>
              <a:buNone/>
            </a:pPr>
            <a:r>
              <a:rPr lang="en-US" sz="1050" b="1" dirty="0">
                <a:latin typeface="Arial"/>
                <a:cs typeface="Arial"/>
              </a:rPr>
              <a:t>X</a:t>
            </a:r>
          </a:p>
        </p:txBody>
      </p:sp>
      <p:sp>
        <p:nvSpPr>
          <p:cNvPr id="17" name="TextBox 16"/>
          <p:cNvSpPr txBox="1"/>
          <p:nvPr/>
        </p:nvSpPr>
        <p:spPr>
          <a:xfrm>
            <a:off x="5942651" y="4979772"/>
            <a:ext cx="274434" cy="253916"/>
          </a:xfrm>
          <a:prstGeom prst="rect">
            <a:avLst/>
          </a:prstGeom>
          <a:noFill/>
        </p:spPr>
        <p:txBody>
          <a:bodyPr wrap="none" rtlCol="0">
            <a:spAutoFit/>
          </a:bodyPr>
          <a:lstStyle/>
          <a:p>
            <a:pPr>
              <a:buNone/>
            </a:pPr>
            <a:r>
              <a:rPr lang="en-US" sz="1050" b="1" dirty="0">
                <a:latin typeface="Arial"/>
                <a:cs typeface="Arial"/>
              </a:rPr>
              <a:t>Y</a:t>
            </a:r>
          </a:p>
        </p:txBody>
      </p:sp>
      <p:sp>
        <p:nvSpPr>
          <p:cNvPr id="18" name="TextBox 17"/>
          <p:cNvSpPr txBox="1"/>
          <p:nvPr/>
        </p:nvSpPr>
        <p:spPr>
          <a:xfrm>
            <a:off x="4342451" y="2922372"/>
            <a:ext cx="266420" cy="253916"/>
          </a:xfrm>
          <a:prstGeom prst="rect">
            <a:avLst/>
          </a:prstGeom>
          <a:noFill/>
        </p:spPr>
        <p:txBody>
          <a:bodyPr wrap="none" rtlCol="0">
            <a:spAutoFit/>
          </a:bodyPr>
          <a:lstStyle/>
          <a:p>
            <a:pPr>
              <a:buNone/>
            </a:pPr>
            <a:r>
              <a:rPr lang="en-US" sz="1050" b="1" dirty="0">
                <a:latin typeface="Arial"/>
                <a:cs typeface="Arial"/>
              </a:rPr>
              <a:t>Z</a:t>
            </a:r>
          </a:p>
        </p:txBody>
      </p:sp>
      <p:cxnSp>
        <p:nvCxnSpPr>
          <p:cNvPr id="21" name="Straight Connector 20"/>
          <p:cNvCxnSpPr/>
          <p:nvPr/>
        </p:nvCxnSpPr>
        <p:spPr bwMode="auto">
          <a:xfrm flipH="1">
            <a:off x="4402208" y="4377128"/>
            <a:ext cx="85618" cy="89184"/>
          </a:xfrm>
          <a:prstGeom prst="line">
            <a:avLst/>
          </a:prstGeom>
          <a:noFill/>
          <a:ln w="9525" cap="flat" cmpd="sng" algn="ctr">
            <a:solidFill>
              <a:srgbClr val="A6A6A6"/>
            </a:solidFill>
            <a:prstDash val="solid"/>
            <a:round/>
            <a:headEnd type="none" w="med" len="med"/>
            <a:tailEnd type="none" w="med" len="med"/>
          </a:ln>
          <a:effectLst/>
        </p:spPr>
      </p:cxnSp>
      <p:cxnSp>
        <p:nvCxnSpPr>
          <p:cNvPr id="19" name="Straight Connector 18"/>
          <p:cNvCxnSpPr/>
          <p:nvPr/>
        </p:nvCxnSpPr>
        <p:spPr bwMode="auto">
          <a:xfrm>
            <a:off x="4405776" y="4466312"/>
            <a:ext cx="4299" cy="134263"/>
          </a:xfrm>
          <a:prstGeom prst="line">
            <a:avLst/>
          </a:prstGeom>
          <a:noFill/>
          <a:ln w="9525" cap="flat" cmpd="sng" algn="ctr">
            <a:solidFill>
              <a:schemeClr val="bg1">
                <a:lumMod val="65000"/>
              </a:schemeClr>
            </a:solidFill>
            <a:prstDash val="solid"/>
            <a:round/>
            <a:headEnd type="none" w="med" len="med"/>
            <a:tailEnd type="none" w="med" len="med"/>
          </a:ln>
          <a:effectLst/>
        </p:spPr>
      </p:cxnSp>
      <p:cxnSp>
        <p:nvCxnSpPr>
          <p:cNvPr id="22" name="Straight Connector 21"/>
          <p:cNvCxnSpPr/>
          <p:nvPr/>
        </p:nvCxnSpPr>
        <p:spPr bwMode="auto">
          <a:xfrm flipH="1" flipV="1">
            <a:off x="4502150" y="4381500"/>
            <a:ext cx="121240" cy="52706"/>
          </a:xfrm>
          <a:prstGeom prst="line">
            <a:avLst/>
          </a:prstGeom>
          <a:noFill/>
          <a:ln w="9525" cap="flat" cmpd="sng" algn="ctr">
            <a:solidFill>
              <a:srgbClr val="A6A6A6"/>
            </a:solidFill>
            <a:prstDash val="solid"/>
            <a:round/>
            <a:headEnd type="none" w="med" len="med"/>
            <a:tailEnd type="none" w="med" len="med"/>
          </a:ln>
          <a:effectLst/>
        </p:spPr>
      </p:cxnSp>
      <p:cxnSp>
        <p:nvCxnSpPr>
          <p:cNvPr id="24" name="Straight Connector 23"/>
          <p:cNvCxnSpPr/>
          <p:nvPr/>
        </p:nvCxnSpPr>
        <p:spPr bwMode="auto">
          <a:xfrm flipH="1">
            <a:off x="4619215" y="4429125"/>
            <a:ext cx="3585" cy="133294"/>
          </a:xfrm>
          <a:prstGeom prst="line">
            <a:avLst/>
          </a:prstGeom>
          <a:noFill/>
          <a:ln w="9525" cap="flat" cmpd="sng" algn="ctr">
            <a:solidFill>
              <a:schemeClr val="bg1">
                <a:lumMod val="65000"/>
              </a:schemeClr>
            </a:solidFill>
            <a:prstDash val="solid"/>
            <a:round/>
            <a:headEnd type="none" w="med" len="med"/>
            <a:tailEnd type="none" w="med" len="med"/>
          </a:ln>
          <a:effectLst/>
        </p:spPr>
      </p:cxnSp>
      <p:cxnSp>
        <p:nvCxnSpPr>
          <p:cNvPr id="25" name="Straight Connector 24"/>
          <p:cNvCxnSpPr/>
          <p:nvPr/>
        </p:nvCxnSpPr>
        <p:spPr bwMode="auto">
          <a:xfrm flipH="1" flipV="1">
            <a:off x="4415479" y="4608010"/>
            <a:ext cx="128427" cy="53510"/>
          </a:xfrm>
          <a:prstGeom prst="line">
            <a:avLst/>
          </a:prstGeom>
          <a:noFill/>
          <a:ln w="9525" cap="flat" cmpd="sng" algn="ctr">
            <a:solidFill>
              <a:srgbClr val="A6A6A6"/>
            </a:solidFill>
            <a:prstDash val="solid"/>
            <a:round/>
            <a:headEnd type="none" w="med" len="med"/>
            <a:tailEnd type="none" w="med" len="med"/>
          </a:ln>
          <a:effectLst/>
        </p:spPr>
      </p:cxnSp>
      <p:cxnSp>
        <p:nvCxnSpPr>
          <p:cNvPr id="26" name="Straight Connector 25"/>
          <p:cNvCxnSpPr/>
          <p:nvPr/>
        </p:nvCxnSpPr>
        <p:spPr bwMode="auto">
          <a:xfrm flipH="1">
            <a:off x="4543906" y="4575175"/>
            <a:ext cx="72544" cy="86345"/>
          </a:xfrm>
          <a:prstGeom prst="line">
            <a:avLst/>
          </a:prstGeom>
          <a:noFill/>
          <a:ln w="9525" cap="flat" cmpd="sng" algn="ctr">
            <a:solidFill>
              <a:srgbClr val="A6A6A6"/>
            </a:solidFill>
            <a:prstDash val="solid"/>
            <a:round/>
            <a:headEnd type="none" w="med" len="med"/>
            <a:tailEnd type="none" w="med" len="med"/>
          </a:ln>
          <a:effectLst/>
        </p:spPr>
      </p:cxnSp>
      <p:sp>
        <p:nvSpPr>
          <p:cNvPr id="27" name="Oval 8"/>
          <p:cNvSpPr/>
          <p:nvPr/>
        </p:nvSpPr>
        <p:spPr bwMode="auto">
          <a:xfrm flipV="1">
            <a:off x="3359150" y="4044950"/>
            <a:ext cx="2286000" cy="533400"/>
          </a:xfrm>
          <a:custGeom>
            <a:avLst/>
            <a:gdLst>
              <a:gd name="connsiteX0" fmla="*/ 0 w 2286000"/>
              <a:gd name="connsiteY0" fmla="*/ 533400 h 1066800"/>
              <a:gd name="connsiteX1" fmla="*/ 1143000 w 2286000"/>
              <a:gd name="connsiteY1" fmla="*/ 0 h 1066800"/>
              <a:gd name="connsiteX2" fmla="*/ 2286000 w 2286000"/>
              <a:gd name="connsiteY2" fmla="*/ 533400 h 1066800"/>
              <a:gd name="connsiteX3" fmla="*/ 1143000 w 2286000"/>
              <a:gd name="connsiteY3" fmla="*/ 1066800 h 1066800"/>
              <a:gd name="connsiteX4" fmla="*/ 0 w 2286000"/>
              <a:gd name="connsiteY4" fmla="*/ 533400 h 1066800"/>
              <a:gd name="connsiteX0" fmla="*/ 2286000 w 2377440"/>
              <a:gd name="connsiteY0" fmla="*/ 533400 h 1066800"/>
              <a:gd name="connsiteX1" fmla="*/ 1143000 w 2377440"/>
              <a:gd name="connsiteY1" fmla="*/ 1066800 h 1066800"/>
              <a:gd name="connsiteX2" fmla="*/ 0 w 2377440"/>
              <a:gd name="connsiteY2" fmla="*/ 533400 h 1066800"/>
              <a:gd name="connsiteX3" fmla="*/ 1143000 w 2377440"/>
              <a:gd name="connsiteY3" fmla="*/ 0 h 1066800"/>
              <a:gd name="connsiteX4" fmla="*/ 2377440 w 2377440"/>
              <a:gd name="connsiteY4" fmla="*/ 624840 h 1066800"/>
              <a:gd name="connsiteX0" fmla="*/ 2286000 w 2286000"/>
              <a:gd name="connsiteY0" fmla="*/ 533400 h 1066800"/>
              <a:gd name="connsiteX1" fmla="*/ 1143000 w 2286000"/>
              <a:gd name="connsiteY1" fmla="*/ 1066800 h 1066800"/>
              <a:gd name="connsiteX2" fmla="*/ 0 w 2286000"/>
              <a:gd name="connsiteY2" fmla="*/ 533400 h 1066800"/>
              <a:gd name="connsiteX3" fmla="*/ 1143000 w 2286000"/>
              <a:gd name="connsiteY3" fmla="*/ 0 h 1066800"/>
              <a:gd name="connsiteX0" fmla="*/ 2286000 w 2286000"/>
              <a:gd name="connsiteY0" fmla="*/ 0 h 533400"/>
              <a:gd name="connsiteX1" fmla="*/ 1143000 w 2286000"/>
              <a:gd name="connsiteY1" fmla="*/ 533400 h 533400"/>
              <a:gd name="connsiteX2" fmla="*/ 0 w 2286000"/>
              <a:gd name="connsiteY2" fmla="*/ 0 h 533400"/>
            </a:gdLst>
            <a:ahLst/>
            <a:cxnLst>
              <a:cxn ang="0">
                <a:pos x="connsiteX0" y="connsiteY0"/>
              </a:cxn>
              <a:cxn ang="0">
                <a:pos x="connsiteX1" y="connsiteY1"/>
              </a:cxn>
              <a:cxn ang="0">
                <a:pos x="connsiteX2" y="connsiteY2"/>
              </a:cxn>
            </a:cxnLst>
            <a:rect l="l" t="t" r="r" b="b"/>
            <a:pathLst>
              <a:path w="2286000" h="533400">
                <a:moveTo>
                  <a:pt x="2286000" y="0"/>
                </a:moveTo>
                <a:cubicBezTo>
                  <a:pt x="2286000" y="294589"/>
                  <a:pt x="1774261" y="533400"/>
                  <a:pt x="1143000" y="533400"/>
                </a:cubicBezTo>
                <a:cubicBezTo>
                  <a:pt x="511739" y="533400"/>
                  <a:pt x="0" y="294589"/>
                  <a:pt x="0" y="0"/>
                </a:cubicBezTo>
              </a:path>
            </a:pathLst>
          </a:custGeom>
          <a:noFill/>
          <a:ln w="12700" cap="flat" cmpd="sng" algn="ctr">
            <a:solidFill>
              <a:schemeClr val="bg2">
                <a:lumMod val="75000"/>
              </a:schemeClr>
            </a:solidFill>
            <a:prstDash val="dash"/>
            <a:round/>
            <a:headEnd type="none" w="med" len="med"/>
            <a:tailEnd type="none" w="med" len="med"/>
          </a:ln>
          <a:effectLst/>
        </p:spPr>
        <p:txBody>
          <a:bodyPr vert="horz" wrap="square" lIns="90488" tIns="44450" rIns="90488" bIns="44450" numCol="1" rtlCol="0" anchor="t" anchorCtr="0" compatLnSpc="1">
            <a:prstTxWarp prst="textNoShape">
              <a:avLst/>
            </a:prstTxWarp>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5" name="Slide Number Placeholder 4"/>
          <p:cNvSpPr>
            <a:spLocks noGrp="1"/>
          </p:cNvSpPr>
          <p:nvPr>
            <p:ph type="sldNum" sz="quarter" idx="11"/>
          </p:nvPr>
        </p:nvSpPr>
        <p:spPr/>
        <p:txBody>
          <a:bodyPr/>
          <a:lstStyle/>
          <a:p>
            <a:fld id="{FA4585BD-3576-BF4C-A3F5-F0E88B60600B}" type="slidenum">
              <a:rPr lang="en-US" smtClean="0"/>
              <a:pPr/>
              <a:t>6</a:t>
            </a:fld>
            <a:endParaRPr lang="en-US" sz="1400" b="0">
              <a:latin typeface="Times New Roman" pitchFamily="27" charset="0"/>
            </a:endParaRPr>
          </a:p>
        </p:txBody>
      </p:sp>
      <p:sp>
        <p:nvSpPr>
          <p:cNvPr id="29" name="Freeform 28"/>
          <p:cNvSpPr/>
          <p:nvPr/>
        </p:nvSpPr>
        <p:spPr>
          <a:xfrm rot="1173736">
            <a:off x="4291294" y="4560486"/>
            <a:ext cx="542952" cy="338703"/>
          </a:xfrm>
          <a:custGeom>
            <a:avLst/>
            <a:gdLst>
              <a:gd name="connsiteX0" fmla="*/ 0 w 667459"/>
              <a:gd name="connsiteY0" fmla="*/ 862169 h 862169"/>
              <a:gd name="connsiteX1" fmla="*/ 667459 w 667459"/>
              <a:gd name="connsiteY1" fmla="*/ 0 h 862169"/>
            </a:gdLst>
            <a:ahLst/>
            <a:cxnLst>
              <a:cxn ang="0">
                <a:pos x="connsiteX0" y="connsiteY0"/>
              </a:cxn>
              <a:cxn ang="0">
                <a:pos x="connsiteX1" y="connsiteY1"/>
              </a:cxn>
            </a:cxnLst>
            <a:rect l="l" t="t" r="r" b="b"/>
            <a:pathLst>
              <a:path w="667459" h="862169">
                <a:moveTo>
                  <a:pt x="0" y="862169"/>
                </a:moveTo>
                <a:cubicBezTo>
                  <a:pt x="264202" y="851353"/>
                  <a:pt x="528405" y="840538"/>
                  <a:pt x="667459" y="0"/>
                </a:cubicBezTo>
              </a:path>
            </a:pathLst>
          </a:custGeom>
          <a:ln>
            <a:solidFill>
              <a:srgbClr val="FC0128"/>
            </a:solidFill>
            <a:headEnd type="none"/>
            <a:tailEnd type="triangle"/>
          </a:ln>
        </p:spPr>
        <p:txBody>
          <a:bodyPr vert="horz" wrap="square" lIns="90488" tIns="44450" rIns="90488" bIns="44450" numCol="1" rtlCol="0" anchor="t" anchorCtr="0" compatLnSpc="1">
            <a:prstTxWarp prst="textNoShape">
              <a:avLst/>
            </a:prstTxWarp>
          </a:bodyPr>
          <a:lstStyle/>
          <a:p>
            <a:pPr marL="1143000" marR="0" lvl="0" indent="-228600" defTabSz="914400" eaLnBrk="1" fontAlgn="auto" latinLnBrk="0" hangingPunct="1">
              <a:lnSpc>
                <a:spcPct val="80000"/>
              </a:lnSpc>
              <a:spcBef>
                <a:spcPct val="30000"/>
              </a:spcBef>
              <a:spcAft>
                <a:spcPts val="0"/>
              </a:spcAft>
              <a:buClrTx/>
              <a:buSzPct val="100000"/>
              <a:buFontTx/>
              <a:buChar char="»"/>
              <a:tabLst/>
              <a:defRPr/>
            </a:pPr>
            <a:endParaRPr kumimoji="0" lang="en-US" sz="1400" b="1" i="0" u="none" strike="noStrike" kern="0" cap="none" spc="0" normalizeH="0" baseline="0" noProof="0">
              <a:ln>
                <a:noFill/>
              </a:ln>
              <a:solidFill>
                <a:srgbClr val="000000"/>
              </a:solidFill>
              <a:effectLst/>
              <a:uLnTx/>
              <a:uFillTx/>
              <a:latin typeface="Arial" charset="0"/>
            </a:endParaRPr>
          </a:p>
        </p:txBody>
      </p:sp>
    </p:spTree>
    <p:extLst>
      <p:ext uri="{BB962C8B-B14F-4D97-AF65-F5344CB8AC3E}">
        <p14:creationId xmlns:p14="http://schemas.microsoft.com/office/powerpoint/2010/main" val="9461125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Footer Placeholder 3"/>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Frames and Coordinate Systems </a:t>
            </a:r>
            <a:endParaRPr lang="en-US" dirty="0">
              <a:latin typeface="Arial" pitchFamily="-60" charset="0"/>
              <a:ea typeface="ＭＳ Ｐゴシック" pitchFamily="-60" charset="-128"/>
              <a:cs typeface="ＭＳ Ｐゴシック" pitchFamily="-60" charset="-128"/>
            </a:endParaRPr>
          </a:p>
        </p:txBody>
      </p:sp>
      <p:sp>
        <p:nvSpPr>
          <p:cNvPr id="30723" name="Rectangle 2"/>
          <p:cNvSpPr>
            <a:spLocks noGrp="1" noChangeArrowheads="1"/>
          </p:cNvSpPr>
          <p:nvPr>
            <p:ph type="body" idx="1"/>
          </p:nvPr>
        </p:nvSpPr>
        <p:spPr>
          <a:xfrm>
            <a:off x="615950" y="1530350"/>
            <a:ext cx="8211037" cy="4532312"/>
          </a:xfrm>
        </p:spPr>
        <p:txBody>
          <a:bodyPr lIns="92075" tIns="46038" rIns="92075" bIns="46038"/>
          <a:lstStyle/>
          <a:p>
            <a:r>
              <a:rPr lang="en-US" sz="2000" dirty="0">
                <a:ea typeface="ＭＳ Ｐゴシック" pitchFamily="-60" charset="-128"/>
                <a:cs typeface="ＭＳ Ｐゴシック" pitchFamily="-60" charset="-128"/>
              </a:rPr>
              <a:t>A reference frame’s center must be a SPICE ephemeris object whose location is coincident with the origin (0, 0, 0) of the frame.</a:t>
            </a:r>
          </a:p>
          <a:p>
            <a:pPr lvl="1"/>
            <a:r>
              <a:rPr lang="en-US" sz="1600" dirty="0"/>
              <a:t>The center of any inertial frame is ALWAYS the solar system barycenter.*</a:t>
            </a:r>
          </a:p>
          <a:p>
            <a:pPr lvl="1"/>
            <a:r>
              <a:rPr lang="en-US" sz="1600" dirty="0"/>
              <a:t>The center of a body-fixed frame is the center of the body.</a:t>
            </a:r>
          </a:p>
          <a:p>
            <a:pPr lvl="2"/>
            <a:r>
              <a:rPr lang="en-US" sz="1600" dirty="0"/>
              <a:t>“Body” means a natural body: sun, planet, satellite, comet, asteroid.</a:t>
            </a:r>
          </a:p>
          <a:p>
            <a:pPr lvl="2"/>
            <a:r>
              <a:rPr lang="en-US" sz="1600" dirty="0"/>
              <a:t>The location of the “body” center is specified using an SPK file.</a:t>
            </a:r>
          </a:p>
          <a:p>
            <a:pPr lvl="1"/>
            <a:r>
              <a:rPr lang="en-US" sz="1600" dirty="0"/>
              <a:t>The center of a topocentric, spacecraft or instrument frame is also an object for which the location is specified by an SPK file.</a:t>
            </a:r>
          </a:p>
          <a:p>
            <a:endParaRPr lang="en-US" sz="2000" dirty="0">
              <a:ea typeface="ＭＳ Ｐゴシック" pitchFamily="-60" charset="-128"/>
              <a:cs typeface="ＭＳ Ｐゴシック" pitchFamily="-60" charset="-128"/>
            </a:endParaRPr>
          </a:p>
          <a:p>
            <a:r>
              <a:rPr lang="en-US" sz="2000" dirty="0">
                <a:ea typeface="ＭＳ Ｐゴシック" pitchFamily="-60" charset="-128"/>
                <a:cs typeface="ＭＳ Ｐゴシック" pitchFamily="-60" charset="-128"/>
              </a:rPr>
              <a:t>A frame’s center may play a role in specification of states.</a:t>
            </a:r>
          </a:p>
          <a:p>
            <a:pPr lvl="1"/>
            <a:r>
              <a:rPr lang="en-US" sz="1600" dirty="0"/>
              <a:t>The location of the origin cancels out when doing vector subtraction, but the center is used in computing light time to the center of any non-inertial frame being used</a:t>
            </a:r>
          </a:p>
          <a:p>
            <a:pPr marL="0" indent="0">
              <a:buNone/>
            </a:pPr>
            <a:endParaRPr lang="en-US" sz="2000" dirty="0">
              <a:ea typeface="ＭＳ Ｐゴシック" pitchFamily="-60" charset="-128"/>
              <a:cs typeface="ＭＳ Ｐゴシック" pitchFamily="-60" charset="-128"/>
            </a:endParaRPr>
          </a:p>
          <a:p>
            <a:endParaRPr lang="en-US" sz="2000" dirty="0">
              <a:ea typeface="ＭＳ Ｐゴシック" pitchFamily="-60" charset="-128"/>
              <a:cs typeface="ＭＳ Ｐゴシック" pitchFamily="-60" charset="-128"/>
            </a:endParaRPr>
          </a:p>
        </p:txBody>
      </p:sp>
      <p:sp>
        <p:nvSpPr>
          <p:cNvPr id="30724" name="Rectangle 3"/>
          <p:cNvSpPr>
            <a:spLocks noGrp="1" noChangeArrowheads="1"/>
          </p:cNvSpPr>
          <p:nvPr>
            <p:ph type="title"/>
          </p:nvPr>
        </p:nvSpPr>
        <p:spPr>
          <a:xfrm>
            <a:off x="2916487" y="381000"/>
            <a:ext cx="4873129" cy="490391"/>
          </a:xfrm>
        </p:spPr>
        <p:txBody>
          <a:bodyPr/>
          <a:lstStyle/>
          <a:p>
            <a:r>
              <a:rPr lang="en-US" dirty="0">
                <a:ea typeface="ＭＳ Ｐゴシック" pitchFamily="-60" charset="-128"/>
                <a:cs typeface="ＭＳ Ｐゴシック" pitchFamily="-60" charset="-128"/>
              </a:rPr>
              <a:t>Reference Frame Center</a:t>
            </a:r>
          </a:p>
        </p:txBody>
      </p:sp>
      <p:sp>
        <p:nvSpPr>
          <p:cNvPr id="2" name="TextBox 1"/>
          <p:cNvSpPr txBox="1"/>
          <p:nvPr/>
        </p:nvSpPr>
        <p:spPr>
          <a:xfrm>
            <a:off x="2604558" y="6279387"/>
            <a:ext cx="4488392" cy="523220"/>
          </a:xfrm>
          <a:prstGeom prst="rect">
            <a:avLst/>
          </a:prstGeom>
          <a:noFill/>
        </p:spPr>
        <p:txBody>
          <a:bodyPr wrap="square" rtlCol="0">
            <a:spAutoFit/>
          </a:bodyPr>
          <a:lstStyle/>
          <a:p>
            <a:pPr marL="0" lvl="2"/>
            <a:r>
              <a:rPr lang="en-US" sz="1400" dirty="0">
                <a:latin typeface="Arial"/>
                <a:cs typeface="Arial"/>
              </a:rPr>
              <a:t>*True even for inertial frames associated with accelerated bodies, such as the MARSIAU frame.</a:t>
            </a:r>
          </a:p>
        </p:txBody>
      </p:sp>
      <p:sp>
        <p:nvSpPr>
          <p:cNvPr id="3" name="Slide Number Placeholder 2"/>
          <p:cNvSpPr>
            <a:spLocks noGrp="1"/>
          </p:cNvSpPr>
          <p:nvPr>
            <p:ph type="sldNum" sz="quarter" idx="11"/>
          </p:nvPr>
        </p:nvSpPr>
        <p:spPr/>
        <p:txBody>
          <a:bodyPr/>
          <a:lstStyle/>
          <a:p>
            <a:fld id="{FA4585BD-3576-BF4C-A3F5-F0E88B60600B}" type="slidenum">
              <a:rPr lang="en-US" smtClean="0"/>
              <a:pPr/>
              <a:t>7</a:t>
            </a:fld>
            <a:endParaRPr lang="en-US" sz="1400" b="0">
              <a:latin typeface="Times New Roman" pitchFamily="27" charset="0"/>
            </a:endParaRPr>
          </a:p>
        </p:txBody>
      </p:sp>
    </p:spTree>
    <p:extLst>
      <p:ext uri="{BB962C8B-B14F-4D97-AF65-F5344CB8AC3E}">
        <p14:creationId xmlns:p14="http://schemas.microsoft.com/office/powerpoint/2010/main" val="38262123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Footer Placeholder 3"/>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Frames and Coordinate Systems </a:t>
            </a:r>
            <a:endParaRPr lang="en-US" dirty="0">
              <a:latin typeface="Arial" pitchFamily="-60" charset="0"/>
              <a:ea typeface="ＭＳ Ｐゴシック" pitchFamily="-60" charset="-128"/>
              <a:cs typeface="ＭＳ Ｐゴシック" pitchFamily="-60" charset="-128"/>
            </a:endParaRPr>
          </a:p>
        </p:txBody>
      </p:sp>
      <p:sp>
        <p:nvSpPr>
          <p:cNvPr id="31747" name="Rectangle 2"/>
          <p:cNvSpPr>
            <a:spLocks noGrp="1" noChangeArrowheads="1"/>
          </p:cNvSpPr>
          <p:nvPr>
            <p:ph type="body" idx="1"/>
          </p:nvPr>
        </p:nvSpPr>
        <p:spPr>
          <a:xfrm>
            <a:off x="539750" y="1682750"/>
            <a:ext cx="8102600" cy="3352800"/>
          </a:xfrm>
        </p:spPr>
        <p:txBody>
          <a:bodyPr lIns="92075" tIns="46038" rIns="92075" bIns="46038"/>
          <a:lstStyle/>
          <a:p>
            <a:pPr>
              <a:lnSpc>
                <a:spcPct val="80000"/>
              </a:lnSpc>
            </a:pPr>
            <a:r>
              <a:rPr lang="en-US" dirty="0">
                <a:ea typeface="ＭＳ Ｐゴシック" pitchFamily="-60" charset="-128"/>
                <a:cs typeface="ＭＳ Ｐゴシック" pitchFamily="-60" charset="-128"/>
              </a:rPr>
              <a:t>Inertial</a:t>
            </a:r>
          </a:p>
          <a:p>
            <a:pPr lvl="1">
              <a:lnSpc>
                <a:spcPct val="80000"/>
              </a:lnSpc>
            </a:pPr>
            <a:r>
              <a:rPr lang="en-US" dirty="0"/>
              <a:t>Non-rotating w</a:t>
            </a:r>
            <a:r>
              <a:rPr lang="en-US" dirty="0">
                <a:ea typeface="ＭＳ Ｐゴシック" pitchFamily="-60" charset="-128"/>
              </a:rPr>
              <a:t>ith respect to stars</a:t>
            </a:r>
          </a:p>
          <a:p>
            <a:pPr lvl="1">
              <a:lnSpc>
                <a:spcPct val="80000"/>
              </a:lnSpc>
            </a:pPr>
            <a:r>
              <a:rPr lang="en-US" dirty="0"/>
              <a:t>Non-accelerating origin</a:t>
            </a:r>
          </a:p>
          <a:p>
            <a:pPr lvl="2">
              <a:lnSpc>
                <a:spcPct val="80000"/>
              </a:lnSpc>
            </a:pPr>
            <a:r>
              <a:rPr lang="en-US" dirty="0">
                <a:ea typeface="ＭＳ Ｐゴシック" pitchFamily="-60" charset="-128"/>
              </a:rPr>
              <a:t>Velocity is typically non-zero, but acceleration is negligible</a:t>
            </a:r>
          </a:p>
          <a:p>
            <a:pPr lvl="1">
              <a:lnSpc>
                <a:spcPct val="80000"/>
              </a:lnSpc>
            </a:pPr>
            <a:r>
              <a:rPr lang="en-US" dirty="0"/>
              <a:t>Examples:</a:t>
            </a:r>
          </a:p>
          <a:p>
            <a:pPr lvl="2">
              <a:lnSpc>
                <a:spcPct val="80000"/>
              </a:lnSpc>
            </a:pPr>
            <a:r>
              <a:rPr lang="en-US" dirty="0">
                <a:ea typeface="ＭＳ Ｐゴシック" pitchFamily="-60" charset="-128"/>
              </a:rPr>
              <a:t>J2000 (also known as EME 2000, and is generally used in SPICE to refer to the ICRF)</a:t>
            </a:r>
          </a:p>
          <a:p>
            <a:pPr lvl="2">
              <a:lnSpc>
                <a:spcPct val="80000"/>
              </a:lnSpc>
            </a:pPr>
            <a:r>
              <a:rPr lang="en-US" dirty="0">
                <a:ea typeface="ＭＳ Ｐゴシック" pitchFamily="-60" charset="-128"/>
              </a:rPr>
              <a:t>ECLIPJ2000</a:t>
            </a:r>
          </a:p>
        </p:txBody>
      </p:sp>
      <p:sp>
        <p:nvSpPr>
          <p:cNvPr id="31748" name="Rectangle 3"/>
          <p:cNvSpPr>
            <a:spLocks noGrp="1" noChangeArrowheads="1"/>
          </p:cNvSpPr>
          <p:nvPr>
            <p:ph type="title"/>
          </p:nvPr>
        </p:nvSpPr>
        <p:spPr>
          <a:xfrm>
            <a:off x="2310968" y="381000"/>
            <a:ext cx="6080991" cy="490391"/>
          </a:xfrm>
        </p:spPr>
        <p:txBody>
          <a:bodyPr/>
          <a:lstStyle/>
          <a:p>
            <a:r>
              <a:rPr lang="en-US" dirty="0">
                <a:ea typeface="ＭＳ Ｐゴシック" pitchFamily="-60" charset="-128"/>
                <a:cs typeface="ＭＳ Ｐゴシック" pitchFamily="-60" charset="-128"/>
              </a:rPr>
              <a:t>Types of Reference Frames - 1</a:t>
            </a:r>
          </a:p>
        </p:txBody>
      </p:sp>
      <p:sp>
        <p:nvSpPr>
          <p:cNvPr id="2" name="Slide Number Placeholder 1"/>
          <p:cNvSpPr>
            <a:spLocks noGrp="1"/>
          </p:cNvSpPr>
          <p:nvPr>
            <p:ph type="sldNum" sz="quarter" idx="11"/>
          </p:nvPr>
        </p:nvSpPr>
        <p:spPr/>
        <p:txBody>
          <a:bodyPr/>
          <a:lstStyle/>
          <a:p>
            <a:fld id="{FA4585BD-3576-BF4C-A3F5-F0E88B60600B}" type="slidenum">
              <a:rPr lang="en-US" smtClean="0"/>
              <a:pPr/>
              <a:t>8</a:t>
            </a:fld>
            <a:endParaRPr lang="en-US" sz="1400" b="0">
              <a:latin typeface="Times New Roman" pitchFamily="27" charset="0"/>
            </a:endParaRPr>
          </a:p>
        </p:txBody>
      </p:sp>
    </p:spTree>
    <p:extLst>
      <p:ext uri="{BB962C8B-B14F-4D97-AF65-F5344CB8AC3E}">
        <p14:creationId xmlns:p14="http://schemas.microsoft.com/office/powerpoint/2010/main" val="11445713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Footer Placeholder 3"/>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Frames and Coordinate Systems </a:t>
            </a:r>
            <a:endParaRPr lang="en-US" dirty="0">
              <a:latin typeface="Arial" pitchFamily="-60" charset="0"/>
              <a:ea typeface="ＭＳ Ｐゴシック" pitchFamily="-60" charset="-128"/>
              <a:cs typeface="ＭＳ Ｐゴシック" pitchFamily="-60" charset="-128"/>
            </a:endParaRPr>
          </a:p>
        </p:txBody>
      </p:sp>
      <p:sp>
        <p:nvSpPr>
          <p:cNvPr id="31747" name="Rectangle 2"/>
          <p:cNvSpPr>
            <a:spLocks noGrp="1" noChangeArrowheads="1"/>
          </p:cNvSpPr>
          <p:nvPr>
            <p:ph type="body" idx="1"/>
          </p:nvPr>
        </p:nvSpPr>
        <p:spPr>
          <a:xfrm>
            <a:off x="615950" y="1301750"/>
            <a:ext cx="8102600" cy="5486400"/>
          </a:xfrm>
        </p:spPr>
        <p:txBody>
          <a:bodyPr lIns="92075" tIns="46038" rIns="92075" bIns="46038"/>
          <a:lstStyle/>
          <a:p>
            <a:pPr>
              <a:lnSpc>
                <a:spcPct val="80000"/>
              </a:lnSpc>
            </a:pPr>
            <a:r>
              <a:rPr lang="en-US" dirty="0">
                <a:ea typeface="ＭＳ Ｐゴシック" pitchFamily="-60" charset="-128"/>
                <a:cs typeface="ＭＳ Ｐゴシック" pitchFamily="-60" charset="-128"/>
              </a:rPr>
              <a:t>Non-Inertial</a:t>
            </a:r>
          </a:p>
          <a:p>
            <a:pPr lvl="1">
              <a:lnSpc>
                <a:spcPct val="80000"/>
              </a:lnSpc>
            </a:pPr>
            <a:r>
              <a:rPr lang="en-US" dirty="0"/>
              <a:t>Accelerating, including by rotation</a:t>
            </a:r>
          </a:p>
          <a:p>
            <a:pPr lvl="1">
              <a:lnSpc>
                <a:spcPct val="80000"/>
              </a:lnSpc>
            </a:pPr>
            <a:r>
              <a:rPr lang="en-US" dirty="0"/>
              <a:t>Examples</a:t>
            </a:r>
          </a:p>
          <a:p>
            <a:pPr lvl="2">
              <a:lnSpc>
                <a:spcPct val="80000"/>
              </a:lnSpc>
            </a:pPr>
            <a:r>
              <a:rPr lang="en-US" dirty="0">
                <a:ea typeface="ＭＳ Ｐゴシック" pitchFamily="-60" charset="-128"/>
              </a:rPr>
              <a:t>Body-fixed</a:t>
            </a:r>
          </a:p>
          <a:p>
            <a:pPr lvl="3">
              <a:lnSpc>
                <a:spcPct val="80000"/>
              </a:lnSpc>
            </a:pPr>
            <a:r>
              <a:rPr lang="en-US" sz="1600" dirty="0">
                <a:ea typeface="ＭＳ Ｐゴシック" pitchFamily="-60" charset="-128"/>
              </a:rPr>
              <a:t>Associated with a natural body (e.g. planets, satellites)</a:t>
            </a:r>
          </a:p>
          <a:p>
            <a:pPr lvl="2">
              <a:lnSpc>
                <a:spcPct val="80000"/>
              </a:lnSpc>
            </a:pPr>
            <a:r>
              <a:rPr lang="en-US" dirty="0" err="1">
                <a:ea typeface="ＭＳ Ｐゴシック" pitchFamily="-60" charset="-128"/>
              </a:rPr>
              <a:t>Topocentric</a:t>
            </a:r>
            <a:endParaRPr lang="en-US" dirty="0">
              <a:ea typeface="ＭＳ Ｐゴシック" pitchFamily="-60" charset="-128"/>
            </a:endParaRPr>
          </a:p>
          <a:p>
            <a:pPr lvl="3">
              <a:lnSpc>
                <a:spcPct val="80000"/>
              </a:lnSpc>
            </a:pPr>
            <a:r>
              <a:rPr lang="en-US" sz="1600" dirty="0">
                <a:ea typeface="ＭＳ Ｐゴシック" pitchFamily="-60" charset="-128"/>
              </a:rPr>
              <a:t>Associated with an object on or near the surface of a natural body (e.g. DSN station, rover)</a:t>
            </a:r>
          </a:p>
          <a:p>
            <a:pPr lvl="2">
              <a:lnSpc>
                <a:spcPct val="80000"/>
              </a:lnSpc>
            </a:pPr>
            <a:r>
              <a:rPr lang="en-US" dirty="0">
                <a:ea typeface="ＭＳ Ｐゴシック" pitchFamily="-60" charset="-128"/>
              </a:rPr>
              <a:t>Spacecraft</a:t>
            </a:r>
          </a:p>
          <a:p>
            <a:pPr lvl="3">
              <a:lnSpc>
                <a:spcPct val="80000"/>
              </a:lnSpc>
            </a:pPr>
            <a:r>
              <a:rPr lang="en-US" sz="1600" dirty="0">
                <a:ea typeface="ＭＳ Ｐゴシック" pitchFamily="-60" charset="-128"/>
              </a:rPr>
              <a:t>Associated with the main spacecraft structure (the “bus”)</a:t>
            </a:r>
          </a:p>
          <a:p>
            <a:pPr lvl="2">
              <a:lnSpc>
                <a:spcPct val="80000"/>
              </a:lnSpc>
            </a:pPr>
            <a:r>
              <a:rPr lang="en-US" dirty="0">
                <a:ea typeface="ＭＳ Ｐゴシック" pitchFamily="-60" charset="-128"/>
              </a:rPr>
              <a:t>Instrument</a:t>
            </a:r>
          </a:p>
          <a:p>
            <a:pPr lvl="3">
              <a:lnSpc>
                <a:spcPct val="80000"/>
              </a:lnSpc>
            </a:pPr>
            <a:r>
              <a:rPr lang="en-US" sz="1600" dirty="0">
                <a:ea typeface="ＭＳ Ｐゴシック" pitchFamily="-60" charset="-128"/>
              </a:rPr>
              <a:t>One or more frames are usually associated with each instrument </a:t>
            </a:r>
          </a:p>
          <a:p>
            <a:pPr lvl="3">
              <a:lnSpc>
                <a:spcPct val="80000"/>
              </a:lnSpc>
            </a:pPr>
            <a:r>
              <a:rPr lang="en-US" sz="1600" dirty="0">
                <a:ea typeface="ＭＳ Ｐゴシック" pitchFamily="-60" charset="-128"/>
              </a:rPr>
              <a:t>Also applicable to a spacecraft antenna, solar array, etc.</a:t>
            </a:r>
          </a:p>
          <a:p>
            <a:pPr lvl="2">
              <a:lnSpc>
                <a:spcPct val="80000"/>
              </a:lnSpc>
            </a:pPr>
            <a:r>
              <a:rPr lang="en-US" dirty="0">
                <a:ea typeface="ＭＳ Ｐゴシック" pitchFamily="-60" charset="-128"/>
              </a:rPr>
              <a:t>Dynamic</a:t>
            </a:r>
          </a:p>
          <a:p>
            <a:pPr lvl="3">
              <a:lnSpc>
                <a:spcPct val="80000"/>
              </a:lnSpc>
            </a:pPr>
            <a:r>
              <a:rPr lang="en-US" sz="1600" dirty="0">
                <a:ea typeface="ＭＳ Ｐゴシック" pitchFamily="-60" charset="-128"/>
              </a:rPr>
              <a:t>A special family of frames unique to SPICE</a:t>
            </a:r>
          </a:p>
          <a:p>
            <a:pPr lvl="3">
              <a:lnSpc>
                <a:spcPct val="80000"/>
              </a:lnSpc>
            </a:pPr>
            <a:r>
              <a:rPr lang="en-US" sz="1600" dirty="0">
                <a:ea typeface="ＭＳ Ｐゴシック" pitchFamily="-60" charset="-128"/>
              </a:rPr>
              <a:t>These have time-dependent orientation</a:t>
            </a:r>
          </a:p>
          <a:p>
            <a:pPr lvl="4">
              <a:lnSpc>
                <a:spcPct val="80000"/>
              </a:lnSpc>
            </a:pPr>
            <a:r>
              <a:rPr lang="en-US" dirty="0">
                <a:ea typeface="ＭＳ Ｐゴシック" pitchFamily="-60" charset="-128"/>
              </a:rPr>
              <a:t>But this category does </a:t>
            </a:r>
            <a:r>
              <a:rPr lang="en-US" u="sng" dirty="0">
                <a:ea typeface="ＭＳ Ｐゴシック" pitchFamily="-60" charset="-128"/>
              </a:rPr>
              <a:t>not</a:t>
            </a:r>
            <a:r>
              <a:rPr lang="en-US" dirty="0">
                <a:ea typeface="ＭＳ Ｐゴシック" pitchFamily="-60" charset="-128"/>
              </a:rPr>
              <a:t> include frames for which the orientation is provided using a C-kernel (CK) or a PC-kernel (PCK)</a:t>
            </a:r>
            <a:endParaRPr lang="en-US" sz="1100" dirty="0">
              <a:ea typeface="ＭＳ Ｐゴシック" pitchFamily="-60" charset="-128"/>
              <a:cs typeface="ＭＳ Ｐゴシック" pitchFamily="-60" charset="-128"/>
            </a:endParaRPr>
          </a:p>
        </p:txBody>
      </p:sp>
      <p:sp>
        <p:nvSpPr>
          <p:cNvPr id="31748" name="Rectangle 3"/>
          <p:cNvSpPr>
            <a:spLocks noGrp="1" noChangeArrowheads="1"/>
          </p:cNvSpPr>
          <p:nvPr>
            <p:ph type="title"/>
          </p:nvPr>
        </p:nvSpPr>
        <p:spPr>
          <a:xfrm>
            <a:off x="2310968" y="381000"/>
            <a:ext cx="6080991" cy="490391"/>
          </a:xfrm>
        </p:spPr>
        <p:txBody>
          <a:bodyPr/>
          <a:lstStyle/>
          <a:p>
            <a:r>
              <a:rPr lang="en-US" dirty="0">
                <a:ea typeface="ＭＳ Ｐゴシック" pitchFamily="-60" charset="-128"/>
                <a:cs typeface="ＭＳ Ｐゴシック" pitchFamily="-60" charset="-128"/>
              </a:rPr>
              <a:t>Types of Reference Frames - 2</a:t>
            </a:r>
          </a:p>
        </p:txBody>
      </p:sp>
      <p:sp>
        <p:nvSpPr>
          <p:cNvPr id="2" name="TextBox 1"/>
          <p:cNvSpPr txBox="1"/>
          <p:nvPr/>
        </p:nvSpPr>
        <p:spPr>
          <a:xfrm>
            <a:off x="3511550" y="6483350"/>
            <a:ext cx="4262781" cy="276999"/>
          </a:xfrm>
          <a:prstGeom prst="rect">
            <a:avLst/>
          </a:prstGeom>
          <a:noFill/>
        </p:spPr>
        <p:txBody>
          <a:bodyPr wrap="none" rtlCol="0">
            <a:spAutoFit/>
          </a:bodyPr>
          <a:lstStyle/>
          <a:p>
            <a:r>
              <a:rPr lang="en-US" sz="1200" dirty="0">
                <a:latin typeface="+mn-lt"/>
              </a:rPr>
              <a:t>CK ≈ spacecraft orientation;  PCK ≈ natural body orientation</a:t>
            </a:r>
          </a:p>
        </p:txBody>
      </p:sp>
      <p:sp>
        <p:nvSpPr>
          <p:cNvPr id="3" name="Slide Number Placeholder 2"/>
          <p:cNvSpPr>
            <a:spLocks noGrp="1"/>
          </p:cNvSpPr>
          <p:nvPr>
            <p:ph type="sldNum" sz="quarter" idx="11"/>
          </p:nvPr>
        </p:nvSpPr>
        <p:spPr/>
        <p:txBody>
          <a:bodyPr/>
          <a:lstStyle/>
          <a:p>
            <a:fld id="{FA4585BD-3576-BF4C-A3F5-F0E88B60600B}" type="slidenum">
              <a:rPr lang="en-US" smtClean="0"/>
              <a:pPr/>
              <a:t>9</a:t>
            </a:fld>
            <a:endParaRPr lang="en-US" sz="1400" b="0">
              <a:latin typeface="Times New Roman" pitchFamily="27" charset="0"/>
            </a:endParaRPr>
          </a:p>
        </p:txBody>
      </p:sp>
    </p:spTree>
    <p:extLst>
      <p:ext uri="{BB962C8B-B14F-4D97-AF65-F5344CB8AC3E}">
        <p14:creationId xmlns:p14="http://schemas.microsoft.com/office/powerpoint/2010/main" val="3001275142"/>
      </p:ext>
    </p:extLst>
  </p:cSld>
  <p:clrMapOvr>
    <a:masterClrMapping/>
  </p:clrMapOvr>
</p:sld>
</file>

<file path=ppt/theme/theme1.xml><?xml version="1.0" encoding="utf-8"?>
<a:theme xmlns:a="http://schemas.openxmlformats.org/drawingml/2006/main" name="NAIF_Template">
  <a:themeElements>
    <a:clrScheme name="Custom 5">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9822DF"/>
      </a:hlink>
      <a:folHlink>
        <a:srgbClr val="EAEC5E"/>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New Roman" pitchFamily="27" charset="0"/>
          </a:defRPr>
        </a:defPPr>
      </a:lstStyle>
    </a:spDef>
    <a:ln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New Roman" pitchFamily="27"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NAIF_Template.potx</Template>
  <TotalTime>6328</TotalTime>
  <Words>3124</Words>
  <Application>Microsoft Macintosh PowerPoint</Application>
  <PresentationFormat>Custom</PresentationFormat>
  <Paragraphs>437</Paragraphs>
  <Slides>29</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29</vt:i4>
      </vt:variant>
    </vt:vector>
  </HeadingPairs>
  <TitlesOfParts>
    <vt:vector size="32" baseType="lpstr">
      <vt:lpstr>Arial</vt:lpstr>
      <vt:lpstr>Times New Roman</vt:lpstr>
      <vt:lpstr>NAIF_Template</vt:lpstr>
      <vt:lpstr>An Overview of Reference Frames and Coordinate Systems in the SPICE Context</vt:lpstr>
      <vt:lpstr>Purpose of this Tutorial</vt:lpstr>
      <vt:lpstr>A Challenge</vt:lpstr>
      <vt:lpstr>SPICE Definitions</vt:lpstr>
      <vt:lpstr>Reference Frames</vt:lpstr>
      <vt:lpstr>Reference Frame Conventions</vt:lpstr>
      <vt:lpstr>Reference Frame Center</vt:lpstr>
      <vt:lpstr>Types of Reference Frames - 1</vt:lpstr>
      <vt:lpstr>Types of Reference Frames - 2</vt:lpstr>
      <vt:lpstr>The J2000  Inertial Frame</vt:lpstr>
      <vt:lpstr>The ICRF Inertial Frame</vt:lpstr>
      <vt:lpstr>J2000 versus ICRF</vt:lpstr>
      <vt:lpstr>Body-fixed Frames</vt:lpstr>
      <vt:lpstr>A Caution for Mars</vt:lpstr>
      <vt:lpstr>Spacecraft and Instrument Frames</vt:lpstr>
      <vt:lpstr>Some Examples of Spacecraft and “Instrument” Frames</vt:lpstr>
      <vt:lpstr>Topocentric Frames</vt:lpstr>
      <vt:lpstr>Dynamic Frames</vt:lpstr>
      <vt:lpstr>Coordinate Systems</vt:lpstr>
      <vt:lpstr>SPICE Coordinate Systems</vt:lpstr>
      <vt:lpstr>Specifying Positions</vt:lpstr>
      <vt:lpstr>Many Coordinate Systems Used</vt:lpstr>
      <vt:lpstr>Planetocentric Coordinate System</vt:lpstr>
      <vt:lpstr>Planetodetic Coordinate System</vt:lpstr>
      <vt:lpstr>Planetographic Coordinate System</vt:lpstr>
      <vt:lpstr>Spherical Coordinates</vt:lpstr>
      <vt:lpstr>An Example of Azimuth-Elevation Coordinates</vt:lpstr>
      <vt:lpstr>Summary of SPICE Coordinate Transformation APIs</vt:lpstr>
      <vt:lpstr>Examples of Velocity Coordinate Transformations</vt:lpstr>
    </vt:vector>
  </TitlesOfParts>
  <Company>JPL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Charles Acton</dc:creator>
  <cp:lastModifiedBy>Semenov, Boris V (US 392N)</cp:lastModifiedBy>
  <cp:revision>268</cp:revision>
  <cp:lastPrinted>2016-11-29T22:33:37Z</cp:lastPrinted>
  <dcterms:created xsi:type="dcterms:W3CDTF">2009-12-22T18:39:11Z</dcterms:created>
  <dcterms:modified xsi:type="dcterms:W3CDTF">2023-04-09T13:55:15Z</dcterms:modified>
</cp:coreProperties>
</file>