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11"/>
  </p:notesMasterIdLst>
  <p:handoutMasterIdLst>
    <p:handoutMasterId r:id="rId12"/>
  </p:handoutMasterIdLst>
  <p:sldIdLst>
    <p:sldId id="256" r:id="rId2"/>
    <p:sldId id="301" r:id="rId3"/>
    <p:sldId id="302" r:id="rId4"/>
    <p:sldId id="303" r:id="rId5"/>
    <p:sldId id="292" r:id="rId6"/>
    <p:sldId id="300" r:id="rId7"/>
    <p:sldId id="306" r:id="rId8"/>
    <p:sldId id="307" r:id="rId9"/>
    <p:sldId id="308" r:id="rId10"/>
  </p:sldIdLst>
  <p:sldSz cx="9156700" cy="6870700"/>
  <p:notesSz cx="6858000" cy="91440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  <a:srgbClr val="2357EB"/>
    <a:srgbClr val="103AB2"/>
    <a:srgbClr val="B1050D"/>
    <a:srgbClr val="FFABB9"/>
    <a:srgbClr val="FE647E"/>
    <a:srgbClr val="F88086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6614" autoAdjust="0"/>
    <p:restoredTop sz="99058" autoAdjust="0"/>
  </p:normalViewPr>
  <p:slideViewPr>
    <p:cSldViewPr>
      <p:cViewPr varScale="1">
        <p:scale>
          <a:sx n="102" d="100"/>
          <a:sy n="102" d="100"/>
        </p:scale>
        <p:origin x="184" y="592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484810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4588" y="685800"/>
            <a:ext cx="4568825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096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6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charset="0"/>
              </a:defRPr>
            </a:lvl1pPr>
          </a:lstStyle>
          <a:p>
            <a:pPr>
              <a:defRPr/>
            </a:pPr>
            <a:fld id="{8913F26F-5537-B345-881E-01E89896377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076121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1E2537C-1AF4-604E-818E-323B840952C7}" type="slidenum">
              <a:rPr lang="en-US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  <p:sp>
        <p:nvSpPr>
          <p:cNvPr id="3891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891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3FCD06-2248-3742-B1D2-456774FA52F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DD2919-963A-4045-8CAB-60C1FE6BCFB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C6760B-706F-A44E-BF34-92680AA3115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82AC4D-3C6F-E34A-9179-92A6D924DD8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2C79FF-ED23-7C41-ACEF-A1089D2BA21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A197A7-FD69-664F-94C8-5FFA35F9E8D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D53581-13EB-CC40-834C-B79A815C992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647B21-6419-D148-9663-1379BFF6BB8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6C400C-E89D-3B40-8676-8DA5D03A8DF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AF0954-C1A0-B24F-9567-72B64776BF0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761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7891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2076450" y="971550"/>
            <a:ext cx="3890963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7894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7895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35052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37896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 b="1"/>
            </a:lvl1pPr>
          </a:lstStyle>
          <a:p>
            <a:pPr>
              <a:defRPr/>
            </a:pPr>
            <a:fld id="{3ECEE993-EEC2-CD4A-84D9-0D652D540EB2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37898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899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0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1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2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3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4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5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6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7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8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37909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37910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links.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991510" y="2470150"/>
            <a:ext cx="5254644" cy="908197"/>
          </a:xfrm>
          <a:noFill/>
        </p:spPr>
        <p:txBody>
          <a:bodyPr/>
          <a:lstStyle/>
          <a:p>
            <a:r>
              <a:rPr lang="en-US"/>
              <a:t>SPICE Development Plans</a:t>
            </a:r>
            <a:br>
              <a:rPr lang="en-US"/>
            </a:br>
            <a:r>
              <a:rPr lang="en-US"/>
              <a:t>and Possibilities</a:t>
            </a:r>
            <a:endParaRPr lang="en-US" sz="360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5181600"/>
            <a:ext cx="6400800" cy="768350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29550" y="381000"/>
            <a:ext cx="2043829" cy="479747"/>
          </a:xfrm>
        </p:spPr>
        <p:txBody>
          <a:bodyPr/>
          <a:lstStyle/>
          <a:p>
            <a:r>
              <a:rPr lang="en-US" dirty="0"/>
              <a:t>SPICE 2.0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150" y="1758950"/>
            <a:ext cx="7772400" cy="4114800"/>
          </a:xfrm>
        </p:spPr>
        <p:txBody>
          <a:bodyPr/>
          <a:lstStyle/>
          <a:p>
            <a:r>
              <a:rPr lang="en-US" dirty="0"/>
              <a:t>Develop SPICE 2.0: a re-implementation of the SPICE Toolkit from the ground, up, providing thread-safe and object oriented features</a:t>
            </a:r>
          </a:p>
          <a:p>
            <a:pPr lvl="1"/>
            <a:r>
              <a:rPr lang="en-US" dirty="0"/>
              <a:t>This is the major NAIF undertaking, started in May 2017</a:t>
            </a:r>
          </a:p>
          <a:p>
            <a:pPr lvl="1"/>
            <a:r>
              <a:rPr lang="en-US" dirty="0"/>
              <a:t>It is being implemented in C++11</a:t>
            </a:r>
          </a:p>
          <a:p>
            <a:pPr lvl="1"/>
            <a:r>
              <a:rPr lang="en-US" dirty="0"/>
              <a:t>It is expected to take several years</a:t>
            </a:r>
          </a:p>
          <a:p>
            <a:pPr lvl="1"/>
            <a:endParaRPr lang="en-US" dirty="0"/>
          </a:p>
          <a:p>
            <a:r>
              <a:rPr lang="en-US" dirty="0"/>
              <a:t>More details in “SPICE 2.0 Preview” Tutorial (available upon request) </a:t>
            </a:r>
          </a:p>
          <a:p>
            <a:pPr lvl="1"/>
            <a:endParaRPr lang="en-US" dirty="0"/>
          </a:p>
          <a:p>
            <a:r>
              <a:rPr lang="en-US" dirty="0"/>
              <a:t>No worries: none of the current Toolkits will be dropped.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7C6760B-706F-A44E-BF34-92680AA3115B}" type="slidenum">
              <a:rPr lang="en-US" smtClean="0"/>
              <a:pPr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26939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Plans and Possibilities for Further Development</a:t>
            </a:r>
          </a:p>
        </p:txBody>
      </p:sp>
      <p:sp>
        <p:nvSpPr>
          <p:cNvPr id="184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D4D6E746-DEB3-384E-9442-2327D158A2D1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8436" name="Rectangle 2"/>
          <p:cNvSpPr>
            <a:spLocks noGrp="1" noChangeArrowheads="1"/>
          </p:cNvSpPr>
          <p:nvPr>
            <p:ph type="title"/>
          </p:nvPr>
        </p:nvSpPr>
        <p:spPr>
          <a:xfrm>
            <a:off x="3427788" y="381000"/>
            <a:ext cx="3863237" cy="479747"/>
          </a:xfrm>
        </p:spPr>
        <p:txBody>
          <a:bodyPr/>
          <a:lstStyle/>
          <a:p>
            <a:r>
              <a:rPr lang="en-US" dirty="0"/>
              <a:t>DSK Shape Models</a:t>
            </a:r>
          </a:p>
        </p:txBody>
      </p:sp>
      <p:sp>
        <p:nvSpPr>
          <p:cNvPr id="1843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676400"/>
            <a:ext cx="8147050" cy="4578350"/>
          </a:xfrm>
        </p:spPr>
        <p:txBody>
          <a:bodyPr/>
          <a:lstStyle/>
          <a:p>
            <a:r>
              <a:rPr lang="en-US" dirty="0"/>
              <a:t>Extension of the DSK shape model subsystem</a:t>
            </a:r>
          </a:p>
          <a:p>
            <a:pPr lvl="1"/>
            <a:r>
              <a:rPr lang="en-US" dirty="0"/>
              <a:t>Complete the Type 4 DSK code for working with digital elevation models developed for SMAP 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Add more functionality to the tessellated plate model (Type 2 DSK)</a:t>
            </a:r>
          </a:p>
          <a:p>
            <a:pPr lvl="2"/>
            <a:r>
              <a:rPr lang="en-US" dirty="0"/>
              <a:t>The first official version of the Type 2 subsystem, for small, irregularly shaped bodies, was released in the N66 Toolkits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Unfortunately NAIF has no real target date in mind for this work</a:t>
            </a:r>
          </a:p>
        </p:txBody>
      </p:sp>
    </p:spTree>
    <p:extLst>
      <p:ext uri="{BB962C8B-B14F-4D97-AF65-F5344CB8AC3E}">
        <p14:creationId xmlns:p14="http://schemas.microsoft.com/office/powerpoint/2010/main" val="24512646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12030" y="381000"/>
            <a:ext cx="3678892" cy="479747"/>
          </a:xfrm>
        </p:spPr>
        <p:txBody>
          <a:bodyPr/>
          <a:lstStyle/>
          <a:p>
            <a:r>
              <a:rPr lang="en-US" dirty="0"/>
              <a:t>Tool Development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5950" y="1835150"/>
            <a:ext cx="7772400" cy="3810000"/>
          </a:xfrm>
        </p:spPr>
        <p:txBody>
          <a:bodyPr/>
          <a:lstStyle/>
          <a:p>
            <a:r>
              <a:rPr lang="en-US" dirty="0"/>
              <a:t>Continue adding capabilities to the WebGeocalc tool</a:t>
            </a:r>
          </a:p>
          <a:p>
            <a:pPr lvl="1"/>
            <a:r>
              <a:rPr lang="en-US" dirty="0"/>
              <a:t>More kinds of calculations</a:t>
            </a:r>
          </a:p>
          <a:p>
            <a:pPr lvl="1"/>
            <a:r>
              <a:rPr lang="en-US" dirty="0"/>
              <a:t>More ease-of-use features</a:t>
            </a:r>
          </a:p>
          <a:p>
            <a:pPr lvl="1"/>
            <a:r>
              <a:rPr lang="en-US" dirty="0"/>
              <a:t>This work is on-going</a:t>
            </a:r>
          </a:p>
          <a:p>
            <a:endParaRPr lang="en-US" dirty="0"/>
          </a:p>
          <a:p>
            <a:r>
              <a:rPr lang="en-US" dirty="0"/>
              <a:t>Continue adding capabilities to the Cosmographia 3D mission visualization program</a:t>
            </a:r>
          </a:p>
          <a:p>
            <a:pPr lvl="1"/>
            <a:r>
              <a:rPr lang="en-US" dirty="0"/>
              <a:t>This work is on-going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7C6760B-706F-A44E-BF34-92680AA3115B}" type="slidenum">
              <a:rPr lang="en-US" smtClean="0"/>
              <a:pPr>
                <a:defRPr/>
              </a:pPr>
              <a:t>4</a:t>
            </a:fld>
            <a:endParaRPr lang="en-US" sz="1400" b="0" dirty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73175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Plans and Possibilities for Further Development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78D022F-8DF1-7C4A-A0C9-CA2C473A6B09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2258390" y="381000"/>
            <a:ext cx="6205225" cy="479747"/>
          </a:xfrm>
        </p:spPr>
        <p:txBody>
          <a:bodyPr/>
          <a:lstStyle/>
          <a:p>
            <a:r>
              <a:rPr lang="en-US" dirty="0"/>
              <a:t>Support for More Languages- 1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682750"/>
            <a:ext cx="7772400" cy="4267200"/>
          </a:xfrm>
        </p:spPr>
        <p:txBody>
          <a:bodyPr/>
          <a:lstStyle/>
          <a:p>
            <a:r>
              <a:rPr lang="en-US" dirty="0"/>
              <a:t>Complete the Java Native Interface (</a:t>
            </a:r>
            <a:r>
              <a:rPr lang="en-US" dirty="0" err="1"/>
              <a:t>JNISpice</a:t>
            </a:r>
            <a:r>
              <a:rPr lang="en-US" dirty="0"/>
              <a:t>) Toolkit family</a:t>
            </a:r>
          </a:p>
          <a:p>
            <a:pPr lvl="1"/>
            <a:r>
              <a:rPr lang="en-US" dirty="0"/>
              <a:t>Capability is parallel to CSPICE, and reliability is very good</a:t>
            </a:r>
          </a:p>
          <a:p>
            <a:pPr lvl="2"/>
            <a:r>
              <a:rPr lang="en-US" dirty="0"/>
              <a:t>NAIF used </a:t>
            </a:r>
            <a:r>
              <a:rPr lang="en-US" dirty="0" err="1"/>
              <a:t>JNISpice</a:t>
            </a:r>
            <a:r>
              <a:rPr lang="en-US" dirty="0"/>
              <a:t> to implement the </a:t>
            </a:r>
            <a:r>
              <a:rPr lang="en-US" dirty="0" err="1"/>
              <a:t>WebGeocalc</a:t>
            </a:r>
            <a:r>
              <a:rPr lang="en-US" dirty="0"/>
              <a:t> tool</a:t>
            </a:r>
          </a:p>
          <a:p>
            <a:pPr lvl="1"/>
            <a:r>
              <a:rPr lang="en-US" dirty="0"/>
              <a:t>Additional documentation needs to be written</a:t>
            </a:r>
          </a:p>
          <a:p>
            <a:endParaRPr lang="en-US" dirty="0"/>
          </a:p>
          <a:p>
            <a:r>
              <a:rPr lang="en-US" dirty="0"/>
              <a:t>Python interface</a:t>
            </a:r>
          </a:p>
          <a:p>
            <a:pPr lvl="1"/>
            <a:r>
              <a:rPr lang="en-US" sz="2000" dirty="0"/>
              <a:t>3</a:t>
            </a:r>
            <a:r>
              <a:rPr lang="en-US" sz="2000" baseline="30000" dirty="0"/>
              <a:t>rd</a:t>
            </a:r>
            <a:r>
              <a:rPr lang="en-US" sz="2000" dirty="0"/>
              <a:t> party </a:t>
            </a:r>
            <a:r>
              <a:rPr lang="en-US" sz="2000" dirty="0" err="1"/>
              <a:t>SpiceyPy</a:t>
            </a:r>
            <a:r>
              <a:rPr lang="en-US" sz="2000" dirty="0"/>
              <a:t> enjoys wide adoption and use, fulfilling the needs of the community</a:t>
            </a:r>
          </a:p>
          <a:p>
            <a:pPr lvl="1"/>
            <a:r>
              <a:rPr lang="en-US" sz="2000" dirty="0"/>
              <a:t>Because of that, NAIF does not plan to do its own Python work in the foreseeable future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Plans and Possibilities for Further Development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78D022F-8DF1-7C4A-A0C9-CA2C473A6B09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2258384" y="381000"/>
            <a:ext cx="6205225" cy="479747"/>
          </a:xfrm>
        </p:spPr>
        <p:txBody>
          <a:bodyPr/>
          <a:lstStyle/>
          <a:p>
            <a:r>
              <a:rPr lang="en-US" dirty="0"/>
              <a:t>Support for More Languages- 2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682750"/>
            <a:ext cx="7772400" cy="4191000"/>
          </a:xfrm>
        </p:spPr>
        <p:txBody>
          <a:bodyPr/>
          <a:lstStyle/>
          <a:p>
            <a:r>
              <a:rPr lang="en-US" dirty="0"/>
              <a:t>3</a:t>
            </a:r>
            <a:r>
              <a:rPr lang="en-US" baseline="30000" dirty="0"/>
              <a:t>rd</a:t>
            </a:r>
            <a:r>
              <a:rPr lang="en-US" dirty="0"/>
              <a:t> parties have also implemented Ruby, Swift, Julia, Rust, Unreal Engine interfaces to CSPICE</a:t>
            </a:r>
          </a:p>
          <a:p>
            <a:pPr lvl="1"/>
            <a:r>
              <a:rPr lang="en-US" dirty="0"/>
              <a:t>NAIF server provides links to some of them</a:t>
            </a:r>
          </a:p>
          <a:p>
            <a:pPr lvl="2"/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naif.jpl.nasa.gov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naif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links.html</a:t>
            </a:r>
            <a:endParaRPr lang="en-US" dirty="0">
              <a:solidFill>
                <a:schemeClr val="accent6"/>
              </a:solidFill>
            </a:endParaRPr>
          </a:p>
          <a:p>
            <a:pPr lvl="1"/>
            <a:r>
              <a:rPr lang="en-US" dirty="0"/>
              <a:t>NAIF hasn’t tried testing any of these packages</a:t>
            </a:r>
          </a:p>
          <a:p>
            <a:pPr lvl="1"/>
            <a:r>
              <a:rPr lang="en-US" dirty="0"/>
              <a:t>NAIF does not know how complete they are</a:t>
            </a:r>
          </a:p>
          <a:p>
            <a:pPr lvl="1"/>
            <a:r>
              <a:rPr lang="en-US" dirty="0"/>
              <a:t>Give them a try, but use due caution as you do so</a:t>
            </a:r>
          </a:p>
          <a:p>
            <a:pPr lvl="2"/>
            <a:r>
              <a:rPr lang="en-US" dirty="0"/>
              <a:t>You might be able to do some one-off tests using the WebGeocalc tool as a “gold bar”</a:t>
            </a:r>
          </a:p>
          <a:p>
            <a:pPr lvl="2"/>
            <a:r>
              <a:rPr lang="en-US" dirty="0"/>
              <a:t>You could try using the “</a:t>
            </a:r>
            <a:r>
              <a:rPr lang="en-US" dirty="0" err="1"/>
              <a:t>spice_discussion</a:t>
            </a:r>
            <a:r>
              <a:rPr lang="en-US" dirty="0"/>
              <a:t>” bulletin board to see what other people have to say about these interfaces</a:t>
            </a:r>
          </a:p>
        </p:txBody>
      </p:sp>
    </p:spTree>
    <p:extLst>
      <p:ext uri="{BB962C8B-B14F-4D97-AF65-F5344CB8AC3E}">
        <p14:creationId xmlns:p14="http://schemas.microsoft.com/office/powerpoint/2010/main" val="271789710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Plans and Possibilities for Further Development</a:t>
            </a:r>
          </a:p>
        </p:txBody>
      </p:sp>
      <p:sp>
        <p:nvSpPr>
          <p:cNvPr id="204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750493F-DF02-7F4C-AE26-98413900A9C8}" type="slidenum">
              <a:rPr lang="en-US" smtClean="0"/>
              <a:pPr/>
              <a:t>7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0484" name="Rectangle 2"/>
          <p:cNvSpPr>
            <a:spLocks noGrp="1" noChangeArrowheads="1"/>
          </p:cNvSpPr>
          <p:nvPr>
            <p:ph type="title"/>
          </p:nvPr>
        </p:nvSpPr>
        <p:spPr>
          <a:xfrm>
            <a:off x="2775174" y="381000"/>
            <a:ext cx="5206555" cy="479747"/>
          </a:xfrm>
        </p:spPr>
        <p:txBody>
          <a:bodyPr/>
          <a:lstStyle/>
          <a:p>
            <a:r>
              <a:rPr lang="en-US" dirty="0"/>
              <a:t>Some Other Possibilities?</a:t>
            </a:r>
          </a:p>
        </p:txBody>
      </p:sp>
      <p:sp>
        <p:nvSpPr>
          <p:cNvPr id="2048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5950" y="1828800"/>
            <a:ext cx="8070850" cy="4578350"/>
          </a:xfrm>
        </p:spPr>
        <p:txBody>
          <a:bodyPr/>
          <a:lstStyle/>
          <a:p>
            <a:r>
              <a:rPr lang="en-US" dirty="0"/>
              <a:t>More high-level SPICE 1.0 (current SPICE) computations, such as specular point</a:t>
            </a:r>
          </a:p>
          <a:p>
            <a:r>
              <a:rPr lang="en-US" dirty="0"/>
              <a:t>More “geometry finder” computations</a:t>
            </a:r>
          </a:p>
          <a:p>
            <a:r>
              <a:rPr lang="en-US" dirty="0"/>
              <a:t>Develop a more flexible and extensible instrument modeling mechanism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15518" y="381000"/>
            <a:ext cx="5071902" cy="479747"/>
          </a:xfrm>
        </p:spPr>
        <p:txBody>
          <a:bodyPr/>
          <a:lstStyle/>
          <a:p>
            <a:r>
              <a:rPr lang="en-US" dirty="0"/>
              <a:t>Programmatic Expansion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2150" y="1682750"/>
            <a:ext cx="7772400" cy="4495800"/>
          </a:xfrm>
        </p:spPr>
        <p:txBody>
          <a:bodyPr/>
          <a:lstStyle/>
          <a:p>
            <a:r>
              <a:rPr lang="en-US" dirty="0"/>
              <a:t>NAIF is helping the Republic of South Korea implement SPICE on their Korean Pathfinder Lunar Orbiter (KPLO) mission</a:t>
            </a:r>
          </a:p>
          <a:p>
            <a:endParaRPr lang="en-US" dirty="0"/>
          </a:p>
          <a:p>
            <a:r>
              <a:rPr lang="en-US" dirty="0"/>
              <a:t>Colleagues at LASP are helping the United Arab Emirates deploy SPICE in support of their upcoming Hope mission to Mars</a:t>
            </a:r>
          </a:p>
          <a:p>
            <a:endParaRPr lang="en-US" dirty="0"/>
          </a:p>
          <a:p>
            <a:r>
              <a:rPr lang="en-US" dirty="0"/>
              <a:t>We hope to find the means to support upcoming planetary science-focused </a:t>
            </a:r>
            <a:r>
              <a:rPr lang="en-US" dirty="0" err="1"/>
              <a:t>SmallSat</a:t>
            </a:r>
            <a:r>
              <a:rPr lang="en-US" dirty="0"/>
              <a:t>/CubeSat missions and Commercial Lunar Payload Systems (CLPS) program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Plans and Possibilities for Further Development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7C6760B-706F-A44E-BF34-92680AA3115B}" type="slidenum">
              <a:rPr lang="en-US" smtClean="0"/>
              <a:pPr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50272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Plans and Possibilities for Further Development</a:t>
            </a:r>
          </a:p>
        </p:txBody>
      </p:sp>
      <p:sp>
        <p:nvSpPr>
          <p:cNvPr id="2355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A28B51F-888B-614A-86FF-AC116603381F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3297238" y="381000"/>
            <a:ext cx="4114800" cy="474663"/>
          </a:xfrm>
        </p:spPr>
        <p:txBody>
          <a:bodyPr/>
          <a:lstStyle/>
          <a:p>
            <a:r>
              <a:rPr lang="en-US" sz="2800">
                <a:solidFill>
                  <a:schemeClr val="tx1"/>
                </a:solidFill>
              </a:rPr>
              <a:t>What do </a:t>
            </a:r>
            <a:r>
              <a:rPr lang="en-US">
                <a:solidFill>
                  <a:schemeClr val="accent2"/>
                </a:solidFill>
              </a:rPr>
              <a:t>You</a:t>
            </a:r>
            <a:r>
              <a:rPr lang="en-US" sz="2800">
                <a:solidFill>
                  <a:schemeClr val="accent2"/>
                </a:solidFill>
              </a:rPr>
              <a:t> </a:t>
            </a:r>
            <a:r>
              <a:rPr lang="en-US" sz="2800">
                <a:solidFill>
                  <a:schemeClr val="tx1"/>
                </a:solidFill>
              </a:rPr>
              <a:t>Suggest?</a:t>
            </a:r>
            <a:endParaRPr lang="en-US" sz="2800">
              <a:solidFill>
                <a:schemeClr val="accent2"/>
              </a:solidFill>
            </a:endParaRPr>
          </a:p>
        </p:txBody>
      </p:sp>
      <p:sp>
        <p:nvSpPr>
          <p:cNvPr id="2355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676400"/>
            <a:ext cx="8077200" cy="29019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NAIF solicits suggestions from you!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How might we improve SPICE?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How might we improve SPICE training?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How might we improve NAIF’s operations?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How might we improve SPICE operability across the large and still growing space exploration community?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We’re interested in programmatic ideas as well as technical ones.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1728</TotalTime>
  <Words>597</Words>
  <Application>Microsoft Macintosh PowerPoint</Application>
  <PresentationFormat>Custom</PresentationFormat>
  <Paragraphs>80</Paragraphs>
  <Slides>9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Times New Roman</vt:lpstr>
      <vt:lpstr>SPICE_Presentation</vt:lpstr>
      <vt:lpstr>SPICE Development Plans and Possibilities</vt:lpstr>
      <vt:lpstr>SPICE 2.0</vt:lpstr>
      <vt:lpstr>DSK Shape Models</vt:lpstr>
      <vt:lpstr>Tool Development</vt:lpstr>
      <vt:lpstr>Support for More Languages- 1</vt:lpstr>
      <vt:lpstr>Support for More Languages- 2</vt:lpstr>
      <vt:lpstr>Some Other Possibilities?</vt:lpstr>
      <vt:lpstr>Programmatic Expansion</vt:lpstr>
      <vt:lpstr>What do You Suggest?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Preview of Coming Attractions</dc:title>
  <cp:lastModifiedBy>Semenov, Boris V (US 392N)</cp:lastModifiedBy>
  <cp:revision>119</cp:revision>
  <cp:lastPrinted>2001-02-22T07:56:58Z</cp:lastPrinted>
  <dcterms:created xsi:type="dcterms:W3CDTF">2010-02-25T04:41:10Z</dcterms:created>
  <dcterms:modified xsi:type="dcterms:W3CDTF">2023-04-09T13:25:17Z</dcterms:modified>
</cp:coreProperties>
</file>