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</p:sldMasterIdLst>
  <p:notesMasterIdLst>
    <p:notesMasterId r:id="rId26"/>
  </p:notesMasterIdLst>
  <p:handoutMasterIdLst>
    <p:handoutMasterId r:id="rId27"/>
  </p:handoutMasterIdLst>
  <p:sldIdLst>
    <p:sldId id="256" r:id="rId2"/>
    <p:sldId id="377" r:id="rId3"/>
    <p:sldId id="257" r:id="rId4"/>
    <p:sldId id="378" r:id="rId5"/>
    <p:sldId id="375" r:id="rId6"/>
    <p:sldId id="379" r:id="rId7"/>
    <p:sldId id="374" r:id="rId8"/>
    <p:sldId id="261" r:id="rId9"/>
    <p:sldId id="264" r:id="rId10"/>
    <p:sldId id="368" r:id="rId11"/>
    <p:sldId id="276" r:id="rId12"/>
    <p:sldId id="265" r:id="rId13"/>
    <p:sldId id="380" r:id="rId14"/>
    <p:sldId id="381" r:id="rId15"/>
    <p:sldId id="369" r:id="rId16"/>
    <p:sldId id="305" r:id="rId17"/>
    <p:sldId id="382" r:id="rId18"/>
    <p:sldId id="372" r:id="rId19"/>
    <p:sldId id="373" r:id="rId20"/>
    <p:sldId id="267" r:id="rId21"/>
    <p:sldId id="365" r:id="rId22"/>
    <p:sldId id="268" r:id="rId23"/>
    <p:sldId id="313" r:id="rId24"/>
    <p:sldId id="376" r:id="rId25"/>
  </p:sldIdLst>
  <p:sldSz cx="9144000" cy="6858000" type="screen4x3"/>
  <p:notesSz cx="6991350" cy="9282113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5pPr>
    <a:lvl6pPr marL="2286000" algn="l" defTabSz="457200" rtl="0" eaLnBrk="1" latinLnBrk="0" hangingPunct="1"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6pPr>
    <a:lvl7pPr marL="2743200" algn="l" defTabSz="457200" rtl="0" eaLnBrk="1" latinLnBrk="0" hangingPunct="1"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7pPr>
    <a:lvl8pPr marL="3200400" algn="l" defTabSz="457200" rtl="0" eaLnBrk="1" latinLnBrk="0" hangingPunct="1"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8pPr>
    <a:lvl9pPr marL="3657600" algn="l" defTabSz="457200" rtl="0" eaLnBrk="1" latinLnBrk="0" hangingPunct="1">
      <a:defRPr sz="2400" u="sng" kern="1200">
        <a:solidFill>
          <a:schemeClr val="tx1"/>
        </a:solidFill>
        <a:latin typeface="Courier New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3">
          <p15:clr>
            <a:srgbClr val="A4A3A4"/>
          </p15:clr>
        </p15:guide>
        <p15:guide id="2" pos="2202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33CC33"/>
    <a:srgbClr val="F8F8F8"/>
    <a:srgbClr val="4A39C5"/>
    <a:srgbClr val="4D4D4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564" autoAdjust="0"/>
    <p:restoredTop sz="99767" autoAdjust="0"/>
  </p:normalViewPr>
  <p:slideViewPr>
    <p:cSldViewPr>
      <p:cViewPr varScale="1">
        <p:scale>
          <a:sx n="114" d="100"/>
          <a:sy n="114" d="100"/>
        </p:scale>
        <p:origin x="184" y="37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0" d="100"/>
          <a:sy n="40" d="100"/>
        </p:scale>
        <p:origin x="-1230" y="-84"/>
      </p:cViewPr>
      <p:guideLst>
        <p:guide orient="horz" pos="2923"/>
        <p:guide pos="2202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3957375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9038" y="709613"/>
            <a:ext cx="4614862" cy="34607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40555446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Rot="1" noChangeAspect="1" noChangeArrowheads="1"/>
          </p:cNvSpPr>
          <p:nvPr>
            <p:ph type="sldImg"/>
          </p:nvPr>
        </p:nvSpPr>
        <p:spPr/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419600"/>
            <a:ext cx="5181600" cy="41910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2400" dirty="0">
                <a:latin typeface="Times New Roman" charset="0"/>
              </a:rPr>
              <a:t>If edited, copy</a:t>
            </a:r>
            <a:r>
              <a:rPr lang="en-US" sz="2400" baseline="0" dirty="0">
                <a:latin typeface="Times New Roman" charset="0"/>
              </a:rPr>
              <a:t> changes to: C</a:t>
            </a:r>
            <a:r>
              <a:rPr lang="en-US" sz="2400" baseline="0">
                <a:latin typeface="Times New Roman" charset="0"/>
              </a:rPr>
              <a:t>, Fortran, </a:t>
            </a:r>
            <a:r>
              <a:rPr lang="en-US" sz="2400" baseline="0" dirty="0">
                <a:latin typeface="Times New Roman" charset="0"/>
              </a:rPr>
              <a:t>and Matlab versions.</a:t>
            </a: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/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31863" y="4378325"/>
            <a:ext cx="5127625" cy="422433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2017" tIns="45201" rIns="92017" bIns="45201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4225" y="919163"/>
            <a:ext cx="6575425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3275" y="969963"/>
            <a:ext cx="3871913" cy="2428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90000"/>
              </a:lnSpc>
              <a:defRPr/>
            </a:pPr>
            <a:r>
              <a:rPr lang="en-US" sz="1400" b="1" u="none">
                <a:latin typeface="Arial" charset="0"/>
              </a:rPr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182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0863" cy="895350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5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49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u="none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 u="none">
                <a:latin typeface="Arial" charset="0"/>
              </a:endParaRPr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u="none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 u="none">
                <a:latin typeface="Arial" charset="0"/>
              </a:endParaRPr>
            </a:p>
          </p:txBody>
        </p:sp>
      </p:grpSp>
      <p:sp>
        <p:nvSpPr>
          <p:cNvPr id="153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3388" y="2281238"/>
            <a:ext cx="5727700" cy="474662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53605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0013" y="3878263"/>
            <a:ext cx="6391275" cy="1749425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451CE674-7505-DC4F-9AA5-7F1F007AED6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3513" y="381000"/>
            <a:ext cx="1939925" cy="57102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0563" y="381000"/>
            <a:ext cx="5670550" cy="57102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F6E798D7-57ED-6A4E-B9E1-5D18A887412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15970063-93C0-974D-8A2E-E054D4B5027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599EB59F-629C-B34B-94AE-BA82F2716E5E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0563" y="1984375"/>
            <a:ext cx="3805237" cy="41068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4375"/>
            <a:ext cx="3805238" cy="41068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99C2A2C2-BBEB-8D47-A181-C7C960B45DF3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C9985DCC-262A-8843-98D3-CE9C3A7C595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BE42CE1-2552-384F-9DF1-203FD9A5E0D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43E2FA7D-14F5-AC44-9D69-AFD65E57C00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0696A5E5-3B4B-A342-ABE1-E67864110F7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7BDBE07F-0C49-7D41-85D3-F46E6A7B5E2B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7967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398" tIns="25359" rIns="63398" bIns="25359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52579" name="Line 3"/>
          <p:cNvSpPr>
            <a:spLocks noChangeShapeType="1"/>
          </p:cNvSpPr>
          <p:nvPr/>
        </p:nvSpPr>
        <p:spPr bwMode="auto">
          <a:xfrm>
            <a:off x="2054225" y="919163"/>
            <a:ext cx="6575425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2580" name="Rectangle 4"/>
          <p:cNvSpPr>
            <a:spLocks noChangeArrowheads="1"/>
          </p:cNvSpPr>
          <p:nvPr/>
        </p:nvSpPr>
        <p:spPr bwMode="auto">
          <a:xfrm>
            <a:off x="2073275" y="969963"/>
            <a:ext cx="3876675" cy="2428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90000"/>
              </a:lnSpc>
              <a:defRPr/>
            </a:pPr>
            <a:r>
              <a:rPr lang="en-US" sz="1400" b="1" u="none">
                <a:latin typeface="Arial" charset="0"/>
              </a:rPr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0563" y="1984375"/>
            <a:ext cx="7762875" cy="41068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343" tIns="44379" rIns="90343" bIns="4437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52582" name="Rectangle 6"/>
          <p:cNvSpPr>
            <a:spLocks noChangeArrowheads="1"/>
          </p:cNvSpPr>
          <p:nvPr/>
        </p:nvSpPr>
        <p:spPr bwMode="auto">
          <a:xfrm>
            <a:off x="-12700" y="65182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2583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16700"/>
            <a:ext cx="2890838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t" anchorCtr="0" compatLnSpc="1">
            <a:prstTxWarp prst="textNoShape">
              <a:avLst/>
            </a:prstTxWarp>
          </a:bodyPr>
          <a:lstStyle>
            <a:lvl1pPr algn="l">
              <a:defRPr sz="1000" b="1" u="none" smtClean="0"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Writing an Icy-based program</a:t>
            </a:r>
          </a:p>
        </p:txBody>
      </p:sp>
      <p:sp>
        <p:nvSpPr>
          <p:cNvPr id="152584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42175" y="6616700"/>
            <a:ext cx="1901825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t" anchorCtr="0" compatLnSpc="1">
            <a:prstTxWarp prst="textNoShape">
              <a:avLst/>
            </a:prstTxWarp>
          </a:bodyPr>
          <a:lstStyle>
            <a:lvl1pPr algn="r">
              <a:defRPr sz="1200" b="1" u="none">
                <a:latin typeface="Arial" charset="0"/>
              </a:defRPr>
            </a:lvl1pPr>
          </a:lstStyle>
          <a:p>
            <a:pPr>
              <a:defRPr/>
            </a:pPr>
            <a:fld id="{994B8D4D-81EC-674E-B8E5-EA9663FED2DA}" type="slidenum">
              <a:rPr lang="en-US"/>
              <a:pPr>
                <a:defRPr/>
              </a:pPr>
              <a:t>‹#›</a:t>
            </a:fld>
            <a:endParaRPr lang="en-US" sz="140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0863" cy="895350"/>
            <a:chOff x="112" y="115"/>
            <a:chExt cx="1149" cy="565"/>
          </a:xfrm>
        </p:grpSpPr>
        <p:sp>
          <p:nvSpPr>
            <p:cNvPr id="152586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7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8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89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0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1" name="Arc 15"/>
            <p:cNvSpPr>
              <a:spLocks/>
            </p:cNvSpPr>
            <p:nvPr/>
          </p:nvSpPr>
          <p:spPr bwMode="auto">
            <a:xfrm flipV="1">
              <a:off x="552" y="334"/>
              <a:ext cx="696" cy="223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2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3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5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4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5" name="Freeform 19"/>
            <p:cNvSpPr>
              <a:spLocks/>
            </p:cNvSpPr>
            <p:nvPr/>
          </p:nvSpPr>
          <p:spPr bwMode="auto">
            <a:xfrm>
              <a:off x="560" y="234"/>
              <a:ext cx="233" cy="249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6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2597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69" cy="48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u="none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 u="none">
                <a:latin typeface="Arial" charset="0"/>
              </a:endParaRPr>
            </a:p>
          </p:txBody>
        </p:sp>
        <p:sp>
          <p:nvSpPr>
            <p:cNvPr id="152598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8" cy="48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148" tIns="45574" rIns="91148" bIns="45574">
              <a:prstTxWarp prst="textNoShape">
                <a:avLst/>
              </a:prstTxWarp>
              <a:spAutoFit/>
            </a:bodyPr>
            <a:lstStyle/>
            <a:p>
              <a:pPr algn="l" defTabSz="912813">
                <a:defRPr/>
              </a:pPr>
              <a:r>
                <a:rPr lang="en-US" sz="4400" u="none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 u="none">
                <a:latin typeface="Arial" charset="0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4" r:id="rId1"/>
    <p:sldLayoutId id="2147483695" r:id="rId2"/>
    <p:sldLayoutId id="2147483696" r:id="rId3"/>
    <p:sldLayoutId id="2147483697" r:id="rId4"/>
    <p:sldLayoutId id="2147483698" r:id="rId5"/>
    <p:sldLayoutId id="2147483699" r:id="rId6"/>
    <p:sldLayoutId id="2147483700" r:id="rId7"/>
    <p:sldLayoutId id="2147483701" r:id="rId8"/>
    <p:sldLayoutId id="2147483702" r:id="rId9"/>
    <p:sldLayoutId id="2147483703" r:id="rId10"/>
    <p:sldLayoutId id="2147483704" r:id="rId11"/>
  </p:sldLayoutIdLst>
  <p:hf hdr="0" dt="0"/>
  <p:txStyles>
    <p:titleStyle>
      <a:lvl1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defTabSz="912813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4213" indent="-227013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1413" indent="-22860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39875" indent="-169863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19970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42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14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686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5875" indent="-171450" algn="l" defTabSz="912813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8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1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352675" y="2263775"/>
            <a:ext cx="4419600" cy="1006475"/>
          </a:xfrm>
          <a:noFill/>
        </p:spPr>
        <p:txBody>
          <a:bodyPr/>
          <a:lstStyle/>
          <a:p>
            <a:r>
              <a:rPr lang="en-US" sz="3600"/>
              <a:t>Writing an Icy (IDL) </a:t>
            </a:r>
            <a:br>
              <a:rPr lang="en-US" sz="3600"/>
            </a:br>
            <a:r>
              <a:rPr lang="en-US" sz="3600"/>
              <a:t>Based Program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295400" y="4724400"/>
            <a:ext cx="6391275" cy="1747838"/>
          </a:xfrm>
          <a:noFill/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143F9E78-226B-244B-A292-BAC48E3C2B9A}" type="slidenum">
              <a:rPr lang="en-US">
                <a:latin typeface="+mn-lt"/>
              </a:rPr>
              <a:pPr defTabSz="912813">
                <a:defRPr/>
              </a:pPr>
              <a:t>10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3796" name="Rectangle 3"/>
          <p:cNvSpPr>
            <a:spLocks noGrp="1" noChangeArrowheads="1"/>
          </p:cNvSpPr>
          <p:nvPr>
            <p:ph type="title"/>
          </p:nvPr>
        </p:nvSpPr>
        <p:spPr>
          <a:xfrm>
            <a:off x="1876425" y="381000"/>
            <a:ext cx="7159625" cy="422275"/>
          </a:xfrm>
        </p:spPr>
        <p:txBody>
          <a:bodyPr/>
          <a:lstStyle/>
          <a:p>
            <a:r>
              <a:rPr lang="en-US" sz="2800"/>
              <a:t>Compute Lat/Lon and Illumination Angles</a:t>
            </a:r>
          </a:p>
        </p:txBody>
      </p:sp>
      <p:sp>
        <p:nvSpPr>
          <p:cNvPr id="156676" name="Rectangle 4"/>
          <p:cNvSpPr>
            <a:spLocks noChangeArrowheads="1"/>
          </p:cNvSpPr>
          <p:nvPr/>
        </p:nvSpPr>
        <p:spPr bwMode="auto">
          <a:xfrm>
            <a:off x="681038" y="1354138"/>
            <a:ext cx="7762875" cy="203676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Compute the planetocentric latitude (</a:t>
            </a:r>
            <a:r>
              <a:rPr lang="en-US" sz="1600" b="1" u="none" dirty="0" err="1">
                <a:solidFill>
                  <a:schemeClr val="accent2"/>
                </a:solidFill>
              </a:rPr>
              <a:t>pclat</a:t>
            </a:r>
            <a:r>
              <a:rPr lang="en-US" sz="1600" b="1" u="none" dirty="0">
                <a:latin typeface="Arial" charset="0"/>
              </a:rPr>
              <a:t>) and longitude (</a:t>
            </a:r>
            <a:r>
              <a:rPr lang="en-US" sz="1600" b="1" u="none" dirty="0" err="1">
                <a:solidFill>
                  <a:schemeClr val="accent2"/>
                </a:solidFill>
              </a:rPr>
              <a:t>pclon</a:t>
            </a:r>
            <a:r>
              <a:rPr lang="en-US" sz="1600" b="1" u="none" dirty="0">
                <a:latin typeface="Arial" charset="0"/>
              </a:rPr>
              <a:t>), as well as the planetodetic latitude (</a:t>
            </a:r>
            <a:r>
              <a:rPr lang="en-US" sz="1600" b="1" u="none" dirty="0" err="1">
                <a:solidFill>
                  <a:schemeClr val="accent2"/>
                </a:solidFill>
              </a:rPr>
              <a:t>pdlat</a:t>
            </a:r>
            <a:r>
              <a:rPr lang="en-US" sz="1600" b="1" u="none" dirty="0">
                <a:latin typeface="Arial" charset="0"/>
              </a:rPr>
              <a:t>) and longitude (</a:t>
            </a:r>
            <a:r>
              <a:rPr lang="en-US" sz="1600" b="1" u="none" dirty="0" err="1">
                <a:solidFill>
                  <a:schemeClr val="accent2"/>
                </a:solidFill>
              </a:rPr>
              <a:t>pdlon</a:t>
            </a:r>
            <a:r>
              <a:rPr lang="en-US" sz="1600" b="1" u="none" dirty="0">
                <a:latin typeface="Arial" charset="0"/>
              </a:rPr>
              <a:t>) of  the intersection point.</a:t>
            </a:r>
            <a:r>
              <a:rPr lang="en-US" sz="1400" b="1" u="none" dirty="0">
                <a:latin typeface="Arial" charset="0"/>
              </a:rPr>
              <a:t> 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endParaRPr lang="en-US" sz="16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if ( found ) then begin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cspice_reclat, point, </a:t>
            </a:r>
            <a:r>
              <a:rPr lang="en-US" sz="1400" b="1" u="none" dirty="0">
                <a:solidFill>
                  <a:srgbClr val="063DE8"/>
                </a:solidFill>
              </a:rPr>
              <a:t>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pclon</a:t>
            </a:r>
            <a:r>
              <a:rPr lang="en-US" sz="1400" b="1" u="none" dirty="0">
                <a:solidFill>
                  <a:schemeClr val="accent2"/>
                </a:solidFill>
              </a:rPr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pclat</a:t>
            </a:r>
            <a:endParaRPr lang="en-US" sz="1400" b="1" u="none" dirty="0">
              <a:solidFill>
                <a:schemeClr val="accent2"/>
              </a:solidFill>
            </a:endParaRP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endParaRPr lang="en-US" sz="1400" b="1" u="none" dirty="0">
              <a:latin typeface="Arial" charset="0"/>
            </a:endParaRPr>
          </a:p>
        </p:txBody>
      </p:sp>
      <p:sp>
        <p:nvSpPr>
          <p:cNvPr id="156677" name="Rectangle 5"/>
          <p:cNvSpPr>
            <a:spLocks noChangeArrowheads="1"/>
          </p:cNvSpPr>
          <p:nvPr/>
        </p:nvSpPr>
        <p:spPr bwMode="auto">
          <a:xfrm>
            <a:off x="1303338" y="3160713"/>
            <a:ext cx="7762875" cy="18430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;; Let re, </a:t>
            </a:r>
            <a:r>
              <a:rPr lang="en-US" sz="1400" b="1" u="none" dirty="0" err="1"/>
              <a:t>rp</a:t>
            </a:r>
            <a:r>
              <a:rPr lang="en-US" sz="1400" b="1" u="none" dirty="0"/>
              <a:t>, and f be the satellite's longer equatorial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;; radius, polar radius, and flattening factor.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re  =  </a:t>
            </a:r>
            <a:r>
              <a:rPr lang="en-US" sz="1400" b="1" u="none" dirty="0">
                <a:solidFill>
                  <a:schemeClr val="accent1"/>
                </a:solidFill>
              </a:rPr>
              <a:t>radii[0]</a:t>
            </a:r>
            <a:endParaRPr lang="en-US" sz="14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 err="1"/>
              <a:t>rp</a:t>
            </a:r>
            <a:r>
              <a:rPr lang="en-US" sz="1400" b="1" u="none" dirty="0"/>
              <a:t>  =  </a:t>
            </a:r>
            <a:r>
              <a:rPr lang="en-US" sz="1400" b="1" u="none" dirty="0">
                <a:solidFill>
                  <a:schemeClr val="accent1"/>
                </a:solidFill>
              </a:rPr>
              <a:t>radii[2]</a:t>
            </a:r>
            <a:endParaRPr lang="en-US" sz="14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f   =  ( re –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) / re;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cspice_recgeo, point, re, f, </a:t>
            </a:r>
            <a:r>
              <a:rPr lang="en-US" sz="1400" b="1" u="none" dirty="0" err="1">
                <a:solidFill>
                  <a:schemeClr val="accent2"/>
                </a:solidFill>
              </a:rPr>
              <a:t>pdlon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pdlat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rgbClr val="063DE8"/>
                </a:solidFill>
              </a:rPr>
              <a:t>alt</a:t>
            </a:r>
          </a:p>
        </p:txBody>
      </p:sp>
      <p:sp>
        <p:nvSpPr>
          <p:cNvPr id="156678" name="Rectangle 6"/>
          <p:cNvSpPr>
            <a:spLocks noChangeArrowheads="1"/>
          </p:cNvSpPr>
          <p:nvPr/>
        </p:nvSpPr>
        <p:spPr bwMode="auto">
          <a:xfrm>
            <a:off x="649288" y="5235575"/>
            <a:ext cx="7762875" cy="13049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The illumination angles we want are the outputs of </a:t>
            </a:r>
            <a:r>
              <a:rPr lang="en-US" sz="1400" b="1" u="none" dirty="0" err="1"/>
              <a:t>cspice_ilumin</a:t>
            </a:r>
            <a:r>
              <a:rPr lang="en-US" sz="1600" b="1" u="none" dirty="0">
                <a:latin typeface="Arial" charset="0"/>
              </a:rPr>
              <a:t>.  Units are radians.</a:t>
            </a:r>
            <a:endParaRPr lang="en-US" sz="20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</a:t>
            </a:r>
            <a:r>
              <a:rPr lang="en-US" sz="1400" b="1" u="none" dirty="0" err="1"/>
              <a:t>cspice_ilumin</a:t>
            </a:r>
            <a:r>
              <a:rPr lang="en-US" sz="1400" b="1" u="none" dirty="0"/>
              <a:t>, 'Ellipsoid',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1"/>
                </a:solidFill>
              </a:rPr>
              <a:t>et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$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accent1"/>
                </a:solidFill>
              </a:rPr>
              <a:t>                     </a:t>
            </a:r>
            <a:r>
              <a:rPr lang="en-US" sz="1400" b="1" u="none" dirty="0"/>
              <a:t>point, </a:t>
            </a:r>
            <a:r>
              <a:rPr lang="en-US" sz="1400" b="1" u="none" dirty="0" err="1"/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/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phase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solar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emissn</a:t>
            </a:r>
            <a:endParaRPr lang="en-US" sz="1400" b="1" u="none" dirty="0">
              <a:solidFill>
                <a:schemeClr val="accent2"/>
              </a:solidFill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566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5667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5667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566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6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566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6676" grpId="0" build="p" autoUpdateAnimBg="0"/>
      <p:bldP spid="156677" grpId="0" autoUpdateAnimBg="0"/>
      <p:bldP spid="156678" grpId="0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10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C8AA0186-365F-524C-856D-F66215916C71}" type="slidenum">
              <a:rPr lang="en-US">
                <a:latin typeface="+mn-lt"/>
              </a:rPr>
              <a:pPr defTabSz="912813">
                <a:defRPr/>
              </a:pPr>
              <a:t>11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7" name="Rectangle 5"/>
          <p:cNvSpPr>
            <a:spLocks noChangeArrowheads="1"/>
          </p:cNvSpPr>
          <p:nvPr/>
        </p:nvSpPr>
        <p:spPr bwMode="auto">
          <a:xfrm>
            <a:off x="609600" y="5410200"/>
            <a:ext cx="8054975" cy="121264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    </a:t>
            </a:r>
            <a:r>
              <a:rPr lang="en-US" sz="1400" b="1" u="none" dirty="0" err="1"/>
              <a:t>cspice_ilumin</a:t>
            </a:r>
            <a:r>
              <a:rPr lang="en-US" sz="1400" b="1" u="none" dirty="0"/>
              <a:t>, 'Ellipsoid',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1"/>
                </a:solidFill>
              </a:rPr>
              <a:t>et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$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accent1"/>
                </a:solidFill>
              </a:rPr>
              <a:t>                       </a:t>
            </a:r>
            <a:r>
              <a:rPr lang="en-US" sz="1400" b="1" u="none" dirty="0"/>
              <a:t>point, </a:t>
            </a:r>
            <a:r>
              <a:rPr lang="en-US" sz="1400" b="1" u="none" dirty="0" err="1">
                <a:solidFill>
                  <a:srgbClr val="063DE8"/>
                </a:solidFill>
              </a:rPr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rgbClr val="063DE8"/>
                </a:solidFill>
              </a:rPr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phase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solar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emissn</a:t>
            </a:r>
            <a:endParaRPr lang="en-US" sz="1400" b="1" u="none" dirty="0">
              <a:solidFill>
                <a:schemeClr val="accent2"/>
              </a:solidFill>
            </a:endParaRPr>
          </a:p>
          <a:p>
            <a:pPr algn="l"/>
            <a:r>
              <a:rPr lang="en-US" sz="1400" b="1" u="none" dirty="0"/>
              <a:t>       ...</a:t>
            </a:r>
          </a:p>
          <a:p>
            <a:pPr algn="l"/>
            <a:r>
              <a:rPr lang="en-US" sz="1400" b="1" u="none" dirty="0"/>
              <a:t>    </a:t>
            </a:r>
            <a:r>
              <a:rPr lang="en-US" sz="1400" b="1" u="none" dirty="0" err="1"/>
              <a:t>endif</a:t>
            </a:r>
            <a:r>
              <a:rPr lang="en-US" sz="1400" b="1" u="none" dirty="0"/>
              <a:t> else begin</a:t>
            </a:r>
          </a:p>
          <a:p>
            <a:pPr algn="l"/>
            <a:r>
              <a:rPr lang="en-US" sz="1400" b="1" u="none" dirty="0"/>
              <a:t>       ...</a:t>
            </a:r>
          </a:p>
        </p:txBody>
      </p:sp>
      <p:sp>
        <p:nvSpPr>
          <p:cNvPr id="44038" name="Rectangle 6"/>
          <p:cNvSpPr>
            <a:spLocks noChangeArrowheads="1"/>
          </p:cNvSpPr>
          <p:nvPr/>
        </p:nvSpPr>
        <p:spPr bwMode="auto">
          <a:xfrm>
            <a:off x="654050" y="1336675"/>
            <a:ext cx="7546975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;; Compute the boresight ray intersection with the surface of the </a:t>
            </a:r>
          </a:p>
          <a:p>
            <a:pPr algn="l"/>
            <a:r>
              <a:rPr lang="en-US" sz="1400" b="1" u="none"/>
              <a:t>   ;; target body.</a:t>
            </a:r>
          </a:p>
        </p:txBody>
      </p:sp>
      <p:sp>
        <p:nvSpPr>
          <p:cNvPr id="44039" name="Rectangle 7"/>
          <p:cNvSpPr>
            <a:spLocks noChangeArrowheads="1"/>
          </p:cNvSpPr>
          <p:nvPr/>
        </p:nvSpPr>
        <p:spPr bwMode="auto">
          <a:xfrm>
            <a:off x="423863" y="1874838"/>
            <a:ext cx="7783512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  </a:t>
            </a:r>
            <a:r>
              <a:rPr lang="en-US" sz="1400" b="1" u="none" dirty="0" err="1"/>
              <a:t>cspice_sincpt</a:t>
            </a:r>
            <a:r>
              <a:rPr lang="en-US" sz="1400" b="1" u="none" dirty="0"/>
              <a:t>, 'Ellipsoid',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1"/>
                </a:solidFill>
              </a:rPr>
              <a:t>et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$</a:t>
            </a:r>
          </a:p>
          <a:p>
            <a:pPr algn="l"/>
            <a:r>
              <a:rPr lang="en-US" sz="1400" b="1" u="none" dirty="0"/>
              <a:t>                    </a:t>
            </a:r>
            <a:r>
              <a:rPr lang="en-US" sz="1400" b="1" u="none" dirty="0" err="1">
                <a:solidFill>
                  <a:schemeClr val="accent1"/>
                </a:solidFill>
              </a:rPr>
              <a:t>iframe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insite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point, </a:t>
            </a:r>
            <a:r>
              <a:rPr lang="en-US" sz="1400" b="1" u="none" dirty="0" err="1">
                <a:solidFill>
                  <a:srgbClr val="063DE8"/>
                </a:solidFill>
              </a:rPr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chemeClr val="accent2"/>
                </a:solidFill>
              </a:rPr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found</a:t>
            </a:r>
          </a:p>
        </p:txBody>
      </p:sp>
      <p:sp>
        <p:nvSpPr>
          <p:cNvPr id="44040" name="Rectangle 8"/>
          <p:cNvSpPr>
            <a:spLocks noChangeArrowheads="1"/>
          </p:cNvSpPr>
          <p:nvPr/>
        </p:nvSpPr>
        <p:spPr bwMode="auto">
          <a:xfrm>
            <a:off x="654050" y="2411413"/>
            <a:ext cx="8142288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;; If an intercept is found, compute planetocentric and planetodetic       </a:t>
            </a:r>
          </a:p>
          <a:p>
            <a:pPr algn="l"/>
            <a:r>
              <a:rPr lang="en-US" sz="1400" b="1" u="none"/>
              <a:t>   ;; latitude and longitude of the point.</a:t>
            </a:r>
          </a:p>
        </p:txBody>
      </p:sp>
      <p:sp>
        <p:nvSpPr>
          <p:cNvPr id="44041" name="Rectangle 9"/>
          <p:cNvSpPr>
            <a:spLocks noChangeArrowheads="1"/>
          </p:cNvSpPr>
          <p:nvPr/>
        </p:nvSpPr>
        <p:spPr bwMode="auto">
          <a:xfrm>
            <a:off x="685800" y="2928938"/>
            <a:ext cx="8305800" cy="199182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if ( found ) then begin       </a:t>
            </a:r>
          </a:p>
          <a:p>
            <a:pPr algn="l"/>
            <a:r>
              <a:rPr lang="en-US" sz="1400" b="1" u="none" dirty="0"/>
              <a:t>       cspice_reclat, point, </a:t>
            </a:r>
            <a:r>
              <a:rPr lang="en-US" sz="1400" b="1" u="none" dirty="0">
                <a:solidFill>
                  <a:srgbClr val="063DE8"/>
                </a:solidFill>
              </a:rPr>
              <a:t>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pclon</a:t>
            </a:r>
            <a:r>
              <a:rPr lang="en-US" sz="1400" b="1" u="none" dirty="0">
                <a:solidFill>
                  <a:schemeClr val="accent2"/>
                </a:solidFill>
              </a:rPr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pclat</a:t>
            </a:r>
            <a:endParaRPr lang="en-US" sz="1400" b="1" u="none" dirty="0">
              <a:solidFill>
                <a:schemeClr val="accent2"/>
              </a:solidFill>
            </a:endParaRPr>
          </a:p>
          <a:p>
            <a:pPr algn="l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 ;; Let re, </a:t>
            </a:r>
            <a:r>
              <a:rPr lang="en-US" sz="1400" b="1" u="none" dirty="0" err="1"/>
              <a:t>rp</a:t>
            </a:r>
            <a:r>
              <a:rPr lang="en-US" sz="1400" b="1" u="none" dirty="0"/>
              <a:t>, and f be the satellite's longer equatorial</a:t>
            </a:r>
          </a:p>
          <a:p>
            <a:pPr algn="l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 ;; radius, polar radius, and flattening factor.</a:t>
            </a:r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 re  =  </a:t>
            </a:r>
            <a:r>
              <a:rPr lang="en-US" sz="1400" b="1" u="none" dirty="0">
                <a:solidFill>
                  <a:schemeClr val="accent1"/>
                </a:solidFill>
              </a:rPr>
              <a:t>radii[0]</a:t>
            </a:r>
            <a:endParaRPr lang="en-US" sz="1400" b="1" u="none" dirty="0"/>
          </a:p>
          <a:p>
            <a:pPr algn="l" defTabSz="912813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 =  </a:t>
            </a:r>
            <a:r>
              <a:rPr lang="en-US" sz="1400" b="1" u="none" dirty="0">
                <a:solidFill>
                  <a:schemeClr val="accent1"/>
                </a:solidFill>
              </a:rPr>
              <a:t>radii[2]</a:t>
            </a:r>
            <a:endParaRPr lang="en-US" sz="1400" b="1" u="none" dirty="0"/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 f   =  ( re –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) / re;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   cspice_recgeo, point, re, f, </a:t>
            </a:r>
            <a:r>
              <a:rPr lang="en-US" sz="1400" b="1" u="none" dirty="0" err="1">
                <a:solidFill>
                  <a:schemeClr val="accent2"/>
                </a:solidFill>
              </a:rPr>
              <a:t>pdlon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pdlat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rgbClr val="063DE8"/>
                </a:solidFill>
              </a:rPr>
              <a:t>alt</a:t>
            </a:r>
          </a:p>
        </p:txBody>
      </p:sp>
      <p:sp>
        <p:nvSpPr>
          <p:cNvPr id="44042" name="Rectangle 10"/>
          <p:cNvSpPr>
            <a:spLocks noChangeArrowheads="1"/>
          </p:cNvSpPr>
          <p:nvPr/>
        </p:nvSpPr>
        <p:spPr bwMode="auto">
          <a:xfrm>
            <a:off x="762000" y="5029200"/>
            <a:ext cx="63722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   ;; Compute illumination angles at the surface point.</a:t>
            </a:r>
          </a:p>
        </p:txBody>
      </p:sp>
      <p:sp>
        <p:nvSpPr>
          <p:cNvPr id="35850" name="Rectangle 12"/>
          <p:cNvSpPr>
            <a:spLocks noGrp="1" noChangeArrowheads="1"/>
          </p:cNvSpPr>
          <p:nvPr>
            <p:ph type="title"/>
          </p:nvPr>
        </p:nvSpPr>
        <p:spPr>
          <a:xfrm>
            <a:off x="2016125" y="381000"/>
            <a:ext cx="6654800" cy="474663"/>
          </a:xfrm>
        </p:spPr>
        <p:txBody>
          <a:bodyPr/>
          <a:lstStyle/>
          <a:p>
            <a:r>
              <a:rPr lang="en-US"/>
              <a:t>Geometry Calculations: Summary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440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440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440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440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440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440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5" dur="500"/>
                                        <p:tgtEl>
                                          <p:spTgt spid="440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440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5" dur="500"/>
                                        <p:tgtEl>
                                          <p:spTgt spid="4404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0" dur="500"/>
                                        <p:tgtEl>
                                          <p:spTgt spid="440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5" dur="500"/>
                                        <p:tgtEl>
                                          <p:spTgt spid="4404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0" dur="500"/>
                                        <p:tgtEl>
                                          <p:spTgt spid="440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5" dur="500"/>
                                        <p:tgtEl>
                                          <p:spTgt spid="440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37" grpId="0" autoUpdateAnimBg="0"/>
      <p:bldP spid="44038" grpId="0"/>
      <p:bldP spid="44039" grpId="0" autoUpdateAnimBg="0"/>
      <p:bldP spid="44040" grpId="0" autoUpdateAnimBg="0"/>
      <p:bldP spid="44041" grpId="0" build="p"/>
      <p:bldP spid="44042" grpId="0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8E14F983-7194-7044-8C34-944BAE7D5D41}" type="slidenum">
              <a:rPr lang="en-US">
                <a:latin typeface="+mn-lt"/>
              </a:rPr>
              <a:pPr defTabSz="912813">
                <a:defRPr/>
              </a:pPr>
              <a:t>12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789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597025"/>
            <a:ext cx="7996237" cy="4651375"/>
          </a:xfrm>
          <a:noFill/>
        </p:spPr>
        <p:txBody>
          <a:bodyPr/>
          <a:lstStyle/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The code above used quite a few inputs that we don't have yet: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 dirty="0"/>
          </a:p>
          <a:p>
            <a:pPr>
              <a:lnSpc>
                <a:spcPct val="70000"/>
              </a:lnSpc>
            </a:pPr>
            <a:r>
              <a:rPr lang="en-US" sz="1600" dirty="0"/>
              <a:t>TDB epoch of interest (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600" dirty="0"/>
              <a:t> );</a:t>
            </a:r>
          </a:p>
          <a:p>
            <a:pPr>
              <a:lnSpc>
                <a:spcPct val="70000"/>
              </a:lnSpc>
            </a:pPr>
            <a:r>
              <a:rPr lang="en-US" sz="1600" dirty="0"/>
              <a:t>satellite and s/c names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600" dirty="0"/>
              <a:t>);</a:t>
            </a:r>
          </a:p>
          <a:p>
            <a:pPr>
              <a:lnSpc>
                <a:spcPct val="70000"/>
              </a:lnSpc>
            </a:pPr>
            <a:r>
              <a:rPr lang="en-US" sz="1600" dirty="0"/>
              <a:t>satellite body-fixed frame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600" dirty="0"/>
              <a:t>);</a:t>
            </a:r>
            <a:endParaRPr lang="en-US" sz="1400" dirty="0"/>
          </a:p>
          <a:p>
            <a:pPr>
              <a:lnSpc>
                <a:spcPct val="70000"/>
              </a:lnSpc>
            </a:pPr>
            <a:r>
              <a:rPr lang="en-US" sz="1600" dirty="0"/>
              <a:t>satellite ellipsoid radii (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radii</a:t>
            </a:r>
            <a:r>
              <a:rPr lang="en-US" sz="1600" dirty="0"/>
              <a:t>);</a:t>
            </a:r>
          </a:p>
          <a:p>
            <a:pPr>
              <a:lnSpc>
                <a:spcPct val="70000"/>
              </a:lnSpc>
            </a:pPr>
            <a:r>
              <a:rPr lang="en-US" sz="1600" dirty="0"/>
              <a:t>instrument fixed frame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iframe</a:t>
            </a:r>
            <a:r>
              <a:rPr lang="en-US" sz="1600" dirty="0"/>
              <a:t>);</a:t>
            </a:r>
          </a:p>
          <a:p>
            <a:pPr>
              <a:lnSpc>
                <a:spcPct val="70000"/>
              </a:lnSpc>
            </a:pPr>
            <a:r>
              <a:rPr lang="en-US" sz="1600" dirty="0"/>
              <a:t>instrument boresight vector in the instrument frame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insite</a:t>
            </a:r>
            <a:r>
              <a:rPr lang="en-US" sz="1600" dirty="0"/>
              <a:t>);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 dirty="0"/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Some of these values are user inputs; others can be obtained via Icy calls 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once the required kernels have been loaded.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600" dirty="0"/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Let's prompt for the satellite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600" dirty="0"/>
              <a:t>), satellite frame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600" dirty="0"/>
              <a:t>), 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600" dirty="0"/>
              <a:t>spacecraft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600" dirty="0"/>
              <a:t>), instrument name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600" dirty="0"/>
              <a:t>) and time of interest  (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600" dirty="0"/>
              <a:t>):</a:t>
            </a:r>
          </a:p>
          <a:p>
            <a:pPr>
              <a:lnSpc>
                <a:spcPct val="7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read,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 , PROMPT='Enter satellite name  &gt; '</a:t>
            </a:r>
          </a:p>
          <a:p>
            <a:pPr>
              <a:lnSpc>
                <a:spcPct val="7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read,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, PROMPT='Enter satellite frame &gt; '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read,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  , PROMPT='Enter spacecraft name &gt; '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read,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instnm</a:t>
            </a:r>
            <a:r>
              <a:rPr lang="en-US" sz="1400" dirty="0">
                <a:latin typeface="Courier New" charset="0"/>
              </a:rPr>
              <a:t>, PROMPT='Enter instrument name &gt; '</a:t>
            </a:r>
          </a:p>
          <a:p>
            <a:pPr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read,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time</a:t>
            </a:r>
            <a:r>
              <a:rPr lang="en-US" sz="1400" dirty="0">
                <a:latin typeface="Courier New" charset="0"/>
              </a:rPr>
              <a:t>  , PROMPT='Enter time            &gt; '</a:t>
            </a:r>
          </a:p>
        </p:txBody>
      </p:sp>
      <p:sp>
        <p:nvSpPr>
          <p:cNvPr id="37893" name="Rectangle 6"/>
          <p:cNvSpPr>
            <a:spLocks noGrp="1" noChangeArrowheads="1"/>
          </p:cNvSpPr>
          <p:nvPr>
            <p:ph type="title"/>
          </p:nvPr>
        </p:nvSpPr>
        <p:spPr>
          <a:xfrm>
            <a:off x="3981450" y="381000"/>
            <a:ext cx="2724150" cy="474663"/>
          </a:xfrm>
        </p:spPr>
        <p:txBody>
          <a:bodyPr/>
          <a:lstStyle/>
          <a:p>
            <a:r>
              <a:rPr lang="en-US"/>
              <a:t>Get inputs - 1</a:t>
            </a:r>
          </a:p>
        </p:txBody>
      </p:sp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8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0E3588D9-30F2-6643-9EAE-677702A054CA}" type="slidenum">
              <a:rPr lang="en-US">
                <a:latin typeface="+mn-lt"/>
              </a:rPr>
              <a:pPr defTabSz="912813">
                <a:defRPr/>
              </a:pPr>
              <a:t>13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9940" name="Rectangle 9"/>
          <p:cNvSpPr>
            <a:spLocks noGrp="1" noChangeArrowheads="1"/>
          </p:cNvSpPr>
          <p:nvPr>
            <p:ph type="title"/>
          </p:nvPr>
        </p:nvSpPr>
        <p:spPr>
          <a:xfrm>
            <a:off x="3981450" y="381000"/>
            <a:ext cx="2724150" cy="474663"/>
          </a:xfrm>
          <a:noFill/>
        </p:spPr>
        <p:txBody>
          <a:bodyPr/>
          <a:lstStyle/>
          <a:p>
            <a:r>
              <a:rPr lang="en-US"/>
              <a:t>Get Inputs - 2</a:t>
            </a:r>
          </a:p>
        </p:txBody>
      </p:sp>
      <p:sp>
        <p:nvSpPr>
          <p:cNvPr id="39941" name="Text Box 10"/>
          <p:cNvSpPr txBox="1">
            <a:spLocks noChangeArrowheads="1"/>
          </p:cNvSpPr>
          <p:nvPr/>
        </p:nvSpPr>
        <p:spPr bwMode="auto">
          <a:xfrm>
            <a:off x="693738" y="2890838"/>
            <a:ext cx="8026400" cy="19970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b="1" u="none">
              <a:latin typeface="Arial" charset="0"/>
            </a:endParaRPr>
          </a:p>
        </p:txBody>
      </p:sp>
      <p:sp>
        <p:nvSpPr>
          <p:cNvPr id="24587" name="Rectangle 11"/>
          <p:cNvSpPr>
            <a:spLocks noChangeArrowheads="1"/>
          </p:cNvSpPr>
          <p:nvPr/>
        </p:nvSpPr>
        <p:spPr bwMode="auto">
          <a:xfrm>
            <a:off x="693738" y="1346200"/>
            <a:ext cx="8102600" cy="150475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Then we can get the rest of the inputs from Icy calls: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b="1" u="none" dirty="0">
              <a:latin typeface="Arial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To get the TDB epoch (</a:t>
            </a:r>
            <a:r>
              <a:rPr lang="en-US" sz="1400" b="1" u="none" dirty="0">
                <a:solidFill>
                  <a:srgbClr val="063DE8"/>
                </a:solidFill>
              </a:rPr>
              <a:t>et</a:t>
            </a:r>
            <a:r>
              <a:rPr lang="en-US" sz="1600" b="1" u="none" dirty="0">
                <a:latin typeface="Arial" charset="0"/>
              </a:rPr>
              <a:t>) from the user-supplied time string (which may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refer to the UTC, TDB or TT time systems):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b="1" u="none" dirty="0">
              <a:latin typeface="Arial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       </a:t>
            </a:r>
            <a:r>
              <a:rPr lang="en-US" sz="1400" b="1" u="none" dirty="0"/>
              <a:t>cspice_str2et, </a:t>
            </a:r>
            <a:r>
              <a:rPr lang="en-US" sz="1400" b="1" u="none" dirty="0">
                <a:solidFill>
                  <a:schemeClr val="accent1"/>
                </a:solidFill>
              </a:rPr>
              <a:t>time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et</a:t>
            </a:r>
          </a:p>
        </p:txBody>
      </p:sp>
      <p:sp>
        <p:nvSpPr>
          <p:cNvPr id="24588" name="Rectangle 12"/>
          <p:cNvSpPr>
            <a:spLocks noChangeArrowheads="1"/>
          </p:cNvSpPr>
          <p:nvPr/>
        </p:nvSpPr>
        <p:spPr bwMode="auto">
          <a:xfrm>
            <a:off x="685800" y="3048000"/>
            <a:ext cx="7834312" cy="102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To get the satellite’s ellipsoid radii (</a:t>
            </a:r>
            <a:r>
              <a:rPr lang="en-US" sz="1400" b="1" u="none" dirty="0">
                <a:solidFill>
                  <a:srgbClr val="063DE8"/>
                </a:solidFill>
              </a:rPr>
              <a:t>radii</a:t>
            </a:r>
            <a:r>
              <a:rPr lang="en-US" sz="1600" b="1" u="none" dirty="0">
                <a:latin typeface="Arial" charset="0"/>
              </a:rPr>
              <a:t>):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600" b="1" u="none" dirty="0">
              <a:latin typeface="Arial" charset="0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       </a:t>
            </a:r>
            <a:r>
              <a:rPr lang="en-US" sz="1400" b="1" u="none" dirty="0" err="1"/>
              <a:t>cspice_bodvrd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FC0128"/>
                </a:solidFill>
              </a:rPr>
              <a:t>satnm</a:t>
            </a:r>
            <a:r>
              <a:rPr lang="en-US" sz="1400" b="1" u="none" dirty="0"/>
              <a:t>, "RADII", 3, </a:t>
            </a:r>
            <a:r>
              <a:rPr lang="en-US" sz="1400" b="1" u="none" dirty="0">
                <a:solidFill>
                  <a:srgbClr val="063DE8"/>
                </a:solidFill>
              </a:rPr>
              <a:t>radii</a:t>
            </a:r>
          </a:p>
          <a:p>
            <a:pPr algn="l" defTabSz="912813">
              <a:lnSpc>
                <a:spcPct val="70000"/>
              </a:lnSpc>
              <a:spcBef>
                <a:spcPct val="50000"/>
              </a:spcBef>
              <a:buSzPct val="100000"/>
            </a:pPr>
            <a:endParaRPr lang="en-US" sz="1400" b="1" u="none" dirty="0"/>
          </a:p>
        </p:txBody>
      </p:sp>
      <p:sp>
        <p:nvSpPr>
          <p:cNvPr id="24589" name="Rectangle 13"/>
          <p:cNvSpPr>
            <a:spLocks noChangeArrowheads="1"/>
          </p:cNvSpPr>
          <p:nvPr/>
        </p:nvSpPr>
        <p:spPr bwMode="auto">
          <a:xfrm>
            <a:off x="685800" y="4038600"/>
            <a:ext cx="7834312" cy="117069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  <a:spAutoFit/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To get the instrument boresight direction (</a:t>
            </a:r>
            <a:r>
              <a:rPr lang="en-US" sz="1400" b="1" u="none" dirty="0" err="1">
                <a:solidFill>
                  <a:srgbClr val="063DE8"/>
                </a:solidFill>
              </a:rPr>
              <a:t>insite</a:t>
            </a:r>
            <a:r>
              <a:rPr lang="en-US" sz="1600" b="1" u="none" dirty="0">
                <a:latin typeface="Arial" charset="0"/>
              </a:rPr>
              <a:t>) and the name of the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 instrument frame (</a:t>
            </a:r>
            <a:r>
              <a:rPr lang="en-US" sz="1400" b="1" u="none" dirty="0" err="1">
                <a:solidFill>
                  <a:srgbClr val="063DE8"/>
                </a:solidFill>
              </a:rPr>
              <a:t>iframe</a:t>
            </a:r>
            <a:r>
              <a:rPr lang="en-US" sz="1600" b="1" u="none" dirty="0">
                <a:latin typeface="Arial" charset="0"/>
              </a:rPr>
              <a:t>) in which it is defined: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</a:t>
            </a:r>
            <a:r>
              <a:rPr lang="en-US" sz="1400" b="1" u="none" dirty="0" err="1"/>
              <a:t>cspice_getfvn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, ROOM, </a:t>
            </a:r>
            <a:r>
              <a:rPr lang="en-US" sz="1400" b="1" u="none" dirty="0">
                <a:solidFill>
                  <a:srgbClr val="063DE8"/>
                </a:solidFill>
              </a:rPr>
              <a:t>shape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iframe</a:t>
            </a:r>
            <a:r>
              <a:rPr lang="en-US" sz="1400" b="1" u="none" dirty="0">
                <a:solidFill>
                  <a:srgbClr val="063DE8"/>
                </a:solidFill>
              </a:rPr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insite</a:t>
            </a:r>
            <a:r>
              <a:rPr lang="en-US" sz="1400" b="1" u="none" dirty="0">
                <a:solidFill>
                  <a:srgbClr val="063DE8"/>
                </a:solidFill>
              </a:rPr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bundry</a:t>
            </a:r>
            <a:endParaRPr lang="en-US" sz="1400" b="1" u="none" dirty="0">
              <a:solidFill>
                <a:srgbClr val="063DE8"/>
              </a:solidFill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45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245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245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7" grpId="0" autoUpdateAnimBg="0"/>
      <p:bldP spid="24588" grpId="0" autoUpdateAnimBg="0"/>
      <p:bldP spid="24589" grpId="0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12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2DD812C6-AF5A-E443-8637-25F844794399}" type="slidenum">
              <a:rPr lang="en-US">
                <a:latin typeface="+mn-lt"/>
              </a:rPr>
              <a:pPr defTabSz="912813">
                <a:defRPr/>
              </a:pPr>
              <a:t>14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1988" name="Rectangle 2"/>
          <p:cNvSpPr>
            <a:spLocks noGrp="1" noChangeArrowheads="1"/>
          </p:cNvSpPr>
          <p:nvPr>
            <p:ph type="title"/>
          </p:nvPr>
        </p:nvSpPr>
        <p:spPr>
          <a:xfrm>
            <a:off x="2819400" y="381000"/>
            <a:ext cx="5049838" cy="474663"/>
          </a:xfrm>
        </p:spPr>
        <p:txBody>
          <a:bodyPr/>
          <a:lstStyle/>
          <a:p>
            <a:r>
              <a:rPr lang="en-US" dirty="0"/>
              <a:t>Getting inputs:  summary</a:t>
            </a:r>
          </a:p>
        </p:txBody>
      </p:sp>
      <p:sp>
        <p:nvSpPr>
          <p:cNvPr id="61444" name="Rectangle 4"/>
          <p:cNvSpPr>
            <a:spLocks noChangeArrowheads="1"/>
          </p:cNvSpPr>
          <p:nvPr/>
        </p:nvSpPr>
        <p:spPr bwMode="auto">
          <a:xfrm>
            <a:off x="1023938" y="5105400"/>
            <a:ext cx="7586662" cy="30777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cspice_getfvn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, ROOM, </a:t>
            </a:r>
            <a:r>
              <a:rPr lang="en-US" sz="1400" b="1" u="none" dirty="0">
                <a:solidFill>
                  <a:srgbClr val="063DE8"/>
                </a:solidFill>
              </a:rPr>
              <a:t>shape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iframe</a:t>
            </a:r>
            <a:r>
              <a:rPr lang="en-US" sz="1400" b="1" u="none" dirty="0">
                <a:solidFill>
                  <a:srgbClr val="063DE8"/>
                </a:solidFill>
              </a:rPr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insite</a:t>
            </a:r>
            <a:r>
              <a:rPr lang="en-US" sz="1400" b="1" u="none" dirty="0">
                <a:solidFill>
                  <a:srgbClr val="063DE8"/>
                </a:solidFill>
              </a:rPr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bundry</a:t>
            </a:r>
            <a:endParaRPr lang="en-US" sz="1400" b="1" u="none" dirty="0">
              <a:solidFill>
                <a:srgbClr val="063DE8"/>
              </a:solidFill>
            </a:endParaRPr>
          </a:p>
        </p:txBody>
      </p:sp>
      <p:sp>
        <p:nvSpPr>
          <p:cNvPr id="41990" name="Rectangle 5"/>
          <p:cNvSpPr>
            <a:spLocks noChangeArrowheads="1"/>
          </p:cNvSpPr>
          <p:nvPr/>
        </p:nvSpPr>
        <p:spPr bwMode="auto">
          <a:xfrm>
            <a:off x="1008063" y="1371600"/>
            <a:ext cx="70199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;; Prompt for the user-supplied inputs for our program</a:t>
            </a:r>
          </a:p>
        </p:txBody>
      </p:sp>
      <p:sp>
        <p:nvSpPr>
          <p:cNvPr id="61446" name="Rectangle 6"/>
          <p:cNvSpPr>
            <a:spLocks noChangeArrowheads="1"/>
          </p:cNvSpPr>
          <p:nvPr/>
        </p:nvSpPr>
        <p:spPr bwMode="auto">
          <a:xfrm>
            <a:off x="1008063" y="1600200"/>
            <a:ext cx="5554726" cy="197207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u="none" dirty="0"/>
              <a:t>   </a:t>
            </a:r>
            <a:r>
              <a:rPr lang="en-US" sz="1400" b="1" u="none" dirty="0"/>
              <a:t>read,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r>
              <a:rPr lang="en-US" sz="1400" b="1" u="none" dirty="0"/>
              <a:t>, PROMPT='Enter setup file name &gt; '</a:t>
            </a:r>
          </a:p>
          <a:p>
            <a:pPr algn="l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cspice_furnsh,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endParaRPr lang="en-US" sz="1400" b="1" u="none" dirty="0"/>
          </a:p>
          <a:p>
            <a:pPr algn="l"/>
            <a:endParaRPr lang="en-US" sz="1400" b="1" u="none" dirty="0"/>
          </a:p>
          <a:p>
            <a:pPr algn="l"/>
            <a:r>
              <a:rPr lang="en-US" sz="1400" b="1" u="none" dirty="0"/>
              <a:t>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 , PROMPT='Enter satellite name  &gt; '</a:t>
            </a:r>
          </a:p>
          <a:p>
            <a:pPr algn="l"/>
            <a:r>
              <a:rPr lang="en-US" sz="1400" b="1" u="none" dirty="0"/>
              <a:t>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PROMPT='Enter satellite frame &gt; '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  , PROMPT='Enter spacecraft name &gt; '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, PROMPT='Enter instrument name &gt; '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read, </a:t>
            </a:r>
            <a:r>
              <a:rPr lang="en-US" sz="1400" b="1" u="none" dirty="0">
                <a:solidFill>
                  <a:schemeClr val="accent1"/>
                </a:solidFill>
              </a:rPr>
              <a:t>time</a:t>
            </a:r>
            <a:r>
              <a:rPr lang="en-US" sz="1400" b="1" u="none" dirty="0"/>
              <a:t>  , PROMPT='Enter time            &gt; '</a:t>
            </a:r>
          </a:p>
        </p:txBody>
      </p:sp>
      <p:sp>
        <p:nvSpPr>
          <p:cNvPr id="61447" name="Rectangle 7"/>
          <p:cNvSpPr>
            <a:spLocks noChangeArrowheads="1"/>
          </p:cNvSpPr>
          <p:nvPr/>
        </p:nvSpPr>
        <p:spPr bwMode="auto">
          <a:xfrm>
            <a:off x="990600" y="3352800"/>
            <a:ext cx="7620000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</a:t>
            </a:r>
          </a:p>
          <a:p>
            <a:pPr algn="l"/>
            <a:r>
              <a:rPr lang="en-US" sz="1400" b="1" u="none" dirty="0"/>
              <a:t>   ;; Get the epoch corresponding to the input time:</a:t>
            </a:r>
          </a:p>
        </p:txBody>
      </p:sp>
      <p:sp>
        <p:nvSpPr>
          <p:cNvPr id="61448" name="Rectangle 8"/>
          <p:cNvSpPr>
            <a:spLocks noChangeArrowheads="1"/>
          </p:cNvSpPr>
          <p:nvPr/>
        </p:nvSpPr>
        <p:spPr bwMode="auto">
          <a:xfrm>
            <a:off x="990600" y="3810000"/>
            <a:ext cx="295751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cspice_str2et, </a:t>
            </a:r>
            <a:r>
              <a:rPr lang="en-US" sz="1400" b="1" u="none" dirty="0">
                <a:solidFill>
                  <a:schemeClr val="accent1"/>
                </a:solidFill>
              </a:rPr>
              <a:t>time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rgbClr val="063DE8"/>
                </a:solidFill>
              </a:rPr>
              <a:t>et</a:t>
            </a:r>
          </a:p>
        </p:txBody>
      </p:sp>
      <p:sp>
        <p:nvSpPr>
          <p:cNvPr id="61451" name="Rectangle 11"/>
          <p:cNvSpPr>
            <a:spLocks noChangeArrowheads="1"/>
          </p:cNvSpPr>
          <p:nvPr/>
        </p:nvSpPr>
        <p:spPr bwMode="auto">
          <a:xfrm>
            <a:off x="990600" y="4114800"/>
            <a:ext cx="413226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;; Get the radii of the satellite.</a:t>
            </a:r>
          </a:p>
        </p:txBody>
      </p:sp>
      <p:sp>
        <p:nvSpPr>
          <p:cNvPr id="61452" name="Rectangle 12"/>
          <p:cNvSpPr>
            <a:spLocks noChangeArrowheads="1"/>
          </p:cNvSpPr>
          <p:nvPr/>
        </p:nvSpPr>
        <p:spPr bwMode="auto">
          <a:xfrm>
            <a:off x="990600" y="4419600"/>
            <a:ext cx="5486400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cspice_bodvrd,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"RADII", 3, </a:t>
            </a:r>
            <a:r>
              <a:rPr lang="en-US" sz="1400" b="1" u="none" dirty="0">
                <a:solidFill>
                  <a:srgbClr val="063DE8"/>
                </a:solidFill>
              </a:rPr>
              <a:t>radii</a:t>
            </a:r>
          </a:p>
        </p:txBody>
      </p:sp>
      <p:sp>
        <p:nvSpPr>
          <p:cNvPr id="61453" name="Rectangle 13"/>
          <p:cNvSpPr>
            <a:spLocks noChangeArrowheads="1"/>
          </p:cNvSpPr>
          <p:nvPr/>
        </p:nvSpPr>
        <p:spPr bwMode="auto">
          <a:xfrm>
            <a:off x="990600" y="4800600"/>
            <a:ext cx="5519738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;; Get the instrument boresight and frame name.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14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614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614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614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614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614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614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44" grpId="0" autoUpdateAnimBg="0"/>
      <p:bldP spid="61446" grpId="0" autoUpdateAnimBg="0"/>
      <p:bldP spid="61447" grpId="0" autoUpdateAnimBg="0"/>
      <p:bldP spid="61448" grpId="0" autoUpdateAnimBg="0"/>
      <p:bldP spid="61451" grpId="0" autoUpdateAnimBg="0"/>
      <p:bldP spid="61452" grpId="0" autoUpdateAnimBg="0"/>
      <p:bldP spid="61453" grpId="0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C54CDE07-1AAE-4143-8817-0C2B7F945C1D}" type="slidenum">
              <a:rPr lang="en-US">
                <a:latin typeface="+mn-lt"/>
              </a:rPr>
              <a:pPr defTabSz="912813">
                <a:defRPr/>
              </a:pPr>
              <a:t>15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6" name="Rectangle 2"/>
          <p:cNvSpPr>
            <a:spLocks noGrp="1" noChangeArrowheads="1"/>
          </p:cNvSpPr>
          <p:nvPr>
            <p:ph type="title"/>
          </p:nvPr>
        </p:nvSpPr>
        <p:spPr>
          <a:xfrm>
            <a:off x="3838575" y="381000"/>
            <a:ext cx="3017838" cy="474663"/>
          </a:xfrm>
        </p:spPr>
        <p:txBody>
          <a:bodyPr/>
          <a:lstStyle/>
          <a:p>
            <a:r>
              <a:rPr lang="en-US"/>
              <a:t>Display results</a:t>
            </a:r>
          </a:p>
        </p:txBody>
      </p:sp>
      <p:sp>
        <p:nvSpPr>
          <p:cNvPr id="161796" name="Rectangle 4"/>
          <p:cNvSpPr>
            <a:spLocks noChangeArrowheads="1"/>
          </p:cNvSpPr>
          <p:nvPr/>
        </p:nvSpPr>
        <p:spPr bwMode="auto">
          <a:xfrm>
            <a:off x="1066800" y="1295400"/>
            <a:ext cx="78454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;; Display results. Convert angles from radians to degrees for output.</a:t>
            </a:r>
          </a:p>
        </p:txBody>
      </p:sp>
      <p:sp>
        <p:nvSpPr>
          <p:cNvPr id="161797" name="Rectangle 5"/>
          <p:cNvSpPr>
            <a:spLocks noChangeArrowheads="1"/>
          </p:cNvSpPr>
          <p:nvPr/>
        </p:nvSpPr>
        <p:spPr bwMode="auto">
          <a:xfrm>
            <a:off x="1066800" y="1522413"/>
            <a:ext cx="7385050" cy="37084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print</a:t>
            </a:r>
          </a:p>
          <a:p>
            <a:pPr algn="l"/>
            <a:r>
              <a:rPr lang="en-US" sz="1400" b="1" u="none" dirty="0"/>
              <a:t>print, 'Intercept planetocentric longitude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', $</a:t>
            </a:r>
          </a:p>
          <a:p>
            <a:pPr algn="l"/>
            <a:r>
              <a:rPr lang="en-US" sz="1400" b="1" u="none" dirty="0"/>
              <a:t>                                          cspice_dpr()*</a:t>
            </a:r>
            <a:r>
              <a:rPr lang="en-US" sz="1400" b="1" u="none" dirty="0" err="1"/>
              <a:t>pclon</a:t>
            </a:r>
            <a:endParaRPr lang="en-US" sz="1400" b="1" u="none" dirty="0"/>
          </a:p>
          <a:p>
            <a:pPr algn="l"/>
            <a:r>
              <a:rPr lang="en-US" sz="1400" b="1" u="none" dirty="0"/>
              <a:t>print, 'Intercept planetocentric latitude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', $</a:t>
            </a:r>
          </a:p>
          <a:p>
            <a:pPr algn="l"/>
            <a:r>
              <a:rPr lang="en-US" sz="1400" b="1" u="none" dirty="0"/>
              <a:t>                                          cspice_dpr()*</a:t>
            </a:r>
            <a:r>
              <a:rPr lang="en-US" sz="1400" b="1" u="none" dirty="0" err="1"/>
              <a:t>pclat</a:t>
            </a:r>
            <a:r>
              <a:rPr lang="en-US" sz="1400" b="1" u="none" dirty="0"/>
              <a:t> </a:t>
            </a:r>
          </a:p>
          <a:p>
            <a:pPr algn="l"/>
            <a:r>
              <a:rPr lang="en-US" sz="1400" b="1" u="none" dirty="0"/>
              <a:t>print, 'Intercept planetodetic longitude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', $</a:t>
            </a:r>
          </a:p>
          <a:p>
            <a:pPr algn="l"/>
            <a:r>
              <a:rPr lang="en-US" sz="1400" b="1" u="none" dirty="0"/>
              <a:t>                                          cspice_dpr()*</a:t>
            </a:r>
            <a:r>
              <a:rPr lang="en-US" sz="1400" b="1" u="none" dirty="0" err="1"/>
              <a:t>pdlon</a:t>
            </a:r>
            <a:endParaRPr lang="en-US" sz="1400" b="1" u="none" dirty="0"/>
          </a:p>
          <a:p>
            <a:pPr algn="l"/>
            <a:r>
              <a:rPr lang="en-US" sz="1400" b="1" u="none" dirty="0"/>
              <a:t>print, 'Intercept planetodetic latitude 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', $</a:t>
            </a:r>
          </a:p>
          <a:p>
            <a:pPr algn="l"/>
            <a:r>
              <a:rPr lang="en-US" sz="1400" b="1" u="none" dirty="0"/>
              <a:t>                                          cspice_dpr()*</a:t>
            </a:r>
            <a:r>
              <a:rPr lang="en-US" sz="1400" b="1" u="none" dirty="0" err="1"/>
              <a:t>pdlat</a:t>
            </a:r>
            <a:endParaRPr lang="en-US" sz="1400" b="1" u="none" dirty="0"/>
          </a:p>
          <a:p>
            <a:pPr algn="l"/>
            <a:r>
              <a:rPr lang="en-US" sz="1400" b="1" u="none" dirty="0"/>
              <a:t>print, 'Range from spacecraft to intercept point (km):  ', $</a:t>
            </a:r>
          </a:p>
          <a:p>
            <a:pPr algn="l"/>
            <a:r>
              <a:rPr lang="en-US" sz="1400" b="1" u="none" dirty="0"/>
              <a:t>                                        cspice_vnorm(</a:t>
            </a:r>
            <a:r>
              <a:rPr lang="en-US" sz="1400" b="1" u="none" dirty="0" err="1"/>
              <a:t>srfvec</a:t>
            </a:r>
            <a:r>
              <a:rPr lang="en-US" sz="1400" b="1" u="none" dirty="0"/>
              <a:t>)</a:t>
            </a:r>
          </a:p>
          <a:p>
            <a:pPr algn="l"/>
            <a:r>
              <a:rPr lang="en-US" sz="1400" b="1" u="none" dirty="0"/>
              <a:t>print, 'Intercept phase angle           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', $</a:t>
            </a:r>
          </a:p>
          <a:p>
            <a:pPr algn="l"/>
            <a:r>
              <a:rPr lang="en-US" sz="1400" b="1" u="none" dirty="0"/>
              <a:t>                                          cspice_dpr()*phase</a:t>
            </a:r>
          </a:p>
          <a:p>
            <a:pPr algn="l"/>
            <a:r>
              <a:rPr lang="en-US" sz="1400" b="1" u="none" dirty="0"/>
              <a:t>print, 'Intercept solar incidence angle 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', $</a:t>
            </a:r>
          </a:p>
          <a:p>
            <a:pPr algn="l"/>
            <a:r>
              <a:rPr lang="en-US" sz="1400" b="1" u="none" dirty="0"/>
              <a:t>                                          cspice_dpr()*solar</a:t>
            </a:r>
          </a:p>
          <a:p>
            <a:pPr algn="l"/>
            <a:r>
              <a:rPr lang="en-US" sz="1400" b="1" u="none" dirty="0"/>
              <a:t>print, 'Intercept emission angle                (</a:t>
            </a:r>
            <a:r>
              <a:rPr lang="en-US" sz="1400" b="1" u="none" dirty="0" err="1"/>
              <a:t>deg</a:t>
            </a:r>
            <a:r>
              <a:rPr lang="en-US" sz="1400" b="1" u="none" dirty="0"/>
              <a:t>):  ', $</a:t>
            </a:r>
          </a:p>
          <a:p>
            <a:pPr algn="l"/>
            <a:r>
              <a:rPr lang="en-US" sz="1400" b="1" u="none" dirty="0"/>
              <a:t>                                         cspice_dpr()*</a:t>
            </a:r>
            <a:r>
              <a:rPr lang="en-US" sz="1400" b="1" u="none" dirty="0" err="1"/>
              <a:t>emissn</a:t>
            </a:r>
            <a:endParaRPr lang="en-US" sz="1400" b="1" u="none" dirty="0"/>
          </a:p>
        </p:txBody>
      </p:sp>
      <p:sp>
        <p:nvSpPr>
          <p:cNvPr id="161803" name="Text Box 11"/>
          <p:cNvSpPr txBox="1">
            <a:spLocks noChangeArrowheads="1"/>
          </p:cNvSpPr>
          <p:nvPr/>
        </p:nvSpPr>
        <p:spPr bwMode="auto">
          <a:xfrm>
            <a:off x="381000" y="5257800"/>
            <a:ext cx="7545388" cy="9429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endif else begin</a:t>
            </a:r>
          </a:p>
          <a:p>
            <a:pPr algn="l"/>
            <a:r>
              <a:rPr lang="en-US" sz="1400" b="1" u="none"/>
              <a:t>      print, 'No intercept point found at ' + time</a:t>
            </a:r>
          </a:p>
          <a:p>
            <a:pPr algn="l"/>
            <a:r>
              <a:rPr lang="en-US" sz="1400" b="1" u="none"/>
              <a:t>   endelse</a:t>
            </a:r>
          </a:p>
          <a:p>
            <a:pPr algn="l"/>
            <a:r>
              <a:rPr lang="en-US" sz="1400" b="1" u="none"/>
              <a:t>END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17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17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18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18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1796" grpId="0"/>
      <p:bldP spid="161797" grpId="0"/>
      <p:bldP spid="161803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7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BB845B4D-C759-4348-84A9-F9F95CF8F222}" type="slidenum">
              <a:rPr lang="en-US">
                <a:latin typeface="+mn-lt"/>
              </a:rPr>
              <a:pPr defTabSz="912813">
                <a:defRPr/>
              </a:pPr>
              <a:t>16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608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0563" y="1984375"/>
            <a:ext cx="7762875" cy="1368425"/>
          </a:xfrm>
        </p:spPr>
        <p:txBody>
          <a:bodyPr/>
          <a:lstStyle/>
          <a:p>
            <a:pPr>
              <a:buFontTx/>
              <a:buNone/>
            </a:pPr>
            <a:r>
              <a:rPr lang="en-US" sz="1600" dirty="0"/>
              <a:t>To finish up the program we need to declare the variables we've used.</a:t>
            </a:r>
          </a:p>
          <a:p>
            <a:pPr>
              <a:buFontTx/>
              <a:buNone/>
            </a:pPr>
            <a:endParaRPr lang="en-US" sz="1600" dirty="0"/>
          </a:p>
          <a:p>
            <a:r>
              <a:rPr lang="en-US" sz="1600" dirty="0"/>
              <a:t>We'll highlight techniques used by NAIF programmers </a:t>
            </a:r>
          </a:p>
          <a:p>
            <a:r>
              <a:rPr lang="en-US" sz="1600" dirty="0"/>
              <a:t>Add remaining IDL code required to make a syntactically valid program</a:t>
            </a:r>
          </a:p>
        </p:txBody>
      </p:sp>
      <p:sp>
        <p:nvSpPr>
          <p:cNvPr id="46085" name="Rectangle 4"/>
          <p:cNvSpPr>
            <a:spLocks noGrp="1" noChangeArrowheads="1"/>
          </p:cNvSpPr>
          <p:nvPr>
            <p:ph type="title"/>
          </p:nvPr>
        </p:nvSpPr>
        <p:spPr>
          <a:xfrm>
            <a:off x="3116263" y="381000"/>
            <a:ext cx="4462462" cy="474663"/>
          </a:xfrm>
        </p:spPr>
        <p:txBody>
          <a:bodyPr/>
          <a:lstStyle/>
          <a:p>
            <a:r>
              <a:rPr lang="en-US"/>
              <a:t>Complete the program</a:t>
            </a:r>
          </a:p>
        </p:txBody>
      </p:sp>
      <p:sp>
        <p:nvSpPr>
          <p:cNvPr id="74757" name="Rectangle 5"/>
          <p:cNvSpPr>
            <a:spLocks noChangeArrowheads="1"/>
          </p:cNvSpPr>
          <p:nvPr/>
        </p:nvSpPr>
        <p:spPr bwMode="auto">
          <a:xfrm>
            <a:off x="762000" y="3962400"/>
            <a:ext cx="7239000" cy="181588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ROOM   = 10L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setupf</a:t>
            </a:r>
            <a:r>
              <a:rPr lang="en-US" sz="1400" b="1" u="none" dirty="0"/>
              <a:t> = ''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satnm</a:t>
            </a:r>
            <a:r>
              <a:rPr lang="en-US" sz="1400" b="1" u="none" dirty="0"/>
              <a:t>  = ''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fixref</a:t>
            </a:r>
            <a:r>
              <a:rPr lang="en-US" sz="1400" b="1" u="none" dirty="0"/>
              <a:t> = ''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scnm</a:t>
            </a:r>
            <a:r>
              <a:rPr lang="en-US" sz="1400" b="1" u="none" dirty="0"/>
              <a:t>   = ''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instnm</a:t>
            </a:r>
            <a:r>
              <a:rPr lang="en-US" sz="1400" b="1" u="none" dirty="0"/>
              <a:t> = ''</a:t>
            </a:r>
          </a:p>
          <a:p>
            <a:pPr algn="l"/>
            <a:r>
              <a:rPr lang="en-US" sz="1400" b="1" u="none" dirty="0"/>
              <a:t>   time   = ''</a:t>
            </a:r>
          </a:p>
          <a:p>
            <a:pPr algn="l"/>
            <a:r>
              <a:rPr lang="en-US" sz="1400" b="1" u="none" dirty="0"/>
              <a:t>   </a:t>
            </a:r>
            <a:r>
              <a:rPr lang="en-US" sz="1400" b="1" u="none" dirty="0">
                <a:solidFill>
                  <a:srgbClr val="000000"/>
                </a:solidFill>
              </a:rPr>
              <a:t>R2D    = cspice_dpr()</a:t>
            </a:r>
          </a:p>
        </p:txBody>
      </p:sp>
      <p:sp>
        <p:nvSpPr>
          <p:cNvPr id="46087" name="Rectangle 6"/>
          <p:cNvSpPr>
            <a:spLocks noChangeArrowheads="1"/>
          </p:cNvSpPr>
          <p:nvPr/>
        </p:nvSpPr>
        <p:spPr bwMode="auto">
          <a:xfrm>
            <a:off x="762000" y="3581400"/>
            <a:ext cx="7315200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PRO PROG_GEOMETRY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747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4757" grpId="0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12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50BAE77B-F14E-824F-B424-DD18DE7F6E00}" type="slidenum">
              <a:rPr lang="en-US">
                <a:latin typeface="+mn-lt"/>
              </a:rPr>
              <a:pPr defTabSz="912813">
                <a:defRPr/>
              </a:pPr>
              <a:t>17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8132" name="Rectangle 2"/>
          <p:cNvSpPr>
            <a:spLocks noGrp="1" noChangeArrowheads="1"/>
          </p:cNvSpPr>
          <p:nvPr>
            <p:ph type="title"/>
          </p:nvPr>
        </p:nvSpPr>
        <p:spPr>
          <a:xfrm>
            <a:off x="2785605" y="381000"/>
            <a:ext cx="5122190" cy="490308"/>
          </a:xfrm>
        </p:spPr>
        <p:txBody>
          <a:bodyPr/>
          <a:lstStyle/>
          <a:p>
            <a:r>
              <a:rPr lang="en-US" dirty="0"/>
              <a:t>Complete source code - 1</a:t>
            </a:r>
          </a:p>
        </p:txBody>
      </p:sp>
      <p:sp>
        <p:nvSpPr>
          <p:cNvPr id="163843" name="Rectangle 3"/>
          <p:cNvSpPr>
            <a:spLocks noChangeArrowheads="1"/>
          </p:cNvSpPr>
          <p:nvPr/>
        </p:nvSpPr>
        <p:spPr bwMode="auto">
          <a:xfrm>
            <a:off x="685800" y="4724400"/>
            <a:ext cx="7086600" cy="30777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cspice_getfvn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, ROOM, </a:t>
            </a:r>
            <a:r>
              <a:rPr lang="en-US" sz="1400" b="1" u="none" dirty="0">
                <a:solidFill>
                  <a:srgbClr val="063DE8"/>
                </a:solidFill>
              </a:rPr>
              <a:t>shape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rgbClr val="063DE8"/>
                </a:solidFill>
              </a:rPr>
              <a:t>iframe</a:t>
            </a:r>
            <a:r>
              <a:rPr lang="en-US" sz="1400" b="1" u="none" dirty="0">
                <a:solidFill>
                  <a:srgbClr val="063DE8"/>
                </a:solidFill>
              </a:rPr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insite</a:t>
            </a:r>
            <a:r>
              <a:rPr lang="en-US" sz="1400" b="1" u="none" dirty="0">
                <a:solidFill>
                  <a:srgbClr val="063DE8"/>
                </a:solidFill>
              </a:rPr>
              <a:t>, </a:t>
            </a:r>
            <a:r>
              <a:rPr lang="en-US" sz="1400" b="1" u="none" dirty="0" err="1">
                <a:solidFill>
                  <a:srgbClr val="063DE8"/>
                </a:solidFill>
              </a:rPr>
              <a:t>bundry</a:t>
            </a:r>
            <a:endParaRPr lang="en-US" sz="1400" b="1" u="none" dirty="0">
              <a:solidFill>
                <a:srgbClr val="063DE8"/>
              </a:solidFill>
            </a:endParaRPr>
          </a:p>
        </p:txBody>
      </p:sp>
      <p:sp>
        <p:nvSpPr>
          <p:cNvPr id="48134" name="Rectangle 4"/>
          <p:cNvSpPr>
            <a:spLocks noChangeArrowheads="1"/>
          </p:cNvSpPr>
          <p:nvPr/>
        </p:nvSpPr>
        <p:spPr bwMode="auto">
          <a:xfrm>
            <a:off x="685800" y="1371600"/>
            <a:ext cx="73247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;; Prompt for the user-supplied inputs for our program.</a:t>
            </a:r>
          </a:p>
        </p:txBody>
      </p:sp>
      <p:sp>
        <p:nvSpPr>
          <p:cNvPr id="163845" name="Rectangle 5"/>
          <p:cNvSpPr>
            <a:spLocks noChangeArrowheads="1"/>
          </p:cNvSpPr>
          <p:nvPr/>
        </p:nvSpPr>
        <p:spPr bwMode="auto">
          <a:xfrm>
            <a:off x="685800" y="1600200"/>
            <a:ext cx="7467600" cy="1581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r>
              <a:rPr lang="en-US" sz="1400" b="1" u="none" dirty="0"/>
              <a:t>, PROMPT='Enter setup file name &gt; '</a:t>
            </a:r>
          </a:p>
          <a:p>
            <a:pPr algn="l"/>
            <a:r>
              <a:rPr lang="en-US" sz="1400" b="1" u="none" dirty="0"/>
              <a:t>   cspice_furnsh,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endParaRPr lang="en-US" sz="1400" b="1" u="none" dirty="0"/>
          </a:p>
          <a:p>
            <a:pPr algn="l"/>
            <a:r>
              <a:rPr lang="en-US" sz="1400" b="1" u="none" dirty="0"/>
              <a:t>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 , PROMPT='Enter satellite name  &gt; '</a:t>
            </a:r>
          </a:p>
          <a:p>
            <a:pPr algn="l"/>
            <a:r>
              <a:rPr lang="en-US" sz="1400" b="1" u="none" dirty="0"/>
              <a:t>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PROMPT='Enter satellite frame &gt; '</a:t>
            </a:r>
          </a:p>
          <a:p>
            <a:pPr algn="l"/>
            <a:r>
              <a:rPr lang="en-US" sz="1400" b="1" u="none" dirty="0"/>
              <a:t>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>
                <a:solidFill>
                  <a:schemeClr val="accent1"/>
                </a:solidFill>
              </a:rPr>
              <a:t> </a:t>
            </a:r>
            <a:r>
              <a:rPr lang="en-US" sz="1400" b="1" u="none" dirty="0"/>
              <a:t> , PROMPT='Enter spacecraft name &gt; '</a:t>
            </a:r>
          </a:p>
          <a:p>
            <a:pPr algn="l"/>
            <a:r>
              <a:rPr lang="en-US" sz="1400" b="1" u="none" dirty="0"/>
              <a:t>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instnm</a:t>
            </a:r>
            <a:r>
              <a:rPr lang="en-US" sz="1400" b="1" u="none" dirty="0"/>
              <a:t>, PROMPT='Enter instrument name &gt; '</a:t>
            </a:r>
          </a:p>
          <a:p>
            <a:pPr algn="l"/>
            <a:r>
              <a:rPr lang="en-US" sz="1400" b="1" u="none" dirty="0"/>
              <a:t>   read, </a:t>
            </a:r>
            <a:r>
              <a:rPr lang="en-US" sz="1400" b="1" u="none" dirty="0">
                <a:solidFill>
                  <a:schemeClr val="accent1"/>
                </a:solidFill>
              </a:rPr>
              <a:t>time</a:t>
            </a:r>
            <a:r>
              <a:rPr lang="en-US" sz="1400" b="1" u="none" dirty="0"/>
              <a:t>  , PROMPT='Enter time            &gt; '</a:t>
            </a:r>
          </a:p>
        </p:txBody>
      </p:sp>
      <p:sp>
        <p:nvSpPr>
          <p:cNvPr id="163846" name="Rectangle 6"/>
          <p:cNvSpPr>
            <a:spLocks noChangeArrowheads="1"/>
          </p:cNvSpPr>
          <p:nvPr/>
        </p:nvSpPr>
        <p:spPr bwMode="auto">
          <a:xfrm>
            <a:off x="685800" y="3200400"/>
            <a:ext cx="6096000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;; Get the epoch corresponding to the input time:</a:t>
            </a:r>
          </a:p>
        </p:txBody>
      </p:sp>
      <p:sp>
        <p:nvSpPr>
          <p:cNvPr id="163847" name="Rectangle 7"/>
          <p:cNvSpPr>
            <a:spLocks noChangeArrowheads="1"/>
          </p:cNvSpPr>
          <p:nvPr/>
        </p:nvSpPr>
        <p:spPr bwMode="auto">
          <a:xfrm>
            <a:off x="685800" y="3429000"/>
            <a:ext cx="333057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cspice_str2et, </a:t>
            </a:r>
            <a:r>
              <a:rPr lang="en-US" sz="1400" b="1" u="none" dirty="0">
                <a:solidFill>
                  <a:schemeClr val="accent1"/>
                </a:solidFill>
              </a:rPr>
              <a:t>time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rgbClr val="063DE8"/>
                </a:solidFill>
              </a:rPr>
              <a:t>et</a:t>
            </a:r>
          </a:p>
        </p:txBody>
      </p:sp>
      <p:sp>
        <p:nvSpPr>
          <p:cNvPr id="163848" name="Rectangle 8"/>
          <p:cNvSpPr>
            <a:spLocks noChangeArrowheads="1"/>
          </p:cNvSpPr>
          <p:nvPr/>
        </p:nvSpPr>
        <p:spPr bwMode="auto">
          <a:xfrm>
            <a:off x="685800" y="3810000"/>
            <a:ext cx="4495800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;; Get the radii of the satellite.</a:t>
            </a:r>
          </a:p>
        </p:txBody>
      </p:sp>
      <p:sp>
        <p:nvSpPr>
          <p:cNvPr id="163849" name="Rectangle 9"/>
          <p:cNvSpPr>
            <a:spLocks noChangeArrowheads="1"/>
          </p:cNvSpPr>
          <p:nvPr/>
        </p:nvSpPr>
        <p:spPr bwMode="auto">
          <a:xfrm>
            <a:off x="685800" y="4038600"/>
            <a:ext cx="5029200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cspice_bodvrd,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'RADII', 3, </a:t>
            </a:r>
            <a:r>
              <a:rPr lang="en-US" sz="1400" b="1" u="none" dirty="0">
                <a:solidFill>
                  <a:srgbClr val="063DE8"/>
                </a:solidFill>
              </a:rPr>
              <a:t>radii</a:t>
            </a:r>
          </a:p>
        </p:txBody>
      </p:sp>
      <p:sp>
        <p:nvSpPr>
          <p:cNvPr id="163850" name="Rectangle 10"/>
          <p:cNvSpPr>
            <a:spLocks noChangeArrowheads="1"/>
          </p:cNvSpPr>
          <p:nvPr/>
        </p:nvSpPr>
        <p:spPr bwMode="auto">
          <a:xfrm>
            <a:off x="685800" y="4419600"/>
            <a:ext cx="588327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;; Get the instrument boresight and frame name.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38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38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38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638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638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638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1638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43" grpId="0" autoUpdateAnimBg="0"/>
      <p:bldP spid="163845" grpId="0" autoUpdateAnimBg="0"/>
      <p:bldP spid="163846" grpId="0" autoUpdateAnimBg="0"/>
      <p:bldP spid="163847" grpId="0" autoUpdateAnimBg="0"/>
      <p:bldP spid="163848" grpId="0" autoUpdateAnimBg="0"/>
      <p:bldP spid="163849" grpId="0" autoUpdateAnimBg="0"/>
      <p:bldP spid="163850" grpId="0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12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F24ADC53-5E2A-094A-AD55-FAB1E41F3C23}" type="slidenum">
              <a:rPr lang="en-US">
                <a:latin typeface="+mn-lt"/>
              </a:rPr>
              <a:pPr defTabSz="912813">
                <a:defRPr/>
              </a:pPr>
              <a:t>18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64866" name="Rectangle 2"/>
          <p:cNvSpPr>
            <a:spLocks noChangeArrowheads="1"/>
          </p:cNvSpPr>
          <p:nvPr/>
        </p:nvSpPr>
        <p:spPr bwMode="auto">
          <a:xfrm>
            <a:off x="685800" y="4876800"/>
            <a:ext cx="8054975" cy="569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cspice_ilumin</a:t>
            </a:r>
            <a:r>
              <a:rPr lang="en-US" sz="1400" b="1" u="none" dirty="0"/>
              <a:t>, 'Ellipsoid',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rgbClr val="000000"/>
                </a:solidFill>
              </a:rPr>
              <a:t>et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$</a:t>
            </a:r>
          </a:p>
          <a:p>
            <a:pPr algn="l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accent1"/>
                </a:solidFill>
              </a:rPr>
              <a:t>                      </a:t>
            </a:r>
            <a:r>
              <a:rPr lang="en-US" sz="1400" b="1" u="none" dirty="0"/>
              <a:t>point, </a:t>
            </a:r>
            <a:r>
              <a:rPr lang="en-US" sz="1400" b="1" u="none" dirty="0" err="1">
                <a:solidFill>
                  <a:schemeClr val="accent2"/>
                </a:solidFill>
              </a:rPr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rgbClr val="063DE8"/>
                </a:solidFill>
              </a:rPr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phase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solar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2"/>
                </a:solidFill>
              </a:rPr>
              <a:t>emissn</a:t>
            </a:r>
            <a:endParaRPr lang="en-US" sz="1400" b="1" u="none" dirty="0">
              <a:solidFill>
                <a:schemeClr val="accent2"/>
              </a:solidFill>
            </a:endParaRPr>
          </a:p>
        </p:txBody>
      </p:sp>
      <p:sp>
        <p:nvSpPr>
          <p:cNvPr id="164867" name="Rectangle 3"/>
          <p:cNvSpPr>
            <a:spLocks noChangeArrowheads="1"/>
          </p:cNvSpPr>
          <p:nvPr/>
        </p:nvSpPr>
        <p:spPr bwMode="auto">
          <a:xfrm>
            <a:off x="654050" y="1235075"/>
            <a:ext cx="7546975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;; Compute the boresight ray intersection with the surface of the </a:t>
            </a:r>
          </a:p>
          <a:p>
            <a:pPr algn="l"/>
            <a:r>
              <a:rPr lang="en-US" sz="1400" b="1" u="none"/>
              <a:t>   ;; target body.</a:t>
            </a:r>
          </a:p>
        </p:txBody>
      </p:sp>
      <p:sp>
        <p:nvSpPr>
          <p:cNvPr id="164868" name="Rectangle 4"/>
          <p:cNvSpPr>
            <a:spLocks noChangeArrowheads="1"/>
          </p:cNvSpPr>
          <p:nvPr/>
        </p:nvSpPr>
        <p:spPr bwMode="auto">
          <a:xfrm>
            <a:off x="685800" y="1676400"/>
            <a:ext cx="7597775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</a:t>
            </a:r>
            <a:r>
              <a:rPr lang="en-US" sz="1400" b="1" u="none" dirty="0" err="1"/>
              <a:t>cspice_sincpt</a:t>
            </a:r>
            <a:r>
              <a:rPr lang="en-US" sz="1400" b="1" u="none" dirty="0"/>
              <a:t>, 'Ellipsoid', </a:t>
            </a:r>
            <a:r>
              <a:rPr lang="en-US" sz="1400" b="1" u="none" dirty="0" err="1">
                <a:solidFill>
                  <a:schemeClr val="accent1"/>
                </a:solidFill>
              </a:rPr>
              <a:t>satnm</a:t>
            </a:r>
            <a:r>
              <a:rPr lang="en-US" sz="1400" b="1" u="none" dirty="0"/>
              <a:t>, et, </a:t>
            </a:r>
            <a:r>
              <a:rPr lang="en-US" sz="1400" b="1" u="none" dirty="0" err="1">
                <a:solidFill>
                  <a:schemeClr val="accent1"/>
                </a:solidFill>
              </a:rPr>
              <a:t>fixref</a:t>
            </a:r>
            <a:r>
              <a:rPr lang="en-US" sz="1400" b="1" u="none" dirty="0"/>
              <a:t>, 'CN+S', </a:t>
            </a:r>
            <a:r>
              <a:rPr lang="en-US" sz="1400" b="1" u="none" dirty="0" err="1">
                <a:solidFill>
                  <a:schemeClr val="accent1"/>
                </a:solidFill>
              </a:rPr>
              <a:t>scnm</a:t>
            </a:r>
            <a:r>
              <a:rPr lang="en-US" sz="1400" b="1" u="none" dirty="0"/>
              <a:t>, $</a:t>
            </a:r>
          </a:p>
          <a:p>
            <a:pPr algn="l"/>
            <a:r>
              <a:rPr lang="en-US" sz="1400" b="1" u="none" dirty="0"/>
              <a:t>                  </a:t>
            </a:r>
            <a:r>
              <a:rPr lang="en-US" sz="1400" b="1" u="none" dirty="0" err="1"/>
              <a:t>iframe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rgbClr val="000000"/>
                </a:solidFill>
              </a:rPr>
              <a:t>insite</a:t>
            </a:r>
            <a:r>
              <a:rPr lang="en-US" sz="1400" b="1" u="none" dirty="0"/>
              <a:t>, </a:t>
            </a:r>
            <a:r>
              <a:rPr lang="en-US" sz="1400" b="1" u="none" dirty="0">
                <a:solidFill>
                  <a:schemeClr val="accent2"/>
                </a:solidFill>
              </a:rPr>
              <a:t>point, </a:t>
            </a:r>
            <a:r>
              <a:rPr lang="en-US" sz="1400" b="1" u="none" dirty="0" err="1">
                <a:solidFill>
                  <a:srgbClr val="063DE8"/>
                </a:solidFill>
              </a:rPr>
              <a:t>trgepc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chemeClr val="accent2"/>
                </a:solidFill>
              </a:rPr>
              <a:t>srfvec</a:t>
            </a:r>
            <a:r>
              <a:rPr lang="en-US" sz="1400" b="1" u="none" dirty="0">
                <a:solidFill>
                  <a:schemeClr val="accent2"/>
                </a:solidFill>
              </a:rPr>
              <a:t>, found</a:t>
            </a:r>
          </a:p>
        </p:txBody>
      </p:sp>
      <p:sp>
        <p:nvSpPr>
          <p:cNvPr id="164869" name="Rectangle 5"/>
          <p:cNvSpPr>
            <a:spLocks noChangeArrowheads="1"/>
          </p:cNvSpPr>
          <p:nvPr/>
        </p:nvSpPr>
        <p:spPr bwMode="auto">
          <a:xfrm>
            <a:off x="654050" y="2238375"/>
            <a:ext cx="7950200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;; If an intercept is found, compute planetocentric and planetodetic       </a:t>
            </a:r>
          </a:p>
          <a:p>
            <a:pPr algn="l"/>
            <a:r>
              <a:rPr lang="en-US" sz="1400" b="1" u="none" dirty="0"/>
              <a:t>   ;; latitude and longitude of the point.</a:t>
            </a:r>
          </a:p>
        </p:txBody>
      </p:sp>
      <p:sp>
        <p:nvSpPr>
          <p:cNvPr id="164870" name="Rectangle 6"/>
          <p:cNvSpPr>
            <a:spLocks noChangeArrowheads="1"/>
          </p:cNvSpPr>
          <p:nvPr/>
        </p:nvSpPr>
        <p:spPr bwMode="auto">
          <a:xfrm>
            <a:off x="685800" y="2667000"/>
            <a:ext cx="7848600" cy="181588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   if ( found ) then begin</a:t>
            </a:r>
          </a:p>
          <a:p>
            <a:pPr algn="l"/>
            <a:r>
              <a:rPr lang="en-US" sz="1400" b="1" u="none" dirty="0"/>
              <a:t>      cspice_reclat,</a:t>
            </a:r>
            <a:r>
              <a:rPr lang="en-US" sz="1400" b="1" u="none" dirty="0">
                <a:solidFill>
                  <a:schemeClr val="accent1"/>
                </a:solidFill>
              </a:rPr>
              <a:t> </a:t>
            </a:r>
            <a:r>
              <a:rPr lang="en-US" sz="1400" b="1" u="none" dirty="0"/>
              <a:t>point, </a:t>
            </a:r>
            <a:r>
              <a:rPr lang="en-US" sz="1400" b="1" u="none" dirty="0">
                <a:solidFill>
                  <a:srgbClr val="063DE8"/>
                </a:solidFill>
              </a:rPr>
              <a:t>r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chemeClr val="accent2"/>
                </a:solidFill>
              </a:rPr>
              <a:t>pclon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chemeClr val="accent2"/>
                </a:solidFill>
              </a:rPr>
              <a:t>pclat</a:t>
            </a:r>
            <a:endParaRPr lang="en-US" sz="1400" b="1" u="none" dirty="0">
              <a:solidFill>
                <a:schemeClr val="accent2"/>
              </a:solidFill>
            </a:endParaRPr>
          </a:p>
          <a:p>
            <a:pPr algn="l"/>
            <a:r>
              <a:rPr lang="en-US" sz="1400" b="1" u="none" dirty="0">
                <a:solidFill>
                  <a:schemeClr val="accent2"/>
                </a:solidFill>
              </a:rPr>
              <a:t>      </a:t>
            </a:r>
            <a:r>
              <a:rPr lang="en-US" sz="1400" b="1" u="none" dirty="0"/>
              <a:t>;; Let re, </a:t>
            </a:r>
            <a:r>
              <a:rPr lang="en-US" sz="1400" b="1" u="none" dirty="0" err="1"/>
              <a:t>rp</a:t>
            </a:r>
            <a:r>
              <a:rPr lang="en-US" sz="1400" b="1" u="none" dirty="0"/>
              <a:t>, and f be the satellite's longer equatorial </a:t>
            </a:r>
          </a:p>
          <a:p>
            <a:pPr algn="l"/>
            <a:r>
              <a:rPr lang="en-US" sz="1400" b="1" u="none" dirty="0"/>
              <a:t>      ;; radius, polar radius, and flattening factor. </a:t>
            </a:r>
          </a:p>
          <a:p>
            <a:pPr algn="l"/>
            <a:r>
              <a:rPr lang="en-US" sz="1400" b="1" u="none" dirty="0"/>
              <a:t>      re = </a:t>
            </a:r>
            <a:r>
              <a:rPr lang="en-US" sz="1400" b="1" u="none" dirty="0">
                <a:solidFill>
                  <a:srgbClr val="FF0000"/>
                </a:solidFill>
              </a:rPr>
              <a:t>radii[0]</a:t>
            </a:r>
          </a:p>
          <a:p>
            <a:pPr algn="l"/>
            <a:r>
              <a:rPr lang="en-US" sz="1400" b="1" u="none" dirty="0"/>
              <a:t>     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= </a:t>
            </a:r>
            <a:r>
              <a:rPr lang="en-US" sz="1400" b="1" u="none" dirty="0">
                <a:solidFill>
                  <a:srgbClr val="FF0000"/>
                </a:solidFill>
              </a:rPr>
              <a:t>radii[2]</a:t>
            </a:r>
          </a:p>
          <a:p>
            <a:pPr algn="l"/>
            <a:r>
              <a:rPr lang="en-US" sz="1400" b="1" u="none" dirty="0"/>
              <a:t>      f  = ( re - </a:t>
            </a:r>
            <a:r>
              <a:rPr lang="en-US" sz="1400" b="1" u="none" dirty="0" err="1"/>
              <a:t>rp</a:t>
            </a:r>
            <a:r>
              <a:rPr lang="en-US" sz="1400" b="1" u="none" dirty="0"/>
              <a:t> ) / re</a:t>
            </a:r>
          </a:p>
          <a:p>
            <a:pPr algn="l"/>
            <a:r>
              <a:rPr lang="en-US" sz="1400" b="1" u="none" dirty="0"/>
              <a:t>      cspice_recgeo, point, re, f, </a:t>
            </a:r>
            <a:r>
              <a:rPr lang="en-US" sz="1400" b="1" u="none" dirty="0" err="1">
                <a:solidFill>
                  <a:schemeClr val="accent2"/>
                </a:solidFill>
              </a:rPr>
              <a:t>pdlon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 err="1">
                <a:solidFill>
                  <a:schemeClr val="accent2"/>
                </a:solidFill>
              </a:rPr>
              <a:t>pdlat</a:t>
            </a:r>
            <a:r>
              <a:rPr lang="en-US" sz="1400" b="1" u="none" dirty="0"/>
              <a:t>,</a:t>
            </a:r>
            <a:r>
              <a:rPr lang="en-US" sz="1400" b="1" u="none" dirty="0">
                <a:solidFill>
                  <a:schemeClr val="accent2"/>
                </a:solidFill>
              </a:rPr>
              <a:t> </a:t>
            </a:r>
            <a:r>
              <a:rPr lang="en-US" sz="1400" b="1" u="none" dirty="0">
                <a:solidFill>
                  <a:srgbClr val="063DE8"/>
                </a:solidFill>
              </a:rPr>
              <a:t>alt</a:t>
            </a:r>
          </a:p>
        </p:txBody>
      </p:sp>
      <p:sp>
        <p:nvSpPr>
          <p:cNvPr id="164871" name="Rectangle 7"/>
          <p:cNvSpPr>
            <a:spLocks noChangeArrowheads="1"/>
          </p:cNvSpPr>
          <p:nvPr/>
        </p:nvSpPr>
        <p:spPr bwMode="auto">
          <a:xfrm>
            <a:off x="685800" y="4648200"/>
            <a:ext cx="63722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   ;; Compute illumination angles at the surface point.</a:t>
            </a:r>
          </a:p>
        </p:txBody>
      </p:sp>
      <p:sp>
        <p:nvSpPr>
          <p:cNvPr id="50186" name="Rectangle 8"/>
          <p:cNvSpPr>
            <a:spLocks noGrp="1" noChangeArrowheads="1"/>
          </p:cNvSpPr>
          <p:nvPr>
            <p:ph type="title"/>
          </p:nvPr>
        </p:nvSpPr>
        <p:spPr>
          <a:xfrm>
            <a:off x="2782430" y="381000"/>
            <a:ext cx="5122190" cy="490308"/>
          </a:xfrm>
        </p:spPr>
        <p:txBody>
          <a:bodyPr/>
          <a:lstStyle/>
          <a:p>
            <a:r>
              <a:rPr lang="en-US" dirty="0"/>
              <a:t>Complete source code - 2</a:t>
            </a:r>
          </a:p>
        </p:txBody>
      </p:sp>
      <p:sp>
        <p:nvSpPr>
          <p:cNvPr id="164873" name="Rectangle 9"/>
          <p:cNvSpPr>
            <a:spLocks noChangeArrowheads="1"/>
          </p:cNvSpPr>
          <p:nvPr/>
        </p:nvSpPr>
        <p:spPr bwMode="auto">
          <a:xfrm>
            <a:off x="1295400" y="5867400"/>
            <a:ext cx="7526338" cy="7302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print</a:t>
            </a:r>
          </a:p>
          <a:p>
            <a:pPr algn="l"/>
            <a:r>
              <a:rPr lang="en-US" sz="1400" b="1" u="none"/>
              <a:t>print, 'Intercept planetocentric longitude      (deg):  ', $</a:t>
            </a:r>
          </a:p>
          <a:p>
            <a:pPr algn="l"/>
            <a:r>
              <a:rPr lang="en-US" sz="1400" b="1" u="none"/>
              <a:t>                                                   R2D*pclon</a:t>
            </a:r>
          </a:p>
        </p:txBody>
      </p:sp>
      <p:sp>
        <p:nvSpPr>
          <p:cNvPr id="164874" name="Rectangle 10"/>
          <p:cNvSpPr>
            <a:spLocks noChangeArrowheads="1"/>
          </p:cNvSpPr>
          <p:nvPr/>
        </p:nvSpPr>
        <p:spPr bwMode="auto">
          <a:xfrm>
            <a:off x="1295400" y="5410200"/>
            <a:ext cx="7526338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 dirty="0"/>
              <a:t>;; Display results.  Convert angles from radians to degrees </a:t>
            </a:r>
          </a:p>
          <a:p>
            <a:pPr algn="l"/>
            <a:r>
              <a:rPr lang="en-US" sz="1400" b="1" u="none" dirty="0"/>
              <a:t>;; for output.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48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48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648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648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1648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1648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1648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48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1648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4866" grpId="0"/>
      <p:bldP spid="164867" grpId="0"/>
      <p:bldP spid="164868" grpId="0"/>
      <p:bldP spid="164869" grpId="0"/>
      <p:bldP spid="164870" grpId="0"/>
      <p:bldP spid="164871" grpId="0"/>
      <p:bldP spid="164873" grpId="0"/>
      <p:bldP spid="164874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C7D638FD-C91A-0746-BE45-6C3AC488AC85}" type="slidenum">
              <a:rPr lang="en-US">
                <a:latin typeface="+mn-lt"/>
              </a:rPr>
              <a:pPr defTabSz="912813">
                <a:defRPr/>
              </a:pPr>
              <a:t>19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2228" name="Rectangle 2"/>
          <p:cNvSpPr>
            <a:spLocks noGrp="1" noChangeArrowheads="1"/>
          </p:cNvSpPr>
          <p:nvPr>
            <p:ph type="title"/>
          </p:nvPr>
        </p:nvSpPr>
        <p:spPr>
          <a:xfrm>
            <a:off x="2787987" y="381000"/>
            <a:ext cx="5122190" cy="490308"/>
          </a:xfrm>
        </p:spPr>
        <p:txBody>
          <a:bodyPr/>
          <a:lstStyle/>
          <a:p>
            <a:r>
              <a:rPr lang="en-US" dirty="0"/>
              <a:t>Complete source code - 3</a:t>
            </a:r>
          </a:p>
        </p:txBody>
      </p:sp>
      <p:sp>
        <p:nvSpPr>
          <p:cNvPr id="165892" name="Rectangle 4"/>
          <p:cNvSpPr>
            <a:spLocks noChangeArrowheads="1"/>
          </p:cNvSpPr>
          <p:nvPr/>
        </p:nvSpPr>
        <p:spPr bwMode="auto">
          <a:xfrm>
            <a:off x="685800" y="1600200"/>
            <a:ext cx="7758113" cy="30702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   print, 'Intercept planetocentric latitude       (deg):  ', $</a:t>
            </a:r>
          </a:p>
          <a:p>
            <a:pPr algn="l"/>
            <a:r>
              <a:rPr lang="en-US" sz="1400" b="1" u="none"/>
              <a:t>                                                         R2D*pclat </a:t>
            </a:r>
          </a:p>
          <a:p>
            <a:pPr algn="l"/>
            <a:r>
              <a:rPr lang="en-US" sz="1400" b="1" u="none"/>
              <a:t>      print, 'Intercept planetodetic longitude        (deg):  ', $</a:t>
            </a:r>
          </a:p>
          <a:p>
            <a:pPr algn="l"/>
            <a:r>
              <a:rPr lang="en-US" sz="1400" b="1" u="none"/>
              <a:t>                                                         R2D*pdlon</a:t>
            </a:r>
          </a:p>
          <a:p>
            <a:pPr algn="l"/>
            <a:r>
              <a:rPr lang="en-US" sz="1400" b="1" u="none"/>
              <a:t>      print, 'Intercept planetodetic latitude         (deg):  ', $</a:t>
            </a:r>
          </a:p>
          <a:p>
            <a:pPr algn="l"/>
            <a:r>
              <a:rPr lang="en-US" sz="1400" b="1" u="none"/>
              <a:t>                                                         R2D*pdlat</a:t>
            </a:r>
          </a:p>
          <a:p>
            <a:pPr algn="l"/>
            <a:r>
              <a:rPr lang="en-US" sz="1400" b="1" u="none"/>
              <a:t>      print, 'Range from spacecraft to intercept point (km):  ', $</a:t>
            </a:r>
          </a:p>
          <a:p>
            <a:pPr algn="l"/>
            <a:r>
              <a:rPr lang="en-US" sz="1400" b="1" u="none"/>
              <a:t>                                              cspice_vnorm(srfvec)</a:t>
            </a:r>
          </a:p>
          <a:p>
            <a:pPr algn="l"/>
            <a:r>
              <a:rPr lang="en-US" sz="1400" b="1" u="none"/>
              <a:t>      print, 'Intercept phase angle                   (deg):  ', $</a:t>
            </a:r>
          </a:p>
          <a:p>
            <a:pPr algn="l"/>
            <a:r>
              <a:rPr lang="en-US" sz="1400" b="1" u="none"/>
              <a:t>                                                         R2D*phase</a:t>
            </a:r>
          </a:p>
          <a:p>
            <a:pPr algn="l"/>
            <a:r>
              <a:rPr lang="en-US" sz="1400" b="1" u="none"/>
              <a:t>      print, 'Intercept solar incidence angle         (deg):  ', $</a:t>
            </a:r>
          </a:p>
          <a:p>
            <a:pPr algn="l"/>
            <a:r>
              <a:rPr lang="en-US" sz="1400" b="1" u="none"/>
              <a:t>                                                         R2D*solar</a:t>
            </a:r>
          </a:p>
          <a:p>
            <a:pPr algn="l"/>
            <a:r>
              <a:rPr lang="en-US" sz="1400" b="1" u="none"/>
              <a:t>      print, 'Intercept emission angle                (deg):  ', $</a:t>
            </a:r>
          </a:p>
          <a:p>
            <a:pPr algn="l"/>
            <a:r>
              <a:rPr lang="en-US" sz="1400" b="1" u="none"/>
              <a:t>                                                        R2D*emissn</a:t>
            </a:r>
          </a:p>
        </p:txBody>
      </p:sp>
      <p:sp>
        <p:nvSpPr>
          <p:cNvPr id="165893" name="Text Box 5"/>
          <p:cNvSpPr txBox="1">
            <a:spLocks noChangeArrowheads="1"/>
          </p:cNvSpPr>
          <p:nvPr/>
        </p:nvSpPr>
        <p:spPr bwMode="auto">
          <a:xfrm>
            <a:off x="685800" y="4648200"/>
            <a:ext cx="7772400" cy="1581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b="1" u="none"/>
              <a:t>   endif else begin</a:t>
            </a:r>
          </a:p>
          <a:p>
            <a:pPr algn="l"/>
            <a:r>
              <a:rPr lang="en-US" sz="1400" b="1" u="none"/>
              <a:t>      print, 'No intercept point found at ' + time</a:t>
            </a:r>
          </a:p>
          <a:p>
            <a:pPr algn="l"/>
            <a:r>
              <a:rPr lang="en-US" sz="1400" b="1" u="none"/>
              <a:t>   endelse</a:t>
            </a:r>
          </a:p>
          <a:p>
            <a:pPr algn="l"/>
            <a:endParaRPr lang="en-US" sz="1400" b="1" u="none"/>
          </a:p>
          <a:p>
            <a:pPr algn="l"/>
            <a:r>
              <a:rPr lang="en-US" sz="1400" b="1" u="none"/>
              <a:t>   ;; Unload the kernels and clear the kernel pool</a:t>
            </a:r>
          </a:p>
          <a:p>
            <a:pPr algn="l"/>
            <a:r>
              <a:rPr lang="en-US" sz="1400" b="1" u="none"/>
              <a:t>   cspice_kclear</a:t>
            </a:r>
          </a:p>
          <a:p>
            <a:pPr algn="l"/>
            <a:r>
              <a:rPr lang="en-US" sz="1400" b="1" u="none"/>
              <a:t>END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8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658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8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658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5892" grpId="0"/>
      <p:bldP spid="16589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14E87D27-5604-BE41-BD24-EB248F29B567}" type="slidenum">
              <a:rPr lang="en-US">
                <a:latin typeface="+mn-lt"/>
              </a:rPr>
              <a:pPr defTabSz="912813">
                <a:defRPr/>
              </a:pPr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741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905000" y="2667000"/>
            <a:ext cx="6324600" cy="2438400"/>
          </a:xfrm>
        </p:spPr>
        <p:txBody>
          <a:bodyPr/>
          <a:lstStyle/>
          <a:p>
            <a:pPr indent="0">
              <a:buFontTx/>
              <a:buNone/>
            </a:pPr>
            <a:r>
              <a:rPr lang="en-US" dirty="0"/>
              <a:t>Undefined variables are displayed in </a:t>
            </a:r>
            <a:r>
              <a:rPr lang="en-US" dirty="0">
                <a:solidFill>
                  <a:schemeClr val="accent1"/>
                </a:solidFill>
              </a:rPr>
              <a:t>red</a:t>
            </a:r>
          </a:p>
          <a:p>
            <a:pPr indent="0">
              <a:buFontTx/>
              <a:buNone/>
            </a:pPr>
            <a:r>
              <a:rPr lang="en-US" dirty="0"/>
              <a:t>Results are displayed in </a:t>
            </a:r>
            <a:r>
              <a:rPr lang="en-US" dirty="0">
                <a:solidFill>
                  <a:srgbClr val="063DE8"/>
                </a:solidFill>
              </a:rPr>
              <a:t>blue</a:t>
            </a:r>
          </a:p>
          <a:p>
            <a:pPr indent="0">
              <a:buFontTx/>
              <a:buNone/>
            </a:pPr>
            <a:endParaRPr lang="en-US" dirty="0">
              <a:solidFill>
                <a:schemeClr val="accent1"/>
              </a:solidFill>
            </a:endParaRPr>
          </a:p>
          <a:p>
            <a:pPr indent="0">
              <a:buFontTx/>
              <a:buNone/>
            </a:pPr>
            <a:r>
              <a:rPr lang="en-US" dirty="0"/>
              <a:t>Please read the tutorial “Preparing for Programming” prior to attempting the exercise contained in this tutorial.</a:t>
            </a:r>
            <a:endParaRPr lang="en-US" dirty="0">
              <a:solidFill>
                <a:schemeClr val="accent1"/>
              </a:solidFill>
            </a:endParaRPr>
          </a:p>
          <a:p>
            <a:pPr indent="0">
              <a:buFontTx/>
              <a:buNone/>
            </a:pP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17413" name="Rectangle 3"/>
          <p:cNvSpPr>
            <a:spLocks noGrp="1" noChangeArrowheads="1"/>
          </p:cNvSpPr>
          <p:nvPr>
            <p:ph type="title"/>
          </p:nvPr>
        </p:nvSpPr>
        <p:spPr>
          <a:xfrm>
            <a:off x="3236913" y="381000"/>
            <a:ext cx="4213225" cy="474663"/>
          </a:xfrm>
        </p:spPr>
        <p:txBody>
          <a:bodyPr/>
          <a:lstStyle/>
          <a:p>
            <a:r>
              <a:rPr lang="en-US"/>
              <a:t>Viewing This Tutorial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224AA441-72F6-4040-9989-ADE383D61AD6}" type="slidenum">
              <a:rPr lang="en-US">
                <a:latin typeface="+mn-lt"/>
              </a:rPr>
              <a:pPr defTabSz="912813">
                <a:defRPr/>
              </a:pPr>
              <a:t>20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427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762875" cy="3255963"/>
          </a:xfrm>
          <a:noFill/>
        </p:spPr>
        <p:txBody>
          <a:bodyPr/>
          <a:lstStyle/>
          <a:p>
            <a:pPr marL="0" indent="0">
              <a:buFontTx/>
              <a:buNone/>
            </a:pPr>
            <a:r>
              <a:rPr lang="en-US" sz="1600"/>
              <a:t>Though IDL functions in a manner similar to interpreted languages, it does compile source files to a binary form.</a:t>
            </a:r>
          </a:p>
          <a:p>
            <a:pPr marL="0" indent="0">
              <a:buFontTx/>
              <a:buNone/>
            </a:pPr>
            <a:endParaRPr lang="en-US" sz="1600"/>
          </a:p>
          <a:p>
            <a:pPr marL="0" indent="0">
              <a:buFontTx/>
              <a:buNone/>
            </a:pPr>
            <a:r>
              <a:rPr lang="en-US" sz="1600"/>
              <a:t>Ensure that both the Icy Toolkit, and an IDL installation are properly installed. IDL must load the Icy DLM, icy.dlm/icy.so(dll) to compile those scripts containing Icy calls. IDL loads DLMs from default locations and from the current directory when the user ran IDL. The user may also explicitly load a DLM with the </a:t>
            </a:r>
            <a:r>
              <a:rPr lang="en-US" sz="1600" b="0">
                <a:latin typeface="Courier New" charset="0"/>
              </a:rPr>
              <a:t>dlm_register</a:t>
            </a:r>
            <a:r>
              <a:rPr lang="en-US" sz="1600"/>
              <a:t> command.</a:t>
            </a:r>
          </a:p>
          <a:p>
            <a:pPr marL="0" indent="0">
              <a:buFontTx/>
              <a:buNone/>
            </a:pPr>
            <a:endParaRPr lang="en-US" sz="1600"/>
          </a:p>
          <a:p>
            <a:pPr marL="0" indent="0">
              <a:buFontTx/>
              <a:buNone/>
            </a:pPr>
            <a:r>
              <a:rPr lang="en-US" sz="1600"/>
              <a:t>Now compile the code.</a:t>
            </a:r>
          </a:p>
        </p:txBody>
      </p:sp>
      <p:sp>
        <p:nvSpPr>
          <p:cNvPr id="54277" name="Rectangle 6"/>
          <p:cNvSpPr>
            <a:spLocks noGrp="1" noChangeArrowheads="1"/>
          </p:cNvSpPr>
          <p:nvPr>
            <p:ph type="title"/>
          </p:nvPr>
        </p:nvSpPr>
        <p:spPr>
          <a:xfrm>
            <a:off x="2917207" y="381000"/>
            <a:ext cx="4847876" cy="490308"/>
          </a:xfrm>
        </p:spPr>
        <p:txBody>
          <a:bodyPr/>
          <a:lstStyle/>
          <a:p>
            <a:r>
              <a:rPr lang="en-US" dirty="0"/>
              <a:t>Compile the program - 1</a:t>
            </a:r>
          </a:p>
        </p:txBody>
      </p:sp>
    </p:spTree>
  </p:cSld>
  <p:clrMapOvr>
    <a:masterClrMapping/>
  </p:clrMapOvr>
  <p:transition spd="slow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5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E3B0D326-9C5B-ED40-A31B-BFB9B0E093A8}" type="slidenum">
              <a:rPr lang="en-US">
                <a:latin typeface="+mn-lt"/>
              </a:rPr>
              <a:pPr defTabSz="912813">
                <a:defRPr/>
              </a:pPr>
              <a:t>21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56324" name="Group 3"/>
          <p:cNvGrpSpPr>
            <a:grpSpLocks/>
          </p:cNvGrpSpPr>
          <p:nvPr/>
        </p:nvGrpSpPr>
        <p:grpSpPr bwMode="auto">
          <a:xfrm>
            <a:off x="381000" y="1447800"/>
            <a:ext cx="8501063" cy="4783138"/>
            <a:chOff x="248" y="920"/>
            <a:chExt cx="5355" cy="3013"/>
          </a:xfrm>
        </p:grpSpPr>
        <p:grpSp>
          <p:nvGrpSpPr>
            <p:cNvPr id="56329" name="Group 4"/>
            <p:cNvGrpSpPr>
              <a:grpSpLocks/>
            </p:cNvGrpSpPr>
            <p:nvPr/>
          </p:nvGrpSpPr>
          <p:grpSpPr bwMode="auto">
            <a:xfrm>
              <a:off x="248" y="920"/>
              <a:ext cx="5355" cy="3013"/>
              <a:chOff x="248" y="920"/>
              <a:chExt cx="5355" cy="3013"/>
            </a:xfrm>
          </p:grpSpPr>
          <p:grpSp>
            <p:nvGrpSpPr>
              <p:cNvPr id="56347" name="Group 5"/>
              <p:cNvGrpSpPr>
                <a:grpSpLocks/>
              </p:cNvGrpSpPr>
              <p:nvPr/>
            </p:nvGrpSpPr>
            <p:grpSpPr bwMode="auto">
              <a:xfrm>
                <a:off x="248" y="920"/>
                <a:ext cx="5355" cy="3013"/>
                <a:chOff x="248" y="920"/>
                <a:chExt cx="5355" cy="3013"/>
              </a:xfrm>
            </p:grpSpPr>
            <p:grpSp>
              <p:nvGrpSpPr>
                <p:cNvPr id="56370" name="Group 6"/>
                <p:cNvGrpSpPr>
                  <a:grpSpLocks/>
                </p:cNvGrpSpPr>
                <p:nvPr/>
              </p:nvGrpSpPr>
              <p:grpSpPr bwMode="auto">
                <a:xfrm>
                  <a:off x="248" y="920"/>
                  <a:ext cx="5355" cy="3013"/>
                  <a:chOff x="248" y="920"/>
                  <a:chExt cx="5355" cy="3013"/>
                </a:xfrm>
              </p:grpSpPr>
              <p:sp>
                <p:nvSpPr>
                  <p:cNvPr id="56372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1103"/>
                    <a:ext cx="5355" cy="2829"/>
                  </a:xfrm>
                  <a:prstGeom prst="rect">
                    <a:avLst/>
                  </a:prstGeom>
                  <a:solidFill>
                    <a:srgbClr val="6F6F6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3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1037"/>
                    <a:ext cx="5112" cy="2896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4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920"/>
                    <a:ext cx="5355" cy="185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5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3881"/>
                    <a:ext cx="5355" cy="52"/>
                  </a:xfrm>
                  <a:prstGeom prst="rect">
                    <a:avLst/>
                  </a:prstGeom>
                  <a:solidFill>
                    <a:srgbClr val="ABABAB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6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3880"/>
                    <a:ext cx="4892" cy="53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77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67" y="939"/>
                    <a:ext cx="5315" cy="146"/>
                  </a:xfrm>
                  <a:prstGeom prst="rect">
                    <a:avLst/>
                  </a:prstGeom>
                  <a:noFill/>
                  <a:ln w="12700">
                    <a:solidFill>
                      <a:schemeClr val="bg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56371" name="Rectangle 13"/>
                <p:cNvSpPr>
                  <a:spLocks noChangeArrowheads="1"/>
                </p:cNvSpPr>
                <p:nvPr/>
              </p:nvSpPr>
              <p:spPr bwMode="auto">
                <a:xfrm>
                  <a:off x="2396" y="939"/>
                  <a:ext cx="979" cy="177"/>
                </a:xfrm>
                <a:prstGeom prst="rect">
                  <a:avLst/>
                </a:prstGeom>
                <a:noFill/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lIns="90488" tIns="44450" rIns="90488" bIns="44450">
                  <a:prstTxWarp prst="textNoShape">
                    <a:avLst/>
                  </a:prstTxWarp>
                  <a:spAutoFit/>
                </a:bodyPr>
                <a:lstStyle/>
                <a:p>
                  <a:pPr algn="l">
                    <a:lnSpc>
                      <a:spcPct val="90000"/>
                    </a:lnSpc>
                  </a:pPr>
                  <a:r>
                    <a:rPr lang="en-US" sz="1400" u="none">
                      <a:solidFill>
                        <a:schemeClr val="bg1"/>
                      </a:solidFill>
                      <a:latin typeface="Arial" charset="0"/>
                    </a:rPr>
                    <a:t>Terminal Window</a:t>
                  </a:r>
                </a:p>
              </p:txBody>
            </p:sp>
          </p:grpSp>
          <p:grpSp>
            <p:nvGrpSpPr>
              <p:cNvPr id="56348" name="Group 14"/>
              <p:cNvGrpSpPr>
                <a:grpSpLocks/>
              </p:cNvGrpSpPr>
              <p:nvPr/>
            </p:nvGrpSpPr>
            <p:grpSpPr bwMode="auto">
              <a:xfrm>
                <a:off x="263" y="2001"/>
                <a:ext cx="189" cy="1350"/>
                <a:chOff x="263" y="2001"/>
                <a:chExt cx="189" cy="1350"/>
              </a:xfrm>
            </p:grpSpPr>
            <p:grpSp>
              <p:nvGrpSpPr>
                <p:cNvPr id="56362" name="Group 15"/>
                <p:cNvGrpSpPr>
                  <a:grpSpLocks/>
                </p:cNvGrpSpPr>
                <p:nvPr/>
              </p:nvGrpSpPr>
              <p:grpSpPr bwMode="auto">
                <a:xfrm>
                  <a:off x="263" y="2001"/>
                  <a:ext cx="189" cy="1350"/>
                  <a:chOff x="263" y="2001"/>
                  <a:chExt cx="189" cy="1350"/>
                </a:xfrm>
              </p:grpSpPr>
              <p:sp>
                <p:nvSpPr>
                  <p:cNvPr id="56366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2006"/>
                    <a:ext cx="181" cy="1337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56367" name="Group 17"/>
                  <p:cNvGrpSpPr>
                    <a:grpSpLocks/>
                  </p:cNvGrpSpPr>
                  <p:nvPr/>
                </p:nvGrpSpPr>
                <p:grpSpPr bwMode="auto">
                  <a:xfrm>
                    <a:off x="263" y="2001"/>
                    <a:ext cx="189" cy="1350"/>
                    <a:chOff x="263" y="2001"/>
                    <a:chExt cx="189" cy="1350"/>
                  </a:xfrm>
                </p:grpSpPr>
                <p:sp>
                  <p:nvSpPr>
                    <p:cNvPr id="56368" name="Line 1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2001"/>
                      <a:ext cx="0" cy="1347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56369" name="Line 1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4" y="3351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56363" name="Group 20"/>
                <p:cNvGrpSpPr>
                  <a:grpSpLocks/>
                </p:cNvGrpSpPr>
                <p:nvPr/>
              </p:nvGrpSpPr>
              <p:grpSpPr bwMode="auto">
                <a:xfrm>
                  <a:off x="353" y="2662"/>
                  <a:ext cx="29" cy="27"/>
                  <a:chOff x="353" y="2662"/>
                  <a:chExt cx="29" cy="27"/>
                </a:xfrm>
              </p:grpSpPr>
              <p:sp>
                <p:nvSpPr>
                  <p:cNvPr id="56364" name="Oval 21"/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662"/>
                    <a:ext cx="29" cy="27"/>
                  </a:xfrm>
                  <a:prstGeom prst="ellips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65" name="Oval 22"/>
                  <p:cNvSpPr>
                    <a:spLocks noChangeArrowheads="1"/>
                  </p:cNvSpPr>
                  <p:nvPr/>
                </p:nvSpPr>
                <p:spPr bwMode="auto">
                  <a:xfrm>
                    <a:off x="354" y="2663"/>
                    <a:ext cx="20" cy="19"/>
                  </a:xfrm>
                  <a:prstGeom prst="ellipse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56349" name="Group 23"/>
              <p:cNvGrpSpPr>
                <a:grpSpLocks/>
              </p:cNvGrpSpPr>
              <p:nvPr/>
            </p:nvGrpSpPr>
            <p:grpSpPr bwMode="auto">
              <a:xfrm>
                <a:off x="263" y="3475"/>
                <a:ext cx="190" cy="379"/>
                <a:chOff x="263" y="3475"/>
                <a:chExt cx="190" cy="379"/>
              </a:xfrm>
            </p:grpSpPr>
            <p:grpSp>
              <p:nvGrpSpPr>
                <p:cNvPr id="56350" name="Group 24"/>
                <p:cNvGrpSpPr>
                  <a:grpSpLocks/>
                </p:cNvGrpSpPr>
                <p:nvPr/>
              </p:nvGrpSpPr>
              <p:grpSpPr bwMode="auto">
                <a:xfrm>
                  <a:off x="263" y="3678"/>
                  <a:ext cx="190" cy="176"/>
                  <a:chOff x="263" y="3678"/>
                  <a:chExt cx="190" cy="176"/>
                </a:xfrm>
              </p:grpSpPr>
              <p:sp>
                <p:nvSpPr>
                  <p:cNvPr id="56358" name="Rectangle 25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680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56359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263" y="3678"/>
                    <a:ext cx="190" cy="176"/>
                    <a:chOff x="263" y="3678"/>
                    <a:chExt cx="190" cy="176"/>
                  </a:xfrm>
                </p:grpSpPr>
                <p:sp>
                  <p:nvSpPr>
                    <p:cNvPr id="56360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678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56361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854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56351" name="Group 29"/>
                <p:cNvGrpSpPr>
                  <a:grpSpLocks/>
                </p:cNvGrpSpPr>
                <p:nvPr/>
              </p:nvGrpSpPr>
              <p:grpSpPr bwMode="auto">
                <a:xfrm>
                  <a:off x="263" y="3475"/>
                  <a:ext cx="190" cy="177"/>
                  <a:chOff x="263" y="3475"/>
                  <a:chExt cx="190" cy="177"/>
                </a:xfrm>
              </p:grpSpPr>
              <p:sp>
                <p:nvSpPr>
                  <p:cNvPr id="56354" name="Rectangle 30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478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56355" name="Group 31"/>
                  <p:cNvGrpSpPr>
                    <a:grpSpLocks/>
                  </p:cNvGrpSpPr>
                  <p:nvPr/>
                </p:nvGrpSpPr>
                <p:grpSpPr bwMode="auto">
                  <a:xfrm>
                    <a:off x="263" y="3475"/>
                    <a:ext cx="190" cy="177"/>
                    <a:chOff x="263" y="3475"/>
                    <a:chExt cx="190" cy="177"/>
                  </a:xfrm>
                </p:grpSpPr>
                <p:sp>
                  <p:nvSpPr>
                    <p:cNvPr id="56356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475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56357" name="Line 3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652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sp>
              <p:nvSpPr>
                <p:cNvPr id="56352" name="Freeform 34"/>
                <p:cNvSpPr>
                  <a:spLocks/>
                </p:cNvSpPr>
                <p:nvPr/>
              </p:nvSpPr>
              <p:spPr bwMode="auto">
                <a:xfrm>
                  <a:off x="332" y="3724"/>
                  <a:ext cx="73" cy="80"/>
                </a:xfrm>
                <a:custGeom>
                  <a:avLst/>
                  <a:gdLst>
                    <a:gd name="T0" fmla="*/ 34 w 73"/>
                    <a:gd name="T1" fmla="*/ 0 h 80"/>
                    <a:gd name="T2" fmla="*/ 0 w 73"/>
                    <a:gd name="T3" fmla="*/ 79 h 80"/>
                    <a:gd name="T4" fmla="*/ 72 w 73"/>
                    <a:gd name="T5" fmla="*/ 79 h 80"/>
                    <a:gd name="T6" fmla="*/ 34 w 73"/>
                    <a:gd name="T7" fmla="*/ 0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4" y="0"/>
                      </a:moveTo>
                      <a:lnTo>
                        <a:pt x="0" y="79"/>
                      </a:lnTo>
                      <a:lnTo>
                        <a:pt x="72" y="79"/>
                      </a:lnTo>
                      <a:lnTo>
                        <a:pt x="34" y="0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353" name="Freeform 35"/>
                <p:cNvSpPr>
                  <a:spLocks/>
                </p:cNvSpPr>
                <p:nvPr/>
              </p:nvSpPr>
              <p:spPr bwMode="auto">
                <a:xfrm>
                  <a:off x="331" y="3522"/>
                  <a:ext cx="73" cy="80"/>
                </a:xfrm>
                <a:custGeom>
                  <a:avLst/>
                  <a:gdLst>
                    <a:gd name="T0" fmla="*/ 35 w 73"/>
                    <a:gd name="T1" fmla="*/ 79 h 80"/>
                    <a:gd name="T2" fmla="*/ 0 w 73"/>
                    <a:gd name="T3" fmla="*/ 0 h 80"/>
                    <a:gd name="T4" fmla="*/ 72 w 73"/>
                    <a:gd name="T5" fmla="*/ 0 h 80"/>
                    <a:gd name="T6" fmla="*/ 35 w 73"/>
                    <a:gd name="T7" fmla="*/ 79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5" y="79"/>
                      </a:moveTo>
                      <a:lnTo>
                        <a:pt x="0" y="0"/>
                      </a:lnTo>
                      <a:lnTo>
                        <a:pt x="72" y="0"/>
                      </a:lnTo>
                      <a:lnTo>
                        <a:pt x="35" y="79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56330" name="Group 36"/>
            <p:cNvGrpSpPr>
              <a:grpSpLocks/>
            </p:cNvGrpSpPr>
            <p:nvPr/>
          </p:nvGrpSpPr>
          <p:grpSpPr bwMode="auto">
            <a:xfrm>
              <a:off x="282" y="949"/>
              <a:ext cx="121" cy="113"/>
              <a:chOff x="282" y="949"/>
              <a:chExt cx="121" cy="113"/>
            </a:xfrm>
          </p:grpSpPr>
          <p:sp>
            <p:nvSpPr>
              <p:cNvPr id="56340" name="Rectangle 37"/>
              <p:cNvSpPr>
                <a:spLocks noChangeArrowheads="1"/>
              </p:cNvSpPr>
              <p:nvPr/>
            </p:nvSpPr>
            <p:spPr bwMode="auto">
              <a:xfrm>
                <a:off x="286" y="949"/>
                <a:ext cx="117" cy="109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56341" name="Group 38"/>
              <p:cNvGrpSpPr>
                <a:grpSpLocks/>
              </p:cNvGrpSpPr>
              <p:nvPr/>
            </p:nvGrpSpPr>
            <p:grpSpPr bwMode="auto">
              <a:xfrm>
                <a:off x="282" y="952"/>
                <a:ext cx="118" cy="110"/>
                <a:chOff x="282" y="952"/>
                <a:chExt cx="118" cy="110"/>
              </a:xfrm>
            </p:grpSpPr>
            <p:sp>
              <p:nvSpPr>
                <p:cNvPr id="56345" name="Line 39"/>
                <p:cNvSpPr>
                  <a:spLocks noChangeShapeType="1"/>
                </p:cNvSpPr>
                <p:nvPr/>
              </p:nvSpPr>
              <p:spPr bwMode="auto">
                <a:xfrm>
                  <a:off x="282" y="952"/>
                  <a:ext cx="0" cy="107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346" name="Line 40"/>
                <p:cNvSpPr>
                  <a:spLocks noChangeShapeType="1"/>
                </p:cNvSpPr>
                <p:nvPr/>
              </p:nvSpPr>
              <p:spPr bwMode="auto">
                <a:xfrm>
                  <a:off x="285" y="1062"/>
                  <a:ext cx="115" cy="0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56342" name="Group 41"/>
              <p:cNvGrpSpPr>
                <a:grpSpLocks/>
              </p:cNvGrpSpPr>
              <p:nvPr/>
            </p:nvGrpSpPr>
            <p:grpSpPr bwMode="auto">
              <a:xfrm>
                <a:off x="312" y="974"/>
                <a:ext cx="65" cy="62"/>
                <a:chOff x="312" y="974"/>
                <a:chExt cx="65" cy="62"/>
              </a:xfrm>
            </p:grpSpPr>
            <p:sp>
              <p:nvSpPr>
                <p:cNvPr id="56343" name="Rectangle 42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6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344" name="Rectangle 43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12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56331" name="Group 44"/>
            <p:cNvGrpSpPr>
              <a:grpSpLocks/>
            </p:cNvGrpSpPr>
            <p:nvPr/>
          </p:nvGrpSpPr>
          <p:grpSpPr bwMode="auto">
            <a:xfrm>
              <a:off x="5434" y="955"/>
              <a:ext cx="122" cy="112"/>
              <a:chOff x="5434" y="955"/>
              <a:chExt cx="122" cy="112"/>
            </a:xfrm>
          </p:grpSpPr>
          <p:grpSp>
            <p:nvGrpSpPr>
              <p:cNvPr id="56332" name="Group 45"/>
              <p:cNvGrpSpPr>
                <a:grpSpLocks/>
              </p:cNvGrpSpPr>
              <p:nvPr/>
            </p:nvGrpSpPr>
            <p:grpSpPr bwMode="auto">
              <a:xfrm>
                <a:off x="5434" y="955"/>
                <a:ext cx="122" cy="112"/>
                <a:chOff x="5434" y="955"/>
                <a:chExt cx="122" cy="112"/>
              </a:xfrm>
            </p:grpSpPr>
            <p:sp>
              <p:nvSpPr>
                <p:cNvPr id="56336" name="Rectangle 46"/>
                <p:cNvSpPr>
                  <a:spLocks noChangeArrowheads="1"/>
                </p:cNvSpPr>
                <p:nvPr/>
              </p:nvSpPr>
              <p:spPr bwMode="auto">
                <a:xfrm>
                  <a:off x="5438" y="955"/>
                  <a:ext cx="118" cy="108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56337" name="Group 47"/>
                <p:cNvGrpSpPr>
                  <a:grpSpLocks/>
                </p:cNvGrpSpPr>
                <p:nvPr/>
              </p:nvGrpSpPr>
              <p:grpSpPr bwMode="auto">
                <a:xfrm>
                  <a:off x="5434" y="956"/>
                  <a:ext cx="122" cy="111"/>
                  <a:chOff x="5434" y="956"/>
                  <a:chExt cx="122" cy="111"/>
                </a:xfrm>
              </p:grpSpPr>
              <p:sp>
                <p:nvSpPr>
                  <p:cNvPr id="56338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5434" y="956"/>
                    <a:ext cx="0" cy="107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56339" name="Line 49"/>
                  <p:cNvSpPr>
                    <a:spLocks noChangeShapeType="1"/>
                  </p:cNvSpPr>
                  <p:nvPr/>
                </p:nvSpPr>
                <p:spPr bwMode="auto">
                  <a:xfrm>
                    <a:off x="5439" y="1067"/>
                    <a:ext cx="117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56333" name="Group 50"/>
              <p:cNvGrpSpPr>
                <a:grpSpLocks/>
              </p:cNvGrpSpPr>
              <p:nvPr/>
            </p:nvGrpSpPr>
            <p:grpSpPr bwMode="auto">
              <a:xfrm>
                <a:off x="5453" y="960"/>
                <a:ext cx="87" cy="96"/>
                <a:chOff x="5453" y="960"/>
                <a:chExt cx="87" cy="96"/>
              </a:xfrm>
            </p:grpSpPr>
            <p:sp>
              <p:nvSpPr>
                <p:cNvPr id="56334" name="Line 51"/>
                <p:cNvSpPr>
                  <a:spLocks noChangeShapeType="1"/>
                </p:cNvSpPr>
                <p:nvPr/>
              </p:nvSpPr>
              <p:spPr bwMode="auto">
                <a:xfrm>
                  <a:off x="5454" y="969"/>
                  <a:ext cx="86" cy="8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56335" name="Line 52"/>
                <p:cNvSpPr>
                  <a:spLocks noChangeShapeType="1"/>
                </p:cNvSpPr>
                <p:nvPr/>
              </p:nvSpPr>
              <p:spPr bwMode="auto">
                <a:xfrm flipV="1">
                  <a:off x="5453" y="960"/>
                  <a:ext cx="86" cy="96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56325" name="Rectangle 54"/>
          <p:cNvSpPr>
            <a:spLocks noChangeArrowheads="1"/>
          </p:cNvSpPr>
          <p:nvPr/>
        </p:nvSpPr>
        <p:spPr bwMode="auto">
          <a:xfrm>
            <a:off x="1028700" y="1905000"/>
            <a:ext cx="671513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u="none"/>
              <a:t>IDL&gt;</a:t>
            </a:r>
          </a:p>
        </p:txBody>
      </p:sp>
      <p:sp>
        <p:nvSpPr>
          <p:cNvPr id="150583" name="Rectangle 55"/>
          <p:cNvSpPr>
            <a:spLocks noChangeArrowheads="1"/>
          </p:cNvSpPr>
          <p:nvPr/>
        </p:nvSpPr>
        <p:spPr bwMode="auto">
          <a:xfrm>
            <a:off x="1066800" y="2286000"/>
            <a:ext cx="4953000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400" u="none"/>
              <a:t>% Compiled module: PROG_GEOMETRY.</a:t>
            </a:r>
          </a:p>
        </p:txBody>
      </p:sp>
      <p:sp>
        <p:nvSpPr>
          <p:cNvPr id="150584" name="Rectangle 56"/>
          <p:cNvSpPr>
            <a:spLocks noChangeArrowheads="1"/>
          </p:cNvSpPr>
          <p:nvPr/>
        </p:nvSpPr>
        <p:spPr bwMode="auto">
          <a:xfrm>
            <a:off x="1752600" y="1905000"/>
            <a:ext cx="3354388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u="none"/>
              <a:t>.compile prog_geometry.pro</a:t>
            </a:r>
          </a:p>
        </p:txBody>
      </p:sp>
      <p:sp>
        <p:nvSpPr>
          <p:cNvPr id="56328" name="Rectangle 57"/>
          <p:cNvSpPr>
            <a:spLocks noGrp="1" noChangeArrowheads="1"/>
          </p:cNvSpPr>
          <p:nvPr>
            <p:ph type="title"/>
          </p:nvPr>
        </p:nvSpPr>
        <p:spPr>
          <a:xfrm>
            <a:off x="2921968" y="381000"/>
            <a:ext cx="4847876" cy="490308"/>
          </a:xfrm>
        </p:spPr>
        <p:txBody>
          <a:bodyPr/>
          <a:lstStyle/>
          <a:p>
            <a:r>
              <a:rPr lang="en-US" dirty="0"/>
              <a:t>Compile the program - 2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05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75"/>
                                        <p:tgtEl>
                                          <p:spTgt spid="1505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0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505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0583" grpId="0" autoUpdateAnimBg="0"/>
      <p:bldP spid="150584" grpId="0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226778B6-0E6E-C248-9524-0FBE455D6716}" type="slidenum">
              <a:rPr lang="en-US">
                <a:latin typeface="+mn-lt"/>
              </a:rPr>
              <a:pPr defTabSz="912813">
                <a:defRPr/>
              </a:pPr>
              <a:t>22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837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598613"/>
            <a:ext cx="7762875" cy="4106862"/>
          </a:xfrm>
          <a:noFill/>
        </p:spPr>
        <p:txBody>
          <a:bodyPr/>
          <a:lstStyle/>
          <a:p>
            <a:pPr>
              <a:buFontTx/>
              <a:buNone/>
            </a:pPr>
            <a:r>
              <a:rPr lang="en-US" sz="1600"/>
              <a:t>It looks like we have everything taken care of:</a:t>
            </a:r>
          </a:p>
          <a:p>
            <a:pPr>
              <a:buFontTx/>
              <a:buNone/>
            </a:pPr>
            <a:endParaRPr lang="en-US" sz="1600"/>
          </a:p>
          <a:p>
            <a:r>
              <a:rPr lang="en-US" sz="1600"/>
              <a:t>We have all necessary kernels</a:t>
            </a:r>
          </a:p>
          <a:p>
            <a:endParaRPr lang="en-US" sz="1600"/>
          </a:p>
          <a:p>
            <a:r>
              <a:rPr lang="en-US" sz="1600"/>
              <a:t>We made a setup file (metakernel) pointing to them</a:t>
            </a:r>
          </a:p>
          <a:p>
            <a:endParaRPr lang="en-US" sz="1600"/>
          </a:p>
          <a:p>
            <a:r>
              <a:rPr lang="en-US" sz="1600"/>
              <a:t>We wrote the program</a:t>
            </a:r>
          </a:p>
          <a:p>
            <a:endParaRPr lang="en-US" sz="1600"/>
          </a:p>
          <a:p>
            <a:r>
              <a:rPr lang="en-US" sz="1600"/>
              <a:t>We compiled the program</a:t>
            </a:r>
          </a:p>
          <a:p>
            <a:pPr>
              <a:buFontTx/>
              <a:buNone/>
            </a:pPr>
            <a:endParaRPr lang="en-US" sz="1600"/>
          </a:p>
          <a:p>
            <a:pPr>
              <a:buFontTx/>
              <a:buNone/>
            </a:pPr>
            <a:r>
              <a:rPr lang="en-US" sz="1600"/>
              <a:t>Let's run it.</a:t>
            </a:r>
            <a:endParaRPr lang="en-US" sz="3600"/>
          </a:p>
        </p:txBody>
      </p:sp>
      <p:sp>
        <p:nvSpPr>
          <p:cNvPr id="58373" name="Rectangle 6"/>
          <p:cNvSpPr>
            <a:spLocks noGrp="1" noChangeArrowheads="1"/>
          </p:cNvSpPr>
          <p:nvPr>
            <p:ph type="title"/>
          </p:nvPr>
        </p:nvSpPr>
        <p:spPr>
          <a:xfrm>
            <a:off x="3214688" y="381000"/>
            <a:ext cx="4259262" cy="474663"/>
          </a:xfrm>
        </p:spPr>
        <p:txBody>
          <a:bodyPr/>
          <a:lstStyle/>
          <a:p>
            <a:r>
              <a:rPr lang="en-US"/>
              <a:t>Running the program</a:t>
            </a:r>
          </a:p>
        </p:txBody>
      </p:sp>
    </p:spTree>
  </p:cSld>
  <p:clrMapOvr>
    <a:masterClrMapping/>
  </p:clrMapOvr>
  <p:transition spd="slow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5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362F5FA3-88BB-FE43-934B-B0B25272245E}" type="slidenum">
              <a:rPr lang="en-US">
                <a:latin typeface="+mn-lt"/>
              </a:rPr>
              <a:pPr defTabSz="912813">
                <a:defRPr/>
              </a:pPr>
              <a:t>23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0420" name="Rectangle 2"/>
          <p:cNvSpPr>
            <a:spLocks noGrp="1" noChangeArrowheads="1"/>
          </p:cNvSpPr>
          <p:nvPr>
            <p:ph type="title"/>
          </p:nvPr>
        </p:nvSpPr>
        <p:spPr>
          <a:xfrm>
            <a:off x="3214688" y="381000"/>
            <a:ext cx="4259262" cy="474663"/>
          </a:xfrm>
        </p:spPr>
        <p:txBody>
          <a:bodyPr/>
          <a:lstStyle/>
          <a:p>
            <a:r>
              <a:rPr lang="en-US"/>
              <a:t>Running the program</a:t>
            </a:r>
          </a:p>
        </p:txBody>
      </p:sp>
      <p:grpSp>
        <p:nvGrpSpPr>
          <p:cNvPr id="60421" name="Group 3"/>
          <p:cNvGrpSpPr>
            <a:grpSpLocks/>
          </p:cNvGrpSpPr>
          <p:nvPr/>
        </p:nvGrpSpPr>
        <p:grpSpPr bwMode="auto">
          <a:xfrm>
            <a:off x="381000" y="1447800"/>
            <a:ext cx="8501063" cy="4783138"/>
            <a:chOff x="248" y="920"/>
            <a:chExt cx="5355" cy="3013"/>
          </a:xfrm>
        </p:grpSpPr>
        <p:grpSp>
          <p:nvGrpSpPr>
            <p:cNvPr id="60425" name="Group 4"/>
            <p:cNvGrpSpPr>
              <a:grpSpLocks/>
            </p:cNvGrpSpPr>
            <p:nvPr/>
          </p:nvGrpSpPr>
          <p:grpSpPr bwMode="auto">
            <a:xfrm>
              <a:off x="248" y="920"/>
              <a:ext cx="5355" cy="3013"/>
              <a:chOff x="248" y="920"/>
              <a:chExt cx="5355" cy="3013"/>
            </a:xfrm>
          </p:grpSpPr>
          <p:grpSp>
            <p:nvGrpSpPr>
              <p:cNvPr id="60443" name="Group 5"/>
              <p:cNvGrpSpPr>
                <a:grpSpLocks/>
              </p:cNvGrpSpPr>
              <p:nvPr/>
            </p:nvGrpSpPr>
            <p:grpSpPr bwMode="auto">
              <a:xfrm>
                <a:off x="248" y="920"/>
                <a:ext cx="5355" cy="3013"/>
                <a:chOff x="248" y="920"/>
                <a:chExt cx="5355" cy="3013"/>
              </a:xfrm>
            </p:grpSpPr>
            <p:grpSp>
              <p:nvGrpSpPr>
                <p:cNvPr id="60466" name="Group 6"/>
                <p:cNvGrpSpPr>
                  <a:grpSpLocks/>
                </p:cNvGrpSpPr>
                <p:nvPr/>
              </p:nvGrpSpPr>
              <p:grpSpPr bwMode="auto">
                <a:xfrm>
                  <a:off x="248" y="920"/>
                  <a:ext cx="5355" cy="3013"/>
                  <a:chOff x="248" y="920"/>
                  <a:chExt cx="5355" cy="3013"/>
                </a:xfrm>
              </p:grpSpPr>
              <p:sp>
                <p:nvSpPr>
                  <p:cNvPr id="60468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1103"/>
                    <a:ext cx="5355" cy="2829"/>
                  </a:xfrm>
                  <a:prstGeom prst="rect">
                    <a:avLst/>
                  </a:prstGeom>
                  <a:solidFill>
                    <a:srgbClr val="6F6F6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69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1037"/>
                    <a:ext cx="5112" cy="2896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0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920"/>
                    <a:ext cx="5355" cy="185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1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248" y="3881"/>
                    <a:ext cx="5355" cy="52"/>
                  </a:xfrm>
                  <a:prstGeom prst="rect">
                    <a:avLst/>
                  </a:prstGeom>
                  <a:solidFill>
                    <a:srgbClr val="ABABAB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2" name="Rectangle 11"/>
                  <p:cNvSpPr>
                    <a:spLocks noChangeArrowheads="1"/>
                  </p:cNvSpPr>
                  <p:nvPr/>
                </p:nvSpPr>
                <p:spPr bwMode="auto">
                  <a:xfrm>
                    <a:off x="491" y="3880"/>
                    <a:ext cx="4892" cy="53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73" name="Rectangle 12"/>
                  <p:cNvSpPr>
                    <a:spLocks noChangeArrowheads="1"/>
                  </p:cNvSpPr>
                  <p:nvPr/>
                </p:nvSpPr>
                <p:spPr bwMode="auto">
                  <a:xfrm>
                    <a:off x="267" y="939"/>
                    <a:ext cx="5315" cy="146"/>
                  </a:xfrm>
                  <a:prstGeom prst="rect">
                    <a:avLst/>
                  </a:prstGeom>
                  <a:noFill/>
                  <a:ln w="12700">
                    <a:solidFill>
                      <a:schemeClr val="bg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60467" name="Rectangle 13"/>
                <p:cNvSpPr>
                  <a:spLocks noChangeArrowheads="1"/>
                </p:cNvSpPr>
                <p:nvPr/>
              </p:nvSpPr>
              <p:spPr bwMode="auto">
                <a:xfrm>
                  <a:off x="2396" y="939"/>
                  <a:ext cx="979" cy="177"/>
                </a:xfrm>
                <a:prstGeom prst="rect">
                  <a:avLst/>
                </a:prstGeom>
                <a:noFill/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lIns="90488" tIns="44450" rIns="90488" bIns="44450">
                  <a:prstTxWarp prst="textNoShape">
                    <a:avLst/>
                  </a:prstTxWarp>
                  <a:spAutoFit/>
                </a:bodyPr>
                <a:lstStyle/>
                <a:p>
                  <a:pPr algn="l">
                    <a:lnSpc>
                      <a:spcPct val="90000"/>
                    </a:lnSpc>
                  </a:pPr>
                  <a:r>
                    <a:rPr lang="en-US" sz="1400" u="none">
                      <a:solidFill>
                        <a:schemeClr val="bg1"/>
                      </a:solidFill>
                      <a:latin typeface="Arial" charset="0"/>
                    </a:rPr>
                    <a:t>Terminal Window</a:t>
                  </a:r>
                </a:p>
              </p:txBody>
            </p:sp>
          </p:grpSp>
          <p:grpSp>
            <p:nvGrpSpPr>
              <p:cNvPr id="60444" name="Group 14"/>
              <p:cNvGrpSpPr>
                <a:grpSpLocks/>
              </p:cNvGrpSpPr>
              <p:nvPr/>
            </p:nvGrpSpPr>
            <p:grpSpPr bwMode="auto">
              <a:xfrm>
                <a:off x="263" y="2001"/>
                <a:ext cx="189" cy="1350"/>
                <a:chOff x="263" y="2001"/>
                <a:chExt cx="189" cy="1350"/>
              </a:xfrm>
            </p:grpSpPr>
            <p:grpSp>
              <p:nvGrpSpPr>
                <p:cNvPr id="60458" name="Group 15"/>
                <p:cNvGrpSpPr>
                  <a:grpSpLocks/>
                </p:cNvGrpSpPr>
                <p:nvPr/>
              </p:nvGrpSpPr>
              <p:grpSpPr bwMode="auto">
                <a:xfrm>
                  <a:off x="263" y="2001"/>
                  <a:ext cx="189" cy="1350"/>
                  <a:chOff x="263" y="2001"/>
                  <a:chExt cx="189" cy="1350"/>
                </a:xfrm>
              </p:grpSpPr>
              <p:sp>
                <p:nvSpPr>
                  <p:cNvPr id="60462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2006"/>
                    <a:ext cx="181" cy="1337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0463" name="Group 17"/>
                  <p:cNvGrpSpPr>
                    <a:grpSpLocks/>
                  </p:cNvGrpSpPr>
                  <p:nvPr/>
                </p:nvGrpSpPr>
                <p:grpSpPr bwMode="auto">
                  <a:xfrm>
                    <a:off x="263" y="2001"/>
                    <a:ext cx="189" cy="1350"/>
                    <a:chOff x="263" y="2001"/>
                    <a:chExt cx="189" cy="1350"/>
                  </a:xfrm>
                </p:grpSpPr>
                <p:sp>
                  <p:nvSpPr>
                    <p:cNvPr id="60464" name="Line 1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2001"/>
                      <a:ext cx="0" cy="1347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0465" name="Line 1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4" y="3351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0459" name="Group 20"/>
                <p:cNvGrpSpPr>
                  <a:grpSpLocks/>
                </p:cNvGrpSpPr>
                <p:nvPr/>
              </p:nvGrpSpPr>
              <p:grpSpPr bwMode="auto">
                <a:xfrm>
                  <a:off x="353" y="2662"/>
                  <a:ext cx="29" cy="27"/>
                  <a:chOff x="353" y="2662"/>
                  <a:chExt cx="29" cy="27"/>
                </a:xfrm>
              </p:grpSpPr>
              <p:sp>
                <p:nvSpPr>
                  <p:cNvPr id="60460" name="Oval 21"/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662"/>
                    <a:ext cx="29" cy="27"/>
                  </a:xfrm>
                  <a:prstGeom prst="ellips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61" name="Oval 22"/>
                  <p:cNvSpPr>
                    <a:spLocks noChangeArrowheads="1"/>
                  </p:cNvSpPr>
                  <p:nvPr/>
                </p:nvSpPr>
                <p:spPr bwMode="auto">
                  <a:xfrm>
                    <a:off x="354" y="2663"/>
                    <a:ext cx="20" cy="19"/>
                  </a:xfrm>
                  <a:prstGeom prst="ellipse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0445" name="Group 23"/>
              <p:cNvGrpSpPr>
                <a:grpSpLocks/>
              </p:cNvGrpSpPr>
              <p:nvPr/>
            </p:nvGrpSpPr>
            <p:grpSpPr bwMode="auto">
              <a:xfrm>
                <a:off x="263" y="3475"/>
                <a:ext cx="190" cy="379"/>
                <a:chOff x="263" y="3475"/>
                <a:chExt cx="190" cy="379"/>
              </a:xfrm>
            </p:grpSpPr>
            <p:grpSp>
              <p:nvGrpSpPr>
                <p:cNvPr id="60446" name="Group 24"/>
                <p:cNvGrpSpPr>
                  <a:grpSpLocks/>
                </p:cNvGrpSpPr>
                <p:nvPr/>
              </p:nvGrpSpPr>
              <p:grpSpPr bwMode="auto">
                <a:xfrm>
                  <a:off x="263" y="3678"/>
                  <a:ext cx="190" cy="176"/>
                  <a:chOff x="263" y="3678"/>
                  <a:chExt cx="190" cy="176"/>
                </a:xfrm>
              </p:grpSpPr>
              <p:sp>
                <p:nvSpPr>
                  <p:cNvPr id="60454" name="Rectangle 25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680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0455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263" y="3678"/>
                    <a:ext cx="190" cy="176"/>
                    <a:chOff x="263" y="3678"/>
                    <a:chExt cx="190" cy="176"/>
                  </a:xfrm>
                </p:grpSpPr>
                <p:sp>
                  <p:nvSpPr>
                    <p:cNvPr id="60456" name="Line 27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678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0457" name="Line 28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854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60447" name="Group 29"/>
                <p:cNvGrpSpPr>
                  <a:grpSpLocks/>
                </p:cNvGrpSpPr>
                <p:nvPr/>
              </p:nvGrpSpPr>
              <p:grpSpPr bwMode="auto">
                <a:xfrm>
                  <a:off x="263" y="3475"/>
                  <a:ext cx="190" cy="177"/>
                  <a:chOff x="263" y="3475"/>
                  <a:chExt cx="190" cy="177"/>
                </a:xfrm>
              </p:grpSpPr>
              <p:sp>
                <p:nvSpPr>
                  <p:cNvPr id="60450" name="Rectangle 30"/>
                  <p:cNvSpPr>
                    <a:spLocks noChangeArrowheads="1"/>
                  </p:cNvSpPr>
                  <p:nvPr/>
                </p:nvSpPr>
                <p:spPr bwMode="auto">
                  <a:xfrm>
                    <a:off x="271" y="3478"/>
                    <a:ext cx="181" cy="16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60451" name="Group 31"/>
                  <p:cNvGrpSpPr>
                    <a:grpSpLocks/>
                  </p:cNvGrpSpPr>
                  <p:nvPr/>
                </p:nvGrpSpPr>
                <p:grpSpPr bwMode="auto">
                  <a:xfrm>
                    <a:off x="263" y="3475"/>
                    <a:ext cx="190" cy="177"/>
                    <a:chOff x="263" y="3475"/>
                    <a:chExt cx="190" cy="177"/>
                  </a:xfrm>
                </p:grpSpPr>
                <p:sp>
                  <p:nvSpPr>
                    <p:cNvPr id="60452" name="Line 32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3" y="3475"/>
                      <a:ext cx="0" cy="173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60453" name="Line 33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265" y="3652"/>
                      <a:ext cx="188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sp>
              <p:nvSpPr>
                <p:cNvPr id="60448" name="Freeform 34"/>
                <p:cNvSpPr>
                  <a:spLocks/>
                </p:cNvSpPr>
                <p:nvPr/>
              </p:nvSpPr>
              <p:spPr bwMode="auto">
                <a:xfrm>
                  <a:off x="332" y="3724"/>
                  <a:ext cx="73" cy="80"/>
                </a:xfrm>
                <a:custGeom>
                  <a:avLst/>
                  <a:gdLst>
                    <a:gd name="T0" fmla="*/ 34 w 73"/>
                    <a:gd name="T1" fmla="*/ 0 h 80"/>
                    <a:gd name="T2" fmla="*/ 0 w 73"/>
                    <a:gd name="T3" fmla="*/ 79 h 80"/>
                    <a:gd name="T4" fmla="*/ 72 w 73"/>
                    <a:gd name="T5" fmla="*/ 79 h 80"/>
                    <a:gd name="T6" fmla="*/ 34 w 73"/>
                    <a:gd name="T7" fmla="*/ 0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4" y="0"/>
                      </a:moveTo>
                      <a:lnTo>
                        <a:pt x="0" y="79"/>
                      </a:lnTo>
                      <a:lnTo>
                        <a:pt x="72" y="79"/>
                      </a:lnTo>
                      <a:lnTo>
                        <a:pt x="34" y="0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49" name="Freeform 35"/>
                <p:cNvSpPr>
                  <a:spLocks/>
                </p:cNvSpPr>
                <p:nvPr/>
              </p:nvSpPr>
              <p:spPr bwMode="auto">
                <a:xfrm>
                  <a:off x="331" y="3522"/>
                  <a:ext cx="73" cy="80"/>
                </a:xfrm>
                <a:custGeom>
                  <a:avLst/>
                  <a:gdLst>
                    <a:gd name="T0" fmla="*/ 35 w 73"/>
                    <a:gd name="T1" fmla="*/ 79 h 80"/>
                    <a:gd name="T2" fmla="*/ 0 w 73"/>
                    <a:gd name="T3" fmla="*/ 0 h 80"/>
                    <a:gd name="T4" fmla="*/ 72 w 73"/>
                    <a:gd name="T5" fmla="*/ 0 h 80"/>
                    <a:gd name="T6" fmla="*/ 35 w 73"/>
                    <a:gd name="T7" fmla="*/ 79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73"/>
                    <a:gd name="T13" fmla="*/ 0 h 80"/>
                    <a:gd name="T14" fmla="*/ 73 w 73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73" h="80">
                      <a:moveTo>
                        <a:pt x="35" y="79"/>
                      </a:moveTo>
                      <a:lnTo>
                        <a:pt x="0" y="0"/>
                      </a:lnTo>
                      <a:lnTo>
                        <a:pt x="72" y="0"/>
                      </a:lnTo>
                      <a:lnTo>
                        <a:pt x="35" y="79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0426" name="Group 36"/>
            <p:cNvGrpSpPr>
              <a:grpSpLocks/>
            </p:cNvGrpSpPr>
            <p:nvPr/>
          </p:nvGrpSpPr>
          <p:grpSpPr bwMode="auto">
            <a:xfrm>
              <a:off x="282" y="949"/>
              <a:ext cx="121" cy="113"/>
              <a:chOff x="282" y="949"/>
              <a:chExt cx="121" cy="113"/>
            </a:xfrm>
          </p:grpSpPr>
          <p:sp>
            <p:nvSpPr>
              <p:cNvPr id="60436" name="Rectangle 37"/>
              <p:cNvSpPr>
                <a:spLocks noChangeArrowheads="1"/>
              </p:cNvSpPr>
              <p:nvPr/>
            </p:nvSpPr>
            <p:spPr bwMode="auto">
              <a:xfrm>
                <a:off x="286" y="949"/>
                <a:ext cx="117" cy="109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60437" name="Group 38"/>
              <p:cNvGrpSpPr>
                <a:grpSpLocks/>
              </p:cNvGrpSpPr>
              <p:nvPr/>
            </p:nvGrpSpPr>
            <p:grpSpPr bwMode="auto">
              <a:xfrm>
                <a:off x="282" y="952"/>
                <a:ext cx="118" cy="110"/>
                <a:chOff x="282" y="952"/>
                <a:chExt cx="118" cy="110"/>
              </a:xfrm>
            </p:grpSpPr>
            <p:sp>
              <p:nvSpPr>
                <p:cNvPr id="60441" name="Line 39"/>
                <p:cNvSpPr>
                  <a:spLocks noChangeShapeType="1"/>
                </p:cNvSpPr>
                <p:nvPr/>
              </p:nvSpPr>
              <p:spPr bwMode="auto">
                <a:xfrm>
                  <a:off x="282" y="952"/>
                  <a:ext cx="0" cy="107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42" name="Line 40"/>
                <p:cNvSpPr>
                  <a:spLocks noChangeShapeType="1"/>
                </p:cNvSpPr>
                <p:nvPr/>
              </p:nvSpPr>
              <p:spPr bwMode="auto">
                <a:xfrm>
                  <a:off x="285" y="1062"/>
                  <a:ext cx="115" cy="0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60438" name="Group 41"/>
              <p:cNvGrpSpPr>
                <a:grpSpLocks/>
              </p:cNvGrpSpPr>
              <p:nvPr/>
            </p:nvGrpSpPr>
            <p:grpSpPr bwMode="auto">
              <a:xfrm>
                <a:off x="312" y="974"/>
                <a:ext cx="65" cy="62"/>
                <a:chOff x="312" y="974"/>
                <a:chExt cx="65" cy="62"/>
              </a:xfrm>
            </p:grpSpPr>
            <p:sp>
              <p:nvSpPr>
                <p:cNvPr id="60439" name="Rectangle 42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6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40" name="Rectangle 43"/>
                <p:cNvSpPr>
                  <a:spLocks noChangeArrowheads="1"/>
                </p:cNvSpPr>
                <p:nvPr/>
              </p:nvSpPr>
              <p:spPr bwMode="auto">
                <a:xfrm>
                  <a:off x="312" y="974"/>
                  <a:ext cx="65" cy="12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60427" name="Group 44"/>
            <p:cNvGrpSpPr>
              <a:grpSpLocks/>
            </p:cNvGrpSpPr>
            <p:nvPr/>
          </p:nvGrpSpPr>
          <p:grpSpPr bwMode="auto">
            <a:xfrm>
              <a:off x="5434" y="955"/>
              <a:ext cx="122" cy="112"/>
              <a:chOff x="5434" y="955"/>
              <a:chExt cx="122" cy="112"/>
            </a:xfrm>
          </p:grpSpPr>
          <p:grpSp>
            <p:nvGrpSpPr>
              <p:cNvPr id="60428" name="Group 45"/>
              <p:cNvGrpSpPr>
                <a:grpSpLocks/>
              </p:cNvGrpSpPr>
              <p:nvPr/>
            </p:nvGrpSpPr>
            <p:grpSpPr bwMode="auto">
              <a:xfrm>
                <a:off x="5434" y="955"/>
                <a:ext cx="122" cy="112"/>
                <a:chOff x="5434" y="955"/>
                <a:chExt cx="122" cy="112"/>
              </a:xfrm>
            </p:grpSpPr>
            <p:sp>
              <p:nvSpPr>
                <p:cNvPr id="60432" name="Rectangle 46"/>
                <p:cNvSpPr>
                  <a:spLocks noChangeArrowheads="1"/>
                </p:cNvSpPr>
                <p:nvPr/>
              </p:nvSpPr>
              <p:spPr bwMode="auto">
                <a:xfrm>
                  <a:off x="5438" y="955"/>
                  <a:ext cx="118" cy="108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60433" name="Group 47"/>
                <p:cNvGrpSpPr>
                  <a:grpSpLocks/>
                </p:cNvGrpSpPr>
                <p:nvPr/>
              </p:nvGrpSpPr>
              <p:grpSpPr bwMode="auto">
                <a:xfrm>
                  <a:off x="5434" y="956"/>
                  <a:ext cx="122" cy="111"/>
                  <a:chOff x="5434" y="956"/>
                  <a:chExt cx="122" cy="111"/>
                </a:xfrm>
              </p:grpSpPr>
              <p:sp>
                <p:nvSpPr>
                  <p:cNvPr id="60434" name="Line 48"/>
                  <p:cNvSpPr>
                    <a:spLocks noChangeShapeType="1"/>
                  </p:cNvSpPr>
                  <p:nvPr/>
                </p:nvSpPr>
                <p:spPr bwMode="auto">
                  <a:xfrm>
                    <a:off x="5434" y="956"/>
                    <a:ext cx="0" cy="107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60435" name="Line 49"/>
                  <p:cNvSpPr>
                    <a:spLocks noChangeShapeType="1"/>
                  </p:cNvSpPr>
                  <p:nvPr/>
                </p:nvSpPr>
                <p:spPr bwMode="auto">
                  <a:xfrm>
                    <a:off x="5439" y="1067"/>
                    <a:ext cx="117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60429" name="Group 50"/>
              <p:cNvGrpSpPr>
                <a:grpSpLocks/>
              </p:cNvGrpSpPr>
              <p:nvPr/>
            </p:nvGrpSpPr>
            <p:grpSpPr bwMode="auto">
              <a:xfrm>
                <a:off x="5453" y="960"/>
                <a:ext cx="87" cy="96"/>
                <a:chOff x="5453" y="960"/>
                <a:chExt cx="87" cy="96"/>
              </a:xfrm>
            </p:grpSpPr>
            <p:sp>
              <p:nvSpPr>
                <p:cNvPr id="60430" name="Line 51"/>
                <p:cNvSpPr>
                  <a:spLocks noChangeShapeType="1"/>
                </p:cNvSpPr>
                <p:nvPr/>
              </p:nvSpPr>
              <p:spPr bwMode="auto">
                <a:xfrm>
                  <a:off x="5454" y="969"/>
                  <a:ext cx="86" cy="8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0431" name="Line 52"/>
                <p:cNvSpPr>
                  <a:spLocks noChangeShapeType="1"/>
                </p:cNvSpPr>
                <p:nvPr/>
              </p:nvSpPr>
              <p:spPr bwMode="auto">
                <a:xfrm flipV="1">
                  <a:off x="5453" y="960"/>
                  <a:ext cx="86" cy="96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60422" name="Text Box 55"/>
          <p:cNvSpPr txBox="1">
            <a:spLocks noChangeArrowheads="1"/>
          </p:cNvSpPr>
          <p:nvPr/>
        </p:nvSpPr>
        <p:spPr bwMode="auto">
          <a:xfrm>
            <a:off x="990600" y="1828800"/>
            <a:ext cx="671513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u="none"/>
              <a:t>IDL&gt;</a:t>
            </a:r>
          </a:p>
        </p:txBody>
      </p:sp>
      <p:sp>
        <p:nvSpPr>
          <p:cNvPr id="83000" name="Rectangle 56"/>
          <p:cNvSpPr>
            <a:spLocks noChangeArrowheads="1"/>
          </p:cNvSpPr>
          <p:nvPr/>
        </p:nvSpPr>
        <p:spPr bwMode="auto">
          <a:xfrm>
            <a:off x="990600" y="2095500"/>
            <a:ext cx="7772400" cy="3759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u="none"/>
              <a:t>Enter setup file name &gt; setup.ker</a:t>
            </a:r>
          </a:p>
          <a:p>
            <a:pPr algn="l"/>
            <a:r>
              <a:rPr lang="en-US" sz="1600" u="none"/>
              <a:t>Enter satellite name  &gt; PHOEBE</a:t>
            </a:r>
          </a:p>
          <a:p>
            <a:pPr algn="l"/>
            <a:r>
              <a:rPr lang="en-US" sz="1600" u="none"/>
              <a:t>Enter satellite frame &gt; IAU_PHOEBE</a:t>
            </a:r>
          </a:p>
          <a:p>
            <a:pPr algn="l"/>
            <a:r>
              <a:rPr lang="en-US" sz="1600" u="none"/>
              <a:t>Enter spacecraft name &gt; CASSINI</a:t>
            </a:r>
          </a:p>
          <a:p>
            <a:pPr algn="l"/>
            <a:r>
              <a:rPr lang="en-US" sz="1600" u="none"/>
              <a:t>Enter instrument name &gt; CASSINI_ISS_NAC</a:t>
            </a:r>
          </a:p>
          <a:p>
            <a:pPr algn="l"/>
            <a:r>
              <a:rPr lang="en-US" sz="1600" u="none"/>
              <a:t>Enter time            &gt; 2004 jun 11 19:32:00</a:t>
            </a:r>
          </a:p>
          <a:p>
            <a:pPr algn="l"/>
            <a:endParaRPr lang="en-US" sz="1600" u="none"/>
          </a:p>
          <a:p>
            <a:pPr algn="l"/>
            <a:r>
              <a:rPr lang="en-US" sz="1600" u="none"/>
              <a:t>Intercept planetocentric longitude      (deg):       39.843719</a:t>
            </a:r>
          </a:p>
          <a:p>
            <a:pPr algn="l"/>
            <a:r>
              <a:rPr lang="en-US" sz="1600" u="none"/>
              <a:t>Intercept planetocentric latitude       (deg):       4.1958778</a:t>
            </a:r>
          </a:p>
          <a:p>
            <a:pPr algn="l"/>
            <a:r>
              <a:rPr lang="en-US" sz="1600" u="none"/>
              <a:t>Intercept planetodetic longitude        (deg):       39.843719</a:t>
            </a:r>
          </a:p>
          <a:p>
            <a:pPr algn="l"/>
            <a:r>
              <a:rPr lang="en-US" sz="1600" u="none"/>
              <a:t>Intercept planetodetic latitude         (deg):       5.0480106</a:t>
            </a:r>
          </a:p>
          <a:p>
            <a:pPr algn="l"/>
            <a:r>
              <a:rPr lang="en-US" sz="1600" u="none"/>
              <a:t>Range from spacecraft to intercept point (km):       2089.1697</a:t>
            </a:r>
          </a:p>
          <a:p>
            <a:pPr algn="l"/>
            <a:r>
              <a:rPr lang="en-US" sz="1600" u="none"/>
              <a:t>Intercept phase angle                   (deg):       28.139479</a:t>
            </a:r>
          </a:p>
          <a:p>
            <a:pPr algn="l"/>
            <a:r>
              <a:rPr lang="en-US" sz="1600" u="none"/>
              <a:t>Intercept solar incidence angle         (deg):       18.247220</a:t>
            </a:r>
          </a:p>
          <a:p>
            <a:pPr algn="l"/>
            <a:r>
              <a:rPr lang="en-US" sz="1600" u="none"/>
              <a:t>Intercept emission angle                (deg):       17.858309</a:t>
            </a:r>
          </a:p>
        </p:txBody>
      </p:sp>
      <p:sp>
        <p:nvSpPr>
          <p:cNvPr id="60424" name="Rectangle 57"/>
          <p:cNvSpPr>
            <a:spLocks noChangeArrowheads="1"/>
          </p:cNvSpPr>
          <p:nvPr/>
        </p:nvSpPr>
        <p:spPr bwMode="auto">
          <a:xfrm>
            <a:off x="1828800" y="1828800"/>
            <a:ext cx="1770063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600" u="none"/>
              <a:t>prog_geometry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8300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8300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8300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8300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8300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8300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83000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83000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1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3" dur="500"/>
                                        <p:tgtEl>
                                          <p:spTgt spid="83000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4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6" dur="500"/>
                                        <p:tgtEl>
                                          <p:spTgt spid="83000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7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9" dur="500"/>
                                        <p:tgtEl>
                                          <p:spTgt spid="83000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2" dur="500"/>
                                        <p:tgtEl>
                                          <p:spTgt spid="83000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5" dur="500"/>
                                        <p:tgtEl>
                                          <p:spTgt spid="83000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6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000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8" dur="500"/>
                                        <p:tgtEl>
                                          <p:spTgt spid="83000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3000" grpId="0" build="p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21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DD730AA7-6AFF-BC4C-9ECD-F2C6B9EB338B}" type="slidenum">
              <a:rPr lang="en-US">
                <a:latin typeface="+mn-lt"/>
              </a:rPr>
              <a:pPr defTabSz="912813">
                <a:defRPr/>
              </a:pPr>
              <a:t>24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246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90563" y="1355725"/>
            <a:ext cx="8170862" cy="4992688"/>
          </a:xfrm>
          <a:noFill/>
        </p:spPr>
        <p:txBody>
          <a:bodyPr/>
          <a:lstStyle/>
          <a:p>
            <a:pPr marL="231775" indent="-231775"/>
            <a:r>
              <a:rPr lang="en-US" dirty="0"/>
              <a:t>Latitude definitions:</a:t>
            </a:r>
          </a:p>
          <a:p>
            <a:pPr lvl="1"/>
            <a:r>
              <a:rPr lang="en-US" dirty="0"/>
              <a:t>Planetocentric latitude of a point P:  angle between segment from origin to point and x-y plane (red arc in diagram).</a:t>
            </a:r>
          </a:p>
          <a:p>
            <a:pPr lvl="1"/>
            <a:r>
              <a:rPr lang="en-US" dirty="0"/>
              <a:t>Planetodetic latitude of a point P: angle between x-y plane and extension of ellipsoid normal vector N that connects x-y plane and P (blue arc in diagram).</a:t>
            </a:r>
          </a:p>
        </p:txBody>
      </p:sp>
      <p:sp>
        <p:nvSpPr>
          <p:cNvPr id="62469" name="Rectangle 3"/>
          <p:cNvSpPr>
            <a:spLocks noGrp="1" noChangeArrowheads="1"/>
          </p:cNvSpPr>
          <p:nvPr>
            <p:ph type="title"/>
          </p:nvPr>
        </p:nvSpPr>
        <p:spPr>
          <a:xfrm>
            <a:off x="4545013" y="381000"/>
            <a:ext cx="1595437" cy="474663"/>
          </a:xfrm>
        </p:spPr>
        <p:txBody>
          <a:bodyPr/>
          <a:lstStyle/>
          <a:p>
            <a:r>
              <a:rPr lang="en-US"/>
              <a:t>Backup</a:t>
            </a:r>
          </a:p>
        </p:txBody>
      </p:sp>
      <p:sp>
        <p:nvSpPr>
          <p:cNvPr id="62470" name="Line 4"/>
          <p:cNvSpPr>
            <a:spLocks noChangeShapeType="1"/>
          </p:cNvSpPr>
          <p:nvPr/>
        </p:nvSpPr>
        <p:spPr bwMode="auto">
          <a:xfrm flipV="1">
            <a:off x="2613025" y="3621088"/>
            <a:ext cx="0" cy="2420937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2471" name="Arc 5"/>
          <p:cNvSpPr>
            <a:spLocks/>
          </p:cNvSpPr>
          <p:nvPr/>
        </p:nvSpPr>
        <p:spPr bwMode="auto">
          <a:xfrm>
            <a:off x="2613025" y="4429125"/>
            <a:ext cx="3455988" cy="1614488"/>
          </a:xfrm>
          <a:custGeom>
            <a:avLst/>
            <a:gdLst>
              <a:gd name="T0" fmla="*/ 0 w 21600"/>
              <a:gd name="T1" fmla="*/ 0 h 21600"/>
              <a:gd name="T2" fmla="*/ 552956160 w 21600"/>
              <a:gd name="T3" fmla="*/ 120674607 h 21600"/>
              <a:gd name="T4" fmla="*/ 0 w 21600"/>
              <a:gd name="T5" fmla="*/ 120674607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rgbClr val="0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2472" name="Line 6"/>
          <p:cNvSpPr>
            <a:spLocks noChangeShapeType="1"/>
          </p:cNvSpPr>
          <p:nvPr/>
        </p:nvSpPr>
        <p:spPr bwMode="auto">
          <a:xfrm flipV="1">
            <a:off x="2651125" y="3544888"/>
            <a:ext cx="2881313" cy="24574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2473" name="Line 7"/>
          <p:cNvSpPr>
            <a:spLocks noChangeShapeType="1"/>
          </p:cNvSpPr>
          <p:nvPr/>
        </p:nvSpPr>
        <p:spPr bwMode="auto">
          <a:xfrm flipV="1">
            <a:off x="4303713" y="3544888"/>
            <a:ext cx="1228725" cy="2497137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2474" name="Text Box 8"/>
          <p:cNvSpPr txBox="1">
            <a:spLocks noChangeArrowheads="1"/>
          </p:cNvSpPr>
          <p:nvPr/>
        </p:nvSpPr>
        <p:spPr bwMode="auto">
          <a:xfrm>
            <a:off x="5514975" y="3181350"/>
            <a:ext cx="428625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3200" b="1" u="none"/>
              <a:t>P</a:t>
            </a:r>
          </a:p>
        </p:txBody>
      </p:sp>
      <p:sp>
        <p:nvSpPr>
          <p:cNvPr id="62475" name="Text Box 9"/>
          <p:cNvSpPr txBox="1">
            <a:spLocks noChangeArrowheads="1"/>
          </p:cNvSpPr>
          <p:nvPr/>
        </p:nvSpPr>
        <p:spPr bwMode="auto">
          <a:xfrm>
            <a:off x="2114550" y="6002338"/>
            <a:ext cx="428625" cy="579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3200" b="1" u="none"/>
              <a:t>O</a:t>
            </a:r>
          </a:p>
        </p:txBody>
      </p:sp>
      <p:sp>
        <p:nvSpPr>
          <p:cNvPr id="62476" name="Text Box 10"/>
          <p:cNvSpPr txBox="1">
            <a:spLocks noChangeArrowheads="1"/>
          </p:cNvSpPr>
          <p:nvPr/>
        </p:nvSpPr>
        <p:spPr bwMode="auto">
          <a:xfrm>
            <a:off x="5808663" y="4964113"/>
            <a:ext cx="2513012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000" b="1" u="none">
                <a:latin typeface="Arial" charset="0"/>
              </a:rPr>
              <a:t>Reference ellipsoid</a:t>
            </a:r>
          </a:p>
        </p:txBody>
      </p:sp>
      <p:sp>
        <p:nvSpPr>
          <p:cNvPr id="62477" name="Rectangle 11"/>
          <p:cNvSpPr>
            <a:spLocks noChangeArrowheads="1"/>
          </p:cNvSpPr>
          <p:nvPr/>
        </p:nvSpPr>
        <p:spPr bwMode="auto">
          <a:xfrm rot="-3851574">
            <a:off x="4957763" y="4616450"/>
            <a:ext cx="280988" cy="306387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2478" name="Arc 12"/>
          <p:cNvSpPr>
            <a:spLocks/>
          </p:cNvSpPr>
          <p:nvPr/>
        </p:nvSpPr>
        <p:spPr bwMode="auto">
          <a:xfrm>
            <a:off x="4429125" y="5308600"/>
            <a:ext cx="920750" cy="766763"/>
          </a:xfrm>
          <a:custGeom>
            <a:avLst/>
            <a:gdLst>
              <a:gd name="T0" fmla="*/ 10741955 w 21597"/>
              <a:gd name="T1" fmla="*/ 0 h 20776"/>
              <a:gd name="T2" fmla="*/ 39254552 w 21597"/>
              <a:gd name="T3" fmla="*/ 27843358 h 20776"/>
              <a:gd name="T4" fmla="*/ 0 w 21597"/>
              <a:gd name="T5" fmla="*/ 28298301 h 20776"/>
              <a:gd name="T6" fmla="*/ 0 60000 65536"/>
              <a:gd name="T7" fmla="*/ 0 60000 65536"/>
              <a:gd name="T8" fmla="*/ 0 60000 65536"/>
              <a:gd name="T9" fmla="*/ 0 w 21597"/>
              <a:gd name="T10" fmla="*/ 0 h 20776"/>
              <a:gd name="T11" fmla="*/ 21597 w 21597"/>
              <a:gd name="T12" fmla="*/ 20776 h 2077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97" h="20776" fill="none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</a:path>
              <a:path w="21597" h="20776" stroke="0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  <a:lnTo>
                  <a:pt x="0" y="20776"/>
                </a:lnTo>
                <a:close/>
              </a:path>
            </a:pathLst>
          </a:custGeom>
          <a:solidFill>
            <a:schemeClr val="bg1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2479" name="Line 13"/>
          <p:cNvSpPr>
            <a:spLocks noChangeShapeType="1"/>
          </p:cNvSpPr>
          <p:nvPr/>
        </p:nvSpPr>
        <p:spPr bwMode="auto">
          <a:xfrm>
            <a:off x="2613025" y="6042025"/>
            <a:ext cx="4916488" cy="38100"/>
          </a:xfrm>
          <a:prstGeom prst="line">
            <a:avLst/>
          </a:prstGeom>
          <a:noFill/>
          <a:ln w="5715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2480" name="Text Box 14"/>
          <p:cNvSpPr txBox="1">
            <a:spLocks noChangeArrowheads="1"/>
          </p:cNvSpPr>
          <p:nvPr/>
        </p:nvSpPr>
        <p:spPr bwMode="auto">
          <a:xfrm>
            <a:off x="4446588" y="6146800"/>
            <a:ext cx="117475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800" b="1" u="none">
                <a:latin typeface="Arial" charset="0"/>
              </a:rPr>
              <a:t>x-y plane</a:t>
            </a:r>
          </a:p>
        </p:txBody>
      </p:sp>
      <p:sp>
        <p:nvSpPr>
          <p:cNvPr id="62481" name="Text Box 15"/>
          <p:cNvSpPr txBox="1">
            <a:spLocks noChangeArrowheads="1"/>
          </p:cNvSpPr>
          <p:nvPr/>
        </p:nvSpPr>
        <p:spPr bwMode="auto">
          <a:xfrm>
            <a:off x="1563688" y="4527550"/>
            <a:ext cx="819150" cy="3667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1800" b="1" u="none">
                <a:latin typeface="Arial" charset="0"/>
              </a:rPr>
              <a:t>z-axis</a:t>
            </a:r>
          </a:p>
        </p:txBody>
      </p:sp>
      <p:sp>
        <p:nvSpPr>
          <p:cNvPr id="62482" name="Text Box 16"/>
          <p:cNvSpPr txBox="1">
            <a:spLocks noChangeArrowheads="1"/>
          </p:cNvSpPr>
          <p:nvPr/>
        </p:nvSpPr>
        <p:spPr bwMode="auto">
          <a:xfrm>
            <a:off x="5221288" y="3975100"/>
            <a:ext cx="428625" cy="5794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3200" b="1" u="none"/>
              <a:t>N</a:t>
            </a:r>
          </a:p>
        </p:txBody>
      </p:sp>
      <p:sp>
        <p:nvSpPr>
          <p:cNvPr id="62483" name="Arc 17"/>
          <p:cNvSpPr>
            <a:spLocks/>
          </p:cNvSpPr>
          <p:nvPr/>
        </p:nvSpPr>
        <p:spPr bwMode="auto">
          <a:xfrm>
            <a:off x="3276600" y="5257800"/>
            <a:ext cx="920750" cy="766763"/>
          </a:xfrm>
          <a:custGeom>
            <a:avLst/>
            <a:gdLst>
              <a:gd name="T0" fmla="*/ 10741955 w 21597"/>
              <a:gd name="T1" fmla="*/ 0 h 20776"/>
              <a:gd name="T2" fmla="*/ 39254552 w 21597"/>
              <a:gd name="T3" fmla="*/ 27843358 h 20776"/>
              <a:gd name="T4" fmla="*/ 0 w 21597"/>
              <a:gd name="T5" fmla="*/ 28298301 h 20776"/>
              <a:gd name="T6" fmla="*/ 0 60000 65536"/>
              <a:gd name="T7" fmla="*/ 0 60000 65536"/>
              <a:gd name="T8" fmla="*/ 0 60000 65536"/>
              <a:gd name="T9" fmla="*/ 0 w 21597"/>
              <a:gd name="T10" fmla="*/ 0 h 20776"/>
              <a:gd name="T11" fmla="*/ 21597 w 21597"/>
              <a:gd name="T12" fmla="*/ 20776 h 2077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97" h="20776" fill="none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</a:path>
              <a:path w="21597" h="20776" stroke="0" extrusionOk="0">
                <a:moveTo>
                  <a:pt x="5909" y="0"/>
                </a:moveTo>
                <a:cubicBezTo>
                  <a:pt x="15075" y="2607"/>
                  <a:pt x="21450" y="10913"/>
                  <a:pt x="21597" y="20441"/>
                </a:cubicBezTo>
                <a:lnTo>
                  <a:pt x="0" y="20776"/>
                </a:lnTo>
                <a:close/>
              </a:path>
            </a:pathLst>
          </a:custGeom>
          <a:solidFill>
            <a:schemeClr val="bg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62484" name="Text Box 18"/>
          <p:cNvSpPr txBox="1">
            <a:spLocks noChangeArrowheads="1"/>
          </p:cNvSpPr>
          <p:nvPr/>
        </p:nvSpPr>
        <p:spPr bwMode="auto">
          <a:xfrm>
            <a:off x="2911475" y="5554663"/>
            <a:ext cx="1441450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r>
              <a:rPr lang="en-US" sz="1000" b="1" u="none">
                <a:latin typeface="Arial" charset="0"/>
              </a:rPr>
              <a:t>Planetocentric latitude</a:t>
            </a:r>
          </a:p>
        </p:txBody>
      </p:sp>
      <p:sp>
        <p:nvSpPr>
          <p:cNvPr id="62485" name="Text Box 19"/>
          <p:cNvSpPr txBox="1">
            <a:spLocks noChangeArrowheads="1"/>
          </p:cNvSpPr>
          <p:nvPr/>
        </p:nvSpPr>
        <p:spPr bwMode="auto">
          <a:xfrm>
            <a:off x="4976813" y="5627688"/>
            <a:ext cx="1343025" cy="3968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r>
              <a:rPr lang="en-US" sz="1000" b="1" u="none">
                <a:latin typeface="Arial" charset="0"/>
              </a:rPr>
              <a:t>Planetodetic latitude</a:t>
            </a: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1D666AC8-592C-E344-9BD8-E1851CA9152F}" type="slidenum">
              <a:rPr lang="en-US">
                <a:latin typeface="+mn-lt"/>
              </a:rPr>
              <a:pPr defTabSz="912813">
                <a:defRPr/>
              </a:pPr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0563" y="1355725"/>
            <a:ext cx="8170862" cy="4992688"/>
          </a:xfrm>
          <a:noFill/>
        </p:spPr>
        <p:txBody>
          <a:bodyPr/>
          <a:lstStyle/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First, let's go over the important steps in the process of writing an Icy-based program and putting it to work: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Understand the geometry problem.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Identify the set of SPICE kernels that contain the data needed to perform the computation.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Select the SPICE APIs needed to compute the quantities of interest.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Write and compile the program.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Get actual kernel files and verify that they contain the data needed to support the computation for the time(s) of interest.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Run the program.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  <a:p>
            <a:pPr marL="231775" indent="-231775">
              <a:lnSpc>
                <a:spcPct val="70000"/>
              </a:lnSpc>
              <a:buFontTx/>
              <a:buNone/>
            </a:pPr>
            <a:r>
              <a:rPr lang="en-US" sz="1600" dirty="0"/>
              <a:t>To illustrate these steps, let's write a program that computes the apparent intersection of the boresight ray of a given CASSINI science instrument with the  surface of a given Saturnian satellite.   The program will compute:</a:t>
            </a:r>
          </a:p>
          <a:p>
            <a:pPr marL="231775" indent="-231775">
              <a:lnSpc>
                <a:spcPct val="70000"/>
              </a:lnSpc>
            </a:pPr>
            <a:endParaRPr lang="en-US" sz="1600" dirty="0"/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Planetocentric and planetodetic (geodetic) latitudes and longitudes of the intercept point. 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Range from spacecraft to intercept point.</a:t>
            </a:r>
          </a:p>
          <a:p>
            <a:pPr marL="231775" indent="-231775">
              <a:lnSpc>
                <a:spcPct val="70000"/>
              </a:lnSpc>
            </a:pPr>
            <a:r>
              <a:rPr lang="en-US" sz="1600" dirty="0"/>
              <a:t>Illumination angles (phase, solar incidence, and emission) at the intercept point.</a:t>
            </a:r>
          </a:p>
          <a:p>
            <a:pPr marL="231775" indent="-231775">
              <a:lnSpc>
                <a:spcPct val="70000"/>
              </a:lnSpc>
              <a:buFontTx/>
              <a:buNone/>
            </a:pPr>
            <a:endParaRPr lang="en-US" sz="1600" dirty="0"/>
          </a:p>
        </p:txBody>
      </p:sp>
      <p:sp>
        <p:nvSpPr>
          <p:cNvPr id="19461" name="Rectangle 6"/>
          <p:cNvSpPr>
            <a:spLocks noGrp="1" noChangeArrowheads="1"/>
          </p:cNvSpPr>
          <p:nvPr>
            <p:ph type="title"/>
          </p:nvPr>
        </p:nvSpPr>
        <p:spPr>
          <a:xfrm>
            <a:off x="4095750" y="381000"/>
            <a:ext cx="2497138" cy="474663"/>
          </a:xfrm>
        </p:spPr>
        <p:txBody>
          <a:bodyPr/>
          <a:lstStyle/>
          <a:p>
            <a:r>
              <a:rPr lang="en-US"/>
              <a:t>Introduction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6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6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6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6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7" dur="500"/>
                                        <p:tgtEl>
                                          <p:spTgt spid="614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500"/>
                                        <p:tgtEl>
                                          <p:spTgt spid="61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7" dur="500"/>
                                        <p:tgtEl>
                                          <p:spTgt spid="614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2" dur="500"/>
                                        <p:tgtEl>
                                          <p:spTgt spid="614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7" dur="500"/>
                                        <p:tgtEl>
                                          <p:spTgt spid="6149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2" dur="500"/>
                                        <p:tgtEl>
                                          <p:spTgt spid="6149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9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7" dur="500"/>
                                        <p:tgtEl>
                                          <p:spTgt spid="6149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9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29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18396DB9-9A3D-C444-879A-322DEF8AB0BD}" type="slidenum">
              <a:rPr lang="en-US">
                <a:latin typeface="+mn-lt"/>
              </a:rPr>
              <a:pPr defTabSz="912813">
                <a:defRPr/>
              </a:pPr>
              <a:t>4</a:t>
            </a:fld>
            <a:endParaRPr lang="en-US" sz="1400" b="0">
              <a:latin typeface="Times New Roman" charset="0"/>
            </a:endParaRPr>
          </a:p>
        </p:txBody>
      </p:sp>
      <p:pic>
        <p:nvPicPr>
          <p:cNvPr id="21508" name="Picture 2">
            <a:hlinkClick r:id="rId3" action="ppaction://hlinksldjump"/>
          </p:cNvPr>
          <p:cNvPicPr>
            <a:picLocks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3611563" y="1393825"/>
            <a:ext cx="4730750" cy="51101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190467" name="Text Box 3"/>
          <p:cNvSpPr txBox="1">
            <a:spLocks noChangeArrowheads="1"/>
          </p:cNvSpPr>
          <p:nvPr/>
        </p:nvSpPr>
        <p:spPr bwMode="auto">
          <a:xfrm>
            <a:off x="247650" y="5959475"/>
            <a:ext cx="2860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Using what model? </a:t>
            </a:r>
          </a:p>
        </p:txBody>
      </p:sp>
      <p:sp>
        <p:nvSpPr>
          <p:cNvPr id="21510" name="Rectangle 4"/>
          <p:cNvSpPr>
            <a:spLocks noChangeArrowheads="1"/>
          </p:cNvSpPr>
          <p:nvPr/>
        </p:nvSpPr>
        <p:spPr bwMode="auto">
          <a:xfrm>
            <a:off x="231775" y="1239838"/>
            <a:ext cx="3629025" cy="16160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2000" u="none">
                <a:latin typeface="Arial" charset="0"/>
              </a:rPr>
              <a:t>We want the boresight</a:t>
            </a:r>
          </a:p>
          <a:p>
            <a:pPr algn="l"/>
            <a:r>
              <a:rPr lang="en-US" sz="2000" u="none">
                <a:latin typeface="Arial" charset="0"/>
              </a:rPr>
              <a:t>intercept on the surface, range</a:t>
            </a:r>
          </a:p>
          <a:p>
            <a:pPr algn="l"/>
            <a:r>
              <a:rPr lang="en-US" sz="2000" u="none">
                <a:latin typeface="Arial" charset="0"/>
              </a:rPr>
              <a:t>from s/c to intercept, and </a:t>
            </a:r>
          </a:p>
          <a:p>
            <a:pPr algn="l"/>
            <a:r>
              <a:rPr lang="en-US" sz="2000" u="none">
                <a:latin typeface="Arial" charset="0"/>
              </a:rPr>
              <a:t>illumination angles at </a:t>
            </a:r>
          </a:p>
          <a:p>
            <a:pPr algn="l"/>
            <a:r>
              <a:rPr lang="en-US" sz="2000" u="none">
                <a:latin typeface="Arial" charset="0"/>
              </a:rPr>
              <a:t>the intercept point.</a:t>
            </a:r>
          </a:p>
        </p:txBody>
      </p:sp>
      <p:sp>
        <p:nvSpPr>
          <p:cNvPr id="190469" name="Rectangle 5"/>
          <p:cNvSpPr>
            <a:spLocks noChangeArrowheads="1"/>
          </p:cNvSpPr>
          <p:nvPr/>
        </p:nvSpPr>
        <p:spPr bwMode="auto">
          <a:xfrm>
            <a:off x="261938" y="2971800"/>
            <a:ext cx="114935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When?</a:t>
            </a:r>
          </a:p>
        </p:txBody>
      </p:sp>
      <p:sp>
        <p:nvSpPr>
          <p:cNvPr id="190470" name="Rectangle 6"/>
          <p:cNvSpPr>
            <a:spLocks noChangeArrowheads="1"/>
          </p:cNvSpPr>
          <p:nvPr/>
        </p:nvSpPr>
        <p:spPr bwMode="auto">
          <a:xfrm>
            <a:off x="247650" y="3548063"/>
            <a:ext cx="247173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On what object? </a:t>
            </a:r>
            <a:endParaRPr lang="en-US" u="none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190471" name="Rectangle 7"/>
          <p:cNvSpPr>
            <a:spLocks noChangeArrowheads="1"/>
          </p:cNvSpPr>
          <p:nvPr/>
        </p:nvSpPr>
        <p:spPr bwMode="auto">
          <a:xfrm>
            <a:off x="228600" y="4724400"/>
            <a:ext cx="3182938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For which instrument?</a:t>
            </a:r>
            <a:endParaRPr lang="en-US" u="none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190472" name="Rectangle 8"/>
          <p:cNvSpPr>
            <a:spLocks noChangeArrowheads="1"/>
          </p:cNvSpPr>
          <p:nvPr/>
        </p:nvSpPr>
        <p:spPr bwMode="auto">
          <a:xfrm>
            <a:off x="222250" y="5338763"/>
            <a:ext cx="31146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For what spacecraft? </a:t>
            </a:r>
            <a:endParaRPr lang="en-US" u="none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190473" name="Rectangle 9"/>
          <p:cNvSpPr>
            <a:spLocks noChangeArrowheads="1"/>
          </p:cNvSpPr>
          <p:nvPr/>
        </p:nvSpPr>
        <p:spPr bwMode="auto">
          <a:xfrm>
            <a:off x="1303338" y="3016250"/>
            <a:ext cx="2865272" cy="46166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 dirty="0">
                <a:solidFill>
                  <a:schemeClr val="accent1"/>
                </a:solidFill>
                <a:latin typeface="Arial" charset="0"/>
              </a:rPr>
              <a:t>time</a:t>
            </a:r>
            <a:r>
              <a:rPr lang="en-US" sz="2000" u="none" dirty="0">
                <a:solidFill>
                  <a:schemeClr val="accent1"/>
                </a:solidFill>
                <a:latin typeface="Arial" charset="0"/>
              </a:rPr>
              <a:t> (UTC, TDB or TT)</a:t>
            </a:r>
          </a:p>
        </p:txBody>
      </p:sp>
      <p:sp>
        <p:nvSpPr>
          <p:cNvPr id="190474" name="Rectangle 10"/>
          <p:cNvSpPr>
            <a:spLocks noChangeArrowheads="1"/>
          </p:cNvSpPr>
          <p:nvPr/>
        </p:nvSpPr>
        <p:spPr bwMode="auto">
          <a:xfrm>
            <a:off x="2670175" y="3586163"/>
            <a:ext cx="10144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solidFill>
                  <a:schemeClr val="accent1"/>
                </a:solidFill>
                <a:latin typeface="Arial" charset="0"/>
              </a:rPr>
              <a:t>satnm</a:t>
            </a:r>
          </a:p>
        </p:txBody>
      </p:sp>
      <p:sp>
        <p:nvSpPr>
          <p:cNvPr id="190475" name="Rectangle 11"/>
          <p:cNvSpPr>
            <a:spLocks noChangeArrowheads="1"/>
          </p:cNvSpPr>
          <p:nvPr/>
        </p:nvSpPr>
        <p:spPr bwMode="auto">
          <a:xfrm>
            <a:off x="3365500" y="4724400"/>
            <a:ext cx="11668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 </a:t>
            </a:r>
            <a:r>
              <a:rPr lang="en-US" u="none">
                <a:solidFill>
                  <a:schemeClr val="accent1"/>
                </a:solidFill>
                <a:latin typeface="Arial" charset="0"/>
              </a:rPr>
              <a:t>instnm</a:t>
            </a:r>
          </a:p>
        </p:txBody>
      </p:sp>
      <p:sp>
        <p:nvSpPr>
          <p:cNvPr id="190476" name="Rectangle 12"/>
          <p:cNvSpPr>
            <a:spLocks noChangeArrowheads="1"/>
          </p:cNvSpPr>
          <p:nvPr/>
        </p:nvSpPr>
        <p:spPr bwMode="auto">
          <a:xfrm>
            <a:off x="3286125" y="5338763"/>
            <a:ext cx="9128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solidFill>
                  <a:schemeClr val="accent1"/>
                </a:solidFill>
                <a:latin typeface="Arial" charset="0"/>
              </a:rPr>
              <a:t>scnm</a:t>
            </a:r>
          </a:p>
        </p:txBody>
      </p:sp>
      <p:sp>
        <p:nvSpPr>
          <p:cNvPr id="190477" name="Text Box 13"/>
          <p:cNvSpPr txBox="1">
            <a:spLocks noChangeArrowheads="1"/>
          </p:cNvSpPr>
          <p:nvPr/>
        </p:nvSpPr>
        <p:spPr bwMode="auto">
          <a:xfrm>
            <a:off x="3065463" y="5949950"/>
            <a:ext cx="1392237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solidFill>
                  <a:schemeClr val="accent1"/>
                </a:solidFill>
                <a:latin typeface="Arial" charset="0"/>
              </a:rPr>
              <a:t>setupf</a:t>
            </a:r>
            <a:r>
              <a:rPr lang="en-US" u="none">
                <a:latin typeface="Arial" charset="0"/>
              </a:rPr>
              <a:t> </a:t>
            </a:r>
          </a:p>
        </p:txBody>
      </p:sp>
      <p:sp>
        <p:nvSpPr>
          <p:cNvPr id="21520" name="Rectangle 14"/>
          <p:cNvSpPr>
            <a:spLocks noGrp="1" noChangeArrowheads="1"/>
          </p:cNvSpPr>
          <p:nvPr>
            <p:ph type="title"/>
          </p:nvPr>
        </p:nvSpPr>
        <p:spPr>
          <a:xfrm>
            <a:off x="3124200" y="381000"/>
            <a:ext cx="4440238" cy="474663"/>
          </a:xfrm>
        </p:spPr>
        <p:txBody>
          <a:bodyPr/>
          <a:lstStyle/>
          <a:p>
            <a:r>
              <a:rPr lang="en-US"/>
              <a:t>Observation geometry</a:t>
            </a:r>
          </a:p>
        </p:txBody>
      </p:sp>
      <p:sp>
        <p:nvSpPr>
          <p:cNvPr id="21521" name="Text Box 15"/>
          <p:cNvSpPr txBox="1">
            <a:spLocks noChangeArrowheads="1"/>
          </p:cNvSpPr>
          <p:nvPr/>
        </p:nvSpPr>
        <p:spPr bwMode="auto">
          <a:xfrm>
            <a:off x="6300788" y="4311650"/>
            <a:ext cx="819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Phase angle</a:t>
            </a:r>
          </a:p>
        </p:txBody>
      </p:sp>
      <p:sp>
        <p:nvSpPr>
          <p:cNvPr id="21522" name="Arc 16"/>
          <p:cNvSpPr>
            <a:spLocks/>
          </p:cNvSpPr>
          <p:nvPr/>
        </p:nvSpPr>
        <p:spPr bwMode="auto">
          <a:xfrm rot="-8064254">
            <a:off x="6595269" y="4299744"/>
            <a:ext cx="561975" cy="541337"/>
          </a:xfrm>
          <a:custGeom>
            <a:avLst/>
            <a:gdLst>
              <a:gd name="T0" fmla="*/ 0 w 21539"/>
              <a:gd name="T1" fmla="*/ 0 h 21600"/>
              <a:gd name="T2" fmla="*/ 14662515 w 21539"/>
              <a:gd name="T3" fmla="*/ 12550673 h 21600"/>
              <a:gd name="T4" fmla="*/ 0 w 21539"/>
              <a:gd name="T5" fmla="*/ 13566933 h 21600"/>
              <a:gd name="T6" fmla="*/ 0 60000 65536"/>
              <a:gd name="T7" fmla="*/ 0 60000 65536"/>
              <a:gd name="T8" fmla="*/ 0 60000 65536"/>
              <a:gd name="T9" fmla="*/ 0 w 21539"/>
              <a:gd name="T10" fmla="*/ 0 h 21600"/>
              <a:gd name="T11" fmla="*/ 21539 w 2153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539" h="21600" fill="none" extrusionOk="0">
                <a:moveTo>
                  <a:pt x="-1" y="0"/>
                </a:moveTo>
                <a:cubicBezTo>
                  <a:pt x="11301" y="0"/>
                  <a:pt x="20692" y="8712"/>
                  <a:pt x="21539" y="19981"/>
                </a:cubicBezTo>
              </a:path>
              <a:path w="21539" h="21600" stroke="0" extrusionOk="0">
                <a:moveTo>
                  <a:pt x="-1" y="0"/>
                </a:moveTo>
                <a:cubicBezTo>
                  <a:pt x="11301" y="0"/>
                  <a:pt x="20692" y="8712"/>
                  <a:pt x="21539" y="19981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chemeClr val="accent2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>
              <a:solidFill>
                <a:schemeClr val="hlink"/>
              </a:solidFill>
            </a:endParaRPr>
          </a:p>
        </p:txBody>
      </p:sp>
      <p:sp>
        <p:nvSpPr>
          <p:cNvPr id="21523" name="AutoShape 17"/>
          <p:cNvSpPr>
            <a:spLocks noChangeArrowheads="1"/>
          </p:cNvSpPr>
          <p:nvPr/>
        </p:nvSpPr>
        <p:spPr bwMode="auto">
          <a:xfrm>
            <a:off x="4725988" y="5656263"/>
            <a:ext cx="601662" cy="587375"/>
          </a:xfrm>
          <a:prstGeom prst="star16">
            <a:avLst>
              <a:gd name="adj" fmla="val 37500"/>
            </a:avLst>
          </a:prstGeom>
          <a:gradFill rotWithShape="0">
            <a:gsLst>
              <a:gs pos="0">
                <a:srgbClr val="FFFFFF"/>
              </a:gs>
              <a:gs pos="100000">
                <a:srgbClr val="EAEC5E"/>
              </a:gs>
            </a:gsLst>
            <a:path path="shape">
              <a:fillToRect l="50000" t="50000" r="50000" b="50000"/>
            </a:path>
          </a:gra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524" name="Line 18"/>
          <p:cNvSpPr>
            <a:spLocks noChangeShapeType="1"/>
          </p:cNvSpPr>
          <p:nvPr/>
        </p:nvSpPr>
        <p:spPr bwMode="auto">
          <a:xfrm flipH="1">
            <a:off x="5032375" y="4657725"/>
            <a:ext cx="2459038" cy="13065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25" name="Text Box 19"/>
          <p:cNvSpPr txBox="1">
            <a:spLocks noChangeArrowheads="1"/>
          </p:cNvSpPr>
          <p:nvPr/>
        </p:nvSpPr>
        <p:spPr bwMode="auto">
          <a:xfrm>
            <a:off x="7539038" y="3890963"/>
            <a:ext cx="12573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solar incidence angle</a:t>
            </a:r>
          </a:p>
        </p:txBody>
      </p:sp>
      <p:sp>
        <p:nvSpPr>
          <p:cNvPr id="21526" name="Line 20">
            <a:hlinkClick r:id="rId3" action="ppaction://hlinksldjump"/>
          </p:cNvPr>
          <p:cNvSpPr>
            <a:spLocks noChangeShapeType="1"/>
          </p:cNvSpPr>
          <p:nvPr/>
        </p:nvSpPr>
        <p:spPr bwMode="auto">
          <a:xfrm flipV="1">
            <a:off x="7491413" y="3313113"/>
            <a:ext cx="844550" cy="134461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27" name="Text Box 21"/>
          <p:cNvSpPr txBox="1">
            <a:spLocks noChangeArrowheads="1"/>
          </p:cNvSpPr>
          <p:nvPr/>
        </p:nvSpPr>
        <p:spPr bwMode="auto">
          <a:xfrm>
            <a:off x="7951788" y="3006725"/>
            <a:ext cx="9398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surface normal</a:t>
            </a:r>
          </a:p>
        </p:txBody>
      </p:sp>
      <p:sp>
        <p:nvSpPr>
          <p:cNvPr id="21528" name="Text Box 22"/>
          <p:cNvSpPr txBox="1">
            <a:spLocks noChangeArrowheads="1"/>
          </p:cNvSpPr>
          <p:nvPr/>
        </p:nvSpPr>
        <p:spPr bwMode="auto">
          <a:xfrm>
            <a:off x="6530975" y="3508375"/>
            <a:ext cx="946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emission angle</a:t>
            </a:r>
          </a:p>
        </p:txBody>
      </p:sp>
      <p:sp>
        <p:nvSpPr>
          <p:cNvPr id="21529" name="Arc 23"/>
          <p:cNvSpPr>
            <a:spLocks/>
          </p:cNvSpPr>
          <p:nvPr/>
        </p:nvSpPr>
        <p:spPr bwMode="auto">
          <a:xfrm rot="-2981019">
            <a:off x="6801643" y="3507582"/>
            <a:ext cx="1001713" cy="914400"/>
          </a:xfrm>
          <a:custGeom>
            <a:avLst/>
            <a:gdLst>
              <a:gd name="T0" fmla="*/ 0 w 22715"/>
              <a:gd name="T1" fmla="*/ 51985 h 21600"/>
              <a:gd name="T2" fmla="*/ 44174727 w 22715"/>
              <a:gd name="T3" fmla="*/ 38709600 h 21600"/>
              <a:gd name="T4" fmla="*/ 2168401 w 22715"/>
              <a:gd name="T5" fmla="*/ 38709600 h 21600"/>
              <a:gd name="T6" fmla="*/ 0 60000 65536"/>
              <a:gd name="T7" fmla="*/ 0 60000 65536"/>
              <a:gd name="T8" fmla="*/ 0 60000 65536"/>
              <a:gd name="T9" fmla="*/ 0 w 22715"/>
              <a:gd name="T10" fmla="*/ 0 h 21600"/>
              <a:gd name="T11" fmla="*/ 22715 w 22715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2715" h="21600" fill="none" extrusionOk="0">
                <a:moveTo>
                  <a:pt x="-1" y="28"/>
                </a:moveTo>
                <a:cubicBezTo>
                  <a:pt x="371" y="9"/>
                  <a:pt x="743" y="-1"/>
                  <a:pt x="1115" y="0"/>
                </a:cubicBezTo>
                <a:cubicBezTo>
                  <a:pt x="13044" y="0"/>
                  <a:pt x="22715" y="9670"/>
                  <a:pt x="22715" y="21600"/>
                </a:cubicBezTo>
              </a:path>
              <a:path w="22715" h="21600" stroke="0" extrusionOk="0">
                <a:moveTo>
                  <a:pt x="-1" y="28"/>
                </a:moveTo>
                <a:cubicBezTo>
                  <a:pt x="371" y="9"/>
                  <a:pt x="743" y="-1"/>
                  <a:pt x="1115" y="0"/>
                </a:cubicBezTo>
                <a:cubicBezTo>
                  <a:pt x="13044" y="0"/>
                  <a:pt x="22715" y="9670"/>
                  <a:pt x="22715" y="21600"/>
                </a:cubicBezTo>
                <a:lnTo>
                  <a:pt x="1115" y="21600"/>
                </a:lnTo>
                <a:close/>
              </a:path>
            </a:pathLst>
          </a:custGeom>
          <a:noFill/>
          <a:ln w="12700">
            <a:solidFill>
              <a:schemeClr val="accent1"/>
            </a:solidFill>
            <a:round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30" name="Arc 24"/>
          <p:cNvSpPr>
            <a:spLocks/>
          </p:cNvSpPr>
          <p:nvPr/>
        </p:nvSpPr>
        <p:spPr bwMode="auto">
          <a:xfrm rot="-4508467">
            <a:off x="6891338" y="4217988"/>
            <a:ext cx="935037" cy="636587"/>
          </a:xfrm>
          <a:custGeom>
            <a:avLst/>
            <a:gdLst>
              <a:gd name="T0" fmla="*/ 0 w 29239"/>
              <a:gd name="T1" fmla="*/ 1212521 h 21600"/>
              <a:gd name="T2" fmla="*/ 29901645 w 29239"/>
              <a:gd name="T3" fmla="*/ 18761250 h 21600"/>
              <a:gd name="T4" fmla="*/ 7812111 w 29239"/>
              <a:gd name="T5" fmla="*/ 18761250 h 21600"/>
              <a:gd name="T6" fmla="*/ 0 60000 65536"/>
              <a:gd name="T7" fmla="*/ 0 60000 65536"/>
              <a:gd name="T8" fmla="*/ 0 60000 65536"/>
              <a:gd name="T9" fmla="*/ 0 w 29239"/>
              <a:gd name="T10" fmla="*/ 0 h 21600"/>
              <a:gd name="T11" fmla="*/ 29239 w 29239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9239" h="21600" fill="none" extrusionOk="0">
                <a:moveTo>
                  <a:pt x="-1" y="1395"/>
                </a:moveTo>
                <a:cubicBezTo>
                  <a:pt x="2441" y="472"/>
                  <a:pt x="5029" y="-1"/>
                  <a:pt x="7639" y="0"/>
                </a:cubicBezTo>
                <a:cubicBezTo>
                  <a:pt x="19568" y="0"/>
                  <a:pt x="29239" y="9670"/>
                  <a:pt x="29239" y="21600"/>
                </a:cubicBezTo>
              </a:path>
              <a:path w="29239" h="21600" stroke="0" extrusionOk="0">
                <a:moveTo>
                  <a:pt x="-1" y="1395"/>
                </a:moveTo>
                <a:cubicBezTo>
                  <a:pt x="2441" y="472"/>
                  <a:pt x="5029" y="-1"/>
                  <a:pt x="7639" y="0"/>
                </a:cubicBezTo>
                <a:cubicBezTo>
                  <a:pt x="19568" y="0"/>
                  <a:pt x="29239" y="9670"/>
                  <a:pt x="29239" y="21600"/>
                </a:cubicBezTo>
                <a:lnTo>
                  <a:pt x="7639" y="21600"/>
                </a:lnTo>
                <a:close/>
              </a:path>
            </a:pathLst>
          </a:custGeom>
          <a:noFill/>
          <a:ln w="12700">
            <a:solidFill>
              <a:srgbClr val="33CC33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1531" name="Line 25"/>
          <p:cNvSpPr>
            <a:spLocks noChangeShapeType="1"/>
          </p:cNvSpPr>
          <p:nvPr/>
        </p:nvSpPr>
        <p:spPr bwMode="auto">
          <a:xfrm rot="-8937982">
            <a:off x="4487863" y="3570288"/>
            <a:ext cx="2879725" cy="8445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90490" name="Rectangle 26"/>
          <p:cNvSpPr>
            <a:spLocks noChangeArrowheads="1"/>
          </p:cNvSpPr>
          <p:nvPr/>
        </p:nvSpPr>
        <p:spPr bwMode="auto">
          <a:xfrm>
            <a:off x="228600" y="4114800"/>
            <a:ext cx="2284413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In what frame? </a:t>
            </a:r>
            <a:endParaRPr lang="en-US" u="none">
              <a:solidFill>
                <a:schemeClr val="accent1"/>
              </a:solidFill>
              <a:latin typeface="Arial" charset="0"/>
            </a:endParaRPr>
          </a:p>
        </p:txBody>
      </p:sp>
      <p:sp>
        <p:nvSpPr>
          <p:cNvPr id="190491" name="Rectangle 27"/>
          <p:cNvSpPr>
            <a:spLocks noChangeArrowheads="1"/>
          </p:cNvSpPr>
          <p:nvPr/>
        </p:nvSpPr>
        <p:spPr bwMode="auto">
          <a:xfrm>
            <a:off x="2651125" y="4152900"/>
            <a:ext cx="84455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solidFill>
                  <a:schemeClr val="accent1"/>
                </a:solidFill>
                <a:latin typeface="Arial" charset="0"/>
              </a:rPr>
              <a:t>fixref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7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7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7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904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0467" grpId="0" build="p" autoUpdateAnimBg="0"/>
      <p:bldP spid="190469" grpId="0" build="p" autoUpdateAnimBg="0"/>
      <p:bldP spid="190470" grpId="0" build="p" autoUpdateAnimBg="0"/>
      <p:bldP spid="190471" grpId="0" build="p" autoUpdateAnimBg="0"/>
      <p:bldP spid="190472" grpId="0" build="p" autoUpdateAnimBg="0"/>
      <p:bldP spid="190473" grpId="0" build="p" autoUpdateAnimBg="0"/>
      <p:bldP spid="190474" grpId="0" build="p" autoUpdateAnimBg="0"/>
      <p:bldP spid="190475" grpId="0" build="p" autoUpdateAnimBg="0"/>
      <p:bldP spid="190476" grpId="0" build="p" autoUpdateAnimBg="0"/>
      <p:bldP spid="190477" grpId="0" build="p" autoUpdateAnimBg="0"/>
      <p:bldP spid="190490" grpId="0" build="p" autoUpdateAnimBg="0"/>
      <p:bldP spid="190491" grpId="0" build="p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18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4F2D2D71-E94D-A145-83A1-0A006BA74DC5}" type="slidenum">
              <a:rPr lang="en-US">
                <a:latin typeface="+mn-lt"/>
              </a:rPr>
              <a:pPr defTabSz="912813">
                <a:defRPr/>
              </a:pPr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3556" name="Rectangle 2"/>
          <p:cNvSpPr>
            <a:spLocks noGrp="1" noChangeArrowheads="1"/>
          </p:cNvSpPr>
          <p:nvPr>
            <p:ph type="title"/>
          </p:nvPr>
        </p:nvSpPr>
        <p:spPr>
          <a:xfrm>
            <a:off x="4052888" y="381000"/>
            <a:ext cx="2589212" cy="474663"/>
          </a:xfrm>
        </p:spPr>
        <p:txBody>
          <a:bodyPr/>
          <a:lstStyle/>
          <a:p>
            <a:r>
              <a:rPr lang="en-US"/>
              <a:t>Needed Data</a:t>
            </a:r>
          </a:p>
        </p:txBody>
      </p:sp>
      <p:pic>
        <p:nvPicPr>
          <p:cNvPr id="23557" name="Picture 3"/>
          <p:cNvPicPr>
            <a:picLocks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4541838" y="1528763"/>
            <a:ext cx="3708400" cy="42814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pic>
      <p:sp>
        <p:nvSpPr>
          <p:cNvPr id="23558" name="Text Box 4"/>
          <p:cNvSpPr txBox="1">
            <a:spLocks noChangeArrowheads="1"/>
          </p:cNvSpPr>
          <p:nvPr/>
        </p:nvSpPr>
        <p:spPr bwMode="auto">
          <a:xfrm>
            <a:off x="384175" y="2322513"/>
            <a:ext cx="4556125" cy="3743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u="none">
                <a:latin typeface="Arial" charset="0"/>
              </a:rPr>
              <a:t>Time transformation kernels</a:t>
            </a:r>
          </a:p>
          <a:p>
            <a:pPr algn="l"/>
            <a:endParaRPr lang="en-US" u="none">
              <a:latin typeface="Arial" charset="0"/>
            </a:endParaRPr>
          </a:p>
          <a:p>
            <a:pPr algn="l"/>
            <a:r>
              <a:rPr lang="en-US" u="none">
                <a:latin typeface="Arial" charset="0"/>
              </a:rPr>
              <a:t>Orientation models</a:t>
            </a:r>
          </a:p>
          <a:p>
            <a:pPr algn="l"/>
            <a:endParaRPr lang="en-US" u="none">
              <a:latin typeface="Arial" charset="0"/>
            </a:endParaRPr>
          </a:p>
          <a:p>
            <a:pPr algn="l"/>
            <a:r>
              <a:rPr lang="en-US" u="none">
                <a:latin typeface="Arial" charset="0"/>
              </a:rPr>
              <a:t>Instrument descriptions</a:t>
            </a:r>
          </a:p>
          <a:p>
            <a:pPr algn="l"/>
            <a:endParaRPr lang="en-US" u="none">
              <a:latin typeface="Arial" charset="0"/>
            </a:endParaRPr>
          </a:p>
          <a:p>
            <a:pPr algn="l"/>
            <a:r>
              <a:rPr lang="en-US" u="none">
                <a:latin typeface="Arial" charset="0"/>
              </a:rPr>
              <a:t>Shapes of satellites, planets</a:t>
            </a:r>
          </a:p>
          <a:p>
            <a:pPr algn="l"/>
            <a:endParaRPr lang="en-US" u="none">
              <a:latin typeface="Arial" charset="0"/>
            </a:endParaRPr>
          </a:p>
          <a:p>
            <a:pPr algn="l"/>
            <a:r>
              <a:rPr lang="en-US" u="none">
                <a:latin typeface="Arial" charset="0"/>
              </a:rPr>
              <a:t>Ephemerides for spacecraft, </a:t>
            </a:r>
          </a:p>
          <a:p>
            <a:pPr algn="l"/>
            <a:r>
              <a:rPr lang="en-US" u="none">
                <a:latin typeface="Arial" charset="0"/>
              </a:rPr>
              <a:t>Saturn barycenter and satellites.</a:t>
            </a:r>
          </a:p>
        </p:txBody>
      </p:sp>
      <p:sp>
        <p:nvSpPr>
          <p:cNvPr id="23559" name="AutoShape 5"/>
          <p:cNvSpPr>
            <a:spLocks noChangeArrowheads="1"/>
          </p:cNvSpPr>
          <p:nvPr/>
        </p:nvSpPr>
        <p:spPr bwMode="auto">
          <a:xfrm>
            <a:off x="4840288" y="5080000"/>
            <a:ext cx="601662" cy="587375"/>
          </a:xfrm>
          <a:prstGeom prst="star16">
            <a:avLst>
              <a:gd name="adj" fmla="val 37500"/>
            </a:avLst>
          </a:prstGeom>
          <a:gradFill rotWithShape="0">
            <a:gsLst>
              <a:gs pos="0">
                <a:srgbClr val="FFFFFF"/>
              </a:gs>
              <a:gs pos="100000">
                <a:srgbClr val="EAEC5E"/>
              </a:gs>
            </a:gsLst>
            <a:path path="shape">
              <a:fillToRect l="50000" t="50000" r="50000" b="50000"/>
            </a:path>
          </a:gra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560" name="Line 6"/>
          <p:cNvSpPr>
            <a:spLocks noChangeShapeType="1"/>
          </p:cNvSpPr>
          <p:nvPr/>
        </p:nvSpPr>
        <p:spPr bwMode="auto">
          <a:xfrm flipV="1">
            <a:off x="7610475" y="3390900"/>
            <a:ext cx="533400" cy="838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1" name="Text Box 7"/>
          <p:cNvSpPr txBox="1">
            <a:spLocks noChangeArrowheads="1"/>
          </p:cNvSpPr>
          <p:nvPr/>
        </p:nvSpPr>
        <p:spPr bwMode="auto">
          <a:xfrm>
            <a:off x="7797800" y="3160713"/>
            <a:ext cx="9398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latin typeface="Arial" charset="0"/>
              </a:rPr>
              <a:t>surface normal</a:t>
            </a:r>
          </a:p>
        </p:txBody>
      </p:sp>
      <p:sp>
        <p:nvSpPr>
          <p:cNvPr id="23562" name="Line 8"/>
          <p:cNvSpPr>
            <a:spLocks noChangeShapeType="1"/>
          </p:cNvSpPr>
          <p:nvPr/>
        </p:nvSpPr>
        <p:spPr bwMode="auto">
          <a:xfrm flipH="1">
            <a:off x="5148263" y="4235450"/>
            <a:ext cx="2457450" cy="11525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3" name="Text Box 9"/>
          <p:cNvSpPr txBox="1">
            <a:spLocks noChangeArrowheads="1"/>
          </p:cNvSpPr>
          <p:nvPr/>
        </p:nvSpPr>
        <p:spPr bwMode="auto">
          <a:xfrm>
            <a:off x="7539038" y="3505200"/>
            <a:ext cx="125730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solidFill>
                  <a:srgbClr val="33CC33"/>
                </a:solidFill>
                <a:latin typeface="Arial" charset="0"/>
              </a:rPr>
              <a:t>solar incidence angle</a:t>
            </a:r>
          </a:p>
        </p:txBody>
      </p:sp>
      <p:sp>
        <p:nvSpPr>
          <p:cNvPr id="23564" name="Arc 10"/>
          <p:cNvSpPr>
            <a:spLocks/>
          </p:cNvSpPr>
          <p:nvPr/>
        </p:nvSpPr>
        <p:spPr bwMode="auto">
          <a:xfrm rot="-2981019">
            <a:off x="6953250" y="3128963"/>
            <a:ext cx="914400" cy="914400"/>
          </a:xfrm>
          <a:custGeom>
            <a:avLst/>
            <a:gdLst>
              <a:gd name="T0" fmla="*/ 0 w 21600"/>
              <a:gd name="T1" fmla="*/ 0 h 21600"/>
              <a:gd name="T2" fmla="*/ 38709600 w 21600"/>
              <a:gd name="T3" fmla="*/ 38709600 h 21600"/>
              <a:gd name="T4" fmla="*/ 0 w 21600"/>
              <a:gd name="T5" fmla="*/ 38709600 h 21600"/>
              <a:gd name="T6" fmla="*/ 0 60000 65536"/>
              <a:gd name="T7" fmla="*/ 0 60000 65536"/>
              <a:gd name="T8" fmla="*/ 0 60000 65536"/>
              <a:gd name="T9" fmla="*/ 0 w 21600"/>
              <a:gd name="T10" fmla="*/ 0 h 21600"/>
              <a:gd name="T11" fmla="*/ 21600 w 21600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600" fill="none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</a:path>
              <a:path w="21600" h="21600" stroke="0" extrusionOk="0">
                <a:moveTo>
                  <a:pt x="-1" y="0"/>
                </a:moveTo>
                <a:cubicBezTo>
                  <a:pt x="11929" y="0"/>
                  <a:pt x="21600" y="9670"/>
                  <a:pt x="21600" y="21600"/>
                </a:cubicBezTo>
                <a:lnTo>
                  <a:pt x="0" y="21600"/>
                </a:lnTo>
                <a:close/>
              </a:path>
            </a:pathLst>
          </a:custGeom>
          <a:noFill/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5" name="Text Box 11"/>
          <p:cNvSpPr txBox="1">
            <a:spLocks noChangeArrowheads="1"/>
          </p:cNvSpPr>
          <p:nvPr/>
        </p:nvSpPr>
        <p:spPr bwMode="auto">
          <a:xfrm>
            <a:off x="6924675" y="3160713"/>
            <a:ext cx="9461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solidFill>
                  <a:schemeClr val="accent1"/>
                </a:solidFill>
                <a:latin typeface="Arial" charset="0"/>
              </a:rPr>
              <a:t>emission angle</a:t>
            </a:r>
          </a:p>
        </p:txBody>
      </p:sp>
      <p:sp>
        <p:nvSpPr>
          <p:cNvPr id="23566" name="Arc 12"/>
          <p:cNvSpPr>
            <a:spLocks/>
          </p:cNvSpPr>
          <p:nvPr/>
        </p:nvSpPr>
        <p:spPr bwMode="auto">
          <a:xfrm rot="-8064254">
            <a:off x="6670675" y="3903663"/>
            <a:ext cx="561975" cy="542925"/>
          </a:xfrm>
          <a:custGeom>
            <a:avLst/>
            <a:gdLst>
              <a:gd name="T0" fmla="*/ 506324 w 21600"/>
              <a:gd name="T1" fmla="*/ 0 h 21587"/>
              <a:gd name="T2" fmla="*/ 14621107 w 21600"/>
              <a:gd name="T3" fmla="*/ 13654864 h 21587"/>
              <a:gd name="T4" fmla="*/ 0 w 21600"/>
              <a:gd name="T5" fmla="*/ 13654864 h 21587"/>
              <a:gd name="T6" fmla="*/ 0 60000 65536"/>
              <a:gd name="T7" fmla="*/ 0 60000 65536"/>
              <a:gd name="T8" fmla="*/ 0 60000 65536"/>
              <a:gd name="T9" fmla="*/ 0 w 21600"/>
              <a:gd name="T10" fmla="*/ 0 h 21587"/>
              <a:gd name="T11" fmla="*/ 21600 w 21600"/>
              <a:gd name="T12" fmla="*/ 21587 h 21587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1600" h="21587" fill="none" extrusionOk="0">
                <a:moveTo>
                  <a:pt x="748" y="-1"/>
                </a:moveTo>
                <a:cubicBezTo>
                  <a:pt x="12379" y="402"/>
                  <a:pt x="21600" y="9948"/>
                  <a:pt x="21600" y="21587"/>
                </a:cubicBezTo>
              </a:path>
              <a:path w="21600" h="21587" stroke="0" extrusionOk="0">
                <a:moveTo>
                  <a:pt x="748" y="-1"/>
                </a:moveTo>
                <a:cubicBezTo>
                  <a:pt x="12379" y="402"/>
                  <a:pt x="21600" y="9948"/>
                  <a:pt x="21600" y="21587"/>
                </a:cubicBezTo>
                <a:lnTo>
                  <a:pt x="0" y="21587"/>
                </a:lnTo>
                <a:close/>
              </a:path>
            </a:pathLst>
          </a:custGeom>
          <a:noFill/>
          <a:ln w="12700">
            <a:solidFill>
              <a:schemeClr val="accent2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>
              <a:solidFill>
                <a:schemeClr val="hlink"/>
              </a:solidFill>
            </a:endParaRPr>
          </a:p>
        </p:txBody>
      </p:sp>
      <p:sp>
        <p:nvSpPr>
          <p:cNvPr id="23567" name="Text Box 13"/>
          <p:cNvSpPr txBox="1">
            <a:spLocks noChangeArrowheads="1"/>
          </p:cNvSpPr>
          <p:nvPr/>
        </p:nvSpPr>
        <p:spPr bwMode="auto">
          <a:xfrm>
            <a:off x="6376988" y="4043363"/>
            <a:ext cx="806450" cy="2286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 algn="l"/>
            <a:r>
              <a:rPr lang="en-US" sz="900" u="none">
                <a:solidFill>
                  <a:schemeClr val="accent2"/>
                </a:solidFill>
                <a:latin typeface="Arial" charset="0"/>
              </a:rPr>
              <a:t>phase angle</a:t>
            </a:r>
          </a:p>
        </p:txBody>
      </p:sp>
      <p:sp>
        <p:nvSpPr>
          <p:cNvPr id="23568" name="Arc 14"/>
          <p:cNvSpPr>
            <a:spLocks/>
          </p:cNvSpPr>
          <p:nvPr/>
        </p:nvSpPr>
        <p:spPr bwMode="auto">
          <a:xfrm rot="-4925961">
            <a:off x="7234237" y="3833813"/>
            <a:ext cx="561975" cy="685800"/>
          </a:xfrm>
          <a:custGeom>
            <a:avLst/>
            <a:gdLst>
              <a:gd name="T0" fmla="*/ 0 w 27757"/>
              <a:gd name="T1" fmla="*/ 982853 h 21600"/>
              <a:gd name="T2" fmla="*/ 11377883 w 27757"/>
              <a:gd name="T3" fmla="*/ 18435447 h 21600"/>
              <a:gd name="T4" fmla="*/ 2628752 w 27757"/>
              <a:gd name="T5" fmla="*/ 21774150 h 21600"/>
              <a:gd name="T6" fmla="*/ 0 60000 65536"/>
              <a:gd name="T7" fmla="*/ 0 60000 65536"/>
              <a:gd name="T8" fmla="*/ 0 60000 65536"/>
              <a:gd name="T9" fmla="*/ 0 w 27757"/>
              <a:gd name="T10" fmla="*/ 0 h 21600"/>
              <a:gd name="T11" fmla="*/ 27757 w 27757"/>
              <a:gd name="T12" fmla="*/ 21600 h 21600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27757" h="21600" fill="none" extrusionOk="0">
                <a:moveTo>
                  <a:pt x="-1" y="974"/>
                </a:moveTo>
                <a:cubicBezTo>
                  <a:pt x="2076" y="328"/>
                  <a:pt x="4238" y="-1"/>
                  <a:pt x="6413" y="0"/>
                </a:cubicBezTo>
                <a:cubicBezTo>
                  <a:pt x="17063" y="0"/>
                  <a:pt x="26124" y="7763"/>
                  <a:pt x="27757" y="18287"/>
                </a:cubicBezTo>
              </a:path>
              <a:path w="27757" h="21600" stroke="0" extrusionOk="0">
                <a:moveTo>
                  <a:pt x="-1" y="974"/>
                </a:moveTo>
                <a:cubicBezTo>
                  <a:pt x="2076" y="328"/>
                  <a:pt x="4238" y="-1"/>
                  <a:pt x="6413" y="0"/>
                </a:cubicBezTo>
                <a:cubicBezTo>
                  <a:pt x="17063" y="0"/>
                  <a:pt x="26124" y="7763"/>
                  <a:pt x="27757" y="18287"/>
                </a:cubicBezTo>
                <a:lnTo>
                  <a:pt x="6413" y="21600"/>
                </a:lnTo>
                <a:close/>
              </a:path>
            </a:pathLst>
          </a:custGeom>
          <a:noFill/>
          <a:ln w="12700">
            <a:solidFill>
              <a:srgbClr val="33CC33"/>
            </a:solidFill>
            <a:round/>
            <a:headEnd/>
            <a:tailEnd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69" name="Line 15"/>
          <p:cNvSpPr>
            <a:spLocks noChangeShapeType="1"/>
          </p:cNvSpPr>
          <p:nvPr/>
        </p:nvSpPr>
        <p:spPr bwMode="auto">
          <a:xfrm rot="-8937982">
            <a:off x="5186363" y="3295650"/>
            <a:ext cx="2317750" cy="7858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vert="eaVert" anchor="ctr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3570" name="Text Box 16"/>
          <p:cNvSpPr txBox="1">
            <a:spLocks noChangeArrowheads="1"/>
          </p:cNvSpPr>
          <p:nvPr/>
        </p:nvSpPr>
        <p:spPr bwMode="auto">
          <a:xfrm>
            <a:off x="5156200" y="5697538"/>
            <a:ext cx="5111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600" u="none">
                <a:latin typeface="Arial" charset="0"/>
              </a:rPr>
              <a:t>sun</a:t>
            </a: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5B1994FC-BC8A-584B-9D8C-9389DFA4054E}" type="slidenum">
              <a:rPr lang="en-US">
                <a:latin typeface="+mn-lt"/>
              </a:rPr>
              <a:pPr defTabSz="912813">
                <a:defRPr/>
              </a:pPr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560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23863" y="1355725"/>
            <a:ext cx="8488362" cy="4735513"/>
          </a:xfrm>
          <a:noFill/>
        </p:spPr>
        <p:txBody>
          <a:bodyPr/>
          <a:lstStyle/>
          <a:p>
            <a:pPr marL="0" indent="0">
              <a:lnSpc>
                <a:spcPct val="80000"/>
              </a:lnSpc>
              <a:buFontTx/>
              <a:buNone/>
            </a:pPr>
            <a:r>
              <a:rPr lang="en-US" sz="1600"/>
              <a:t>Data required to compute vectors, rotations and other parameters shown in 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600"/>
              <a:t>the picture are stored in the SPICE kernels listed below.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600"/>
          </a:p>
          <a:p>
            <a:pPr lvl="1">
              <a:lnSpc>
                <a:spcPct val="80000"/>
              </a:lnSpc>
              <a:buFontTx/>
              <a:buNone/>
            </a:pPr>
            <a:r>
              <a:rPr lang="en-US" sz="1200"/>
              <a:t>     Note:  these kernels have been selected to support this presentation; they should not be assumed to be appropriate for user applications. 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400">
              <a:latin typeface="Courier New" charset="0"/>
            </a:endParaRP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Parameter                   Kernel Type      File name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-----------------------     --------------   ------------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time conversions            generic LSK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naif0009.tls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                            CASSINI SCLK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cas00084.tsc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orientation       CASSINI PCK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cpck05Mar2004.tpc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shape             CASSINI PCK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cpck05Mar2004.tpc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satellite position          planet/sat 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                            ephemeris SPK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020514_SE_SAT105.bsp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solidFill>
                  <a:schemeClr val="bg2"/>
                </a:solidFill>
                <a:latin typeface="Courier New" charset="0"/>
              </a:rPr>
              <a:t>      </a:t>
            </a:r>
            <a:r>
              <a:rPr lang="en-US" sz="1400">
                <a:latin typeface="Courier New" charset="0"/>
              </a:rPr>
              <a:t>planet barycenter position  planet SPK 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981005_PLTEPH-DE405S.bsp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spacecraft position         spacecraft SPK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030201AP_SK_SM546_T45.bsp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spacecraft orientation      spacecraft CK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04135_04171pc_psiv2.bc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instrument alignment        CASSINI FK   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cas_v37.tf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>
                <a:latin typeface="Courier New" charset="0"/>
              </a:rPr>
              <a:t>      instrument boresight        Instrument IK    </a:t>
            </a:r>
            <a:r>
              <a:rPr lang="en-US" sz="1400">
                <a:solidFill>
                  <a:schemeClr val="bg2"/>
                </a:solidFill>
                <a:latin typeface="Courier New" charset="0"/>
              </a:rPr>
              <a:t>cas_iss_v09.ti</a:t>
            </a:r>
          </a:p>
          <a:p>
            <a:pPr marL="0" indent="0">
              <a:lnSpc>
                <a:spcPct val="80000"/>
              </a:lnSpc>
              <a:buFontTx/>
              <a:buNone/>
            </a:pPr>
            <a:endParaRPr lang="en-US" sz="1400">
              <a:latin typeface="Courier New" charset="0"/>
            </a:endParaRPr>
          </a:p>
        </p:txBody>
      </p:sp>
      <p:sp>
        <p:nvSpPr>
          <p:cNvPr id="25605" name="Rectangle 3"/>
          <p:cNvSpPr>
            <a:spLocks noGrp="1" noChangeArrowheads="1"/>
          </p:cNvSpPr>
          <p:nvPr>
            <p:ph type="title"/>
          </p:nvPr>
        </p:nvSpPr>
        <p:spPr>
          <a:xfrm>
            <a:off x="2398713" y="381000"/>
            <a:ext cx="5897562" cy="490538"/>
          </a:xfrm>
        </p:spPr>
        <p:txBody>
          <a:bodyPr/>
          <a:lstStyle/>
          <a:p>
            <a:r>
              <a:rPr lang="en-US"/>
              <a:t>   Which Kernels are Needed?</a:t>
            </a:r>
          </a:p>
        </p:txBody>
      </p:sp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975115E7-95D8-0D4F-91E7-8F8709672D86}" type="slidenum">
              <a:rPr lang="en-US">
                <a:latin typeface="+mn-lt"/>
              </a:rPr>
              <a:pPr defTabSz="912813">
                <a:defRPr/>
              </a:pPr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7652" name="Rectangle 3"/>
          <p:cNvSpPr>
            <a:spLocks noChangeArrowheads="1"/>
          </p:cNvSpPr>
          <p:nvPr/>
        </p:nvSpPr>
        <p:spPr bwMode="auto">
          <a:xfrm>
            <a:off x="7340600" y="6562725"/>
            <a:ext cx="1801813" cy="2921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r" defTabSz="912813">
              <a:lnSpc>
                <a:spcPct val="90000"/>
              </a:lnSpc>
              <a:spcBef>
                <a:spcPct val="30000"/>
              </a:spcBef>
            </a:pPr>
            <a:endParaRPr lang="en-US" sz="1000" b="1" u="none">
              <a:latin typeface="Arial" charset="0"/>
            </a:endParaRPr>
          </a:p>
        </p:txBody>
      </p:sp>
      <p:sp>
        <p:nvSpPr>
          <p:cNvPr id="27653" name="Rectangle 4"/>
          <p:cNvSpPr>
            <a:spLocks noChangeArrowheads="1"/>
          </p:cNvSpPr>
          <p:nvPr/>
        </p:nvSpPr>
        <p:spPr bwMode="auto">
          <a:xfrm>
            <a:off x="381000" y="1682750"/>
            <a:ext cx="8458200" cy="44053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The easiest and most flexible way to make these kernels available to the program is via </a:t>
            </a:r>
            <a:r>
              <a:rPr lang="en-US" sz="1600" b="1" u="none" dirty="0" err="1">
                <a:latin typeface="Arial" charset="0"/>
              </a:rPr>
              <a:t>cspice_furnsh</a:t>
            </a:r>
            <a:r>
              <a:rPr lang="en-US" sz="1600" b="1" u="none" dirty="0">
                <a:latin typeface="Arial" charset="0"/>
              </a:rPr>
              <a:t>. For this example we make a setup file (also called a “</a:t>
            </a:r>
            <a:r>
              <a:rPr lang="en-US" sz="1600" b="1" u="none" dirty="0" err="1">
                <a:latin typeface="Arial" charset="0"/>
              </a:rPr>
              <a:t>metakernel</a:t>
            </a:r>
            <a:r>
              <a:rPr lang="en-US" sz="1600" b="1" u="none" dirty="0">
                <a:latin typeface="Arial" charset="0"/>
              </a:rPr>
              <a:t>” or “</a:t>
            </a:r>
            <a:r>
              <a:rPr lang="en-US" sz="1600" b="1" u="none" dirty="0" err="1">
                <a:latin typeface="Arial" charset="0"/>
              </a:rPr>
              <a:t>furnsh</a:t>
            </a:r>
            <a:r>
              <a:rPr lang="en-US" sz="1600" b="1" u="none" dirty="0">
                <a:latin typeface="Arial" charset="0"/>
              </a:rPr>
              <a:t> kernel”) containing a list of kernels to be loaded:</a:t>
            </a:r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200" b="1" u="none" dirty="0">
                <a:latin typeface="Arial" charset="0"/>
              </a:rPr>
              <a:t> </a:t>
            </a:r>
            <a:endParaRPr lang="en-US" sz="16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\</a:t>
            </a:r>
            <a:r>
              <a:rPr lang="en-US" sz="1400" b="1" u="none" dirty="0" err="1"/>
              <a:t>begindata</a:t>
            </a:r>
            <a:endParaRPr lang="en-US" sz="1400" b="1" u="none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KERNELS_TO_LOAD = (</a:t>
            </a:r>
            <a:r>
              <a:rPr lang="en-US" sz="1400" b="1" u="none" dirty="0">
                <a:solidFill>
                  <a:schemeClr val="bg2"/>
                </a:solidFill>
                <a:latin typeface="Courier" charset="0"/>
              </a:rPr>
              <a:t>'naif0009.tls', 'cas00084.tsc', 'cpck05Mar2004.tpc',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bg2"/>
                </a:solidFill>
                <a:latin typeface="Courier" charset="0"/>
              </a:rPr>
              <a:t>                      '020514_SE_SAT105.bsp', '981005_PLTEPH-DE405S.bsp',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bg2"/>
                </a:solidFill>
                <a:latin typeface="Courier" charset="0"/>
              </a:rPr>
              <a:t>                      '030201AP_SK_SM546_T45.bsp', '04135_04171pc_psiv2.bc',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solidFill>
                  <a:schemeClr val="bg2"/>
                </a:solidFill>
                <a:latin typeface="Courier" charset="0"/>
              </a:rPr>
              <a:t>                      'cas_v37.tf', 'cas_iss_v09.ti'</a:t>
            </a:r>
            <a:r>
              <a:rPr lang="en-US" sz="1400" b="1" u="none" dirty="0"/>
              <a:t>)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\</a:t>
            </a:r>
            <a:r>
              <a:rPr lang="en-US" sz="1400" b="1" u="none" dirty="0" err="1"/>
              <a:t>begintext</a:t>
            </a:r>
            <a:endParaRPr lang="en-US" sz="14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 and we make the program prompt for the name of this setup file: </a:t>
            </a:r>
            <a:endParaRPr lang="en-US" sz="14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endParaRPr lang="en-US" sz="1400" b="1" u="none" dirty="0"/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read,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r>
              <a:rPr lang="en-US" sz="1400" b="1" u="none" dirty="0"/>
              <a:t>, PROMPT='Enter setup file name &gt; '</a:t>
            </a:r>
          </a:p>
          <a:p>
            <a:pPr algn="l" defTabSz="912813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400" b="1" u="none" dirty="0"/>
              <a:t>    </a:t>
            </a:r>
            <a:r>
              <a:rPr lang="en-US" sz="1400" b="1" u="none" dirty="0" err="1"/>
              <a:t>cspice_furnsh</a:t>
            </a:r>
            <a:r>
              <a:rPr lang="en-US" sz="1400" b="1" u="none" dirty="0"/>
              <a:t>, </a:t>
            </a:r>
            <a:r>
              <a:rPr lang="en-US" sz="1400" b="1" u="none" dirty="0" err="1">
                <a:solidFill>
                  <a:schemeClr val="accent1"/>
                </a:solidFill>
              </a:rPr>
              <a:t>setupf</a:t>
            </a:r>
            <a:endParaRPr lang="en-US" sz="1400" b="1" u="none" dirty="0">
              <a:solidFill>
                <a:schemeClr val="accent1"/>
              </a:solidFill>
            </a:endParaRPr>
          </a:p>
        </p:txBody>
      </p:sp>
      <p:sp>
        <p:nvSpPr>
          <p:cNvPr id="27654" name="Rectangle 5"/>
          <p:cNvSpPr>
            <a:spLocks noChangeArrowheads="1"/>
          </p:cNvSpPr>
          <p:nvPr/>
        </p:nvSpPr>
        <p:spPr bwMode="auto">
          <a:xfrm>
            <a:off x="4025900" y="377825"/>
            <a:ext cx="2633663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63398" tIns="25359" rIns="63398" bIns="25359">
            <a:prstTxWarp prst="textNoShape">
              <a:avLst/>
            </a:prstTxWarp>
            <a:spAutoFit/>
          </a:bodyPr>
          <a:lstStyle/>
          <a:p>
            <a:pPr defTabSz="912813">
              <a:lnSpc>
                <a:spcPct val="87000"/>
              </a:lnSpc>
            </a:pPr>
            <a:r>
              <a:rPr lang="en-US" sz="3200" b="1" u="none">
                <a:solidFill>
                  <a:schemeClr val="tx2"/>
                </a:solidFill>
                <a:latin typeface="Arial" charset="0"/>
              </a:rPr>
              <a:t>Load kernels</a:t>
            </a:r>
          </a:p>
        </p:txBody>
      </p:sp>
      <p:sp>
        <p:nvSpPr>
          <p:cNvPr id="27655" name="Text Box 6"/>
          <p:cNvSpPr txBox="1">
            <a:spLocks noChangeArrowheads="1"/>
          </p:cNvSpPr>
          <p:nvPr/>
        </p:nvSpPr>
        <p:spPr bwMode="auto">
          <a:xfrm>
            <a:off x="614363" y="2628900"/>
            <a:ext cx="7624762" cy="384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pPr lvl="1" algn="l">
              <a:lnSpc>
                <a:spcPct val="80000"/>
              </a:lnSpc>
              <a:spcBef>
                <a:spcPct val="30000"/>
              </a:spcBef>
              <a:buSzPct val="100000"/>
            </a:pPr>
            <a:r>
              <a:rPr lang="en-US" sz="1200" b="1" u="none"/>
              <a:t>Note:  these kernels have been selected to support this presentation; they should not be assumed to be appropriate for user applications.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52E55AD5-72BB-B04E-AC1A-E4D8DB575636}" type="slidenum">
              <a:rPr lang="en-US">
                <a:latin typeface="+mn-lt"/>
              </a:rPr>
              <a:pPr defTabSz="912813">
                <a:defRPr/>
              </a:pPr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9700" name="Rectangle 4"/>
          <p:cNvSpPr>
            <a:spLocks noGrp="1" noChangeArrowheads="1"/>
          </p:cNvSpPr>
          <p:nvPr>
            <p:ph type="title"/>
          </p:nvPr>
        </p:nvSpPr>
        <p:spPr>
          <a:xfrm>
            <a:off x="3090863" y="381000"/>
            <a:ext cx="4506912" cy="474663"/>
          </a:xfrm>
          <a:noFill/>
        </p:spPr>
        <p:txBody>
          <a:bodyPr/>
          <a:lstStyle/>
          <a:p>
            <a:r>
              <a:rPr lang="en-US"/>
              <a:t>Programming Solution</a:t>
            </a:r>
          </a:p>
        </p:txBody>
      </p:sp>
      <p:sp>
        <p:nvSpPr>
          <p:cNvPr id="14342" name="Rectangle 6"/>
          <p:cNvSpPr>
            <a:spLocks noChangeArrowheads="1"/>
          </p:cNvSpPr>
          <p:nvPr/>
        </p:nvSpPr>
        <p:spPr bwMode="auto">
          <a:xfrm>
            <a:off x="693738" y="1355725"/>
            <a:ext cx="7762875" cy="53768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marL="231775" indent="-231775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Prompt for setup file (“</a:t>
            </a:r>
            <a:r>
              <a:rPr lang="en-US" sz="1600" b="1" u="none" dirty="0" err="1">
                <a:latin typeface="Arial" charset="0"/>
              </a:rPr>
              <a:t>metakernel</a:t>
            </a:r>
            <a:r>
              <a:rPr lang="en-US" sz="1600" b="1" u="none" dirty="0">
                <a:latin typeface="Arial" charset="0"/>
              </a:rPr>
              <a:t>”) name; load kernels specified via setup file. (Done on previous chart.)</a:t>
            </a:r>
          </a:p>
          <a:p>
            <a:pPr marL="231775" indent="-231775" algn="l"/>
            <a:endParaRPr lang="en-US" sz="1600" b="1" u="none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Prompt for user inputs required to completely specify problem.  Obtain further inputs required by geometry routines via Icy calls.</a:t>
            </a:r>
          </a:p>
          <a:p>
            <a:pPr marL="231775" indent="-231775" algn="l"/>
            <a:endParaRPr lang="en-US" sz="1600" b="1" u="none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Compute the intersection of the boresight direction ray with the surface of the satellite, presented as a triaxial ellipsoid. </a:t>
            </a:r>
          </a:p>
          <a:p>
            <a:pPr marL="231775" indent="-231775" algn="l"/>
            <a:endParaRPr lang="en-US" sz="1600" b="1" u="none" dirty="0">
              <a:latin typeface="Arial" charset="0"/>
            </a:endParaRPr>
          </a:p>
          <a:p>
            <a:pPr marL="231775" indent="-231775" algn="l"/>
            <a:r>
              <a:rPr lang="en-US" sz="1600" b="1" u="none" dirty="0">
                <a:latin typeface="Arial" charset="0"/>
              </a:rPr>
              <a:t>    If there is an intersection,</a:t>
            </a:r>
          </a:p>
          <a:p>
            <a:pPr marL="231775" indent="-231775" algn="l">
              <a:buFontTx/>
              <a:buChar char="•"/>
            </a:pPr>
            <a:endParaRPr lang="en-US" sz="1600" b="1" u="none" dirty="0">
              <a:latin typeface="Arial" charset="0"/>
            </a:endParaRPr>
          </a:p>
          <a:p>
            <a:pPr lvl="1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Convert Cartesian coordinates of the intersection point to planetocentric latitudinal and planetodetic coordinates</a:t>
            </a:r>
          </a:p>
          <a:p>
            <a:pPr lvl="1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Compute spacecraft-to-intercept point range</a:t>
            </a:r>
          </a:p>
          <a:p>
            <a:pPr lvl="1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Find the illumination angles (phase, solar incidence, and emission) at the intercept point</a:t>
            </a:r>
          </a:p>
          <a:p>
            <a:pPr lvl="1" algn="l"/>
            <a:endParaRPr lang="en-US" sz="1600" b="1" u="none" dirty="0">
              <a:latin typeface="Arial" charset="0"/>
            </a:endParaRPr>
          </a:p>
          <a:p>
            <a:pPr marL="231775" indent="-231775" algn="l">
              <a:buFontTx/>
              <a:buChar char="•"/>
            </a:pPr>
            <a:r>
              <a:rPr lang="en-US" sz="1600" b="1" u="none" dirty="0">
                <a:latin typeface="Arial" charset="0"/>
              </a:rPr>
              <a:t>Display the results.</a:t>
            </a:r>
          </a:p>
          <a:p>
            <a:pPr marL="231775" indent="-231775" algn="l">
              <a:buFontTx/>
              <a:buChar char="•"/>
            </a:pPr>
            <a:endParaRPr lang="en-US" sz="1600" b="1" u="none" dirty="0">
              <a:latin typeface="Arial" charset="0"/>
            </a:endParaRPr>
          </a:p>
          <a:p>
            <a:pPr marL="231775" indent="-231775" algn="l"/>
            <a:r>
              <a:rPr lang="en-US" sz="1600" b="1" u="none" dirty="0">
                <a:latin typeface="Arial" charset="0"/>
              </a:rPr>
              <a:t>We discuss the geometric portion of the problem first.</a:t>
            </a:r>
            <a:endParaRPr lang="en-US" sz="1600" u="none" dirty="0">
              <a:latin typeface="Arial" charset="0"/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3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43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" dur="500"/>
                                        <p:tgtEl>
                                          <p:spTgt spid="143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434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1434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8" dur="500"/>
                                        <p:tgtEl>
                                          <p:spTgt spid="1434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1" dur="500"/>
                                        <p:tgtEl>
                                          <p:spTgt spid="1434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6" dur="500"/>
                                        <p:tgtEl>
                                          <p:spTgt spid="14342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1" dur="500"/>
                                        <p:tgtEl>
                                          <p:spTgt spid="14342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2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 defTabSz="912813">
              <a:defRPr/>
            </a:pPr>
            <a:r>
              <a:rPr lang="en-US">
                <a:latin typeface="+mn-lt"/>
              </a:rPr>
              <a:t>Writing an Icy-based program</a:t>
            </a:r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 defTabSz="912813">
              <a:defRPr/>
            </a:pPr>
            <a:fld id="{F6070CC2-7B15-044F-9B52-16B423D1843D}" type="slidenum">
              <a:rPr lang="en-US">
                <a:latin typeface="+mn-lt"/>
              </a:rPr>
              <a:pPr defTabSz="912813">
                <a:defRPr/>
              </a:pPr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174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533400" y="1431925"/>
            <a:ext cx="8077200" cy="2682875"/>
          </a:xfrm>
          <a:noFill/>
        </p:spPr>
        <p:txBody>
          <a:bodyPr/>
          <a:lstStyle/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Compute the intercept point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point</a:t>
            </a:r>
            <a:r>
              <a:rPr lang="en-US" sz="1600" dirty="0"/>
              <a:t>) of the boresight vector (</a:t>
            </a:r>
            <a:r>
              <a:rPr lang="en-US" sz="1400" dirty="0" err="1">
                <a:solidFill>
                  <a:schemeClr val="accent1"/>
                </a:solidFill>
                <a:latin typeface="Courier" charset="0"/>
              </a:rPr>
              <a:t>insit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e</a:t>
            </a:r>
            <a:r>
              <a:rPr lang="en-US" sz="1600" dirty="0"/>
              <a:t>) specified in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the instrument frame (</a:t>
            </a:r>
            <a:r>
              <a:rPr lang="en-US" sz="1400" dirty="0" err="1">
                <a:solidFill>
                  <a:schemeClr val="accent1"/>
                </a:solidFill>
                <a:latin typeface="Courier" charset="0"/>
              </a:rPr>
              <a:t>iframe</a:t>
            </a:r>
            <a:r>
              <a:rPr lang="en-US" sz="1600" dirty="0"/>
              <a:t>) of the instrument mounted on the spacecraft (</a:t>
            </a:r>
            <a:r>
              <a:rPr lang="en-US" sz="1400" dirty="0" err="1">
                <a:solidFill>
                  <a:schemeClr val="accent1"/>
                </a:solidFill>
                <a:latin typeface="Courier" charset="0"/>
              </a:rPr>
              <a:t>scnm</a:t>
            </a:r>
            <a:r>
              <a:rPr lang="en-US" sz="1600" dirty="0"/>
              <a:t>)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with the surface of the  satellite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600" dirty="0"/>
              <a:t>) at the TDB time of interest (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600" dirty="0"/>
              <a:t>) in the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satellite’s body-fixed frame (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600" dirty="0"/>
              <a:t>).  This call also returns the light-time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corrected epoch at the intercept point (</a:t>
            </a:r>
            <a:r>
              <a:rPr lang="en-US" sz="1400" dirty="0" err="1">
                <a:solidFill>
                  <a:schemeClr val="accent2"/>
                </a:solidFill>
                <a:latin typeface="Courier New" charset="0"/>
              </a:rPr>
              <a:t>trgepc</a:t>
            </a:r>
            <a:r>
              <a:rPr lang="en-US" sz="1600" dirty="0"/>
              <a:t>), the spacecraft-to-intercept point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vector (</a:t>
            </a:r>
            <a:r>
              <a:rPr lang="en-US" sz="1400" dirty="0" err="1">
                <a:solidFill>
                  <a:schemeClr val="accent2"/>
                </a:solidFill>
                <a:latin typeface="Courier New" charset="0"/>
              </a:rPr>
              <a:t>srfvec</a:t>
            </a:r>
            <a:r>
              <a:rPr lang="en-US" sz="1600" dirty="0"/>
              <a:t>), and a flag indicating whether the intercept was found (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found</a:t>
            </a:r>
            <a:r>
              <a:rPr lang="en-US" sz="1600" dirty="0"/>
              <a:t>).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We use "converged Newtonian" light time plus stellar aberration corrections to 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produce the most accurate surface intercept solution possible. We model the</a:t>
            </a:r>
          </a:p>
          <a:p>
            <a:pPr marL="0" indent="0">
              <a:lnSpc>
                <a:spcPct val="70000"/>
              </a:lnSpc>
              <a:buFontTx/>
              <a:buNone/>
            </a:pPr>
            <a:r>
              <a:rPr lang="en-US" sz="1600" dirty="0"/>
              <a:t>surface of the satellite as an ellipsoid.</a:t>
            </a:r>
          </a:p>
          <a:p>
            <a:pPr marL="0" indent="0" algn="ctr">
              <a:lnSpc>
                <a:spcPct val="80000"/>
              </a:lnSpc>
              <a:buFontTx/>
              <a:buNone/>
            </a:pPr>
            <a:endParaRPr lang="en-US" sz="1400" dirty="0">
              <a:latin typeface="Courier New" charset="0"/>
            </a:endParaRP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</a:t>
            </a:r>
            <a:r>
              <a:rPr lang="en-US" sz="1400" dirty="0" err="1">
                <a:latin typeface="Courier New" charset="0"/>
              </a:rPr>
              <a:t>cspice_sincpt</a:t>
            </a:r>
            <a:r>
              <a:rPr lang="en-US" sz="1400" dirty="0">
                <a:latin typeface="Courier New" charset="0"/>
              </a:rPr>
              <a:t>, 'Ellipsoid',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satnm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1"/>
                </a:solidFill>
                <a:latin typeface="Courier New" charset="0"/>
              </a:rPr>
              <a:t>et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fixref</a:t>
            </a:r>
            <a:r>
              <a:rPr lang="en-US" sz="1400" dirty="0">
                <a:latin typeface="Courier New" charset="0"/>
              </a:rPr>
              <a:t>, 'CN+S',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scnm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iframe</a:t>
            </a:r>
            <a:r>
              <a:rPr lang="en-US" sz="1400" dirty="0">
                <a:latin typeface="Courier New" charset="0"/>
              </a:rPr>
              <a:t>, $</a:t>
            </a:r>
          </a:p>
          <a:p>
            <a:pPr marL="0" indent="0">
              <a:lnSpc>
                <a:spcPct val="80000"/>
              </a:lnSpc>
              <a:buFontTx/>
              <a:buNone/>
            </a:pPr>
            <a:r>
              <a:rPr lang="en-US" sz="1400" dirty="0">
                <a:latin typeface="Courier New" charset="0"/>
              </a:rPr>
              <a:t>                  </a:t>
            </a:r>
            <a:r>
              <a:rPr lang="en-US" sz="1400" dirty="0" err="1">
                <a:solidFill>
                  <a:schemeClr val="accent1"/>
                </a:solidFill>
                <a:latin typeface="Courier New" charset="0"/>
              </a:rPr>
              <a:t>insite</a:t>
            </a:r>
            <a:r>
              <a:rPr lang="en-US" sz="1400" dirty="0">
                <a:latin typeface="Courier New" charset="0"/>
              </a:rPr>
              <a:t>, 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point, </a:t>
            </a:r>
            <a:r>
              <a:rPr lang="en-US" sz="1400" dirty="0" err="1">
                <a:solidFill>
                  <a:srgbClr val="063DE8"/>
                </a:solidFill>
                <a:latin typeface="Courier New" charset="0"/>
              </a:rPr>
              <a:t>trgepc</a:t>
            </a:r>
            <a:r>
              <a:rPr lang="en-US" sz="1400" dirty="0">
                <a:latin typeface="Courier New" charset="0"/>
              </a:rPr>
              <a:t>,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 </a:t>
            </a:r>
            <a:r>
              <a:rPr lang="en-US" sz="1400" dirty="0" err="1">
                <a:solidFill>
                  <a:schemeClr val="accent2"/>
                </a:solidFill>
                <a:latin typeface="Courier New" charset="0"/>
              </a:rPr>
              <a:t>srfvec</a:t>
            </a:r>
            <a:r>
              <a:rPr lang="en-US" sz="1400" dirty="0">
                <a:solidFill>
                  <a:schemeClr val="accent2"/>
                </a:solidFill>
                <a:latin typeface="Courier New" charset="0"/>
              </a:rPr>
              <a:t>, found</a:t>
            </a:r>
          </a:p>
        </p:txBody>
      </p:sp>
      <p:sp>
        <p:nvSpPr>
          <p:cNvPr id="31749" name="Rectangle 6"/>
          <p:cNvSpPr>
            <a:spLocks noGrp="1" noChangeArrowheads="1"/>
          </p:cNvSpPr>
          <p:nvPr>
            <p:ph type="title"/>
          </p:nvPr>
        </p:nvSpPr>
        <p:spPr>
          <a:xfrm>
            <a:off x="2706688" y="381000"/>
            <a:ext cx="5275262" cy="474663"/>
          </a:xfrm>
        </p:spPr>
        <p:txBody>
          <a:bodyPr/>
          <a:lstStyle/>
          <a:p>
            <a:r>
              <a:rPr lang="en-US"/>
              <a:t>Compute surface intercept</a:t>
            </a:r>
          </a:p>
        </p:txBody>
      </p:sp>
      <p:sp>
        <p:nvSpPr>
          <p:cNvPr id="20487" name="Rectangle 7"/>
          <p:cNvSpPr>
            <a:spLocks noChangeArrowheads="1"/>
          </p:cNvSpPr>
          <p:nvPr/>
        </p:nvSpPr>
        <p:spPr bwMode="auto">
          <a:xfrm>
            <a:off x="457200" y="4495800"/>
            <a:ext cx="8062913" cy="2120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343" tIns="44379" rIns="90343" bIns="44379">
            <a:prstTxWarp prst="textNoShape">
              <a:avLst/>
            </a:prstTxWarp>
          </a:bodyPr>
          <a:lstStyle/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The range we want is obtained from the outputs of </a:t>
            </a:r>
            <a:r>
              <a:rPr lang="en-US" sz="1400" b="1" u="none" dirty="0" err="1"/>
              <a:t>cspice_sincpt</a:t>
            </a:r>
            <a:r>
              <a:rPr lang="en-US" sz="1600" b="1" u="none" dirty="0">
                <a:latin typeface="Arial" charset="0"/>
              </a:rPr>
              <a:t>.  These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outputs are defined only if a surface  intercept is found.  If</a:t>
            </a:r>
            <a:r>
              <a:rPr lang="en-US" sz="1800" b="1" u="none" dirty="0">
                <a:latin typeface="Arial" charset="0"/>
              </a:rPr>
              <a:t> </a:t>
            </a:r>
            <a:r>
              <a:rPr lang="en-US" sz="1400" b="1" u="none" dirty="0">
                <a:solidFill>
                  <a:schemeClr val="accent2"/>
                </a:solidFill>
              </a:rPr>
              <a:t>found</a:t>
            </a:r>
            <a:r>
              <a:rPr lang="en-US" sz="1800" b="1" u="none" dirty="0">
                <a:latin typeface="Arial" charset="0"/>
              </a:rPr>
              <a:t> </a:t>
            </a:r>
            <a:r>
              <a:rPr lang="en-US" sz="1600" b="1" u="none" dirty="0">
                <a:latin typeface="Arial" charset="0"/>
              </a:rPr>
              <a:t>is true</a:t>
            </a:r>
            <a:r>
              <a:rPr lang="en-US" sz="1800" b="1" u="none" dirty="0">
                <a:latin typeface="Arial" charset="0"/>
              </a:rPr>
              <a:t>, </a:t>
            </a:r>
            <a:r>
              <a:rPr lang="en-US" sz="1600" b="1" u="none" dirty="0">
                <a:latin typeface="Arial" charset="0"/>
              </a:rPr>
              <a:t>the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spacecraft-to-surface intercept range is the norm of the output argument </a:t>
            </a:r>
            <a:r>
              <a:rPr lang="en-US" sz="1400" b="1" u="none" dirty="0" err="1">
                <a:solidFill>
                  <a:schemeClr val="accent2"/>
                </a:solidFill>
              </a:rPr>
              <a:t>srfvec</a:t>
            </a:r>
            <a:r>
              <a:rPr lang="en-US" sz="1600" b="1" u="none" dirty="0">
                <a:latin typeface="Arial" charset="0"/>
              </a:rPr>
              <a:t>.  </a:t>
            </a: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Units are km. We use the Icy function </a:t>
            </a:r>
            <a:r>
              <a:rPr lang="en-US" sz="1400" b="1" u="none" dirty="0"/>
              <a:t>cspice_vnorm</a:t>
            </a:r>
            <a:r>
              <a:rPr lang="en-US" sz="1600" b="1" u="none" dirty="0">
                <a:latin typeface="Arial" charset="0"/>
              </a:rPr>
              <a:t> to obtain the norm:</a:t>
            </a:r>
            <a:endParaRPr lang="en-US" sz="1800" b="1" u="none" dirty="0">
              <a:latin typeface="Arial" charset="0"/>
            </a:endParaRPr>
          </a:p>
          <a:p>
            <a:pPr marL="684213" lvl="1" indent="-227013"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>
              <a:ea typeface="ＭＳ Ｐゴシック" charset="-128"/>
              <a:cs typeface="ＭＳ Ｐゴシック" charset="-128"/>
            </a:endParaRPr>
          </a:p>
          <a:p>
            <a:pPr marL="684213" lvl="1" indent="-227013"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400" b="1" u="none" dirty="0">
                <a:ea typeface="ＭＳ Ｐゴシック" charset="-128"/>
                <a:cs typeface="ＭＳ Ｐゴシック" charset="-128"/>
              </a:rPr>
              <a:t>cspice_vnorm( </a:t>
            </a:r>
            <a:r>
              <a:rPr lang="en-US" sz="1400" b="1" u="none" dirty="0" err="1">
                <a:ea typeface="ＭＳ Ｐゴシック" charset="-128"/>
                <a:cs typeface="ＭＳ Ｐゴシック" charset="-128"/>
              </a:rPr>
              <a:t>srfvec</a:t>
            </a:r>
            <a:r>
              <a:rPr lang="en-US" sz="1400" b="1" u="none" dirty="0">
                <a:ea typeface="ＭＳ Ｐゴシック" charset="-128"/>
                <a:cs typeface="ＭＳ Ｐゴシック" charset="-128"/>
              </a:rPr>
              <a:t> )</a:t>
            </a:r>
          </a:p>
          <a:p>
            <a:pPr marL="684213" lvl="1" indent="-227013"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endParaRPr lang="en-US" sz="1400" b="1" u="none" dirty="0">
              <a:latin typeface="Arial" charset="0"/>
              <a:ea typeface="ＭＳ Ｐゴシック" charset="-128"/>
              <a:cs typeface="ＭＳ Ｐゴシック" charset="-128"/>
            </a:endParaRPr>
          </a:p>
          <a:p>
            <a:pPr algn="l" defTabSz="912813">
              <a:lnSpc>
                <a:spcPct val="70000"/>
              </a:lnSpc>
              <a:spcBef>
                <a:spcPct val="30000"/>
              </a:spcBef>
              <a:buSzPct val="100000"/>
            </a:pPr>
            <a:r>
              <a:rPr lang="en-US" sz="1600" b="1" u="none" dirty="0">
                <a:latin typeface="Arial" charset="0"/>
              </a:rPr>
              <a:t>We'll write out the range data along with the other program results. 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04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7" grpId="0" autoUpdateAnimBg="0"/>
    </p:bldLst>
  </p:timing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rgbClr val="33CC33"/>
          </a:solidFill>
          <a:prstDash val="solid"/>
          <a:round/>
          <a:headEnd type="none" w="med" len="med"/>
          <a:tailEnd type="none" w="med" len="med"/>
        </a:ln>
        <a:effectLst/>
      </a:spPr>
      <a:bodyPr vert="eaVert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sng" strike="noStrike" cap="none" normalizeH="0" baseline="0">
            <a:ln>
              <a:noFill/>
            </a:ln>
            <a:solidFill>
              <a:schemeClr val="tx1"/>
            </a:solidFill>
            <a:effectLst/>
            <a:latin typeface="Courier New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rgbClr val="33CC33"/>
          </a:solidFill>
          <a:prstDash val="solid"/>
          <a:round/>
          <a:headEnd type="none" w="med" len="med"/>
          <a:tailEnd type="none" w="med" len="med"/>
        </a:ln>
        <a:effectLst/>
      </a:spPr>
      <a:bodyPr vert="eaVert" wrap="square" lIns="91440" tIns="45720" rIns="91440" bIns="45720" numCol="1" anchor="ctr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sng" strike="noStrike" cap="none" normalizeH="0" baseline="0">
            <a:ln>
              <a:noFill/>
            </a:ln>
            <a:solidFill>
              <a:schemeClr val="tx1"/>
            </a:solidFill>
            <a:effectLst/>
            <a:latin typeface="Courier New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1470068242</TotalTime>
  <Words>3112</Words>
  <Application>Microsoft Macintosh PowerPoint</Application>
  <PresentationFormat>On-screen Show (4:3)</PresentationFormat>
  <Paragraphs>422</Paragraphs>
  <Slides>24</Slides>
  <Notes>24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9" baseType="lpstr">
      <vt:lpstr>Arial</vt:lpstr>
      <vt:lpstr>Courier</vt:lpstr>
      <vt:lpstr>Courier New</vt:lpstr>
      <vt:lpstr>Times New Roman</vt:lpstr>
      <vt:lpstr>SPICE_Presentation</vt:lpstr>
      <vt:lpstr>Writing an Icy (IDL)  Based Program</vt:lpstr>
      <vt:lpstr>Viewing This Tutorial</vt:lpstr>
      <vt:lpstr>Introduction</vt:lpstr>
      <vt:lpstr>Observation geometry</vt:lpstr>
      <vt:lpstr>Needed Data</vt:lpstr>
      <vt:lpstr>   Which Kernels are Needed?</vt:lpstr>
      <vt:lpstr>PowerPoint Presentation</vt:lpstr>
      <vt:lpstr>Programming Solution</vt:lpstr>
      <vt:lpstr>Compute surface intercept</vt:lpstr>
      <vt:lpstr>Compute Lat/Lon and Illumination Angles</vt:lpstr>
      <vt:lpstr>Geometry Calculations: Summary</vt:lpstr>
      <vt:lpstr>Get inputs - 1</vt:lpstr>
      <vt:lpstr>Get Inputs - 2</vt:lpstr>
      <vt:lpstr>Getting inputs:  summary</vt:lpstr>
      <vt:lpstr>Display results</vt:lpstr>
      <vt:lpstr>Complete the program</vt:lpstr>
      <vt:lpstr>Complete source code - 1</vt:lpstr>
      <vt:lpstr>Complete source code - 2</vt:lpstr>
      <vt:lpstr>Complete source code - 3</vt:lpstr>
      <vt:lpstr>Compile the program - 1</vt:lpstr>
      <vt:lpstr>Compile the program - 2</vt:lpstr>
      <vt:lpstr>Running the program</vt:lpstr>
      <vt:lpstr>Running the program</vt:lpstr>
      <vt:lpstr>Backup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Writing a FORTRAN SPICE Based Program </dc:title>
  <cp:lastModifiedBy>Semenov, Boris V (US 392N)</cp:lastModifiedBy>
  <cp:revision>540</cp:revision>
  <cp:lastPrinted>2004-04-30T00:36:05Z</cp:lastPrinted>
  <dcterms:created xsi:type="dcterms:W3CDTF">2010-02-25T04:38:27Z</dcterms:created>
  <dcterms:modified xsi:type="dcterms:W3CDTF">2023-04-09T13:28:41Z</dcterms:modified>
</cp:coreProperties>
</file>