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261" r:id="rId2"/>
    <p:sldId id="266" r:id="rId3"/>
    <p:sldId id="279" r:id="rId4"/>
    <p:sldId id="296" r:id="rId5"/>
    <p:sldId id="297" r:id="rId6"/>
    <p:sldId id="283" r:id="rId7"/>
    <p:sldId id="280" r:id="rId8"/>
    <p:sldId id="281" r:id="rId9"/>
    <p:sldId id="288" r:id="rId10"/>
    <p:sldId id="294" r:id="rId11"/>
    <p:sldId id="289" r:id="rId12"/>
    <p:sldId id="290" r:id="rId13"/>
    <p:sldId id="291" r:id="rId14"/>
    <p:sldId id="298" r:id="rId15"/>
    <p:sldId id="285" r:id="rId16"/>
  </p:sldIdLst>
  <p:sldSz cx="9144000" cy="6858000" type="letter"/>
  <p:notesSz cx="6831013" cy="912018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90000"/>
      </a:lnSpc>
      <a:spcBef>
        <a:spcPct val="30000"/>
      </a:spcBef>
      <a:spcAft>
        <a:spcPct val="0"/>
      </a:spcAft>
      <a:buChar char="–"/>
      <a:defRPr sz="1400" b="1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30000"/>
      </a:spcBef>
      <a:spcAft>
        <a:spcPct val="0"/>
      </a:spcAft>
      <a:buChar char="–"/>
      <a:defRPr sz="1400" b="1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30000"/>
      </a:spcBef>
      <a:spcAft>
        <a:spcPct val="0"/>
      </a:spcAft>
      <a:buChar char="–"/>
      <a:defRPr sz="1400" b="1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30000"/>
      </a:spcBef>
      <a:spcAft>
        <a:spcPct val="0"/>
      </a:spcAft>
      <a:buChar char="–"/>
      <a:defRPr sz="1400" b="1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30000"/>
      </a:spcBef>
      <a:spcAft>
        <a:spcPct val="0"/>
      </a:spcAft>
      <a:buChar char="–"/>
      <a:defRPr sz="1400" b="1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400" b="1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400" b="1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400" b="1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400" b="1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60" autoAdjust="0"/>
    <p:restoredTop sz="50000" autoAdjust="0"/>
  </p:normalViewPr>
  <p:slideViewPr>
    <p:cSldViewPr>
      <p:cViewPr varScale="1">
        <p:scale>
          <a:sx n="127" d="100"/>
          <a:sy n="127" d="100"/>
        </p:scale>
        <p:origin x="200" y="272"/>
      </p:cViewPr>
      <p:guideLst>
        <p:guide orient="horz" pos="215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40771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3638" y="587375"/>
            <a:ext cx="4514850" cy="33861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4808807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r>
              <a:rPr lang="en-US" dirty="0"/>
              <a:t>Added OS X mention.</a:t>
            </a:r>
          </a:p>
        </p:txBody>
      </p:sp>
    </p:spTree>
    <p:extLst>
      <p:ext uri="{BB962C8B-B14F-4D97-AF65-F5344CB8AC3E}">
        <p14:creationId xmlns:p14="http://schemas.microsoft.com/office/powerpoint/2010/main" val="640579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r>
              <a:rPr lang="en-US" dirty="0"/>
              <a:t>Replaced cspice.so, cspice.dlm with icy.so. icy.dlm.</a:t>
            </a:r>
          </a:p>
        </p:txBody>
      </p:sp>
    </p:spTree>
    <p:extLst>
      <p:ext uri="{BB962C8B-B14F-4D97-AF65-F5344CB8AC3E}">
        <p14:creationId xmlns:p14="http://schemas.microsoft.com/office/powerpoint/2010/main" val="884016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r>
              <a:rPr lang="en-US" dirty="0"/>
              <a:t>Updated test information. Edited </a:t>
            </a:r>
            <a:r>
              <a:rPr lang="en-US" dirty="0" err="1"/>
              <a:t>furnsh</a:t>
            </a:r>
            <a:r>
              <a:rPr lang="en-US" dirty="0"/>
              <a:t> warning. CSPICE no longer throws an error for multiply loaded binary files.</a:t>
            </a:r>
          </a:p>
        </p:txBody>
      </p:sp>
    </p:spTree>
    <p:extLst>
      <p:ext uri="{BB962C8B-B14F-4D97-AF65-F5344CB8AC3E}">
        <p14:creationId xmlns:p14="http://schemas.microsoft.com/office/powerpoint/2010/main" val="137243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4225" y="919163"/>
            <a:ext cx="6575425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3275" y="969963"/>
            <a:ext cx="3890963" cy="242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algn="l" defTabSz="912813">
              <a:spcBef>
                <a:spcPct val="0"/>
              </a:spcBef>
              <a:buFontTx/>
              <a:buNone/>
              <a:defRPr/>
            </a:pPr>
            <a:r>
              <a:rPr lang="en-US" dirty="0">
                <a:latin typeface="Arial" charset="0"/>
              </a:rPr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182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0863" cy="895350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2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44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48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69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algn="l" defTabSz="912813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sz="4400" b="0" dirty="0">
                  <a:solidFill>
                    <a:srgbClr val="E30101"/>
                  </a:solidFill>
                  <a:latin typeface="Arial" charset="0"/>
                </a:rPr>
                <a:t>N</a:t>
              </a:r>
              <a:endParaRPr lang="en-US" sz="4400" b="0" dirty="0">
                <a:latin typeface="Arial" charset="0"/>
              </a:endParaRP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8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algn="l" defTabSz="912813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sz="4400" b="0" dirty="0">
                  <a:solidFill>
                    <a:srgbClr val="E30101"/>
                  </a:solidFill>
                  <a:latin typeface="Arial" charset="0"/>
                </a:rPr>
                <a:t>IF</a:t>
              </a:r>
              <a:endParaRPr lang="en-US" sz="4400" b="0" dirty="0">
                <a:latin typeface="Arial" charset="0"/>
              </a:endParaRPr>
            </a:p>
          </p:txBody>
        </p:sp>
      </p:grpSp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3388" y="2281238"/>
            <a:ext cx="5727700" cy="4746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0013" y="3878263"/>
            <a:ext cx="6391275" cy="17494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IDL Interface to CSPICE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E7B88-09BD-D54E-B2E4-9BD79D5B7823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381000"/>
            <a:ext cx="1939925" cy="57102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0563" y="381000"/>
            <a:ext cx="5670550" cy="57102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IDL Interface to CSPICE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67265-8CBB-B04F-BC27-C81E8357A0E3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IDL Interface to CSPICE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27E47-62AE-694C-AB1A-5187CC9BBA17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IDL Interface to CSPICE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7A033-CE57-1944-910C-A3C241755940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0563" y="1984375"/>
            <a:ext cx="3805237" cy="4106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4375"/>
            <a:ext cx="3805238" cy="4106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IDL Interface to CSPICE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80F85-9228-C94C-B577-A82F5208BFA7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IDL Interface to CSPICE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B925F-00CC-ED49-B0E0-AF18610B9545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IDL Interface to CSPICE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95088-8CFA-4F40-B0E4-8F10DD4E519C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IDL Interface to CSPICE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7F0EA-4F92-3741-8990-BAE4157BEE62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IDL Interface to CSPICE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A62CB-7093-9E4A-8557-70722AE62122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IDL Interface to CSPICE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6D4DC-EB7B-8D45-ACE8-B9B07603BDCC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87613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398" tIns="25359" rIns="63398" bIns="25359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987" name="Line 3"/>
          <p:cNvSpPr>
            <a:spLocks noChangeShapeType="1"/>
          </p:cNvSpPr>
          <p:nvPr/>
        </p:nvSpPr>
        <p:spPr bwMode="auto">
          <a:xfrm>
            <a:off x="2060575" y="919163"/>
            <a:ext cx="6575425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2073275" y="969963"/>
            <a:ext cx="3890963" cy="242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algn="l" defTabSz="912813">
              <a:spcBef>
                <a:spcPct val="0"/>
              </a:spcBef>
              <a:buFontTx/>
              <a:buNone/>
              <a:defRPr/>
            </a:pPr>
            <a:r>
              <a:rPr lang="en-US" dirty="0">
                <a:latin typeface="Arial" charset="0"/>
              </a:rPr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0563" y="1984375"/>
            <a:ext cx="7762875" cy="4106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343" tIns="44379" rIns="90343" bIns="443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-12700" y="65182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16700"/>
            <a:ext cx="2890838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FontTx/>
              <a:buNone/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IDL Interface to CSPICE</a:t>
            </a:r>
          </a:p>
        </p:txBody>
      </p:sp>
      <p:sp>
        <p:nvSpPr>
          <p:cNvPr id="4199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42175" y="6616700"/>
            <a:ext cx="1901825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815BA47E-9248-784A-B511-D57765EB3A85}" type="slidenum">
              <a:rPr lang="en-US"/>
              <a:pPr>
                <a:defRPr/>
              </a:pPr>
              <a:t>‹#›</a:t>
            </a:fld>
            <a:endParaRPr lang="en-US" b="0" dirty="0"/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0863" cy="895350"/>
            <a:chOff x="112" y="115"/>
            <a:chExt cx="1149" cy="565"/>
          </a:xfrm>
        </p:grpSpPr>
        <p:sp>
          <p:nvSpPr>
            <p:cNvPr id="41994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995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996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997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998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999" name="Arc 15"/>
            <p:cNvSpPr>
              <a:spLocks/>
            </p:cNvSpPr>
            <p:nvPr/>
          </p:nvSpPr>
          <p:spPr bwMode="auto">
            <a:xfrm flipV="1">
              <a:off x="552" y="334"/>
              <a:ext cx="696" cy="22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2000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2001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4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2002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2003" name="Freeform 19"/>
            <p:cNvSpPr>
              <a:spLocks/>
            </p:cNvSpPr>
            <p:nvPr/>
          </p:nvSpPr>
          <p:spPr bwMode="auto">
            <a:xfrm>
              <a:off x="560" y="234"/>
              <a:ext cx="233" cy="248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2004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2005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69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algn="l" defTabSz="912813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sz="4400" b="0" dirty="0">
                  <a:solidFill>
                    <a:srgbClr val="E30101"/>
                  </a:solidFill>
                  <a:latin typeface="Arial" charset="0"/>
                </a:rPr>
                <a:t>N</a:t>
              </a:r>
              <a:endParaRPr lang="en-US" sz="4400" b="0" dirty="0">
                <a:latin typeface="Arial" charset="0"/>
              </a:endParaRPr>
            </a:p>
          </p:txBody>
        </p:sp>
        <p:sp>
          <p:nvSpPr>
            <p:cNvPr id="42006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8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algn="l" defTabSz="912813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sz="4400" b="0" dirty="0">
                  <a:solidFill>
                    <a:srgbClr val="E30101"/>
                  </a:solidFill>
                  <a:latin typeface="Arial" charset="0"/>
                </a:rPr>
                <a:t>IF</a:t>
              </a:r>
              <a:endParaRPr lang="en-US" sz="4400" b="0" dirty="0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hf hdr="0" dt="0"/>
  <p:txStyles>
    <p:titleStyle>
      <a:lvl1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4213" indent="-227013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1413" indent="-22860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39875" indent="-169863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19970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42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14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686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58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75464" y="2266950"/>
            <a:ext cx="5796253" cy="1657807"/>
          </a:xfrm>
        </p:spPr>
        <p:txBody>
          <a:bodyPr/>
          <a:lstStyle/>
          <a:p>
            <a:r>
              <a:rPr lang="en-US" sz="4000" dirty="0"/>
              <a:t>“Icy”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The IDL</a:t>
            </a:r>
            <a:r>
              <a:rPr lang="en-US" baseline="30000" dirty="0"/>
              <a:t>©</a:t>
            </a:r>
            <a:r>
              <a:rPr lang="en-US" dirty="0"/>
              <a:t> Interface to CSPICE</a:t>
            </a:r>
            <a:br>
              <a:rPr lang="en-US" dirty="0"/>
            </a:br>
            <a:endParaRPr lang="en-US" sz="4800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4800600"/>
            <a:ext cx="7686675" cy="1225550"/>
          </a:xfrm>
        </p:spPr>
        <p:txBody>
          <a:bodyPr/>
          <a:lstStyle/>
          <a:p>
            <a:endParaRPr lang="en-US" dirty="0"/>
          </a:p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3680859" y="6389688"/>
            <a:ext cx="1787057" cy="2835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43" tIns="44379" rIns="90343" bIns="44379">
            <a:prstTxWarp prst="textNoShape">
              <a:avLst/>
            </a:prstTxWarp>
            <a:spAutoFit/>
          </a:bodyPr>
          <a:lstStyle/>
          <a:p>
            <a:pPr defTabSz="912813">
              <a:buFontTx/>
              <a:buNone/>
            </a:pPr>
            <a:r>
              <a:rPr lang="en-US" baseline="30000" dirty="0">
                <a:solidFill>
                  <a:schemeClr val="tx2"/>
                </a:solidFill>
                <a:latin typeface="Arial" charset="0"/>
              </a:rPr>
              <a:t>© </a:t>
            </a:r>
            <a:r>
              <a:rPr lang="en-US" dirty="0">
                <a:solidFill>
                  <a:schemeClr val="tx2"/>
                </a:solidFill>
                <a:latin typeface="Arial" charset="0"/>
              </a:rPr>
              <a:t>Harris Geospatial</a:t>
            </a:r>
            <a:endParaRPr lang="en-US" baseline="30000" dirty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 dirty="0">
                <a:latin typeface="+mn-lt"/>
              </a:rPr>
              <a:t>IDL Interface to CSPICE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3D1676DF-6177-F045-B146-1AFF115E6E2A}" type="slidenum">
              <a:rPr lang="en-US">
                <a:latin typeface="+mn-lt"/>
              </a:rPr>
              <a:pPr defTabSz="912813">
                <a:defRPr/>
              </a:pPr>
              <a:t>10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7653" name="Rectangle 3"/>
          <p:cNvSpPr>
            <a:spLocks noChangeArrowheads="1"/>
          </p:cNvSpPr>
          <p:nvPr/>
        </p:nvSpPr>
        <p:spPr bwMode="auto">
          <a:xfrm>
            <a:off x="2895600" y="381000"/>
            <a:ext cx="333375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defTabSz="911225">
              <a:lnSpc>
                <a:spcPct val="87000"/>
              </a:lnSpc>
              <a:spcBef>
                <a:spcPct val="0"/>
              </a:spcBef>
              <a:buFontTx/>
              <a:buNone/>
            </a:pPr>
            <a:r>
              <a:rPr lang="en-US" sz="3200" dirty="0">
                <a:solidFill>
                  <a:schemeClr val="tx2"/>
                </a:solidFill>
                <a:latin typeface="Arial" charset="0"/>
              </a:rPr>
              <a:t>Icy Operation (3)</a:t>
            </a:r>
            <a:endParaRPr lang="en-US" sz="20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09600" y="1371600"/>
            <a:ext cx="8153400" cy="434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285750" indent="-285750" algn="l">
              <a:lnSpc>
                <a:spcPct val="80000"/>
              </a:lnSpc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Mitigation: two approaches</a:t>
            </a:r>
            <a:endParaRPr lang="en-US" sz="2400" dirty="0">
              <a:latin typeface="Arial" charset="0"/>
            </a:endParaRPr>
          </a:p>
          <a:p>
            <a:pPr marL="685800" lvl="1" indent="-228600" algn="l">
              <a:lnSpc>
                <a:spcPct val="80000"/>
              </a:lnSpc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Load all needed SPICE kernels for your IDL </a:t>
            </a:r>
            <a:r>
              <a:rPr lang="en-US" sz="1800" u="sng" dirty="0">
                <a:latin typeface="Arial" charset="0"/>
                <a:ea typeface="ＭＳ Ｐゴシック" charset="-128"/>
                <a:cs typeface="ＭＳ Ｐゴシック" charset="-128"/>
              </a:rPr>
              <a:t>session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 at the beginning of the session, paying careful attention to the files loaded and the loading order (loading order affects precedence)</a:t>
            </a:r>
          </a:p>
          <a:p>
            <a:pPr marL="1143000" lvl="2" indent="-228600" algn="l">
              <a:lnSpc>
                <a:spcPct val="80000"/>
              </a:lnSpc>
              <a:buSzPct val="100000"/>
              <a:buFontTx/>
              <a:buChar char="»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Convince yourself that this approach will provide ALL of the scripts you will run during this IDL session with the appropriate SPICE data</a:t>
            </a:r>
            <a:endParaRPr lang="en-US" sz="18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685800" lvl="1" indent="-228600" algn="l">
              <a:lnSpc>
                <a:spcPct val="80000"/>
              </a:lnSpc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At or near the end of every IDL </a:t>
            </a:r>
            <a:r>
              <a:rPr lang="en-US" sz="1800" u="sng" dirty="0">
                <a:latin typeface="Arial" charset="0"/>
                <a:ea typeface="ＭＳ Ｐゴシック" charset="-128"/>
                <a:cs typeface="ＭＳ Ｐゴシック" charset="-128"/>
              </a:rPr>
              <a:t>script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:</a:t>
            </a:r>
          </a:p>
          <a:p>
            <a:pPr marL="1143000" lvl="2" indent="-228600" algn="l">
              <a:lnSpc>
                <a:spcPct val="80000"/>
              </a:lnSpc>
              <a:buSzPct val="100000"/>
              <a:buFontTx/>
              <a:buChar char="»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include a call to </a:t>
            </a:r>
            <a:r>
              <a:rPr lang="en-US" sz="1600" b="0" dirty="0" err="1">
                <a:latin typeface="Courier New" charset="0"/>
                <a:ea typeface="ＭＳ Ｐゴシック" charset="-128"/>
                <a:cs typeface="ＭＳ Ｐゴシック" charset="-128"/>
              </a:rPr>
              <a:t>cspice_unload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 for each kernel loaded using </a:t>
            </a:r>
            <a:r>
              <a:rPr lang="en-US" sz="1600" b="0" dirty="0">
                <a:latin typeface="Courier New" charset="0"/>
                <a:ea typeface="ＭＳ Ｐゴシック" charset="-128"/>
                <a:cs typeface="ＭＳ Ｐゴシック" charset="-128"/>
              </a:rPr>
              <a:t>cspice_furnsh</a:t>
            </a:r>
            <a:endParaRPr lang="en-US" sz="16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1143000" lvl="2" indent="-228600" algn="l">
              <a:lnSpc>
                <a:spcPct val="80000"/>
              </a:lnSpc>
              <a:buSzPct val="100000"/>
              <a:buFontTx/>
              <a:buChar char="»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or include a call to </a:t>
            </a:r>
            <a:r>
              <a:rPr lang="en-US" sz="1600" b="0" dirty="0">
                <a:latin typeface="Courier New" charset="0"/>
                <a:ea typeface="ＭＳ Ｐゴシック" charset="-128"/>
                <a:cs typeface="ＭＳ Ｐゴシック" charset="-128"/>
              </a:rPr>
              <a:t>cspice_kclear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 to remove </a:t>
            </a:r>
            <a:r>
              <a:rPr lang="en-US" sz="1600" u="sng" dirty="0">
                <a:latin typeface="Arial" charset="0"/>
                <a:ea typeface="ＭＳ Ｐゴシック" charset="-128"/>
                <a:cs typeface="ＭＳ Ｐゴシック" charset="-128"/>
              </a:rPr>
              <a:t>ALL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 kernel data from the kernel pool loaded using </a:t>
            </a:r>
            <a:r>
              <a:rPr lang="en-US" sz="1600" b="0" dirty="0">
                <a:latin typeface="Courier New" charset="0"/>
                <a:ea typeface="ＭＳ Ｐゴシック" charset="-128"/>
                <a:cs typeface="ＭＳ Ｐゴシック" charset="-128"/>
              </a:rPr>
              <a:t>cspice_furnsh</a:t>
            </a:r>
            <a:endParaRPr lang="en-US" sz="18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 dirty="0">
                <a:latin typeface="+mn-lt"/>
              </a:rPr>
              <a:t>IDL Interface to CSPICE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3A3A3E27-E4ED-1E49-A890-FD5670D04E5D}" type="slidenum">
              <a:rPr lang="en-US">
                <a:latin typeface="+mn-lt"/>
              </a:rPr>
              <a:pPr defTabSz="912813">
                <a:defRPr/>
              </a:pPr>
              <a:t>11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8676" name="Rectangle 3"/>
          <p:cNvSpPr>
            <a:spLocks noChangeArrowheads="1"/>
          </p:cNvSpPr>
          <p:nvPr/>
        </p:nvSpPr>
        <p:spPr bwMode="auto">
          <a:xfrm>
            <a:off x="608013" y="1520825"/>
            <a:ext cx="7839075" cy="4564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682625" lvl="1" indent="-225425" algn="l" defTabSz="911225">
              <a:buSzPct val="100000"/>
              <a:buFontTx/>
              <a:buNone/>
            </a:pPr>
            <a:endParaRPr lang="en-US" sz="18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2587625" y="381000"/>
            <a:ext cx="3965575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defTabSz="911225">
              <a:lnSpc>
                <a:spcPct val="87000"/>
              </a:lnSpc>
              <a:spcBef>
                <a:spcPct val="0"/>
              </a:spcBef>
              <a:buFontTx/>
              <a:buNone/>
            </a:pPr>
            <a:r>
              <a:rPr lang="en-US" sz="3200" dirty="0">
                <a:solidFill>
                  <a:schemeClr val="tx2"/>
                </a:solidFill>
                <a:latin typeface="Arial" charset="0"/>
              </a:rPr>
              <a:t>Icy Vectorization (1)</a:t>
            </a:r>
            <a:endParaRPr lang="en-US" sz="20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989013" y="3270250"/>
            <a:ext cx="228282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pPr algn="l" defTabSz="912813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b="0" dirty="0">
              <a:latin typeface="Courier New" charset="0"/>
            </a:endParaRPr>
          </a:p>
        </p:txBody>
      </p:sp>
      <p:sp>
        <p:nvSpPr>
          <p:cNvPr id="28679" name="Rectangle 9"/>
          <p:cNvSpPr>
            <a:spLocks noChangeArrowheads="1"/>
          </p:cNvSpPr>
          <p:nvPr/>
        </p:nvSpPr>
        <p:spPr bwMode="auto">
          <a:xfrm>
            <a:off x="7264400" y="3328988"/>
            <a:ext cx="269875" cy="28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43" tIns="44379" rIns="90343" bIns="44379">
            <a:prstTxWarp prst="textNoShape">
              <a:avLst/>
            </a:prstTxWarp>
            <a:spAutoFit/>
          </a:bodyPr>
          <a:lstStyle/>
          <a:p>
            <a:pPr defTabSz="912813"/>
            <a:endParaRPr lang="en-US" dirty="0"/>
          </a:p>
        </p:txBody>
      </p:sp>
      <p:sp>
        <p:nvSpPr>
          <p:cNvPr id="28680" name="Rectangle 11"/>
          <p:cNvSpPr>
            <a:spLocks noChangeArrowheads="1"/>
          </p:cNvSpPr>
          <p:nvPr/>
        </p:nvSpPr>
        <p:spPr bwMode="auto">
          <a:xfrm>
            <a:off x="609600" y="1371600"/>
            <a:ext cx="7924800" cy="434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285750" indent="-285750" algn="l" defTabSz="911225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Several common Icy functions include use of vectorized arguments, a capability not available in C or FORTRAN toolkits.</a:t>
            </a:r>
          </a:p>
          <a:p>
            <a:pPr marL="682625" lvl="1" indent="-225425" algn="l" defTabSz="911225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Note: IDL indexes arrays using a base value of zero as opposed to FORTRAN, which uses a base value of one.</a:t>
            </a:r>
          </a:p>
          <a:p>
            <a:pPr marL="1139825" lvl="2" indent="-228600" algn="l" defTabSz="911225">
              <a:buSzPct val="100000"/>
              <a:buFontTx/>
              <a:buChar char="»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Example: access the first element of an IDL 1xN array using array[0], the second element using array[1], etc.</a:t>
            </a:r>
            <a:endParaRPr lang="en-US" sz="18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285750" indent="-285750" algn="l" defTabSz="911225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Example: use Icy to retrieve state vectors and light-time values for 1000 ephemeris times.</a:t>
            </a:r>
            <a:r>
              <a:rPr lang="en-US" sz="2400" dirty="0">
                <a:latin typeface="Arial" charset="0"/>
              </a:rPr>
              <a:t> </a:t>
            </a:r>
          </a:p>
          <a:p>
            <a:pPr marL="682625" lvl="1" indent="-225425" algn="l" defTabSz="911225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Create an array of 1000 ephemeris times with step size of 10 hours, starting from July 1, 2005.</a:t>
            </a:r>
          </a:p>
          <a:p>
            <a:pPr marL="682625" lvl="1" indent="-225425" algn="l" defTabSz="911225">
              <a:buSzPct val="100000"/>
            </a:pPr>
            <a:endParaRPr lang="en-US" b="0" dirty="0">
              <a:latin typeface="Courier New" charset="0"/>
              <a:ea typeface="ＭＳ Ｐゴシック" charset="-128"/>
              <a:cs typeface="ＭＳ Ｐゴシック" charset="-128"/>
            </a:endParaRPr>
          </a:p>
          <a:p>
            <a:pPr marL="682625" lvl="1" indent="-225425" algn="l" defTabSz="911225">
              <a:buSzPct val="100000"/>
              <a:buFontTx/>
              <a:buNone/>
            </a:pP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cspice_str2et, 'July 1, 2005', start</a:t>
            </a:r>
          </a:p>
          <a:p>
            <a:pPr marL="682625" lvl="1" indent="-225425" algn="l" defTabSz="911225">
              <a:buSzPct val="100000"/>
              <a:buFontTx/>
              <a:buNone/>
            </a:pP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et = dindgen( 1000 )*36000.d + start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275187" y="5864225"/>
            <a:ext cx="1620957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US" sz="1000" dirty="0">
                <a:solidFill>
                  <a:schemeClr val="tx2"/>
                </a:solidFill>
                <a:latin typeface="Arial" charset="0"/>
              </a:rPr>
              <a:t>continued on next page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 dirty="0">
                <a:latin typeface="+mn-lt"/>
              </a:rPr>
              <a:t>IDL Interface to CSPICE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AED438A3-42C0-1245-98AF-8A4310CE2A3A}" type="slidenum">
              <a:rPr lang="en-US">
                <a:latin typeface="+mn-lt"/>
              </a:rPr>
              <a:pPr defTabSz="912813">
                <a:defRPr/>
              </a:pPr>
              <a:t>12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9700" name="Rectangle 2"/>
          <p:cNvSpPr>
            <a:spLocks noChangeArrowheads="1"/>
          </p:cNvSpPr>
          <p:nvPr/>
        </p:nvSpPr>
        <p:spPr bwMode="auto">
          <a:xfrm>
            <a:off x="533400" y="1292225"/>
            <a:ext cx="8140700" cy="5097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682625" lvl="1" indent="-225425" algn="l" defTabSz="911225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Retrieve the state vectors and corresponding light times from Mars to earth at each </a:t>
            </a:r>
            <a:r>
              <a:rPr lang="en-US" sz="1800" b="0" dirty="0">
                <a:latin typeface="Courier New" charset="0"/>
                <a:ea typeface="ＭＳ Ｐゴシック" charset="-128"/>
                <a:cs typeface="ＭＳ Ｐゴシック" charset="-128"/>
              </a:rPr>
              <a:t>et,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 in the J2000 frame, using LT+S aberration correction:</a:t>
            </a:r>
            <a:endParaRPr lang="en-US" b="0" dirty="0">
              <a:latin typeface="Courier" charset="0"/>
              <a:ea typeface="ＭＳ Ｐゴシック" charset="-128"/>
              <a:cs typeface="ＭＳ Ｐゴシック" charset="-128"/>
            </a:endParaRPr>
          </a:p>
          <a:p>
            <a:pPr marL="682625" lvl="1" indent="-225425" algn="l" defTabSz="911225">
              <a:buSzPct val="100000"/>
              <a:buFontTx/>
              <a:buNone/>
            </a:pPr>
            <a:endParaRPr lang="en-US" b="0" dirty="0">
              <a:latin typeface="Courier New" charset="0"/>
              <a:ea typeface="ＭＳ Ｐゴシック" charset="-128"/>
              <a:cs typeface="ＭＳ Ｐゴシック" charset="-128"/>
            </a:endParaRPr>
          </a:p>
          <a:p>
            <a:pPr marL="682625" lvl="1" indent="-225425" algn="l" defTabSz="911225">
              <a:buSzPct val="100000"/>
              <a:buFontTx/>
              <a:buNone/>
            </a:pP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cspice_spkezr, 'Earth', et, 'J2000', 'LT+S', 'MARS', state, </a:t>
            </a:r>
            <a:r>
              <a:rPr lang="en-US" b="0" dirty="0" err="1">
                <a:latin typeface="Courier New" charset="0"/>
                <a:ea typeface="ＭＳ Ｐゴシック" charset="-128"/>
                <a:cs typeface="ＭＳ Ｐゴシック" charset="-128"/>
              </a:rPr>
              <a:t>ltime</a:t>
            </a:r>
            <a:endParaRPr lang="en-US" b="0" dirty="0">
              <a:latin typeface="Courier New" charset="0"/>
              <a:ea typeface="ＭＳ Ｐゴシック" charset="-128"/>
              <a:cs typeface="ＭＳ Ｐゴシック" charset="-128"/>
            </a:endParaRPr>
          </a:p>
          <a:p>
            <a:pPr marL="682625" lvl="1" indent="-225425" algn="l" defTabSz="911225">
              <a:buSzPct val="100000"/>
              <a:buFontTx/>
              <a:buNone/>
            </a:pPr>
            <a:endParaRPr lang="en-US" sz="18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682625" lvl="1" indent="-225425" algn="l" defTabSz="911225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Access the </a:t>
            </a:r>
            <a:r>
              <a:rPr lang="en-US" sz="1800" i="1" dirty="0" err="1">
                <a:latin typeface="Arial" charset="0"/>
                <a:ea typeface="ＭＳ Ｐゴシック" charset="-128"/>
                <a:cs typeface="ＭＳ Ｐゴシック" charset="-128"/>
              </a:rPr>
              <a:t>ith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 state 6-vector corresponding to the </a:t>
            </a:r>
            <a:r>
              <a:rPr lang="en-US" sz="1800" i="1" dirty="0" err="1">
                <a:latin typeface="Arial" charset="0"/>
                <a:ea typeface="ＭＳ Ｐゴシック" charset="-128"/>
                <a:cs typeface="ＭＳ Ｐゴシック" charset="-128"/>
              </a:rPr>
              <a:t>ith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 ephemeris time with the expression</a:t>
            </a:r>
          </a:p>
          <a:p>
            <a:pPr marL="682625" lvl="1" indent="-225425" algn="l" defTabSz="911225">
              <a:buSzPct val="100000"/>
              <a:buFontTx/>
              <a:buNone/>
            </a:pPr>
            <a:endParaRPr lang="en-US" b="0" dirty="0">
              <a:latin typeface="Courier New" charset="0"/>
              <a:ea typeface="ＭＳ Ｐゴシック" charset="-128"/>
              <a:cs typeface="ＭＳ Ｐゴシック" charset="-128"/>
            </a:endParaRPr>
          </a:p>
          <a:p>
            <a:pPr marL="682625" lvl="1" indent="-225425" algn="l" defTabSz="911225">
              <a:buSzPct val="100000"/>
              <a:buFontTx/>
              <a:buNone/>
            </a:pPr>
            <a:r>
              <a:rPr lang="en-US" b="0" dirty="0" err="1">
                <a:latin typeface="Courier New" charset="0"/>
                <a:ea typeface="ＭＳ Ｐゴシック" charset="-128"/>
                <a:cs typeface="ＭＳ Ｐゴシック" charset="-128"/>
              </a:rPr>
              <a:t>state_i</a:t>
            </a: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 = state[*,</a:t>
            </a:r>
            <a:r>
              <a:rPr lang="en-US" b="0" dirty="0" err="1">
                <a:latin typeface="Courier New" charset="0"/>
                <a:ea typeface="ＭＳ Ｐゴシック" charset="-128"/>
                <a:cs typeface="ＭＳ Ｐゴシック" charset="-128"/>
              </a:rPr>
              <a:t>i</a:t>
            </a: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]</a:t>
            </a:r>
          </a:p>
          <a:p>
            <a:pPr marL="682625" lvl="1" indent="-225425" algn="l" defTabSz="911225">
              <a:buSzPct val="100000"/>
              <a:buFontTx/>
              <a:buNone/>
            </a:pPr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285750" indent="-285750" algn="l" defTabSz="911225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Convert the ephemeris time vector </a:t>
            </a:r>
            <a:r>
              <a:rPr lang="en-US" sz="1800" b="0" dirty="0">
                <a:latin typeface="Courier New" charset="0"/>
              </a:rPr>
              <a:t>et</a:t>
            </a:r>
            <a:r>
              <a:rPr lang="en-US" sz="2000" dirty="0">
                <a:latin typeface="Arial" charset="0"/>
              </a:rPr>
              <a:t> from the previous example to UTC calendar strings with three decimal places accuracy.</a:t>
            </a:r>
            <a:endParaRPr lang="en-US" sz="2400" dirty="0">
              <a:latin typeface="Arial" charset="0"/>
            </a:endParaRPr>
          </a:p>
          <a:p>
            <a:pPr marL="682625" lvl="1" indent="-225425" algn="l" defTabSz="911225">
              <a:buSzPct val="100000"/>
              <a:buFontTx/>
              <a:buNone/>
            </a:pPr>
            <a:endParaRPr lang="en-US" sz="1200" b="0" dirty="0">
              <a:latin typeface="Courier" charset="0"/>
              <a:ea typeface="ＭＳ Ｐゴシック" charset="-128"/>
              <a:cs typeface="ＭＳ Ｐゴシック" charset="-128"/>
            </a:endParaRPr>
          </a:p>
          <a:p>
            <a:pPr marL="682625" lvl="1" indent="-225425" algn="l" defTabSz="911225">
              <a:buSzPct val="100000"/>
              <a:buFontTx/>
              <a:buNone/>
            </a:pP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format = 'C'</a:t>
            </a:r>
          </a:p>
          <a:p>
            <a:pPr marL="682625" lvl="1" indent="-225425" algn="l" defTabSz="911225">
              <a:buSzPct val="100000"/>
              <a:buFontTx/>
              <a:buNone/>
            </a:pPr>
            <a:r>
              <a:rPr lang="en-US" b="0" dirty="0" err="1">
                <a:latin typeface="Courier New" charset="0"/>
                <a:ea typeface="ＭＳ Ｐゴシック" charset="-128"/>
                <a:cs typeface="ＭＳ Ｐゴシック" charset="-128"/>
              </a:rPr>
              <a:t>prec</a:t>
            </a: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   = 3  </a:t>
            </a:r>
          </a:p>
          <a:p>
            <a:pPr marL="682625" lvl="1" indent="-225425" algn="l" defTabSz="911225">
              <a:buSzPct val="100000"/>
              <a:buFontTx/>
              <a:buNone/>
            </a:pP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cspice_et2utc, et, format, </a:t>
            </a:r>
            <a:r>
              <a:rPr lang="en-US" b="0" dirty="0" err="1">
                <a:latin typeface="Courier New" charset="0"/>
                <a:ea typeface="ＭＳ Ｐゴシック" charset="-128"/>
                <a:cs typeface="ＭＳ Ｐゴシック" charset="-128"/>
              </a:rPr>
              <a:t>prec</a:t>
            </a: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, </a:t>
            </a:r>
            <a:r>
              <a:rPr lang="en-US" b="0" dirty="0" err="1">
                <a:latin typeface="Courier New" charset="0"/>
                <a:ea typeface="ＭＳ Ｐゴシック" charset="-128"/>
                <a:cs typeface="ＭＳ Ｐゴシック" charset="-128"/>
              </a:rPr>
              <a:t>utcstr</a:t>
            </a:r>
            <a:endParaRPr lang="en-US" sz="1200" b="0" dirty="0">
              <a:latin typeface="Courier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9701" name="Rectangle 3"/>
          <p:cNvSpPr>
            <a:spLocks noChangeArrowheads="1"/>
          </p:cNvSpPr>
          <p:nvPr/>
        </p:nvSpPr>
        <p:spPr bwMode="auto">
          <a:xfrm>
            <a:off x="2587625" y="381000"/>
            <a:ext cx="3965575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defTabSz="911225">
              <a:lnSpc>
                <a:spcPct val="87000"/>
              </a:lnSpc>
              <a:spcBef>
                <a:spcPct val="0"/>
              </a:spcBef>
              <a:buFontTx/>
              <a:buNone/>
            </a:pPr>
            <a:r>
              <a:rPr lang="en-US" sz="3200" dirty="0">
                <a:solidFill>
                  <a:schemeClr val="tx2"/>
                </a:solidFill>
                <a:latin typeface="Arial" charset="0"/>
              </a:rPr>
              <a:t>Icy Vectorization (2)</a:t>
            </a:r>
            <a:endParaRPr lang="en-US" sz="20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657600" y="6327862"/>
            <a:ext cx="1620957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US" sz="1000" dirty="0">
                <a:solidFill>
                  <a:schemeClr val="tx2"/>
                </a:solidFill>
                <a:latin typeface="Arial" charset="0"/>
              </a:rPr>
              <a:t>continued on next page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 dirty="0">
                <a:latin typeface="+mn-lt"/>
              </a:rPr>
              <a:t>IDL Interface to CSPICE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4B30605C-2C1A-1C48-87C4-F61B257D6BDB}" type="slidenum">
              <a:rPr lang="en-US">
                <a:latin typeface="+mn-lt"/>
              </a:rPr>
              <a:pPr defTabSz="912813">
                <a:defRPr/>
              </a:pPr>
              <a:t>13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495300" y="1295400"/>
            <a:ext cx="8153400" cy="487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682625" lvl="1" indent="-225425" algn="l" defTabSz="911225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The call returns </a:t>
            </a:r>
            <a:r>
              <a:rPr lang="en-US" sz="1800" b="0" dirty="0" err="1">
                <a:latin typeface="Courier New" charset="0"/>
                <a:ea typeface="ＭＳ Ｐゴシック" charset="-128"/>
                <a:cs typeface="ＭＳ Ｐゴシック" charset="-128"/>
              </a:rPr>
              <a:t>utcstr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, an array of 1000 strings each </a:t>
            </a:r>
            <a:r>
              <a:rPr lang="en-US" sz="1800" i="1" dirty="0" err="1">
                <a:latin typeface="Arial" charset="0"/>
                <a:ea typeface="ＭＳ Ｐゴシック" charset="-128"/>
                <a:cs typeface="ＭＳ Ｐゴシック" charset="-128"/>
              </a:rPr>
              <a:t>ith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 string the calendar date corresponding to </a:t>
            </a:r>
            <a:r>
              <a:rPr lang="en-US" sz="1800" b="0" dirty="0">
                <a:latin typeface="Courier New" charset="0"/>
                <a:ea typeface="ＭＳ Ｐゴシック" charset="-128"/>
                <a:cs typeface="ＭＳ Ｐゴシック" charset="-128"/>
              </a:rPr>
              <a:t>et[</a:t>
            </a:r>
            <a:r>
              <a:rPr lang="en-US" sz="1800" b="0" dirty="0" err="1">
                <a:latin typeface="Courier New" charset="0"/>
                <a:ea typeface="ＭＳ Ｐゴシック" charset="-128"/>
                <a:cs typeface="ＭＳ Ｐゴシック" charset="-128"/>
              </a:rPr>
              <a:t>i</a:t>
            </a:r>
            <a:r>
              <a:rPr lang="en-US" sz="1800" b="0" dirty="0">
                <a:latin typeface="Courier New" charset="0"/>
                <a:ea typeface="ＭＳ Ｐゴシック" charset="-128"/>
                <a:cs typeface="ＭＳ Ｐゴシック" charset="-128"/>
              </a:rPr>
              <a:t>]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. Access the </a:t>
            </a:r>
            <a:r>
              <a:rPr lang="en-US" sz="1800" i="1" dirty="0" err="1">
                <a:latin typeface="Arial" charset="0"/>
                <a:ea typeface="ＭＳ Ｐゴシック" charset="-128"/>
                <a:cs typeface="ＭＳ Ｐゴシック" charset="-128"/>
              </a:rPr>
              <a:t>ith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 string of </a:t>
            </a:r>
            <a:r>
              <a:rPr lang="en-US" sz="1800" dirty="0" err="1">
                <a:latin typeface="Arial" charset="0"/>
                <a:ea typeface="ＭＳ Ｐゴシック" charset="-128"/>
                <a:cs typeface="ＭＳ Ｐゴシック" charset="-128"/>
              </a:rPr>
              <a:t>utcstr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 corresponding to the </a:t>
            </a:r>
            <a:r>
              <a:rPr lang="en-US" sz="1800" i="1" dirty="0" err="1">
                <a:latin typeface="Arial" charset="0"/>
                <a:ea typeface="ＭＳ Ｐゴシック" charset="-128"/>
                <a:cs typeface="ＭＳ Ｐゴシック" charset="-128"/>
              </a:rPr>
              <a:t>ith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 ephemeris time with the expression</a:t>
            </a:r>
          </a:p>
          <a:p>
            <a:pPr marL="682625" lvl="1" indent="-225425" algn="l" defTabSz="911225">
              <a:buSzPct val="100000"/>
              <a:buFontTx/>
              <a:buNone/>
            </a:pPr>
            <a:endParaRPr lang="en-US" b="0" dirty="0">
              <a:latin typeface="Courier New" charset="0"/>
              <a:ea typeface="ＭＳ Ｐゴシック" charset="-128"/>
              <a:cs typeface="ＭＳ Ｐゴシック" charset="-128"/>
            </a:endParaRPr>
          </a:p>
          <a:p>
            <a:pPr marL="682625" lvl="1" indent="-225425" algn="l" defTabSz="911225">
              <a:buSzPct val="100000"/>
              <a:buFontTx/>
              <a:buNone/>
            </a:pPr>
            <a:r>
              <a:rPr lang="en-US" b="0" dirty="0" err="1">
                <a:latin typeface="Courier New" charset="0"/>
                <a:ea typeface="ＭＳ Ｐゴシック" charset="-128"/>
                <a:cs typeface="ＭＳ Ｐゴシック" charset="-128"/>
              </a:rPr>
              <a:t>utcstr_i</a:t>
            </a: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 = </a:t>
            </a:r>
            <a:r>
              <a:rPr lang="en-US" b="0" dirty="0" err="1">
                <a:latin typeface="Courier New" charset="0"/>
                <a:ea typeface="ＭＳ Ｐゴシック" charset="-128"/>
                <a:cs typeface="ＭＳ Ｐゴシック" charset="-128"/>
              </a:rPr>
              <a:t>utcstr</a:t>
            </a: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[</a:t>
            </a:r>
            <a:r>
              <a:rPr lang="en-US" b="0" dirty="0" err="1">
                <a:latin typeface="Courier New" charset="0"/>
                <a:ea typeface="ＭＳ Ｐゴシック" charset="-128"/>
                <a:cs typeface="ＭＳ Ｐゴシック" charset="-128"/>
              </a:rPr>
              <a:t>i</a:t>
            </a: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]</a:t>
            </a:r>
          </a:p>
          <a:p>
            <a:pPr marL="682625" lvl="1" indent="-225425" algn="l" defTabSz="911225">
              <a:buSzPct val="100000"/>
              <a:buFontTx/>
              <a:buNone/>
            </a:pPr>
            <a:endParaRPr lang="en-US" sz="16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285750" indent="-285750" algn="l" defTabSz="911225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Convert the position components of the N state vectors to latitudinal coordinates (the first three components of a state vector - IDL uses a zero based vector index).</a:t>
            </a:r>
            <a:endParaRPr lang="en-US" sz="2400" dirty="0">
              <a:latin typeface="Arial" charset="0"/>
            </a:endParaRPr>
          </a:p>
          <a:p>
            <a:pPr marL="285750" indent="-285750" algn="l" defTabSz="911225">
              <a:buSzPct val="100000"/>
              <a:buFontTx/>
              <a:buNone/>
            </a:pPr>
            <a:endParaRPr lang="en-US" b="0" dirty="0">
              <a:latin typeface="Courier" charset="0"/>
            </a:endParaRPr>
          </a:p>
          <a:p>
            <a:pPr marL="682625" lvl="1" indent="-225425" algn="l" defTabSz="911225">
              <a:buSzPct val="100000"/>
              <a:buFontTx/>
              <a:buNone/>
            </a:pPr>
            <a:r>
              <a:rPr lang="en-US" b="0" dirty="0">
                <a:latin typeface="Courier New" charset="0"/>
                <a:ea typeface="ＭＳ Ｐゴシック" charset="-128"/>
                <a:cs typeface="ＭＳ Ｐゴシック" charset="-128"/>
              </a:rPr>
              <a:t>cspice_reclat, state[0:2,*], radius, latitude, longitude</a:t>
            </a:r>
          </a:p>
          <a:p>
            <a:pPr marL="682625" lvl="1" indent="-225425" algn="l" defTabSz="911225">
              <a:buSzPct val="100000"/>
              <a:buFontTx/>
              <a:buNone/>
            </a:pPr>
            <a:endParaRPr lang="en-US" b="0" dirty="0">
              <a:latin typeface="Courier" charset="0"/>
              <a:ea typeface="ＭＳ Ｐゴシック" charset="-128"/>
              <a:cs typeface="ＭＳ Ｐゴシック" charset="-128"/>
            </a:endParaRPr>
          </a:p>
          <a:p>
            <a:pPr marL="682625" lvl="1" indent="-225425" algn="l" defTabSz="911225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The call returns three double precision variables of type Array[1000] (vectorized scalars): </a:t>
            </a:r>
            <a:r>
              <a:rPr lang="en-US" sz="1600" b="0" dirty="0">
                <a:latin typeface="Courier New" charset="0"/>
                <a:ea typeface="ＭＳ Ｐゴシック" charset="-128"/>
                <a:cs typeface="ＭＳ Ｐゴシック" charset="-128"/>
              </a:rPr>
              <a:t>radius</a:t>
            </a:r>
            <a:r>
              <a:rPr lang="en-US" sz="1800" b="0" dirty="0">
                <a:latin typeface="Courier New" charset="0"/>
                <a:ea typeface="ＭＳ Ｐゴシック" charset="-128"/>
                <a:cs typeface="ＭＳ Ｐゴシック" charset="-128"/>
              </a:rPr>
              <a:t>, </a:t>
            </a:r>
            <a:r>
              <a:rPr lang="en-US" sz="1600" b="0" dirty="0">
                <a:latin typeface="Courier New" charset="0"/>
                <a:ea typeface="ＭＳ Ｐゴシック" charset="-128"/>
                <a:cs typeface="ＭＳ Ｐゴシック" charset="-128"/>
              </a:rPr>
              <a:t>latitude</a:t>
            </a:r>
            <a:r>
              <a:rPr lang="en-US" sz="1800" b="0" dirty="0">
                <a:latin typeface="Courier New" charset="0"/>
                <a:ea typeface="ＭＳ Ｐゴシック" charset="-128"/>
                <a:cs typeface="ＭＳ Ｐゴシック" charset="-128"/>
              </a:rPr>
              <a:t>, </a:t>
            </a:r>
            <a:r>
              <a:rPr lang="en-US" sz="1600" b="0" dirty="0">
                <a:latin typeface="Courier New" charset="0"/>
                <a:ea typeface="ＭＳ Ｐゴシック" charset="-128"/>
                <a:cs typeface="ＭＳ Ｐゴシック" charset="-128"/>
              </a:rPr>
              <a:t>longitude</a:t>
            </a:r>
            <a:r>
              <a:rPr lang="en-US" sz="1800" b="0" dirty="0">
                <a:latin typeface="Courier New" charset="0"/>
                <a:ea typeface="ＭＳ Ｐゴシック" charset="-128"/>
                <a:cs typeface="ＭＳ Ｐゴシック" charset="-128"/>
              </a:rPr>
              <a:t>.</a:t>
            </a:r>
          </a:p>
        </p:txBody>
      </p:sp>
      <p:sp>
        <p:nvSpPr>
          <p:cNvPr id="30725" name="Rectangle 3"/>
          <p:cNvSpPr>
            <a:spLocks noChangeArrowheads="1"/>
          </p:cNvSpPr>
          <p:nvPr/>
        </p:nvSpPr>
        <p:spPr bwMode="auto">
          <a:xfrm>
            <a:off x="2587625" y="381000"/>
            <a:ext cx="3965575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defTabSz="911225">
              <a:lnSpc>
                <a:spcPct val="87000"/>
              </a:lnSpc>
              <a:spcBef>
                <a:spcPct val="0"/>
              </a:spcBef>
              <a:buFontTx/>
              <a:buNone/>
            </a:pPr>
            <a:r>
              <a:rPr lang="en-US" sz="3200">
                <a:solidFill>
                  <a:schemeClr val="tx2"/>
                </a:solidFill>
                <a:latin typeface="Arial" charset="0"/>
              </a:rPr>
              <a:t>Icy Vectorization (3)</a:t>
            </a:r>
            <a:endParaRPr lang="en-US" sz="200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IDL Interface to CSPICE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DA503064-3FA1-3A4D-9983-11DDED3C5281}" type="slidenum">
              <a:rPr lang="en-US">
                <a:latin typeface="+mn-lt"/>
              </a:rPr>
              <a:pPr defTabSz="912813">
                <a:defRPr/>
              </a:pPr>
              <a:t>14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3406385" y="381000"/>
            <a:ext cx="3960013" cy="4903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defTabSz="911225">
              <a:lnSpc>
                <a:spcPct val="87000"/>
              </a:lnSpc>
              <a:spcBef>
                <a:spcPct val="0"/>
              </a:spcBef>
              <a:buFontTx/>
              <a:buNone/>
            </a:pPr>
            <a:r>
              <a:rPr lang="en-US" sz="3200" dirty="0">
                <a:solidFill>
                  <a:schemeClr val="tx2"/>
                </a:solidFill>
                <a:latin typeface="Arial" charset="0"/>
              </a:rPr>
              <a:t>Simple Icy Example</a:t>
            </a:r>
            <a:endParaRPr lang="en-US" sz="20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1749" name="Rectangle 3"/>
          <p:cNvSpPr>
            <a:spLocks noChangeArrowheads="1"/>
          </p:cNvSpPr>
          <p:nvPr/>
        </p:nvSpPr>
        <p:spPr bwMode="auto">
          <a:xfrm>
            <a:off x="533400" y="1295400"/>
            <a:ext cx="8066088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285750" indent="-285750" algn="l" defTabSz="911225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As an example of using Icy with </a:t>
            </a:r>
            <a:r>
              <a:rPr lang="en-US" sz="2000" dirty="0" err="1">
                <a:latin typeface="Arial" charset="0"/>
              </a:rPr>
              <a:t>vectorization</a:t>
            </a:r>
            <a:r>
              <a:rPr lang="en-US" sz="2000" dirty="0">
                <a:latin typeface="Arial" charset="0"/>
              </a:rPr>
              <a:t>, calculate and plot, in the J2000 inertial frame, the trajectory of the Cassini spacecraft from June 20 2004 to December 1 2005.</a:t>
            </a:r>
            <a:endParaRPr lang="en-US" sz="2400" dirty="0">
              <a:latin typeface="Arial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85800" y="2362200"/>
            <a:ext cx="7848600" cy="392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343" tIns="44379" rIns="90343" bIns="44379">
            <a:spAutoFit/>
          </a:bodyPr>
          <a:lstStyle/>
          <a:p>
            <a:pPr algn="l">
              <a:buNone/>
            </a:pPr>
            <a:r>
              <a:rPr lang="en-US" sz="1000" dirty="0">
                <a:latin typeface="Courier New" charset="0"/>
              </a:rPr>
              <a:t>;; Construct a meta kernel, "</a:t>
            </a:r>
            <a:r>
              <a:rPr lang="en-US" sz="1000" dirty="0" err="1">
                <a:latin typeface="Courier New" charset="0"/>
              </a:rPr>
              <a:t>standard.tm</a:t>
            </a:r>
            <a:r>
              <a:rPr lang="en-US" sz="1000" dirty="0">
                <a:latin typeface="Courier New" charset="0"/>
              </a:rPr>
              <a:t>", which will be used to load the needed</a:t>
            </a:r>
          </a:p>
          <a:p>
            <a:pPr algn="l">
              <a:buNone/>
            </a:pPr>
            <a:r>
              <a:rPr lang="en-US" sz="1000" dirty="0">
                <a:latin typeface="Courier New" charset="0"/>
              </a:rPr>
              <a:t>;; generic kernels:  "naif0011.tls", "de421.bsp", and "pck00010.tpc".</a:t>
            </a:r>
          </a:p>
          <a:p>
            <a:pPr algn="l">
              <a:buNone/>
            </a:pPr>
            <a:endParaRPr lang="en-US" sz="1000" dirty="0">
              <a:latin typeface="Courier New" charset="0"/>
            </a:endParaRPr>
          </a:p>
          <a:p>
            <a:pPr algn="l">
              <a:buNone/>
            </a:pPr>
            <a:r>
              <a:rPr lang="en-US" sz="1000" dirty="0">
                <a:latin typeface="Courier New" charset="0"/>
              </a:rPr>
              <a:t>;; Load the generic kernels using the meta kernel, and a Cassini </a:t>
            </a:r>
            <a:r>
              <a:rPr lang="en-US" sz="1000" dirty="0" err="1">
                <a:latin typeface="Courier New" charset="0"/>
              </a:rPr>
              <a:t>spk</a:t>
            </a:r>
            <a:r>
              <a:rPr lang="en-US" sz="1000" dirty="0">
                <a:latin typeface="Courier New" charset="0"/>
              </a:rPr>
              <a:t>.</a:t>
            </a:r>
          </a:p>
          <a:p>
            <a:pPr algn="l">
              <a:buNone/>
            </a:pPr>
            <a:endParaRPr lang="en-US" sz="1000" dirty="0">
              <a:solidFill>
                <a:srgbClr val="000000"/>
              </a:solidFill>
              <a:latin typeface="Courier New" charset="0"/>
            </a:endParaRPr>
          </a:p>
          <a:p>
            <a:pPr algn="l">
              <a:buNone/>
            </a:pP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cspice_furnsh, ['</a:t>
            </a:r>
            <a:r>
              <a:rPr lang="en-US" sz="1000" dirty="0" err="1">
                <a:solidFill>
                  <a:srgbClr val="000000"/>
                </a:solidFill>
                <a:latin typeface="Courier New" charset="0"/>
              </a:rPr>
              <a:t>standard.tm</a:t>
            </a: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', '</a:t>
            </a:r>
            <a:r>
              <a:rPr lang="en-US" sz="1000" dirty="0">
                <a:latin typeface="Courier New" charset="0"/>
              </a:rPr>
              <a:t>/kernels/</a:t>
            </a:r>
            <a:r>
              <a:rPr lang="en-US" sz="1000" dirty="0" err="1">
                <a:latin typeface="Courier New" charset="0"/>
              </a:rPr>
              <a:t>cassini</a:t>
            </a:r>
            <a:r>
              <a:rPr lang="en-US" sz="1000" dirty="0">
                <a:latin typeface="Courier New" charset="0"/>
              </a:rPr>
              <a:t>/</a:t>
            </a:r>
            <a:r>
              <a:rPr lang="en-US" sz="1000" dirty="0" err="1">
                <a:latin typeface="Courier New" charset="0"/>
              </a:rPr>
              <a:t>spk</a:t>
            </a:r>
            <a:r>
              <a:rPr lang="en-US" sz="1000" dirty="0">
                <a:latin typeface="Courier New" charset="0"/>
              </a:rPr>
              <a:t>/</a:t>
            </a:r>
            <a:r>
              <a:rPr lang="en-US" sz="1000" u="sng" dirty="0">
                <a:latin typeface="Courier New" charset="0"/>
                <a:cs typeface="Courier New" charset="0"/>
              </a:rPr>
              <a:t>030201AP_SK_SM546_T45.bsp</a:t>
            </a: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' ]</a:t>
            </a:r>
          </a:p>
          <a:p>
            <a:pPr algn="l">
              <a:buNone/>
            </a:pPr>
            <a:endParaRPr lang="en-US" sz="1000" dirty="0">
              <a:solidFill>
                <a:srgbClr val="000000"/>
              </a:solidFill>
              <a:latin typeface="Courier New" charset="0"/>
            </a:endParaRPr>
          </a:p>
          <a:p>
            <a:pPr algn="l">
              <a:buNone/>
            </a:pP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;; Define the number of divisions of the time interval and the time interval.</a:t>
            </a:r>
          </a:p>
          <a:p>
            <a:pPr algn="l">
              <a:buNone/>
            </a:pP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STEP = 10000   </a:t>
            </a:r>
          </a:p>
          <a:p>
            <a:pPr algn="l">
              <a:buNone/>
            </a:pP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cspice_str2et, [ 'Jun 20, 2004', 'Dec 1, 2005' ] , et   </a:t>
            </a:r>
          </a:p>
          <a:p>
            <a:pPr algn="l">
              <a:buNone/>
            </a:pP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times = </a:t>
            </a:r>
            <a:r>
              <a:rPr lang="en-US" sz="1000" dirty="0" err="1">
                <a:solidFill>
                  <a:srgbClr val="000000"/>
                </a:solidFill>
                <a:latin typeface="Courier New" charset="0"/>
              </a:rPr>
              <a:t>dindgen</a:t>
            </a: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(STEP)*(et[1]-et[0])/STEP + et[0]   </a:t>
            </a:r>
          </a:p>
          <a:p>
            <a:pPr algn="l">
              <a:buNone/>
            </a:pPr>
            <a:endParaRPr lang="en-US" sz="1000" dirty="0">
              <a:solidFill>
                <a:srgbClr val="000000"/>
              </a:solidFill>
              <a:latin typeface="Courier New" charset="0"/>
            </a:endParaRPr>
          </a:p>
          <a:p>
            <a:pPr algn="l">
              <a:buNone/>
            </a:pPr>
            <a:r>
              <a:rPr lang="en-US" sz="1000" dirty="0" err="1">
                <a:solidFill>
                  <a:srgbClr val="000000"/>
                </a:solidFill>
                <a:latin typeface="Courier New" charset="0"/>
              </a:rPr>
              <a:t>cspice_spkpos</a:t>
            </a: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, 'Cassini', times, 'J2000', 'NONE', 'SATURN BARYCENTER', </a:t>
            </a:r>
            <a:r>
              <a:rPr lang="en-US" sz="1000" dirty="0" err="1">
                <a:solidFill>
                  <a:srgbClr val="000000"/>
                </a:solidFill>
                <a:latin typeface="Courier New" charset="0"/>
              </a:rPr>
              <a:t>pos</a:t>
            </a: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, </a:t>
            </a:r>
            <a:r>
              <a:rPr lang="en-US" sz="1000" dirty="0" err="1">
                <a:solidFill>
                  <a:srgbClr val="000000"/>
                </a:solidFill>
                <a:latin typeface="Courier New" charset="0"/>
              </a:rPr>
              <a:t>ltime</a:t>
            </a: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   </a:t>
            </a:r>
          </a:p>
          <a:p>
            <a:pPr algn="l">
              <a:buNone/>
            </a:pPr>
            <a:endParaRPr lang="en-US" sz="1000" dirty="0">
              <a:solidFill>
                <a:srgbClr val="000000"/>
              </a:solidFill>
              <a:latin typeface="Courier New" charset="0"/>
            </a:endParaRPr>
          </a:p>
          <a:p>
            <a:pPr algn="l">
              <a:buNone/>
            </a:pP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;; Plot the resulting trajectory.</a:t>
            </a:r>
          </a:p>
          <a:p>
            <a:pPr algn="l">
              <a:buNone/>
            </a:pP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x = </a:t>
            </a:r>
            <a:r>
              <a:rPr lang="en-US" sz="1000" dirty="0" err="1">
                <a:solidFill>
                  <a:srgbClr val="000000"/>
                </a:solidFill>
                <a:latin typeface="Courier New" charset="0"/>
              </a:rPr>
              <a:t>pos</a:t>
            </a: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[0,*]   </a:t>
            </a:r>
          </a:p>
          <a:p>
            <a:pPr algn="l">
              <a:buNone/>
            </a:pP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y = </a:t>
            </a:r>
            <a:r>
              <a:rPr lang="en-US" sz="1000" dirty="0" err="1">
                <a:solidFill>
                  <a:srgbClr val="000000"/>
                </a:solidFill>
                <a:latin typeface="Courier New" charset="0"/>
              </a:rPr>
              <a:t>pos</a:t>
            </a: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[1,*]   </a:t>
            </a:r>
          </a:p>
          <a:p>
            <a:pPr algn="l">
              <a:buNone/>
            </a:pP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z = </a:t>
            </a:r>
            <a:r>
              <a:rPr lang="en-US" sz="1000" dirty="0" err="1">
                <a:solidFill>
                  <a:srgbClr val="000000"/>
                </a:solidFill>
                <a:latin typeface="Courier New" charset="0"/>
              </a:rPr>
              <a:t>pos</a:t>
            </a: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[2,*]   </a:t>
            </a:r>
          </a:p>
          <a:p>
            <a:pPr algn="l">
              <a:buNone/>
            </a:pPr>
            <a:r>
              <a:rPr lang="en-US" sz="1000" dirty="0" err="1">
                <a:solidFill>
                  <a:srgbClr val="000000"/>
                </a:solidFill>
                <a:latin typeface="Courier New" charset="0"/>
              </a:rPr>
              <a:t>iplot</a:t>
            </a:r>
            <a:r>
              <a:rPr lang="en-US" sz="1000" dirty="0">
                <a:solidFill>
                  <a:srgbClr val="000000"/>
                </a:solidFill>
                <a:latin typeface="Courier New" charset="0"/>
              </a:rPr>
              <a:t>, x, y, z</a:t>
            </a:r>
          </a:p>
          <a:p>
            <a:pPr algn="l">
              <a:buNone/>
            </a:pPr>
            <a:endParaRPr lang="en-US" sz="1000" dirty="0">
              <a:solidFill>
                <a:srgbClr val="000000"/>
              </a:solidFill>
              <a:latin typeface="Courier New" charset="0"/>
            </a:endParaRPr>
          </a:p>
          <a:p>
            <a:pPr algn="l">
              <a:buNone/>
            </a:pPr>
            <a:r>
              <a:rPr lang="en-US" sz="1000" dirty="0" err="1">
                <a:solidFill>
                  <a:srgbClr val="000000"/>
                </a:solidFill>
                <a:latin typeface="Courier New" charset="0"/>
              </a:rPr>
              <a:t>cspice_kclear</a:t>
            </a:r>
            <a:endParaRPr lang="en-US" sz="1000" dirty="0">
              <a:solidFill>
                <a:srgbClr val="000000"/>
              </a:solidFill>
              <a:latin typeface="Courier New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 dirty="0">
                <a:latin typeface="+mn-lt"/>
              </a:rPr>
              <a:t>IDL Interface to CSPICE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15E56A3D-0332-774C-84B2-10D379704C8C}" type="slidenum">
              <a:rPr lang="en-US">
                <a:latin typeface="+mn-lt"/>
              </a:rPr>
              <a:pPr defTabSz="912813">
                <a:defRPr/>
              </a:pPr>
              <a:t>15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32772" name="Rectangle 2"/>
          <p:cNvSpPr>
            <a:spLocks noChangeArrowheads="1"/>
          </p:cNvSpPr>
          <p:nvPr/>
        </p:nvSpPr>
        <p:spPr bwMode="auto">
          <a:xfrm>
            <a:off x="2578494" y="381000"/>
            <a:ext cx="5623730" cy="4903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defTabSz="911225">
              <a:lnSpc>
                <a:spcPct val="87000"/>
              </a:lnSpc>
              <a:spcBef>
                <a:spcPct val="0"/>
              </a:spcBef>
              <a:buFontTx/>
              <a:buNone/>
            </a:pPr>
            <a:r>
              <a:rPr lang="en-US" sz="3200" dirty="0">
                <a:solidFill>
                  <a:schemeClr val="tx2"/>
                </a:solidFill>
                <a:latin typeface="Arial" charset="0"/>
              </a:rPr>
              <a:t>Icy Example Graphic Output</a:t>
            </a:r>
            <a:endParaRPr lang="en-US" sz="24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32773" name="Picture 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6588" y="1673225"/>
            <a:ext cx="5332412" cy="380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Rectangle 26"/>
          <p:cNvSpPr>
            <a:spLocks noChangeArrowheads="1"/>
          </p:cNvSpPr>
          <p:nvPr/>
        </p:nvSpPr>
        <p:spPr bwMode="auto">
          <a:xfrm>
            <a:off x="653231" y="5702300"/>
            <a:ext cx="7796264" cy="2871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43" tIns="44379" rIns="90343" bIns="44379">
            <a:prstTxWarp prst="textNoShape">
              <a:avLst/>
            </a:prstTxWarp>
            <a:spAutoFit/>
          </a:bodyPr>
          <a:lstStyle/>
          <a:p>
            <a:pPr defTabSz="912813">
              <a:buFontTx/>
              <a:buNone/>
            </a:pPr>
            <a:r>
              <a:rPr lang="en-US" dirty="0">
                <a:latin typeface="Arial" charset="0"/>
              </a:rPr>
              <a:t>Trajectory of the Cassini spacecraft, in the J2000 frame, from June 20 2004 to Dec 1 2005</a:t>
            </a:r>
          </a:p>
        </p:txBody>
      </p:sp>
      <p:sp>
        <p:nvSpPr>
          <p:cNvPr id="32775" name="Rectangle 27"/>
          <p:cNvSpPr>
            <a:spLocks noChangeArrowheads="1"/>
          </p:cNvSpPr>
          <p:nvPr/>
        </p:nvSpPr>
        <p:spPr bwMode="auto">
          <a:xfrm>
            <a:off x="5133975" y="4814888"/>
            <a:ext cx="269875" cy="28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43" tIns="44379" rIns="90343" bIns="44379">
            <a:prstTxWarp prst="textNoShape">
              <a:avLst/>
            </a:prstTxWarp>
            <a:spAutoFit/>
          </a:bodyPr>
          <a:lstStyle/>
          <a:p>
            <a:pPr defTabSz="912813">
              <a:buFontTx/>
              <a:buNone/>
            </a:pPr>
            <a:r>
              <a:rPr lang="en-US" b="0" dirty="0"/>
              <a:t>x</a:t>
            </a:r>
            <a:endParaRPr lang="en-US" dirty="0"/>
          </a:p>
        </p:txBody>
      </p:sp>
      <p:sp>
        <p:nvSpPr>
          <p:cNvPr id="32776" name="Rectangle 28"/>
          <p:cNvSpPr>
            <a:spLocks noChangeArrowheads="1"/>
          </p:cNvSpPr>
          <p:nvPr/>
        </p:nvSpPr>
        <p:spPr bwMode="auto">
          <a:xfrm>
            <a:off x="3916363" y="3194050"/>
            <a:ext cx="269875" cy="28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43" tIns="44379" rIns="90343" bIns="44379">
            <a:prstTxWarp prst="textNoShape">
              <a:avLst/>
            </a:prstTxWarp>
            <a:spAutoFit/>
          </a:bodyPr>
          <a:lstStyle/>
          <a:p>
            <a:pPr defTabSz="912813">
              <a:buFontTx/>
              <a:buNone/>
            </a:pPr>
            <a:r>
              <a:rPr lang="en-US" b="0" dirty="0"/>
              <a:t>y</a:t>
            </a:r>
            <a:endParaRPr lang="en-US" dirty="0"/>
          </a:p>
        </p:txBody>
      </p:sp>
      <p:sp>
        <p:nvSpPr>
          <p:cNvPr id="32777" name="Rectangle 29"/>
          <p:cNvSpPr>
            <a:spLocks noChangeArrowheads="1"/>
          </p:cNvSpPr>
          <p:nvPr/>
        </p:nvSpPr>
        <p:spPr bwMode="auto">
          <a:xfrm>
            <a:off x="2784475" y="2967038"/>
            <a:ext cx="260350" cy="28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43" tIns="44379" rIns="90343" bIns="44379">
            <a:prstTxWarp prst="textNoShape">
              <a:avLst/>
            </a:prstTxWarp>
            <a:spAutoFit/>
          </a:bodyPr>
          <a:lstStyle/>
          <a:p>
            <a:pPr defTabSz="912813">
              <a:buFontTx/>
              <a:buNone/>
            </a:pPr>
            <a:r>
              <a:rPr lang="en-US" b="0" dirty="0"/>
              <a:t>z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 dirty="0">
                <a:latin typeface="+mn-lt"/>
              </a:rPr>
              <a:t>IDL Interface to CSPICE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CA7C7200-1827-ED41-9ECF-4AF66BCA96B3}" type="slidenum">
              <a:rPr lang="en-US">
                <a:latin typeface="+mn-lt"/>
              </a:rPr>
              <a:pPr defTabSz="912813">
                <a:defRPr/>
              </a:pPr>
              <a:t>2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16388" name="Rectangle 9"/>
          <p:cNvSpPr>
            <a:spLocks noGrp="1" noChangeArrowheads="1"/>
          </p:cNvSpPr>
          <p:nvPr>
            <p:ph type="title"/>
          </p:nvPr>
        </p:nvSpPr>
        <p:spPr>
          <a:xfrm>
            <a:off x="3821113" y="381000"/>
            <a:ext cx="1436687" cy="474663"/>
          </a:xfrm>
        </p:spPr>
        <p:txBody>
          <a:bodyPr/>
          <a:lstStyle/>
          <a:p>
            <a:r>
              <a:rPr lang="en-US" dirty="0"/>
              <a:t>Topics</a:t>
            </a:r>
          </a:p>
        </p:txBody>
      </p:sp>
      <p:sp>
        <p:nvSpPr>
          <p:cNvPr id="16389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836613" y="1978025"/>
            <a:ext cx="7610475" cy="3117850"/>
          </a:xfrm>
        </p:spPr>
        <p:txBody>
          <a:bodyPr/>
          <a:lstStyle/>
          <a:p>
            <a:r>
              <a:rPr lang="en-US" dirty="0"/>
              <a:t>Icy Benefits</a:t>
            </a:r>
          </a:p>
          <a:p>
            <a:r>
              <a:rPr lang="en-US" dirty="0"/>
              <a:t>How does it work?</a:t>
            </a:r>
          </a:p>
          <a:p>
            <a:r>
              <a:rPr lang="en-US" dirty="0"/>
              <a:t>Distribution</a:t>
            </a:r>
          </a:p>
          <a:p>
            <a:r>
              <a:rPr lang="en-US" dirty="0"/>
              <a:t>Icy Operation</a:t>
            </a:r>
          </a:p>
          <a:p>
            <a:r>
              <a:rPr lang="en-US" dirty="0"/>
              <a:t>Vectorization </a:t>
            </a:r>
          </a:p>
          <a:p>
            <a:r>
              <a:rPr lang="en-US" dirty="0"/>
              <a:t>Simple Icy Example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 dirty="0">
                <a:latin typeface="+mn-lt"/>
              </a:rPr>
              <a:t>IDL Interface to CSPICE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F0A4071B-633C-6743-8A9F-3D74A081FBEB}" type="slidenum">
              <a:rPr lang="en-US">
                <a:latin typeface="+mn-lt"/>
              </a:rPr>
              <a:pPr defTabSz="912813">
                <a:defRPr/>
              </a:pPr>
              <a:t>3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608013" y="1520825"/>
            <a:ext cx="7839075" cy="4498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285750" indent="-285750" algn="l" defTabSz="911225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Ease of use: Icy operates as an extension to the IDL language regime.</a:t>
            </a:r>
          </a:p>
          <a:p>
            <a:pPr marL="285750" indent="-285750" algn="l" defTabSz="911225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Icy supports more than four-hundred CSPICE routines.</a:t>
            </a:r>
          </a:p>
          <a:p>
            <a:pPr marL="285750" indent="-285750" algn="l" defTabSz="911225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Icy calls usually correspond to the call format of the underlying CSPICE routine, returning IDL native data types. </a:t>
            </a:r>
          </a:p>
          <a:p>
            <a:pPr marL="285750" indent="-285750" algn="l" defTabSz="911225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Icy has some capability not available in CSPICE such as vectorization.</a:t>
            </a:r>
          </a:p>
          <a:p>
            <a:pPr marL="285750" indent="-285750" algn="l" defTabSz="911225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CSPICE error messages return to IDL in a form usable by the </a:t>
            </a:r>
            <a:r>
              <a:rPr lang="en-US" sz="2000" i="1" dirty="0">
                <a:latin typeface="Arial" charset="0"/>
              </a:rPr>
              <a:t>catch</a:t>
            </a:r>
            <a:r>
              <a:rPr lang="en-US" sz="2000" dirty="0">
                <a:latin typeface="Arial" charset="0"/>
              </a:rPr>
              <a:t> error handler construct.</a:t>
            </a:r>
            <a:endParaRPr lang="en-US" sz="2800" dirty="0">
              <a:latin typeface="Arial" charset="0"/>
            </a:endParaRP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title"/>
          </p:nvPr>
        </p:nvSpPr>
        <p:spPr>
          <a:xfrm>
            <a:off x="3382963" y="381000"/>
            <a:ext cx="2408237" cy="474663"/>
          </a:xfrm>
          <a:noFill/>
        </p:spPr>
        <p:txBody>
          <a:bodyPr/>
          <a:lstStyle/>
          <a:p>
            <a:r>
              <a:rPr lang="en-US" dirty="0"/>
              <a:t>Icy Benefits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 dirty="0">
                <a:latin typeface="+mn-lt"/>
              </a:rPr>
              <a:t>IDL Interface to CSPICE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75A237CC-42BB-B947-B3AB-47ADFC668A11}" type="slidenum">
              <a:rPr lang="en-US">
                <a:latin typeface="+mn-lt"/>
              </a:rPr>
              <a:pPr defTabSz="912813">
                <a:defRPr/>
              </a:pPr>
              <a:t>4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838200" y="2154238"/>
            <a:ext cx="6705600" cy="28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609600" y="1920187"/>
            <a:ext cx="7926387" cy="305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285750" indent="-285750" algn="l" defTabSz="911225">
              <a:buSzPct val="100000"/>
              <a:buFont typeface="Times" charset="0"/>
              <a:buChar char="•"/>
            </a:pPr>
            <a:r>
              <a:rPr lang="en-US" sz="2000" dirty="0">
                <a:latin typeface="Arial" charset="0"/>
              </a:rPr>
              <a:t>The IDL environment includes an intrinsic capability to use external routines.</a:t>
            </a:r>
          </a:p>
          <a:p>
            <a:pPr marL="682625" lvl="1" indent="-225425" algn="l" defTabSz="911225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Icy functions as an IDL Dynamically Loadable Module (DLM).  A DLM consists of a shared object library (icy.so/.dll) and a DLM text definition file (icy.dlm).</a:t>
            </a:r>
          </a:p>
          <a:p>
            <a:pPr marL="1139825" lvl="2" indent="-228600" algn="l" defTabSz="911225">
              <a:buSzPct val="100000"/>
              <a:buFont typeface="Times" charset="0"/>
              <a:buChar char="»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The shared library contains a set of IDL callable C interface routines that wrap a subset of CSPICE wrapper calls.</a:t>
            </a:r>
          </a:p>
          <a:p>
            <a:pPr marL="1139825" lvl="2" indent="-228600" algn="l" defTabSz="911225">
              <a:buSzPct val="100000"/>
              <a:buFontTx/>
              <a:buChar char="»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The text definition file lists the routines within the shared library and the format for the routine’s call parameters.</a:t>
            </a:r>
            <a:endParaRPr lang="en-US" sz="18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462" name="Rectangle 9"/>
          <p:cNvSpPr>
            <a:spLocks noGrp="1" noChangeArrowheads="1"/>
          </p:cNvSpPr>
          <p:nvPr>
            <p:ph type="title"/>
          </p:nvPr>
        </p:nvSpPr>
        <p:spPr>
          <a:xfrm>
            <a:off x="2352675" y="381000"/>
            <a:ext cx="4440238" cy="474663"/>
          </a:xfrm>
          <a:noFill/>
        </p:spPr>
        <p:txBody>
          <a:bodyPr/>
          <a:lstStyle/>
          <a:p>
            <a:r>
              <a:rPr lang="en-US" dirty="0"/>
              <a:t>How Does It Work? (1)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867150" y="6559550"/>
            <a:ext cx="1466850" cy="214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US" sz="900" dirty="0">
                <a:latin typeface="Arial" charset="0"/>
              </a:rPr>
              <a:t>continued on next page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 dirty="0">
                <a:latin typeface="+mn-lt"/>
              </a:rPr>
              <a:t>IDL Interface to CSPICE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94A67833-766A-7F4C-BBE0-1D7E82B2C987}" type="slidenum">
              <a:rPr lang="en-US">
                <a:latin typeface="+mn-lt"/>
              </a:rPr>
              <a:pPr defTabSz="912813">
                <a:defRPr/>
              </a:pPr>
              <a:t>5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title"/>
          </p:nvPr>
        </p:nvSpPr>
        <p:spPr>
          <a:xfrm>
            <a:off x="2349500" y="381000"/>
            <a:ext cx="4440238" cy="474663"/>
          </a:xfrm>
        </p:spPr>
        <p:txBody>
          <a:bodyPr/>
          <a:lstStyle/>
          <a:p>
            <a:r>
              <a:rPr lang="en-US" dirty="0"/>
              <a:t>How Does It Work? (2)</a:t>
            </a:r>
          </a:p>
        </p:txBody>
      </p:sp>
      <p:sp>
        <p:nvSpPr>
          <p:cNvPr id="20485" name="Rectangle 10"/>
          <p:cNvSpPr>
            <a:spLocks noChangeArrowheads="1"/>
          </p:cNvSpPr>
          <p:nvPr/>
        </p:nvSpPr>
        <p:spPr bwMode="auto">
          <a:xfrm>
            <a:off x="644525" y="1371600"/>
            <a:ext cx="7850188" cy="5032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285750" indent="-285750" algn="l" defTabSz="911225">
              <a:buSzPct val="100000"/>
              <a:buFontTx/>
              <a:buChar char="•"/>
            </a:pPr>
            <a:r>
              <a:rPr lang="en-US" sz="1800" dirty="0">
                <a:latin typeface="Arial" charset="0"/>
              </a:rPr>
              <a:t>Using Icy from IDL requires you register the Icy DLM with IDL to access the interface routines. Several means exist to do so.</a:t>
            </a:r>
          </a:p>
          <a:p>
            <a:pPr marL="682625" lvl="1" indent="-225425" algn="l" defTabSz="911225">
              <a:buSzPct val="100000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On Unix/Linux, start IDL from the directory containing </a:t>
            </a:r>
            <a:r>
              <a:rPr lang="en-US" sz="1600" dirty="0" err="1">
                <a:latin typeface="Arial" charset="0"/>
                <a:ea typeface="ＭＳ Ｐゴシック" charset="-128"/>
                <a:cs typeface="ＭＳ Ｐゴシック" charset="-128"/>
              </a:rPr>
              <a:t>icy.dlm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 and </a:t>
            </a:r>
            <a:r>
              <a:rPr lang="en-US" sz="1600" dirty="0" err="1">
                <a:latin typeface="Arial" charset="0"/>
                <a:ea typeface="ＭＳ Ｐゴシック" charset="-128"/>
                <a:cs typeface="ＭＳ Ｐゴシック" charset="-128"/>
              </a:rPr>
              <a:t>icy.so</a:t>
            </a:r>
            <a:endParaRPr lang="en-US" sz="16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625475" lvl="1" indent="-225425" algn="l" defTabSz="911225">
              <a:buSzPct val="100000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From the IDL interpreter (or from a command script), execute the dlm_register command:</a:t>
            </a:r>
            <a:r>
              <a:rPr lang="en-US" sz="1200" b="0" dirty="0">
                <a:latin typeface="Courier New" charset="0"/>
                <a:ea typeface="ＭＳ Ｐゴシック" charset="-128"/>
                <a:cs typeface="ＭＳ Ｐゴシック" charset="-128"/>
              </a:rPr>
              <a:t> </a:t>
            </a:r>
            <a:r>
              <a:rPr lang="en-US" sz="1200" b="0" dirty="0">
                <a:latin typeface="+mn-lt"/>
                <a:ea typeface="ＭＳ Ｐゴシック" charset="-128"/>
                <a:cs typeface="ＭＳ Ｐゴシック" charset="-128"/>
              </a:rPr>
              <a:t>IDL&gt; </a:t>
            </a:r>
            <a:r>
              <a:rPr lang="en-US" sz="1200" b="0" dirty="0" err="1">
                <a:latin typeface="+mn-lt"/>
                <a:ea typeface="ＭＳ Ｐゴシック" charset="-128"/>
                <a:cs typeface="ＭＳ Ｐゴシック" charset="-128"/>
              </a:rPr>
              <a:t>dlm_register</a:t>
            </a:r>
            <a:r>
              <a:rPr lang="en-US" sz="1200" b="0" dirty="0">
                <a:latin typeface="+mn-lt"/>
                <a:ea typeface="ＭＳ Ｐゴシック" charset="-128"/>
                <a:cs typeface="ＭＳ Ｐゴシック" charset="-128"/>
              </a:rPr>
              <a:t>, '</a:t>
            </a:r>
            <a:r>
              <a:rPr lang="en-US" sz="1100" b="0" i="1" dirty="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rPr>
              <a:t>_</a:t>
            </a:r>
            <a:r>
              <a:rPr lang="en-US" sz="1100" b="0" i="1" dirty="0" err="1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rPr>
              <a:t>path_to_directory_containing_icy.dlm</a:t>
            </a:r>
            <a:r>
              <a:rPr lang="en-US" sz="1100" b="0" i="1" dirty="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rPr>
              <a:t>_</a:t>
            </a:r>
            <a:r>
              <a:rPr lang="en-US" sz="1200" b="0" dirty="0">
                <a:latin typeface="+mn-lt"/>
                <a:ea typeface="ＭＳ Ｐゴシック" charset="-128"/>
                <a:cs typeface="ＭＳ Ｐゴシック" charset="-128"/>
              </a:rPr>
              <a:t>'</a:t>
            </a: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968375" lvl="2" indent="-228600" algn="l" defTabSz="911225">
              <a:buSzPct val="100000"/>
              <a:buFontTx/>
              <a:buChar char="»"/>
            </a:pPr>
            <a:r>
              <a:rPr lang="en-US" sz="1100" dirty="0">
                <a:latin typeface="Arial" charset="0"/>
                <a:ea typeface="ＭＳ Ｐゴシック" charset="-128"/>
                <a:cs typeface="ＭＳ Ｐゴシック" charset="-128"/>
              </a:rPr>
              <a:t>Examples (Unix and Windows):</a:t>
            </a:r>
          </a:p>
          <a:p>
            <a:pPr marL="1425575" lvl="3" indent="-228600" algn="l" defTabSz="911225">
              <a:buSzPct val="100000"/>
              <a:buFontTx/>
              <a:buChar char="»"/>
            </a:pPr>
            <a:r>
              <a:rPr lang="en-US" sz="1100" dirty="0">
                <a:latin typeface="Courier New"/>
                <a:ea typeface="ＭＳ Ｐゴシック" charset="-128"/>
                <a:cs typeface="Courier New"/>
              </a:rPr>
              <a:t>IDL&gt; </a:t>
            </a:r>
            <a:r>
              <a:rPr lang="en-US" sz="1100" dirty="0" err="1">
                <a:latin typeface="Courier New"/>
                <a:ea typeface="ＭＳ Ｐゴシック" charset="-128"/>
                <a:cs typeface="Courier New"/>
              </a:rPr>
              <a:t>dlm_register</a:t>
            </a:r>
            <a:r>
              <a:rPr lang="en-US" sz="1100" dirty="0">
                <a:latin typeface="Courier New"/>
                <a:ea typeface="ＭＳ Ｐゴシック" charset="-128"/>
                <a:cs typeface="Courier New"/>
              </a:rPr>
              <a:t>, '/</a:t>
            </a:r>
            <a:r>
              <a:rPr lang="en-US" sz="1100" dirty="0" err="1">
                <a:latin typeface="Courier New"/>
                <a:ea typeface="ＭＳ Ｐゴシック" charset="-128"/>
                <a:cs typeface="Courier New"/>
              </a:rPr>
              <a:t>naif</a:t>
            </a:r>
            <a:r>
              <a:rPr lang="en-US" sz="1100" dirty="0">
                <a:latin typeface="Courier New"/>
                <a:ea typeface="ＭＳ Ｐゴシック" charset="-128"/>
                <a:cs typeface="Courier New"/>
              </a:rPr>
              <a:t>/icy/lib/</a:t>
            </a:r>
            <a:r>
              <a:rPr lang="en-US" sz="1100" dirty="0" err="1">
                <a:latin typeface="Courier New"/>
                <a:ea typeface="ＭＳ Ｐゴシック" charset="-128"/>
                <a:cs typeface="Courier New"/>
              </a:rPr>
              <a:t>icy.dlm</a:t>
            </a:r>
            <a:r>
              <a:rPr lang="en-US" sz="1100" dirty="0">
                <a:latin typeface="Courier New"/>
                <a:ea typeface="ＭＳ Ｐゴシック" charset="-128"/>
                <a:cs typeface="Courier New"/>
              </a:rPr>
              <a:t>'</a:t>
            </a:r>
          </a:p>
          <a:p>
            <a:pPr marL="1425575" lvl="3" indent="-228600" algn="l" defTabSz="911225">
              <a:buSzPct val="100000"/>
              <a:buFontTx/>
              <a:buChar char="»"/>
            </a:pPr>
            <a:r>
              <a:rPr lang="en-US" sz="1100" dirty="0">
                <a:latin typeface="Courier New"/>
                <a:ea typeface="ＭＳ Ｐゴシック" charset="-128"/>
                <a:cs typeface="Courier New"/>
              </a:rPr>
              <a:t>IDL&gt; </a:t>
            </a:r>
            <a:r>
              <a:rPr lang="en-US" sz="1100" dirty="0" err="1">
                <a:latin typeface="Courier New"/>
                <a:ea typeface="ＭＳ Ｐゴシック" charset="-128"/>
                <a:cs typeface="Courier New"/>
              </a:rPr>
              <a:t>dlm_register</a:t>
            </a:r>
            <a:r>
              <a:rPr lang="en-US" sz="1100" dirty="0">
                <a:latin typeface="Courier New"/>
                <a:ea typeface="ＭＳ Ｐゴシック" charset="-128"/>
                <a:cs typeface="Courier New"/>
              </a:rPr>
              <a:t>, 'c:\</a:t>
            </a:r>
            <a:r>
              <a:rPr lang="en-US" sz="1100" dirty="0" err="1">
                <a:latin typeface="Courier New"/>
                <a:ea typeface="ＭＳ Ｐゴシック" charset="-128"/>
                <a:cs typeface="Courier New"/>
              </a:rPr>
              <a:t>naif</a:t>
            </a:r>
            <a:r>
              <a:rPr lang="en-US" sz="1100" dirty="0">
                <a:latin typeface="Courier New"/>
                <a:ea typeface="ＭＳ Ｐゴシック" charset="-128"/>
                <a:cs typeface="Courier New"/>
              </a:rPr>
              <a:t>\icy\lib\</a:t>
            </a:r>
            <a:r>
              <a:rPr lang="en-US" sz="1100" dirty="0" err="1">
                <a:latin typeface="Courier New"/>
                <a:ea typeface="ＭＳ Ｐゴシック" charset="-128"/>
                <a:cs typeface="Courier New"/>
              </a:rPr>
              <a:t>icy.dlm</a:t>
            </a:r>
            <a:r>
              <a:rPr lang="en-US" sz="1100" dirty="0">
                <a:latin typeface="Courier New"/>
                <a:ea typeface="ＭＳ Ｐゴシック" charset="-128"/>
                <a:cs typeface="Courier New"/>
              </a:rPr>
              <a:t>'</a:t>
            </a:r>
            <a:endParaRPr lang="en-US" sz="1600" dirty="0">
              <a:latin typeface="Courier New"/>
              <a:ea typeface="ＭＳ Ｐゴシック" charset="-128"/>
              <a:cs typeface="Courier New"/>
            </a:endParaRPr>
          </a:p>
          <a:p>
            <a:pPr marL="625475" lvl="1" indent="-225425" algn="l" defTabSz="911225">
              <a:buSzPct val="100000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Copy </a:t>
            </a:r>
            <a:r>
              <a:rPr lang="en-US" sz="1600" dirty="0" err="1">
                <a:latin typeface="Arial" charset="0"/>
                <a:ea typeface="ＭＳ Ｐゴシック" charset="-128"/>
                <a:cs typeface="ＭＳ Ｐゴシック" charset="-128"/>
              </a:rPr>
              <a:t>icy.dlm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 and </a:t>
            </a:r>
            <a:r>
              <a:rPr lang="en-US" sz="1600" dirty="0" err="1">
                <a:latin typeface="Arial" charset="0"/>
                <a:ea typeface="ＭＳ Ｐゴシック" charset="-128"/>
                <a:cs typeface="ＭＳ Ｐゴシック" charset="-128"/>
              </a:rPr>
              <a:t>icy.so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 or </a:t>
            </a:r>
            <a:r>
              <a:rPr lang="en-US" sz="1600" dirty="0" err="1">
                <a:latin typeface="Arial" charset="0"/>
                <a:ea typeface="ＭＳ Ｐゴシック" charset="-128"/>
                <a:cs typeface="ＭＳ Ｐゴシック" charset="-128"/>
              </a:rPr>
              <a:t>icy.dll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 to IDL's binary directory: </a:t>
            </a:r>
            <a:endParaRPr lang="en-US" sz="1200" b="0" dirty="0">
              <a:latin typeface="Courier New" charset="0"/>
              <a:ea typeface="ＭＳ Ｐゴシック" charset="-128"/>
              <a:cs typeface="ＭＳ Ｐゴシック" charset="-128"/>
            </a:endParaRPr>
          </a:p>
          <a:p>
            <a:pPr marL="968375" lvl="2" indent="-228600" algn="l" defTabSz="911225">
              <a:lnSpc>
                <a:spcPct val="120000"/>
              </a:lnSpc>
              <a:buSzPct val="100000"/>
              <a:buFontTx/>
              <a:buNone/>
            </a:pPr>
            <a:r>
              <a:rPr lang="en-US" sz="1100" b="0" dirty="0">
                <a:latin typeface="+mn-lt"/>
                <a:ea typeface="ＭＳ Ｐゴシック" charset="-128"/>
                <a:cs typeface="ＭＳ Ｐゴシック" charset="-128"/>
              </a:rPr>
              <a:t>{The IDL install directory}/bin/</a:t>
            </a:r>
            <a:r>
              <a:rPr lang="en-US" sz="1100" b="0" dirty="0" err="1">
                <a:latin typeface="+mn-lt"/>
                <a:ea typeface="ＭＳ Ｐゴシック" charset="-128"/>
                <a:cs typeface="ＭＳ Ｐゴシック" charset="-128"/>
              </a:rPr>
              <a:t>bin.</a:t>
            </a:r>
            <a:r>
              <a:rPr lang="en-US" sz="1100" b="0" i="1" dirty="0" err="1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rPr>
              <a:t>user_architecture</a:t>
            </a: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968375" lvl="2" indent="-228600" algn="l" defTabSz="911225">
              <a:buSzPct val="100000"/>
              <a:buFontTx/>
              <a:buChar char="»"/>
            </a:pPr>
            <a:r>
              <a:rPr lang="en-US" sz="1100" dirty="0">
                <a:latin typeface="Arial" charset="0"/>
                <a:ea typeface="ＭＳ Ｐゴシック" charset="-128"/>
                <a:cs typeface="ＭＳ Ｐゴシック" charset="-128"/>
              </a:rPr>
              <a:t>Examples (Unix and Windows):</a:t>
            </a:r>
          </a:p>
          <a:p>
            <a:pPr marL="1425575" lvl="3" indent="-228600" algn="l" defTabSz="911225">
              <a:buSzPct val="100000"/>
              <a:buFontTx/>
              <a:buChar char="»"/>
            </a:pPr>
            <a:r>
              <a:rPr lang="en-US" sz="1100" dirty="0">
                <a:latin typeface="Courier New"/>
                <a:ea typeface="ＭＳ Ｐゴシック" charset="-128"/>
                <a:cs typeface="Courier New"/>
              </a:rPr>
              <a:t>cp icy.dlm icy.so   </a:t>
            </a:r>
            <a:r>
              <a:rPr lang="en-US" sz="1100" dirty="0">
                <a:latin typeface="Courier New"/>
                <a:cs typeface="Courier New"/>
              </a:rPr>
              <a:t>/Applications/exelis/idl/bin/bin.darwin.x86_64/</a:t>
            </a:r>
            <a:endParaRPr lang="en-US" sz="1100" dirty="0">
              <a:latin typeface="Courier New"/>
              <a:ea typeface="ＭＳ Ｐゴシック" charset="-128"/>
              <a:cs typeface="Courier New"/>
            </a:endParaRPr>
          </a:p>
          <a:p>
            <a:pPr marL="1425575" lvl="3" indent="-228600" algn="l" defTabSz="911225">
              <a:buSzPct val="100000"/>
              <a:buFontTx/>
              <a:buChar char="»"/>
            </a:pPr>
            <a:r>
              <a:rPr lang="en-US" sz="1100" dirty="0">
                <a:latin typeface="Courier New"/>
                <a:ea typeface="ＭＳ Ｐゴシック" charset="-128"/>
                <a:cs typeface="Courier New"/>
              </a:rPr>
              <a:t>cp icy.dlm icy.dll  C:\Program Files\Exelis\idl83\bin\bin.x86_64\</a:t>
            </a:r>
            <a:endParaRPr lang="en-US" sz="1200" dirty="0">
              <a:latin typeface="Courier New"/>
              <a:ea typeface="ＭＳ Ｐゴシック" charset="-128"/>
              <a:cs typeface="Courier New"/>
            </a:endParaRPr>
          </a:p>
          <a:p>
            <a:pPr marL="625475" lvl="1" indent="-225425" algn="l" defTabSz="911225">
              <a:buSzPct val="100000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Append to the IDL_DLM_PATH environment variable the directory name containing icy.dlm and icy.so or icy.dll:</a:t>
            </a:r>
            <a:endParaRPr lang="en-US" sz="1100" b="0" dirty="0">
              <a:latin typeface="Courier New" charset="0"/>
              <a:ea typeface="ＭＳ Ｐゴシック" charset="-128"/>
              <a:cs typeface="ＭＳ Ｐゴシック" charset="-128"/>
            </a:endParaRPr>
          </a:p>
          <a:p>
            <a:pPr marL="968375" lvl="2" indent="-228600" algn="l" defTabSz="911225">
              <a:lnSpc>
                <a:spcPct val="110000"/>
              </a:lnSpc>
              <a:buClr>
                <a:schemeClr val="tx1"/>
              </a:buClr>
              <a:buSzPct val="100000"/>
              <a:buNone/>
            </a:pPr>
            <a:r>
              <a:rPr lang="en-US" sz="1100" dirty="0">
                <a:latin typeface="Courier New" charset="0"/>
                <a:ea typeface="ＭＳ Ｐゴシック" charset="-128"/>
                <a:cs typeface="ＭＳ Ｐゴシック" charset="-128"/>
              </a:rPr>
              <a:t>setenv IDL_DLM_PATH "&lt;IDL_DEFAULT&gt;:</a:t>
            </a:r>
            <a:r>
              <a:rPr lang="en-US" sz="1100" i="1" dirty="0">
                <a:solidFill>
                  <a:schemeClr val="accent2"/>
                </a:solidFill>
                <a:latin typeface="Courier New" charset="0"/>
                <a:ea typeface="ＭＳ Ｐゴシック" charset="-128"/>
                <a:cs typeface="ＭＳ Ｐゴシック" charset="-128"/>
              </a:rPr>
              <a:t>_</a:t>
            </a:r>
            <a:r>
              <a:rPr lang="en-US" sz="1100" i="1" dirty="0" err="1">
                <a:solidFill>
                  <a:schemeClr val="accent2"/>
                </a:solidFill>
                <a:latin typeface="Courier New" charset="0"/>
                <a:ea typeface="ＭＳ Ｐゴシック" charset="-128"/>
                <a:cs typeface="ＭＳ Ｐゴシック" charset="-128"/>
              </a:rPr>
              <a:t>path_to_directory_containing_icy.dlm</a:t>
            </a:r>
            <a:r>
              <a:rPr lang="en-US" sz="1100" i="1" dirty="0">
                <a:solidFill>
                  <a:schemeClr val="accent2"/>
                </a:solidFill>
                <a:latin typeface="Courier New" charset="0"/>
                <a:ea typeface="ＭＳ Ｐゴシック" charset="-128"/>
                <a:cs typeface="ＭＳ Ｐゴシック" charset="-128"/>
              </a:rPr>
              <a:t>_</a:t>
            </a:r>
            <a:r>
              <a:rPr lang="en-US" sz="1100" dirty="0">
                <a:solidFill>
                  <a:schemeClr val="accent2"/>
                </a:solidFill>
                <a:latin typeface="Courier New" charset="0"/>
                <a:ea typeface="ＭＳ Ｐゴシック" charset="-128"/>
                <a:cs typeface="ＭＳ Ｐゴシック" charset="-128"/>
              </a:rPr>
              <a:t>"</a:t>
            </a:r>
            <a:endParaRPr lang="en-US" sz="16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625475" lvl="1" indent="-225425" algn="l" defTabSz="911225">
              <a:buSzPct val="100000"/>
              <a:buFontTx/>
              <a:buNone/>
            </a:pPr>
            <a:r>
              <a:rPr lang="en-US" sz="1200" dirty="0">
                <a:solidFill>
                  <a:schemeClr val="accent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  </a:t>
            </a:r>
          </a:p>
          <a:p>
            <a:pPr marL="625475" lvl="1" indent="-225425" algn="l" defTabSz="911225">
              <a:buSzPct val="100000"/>
              <a:buFontTx/>
              <a:buNone/>
            </a:pPr>
            <a:r>
              <a:rPr lang="en-US" dirty="0">
                <a:solidFill>
                  <a:schemeClr val="accent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   Warning: with regards to the Icy source directory, </a:t>
            </a:r>
            <a:r>
              <a:rPr lang="en-US" i="1" dirty="0">
                <a:solidFill>
                  <a:schemeClr val="accent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icy/src/icy</a:t>
            </a:r>
            <a:r>
              <a:rPr lang="en-US" dirty="0">
                <a:solidFill>
                  <a:schemeClr val="accent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, do not invoke IDL from the directory, do not register the directory, and do not append IDL_DLM_PATH to the directory. This directory contains an “icy.dlm” but no “icy.so.”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867150" y="6559550"/>
            <a:ext cx="1466850" cy="214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US" sz="900" dirty="0">
                <a:latin typeface="Arial" charset="0"/>
              </a:rPr>
              <a:t>continued on next page</a:t>
            </a:r>
          </a:p>
        </p:txBody>
      </p:sp>
    </p:spTree>
    <p:extLst>
      <p:ext uri="{BB962C8B-B14F-4D97-AF65-F5344CB8AC3E}">
        <p14:creationId xmlns:p14="http://schemas.microsoft.com/office/powerpoint/2010/main" val="2777429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 dirty="0">
                <a:latin typeface="+mn-lt"/>
              </a:rPr>
              <a:t>IDL Interface to CSPICE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44B8107F-F9DA-334F-9D38-DB20471D73F8}" type="slidenum">
              <a:rPr lang="en-US">
                <a:latin typeface="+mn-lt"/>
              </a:rPr>
              <a:pPr defTabSz="912813">
                <a:defRPr/>
              </a:pPr>
              <a:t>6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914400" y="1444625"/>
            <a:ext cx="7683500" cy="4360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pPr algn="l" defTabSz="912813">
              <a:buFontTx/>
              <a:buNone/>
            </a:pPr>
            <a:r>
              <a:rPr lang="en-US" sz="2400" dirty="0">
                <a:latin typeface="Arial" charset="0"/>
              </a:rPr>
              <a:t>When a user invokes a call to a DLM routine:</a:t>
            </a:r>
          </a:p>
          <a:p>
            <a:pPr algn="l" defTabSz="912813">
              <a:buFontTx/>
              <a:buNone/>
            </a:pPr>
            <a:endParaRPr lang="en-US" sz="2400" dirty="0">
              <a:solidFill>
                <a:schemeClr val="accent1"/>
              </a:solidFill>
              <a:latin typeface="Arial" charset="0"/>
            </a:endParaRPr>
          </a:p>
          <a:p>
            <a:pPr algn="l" defTabSz="912813">
              <a:buFontTx/>
              <a:buNone/>
            </a:pPr>
            <a:r>
              <a:rPr lang="en-US" sz="2400" dirty="0">
                <a:solidFill>
                  <a:schemeClr val="accent1"/>
                </a:solidFill>
                <a:latin typeface="Arial" charset="0"/>
              </a:rPr>
              <a:t>   </a:t>
            </a:r>
            <a:r>
              <a:rPr lang="en-US" sz="2400" dirty="0">
                <a:latin typeface="Arial" charset="0"/>
              </a:rPr>
              <a:t>1. IDL calls…</a:t>
            </a:r>
          </a:p>
          <a:p>
            <a:pPr algn="l" defTabSz="912813">
              <a:buFontTx/>
              <a:buNone/>
            </a:pPr>
            <a:r>
              <a:rPr lang="en-US" sz="2400" dirty="0">
                <a:latin typeface="Arial" charset="0"/>
              </a:rPr>
              <a:t>      2. the interface routine in the shared object</a:t>
            </a:r>
          </a:p>
          <a:p>
            <a:pPr algn="l" defTabSz="912813">
              <a:buFontTx/>
              <a:buNone/>
            </a:pPr>
            <a:r>
              <a:rPr lang="en-US" sz="2400" dirty="0">
                <a:latin typeface="Arial" charset="0"/>
              </a:rPr>
              <a:t>          library, linked against…</a:t>
            </a:r>
          </a:p>
          <a:p>
            <a:pPr algn="l" defTabSz="912813">
              <a:buFontTx/>
              <a:buNone/>
            </a:pPr>
            <a:r>
              <a:rPr lang="en-US" sz="2400" dirty="0">
                <a:latin typeface="Arial" charset="0"/>
              </a:rPr>
              <a:t>         3. CSPICE, which performs its function and</a:t>
            </a:r>
          </a:p>
          <a:p>
            <a:pPr algn="l" defTabSz="912813">
              <a:buFontTx/>
              <a:buNone/>
            </a:pPr>
            <a:r>
              <a:rPr lang="en-US" sz="2400" dirty="0">
                <a:latin typeface="Arial" charset="0"/>
              </a:rPr>
              <a:t>             returns the result…</a:t>
            </a:r>
          </a:p>
          <a:p>
            <a:pPr algn="l" defTabSz="912813">
              <a:buFontTx/>
              <a:buNone/>
            </a:pPr>
            <a:r>
              <a:rPr lang="en-US" sz="2400" dirty="0">
                <a:latin typeface="Arial" charset="0"/>
              </a:rPr>
              <a:t>             4. to IDL…</a:t>
            </a:r>
          </a:p>
          <a:p>
            <a:pPr algn="l" defTabSz="912813">
              <a:buFontTx/>
              <a:buNone/>
            </a:pPr>
            <a:r>
              <a:rPr lang="en-US" sz="2400" dirty="0">
                <a:latin typeface="Arial" charset="0"/>
              </a:rPr>
              <a:t> </a:t>
            </a:r>
          </a:p>
          <a:p>
            <a:pPr algn="l" defTabSz="912813">
              <a:buFontTx/>
              <a:buNone/>
            </a:pPr>
            <a:r>
              <a:rPr lang="en-US" sz="2400" dirty="0">
                <a:latin typeface="Arial" charset="0"/>
              </a:rPr>
              <a:t>… transparent from the user’s perspective.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title"/>
          </p:nvPr>
        </p:nvSpPr>
        <p:spPr>
          <a:xfrm>
            <a:off x="2344738" y="381000"/>
            <a:ext cx="4440237" cy="474663"/>
          </a:xfrm>
        </p:spPr>
        <p:txBody>
          <a:bodyPr/>
          <a:lstStyle/>
          <a:p>
            <a:r>
              <a:rPr lang="en-US" dirty="0"/>
              <a:t>How Does It Work? (3)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 dirty="0">
                <a:latin typeface="+mn-lt"/>
              </a:rPr>
              <a:t>IDL Interface to CSPICE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5BDAE66B-B7A9-DF4D-B6A3-726E3B8ED316}" type="slidenum">
              <a:rPr lang="en-US">
                <a:latin typeface="+mn-lt"/>
              </a:rPr>
              <a:pPr defTabSz="912813">
                <a:defRPr/>
              </a:pPr>
              <a:t>7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971800" y="381000"/>
            <a:ext cx="3084513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defTabSz="911225">
              <a:lnSpc>
                <a:spcPct val="87000"/>
              </a:lnSpc>
              <a:spcBef>
                <a:spcPct val="0"/>
              </a:spcBef>
              <a:buFontTx/>
              <a:buNone/>
            </a:pPr>
            <a:r>
              <a:rPr lang="en-US" sz="3200" dirty="0">
                <a:solidFill>
                  <a:schemeClr val="tx2"/>
                </a:solidFill>
                <a:latin typeface="Arial" charset="0"/>
              </a:rPr>
              <a:t>Icy Distribution</a:t>
            </a:r>
            <a:endParaRPr lang="en-US" sz="20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3557" name="Rectangle 7"/>
          <p:cNvSpPr>
            <a:spLocks noChangeArrowheads="1"/>
          </p:cNvSpPr>
          <p:nvPr/>
        </p:nvSpPr>
        <p:spPr bwMode="auto">
          <a:xfrm>
            <a:off x="609600" y="1371600"/>
            <a:ext cx="7989888" cy="441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285750" indent="-285750" algn="l" defTabSz="911225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NAIF distributes the Icy package as an independent product analogous to SPICELIB and CSPICE.</a:t>
            </a:r>
          </a:p>
          <a:p>
            <a:pPr marL="285750" indent="-285750" algn="l" defTabSz="911225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The package includes:</a:t>
            </a:r>
            <a:endParaRPr lang="en-US" sz="2400" dirty="0">
              <a:latin typeface="Arial" charset="0"/>
            </a:endParaRPr>
          </a:p>
          <a:p>
            <a:pPr marL="682625" lvl="1" indent="-225425" algn="l" defTabSz="911225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the CSPICE source files</a:t>
            </a:r>
          </a:p>
          <a:p>
            <a:pPr marL="682625" lvl="1" indent="-225425" algn="l" defTabSz="911225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the Icy interface source code </a:t>
            </a:r>
          </a:p>
          <a:p>
            <a:pPr marL="682625" lvl="1" indent="-225425" algn="l" defTabSz="911225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platform specific build scripts for Icy and CSPICE</a:t>
            </a:r>
          </a:p>
          <a:p>
            <a:pPr marL="682625" lvl="1" indent="-225425" algn="l" defTabSz="911225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 IDL versions of the SPICE cookbook programs, </a:t>
            </a:r>
            <a:r>
              <a:rPr lang="en-US" sz="1800" i="1" dirty="0">
                <a:latin typeface="Arial" charset="0"/>
                <a:ea typeface="ＭＳ Ｐゴシック" charset="-128"/>
                <a:cs typeface="ＭＳ Ｐゴシック" charset="-128"/>
              </a:rPr>
              <a:t>states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800" i="1" dirty="0">
                <a:latin typeface="Arial" charset="0"/>
                <a:ea typeface="ＭＳ Ｐゴシック" charset="-128"/>
                <a:cs typeface="ＭＳ Ｐゴシック" charset="-128"/>
              </a:rPr>
              <a:t> tictoc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, </a:t>
            </a:r>
            <a:r>
              <a:rPr lang="en-US" sz="1800" i="1" dirty="0" err="1">
                <a:latin typeface="Arial" charset="0"/>
                <a:ea typeface="ＭＳ Ｐゴシック" charset="-128"/>
                <a:cs typeface="ＭＳ Ｐゴシック" charset="-128"/>
              </a:rPr>
              <a:t>subpt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, and </a:t>
            </a:r>
            <a:r>
              <a:rPr lang="en-US" sz="1800" i="1" dirty="0">
                <a:latin typeface="Arial" charset="0"/>
                <a:ea typeface="ＭＳ Ｐゴシック" charset="-128"/>
                <a:cs typeface="ＭＳ Ｐゴシック" charset="-128"/>
              </a:rPr>
              <a:t>simple</a:t>
            </a:r>
            <a:endParaRPr lang="en-US" sz="18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682625" lvl="1" indent="-225425" algn="l" defTabSz="911225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an HTML based help system for both Icy and CSPICE, with the Icy help cross-linked to CSPICE</a:t>
            </a:r>
          </a:p>
          <a:p>
            <a:pPr marL="682625" lvl="1" indent="-225425" algn="l" defTabSz="911225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the Icy shared library and DLM file. The system is ready for use after installation of these files</a:t>
            </a:r>
          </a:p>
          <a:p>
            <a:pPr marL="285750" indent="-285750" algn="l" defTabSz="911225">
              <a:buSzPct val="100000"/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  <a:latin typeface="Arial" charset="0"/>
              </a:rPr>
              <a:t>You do not need a C compiler to use Icy.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 dirty="0">
                <a:latin typeface="+mn-lt"/>
              </a:rPr>
              <a:t>IDL Interface to CSPICE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411A0F5C-8FDA-4C40-A402-94432E5455F1}" type="slidenum">
              <a:rPr lang="en-US">
                <a:latin typeface="+mn-lt"/>
              </a:rPr>
              <a:pPr defTabSz="912813">
                <a:defRPr/>
              </a:pPr>
              <a:t>8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2914650" y="381000"/>
            <a:ext cx="333375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defTabSz="911225">
              <a:lnSpc>
                <a:spcPct val="87000"/>
              </a:lnSpc>
              <a:spcBef>
                <a:spcPct val="0"/>
              </a:spcBef>
              <a:buFontTx/>
              <a:buNone/>
            </a:pPr>
            <a:r>
              <a:rPr lang="en-US" sz="3200" dirty="0">
                <a:solidFill>
                  <a:schemeClr val="tx2"/>
                </a:solidFill>
                <a:latin typeface="Arial" charset="0"/>
              </a:rPr>
              <a:t>Icy Operation (1)</a:t>
            </a:r>
            <a:endParaRPr lang="en-US" sz="20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608013" y="1371600"/>
            <a:ext cx="7926387" cy="502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285750" indent="-285750" algn="l" defTabSz="911225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A user may occasionally encounter an IDL math exception:</a:t>
            </a:r>
            <a:endParaRPr lang="en-US" sz="1800" b="0" dirty="0">
              <a:latin typeface="Courier New" charset="0"/>
            </a:endParaRPr>
          </a:p>
          <a:p>
            <a:pPr marL="285750" indent="-285750" algn="l" defTabSz="911225">
              <a:buSzPct val="100000"/>
              <a:buFontTx/>
              <a:buNone/>
            </a:pPr>
            <a:endParaRPr lang="en-US" b="0" dirty="0">
              <a:latin typeface="Courier New" charset="0"/>
            </a:endParaRPr>
          </a:p>
          <a:p>
            <a:pPr marL="285750" indent="-285750" algn="l" defTabSz="911225">
              <a:buSzPct val="100000"/>
              <a:buFontTx/>
              <a:buNone/>
            </a:pPr>
            <a:r>
              <a:rPr lang="en-US" b="0" dirty="0">
                <a:latin typeface="Courier New" charset="0"/>
              </a:rPr>
              <a:t>	% Program caused arithmetic error: Floating underflow</a:t>
            </a:r>
          </a:p>
          <a:p>
            <a:pPr marL="285750" indent="-285750" algn="l" defTabSz="911225">
              <a:buSzPct val="100000"/>
              <a:buFontTx/>
              <a:buNone/>
            </a:pPr>
            <a:endParaRPr lang="en-US" sz="1800" b="0" dirty="0">
              <a:latin typeface="Courier New" charset="0"/>
            </a:endParaRPr>
          </a:p>
          <a:p>
            <a:pPr marL="682625" lvl="1" indent="-225425" algn="l" defTabSz="911225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This warning occurs most often as a consequence of CSPICE math operations.</a:t>
            </a:r>
          </a:p>
          <a:p>
            <a:pPr marL="285750" indent="-285750" algn="l" defTabSz="911225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In all known cases, the SIGFPE exceptions caused by CSPICE can be ignored. CSPICE assumes numeric underflow as zero.</a:t>
            </a:r>
            <a:endParaRPr lang="en-US" sz="2400" dirty="0">
              <a:latin typeface="Arial" charset="0"/>
            </a:endParaRPr>
          </a:p>
          <a:p>
            <a:pPr marL="682625" lvl="1" indent="-225425" algn="l" defTabSz="911225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A user can adjust IDL’s response to math exceptions by setting the </a:t>
            </a:r>
            <a:r>
              <a:rPr lang="en-US" sz="1800" b="0" dirty="0">
                <a:latin typeface="Courier New" charset="0"/>
                <a:ea typeface="ＭＳ Ｐゴシック" charset="-128"/>
                <a:cs typeface="ＭＳ Ｐゴシック" charset="-128"/>
              </a:rPr>
              <a:t>!EXCEPT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 variable:</a:t>
            </a:r>
          </a:p>
          <a:p>
            <a:pPr marL="1139825" lvl="2" indent="-228600" algn="l" defTabSz="911225">
              <a:buSzPct val="100000"/>
              <a:buFontTx/>
              <a:buChar char="»"/>
            </a:pPr>
            <a:r>
              <a:rPr lang="en-US" sz="1600" b="0" dirty="0">
                <a:latin typeface="Courier New" charset="0"/>
                <a:ea typeface="ＭＳ Ｐゴシック" charset="-128"/>
                <a:cs typeface="ＭＳ Ｐゴシック" charset="-128"/>
              </a:rPr>
              <a:t>!EXCEPT = 0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  suppresses the SIGFPE messages, and even more (e.g. a fatal error).</a:t>
            </a:r>
          </a:p>
          <a:p>
            <a:pPr marL="1139825" lvl="2" indent="-228600" algn="l" defTabSz="911225">
              <a:buSzPct val="100000"/>
              <a:buFontTx/>
              <a:buChar char="»"/>
            </a:pPr>
            <a:r>
              <a:rPr lang="en-US" sz="1600" b="0" dirty="0">
                <a:latin typeface="Courier New" charset="0"/>
                <a:ea typeface="ＭＳ Ｐゴシック" charset="-128"/>
                <a:cs typeface="ＭＳ Ｐゴシック" charset="-128"/>
              </a:rPr>
              <a:t>!EXCEPT = 1,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 the default, reports math exceptions on return to the interactive prompt.</a:t>
            </a:r>
            <a:endParaRPr lang="en-US" sz="18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1536700" lvl="3" indent="-168275" algn="l" defTabSz="911225">
              <a:buSzPct val="100000"/>
              <a:buFontTx/>
              <a:buChar char="•"/>
            </a:pPr>
            <a:r>
              <a:rPr lang="en-US" sz="1200" dirty="0">
                <a:solidFill>
                  <a:schemeClr val="accent2"/>
                </a:solidFill>
                <a:latin typeface="Arial" charset="0"/>
                <a:ea typeface="ＭＳ Ｐゴシック" charset="-128"/>
                <a:cs typeface="ＭＳ Ｐゴシック" charset="-128"/>
              </a:rPr>
              <a:t>NAIF recommends this be used.</a:t>
            </a:r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1139825" lvl="2" indent="-228600" algn="l" defTabSz="911225">
              <a:buSzPct val="100000"/>
              <a:buFontTx/>
              <a:buChar char="»"/>
            </a:pPr>
            <a:r>
              <a:rPr lang="en-US" sz="1600" b="0" dirty="0">
                <a:latin typeface="Courier New" charset="0"/>
                <a:ea typeface="ＭＳ Ｐゴシック" charset="-128"/>
                <a:cs typeface="ＭＳ Ｐゴシック" charset="-128"/>
              </a:rPr>
              <a:t>!EXCEPT = 2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  reports exceptions immediately after executing the command</a:t>
            </a: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.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867150" y="6559550"/>
            <a:ext cx="1466850" cy="214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US" sz="900" dirty="0">
                <a:latin typeface="Arial" charset="0"/>
              </a:rPr>
              <a:t>continued on next page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 dirty="0">
                <a:latin typeface="+mn-lt"/>
              </a:rPr>
              <a:t>IDL Interface to CSPICE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3E3DF560-145C-8C4D-9CF4-B944F056AD3C}" type="slidenum">
              <a:rPr lang="en-US">
                <a:latin typeface="+mn-lt"/>
              </a:rPr>
              <a:pPr defTabSz="912813">
                <a:defRPr/>
              </a:pPr>
              <a:t>9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6628" name="Rectangle 2"/>
          <p:cNvSpPr>
            <a:spLocks noChangeArrowheads="1"/>
          </p:cNvSpPr>
          <p:nvPr/>
        </p:nvSpPr>
        <p:spPr bwMode="auto">
          <a:xfrm>
            <a:off x="2895600" y="381000"/>
            <a:ext cx="333375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defTabSz="911225">
              <a:lnSpc>
                <a:spcPct val="87000"/>
              </a:lnSpc>
              <a:spcBef>
                <a:spcPct val="0"/>
              </a:spcBef>
              <a:buFontTx/>
              <a:buNone/>
            </a:pPr>
            <a:r>
              <a:rPr lang="en-US" sz="3200" dirty="0">
                <a:solidFill>
                  <a:schemeClr val="tx2"/>
                </a:solidFill>
                <a:latin typeface="Arial" charset="0"/>
              </a:rPr>
              <a:t>Icy Operation (2)</a:t>
            </a:r>
            <a:endParaRPr lang="en-US" sz="20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600075" y="1371600"/>
            <a:ext cx="7924800" cy="495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285750" indent="-285750" algn="l" defTabSz="911225"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A possible irritant exists in loading kernels using the </a:t>
            </a:r>
            <a:r>
              <a:rPr lang="en-US" sz="1600" b="0" dirty="0">
                <a:latin typeface="Courier New" charset="0"/>
              </a:rPr>
              <a:t>cspice_furnsh</a:t>
            </a:r>
            <a:r>
              <a:rPr lang="en-US" sz="2000" dirty="0">
                <a:latin typeface="Arial" charset="0"/>
              </a:rPr>
              <a:t> function.</a:t>
            </a:r>
          </a:p>
          <a:p>
            <a:pPr marL="682625" lvl="1" indent="-225425" algn="l" defTabSz="911225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Kernels are loaded into your IDL session, not into your IDL scripts. This means:</a:t>
            </a:r>
          </a:p>
          <a:p>
            <a:pPr marL="1139825" lvl="2" indent="-228600" algn="l" defTabSz="911225">
              <a:buSzPct val="100000"/>
              <a:buFontTx/>
              <a:buChar char="»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loaded </a:t>
            </a:r>
            <a:r>
              <a:rPr lang="en-US" sz="1600" u="sng" dirty="0">
                <a:latin typeface="Arial" charset="0"/>
                <a:ea typeface="ＭＳ Ｐゴシック" charset="-128"/>
                <a:cs typeface="ＭＳ Ｐゴシック" charset="-128"/>
              </a:rPr>
              <a:t>binary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 kernels remain accessible (“active”) throughout your IDL session</a:t>
            </a:r>
          </a:p>
          <a:p>
            <a:pPr marL="1139825" lvl="2" indent="-228600" algn="l" defTabSz="911225">
              <a:buSzPct val="100000"/>
              <a:buFontTx/>
              <a:buChar char="»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data from loaded </a:t>
            </a:r>
            <a:r>
              <a:rPr lang="en-US" sz="1600" u="sng" dirty="0">
                <a:latin typeface="Arial" charset="0"/>
                <a:ea typeface="ＭＳ Ｐゴシック" charset="-128"/>
                <a:cs typeface="ＭＳ Ｐゴシック" charset="-128"/>
              </a:rPr>
              <a:t>text</a:t>
            </a: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 kernels remain in the kernel pool (in the IDL memory space) throughout your IDL session</a:t>
            </a:r>
          </a:p>
          <a:p>
            <a:pPr marL="682625" lvl="1" indent="-225425" algn="l" defTabSz="911225">
              <a:buSzPct val="100000"/>
            </a:pPr>
            <a:r>
              <a:rPr lang="en-US" sz="1800" dirty="0">
                <a:latin typeface="Arial" charset="0"/>
                <a:ea typeface="ＭＳ Ｐゴシック" charset="-128"/>
                <a:cs typeface="ＭＳ Ｐゴシック" charset="-128"/>
              </a:rPr>
              <a:t>Consequence: some kernel data may be available to one of your scripts even though not intended to be so.</a:t>
            </a:r>
          </a:p>
          <a:p>
            <a:pPr marL="1139825" lvl="2" indent="-228600" algn="l" defTabSz="911225">
              <a:buSzPct val="100000"/>
              <a:buFontTx/>
              <a:buChar char="»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You could get </a:t>
            </a:r>
            <a:r>
              <a:rPr lang="en-US" sz="1600" dirty="0">
                <a:solidFill>
                  <a:schemeClr val="accent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incorrect results</a:t>
            </a:r>
            <a:r>
              <a:rPr lang="en-US" sz="1600" dirty="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rPr>
              <a:t>!</a:t>
            </a:r>
          </a:p>
          <a:p>
            <a:pPr marL="1139825" lvl="2" indent="-228600" algn="l" defTabSz="911225">
              <a:buSzPct val="100000"/>
              <a:buFontTx/>
              <a:buChar char="»"/>
            </a:pPr>
            <a:r>
              <a:rPr lang="en-US" sz="1600" dirty="0">
                <a:latin typeface="Arial" charset="0"/>
                <a:ea typeface="ＭＳ Ｐゴシック" charset="-128"/>
                <a:cs typeface="ＭＳ Ｐゴシック" charset="-128"/>
              </a:rPr>
              <a:t>If you run only one script during your IDL session, there’s no problem.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867150" y="6559550"/>
            <a:ext cx="1466850" cy="214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US" sz="900" dirty="0">
                <a:latin typeface="Arial" charset="0"/>
              </a:rPr>
              <a:t>continued on next page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Tx/>
          <a:buSzTx/>
          <a:buFontTx/>
          <a:buChar char="–"/>
          <a:tabLst/>
          <a:defRPr kumimoji="0" lang="en-US" sz="1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Tx/>
          <a:buSzTx/>
          <a:buFontTx/>
          <a:buChar char="–"/>
          <a:tabLst/>
          <a:defRPr kumimoji="0" lang="en-US" sz="1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Office\Templates\SPICE_Presentation.pot</Template>
  <TotalTime>500251284</TotalTime>
  <Pages>1</Pages>
  <Words>1799</Words>
  <Application>Microsoft Macintosh PowerPoint</Application>
  <PresentationFormat>Letter Paper (8.5x11 in)</PresentationFormat>
  <Paragraphs>184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Courier</vt:lpstr>
      <vt:lpstr>Courier New</vt:lpstr>
      <vt:lpstr>Times</vt:lpstr>
      <vt:lpstr>Times New Roman</vt:lpstr>
      <vt:lpstr>SPICE_Presentation</vt:lpstr>
      <vt:lpstr>“Icy”  The IDL© Interface to CSPICE </vt:lpstr>
      <vt:lpstr>Topics</vt:lpstr>
      <vt:lpstr>Icy Benefits</vt:lpstr>
      <vt:lpstr>How Does It Work? (1)</vt:lpstr>
      <vt:lpstr>How Does It Work? (2)</vt:lpstr>
      <vt:lpstr>How Does It Work? (3)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subject/>
  <dc:creator>Chuck Acton</dc:creator>
  <cp:keywords/>
  <dc:description/>
  <cp:lastModifiedBy>Semenov, Boris V (US 392N)</cp:lastModifiedBy>
  <cp:revision>738</cp:revision>
  <cp:lastPrinted>2009-01-12T17:25:39Z</cp:lastPrinted>
  <dcterms:created xsi:type="dcterms:W3CDTF">2010-02-25T04:10:51Z</dcterms:created>
  <dcterms:modified xsi:type="dcterms:W3CDTF">2023-04-09T13:58:19Z</dcterms:modified>
</cp:coreProperties>
</file>