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trictFirstAndLastChars="0" saveSubsetFonts="1" autoCompressPictures="0">
  <p:sldMasterIdLst>
    <p:sldMasterId id="2147483664" r:id="rId1"/>
    <p:sldMasterId id="2147483665" r:id="rId2"/>
  </p:sldMasterIdLst>
  <p:notesMasterIdLst>
    <p:notesMasterId r:id="rId13"/>
  </p:notesMasterIdLst>
  <p:handoutMasterIdLst>
    <p:handoutMasterId r:id="rId14"/>
  </p:handoutMasterIdLst>
  <p:sldIdLst>
    <p:sldId id="256" r:id="rId3"/>
    <p:sldId id="301" r:id="rId4"/>
    <p:sldId id="305" r:id="rId5"/>
    <p:sldId id="306" r:id="rId6"/>
    <p:sldId id="311" r:id="rId7"/>
    <p:sldId id="310" r:id="rId8"/>
    <p:sldId id="307" r:id="rId9"/>
    <p:sldId id="291" r:id="rId10"/>
    <p:sldId id="309" r:id="rId11"/>
    <p:sldId id="308" r:id="rId12"/>
  </p:sldIdLst>
  <p:sldSz cx="9156700" cy="6870700"/>
  <p:notesSz cx="6858000" cy="9144000"/>
  <p:kinsoku lang="ja-JP" invalStChars="、。，．・：；？！゛゜ヽヾゝゞ々ー’”）〕］｝〉》」』】°‰′″℃￠％ぁぃぅぇぉっゃゅょゎァィゥェォッャュョヮヵヶ!%),.:;?]}｡｣､･ｧｨｩｪｫｬｭｮｯｰﾞﾟ" invalEndChars="‘“（〔［｛〈《「『【￥＄$([\{｢￡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14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4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4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4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4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457200" rtl="0" eaLnBrk="1" latinLnBrk="0" hangingPunct="1">
      <a:defRPr sz="1400"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457200" rtl="0" eaLnBrk="1" latinLnBrk="0" hangingPunct="1">
      <a:defRPr sz="1400"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457200" rtl="0" eaLnBrk="1" latinLnBrk="0" hangingPunct="1">
      <a:defRPr sz="1400"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457200" rtl="0" eaLnBrk="1" latinLnBrk="0" hangingPunct="1">
      <a:defRPr sz="1400"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4">
          <p15:clr>
            <a:srgbClr val="A4A3A4"/>
          </p15:clr>
        </p15:guide>
        <p15:guide id="2" pos="2884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schemeClr val="tx1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200FF"/>
    <a:srgbClr val="474747"/>
    <a:srgbClr val="0DC225"/>
    <a:srgbClr val="E9E9E9"/>
    <a:srgbClr val="85011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307" autoAdjust="0"/>
    <p:restoredTop sz="98886" autoAdjust="0"/>
  </p:normalViewPr>
  <p:slideViewPr>
    <p:cSldViewPr>
      <p:cViewPr varScale="1">
        <p:scale>
          <a:sx n="118" d="100"/>
          <a:sy n="118" d="100"/>
        </p:scale>
        <p:origin x="216" y="448"/>
      </p:cViewPr>
      <p:guideLst>
        <p:guide orient="horz" pos="2164"/>
        <p:guide pos="2884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notesMaster" Target="notesMasters/notesMaster1.xml"/><Relationship Id="rId18" Type="http://schemas.openxmlformats.org/officeDocument/2006/relationships/tableStyles" Target="tableStyles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5" Type="http://schemas.openxmlformats.org/officeDocument/2006/relationships/slide" Target="slides/slide3.xml"/><Relationship Id="rId15" Type="http://schemas.openxmlformats.org/officeDocument/2006/relationships/presProps" Target="presProps.xml"/><Relationship Id="rId10" Type="http://schemas.openxmlformats.org/officeDocument/2006/relationships/slide" Target="slides/slide8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5904068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Rectangle 2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52525" y="698500"/>
            <a:ext cx="4552950" cy="34099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</p:sp>
    </p:spTree>
    <p:extLst>
      <p:ext uri="{BB962C8B-B14F-4D97-AF65-F5344CB8AC3E}">
        <p14:creationId xmlns:p14="http://schemas.microsoft.com/office/powerpoint/2010/main" val="2971575048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ＭＳ Ｐゴシック" charset="-128"/>
      </a:defRPr>
    </a:lvl1pPr>
    <a:lvl2pPr marL="4572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2867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3763" y="4375150"/>
            <a:ext cx="5068887" cy="4073525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30723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3277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34819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3686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3891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40963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4301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45059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323217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7388" y="2133600"/>
            <a:ext cx="7781925" cy="1473200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3188" y="3894138"/>
            <a:ext cx="6410325" cy="17557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Porting Kernels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9A38C8E-6DFF-FD4B-8DFC-666C66A3AE7A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Porting Kernels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1ED8CB-862C-4947-91E6-7F7838CB7B4A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21450" y="381000"/>
            <a:ext cx="1943100" cy="572135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92150" y="381000"/>
            <a:ext cx="5676900" cy="572135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Porting Kernels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2D1568A-BD0D-094F-B132-EE33385CCC5D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7388" y="2133600"/>
            <a:ext cx="7781925" cy="1473200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3188" y="3894138"/>
            <a:ext cx="6410325" cy="17557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Porting Kernels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3E4F9C0-BE40-0440-890E-B348CD2B3219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Porting Kernels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905AC97-D8BD-7042-8299-38AB20E5CEEF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4414838"/>
            <a:ext cx="7781925" cy="13652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3900" y="2911475"/>
            <a:ext cx="7781925" cy="1503363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Porting Kernels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7D88F20-D0F6-4F40-8651-92AF107228AA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92150" y="198755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54550" y="198755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Porting Kernels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F80C523-2AE0-9A4A-A618-C975FEB3D46A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42300" cy="1146175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8288"/>
            <a:ext cx="4046538" cy="6413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9638"/>
            <a:ext cx="4046538" cy="395763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51375" y="1538288"/>
            <a:ext cx="4048125" cy="6413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51375" y="2179638"/>
            <a:ext cx="4048125" cy="395763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Porting Kernels</a:t>
            </a:r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5FD8EB4-A89C-8C4A-ADA4-9ADA24F0F300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Porting Kernels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1D3ADC-3F01-A54B-8535-4B592D2FCED0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oter Placeholder 1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Porting Kernels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65D5B48-4396-424F-B41C-28E50B0A3F79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13075" cy="116522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9813" y="273050"/>
            <a:ext cx="5119687" cy="58642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8275"/>
            <a:ext cx="3013075" cy="469900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Porting Kernels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84CC5A9-CD99-9F48-89C4-59EA73C01EC0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Porting Kernels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6637ECA-F4A4-4244-94E5-50A810DE9CF6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5463" y="4810125"/>
            <a:ext cx="549275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5463" y="614363"/>
            <a:ext cx="5492750" cy="4122737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5463" y="5376863"/>
            <a:ext cx="5492750" cy="80645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Porting Kernels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BEC50E9-AA41-2B4B-B3A0-4A53F4D7D2B9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Porting Kernels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3B30594-5DF2-C34D-8E7E-84537EBD6787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21450" y="381000"/>
            <a:ext cx="1943100" cy="572135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92150" y="381000"/>
            <a:ext cx="5676900" cy="572135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Porting Kernels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2512455-76AD-A449-8EF5-DFDF70B2B653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4414838"/>
            <a:ext cx="7781925" cy="13652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3900" y="2911475"/>
            <a:ext cx="7781925" cy="1503363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Porting Kernels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2482ACB-8239-144D-8809-DCB543EFF5CF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92150" y="198755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54550" y="198755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Porting Kernels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0387413-5AFC-AC41-B2D3-164615C19DF2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42300" cy="1146175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8288"/>
            <a:ext cx="4046538" cy="6413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9638"/>
            <a:ext cx="4046538" cy="395763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51375" y="1538288"/>
            <a:ext cx="4048125" cy="6413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51375" y="2179638"/>
            <a:ext cx="4048125" cy="395763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Porting Kernels</a:t>
            </a:r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F48584A-F975-5C46-95B4-33C26BC2D2ED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Porting Kernels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FD07E06-EDD0-5049-9E4F-BCA09CC69344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oter Placeholder 1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Porting Kernels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BC62D61-E28E-5B48-962E-2EFB230A2E86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13075" cy="116522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9813" y="273050"/>
            <a:ext cx="5119687" cy="58642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8275"/>
            <a:ext cx="3013075" cy="469900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Porting Kernels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9E0F8E3-DDB2-4B49-8C1B-17E82D40149F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5463" y="4810125"/>
            <a:ext cx="549275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5463" y="614363"/>
            <a:ext cx="5492750" cy="4122737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5463" y="5376863"/>
            <a:ext cx="5492750" cy="80645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Porting Kernels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84AD84-AAF1-A349-8D45-5CD3EA9049D4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2487613" y="381000"/>
            <a:ext cx="5727700" cy="47466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vert="horz" wrap="none" lIns="63494" tIns="25398" rIns="63494" bIns="25398" numCol="1" anchor="t" anchorCtr="0" compatLnSpc="1">
            <a:prstTxWarp prst="textNoShape">
              <a:avLst/>
            </a:prstTxWarp>
            <a:spAutoFit/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108547" name="Line 3"/>
          <p:cNvSpPr>
            <a:spLocks noChangeShapeType="1"/>
          </p:cNvSpPr>
          <p:nvPr/>
        </p:nvSpPr>
        <p:spPr bwMode="auto">
          <a:xfrm>
            <a:off x="2057400" y="920750"/>
            <a:ext cx="6584950" cy="0"/>
          </a:xfrm>
          <a:prstGeom prst="line">
            <a:avLst/>
          </a:prstGeom>
          <a:noFill/>
          <a:ln w="508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sp>
        <p:nvSpPr>
          <p:cNvPr id="108548" name="Rectangle 4"/>
          <p:cNvSpPr>
            <a:spLocks noChangeArrowheads="1"/>
          </p:cNvSpPr>
          <p:nvPr/>
        </p:nvSpPr>
        <p:spPr bwMode="auto">
          <a:xfrm>
            <a:off x="2076450" y="971550"/>
            <a:ext cx="3890963" cy="24288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lIns="63494" tIns="25398" rIns="63494" bIns="25398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  <a:defRPr/>
            </a:pPr>
            <a:r>
              <a:rPr lang="en-US" b="1"/>
              <a:t>Navigation and Ancillary Information Facility</a:t>
            </a:r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body" idx="1"/>
          </p:nvPr>
        </p:nvSpPr>
        <p:spPr bwMode="auto">
          <a:xfrm>
            <a:off x="692150" y="1987550"/>
            <a:ext cx="7772400" cy="411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vert="horz" wrap="square" lIns="90479" tIns="44445" rIns="90479" bIns="44445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108550" name="Rectangle 6"/>
          <p:cNvSpPr>
            <a:spLocks noChangeArrowheads="1"/>
          </p:cNvSpPr>
          <p:nvPr/>
        </p:nvSpPr>
        <p:spPr bwMode="auto">
          <a:xfrm>
            <a:off x="-12700" y="6530975"/>
            <a:ext cx="209550" cy="3397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sp>
        <p:nvSpPr>
          <p:cNvPr id="108551" name="Rectangle 7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0" y="6629400"/>
            <a:ext cx="2895600" cy="2413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square" lIns="91431" tIns="45715" rIns="91431" bIns="45715" numCol="1" anchor="t" anchorCtr="0" compatLnSpc="1">
            <a:prstTxWarp prst="textNoShape">
              <a:avLst/>
            </a:prstTxWarp>
          </a:bodyPr>
          <a:lstStyle>
            <a:lvl1pPr>
              <a:defRPr sz="1000" b="1"/>
            </a:lvl1pPr>
          </a:lstStyle>
          <a:p>
            <a:pPr>
              <a:defRPr/>
            </a:pPr>
            <a:r>
              <a:rPr lang="en-US"/>
              <a:t>Porting Kernels</a:t>
            </a:r>
          </a:p>
        </p:txBody>
      </p:sp>
      <p:sp>
        <p:nvSpPr>
          <p:cNvPr id="108552" name="Rectangle 8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251700" y="6629400"/>
            <a:ext cx="1905000" cy="2413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square" lIns="91431" tIns="45715" rIns="91431" bIns="45715" numCol="1" anchor="t" anchorCtr="0" compatLnSpc="1">
            <a:prstTxWarp prst="textNoShape">
              <a:avLst/>
            </a:prstTxWarp>
          </a:bodyPr>
          <a:lstStyle>
            <a:lvl1pPr algn="r">
              <a:defRPr sz="1200" b="1"/>
            </a:lvl1pPr>
          </a:lstStyle>
          <a:p>
            <a:pPr>
              <a:defRPr/>
            </a:pPr>
            <a:fld id="{A2B2E56D-2946-CF4D-BCCE-78F2A7A5CB59}" type="slidenum">
              <a:rPr lang="en-US"/>
              <a:pPr>
                <a:defRPr/>
              </a:pPr>
              <a:t>‹#›</a:t>
            </a:fld>
            <a:endParaRPr lang="en-US">
              <a:latin typeface="Times New Roman" charset="0"/>
            </a:endParaRPr>
          </a:p>
        </p:txBody>
      </p:sp>
      <p:grpSp>
        <p:nvGrpSpPr>
          <p:cNvPr id="1033" name="Group 9"/>
          <p:cNvGrpSpPr>
            <a:grpSpLocks/>
          </p:cNvGrpSpPr>
          <p:nvPr/>
        </p:nvGrpSpPr>
        <p:grpSpPr bwMode="auto">
          <a:xfrm>
            <a:off x="177800" y="182563"/>
            <a:ext cx="1824038" cy="896937"/>
            <a:chOff x="112" y="115"/>
            <a:chExt cx="1149" cy="565"/>
          </a:xfrm>
        </p:grpSpPr>
        <p:sp>
          <p:nvSpPr>
            <p:cNvPr id="108554" name="Arc 10"/>
            <p:cNvSpPr>
              <a:spLocks/>
            </p:cNvSpPr>
            <p:nvPr/>
          </p:nvSpPr>
          <p:spPr bwMode="auto">
            <a:xfrm flipH="1">
              <a:off x="635" y="206"/>
              <a:ext cx="79" cy="71"/>
            </a:xfrm>
            <a:custGeom>
              <a:avLst/>
              <a:gdLst>
                <a:gd name="G0" fmla="+- 21600 0 0"/>
                <a:gd name="G1" fmla="+- 21600 0 0"/>
                <a:gd name="G2" fmla="+- 21600 0 0"/>
                <a:gd name="T0" fmla="*/ 9369 w 43200"/>
                <a:gd name="T1" fmla="*/ 39403 h 39403"/>
                <a:gd name="T2" fmla="*/ 34560 w 43200"/>
                <a:gd name="T3" fmla="*/ 38880 h 39403"/>
                <a:gd name="T4" fmla="*/ 21600 w 43200"/>
                <a:gd name="T5" fmla="*/ 21600 h 394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3200" h="39403" fill="none" extrusionOk="0">
                  <a:moveTo>
                    <a:pt x="9368" y="39403"/>
                  </a:moveTo>
                  <a:cubicBezTo>
                    <a:pt x="3504" y="35374"/>
                    <a:pt x="0" y="28715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8398"/>
                    <a:pt x="39999" y="34800"/>
                    <a:pt x="34560" y="38879"/>
                  </a:cubicBezTo>
                </a:path>
                <a:path w="43200" h="39403" stroke="0" extrusionOk="0">
                  <a:moveTo>
                    <a:pt x="9368" y="39403"/>
                  </a:moveTo>
                  <a:cubicBezTo>
                    <a:pt x="3504" y="35374"/>
                    <a:pt x="0" y="28715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8398"/>
                    <a:pt x="39999" y="34800"/>
                    <a:pt x="34560" y="38879"/>
                  </a:cubicBezTo>
                  <a:lnTo>
                    <a:pt x="21600" y="21600"/>
                  </a:lnTo>
                  <a:close/>
                </a:path>
              </a:pathLst>
            </a:cu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lIns="91421" tIns="45710" rIns="91421" bIns="45710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08555" name="Oval 11"/>
            <p:cNvSpPr>
              <a:spLocks noChangeArrowheads="1"/>
            </p:cNvSpPr>
            <p:nvPr/>
          </p:nvSpPr>
          <p:spPr bwMode="auto">
            <a:xfrm>
              <a:off x="112" y="292"/>
              <a:ext cx="1149" cy="388"/>
            </a:xfrm>
            <a:prstGeom prst="ellipse">
              <a:avLst/>
            </a:prstGeom>
            <a:noFill/>
            <a:ln w="12700">
              <a:solidFill>
                <a:srgbClr val="0000CC"/>
              </a:solidFill>
              <a:round/>
              <a:headEnd/>
              <a:tailEnd/>
            </a:ln>
            <a:effectLst/>
          </p:spPr>
          <p:txBody>
            <a:bodyPr wrap="none" lIns="91421" tIns="45710" rIns="91421" bIns="45710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08556" name="Line 12"/>
            <p:cNvSpPr>
              <a:spLocks noChangeShapeType="1"/>
            </p:cNvSpPr>
            <p:nvPr/>
          </p:nvSpPr>
          <p:spPr bwMode="auto">
            <a:xfrm>
              <a:off x="575" y="353"/>
              <a:ext cx="196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lIns="91421" tIns="45710" rIns="91421" bIns="45710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08557" name="Line 13"/>
            <p:cNvSpPr>
              <a:spLocks noChangeShapeType="1"/>
            </p:cNvSpPr>
            <p:nvPr/>
          </p:nvSpPr>
          <p:spPr bwMode="auto">
            <a:xfrm rot="-5400000">
              <a:off x="644" y="352"/>
              <a:ext cx="58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lIns="91421" tIns="45710" rIns="91421" bIns="45710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08558" name="Oval 14"/>
            <p:cNvSpPr>
              <a:spLocks noChangeArrowheads="1"/>
            </p:cNvSpPr>
            <p:nvPr/>
          </p:nvSpPr>
          <p:spPr bwMode="auto">
            <a:xfrm>
              <a:off x="331" y="403"/>
              <a:ext cx="462" cy="156"/>
            </a:xfrm>
            <a:prstGeom prst="ellipse">
              <a:avLst/>
            </a:prstGeom>
            <a:noFill/>
            <a:ln w="12700">
              <a:solidFill>
                <a:srgbClr val="0000CC"/>
              </a:solidFill>
              <a:round/>
              <a:headEnd/>
              <a:tailEnd/>
            </a:ln>
            <a:effectLst/>
          </p:spPr>
          <p:txBody>
            <a:bodyPr wrap="none" lIns="91421" tIns="45710" rIns="91421" bIns="45710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08559" name="Arc 15"/>
            <p:cNvSpPr>
              <a:spLocks/>
            </p:cNvSpPr>
            <p:nvPr/>
          </p:nvSpPr>
          <p:spPr bwMode="auto">
            <a:xfrm flipV="1">
              <a:off x="552" y="334"/>
              <a:ext cx="696" cy="225"/>
            </a:xfrm>
            <a:custGeom>
              <a:avLst/>
              <a:gdLst>
                <a:gd name="G0" fmla="+- 0 0 0"/>
                <a:gd name="G1" fmla="+- 21600 0 0"/>
                <a:gd name="G2" fmla="+- 21600 0 0"/>
                <a:gd name="T0" fmla="*/ 0 w 21600"/>
                <a:gd name="T1" fmla="*/ 0 h 29731"/>
                <a:gd name="T2" fmla="*/ 20011 w 21600"/>
                <a:gd name="T3" fmla="*/ 29731 h 29731"/>
                <a:gd name="T4" fmla="*/ 0 w 21600"/>
                <a:gd name="T5" fmla="*/ 21600 h 297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1600" h="29731" fill="none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  <a:cubicBezTo>
                    <a:pt x="21600" y="24387"/>
                    <a:pt x="21060" y="27148"/>
                    <a:pt x="20011" y="29731"/>
                  </a:cubicBezTo>
                </a:path>
                <a:path w="21600" h="29731" stroke="0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  <a:cubicBezTo>
                    <a:pt x="21600" y="24387"/>
                    <a:pt x="21060" y="27148"/>
                    <a:pt x="20011" y="29731"/>
                  </a:cubicBezTo>
                  <a:lnTo>
                    <a:pt x="0" y="21600"/>
                  </a:lnTo>
                  <a:close/>
                </a:path>
              </a:pathLst>
            </a:custGeom>
            <a:noFill/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lIns="91421" tIns="45710" rIns="91421" bIns="45710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08560" name="Oval 16"/>
            <p:cNvSpPr>
              <a:spLocks noChangeArrowheads="1"/>
            </p:cNvSpPr>
            <p:nvPr/>
          </p:nvSpPr>
          <p:spPr bwMode="auto">
            <a:xfrm>
              <a:off x="563" y="536"/>
              <a:ext cx="47" cy="47"/>
            </a:xfrm>
            <a:prstGeom prst="ellipse">
              <a:avLst/>
            </a:prstGeom>
            <a:solidFill>
              <a:srgbClr val="E30101"/>
            </a:solidFill>
            <a:ln w="9525">
              <a:solidFill>
                <a:srgbClr val="E30101"/>
              </a:solidFill>
              <a:round/>
              <a:headEnd/>
              <a:tailEnd/>
            </a:ln>
            <a:effectLst/>
          </p:spPr>
          <p:txBody>
            <a:bodyPr wrap="none" lIns="91421" tIns="45710" rIns="91421" bIns="45710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08561" name="Oval 17"/>
            <p:cNvSpPr>
              <a:spLocks noChangeArrowheads="1"/>
            </p:cNvSpPr>
            <p:nvPr/>
          </p:nvSpPr>
          <p:spPr bwMode="auto">
            <a:xfrm>
              <a:off x="1146" y="358"/>
              <a:ext cx="47" cy="47"/>
            </a:xfrm>
            <a:prstGeom prst="ellipse">
              <a:avLst/>
            </a:prstGeom>
            <a:solidFill>
              <a:srgbClr val="E30101"/>
            </a:solidFill>
            <a:ln w="9525">
              <a:solidFill>
                <a:srgbClr val="E30101"/>
              </a:solidFill>
              <a:round/>
              <a:headEnd/>
              <a:tailEnd/>
            </a:ln>
            <a:effectLst/>
          </p:spPr>
          <p:txBody>
            <a:bodyPr wrap="none" lIns="91421" tIns="45710" rIns="91421" bIns="45710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08562" name="Line 18"/>
            <p:cNvSpPr>
              <a:spLocks noChangeShapeType="1"/>
            </p:cNvSpPr>
            <p:nvPr/>
          </p:nvSpPr>
          <p:spPr bwMode="auto">
            <a:xfrm flipV="1">
              <a:off x="675" y="152"/>
              <a:ext cx="0" cy="43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lIns="91421" tIns="45710" rIns="91421" bIns="45710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08563" name="Freeform 19"/>
            <p:cNvSpPr>
              <a:spLocks/>
            </p:cNvSpPr>
            <p:nvPr/>
          </p:nvSpPr>
          <p:spPr bwMode="auto">
            <a:xfrm>
              <a:off x="560" y="234"/>
              <a:ext cx="233" cy="251"/>
            </a:xfrm>
            <a:custGeom>
              <a:avLst/>
              <a:gdLst/>
              <a:ahLst/>
              <a:cxnLst>
                <a:cxn ang="0">
                  <a:pos x="134" y="0"/>
                </a:cxn>
                <a:cxn ang="0">
                  <a:pos x="95" y="0"/>
                </a:cxn>
                <a:cxn ang="0">
                  <a:pos x="0" y="246"/>
                </a:cxn>
                <a:cxn ang="0">
                  <a:pos x="114" y="35"/>
                </a:cxn>
                <a:cxn ang="0">
                  <a:pos x="233" y="251"/>
                </a:cxn>
                <a:cxn ang="0">
                  <a:pos x="134" y="0"/>
                </a:cxn>
              </a:cxnLst>
              <a:rect l="0" t="0" r="r" b="b"/>
              <a:pathLst>
                <a:path w="233" h="251">
                  <a:moveTo>
                    <a:pt x="134" y="0"/>
                  </a:moveTo>
                  <a:lnTo>
                    <a:pt x="95" y="0"/>
                  </a:lnTo>
                  <a:lnTo>
                    <a:pt x="0" y="246"/>
                  </a:lnTo>
                  <a:lnTo>
                    <a:pt x="114" y="35"/>
                  </a:lnTo>
                  <a:lnTo>
                    <a:pt x="233" y="251"/>
                  </a:lnTo>
                  <a:lnTo>
                    <a:pt x="134" y="0"/>
                  </a:lnTo>
                  <a:close/>
                </a:path>
              </a:pathLst>
            </a:custGeom>
            <a:solidFill>
              <a:srgbClr val="E30101"/>
            </a:solidFill>
            <a:ln w="952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</p:spPr>
          <p:txBody>
            <a:bodyPr wrap="none" lIns="91421" tIns="45710" rIns="91421" bIns="45710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08564" name="Line 20"/>
            <p:cNvSpPr>
              <a:spLocks noChangeShapeType="1"/>
            </p:cNvSpPr>
            <p:nvPr/>
          </p:nvSpPr>
          <p:spPr bwMode="auto">
            <a:xfrm flipV="1">
              <a:off x="675" y="192"/>
              <a:ext cx="0" cy="79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lIns="91421" tIns="45710" rIns="91421" bIns="45710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08565" name="Text Box 21"/>
            <p:cNvSpPr txBox="1">
              <a:spLocks noChangeArrowheads="1"/>
            </p:cNvSpPr>
            <p:nvPr/>
          </p:nvSpPr>
          <p:spPr bwMode="auto">
            <a:xfrm>
              <a:off x="247" y="115"/>
              <a:ext cx="370" cy="48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 lIns="91421" tIns="45710" rIns="91421" bIns="45710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r>
                <a:rPr lang="en-US" sz="4400">
                  <a:solidFill>
                    <a:srgbClr val="E30101"/>
                  </a:solidFill>
                </a:rPr>
                <a:t>N</a:t>
              </a:r>
              <a:endParaRPr lang="en-US" sz="4400"/>
            </a:p>
          </p:txBody>
        </p:sp>
        <p:sp>
          <p:nvSpPr>
            <p:cNvPr id="108566" name="Text Box 22"/>
            <p:cNvSpPr txBox="1">
              <a:spLocks noChangeArrowheads="1"/>
            </p:cNvSpPr>
            <p:nvPr/>
          </p:nvSpPr>
          <p:spPr bwMode="auto">
            <a:xfrm>
              <a:off x="739" y="115"/>
              <a:ext cx="429" cy="48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 lIns="91421" tIns="45710" rIns="91421" bIns="45710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r>
                <a:rPr lang="en-US" sz="4400">
                  <a:solidFill>
                    <a:srgbClr val="E30101"/>
                  </a:solidFill>
                </a:rPr>
                <a:t>IF</a:t>
              </a:r>
              <a:endParaRPr lang="en-US" sz="4400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42" r:id="rId1"/>
    <p:sldLayoutId id="2147483843" r:id="rId2"/>
    <p:sldLayoutId id="2147483844" r:id="rId3"/>
    <p:sldLayoutId id="2147483845" r:id="rId4"/>
    <p:sldLayoutId id="2147483846" r:id="rId5"/>
    <p:sldLayoutId id="2147483847" r:id="rId6"/>
    <p:sldLayoutId id="2147483848" r:id="rId7"/>
    <p:sldLayoutId id="2147483849" r:id="rId8"/>
    <p:sldLayoutId id="2147483850" r:id="rId9"/>
    <p:sldLayoutId id="2147483851" r:id="rId10"/>
    <p:sldLayoutId id="2147483852" r:id="rId11"/>
  </p:sldLayoutIdLst>
  <p:hf hdr="0" dt="0"/>
  <p:txStyles>
    <p:titleStyle>
      <a:lvl1pPr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+mj-lt"/>
          <a:ea typeface="ＭＳ Ｐゴシック" charset="-128"/>
          <a:cs typeface="ＭＳ Ｐゴシック" charset="-128"/>
        </a:defRPr>
      </a:lvl1pPr>
      <a:lvl2pPr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2pPr>
      <a:lvl3pPr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3pPr>
      <a:lvl4pPr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4pPr>
      <a:lvl5pPr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5pPr>
      <a:lvl6pPr marL="457200"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6pPr>
      <a:lvl7pPr marL="914400"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7pPr>
      <a:lvl8pPr marL="1371600"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8pPr>
      <a:lvl9pPr marL="1828800"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9pPr>
    </p:titleStyle>
    <p:bodyStyle>
      <a:lvl1pPr marL="285750" indent="-2857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•"/>
        <a:defRPr sz="2400" b="1">
          <a:solidFill>
            <a:schemeClr val="tx1"/>
          </a:solidFill>
          <a:latin typeface="+mn-lt"/>
          <a:ea typeface="ＭＳ Ｐゴシック" charset="-128"/>
          <a:cs typeface="ＭＳ Ｐゴシック" charset="-128"/>
        </a:defRPr>
      </a:lvl1pPr>
      <a:lvl2pPr marL="685800" indent="-22860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b="1">
          <a:solidFill>
            <a:schemeClr val="tx1"/>
          </a:solidFill>
          <a:latin typeface="+mn-lt"/>
          <a:ea typeface="ＭＳ Ｐゴシック" charset="-128"/>
        </a:defRPr>
      </a:lvl2pPr>
      <a:lvl3pPr marL="1143000" indent="-22860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»"/>
        <a:defRPr b="1">
          <a:solidFill>
            <a:schemeClr val="tx1"/>
          </a:solidFill>
          <a:latin typeface="+mn-lt"/>
          <a:ea typeface="ＭＳ Ｐゴシック" charset="-128"/>
        </a:defRPr>
      </a:lvl3pPr>
      <a:lvl4pPr marL="15430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•"/>
        <a:defRPr sz="1400" b="1">
          <a:solidFill>
            <a:schemeClr val="tx1"/>
          </a:solidFill>
          <a:latin typeface="+mn-lt"/>
          <a:ea typeface="ＭＳ Ｐゴシック" charset="-128"/>
        </a:defRPr>
      </a:lvl4pPr>
      <a:lvl5pPr marL="20002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5pPr>
      <a:lvl6pPr marL="24574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6pPr>
      <a:lvl7pPr marL="29146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7pPr>
      <a:lvl8pPr marL="33718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8pPr>
      <a:lvl9pPr marL="38290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2486025" y="381000"/>
            <a:ext cx="5727700" cy="47466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vert="horz" wrap="none" lIns="63500" tIns="25400" rIns="63500" bIns="25400" numCol="1" anchor="t" anchorCtr="0" compatLnSpc="1">
            <a:prstTxWarp prst="textNoShape">
              <a:avLst/>
            </a:prstTxWarp>
            <a:spAutoFit/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111619" name="Line 3"/>
          <p:cNvSpPr>
            <a:spLocks noChangeShapeType="1"/>
          </p:cNvSpPr>
          <p:nvPr/>
        </p:nvSpPr>
        <p:spPr bwMode="auto">
          <a:xfrm>
            <a:off x="2057400" y="920750"/>
            <a:ext cx="6584950" cy="0"/>
          </a:xfrm>
          <a:prstGeom prst="line">
            <a:avLst/>
          </a:prstGeom>
          <a:noFill/>
          <a:ln w="508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sp>
        <p:nvSpPr>
          <p:cNvPr id="111620" name="Rectangle 4"/>
          <p:cNvSpPr>
            <a:spLocks noChangeArrowheads="1"/>
          </p:cNvSpPr>
          <p:nvPr/>
        </p:nvSpPr>
        <p:spPr bwMode="auto">
          <a:xfrm>
            <a:off x="2076450" y="971550"/>
            <a:ext cx="3890963" cy="24288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lIns="63500" tIns="25400" rIns="63500" bIns="2540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  <a:defRPr/>
            </a:pPr>
            <a:r>
              <a:rPr lang="en-US" b="1"/>
              <a:t>Navigation and Ancillary Information Facility</a:t>
            </a:r>
          </a:p>
        </p:txBody>
      </p:sp>
      <p:sp>
        <p:nvSpPr>
          <p:cNvPr id="13317" name="Rectangle 5"/>
          <p:cNvSpPr>
            <a:spLocks noGrp="1" noChangeArrowheads="1"/>
          </p:cNvSpPr>
          <p:nvPr>
            <p:ph type="body" idx="1"/>
          </p:nvPr>
        </p:nvSpPr>
        <p:spPr bwMode="auto">
          <a:xfrm>
            <a:off x="692150" y="1987550"/>
            <a:ext cx="7772400" cy="411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vert="horz" wrap="square" lIns="90488" tIns="44450" rIns="90488" bIns="4445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111622" name="Rectangle 6"/>
          <p:cNvSpPr>
            <a:spLocks noChangeArrowheads="1"/>
          </p:cNvSpPr>
          <p:nvPr/>
        </p:nvSpPr>
        <p:spPr bwMode="auto">
          <a:xfrm>
            <a:off x="-12700" y="6530975"/>
            <a:ext cx="209550" cy="3397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sp>
        <p:nvSpPr>
          <p:cNvPr id="111623" name="Rectangle 7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0" y="6629400"/>
            <a:ext cx="2895600" cy="2413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000" b="1"/>
            </a:lvl1pPr>
          </a:lstStyle>
          <a:p>
            <a:pPr>
              <a:defRPr/>
            </a:pPr>
            <a:r>
              <a:rPr lang="en-US"/>
              <a:t>Porting Kernels</a:t>
            </a:r>
          </a:p>
        </p:txBody>
      </p:sp>
      <p:sp>
        <p:nvSpPr>
          <p:cNvPr id="111624" name="Rectangle 8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251700" y="6629400"/>
            <a:ext cx="1905000" cy="2413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 b="1"/>
            </a:lvl1pPr>
          </a:lstStyle>
          <a:p>
            <a:pPr>
              <a:defRPr/>
            </a:pPr>
            <a:fld id="{0E3A875B-3FB4-8340-AC95-09150254CD0B}" type="slidenum">
              <a:rPr lang="en-US"/>
              <a:pPr>
                <a:defRPr/>
              </a:pPr>
              <a:t>‹#›</a:t>
            </a:fld>
            <a:endParaRPr lang="en-US">
              <a:latin typeface="Times New Roman" charset="0"/>
            </a:endParaRPr>
          </a:p>
        </p:txBody>
      </p:sp>
      <p:grpSp>
        <p:nvGrpSpPr>
          <p:cNvPr id="13321" name="Group 9"/>
          <p:cNvGrpSpPr>
            <a:grpSpLocks/>
          </p:cNvGrpSpPr>
          <p:nvPr/>
        </p:nvGrpSpPr>
        <p:grpSpPr bwMode="auto">
          <a:xfrm>
            <a:off x="177800" y="182563"/>
            <a:ext cx="1824038" cy="896937"/>
            <a:chOff x="112" y="115"/>
            <a:chExt cx="1149" cy="565"/>
          </a:xfrm>
        </p:grpSpPr>
        <p:sp>
          <p:nvSpPr>
            <p:cNvPr id="111626" name="Arc 10"/>
            <p:cNvSpPr>
              <a:spLocks/>
            </p:cNvSpPr>
            <p:nvPr/>
          </p:nvSpPr>
          <p:spPr bwMode="auto">
            <a:xfrm flipH="1">
              <a:off x="635" y="206"/>
              <a:ext cx="79" cy="71"/>
            </a:xfrm>
            <a:custGeom>
              <a:avLst/>
              <a:gdLst>
                <a:gd name="G0" fmla="+- 21600 0 0"/>
                <a:gd name="G1" fmla="+- 21600 0 0"/>
                <a:gd name="G2" fmla="+- 21600 0 0"/>
                <a:gd name="T0" fmla="*/ 9369 w 43200"/>
                <a:gd name="T1" fmla="*/ 39403 h 39403"/>
                <a:gd name="T2" fmla="*/ 34560 w 43200"/>
                <a:gd name="T3" fmla="*/ 38880 h 39403"/>
                <a:gd name="T4" fmla="*/ 21600 w 43200"/>
                <a:gd name="T5" fmla="*/ 21600 h 394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3200" h="39403" fill="none" extrusionOk="0">
                  <a:moveTo>
                    <a:pt x="9368" y="39403"/>
                  </a:moveTo>
                  <a:cubicBezTo>
                    <a:pt x="3504" y="35374"/>
                    <a:pt x="0" y="28715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8398"/>
                    <a:pt x="39999" y="34800"/>
                    <a:pt x="34560" y="38879"/>
                  </a:cubicBezTo>
                </a:path>
                <a:path w="43200" h="39403" stroke="0" extrusionOk="0">
                  <a:moveTo>
                    <a:pt x="9368" y="39403"/>
                  </a:moveTo>
                  <a:cubicBezTo>
                    <a:pt x="3504" y="35374"/>
                    <a:pt x="0" y="28715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8398"/>
                    <a:pt x="39999" y="34800"/>
                    <a:pt x="34560" y="38879"/>
                  </a:cubicBezTo>
                  <a:lnTo>
                    <a:pt x="21600" y="21600"/>
                  </a:lnTo>
                  <a:close/>
                </a:path>
              </a:pathLst>
            </a:cu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11627" name="Oval 11"/>
            <p:cNvSpPr>
              <a:spLocks noChangeArrowheads="1"/>
            </p:cNvSpPr>
            <p:nvPr/>
          </p:nvSpPr>
          <p:spPr bwMode="auto">
            <a:xfrm>
              <a:off x="112" y="292"/>
              <a:ext cx="1149" cy="388"/>
            </a:xfrm>
            <a:prstGeom prst="ellipse">
              <a:avLst/>
            </a:prstGeom>
            <a:noFill/>
            <a:ln w="12700">
              <a:solidFill>
                <a:srgbClr val="0000CC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11628" name="Line 12"/>
            <p:cNvSpPr>
              <a:spLocks noChangeShapeType="1"/>
            </p:cNvSpPr>
            <p:nvPr/>
          </p:nvSpPr>
          <p:spPr bwMode="auto">
            <a:xfrm>
              <a:off x="575" y="353"/>
              <a:ext cx="196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11629" name="Line 13"/>
            <p:cNvSpPr>
              <a:spLocks noChangeShapeType="1"/>
            </p:cNvSpPr>
            <p:nvPr/>
          </p:nvSpPr>
          <p:spPr bwMode="auto">
            <a:xfrm rot="-5400000">
              <a:off x="644" y="352"/>
              <a:ext cx="58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11630" name="Oval 14"/>
            <p:cNvSpPr>
              <a:spLocks noChangeArrowheads="1"/>
            </p:cNvSpPr>
            <p:nvPr/>
          </p:nvSpPr>
          <p:spPr bwMode="auto">
            <a:xfrm>
              <a:off x="331" y="403"/>
              <a:ext cx="462" cy="156"/>
            </a:xfrm>
            <a:prstGeom prst="ellipse">
              <a:avLst/>
            </a:prstGeom>
            <a:noFill/>
            <a:ln w="12700">
              <a:solidFill>
                <a:srgbClr val="0000CC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11631" name="Arc 15"/>
            <p:cNvSpPr>
              <a:spLocks/>
            </p:cNvSpPr>
            <p:nvPr/>
          </p:nvSpPr>
          <p:spPr bwMode="auto">
            <a:xfrm flipV="1">
              <a:off x="552" y="334"/>
              <a:ext cx="696" cy="225"/>
            </a:xfrm>
            <a:custGeom>
              <a:avLst/>
              <a:gdLst>
                <a:gd name="G0" fmla="+- 0 0 0"/>
                <a:gd name="G1" fmla="+- 21600 0 0"/>
                <a:gd name="G2" fmla="+- 21600 0 0"/>
                <a:gd name="T0" fmla="*/ 0 w 21600"/>
                <a:gd name="T1" fmla="*/ 0 h 29731"/>
                <a:gd name="T2" fmla="*/ 20011 w 21600"/>
                <a:gd name="T3" fmla="*/ 29731 h 29731"/>
                <a:gd name="T4" fmla="*/ 0 w 21600"/>
                <a:gd name="T5" fmla="*/ 21600 h 297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1600" h="29731" fill="none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  <a:cubicBezTo>
                    <a:pt x="21600" y="24387"/>
                    <a:pt x="21060" y="27148"/>
                    <a:pt x="20011" y="29731"/>
                  </a:cubicBezTo>
                </a:path>
                <a:path w="21600" h="29731" stroke="0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  <a:cubicBezTo>
                    <a:pt x="21600" y="24387"/>
                    <a:pt x="21060" y="27148"/>
                    <a:pt x="20011" y="29731"/>
                  </a:cubicBezTo>
                  <a:lnTo>
                    <a:pt x="0" y="21600"/>
                  </a:lnTo>
                  <a:close/>
                </a:path>
              </a:pathLst>
            </a:custGeom>
            <a:noFill/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11632" name="Oval 16"/>
            <p:cNvSpPr>
              <a:spLocks noChangeArrowheads="1"/>
            </p:cNvSpPr>
            <p:nvPr/>
          </p:nvSpPr>
          <p:spPr bwMode="auto">
            <a:xfrm>
              <a:off x="563" y="536"/>
              <a:ext cx="47" cy="47"/>
            </a:xfrm>
            <a:prstGeom prst="ellipse">
              <a:avLst/>
            </a:prstGeom>
            <a:solidFill>
              <a:srgbClr val="E30101"/>
            </a:solidFill>
            <a:ln w="9525">
              <a:solidFill>
                <a:srgbClr val="E3010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11633" name="Oval 17"/>
            <p:cNvSpPr>
              <a:spLocks noChangeArrowheads="1"/>
            </p:cNvSpPr>
            <p:nvPr/>
          </p:nvSpPr>
          <p:spPr bwMode="auto">
            <a:xfrm>
              <a:off x="1146" y="358"/>
              <a:ext cx="47" cy="47"/>
            </a:xfrm>
            <a:prstGeom prst="ellipse">
              <a:avLst/>
            </a:prstGeom>
            <a:solidFill>
              <a:srgbClr val="E30101"/>
            </a:solidFill>
            <a:ln w="9525">
              <a:solidFill>
                <a:srgbClr val="E3010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11634" name="Line 18"/>
            <p:cNvSpPr>
              <a:spLocks noChangeShapeType="1"/>
            </p:cNvSpPr>
            <p:nvPr/>
          </p:nvSpPr>
          <p:spPr bwMode="auto">
            <a:xfrm flipV="1">
              <a:off x="675" y="152"/>
              <a:ext cx="0" cy="43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11635" name="Freeform 19"/>
            <p:cNvSpPr>
              <a:spLocks/>
            </p:cNvSpPr>
            <p:nvPr/>
          </p:nvSpPr>
          <p:spPr bwMode="auto">
            <a:xfrm>
              <a:off x="560" y="234"/>
              <a:ext cx="233" cy="251"/>
            </a:xfrm>
            <a:custGeom>
              <a:avLst/>
              <a:gdLst/>
              <a:ahLst/>
              <a:cxnLst>
                <a:cxn ang="0">
                  <a:pos x="134" y="0"/>
                </a:cxn>
                <a:cxn ang="0">
                  <a:pos x="95" y="0"/>
                </a:cxn>
                <a:cxn ang="0">
                  <a:pos x="0" y="246"/>
                </a:cxn>
                <a:cxn ang="0">
                  <a:pos x="114" y="35"/>
                </a:cxn>
                <a:cxn ang="0">
                  <a:pos x="233" y="251"/>
                </a:cxn>
                <a:cxn ang="0">
                  <a:pos x="134" y="0"/>
                </a:cxn>
              </a:cxnLst>
              <a:rect l="0" t="0" r="r" b="b"/>
              <a:pathLst>
                <a:path w="233" h="251">
                  <a:moveTo>
                    <a:pt x="134" y="0"/>
                  </a:moveTo>
                  <a:lnTo>
                    <a:pt x="95" y="0"/>
                  </a:lnTo>
                  <a:lnTo>
                    <a:pt x="0" y="246"/>
                  </a:lnTo>
                  <a:lnTo>
                    <a:pt x="114" y="35"/>
                  </a:lnTo>
                  <a:lnTo>
                    <a:pt x="233" y="251"/>
                  </a:lnTo>
                  <a:lnTo>
                    <a:pt x="134" y="0"/>
                  </a:lnTo>
                  <a:close/>
                </a:path>
              </a:pathLst>
            </a:custGeom>
            <a:solidFill>
              <a:srgbClr val="E30101"/>
            </a:solidFill>
            <a:ln w="952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11636" name="Line 20"/>
            <p:cNvSpPr>
              <a:spLocks noChangeShapeType="1"/>
            </p:cNvSpPr>
            <p:nvPr/>
          </p:nvSpPr>
          <p:spPr bwMode="auto">
            <a:xfrm flipV="1">
              <a:off x="675" y="192"/>
              <a:ext cx="0" cy="79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11637" name="Text Box 21"/>
            <p:cNvSpPr txBox="1">
              <a:spLocks noChangeArrowheads="1"/>
            </p:cNvSpPr>
            <p:nvPr/>
          </p:nvSpPr>
          <p:spPr bwMode="auto">
            <a:xfrm>
              <a:off x="247" y="115"/>
              <a:ext cx="370" cy="48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r>
                <a:rPr lang="en-US" sz="4400">
                  <a:solidFill>
                    <a:srgbClr val="E30101"/>
                  </a:solidFill>
                </a:rPr>
                <a:t>N</a:t>
              </a:r>
              <a:endParaRPr lang="en-US" sz="4400"/>
            </a:p>
          </p:txBody>
        </p:sp>
        <p:sp>
          <p:nvSpPr>
            <p:cNvPr id="111638" name="Text Box 22"/>
            <p:cNvSpPr txBox="1">
              <a:spLocks noChangeArrowheads="1"/>
            </p:cNvSpPr>
            <p:nvPr/>
          </p:nvSpPr>
          <p:spPr bwMode="auto">
            <a:xfrm>
              <a:off x="739" y="115"/>
              <a:ext cx="429" cy="48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r>
                <a:rPr lang="en-US" sz="4400">
                  <a:solidFill>
                    <a:srgbClr val="E30101"/>
                  </a:solidFill>
                </a:rPr>
                <a:t>IF</a:t>
              </a:r>
              <a:endParaRPr lang="en-US" sz="4400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53" r:id="rId1"/>
    <p:sldLayoutId id="2147483854" r:id="rId2"/>
    <p:sldLayoutId id="2147483855" r:id="rId3"/>
    <p:sldLayoutId id="2147483856" r:id="rId4"/>
    <p:sldLayoutId id="2147483857" r:id="rId5"/>
    <p:sldLayoutId id="2147483858" r:id="rId6"/>
    <p:sldLayoutId id="2147483859" r:id="rId7"/>
    <p:sldLayoutId id="2147483860" r:id="rId8"/>
    <p:sldLayoutId id="2147483861" r:id="rId9"/>
    <p:sldLayoutId id="2147483862" r:id="rId10"/>
    <p:sldLayoutId id="2147483863" r:id="rId11"/>
  </p:sldLayoutIdLst>
  <p:hf hdr="0" dt="0"/>
  <p:txStyles>
    <p:titleStyle>
      <a:lvl1pPr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+mj-lt"/>
          <a:ea typeface="ＭＳ Ｐゴシック" charset="-128"/>
          <a:cs typeface="ＭＳ Ｐゴシック" charset="-128"/>
        </a:defRPr>
      </a:lvl1pPr>
      <a:lvl2pPr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2pPr>
      <a:lvl3pPr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3pPr>
      <a:lvl4pPr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4pPr>
      <a:lvl5pPr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5pPr>
      <a:lvl6pPr marL="457200"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6pPr>
      <a:lvl7pPr marL="914400"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7pPr>
      <a:lvl8pPr marL="1371600"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8pPr>
      <a:lvl9pPr marL="1828800"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9pPr>
    </p:titleStyle>
    <p:bodyStyle>
      <a:lvl1pPr marL="285750" indent="-2857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•"/>
        <a:defRPr sz="2400" b="1">
          <a:solidFill>
            <a:schemeClr val="tx1"/>
          </a:solidFill>
          <a:latin typeface="+mn-lt"/>
          <a:ea typeface="ＭＳ Ｐゴシック" charset="-128"/>
          <a:cs typeface="ＭＳ Ｐゴシック" charset="-128"/>
        </a:defRPr>
      </a:lvl1pPr>
      <a:lvl2pPr marL="685800" indent="-22860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b="1">
          <a:solidFill>
            <a:schemeClr val="tx1"/>
          </a:solidFill>
          <a:latin typeface="+mn-lt"/>
          <a:ea typeface="ＭＳ Ｐゴシック" charset="-128"/>
        </a:defRPr>
      </a:lvl2pPr>
      <a:lvl3pPr marL="1143000" indent="-22860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»"/>
        <a:defRPr b="1">
          <a:solidFill>
            <a:schemeClr val="tx1"/>
          </a:solidFill>
          <a:latin typeface="+mn-lt"/>
          <a:ea typeface="ＭＳ Ｐゴシック" charset="-128"/>
        </a:defRPr>
      </a:lvl3pPr>
      <a:lvl4pPr marL="15430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•"/>
        <a:defRPr sz="1400" b="1">
          <a:solidFill>
            <a:schemeClr val="tx1"/>
          </a:solidFill>
          <a:latin typeface="+mn-lt"/>
          <a:ea typeface="ＭＳ Ｐゴシック" charset="-128"/>
        </a:defRPr>
      </a:lvl4pPr>
      <a:lvl5pPr marL="20002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5pPr>
      <a:lvl6pPr marL="24574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6pPr>
      <a:lvl7pPr marL="29146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7pPr>
      <a:lvl8pPr marL="33718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8pPr>
      <a:lvl9pPr marL="38290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7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6.xml"/><Relationship Id="rId4" Type="http://schemas.openxmlformats.org/officeDocument/2006/relationships/image" Target="../media/image1.emf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6.xml"/><Relationship Id="rId4" Type="http://schemas.openxmlformats.org/officeDocument/2006/relationships/image" Target="../media/image2.emf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2817813" y="2287588"/>
            <a:ext cx="3530600" cy="528637"/>
          </a:xfrm>
          <a:noFill/>
        </p:spPr>
        <p:txBody>
          <a:bodyPr lIns="63500" tIns="25400" rIns="63500" bIns="25400"/>
          <a:lstStyle/>
          <a:p>
            <a:r>
              <a:rPr lang="en-US" sz="3600"/>
              <a:t>Porting Kernels</a:t>
            </a:r>
            <a:endParaRPr lang="en-US"/>
          </a:p>
        </p:txBody>
      </p:sp>
      <p:sp>
        <p:nvSpPr>
          <p:cNvPr id="2765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noFill/>
        </p:spPr>
        <p:txBody>
          <a:bodyPr lIns="90488" tIns="44450" rIns="90488" bIns="44450"/>
          <a:lstStyle/>
          <a:p>
            <a:pPr marL="285750" indent="-285750"/>
            <a:r>
              <a:rPr lang="en-US" dirty="0">
                <a:solidFill>
                  <a:schemeClr val="tx2"/>
                </a:solidFill>
              </a:rPr>
              <a:t>April 2023</a:t>
            </a:r>
          </a:p>
        </p:txBody>
      </p:sp>
    </p:spTree>
  </p:cSld>
  <p:clrMapOvr>
    <a:masterClrMapping/>
  </p:clrMapOvr>
  <p:transition spd="slow"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86329" y="381000"/>
            <a:ext cx="4530275" cy="490387"/>
          </a:xfrm>
        </p:spPr>
        <p:txBody>
          <a:bodyPr/>
          <a:lstStyle/>
          <a:p>
            <a:r>
              <a:rPr lang="en-US" dirty="0"/>
              <a:t>Text Kernels - Caveats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92150" y="1682750"/>
            <a:ext cx="7772400" cy="4648200"/>
          </a:xfrm>
        </p:spPr>
        <p:txBody>
          <a:bodyPr/>
          <a:lstStyle/>
          <a:p>
            <a:r>
              <a:rPr lang="en-US" dirty="0"/>
              <a:t>Cutting/pasting complete, or pieces of, data assignments or </a:t>
            </a:r>
            <a:r>
              <a:rPr lang="en-US" dirty="0">
                <a:latin typeface="Courier New"/>
                <a:cs typeface="Courier New"/>
              </a:rPr>
              <a:t>\</a:t>
            </a:r>
            <a:r>
              <a:rPr lang="en-US" dirty="0" err="1">
                <a:latin typeface="Courier New"/>
                <a:cs typeface="Courier New"/>
              </a:rPr>
              <a:t>begindata</a:t>
            </a:r>
            <a:r>
              <a:rPr lang="en-US" dirty="0"/>
              <a:t> or </a:t>
            </a:r>
            <a:r>
              <a:rPr lang="en-US" dirty="0">
                <a:latin typeface="Courier New"/>
                <a:cs typeface="Courier New"/>
              </a:rPr>
              <a:t>\</a:t>
            </a:r>
            <a:r>
              <a:rPr lang="en-US" dirty="0" err="1">
                <a:latin typeface="Courier New"/>
                <a:cs typeface="Courier New"/>
              </a:rPr>
              <a:t>begintext</a:t>
            </a:r>
            <a:r>
              <a:rPr lang="en-US" dirty="0"/>
              <a:t> markers into a text kernel can cause a problem</a:t>
            </a:r>
          </a:p>
          <a:p>
            <a:pPr lvl="1"/>
            <a:r>
              <a:rPr lang="en-US" dirty="0"/>
              <a:t>It may result in insertion of non-printing characters or incorrect end-of-line terminations</a:t>
            </a:r>
          </a:p>
          <a:p>
            <a:pPr lvl="1"/>
            <a:r>
              <a:rPr lang="en-US" dirty="0"/>
              <a:t>This is not a problem for comments, but it is probably best to treat all portions of a text kernel the same</a:t>
            </a:r>
          </a:p>
          <a:p>
            <a:r>
              <a:rPr lang="en-US" dirty="0"/>
              <a:t>If creating a text kernel by editing an existing one:</a:t>
            </a:r>
          </a:p>
          <a:p>
            <a:pPr lvl="1"/>
            <a:r>
              <a:rPr lang="en-US" dirty="0"/>
              <a:t>first save a backup copy</a:t>
            </a:r>
          </a:p>
          <a:p>
            <a:pPr lvl="1"/>
            <a:r>
              <a:rPr lang="en-US" dirty="0"/>
              <a:t>be sure you are starting with a file in native format for the computer you are using: either Unix/Linux/Mac or Windows </a:t>
            </a:r>
          </a:p>
          <a:p>
            <a:pPr lvl="1"/>
            <a:r>
              <a:rPr lang="en-US" dirty="0"/>
              <a:t>be sure to insert a final end-of-line marker at the end of your last line of data or text</a:t>
            </a:r>
          </a:p>
          <a:p>
            <a:pPr lvl="2"/>
            <a:r>
              <a:rPr lang="en-US" dirty="0"/>
              <a:t>Press “return”</a:t>
            </a:r>
          </a:p>
          <a:p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Porting Kernels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56637ECA-F4A4-4244-94E5-50A810DE9CF6}" type="slidenum">
              <a:rPr lang="en-US" smtClean="0"/>
              <a:pPr>
                <a:defRPr/>
              </a:pPr>
              <a:t>10</a:t>
            </a:fld>
            <a:endParaRPr lang="en-US" sz="1400" b="0">
              <a:latin typeface="Times New Roman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76468284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Footer Placeholder 2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Porting Kernels</a:t>
            </a:r>
          </a:p>
        </p:txBody>
      </p:sp>
      <p:sp>
        <p:nvSpPr>
          <p:cNvPr id="29699" name="Slide Number Placeholder 3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1769C7FE-1BDD-1149-993C-62BF7D65EE3A}" type="slidenum">
              <a:rPr lang="en-US" smtClean="0"/>
              <a:pPr/>
              <a:t>2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29700" name="Rectangle 2"/>
          <p:cNvSpPr>
            <a:spLocks noGrp="1" noChangeArrowheads="1"/>
          </p:cNvSpPr>
          <p:nvPr>
            <p:ph type="title"/>
          </p:nvPr>
        </p:nvSpPr>
        <p:spPr>
          <a:xfrm>
            <a:off x="3603625" y="381000"/>
            <a:ext cx="3514725" cy="474663"/>
          </a:xfrm>
        </p:spPr>
        <p:txBody>
          <a:bodyPr/>
          <a:lstStyle/>
          <a:p>
            <a:r>
              <a:rPr lang="en-US"/>
              <a:t>Porting Issues - 1</a:t>
            </a:r>
          </a:p>
        </p:txBody>
      </p:sp>
      <p:sp>
        <p:nvSpPr>
          <p:cNvPr id="29701" name="Rectangle 3"/>
          <p:cNvSpPr>
            <a:spLocks noChangeArrowheads="1"/>
          </p:cNvSpPr>
          <p:nvPr/>
        </p:nvSpPr>
        <p:spPr bwMode="auto">
          <a:xfrm>
            <a:off x="533400" y="1676400"/>
            <a:ext cx="8153400" cy="49530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</a:bodyPr>
          <a:lstStyle/>
          <a:p>
            <a:pPr marL="233363" indent="-233363">
              <a:buFontTx/>
              <a:buChar char="•"/>
            </a:pPr>
            <a:r>
              <a:rPr lang="en-US" sz="2400" b="1" dirty="0"/>
              <a:t>Data formats vary across platforms, so data files created on platform “X” may not be usable on platform “Y.”</a:t>
            </a:r>
          </a:p>
          <a:p>
            <a:pPr marL="690563" lvl="1" indent="-233363">
              <a:buClr>
                <a:schemeClr val="tx1"/>
              </a:buClr>
              <a:buFontTx/>
              <a:buChar char="–"/>
            </a:pPr>
            <a:r>
              <a:rPr lang="en-US" sz="2000" b="1" dirty="0">
                <a:solidFill>
                  <a:schemeClr val="accent6"/>
                </a:solidFill>
              </a:rPr>
              <a:t>Binary</a:t>
            </a:r>
            <a:r>
              <a:rPr lang="en-US" sz="2000" b="1" dirty="0">
                <a:solidFill>
                  <a:srgbClr val="0536D2"/>
                </a:solidFill>
              </a:rPr>
              <a:t> formats</a:t>
            </a:r>
            <a:r>
              <a:rPr lang="en-US" sz="2000" b="1" dirty="0"/>
              <a:t>:  different platforms use different bit patterns to represent numbers (and possibly characters).</a:t>
            </a:r>
          </a:p>
          <a:p>
            <a:pPr marL="690563" lvl="1" indent="-233363">
              <a:buClr>
                <a:schemeClr val="tx1"/>
              </a:buClr>
              <a:buFontTx/>
              <a:buChar char="–"/>
            </a:pPr>
            <a:r>
              <a:rPr lang="en-US" sz="2000" b="1" dirty="0">
                <a:solidFill>
                  <a:srgbClr val="0536D2"/>
                </a:solidFill>
              </a:rPr>
              <a:t>Text formats</a:t>
            </a:r>
            <a:r>
              <a:rPr lang="en-US" sz="2000" b="1" dirty="0"/>
              <a:t>: different platforms use different mechanisms to represent “lines” in text files.</a:t>
            </a:r>
          </a:p>
          <a:p>
            <a:pPr marL="1147763" lvl="2" indent="-233363">
              <a:buClr>
                <a:schemeClr val="tx1"/>
              </a:buClr>
              <a:buFontTx/>
              <a:buChar char="–"/>
            </a:pPr>
            <a:r>
              <a:rPr lang="en-US" sz="2000" b="1" dirty="0"/>
              <a:t>Usually a “line terminator character sequence” indicates end-of-line.</a:t>
            </a:r>
            <a:endParaRPr lang="en-US" sz="1800" b="1" dirty="0"/>
          </a:p>
          <a:p>
            <a:pPr marL="233363" indent="-233363">
              <a:buFontTx/>
              <a:buChar char="•"/>
            </a:pPr>
            <a:r>
              <a:rPr lang="en-US" sz="2400" b="1" dirty="0"/>
              <a:t>We say two platforms have “compatible” binary or text formats if they use the same binary or text data representations.  </a:t>
            </a:r>
          </a:p>
          <a:p>
            <a:pPr marL="233363" indent="-233363">
              <a:buFontTx/>
              <a:buChar char="•"/>
            </a:pPr>
            <a:r>
              <a:rPr lang="en-US" sz="2400" b="1" dirty="0"/>
              <a:t>We say that a file is “native” if its format is the same as that of the computer you are using.</a:t>
            </a:r>
            <a:endParaRPr lang="en-US" sz="2000" b="1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Footer Placeholder 2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Porting Kernels</a:t>
            </a:r>
          </a:p>
        </p:txBody>
      </p:sp>
      <p:sp>
        <p:nvSpPr>
          <p:cNvPr id="31747" name="Slide Number Placeholder 3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61B37727-15BA-6B49-AA44-9F62B7C34BCE}" type="slidenum">
              <a:rPr lang="en-US" smtClean="0"/>
              <a:pPr/>
              <a:t>3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31748" name="Rectangle 2"/>
          <p:cNvSpPr>
            <a:spLocks noGrp="1" noChangeArrowheads="1"/>
          </p:cNvSpPr>
          <p:nvPr>
            <p:ph type="title"/>
          </p:nvPr>
        </p:nvSpPr>
        <p:spPr>
          <a:xfrm>
            <a:off x="3605213" y="381000"/>
            <a:ext cx="3514725" cy="474663"/>
          </a:xfrm>
        </p:spPr>
        <p:txBody>
          <a:bodyPr/>
          <a:lstStyle/>
          <a:p>
            <a:r>
              <a:rPr lang="en-US"/>
              <a:t>Porting Issues - 2</a:t>
            </a:r>
          </a:p>
        </p:txBody>
      </p:sp>
      <p:sp>
        <p:nvSpPr>
          <p:cNvPr id="31749" name="Rectangle 3"/>
          <p:cNvSpPr>
            <a:spLocks noChangeArrowheads="1"/>
          </p:cNvSpPr>
          <p:nvPr/>
        </p:nvSpPr>
        <p:spPr bwMode="auto">
          <a:xfrm>
            <a:off x="615950" y="1377950"/>
            <a:ext cx="8153400" cy="5257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</a:bodyPr>
          <a:lstStyle/>
          <a:p>
            <a:pPr marL="233363" indent="-233363">
              <a:buFontTx/>
              <a:buChar char="•"/>
            </a:pPr>
            <a:r>
              <a:rPr lang="en-US" sz="2400" b="1" dirty="0"/>
              <a:t>Toolkit software can </a:t>
            </a:r>
            <a:r>
              <a:rPr lang="en-US" sz="2400" b="1" dirty="0">
                <a:solidFill>
                  <a:srgbClr val="FF0000"/>
                </a:solidFill>
              </a:rPr>
              <a:t>usually </a:t>
            </a:r>
            <a:r>
              <a:rPr lang="en-US" sz="2400" b="1" dirty="0"/>
              <a:t>read kernels obtained from an incompatible platform</a:t>
            </a:r>
          </a:p>
          <a:p>
            <a:pPr marL="581025" lvl="1" indent="-233363">
              <a:spcBef>
                <a:spcPct val="30000"/>
              </a:spcBef>
              <a:buFontTx/>
              <a:buChar char="–"/>
            </a:pPr>
            <a:r>
              <a:rPr lang="en-US" sz="2000" b="1" u="sng" dirty="0"/>
              <a:t>Binary</a:t>
            </a:r>
            <a:r>
              <a:rPr lang="en-US" sz="2000" b="1" dirty="0"/>
              <a:t> SPK, CK, PCK and DSK kernels from one system can always be read on an incompatible system</a:t>
            </a:r>
          </a:p>
          <a:p>
            <a:pPr marL="581025" lvl="1" indent="-233363">
              <a:spcBef>
                <a:spcPct val="30000"/>
              </a:spcBef>
              <a:buFontTx/>
              <a:buChar char="–"/>
            </a:pPr>
            <a:r>
              <a:rPr lang="en-US" sz="2000" b="1" u="sng" dirty="0"/>
              <a:t>Text</a:t>
            </a:r>
            <a:r>
              <a:rPr lang="en-US" sz="2000" b="1" dirty="0"/>
              <a:t> kernels from one system can be read on an incompatible system </a:t>
            </a:r>
            <a:r>
              <a:rPr lang="en-US" sz="2000" b="1" dirty="0">
                <a:solidFill>
                  <a:srgbClr val="000000"/>
                </a:solidFill>
              </a:rPr>
              <a:t>only </a:t>
            </a:r>
            <a:r>
              <a:rPr lang="en-US" sz="2000" b="1" dirty="0"/>
              <a:t>when using a C, IDL, MATLAB or JNI: </a:t>
            </a:r>
            <a:r>
              <a:rPr lang="en-US" sz="2000" b="1" u="sng" dirty="0"/>
              <a:t>not</a:t>
            </a:r>
            <a:r>
              <a:rPr lang="en-US" sz="2000" b="1" dirty="0"/>
              <a:t> when using Fortran</a:t>
            </a:r>
          </a:p>
          <a:p>
            <a:pPr marL="581025" lvl="1" indent="-233363">
              <a:spcBef>
                <a:spcPct val="30000"/>
              </a:spcBef>
              <a:buFontTx/>
              <a:buChar char="–"/>
            </a:pPr>
            <a:endParaRPr lang="en-US" sz="2000" b="1" dirty="0"/>
          </a:p>
          <a:p>
            <a:endParaRPr lang="en-US" sz="2000" b="1" dirty="0"/>
          </a:p>
          <a:p>
            <a:pPr marL="233362" indent="-342900">
              <a:buFont typeface="Arial"/>
              <a:buChar char="•"/>
            </a:pPr>
            <a:r>
              <a:rPr lang="en-US" sz="2400" b="1" dirty="0"/>
              <a:t>See later charts for compatibility matrix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Footer Placeholder 2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Porting Kernels</a:t>
            </a:r>
          </a:p>
        </p:txBody>
      </p:sp>
      <p:sp>
        <p:nvSpPr>
          <p:cNvPr id="33795" name="Slide Number Placeholder 3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8B97FBDD-1071-2946-BB86-5749761150C2}" type="slidenum">
              <a:rPr lang="en-US" smtClean="0"/>
              <a:pPr/>
              <a:t>4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33796" name="Rectangle 2"/>
          <p:cNvSpPr>
            <a:spLocks noGrp="1" noChangeArrowheads="1"/>
          </p:cNvSpPr>
          <p:nvPr>
            <p:ph type="title"/>
          </p:nvPr>
        </p:nvSpPr>
        <p:spPr>
          <a:xfrm>
            <a:off x="3603625" y="381000"/>
            <a:ext cx="3514725" cy="474663"/>
          </a:xfrm>
        </p:spPr>
        <p:txBody>
          <a:bodyPr/>
          <a:lstStyle/>
          <a:p>
            <a:r>
              <a:rPr lang="en-US"/>
              <a:t>Porting Issues - 3</a:t>
            </a:r>
          </a:p>
        </p:txBody>
      </p:sp>
      <p:sp>
        <p:nvSpPr>
          <p:cNvPr id="33797" name="Rectangle 3"/>
          <p:cNvSpPr>
            <a:spLocks noChangeArrowheads="1"/>
          </p:cNvSpPr>
          <p:nvPr/>
        </p:nvSpPr>
        <p:spPr bwMode="auto">
          <a:xfrm>
            <a:off x="387350" y="1447800"/>
            <a:ext cx="8610600" cy="50419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</a:bodyPr>
          <a:lstStyle/>
          <a:p>
            <a:pPr marL="581025" lvl="1" indent="-233363">
              <a:buFontTx/>
              <a:buChar char="•"/>
            </a:pPr>
            <a:r>
              <a:rPr lang="en-US" sz="2400" b="1" dirty="0"/>
              <a:t>When conversion to native format is required to make the kernel usable (see a later chart), several options are available.</a:t>
            </a:r>
          </a:p>
          <a:p>
            <a:pPr marL="695325" lvl="2">
              <a:buFontTx/>
              <a:buChar char="–"/>
            </a:pPr>
            <a:r>
              <a:rPr lang="en-US" sz="2000" b="1" dirty="0"/>
              <a:t> </a:t>
            </a:r>
            <a:r>
              <a:rPr lang="en-US" sz="1800" b="1" dirty="0"/>
              <a:t>Use </a:t>
            </a:r>
            <a:r>
              <a:rPr lang="en-US" sz="1800" b="1" i="1" dirty="0"/>
              <a:t>bingo </a:t>
            </a:r>
            <a:r>
              <a:rPr lang="en-US" sz="1800" b="1" dirty="0"/>
              <a:t>for both binary and text kernels</a:t>
            </a:r>
          </a:p>
          <a:p>
            <a:pPr marL="1152525" lvl="3">
              <a:buFontTx/>
              <a:buChar char="–"/>
            </a:pPr>
            <a:r>
              <a:rPr lang="en-US" sz="1800" b="1" dirty="0"/>
              <a:t> Available only from the NAIF website; not provided in Toolkit packages</a:t>
            </a:r>
            <a:endParaRPr lang="en-US" sz="1600" b="1" dirty="0"/>
          </a:p>
          <a:p>
            <a:pPr marL="695325" lvl="2">
              <a:buFontTx/>
              <a:buChar char="–"/>
            </a:pPr>
            <a:r>
              <a:rPr lang="en-US" sz="1800" b="1" dirty="0"/>
              <a:t> For text kernels, doing your file download using ftp in ASCII mode will perform the required format conversion on the fly </a:t>
            </a:r>
          </a:p>
          <a:p>
            <a:pPr marL="695325" lvl="2">
              <a:buFontTx/>
              <a:buChar char="–"/>
            </a:pPr>
            <a:r>
              <a:rPr lang="en-US" sz="1800" b="1" dirty="0"/>
              <a:t> Web browsers often do text format conversion</a:t>
            </a:r>
          </a:p>
          <a:p>
            <a:pPr marL="1152525" lvl="3">
              <a:buFontTx/>
              <a:buChar char="–"/>
            </a:pPr>
            <a:r>
              <a:rPr lang="en-US" sz="1800" b="1" dirty="0"/>
              <a:t> However ASCII mode may not be available – </a:t>
            </a:r>
            <a:r>
              <a:rPr lang="en-US" sz="1800" b="1" dirty="0" err="1"/>
              <a:t>sftp</a:t>
            </a:r>
            <a:r>
              <a:rPr lang="en-US" sz="1800" b="1" dirty="0"/>
              <a:t> clients usually don’t provide it.  In such cases other tools such as freeware dos2unix and unix2dos, or bingo from the SPICE utilities page, must be used.</a:t>
            </a:r>
            <a:endParaRPr lang="en-US" sz="1600" b="1" dirty="0"/>
          </a:p>
          <a:p>
            <a:pPr marL="695325" lvl="2">
              <a:buFontTx/>
              <a:buChar char="–"/>
            </a:pPr>
            <a:r>
              <a:rPr lang="en-US" sz="1800" b="1" dirty="0"/>
              <a:t> For binary kernels, the SPICE </a:t>
            </a:r>
            <a:r>
              <a:rPr lang="en-US" sz="1800" b="1" i="1" dirty="0" err="1"/>
              <a:t>toxfr</a:t>
            </a:r>
            <a:r>
              <a:rPr lang="en-US" sz="1800" b="1" dirty="0"/>
              <a:t> and </a:t>
            </a:r>
            <a:r>
              <a:rPr lang="en-US" sz="1800" b="1" i="1" dirty="0" err="1"/>
              <a:t>tobin</a:t>
            </a:r>
            <a:r>
              <a:rPr lang="en-US" sz="1800" b="1" dirty="0"/>
              <a:t> tools may be used to convert files to and from SPICE transfer format</a:t>
            </a:r>
          </a:p>
          <a:p>
            <a:pPr marL="1152525" lvl="3">
              <a:buFontTx/>
              <a:buChar char="–"/>
            </a:pPr>
            <a:r>
              <a:rPr lang="en-US" sz="1800" b="1" dirty="0"/>
              <a:t> This is an ASCII-based format that may be transferred in the same way as other ASCII files.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3" name="Footer Placeholder 2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Porting Kernels</a:t>
            </a:r>
          </a:p>
        </p:txBody>
      </p:sp>
      <p:sp>
        <p:nvSpPr>
          <p:cNvPr id="35844" name="Slide Number Placeholder 3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A3FC72CF-356E-894E-B04B-AA6CCDAE2953}" type="slidenum">
              <a:rPr lang="en-US" smtClean="0"/>
              <a:pPr/>
              <a:t>5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35845" name="Rectangle 2"/>
          <p:cNvSpPr>
            <a:spLocks noGrp="1" noChangeArrowheads="1"/>
          </p:cNvSpPr>
          <p:nvPr>
            <p:ph type="title"/>
          </p:nvPr>
        </p:nvSpPr>
        <p:spPr>
          <a:xfrm>
            <a:off x="2892425" y="0"/>
            <a:ext cx="5162550" cy="898525"/>
          </a:xfrm>
        </p:spPr>
        <p:txBody>
          <a:bodyPr/>
          <a:lstStyle/>
          <a:p>
            <a:r>
              <a:rPr lang="en-US"/>
              <a:t>Compatible Environments</a:t>
            </a:r>
            <a:br>
              <a:rPr lang="en-US"/>
            </a:br>
            <a:r>
              <a:rPr lang="en-US"/>
              <a:t>for </a:t>
            </a:r>
            <a:r>
              <a:rPr lang="en-US">
                <a:solidFill>
                  <a:schemeClr val="accent2"/>
                </a:solidFill>
              </a:rPr>
              <a:t>Text</a:t>
            </a:r>
            <a:r>
              <a:rPr lang="en-US"/>
              <a:t> Kernels </a:t>
            </a:r>
          </a:p>
        </p:txBody>
      </p:sp>
      <p:graphicFrame>
        <p:nvGraphicFramePr>
          <p:cNvPr id="35842" name="Object 2"/>
          <p:cNvGraphicFramePr>
            <a:graphicFrameLocks noChangeAspect="1"/>
          </p:cNvGraphicFramePr>
          <p:nvPr/>
        </p:nvGraphicFramePr>
        <p:xfrm>
          <a:off x="384175" y="2122488"/>
          <a:ext cx="8383588" cy="28067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Document" r:id="rId3" imgW="8382000" imgH="2806700" progId="Word.Document.8">
                  <p:embed/>
                </p:oleObj>
              </mc:Choice>
              <mc:Fallback>
                <p:oleObj name="Document" r:id="rId3" imgW="8382000" imgH="2806700" progId="Word.Document.8">
                  <p:embed/>
                  <p:pic>
                    <p:nvPicPr>
                      <p:cNvPr id="35842" name="Object 2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4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384175" y="2122488"/>
                        <a:ext cx="8383588" cy="280670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=""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35846" name="Rectangle 4"/>
          <p:cNvSpPr>
            <a:spLocks noChangeArrowheads="1"/>
          </p:cNvSpPr>
          <p:nvPr/>
        </p:nvSpPr>
        <p:spPr bwMode="auto">
          <a:xfrm>
            <a:off x="2286000" y="1447800"/>
            <a:ext cx="4287838" cy="3397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ctr">
              <a:lnSpc>
                <a:spcPct val="90000"/>
              </a:lnSpc>
            </a:pPr>
            <a:r>
              <a:rPr lang="en-US" sz="1800" b="1"/>
              <a:t>Since text kernels are only text files…</a:t>
            </a:r>
          </a:p>
        </p:txBody>
      </p:sp>
      <p:sp>
        <p:nvSpPr>
          <p:cNvPr id="2" name="TextBox 1"/>
          <p:cNvSpPr txBox="1"/>
          <p:nvPr/>
        </p:nvSpPr>
        <p:spPr>
          <a:xfrm>
            <a:off x="1149350" y="5111750"/>
            <a:ext cx="6324600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/>
              <a:t>On a Unix/Linux/OSX box you can easily see what kind of line terminator is being used in a text file using the Unix “cat –et” command on your text file.</a:t>
            </a:r>
          </a:p>
          <a:p>
            <a:endParaRPr lang="en-US" b="1" dirty="0"/>
          </a:p>
          <a:p>
            <a:r>
              <a:rPr lang="en-US" b="1" dirty="0"/>
              <a:t>	&lt;CR&gt; tokens will appear as ”^M”</a:t>
            </a:r>
          </a:p>
          <a:p>
            <a:r>
              <a:rPr lang="en-US" b="1" dirty="0"/>
              <a:t>	&lt;LF&gt; tokens will appear as “$”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1" name="Footer Placeholder 2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Porting Kernels</a:t>
            </a:r>
          </a:p>
        </p:txBody>
      </p:sp>
      <p:sp>
        <p:nvSpPr>
          <p:cNvPr id="37892" name="Slide Number Placeholder 3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7C31AF7A-81AA-C041-A689-B599BC1C598B}" type="slidenum">
              <a:rPr lang="en-US" smtClean="0"/>
              <a:pPr/>
              <a:t>6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37893" name="Rectangle 2"/>
          <p:cNvSpPr>
            <a:spLocks noGrp="1" noChangeArrowheads="1"/>
          </p:cNvSpPr>
          <p:nvPr>
            <p:ph type="title"/>
          </p:nvPr>
        </p:nvSpPr>
        <p:spPr>
          <a:xfrm>
            <a:off x="2816225" y="0"/>
            <a:ext cx="5162550" cy="898525"/>
          </a:xfrm>
        </p:spPr>
        <p:txBody>
          <a:bodyPr/>
          <a:lstStyle/>
          <a:p>
            <a:r>
              <a:rPr lang="en-US"/>
              <a:t>Compatible Environments</a:t>
            </a:r>
            <a:br>
              <a:rPr lang="en-US"/>
            </a:br>
            <a:r>
              <a:rPr lang="en-US"/>
              <a:t>for </a:t>
            </a:r>
            <a:r>
              <a:rPr lang="en-US">
                <a:solidFill>
                  <a:schemeClr val="accent2"/>
                </a:solidFill>
              </a:rPr>
              <a:t>Binary</a:t>
            </a:r>
            <a:r>
              <a:rPr lang="en-US"/>
              <a:t> Kernels </a:t>
            </a:r>
          </a:p>
        </p:txBody>
      </p:sp>
      <p:graphicFrame>
        <p:nvGraphicFramePr>
          <p:cNvPr id="37890" name="Object 2"/>
          <p:cNvGraphicFramePr>
            <a:graphicFrameLocks noChangeAspect="1"/>
          </p:cNvGraphicFramePr>
          <p:nvPr/>
        </p:nvGraphicFramePr>
        <p:xfrm>
          <a:off x="377825" y="2398713"/>
          <a:ext cx="8383588" cy="33909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Document" r:id="rId3" imgW="8382000" imgH="3390900" progId="Word.Document.8">
                  <p:embed/>
                </p:oleObj>
              </mc:Choice>
              <mc:Fallback>
                <p:oleObj name="Document" r:id="rId3" imgW="8382000" imgH="3390900" progId="Word.Document.8">
                  <p:embed/>
                  <p:pic>
                    <p:nvPicPr>
                      <p:cNvPr id="37890" name="Object 2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4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377825" y="2398713"/>
                        <a:ext cx="8383588" cy="339090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=""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8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Porting Kernels</a:t>
            </a:r>
          </a:p>
        </p:txBody>
      </p:sp>
      <p:sp>
        <p:nvSpPr>
          <p:cNvPr id="39939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0F49FDCD-D601-2740-AB48-EDB74680BB42}" type="slidenum">
              <a:rPr lang="en-US" smtClean="0"/>
              <a:pPr/>
              <a:t>7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39940" name="Rectangle 2"/>
          <p:cNvSpPr>
            <a:spLocks noGrp="1" noChangeArrowheads="1"/>
          </p:cNvSpPr>
          <p:nvPr>
            <p:ph type="title"/>
          </p:nvPr>
        </p:nvSpPr>
        <p:spPr>
          <a:xfrm>
            <a:off x="3008313" y="304800"/>
            <a:ext cx="4078287" cy="474663"/>
          </a:xfrm>
        </p:spPr>
        <p:txBody>
          <a:bodyPr/>
          <a:lstStyle/>
          <a:p>
            <a:r>
              <a:rPr lang="en-US"/>
              <a:t>Caution Using Email</a:t>
            </a:r>
          </a:p>
        </p:txBody>
      </p:sp>
      <p:sp>
        <p:nvSpPr>
          <p:cNvPr id="3994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762000" y="1524000"/>
            <a:ext cx="7772400" cy="4349750"/>
          </a:xfrm>
        </p:spPr>
        <p:txBody>
          <a:bodyPr/>
          <a:lstStyle/>
          <a:p>
            <a:pPr>
              <a:lnSpc>
                <a:spcPct val="80000"/>
              </a:lnSpc>
            </a:pPr>
            <a:r>
              <a:rPr lang="en-US" dirty="0"/>
              <a:t>NAIF recommends against the use of email to transfer kernels unless previous tests have already proven successful using the same conditions/computers intended for current use. Possible causes of problems are:</a:t>
            </a:r>
          </a:p>
          <a:p>
            <a:pPr lvl="1">
              <a:lnSpc>
                <a:spcPct val="80000"/>
              </a:lnSpc>
            </a:pPr>
            <a:r>
              <a:rPr lang="en-US" dirty="0"/>
              <a:t>incompatible binary or text representations (as already discussed).</a:t>
            </a:r>
          </a:p>
          <a:p>
            <a:pPr lvl="1">
              <a:lnSpc>
                <a:spcPct val="80000"/>
              </a:lnSpc>
            </a:pPr>
            <a:r>
              <a:rPr lang="en-US" dirty="0"/>
              <a:t>an attachment size limit somewhere in the e-mail chain.</a:t>
            </a:r>
          </a:p>
          <a:p>
            <a:pPr lvl="1">
              <a:lnSpc>
                <a:spcPct val="80000"/>
              </a:lnSpc>
            </a:pPr>
            <a:r>
              <a:rPr lang="en-US" dirty="0"/>
              <a:t>the sender’s or recipient’s mail client modifies the kernel based on file name or presumed content.</a:t>
            </a:r>
          </a:p>
          <a:p>
            <a:pPr>
              <a:lnSpc>
                <a:spcPct val="80000"/>
              </a:lnSpc>
            </a:pPr>
            <a:endParaRPr lang="en-US" dirty="0"/>
          </a:p>
          <a:p>
            <a:pPr>
              <a:lnSpc>
                <a:spcPct val="80000"/>
              </a:lnSpc>
            </a:pPr>
            <a:r>
              <a:rPr lang="en-US" dirty="0"/>
              <a:t>When you must email kernels, compress them either with zip or </a:t>
            </a:r>
            <a:r>
              <a:rPr lang="en-US" dirty="0" err="1"/>
              <a:t>gzip</a:t>
            </a:r>
            <a:r>
              <a:rPr lang="en-US" dirty="0"/>
              <a:t>, then send the compressed file as an email attachment.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941608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Porting Kernels</a:t>
            </a:r>
          </a:p>
        </p:txBody>
      </p:sp>
      <p:sp>
        <p:nvSpPr>
          <p:cNvPr id="41987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216957FA-6CD5-D442-8C51-772CEF12AAC4}" type="slidenum">
              <a:rPr lang="en-US" smtClean="0"/>
              <a:pPr/>
              <a:t>8</a:t>
            </a:fld>
            <a:endParaRPr lang="en-US" sz="1400" b="0" dirty="0">
              <a:latin typeface="Times New Roman" charset="0"/>
            </a:endParaRPr>
          </a:p>
        </p:txBody>
      </p:sp>
      <p:sp>
        <p:nvSpPr>
          <p:cNvPr id="41988" name="Rectangle 2"/>
          <p:cNvSpPr>
            <a:spLocks noGrp="1" noChangeArrowheads="1"/>
          </p:cNvSpPr>
          <p:nvPr>
            <p:ph type="title"/>
          </p:nvPr>
        </p:nvSpPr>
        <p:spPr>
          <a:xfrm>
            <a:off x="2286000" y="304800"/>
            <a:ext cx="6324600" cy="422275"/>
          </a:xfrm>
        </p:spPr>
        <p:txBody>
          <a:bodyPr wrap="square"/>
          <a:lstStyle/>
          <a:p>
            <a:r>
              <a:rPr lang="en-US" sz="2800"/>
              <a:t>Binary Kernels - Caveats</a:t>
            </a:r>
            <a:endParaRPr lang="en-US" sz="2400">
              <a:solidFill>
                <a:schemeClr val="accent1"/>
              </a:solidFill>
            </a:endParaRPr>
          </a:p>
        </p:txBody>
      </p:sp>
      <p:sp>
        <p:nvSpPr>
          <p:cNvPr id="4198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58800" y="1719263"/>
            <a:ext cx="8534400" cy="4910137"/>
          </a:xfrm>
        </p:spPr>
        <p:txBody>
          <a:bodyPr/>
          <a:lstStyle/>
          <a:p>
            <a:r>
              <a:rPr lang="en-US" dirty="0"/>
              <a:t>If the kernel you are using is a non-native binary kernel you can </a:t>
            </a:r>
            <a:r>
              <a:rPr lang="en-US" i="1" u="sng" dirty="0"/>
              <a:t>read</a:t>
            </a:r>
            <a:r>
              <a:rPr lang="en-US" dirty="0"/>
              <a:t> this file but you may not </a:t>
            </a:r>
            <a:r>
              <a:rPr lang="en-US" i="1" u="sng" dirty="0"/>
              <a:t>write</a:t>
            </a:r>
            <a:r>
              <a:rPr lang="en-US" dirty="0"/>
              <a:t> data to this file.</a:t>
            </a:r>
          </a:p>
          <a:p>
            <a:pPr lvl="1"/>
            <a:r>
              <a:rPr lang="en-US" dirty="0"/>
              <a:t>You </a:t>
            </a:r>
            <a:r>
              <a:rPr lang="en-US" dirty="0">
                <a:solidFill>
                  <a:srgbClr val="008000"/>
                </a:solidFill>
              </a:rPr>
              <a:t>can</a:t>
            </a:r>
            <a:r>
              <a:rPr lang="en-US" dirty="0"/>
              <a:t> </a:t>
            </a:r>
            <a:r>
              <a:rPr lang="en-US" dirty="0">
                <a:solidFill>
                  <a:schemeClr val="accent2"/>
                </a:solidFill>
              </a:rPr>
              <a:t>read</a:t>
            </a:r>
            <a:r>
              <a:rPr lang="en-US" dirty="0"/>
              <a:t> most non-native binary kernels using the automatic run-time conversion capability found in the APIs of modern Toolkits.</a:t>
            </a:r>
          </a:p>
          <a:p>
            <a:pPr lvl="2"/>
            <a:r>
              <a:rPr lang="en-US" dirty="0"/>
              <a:t>Exception: non-native DAS-based files (ESQ) created before 2001 cannot be read. They must first be converted to native format.</a:t>
            </a:r>
          </a:p>
          <a:p>
            <a:pPr lvl="1"/>
            <a:r>
              <a:rPr lang="en-US" dirty="0"/>
              <a:t>You </a:t>
            </a:r>
            <a:r>
              <a:rPr lang="en-US" dirty="0">
                <a:solidFill>
                  <a:schemeClr val="accent1"/>
                </a:solidFill>
              </a:rPr>
              <a:t>cannot</a:t>
            </a:r>
            <a:r>
              <a:rPr lang="en-US" dirty="0"/>
              <a:t> </a:t>
            </a:r>
            <a:r>
              <a:rPr lang="en-US" dirty="0">
                <a:solidFill>
                  <a:srgbClr val="063DE8"/>
                </a:solidFill>
              </a:rPr>
              <a:t>write</a:t>
            </a:r>
            <a:r>
              <a:rPr lang="en-US" dirty="0"/>
              <a:t> information into the comment area, or delete information from the comment area.</a:t>
            </a:r>
          </a:p>
          <a:p>
            <a:pPr lvl="1"/>
            <a:r>
              <a:rPr lang="en-US" dirty="0"/>
              <a:t>You </a:t>
            </a:r>
            <a:r>
              <a:rPr lang="en-US" dirty="0">
                <a:solidFill>
                  <a:srgbClr val="FC0128"/>
                </a:solidFill>
              </a:rPr>
              <a:t>cannot</a:t>
            </a:r>
            <a:r>
              <a:rPr lang="en-US" dirty="0"/>
              <a:t> </a:t>
            </a:r>
            <a:r>
              <a:rPr lang="en-US" dirty="0">
                <a:solidFill>
                  <a:srgbClr val="063DE8"/>
                </a:solidFill>
              </a:rPr>
              <a:t>append</a:t>
            </a:r>
            <a:r>
              <a:rPr lang="en-US" dirty="0"/>
              <a:t> additional data to the kernel.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4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Porting Kernels</a:t>
            </a:r>
          </a:p>
        </p:txBody>
      </p:sp>
      <p:sp>
        <p:nvSpPr>
          <p:cNvPr id="44035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A7149032-48F3-514E-8CD5-02757D432779}" type="slidenum">
              <a:rPr lang="en-US" smtClean="0"/>
              <a:pPr/>
              <a:t>9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44036" name="Rectangle 2"/>
          <p:cNvSpPr>
            <a:spLocks noGrp="1" noChangeArrowheads="1"/>
          </p:cNvSpPr>
          <p:nvPr>
            <p:ph type="title"/>
          </p:nvPr>
        </p:nvSpPr>
        <p:spPr>
          <a:xfrm>
            <a:off x="3609975" y="76200"/>
            <a:ext cx="3465513" cy="793750"/>
          </a:xfrm>
        </p:spPr>
        <p:txBody>
          <a:bodyPr/>
          <a:lstStyle/>
          <a:p>
            <a:r>
              <a:rPr lang="en-US" sz="2800"/>
              <a:t>Binary Kernels</a:t>
            </a:r>
            <a:br>
              <a:rPr lang="en-US" sz="2800"/>
            </a:br>
            <a:r>
              <a:rPr lang="en-US" sz="2800"/>
              <a:t>Allowed Operations</a:t>
            </a:r>
            <a:endParaRPr lang="en-US"/>
          </a:p>
        </p:txBody>
      </p:sp>
      <p:sp>
        <p:nvSpPr>
          <p:cNvPr id="4403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758950"/>
            <a:ext cx="8229600" cy="3892550"/>
          </a:xfrm>
        </p:spPr>
        <p:txBody>
          <a:bodyPr/>
          <a:lstStyle/>
          <a:p>
            <a:r>
              <a:rPr lang="en-US" dirty="0"/>
              <a:t>You may “load” and read both non-native and native binary kernels in the same runtime instance</a:t>
            </a:r>
          </a:p>
          <a:p>
            <a:pPr marL="0" indent="0">
              <a:buNone/>
            </a:pPr>
            <a:endParaRPr lang="en-US" dirty="0"/>
          </a:p>
          <a:p>
            <a:r>
              <a:rPr lang="en-US" dirty="0"/>
              <a:t>You may merge similar native and non-native files–the resultant, merged file will be in native format.</a:t>
            </a:r>
          </a:p>
          <a:p>
            <a:pPr lvl="1"/>
            <a:r>
              <a:rPr lang="en-US" sz="2000" dirty="0"/>
              <a:t>SPKs: using SPKMERGE or DAFCAT</a:t>
            </a:r>
          </a:p>
          <a:p>
            <a:pPr lvl="1"/>
            <a:r>
              <a:rPr lang="en-US" sz="2000" dirty="0"/>
              <a:t>CKs: using DAFCAT</a:t>
            </a:r>
          </a:p>
          <a:p>
            <a:pPr lvl="1"/>
            <a:r>
              <a:rPr lang="en-US" sz="2000" dirty="0"/>
              <a:t>DSKs: using DLACAT</a:t>
            </a:r>
          </a:p>
        </p:txBody>
      </p:sp>
    </p:spTree>
    <p:extLst>
      <p:ext uri="{BB962C8B-B14F-4D97-AF65-F5344CB8AC3E}">
        <p14:creationId xmlns:p14="http://schemas.microsoft.com/office/powerpoint/2010/main" val="1690897503"/>
      </p:ext>
    </p:extLst>
  </p:cSld>
  <p:clrMapOvr>
    <a:masterClrMapping/>
  </p:clrMapOvr>
</p:sld>
</file>

<file path=ppt/theme/theme1.xml><?xml version="1.0" encoding="utf-8"?>
<a:theme xmlns:a="http://schemas.openxmlformats.org/drawingml/2006/main" name="04_spice_overview">
  <a:themeElements>
    <a:clrScheme name="">
      <a:dk1>
        <a:srgbClr val="000000"/>
      </a:dk1>
      <a:lt1>
        <a:srgbClr val="FFFFFF"/>
      </a:lt1>
      <a:dk2>
        <a:srgbClr val="081D58"/>
      </a:dk2>
      <a:lt2>
        <a:srgbClr val="919191"/>
      </a:lt2>
      <a:accent1>
        <a:srgbClr val="FC0128"/>
      </a:accent1>
      <a:accent2>
        <a:srgbClr val="063DE8"/>
      </a:accent2>
      <a:accent3>
        <a:srgbClr val="FFFFFF"/>
      </a:accent3>
      <a:accent4>
        <a:srgbClr val="000000"/>
      </a:accent4>
      <a:accent5>
        <a:srgbClr val="FDAAAC"/>
      </a:accent5>
      <a:accent6>
        <a:srgbClr val="0536D2"/>
      </a:accent6>
      <a:hlink>
        <a:srgbClr val="00DFCA"/>
      </a:hlink>
      <a:folHlink>
        <a:srgbClr val="EAEC5E"/>
      </a:folHlink>
    </a:clrScheme>
    <a:fontScheme name="04_spice_overview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4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4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04_spice_overview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04_spice_overview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04_spice_overview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04_spice_overview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04_spice_overview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04_spice_overview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04_spice_overview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NAIF_Template_sparse">
  <a:themeElements>
    <a:clrScheme name="">
      <a:dk1>
        <a:srgbClr val="000000"/>
      </a:dk1>
      <a:lt1>
        <a:srgbClr val="FFFFFF"/>
      </a:lt1>
      <a:dk2>
        <a:srgbClr val="081D58"/>
      </a:dk2>
      <a:lt2>
        <a:srgbClr val="919191"/>
      </a:lt2>
      <a:accent1>
        <a:srgbClr val="FC0128"/>
      </a:accent1>
      <a:accent2>
        <a:srgbClr val="063DE8"/>
      </a:accent2>
      <a:accent3>
        <a:srgbClr val="FFFFFF"/>
      </a:accent3>
      <a:accent4>
        <a:srgbClr val="000000"/>
      </a:accent4>
      <a:accent5>
        <a:srgbClr val="FDAAAC"/>
      </a:accent5>
      <a:accent6>
        <a:srgbClr val="0536D2"/>
      </a:accent6>
      <a:hlink>
        <a:srgbClr val="00DFCA"/>
      </a:hlink>
      <a:folHlink>
        <a:srgbClr val="EAEC5E"/>
      </a:folHlink>
    </a:clrScheme>
    <a:fontScheme name="NAIF_Template_sparse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4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4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NAIF_Template_spars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NAIF_Template_sparse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NAIF_Template_sparse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NAIF_Template_sparse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NAIF_Template_sparse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NAIF_Template_sparse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NAIF_Template_sparse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81D58"/>
      </a:dk2>
      <a:lt2>
        <a:srgbClr val="919191"/>
      </a:lt2>
      <a:accent1>
        <a:srgbClr val="FC0128"/>
      </a:accent1>
      <a:accent2>
        <a:srgbClr val="063DE8"/>
      </a:accent2>
      <a:accent3>
        <a:srgbClr val="FFFFFF"/>
      </a:accent3>
      <a:accent4>
        <a:srgbClr val="000000"/>
      </a:accent4>
      <a:accent5>
        <a:srgbClr val="FDAAAC"/>
      </a:accent5>
      <a:accent6>
        <a:srgbClr val="0536D2"/>
      </a:accent6>
      <a:hlink>
        <a:srgbClr val="00DFCA"/>
      </a:hlink>
      <a:folHlink>
        <a:srgbClr val="EAEC5E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4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19191"/>
      </a:lt2>
      <a:accent1>
        <a:srgbClr val="618FFD"/>
      </a:accent1>
      <a:accent2>
        <a:srgbClr val="00AE00"/>
      </a:accent2>
      <a:accent3>
        <a:srgbClr val="FFFFFF"/>
      </a:accent3>
      <a:accent4>
        <a:srgbClr val="000000"/>
      </a:accent4>
      <a:accent5>
        <a:srgbClr val="B7C6FE"/>
      </a:accent5>
      <a:accent6>
        <a:srgbClr val="009D00"/>
      </a:accent6>
      <a:hlink>
        <a:srgbClr val="FC0128"/>
      </a:hlink>
      <a:folHlink>
        <a:srgbClr val="CECECE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IKRA6:Applications:Microsoft Office 2004:Templates:My Templates:NAIF_Template_sparse.pot</Template>
  <TotalTime>8777183</TotalTime>
  <Words>846</Words>
  <Application>Microsoft Macintosh PowerPoint</Application>
  <PresentationFormat>Custom</PresentationFormat>
  <Paragraphs>79</Paragraphs>
  <Slides>10</Slides>
  <Notes>9</Notes>
  <HiddenSlides>0</HiddenSlides>
  <MMClips>0</MMClips>
  <ScaleCrop>false</ScaleCrop>
  <HeadingPairs>
    <vt:vector size="8" baseType="variant">
      <vt:variant>
        <vt:lpstr>Fonts Used</vt:lpstr>
      </vt:variant>
      <vt:variant>
        <vt:i4>3</vt:i4>
      </vt:variant>
      <vt:variant>
        <vt:lpstr>Theme</vt:lpstr>
      </vt:variant>
      <vt:variant>
        <vt:i4>2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6" baseType="lpstr">
      <vt:lpstr>Arial</vt:lpstr>
      <vt:lpstr>Courier New</vt:lpstr>
      <vt:lpstr>Times New Roman</vt:lpstr>
      <vt:lpstr>04_spice_overview</vt:lpstr>
      <vt:lpstr>NAIF_Template_sparse</vt:lpstr>
      <vt:lpstr>Document</vt:lpstr>
      <vt:lpstr>Porting Kernels</vt:lpstr>
      <vt:lpstr>Porting Issues - 1</vt:lpstr>
      <vt:lpstr>Porting Issues - 2</vt:lpstr>
      <vt:lpstr>Porting Issues - 3</vt:lpstr>
      <vt:lpstr>Compatible Environments for Text Kernels </vt:lpstr>
      <vt:lpstr>Compatible Environments for Binary Kernels </vt:lpstr>
      <vt:lpstr>Caution Using Email</vt:lpstr>
      <vt:lpstr>Binary Kernels - Caveats</vt:lpstr>
      <vt:lpstr>Binary Kernels Allowed Operations</vt:lpstr>
      <vt:lpstr>Text Kernels - Caveats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Introduction to Kernels</dc:title>
  <cp:lastModifiedBy>Semenov, Boris V (US 392N)</cp:lastModifiedBy>
  <cp:revision>184</cp:revision>
  <cp:lastPrinted>2006-03-13T01:44:16Z</cp:lastPrinted>
  <dcterms:created xsi:type="dcterms:W3CDTF">2010-02-25T04:07:40Z</dcterms:created>
  <dcterms:modified xsi:type="dcterms:W3CDTF">2023-04-09T13:24:25Z</dcterms:modified>
</cp:coreProperties>
</file>