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9" r:id="rId1"/>
  </p:sldMasterIdLst>
  <p:notesMasterIdLst>
    <p:notesMasterId r:id="rId45"/>
  </p:notesMasterIdLst>
  <p:handoutMasterIdLst>
    <p:handoutMasterId r:id="rId46"/>
  </p:handoutMasterIdLst>
  <p:sldIdLst>
    <p:sldId id="256" r:id="rId2"/>
    <p:sldId id="333" r:id="rId3"/>
    <p:sldId id="334" r:id="rId4"/>
    <p:sldId id="335" r:id="rId5"/>
    <p:sldId id="350" r:id="rId6"/>
    <p:sldId id="351" r:id="rId7"/>
    <p:sldId id="352" r:id="rId8"/>
    <p:sldId id="339" r:id="rId9"/>
    <p:sldId id="340" r:id="rId10"/>
    <p:sldId id="341" r:id="rId11"/>
    <p:sldId id="342" r:id="rId12"/>
    <p:sldId id="343" r:id="rId13"/>
    <p:sldId id="344" r:id="rId14"/>
    <p:sldId id="345" r:id="rId15"/>
    <p:sldId id="346" r:id="rId16"/>
    <p:sldId id="347" r:id="rId17"/>
    <p:sldId id="348" r:id="rId18"/>
    <p:sldId id="349" r:id="rId19"/>
    <p:sldId id="325" r:id="rId20"/>
    <p:sldId id="303" r:id="rId21"/>
    <p:sldId id="312" r:id="rId22"/>
    <p:sldId id="301" r:id="rId23"/>
    <p:sldId id="307" r:id="rId24"/>
    <p:sldId id="353" r:id="rId25"/>
    <p:sldId id="298" r:id="rId26"/>
    <p:sldId id="327" r:id="rId27"/>
    <p:sldId id="354" r:id="rId28"/>
    <p:sldId id="282" r:id="rId29"/>
    <p:sldId id="332" r:id="rId30"/>
    <p:sldId id="269" r:id="rId31"/>
    <p:sldId id="268" r:id="rId32"/>
    <p:sldId id="275" r:id="rId33"/>
    <p:sldId id="276" r:id="rId34"/>
    <p:sldId id="295" r:id="rId35"/>
    <p:sldId id="302" r:id="rId36"/>
    <p:sldId id="305" r:id="rId37"/>
    <p:sldId id="263" r:id="rId38"/>
    <p:sldId id="315" r:id="rId39"/>
    <p:sldId id="316" r:id="rId40"/>
    <p:sldId id="317" r:id="rId41"/>
    <p:sldId id="318" r:id="rId42"/>
    <p:sldId id="314" r:id="rId43"/>
    <p:sldId id="338" r:id="rId44"/>
  </p:sldIdLst>
  <p:sldSz cx="9156700" cy="6870700"/>
  <p:notesSz cx="6858000" cy="9144000"/>
  <p:defaultTextStyle>
    <a:defPPr>
      <a:defRPr lang="en-US"/>
    </a:defPPr>
    <a:lvl1pPr algn="r" rtl="0" eaLnBrk="0" fontAlgn="base" hangingPunct="0">
      <a:lnSpc>
        <a:spcPct val="90000"/>
      </a:lnSpc>
      <a:spcBef>
        <a:spcPct val="30000"/>
      </a:spcBef>
      <a:spcAft>
        <a:spcPct val="0"/>
      </a:spcAft>
      <a:buSzPct val="100000"/>
      <a:buChar char="•"/>
      <a:defRPr sz="16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eaLnBrk="0" fontAlgn="base" hangingPunct="0">
      <a:lnSpc>
        <a:spcPct val="90000"/>
      </a:lnSpc>
      <a:spcBef>
        <a:spcPct val="30000"/>
      </a:spcBef>
      <a:spcAft>
        <a:spcPct val="0"/>
      </a:spcAft>
      <a:buSzPct val="100000"/>
      <a:buChar char="•"/>
      <a:defRPr sz="16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eaLnBrk="0" fontAlgn="base" hangingPunct="0">
      <a:lnSpc>
        <a:spcPct val="90000"/>
      </a:lnSpc>
      <a:spcBef>
        <a:spcPct val="30000"/>
      </a:spcBef>
      <a:spcAft>
        <a:spcPct val="0"/>
      </a:spcAft>
      <a:buSzPct val="100000"/>
      <a:buChar char="•"/>
      <a:defRPr sz="16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eaLnBrk="0" fontAlgn="base" hangingPunct="0">
      <a:lnSpc>
        <a:spcPct val="90000"/>
      </a:lnSpc>
      <a:spcBef>
        <a:spcPct val="30000"/>
      </a:spcBef>
      <a:spcAft>
        <a:spcPct val="0"/>
      </a:spcAft>
      <a:buSzPct val="100000"/>
      <a:buChar char="•"/>
      <a:defRPr sz="16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eaLnBrk="0" fontAlgn="base" hangingPunct="0">
      <a:lnSpc>
        <a:spcPct val="90000"/>
      </a:lnSpc>
      <a:spcBef>
        <a:spcPct val="30000"/>
      </a:spcBef>
      <a:spcAft>
        <a:spcPct val="0"/>
      </a:spcAft>
      <a:buSzPct val="100000"/>
      <a:buChar char="•"/>
      <a:defRPr sz="16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16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AB704"/>
    <a:srgbClr val="4AFF50"/>
    <a:srgbClr val="1AA7FC"/>
    <a:srgbClr val="E200FF"/>
    <a:srgbClr val="27B70A"/>
    <a:srgbClr val="34EE0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408" autoAdjust="0"/>
    <p:restoredTop sz="96879" autoAdjust="0"/>
  </p:normalViewPr>
  <p:slideViewPr>
    <p:cSldViewPr>
      <p:cViewPr varScale="1">
        <p:scale>
          <a:sx n="117" d="100"/>
          <a:sy n="117" d="100"/>
        </p:scale>
        <p:origin x="176" y="3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273182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5325"/>
            <a:ext cx="4559300" cy="3416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3084722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46575"/>
            <a:ext cx="5068887" cy="41227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46575"/>
            <a:ext cx="5068887" cy="41227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46575"/>
            <a:ext cx="5068887" cy="41227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46575"/>
            <a:ext cx="5068887" cy="41227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46575"/>
            <a:ext cx="5068887" cy="41227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46575"/>
            <a:ext cx="5068887" cy="41227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46575"/>
            <a:ext cx="5068887" cy="41227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60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46575"/>
            <a:ext cx="5068887" cy="41227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46575"/>
            <a:ext cx="5068887" cy="41227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3571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5317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46575"/>
            <a:ext cx="5068887" cy="41227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59709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46575"/>
            <a:ext cx="5068887" cy="41227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46575"/>
            <a:ext cx="5068887" cy="41227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46575"/>
            <a:ext cx="5068887" cy="41227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46575"/>
            <a:ext cx="5068887" cy="41227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428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46575"/>
            <a:ext cx="5068887" cy="41227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2525" y="695325"/>
            <a:ext cx="4552950" cy="3416300"/>
          </a:xfrm>
        </p:spPr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346575"/>
            <a:ext cx="5068887" cy="412273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 dirty="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>
              <a:spcBef>
                <a:spcPct val="0"/>
              </a:spcBef>
              <a:buSzTx/>
              <a:buFontTx/>
              <a:buNone/>
              <a:defRPr/>
            </a:pPr>
            <a:r>
              <a:rPr lang="en-US" sz="1400" dirty="0"/>
              <a:t>Navigation and Ancillary Information Facility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8" name="Arc 8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3" name="Arc 13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buSzTx/>
                <a:buFontTx/>
                <a:buNone/>
                <a:defRPr/>
              </a:pPr>
              <a:r>
                <a:rPr lang="en-US" sz="4400" b="0" dirty="0">
                  <a:solidFill>
                    <a:srgbClr val="E30101"/>
                  </a:solidFill>
                </a:rPr>
                <a:t>N</a:t>
              </a:r>
              <a:endParaRPr lang="en-US" sz="4400" b="0" dirty="0"/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buSzTx/>
                <a:buFontTx/>
                <a:buNone/>
                <a:defRPr/>
              </a:pPr>
              <a:r>
                <a:rPr lang="en-US" sz="4400" b="0" dirty="0">
                  <a:solidFill>
                    <a:srgbClr val="E30101"/>
                  </a:solidFill>
                </a:rPr>
                <a:t>IF</a:t>
              </a:r>
              <a:endParaRPr lang="en-US" sz="4400" b="0" dirty="0"/>
            </a:p>
          </p:txBody>
        </p:sp>
      </p:grpSp>
      <p:sp>
        <p:nvSpPr>
          <p:cNvPr id="522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08150" y="2286000"/>
            <a:ext cx="57277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222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the SPICE Toolkit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17770-1EDC-A246-BE1C-F419B5DD5DFC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1450" y="381000"/>
            <a:ext cx="194310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2150" y="381000"/>
            <a:ext cx="5676900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the SPICE Toolkit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4DE96-CD55-F040-BBAC-E874FEC2F6DB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6025" y="381000"/>
            <a:ext cx="5727700" cy="4746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92150" y="1987550"/>
            <a:ext cx="7772400" cy="4114800"/>
          </a:xfrm>
        </p:spPr>
        <p:txBody>
          <a:bodyPr/>
          <a:lstStyle/>
          <a:p>
            <a:pPr lvl="0"/>
            <a:endParaRPr lang="en-US" noProof="0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the SPICE Toolkit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54F50E-3E43-1940-8C5D-E895C1AB425B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the SPICE Toolkit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A49A3-D3EB-8D4C-9DE9-B5D17B2CE5E0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4414838"/>
            <a:ext cx="7781925" cy="13652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2911475"/>
            <a:ext cx="7781925" cy="1503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the SPICE Toolkit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9F6F51-9998-8C41-A21B-2EF222903586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1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the SPICE Toolkit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9850F1-FCE3-5C4D-B2A4-3D68F69C4BD3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42300" cy="1146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288"/>
            <a:ext cx="40465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9638"/>
            <a:ext cx="4046538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375" y="1538288"/>
            <a:ext cx="4048125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375" y="2179638"/>
            <a:ext cx="4048125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the SPICE Toolkit</a:t>
            </a:r>
          </a:p>
        </p:txBody>
      </p:sp>
      <p:sp>
        <p:nvSpPr>
          <p:cNvPr id="8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ECD2A-EBA7-FA40-85D7-3EF1160FF0EC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the SPICE Toolkit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5EDD6E-DE1E-114C-B693-9B3EAFDBDB33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the SPICE Toolkit</a:t>
            </a:r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C8204-9A2D-BD41-A4D6-9BC5E4DC3DBF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13075" cy="1165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9813" y="273050"/>
            <a:ext cx="5119687" cy="5864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8275"/>
            <a:ext cx="3013075" cy="469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the SPICE Toolkit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31680F-2580-4C47-8FAC-6AB01ED103C2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4810125"/>
            <a:ext cx="54927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463" y="614363"/>
            <a:ext cx="5492750" cy="4122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5463" y="5376863"/>
            <a:ext cx="5492750" cy="806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Introduction to the SPICE Toolkit</a:t>
            </a: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252D2D-1515-4446-9002-240F696B56A5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86025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1203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51204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>
              <a:spcBef>
                <a:spcPct val="0"/>
              </a:spcBef>
              <a:buSzTx/>
              <a:buFontTx/>
              <a:buNone/>
              <a:defRPr/>
            </a:pPr>
            <a:r>
              <a:rPr lang="en-US" sz="1400" dirty="0"/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198755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120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9400"/>
            <a:ext cx="28956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lnSpc>
                <a:spcPct val="100000"/>
              </a:lnSpc>
              <a:spcBef>
                <a:spcPct val="0"/>
              </a:spcBef>
              <a:buSzTx/>
              <a:buFontTx/>
              <a:buNone/>
              <a:defRPr sz="1000"/>
            </a:lvl1pPr>
          </a:lstStyle>
          <a:p>
            <a:pPr>
              <a:defRPr/>
            </a:pPr>
            <a:r>
              <a:rPr lang="en-US" dirty="0"/>
              <a:t>Introduction to the SPICE Toolkit</a:t>
            </a:r>
          </a:p>
        </p:txBody>
      </p:sp>
      <p:sp>
        <p:nvSpPr>
          <p:cNvPr id="5120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51700" y="6629400"/>
            <a:ext cx="19050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SzTx/>
              <a:buFontTx/>
              <a:buNone/>
              <a:defRPr sz="1200"/>
            </a:lvl1pPr>
          </a:lstStyle>
          <a:p>
            <a:pPr>
              <a:defRPr/>
            </a:pPr>
            <a:fld id="{9DF5D3A6-4794-1B4A-909B-B0634A6AB843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51210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1211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1212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1213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1214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1215" name="Arc 15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1216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1217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1218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1219" name="Freeform 19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1220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51221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buSzTx/>
                <a:buFontTx/>
                <a:buNone/>
                <a:defRPr/>
              </a:pPr>
              <a:r>
                <a:rPr lang="en-US" sz="4400" b="0" dirty="0">
                  <a:solidFill>
                    <a:srgbClr val="E30101"/>
                  </a:solidFill>
                </a:rPr>
                <a:t>N</a:t>
              </a:r>
              <a:endParaRPr lang="en-US" sz="4400" b="0" dirty="0"/>
            </a:p>
          </p:txBody>
        </p:sp>
        <p:sp>
          <p:nvSpPr>
            <p:cNvPr id="51222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100000"/>
                </a:lnSpc>
                <a:spcBef>
                  <a:spcPct val="0"/>
                </a:spcBef>
                <a:buSzTx/>
                <a:buFontTx/>
                <a:buNone/>
                <a:defRPr/>
              </a:pPr>
              <a:r>
                <a:rPr lang="en-US" sz="4400" b="0" dirty="0">
                  <a:solidFill>
                    <a:srgbClr val="E30101"/>
                  </a:solidFill>
                </a:rPr>
                <a:t>IF</a:t>
              </a:r>
              <a:endParaRPr lang="en-US" sz="4400" b="0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dt="0"/>
  <p:txStyles>
    <p:titleStyle>
      <a:lvl1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naif.jpl.nasa.gov/naif/utilities.html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hyperlink" Target="https://doi.org/10.1145/122006.122007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naif.jpl.nasa.gov/pub/naif/misc/JNISpice/" TargetMode="External"/><Relationship Id="rId2" Type="http://schemas.openxmlformats.org/officeDocument/2006/relationships/hyperlink" Target="https://naif.jpl.nasa.gov/naif/toolkit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naif.jpl.nasa.gov/naif/links.html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52563" y="2271713"/>
            <a:ext cx="6299200" cy="1006475"/>
          </a:xfrm>
          <a:noFill/>
        </p:spPr>
        <p:txBody>
          <a:bodyPr/>
          <a:lstStyle/>
          <a:p>
            <a:r>
              <a:rPr lang="en-US" sz="3600" dirty="0"/>
              <a:t>Introduction to the Family of</a:t>
            </a:r>
            <a:br>
              <a:rPr lang="en-US" sz="3600" dirty="0"/>
            </a:br>
            <a:r>
              <a:rPr lang="en-US" sz="3600" dirty="0"/>
              <a:t>SPICE Toolkits</a:t>
            </a:r>
            <a:endParaRPr lang="en-US" dirty="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029200"/>
            <a:ext cx="6400800" cy="762000"/>
          </a:xfrm>
          <a:noFill/>
        </p:spPr>
        <p:txBody>
          <a:bodyPr lIns="90487" rIns="90487"/>
          <a:lstStyle/>
          <a:p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885C9-5296-98CF-4EA5-7B4CFB0AC7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3671" y="381000"/>
            <a:ext cx="3632406" cy="479747"/>
          </a:xfrm>
        </p:spPr>
        <p:txBody>
          <a:bodyPr/>
          <a:lstStyle/>
          <a:p>
            <a:r>
              <a:rPr lang="en-US" dirty="0"/>
              <a:t>Fortran Toolkit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C3D9CB-68A3-2CEE-FE2D-FF16E4DF4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Many of the routine names used in the various Toolkits, descend from the original, six character, Fortran names. NAIF maintains those names for ease-of-</a:t>
            </a:r>
            <a:r>
              <a:rPr lang="en-US" dirty="0" err="1"/>
              <a:t>compatibilty</a:t>
            </a:r>
            <a:r>
              <a:rPr lang="en-US" dirty="0"/>
              <a:t>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310ECE-9E0C-5C00-9F03-2E554CB4049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the SPICE Toolkit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B27D74-C723-F8EA-0FCF-C221A269871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CA49A3-D3EB-8D4C-9DE9-B5D17B2CE5E0}" type="slidenum">
              <a:rPr lang="en-US" smtClean="0"/>
              <a:pPr>
                <a:defRPr/>
              </a:pPr>
              <a:t>10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7589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924CE-A160-8EDA-B234-FB87568F83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2739" y="381000"/>
            <a:ext cx="2494274" cy="479747"/>
          </a:xfrm>
        </p:spPr>
        <p:txBody>
          <a:bodyPr/>
          <a:lstStyle/>
          <a:p>
            <a:r>
              <a:rPr lang="en-US" dirty="0"/>
              <a:t>C Toolkit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C4288A-9DC2-93F3-3154-4F323DBDD7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“CSPICE,” the C-language Toolkit</a:t>
            </a:r>
          </a:p>
          <a:p>
            <a:r>
              <a:rPr lang="en-US" dirty="0"/>
              <a:t>Designed to duplicate the functionality of the Fortran Toolkit.</a:t>
            </a:r>
          </a:p>
          <a:p>
            <a:r>
              <a:rPr lang="en-US" dirty="0"/>
              <a:t>All CSPICE source code is in ANSI C.</a:t>
            </a:r>
          </a:p>
          <a:p>
            <a:pPr lvl="1"/>
            <a:r>
              <a:rPr lang="en-US" dirty="0"/>
              <a:t>The Fortran SPICE Toolkit code is converted to ANSI C using the automatic translation program f2c, Feldman. 1990 [1].</a:t>
            </a:r>
          </a:p>
          <a:p>
            <a:pPr lvl="1"/>
            <a:r>
              <a:rPr lang="en-US" dirty="0"/>
              <a:t>High-level functions have been hand-coded in C and documented in C style in order to provide a natural C-style API. These functions are called “wrappers.”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A8042C-0608-ED39-D0AA-7DF36252CE3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the SPICE Toolkit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6EFF2A-13BC-76F7-3BFF-9D573C9288B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CA49A3-D3EB-8D4C-9DE9-B5D17B2CE5E0}" type="slidenum">
              <a:rPr lang="en-US" smtClean="0"/>
              <a:pPr>
                <a:defRPr/>
              </a:pPr>
              <a:t>11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1076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4B0F99-61F9-4051-78EE-C5DD7DEA4D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2738" y="381000"/>
            <a:ext cx="2494273" cy="479747"/>
          </a:xfrm>
        </p:spPr>
        <p:txBody>
          <a:bodyPr/>
          <a:lstStyle/>
          <a:p>
            <a:r>
              <a:rPr lang="en-US" dirty="0"/>
              <a:t>C Toolkit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F98BC4-6BFE-F391-F3E1-A61C7F29D7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Most wrappers encapsulate calls to C functions generated by f2c</a:t>
            </a:r>
          </a:p>
          <a:p>
            <a:pPr lvl="1"/>
            <a:r>
              <a:rPr lang="en-US" dirty="0"/>
              <a:t>The simpler wrappers do their work in-line to boost performance</a:t>
            </a:r>
          </a:p>
          <a:p>
            <a:pPr lvl="1"/>
            <a:r>
              <a:rPr lang="en-US" dirty="0"/>
              <a:t>f2c’d functions may be called directly, but this is strongly discouraged since f2c’d functions emulate Fortran functionality:</a:t>
            </a:r>
          </a:p>
          <a:p>
            <a:pPr lvl="1"/>
            <a:r>
              <a:rPr lang="en-US" dirty="0"/>
              <a:t>Call by reference</a:t>
            </a:r>
          </a:p>
          <a:p>
            <a:pPr lvl="1"/>
            <a:r>
              <a:rPr lang="en-US" dirty="0"/>
              <a:t>Fortran-style array indexing</a:t>
            </a:r>
          </a:p>
          <a:p>
            <a:pPr lvl="1"/>
            <a:r>
              <a:rPr lang="en-US" dirty="0"/>
              <a:t>Fortran-style strings</a:t>
            </a:r>
          </a:p>
          <a:p>
            <a:r>
              <a:rPr lang="en-US" dirty="0"/>
              <a:t>CSPICE runs under a wide variety of ANSI C compilers.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1C4079-922B-65F1-DB85-A1E7D482CE4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the SPICE Toolkit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0CC043-F4E9-278F-80B2-5DC6C9621CB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CA49A3-D3EB-8D4C-9DE9-B5D17B2CE5E0}" type="slidenum">
              <a:rPr lang="en-US" smtClean="0"/>
              <a:pPr>
                <a:defRPr/>
              </a:pPr>
              <a:t>12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54056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963F6-7990-4F58-100E-18BA7C2FF7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2738" y="381000"/>
            <a:ext cx="2494273" cy="479747"/>
          </a:xfrm>
        </p:spPr>
        <p:txBody>
          <a:bodyPr/>
          <a:lstStyle/>
          <a:p>
            <a:r>
              <a:rPr lang="en-US" dirty="0"/>
              <a:t>C Toolkit (3)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82DA4D-188C-AAAD-2BAD-8F347122BF5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CSPICE functions may be called from within C++ source code.</a:t>
            </a:r>
          </a:p>
          <a:p>
            <a:pPr lvl="1"/>
            <a:r>
              <a:rPr lang="en-US" dirty="0"/>
              <a:t>CSPICE prototypes are protected from name mangling.</a:t>
            </a:r>
          </a:p>
          <a:p>
            <a:r>
              <a:rPr lang="en-US" dirty="0"/>
              <a:t>Current CSPICE Limitations</a:t>
            </a:r>
          </a:p>
          <a:p>
            <a:pPr lvl="1"/>
            <a:r>
              <a:rPr lang="en-US" dirty="0"/>
              <a:t>Not all “Required Reading” reference documents have been converted to C style, with C examples.</a:t>
            </a:r>
          </a:p>
          <a:p>
            <a:pPr lvl="1"/>
            <a:r>
              <a:rPr lang="en-US" dirty="0"/>
              <a:t>Eventually all will be converted.</a:t>
            </a:r>
          </a:p>
          <a:p>
            <a:r>
              <a:rPr lang="en-US" dirty="0"/>
              <a:t>CSPICE wrappers do not exist for every API provided in the Fortran toolkits.</a:t>
            </a:r>
          </a:p>
          <a:p>
            <a:pPr lvl="1"/>
            <a:r>
              <a:rPr lang="en-US" dirty="0"/>
              <a:t>But CSPICE does include all the most commonly used modules.</a:t>
            </a:r>
          </a:p>
          <a:p>
            <a:pPr lvl="1"/>
            <a:r>
              <a:rPr lang="en-US" dirty="0"/>
              <a:t>More will be added as time permits.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00369B-8632-E91D-9882-5886C3640E9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Introduction to the SPICE Toolkit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CBAED7-277A-772C-C636-11BBA2B4811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CA49A3-D3EB-8D4C-9DE9-B5D17B2CE5E0}" type="slidenum">
              <a:rPr lang="en-US" smtClean="0"/>
              <a:pPr>
                <a:defRPr/>
              </a:pPr>
              <a:t>13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77250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970E10-BD53-C9F5-6486-25C13325BA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02738" y="381000"/>
            <a:ext cx="2494273" cy="479747"/>
          </a:xfrm>
        </p:spPr>
        <p:txBody>
          <a:bodyPr/>
          <a:lstStyle/>
          <a:p>
            <a:r>
              <a:rPr lang="en-US" dirty="0"/>
              <a:t>C Toolkit (4)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94179A-C8DB-B59E-9B9D-8DBAE2B20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 some very limited cases, code generated by f2c fails to emulate Fortran accurately. Should not be a problem.</a:t>
            </a:r>
          </a:p>
          <a:p>
            <a:pPr lvl="1"/>
            <a:r>
              <a:rPr lang="en-US" dirty="0"/>
              <a:t>List-directed I/O has some problems (not consequential for CSPICE).</a:t>
            </a:r>
          </a:p>
          <a:p>
            <a:pPr lvl="1"/>
            <a:r>
              <a:rPr lang="en-US" dirty="0"/>
              <a:t>Treatment of white space in text output is slightly different in CSPICE.</a:t>
            </a:r>
          </a:p>
          <a:p>
            <a:pPr lvl="1"/>
            <a:r>
              <a:rPr lang="en-US" dirty="0"/>
              <a:t>Logical unit-to-file name translation does not handle file name "synonyms" properly under Linux: once opened with a specified name, a file must be referred to using the same name throughout a program run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422C0A-D46A-1773-D314-AC0D76C5704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the SPICE Toolkit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F331DE4-58B3-C40F-1FD6-CDB62EE168E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CA49A3-D3EB-8D4C-9DE9-B5D17B2CE5E0}" type="slidenum">
              <a:rPr lang="en-US" smtClean="0"/>
              <a:pPr>
                <a:defRPr/>
              </a:pPr>
              <a:t>14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81342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767F8F-8EBD-BCE7-A350-8998FC206F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0798" y="381000"/>
            <a:ext cx="2858155" cy="479747"/>
          </a:xfrm>
        </p:spPr>
        <p:txBody>
          <a:bodyPr/>
          <a:lstStyle/>
          <a:p>
            <a:r>
              <a:rPr lang="en-US" dirty="0"/>
              <a:t>IDL Toolkit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8177C9-5021-BE17-8A93-DC5A98AA3E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“Icy,” the Interactive Data Language Toolkit</a:t>
            </a:r>
          </a:p>
          <a:p>
            <a:r>
              <a:rPr lang="en-US" dirty="0"/>
              <a:t>Provides an IDL-callable “wrapper” interface for many CSPICE wrapper routines.</a:t>
            </a:r>
          </a:p>
          <a:p>
            <a:pPr lvl="1"/>
            <a:r>
              <a:rPr lang="en-US" dirty="0"/>
              <a:t>Example:</a:t>
            </a:r>
          </a:p>
          <a:p>
            <a:pPr lvl="2"/>
            <a:r>
              <a:rPr lang="en-US" dirty="0"/>
              <a:t>CSPICE: </a:t>
            </a:r>
            <a:r>
              <a:rPr lang="en-US" dirty="0" err="1"/>
              <a:t>spkezr_c</a:t>
            </a:r>
            <a:r>
              <a:rPr lang="en-US" dirty="0"/>
              <a:t> ( </a:t>
            </a:r>
            <a:r>
              <a:rPr lang="en-US" dirty="0" err="1"/>
              <a:t>targ</a:t>
            </a:r>
            <a:r>
              <a:rPr lang="en-US" dirty="0"/>
              <a:t>, et, ref, </a:t>
            </a:r>
            <a:r>
              <a:rPr lang="en-US" dirty="0" err="1"/>
              <a:t>abcorr</a:t>
            </a:r>
            <a:r>
              <a:rPr lang="en-US" dirty="0"/>
              <a:t>, </a:t>
            </a:r>
            <a:r>
              <a:rPr lang="en-US" dirty="0" err="1"/>
              <a:t>obs</a:t>
            </a:r>
            <a:r>
              <a:rPr lang="en-US" dirty="0"/>
              <a:t>, state, &amp;</a:t>
            </a:r>
            <a:r>
              <a:rPr lang="en-US" dirty="0" err="1"/>
              <a:t>ltime</a:t>
            </a:r>
            <a:r>
              <a:rPr lang="en-US" dirty="0"/>
              <a:t> );</a:t>
            </a:r>
          </a:p>
          <a:p>
            <a:pPr lvl="2"/>
            <a:r>
              <a:rPr lang="en-US" dirty="0"/>
              <a:t>Icy: </a:t>
            </a:r>
            <a:r>
              <a:rPr lang="en-US" dirty="0" err="1"/>
              <a:t>cspice_spkezr</a:t>
            </a:r>
            <a:r>
              <a:rPr lang="en-US" dirty="0"/>
              <a:t>, </a:t>
            </a:r>
            <a:r>
              <a:rPr lang="en-US" dirty="0" err="1"/>
              <a:t>targ</a:t>
            </a:r>
            <a:r>
              <a:rPr lang="en-US" dirty="0"/>
              <a:t>, et, ref, </a:t>
            </a:r>
            <a:r>
              <a:rPr lang="en-US" dirty="0" err="1"/>
              <a:t>abcorr</a:t>
            </a:r>
            <a:r>
              <a:rPr lang="en-US" dirty="0"/>
              <a:t>, </a:t>
            </a:r>
            <a:r>
              <a:rPr lang="en-US" dirty="0" err="1"/>
              <a:t>obs</a:t>
            </a:r>
            <a:r>
              <a:rPr lang="en-US" dirty="0"/>
              <a:t>, state, </a:t>
            </a:r>
            <a:r>
              <a:rPr lang="en-US" dirty="0" err="1"/>
              <a:t>ltime</a:t>
            </a:r>
            <a:endParaRPr lang="en-US" dirty="0"/>
          </a:p>
          <a:p>
            <a:pPr lvl="1"/>
            <a:r>
              <a:rPr lang="en-US" dirty="0"/>
              <a:t>NAIF adds additional interfaces to Icy as time permits.</a:t>
            </a:r>
          </a:p>
          <a:p>
            <a:r>
              <a:rPr lang="en-US" dirty="0"/>
              <a:t>By necessity all Icy Toolkit packages include the complete CSPICE Toolkit.</a:t>
            </a:r>
          </a:p>
          <a:p>
            <a:pPr lvl="1"/>
            <a:r>
              <a:rPr lang="en-US" dirty="0"/>
              <a:t>Additional Icy software components are:</a:t>
            </a:r>
          </a:p>
          <a:p>
            <a:pPr lvl="2"/>
            <a:r>
              <a:rPr lang="en-US" dirty="0"/>
              <a:t>IDL interface wrappers (implemented in ANSI C)</a:t>
            </a:r>
          </a:p>
          <a:p>
            <a:pPr lvl="2"/>
            <a:r>
              <a:rPr lang="en-US" dirty="0"/>
              <a:t>Icy cookbook programs (implemented in IDL)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5102F2-7186-48C9-50C2-02F96D44CDF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the SPICE Toolkit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E8EE9FC-0BBB-E204-B752-4388F4DCF36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CA49A3-D3EB-8D4C-9DE9-B5D17B2CE5E0}" type="slidenum">
              <a:rPr lang="en-US" smtClean="0"/>
              <a:pPr>
                <a:defRPr/>
              </a:pPr>
              <a:t>15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7012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EF724-5D9F-9B8E-492F-2CBE50CA05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20797" y="381000"/>
            <a:ext cx="2858155" cy="479747"/>
          </a:xfrm>
        </p:spPr>
        <p:txBody>
          <a:bodyPr/>
          <a:lstStyle/>
          <a:p>
            <a:r>
              <a:rPr lang="en-US" dirty="0"/>
              <a:t>IDL Toolkit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161D95-9B8B-34FA-FD3E-535782C1B4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Icy Documentation</a:t>
            </a:r>
          </a:p>
          <a:p>
            <a:pPr lvl="1"/>
            <a:r>
              <a:rPr lang="en-US" dirty="0"/>
              <a:t>Icy Reference Guide</a:t>
            </a:r>
          </a:p>
          <a:p>
            <a:pPr lvl="2"/>
            <a:r>
              <a:rPr lang="en-US" dirty="0"/>
              <a:t>Principal documentation showing how to call Icy wrappers.</a:t>
            </a:r>
          </a:p>
          <a:p>
            <a:pPr lvl="2"/>
            <a:r>
              <a:rPr lang="en-US" dirty="0"/>
              <a:t>Each Icy wrapper has an HTML page containing usage examples serving as the Icy “module header”.</a:t>
            </a:r>
          </a:p>
          <a:p>
            <a:pPr lvl="1"/>
            <a:r>
              <a:rPr lang="en-US" dirty="0"/>
              <a:t>Icy Required Reading</a:t>
            </a:r>
          </a:p>
          <a:p>
            <a:pPr lvl="1"/>
            <a:r>
              <a:rPr lang="en-US" dirty="0"/>
              <a:t>Provides background information essential for programming with Icy.</a:t>
            </a:r>
          </a:p>
          <a:p>
            <a:r>
              <a:rPr lang="en-US" dirty="0"/>
              <a:t>See the “</a:t>
            </a:r>
            <a:r>
              <a:rPr lang="en-US" dirty="0" err="1"/>
              <a:t>IDL_Interface</a:t>
            </a:r>
            <a:r>
              <a:rPr lang="en-US" dirty="0"/>
              <a:t>” tutorial for details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F62E05-2FD6-EA1E-72CE-48DE18A791A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the SPICE Toolkit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2C85F2-83CE-3FA2-A0B2-FDF5CDFCF3D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CA49A3-D3EB-8D4C-9DE9-B5D17B2CE5E0}" type="slidenum">
              <a:rPr lang="en-US" smtClean="0"/>
              <a:pPr>
                <a:defRPr/>
              </a:pPr>
              <a:t>16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56865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5573EE-B520-A8BE-6B9C-33CEAD89FD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602" y="381000"/>
            <a:ext cx="3494546" cy="479747"/>
          </a:xfrm>
        </p:spPr>
        <p:txBody>
          <a:bodyPr/>
          <a:lstStyle/>
          <a:p>
            <a:r>
              <a:rPr lang="en-US" dirty="0" err="1"/>
              <a:t>Matlab</a:t>
            </a:r>
            <a:r>
              <a:rPr lang="en-US" dirty="0"/>
              <a:t> Toolkit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B2AF6D-38BE-4030-E115-C97A0C898A7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“Mice,” the </a:t>
            </a:r>
            <a:r>
              <a:rPr lang="en-US" dirty="0" err="1"/>
              <a:t>Matlab</a:t>
            </a:r>
            <a:r>
              <a:rPr lang="en-US" dirty="0"/>
              <a:t> Toolkit</a:t>
            </a:r>
          </a:p>
          <a:p>
            <a:r>
              <a:rPr lang="en-US" dirty="0"/>
              <a:t>Mice provides a </a:t>
            </a:r>
            <a:r>
              <a:rPr lang="en-US" dirty="0" err="1"/>
              <a:t>Matlab</a:t>
            </a:r>
            <a:r>
              <a:rPr lang="en-US" dirty="0"/>
              <a:t>-callable “wrapper” interface for many CSPICE wrapper routines</a:t>
            </a:r>
          </a:p>
          <a:p>
            <a:pPr lvl="1"/>
            <a:r>
              <a:rPr lang="en-US" dirty="0"/>
              <a:t>Example:</a:t>
            </a:r>
          </a:p>
          <a:p>
            <a:pPr lvl="2"/>
            <a:r>
              <a:rPr lang="en-US" dirty="0"/>
              <a:t>CSPICE: </a:t>
            </a:r>
            <a:r>
              <a:rPr lang="en-US" dirty="0" err="1"/>
              <a:t>spkezr_c</a:t>
            </a:r>
            <a:r>
              <a:rPr lang="en-US" dirty="0"/>
              <a:t> ( </a:t>
            </a:r>
            <a:r>
              <a:rPr lang="en-US" dirty="0" err="1"/>
              <a:t>targ</a:t>
            </a:r>
            <a:r>
              <a:rPr lang="en-US" dirty="0"/>
              <a:t>, et, ref, </a:t>
            </a:r>
            <a:r>
              <a:rPr lang="en-US" dirty="0" err="1"/>
              <a:t>abcorr</a:t>
            </a:r>
            <a:r>
              <a:rPr lang="en-US" dirty="0"/>
              <a:t>, </a:t>
            </a:r>
            <a:r>
              <a:rPr lang="en-US" dirty="0" err="1"/>
              <a:t>obs</a:t>
            </a:r>
            <a:r>
              <a:rPr lang="en-US" dirty="0"/>
              <a:t>, state, &amp;</a:t>
            </a:r>
            <a:r>
              <a:rPr lang="en-US" dirty="0" err="1"/>
              <a:t>ltime</a:t>
            </a:r>
            <a:r>
              <a:rPr lang="en-US" dirty="0"/>
              <a:t> );</a:t>
            </a:r>
          </a:p>
          <a:p>
            <a:pPr lvl="2"/>
            <a:r>
              <a:rPr lang="en-US" dirty="0"/>
              <a:t>Mice: [state, </a:t>
            </a:r>
            <a:r>
              <a:rPr lang="en-US" dirty="0" err="1"/>
              <a:t>ltime</a:t>
            </a:r>
            <a:r>
              <a:rPr lang="en-US" dirty="0"/>
              <a:t>] = </a:t>
            </a:r>
            <a:r>
              <a:rPr lang="en-US" dirty="0" err="1"/>
              <a:t>cspice_spkezr</a:t>
            </a:r>
            <a:r>
              <a:rPr lang="en-US" dirty="0"/>
              <a:t>( </a:t>
            </a:r>
            <a:r>
              <a:rPr lang="en-US" dirty="0" err="1"/>
              <a:t>targ</a:t>
            </a:r>
            <a:r>
              <a:rPr lang="en-US" dirty="0"/>
              <a:t>, et, ref, </a:t>
            </a:r>
            <a:r>
              <a:rPr lang="en-US" dirty="0" err="1"/>
              <a:t>abcorr</a:t>
            </a:r>
            <a:r>
              <a:rPr lang="en-US" dirty="0"/>
              <a:t>, </a:t>
            </a:r>
            <a:r>
              <a:rPr lang="en-US" dirty="0" err="1"/>
              <a:t>obs</a:t>
            </a:r>
            <a:r>
              <a:rPr lang="en-US" dirty="0"/>
              <a:t>)</a:t>
            </a:r>
          </a:p>
          <a:p>
            <a:r>
              <a:rPr lang="en-US" dirty="0"/>
              <a:t>By necessity all Mice Toolkit packages include the complete CSPICE Toolkit.</a:t>
            </a:r>
          </a:p>
          <a:p>
            <a:pPr lvl="1"/>
            <a:r>
              <a:rPr lang="en-US" dirty="0"/>
              <a:t>Additional Mice software components are:</a:t>
            </a:r>
          </a:p>
          <a:p>
            <a:pPr lvl="2"/>
            <a:r>
              <a:rPr lang="en-US" dirty="0" err="1"/>
              <a:t>Matlab</a:t>
            </a:r>
            <a:r>
              <a:rPr lang="en-US" dirty="0"/>
              <a:t> interface wrappers (implemented in </a:t>
            </a:r>
            <a:r>
              <a:rPr lang="en-US" dirty="0" err="1"/>
              <a:t>Matlab</a:t>
            </a:r>
            <a:r>
              <a:rPr lang="en-US" dirty="0"/>
              <a:t> wrapper scripts calling the ANSI C based interface library)</a:t>
            </a:r>
          </a:p>
          <a:p>
            <a:pPr lvl="2"/>
            <a:r>
              <a:rPr lang="en-US" dirty="0"/>
              <a:t>Mice cookbook programs (implemented in </a:t>
            </a:r>
            <a:r>
              <a:rPr lang="en-US" dirty="0" err="1"/>
              <a:t>Matlab</a:t>
            </a:r>
            <a:r>
              <a:rPr lang="en-US" dirty="0"/>
              <a:t> script)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482C41-4468-8623-12B5-8BECA682138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the SPICE Toolkit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F5AE06-42EE-1059-6B66-A0B5ECEC611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CA49A3-D3EB-8D4C-9DE9-B5D17B2CE5E0}" type="slidenum">
              <a:rPr lang="en-US" smtClean="0"/>
              <a:pPr>
                <a:defRPr/>
              </a:pPr>
              <a:t>17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37645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73B7C4-3B56-549F-F516-21A52131E2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02602" y="381000"/>
            <a:ext cx="3494547" cy="479747"/>
          </a:xfrm>
        </p:spPr>
        <p:txBody>
          <a:bodyPr/>
          <a:lstStyle/>
          <a:p>
            <a:r>
              <a:rPr lang="en-US" dirty="0" err="1"/>
              <a:t>Matlab</a:t>
            </a:r>
            <a:r>
              <a:rPr lang="en-US" dirty="0"/>
              <a:t> Toolkit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34693-4E56-534F-F6FF-D54CF2204B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Mice Documentation</a:t>
            </a:r>
          </a:p>
          <a:p>
            <a:pPr lvl="1"/>
            <a:r>
              <a:rPr lang="en-US" dirty="0"/>
              <a:t>Mice Reference Guide</a:t>
            </a:r>
          </a:p>
          <a:p>
            <a:pPr lvl="2"/>
            <a:r>
              <a:rPr lang="en-US" dirty="0"/>
              <a:t>Principal documentation showing how to call Mice wrappers</a:t>
            </a:r>
          </a:p>
          <a:p>
            <a:pPr lvl="1"/>
            <a:r>
              <a:rPr lang="en-US" dirty="0"/>
              <a:t>Each Mice wrapper script has a documentation header containing usage examples, serving as SPICE “module header”, available from the help command. This documentation also exists as an HTML page.</a:t>
            </a:r>
          </a:p>
          <a:p>
            <a:r>
              <a:rPr lang="en-US" dirty="0"/>
              <a:t>Mice Required Reading</a:t>
            </a:r>
          </a:p>
          <a:p>
            <a:pPr lvl="1"/>
            <a:r>
              <a:rPr lang="en-US" dirty="0"/>
              <a:t>Provides background information essential for programming with Mice</a:t>
            </a:r>
          </a:p>
          <a:p>
            <a:r>
              <a:rPr lang="en-US" dirty="0"/>
              <a:t>See the “</a:t>
            </a:r>
            <a:r>
              <a:rPr lang="en-US" dirty="0" err="1"/>
              <a:t>Matlab_Interface</a:t>
            </a:r>
            <a:r>
              <a:rPr lang="en-US" dirty="0"/>
              <a:t>” tutorial for details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BB2E6B-74CA-4248-A17B-C707E44A222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the SPICE Toolkit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2E7672-483B-3E89-6E5F-30D7832FA6E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CA49A3-D3EB-8D4C-9DE9-B5D17B2CE5E0}" type="slidenum">
              <a:rPr lang="en-US" smtClean="0"/>
              <a:pPr>
                <a:defRPr/>
              </a:pPr>
              <a:t>18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60581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0" y="6633188"/>
            <a:ext cx="2954742" cy="237511"/>
          </a:xfrm>
          <a:noFill/>
        </p:spPr>
        <p:txBody>
          <a:bodyPr/>
          <a:lstStyle/>
          <a:p>
            <a:r>
              <a:rPr lang="en-US" dirty="0"/>
              <a:t>Introduction to the SPICE Toolkit</a:t>
            </a:r>
          </a:p>
        </p:txBody>
      </p:sp>
      <p:sp>
        <p:nvSpPr>
          <p:cNvPr id="20483" name="Slide Number Placeholder 4"/>
          <p:cNvSpPr>
            <a:spLocks noGrp="1"/>
          </p:cNvSpPr>
          <p:nvPr>
            <p:ph type="sldNum" sz="quarter" idx="11"/>
          </p:nvPr>
        </p:nvSpPr>
        <p:spPr>
          <a:xfrm>
            <a:off x="7184509" y="6633189"/>
            <a:ext cx="1943909" cy="237511"/>
          </a:xfrm>
          <a:noFill/>
        </p:spPr>
        <p:txBody>
          <a:bodyPr/>
          <a:lstStyle/>
          <a:p>
            <a:fld id="{330AE3A3-BA22-5C44-8386-A0592977F96C}" type="slidenum">
              <a:rPr lang="en-US" smtClean="0"/>
              <a:pPr/>
              <a:t>19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048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92150" y="1301750"/>
            <a:ext cx="8001000" cy="5410200"/>
          </a:xfrm>
          <a:noFill/>
        </p:spPr>
        <p:txBody>
          <a:bodyPr lIns="90487" rIns="90487"/>
          <a:lstStyle/>
          <a:p>
            <a:r>
              <a:rPr lang="en-US" sz="2000" dirty="0"/>
              <a:t>Software</a:t>
            </a:r>
          </a:p>
          <a:p>
            <a:pPr lvl="1"/>
            <a:r>
              <a:rPr lang="en-US" sz="1400" dirty="0"/>
              <a:t>Subroutine libraries, with source code</a:t>
            </a:r>
            <a:endParaRPr lang="en-US" sz="1600" dirty="0"/>
          </a:p>
          <a:p>
            <a:pPr lvl="2"/>
            <a:r>
              <a:rPr lang="en-US" sz="1600" dirty="0"/>
              <a:t>SPICELIB (Fortran)</a:t>
            </a:r>
          </a:p>
          <a:p>
            <a:pPr lvl="2"/>
            <a:r>
              <a:rPr lang="en-US" sz="1600" dirty="0"/>
              <a:t>CSPICE (C)</a:t>
            </a:r>
          </a:p>
          <a:p>
            <a:pPr lvl="2"/>
            <a:r>
              <a:rPr lang="en-US" sz="1600" dirty="0"/>
              <a:t>Icy  (C)</a:t>
            </a:r>
          </a:p>
          <a:p>
            <a:pPr lvl="2"/>
            <a:r>
              <a:rPr lang="en-US" sz="1600" dirty="0"/>
              <a:t>Mice (C and Matlab scripts)</a:t>
            </a:r>
          </a:p>
          <a:p>
            <a:pPr lvl="1"/>
            <a:r>
              <a:rPr lang="en-US" sz="1400" dirty="0"/>
              <a:t>Executable programs</a:t>
            </a:r>
            <a:endParaRPr lang="en-US" sz="1600" dirty="0"/>
          </a:p>
          <a:p>
            <a:pPr lvl="2"/>
            <a:r>
              <a:rPr lang="en-US" sz="1600" dirty="0"/>
              <a:t>Application and utility programs</a:t>
            </a:r>
          </a:p>
          <a:p>
            <a:pPr lvl="2"/>
            <a:r>
              <a:rPr lang="en-US" sz="1600" dirty="0"/>
              <a:t>A few example programs (called “cookbook” programs)</a:t>
            </a:r>
          </a:p>
          <a:p>
            <a:pPr lvl="1"/>
            <a:r>
              <a:rPr lang="en-US" sz="1400" dirty="0"/>
              <a:t>Installation/build scripts (normally you do NOT need to use these)</a:t>
            </a:r>
          </a:p>
          <a:p>
            <a:r>
              <a:rPr lang="en-US" sz="2000" dirty="0"/>
              <a:t>Documentation</a:t>
            </a:r>
          </a:p>
          <a:p>
            <a:pPr lvl="1"/>
            <a:r>
              <a:rPr lang="en-US" sz="1400" dirty="0"/>
              <a:t>Available in plain text and HTML</a:t>
            </a:r>
          </a:p>
          <a:p>
            <a:r>
              <a:rPr lang="en-US" sz="2000" dirty="0"/>
              <a:t>Example Data</a:t>
            </a:r>
          </a:p>
          <a:p>
            <a:pPr lvl="1"/>
            <a:r>
              <a:rPr lang="en-US" sz="1400" dirty="0"/>
              <a:t>Sample kernel files (supplied only for use with cookbook example programs, </a:t>
            </a:r>
            <a:r>
              <a:rPr lang="en-US" sz="1400" u="sng" dirty="0">
                <a:solidFill>
                  <a:schemeClr val="accent1"/>
                </a:solidFill>
              </a:rPr>
              <a:t>not valid for general use</a:t>
            </a:r>
            <a:r>
              <a:rPr lang="en-US" sz="1400" dirty="0"/>
              <a:t>).</a:t>
            </a:r>
          </a:p>
        </p:txBody>
      </p:sp>
      <p:sp>
        <p:nvSpPr>
          <p:cNvPr id="20485" name="Rectangle 6"/>
          <p:cNvSpPr>
            <a:spLocks noGrp="1" noChangeArrowheads="1"/>
          </p:cNvSpPr>
          <p:nvPr>
            <p:ph type="title"/>
          </p:nvPr>
        </p:nvSpPr>
        <p:spPr>
          <a:xfrm>
            <a:off x="3697312" y="388452"/>
            <a:ext cx="3365304" cy="490391"/>
          </a:xfrm>
        </p:spPr>
        <p:txBody>
          <a:bodyPr/>
          <a:lstStyle/>
          <a:p>
            <a:r>
              <a:rPr lang="en-US" dirty="0"/>
              <a:t>Toolkit Contents</a:t>
            </a:r>
          </a:p>
        </p:txBody>
      </p:sp>
    </p:spTree>
    <p:extLst>
      <p:ext uri="{BB962C8B-B14F-4D97-AF65-F5344CB8AC3E}">
        <p14:creationId xmlns:p14="http://schemas.microsoft.com/office/powerpoint/2010/main" val="137084194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576498-FEF2-1ECB-05D3-45221C60F5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145" y="381000"/>
            <a:ext cx="2061463" cy="479747"/>
          </a:xfrm>
        </p:spPr>
        <p:txBody>
          <a:bodyPr/>
          <a:lstStyle/>
          <a:p>
            <a:r>
              <a:rPr lang="en-US" dirty="0"/>
              <a:t>Topics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AF16BA-389D-A10A-8F99-273EA9F1FE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Toolkit Architecture</a:t>
            </a:r>
          </a:p>
          <a:p>
            <a:r>
              <a:rPr lang="en-US" dirty="0"/>
              <a:t>Toolkit Architecture Pictorial</a:t>
            </a:r>
          </a:p>
          <a:p>
            <a:r>
              <a:rPr lang="en-US" dirty="0"/>
              <a:t>Fortran Toolkit</a:t>
            </a:r>
          </a:p>
          <a:p>
            <a:r>
              <a:rPr lang="en-US" dirty="0"/>
              <a:t>C Toolkit</a:t>
            </a:r>
          </a:p>
          <a:p>
            <a:r>
              <a:rPr lang="en-US" dirty="0"/>
              <a:t>IDL Toolkit</a:t>
            </a:r>
          </a:p>
          <a:p>
            <a:r>
              <a:rPr lang="en-US" dirty="0" err="1"/>
              <a:t>Matlab</a:t>
            </a:r>
            <a:r>
              <a:rPr lang="en-US" dirty="0"/>
              <a:t> Toolkit</a:t>
            </a:r>
          </a:p>
          <a:p>
            <a:r>
              <a:rPr lang="en-US" dirty="0"/>
              <a:t>Toolkit Contents</a:t>
            </a:r>
          </a:p>
          <a:p>
            <a:r>
              <a:rPr lang="en-US" dirty="0"/>
              <a:t>Toolkit Characteristics</a:t>
            </a:r>
          </a:p>
          <a:p>
            <a:r>
              <a:rPr lang="en-US" dirty="0"/>
              <a:t>Toolkit Versions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BFB3DE-899A-C24F-D7BC-D6A430F59C6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the SPICE Toolkit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DA650D-827F-CE5D-CE25-69874A1E8FD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CA49A3-D3EB-8D4C-9DE9-B5D17B2CE5E0}" type="slidenum">
              <a:rPr lang="en-US" smtClean="0"/>
              <a:pPr>
                <a:defRPr/>
              </a:pPr>
              <a:t>2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6952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>
          <a:xfrm>
            <a:off x="3111500" y="381000"/>
            <a:ext cx="4508500" cy="474663"/>
          </a:xfrm>
        </p:spPr>
        <p:txBody>
          <a:bodyPr/>
          <a:lstStyle/>
          <a:p>
            <a:r>
              <a:rPr lang="en-US" dirty="0"/>
              <a:t>Toolkit Characteristics</a:t>
            </a:r>
          </a:p>
        </p:txBody>
      </p:sp>
      <p:sp>
        <p:nvSpPr>
          <p:cNvPr id="25605" name="Rectangle 3"/>
          <p:cNvSpPr>
            <a:spLocks noGrp="1" noChangeArrowheads="1"/>
          </p:cNvSpPr>
          <p:nvPr>
            <p:ph idx="1"/>
          </p:nvPr>
        </p:nvSpPr>
        <p:spPr>
          <a:xfrm>
            <a:off x="692150" y="1301750"/>
            <a:ext cx="7772400" cy="5181600"/>
          </a:xfrm>
        </p:spPr>
        <p:txBody>
          <a:bodyPr/>
          <a:lstStyle/>
          <a:p>
            <a:r>
              <a:rPr lang="en-US" sz="2000" dirty="0"/>
              <a:t>Computations are identical in all languages.</a:t>
            </a:r>
          </a:p>
          <a:p>
            <a:r>
              <a:rPr lang="en-US" sz="2000" dirty="0"/>
              <a:t>For a given computer and operating system, all Toolkits use identical kernel files.</a:t>
            </a:r>
          </a:p>
          <a:p>
            <a:pPr lvl="1"/>
            <a:r>
              <a:rPr lang="en-US" dirty="0"/>
              <a:t>Refer to the “Porting Kernels” tutorial for information about using kernels received from a machine different from what you are using.</a:t>
            </a:r>
          </a:p>
          <a:p>
            <a:pPr>
              <a:lnSpc>
                <a:spcPct val="88000"/>
              </a:lnSpc>
              <a:spcBef>
                <a:spcPct val="43000"/>
              </a:spcBef>
            </a:pPr>
            <a:r>
              <a:rPr lang="en-US" sz="2000" dirty="0"/>
              <a:t>Code is well tested before being released to users.</a:t>
            </a:r>
          </a:p>
          <a:p>
            <a:pPr>
              <a:lnSpc>
                <a:spcPct val="88000"/>
              </a:lnSpc>
              <a:spcBef>
                <a:spcPct val="43000"/>
              </a:spcBef>
            </a:pPr>
            <a:r>
              <a:rPr lang="en-US" sz="2000" dirty="0"/>
              <a:t>New Toolkits are always backwards compatible.</a:t>
            </a:r>
          </a:p>
          <a:p>
            <a:pPr lvl="1">
              <a:lnSpc>
                <a:spcPct val="88000"/>
              </a:lnSpc>
              <a:spcBef>
                <a:spcPct val="43000"/>
              </a:spcBef>
            </a:pPr>
            <a:r>
              <a:rPr lang="en-US" dirty="0"/>
              <a:t>An application that worked when linked against an older Toolkit will link and work, without need for changes, using a new Toolkit.</a:t>
            </a:r>
          </a:p>
          <a:p>
            <a:pPr lvl="1">
              <a:lnSpc>
                <a:spcPct val="88000"/>
              </a:lnSpc>
              <a:spcBef>
                <a:spcPct val="43000"/>
              </a:spcBef>
            </a:pPr>
            <a:r>
              <a:rPr lang="en-US" dirty="0"/>
              <a:t>Past functionality is never changed or removed, except that:</a:t>
            </a:r>
          </a:p>
          <a:p>
            <a:pPr lvl="2">
              <a:lnSpc>
                <a:spcPct val="88000"/>
              </a:lnSpc>
              <a:spcBef>
                <a:spcPct val="43000"/>
              </a:spcBef>
            </a:pPr>
            <a:r>
              <a:rPr lang="en-US" sz="1600" dirty="0"/>
              <a:t>enhancements of existing routines are allowed.</a:t>
            </a:r>
          </a:p>
          <a:p>
            <a:pPr lvl="2">
              <a:lnSpc>
                <a:spcPct val="88000"/>
              </a:lnSpc>
              <a:spcBef>
                <a:spcPct val="43000"/>
              </a:spcBef>
            </a:pPr>
            <a:r>
              <a:rPr lang="en-US" sz="1600" dirty="0"/>
              <a:t>NAIF reserves the right to fix bugs.</a:t>
            </a:r>
          </a:p>
          <a:p>
            <a:pPr>
              <a:lnSpc>
                <a:spcPct val="88000"/>
              </a:lnSpc>
              <a:spcBef>
                <a:spcPct val="43000"/>
              </a:spcBef>
            </a:pPr>
            <a:r>
              <a:rPr lang="en-US" sz="2000" dirty="0"/>
              <a:t>Extensive user-oriented documentation is provided.</a:t>
            </a:r>
          </a:p>
          <a:p>
            <a:pPr lvl="1">
              <a:lnSpc>
                <a:spcPct val="88000"/>
              </a:lnSpc>
              <a:spcBef>
                <a:spcPct val="43000"/>
              </a:spcBef>
            </a:pPr>
            <a:r>
              <a:rPr lang="en-US" sz="1600" dirty="0"/>
              <a:t>Includes highly documented source code.</a:t>
            </a:r>
          </a:p>
        </p:txBody>
      </p:sp>
      <p:sp>
        <p:nvSpPr>
          <p:cNvPr id="2560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Introduction to the SPICE Toolkit</a:t>
            </a:r>
          </a:p>
        </p:txBody>
      </p:sp>
      <p:sp>
        <p:nvSpPr>
          <p:cNvPr id="2560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330CB96-1A9B-0A40-84C0-67C85EB7C915}" type="slidenum">
              <a:rPr lang="en-US" smtClean="0"/>
              <a:pPr/>
              <a:t>20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Introduction to the SPICE Toolkit</a:t>
            </a:r>
          </a:p>
        </p:txBody>
      </p:sp>
      <p:sp>
        <p:nvSpPr>
          <p:cNvPr id="2457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4271B2E-608F-AB4A-AA8C-DE1B4FDEF454}" type="slidenum">
              <a:rPr lang="en-US" smtClean="0"/>
              <a:pPr/>
              <a:t>21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150" y="1682750"/>
            <a:ext cx="8001000" cy="4191000"/>
          </a:xfrm>
        </p:spPr>
        <p:txBody>
          <a:bodyPr/>
          <a:lstStyle/>
          <a:p>
            <a:r>
              <a:rPr lang="en-US" sz="2000" dirty="0"/>
              <a:t>Toolkit Version</a:t>
            </a:r>
          </a:p>
          <a:p>
            <a:pPr lvl="1"/>
            <a:r>
              <a:rPr lang="en-US" dirty="0"/>
              <a:t>SPICE Toolkits have an associated Version number</a:t>
            </a:r>
          </a:p>
          <a:p>
            <a:pPr lvl="2"/>
            <a:r>
              <a:rPr lang="en-US" sz="1600" dirty="0"/>
              <a:t>Example:  “N0067” (also written as “N67”) </a:t>
            </a:r>
          </a:p>
          <a:p>
            <a:pPr lvl="1"/>
            <a:r>
              <a:rPr lang="en-US" dirty="0"/>
              <a:t>The version number applies to all language implementations for all supported platforms. </a:t>
            </a:r>
          </a:p>
          <a:p>
            <a:endParaRPr lang="en-US" sz="2000" dirty="0"/>
          </a:p>
          <a:p>
            <a:r>
              <a:rPr lang="en-US" sz="2000" dirty="0"/>
              <a:t>When does NAIF release a new SPICE Toolkit version?</a:t>
            </a:r>
          </a:p>
          <a:p>
            <a:pPr lvl="2"/>
            <a:r>
              <a:rPr lang="en-US" dirty="0"/>
              <a:t>Not according to a fixed schedule</a:t>
            </a:r>
          </a:p>
          <a:p>
            <a:pPr lvl="2"/>
            <a:r>
              <a:rPr lang="en-US" dirty="0"/>
              <a:t>Primarily driven by availability of significant new capabilities</a:t>
            </a:r>
          </a:p>
          <a:p>
            <a:pPr lvl="3"/>
            <a:r>
              <a:rPr lang="en-US" sz="1600" dirty="0"/>
              <a:t>For example, addition of the digital shape kernel subsystem (DSK)</a:t>
            </a:r>
          </a:p>
          <a:p>
            <a:pPr lvl="2"/>
            <a:r>
              <a:rPr lang="en-US" dirty="0"/>
              <a:t>On rare occasion a Toolkit update is released to fix bugs, improve documentation, or satisfy an urgent request from a flight project.</a:t>
            </a:r>
          </a:p>
        </p:txBody>
      </p:sp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>
          <a:xfrm>
            <a:off x="3700308" y="381000"/>
            <a:ext cx="3315010" cy="479747"/>
          </a:xfrm>
          <a:noFill/>
        </p:spPr>
        <p:txBody>
          <a:bodyPr/>
          <a:lstStyle/>
          <a:p>
            <a:r>
              <a:rPr lang="en-US" dirty="0"/>
              <a:t>Toolkit Versions</a:t>
            </a:r>
          </a:p>
        </p:txBody>
      </p:sp>
    </p:spTree>
    <p:extLst>
      <p:ext uri="{BB962C8B-B14F-4D97-AF65-F5344CB8AC3E}">
        <p14:creationId xmlns:p14="http://schemas.microsoft.com/office/powerpoint/2010/main" val="416975044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>
          <a:xfrm>
            <a:off x="2906718" y="381000"/>
            <a:ext cx="4924425" cy="490391"/>
          </a:xfrm>
        </p:spPr>
        <p:txBody>
          <a:bodyPr/>
          <a:lstStyle/>
          <a:p>
            <a:r>
              <a:rPr lang="en-US" dirty="0"/>
              <a:t>Toolkit Library Overview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idx="1"/>
          </p:nvPr>
        </p:nvSpPr>
        <p:spPr>
          <a:xfrm>
            <a:off x="692150" y="1682750"/>
            <a:ext cx="7772400" cy="4419600"/>
          </a:xfrm>
        </p:spPr>
        <p:txBody>
          <a:bodyPr/>
          <a:lstStyle/>
          <a:p>
            <a:r>
              <a:rPr lang="en-US" sz="2000" dirty="0"/>
              <a:t>Toolkit libraries contain a broad set of capabilities related to the computations needed for determining “observation geometry” and time conversions.</a:t>
            </a:r>
          </a:p>
          <a:p>
            <a:pPr lvl="1"/>
            <a:r>
              <a:rPr lang="en-US" dirty="0"/>
              <a:t>Examples appear on the next several pages</a:t>
            </a:r>
          </a:p>
          <a:p>
            <a:endParaRPr lang="en-US" sz="2000" dirty="0"/>
          </a:p>
          <a:p>
            <a:r>
              <a:rPr lang="en-US" sz="2000" dirty="0"/>
              <a:t>Not all functionality is present in all four language versions of the Toolkit library.</a:t>
            </a:r>
          </a:p>
          <a:p>
            <a:pPr lvl="1"/>
            <a:r>
              <a:rPr lang="en-US" dirty="0"/>
              <a:t>The Fortran (Toolkit) and C (CSPICE) Toolkits provide almost identical functionality.</a:t>
            </a:r>
          </a:p>
          <a:p>
            <a:pPr lvl="1"/>
            <a:r>
              <a:rPr lang="en-US" dirty="0"/>
              <a:t>The IDL (Icy) and </a:t>
            </a:r>
            <a:r>
              <a:rPr lang="en-US" dirty="0" err="1"/>
              <a:t>Matlab</a:t>
            </a:r>
            <a:r>
              <a:rPr lang="en-US" dirty="0"/>
              <a:t> (Mice) Toolkits duplicate most but not all of the functionality available in the C Toolkits.</a:t>
            </a:r>
          </a:p>
          <a:p>
            <a:pPr lvl="2"/>
            <a:r>
              <a:rPr lang="en-US" dirty="0"/>
              <a:t>We add additional interfaces as time permits.</a:t>
            </a:r>
          </a:p>
        </p:txBody>
      </p:sp>
      <p:sp>
        <p:nvSpPr>
          <p:cNvPr id="2662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Introduction to the SPICE Toolkit</a:t>
            </a:r>
          </a:p>
        </p:txBody>
      </p:sp>
      <p:sp>
        <p:nvSpPr>
          <p:cNvPr id="2662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EC45689-36B0-BD4F-8A39-F936D880C38F}" type="slidenum">
              <a:rPr lang="en-US" smtClean="0"/>
              <a:pPr/>
              <a:t>22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3"/>
          <p:cNvSpPr>
            <a:spLocks noGrp="1" noChangeArrowheads="1"/>
          </p:cNvSpPr>
          <p:nvPr>
            <p:ph type="title"/>
          </p:nvPr>
        </p:nvSpPr>
        <p:spPr>
          <a:xfrm>
            <a:off x="2360971" y="381000"/>
            <a:ext cx="6000040" cy="479747"/>
          </a:xfrm>
        </p:spPr>
        <p:txBody>
          <a:bodyPr/>
          <a:lstStyle/>
          <a:p>
            <a:r>
              <a:rPr lang="en-US" dirty="0"/>
              <a:t>Toolkit Library Capabilities (1)</a:t>
            </a:r>
          </a:p>
        </p:txBody>
      </p:sp>
      <p:sp>
        <p:nvSpPr>
          <p:cNvPr id="2765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Introduction to the SPICE Toolkit</a:t>
            </a:r>
          </a:p>
        </p:txBody>
      </p:sp>
      <p:sp>
        <p:nvSpPr>
          <p:cNvPr id="2765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083CDE1-CFAB-C34D-B473-C82E02A6301C}" type="slidenum">
              <a:rPr lang="en-US" smtClean="0"/>
              <a:pPr/>
              <a:t>23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5929313" y="5872163"/>
            <a:ext cx="182808" cy="31136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 algn="l">
              <a:buFontTx/>
              <a:buNone/>
            </a:pPr>
            <a:endParaRPr lang="en-US" dirty="0"/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 bwMode="auto">
          <a:xfrm>
            <a:off x="692150" y="1301750"/>
            <a:ext cx="7772400" cy="5181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400" b="1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»"/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543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002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4574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146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3718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29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US" sz="2000" dirty="0"/>
              <a:t>Kernel read access</a:t>
            </a:r>
          </a:p>
          <a:p>
            <a:pPr marL="628650" lvl="1"/>
            <a:r>
              <a:rPr lang="en-US" sz="1600" dirty="0"/>
              <a:t>“Load” kernels</a:t>
            </a:r>
          </a:p>
          <a:p>
            <a:pPr marL="628650" lvl="1"/>
            <a:r>
              <a:rPr lang="en-US" sz="1600" dirty="0"/>
              <a:t>Get state or position vectors (SPK)</a:t>
            </a:r>
          </a:p>
          <a:p>
            <a:pPr marL="628650" lvl="1"/>
            <a:r>
              <a:rPr lang="en-US" sz="1600" dirty="0"/>
              <a:t>Get orientation of planets, natural satellites, etc. (PCK)</a:t>
            </a:r>
          </a:p>
          <a:p>
            <a:pPr marL="628650" lvl="1"/>
            <a:r>
              <a:rPr lang="en-US" sz="1600" dirty="0"/>
              <a:t>Get body shape parameters or physical constants (PCK)</a:t>
            </a:r>
          </a:p>
          <a:p>
            <a:pPr marL="628650" lvl="1"/>
            <a:r>
              <a:rPr lang="en-US" sz="1600" dirty="0"/>
              <a:t>Get orientation of spacecraft or spacecraft instruments or structures (CK, FK)</a:t>
            </a:r>
          </a:p>
          <a:p>
            <a:pPr marL="628650" lvl="1"/>
            <a:r>
              <a:rPr lang="en-US" sz="1600" dirty="0"/>
              <a:t>Get instrument parameters (e.g., FOV) (IK)</a:t>
            </a:r>
          </a:p>
          <a:p>
            <a:pPr marL="628650" lvl="1"/>
            <a:r>
              <a:rPr lang="en-US" dirty="0"/>
              <a:t>Get digital shape data (DSK)</a:t>
            </a:r>
            <a:endParaRPr lang="en-US" sz="1600" dirty="0"/>
          </a:p>
          <a:p>
            <a:pPr marL="628650" lvl="1"/>
            <a:r>
              <a:rPr lang="en-US" sz="1600" dirty="0"/>
              <a:t>Query binary EK files (EK-ESQ)</a:t>
            </a:r>
          </a:p>
          <a:p>
            <a:r>
              <a:rPr lang="en-US" sz="2000" dirty="0"/>
              <a:t>Kernel write access for binary kernels</a:t>
            </a:r>
          </a:p>
          <a:p>
            <a:pPr marL="628650" lvl="1"/>
            <a:r>
              <a:rPr lang="en-US" sz="1600" dirty="0"/>
              <a:t>SPK writers</a:t>
            </a:r>
          </a:p>
          <a:p>
            <a:pPr marL="628650" lvl="1"/>
            <a:r>
              <a:rPr lang="en-US" sz="1600" dirty="0"/>
              <a:t>CK writers</a:t>
            </a:r>
          </a:p>
          <a:p>
            <a:pPr marL="628650" lvl="1"/>
            <a:r>
              <a:rPr lang="en-US" sz="1600" dirty="0"/>
              <a:t>PCK writers (only for binary PCK files)</a:t>
            </a:r>
          </a:p>
          <a:p>
            <a:pPr marL="628650" lvl="1"/>
            <a:r>
              <a:rPr lang="en-US" dirty="0"/>
              <a:t>DSK writers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79352521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3"/>
          <p:cNvSpPr>
            <a:spLocks noGrp="1" noChangeArrowheads="1"/>
          </p:cNvSpPr>
          <p:nvPr>
            <p:ph type="title"/>
          </p:nvPr>
        </p:nvSpPr>
        <p:spPr>
          <a:xfrm>
            <a:off x="2366681" y="381000"/>
            <a:ext cx="5988619" cy="490391"/>
          </a:xfrm>
        </p:spPr>
        <p:txBody>
          <a:bodyPr/>
          <a:lstStyle/>
          <a:p>
            <a:r>
              <a:rPr lang="en-US" dirty="0"/>
              <a:t>Toolkit Library Capabilities (2)</a:t>
            </a:r>
          </a:p>
        </p:txBody>
      </p:sp>
      <p:sp>
        <p:nvSpPr>
          <p:cNvPr id="2969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Introduction to the SPICE Toolkit</a:t>
            </a:r>
          </a:p>
        </p:txBody>
      </p:sp>
      <p:sp>
        <p:nvSpPr>
          <p:cNvPr id="2969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85DD197-4866-A445-8FE4-6ED9C2B64563}" type="slidenum">
              <a:rPr lang="en-US" smtClean="0"/>
              <a:pPr/>
              <a:t>24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692150" y="1301750"/>
            <a:ext cx="7772400" cy="5181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400" b="1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»"/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543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002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4574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146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3718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29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US" sz="2000" dirty="0"/>
              <a:t>Additional ephemeris functions</a:t>
            </a:r>
          </a:p>
          <a:p>
            <a:pPr marL="628650" lvl="1">
              <a:lnSpc>
                <a:spcPct val="80000"/>
              </a:lnSpc>
            </a:pPr>
            <a:r>
              <a:rPr lang="en-US" dirty="0"/>
              <a:t>Classical osculating elements</a:t>
            </a:r>
          </a:p>
          <a:p>
            <a:pPr marL="628650" lvl="1">
              <a:lnSpc>
                <a:spcPct val="80000"/>
              </a:lnSpc>
            </a:pPr>
            <a:r>
              <a:rPr lang="en-US" dirty="0"/>
              <a:t>Two-body Keplerian propagation</a:t>
            </a:r>
          </a:p>
          <a:p>
            <a:pPr marL="628650" lvl="1">
              <a:lnSpc>
                <a:spcPct val="80000"/>
              </a:lnSpc>
            </a:pPr>
            <a:r>
              <a:rPr lang="en-US" dirty="0"/>
              <a:t>NORAD two line elements sets (TLE) propagation</a:t>
            </a:r>
          </a:p>
          <a:p>
            <a:pPr marL="1085850" lvl="2">
              <a:lnSpc>
                <a:spcPct val="80000"/>
              </a:lnSpc>
            </a:pPr>
            <a:r>
              <a:rPr lang="en-US" dirty="0"/>
              <a:t>Current SPICE implementation of the NORAD propagator based on </a:t>
            </a:r>
            <a:r>
              <a:rPr lang="en-US" dirty="0" err="1"/>
              <a:t>Vallado</a:t>
            </a:r>
            <a:r>
              <a:rPr lang="en-US" dirty="0"/>
              <a:t> 2006 [2].</a:t>
            </a:r>
          </a:p>
          <a:p>
            <a:pPr marL="628650" lvl="1">
              <a:lnSpc>
                <a:spcPct val="80000"/>
              </a:lnSpc>
            </a:pPr>
            <a:r>
              <a:rPr lang="en-US" dirty="0"/>
              <a:t>Light time and Stellar aberration computation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Frame transformations</a:t>
            </a:r>
          </a:p>
          <a:p>
            <a:pPr marL="628650" lvl="1">
              <a:lnSpc>
                <a:spcPct val="80000"/>
              </a:lnSpc>
            </a:pPr>
            <a:r>
              <a:rPr lang="en-US" dirty="0"/>
              <a:t>Obtain 3x3 matrices for frame transformations of positions</a:t>
            </a:r>
          </a:p>
          <a:p>
            <a:pPr marL="628650" lvl="1">
              <a:lnSpc>
                <a:spcPct val="80000"/>
              </a:lnSpc>
            </a:pPr>
            <a:r>
              <a:rPr lang="en-US" dirty="0"/>
              <a:t>Obtain 6x6 matrices for frame transformations of states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Time conversions</a:t>
            </a:r>
          </a:p>
          <a:p>
            <a:pPr marL="628650" lvl="1">
              <a:lnSpc>
                <a:spcPct val="80000"/>
              </a:lnSpc>
            </a:pPr>
            <a:r>
              <a:rPr lang="en-US" dirty="0"/>
              <a:t>Conversion between standard systems:  TDB, TT (TDT), UTC</a:t>
            </a:r>
          </a:p>
          <a:p>
            <a:pPr marL="628650" lvl="1">
              <a:lnSpc>
                <a:spcPct val="80000"/>
              </a:lnSpc>
            </a:pPr>
            <a:r>
              <a:rPr lang="en-US" dirty="0"/>
              <a:t>Conversion between SCLK and other systems</a:t>
            </a:r>
          </a:p>
          <a:p>
            <a:pPr marL="628650" lvl="1">
              <a:lnSpc>
                <a:spcPct val="80000"/>
              </a:lnSpc>
            </a:pPr>
            <a:r>
              <a:rPr lang="en-US" dirty="0"/>
              <a:t>Parsing and formatting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Geometry finder calculations</a:t>
            </a:r>
          </a:p>
          <a:p>
            <a:pPr marL="628650" lvl="1">
              <a:lnSpc>
                <a:spcPct val="80000"/>
              </a:lnSpc>
            </a:pPr>
            <a:r>
              <a:rPr lang="en-US" dirty="0"/>
              <a:t>Find times or time spans when a specified geometric condition is met </a:t>
            </a:r>
          </a:p>
          <a:p>
            <a:pPr marL="628650" lvl="1">
              <a:lnSpc>
                <a:spcPct val="80000"/>
              </a:lnSpc>
            </a:pPr>
            <a:r>
              <a:rPr lang="en-US" dirty="0"/>
              <a:t>Find times or time spans when a specified geometric parameter is within a given range (by performing two searches), or is at a maximum or minimum</a:t>
            </a:r>
          </a:p>
          <a:p>
            <a:endParaRPr lang="en-US" sz="2000" dirty="0"/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9" name="Rectangle 3"/>
          <p:cNvSpPr>
            <a:spLocks noGrp="1" noChangeArrowheads="1"/>
          </p:cNvSpPr>
          <p:nvPr>
            <p:ph type="title"/>
          </p:nvPr>
        </p:nvSpPr>
        <p:spPr>
          <a:xfrm>
            <a:off x="2366681" y="381000"/>
            <a:ext cx="5988619" cy="490391"/>
          </a:xfrm>
        </p:spPr>
        <p:txBody>
          <a:bodyPr/>
          <a:lstStyle/>
          <a:p>
            <a:r>
              <a:rPr lang="en-US" dirty="0"/>
              <a:t>Toolkit Library Capabilities (3)</a:t>
            </a:r>
          </a:p>
        </p:txBody>
      </p:sp>
      <p:sp>
        <p:nvSpPr>
          <p:cNvPr id="317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Introduction to the SPICE Toolkit</a:t>
            </a:r>
          </a:p>
        </p:txBody>
      </p:sp>
      <p:sp>
        <p:nvSpPr>
          <p:cNvPr id="317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9D901E4-73EA-BA4B-AFF2-9BE4F2F63844}" type="slidenum">
              <a:rPr lang="en-US" smtClean="0"/>
              <a:pPr/>
              <a:t>25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92150" y="1301750"/>
            <a:ext cx="7848600" cy="510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400" b="1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»"/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543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002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4574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146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3718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29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US" sz="2000" dirty="0"/>
              <a:t>Math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Vector/Matrix operations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Rotations, Euler angles, quaternions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Coordinate conversion (systems:  latitudinal, cylindrical, rectangular, RA and DEC, spherical, geodetic, planetographic)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Geometry:  ellipsoids, ellipses, planes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High-level functions:  illumination angles, sub-observer point, sub-solar point, surface intercept point.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Constants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Julian date of epoch J2000, SPD (seconds per day), PI, etc.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Strings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Parsing:  find tokens, words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Numeric conversion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Pattern matching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Replace marker, substring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Suffix, prefix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Case conversion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Find first/last non-blank character, first/last printing character</a:t>
            </a:r>
          </a:p>
          <a:p>
            <a:endParaRPr lang="en-US" sz="2000" dirty="0"/>
          </a:p>
        </p:txBody>
      </p:sp>
    </p:spTree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Introduction to the SPICE Toolkit</a:t>
            </a:r>
          </a:p>
        </p:txBody>
      </p:sp>
      <p:sp>
        <p:nvSpPr>
          <p:cNvPr id="337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18D7438-4A87-5C4A-8519-D32226388682}" type="slidenum">
              <a:rPr lang="en-US" smtClean="0"/>
              <a:pPr/>
              <a:t>26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33797" name="Rectangle 3"/>
          <p:cNvSpPr>
            <a:spLocks noGrp="1" noChangeArrowheads="1"/>
          </p:cNvSpPr>
          <p:nvPr>
            <p:ph type="title"/>
          </p:nvPr>
        </p:nvSpPr>
        <p:spPr>
          <a:xfrm>
            <a:off x="2365093" y="381000"/>
            <a:ext cx="5988619" cy="490391"/>
          </a:xfrm>
        </p:spPr>
        <p:txBody>
          <a:bodyPr/>
          <a:lstStyle/>
          <a:p>
            <a:r>
              <a:rPr lang="en-US" dirty="0"/>
              <a:t>Toolkit Library Capabilities (4)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54050" y="1073150"/>
            <a:ext cx="7848600" cy="5105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400" b="1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»"/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543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002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4574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146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3718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29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US" sz="2000" dirty="0"/>
              <a:t>Arrays</a:t>
            </a:r>
            <a:endParaRPr lang="en-US" sz="1800" dirty="0"/>
          </a:p>
          <a:p>
            <a:pPr lvl="1">
              <a:lnSpc>
                <a:spcPct val="80000"/>
              </a:lnSpc>
            </a:pPr>
            <a:r>
              <a:rPr lang="en-US" dirty="0"/>
              <a:t>Sorting, finding order vector, reordering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Searching:  linear, binary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Insertion and deletion</a:t>
            </a:r>
            <a:endParaRPr lang="en-US" sz="1400" dirty="0"/>
          </a:p>
          <a:p>
            <a:pPr>
              <a:lnSpc>
                <a:spcPct val="80000"/>
              </a:lnSpc>
            </a:pPr>
            <a:r>
              <a:rPr lang="en-US" sz="2000" dirty="0"/>
              <a:t>Name/ID code conversion</a:t>
            </a:r>
            <a:r>
              <a:rPr lang="en-US" sz="1800" dirty="0"/>
              <a:t>	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Bodies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Frames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Surfaces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I/O support</a:t>
            </a:r>
            <a:endParaRPr lang="en-US" sz="1800" dirty="0"/>
          </a:p>
          <a:p>
            <a:pPr lvl="1">
              <a:lnSpc>
                <a:spcPct val="80000"/>
              </a:lnSpc>
            </a:pPr>
            <a:r>
              <a:rPr lang="en-US" dirty="0"/>
              <a:t>Logical unit management (for Fortran toolkits)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Open, read, write text files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Kernel pool API</a:t>
            </a:r>
            <a:endParaRPr lang="en-US" sz="1400" dirty="0"/>
          </a:p>
          <a:p>
            <a:pPr>
              <a:lnSpc>
                <a:spcPct val="80000"/>
              </a:lnSpc>
            </a:pPr>
            <a:r>
              <a:rPr lang="en-US" sz="2000" dirty="0"/>
              <a:t>Exception handling</a:t>
            </a:r>
            <a:endParaRPr lang="en-US" sz="1800" dirty="0"/>
          </a:p>
          <a:p>
            <a:pPr lvl="1">
              <a:lnSpc>
                <a:spcPct val="80000"/>
              </a:lnSpc>
            </a:pPr>
            <a:r>
              <a:rPr lang="en-US" dirty="0"/>
              <a:t>Control exception handling behavior:  mode, set message, assign output device.</a:t>
            </a:r>
          </a:p>
          <a:p>
            <a:r>
              <a:rPr lang="en-US" sz="2000" dirty="0"/>
              <a:t>Advanced data types</a:t>
            </a:r>
          </a:p>
          <a:p>
            <a:pPr marL="628650" lvl="1">
              <a:lnSpc>
                <a:spcPct val="80000"/>
              </a:lnSpc>
            </a:pPr>
            <a:r>
              <a:rPr lang="en-US" dirty="0"/>
              <a:t>Cells, Sets </a:t>
            </a:r>
          </a:p>
          <a:p>
            <a:pPr marL="628650" lvl="1">
              <a:lnSpc>
                <a:spcPct val="80000"/>
              </a:lnSpc>
            </a:pPr>
            <a:r>
              <a:rPr lang="en-US" dirty="0"/>
              <a:t>Windows (sometimes called schedules)</a:t>
            </a:r>
          </a:p>
          <a:p>
            <a:pPr marL="628650" lvl="1">
              <a:lnSpc>
                <a:spcPct val="80000"/>
              </a:lnSpc>
            </a:pPr>
            <a:r>
              <a:rPr lang="en-US" dirty="0"/>
              <a:t>Symbol Tables</a:t>
            </a:r>
          </a:p>
          <a:p>
            <a:pPr marL="628650" lvl="1">
              <a:lnSpc>
                <a:spcPct val="80000"/>
              </a:lnSpc>
            </a:pPr>
            <a:r>
              <a:rPr lang="en-US" dirty="0"/>
              <a:t>Planes, Ellipses</a:t>
            </a:r>
          </a:p>
          <a:p>
            <a:pPr>
              <a:lnSpc>
                <a:spcPct val="80000"/>
              </a:lnSpc>
            </a:pPr>
            <a:endParaRPr lang="en-US" sz="2200" dirty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014774803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Introduction to the SPICE Toolkit</a:t>
            </a:r>
          </a:p>
        </p:txBody>
      </p:sp>
      <p:sp>
        <p:nvSpPr>
          <p:cNvPr id="471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371AEF7-47C5-CD47-A477-188F6BC085B6}" type="slidenum">
              <a:rPr lang="en-US" smtClean="0"/>
              <a:pPr/>
              <a:t>27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47108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92150" y="1301750"/>
            <a:ext cx="7848600" cy="5105400"/>
          </a:xfrm>
          <a:noFill/>
        </p:spPr>
        <p:txBody>
          <a:bodyPr lIns="90487" rIns="90487"/>
          <a:lstStyle/>
          <a:p>
            <a:r>
              <a:rPr lang="en-US" sz="2000" dirty="0"/>
              <a:t>The directory structures for the four kinds of Toolkits are almost identical. However…</a:t>
            </a:r>
          </a:p>
          <a:p>
            <a:pPr lvl="1"/>
            <a:r>
              <a:rPr lang="en-US" sz="1600" dirty="0"/>
              <a:t>The CSPICE, Icy, Mice, and </a:t>
            </a:r>
            <a:r>
              <a:rPr lang="en-US" sz="1600" dirty="0" err="1"/>
              <a:t>JNISpice</a:t>
            </a:r>
            <a:r>
              <a:rPr lang="en-US" sz="1600" dirty="0"/>
              <a:t> Toolkits also have a directory for include files.</a:t>
            </a:r>
          </a:p>
          <a:p>
            <a:pPr lvl="1"/>
            <a:r>
              <a:rPr lang="en-US" sz="1600" dirty="0"/>
              <a:t>The names for application source code directories in CSPICE, Icy, Mice, and </a:t>
            </a:r>
            <a:r>
              <a:rPr lang="en-US" sz="1600" dirty="0" err="1"/>
              <a:t>JNISpice</a:t>
            </a:r>
            <a:r>
              <a:rPr lang="en-US" sz="1600" dirty="0"/>
              <a:t> differ slightly from those in the Fortran toolkit.</a:t>
            </a:r>
          </a:p>
          <a:p>
            <a:pPr lvl="1"/>
            <a:r>
              <a:rPr lang="en-US" sz="1600" dirty="0"/>
              <a:t>Icy, Mice, and </a:t>
            </a:r>
            <a:r>
              <a:rPr lang="en-US" sz="1600" dirty="0" err="1"/>
              <a:t>JNISpice</a:t>
            </a:r>
            <a:r>
              <a:rPr lang="en-US" sz="1600" dirty="0"/>
              <a:t> include additional directories for</a:t>
            </a:r>
            <a:r>
              <a:rPr lang="en-US" sz="1400" dirty="0"/>
              <a:t> :</a:t>
            </a:r>
          </a:p>
          <a:p>
            <a:pPr lvl="2"/>
            <a:r>
              <a:rPr lang="en-US" sz="1400" dirty="0"/>
              <a:t>Icy/Mice/</a:t>
            </a:r>
            <a:r>
              <a:rPr lang="en-US" sz="1400" dirty="0" err="1"/>
              <a:t>JNISpice</a:t>
            </a:r>
            <a:r>
              <a:rPr lang="en-US" sz="1400" dirty="0"/>
              <a:t> source code</a:t>
            </a:r>
          </a:p>
          <a:p>
            <a:pPr lvl="2"/>
            <a:r>
              <a:rPr lang="en-US" sz="1400" dirty="0"/>
              <a:t>Icy/Mice cookbook programs</a:t>
            </a:r>
          </a:p>
          <a:p>
            <a:endParaRPr lang="en-US" sz="2000" dirty="0"/>
          </a:p>
          <a:p>
            <a:r>
              <a:rPr lang="en-US" sz="2000" dirty="0"/>
              <a:t>The top level directory name for each Toolkit is:</a:t>
            </a:r>
          </a:p>
          <a:p>
            <a:pPr lvl="1"/>
            <a:r>
              <a:rPr lang="en-US" sz="1600" dirty="0"/>
              <a:t>“toolkit” for Fortran Toolkits.</a:t>
            </a:r>
          </a:p>
          <a:p>
            <a:pPr lvl="1"/>
            <a:r>
              <a:rPr lang="en-US" sz="1600" dirty="0"/>
              <a:t>“cspice” for C Toolkits.</a:t>
            </a:r>
          </a:p>
          <a:p>
            <a:pPr lvl="1"/>
            <a:r>
              <a:rPr lang="en-US" sz="1600" dirty="0"/>
              <a:t>“icy” for IDL Toolkits.</a:t>
            </a:r>
          </a:p>
          <a:p>
            <a:pPr lvl="1"/>
            <a:r>
              <a:rPr lang="en-US" sz="1600" dirty="0"/>
              <a:t>“mice” for </a:t>
            </a:r>
            <a:r>
              <a:rPr lang="en-US" sz="1600" dirty="0" err="1"/>
              <a:t>Matlab</a:t>
            </a:r>
            <a:r>
              <a:rPr lang="en-US" sz="1600" dirty="0"/>
              <a:t> Toolkits</a:t>
            </a:r>
          </a:p>
          <a:p>
            <a:pPr lvl="1"/>
            <a:r>
              <a:rPr lang="en-US" sz="1600" dirty="0"/>
              <a:t>“</a:t>
            </a:r>
            <a:r>
              <a:rPr lang="en-US" sz="1600" dirty="0" err="1"/>
              <a:t>JNISpice</a:t>
            </a:r>
            <a:r>
              <a:rPr lang="en-US" sz="1600" dirty="0"/>
              <a:t>” for Java Toolkits</a:t>
            </a:r>
          </a:p>
        </p:txBody>
      </p:sp>
      <p:sp>
        <p:nvSpPr>
          <p:cNvPr id="47109" name="Rectangle 6"/>
          <p:cNvSpPr>
            <a:spLocks noGrp="1" noChangeArrowheads="1"/>
          </p:cNvSpPr>
          <p:nvPr>
            <p:ph type="title"/>
          </p:nvPr>
        </p:nvSpPr>
        <p:spPr>
          <a:xfrm>
            <a:off x="2386687" y="381000"/>
            <a:ext cx="5934318" cy="479747"/>
          </a:xfrm>
        </p:spPr>
        <p:txBody>
          <a:bodyPr/>
          <a:lstStyle/>
          <a:p>
            <a:r>
              <a:rPr lang="en-US" dirty="0"/>
              <a:t>Toolkit Directory Structure (1)</a:t>
            </a:r>
          </a:p>
        </p:txBody>
      </p:sp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3"/>
          <p:cNvSpPr>
            <a:spLocks noGrp="1" noChangeArrowheads="1"/>
          </p:cNvSpPr>
          <p:nvPr>
            <p:ph type="title"/>
          </p:nvPr>
        </p:nvSpPr>
        <p:spPr>
          <a:xfrm>
            <a:off x="2386686" y="381000"/>
            <a:ext cx="5934317" cy="479747"/>
          </a:xfrm>
        </p:spPr>
        <p:txBody>
          <a:bodyPr/>
          <a:lstStyle/>
          <a:p>
            <a:r>
              <a:rPr lang="en-US" dirty="0"/>
              <a:t>Toolkit Directory Structure (2)</a:t>
            </a:r>
          </a:p>
        </p:txBody>
      </p:sp>
      <p:sp>
        <p:nvSpPr>
          <p:cNvPr id="49156" name="Rectangle 2"/>
          <p:cNvSpPr>
            <a:spLocks noGrp="1" noChangeArrowheads="1"/>
          </p:cNvSpPr>
          <p:nvPr>
            <p:ph idx="1"/>
          </p:nvPr>
        </p:nvSpPr>
        <p:spPr>
          <a:xfrm>
            <a:off x="692150" y="1301750"/>
            <a:ext cx="7848600" cy="5105400"/>
          </a:xfrm>
          <a:noFill/>
        </p:spPr>
        <p:txBody>
          <a:bodyPr lIns="90487" rIns="90487"/>
          <a:lstStyle/>
          <a:p>
            <a:r>
              <a:rPr lang="en-US" sz="2000" dirty="0"/>
              <a:t>The next level is comprised of:</a:t>
            </a:r>
            <a:endParaRPr lang="en-US" sz="1800" dirty="0"/>
          </a:p>
          <a:p>
            <a:pPr lvl="1"/>
            <a:r>
              <a:rPr lang="en-US" sz="1600" dirty="0"/>
              <a:t>data</a:t>
            </a:r>
          </a:p>
          <a:p>
            <a:pPr lvl="2"/>
            <a:r>
              <a:rPr lang="en-US" sz="1400" dirty="0"/>
              <a:t>Cookbook example kernels (use </a:t>
            </a:r>
            <a:r>
              <a:rPr lang="en-US" sz="1400" dirty="0">
                <a:solidFill>
                  <a:srgbClr val="FF0000"/>
                </a:solidFill>
              </a:rPr>
              <a:t>ONLY</a:t>
            </a:r>
            <a:r>
              <a:rPr lang="en-US" sz="1400" dirty="0"/>
              <a:t> for training with cookbook programs).</a:t>
            </a:r>
            <a:r>
              <a:rPr lang="en-US" sz="1600" dirty="0"/>
              <a:t> </a:t>
            </a:r>
          </a:p>
          <a:p>
            <a:pPr lvl="1"/>
            <a:r>
              <a:rPr lang="en-US" sz="1600" dirty="0"/>
              <a:t>doc</a:t>
            </a:r>
          </a:p>
          <a:p>
            <a:pPr lvl="2"/>
            <a:r>
              <a:rPr lang="en-US" sz="1400" dirty="0"/>
              <a:t>Text documents — *.req, *.ug, spicelib.idx/cspice.idx, whats.new, dscriptn.txt, version.txt.</a:t>
            </a:r>
          </a:p>
          <a:p>
            <a:pPr lvl="2"/>
            <a:r>
              <a:rPr lang="en-US" sz="1400" dirty="0"/>
              <a:t>Subdirectory containing HTML documentation, called “html”.</a:t>
            </a:r>
          </a:p>
          <a:p>
            <a:pPr lvl="3"/>
            <a:r>
              <a:rPr lang="en-US" sz="1200" dirty="0"/>
              <a:t>The “html” subdirectory contains a single file — the top level HTML documentation index called “index.html” — and a number of subdirectories, one for each of the various groups of documents in HTML format (API Reference Guide pages, User’s Guide pages, etc.).</a:t>
            </a:r>
            <a:endParaRPr lang="en-US" sz="1200" dirty="0">
              <a:solidFill>
                <a:srgbClr val="E200FF"/>
              </a:solidFill>
            </a:endParaRPr>
          </a:p>
          <a:p>
            <a:pPr lvl="1"/>
            <a:r>
              <a:rPr lang="en-US" sz="1600" dirty="0"/>
              <a:t>etc</a:t>
            </a:r>
          </a:p>
          <a:p>
            <a:pPr lvl="2"/>
            <a:r>
              <a:rPr lang="en-US" sz="1400" dirty="0"/>
              <a:t>In most Toolkits this directory is empty.</a:t>
            </a:r>
            <a:endParaRPr lang="en-US" sz="1600" dirty="0"/>
          </a:p>
          <a:p>
            <a:pPr lvl="1"/>
            <a:r>
              <a:rPr lang="en-US" sz="1600" dirty="0"/>
              <a:t>exe</a:t>
            </a:r>
            <a:endParaRPr lang="en-US" sz="1200" dirty="0"/>
          </a:p>
          <a:p>
            <a:pPr lvl="2"/>
            <a:r>
              <a:rPr lang="en-US" sz="1400" dirty="0"/>
              <a:t>Executables for  some SPICE application and utility programs:</a:t>
            </a:r>
          </a:p>
          <a:p>
            <a:pPr lvl="3"/>
            <a:r>
              <a:rPr lang="en-US" dirty="0"/>
              <a:t>brief, chronos, ckbrief, </a:t>
            </a:r>
            <a:r>
              <a:rPr lang="en-US" dirty="0" err="1"/>
              <a:t>commnt</a:t>
            </a:r>
            <a:r>
              <a:rPr lang="en-US" dirty="0"/>
              <a:t>, </a:t>
            </a:r>
            <a:r>
              <a:rPr lang="en-US" dirty="0" err="1"/>
              <a:t>dskbrief</a:t>
            </a:r>
            <a:r>
              <a:rPr lang="en-US" dirty="0"/>
              <a:t>, </a:t>
            </a:r>
            <a:r>
              <a:rPr lang="en-US" dirty="0" err="1"/>
              <a:t>dskexp</a:t>
            </a:r>
            <a:r>
              <a:rPr lang="en-US" dirty="0"/>
              <a:t>, </a:t>
            </a:r>
            <a:r>
              <a:rPr lang="en-US" dirty="0" err="1"/>
              <a:t>frmdiff</a:t>
            </a:r>
            <a:r>
              <a:rPr lang="en-US" dirty="0"/>
              <a:t>, </a:t>
            </a:r>
            <a:r>
              <a:rPr lang="en-US" dirty="0" err="1"/>
              <a:t>inspekt</a:t>
            </a:r>
            <a:r>
              <a:rPr lang="en-US" dirty="0"/>
              <a:t>, </a:t>
            </a:r>
            <a:r>
              <a:rPr lang="en-US" dirty="0" err="1"/>
              <a:t>mkdsk</a:t>
            </a:r>
            <a:r>
              <a:rPr lang="en-US" dirty="0"/>
              <a:t>, </a:t>
            </a:r>
            <a:r>
              <a:rPr lang="en-US" dirty="0" err="1"/>
              <a:t>mkspk</a:t>
            </a:r>
            <a:r>
              <a:rPr lang="en-US" dirty="0"/>
              <a:t>, msopck, spacit, </a:t>
            </a:r>
            <a:r>
              <a:rPr lang="en-US" dirty="0" err="1"/>
              <a:t>spkdiff</a:t>
            </a:r>
            <a:r>
              <a:rPr lang="en-US" dirty="0"/>
              <a:t>, spkmerge, tobin, toxfr, version. </a:t>
            </a:r>
          </a:p>
          <a:p>
            <a:pPr lvl="2"/>
            <a:r>
              <a:rPr lang="en-US" sz="1400" dirty="0"/>
              <a:t>Executables for the several cookbook example programs:</a:t>
            </a:r>
          </a:p>
          <a:p>
            <a:pPr lvl="3"/>
            <a:r>
              <a:rPr lang="en-US" dirty="0"/>
              <a:t>simple, states, </a:t>
            </a:r>
            <a:r>
              <a:rPr lang="en-US" dirty="0" err="1"/>
              <a:t>subpt</a:t>
            </a:r>
            <a:r>
              <a:rPr lang="en-US" dirty="0"/>
              <a:t>, </a:t>
            </a:r>
            <a:r>
              <a:rPr lang="en-US" dirty="0" err="1"/>
              <a:t>tictoc</a:t>
            </a:r>
            <a:endParaRPr lang="en-US" dirty="0"/>
          </a:p>
        </p:txBody>
      </p:sp>
      <p:sp>
        <p:nvSpPr>
          <p:cNvPr id="4915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Introduction to the SPICE Toolkit</a:t>
            </a:r>
          </a:p>
        </p:txBody>
      </p:sp>
      <p:sp>
        <p:nvSpPr>
          <p:cNvPr id="4915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B664A0B-7E47-7B4D-B8C9-F0A603D1D766}" type="slidenum">
              <a:rPr lang="en-US" smtClean="0"/>
              <a:pPr/>
              <a:t>28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Introduction to the SPICE Toolkit</a:t>
            </a:r>
          </a:p>
        </p:txBody>
      </p:sp>
      <p:sp>
        <p:nvSpPr>
          <p:cNvPr id="5120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C354676-A2FC-A94F-96D2-2E8F87FEC17B}" type="slidenum">
              <a:rPr lang="en-US" smtClean="0"/>
              <a:pPr/>
              <a:t>29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5120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696200" cy="5035550"/>
          </a:xfrm>
          <a:noFill/>
        </p:spPr>
        <p:txBody>
          <a:bodyPr lIns="90487" rIns="90487"/>
          <a:lstStyle/>
          <a:p>
            <a:pPr lvl="1">
              <a:lnSpc>
                <a:spcPct val="80000"/>
              </a:lnSpc>
            </a:pPr>
            <a:r>
              <a:rPr lang="en-US" sz="1600" dirty="0"/>
              <a:t>include  (applies only to CSPICE, Icy, Mice, and </a:t>
            </a:r>
            <a:r>
              <a:rPr lang="en-US" sz="1600" dirty="0" err="1"/>
              <a:t>JNISpice</a:t>
            </a:r>
            <a:r>
              <a:rPr lang="en-US" sz="1600" dirty="0"/>
              <a:t>)</a:t>
            </a:r>
            <a:endParaRPr lang="en-US" sz="1400" dirty="0"/>
          </a:p>
          <a:p>
            <a:pPr lvl="2">
              <a:lnSpc>
                <a:spcPct val="80000"/>
              </a:lnSpc>
            </a:pPr>
            <a:r>
              <a:rPr lang="en-US" sz="1400" dirty="0"/>
              <a:t>API header files. </a:t>
            </a:r>
          </a:p>
          <a:p>
            <a:pPr lvl="3">
              <a:lnSpc>
                <a:spcPct val="80000"/>
              </a:lnSpc>
            </a:pPr>
            <a:r>
              <a:rPr lang="en-US" sz="1200" dirty="0"/>
              <a:t>File to include in callers of CSPICE is SpiceUsr.h</a:t>
            </a:r>
            <a:endParaRPr lang="en-US" sz="1000" dirty="0"/>
          </a:p>
          <a:p>
            <a:pPr lvl="1">
              <a:lnSpc>
                <a:spcPct val="80000"/>
              </a:lnSpc>
            </a:pPr>
            <a:r>
              <a:rPr lang="en-US" sz="1600" dirty="0"/>
              <a:t>lib</a:t>
            </a:r>
            <a:endParaRPr lang="en-US" sz="1000" dirty="0"/>
          </a:p>
          <a:p>
            <a:pPr lvl="2">
              <a:lnSpc>
                <a:spcPct val="80000"/>
              </a:lnSpc>
            </a:pPr>
            <a:r>
              <a:rPr lang="en-US" sz="1400" dirty="0"/>
              <a:t>Toolkit libraries:</a:t>
            </a:r>
          </a:p>
          <a:p>
            <a:pPr lvl="3">
              <a:lnSpc>
                <a:spcPct val="80000"/>
              </a:lnSpc>
            </a:pPr>
            <a:r>
              <a:rPr lang="en-US" sz="1200" dirty="0"/>
              <a:t>For Fortran Toolkits</a:t>
            </a:r>
          </a:p>
          <a:p>
            <a:pPr lvl="4">
              <a:lnSpc>
                <a:spcPct val="80000"/>
              </a:lnSpc>
            </a:pPr>
            <a:r>
              <a:rPr lang="en-US" sz="1000" dirty="0"/>
              <a:t>spicelib.a or spicelib.lib (public modules; use these)</a:t>
            </a:r>
          </a:p>
          <a:p>
            <a:pPr lvl="4">
              <a:lnSpc>
                <a:spcPct val="80000"/>
              </a:lnSpc>
            </a:pPr>
            <a:r>
              <a:rPr lang="en-US" sz="1000" dirty="0"/>
              <a:t>support.a or </a:t>
            </a:r>
            <a:r>
              <a:rPr lang="en-US" sz="1000" dirty="0" err="1"/>
              <a:t>support.lib</a:t>
            </a:r>
            <a:r>
              <a:rPr lang="en-US" sz="1000" dirty="0"/>
              <a:t> (supporting modules; don’t use these)</a:t>
            </a:r>
            <a:endParaRPr lang="en-US" sz="1200" dirty="0"/>
          </a:p>
          <a:p>
            <a:pPr lvl="3">
              <a:lnSpc>
                <a:spcPct val="80000"/>
              </a:lnSpc>
            </a:pPr>
            <a:r>
              <a:rPr lang="en-US" sz="1200" dirty="0"/>
              <a:t>For C Toolkits</a:t>
            </a:r>
          </a:p>
          <a:p>
            <a:pPr lvl="4">
              <a:lnSpc>
                <a:spcPct val="80000"/>
              </a:lnSpc>
            </a:pPr>
            <a:r>
              <a:rPr lang="en-US" sz="1000" dirty="0"/>
              <a:t>cspice.a or cspice.lib (public modules; use these)</a:t>
            </a:r>
          </a:p>
          <a:p>
            <a:pPr lvl="4">
              <a:lnSpc>
                <a:spcPct val="80000"/>
              </a:lnSpc>
            </a:pPr>
            <a:r>
              <a:rPr lang="en-US" sz="1000" dirty="0"/>
              <a:t>csupport.a or </a:t>
            </a:r>
            <a:r>
              <a:rPr lang="en-US" sz="1000" dirty="0" err="1"/>
              <a:t>csupport.lib</a:t>
            </a:r>
            <a:r>
              <a:rPr lang="en-US" sz="1000" dirty="0"/>
              <a:t> (supporting modules; don’t use these)</a:t>
            </a:r>
            <a:endParaRPr lang="en-US" sz="1200" dirty="0"/>
          </a:p>
          <a:p>
            <a:pPr lvl="3">
              <a:lnSpc>
                <a:spcPct val="80000"/>
              </a:lnSpc>
            </a:pPr>
            <a:r>
              <a:rPr lang="en-US" sz="1200" dirty="0"/>
              <a:t>For Icy Toolkits:</a:t>
            </a:r>
          </a:p>
          <a:p>
            <a:pPr lvl="4">
              <a:lnSpc>
                <a:spcPct val="80000"/>
              </a:lnSpc>
            </a:pPr>
            <a:r>
              <a:rPr lang="en-US" sz="1000" dirty="0"/>
              <a:t>icy.so or </a:t>
            </a:r>
            <a:r>
              <a:rPr lang="en-US" sz="1000" dirty="0" err="1"/>
              <a:t>icy.dll</a:t>
            </a:r>
            <a:r>
              <a:rPr lang="en-US" sz="1000" dirty="0"/>
              <a:t> (shared object library)</a:t>
            </a:r>
          </a:p>
          <a:p>
            <a:pPr lvl="4">
              <a:lnSpc>
                <a:spcPct val="80000"/>
              </a:lnSpc>
            </a:pPr>
            <a:r>
              <a:rPr lang="en-US" sz="1000" dirty="0"/>
              <a:t>icy.dlm (dynamically loadable module)</a:t>
            </a:r>
          </a:p>
          <a:p>
            <a:pPr lvl="4">
              <a:lnSpc>
                <a:spcPct val="80000"/>
              </a:lnSpc>
            </a:pPr>
            <a:r>
              <a:rPr lang="en-US" sz="1000" dirty="0"/>
              <a:t>cspice.a or </a:t>
            </a:r>
            <a:r>
              <a:rPr lang="en-US" sz="1000" dirty="0" err="1"/>
              <a:t>cspice.lib</a:t>
            </a:r>
            <a:r>
              <a:rPr lang="en-US" sz="1000" dirty="0"/>
              <a:t>, and </a:t>
            </a:r>
            <a:r>
              <a:rPr lang="en-US" sz="1000" dirty="0" err="1"/>
              <a:t>csupport.a</a:t>
            </a:r>
            <a:r>
              <a:rPr lang="en-US" sz="1000" dirty="0"/>
              <a:t> or </a:t>
            </a:r>
            <a:r>
              <a:rPr lang="en-US" sz="1000" dirty="0" err="1"/>
              <a:t>csupport.lib</a:t>
            </a:r>
            <a:endParaRPr lang="en-US" sz="1000" dirty="0"/>
          </a:p>
          <a:p>
            <a:pPr lvl="3">
              <a:lnSpc>
                <a:spcPct val="80000"/>
              </a:lnSpc>
            </a:pPr>
            <a:r>
              <a:rPr lang="en-US" sz="1200" dirty="0"/>
              <a:t>For Mice Toolkits:</a:t>
            </a:r>
          </a:p>
          <a:p>
            <a:pPr lvl="4">
              <a:lnSpc>
                <a:spcPct val="80000"/>
              </a:lnSpc>
            </a:pPr>
            <a:r>
              <a:rPr lang="en-US" sz="1000" dirty="0"/>
              <a:t>mice.mex</a:t>
            </a:r>
            <a:r>
              <a:rPr lang="en-US" sz="1600" baseline="-16000" dirty="0"/>
              <a:t>*</a:t>
            </a:r>
            <a:r>
              <a:rPr lang="en-US" sz="1000" dirty="0"/>
              <a:t> (shared object library)</a:t>
            </a:r>
          </a:p>
          <a:p>
            <a:pPr lvl="4">
              <a:lnSpc>
                <a:spcPct val="80000"/>
              </a:lnSpc>
            </a:pPr>
            <a:r>
              <a:rPr lang="en-US" sz="1000" dirty="0"/>
              <a:t>cspice.a or </a:t>
            </a:r>
            <a:r>
              <a:rPr lang="en-US" sz="1000" dirty="0" err="1"/>
              <a:t>cspice.lib</a:t>
            </a:r>
            <a:r>
              <a:rPr lang="en-US" sz="1000" dirty="0"/>
              <a:t>, and </a:t>
            </a:r>
            <a:r>
              <a:rPr lang="en-US" sz="1000" dirty="0" err="1"/>
              <a:t>csupport.a</a:t>
            </a:r>
            <a:r>
              <a:rPr lang="en-US" sz="1000" dirty="0"/>
              <a:t> or </a:t>
            </a:r>
            <a:r>
              <a:rPr lang="en-US" sz="1000" dirty="0" err="1"/>
              <a:t>csupport.lib</a:t>
            </a:r>
            <a:endParaRPr lang="en-US" sz="1000" dirty="0"/>
          </a:p>
          <a:p>
            <a:pPr lvl="3">
              <a:lnSpc>
                <a:spcPct val="80000"/>
              </a:lnSpc>
            </a:pPr>
            <a:r>
              <a:rPr lang="en-US" sz="1200" dirty="0"/>
              <a:t>For </a:t>
            </a:r>
            <a:r>
              <a:rPr lang="en-US" sz="1200" dirty="0" err="1"/>
              <a:t>JNISpice</a:t>
            </a:r>
            <a:r>
              <a:rPr lang="en-US" sz="1200" dirty="0"/>
              <a:t> Toolkits:</a:t>
            </a:r>
          </a:p>
          <a:p>
            <a:pPr lvl="4">
              <a:lnSpc>
                <a:spcPct val="80000"/>
              </a:lnSpc>
            </a:pPr>
            <a:r>
              <a:rPr lang="en-US" sz="1000" dirty="0" err="1"/>
              <a:t>libJNISpice.so</a:t>
            </a:r>
            <a:r>
              <a:rPr lang="en-US" sz="1000" dirty="0"/>
              <a:t> or </a:t>
            </a:r>
            <a:r>
              <a:rPr lang="en-US" sz="1000" dirty="0" err="1"/>
              <a:t>libJNISpice.lib</a:t>
            </a:r>
            <a:r>
              <a:rPr lang="en-US" sz="1000" dirty="0"/>
              <a:t> (shared object library)</a:t>
            </a:r>
          </a:p>
          <a:p>
            <a:pPr lvl="4">
              <a:lnSpc>
                <a:spcPct val="80000"/>
              </a:lnSpc>
            </a:pPr>
            <a:r>
              <a:rPr lang="en-US" sz="1000" dirty="0" err="1"/>
              <a:t>cspice.a</a:t>
            </a:r>
            <a:r>
              <a:rPr lang="en-US" sz="1000" dirty="0"/>
              <a:t> or </a:t>
            </a:r>
            <a:r>
              <a:rPr lang="en-US" sz="1000" dirty="0" err="1"/>
              <a:t>cspice.lib</a:t>
            </a:r>
            <a:r>
              <a:rPr lang="en-US" sz="1000" dirty="0"/>
              <a:t>, and </a:t>
            </a:r>
            <a:r>
              <a:rPr lang="en-US" sz="1000" dirty="0" err="1"/>
              <a:t>csupport.a</a:t>
            </a:r>
            <a:r>
              <a:rPr lang="en-US" sz="1000" dirty="0"/>
              <a:t> or </a:t>
            </a:r>
            <a:r>
              <a:rPr lang="en-US" sz="1000" dirty="0" err="1"/>
              <a:t>csupport.lib</a:t>
            </a:r>
            <a:endParaRPr lang="en-US" sz="1000" dirty="0"/>
          </a:p>
          <a:p>
            <a:pPr lvl="1">
              <a:lnSpc>
                <a:spcPct val="80000"/>
              </a:lnSpc>
            </a:pPr>
            <a:r>
              <a:rPr lang="en-US" sz="1600" dirty="0" err="1"/>
              <a:t>src</a:t>
            </a:r>
            <a:endParaRPr lang="en-US" sz="1000" dirty="0"/>
          </a:p>
          <a:p>
            <a:pPr lvl="2">
              <a:lnSpc>
                <a:spcPct val="80000"/>
              </a:lnSpc>
            </a:pPr>
            <a:r>
              <a:rPr lang="en-US" sz="1400" dirty="0"/>
              <a:t>Source code directories for executables and libraries</a:t>
            </a:r>
          </a:p>
          <a:p>
            <a:pPr lvl="3">
              <a:lnSpc>
                <a:spcPct val="80000"/>
              </a:lnSpc>
            </a:pPr>
            <a:r>
              <a:rPr lang="en-US" sz="1200" dirty="0"/>
              <a:t> Files have type *.f, *.for, *.inc, *.pgm, *.c, *.h, *.x, *.pro, *.m, *.java, *.class, *.html</a:t>
            </a:r>
          </a:p>
          <a:p>
            <a:pPr lvl="3">
              <a:lnSpc>
                <a:spcPct val="80000"/>
              </a:lnSpc>
            </a:pPr>
            <a:r>
              <a:rPr lang="en-US" sz="1200" dirty="0"/>
              <a:t>*.h files appearing here are not part of the user API</a:t>
            </a:r>
            <a:endParaRPr lang="en-US" sz="1000" dirty="0"/>
          </a:p>
        </p:txBody>
      </p:sp>
      <p:sp>
        <p:nvSpPr>
          <p:cNvPr id="51205" name="Rectangle 6"/>
          <p:cNvSpPr>
            <a:spLocks noGrp="1" noChangeArrowheads="1"/>
          </p:cNvSpPr>
          <p:nvPr>
            <p:ph type="title"/>
          </p:nvPr>
        </p:nvSpPr>
        <p:spPr>
          <a:xfrm>
            <a:off x="2386686" y="381000"/>
            <a:ext cx="5934317" cy="479747"/>
          </a:xfrm>
        </p:spPr>
        <p:txBody>
          <a:bodyPr/>
          <a:lstStyle/>
          <a:p>
            <a:r>
              <a:rPr lang="en-US" dirty="0"/>
              <a:t>Toolkit Directory Structure (3)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4259F-EDF9-494D-32E4-08B2BAE95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19145" y="381000"/>
            <a:ext cx="2061463" cy="479747"/>
          </a:xfrm>
        </p:spPr>
        <p:txBody>
          <a:bodyPr/>
          <a:lstStyle/>
          <a:p>
            <a:r>
              <a:rPr lang="en-US" dirty="0"/>
              <a:t>Topics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932505-EDF2-93D4-B4A7-0305D9EB97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Toolkit Library Overview</a:t>
            </a:r>
          </a:p>
          <a:p>
            <a:r>
              <a:rPr lang="en-US" dirty="0"/>
              <a:t>Toolkit Library Capabilities</a:t>
            </a:r>
          </a:p>
          <a:p>
            <a:r>
              <a:rPr lang="en-US" dirty="0"/>
              <a:t>Toolkit Directory Structure</a:t>
            </a:r>
          </a:p>
          <a:p>
            <a:r>
              <a:rPr lang="en-US" dirty="0"/>
              <a:t>Toolkit Application Programs</a:t>
            </a:r>
          </a:p>
          <a:p>
            <a:r>
              <a:rPr lang="en-US" dirty="0"/>
              <a:t>Toolkit Utility Programs</a:t>
            </a:r>
          </a:p>
          <a:p>
            <a:r>
              <a:rPr lang="en-US" dirty="0"/>
              <a:t>Toolkit Documentation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3861A70-8EA7-EC46-CF87-263FE41FAE8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the SPICE Toolkit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421F3F-A3E8-9985-DFDF-11C2345C615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CA49A3-D3EB-8D4C-9DE9-B5D17B2CE5E0}" type="slidenum">
              <a:rPr lang="en-US" smtClean="0"/>
              <a:pPr>
                <a:defRPr/>
              </a:pPr>
              <a:t>3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08800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Introduction to the SPICE Toolkit</a:t>
            </a:r>
          </a:p>
        </p:txBody>
      </p:sp>
      <p:sp>
        <p:nvSpPr>
          <p:cNvPr id="6349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23ECCB6-D687-104B-B48F-F464EEB56FB8}" type="slidenum">
              <a:rPr lang="en-US" smtClean="0"/>
              <a:pPr/>
              <a:t>30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63493" name="Rectangle 6"/>
          <p:cNvSpPr>
            <a:spLocks noGrp="1" noChangeArrowheads="1"/>
          </p:cNvSpPr>
          <p:nvPr>
            <p:ph type="title"/>
          </p:nvPr>
        </p:nvSpPr>
        <p:spPr>
          <a:xfrm>
            <a:off x="2431578" y="363538"/>
            <a:ext cx="5842946" cy="479747"/>
          </a:xfrm>
        </p:spPr>
        <p:txBody>
          <a:bodyPr/>
          <a:lstStyle/>
          <a:p>
            <a:r>
              <a:rPr lang="en-US" dirty="0"/>
              <a:t>Toolkit Application Programs</a:t>
            </a: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63550" y="1911350"/>
            <a:ext cx="8077200" cy="4419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400" b="1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»"/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543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002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4574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146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3718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29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US" dirty="0"/>
              <a:t>SPICE Toolkit application programs are available to:</a:t>
            </a:r>
          </a:p>
          <a:p>
            <a:pPr lvl="1"/>
            <a:r>
              <a:rPr lang="en-US" sz="2000" dirty="0"/>
              <a:t>create most binary kernel types</a:t>
            </a:r>
          </a:p>
          <a:p>
            <a:pPr lvl="1"/>
            <a:r>
              <a:rPr lang="en-US" sz="2000" dirty="0"/>
              <a:t>compare or analyze certain kernel types</a:t>
            </a:r>
          </a:p>
          <a:p>
            <a:pPr lvl="1"/>
            <a:r>
              <a:rPr lang="en-US" sz="2000" dirty="0"/>
              <a:t>do various kinds of time conversions</a:t>
            </a:r>
          </a:p>
          <a:p>
            <a:pPr lvl="1"/>
            <a:r>
              <a:rPr lang="en-US" sz="2000" dirty="0"/>
              <a:t>and more</a:t>
            </a:r>
            <a:r>
              <a:rPr lang="mr-IN" sz="2000" dirty="0"/>
              <a:t>…</a:t>
            </a:r>
            <a:endParaRPr lang="en-US" sz="2800" dirty="0"/>
          </a:p>
          <a:p>
            <a:pPr lvl="1">
              <a:lnSpc>
                <a:spcPct val="80000"/>
              </a:lnSpc>
            </a:pPr>
            <a:r>
              <a:rPr lang="en-US" sz="1800" dirty="0"/>
              <a:t>See the </a:t>
            </a:r>
            <a:r>
              <a:rPr lang="en-US" sz="1800" dirty="0" err="1"/>
              <a:t>toolkit_apps</a:t>
            </a:r>
            <a:r>
              <a:rPr lang="en-US" sz="1800" dirty="0"/>
              <a:t> tutorial for details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Some additional application programs are available only from the NAIF website:</a:t>
            </a:r>
          </a:p>
          <a:p>
            <a:pPr lvl="1">
              <a:lnSpc>
                <a:spcPct val="80000"/>
              </a:lnSpc>
            </a:pPr>
            <a:r>
              <a:rPr lang="en-US" sz="2000" dirty="0">
                <a:hlinkClick r:id="rId3"/>
              </a:rPr>
              <a:t>http://naif.jpl.nasa.gov/naif/utilities.html</a:t>
            </a:r>
            <a:endParaRPr lang="en-US" sz="2000" dirty="0"/>
          </a:p>
          <a:p>
            <a:pPr lvl="1">
              <a:lnSpc>
                <a:spcPct val="80000"/>
              </a:lnSpc>
            </a:pPr>
            <a:r>
              <a:rPr lang="en-US" sz="2000" dirty="0"/>
              <a:t>See the </a:t>
            </a:r>
            <a:r>
              <a:rPr lang="en-US" sz="2000" dirty="0" err="1"/>
              <a:t>non_toolkit_apps</a:t>
            </a:r>
            <a:r>
              <a:rPr lang="en-US" sz="2000" dirty="0"/>
              <a:t> tutorial for details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endParaRPr lang="en-US" sz="1800" dirty="0"/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5" name="Rectangle 7"/>
          <p:cNvSpPr>
            <a:spLocks noGrp="1" noChangeArrowheads="1"/>
          </p:cNvSpPr>
          <p:nvPr>
            <p:ph type="title"/>
          </p:nvPr>
        </p:nvSpPr>
        <p:spPr>
          <a:xfrm>
            <a:off x="3003550" y="381000"/>
            <a:ext cx="4705350" cy="474663"/>
          </a:xfrm>
        </p:spPr>
        <p:txBody>
          <a:bodyPr/>
          <a:lstStyle/>
          <a:p>
            <a:r>
              <a:rPr lang="en-US" dirty="0"/>
              <a:t>Toolkit Utility Programs</a:t>
            </a:r>
          </a:p>
        </p:txBody>
      </p:sp>
      <p:sp>
        <p:nvSpPr>
          <p:cNvPr id="6144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Introduction to the SPICE Toolkit</a:t>
            </a:r>
          </a:p>
        </p:txBody>
      </p:sp>
      <p:sp>
        <p:nvSpPr>
          <p:cNvPr id="6144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592CE07-6E0B-2E47-906A-2C565D3F0B87}" type="slidenum">
              <a:rPr lang="en-US" smtClean="0"/>
              <a:pPr/>
              <a:t>31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463550" y="1301750"/>
            <a:ext cx="8534400" cy="5327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400" b="1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»"/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543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002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4574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146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3718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29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US" sz="2000" dirty="0"/>
              <a:t>SPICE Toolkit utility programs are available to:</a:t>
            </a:r>
            <a:endParaRPr lang="en-US" sz="1600" dirty="0"/>
          </a:p>
          <a:p>
            <a:pPr lvl="1">
              <a:lnSpc>
                <a:spcPct val="80000"/>
              </a:lnSpc>
            </a:pPr>
            <a:r>
              <a:rPr lang="en-US" dirty="0"/>
              <a:t>add comments to binary kernels</a:t>
            </a:r>
          </a:p>
          <a:p>
            <a:pPr lvl="2">
              <a:lnSpc>
                <a:spcPct val="80000"/>
              </a:lnSpc>
            </a:pPr>
            <a:r>
              <a:rPr lang="en-US" sz="1400" dirty="0" err="1"/>
              <a:t>commnt</a:t>
            </a:r>
            <a:endParaRPr lang="en-US" sz="1400" dirty="0"/>
          </a:p>
          <a:p>
            <a:pPr lvl="1">
              <a:lnSpc>
                <a:spcPct val="80000"/>
              </a:lnSpc>
            </a:pPr>
            <a:r>
              <a:rPr lang="en-US" dirty="0"/>
              <a:t>read comments from binary kernels</a:t>
            </a:r>
          </a:p>
          <a:p>
            <a:pPr lvl="2">
              <a:lnSpc>
                <a:spcPct val="80000"/>
              </a:lnSpc>
            </a:pPr>
            <a:r>
              <a:rPr lang="en-US" sz="1400" dirty="0" err="1"/>
              <a:t>commnt</a:t>
            </a:r>
            <a:r>
              <a:rPr lang="en-US" sz="1400" dirty="0"/>
              <a:t>, </a:t>
            </a:r>
            <a:r>
              <a:rPr lang="en-US" sz="1400" dirty="0" err="1"/>
              <a:t>spacit</a:t>
            </a:r>
            <a:endParaRPr lang="en-US" sz="1400" dirty="0"/>
          </a:p>
          <a:p>
            <a:pPr lvl="2">
              <a:lnSpc>
                <a:spcPct val="80000"/>
              </a:lnSpc>
            </a:pPr>
            <a:r>
              <a:rPr lang="en-US" sz="1400" dirty="0" err="1"/>
              <a:t>inspekt</a:t>
            </a:r>
            <a:r>
              <a:rPr lang="en-US" sz="1400" dirty="0"/>
              <a:t>  (only for EK/ESQ files)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summarize coverage of binary kernels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brief, </a:t>
            </a:r>
            <a:r>
              <a:rPr lang="en-US" sz="1400" dirty="0" err="1"/>
              <a:t>ckbrief</a:t>
            </a:r>
            <a:r>
              <a:rPr lang="en-US" sz="1400" dirty="0"/>
              <a:t>, </a:t>
            </a:r>
            <a:r>
              <a:rPr lang="en-US" sz="1400" dirty="0" err="1"/>
              <a:t>dskbrief</a:t>
            </a:r>
            <a:r>
              <a:rPr lang="en-US" sz="1400" dirty="0"/>
              <a:t>, </a:t>
            </a:r>
            <a:r>
              <a:rPr lang="en-US" sz="1400" dirty="0" err="1"/>
              <a:t>spacit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merge or subset SPK files</a:t>
            </a:r>
          </a:p>
          <a:p>
            <a:pPr lvl="2">
              <a:lnSpc>
                <a:spcPct val="80000"/>
              </a:lnSpc>
            </a:pPr>
            <a:r>
              <a:rPr lang="en-US" sz="1400" dirty="0" err="1"/>
              <a:t>spkmerge</a:t>
            </a: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indicate current Toolkit version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version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port binary SPICE kernels between incompatible systems (infrequently needed)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tobin, toxfr, spacit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bingo (available only from the NAIF webpage)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port text SPICE kernels between incompatible systems</a:t>
            </a:r>
          </a:p>
          <a:p>
            <a:pPr lvl="2">
              <a:lnSpc>
                <a:spcPct val="80000"/>
              </a:lnSpc>
            </a:pPr>
            <a:r>
              <a:rPr lang="en-US" sz="1400" dirty="0"/>
              <a:t>bingo (available only from the NAIF webpage)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See the </a:t>
            </a:r>
            <a:r>
              <a:rPr lang="en-US" sz="2200" dirty="0" err="1"/>
              <a:t>toolkit_apps</a:t>
            </a:r>
            <a:r>
              <a:rPr lang="en-US" sz="2200" dirty="0"/>
              <a:t> tutorial for details</a:t>
            </a:r>
          </a:p>
        </p:txBody>
      </p:sp>
    </p:spTree>
  </p:cSld>
  <p:clrMapOvr>
    <a:masterClrMapping/>
  </p:clrMapOvr>
  <p:transition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3" name="Rectangle 6"/>
          <p:cNvSpPr>
            <a:spLocks noGrp="1" noChangeArrowheads="1"/>
          </p:cNvSpPr>
          <p:nvPr>
            <p:ph type="title"/>
          </p:nvPr>
        </p:nvSpPr>
        <p:spPr>
          <a:xfrm>
            <a:off x="2762606" y="381000"/>
            <a:ext cx="5179303" cy="479747"/>
          </a:xfrm>
        </p:spPr>
        <p:txBody>
          <a:bodyPr/>
          <a:lstStyle/>
          <a:p>
            <a:r>
              <a:rPr lang="en-US" dirty="0"/>
              <a:t>Toolkit Documentation (1)</a:t>
            </a:r>
          </a:p>
        </p:txBody>
      </p:sp>
      <p:sp>
        <p:nvSpPr>
          <p:cNvPr id="5325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Introduction to the SPICE Toolkit</a:t>
            </a:r>
          </a:p>
        </p:txBody>
      </p:sp>
      <p:sp>
        <p:nvSpPr>
          <p:cNvPr id="5325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EC8748B-9C14-0B4B-AC73-4C9FF5DCAE7B}" type="slidenum">
              <a:rPr lang="en-US" smtClean="0"/>
              <a:pPr/>
              <a:t>32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53254" name="Text Box 7"/>
          <p:cNvSpPr txBox="1">
            <a:spLocks noChangeArrowheads="1"/>
          </p:cNvSpPr>
          <p:nvPr/>
        </p:nvSpPr>
        <p:spPr bwMode="auto">
          <a:xfrm>
            <a:off x="3653467" y="6595918"/>
            <a:ext cx="1904370" cy="2559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 sz="1200" dirty="0"/>
              <a:t>continues on next page</a:t>
            </a:r>
            <a:endParaRPr lang="en-US" dirty="0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692150" y="1301750"/>
            <a:ext cx="7848600" cy="5327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>
            <a:lvl1pPr marL="285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400" b="1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»"/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543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002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4574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146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3718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29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r>
              <a:rPr lang="en-US" sz="2000" dirty="0"/>
              <a:t>All Toolkits include documentation in plain text and HTML formats.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Plain text documents are located under the “doc” directory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HTML documents are located under the “&lt;</a:t>
            </a:r>
            <a:r>
              <a:rPr lang="en-US" dirty="0" err="1"/>
              <a:t>toolkit_name</a:t>
            </a:r>
            <a:r>
              <a:rPr lang="en-US" dirty="0"/>
              <a:t>&gt;/doc/html” (Unix) or “&lt;toolkit name&gt;\doc\html” (Windows) directory 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“</a:t>
            </a:r>
            <a:r>
              <a:rPr lang="en-US" dirty="0" err="1"/>
              <a:t>index.html</a:t>
            </a:r>
            <a:r>
              <a:rPr lang="en-US" dirty="0"/>
              <a:t>” is the top level index… your starting point</a:t>
            </a:r>
          </a:p>
          <a:p>
            <a:pPr>
              <a:lnSpc>
                <a:spcPct val="80000"/>
              </a:lnSpc>
            </a:pPr>
            <a:r>
              <a:rPr lang="en-US" sz="2000" dirty="0"/>
              <a:t>All Toolkits include the following kinds of documents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Module headers</a:t>
            </a:r>
            <a:endParaRPr lang="en-US" sz="1200" dirty="0"/>
          </a:p>
          <a:p>
            <a:pPr lvl="2">
              <a:lnSpc>
                <a:spcPct val="80000"/>
              </a:lnSpc>
            </a:pPr>
            <a:r>
              <a:rPr lang="en-US" dirty="0"/>
              <a:t>They act as primary functional specification:  I/O, exceptions, particulars defining behavior of module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They contain code examples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A standard format is used for each routine or entry point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Location of HTML Module Headers:</a:t>
            </a:r>
          </a:p>
          <a:p>
            <a:pPr lvl="3">
              <a:lnSpc>
                <a:spcPct val="80000"/>
              </a:lnSpc>
            </a:pPr>
            <a:r>
              <a:rPr lang="en-US" sz="1200" dirty="0"/>
              <a:t> Use the “API Reference Guide” link from the top level index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Location of plain text Module Headers:</a:t>
            </a:r>
          </a:p>
          <a:p>
            <a:pPr lvl="3">
              <a:lnSpc>
                <a:spcPct val="80000"/>
              </a:lnSpc>
            </a:pPr>
            <a:r>
              <a:rPr lang="en-US" sz="1200" dirty="0"/>
              <a:t>Fortran:      the top comment block in the source code files under “</a:t>
            </a:r>
            <a:r>
              <a:rPr lang="en-US" sz="1200" dirty="0" err="1"/>
              <a:t>src</a:t>
            </a:r>
            <a:r>
              <a:rPr lang="en-US" sz="1200" dirty="0"/>
              <a:t>/spicelib”</a:t>
            </a:r>
          </a:p>
          <a:p>
            <a:pPr lvl="3">
              <a:lnSpc>
                <a:spcPct val="80000"/>
              </a:lnSpc>
            </a:pPr>
            <a:r>
              <a:rPr lang="en-US" sz="1200" dirty="0"/>
              <a:t>C: 	             the top comment block in the source code files under “</a:t>
            </a:r>
            <a:r>
              <a:rPr lang="en-US" sz="1200" dirty="0" err="1"/>
              <a:t>src</a:t>
            </a:r>
            <a:r>
              <a:rPr lang="en-US" sz="1200" dirty="0"/>
              <a:t>/cspice”</a:t>
            </a:r>
          </a:p>
          <a:p>
            <a:pPr lvl="3">
              <a:lnSpc>
                <a:spcPct val="80000"/>
              </a:lnSpc>
            </a:pPr>
            <a:r>
              <a:rPr lang="en-US" sz="1200" dirty="0"/>
              <a:t>IDL:             Icy Module Headers are not available in plain text format</a:t>
            </a:r>
          </a:p>
          <a:p>
            <a:pPr lvl="3">
              <a:lnSpc>
                <a:spcPct val="80000"/>
              </a:lnSpc>
            </a:pPr>
            <a:r>
              <a:rPr lang="en-US" sz="1200" dirty="0" err="1"/>
              <a:t>Matlab</a:t>
            </a:r>
            <a:r>
              <a:rPr lang="en-US" sz="1200" dirty="0"/>
              <a:t>:        accessible via “</a:t>
            </a:r>
            <a:r>
              <a:rPr lang="en-US" sz="1200" b="0" dirty="0">
                <a:latin typeface="Courier New" charset="0"/>
              </a:rPr>
              <a:t>help </a:t>
            </a:r>
            <a:r>
              <a:rPr lang="en-US" sz="1200" b="0" i="1" dirty="0" err="1">
                <a:latin typeface="Courier New" charset="0"/>
              </a:rPr>
              <a:t>function_name</a:t>
            </a:r>
            <a:r>
              <a:rPr lang="en-US" sz="1200" dirty="0"/>
              <a:t>”</a:t>
            </a:r>
            <a:r>
              <a:rPr lang="en-US" sz="1000" dirty="0"/>
              <a:t> </a:t>
            </a:r>
            <a:r>
              <a:rPr lang="en-US" sz="1200" dirty="0"/>
              <a:t>command </a:t>
            </a: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1" name="Rectangle 6"/>
          <p:cNvSpPr>
            <a:spLocks noGrp="1" noChangeArrowheads="1"/>
          </p:cNvSpPr>
          <p:nvPr>
            <p:ph type="title"/>
          </p:nvPr>
        </p:nvSpPr>
        <p:spPr>
          <a:xfrm>
            <a:off x="2762606" y="381000"/>
            <a:ext cx="5179303" cy="479747"/>
          </a:xfrm>
        </p:spPr>
        <p:txBody>
          <a:bodyPr/>
          <a:lstStyle/>
          <a:p>
            <a:r>
              <a:rPr lang="en-US" dirty="0"/>
              <a:t>Toolkit Documentation (2)</a:t>
            </a:r>
          </a:p>
        </p:txBody>
      </p:sp>
      <p:sp>
        <p:nvSpPr>
          <p:cNvPr id="55300" name="Rectangle 5"/>
          <p:cNvSpPr>
            <a:spLocks noGrp="1" noChangeArrowheads="1"/>
          </p:cNvSpPr>
          <p:nvPr>
            <p:ph idx="1"/>
          </p:nvPr>
        </p:nvSpPr>
        <p:spPr>
          <a:xfrm>
            <a:off x="685800" y="1371600"/>
            <a:ext cx="7772400" cy="5154613"/>
          </a:xfrm>
          <a:noFill/>
        </p:spPr>
        <p:txBody>
          <a:bodyPr lIns="90487" rIns="90487"/>
          <a:lstStyle/>
          <a:p>
            <a:pPr lvl="1">
              <a:lnSpc>
                <a:spcPct val="80000"/>
              </a:lnSpc>
              <a:buFont typeface="Lucida Grande"/>
              <a:buChar char="-"/>
            </a:pPr>
            <a:r>
              <a:rPr lang="en-US" sz="1600" dirty="0"/>
              <a:t>“Required Reading” documents</a:t>
            </a:r>
            <a:endParaRPr lang="en-US" sz="1400" dirty="0"/>
          </a:p>
          <a:p>
            <a:pPr lvl="2">
              <a:lnSpc>
                <a:spcPct val="80000"/>
              </a:lnSpc>
            </a:pPr>
            <a:r>
              <a:rPr lang="en-US" sz="1600" dirty="0"/>
              <a:t>Extensive technical references for principal subsystems</a:t>
            </a:r>
          </a:p>
          <a:p>
            <a:pPr lvl="3">
              <a:lnSpc>
                <a:spcPct val="80000"/>
              </a:lnSpc>
            </a:pPr>
            <a:r>
              <a:rPr lang="en-US" sz="1200" dirty="0"/>
              <a:t>Provide many low-level details</a:t>
            </a:r>
          </a:p>
          <a:p>
            <a:pPr lvl="3">
              <a:lnSpc>
                <a:spcPct val="80000"/>
              </a:lnSpc>
            </a:pPr>
            <a:r>
              <a:rPr lang="en-US" sz="1200" dirty="0"/>
              <a:t>Provide code examples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HTML versions are accessible using the “Required Reading Documents” link from the top level index.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Plain text versions are located under “doc” and have extension “.req”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Not all Required Readings were adapted for all languages</a:t>
            </a:r>
          </a:p>
          <a:p>
            <a:pPr lvl="3">
              <a:lnSpc>
                <a:spcPct val="80000"/>
              </a:lnSpc>
            </a:pPr>
            <a:r>
              <a:rPr lang="en-US" sz="1200" dirty="0"/>
              <a:t>Some of the Required Reading documents provided with CSPICE are based upon Fortran SPICE</a:t>
            </a:r>
          </a:p>
          <a:p>
            <a:pPr lvl="3">
              <a:lnSpc>
                <a:spcPct val="80000"/>
              </a:lnSpc>
            </a:pPr>
            <a:r>
              <a:rPr lang="en-US" sz="1200" dirty="0"/>
              <a:t>Some of the Required Readings for Icy or Mice toolkits are based upon CSPICE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User’s Guides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Tell how to use the utility and application programs.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HTML versions are accessible using the “User’s Guide Documents” link from the top level index.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Plain text versions are located under “doc” and have extension “.ug.”</a:t>
            </a:r>
          </a:p>
        </p:txBody>
      </p:sp>
      <p:sp>
        <p:nvSpPr>
          <p:cNvPr id="5529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Introduction to the SPICE Toolkit</a:t>
            </a:r>
          </a:p>
        </p:txBody>
      </p:sp>
      <p:sp>
        <p:nvSpPr>
          <p:cNvPr id="5529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5B0C940-1531-7B47-A62B-E5ECD4EFFFA4}" type="slidenum">
              <a:rPr lang="en-US" smtClean="0"/>
              <a:pPr/>
              <a:t>33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3"/>
          <p:cNvSpPr>
            <a:spLocks noGrp="1" noChangeArrowheads="1"/>
          </p:cNvSpPr>
          <p:nvPr>
            <p:ph type="title"/>
          </p:nvPr>
        </p:nvSpPr>
        <p:spPr>
          <a:xfrm>
            <a:off x="2762606" y="381000"/>
            <a:ext cx="5179303" cy="479747"/>
          </a:xfrm>
        </p:spPr>
        <p:txBody>
          <a:bodyPr/>
          <a:lstStyle/>
          <a:p>
            <a:r>
              <a:rPr lang="en-US" dirty="0"/>
              <a:t>Toolkit Documentation (3)</a:t>
            </a:r>
          </a:p>
        </p:txBody>
      </p:sp>
      <p:sp>
        <p:nvSpPr>
          <p:cNvPr id="57349" name="Rectangle 4"/>
          <p:cNvSpPr>
            <a:spLocks noGrp="1" noChangeArrowheads="1"/>
          </p:cNvSpPr>
          <p:nvPr>
            <p:ph idx="1"/>
          </p:nvPr>
        </p:nvSpPr>
        <p:spPr>
          <a:xfrm>
            <a:off x="692150" y="1301750"/>
            <a:ext cx="7848600" cy="509905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000" dirty="0"/>
              <a:t>Other documents</a:t>
            </a:r>
            <a:endParaRPr lang="en-US" sz="1600" dirty="0"/>
          </a:p>
          <a:p>
            <a:pPr lvl="1">
              <a:lnSpc>
                <a:spcPct val="80000"/>
              </a:lnSpc>
            </a:pPr>
            <a:r>
              <a:rPr lang="en-US" sz="1600" dirty="0"/>
              <a:t>Permuted Index</a:t>
            </a:r>
            <a:endParaRPr lang="en-US" sz="1400" dirty="0"/>
          </a:p>
          <a:p>
            <a:pPr lvl="2">
              <a:lnSpc>
                <a:spcPct val="80000"/>
              </a:lnSpc>
            </a:pPr>
            <a:r>
              <a:rPr lang="en-US" sz="1600" dirty="0"/>
              <a:t>Maps phrases describing functionality to corresponding module names and file names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Shows names of all entry points in Fortran toolkit APIs</a:t>
            </a:r>
            <a:endParaRPr lang="en-US" sz="1400" dirty="0"/>
          </a:p>
          <a:p>
            <a:pPr lvl="2">
              <a:lnSpc>
                <a:spcPct val="80000"/>
              </a:lnSpc>
            </a:pPr>
            <a:r>
              <a:rPr lang="en-US" sz="1600" dirty="0"/>
              <a:t>HTML version is accessible using the “Permuted Index” link from the top level index.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Plain text version is located under “doc” and has extension “.idx”:</a:t>
            </a:r>
          </a:p>
          <a:p>
            <a:pPr lvl="3">
              <a:lnSpc>
                <a:spcPct val="80000"/>
              </a:lnSpc>
            </a:pPr>
            <a:r>
              <a:rPr lang="en-US" dirty="0"/>
              <a:t>Fortran:   spicelib.idx </a:t>
            </a:r>
          </a:p>
          <a:p>
            <a:pPr lvl="3">
              <a:lnSpc>
                <a:spcPct val="80000"/>
              </a:lnSpc>
            </a:pPr>
            <a:r>
              <a:rPr lang="en-US" dirty="0"/>
              <a:t>C:             cspice.idx</a:t>
            </a:r>
          </a:p>
          <a:p>
            <a:pPr lvl="3">
              <a:lnSpc>
                <a:spcPct val="80000"/>
              </a:lnSpc>
            </a:pPr>
            <a:r>
              <a:rPr lang="en-US" dirty="0"/>
              <a:t>IDL:          icy.idx and cspice .idx</a:t>
            </a:r>
          </a:p>
          <a:p>
            <a:pPr lvl="3">
              <a:lnSpc>
                <a:spcPct val="80000"/>
              </a:lnSpc>
            </a:pPr>
            <a:r>
              <a:rPr lang="en-US" dirty="0"/>
              <a:t>Matlab:    mice.idx and </a:t>
            </a:r>
            <a:r>
              <a:rPr lang="en-US" dirty="0" err="1"/>
              <a:t>cspice.idx</a:t>
            </a:r>
            <a:endParaRPr lang="en-US" dirty="0"/>
          </a:p>
          <a:p>
            <a:pPr lvl="1">
              <a:lnSpc>
                <a:spcPct val="80000"/>
              </a:lnSpc>
            </a:pPr>
            <a:endParaRPr lang="en-US" sz="1600" dirty="0"/>
          </a:p>
          <a:p>
            <a:pPr lvl="1">
              <a:lnSpc>
                <a:spcPct val="80000"/>
              </a:lnSpc>
            </a:pPr>
            <a:r>
              <a:rPr lang="en-US" sz="1600" dirty="0"/>
              <a:t>Toolkit Description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Describes the directory structure and contents of an installed Toolkit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Customized based on set of delivered products and platform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HTML version is accessible using the “Toolkit Contents” link from the top level index.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Plain text version is “doc/</a:t>
            </a:r>
            <a:r>
              <a:rPr lang="en-US" sz="1600" dirty="0" err="1"/>
              <a:t>dscriptn.txt</a:t>
            </a:r>
            <a:r>
              <a:rPr lang="en-US" sz="1600" dirty="0"/>
              <a:t>”</a:t>
            </a:r>
          </a:p>
        </p:txBody>
      </p:sp>
      <p:sp>
        <p:nvSpPr>
          <p:cNvPr id="5734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Introduction to the SPICE Toolkit</a:t>
            </a:r>
          </a:p>
        </p:txBody>
      </p:sp>
      <p:sp>
        <p:nvSpPr>
          <p:cNvPr id="5734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A4E5457-413C-9F42-B140-73AE64583E55}" type="slidenum">
              <a:rPr lang="en-US" smtClean="0"/>
              <a:pPr/>
              <a:t>34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3712205" y="6400800"/>
            <a:ext cx="1904370" cy="25596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 sz="1200" dirty="0"/>
              <a:t>continues on next page</a:t>
            </a:r>
            <a:endParaRPr lang="en-US" dirty="0"/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2"/>
          <p:cNvSpPr>
            <a:spLocks noGrp="1" noChangeArrowheads="1"/>
          </p:cNvSpPr>
          <p:nvPr>
            <p:ph type="title"/>
          </p:nvPr>
        </p:nvSpPr>
        <p:spPr>
          <a:xfrm>
            <a:off x="2762606" y="381000"/>
            <a:ext cx="5179303" cy="479747"/>
          </a:xfrm>
        </p:spPr>
        <p:txBody>
          <a:bodyPr/>
          <a:lstStyle/>
          <a:p>
            <a:r>
              <a:rPr lang="en-US" dirty="0"/>
              <a:t>Toolkit Documentation (4)</a:t>
            </a:r>
          </a:p>
        </p:txBody>
      </p:sp>
      <p:sp>
        <p:nvSpPr>
          <p:cNvPr id="59397" name="Rectangle 3"/>
          <p:cNvSpPr>
            <a:spLocks noGrp="1" noChangeArrowheads="1"/>
          </p:cNvSpPr>
          <p:nvPr>
            <p:ph idx="1"/>
          </p:nvPr>
        </p:nvSpPr>
        <p:spPr>
          <a:xfrm>
            <a:off x="692150" y="1377950"/>
            <a:ext cx="8077200" cy="5029200"/>
          </a:xfrm>
        </p:spPr>
        <p:txBody>
          <a:bodyPr/>
          <a:lstStyle/>
          <a:p>
            <a:pPr lvl="1">
              <a:lnSpc>
                <a:spcPct val="80000"/>
              </a:lnSpc>
            </a:pPr>
            <a:r>
              <a:rPr lang="en-US" sz="1600" dirty="0"/>
              <a:t>Introduction to SPICE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HTML document containing a brief introduction to the Toolkit and SPICE system; accessible using the “Introduction to the SPICE System” link from the top level index.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What’s New in SPICE</a:t>
            </a:r>
            <a:endParaRPr lang="en-US" sz="1400" dirty="0"/>
          </a:p>
          <a:p>
            <a:pPr lvl="2">
              <a:lnSpc>
                <a:spcPct val="80000"/>
              </a:lnSpc>
            </a:pPr>
            <a:r>
              <a:rPr lang="en-US" sz="1600" dirty="0"/>
              <a:t>Describes new features and bug fixes in each Toolkit release, covering the last 20 years.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Plain text version is “doc/whats.new”.</a:t>
            </a:r>
          </a:p>
          <a:p>
            <a:pPr lvl="2"/>
            <a:r>
              <a:rPr lang="en-US" sz="1600" dirty="0"/>
              <a:t>HTML version is accessible using the “What’s New in SPICE” link from the top level index.</a:t>
            </a:r>
            <a:endParaRPr lang="en-US" sz="1400" dirty="0"/>
          </a:p>
          <a:p>
            <a:pPr lvl="1">
              <a:lnSpc>
                <a:spcPct val="80000"/>
              </a:lnSpc>
            </a:pPr>
            <a:r>
              <a:rPr lang="en-US" sz="1600" dirty="0"/>
              <a:t>Toolkit Version Description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Indicates Toolkit version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Plain text version is “doc/version.txt”</a:t>
            </a:r>
          </a:p>
          <a:p>
            <a:pPr lvl="2">
              <a:lnSpc>
                <a:spcPct val="80000"/>
              </a:lnSpc>
            </a:pPr>
            <a:r>
              <a:rPr lang="en-US" sz="1600" dirty="0"/>
              <a:t>Not available in HTML</a:t>
            </a:r>
          </a:p>
          <a:p>
            <a:pPr>
              <a:lnSpc>
                <a:spcPct val="80000"/>
              </a:lnSpc>
            </a:pPr>
            <a:endParaRPr lang="en-US" sz="2000" dirty="0"/>
          </a:p>
          <a:p>
            <a:pPr>
              <a:lnSpc>
                <a:spcPct val="80000"/>
              </a:lnSpc>
            </a:pPr>
            <a:r>
              <a:rPr lang="en-US" sz="2000" dirty="0"/>
              <a:t>You can also use Google to view any of the Toolkit documents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E.g., search on the API name (e.g. </a:t>
            </a:r>
            <a:r>
              <a:rPr lang="en-US" sz="1400" dirty="0" err="1"/>
              <a:t>spkezr</a:t>
            </a:r>
            <a:r>
              <a:rPr lang="en-US" sz="1400" dirty="0"/>
              <a:t>, </a:t>
            </a:r>
            <a:r>
              <a:rPr lang="en-US" sz="1400" dirty="0" err="1"/>
              <a:t>spkezr_c</a:t>
            </a:r>
            <a:r>
              <a:rPr lang="en-US" sz="1400" dirty="0"/>
              <a:t>, or </a:t>
            </a:r>
            <a:r>
              <a:rPr lang="en-US" sz="1400" dirty="0" err="1"/>
              <a:t>cspice_spkezr</a:t>
            </a:r>
            <a:r>
              <a:rPr lang="en-US" sz="1400" dirty="0"/>
              <a:t> (for Icy and Mice) in combination with </a:t>
            </a:r>
            <a:r>
              <a:rPr lang="en-US" sz="1400" dirty="0" err="1"/>
              <a:t>naif</a:t>
            </a:r>
            <a:r>
              <a:rPr lang="en-US" sz="1400" dirty="0"/>
              <a:t> and spice</a:t>
            </a:r>
          </a:p>
          <a:p>
            <a:pPr lvl="1">
              <a:lnSpc>
                <a:spcPct val="80000"/>
              </a:lnSpc>
            </a:pPr>
            <a:r>
              <a:rPr lang="en-US" sz="1400" dirty="0"/>
              <a:t>E.g. search on the document name (e.g. CK Required Reading, </a:t>
            </a:r>
            <a:r>
              <a:rPr lang="en-US" sz="1400" dirty="0" err="1"/>
              <a:t>spkdiff</a:t>
            </a:r>
            <a:r>
              <a:rPr lang="en-US" sz="1400" dirty="0"/>
              <a:t> user’s guide)</a:t>
            </a:r>
          </a:p>
        </p:txBody>
      </p:sp>
      <p:sp>
        <p:nvSpPr>
          <p:cNvPr id="5939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Introduction to the SPICE Toolkit</a:t>
            </a:r>
          </a:p>
        </p:txBody>
      </p:sp>
      <p:sp>
        <p:nvSpPr>
          <p:cNvPr id="5939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9B8DA28-ED71-BB49-B54F-3985F21598A8}" type="slidenum">
              <a:rPr lang="en-US" smtClean="0"/>
              <a:pPr/>
              <a:t>35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1554" y="2597150"/>
            <a:ext cx="1607812" cy="479747"/>
          </a:xfrm>
        </p:spPr>
        <p:txBody>
          <a:bodyPr/>
          <a:lstStyle/>
          <a:p>
            <a:r>
              <a:rPr lang="en-US" dirty="0"/>
              <a:t>Backup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Introduction to the SPICE Toolkit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CA49A3-D3EB-8D4C-9DE9-B5D17B2CE5E0}" type="slidenum">
              <a:rPr lang="en-US" smtClean="0"/>
              <a:pPr>
                <a:defRPr/>
              </a:pPr>
              <a:t>36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1" name="Rectangle 6"/>
          <p:cNvSpPr>
            <a:spLocks noGrp="1" noChangeArrowheads="1"/>
          </p:cNvSpPr>
          <p:nvPr>
            <p:ph type="title"/>
          </p:nvPr>
        </p:nvSpPr>
        <p:spPr>
          <a:xfrm>
            <a:off x="2867025" y="381000"/>
            <a:ext cx="4981575" cy="474663"/>
          </a:xfrm>
        </p:spPr>
        <p:txBody>
          <a:bodyPr/>
          <a:lstStyle/>
          <a:p>
            <a:r>
              <a:rPr lang="en-US" dirty="0"/>
              <a:t>Supported Environments</a:t>
            </a:r>
          </a:p>
        </p:txBody>
      </p:sp>
      <p:sp>
        <p:nvSpPr>
          <p:cNvPr id="65540" name="Rectangle 5"/>
          <p:cNvSpPr>
            <a:spLocks noGrp="1" noChangeArrowheads="1"/>
          </p:cNvSpPr>
          <p:nvPr>
            <p:ph idx="1"/>
          </p:nvPr>
        </p:nvSpPr>
        <p:spPr>
          <a:xfrm>
            <a:off x="692150" y="1606550"/>
            <a:ext cx="7848600" cy="5022850"/>
          </a:xfrm>
          <a:noFill/>
        </p:spPr>
        <p:txBody>
          <a:bodyPr lIns="90487" rIns="90487"/>
          <a:lstStyle/>
          <a:p>
            <a:r>
              <a:rPr lang="en-US" sz="2000" dirty="0"/>
              <a:t>NAIF ports the SPICE Toolkit to many popular environments.</a:t>
            </a:r>
          </a:p>
          <a:p>
            <a:pPr lvl="1"/>
            <a:r>
              <a:rPr lang="en-US" sz="1600" dirty="0"/>
              <a:t>Each environment is characterized by </a:t>
            </a:r>
          </a:p>
          <a:p>
            <a:pPr lvl="2"/>
            <a:r>
              <a:rPr lang="en-US" sz="1400" dirty="0"/>
              <a:t>Language</a:t>
            </a:r>
          </a:p>
          <a:p>
            <a:pPr lvl="2"/>
            <a:r>
              <a:rPr lang="en-US" sz="1400" dirty="0"/>
              <a:t>Hardware type (platform)</a:t>
            </a:r>
          </a:p>
          <a:p>
            <a:pPr lvl="2"/>
            <a:r>
              <a:rPr lang="en-US" sz="1400" dirty="0"/>
              <a:t>Operating System</a:t>
            </a:r>
          </a:p>
          <a:p>
            <a:pPr lvl="2"/>
            <a:r>
              <a:rPr lang="en-US" sz="1400" dirty="0"/>
              <a:t>Compiler</a:t>
            </a:r>
          </a:p>
          <a:p>
            <a:pPr lvl="2"/>
            <a:r>
              <a:rPr lang="en-US" sz="1400" dirty="0"/>
              <a:t>Selected compilation options</a:t>
            </a:r>
            <a:endParaRPr lang="en-US" sz="1600" dirty="0"/>
          </a:p>
          <a:p>
            <a:r>
              <a:rPr lang="en-US" sz="2000" dirty="0"/>
              <a:t>NAIF provides SPICE Toolkit packages for each supported environment.</a:t>
            </a:r>
          </a:p>
          <a:p>
            <a:pPr lvl="1"/>
            <a:r>
              <a:rPr lang="en-US" sz="1600" dirty="0"/>
              <a:t>If you cannot find a package built for the environment of interest to you, contact NAIF.</a:t>
            </a:r>
          </a:p>
          <a:p>
            <a:endParaRPr lang="en-US" sz="2000" dirty="0">
              <a:solidFill>
                <a:schemeClr val="accent6"/>
              </a:solidFill>
            </a:endParaRPr>
          </a:p>
          <a:p>
            <a:r>
              <a:rPr lang="en-US" sz="2000" dirty="0">
                <a:solidFill>
                  <a:schemeClr val="accent6"/>
                </a:solidFill>
              </a:rPr>
              <a:t>The list of supported environments slowly evolves.</a:t>
            </a:r>
          </a:p>
          <a:p>
            <a:pPr lvl="1"/>
            <a:r>
              <a:rPr lang="en-US" sz="1600" dirty="0"/>
              <a:t>Old ones no longer supportable are terminated.</a:t>
            </a:r>
          </a:p>
          <a:p>
            <a:pPr lvl="1"/>
            <a:r>
              <a:rPr lang="en-US" sz="1600" dirty="0"/>
              <a:t>New ones are added based on user interest and available NAIF resources.</a:t>
            </a:r>
          </a:p>
        </p:txBody>
      </p:sp>
      <p:sp>
        <p:nvSpPr>
          <p:cNvPr id="6553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Introduction to the SPICE Toolkit</a:t>
            </a:r>
          </a:p>
        </p:txBody>
      </p:sp>
      <p:sp>
        <p:nvSpPr>
          <p:cNvPr id="6553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3AB0940-E0B8-8A45-8A07-E5BEC5A6A272}" type="slidenum">
              <a:rPr lang="en-US" smtClean="0"/>
              <a:pPr/>
              <a:t>37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8" name="Rectangle 2"/>
          <p:cNvSpPr>
            <a:spLocks noGrp="1" noChangeArrowheads="1"/>
          </p:cNvSpPr>
          <p:nvPr>
            <p:ph type="title"/>
          </p:nvPr>
        </p:nvSpPr>
        <p:spPr>
          <a:xfrm>
            <a:off x="2121360" y="381000"/>
            <a:ext cx="6471323" cy="372603"/>
          </a:xfrm>
        </p:spPr>
        <p:txBody>
          <a:bodyPr/>
          <a:lstStyle/>
          <a:p>
            <a:r>
              <a:rPr lang="en-US" sz="2400" dirty="0"/>
              <a:t>Supported Environments – Fortran – N0067</a:t>
            </a:r>
            <a:endParaRPr lang="en-US" sz="2800" dirty="0"/>
          </a:p>
        </p:txBody>
      </p:sp>
      <p:graphicFrame>
        <p:nvGraphicFramePr>
          <p:cNvPr id="58592" name="Group 22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3353609923"/>
              </p:ext>
            </p:extLst>
          </p:nvPr>
        </p:nvGraphicFramePr>
        <p:xfrm>
          <a:off x="463550" y="1606550"/>
          <a:ext cx="8153400" cy="3565650"/>
        </p:xfrm>
        <a:graphic>
          <a:graphicData uri="http://schemas.openxmlformats.org/drawingml/2006/table">
            <a:tbl>
              <a:tblPr/>
              <a:tblGrid>
                <a:gridCol w="3276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4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320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555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Product 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Operating System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Compiler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12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Mac/Intel, OS-X, Intel FORTRAN, 64bit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OS X 10.15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Intel Fortran 2021.4.0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74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Mac/Intel, OS-X, gfortran, 64bit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OS X 10.15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gfortran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9.1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387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PC, CYGWIN, gfortran, 64bit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Windows/Cygwin 10.0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gfortran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04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PC, Linux, Intel FORTRAN, 32bit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Red Hat Linux (RHE7)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Intel Fortran 13.1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048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PC, Linux, Intel FORTRAN, 64bit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Red Hat Linux (RHE7)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Intel Fortran 13.1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095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PC, Linux, g77, 32bit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Red Hat Linux (RHE6)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g77 3.4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14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PC, Linux, gfortran, 32bit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Red Hat Linux (RHE7)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gfortran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143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PC, Linux, gfortran, 64bit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Red Hat Linux (RHE7)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gfortran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PC, Windows, Intel FORTRAN, 32bit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Windows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Intel Fortran 2021.4.0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PC, Windows, Intel FORTRAN, 64bit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Windows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Intel Fortran 2021.4.0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4543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Sun/SPARC, Solaris, SUN FORTRAN, 32bit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Solaris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Sun FORTRAN 95 8.8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6758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Introduction to the SPICE Toolkit</a:t>
            </a:r>
          </a:p>
        </p:txBody>
      </p:sp>
      <p:sp>
        <p:nvSpPr>
          <p:cNvPr id="6758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E7CDC67-FE8A-2D44-909E-E11A9EEA0ACF}" type="slidenum">
              <a:rPr lang="en-US" smtClean="0"/>
              <a:pPr/>
              <a:t>38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6F7002D-CC9E-5127-24A1-B68C0C32ABE7}"/>
              </a:ext>
            </a:extLst>
          </p:cNvPr>
          <p:cNvSpPr txBox="1"/>
          <p:nvPr/>
        </p:nvSpPr>
        <p:spPr>
          <a:xfrm>
            <a:off x="463550" y="5416550"/>
            <a:ext cx="790096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dirty="0"/>
              <a:t>The OS and compiler versions listed above were used to build and test N0067 Fortran SPICE Toolkit distribution packages. These packages are expected to work on/with newer OS and compiler versions.</a:t>
            </a:r>
          </a:p>
        </p:txBody>
      </p:sp>
    </p:spTree>
    <p:extLst>
      <p:ext uri="{BB962C8B-B14F-4D97-AF65-F5344CB8AC3E}">
        <p14:creationId xmlns:p14="http://schemas.microsoft.com/office/powerpoint/2010/main" val="326886238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2"/>
          <p:cNvSpPr>
            <a:spLocks noGrp="1" noChangeArrowheads="1"/>
          </p:cNvSpPr>
          <p:nvPr>
            <p:ph type="title"/>
          </p:nvPr>
        </p:nvSpPr>
        <p:spPr>
          <a:xfrm>
            <a:off x="2542210" y="381000"/>
            <a:ext cx="5616923" cy="372603"/>
          </a:xfrm>
        </p:spPr>
        <p:txBody>
          <a:bodyPr/>
          <a:lstStyle/>
          <a:p>
            <a:r>
              <a:rPr lang="en-US" sz="2400" dirty="0"/>
              <a:t>Supported Environments – C – N0067</a:t>
            </a:r>
            <a:endParaRPr lang="en-US" sz="2800" dirty="0"/>
          </a:p>
        </p:txBody>
      </p:sp>
      <p:sp>
        <p:nvSpPr>
          <p:cNvPr id="686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Introduction to the SPICE Toolkit</a:t>
            </a:r>
          </a:p>
        </p:txBody>
      </p:sp>
      <p:sp>
        <p:nvSpPr>
          <p:cNvPr id="686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281BADAD-B728-B146-A856-B8A57B793652}" type="slidenum">
              <a:rPr lang="en-US" smtClean="0"/>
              <a:pPr/>
              <a:t>39</a:t>
            </a:fld>
            <a:endParaRPr lang="en-US" sz="1400" b="0" dirty="0">
              <a:latin typeface="Times New Roman" charset="0"/>
            </a:endParaRPr>
          </a:p>
        </p:txBody>
      </p:sp>
      <p:graphicFrame>
        <p:nvGraphicFramePr>
          <p:cNvPr id="59536" name="Group 1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2337742"/>
              </p:ext>
            </p:extLst>
          </p:nvPr>
        </p:nvGraphicFramePr>
        <p:xfrm>
          <a:off x="387350" y="1605921"/>
          <a:ext cx="8482774" cy="3646157"/>
        </p:xfrm>
        <a:graphic>
          <a:graphicData uri="http://schemas.openxmlformats.org/drawingml/2006/table">
            <a:tbl>
              <a:tblPr/>
              <a:tblGrid>
                <a:gridCol w="3016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1696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4956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956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Product 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Operating System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Compiler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004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Mac/Intel, OS-X, Apple C. 32bit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OS X 10.15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Apple C 12.0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164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Mac/M1, OS-X, Apple C, 64bit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OS X 12.0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Apple C 13.0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59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PC, CYGWIN, gCC, 64bit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Windows/Cygwin 10.0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gcc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11.2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59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PC, Linux, gCC, 32bit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Red Hat Linux (RHE7)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gcc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598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PC, Linux, gCC, 64bit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Red Hat Linux (RHE7)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gcc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720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PC, Windows, Microsoft Visual C, 32bit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Windows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lang="en-US" sz="1200" dirty="0"/>
                        <a:t>MS Visual Studio 16.11 C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720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PC, Windows, Microsoft Visual C, 64bit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Windows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lang="en-US" sz="1200" dirty="0"/>
                        <a:t>MS Visual Studio 16.11 C</a:t>
                      </a: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1014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Sun/SPARC, Solaris, gCC, 32bit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Solaris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gcc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3895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Sun/SPARC, Solaris, gCC, 64bit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Solaris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gcc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3.4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Sun/SPARC, Solaris, SUN C, 32bit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Solaris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Sun C 5.15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17364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Sun/SPARC, Solaris, SUN C, 64bit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Solaris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Sun C 5.15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sp>
        <p:nvSpPr>
          <p:cNvPr id="68659" name="Rectangle 122"/>
          <p:cNvSpPr>
            <a:spLocks noChangeArrowheads="1"/>
          </p:cNvSpPr>
          <p:nvPr/>
        </p:nvSpPr>
        <p:spPr bwMode="auto">
          <a:xfrm>
            <a:off x="2820988" y="2462213"/>
            <a:ext cx="252412" cy="3095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 algn="l"/>
            <a:endParaRPr lang="en-US" dirty="0"/>
          </a:p>
        </p:txBody>
      </p:sp>
      <p:sp>
        <p:nvSpPr>
          <p:cNvPr id="68660" name="Rectangle 125"/>
          <p:cNvSpPr>
            <a:spLocks noChangeArrowheads="1"/>
          </p:cNvSpPr>
          <p:nvPr/>
        </p:nvSpPr>
        <p:spPr bwMode="auto">
          <a:xfrm>
            <a:off x="1968500" y="3841750"/>
            <a:ext cx="252413" cy="3095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 algn="l"/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F767619-FBE9-6CD4-6088-007984EDD5F6}"/>
              </a:ext>
            </a:extLst>
          </p:cNvPr>
          <p:cNvSpPr txBox="1"/>
          <p:nvPr/>
        </p:nvSpPr>
        <p:spPr>
          <a:xfrm>
            <a:off x="463550" y="5416550"/>
            <a:ext cx="790096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dirty="0"/>
              <a:t>The OS and compiler versions listed above were used to build and test N0067 CSPICE Toolkit distribution packages. These packages are expected to work on/with newer OS and compiler versions.</a:t>
            </a:r>
          </a:p>
        </p:txBody>
      </p:sp>
    </p:spTree>
    <p:extLst>
      <p:ext uri="{BB962C8B-B14F-4D97-AF65-F5344CB8AC3E}">
        <p14:creationId xmlns:p14="http://schemas.microsoft.com/office/powerpoint/2010/main" val="8157228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13F584-1113-0D79-9E32-5E85CFE63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9427" y="381000"/>
            <a:ext cx="3040896" cy="479747"/>
          </a:xfrm>
        </p:spPr>
        <p:txBody>
          <a:bodyPr/>
          <a:lstStyle/>
          <a:p>
            <a:r>
              <a:rPr lang="en-US" dirty="0"/>
              <a:t>Backup Topics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B0F57B-4B83-40A1-0887-2F705A328B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Supported Environments</a:t>
            </a:r>
          </a:p>
          <a:p>
            <a:r>
              <a:rPr lang="en-US" dirty="0"/>
              <a:t>Supported Environments – Fortran – N0067</a:t>
            </a:r>
          </a:p>
          <a:p>
            <a:r>
              <a:rPr lang="en-US" dirty="0"/>
              <a:t>Supported Environments – C – N0067</a:t>
            </a:r>
          </a:p>
          <a:p>
            <a:r>
              <a:rPr lang="en-US" dirty="0"/>
              <a:t>Supported Environments - IDL</a:t>
            </a:r>
          </a:p>
          <a:p>
            <a:r>
              <a:rPr lang="en-US" dirty="0"/>
              <a:t>Supported Environments - MATLAB</a:t>
            </a:r>
          </a:p>
          <a:p>
            <a:r>
              <a:rPr lang="en-US" dirty="0"/>
              <a:t>Status for Other Environments</a:t>
            </a:r>
          </a:p>
          <a:p>
            <a:r>
              <a:rPr lang="en-US" dirty="0"/>
              <a:t>Bibliography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DF4ED6-A4E2-3254-3BE2-C60ED4E25E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the SPICE Toolkit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FBDB70-1154-8FB6-5FF8-14A55979548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CA49A3-D3EB-8D4C-9DE9-B5D17B2CE5E0}" type="slidenum">
              <a:rPr lang="en-US" smtClean="0"/>
              <a:pPr>
                <a:defRPr/>
              </a:pPr>
              <a:t>4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410947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2"/>
          <p:cNvSpPr>
            <a:spLocks noGrp="1" noChangeArrowheads="1"/>
          </p:cNvSpPr>
          <p:nvPr>
            <p:ph type="title"/>
          </p:nvPr>
        </p:nvSpPr>
        <p:spPr>
          <a:xfrm>
            <a:off x="3011710" y="381000"/>
            <a:ext cx="4693793" cy="380617"/>
          </a:xfrm>
        </p:spPr>
        <p:txBody>
          <a:bodyPr/>
          <a:lstStyle/>
          <a:p>
            <a:r>
              <a:rPr lang="en-US" sz="2400" dirty="0"/>
              <a:t>Supported Environments - IDL</a:t>
            </a:r>
            <a:endParaRPr lang="en-US" sz="2800" dirty="0"/>
          </a:p>
        </p:txBody>
      </p:sp>
      <p:sp>
        <p:nvSpPr>
          <p:cNvPr id="696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Introduction to the SPICE Toolkit</a:t>
            </a:r>
          </a:p>
        </p:txBody>
      </p:sp>
      <p:sp>
        <p:nvSpPr>
          <p:cNvPr id="6963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82FEF2E2-3222-AB43-A093-566EC8F66310}" type="slidenum">
              <a:rPr lang="en-US" smtClean="0"/>
              <a:pPr/>
              <a:t>40</a:t>
            </a:fld>
            <a:endParaRPr lang="en-US" sz="1400" b="0" dirty="0">
              <a:latin typeface="Times New Roman" charset="0"/>
            </a:endParaRPr>
          </a:p>
        </p:txBody>
      </p:sp>
      <p:graphicFrame>
        <p:nvGraphicFramePr>
          <p:cNvPr id="67657" name="Group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1233202"/>
              </p:ext>
            </p:extLst>
          </p:nvPr>
        </p:nvGraphicFramePr>
        <p:xfrm>
          <a:off x="463550" y="1606550"/>
          <a:ext cx="8316087" cy="1442115"/>
        </p:xfrm>
        <a:graphic>
          <a:graphicData uri="http://schemas.openxmlformats.org/drawingml/2006/table">
            <a:tbl>
              <a:tblPr/>
              <a:tblGrid>
                <a:gridCol w="320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86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5315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Product 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Operating System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Compiler, IDL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Mac/Intel, OS-X, Apple C/IDL, 64bit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OS X 10.15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Apple C 12.0, IDL 8.7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PC, Linux, gcc/IDL, 64bit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Red Hat Linux (RHE7)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gcc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7.3, IDL 8.8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PC, Windows, Microsoft Visual C/IDL, 64bit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Windows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lang="en-US" sz="1200" dirty="0"/>
                        <a:t>MS Visual Studio 16.11 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C, IDL 8.8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A39BDAF8-2961-EAEA-08CD-7BFB8BF6BB56}"/>
              </a:ext>
            </a:extLst>
          </p:cNvPr>
          <p:cNvSpPr txBox="1"/>
          <p:nvPr/>
        </p:nvSpPr>
        <p:spPr>
          <a:xfrm>
            <a:off x="463550" y="5416550"/>
            <a:ext cx="790096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dirty="0"/>
              <a:t>The OS, compiler, and IDL versions listed above were used to build and test N0067 Icy Toolkit distribution packages. These packages are expected to work on/with newer OS, compiler, and IDL versions.</a:t>
            </a:r>
          </a:p>
        </p:txBody>
      </p:sp>
    </p:spTree>
    <p:extLst>
      <p:ext uri="{BB962C8B-B14F-4D97-AF65-F5344CB8AC3E}">
        <p14:creationId xmlns:p14="http://schemas.microsoft.com/office/powerpoint/2010/main" val="246810292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>
          <a:xfrm>
            <a:off x="2677038" y="381000"/>
            <a:ext cx="5377424" cy="380617"/>
          </a:xfrm>
        </p:spPr>
        <p:txBody>
          <a:bodyPr/>
          <a:lstStyle/>
          <a:p>
            <a:r>
              <a:rPr lang="en-US" sz="2400" dirty="0"/>
              <a:t>Supported Environments - MATLAB</a:t>
            </a:r>
            <a:endParaRPr lang="en-US" sz="2800" dirty="0"/>
          </a:p>
        </p:txBody>
      </p:sp>
      <p:sp>
        <p:nvSpPr>
          <p:cNvPr id="706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Introduction to the SPICE Toolkit</a:t>
            </a:r>
          </a:p>
        </p:txBody>
      </p:sp>
      <p:sp>
        <p:nvSpPr>
          <p:cNvPr id="706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43A6DCD7-6FE5-3E47-B071-4550A440D625}" type="slidenum">
              <a:rPr lang="en-US" smtClean="0"/>
              <a:pPr/>
              <a:t>41</a:t>
            </a:fld>
            <a:endParaRPr lang="en-US" sz="1400" b="0" dirty="0">
              <a:latin typeface="Times New Roman" charset="0"/>
            </a:endParaRPr>
          </a:p>
        </p:txBody>
      </p:sp>
      <p:graphicFrame>
        <p:nvGraphicFramePr>
          <p:cNvPr id="78926" name="Group 7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930748"/>
              </p:ext>
            </p:extLst>
          </p:nvPr>
        </p:nvGraphicFramePr>
        <p:xfrm>
          <a:off x="463550" y="1606550"/>
          <a:ext cx="8147050" cy="1447800"/>
        </p:xfrm>
        <a:graphic>
          <a:graphicData uri="http://schemas.openxmlformats.org/drawingml/2006/table">
            <a:tbl>
              <a:tblPr/>
              <a:tblGrid>
                <a:gridCol w="26606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9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667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Product Name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Operating System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Compiler, MATLAB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Mac/Intel, OS-X, Apple C, 64bit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OS X 10.15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Apple C 12.0.0, MATLAB R2018b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PC, Linux, gCC, 64bit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Red Hat Linux (RHE7)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gcc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7.3, MATLAB R2020b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PC, Windows, Microsoft Visual C/Matlab, 64bit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Windows 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90000"/>
                        </a:lnSpc>
                        <a:spcBef>
                          <a:spcPct val="3000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/>
                      </a:pPr>
                      <a:r>
                        <a:rPr lang="en-US" sz="1200" dirty="0"/>
                        <a:t>MS Visual Studio 16.11 </a:t>
                      </a: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C, MATLAB R2020b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AD5E2AC-13C1-AFCE-8A92-E1AE343546CB}"/>
              </a:ext>
            </a:extLst>
          </p:cNvPr>
          <p:cNvSpPr txBox="1"/>
          <p:nvPr/>
        </p:nvSpPr>
        <p:spPr>
          <a:xfrm>
            <a:off x="463550" y="5416550"/>
            <a:ext cx="7900967" cy="757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buNone/>
            </a:pPr>
            <a:r>
              <a:rPr lang="en-US" dirty="0"/>
              <a:t>The OS, compiler, and </a:t>
            </a:r>
            <a:r>
              <a:rPr lang="en-US" dirty="0" err="1"/>
              <a:t>Matlab</a:t>
            </a:r>
            <a:r>
              <a:rPr lang="en-US" dirty="0"/>
              <a:t> versions listed above were used to build and test N0067 </a:t>
            </a:r>
            <a:r>
              <a:rPr lang="en-US" dirty="0" err="1"/>
              <a:t>MiceToolkit</a:t>
            </a:r>
            <a:r>
              <a:rPr lang="en-US" dirty="0"/>
              <a:t> distribution packages. These packages are expected to work on/with newer OS, compiler, and </a:t>
            </a:r>
            <a:r>
              <a:rPr lang="en-US" dirty="0" err="1"/>
              <a:t>Matlab</a:t>
            </a:r>
            <a:r>
              <a:rPr lang="en-US" dirty="0"/>
              <a:t> versions.</a:t>
            </a:r>
          </a:p>
        </p:txBody>
      </p:sp>
    </p:spTree>
    <p:extLst>
      <p:ext uri="{BB962C8B-B14F-4D97-AF65-F5344CB8AC3E}">
        <p14:creationId xmlns:p14="http://schemas.microsoft.com/office/powerpoint/2010/main" val="351641731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5515" y="381000"/>
            <a:ext cx="4608733" cy="380617"/>
          </a:xfrm>
        </p:spPr>
        <p:txBody>
          <a:bodyPr/>
          <a:lstStyle/>
          <a:p>
            <a:r>
              <a:rPr lang="en-US" sz="2400" dirty="0"/>
              <a:t>Status for Other Environments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150" y="1530350"/>
            <a:ext cx="7772400" cy="4724400"/>
          </a:xfrm>
        </p:spPr>
        <p:txBody>
          <a:bodyPr/>
          <a:lstStyle/>
          <a:p>
            <a:endParaRPr lang="en-US" sz="1800" dirty="0"/>
          </a:p>
          <a:p>
            <a:r>
              <a:rPr lang="en-US" sz="1800" dirty="0"/>
              <a:t>The SPICE and CSPICE packages should function as expected on platforms running any Linux OS (Ubuntu, Fedora, etc.), BSD OS (</a:t>
            </a:r>
            <a:r>
              <a:rPr lang="en-US" sz="1800" dirty="0" err="1"/>
              <a:t>OpenBSD</a:t>
            </a:r>
            <a:r>
              <a:rPr lang="en-US" sz="1800" dirty="0"/>
              <a:t>, FreeBSD, etc.), or a Linux based OS environment (</a:t>
            </a:r>
            <a:r>
              <a:rPr lang="en-US" sz="1800" dirty="0" err="1"/>
              <a:t>minGW</a:t>
            </a:r>
            <a:r>
              <a:rPr lang="en-US" sz="1800" dirty="0"/>
              <a:t>) using a standard GCC tool-chain (gfortran or gcc compiler).</a:t>
            </a:r>
            <a:endParaRPr lang="en-US" sz="2000" dirty="0"/>
          </a:p>
          <a:p>
            <a:pPr lvl="1"/>
            <a:r>
              <a:rPr lang="en-US" sz="1400" dirty="0"/>
              <a:t>Version 4.2 or later for gfortran; 4.0 or later for gcc</a:t>
            </a:r>
          </a:p>
          <a:p>
            <a:endParaRPr lang="en-US" sz="1800" dirty="0"/>
          </a:p>
          <a:p>
            <a:r>
              <a:rPr lang="en-US" sz="1800" dirty="0"/>
              <a:t>The Mice package has been successfully built against the octave environment (version &gt; 3.4) on Linux and OS X. Contact NAIF if you have questions concerning use with Octave.</a:t>
            </a:r>
          </a:p>
          <a:p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the SPICE Toolkit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CA49A3-D3EB-8D4C-9DE9-B5D17B2CE5E0}" type="slidenum">
              <a:rPr lang="en-US" smtClean="0"/>
              <a:pPr>
                <a:defRPr/>
              </a:pPr>
              <a:t>42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3753680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DE2F55-E917-7CA2-9528-BF3853B0DA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33811" y="381000"/>
            <a:ext cx="2632131" cy="479747"/>
          </a:xfrm>
        </p:spPr>
        <p:txBody>
          <a:bodyPr/>
          <a:lstStyle/>
          <a:p>
            <a:r>
              <a:rPr lang="en-US" dirty="0"/>
              <a:t>Bibliography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D4E323-3BF4-7C46-C17D-5D98E81C13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/>
              <a:t>[1] Feldman, S. I., D. M. Gay, M. W. </a:t>
            </a:r>
            <a:r>
              <a:rPr lang="en-US" sz="2000" dirty="0" err="1"/>
              <a:t>Maimone</a:t>
            </a:r>
            <a:r>
              <a:rPr lang="en-US" sz="2000" dirty="0"/>
              <a:t>, and N. L. </a:t>
            </a:r>
            <a:r>
              <a:rPr lang="en-US" sz="2000" dirty="0" err="1"/>
              <a:t>Schryer</a:t>
            </a:r>
            <a:r>
              <a:rPr lang="en-US" sz="2000" dirty="0"/>
              <a:t>. 1991. “Availability of F2c—a Fortran to C Converter.” SIGPLAN Fortran Forum 10 (2): 14–15. </a:t>
            </a:r>
            <a:r>
              <a:rPr lang="en-US" sz="2000" dirty="0">
                <a:hlinkClick r:id="rId2"/>
              </a:rPr>
              <a:t>https://doi.org/10.1145/122006.122007</a:t>
            </a:r>
            <a:r>
              <a:rPr lang="en-US" sz="2000" dirty="0"/>
              <a:t>. </a:t>
            </a:r>
          </a:p>
          <a:p>
            <a:endParaRPr lang="en-US" sz="2000" dirty="0"/>
          </a:p>
          <a:p>
            <a:pPr marL="0" indent="0">
              <a:buNone/>
            </a:pPr>
            <a:r>
              <a:rPr lang="en-US" sz="2000" dirty="0"/>
              <a:t>[2] </a:t>
            </a:r>
            <a:r>
              <a:rPr lang="en-US" sz="2000" dirty="0" err="1"/>
              <a:t>Vallado</a:t>
            </a:r>
            <a:r>
              <a:rPr lang="en-US" sz="2000" dirty="0"/>
              <a:t>, David A., Paul Crawford, Richard </a:t>
            </a:r>
            <a:r>
              <a:rPr lang="en-US" sz="2000" dirty="0" err="1"/>
              <a:t>Hujsak</a:t>
            </a:r>
            <a:r>
              <a:rPr lang="en-US" sz="2000" dirty="0"/>
              <a:t>, and T. S. Kelso. 2006. “Revisiting </a:t>
            </a:r>
            <a:r>
              <a:rPr lang="en-US" sz="2000" dirty="0" err="1"/>
              <a:t>Spacetrack</a:t>
            </a:r>
            <a:r>
              <a:rPr lang="en-US" sz="2000" dirty="0"/>
              <a:t> Report #3.” AIAA/AAS Astrodynamics Specialist Conference, August.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F79F69F-7AE2-F0AD-09E2-26A220DB6E5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the SPICE Toolkit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66883F-B86C-E25B-3CF1-12D20FA10F4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CA49A3-D3EB-8D4C-9DE9-B5D17B2CE5E0}" type="slidenum">
              <a:rPr lang="en-US" smtClean="0"/>
              <a:pPr>
                <a:defRPr/>
              </a:pPr>
              <a:t>43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8918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CF481-6897-AD6D-B1F0-351088EB4C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3955" y="381000"/>
            <a:ext cx="4611840" cy="479747"/>
          </a:xfrm>
        </p:spPr>
        <p:txBody>
          <a:bodyPr/>
          <a:lstStyle/>
          <a:p>
            <a:r>
              <a:rPr lang="en-US" dirty="0"/>
              <a:t>Toolkit Architecture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7938D7-35C1-12BF-72D6-9828892E97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 SPICE Toolkit is officially available in Fortran 77, C, IDL and MATLAB.</a:t>
            </a:r>
          </a:p>
          <a:p>
            <a:pPr marL="400050" lvl="1" indent="0">
              <a:buNone/>
            </a:pPr>
            <a:r>
              <a:rPr lang="en-US" dirty="0">
                <a:hlinkClick r:id="rId2"/>
              </a:rPr>
              <a:t>https://naif.jpl.nasa.gov/naif/toolkit.html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 beta Java Native Interface version (</a:t>
            </a:r>
            <a:r>
              <a:rPr lang="en-US" dirty="0" err="1"/>
              <a:t>JNISpice</a:t>
            </a:r>
            <a:r>
              <a:rPr lang="en-US" dirty="0"/>
              <a:t>) is also available</a:t>
            </a:r>
          </a:p>
          <a:p>
            <a:pPr marL="400050" lvl="1" indent="0">
              <a:buNone/>
            </a:pPr>
            <a:r>
              <a:rPr lang="en-US" dirty="0">
                <a:hlinkClick r:id="rId3"/>
              </a:rPr>
              <a:t>https://naif.jpl.nasa.gov/pub/naif/misc/JNISpice/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64DCB4-47F4-8BDD-10F5-504317949DA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the SPICE Toolkit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9D0AF79-90F8-37CF-53C3-6E0324F4061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CA49A3-D3EB-8D4C-9DE9-B5D17B2CE5E0}" type="slidenum">
              <a:rPr lang="en-US" smtClean="0"/>
              <a:pPr>
                <a:defRPr/>
              </a:pPr>
              <a:t>5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71131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CF7834-24F9-9FBE-CFC1-AC44C94070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3955" y="381000"/>
            <a:ext cx="4611840" cy="479747"/>
          </a:xfrm>
        </p:spPr>
        <p:txBody>
          <a:bodyPr/>
          <a:lstStyle/>
          <a:p>
            <a:r>
              <a:rPr lang="en-US" dirty="0"/>
              <a:t>Toolkit Architecture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3CBA0-BC61-DF23-E20F-DF8DDDC96D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522885"/>
            <a:ext cx="7772400" cy="44196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The Toolkits are packaged and delivered as standalone products. The IDL, MATLAB and </a:t>
            </a:r>
            <a:r>
              <a:rPr lang="en-US" dirty="0" err="1"/>
              <a:t>JNISpice</a:t>
            </a:r>
            <a:r>
              <a:rPr lang="en-US" dirty="0"/>
              <a:t> Toolkits by necessity also include the complete C Toolkit.</a:t>
            </a:r>
          </a:p>
          <a:p>
            <a:pPr marL="1257300" lvl="3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Other people have created Python, Ruby, Swift, Julia, Rust, and Unreal Engine toolkits, available from their own websites, linked from the NAIF server “Useful Links” page:</a:t>
            </a:r>
          </a:p>
          <a:p>
            <a:pPr marL="400050" lvl="1" indent="0">
              <a:buNone/>
            </a:pPr>
            <a:r>
              <a:rPr lang="en-US" dirty="0">
                <a:hlinkClick r:id="rId2"/>
              </a:rPr>
              <a:t>https://naif.jpl.nasa.gov/naif/links.html</a:t>
            </a:r>
            <a:endParaRPr lang="en-US" dirty="0"/>
          </a:p>
          <a:p>
            <a:pPr marL="400050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NAIF has NOT been involved in creating, testing or documenting these. Check with their authors about functionality and details.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85BA75A-5F35-6C9E-33E9-CC1C5AFD742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the SPICE Toolkit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09745CF-07EF-C51F-3B06-59AC79CDAC5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CA49A3-D3EB-8D4C-9DE9-B5D17B2CE5E0}" type="slidenum">
              <a:rPr lang="en-US" smtClean="0"/>
              <a:pPr>
                <a:defRPr/>
              </a:pPr>
              <a:t>6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090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itle 1"/>
          <p:cNvSpPr>
            <a:spLocks noGrp="1"/>
          </p:cNvSpPr>
          <p:nvPr>
            <p:ph type="title"/>
          </p:nvPr>
        </p:nvSpPr>
        <p:spPr>
          <a:xfrm>
            <a:off x="2481263" y="381000"/>
            <a:ext cx="5737225" cy="490538"/>
          </a:xfrm>
        </p:spPr>
        <p:txBody>
          <a:bodyPr/>
          <a:lstStyle/>
          <a:p>
            <a:r>
              <a:rPr lang="en-US" dirty="0"/>
              <a:t>Toolkit Architecture Pictorial</a:t>
            </a:r>
          </a:p>
        </p:txBody>
      </p:sp>
      <p:sp>
        <p:nvSpPr>
          <p:cNvPr id="45059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Introduction to the SPICE Toolkit</a:t>
            </a:r>
          </a:p>
        </p:txBody>
      </p:sp>
      <p:sp>
        <p:nvSpPr>
          <p:cNvPr id="45060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4514A71-96A9-6741-A5B0-00934EB1629B}" type="slidenum">
              <a:rPr lang="en-US" smtClean="0"/>
              <a:pPr/>
              <a:t>7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45062" name="Text Box 5"/>
          <p:cNvSpPr txBox="1">
            <a:spLocks noChangeArrowheads="1"/>
          </p:cNvSpPr>
          <p:nvPr/>
        </p:nvSpPr>
        <p:spPr bwMode="auto">
          <a:xfrm>
            <a:off x="774" y="5206207"/>
            <a:ext cx="78899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Tx/>
              <a:buNone/>
            </a:pPr>
            <a:r>
              <a:rPr lang="en-US" sz="1000" dirty="0">
                <a:solidFill>
                  <a:schemeClr val="accent1"/>
                </a:solidFill>
              </a:rPr>
              <a:t>Language</a:t>
            </a:r>
          </a:p>
        </p:txBody>
      </p:sp>
      <p:sp>
        <p:nvSpPr>
          <p:cNvPr id="45063" name="Line 6"/>
          <p:cNvSpPr>
            <a:spLocks noChangeShapeType="1"/>
          </p:cNvSpPr>
          <p:nvPr/>
        </p:nvSpPr>
        <p:spPr bwMode="auto">
          <a:xfrm>
            <a:off x="752112" y="5335576"/>
            <a:ext cx="1931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064" name="Rectangle 8"/>
          <p:cNvSpPr>
            <a:spLocks noChangeArrowheads="1"/>
          </p:cNvSpPr>
          <p:nvPr/>
        </p:nvSpPr>
        <p:spPr bwMode="auto">
          <a:xfrm>
            <a:off x="599333" y="2439991"/>
            <a:ext cx="1547907" cy="2540587"/>
          </a:xfrm>
          <a:prstGeom prst="rect">
            <a:avLst/>
          </a:prstGeom>
          <a:solidFill>
            <a:srgbClr val="CDCDCD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 b="0" dirty="0"/>
          </a:p>
        </p:txBody>
      </p:sp>
      <p:sp>
        <p:nvSpPr>
          <p:cNvPr id="45065" name="Rectangle 9"/>
          <p:cNvSpPr>
            <a:spLocks noChangeArrowheads="1"/>
          </p:cNvSpPr>
          <p:nvPr/>
        </p:nvSpPr>
        <p:spPr bwMode="auto">
          <a:xfrm>
            <a:off x="2298811" y="2460198"/>
            <a:ext cx="1547907" cy="2520379"/>
          </a:xfrm>
          <a:prstGeom prst="rect">
            <a:avLst/>
          </a:prstGeom>
          <a:solidFill>
            <a:srgbClr val="CDCDCD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 b="0" dirty="0"/>
          </a:p>
        </p:txBody>
      </p:sp>
      <p:sp>
        <p:nvSpPr>
          <p:cNvPr id="45066" name="Rectangle 10"/>
          <p:cNvSpPr>
            <a:spLocks noChangeArrowheads="1"/>
          </p:cNvSpPr>
          <p:nvPr/>
        </p:nvSpPr>
        <p:spPr bwMode="auto">
          <a:xfrm>
            <a:off x="3960732" y="2452150"/>
            <a:ext cx="1549249" cy="2528427"/>
          </a:xfrm>
          <a:prstGeom prst="rect">
            <a:avLst/>
          </a:prstGeom>
          <a:solidFill>
            <a:srgbClr val="CDCDCD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 b="0" dirty="0"/>
          </a:p>
        </p:txBody>
      </p:sp>
      <p:sp>
        <p:nvSpPr>
          <p:cNvPr id="45067" name="Rectangle 11"/>
          <p:cNvSpPr>
            <a:spLocks noChangeArrowheads="1"/>
          </p:cNvSpPr>
          <p:nvPr/>
        </p:nvSpPr>
        <p:spPr bwMode="auto">
          <a:xfrm>
            <a:off x="5619971" y="2453491"/>
            <a:ext cx="1547907" cy="2527085"/>
          </a:xfrm>
          <a:prstGeom prst="rect">
            <a:avLst/>
          </a:prstGeom>
          <a:solidFill>
            <a:srgbClr val="CDCDCD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 b="0" dirty="0"/>
          </a:p>
        </p:txBody>
      </p:sp>
      <p:sp>
        <p:nvSpPr>
          <p:cNvPr id="45068" name="AutoShape 12"/>
          <p:cNvSpPr>
            <a:spLocks noChangeArrowheads="1"/>
          </p:cNvSpPr>
          <p:nvPr/>
        </p:nvSpPr>
        <p:spPr bwMode="auto">
          <a:xfrm>
            <a:off x="5709840" y="2560799"/>
            <a:ext cx="1340000" cy="1069048"/>
          </a:xfrm>
          <a:prstGeom prst="roundRect">
            <a:avLst>
              <a:gd name="adj" fmla="val 16667"/>
            </a:avLst>
          </a:prstGeom>
          <a:solidFill>
            <a:srgbClr val="D32FA9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069" name="AutoShape 13"/>
          <p:cNvSpPr>
            <a:spLocks noChangeArrowheads="1"/>
          </p:cNvSpPr>
          <p:nvPr/>
        </p:nvSpPr>
        <p:spPr bwMode="auto">
          <a:xfrm>
            <a:off x="4015727" y="2546044"/>
            <a:ext cx="1338658" cy="1069049"/>
          </a:xfrm>
          <a:prstGeom prst="roundRect">
            <a:avLst>
              <a:gd name="adj" fmla="val 16667"/>
            </a:avLst>
          </a:prstGeom>
          <a:solidFill>
            <a:srgbClr val="DF7F1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072" name="AutoShape 16"/>
          <p:cNvSpPr>
            <a:spLocks noChangeArrowheads="1"/>
          </p:cNvSpPr>
          <p:nvPr/>
        </p:nvSpPr>
        <p:spPr bwMode="auto">
          <a:xfrm>
            <a:off x="4109621" y="2945640"/>
            <a:ext cx="1180380" cy="592995"/>
          </a:xfrm>
          <a:prstGeom prst="roundRect">
            <a:avLst>
              <a:gd name="adj" fmla="val 16667"/>
            </a:avLst>
          </a:prstGeom>
          <a:solidFill>
            <a:srgbClr val="16FF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 b="0" dirty="0"/>
          </a:p>
        </p:txBody>
      </p:sp>
      <p:sp>
        <p:nvSpPr>
          <p:cNvPr id="45075" name="AutoShape 19"/>
          <p:cNvSpPr>
            <a:spLocks noChangeArrowheads="1"/>
          </p:cNvSpPr>
          <p:nvPr/>
        </p:nvSpPr>
        <p:spPr bwMode="auto">
          <a:xfrm>
            <a:off x="4241568" y="3199876"/>
            <a:ext cx="956375" cy="282424"/>
          </a:xfrm>
          <a:prstGeom prst="roundRect">
            <a:avLst>
              <a:gd name="adj" fmla="val 16667"/>
            </a:avLst>
          </a:prstGeom>
          <a:solidFill>
            <a:srgbClr val="FC575A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en-US" sz="1200" b="0" dirty="0"/>
          </a:p>
        </p:txBody>
      </p:sp>
      <p:sp>
        <p:nvSpPr>
          <p:cNvPr id="45079" name="Text Box 23"/>
          <p:cNvSpPr txBox="1">
            <a:spLocks noChangeArrowheads="1"/>
          </p:cNvSpPr>
          <p:nvPr/>
        </p:nvSpPr>
        <p:spPr bwMode="auto">
          <a:xfrm>
            <a:off x="4051966" y="2960447"/>
            <a:ext cx="1305165" cy="244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 sz="1100" b="0" dirty="0"/>
              <a:t>ANSI C Wrappers</a:t>
            </a:r>
          </a:p>
        </p:txBody>
      </p:sp>
      <p:sp>
        <p:nvSpPr>
          <p:cNvPr id="45080" name="Text Box 24"/>
          <p:cNvSpPr txBox="1">
            <a:spLocks noChangeArrowheads="1"/>
          </p:cNvSpPr>
          <p:nvPr/>
        </p:nvSpPr>
        <p:spPr bwMode="auto">
          <a:xfrm>
            <a:off x="5762032" y="2554092"/>
            <a:ext cx="1257075" cy="244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 sz="1100" b="0" dirty="0"/>
              <a:t>Matlab Wrappers</a:t>
            </a:r>
          </a:p>
        </p:txBody>
      </p:sp>
      <p:sp>
        <p:nvSpPr>
          <p:cNvPr id="45081" name="Rectangle 25"/>
          <p:cNvSpPr>
            <a:spLocks noChangeArrowheads="1"/>
          </p:cNvSpPr>
          <p:nvPr/>
        </p:nvSpPr>
        <p:spPr bwMode="auto">
          <a:xfrm>
            <a:off x="819312" y="3818976"/>
            <a:ext cx="912112" cy="562021"/>
          </a:xfrm>
          <a:prstGeom prst="rect">
            <a:avLst/>
          </a:prstGeom>
          <a:solidFill>
            <a:srgbClr val="1AA7F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082" name="Rectangle 26"/>
          <p:cNvSpPr>
            <a:spLocks noChangeArrowheads="1"/>
          </p:cNvSpPr>
          <p:nvPr/>
        </p:nvSpPr>
        <p:spPr bwMode="auto">
          <a:xfrm>
            <a:off x="931985" y="3930307"/>
            <a:ext cx="912112" cy="563363"/>
          </a:xfrm>
          <a:prstGeom prst="rect">
            <a:avLst/>
          </a:prstGeom>
          <a:solidFill>
            <a:srgbClr val="1AA7F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083" name="Rectangle 27"/>
          <p:cNvSpPr>
            <a:spLocks noChangeArrowheads="1"/>
          </p:cNvSpPr>
          <p:nvPr/>
        </p:nvSpPr>
        <p:spPr bwMode="auto">
          <a:xfrm>
            <a:off x="1033927" y="4040297"/>
            <a:ext cx="912112" cy="563363"/>
          </a:xfrm>
          <a:prstGeom prst="rect">
            <a:avLst/>
          </a:prstGeom>
          <a:solidFill>
            <a:srgbClr val="1AA7FC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900" b="0" dirty="0"/>
              <a:t>Application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900" b="0" dirty="0"/>
              <a:t>and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900" b="0" dirty="0"/>
              <a:t>Utility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900" b="0" dirty="0"/>
              <a:t>Programs</a:t>
            </a:r>
          </a:p>
        </p:txBody>
      </p:sp>
      <p:sp>
        <p:nvSpPr>
          <p:cNvPr id="45084" name="Rectangle 28"/>
          <p:cNvSpPr>
            <a:spLocks noChangeArrowheads="1"/>
          </p:cNvSpPr>
          <p:nvPr/>
        </p:nvSpPr>
        <p:spPr bwMode="auto">
          <a:xfrm>
            <a:off x="2607320" y="3848486"/>
            <a:ext cx="912112" cy="563363"/>
          </a:xfrm>
          <a:prstGeom prst="rect">
            <a:avLst/>
          </a:prstGeom>
          <a:solidFill>
            <a:srgbClr val="FC575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085" name="Rectangle 29"/>
          <p:cNvSpPr>
            <a:spLocks noChangeArrowheads="1"/>
          </p:cNvSpPr>
          <p:nvPr/>
        </p:nvSpPr>
        <p:spPr bwMode="auto">
          <a:xfrm>
            <a:off x="2719992" y="3961159"/>
            <a:ext cx="912112" cy="563363"/>
          </a:xfrm>
          <a:prstGeom prst="rect">
            <a:avLst/>
          </a:prstGeom>
          <a:solidFill>
            <a:srgbClr val="FC575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086" name="Rectangle 30"/>
          <p:cNvSpPr>
            <a:spLocks noChangeArrowheads="1"/>
          </p:cNvSpPr>
          <p:nvPr/>
        </p:nvSpPr>
        <p:spPr bwMode="auto">
          <a:xfrm>
            <a:off x="2832665" y="4073831"/>
            <a:ext cx="912112" cy="562021"/>
          </a:xfrm>
          <a:prstGeom prst="rect">
            <a:avLst/>
          </a:prstGeom>
          <a:solidFill>
            <a:srgbClr val="FC575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en-US" b="0" dirty="0"/>
          </a:p>
          <a:p>
            <a:pPr>
              <a:buFontTx/>
              <a:buNone/>
            </a:pPr>
            <a:endParaRPr lang="en-US" b="0" dirty="0"/>
          </a:p>
          <a:p>
            <a:pPr>
              <a:buFontTx/>
              <a:buNone/>
            </a:pPr>
            <a:endParaRPr lang="en-US" b="0" dirty="0"/>
          </a:p>
          <a:p>
            <a:endParaRPr lang="en-US" b="0" dirty="0"/>
          </a:p>
        </p:txBody>
      </p:sp>
      <p:sp>
        <p:nvSpPr>
          <p:cNvPr id="45087" name="Rectangle 31"/>
          <p:cNvSpPr>
            <a:spLocks noChangeArrowheads="1"/>
          </p:cNvSpPr>
          <p:nvPr/>
        </p:nvSpPr>
        <p:spPr bwMode="auto">
          <a:xfrm>
            <a:off x="4229000" y="3884702"/>
            <a:ext cx="910771" cy="563363"/>
          </a:xfrm>
          <a:prstGeom prst="rect">
            <a:avLst/>
          </a:prstGeom>
          <a:solidFill>
            <a:srgbClr val="FC575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088" name="Rectangle 32"/>
          <p:cNvSpPr>
            <a:spLocks noChangeArrowheads="1"/>
          </p:cNvSpPr>
          <p:nvPr/>
        </p:nvSpPr>
        <p:spPr bwMode="auto">
          <a:xfrm>
            <a:off x="4341673" y="3997374"/>
            <a:ext cx="910771" cy="563363"/>
          </a:xfrm>
          <a:prstGeom prst="rect">
            <a:avLst/>
          </a:prstGeom>
          <a:solidFill>
            <a:srgbClr val="FC575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089" name="Rectangle 33"/>
          <p:cNvSpPr>
            <a:spLocks noChangeArrowheads="1"/>
          </p:cNvSpPr>
          <p:nvPr/>
        </p:nvSpPr>
        <p:spPr bwMode="auto">
          <a:xfrm>
            <a:off x="4453004" y="4110047"/>
            <a:ext cx="912112" cy="562022"/>
          </a:xfrm>
          <a:prstGeom prst="rect">
            <a:avLst/>
          </a:prstGeom>
          <a:solidFill>
            <a:srgbClr val="FC575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en-US" b="0" dirty="0"/>
          </a:p>
          <a:p>
            <a:pPr>
              <a:buFontTx/>
              <a:buNone/>
            </a:pPr>
            <a:endParaRPr lang="en-US" b="0" dirty="0"/>
          </a:p>
          <a:p>
            <a:pPr>
              <a:buFontTx/>
              <a:buNone/>
            </a:pPr>
            <a:endParaRPr lang="en-US" b="0" dirty="0"/>
          </a:p>
        </p:txBody>
      </p:sp>
      <p:sp>
        <p:nvSpPr>
          <p:cNvPr id="45090" name="Rectangle 34"/>
          <p:cNvSpPr>
            <a:spLocks noChangeArrowheads="1"/>
          </p:cNvSpPr>
          <p:nvPr/>
        </p:nvSpPr>
        <p:spPr bwMode="auto">
          <a:xfrm>
            <a:off x="5902993" y="3884702"/>
            <a:ext cx="912112" cy="563363"/>
          </a:xfrm>
          <a:prstGeom prst="rect">
            <a:avLst/>
          </a:prstGeom>
          <a:solidFill>
            <a:srgbClr val="FC575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091" name="Rectangle 35"/>
          <p:cNvSpPr>
            <a:spLocks noChangeArrowheads="1"/>
          </p:cNvSpPr>
          <p:nvPr/>
        </p:nvSpPr>
        <p:spPr bwMode="auto">
          <a:xfrm>
            <a:off x="6015666" y="3997374"/>
            <a:ext cx="912112" cy="563363"/>
          </a:xfrm>
          <a:prstGeom prst="rect">
            <a:avLst/>
          </a:prstGeom>
          <a:solidFill>
            <a:srgbClr val="FC575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092" name="Rectangle 36"/>
          <p:cNvSpPr>
            <a:spLocks noChangeArrowheads="1"/>
          </p:cNvSpPr>
          <p:nvPr/>
        </p:nvSpPr>
        <p:spPr bwMode="auto">
          <a:xfrm>
            <a:off x="6128338" y="4110047"/>
            <a:ext cx="912112" cy="562022"/>
          </a:xfrm>
          <a:prstGeom prst="rect">
            <a:avLst/>
          </a:prstGeom>
          <a:solidFill>
            <a:srgbClr val="FC575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en-US" b="0" dirty="0"/>
          </a:p>
        </p:txBody>
      </p:sp>
      <p:sp>
        <p:nvSpPr>
          <p:cNvPr id="45095" name="Text Box 39"/>
          <p:cNvSpPr txBox="1">
            <a:spLocks noChangeArrowheads="1"/>
          </p:cNvSpPr>
          <p:nvPr/>
        </p:nvSpPr>
        <p:spPr bwMode="auto">
          <a:xfrm>
            <a:off x="3985547" y="2554092"/>
            <a:ext cx="1414170" cy="237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 sz="1050" b="0" dirty="0"/>
              <a:t>C Interface Routines</a:t>
            </a:r>
          </a:p>
        </p:txBody>
      </p:sp>
      <p:sp>
        <p:nvSpPr>
          <p:cNvPr id="45096" name="Line 40"/>
          <p:cNvSpPr>
            <a:spLocks noChangeShapeType="1"/>
          </p:cNvSpPr>
          <p:nvPr/>
        </p:nvSpPr>
        <p:spPr bwMode="auto">
          <a:xfrm>
            <a:off x="1285762" y="3582027"/>
            <a:ext cx="1" cy="21958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097" name="Line 41"/>
          <p:cNvSpPr>
            <a:spLocks noChangeShapeType="1"/>
          </p:cNvSpPr>
          <p:nvPr/>
        </p:nvSpPr>
        <p:spPr bwMode="auto">
          <a:xfrm>
            <a:off x="3058010" y="3568145"/>
            <a:ext cx="0" cy="28034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098" name="Line 42"/>
          <p:cNvSpPr>
            <a:spLocks noChangeShapeType="1"/>
          </p:cNvSpPr>
          <p:nvPr/>
        </p:nvSpPr>
        <p:spPr bwMode="auto">
          <a:xfrm>
            <a:off x="4687739" y="3546684"/>
            <a:ext cx="0" cy="327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099" name="Line 43"/>
          <p:cNvSpPr>
            <a:spLocks noChangeShapeType="1"/>
          </p:cNvSpPr>
          <p:nvPr/>
        </p:nvSpPr>
        <p:spPr bwMode="auto">
          <a:xfrm>
            <a:off x="6387218" y="3549367"/>
            <a:ext cx="0" cy="327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100" name="Text Box 44"/>
          <p:cNvSpPr txBox="1">
            <a:spLocks noChangeArrowheads="1"/>
          </p:cNvSpPr>
          <p:nvPr/>
        </p:nvSpPr>
        <p:spPr bwMode="auto">
          <a:xfrm>
            <a:off x="5971960" y="5211922"/>
            <a:ext cx="822469" cy="527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spcAft>
                <a:spcPts val="800"/>
              </a:spcAft>
              <a:buFontTx/>
              <a:buNone/>
            </a:pPr>
            <a:r>
              <a:rPr lang="en-US" sz="1200" dirty="0"/>
              <a:t>MATLAB</a:t>
            </a:r>
          </a:p>
          <a:p>
            <a:pPr algn="ctr">
              <a:spcBef>
                <a:spcPts val="0"/>
              </a:spcBef>
              <a:spcAft>
                <a:spcPts val="800"/>
              </a:spcAft>
              <a:buFontTx/>
              <a:buNone/>
            </a:pPr>
            <a:r>
              <a:rPr lang="en-US" sz="1200" dirty="0"/>
              <a:t>“Mice”</a:t>
            </a:r>
          </a:p>
        </p:txBody>
      </p:sp>
      <p:sp>
        <p:nvSpPr>
          <p:cNvPr id="49" name="Rectangle 45"/>
          <p:cNvSpPr>
            <a:spLocks noChangeArrowheads="1"/>
          </p:cNvSpPr>
          <p:nvPr/>
        </p:nvSpPr>
        <p:spPr bwMode="auto">
          <a:xfrm>
            <a:off x="5870801" y="1627525"/>
            <a:ext cx="956376" cy="646228"/>
          </a:xfrm>
          <a:prstGeom prst="rect">
            <a:avLst/>
          </a:prstGeom>
          <a:noFill/>
          <a:ln w="38100">
            <a:solidFill>
              <a:srgbClr val="D32FA9"/>
            </a:solidFill>
            <a:miter lim="800000"/>
            <a:headEnd/>
            <a:tailEnd/>
          </a:ln>
          <a:effectLst>
            <a:outerShdw blurRad="63500" dist="35921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5102" name="AutoShape 46"/>
          <p:cNvSpPr>
            <a:spLocks noChangeArrowheads="1"/>
          </p:cNvSpPr>
          <p:nvPr/>
        </p:nvSpPr>
        <p:spPr bwMode="auto">
          <a:xfrm>
            <a:off x="6263814" y="2286820"/>
            <a:ext cx="112673" cy="259223"/>
          </a:xfrm>
          <a:prstGeom prst="upArrow">
            <a:avLst>
              <a:gd name="adj1" fmla="val 50000"/>
              <a:gd name="adj2" fmla="val 62191"/>
            </a:avLst>
          </a:prstGeom>
          <a:solidFill>
            <a:srgbClr val="D32FA9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1" name="Rectangle 47"/>
          <p:cNvSpPr>
            <a:spLocks noChangeArrowheads="1"/>
          </p:cNvSpPr>
          <p:nvPr/>
        </p:nvSpPr>
        <p:spPr bwMode="auto">
          <a:xfrm>
            <a:off x="4227659" y="1583625"/>
            <a:ext cx="956375" cy="682079"/>
          </a:xfrm>
          <a:prstGeom prst="rect">
            <a:avLst/>
          </a:prstGeom>
          <a:noFill/>
          <a:ln w="38100">
            <a:solidFill>
              <a:srgbClr val="DF7F13"/>
            </a:solidFill>
            <a:miter lim="800000"/>
            <a:headEnd/>
            <a:tailEnd/>
          </a:ln>
          <a:effectLst>
            <a:outerShdw blurRad="63500" dist="35921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5104" name="AutoShape 48"/>
          <p:cNvSpPr>
            <a:spLocks noChangeArrowheads="1"/>
          </p:cNvSpPr>
          <p:nvPr/>
        </p:nvSpPr>
        <p:spPr bwMode="auto">
          <a:xfrm>
            <a:off x="4620671" y="2284482"/>
            <a:ext cx="112673" cy="249366"/>
          </a:xfrm>
          <a:prstGeom prst="upArrow">
            <a:avLst>
              <a:gd name="adj1" fmla="val 50000"/>
              <a:gd name="adj2" fmla="val 62488"/>
            </a:avLst>
          </a:prstGeom>
          <a:solidFill>
            <a:srgbClr val="DF7F13"/>
          </a:solidFill>
          <a:ln w="9525">
            <a:solidFill>
              <a:srgbClr val="DF7F13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3" name="Rectangle 49"/>
          <p:cNvSpPr>
            <a:spLocks noChangeArrowheads="1"/>
          </p:cNvSpPr>
          <p:nvPr/>
        </p:nvSpPr>
        <p:spPr bwMode="auto">
          <a:xfrm>
            <a:off x="2607320" y="1592729"/>
            <a:ext cx="956375" cy="681024"/>
          </a:xfrm>
          <a:prstGeom prst="rect">
            <a:avLst/>
          </a:prstGeom>
          <a:noFill/>
          <a:ln w="38100">
            <a:solidFill>
              <a:srgbClr val="16FF80"/>
            </a:solidFill>
            <a:miter lim="800000"/>
            <a:headEnd/>
            <a:tailEnd/>
          </a:ln>
          <a:effectLst>
            <a:outerShdw blurRad="63500" dist="35921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54" name="Rectangle 50"/>
          <p:cNvSpPr>
            <a:spLocks noChangeArrowheads="1"/>
          </p:cNvSpPr>
          <p:nvPr/>
        </p:nvSpPr>
        <p:spPr bwMode="auto">
          <a:xfrm>
            <a:off x="824677" y="1558818"/>
            <a:ext cx="955035" cy="690231"/>
          </a:xfrm>
          <a:prstGeom prst="rect">
            <a:avLst/>
          </a:prstGeom>
          <a:noFill/>
          <a:ln w="38100">
            <a:solidFill>
              <a:srgbClr val="1AA7FC"/>
            </a:solidFill>
            <a:miter lim="800000"/>
            <a:headEnd/>
            <a:tailEnd/>
          </a:ln>
          <a:effectLst>
            <a:outerShdw blurRad="63500" dist="35921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45107" name="AutoShape 51"/>
          <p:cNvSpPr>
            <a:spLocks noChangeArrowheads="1"/>
          </p:cNvSpPr>
          <p:nvPr/>
        </p:nvSpPr>
        <p:spPr bwMode="auto">
          <a:xfrm>
            <a:off x="3027159" y="2284482"/>
            <a:ext cx="112673" cy="645183"/>
          </a:xfrm>
          <a:prstGeom prst="upArrow">
            <a:avLst>
              <a:gd name="adj1" fmla="val 50000"/>
              <a:gd name="adj2" fmla="val 109801"/>
            </a:avLst>
          </a:prstGeom>
          <a:solidFill>
            <a:srgbClr val="16FF80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109" name="Text Box 53"/>
          <p:cNvSpPr txBox="1">
            <a:spLocks noChangeArrowheads="1"/>
          </p:cNvSpPr>
          <p:nvPr/>
        </p:nvSpPr>
        <p:spPr bwMode="auto">
          <a:xfrm>
            <a:off x="847432" y="1592728"/>
            <a:ext cx="952505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1100" dirty="0"/>
              <a:t>Fortran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100" dirty="0"/>
              <a:t>User’s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100" dirty="0"/>
              <a:t>Application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100" dirty="0"/>
              <a:t>Program</a:t>
            </a:r>
          </a:p>
        </p:txBody>
      </p:sp>
      <p:sp>
        <p:nvSpPr>
          <p:cNvPr id="45110" name="Text Box 57"/>
          <p:cNvSpPr txBox="1">
            <a:spLocks noChangeArrowheads="1"/>
          </p:cNvSpPr>
          <p:nvPr/>
        </p:nvSpPr>
        <p:spPr bwMode="auto">
          <a:xfrm>
            <a:off x="4197850" y="3214081"/>
            <a:ext cx="1057405" cy="25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buFontTx/>
              <a:buNone/>
            </a:pPr>
            <a:r>
              <a:rPr lang="en-US" sz="1200" b="0" dirty="0"/>
              <a:t>Translated C</a:t>
            </a:r>
          </a:p>
        </p:txBody>
      </p:sp>
      <p:sp>
        <p:nvSpPr>
          <p:cNvPr id="45112" name="Text Box 59"/>
          <p:cNvSpPr txBox="1">
            <a:spLocks noChangeArrowheads="1"/>
          </p:cNvSpPr>
          <p:nvPr/>
        </p:nvSpPr>
        <p:spPr bwMode="auto">
          <a:xfrm>
            <a:off x="4501730" y="5211922"/>
            <a:ext cx="551754" cy="527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spcAft>
                <a:spcPts val="800"/>
              </a:spcAft>
              <a:buFontTx/>
              <a:buNone/>
            </a:pPr>
            <a:r>
              <a:rPr lang="en-US" sz="1200" dirty="0"/>
              <a:t>IDL</a:t>
            </a:r>
          </a:p>
          <a:p>
            <a:pPr algn="ctr">
              <a:spcBef>
                <a:spcPts val="0"/>
              </a:spcBef>
              <a:spcAft>
                <a:spcPts val="800"/>
              </a:spcAft>
              <a:buFontTx/>
              <a:buNone/>
            </a:pPr>
            <a:r>
              <a:rPr lang="en-US" sz="1200" dirty="0"/>
              <a:t>“Icy”</a:t>
            </a:r>
            <a:endParaRPr lang="en-US" sz="1050" dirty="0"/>
          </a:p>
        </p:txBody>
      </p:sp>
      <p:sp>
        <p:nvSpPr>
          <p:cNvPr id="45113" name="Text Box 60"/>
          <p:cNvSpPr txBox="1">
            <a:spLocks noChangeArrowheads="1"/>
          </p:cNvSpPr>
          <p:nvPr/>
        </p:nvSpPr>
        <p:spPr bwMode="auto">
          <a:xfrm>
            <a:off x="2737401" y="5211922"/>
            <a:ext cx="910827" cy="527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spcAft>
                <a:spcPts val="800"/>
              </a:spcAft>
              <a:buFontTx/>
              <a:buNone/>
            </a:pPr>
            <a:r>
              <a:rPr lang="en-US" sz="1200" dirty="0"/>
              <a:t>C</a:t>
            </a:r>
          </a:p>
          <a:p>
            <a:pPr algn="ctr">
              <a:spcBef>
                <a:spcPts val="0"/>
              </a:spcBef>
              <a:spcAft>
                <a:spcPts val="800"/>
              </a:spcAft>
              <a:buFontTx/>
              <a:buNone/>
            </a:pPr>
            <a:r>
              <a:rPr lang="en-US" sz="1200" dirty="0"/>
              <a:t>“CSPICE”</a:t>
            </a:r>
          </a:p>
        </p:txBody>
      </p:sp>
      <p:sp>
        <p:nvSpPr>
          <p:cNvPr id="45114" name="Text Box 61"/>
          <p:cNvSpPr txBox="1">
            <a:spLocks noChangeArrowheads="1"/>
          </p:cNvSpPr>
          <p:nvPr/>
        </p:nvSpPr>
        <p:spPr bwMode="auto">
          <a:xfrm>
            <a:off x="956688" y="5211922"/>
            <a:ext cx="936475" cy="527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Aft>
                <a:spcPts val="800"/>
              </a:spcAft>
              <a:buFontTx/>
              <a:buNone/>
            </a:pPr>
            <a:r>
              <a:rPr lang="en-US" sz="1200" dirty="0"/>
              <a:t>FORTRAN</a:t>
            </a:r>
          </a:p>
          <a:p>
            <a:pPr algn="ctr">
              <a:spcBef>
                <a:spcPts val="0"/>
              </a:spcBef>
              <a:spcAft>
                <a:spcPts val="800"/>
              </a:spcAft>
              <a:buFontTx/>
              <a:buNone/>
            </a:pPr>
            <a:r>
              <a:rPr lang="en-US" sz="1200" dirty="0"/>
              <a:t>“Toolkit”</a:t>
            </a:r>
            <a:endParaRPr lang="en-US" sz="1050" dirty="0"/>
          </a:p>
        </p:txBody>
      </p:sp>
      <p:sp>
        <p:nvSpPr>
          <p:cNvPr id="45115" name="AutoShape 62"/>
          <p:cNvSpPr>
            <a:spLocks noChangeArrowheads="1"/>
          </p:cNvSpPr>
          <p:nvPr/>
        </p:nvSpPr>
        <p:spPr bwMode="auto">
          <a:xfrm>
            <a:off x="1972864" y="4147605"/>
            <a:ext cx="618359" cy="281682"/>
          </a:xfrm>
          <a:prstGeom prst="rightArrow">
            <a:avLst>
              <a:gd name="adj1" fmla="val 50000"/>
              <a:gd name="adj2" fmla="val 53224"/>
            </a:avLst>
          </a:prstGeom>
          <a:gradFill rotWithShape="0">
            <a:gsLst>
              <a:gs pos="0">
                <a:srgbClr val="1AA7FC"/>
              </a:gs>
              <a:gs pos="100000">
                <a:srgbClr val="FC575A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1200" b="0" dirty="0"/>
              <a:t>f2c </a:t>
            </a:r>
          </a:p>
        </p:txBody>
      </p:sp>
      <p:sp>
        <p:nvSpPr>
          <p:cNvPr id="45116" name="AutoShape 63"/>
          <p:cNvSpPr>
            <a:spLocks noChangeArrowheads="1"/>
          </p:cNvSpPr>
          <p:nvPr/>
        </p:nvSpPr>
        <p:spPr bwMode="auto">
          <a:xfrm>
            <a:off x="3668320" y="3069167"/>
            <a:ext cx="435936" cy="281682"/>
          </a:xfrm>
          <a:prstGeom prst="rightArrow">
            <a:avLst>
              <a:gd name="adj1" fmla="val 50000"/>
              <a:gd name="adj2" fmla="val 38698"/>
            </a:avLst>
          </a:prstGeom>
          <a:solidFill>
            <a:srgbClr val="16FF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 b="0" dirty="0"/>
          </a:p>
        </p:txBody>
      </p:sp>
      <p:sp>
        <p:nvSpPr>
          <p:cNvPr id="45118" name="Text Box 53"/>
          <p:cNvSpPr txBox="1">
            <a:spLocks noChangeArrowheads="1"/>
          </p:cNvSpPr>
          <p:nvPr/>
        </p:nvSpPr>
        <p:spPr bwMode="auto">
          <a:xfrm>
            <a:off x="2648702" y="1599413"/>
            <a:ext cx="952505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1100" dirty="0"/>
              <a:t>C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100" dirty="0"/>
              <a:t>User’s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100" dirty="0"/>
              <a:t>Application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100" dirty="0"/>
              <a:t>Program</a:t>
            </a:r>
          </a:p>
        </p:txBody>
      </p:sp>
      <p:sp>
        <p:nvSpPr>
          <p:cNvPr id="45119" name="Text Box 53"/>
          <p:cNvSpPr txBox="1">
            <a:spLocks noChangeArrowheads="1"/>
          </p:cNvSpPr>
          <p:nvPr/>
        </p:nvSpPr>
        <p:spPr bwMode="auto">
          <a:xfrm>
            <a:off x="4291373" y="1588098"/>
            <a:ext cx="952505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1100" dirty="0"/>
              <a:t>IDL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100" dirty="0"/>
              <a:t>User’s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100" dirty="0"/>
              <a:t>Application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100" dirty="0"/>
              <a:t>Program</a:t>
            </a:r>
          </a:p>
        </p:txBody>
      </p:sp>
      <p:sp>
        <p:nvSpPr>
          <p:cNvPr id="45120" name="Text Box 53"/>
          <p:cNvSpPr txBox="1">
            <a:spLocks noChangeArrowheads="1"/>
          </p:cNvSpPr>
          <p:nvPr/>
        </p:nvSpPr>
        <p:spPr bwMode="auto">
          <a:xfrm>
            <a:off x="5874673" y="1625570"/>
            <a:ext cx="952504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1100" dirty="0"/>
              <a:t>MATLAB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100" dirty="0"/>
              <a:t>User’s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100" dirty="0"/>
              <a:t>Application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100" dirty="0"/>
              <a:t>Program</a:t>
            </a:r>
          </a:p>
        </p:txBody>
      </p:sp>
      <p:sp>
        <p:nvSpPr>
          <p:cNvPr id="45121" name="TextBox 72"/>
          <p:cNvSpPr txBox="1">
            <a:spLocks noChangeArrowheads="1"/>
          </p:cNvSpPr>
          <p:nvPr/>
        </p:nvSpPr>
        <p:spPr bwMode="auto">
          <a:xfrm>
            <a:off x="2894701" y="4062360"/>
            <a:ext cx="773955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900" b="0" dirty="0"/>
              <a:t>Application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900" b="0" dirty="0"/>
              <a:t>and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900" b="0" dirty="0"/>
              <a:t>Utility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900" b="0" dirty="0"/>
              <a:t>Programs</a:t>
            </a:r>
            <a:endParaRPr lang="en-US" sz="1400" dirty="0"/>
          </a:p>
        </p:txBody>
      </p:sp>
      <p:sp>
        <p:nvSpPr>
          <p:cNvPr id="68" name="Text Box 5"/>
          <p:cNvSpPr txBox="1">
            <a:spLocks noChangeArrowheads="1"/>
          </p:cNvSpPr>
          <p:nvPr/>
        </p:nvSpPr>
        <p:spPr bwMode="auto">
          <a:xfrm>
            <a:off x="56890" y="5430313"/>
            <a:ext cx="70403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ts val="0"/>
              </a:spcBef>
              <a:buFontTx/>
              <a:buNone/>
            </a:pPr>
            <a:r>
              <a:rPr lang="en-US" sz="1000" dirty="0">
                <a:solidFill>
                  <a:srgbClr val="FC0128"/>
                </a:solidFill>
              </a:rPr>
              <a:t>Product </a:t>
            </a:r>
          </a:p>
          <a:p>
            <a:pPr algn="ctr">
              <a:spcBef>
                <a:spcPts val="0"/>
              </a:spcBef>
              <a:buFontTx/>
              <a:buNone/>
            </a:pPr>
            <a:r>
              <a:rPr lang="en-US" sz="1000" dirty="0">
                <a:solidFill>
                  <a:srgbClr val="FC0128"/>
                </a:solidFill>
              </a:rPr>
              <a:t>name</a:t>
            </a:r>
          </a:p>
        </p:txBody>
      </p:sp>
      <p:sp>
        <p:nvSpPr>
          <p:cNvPr id="69" name="Line 6"/>
          <p:cNvSpPr>
            <a:spLocks noChangeShapeType="1"/>
          </p:cNvSpPr>
          <p:nvPr/>
        </p:nvSpPr>
        <p:spPr bwMode="auto">
          <a:xfrm>
            <a:off x="752112" y="5606983"/>
            <a:ext cx="19315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Rounded Rectangle 1"/>
          <p:cNvSpPr/>
          <p:nvPr/>
        </p:nvSpPr>
        <p:spPr bwMode="auto">
          <a:xfrm>
            <a:off x="82550" y="5135361"/>
            <a:ext cx="7473950" cy="450690"/>
          </a:xfrm>
          <a:prstGeom prst="roundRect">
            <a:avLst/>
          </a:prstGeom>
          <a:noFill/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1" name="AutoShape 51"/>
          <p:cNvSpPr>
            <a:spLocks noChangeArrowheads="1"/>
          </p:cNvSpPr>
          <p:nvPr/>
        </p:nvSpPr>
        <p:spPr bwMode="auto">
          <a:xfrm>
            <a:off x="1245858" y="2263021"/>
            <a:ext cx="104290" cy="799369"/>
          </a:xfrm>
          <a:prstGeom prst="upArrow">
            <a:avLst>
              <a:gd name="adj1" fmla="val 50000"/>
              <a:gd name="adj2" fmla="val 109801"/>
            </a:avLst>
          </a:prstGeom>
          <a:solidFill>
            <a:srgbClr val="1AA7FC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Down Arrow 3"/>
          <p:cNvSpPr/>
          <p:nvPr/>
        </p:nvSpPr>
        <p:spPr bwMode="auto">
          <a:xfrm>
            <a:off x="1285764" y="5027524"/>
            <a:ext cx="193153" cy="193153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3" name="Down Arrow 72"/>
          <p:cNvSpPr/>
          <p:nvPr/>
        </p:nvSpPr>
        <p:spPr bwMode="auto">
          <a:xfrm>
            <a:off x="3088526" y="5027524"/>
            <a:ext cx="193153" cy="193153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4" name="Down Arrow 73"/>
          <p:cNvSpPr/>
          <p:nvPr/>
        </p:nvSpPr>
        <p:spPr bwMode="auto">
          <a:xfrm>
            <a:off x="4698135" y="5032046"/>
            <a:ext cx="193153" cy="193153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5" name="Down Arrow 74"/>
          <p:cNvSpPr/>
          <p:nvPr/>
        </p:nvSpPr>
        <p:spPr bwMode="auto">
          <a:xfrm>
            <a:off x="6307743" y="5027524"/>
            <a:ext cx="193153" cy="193153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6" name="TextBox 72">
            <a:extLst>
              <a:ext uri="{FF2B5EF4-FFF2-40B4-BE49-F238E27FC236}">
                <a16:creationId xmlns:a16="http://schemas.microsoft.com/office/drawing/2014/main" id="{88FD277E-CB8B-6548-BB5E-0C9EA13849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8183" y="4099431"/>
            <a:ext cx="773955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900" b="0" dirty="0"/>
              <a:t>Application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900" b="0" dirty="0"/>
              <a:t>and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900" b="0" dirty="0"/>
              <a:t>Utility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900" b="0" dirty="0"/>
              <a:t>Programs</a:t>
            </a:r>
            <a:endParaRPr lang="en-US" sz="1400" dirty="0"/>
          </a:p>
        </p:txBody>
      </p:sp>
      <p:sp>
        <p:nvSpPr>
          <p:cNvPr id="77" name="TextBox 72">
            <a:extLst>
              <a:ext uri="{FF2B5EF4-FFF2-40B4-BE49-F238E27FC236}">
                <a16:creationId xmlns:a16="http://schemas.microsoft.com/office/drawing/2014/main" id="{466A591C-F036-5E4B-8692-FA7496A950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82845" y="4116383"/>
            <a:ext cx="773955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900" b="0" dirty="0"/>
              <a:t>Application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900" b="0" dirty="0"/>
              <a:t>and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900" b="0" dirty="0"/>
              <a:t>Utility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900" b="0" dirty="0"/>
              <a:t>Programs</a:t>
            </a:r>
            <a:endParaRPr lang="en-US" sz="1400" dirty="0"/>
          </a:p>
        </p:txBody>
      </p:sp>
      <p:sp>
        <p:nvSpPr>
          <p:cNvPr id="79" name="Rectangle 10">
            <a:extLst>
              <a:ext uri="{FF2B5EF4-FFF2-40B4-BE49-F238E27FC236}">
                <a16:creationId xmlns:a16="http://schemas.microsoft.com/office/drawing/2014/main" id="{C94A065F-B6D5-EA4A-9DB6-1309E73AB27D}"/>
              </a:ext>
            </a:extLst>
          </p:cNvPr>
          <p:cNvSpPr>
            <a:spLocks noChangeArrowheads="1"/>
          </p:cNvSpPr>
          <p:nvPr/>
        </p:nvSpPr>
        <p:spPr bwMode="auto">
          <a:xfrm>
            <a:off x="7282962" y="2456258"/>
            <a:ext cx="1549249" cy="2524462"/>
          </a:xfrm>
          <a:prstGeom prst="rect">
            <a:avLst/>
          </a:prstGeom>
          <a:solidFill>
            <a:srgbClr val="CDCDCD"/>
          </a:solidFill>
          <a:ln w="38100" cmpd="dbl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 b="0" dirty="0"/>
          </a:p>
        </p:txBody>
      </p:sp>
      <p:sp>
        <p:nvSpPr>
          <p:cNvPr id="80" name="AutoShape 13">
            <a:extLst>
              <a:ext uri="{FF2B5EF4-FFF2-40B4-BE49-F238E27FC236}">
                <a16:creationId xmlns:a16="http://schemas.microsoft.com/office/drawing/2014/main" id="{0FCECB13-47E5-2D43-B9EB-DF4A2ECC29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37957" y="2550152"/>
            <a:ext cx="1338658" cy="1069049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4" name="Rectangle 31">
            <a:extLst>
              <a:ext uri="{FF2B5EF4-FFF2-40B4-BE49-F238E27FC236}">
                <a16:creationId xmlns:a16="http://schemas.microsoft.com/office/drawing/2014/main" id="{9035CA79-B172-2B4A-8BBB-DE89BB94FA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51230" y="3888810"/>
            <a:ext cx="910771" cy="563363"/>
          </a:xfrm>
          <a:prstGeom prst="rect">
            <a:avLst/>
          </a:prstGeom>
          <a:solidFill>
            <a:srgbClr val="FC575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5" name="Rectangle 32">
            <a:extLst>
              <a:ext uri="{FF2B5EF4-FFF2-40B4-BE49-F238E27FC236}">
                <a16:creationId xmlns:a16="http://schemas.microsoft.com/office/drawing/2014/main" id="{3FC8AF4A-E79F-F24E-9F89-9FC62E9158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63903" y="4001482"/>
            <a:ext cx="910771" cy="563363"/>
          </a:xfrm>
          <a:prstGeom prst="rect">
            <a:avLst/>
          </a:prstGeom>
          <a:solidFill>
            <a:srgbClr val="FC575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6" name="Rectangle 33">
            <a:extLst>
              <a:ext uri="{FF2B5EF4-FFF2-40B4-BE49-F238E27FC236}">
                <a16:creationId xmlns:a16="http://schemas.microsoft.com/office/drawing/2014/main" id="{78B791CC-C613-E840-AE3B-FBF025DF60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75234" y="4114155"/>
            <a:ext cx="912112" cy="562022"/>
          </a:xfrm>
          <a:prstGeom prst="rect">
            <a:avLst/>
          </a:prstGeom>
          <a:solidFill>
            <a:srgbClr val="FC575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en-US" b="0" dirty="0"/>
          </a:p>
          <a:p>
            <a:pPr>
              <a:buFontTx/>
              <a:buNone/>
            </a:pPr>
            <a:endParaRPr lang="en-US" b="0" dirty="0"/>
          </a:p>
          <a:p>
            <a:pPr>
              <a:buFontTx/>
              <a:buNone/>
            </a:pPr>
            <a:endParaRPr lang="en-US" b="0" dirty="0"/>
          </a:p>
        </p:txBody>
      </p:sp>
      <p:sp>
        <p:nvSpPr>
          <p:cNvPr id="87" name="Text Box 39">
            <a:extLst>
              <a:ext uri="{FF2B5EF4-FFF2-40B4-BE49-F238E27FC236}">
                <a16:creationId xmlns:a16="http://schemas.microsoft.com/office/drawing/2014/main" id="{6D1DF8F1-4E71-574F-B6B4-28DCEE6CB8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40594" y="2547510"/>
            <a:ext cx="1132041" cy="244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 sz="1100" b="0" dirty="0"/>
              <a:t>Java Wrappers</a:t>
            </a:r>
          </a:p>
        </p:txBody>
      </p:sp>
      <p:sp>
        <p:nvSpPr>
          <p:cNvPr id="88" name="Line 42">
            <a:extLst>
              <a:ext uri="{FF2B5EF4-FFF2-40B4-BE49-F238E27FC236}">
                <a16:creationId xmlns:a16="http://schemas.microsoft.com/office/drawing/2014/main" id="{1F7CDF47-2AE8-4646-9B79-A2B81B350E6A}"/>
              </a:ext>
            </a:extLst>
          </p:cNvPr>
          <p:cNvSpPr>
            <a:spLocks noChangeShapeType="1"/>
          </p:cNvSpPr>
          <p:nvPr/>
        </p:nvSpPr>
        <p:spPr bwMode="auto">
          <a:xfrm>
            <a:off x="8009969" y="3550792"/>
            <a:ext cx="0" cy="327287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89" name="Rectangle 47">
            <a:extLst>
              <a:ext uri="{FF2B5EF4-FFF2-40B4-BE49-F238E27FC236}">
                <a16:creationId xmlns:a16="http://schemas.microsoft.com/office/drawing/2014/main" id="{8EE1CACB-0BC3-F642-BD73-D56D20472C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4441" y="1592206"/>
            <a:ext cx="956375" cy="674667"/>
          </a:xfrm>
          <a:prstGeom prst="rect">
            <a:avLst/>
          </a:prstGeom>
          <a:noFill/>
          <a:ln w="38100">
            <a:solidFill>
              <a:srgbClr val="FFC000"/>
            </a:solidFill>
            <a:miter lim="800000"/>
            <a:headEnd/>
            <a:tailEnd/>
          </a:ln>
          <a:effectLst>
            <a:outerShdw blurRad="63500" dist="35921" dir="2700000" algn="ctr" rotWithShape="0">
              <a:srgbClr val="000000">
                <a:alpha val="74998"/>
              </a:srgb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90" name="AutoShape 48">
            <a:extLst>
              <a:ext uri="{FF2B5EF4-FFF2-40B4-BE49-F238E27FC236}">
                <a16:creationId xmlns:a16="http://schemas.microsoft.com/office/drawing/2014/main" id="{F83DD05B-BD1E-D84E-A395-D37B30D008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942901" y="2286684"/>
            <a:ext cx="112673" cy="244682"/>
          </a:xfrm>
          <a:prstGeom prst="upArrow">
            <a:avLst>
              <a:gd name="adj1" fmla="val 50000"/>
              <a:gd name="adj2" fmla="val 62488"/>
            </a:avLst>
          </a:prstGeom>
          <a:solidFill>
            <a:srgbClr val="FFC000"/>
          </a:solidFill>
          <a:ln w="9525">
            <a:solidFill>
              <a:srgbClr val="FFC000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2" name="Text Box 59">
            <a:extLst>
              <a:ext uri="{FF2B5EF4-FFF2-40B4-BE49-F238E27FC236}">
                <a16:creationId xmlns:a16="http://schemas.microsoft.com/office/drawing/2014/main" id="{EFA77F72-B8DB-A949-B7D2-B6E2FAE7AA7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91328" y="5237143"/>
            <a:ext cx="1356462" cy="1179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Bef>
                <a:spcPts val="0"/>
              </a:spcBef>
              <a:spcAft>
                <a:spcPts val="800"/>
              </a:spcAft>
              <a:buFontTx/>
              <a:buNone/>
            </a:pPr>
            <a:r>
              <a:rPr lang="en-US" sz="1200" dirty="0"/>
              <a:t>Java</a:t>
            </a:r>
          </a:p>
          <a:p>
            <a:pPr algn="ctr">
              <a:spcBef>
                <a:spcPts val="0"/>
              </a:spcBef>
              <a:spcAft>
                <a:spcPts val="800"/>
              </a:spcAft>
              <a:buFontTx/>
              <a:buNone/>
            </a:pPr>
            <a:r>
              <a:rPr lang="en-US" sz="1200" dirty="0"/>
              <a:t>“</a:t>
            </a:r>
            <a:r>
              <a:rPr lang="en-US" sz="1200" dirty="0" err="1"/>
              <a:t>JNISpice</a:t>
            </a:r>
            <a:r>
              <a:rPr lang="en-US" sz="1200" dirty="0"/>
              <a:t>”</a:t>
            </a:r>
          </a:p>
          <a:p>
            <a:pPr algn="ctr">
              <a:spcBef>
                <a:spcPts val="0"/>
              </a:spcBef>
              <a:spcAft>
                <a:spcPts val="200"/>
              </a:spcAft>
              <a:buFontTx/>
              <a:buNone/>
            </a:pPr>
            <a:r>
              <a:rPr lang="en-US" sz="1200" dirty="0"/>
              <a:t>(Documentation</a:t>
            </a:r>
          </a:p>
          <a:p>
            <a:pPr algn="ctr">
              <a:spcBef>
                <a:spcPts val="0"/>
              </a:spcBef>
              <a:spcAft>
                <a:spcPts val="200"/>
              </a:spcAft>
              <a:buFontTx/>
              <a:buNone/>
            </a:pPr>
            <a:r>
              <a:rPr lang="en-US" sz="1200" dirty="0"/>
              <a:t>needs to be</a:t>
            </a:r>
          </a:p>
          <a:p>
            <a:pPr algn="ctr">
              <a:spcBef>
                <a:spcPts val="0"/>
              </a:spcBef>
              <a:spcAft>
                <a:spcPts val="200"/>
              </a:spcAft>
              <a:buFontTx/>
              <a:buNone/>
            </a:pPr>
            <a:r>
              <a:rPr lang="en-US" sz="1200" dirty="0"/>
              <a:t>improved)</a:t>
            </a:r>
            <a:endParaRPr lang="en-US" sz="1050" dirty="0"/>
          </a:p>
        </p:txBody>
      </p:sp>
      <p:sp>
        <p:nvSpPr>
          <p:cNvPr id="93" name="Text Box 53">
            <a:extLst>
              <a:ext uri="{FF2B5EF4-FFF2-40B4-BE49-F238E27FC236}">
                <a16:creationId xmlns:a16="http://schemas.microsoft.com/office/drawing/2014/main" id="{91036070-BF7E-6547-940A-91C35F1838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9396" y="1584953"/>
            <a:ext cx="952505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1100" dirty="0"/>
              <a:t>Java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100" dirty="0"/>
              <a:t>User’s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100" dirty="0"/>
              <a:t>Application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1100" dirty="0"/>
              <a:t>Program</a:t>
            </a:r>
          </a:p>
        </p:txBody>
      </p:sp>
      <p:sp>
        <p:nvSpPr>
          <p:cNvPr id="94" name="Down Arrow 93">
            <a:extLst>
              <a:ext uri="{FF2B5EF4-FFF2-40B4-BE49-F238E27FC236}">
                <a16:creationId xmlns:a16="http://schemas.microsoft.com/office/drawing/2014/main" id="{AC360B33-F840-124F-91D6-78E94E9A75FD}"/>
              </a:ext>
            </a:extLst>
          </p:cNvPr>
          <p:cNvSpPr/>
          <p:nvPr/>
        </p:nvSpPr>
        <p:spPr bwMode="auto">
          <a:xfrm>
            <a:off x="7980081" y="5036153"/>
            <a:ext cx="193153" cy="193153"/>
          </a:xfrm>
          <a:prstGeom prst="downArrow">
            <a:avLst/>
          </a:prstGeom>
          <a:solidFill>
            <a:schemeClr val="bg1">
              <a:lumMod val="65000"/>
            </a:schemeClr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488" tIns="44450" rIns="90488" bIns="4445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Tx/>
              <a:buSzPct val="100000"/>
              <a:buFontTx/>
              <a:buChar char="•"/>
              <a:tabLst/>
            </a:pPr>
            <a:endParaRPr kumimoji="0" lang="en-US" sz="16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5" name="TextBox 72">
            <a:extLst>
              <a:ext uri="{FF2B5EF4-FFF2-40B4-BE49-F238E27FC236}">
                <a16:creationId xmlns:a16="http://schemas.microsoft.com/office/drawing/2014/main" id="{CBCF3203-769D-BC42-86D1-BA2BF720E7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30413" y="4103539"/>
            <a:ext cx="773955" cy="590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sz="900" b="0" dirty="0"/>
              <a:t>Application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900" b="0" dirty="0"/>
              <a:t>and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900" b="0" dirty="0"/>
              <a:t>Utility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sz="900" b="0" dirty="0"/>
              <a:t>Programs</a:t>
            </a:r>
            <a:endParaRPr lang="en-US" sz="1400" dirty="0"/>
          </a:p>
        </p:txBody>
      </p:sp>
      <p:sp>
        <p:nvSpPr>
          <p:cNvPr id="96" name="Line 41">
            <a:extLst>
              <a:ext uri="{FF2B5EF4-FFF2-40B4-BE49-F238E27FC236}">
                <a16:creationId xmlns:a16="http://schemas.microsoft.com/office/drawing/2014/main" id="{12263D35-15CC-E74F-B34A-F2297416C244}"/>
              </a:ext>
            </a:extLst>
          </p:cNvPr>
          <p:cNvSpPr>
            <a:spLocks noChangeShapeType="1"/>
          </p:cNvSpPr>
          <p:nvPr/>
        </p:nvSpPr>
        <p:spPr bwMode="auto">
          <a:xfrm>
            <a:off x="3192814" y="3482300"/>
            <a:ext cx="0" cy="37564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97" name="Line 41">
            <a:extLst>
              <a:ext uri="{FF2B5EF4-FFF2-40B4-BE49-F238E27FC236}">
                <a16:creationId xmlns:a16="http://schemas.microsoft.com/office/drawing/2014/main" id="{09A77DA1-BE2A-664C-9447-5D19706E910C}"/>
              </a:ext>
            </a:extLst>
          </p:cNvPr>
          <p:cNvSpPr>
            <a:spLocks noChangeShapeType="1"/>
          </p:cNvSpPr>
          <p:nvPr/>
        </p:nvSpPr>
        <p:spPr bwMode="auto">
          <a:xfrm>
            <a:off x="4816942" y="3472910"/>
            <a:ext cx="1" cy="401061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" name="AutoShape 15">
            <a:extLst>
              <a:ext uri="{FF2B5EF4-FFF2-40B4-BE49-F238E27FC236}">
                <a16:creationId xmlns:a16="http://schemas.microsoft.com/office/drawing/2014/main" id="{C3A03AA8-83DD-022C-DBC2-CC121BDC10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64348" y="2770568"/>
            <a:ext cx="1252443" cy="819684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071" name="AutoShape 15"/>
          <p:cNvSpPr>
            <a:spLocks noChangeArrowheads="1"/>
          </p:cNvSpPr>
          <p:nvPr/>
        </p:nvSpPr>
        <p:spPr bwMode="auto">
          <a:xfrm>
            <a:off x="5799710" y="2945640"/>
            <a:ext cx="1181721" cy="605068"/>
          </a:xfrm>
          <a:prstGeom prst="roundRect">
            <a:avLst>
              <a:gd name="adj" fmla="val 16667"/>
            </a:avLst>
          </a:prstGeom>
          <a:solidFill>
            <a:srgbClr val="16FF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076" name="AutoShape 20"/>
          <p:cNvSpPr>
            <a:spLocks noChangeArrowheads="1"/>
          </p:cNvSpPr>
          <p:nvPr/>
        </p:nvSpPr>
        <p:spPr bwMode="auto">
          <a:xfrm>
            <a:off x="5917968" y="3199876"/>
            <a:ext cx="956375" cy="273361"/>
          </a:xfrm>
          <a:prstGeom prst="roundRect">
            <a:avLst>
              <a:gd name="adj" fmla="val 16667"/>
            </a:avLst>
          </a:prstGeom>
          <a:solidFill>
            <a:srgbClr val="FC575A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en-US" sz="1200" b="0" dirty="0"/>
          </a:p>
        </p:txBody>
      </p:sp>
      <p:sp>
        <p:nvSpPr>
          <p:cNvPr id="45093" name="Text Box 37"/>
          <p:cNvSpPr txBox="1">
            <a:spLocks noChangeArrowheads="1"/>
          </p:cNvSpPr>
          <p:nvPr/>
        </p:nvSpPr>
        <p:spPr bwMode="auto">
          <a:xfrm>
            <a:off x="5750905" y="2967824"/>
            <a:ext cx="1305165" cy="244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 sz="1100" b="0" dirty="0"/>
              <a:t>ANSI C Wrappers</a:t>
            </a:r>
          </a:p>
        </p:txBody>
      </p:sp>
      <p:sp>
        <p:nvSpPr>
          <p:cNvPr id="45111" name="Text Box 58"/>
          <p:cNvSpPr txBox="1">
            <a:spLocks noChangeArrowheads="1"/>
          </p:cNvSpPr>
          <p:nvPr/>
        </p:nvSpPr>
        <p:spPr bwMode="auto">
          <a:xfrm>
            <a:off x="5871983" y="3212944"/>
            <a:ext cx="1057405" cy="25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 sz="1200" b="0" dirty="0"/>
              <a:t>Translated C</a:t>
            </a:r>
          </a:p>
        </p:txBody>
      </p:sp>
      <p:sp>
        <p:nvSpPr>
          <p:cNvPr id="45117" name="AutoShape 64"/>
          <p:cNvSpPr>
            <a:spLocks noChangeArrowheads="1"/>
          </p:cNvSpPr>
          <p:nvPr/>
        </p:nvSpPr>
        <p:spPr bwMode="auto">
          <a:xfrm>
            <a:off x="5526077" y="3078556"/>
            <a:ext cx="281682" cy="24546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16FF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" name="Text Box 39">
            <a:extLst>
              <a:ext uri="{FF2B5EF4-FFF2-40B4-BE49-F238E27FC236}">
                <a16:creationId xmlns:a16="http://schemas.microsoft.com/office/drawing/2014/main" id="{F98617FA-CCF2-E907-D566-96DE7D229C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7147" y="2755109"/>
            <a:ext cx="134684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 sz="1000" b="0" dirty="0"/>
              <a:t>C Interface Routines</a:t>
            </a:r>
          </a:p>
        </p:txBody>
      </p:sp>
      <p:sp>
        <p:nvSpPr>
          <p:cNvPr id="6" name="AutoShape 15">
            <a:extLst>
              <a:ext uri="{FF2B5EF4-FFF2-40B4-BE49-F238E27FC236}">
                <a16:creationId xmlns:a16="http://schemas.microsoft.com/office/drawing/2014/main" id="{DE1D9C55-C910-D5DC-5238-4BBA25EA80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95819" y="2762181"/>
            <a:ext cx="1252443" cy="819684"/>
          </a:xfrm>
          <a:prstGeom prst="roundRect">
            <a:avLst>
              <a:gd name="adj" fmla="val 16667"/>
            </a:avLst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7" name="Text Box 39">
            <a:extLst>
              <a:ext uri="{FF2B5EF4-FFF2-40B4-BE49-F238E27FC236}">
                <a16:creationId xmlns:a16="http://schemas.microsoft.com/office/drawing/2014/main" id="{141A7615-FD78-3D77-EE91-610D163E6B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8618" y="2750745"/>
            <a:ext cx="134684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 sz="1000" b="0" dirty="0"/>
              <a:t>C Interface Routines</a:t>
            </a:r>
          </a:p>
        </p:txBody>
      </p:sp>
      <p:sp>
        <p:nvSpPr>
          <p:cNvPr id="81" name="AutoShape 16">
            <a:extLst>
              <a:ext uri="{FF2B5EF4-FFF2-40B4-BE49-F238E27FC236}">
                <a16:creationId xmlns:a16="http://schemas.microsoft.com/office/drawing/2014/main" id="{A8931196-4DD8-7046-9926-09DE6D47E8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1851" y="2949748"/>
            <a:ext cx="1180380" cy="592996"/>
          </a:xfrm>
          <a:prstGeom prst="roundRect">
            <a:avLst>
              <a:gd name="adj" fmla="val 16667"/>
            </a:avLst>
          </a:prstGeom>
          <a:solidFill>
            <a:srgbClr val="16FF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 b="0" dirty="0"/>
          </a:p>
        </p:txBody>
      </p:sp>
      <p:sp>
        <p:nvSpPr>
          <p:cNvPr id="82" name="AutoShape 19">
            <a:extLst>
              <a:ext uri="{FF2B5EF4-FFF2-40B4-BE49-F238E27FC236}">
                <a16:creationId xmlns:a16="http://schemas.microsoft.com/office/drawing/2014/main" id="{BB97D6F5-A687-5947-B3F6-8ACB1E5F17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63954" y="3203984"/>
            <a:ext cx="956375" cy="264906"/>
          </a:xfrm>
          <a:prstGeom prst="roundRect">
            <a:avLst>
              <a:gd name="adj" fmla="val 16667"/>
            </a:avLst>
          </a:prstGeom>
          <a:solidFill>
            <a:srgbClr val="FC575A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en-US" sz="1200" b="0" dirty="0"/>
          </a:p>
        </p:txBody>
      </p:sp>
      <p:sp>
        <p:nvSpPr>
          <p:cNvPr id="83" name="Text Box 23">
            <a:extLst>
              <a:ext uri="{FF2B5EF4-FFF2-40B4-BE49-F238E27FC236}">
                <a16:creationId xmlns:a16="http://schemas.microsoft.com/office/drawing/2014/main" id="{13A0B871-297E-B64C-BDB2-6A05077165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87567" y="2963534"/>
            <a:ext cx="1305165" cy="244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 sz="1100" b="0" dirty="0"/>
              <a:t>ANSI C Wrappers</a:t>
            </a:r>
          </a:p>
        </p:txBody>
      </p:sp>
      <p:sp>
        <p:nvSpPr>
          <p:cNvPr id="91" name="Text Box 57">
            <a:extLst>
              <a:ext uri="{FF2B5EF4-FFF2-40B4-BE49-F238E27FC236}">
                <a16:creationId xmlns:a16="http://schemas.microsoft.com/office/drawing/2014/main" id="{DE812B52-10FB-EB4C-AC91-9CF5180940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28266" y="3213093"/>
            <a:ext cx="1057405" cy="25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>
              <a:buFontTx/>
              <a:buNone/>
            </a:pPr>
            <a:r>
              <a:rPr lang="en-US" sz="1200" b="0" dirty="0"/>
              <a:t>Translated C</a:t>
            </a:r>
          </a:p>
        </p:txBody>
      </p:sp>
      <p:sp>
        <p:nvSpPr>
          <p:cNvPr id="99" name="Line 41">
            <a:extLst>
              <a:ext uri="{FF2B5EF4-FFF2-40B4-BE49-F238E27FC236}">
                <a16:creationId xmlns:a16="http://schemas.microsoft.com/office/drawing/2014/main" id="{573DE6F7-13B2-B04E-A7A5-1807C853A7C9}"/>
              </a:ext>
            </a:extLst>
          </p:cNvPr>
          <p:cNvSpPr>
            <a:spLocks noChangeShapeType="1"/>
          </p:cNvSpPr>
          <p:nvPr/>
        </p:nvSpPr>
        <p:spPr bwMode="auto">
          <a:xfrm>
            <a:off x="6528777" y="3471570"/>
            <a:ext cx="5206" cy="412562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2" name="Line 41">
            <a:extLst>
              <a:ext uri="{FF2B5EF4-FFF2-40B4-BE49-F238E27FC236}">
                <a16:creationId xmlns:a16="http://schemas.microsoft.com/office/drawing/2014/main" id="{D4590B25-4BAC-C44C-A895-A0F0AEB32271}"/>
              </a:ext>
            </a:extLst>
          </p:cNvPr>
          <p:cNvSpPr>
            <a:spLocks noChangeShapeType="1"/>
          </p:cNvSpPr>
          <p:nvPr/>
        </p:nvSpPr>
        <p:spPr bwMode="auto">
          <a:xfrm>
            <a:off x="8169491" y="3460390"/>
            <a:ext cx="0" cy="417689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3" name="AutoShape 64">
            <a:extLst>
              <a:ext uri="{FF2B5EF4-FFF2-40B4-BE49-F238E27FC236}">
                <a16:creationId xmlns:a16="http://schemas.microsoft.com/office/drawing/2014/main" id="{ECFCD44A-B538-084C-A37B-3EA3B1EB39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181943" y="3069167"/>
            <a:ext cx="229052" cy="24546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16FF8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5073" name="AutoShape 17"/>
          <p:cNvSpPr>
            <a:spLocks noChangeArrowheads="1"/>
          </p:cNvSpPr>
          <p:nvPr/>
        </p:nvSpPr>
        <p:spPr bwMode="auto">
          <a:xfrm>
            <a:off x="800533" y="3069366"/>
            <a:ext cx="956375" cy="505685"/>
          </a:xfrm>
          <a:prstGeom prst="roundRect">
            <a:avLst>
              <a:gd name="adj" fmla="val 16667"/>
            </a:avLst>
          </a:prstGeom>
          <a:solidFill>
            <a:srgbClr val="1AA7FC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buFontTx/>
              <a:buNone/>
            </a:pPr>
            <a:r>
              <a:rPr lang="en-US" sz="1200" b="0" dirty="0"/>
              <a:t>ANSI</a:t>
            </a:r>
          </a:p>
          <a:p>
            <a:pPr algn="ctr">
              <a:buFontTx/>
              <a:buNone/>
            </a:pPr>
            <a:r>
              <a:rPr lang="en-US" sz="1200" b="0" dirty="0"/>
              <a:t>Fortran 77</a:t>
            </a:r>
          </a:p>
        </p:txBody>
      </p:sp>
      <p:sp>
        <p:nvSpPr>
          <p:cNvPr id="45070" name="AutoShape 14"/>
          <p:cNvSpPr>
            <a:spLocks noChangeArrowheads="1"/>
          </p:cNvSpPr>
          <p:nvPr/>
        </p:nvSpPr>
        <p:spPr bwMode="auto">
          <a:xfrm>
            <a:off x="2469161" y="2947104"/>
            <a:ext cx="1181722" cy="610309"/>
          </a:xfrm>
          <a:prstGeom prst="roundRect">
            <a:avLst>
              <a:gd name="adj" fmla="val 16667"/>
            </a:avLst>
          </a:prstGeom>
          <a:solidFill>
            <a:srgbClr val="16FF8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sz="1200" b="0" dirty="0"/>
          </a:p>
        </p:txBody>
      </p:sp>
      <p:sp>
        <p:nvSpPr>
          <p:cNvPr id="45074" name="AutoShape 18"/>
          <p:cNvSpPr>
            <a:spLocks noChangeArrowheads="1"/>
          </p:cNvSpPr>
          <p:nvPr/>
        </p:nvSpPr>
        <p:spPr bwMode="auto">
          <a:xfrm>
            <a:off x="2573786" y="3199876"/>
            <a:ext cx="956376" cy="282423"/>
          </a:xfrm>
          <a:prstGeom prst="roundRect">
            <a:avLst>
              <a:gd name="adj" fmla="val 16667"/>
            </a:avLst>
          </a:prstGeom>
          <a:solidFill>
            <a:srgbClr val="FC575A"/>
          </a:solidFill>
          <a:ln w="1905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Tx/>
              <a:buNone/>
            </a:pPr>
            <a:endParaRPr lang="en-US" sz="1200" b="0" dirty="0"/>
          </a:p>
        </p:txBody>
      </p:sp>
      <p:sp>
        <p:nvSpPr>
          <p:cNvPr id="45078" name="Text Box 22"/>
          <p:cNvSpPr txBox="1">
            <a:spLocks noChangeArrowheads="1"/>
          </p:cNvSpPr>
          <p:nvPr/>
        </p:nvSpPr>
        <p:spPr bwMode="auto">
          <a:xfrm>
            <a:off x="2521190" y="3226463"/>
            <a:ext cx="1057405" cy="25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 sz="1200" b="0" dirty="0"/>
              <a:t>Translated C</a:t>
            </a:r>
          </a:p>
        </p:txBody>
      </p:sp>
      <p:sp>
        <p:nvSpPr>
          <p:cNvPr id="45094" name="Text Box 38"/>
          <p:cNvSpPr txBox="1">
            <a:spLocks noChangeArrowheads="1"/>
          </p:cNvSpPr>
          <p:nvPr/>
        </p:nvSpPr>
        <p:spPr bwMode="auto">
          <a:xfrm>
            <a:off x="2414818" y="2965127"/>
            <a:ext cx="1305165" cy="244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buFontTx/>
              <a:buNone/>
            </a:pPr>
            <a:r>
              <a:rPr lang="en-US" sz="1100" b="0" dirty="0"/>
              <a:t>ANSI C Wrappers</a:t>
            </a:r>
          </a:p>
        </p:txBody>
      </p:sp>
      <p:sp>
        <p:nvSpPr>
          <p:cNvPr id="45077" name="AutoShape 21"/>
          <p:cNvSpPr>
            <a:spLocks noChangeArrowheads="1"/>
          </p:cNvSpPr>
          <p:nvPr/>
        </p:nvSpPr>
        <p:spPr bwMode="auto">
          <a:xfrm>
            <a:off x="1790442" y="3190087"/>
            <a:ext cx="767247" cy="280340"/>
          </a:xfrm>
          <a:prstGeom prst="rightArrow">
            <a:avLst>
              <a:gd name="adj1" fmla="val 50000"/>
              <a:gd name="adj2" fmla="val 68434"/>
            </a:avLst>
          </a:prstGeom>
          <a:gradFill rotWithShape="0">
            <a:gsLst>
              <a:gs pos="0">
                <a:srgbClr val="1AA7FC"/>
              </a:gs>
              <a:gs pos="100000">
                <a:srgbClr val="FC575A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buFontTx/>
              <a:buNone/>
            </a:pPr>
            <a:r>
              <a:rPr lang="en-US" sz="1200" b="0" dirty="0"/>
              <a:t>f2c</a:t>
            </a:r>
          </a:p>
        </p:txBody>
      </p:sp>
    </p:spTree>
    <p:extLst>
      <p:ext uri="{BB962C8B-B14F-4D97-AF65-F5344CB8AC3E}">
        <p14:creationId xmlns:p14="http://schemas.microsoft.com/office/powerpoint/2010/main" val="2527130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22457-EB50-9DDB-2A86-64644D819C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3674" y="381000"/>
            <a:ext cx="3632405" cy="479747"/>
          </a:xfrm>
        </p:spPr>
        <p:txBody>
          <a:bodyPr/>
          <a:lstStyle/>
          <a:p>
            <a:r>
              <a:rPr lang="en-US" dirty="0"/>
              <a:t>Fortran Toolkit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47F4C86-E5F8-CE00-D8A8-9EE4AC5733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dirty="0"/>
              <a:t>“Toolkit,” the Fortran 77 Toolkit.</a:t>
            </a:r>
          </a:p>
          <a:p>
            <a:pPr>
              <a:lnSpc>
                <a:spcPct val="80000"/>
              </a:lnSpc>
            </a:pPr>
            <a:r>
              <a:rPr lang="en-US" dirty="0"/>
              <a:t>Developed first: in use since February 1990.</a:t>
            </a:r>
          </a:p>
          <a:p>
            <a:pPr>
              <a:lnSpc>
                <a:spcPct val="80000"/>
              </a:lnSpc>
            </a:pPr>
            <a:r>
              <a:rPr lang="en-US" dirty="0"/>
              <a:t>Contains code written in ANSI Standard Fortran 77.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A few widely supported non-ANSI extensions are used, for example:</a:t>
            </a:r>
          </a:p>
          <a:p>
            <a:pPr lvl="2">
              <a:lnSpc>
                <a:spcPct val="80000"/>
              </a:lnSpc>
            </a:pPr>
            <a:r>
              <a:rPr lang="en-US" sz="1600" b="0" dirty="0">
                <a:latin typeface="Courier New"/>
                <a:cs typeface="Courier New"/>
              </a:rPr>
              <a:t>DO WHILE</a:t>
            </a:r>
            <a:r>
              <a:rPr lang="en-US" sz="1600" dirty="0"/>
              <a:t>, </a:t>
            </a:r>
            <a:r>
              <a:rPr lang="en-US" sz="1600" b="0" dirty="0">
                <a:latin typeface="Courier New"/>
                <a:cs typeface="Courier New"/>
              </a:rPr>
              <a:t>DO…END DO</a:t>
            </a:r>
            <a:r>
              <a:rPr lang="en-US" sz="1600" dirty="0"/>
              <a:t>.</a:t>
            </a: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Compiles under a wide variety of Fortran compilers.</a:t>
            </a:r>
          </a:p>
          <a:p>
            <a:pPr lvl="1">
              <a:spcBef>
                <a:spcPts val="576"/>
              </a:spcBef>
            </a:pPr>
            <a:r>
              <a:rPr lang="en-US" dirty="0"/>
              <a:t>While NAIF cannot guarantee proper functioning of SPICE under F90/F95 compilers except on officially supported environments, those compilers might properly compile SPICELIB with the resulting libraries being callable from F90/F95 code if that compiler supports the F77 standard.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B180897-1563-DF08-97CC-B0BF96F4E73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the SPICE Toolkit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CD5C73-0AB8-56C4-E1B4-6D54AD919FF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CA49A3-D3EB-8D4C-9DE9-B5D17B2CE5E0}" type="slidenum">
              <a:rPr lang="en-US" smtClean="0"/>
              <a:pPr>
                <a:defRPr/>
              </a:pPr>
              <a:t>8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8352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A41255-32F6-F83B-EDA7-8C0265698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33671" y="381000"/>
            <a:ext cx="3632406" cy="479747"/>
          </a:xfrm>
        </p:spPr>
        <p:txBody>
          <a:bodyPr/>
          <a:lstStyle/>
          <a:p>
            <a:r>
              <a:rPr lang="en-US" dirty="0"/>
              <a:t>Fortran Toolkit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3FFC52-1D25-C83A-F065-0CE2EFD632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Fortran Toolkit serves as an extension to Fortran 77 such that the SPICE Toolkit adds and improves Fortran functionality. The extensions include:</a:t>
            </a:r>
          </a:p>
          <a:p>
            <a:pPr lvl="1"/>
            <a:r>
              <a:rPr lang="en-US" dirty="0"/>
              <a:t>Improved string routines</a:t>
            </a:r>
          </a:p>
          <a:p>
            <a:pPr lvl="1"/>
            <a:r>
              <a:rPr lang="en-US" dirty="0"/>
              <a:t>Simplified I/O routines</a:t>
            </a:r>
          </a:p>
          <a:p>
            <a:pPr lvl="1"/>
            <a:r>
              <a:rPr lang="en-US" dirty="0"/>
              <a:t>Vector math</a:t>
            </a:r>
          </a:p>
          <a:p>
            <a:pPr lvl="1"/>
            <a:r>
              <a:rPr lang="en-US" dirty="0"/>
              <a:t>Simple regex like functions</a:t>
            </a:r>
          </a:p>
          <a:p>
            <a:pPr lvl="1"/>
            <a:r>
              <a:rPr lang="en-US" dirty="0"/>
              <a:t>Additional, general use, data structures</a:t>
            </a:r>
          </a:p>
          <a:p>
            <a:pPr lvl="1"/>
            <a:r>
              <a:rPr lang="en-US" dirty="0"/>
              <a:t>Exception handling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7AEDFA-364D-AC19-66B6-829380E4C3E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Introduction to the SPICE Toolkit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8B3FC16-9B21-3F7E-BB02-6976D8A27D3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CA49A3-D3EB-8D4C-9DE9-B5D17B2CE5E0}" type="slidenum">
              <a:rPr lang="en-US" smtClean="0"/>
              <a:pPr>
                <a:defRPr/>
              </a:pPr>
              <a:t>9</a:t>
            </a:fld>
            <a:endParaRPr lang="en-US" sz="1400" b="0" dirty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4150538"/>
      </p:ext>
    </p:extLst>
  </p:cSld>
  <p:clrMapOvr>
    <a:masterClrMapping/>
  </p:clrMapOvr>
</p:sld>
</file>

<file path=ppt/theme/theme1.xml><?xml version="1.0" encoding="utf-8"?>
<a:theme xmlns:a="http://schemas.openxmlformats.org/drawingml/2006/main" name="SPICE_Presentation">
  <a:themeElements>
    <a:clrScheme name="Custom 1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4967DF"/>
      </a:hlink>
      <a:folHlink>
        <a:srgbClr val="EAEC5E"/>
      </a:folHlink>
    </a:clrScheme>
    <a:fontScheme name="SPICE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Tx/>
          <a:buSzPct val="100000"/>
          <a:buFontTx/>
          <a:buChar char="•"/>
          <a:tabLst/>
          <a:defRPr kumimoji="0" lang="en-US" sz="16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0488" tIns="44450" rIns="90488" bIns="44450" numCol="1" anchor="t" anchorCtr="0" compatLnSpc="1">
        <a:prstTxWarp prst="textNoShape">
          <a:avLst/>
        </a:prstTxWarp>
      </a:bodyPr>
      <a:lstStyle>
        <a:defPPr marL="0" marR="0" indent="0" algn="r" defTabSz="914400" rtl="0" eaLnBrk="0" fontAlgn="base" latinLnBrk="0" hangingPunct="0">
          <a:lnSpc>
            <a:spcPct val="90000"/>
          </a:lnSpc>
          <a:spcBef>
            <a:spcPct val="30000"/>
          </a:spcBef>
          <a:spcAft>
            <a:spcPct val="0"/>
          </a:spcAft>
          <a:buClrTx/>
          <a:buSzPct val="100000"/>
          <a:buFontTx/>
          <a:buChar char="•"/>
          <a:tabLst/>
          <a:defRPr kumimoji="0" lang="en-US" sz="16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PICE_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CE_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18943</TotalTime>
  <Words>4676</Words>
  <Application>Microsoft Macintosh PowerPoint</Application>
  <PresentationFormat>Custom</PresentationFormat>
  <Paragraphs>679</Paragraphs>
  <Slides>43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8" baseType="lpstr">
      <vt:lpstr>Arial</vt:lpstr>
      <vt:lpstr>Courier New</vt:lpstr>
      <vt:lpstr>Lucida Grande</vt:lpstr>
      <vt:lpstr>Times New Roman</vt:lpstr>
      <vt:lpstr>SPICE_Presentation</vt:lpstr>
      <vt:lpstr>Introduction to the Family of SPICE Toolkits</vt:lpstr>
      <vt:lpstr>Topics (1)</vt:lpstr>
      <vt:lpstr>Topics (2)</vt:lpstr>
      <vt:lpstr>Backup Topics</vt:lpstr>
      <vt:lpstr>Toolkit Architecture (1)</vt:lpstr>
      <vt:lpstr>Toolkit Architecture (2)</vt:lpstr>
      <vt:lpstr>Toolkit Architecture Pictorial</vt:lpstr>
      <vt:lpstr>Fortran Toolkit (1)</vt:lpstr>
      <vt:lpstr>Fortran Toolkit (2)</vt:lpstr>
      <vt:lpstr>Fortran Toolkit (3)</vt:lpstr>
      <vt:lpstr>C Toolkit (1)</vt:lpstr>
      <vt:lpstr>C Toolkit (2)</vt:lpstr>
      <vt:lpstr>C Toolkit (3)</vt:lpstr>
      <vt:lpstr>C Toolkit (4)</vt:lpstr>
      <vt:lpstr>IDL Toolkit (1)</vt:lpstr>
      <vt:lpstr>IDL Toolkit (2)</vt:lpstr>
      <vt:lpstr>Matlab Toolkit (1)</vt:lpstr>
      <vt:lpstr>Matlab Toolkit (2)</vt:lpstr>
      <vt:lpstr>Toolkit Contents</vt:lpstr>
      <vt:lpstr>Toolkit Characteristics</vt:lpstr>
      <vt:lpstr>Toolkit Versions</vt:lpstr>
      <vt:lpstr>Toolkit Library Overview</vt:lpstr>
      <vt:lpstr>Toolkit Library Capabilities (1)</vt:lpstr>
      <vt:lpstr>Toolkit Library Capabilities (2)</vt:lpstr>
      <vt:lpstr>Toolkit Library Capabilities (3)</vt:lpstr>
      <vt:lpstr>Toolkit Library Capabilities (4)</vt:lpstr>
      <vt:lpstr>Toolkit Directory Structure (1)</vt:lpstr>
      <vt:lpstr>Toolkit Directory Structure (2)</vt:lpstr>
      <vt:lpstr>Toolkit Directory Structure (3)</vt:lpstr>
      <vt:lpstr>Toolkit Application Programs</vt:lpstr>
      <vt:lpstr>Toolkit Utility Programs</vt:lpstr>
      <vt:lpstr>Toolkit Documentation (1)</vt:lpstr>
      <vt:lpstr>Toolkit Documentation (2)</vt:lpstr>
      <vt:lpstr>Toolkit Documentation (3)</vt:lpstr>
      <vt:lpstr>Toolkit Documentation (4)</vt:lpstr>
      <vt:lpstr>Backup</vt:lpstr>
      <vt:lpstr>Supported Environments</vt:lpstr>
      <vt:lpstr>Supported Environments – Fortran – N0067</vt:lpstr>
      <vt:lpstr>Supported Environments – C – N0067</vt:lpstr>
      <vt:lpstr>Supported Environments - IDL</vt:lpstr>
      <vt:lpstr>Supported Environments - MATLAB</vt:lpstr>
      <vt:lpstr>Status for Other Environments</vt:lpstr>
      <vt:lpstr>Bibliography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the SPICE Toolkit</dc:title>
  <cp:lastModifiedBy>Semenov, Boris V (US 392N)</cp:lastModifiedBy>
  <cp:revision>631</cp:revision>
  <cp:lastPrinted>2019-11-21T17:22:13Z</cp:lastPrinted>
  <dcterms:created xsi:type="dcterms:W3CDTF">2011-07-21T16:53:20Z</dcterms:created>
  <dcterms:modified xsi:type="dcterms:W3CDTF">2023-04-09T14:01:09Z</dcterms:modified>
</cp:coreProperties>
</file>