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6" r:id="rId4"/>
    <p:sldId id="264" r:id="rId5"/>
    <p:sldId id="258" r:id="rId6"/>
    <p:sldId id="259" r:id="rId7"/>
    <p:sldId id="260" r:id="rId8"/>
    <p:sldId id="261" r:id="rId9"/>
    <p:sldId id="262" r:id="rId10"/>
  </p:sldIdLst>
  <p:sldSz cx="9156700" cy="6870700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7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7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7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7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7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27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27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27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27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" userDrawn="1">
          <p15:clr>
            <a:srgbClr val="A4A3A4"/>
          </p15:clr>
        </p15:guide>
        <p15:guide id="2" pos="31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FC39B6"/>
    <a:srgbClr val="FFD76F"/>
    <a:srgbClr val="0BFFFD"/>
    <a:srgbClr val="715ED8"/>
    <a:srgbClr val="E88F4B"/>
    <a:srgbClr val="72736E"/>
    <a:srgbClr val="FC0000"/>
    <a:srgbClr val="00FF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608" autoAdjust="0"/>
    <p:restoredTop sz="98801" autoAdjust="0"/>
  </p:normalViewPr>
  <p:slideViewPr>
    <p:cSldViewPr>
      <p:cViewPr varScale="1">
        <p:scale>
          <a:sx n="119" d="100"/>
          <a:sy n="119" d="100"/>
        </p:scale>
        <p:origin x="200" y="336"/>
      </p:cViewPr>
      <p:guideLst>
        <p:guide orient="horz" pos="340"/>
        <p:guide pos="31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5853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2150"/>
            <a:ext cx="4565650" cy="34226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3763" y="4357688"/>
            <a:ext cx="5068887" cy="4133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0"/>
            <a:r>
              <a:rPr lang="en-US"/>
              <a:t>Second level</a:t>
            </a:r>
          </a:p>
          <a:p>
            <a:pPr lvl="0"/>
            <a:r>
              <a:rPr lang="en-US"/>
              <a:t>Third level</a:t>
            </a:r>
          </a:p>
          <a:p>
            <a:pPr lvl="0"/>
            <a:r>
              <a:rPr lang="en-US"/>
              <a:t>Fourth level</a:t>
            </a:r>
          </a:p>
          <a:p>
            <a:pPr lvl="0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511144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27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27" charset="0"/>
        <a:ea typeface="ＭＳ Ｐゴシック" pitchFamily="27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27" charset="0"/>
        <a:ea typeface="ＭＳ Ｐゴシック" pitchFamily="27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27" charset="0"/>
        <a:ea typeface="ＭＳ Ｐゴシック" pitchFamily="27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27" charset="0"/>
        <a:ea typeface="ＭＳ Ｐゴシック" pitchFamily="2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75088" y="0"/>
            <a:ext cx="2982912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75088" y="8716963"/>
            <a:ext cx="2982912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b">
            <a:prstTxWarp prst="textNoShape">
              <a:avLst/>
            </a:prstTxWarp>
          </a:bodyPr>
          <a:lstStyle/>
          <a:p>
            <a:pPr algn="r">
              <a:lnSpc>
                <a:spcPct val="90000"/>
              </a:lnSpc>
            </a:pPr>
            <a:r>
              <a:rPr lang="en-US" sz="1200" b="1" dirty="0"/>
              <a:t>1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8716963"/>
            <a:ext cx="2981325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2981325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2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92150"/>
            <a:ext cx="4562475" cy="3422650"/>
          </a:xfrm>
          <a:ln cap="flat"/>
        </p:spPr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7388" y="2133600"/>
            <a:ext cx="7781925" cy="1473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3188" y="3894138"/>
            <a:ext cx="6410325" cy="17557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Cosmographia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3FB0070F-AD1F-2242-9ED5-234E33653B73}" type="slidenum">
              <a:rPr lang="en-US"/>
              <a:pPr/>
              <a:t>‹#›</a:t>
            </a:fld>
            <a:endParaRPr lang="en-US" sz="1400" b="0">
              <a:latin typeface="Times New Roman" pitchFamily="27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Cosmographia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7305C822-5FCC-3B4B-BD92-CF5A9E82113F}" type="slidenum">
              <a:rPr lang="en-US"/>
              <a:pPr/>
              <a:t>‹#›</a:t>
            </a:fld>
            <a:endParaRPr lang="en-US" sz="1400" b="0">
              <a:latin typeface="Times New Roman" pitchFamily="27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1450" y="381000"/>
            <a:ext cx="1943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2150" y="381000"/>
            <a:ext cx="5676900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Cosmographia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F4A3B500-760C-1040-8EA6-1C437CAC74D7}" type="slidenum">
              <a:rPr lang="en-US"/>
              <a:pPr/>
              <a:t>‹#›</a:t>
            </a:fld>
            <a:endParaRPr lang="en-US" sz="1400" b="0">
              <a:latin typeface="Times New Roman" pitchFamily="27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Cosmographia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F9ABB4CC-4592-AC40-BC18-AB1229223659}" type="slidenum">
              <a:rPr lang="en-US"/>
              <a:pPr/>
              <a:t>‹#›</a:t>
            </a:fld>
            <a:endParaRPr lang="en-US" sz="1400" b="0">
              <a:latin typeface="Times New Roman" pitchFamily="27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414838"/>
            <a:ext cx="7781925" cy="13652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2911475"/>
            <a:ext cx="7781925" cy="1503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Cosmographia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7CB4CCE8-C071-E348-9965-3982FC57CDFD}" type="slidenum">
              <a:rPr lang="en-US"/>
              <a:pPr/>
              <a:t>‹#›</a:t>
            </a:fld>
            <a:endParaRPr lang="en-US" sz="1400" b="0">
              <a:latin typeface="Times New Roman" pitchFamily="27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1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Cosmographia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5317284D-66F1-FB40-88A2-B6F2FFE83B58}" type="slidenum">
              <a:rPr lang="en-US"/>
              <a:pPr/>
              <a:t>‹#›</a:t>
            </a:fld>
            <a:endParaRPr lang="en-US" sz="1400" b="0">
              <a:latin typeface="Times New Roman" pitchFamily="27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2300" cy="1146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40465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8"/>
            <a:ext cx="4046538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375" y="1538288"/>
            <a:ext cx="4048125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375" y="2179638"/>
            <a:ext cx="4048125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Cosmographia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776750A-E1A0-7541-AAF2-C19B21962EC5}" type="slidenum">
              <a:rPr lang="en-US"/>
              <a:pPr/>
              <a:t>‹#›</a:t>
            </a:fld>
            <a:endParaRPr lang="en-US" sz="1400" b="0">
              <a:latin typeface="Times New Roman" pitchFamily="27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Cosmographia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39D09B5E-8E96-7D48-B58E-57FAE736D9CF}" type="slidenum">
              <a:rPr lang="en-US"/>
              <a:pPr/>
              <a:t>‹#›</a:t>
            </a:fld>
            <a:endParaRPr lang="en-US" sz="1400" b="0">
              <a:latin typeface="Times New Roman" pitchFamily="27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Cosmographia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53C6883A-8DB4-9B47-B9B7-CA78D05986D7}" type="slidenum">
              <a:rPr lang="en-US"/>
              <a:pPr/>
              <a:t>‹#›</a:t>
            </a:fld>
            <a:endParaRPr lang="en-US" sz="1400" b="0">
              <a:latin typeface="Times New Roman" pitchFamily="27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13075" cy="1165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9813" y="273050"/>
            <a:ext cx="5119687" cy="5864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8275"/>
            <a:ext cx="3013075" cy="469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Cosmographia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FC0AC9FE-946E-A242-A75B-E865B387BE23}" type="slidenum">
              <a:rPr lang="en-US"/>
              <a:pPr/>
              <a:t>‹#›</a:t>
            </a:fld>
            <a:endParaRPr lang="en-US" sz="1400" b="0">
              <a:latin typeface="Times New Roman" pitchFamily="27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4810125"/>
            <a:ext cx="54927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463" y="614363"/>
            <a:ext cx="5492750" cy="4122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463" y="5376863"/>
            <a:ext cx="5492750" cy="806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Cosmographia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0C3CC589-6AF6-8340-B4C8-7DC1A3D7A87A}" type="slidenum">
              <a:rPr lang="en-US"/>
              <a:pPr/>
              <a:t>‹#›</a:t>
            </a:fld>
            <a:endParaRPr lang="en-US" sz="1400" b="0">
              <a:latin typeface="Times New Roman" pitchFamily="27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86025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b="1">
                <a:latin typeface="Arial" pitchFamily="27" charset="0"/>
              </a:rPr>
              <a:t>Navigation and Ancillary Information Facility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19875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28956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n-lt"/>
              </a:defRPr>
            </a:lvl1pPr>
          </a:lstStyle>
          <a:p>
            <a:r>
              <a:rPr lang="en-US"/>
              <a:t>Cosmographia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51700" y="6629400"/>
            <a:ext cx="19050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+mn-lt"/>
              </a:defRPr>
            </a:lvl1pPr>
          </a:lstStyle>
          <a:p>
            <a:fld id="{971972B4-16FF-F84A-B80C-202261F81A31}" type="slidenum">
              <a:rPr lang="en-US"/>
              <a:pPr/>
              <a:t>‹#›</a:t>
            </a:fld>
            <a:endParaRPr lang="en-US" sz="1400"/>
          </a:p>
        </p:txBody>
      </p:sp>
      <p:grpSp>
        <p:nvGrpSpPr>
          <p:cNvPr id="10249" name="Group 9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10250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1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2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3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4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5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6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7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8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9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0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1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4400">
                  <a:solidFill>
                    <a:srgbClr val="E30101"/>
                  </a:solidFill>
                  <a:latin typeface="Arial" pitchFamily="27" charset="0"/>
                </a:rPr>
                <a:t>N</a:t>
              </a:r>
              <a:endParaRPr lang="en-US" sz="4400">
                <a:latin typeface="Arial" pitchFamily="27" charset="0"/>
              </a:endParaRPr>
            </a:p>
          </p:txBody>
        </p:sp>
        <p:sp>
          <p:nvSpPr>
            <p:cNvPr id="10262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4400">
                  <a:solidFill>
                    <a:srgbClr val="E30101"/>
                  </a:solidFill>
                  <a:latin typeface="Arial" pitchFamily="27" charset="0"/>
                </a:rPr>
                <a:t>IF</a:t>
              </a:r>
              <a:endParaRPr lang="en-US" sz="4400">
                <a:latin typeface="Arial" pitchFamily="27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ctr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27" charset="0"/>
        </a:defRPr>
      </a:lvl2pPr>
      <a:lvl3pPr algn="ctr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27" charset="0"/>
        </a:defRPr>
      </a:lvl3pPr>
      <a:lvl4pPr algn="ctr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27" charset="0"/>
        </a:defRPr>
      </a:lvl4pPr>
      <a:lvl5pPr algn="ctr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27" charset="0"/>
        </a:defRPr>
      </a:lvl5pPr>
      <a:lvl6pPr marL="457200" algn="ctr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27" charset="0"/>
        </a:defRPr>
      </a:lvl6pPr>
      <a:lvl7pPr marL="914400" algn="ctr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27" charset="0"/>
        </a:defRPr>
      </a:lvl7pPr>
      <a:lvl8pPr marL="1371600" algn="ctr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27" charset="0"/>
        </a:defRPr>
      </a:lvl8pPr>
      <a:lvl9pPr marL="1828800" algn="ctr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27" charset="0"/>
        </a:defRPr>
      </a:lvl9pPr>
    </p:titleStyle>
    <p:bodyStyle>
      <a:lvl1pPr marL="285750" indent="-2857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pitchFamily="27" charset="-128"/>
        </a:defRPr>
      </a:lvl2pPr>
      <a:lvl3pPr marL="1143000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pitchFamily="27" charset="-128"/>
        </a:defRPr>
      </a:lvl3pPr>
      <a:lvl4pPr marL="154305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pitchFamily="27" charset="-128"/>
        </a:defRPr>
      </a:lvl4pPr>
      <a:lvl5pPr marL="200025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pitchFamily="27" charset="-128"/>
        </a:defRPr>
      </a:lvl5pPr>
      <a:lvl6pPr marL="245745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pitchFamily="27" charset="-128"/>
        </a:defRPr>
      </a:lvl6pPr>
      <a:lvl7pPr marL="291465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pitchFamily="27" charset="-128"/>
        </a:defRPr>
      </a:lvl7pPr>
      <a:lvl8pPr marL="337185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pitchFamily="27" charset="-128"/>
        </a:defRPr>
      </a:lvl8pPr>
      <a:lvl9pPr marL="382905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pitchFamily="2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naif.jpl.nasa.gov/naif/cosmographia.html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naif.jpl.nasa.gov/naif/Cosmographia_Release_3.0.pdf" TargetMode="External"/><Relationship Id="rId2" Type="http://schemas.openxmlformats.org/officeDocument/2006/relationships/hyperlink" Target="https://naif.jpl.nasa.gov/naif/Cosmographia_Announcement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aif.jpl.nasa.gov/naif/Cosmographia_Release_4.2.pdf" TargetMode="External"/><Relationship Id="rId5" Type="http://schemas.openxmlformats.org/officeDocument/2006/relationships/hyperlink" Target="https://naif.jpl.nasa.gov/naif/Cosmographia_Release_4.1.pdf" TargetMode="External"/><Relationship Id="rId4" Type="http://schemas.openxmlformats.org/officeDocument/2006/relationships/hyperlink" Target="https://naif.jpl.nasa.gov/naif/Cosmographia_Release_4.0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osmoguide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32422" y="3054350"/>
            <a:ext cx="3872855" cy="1229504"/>
          </a:xfrm>
          <a:ln/>
        </p:spPr>
        <p:txBody>
          <a:bodyPr/>
          <a:lstStyle/>
          <a:p>
            <a:r>
              <a:rPr lang="en-US" sz="3600" dirty="0"/>
              <a:t>SPICE-Enhanced</a:t>
            </a:r>
            <a:br>
              <a:rPr lang="en-US" sz="3600" dirty="0"/>
            </a:br>
            <a:r>
              <a:rPr lang="en-US" sz="3600" dirty="0"/>
              <a:t>Cosmographia</a:t>
            </a:r>
            <a:br>
              <a:rPr lang="en-US" sz="3600" dirty="0"/>
            </a:br>
            <a:endParaRPr lang="en-US" sz="16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334000"/>
            <a:ext cx="4876800" cy="920750"/>
          </a:xfrm>
          <a:ln/>
        </p:spPr>
        <p:txBody>
          <a:bodyPr lIns="90487" rIns="90487"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2775" y="302418"/>
            <a:ext cx="5525552" cy="479747"/>
          </a:xfrm>
        </p:spPr>
        <p:txBody>
          <a:bodyPr/>
          <a:lstStyle/>
          <a:p>
            <a:r>
              <a:rPr lang="en-US" dirty="0"/>
              <a:t>Cosmographia Overview - 1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149" y="2524263"/>
            <a:ext cx="381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It can be used to render… </a:t>
            </a:r>
          </a:p>
          <a:p>
            <a:pPr lvl="1"/>
            <a:r>
              <a:rPr lang="en-US" sz="2000" dirty="0"/>
              <a:t>natural bodies </a:t>
            </a:r>
          </a:p>
          <a:p>
            <a:pPr lvl="1"/>
            <a:r>
              <a:rPr lang="en-US" sz="2000" dirty="0"/>
              <a:t>spacecraft </a:t>
            </a:r>
          </a:p>
          <a:p>
            <a:pPr lvl="1"/>
            <a:r>
              <a:rPr lang="en-US" sz="2000" dirty="0"/>
              <a:t>sensor FOVs </a:t>
            </a:r>
          </a:p>
          <a:p>
            <a:pPr lvl="1"/>
            <a:r>
              <a:rPr lang="en-US" sz="2000" dirty="0"/>
              <a:t>observation footprints </a:t>
            </a:r>
          </a:p>
          <a:p>
            <a:pPr lvl="1"/>
            <a:r>
              <a:rPr lang="en-US" sz="2000" dirty="0"/>
              <a:t>trajectories </a:t>
            </a:r>
          </a:p>
          <a:p>
            <a:pPr lvl="1"/>
            <a:r>
              <a:rPr lang="en-US" sz="2000" dirty="0"/>
              <a:t>directions </a:t>
            </a:r>
          </a:p>
          <a:p>
            <a:pPr lvl="1"/>
            <a:r>
              <a:rPr lang="en-US" sz="2000" dirty="0"/>
              <a:t>reference frames </a:t>
            </a:r>
          </a:p>
          <a:p>
            <a:pPr marL="457200" lvl="1" indent="0">
              <a:buNone/>
            </a:pP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9B8E46-3A39-FCB3-E937-0950E290A0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54552" y="2524263"/>
            <a:ext cx="381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And has visual guides such as …</a:t>
            </a:r>
          </a:p>
          <a:p>
            <a:pPr lvl="1"/>
            <a:r>
              <a:rPr lang="en-US" sz="2000" dirty="0"/>
              <a:t>stars</a:t>
            </a:r>
          </a:p>
          <a:p>
            <a:pPr lvl="1"/>
            <a:r>
              <a:rPr lang="en-US" sz="2000" dirty="0"/>
              <a:t>longitude-latitude grids </a:t>
            </a:r>
          </a:p>
          <a:p>
            <a:pPr lvl="1"/>
            <a:r>
              <a:rPr lang="en-US" sz="2000" dirty="0"/>
              <a:t>shadows </a:t>
            </a:r>
          </a:p>
          <a:p>
            <a:pPr lvl="1"/>
            <a:r>
              <a:rPr lang="en-US" sz="2000" dirty="0"/>
              <a:t>reflections</a:t>
            </a:r>
          </a:p>
          <a:p>
            <a:pPr lvl="1"/>
            <a:r>
              <a:rPr lang="en-US" sz="2000" dirty="0"/>
              <a:t>atmospheres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Cosmographia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ABB4CC-4592-AC40-BC18-AB1229223659}" type="slidenum">
              <a:rPr lang="en-US" smtClean="0"/>
              <a:pPr/>
              <a:t>2</a:t>
            </a:fld>
            <a:endParaRPr lang="en-US" sz="1400" b="0">
              <a:latin typeface="Times New Roman" pitchFamily="27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4D6FD6-7F9F-C8FC-68A1-1AD47B84CC47}"/>
              </a:ext>
            </a:extLst>
          </p:cNvPr>
          <p:cNvSpPr txBox="1"/>
          <p:nvPr/>
        </p:nvSpPr>
        <p:spPr>
          <a:xfrm>
            <a:off x="615950" y="1446769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SPICE-Enhanced Cosmographia is an interactive 3D Solar System visualization tool </a:t>
            </a:r>
          </a:p>
          <a:p>
            <a:endParaRPr lang="en-US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53861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2775" y="310639"/>
            <a:ext cx="5525552" cy="479747"/>
          </a:xfrm>
        </p:spPr>
        <p:txBody>
          <a:bodyPr/>
          <a:lstStyle/>
          <a:p>
            <a:r>
              <a:rPr lang="en-US" dirty="0"/>
              <a:t>Cosmographia Overview - 2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Cosmographia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ABB4CC-4592-AC40-BC18-AB1229223659}" type="slidenum">
              <a:rPr lang="en-US" smtClean="0"/>
              <a:pPr/>
              <a:t>3</a:t>
            </a:fld>
            <a:endParaRPr lang="en-US" sz="1400" b="0">
              <a:latin typeface="Times New Roman" pitchFamily="27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31A6F16-2ED7-F0C5-D006-3D5B41F55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150" y="1987550"/>
            <a:ext cx="7772400" cy="4114800"/>
          </a:xfrm>
        </p:spPr>
        <p:txBody>
          <a:bodyPr/>
          <a:lstStyle/>
          <a:p>
            <a:r>
              <a:rPr lang="en-US" sz="2400" dirty="0"/>
              <a:t>It is a standalone application that needs to be installed and run on a user computer</a:t>
            </a:r>
          </a:p>
          <a:p>
            <a:pPr lvl="1"/>
            <a:r>
              <a:rPr lang="en-US" sz="1800" dirty="0"/>
              <a:t>SPICE data used by the program must be available locally on that computer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sz="2400" dirty="0"/>
              <a:t>The program installers for Mac, Linux and Windows are available on the NAIF server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rgbClr val="0432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https://naif.jpl.nasa.gov/naif/cosmographia.html</a:t>
            </a:r>
            <a:endParaRPr lang="en-US" sz="2400" dirty="0">
              <a:solidFill>
                <a:srgbClr val="0432FF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852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3713" y="299876"/>
            <a:ext cx="4523674" cy="479747"/>
          </a:xfrm>
        </p:spPr>
        <p:txBody>
          <a:bodyPr/>
          <a:lstStyle/>
          <a:p>
            <a:r>
              <a:rPr lang="en-US" sz="3200" dirty="0"/>
              <a:t>Cosmographia </a:t>
            </a:r>
            <a:r>
              <a:rPr lang="en-US" dirty="0"/>
              <a:t>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5950" y="1377950"/>
            <a:ext cx="8077200" cy="5410200"/>
          </a:xfrm>
        </p:spPr>
        <p:txBody>
          <a:bodyPr/>
          <a:lstStyle/>
          <a:p>
            <a:r>
              <a:rPr lang="en-US" sz="2000" dirty="0"/>
              <a:t>It was originally designed as a general interest solar system simulator by Chris Laurel in 2011-2012</a:t>
            </a:r>
          </a:p>
          <a:p>
            <a:r>
              <a:rPr lang="en-US" sz="2000" dirty="0"/>
              <a:t>In 2013-2014, with permission from the original author, JPL developers started augmenting it to use SPICE kernels to accurately visualize space mission geometry</a:t>
            </a:r>
          </a:p>
          <a:p>
            <a:r>
              <a:rPr lang="en-US" sz="2000" dirty="0"/>
              <a:t>NAIF took over in 2014 and since then, with the help from Chris Laurel, continued its development, releasing 5 new versions to date </a:t>
            </a:r>
          </a:p>
          <a:p>
            <a:pPr lvl="1"/>
            <a:r>
              <a:rPr lang="en-US" sz="1200" dirty="0">
                <a:solidFill>
                  <a:srgbClr val="0432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Version 2.0, March 2015</a:t>
            </a:r>
            <a:endParaRPr lang="en-US" sz="1200" dirty="0">
              <a:solidFill>
                <a:srgbClr val="0432FF"/>
              </a:solidFill>
            </a:endParaRPr>
          </a:p>
          <a:p>
            <a:pPr lvl="2"/>
            <a:r>
              <a:rPr lang="en-US" sz="1200" dirty="0"/>
              <a:t>Initial release by NAIF</a:t>
            </a:r>
          </a:p>
          <a:p>
            <a:pPr lvl="1"/>
            <a:r>
              <a:rPr lang="en-US" sz="1200" dirty="0">
                <a:solidFill>
                  <a:srgbClr val="0432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Version </a:t>
            </a:r>
            <a:r>
              <a:rPr lang="en-US" sz="1200" dirty="0">
                <a:solidFill>
                  <a:srgbClr val="0432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3.0, December 2015</a:t>
            </a:r>
            <a:endParaRPr lang="en-US" sz="1200" dirty="0">
              <a:solidFill>
                <a:srgbClr val="0432FF"/>
              </a:solidFill>
            </a:endParaRPr>
          </a:p>
          <a:p>
            <a:pPr lvl="2"/>
            <a:r>
              <a:rPr lang="en-US" sz="1200" dirty="0"/>
              <a:t>Added Python-based scripting, on-line User’s Guide, frame and vector visualization, and more</a:t>
            </a:r>
          </a:p>
          <a:p>
            <a:pPr lvl="1"/>
            <a:r>
              <a:rPr lang="en-US" sz="1200" dirty="0">
                <a:solidFill>
                  <a:srgbClr val="0432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Version </a:t>
            </a:r>
            <a:r>
              <a:rPr lang="en-US" sz="1200" dirty="0">
                <a:solidFill>
                  <a:srgbClr val="0432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4.0, February 2019</a:t>
            </a:r>
            <a:endParaRPr lang="en-US" sz="1200" dirty="0">
              <a:solidFill>
                <a:srgbClr val="0432FF"/>
              </a:solidFill>
            </a:endParaRPr>
          </a:p>
          <a:p>
            <a:pPr lvl="2"/>
            <a:r>
              <a:rPr lang="en-US" sz="1200" dirty="0"/>
              <a:t>Upgrade to SPICE N0066, Qt5, and PyQt5; new GUI and catalog features; new scripting functions</a:t>
            </a:r>
          </a:p>
          <a:p>
            <a:pPr lvl="1"/>
            <a:r>
              <a:rPr lang="en-US" sz="1200" dirty="0">
                <a:solidFill>
                  <a:srgbClr val="0432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Version </a:t>
            </a:r>
            <a:r>
              <a:rPr lang="en-US" sz="1200" dirty="0">
                <a:solidFill>
                  <a:srgbClr val="0432F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4.1, February 2022</a:t>
            </a:r>
            <a:endParaRPr lang="en-US" sz="1200" dirty="0">
              <a:solidFill>
                <a:srgbClr val="0432FF"/>
              </a:solidFill>
            </a:endParaRPr>
          </a:p>
          <a:p>
            <a:pPr lvl="2"/>
            <a:r>
              <a:rPr lang="en-US" sz="1200" dirty="0"/>
              <a:t>Upgrade to SPICE N0067; DSK support; font size controls; new scripting functions; and more</a:t>
            </a:r>
          </a:p>
          <a:p>
            <a:pPr lvl="1"/>
            <a:r>
              <a:rPr lang="en-US" sz="1200" dirty="0">
                <a:solidFill>
                  <a:srgbClr val="0432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Version </a:t>
            </a:r>
            <a:r>
              <a:rPr lang="en-US" sz="1200" dirty="0">
                <a:solidFill>
                  <a:srgbClr val="0432FF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4.2, December 2022</a:t>
            </a:r>
            <a:endParaRPr lang="en-US" sz="1200" dirty="0">
              <a:solidFill>
                <a:srgbClr val="0432FF"/>
              </a:solidFill>
            </a:endParaRPr>
          </a:p>
          <a:p>
            <a:pPr lvl="2"/>
            <a:r>
              <a:rPr lang="en-US" sz="1200" dirty="0"/>
              <a:t>Upgrade to Python3; addition of Python scripting support on Windows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ABB4CC-4592-AC40-BC18-AB1229223659}" type="slidenum">
              <a:rPr lang="en-US" smtClean="0"/>
              <a:pPr/>
              <a:t>4</a:t>
            </a:fld>
            <a:endParaRPr lang="en-US" sz="1400" b="0">
              <a:latin typeface="Times New Roman" pitchFamily="27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Cosmographia</a:t>
            </a:r>
          </a:p>
        </p:txBody>
      </p:sp>
    </p:spTree>
    <p:extLst>
      <p:ext uri="{BB962C8B-B14F-4D97-AF65-F5344CB8AC3E}">
        <p14:creationId xmlns:p14="http://schemas.microsoft.com/office/powerpoint/2010/main" val="237815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0483" y="299876"/>
            <a:ext cx="5410135" cy="479747"/>
          </a:xfrm>
        </p:spPr>
        <p:txBody>
          <a:bodyPr/>
          <a:lstStyle/>
          <a:p>
            <a:r>
              <a:rPr lang="en-US" sz="3200" dirty="0"/>
              <a:t>Cosmographia </a:t>
            </a:r>
            <a:r>
              <a:rPr lang="en-US" dirty="0"/>
              <a:t>Capabilities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5950" y="1377950"/>
            <a:ext cx="8153400" cy="5181600"/>
          </a:xfrm>
        </p:spPr>
        <p:txBody>
          <a:bodyPr/>
          <a:lstStyle/>
          <a:p>
            <a:r>
              <a:rPr lang="en-US" sz="2000" dirty="0"/>
              <a:t>Uses SPICE data to ensure accurate geometry rendering</a:t>
            </a:r>
          </a:p>
          <a:p>
            <a:pPr lvl="1"/>
            <a:r>
              <a:rPr lang="en-US" sz="1600" dirty="0"/>
              <a:t>Trajectories, velocities, direction vectors based on SPK</a:t>
            </a:r>
          </a:p>
          <a:p>
            <a:pPr lvl="1"/>
            <a:r>
              <a:rPr lang="en-US" sz="1600" dirty="0"/>
              <a:t>Orientations, reference frames based on SPICE frames</a:t>
            </a:r>
          </a:p>
          <a:p>
            <a:pPr lvl="1"/>
            <a:r>
              <a:rPr lang="en-US" sz="1600" dirty="0"/>
              <a:t>3D shapes based on DSK</a:t>
            </a:r>
          </a:p>
          <a:p>
            <a:pPr lvl="1"/>
            <a:r>
              <a:rPr lang="en-US" sz="1600" dirty="0"/>
              <a:t>Distances, altitudes, angles based on SPICE calculations</a:t>
            </a:r>
          </a:p>
          <a:p>
            <a:r>
              <a:rPr lang="en-US" sz="2000" dirty="0"/>
              <a:t>Allows easy introduction of new missions by defining their SPICE data and objects in JSON-formatted catalog files</a:t>
            </a:r>
          </a:p>
          <a:p>
            <a:r>
              <a:rPr lang="en-US" sz="2000" dirty="0"/>
              <a:t>Provides controls to easily manipulate time and camera position in the Solar System</a:t>
            </a:r>
          </a:p>
          <a:p>
            <a:r>
              <a:rPr lang="en-US" sz="2000" dirty="0"/>
              <a:t>Includes built-in Python3 scripting interface for creating  visualization sequences </a:t>
            </a:r>
          </a:p>
          <a:p>
            <a:r>
              <a:rPr lang="en-US" sz="2000" dirty="0"/>
              <a:t>Has built-in screenshot and video recording (OSX only) capabilities</a:t>
            </a:r>
          </a:p>
          <a:p>
            <a:r>
              <a:rPr lang="en-US" sz="2000" dirty="0"/>
              <a:t>Can be launched from a terminal/command window with a variety of options, facilitating use in automated applications</a:t>
            </a:r>
          </a:p>
          <a:p>
            <a:r>
              <a:rPr lang="en-US" sz="2000" dirty="0"/>
              <a:t>And many more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ABB4CC-4592-AC40-BC18-AB1229223659}" type="slidenum">
              <a:rPr lang="en-US" smtClean="0"/>
              <a:pPr/>
              <a:t>5</a:t>
            </a:fld>
            <a:endParaRPr lang="en-US" sz="1400" b="0">
              <a:latin typeface="Times New Roman" pitchFamily="27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Cosmographia</a:t>
            </a:r>
          </a:p>
        </p:txBody>
      </p:sp>
    </p:spTree>
    <p:extLst>
      <p:ext uri="{BB962C8B-B14F-4D97-AF65-F5344CB8AC3E}">
        <p14:creationId xmlns:p14="http://schemas.microsoft.com/office/powerpoint/2010/main" val="4258625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5868" y="305480"/>
            <a:ext cx="5639364" cy="479747"/>
          </a:xfrm>
        </p:spPr>
        <p:txBody>
          <a:bodyPr/>
          <a:lstStyle/>
          <a:p>
            <a:r>
              <a:rPr lang="en-US" sz="3200" dirty="0"/>
              <a:t>Cosmographia </a:t>
            </a:r>
            <a:r>
              <a:rPr lang="en-US" dirty="0"/>
              <a:t>GUI Controls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550" y="1377950"/>
            <a:ext cx="8229600" cy="1524000"/>
          </a:xfrm>
        </p:spPr>
        <p:txBody>
          <a:bodyPr/>
          <a:lstStyle/>
          <a:p>
            <a:r>
              <a:rPr lang="en-US" sz="2000" dirty="0"/>
              <a:t>Cosmographia GUI provides a wide variety of controls including Top Menu, Left Toolbar, Object Context Menu, Mouse gestures, and Keyboard Shortcuts. </a:t>
            </a:r>
          </a:p>
          <a:p>
            <a:pPr lvl="1"/>
            <a:r>
              <a:rPr lang="en-US" sz="1600" dirty="0"/>
              <a:t>For convenience, most Cosmographia functions can be accessed through more than one type of control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ABB4CC-4592-AC40-BC18-AB1229223659}" type="slidenum">
              <a:rPr lang="en-US" smtClean="0"/>
              <a:pPr/>
              <a:t>6</a:t>
            </a:fld>
            <a:endParaRPr lang="en-US" sz="1400" b="0">
              <a:latin typeface="Times New Roman" pitchFamily="27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Cosmographia</a:t>
            </a:r>
          </a:p>
        </p:txBody>
      </p:sp>
      <p:pic>
        <p:nvPicPr>
          <p:cNvPr id="7" name="Picture 6" descr="A screenshot of a computer screen&#10;&#10;Description automatically generated with low confidence">
            <a:extLst>
              <a:ext uri="{FF2B5EF4-FFF2-40B4-BE49-F238E27FC236}">
                <a16:creationId xmlns:a16="http://schemas.microsoft.com/office/drawing/2014/main" id="{868318E4-707B-38C9-A656-5D5C00FA5E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154" y="2901950"/>
            <a:ext cx="5208392" cy="3585148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5012C0C-7E0C-A42A-0E16-4EAC49FF3F59}"/>
              </a:ext>
            </a:extLst>
          </p:cNvPr>
          <p:cNvCxnSpPr>
            <a:cxnSpLocks/>
            <a:stCxn id="9" idx="1"/>
          </p:cNvCxnSpPr>
          <p:nvPr/>
        </p:nvCxnSpPr>
        <p:spPr bwMode="auto">
          <a:xfrm flipH="1">
            <a:off x="5951936" y="4087396"/>
            <a:ext cx="1299764" cy="468868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40">
            <a:extLst>
              <a:ext uri="{FF2B5EF4-FFF2-40B4-BE49-F238E27FC236}">
                <a16:creationId xmlns:a16="http://schemas.microsoft.com/office/drawing/2014/main" id="{30D4B193-E607-0DC2-A50A-713EAE74EE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1700" y="3718064"/>
            <a:ext cx="1441450" cy="73866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n-lt"/>
              </a:rPr>
              <a:t>Object Context Menu (invoked with right click)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9D25FA8-CF9B-5853-EC1B-00E8FD1A38BA}"/>
              </a:ext>
            </a:extLst>
          </p:cNvPr>
          <p:cNvCxnSpPr>
            <a:cxnSpLocks/>
            <a:stCxn id="13" idx="3"/>
          </p:cNvCxnSpPr>
          <p:nvPr/>
        </p:nvCxnSpPr>
        <p:spPr bwMode="auto">
          <a:xfrm flipV="1">
            <a:off x="1752600" y="3067503"/>
            <a:ext cx="1143000" cy="539585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40">
            <a:extLst>
              <a:ext uri="{FF2B5EF4-FFF2-40B4-BE49-F238E27FC236}">
                <a16:creationId xmlns:a16="http://schemas.microsoft.com/office/drawing/2014/main" id="{BF3A5053-D75C-3F49-1367-66F38B2DAE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150" y="3453199"/>
            <a:ext cx="1441450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n-lt"/>
              </a:rPr>
              <a:t>Top Menu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5A25C50-DDC8-690B-D3C4-D82B175B4582}"/>
              </a:ext>
            </a:extLst>
          </p:cNvPr>
          <p:cNvCxnSpPr>
            <a:cxnSpLocks/>
            <a:stCxn id="19" idx="0"/>
          </p:cNvCxnSpPr>
          <p:nvPr/>
        </p:nvCxnSpPr>
        <p:spPr bwMode="auto">
          <a:xfrm flipV="1">
            <a:off x="1031875" y="4654918"/>
            <a:ext cx="873125" cy="683943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40">
            <a:extLst>
              <a:ext uri="{FF2B5EF4-FFF2-40B4-BE49-F238E27FC236}">
                <a16:creationId xmlns:a16="http://schemas.microsoft.com/office/drawing/2014/main" id="{2FA29578-7802-E4F5-8A50-2B8762D317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150" y="5338861"/>
            <a:ext cx="1441450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n-lt"/>
              </a:rPr>
              <a:t>Left Toolbar</a:t>
            </a:r>
          </a:p>
        </p:txBody>
      </p:sp>
    </p:spTree>
    <p:extLst>
      <p:ext uri="{BB962C8B-B14F-4D97-AF65-F5344CB8AC3E}">
        <p14:creationId xmlns:p14="http://schemas.microsoft.com/office/powerpoint/2010/main" val="1015026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85" y="299876"/>
            <a:ext cx="5727530" cy="479747"/>
          </a:xfrm>
        </p:spPr>
        <p:txBody>
          <a:bodyPr/>
          <a:lstStyle/>
          <a:p>
            <a:r>
              <a:rPr lang="en-US" dirty="0"/>
              <a:t>Setting up for a New 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350" y="1377950"/>
            <a:ext cx="8001000" cy="4267200"/>
          </a:xfrm>
        </p:spPr>
        <p:txBody>
          <a:bodyPr/>
          <a:lstStyle/>
          <a:p>
            <a:r>
              <a:rPr lang="en-US" dirty="0"/>
              <a:t>Setting up Cosmographia to visualize a mission based on SPICE data usually requires </a:t>
            </a:r>
          </a:p>
          <a:p>
            <a:pPr lvl="1"/>
            <a:r>
              <a:rPr lang="en-US" dirty="0"/>
              <a:t>Downloading needed kernels to user’s computer</a:t>
            </a:r>
          </a:p>
          <a:p>
            <a:pPr lvl="1"/>
            <a:r>
              <a:rPr lang="en-US" dirty="0"/>
              <a:t>Creating a JSON catalog file loading these kernels, directly or via a meta-kernel</a:t>
            </a:r>
          </a:p>
          <a:p>
            <a:pPr lvl="1"/>
            <a:r>
              <a:rPr lang="en-US" dirty="0"/>
              <a:t>Creating a JSON catalog file defining attributes of natural bodies that are the mission’s targets, including attributes defining how to compute target’s trajectory and orientation using SPICE</a:t>
            </a:r>
          </a:p>
          <a:p>
            <a:pPr lvl="1"/>
            <a:r>
              <a:rPr lang="en-US" dirty="0"/>
              <a:t>Creating a similar JSON catalog file for the spacecraft(s)</a:t>
            </a:r>
          </a:p>
          <a:p>
            <a:pPr lvl="1"/>
            <a:r>
              <a:rPr lang="en-US" dirty="0"/>
              <a:t>Creating JSON catalog files defining sensor parameters, if applicable</a:t>
            </a:r>
          </a:p>
          <a:p>
            <a:pPr lvl="1"/>
            <a:r>
              <a:rPr lang="en-US" dirty="0"/>
              <a:t>Creating JSON files defining sensor observation sequences, if applicable</a:t>
            </a:r>
          </a:p>
          <a:p>
            <a:r>
              <a:rPr lang="en-US" dirty="0"/>
              <a:t>With the help from Cosmographia documentation, JSON catalog templates, and example JSON catalogs this can be done with a fairly modest effort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ABB4CC-4592-AC40-BC18-AB1229223659}" type="slidenum">
              <a:rPr lang="en-US" smtClean="0"/>
              <a:pPr/>
              <a:t>7</a:t>
            </a:fld>
            <a:endParaRPr lang="en-US" sz="1400" b="0">
              <a:latin typeface="Times New Roman" pitchFamily="27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Cosmographia</a:t>
            </a:r>
          </a:p>
        </p:txBody>
      </p:sp>
    </p:spTree>
    <p:extLst>
      <p:ext uri="{BB962C8B-B14F-4D97-AF65-F5344CB8AC3E}">
        <p14:creationId xmlns:p14="http://schemas.microsoft.com/office/powerpoint/2010/main" val="2804241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7550" y="299876"/>
            <a:ext cx="6412012" cy="479747"/>
          </a:xfrm>
        </p:spPr>
        <p:txBody>
          <a:bodyPr/>
          <a:lstStyle/>
          <a:p>
            <a:r>
              <a:rPr lang="en-US" sz="3200" dirty="0"/>
              <a:t>Cosmographia </a:t>
            </a:r>
            <a:r>
              <a:rPr lang="en-US" dirty="0"/>
              <a:t>Built-in Scripting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150" y="1377950"/>
            <a:ext cx="8001000" cy="5251450"/>
          </a:xfrm>
        </p:spPr>
        <p:txBody>
          <a:bodyPr/>
          <a:lstStyle/>
          <a:p>
            <a:r>
              <a:rPr lang="en-US" sz="2000" dirty="0"/>
              <a:t>Cosmographia includes a Python3-based scripting interface</a:t>
            </a:r>
          </a:p>
          <a:p>
            <a:pPr lvl="1"/>
            <a:r>
              <a:rPr lang="en-US" sz="1600" dirty="0"/>
              <a:t>provides access to many of the program’s elementary visualization functions</a:t>
            </a:r>
          </a:p>
          <a:p>
            <a:pPr lvl="1"/>
            <a:r>
              <a:rPr lang="en-US" sz="1600" dirty="0"/>
              <a:t>allows users to create visualization sequences using these functions</a:t>
            </a:r>
          </a:p>
          <a:p>
            <a:r>
              <a:rPr lang="en-US" sz="2000" dirty="0"/>
              <a:t>This example script loads VCO SPICE data, spacecraft and LIR instrument catalog files, sets a specific UTC time, aligns program rendering view with the instrument FOV, takes a screenshot simulating an image, and exits the program</a:t>
            </a:r>
          </a:p>
          <a:p>
            <a:pPr marL="914400" lvl="2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cosmoscripting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914400" lvl="2" indent="0">
              <a:buNone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cosmo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cosmoscripting.Cosmo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914400" lvl="2" indent="0">
              <a:buNone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cosmo.loadCatalogFile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("/Users/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naif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/VCO/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spice_VCO.json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  <a:p>
            <a:pPr marL="914400" lvl="2" indent="0">
              <a:buNone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cosmo.loadCatalogFile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("/Users/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naif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/VCO/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spacecraft_VCO.json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  <a:p>
            <a:pPr marL="914400" lvl="2" indent="0">
              <a:buNone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cosmo.loadCatalogFile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("/Users/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naif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/VCO/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sensor_VCO_LIR_PIC-VENUS.json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  <a:p>
            <a:pPr marL="914400" lvl="2" indent="0">
              <a:buNone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cosmo.setTime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("2015-12-07 05:26:01 UTC")</a:t>
            </a:r>
          </a:p>
          <a:p>
            <a:pPr marL="914400" lvl="2" indent="0">
              <a:buNone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cosmo.setFov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(12.5,2.0)</a:t>
            </a:r>
          </a:p>
          <a:p>
            <a:pPr marL="914400" lvl="2" indent="0">
              <a:buNone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cosmo.moveToPov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("VCO_LIR_PIC",[0,0,0.01],[0,0,1],[1,0,0],1).wait(2)</a:t>
            </a:r>
          </a:p>
          <a:p>
            <a:pPr marL="914400" lvl="2" indent="0">
              <a:buNone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cosmo.saveScreenShotToFile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("Users/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naif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/VCO/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cosmo_screenshot.png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").wait(1)</a:t>
            </a:r>
          </a:p>
          <a:p>
            <a:pPr marL="914400" lvl="2" indent="0">
              <a:buNone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cosmo.quit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US" sz="2000" dirty="0" err="1"/>
              <a:t>Cosmoscripting</a:t>
            </a:r>
            <a:r>
              <a:rPr lang="en-US" sz="2000" dirty="0"/>
              <a:t>-based scripts can be run from GUI via menu or from command line using the “-p” option.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ABB4CC-4592-AC40-BC18-AB1229223659}" type="slidenum">
              <a:rPr lang="en-US" smtClean="0"/>
              <a:pPr/>
              <a:t>8</a:t>
            </a:fld>
            <a:endParaRPr lang="en-US" sz="1400" b="0">
              <a:latin typeface="Times New Roman" pitchFamily="27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Cosmographia</a:t>
            </a:r>
          </a:p>
        </p:txBody>
      </p:sp>
    </p:spTree>
    <p:extLst>
      <p:ext uri="{BB962C8B-B14F-4D97-AF65-F5344CB8AC3E}">
        <p14:creationId xmlns:p14="http://schemas.microsoft.com/office/powerpoint/2010/main" val="1554571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9042" y="299876"/>
            <a:ext cx="6093015" cy="479747"/>
          </a:xfrm>
        </p:spPr>
        <p:txBody>
          <a:bodyPr/>
          <a:lstStyle/>
          <a:p>
            <a:r>
              <a:rPr lang="en-US" sz="3200" dirty="0"/>
              <a:t>Cosmographia </a:t>
            </a:r>
            <a:r>
              <a:rPr lang="en-US" dirty="0"/>
              <a:t>Documentation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350" y="1454150"/>
            <a:ext cx="8001000" cy="1338409"/>
          </a:xfrm>
        </p:spPr>
        <p:txBody>
          <a:bodyPr/>
          <a:lstStyle/>
          <a:p>
            <a:r>
              <a:rPr lang="en-US" dirty="0"/>
              <a:t>Detailed information about all Cosmographia features is available in its on-line User’s Guide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0432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US" dirty="0" err="1">
                <a:solidFill>
                  <a:srgbClr val="0432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cosmoguide.org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ABB4CC-4592-AC40-BC18-AB1229223659}" type="slidenum">
              <a:rPr lang="en-US" smtClean="0"/>
              <a:pPr/>
              <a:t>9</a:t>
            </a:fld>
            <a:endParaRPr lang="en-US" sz="1400" b="0">
              <a:latin typeface="Times New Roman" pitchFamily="27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Cosmographia</a:t>
            </a:r>
          </a:p>
        </p:txBody>
      </p:sp>
      <p:pic>
        <p:nvPicPr>
          <p:cNvPr id="11" name="Picture 10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016B3552-A03F-4CDF-A56A-0F318B422F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873" y="2673973"/>
            <a:ext cx="6937327" cy="381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60413"/>
      </p:ext>
    </p:extLst>
  </p:cSld>
  <p:clrMapOvr>
    <a:masterClrMapping/>
  </p:clrMapOvr>
</p:sld>
</file>

<file path=ppt/theme/theme1.xml><?xml version="1.0" encoding="utf-8"?>
<a:theme xmlns:a="http://schemas.openxmlformats.org/drawingml/2006/main" name="NAIF_ITAR_Template">
  <a:themeElements>
    <a:clrScheme name="Custom 1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860DDF"/>
      </a:hlink>
      <a:folHlink>
        <a:srgbClr val="8149EC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2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27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600" dirty="0">
            <a:latin typeface="+mn-lt"/>
          </a:defRPr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NAIF_ITAR_Template.potx</Template>
  <TotalTime>9853</TotalTime>
  <Words>817</Words>
  <Application>Microsoft Macintosh PowerPoint</Application>
  <PresentationFormat>Custom</PresentationFormat>
  <Paragraphs>101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Courier New</vt:lpstr>
      <vt:lpstr>Times New Roman</vt:lpstr>
      <vt:lpstr>NAIF_ITAR_Template</vt:lpstr>
      <vt:lpstr>SPICE-Enhanced Cosmographia </vt:lpstr>
      <vt:lpstr>Cosmographia Overview - 1</vt:lpstr>
      <vt:lpstr>Cosmographia Overview - 2</vt:lpstr>
      <vt:lpstr>Cosmographia History</vt:lpstr>
      <vt:lpstr>Cosmographia Capabilities</vt:lpstr>
      <vt:lpstr>Cosmographia GUI Controls</vt:lpstr>
      <vt:lpstr>Setting up for a New Mission</vt:lpstr>
      <vt:lpstr>Cosmographia Built-in Scripting</vt:lpstr>
      <vt:lpstr>Cosmographia Documentation</vt:lpstr>
    </vt:vector>
  </TitlesOfParts>
  <Company>JPL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cacton</dc:creator>
  <cp:lastModifiedBy>Semenov, Boris V (US 392N)</cp:lastModifiedBy>
  <cp:revision>419</cp:revision>
  <cp:lastPrinted>2015-04-23T21:27:59Z</cp:lastPrinted>
  <dcterms:created xsi:type="dcterms:W3CDTF">2010-07-22T21:31:52Z</dcterms:created>
  <dcterms:modified xsi:type="dcterms:W3CDTF">2023-04-09T13:24:10Z</dcterms:modified>
</cp:coreProperties>
</file>