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63"/>
  </p:notesMasterIdLst>
  <p:handoutMasterIdLst>
    <p:handoutMasterId r:id="rId64"/>
  </p:handoutMasterIdLst>
  <p:sldIdLst>
    <p:sldId id="257" r:id="rId2"/>
    <p:sldId id="256" r:id="rId3"/>
    <p:sldId id="370" r:id="rId4"/>
    <p:sldId id="348" r:id="rId5"/>
    <p:sldId id="321" r:id="rId6"/>
    <p:sldId id="351" r:id="rId7"/>
    <p:sldId id="362" r:id="rId8"/>
    <p:sldId id="357" r:id="rId9"/>
    <p:sldId id="371" r:id="rId10"/>
    <p:sldId id="372" r:id="rId11"/>
    <p:sldId id="352" r:id="rId12"/>
    <p:sldId id="369" r:id="rId13"/>
    <p:sldId id="363" r:id="rId14"/>
    <p:sldId id="367" r:id="rId15"/>
    <p:sldId id="325" r:id="rId16"/>
    <p:sldId id="376" r:id="rId17"/>
    <p:sldId id="353" r:id="rId18"/>
    <p:sldId id="286" r:id="rId19"/>
    <p:sldId id="355" r:id="rId20"/>
    <p:sldId id="356" r:id="rId21"/>
    <p:sldId id="375" r:id="rId22"/>
    <p:sldId id="354" r:id="rId23"/>
    <p:sldId id="288" r:id="rId24"/>
    <p:sldId id="365" r:id="rId25"/>
    <p:sldId id="290" r:id="rId26"/>
    <p:sldId id="291" r:id="rId27"/>
    <p:sldId id="350" r:id="rId28"/>
    <p:sldId id="340" r:id="rId29"/>
    <p:sldId id="349" r:id="rId30"/>
    <p:sldId id="341" r:id="rId31"/>
    <p:sldId id="297" r:id="rId32"/>
    <p:sldId id="342" r:id="rId33"/>
    <p:sldId id="298" r:id="rId34"/>
    <p:sldId id="343" r:id="rId35"/>
    <p:sldId id="299" r:id="rId36"/>
    <p:sldId id="344" r:id="rId37"/>
    <p:sldId id="264" r:id="rId38"/>
    <p:sldId id="293" r:id="rId39"/>
    <p:sldId id="274" r:id="rId40"/>
    <p:sldId id="346" r:id="rId41"/>
    <p:sldId id="326" r:id="rId42"/>
    <p:sldId id="345" r:id="rId43"/>
    <p:sldId id="327" r:id="rId44"/>
    <p:sldId id="358" r:id="rId45"/>
    <p:sldId id="303" r:id="rId46"/>
    <p:sldId id="310" r:id="rId47"/>
    <p:sldId id="308" r:id="rId48"/>
    <p:sldId id="338" r:id="rId49"/>
    <p:sldId id="377" r:id="rId50"/>
    <p:sldId id="378" r:id="rId51"/>
    <p:sldId id="379" r:id="rId52"/>
    <p:sldId id="265" r:id="rId53"/>
    <p:sldId id="364" r:id="rId54"/>
    <p:sldId id="301" r:id="rId55"/>
    <p:sldId id="328" r:id="rId56"/>
    <p:sldId id="339" r:id="rId57"/>
    <p:sldId id="300" r:id="rId58"/>
    <p:sldId id="334" r:id="rId59"/>
    <p:sldId id="335" r:id="rId60"/>
    <p:sldId id="336" r:id="rId61"/>
    <p:sldId id="337" r:id="rId62"/>
  </p:sldIdLst>
  <p:sldSz cx="9156700" cy="6870700"/>
  <p:notesSz cx="6991350" cy="9282113"/>
  <p:defaultTextStyle>
    <a:defPPr>
      <a:defRPr lang="en-US"/>
    </a:defPPr>
    <a:lvl1pPr algn="l" rtl="0" eaLnBrk="0" fontAlgn="base" hangingPunct="0">
      <a:lnSpc>
        <a:spcPct val="90000"/>
      </a:lnSpc>
      <a:spcBef>
        <a:spcPct val="0"/>
      </a:spcBef>
      <a:spcAft>
        <a:spcPct val="0"/>
      </a:spcAft>
      <a:buSzPct val="100000"/>
      <a:defRPr b="1" kern="1200">
        <a:solidFill>
          <a:schemeClr val="tx1"/>
        </a:solidFill>
        <a:latin typeface="Arial" charset="0"/>
        <a:ea typeface="+mn-ea"/>
        <a:cs typeface="+mn-cs"/>
      </a:defRPr>
    </a:lvl1pPr>
    <a:lvl2pPr marL="457200" algn="l" rtl="0" eaLnBrk="0" fontAlgn="base" hangingPunct="0">
      <a:lnSpc>
        <a:spcPct val="90000"/>
      </a:lnSpc>
      <a:spcBef>
        <a:spcPct val="0"/>
      </a:spcBef>
      <a:spcAft>
        <a:spcPct val="0"/>
      </a:spcAft>
      <a:buSzPct val="100000"/>
      <a:defRPr b="1" kern="1200">
        <a:solidFill>
          <a:schemeClr val="tx1"/>
        </a:solidFill>
        <a:latin typeface="Arial" charset="0"/>
        <a:ea typeface="+mn-ea"/>
        <a:cs typeface="+mn-cs"/>
      </a:defRPr>
    </a:lvl2pPr>
    <a:lvl3pPr marL="914400" algn="l" rtl="0" eaLnBrk="0" fontAlgn="base" hangingPunct="0">
      <a:lnSpc>
        <a:spcPct val="90000"/>
      </a:lnSpc>
      <a:spcBef>
        <a:spcPct val="0"/>
      </a:spcBef>
      <a:spcAft>
        <a:spcPct val="0"/>
      </a:spcAft>
      <a:buSzPct val="100000"/>
      <a:defRPr b="1" kern="1200">
        <a:solidFill>
          <a:schemeClr val="tx1"/>
        </a:solidFill>
        <a:latin typeface="Arial" charset="0"/>
        <a:ea typeface="+mn-ea"/>
        <a:cs typeface="+mn-cs"/>
      </a:defRPr>
    </a:lvl3pPr>
    <a:lvl4pPr marL="1371600" algn="l" rtl="0" eaLnBrk="0" fontAlgn="base" hangingPunct="0">
      <a:lnSpc>
        <a:spcPct val="90000"/>
      </a:lnSpc>
      <a:spcBef>
        <a:spcPct val="0"/>
      </a:spcBef>
      <a:spcAft>
        <a:spcPct val="0"/>
      </a:spcAft>
      <a:buSzPct val="100000"/>
      <a:defRPr b="1" kern="1200">
        <a:solidFill>
          <a:schemeClr val="tx1"/>
        </a:solidFill>
        <a:latin typeface="Arial" charset="0"/>
        <a:ea typeface="+mn-ea"/>
        <a:cs typeface="+mn-cs"/>
      </a:defRPr>
    </a:lvl4pPr>
    <a:lvl5pPr marL="1828800" algn="l" rtl="0" eaLnBrk="0" fontAlgn="base" hangingPunct="0">
      <a:lnSpc>
        <a:spcPct val="90000"/>
      </a:lnSpc>
      <a:spcBef>
        <a:spcPct val="0"/>
      </a:spcBef>
      <a:spcAft>
        <a:spcPct val="0"/>
      </a:spcAft>
      <a:buSzPct val="100000"/>
      <a:defRPr b="1" kern="1200">
        <a:solidFill>
          <a:schemeClr val="tx1"/>
        </a:solidFill>
        <a:latin typeface="Arial" charset="0"/>
        <a:ea typeface="+mn-ea"/>
        <a:cs typeface="+mn-cs"/>
      </a:defRPr>
    </a:lvl5pPr>
    <a:lvl6pPr marL="2286000" algn="l" defTabSz="457200" rtl="0" eaLnBrk="1" latinLnBrk="0" hangingPunct="1">
      <a:defRPr b="1" kern="1200">
        <a:solidFill>
          <a:schemeClr val="tx1"/>
        </a:solidFill>
        <a:latin typeface="Arial" charset="0"/>
        <a:ea typeface="+mn-ea"/>
        <a:cs typeface="+mn-cs"/>
      </a:defRPr>
    </a:lvl6pPr>
    <a:lvl7pPr marL="2743200" algn="l" defTabSz="457200" rtl="0" eaLnBrk="1" latinLnBrk="0" hangingPunct="1">
      <a:defRPr b="1" kern="1200">
        <a:solidFill>
          <a:schemeClr val="tx1"/>
        </a:solidFill>
        <a:latin typeface="Arial" charset="0"/>
        <a:ea typeface="+mn-ea"/>
        <a:cs typeface="+mn-cs"/>
      </a:defRPr>
    </a:lvl7pPr>
    <a:lvl8pPr marL="3200400" algn="l" defTabSz="457200" rtl="0" eaLnBrk="1" latinLnBrk="0" hangingPunct="1">
      <a:defRPr b="1" kern="1200">
        <a:solidFill>
          <a:schemeClr val="tx1"/>
        </a:solidFill>
        <a:latin typeface="Arial" charset="0"/>
        <a:ea typeface="+mn-ea"/>
        <a:cs typeface="+mn-cs"/>
      </a:defRPr>
    </a:lvl8pPr>
    <a:lvl9pPr marL="3657600" algn="l" defTabSz="457200" rtl="0" eaLnBrk="1" latinLnBrk="0" hangingPunct="1">
      <a:defRPr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 uri="{2D200454-40CA-4A62-9FC3-DE9A4176ACB9}">
      <p15:notesGuideLst xmlns:p15="http://schemas.microsoft.com/office/powerpoint/2012/main">
        <p15:guide id="1" orient="horz" pos="2924">
          <p15:clr>
            <a:srgbClr val="A4A3A4"/>
          </p15:clr>
        </p15:guide>
        <p15:guide id="2" pos="220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B54"/>
    <a:srgbClr val="EB7F61"/>
    <a:srgbClr val="D98273"/>
    <a:srgbClr val="5054FA"/>
    <a:srgbClr val="EB3213"/>
    <a:srgbClr val="24CAC6"/>
    <a:srgbClr val="EED65C"/>
    <a:srgbClr val="FC8F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33" autoAdjust="0"/>
    <p:restoredTop sz="99730" autoAdjust="0"/>
  </p:normalViewPr>
  <p:slideViewPr>
    <p:cSldViewPr snapToGrid="0">
      <p:cViewPr varScale="1">
        <p:scale>
          <a:sx n="118" d="100"/>
          <a:sy n="118" d="100"/>
        </p:scale>
        <p:origin x="216" y="392"/>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napToGrid="0">
      <p:cViewPr>
        <p:scale>
          <a:sx n="150" d="100"/>
          <a:sy n="150" d="100"/>
        </p:scale>
        <p:origin x="-108" y="4734"/>
      </p:cViewPr>
      <p:guideLst>
        <p:guide orient="horz" pos="2924"/>
        <p:guide pos="2202"/>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12860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40063" cy="458788"/>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buSzTx/>
              <a:defRPr sz="1200">
                <a:latin typeface="Times New Roman" charset="0"/>
              </a:defRPr>
            </a:lvl1pPr>
          </a:lstStyle>
          <a:p>
            <a:pPr>
              <a:defRPr/>
            </a:pPr>
            <a:endParaRPr lang="en-US"/>
          </a:p>
        </p:txBody>
      </p:sp>
      <p:sp>
        <p:nvSpPr>
          <p:cNvPr id="39939" name="Rectangle 3"/>
          <p:cNvSpPr>
            <a:spLocks noGrp="1" noChangeArrowheads="1"/>
          </p:cNvSpPr>
          <p:nvPr>
            <p:ph type="dt" idx="1"/>
          </p:nvPr>
        </p:nvSpPr>
        <p:spPr bwMode="auto">
          <a:xfrm>
            <a:off x="3951288" y="0"/>
            <a:ext cx="3040062" cy="458788"/>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buSzTx/>
              <a:defRPr sz="1200">
                <a:latin typeface="Times New Roman"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9350" y="688975"/>
            <a:ext cx="4694238" cy="3522663"/>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911225" y="4441825"/>
            <a:ext cx="5168900" cy="4135438"/>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9942" name="Rectangle 6"/>
          <p:cNvSpPr>
            <a:spLocks noGrp="1" noChangeArrowheads="1"/>
          </p:cNvSpPr>
          <p:nvPr>
            <p:ph type="ftr" sz="quarter" idx="4"/>
          </p:nvPr>
        </p:nvSpPr>
        <p:spPr bwMode="auto">
          <a:xfrm>
            <a:off x="0" y="8807450"/>
            <a:ext cx="3040063" cy="458788"/>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a:buSzTx/>
              <a:defRPr sz="1200">
                <a:latin typeface="Times New Roman" charset="0"/>
              </a:defRPr>
            </a:lvl1pPr>
          </a:lstStyle>
          <a:p>
            <a:pPr>
              <a:defRPr/>
            </a:pPr>
            <a:endParaRPr lang="en-US"/>
          </a:p>
        </p:txBody>
      </p:sp>
      <p:sp>
        <p:nvSpPr>
          <p:cNvPr id="39943" name="Rectangle 7"/>
          <p:cNvSpPr>
            <a:spLocks noGrp="1" noChangeArrowheads="1"/>
          </p:cNvSpPr>
          <p:nvPr>
            <p:ph type="sldNum" sz="quarter" idx="5"/>
          </p:nvPr>
        </p:nvSpPr>
        <p:spPr bwMode="auto">
          <a:xfrm>
            <a:off x="3951288" y="8807450"/>
            <a:ext cx="3040062" cy="458788"/>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algn="r">
              <a:buSzTx/>
              <a:defRPr sz="1200">
                <a:latin typeface="Times New Roman" charset="0"/>
              </a:defRPr>
            </a:lvl1pPr>
          </a:lstStyle>
          <a:p>
            <a:pPr>
              <a:defRPr/>
            </a:pPr>
            <a:fld id="{D8E28F8C-C988-274F-8A56-BCC4005DA5F9}" type="slidenum">
              <a:rPr lang="en-US"/>
              <a:pPr>
                <a:defRPr/>
              </a:pPr>
              <a:t>‹#›</a:t>
            </a:fld>
            <a:endParaRPr lang="en-US"/>
          </a:p>
        </p:txBody>
      </p:sp>
    </p:spTree>
    <p:extLst>
      <p:ext uri="{BB962C8B-B14F-4D97-AF65-F5344CB8AC3E}">
        <p14:creationId xmlns:p14="http://schemas.microsoft.com/office/powerpoint/2010/main" val="3511013741"/>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EAC15605-9478-E646-812D-5D16DEF7F0D6}" type="slidenum">
              <a:rPr lang="en-US"/>
              <a:pPr/>
              <a:t>27</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567C34FA-4686-9943-B4E0-53C5FE072162}" type="slidenum">
              <a:rPr lang="en-US"/>
              <a:pPr/>
              <a:t>29</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buSzTx/>
              <a:defRPr/>
            </a:pPr>
            <a:r>
              <a:rPr lang="en-US" sz="1400"/>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nSpc>
                  <a:spcPct val="100000"/>
                </a:lnSpc>
                <a:buSzTx/>
                <a:defRPr/>
              </a:pPr>
              <a:r>
                <a:rPr lang="en-US" sz="4400" b="0">
                  <a:solidFill>
                    <a:srgbClr val="E30101"/>
                  </a:solidFill>
                </a:rPr>
                <a:t>N</a:t>
              </a:r>
              <a:endParaRPr lang="en-US" sz="4400" b="0"/>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nSpc>
                  <a:spcPct val="100000"/>
                </a:lnSpc>
                <a:buSzTx/>
                <a:defRPr/>
              </a:pPr>
              <a:r>
                <a:rPr lang="en-US" sz="4400" b="0">
                  <a:solidFill>
                    <a:srgbClr val="E30101"/>
                  </a:solidFill>
                </a:rPr>
                <a:t>IF</a:t>
              </a:r>
              <a:endParaRPr lang="en-US" sz="4400" b="0"/>
            </a:p>
          </p:txBody>
        </p:sp>
      </p:grpSp>
      <p:sp>
        <p:nvSpPr>
          <p:cNvPr id="37890"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37893"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Dynamic Frames</a:t>
            </a:r>
          </a:p>
        </p:txBody>
      </p:sp>
      <p:sp>
        <p:nvSpPr>
          <p:cNvPr id="5" name="Rectangle 8"/>
          <p:cNvSpPr>
            <a:spLocks noGrp="1" noChangeArrowheads="1"/>
          </p:cNvSpPr>
          <p:nvPr>
            <p:ph type="sldNum" sz="quarter" idx="11"/>
          </p:nvPr>
        </p:nvSpPr>
        <p:spPr>
          <a:ln/>
        </p:spPr>
        <p:txBody>
          <a:bodyPr/>
          <a:lstStyle>
            <a:lvl1pPr>
              <a:defRPr/>
            </a:lvl1pPr>
          </a:lstStyle>
          <a:p>
            <a:pPr>
              <a:defRPr/>
            </a:pPr>
            <a:fld id="{32BAD3D8-E597-E64B-B791-773783FE519D}" type="slidenum">
              <a:rPr lang="en-US"/>
              <a:pPr>
                <a:defRPr/>
              </a:pPr>
              <a:t>‹#›</a:t>
            </a:fld>
            <a:endParaRPr lang="en-US" sz="1400" b="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Dynamic Frames</a:t>
            </a:r>
          </a:p>
        </p:txBody>
      </p:sp>
      <p:sp>
        <p:nvSpPr>
          <p:cNvPr id="5" name="Rectangle 8"/>
          <p:cNvSpPr>
            <a:spLocks noGrp="1" noChangeArrowheads="1"/>
          </p:cNvSpPr>
          <p:nvPr>
            <p:ph type="sldNum" sz="quarter" idx="11"/>
          </p:nvPr>
        </p:nvSpPr>
        <p:spPr>
          <a:ln/>
        </p:spPr>
        <p:txBody>
          <a:bodyPr/>
          <a:lstStyle>
            <a:lvl1pPr>
              <a:defRPr/>
            </a:lvl1pPr>
          </a:lstStyle>
          <a:p>
            <a:pPr>
              <a:defRPr/>
            </a:pPr>
            <a:fld id="{C295E53C-0866-424B-9795-D9558D258C34}" type="slidenum">
              <a:rPr lang="en-US"/>
              <a:pPr>
                <a:defRPr/>
              </a:pPr>
              <a:t>‹#›</a:t>
            </a:fld>
            <a:endParaRPr lang="en-US" sz="1400" b="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Dynamic Frames</a:t>
            </a:r>
          </a:p>
        </p:txBody>
      </p:sp>
      <p:sp>
        <p:nvSpPr>
          <p:cNvPr id="5" name="Rectangle 8"/>
          <p:cNvSpPr>
            <a:spLocks noGrp="1" noChangeArrowheads="1"/>
          </p:cNvSpPr>
          <p:nvPr>
            <p:ph type="sldNum" sz="quarter" idx="11"/>
          </p:nvPr>
        </p:nvSpPr>
        <p:spPr>
          <a:ln/>
        </p:spPr>
        <p:txBody>
          <a:bodyPr/>
          <a:lstStyle>
            <a:lvl1pPr>
              <a:defRPr/>
            </a:lvl1pPr>
          </a:lstStyle>
          <a:p>
            <a:pPr>
              <a:defRPr/>
            </a:pPr>
            <a:fld id="{03A87CC1-D008-6249-9E8E-5AF6F51156A4}" type="slidenum">
              <a:rPr lang="en-US"/>
              <a:pPr>
                <a:defRPr/>
              </a:pPr>
              <a:t>‹#›</a:t>
            </a:fld>
            <a:endParaRPr lang="en-US" sz="1400" b="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Dynamic Frames</a:t>
            </a:r>
          </a:p>
        </p:txBody>
      </p:sp>
      <p:sp>
        <p:nvSpPr>
          <p:cNvPr id="5" name="Rectangle 8"/>
          <p:cNvSpPr>
            <a:spLocks noGrp="1" noChangeArrowheads="1"/>
          </p:cNvSpPr>
          <p:nvPr>
            <p:ph type="sldNum" sz="quarter" idx="11"/>
          </p:nvPr>
        </p:nvSpPr>
        <p:spPr>
          <a:ln/>
        </p:spPr>
        <p:txBody>
          <a:bodyPr/>
          <a:lstStyle>
            <a:lvl1pPr>
              <a:defRPr/>
            </a:lvl1pPr>
          </a:lstStyle>
          <a:p>
            <a:pPr>
              <a:defRPr/>
            </a:pPr>
            <a:fld id="{7FAD1BC2-350E-0846-A3BC-557C3BCE5C04}" type="slidenum">
              <a:rPr lang="en-US"/>
              <a:pPr>
                <a:defRPr/>
              </a:pPr>
              <a:t>‹#›</a:t>
            </a:fld>
            <a:endParaRPr lang="en-US" sz="1400" b="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Dynamic Frames</a:t>
            </a:r>
          </a:p>
        </p:txBody>
      </p:sp>
      <p:sp>
        <p:nvSpPr>
          <p:cNvPr id="6" name="Rectangle 8"/>
          <p:cNvSpPr>
            <a:spLocks noGrp="1" noChangeArrowheads="1"/>
          </p:cNvSpPr>
          <p:nvPr>
            <p:ph type="sldNum" sz="quarter" idx="11"/>
          </p:nvPr>
        </p:nvSpPr>
        <p:spPr>
          <a:ln/>
        </p:spPr>
        <p:txBody>
          <a:bodyPr/>
          <a:lstStyle>
            <a:lvl1pPr>
              <a:defRPr/>
            </a:lvl1pPr>
          </a:lstStyle>
          <a:p>
            <a:pPr>
              <a:defRPr/>
            </a:pPr>
            <a:fld id="{08A83F09-2F38-914C-82A2-DC51CB21A728}" type="slidenum">
              <a:rPr lang="en-US"/>
              <a:pPr>
                <a:defRPr/>
              </a:pPr>
              <a:t>‹#›</a:t>
            </a:fld>
            <a:endParaRPr lang="en-US" sz="1400" b="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ftr" sz="quarter" idx="10"/>
          </p:nvPr>
        </p:nvSpPr>
        <p:spPr>
          <a:ln/>
        </p:spPr>
        <p:txBody>
          <a:bodyPr/>
          <a:lstStyle>
            <a:lvl1pPr>
              <a:defRPr/>
            </a:lvl1pPr>
          </a:lstStyle>
          <a:p>
            <a:pPr>
              <a:defRPr/>
            </a:pPr>
            <a:r>
              <a:rPr lang="en-US"/>
              <a:t>Dynamic Frames</a:t>
            </a:r>
          </a:p>
        </p:txBody>
      </p:sp>
      <p:sp>
        <p:nvSpPr>
          <p:cNvPr id="8" name="Rectangle 8"/>
          <p:cNvSpPr>
            <a:spLocks noGrp="1" noChangeArrowheads="1"/>
          </p:cNvSpPr>
          <p:nvPr>
            <p:ph type="sldNum" sz="quarter" idx="11"/>
          </p:nvPr>
        </p:nvSpPr>
        <p:spPr>
          <a:ln/>
        </p:spPr>
        <p:txBody>
          <a:bodyPr/>
          <a:lstStyle>
            <a:lvl1pPr>
              <a:defRPr/>
            </a:lvl1pPr>
          </a:lstStyle>
          <a:p>
            <a:pPr>
              <a:defRPr/>
            </a:pPr>
            <a:fld id="{E40C30F5-FE8C-BA4B-818B-7807944D4E62}" type="slidenum">
              <a:rPr lang="en-US"/>
              <a:pPr>
                <a:defRPr/>
              </a:pPr>
              <a:t>‹#›</a:t>
            </a:fld>
            <a:endParaRPr lang="en-US" sz="1400" b="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ftr" sz="quarter" idx="10"/>
          </p:nvPr>
        </p:nvSpPr>
        <p:spPr>
          <a:ln/>
        </p:spPr>
        <p:txBody>
          <a:bodyPr/>
          <a:lstStyle>
            <a:lvl1pPr>
              <a:defRPr/>
            </a:lvl1pPr>
          </a:lstStyle>
          <a:p>
            <a:pPr>
              <a:defRPr/>
            </a:pPr>
            <a:r>
              <a:rPr lang="en-US"/>
              <a:t>Dynamic Frames</a:t>
            </a:r>
          </a:p>
        </p:txBody>
      </p:sp>
      <p:sp>
        <p:nvSpPr>
          <p:cNvPr id="4" name="Rectangle 8"/>
          <p:cNvSpPr>
            <a:spLocks noGrp="1" noChangeArrowheads="1"/>
          </p:cNvSpPr>
          <p:nvPr>
            <p:ph type="sldNum" sz="quarter" idx="11"/>
          </p:nvPr>
        </p:nvSpPr>
        <p:spPr>
          <a:ln/>
        </p:spPr>
        <p:txBody>
          <a:bodyPr/>
          <a:lstStyle>
            <a:lvl1pPr>
              <a:defRPr/>
            </a:lvl1pPr>
          </a:lstStyle>
          <a:p>
            <a:pPr>
              <a:defRPr/>
            </a:pPr>
            <a:fld id="{01B14CB9-0C67-A74C-96CD-58F61CD02C67}" type="slidenum">
              <a:rPr lang="en-US"/>
              <a:pPr>
                <a:defRPr/>
              </a:pPr>
              <a:t>‹#›</a:t>
            </a:fld>
            <a:endParaRPr lang="en-US" sz="1400" b="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ln/>
        </p:spPr>
        <p:txBody>
          <a:bodyPr/>
          <a:lstStyle>
            <a:lvl1pPr>
              <a:defRPr/>
            </a:lvl1pPr>
          </a:lstStyle>
          <a:p>
            <a:pPr>
              <a:defRPr/>
            </a:pPr>
            <a:r>
              <a:rPr lang="en-US"/>
              <a:t>Dynamic Frames</a:t>
            </a:r>
          </a:p>
        </p:txBody>
      </p:sp>
      <p:sp>
        <p:nvSpPr>
          <p:cNvPr id="3" name="Rectangle 8"/>
          <p:cNvSpPr>
            <a:spLocks noGrp="1" noChangeArrowheads="1"/>
          </p:cNvSpPr>
          <p:nvPr>
            <p:ph type="sldNum" sz="quarter" idx="11"/>
          </p:nvPr>
        </p:nvSpPr>
        <p:spPr>
          <a:ln/>
        </p:spPr>
        <p:txBody>
          <a:bodyPr/>
          <a:lstStyle>
            <a:lvl1pPr>
              <a:defRPr/>
            </a:lvl1pPr>
          </a:lstStyle>
          <a:p>
            <a:pPr>
              <a:defRPr/>
            </a:pPr>
            <a:fld id="{76BCFFC0-1A85-B940-B801-B116925A7D92}" type="slidenum">
              <a:rPr lang="en-US"/>
              <a:pPr>
                <a:defRPr/>
              </a:pPr>
              <a:t>‹#›</a:t>
            </a:fld>
            <a:endParaRPr lang="en-US" sz="1400" b="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Dynamic Frames</a:t>
            </a:r>
          </a:p>
        </p:txBody>
      </p:sp>
      <p:sp>
        <p:nvSpPr>
          <p:cNvPr id="6" name="Rectangle 8"/>
          <p:cNvSpPr>
            <a:spLocks noGrp="1" noChangeArrowheads="1"/>
          </p:cNvSpPr>
          <p:nvPr>
            <p:ph type="sldNum" sz="quarter" idx="11"/>
          </p:nvPr>
        </p:nvSpPr>
        <p:spPr>
          <a:ln/>
        </p:spPr>
        <p:txBody>
          <a:bodyPr/>
          <a:lstStyle>
            <a:lvl1pPr>
              <a:defRPr/>
            </a:lvl1pPr>
          </a:lstStyle>
          <a:p>
            <a:pPr>
              <a:defRPr/>
            </a:pPr>
            <a:fld id="{D9E9A901-A065-BA40-B58A-2A34DF7F0C9E}" type="slidenum">
              <a:rPr lang="en-US"/>
              <a:pPr>
                <a:defRPr/>
              </a:pPr>
              <a:t>‹#›</a:t>
            </a:fld>
            <a:endParaRPr lang="en-US" sz="1400" b="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Dynamic Frames</a:t>
            </a:r>
          </a:p>
        </p:txBody>
      </p:sp>
      <p:sp>
        <p:nvSpPr>
          <p:cNvPr id="6" name="Rectangle 8"/>
          <p:cNvSpPr>
            <a:spLocks noGrp="1" noChangeArrowheads="1"/>
          </p:cNvSpPr>
          <p:nvPr>
            <p:ph type="sldNum" sz="quarter" idx="11"/>
          </p:nvPr>
        </p:nvSpPr>
        <p:spPr>
          <a:ln/>
        </p:spPr>
        <p:txBody>
          <a:bodyPr/>
          <a:lstStyle>
            <a:lvl1pPr>
              <a:defRPr/>
            </a:lvl1pPr>
          </a:lstStyle>
          <a:p>
            <a:pPr>
              <a:defRPr/>
            </a:pPr>
            <a:fld id="{8779BEB9-50BA-4A4A-82A3-6F55968E4F3F}" type="slidenum">
              <a:rPr lang="en-US"/>
              <a:pPr>
                <a:defRPr/>
              </a:pPr>
              <a:t>‹#›</a:t>
            </a:fld>
            <a:endParaRPr lang="en-US" sz="1400" b="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87613"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36867"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36868"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buSzTx/>
              <a:defRPr/>
            </a:pPr>
            <a:r>
              <a:rPr lang="en-US" sz="1400"/>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6870"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sp>
        <p:nvSpPr>
          <p:cNvPr id="36871"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buSzTx/>
              <a:defRPr sz="1000"/>
            </a:lvl1pPr>
          </a:lstStyle>
          <a:p>
            <a:pPr>
              <a:defRPr/>
            </a:pPr>
            <a:r>
              <a:rPr lang="en-US"/>
              <a:t>Dynamic Frames</a:t>
            </a:r>
          </a:p>
        </p:txBody>
      </p:sp>
      <p:sp>
        <p:nvSpPr>
          <p:cNvPr id="36872"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buSzTx/>
              <a:defRPr sz="1200"/>
            </a:lvl1pPr>
          </a:lstStyle>
          <a:p>
            <a:pPr>
              <a:defRPr/>
            </a:pPr>
            <a:fld id="{A6B7D7CC-E9FA-7F4C-93D9-7472A5A9B04F}" type="slidenum">
              <a:rPr lang="en-US"/>
              <a:pPr>
                <a:defRPr/>
              </a:pPr>
              <a:t>‹#›</a:t>
            </a:fld>
            <a:endParaRPr lang="en-US" sz="1400" b="0">
              <a:latin typeface="Times New Roman" charset="0"/>
            </a:endParaRPr>
          </a:p>
        </p:txBody>
      </p:sp>
      <p:grpSp>
        <p:nvGrpSpPr>
          <p:cNvPr id="1033" name="Group 9"/>
          <p:cNvGrpSpPr>
            <a:grpSpLocks/>
          </p:cNvGrpSpPr>
          <p:nvPr/>
        </p:nvGrpSpPr>
        <p:grpSpPr bwMode="auto">
          <a:xfrm>
            <a:off x="177800" y="182563"/>
            <a:ext cx="1824038" cy="896937"/>
            <a:chOff x="112" y="115"/>
            <a:chExt cx="1149" cy="565"/>
          </a:xfrm>
        </p:grpSpPr>
        <p:sp>
          <p:nvSpPr>
            <p:cNvPr id="36874"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36875"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36876"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36877"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36878"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36879"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36880"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36881"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36882"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36883"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36884"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36885"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nSpc>
                  <a:spcPct val="100000"/>
                </a:lnSpc>
                <a:buSzTx/>
                <a:defRPr/>
              </a:pPr>
              <a:r>
                <a:rPr lang="en-US" sz="4400" b="0">
                  <a:solidFill>
                    <a:srgbClr val="E30101"/>
                  </a:solidFill>
                </a:rPr>
                <a:t>N</a:t>
              </a:r>
              <a:endParaRPr lang="en-US" sz="4400" b="0"/>
            </a:p>
          </p:txBody>
        </p:sp>
        <p:sp>
          <p:nvSpPr>
            <p:cNvPr id="36886"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nSpc>
                  <a:spcPct val="100000"/>
                </a:lnSpc>
                <a:buSzTx/>
                <a:defRPr/>
              </a:pPr>
              <a:r>
                <a:rPr lang="en-US" sz="4400" b="0">
                  <a:solidFill>
                    <a:srgbClr val="E30101"/>
                  </a:solidFill>
                </a:rPr>
                <a:t>IF</a:t>
              </a:r>
              <a:endParaRPr lang="en-US" sz="4400" b="0"/>
            </a:p>
          </p:txBody>
        </p:sp>
      </p:gr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525588" y="2271713"/>
            <a:ext cx="6121400" cy="528637"/>
          </a:xfrm>
        </p:spPr>
        <p:txBody>
          <a:bodyPr/>
          <a:lstStyle/>
          <a:p>
            <a:r>
              <a:rPr lang="en-US" sz="3600"/>
              <a:t>Dynamic Reference Frames</a:t>
            </a:r>
            <a:endParaRPr lang="en-US"/>
          </a:p>
        </p:txBody>
      </p:sp>
      <p:sp>
        <p:nvSpPr>
          <p:cNvPr id="15363" name="Rectangle 3"/>
          <p:cNvSpPr>
            <a:spLocks noGrp="1" noChangeArrowheads="1"/>
          </p:cNvSpPr>
          <p:nvPr>
            <p:ph type="subTitle" idx="1"/>
          </p:nvPr>
        </p:nvSpPr>
        <p:spPr/>
        <p:txBody>
          <a:bodyPr/>
          <a:lstStyle/>
          <a:p>
            <a:pPr marL="285750" indent="-285750"/>
            <a:r>
              <a:rPr lang="en-US" dirty="0">
                <a:solidFill>
                  <a:schemeClr val="tx2"/>
                </a:solidFill>
              </a:rPr>
              <a:t>April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3"/>
          <p:cNvSpPr>
            <a:spLocks noGrp="1"/>
          </p:cNvSpPr>
          <p:nvPr>
            <p:ph type="ftr" sz="quarter" idx="10"/>
          </p:nvPr>
        </p:nvSpPr>
        <p:spPr>
          <a:noFill/>
        </p:spPr>
        <p:txBody>
          <a:bodyPr/>
          <a:lstStyle/>
          <a:p>
            <a:r>
              <a:rPr lang="en-US"/>
              <a:t>Dynamic Frames</a:t>
            </a:r>
          </a:p>
        </p:txBody>
      </p:sp>
      <p:sp>
        <p:nvSpPr>
          <p:cNvPr id="24579" name="Slide Number Placeholder 4"/>
          <p:cNvSpPr>
            <a:spLocks noGrp="1"/>
          </p:cNvSpPr>
          <p:nvPr>
            <p:ph type="sldNum" sz="quarter" idx="11"/>
          </p:nvPr>
        </p:nvSpPr>
        <p:spPr>
          <a:noFill/>
        </p:spPr>
        <p:txBody>
          <a:bodyPr/>
          <a:lstStyle/>
          <a:p>
            <a:fld id="{DEBB1E66-0498-8C47-A6BF-201F4BD01ABD}" type="slidenum">
              <a:rPr lang="en-US" smtClean="0"/>
              <a:pPr/>
              <a:t>10</a:t>
            </a:fld>
            <a:endParaRPr lang="en-US" sz="1400" b="0">
              <a:latin typeface="Times New Roman" charset="0"/>
            </a:endParaRPr>
          </a:p>
        </p:txBody>
      </p:sp>
      <p:sp>
        <p:nvSpPr>
          <p:cNvPr id="24580" name="Rectangle 2"/>
          <p:cNvSpPr>
            <a:spLocks noGrp="1" noChangeArrowheads="1"/>
          </p:cNvSpPr>
          <p:nvPr>
            <p:ph type="body" idx="1"/>
          </p:nvPr>
        </p:nvSpPr>
        <p:spPr>
          <a:xfrm>
            <a:off x="718253" y="1530350"/>
            <a:ext cx="7942681" cy="4882303"/>
          </a:xfrm>
        </p:spPr>
        <p:txBody>
          <a:bodyPr/>
          <a:lstStyle/>
          <a:p>
            <a:pPr>
              <a:lnSpc>
                <a:spcPct val="80000"/>
              </a:lnSpc>
            </a:pPr>
            <a:r>
              <a:rPr lang="en-US" sz="2000" dirty="0"/>
              <a:t>When we say that a vector is "aligned" with another vector, we mean that the angular separation between the two vectors is zero.</a:t>
            </a:r>
          </a:p>
          <a:p>
            <a:pPr>
              <a:lnSpc>
                <a:spcPct val="80000"/>
              </a:lnSpc>
            </a:pPr>
            <a:endParaRPr lang="en-US" sz="2000" dirty="0"/>
          </a:p>
          <a:p>
            <a:pPr>
              <a:lnSpc>
                <a:spcPct val="80000"/>
              </a:lnSpc>
            </a:pPr>
            <a:r>
              <a:rPr lang="en-US" sz="2000" dirty="0"/>
              <a:t>We use the terms "defining a frame" and "specifying a frame" interchangeably.  Both refer to creating a frame definition in a frames kernel (FK).</a:t>
            </a:r>
          </a:p>
          <a:p>
            <a:pPr>
              <a:lnSpc>
                <a:spcPct val="80000"/>
              </a:lnSpc>
            </a:pPr>
            <a:endParaRPr lang="en-US" sz="2000" dirty="0"/>
          </a:p>
          <a:p>
            <a:pPr>
              <a:lnSpc>
                <a:spcPct val="80000"/>
              </a:lnSpc>
            </a:pPr>
            <a:r>
              <a:rPr lang="en-US" sz="2000" dirty="0"/>
              <a:t>The notation </a:t>
            </a:r>
          </a:p>
          <a:p>
            <a:pPr>
              <a:lnSpc>
                <a:spcPct val="80000"/>
              </a:lnSpc>
              <a:buFontTx/>
              <a:buNone/>
            </a:pPr>
            <a:endParaRPr lang="en-US" sz="2000" dirty="0"/>
          </a:p>
          <a:p>
            <a:pPr>
              <a:lnSpc>
                <a:spcPct val="80000"/>
              </a:lnSpc>
              <a:buFontTx/>
              <a:buNone/>
            </a:pPr>
            <a:r>
              <a:rPr lang="en-US" sz="2000" dirty="0"/>
              <a:t>    indicates a frame rotation of theta radians (unless other units are specified) about axis n, where n is one of {1, 2, 3}.  This transformation rotates vectors by –theta radians about axis n.</a:t>
            </a:r>
          </a:p>
        </p:txBody>
      </p:sp>
      <p:sp>
        <p:nvSpPr>
          <p:cNvPr id="24581" name="Rectangle 3"/>
          <p:cNvSpPr>
            <a:spLocks noGrp="1" noChangeArrowheads="1"/>
          </p:cNvSpPr>
          <p:nvPr>
            <p:ph type="title"/>
          </p:nvPr>
        </p:nvSpPr>
        <p:spPr>
          <a:xfrm>
            <a:off x="3786188" y="381000"/>
            <a:ext cx="3148012" cy="474663"/>
          </a:xfrm>
        </p:spPr>
        <p:txBody>
          <a:bodyPr/>
          <a:lstStyle/>
          <a:p>
            <a:r>
              <a:rPr lang="en-US"/>
              <a:t>Terminology - 3</a:t>
            </a:r>
          </a:p>
        </p:txBody>
      </p:sp>
      <p:sp>
        <p:nvSpPr>
          <p:cNvPr id="24582" name="Text Box 4"/>
          <p:cNvSpPr txBox="1">
            <a:spLocks noChangeArrowheads="1"/>
          </p:cNvSpPr>
          <p:nvPr/>
        </p:nvSpPr>
        <p:spPr bwMode="auto">
          <a:xfrm>
            <a:off x="2783159" y="3802572"/>
            <a:ext cx="2651125" cy="476250"/>
          </a:xfrm>
          <a:prstGeom prst="rect">
            <a:avLst/>
          </a:prstGeom>
          <a:noFill/>
          <a:ln w="12700">
            <a:noFill/>
            <a:miter lim="800000"/>
            <a:headEnd/>
            <a:tailEnd/>
          </a:ln>
        </p:spPr>
        <p:txBody>
          <a:bodyPr>
            <a:prstTxWarp prst="textNoShape">
              <a:avLst/>
            </a:prstTxWarp>
            <a:spAutoFit/>
          </a:bodyPr>
          <a:lstStyle/>
          <a:p>
            <a:pPr>
              <a:spcBef>
                <a:spcPct val="50000"/>
              </a:spcBef>
            </a:pPr>
            <a:r>
              <a:rPr lang="en-US" sz="2800" dirty="0">
                <a:latin typeface="Courier New" charset="0"/>
              </a:rPr>
              <a:t>[theta]</a:t>
            </a:r>
            <a:r>
              <a:rPr lang="en-US" sz="2800" baseline="-40000" dirty="0">
                <a:latin typeface="Courier New" charset="0"/>
              </a:rPr>
              <a:t>n</a:t>
            </a:r>
          </a:p>
        </p:txBody>
      </p:sp>
    </p:spTree>
    <p:extLst>
      <p:ext uri="{BB962C8B-B14F-4D97-AF65-F5344CB8AC3E}">
        <p14:creationId xmlns:p14="http://schemas.microsoft.com/office/powerpoint/2010/main" val="36446890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a:t>Dynamic Frames</a:t>
            </a:r>
          </a:p>
        </p:txBody>
      </p:sp>
      <p:sp>
        <p:nvSpPr>
          <p:cNvPr id="21507" name="Slide Number Placeholder 4"/>
          <p:cNvSpPr>
            <a:spLocks noGrp="1"/>
          </p:cNvSpPr>
          <p:nvPr>
            <p:ph type="sldNum" sz="quarter" idx="11"/>
          </p:nvPr>
        </p:nvSpPr>
        <p:spPr>
          <a:noFill/>
        </p:spPr>
        <p:txBody>
          <a:bodyPr/>
          <a:lstStyle/>
          <a:p>
            <a:fld id="{130B9891-DD0A-2F48-87D6-278B5735B5EF}" type="slidenum">
              <a:rPr lang="en-US" smtClean="0"/>
              <a:pPr/>
              <a:t>11</a:t>
            </a:fld>
            <a:endParaRPr lang="en-US" sz="1400" b="0">
              <a:latin typeface="Times New Roman" charset="0"/>
            </a:endParaRPr>
          </a:p>
        </p:txBody>
      </p:sp>
      <p:sp>
        <p:nvSpPr>
          <p:cNvPr id="21508" name="Rectangle 2"/>
          <p:cNvSpPr>
            <a:spLocks noGrp="1" noChangeArrowheads="1"/>
          </p:cNvSpPr>
          <p:nvPr>
            <p:ph type="body" idx="1"/>
          </p:nvPr>
        </p:nvSpPr>
        <p:spPr>
          <a:xfrm>
            <a:off x="728663" y="1279525"/>
            <a:ext cx="8064500" cy="5267325"/>
          </a:xfrm>
        </p:spPr>
        <p:txBody>
          <a:bodyPr/>
          <a:lstStyle/>
          <a:p>
            <a:pPr>
              <a:buFontTx/>
              <a:buNone/>
            </a:pPr>
            <a:endParaRPr lang="en-US" sz="2000" dirty="0"/>
          </a:p>
          <a:p>
            <a:r>
              <a:rPr lang="en-US" dirty="0"/>
              <a:t>To define dynamic frames using a frames kernel, a fairly detailed understanding of the SPICE dynamic frames capability is required.</a:t>
            </a:r>
          </a:p>
          <a:p>
            <a:r>
              <a:rPr lang="en-US" dirty="0"/>
              <a:t>A good understanding of the basic SPICE system (in particular, the SPK and frames subsystems) is also a prerequisite. </a:t>
            </a:r>
          </a:p>
          <a:p>
            <a:r>
              <a:rPr lang="en-US" dirty="0"/>
              <a:t>See the Frames Required Reading document for the most detailed documentation available.</a:t>
            </a:r>
          </a:p>
          <a:p>
            <a:r>
              <a:rPr lang="en-US" dirty="0"/>
              <a:t>The rest of this tutorial is concerned with: </a:t>
            </a:r>
          </a:p>
          <a:p>
            <a:pPr lvl="1"/>
            <a:r>
              <a:rPr lang="en-US" dirty="0"/>
              <a:t>explaining the SPICE dynamic frames capability</a:t>
            </a:r>
          </a:p>
          <a:p>
            <a:pPr lvl="1"/>
            <a:r>
              <a:rPr lang="en-US" dirty="0"/>
              <a:t>showing how to create dynamic frames kernels</a:t>
            </a:r>
          </a:p>
          <a:p>
            <a:pPr lvl="2"/>
            <a:r>
              <a:rPr lang="en-US" dirty="0"/>
              <a:t>We present many dynamic frame definition examples</a:t>
            </a:r>
            <a:endParaRPr lang="en-US" sz="2000" dirty="0"/>
          </a:p>
        </p:txBody>
      </p:sp>
      <p:sp>
        <p:nvSpPr>
          <p:cNvPr id="21509" name="Rectangle 3"/>
          <p:cNvSpPr>
            <a:spLocks noGrp="1" noChangeArrowheads="1"/>
          </p:cNvSpPr>
          <p:nvPr>
            <p:ph type="title"/>
          </p:nvPr>
        </p:nvSpPr>
        <p:spPr>
          <a:xfrm>
            <a:off x="2777165" y="70357"/>
            <a:ext cx="4642296" cy="800989"/>
          </a:xfrm>
        </p:spPr>
        <p:txBody>
          <a:bodyPr/>
          <a:lstStyle/>
          <a:p>
            <a:r>
              <a:rPr lang="en-US" sz="2800" dirty="0"/>
              <a:t>Creating a Frames Kernel</a:t>
            </a:r>
            <a:br>
              <a:rPr lang="en-US" sz="2800" dirty="0"/>
            </a:br>
            <a:r>
              <a:rPr lang="en-US" sz="2800" dirty="0"/>
              <a:t>Defining Dynamic Frames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8190" y="381000"/>
            <a:ext cx="5206554" cy="479747"/>
          </a:xfrm>
        </p:spPr>
        <p:txBody>
          <a:bodyPr/>
          <a:lstStyle/>
          <a:p>
            <a:r>
              <a:rPr lang="en-US" dirty="0"/>
              <a:t>Types of Dynamic Frames</a:t>
            </a:r>
          </a:p>
        </p:txBody>
      </p:sp>
      <p:sp>
        <p:nvSpPr>
          <p:cNvPr id="3" name="Content Placeholder 2"/>
          <p:cNvSpPr>
            <a:spLocks noGrp="1"/>
          </p:cNvSpPr>
          <p:nvPr>
            <p:ph idx="1"/>
          </p:nvPr>
        </p:nvSpPr>
        <p:spPr/>
        <p:txBody>
          <a:bodyPr/>
          <a:lstStyle/>
          <a:p>
            <a:r>
              <a:rPr lang="en-US" dirty="0"/>
              <a:t>NAIF envisages providing two types of dynamic frames:</a:t>
            </a:r>
          </a:p>
          <a:p>
            <a:pPr lvl="1"/>
            <a:r>
              <a:rPr lang="en-US" dirty="0"/>
              <a:t>parameterized</a:t>
            </a:r>
          </a:p>
          <a:p>
            <a:pPr lvl="1"/>
            <a:r>
              <a:rPr lang="en-US" dirty="0"/>
              <a:t>scripted</a:t>
            </a:r>
          </a:p>
          <a:p>
            <a:endParaRPr lang="en-US" dirty="0"/>
          </a:p>
          <a:p>
            <a:r>
              <a:rPr lang="en-US" dirty="0"/>
              <a:t>As of now only the parametrized type is implemented within SPICE; the rest of this tutorial focuses on this type.</a:t>
            </a:r>
          </a:p>
        </p:txBody>
      </p:sp>
      <p:sp>
        <p:nvSpPr>
          <p:cNvPr id="4" name="Footer Placeholder 3"/>
          <p:cNvSpPr>
            <a:spLocks noGrp="1"/>
          </p:cNvSpPr>
          <p:nvPr>
            <p:ph type="ftr" sz="quarter" idx="10"/>
          </p:nvPr>
        </p:nvSpPr>
        <p:spPr/>
        <p:txBody>
          <a:bodyPr/>
          <a:lstStyle/>
          <a:p>
            <a:pPr>
              <a:defRPr/>
            </a:pPr>
            <a:r>
              <a:rPr lang="en-US"/>
              <a:t>Dynamic Frames</a:t>
            </a:r>
          </a:p>
        </p:txBody>
      </p:sp>
      <p:sp>
        <p:nvSpPr>
          <p:cNvPr id="5" name="Slide Number Placeholder 4"/>
          <p:cNvSpPr>
            <a:spLocks noGrp="1"/>
          </p:cNvSpPr>
          <p:nvPr>
            <p:ph type="sldNum" sz="quarter" idx="11"/>
          </p:nvPr>
        </p:nvSpPr>
        <p:spPr/>
        <p:txBody>
          <a:bodyPr/>
          <a:lstStyle/>
          <a:p>
            <a:pPr>
              <a:defRPr/>
            </a:pPr>
            <a:fld id="{03A87CC1-D008-6249-9E8E-5AF6F51156A4}" type="slidenum">
              <a:rPr lang="en-US" smtClean="0"/>
              <a:pPr>
                <a:defRPr/>
              </a:pPr>
              <a:t>12</a:t>
            </a:fld>
            <a:endParaRPr lang="en-US" sz="1400" b="0">
              <a:latin typeface="Times New Roman" charset="0"/>
            </a:endParaRPr>
          </a:p>
        </p:txBody>
      </p:sp>
    </p:spTree>
    <p:extLst>
      <p:ext uri="{BB962C8B-B14F-4D97-AF65-F5344CB8AC3E}">
        <p14:creationId xmlns:p14="http://schemas.microsoft.com/office/powerpoint/2010/main" val="1649049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p:spPr>
        <p:txBody>
          <a:bodyPr/>
          <a:lstStyle/>
          <a:p>
            <a:r>
              <a:rPr lang="en-US"/>
              <a:t>Dynamic Frames</a:t>
            </a:r>
          </a:p>
        </p:txBody>
      </p:sp>
      <p:sp>
        <p:nvSpPr>
          <p:cNvPr id="25603" name="Slide Number Placeholder 4"/>
          <p:cNvSpPr>
            <a:spLocks noGrp="1"/>
          </p:cNvSpPr>
          <p:nvPr>
            <p:ph type="sldNum" sz="quarter" idx="11"/>
          </p:nvPr>
        </p:nvSpPr>
        <p:spPr>
          <a:noFill/>
        </p:spPr>
        <p:txBody>
          <a:bodyPr/>
          <a:lstStyle/>
          <a:p>
            <a:fld id="{21CF79BD-6294-814F-9FCF-B56DB87B59B9}" type="slidenum">
              <a:rPr lang="en-US" smtClean="0"/>
              <a:pPr/>
              <a:t>13</a:t>
            </a:fld>
            <a:endParaRPr lang="en-US" sz="1400" b="0" dirty="0">
              <a:latin typeface="Times New Roman" charset="0"/>
            </a:endParaRPr>
          </a:p>
        </p:txBody>
      </p:sp>
      <p:sp>
        <p:nvSpPr>
          <p:cNvPr id="25604" name="Rectangle 2"/>
          <p:cNvSpPr>
            <a:spLocks noGrp="1" noChangeArrowheads="1"/>
          </p:cNvSpPr>
          <p:nvPr>
            <p:ph type="body" idx="1"/>
          </p:nvPr>
        </p:nvSpPr>
        <p:spPr>
          <a:xfrm>
            <a:off x="532202" y="1526702"/>
            <a:ext cx="8339137" cy="4777531"/>
          </a:xfrm>
        </p:spPr>
        <p:txBody>
          <a:bodyPr/>
          <a:lstStyle/>
          <a:p>
            <a:pPr marL="228600"/>
            <a:r>
              <a:rPr lang="en-US" sz="2000" dirty="0"/>
              <a:t>Parameterized dynamic frames are defined using formulas.</a:t>
            </a:r>
          </a:p>
          <a:p>
            <a:pPr marL="514350" lvl="1"/>
            <a:r>
              <a:rPr lang="en-US" sz="1600" dirty="0"/>
              <a:t>The code implementing the formulas is built into SPICE.</a:t>
            </a:r>
          </a:p>
          <a:p>
            <a:pPr marL="514350" lvl="1"/>
            <a:r>
              <a:rPr lang="en-US" sz="1600" dirty="0"/>
              <a:t>The parameters used in the formulas are specified in a frames kernel.</a:t>
            </a:r>
          </a:p>
          <a:p>
            <a:pPr marL="228600"/>
            <a:endParaRPr lang="en-US" sz="2000" dirty="0"/>
          </a:p>
          <a:p>
            <a:pPr marL="228600"/>
            <a:r>
              <a:rPr lang="en-US" sz="2000" dirty="0"/>
              <a:t>Parameterized dynamic frames are grouped into frame "families".  Each family corresponds to a distinct, parameterized geometric formula providing a frame definition. The families are:</a:t>
            </a:r>
          </a:p>
          <a:p>
            <a:pPr marL="514350" lvl="1"/>
            <a:r>
              <a:rPr lang="en-US" sz="1600" dirty="0"/>
              <a:t>Two-Vector frames</a:t>
            </a:r>
          </a:p>
          <a:p>
            <a:pPr marL="514350" lvl="1"/>
            <a:r>
              <a:rPr lang="en-US" sz="1600" dirty="0"/>
              <a:t>Of-date frames </a:t>
            </a:r>
          </a:p>
          <a:p>
            <a:pPr marL="514350" lvl="1"/>
            <a:r>
              <a:rPr lang="en-US" sz="1600" dirty="0"/>
              <a:t>Euler frames</a:t>
            </a:r>
          </a:p>
        </p:txBody>
      </p:sp>
      <p:sp>
        <p:nvSpPr>
          <p:cNvPr id="25605" name="Rectangle 3"/>
          <p:cNvSpPr>
            <a:spLocks noGrp="1" noChangeArrowheads="1"/>
          </p:cNvSpPr>
          <p:nvPr>
            <p:ph type="title"/>
          </p:nvPr>
        </p:nvSpPr>
        <p:spPr>
          <a:xfrm>
            <a:off x="2201106" y="381000"/>
            <a:ext cx="6332463" cy="490391"/>
          </a:xfrm>
        </p:spPr>
        <p:txBody>
          <a:bodyPr/>
          <a:lstStyle/>
          <a:p>
            <a:r>
              <a:rPr lang="en-US" dirty="0"/>
              <a:t>Parameterized Dynamic Frames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3"/>
          <p:cNvSpPr>
            <a:spLocks noGrp="1"/>
          </p:cNvSpPr>
          <p:nvPr>
            <p:ph type="ftr" sz="quarter" idx="10"/>
          </p:nvPr>
        </p:nvSpPr>
        <p:spPr>
          <a:noFill/>
        </p:spPr>
        <p:txBody>
          <a:bodyPr/>
          <a:lstStyle/>
          <a:p>
            <a:r>
              <a:rPr lang="en-US"/>
              <a:t>Dynamic Frames</a:t>
            </a:r>
          </a:p>
        </p:txBody>
      </p:sp>
      <p:sp>
        <p:nvSpPr>
          <p:cNvPr id="26627" name="Slide Number Placeholder 4"/>
          <p:cNvSpPr>
            <a:spLocks noGrp="1"/>
          </p:cNvSpPr>
          <p:nvPr>
            <p:ph type="sldNum" sz="quarter" idx="11"/>
          </p:nvPr>
        </p:nvSpPr>
        <p:spPr>
          <a:noFill/>
        </p:spPr>
        <p:txBody>
          <a:bodyPr/>
          <a:lstStyle/>
          <a:p>
            <a:fld id="{D90505D3-0C38-0C49-95DF-536CB71BD273}" type="slidenum">
              <a:rPr lang="en-US" smtClean="0"/>
              <a:pPr/>
              <a:t>14</a:t>
            </a:fld>
            <a:endParaRPr lang="en-US" sz="1400" b="0">
              <a:latin typeface="Times New Roman" charset="0"/>
            </a:endParaRPr>
          </a:p>
        </p:txBody>
      </p:sp>
      <p:sp>
        <p:nvSpPr>
          <p:cNvPr id="26628" name="Rectangle 2"/>
          <p:cNvSpPr>
            <a:spLocks noGrp="1" noChangeArrowheads="1"/>
          </p:cNvSpPr>
          <p:nvPr>
            <p:ph type="body" idx="1"/>
          </p:nvPr>
        </p:nvSpPr>
        <p:spPr>
          <a:xfrm>
            <a:off x="690944" y="1538415"/>
            <a:ext cx="7876984" cy="4441761"/>
          </a:xfrm>
        </p:spPr>
        <p:txBody>
          <a:bodyPr/>
          <a:lstStyle/>
          <a:p>
            <a:r>
              <a:rPr lang="en-US" sz="2000" dirty="0"/>
              <a:t>Parameterized dynamic frames are defined using "keyword=value" assignments in a frames kernel (FK).  </a:t>
            </a:r>
          </a:p>
          <a:p>
            <a:r>
              <a:rPr lang="en-US" sz="2000" dirty="0"/>
              <a:t>The following items must be specified in the frame definition:</a:t>
            </a:r>
          </a:p>
          <a:p>
            <a:pPr lvl="1"/>
            <a:r>
              <a:rPr lang="en-US" sz="1600" dirty="0"/>
              <a:t>Frame name</a:t>
            </a:r>
          </a:p>
          <a:p>
            <a:pPr lvl="1"/>
            <a:r>
              <a:rPr lang="en-US" sz="1600" dirty="0"/>
              <a:t>Frame ID code </a:t>
            </a:r>
          </a:p>
          <a:p>
            <a:pPr lvl="2"/>
            <a:r>
              <a:rPr lang="en-US" sz="1400" dirty="0"/>
              <a:t>The range 1400000-2000000 is reserved for people outside of the NAIF group</a:t>
            </a:r>
          </a:p>
          <a:p>
            <a:pPr lvl="1"/>
            <a:r>
              <a:rPr lang="en-US" sz="1600" dirty="0"/>
              <a:t>Class  ( = 5 for dynamic frames)</a:t>
            </a:r>
          </a:p>
          <a:p>
            <a:pPr lvl="1"/>
            <a:r>
              <a:rPr lang="en-US" sz="1600" dirty="0"/>
              <a:t>Class ID code ( = frame ID code for dynamic frames)</a:t>
            </a:r>
          </a:p>
          <a:p>
            <a:pPr lvl="1"/>
            <a:r>
              <a:rPr lang="en-US" sz="1600" dirty="0"/>
              <a:t>Frame center ( = name or NAIF ID code for central body)</a:t>
            </a:r>
          </a:p>
          <a:p>
            <a:pPr lvl="1"/>
            <a:r>
              <a:rPr lang="en-US" sz="1600" dirty="0"/>
              <a:t>Frame definition style ( = 'PARAMETERIZED')</a:t>
            </a:r>
          </a:p>
          <a:p>
            <a:pPr lvl="1"/>
            <a:r>
              <a:rPr lang="en-US" sz="1600" dirty="0"/>
              <a:t>Base frame name ( called “relative”)</a:t>
            </a:r>
          </a:p>
          <a:p>
            <a:pPr lvl="2"/>
            <a:r>
              <a:rPr lang="en-US" sz="1400" dirty="0"/>
              <a:t>The frame definition specifies a rotation from the dynamic frame to the base (relative) frame.</a:t>
            </a:r>
          </a:p>
          <a:p>
            <a:pPr lvl="1"/>
            <a:r>
              <a:rPr lang="en-US" sz="1600" dirty="0"/>
              <a:t>Frame family</a:t>
            </a:r>
          </a:p>
          <a:p>
            <a:pPr lvl="1"/>
            <a:r>
              <a:rPr lang="en-US" sz="1600" dirty="0"/>
              <a:t>Family-specific assignments</a:t>
            </a:r>
            <a:endParaRPr lang="en-US" sz="1200" dirty="0"/>
          </a:p>
        </p:txBody>
      </p:sp>
      <p:sp>
        <p:nvSpPr>
          <p:cNvPr id="26629" name="Rectangle 3"/>
          <p:cNvSpPr>
            <a:spLocks noGrp="1" noChangeArrowheads="1"/>
          </p:cNvSpPr>
          <p:nvPr>
            <p:ph type="title"/>
          </p:nvPr>
        </p:nvSpPr>
        <p:spPr>
          <a:xfrm>
            <a:off x="2063888" y="399273"/>
            <a:ext cx="7026575" cy="435504"/>
          </a:xfrm>
        </p:spPr>
        <p:txBody>
          <a:bodyPr/>
          <a:lstStyle/>
          <a:p>
            <a:r>
              <a:rPr lang="en-US" sz="2800" dirty="0"/>
              <a:t>Defining Parameterized Dynamic Frames</a:t>
            </a:r>
          </a:p>
        </p:txBody>
      </p:sp>
      <p:sp>
        <p:nvSpPr>
          <p:cNvPr id="26630" name="Text Box 5"/>
          <p:cNvSpPr txBox="1">
            <a:spLocks noChangeArrowheads="1"/>
          </p:cNvSpPr>
          <p:nvPr/>
        </p:nvSpPr>
        <p:spPr bwMode="auto">
          <a:xfrm>
            <a:off x="3765887" y="6490315"/>
            <a:ext cx="2295525" cy="261610"/>
          </a:xfrm>
          <a:prstGeom prst="rect">
            <a:avLst/>
          </a:prstGeom>
          <a:noFill/>
          <a:ln w="12700">
            <a:noFill/>
            <a:miter lim="800000"/>
            <a:headEnd/>
            <a:tailEnd/>
          </a:ln>
        </p:spPr>
        <p:txBody>
          <a:bodyPr>
            <a:prstTxWarp prst="textNoShape">
              <a:avLst/>
            </a:prstTxWarp>
            <a:spAutoFit/>
          </a:bodyPr>
          <a:lstStyle/>
          <a:p>
            <a:r>
              <a:rPr lang="en-US" sz="1200" dirty="0">
                <a:solidFill>
                  <a:srgbClr val="063DE8"/>
                </a:solidFill>
              </a:rPr>
              <a:t>continued on next page</a:t>
            </a:r>
          </a:p>
        </p:txBody>
      </p:sp>
    </p:spTree>
    <p:extLst>
      <p:ext uri="{BB962C8B-B14F-4D97-AF65-F5344CB8AC3E}">
        <p14:creationId xmlns:p14="http://schemas.microsoft.com/office/powerpoint/2010/main" val="1039205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a:t>Dynamic Frames</a:t>
            </a:r>
          </a:p>
        </p:txBody>
      </p:sp>
      <p:sp>
        <p:nvSpPr>
          <p:cNvPr id="27651" name="Slide Number Placeholder 4"/>
          <p:cNvSpPr>
            <a:spLocks noGrp="1"/>
          </p:cNvSpPr>
          <p:nvPr>
            <p:ph type="sldNum" sz="quarter" idx="11"/>
          </p:nvPr>
        </p:nvSpPr>
        <p:spPr>
          <a:noFill/>
        </p:spPr>
        <p:txBody>
          <a:bodyPr/>
          <a:lstStyle/>
          <a:p>
            <a:fld id="{892AC301-A4D5-0640-9C59-66B22C220639}" type="slidenum">
              <a:rPr lang="en-US" smtClean="0"/>
              <a:pPr/>
              <a:t>15</a:t>
            </a:fld>
            <a:endParaRPr lang="en-US" sz="1400" b="0">
              <a:latin typeface="Times New Roman" charset="0"/>
            </a:endParaRPr>
          </a:p>
        </p:txBody>
      </p:sp>
      <p:sp>
        <p:nvSpPr>
          <p:cNvPr id="27652" name="Rectangle 2"/>
          <p:cNvSpPr>
            <a:spLocks noGrp="1" noChangeArrowheads="1"/>
          </p:cNvSpPr>
          <p:nvPr>
            <p:ph type="body" idx="1"/>
          </p:nvPr>
        </p:nvSpPr>
        <p:spPr>
          <a:xfrm>
            <a:off x="165100" y="1734800"/>
            <a:ext cx="8863013" cy="4697345"/>
          </a:xfrm>
        </p:spPr>
        <p:txBody>
          <a:bodyPr/>
          <a:lstStyle/>
          <a:p>
            <a:pPr lvl="1"/>
            <a:r>
              <a:rPr lang="en-US" sz="1600" dirty="0"/>
              <a:t>Rotation state </a:t>
            </a:r>
          </a:p>
          <a:p>
            <a:pPr lvl="2"/>
            <a:r>
              <a:rPr lang="en-US" sz="1600" dirty="0"/>
              <a:t>Possible states are 'ROTATING' and 'INERTIAL'.</a:t>
            </a:r>
          </a:p>
          <a:p>
            <a:pPr lvl="3"/>
            <a:r>
              <a:rPr lang="en-US" dirty="0"/>
              <a:t>A frame is treated as rotating or inertial for the purpose of velocity transformations.</a:t>
            </a:r>
          </a:p>
          <a:p>
            <a:pPr lvl="2"/>
            <a:r>
              <a:rPr lang="en-US" sz="1600" dirty="0"/>
              <a:t>The default dynamic frame rotation state is 'ROTATING'.</a:t>
            </a:r>
            <a:r>
              <a:rPr lang="en-US" dirty="0"/>
              <a:t> </a:t>
            </a:r>
            <a:r>
              <a:rPr lang="en-US" sz="2000" dirty="0"/>
              <a:t> </a:t>
            </a:r>
          </a:p>
          <a:p>
            <a:pPr lvl="3"/>
            <a:r>
              <a:rPr lang="en-US" dirty="0"/>
              <a:t>For rotating two-vector and Euler frames, the rotation state assignment can be omitted from the frame definition.</a:t>
            </a:r>
          </a:p>
          <a:p>
            <a:pPr lvl="3"/>
            <a:r>
              <a:rPr lang="en-US" dirty="0"/>
              <a:t>For "of-date" frames, the frame definition must either specify the rotation state or designate the frame as "frozen" at a specified epoch (but not both).</a:t>
            </a:r>
            <a:endParaRPr lang="en-US" dirty="0">
              <a:latin typeface="Courier New" charset="0"/>
            </a:endParaRPr>
          </a:p>
          <a:p>
            <a:pPr lvl="1"/>
            <a:r>
              <a:rPr lang="en-US" sz="1600" dirty="0"/>
              <a:t>Freeze epoch</a:t>
            </a:r>
          </a:p>
          <a:p>
            <a:pPr lvl="2"/>
            <a:r>
              <a:rPr lang="en-US" sz="1600" dirty="0"/>
              <a:t>The presence of this optional assignment in a frames kernel indicates that the frame orientation, relative to the base frame, is held constant ("frozen") at the specified epoch.</a:t>
            </a:r>
          </a:p>
          <a:p>
            <a:pPr lvl="2"/>
            <a:r>
              <a:rPr lang="en-US" sz="1600" dirty="0"/>
              <a:t>Most dynamic frames are not frozen.</a:t>
            </a:r>
          </a:p>
        </p:txBody>
      </p:sp>
      <p:sp>
        <p:nvSpPr>
          <p:cNvPr id="27653" name="Rectangle 3"/>
          <p:cNvSpPr>
            <a:spLocks noGrp="1" noChangeArrowheads="1"/>
          </p:cNvSpPr>
          <p:nvPr>
            <p:ph type="title"/>
          </p:nvPr>
        </p:nvSpPr>
        <p:spPr>
          <a:xfrm>
            <a:off x="1992542" y="399273"/>
            <a:ext cx="7092812" cy="435504"/>
          </a:xfrm>
        </p:spPr>
        <p:txBody>
          <a:bodyPr/>
          <a:lstStyle/>
          <a:p>
            <a:r>
              <a:rPr lang="en-US" sz="2800" dirty="0"/>
              <a:t>Defining Parameterized Dynamic Frames</a:t>
            </a:r>
          </a:p>
        </p:txBody>
      </p:sp>
      <p:sp>
        <p:nvSpPr>
          <p:cNvPr id="7" name="Text Box 5"/>
          <p:cNvSpPr txBox="1">
            <a:spLocks noChangeArrowheads="1"/>
          </p:cNvSpPr>
          <p:nvPr/>
        </p:nvSpPr>
        <p:spPr bwMode="auto">
          <a:xfrm>
            <a:off x="3044132" y="1337290"/>
            <a:ext cx="2583733" cy="261610"/>
          </a:xfrm>
          <a:prstGeom prst="rect">
            <a:avLst/>
          </a:prstGeom>
          <a:noFill/>
          <a:ln w="12700">
            <a:noFill/>
            <a:miter lim="800000"/>
            <a:headEnd/>
            <a:tailEnd/>
          </a:ln>
        </p:spPr>
        <p:txBody>
          <a:bodyPr wrap="square">
            <a:prstTxWarp prst="textNoShape">
              <a:avLst/>
            </a:prstTxWarp>
            <a:spAutoFit/>
          </a:bodyPr>
          <a:lstStyle/>
          <a:p>
            <a:r>
              <a:rPr lang="en-US" sz="1200" dirty="0">
                <a:solidFill>
                  <a:srgbClr val="063DE8"/>
                </a:solidFill>
              </a:rPr>
              <a:t>continued from previous page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9714" y="381000"/>
            <a:ext cx="2723502" cy="479747"/>
          </a:xfrm>
        </p:spPr>
        <p:txBody>
          <a:bodyPr/>
          <a:lstStyle/>
          <a:p>
            <a:r>
              <a:rPr lang="en-US" dirty="0"/>
              <a:t>What’s Next?</a:t>
            </a:r>
          </a:p>
        </p:txBody>
      </p:sp>
      <p:sp>
        <p:nvSpPr>
          <p:cNvPr id="3" name="Content Placeholder 2"/>
          <p:cNvSpPr>
            <a:spLocks noGrp="1"/>
          </p:cNvSpPr>
          <p:nvPr>
            <p:ph idx="1"/>
          </p:nvPr>
        </p:nvSpPr>
        <p:spPr>
          <a:xfrm>
            <a:off x="692150" y="1666526"/>
            <a:ext cx="7772400" cy="4114800"/>
          </a:xfrm>
        </p:spPr>
        <p:txBody>
          <a:bodyPr/>
          <a:lstStyle/>
          <a:p>
            <a:r>
              <a:rPr lang="en-US" dirty="0"/>
              <a:t>In the next approximately 35 pages we’ll provide implementation details and examples of frames belonging to each of the parameterized dynamic frame families:</a:t>
            </a:r>
          </a:p>
          <a:p>
            <a:pPr lvl="1"/>
            <a:r>
              <a:rPr lang="en-US" dirty="0"/>
              <a:t>Two-Vector frames</a:t>
            </a:r>
          </a:p>
          <a:p>
            <a:pPr lvl="1"/>
            <a:r>
              <a:rPr lang="en-US" dirty="0"/>
              <a:t>"Of-Date" frames</a:t>
            </a:r>
          </a:p>
          <a:p>
            <a:pPr lvl="1"/>
            <a:r>
              <a:rPr lang="en-US" dirty="0"/>
              <a:t>Euler frames</a:t>
            </a:r>
          </a:p>
          <a:p>
            <a:pPr lvl="1"/>
            <a:r>
              <a:rPr lang="en-US" dirty="0"/>
              <a:t>Product frames</a:t>
            </a:r>
          </a:p>
          <a:p>
            <a:r>
              <a:rPr lang="en-US" dirty="0"/>
              <a:t>We’ll also explain the optional frame attributes which can be assigned to frames belonging to the above families:</a:t>
            </a:r>
          </a:p>
          <a:p>
            <a:pPr lvl="1"/>
            <a:r>
              <a:rPr lang="en-US" dirty="0"/>
              <a:t>“Frozen”  </a:t>
            </a:r>
          </a:p>
          <a:p>
            <a:pPr lvl="1"/>
            <a:r>
              <a:rPr lang="en-US" dirty="0"/>
              <a:t>“Inertial”</a:t>
            </a:r>
          </a:p>
          <a:p>
            <a:pPr marL="0" indent="0">
              <a:buNone/>
            </a:pPr>
            <a:r>
              <a:rPr lang="en-US" dirty="0"/>
              <a:t>  </a:t>
            </a:r>
          </a:p>
        </p:txBody>
      </p:sp>
      <p:sp>
        <p:nvSpPr>
          <p:cNvPr id="4" name="Footer Placeholder 3"/>
          <p:cNvSpPr>
            <a:spLocks noGrp="1"/>
          </p:cNvSpPr>
          <p:nvPr>
            <p:ph type="ftr" sz="quarter" idx="10"/>
          </p:nvPr>
        </p:nvSpPr>
        <p:spPr/>
        <p:txBody>
          <a:bodyPr/>
          <a:lstStyle/>
          <a:p>
            <a:pPr>
              <a:defRPr/>
            </a:pPr>
            <a:r>
              <a:rPr lang="en-US"/>
              <a:t>Dynamic Frames</a:t>
            </a:r>
          </a:p>
        </p:txBody>
      </p:sp>
      <p:sp>
        <p:nvSpPr>
          <p:cNvPr id="5" name="Slide Number Placeholder 4"/>
          <p:cNvSpPr>
            <a:spLocks noGrp="1"/>
          </p:cNvSpPr>
          <p:nvPr>
            <p:ph type="sldNum" sz="quarter" idx="11"/>
          </p:nvPr>
        </p:nvSpPr>
        <p:spPr/>
        <p:txBody>
          <a:bodyPr/>
          <a:lstStyle/>
          <a:p>
            <a:pPr>
              <a:defRPr/>
            </a:pPr>
            <a:fld id="{03A87CC1-D008-6249-9E8E-5AF6F51156A4}" type="slidenum">
              <a:rPr lang="en-US" smtClean="0"/>
              <a:pPr>
                <a:defRPr/>
              </a:pPr>
              <a:t>16</a:t>
            </a:fld>
            <a:endParaRPr lang="en-US" sz="1400" b="0">
              <a:latin typeface="Times New Roman" charset="0"/>
            </a:endParaRPr>
          </a:p>
        </p:txBody>
      </p:sp>
    </p:spTree>
    <p:extLst>
      <p:ext uri="{BB962C8B-B14F-4D97-AF65-F5344CB8AC3E}">
        <p14:creationId xmlns:p14="http://schemas.microsoft.com/office/powerpoint/2010/main" val="2249240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p:cNvSpPr>
            <a:spLocks noGrp="1"/>
          </p:cNvSpPr>
          <p:nvPr>
            <p:ph type="ftr" sz="quarter" idx="10"/>
          </p:nvPr>
        </p:nvSpPr>
        <p:spPr>
          <a:noFill/>
        </p:spPr>
        <p:txBody>
          <a:bodyPr/>
          <a:lstStyle/>
          <a:p>
            <a:r>
              <a:rPr lang="en-US"/>
              <a:t>Dynamic Frames</a:t>
            </a:r>
          </a:p>
        </p:txBody>
      </p:sp>
      <p:sp>
        <p:nvSpPr>
          <p:cNvPr id="28675" name="Slide Number Placeholder 4"/>
          <p:cNvSpPr>
            <a:spLocks noGrp="1"/>
          </p:cNvSpPr>
          <p:nvPr>
            <p:ph type="sldNum" sz="quarter" idx="11"/>
          </p:nvPr>
        </p:nvSpPr>
        <p:spPr>
          <a:noFill/>
        </p:spPr>
        <p:txBody>
          <a:bodyPr/>
          <a:lstStyle/>
          <a:p>
            <a:fld id="{14472A8B-132E-E647-BD08-F8B1EF5663A7}" type="slidenum">
              <a:rPr lang="en-US" smtClean="0"/>
              <a:pPr/>
              <a:t>17</a:t>
            </a:fld>
            <a:endParaRPr lang="en-US" sz="1400" b="0">
              <a:latin typeface="Times New Roman" charset="0"/>
            </a:endParaRPr>
          </a:p>
        </p:txBody>
      </p:sp>
      <p:sp>
        <p:nvSpPr>
          <p:cNvPr id="28676" name="Rectangle 2"/>
          <p:cNvSpPr>
            <a:spLocks noGrp="1" noChangeArrowheads="1"/>
          </p:cNvSpPr>
          <p:nvPr>
            <p:ph type="body" idx="1"/>
          </p:nvPr>
        </p:nvSpPr>
        <p:spPr>
          <a:xfrm>
            <a:off x="504825" y="1362075"/>
            <a:ext cx="8453438" cy="4938713"/>
          </a:xfrm>
        </p:spPr>
        <p:txBody>
          <a:bodyPr/>
          <a:lstStyle/>
          <a:p>
            <a:r>
              <a:rPr lang="en-US" dirty="0"/>
              <a:t>Two-vector frames are defined using two time-dependent vectors:   the "primary" and "secondary" vectors.</a:t>
            </a:r>
          </a:p>
          <a:p>
            <a:pPr lvl="1"/>
            <a:r>
              <a:rPr lang="en-US" dirty="0"/>
              <a:t>Each vector may be defined by a variety of geometric means:</a:t>
            </a:r>
          </a:p>
          <a:p>
            <a:pPr lvl="2"/>
            <a:r>
              <a:rPr lang="en-US" dirty="0"/>
              <a:t>Position vector</a:t>
            </a:r>
          </a:p>
          <a:p>
            <a:pPr lvl="2"/>
            <a:r>
              <a:rPr lang="en-US" dirty="0"/>
              <a:t>Target near point vector</a:t>
            </a:r>
          </a:p>
          <a:p>
            <a:pPr lvl="2"/>
            <a:r>
              <a:rPr lang="en-US" dirty="0"/>
              <a:t>Velocity vector</a:t>
            </a:r>
          </a:p>
          <a:p>
            <a:pPr lvl="2"/>
            <a:r>
              <a:rPr lang="en-US" dirty="0"/>
              <a:t>Constant vector</a:t>
            </a:r>
          </a:p>
          <a:p>
            <a:r>
              <a:rPr lang="en-US" dirty="0"/>
              <a:t>The user associates specified positive or negative axes of the two-vector frame with the primary and secondary vectors.</a:t>
            </a:r>
          </a:p>
          <a:p>
            <a:pPr lvl="1"/>
            <a:r>
              <a:rPr lang="en-US" dirty="0"/>
              <a:t>Two-vector frames are always right-handed and have orthogonal axes, so two non-parallel vectors and associations of axes with these vectors suffice to define the orientation of a frame.</a:t>
            </a:r>
            <a:endParaRPr lang="en-US" sz="1600" dirty="0"/>
          </a:p>
        </p:txBody>
      </p:sp>
      <p:sp>
        <p:nvSpPr>
          <p:cNvPr id="28677" name="Rectangle 3"/>
          <p:cNvSpPr>
            <a:spLocks noGrp="1" noChangeArrowheads="1"/>
          </p:cNvSpPr>
          <p:nvPr>
            <p:ph type="title"/>
          </p:nvPr>
        </p:nvSpPr>
        <p:spPr>
          <a:xfrm>
            <a:off x="2255838" y="381000"/>
            <a:ext cx="6215062" cy="474663"/>
          </a:xfrm>
        </p:spPr>
        <p:txBody>
          <a:bodyPr/>
          <a:lstStyle/>
          <a:p>
            <a:r>
              <a:rPr lang="en-US"/>
              <a:t>Two-Vector Frame Concepts - 1</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a:t>Dynamic Frames</a:t>
            </a:r>
          </a:p>
        </p:txBody>
      </p:sp>
      <p:sp>
        <p:nvSpPr>
          <p:cNvPr id="29699" name="Slide Number Placeholder 4"/>
          <p:cNvSpPr>
            <a:spLocks noGrp="1"/>
          </p:cNvSpPr>
          <p:nvPr>
            <p:ph type="sldNum" sz="quarter" idx="11"/>
          </p:nvPr>
        </p:nvSpPr>
        <p:spPr>
          <a:xfrm>
            <a:off x="7251700" y="6629400"/>
            <a:ext cx="1905000" cy="241300"/>
          </a:xfrm>
          <a:noFill/>
        </p:spPr>
        <p:txBody>
          <a:bodyPr/>
          <a:lstStyle/>
          <a:p>
            <a:fld id="{DC12E0E5-2090-EF4D-9279-0EA8781E0479}" type="slidenum">
              <a:rPr lang="en-US" smtClean="0"/>
              <a:pPr/>
              <a:t>18</a:t>
            </a:fld>
            <a:endParaRPr lang="en-US" sz="1400" b="0">
              <a:latin typeface="Times New Roman" charset="0"/>
            </a:endParaRPr>
          </a:p>
        </p:txBody>
      </p:sp>
      <p:sp>
        <p:nvSpPr>
          <p:cNvPr id="29700" name="Rectangle 2"/>
          <p:cNvSpPr>
            <a:spLocks noGrp="1" noChangeArrowheads="1"/>
          </p:cNvSpPr>
          <p:nvPr>
            <p:ph type="body" idx="1"/>
          </p:nvPr>
        </p:nvSpPr>
        <p:spPr>
          <a:xfrm>
            <a:off x="650875" y="1349375"/>
            <a:ext cx="8077200" cy="3276600"/>
          </a:xfrm>
        </p:spPr>
        <p:txBody>
          <a:bodyPr/>
          <a:lstStyle/>
          <a:p>
            <a:r>
              <a:rPr lang="en-US" dirty="0"/>
              <a:t>Primary Vector</a:t>
            </a:r>
          </a:p>
          <a:p>
            <a:pPr lvl="1"/>
            <a:r>
              <a:rPr lang="en-US" dirty="0"/>
              <a:t>A specified positive or negative</a:t>
            </a:r>
            <a:r>
              <a:rPr lang="en-US" sz="1600" dirty="0"/>
              <a:t> </a:t>
            </a:r>
            <a:r>
              <a:rPr lang="en-US" dirty="0"/>
              <a:t>axis of the two-vector frame is aligned with this vector.</a:t>
            </a:r>
          </a:p>
          <a:p>
            <a:pPr lvl="2"/>
            <a:r>
              <a:rPr lang="en-US" dirty="0"/>
              <a:t>The frame kernel creator assigns to this vector one of the axis designations     { +X, -X, +Y, -Y, +Z, -Z }.</a:t>
            </a:r>
          </a:p>
          <a:p>
            <a:pPr lvl="1"/>
            <a:r>
              <a:rPr lang="en-US" dirty="0"/>
              <a:t>Two degrees of freedom of the frame orientation are removed by association of an axis with the primary vector.  The third degree of freedom is the frame's rotation about the primary vector.</a:t>
            </a:r>
          </a:p>
          <a:p>
            <a:pPr lvl="1"/>
            <a:r>
              <a:rPr lang="en-US" dirty="0"/>
              <a:t>Example:  a frame's -X axis is aligned with the primary vector:</a:t>
            </a:r>
          </a:p>
          <a:p>
            <a:pPr>
              <a:buFontTx/>
              <a:buNone/>
            </a:pPr>
            <a:endParaRPr lang="en-US" dirty="0"/>
          </a:p>
        </p:txBody>
      </p:sp>
      <p:sp>
        <p:nvSpPr>
          <p:cNvPr id="29701" name="Rectangle 3"/>
          <p:cNvSpPr>
            <a:spLocks noGrp="1" noChangeArrowheads="1"/>
          </p:cNvSpPr>
          <p:nvPr>
            <p:ph type="title"/>
          </p:nvPr>
        </p:nvSpPr>
        <p:spPr>
          <a:xfrm>
            <a:off x="2255838" y="381000"/>
            <a:ext cx="6215062" cy="474663"/>
          </a:xfrm>
        </p:spPr>
        <p:txBody>
          <a:bodyPr/>
          <a:lstStyle/>
          <a:p>
            <a:r>
              <a:rPr lang="en-US"/>
              <a:t>Two-Vector Frame Concepts - 2</a:t>
            </a:r>
          </a:p>
        </p:txBody>
      </p:sp>
      <p:grpSp>
        <p:nvGrpSpPr>
          <p:cNvPr id="2" name="Group 1"/>
          <p:cNvGrpSpPr/>
          <p:nvPr/>
        </p:nvGrpSpPr>
        <p:grpSpPr>
          <a:xfrm>
            <a:off x="1749425" y="4240213"/>
            <a:ext cx="4840288" cy="2301876"/>
            <a:chOff x="1749425" y="4240213"/>
            <a:chExt cx="4840288" cy="2301876"/>
          </a:xfrm>
        </p:grpSpPr>
        <p:sp>
          <p:nvSpPr>
            <p:cNvPr id="29703" name="Line 9"/>
            <p:cNvSpPr>
              <a:spLocks noChangeShapeType="1"/>
            </p:cNvSpPr>
            <p:nvPr/>
          </p:nvSpPr>
          <p:spPr bwMode="auto">
            <a:xfrm flipH="1" flipV="1">
              <a:off x="4073525" y="4810126"/>
              <a:ext cx="2017713" cy="1731963"/>
            </a:xfrm>
            <a:prstGeom prst="line">
              <a:avLst/>
            </a:prstGeom>
            <a:noFill/>
            <a:ln w="57150">
              <a:solidFill>
                <a:schemeClr val="accent1"/>
              </a:solidFill>
              <a:round/>
              <a:headEnd/>
              <a:tailEnd type="triangle" w="med" len="med"/>
            </a:ln>
          </p:spPr>
          <p:txBody>
            <a:bodyPr>
              <a:prstTxWarp prst="textNoShape">
                <a:avLst/>
              </a:prstTxWarp>
              <a:spAutoFit/>
            </a:bodyPr>
            <a:lstStyle/>
            <a:p>
              <a:endParaRPr lang="en-US"/>
            </a:p>
          </p:txBody>
        </p:sp>
        <p:sp>
          <p:nvSpPr>
            <p:cNvPr id="29704" name="Line 10"/>
            <p:cNvSpPr>
              <a:spLocks noChangeShapeType="1"/>
            </p:cNvSpPr>
            <p:nvPr/>
          </p:nvSpPr>
          <p:spPr bwMode="auto">
            <a:xfrm>
              <a:off x="4900613" y="5524501"/>
              <a:ext cx="712788" cy="615950"/>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29705" name="Line 11"/>
            <p:cNvSpPr>
              <a:spLocks noChangeShapeType="1"/>
            </p:cNvSpPr>
            <p:nvPr/>
          </p:nvSpPr>
          <p:spPr bwMode="auto">
            <a:xfrm flipV="1">
              <a:off x="4927600" y="4643438"/>
              <a:ext cx="300038" cy="889000"/>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29706" name="Line 12"/>
            <p:cNvSpPr>
              <a:spLocks noChangeShapeType="1"/>
            </p:cNvSpPr>
            <p:nvPr/>
          </p:nvSpPr>
          <p:spPr bwMode="auto">
            <a:xfrm flipH="1" flipV="1">
              <a:off x="3975100" y="5389563"/>
              <a:ext cx="941388" cy="150813"/>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29708" name="Text Box 15"/>
            <p:cNvSpPr txBox="1">
              <a:spLocks noChangeArrowheads="1"/>
            </p:cNvSpPr>
            <p:nvPr/>
          </p:nvSpPr>
          <p:spPr bwMode="auto">
            <a:xfrm>
              <a:off x="5926138" y="5810251"/>
              <a:ext cx="663575" cy="420688"/>
            </a:xfrm>
            <a:prstGeom prst="rect">
              <a:avLst/>
            </a:prstGeom>
            <a:noFill/>
            <a:ln w="12700">
              <a:noFill/>
              <a:miter lim="800000"/>
              <a:headEnd/>
              <a:tailEnd/>
            </a:ln>
          </p:spPr>
          <p:txBody>
            <a:bodyPr>
              <a:prstTxWarp prst="textNoShape">
                <a:avLst/>
              </a:prstTxWarp>
              <a:spAutoFit/>
            </a:bodyPr>
            <a:lstStyle/>
            <a:p>
              <a:pPr>
                <a:spcBef>
                  <a:spcPct val="50000"/>
                </a:spcBef>
              </a:pPr>
              <a:r>
                <a:rPr lang="en-US" sz="2400"/>
                <a:t>X</a:t>
              </a:r>
            </a:p>
          </p:txBody>
        </p:sp>
        <p:sp>
          <p:nvSpPr>
            <p:cNvPr id="29709" name="Text Box 16"/>
            <p:cNvSpPr txBox="1">
              <a:spLocks noChangeArrowheads="1"/>
            </p:cNvSpPr>
            <p:nvPr/>
          </p:nvSpPr>
          <p:spPr bwMode="auto">
            <a:xfrm>
              <a:off x="5122863" y="4240213"/>
              <a:ext cx="663575" cy="420688"/>
            </a:xfrm>
            <a:prstGeom prst="rect">
              <a:avLst/>
            </a:prstGeom>
            <a:noFill/>
            <a:ln w="12700">
              <a:noFill/>
              <a:miter lim="800000"/>
              <a:headEnd/>
              <a:tailEnd/>
            </a:ln>
          </p:spPr>
          <p:txBody>
            <a:bodyPr>
              <a:prstTxWarp prst="textNoShape">
                <a:avLst/>
              </a:prstTxWarp>
              <a:spAutoFit/>
            </a:bodyPr>
            <a:lstStyle/>
            <a:p>
              <a:pPr>
                <a:spcBef>
                  <a:spcPct val="50000"/>
                </a:spcBef>
              </a:pPr>
              <a:r>
                <a:rPr lang="en-US" sz="2400"/>
                <a:t>Y</a:t>
              </a:r>
            </a:p>
          </p:txBody>
        </p:sp>
        <p:sp>
          <p:nvSpPr>
            <p:cNvPr id="29710" name="Text Box 17"/>
            <p:cNvSpPr txBox="1">
              <a:spLocks noChangeArrowheads="1"/>
            </p:cNvSpPr>
            <p:nvPr/>
          </p:nvSpPr>
          <p:spPr bwMode="auto">
            <a:xfrm>
              <a:off x="3536950" y="5175251"/>
              <a:ext cx="663575" cy="420688"/>
            </a:xfrm>
            <a:prstGeom prst="rect">
              <a:avLst/>
            </a:prstGeom>
            <a:noFill/>
            <a:ln w="12700">
              <a:noFill/>
              <a:miter lim="800000"/>
              <a:headEnd/>
              <a:tailEnd/>
            </a:ln>
          </p:spPr>
          <p:txBody>
            <a:bodyPr>
              <a:prstTxWarp prst="textNoShape">
                <a:avLst/>
              </a:prstTxWarp>
              <a:spAutoFit/>
            </a:bodyPr>
            <a:lstStyle/>
            <a:p>
              <a:pPr>
                <a:spcBef>
                  <a:spcPct val="50000"/>
                </a:spcBef>
              </a:pPr>
              <a:r>
                <a:rPr lang="en-US" sz="2400"/>
                <a:t>Z</a:t>
              </a:r>
            </a:p>
          </p:txBody>
        </p:sp>
        <p:sp>
          <p:nvSpPr>
            <p:cNvPr id="29711" name="Text Box 18"/>
            <p:cNvSpPr txBox="1">
              <a:spLocks noChangeArrowheads="1"/>
            </p:cNvSpPr>
            <p:nvPr/>
          </p:nvSpPr>
          <p:spPr bwMode="auto">
            <a:xfrm>
              <a:off x="1749425" y="4595813"/>
              <a:ext cx="2755900" cy="420688"/>
            </a:xfrm>
            <a:prstGeom prst="rect">
              <a:avLst/>
            </a:prstGeom>
            <a:noFill/>
            <a:ln w="12700">
              <a:noFill/>
              <a:miter lim="800000"/>
              <a:headEnd/>
              <a:tailEnd/>
            </a:ln>
          </p:spPr>
          <p:txBody>
            <a:bodyPr>
              <a:prstTxWarp prst="textNoShape">
                <a:avLst/>
              </a:prstTxWarp>
              <a:spAutoFit/>
            </a:bodyPr>
            <a:lstStyle/>
            <a:p>
              <a:pPr>
                <a:spcBef>
                  <a:spcPct val="50000"/>
                </a:spcBef>
              </a:pPr>
              <a:r>
                <a:rPr lang="en-US" sz="2400">
                  <a:solidFill>
                    <a:schemeClr val="accent1"/>
                  </a:solidFill>
                </a:rPr>
                <a:t>Primary Vector</a:t>
              </a:r>
            </a:p>
          </p:txBody>
        </p:sp>
        <p:sp>
          <p:nvSpPr>
            <p:cNvPr id="29712" name="Text Box 21"/>
            <p:cNvSpPr txBox="1">
              <a:spLocks noChangeArrowheads="1"/>
            </p:cNvSpPr>
            <p:nvPr/>
          </p:nvSpPr>
          <p:spPr bwMode="auto">
            <a:xfrm>
              <a:off x="4222750" y="4440238"/>
              <a:ext cx="663575" cy="420688"/>
            </a:xfrm>
            <a:prstGeom prst="rect">
              <a:avLst/>
            </a:prstGeom>
            <a:noFill/>
            <a:ln w="12700">
              <a:noFill/>
              <a:miter lim="800000"/>
              <a:headEnd/>
              <a:tailEnd/>
            </a:ln>
          </p:spPr>
          <p:txBody>
            <a:bodyPr>
              <a:prstTxWarp prst="textNoShape">
                <a:avLst/>
              </a:prstTxWarp>
              <a:spAutoFit/>
            </a:bodyPr>
            <a:lstStyle/>
            <a:p>
              <a:pPr>
                <a:spcBef>
                  <a:spcPct val="50000"/>
                </a:spcBef>
              </a:pPr>
              <a:r>
                <a:rPr lang="en-US" sz="2400"/>
                <a:t>-X</a:t>
              </a: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3"/>
          <p:cNvSpPr>
            <a:spLocks noGrp="1"/>
          </p:cNvSpPr>
          <p:nvPr>
            <p:ph type="ftr" sz="quarter" idx="10"/>
          </p:nvPr>
        </p:nvSpPr>
        <p:spPr>
          <a:noFill/>
        </p:spPr>
        <p:txBody>
          <a:bodyPr/>
          <a:lstStyle/>
          <a:p>
            <a:r>
              <a:rPr lang="en-US"/>
              <a:t>Dynamic Frames</a:t>
            </a:r>
          </a:p>
        </p:txBody>
      </p:sp>
      <p:sp>
        <p:nvSpPr>
          <p:cNvPr id="30723" name="Slide Number Placeholder 4"/>
          <p:cNvSpPr>
            <a:spLocks noGrp="1"/>
          </p:cNvSpPr>
          <p:nvPr>
            <p:ph type="sldNum" sz="quarter" idx="11"/>
          </p:nvPr>
        </p:nvSpPr>
        <p:spPr>
          <a:noFill/>
        </p:spPr>
        <p:txBody>
          <a:bodyPr/>
          <a:lstStyle/>
          <a:p>
            <a:fld id="{C39DC5F1-557E-9549-9FC8-57B71EB0F434}" type="slidenum">
              <a:rPr lang="en-US" smtClean="0"/>
              <a:pPr/>
              <a:t>19</a:t>
            </a:fld>
            <a:endParaRPr lang="en-US" sz="1400" b="0">
              <a:latin typeface="Times New Roman" charset="0"/>
            </a:endParaRPr>
          </a:p>
        </p:txBody>
      </p:sp>
      <p:sp>
        <p:nvSpPr>
          <p:cNvPr id="30724" name="Rectangle 2"/>
          <p:cNvSpPr>
            <a:spLocks noGrp="1" noChangeArrowheads="1"/>
          </p:cNvSpPr>
          <p:nvPr>
            <p:ph type="body" idx="1"/>
          </p:nvPr>
        </p:nvSpPr>
        <p:spPr>
          <a:xfrm>
            <a:off x="387350" y="1241425"/>
            <a:ext cx="8540750" cy="3327400"/>
          </a:xfrm>
        </p:spPr>
        <p:txBody>
          <a:bodyPr/>
          <a:lstStyle/>
          <a:p>
            <a:r>
              <a:rPr lang="en-US" dirty="0"/>
              <a:t>Secondary Vector</a:t>
            </a:r>
          </a:p>
          <a:p>
            <a:pPr lvl="1"/>
            <a:r>
              <a:rPr lang="en-US" dirty="0"/>
              <a:t>A</a:t>
            </a:r>
            <a:r>
              <a:rPr lang="en-US" sz="2000" dirty="0"/>
              <a:t> </a:t>
            </a:r>
            <a:r>
              <a:rPr lang="en-US" dirty="0"/>
              <a:t>specified positive or negative axis of the two-vector frame is aligned with the component of the secondary vector orthogonal to the primary vector.</a:t>
            </a:r>
          </a:p>
          <a:p>
            <a:pPr lvl="2"/>
            <a:r>
              <a:rPr lang="en-US" dirty="0"/>
              <a:t>The frame kernel creator associates with this vector one of the axis designations { +X, -X, +Y, -Y, +Z, -Z }, where the axis is orthogonal to that associated with the primary vector.</a:t>
            </a:r>
          </a:p>
          <a:p>
            <a:pPr lvl="1"/>
            <a:r>
              <a:rPr lang="en-US" dirty="0"/>
              <a:t>Example, continued:  the frame's +Y axis is associated with the secondary vector.  The component of the secondary vector orthogonal to the primary vector is aligned with the frame's +Y axis.  The secondary vector thus lies in the frame's X-Y plane.</a:t>
            </a:r>
            <a:endParaRPr lang="en-US" sz="2000" dirty="0"/>
          </a:p>
        </p:txBody>
      </p:sp>
      <p:sp>
        <p:nvSpPr>
          <p:cNvPr id="30725" name="Rectangle 3"/>
          <p:cNvSpPr>
            <a:spLocks noGrp="1" noChangeArrowheads="1"/>
          </p:cNvSpPr>
          <p:nvPr>
            <p:ph type="title"/>
          </p:nvPr>
        </p:nvSpPr>
        <p:spPr>
          <a:xfrm>
            <a:off x="2284559" y="379559"/>
            <a:ext cx="6224588" cy="474663"/>
          </a:xfrm>
        </p:spPr>
        <p:txBody>
          <a:bodyPr/>
          <a:lstStyle/>
          <a:p>
            <a:r>
              <a:rPr lang="en-US" dirty="0"/>
              <a:t>Two-Vector Frame Concepts - 3</a:t>
            </a:r>
          </a:p>
        </p:txBody>
      </p:sp>
      <p:sp>
        <p:nvSpPr>
          <p:cNvPr id="30726" name="Line 5"/>
          <p:cNvSpPr>
            <a:spLocks noChangeShapeType="1"/>
          </p:cNvSpPr>
          <p:nvPr/>
        </p:nvSpPr>
        <p:spPr bwMode="auto">
          <a:xfrm flipH="1" flipV="1">
            <a:off x="2638425" y="4943475"/>
            <a:ext cx="2017713" cy="1731963"/>
          </a:xfrm>
          <a:prstGeom prst="line">
            <a:avLst/>
          </a:prstGeom>
          <a:noFill/>
          <a:ln w="57150">
            <a:solidFill>
              <a:schemeClr val="accent1"/>
            </a:solidFill>
            <a:round/>
            <a:headEnd/>
            <a:tailEnd type="triangle" w="med" len="med"/>
          </a:ln>
        </p:spPr>
        <p:txBody>
          <a:bodyPr>
            <a:prstTxWarp prst="textNoShape">
              <a:avLst/>
            </a:prstTxWarp>
            <a:spAutoFit/>
          </a:bodyPr>
          <a:lstStyle/>
          <a:p>
            <a:endParaRPr lang="en-US"/>
          </a:p>
        </p:txBody>
      </p:sp>
      <p:sp>
        <p:nvSpPr>
          <p:cNvPr id="30727" name="Line 6"/>
          <p:cNvSpPr>
            <a:spLocks noChangeShapeType="1"/>
          </p:cNvSpPr>
          <p:nvPr/>
        </p:nvSpPr>
        <p:spPr bwMode="auto">
          <a:xfrm>
            <a:off x="3465513" y="5657850"/>
            <a:ext cx="712787" cy="615950"/>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30728" name="Line 7"/>
          <p:cNvSpPr>
            <a:spLocks noChangeShapeType="1"/>
          </p:cNvSpPr>
          <p:nvPr/>
        </p:nvSpPr>
        <p:spPr bwMode="auto">
          <a:xfrm flipV="1">
            <a:off x="3492500" y="4776788"/>
            <a:ext cx="300038" cy="889000"/>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30729" name="Line 8"/>
          <p:cNvSpPr>
            <a:spLocks noChangeShapeType="1"/>
          </p:cNvSpPr>
          <p:nvPr/>
        </p:nvSpPr>
        <p:spPr bwMode="auto">
          <a:xfrm flipH="1" flipV="1">
            <a:off x="2540000" y="5522913"/>
            <a:ext cx="941388" cy="150812"/>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30730" name="Text Box 10"/>
          <p:cNvSpPr txBox="1">
            <a:spLocks noChangeArrowheads="1"/>
          </p:cNvSpPr>
          <p:nvPr/>
        </p:nvSpPr>
        <p:spPr bwMode="auto">
          <a:xfrm>
            <a:off x="4186238" y="5842000"/>
            <a:ext cx="663575" cy="420688"/>
          </a:xfrm>
          <a:prstGeom prst="rect">
            <a:avLst/>
          </a:prstGeom>
          <a:noFill/>
          <a:ln w="12700">
            <a:noFill/>
            <a:miter lim="800000"/>
            <a:headEnd/>
            <a:tailEnd/>
          </a:ln>
        </p:spPr>
        <p:txBody>
          <a:bodyPr>
            <a:prstTxWarp prst="textNoShape">
              <a:avLst/>
            </a:prstTxWarp>
            <a:spAutoFit/>
          </a:bodyPr>
          <a:lstStyle/>
          <a:p>
            <a:pPr>
              <a:spcBef>
                <a:spcPct val="50000"/>
              </a:spcBef>
            </a:pPr>
            <a:r>
              <a:rPr lang="en-US" sz="2400"/>
              <a:t>X</a:t>
            </a:r>
          </a:p>
        </p:txBody>
      </p:sp>
      <p:sp>
        <p:nvSpPr>
          <p:cNvPr id="30731" name="Text Box 11"/>
          <p:cNvSpPr txBox="1">
            <a:spLocks noChangeArrowheads="1"/>
          </p:cNvSpPr>
          <p:nvPr/>
        </p:nvSpPr>
        <p:spPr bwMode="auto">
          <a:xfrm>
            <a:off x="3716338" y="4573588"/>
            <a:ext cx="663575" cy="420687"/>
          </a:xfrm>
          <a:prstGeom prst="rect">
            <a:avLst/>
          </a:prstGeom>
          <a:noFill/>
          <a:ln w="12700">
            <a:noFill/>
            <a:miter lim="800000"/>
            <a:headEnd/>
            <a:tailEnd/>
          </a:ln>
        </p:spPr>
        <p:txBody>
          <a:bodyPr>
            <a:prstTxWarp prst="textNoShape">
              <a:avLst/>
            </a:prstTxWarp>
            <a:spAutoFit/>
          </a:bodyPr>
          <a:lstStyle/>
          <a:p>
            <a:pPr>
              <a:spcBef>
                <a:spcPct val="50000"/>
              </a:spcBef>
            </a:pPr>
            <a:r>
              <a:rPr lang="en-US" sz="2400"/>
              <a:t>Y</a:t>
            </a:r>
          </a:p>
        </p:txBody>
      </p:sp>
      <p:sp>
        <p:nvSpPr>
          <p:cNvPr id="30732" name="Text Box 12"/>
          <p:cNvSpPr txBox="1">
            <a:spLocks noChangeArrowheads="1"/>
          </p:cNvSpPr>
          <p:nvPr/>
        </p:nvSpPr>
        <p:spPr bwMode="auto">
          <a:xfrm>
            <a:off x="2101850" y="5308600"/>
            <a:ext cx="663575" cy="420688"/>
          </a:xfrm>
          <a:prstGeom prst="rect">
            <a:avLst/>
          </a:prstGeom>
          <a:noFill/>
          <a:ln w="12700">
            <a:noFill/>
            <a:miter lim="800000"/>
            <a:headEnd/>
            <a:tailEnd/>
          </a:ln>
        </p:spPr>
        <p:txBody>
          <a:bodyPr>
            <a:prstTxWarp prst="textNoShape">
              <a:avLst/>
            </a:prstTxWarp>
            <a:spAutoFit/>
          </a:bodyPr>
          <a:lstStyle/>
          <a:p>
            <a:pPr>
              <a:spcBef>
                <a:spcPct val="50000"/>
              </a:spcBef>
            </a:pPr>
            <a:r>
              <a:rPr lang="en-US" sz="2400"/>
              <a:t>Z</a:t>
            </a:r>
          </a:p>
        </p:txBody>
      </p:sp>
      <p:sp>
        <p:nvSpPr>
          <p:cNvPr id="30733" name="Text Box 13"/>
          <p:cNvSpPr txBox="1">
            <a:spLocks noChangeArrowheads="1"/>
          </p:cNvSpPr>
          <p:nvPr/>
        </p:nvSpPr>
        <p:spPr bwMode="auto">
          <a:xfrm>
            <a:off x="314325" y="4729163"/>
            <a:ext cx="2755900" cy="420687"/>
          </a:xfrm>
          <a:prstGeom prst="rect">
            <a:avLst/>
          </a:prstGeom>
          <a:noFill/>
          <a:ln w="12700">
            <a:noFill/>
            <a:miter lim="800000"/>
            <a:headEnd/>
            <a:tailEnd/>
          </a:ln>
        </p:spPr>
        <p:txBody>
          <a:bodyPr>
            <a:prstTxWarp prst="textNoShape">
              <a:avLst/>
            </a:prstTxWarp>
            <a:spAutoFit/>
          </a:bodyPr>
          <a:lstStyle/>
          <a:p>
            <a:pPr>
              <a:spcBef>
                <a:spcPct val="50000"/>
              </a:spcBef>
            </a:pPr>
            <a:r>
              <a:rPr lang="en-US" sz="2400">
                <a:solidFill>
                  <a:schemeClr val="accent1"/>
                </a:solidFill>
              </a:rPr>
              <a:t>Primary Vector</a:t>
            </a:r>
          </a:p>
        </p:txBody>
      </p:sp>
      <p:sp>
        <p:nvSpPr>
          <p:cNvPr id="30734" name="Line 14"/>
          <p:cNvSpPr>
            <a:spLocks noChangeShapeType="1"/>
          </p:cNvSpPr>
          <p:nvPr/>
        </p:nvSpPr>
        <p:spPr bwMode="auto">
          <a:xfrm flipV="1">
            <a:off x="3497263" y="5573713"/>
            <a:ext cx="1552575" cy="106362"/>
          </a:xfrm>
          <a:prstGeom prst="line">
            <a:avLst/>
          </a:prstGeom>
          <a:noFill/>
          <a:ln w="57150">
            <a:solidFill>
              <a:srgbClr val="5054FA"/>
            </a:solidFill>
            <a:round/>
            <a:headEnd/>
            <a:tailEnd type="triangle" w="med" len="med"/>
          </a:ln>
        </p:spPr>
        <p:txBody>
          <a:bodyPr>
            <a:prstTxWarp prst="textNoShape">
              <a:avLst/>
            </a:prstTxWarp>
            <a:spAutoFit/>
          </a:bodyPr>
          <a:lstStyle/>
          <a:p>
            <a:endParaRPr lang="en-US"/>
          </a:p>
        </p:txBody>
      </p:sp>
      <p:sp>
        <p:nvSpPr>
          <p:cNvPr id="30735" name="Text Box 15"/>
          <p:cNvSpPr txBox="1">
            <a:spLocks noChangeArrowheads="1"/>
          </p:cNvSpPr>
          <p:nvPr/>
        </p:nvSpPr>
        <p:spPr bwMode="auto">
          <a:xfrm>
            <a:off x="4084638" y="4970463"/>
            <a:ext cx="3016250" cy="420687"/>
          </a:xfrm>
          <a:prstGeom prst="rect">
            <a:avLst/>
          </a:prstGeom>
          <a:noFill/>
          <a:ln w="12700">
            <a:noFill/>
            <a:miter lim="800000"/>
            <a:headEnd/>
            <a:tailEnd/>
          </a:ln>
        </p:spPr>
        <p:txBody>
          <a:bodyPr>
            <a:prstTxWarp prst="textNoShape">
              <a:avLst/>
            </a:prstTxWarp>
            <a:spAutoFit/>
          </a:bodyPr>
          <a:lstStyle/>
          <a:p>
            <a:pPr>
              <a:spcBef>
                <a:spcPct val="50000"/>
              </a:spcBef>
            </a:pPr>
            <a:r>
              <a:rPr lang="en-US" sz="2400">
                <a:solidFill>
                  <a:schemeClr val="accent2"/>
                </a:solidFill>
              </a:rPr>
              <a:t>Secondary Vector</a:t>
            </a:r>
          </a:p>
        </p:txBody>
      </p:sp>
      <p:sp>
        <p:nvSpPr>
          <p:cNvPr id="30736" name="Line 16"/>
          <p:cNvSpPr>
            <a:spLocks noChangeShapeType="1"/>
          </p:cNvSpPr>
          <p:nvPr/>
        </p:nvSpPr>
        <p:spPr bwMode="auto">
          <a:xfrm flipV="1">
            <a:off x="4651375" y="5584825"/>
            <a:ext cx="390525" cy="1106488"/>
          </a:xfrm>
          <a:prstGeom prst="line">
            <a:avLst/>
          </a:prstGeom>
          <a:noFill/>
          <a:ln w="57150">
            <a:solidFill>
              <a:srgbClr val="5054FA"/>
            </a:solidFill>
            <a:prstDash val="sysDot"/>
            <a:round/>
            <a:headEnd/>
            <a:tailEnd type="triangle" w="med" len="med"/>
          </a:ln>
        </p:spPr>
        <p:txBody>
          <a:bodyPr>
            <a:prstTxWarp prst="textNoShape">
              <a:avLst/>
            </a:prstTxWarp>
            <a:spAutoFit/>
          </a:bodyPr>
          <a:lstStyle/>
          <a:p>
            <a:endParaRPr lang="en-US"/>
          </a:p>
        </p:txBody>
      </p:sp>
      <p:sp>
        <p:nvSpPr>
          <p:cNvPr id="30737" name="AutoShape 21"/>
          <p:cNvSpPr>
            <a:spLocks noChangeArrowheads="1"/>
          </p:cNvSpPr>
          <p:nvPr/>
        </p:nvSpPr>
        <p:spPr bwMode="auto">
          <a:xfrm rot="4482339">
            <a:off x="4345782" y="6274593"/>
            <a:ext cx="501650" cy="322263"/>
          </a:xfrm>
          <a:prstGeom prst="diamond">
            <a:avLst/>
          </a:prstGeom>
          <a:noFill/>
          <a:ln w="28575">
            <a:solidFill>
              <a:schemeClr val="tx1"/>
            </a:solidFill>
            <a:miter lim="800000"/>
            <a:headEnd/>
            <a:tailEnd/>
          </a:ln>
        </p:spPr>
        <p:txBody>
          <a:bodyPr anchor="ctr">
            <a:prstTxWarp prst="textNoShape">
              <a:avLst/>
            </a:prstTxWarp>
            <a:spAutoFit/>
          </a:bodyPr>
          <a:lstStyle/>
          <a:p>
            <a:endParaRPr lang="en-US"/>
          </a:p>
        </p:txBody>
      </p:sp>
      <p:sp>
        <p:nvSpPr>
          <p:cNvPr id="30738" name="Text Box 22"/>
          <p:cNvSpPr txBox="1">
            <a:spLocks noChangeArrowheads="1"/>
          </p:cNvSpPr>
          <p:nvPr/>
        </p:nvSpPr>
        <p:spPr bwMode="auto">
          <a:xfrm>
            <a:off x="2801938" y="4687888"/>
            <a:ext cx="663575" cy="420687"/>
          </a:xfrm>
          <a:prstGeom prst="rect">
            <a:avLst/>
          </a:prstGeom>
          <a:noFill/>
          <a:ln w="12700">
            <a:noFill/>
            <a:miter lim="800000"/>
            <a:headEnd/>
            <a:tailEnd/>
          </a:ln>
        </p:spPr>
        <p:txBody>
          <a:bodyPr>
            <a:prstTxWarp prst="textNoShape">
              <a:avLst/>
            </a:prstTxWarp>
            <a:spAutoFit/>
          </a:bodyPr>
          <a:lstStyle/>
          <a:p>
            <a:pPr>
              <a:spcBef>
                <a:spcPct val="50000"/>
              </a:spcBef>
            </a:pPr>
            <a:r>
              <a:rPr lang="en-US" sz="2400"/>
              <a:t>-X</a:t>
            </a:r>
          </a:p>
        </p:txBody>
      </p:sp>
      <p:sp>
        <p:nvSpPr>
          <p:cNvPr id="30739" name="Text Box 24"/>
          <p:cNvSpPr txBox="1">
            <a:spLocks noChangeArrowheads="1"/>
          </p:cNvSpPr>
          <p:nvPr/>
        </p:nvSpPr>
        <p:spPr bwMode="auto">
          <a:xfrm>
            <a:off x="5105400" y="5562600"/>
            <a:ext cx="3773488" cy="1057275"/>
          </a:xfrm>
          <a:prstGeom prst="rect">
            <a:avLst/>
          </a:prstGeom>
          <a:noFill/>
          <a:ln w="12700">
            <a:noFill/>
            <a:miter lim="800000"/>
            <a:headEnd/>
            <a:tailEnd/>
          </a:ln>
        </p:spPr>
        <p:txBody>
          <a:bodyPr>
            <a:prstTxWarp prst="textNoShape">
              <a:avLst/>
            </a:prstTxWarp>
          </a:bodyPr>
          <a:lstStyle/>
          <a:p>
            <a:pPr>
              <a:spcBef>
                <a:spcPct val="50000"/>
              </a:spcBef>
            </a:pPr>
            <a:r>
              <a:rPr lang="en-US" sz="2000">
                <a:solidFill>
                  <a:schemeClr val="accent2"/>
                </a:solidFill>
              </a:rPr>
              <a:t>Component of secondary vector orthogonal to primary vector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0"/>
          </p:nvPr>
        </p:nvSpPr>
        <p:spPr>
          <a:noFill/>
        </p:spPr>
        <p:txBody>
          <a:bodyPr/>
          <a:lstStyle/>
          <a:p>
            <a:r>
              <a:rPr lang="en-US"/>
              <a:t>Dynamic Frames</a:t>
            </a:r>
          </a:p>
        </p:txBody>
      </p:sp>
      <p:sp>
        <p:nvSpPr>
          <p:cNvPr id="16387" name="Slide Number Placeholder 4"/>
          <p:cNvSpPr>
            <a:spLocks noGrp="1"/>
          </p:cNvSpPr>
          <p:nvPr>
            <p:ph type="sldNum" sz="quarter" idx="11"/>
          </p:nvPr>
        </p:nvSpPr>
        <p:spPr>
          <a:noFill/>
        </p:spPr>
        <p:txBody>
          <a:bodyPr/>
          <a:lstStyle/>
          <a:p>
            <a:fld id="{7D582174-4C01-5A40-A8A5-AB437C3AA1DF}" type="slidenum">
              <a:rPr lang="en-US" smtClean="0"/>
              <a:pPr/>
              <a:t>2</a:t>
            </a:fld>
            <a:endParaRPr lang="en-US" sz="1400" b="0">
              <a:latin typeface="Times New Roman" charset="0"/>
            </a:endParaRPr>
          </a:p>
        </p:txBody>
      </p:sp>
      <p:sp>
        <p:nvSpPr>
          <p:cNvPr id="16388" name="Rectangle 3"/>
          <p:cNvSpPr>
            <a:spLocks noGrp="1" noChangeArrowheads="1"/>
          </p:cNvSpPr>
          <p:nvPr>
            <p:ph type="body" idx="1"/>
          </p:nvPr>
        </p:nvSpPr>
        <p:spPr>
          <a:xfrm>
            <a:off x="737831" y="1499124"/>
            <a:ext cx="7772400" cy="4808538"/>
          </a:xfrm>
        </p:spPr>
        <p:txBody>
          <a:bodyPr/>
          <a:lstStyle/>
          <a:p>
            <a:r>
              <a:rPr lang="en-US" dirty="0"/>
              <a:t>Overview of Dynamic Reference Frames</a:t>
            </a:r>
          </a:p>
          <a:p>
            <a:r>
              <a:rPr lang="en-US" dirty="0"/>
              <a:t>Terminology</a:t>
            </a:r>
          </a:p>
          <a:p>
            <a:r>
              <a:rPr lang="en-US" dirty="0"/>
              <a:t>Rationale for Dynamic Frames</a:t>
            </a:r>
          </a:p>
          <a:p>
            <a:r>
              <a:rPr lang="en-US" dirty="0"/>
              <a:t>How to Use a Dynamic Frame</a:t>
            </a:r>
          </a:p>
          <a:p>
            <a:r>
              <a:rPr lang="en-US" dirty="0"/>
              <a:t>Parameterized Dynamic Reference Frames </a:t>
            </a:r>
          </a:p>
          <a:p>
            <a:r>
              <a:rPr lang="en-US" dirty="0"/>
              <a:t>Defining Dynamic Reference Frames</a:t>
            </a:r>
          </a:p>
          <a:p>
            <a:pPr lvl="1"/>
            <a:r>
              <a:rPr lang="en-US" dirty="0"/>
              <a:t>Two-Vector Frames</a:t>
            </a:r>
          </a:p>
          <a:p>
            <a:pPr lvl="1"/>
            <a:r>
              <a:rPr lang="en-US" dirty="0"/>
              <a:t>"Of-Date" Frames</a:t>
            </a:r>
          </a:p>
          <a:p>
            <a:pPr lvl="1"/>
            <a:r>
              <a:rPr lang="en-US" dirty="0"/>
              <a:t>Euler Frames</a:t>
            </a:r>
          </a:p>
          <a:p>
            <a:pPr marL="457200" lvl="1" indent="0">
              <a:buNone/>
            </a:pPr>
            <a:r>
              <a:rPr lang="en-US" dirty="0"/>
              <a:t>and two special cases</a:t>
            </a:r>
            <a:r>
              <a:rPr lang="is-IS" dirty="0"/>
              <a:t> for any of these families...</a:t>
            </a:r>
            <a:endParaRPr lang="en-US" dirty="0"/>
          </a:p>
          <a:p>
            <a:pPr lvl="1"/>
            <a:r>
              <a:rPr lang="en-US" dirty="0"/>
              <a:t>Frozen Dynamic Frames</a:t>
            </a:r>
          </a:p>
          <a:p>
            <a:pPr lvl="1"/>
            <a:r>
              <a:rPr lang="en-US" dirty="0"/>
              <a:t>Inertial Dynamic Frames</a:t>
            </a:r>
          </a:p>
          <a:p>
            <a:r>
              <a:rPr lang="en-US" dirty="0"/>
              <a:t>Backup</a:t>
            </a:r>
          </a:p>
        </p:txBody>
      </p:sp>
      <p:sp>
        <p:nvSpPr>
          <p:cNvPr id="16389" name="Rectangle 4"/>
          <p:cNvSpPr>
            <a:spLocks noGrp="1" noChangeArrowheads="1"/>
          </p:cNvSpPr>
          <p:nvPr>
            <p:ph type="title"/>
          </p:nvPr>
        </p:nvSpPr>
        <p:spPr>
          <a:xfrm>
            <a:off x="4635500" y="381000"/>
            <a:ext cx="1436688" cy="474663"/>
          </a:xfrm>
        </p:spPr>
        <p:txBody>
          <a:bodyPr/>
          <a:lstStyle/>
          <a:p>
            <a:r>
              <a:rPr lang="en-US"/>
              <a:t>Topics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3"/>
          <p:cNvSpPr>
            <a:spLocks noGrp="1"/>
          </p:cNvSpPr>
          <p:nvPr>
            <p:ph type="ftr" sz="quarter" idx="10"/>
          </p:nvPr>
        </p:nvSpPr>
        <p:spPr>
          <a:noFill/>
        </p:spPr>
        <p:txBody>
          <a:bodyPr/>
          <a:lstStyle/>
          <a:p>
            <a:r>
              <a:rPr lang="en-US"/>
              <a:t>Dynamic Frames</a:t>
            </a:r>
          </a:p>
        </p:txBody>
      </p:sp>
      <p:sp>
        <p:nvSpPr>
          <p:cNvPr id="31747" name="Slide Number Placeholder 4"/>
          <p:cNvSpPr>
            <a:spLocks noGrp="1"/>
          </p:cNvSpPr>
          <p:nvPr>
            <p:ph type="sldNum" sz="quarter" idx="11"/>
          </p:nvPr>
        </p:nvSpPr>
        <p:spPr>
          <a:noFill/>
        </p:spPr>
        <p:txBody>
          <a:bodyPr/>
          <a:lstStyle/>
          <a:p>
            <a:fld id="{C9EC57A4-1935-6847-B4C5-A2E4214D7743}" type="slidenum">
              <a:rPr lang="en-US" smtClean="0"/>
              <a:pPr/>
              <a:t>20</a:t>
            </a:fld>
            <a:endParaRPr lang="en-US" sz="1400" b="0">
              <a:latin typeface="Times New Roman" charset="0"/>
            </a:endParaRPr>
          </a:p>
        </p:txBody>
      </p:sp>
      <p:sp>
        <p:nvSpPr>
          <p:cNvPr id="31748" name="Rectangle 2"/>
          <p:cNvSpPr>
            <a:spLocks noGrp="1" noChangeArrowheads="1"/>
          </p:cNvSpPr>
          <p:nvPr>
            <p:ph type="body" idx="1"/>
          </p:nvPr>
        </p:nvSpPr>
        <p:spPr>
          <a:xfrm>
            <a:off x="406400" y="1355725"/>
            <a:ext cx="8464550" cy="5233988"/>
          </a:xfrm>
        </p:spPr>
        <p:txBody>
          <a:bodyPr/>
          <a:lstStyle/>
          <a:p>
            <a:pPr>
              <a:lnSpc>
                <a:spcPct val="80000"/>
              </a:lnSpc>
            </a:pPr>
            <a:r>
              <a:rPr lang="en-US" sz="2800" dirty="0"/>
              <a:t>Secondary Vector, continued</a:t>
            </a:r>
          </a:p>
          <a:p>
            <a:pPr lvl="1">
              <a:lnSpc>
                <a:spcPct val="80000"/>
              </a:lnSpc>
            </a:pPr>
            <a:r>
              <a:rPr lang="en-US" sz="2000" dirty="0"/>
              <a:t>Typically the secondary vector itself is not orthogonal to the primary vector.</a:t>
            </a:r>
          </a:p>
          <a:p>
            <a:pPr lvl="1">
              <a:lnSpc>
                <a:spcPct val="80000"/>
              </a:lnSpc>
            </a:pPr>
            <a:r>
              <a:rPr lang="en-US" sz="2000" dirty="0"/>
              <a:t>However, the secondary vector must be linearly independent of the primary vector.</a:t>
            </a:r>
          </a:p>
          <a:p>
            <a:pPr lvl="2">
              <a:lnSpc>
                <a:spcPct val="80000"/>
              </a:lnSpc>
            </a:pPr>
            <a:r>
              <a:rPr lang="en-US" dirty="0"/>
              <a:t>Near-degenerate geometry can lead to extreme loss of precision.</a:t>
            </a:r>
          </a:p>
          <a:p>
            <a:pPr lvl="3">
              <a:lnSpc>
                <a:spcPct val="80000"/>
              </a:lnSpc>
            </a:pPr>
            <a:r>
              <a:rPr lang="en-US" sz="1800" dirty="0"/>
              <a:t>This problem can be difficult to diagnose.</a:t>
            </a:r>
          </a:p>
          <a:p>
            <a:pPr lvl="2">
              <a:lnSpc>
                <a:spcPct val="80000"/>
              </a:lnSpc>
            </a:pPr>
            <a:r>
              <a:rPr lang="en-US" dirty="0"/>
              <a:t>SPICE enforces independence using a default angular separation tolerance of 1 </a:t>
            </a:r>
            <a:r>
              <a:rPr lang="en-US" dirty="0" err="1"/>
              <a:t>milliradian</a:t>
            </a:r>
            <a:r>
              <a:rPr lang="en-US" dirty="0"/>
              <a:t>. The angular separation of the primary and secondary vectors may not differ from 0 or Pi radians by less than this tolerance.</a:t>
            </a:r>
            <a:endParaRPr lang="en-US" sz="2000" dirty="0"/>
          </a:p>
          <a:p>
            <a:pPr lvl="2">
              <a:lnSpc>
                <a:spcPct val="80000"/>
              </a:lnSpc>
            </a:pPr>
            <a:r>
              <a:rPr lang="en-US" dirty="0"/>
              <a:t>A frame kernel creator can specify a different tolerance value.  The frame kernel assignment for this is:</a:t>
            </a:r>
            <a:endParaRPr lang="en-US" sz="2400" dirty="0"/>
          </a:p>
          <a:p>
            <a:pPr lvl="3">
              <a:lnSpc>
                <a:spcPct val="80000"/>
              </a:lnSpc>
              <a:buFontTx/>
              <a:buNone/>
            </a:pPr>
            <a:r>
              <a:rPr lang="en-US" dirty="0">
                <a:latin typeface="Courier New" charset="0"/>
              </a:rPr>
              <a:t> FRAME_&lt;</a:t>
            </a:r>
            <a:r>
              <a:rPr lang="en-US" dirty="0" err="1">
                <a:latin typeface="Courier New" charset="0"/>
              </a:rPr>
              <a:t>frame_ID</a:t>
            </a:r>
            <a:r>
              <a:rPr lang="en-US" dirty="0">
                <a:latin typeface="Courier New" charset="0"/>
              </a:rPr>
              <a:t>&gt;_ANGLE_SEP_TOL = &lt;tolerance&gt; </a:t>
            </a:r>
          </a:p>
          <a:p>
            <a:pPr lvl="2">
              <a:lnSpc>
                <a:spcPct val="80000"/>
              </a:lnSpc>
              <a:buFontTx/>
              <a:buNone/>
            </a:pPr>
            <a:r>
              <a:rPr lang="en-US" dirty="0"/>
              <a:t>    where the tolerance is given in radians.</a:t>
            </a:r>
            <a:endParaRPr lang="en-US" sz="2400" dirty="0"/>
          </a:p>
          <a:p>
            <a:pPr lvl="1">
              <a:lnSpc>
                <a:spcPct val="80000"/>
              </a:lnSpc>
            </a:pPr>
            <a:r>
              <a:rPr lang="en-US" sz="2000" dirty="0"/>
              <a:t>Designers of two-vector frames should ensure that the primary and secondary vectors can't become nearly parallel for any realistic evaluation epoch.</a:t>
            </a:r>
          </a:p>
        </p:txBody>
      </p:sp>
      <p:sp>
        <p:nvSpPr>
          <p:cNvPr id="31749" name="Rectangle 3"/>
          <p:cNvSpPr>
            <a:spLocks noGrp="1" noChangeArrowheads="1"/>
          </p:cNvSpPr>
          <p:nvPr>
            <p:ph type="title"/>
          </p:nvPr>
        </p:nvSpPr>
        <p:spPr>
          <a:xfrm>
            <a:off x="2255838" y="381000"/>
            <a:ext cx="6215062" cy="474663"/>
          </a:xfrm>
        </p:spPr>
        <p:txBody>
          <a:bodyPr/>
          <a:lstStyle/>
          <a:p>
            <a:r>
              <a:rPr lang="en-US"/>
              <a:t>Two-Vector Frame Concepts - 4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3891" y="353568"/>
            <a:ext cx="6275757" cy="479747"/>
          </a:xfrm>
        </p:spPr>
        <p:txBody>
          <a:bodyPr/>
          <a:lstStyle/>
          <a:p>
            <a:r>
              <a:rPr lang="en-US"/>
              <a:t>Two-Vector Frame Concepts - 5</a:t>
            </a:r>
            <a:endParaRPr lang="en-US" dirty="0"/>
          </a:p>
        </p:txBody>
      </p:sp>
      <p:sp>
        <p:nvSpPr>
          <p:cNvPr id="3" name="Content Placeholder 2"/>
          <p:cNvSpPr>
            <a:spLocks noGrp="1"/>
          </p:cNvSpPr>
          <p:nvPr>
            <p:ph idx="1"/>
          </p:nvPr>
        </p:nvSpPr>
        <p:spPr/>
        <p:txBody>
          <a:bodyPr/>
          <a:lstStyle/>
          <a:p>
            <a:r>
              <a:rPr lang="en-US" dirty="0"/>
              <a:t>In the next several pages we’ll describe methods for specifying the primary and secondary vectors used in creating a dynamic frame.</a:t>
            </a:r>
          </a:p>
        </p:txBody>
      </p:sp>
      <p:sp>
        <p:nvSpPr>
          <p:cNvPr id="4" name="Footer Placeholder 3"/>
          <p:cNvSpPr>
            <a:spLocks noGrp="1"/>
          </p:cNvSpPr>
          <p:nvPr>
            <p:ph type="ftr" sz="quarter" idx="10"/>
          </p:nvPr>
        </p:nvSpPr>
        <p:spPr/>
        <p:txBody>
          <a:bodyPr/>
          <a:lstStyle/>
          <a:p>
            <a:pPr>
              <a:defRPr/>
            </a:pPr>
            <a:r>
              <a:rPr lang="en-US"/>
              <a:t>Dynamic Frames</a:t>
            </a:r>
          </a:p>
        </p:txBody>
      </p:sp>
      <p:sp>
        <p:nvSpPr>
          <p:cNvPr id="5" name="Slide Number Placeholder 4"/>
          <p:cNvSpPr>
            <a:spLocks noGrp="1"/>
          </p:cNvSpPr>
          <p:nvPr>
            <p:ph type="sldNum" sz="quarter" idx="11"/>
          </p:nvPr>
        </p:nvSpPr>
        <p:spPr/>
        <p:txBody>
          <a:bodyPr/>
          <a:lstStyle/>
          <a:p>
            <a:pPr>
              <a:defRPr/>
            </a:pPr>
            <a:fld id="{03A87CC1-D008-6249-9E8E-5AF6F51156A4}" type="slidenum">
              <a:rPr lang="en-US" smtClean="0"/>
              <a:pPr>
                <a:defRPr/>
              </a:pPr>
              <a:t>21</a:t>
            </a:fld>
            <a:endParaRPr lang="en-US" sz="1400" b="0">
              <a:latin typeface="Times New Roman" charset="0"/>
            </a:endParaRPr>
          </a:p>
        </p:txBody>
      </p:sp>
    </p:spTree>
    <p:extLst>
      <p:ext uri="{BB962C8B-B14F-4D97-AF65-F5344CB8AC3E}">
        <p14:creationId xmlns:p14="http://schemas.microsoft.com/office/powerpoint/2010/main" val="15632175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3"/>
          <p:cNvSpPr>
            <a:spLocks noGrp="1"/>
          </p:cNvSpPr>
          <p:nvPr>
            <p:ph type="ftr" sz="quarter" idx="10"/>
          </p:nvPr>
        </p:nvSpPr>
        <p:spPr>
          <a:noFill/>
        </p:spPr>
        <p:txBody>
          <a:bodyPr/>
          <a:lstStyle/>
          <a:p>
            <a:r>
              <a:rPr lang="en-US"/>
              <a:t>Dynamic Frames</a:t>
            </a:r>
          </a:p>
        </p:txBody>
      </p:sp>
      <p:sp>
        <p:nvSpPr>
          <p:cNvPr id="32771" name="Slide Number Placeholder 4"/>
          <p:cNvSpPr>
            <a:spLocks noGrp="1"/>
          </p:cNvSpPr>
          <p:nvPr>
            <p:ph type="sldNum" sz="quarter" idx="11"/>
          </p:nvPr>
        </p:nvSpPr>
        <p:spPr>
          <a:noFill/>
        </p:spPr>
        <p:txBody>
          <a:bodyPr/>
          <a:lstStyle/>
          <a:p>
            <a:fld id="{B34B5ED6-39C3-C447-843E-25191F19F0D2}" type="slidenum">
              <a:rPr lang="en-US" smtClean="0"/>
              <a:pPr/>
              <a:t>22</a:t>
            </a:fld>
            <a:endParaRPr lang="en-US" sz="1400" b="0">
              <a:latin typeface="Times New Roman" charset="0"/>
            </a:endParaRPr>
          </a:p>
        </p:txBody>
      </p:sp>
      <p:sp>
        <p:nvSpPr>
          <p:cNvPr id="32772" name="Rectangle 2"/>
          <p:cNvSpPr>
            <a:spLocks noGrp="1" noChangeArrowheads="1"/>
          </p:cNvSpPr>
          <p:nvPr>
            <p:ph type="body" idx="1"/>
          </p:nvPr>
        </p:nvSpPr>
        <p:spPr>
          <a:xfrm>
            <a:off x="692150" y="1204913"/>
            <a:ext cx="7918450" cy="5516562"/>
          </a:xfrm>
        </p:spPr>
        <p:txBody>
          <a:bodyPr/>
          <a:lstStyle/>
          <a:p>
            <a:r>
              <a:rPr lang="en-US" sz="2800" dirty="0"/>
              <a:t>Using a Position Vector</a:t>
            </a:r>
          </a:p>
          <a:p>
            <a:pPr lvl="1"/>
            <a:r>
              <a:rPr lang="en-US" sz="2000" dirty="0"/>
              <a:t>Defined by the position of one ephemeris object relative to another.  The frame kernel creator specifies:</a:t>
            </a:r>
          </a:p>
          <a:p>
            <a:pPr lvl="2"/>
            <a:r>
              <a:rPr lang="en-US" sz="2000" dirty="0"/>
              <a:t>the target</a:t>
            </a:r>
          </a:p>
          <a:p>
            <a:pPr lvl="2"/>
            <a:r>
              <a:rPr lang="en-US" sz="2000" dirty="0"/>
              <a:t>the observer</a:t>
            </a:r>
          </a:p>
          <a:p>
            <a:pPr lvl="2"/>
            <a:r>
              <a:rPr lang="en-US" sz="2000" dirty="0"/>
              <a:t>the aberration correction	</a:t>
            </a:r>
          </a:p>
          <a:p>
            <a:pPr lvl="3"/>
            <a:r>
              <a:rPr lang="en-US" sz="1800" dirty="0"/>
              <a:t>The vector may optionally be corrected for light time and stellar aberration.</a:t>
            </a:r>
          </a:p>
          <a:p>
            <a:pPr lvl="1"/>
            <a:r>
              <a:rPr lang="en-US" sz="2000" dirty="0"/>
              <a:t>The epoch at which the position vector is computed is supplied via a call to a SPICE API:</a:t>
            </a:r>
          </a:p>
          <a:p>
            <a:pPr lvl="2"/>
            <a:r>
              <a:rPr lang="en-US" sz="2000" dirty="0"/>
              <a:t>as an input to an SPK routine, e.g. SPKEZR, SPKPOS.</a:t>
            </a:r>
          </a:p>
          <a:p>
            <a:pPr lvl="2"/>
            <a:r>
              <a:rPr lang="en-US" sz="2000" dirty="0"/>
              <a:t>as an input to a frame system routine, e.g. SXFORM, PXFORM.</a:t>
            </a:r>
          </a:p>
          <a:p>
            <a:pPr lvl="1"/>
            <a:r>
              <a:rPr lang="en-US" sz="2000" dirty="0"/>
              <a:t>The reference frame relative to which the vector is expressed is not specified by the frame kernel creator.</a:t>
            </a:r>
          </a:p>
          <a:p>
            <a:pPr lvl="2"/>
            <a:r>
              <a:rPr lang="en-US" sz="2000" dirty="0"/>
              <a:t>SPICE automatically selects this frame.</a:t>
            </a:r>
          </a:p>
          <a:p>
            <a:pPr>
              <a:buFontTx/>
              <a:buNone/>
            </a:pPr>
            <a:endParaRPr lang="en-US" sz="2800" dirty="0"/>
          </a:p>
        </p:txBody>
      </p:sp>
      <p:sp>
        <p:nvSpPr>
          <p:cNvPr id="32773" name="Rectangle 3"/>
          <p:cNvSpPr>
            <a:spLocks noGrp="1" noChangeArrowheads="1"/>
          </p:cNvSpPr>
          <p:nvPr>
            <p:ph type="title"/>
          </p:nvPr>
        </p:nvSpPr>
        <p:spPr>
          <a:xfrm>
            <a:off x="2227078" y="381000"/>
            <a:ext cx="6275757" cy="479747"/>
          </a:xfrm>
        </p:spPr>
        <p:txBody>
          <a:bodyPr/>
          <a:lstStyle/>
          <a:p>
            <a:r>
              <a:rPr lang="en-US" dirty="0"/>
              <a:t>Two-Vector Frame Concepts - 6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a:t>Dynamic Frames</a:t>
            </a:r>
          </a:p>
        </p:txBody>
      </p:sp>
      <p:sp>
        <p:nvSpPr>
          <p:cNvPr id="33795" name="Slide Number Placeholder 4"/>
          <p:cNvSpPr>
            <a:spLocks noGrp="1"/>
          </p:cNvSpPr>
          <p:nvPr>
            <p:ph type="sldNum" sz="quarter" idx="11"/>
          </p:nvPr>
        </p:nvSpPr>
        <p:spPr>
          <a:noFill/>
        </p:spPr>
        <p:txBody>
          <a:bodyPr/>
          <a:lstStyle/>
          <a:p>
            <a:fld id="{27EFECB6-C87F-0742-8522-3A5287F065AE}" type="slidenum">
              <a:rPr lang="en-US" smtClean="0"/>
              <a:pPr/>
              <a:t>23</a:t>
            </a:fld>
            <a:endParaRPr lang="en-US" sz="1400" b="0">
              <a:latin typeface="Times New Roman" charset="0"/>
            </a:endParaRPr>
          </a:p>
        </p:txBody>
      </p:sp>
      <p:sp>
        <p:nvSpPr>
          <p:cNvPr id="33796" name="Rectangle 2"/>
          <p:cNvSpPr>
            <a:spLocks noGrp="1" noChangeArrowheads="1"/>
          </p:cNvSpPr>
          <p:nvPr>
            <p:ph type="body" idx="1"/>
          </p:nvPr>
        </p:nvSpPr>
        <p:spPr>
          <a:xfrm>
            <a:off x="300038" y="1319213"/>
            <a:ext cx="8597900" cy="5430837"/>
          </a:xfrm>
        </p:spPr>
        <p:txBody>
          <a:bodyPr/>
          <a:lstStyle/>
          <a:p>
            <a:pPr>
              <a:lnSpc>
                <a:spcPct val="80000"/>
              </a:lnSpc>
            </a:pPr>
            <a:r>
              <a:rPr lang="en-US" sz="2800" dirty="0"/>
              <a:t>Using a Target Near Point Vector</a:t>
            </a:r>
          </a:p>
          <a:p>
            <a:pPr lvl="1">
              <a:lnSpc>
                <a:spcPct val="80000"/>
              </a:lnSpc>
            </a:pPr>
            <a:r>
              <a:rPr lang="en-US" sz="2000" dirty="0"/>
              <a:t>Defined as the vector from an observer to the nearest point on a specified extended target body to that observer. The frame kernel creator specifies:</a:t>
            </a:r>
          </a:p>
          <a:p>
            <a:pPr lvl="2">
              <a:lnSpc>
                <a:spcPct val="80000"/>
              </a:lnSpc>
            </a:pPr>
            <a:r>
              <a:rPr lang="en-US" sz="2000" dirty="0"/>
              <a:t>the target</a:t>
            </a:r>
          </a:p>
          <a:p>
            <a:pPr lvl="2">
              <a:lnSpc>
                <a:spcPct val="80000"/>
              </a:lnSpc>
            </a:pPr>
            <a:r>
              <a:rPr lang="en-US" sz="2000" dirty="0"/>
              <a:t>the observer</a:t>
            </a:r>
          </a:p>
          <a:p>
            <a:pPr lvl="2">
              <a:lnSpc>
                <a:spcPct val="80000"/>
              </a:lnSpc>
            </a:pPr>
            <a:r>
              <a:rPr lang="en-US" sz="2000" dirty="0"/>
              <a:t>the aberration correction</a:t>
            </a:r>
            <a:r>
              <a:rPr lang="en-US" dirty="0"/>
              <a:t>	</a:t>
            </a:r>
          </a:p>
          <a:p>
            <a:pPr lvl="3">
              <a:lnSpc>
                <a:spcPct val="80000"/>
              </a:lnSpc>
            </a:pPr>
            <a:r>
              <a:rPr lang="en-US" sz="1800" dirty="0"/>
              <a:t>The vector may optionally be corrected for one-way light time and stellar aberration.</a:t>
            </a:r>
          </a:p>
          <a:p>
            <a:pPr lvl="3">
              <a:lnSpc>
                <a:spcPct val="80000"/>
              </a:lnSpc>
            </a:pPr>
            <a:r>
              <a:rPr lang="en-US" sz="1800" dirty="0"/>
              <a:t>When one-way light time correction is used, both the position and orientation of the</a:t>
            </a:r>
            <a:r>
              <a:rPr lang="en-US" sz="1600" dirty="0"/>
              <a:t> </a:t>
            </a:r>
            <a:r>
              <a:rPr lang="en-US" sz="1800" dirty="0"/>
              <a:t>target body are corrected for light time.</a:t>
            </a:r>
            <a:endParaRPr lang="en-US" sz="2000" dirty="0"/>
          </a:p>
          <a:p>
            <a:pPr lvl="1">
              <a:lnSpc>
                <a:spcPct val="80000"/>
              </a:lnSpc>
            </a:pPr>
            <a:r>
              <a:rPr lang="en-US" sz="2000" dirty="0"/>
              <a:t>The extended target body is modeled as a </a:t>
            </a:r>
            <a:r>
              <a:rPr lang="en-US" sz="2000" dirty="0" err="1"/>
              <a:t>triaxial</a:t>
            </a:r>
            <a:r>
              <a:rPr lang="en-US" sz="2000" dirty="0"/>
              <a:t> ellipsoid.</a:t>
            </a:r>
          </a:p>
          <a:p>
            <a:pPr lvl="2">
              <a:lnSpc>
                <a:spcPct val="80000"/>
              </a:lnSpc>
            </a:pPr>
            <a:r>
              <a:rPr lang="en-US" dirty="0"/>
              <a:t>Size and shape data are given by a PCK.</a:t>
            </a:r>
          </a:p>
          <a:p>
            <a:pPr lvl="1">
              <a:lnSpc>
                <a:spcPct val="80000"/>
              </a:lnSpc>
            </a:pPr>
            <a:r>
              <a:rPr lang="en-US" sz="2000" dirty="0"/>
              <a:t>The epoch is supplied via a SPICE API call.</a:t>
            </a:r>
          </a:p>
          <a:p>
            <a:pPr lvl="1">
              <a:lnSpc>
                <a:spcPct val="80000"/>
              </a:lnSpc>
            </a:pPr>
            <a:r>
              <a:rPr lang="en-US" sz="2000" dirty="0"/>
              <a:t>The reference frame relative to which the vector is expressed is not specified by the frame kernel creator.</a:t>
            </a:r>
          </a:p>
          <a:p>
            <a:pPr lvl="2">
              <a:lnSpc>
                <a:spcPct val="80000"/>
              </a:lnSpc>
            </a:pPr>
            <a:r>
              <a:rPr lang="en-US" dirty="0"/>
              <a:t>SPICE automatically selects this frame.</a:t>
            </a:r>
          </a:p>
        </p:txBody>
      </p:sp>
      <p:sp>
        <p:nvSpPr>
          <p:cNvPr id="33797" name="Rectangle 3"/>
          <p:cNvSpPr>
            <a:spLocks noGrp="1" noChangeArrowheads="1"/>
          </p:cNvSpPr>
          <p:nvPr>
            <p:ph type="title"/>
          </p:nvPr>
        </p:nvSpPr>
        <p:spPr>
          <a:xfrm>
            <a:off x="2227078" y="381000"/>
            <a:ext cx="6275757" cy="479747"/>
          </a:xfrm>
        </p:spPr>
        <p:txBody>
          <a:bodyPr/>
          <a:lstStyle/>
          <a:p>
            <a:r>
              <a:rPr lang="en-US" dirty="0"/>
              <a:t>Two-Vector Frame Concepts - 7</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3"/>
          <p:cNvSpPr>
            <a:spLocks noGrp="1"/>
          </p:cNvSpPr>
          <p:nvPr>
            <p:ph type="ftr" sz="quarter" idx="10"/>
          </p:nvPr>
        </p:nvSpPr>
        <p:spPr>
          <a:noFill/>
        </p:spPr>
        <p:txBody>
          <a:bodyPr/>
          <a:lstStyle/>
          <a:p>
            <a:r>
              <a:rPr lang="en-US"/>
              <a:t>Dynamic Frames</a:t>
            </a:r>
          </a:p>
        </p:txBody>
      </p:sp>
      <p:sp>
        <p:nvSpPr>
          <p:cNvPr id="34819" name="Slide Number Placeholder 4"/>
          <p:cNvSpPr>
            <a:spLocks noGrp="1"/>
          </p:cNvSpPr>
          <p:nvPr>
            <p:ph type="sldNum" sz="quarter" idx="11"/>
          </p:nvPr>
        </p:nvSpPr>
        <p:spPr>
          <a:noFill/>
        </p:spPr>
        <p:txBody>
          <a:bodyPr/>
          <a:lstStyle/>
          <a:p>
            <a:fld id="{C4BA7DBE-4100-F342-AE01-88AF98B8FFFF}" type="slidenum">
              <a:rPr lang="en-US" smtClean="0"/>
              <a:pPr/>
              <a:t>24</a:t>
            </a:fld>
            <a:endParaRPr lang="en-US" sz="1400" b="0">
              <a:latin typeface="Times New Roman" charset="0"/>
            </a:endParaRPr>
          </a:p>
        </p:txBody>
      </p:sp>
      <p:sp>
        <p:nvSpPr>
          <p:cNvPr id="34820" name="Rectangle 2"/>
          <p:cNvSpPr>
            <a:spLocks noGrp="1" noChangeArrowheads="1"/>
          </p:cNvSpPr>
          <p:nvPr>
            <p:ph type="body" idx="1"/>
          </p:nvPr>
        </p:nvSpPr>
        <p:spPr>
          <a:xfrm>
            <a:off x="420688" y="1306767"/>
            <a:ext cx="8478837" cy="5322633"/>
          </a:xfrm>
        </p:spPr>
        <p:txBody>
          <a:bodyPr/>
          <a:lstStyle/>
          <a:p>
            <a:pPr>
              <a:lnSpc>
                <a:spcPct val="80000"/>
              </a:lnSpc>
            </a:pPr>
            <a:r>
              <a:rPr lang="en-US" sz="2800" dirty="0"/>
              <a:t>Using a Velocity Vector</a:t>
            </a:r>
          </a:p>
          <a:p>
            <a:pPr lvl="1">
              <a:lnSpc>
                <a:spcPct val="80000"/>
              </a:lnSpc>
            </a:pPr>
            <a:r>
              <a:rPr lang="en-US" sz="2000" dirty="0"/>
              <a:t>Defined by the velocity of a target ephemeris object relative to an observing ephemeris object. The frame kernel creator specifies:</a:t>
            </a:r>
          </a:p>
          <a:p>
            <a:pPr lvl="2">
              <a:lnSpc>
                <a:spcPct val="80000"/>
              </a:lnSpc>
            </a:pPr>
            <a:r>
              <a:rPr lang="en-US" sz="2000" dirty="0"/>
              <a:t>the target</a:t>
            </a:r>
          </a:p>
          <a:p>
            <a:pPr lvl="2">
              <a:lnSpc>
                <a:spcPct val="80000"/>
              </a:lnSpc>
            </a:pPr>
            <a:r>
              <a:rPr lang="en-US" sz="2000" dirty="0"/>
              <a:t>the observer</a:t>
            </a:r>
          </a:p>
          <a:p>
            <a:pPr lvl="2">
              <a:lnSpc>
                <a:spcPct val="80000"/>
              </a:lnSpc>
            </a:pPr>
            <a:r>
              <a:rPr lang="en-US" sz="2000" dirty="0"/>
              <a:t>the velocity reference frame</a:t>
            </a:r>
          </a:p>
          <a:p>
            <a:pPr lvl="3">
              <a:lnSpc>
                <a:spcPct val="80000"/>
              </a:lnSpc>
            </a:pPr>
            <a:r>
              <a:rPr lang="en-US" sz="1800" dirty="0"/>
              <a:t>This frame may be distinct from the base frame.</a:t>
            </a:r>
          </a:p>
          <a:p>
            <a:pPr lvl="3">
              <a:lnSpc>
                <a:spcPct val="80000"/>
              </a:lnSpc>
            </a:pPr>
            <a:r>
              <a:rPr lang="en-US" sz="1800" dirty="0"/>
              <a:t>Different velocity frame choices can lead to radically different two-vector frame definitions.</a:t>
            </a:r>
            <a:endParaRPr lang="en-US" sz="1600" dirty="0"/>
          </a:p>
          <a:p>
            <a:pPr lvl="2">
              <a:lnSpc>
                <a:spcPct val="80000"/>
              </a:lnSpc>
            </a:pPr>
            <a:r>
              <a:rPr lang="en-US" sz="2000" dirty="0"/>
              <a:t>the aberration correction</a:t>
            </a:r>
            <a:r>
              <a:rPr lang="en-US" dirty="0"/>
              <a:t>	</a:t>
            </a:r>
          </a:p>
          <a:p>
            <a:pPr lvl="3">
              <a:lnSpc>
                <a:spcPct val="80000"/>
              </a:lnSpc>
            </a:pPr>
            <a:r>
              <a:rPr lang="en-US" sz="1800" dirty="0"/>
              <a:t>The velocity vector may optionally be corrected for one-way light time and stellar aberration.</a:t>
            </a:r>
          </a:p>
          <a:p>
            <a:pPr lvl="3">
              <a:lnSpc>
                <a:spcPct val="80000"/>
              </a:lnSpc>
            </a:pPr>
            <a:r>
              <a:rPr lang="en-US" sz="1800" dirty="0"/>
              <a:t>Use of light time correction also implies evaluation of the velocity vector's frame at a light time corrected epoch:  the epoch is corrected for light time between the velocity frame's center and the observer, if the velocity frame is non-inertial.</a:t>
            </a:r>
          </a:p>
          <a:p>
            <a:pPr lvl="1">
              <a:lnSpc>
                <a:spcPct val="80000"/>
              </a:lnSpc>
            </a:pPr>
            <a:r>
              <a:rPr lang="en-US" sz="2000" dirty="0"/>
              <a:t>The epoch is supplied via a SPICE API call.</a:t>
            </a:r>
          </a:p>
        </p:txBody>
      </p:sp>
      <p:sp>
        <p:nvSpPr>
          <p:cNvPr id="34821" name="Rectangle 3"/>
          <p:cNvSpPr>
            <a:spLocks noGrp="1" noChangeArrowheads="1"/>
          </p:cNvSpPr>
          <p:nvPr>
            <p:ph type="title"/>
          </p:nvPr>
        </p:nvSpPr>
        <p:spPr>
          <a:xfrm>
            <a:off x="2227078" y="381000"/>
            <a:ext cx="6275757" cy="479747"/>
          </a:xfrm>
        </p:spPr>
        <p:txBody>
          <a:bodyPr/>
          <a:lstStyle/>
          <a:p>
            <a:r>
              <a:rPr lang="en-US" dirty="0"/>
              <a:t>Two-Vector Frame Concepts - 8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a:t>Dynamic Frames</a:t>
            </a:r>
          </a:p>
        </p:txBody>
      </p:sp>
      <p:sp>
        <p:nvSpPr>
          <p:cNvPr id="35843" name="Slide Number Placeholder 4"/>
          <p:cNvSpPr>
            <a:spLocks noGrp="1"/>
          </p:cNvSpPr>
          <p:nvPr>
            <p:ph type="sldNum" sz="quarter" idx="11"/>
          </p:nvPr>
        </p:nvSpPr>
        <p:spPr>
          <a:noFill/>
        </p:spPr>
        <p:txBody>
          <a:bodyPr/>
          <a:lstStyle/>
          <a:p>
            <a:fld id="{8019B9D5-C9EC-B240-9150-90336F3BE3F4}" type="slidenum">
              <a:rPr lang="en-US" smtClean="0"/>
              <a:pPr/>
              <a:t>25</a:t>
            </a:fld>
            <a:endParaRPr lang="en-US" sz="1400" b="0">
              <a:latin typeface="Times New Roman" charset="0"/>
            </a:endParaRPr>
          </a:p>
        </p:txBody>
      </p:sp>
      <p:sp>
        <p:nvSpPr>
          <p:cNvPr id="35844" name="Rectangle 2"/>
          <p:cNvSpPr>
            <a:spLocks noGrp="1" noChangeArrowheads="1"/>
          </p:cNvSpPr>
          <p:nvPr>
            <p:ph type="body" idx="1"/>
          </p:nvPr>
        </p:nvSpPr>
        <p:spPr>
          <a:xfrm>
            <a:off x="487363" y="1184275"/>
            <a:ext cx="8369300" cy="5499100"/>
          </a:xfrm>
        </p:spPr>
        <p:txBody>
          <a:bodyPr/>
          <a:lstStyle/>
          <a:p>
            <a:r>
              <a:rPr lang="en-US" sz="2800" dirty="0"/>
              <a:t>Using a Constant Vector</a:t>
            </a:r>
          </a:p>
          <a:p>
            <a:pPr lvl="1"/>
            <a:r>
              <a:rPr lang="en-US" sz="2000" dirty="0"/>
              <a:t>The vector is constant in a frame specified by the kernel creator.</a:t>
            </a:r>
          </a:p>
          <a:p>
            <a:pPr lvl="2"/>
            <a:r>
              <a:rPr lang="en-US" sz="2000" dirty="0"/>
              <a:t>The constant vector's frame may be time-dependent.</a:t>
            </a:r>
          </a:p>
          <a:p>
            <a:pPr lvl="2"/>
            <a:r>
              <a:rPr lang="en-US" sz="2000" dirty="0"/>
              <a:t>This frame may be distinct from the base frame.</a:t>
            </a:r>
          </a:p>
          <a:p>
            <a:pPr lvl="1"/>
            <a:r>
              <a:rPr lang="en-US" sz="2000" dirty="0"/>
              <a:t>The vector may be specified in a variety of coordinate systems.</a:t>
            </a:r>
          </a:p>
          <a:p>
            <a:pPr lvl="2"/>
            <a:r>
              <a:rPr lang="en-US" sz="2000" dirty="0"/>
              <a:t>Cartesian</a:t>
            </a:r>
          </a:p>
          <a:p>
            <a:pPr lvl="2"/>
            <a:r>
              <a:rPr lang="en-US" sz="2000" dirty="0"/>
              <a:t>Latitudinal </a:t>
            </a:r>
          </a:p>
          <a:p>
            <a:pPr lvl="2"/>
            <a:r>
              <a:rPr lang="en-US" sz="2000" dirty="0"/>
              <a:t>Right ascension/declination (RA/DEC)</a:t>
            </a:r>
          </a:p>
          <a:p>
            <a:pPr lvl="1"/>
            <a:r>
              <a:rPr lang="en-US" sz="2000" dirty="0"/>
              <a:t>An observer may optionally be associated with a constant vector for the purpose of defining aberration corrections.</a:t>
            </a:r>
          </a:p>
          <a:p>
            <a:pPr lvl="2"/>
            <a:r>
              <a:rPr lang="en-US" sz="2000" dirty="0"/>
              <a:t>The orientation of the constant vector's frame may optionally be corrected for one-way light time between the frame's center and the observer: if the frame is non-inertial, it is evaluated at a light time corrected epoch.</a:t>
            </a:r>
          </a:p>
        </p:txBody>
      </p:sp>
      <p:sp>
        <p:nvSpPr>
          <p:cNvPr id="35845" name="Rectangle 3"/>
          <p:cNvSpPr>
            <a:spLocks noGrp="1" noChangeArrowheads="1"/>
          </p:cNvSpPr>
          <p:nvPr>
            <p:ph type="title"/>
          </p:nvPr>
        </p:nvSpPr>
        <p:spPr>
          <a:xfrm>
            <a:off x="2227078" y="381000"/>
            <a:ext cx="6275757" cy="479747"/>
          </a:xfrm>
        </p:spPr>
        <p:txBody>
          <a:bodyPr/>
          <a:lstStyle/>
          <a:p>
            <a:r>
              <a:rPr lang="en-US" dirty="0"/>
              <a:t>Two-Vector Frame Concepts - 9</a:t>
            </a:r>
          </a:p>
        </p:txBody>
      </p:sp>
      <p:sp>
        <p:nvSpPr>
          <p:cNvPr id="6" name="Text Box 5"/>
          <p:cNvSpPr txBox="1">
            <a:spLocks noChangeArrowheads="1"/>
          </p:cNvSpPr>
          <p:nvPr/>
        </p:nvSpPr>
        <p:spPr bwMode="auto">
          <a:xfrm>
            <a:off x="3519211" y="6545134"/>
            <a:ext cx="2295525" cy="261610"/>
          </a:xfrm>
          <a:prstGeom prst="rect">
            <a:avLst/>
          </a:prstGeom>
          <a:noFill/>
          <a:ln w="12700">
            <a:noFill/>
            <a:miter lim="800000"/>
            <a:headEnd/>
            <a:tailEnd/>
          </a:ln>
        </p:spPr>
        <p:txBody>
          <a:bodyPr>
            <a:prstTxWarp prst="textNoShape">
              <a:avLst/>
            </a:prstTxWarp>
            <a:spAutoFit/>
          </a:bodyPr>
          <a:lstStyle/>
          <a:p>
            <a:r>
              <a:rPr lang="en-US" sz="1200" dirty="0">
                <a:solidFill>
                  <a:srgbClr val="063DE8"/>
                </a:solidFill>
              </a:rPr>
              <a:t>continued on next page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3"/>
          <p:cNvSpPr>
            <a:spLocks noGrp="1"/>
          </p:cNvSpPr>
          <p:nvPr>
            <p:ph type="ftr" sz="quarter" idx="10"/>
          </p:nvPr>
        </p:nvSpPr>
        <p:spPr>
          <a:noFill/>
        </p:spPr>
        <p:txBody>
          <a:bodyPr/>
          <a:lstStyle/>
          <a:p>
            <a:r>
              <a:rPr lang="en-US"/>
              <a:t>Dynamic Frames</a:t>
            </a:r>
          </a:p>
        </p:txBody>
      </p:sp>
      <p:sp>
        <p:nvSpPr>
          <p:cNvPr id="36867" name="Slide Number Placeholder 4"/>
          <p:cNvSpPr>
            <a:spLocks noGrp="1"/>
          </p:cNvSpPr>
          <p:nvPr>
            <p:ph type="sldNum" sz="quarter" idx="11"/>
          </p:nvPr>
        </p:nvSpPr>
        <p:spPr>
          <a:noFill/>
        </p:spPr>
        <p:txBody>
          <a:bodyPr/>
          <a:lstStyle/>
          <a:p>
            <a:fld id="{040B63D5-2590-1D4F-B5C2-5BCEDE07B126}" type="slidenum">
              <a:rPr lang="en-US" smtClean="0"/>
              <a:pPr/>
              <a:t>26</a:t>
            </a:fld>
            <a:endParaRPr lang="en-US" sz="1400" b="0">
              <a:latin typeface="Times New Roman" charset="0"/>
            </a:endParaRPr>
          </a:p>
        </p:txBody>
      </p:sp>
      <p:sp>
        <p:nvSpPr>
          <p:cNvPr id="36868" name="Rectangle 2"/>
          <p:cNvSpPr>
            <a:spLocks noGrp="1" noChangeArrowheads="1"/>
          </p:cNvSpPr>
          <p:nvPr>
            <p:ph type="body" idx="1"/>
          </p:nvPr>
        </p:nvSpPr>
        <p:spPr>
          <a:xfrm>
            <a:off x="631000" y="1770063"/>
            <a:ext cx="7918450" cy="3597465"/>
          </a:xfrm>
        </p:spPr>
        <p:txBody>
          <a:bodyPr/>
          <a:lstStyle/>
          <a:p>
            <a:pPr lvl="2"/>
            <a:r>
              <a:rPr lang="en-US" sz="2000" dirty="0"/>
              <a:t>A constant vector may optionally be corrected for stellar aberration due to motion of observer relative to solar system barycenter.</a:t>
            </a:r>
          </a:p>
          <a:p>
            <a:pPr lvl="3"/>
            <a:r>
              <a:rPr lang="en-US" sz="1800" dirty="0"/>
              <a:t>Stellar aberration can be specified without light time correction; the string indicating stellar aberration correction alone is ‘S’</a:t>
            </a:r>
          </a:p>
          <a:p>
            <a:pPr lvl="1"/>
            <a:r>
              <a:rPr lang="en-US" sz="2000" dirty="0"/>
              <a:t>The epoch is supplied via a SPICE API call, as for position vectors.</a:t>
            </a:r>
          </a:p>
          <a:p>
            <a:pPr lvl="2"/>
            <a:r>
              <a:rPr lang="en-US" sz="2000" dirty="0"/>
              <a:t>If the constant vector's frame is time-dependent, that frame is evaluated at this epoch, optionally adjusted for light time.</a:t>
            </a:r>
          </a:p>
          <a:p>
            <a:pPr lvl="2"/>
            <a:endParaRPr lang="en-US" sz="2400" dirty="0"/>
          </a:p>
        </p:txBody>
      </p:sp>
      <p:sp>
        <p:nvSpPr>
          <p:cNvPr id="36869" name="Rectangle 3"/>
          <p:cNvSpPr>
            <a:spLocks noGrp="1" noChangeArrowheads="1"/>
          </p:cNvSpPr>
          <p:nvPr>
            <p:ph type="title"/>
          </p:nvPr>
        </p:nvSpPr>
        <p:spPr>
          <a:xfrm>
            <a:off x="2113265" y="381000"/>
            <a:ext cx="6503383" cy="479747"/>
          </a:xfrm>
        </p:spPr>
        <p:txBody>
          <a:bodyPr/>
          <a:lstStyle/>
          <a:p>
            <a:r>
              <a:rPr lang="en-US" dirty="0"/>
              <a:t>Two-Vector Frame Concepts - 10</a:t>
            </a:r>
          </a:p>
        </p:txBody>
      </p:sp>
      <p:sp>
        <p:nvSpPr>
          <p:cNvPr id="6" name="Text Box 5"/>
          <p:cNvSpPr txBox="1">
            <a:spLocks noChangeArrowheads="1"/>
          </p:cNvSpPr>
          <p:nvPr/>
        </p:nvSpPr>
        <p:spPr bwMode="auto">
          <a:xfrm>
            <a:off x="3460750" y="1282931"/>
            <a:ext cx="2546858" cy="258532"/>
          </a:xfrm>
          <a:prstGeom prst="rect">
            <a:avLst/>
          </a:prstGeom>
          <a:noFill/>
          <a:ln w="12700">
            <a:noFill/>
            <a:miter lim="800000"/>
            <a:headEnd/>
            <a:tailEnd/>
          </a:ln>
        </p:spPr>
        <p:txBody>
          <a:bodyPr wrap="square">
            <a:prstTxWarp prst="textNoShape">
              <a:avLst/>
            </a:prstTxWarp>
            <a:spAutoFit/>
          </a:bodyPr>
          <a:lstStyle/>
          <a:p>
            <a:r>
              <a:rPr lang="en-US" sz="1200" dirty="0">
                <a:solidFill>
                  <a:srgbClr val="063DE8"/>
                </a:solidFill>
              </a:rPr>
              <a:t>continued from previous page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a:t>Dynamic Frames</a:t>
            </a:r>
          </a:p>
        </p:txBody>
      </p:sp>
      <p:sp>
        <p:nvSpPr>
          <p:cNvPr id="37891" name="Slide Number Placeholder 4"/>
          <p:cNvSpPr>
            <a:spLocks noGrp="1"/>
          </p:cNvSpPr>
          <p:nvPr>
            <p:ph type="sldNum" sz="quarter" idx="11"/>
          </p:nvPr>
        </p:nvSpPr>
        <p:spPr>
          <a:noFill/>
        </p:spPr>
        <p:txBody>
          <a:bodyPr/>
          <a:lstStyle/>
          <a:p>
            <a:fld id="{A963EBD7-BEC1-EA40-A0DF-FA7F49140EC8}" type="slidenum">
              <a:rPr lang="en-US" smtClean="0"/>
              <a:pPr/>
              <a:t>27</a:t>
            </a:fld>
            <a:endParaRPr lang="en-US" sz="1400" b="0">
              <a:latin typeface="Times New Roman" charset="0"/>
            </a:endParaRPr>
          </a:p>
        </p:txBody>
      </p:sp>
      <p:sp>
        <p:nvSpPr>
          <p:cNvPr id="37892" name="Rectangle 2"/>
          <p:cNvSpPr>
            <a:spLocks noGrp="1" noChangeArrowheads="1"/>
          </p:cNvSpPr>
          <p:nvPr>
            <p:ph type="title"/>
          </p:nvPr>
        </p:nvSpPr>
        <p:spPr>
          <a:xfrm>
            <a:off x="2284413" y="366713"/>
            <a:ext cx="6262687" cy="474662"/>
          </a:xfrm>
        </p:spPr>
        <p:txBody>
          <a:bodyPr/>
          <a:lstStyle/>
          <a:p>
            <a:r>
              <a:rPr lang="en-US"/>
              <a:t>Two-Vector Frame Examples - 1</a:t>
            </a:r>
          </a:p>
        </p:txBody>
      </p:sp>
      <p:sp>
        <p:nvSpPr>
          <p:cNvPr id="37893" name="Oval 3"/>
          <p:cNvSpPr>
            <a:spLocks noChangeArrowheads="1"/>
          </p:cNvSpPr>
          <p:nvPr/>
        </p:nvSpPr>
        <p:spPr bwMode="auto">
          <a:xfrm rot="-717272">
            <a:off x="1908175" y="3186113"/>
            <a:ext cx="4759325" cy="817562"/>
          </a:xfrm>
          <a:prstGeom prst="ellipse">
            <a:avLst/>
          </a:prstGeom>
          <a:noFill/>
          <a:ln w="12700">
            <a:solidFill>
              <a:schemeClr val="tx1"/>
            </a:solidFill>
            <a:round/>
            <a:headEnd/>
            <a:tailEnd/>
          </a:ln>
        </p:spPr>
        <p:txBody>
          <a:bodyPr anchor="ctr">
            <a:prstTxWarp prst="textNoShape">
              <a:avLst/>
            </a:prstTxWarp>
            <a:spAutoFit/>
          </a:bodyPr>
          <a:lstStyle/>
          <a:p>
            <a:endParaRPr lang="en-US"/>
          </a:p>
        </p:txBody>
      </p:sp>
      <p:sp>
        <p:nvSpPr>
          <p:cNvPr id="37894" name="Oval 4"/>
          <p:cNvSpPr>
            <a:spLocks noChangeArrowheads="1"/>
          </p:cNvSpPr>
          <p:nvPr/>
        </p:nvSpPr>
        <p:spPr bwMode="auto">
          <a:xfrm>
            <a:off x="5194300" y="3062288"/>
            <a:ext cx="708025" cy="473075"/>
          </a:xfrm>
          <a:prstGeom prst="ellipse">
            <a:avLst/>
          </a:prstGeom>
          <a:gradFill rotWithShape="1">
            <a:gsLst>
              <a:gs pos="0">
                <a:srgbClr val="FC8F2C"/>
              </a:gs>
              <a:gs pos="100000">
                <a:srgbClr val="754214"/>
              </a:gs>
            </a:gsLst>
            <a:lin ang="2700000" scaled="1"/>
          </a:gradFill>
          <a:ln w="12700">
            <a:solidFill>
              <a:schemeClr val="tx1"/>
            </a:solidFill>
            <a:round/>
            <a:headEnd/>
            <a:tailEnd/>
          </a:ln>
        </p:spPr>
        <p:txBody>
          <a:bodyPr anchor="ctr">
            <a:prstTxWarp prst="textNoShape">
              <a:avLst/>
            </a:prstTxWarp>
            <a:spAutoFit/>
          </a:bodyPr>
          <a:lstStyle/>
          <a:p>
            <a:endParaRPr lang="en-US"/>
          </a:p>
        </p:txBody>
      </p:sp>
      <p:sp>
        <p:nvSpPr>
          <p:cNvPr id="37895" name="Line 5"/>
          <p:cNvSpPr>
            <a:spLocks noChangeShapeType="1"/>
          </p:cNvSpPr>
          <p:nvPr/>
        </p:nvSpPr>
        <p:spPr bwMode="auto">
          <a:xfrm flipV="1">
            <a:off x="2432050" y="3317875"/>
            <a:ext cx="3062288" cy="915988"/>
          </a:xfrm>
          <a:prstGeom prst="line">
            <a:avLst/>
          </a:prstGeom>
          <a:noFill/>
          <a:ln w="57150">
            <a:solidFill>
              <a:schemeClr val="accent1"/>
            </a:solidFill>
            <a:round/>
            <a:headEnd/>
            <a:tailEnd type="triangle" w="med" len="med"/>
          </a:ln>
        </p:spPr>
        <p:txBody>
          <a:bodyPr>
            <a:prstTxWarp prst="textNoShape">
              <a:avLst/>
            </a:prstTxWarp>
            <a:spAutoFit/>
          </a:bodyPr>
          <a:lstStyle/>
          <a:p>
            <a:endParaRPr lang="en-US"/>
          </a:p>
        </p:txBody>
      </p:sp>
      <p:sp>
        <p:nvSpPr>
          <p:cNvPr id="37896" name="Text Box 6"/>
          <p:cNvSpPr txBox="1">
            <a:spLocks noChangeArrowheads="1"/>
          </p:cNvSpPr>
          <p:nvPr/>
        </p:nvSpPr>
        <p:spPr bwMode="auto">
          <a:xfrm>
            <a:off x="3698875" y="2103438"/>
            <a:ext cx="5032375" cy="535531"/>
          </a:xfrm>
          <a:prstGeom prst="rect">
            <a:avLst/>
          </a:prstGeom>
          <a:noFill/>
          <a:ln w="12700">
            <a:noFill/>
            <a:miter lim="800000"/>
            <a:headEnd/>
            <a:tailEnd/>
          </a:ln>
        </p:spPr>
        <p:txBody>
          <a:bodyPr>
            <a:prstTxWarp prst="textNoShape">
              <a:avLst/>
            </a:prstTxWarp>
            <a:spAutoFit/>
          </a:bodyPr>
          <a:lstStyle/>
          <a:p>
            <a:r>
              <a:rPr lang="en-US" sz="1600" dirty="0">
                <a:solidFill>
                  <a:schemeClr val="accent1"/>
                </a:solidFill>
              </a:rPr>
              <a:t>Primary vector:</a:t>
            </a:r>
            <a:r>
              <a:rPr lang="en-US" sz="1200" dirty="0">
                <a:solidFill>
                  <a:schemeClr val="accent1"/>
                </a:solidFill>
              </a:rPr>
              <a:t>   </a:t>
            </a:r>
            <a:r>
              <a:rPr lang="en-US" sz="1600" dirty="0"/>
              <a:t> spacecraft nadir direction vector.  Aligned with nadir frame's -Z axis.   </a:t>
            </a:r>
          </a:p>
        </p:txBody>
      </p:sp>
      <p:sp>
        <p:nvSpPr>
          <p:cNvPr id="37897" name="Text Box 7"/>
          <p:cNvSpPr txBox="1">
            <a:spLocks noChangeArrowheads="1"/>
          </p:cNvSpPr>
          <p:nvPr/>
        </p:nvSpPr>
        <p:spPr bwMode="auto">
          <a:xfrm>
            <a:off x="4813300" y="4332288"/>
            <a:ext cx="3917950" cy="974725"/>
          </a:xfrm>
          <a:prstGeom prst="rect">
            <a:avLst/>
          </a:prstGeom>
          <a:noFill/>
          <a:ln w="12700">
            <a:noFill/>
            <a:miter lim="800000"/>
            <a:headEnd/>
            <a:tailEnd/>
          </a:ln>
        </p:spPr>
        <p:txBody>
          <a:bodyPr>
            <a:prstTxWarp prst="textNoShape">
              <a:avLst/>
            </a:prstTxWarp>
            <a:spAutoFit/>
          </a:bodyPr>
          <a:lstStyle/>
          <a:p>
            <a:r>
              <a:rPr lang="en-US" sz="1600" dirty="0">
                <a:solidFill>
                  <a:schemeClr val="accent2"/>
                </a:solidFill>
              </a:rPr>
              <a:t>Secondary vector:</a:t>
            </a:r>
            <a:r>
              <a:rPr lang="en-US" sz="1600" dirty="0">
                <a:solidFill>
                  <a:schemeClr val="accent1"/>
                </a:solidFill>
              </a:rPr>
              <a:t> </a:t>
            </a:r>
            <a:r>
              <a:rPr lang="en-US" sz="1600" dirty="0"/>
              <a:t>spacecraft  velocity relative to S/C center of motion in the J2000 frame.  Associated with nadir frame's  +X axis.</a:t>
            </a:r>
            <a:r>
              <a:rPr lang="en-US" sz="1200" dirty="0"/>
              <a:t> </a:t>
            </a:r>
            <a:endParaRPr lang="en-US" sz="1600" dirty="0"/>
          </a:p>
        </p:txBody>
      </p:sp>
      <p:sp>
        <p:nvSpPr>
          <p:cNvPr id="37898" name="Text Box 8"/>
          <p:cNvSpPr txBox="1">
            <a:spLocks noChangeArrowheads="1"/>
          </p:cNvSpPr>
          <p:nvPr/>
        </p:nvSpPr>
        <p:spPr bwMode="auto">
          <a:xfrm>
            <a:off x="1712913" y="5405438"/>
            <a:ext cx="4100512" cy="757130"/>
          </a:xfrm>
          <a:prstGeom prst="rect">
            <a:avLst/>
          </a:prstGeom>
          <a:noFill/>
          <a:ln w="12700">
            <a:noFill/>
            <a:miter lim="800000"/>
            <a:headEnd/>
            <a:tailEnd/>
          </a:ln>
        </p:spPr>
        <p:txBody>
          <a:bodyPr>
            <a:prstTxWarp prst="textNoShape">
              <a:avLst/>
            </a:prstTxWarp>
            <a:spAutoFit/>
          </a:bodyPr>
          <a:lstStyle/>
          <a:p>
            <a:r>
              <a:rPr lang="en-US" sz="1600" dirty="0"/>
              <a:t>Normalized component of secondary</a:t>
            </a:r>
          </a:p>
          <a:p>
            <a:r>
              <a:rPr lang="en-US" sz="1600" dirty="0"/>
              <a:t>vector orthogonal to primary vector is aligned with the nadir frame's +X axis.</a:t>
            </a:r>
          </a:p>
        </p:txBody>
      </p:sp>
      <p:sp>
        <p:nvSpPr>
          <p:cNvPr id="37899" name="Text Box 9"/>
          <p:cNvSpPr txBox="1">
            <a:spLocks noChangeArrowheads="1"/>
          </p:cNvSpPr>
          <p:nvPr/>
        </p:nvSpPr>
        <p:spPr bwMode="auto">
          <a:xfrm>
            <a:off x="2768600" y="4830763"/>
            <a:ext cx="438150" cy="339725"/>
          </a:xfrm>
          <a:prstGeom prst="rect">
            <a:avLst/>
          </a:prstGeom>
          <a:noFill/>
          <a:ln w="12700">
            <a:noFill/>
            <a:miter lim="800000"/>
            <a:headEnd/>
            <a:tailEnd/>
          </a:ln>
        </p:spPr>
        <p:txBody>
          <a:bodyPr>
            <a:prstTxWarp prst="textNoShape">
              <a:avLst/>
            </a:prstTxWarp>
            <a:spAutoFit/>
          </a:bodyPr>
          <a:lstStyle/>
          <a:p>
            <a:r>
              <a:rPr lang="en-US"/>
              <a:t>X</a:t>
            </a:r>
          </a:p>
        </p:txBody>
      </p:sp>
      <p:sp>
        <p:nvSpPr>
          <p:cNvPr id="37900" name="Text Box 10"/>
          <p:cNvSpPr txBox="1">
            <a:spLocks noChangeArrowheads="1"/>
          </p:cNvSpPr>
          <p:nvPr/>
        </p:nvSpPr>
        <p:spPr bwMode="auto">
          <a:xfrm>
            <a:off x="371475" y="2381250"/>
            <a:ext cx="2933700" cy="533400"/>
          </a:xfrm>
          <a:prstGeom prst="rect">
            <a:avLst/>
          </a:prstGeom>
          <a:noFill/>
          <a:ln w="12700">
            <a:noFill/>
            <a:miter lim="800000"/>
            <a:headEnd/>
            <a:tailEnd/>
          </a:ln>
        </p:spPr>
        <p:txBody>
          <a:bodyPr wrap="none">
            <a:prstTxWarp prst="textNoShape">
              <a:avLst/>
            </a:prstTxWarp>
            <a:spAutoFit/>
          </a:bodyPr>
          <a:lstStyle/>
          <a:p>
            <a:r>
              <a:rPr lang="en-US" sz="1600"/>
              <a:t>Y  =  Z  x  X,  completing the </a:t>
            </a:r>
          </a:p>
          <a:p>
            <a:r>
              <a:rPr lang="en-US" sz="1600"/>
              <a:t>right-handed frame.</a:t>
            </a:r>
            <a:endParaRPr lang="en-US" sz="2000"/>
          </a:p>
        </p:txBody>
      </p:sp>
      <p:sp>
        <p:nvSpPr>
          <p:cNvPr id="37901" name="Line 11"/>
          <p:cNvSpPr>
            <a:spLocks noChangeShapeType="1"/>
          </p:cNvSpPr>
          <p:nvPr/>
        </p:nvSpPr>
        <p:spPr bwMode="auto">
          <a:xfrm flipH="1">
            <a:off x="1563688" y="4235450"/>
            <a:ext cx="838200" cy="265113"/>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37902" name="Text Box 12"/>
          <p:cNvSpPr txBox="1">
            <a:spLocks noChangeArrowheads="1"/>
          </p:cNvSpPr>
          <p:nvPr/>
        </p:nvSpPr>
        <p:spPr bwMode="auto">
          <a:xfrm>
            <a:off x="1119188" y="4478338"/>
            <a:ext cx="438150" cy="339725"/>
          </a:xfrm>
          <a:prstGeom prst="rect">
            <a:avLst/>
          </a:prstGeom>
          <a:noFill/>
          <a:ln w="12700">
            <a:noFill/>
            <a:miter lim="800000"/>
            <a:headEnd/>
            <a:tailEnd/>
          </a:ln>
        </p:spPr>
        <p:txBody>
          <a:bodyPr>
            <a:prstTxWarp prst="textNoShape">
              <a:avLst/>
            </a:prstTxWarp>
            <a:spAutoFit/>
          </a:bodyPr>
          <a:lstStyle/>
          <a:p>
            <a:r>
              <a:rPr lang="en-US"/>
              <a:t>Z </a:t>
            </a:r>
          </a:p>
        </p:txBody>
      </p:sp>
      <p:sp>
        <p:nvSpPr>
          <p:cNvPr id="37903" name="Text Box 13"/>
          <p:cNvSpPr txBox="1">
            <a:spLocks noChangeArrowheads="1"/>
          </p:cNvSpPr>
          <p:nvPr/>
        </p:nvSpPr>
        <p:spPr bwMode="auto">
          <a:xfrm>
            <a:off x="1984375" y="2901950"/>
            <a:ext cx="438150" cy="339725"/>
          </a:xfrm>
          <a:prstGeom prst="rect">
            <a:avLst/>
          </a:prstGeom>
          <a:noFill/>
          <a:ln w="12700">
            <a:noFill/>
            <a:miter lim="800000"/>
            <a:headEnd/>
            <a:tailEnd/>
          </a:ln>
        </p:spPr>
        <p:txBody>
          <a:bodyPr>
            <a:prstTxWarp prst="textNoShape">
              <a:avLst/>
            </a:prstTxWarp>
            <a:spAutoFit/>
          </a:bodyPr>
          <a:lstStyle/>
          <a:p>
            <a:r>
              <a:rPr lang="en-US"/>
              <a:t>Y</a:t>
            </a:r>
            <a:r>
              <a:rPr lang="en-US" sz="1600"/>
              <a:t> </a:t>
            </a:r>
          </a:p>
        </p:txBody>
      </p:sp>
      <p:sp>
        <p:nvSpPr>
          <p:cNvPr id="37904" name="Text Box 14"/>
          <p:cNvSpPr txBox="1">
            <a:spLocks noChangeArrowheads="1"/>
          </p:cNvSpPr>
          <p:nvPr/>
        </p:nvSpPr>
        <p:spPr bwMode="auto">
          <a:xfrm>
            <a:off x="841375" y="1447800"/>
            <a:ext cx="7416800" cy="476250"/>
          </a:xfrm>
          <a:prstGeom prst="rect">
            <a:avLst/>
          </a:prstGeom>
          <a:noFill/>
          <a:ln w="12700">
            <a:noFill/>
            <a:miter lim="800000"/>
            <a:headEnd/>
            <a:tailEnd/>
          </a:ln>
        </p:spPr>
        <p:txBody>
          <a:bodyPr wrap="none">
            <a:prstTxWarp prst="textNoShape">
              <a:avLst/>
            </a:prstTxWarp>
            <a:spAutoFit/>
          </a:bodyPr>
          <a:lstStyle/>
          <a:p>
            <a:r>
              <a:rPr lang="en-US" sz="2800"/>
              <a:t>Nadir-Oriented Spacecraft-Centered Frame</a:t>
            </a:r>
          </a:p>
        </p:txBody>
      </p:sp>
      <p:sp>
        <p:nvSpPr>
          <p:cNvPr id="37905" name="Text Box 15"/>
          <p:cNvSpPr txBox="1">
            <a:spLocks noChangeArrowheads="1"/>
          </p:cNvSpPr>
          <p:nvPr/>
        </p:nvSpPr>
        <p:spPr bwMode="auto">
          <a:xfrm>
            <a:off x="6767513" y="2784475"/>
            <a:ext cx="2246312" cy="1376363"/>
          </a:xfrm>
          <a:prstGeom prst="rect">
            <a:avLst/>
          </a:prstGeom>
          <a:solidFill>
            <a:srgbClr val="24CAC6"/>
          </a:solidFill>
          <a:ln w="12700">
            <a:noFill/>
            <a:miter lim="800000"/>
            <a:headEnd/>
            <a:tailEnd/>
          </a:ln>
        </p:spPr>
        <p:txBody>
          <a:bodyPr>
            <a:prstTxWarp prst="textNoShape">
              <a:avLst/>
            </a:prstTxWarp>
            <a:spAutoFit/>
          </a:bodyPr>
          <a:lstStyle/>
          <a:p>
            <a:r>
              <a:rPr lang="en-US" sz="1600"/>
              <a:t>Nadir vector can be defined to point to either:</a:t>
            </a:r>
          </a:p>
          <a:p>
            <a:pPr>
              <a:lnSpc>
                <a:spcPct val="80000"/>
              </a:lnSpc>
              <a:buFontTx/>
              <a:buChar char="•"/>
            </a:pPr>
            <a:r>
              <a:rPr lang="en-US" sz="1200"/>
              <a:t> closest point to spacecraft on ellipsoid</a:t>
            </a:r>
            <a:r>
              <a:rPr lang="en-US"/>
              <a:t> </a:t>
            </a:r>
          </a:p>
          <a:p>
            <a:pPr>
              <a:buFontTx/>
              <a:buChar char="•"/>
            </a:pPr>
            <a:r>
              <a:rPr lang="en-US" sz="1200"/>
              <a:t> center of mass of orbited body</a:t>
            </a:r>
          </a:p>
        </p:txBody>
      </p:sp>
      <p:sp>
        <p:nvSpPr>
          <p:cNvPr id="37906" name="Line 16"/>
          <p:cNvSpPr>
            <a:spLocks noChangeShapeType="1"/>
          </p:cNvSpPr>
          <p:nvPr/>
        </p:nvSpPr>
        <p:spPr bwMode="auto">
          <a:xfrm flipH="1" flipV="1">
            <a:off x="2206625" y="3343275"/>
            <a:ext cx="193675" cy="876300"/>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37907" name="Line 17"/>
          <p:cNvSpPr>
            <a:spLocks noChangeShapeType="1"/>
          </p:cNvSpPr>
          <p:nvPr/>
        </p:nvSpPr>
        <p:spPr bwMode="auto">
          <a:xfrm rot="12332631" flipH="1">
            <a:off x="2503488" y="3883025"/>
            <a:ext cx="2019300" cy="839788"/>
          </a:xfrm>
          <a:prstGeom prst="line">
            <a:avLst/>
          </a:prstGeom>
          <a:noFill/>
          <a:ln w="57150">
            <a:solidFill>
              <a:schemeClr val="accent2"/>
            </a:solidFill>
            <a:round/>
            <a:headEnd/>
            <a:tailEnd type="triangle" w="med" len="med"/>
          </a:ln>
        </p:spPr>
        <p:txBody>
          <a:bodyPr>
            <a:prstTxWarp prst="textNoShape">
              <a:avLst/>
            </a:prstTxWarp>
            <a:spAutoFit/>
          </a:bodyPr>
          <a:lstStyle/>
          <a:p>
            <a:endParaRPr lang="en-US"/>
          </a:p>
        </p:txBody>
      </p:sp>
      <p:sp>
        <p:nvSpPr>
          <p:cNvPr id="37908" name="Line 18"/>
          <p:cNvSpPr>
            <a:spLocks noChangeShapeType="1"/>
          </p:cNvSpPr>
          <p:nvPr/>
        </p:nvSpPr>
        <p:spPr bwMode="auto">
          <a:xfrm>
            <a:off x="2408238" y="4222750"/>
            <a:ext cx="361950" cy="515938"/>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2" name="TextBox 1"/>
          <p:cNvSpPr txBox="1"/>
          <p:nvPr/>
        </p:nvSpPr>
        <p:spPr>
          <a:xfrm>
            <a:off x="1338263" y="6360793"/>
            <a:ext cx="6506909" cy="341632"/>
          </a:xfrm>
          <a:prstGeom prst="rect">
            <a:avLst/>
          </a:prstGeom>
          <a:noFill/>
        </p:spPr>
        <p:txBody>
          <a:bodyPr wrap="none" rtlCol="0">
            <a:spAutoFit/>
          </a:bodyPr>
          <a:lstStyle/>
          <a:p>
            <a:r>
              <a:rPr lang="en-US" dirty="0">
                <a:solidFill>
                  <a:srgbClr val="C00000"/>
                </a:solidFill>
              </a:rPr>
              <a:t>See the next page for the FK specifications for this frame.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3"/>
          <p:cNvSpPr>
            <a:spLocks noGrp="1"/>
          </p:cNvSpPr>
          <p:nvPr>
            <p:ph type="ftr" sz="quarter" idx="10"/>
          </p:nvPr>
        </p:nvSpPr>
        <p:spPr>
          <a:noFill/>
        </p:spPr>
        <p:txBody>
          <a:bodyPr/>
          <a:lstStyle/>
          <a:p>
            <a:r>
              <a:rPr lang="en-US"/>
              <a:t>Dynamic Frames</a:t>
            </a:r>
          </a:p>
        </p:txBody>
      </p:sp>
      <p:sp>
        <p:nvSpPr>
          <p:cNvPr id="39939" name="Slide Number Placeholder 4"/>
          <p:cNvSpPr>
            <a:spLocks noGrp="1"/>
          </p:cNvSpPr>
          <p:nvPr>
            <p:ph type="sldNum" sz="quarter" idx="11"/>
          </p:nvPr>
        </p:nvSpPr>
        <p:spPr>
          <a:noFill/>
        </p:spPr>
        <p:txBody>
          <a:bodyPr/>
          <a:lstStyle/>
          <a:p>
            <a:fld id="{836BD97D-42F6-CC4B-BD34-3CCC3BE9E94D}" type="slidenum">
              <a:rPr lang="en-US" smtClean="0"/>
              <a:pPr/>
              <a:t>28</a:t>
            </a:fld>
            <a:endParaRPr lang="en-US" sz="1400" b="0">
              <a:latin typeface="Times New Roman" charset="0"/>
            </a:endParaRPr>
          </a:p>
        </p:txBody>
      </p:sp>
      <p:sp>
        <p:nvSpPr>
          <p:cNvPr id="39940" name="Rectangle 4"/>
          <p:cNvSpPr>
            <a:spLocks noChangeArrowheads="1"/>
          </p:cNvSpPr>
          <p:nvPr/>
        </p:nvSpPr>
        <p:spPr bwMode="auto">
          <a:xfrm>
            <a:off x="430213" y="1422400"/>
            <a:ext cx="7119937" cy="5210175"/>
          </a:xfrm>
          <a:prstGeom prst="rect">
            <a:avLst/>
          </a:prstGeom>
          <a:noFill/>
          <a:ln w="12700">
            <a:noFill/>
            <a:miter lim="800000"/>
            <a:headEnd/>
            <a:tailEnd/>
          </a:ln>
        </p:spPr>
        <p:txBody>
          <a:bodyPr>
            <a:prstTxWarp prst="textNoShape">
              <a:avLst/>
            </a:prstTxWarp>
            <a:spAutoFit/>
          </a:bodyPr>
          <a:lstStyle/>
          <a:p>
            <a:r>
              <a:rPr lang="en-US" sz="1200" dirty="0">
                <a:latin typeface="Courier New" charset="0"/>
              </a:rPr>
              <a:t>Nadir-Oriented Spacecraft-Centered Frame:  Frame kernel specification.</a:t>
            </a:r>
          </a:p>
          <a:p>
            <a:r>
              <a:rPr lang="en-US" sz="1200" dirty="0">
                <a:latin typeface="Courier New" charset="0"/>
              </a:rPr>
              <a:t>  </a:t>
            </a:r>
          </a:p>
          <a:p>
            <a:r>
              <a:rPr lang="en-US" sz="1200" dirty="0">
                <a:latin typeface="Courier New" charset="0"/>
              </a:rPr>
              <a:t>   The -Z axis points from the spacecraft toward the closest point on Mars.</a:t>
            </a:r>
          </a:p>
          <a:p>
            <a:r>
              <a:rPr lang="en-US" sz="1200" dirty="0">
                <a:latin typeface="Courier New" charset="0"/>
              </a:rPr>
              <a:t>           </a:t>
            </a:r>
          </a:p>
          <a:p>
            <a:r>
              <a:rPr lang="en-US" sz="1200" dirty="0">
                <a:latin typeface="Courier New" charset="0"/>
              </a:rPr>
              <a:t>   The component of the </a:t>
            </a:r>
            <a:r>
              <a:rPr lang="en-US" sz="1200" dirty="0" err="1">
                <a:latin typeface="Courier New" charset="0"/>
              </a:rPr>
              <a:t>inertially</a:t>
            </a:r>
            <a:r>
              <a:rPr lang="en-US" sz="1200" dirty="0">
                <a:latin typeface="Courier New" charset="0"/>
              </a:rPr>
              <a:t> referenced spacecraft velocity       </a:t>
            </a:r>
          </a:p>
          <a:p>
            <a:r>
              <a:rPr lang="en-US" sz="1200" dirty="0">
                <a:latin typeface="Courier New" charset="0"/>
              </a:rPr>
              <a:t>   vector orthogonal to Z is aligned with the +X axis.</a:t>
            </a:r>
          </a:p>
          <a:p>
            <a:r>
              <a:rPr lang="en-US" sz="1200" dirty="0">
                <a:latin typeface="Courier New" charset="0"/>
              </a:rPr>
              <a:t>    </a:t>
            </a:r>
          </a:p>
          <a:p>
            <a:r>
              <a:rPr lang="en-US" sz="1200" dirty="0">
                <a:latin typeface="Courier New" charset="0"/>
              </a:rPr>
              <a:t>   The +Y axis is the cross product of the +Z axis and the +X axis. </a:t>
            </a:r>
          </a:p>
          <a:p>
            <a:endParaRPr lang="en-US" sz="1200" dirty="0">
              <a:latin typeface="Courier New" charset="0"/>
            </a:endParaRPr>
          </a:p>
          <a:p>
            <a:r>
              <a:rPr lang="en-US" sz="1200" dirty="0">
                <a:latin typeface="Courier New" charset="0"/>
              </a:rPr>
              <a:t>\</a:t>
            </a:r>
            <a:r>
              <a:rPr lang="en-US" sz="1200" dirty="0" err="1">
                <a:latin typeface="Courier New" charset="0"/>
              </a:rPr>
              <a:t>begindata</a:t>
            </a:r>
            <a:endParaRPr lang="en-US" sz="1200" dirty="0">
              <a:latin typeface="Courier New" charset="0"/>
            </a:endParaRPr>
          </a:p>
          <a:p>
            <a:endParaRPr lang="en-US" sz="1200" dirty="0">
              <a:latin typeface="Courier New" charset="0"/>
            </a:endParaRPr>
          </a:p>
          <a:p>
            <a:r>
              <a:rPr lang="en-US" sz="1200" b="0" dirty="0">
                <a:latin typeface="Courier New" charset="0"/>
              </a:rPr>
              <a:t>   </a:t>
            </a:r>
            <a:r>
              <a:rPr lang="en-US" sz="1200" dirty="0">
                <a:latin typeface="Courier New" charset="0"/>
              </a:rPr>
              <a:t>FRAME_&lt;</a:t>
            </a:r>
            <a:r>
              <a:rPr lang="en-US" sz="1200" dirty="0" err="1">
                <a:latin typeface="Courier New" charset="0"/>
              </a:rPr>
              <a:t>frame_name</a:t>
            </a:r>
            <a:r>
              <a:rPr lang="en-US" sz="1200" dirty="0">
                <a:latin typeface="Courier New" charset="0"/>
              </a:rPr>
              <a:t>&gt;              = &lt;</a:t>
            </a:r>
            <a:r>
              <a:rPr lang="en-US" sz="1200" dirty="0" err="1">
                <a:latin typeface="Courier New" charset="0"/>
              </a:rPr>
              <a:t>frame_ID</a:t>
            </a:r>
            <a:r>
              <a:rPr lang="en-US" sz="1200" dirty="0">
                <a:latin typeface="Courier New" charset="0"/>
              </a:rPr>
              <a:t>&gt;     </a:t>
            </a:r>
          </a:p>
          <a:p>
            <a:r>
              <a:rPr lang="en-US" sz="1200" dirty="0">
                <a:latin typeface="Courier New" charset="0"/>
              </a:rPr>
              <a:t>   FRAME_&lt;</a:t>
            </a:r>
            <a:r>
              <a:rPr lang="en-US" sz="1200" dirty="0" err="1">
                <a:latin typeface="Courier New" charset="0"/>
              </a:rPr>
              <a:t>frame_ID</a:t>
            </a:r>
            <a:r>
              <a:rPr lang="en-US" sz="1200" dirty="0">
                <a:latin typeface="Courier New" charset="0"/>
              </a:rPr>
              <a:t>&gt;_NAME           = &lt;</a:t>
            </a:r>
            <a:r>
              <a:rPr lang="en-US" sz="1200" dirty="0" err="1">
                <a:latin typeface="Courier New" charset="0"/>
              </a:rPr>
              <a:t>frame_name</a:t>
            </a:r>
            <a:r>
              <a:rPr lang="en-US" sz="1200" dirty="0">
                <a:latin typeface="Courier New" charset="0"/>
              </a:rPr>
              <a:t>&gt;        </a:t>
            </a:r>
          </a:p>
          <a:p>
            <a:r>
              <a:rPr lang="en-US" sz="1200" dirty="0">
                <a:latin typeface="Courier New" charset="0"/>
              </a:rPr>
              <a:t>   FRAME_&lt;</a:t>
            </a:r>
            <a:r>
              <a:rPr lang="en-US" sz="1200" dirty="0" err="1">
                <a:latin typeface="Courier New" charset="0"/>
              </a:rPr>
              <a:t>frame_ID</a:t>
            </a:r>
            <a:r>
              <a:rPr lang="en-US" sz="1200" dirty="0">
                <a:latin typeface="Courier New" charset="0"/>
              </a:rPr>
              <a:t>&gt;_CLASS          = 5     </a:t>
            </a:r>
          </a:p>
          <a:p>
            <a:r>
              <a:rPr lang="en-US" sz="1200" dirty="0">
                <a:latin typeface="Courier New" charset="0"/>
              </a:rPr>
              <a:t>   FRAME_&lt;</a:t>
            </a:r>
            <a:r>
              <a:rPr lang="en-US" sz="1200" dirty="0" err="1">
                <a:latin typeface="Courier New" charset="0"/>
              </a:rPr>
              <a:t>frame_ID</a:t>
            </a:r>
            <a:r>
              <a:rPr lang="en-US" sz="1200" dirty="0">
                <a:latin typeface="Courier New" charset="0"/>
              </a:rPr>
              <a:t>&gt;_CLASS_ID       = &lt;</a:t>
            </a:r>
            <a:r>
              <a:rPr lang="en-US" sz="1200" dirty="0" err="1">
                <a:latin typeface="Courier New" charset="0"/>
              </a:rPr>
              <a:t>frame_ID</a:t>
            </a:r>
            <a:r>
              <a:rPr lang="en-US" sz="1200" dirty="0">
                <a:latin typeface="Courier New" charset="0"/>
              </a:rPr>
              <a:t>&gt; </a:t>
            </a:r>
          </a:p>
          <a:p>
            <a:r>
              <a:rPr lang="en-US" sz="1200" dirty="0">
                <a:latin typeface="Courier New" charset="0"/>
              </a:rPr>
              <a:t>   FRAME_&lt;</a:t>
            </a:r>
            <a:r>
              <a:rPr lang="en-US" sz="1200" dirty="0" err="1">
                <a:latin typeface="Courier New" charset="0"/>
              </a:rPr>
              <a:t>frame_ID</a:t>
            </a:r>
            <a:r>
              <a:rPr lang="en-US" sz="1200" dirty="0">
                <a:latin typeface="Courier New" charset="0"/>
              </a:rPr>
              <a:t>&gt;_CENTER         = &lt;</a:t>
            </a:r>
            <a:r>
              <a:rPr lang="en-US" sz="1200" dirty="0" err="1">
                <a:latin typeface="Courier New" charset="0"/>
              </a:rPr>
              <a:t>orbiter_ID</a:t>
            </a:r>
            <a:r>
              <a:rPr lang="en-US" sz="1200" dirty="0">
                <a:latin typeface="Courier New" charset="0"/>
              </a:rPr>
              <a:t>&gt;   </a:t>
            </a:r>
          </a:p>
          <a:p>
            <a:r>
              <a:rPr lang="en-US" sz="1200" dirty="0">
                <a:latin typeface="Courier New" charset="0"/>
              </a:rPr>
              <a:t>   FRAME_&lt;</a:t>
            </a:r>
            <a:r>
              <a:rPr lang="en-US" sz="1200" dirty="0" err="1">
                <a:latin typeface="Courier New" charset="0"/>
              </a:rPr>
              <a:t>frame_ID</a:t>
            </a:r>
            <a:r>
              <a:rPr lang="en-US" sz="1200" dirty="0">
                <a:latin typeface="Courier New" charset="0"/>
              </a:rPr>
              <a:t>&gt;_RELATIVE       = 'J2000'    </a:t>
            </a:r>
          </a:p>
          <a:p>
            <a:r>
              <a:rPr lang="en-US" sz="1200" dirty="0">
                <a:latin typeface="Courier New" charset="0"/>
              </a:rPr>
              <a:t>   FRAME_&lt;</a:t>
            </a:r>
            <a:r>
              <a:rPr lang="en-US" sz="1200" dirty="0" err="1">
                <a:latin typeface="Courier New" charset="0"/>
              </a:rPr>
              <a:t>frame_ID</a:t>
            </a:r>
            <a:r>
              <a:rPr lang="en-US" sz="1200" dirty="0">
                <a:latin typeface="Courier New" charset="0"/>
              </a:rPr>
              <a:t>&gt;_DEF_STYLE      = 'PARAMETERIZED' </a:t>
            </a:r>
          </a:p>
          <a:p>
            <a:r>
              <a:rPr lang="en-US" sz="1200" dirty="0">
                <a:latin typeface="Courier New" charset="0"/>
              </a:rPr>
              <a:t>   FRAME_&lt;</a:t>
            </a:r>
            <a:r>
              <a:rPr lang="en-US" sz="1200" dirty="0" err="1">
                <a:latin typeface="Courier New" charset="0"/>
              </a:rPr>
              <a:t>frame_ID</a:t>
            </a:r>
            <a:r>
              <a:rPr lang="en-US" sz="1200" dirty="0">
                <a:latin typeface="Courier New" charset="0"/>
              </a:rPr>
              <a:t>&gt;_FAMILY         = 'TWO-VECTOR' </a:t>
            </a:r>
          </a:p>
          <a:p>
            <a:r>
              <a:rPr lang="en-US" sz="1200" dirty="0">
                <a:latin typeface="Courier New" charset="0"/>
              </a:rPr>
              <a:t>   FRAME_&lt;</a:t>
            </a:r>
            <a:r>
              <a:rPr lang="en-US" sz="1200" dirty="0" err="1">
                <a:latin typeface="Courier New" charset="0"/>
              </a:rPr>
              <a:t>frame_ID</a:t>
            </a:r>
            <a:r>
              <a:rPr lang="en-US" sz="1200" dirty="0">
                <a:latin typeface="Courier New" charset="0"/>
              </a:rPr>
              <a:t>&gt;_PRI_AXIS       = '-Z'     </a:t>
            </a:r>
          </a:p>
          <a:p>
            <a:r>
              <a:rPr lang="en-US" sz="1200" dirty="0">
                <a:latin typeface="Courier New" charset="0"/>
              </a:rPr>
              <a:t>   FRAME_&lt;</a:t>
            </a:r>
            <a:r>
              <a:rPr lang="en-US" sz="1200" dirty="0" err="1">
                <a:latin typeface="Courier New" charset="0"/>
              </a:rPr>
              <a:t>frame_ID</a:t>
            </a:r>
            <a:r>
              <a:rPr lang="en-US" sz="1200" dirty="0">
                <a:latin typeface="Courier New" charset="0"/>
              </a:rPr>
              <a:t>&gt;_PRI_VECTOR_DEF = 'TARGET_NEAR_POINT'    </a:t>
            </a:r>
          </a:p>
          <a:p>
            <a:r>
              <a:rPr lang="en-US" sz="1200" dirty="0">
                <a:latin typeface="Courier New" charset="0"/>
              </a:rPr>
              <a:t>   FRAME_&lt;</a:t>
            </a:r>
            <a:r>
              <a:rPr lang="en-US" sz="1200" dirty="0" err="1">
                <a:latin typeface="Courier New" charset="0"/>
              </a:rPr>
              <a:t>frame_ID</a:t>
            </a:r>
            <a:r>
              <a:rPr lang="en-US" sz="1200" dirty="0">
                <a:latin typeface="Courier New" charset="0"/>
              </a:rPr>
              <a:t>&gt;_PRI_OBSERVER   = &lt;</a:t>
            </a:r>
            <a:r>
              <a:rPr lang="en-US" sz="1200" dirty="0" err="1">
                <a:latin typeface="Courier New" charset="0"/>
              </a:rPr>
              <a:t>orbiter_ID</a:t>
            </a:r>
            <a:r>
              <a:rPr lang="en-US" sz="1200" dirty="0">
                <a:latin typeface="Courier New" charset="0"/>
              </a:rPr>
              <a:t>/name&gt;</a:t>
            </a:r>
          </a:p>
          <a:p>
            <a:r>
              <a:rPr lang="en-US" sz="1200" dirty="0">
                <a:latin typeface="Courier New" charset="0"/>
              </a:rPr>
              <a:t>   FRAME_&lt;</a:t>
            </a:r>
            <a:r>
              <a:rPr lang="en-US" sz="1200" dirty="0" err="1">
                <a:latin typeface="Courier New" charset="0"/>
              </a:rPr>
              <a:t>frame_ID</a:t>
            </a:r>
            <a:r>
              <a:rPr lang="en-US" sz="1200" dirty="0">
                <a:latin typeface="Courier New" charset="0"/>
              </a:rPr>
              <a:t>&gt;_PRI_TARGET     = 'MARS'     </a:t>
            </a:r>
          </a:p>
          <a:p>
            <a:r>
              <a:rPr lang="en-US" sz="1200" dirty="0">
                <a:latin typeface="Courier New" charset="0"/>
              </a:rPr>
              <a:t>   FRAME_&lt;</a:t>
            </a:r>
            <a:r>
              <a:rPr lang="en-US" sz="1200" dirty="0" err="1">
                <a:latin typeface="Courier New" charset="0"/>
              </a:rPr>
              <a:t>frame_ID</a:t>
            </a:r>
            <a:r>
              <a:rPr lang="en-US" sz="1200" dirty="0">
                <a:latin typeface="Courier New" charset="0"/>
              </a:rPr>
              <a:t>&gt;_PRI_ABCORR     = 'NONE'  </a:t>
            </a:r>
          </a:p>
          <a:p>
            <a:r>
              <a:rPr lang="en-US" sz="1200" dirty="0">
                <a:latin typeface="Courier New" charset="0"/>
              </a:rPr>
              <a:t>   FRAME_&lt;</a:t>
            </a:r>
            <a:r>
              <a:rPr lang="en-US" sz="1200" dirty="0" err="1">
                <a:latin typeface="Courier New" charset="0"/>
              </a:rPr>
              <a:t>frame_ID</a:t>
            </a:r>
            <a:r>
              <a:rPr lang="en-US" sz="1200" dirty="0">
                <a:latin typeface="Courier New" charset="0"/>
              </a:rPr>
              <a:t>&gt;_SEC_AXIS       = 'X'      </a:t>
            </a:r>
          </a:p>
          <a:p>
            <a:r>
              <a:rPr lang="en-US" sz="1200" dirty="0">
                <a:latin typeface="Courier New" charset="0"/>
              </a:rPr>
              <a:t>   FRAME_&lt;</a:t>
            </a:r>
            <a:r>
              <a:rPr lang="en-US" sz="1200" dirty="0" err="1">
                <a:latin typeface="Courier New" charset="0"/>
              </a:rPr>
              <a:t>frame_ID</a:t>
            </a:r>
            <a:r>
              <a:rPr lang="en-US" sz="1200" dirty="0">
                <a:latin typeface="Courier New" charset="0"/>
              </a:rPr>
              <a:t>&gt;_SEC_VECTOR_DEF = 'OBSERVER_TARGET_VELOCITY'        </a:t>
            </a:r>
          </a:p>
          <a:p>
            <a:r>
              <a:rPr lang="en-US" sz="1200" dirty="0">
                <a:latin typeface="Courier New" charset="0"/>
              </a:rPr>
              <a:t>   FRAME_&lt;</a:t>
            </a:r>
            <a:r>
              <a:rPr lang="en-US" sz="1200" dirty="0" err="1">
                <a:latin typeface="Courier New" charset="0"/>
              </a:rPr>
              <a:t>frame_ID</a:t>
            </a:r>
            <a:r>
              <a:rPr lang="en-US" sz="1200" dirty="0">
                <a:latin typeface="Courier New" charset="0"/>
              </a:rPr>
              <a:t>&gt;_SEC_OBSERVER   = 'MARS' </a:t>
            </a:r>
          </a:p>
          <a:p>
            <a:r>
              <a:rPr lang="en-US" sz="1200" dirty="0">
                <a:latin typeface="Courier New" charset="0"/>
              </a:rPr>
              <a:t>   FRAME_&lt;</a:t>
            </a:r>
            <a:r>
              <a:rPr lang="en-US" sz="1200" dirty="0" err="1">
                <a:latin typeface="Courier New" charset="0"/>
              </a:rPr>
              <a:t>frame_ID</a:t>
            </a:r>
            <a:r>
              <a:rPr lang="en-US" sz="1200" dirty="0">
                <a:latin typeface="Courier New" charset="0"/>
              </a:rPr>
              <a:t>&gt;_SEC_TARGET     = &lt;</a:t>
            </a:r>
            <a:r>
              <a:rPr lang="en-US" sz="1200" dirty="0" err="1">
                <a:latin typeface="Courier New" charset="0"/>
              </a:rPr>
              <a:t>orbiter_ID</a:t>
            </a:r>
            <a:r>
              <a:rPr lang="en-US" sz="1200" dirty="0">
                <a:latin typeface="Courier New" charset="0"/>
              </a:rPr>
              <a:t>/name&gt;</a:t>
            </a:r>
          </a:p>
          <a:p>
            <a:r>
              <a:rPr lang="en-US" sz="1200" dirty="0">
                <a:latin typeface="Courier New" charset="0"/>
              </a:rPr>
              <a:t>   FRAME_&lt;</a:t>
            </a:r>
            <a:r>
              <a:rPr lang="en-US" sz="1200" dirty="0" err="1">
                <a:latin typeface="Courier New" charset="0"/>
              </a:rPr>
              <a:t>frame_ID</a:t>
            </a:r>
            <a:r>
              <a:rPr lang="en-US" sz="1200" dirty="0">
                <a:latin typeface="Courier New" charset="0"/>
              </a:rPr>
              <a:t>&gt;_SEC_ABCORR     = 'NONE'  </a:t>
            </a:r>
          </a:p>
          <a:p>
            <a:r>
              <a:rPr lang="en-US" sz="1200" dirty="0">
                <a:latin typeface="Courier New" charset="0"/>
              </a:rPr>
              <a:t>   FRAME_&lt;</a:t>
            </a:r>
            <a:r>
              <a:rPr lang="en-US" sz="1200" dirty="0" err="1">
                <a:latin typeface="Courier New" charset="0"/>
              </a:rPr>
              <a:t>frame_ID</a:t>
            </a:r>
            <a:r>
              <a:rPr lang="en-US" sz="1200" dirty="0">
                <a:latin typeface="Courier New" charset="0"/>
              </a:rPr>
              <a:t>&gt;_SEC_FRAME      = 'J2000' </a:t>
            </a:r>
          </a:p>
          <a:p>
            <a:endParaRPr lang="en-US" sz="1200" dirty="0">
              <a:latin typeface="Courier New" charset="0"/>
            </a:endParaRPr>
          </a:p>
        </p:txBody>
      </p:sp>
      <p:sp>
        <p:nvSpPr>
          <p:cNvPr id="39941" name="Rectangle 2"/>
          <p:cNvSpPr>
            <a:spLocks noGrp="1" noChangeArrowheads="1"/>
          </p:cNvSpPr>
          <p:nvPr>
            <p:ph type="body" idx="1"/>
          </p:nvPr>
        </p:nvSpPr>
        <p:spPr>
          <a:xfrm>
            <a:off x="692150" y="1600200"/>
            <a:ext cx="7772400" cy="4502150"/>
          </a:xfrm>
        </p:spPr>
        <p:txBody>
          <a:bodyPr/>
          <a:lstStyle/>
          <a:p>
            <a:pPr>
              <a:buFontTx/>
              <a:buNone/>
            </a:pPr>
            <a:endParaRPr lang="en-US" sz="2800"/>
          </a:p>
          <a:p>
            <a:pPr>
              <a:buFontTx/>
              <a:buNone/>
            </a:pPr>
            <a:endParaRPr lang="en-US" sz="2800"/>
          </a:p>
        </p:txBody>
      </p:sp>
      <p:sp>
        <p:nvSpPr>
          <p:cNvPr id="39942" name="Rectangle 3"/>
          <p:cNvSpPr>
            <a:spLocks noGrp="1" noChangeArrowheads="1"/>
          </p:cNvSpPr>
          <p:nvPr>
            <p:ph type="title"/>
          </p:nvPr>
        </p:nvSpPr>
        <p:spPr>
          <a:xfrm>
            <a:off x="2236788" y="381000"/>
            <a:ext cx="6262687" cy="474663"/>
          </a:xfrm>
        </p:spPr>
        <p:txBody>
          <a:bodyPr/>
          <a:lstStyle/>
          <a:p>
            <a:r>
              <a:rPr lang="en-US"/>
              <a:t>Two-Vector Frame Examples - 2</a:t>
            </a:r>
          </a:p>
        </p:txBody>
      </p:sp>
      <p:sp>
        <p:nvSpPr>
          <p:cNvPr id="39943" name="Text Box 6"/>
          <p:cNvSpPr txBox="1">
            <a:spLocks noChangeArrowheads="1"/>
          </p:cNvSpPr>
          <p:nvPr/>
        </p:nvSpPr>
        <p:spPr bwMode="auto">
          <a:xfrm>
            <a:off x="5954713" y="3490913"/>
            <a:ext cx="3068637" cy="1590675"/>
          </a:xfrm>
          <a:prstGeom prst="rect">
            <a:avLst/>
          </a:prstGeom>
          <a:solidFill>
            <a:srgbClr val="24CAC6"/>
          </a:solidFill>
          <a:ln w="12700">
            <a:solidFill>
              <a:schemeClr val="tx1"/>
            </a:solidFill>
            <a:miter lim="800000"/>
            <a:headEnd/>
            <a:tailEnd/>
          </a:ln>
        </p:spPr>
        <p:txBody>
          <a:bodyPr wrap="none">
            <a:prstTxWarp prst="textNoShape">
              <a:avLst/>
            </a:prstTxWarp>
            <a:spAutoFit/>
          </a:bodyPr>
          <a:lstStyle/>
          <a:p>
            <a:r>
              <a:rPr lang="en-US" sz="1200"/>
              <a:t>&lt;frame_ID&gt;             =  integer frame ID</a:t>
            </a:r>
          </a:p>
          <a:p>
            <a:r>
              <a:rPr lang="en-US" sz="1200"/>
              <a:t>                                    code</a:t>
            </a:r>
          </a:p>
          <a:p>
            <a:r>
              <a:rPr lang="en-US" sz="1200"/>
              <a:t>&lt;frame_name&gt;       =  user-specified</a:t>
            </a:r>
          </a:p>
          <a:p>
            <a:r>
              <a:rPr lang="en-US" sz="1200"/>
              <a:t>                                    frame name</a:t>
            </a:r>
          </a:p>
          <a:p>
            <a:r>
              <a:rPr lang="en-US" sz="1200"/>
              <a:t>&lt;orbiter_ID&gt;           =  NAIF ID code of </a:t>
            </a:r>
          </a:p>
          <a:p>
            <a:r>
              <a:rPr lang="en-US" sz="1200"/>
              <a:t>                                    spacecraft</a:t>
            </a:r>
          </a:p>
          <a:p>
            <a:r>
              <a:rPr lang="en-US" sz="1200"/>
              <a:t>&lt;orbiter_ID/name&gt; = NAIF ID code or</a:t>
            </a:r>
          </a:p>
          <a:p>
            <a:r>
              <a:rPr lang="en-US" sz="1200"/>
              <a:t>                                   name of spacecraft</a:t>
            </a:r>
          </a:p>
          <a:p>
            <a:r>
              <a:rPr lang="en-US" sz="1200"/>
              <a:t>                    </a:t>
            </a:r>
          </a:p>
        </p:txBody>
      </p:sp>
      <p:sp>
        <p:nvSpPr>
          <p:cNvPr id="39944" name="Text Box 7"/>
          <p:cNvSpPr txBox="1">
            <a:spLocks noChangeArrowheads="1"/>
          </p:cNvSpPr>
          <p:nvPr/>
        </p:nvSpPr>
        <p:spPr bwMode="auto">
          <a:xfrm>
            <a:off x="6983413" y="3221038"/>
            <a:ext cx="971550" cy="257175"/>
          </a:xfrm>
          <a:prstGeom prst="rect">
            <a:avLst/>
          </a:prstGeom>
          <a:noFill/>
          <a:ln w="12700">
            <a:noFill/>
            <a:miter lim="800000"/>
            <a:headEnd/>
            <a:tailEnd/>
          </a:ln>
        </p:spPr>
        <p:txBody>
          <a:bodyPr wrap="none">
            <a:prstTxWarp prst="textNoShape">
              <a:avLst/>
            </a:prstTxWarp>
            <a:spAutoFit/>
          </a:bodyPr>
          <a:lstStyle/>
          <a:p>
            <a:r>
              <a:rPr lang="en-US" sz="1200"/>
              <a:t>Definitions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3"/>
          <p:cNvSpPr>
            <a:spLocks noGrp="1"/>
          </p:cNvSpPr>
          <p:nvPr>
            <p:ph type="ftr" sz="quarter" idx="10"/>
          </p:nvPr>
        </p:nvSpPr>
        <p:spPr>
          <a:noFill/>
        </p:spPr>
        <p:txBody>
          <a:bodyPr/>
          <a:lstStyle/>
          <a:p>
            <a:r>
              <a:rPr lang="en-US"/>
              <a:t>Dynamic Frames</a:t>
            </a:r>
          </a:p>
        </p:txBody>
      </p:sp>
      <p:sp>
        <p:nvSpPr>
          <p:cNvPr id="40963" name="Slide Number Placeholder 4"/>
          <p:cNvSpPr>
            <a:spLocks noGrp="1"/>
          </p:cNvSpPr>
          <p:nvPr>
            <p:ph type="sldNum" sz="quarter" idx="11"/>
          </p:nvPr>
        </p:nvSpPr>
        <p:spPr>
          <a:noFill/>
        </p:spPr>
        <p:txBody>
          <a:bodyPr/>
          <a:lstStyle/>
          <a:p>
            <a:fld id="{F1499689-58B6-714F-8D9C-DAC23586D372}" type="slidenum">
              <a:rPr lang="en-US" smtClean="0"/>
              <a:pPr/>
              <a:t>29</a:t>
            </a:fld>
            <a:endParaRPr lang="en-US" sz="1400" b="0">
              <a:latin typeface="Times New Roman" charset="0"/>
            </a:endParaRPr>
          </a:p>
        </p:txBody>
      </p:sp>
      <p:sp>
        <p:nvSpPr>
          <p:cNvPr id="40964" name="Rectangle 2"/>
          <p:cNvSpPr>
            <a:spLocks noGrp="1" noChangeArrowheads="1"/>
          </p:cNvSpPr>
          <p:nvPr>
            <p:ph type="title"/>
          </p:nvPr>
        </p:nvSpPr>
        <p:spPr>
          <a:xfrm>
            <a:off x="2355850" y="381000"/>
            <a:ext cx="6262688" cy="474663"/>
          </a:xfrm>
        </p:spPr>
        <p:txBody>
          <a:bodyPr/>
          <a:lstStyle/>
          <a:p>
            <a:r>
              <a:rPr lang="en-US"/>
              <a:t>Two-Vector Frame Examples - 3</a:t>
            </a:r>
          </a:p>
        </p:txBody>
      </p:sp>
      <p:sp>
        <p:nvSpPr>
          <p:cNvPr id="40965" name="Oval 3"/>
          <p:cNvSpPr>
            <a:spLocks noChangeArrowheads="1"/>
          </p:cNvSpPr>
          <p:nvPr/>
        </p:nvSpPr>
        <p:spPr bwMode="auto">
          <a:xfrm rot="-717272">
            <a:off x="3336925" y="3186113"/>
            <a:ext cx="4759325" cy="817562"/>
          </a:xfrm>
          <a:prstGeom prst="ellipse">
            <a:avLst/>
          </a:prstGeom>
          <a:noFill/>
          <a:ln w="12700">
            <a:solidFill>
              <a:schemeClr val="tx1"/>
            </a:solidFill>
            <a:round/>
            <a:headEnd/>
            <a:tailEnd/>
          </a:ln>
        </p:spPr>
        <p:txBody>
          <a:bodyPr anchor="ctr">
            <a:prstTxWarp prst="textNoShape">
              <a:avLst/>
            </a:prstTxWarp>
            <a:spAutoFit/>
          </a:bodyPr>
          <a:lstStyle/>
          <a:p>
            <a:endParaRPr lang="en-US"/>
          </a:p>
        </p:txBody>
      </p:sp>
      <p:sp>
        <p:nvSpPr>
          <p:cNvPr id="40966" name="Oval 4"/>
          <p:cNvSpPr>
            <a:spLocks noChangeArrowheads="1"/>
          </p:cNvSpPr>
          <p:nvPr/>
        </p:nvSpPr>
        <p:spPr bwMode="auto">
          <a:xfrm>
            <a:off x="6623050" y="3062288"/>
            <a:ext cx="708025" cy="473075"/>
          </a:xfrm>
          <a:prstGeom prst="ellipse">
            <a:avLst/>
          </a:prstGeom>
          <a:gradFill rotWithShape="1">
            <a:gsLst>
              <a:gs pos="0">
                <a:srgbClr val="FC8F2C"/>
              </a:gs>
              <a:gs pos="100000">
                <a:srgbClr val="754214"/>
              </a:gs>
            </a:gsLst>
            <a:lin ang="2700000" scaled="1"/>
          </a:gradFill>
          <a:ln w="12700">
            <a:solidFill>
              <a:schemeClr val="tx1"/>
            </a:solidFill>
            <a:round/>
            <a:headEnd/>
            <a:tailEnd/>
          </a:ln>
        </p:spPr>
        <p:txBody>
          <a:bodyPr anchor="ctr">
            <a:prstTxWarp prst="textNoShape">
              <a:avLst/>
            </a:prstTxWarp>
            <a:spAutoFit/>
          </a:bodyPr>
          <a:lstStyle/>
          <a:p>
            <a:endParaRPr lang="en-US"/>
          </a:p>
        </p:txBody>
      </p:sp>
      <p:sp>
        <p:nvSpPr>
          <p:cNvPr id="40967" name="Line 5"/>
          <p:cNvSpPr>
            <a:spLocks noChangeShapeType="1"/>
          </p:cNvSpPr>
          <p:nvPr/>
        </p:nvSpPr>
        <p:spPr bwMode="auto">
          <a:xfrm rot="12332631" flipH="1">
            <a:off x="3937000" y="3868738"/>
            <a:ext cx="1970088" cy="844550"/>
          </a:xfrm>
          <a:prstGeom prst="line">
            <a:avLst/>
          </a:prstGeom>
          <a:noFill/>
          <a:ln w="57150">
            <a:solidFill>
              <a:schemeClr val="accent1"/>
            </a:solidFill>
            <a:round/>
            <a:headEnd/>
            <a:tailEnd type="triangle" w="med" len="med"/>
          </a:ln>
        </p:spPr>
        <p:txBody>
          <a:bodyPr>
            <a:prstTxWarp prst="textNoShape">
              <a:avLst/>
            </a:prstTxWarp>
            <a:spAutoFit/>
          </a:bodyPr>
          <a:lstStyle/>
          <a:p>
            <a:endParaRPr lang="en-US"/>
          </a:p>
        </p:txBody>
      </p:sp>
      <p:sp>
        <p:nvSpPr>
          <p:cNvPr id="40968" name="Line 6"/>
          <p:cNvSpPr>
            <a:spLocks noChangeShapeType="1"/>
          </p:cNvSpPr>
          <p:nvPr/>
        </p:nvSpPr>
        <p:spPr bwMode="auto">
          <a:xfrm flipV="1">
            <a:off x="3846513" y="3303588"/>
            <a:ext cx="3062287" cy="915987"/>
          </a:xfrm>
          <a:prstGeom prst="line">
            <a:avLst/>
          </a:prstGeom>
          <a:noFill/>
          <a:ln w="57150">
            <a:solidFill>
              <a:schemeClr val="accent2"/>
            </a:solidFill>
            <a:round/>
            <a:headEnd type="triangle" w="med" len="med"/>
            <a:tailEnd/>
          </a:ln>
        </p:spPr>
        <p:txBody>
          <a:bodyPr>
            <a:prstTxWarp prst="textNoShape">
              <a:avLst/>
            </a:prstTxWarp>
            <a:spAutoFit/>
          </a:bodyPr>
          <a:lstStyle/>
          <a:p>
            <a:endParaRPr lang="en-US"/>
          </a:p>
        </p:txBody>
      </p:sp>
      <p:sp>
        <p:nvSpPr>
          <p:cNvPr id="40969" name="Text Box 7"/>
          <p:cNvSpPr txBox="1">
            <a:spLocks noChangeArrowheads="1"/>
          </p:cNvSpPr>
          <p:nvPr/>
        </p:nvSpPr>
        <p:spPr bwMode="auto">
          <a:xfrm>
            <a:off x="3698875" y="2103438"/>
            <a:ext cx="5032375" cy="974725"/>
          </a:xfrm>
          <a:prstGeom prst="rect">
            <a:avLst/>
          </a:prstGeom>
          <a:noFill/>
          <a:ln w="12700">
            <a:noFill/>
            <a:miter lim="800000"/>
            <a:headEnd/>
            <a:tailEnd/>
          </a:ln>
        </p:spPr>
        <p:txBody>
          <a:bodyPr>
            <a:prstTxWarp prst="textNoShape">
              <a:avLst/>
            </a:prstTxWarp>
            <a:spAutoFit/>
          </a:bodyPr>
          <a:lstStyle/>
          <a:p>
            <a:r>
              <a:rPr lang="en-US" sz="1600">
                <a:solidFill>
                  <a:schemeClr val="accent2"/>
                </a:solidFill>
              </a:rPr>
              <a:t>Secondary vector:</a:t>
            </a:r>
            <a:r>
              <a:rPr lang="en-US" sz="1200"/>
              <a:t> </a:t>
            </a:r>
          </a:p>
          <a:p>
            <a:r>
              <a:rPr lang="en-US" sz="1600"/>
              <a:t>spacecraft position relative to center of motion. Associated with view frame's +Y axis in frame kernel.   </a:t>
            </a:r>
          </a:p>
        </p:txBody>
      </p:sp>
      <p:sp>
        <p:nvSpPr>
          <p:cNvPr id="40970" name="Text Box 8"/>
          <p:cNvSpPr txBox="1">
            <a:spLocks noChangeArrowheads="1"/>
          </p:cNvSpPr>
          <p:nvPr/>
        </p:nvSpPr>
        <p:spPr bwMode="auto">
          <a:xfrm>
            <a:off x="5581650" y="4522788"/>
            <a:ext cx="3236913" cy="1416050"/>
          </a:xfrm>
          <a:prstGeom prst="rect">
            <a:avLst/>
          </a:prstGeom>
          <a:noFill/>
          <a:ln w="12700">
            <a:noFill/>
            <a:miter lim="800000"/>
            <a:headEnd/>
            <a:tailEnd/>
          </a:ln>
        </p:spPr>
        <p:txBody>
          <a:bodyPr>
            <a:prstTxWarp prst="textNoShape">
              <a:avLst/>
            </a:prstTxWarp>
            <a:spAutoFit/>
          </a:bodyPr>
          <a:lstStyle/>
          <a:p>
            <a:r>
              <a:rPr lang="en-US" sz="1600" dirty="0">
                <a:solidFill>
                  <a:schemeClr val="accent1"/>
                </a:solidFill>
              </a:rPr>
              <a:t>Primary vector:  </a:t>
            </a:r>
            <a:r>
              <a:rPr lang="en-US" sz="1600" dirty="0"/>
              <a:t>spacecraft  velocity relative to center of motion in J2000 frame. Aligned with view frame's +Z axis in frame kernel.</a:t>
            </a:r>
            <a:r>
              <a:rPr lang="en-US" sz="1200" dirty="0"/>
              <a:t> </a:t>
            </a:r>
            <a:r>
              <a:rPr lang="en-US" sz="1600" dirty="0"/>
              <a:t> ("Down track" direction)</a:t>
            </a:r>
          </a:p>
        </p:txBody>
      </p:sp>
      <p:sp>
        <p:nvSpPr>
          <p:cNvPr id="40971" name="Text Box 9"/>
          <p:cNvSpPr txBox="1">
            <a:spLocks noChangeArrowheads="1"/>
          </p:cNvSpPr>
          <p:nvPr/>
        </p:nvSpPr>
        <p:spPr bwMode="auto">
          <a:xfrm>
            <a:off x="2133600" y="1393825"/>
            <a:ext cx="4414838" cy="476250"/>
          </a:xfrm>
          <a:prstGeom prst="rect">
            <a:avLst/>
          </a:prstGeom>
          <a:noFill/>
          <a:ln w="12700">
            <a:noFill/>
            <a:miter lim="800000"/>
            <a:headEnd/>
            <a:tailEnd/>
          </a:ln>
        </p:spPr>
        <p:txBody>
          <a:bodyPr wrap="none">
            <a:prstTxWarp prst="textNoShape">
              <a:avLst/>
            </a:prstTxWarp>
            <a:spAutoFit/>
          </a:bodyPr>
          <a:lstStyle/>
          <a:p>
            <a:r>
              <a:rPr lang="en-US" sz="2800"/>
              <a:t>Spacecraft "View Frame"</a:t>
            </a:r>
          </a:p>
        </p:txBody>
      </p:sp>
      <p:sp>
        <p:nvSpPr>
          <p:cNvPr id="40972" name="Text Box 10"/>
          <p:cNvSpPr txBox="1">
            <a:spLocks noChangeArrowheads="1"/>
          </p:cNvSpPr>
          <p:nvPr/>
        </p:nvSpPr>
        <p:spPr bwMode="auto">
          <a:xfrm>
            <a:off x="839788" y="5072063"/>
            <a:ext cx="3852862" cy="978729"/>
          </a:xfrm>
          <a:prstGeom prst="rect">
            <a:avLst/>
          </a:prstGeom>
          <a:noFill/>
          <a:ln w="12700">
            <a:noFill/>
            <a:miter lim="800000"/>
            <a:headEnd/>
            <a:tailEnd/>
          </a:ln>
        </p:spPr>
        <p:txBody>
          <a:bodyPr>
            <a:prstTxWarp prst="textNoShape">
              <a:avLst/>
            </a:prstTxWarp>
            <a:spAutoFit/>
          </a:bodyPr>
          <a:lstStyle/>
          <a:p>
            <a:r>
              <a:rPr lang="en-US" sz="1600" dirty="0"/>
              <a:t>Normalized component of secondary</a:t>
            </a:r>
          </a:p>
          <a:p>
            <a:r>
              <a:rPr lang="en-US" sz="1600" dirty="0"/>
              <a:t>vector orthogonal to primary vector is aligned with the view frame's +Y axis. ("In plane" direction)                        </a:t>
            </a:r>
          </a:p>
        </p:txBody>
      </p:sp>
      <p:sp>
        <p:nvSpPr>
          <p:cNvPr id="40973" name="Text Box 11"/>
          <p:cNvSpPr txBox="1">
            <a:spLocks noChangeArrowheads="1"/>
          </p:cNvSpPr>
          <p:nvPr/>
        </p:nvSpPr>
        <p:spPr bwMode="auto">
          <a:xfrm>
            <a:off x="4416425" y="4392613"/>
            <a:ext cx="438150" cy="339725"/>
          </a:xfrm>
          <a:prstGeom prst="rect">
            <a:avLst/>
          </a:prstGeom>
          <a:noFill/>
          <a:ln w="12700">
            <a:noFill/>
            <a:miter lim="800000"/>
            <a:headEnd/>
            <a:tailEnd/>
          </a:ln>
        </p:spPr>
        <p:txBody>
          <a:bodyPr>
            <a:prstTxWarp prst="textNoShape">
              <a:avLst/>
            </a:prstTxWarp>
            <a:spAutoFit/>
          </a:bodyPr>
          <a:lstStyle/>
          <a:p>
            <a:r>
              <a:rPr lang="en-US"/>
              <a:t>Z </a:t>
            </a:r>
          </a:p>
        </p:txBody>
      </p:sp>
      <p:sp>
        <p:nvSpPr>
          <p:cNvPr id="40974" name="Text Box 12"/>
          <p:cNvSpPr txBox="1">
            <a:spLocks noChangeArrowheads="1"/>
          </p:cNvSpPr>
          <p:nvPr/>
        </p:nvSpPr>
        <p:spPr bwMode="auto">
          <a:xfrm>
            <a:off x="401638" y="2860675"/>
            <a:ext cx="2933700" cy="754063"/>
          </a:xfrm>
          <a:prstGeom prst="rect">
            <a:avLst/>
          </a:prstGeom>
          <a:noFill/>
          <a:ln w="12700">
            <a:noFill/>
            <a:miter lim="800000"/>
            <a:headEnd/>
            <a:tailEnd/>
          </a:ln>
        </p:spPr>
        <p:txBody>
          <a:bodyPr wrap="none">
            <a:prstTxWarp prst="textNoShape">
              <a:avLst/>
            </a:prstTxWarp>
            <a:spAutoFit/>
          </a:bodyPr>
          <a:lstStyle/>
          <a:p>
            <a:r>
              <a:rPr lang="en-US" sz="1600"/>
              <a:t>X  =  Y  x  Z,  completing the </a:t>
            </a:r>
          </a:p>
          <a:p>
            <a:r>
              <a:rPr lang="en-US" sz="1600"/>
              <a:t>right-handed frame.</a:t>
            </a:r>
          </a:p>
          <a:p>
            <a:r>
              <a:rPr lang="en-US" sz="1600"/>
              <a:t>("Out of plane"  direction)</a:t>
            </a:r>
            <a:endParaRPr lang="en-US" sz="2000"/>
          </a:p>
        </p:txBody>
      </p:sp>
      <p:sp>
        <p:nvSpPr>
          <p:cNvPr id="40975" name="Line 13"/>
          <p:cNvSpPr>
            <a:spLocks noChangeShapeType="1"/>
          </p:cNvSpPr>
          <p:nvPr/>
        </p:nvSpPr>
        <p:spPr bwMode="auto">
          <a:xfrm flipH="1">
            <a:off x="3328988" y="4248150"/>
            <a:ext cx="515937" cy="455613"/>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40976" name="Line 14"/>
          <p:cNvSpPr>
            <a:spLocks noChangeShapeType="1"/>
          </p:cNvSpPr>
          <p:nvPr/>
        </p:nvSpPr>
        <p:spPr bwMode="auto">
          <a:xfrm>
            <a:off x="3827463" y="4248150"/>
            <a:ext cx="873125" cy="50800"/>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40977" name="Line 15"/>
          <p:cNvSpPr>
            <a:spLocks noChangeShapeType="1"/>
          </p:cNvSpPr>
          <p:nvPr/>
        </p:nvSpPr>
        <p:spPr bwMode="auto">
          <a:xfrm flipH="1" flipV="1">
            <a:off x="3663950" y="3414713"/>
            <a:ext cx="179388" cy="833437"/>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40978" name="Text Box 16"/>
          <p:cNvSpPr txBox="1">
            <a:spLocks noChangeArrowheads="1"/>
          </p:cNvSpPr>
          <p:nvPr/>
        </p:nvSpPr>
        <p:spPr bwMode="auto">
          <a:xfrm>
            <a:off x="3009900" y="4694238"/>
            <a:ext cx="438150" cy="339725"/>
          </a:xfrm>
          <a:prstGeom prst="rect">
            <a:avLst/>
          </a:prstGeom>
          <a:noFill/>
          <a:ln w="12700">
            <a:noFill/>
            <a:miter lim="800000"/>
            <a:headEnd/>
            <a:tailEnd/>
          </a:ln>
        </p:spPr>
        <p:txBody>
          <a:bodyPr>
            <a:prstTxWarp prst="textNoShape">
              <a:avLst/>
            </a:prstTxWarp>
            <a:spAutoFit/>
          </a:bodyPr>
          <a:lstStyle/>
          <a:p>
            <a:r>
              <a:rPr lang="en-US"/>
              <a:t>Y</a:t>
            </a:r>
            <a:r>
              <a:rPr lang="en-US" sz="1600"/>
              <a:t> </a:t>
            </a:r>
          </a:p>
        </p:txBody>
      </p:sp>
      <p:sp>
        <p:nvSpPr>
          <p:cNvPr id="40979" name="Text Box 17"/>
          <p:cNvSpPr txBox="1">
            <a:spLocks noChangeArrowheads="1"/>
          </p:cNvSpPr>
          <p:nvPr/>
        </p:nvSpPr>
        <p:spPr bwMode="auto">
          <a:xfrm>
            <a:off x="3467100" y="3089275"/>
            <a:ext cx="438150" cy="339725"/>
          </a:xfrm>
          <a:prstGeom prst="rect">
            <a:avLst/>
          </a:prstGeom>
          <a:noFill/>
          <a:ln w="12700">
            <a:noFill/>
            <a:miter lim="800000"/>
            <a:headEnd/>
            <a:tailEnd/>
          </a:ln>
        </p:spPr>
        <p:txBody>
          <a:bodyPr>
            <a:prstTxWarp prst="textNoShape">
              <a:avLst/>
            </a:prstTxWarp>
            <a:spAutoFit/>
          </a:bodyPr>
          <a:lstStyle/>
          <a:p>
            <a:r>
              <a:rPr lang="en-US"/>
              <a:t>X </a:t>
            </a:r>
          </a:p>
        </p:txBody>
      </p:sp>
      <p:sp>
        <p:nvSpPr>
          <p:cNvPr id="20" name="TextBox 19"/>
          <p:cNvSpPr txBox="1"/>
          <p:nvPr/>
        </p:nvSpPr>
        <p:spPr>
          <a:xfrm>
            <a:off x="1338263" y="6360793"/>
            <a:ext cx="6506909" cy="341632"/>
          </a:xfrm>
          <a:prstGeom prst="rect">
            <a:avLst/>
          </a:prstGeom>
          <a:noFill/>
        </p:spPr>
        <p:txBody>
          <a:bodyPr wrap="none" rtlCol="0">
            <a:spAutoFit/>
          </a:bodyPr>
          <a:lstStyle/>
          <a:p>
            <a:r>
              <a:rPr lang="en-US" dirty="0">
                <a:solidFill>
                  <a:srgbClr val="C00000"/>
                </a:solidFill>
              </a:rPr>
              <a:t>See the next page for the FK specifications for this frame.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US"/>
              <a:t>Dynamic Frames</a:t>
            </a:r>
          </a:p>
        </p:txBody>
      </p:sp>
      <p:sp>
        <p:nvSpPr>
          <p:cNvPr id="17411" name="Slide Number Placeholder 4"/>
          <p:cNvSpPr>
            <a:spLocks noGrp="1"/>
          </p:cNvSpPr>
          <p:nvPr>
            <p:ph type="sldNum" sz="quarter" idx="11"/>
          </p:nvPr>
        </p:nvSpPr>
        <p:spPr>
          <a:noFill/>
        </p:spPr>
        <p:txBody>
          <a:bodyPr/>
          <a:lstStyle/>
          <a:p>
            <a:fld id="{2D7F8BEA-5DD3-BC4F-AFF3-4C3A27F843CC}" type="slidenum">
              <a:rPr lang="en-US" smtClean="0"/>
              <a:pPr/>
              <a:t>3</a:t>
            </a:fld>
            <a:endParaRPr lang="en-US" sz="1400" b="0">
              <a:latin typeface="Times New Roman" charset="0"/>
            </a:endParaRPr>
          </a:p>
        </p:txBody>
      </p:sp>
      <p:sp>
        <p:nvSpPr>
          <p:cNvPr id="17412" name="Rectangle 2"/>
          <p:cNvSpPr>
            <a:spLocks noGrp="1" noChangeArrowheads="1"/>
          </p:cNvSpPr>
          <p:nvPr>
            <p:ph type="body" idx="1"/>
          </p:nvPr>
        </p:nvSpPr>
        <p:spPr>
          <a:xfrm>
            <a:off x="701255" y="1635852"/>
            <a:ext cx="8064500" cy="4321192"/>
          </a:xfrm>
        </p:spPr>
        <p:txBody>
          <a:bodyPr/>
          <a:lstStyle/>
          <a:p>
            <a:r>
              <a:rPr lang="en-US" sz="2600" dirty="0"/>
              <a:t>Dynamic reference frames ("dynamic frames" for short) have </a:t>
            </a:r>
            <a:r>
              <a:rPr lang="en-US" sz="2600" dirty="0">
                <a:solidFill>
                  <a:schemeClr val="accent2"/>
                </a:solidFill>
              </a:rPr>
              <a:t>time-dependent orientation</a:t>
            </a:r>
            <a:r>
              <a:rPr lang="en-US" sz="2600" dirty="0"/>
              <a:t>.</a:t>
            </a:r>
          </a:p>
          <a:p>
            <a:pPr lvl="1"/>
            <a:r>
              <a:rPr lang="en-US" sz="2000" dirty="0"/>
              <a:t>CK- and PCK-based frames are </a:t>
            </a:r>
            <a:r>
              <a:rPr lang="en-US" sz="2000" u="sng" dirty="0"/>
              <a:t>not</a:t>
            </a:r>
            <a:r>
              <a:rPr lang="en-US" sz="2000" dirty="0"/>
              <a:t> considered to be dynamic frames although they are time-varying.</a:t>
            </a:r>
          </a:p>
          <a:p>
            <a:pPr lvl="1"/>
            <a:r>
              <a:rPr lang="en-US" sz="2000" dirty="0"/>
              <a:t>Some examples are given on the next page.</a:t>
            </a:r>
          </a:p>
          <a:p>
            <a:r>
              <a:rPr lang="en-US" sz="2600" dirty="0"/>
              <a:t>Dynamic frames are specified using a frames kernel (FK).  </a:t>
            </a:r>
          </a:p>
          <a:p>
            <a:r>
              <a:rPr lang="en-US" dirty="0"/>
              <a:t>The dynamic frames capability is an extension to the original SPICE frames subsystem.</a:t>
            </a:r>
          </a:p>
          <a:p>
            <a:r>
              <a:rPr lang="en-US" dirty="0"/>
              <a:t>This capability enables SPICE users to conveniently use a wide variety of frames that are not "built in" to SPICE.</a:t>
            </a:r>
          </a:p>
        </p:txBody>
      </p:sp>
      <p:sp>
        <p:nvSpPr>
          <p:cNvPr id="17413" name="Rectangle 3"/>
          <p:cNvSpPr>
            <a:spLocks noGrp="1" noChangeArrowheads="1"/>
          </p:cNvSpPr>
          <p:nvPr>
            <p:ph type="title"/>
          </p:nvPr>
        </p:nvSpPr>
        <p:spPr>
          <a:xfrm>
            <a:off x="2861237" y="381000"/>
            <a:ext cx="5259853" cy="490391"/>
          </a:xfrm>
        </p:spPr>
        <p:txBody>
          <a:bodyPr/>
          <a:lstStyle/>
          <a:p>
            <a:r>
              <a:rPr lang="en-US" dirty="0"/>
              <a:t>What are Dynamic Frames </a:t>
            </a:r>
          </a:p>
        </p:txBody>
      </p:sp>
    </p:spTree>
    <p:extLst>
      <p:ext uri="{BB962C8B-B14F-4D97-AF65-F5344CB8AC3E}">
        <p14:creationId xmlns:p14="http://schemas.microsoft.com/office/powerpoint/2010/main" val="37192096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0"/>
          </p:nvPr>
        </p:nvSpPr>
        <p:spPr>
          <a:noFill/>
        </p:spPr>
        <p:txBody>
          <a:bodyPr/>
          <a:lstStyle/>
          <a:p>
            <a:r>
              <a:rPr lang="en-US"/>
              <a:t>Dynamic Frames</a:t>
            </a:r>
          </a:p>
        </p:txBody>
      </p:sp>
      <p:sp>
        <p:nvSpPr>
          <p:cNvPr id="43011" name="Slide Number Placeholder 4"/>
          <p:cNvSpPr>
            <a:spLocks noGrp="1"/>
          </p:cNvSpPr>
          <p:nvPr>
            <p:ph type="sldNum" sz="quarter" idx="11"/>
          </p:nvPr>
        </p:nvSpPr>
        <p:spPr>
          <a:noFill/>
        </p:spPr>
        <p:txBody>
          <a:bodyPr/>
          <a:lstStyle/>
          <a:p>
            <a:fld id="{901AAB7A-2318-284D-AE07-F33ECE9EF997}" type="slidenum">
              <a:rPr lang="en-US" smtClean="0"/>
              <a:pPr/>
              <a:t>30</a:t>
            </a:fld>
            <a:endParaRPr lang="en-US" sz="1400" b="0">
              <a:latin typeface="Times New Roman" charset="0"/>
            </a:endParaRPr>
          </a:p>
        </p:txBody>
      </p:sp>
      <p:sp>
        <p:nvSpPr>
          <p:cNvPr id="43012" name="Rectangle 2"/>
          <p:cNvSpPr>
            <a:spLocks noChangeArrowheads="1"/>
          </p:cNvSpPr>
          <p:nvPr/>
        </p:nvSpPr>
        <p:spPr bwMode="auto">
          <a:xfrm>
            <a:off x="430213" y="1422400"/>
            <a:ext cx="7119937" cy="5375275"/>
          </a:xfrm>
          <a:prstGeom prst="rect">
            <a:avLst/>
          </a:prstGeom>
          <a:noFill/>
          <a:ln w="12700">
            <a:noFill/>
            <a:miter lim="800000"/>
            <a:headEnd/>
            <a:tailEnd/>
          </a:ln>
        </p:spPr>
        <p:txBody>
          <a:bodyPr>
            <a:prstTxWarp prst="textNoShape">
              <a:avLst/>
            </a:prstTxWarp>
            <a:spAutoFit/>
          </a:bodyPr>
          <a:lstStyle/>
          <a:p>
            <a:r>
              <a:rPr lang="en-US" sz="1200" dirty="0">
                <a:latin typeface="Courier New" charset="0"/>
              </a:rPr>
              <a:t>Spacecraft "View Frame":  Frame kernel specification.</a:t>
            </a:r>
          </a:p>
          <a:p>
            <a:r>
              <a:rPr lang="en-US" sz="1200" dirty="0">
                <a:latin typeface="Courier New" charset="0"/>
              </a:rPr>
              <a:t>  </a:t>
            </a:r>
          </a:p>
          <a:p>
            <a:r>
              <a:rPr lang="en-US" sz="1200" dirty="0">
                <a:latin typeface="Courier New" charset="0"/>
              </a:rPr>
              <a:t>   The +Z axis is aligned with the J2000-referenced velocity of the</a:t>
            </a:r>
          </a:p>
          <a:p>
            <a:r>
              <a:rPr lang="en-US" sz="1200" dirty="0">
                <a:latin typeface="Courier New" charset="0"/>
              </a:rPr>
              <a:t>   spacecraft relative to Mars.</a:t>
            </a:r>
          </a:p>
          <a:p>
            <a:r>
              <a:rPr lang="en-US" sz="1200" dirty="0">
                <a:latin typeface="Courier New" charset="0"/>
              </a:rPr>
              <a:t>           </a:t>
            </a:r>
          </a:p>
          <a:p>
            <a:r>
              <a:rPr lang="en-US" sz="1200" dirty="0">
                <a:latin typeface="Courier New" charset="0"/>
              </a:rPr>
              <a:t>   The component of the spacecraft position orthogonal to +Z is aligned</a:t>
            </a:r>
          </a:p>
          <a:p>
            <a:r>
              <a:rPr lang="en-US" sz="1200" dirty="0">
                <a:latin typeface="Courier New" charset="0"/>
              </a:rPr>
              <a:t>   with the +Y axis.</a:t>
            </a:r>
          </a:p>
          <a:p>
            <a:r>
              <a:rPr lang="en-US" sz="1200" dirty="0">
                <a:latin typeface="Courier New" charset="0"/>
              </a:rPr>
              <a:t>    </a:t>
            </a:r>
          </a:p>
          <a:p>
            <a:r>
              <a:rPr lang="en-US" sz="1200" dirty="0">
                <a:latin typeface="Courier New" charset="0"/>
              </a:rPr>
              <a:t>   The +X axis is the cross product of the +Y axis and the +Z axis. </a:t>
            </a:r>
          </a:p>
          <a:p>
            <a:endParaRPr lang="en-US" sz="1200" dirty="0">
              <a:latin typeface="Courier New" charset="0"/>
            </a:endParaRPr>
          </a:p>
          <a:p>
            <a:r>
              <a:rPr lang="en-US" sz="1200" dirty="0">
                <a:latin typeface="Courier New" charset="0"/>
              </a:rPr>
              <a:t>\</a:t>
            </a:r>
            <a:r>
              <a:rPr lang="en-US" sz="1200" dirty="0" err="1">
                <a:latin typeface="Courier New" charset="0"/>
              </a:rPr>
              <a:t>begindata</a:t>
            </a:r>
            <a:endParaRPr lang="en-US" sz="1200" dirty="0">
              <a:latin typeface="Courier New" charset="0"/>
            </a:endParaRPr>
          </a:p>
          <a:p>
            <a:endParaRPr lang="en-US" sz="1200" dirty="0">
              <a:latin typeface="Courier New" charset="0"/>
            </a:endParaRPr>
          </a:p>
          <a:p>
            <a:r>
              <a:rPr lang="en-US" sz="1200" b="0" dirty="0">
                <a:latin typeface="Courier New" charset="0"/>
              </a:rPr>
              <a:t>   </a:t>
            </a:r>
            <a:r>
              <a:rPr lang="en-US" sz="1200" dirty="0">
                <a:latin typeface="Courier New" charset="0"/>
              </a:rPr>
              <a:t>FRAME_&lt;</a:t>
            </a:r>
            <a:r>
              <a:rPr lang="en-US" sz="1200" dirty="0" err="1">
                <a:latin typeface="Courier New" charset="0"/>
              </a:rPr>
              <a:t>frame_name</a:t>
            </a:r>
            <a:r>
              <a:rPr lang="en-US" sz="1200" dirty="0">
                <a:latin typeface="Courier New" charset="0"/>
              </a:rPr>
              <a:t>&gt;              = &lt;</a:t>
            </a:r>
            <a:r>
              <a:rPr lang="en-US" sz="1200" dirty="0" err="1">
                <a:latin typeface="Courier New" charset="0"/>
              </a:rPr>
              <a:t>frame_ID</a:t>
            </a:r>
            <a:r>
              <a:rPr lang="en-US" sz="1200" dirty="0">
                <a:latin typeface="Courier New" charset="0"/>
              </a:rPr>
              <a:t>&gt;     </a:t>
            </a:r>
          </a:p>
          <a:p>
            <a:r>
              <a:rPr lang="en-US" sz="1200" dirty="0">
                <a:latin typeface="Courier New" charset="0"/>
              </a:rPr>
              <a:t>   FRAME_&lt;</a:t>
            </a:r>
            <a:r>
              <a:rPr lang="en-US" sz="1200" dirty="0" err="1">
                <a:latin typeface="Courier New" charset="0"/>
              </a:rPr>
              <a:t>frame_ID</a:t>
            </a:r>
            <a:r>
              <a:rPr lang="en-US" sz="1200" dirty="0">
                <a:latin typeface="Courier New" charset="0"/>
              </a:rPr>
              <a:t>&gt;_NAME           = &lt;</a:t>
            </a:r>
            <a:r>
              <a:rPr lang="en-US" sz="1200" dirty="0" err="1">
                <a:latin typeface="Courier New" charset="0"/>
              </a:rPr>
              <a:t>frame_name</a:t>
            </a:r>
            <a:r>
              <a:rPr lang="en-US" sz="1200" dirty="0">
                <a:latin typeface="Courier New" charset="0"/>
              </a:rPr>
              <a:t>&gt;        </a:t>
            </a:r>
          </a:p>
          <a:p>
            <a:r>
              <a:rPr lang="en-US" sz="1200" dirty="0">
                <a:latin typeface="Courier New" charset="0"/>
              </a:rPr>
              <a:t>   FRAME_&lt;</a:t>
            </a:r>
            <a:r>
              <a:rPr lang="en-US" sz="1200" dirty="0" err="1">
                <a:latin typeface="Courier New" charset="0"/>
              </a:rPr>
              <a:t>frame_ID</a:t>
            </a:r>
            <a:r>
              <a:rPr lang="en-US" sz="1200" dirty="0">
                <a:latin typeface="Courier New" charset="0"/>
              </a:rPr>
              <a:t>&gt;_CLASS          = 5     </a:t>
            </a:r>
          </a:p>
          <a:p>
            <a:r>
              <a:rPr lang="en-US" sz="1200" dirty="0">
                <a:latin typeface="Courier New" charset="0"/>
              </a:rPr>
              <a:t>   FRAME_&lt;</a:t>
            </a:r>
            <a:r>
              <a:rPr lang="en-US" sz="1200" dirty="0" err="1">
                <a:latin typeface="Courier New" charset="0"/>
              </a:rPr>
              <a:t>frame_ID</a:t>
            </a:r>
            <a:r>
              <a:rPr lang="en-US" sz="1200" dirty="0">
                <a:latin typeface="Courier New" charset="0"/>
              </a:rPr>
              <a:t>&gt;_CLASS_ID       = &lt;</a:t>
            </a:r>
            <a:r>
              <a:rPr lang="en-US" sz="1200" dirty="0" err="1">
                <a:latin typeface="Courier New" charset="0"/>
              </a:rPr>
              <a:t>frame_ID</a:t>
            </a:r>
            <a:r>
              <a:rPr lang="en-US" sz="1200" dirty="0">
                <a:latin typeface="Courier New" charset="0"/>
              </a:rPr>
              <a:t>&gt; </a:t>
            </a:r>
          </a:p>
          <a:p>
            <a:r>
              <a:rPr lang="en-US" sz="1200" dirty="0">
                <a:latin typeface="Courier New" charset="0"/>
              </a:rPr>
              <a:t>   FRAME_&lt;</a:t>
            </a:r>
            <a:r>
              <a:rPr lang="en-US" sz="1200" dirty="0" err="1">
                <a:latin typeface="Courier New" charset="0"/>
              </a:rPr>
              <a:t>frame_ID</a:t>
            </a:r>
            <a:r>
              <a:rPr lang="en-US" sz="1200" dirty="0">
                <a:latin typeface="Courier New" charset="0"/>
              </a:rPr>
              <a:t>&gt;_CENTER         = &lt;</a:t>
            </a:r>
            <a:r>
              <a:rPr lang="en-US" sz="1200" dirty="0" err="1">
                <a:latin typeface="Courier New" charset="0"/>
              </a:rPr>
              <a:t>orbiter_ID</a:t>
            </a:r>
            <a:r>
              <a:rPr lang="en-US" sz="1200" dirty="0">
                <a:latin typeface="Courier New" charset="0"/>
              </a:rPr>
              <a:t>&gt;   </a:t>
            </a:r>
          </a:p>
          <a:p>
            <a:r>
              <a:rPr lang="en-US" sz="1200" dirty="0">
                <a:latin typeface="Courier New" charset="0"/>
              </a:rPr>
              <a:t>   FRAME_&lt;</a:t>
            </a:r>
            <a:r>
              <a:rPr lang="en-US" sz="1200" dirty="0" err="1">
                <a:latin typeface="Courier New" charset="0"/>
              </a:rPr>
              <a:t>frame_ID</a:t>
            </a:r>
            <a:r>
              <a:rPr lang="en-US" sz="1200" dirty="0">
                <a:latin typeface="Courier New" charset="0"/>
              </a:rPr>
              <a:t>&gt;_RELATIVE       = 'J2000'    </a:t>
            </a:r>
          </a:p>
          <a:p>
            <a:r>
              <a:rPr lang="en-US" sz="1200" dirty="0">
                <a:latin typeface="Courier New" charset="0"/>
              </a:rPr>
              <a:t>   FRAME_&lt;</a:t>
            </a:r>
            <a:r>
              <a:rPr lang="en-US" sz="1200" dirty="0" err="1">
                <a:latin typeface="Courier New" charset="0"/>
              </a:rPr>
              <a:t>frame_ID</a:t>
            </a:r>
            <a:r>
              <a:rPr lang="en-US" sz="1200" dirty="0">
                <a:latin typeface="Courier New" charset="0"/>
              </a:rPr>
              <a:t>&gt;_DEF_STYLE      = 'PARAMETERIZED' </a:t>
            </a:r>
          </a:p>
          <a:p>
            <a:r>
              <a:rPr lang="en-US" sz="1200" dirty="0">
                <a:latin typeface="Courier New" charset="0"/>
              </a:rPr>
              <a:t>   FRAME_&lt;</a:t>
            </a:r>
            <a:r>
              <a:rPr lang="en-US" sz="1200" dirty="0" err="1">
                <a:latin typeface="Courier New" charset="0"/>
              </a:rPr>
              <a:t>frame_ID</a:t>
            </a:r>
            <a:r>
              <a:rPr lang="en-US" sz="1200" dirty="0">
                <a:latin typeface="Courier New" charset="0"/>
              </a:rPr>
              <a:t>&gt;_FAMILY         = 'TWO-VECTOR' </a:t>
            </a:r>
          </a:p>
          <a:p>
            <a:r>
              <a:rPr lang="en-US" sz="1200" dirty="0">
                <a:latin typeface="Courier New" charset="0"/>
              </a:rPr>
              <a:t>   FRAME_&lt;</a:t>
            </a:r>
            <a:r>
              <a:rPr lang="en-US" sz="1200" dirty="0" err="1">
                <a:latin typeface="Courier New" charset="0"/>
              </a:rPr>
              <a:t>frame_ID</a:t>
            </a:r>
            <a:r>
              <a:rPr lang="en-US" sz="1200" dirty="0">
                <a:latin typeface="Courier New" charset="0"/>
              </a:rPr>
              <a:t>&gt;_PRI_AXIS       = 'Z'     </a:t>
            </a:r>
          </a:p>
          <a:p>
            <a:r>
              <a:rPr lang="en-US" sz="1200" dirty="0">
                <a:latin typeface="Courier New" charset="0"/>
              </a:rPr>
              <a:t>   FRAME_&lt;</a:t>
            </a:r>
            <a:r>
              <a:rPr lang="en-US" sz="1200" dirty="0" err="1">
                <a:latin typeface="Courier New" charset="0"/>
              </a:rPr>
              <a:t>frame_ID</a:t>
            </a:r>
            <a:r>
              <a:rPr lang="en-US" sz="1200" dirty="0">
                <a:latin typeface="Courier New" charset="0"/>
              </a:rPr>
              <a:t>&gt;_PRI_VECTOR_DEF = 'OBSERVER_TARGET_VELOCITY'    </a:t>
            </a:r>
          </a:p>
          <a:p>
            <a:r>
              <a:rPr lang="en-US" sz="1200" dirty="0">
                <a:latin typeface="Courier New" charset="0"/>
              </a:rPr>
              <a:t>   FRAME_&lt;</a:t>
            </a:r>
            <a:r>
              <a:rPr lang="en-US" sz="1200" dirty="0" err="1">
                <a:latin typeface="Courier New" charset="0"/>
              </a:rPr>
              <a:t>frame_ID</a:t>
            </a:r>
            <a:r>
              <a:rPr lang="en-US" sz="1200" dirty="0">
                <a:latin typeface="Courier New" charset="0"/>
              </a:rPr>
              <a:t>&gt;_PRI_OBSERVER   = 'MARS'</a:t>
            </a:r>
          </a:p>
          <a:p>
            <a:r>
              <a:rPr lang="en-US" sz="1200" dirty="0">
                <a:latin typeface="Courier New" charset="0"/>
              </a:rPr>
              <a:t>   FRAME_&lt;</a:t>
            </a:r>
            <a:r>
              <a:rPr lang="en-US" sz="1200" dirty="0" err="1">
                <a:latin typeface="Courier New" charset="0"/>
              </a:rPr>
              <a:t>frame_ID</a:t>
            </a:r>
            <a:r>
              <a:rPr lang="en-US" sz="1200" dirty="0">
                <a:latin typeface="Courier New" charset="0"/>
              </a:rPr>
              <a:t>&gt;_PRI_TARGET     = </a:t>
            </a:r>
            <a:r>
              <a:rPr lang="en-US" sz="1200" dirty="0"/>
              <a:t>&lt;</a:t>
            </a:r>
            <a:r>
              <a:rPr lang="en-US" sz="1200" dirty="0" err="1">
                <a:latin typeface="Courier New" charset="0"/>
              </a:rPr>
              <a:t>orbiter_ID</a:t>
            </a:r>
            <a:r>
              <a:rPr lang="en-US" sz="1200" dirty="0">
                <a:latin typeface="Courier New" charset="0"/>
              </a:rPr>
              <a:t>/name</a:t>
            </a:r>
            <a:r>
              <a:rPr lang="en-US" sz="1200" dirty="0"/>
              <a:t>&gt; </a:t>
            </a:r>
            <a:endParaRPr lang="en-US" sz="1200" dirty="0">
              <a:latin typeface="Courier New" charset="0"/>
            </a:endParaRPr>
          </a:p>
          <a:p>
            <a:r>
              <a:rPr lang="en-US" sz="1200" dirty="0">
                <a:latin typeface="Courier New" charset="0"/>
              </a:rPr>
              <a:t>   FRAME_&lt;</a:t>
            </a:r>
            <a:r>
              <a:rPr lang="en-US" sz="1200" dirty="0" err="1">
                <a:latin typeface="Courier New" charset="0"/>
              </a:rPr>
              <a:t>frame_ID</a:t>
            </a:r>
            <a:r>
              <a:rPr lang="en-US" sz="1200" dirty="0">
                <a:latin typeface="Courier New" charset="0"/>
              </a:rPr>
              <a:t>&gt;_PRI_ABCORR     = 'NONE'  </a:t>
            </a:r>
          </a:p>
          <a:p>
            <a:r>
              <a:rPr lang="en-US" sz="1200" dirty="0">
                <a:latin typeface="Courier New" charset="0"/>
              </a:rPr>
              <a:t>   FRAME_&lt;</a:t>
            </a:r>
            <a:r>
              <a:rPr lang="en-US" sz="1200" dirty="0" err="1">
                <a:latin typeface="Courier New" charset="0"/>
              </a:rPr>
              <a:t>frame_ID</a:t>
            </a:r>
            <a:r>
              <a:rPr lang="en-US" sz="1200" dirty="0">
                <a:latin typeface="Courier New" charset="0"/>
              </a:rPr>
              <a:t>&gt;_PRI_FRAME      = 'J2000' </a:t>
            </a:r>
          </a:p>
          <a:p>
            <a:r>
              <a:rPr lang="en-US" sz="1200" dirty="0">
                <a:latin typeface="Courier New" charset="0"/>
              </a:rPr>
              <a:t>   FRAME_&lt;</a:t>
            </a:r>
            <a:r>
              <a:rPr lang="en-US" sz="1200" dirty="0" err="1">
                <a:latin typeface="Courier New" charset="0"/>
              </a:rPr>
              <a:t>frame_ID</a:t>
            </a:r>
            <a:r>
              <a:rPr lang="en-US" sz="1200" dirty="0">
                <a:latin typeface="Courier New" charset="0"/>
              </a:rPr>
              <a:t>&gt;_SEC_AXIS       = 'Y'      </a:t>
            </a:r>
          </a:p>
          <a:p>
            <a:r>
              <a:rPr lang="en-US" sz="1200" dirty="0">
                <a:latin typeface="Courier New" charset="0"/>
              </a:rPr>
              <a:t>   FRAME_&lt;</a:t>
            </a:r>
            <a:r>
              <a:rPr lang="en-US" sz="1200" dirty="0" err="1">
                <a:latin typeface="Courier New" charset="0"/>
              </a:rPr>
              <a:t>frame_ID</a:t>
            </a:r>
            <a:r>
              <a:rPr lang="en-US" sz="1200" dirty="0">
                <a:latin typeface="Courier New" charset="0"/>
              </a:rPr>
              <a:t>&gt;_SEC_VECTOR_DEF = 'OBSERVER_TARGET_POSITION'        </a:t>
            </a:r>
          </a:p>
          <a:p>
            <a:r>
              <a:rPr lang="en-US" sz="1200" dirty="0">
                <a:latin typeface="Courier New" charset="0"/>
              </a:rPr>
              <a:t>   FRAME_&lt;</a:t>
            </a:r>
            <a:r>
              <a:rPr lang="en-US" sz="1200" dirty="0" err="1">
                <a:latin typeface="Courier New" charset="0"/>
              </a:rPr>
              <a:t>frame_ID</a:t>
            </a:r>
            <a:r>
              <a:rPr lang="en-US" sz="1200" dirty="0">
                <a:latin typeface="Courier New" charset="0"/>
              </a:rPr>
              <a:t>&gt;_SEC_OBSERVER   = 'MARS'        </a:t>
            </a:r>
          </a:p>
          <a:p>
            <a:r>
              <a:rPr lang="en-US" sz="1200" dirty="0">
                <a:latin typeface="Courier New" charset="0"/>
              </a:rPr>
              <a:t>   FRAME_&lt;</a:t>
            </a:r>
            <a:r>
              <a:rPr lang="en-US" sz="1200" dirty="0" err="1">
                <a:latin typeface="Courier New" charset="0"/>
              </a:rPr>
              <a:t>frame_ID</a:t>
            </a:r>
            <a:r>
              <a:rPr lang="en-US" sz="1200" dirty="0">
                <a:latin typeface="Courier New" charset="0"/>
              </a:rPr>
              <a:t>&gt;_SEC_TARGET     = &lt;</a:t>
            </a:r>
            <a:r>
              <a:rPr lang="en-US" sz="1200" dirty="0" err="1">
                <a:latin typeface="Courier New" charset="0"/>
              </a:rPr>
              <a:t>orbiter_ID</a:t>
            </a:r>
            <a:r>
              <a:rPr lang="en-US" sz="1200" dirty="0">
                <a:latin typeface="Courier New" charset="0"/>
              </a:rPr>
              <a:t>/name</a:t>
            </a:r>
            <a:r>
              <a:rPr lang="en-US" sz="1200" dirty="0"/>
              <a:t>&gt; </a:t>
            </a:r>
            <a:endParaRPr lang="en-US" sz="1200" dirty="0">
              <a:latin typeface="Courier New" charset="0"/>
            </a:endParaRPr>
          </a:p>
          <a:p>
            <a:r>
              <a:rPr lang="en-US" sz="1200" dirty="0">
                <a:latin typeface="Courier New" charset="0"/>
              </a:rPr>
              <a:t>   FRAME_&lt;</a:t>
            </a:r>
            <a:r>
              <a:rPr lang="en-US" sz="1200" dirty="0" err="1">
                <a:latin typeface="Courier New" charset="0"/>
              </a:rPr>
              <a:t>frame_ID</a:t>
            </a:r>
            <a:r>
              <a:rPr lang="en-US" sz="1200" dirty="0">
                <a:latin typeface="Courier New" charset="0"/>
              </a:rPr>
              <a:t>&gt;_SEC_ABCORR     = 'NONE' </a:t>
            </a:r>
          </a:p>
          <a:p>
            <a:endParaRPr lang="en-US" sz="1200" dirty="0">
              <a:latin typeface="Courier New" charset="0"/>
            </a:endParaRPr>
          </a:p>
        </p:txBody>
      </p:sp>
      <p:sp>
        <p:nvSpPr>
          <p:cNvPr id="43013" name="Rectangle 3"/>
          <p:cNvSpPr>
            <a:spLocks noGrp="1" noChangeArrowheads="1"/>
          </p:cNvSpPr>
          <p:nvPr>
            <p:ph type="body" idx="1"/>
          </p:nvPr>
        </p:nvSpPr>
        <p:spPr>
          <a:xfrm>
            <a:off x="692150" y="1600200"/>
            <a:ext cx="7772400" cy="4502150"/>
          </a:xfrm>
        </p:spPr>
        <p:txBody>
          <a:bodyPr/>
          <a:lstStyle/>
          <a:p>
            <a:pPr>
              <a:buFontTx/>
              <a:buNone/>
            </a:pPr>
            <a:endParaRPr lang="en-US" sz="2800"/>
          </a:p>
          <a:p>
            <a:pPr>
              <a:buFontTx/>
              <a:buNone/>
            </a:pPr>
            <a:endParaRPr lang="en-US" sz="2800"/>
          </a:p>
        </p:txBody>
      </p:sp>
      <p:sp>
        <p:nvSpPr>
          <p:cNvPr id="43014" name="Rectangle 4"/>
          <p:cNvSpPr>
            <a:spLocks noGrp="1" noChangeArrowheads="1"/>
          </p:cNvSpPr>
          <p:nvPr>
            <p:ph type="title"/>
          </p:nvPr>
        </p:nvSpPr>
        <p:spPr>
          <a:xfrm>
            <a:off x="2236788" y="381000"/>
            <a:ext cx="6262687" cy="474663"/>
          </a:xfrm>
        </p:spPr>
        <p:txBody>
          <a:bodyPr/>
          <a:lstStyle/>
          <a:p>
            <a:r>
              <a:rPr lang="en-US"/>
              <a:t>Two-Vector Frame Examples - 4</a:t>
            </a:r>
          </a:p>
        </p:txBody>
      </p:sp>
      <p:sp>
        <p:nvSpPr>
          <p:cNvPr id="43015" name="Text Box 5"/>
          <p:cNvSpPr txBox="1">
            <a:spLocks noChangeArrowheads="1"/>
          </p:cNvSpPr>
          <p:nvPr/>
        </p:nvSpPr>
        <p:spPr bwMode="auto">
          <a:xfrm>
            <a:off x="5897880" y="3186113"/>
            <a:ext cx="3181033" cy="1590675"/>
          </a:xfrm>
          <a:prstGeom prst="rect">
            <a:avLst/>
          </a:prstGeom>
          <a:solidFill>
            <a:srgbClr val="24CAC6"/>
          </a:solidFill>
          <a:ln w="12700">
            <a:solidFill>
              <a:schemeClr val="tx1"/>
            </a:solidFill>
            <a:miter lim="800000"/>
            <a:headEnd/>
            <a:tailEnd/>
          </a:ln>
        </p:spPr>
        <p:txBody>
          <a:bodyPr wrap="square">
            <a:prstTxWarp prst="textNoShape">
              <a:avLst/>
            </a:prstTxWarp>
            <a:spAutoFit/>
          </a:bodyPr>
          <a:lstStyle/>
          <a:p>
            <a:r>
              <a:rPr lang="en-US" sz="1200" dirty="0"/>
              <a:t>&lt;</a:t>
            </a:r>
            <a:r>
              <a:rPr lang="en-US" sz="1200" dirty="0" err="1"/>
              <a:t>frame_ID</a:t>
            </a:r>
            <a:r>
              <a:rPr lang="en-US" sz="1200" dirty="0"/>
              <a:t>&gt;             =  integer frame ID</a:t>
            </a:r>
          </a:p>
          <a:p>
            <a:r>
              <a:rPr lang="en-US" sz="1200" dirty="0"/>
              <a:t>                                    code</a:t>
            </a:r>
          </a:p>
          <a:p>
            <a:r>
              <a:rPr lang="en-US" sz="1200" dirty="0"/>
              <a:t>&lt;</a:t>
            </a:r>
            <a:r>
              <a:rPr lang="en-US" sz="1200" dirty="0" err="1"/>
              <a:t>frame_name</a:t>
            </a:r>
            <a:r>
              <a:rPr lang="en-US" sz="1200" dirty="0"/>
              <a:t>&gt;       =  user-specified</a:t>
            </a:r>
          </a:p>
          <a:p>
            <a:r>
              <a:rPr lang="en-US" sz="1200" dirty="0"/>
              <a:t>                                    frame name</a:t>
            </a:r>
          </a:p>
          <a:p>
            <a:r>
              <a:rPr lang="en-US" sz="1200" dirty="0"/>
              <a:t>&lt;</a:t>
            </a:r>
            <a:r>
              <a:rPr lang="en-US" sz="1200" dirty="0" err="1"/>
              <a:t>orbiter_ID</a:t>
            </a:r>
            <a:r>
              <a:rPr lang="en-US" sz="1200" dirty="0"/>
              <a:t>&gt;           =  NAIF ID code of </a:t>
            </a:r>
          </a:p>
          <a:p>
            <a:r>
              <a:rPr lang="en-US" sz="1200" dirty="0"/>
              <a:t>                                    spacecraft</a:t>
            </a:r>
          </a:p>
          <a:p>
            <a:r>
              <a:rPr lang="en-US" sz="1200" dirty="0"/>
              <a:t>&lt;</a:t>
            </a:r>
            <a:r>
              <a:rPr lang="en-US" sz="1200" dirty="0" err="1"/>
              <a:t>orbiter_ID</a:t>
            </a:r>
            <a:r>
              <a:rPr lang="en-US" sz="1200" dirty="0"/>
              <a:t>/name&gt; = NAIF ID code or</a:t>
            </a:r>
          </a:p>
          <a:p>
            <a:r>
              <a:rPr lang="en-US" sz="1200" dirty="0"/>
              <a:t>                                   name of spacecraft</a:t>
            </a:r>
          </a:p>
          <a:p>
            <a:r>
              <a:rPr lang="en-US" sz="1200" dirty="0"/>
              <a:t>                    </a:t>
            </a:r>
          </a:p>
        </p:txBody>
      </p:sp>
      <p:sp>
        <p:nvSpPr>
          <p:cNvPr id="43016" name="Text Box 6"/>
          <p:cNvSpPr txBox="1">
            <a:spLocks noChangeArrowheads="1"/>
          </p:cNvSpPr>
          <p:nvPr/>
        </p:nvSpPr>
        <p:spPr bwMode="auto">
          <a:xfrm>
            <a:off x="7013575" y="2959100"/>
            <a:ext cx="971550" cy="257175"/>
          </a:xfrm>
          <a:prstGeom prst="rect">
            <a:avLst/>
          </a:prstGeom>
          <a:noFill/>
          <a:ln w="12700">
            <a:noFill/>
            <a:miter lim="800000"/>
            <a:headEnd/>
            <a:tailEnd/>
          </a:ln>
        </p:spPr>
        <p:txBody>
          <a:bodyPr wrap="none">
            <a:prstTxWarp prst="textNoShape">
              <a:avLst/>
            </a:prstTxWarp>
            <a:spAutoFit/>
          </a:bodyPr>
          <a:lstStyle/>
          <a:p>
            <a:r>
              <a:rPr lang="en-US" sz="1200"/>
              <a:t>Definitions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0"/>
          </p:nvPr>
        </p:nvSpPr>
        <p:spPr>
          <a:noFill/>
        </p:spPr>
        <p:txBody>
          <a:bodyPr/>
          <a:lstStyle/>
          <a:p>
            <a:r>
              <a:rPr lang="en-US"/>
              <a:t>Dynamic Frames</a:t>
            </a:r>
          </a:p>
        </p:txBody>
      </p:sp>
      <p:sp>
        <p:nvSpPr>
          <p:cNvPr id="44035" name="Slide Number Placeholder 4"/>
          <p:cNvSpPr>
            <a:spLocks noGrp="1"/>
          </p:cNvSpPr>
          <p:nvPr>
            <p:ph type="sldNum" sz="quarter" idx="11"/>
          </p:nvPr>
        </p:nvSpPr>
        <p:spPr>
          <a:noFill/>
        </p:spPr>
        <p:txBody>
          <a:bodyPr/>
          <a:lstStyle/>
          <a:p>
            <a:fld id="{E7A7C3CC-046F-E24F-A32E-7B78F4450808}" type="slidenum">
              <a:rPr lang="en-US" smtClean="0"/>
              <a:pPr/>
              <a:t>31</a:t>
            </a:fld>
            <a:endParaRPr lang="en-US" sz="1400" b="0">
              <a:latin typeface="Times New Roman" charset="0"/>
            </a:endParaRPr>
          </a:p>
        </p:txBody>
      </p:sp>
      <p:sp>
        <p:nvSpPr>
          <p:cNvPr id="44036" name="Rectangle 2"/>
          <p:cNvSpPr>
            <a:spLocks noGrp="1" noChangeArrowheads="1"/>
          </p:cNvSpPr>
          <p:nvPr>
            <p:ph type="title"/>
          </p:nvPr>
        </p:nvSpPr>
        <p:spPr>
          <a:xfrm>
            <a:off x="2233613" y="381000"/>
            <a:ext cx="6262687" cy="474663"/>
          </a:xfrm>
        </p:spPr>
        <p:txBody>
          <a:bodyPr/>
          <a:lstStyle/>
          <a:p>
            <a:r>
              <a:rPr lang="en-US"/>
              <a:t>Two-Vector Frame Examples - 5</a:t>
            </a:r>
          </a:p>
        </p:txBody>
      </p:sp>
      <p:sp>
        <p:nvSpPr>
          <p:cNvPr id="44037" name="Oval 3"/>
          <p:cNvSpPr>
            <a:spLocks noChangeArrowheads="1"/>
          </p:cNvSpPr>
          <p:nvPr/>
        </p:nvSpPr>
        <p:spPr bwMode="auto">
          <a:xfrm rot="269252">
            <a:off x="258763" y="3032125"/>
            <a:ext cx="6413500" cy="2162175"/>
          </a:xfrm>
          <a:prstGeom prst="ellipse">
            <a:avLst/>
          </a:prstGeom>
          <a:noFill/>
          <a:ln w="12700">
            <a:solidFill>
              <a:schemeClr val="tx1"/>
            </a:solidFill>
            <a:round/>
            <a:headEnd/>
            <a:tailEnd/>
          </a:ln>
        </p:spPr>
        <p:txBody>
          <a:bodyPr anchor="ctr">
            <a:prstTxWarp prst="textNoShape">
              <a:avLst/>
            </a:prstTxWarp>
            <a:spAutoFit/>
          </a:bodyPr>
          <a:lstStyle/>
          <a:p>
            <a:endParaRPr lang="en-US"/>
          </a:p>
        </p:txBody>
      </p:sp>
      <p:sp>
        <p:nvSpPr>
          <p:cNvPr id="44038" name="Line 4"/>
          <p:cNvSpPr>
            <a:spLocks noChangeShapeType="1"/>
          </p:cNvSpPr>
          <p:nvPr/>
        </p:nvSpPr>
        <p:spPr bwMode="auto">
          <a:xfrm flipH="1">
            <a:off x="6070600" y="4373563"/>
            <a:ext cx="620713" cy="1435100"/>
          </a:xfrm>
          <a:prstGeom prst="line">
            <a:avLst/>
          </a:prstGeom>
          <a:noFill/>
          <a:ln w="57150">
            <a:solidFill>
              <a:schemeClr val="accent2"/>
            </a:solidFill>
            <a:round/>
            <a:headEnd/>
            <a:tailEnd type="triangle" w="med" len="med"/>
          </a:ln>
        </p:spPr>
        <p:txBody>
          <a:bodyPr>
            <a:prstTxWarp prst="textNoShape">
              <a:avLst/>
            </a:prstTxWarp>
            <a:spAutoFit/>
          </a:bodyPr>
          <a:lstStyle/>
          <a:p>
            <a:endParaRPr lang="en-US"/>
          </a:p>
        </p:txBody>
      </p:sp>
      <p:sp>
        <p:nvSpPr>
          <p:cNvPr id="44039" name="Text Box 5"/>
          <p:cNvSpPr txBox="1">
            <a:spLocks noChangeArrowheads="1"/>
          </p:cNvSpPr>
          <p:nvPr/>
        </p:nvSpPr>
        <p:spPr bwMode="auto">
          <a:xfrm>
            <a:off x="1863725" y="5524500"/>
            <a:ext cx="4321175" cy="974725"/>
          </a:xfrm>
          <a:prstGeom prst="rect">
            <a:avLst/>
          </a:prstGeom>
          <a:noFill/>
          <a:ln w="12700">
            <a:noFill/>
            <a:miter lim="800000"/>
            <a:headEnd/>
            <a:tailEnd/>
          </a:ln>
        </p:spPr>
        <p:txBody>
          <a:bodyPr>
            <a:prstTxWarp prst="textNoShape">
              <a:avLst/>
            </a:prstTxWarp>
            <a:spAutoFit/>
          </a:bodyPr>
          <a:lstStyle/>
          <a:p>
            <a:r>
              <a:rPr lang="en-US" sz="1600">
                <a:solidFill>
                  <a:schemeClr val="accent2"/>
                </a:solidFill>
              </a:rPr>
              <a:t>Secondary vector:</a:t>
            </a:r>
            <a:r>
              <a:rPr lang="en-US" sz="1200"/>
              <a:t>  </a:t>
            </a:r>
            <a:r>
              <a:rPr lang="en-US" sz="1600"/>
              <a:t>velocity of sun </a:t>
            </a:r>
          </a:p>
          <a:p>
            <a:r>
              <a:rPr lang="en-US" sz="1600"/>
              <a:t>relative to earth in J2000 frame.</a:t>
            </a:r>
            <a:endParaRPr lang="en-US" sz="2000"/>
          </a:p>
          <a:p>
            <a:r>
              <a:rPr lang="en-US" sz="1600"/>
              <a:t>Associated with GSE frame's +Y axis in frame kernel.</a:t>
            </a:r>
          </a:p>
        </p:txBody>
      </p:sp>
      <p:sp>
        <p:nvSpPr>
          <p:cNvPr id="44040" name="Line 7"/>
          <p:cNvSpPr>
            <a:spLocks noChangeShapeType="1"/>
          </p:cNvSpPr>
          <p:nvPr/>
        </p:nvSpPr>
        <p:spPr bwMode="auto">
          <a:xfrm flipH="1">
            <a:off x="6496050" y="4411663"/>
            <a:ext cx="195263" cy="714375"/>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44041" name="Line 9"/>
          <p:cNvSpPr>
            <a:spLocks noChangeShapeType="1"/>
          </p:cNvSpPr>
          <p:nvPr/>
        </p:nvSpPr>
        <p:spPr bwMode="auto">
          <a:xfrm flipV="1">
            <a:off x="6691313" y="3298825"/>
            <a:ext cx="0" cy="1074738"/>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44042" name="Oval 10"/>
          <p:cNvSpPr>
            <a:spLocks noChangeArrowheads="1"/>
          </p:cNvSpPr>
          <p:nvPr/>
        </p:nvSpPr>
        <p:spPr bwMode="auto">
          <a:xfrm>
            <a:off x="2927350" y="3529013"/>
            <a:ext cx="1190625" cy="1074737"/>
          </a:xfrm>
          <a:prstGeom prst="ellipse">
            <a:avLst/>
          </a:prstGeom>
          <a:solidFill>
            <a:srgbClr val="EED65C"/>
          </a:solidFill>
          <a:ln w="12700">
            <a:solidFill>
              <a:schemeClr val="tx1"/>
            </a:solidFill>
            <a:round/>
            <a:headEnd/>
            <a:tailEnd/>
          </a:ln>
        </p:spPr>
        <p:txBody>
          <a:bodyPr anchor="ctr">
            <a:prstTxWarp prst="textNoShape">
              <a:avLst/>
            </a:prstTxWarp>
            <a:spAutoFit/>
          </a:bodyPr>
          <a:lstStyle/>
          <a:p>
            <a:endParaRPr lang="en-US"/>
          </a:p>
        </p:txBody>
      </p:sp>
      <p:sp>
        <p:nvSpPr>
          <p:cNvPr id="44043" name="Line 11"/>
          <p:cNvSpPr>
            <a:spLocks noChangeShapeType="1"/>
          </p:cNvSpPr>
          <p:nvPr/>
        </p:nvSpPr>
        <p:spPr bwMode="auto">
          <a:xfrm flipH="1" flipV="1">
            <a:off x="3541713" y="4065588"/>
            <a:ext cx="3073400" cy="347662"/>
          </a:xfrm>
          <a:prstGeom prst="line">
            <a:avLst/>
          </a:prstGeom>
          <a:noFill/>
          <a:ln w="57150">
            <a:solidFill>
              <a:schemeClr val="accent1"/>
            </a:solidFill>
            <a:round/>
            <a:headEnd/>
            <a:tailEnd type="triangle" w="med" len="med"/>
          </a:ln>
        </p:spPr>
        <p:txBody>
          <a:bodyPr>
            <a:prstTxWarp prst="textNoShape">
              <a:avLst/>
            </a:prstTxWarp>
            <a:spAutoFit/>
          </a:bodyPr>
          <a:lstStyle/>
          <a:p>
            <a:endParaRPr lang="en-US"/>
          </a:p>
        </p:txBody>
      </p:sp>
      <p:sp>
        <p:nvSpPr>
          <p:cNvPr id="90124" name="Oval 12"/>
          <p:cNvSpPr>
            <a:spLocks noChangeArrowheads="1"/>
          </p:cNvSpPr>
          <p:nvPr/>
        </p:nvSpPr>
        <p:spPr bwMode="auto">
          <a:xfrm>
            <a:off x="6575425" y="4297363"/>
            <a:ext cx="230188" cy="230187"/>
          </a:xfrm>
          <a:prstGeom prst="ellipse">
            <a:avLst/>
          </a:prstGeom>
          <a:gradFill rotWithShape="1">
            <a:gsLst>
              <a:gs pos="0">
                <a:schemeClr val="accent2"/>
              </a:gs>
              <a:gs pos="100000">
                <a:schemeClr val="accent2">
                  <a:gamma/>
                  <a:shade val="46275"/>
                  <a:invGamma/>
                </a:schemeClr>
              </a:gs>
            </a:gsLst>
            <a:lin ang="2700000" scaled="1"/>
          </a:gradFill>
          <a:ln w="12700">
            <a:solidFill>
              <a:schemeClr val="tx1"/>
            </a:solidFill>
            <a:round/>
            <a:headEnd/>
            <a:tailEnd/>
          </a:ln>
          <a:effectLst/>
        </p:spPr>
        <p:txBody>
          <a:bodyPr anchor="ctr">
            <a:prstTxWarp prst="textNoShape">
              <a:avLst/>
            </a:prstTxWarp>
            <a:spAutoFit/>
          </a:bodyPr>
          <a:lstStyle/>
          <a:p>
            <a:pPr>
              <a:defRPr/>
            </a:pPr>
            <a:endParaRPr lang="en-US"/>
          </a:p>
        </p:txBody>
      </p:sp>
      <p:sp>
        <p:nvSpPr>
          <p:cNvPr id="44045" name="Text Box 14"/>
          <p:cNvSpPr txBox="1">
            <a:spLocks noChangeArrowheads="1"/>
          </p:cNvSpPr>
          <p:nvPr/>
        </p:nvSpPr>
        <p:spPr bwMode="auto">
          <a:xfrm>
            <a:off x="1193800" y="1476375"/>
            <a:ext cx="6646863" cy="476250"/>
          </a:xfrm>
          <a:prstGeom prst="rect">
            <a:avLst/>
          </a:prstGeom>
          <a:noFill/>
          <a:ln w="12700">
            <a:noFill/>
            <a:miter lim="800000"/>
            <a:headEnd/>
            <a:tailEnd/>
          </a:ln>
        </p:spPr>
        <p:txBody>
          <a:bodyPr wrap="none">
            <a:prstTxWarp prst="textNoShape">
              <a:avLst/>
            </a:prstTxWarp>
            <a:spAutoFit/>
          </a:bodyPr>
          <a:lstStyle/>
          <a:p>
            <a:r>
              <a:rPr lang="en-US" sz="2800"/>
              <a:t>Geocentric Solar Ecliptic Frame (GSE)</a:t>
            </a:r>
          </a:p>
        </p:txBody>
      </p:sp>
      <p:sp>
        <p:nvSpPr>
          <p:cNvPr id="44046" name="Line 15"/>
          <p:cNvSpPr>
            <a:spLocks noChangeShapeType="1"/>
          </p:cNvSpPr>
          <p:nvPr/>
        </p:nvSpPr>
        <p:spPr bwMode="auto">
          <a:xfrm flipH="1" flipV="1">
            <a:off x="5467350" y="4284663"/>
            <a:ext cx="1114425" cy="115887"/>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44047" name="Text Box 16"/>
          <p:cNvSpPr txBox="1">
            <a:spLocks noChangeArrowheads="1"/>
          </p:cNvSpPr>
          <p:nvPr/>
        </p:nvSpPr>
        <p:spPr bwMode="auto">
          <a:xfrm>
            <a:off x="5411788" y="3856038"/>
            <a:ext cx="322262" cy="339725"/>
          </a:xfrm>
          <a:prstGeom prst="rect">
            <a:avLst/>
          </a:prstGeom>
          <a:noFill/>
          <a:ln w="12700">
            <a:noFill/>
            <a:miter lim="800000"/>
            <a:headEnd/>
            <a:tailEnd/>
          </a:ln>
        </p:spPr>
        <p:txBody>
          <a:bodyPr>
            <a:prstTxWarp prst="textNoShape">
              <a:avLst/>
            </a:prstTxWarp>
            <a:spAutoFit/>
          </a:bodyPr>
          <a:lstStyle/>
          <a:p>
            <a:r>
              <a:rPr lang="en-US"/>
              <a:t>X</a:t>
            </a:r>
            <a:r>
              <a:rPr lang="en-US" sz="1600"/>
              <a:t> </a:t>
            </a:r>
          </a:p>
        </p:txBody>
      </p:sp>
      <p:sp>
        <p:nvSpPr>
          <p:cNvPr id="44048" name="Text Box 17"/>
          <p:cNvSpPr txBox="1">
            <a:spLocks noChangeArrowheads="1"/>
          </p:cNvSpPr>
          <p:nvPr/>
        </p:nvSpPr>
        <p:spPr bwMode="auto">
          <a:xfrm>
            <a:off x="6877050" y="3106738"/>
            <a:ext cx="2035175" cy="781050"/>
          </a:xfrm>
          <a:prstGeom prst="rect">
            <a:avLst/>
          </a:prstGeom>
          <a:noFill/>
          <a:ln w="12700">
            <a:noFill/>
            <a:miter lim="800000"/>
            <a:headEnd/>
            <a:tailEnd/>
          </a:ln>
        </p:spPr>
        <p:txBody>
          <a:bodyPr wrap="none">
            <a:prstTxWarp prst="textNoShape">
              <a:avLst/>
            </a:prstTxWarp>
            <a:spAutoFit/>
          </a:bodyPr>
          <a:lstStyle/>
          <a:p>
            <a:r>
              <a:rPr lang="en-US"/>
              <a:t>Z</a:t>
            </a:r>
            <a:r>
              <a:rPr lang="en-US" sz="1600"/>
              <a:t>  =  </a:t>
            </a:r>
            <a:r>
              <a:rPr lang="en-US"/>
              <a:t>X   x   Y,</a:t>
            </a:r>
          </a:p>
          <a:p>
            <a:r>
              <a:rPr lang="en-US" sz="1600"/>
              <a:t>completing the</a:t>
            </a:r>
          </a:p>
          <a:p>
            <a:r>
              <a:rPr lang="en-US" sz="1600"/>
              <a:t>right-handed frame</a:t>
            </a:r>
          </a:p>
        </p:txBody>
      </p:sp>
      <p:sp>
        <p:nvSpPr>
          <p:cNvPr id="44050" name="Text Box 6"/>
          <p:cNvSpPr txBox="1">
            <a:spLocks noChangeArrowheads="1"/>
          </p:cNvSpPr>
          <p:nvPr/>
        </p:nvSpPr>
        <p:spPr bwMode="auto">
          <a:xfrm>
            <a:off x="1430338" y="2320925"/>
            <a:ext cx="5024132" cy="535531"/>
          </a:xfrm>
          <a:prstGeom prst="rect">
            <a:avLst/>
          </a:prstGeom>
          <a:noFill/>
          <a:ln w="12700">
            <a:noFill/>
            <a:miter lim="800000"/>
            <a:headEnd/>
            <a:tailEnd/>
          </a:ln>
        </p:spPr>
        <p:txBody>
          <a:bodyPr wrap="none">
            <a:prstTxWarp prst="textNoShape">
              <a:avLst/>
            </a:prstTxWarp>
            <a:spAutoFit/>
          </a:bodyPr>
          <a:lstStyle/>
          <a:p>
            <a:r>
              <a:rPr lang="en-US" sz="1600" dirty="0">
                <a:solidFill>
                  <a:schemeClr val="accent1"/>
                </a:solidFill>
              </a:rPr>
              <a:t>Primary vector:</a:t>
            </a:r>
            <a:r>
              <a:rPr lang="en-US" sz="1600" dirty="0"/>
              <a:t> position of sun relative to earth.</a:t>
            </a:r>
            <a:r>
              <a:rPr lang="en-US" sz="1200" dirty="0"/>
              <a:t> </a:t>
            </a:r>
            <a:endParaRPr lang="en-US" sz="1600" dirty="0"/>
          </a:p>
          <a:p>
            <a:r>
              <a:rPr lang="en-US" sz="1600" dirty="0"/>
              <a:t>Aligned with GSE frame's +X axis.</a:t>
            </a:r>
          </a:p>
        </p:txBody>
      </p:sp>
      <p:sp>
        <p:nvSpPr>
          <p:cNvPr id="44051" name="Text Box 19"/>
          <p:cNvSpPr txBox="1">
            <a:spLocks noChangeArrowheads="1"/>
          </p:cNvSpPr>
          <p:nvPr/>
        </p:nvSpPr>
        <p:spPr bwMode="auto">
          <a:xfrm>
            <a:off x="6581775" y="4762755"/>
            <a:ext cx="481012" cy="339725"/>
          </a:xfrm>
          <a:prstGeom prst="rect">
            <a:avLst/>
          </a:prstGeom>
          <a:noFill/>
          <a:ln w="12700">
            <a:noFill/>
            <a:miter lim="800000"/>
            <a:headEnd/>
            <a:tailEnd/>
          </a:ln>
        </p:spPr>
        <p:txBody>
          <a:bodyPr>
            <a:prstTxWarp prst="textNoShape">
              <a:avLst/>
            </a:prstTxWarp>
            <a:spAutoFit/>
          </a:bodyPr>
          <a:lstStyle/>
          <a:p>
            <a:r>
              <a:rPr lang="en-US"/>
              <a:t>Y</a:t>
            </a:r>
            <a:r>
              <a:rPr lang="en-US" sz="1600"/>
              <a:t> </a:t>
            </a:r>
          </a:p>
        </p:txBody>
      </p:sp>
      <p:sp>
        <p:nvSpPr>
          <p:cNvPr id="20" name="TextBox 19"/>
          <p:cNvSpPr txBox="1"/>
          <p:nvPr/>
        </p:nvSpPr>
        <p:spPr>
          <a:xfrm>
            <a:off x="1409826" y="6458584"/>
            <a:ext cx="6506909" cy="341632"/>
          </a:xfrm>
          <a:prstGeom prst="rect">
            <a:avLst/>
          </a:prstGeom>
          <a:noFill/>
        </p:spPr>
        <p:txBody>
          <a:bodyPr wrap="none" rtlCol="0">
            <a:spAutoFit/>
          </a:bodyPr>
          <a:lstStyle/>
          <a:p>
            <a:r>
              <a:rPr lang="en-US" dirty="0">
                <a:solidFill>
                  <a:srgbClr val="C00000"/>
                </a:solidFill>
              </a:rPr>
              <a:t>See the next page for the FK specifications for this frame.</a:t>
            </a:r>
          </a:p>
        </p:txBody>
      </p:sp>
      <p:sp>
        <p:nvSpPr>
          <p:cNvPr id="2" name="TextBox 1"/>
          <p:cNvSpPr txBox="1"/>
          <p:nvPr/>
        </p:nvSpPr>
        <p:spPr>
          <a:xfrm>
            <a:off x="6515734" y="5187771"/>
            <a:ext cx="2640966" cy="1200329"/>
          </a:xfrm>
          <a:prstGeom prst="rect">
            <a:avLst/>
          </a:prstGeom>
          <a:noFill/>
        </p:spPr>
        <p:txBody>
          <a:bodyPr wrap="square" rtlCol="0">
            <a:spAutoFit/>
          </a:bodyPr>
          <a:lstStyle/>
          <a:p>
            <a:r>
              <a:rPr lang="en-US" sz="1600" dirty="0"/>
              <a:t>Normalized component of secondary vector orthogonal to primary vector is aligned with the GSE frame’s +Y axis.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0"/>
          </p:nvPr>
        </p:nvSpPr>
        <p:spPr>
          <a:noFill/>
        </p:spPr>
        <p:txBody>
          <a:bodyPr/>
          <a:lstStyle/>
          <a:p>
            <a:r>
              <a:rPr lang="en-US"/>
              <a:t>Dynamic Frames</a:t>
            </a:r>
          </a:p>
        </p:txBody>
      </p:sp>
      <p:sp>
        <p:nvSpPr>
          <p:cNvPr id="45059" name="Slide Number Placeholder 4"/>
          <p:cNvSpPr>
            <a:spLocks noGrp="1"/>
          </p:cNvSpPr>
          <p:nvPr>
            <p:ph type="sldNum" sz="quarter" idx="11"/>
          </p:nvPr>
        </p:nvSpPr>
        <p:spPr>
          <a:noFill/>
        </p:spPr>
        <p:txBody>
          <a:bodyPr/>
          <a:lstStyle/>
          <a:p>
            <a:fld id="{7C741D25-A18E-9C40-9461-C8863AF37FD8}" type="slidenum">
              <a:rPr lang="en-US" smtClean="0"/>
              <a:pPr/>
              <a:t>32</a:t>
            </a:fld>
            <a:endParaRPr lang="en-US" sz="1400" b="0">
              <a:latin typeface="Times New Roman" charset="0"/>
            </a:endParaRPr>
          </a:p>
        </p:txBody>
      </p:sp>
      <p:sp>
        <p:nvSpPr>
          <p:cNvPr id="45060" name="Rectangle 2"/>
          <p:cNvSpPr>
            <a:spLocks noGrp="1" noChangeArrowheads="1"/>
          </p:cNvSpPr>
          <p:nvPr>
            <p:ph type="body" idx="1"/>
          </p:nvPr>
        </p:nvSpPr>
        <p:spPr>
          <a:xfrm>
            <a:off x="692150" y="1600200"/>
            <a:ext cx="7772400" cy="4502150"/>
          </a:xfrm>
        </p:spPr>
        <p:txBody>
          <a:bodyPr/>
          <a:lstStyle/>
          <a:p>
            <a:pPr>
              <a:buFontTx/>
              <a:buNone/>
            </a:pPr>
            <a:endParaRPr lang="en-US" sz="2800"/>
          </a:p>
          <a:p>
            <a:pPr>
              <a:buFontTx/>
              <a:buNone/>
            </a:pPr>
            <a:endParaRPr lang="en-US" sz="2800"/>
          </a:p>
        </p:txBody>
      </p:sp>
      <p:sp>
        <p:nvSpPr>
          <p:cNvPr id="45061" name="Rectangle 3"/>
          <p:cNvSpPr>
            <a:spLocks noGrp="1" noChangeArrowheads="1"/>
          </p:cNvSpPr>
          <p:nvPr>
            <p:ph type="title"/>
          </p:nvPr>
        </p:nvSpPr>
        <p:spPr>
          <a:xfrm>
            <a:off x="2243138" y="381000"/>
            <a:ext cx="6262687" cy="474663"/>
          </a:xfrm>
        </p:spPr>
        <p:txBody>
          <a:bodyPr/>
          <a:lstStyle/>
          <a:p>
            <a:r>
              <a:rPr lang="en-US"/>
              <a:t>Two-Vector Frame Examples - 6</a:t>
            </a:r>
          </a:p>
        </p:txBody>
      </p:sp>
      <p:sp>
        <p:nvSpPr>
          <p:cNvPr id="45062" name="Rectangle 4"/>
          <p:cNvSpPr>
            <a:spLocks noChangeArrowheads="1"/>
          </p:cNvSpPr>
          <p:nvPr/>
        </p:nvSpPr>
        <p:spPr bwMode="auto">
          <a:xfrm>
            <a:off x="469900" y="1130300"/>
            <a:ext cx="7488238" cy="5375275"/>
          </a:xfrm>
          <a:prstGeom prst="rect">
            <a:avLst/>
          </a:prstGeom>
          <a:noFill/>
          <a:ln w="12700">
            <a:noFill/>
            <a:miter lim="800000"/>
            <a:headEnd/>
            <a:tailEnd/>
          </a:ln>
        </p:spPr>
        <p:txBody>
          <a:bodyPr>
            <a:prstTxWarp prst="textNoShape">
              <a:avLst/>
            </a:prstTxWarp>
            <a:spAutoFit/>
          </a:bodyPr>
          <a:lstStyle/>
          <a:p>
            <a:endParaRPr lang="en-US" sz="1200">
              <a:latin typeface="Courier New" charset="0"/>
            </a:endParaRPr>
          </a:p>
          <a:p>
            <a:r>
              <a:rPr lang="en-US" sz="1200">
                <a:latin typeface="Courier New" charset="0"/>
              </a:rPr>
              <a:t>Geocentric Solar Ecliptic (GSE) frame:</a:t>
            </a:r>
          </a:p>
          <a:p>
            <a:endParaRPr lang="en-US" sz="1200">
              <a:latin typeface="Courier New" charset="0"/>
            </a:endParaRPr>
          </a:p>
          <a:p>
            <a:r>
              <a:rPr lang="en-US" sz="1200">
                <a:latin typeface="Courier New" charset="0"/>
              </a:rPr>
              <a:t>   +X is parallel to the geometric earth-sun position vector.</a:t>
            </a:r>
          </a:p>
          <a:p>
            <a:endParaRPr lang="en-US" sz="1200">
              <a:latin typeface="Courier New" charset="0"/>
            </a:endParaRPr>
          </a:p>
          <a:p>
            <a:r>
              <a:rPr lang="en-US" sz="1200">
                <a:latin typeface="Courier New" charset="0"/>
              </a:rPr>
              <a:t>   +Y axis is the normalized component of the geometric earth-sun velocity </a:t>
            </a:r>
          </a:p>
          <a:p>
            <a:r>
              <a:rPr lang="en-US" sz="1200">
                <a:latin typeface="Courier New" charset="0"/>
              </a:rPr>
              <a:t>      vector orthogonal to the GSE +X axis.</a:t>
            </a:r>
          </a:p>
          <a:p>
            <a:endParaRPr lang="en-US" sz="1200">
              <a:latin typeface="Courier New" charset="0"/>
            </a:endParaRPr>
          </a:p>
          <a:p>
            <a:r>
              <a:rPr lang="en-US" sz="1200">
                <a:latin typeface="Courier New" charset="0"/>
              </a:rPr>
              <a:t>   +Z axis is parallel to the cross product of the GSE +X axis</a:t>
            </a:r>
          </a:p>
          <a:p>
            <a:r>
              <a:rPr lang="en-US" sz="1200">
                <a:latin typeface="Courier New" charset="0"/>
              </a:rPr>
              <a:t>      and the GSE +Y axis.</a:t>
            </a:r>
          </a:p>
          <a:p>
            <a:endParaRPr lang="en-US" sz="1200">
              <a:latin typeface="Courier New" charset="0"/>
            </a:endParaRPr>
          </a:p>
          <a:p>
            <a:r>
              <a:rPr lang="en-US" sz="1200"/>
              <a:t>\</a:t>
            </a:r>
            <a:r>
              <a:rPr lang="en-US" sz="1200">
                <a:latin typeface="Courier New" charset="0"/>
              </a:rPr>
              <a:t>begindata</a:t>
            </a:r>
          </a:p>
          <a:p>
            <a:endParaRPr lang="en-US" sz="1200">
              <a:latin typeface="Courier New" charset="0"/>
            </a:endParaRPr>
          </a:p>
          <a:p>
            <a:r>
              <a:rPr lang="en-US" sz="1200">
                <a:latin typeface="Courier New" charset="0"/>
              </a:rPr>
              <a:t>   FRAME_GSE                       =  &lt;frame_ID&gt;</a:t>
            </a:r>
          </a:p>
          <a:p>
            <a:r>
              <a:rPr lang="en-US" sz="1200">
                <a:latin typeface="Courier New" charset="0"/>
              </a:rPr>
              <a:t>   FRAME_&lt;frame_ID&gt;_NAME           = 'GSE'</a:t>
            </a:r>
          </a:p>
          <a:p>
            <a:r>
              <a:rPr lang="en-US" sz="1200">
                <a:latin typeface="Courier New" charset="0"/>
              </a:rPr>
              <a:t>   FRAME_&lt;frame_ID&gt;_CLASS          =  5</a:t>
            </a:r>
          </a:p>
          <a:p>
            <a:r>
              <a:rPr lang="en-US" sz="1200">
                <a:latin typeface="Courier New" charset="0"/>
              </a:rPr>
              <a:t>   FRAME_&lt;frame_ID&gt;_CLASS_ID       =  &lt;frame_ID&gt;</a:t>
            </a:r>
          </a:p>
          <a:p>
            <a:r>
              <a:rPr lang="en-US" sz="1200">
                <a:latin typeface="Courier New" charset="0"/>
              </a:rPr>
              <a:t>   FRAME_&lt;frame_ID&gt;_CENTER         =  399</a:t>
            </a:r>
          </a:p>
          <a:p>
            <a:r>
              <a:rPr lang="en-US" sz="1200">
                <a:latin typeface="Courier New" charset="0"/>
              </a:rPr>
              <a:t>   FRAME_&lt;frame_ID&gt;_RELATIVE       = 'J2000'</a:t>
            </a:r>
          </a:p>
          <a:p>
            <a:r>
              <a:rPr lang="en-US" sz="1200">
                <a:latin typeface="Courier New" charset="0"/>
              </a:rPr>
              <a:t>   FRAME_&lt;frame_ID&gt;_DEF_STYLE      = 'PARAMETERIZED'</a:t>
            </a:r>
          </a:p>
          <a:p>
            <a:r>
              <a:rPr lang="en-US" sz="1200">
                <a:latin typeface="Courier New" charset="0"/>
              </a:rPr>
              <a:t>   FRAME_&lt;frame_ID&gt;_FAMILY         = 'TWO-VECTOR'</a:t>
            </a:r>
          </a:p>
          <a:p>
            <a:r>
              <a:rPr lang="en-US" sz="1200">
                <a:latin typeface="Courier New" charset="0"/>
              </a:rPr>
              <a:t>   FRAME_&lt;frame_ID&gt;_PRI_AXIS       = 'X'</a:t>
            </a:r>
          </a:p>
          <a:p>
            <a:r>
              <a:rPr lang="en-US" sz="1200">
                <a:latin typeface="Courier New" charset="0"/>
              </a:rPr>
              <a:t>   FRAME_&lt;frame_ID&gt;_PRI_VECTOR_DEF = 'OBSERVER_TARGET_POSITION'</a:t>
            </a:r>
          </a:p>
          <a:p>
            <a:r>
              <a:rPr lang="en-US" sz="1200">
                <a:latin typeface="Courier New" charset="0"/>
              </a:rPr>
              <a:t>   FRAME_&lt;frame_ID&gt;_PRI_OBSERVER   = 'EARTH'</a:t>
            </a:r>
          </a:p>
          <a:p>
            <a:r>
              <a:rPr lang="en-US" sz="1200">
                <a:latin typeface="Courier New" charset="0"/>
              </a:rPr>
              <a:t>   FRAME_&lt;frame_ID&gt;_PRI_TARGET     = 'SUN'</a:t>
            </a:r>
          </a:p>
          <a:p>
            <a:r>
              <a:rPr lang="en-US" sz="1200">
                <a:latin typeface="Courier New" charset="0"/>
              </a:rPr>
              <a:t>   FRAME_&lt;frame_ID&gt;_PRI_ABCORR     = 'NONE'</a:t>
            </a:r>
          </a:p>
          <a:p>
            <a:r>
              <a:rPr lang="en-US" sz="1200">
                <a:latin typeface="Courier New" charset="0"/>
              </a:rPr>
              <a:t>   FRAME_&lt;frame_ID&gt;_SEC_AXIS       = 'Y'</a:t>
            </a:r>
          </a:p>
          <a:p>
            <a:r>
              <a:rPr lang="en-US" sz="1200">
                <a:latin typeface="Courier New" charset="0"/>
              </a:rPr>
              <a:t>   FRAME_&lt;frame_ID&gt;_SEC_VECTOR_DEF = 'OBSERVER_TARGET_VELOCITY'</a:t>
            </a:r>
          </a:p>
          <a:p>
            <a:r>
              <a:rPr lang="en-US" sz="1200">
                <a:latin typeface="Courier New" charset="0"/>
              </a:rPr>
              <a:t>   FRAME_&lt;frame_ID&gt;_SEC_OBSERVER   = 'EARTH'</a:t>
            </a:r>
          </a:p>
          <a:p>
            <a:r>
              <a:rPr lang="en-US" sz="1200">
                <a:latin typeface="Courier New" charset="0"/>
              </a:rPr>
              <a:t>   FRAME_&lt;frame_ID&gt;_SEC_TARGET     = 'SUN'</a:t>
            </a:r>
          </a:p>
          <a:p>
            <a:r>
              <a:rPr lang="en-US" sz="1200">
                <a:latin typeface="Courier New" charset="0"/>
              </a:rPr>
              <a:t>   FRAME_&lt;frame_ID&gt;_SEC_ABCORR     = 'NONE'</a:t>
            </a:r>
          </a:p>
          <a:p>
            <a:r>
              <a:rPr lang="en-US" sz="1200">
                <a:latin typeface="Courier New" charset="0"/>
              </a:rPr>
              <a:t>   FRAME_&lt;frame_ID&gt;_SEC_FRAME      = 'J2000'</a:t>
            </a:r>
          </a:p>
        </p:txBody>
      </p:sp>
      <p:sp>
        <p:nvSpPr>
          <p:cNvPr id="45063" name="Text Box 5"/>
          <p:cNvSpPr txBox="1">
            <a:spLocks noChangeArrowheads="1"/>
          </p:cNvSpPr>
          <p:nvPr/>
        </p:nvSpPr>
        <p:spPr bwMode="auto">
          <a:xfrm>
            <a:off x="6335713" y="3489325"/>
            <a:ext cx="2335212" cy="600075"/>
          </a:xfrm>
          <a:prstGeom prst="rect">
            <a:avLst/>
          </a:prstGeom>
          <a:solidFill>
            <a:srgbClr val="24CAC6"/>
          </a:solidFill>
          <a:ln w="12700">
            <a:solidFill>
              <a:schemeClr val="tx1"/>
            </a:solidFill>
            <a:miter lim="800000"/>
            <a:headEnd/>
            <a:tailEnd/>
          </a:ln>
        </p:spPr>
        <p:txBody>
          <a:bodyPr wrap="none">
            <a:prstTxWarp prst="textNoShape">
              <a:avLst/>
            </a:prstTxWarp>
            <a:spAutoFit/>
          </a:bodyPr>
          <a:lstStyle/>
          <a:p>
            <a:r>
              <a:rPr lang="en-US" sz="1200"/>
              <a:t>&lt;frame_ID&gt;   =  integer frame </a:t>
            </a:r>
          </a:p>
          <a:p>
            <a:r>
              <a:rPr lang="en-US" sz="1200"/>
              <a:t>                          ID code</a:t>
            </a:r>
          </a:p>
          <a:p>
            <a:r>
              <a:rPr lang="en-US" sz="1200"/>
              <a:t>                    </a:t>
            </a:r>
          </a:p>
        </p:txBody>
      </p:sp>
      <p:sp>
        <p:nvSpPr>
          <p:cNvPr id="45064" name="Text Box 6"/>
          <p:cNvSpPr txBox="1">
            <a:spLocks noChangeArrowheads="1"/>
          </p:cNvSpPr>
          <p:nvPr/>
        </p:nvSpPr>
        <p:spPr bwMode="auto">
          <a:xfrm>
            <a:off x="6999288" y="3246438"/>
            <a:ext cx="887412" cy="257175"/>
          </a:xfrm>
          <a:prstGeom prst="rect">
            <a:avLst/>
          </a:prstGeom>
          <a:noFill/>
          <a:ln w="12700">
            <a:noFill/>
            <a:miter lim="800000"/>
            <a:headEnd/>
            <a:tailEnd/>
          </a:ln>
        </p:spPr>
        <p:txBody>
          <a:bodyPr wrap="none">
            <a:prstTxWarp prst="textNoShape">
              <a:avLst/>
            </a:prstTxWarp>
            <a:spAutoFit/>
          </a:bodyPr>
          <a:lstStyle/>
          <a:p>
            <a:r>
              <a:rPr lang="en-US" sz="1200"/>
              <a:t>Definition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0"/>
          </p:nvPr>
        </p:nvSpPr>
        <p:spPr>
          <a:noFill/>
        </p:spPr>
        <p:txBody>
          <a:bodyPr/>
          <a:lstStyle/>
          <a:p>
            <a:r>
              <a:rPr lang="en-US"/>
              <a:t>Dynamic Frames</a:t>
            </a:r>
          </a:p>
        </p:txBody>
      </p:sp>
      <p:sp>
        <p:nvSpPr>
          <p:cNvPr id="46083" name="Slide Number Placeholder 4"/>
          <p:cNvSpPr>
            <a:spLocks noGrp="1"/>
          </p:cNvSpPr>
          <p:nvPr>
            <p:ph type="sldNum" sz="quarter" idx="11"/>
          </p:nvPr>
        </p:nvSpPr>
        <p:spPr>
          <a:noFill/>
        </p:spPr>
        <p:txBody>
          <a:bodyPr/>
          <a:lstStyle/>
          <a:p>
            <a:fld id="{22601786-F3A6-BC48-859C-84590C497463}" type="slidenum">
              <a:rPr lang="en-US" smtClean="0"/>
              <a:pPr/>
              <a:t>33</a:t>
            </a:fld>
            <a:endParaRPr lang="en-US" sz="1400" b="0">
              <a:latin typeface="Times New Roman" charset="0"/>
            </a:endParaRPr>
          </a:p>
        </p:txBody>
      </p:sp>
      <p:sp>
        <p:nvSpPr>
          <p:cNvPr id="46084" name="Rectangle 2"/>
          <p:cNvSpPr>
            <a:spLocks noGrp="1" noChangeArrowheads="1"/>
          </p:cNvSpPr>
          <p:nvPr>
            <p:ph type="title"/>
          </p:nvPr>
        </p:nvSpPr>
        <p:spPr>
          <a:xfrm>
            <a:off x="2232025" y="381000"/>
            <a:ext cx="6262688" cy="474663"/>
          </a:xfrm>
        </p:spPr>
        <p:txBody>
          <a:bodyPr/>
          <a:lstStyle/>
          <a:p>
            <a:r>
              <a:rPr lang="en-US"/>
              <a:t>Two-Vector Frame Examples - 7</a:t>
            </a:r>
          </a:p>
        </p:txBody>
      </p:sp>
      <p:sp>
        <p:nvSpPr>
          <p:cNvPr id="46085" name="Oval 3"/>
          <p:cNvSpPr>
            <a:spLocks noChangeArrowheads="1"/>
          </p:cNvSpPr>
          <p:nvPr/>
        </p:nvSpPr>
        <p:spPr bwMode="auto">
          <a:xfrm>
            <a:off x="201613" y="2511425"/>
            <a:ext cx="6413500" cy="3149600"/>
          </a:xfrm>
          <a:prstGeom prst="ellipse">
            <a:avLst/>
          </a:prstGeom>
          <a:noFill/>
          <a:ln w="12700">
            <a:solidFill>
              <a:schemeClr val="tx1"/>
            </a:solidFill>
            <a:round/>
            <a:headEnd/>
            <a:tailEnd/>
          </a:ln>
        </p:spPr>
        <p:txBody>
          <a:bodyPr anchor="ctr">
            <a:prstTxWarp prst="textNoShape">
              <a:avLst/>
            </a:prstTxWarp>
            <a:spAutoFit/>
          </a:bodyPr>
          <a:lstStyle/>
          <a:p>
            <a:endParaRPr lang="en-US"/>
          </a:p>
        </p:txBody>
      </p:sp>
      <p:sp>
        <p:nvSpPr>
          <p:cNvPr id="46086" name="Line 4"/>
          <p:cNvSpPr>
            <a:spLocks noChangeShapeType="1"/>
          </p:cNvSpPr>
          <p:nvPr/>
        </p:nvSpPr>
        <p:spPr bwMode="auto">
          <a:xfrm flipH="1" flipV="1">
            <a:off x="6038850" y="3395663"/>
            <a:ext cx="500063" cy="920750"/>
          </a:xfrm>
          <a:prstGeom prst="line">
            <a:avLst/>
          </a:prstGeom>
          <a:noFill/>
          <a:ln w="57150">
            <a:solidFill>
              <a:schemeClr val="accent2"/>
            </a:solidFill>
            <a:round/>
            <a:headEnd/>
            <a:tailEnd type="triangle" w="med" len="med"/>
          </a:ln>
        </p:spPr>
        <p:txBody>
          <a:bodyPr>
            <a:prstTxWarp prst="textNoShape">
              <a:avLst/>
            </a:prstTxWarp>
            <a:spAutoFit/>
          </a:bodyPr>
          <a:lstStyle/>
          <a:p>
            <a:endParaRPr lang="en-US"/>
          </a:p>
        </p:txBody>
      </p:sp>
      <p:sp>
        <p:nvSpPr>
          <p:cNvPr id="46087" name="Text Box 5"/>
          <p:cNvSpPr txBox="1">
            <a:spLocks noChangeArrowheads="1"/>
          </p:cNvSpPr>
          <p:nvPr/>
        </p:nvSpPr>
        <p:spPr bwMode="auto">
          <a:xfrm>
            <a:off x="3913188" y="1852613"/>
            <a:ext cx="4824412" cy="754062"/>
          </a:xfrm>
          <a:prstGeom prst="rect">
            <a:avLst/>
          </a:prstGeom>
          <a:noFill/>
          <a:ln w="12700">
            <a:noFill/>
            <a:miter lim="800000"/>
            <a:headEnd/>
            <a:tailEnd/>
          </a:ln>
        </p:spPr>
        <p:txBody>
          <a:bodyPr wrap="none">
            <a:prstTxWarp prst="textNoShape">
              <a:avLst/>
            </a:prstTxWarp>
            <a:spAutoFit/>
          </a:bodyPr>
          <a:lstStyle/>
          <a:p>
            <a:r>
              <a:rPr lang="en-US" sz="1600" dirty="0">
                <a:solidFill>
                  <a:schemeClr val="accent2"/>
                </a:solidFill>
              </a:rPr>
              <a:t>Secondary vector:</a:t>
            </a:r>
            <a:r>
              <a:rPr lang="en-US" sz="1600" dirty="0"/>
              <a:t>  North geomagnetic centered</a:t>
            </a:r>
          </a:p>
          <a:p>
            <a:r>
              <a:rPr lang="en-US" sz="1600" dirty="0"/>
              <a:t>dipole in IAU_EARTH frame. Associated with</a:t>
            </a:r>
          </a:p>
          <a:p>
            <a:r>
              <a:rPr lang="en-US" sz="1600" dirty="0"/>
              <a:t>GSM frame's +Z axis in frame kernel.</a:t>
            </a:r>
          </a:p>
        </p:txBody>
      </p:sp>
      <p:sp>
        <p:nvSpPr>
          <p:cNvPr id="46088" name="Line 7"/>
          <p:cNvSpPr>
            <a:spLocks noChangeShapeType="1"/>
          </p:cNvSpPr>
          <p:nvPr/>
        </p:nvSpPr>
        <p:spPr bwMode="auto">
          <a:xfrm>
            <a:off x="6573838" y="4370388"/>
            <a:ext cx="201612" cy="592137"/>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46089" name="Text Box 8"/>
          <p:cNvSpPr txBox="1">
            <a:spLocks noChangeArrowheads="1"/>
          </p:cNvSpPr>
          <p:nvPr/>
        </p:nvSpPr>
        <p:spPr bwMode="auto">
          <a:xfrm>
            <a:off x="7099301" y="3214688"/>
            <a:ext cx="2009776" cy="1865126"/>
          </a:xfrm>
          <a:prstGeom prst="rect">
            <a:avLst/>
          </a:prstGeom>
          <a:noFill/>
          <a:ln w="12700">
            <a:noFill/>
            <a:miter lim="800000"/>
            <a:headEnd/>
            <a:tailEnd/>
          </a:ln>
        </p:spPr>
        <p:txBody>
          <a:bodyPr wrap="square">
            <a:prstTxWarp prst="textNoShape">
              <a:avLst/>
            </a:prstTxWarp>
            <a:spAutoFit/>
          </a:bodyPr>
          <a:lstStyle/>
          <a:p>
            <a:r>
              <a:rPr lang="en-US" sz="1600" dirty="0"/>
              <a:t>Normalized</a:t>
            </a:r>
          </a:p>
          <a:p>
            <a:r>
              <a:rPr lang="en-US" sz="1600" dirty="0"/>
              <a:t>component of </a:t>
            </a:r>
          </a:p>
          <a:p>
            <a:r>
              <a:rPr lang="en-US" sz="1600" dirty="0"/>
              <a:t>secondary vector</a:t>
            </a:r>
          </a:p>
          <a:p>
            <a:r>
              <a:rPr lang="en-US" sz="1600" dirty="0"/>
              <a:t>orthogonal to </a:t>
            </a:r>
          </a:p>
          <a:p>
            <a:r>
              <a:rPr lang="en-US" sz="1600" dirty="0"/>
              <a:t>primary vector is aligned with the GSM frame’s +Z axis</a:t>
            </a:r>
          </a:p>
        </p:txBody>
      </p:sp>
      <p:sp>
        <p:nvSpPr>
          <p:cNvPr id="46090" name="Line 9"/>
          <p:cNvSpPr>
            <a:spLocks noChangeShapeType="1"/>
          </p:cNvSpPr>
          <p:nvPr/>
        </p:nvSpPr>
        <p:spPr bwMode="auto">
          <a:xfrm flipV="1">
            <a:off x="6577013" y="3584575"/>
            <a:ext cx="444500" cy="731838"/>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46091" name="Oval 10"/>
          <p:cNvSpPr>
            <a:spLocks noChangeArrowheads="1"/>
          </p:cNvSpPr>
          <p:nvPr/>
        </p:nvSpPr>
        <p:spPr bwMode="auto">
          <a:xfrm>
            <a:off x="2813050" y="3471863"/>
            <a:ext cx="1190625" cy="1074737"/>
          </a:xfrm>
          <a:prstGeom prst="ellipse">
            <a:avLst/>
          </a:prstGeom>
          <a:solidFill>
            <a:srgbClr val="EED65C"/>
          </a:solidFill>
          <a:ln w="12700">
            <a:solidFill>
              <a:schemeClr val="tx1"/>
            </a:solidFill>
            <a:round/>
            <a:headEnd/>
            <a:tailEnd/>
          </a:ln>
        </p:spPr>
        <p:txBody>
          <a:bodyPr anchor="ctr">
            <a:prstTxWarp prst="textNoShape">
              <a:avLst/>
            </a:prstTxWarp>
            <a:spAutoFit/>
          </a:bodyPr>
          <a:lstStyle/>
          <a:p>
            <a:endParaRPr lang="en-US"/>
          </a:p>
        </p:txBody>
      </p:sp>
      <p:sp>
        <p:nvSpPr>
          <p:cNvPr id="46092" name="Line 11"/>
          <p:cNvSpPr>
            <a:spLocks noChangeShapeType="1"/>
          </p:cNvSpPr>
          <p:nvPr/>
        </p:nvSpPr>
        <p:spPr bwMode="auto">
          <a:xfrm flipH="1" flipV="1">
            <a:off x="3427413" y="4010025"/>
            <a:ext cx="3073400" cy="347663"/>
          </a:xfrm>
          <a:prstGeom prst="line">
            <a:avLst/>
          </a:prstGeom>
          <a:noFill/>
          <a:ln w="57150">
            <a:solidFill>
              <a:schemeClr val="accent1"/>
            </a:solidFill>
            <a:round/>
            <a:headEnd/>
            <a:tailEnd type="triangle" w="med" len="med"/>
          </a:ln>
        </p:spPr>
        <p:txBody>
          <a:bodyPr>
            <a:prstTxWarp prst="textNoShape">
              <a:avLst/>
            </a:prstTxWarp>
            <a:spAutoFit/>
          </a:bodyPr>
          <a:lstStyle/>
          <a:p>
            <a:endParaRPr lang="en-US"/>
          </a:p>
        </p:txBody>
      </p:sp>
      <p:sp>
        <p:nvSpPr>
          <p:cNvPr id="91148" name="Oval 12"/>
          <p:cNvSpPr>
            <a:spLocks noChangeArrowheads="1"/>
          </p:cNvSpPr>
          <p:nvPr/>
        </p:nvSpPr>
        <p:spPr bwMode="auto">
          <a:xfrm>
            <a:off x="6461125" y="4240213"/>
            <a:ext cx="230188" cy="230187"/>
          </a:xfrm>
          <a:prstGeom prst="ellipse">
            <a:avLst/>
          </a:prstGeom>
          <a:gradFill rotWithShape="1">
            <a:gsLst>
              <a:gs pos="0">
                <a:schemeClr val="accent2"/>
              </a:gs>
              <a:gs pos="100000">
                <a:schemeClr val="accent2">
                  <a:gamma/>
                  <a:shade val="46275"/>
                  <a:invGamma/>
                </a:schemeClr>
              </a:gs>
            </a:gsLst>
            <a:lin ang="2700000" scaled="1"/>
          </a:gradFill>
          <a:ln w="12700">
            <a:solidFill>
              <a:schemeClr val="tx1"/>
            </a:solidFill>
            <a:round/>
            <a:headEnd/>
            <a:tailEnd/>
          </a:ln>
          <a:effectLst/>
        </p:spPr>
        <p:txBody>
          <a:bodyPr anchor="ctr">
            <a:prstTxWarp prst="textNoShape">
              <a:avLst/>
            </a:prstTxWarp>
            <a:spAutoFit/>
          </a:bodyPr>
          <a:lstStyle/>
          <a:p>
            <a:pPr>
              <a:defRPr/>
            </a:pPr>
            <a:endParaRPr lang="en-US"/>
          </a:p>
        </p:txBody>
      </p:sp>
      <p:sp>
        <p:nvSpPr>
          <p:cNvPr id="46094" name="Text Box 14"/>
          <p:cNvSpPr txBox="1">
            <a:spLocks noChangeArrowheads="1"/>
          </p:cNvSpPr>
          <p:nvPr/>
        </p:nvSpPr>
        <p:spPr bwMode="auto">
          <a:xfrm>
            <a:off x="508000" y="1338263"/>
            <a:ext cx="8167688" cy="476250"/>
          </a:xfrm>
          <a:prstGeom prst="rect">
            <a:avLst/>
          </a:prstGeom>
          <a:noFill/>
          <a:ln w="12700">
            <a:noFill/>
            <a:miter lim="800000"/>
            <a:headEnd/>
            <a:tailEnd/>
          </a:ln>
        </p:spPr>
        <p:txBody>
          <a:bodyPr wrap="none">
            <a:prstTxWarp prst="textNoShape">
              <a:avLst/>
            </a:prstTxWarp>
            <a:spAutoFit/>
          </a:bodyPr>
          <a:lstStyle/>
          <a:p>
            <a:r>
              <a:rPr lang="en-US" sz="2800"/>
              <a:t>Geocentric Solar Magnetospheric Frame (GSM)</a:t>
            </a:r>
          </a:p>
        </p:txBody>
      </p:sp>
      <p:sp>
        <p:nvSpPr>
          <p:cNvPr id="46095" name="Text Box 17"/>
          <p:cNvSpPr txBox="1">
            <a:spLocks noChangeArrowheads="1"/>
          </p:cNvSpPr>
          <p:nvPr/>
        </p:nvSpPr>
        <p:spPr bwMode="auto">
          <a:xfrm>
            <a:off x="1084263" y="4551363"/>
            <a:ext cx="5025735" cy="535531"/>
          </a:xfrm>
          <a:prstGeom prst="rect">
            <a:avLst/>
          </a:prstGeom>
          <a:noFill/>
          <a:ln w="12700">
            <a:noFill/>
            <a:miter lim="800000"/>
            <a:headEnd/>
            <a:tailEnd/>
          </a:ln>
        </p:spPr>
        <p:txBody>
          <a:bodyPr wrap="none">
            <a:prstTxWarp prst="textNoShape">
              <a:avLst/>
            </a:prstTxWarp>
            <a:spAutoFit/>
          </a:bodyPr>
          <a:lstStyle/>
          <a:p>
            <a:r>
              <a:rPr lang="en-US" sz="1600" dirty="0">
                <a:solidFill>
                  <a:schemeClr val="accent1"/>
                </a:solidFill>
              </a:rPr>
              <a:t>Primary vector:</a:t>
            </a:r>
            <a:r>
              <a:rPr lang="en-US" sz="1600" dirty="0"/>
              <a:t> position of sun relative to earth.</a:t>
            </a:r>
            <a:r>
              <a:rPr lang="en-US" sz="1200" dirty="0"/>
              <a:t> </a:t>
            </a:r>
            <a:endParaRPr lang="en-US" sz="1600" dirty="0"/>
          </a:p>
          <a:p>
            <a:r>
              <a:rPr lang="en-US" sz="1600" dirty="0"/>
              <a:t>Aligned with GSM frame's +X axis.</a:t>
            </a:r>
          </a:p>
        </p:txBody>
      </p:sp>
      <p:sp>
        <p:nvSpPr>
          <p:cNvPr id="46096" name="Text Box 18"/>
          <p:cNvSpPr txBox="1">
            <a:spLocks noChangeArrowheads="1"/>
          </p:cNvSpPr>
          <p:nvPr/>
        </p:nvSpPr>
        <p:spPr bwMode="auto">
          <a:xfrm>
            <a:off x="6602413" y="5289550"/>
            <a:ext cx="2035175" cy="754063"/>
          </a:xfrm>
          <a:prstGeom prst="rect">
            <a:avLst/>
          </a:prstGeom>
          <a:noFill/>
          <a:ln w="12700">
            <a:noFill/>
            <a:miter lim="800000"/>
            <a:headEnd/>
            <a:tailEnd/>
          </a:ln>
        </p:spPr>
        <p:txBody>
          <a:bodyPr wrap="none">
            <a:prstTxWarp prst="textNoShape">
              <a:avLst/>
            </a:prstTxWarp>
            <a:spAutoFit/>
          </a:bodyPr>
          <a:lstStyle/>
          <a:p>
            <a:r>
              <a:rPr lang="en-US" sz="1600"/>
              <a:t>Y  =  Z   x   X,</a:t>
            </a:r>
          </a:p>
          <a:p>
            <a:r>
              <a:rPr lang="en-US" sz="1600"/>
              <a:t>completing the</a:t>
            </a:r>
          </a:p>
          <a:p>
            <a:r>
              <a:rPr lang="en-US" sz="1600"/>
              <a:t>right-handed frame</a:t>
            </a:r>
          </a:p>
        </p:txBody>
      </p:sp>
      <p:sp>
        <p:nvSpPr>
          <p:cNvPr id="46097" name="Line 15"/>
          <p:cNvSpPr>
            <a:spLocks noChangeShapeType="1"/>
          </p:cNvSpPr>
          <p:nvPr/>
        </p:nvSpPr>
        <p:spPr bwMode="auto">
          <a:xfrm flipH="1" flipV="1">
            <a:off x="5194300" y="4208463"/>
            <a:ext cx="1268413" cy="142875"/>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18" name="TextBox 17"/>
          <p:cNvSpPr txBox="1"/>
          <p:nvPr/>
        </p:nvSpPr>
        <p:spPr>
          <a:xfrm>
            <a:off x="1338263" y="6360793"/>
            <a:ext cx="6506909" cy="341632"/>
          </a:xfrm>
          <a:prstGeom prst="rect">
            <a:avLst/>
          </a:prstGeom>
          <a:noFill/>
        </p:spPr>
        <p:txBody>
          <a:bodyPr wrap="none" rtlCol="0">
            <a:spAutoFit/>
          </a:bodyPr>
          <a:lstStyle/>
          <a:p>
            <a:r>
              <a:rPr lang="en-US" dirty="0">
                <a:solidFill>
                  <a:srgbClr val="C00000"/>
                </a:solidFill>
              </a:rPr>
              <a:t>See the next page for the FK specifications for this frame.</a:t>
            </a:r>
          </a:p>
        </p:txBody>
      </p:sp>
      <p:sp>
        <p:nvSpPr>
          <p:cNvPr id="2" name="TextBox 1"/>
          <p:cNvSpPr txBox="1"/>
          <p:nvPr/>
        </p:nvSpPr>
        <p:spPr>
          <a:xfrm>
            <a:off x="6615113" y="3395663"/>
            <a:ext cx="309700" cy="313932"/>
          </a:xfrm>
          <a:prstGeom prst="rect">
            <a:avLst/>
          </a:prstGeom>
          <a:noFill/>
        </p:spPr>
        <p:txBody>
          <a:bodyPr wrap="none" rtlCol="0">
            <a:spAutoFit/>
          </a:bodyPr>
          <a:lstStyle/>
          <a:p>
            <a:r>
              <a:rPr lang="en-US" sz="1600" dirty="0"/>
              <a:t>Z</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0"/>
          </p:nvPr>
        </p:nvSpPr>
        <p:spPr>
          <a:noFill/>
        </p:spPr>
        <p:txBody>
          <a:bodyPr/>
          <a:lstStyle/>
          <a:p>
            <a:r>
              <a:rPr lang="en-US"/>
              <a:t>Dynamic Frames</a:t>
            </a:r>
          </a:p>
        </p:txBody>
      </p:sp>
      <p:sp>
        <p:nvSpPr>
          <p:cNvPr id="47107" name="Slide Number Placeholder 4"/>
          <p:cNvSpPr>
            <a:spLocks noGrp="1"/>
          </p:cNvSpPr>
          <p:nvPr>
            <p:ph type="sldNum" sz="quarter" idx="11"/>
          </p:nvPr>
        </p:nvSpPr>
        <p:spPr>
          <a:noFill/>
        </p:spPr>
        <p:txBody>
          <a:bodyPr/>
          <a:lstStyle/>
          <a:p>
            <a:fld id="{EDFC6C5B-8C8F-1747-B590-4296D41BD5EF}" type="slidenum">
              <a:rPr lang="en-US" smtClean="0"/>
              <a:pPr/>
              <a:t>34</a:t>
            </a:fld>
            <a:endParaRPr lang="en-US" sz="1400" b="0">
              <a:latin typeface="Times New Roman" charset="0"/>
            </a:endParaRPr>
          </a:p>
        </p:txBody>
      </p:sp>
      <p:sp>
        <p:nvSpPr>
          <p:cNvPr id="47108" name="Rectangle 2"/>
          <p:cNvSpPr>
            <a:spLocks noGrp="1" noChangeArrowheads="1"/>
          </p:cNvSpPr>
          <p:nvPr>
            <p:ph type="body" idx="1"/>
          </p:nvPr>
        </p:nvSpPr>
        <p:spPr>
          <a:xfrm>
            <a:off x="692150" y="1600200"/>
            <a:ext cx="7772400" cy="4502150"/>
          </a:xfrm>
        </p:spPr>
        <p:txBody>
          <a:bodyPr/>
          <a:lstStyle/>
          <a:p>
            <a:pPr>
              <a:buFontTx/>
              <a:buNone/>
            </a:pPr>
            <a:endParaRPr lang="en-US" sz="2800"/>
          </a:p>
          <a:p>
            <a:pPr>
              <a:buFontTx/>
              <a:buNone/>
            </a:pPr>
            <a:endParaRPr lang="en-US" sz="2800"/>
          </a:p>
        </p:txBody>
      </p:sp>
      <p:sp>
        <p:nvSpPr>
          <p:cNvPr id="47109" name="Rectangle 3"/>
          <p:cNvSpPr>
            <a:spLocks noGrp="1" noChangeArrowheads="1"/>
          </p:cNvSpPr>
          <p:nvPr>
            <p:ph type="title"/>
          </p:nvPr>
        </p:nvSpPr>
        <p:spPr>
          <a:xfrm>
            <a:off x="2243138" y="381000"/>
            <a:ext cx="6262687" cy="474663"/>
          </a:xfrm>
        </p:spPr>
        <p:txBody>
          <a:bodyPr/>
          <a:lstStyle/>
          <a:p>
            <a:r>
              <a:rPr lang="en-US"/>
              <a:t>Two-Vector Frame Examples - 8</a:t>
            </a:r>
          </a:p>
        </p:txBody>
      </p:sp>
      <p:sp>
        <p:nvSpPr>
          <p:cNvPr id="47110" name="Rectangle 4"/>
          <p:cNvSpPr>
            <a:spLocks noChangeArrowheads="1"/>
          </p:cNvSpPr>
          <p:nvPr/>
        </p:nvSpPr>
        <p:spPr bwMode="auto">
          <a:xfrm>
            <a:off x="469900" y="1130300"/>
            <a:ext cx="7488238" cy="5540375"/>
          </a:xfrm>
          <a:prstGeom prst="rect">
            <a:avLst/>
          </a:prstGeom>
          <a:noFill/>
          <a:ln w="12700">
            <a:noFill/>
            <a:miter lim="800000"/>
            <a:headEnd/>
            <a:tailEnd/>
          </a:ln>
        </p:spPr>
        <p:txBody>
          <a:bodyPr>
            <a:prstTxWarp prst="textNoShape">
              <a:avLst/>
            </a:prstTxWarp>
            <a:spAutoFit/>
          </a:bodyPr>
          <a:lstStyle/>
          <a:p>
            <a:endParaRPr lang="en-US" sz="1200">
              <a:latin typeface="Courier New" charset="0"/>
            </a:endParaRPr>
          </a:p>
          <a:p>
            <a:r>
              <a:rPr lang="en-US" sz="1200">
                <a:latin typeface="Courier New" charset="0"/>
              </a:rPr>
              <a:t>Geocentric Solar Magnetospheric (GSM) frame:</a:t>
            </a:r>
          </a:p>
          <a:p>
            <a:endParaRPr lang="en-US" sz="1200">
              <a:latin typeface="Courier New" charset="0"/>
            </a:endParaRPr>
          </a:p>
          <a:p>
            <a:r>
              <a:rPr lang="en-US" sz="1200">
                <a:latin typeface="Courier New" charset="0"/>
              </a:rPr>
              <a:t>   +X is parallel to the geometric earth-sun position vector.</a:t>
            </a:r>
          </a:p>
          <a:p>
            <a:endParaRPr lang="en-US" sz="1200">
              <a:latin typeface="Courier New" charset="0"/>
            </a:endParaRPr>
          </a:p>
          <a:p>
            <a:r>
              <a:rPr lang="en-US" sz="1200">
                <a:latin typeface="Courier New" charset="0"/>
              </a:rPr>
              <a:t>   +Z axis is normalized component of north centered geomagnetic dipole</a:t>
            </a:r>
          </a:p>
          <a:p>
            <a:r>
              <a:rPr lang="en-US" sz="1200">
                <a:latin typeface="Courier New" charset="0"/>
              </a:rPr>
              <a:t>      vector orthogonal to GSM +X axis.</a:t>
            </a:r>
          </a:p>
          <a:p>
            <a:endParaRPr lang="en-US" sz="1200">
              <a:latin typeface="Courier New" charset="0"/>
            </a:endParaRPr>
          </a:p>
          <a:p>
            <a:r>
              <a:rPr lang="en-US" sz="1200">
                <a:latin typeface="Courier New" charset="0"/>
              </a:rPr>
              <a:t>   +Y completes the right-handed frame. </a:t>
            </a:r>
          </a:p>
          <a:p>
            <a:endParaRPr lang="en-US" sz="1200">
              <a:latin typeface="Courier New" charset="0"/>
            </a:endParaRPr>
          </a:p>
          <a:p>
            <a:r>
              <a:rPr lang="en-US" sz="1200"/>
              <a:t>\</a:t>
            </a:r>
            <a:r>
              <a:rPr lang="en-US" sz="1200">
                <a:latin typeface="Courier New" charset="0"/>
              </a:rPr>
              <a:t>begindata</a:t>
            </a:r>
          </a:p>
          <a:p>
            <a:endParaRPr lang="en-US" sz="1200">
              <a:latin typeface="Courier New" charset="0"/>
            </a:endParaRPr>
          </a:p>
          <a:p>
            <a:r>
              <a:rPr lang="en-US" sz="1200">
                <a:latin typeface="Courier New" charset="0"/>
              </a:rPr>
              <a:t>   FRAME_GSM                       =  &lt;frame_ID&gt;</a:t>
            </a:r>
          </a:p>
          <a:p>
            <a:r>
              <a:rPr lang="en-US" sz="1200">
                <a:latin typeface="Courier New" charset="0"/>
              </a:rPr>
              <a:t>   FRAME_&lt;frame_ID&gt;_NAME           = 'GSM'</a:t>
            </a:r>
          </a:p>
          <a:p>
            <a:r>
              <a:rPr lang="en-US" sz="1200">
                <a:latin typeface="Courier New" charset="0"/>
              </a:rPr>
              <a:t>   FRAME_&lt;frame_ID&gt;_CLASS          =  5</a:t>
            </a:r>
          </a:p>
          <a:p>
            <a:r>
              <a:rPr lang="en-US" sz="1200">
                <a:latin typeface="Courier New" charset="0"/>
              </a:rPr>
              <a:t>   FRAME_&lt;frame_ID&gt;_CLASS_ID       =  &lt;frame_ID&gt;</a:t>
            </a:r>
          </a:p>
          <a:p>
            <a:r>
              <a:rPr lang="en-US" sz="1200">
                <a:latin typeface="Courier New" charset="0"/>
              </a:rPr>
              <a:t>   FRAME_&lt;frame_ID&gt;_CENTER         =  399</a:t>
            </a:r>
          </a:p>
          <a:p>
            <a:r>
              <a:rPr lang="en-US" sz="1200">
                <a:latin typeface="Courier New" charset="0"/>
              </a:rPr>
              <a:t>   FRAME_&lt;frame_ID&gt;_RELATIVE       = 'J2000'</a:t>
            </a:r>
          </a:p>
          <a:p>
            <a:r>
              <a:rPr lang="en-US" sz="1200">
                <a:latin typeface="Courier New" charset="0"/>
              </a:rPr>
              <a:t>   FRAME_&lt;frame_ID&gt;_DEF_STYLE      = 'PARAMETERIZED'</a:t>
            </a:r>
          </a:p>
          <a:p>
            <a:r>
              <a:rPr lang="en-US" sz="1200">
                <a:latin typeface="Courier New" charset="0"/>
              </a:rPr>
              <a:t>   FRAME_&lt;frame_ID&gt;_FAMILY         = 'TWO-VECTOR'</a:t>
            </a:r>
          </a:p>
          <a:p>
            <a:r>
              <a:rPr lang="en-US" sz="1200">
                <a:latin typeface="Courier New" charset="0"/>
              </a:rPr>
              <a:t>   FRAME_&lt;frame_ID&gt;_PRI_AXIS       = 'X'</a:t>
            </a:r>
          </a:p>
          <a:p>
            <a:r>
              <a:rPr lang="en-US" sz="1200">
                <a:latin typeface="Courier New" charset="0"/>
              </a:rPr>
              <a:t>   FRAME_&lt;frame_ID&gt;_PRI_VECTOR_DEF = 'OBSERVER_TARGET_POSITION'</a:t>
            </a:r>
          </a:p>
          <a:p>
            <a:r>
              <a:rPr lang="en-US" sz="1200">
                <a:latin typeface="Courier New" charset="0"/>
              </a:rPr>
              <a:t>   FRAME_&lt;frame_ID&gt;_PRI_OBSERVER   = 'EARTH'</a:t>
            </a:r>
          </a:p>
          <a:p>
            <a:r>
              <a:rPr lang="en-US" sz="1200">
                <a:latin typeface="Courier New" charset="0"/>
              </a:rPr>
              <a:t>   FRAME_&lt;frame_ID&gt;_PRI_TARGET     = 'SUN'</a:t>
            </a:r>
          </a:p>
          <a:p>
            <a:r>
              <a:rPr lang="en-US" sz="1200">
                <a:latin typeface="Courier New" charset="0"/>
              </a:rPr>
              <a:t>   FRAME_&lt;frame_ID&gt;_PRI_ABCORR     = 'NONE'</a:t>
            </a:r>
          </a:p>
          <a:p>
            <a:r>
              <a:rPr lang="en-US" sz="1200">
                <a:latin typeface="Courier New" charset="0"/>
              </a:rPr>
              <a:t>   FRAME_&lt;frame_ID&gt;_SEC_AXIS       = 'Z'</a:t>
            </a:r>
          </a:p>
          <a:p>
            <a:r>
              <a:rPr lang="en-US" sz="1200">
                <a:latin typeface="Courier New" charset="0"/>
              </a:rPr>
              <a:t>   FRAME_&lt;frame_ID&gt;_SEC_VECTOR_DEF = 'CONSTANT'</a:t>
            </a:r>
          </a:p>
          <a:p>
            <a:r>
              <a:rPr lang="en-US" sz="1200">
                <a:latin typeface="Courier New" charset="0"/>
              </a:rPr>
              <a:t>   FRAME_&lt;frame_ID&gt;_SEC_FRAME      = 'IAU_EARTH'</a:t>
            </a:r>
          </a:p>
          <a:p>
            <a:r>
              <a:rPr lang="en-US" sz="1200">
                <a:latin typeface="Courier New" charset="0"/>
              </a:rPr>
              <a:t>   FRAME_&lt;frame_ID&gt;_SEC_SPEC       = 'LATITUDINAL'</a:t>
            </a:r>
          </a:p>
          <a:p>
            <a:r>
              <a:rPr lang="en-US" sz="1200">
                <a:latin typeface="Courier New" charset="0"/>
              </a:rPr>
              <a:t>   FRAME_&lt;frame_ID&gt;_SEC_UNITS      = 'DEGREES'</a:t>
            </a:r>
          </a:p>
          <a:p>
            <a:r>
              <a:rPr lang="en-US" sz="1200">
                <a:latin typeface="Courier New" charset="0"/>
              </a:rPr>
              <a:t>   FRAME_&lt;frame_ID&gt;_SEC_LONGITUDE  =  288.43</a:t>
            </a:r>
          </a:p>
          <a:p>
            <a:r>
              <a:rPr lang="en-US" sz="1200">
                <a:latin typeface="Courier New" charset="0"/>
              </a:rPr>
              <a:t>   FRAME_&lt;frame_ID&gt;_SEC_LATITUDE   =   79.54</a:t>
            </a:r>
          </a:p>
          <a:p>
            <a:endParaRPr lang="en-US" sz="1200">
              <a:latin typeface="Courier New" charset="0"/>
            </a:endParaRPr>
          </a:p>
        </p:txBody>
      </p:sp>
      <p:sp>
        <p:nvSpPr>
          <p:cNvPr id="47111" name="Text Box 5"/>
          <p:cNvSpPr txBox="1">
            <a:spLocks noChangeArrowheads="1"/>
          </p:cNvSpPr>
          <p:nvPr/>
        </p:nvSpPr>
        <p:spPr bwMode="auto">
          <a:xfrm>
            <a:off x="6335713" y="3489325"/>
            <a:ext cx="2335212" cy="600075"/>
          </a:xfrm>
          <a:prstGeom prst="rect">
            <a:avLst/>
          </a:prstGeom>
          <a:solidFill>
            <a:srgbClr val="24CAC6"/>
          </a:solidFill>
          <a:ln w="12700">
            <a:solidFill>
              <a:schemeClr val="tx1"/>
            </a:solidFill>
            <a:miter lim="800000"/>
            <a:headEnd/>
            <a:tailEnd/>
          </a:ln>
        </p:spPr>
        <p:txBody>
          <a:bodyPr wrap="none">
            <a:prstTxWarp prst="textNoShape">
              <a:avLst/>
            </a:prstTxWarp>
            <a:spAutoFit/>
          </a:bodyPr>
          <a:lstStyle/>
          <a:p>
            <a:r>
              <a:rPr lang="en-US" sz="1200"/>
              <a:t>&lt;frame_ID&gt;   =  integer frame </a:t>
            </a:r>
          </a:p>
          <a:p>
            <a:r>
              <a:rPr lang="en-US" sz="1200"/>
              <a:t>                          ID code</a:t>
            </a:r>
          </a:p>
          <a:p>
            <a:r>
              <a:rPr lang="en-US" sz="1200"/>
              <a:t>                    </a:t>
            </a:r>
          </a:p>
        </p:txBody>
      </p:sp>
      <p:sp>
        <p:nvSpPr>
          <p:cNvPr id="47112" name="Text Box 6"/>
          <p:cNvSpPr txBox="1">
            <a:spLocks noChangeArrowheads="1"/>
          </p:cNvSpPr>
          <p:nvPr/>
        </p:nvSpPr>
        <p:spPr bwMode="auto">
          <a:xfrm>
            <a:off x="6983413" y="3241675"/>
            <a:ext cx="887412" cy="257175"/>
          </a:xfrm>
          <a:prstGeom prst="rect">
            <a:avLst/>
          </a:prstGeom>
          <a:noFill/>
          <a:ln w="12700">
            <a:noFill/>
            <a:miter lim="800000"/>
            <a:headEnd/>
            <a:tailEnd/>
          </a:ln>
        </p:spPr>
        <p:txBody>
          <a:bodyPr wrap="none">
            <a:prstTxWarp prst="textNoShape">
              <a:avLst/>
            </a:prstTxWarp>
            <a:spAutoFit/>
          </a:bodyPr>
          <a:lstStyle/>
          <a:p>
            <a:r>
              <a:rPr lang="en-US" sz="1200"/>
              <a:t>Definition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0"/>
          </p:nvPr>
        </p:nvSpPr>
        <p:spPr>
          <a:noFill/>
        </p:spPr>
        <p:txBody>
          <a:bodyPr/>
          <a:lstStyle/>
          <a:p>
            <a:r>
              <a:rPr lang="en-US"/>
              <a:t>Dynamic Frames</a:t>
            </a:r>
          </a:p>
        </p:txBody>
      </p:sp>
      <p:sp>
        <p:nvSpPr>
          <p:cNvPr id="48131" name="Slide Number Placeholder 4"/>
          <p:cNvSpPr>
            <a:spLocks noGrp="1"/>
          </p:cNvSpPr>
          <p:nvPr>
            <p:ph type="sldNum" sz="quarter" idx="11"/>
          </p:nvPr>
        </p:nvSpPr>
        <p:spPr>
          <a:noFill/>
        </p:spPr>
        <p:txBody>
          <a:bodyPr/>
          <a:lstStyle/>
          <a:p>
            <a:fld id="{526FA87F-B99B-544C-B5C9-A18C60D74F26}" type="slidenum">
              <a:rPr lang="en-US" smtClean="0"/>
              <a:pPr/>
              <a:t>35</a:t>
            </a:fld>
            <a:endParaRPr lang="en-US" sz="1400" b="0">
              <a:latin typeface="Times New Roman" charset="0"/>
            </a:endParaRPr>
          </a:p>
        </p:txBody>
      </p:sp>
      <p:sp>
        <p:nvSpPr>
          <p:cNvPr id="48132" name="Rectangle 2"/>
          <p:cNvSpPr>
            <a:spLocks noGrp="1" noChangeArrowheads="1"/>
          </p:cNvSpPr>
          <p:nvPr>
            <p:ph type="title"/>
          </p:nvPr>
        </p:nvSpPr>
        <p:spPr>
          <a:xfrm>
            <a:off x="2232025" y="381000"/>
            <a:ext cx="6262688" cy="474663"/>
          </a:xfrm>
        </p:spPr>
        <p:txBody>
          <a:bodyPr/>
          <a:lstStyle/>
          <a:p>
            <a:r>
              <a:rPr lang="en-US"/>
              <a:t>Two-Vector Frame Examples - 9</a:t>
            </a:r>
          </a:p>
        </p:txBody>
      </p:sp>
      <p:sp>
        <p:nvSpPr>
          <p:cNvPr id="48133" name="Line 3"/>
          <p:cNvSpPr>
            <a:spLocks noChangeShapeType="1"/>
          </p:cNvSpPr>
          <p:nvPr/>
        </p:nvSpPr>
        <p:spPr bwMode="auto">
          <a:xfrm flipH="1" flipV="1">
            <a:off x="5000625" y="3543300"/>
            <a:ext cx="1344613" cy="1843088"/>
          </a:xfrm>
          <a:prstGeom prst="line">
            <a:avLst/>
          </a:prstGeom>
          <a:noFill/>
          <a:ln w="57150">
            <a:solidFill>
              <a:schemeClr val="accent2"/>
            </a:solidFill>
            <a:round/>
            <a:headEnd/>
            <a:tailEnd type="triangle" w="med" len="med"/>
          </a:ln>
        </p:spPr>
        <p:txBody>
          <a:bodyPr>
            <a:prstTxWarp prst="textNoShape">
              <a:avLst/>
            </a:prstTxWarp>
            <a:spAutoFit/>
          </a:bodyPr>
          <a:lstStyle/>
          <a:p>
            <a:endParaRPr lang="en-US"/>
          </a:p>
        </p:txBody>
      </p:sp>
      <p:sp>
        <p:nvSpPr>
          <p:cNvPr id="48134" name="Text Box 4"/>
          <p:cNvSpPr txBox="1">
            <a:spLocks noChangeArrowheads="1"/>
          </p:cNvSpPr>
          <p:nvPr/>
        </p:nvSpPr>
        <p:spPr bwMode="auto">
          <a:xfrm>
            <a:off x="2135188" y="2247900"/>
            <a:ext cx="6572250" cy="754063"/>
          </a:xfrm>
          <a:prstGeom prst="rect">
            <a:avLst/>
          </a:prstGeom>
          <a:noFill/>
          <a:ln w="12700">
            <a:noFill/>
            <a:miter lim="800000"/>
            <a:headEnd/>
            <a:tailEnd/>
          </a:ln>
        </p:spPr>
        <p:txBody>
          <a:bodyPr>
            <a:prstTxWarp prst="textNoShape">
              <a:avLst/>
            </a:prstTxWarp>
            <a:spAutoFit/>
          </a:bodyPr>
          <a:lstStyle/>
          <a:p>
            <a:r>
              <a:rPr lang="en-US" sz="1600">
                <a:solidFill>
                  <a:schemeClr val="accent2"/>
                </a:solidFill>
              </a:rPr>
              <a:t>Secondary vector:</a:t>
            </a:r>
            <a:r>
              <a:rPr lang="en-US" sz="1600"/>
              <a:t> Lock star direction in J2000 frame, corrected for stellar aberration due to spacecraft motion. Associated with Roll-Celestial frame's +X axis in frame kernel.</a:t>
            </a:r>
          </a:p>
        </p:txBody>
      </p:sp>
      <p:sp>
        <p:nvSpPr>
          <p:cNvPr id="48135" name="Line 6"/>
          <p:cNvSpPr>
            <a:spLocks noChangeShapeType="1"/>
          </p:cNvSpPr>
          <p:nvPr/>
        </p:nvSpPr>
        <p:spPr bwMode="auto">
          <a:xfrm flipV="1">
            <a:off x="6345238" y="4694238"/>
            <a:ext cx="390525" cy="698500"/>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48136" name="Line 8"/>
          <p:cNvSpPr>
            <a:spLocks noChangeShapeType="1"/>
          </p:cNvSpPr>
          <p:nvPr/>
        </p:nvSpPr>
        <p:spPr bwMode="auto">
          <a:xfrm>
            <a:off x="6345238" y="5386388"/>
            <a:ext cx="0" cy="1082675"/>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48137" name="Oval 9"/>
          <p:cNvSpPr>
            <a:spLocks noChangeArrowheads="1"/>
          </p:cNvSpPr>
          <p:nvPr/>
        </p:nvSpPr>
        <p:spPr bwMode="auto">
          <a:xfrm>
            <a:off x="814388" y="3619500"/>
            <a:ext cx="1190625" cy="1074738"/>
          </a:xfrm>
          <a:prstGeom prst="ellipse">
            <a:avLst/>
          </a:prstGeom>
          <a:gradFill rotWithShape="1">
            <a:gsLst>
              <a:gs pos="0">
                <a:srgbClr val="5054FA"/>
              </a:gs>
              <a:gs pos="100000">
                <a:srgbClr val="252774"/>
              </a:gs>
            </a:gsLst>
            <a:lin ang="2700000" scaled="1"/>
          </a:gradFill>
          <a:ln w="12700">
            <a:solidFill>
              <a:schemeClr val="tx1"/>
            </a:solidFill>
            <a:round/>
            <a:headEnd/>
            <a:tailEnd/>
          </a:ln>
        </p:spPr>
        <p:txBody>
          <a:bodyPr anchor="ctr">
            <a:prstTxWarp prst="textNoShape">
              <a:avLst/>
            </a:prstTxWarp>
            <a:spAutoFit/>
          </a:bodyPr>
          <a:lstStyle/>
          <a:p>
            <a:endParaRPr lang="en-US"/>
          </a:p>
        </p:txBody>
      </p:sp>
      <p:sp>
        <p:nvSpPr>
          <p:cNvPr id="48138" name="Line 10"/>
          <p:cNvSpPr>
            <a:spLocks noChangeShapeType="1"/>
          </p:cNvSpPr>
          <p:nvPr/>
        </p:nvSpPr>
        <p:spPr bwMode="auto">
          <a:xfrm flipH="1" flipV="1">
            <a:off x="1390650" y="4195763"/>
            <a:ext cx="4954588" cy="1192212"/>
          </a:xfrm>
          <a:prstGeom prst="line">
            <a:avLst/>
          </a:prstGeom>
          <a:noFill/>
          <a:ln w="57150">
            <a:solidFill>
              <a:schemeClr val="accent1"/>
            </a:solidFill>
            <a:round/>
            <a:headEnd/>
            <a:tailEnd type="triangle" w="med" len="med"/>
          </a:ln>
        </p:spPr>
        <p:txBody>
          <a:bodyPr>
            <a:prstTxWarp prst="textNoShape">
              <a:avLst/>
            </a:prstTxWarp>
            <a:spAutoFit/>
          </a:bodyPr>
          <a:lstStyle/>
          <a:p>
            <a:endParaRPr lang="en-US"/>
          </a:p>
        </p:txBody>
      </p:sp>
      <p:sp>
        <p:nvSpPr>
          <p:cNvPr id="48139" name="Text Box 12"/>
          <p:cNvSpPr txBox="1">
            <a:spLocks noChangeArrowheads="1"/>
          </p:cNvSpPr>
          <p:nvPr/>
        </p:nvSpPr>
        <p:spPr bwMode="auto">
          <a:xfrm>
            <a:off x="1087438" y="1438275"/>
            <a:ext cx="7180262" cy="476250"/>
          </a:xfrm>
          <a:prstGeom prst="rect">
            <a:avLst/>
          </a:prstGeom>
          <a:noFill/>
          <a:ln w="12700">
            <a:noFill/>
            <a:miter lim="800000"/>
            <a:headEnd/>
            <a:tailEnd/>
          </a:ln>
        </p:spPr>
        <p:txBody>
          <a:bodyPr wrap="none">
            <a:prstTxWarp prst="textNoShape">
              <a:avLst/>
            </a:prstTxWarp>
            <a:spAutoFit/>
          </a:bodyPr>
          <a:lstStyle/>
          <a:p>
            <a:r>
              <a:rPr lang="en-US" sz="2800"/>
              <a:t>Spacecraft-Centered Roll-Celestial Frame</a:t>
            </a:r>
          </a:p>
        </p:txBody>
      </p:sp>
      <p:sp>
        <p:nvSpPr>
          <p:cNvPr id="48140" name="AutoShape 13"/>
          <p:cNvSpPr>
            <a:spLocks noChangeArrowheads="1"/>
          </p:cNvSpPr>
          <p:nvPr/>
        </p:nvSpPr>
        <p:spPr bwMode="auto">
          <a:xfrm>
            <a:off x="4692650" y="3159125"/>
            <a:ext cx="422275" cy="576263"/>
          </a:xfrm>
          <a:prstGeom prst="star4">
            <a:avLst>
              <a:gd name="adj" fmla="val 12500"/>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48141" name="Line 14"/>
          <p:cNvSpPr>
            <a:spLocks noChangeShapeType="1"/>
          </p:cNvSpPr>
          <p:nvPr/>
        </p:nvSpPr>
        <p:spPr bwMode="auto">
          <a:xfrm flipH="1" flipV="1">
            <a:off x="5100638" y="5103813"/>
            <a:ext cx="1252537" cy="292100"/>
          </a:xfrm>
          <a:prstGeom prst="line">
            <a:avLst/>
          </a:prstGeom>
          <a:noFill/>
          <a:ln w="57150">
            <a:solidFill>
              <a:schemeClr val="tx1"/>
            </a:solidFill>
            <a:round/>
            <a:headEnd/>
            <a:tailEnd type="triangle" w="med" len="med"/>
          </a:ln>
        </p:spPr>
        <p:txBody>
          <a:bodyPr>
            <a:prstTxWarp prst="textNoShape">
              <a:avLst/>
            </a:prstTxWarp>
            <a:spAutoFit/>
          </a:bodyPr>
          <a:lstStyle/>
          <a:p>
            <a:endParaRPr lang="en-US"/>
          </a:p>
        </p:txBody>
      </p:sp>
      <p:sp>
        <p:nvSpPr>
          <p:cNvPr id="48142" name="Text Box 15"/>
          <p:cNvSpPr txBox="1">
            <a:spLocks noChangeArrowheads="1"/>
          </p:cNvSpPr>
          <p:nvPr/>
        </p:nvSpPr>
        <p:spPr bwMode="auto">
          <a:xfrm>
            <a:off x="373063" y="5413375"/>
            <a:ext cx="4727575" cy="757130"/>
          </a:xfrm>
          <a:prstGeom prst="rect">
            <a:avLst/>
          </a:prstGeom>
          <a:noFill/>
          <a:ln w="12700">
            <a:noFill/>
            <a:miter lim="800000"/>
            <a:headEnd/>
            <a:tailEnd/>
          </a:ln>
        </p:spPr>
        <p:txBody>
          <a:bodyPr wrap="square">
            <a:prstTxWarp prst="textNoShape">
              <a:avLst/>
            </a:prstTxWarp>
            <a:spAutoFit/>
          </a:bodyPr>
          <a:lstStyle/>
          <a:p>
            <a:r>
              <a:rPr lang="en-US" sz="1600" dirty="0">
                <a:solidFill>
                  <a:schemeClr val="accent1"/>
                </a:solidFill>
              </a:rPr>
              <a:t>Primary vector:   </a:t>
            </a:r>
            <a:r>
              <a:rPr lang="en-US" sz="1600" dirty="0"/>
              <a:t>position of earth relative to </a:t>
            </a:r>
            <a:r>
              <a:rPr lang="en-US" sz="1600"/>
              <a:t>spacecraft. </a:t>
            </a:r>
            <a:r>
              <a:rPr lang="en-US" sz="1600" dirty="0"/>
              <a:t>Aligned with Roll-Celestial frame's +Z axis.</a:t>
            </a:r>
            <a:endParaRPr lang="en-US" sz="2800" dirty="0"/>
          </a:p>
        </p:txBody>
      </p:sp>
      <p:sp>
        <p:nvSpPr>
          <p:cNvPr id="48143" name="Text Box 16"/>
          <p:cNvSpPr txBox="1">
            <a:spLocks noChangeArrowheads="1"/>
          </p:cNvSpPr>
          <p:nvPr/>
        </p:nvSpPr>
        <p:spPr bwMode="auto">
          <a:xfrm>
            <a:off x="6764338" y="3984625"/>
            <a:ext cx="2297366" cy="1643527"/>
          </a:xfrm>
          <a:prstGeom prst="rect">
            <a:avLst/>
          </a:prstGeom>
          <a:noFill/>
          <a:ln w="12700">
            <a:noFill/>
            <a:miter lim="800000"/>
            <a:headEnd/>
            <a:tailEnd/>
          </a:ln>
        </p:spPr>
        <p:txBody>
          <a:bodyPr wrap="square">
            <a:prstTxWarp prst="textNoShape">
              <a:avLst/>
            </a:prstTxWarp>
            <a:spAutoFit/>
          </a:bodyPr>
          <a:lstStyle/>
          <a:p>
            <a:r>
              <a:rPr lang="en-US" sz="1600" dirty="0"/>
              <a:t>Normalized</a:t>
            </a:r>
          </a:p>
          <a:p>
            <a:r>
              <a:rPr lang="en-US" sz="1600" dirty="0"/>
              <a:t>component of </a:t>
            </a:r>
          </a:p>
          <a:p>
            <a:r>
              <a:rPr lang="en-US" sz="1600" dirty="0"/>
              <a:t>secondary vector</a:t>
            </a:r>
          </a:p>
          <a:p>
            <a:r>
              <a:rPr lang="en-US" sz="1600" dirty="0"/>
              <a:t>orthogonal to </a:t>
            </a:r>
          </a:p>
          <a:p>
            <a:r>
              <a:rPr lang="en-US" sz="1600" dirty="0"/>
              <a:t>primary vector is aligned with the SCR frame’s +X axis</a:t>
            </a:r>
          </a:p>
        </p:txBody>
      </p:sp>
      <p:sp>
        <p:nvSpPr>
          <p:cNvPr id="48144" name="Text Box 17"/>
          <p:cNvSpPr txBox="1">
            <a:spLocks noChangeArrowheads="1"/>
          </p:cNvSpPr>
          <p:nvPr/>
        </p:nvSpPr>
        <p:spPr bwMode="auto">
          <a:xfrm>
            <a:off x="6400800" y="5783263"/>
            <a:ext cx="2035175" cy="754062"/>
          </a:xfrm>
          <a:prstGeom prst="rect">
            <a:avLst/>
          </a:prstGeom>
          <a:noFill/>
          <a:ln w="12700">
            <a:noFill/>
            <a:miter lim="800000"/>
            <a:headEnd/>
            <a:tailEnd/>
          </a:ln>
        </p:spPr>
        <p:txBody>
          <a:bodyPr wrap="none">
            <a:prstTxWarp prst="textNoShape">
              <a:avLst/>
            </a:prstTxWarp>
            <a:spAutoFit/>
          </a:bodyPr>
          <a:lstStyle/>
          <a:p>
            <a:r>
              <a:rPr lang="en-US" sz="1600"/>
              <a:t>Y  =  Z   x   X,</a:t>
            </a:r>
          </a:p>
          <a:p>
            <a:r>
              <a:rPr lang="en-US" sz="1600"/>
              <a:t>completing the</a:t>
            </a:r>
          </a:p>
          <a:p>
            <a:r>
              <a:rPr lang="en-US" sz="1600"/>
              <a:t>right-handed frame</a:t>
            </a:r>
          </a:p>
        </p:txBody>
      </p:sp>
      <p:sp>
        <p:nvSpPr>
          <p:cNvPr id="17" name="TextBox 16"/>
          <p:cNvSpPr txBox="1"/>
          <p:nvPr/>
        </p:nvSpPr>
        <p:spPr>
          <a:xfrm>
            <a:off x="1390650" y="6516688"/>
            <a:ext cx="6506909" cy="341632"/>
          </a:xfrm>
          <a:prstGeom prst="rect">
            <a:avLst/>
          </a:prstGeom>
          <a:noFill/>
        </p:spPr>
        <p:txBody>
          <a:bodyPr wrap="none" rtlCol="0">
            <a:spAutoFit/>
          </a:bodyPr>
          <a:lstStyle/>
          <a:p>
            <a:r>
              <a:rPr lang="en-US" dirty="0">
                <a:solidFill>
                  <a:srgbClr val="C00000"/>
                </a:solidFill>
              </a:rPr>
              <a:t>See the next page for the FK specifications for this frame.</a:t>
            </a:r>
          </a:p>
        </p:txBody>
      </p:sp>
      <p:sp>
        <p:nvSpPr>
          <p:cNvPr id="2" name="TextBox 1"/>
          <p:cNvSpPr txBox="1"/>
          <p:nvPr/>
        </p:nvSpPr>
        <p:spPr>
          <a:xfrm>
            <a:off x="6268668" y="4496987"/>
            <a:ext cx="320922" cy="313932"/>
          </a:xfrm>
          <a:prstGeom prst="rect">
            <a:avLst/>
          </a:prstGeom>
          <a:noFill/>
        </p:spPr>
        <p:txBody>
          <a:bodyPr wrap="none" rtlCol="0">
            <a:spAutoFit/>
          </a:bodyPr>
          <a:lstStyle/>
          <a:p>
            <a:r>
              <a:rPr lang="en-US" sz="1600" dirty="0"/>
              <a:t>X</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0"/>
          </p:nvPr>
        </p:nvSpPr>
        <p:spPr>
          <a:noFill/>
        </p:spPr>
        <p:txBody>
          <a:bodyPr/>
          <a:lstStyle/>
          <a:p>
            <a:r>
              <a:rPr lang="en-US"/>
              <a:t>Dynamic Frames</a:t>
            </a:r>
          </a:p>
        </p:txBody>
      </p:sp>
      <p:sp>
        <p:nvSpPr>
          <p:cNvPr id="49155" name="Slide Number Placeholder 4"/>
          <p:cNvSpPr>
            <a:spLocks noGrp="1"/>
          </p:cNvSpPr>
          <p:nvPr>
            <p:ph type="sldNum" sz="quarter" idx="11"/>
          </p:nvPr>
        </p:nvSpPr>
        <p:spPr>
          <a:noFill/>
        </p:spPr>
        <p:txBody>
          <a:bodyPr/>
          <a:lstStyle/>
          <a:p>
            <a:fld id="{915CDCA4-0708-E444-8263-DA079EFAEADD}" type="slidenum">
              <a:rPr lang="en-US" smtClean="0"/>
              <a:pPr/>
              <a:t>36</a:t>
            </a:fld>
            <a:endParaRPr lang="en-US" sz="1400" b="0">
              <a:latin typeface="Times New Roman" charset="0"/>
            </a:endParaRPr>
          </a:p>
        </p:txBody>
      </p:sp>
      <p:sp>
        <p:nvSpPr>
          <p:cNvPr id="49156" name="Rectangle 2"/>
          <p:cNvSpPr>
            <a:spLocks noGrp="1" noChangeArrowheads="1"/>
          </p:cNvSpPr>
          <p:nvPr>
            <p:ph type="body" idx="1"/>
          </p:nvPr>
        </p:nvSpPr>
        <p:spPr>
          <a:xfrm>
            <a:off x="692150" y="1600200"/>
            <a:ext cx="7772400" cy="4502150"/>
          </a:xfrm>
        </p:spPr>
        <p:txBody>
          <a:bodyPr/>
          <a:lstStyle/>
          <a:p>
            <a:pPr>
              <a:buFontTx/>
              <a:buNone/>
            </a:pPr>
            <a:endParaRPr lang="en-US" sz="2800"/>
          </a:p>
          <a:p>
            <a:pPr>
              <a:buFontTx/>
              <a:buNone/>
            </a:pPr>
            <a:endParaRPr lang="en-US" sz="2800"/>
          </a:p>
        </p:txBody>
      </p:sp>
      <p:sp>
        <p:nvSpPr>
          <p:cNvPr id="49157" name="Rectangle 3"/>
          <p:cNvSpPr>
            <a:spLocks noGrp="1" noChangeArrowheads="1"/>
          </p:cNvSpPr>
          <p:nvPr>
            <p:ph type="title"/>
          </p:nvPr>
        </p:nvSpPr>
        <p:spPr>
          <a:xfrm>
            <a:off x="2130425" y="381000"/>
            <a:ext cx="6488113" cy="474663"/>
          </a:xfrm>
        </p:spPr>
        <p:txBody>
          <a:bodyPr/>
          <a:lstStyle/>
          <a:p>
            <a:r>
              <a:rPr lang="en-US"/>
              <a:t>Two-Vector Frame Examples - 10</a:t>
            </a:r>
          </a:p>
        </p:txBody>
      </p:sp>
      <p:sp>
        <p:nvSpPr>
          <p:cNvPr id="49158" name="Rectangle 4"/>
          <p:cNvSpPr>
            <a:spLocks noChangeArrowheads="1"/>
          </p:cNvSpPr>
          <p:nvPr/>
        </p:nvSpPr>
        <p:spPr bwMode="auto">
          <a:xfrm>
            <a:off x="469900" y="1116013"/>
            <a:ext cx="8185150" cy="5705475"/>
          </a:xfrm>
          <a:prstGeom prst="rect">
            <a:avLst/>
          </a:prstGeom>
          <a:noFill/>
          <a:ln w="12700">
            <a:noFill/>
            <a:miter lim="800000"/>
            <a:headEnd/>
            <a:tailEnd/>
          </a:ln>
        </p:spPr>
        <p:txBody>
          <a:bodyPr>
            <a:prstTxWarp prst="textNoShape">
              <a:avLst/>
            </a:prstTxWarp>
            <a:spAutoFit/>
          </a:bodyPr>
          <a:lstStyle/>
          <a:p>
            <a:endParaRPr lang="en-US" sz="1200">
              <a:latin typeface="Courier New" charset="0"/>
            </a:endParaRPr>
          </a:p>
          <a:p>
            <a:r>
              <a:rPr lang="en-US" sz="1200">
                <a:latin typeface="Courier New" charset="0"/>
              </a:rPr>
              <a:t> Spacecraft-centered roll-celestial frame:</a:t>
            </a:r>
          </a:p>
          <a:p>
            <a:endParaRPr lang="en-US" sz="1200">
              <a:latin typeface="Courier New" charset="0"/>
            </a:endParaRPr>
          </a:p>
          <a:p>
            <a:r>
              <a:rPr lang="en-US" sz="1200">
                <a:latin typeface="Courier New" charset="0"/>
              </a:rPr>
              <a:t>   +Z is parallel to the geometric earth-sun position vector.</a:t>
            </a:r>
          </a:p>
          <a:p>
            <a:endParaRPr lang="en-US" sz="1200">
              <a:latin typeface="Courier New" charset="0"/>
            </a:endParaRPr>
          </a:p>
          <a:p>
            <a:r>
              <a:rPr lang="en-US" sz="1200">
                <a:latin typeface="Courier New" charset="0"/>
              </a:rPr>
              <a:t>   +X axis is normalized component of star direction orthogonal to Z axis. The star </a:t>
            </a:r>
          </a:p>
          <a:p>
            <a:r>
              <a:rPr lang="en-US" sz="1200">
                <a:latin typeface="Courier New" charset="0"/>
              </a:rPr>
              <a:t>      direction is corrected for stellar aberration due to motion of the spacecraft.</a:t>
            </a:r>
          </a:p>
          <a:p>
            <a:endParaRPr lang="en-US" sz="1200">
              <a:latin typeface="Courier New" charset="0"/>
            </a:endParaRPr>
          </a:p>
          <a:p>
            <a:r>
              <a:rPr lang="en-US" sz="1200">
                <a:latin typeface="Courier New" charset="0"/>
              </a:rPr>
              <a:t>   +Y completes the right-handed frame. </a:t>
            </a:r>
          </a:p>
          <a:p>
            <a:endParaRPr lang="en-US" sz="1200">
              <a:latin typeface="Courier New" charset="0"/>
            </a:endParaRPr>
          </a:p>
          <a:p>
            <a:r>
              <a:rPr lang="en-US" sz="1200"/>
              <a:t>\</a:t>
            </a:r>
            <a:r>
              <a:rPr lang="en-US" sz="1200">
                <a:latin typeface="Courier New" charset="0"/>
              </a:rPr>
              <a:t>begindata</a:t>
            </a:r>
          </a:p>
          <a:p>
            <a:r>
              <a:rPr lang="en-US" sz="1200">
                <a:latin typeface="Courier New" charset="0"/>
              </a:rPr>
              <a:t>   FRAME_&lt;frame_name&gt;              =  &lt;frame_ID&gt;</a:t>
            </a:r>
          </a:p>
          <a:p>
            <a:r>
              <a:rPr lang="en-US" sz="1200">
                <a:latin typeface="Courier New" charset="0"/>
              </a:rPr>
              <a:t>   FRAME_&lt;frame_ID&gt;_NAME           =  &lt;frame_name&gt;</a:t>
            </a:r>
          </a:p>
          <a:p>
            <a:r>
              <a:rPr lang="en-US" sz="1200">
                <a:latin typeface="Courier New" charset="0"/>
              </a:rPr>
              <a:t>   FRAME_&lt;frame_ID&gt;_CLASS          =  5</a:t>
            </a:r>
          </a:p>
          <a:p>
            <a:r>
              <a:rPr lang="en-US" sz="1200">
                <a:latin typeface="Courier New" charset="0"/>
              </a:rPr>
              <a:t>   FRAME_&lt;frame_ID&gt;_CLASS_ID       =  &lt;frame_ID&gt;</a:t>
            </a:r>
          </a:p>
          <a:p>
            <a:r>
              <a:rPr lang="en-US" sz="1200">
                <a:latin typeface="Courier New" charset="0"/>
              </a:rPr>
              <a:t>   FRAME_&lt;frame_ID&gt;_CENTER         =  &lt;spacecraft_ID&gt;</a:t>
            </a:r>
          </a:p>
          <a:p>
            <a:r>
              <a:rPr lang="en-US" sz="1200">
                <a:latin typeface="Courier New" charset="0"/>
              </a:rPr>
              <a:t>   FRAME_&lt;frame_ID&gt;_RELATIVE       = 'J2000'</a:t>
            </a:r>
          </a:p>
          <a:p>
            <a:r>
              <a:rPr lang="en-US" sz="1200">
                <a:latin typeface="Courier New" charset="0"/>
              </a:rPr>
              <a:t>   FRAME_&lt;frame_ID&gt;_DEF_STYLE      = 'PARAMETERIZED'</a:t>
            </a:r>
          </a:p>
          <a:p>
            <a:r>
              <a:rPr lang="en-US" sz="1200">
                <a:latin typeface="Courier New" charset="0"/>
              </a:rPr>
              <a:t>   FRAME_&lt;frame_ID&gt;_FAMILY         = 'TWO-VECTOR'</a:t>
            </a:r>
          </a:p>
          <a:p>
            <a:r>
              <a:rPr lang="en-US" sz="1200">
                <a:latin typeface="Courier New" charset="0"/>
              </a:rPr>
              <a:t>   FRAME_&lt;frame_ID&gt;_PRI_AXIS       = 'Z'</a:t>
            </a:r>
          </a:p>
          <a:p>
            <a:r>
              <a:rPr lang="en-US" sz="1200">
                <a:latin typeface="Courier New" charset="0"/>
              </a:rPr>
              <a:t>   FRAME_&lt;frame_ID&gt;_PRI_VECTOR_DEF = 'OBSERVER_TARGET_POSITION'</a:t>
            </a:r>
          </a:p>
          <a:p>
            <a:r>
              <a:rPr lang="en-US" sz="1200">
                <a:latin typeface="Courier New" charset="0"/>
              </a:rPr>
              <a:t>   FRAME_&lt;frame_ID&gt;_PRI_OBSERVER   = &lt;spacecraft_ID/name&gt;</a:t>
            </a:r>
          </a:p>
          <a:p>
            <a:r>
              <a:rPr lang="en-US" sz="1200">
                <a:latin typeface="Courier New" charset="0"/>
              </a:rPr>
              <a:t>   FRAME_&lt;frame_ID&gt;_PRI_TARGET     = 'EARTH'</a:t>
            </a:r>
          </a:p>
          <a:p>
            <a:r>
              <a:rPr lang="en-US" sz="1200">
                <a:latin typeface="Courier New" charset="0"/>
              </a:rPr>
              <a:t>   FRAME_&lt;frame_ID&gt;_PRI_ABCORR     = 'NONE'</a:t>
            </a:r>
          </a:p>
          <a:p>
            <a:r>
              <a:rPr lang="en-US" sz="1200">
                <a:latin typeface="Courier New" charset="0"/>
              </a:rPr>
              <a:t>   FRAME_&lt;frame_ID&gt;_SEC_AXIS       = 'X'</a:t>
            </a:r>
          </a:p>
          <a:p>
            <a:r>
              <a:rPr lang="en-US" sz="1200">
                <a:latin typeface="Courier New" charset="0"/>
              </a:rPr>
              <a:t>   FRAME_&lt;frame_ID&gt;_SEC_VECTOR_DEF = 'CONSTANT'</a:t>
            </a:r>
          </a:p>
          <a:p>
            <a:r>
              <a:rPr lang="en-US" sz="1200">
                <a:latin typeface="Courier New" charset="0"/>
              </a:rPr>
              <a:t>   FRAME_&lt;frame_ID&gt;_SEC_FRAME      = 'J2000'</a:t>
            </a:r>
          </a:p>
          <a:p>
            <a:r>
              <a:rPr lang="en-US" sz="1200">
                <a:latin typeface="Courier New" charset="0"/>
              </a:rPr>
              <a:t>   FRAME_&lt;frame_ID&gt;_SEC_SPEC       = 'RA/DEC'</a:t>
            </a:r>
          </a:p>
          <a:p>
            <a:r>
              <a:rPr lang="en-US" sz="1200">
                <a:latin typeface="Courier New" charset="0"/>
              </a:rPr>
              <a:t>   FRAME_&lt;frame_ID&gt;_SEC_UNITS      = 'DEGREES'</a:t>
            </a:r>
          </a:p>
          <a:p>
            <a:r>
              <a:rPr lang="en-US" sz="1200">
                <a:latin typeface="Courier New" charset="0"/>
              </a:rPr>
              <a:t>   FRAME_&lt;frame_ID&gt;_SEC_RA         = &lt;star right ascension in degrees&gt;</a:t>
            </a:r>
          </a:p>
          <a:p>
            <a:r>
              <a:rPr lang="en-US" sz="1200">
                <a:latin typeface="Courier New" charset="0"/>
              </a:rPr>
              <a:t>   FRAME_&lt;frame_ID&gt;_SEC_DEC        = &lt;star declination in degrees&gt;</a:t>
            </a:r>
          </a:p>
          <a:p>
            <a:r>
              <a:rPr lang="en-US" sz="1200">
                <a:latin typeface="Courier New" charset="0"/>
              </a:rPr>
              <a:t>   FRAME_&lt;frame_ID&gt;_SEC_OBSERVER   = &lt;spacecraft_ID/name&gt;</a:t>
            </a:r>
          </a:p>
          <a:p>
            <a:r>
              <a:rPr lang="en-US" sz="1200">
                <a:latin typeface="Courier New" charset="0"/>
              </a:rPr>
              <a:t>   FRAME_&lt;frame_ID&gt;_SEC_ABCORR     = 'S'</a:t>
            </a:r>
          </a:p>
          <a:p>
            <a:endParaRPr lang="en-US" sz="1200">
              <a:latin typeface="Courier New" charset="0"/>
            </a:endParaRPr>
          </a:p>
        </p:txBody>
      </p:sp>
      <p:sp>
        <p:nvSpPr>
          <p:cNvPr id="49159" name="Text Box 6"/>
          <p:cNvSpPr txBox="1">
            <a:spLocks noChangeArrowheads="1"/>
          </p:cNvSpPr>
          <p:nvPr/>
        </p:nvSpPr>
        <p:spPr bwMode="auto">
          <a:xfrm>
            <a:off x="5726113" y="2687638"/>
            <a:ext cx="3322637" cy="1590675"/>
          </a:xfrm>
          <a:prstGeom prst="rect">
            <a:avLst/>
          </a:prstGeom>
          <a:solidFill>
            <a:srgbClr val="24CAC6"/>
          </a:solidFill>
          <a:ln w="12700">
            <a:solidFill>
              <a:schemeClr val="tx1"/>
            </a:solidFill>
            <a:miter lim="800000"/>
            <a:headEnd/>
            <a:tailEnd/>
          </a:ln>
        </p:spPr>
        <p:txBody>
          <a:bodyPr wrap="none">
            <a:prstTxWarp prst="textNoShape">
              <a:avLst/>
            </a:prstTxWarp>
            <a:spAutoFit/>
          </a:bodyPr>
          <a:lstStyle/>
          <a:p>
            <a:r>
              <a:rPr lang="en-US" sz="1200"/>
              <a:t>&lt;frame_ID&gt;                   =  integer frame ID</a:t>
            </a:r>
          </a:p>
          <a:p>
            <a:r>
              <a:rPr lang="en-US" sz="1200"/>
              <a:t>                                          code</a:t>
            </a:r>
          </a:p>
          <a:p>
            <a:r>
              <a:rPr lang="en-US" sz="1200"/>
              <a:t>&lt;frame_name&gt;             =  user-specified</a:t>
            </a:r>
          </a:p>
          <a:p>
            <a:r>
              <a:rPr lang="en-US" sz="1200"/>
              <a:t>                                          frame name</a:t>
            </a:r>
          </a:p>
          <a:p>
            <a:r>
              <a:rPr lang="en-US" sz="1200"/>
              <a:t>&lt;spacecraft_ID&gt;           =  NAIF ID code of </a:t>
            </a:r>
          </a:p>
          <a:p>
            <a:r>
              <a:rPr lang="en-US" sz="1200"/>
              <a:t>                                          spacecraft</a:t>
            </a:r>
          </a:p>
          <a:p>
            <a:r>
              <a:rPr lang="en-US" sz="1200"/>
              <a:t>&lt;spacecraft_ID/name&gt; = NAIF ID code or   </a:t>
            </a:r>
          </a:p>
          <a:p>
            <a:r>
              <a:rPr lang="en-US" sz="1200"/>
              <a:t>                                         name of spacecraft</a:t>
            </a:r>
          </a:p>
          <a:p>
            <a:r>
              <a:rPr lang="en-US" sz="1200"/>
              <a:t>                    </a:t>
            </a:r>
          </a:p>
        </p:txBody>
      </p:sp>
      <p:sp>
        <p:nvSpPr>
          <p:cNvPr id="49160" name="Text Box 7"/>
          <p:cNvSpPr txBox="1">
            <a:spLocks noChangeArrowheads="1"/>
          </p:cNvSpPr>
          <p:nvPr/>
        </p:nvSpPr>
        <p:spPr bwMode="auto">
          <a:xfrm>
            <a:off x="6870700" y="2424113"/>
            <a:ext cx="971550" cy="274637"/>
          </a:xfrm>
          <a:prstGeom prst="rect">
            <a:avLst/>
          </a:prstGeom>
          <a:noFill/>
          <a:ln w="12700">
            <a:noFill/>
            <a:miter lim="800000"/>
            <a:headEnd/>
            <a:tailEnd/>
          </a:ln>
        </p:spPr>
        <p:txBody>
          <a:bodyPr wrap="none">
            <a:prstTxWarp prst="textNoShape">
              <a:avLst/>
            </a:prstTxWarp>
            <a:spAutoFit/>
          </a:bodyPr>
          <a:lstStyle/>
          <a:p>
            <a:pPr>
              <a:lnSpc>
                <a:spcPct val="100000"/>
              </a:lnSpc>
              <a:buSzTx/>
            </a:pPr>
            <a:r>
              <a:rPr lang="en-US" sz="1200"/>
              <a:t>Definitions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3"/>
          <p:cNvSpPr>
            <a:spLocks noGrp="1"/>
          </p:cNvSpPr>
          <p:nvPr>
            <p:ph type="ftr" sz="quarter" idx="10"/>
          </p:nvPr>
        </p:nvSpPr>
        <p:spPr>
          <a:noFill/>
        </p:spPr>
        <p:txBody>
          <a:bodyPr/>
          <a:lstStyle/>
          <a:p>
            <a:r>
              <a:rPr lang="en-US"/>
              <a:t>Dynamic Frames</a:t>
            </a:r>
          </a:p>
        </p:txBody>
      </p:sp>
      <p:sp>
        <p:nvSpPr>
          <p:cNvPr id="50179" name="Slide Number Placeholder 4"/>
          <p:cNvSpPr>
            <a:spLocks noGrp="1"/>
          </p:cNvSpPr>
          <p:nvPr>
            <p:ph type="sldNum" sz="quarter" idx="11"/>
          </p:nvPr>
        </p:nvSpPr>
        <p:spPr>
          <a:noFill/>
        </p:spPr>
        <p:txBody>
          <a:bodyPr/>
          <a:lstStyle/>
          <a:p>
            <a:fld id="{99D6FE12-BF5D-0E4C-B363-9AF6C411F943}" type="slidenum">
              <a:rPr lang="en-US" smtClean="0"/>
              <a:pPr/>
              <a:t>37</a:t>
            </a:fld>
            <a:endParaRPr lang="en-US" sz="1400" b="0">
              <a:latin typeface="Times New Roman" charset="0"/>
            </a:endParaRPr>
          </a:p>
        </p:txBody>
      </p:sp>
      <p:sp>
        <p:nvSpPr>
          <p:cNvPr id="50180" name="Rectangle 2"/>
          <p:cNvSpPr>
            <a:spLocks noGrp="1" noChangeArrowheads="1"/>
          </p:cNvSpPr>
          <p:nvPr>
            <p:ph type="body" idx="1"/>
          </p:nvPr>
        </p:nvSpPr>
        <p:spPr>
          <a:xfrm>
            <a:off x="466725" y="1500188"/>
            <a:ext cx="7934325" cy="4584700"/>
          </a:xfrm>
        </p:spPr>
        <p:txBody>
          <a:bodyPr/>
          <a:lstStyle/>
          <a:p>
            <a:r>
              <a:rPr lang="en-US" dirty="0"/>
              <a:t>Of-date frames are associated with user-specified bodies and are based on user-selected dynamical models. </a:t>
            </a:r>
          </a:p>
          <a:p>
            <a:pPr lvl="1"/>
            <a:r>
              <a:rPr lang="en-US" sz="2000" dirty="0"/>
              <a:t>Implementations of these models are built into SPICE.</a:t>
            </a:r>
          </a:p>
          <a:p>
            <a:r>
              <a:rPr lang="en-US" dirty="0"/>
              <a:t>The currently supported "of-date" frame families are</a:t>
            </a:r>
          </a:p>
          <a:p>
            <a:pPr lvl="1"/>
            <a:r>
              <a:rPr lang="en-US" dirty="0"/>
              <a:t>Mean Equator and Equinox of Date</a:t>
            </a:r>
          </a:p>
          <a:p>
            <a:pPr lvl="1"/>
            <a:r>
              <a:rPr lang="en-US" dirty="0"/>
              <a:t>True Equator and Equinox of Date</a:t>
            </a:r>
          </a:p>
          <a:p>
            <a:pPr lvl="1"/>
            <a:r>
              <a:rPr lang="en-US" dirty="0"/>
              <a:t>Mean Ecliptic and Equinox of Date</a:t>
            </a:r>
          </a:p>
          <a:p>
            <a:r>
              <a:rPr lang="en-US" dirty="0"/>
              <a:t>Currently the Earth is the only supported body for of-date dynamic frames.</a:t>
            </a:r>
          </a:p>
          <a:p>
            <a:endParaRPr lang="en-US" sz="2000" dirty="0"/>
          </a:p>
        </p:txBody>
      </p:sp>
      <p:sp>
        <p:nvSpPr>
          <p:cNvPr id="50181" name="Rectangle 3"/>
          <p:cNvSpPr>
            <a:spLocks noGrp="1" noChangeArrowheads="1"/>
          </p:cNvSpPr>
          <p:nvPr>
            <p:ph type="title"/>
          </p:nvPr>
        </p:nvSpPr>
        <p:spPr>
          <a:xfrm>
            <a:off x="3309938" y="381000"/>
            <a:ext cx="4119562" cy="474663"/>
          </a:xfrm>
        </p:spPr>
        <p:txBody>
          <a:bodyPr/>
          <a:lstStyle/>
          <a:p>
            <a:r>
              <a:rPr lang="en-US" dirty="0"/>
              <a:t>"Of-Date" Frames - 1</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3"/>
          <p:cNvSpPr>
            <a:spLocks noGrp="1"/>
          </p:cNvSpPr>
          <p:nvPr>
            <p:ph type="ftr" sz="quarter" idx="10"/>
          </p:nvPr>
        </p:nvSpPr>
        <p:spPr>
          <a:noFill/>
        </p:spPr>
        <p:txBody>
          <a:bodyPr/>
          <a:lstStyle/>
          <a:p>
            <a:r>
              <a:rPr lang="en-US"/>
              <a:t>Dynamic Frames</a:t>
            </a:r>
          </a:p>
        </p:txBody>
      </p:sp>
      <p:sp>
        <p:nvSpPr>
          <p:cNvPr id="51203" name="Slide Number Placeholder 4"/>
          <p:cNvSpPr>
            <a:spLocks noGrp="1"/>
          </p:cNvSpPr>
          <p:nvPr>
            <p:ph type="sldNum" sz="quarter" idx="11"/>
          </p:nvPr>
        </p:nvSpPr>
        <p:spPr>
          <a:noFill/>
        </p:spPr>
        <p:txBody>
          <a:bodyPr/>
          <a:lstStyle/>
          <a:p>
            <a:fld id="{7D297942-8DD5-A141-9CE7-0932E1CAD825}" type="slidenum">
              <a:rPr lang="en-US" smtClean="0"/>
              <a:pPr/>
              <a:t>38</a:t>
            </a:fld>
            <a:endParaRPr lang="en-US" sz="1400" b="0">
              <a:latin typeface="Times New Roman" charset="0"/>
            </a:endParaRPr>
          </a:p>
        </p:txBody>
      </p:sp>
      <p:sp>
        <p:nvSpPr>
          <p:cNvPr id="51204" name="Rectangle 2"/>
          <p:cNvSpPr>
            <a:spLocks noGrp="1" noChangeArrowheads="1"/>
          </p:cNvSpPr>
          <p:nvPr>
            <p:ph type="body" idx="1"/>
          </p:nvPr>
        </p:nvSpPr>
        <p:spPr>
          <a:xfrm>
            <a:off x="636135" y="1532529"/>
            <a:ext cx="8140700" cy="4484687"/>
          </a:xfrm>
        </p:spPr>
        <p:txBody>
          <a:bodyPr/>
          <a:lstStyle/>
          <a:p>
            <a:pPr>
              <a:lnSpc>
                <a:spcPct val="80000"/>
              </a:lnSpc>
            </a:pPr>
            <a:r>
              <a:rPr lang="en-US" dirty="0"/>
              <a:t>The supported types of models are:</a:t>
            </a:r>
          </a:p>
          <a:p>
            <a:pPr lvl="1">
              <a:lnSpc>
                <a:spcPct val="80000"/>
              </a:lnSpc>
            </a:pPr>
            <a:r>
              <a:rPr lang="en-US" dirty="0"/>
              <a:t>Precession</a:t>
            </a:r>
          </a:p>
          <a:p>
            <a:pPr lvl="1">
              <a:lnSpc>
                <a:spcPct val="80000"/>
              </a:lnSpc>
            </a:pPr>
            <a:r>
              <a:rPr lang="en-US" dirty="0"/>
              <a:t>Nutation</a:t>
            </a:r>
          </a:p>
          <a:p>
            <a:pPr lvl="1">
              <a:lnSpc>
                <a:spcPct val="80000"/>
              </a:lnSpc>
            </a:pPr>
            <a:r>
              <a:rPr lang="en-US" dirty="0"/>
              <a:t>Mean obliquity</a:t>
            </a:r>
          </a:p>
          <a:p>
            <a:pPr lvl="1">
              <a:lnSpc>
                <a:spcPct val="80000"/>
              </a:lnSpc>
            </a:pPr>
            <a:endParaRPr lang="en-US" dirty="0"/>
          </a:p>
          <a:p>
            <a:pPr>
              <a:lnSpc>
                <a:spcPct val="80000"/>
              </a:lnSpc>
            </a:pPr>
            <a:r>
              <a:rPr lang="en-US" dirty="0"/>
              <a:t>The of-date frame implementation is intended to be flexible…</a:t>
            </a:r>
          </a:p>
          <a:p>
            <a:pPr lvl="1">
              <a:lnSpc>
                <a:spcPct val="80000"/>
              </a:lnSpc>
            </a:pPr>
            <a:r>
              <a:rPr lang="en-US" sz="2000" dirty="0"/>
              <a:t>The set of supported bodies can grow over time.</a:t>
            </a:r>
          </a:p>
          <a:p>
            <a:pPr lvl="1">
              <a:lnSpc>
                <a:spcPct val="80000"/>
              </a:lnSpc>
            </a:pPr>
            <a:r>
              <a:rPr lang="en-US" sz="2000" dirty="0"/>
              <a:t>The set of supported models can grow over time.</a:t>
            </a:r>
          </a:p>
          <a:p>
            <a:pPr lvl="2">
              <a:lnSpc>
                <a:spcPct val="80000"/>
              </a:lnSpc>
            </a:pPr>
            <a:r>
              <a:rPr lang="en-US" sz="2000" dirty="0"/>
              <a:t>SPICE is not forever locked into using a single hard-coded implementation, such as the 1976 IAU precession model.</a:t>
            </a:r>
          </a:p>
        </p:txBody>
      </p:sp>
      <p:sp>
        <p:nvSpPr>
          <p:cNvPr id="51205" name="Rectangle 3"/>
          <p:cNvSpPr>
            <a:spLocks noGrp="1" noChangeArrowheads="1"/>
          </p:cNvSpPr>
          <p:nvPr>
            <p:ph type="title"/>
          </p:nvPr>
        </p:nvSpPr>
        <p:spPr>
          <a:xfrm>
            <a:off x="3309938" y="381000"/>
            <a:ext cx="4119562" cy="474663"/>
          </a:xfrm>
        </p:spPr>
        <p:txBody>
          <a:bodyPr/>
          <a:lstStyle/>
          <a:p>
            <a:r>
              <a:rPr lang="en-US" dirty="0"/>
              <a:t>"Of-Date" Frames - 2</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oter Placeholder 3"/>
          <p:cNvSpPr>
            <a:spLocks noGrp="1"/>
          </p:cNvSpPr>
          <p:nvPr>
            <p:ph type="ftr" sz="quarter" idx="10"/>
          </p:nvPr>
        </p:nvSpPr>
        <p:spPr>
          <a:noFill/>
        </p:spPr>
        <p:txBody>
          <a:bodyPr/>
          <a:lstStyle/>
          <a:p>
            <a:r>
              <a:rPr lang="en-US"/>
              <a:t>Dynamic Frames</a:t>
            </a:r>
          </a:p>
        </p:txBody>
      </p:sp>
      <p:sp>
        <p:nvSpPr>
          <p:cNvPr id="52227" name="Slide Number Placeholder 4"/>
          <p:cNvSpPr>
            <a:spLocks noGrp="1"/>
          </p:cNvSpPr>
          <p:nvPr>
            <p:ph type="sldNum" sz="quarter" idx="11"/>
          </p:nvPr>
        </p:nvSpPr>
        <p:spPr>
          <a:noFill/>
        </p:spPr>
        <p:txBody>
          <a:bodyPr/>
          <a:lstStyle/>
          <a:p>
            <a:fld id="{FBAE8BDE-AA8C-D74F-AA5A-D02B5D08BACA}" type="slidenum">
              <a:rPr lang="en-US" smtClean="0"/>
              <a:pPr/>
              <a:t>39</a:t>
            </a:fld>
            <a:endParaRPr lang="en-US" sz="1400" b="0">
              <a:latin typeface="Times New Roman" charset="0"/>
            </a:endParaRPr>
          </a:p>
        </p:txBody>
      </p:sp>
      <p:sp>
        <p:nvSpPr>
          <p:cNvPr id="52228" name="Rectangle 2"/>
          <p:cNvSpPr>
            <a:spLocks noGrp="1" noChangeArrowheads="1"/>
          </p:cNvSpPr>
          <p:nvPr>
            <p:ph type="body" idx="1"/>
          </p:nvPr>
        </p:nvSpPr>
        <p:spPr>
          <a:xfrm>
            <a:off x="664741" y="1578212"/>
            <a:ext cx="7772400" cy="4771704"/>
          </a:xfrm>
        </p:spPr>
        <p:txBody>
          <a:bodyPr/>
          <a:lstStyle/>
          <a:p>
            <a:pPr>
              <a:lnSpc>
                <a:spcPct val="80000"/>
              </a:lnSpc>
            </a:pPr>
            <a:r>
              <a:rPr lang="en-US" dirty="0"/>
              <a:t>Mean Equator and Equinox of Date Family</a:t>
            </a:r>
          </a:p>
          <a:p>
            <a:pPr lvl="1">
              <a:lnSpc>
                <a:spcPct val="80000"/>
              </a:lnSpc>
            </a:pPr>
            <a:r>
              <a:rPr lang="en-US" sz="2000" dirty="0"/>
              <a:t>For all reference frames in this family…</a:t>
            </a:r>
          </a:p>
          <a:p>
            <a:pPr lvl="2">
              <a:lnSpc>
                <a:spcPct val="80000"/>
              </a:lnSpc>
            </a:pPr>
            <a:r>
              <a:rPr lang="en-US" sz="2000" dirty="0"/>
              <a:t>The frame's relationship to the J2000 frame is given by a precession model.</a:t>
            </a:r>
          </a:p>
          <a:p>
            <a:pPr lvl="2">
              <a:lnSpc>
                <a:spcPct val="80000"/>
              </a:lnSpc>
            </a:pPr>
            <a:r>
              <a:rPr lang="en-US" sz="2000" dirty="0"/>
              <a:t>The frame kernel creator selects a precession model from those built into the SPICE software.</a:t>
            </a:r>
          </a:p>
          <a:p>
            <a:pPr lvl="3">
              <a:lnSpc>
                <a:spcPct val="80000"/>
              </a:lnSpc>
            </a:pPr>
            <a:r>
              <a:rPr lang="en-US" sz="1800" dirty="0"/>
              <a:t>Currently supported only for the Earth, and only the 1976 IAU precession model (Lieske model)</a:t>
            </a:r>
          </a:p>
          <a:p>
            <a:pPr lvl="2">
              <a:lnSpc>
                <a:spcPct val="80000"/>
              </a:lnSpc>
            </a:pPr>
            <a:r>
              <a:rPr lang="en-US" sz="2000" dirty="0"/>
              <a:t>The frame kernel creator must either specify the frame's rotation state or must designate the frame “frozen” at a specified “freeze epoch” (but not both).</a:t>
            </a:r>
          </a:p>
          <a:p>
            <a:pPr lvl="3">
              <a:lnSpc>
                <a:spcPct val="80000"/>
              </a:lnSpc>
            </a:pPr>
            <a:endParaRPr lang="en-US" sz="2800" dirty="0"/>
          </a:p>
        </p:txBody>
      </p:sp>
      <p:sp>
        <p:nvSpPr>
          <p:cNvPr id="52229" name="Rectangle 3"/>
          <p:cNvSpPr>
            <a:spLocks noGrp="1" noChangeArrowheads="1"/>
          </p:cNvSpPr>
          <p:nvPr>
            <p:ph type="title"/>
          </p:nvPr>
        </p:nvSpPr>
        <p:spPr>
          <a:xfrm>
            <a:off x="3309938" y="381000"/>
            <a:ext cx="4119562" cy="474663"/>
          </a:xfrm>
        </p:spPr>
        <p:txBody>
          <a:bodyPr/>
          <a:lstStyle/>
          <a:p>
            <a:r>
              <a:rPr lang="en-US" dirty="0"/>
              <a:t>"Of-Date" Frames - 3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3"/>
          <p:cNvSpPr>
            <a:spLocks noGrp="1"/>
          </p:cNvSpPr>
          <p:nvPr>
            <p:ph type="ftr" sz="quarter" idx="10"/>
          </p:nvPr>
        </p:nvSpPr>
        <p:spPr>
          <a:noFill/>
        </p:spPr>
        <p:txBody>
          <a:bodyPr/>
          <a:lstStyle/>
          <a:p>
            <a:r>
              <a:rPr lang="en-US"/>
              <a:t>Dynamic Frames</a:t>
            </a:r>
          </a:p>
        </p:txBody>
      </p:sp>
      <p:sp>
        <p:nvSpPr>
          <p:cNvPr id="18435" name="Slide Number Placeholder 4"/>
          <p:cNvSpPr>
            <a:spLocks noGrp="1"/>
          </p:cNvSpPr>
          <p:nvPr>
            <p:ph type="sldNum" sz="quarter" idx="11"/>
          </p:nvPr>
        </p:nvSpPr>
        <p:spPr>
          <a:noFill/>
        </p:spPr>
        <p:txBody>
          <a:bodyPr/>
          <a:lstStyle/>
          <a:p>
            <a:fld id="{227232F0-F0F4-CD48-93CD-9C62EC1F8D16}" type="slidenum">
              <a:rPr lang="en-US" smtClean="0"/>
              <a:pPr/>
              <a:t>4</a:t>
            </a:fld>
            <a:endParaRPr lang="en-US" sz="1400" b="0">
              <a:latin typeface="Times New Roman" charset="0"/>
            </a:endParaRPr>
          </a:p>
        </p:txBody>
      </p:sp>
      <p:sp>
        <p:nvSpPr>
          <p:cNvPr id="18436" name="Rectangle 2"/>
          <p:cNvSpPr>
            <a:spLocks noGrp="1" noChangeArrowheads="1"/>
          </p:cNvSpPr>
          <p:nvPr>
            <p:ph type="body" idx="1"/>
          </p:nvPr>
        </p:nvSpPr>
        <p:spPr>
          <a:xfrm>
            <a:off x="728663" y="1279525"/>
            <a:ext cx="8215622" cy="5417580"/>
          </a:xfrm>
        </p:spPr>
        <p:txBody>
          <a:bodyPr/>
          <a:lstStyle/>
          <a:p>
            <a:r>
              <a:rPr lang="en-US" sz="2000" dirty="0"/>
              <a:t>Geocentric Solar Ecliptic (GSE)</a:t>
            </a:r>
          </a:p>
          <a:p>
            <a:r>
              <a:rPr lang="en-US" sz="2000" dirty="0"/>
              <a:t>Solar Magnetic (SM)</a:t>
            </a:r>
          </a:p>
          <a:p>
            <a:r>
              <a:rPr lang="en-US" sz="2000" dirty="0"/>
              <a:t>Spacecraft-centered roll-celestial frame</a:t>
            </a:r>
          </a:p>
          <a:p>
            <a:r>
              <a:rPr lang="en-US" sz="2000" dirty="0"/>
              <a:t>Geocentric Solar </a:t>
            </a:r>
            <a:r>
              <a:rPr lang="en-US" sz="2000" dirty="0" err="1"/>
              <a:t>Magnetospheric</a:t>
            </a:r>
            <a:r>
              <a:rPr lang="en-US" sz="2000" dirty="0"/>
              <a:t> (GSM)</a:t>
            </a:r>
          </a:p>
          <a:p>
            <a:r>
              <a:rPr lang="en-US" sz="2000" dirty="0"/>
              <a:t>Geomagnetic (MAG)</a:t>
            </a:r>
          </a:p>
          <a:p>
            <a:pPr lvl="1"/>
            <a:r>
              <a:rPr lang="en-US" sz="1400" dirty="0"/>
              <a:t>Using constant north centered geomagnetic dipole</a:t>
            </a:r>
          </a:p>
          <a:p>
            <a:pPr lvl="1"/>
            <a:r>
              <a:rPr lang="en-US" sz="1400" dirty="0"/>
              <a:t>Using dipole direction defined by time-dependent Euler angles</a:t>
            </a:r>
            <a:endParaRPr lang="en-US" sz="1200" dirty="0"/>
          </a:p>
          <a:p>
            <a:r>
              <a:rPr lang="en-US" sz="2000" dirty="0"/>
              <a:t>Geocentric Solar Equatorial (GSEQ)</a:t>
            </a:r>
            <a:endParaRPr lang="en-US" dirty="0"/>
          </a:p>
          <a:p>
            <a:r>
              <a:rPr lang="en-US" sz="2000" dirty="0"/>
              <a:t>Solar Equatorial frame for any ephemeris object</a:t>
            </a:r>
          </a:p>
          <a:p>
            <a:r>
              <a:rPr lang="en-US" sz="2000" dirty="0"/>
              <a:t>Orbital frame for any ephemeris object</a:t>
            </a:r>
          </a:p>
          <a:p>
            <a:r>
              <a:rPr lang="en-US" sz="2000" dirty="0"/>
              <a:t>Earth mean equator and equinox of date</a:t>
            </a:r>
          </a:p>
          <a:p>
            <a:r>
              <a:rPr lang="en-US" sz="2000" dirty="0"/>
              <a:t>Earth true equator and equinox of date</a:t>
            </a:r>
          </a:p>
          <a:p>
            <a:r>
              <a:rPr lang="en-US" sz="2000" dirty="0"/>
              <a:t>Earth mean ecliptic and equinox of date</a:t>
            </a:r>
          </a:p>
          <a:p>
            <a:r>
              <a:rPr lang="en-US" sz="2000" dirty="0"/>
              <a:t>Nadir-oriented frame for planetary orbiter</a:t>
            </a:r>
          </a:p>
          <a:p>
            <a:r>
              <a:rPr lang="en-US" sz="2000" dirty="0"/>
              <a:t>Radial, tangential, normal (RTN)</a:t>
            </a:r>
          </a:p>
        </p:txBody>
      </p:sp>
      <p:sp>
        <p:nvSpPr>
          <p:cNvPr id="18437" name="Rectangle 3"/>
          <p:cNvSpPr>
            <a:spLocks noGrp="1" noChangeArrowheads="1"/>
          </p:cNvSpPr>
          <p:nvPr>
            <p:ph type="title"/>
          </p:nvPr>
        </p:nvSpPr>
        <p:spPr>
          <a:xfrm>
            <a:off x="2518996" y="381000"/>
            <a:ext cx="5944336" cy="490391"/>
          </a:xfrm>
        </p:spPr>
        <p:txBody>
          <a:bodyPr/>
          <a:lstStyle/>
          <a:p>
            <a:r>
              <a:rPr lang="en-US" dirty="0"/>
              <a:t>Examples of Dynamic Frames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3"/>
          <p:cNvSpPr>
            <a:spLocks noGrp="1"/>
          </p:cNvSpPr>
          <p:nvPr>
            <p:ph type="ftr" sz="quarter" idx="10"/>
          </p:nvPr>
        </p:nvSpPr>
        <p:spPr>
          <a:noFill/>
        </p:spPr>
        <p:txBody>
          <a:bodyPr/>
          <a:lstStyle/>
          <a:p>
            <a:r>
              <a:rPr lang="en-US"/>
              <a:t>Dynamic Frames</a:t>
            </a:r>
          </a:p>
        </p:txBody>
      </p:sp>
      <p:sp>
        <p:nvSpPr>
          <p:cNvPr id="53251" name="Slide Number Placeholder 4"/>
          <p:cNvSpPr>
            <a:spLocks noGrp="1"/>
          </p:cNvSpPr>
          <p:nvPr>
            <p:ph type="sldNum" sz="quarter" idx="11"/>
          </p:nvPr>
        </p:nvSpPr>
        <p:spPr>
          <a:noFill/>
        </p:spPr>
        <p:txBody>
          <a:bodyPr/>
          <a:lstStyle/>
          <a:p>
            <a:fld id="{93012079-63B0-8243-87C0-ED8357D96DCF}" type="slidenum">
              <a:rPr lang="en-US" smtClean="0"/>
              <a:pPr/>
              <a:t>40</a:t>
            </a:fld>
            <a:endParaRPr lang="en-US" sz="1400" b="0">
              <a:latin typeface="Times New Roman" charset="0"/>
            </a:endParaRPr>
          </a:p>
        </p:txBody>
      </p:sp>
      <p:sp>
        <p:nvSpPr>
          <p:cNvPr id="53252" name="Rectangle 2"/>
          <p:cNvSpPr>
            <a:spLocks noGrp="1" noChangeArrowheads="1"/>
          </p:cNvSpPr>
          <p:nvPr>
            <p:ph type="body" idx="1"/>
          </p:nvPr>
        </p:nvSpPr>
        <p:spPr>
          <a:xfrm>
            <a:off x="692150" y="1600200"/>
            <a:ext cx="7772400" cy="4502150"/>
          </a:xfrm>
        </p:spPr>
        <p:txBody>
          <a:bodyPr/>
          <a:lstStyle/>
          <a:p>
            <a:pPr>
              <a:buFontTx/>
              <a:buNone/>
            </a:pPr>
            <a:endParaRPr lang="en-US" sz="2800"/>
          </a:p>
          <a:p>
            <a:pPr>
              <a:buFontTx/>
              <a:buNone/>
            </a:pPr>
            <a:endParaRPr lang="en-US" sz="2800"/>
          </a:p>
        </p:txBody>
      </p:sp>
      <p:sp>
        <p:nvSpPr>
          <p:cNvPr id="53253" name="Rectangle 3"/>
          <p:cNvSpPr>
            <a:spLocks noGrp="1" noChangeArrowheads="1"/>
          </p:cNvSpPr>
          <p:nvPr>
            <p:ph type="title"/>
          </p:nvPr>
        </p:nvSpPr>
        <p:spPr>
          <a:xfrm>
            <a:off x="3300413" y="381000"/>
            <a:ext cx="4119562" cy="474663"/>
          </a:xfrm>
        </p:spPr>
        <p:txBody>
          <a:bodyPr/>
          <a:lstStyle/>
          <a:p>
            <a:r>
              <a:rPr lang="en-US" dirty="0"/>
              <a:t>"Of-Date" Frames - 4</a:t>
            </a:r>
          </a:p>
        </p:txBody>
      </p:sp>
      <p:sp>
        <p:nvSpPr>
          <p:cNvPr id="53254" name="Rectangle 4"/>
          <p:cNvSpPr>
            <a:spLocks noChangeArrowheads="1"/>
          </p:cNvSpPr>
          <p:nvPr/>
        </p:nvSpPr>
        <p:spPr bwMode="auto">
          <a:xfrm>
            <a:off x="430213" y="1773238"/>
            <a:ext cx="7758112" cy="3724275"/>
          </a:xfrm>
          <a:prstGeom prst="rect">
            <a:avLst/>
          </a:prstGeom>
          <a:noFill/>
          <a:ln w="12700">
            <a:noFill/>
            <a:miter lim="800000"/>
            <a:headEnd/>
            <a:tailEnd/>
          </a:ln>
        </p:spPr>
        <p:txBody>
          <a:bodyPr>
            <a:prstTxWarp prst="textNoShape">
              <a:avLst/>
            </a:prstTxWarp>
            <a:spAutoFit/>
          </a:bodyPr>
          <a:lstStyle/>
          <a:p>
            <a:r>
              <a:rPr lang="en-US" sz="1200" dirty="0">
                <a:latin typeface="Courier New" charset="0"/>
              </a:rPr>
              <a:t> Earth mean equator and equinox of date frame:</a:t>
            </a:r>
          </a:p>
          <a:p>
            <a:endParaRPr lang="en-US" sz="1200" dirty="0">
              <a:latin typeface="Courier New" charset="0"/>
            </a:endParaRPr>
          </a:p>
          <a:p>
            <a:r>
              <a:rPr lang="en-US" sz="1200" dirty="0">
                <a:latin typeface="Courier New" charset="0"/>
              </a:rPr>
              <a:t>      +Z axis is perpendicular to the mean equator of date </a:t>
            </a:r>
            <a:r>
              <a:rPr lang="en-US" sz="1200" dirty="0">
                <a:solidFill>
                  <a:srgbClr val="FF0000"/>
                </a:solidFill>
                <a:latin typeface="Courier New" charset="0"/>
              </a:rPr>
              <a:t>and points north</a:t>
            </a:r>
            <a:r>
              <a:rPr lang="en-US" sz="1200" dirty="0">
                <a:latin typeface="Courier New" charset="0"/>
              </a:rPr>
              <a:t>.</a:t>
            </a:r>
          </a:p>
          <a:p>
            <a:r>
              <a:rPr lang="en-US" sz="1200" dirty="0">
                <a:latin typeface="Courier New" charset="0"/>
              </a:rPr>
              <a:t>  </a:t>
            </a:r>
          </a:p>
          <a:p>
            <a:r>
              <a:rPr lang="en-US" sz="1200" dirty="0">
                <a:latin typeface="Courier New" charset="0"/>
              </a:rPr>
              <a:t>      +X axis is parallel to the cross product of the +Z axis and</a:t>
            </a:r>
          </a:p>
          <a:p>
            <a:r>
              <a:rPr lang="en-US" sz="1200" dirty="0">
                <a:latin typeface="Courier New" charset="0"/>
              </a:rPr>
              <a:t>         the north-pointing vector normal to the mean ecliptic of date.</a:t>
            </a:r>
          </a:p>
          <a:p>
            <a:endParaRPr lang="en-US" sz="1200" dirty="0">
              <a:latin typeface="Courier New" charset="0"/>
            </a:endParaRPr>
          </a:p>
          <a:p>
            <a:r>
              <a:rPr lang="en-US" sz="1200" dirty="0">
                <a:latin typeface="Courier New" charset="0"/>
              </a:rPr>
              <a:t>      +Y axis completes the right-handed frame.</a:t>
            </a:r>
          </a:p>
          <a:p>
            <a:endParaRPr lang="en-US" sz="1200" dirty="0">
              <a:latin typeface="Courier New" charset="0"/>
            </a:endParaRPr>
          </a:p>
          <a:p>
            <a:r>
              <a:rPr lang="en-US" sz="1200" dirty="0">
                <a:latin typeface="Courier New" charset="0"/>
              </a:rPr>
              <a:t>\</a:t>
            </a:r>
            <a:r>
              <a:rPr lang="en-US" sz="1200" dirty="0" err="1">
                <a:latin typeface="Courier New" charset="0"/>
              </a:rPr>
              <a:t>begindata</a:t>
            </a:r>
            <a:endParaRPr lang="en-US" sz="1200" dirty="0">
              <a:latin typeface="Courier New" charset="0"/>
            </a:endParaRPr>
          </a:p>
          <a:p>
            <a:endParaRPr lang="en-US" sz="1200" dirty="0">
              <a:latin typeface="Courier New" charset="0"/>
            </a:endParaRPr>
          </a:p>
          <a:p>
            <a:r>
              <a:rPr lang="en-US" sz="1200" dirty="0">
                <a:latin typeface="Courier New" charset="0"/>
              </a:rPr>
              <a:t>   FRAME_&lt;</a:t>
            </a:r>
            <a:r>
              <a:rPr lang="en-US" sz="1200" dirty="0" err="1">
                <a:latin typeface="Courier New" charset="0"/>
              </a:rPr>
              <a:t>frame_name</a:t>
            </a:r>
            <a:r>
              <a:rPr lang="en-US" sz="1200" dirty="0">
                <a:latin typeface="Courier New" charset="0"/>
              </a:rPr>
              <a:t>&gt;                 =  &lt;</a:t>
            </a:r>
            <a:r>
              <a:rPr lang="en-US" sz="1200" dirty="0" err="1">
                <a:latin typeface="Courier New" charset="0"/>
              </a:rPr>
              <a:t>frame_ID</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&gt;_NAME              =  &lt;</a:t>
            </a:r>
            <a:r>
              <a:rPr lang="en-US" sz="1200" dirty="0" err="1">
                <a:latin typeface="Courier New" charset="0"/>
              </a:rPr>
              <a:t>frame_name</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&gt;_CLASS             =  5</a:t>
            </a:r>
          </a:p>
          <a:p>
            <a:r>
              <a:rPr lang="en-US" sz="1200" dirty="0">
                <a:latin typeface="Courier New" charset="0"/>
              </a:rPr>
              <a:t>   FRAME_&lt;</a:t>
            </a:r>
            <a:r>
              <a:rPr lang="en-US" sz="1200" dirty="0" err="1">
                <a:latin typeface="Courier New" charset="0"/>
              </a:rPr>
              <a:t>frame_ID</a:t>
            </a:r>
            <a:r>
              <a:rPr lang="en-US" sz="1200" dirty="0">
                <a:latin typeface="Courier New" charset="0"/>
              </a:rPr>
              <a:t>&gt;_CLASS_ID          =  &lt;</a:t>
            </a:r>
            <a:r>
              <a:rPr lang="en-US" sz="1200" dirty="0" err="1">
                <a:latin typeface="Courier New" charset="0"/>
              </a:rPr>
              <a:t>frame_ID</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&gt;_CENTER            =  399</a:t>
            </a:r>
          </a:p>
          <a:p>
            <a:r>
              <a:rPr lang="en-US" sz="1200" dirty="0">
                <a:latin typeface="Courier New" charset="0"/>
              </a:rPr>
              <a:t>   FRAME_&lt;</a:t>
            </a:r>
            <a:r>
              <a:rPr lang="en-US" sz="1200" dirty="0" err="1">
                <a:latin typeface="Courier New" charset="0"/>
              </a:rPr>
              <a:t>frame_ID</a:t>
            </a:r>
            <a:r>
              <a:rPr lang="en-US" sz="1200" dirty="0">
                <a:latin typeface="Courier New" charset="0"/>
              </a:rPr>
              <a:t>&gt;_RELATIVE          = 'J2000'</a:t>
            </a:r>
          </a:p>
          <a:p>
            <a:r>
              <a:rPr lang="en-US" sz="1200" dirty="0">
                <a:latin typeface="Courier New" charset="0"/>
              </a:rPr>
              <a:t>   FRAME_&lt;</a:t>
            </a:r>
            <a:r>
              <a:rPr lang="en-US" sz="1200" dirty="0" err="1">
                <a:latin typeface="Courier New" charset="0"/>
              </a:rPr>
              <a:t>frame_ID</a:t>
            </a:r>
            <a:r>
              <a:rPr lang="en-US" sz="1200" dirty="0">
                <a:latin typeface="Courier New" charset="0"/>
              </a:rPr>
              <a:t>&gt;_DEF_STYLE         = 'PARAMETERIZED'</a:t>
            </a:r>
          </a:p>
          <a:p>
            <a:r>
              <a:rPr lang="en-US" sz="1200" dirty="0">
                <a:latin typeface="Courier New" charset="0"/>
              </a:rPr>
              <a:t>   FRAME_&lt;</a:t>
            </a:r>
            <a:r>
              <a:rPr lang="en-US" sz="1200" dirty="0" err="1">
                <a:latin typeface="Courier New" charset="0"/>
              </a:rPr>
              <a:t>frame_ID</a:t>
            </a:r>
            <a:r>
              <a:rPr lang="en-US" sz="1200" dirty="0">
                <a:latin typeface="Courier New" charset="0"/>
              </a:rPr>
              <a:t>&gt;_FAMILY            = 'MEAN_EQUATOR_AND_EQUINOX_OF_DATE'</a:t>
            </a:r>
          </a:p>
          <a:p>
            <a:r>
              <a:rPr lang="en-US" sz="1200" dirty="0">
                <a:latin typeface="Courier New" charset="0"/>
              </a:rPr>
              <a:t>   FRAME_&lt;</a:t>
            </a:r>
            <a:r>
              <a:rPr lang="en-US" sz="1200" dirty="0" err="1">
                <a:latin typeface="Courier New" charset="0"/>
              </a:rPr>
              <a:t>frame_ID</a:t>
            </a:r>
            <a:r>
              <a:rPr lang="en-US" sz="1200" dirty="0">
                <a:latin typeface="Courier New" charset="0"/>
              </a:rPr>
              <a:t>&gt;_PREC_MODEL        = 'EARTH_IAU_1976'</a:t>
            </a:r>
          </a:p>
          <a:p>
            <a:r>
              <a:rPr lang="en-US" sz="1200" dirty="0">
                <a:latin typeface="Courier New" charset="0"/>
              </a:rPr>
              <a:t>   FRAME_&lt;</a:t>
            </a:r>
            <a:r>
              <a:rPr lang="en-US" sz="1200" dirty="0" err="1">
                <a:latin typeface="Courier New" charset="0"/>
              </a:rPr>
              <a:t>frame_ID</a:t>
            </a:r>
            <a:r>
              <a:rPr lang="en-US" sz="1200" dirty="0">
                <a:latin typeface="Courier New" charset="0"/>
              </a:rPr>
              <a:t>&gt;_ROTATION_STATE    = 'ROTATING'</a:t>
            </a:r>
          </a:p>
          <a:p>
            <a:endParaRPr lang="en-US" sz="1200" dirty="0">
              <a:latin typeface="Courier New" charset="0"/>
            </a:endParaRPr>
          </a:p>
        </p:txBody>
      </p:sp>
      <p:sp>
        <p:nvSpPr>
          <p:cNvPr id="53255" name="Text Box 5"/>
          <p:cNvSpPr txBox="1">
            <a:spLocks noChangeArrowheads="1"/>
          </p:cNvSpPr>
          <p:nvPr/>
        </p:nvSpPr>
        <p:spPr bwMode="auto">
          <a:xfrm>
            <a:off x="5957888" y="3429000"/>
            <a:ext cx="2911475" cy="765175"/>
          </a:xfrm>
          <a:prstGeom prst="rect">
            <a:avLst/>
          </a:prstGeom>
          <a:solidFill>
            <a:srgbClr val="24CAC6"/>
          </a:solidFill>
          <a:ln w="12700">
            <a:solidFill>
              <a:schemeClr val="tx1"/>
            </a:solidFill>
            <a:miter lim="800000"/>
            <a:headEnd/>
            <a:tailEnd/>
          </a:ln>
        </p:spPr>
        <p:txBody>
          <a:bodyPr wrap="none">
            <a:prstTxWarp prst="textNoShape">
              <a:avLst/>
            </a:prstTxWarp>
            <a:spAutoFit/>
          </a:bodyPr>
          <a:lstStyle/>
          <a:p>
            <a:r>
              <a:rPr lang="en-US" sz="1200"/>
              <a:t>&lt;frame_ID&gt;             =  integer frame ID</a:t>
            </a:r>
          </a:p>
          <a:p>
            <a:r>
              <a:rPr lang="en-US" sz="1200"/>
              <a:t>                                    code</a:t>
            </a:r>
          </a:p>
          <a:p>
            <a:r>
              <a:rPr lang="en-US" sz="1200"/>
              <a:t>&lt;frame_name&gt;       =  user-specified</a:t>
            </a:r>
          </a:p>
          <a:p>
            <a:r>
              <a:rPr lang="en-US" sz="1200"/>
              <a:t>                                    frame name</a:t>
            </a:r>
          </a:p>
        </p:txBody>
      </p:sp>
      <p:sp>
        <p:nvSpPr>
          <p:cNvPr id="53256" name="Text Box 6"/>
          <p:cNvSpPr txBox="1">
            <a:spLocks noChangeArrowheads="1"/>
          </p:cNvSpPr>
          <p:nvPr/>
        </p:nvSpPr>
        <p:spPr bwMode="auto">
          <a:xfrm>
            <a:off x="6969125" y="3190875"/>
            <a:ext cx="971550" cy="274638"/>
          </a:xfrm>
          <a:prstGeom prst="rect">
            <a:avLst/>
          </a:prstGeom>
          <a:noFill/>
          <a:ln w="12700">
            <a:noFill/>
            <a:miter lim="800000"/>
            <a:headEnd/>
            <a:tailEnd/>
          </a:ln>
        </p:spPr>
        <p:txBody>
          <a:bodyPr wrap="none">
            <a:prstTxWarp prst="textNoShape">
              <a:avLst/>
            </a:prstTxWarp>
            <a:spAutoFit/>
          </a:bodyPr>
          <a:lstStyle/>
          <a:p>
            <a:pPr>
              <a:lnSpc>
                <a:spcPct val="100000"/>
              </a:lnSpc>
              <a:buSzTx/>
            </a:pPr>
            <a:r>
              <a:rPr lang="en-US" sz="1200"/>
              <a:t>Definitions</a:t>
            </a:r>
          </a:p>
        </p:txBody>
      </p:sp>
      <p:sp>
        <p:nvSpPr>
          <p:cNvPr id="2" name="TextBox 1"/>
          <p:cNvSpPr txBox="1"/>
          <p:nvPr/>
        </p:nvSpPr>
        <p:spPr>
          <a:xfrm>
            <a:off x="6473952" y="5206336"/>
            <a:ext cx="2331087" cy="784830"/>
          </a:xfrm>
          <a:prstGeom prst="rect">
            <a:avLst/>
          </a:prstGeom>
          <a:noFill/>
        </p:spPr>
        <p:txBody>
          <a:bodyPr wrap="none" rtlCol="0">
            <a:spAutoFit/>
          </a:bodyPr>
          <a:lstStyle/>
          <a:p>
            <a:r>
              <a:rPr lang="en-US" sz="1600" dirty="0"/>
              <a:t>This is currently the</a:t>
            </a:r>
          </a:p>
          <a:p>
            <a:r>
              <a:rPr lang="en-US" sz="1600" dirty="0"/>
              <a:t>only allowed value for</a:t>
            </a:r>
          </a:p>
          <a:p>
            <a:r>
              <a:rPr lang="en-US" sz="1600" dirty="0"/>
              <a:t>precession model.</a:t>
            </a:r>
          </a:p>
        </p:txBody>
      </p:sp>
      <p:cxnSp>
        <p:nvCxnSpPr>
          <p:cNvPr id="4" name="Straight Arrow Connector 3"/>
          <p:cNvCxnSpPr/>
          <p:nvPr/>
        </p:nvCxnSpPr>
        <p:spPr bwMode="auto">
          <a:xfrm flipH="1" flipV="1">
            <a:off x="5623560" y="5065776"/>
            <a:ext cx="850392" cy="265176"/>
          </a:xfrm>
          <a:prstGeom prst="straightConnector1">
            <a:avLst/>
          </a:prstGeom>
          <a:noFill/>
          <a:ln w="12700" cap="flat" cmpd="sng" algn="ctr">
            <a:solidFill>
              <a:schemeClr val="tx1"/>
            </a:solidFill>
            <a:prstDash val="solid"/>
            <a:round/>
            <a:headEnd type="none" w="med" len="med"/>
            <a:tailEnd type="triangle"/>
          </a:ln>
          <a:effectLst/>
        </p:spPr>
      </p:cxn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oter Placeholder 3"/>
          <p:cNvSpPr>
            <a:spLocks noGrp="1"/>
          </p:cNvSpPr>
          <p:nvPr>
            <p:ph type="ftr" sz="quarter" idx="10"/>
          </p:nvPr>
        </p:nvSpPr>
        <p:spPr>
          <a:noFill/>
        </p:spPr>
        <p:txBody>
          <a:bodyPr/>
          <a:lstStyle/>
          <a:p>
            <a:r>
              <a:rPr lang="en-US"/>
              <a:t>Dynamic Frames</a:t>
            </a:r>
          </a:p>
        </p:txBody>
      </p:sp>
      <p:sp>
        <p:nvSpPr>
          <p:cNvPr id="54275" name="Slide Number Placeholder 4"/>
          <p:cNvSpPr>
            <a:spLocks noGrp="1"/>
          </p:cNvSpPr>
          <p:nvPr>
            <p:ph type="sldNum" sz="quarter" idx="11"/>
          </p:nvPr>
        </p:nvSpPr>
        <p:spPr>
          <a:noFill/>
        </p:spPr>
        <p:txBody>
          <a:bodyPr/>
          <a:lstStyle/>
          <a:p>
            <a:fld id="{7D4D0D61-84A2-644D-A508-CCAE4818793F}" type="slidenum">
              <a:rPr lang="en-US" smtClean="0"/>
              <a:pPr/>
              <a:t>41</a:t>
            </a:fld>
            <a:endParaRPr lang="en-US" sz="1400" b="0">
              <a:latin typeface="Times New Roman" charset="0"/>
            </a:endParaRPr>
          </a:p>
        </p:txBody>
      </p:sp>
      <p:sp>
        <p:nvSpPr>
          <p:cNvPr id="54276" name="Rectangle 2"/>
          <p:cNvSpPr>
            <a:spLocks noGrp="1" noChangeArrowheads="1"/>
          </p:cNvSpPr>
          <p:nvPr>
            <p:ph type="body" idx="1"/>
          </p:nvPr>
        </p:nvSpPr>
        <p:spPr>
          <a:xfrm>
            <a:off x="683006" y="1697292"/>
            <a:ext cx="7772400" cy="4365180"/>
          </a:xfrm>
        </p:spPr>
        <p:txBody>
          <a:bodyPr/>
          <a:lstStyle/>
          <a:p>
            <a:r>
              <a:rPr lang="en-US" dirty="0"/>
              <a:t>True Equator and Equinox of Date Family</a:t>
            </a:r>
          </a:p>
          <a:p>
            <a:pPr lvl="1"/>
            <a:r>
              <a:rPr lang="en-US" sz="2000" dirty="0"/>
              <a:t>For all reference frames in this family…</a:t>
            </a:r>
            <a:endParaRPr lang="en-US" dirty="0"/>
          </a:p>
          <a:p>
            <a:pPr lvl="2"/>
            <a:r>
              <a:rPr lang="en-US" sz="2000" dirty="0"/>
              <a:t>The frame's relationship to the J2000 frame is given by a precession model and a nutation model.</a:t>
            </a:r>
          </a:p>
          <a:p>
            <a:pPr lvl="2"/>
            <a:r>
              <a:rPr lang="en-US" sz="2000" dirty="0"/>
              <a:t>The frame kernel creator selects models from those built into the SPICE software.</a:t>
            </a:r>
          </a:p>
          <a:p>
            <a:pPr lvl="3"/>
            <a:r>
              <a:rPr lang="en-US" sz="1600" dirty="0"/>
              <a:t>Currently supported only for the Earth</a:t>
            </a:r>
          </a:p>
          <a:p>
            <a:pPr lvl="3"/>
            <a:r>
              <a:rPr lang="en-US" sz="1600" dirty="0"/>
              <a:t>Currently only the 1976 IAU precession model (</a:t>
            </a:r>
            <a:r>
              <a:rPr lang="en-US" sz="1600" dirty="0" err="1"/>
              <a:t>Lieske</a:t>
            </a:r>
            <a:r>
              <a:rPr lang="en-US" sz="1600" dirty="0"/>
              <a:t> model) is allowed.</a:t>
            </a:r>
          </a:p>
          <a:p>
            <a:pPr lvl="3"/>
            <a:r>
              <a:rPr lang="en-US" sz="1600" dirty="0"/>
              <a:t>Currently only the 1980 IAU nutation model is allowed.</a:t>
            </a:r>
          </a:p>
          <a:p>
            <a:pPr lvl="2"/>
            <a:r>
              <a:rPr lang="en-US" sz="2000" dirty="0"/>
              <a:t>The frame kernel creator must either specify the frame's rotation state or must designate the frame “frozen” at a specified “freeze epoch” (but not both).</a:t>
            </a:r>
          </a:p>
        </p:txBody>
      </p:sp>
      <p:sp>
        <p:nvSpPr>
          <p:cNvPr id="54277" name="Rectangle 3"/>
          <p:cNvSpPr>
            <a:spLocks noGrp="1" noChangeArrowheads="1"/>
          </p:cNvSpPr>
          <p:nvPr>
            <p:ph type="title"/>
          </p:nvPr>
        </p:nvSpPr>
        <p:spPr>
          <a:xfrm>
            <a:off x="3309938" y="381000"/>
            <a:ext cx="4119562" cy="474663"/>
          </a:xfrm>
        </p:spPr>
        <p:txBody>
          <a:bodyPr/>
          <a:lstStyle/>
          <a:p>
            <a:r>
              <a:rPr lang="en-US" dirty="0"/>
              <a:t>"Of-Date" Frames - 5</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3"/>
          <p:cNvSpPr>
            <a:spLocks noGrp="1"/>
          </p:cNvSpPr>
          <p:nvPr>
            <p:ph type="ftr" sz="quarter" idx="10"/>
          </p:nvPr>
        </p:nvSpPr>
        <p:spPr>
          <a:noFill/>
        </p:spPr>
        <p:txBody>
          <a:bodyPr/>
          <a:lstStyle/>
          <a:p>
            <a:r>
              <a:rPr lang="en-US"/>
              <a:t>Dynamic Frames</a:t>
            </a:r>
          </a:p>
        </p:txBody>
      </p:sp>
      <p:sp>
        <p:nvSpPr>
          <p:cNvPr id="55299" name="Slide Number Placeholder 4"/>
          <p:cNvSpPr>
            <a:spLocks noGrp="1"/>
          </p:cNvSpPr>
          <p:nvPr>
            <p:ph type="sldNum" sz="quarter" idx="11"/>
          </p:nvPr>
        </p:nvSpPr>
        <p:spPr>
          <a:noFill/>
        </p:spPr>
        <p:txBody>
          <a:bodyPr/>
          <a:lstStyle/>
          <a:p>
            <a:fld id="{C9B90EE1-CA2E-CD4A-A29E-14CD2940D021}" type="slidenum">
              <a:rPr lang="en-US" smtClean="0"/>
              <a:pPr/>
              <a:t>42</a:t>
            </a:fld>
            <a:endParaRPr lang="en-US" sz="1400" b="0">
              <a:latin typeface="Times New Roman" charset="0"/>
            </a:endParaRPr>
          </a:p>
        </p:txBody>
      </p:sp>
      <p:sp>
        <p:nvSpPr>
          <p:cNvPr id="55300" name="Rectangle 2"/>
          <p:cNvSpPr>
            <a:spLocks noGrp="1" noChangeArrowheads="1"/>
          </p:cNvSpPr>
          <p:nvPr>
            <p:ph type="body" idx="1"/>
          </p:nvPr>
        </p:nvSpPr>
        <p:spPr>
          <a:xfrm>
            <a:off x="692150" y="1600200"/>
            <a:ext cx="7772400" cy="4502150"/>
          </a:xfrm>
        </p:spPr>
        <p:txBody>
          <a:bodyPr/>
          <a:lstStyle/>
          <a:p>
            <a:pPr>
              <a:buFontTx/>
              <a:buNone/>
            </a:pPr>
            <a:endParaRPr lang="en-US" sz="2800"/>
          </a:p>
          <a:p>
            <a:pPr>
              <a:buFontTx/>
              <a:buNone/>
            </a:pPr>
            <a:endParaRPr lang="en-US" sz="2800"/>
          </a:p>
        </p:txBody>
      </p:sp>
      <p:sp>
        <p:nvSpPr>
          <p:cNvPr id="55301" name="Rectangle 3"/>
          <p:cNvSpPr>
            <a:spLocks noGrp="1" noChangeArrowheads="1"/>
          </p:cNvSpPr>
          <p:nvPr>
            <p:ph type="title"/>
          </p:nvPr>
        </p:nvSpPr>
        <p:spPr>
          <a:xfrm>
            <a:off x="3313113" y="381000"/>
            <a:ext cx="4095750" cy="474663"/>
          </a:xfrm>
        </p:spPr>
        <p:txBody>
          <a:bodyPr/>
          <a:lstStyle/>
          <a:p>
            <a:r>
              <a:rPr lang="en-US" sz="2800" dirty="0"/>
              <a:t>"</a:t>
            </a:r>
            <a:r>
              <a:rPr lang="en-US" dirty="0"/>
              <a:t>Of-Date" Frames - 6</a:t>
            </a:r>
          </a:p>
        </p:txBody>
      </p:sp>
      <p:sp>
        <p:nvSpPr>
          <p:cNvPr id="55302" name="Rectangle 4"/>
          <p:cNvSpPr>
            <a:spLocks noChangeArrowheads="1"/>
          </p:cNvSpPr>
          <p:nvPr/>
        </p:nvSpPr>
        <p:spPr bwMode="auto">
          <a:xfrm>
            <a:off x="430213" y="1773238"/>
            <a:ext cx="7758112" cy="3889375"/>
          </a:xfrm>
          <a:prstGeom prst="rect">
            <a:avLst/>
          </a:prstGeom>
          <a:noFill/>
          <a:ln w="12700">
            <a:noFill/>
            <a:miter lim="800000"/>
            <a:headEnd/>
            <a:tailEnd/>
          </a:ln>
        </p:spPr>
        <p:txBody>
          <a:bodyPr>
            <a:prstTxWarp prst="textNoShape">
              <a:avLst/>
            </a:prstTxWarp>
            <a:spAutoFit/>
          </a:bodyPr>
          <a:lstStyle/>
          <a:p>
            <a:r>
              <a:rPr lang="en-US" sz="1200" dirty="0">
                <a:latin typeface="Courier New" charset="0"/>
              </a:rPr>
              <a:t> Earth true equator and equinox of date frame:</a:t>
            </a:r>
          </a:p>
          <a:p>
            <a:endParaRPr lang="en-US" sz="1200" dirty="0">
              <a:latin typeface="Courier New" charset="0"/>
            </a:endParaRPr>
          </a:p>
          <a:p>
            <a:r>
              <a:rPr lang="en-US" sz="1200" dirty="0">
                <a:latin typeface="Courier New" charset="0"/>
              </a:rPr>
              <a:t>      +Z axis is perpendicular to the true equator of date </a:t>
            </a:r>
            <a:r>
              <a:rPr lang="en-US" sz="1200" dirty="0">
                <a:solidFill>
                  <a:srgbClr val="FF0000"/>
                </a:solidFill>
                <a:latin typeface="Courier New" charset="0"/>
              </a:rPr>
              <a:t>and points north</a:t>
            </a:r>
            <a:r>
              <a:rPr lang="en-US" sz="1200" dirty="0">
                <a:latin typeface="Courier New" charset="0"/>
              </a:rPr>
              <a:t>.</a:t>
            </a:r>
          </a:p>
          <a:p>
            <a:r>
              <a:rPr lang="en-US" sz="1200" dirty="0">
                <a:latin typeface="Courier New" charset="0"/>
              </a:rPr>
              <a:t>  </a:t>
            </a:r>
          </a:p>
          <a:p>
            <a:r>
              <a:rPr lang="en-US" sz="1200" dirty="0">
                <a:latin typeface="Courier New" charset="0"/>
              </a:rPr>
              <a:t>      +X axis is parallel to the cross product of the +Z axis and</a:t>
            </a:r>
          </a:p>
          <a:p>
            <a:r>
              <a:rPr lang="en-US" sz="1200" dirty="0">
                <a:latin typeface="Courier New" charset="0"/>
              </a:rPr>
              <a:t>         the north-pointing vector normal to the mean ecliptic of date.</a:t>
            </a:r>
          </a:p>
          <a:p>
            <a:endParaRPr lang="en-US" sz="1200" dirty="0">
              <a:latin typeface="Courier New" charset="0"/>
            </a:endParaRPr>
          </a:p>
          <a:p>
            <a:r>
              <a:rPr lang="en-US" sz="1200" dirty="0">
                <a:latin typeface="Courier New" charset="0"/>
              </a:rPr>
              <a:t>      +Y axis completes the right-handed frame.</a:t>
            </a:r>
          </a:p>
          <a:p>
            <a:endParaRPr lang="en-US" sz="1200" dirty="0">
              <a:latin typeface="Courier New" charset="0"/>
            </a:endParaRPr>
          </a:p>
          <a:p>
            <a:r>
              <a:rPr lang="en-US" sz="1200" dirty="0">
                <a:latin typeface="Courier New" charset="0"/>
              </a:rPr>
              <a:t>\</a:t>
            </a:r>
            <a:r>
              <a:rPr lang="en-US" sz="1200" dirty="0" err="1">
                <a:latin typeface="Courier New" charset="0"/>
              </a:rPr>
              <a:t>begindata</a:t>
            </a:r>
            <a:endParaRPr lang="en-US" sz="1200" dirty="0">
              <a:latin typeface="Courier New" charset="0"/>
            </a:endParaRPr>
          </a:p>
          <a:p>
            <a:endParaRPr lang="en-US" sz="1200" dirty="0">
              <a:latin typeface="Courier New" charset="0"/>
            </a:endParaRPr>
          </a:p>
          <a:p>
            <a:r>
              <a:rPr lang="en-US" sz="1200" dirty="0">
                <a:latin typeface="Courier New" charset="0"/>
              </a:rPr>
              <a:t>   FRAME_&lt;</a:t>
            </a:r>
            <a:r>
              <a:rPr lang="en-US" sz="1200" dirty="0" err="1">
                <a:latin typeface="Courier New" charset="0"/>
              </a:rPr>
              <a:t>frame_name</a:t>
            </a:r>
            <a:r>
              <a:rPr lang="en-US" sz="1200" dirty="0">
                <a:latin typeface="Courier New" charset="0"/>
              </a:rPr>
              <a:t>&gt;                 =  &lt;</a:t>
            </a:r>
            <a:r>
              <a:rPr lang="en-US" sz="1200" dirty="0" err="1">
                <a:latin typeface="Courier New" charset="0"/>
              </a:rPr>
              <a:t>frame_ID</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&gt;_NAME              =  &lt;</a:t>
            </a:r>
            <a:r>
              <a:rPr lang="en-US" sz="1200" dirty="0" err="1">
                <a:latin typeface="Courier New" charset="0"/>
              </a:rPr>
              <a:t>frame_name</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&gt;_CLASS             =  5</a:t>
            </a:r>
          </a:p>
          <a:p>
            <a:r>
              <a:rPr lang="en-US" sz="1200" dirty="0">
                <a:latin typeface="Courier New" charset="0"/>
              </a:rPr>
              <a:t>   FRAME_&lt;</a:t>
            </a:r>
            <a:r>
              <a:rPr lang="en-US" sz="1200" dirty="0" err="1">
                <a:latin typeface="Courier New" charset="0"/>
              </a:rPr>
              <a:t>frame_ID</a:t>
            </a:r>
            <a:r>
              <a:rPr lang="en-US" sz="1200" dirty="0">
                <a:latin typeface="Courier New" charset="0"/>
              </a:rPr>
              <a:t>&gt;_CLASS_ID          =  &lt;</a:t>
            </a:r>
            <a:r>
              <a:rPr lang="en-US" sz="1200" dirty="0" err="1">
                <a:latin typeface="Courier New" charset="0"/>
              </a:rPr>
              <a:t>frame_ID</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&gt;_CENTER            =  399</a:t>
            </a:r>
          </a:p>
          <a:p>
            <a:r>
              <a:rPr lang="en-US" sz="1200" dirty="0">
                <a:latin typeface="Courier New" charset="0"/>
              </a:rPr>
              <a:t>   FRAME_&lt;</a:t>
            </a:r>
            <a:r>
              <a:rPr lang="en-US" sz="1200" dirty="0" err="1">
                <a:latin typeface="Courier New" charset="0"/>
              </a:rPr>
              <a:t>frame_ID</a:t>
            </a:r>
            <a:r>
              <a:rPr lang="en-US" sz="1200" dirty="0">
                <a:latin typeface="Courier New" charset="0"/>
              </a:rPr>
              <a:t>&gt;_RELATIVE          = 'J2000'</a:t>
            </a:r>
          </a:p>
          <a:p>
            <a:r>
              <a:rPr lang="en-US" sz="1200" dirty="0">
                <a:latin typeface="Courier New" charset="0"/>
              </a:rPr>
              <a:t>   FRAME_&lt;</a:t>
            </a:r>
            <a:r>
              <a:rPr lang="en-US" sz="1200" dirty="0" err="1">
                <a:latin typeface="Courier New" charset="0"/>
              </a:rPr>
              <a:t>frame_ID</a:t>
            </a:r>
            <a:r>
              <a:rPr lang="en-US" sz="1200" dirty="0">
                <a:latin typeface="Courier New" charset="0"/>
              </a:rPr>
              <a:t>&gt;_DEF_STYLE         = 'PARAMETERIZED'</a:t>
            </a:r>
          </a:p>
          <a:p>
            <a:r>
              <a:rPr lang="en-US" sz="1200" dirty="0">
                <a:latin typeface="Courier New" charset="0"/>
              </a:rPr>
              <a:t>   FRAME_&lt;</a:t>
            </a:r>
            <a:r>
              <a:rPr lang="en-US" sz="1200" dirty="0" err="1">
                <a:latin typeface="Courier New" charset="0"/>
              </a:rPr>
              <a:t>frame_ID</a:t>
            </a:r>
            <a:r>
              <a:rPr lang="en-US" sz="1200" dirty="0">
                <a:latin typeface="Courier New" charset="0"/>
              </a:rPr>
              <a:t>&gt;_FAMILY            = 'TRUE_EQUATOR_AND_EQUINOX_OF_DATE'</a:t>
            </a:r>
          </a:p>
          <a:p>
            <a:r>
              <a:rPr lang="en-US" sz="1200" dirty="0">
                <a:latin typeface="Courier New" charset="0"/>
              </a:rPr>
              <a:t>   FRAME_&lt;</a:t>
            </a:r>
            <a:r>
              <a:rPr lang="en-US" sz="1200" dirty="0" err="1">
                <a:latin typeface="Courier New" charset="0"/>
              </a:rPr>
              <a:t>frame_ID</a:t>
            </a:r>
            <a:r>
              <a:rPr lang="en-US" sz="1200" dirty="0">
                <a:latin typeface="Courier New" charset="0"/>
              </a:rPr>
              <a:t>&gt;_PREC_MODEL        = 'EARTH_IAU_1976'</a:t>
            </a:r>
          </a:p>
          <a:p>
            <a:r>
              <a:rPr lang="en-US" sz="1200" dirty="0">
                <a:latin typeface="Courier New" charset="0"/>
              </a:rPr>
              <a:t>   FRAME_&lt;</a:t>
            </a:r>
            <a:r>
              <a:rPr lang="en-US" sz="1200" dirty="0" err="1">
                <a:latin typeface="Courier New" charset="0"/>
              </a:rPr>
              <a:t>frame_ID</a:t>
            </a:r>
            <a:r>
              <a:rPr lang="en-US" sz="1200" dirty="0">
                <a:latin typeface="Courier New" charset="0"/>
              </a:rPr>
              <a:t>&gt;_NUT_MODEL         = 'EARTH_IAU_1980'</a:t>
            </a:r>
          </a:p>
          <a:p>
            <a:r>
              <a:rPr lang="en-US" sz="1200" dirty="0">
                <a:latin typeface="Courier New" charset="0"/>
              </a:rPr>
              <a:t>   FRAME_&lt;</a:t>
            </a:r>
            <a:r>
              <a:rPr lang="en-US" sz="1200" dirty="0" err="1">
                <a:latin typeface="Courier New" charset="0"/>
              </a:rPr>
              <a:t>frame_ID</a:t>
            </a:r>
            <a:r>
              <a:rPr lang="en-US" sz="1200" dirty="0">
                <a:latin typeface="Courier New" charset="0"/>
              </a:rPr>
              <a:t>&gt;_ROTATION_STATE    = 'ROTATING'</a:t>
            </a:r>
          </a:p>
          <a:p>
            <a:endParaRPr lang="en-US" sz="1200" dirty="0">
              <a:latin typeface="Courier New" charset="0"/>
            </a:endParaRPr>
          </a:p>
        </p:txBody>
      </p:sp>
      <p:sp>
        <p:nvSpPr>
          <p:cNvPr id="55303" name="Text Box 5"/>
          <p:cNvSpPr txBox="1">
            <a:spLocks noChangeArrowheads="1"/>
          </p:cNvSpPr>
          <p:nvPr/>
        </p:nvSpPr>
        <p:spPr bwMode="auto">
          <a:xfrm>
            <a:off x="5957888" y="3429000"/>
            <a:ext cx="2911475" cy="765175"/>
          </a:xfrm>
          <a:prstGeom prst="rect">
            <a:avLst/>
          </a:prstGeom>
          <a:solidFill>
            <a:srgbClr val="24CAC6"/>
          </a:solidFill>
          <a:ln w="12700">
            <a:solidFill>
              <a:schemeClr val="tx1"/>
            </a:solidFill>
            <a:miter lim="800000"/>
            <a:headEnd/>
            <a:tailEnd/>
          </a:ln>
        </p:spPr>
        <p:txBody>
          <a:bodyPr wrap="none">
            <a:prstTxWarp prst="textNoShape">
              <a:avLst/>
            </a:prstTxWarp>
            <a:spAutoFit/>
          </a:bodyPr>
          <a:lstStyle/>
          <a:p>
            <a:r>
              <a:rPr lang="en-US" sz="1200"/>
              <a:t>&lt;frame_ID&gt;             =  integer frame ID</a:t>
            </a:r>
          </a:p>
          <a:p>
            <a:r>
              <a:rPr lang="en-US" sz="1200"/>
              <a:t>                                    code</a:t>
            </a:r>
          </a:p>
          <a:p>
            <a:r>
              <a:rPr lang="en-US" sz="1200"/>
              <a:t>&lt;frame_name&gt;       =  user-specified</a:t>
            </a:r>
          </a:p>
          <a:p>
            <a:r>
              <a:rPr lang="en-US" sz="1200"/>
              <a:t>                                    frame name</a:t>
            </a:r>
          </a:p>
        </p:txBody>
      </p:sp>
      <p:sp>
        <p:nvSpPr>
          <p:cNvPr id="55304" name="Text Box 6"/>
          <p:cNvSpPr txBox="1">
            <a:spLocks noChangeArrowheads="1"/>
          </p:cNvSpPr>
          <p:nvPr/>
        </p:nvSpPr>
        <p:spPr bwMode="auto">
          <a:xfrm>
            <a:off x="6972300" y="3190875"/>
            <a:ext cx="971550" cy="274638"/>
          </a:xfrm>
          <a:prstGeom prst="rect">
            <a:avLst/>
          </a:prstGeom>
          <a:noFill/>
          <a:ln w="12700">
            <a:noFill/>
            <a:miter lim="800000"/>
            <a:headEnd/>
            <a:tailEnd/>
          </a:ln>
        </p:spPr>
        <p:txBody>
          <a:bodyPr wrap="none">
            <a:prstTxWarp prst="textNoShape">
              <a:avLst/>
            </a:prstTxWarp>
            <a:spAutoFit/>
          </a:bodyPr>
          <a:lstStyle/>
          <a:p>
            <a:pPr>
              <a:lnSpc>
                <a:spcPct val="100000"/>
              </a:lnSpc>
              <a:buSzTx/>
            </a:pPr>
            <a:r>
              <a:rPr lang="en-US" sz="1200"/>
              <a:t>Definitions</a:t>
            </a:r>
          </a:p>
        </p:txBody>
      </p:sp>
      <p:sp>
        <p:nvSpPr>
          <p:cNvPr id="9" name="TextBox 8"/>
          <p:cNvSpPr txBox="1"/>
          <p:nvPr/>
        </p:nvSpPr>
        <p:spPr>
          <a:xfrm>
            <a:off x="6568948" y="5206336"/>
            <a:ext cx="2587752" cy="867930"/>
          </a:xfrm>
          <a:prstGeom prst="rect">
            <a:avLst/>
          </a:prstGeom>
          <a:noFill/>
        </p:spPr>
        <p:txBody>
          <a:bodyPr wrap="square" rtlCol="0">
            <a:spAutoFit/>
          </a:bodyPr>
          <a:lstStyle/>
          <a:p>
            <a:r>
              <a:rPr lang="en-US" sz="1400" dirty="0"/>
              <a:t>These are currently the</a:t>
            </a:r>
          </a:p>
          <a:p>
            <a:r>
              <a:rPr lang="en-US" sz="1400" dirty="0"/>
              <a:t>only allowed values for</a:t>
            </a:r>
          </a:p>
          <a:p>
            <a:r>
              <a:rPr lang="en-US" sz="1400" dirty="0"/>
              <a:t>precession model and nutation model.</a:t>
            </a:r>
          </a:p>
        </p:txBody>
      </p:sp>
      <p:cxnSp>
        <p:nvCxnSpPr>
          <p:cNvPr id="10" name="Straight Arrow Connector 9"/>
          <p:cNvCxnSpPr/>
          <p:nvPr/>
        </p:nvCxnSpPr>
        <p:spPr bwMode="auto">
          <a:xfrm flipH="1" flipV="1">
            <a:off x="5718556" y="5065776"/>
            <a:ext cx="850392" cy="265176"/>
          </a:xfrm>
          <a:prstGeom prst="straightConnector1">
            <a:avLst/>
          </a:prstGeom>
          <a:noFill/>
          <a:ln w="12700" cap="flat" cmpd="sng" algn="ctr">
            <a:solidFill>
              <a:schemeClr val="tx1"/>
            </a:solidFill>
            <a:prstDash val="solid"/>
            <a:round/>
            <a:headEnd type="none" w="med" len="med"/>
            <a:tailEnd type="triangle"/>
          </a:ln>
          <a:effectLst/>
        </p:spPr>
      </p:cxnSp>
      <p:cxnSp>
        <p:nvCxnSpPr>
          <p:cNvPr id="11" name="Straight Arrow Connector 10"/>
          <p:cNvCxnSpPr/>
          <p:nvPr/>
        </p:nvCxnSpPr>
        <p:spPr bwMode="auto">
          <a:xfrm flipH="1" flipV="1">
            <a:off x="5718556" y="5206336"/>
            <a:ext cx="850392" cy="188624"/>
          </a:xfrm>
          <a:prstGeom prst="straightConnector1">
            <a:avLst/>
          </a:prstGeom>
          <a:noFill/>
          <a:ln w="12700" cap="flat" cmpd="sng" algn="ctr">
            <a:solidFill>
              <a:schemeClr val="tx1"/>
            </a:solidFill>
            <a:prstDash val="solid"/>
            <a:round/>
            <a:headEnd type="none" w="med" len="med"/>
            <a:tailEnd type="triangle"/>
          </a:ln>
          <a:effectLst/>
        </p:spPr>
      </p:cxn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oter Placeholder 3"/>
          <p:cNvSpPr>
            <a:spLocks noGrp="1"/>
          </p:cNvSpPr>
          <p:nvPr>
            <p:ph type="ftr" sz="quarter" idx="10"/>
          </p:nvPr>
        </p:nvSpPr>
        <p:spPr>
          <a:noFill/>
        </p:spPr>
        <p:txBody>
          <a:bodyPr/>
          <a:lstStyle/>
          <a:p>
            <a:r>
              <a:rPr lang="en-US"/>
              <a:t>Dynamic Frames</a:t>
            </a:r>
          </a:p>
        </p:txBody>
      </p:sp>
      <p:sp>
        <p:nvSpPr>
          <p:cNvPr id="56323" name="Slide Number Placeholder 4"/>
          <p:cNvSpPr>
            <a:spLocks noGrp="1"/>
          </p:cNvSpPr>
          <p:nvPr>
            <p:ph type="sldNum" sz="quarter" idx="11"/>
          </p:nvPr>
        </p:nvSpPr>
        <p:spPr>
          <a:noFill/>
        </p:spPr>
        <p:txBody>
          <a:bodyPr/>
          <a:lstStyle/>
          <a:p>
            <a:fld id="{BB10EE9F-239C-CA43-A9CD-BE1F90EF0F06}" type="slidenum">
              <a:rPr lang="en-US" smtClean="0"/>
              <a:pPr/>
              <a:t>43</a:t>
            </a:fld>
            <a:endParaRPr lang="en-US" sz="1400" b="0">
              <a:latin typeface="Times New Roman" charset="0"/>
            </a:endParaRPr>
          </a:p>
        </p:txBody>
      </p:sp>
      <p:sp>
        <p:nvSpPr>
          <p:cNvPr id="56324" name="Rectangle 2"/>
          <p:cNvSpPr>
            <a:spLocks noGrp="1" noChangeArrowheads="1"/>
          </p:cNvSpPr>
          <p:nvPr>
            <p:ph type="body" idx="1"/>
          </p:nvPr>
        </p:nvSpPr>
        <p:spPr>
          <a:xfrm>
            <a:off x="692150" y="1807020"/>
            <a:ext cx="7772400" cy="3907980"/>
          </a:xfrm>
        </p:spPr>
        <p:txBody>
          <a:bodyPr/>
          <a:lstStyle/>
          <a:p>
            <a:pPr>
              <a:lnSpc>
                <a:spcPct val="80000"/>
              </a:lnSpc>
            </a:pPr>
            <a:r>
              <a:rPr lang="en-US" dirty="0"/>
              <a:t>Mean Ecliptic and Equinox of Date Family</a:t>
            </a:r>
          </a:p>
          <a:p>
            <a:pPr lvl="1">
              <a:lnSpc>
                <a:spcPct val="80000"/>
              </a:lnSpc>
            </a:pPr>
            <a:r>
              <a:rPr lang="en-US" sz="2000" dirty="0"/>
              <a:t>For all reference frames in this family…</a:t>
            </a:r>
            <a:r>
              <a:rPr lang="en-US" dirty="0"/>
              <a:t> </a:t>
            </a:r>
          </a:p>
          <a:p>
            <a:pPr lvl="2">
              <a:lnSpc>
                <a:spcPct val="80000"/>
              </a:lnSpc>
            </a:pPr>
            <a:r>
              <a:rPr lang="en-US" sz="2000" dirty="0"/>
              <a:t>The frame's relationship to the J2000 frame is given by a precession model and an obliquity model.</a:t>
            </a:r>
          </a:p>
          <a:p>
            <a:pPr lvl="2">
              <a:lnSpc>
                <a:spcPct val="80000"/>
              </a:lnSpc>
            </a:pPr>
            <a:r>
              <a:rPr lang="en-US" sz="2000" dirty="0"/>
              <a:t>The frame kernel creator selects models from those built into the SPICE software.</a:t>
            </a:r>
          </a:p>
          <a:p>
            <a:pPr lvl="3">
              <a:lnSpc>
                <a:spcPct val="80000"/>
              </a:lnSpc>
            </a:pPr>
            <a:r>
              <a:rPr lang="en-US" sz="1600" dirty="0"/>
              <a:t>Currently supported only for the Earth.</a:t>
            </a:r>
          </a:p>
          <a:p>
            <a:pPr lvl="3">
              <a:lnSpc>
                <a:spcPct val="80000"/>
              </a:lnSpc>
            </a:pPr>
            <a:r>
              <a:rPr lang="en-US" sz="1600" dirty="0"/>
              <a:t>Currently only the 1976 IAU precession model (</a:t>
            </a:r>
            <a:r>
              <a:rPr lang="en-US" sz="1600" dirty="0" err="1"/>
              <a:t>Lieske</a:t>
            </a:r>
            <a:r>
              <a:rPr lang="en-US" sz="1600" dirty="0"/>
              <a:t> model) is allowed.</a:t>
            </a:r>
          </a:p>
          <a:p>
            <a:pPr lvl="3">
              <a:lnSpc>
                <a:spcPct val="80000"/>
              </a:lnSpc>
            </a:pPr>
            <a:r>
              <a:rPr lang="en-US" sz="1600" dirty="0"/>
              <a:t>Currently only the 1980 IAU mean obliquity model is allowed.</a:t>
            </a:r>
          </a:p>
          <a:p>
            <a:pPr lvl="2">
              <a:lnSpc>
                <a:spcPct val="80000"/>
              </a:lnSpc>
            </a:pPr>
            <a:r>
              <a:rPr lang="en-US" sz="2000" dirty="0"/>
              <a:t>The frame kernel creator must either specify the frame's rotation state or must designate the frame "frozen" at a specified "freeze epoch."</a:t>
            </a:r>
          </a:p>
          <a:p>
            <a:pPr lvl="3">
              <a:lnSpc>
                <a:spcPct val="80000"/>
              </a:lnSpc>
            </a:pPr>
            <a:endParaRPr lang="en-US" sz="1800" dirty="0"/>
          </a:p>
          <a:p>
            <a:pPr lvl="2">
              <a:lnSpc>
                <a:spcPct val="80000"/>
              </a:lnSpc>
            </a:pPr>
            <a:endParaRPr lang="en-US" sz="2000" dirty="0"/>
          </a:p>
        </p:txBody>
      </p:sp>
      <p:sp>
        <p:nvSpPr>
          <p:cNvPr id="56325" name="Rectangle 3"/>
          <p:cNvSpPr>
            <a:spLocks noGrp="1" noChangeArrowheads="1"/>
          </p:cNvSpPr>
          <p:nvPr>
            <p:ph type="title"/>
          </p:nvPr>
        </p:nvSpPr>
        <p:spPr>
          <a:xfrm>
            <a:off x="3309938" y="381000"/>
            <a:ext cx="4119562" cy="474663"/>
          </a:xfrm>
        </p:spPr>
        <p:txBody>
          <a:bodyPr/>
          <a:lstStyle/>
          <a:p>
            <a:r>
              <a:rPr lang="en-US" dirty="0"/>
              <a:t>"Of-Date" Frames - 7</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3"/>
          <p:cNvSpPr>
            <a:spLocks noGrp="1"/>
          </p:cNvSpPr>
          <p:nvPr>
            <p:ph type="ftr" sz="quarter" idx="10"/>
          </p:nvPr>
        </p:nvSpPr>
        <p:spPr>
          <a:noFill/>
        </p:spPr>
        <p:txBody>
          <a:bodyPr/>
          <a:lstStyle/>
          <a:p>
            <a:r>
              <a:rPr lang="en-US"/>
              <a:t>Dynamic Frames</a:t>
            </a:r>
          </a:p>
        </p:txBody>
      </p:sp>
      <p:sp>
        <p:nvSpPr>
          <p:cNvPr id="57347" name="Slide Number Placeholder 4"/>
          <p:cNvSpPr>
            <a:spLocks noGrp="1"/>
          </p:cNvSpPr>
          <p:nvPr>
            <p:ph type="sldNum" sz="quarter" idx="11"/>
          </p:nvPr>
        </p:nvSpPr>
        <p:spPr>
          <a:noFill/>
        </p:spPr>
        <p:txBody>
          <a:bodyPr/>
          <a:lstStyle/>
          <a:p>
            <a:fld id="{E7AE453F-35FD-D94B-A7B4-EB0F87A73891}" type="slidenum">
              <a:rPr lang="en-US" smtClean="0"/>
              <a:pPr/>
              <a:t>44</a:t>
            </a:fld>
            <a:endParaRPr lang="en-US" sz="1400" b="0">
              <a:latin typeface="Times New Roman" charset="0"/>
            </a:endParaRPr>
          </a:p>
        </p:txBody>
      </p:sp>
      <p:sp>
        <p:nvSpPr>
          <p:cNvPr id="57348" name="Rectangle 2"/>
          <p:cNvSpPr>
            <a:spLocks noGrp="1" noChangeArrowheads="1"/>
          </p:cNvSpPr>
          <p:nvPr>
            <p:ph type="body" idx="1"/>
          </p:nvPr>
        </p:nvSpPr>
        <p:spPr>
          <a:xfrm>
            <a:off x="692150" y="1600200"/>
            <a:ext cx="7772400" cy="4502150"/>
          </a:xfrm>
        </p:spPr>
        <p:txBody>
          <a:bodyPr/>
          <a:lstStyle/>
          <a:p>
            <a:pPr>
              <a:buFontTx/>
              <a:buNone/>
            </a:pPr>
            <a:endParaRPr lang="en-US" sz="2800"/>
          </a:p>
          <a:p>
            <a:pPr>
              <a:buFontTx/>
              <a:buNone/>
            </a:pPr>
            <a:endParaRPr lang="en-US" sz="2800"/>
          </a:p>
        </p:txBody>
      </p:sp>
      <p:sp>
        <p:nvSpPr>
          <p:cNvPr id="57349" name="Rectangle 3"/>
          <p:cNvSpPr>
            <a:spLocks noGrp="1" noChangeArrowheads="1"/>
          </p:cNvSpPr>
          <p:nvPr>
            <p:ph type="title"/>
          </p:nvPr>
        </p:nvSpPr>
        <p:spPr>
          <a:xfrm>
            <a:off x="3313113" y="381000"/>
            <a:ext cx="4095750" cy="474663"/>
          </a:xfrm>
        </p:spPr>
        <p:txBody>
          <a:bodyPr/>
          <a:lstStyle/>
          <a:p>
            <a:r>
              <a:rPr lang="en-US" sz="2800" dirty="0"/>
              <a:t>"</a:t>
            </a:r>
            <a:r>
              <a:rPr lang="en-US" dirty="0"/>
              <a:t>Of-Date" Frames - 8</a:t>
            </a:r>
          </a:p>
        </p:txBody>
      </p:sp>
      <p:sp>
        <p:nvSpPr>
          <p:cNvPr id="57350" name="Rectangle 4"/>
          <p:cNvSpPr>
            <a:spLocks noChangeArrowheads="1"/>
          </p:cNvSpPr>
          <p:nvPr/>
        </p:nvSpPr>
        <p:spPr bwMode="auto">
          <a:xfrm>
            <a:off x="430213" y="1773238"/>
            <a:ext cx="7758112" cy="4219575"/>
          </a:xfrm>
          <a:prstGeom prst="rect">
            <a:avLst/>
          </a:prstGeom>
          <a:noFill/>
          <a:ln w="12700">
            <a:noFill/>
            <a:miter lim="800000"/>
            <a:headEnd/>
            <a:tailEnd/>
          </a:ln>
        </p:spPr>
        <p:txBody>
          <a:bodyPr>
            <a:prstTxWarp prst="textNoShape">
              <a:avLst/>
            </a:prstTxWarp>
            <a:spAutoFit/>
          </a:bodyPr>
          <a:lstStyle/>
          <a:p>
            <a:r>
              <a:rPr lang="en-US" sz="1200">
                <a:latin typeface="Courier New" charset="0"/>
              </a:rPr>
              <a:t> Earth mean ecliptic and equinox of date frame:</a:t>
            </a:r>
          </a:p>
          <a:p>
            <a:endParaRPr lang="en-US" sz="1200">
              <a:latin typeface="Courier New" charset="0"/>
            </a:endParaRPr>
          </a:p>
          <a:p>
            <a:r>
              <a:rPr lang="en-US" sz="1200">
                <a:latin typeface="Courier New" charset="0"/>
              </a:rPr>
              <a:t>      +Z axis is perpendicular to mean ecliptic of date and points toward</a:t>
            </a:r>
          </a:p>
          <a:p>
            <a:r>
              <a:rPr lang="en-US" sz="1200">
                <a:latin typeface="Courier New" charset="0"/>
              </a:rPr>
              <a:t>         ecliptic north.</a:t>
            </a:r>
          </a:p>
          <a:p>
            <a:endParaRPr lang="en-US" sz="1200">
              <a:latin typeface="Courier New" charset="0"/>
            </a:endParaRPr>
          </a:p>
          <a:p>
            <a:r>
              <a:rPr lang="en-US" sz="1200">
                <a:latin typeface="Courier New" charset="0"/>
              </a:rPr>
              <a:t>      +X axis is parallel to the cross product of the north-pointing </a:t>
            </a:r>
          </a:p>
          <a:p>
            <a:r>
              <a:rPr lang="en-US" sz="1200">
                <a:latin typeface="Courier New" charset="0"/>
              </a:rPr>
              <a:t>         vector normal to mean equator of date and the +Z axis.</a:t>
            </a:r>
          </a:p>
          <a:p>
            <a:r>
              <a:rPr lang="en-US" sz="1200">
                <a:latin typeface="Courier New" charset="0"/>
              </a:rPr>
              <a:t>         </a:t>
            </a:r>
          </a:p>
          <a:p>
            <a:endParaRPr lang="en-US" sz="1200">
              <a:latin typeface="Courier New" charset="0"/>
            </a:endParaRPr>
          </a:p>
          <a:p>
            <a:r>
              <a:rPr lang="en-US" sz="1200">
                <a:latin typeface="Courier New" charset="0"/>
              </a:rPr>
              <a:t>      +Y axis completes the right-handed frame.</a:t>
            </a:r>
          </a:p>
          <a:p>
            <a:endParaRPr lang="en-US" sz="1200">
              <a:latin typeface="Courier New" charset="0"/>
            </a:endParaRPr>
          </a:p>
          <a:p>
            <a:r>
              <a:rPr lang="en-US" sz="1200">
                <a:latin typeface="Courier New" charset="0"/>
              </a:rPr>
              <a:t>\begindata</a:t>
            </a:r>
          </a:p>
          <a:p>
            <a:endParaRPr lang="en-US" sz="1200">
              <a:latin typeface="Courier New" charset="0"/>
            </a:endParaRPr>
          </a:p>
          <a:p>
            <a:r>
              <a:rPr lang="en-US" sz="1200">
                <a:latin typeface="Courier New" charset="0"/>
              </a:rPr>
              <a:t>   FRAME_&lt;frame_name&gt;                 =  &lt;frame_ID&gt;</a:t>
            </a:r>
          </a:p>
          <a:p>
            <a:r>
              <a:rPr lang="en-US" sz="1200">
                <a:latin typeface="Courier New" charset="0"/>
              </a:rPr>
              <a:t>   FRAME_&lt;frame_ID&gt;_NAME              =  &lt;frame_name&gt; </a:t>
            </a:r>
          </a:p>
          <a:p>
            <a:r>
              <a:rPr lang="en-US" sz="1200">
                <a:latin typeface="Courier New" charset="0"/>
              </a:rPr>
              <a:t>   FRAME_&lt;frame_ID&gt;_CLASS             =  5</a:t>
            </a:r>
          </a:p>
          <a:p>
            <a:r>
              <a:rPr lang="en-US" sz="1200">
                <a:latin typeface="Courier New" charset="0"/>
              </a:rPr>
              <a:t>   FRAME_&lt;frame_ID&gt;_CLASS_ID          =  &lt;frame_ID&gt;</a:t>
            </a:r>
          </a:p>
          <a:p>
            <a:r>
              <a:rPr lang="en-US" sz="1200">
                <a:latin typeface="Courier New" charset="0"/>
              </a:rPr>
              <a:t>   FRAME_&lt;frame_ID&gt;_CENTER            =  399</a:t>
            </a:r>
          </a:p>
          <a:p>
            <a:r>
              <a:rPr lang="en-US" sz="1200">
                <a:latin typeface="Courier New" charset="0"/>
              </a:rPr>
              <a:t>   FRAME_&lt;frame_ID&gt;_RELATIVE          = 'J2000'</a:t>
            </a:r>
          </a:p>
          <a:p>
            <a:r>
              <a:rPr lang="en-US" sz="1200">
                <a:latin typeface="Courier New" charset="0"/>
              </a:rPr>
              <a:t>   FRAME_&lt;frame_ID&gt;_DEF_STYLE         = 'PARAMETERIZED'</a:t>
            </a:r>
          </a:p>
          <a:p>
            <a:r>
              <a:rPr lang="en-US" sz="1200">
                <a:latin typeface="Courier New" charset="0"/>
              </a:rPr>
              <a:t>   FRAME_&lt;frame_ID&gt;_FAMILY            = 'MEAN_ECLIPTIC_AND_EQUINOX_OF_DATE'</a:t>
            </a:r>
          </a:p>
          <a:p>
            <a:r>
              <a:rPr lang="en-US" sz="1200">
                <a:latin typeface="Courier New" charset="0"/>
              </a:rPr>
              <a:t>   FRAME_&lt;frame_ID&gt;_PREC_MODEL        = 'EARTH_IAU_1976'</a:t>
            </a:r>
          </a:p>
          <a:p>
            <a:r>
              <a:rPr lang="en-US" sz="1200">
                <a:latin typeface="Courier New" charset="0"/>
              </a:rPr>
              <a:t>   FRAME_&lt;frame_ID&gt;_OBLIQ_MODEL       = 'EARTH_IAU_1980'</a:t>
            </a:r>
          </a:p>
          <a:p>
            <a:r>
              <a:rPr lang="en-US" sz="1200">
                <a:latin typeface="Courier New" charset="0"/>
              </a:rPr>
              <a:t>   FRAME_&lt;frame_ID&gt;_ROTATION_STATE    = 'ROTATING'</a:t>
            </a:r>
          </a:p>
          <a:p>
            <a:endParaRPr lang="en-US" sz="1200">
              <a:latin typeface="Courier New" charset="0"/>
            </a:endParaRPr>
          </a:p>
        </p:txBody>
      </p:sp>
      <p:sp>
        <p:nvSpPr>
          <p:cNvPr id="57351" name="Text Box 5"/>
          <p:cNvSpPr txBox="1">
            <a:spLocks noChangeArrowheads="1"/>
          </p:cNvSpPr>
          <p:nvPr/>
        </p:nvSpPr>
        <p:spPr bwMode="auto">
          <a:xfrm>
            <a:off x="5962650" y="3429000"/>
            <a:ext cx="2911475" cy="765175"/>
          </a:xfrm>
          <a:prstGeom prst="rect">
            <a:avLst/>
          </a:prstGeom>
          <a:solidFill>
            <a:srgbClr val="24CAC6"/>
          </a:solidFill>
          <a:ln w="12700">
            <a:solidFill>
              <a:schemeClr val="tx1"/>
            </a:solidFill>
            <a:miter lim="800000"/>
            <a:headEnd/>
            <a:tailEnd/>
          </a:ln>
        </p:spPr>
        <p:txBody>
          <a:bodyPr wrap="none">
            <a:prstTxWarp prst="textNoShape">
              <a:avLst/>
            </a:prstTxWarp>
            <a:spAutoFit/>
          </a:bodyPr>
          <a:lstStyle/>
          <a:p>
            <a:r>
              <a:rPr lang="en-US" sz="1200"/>
              <a:t>&lt;frame_ID&gt;             =  integer frame ID</a:t>
            </a:r>
          </a:p>
          <a:p>
            <a:r>
              <a:rPr lang="en-US" sz="1200"/>
              <a:t>                                    code</a:t>
            </a:r>
          </a:p>
          <a:p>
            <a:r>
              <a:rPr lang="en-US" sz="1200"/>
              <a:t>&lt;frame_name&gt;       =  user-specified</a:t>
            </a:r>
          </a:p>
          <a:p>
            <a:r>
              <a:rPr lang="en-US" sz="1200"/>
              <a:t>                                    frame name</a:t>
            </a:r>
          </a:p>
        </p:txBody>
      </p:sp>
      <p:sp>
        <p:nvSpPr>
          <p:cNvPr id="57352" name="Text Box 6"/>
          <p:cNvSpPr txBox="1">
            <a:spLocks noChangeArrowheads="1"/>
          </p:cNvSpPr>
          <p:nvPr/>
        </p:nvSpPr>
        <p:spPr bwMode="auto">
          <a:xfrm>
            <a:off x="6978650" y="3181350"/>
            <a:ext cx="971550" cy="274638"/>
          </a:xfrm>
          <a:prstGeom prst="rect">
            <a:avLst/>
          </a:prstGeom>
          <a:noFill/>
          <a:ln w="12700">
            <a:noFill/>
            <a:miter lim="800000"/>
            <a:headEnd/>
            <a:tailEnd/>
          </a:ln>
        </p:spPr>
        <p:txBody>
          <a:bodyPr wrap="none">
            <a:prstTxWarp prst="textNoShape">
              <a:avLst/>
            </a:prstTxWarp>
            <a:spAutoFit/>
          </a:bodyPr>
          <a:lstStyle/>
          <a:p>
            <a:pPr>
              <a:lnSpc>
                <a:spcPct val="100000"/>
              </a:lnSpc>
              <a:buSzTx/>
            </a:pPr>
            <a:r>
              <a:rPr lang="en-US" sz="1200"/>
              <a:t>Definitions</a:t>
            </a:r>
          </a:p>
        </p:txBody>
      </p:sp>
      <p:sp>
        <p:nvSpPr>
          <p:cNvPr id="11" name="TextBox 10"/>
          <p:cNvSpPr txBox="1"/>
          <p:nvPr/>
        </p:nvSpPr>
        <p:spPr>
          <a:xfrm>
            <a:off x="6568948" y="5482070"/>
            <a:ext cx="2587752" cy="867930"/>
          </a:xfrm>
          <a:prstGeom prst="rect">
            <a:avLst/>
          </a:prstGeom>
          <a:noFill/>
        </p:spPr>
        <p:txBody>
          <a:bodyPr wrap="square" rtlCol="0">
            <a:spAutoFit/>
          </a:bodyPr>
          <a:lstStyle/>
          <a:p>
            <a:r>
              <a:rPr lang="en-US" sz="1400" dirty="0"/>
              <a:t>These are currently the</a:t>
            </a:r>
          </a:p>
          <a:p>
            <a:r>
              <a:rPr lang="en-US" sz="1400" dirty="0"/>
              <a:t>only allowed values for</a:t>
            </a:r>
          </a:p>
          <a:p>
            <a:r>
              <a:rPr lang="en-US" sz="1400" dirty="0"/>
              <a:t>precession model and obliquity model.</a:t>
            </a:r>
          </a:p>
        </p:txBody>
      </p:sp>
      <p:cxnSp>
        <p:nvCxnSpPr>
          <p:cNvPr id="12" name="Straight Arrow Connector 11"/>
          <p:cNvCxnSpPr/>
          <p:nvPr/>
        </p:nvCxnSpPr>
        <p:spPr bwMode="auto">
          <a:xfrm flipH="1" flipV="1">
            <a:off x="5718556" y="5341510"/>
            <a:ext cx="850392" cy="265176"/>
          </a:xfrm>
          <a:prstGeom prst="straightConnector1">
            <a:avLst/>
          </a:prstGeom>
          <a:noFill/>
          <a:ln w="12700" cap="flat" cmpd="sng" algn="ctr">
            <a:solidFill>
              <a:schemeClr val="tx1"/>
            </a:solidFill>
            <a:prstDash val="solid"/>
            <a:round/>
            <a:headEnd type="none" w="med" len="med"/>
            <a:tailEnd type="triangle"/>
          </a:ln>
          <a:effectLst/>
        </p:spPr>
      </p:cxnSp>
      <p:cxnSp>
        <p:nvCxnSpPr>
          <p:cNvPr id="13" name="Straight Arrow Connector 12"/>
          <p:cNvCxnSpPr/>
          <p:nvPr/>
        </p:nvCxnSpPr>
        <p:spPr bwMode="auto">
          <a:xfrm flipH="1" flipV="1">
            <a:off x="5718556" y="5482070"/>
            <a:ext cx="850392" cy="188624"/>
          </a:xfrm>
          <a:prstGeom prst="straightConnector1">
            <a:avLst/>
          </a:prstGeom>
          <a:noFill/>
          <a:ln w="12700" cap="flat" cmpd="sng" algn="ctr">
            <a:solidFill>
              <a:schemeClr val="tx1"/>
            </a:solidFill>
            <a:prstDash val="solid"/>
            <a:round/>
            <a:headEnd type="none" w="med" len="med"/>
            <a:tailEnd type="triangle"/>
          </a:ln>
          <a:effectLst/>
        </p:spPr>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3"/>
          <p:cNvSpPr>
            <a:spLocks noGrp="1"/>
          </p:cNvSpPr>
          <p:nvPr>
            <p:ph type="ftr" sz="quarter" idx="10"/>
          </p:nvPr>
        </p:nvSpPr>
        <p:spPr>
          <a:noFill/>
        </p:spPr>
        <p:txBody>
          <a:bodyPr/>
          <a:lstStyle/>
          <a:p>
            <a:r>
              <a:rPr lang="en-US"/>
              <a:t>Dynamic Frames</a:t>
            </a:r>
          </a:p>
        </p:txBody>
      </p:sp>
      <p:sp>
        <p:nvSpPr>
          <p:cNvPr id="58371" name="Slide Number Placeholder 4"/>
          <p:cNvSpPr>
            <a:spLocks noGrp="1"/>
          </p:cNvSpPr>
          <p:nvPr>
            <p:ph type="sldNum" sz="quarter" idx="11"/>
          </p:nvPr>
        </p:nvSpPr>
        <p:spPr>
          <a:noFill/>
        </p:spPr>
        <p:txBody>
          <a:bodyPr/>
          <a:lstStyle/>
          <a:p>
            <a:fld id="{92859217-6C11-6A4C-A9AB-68F3A8F2F094}" type="slidenum">
              <a:rPr lang="en-US" smtClean="0"/>
              <a:pPr/>
              <a:t>45</a:t>
            </a:fld>
            <a:endParaRPr lang="en-US" sz="1400" b="0">
              <a:latin typeface="Times New Roman" charset="0"/>
            </a:endParaRPr>
          </a:p>
        </p:txBody>
      </p:sp>
      <p:sp>
        <p:nvSpPr>
          <p:cNvPr id="58372" name="Rectangle 2"/>
          <p:cNvSpPr>
            <a:spLocks noGrp="1" noChangeArrowheads="1"/>
          </p:cNvSpPr>
          <p:nvPr>
            <p:ph type="body" idx="1"/>
          </p:nvPr>
        </p:nvSpPr>
        <p:spPr>
          <a:xfrm>
            <a:off x="546481" y="1571054"/>
            <a:ext cx="8178800" cy="4665154"/>
          </a:xfrm>
        </p:spPr>
        <p:txBody>
          <a:bodyPr/>
          <a:lstStyle/>
          <a:p>
            <a:pPr>
              <a:lnSpc>
                <a:spcPct val="80000"/>
              </a:lnSpc>
            </a:pPr>
            <a:r>
              <a:rPr lang="en-US" dirty="0"/>
              <a:t>Euler frames are defined by a time-dependent rotation relative to a base frame.</a:t>
            </a:r>
          </a:p>
          <a:p>
            <a:pPr lvl="1">
              <a:lnSpc>
                <a:spcPct val="80000"/>
              </a:lnSpc>
            </a:pPr>
            <a:r>
              <a:rPr lang="en-US" dirty="0"/>
              <a:t>The rotation from an Euler frame to its base frame is given by three Euler angles.</a:t>
            </a:r>
          </a:p>
          <a:p>
            <a:pPr lvl="1">
              <a:lnSpc>
                <a:spcPct val="80000"/>
              </a:lnSpc>
            </a:pPr>
            <a:r>
              <a:rPr lang="en-US" dirty="0"/>
              <a:t>Each angle is given by a separate polynomial.</a:t>
            </a:r>
          </a:p>
          <a:p>
            <a:pPr lvl="2">
              <a:lnSpc>
                <a:spcPct val="80000"/>
              </a:lnSpc>
            </a:pPr>
            <a:r>
              <a:rPr lang="en-US" dirty="0"/>
              <a:t>The polynomials may have different degrees.</a:t>
            </a:r>
          </a:p>
          <a:p>
            <a:pPr lvl="2">
              <a:lnSpc>
                <a:spcPct val="80000"/>
              </a:lnSpc>
            </a:pPr>
            <a:r>
              <a:rPr lang="en-US" dirty="0"/>
              <a:t>The independent variable is a time offset, in TDB seconds, from an epoch specified by the frame kernel creator.</a:t>
            </a:r>
          </a:p>
          <a:p>
            <a:pPr lvl="2">
              <a:lnSpc>
                <a:spcPct val="80000"/>
              </a:lnSpc>
            </a:pPr>
            <a:r>
              <a:rPr lang="en-US" dirty="0"/>
              <a:t>The units associated with the angles are specified by the frame kernel creator.</a:t>
            </a:r>
          </a:p>
          <a:p>
            <a:pPr lvl="2">
              <a:lnSpc>
                <a:spcPct val="80000"/>
              </a:lnSpc>
            </a:pPr>
            <a:r>
              <a:rPr lang="en-US" dirty="0"/>
              <a:t>The sequence of rotation axes is specified by the frame kernel creator.</a:t>
            </a:r>
          </a:p>
          <a:p>
            <a:pPr lvl="3">
              <a:lnSpc>
                <a:spcPct val="80000"/>
              </a:lnSpc>
            </a:pPr>
            <a:r>
              <a:rPr lang="en-US" sz="1600" dirty="0"/>
              <a:t>The central axis must differ from the other two.</a:t>
            </a:r>
          </a:p>
          <a:p>
            <a:pPr lvl="3">
              <a:lnSpc>
                <a:spcPct val="80000"/>
              </a:lnSpc>
            </a:pPr>
            <a:r>
              <a:rPr lang="en-US" sz="1600" dirty="0"/>
              <a:t>The rotation from the Euler frame to the base frame is</a:t>
            </a:r>
          </a:p>
          <a:p>
            <a:pPr lvl="3">
              <a:lnSpc>
                <a:spcPct val="80000"/>
              </a:lnSpc>
              <a:buFontTx/>
              <a:buNone/>
            </a:pPr>
            <a:r>
              <a:rPr lang="en-US" sz="1600" dirty="0"/>
              <a:t>[angle_1]</a:t>
            </a:r>
            <a:r>
              <a:rPr lang="en-US" sz="1600" baseline="-25000" dirty="0"/>
              <a:t>axis_1</a:t>
            </a:r>
            <a:r>
              <a:rPr lang="en-US" sz="1600" dirty="0"/>
              <a:t> [angle_2]</a:t>
            </a:r>
            <a:r>
              <a:rPr lang="en-US" sz="1600" baseline="-25000" dirty="0"/>
              <a:t>axis_2</a:t>
            </a:r>
            <a:r>
              <a:rPr lang="en-US" sz="1600" dirty="0"/>
              <a:t> [angle_3]</a:t>
            </a:r>
            <a:r>
              <a:rPr lang="en-US" sz="1600" baseline="-25000" dirty="0"/>
              <a:t>axis_3</a:t>
            </a:r>
            <a:r>
              <a:rPr lang="en-US" sz="1600" dirty="0"/>
              <a:t> </a:t>
            </a:r>
            <a:endParaRPr lang="en-US" dirty="0"/>
          </a:p>
        </p:txBody>
      </p:sp>
      <p:sp>
        <p:nvSpPr>
          <p:cNvPr id="58373" name="Rectangle 3"/>
          <p:cNvSpPr>
            <a:spLocks noGrp="1" noChangeArrowheads="1"/>
          </p:cNvSpPr>
          <p:nvPr>
            <p:ph type="title"/>
          </p:nvPr>
        </p:nvSpPr>
        <p:spPr>
          <a:xfrm>
            <a:off x="3729038" y="381000"/>
            <a:ext cx="3286125" cy="474663"/>
          </a:xfrm>
        </p:spPr>
        <p:txBody>
          <a:bodyPr/>
          <a:lstStyle/>
          <a:p>
            <a:r>
              <a:rPr lang="en-US"/>
              <a:t>Euler Frames - 1</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oter Placeholder 3"/>
          <p:cNvSpPr>
            <a:spLocks noGrp="1"/>
          </p:cNvSpPr>
          <p:nvPr>
            <p:ph type="ftr" sz="quarter" idx="10"/>
          </p:nvPr>
        </p:nvSpPr>
        <p:spPr>
          <a:noFill/>
        </p:spPr>
        <p:txBody>
          <a:bodyPr/>
          <a:lstStyle/>
          <a:p>
            <a:r>
              <a:rPr lang="en-US"/>
              <a:t>Dynamic Frames</a:t>
            </a:r>
          </a:p>
        </p:txBody>
      </p:sp>
      <p:sp>
        <p:nvSpPr>
          <p:cNvPr id="59395" name="Slide Number Placeholder 4"/>
          <p:cNvSpPr>
            <a:spLocks noGrp="1"/>
          </p:cNvSpPr>
          <p:nvPr>
            <p:ph type="sldNum" sz="quarter" idx="11"/>
          </p:nvPr>
        </p:nvSpPr>
        <p:spPr>
          <a:noFill/>
        </p:spPr>
        <p:txBody>
          <a:bodyPr/>
          <a:lstStyle/>
          <a:p>
            <a:fld id="{CF19EB79-5373-0944-BE21-6FD4A3C50917}" type="slidenum">
              <a:rPr lang="en-US" smtClean="0"/>
              <a:pPr/>
              <a:t>46</a:t>
            </a:fld>
            <a:endParaRPr lang="en-US" sz="1400" b="0">
              <a:latin typeface="Times New Roman" charset="0"/>
            </a:endParaRPr>
          </a:p>
        </p:txBody>
      </p:sp>
      <p:sp>
        <p:nvSpPr>
          <p:cNvPr id="59396" name="Rectangle 2"/>
          <p:cNvSpPr>
            <a:spLocks noGrp="1" noChangeArrowheads="1"/>
          </p:cNvSpPr>
          <p:nvPr>
            <p:ph type="body" idx="1"/>
          </p:nvPr>
        </p:nvSpPr>
        <p:spPr>
          <a:xfrm>
            <a:off x="508000" y="1322388"/>
            <a:ext cx="8294688" cy="5300662"/>
          </a:xfrm>
        </p:spPr>
        <p:txBody>
          <a:bodyPr/>
          <a:lstStyle/>
          <a:p>
            <a:r>
              <a:rPr lang="en-US" dirty="0"/>
              <a:t>Five examples</a:t>
            </a:r>
          </a:p>
          <a:p>
            <a:pPr lvl="1"/>
            <a:r>
              <a:rPr lang="en-US" dirty="0"/>
              <a:t>Dynamic version of earth </a:t>
            </a:r>
            <a:r>
              <a:rPr lang="en-US" dirty="0" err="1"/>
              <a:t>magnetospheric</a:t>
            </a:r>
            <a:r>
              <a:rPr lang="en-US" dirty="0"/>
              <a:t> frame (MAG)</a:t>
            </a:r>
          </a:p>
          <a:p>
            <a:pPr lvl="2"/>
            <a:r>
              <a:rPr lang="en-US" dirty="0"/>
              <a:t>Latitude and longitude of the north centered geomagnetic dipole are given by polynomials.</a:t>
            </a:r>
          </a:p>
          <a:p>
            <a:pPr lvl="1"/>
            <a:r>
              <a:rPr lang="en-US" dirty="0"/>
              <a:t>Spinning spacecraft frame</a:t>
            </a:r>
          </a:p>
          <a:p>
            <a:pPr lvl="2"/>
            <a:r>
              <a:rPr lang="en-US" dirty="0"/>
              <a:t>The base frame could be a:</a:t>
            </a:r>
          </a:p>
          <a:p>
            <a:pPr lvl="3"/>
            <a:r>
              <a:rPr lang="en-US" sz="1800" dirty="0"/>
              <a:t>Built-in inertial frame</a:t>
            </a:r>
          </a:p>
          <a:p>
            <a:pPr lvl="3"/>
            <a:r>
              <a:rPr lang="en-US" sz="1800" dirty="0"/>
              <a:t>C-kernel frame</a:t>
            </a:r>
          </a:p>
          <a:p>
            <a:pPr lvl="3"/>
            <a:r>
              <a:rPr lang="en-US" sz="1800" dirty="0"/>
              <a:t>Roll-celestial frame (using lock star)</a:t>
            </a:r>
          </a:p>
          <a:p>
            <a:pPr lvl="3"/>
            <a:r>
              <a:rPr lang="en-US" sz="1800" dirty="0"/>
              <a:t>Nadir frame</a:t>
            </a:r>
          </a:p>
          <a:p>
            <a:pPr lvl="1"/>
            <a:r>
              <a:rPr lang="en-US" dirty="0" err="1"/>
              <a:t>Topocentric</a:t>
            </a:r>
            <a:r>
              <a:rPr lang="en-US" dirty="0"/>
              <a:t> frames for tracking stations for which crustal plate motion is modeled</a:t>
            </a:r>
          </a:p>
          <a:p>
            <a:pPr lvl="2"/>
            <a:r>
              <a:rPr lang="en-US" dirty="0"/>
              <a:t>The frame rotation keeps the frame orientation consistent with the changing station location.</a:t>
            </a:r>
            <a:endParaRPr lang="en-US" sz="2000" dirty="0"/>
          </a:p>
        </p:txBody>
      </p:sp>
      <p:sp>
        <p:nvSpPr>
          <p:cNvPr id="59397" name="Rectangle 3"/>
          <p:cNvSpPr>
            <a:spLocks noGrp="1" noChangeArrowheads="1"/>
          </p:cNvSpPr>
          <p:nvPr>
            <p:ph type="title"/>
          </p:nvPr>
        </p:nvSpPr>
        <p:spPr>
          <a:xfrm>
            <a:off x="3729038" y="381000"/>
            <a:ext cx="3286125" cy="474663"/>
          </a:xfrm>
        </p:spPr>
        <p:txBody>
          <a:bodyPr/>
          <a:lstStyle/>
          <a:p>
            <a:r>
              <a:rPr lang="en-US"/>
              <a:t>Euler Frames - 2</a:t>
            </a:r>
          </a:p>
        </p:txBody>
      </p:sp>
      <p:sp>
        <p:nvSpPr>
          <p:cNvPr id="6" name="Text Box 5"/>
          <p:cNvSpPr txBox="1">
            <a:spLocks noChangeArrowheads="1"/>
          </p:cNvSpPr>
          <p:nvPr/>
        </p:nvSpPr>
        <p:spPr bwMode="auto">
          <a:xfrm>
            <a:off x="3765887" y="6490315"/>
            <a:ext cx="2295525" cy="261610"/>
          </a:xfrm>
          <a:prstGeom prst="rect">
            <a:avLst/>
          </a:prstGeom>
          <a:noFill/>
          <a:ln w="12700">
            <a:noFill/>
            <a:miter lim="800000"/>
            <a:headEnd/>
            <a:tailEnd/>
          </a:ln>
        </p:spPr>
        <p:txBody>
          <a:bodyPr>
            <a:prstTxWarp prst="textNoShape">
              <a:avLst/>
            </a:prstTxWarp>
            <a:spAutoFit/>
          </a:bodyPr>
          <a:lstStyle/>
          <a:p>
            <a:r>
              <a:rPr lang="en-US" sz="1200" dirty="0">
                <a:solidFill>
                  <a:srgbClr val="063DE8"/>
                </a:solidFill>
              </a:rPr>
              <a:t>continued on next page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ooter Placeholder 3"/>
          <p:cNvSpPr>
            <a:spLocks noGrp="1"/>
          </p:cNvSpPr>
          <p:nvPr>
            <p:ph type="ftr" sz="quarter" idx="10"/>
          </p:nvPr>
        </p:nvSpPr>
        <p:spPr>
          <a:noFill/>
        </p:spPr>
        <p:txBody>
          <a:bodyPr/>
          <a:lstStyle/>
          <a:p>
            <a:r>
              <a:rPr lang="en-US"/>
              <a:t>Dynamic Frames</a:t>
            </a:r>
          </a:p>
        </p:txBody>
      </p:sp>
      <p:sp>
        <p:nvSpPr>
          <p:cNvPr id="60419" name="Slide Number Placeholder 4"/>
          <p:cNvSpPr>
            <a:spLocks noGrp="1"/>
          </p:cNvSpPr>
          <p:nvPr>
            <p:ph type="sldNum" sz="quarter" idx="11"/>
          </p:nvPr>
        </p:nvSpPr>
        <p:spPr>
          <a:noFill/>
        </p:spPr>
        <p:txBody>
          <a:bodyPr/>
          <a:lstStyle/>
          <a:p>
            <a:fld id="{4355842B-3F31-DB4D-84FE-21F85400426B}" type="slidenum">
              <a:rPr lang="en-US" smtClean="0"/>
              <a:pPr/>
              <a:t>47</a:t>
            </a:fld>
            <a:endParaRPr lang="en-US" sz="1400" b="0">
              <a:latin typeface="Times New Roman" charset="0"/>
            </a:endParaRPr>
          </a:p>
        </p:txBody>
      </p:sp>
      <p:sp>
        <p:nvSpPr>
          <p:cNvPr id="60420" name="Rectangle 2"/>
          <p:cNvSpPr>
            <a:spLocks noGrp="1" noChangeArrowheads="1"/>
          </p:cNvSpPr>
          <p:nvPr>
            <p:ph type="body" idx="1"/>
          </p:nvPr>
        </p:nvSpPr>
        <p:spPr>
          <a:xfrm>
            <a:off x="700088" y="1441163"/>
            <a:ext cx="7772400" cy="5040312"/>
          </a:xfrm>
        </p:spPr>
        <p:txBody>
          <a:bodyPr/>
          <a:lstStyle/>
          <a:p>
            <a:pPr lvl="1"/>
            <a:r>
              <a:rPr lang="en-US" dirty="0"/>
              <a:t>Mean or true body equator and body equinox of date frame, where the body is a planet or satellite other than the earth</a:t>
            </a:r>
          </a:p>
          <a:p>
            <a:pPr lvl="2"/>
            <a:r>
              <a:rPr lang="en-US" dirty="0"/>
              <a:t>The base frame is an IAU_&lt;body&gt; frame.</a:t>
            </a:r>
          </a:p>
          <a:p>
            <a:pPr lvl="2"/>
            <a:r>
              <a:rPr lang="en-US" dirty="0"/>
              <a:t>The Euler frame "removes" the body's rotation about the spin axis.</a:t>
            </a:r>
          </a:p>
          <a:p>
            <a:pPr lvl="1"/>
            <a:r>
              <a:rPr lang="en-US" dirty="0"/>
              <a:t>Variation on supported "of date" frame</a:t>
            </a:r>
          </a:p>
          <a:p>
            <a:pPr lvl="2"/>
            <a:r>
              <a:rPr lang="en-US" dirty="0"/>
              <a:t>An existing supported "of date" frame is used as the base frame.</a:t>
            </a:r>
          </a:p>
          <a:p>
            <a:pPr lvl="2"/>
            <a:r>
              <a:rPr lang="en-US" dirty="0"/>
              <a:t>Perturbations to the "of date" frame are expressed using Euler angles.</a:t>
            </a:r>
          </a:p>
          <a:p>
            <a:pPr>
              <a:buFontTx/>
              <a:buNone/>
            </a:pPr>
            <a:endParaRPr lang="en-US" sz="2800" dirty="0"/>
          </a:p>
        </p:txBody>
      </p:sp>
      <p:sp>
        <p:nvSpPr>
          <p:cNvPr id="60421" name="Rectangle 3"/>
          <p:cNvSpPr>
            <a:spLocks noGrp="1" noChangeArrowheads="1"/>
          </p:cNvSpPr>
          <p:nvPr>
            <p:ph type="title"/>
          </p:nvPr>
        </p:nvSpPr>
        <p:spPr>
          <a:xfrm>
            <a:off x="3729038" y="381000"/>
            <a:ext cx="3286125" cy="474663"/>
          </a:xfrm>
        </p:spPr>
        <p:txBody>
          <a:bodyPr/>
          <a:lstStyle/>
          <a:p>
            <a:r>
              <a:rPr lang="en-US"/>
              <a:t>Euler Frames - 3</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oter Placeholder 3"/>
          <p:cNvSpPr>
            <a:spLocks noGrp="1"/>
          </p:cNvSpPr>
          <p:nvPr>
            <p:ph type="ftr" sz="quarter" idx="10"/>
          </p:nvPr>
        </p:nvSpPr>
        <p:spPr>
          <a:noFill/>
        </p:spPr>
        <p:txBody>
          <a:bodyPr/>
          <a:lstStyle/>
          <a:p>
            <a:r>
              <a:rPr lang="en-US"/>
              <a:t>Dynamic Frames</a:t>
            </a:r>
          </a:p>
        </p:txBody>
      </p:sp>
      <p:sp>
        <p:nvSpPr>
          <p:cNvPr id="61443" name="Slide Number Placeholder 4"/>
          <p:cNvSpPr>
            <a:spLocks noGrp="1"/>
          </p:cNvSpPr>
          <p:nvPr>
            <p:ph type="sldNum" sz="quarter" idx="11"/>
          </p:nvPr>
        </p:nvSpPr>
        <p:spPr>
          <a:noFill/>
        </p:spPr>
        <p:txBody>
          <a:bodyPr/>
          <a:lstStyle/>
          <a:p>
            <a:fld id="{415CC87E-9522-C643-92DF-33165DAC6CD6}" type="slidenum">
              <a:rPr lang="en-US" smtClean="0"/>
              <a:pPr/>
              <a:t>48</a:t>
            </a:fld>
            <a:endParaRPr lang="en-US" sz="1400" b="0">
              <a:latin typeface="Times New Roman" charset="0"/>
            </a:endParaRPr>
          </a:p>
        </p:txBody>
      </p:sp>
      <p:sp>
        <p:nvSpPr>
          <p:cNvPr id="61444" name="Rectangle 2"/>
          <p:cNvSpPr>
            <a:spLocks noGrp="1" noChangeArrowheads="1"/>
          </p:cNvSpPr>
          <p:nvPr>
            <p:ph type="body" idx="1"/>
          </p:nvPr>
        </p:nvSpPr>
        <p:spPr>
          <a:xfrm>
            <a:off x="692150" y="1600200"/>
            <a:ext cx="7772400" cy="4502150"/>
          </a:xfrm>
        </p:spPr>
        <p:txBody>
          <a:bodyPr/>
          <a:lstStyle/>
          <a:p>
            <a:pPr>
              <a:buFontTx/>
              <a:buNone/>
            </a:pPr>
            <a:endParaRPr lang="en-US" sz="2800"/>
          </a:p>
          <a:p>
            <a:pPr>
              <a:buFontTx/>
              <a:buNone/>
            </a:pPr>
            <a:endParaRPr lang="en-US" sz="2800"/>
          </a:p>
        </p:txBody>
      </p:sp>
      <p:sp>
        <p:nvSpPr>
          <p:cNvPr id="61445" name="Rectangle 3"/>
          <p:cNvSpPr>
            <a:spLocks noGrp="1" noChangeArrowheads="1"/>
          </p:cNvSpPr>
          <p:nvPr>
            <p:ph type="title"/>
          </p:nvPr>
        </p:nvSpPr>
        <p:spPr>
          <a:xfrm>
            <a:off x="3738563" y="381000"/>
            <a:ext cx="3286125" cy="474663"/>
          </a:xfrm>
        </p:spPr>
        <p:txBody>
          <a:bodyPr/>
          <a:lstStyle/>
          <a:p>
            <a:r>
              <a:rPr lang="en-US"/>
              <a:t>Euler Frames - 4</a:t>
            </a:r>
          </a:p>
        </p:txBody>
      </p:sp>
      <p:sp>
        <p:nvSpPr>
          <p:cNvPr id="61446" name="Rectangle 4"/>
          <p:cNvSpPr>
            <a:spLocks noChangeArrowheads="1"/>
          </p:cNvSpPr>
          <p:nvPr/>
        </p:nvSpPr>
        <p:spPr bwMode="auto">
          <a:xfrm>
            <a:off x="430213" y="1293813"/>
            <a:ext cx="7758112" cy="5210175"/>
          </a:xfrm>
          <a:prstGeom prst="rect">
            <a:avLst/>
          </a:prstGeom>
          <a:noFill/>
          <a:ln w="12700">
            <a:noFill/>
            <a:miter lim="800000"/>
            <a:headEnd/>
            <a:tailEnd/>
          </a:ln>
        </p:spPr>
        <p:txBody>
          <a:bodyPr>
            <a:prstTxWarp prst="textNoShape">
              <a:avLst/>
            </a:prstTxWarp>
            <a:spAutoFit/>
          </a:bodyPr>
          <a:lstStyle/>
          <a:p>
            <a:r>
              <a:rPr lang="en-US" sz="1200">
                <a:latin typeface="Courier New" charset="0"/>
              </a:rPr>
              <a:t>   As an example, we construct an Euler frame called IAU_MARS_EULER. Frame   </a:t>
            </a:r>
          </a:p>
          <a:p>
            <a:r>
              <a:rPr lang="en-US" sz="1200">
                <a:latin typeface="Courier New" charset="0"/>
              </a:rPr>
              <a:t>   IAU_MARS_EULER is mathematically identical to the PCK frame named IAU_MARS.</a:t>
            </a:r>
          </a:p>
          <a:p>
            <a:r>
              <a:rPr lang="en-US" sz="1200">
                <a:latin typeface="Courier New" charset="0"/>
              </a:rPr>
              <a:t>   The PCK data defining the underlying IAU_MARS frame are: </a:t>
            </a:r>
          </a:p>
          <a:p>
            <a:endParaRPr lang="en-US" sz="1200">
              <a:latin typeface="Courier New" charset="0"/>
            </a:endParaRPr>
          </a:p>
          <a:p>
            <a:r>
              <a:rPr lang="en-US" sz="1200">
                <a:latin typeface="Courier New" charset="0"/>
              </a:rPr>
              <a:t>      BODY499_POLE_RA  = ( 317.68143  -0.1061 0.     ) </a:t>
            </a:r>
          </a:p>
          <a:p>
            <a:r>
              <a:rPr lang="en-US" sz="1200">
                <a:latin typeface="Courier New" charset="0"/>
              </a:rPr>
              <a:t>      BODY499_POLE_DEC = (  52.88650  -0.0609 0.     ) </a:t>
            </a:r>
          </a:p>
          <a:p>
            <a:r>
              <a:rPr lang="en-US" sz="1200">
                <a:latin typeface="Courier New" charset="0"/>
              </a:rPr>
              <a:t>      BODY499_PM       = ( 176.630   350.89198226 0. ) </a:t>
            </a:r>
          </a:p>
          <a:p>
            <a:endParaRPr lang="en-US" sz="1200">
              <a:latin typeface="Courier New" charset="0"/>
            </a:endParaRPr>
          </a:p>
          <a:p>
            <a:r>
              <a:rPr lang="en-US" sz="1200">
                <a:latin typeface="Courier New" charset="0"/>
              </a:rPr>
              <a:t>   Relative to the angles used to define the IAU_MARS frame, the angles for our </a:t>
            </a:r>
          </a:p>
          <a:p>
            <a:r>
              <a:rPr lang="en-US" sz="1200">
                <a:latin typeface="Courier New" charset="0"/>
              </a:rPr>
              <a:t>   Euler frame definition are reversed and the signs negated. Angular units are   </a:t>
            </a:r>
          </a:p>
          <a:p>
            <a:r>
              <a:rPr lang="en-US" sz="1200">
                <a:latin typeface="Courier New" charset="0"/>
              </a:rPr>
              <a:t>   degrees. Rate units are degrees/second, unlike the PCK units of degrees/day.  </a:t>
            </a:r>
          </a:p>
          <a:p>
            <a:endParaRPr lang="en-US" sz="1200">
              <a:latin typeface="Courier New" charset="0"/>
            </a:endParaRPr>
          </a:p>
          <a:p>
            <a:r>
              <a:rPr lang="en-US" sz="1200">
                <a:latin typeface="Courier New" charset="0"/>
              </a:rPr>
              <a:t>          angle_3 is  90 + RA                      angle_1 is -90 - RA</a:t>
            </a:r>
          </a:p>
          <a:p>
            <a:r>
              <a:rPr lang="en-US" sz="1200">
                <a:latin typeface="Courier New" charset="0"/>
              </a:rPr>
              <a:t>    PCK:  angle_2 is  90 - Dec       Euler Frame:  angle_2 is -90 + Dec </a:t>
            </a:r>
          </a:p>
          <a:p>
            <a:r>
              <a:rPr lang="en-US" sz="1200">
                <a:latin typeface="Courier New" charset="0"/>
              </a:rPr>
              <a:t>          angle_1 is       PM                      angle_3 is     - PM</a:t>
            </a:r>
          </a:p>
          <a:p>
            <a:endParaRPr lang="en-US" sz="1200">
              <a:latin typeface="Courier New" charset="0"/>
            </a:endParaRPr>
          </a:p>
          <a:p>
            <a:r>
              <a:rPr lang="en-US" sz="1200">
                <a:latin typeface="Courier New" charset="0"/>
              </a:rPr>
              <a:t>\begindata</a:t>
            </a:r>
          </a:p>
          <a:p>
            <a:r>
              <a:rPr lang="en-US" sz="1200">
                <a:latin typeface="Courier New" charset="0"/>
              </a:rPr>
              <a:t>   FRAME_IAU_MARS_EULER            = &lt;frame_ID&gt;</a:t>
            </a:r>
          </a:p>
          <a:p>
            <a:r>
              <a:rPr lang="en-US" sz="1200">
                <a:latin typeface="Courier New" charset="0"/>
              </a:rPr>
              <a:t>   FRAME_&lt;frame_ID&gt;_NAME           = 'IAU_MARS_EULER' </a:t>
            </a:r>
          </a:p>
          <a:p>
            <a:r>
              <a:rPr lang="en-US" sz="1200">
                <a:latin typeface="Courier New" charset="0"/>
              </a:rPr>
              <a:t>   FRAME_&lt;frame_ID&gt;_CLASS          = 5 </a:t>
            </a:r>
          </a:p>
          <a:p>
            <a:r>
              <a:rPr lang="en-US" sz="1200">
                <a:latin typeface="Courier New" charset="0"/>
              </a:rPr>
              <a:t>   FRAME_&lt;frame_ID&gt;_CLASS_ID       = &lt;frame_ID&gt; </a:t>
            </a:r>
          </a:p>
          <a:p>
            <a:r>
              <a:rPr lang="en-US" sz="1200">
                <a:latin typeface="Courier New" charset="0"/>
              </a:rPr>
              <a:t>   FRAME_&lt;frame_ID&gt;_CENTER         = 499 </a:t>
            </a:r>
          </a:p>
          <a:p>
            <a:r>
              <a:rPr lang="en-US" sz="1200">
                <a:latin typeface="Courier New" charset="0"/>
              </a:rPr>
              <a:t>   FRAME_&lt;frame_ID&gt;_RELATIVE       = 'J2000' </a:t>
            </a:r>
          </a:p>
          <a:p>
            <a:r>
              <a:rPr lang="en-US" sz="1200">
                <a:latin typeface="Courier New" charset="0"/>
              </a:rPr>
              <a:t>   FRAME_&lt;frame_ID&gt;_DEF_STYLE      = 'PARAMETERIZED' </a:t>
            </a:r>
          </a:p>
          <a:p>
            <a:r>
              <a:rPr lang="en-US" sz="1200">
                <a:latin typeface="Courier New" charset="0"/>
              </a:rPr>
              <a:t>   FRAME_&lt;frame_ID&gt;_FAMILY         = 'EULER' </a:t>
            </a:r>
          </a:p>
          <a:p>
            <a:r>
              <a:rPr lang="en-US" sz="1200">
                <a:latin typeface="Courier New" charset="0"/>
              </a:rPr>
              <a:t>   FRAME_&lt;frame_ID&gt;_EPOCH          = @2000-JAN-1/12:00:00 </a:t>
            </a:r>
          </a:p>
          <a:p>
            <a:r>
              <a:rPr lang="en-US" sz="1200">
                <a:latin typeface="Courier New" charset="0"/>
              </a:rPr>
              <a:t>   FRAME_&lt;frame_ID&gt;_AXES           = ( 3 1 3 ) </a:t>
            </a:r>
          </a:p>
          <a:p>
            <a:r>
              <a:rPr lang="en-US" sz="1200">
                <a:latin typeface="Courier New" charset="0"/>
              </a:rPr>
              <a:t>   FRAME_&lt;frame_ID&gt;_UNITS          = 'DEGREES' </a:t>
            </a:r>
          </a:p>
          <a:p>
            <a:r>
              <a:rPr lang="en-US" sz="1200">
                <a:latin typeface="Courier New" charset="0"/>
              </a:rPr>
              <a:t>   FRAME_&lt;frame_ID&gt;_ANGLE_1_COEFFS = ( -47.68143 0.33621061170684714E-10 )</a:t>
            </a:r>
          </a:p>
          <a:p>
            <a:r>
              <a:rPr lang="en-US" sz="1200">
                <a:latin typeface="Courier New" charset="0"/>
              </a:rPr>
              <a:t>   FRAME_&lt;frame_ID&gt;_ANGLE_2_COEFFS = ( -37.1135 -0.19298045478743630E-10 ) </a:t>
            </a:r>
          </a:p>
          <a:p>
            <a:r>
              <a:rPr lang="en-US" sz="1200">
                <a:latin typeface="Courier New" charset="0"/>
              </a:rPr>
              <a:t>   FRAME_&lt;frame_ID&gt;_ANGLE_3_COEFFS = ( -176.630 -0.40612497946759260E-02 ) </a:t>
            </a:r>
          </a:p>
        </p:txBody>
      </p:sp>
      <p:sp>
        <p:nvSpPr>
          <p:cNvPr id="61447" name="Text Box 5"/>
          <p:cNvSpPr txBox="1">
            <a:spLocks noChangeArrowheads="1"/>
          </p:cNvSpPr>
          <p:nvPr/>
        </p:nvSpPr>
        <p:spPr bwMode="auto">
          <a:xfrm>
            <a:off x="6000750" y="4435475"/>
            <a:ext cx="2911475" cy="434975"/>
          </a:xfrm>
          <a:prstGeom prst="rect">
            <a:avLst/>
          </a:prstGeom>
          <a:solidFill>
            <a:srgbClr val="24CAC6"/>
          </a:solidFill>
          <a:ln w="12700">
            <a:solidFill>
              <a:schemeClr val="tx1"/>
            </a:solidFill>
            <a:miter lim="800000"/>
            <a:headEnd/>
            <a:tailEnd/>
          </a:ln>
        </p:spPr>
        <p:txBody>
          <a:bodyPr wrap="none">
            <a:prstTxWarp prst="textNoShape">
              <a:avLst/>
            </a:prstTxWarp>
            <a:spAutoFit/>
          </a:bodyPr>
          <a:lstStyle/>
          <a:p>
            <a:r>
              <a:rPr lang="en-US" sz="1200"/>
              <a:t>&lt;frame_ID&gt;             =  integer frame ID</a:t>
            </a:r>
          </a:p>
          <a:p>
            <a:r>
              <a:rPr lang="en-US" sz="1200"/>
              <a:t>                                    code</a:t>
            </a:r>
          </a:p>
        </p:txBody>
      </p:sp>
      <p:sp>
        <p:nvSpPr>
          <p:cNvPr id="61448" name="Text Box 7"/>
          <p:cNvSpPr txBox="1">
            <a:spLocks noChangeArrowheads="1"/>
          </p:cNvSpPr>
          <p:nvPr/>
        </p:nvSpPr>
        <p:spPr bwMode="auto">
          <a:xfrm>
            <a:off x="7054850" y="4159250"/>
            <a:ext cx="887413" cy="274638"/>
          </a:xfrm>
          <a:prstGeom prst="rect">
            <a:avLst/>
          </a:prstGeom>
          <a:noFill/>
          <a:ln w="12700">
            <a:noFill/>
            <a:miter lim="800000"/>
            <a:headEnd/>
            <a:tailEnd/>
          </a:ln>
        </p:spPr>
        <p:txBody>
          <a:bodyPr wrap="none">
            <a:prstTxWarp prst="textNoShape">
              <a:avLst/>
            </a:prstTxWarp>
            <a:spAutoFit/>
          </a:bodyPr>
          <a:lstStyle/>
          <a:p>
            <a:pPr>
              <a:lnSpc>
                <a:spcPct val="100000"/>
              </a:lnSpc>
              <a:buSzTx/>
            </a:pPr>
            <a:r>
              <a:rPr lang="en-US" sz="1200"/>
              <a:t>Definition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2"/>
          <p:cNvSpPr>
            <a:spLocks noGrp="1" noChangeArrowheads="1"/>
          </p:cNvSpPr>
          <p:nvPr>
            <p:ph type="body" idx="1"/>
          </p:nvPr>
        </p:nvSpPr>
        <p:spPr>
          <a:xfrm>
            <a:off x="546481" y="1571054"/>
            <a:ext cx="8178800" cy="4665154"/>
          </a:xfrm>
        </p:spPr>
        <p:txBody>
          <a:bodyPr/>
          <a:lstStyle/>
          <a:p>
            <a:pPr>
              <a:lnSpc>
                <a:spcPct val="80000"/>
              </a:lnSpc>
            </a:pPr>
            <a:r>
              <a:rPr lang="en-US" dirty="0"/>
              <a:t>Product frames are defined by a product of one or more frame transformations.</a:t>
            </a:r>
          </a:p>
          <a:p>
            <a:pPr lvl="1">
              <a:lnSpc>
                <a:spcPct val="80000"/>
              </a:lnSpc>
            </a:pPr>
            <a:r>
              <a:rPr lang="en-US" dirty="0"/>
              <a:t>Each factor in the product is a transformation from one frame known to the SPICE system to another such frame. The factor transformations may be time-dependent.</a:t>
            </a:r>
          </a:p>
          <a:p>
            <a:pPr>
              <a:lnSpc>
                <a:spcPct val="80000"/>
              </a:lnSpc>
            </a:pPr>
            <a:r>
              <a:rPr lang="en-US" dirty="0"/>
              <a:t>Product frames are a generalization of TK (class 4, constant-offset) frames. </a:t>
            </a:r>
          </a:p>
          <a:p>
            <a:pPr>
              <a:lnSpc>
                <a:spcPct val="80000"/>
              </a:lnSpc>
            </a:pPr>
            <a:r>
              <a:rPr lang="en-US" dirty="0"/>
              <a:t>A product frame implementing the transformation from a frame BASE to a frame PRODUCT has the form</a:t>
            </a:r>
          </a:p>
        </p:txBody>
      </p:sp>
      <p:sp>
        <p:nvSpPr>
          <p:cNvPr id="58370" name="Footer Placeholder 3"/>
          <p:cNvSpPr>
            <a:spLocks noGrp="1"/>
          </p:cNvSpPr>
          <p:nvPr>
            <p:ph type="ftr" sz="quarter" idx="10"/>
          </p:nvPr>
        </p:nvSpPr>
        <p:spPr>
          <a:noFill/>
        </p:spPr>
        <p:txBody>
          <a:bodyPr/>
          <a:lstStyle/>
          <a:p>
            <a:r>
              <a:rPr lang="en-US"/>
              <a:t>Dynamic Frames</a:t>
            </a:r>
          </a:p>
        </p:txBody>
      </p:sp>
      <p:sp>
        <p:nvSpPr>
          <p:cNvPr id="58371" name="Slide Number Placeholder 4"/>
          <p:cNvSpPr>
            <a:spLocks noGrp="1"/>
          </p:cNvSpPr>
          <p:nvPr>
            <p:ph type="sldNum" sz="quarter" idx="11"/>
          </p:nvPr>
        </p:nvSpPr>
        <p:spPr>
          <a:noFill/>
        </p:spPr>
        <p:txBody>
          <a:bodyPr/>
          <a:lstStyle/>
          <a:p>
            <a:fld id="{92859217-6C11-6A4C-A9AB-68F3A8F2F094}" type="slidenum">
              <a:rPr lang="en-US" smtClean="0"/>
              <a:pPr/>
              <a:t>49</a:t>
            </a:fld>
            <a:endParaRPr lang="en-US" sz="1400" b="0">
              <a:latin typeface="Times New Roman" charset="0"/>
            </a:endParaRPr>
          </a:p>
        </p:txBody>
      </p:sp>
      <p:sp>
        <p:nvSpPr>
          <p:cNvPr id="58373" name="Rectangle 3"/>
          <p:cNvSpPr>
            <a:spLocks noGrp="1" noChangeArrowheads="1"/>
          </p:cNvSpPr>
          <p:nvPr>
            <p:ph type="title"/>
          </p:nvPr>
        </p:nvSpPr>
        <p:spPr>
          <a:xfrm>
            <a:off x="3451703" y="381000"/>
            <a:ext cx="3840796" cy="479747"/>
          </a:xfrm>
        </p:spPr>
        <p:txBody>
          <a:bodyPr/>
          <a:lstStyle/>
          <a:p>
            <a:r>
              <a:rPr lang="en-US" dirty="0"/>
              <a:t>Product Frames - 1</a:t>
            </a:r>
          </a:p>
        </p:txBody>
      </p:sp>
      <p:sp>
        <p:nvSpPr>
          <p:cNvPr id="3" name="TextBox 2">
            <a:extLst>
              <a:ext uri="{FF2B5EF4-FFF2-40B4-BE49-F238E27FC236}">
                <a16:creationId xmlns:a16="http://schemas.microsoft.com/office/drawing/2014/main" id="{087E30C7-9DE6-A6F4-502A-828DFDA3190A}"/>
              </a:ext>
            </a:extLst>
          </p:cNvPr>
          <p:cNvSpPr txBox="1"/>
          <p:nvPr/>
        </p:nvSpPr>
        <p:spPr>
          <a:xfrm>
            <a:off x="1767875" y="5110152"/>
            <a:ext cx="4841800" cy="678584"/>
          </a:xfrm>
          <a:prstGeom prst="rect">
            <a:avLst/>
          </a:prstGeom>
          <a:noFill/>
        </p:spPr>
        <p:txBody>
          <a:bodyPr wrap="square" rtlCol="0">
            <a:spAutoFit/>
          </a:bodyPr>
          <a:lstStyle/>
          <a:p>
            <a:r>
              <a:rPr lang="en-US" sz="1400" b="0" dirty="0">
                <a:latin typeface="Courier" pitchFamily="2" charset="0"/>
              </a:rPr>
              <a:t>  PRODUCT    TO_1      TO_2         TO_N</a:t>
            </a:r>
          </a:p>
          <a:p>
            <a:r>
              <a:rPr lang="en-US" sz="1400" b="0" dirty="0">
                <a:latin typeface="Courier" pitchFamily="2" charset="0"/>
              </a:rPr>
              <a:t>T         = T       * T        … * T</a:t>
            </a:r>
          </a:p>
          <a:p>
            <a:r>
              <a:rPr lang="en-US" sz="1400" b="0" dirty="0">
                <a:latin typeface="Courier" pitchFamily="2" charset="0"/>
              </a:rPr>
              <a:t>  BASE       FROM_1    FROM_2       FROM_N</a:t>
            </a:r>
            <a:endParaRPr lang="en-US" b="0" dirty="0">
              <a:latin typeface="Courier" pitchFamily="2" charset="0"/>
            </a:endParaRPr>
          </a:p>
        </p:txBody>
      </p:sp>
    </p:spTree>
    <p:extLst>
      <p:ext uri="{BB962C8B-B14F-4D97-AF65-F5344CB8AC3E}">
        <p14:creationId xmlns:p14="http://schemas.microsoft.com/office/powerpoint/2010/main" val="453034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oter Placeholder 3"/>
          <p:cNvSpPr>
            <a:spLocks noGrp="1"/>
          </p:cNvSpPr>
          <p:nvPr>
            <p:ph type="ftr" sz="quarter" idx="10"/>
          </p:nvPr>
        </p:nvSpPr>
        <p:spPr>
          <a:noFill/>
        </p:spPr>
        <p:txBody>
          <a:bodyPr/>
          <a:lstStyle/>
          <a:p>
            <a:r>
              <a:rPr lang="en-US"/>
              <a:t>Dynamic Frames</a:t>
            </a:r>
          </a:p>
        </p:txBody>
      </p:sp>
      <p:sp>
        <p:nvSpPr>
          <p:cNvPr id="69635" name="Slide Number Placeholder 4"/>
          <p:cNvSpPr>
            <a:spLocks noGrp="1"/>
          </p:cNvSpPr>
          <p:nvPr>
            <p:ph type="sldNum" sz="quarter" idx="11"/>
          </p:nvPr>
        </p:nvSpPr>
        <p:spPr>
          <a:noFill/>
        </p:spPr>
        <p:txBody>
          <a:bodyPr/>
          <a:lstStyle/>
          <a:p>
            <a:fld id="{2A02E185-0B85-0747-AE83-BFC11B81DE3E}" type="slidenum">
              <a:rPr lang="en-US" smtClean="0"/>
              <a:pPr/>
              <a:t>5</a:t>
            </a:fld>
            <a:endParaRPr lang="en-US" sz="1400" b="0">
              <a:latin typeface="Times New Roman" charset="0"/>
            </a:endParaRPr>
          </a:p>
        </p:txBody>
      </p:sp>
      <p:sp>
        <p:nvSpPr>
          <p:cNvPr id="69636" name="Rectangle 2"/>
          <p:cNvSpPr>
            <a:spLocks noGrp="1" noChangeArrowheads="1"/>
          </p:cNvSpPr>
          <p:nvPr>
            <p:ph type="body" idx="1"/>
          </p:nvPr>
        </p:nvSpPr>
        <p:spPr>
          <a:xfrm>
            <a:off x="700088" y="1284288"/>
            <a:ext cx="8064500" cy="5230812"/>
          </a:xfrm>
        </p:spPr>
        <p:txBody>
          <a:bodyPr/>
          <a:lstStyle/>
          <a:p>
            <a:r>
              <a:rPr lang="en-US" dirty="0"/>
              <a:t>Why should SPICE offer dynamic frames implemented using a frames kernel?  Instead…</a:t>
            </a:r>
          </a:p>
          <a:p>
            <a:pPr lvl="1"/>
            <a:r>
              <a:rPr lang="en-US" dirty="0"/>
              <a:t>a user could build a C-kernel for any frame.</a:t>
            </a:r>
          </a:p>
          <a:p>
            <a:pPr lvl="1"/>
            <a:r>
              <a:rPr lang="en-US" dirty="0"/>
              <a:t>SPICE could provide a limited number of "built-in" dynamic frames which wouldn't require a frames kernel.</a:t>
            </a:r>
          </a:p>
          <a:p>
            <a:pPr lvl="1"/>
            <a:r>
              <a:rPr lang="en-US" dirty="0"/>
              <a:t>users can create their own routines to implement dynamic frames.</a:t>
            </a:r>
          </a:p>
          <a:p>
            <a:r>
              <a:rPr lang="en-US" dirty="0"/>
              <a:t>Benefits of using a SPICE FK for this purpose</a:t>
            </a:r>
          </a:p>
          <a:p>
            <a:pPr lvl="1"/>
            <a:r>
              <a:rPr lang="en-US" dirty="0"/>
              <a:t>Convenience:  using a formula rather than a C-kernel avoids C-kernel creation, dissemination, storage, and consistency issues.</a:t>
            </a:r>
          </a:p>
          <a:p>
            <a:pPr lvl="1"/>
            <a:r>
              <a:rPr lang="en-US" dirty="0"/>
              <a:t>Flexibility:  the dynamic frame mechanism enables creation of a vast variety of reference frames.</a:t>
            </a:r>
          </a:p>
          <a:p>
            <a:pPr lvl="1"/>
            <a:r>
              <a:rPr lang="en-US" dirty="0"/>
              <a:t>Integration:  once defined, and once supporting kernels are loaded, dynamic frames may be referenced in SPICE API calls.</a:t>
            </a:r>
          </a:p>
          <a:p>
            <a:pPr lvl="1"/>
            <a:r>
              <a:rPr lang="en-US" dirty="0"/>
              <a:t>Correct implementation:  extensive testing done by NAIF, and perhaps further verified by a user, seems less likely to result in an error.</a:t>
            </a:r>
          </a:p>
          <a:p>
            <a:pPr lvl="2">
              <a:buFontTx/>
              <a:buNone/>
            </a:pPr>
            <a:endParaRPr lang="en-US" sz="1600" dirty="0"/>
          </a:p>
          <a:p>
            <a:pPr>
              <a:buFontTx/>
              <a:buNone/>
            </a:pPr>
            <a:endParaRPr lang="en-US" sz="2000" dirty="0"/>
          </a:p>
        </p:txBody>
      </p:sp>
      <p:sp>
        <p:nvSpPr>
          <p:cNvPr id="69637" name="Rectangle 3"/>
          <p:cNvSpPr>
            <a:spLocks noGrp="1" noChangeArrowheads="1"/>
          </p:cNvSpPr>
          <p:nvPr>
            <p:ph type="title"/>
          </p:nvPr>
        </p:nvSpPr>
        <p:spPr>
          <a:xfrm>
            <a:off x="4366989" y="381000"/>
            <a:ext cx="1975300" cy="490391"/>
          </a:xfrm>
        </p:spPr>
        <p:txBody>
          <a:bodyPr/>
          <a:lstStyle/>
          <a:p>
            <a:r>
              <a:rPr lang="en-US" dirty="0"/>
              <a:t>Rationale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2"/>
          <p:cNvSpPr>
            <a:spLocks noGrp="1" noChangeArrowheads="1"/>
          </p:cNvSpPr>
          <p:nvPr>
            <p:ph type="body" idx="1"/>
          </p:nvPr>
        </p:nvSpPr>
        <p:spPr>
          <a:xfrm>
            <a:off x="546481" y="1571054"/>
            <a:ext cx="8178800" cy="4665154"/>
          </a:xfrm>
        </p:spPr>
        <p:txBody>
          <a:bodyPr/>
          <a:lstStyle/>
          <a:p>
            <a:pPr>
              <a:lnSpc>
                <a:spcPct val="80000"/>
              </a:lnSpc>
            </a:pPr>
            <a:r>
              <a:rPr lang="en-US" dirty="0"/>
              <a:t>In the implementation of the product above, the factor transformations are applied in right-to-left order.</a:t>
            </a:r>
          </a:p>
          <a:p>
            <a:pPr>
              <a:lnSpc>
                <a:spcPct val="80000"/>
              </a:lnSpc>
            </a:pPr>
            <a:r>
              <a:rPr lang="en-US" dirty="0"/>
              <a:t>The ``from'' and ``to'' frames of a product frame definition may be completely arbitrary. The only restriction on these frames is that the transformation from each ``from'' frame to its corresponding ``to'' frame must be computable by SPICE at the time the product frame is used.</a:t>
            </a:r>
          </a:p>
          <a:p>
            <a:pPr>
              <a:lnSpc>
                <a:spcPct val="80000"/>
              </a:lnSpc>
            </a:pPr>
            <a:r>
              <a:rPr lang="en-US" dirty="0"/>
              <a:t>Because product frames are parameterized dynamic frames, limits on recursion depth for dynamic frames imply that while the factors may be dynamic frames, they may not be dynamic frames that require a level of recursion in order to evaluate their orientation.</a:t>
            </a:r>
          </a:p>
        </p:txBody>
      </p:sp>
      <p:sp>
        <p:nvSpPr>
          <p:cNvPr id="58370" name="Footer Placeholder 3"/>
          <p:cNvSpPr>
            <a:spLocks noGrp="1"/>
          </p:cNvSpPr>
          <p:nvPr>
            <p:ph type="ftr" sz="quarter" idx="10"/>
          </p:nvPr>
        </p:nvSpPr>
        <p:spPr>
          <a:noFill/>
        </p:spPr>
        <p:txBody>
          <a:bodyPr/>
          <a:lstStyle/>
          <a:p>
            <a:r>
              <a:rPr lang="en-US"/>
              <a:t>Dynamic Frames</a:t>
            </a:r>
          </a:p>
        </p:txBody>
      </p:sp>
      <p:sp>
        <p:nvSpPr>
          <p:cNvPr id="58371" name="Slide Number Placeholder 4"/>
          <p:cNvSpPr>
            <a:spLocks noGrp="1"/>
          </p:cNvSpPr>
          <p:nvPr>
            <p:ph type="sldNum" sz="quarter" idx="11"/>
          </p:nvPr>
        </p:nvSpPr>
        <p:spPr>
          <a:noFill/>
        </p:spPr>
        <p:txBody>
          <a:bodyPr/>
          <a:lstStyle/>
          <a:p>
            <a:fld id="{92859217-6C11-6A4C-A9AB-68F3A8F2F094}" type="slidenum">
              <a:rPr lang="en-US" smtClean="0"/>
              <a:pPr/>
              <a:t>50</a:t>
            </a:fld>
            <a:endParaRPr lang="en-US" sz="1400" b="0">
              <a:latin typeface="Times New Roman" charset="0"/>
            </a:endParaRPr>
          </a:p>
        </p:txBody>
      </p:sp>
      <p:sp>
        <p:nvSpPr>
          <p:cNvPr id="58373" name="Rectangle 3"/>
          <p:cNvSpPr>
            <a:spLocks noGrp="1" noChangeArrowheads="1"/>
          </p:cNvSpPr>
          <p:nvPr>
            <p:ph type="title"/>
          </p:nvPr>
        </p:nvSpPr>
        <p:spPr>
          <a:xfrm>
            <a:off x="3451703" y="381000"/>
            <a:ext cx="3840795" cy="479747"/>
          </a:xfrm>
        </p:spPr>
        <p:txBody>
          <a:bodyPr/>
          <a:lstStyle/>
          <a:p>
            <a:r>
              <a:rPr lang="en-US" dirty="0"/>
              <a:t>Product Frames - 2</a:t>
            </a:r>
          </a:p>
        </p:txBody>
      </p:sp>
    </p:spTree>
    <p:extLst>
      <p:ext uri="{BB962C8B-B14F-4D97-AF65-F5344CB8AC3E}">
        <p14:creationId xmlns:p14="http://schemas.microsoft.com/office/powerpoint/2010/main" val="716869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2"/>
          <p:cNvSpPr>
            <a:spLocks noGrp="1" noChangeArrowheads="1"/>
          </p:cNvSpPr>
          <p:nvPr>
            <p:ph type="body" idx="1"/>
          </p:nvPr>
        </p:nvSpPr>
        <p:spPr>
          <a:xfrm>
            <a:off x="546481" y="1571054"/>
            <a:ext cx="8178800" cy="4665154"/>
          </a:xfrm>
        </p:spPr>
        <p:txBody>
          <a:bodyPr/>
          <a:lstStyle/>
          <a:p>
            <a:pPr>
              <a:lnSpc>
                <a:spcPct val="80000"/>
              </a:lnSpc>
            </a:pPr>
            <a:r>
              <a:rPr lang="en-US" dirty="0"/>
              <a:t>A product frame is specified in a frame kernel using assignments of the following form. The "from" and "to" frames must be specified by name:</a:t>
            </a:r>
          </a:p>
        </p:txBody>
      </p:sp>
      <p:sp>
        <p:nvSpPr>
          <p:cNvPr id="58370" name="Footer Placeholder 3"/>
          <p:cNvSpPr>
            <a:spLocks noGrp="1"/>
          </p:cNvSpPr>
          <p:nvPr>
            <p:ph type="ftr" sz="quarter" idx="10"/>
          </p:nvPr>
        </p:nvSpPr>
        <p:spPr>
          <a:noFill/>
        </p:spPr>
        <p:txBody>
          <a:bodyPr/>
          <a:lstStyle/>
          <a:p>
            <a:r>
              <a:rPr lang="en-US"/>
              <a:t>Dynamic Frames</a:t>
            </a:r>
          </a:p>
        </p:txBody>
      </p:sp>
      <p:sp>
        <p:nvSpPr>
          <p:cNvPr id="58371" name="Slide Number Placeholder 4"/>
          <p:cNvSpPr>
            <a:spLocks noGrp="1"/>
          </p:cNvSpPr>
          <p:nvPr>
            <p:ph type="sldNum" sz="quarter" idx="11"/>
          </p:nvPr>
        </p:nvSpPr>
        <p:spPr>
          <a:noFill/>
        </p:spPr>
        <p:txBody>
          <a:bodyPr/>
          <a:lstStyle/>
          <a:p>
            <a:fld id="{92859217-6C11-6A4C-A9AB-68F3A8F2F094}" type="slidenum">
              <a:rPr lang="en-US" smtClean="0"/>
              <a:pPr/>
              <a:t>51</a:t>
            </a:fld>
            <a:endParaRPr lang="en-US" sz="1400" b="0">
              <a:latin typeface="Times New Roman" charset="0"/>
            </a:endParaRPr>
          </a:p>
        </p:txBody>
      </p:sp>
      <p:sp>
        <p:nvSpPr>
          <p:cNvPr id="58373" name="Rectangle 3"/>
          <p:cNvSpPr>
            <a:spLocks noGrp="1" noChangeArrowheads="1"/>
          </p:cNvSpPr>
          <p:nvPr>
            <p:ph type="title"/>
          </p:nvPr>
        </p:nvSpPr>
        <p:spPr>
          <a:xfrm>
            <a:off x="3451703" y="381000"/>
            <a:ext cx="3840795" cy="479747"/>
          </a:xfrm>
        </p:spPr>
        <p:txBody>
          <a:bodyPr/>
          <a:lstStyle/>
          <a:p>
            <a:r>
              <a:rPr lang="en-US" dirty="0"/>
              <a:t>Product Frames - 3</a:t>
            </a:r>
          </a:p>
        </p:txBody>
      </p:sp>
      <p:sp>
        <p:nvSpPr>
          <p:cNvPr id="2" name="TextBox 1">
            <a:extLst>
              <a:ext uri="{FF2B5EF4-FFF2-40B4-BE49-F238E27FC236}">
                <a16:creationId xmlns:a16="http://schemas.microsoft.com/office/drawing/2014/main" id="{AAF5E50A-4797-A42E-79C2-2477D86FF0CD}"/>
              </a:ext>
            </a:extLst>
          </p:cNvPr>
          <p:cNvSpPr txBox="1"/>
          <p:nvPr/>
        </p:nvSpPr>
        <p:spPr>
          <a:xfrm>
            <a:off x="1447800" y="2746262"/>
            <a:ext cx="5662127" cy="4003788"/>
          </a:xfrm>
          <a:prstGeom prst="rect">
            <a:avLst/>
          </a:prstGeom>
          <a:noFill/>
        </p:spPr>
        <p:txBody>
          <a:bodyPr wrap="none" rtlCol="0">
            <a:spAutoFit/>
          </a:bodyPr>
          <a:lstStyle/>
          <a:p>
            <a:r>
              <a:rPr lang="en-US" sz="1400" dirty="0">
                <a:latin typeface="Courier New" panose="02070309020205020404" pitchFamily="49" charset="0"/>
                <a:cs typeface="Courier New" panose="02070309020205020404" pitchFamily="49" charset="0"/>
              </a:rPr>
              <a:t>FRAME_&lt;</a:t>
            </a:r>
            <a:r>
              <a:rPr lang="en-US" sz="1400" dirty="0" err="1">
                <a:latin typeface="Courier New" panose="02070309020205020404" pitchFamily="49" charset="0"/>
                <a:cs typeface="Courier New" panose="02070309020205020404" pitchFamily="49" charset="0"/>
              </a:rPr>
              <a:t>frame_name</a:t>
            </a:r>
            <a:r>
              <a:rPr lang="en-US" sz="1400" dirty="0">
                <a:latin typeface="Courier New" panose="02070309020205020404" pitchFamily="49" charset="0"/>
                <a:cs typeface="Courier New" panose="02070309020205020404" pitchFamily="49" charset="0"/>
              </a:rPr>
              <a:t>&gt;           =  &lt;</a:t>
            </a:r>
            <a:r>
              <a:rPr lang="en-US" sz="1400" dirty="0" err="1">
                <a:latin typeface="Courier New" panose="02070309020205020404" pitchFamily="49" charset="0"/>
                <a:cs typeface="Courier New" panose="02070309020205020404" pitchFamily="49" charset="0"/>
              </a:rPr>
              <a:t>frame_ID</a:t>
            </a:r>
            <a:r>
              <a:rPr lang="en-US" sz="1400" dirty="0">
                <a:latin typeface="Courier New" panose="02070309020205020404" pitchFamily="49" charset="0"/>
                <a:cs typeface="Courier New" panose="02070309020205020404" pitchFamily="49" charset="0"/>
              </a:rPr>
              <a:t>&gt;</a:t>
            </a:r>
          </a:p>
          <a:p>
            <a:r>
              <a:rPr lang="en-US" sz="1400" dirty="0">
                <a:latin typeface="Courier New" panose="02070309020205020404" pitchFamily="49" charset="0"/>
                <a:cs typeface="Courier New" panose="02070309020205020404" pitchFamily="49" charset="0"/>
              </a:rPr>
              <a:t>FRAME_&lt;</a:t>
            </a:r>
            <a:r>
              <a:rPr lang="en-US" sz="1400" dirty="0" err="1">
                <a:latin typeface="Courier New" panose="02070309020205020404" pitchFamily="49" charset="0"/>
                <a:cs typeface="Courier New" panose="02070309020205020404" pitchFamily="49" charset="0"/>
              </a:rPr>
              <a:t>frame_ID</a:t>
            </a:r>
            <a:r>
              <a:rPr lang="en-US" sz="1400" dirty="0">
                <a:latin typeface="Courier New" panose="02070309020205020404" pitchFamily="49" charset="0"/>
                <a:cs typeface="Courier New" panose="02070309020205020404" pitchFamily="49" charset="0"/>
              </a:rPr>
              <a:t>&gt;_NAME        =  &lt;</a:t>
            </a:r>
            <a:r>
              <a:rPr lang="en-US" sz="1400" dirty="0" err="1">
                <a:latin typeface="Courier New" panose="02070309020205020404" pitchFamily="49" charset="0"/>
                <a:cs typeface="Courier New" panose="02070309020205020404" pitchFamily="49" charset="0"/>
              </a:rPr>
              <a:t>frame_name</a:t>
            </a:r>
            <a:r>
              <a:rPr lang="en-US" sz="1400" dirty="0">
                <a:latin typeface="Courier New" panose="02070309020205020404" pitchFamily="49" charset="0"/>
                <a:cs typeface="Courier New" panose="02070309020205020404" pitchFamily="49" charset="0"/>
              </a:rPr>
              <a:t>&gt;</a:t>
            </a:r>
          </a:p>
          <a:p>
            <a:r>
              <a:rPr lang="en-US" sz="1400" dirty="0">
                <a:latin typeface="Courier New" panose="02070309020205020404" pitchFamily="49" charset="0"/>
                <a:cs typeface="Courier New" panose="02070309020205020404" pitchFamily="49" charset="0"/>
              </a:rPr>
              <a:t>FRAME_&lt;</a:t>
            </a:r>
            <a:r>
              <a:rPr lang="en-US" sz="1400" dirty="0" err="1">
                <a:latin typeface="Courier New" panose="02070309020205020404" pitchFamily="49" charset="0"/>
                <a:cs typeface="Courier New" panose="02070309020205020404" pitchFamily="49" charset="0"/>
              </a:rPr>
              <a:t>frame_ID</a:t>
            </a:r>
            <a:r>
              <a:rPr lang="en-US" sz="1400" dirty="0">
                <a:latin typeface="Courier New" panose="02070309020205020404" pitchFamily="49" charset="0"/>
                <a:cs typeface="Courier New" panose="02070309020205020404" pitchFamily="49" charset="0"/>
              </a:rPr>
              <a:t>&gt;_CLASS       =  5</a:t>
            </a:r>
          </a:p>
          <a:p>
            <a:r>
              <a:rPr lang="en-US" sz="1400" dirty="0">
                <a:latin typeface="Courier New" panose="02070309020205020404" pitchFamily="49" charset="0"/>
                <a:cs typeface="Courier New" panose="02070309020205020404" pitchFamily="49" charset="0"/>
              </a:rPr>
              <a:t>FRAME_&lt;</a:t>
            </a:r>
            <a:r>
              <a:rPr lang="en-US" sz="1400" dirty="0" err="1">
                <a:latin typeface="Courier New" panose="02070309020205020404" pitchFamily="49" charset="0"/>
                <a:cs typeface="Courier New" panose="02070309020205020404" pitchFamily="49" charset="0"/>
              </a:rPr>
              <a:t>frame_ID</a:t>
            </a:r>
            <a:r>
              <a:rPr lang="en-US" sz="1400" dirty="0">
                <a:latin typeface="Courier New" panose="02070309020205020404" pitchFamily="49" charset="0"/>
                <a:cs typeface="Courier New" panose="02070309020205020404" pitchFamily="49" charset="0"/>
              </a:rPr>
              <a:t>&gt;_CLASS_ID    =  &lt;</a:t>
            </a:r>
            <a:r>
              <a:rPr lang="en-US" sz="1400" dirty="0" err="1">
                <a:latin typeface="Courier New" panose="02070309020205020404" pitchFamily="49" charset="0"/>
                <a:cs typeface="Courier New" panose="02070309020205020404" pitchFamily="49" charset="0"/>
              </a:rPr>
              <a:t>frame_ID</a:t>
            </a:r>
            <a:r>
              <a:rPr lang="en-US" sz="1400" dirty="0">
                <a:latin typeface="Courier New" panose="02070309020205020404" pitchFamily="49" charset="0"/>
                <a:cs typeface="Courier New" panose="02070309020205020404" pitchFamily="49" charset="0"/>
              </a:rPr>
              <a:t>&gt;</a:t>
            </a:r>
          </a:p>
          <a:p>
            <a:r>
              <a:rPr lang="en-US" sz="1400" dirty="0">
                <a:latin typeface="Courier New" panose="02070309020205020404" pitchFamily="49" charset="0"/>
                <a:cs typeface="Courier New" panose="02070309020205020404" pitchFamily="49" charset="0"/>
              </a:rPr>
              <a:t>FRAME_&lt;</a:t>
            </a:r>
            <a:r>
              <a:rPr lang="en-US" sz="1400" dirty="0" err="1">
                <a:latin typeface="Courier New" panose="02070309020205020404" pitchFamily="49" charset="0"/>
                <a:cs typeface="Courier New" panose="02070309020205020404" pitchFamily="49" charset="0"/>
              </a:rPr>
              <a:t>frame_ID</a:t>
            </a:r>
            <a:r>
              <a:rPr lang="en-US" sz="1400" dirty="0">
                <a:latin typeface="Courier New" panose="02070309020205020404" pitchFamily="49" charset="0"/>
                <a:cs typeface="Courier New" panose="02070309020205020404" pitchFamily="49" charset="0"/>
              </a:rPr>
              <a:t>&gt;_CENTER      =  &lt;center ID or name&gt;</a:t>
            </a:r>
          </a:p>
          <a:p>
            <a:r>
              <a:rPr lang="en-US" sz="1400" dirty="0">
                <a:latin typeface="Courier New" panose="02070309020205020404" pitchFamily="49" charset="0"/>
                <a:cs typeface="Courier New" panose="02070309020205020404" pitchFamily="49" charset="0"/>
              </a:rPr>
              <a:t>FRAME_&lt;</a:t>
            </a:r>
            <a:r>
              <a:rPr lang="en-US" sz="1400" dirty="0" err="1">
                <a:latin typeface="Courier New" panose="02070309020205020404" pitchFamily="49" charset="0"/>
                <a:cs typeface="Courier New" panose="02070309020205020404" pitchFamily="49" charset="0"/>
              </a:rPr>
              <a:t>frame_ID</a:t>
            </a:r>
            <a:r>
              <a:rPr lang="en-US" sz="1400" dirty="0">
                <a:latin typeface="Courier New" panose="02070309020205020404" pitchFamily="49" charset="0"/>
                <a:cs typeface="Courier New" panose="02070309020205020404" pitchFamily="49" charset="0"/>
              </a:rPr>
              <a:t>&gt;_RELATIVE    = '&lt;</a:t>
            </a:r>
            <a:r>
              <a:rPr lang="en-US" sz="1400" dirty="0" err="1">
                <a:latin typeface="Courier New" panose="02070309020205020404" pitchFamily="49" charset="0"/>
                <a:cs typeface="Courier New" panose="02070309020205020404" pitchFamily="49" charset="0"/>
              </a:rPr>
              <a:t>frame_name</a:t>
            </a:r>
            <a:r>
              <a:rPr lang="en-US" sz="1400" dirty="0">
                <a:latin typeface="Courier New" panose="02070309020205020404" pitchFamily="49" charset="0"/>
                <a:cs typeface="Courier New" panose="02070309020205020404" pitchFamily="49" charset="0"/>
              </a:rPr>
              <a:t>&gt;'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FRAME_&lt;</a:t>
            </a:r>
            <a:r>
              <a:rPr lang="en-US" sz="1400" dirty="0" err="1">
                <a:latin typeface="Courier New" panose="02070309020205020404" pitchFamily="49" charset="0"/>
                <a:cs typeface="Courier New" panose="02070309020205020404" pitchFamily="49" charset="0"/>
              </a:rPr>
              <a:t>frame_ID</a:t>
            </a:r>
            <a:r>
              <a:rPr lang="en-US" sz="1400" dirty="0">
                <a:latin typeface="Courier New" panose="02070309020205020404" pitchFamily="49" charset="0"/>
                <a:cs typeface="Courier New" panose="02070309020205020404" pitchFamily="49" charset="0"/>
              </a:rPr>
              <a:t>&gt;_FAMILY      = 'PRODUCT'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FRAME_&lt;</a:t>
            </a:r>
            <a:r>
              <a:rPr lang="en-US" sz="1400" dirty="0" err="1">
                <a:latin typeface="Courier New" panose="02070309020205020404" pitchFamily="49" charset="0"/>
                <a:cs typeface="Courier New" panose="02070309020205020404" pitchFamily="49" charset="0"/>
              </a:rPr>
              <a:t>frame_ID</a:t>
            </a:r>
            <a:r>
              <a:rPr lang="en-US" sz="1400" dirty="0">
                <a:latin typeface="Courier New" panose="02070309020205020404" pitchFamily="49" charset="0"/>
                <a:cs typeface="Courier New" panose="02070309020205020404" pitchFamily="49" charset="0"/>
              </a:rPr>
              <a:t>&gt;_FROM_FRAMES = ( '&lt;from_frame_1&gt;'</a:t>
            </a:r>
          </a:p>
          <a:p>
            <a:r>
              <a:rPr lang="en-US" sz="1400" dirty="0">
                <a:latin typeface="Courier New" panose="02070309020205020404" pitchFamily="49" charset="0"/>
                <a:cs typeface="Courier New" panose="02070309020205020404" pitchFamily="49" charset="0"/>
              </a:rPr>
              <a:t>                                 '&lt;from_frame_2&gt;'</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'&lt;</a:t>
            </a:r>
            <a:r>
              <a:rPr lang="en-US" sz="1400" dirty="0" err="1">
                <a:latin typeface="Courier New" panose="02070309020205020404" pitchFamily="49" charset="0"/>
                <a:cs typeface="Courier New" panose="02070309020205020404" pitchFamily="49" charset="0"/>
              </a:rPr>
              <a:t>from_frame_N</a:t>
            </a:r>
            <a:r>
              <a:rPr lang="en-US" sz="1400" dirty="0">
                <a:latin typeface="Courier New" panose="02070309020205020404" pitchFamily="49" charset="0"/>
                <a:cs typeface="Courier New" panose="02070309020205020404" pitchFamily="49" charset="0"/>
              </a:rPr>
              <a:t>&gt;' )</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FRAME_&lt;</a:t>
            </a:r>
            <a:r>
              <a:rPr lang="en-US" sz="1400" dirty="0" err="1">
                <a:latin typeface="Courier New" panose="02070309020205020404" pitchFamily="49" charset="0"/>
                <a:cs typeface="Courier New" panose="02070309020205020404" pitchFamily="49" charset="0"/>
              </a:rPr>
              <a:t>frame_ID</a:t>
            </a:r>
            <a:r>
              <a:rPr lang="en-US" sz="1400" dirty="0">
                <a:latin typeface="Courier New" panose="02070309020205020404" pitchFamily="49" charset="0"/>
                <a:cs typeface="Courier New" panose="02070309020205020404" pitchFamily="49" charset="0"/>
              </a:rPr>
              <a:t>&gt;_TO_FRAMES   = ( '&lt;to_frame_1&gt;'</a:t>
            </a:r>
          </a:p>
          <a:p>
            <a:r>
              <a:rPr lang="en-US" sz="1400" dirty="0">
                <a:latin typeface="Courier New" panose="02070309020205020404" pitchFamily="49" charset="0"/>
                <a:cs typeface="Courier New" panose="02070309020205020404" pitchFamily="49" charset="0"/>
              </a:rPr>
              <a:t>                                 '&lt;to_frame_2&gt;'</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'&lt;</a:t>
            </a:r>
            <a:r>
              <a:rPr lang="en-US" sz="1400" dirty="0" err="1">
                <a:latin typeface="Courier New" panose="02070309020205020404" pitchFamily="49" charset="0"/>
                <a:cs typeface="Courier New" panose="02070309020205020404" pitchFamily="49" charset="0"/>
              </a:rPr>
              <a:t>to_frame_N</a:t>
            </a:r>
            <a:r>
              <a:rPr lang="en-US" sz="1400" dirty="0">
                <a:latin typeface="Courier New" panose="02070309020205020404" pitchFamily="49" charset="0"/>
                <a:cs typeface="Courier New" panose="02070309020205020404" pitchFamily="49" charset="0"/>
              </a:rPr>
              <a:t>&gt;' )</a:t>
            </a:r>
          </a:p>
          <a:p>
            <a:endParaRPr lang="en-US" sz="1200" dirty="0">
              <a:latin typeface="Courier New" panose="02070309020205020404" pitchFamily="49" charset="0"/>
              <a:cs typeface="Courier New" panose="02070309020205020404" pitchFamily="49" charset="0"/>
            </a:endParaRPr>
          </a:p>
          <a:p>
            <a:endParaRPr lang="en-US" b="0" dirty="0">
              <a:latin typeface="Courier" pitchFamily="2" charset="0"/>
            </a:endParaRPr>
          </a:p>
        </p:txBody>
      </p:sp>
    </p:spTree>
    <p:extLst>
      <p:ext uri="{BB962C8B-B14F-4D97-AF65-F5344CB8AC3E}">
        <p14:creationId xmlns:p14="http://schemas.microsoft.com/office/powerpoint/2010/main" val="11206867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3"/>
          <p:cNvSpPr>
            <a:spLocks noGrp="1"/>
          </p:cNvSpPr>
          <p:nvPr>
            <p:ph type="ftr" sz="quarter" idx="10"/>
          </p:nvPr>
        </p:nvSpPr>
        <p:spPr>
          <a:noFill/>
        </p:spPr>
        <p:txBody>
          <a:bodyPr/>
          <a:lstStyle/>
          <a:p>
            <a:r>
              <a:rPr lang="en-US"/>
              <a:t>Dynamic Frames</a:t>
            </a:r>
          </a:p>
        </p:txBody>
      </p:sp>
      <p:sp>
        <p:nvSpPr>
          <p:cNvPr id="62467" name="Slide Number Placeholder 4"/>
          <p:cNvSpPr>
            <a:spLocks noGrp="1"/>
          </p:cNvSpPr>
          <p:nvPr>
            <p:ph type="sldNum" sz="quarter" idx="11"/>
          </p:nvPr>
        </p:nvSpPr>
        <p:spPr>
          <a:noFill/>
        </p:spPr>
        <p:txBody>
          <a:bodyPr/>
          <a:lstStyle/>
          <a:p>
            <a:fld id="{A60CE621-0F15-CA48-8A5F-E484E16FE82E}" type="slidenum">
              <a:rPr lang="en-US" smtClean="0"/>
              <a:pPr/>
              <a:t>52</a:t>
            </a:fld>
            <a:endParaRPr lang="en-US" sz="1400" b="0">
              <a:latin typeface="Times New Roman" charset="0"/>
            </a:endParaRPr>
          </a:p>
        </p:txBody>
      </p:sp>
      <p:sp>
        <p:nvSpPr>
          <p:cNvPr id="62468" name="Rectangle 2"/>
          <p:cNvSpPr>
            <a:spLocks noGrp="1" noChangeArrowheads="1"/>
          </p:cNvSpPr>
          <p:nvPr>
            <p:ph type="body" idx="1"/>
          </p:nvPr>
        </p:nvSpPr>
        <p:spPr>
          <a:xfrm>
            <a:off x="569913" y="1368425"/>
            <a:ext cx="8059737" cy="5140325"/>
          </a:xfrm>
        </p:spPr>
        <p:txBody>
          <a:bodyPr/>
          <a:lstStyle/>
          <a:p>
            <a:r>
              <a:rPr lang="en-US" sz="2800" dirty="0"/>
              <a:t>A frozen dynamic frame is a "Snapshot" of a dynamic frame at a specified epoch.</a:t>
            </a:r>
          </a:p>
          <a:p>
            <a:pPr lvl="1"/>
            <a:r>
              <a:rPr lang="en-US" sz="2000" dirty="0"/>
              <a:t>The frame is frozen relative to the base frame specified by the frame kernel creator in the frame kernel definition.</a:t>
            </a:r>
          </a:p>
          <a:p>
            <a:pPr lvl="1"/>
            <a:r>
              <a:rPr lang="en-US" sz="2000" dirty="0"/>
              <a:t>The rotation from the frozen frame to the base frame is constant.</a:t>
            </a:r>
          </a:p>
          <a:p>
            <a:pPr lvl="1"/>
            <a:r>
              <a:rPr lang="en-US" sz="2000" dirty="0"/>
              <a:t>The rotation is not frozen with respect to inertial frames unless the base frame is inertial.</a:t>
            </a:r>
          </a:p>
          <a:p>
            <a:pPr lvl="1"/>
            <a:r>
              <a:rPr lang="en-US" sz="2000" dirty="0"/>
              <a:t> A frame is designated frozen by the presence of a "freeze epoch" specification in the frame definition, for example:</a:t>
            </a:r>
          </a:p>
          <a:p>
            <a:pPr lvl="1">
              <a:buFontTx/>
              <a:buNone/>
            </a:pPr>
            <a:r>
              <a:rPr lang="en-US" sz="1400" dirty="0">
                <a:latin typeface="Courier New" charset="0"/>
              </a:rPr>
              <a:t>      FRAME_&lt;FRAME_ID&gt;_FREEZE_EPOCH = @1949-DEC-31/22:09:46.861901</a:t>
            </a:r>
          </a:p>
          <a:p>
            <a:pPr lvl="1"/>
            <a:r>
              <a:rPr lang="en-US" sz="2000" dirty="0"/>
              <a:t>The freeze epoch is specified using SPICE text kernel rules.</a:t>
            </a:r>
          </a:p>
          <a:p>
            <a:pPr lvl="2"/>
            <a:r>
              <a:rPr lang="en-US" sz="1600" dirty="0"/>
              <a:t>The “@” syntax is used.</a:t>
            </a:r>
          </a:p>
          <a:p>
            <a:pPr lvl="2"/>
            <a:r>
              <a:rPr lang="en-US" sz="1600" dirty="0"/>
              <a:t>The time system is assumed to be TDB.</a:t>
            </a:r>
          </a:p>
          <a:p>
            <a:pPr>
              <a:buFontTx/>
              <a:buNone/>
            </a:pPr>
            <a:endParaRPr lang="en-US" sz="2000" dirty="0"/>
          </a:p>
        </p:txBody>
      </p:sp>
      <p:sp>
        <p:nvSpPr>
          <p:cNvPr id="62469" name="Rectangle 3"/>
          <p:cNvSpPr>
            <a:spLocks noGrp="1" noChangeArrowheads="1"/>
          </p:cNvSpPr>
          <p:nvPr>
            <p:ph type="title"/>
          </p:nvPr>
        </p:nvSpPr>
        <p:spPr>
          <a:xfrm>
            <a:off x="2663825" y="381000"/>
            <a:ext cx="5405438" cy="474663"/>
          </a:xfrm>
        </p:spPr>
        <p:txBody>
          <a:bodyPr/>
          <a:lstStyle/>
          <a:p>
            <a:r>
              <a:rPr lang="en-US"/>
              <a:t>Frozen Dynamic Frames - 1</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oter Placeholder 3"/>
          <p:cNvSpPr>
            <a:spLocks noGrp="1"/>
          </p:cNvSpPr>
          <p:nvPr>
            <p:ph type="ftr" sz="quarter" idx="10"/>
          </p:nvPr>
        </p:nvSpPr>
        <p:spPr>
          <a:noFill/>
        </p:spPr>
        <p:txBody>
          <a:bodyPr/>
          <a:lstStyle/>
          <a:p>
            <a:r>
              <a:rPr lang="en-US"/>
              <a:t>Dynamic Frames</a:t>
            </a:r>
          </a:p>
        </p:txBody>
      </p:sp>
      <p:sp>
        <p:nvSpPr>
          <p:cNvPr id="63491" name="Slide Number Placeholder 4"/>
          <p:cNvSpPr>
            <a:spLocks noGrp="1"/>
          </p:cNvSpPr>
          <p:nvPr>
            <p:ph type="sldNum" sz="quarter" idx="11"/>
          </p:nvPr>
        </p:nvSpPr>
        <p:spPr>
          <a:noFill/>
        </p:spPr>
        <p:txBody>
          <a:bodyPr/>
          <a:lstStyle/>
          <a:p>
            <a:fld id="{B544781C-2BCE-674B-BA93-5BBAC9032E1D}" type="slidenum">
              <a:rPr lang="en-US" smtClean="0"/>
              <a:pPr/>
              <a:t>53</a:t>
            </a:fld>
            <a:endParaRPr lang="en-US" sz="1400" b="0">
              <a:latin typeface="Times New Roman" charset="0"/>
            </a:endParaRPr>
          </a:p>
        </p:txBody>
      </p:sp>
      <p:sp>
        <p:nvSpPr>
          <p:cNvPr id="63492" name="Rectangle 2"/>
          <p:cNvSpPr>
            <a:spLocks noGrp="1" noChangeArrowheads="1"/>
          </p:cNvSpPr>
          <p:nvPr>
            <p:ph type="body" idx="1"/>
          </p:nvPr>
        </p:nvSpPr>
        <p:spPr>
          <a:xfrm>
            <a:off x="692150" y="1600200"/>
            <a:ext cx="7772400" cy="4502150"/>
          </a:xfrm>
        </p:spPr>
        <p:txBody>
          <a:bodyPr/>
          <a:lstStyle/>
          <a:p>
            <a:pPr>
              <a:buFontTx/>
              <a:buNone/>
            </a:pPr>
            <a:endParaRPr lang="en-US" sz="2800"/>
          </a:p>
          <a:p>
            <a:pPr>
              <a:buFontTx/>
              <a:buNone/>
            </a:pPr>
            <a:endParaRPr lang="en-US" sz="2800"/>
          </a:p>
        </p:txBody>
      </p:sp>
      <p:sp>
        <p:nvSpPr>
          <p:cNvPr id="63493" name="Rectangle 3"/>
          <p:cNvSpPr>
            <a:spLocks noGrp="1" noChangeArrowheads="1"/>
          </p:cNvSpPr>
          <p:nvPr>
            <p:ph type="title"/>
          </p:nvPr>
        </p:nvSpPr>
        <p:spPr>
          <a:xfrm>
            <a:off x="2676525" y="381000"/>
            <a:ext cx="5405438" cy="474663"/>
          </a:xfrm>
        </p:spPr>
        <p:txBody>
          <a:bodyPr/>
          <a:lstStyle/>
          <a:p>
            <a:r>
              <a:rPr lang="en-US"/>
              <a:t>Frozen Dynamic Frames - 2</a:t>
            </a:r>
          </a:p>
        </p:txBody>
      </p:sp>
      <p:sp>
        <p:nvSpPr>
          <p:cNvPr id="63494" name="Rectangle 4"/>
          <p:cNvSpPr>
            <a:spLocks noChangeArrowheads="1"/>
          </p:cNvSpPr>
          <p:nvPr/>
        </p:nvSpPr>
        <p:spPr bwMode="auto">
          <a:xfrm>
            <a:off x="430213" y="1773238"/>
            <a:ext cx="7758112" cy="3724275"/>
          </a:xfrm>
          <a:prstGeom prst="rect">
            <a:avLst/>
          </a:prstGeom>
          <a:noFill/>
          <a:ln w="12700">
            <a:noFill/>
            <a:miter lim="800000"/>
            <a:headEnd/>
            <a:tailEnd/>
          </a:ln>
        </p:spPr>
        <p:txBody>
          <a:bodyPr>
            <a:prstTxWarp prst="textNoShape">
              <a:avLst/>
            </a:prstTxWarp>
            <a:spAutoFit/>
          </a:bodyPr>
          <a:lstStyle/>
          <a:p>
            <a:r>
              <a:rPr lang="en-US" sz="1200" dirty="0">
                <a:latin typeface="Courier New" charset="0"/>
              </a:rPr>
              <a:t> Frozen version of Earth mean equator and equinox of date frame:</a:t>
            </a:r>
          </a:p>
          <a:p>
            <a:endParaRPr lang="en-US" sz="1200" dirty="0">
              <a:latin typeface="Courier New" charset="0"/>
            </a:endParaRPr>
          </a:p>
          <a:p>
            <a:r>
              <a:rPr lang="en-US" sz="1200" dirty="0">
                <a:latin typeface="Courier New" charset="0"/>
              </a:rPr>
              <a:t>      +Z axis is perpendicular to the mean equator of date </a:t>
            </a:r>
            <a:r>
              <a:rPr lang="en-US" sz="1200" dirty="0">
                <a:solidFill>
                  <a:srgbClr val="FF0000"/>
                </a:solidFill>
                <a:latin typeface="Courier New" charset="0"/>
              </a:rPr>
              <a:t>and points north</a:t>
            </a:r>
            <a:r>
              <a:rPr lang="en-US" sz="1200" dirty="0">
                <a:latin typeface="Courier New" charset="0"/>
              </a:rPr>
              <a:t>.</a:t>
            </a:r>
          </a:p>
          <a:p>
            <a:r>
              <a:rPr lang="en-US" sz="1200" dirty="0">
                <a:latin typeface="Courier New" charset="0"/>
              </a:rPr>
              <a:t>  </a:t>
            </a:r>
          </a:p>
          <a:p>
            <a:r>
              <a:rPr lang="en-US" sz="1200" dirty="0">
                <a:latin typeface="Courier New" charset="0"/>
              </a:rPr>
              <a:t>      +X axis is parallel to the cross product of the +Z axis and the</a:t>
            </a:r>
          </a:p>
          <a:p>
            <a:r>
              <a:rPr lang="en-US" sz="1200" dirty="0">
                <a:latin typeface="Courier New" charset="0"/>
              </a:rPr>
              <a:t>         vector normal to the mean ecliptic of date.</a:t>
            </a:r>
          </a:p>
          <a:p>
            <a:endParaRPr lang="en-US" sz="1200" dirty="0">
              <a:latin typeface="Courier New" charset="0"/>
            </a:endParaRPr>
          </a:p>
          <a:p>
            <a:r>
              <a:rPr lang="en-US" sz="1200" dirty="0">
                <a:latin typeface="Courier New" charset="0"/>
              </a:rPr>
              <a:t>      +Y axis completes the right-handed frame.</a:t>
            </a:r>
          </a:p>
          <a:p>
            <a:endParaRPr lang="en-US" sz="1200" dirty="0">
              <a:latin typeface="Courier New" charset="0"/>
            </a:endParaRPr>
          </a:p>
          <a:p>
            <a:r>
              <a:rPr lang="en-US" sz="1200" dirty="0">
                <a:latin typeface="Courier New" charset="0"/>
              </a:rPr>
              <a:t>\</a:t>
            </a:r>
            <a:r>
              <a:rPr lang="en-US" sz="1200" dirty="0" err="1">
                <a:latin typeface="Courier New" charset="0"/>
              </a:rPr>
              <a:t>begindata</a:t>
            </a:r>
            <a:endParaRPr lang="en-US" sz="1200" dirty="0">
              <a:latin typeface="Courier New" charset="0"/>
            </a:endParaRPr>
          </a:p>
          <a:p>
            <a:endParaRPr lang="en-US" sz="1200" dirty="0">
              <a:latin typeface="Courier New" charset="0"/>
            </a:endParaRPr>
          </a:p>
          <a:p>
            <a:r>
              <a:rPr lang="en-US" sz="1200" dirty="0">
                <a:latin typeface="Courier New" charset="0"/>
              </a:rPr>
              <a:t>   FRAME_&lt;</a:t>
            </a:r>
            <a:r>
              <a:rPr lang="en-US" sz="1200" dirty="0" err="1">
                <a:latin typeface="Courier New" charset="0"/>
              </a:rPr>
              <a:t>frame_name</a:t>
            </a:r>
            <a:r>
              <a:rPr lang="en-US" sz="1200" dirty="0">
                <a:latin typeface="Courier New" charset="0"/>
              </a:rPr>
              <a:t>&gt;                 =  &lt;</a:t>
            </a:r>
            <a:r>
              <a:rPr lang="en-US" sz="1200" dirty="0" err="1">
                <a:latin typeface="Courier New" charset="0"/>
              </a:rPr>
              <a:t>frame_ID</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&gt;_NAME              =  &lt;</a:t>
            </a:r>
            <a:r>
              <a:rPr lang="en-US" sz="1200" dirty="0" err="1">
                <a:latin typeface="Courier New" charset="0"/>
              </a:rPr>
              <a:t>frame_name</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&gt;_CLASS             =  5</a:t>
            </a:r>
          </a:p>
          <a:p>
            <a:r>
              <a:rPr lang="en-US" sz="1200" dirty="0">
                <a:latin typeface="Courier New" charset="0"/>
              </a:rPr>
              <a:t>   FRAME_&lt;</a:t>
            </a:r>
            <a:r>
              <a:rPr lang="en-US" sz="1200" dirty="0" err="1">
                <a:latin typeface="Courier New" charset="0"/>
              </a:rPr>
              <a:t>frame_ID</a:t>
            </a:r>
            <a:r>
              <a:rPr lang="en-US" sz="1200" dirty="0">
                <a:latin typeface="Courier New" charset="0"/>
              </a:rPr>
              <a:t>&gt;_CLASS_ID          =  &lt;</a:t>
            </a:r>
            <a:r>
              <a:rPr lang="en-US" sz="1200" dirty="0" err="1">
                <a:latin typeface="Courier New" charset="0"/>
              </a:rPr>
              <a:t>frame_ID</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&gt;_CENTER            =  399</a:t>
            </a:r>
          </a:p>
          <a:p>
            <a:r>
              <a:rPr lang="en-US" sz="1200" dirty="0">
                <a:latin typeface="Courier New" charset="0"/>
              </a:rPr>
              <a:t>   FRAME_&lt;</a:t>
            </a:r>
            <a:r>
              <a:rPr lang="en-US" sz="1200" dirty="0" err="1">
                <a:latin typeface="Courier New" charset="0"/>
              </a:rPr>
              <a:t>frame_ID</a:t>
            </a:r>
            <a:r>
              <a:rPr lang="en-US" sz="1200" dirty="0">
                <a:latin typeface="Courier New" charset="0"/>
              </a:rPr>
              <a:t>&gt;_RELATIVE          = 'J2000'</a:t>
            </a:r>
          </a:p>
          <a:p>
            <a:r>
              <a:rPr lang="en-US" sz="1200" dirty="0">
                <a:latin typeface="Courier New" charset="0"/>
              </a:rPr>
              <a:t>   FRAME_&lt;</a:t>
            </a:r>
            <a:r>
              <a:rPr lang="en-US" sz="1200" dirty="0" err="1">
                <a:latin typeface="Courier New" charset="0"/>
              </a:rPr>
              <a:t>frame_ID</a:t>
            </a:r>
            <a:r>
              <a:rPr lang="en-US" sz="1200" dirty="0">
                <a:latin typeface="Courier New" charset="0"/>
              </a:rPr>
              <a:t>&gt;_DEF_STYLE         = 'PARAMETERIZED'</a:t>
            </a:r>
          </a:p>
          <a:p>
            <a:r>
              <a:rPr lang="en-US" sz="1200" dirty="0">
                <a:latin typeface="Courier New" charset="0"/>
              </a:rPr>
              <a:t>   FRAME_&lt;</a:t>
            </a:r>
            <a:r>
              <a:rPr lang="en-US" sz="1200" dirty="0" err="1">
                <a:latin typeface="Courier New" charset="0"/>
              </a:rPr>
              <a:t>frame_ID</a:t>
            </a:r>
            <a:r>
              <a:rPr lang="en-US" sz="1200" dirty="0">
                <a:latin typeface="Courier New" charset="0"/>
              </a:rPr>
              <a:t>&gt;_FAMILY            = 'MEAN_EQUATOR_AND_EQUINOX_OF_DATE'</a:t>
            </a:r>
          </a:p>
          <a:p>
            <a:r>
              <a:rPr lang="en-US" sz="1200" dirty="0">
                <a:latin typeface="Courier New" charset="0"/>
              </a:rPr>
              <a:t>   FRAME_&lt;</a:t>
            </a:r>
            <a:r>
              <a:rPr lang="en-US" sz="1200" dirty="0" err="1">
                <a:latin typeface="Courier New" charset="0"/>
              </a:rPr>
              <a:t>frame_ID</a:t>
            </a:r>
            <a:r>
              <a:rPr lang="en-US" sz="1200" dirty="0">
                <a:latin typeface="Courier New" charset="0"/>
              </a:rPr>
              <a:t>&gt;_PREC_MODEL        = 'EARTH_IAU_1976'</a:t>
            </a:r>
          </a:p>
          <a:p>
            <a:r>
              <a:rPr lang="en-US" sz="1200" dirty="0">
                <a:latin typeface="Courier New" charset="0"/>
              </a:rPr>
              <a:t>   FRAME_&lt;</a:t>
            </a:r>
            <a:r>
              <a:rPr lang="en-US" sz="1200" dirty="0" err="1">
                <a:latin typeface="Courier New" charset="0"/>
              </a:rPr>
              <a:t>frame_ID</a:t>
            </a:r>
            <a:r>
              <a:rPr lang="en-US" sz="1200" dirty="0">
                <a:latin typeface="Courier New" charset="0"/>
              </a:rPr>
              <a:t>&gt;_FREEZE_EPOCH      = @1949-DEC-31/22:09:46.861901 </a:t>
            </a:r>
          </a:p>
          <a:p>
            <a:endParaRPr lang="en-US" sz="1200" dirty="0">
              <a:latin typeface="Courier New" charset="0"/>
            </a:endParaRPr>
          </a:p>
        </p:txBody>
      </p:sp>
      <p:sp>
        <p:nvSpPr>
          <p:cNvPr id="63495" name="Text Box 5"/>
          <p:cNvSpPr txBox="1">
            <a:spLocks noChangeArrowheads="1"/>
          </p:cNvSpPr>
          <p:nvPr/>
        </p:nvSpPr>
        <p:spPr bwMode="auto">
          <a:xfrm>
            <a:off x="5957888" y="3429000"/>
            <a:ext cx="2911475" cy="765175"/>
          </a:xfrm>
          <a:prstGeom prst="rect">
            <a:avLst/>
          </a:prstGeom>
          <a:solidFill>
            <a:srgbClr val="24CAC6"/>
          </a:solidFill>
          <a:ln w="12700">
            <a:solidFill>
              <a:schemeClr val="tx1"/>
            </a:solidFill>
            <a:miter lim="800000"/>
            <a:headEnd/>
            <a:tailEnd/>
          </a:ln>
        </p:spPr>
        <p:txBody>
          <a:bodyPr wrap="none">
            <a:prstTxWarp prst="textNoShape">
              <a:avLst/>
            </a:prstTxWarp>
            <a:spAutoFit/>
          </a:bodyPr>
          <a:lstStyle/>
          <a:p>
            <a:r>
              <a:rPr lang="en-US" sz="1200"/>
              <a:t>&lt;frame_ID&gt;             =  integer frame ID</a:t>
            </a:r>
          </a:p>
          <a:p>
            <a:r>
              <a:rPr lang="en-US" sz="1200"/>
              <a:t>                                    code</a:t>
            </a:r>
          </a:p>
          <a:p>
            <a:r>
              <a:rPr lang="en-US" sz="1200"/>
              <a:t>&lt;frame_name&gt;       =  user-specified</a:t>
            </a:r>
          </a:p>
          <a:p>
            <a:r>
              <a:rPr lang="en-US" sz="1200"/>
              <a:t>                                    frame name</a:t>
            </a:r>
          </a:p>
        </p:txBody>
      </p:sp>
      <p:sp>
        <p:nvSpPr>
          <p:cNvPr id="63496" name="Text Box 6"/>
          <p:cNvSpPr txBox="1">
            <a:spLocks noChangeArrowheads="1"/>
          </p:cNvSpPr>
          <p:nvPr/>
        </p:nvSpPr>
        <p:spPr bwMode="auto">
          <a:xfrm>
            <a:off x="6978650" y="3181350"/>
            <a:ext cx="971550" cy="274638"/>
          </a:xfrm>
          <a:prstGeom prst="rect">
            <a:avLst/>
          </a:prstGeom>
          <a:noFill/>
          <a:ln w="12700">
            <a:noFill/>
            <a:miter lim="800000"/>
            <a:headEnd/>
            <a:tailEnd/>
          </a:ln>
        </p:spPr>
        <p:txBody>
          <a:bodyPr wrap="none">
            <a:prstTxWarp prst="textNoShape">
              <a:avLst/>
            </a:prstTxWarp>
            <a:spAutoFit/>
          </a:bodyPr>
          <a:lstStyle/>
          <a:p>
            <a:pPr>
              <a:lnSpc>
                <a:spcPct val="100000"/>
              </a:lnSpc>
              <a:buSzTx/>
            </a:pPr>
            <a:r>
              <a:rPr lang="en-US" sz="1200">
                <a:ea typeface="ＭＳ Ｐゴシック" charset="-128"/>
                <a:cs typeface="ＭＳ Ｐゴシック" charset="-128"/>
              </a:rPr>
              <a:t>Definitions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oter Placeholder 3"/>
          <p:cNvSpPr>
            <a:spLocks noGrp="1"/>
          </p:cNvSpPr>
          <p:nvPr>
            <p:ph type="ftr" sz="quarter" idx="10"/>
          </p:nvPr>
        </p:nvSpPr>
        <p:spPr>
          <a:noFill/>
        </p:spPr>
        <p:txBody>
          <a:bodyPr/>
          <a:lstStyle/>
          <a:p>
            <a:r>
              <a:rPr lang="en-US"/>
              <a:t>Dynamic Frames</a:t>
            </a:r>
          </a:p>
        </p:txBody>
      </p:sp>
      <p:sp>
        <p:nvSpPr>
          <p:cNvPr id="64515" name="Slide Number Placeholder 4"/>
          <p:cNvSpPr>
            <a:spLocks noGrp="1"/>
          </p:cNvSpPr>
          <p:nvPr>
            <p:ph type="sldNum" sz="quarter" idx="11"/>
          </p:nvPr>
        </p:nvSpPr>
        <p:spPr>
          <a:noFill/>
        </p:spPr>
        <p:txBody>
          <a:bodyPr/>
          <a:lstStyle/>
          <a:p>
            <a:fld id="{33AEE395-2778-B143-A399-027F40BA8767}" type="slidenum">
              <a:rPr lang="en-US" smtClean="0"/>
              <a:pPr/>
              <a:t>54</a:t>
            </a:fld>
            <a:endParaRPr lang="en-US" sz="1400" b="0">
              <a:latin typeface="Times New Roman" charset="0"/>
            </a:endParaRPr>
          </a:p>
        </p:txBody>
      </p:sp>
      <p:sp>
        <p:nvSpPr>
          <p:cNvPr id="64516" name="Rectangle 2"/>
          <p:cNvSpPr>
            <a:spLocks noGrp="1" noChangeArrowheads="1"/>
          </p:cNvSpPr>
          <p:nvPr>
            <p:ph type="body" idx="1"/>
          </p:nvPr>
        </p:nvSpPr>
        <p:spPr>
          <a:xfrm>
            <a:off x="681038" y="1430338"/>
            <a:ext cx="7772400" cy="5164137"/>
          </a:xfrm>
        </p:spPr>
        <p:txBody>
          <a:bodyPr/>
          <a:lstStyle/>
          <a:p>
            <a:pPr>
              <a:lnSpc>
                <a:spcPct val="80000"/>
              </a:lnSpc>
            </a:pPr>
            <a:r>
              <a:rPr lang="en-US" dirty="0"/>
              <a:t>Inertial dynamic frames are specified by setting the rotation state to 'INERTIAL' in the rotation state assignment:</a:t>
            </a:r>
          </a:p>
          <a:p>
            <a:pPr lvl="1">
              <a:lnSpc>
                <a:spcPct val="80000"/>
              </a:lnSpc>
              <a:buFontTx/>
              <a:buNone/>
            </a:pPr>
            <a:r>
              <a:rPr lang="en-US" sz="1600" dirty="0"/>
              <a:t>              FRAME_&lt;FRAME_ID&gt;_ROTATION_STATE = 'INERTIAL'</a:t>
            </a:r>
          </a:p>
          <a:p>
            <a:pPr lvl="1">
              <a:lnSpc>
                <a:spcPct val="80000"/>
              </a:lnSpc>
            </a:pPr>
            <a:r>
              <a:rPr lang="en-US" dirty="0"/>
              <a:t>The 'INERTIAL' state implies the frame is treated as inertial for the purpose of velocity transformations.</a:t>
            </a:r>
          </a:p>
          <a:p>
            <a:pPr lvl="1">
              <a:lnSpc>
                <a:spcPct val="80000"/>
              </a:lnSpc>
            </a:pPr>
            <a:r>
              <a:rPr lang="en-US" dirty="0"/>
              <a:t>The state transformation between any inertial frame and "inertial dynamic frame" has a zero derivative block:  the state transformation matrix has the form</a:t>
            </a:r>
          </a:p>
          <a:p>
            <a:pPr lvl="1">
              <a:lnSpc>
                <a:spcPct val="80000"/>
              </a:lnSpc>
            </a:pPr>
            <a:endParaRPr lang="en-US" dirty="0"/>
          </a:p>
          <a:p>
            <a:pPr>
              <a:lnSpc>
                <a:spcPct val="80000"/>
              </a:lnSpc>
              <a:buFontTx/>
              <a:buNone/>
            </a:pPr>
            <a:r>
              <a:rPr lang="en-US" sz="2000" dirty="0"/>
              <a:t>               </a:t>
            </a:r>
            <a:r>
              <a:rPr lang="en-US" sz="2000" dirty="0">
                <a:latin typeface="Courier New" charset="0"/>
              </a:rPr>
              <a:t>R(t)  |   0    </a:t>
            </a:r>
          </a:p>
          <a:p>
            <a:pPr>
              <a:lnSpc>
                <a:spcPct val="80000"/>
              </a:lnSpc>
              <a:buFontTx/>
              <a:buNone/>
            </a:pPr>
            <a:r>
              <a:rPr lang="en-US" sz="2000" dirty="0">
                <a:latin typeface="Courier New" charset="0"/>
              </a:rPr>
              <a:t>      -------|------</a:t>
            </a:r>
          </a:p>
          <a:p>
            <a:pPr>
              <a:lnSpc>
                <a:spcPct val="80000"/>
              </a:lnSpc>
              <a:buFontTx/>
              <a:buNone/>
            </a:pPr>
            <a:r>
              <a:rPr lang="en-US" sz="2000" dirty="0">
                <a:latin typeface="Courier New" charset="0"/>
              </a:rPr>
              <a:t>        0    |  R(t)</a:t>
            </a:r>
          </a:p>
          <a:p>
            <a:pPr>
              <a:lnSpc>
                <a:spcPct val="80000"/>
              </a:lnSpc>
              <a:buFontTx/>
              <a:buNone/>
            </a:pPr>
            <a:r>
              <a:rPr lang="en-US" sz="2000" dirty="0">
                <a:latin typeface="Courier New" charset="0"/>
              </a:rPr>
              <a:t> </a:t>
            </a:r>
            <a:endParaRPr lang="en-US" sz="2000" dirty="0"/>
          </a:p>
          <a:p>
            <a:pPr>
              <a:lnSpc>
                <a:spcPct val="80000"/>
              </a:lnSpc>
              <a:buFontTx/>
              <a:buNone/>
            </a:pPr>
            <a:r>
              <a:rPr lang="en-US" sz="1800" dirty="0"/>
              <a:t>         where R(t) is a time-dependent rotation.</a:t>
            </a:r>
          </a:p>
          <a:p>
            <a:pPr lvl="1">
              <a:lnSpc>
                <a:spcPct val="80000"/>
              </a:lnSpc>
            </a:pPr>
            <a:endParaRPr lang="en-US" sz="1600" dirty="0"/>
          </a:p>
        </p:txBody>
      </p:sp>
      <p:sp>
        <p:nvSpPr>
          <p:cNvPr id="64517" name="Rectangle 3"/>
          <p:cNvSpPr>
            <a:spLocks noGrp="1" noChangeArrowheads="1"/>
          </p:cNvSpPr>
          <p:nvPr>
            <p:ph type="title"/>
          </p:nvPr>
        </p:nvSpPr>
        <p:spPr>
          <a:xfrm>
            <a:off x="2662238" y="381000"/>
            <a:ext cx="5405437" cy="474663"/>
          </a:xfrm>
        </p:spPr>
        <p:txBody>
          <a:bodyPr/>
          <a:lstStyle/>
          <a:p>
            <a:r>
              <a:rPr lang="en-US"/>
              <a:t>Inertial Dynamic Frames - 1</a:t>
            </a:r>
          </a:p>
        </p:txBody>
      </p:sp>
      <p:sp>
        <p:nvSpPr>
          <p:cNvPr id="3" name="Oval 2"/>
          <p:cNvSpPr/>
          <p:nvPr/>
        </p:nvSpPr>
        <p:spPr bwMode="auto">
          <a:xfrm>
            <a:off x="1706291" y="4853801"/>
            <a:ext cx="662258" cy="428506"/>
          </a:xfrm>
          <a:prstGeom prst="ellipse">
            <a:avLst/>
          </a:prstGeom>
          <a:no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90000"/>
              </a:lnSpc>
              <a:spcBef>
                <a:spcPct val="0"/>
              </a:spcBef>
              <a:spcAft>
                <a:spcPct val="0"/>
              </a:spcAft>
              <a:buClrTx/>
              <a:buSzPct val="100000"/>
              <a:buFontTx/>
              <a:buNone/>
              <a:tabLst/>
            </a:pPr>
            <a:endParaRPr kumimoji="0" lang="en-US" sz="1800" b="1" i="0" u="none" strike="noStrike" cap="none" normalizeH="0" baseline="0">
              <a:ln>
                <a:noFill/>
              </a:ln>
              <a:solidFill>
                <a:schemeClr val="tx1"/>
              </a:solidFill>
              <a:effectLst/>
              <a:latin typeface="Arial" charset="0"/>
            </a:endParaRPr>
          </a:p>
        </p:txBody>
      </p:sp>
      <p:sp>
        <p:nvSpPr>
          <p:cNvPr id="4" name="TextBox 3"/>
          <p:cNvSpPr txBox="1"/>
          <p:nvPr/>
        </p:nvSpPr>
        <p:spPr>
          <a:xfrm>
            <a:off x="966118" y="4923921"/>
            <a:ext cx="736443" cy="343940"/>
          </a:xfrm>
          <a:prstGeom prst="rect">
            <a:avLst/>
          </a:prstGeom>
          <a:noFill/>
        </p:spPr>
        <p:txBody>
          <a:bodyPr wrap="none" rtlCol="0">
            <a:spAutoFit/>
          </a:bodyPr>
          <a:lstStyle/>
          <a:p>
            <a:r>
              <a:rPr lang="en-US" sz="900" dirty="0">
                <a:solidFill>
                  <a:schemeClr val="accent2"/>
                </a:solidFill>
              </a:rPr>
              <a:t>Derivative</a:t>
            </a:r>
          </a:p>
          <a:p>
            <a:r>
              <a:rPr lang="en-US" sz="900" dirty="0">
                <a:solidFill>
                  <a:schemeClr val="accent2"/>
                </a:solidFill>
              </a:rPr>
              <a:t>block</a:t>
            </a:r>
          </a:p>
        </p:txBody>
      </p:sp>
      <p:sp>
        <p:nvSpPr>
          <p:cNvPr id="8" name="Text Box 5"/>
          <p:cNvSpPr txBox="1">
            <a:spLocks noChangeArrowheads="1"/>
          </p:cNvSpPr>
          <p:nvPr/>
        </p:nvSpPr>
        <p:spPr bwMode="auto">
          <a:xfrm>
            <a:off x="3765887" y="6490315"/>
            <a:ext cx="2295525" cy="261610"/>
          </a:xfrm>
          <a:prstGeom prst="rect">
            <a:avLst/>
          </a:prstGeom>
          <a:noFill/>
          <a:ln w="12700">
            <a:noFill/>
            <a:miter lim="800000"/>
            <a:headEnd/>
            <a:tailEnd/>
          </a:ln>
        </p:spPr>
        <p:txBody>
          <a:bodyPr>
            <a:prstTxWarp prst="textNoShape">
              <a:avLst/>
            </a:prstTxWarp>
            <a:spAutoFit/>
          </a:bodyPr>
          <a:lstStyle/>
          <a:p>
            <a:r>
              <a:rPr lang="en-US" sz="1200" dirty="0">
                <a:solidFill>
                  <a:srgbClr val="063DE8"/>
                </a:solidFill>
              </a:rPr>
              <a:t>continued on next page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oter Placeholder 3"/>
          <p:cNvSpPr>
            <a:spLocks noGrp="1"/>
          </p:cNvSpPr>
          <p:nvPr>
            <p:ph type="ftr" sz="quarter" idx="10"/>
          </p:nvPr>
        </p:nvSpPr>
        <p:spPr>
          <a:noFill/>
        </p:spPr>
        <p:txBody>
          <a:bodyPr/>
          <a:lstStyle/>
          <a:p>
            <a:r>
              <a:rPr lang="en-US"/>
              <a:t>Dynamic Frames</a:t>
            </a:r>
          </a:p>
        </p:txBody>
      </p:sp>
      <p:sp>
        <p:nvSpPr>
          <p:cNvPr id="65539" name="Slide Number Placeholder 4"/>
          <p:cNvSpPr>
            <a:spLocks noGrp="1"/>
          </p:cNvSpPr>
          <p:nvPr>
            <p:ph type="sldNum" sz="quarter" idx="11"/>
          </p:nvPr>
        </p:nvSpPr>
        <p:spPr>
          <a:noFill/>
        </p:spPr>
        <p:txBody>
          <a:bodyPr/>
          <a:lstStyle/>
          <a:p>
            <a:fld id="{2496D7C9-4DC0-C447-AFF0-CD62D18EEBA5}" type="slidenum">
              <a:rPr lang="en-US" smtClean="0"/>
              <a:pPr/>
              <a:t>55</a:t>
            </a:fld>
            <a:endParaRPr lang="en-US" sz="1400" b="0">
              <a:latin typeface="Times New Roman" charset="0"/>
            </a:endParaRPr>
          </a:p>
        </p:txBody>
      </p:sp>
      <p:sp>
        <p:nvSpPr>
          <p:cNvPr id="65540" name="Rectangle 2"/>
          <p:cNvSpPr>
            <a:spLocks noGrp="1" noChangeArrowheads="1"/>
          </p:cNvSpPr>
          <p:nvPr>
            <p:ph type="body" idx="1"/>
          </p:nvPr>
        </p:nvSpPr>
        <p:spPr>
          <a:xfrm>
            <a:off x="692150" y="1370013"/>
            <a:ext cx="7772400" cy="5046662"/>
          </a:xfrm>
        </p:spPr>
        <p:txBody>
          <a:bodyPr/>
          <a:lstStyle/>
          <a:p>
            <a:pPr lvl="1">
              <a:lnSpc>
                <a:spcPct val="80000"/>
              </a:lnSpc>
            </a:pPr>
            <a:r>
              <a:rPr lang="en-US" sz="2000" dirty="0"/>
              <a:t>In contrast, for any rotating frame R(t), the state transformation between any inertial frame and R(t) has a corresponding matrix of the form</a:t>
            </a:r>
          </a:p>
          <a:p>
            <a:pPr>
              <a:lnSpc>
                <a:spcPct val="80000"/>
              </a:lnSpc>
              <a:buFontTx/>
              <a:buNone/>
            </a:pPr>
            <a:r>
              <a:rPr lang="en-US" dirty="0"/>
              <a:t>                    </a:t>
            </a:r>
            <a:r>
              <a:rPr lang="en-US" dirty="0">
                <a:latin typeface="Courier New" charset="0"/>
              </a:rPr>
              <a:t>R(t)   |   0    </a:t>
            </a:r>
          </a:p>
          <a:p>
            <a:pPr>
              <a:lnSpc>
                <a:spcPct val="80000"/>
              </a:lnSpc>
              <a:buFontTx/>
              <a:buNone/>
            </a:pPr>
            <a:r>
              <a:rPr lang="en-US" dirty="0">
                <a:latin typeface="Courier New" charset="0"/>
              </a:rPr>
              <a:t>         -------|------</a:t>
            </a:r>
          </a:p>
          <a:p>
            <a:pPr>
              <a:lnSpc>
                <a:spcPct val="80000"/>
              </a:lnSpc>
              <a:buFontTx/>
              <a:buNone/>
            </a:pPr>
            <a:r>
              <a:rPr lang="en-US" dirty="0">
                <a:latin typeface="Courier New" charset="0"/>
              </a:rPr>
              <a:t>        </a:t>
            </a:r>
            <a:r>
              <a:rPr lang="en-US" dirty="0" err="1">
                <a:latin typeface="Courier New" charset="0"/>
              </a:rPr>
              <a:t>dR</a:t>
            </a:r>
            <a:r>
              <a:rPr lang="en-US" dirty="0">
                <a:latin typeface="Courier New" charset="0"/>
              </a:rPr>
              <a:t>(t)/</a:t>
            </a:r>
            <a:r>
              <a:rPr lang="en-US" dirty="0" err="1">
                <a:latin typeface="Courier New" charset="0"/>
              </a:rPr>
              <a:t>dt</a:t>
            </a:r>
            <a:r>
              <a:rPr lang="en-US" dirty="0">
                <a:latin typeface="Courier New" charset="0"/>
              </a:rPr>
              <a:t>|  R(t) </a:t>
            </a:r>
            <a:endParaRPr lang="en-US" dirty="0"/>
          </a:p>
          <a:p>
            <a:pPr lvl="1">
              <a:lnSpc>
                <a:spcPct val="80000"/>
              </a:lnSpc>
            </a:pPr>
            <a:endParaRPr lang="en-US" sz="2000" dirty="0"/>
          </a:p>
          <a:p>
            <a:pPr lvl="1">
              <a:lnSpc>
                <a:spcPct val="80000"/>
              </a:lnSpc>
            </a:pPr>
            <a:r>
              <a:rPr lang="en-US" sz="2000" dirty="0"/>
              <a:t>The inertial rotation state:</a:t>
            </a:r>
          </a:p>
          <a:p>
            <a:pPr lvl="2">
              <a:lnSpc>
                <a:spcPct val="80000"/>
              </a:lnSpc>
            </a:pPr>
            <a:r>
              <a:rPr lang="en-US" sz="2000" dirty="0"/>
              <a:t>simplifies velocity transformations – velocities are transformed by a rotation.</a:t>
            </a:r>
          </a:p>
          <a:p>
            <a:pPr lvl="2">
              <a:lnSpc>
                <a:spcPct val="80000"/>
              </a:lnSpc>
            </a:pPr>
            <a:r>
              <a:rPr lang="en-US" sz="2000" dirty="0"/>
              <a:t>may be useful for maintaining consistency with other dynamic frame implementations.</a:t>
            </a:r>
          </a:p>
          <a:p>
            <a:pPr lvl="2">
              <a:lnSpc>
                <a:spcPct val="80000"/>
              </a:lnSpc>
            </a:pPr>
            <a:r>
              <a:rPr lang="en-US" sz="2000" dirty="0"/>
              <a:t>only makes sense if the "inertial" dynamic frame actually rotates very slowly!</a:t>
            </a:r>
          </a:p>
          <a:p>
            <a:pPr lvl="1">
              <a:lnSpc>
                <a:spcPct val="80000"/>
              </a:lnSpc>
              <a:buFontTx/>
              <a:buNone/>
            </a:pPr>
            <a:endParaRPr lang="en-US" sz="2000" dirty="0"/>
          </a:p>
        </p:txBody>
      </p:sp>
      <p:sp>
        <p:nvSpPr>
          <p:cNvPr id="65541" name="Rectangle 3"/>
          <p:cNvSpPr>
            <a:spLocks noGrp="1" noChangeArrowheads="1"/>
          </p:cNvSpPr>
          <p:nvPr>
            <p:ph type="title"/>
          </p:nvPr>
        </p:nvSpPr>
        <p:spPr>
          <a:xfrm>
            <a:off x="2662238" y="381000"/>
            <a:ext cx="5405437" cy="474663"/>
          </a:xfrm>
        </p:spPr>
        <p:txBody>
          <a:bodyPr/>
          <a:lstStyle/>
          <a:p>
            <a:r>
              <a:rPr lang="en-US"/>
              <a:t>Inertial Dynamic Frames - 2</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oter Placeholder 3"/>
          <p:cNvSpPr>
            <a:spLocks noGrp="1"/>
          </p:cNvSpPr>
          <p:nvPr>
            <p:ph type="ftr" sz="quarter" idx="10"/>
          </p:nvPr>
        </p:nvSpPr>
        <p:spPr>
          <a:noFill/>
        </p:spPr>
        <p:txBody>
          <a:bodyPr/>
          <a:lstStyle/>
          <a:p>
            <a:r>
              <a:rPr lang="en-US"/>
              <a:t>Dynamic Frames</a:t>
            </a:r>
          </a:p>
        </p:txBody>
      </p:sp>
      <p:sp>
        <p:nvSpPr>
          <p:cNvPr id="66563" name="Slide Number Placeholder 4"/>
          <p:cNvSpPr>
            <a:spLocks noGrp="1"/>
          </p:cNvSpPr>
          <p:nvPr>
            <p:ph type="sldNum" sz="quarter" idx="11"/>
          </p:nvPr>
        </p:nvSpPr>
        <p:spPr>
          <a:noFill/>
        </p:spPr>
        <p:txBody>
          <a:bodyPr/>
          <a:lstStyle/>
          <a:p>
            <a:fld id="{FF0FCBB5-6B38-BF4C-A366-96D36AF4DD94}" type="slidenum">
              <a:rPr lang="en-US" smtClean="0"/>
              <a:pPr/>
              <a:t>56</a:t>
            </a:fld>
            <a:endParaRPr lang="en-US" sz="1400" b="0">
              <a:latin typeface="Times New Roman" charset="0"/>
            </a:endParaRPr>
          </a:p>
        </p:txBody>
      </p:sp>
      <p:sp>
        <p:nvSpPr>
          <p:cNvPr id="66564" name="Rectangle 2"/>
          <p:cNvSpPr>
            <a:spLocks noGrp="1" noChangeArrowheads="1"/>
          </p:cNvSpPr>
          <p:nvPr>
            <p:ph type="body" idx="1"/>
          </p:nvPr>
        </p:nvSpPr>
        <p:spPr>
          <a:xfrm>
            <a:off x="692150" y="1600200"/>
            <a:ext cx="7772400" cy="4502150"/>
          </a:xfrm>
        </p:spPr>
        <p:txBody>
          <a:bodyPr/>
          <a:lstStyle/>
          <a:p>
            <a:pPr>
              <a:buFontTx/>
              <a:buNone/>
            </a:pPr>
            <a:endParaRPr lang="en-US" sz="2800"/>
          </a:p>
          <a:p>
            <a:pPr>
              <a:buFontTx/>
              <a:buNone/>
            </a:pPr>
            <a:endParaRPr lang="en-US" sz="2800"/>
          </a:p>
        </p:txBody>
      </p:sp>
      <p:sp>
        <p:nvSpPr>
          <p:cNvPr id="66565" name="Rectangle 3"/>
          <p:cNvSpPr>
            <a:spLocks noGrp="1" noChangeArrowheads="1"/>
          </p:cNvSpPr>
          <p:nvPr>
            <p:ph type="title"/>
          </p:nvPr>
        </p:nvSpPr>
        <p:spPr>
          <a:xfrm>
            <a:off x="2676525" y="381000"/>
            <a:ext cx="5405438" cy="474663"/>
          </a:xfrm>
        </p:spPr>
        <p:txBody>
          <a:bodyPr/>
          <a:lstStyle/>
          <a:p>
            <a:r>
              <a:rPr lang="en-US"/>
              <a:t>Inertial Dynamic Frames - 3</a:t>
            </a:r>
          </a:p>
        </p:txBody>
      </p:sp>
      <p:sp>
        <p:nvSpPr>
          <p:cNvPr id="66566" name="Rectangle 4"/>
          <p:cNvSpPr>
            <a:spLocks noChangeArrowheads="1"/>
          </p:cNvSpPr>
          <p:nvPr/>
        </p:nvSpPr>
        <p:spPr bwMode="auto">
          <a:xfrm>
            <a:off x="430213" y="1773238"/>
            <a:ext cx="7758112" cy="3889375"/>
          </a:xfrm>
          <a:prstGeom prst="rect">
            <a:avLst/>
          </a:prstGeom>
          <a:noFill/>
          <a:ln w="12700">
            <a:noFill/>
            <a:miter lim="800000"/>
            <a:headEnd/>
            <a:tailEnd/>
          </a:ln>
        </p:spPr>
        <p:txBody>
          <a:bodyPr>
            <a:prstTxWarp prst="textNoShape">
              <a:avLst/>
            </a:prstTxWarp>
            <a:spAutoFit/>
          </a:bodyPr>
          <a:lstStyle/>
          <a:p>
            <a:r>
              <a:rPr lang="en-US" sz="1200" dirty="0">
                <a:latin typeface="Courier New" charset="0"/>
              </a:rPr>
              <a:t> Inertial version of Earth true equator and equinox of date frame:</a:t>
            </a:r>
          </a:p>
          <a:p>
            <a:endParaRPr lang="en-US" sz="1200" dirty="0">
              <a:latin typeface="Courier New" charset="0"/>
            </a:endParaRPr>
          </a:p>
          <a:p>
            <a:r>
              <a:rPr lang="en-US" sz="1200" dirty="0">
                <a:latin typeface="Courier New" charset="0"/>
              </a:rPr>
              <a:t>      +Z axis is perpendicular to the true equator of date </a:t>
            </a:r>
            <a:r>
              <a:rPr lang="en-US" sz="1200" dirty="0">
                <a:solidFill>
                  <a:srgbClr val="FF0000"/>
                </a:solidFill>
                <a:latin typeface="Courier New" charset="0"/>
              </a:rPr>
              <a:t>and points north</a:t>
            </a:r>
            <a:r>
              <a:rPr lang="en-US" sz="1200" dirty="0">
                <a:latin typeface="Courier New" charset="0"/>
              </a:rPr>
              <a:t>.</a:t>
            </a:r>
          </a:p>
          <a:p>
            <a:r>
              <a:rPr lang="en-US" sz="1200" dirty="0">
                <a:latin typeface="Courier New" charset="0"/>
              </a:rPr>
              <a:t>  </a:t>
            </a:r>
          </a:p>
          <a:p>
            <a:r>
              <a:rPr lang="en-US" sz="1200" dirty="0">
                <a:latin typeface="Courier New" charset="0"/>
              </a:rPr>
              <a:t>      +X axis is parallel to the cross product of the +Z axis and the</a:t>
            </a:r>
          </a:p>
          <a:p>
            <a:r>
              <a:rPr lang="en-US" sz="1200" dirty="0">
                <a:latin typeface="Courier New" charset="0"/>
              </a:rPr>
              <a:t>         vector normal to the mean ecliptic of date.</a:t>
            </a:r>
          </a:p>
          <a:p>
            <a:endParaRPr lang="en-US" sz="1200" dirty="0">
              <a:latin typeface="Courier New" charset="0"/>
            </a:endParaRPr>
          </a:p>
          <a:p>
            <a:r>
              <a:rPr lang="en-US" sz="1200" dirty="0">
                <a:latin typeface="Courier New" charset="0"/>
              </a:rPr>
              <a:t>      +Y axis completes the right-handed frame.</a:t>
            </a:r>
          </a:p>
          <a:p>
            <a:endParaRPr lang="en-US" sz="1200" dirty="0">
              <a:latin typeface="Courier New" charset="0"/>
            </a:endParaRPr>
          </a:p>
          <a:p>
            <a:r>
              <a:rPr lang="en-US" sz="1200" dirty="0">
                <a:latin typeface="Courier New" charset="0"/>
              </a:rPr>
              <a:t>\</a:t>
            </a:r>
            <a:r>
              <a:rPr lang="en-US" sz="1200" dirty="0" err="1">
                <a:latin typeface="Courier New" charset="0"/>
              </a:rPr>
              <a:t>begindata</a:t>
            </a:r>
            <a:endParaRPr lang="en-US" sz="1200" dirty="0">
              <a:latin typeface="Courier New" charset="0"/>
            </a:endParaRPr>
          </a:p>
          <a:p>
            <a:endParaRPr lang="en-US" sz="1200" dirty="0">
              <a:latin typeface="Courier New" charset="0"/>
            </a:endParaRPr>
          </a:p>
          <a:p>
            <a:r>
              <a:rPr lang="en-US" sz="1200" dirty="0">
                <a:latin typeface="Courier New" charset="0"/>
              </a:rPr>
              <a:t>   FRAME_&lt;</a:t>
            </a:r>
            <a:r>
              <a:rPr lang="en-US" sz="1200" dirty="0" err="1">
                <a:latin typeface="Courier New" charset="0"/>
              </a:rPr>
              <a:t>frame_name</a:t>
            </a:r>
            <a:r>
              <a:rPr lang="en-US" sz="1200" dirty="0">
                <a:latin typeface="Courier New" charset="0"/>
              </a:rPr>
              <a:t>&gt;                 =  &lt;</a:t>
            </a:r>
            <a:r>
              <a:rPr lang="en-US" sz="1200" dirty="0" err="1">
                <a:latin typeface="Courier New" charset="0"/>
              </a:rPr>
              <a:t>frame_ID</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&gt;_NAME              =  &lt;</a:t>
            </a:r>
            <a:r>
              <a:rPr lang="en-US" sz="1200" dirty="0" err="1">
                <a:latin typeface="Courier New" charset="0"/>
              </a:rPr>
              <a:t>frame_name</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&gt;_CLASS             =  5</a:t>
            </a:r>
          </a:p>
          <a:p>
            <a:r>
              <a:rPr lang="en-US" sz="1200" dirty="0">
                <a:latin typeface="Courier New" charset="0"/>
              </a:rPr>
              <a:t>   FRAME_&lt;</a:t>
            </a:r>
            <a:r>
              <a:rPr lang="en-US" sz="1200" dirty="0" err="1">
                <a:latin typeface="Courier New" charset="0"/>
              </a:rPr>
              <a:t>frame_ID</a:t>
            </a:r>
            <a:r>
              <a:rPr lang="en-US" sz="1200" dirty="0">
                <a:latin typeface="Courier New" charset="0"/>
              </a:rPr>
              <a:t>&gt;_CLASS_ID          =  &lt;</a:t>
            </a:r>
            <a:r>
              <a:rPr lang="en-US" sz="1200" dirty="0" err="1">
                <a:latin typeface="Courier New" charset="0"/>
              </a:rPr>
              <a:t>frame_ID</a:t>
            </a:r>
            <a:r>
              <a:rPr lang="en-US" sz="1200" dirty="0">
                <a:latin typeface="Courier New" charset="0"/>
              </a:rPr>
              <a:t>&gt;</a:t>
            </a:r>
          </a:p>
          <a:p>
            <a:r>
              <a:rPr lang="en-US" sz="1200" dirty="0">
                <a:latin typeface="Courier New" charset="0"/>
              </a:rPr>
              <a:t>   FRAME_&lt;</a:t>
            </a:r>
            <a:r>
              <a:rPr lang="en-US" sz="1200" dirty="0" err="1">
                <a:latin typeface="Courier New" charset="0"/>
              </a:rPr>
              <a:t>frame_ID</a:t>
            </a:r>
            <a:r>
              <a:rPr lang="en-US" sz="1200" dirty="0">
                <a:latin typeface="Courier New" charset="0"/>
              </a:rPr>
              <a:t>&gt;_CENTER            =  399</a:t>
            </a:r>
          </a:p>
          <a:p>
            <a:r>
              <a:rPr lang="en-US" sz="1200" dirty="0">
                <a:latin typeface="Courier New" charset="0"/>
              </a:rPr>
              <a:t>   FRAME_&lt;</a:t>
            </a:r>
            <a:r>
              <a:rPr lang="en-US" sz="1200" dirty="0" err="1">
                <a:latin typeface="Courier New" charset="0"/>
              </a:rPr>
              <a:t>frame_ID</a:t>
            </a:r>
            <a:r>
              <a:rPr lang="en-US" sz="1200" dirty="0">
                <a:latin typeface="Courier New" charset="0"/>
              </a:rPr>
              <a:t>&gt;_RELATIVE          = 'J2000'</a:t>
            </a:r>
          </a:p>
          <a:p>
            <a:r>
              <a:rPr lang="en-US" sz="1200" dirty="0">
                <a:latin typeface="Courier New" charset="0"/>
              </a:rPr>
              <a:t>   FRAME_&lt;</a:t>
            </a:r>
            <a:r>
              <a:rPr lang="en-US" sz="1200" dirty="0" err="1">
                <a:latin typeface="Courier New" charset="0"/>
              </a:rPr>
              <a:t>frame_ID</a:t>
            </a:r>
            <a:r>
              <a:rPr lang="en-US" sz="1200" dirty="0">
                <a:latin typeface="Courier New" charset="0"/>
              </a:rPr>
              <a:t>&gt;_DEF_STYLE         = 'PARAMETERIZED'</a:t>
            </a:r>
          </a:p>
          <a:p>
            <a:r>
              <a:rPr lang="en-US" sz="1200" dirty="0">
                <a:latin typeface="Courier New" charset="0"/>
              </a:rPr>
              <a:t>   FRAME_&lt;</a:t>
            </a:r>
            <a:r>
              <a:rPr lang="en-US" sz="1200" dirty="0" err="1">
                <a:latin typeface="Courier New" charset="0"/>
              </a:rPr>
              <a:t>frame_ID</a:t>
            </a:r>
            <a:r>
              <a:rPr lang="en-US" sz="1200" dirty="0">
                <a:latin typeface="Courier New" charset="0"/>
              </a:rPr>
              <a:t>&gt;_FAMILY            = 'TRUE_EQUATOR_AND_EQUINOX_OF_DATE'</a:t>
            </a:r>
          </a:p>
          <a:p>
            <a:r>
              <a:rPr lang="en-US" sz="1200" dirty="0">
                <a:latin typeface="Courier New" charset="0"/>
              </a:rPr>
              <a:t>   FRAME_&lt;</a:t>
            </a:r>
            <a:r>
              <a:rPr lang="en-US" sz="1200" dirty="0" err="1">
                <a:latin typeface="Courier New" charset="0"/>
              </a:rPr>
              <a:t>frame_ID</a:t>
            </a:r>
            <a:r>
              <a:rPr lang="en-US" sz="1200" dirty="0">
                <a:latin typeface="Courier New" charset="0"/>
              </a:rPr>
              <a:t>&gt;_PREC_MODEL        = 'EARTH_IAU_1976'</a:t>
            </a:r>
          </a:p>
          <a:p>
            <a:r>
              <a:rPr lang="en-US" sz="1200" dirty="0">
                <a:latin typeface="Courier New" charset="0"/>
              </a:rPr>
              <a:t>   FRAME_&lt;</a:t>
            </a:r>
            <a:r>
              <a:rPr lang="en-US" sz="1200" dirty="0" err="1">
                <a:latin typeface="Courier New" charset="0"/>
              </a:rPr>
              <a:t>frame_ID</a:t>
            </a:r>
            <a:r>
              <a:rPr lang="en-US" sz="1200" dirty="0">
                <a:latin typeface="Courier New" charset="0"/>
              </a:rPr>
              <a:t>&gt;_NUT_MODEL         = 'EARTH_IAU_1980'</a:t>
            </a:r>
          </a:p>
          <a:p>
            <a:r>
              <a:rPr lang="en-US" sz="1200" dirty="0">
                <a:latin typeface="Courier New" charset="0"/>
              </a:rPr>
              <a:t>   FRAME_&lt;</a:t>
            </a:r>
            <a:r>
              <a:rPr lang="en-US" sz="1200" dirty="0" err="1">
                <a:latin typeface="Courier New" charset="0"/>
              </a:rPr>
              <a:t>frame_ID</a:t>
            </a:r>
            <a:r>
              <a:rPr lang="en-US" sz="1200" dirty="0">
                <a:latin typeface="Courier New" charset="0"/>
              </a:rPr>
              <a:t>&gt;_ROTATION_STATE    = 'INERTIAL'</a:t>
            </a:r>
          </a:p>
          <a:p>
            <a:endParaRPr lang="en-US" sz="1200" dirty="0">
              <a:latin typeface="Courier New" charset="0"/>
            </a:endParaRPr>
          </a:p>
        </p:txBody>
      </p:sp>
      <p:sp>
        <p:nvSpPr>
          <p:cNvPr id="66567" name="Text Box 5"/>
          <p:cNvSpPr txBox="1">
            <a:spLocks noChangeArrowheads="1"/>
          </p:cNvSpPr>
          <p:nvPr/>
        </p:nvSpPr>
        <p:spPr bwMode="auto">
          <a:xfrm>
            <a:off x="5957888" y="3424238"/>
            <a:ext cx="2911475" cy="765175"/>
          </a:xfrm>
          <a:prstGeom prst="rect">
            <a:avLst/>
          </a:prstGeom>
          <a:solidFill>
            <a:srgbClr val="24CAC6"/>
          </a:solidFill>
          <a:ln w="12700">
            <a:solidFill>
              <a:schemeClr val="tx1"/>
            </a:solidFill>
            <a:miter lim="800000"/>
            <a:headEnd/>
            <a:tailEnd/>
          </a:ln>
        </p:spPr>
        <p:txBody>
          <a:bodyPr wrap="none">
            <a:prstTxWarp prst="textNoShape">
              <a:avLst/>
            </a:prstTxWarp>
            <a:spAutoFit/>
          </a:bodyPr>
          <a:lstStyle/>
          <a:p>
            <a:r>
              <a:rPr lang="en-US" sz="1200"/>
              <a:t>&lt;frame_ID&gt;             =  integer frame ID</a:t>
            </a:r>
          </a:p>
          <a:p>
            <a:r>
              <a:rPr lang="en-US" sz="1200"/>
              <a:t>                                    code</a:t>
            </a:r>
          </a:p>
          <a:p>
            <a:r>
              <a:rPr lang="en-US" sz="1200"/>
              <a:t>&lt;frame_name&gt;       =  user-specified</a:t>
            </a:r>
          </a:p>
          <a:p>
            <a:r>
              <a:rPr lang="en-US" sz="1200"/>
              <a:t>                                    frame name</a:t>
            </a:r>
          </a:p>
        </p:txBody>
      </p:sp>
      <p:sp>
        <p:nvSpPr>
          <p:cNvPr id="66568" name="Text Box 6"/>
          <p:cNvSpPr txBox="1">
            <a:spLocks noChangeArrowheads="1"/>
          </p:cNvSpPr>
          <p:nvPr/>
        </p:nvSpPr>
        <p:spPr bwMode="auto">
          <a:xfrm>
            <a:off x="6978650" y="3181350"/>
            <a:ext cx="971550" cy="274638"/>
          </a:xfrm>
          <a:prstGeom prst="rect">
            <a:avLst/>
          </a:prstGeom>
          <a:noFill/>
          <a:ln w="12700">
            <a:noFill/>
            <a:miter lim="800000"/>
            <a:headEnd/>
            <a:tailEnd/>
          </a:ln>
        </p:spPr>
        <p:txBody>
          <a:bodyPr wrap="none">
            <a:prstTxWarp prst="textNoShape">
              <a:avLst/>
            </a:prstTxWarp>
            <a:spAutoFit/>
          </a:bodyPr>
          <a:lstStyle/>
          <a:p>
            <a:pPr>
              <a:lnSpc>
                <a:spcPct val="100000"/>
              </a:lnSpc>
              <a:buSzTx/>
            </a:pPr>
            <a:r>
              <a:rPr lang="en-US" sz="1200">
                <a:ea typeface="ＭＳ Ｐゴシック" charset="-128"/>
                <a:cs typeface="ＭＳ Ｐゴシック" charset="-128"/>
              </a:rPr>
              <a:t>Definitions</a:t>
            </a:r>
          </a:p>
        </p:txBody>
      </p:sp>
      <p:sp>
        <p:nvSpPr>
          <p:cNvPr id="9" name="TextBox 8"/>
          <p:cNvSpPr txBox="1"/>
          <p:nvPr/>
        </p:nvSpPr>
        <p:spPr>
          <a:xfrm>
            <a:off x="6568948" y="5206336"/>
            <a:ext cx="2587752" cy="867930"/>
          </a:xfrm>
          <a:prstGeom prst="rect">
            <a:avLst/>
          </a:prstGeom>
          <a:noFill/>
        </p:spPr>
        <p:txBody>
          <a:bodyPr wrap="square" rtlCol="0">
            <a:spAutoFit/>
          </a:bodyPr>
          <a:lstStyle/>
          <a:p>
            <a:r>
              <a:rPr lang="en-US" sz="1400" dirty="0"/>
              <a:t>These are currently the</a:t>
            </a:r>
          </a:p>
          <a:p>
            <a:r>
              <a:rPr lang="en-US" sz="1400" dirty="0"/>
              <a:t>only allowed values for</a:t>
            </a:r>
          </a:p>
          <a:p>
            <a:r>
              <a:rPr lang="en-US" sz="1400" dirty="0"/>
              <a:t>precession model and nutation model.</a:t>
            </a:r>
          </a:p>
        </p:txBody>
      </p:sp>
      <p:cxnSp>
        <p:nvCxnSpPr>
          <p:cNvPr id="10" name="Straight Arrow Connector 9"/>
          <p:cNvCxnSpPr/>
          <p:nvPr/>
        </p:nvCxnSpPr>
        <p:spPr bwMode="auto">
          <a:xfrm flipH="1" flipV="1">
            <a:off x="5718556" y="5065776"/>
            <a:ext cx="850392" cy="265176"/>
          </a:xfrm>
          <a:prstGeom prst="straightConnector1">
            <a:avLst/>
          </a:prstGeom>
          <a:noFill/>
          <a:ln w="12700" cap="flat" cmpd="sng" algn="ctr">
            <a:solidFill>
              <a:schemeClr val="tx1"/>
            </a:solidFill>
            <a:prstDash val="solid"/>
            <a:round/>
            <a:headEnd type="none" w="med" len="med"/>
            <a:tailEnd type="triangle"/>
          </a:ln>
          <a:effectLst/>
        </p:spPr>
      </p:cxnSp>
      <p:cxnSp>
        <p:nvCxnSpPr>
          <p:cNvPr id="11" name="Straight Arrow Connector 10"/>
          <p:cNvCxnSpPr/>
          <p:nvPr/>
        </p:nvCxnSpPr>
        <p:spPr bwMode="auto">
          <a:xfrm flipH="1" flipV="1">
            <a:off x="5718556" y="5206336"/>
            <a:ext cx="850392" cy="188624"/>
          </a:xfrm>
          <a:prstGeom prst="straightConnector1">
            <a:avLst/>
          </a:prstGeom>
          <a:noFill/>
          <a:ln w="12700" cap="flat" cmpd="sng" algn="ctr">
            <a:solidFill>
              <a:schemeClr val="tx1"/>
            </a:solidFill>
            <a:prstDash val="solid"/>
            <a:round/>
            <a:headEnd type="none" w="med" len="med"/>
            <a:tailEnd type="triangle"/>
          </a:ln>
          <a:effectLst/>
        </p:spPr>
      </p:cxn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Footer Placeholder 3"/>
          <p:cNvSpPr>
            <a:spLocks noGrp="1"/>
          </p:cNvSpPr>
          <p:nvPr>
            <p:ph type="ftr" sz="quarter" idx="10"/>
          </p:nvPr>
        </p:nvSpPr>
        <p:spPr>
          <a:noFill/>
        </p:spPr>
        <p:txBody>
          <a:bodyPr/>
          <a:lstStyle/>
          <a:p>
            <a:r>
              <a:rPr lang="en-US"/>
              <a:t>Dynamic Frames</a:t>
            </a:r>
          </a:p>
        </p:txBody>
      </p:sp>
      <p:sp>
        <p:nvSpPr>
          <p:cNvPr id="68611" name="Slide Number Placeholder 4"/>
          <p:cNvSpPr>
            <a:spLocks noGrp="1"/>
          </p:cNvSpPr>
          <p:nvPr>
            <p:ph type="sldNum" sz="quarter" idx="11"/>
          </p:nvPr>
        </p:nvSpPr>
        <p:spPr>
          <a:noFill/>
        </p:spPr>
        <p:txBody>
          <a:bodyPr/>
          <a:lstStyle/>
          <a:p>
            <a:fld id="{7575CD77-E08E-9E4C-A102-FB80F5F451CC}" type="slidenum">
              <a:rPr lang="en-US" smtClean="0"/>
              <a:pPr/>
              <a:t>57</a:t>
            </a:fld>
            <a:endParaRPr lang="en-US" sz="1400" b="0">
              <a:latin typeface="Times New Roman" charset="0"/>
            </a:endParaRPr>
          </a:p>
        </p:txBody>
      </p:sp>
      <p:sp>
        <p:nvSpPr>
          <p:cNvPr id="68612" name="Rectangle 2"/>
          <p:cNvSpPr>
            <a:spLocks noGrp="1" noChangeArrowheads="1"/>
          </p:cNvSpPr>
          <p:nvPr>
            <p:ph type="title"/>
          </p:nvPr>
        </p:nvSpPr>
        <p:spPr>
          <a:xfrm>
            <a:off x="4554538" y="381000"/>
            <a:ext cx="1595437" cy="474663"/>
          </a:xfrm>
        </p:spPr>
        <p:txBody>
          <a:bodyPr/>
          <a:lstStyle/>
          <a:p>
            <a:r>
              <a:rPr lang="en-US"/>
              <a:t>Backup</a:t>
            </a:r>
          </a:p>
        </p:txBody>
      </p:sp>
      <p:sp>
        <p:nvSpPr>
          <p:cNvPr id="68613" name="Rectangle 3"/>
          <p:cNvSpPr>
            <a:spLocks noGrp="1" noChangeArrowheads="1"/>
          </p:cNvSpPr>
          <p:nvPr>
            <p:ph type="body" idx="1"/>
          </p:nvPr>
        </p:nvSpPr>
        <p:spPr/>
        <p:txBody>
          <a:bodyPr/>
          <a:lstStyle/>
          <a:p>
            <a:r>
              <a:rPr lang="en-US" dirty="0"/>
              <a:t>Numerical Issues</a:t>
            </a:r>
          </a:p>
          <a:p>
            <a:r>
              <a:rPr lang="en-US" dirty="0"/>
              <a:t>Limitations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oter Placeholder 3"/>
          <p:cNvSpPr>
            <a:spLocks noGrp="1"/>
          </p:cNvSpPr>
          <p:nvPr>
            <p:ph type="ftr" sz="quarter" idx="10"/>
          </p:nvPr>
        </p:nvSpPr>
        <p:spPr>
          <a:noFill/>
        </p:spPr>
        <p:txBody>
          <a:bodyPr/>
          <a:lstStyle/>
          <a:p>
            <a:r>
              <a:rPr lang="en-US"/>
              <a:t>Dynamic Frames</a:t>
            </a:r>
          </a:p>
        </p:txBody>
      </p:sp>
      <p:sp>
        <p:nvSpPr>
          <p:cNvPr id="70659" name="Slide Number Placeholder 4"/>
          <p:cNvSpPr>
            <a:spLocks noGrp="1"/>
          </p:cNvSpPr>
          <p:nvPr>
            <p:ph type="sldNum" sz="quarter" idx="11"/>
          </p:nvPr>
        </p:nvSpPr>
        <p:spPr>
          <a:noFill/>
        </p:spPr>
        <p:txBody>
          <a:bodyPr/>
          <a:lstStyle/>
          <a:p>
            <a:fld id="{A32D620F-B7C0-ED46-84BB-3FF10D5DCE9C}" type="slidenum">
              <a:rPr lang="en-US" smtClean="0"/>
              <a:pPr/>
              <a:t>58</a:t>
            </a:fld>
            <a:endParaRPr lang="en-US" sz="1400" b="0">
              <a:latin typeface="Times New Roman" charset="0"/>
            </a:endParaRPr>
          </a:p>
        </p:txBody>
      </p:sp>
      <p:sp>
        <p:nvSpPr>
          <p:cNvPr id="70660" name="Rectangle 2"/>
          <p:cNvSpPr>
            <a:spLocks noGrp="1" noChangeArrowheads="1"/>
          </p:cNvSpPr>
          <p:nvPr>
            <p:ph type="body" idx="1"/>
          </p:nvPr>
        </p:nvSpPr>
        <p:spPr>
          <a:xfrm>
            <a:off x="700088" y="1284288"/>
            <a:ext cx="8064500" cy="5230812"/>
          </a:xfrm>
        </p:spPr>
        <p:txBody>
          <a:bodyPr/>
          <a:lstStyle/>
          <a:p>
            <a:r>
              <a:rPr lang="en-US" sz="2000" dirty="0"/>
              <a:t>Two-vector frame derivatives may be inaccurate.  Let R(t) represent a time-dependent rotation:</a:t>
            </a:r>
          </a:p>
          <a:p>
            <a:pPr lvl="1"/>
            <a:r>
              <a:rPr lang="en-US" sz="1600" dirty="0"/>
              <a:t>If R(t) depends on CK data, </a:t>
            </a:r>
            <a:r>
              <a:rPr lang="en-US" sz="1600" dirty="0" err="1"/>
              <a:t>dR</a:t>
            </a:r>
            <a:r>
              <a:rPr lang="en-US" sz="1600" dirty="0"/>
              <a:t>(t)/</a:t>
            </a:r>
            <a:r>
              <a:rPr lang="en-US" sz="1600" dirty="0" err="1"/>
              <a:t>dt</a:t>
            </a:r>
            <a:r>
              <a:rPr lang="en-US" sz="1600" dirty="0"/>
              <a:t> may be inaccurate because CK rates frequently have low accuracy.</a:t>
            </a:r>
          </a:p>
          <a:p>
            <a:pPr lvl="1"/>
            <a:r>
              <a:rPr lang="en-US" sz="1600" dirty="0"/>
              <a:t>If R(t) depends on velocity vectors, then </a:t>
            </a:r>
            <a:r>
              <a:rPr lang="en-US" sz="1600" dirty="0" err="1"/>
              <a:t>dR</a:t>
            </a:r>
            <a:r>
              <a:rPr lang="en-US" sz="1600" dirty="0"/>
              <a:t>(t)/</a:t>
            </a:r>
            <a:r>
              <a:rPr lang="en-US" sz="1600" dirty="0" err="1"/>
              <a:t>dt</a:t>
            </a:r>
            <a:r>
              <a:rPr lang="en-US" sz="1600" dirty="0"/>
              <a:t> depends on acceleration determined via numerical differentiation.  Typically such derivatives suffer loss of accuracy.</a:t>
            </a:r>
          </a:p>
          <a:p>
            <a:pPr lvl="2"/>
            <a:r>
              <a:rPr lang="en-US" sz="1600" dirty="0"/>
              <a:t>However, if velocities are "well-behaved," numerically derived acceleration can be quite good.  Example:  GSE frame.</a:t>
            </a:r>
          </a:p>
          <a:p>
            <a:pPr lvl="1"/>
            <a:r>
              <a:rPr lang="en-US" sz="1600" dirty="0"/>
              <a:t>If R(t) depends on position vectors, the velocities associated with those vectors by the SPK system may not be mathematically consistent with the positions.  This can happen for SPK types with separate polynomials for position and velocity, such as types 3, 8, 9, and 14.</a:t>
            </a:r>
          </a:p>
          <a:p>
            <a:pPr lvl="1"/>
            <a:r>
              <a:rPr lang="en-US" sz="1600" dirty="0"/>
              <a:t>If R(t) depends on aberration-corrected vectors, the associated velocities may be inaccurate due to accuracy limitations of the aberration corrections applied to velocities by the SPK system.</a:t>
            </a:r>
          </a:p>
          <a:p>
            <a:pPr lvl="1"/>
            <a:endParaRPr lang="en-US" dirty="0"/>
          </a:p>
        </p:txBody>
      </p:sp>
      <p:sp>
        <p:nvSpPr>
          <p:cNvPr id="70661" name="Rectangle 3"/>
          <p:cNvSpPr>
            <a:spLocks noGrp="1" noChangeArrowheads="1"/>
          </p:cNvSpPr>
          <p:nvPr>
            <p:ph type="title"/>
          </p:nvPr>
        </p:nvSpPr>
        <p:spPr>
          <a:xfrm>
            <a:off x="3333750" y="381000"/>
            <a:ext cx="4051300" cy="474663"/>
          </a:xfrm>
        </p:spPr>
        <p:txBody>
          <a:bodyPr/>
          <a:lstStyle/>
          <a:p>
            <a:r>
              <a:rPr lang="en-US"/>
              <a:t>Numerical Issues - 1</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3"/>
          <p:cNvSpPr>
            <a:spLocks noGrp="1"/>
          </p:cNvSpPr>
          <p:nvPr>
            <p:ph type="ftr" sz="quarter" idx="10"/>
          </p:nvPr>
        </p:nvSpPr>
        <p:spPr>
          <a:noFill/>
        </p:spPr>
        <p:txBody>
          <a:bodyPr/>
          <a:lstStyle/>
          <a:p>
            <a:r>
              <a:rPr lang="en-US"/>
              <a:t>Dynamic Frames</a:t>
            </a:r>
          </a:p>
        </p:txBody>
      </p:sp>
      <p:sp>
        <p:nvSpPr>
          <p:cNvPr id="71683" name="Slide Number Placeholder 4"/>
          <p:cNvSpPr>
            <a:spLocks noGrp="1"/>
          </p:cNvSpPr>
          <p:nvPr>
            <p:ph type="sldNum" sz="quarter" idx="11"/>
          </p:nvPr>
        </p:nvSpPr>
        <p:spPr>
          <a:noFill/>
        </p:spPr>
        <p:txBody>
          <a:bodyPr/>
          <a:lstStyle/>
          <a:p>
            <a:fld id="{CEF18873-F0C5-0143-A745-8A1A66EA7D7F}" type="slidenum">
              <a:rPr lang="en-US" smtClean="0"/>
              <a:pPr/>
              <a:t>59</a:t>
            </a:fld>
            <a:endParaRPr lang="en-US" sz="1400" b="0">
              <a:latin typeface="Times New Roman" charset="0"/>
            </a:endParaRPr>
          </a:p>
        </p:txBody>
      </p:sp>
      <p:sp>
        <p:nvSpPr>
          <p:cNvPr id="71684" name="Rectangle 2"/>
          <p:cNvSpPr>
            <a:spLocks noGrp="1" noChangeArrowheads="1"/>
          </p:cNvSpPr>
          <p:nvPr>
            <p:ph type="body" idx="1"/>
          </p:nvPr>
        </p:nvSpPr>
        <p:spPr>
          <a:xfrm>
            <a:off x="700088" y="1284288"/>
            <a:ext cx="8064500" cy="5230812"/>
          </a:xfrm>
        </p:spPr>
        <p:txBody>
          <a:bodyPr/>
          <a:lstStyle/>
          <a:p>
            <a:pPr lvl="1">
              <a:buFontTx/>
              <a:buNone/>
            </a:pPr>
            <a:endParaRPr lang="en-US"/>
          </a:p>
          <a:p>
            <a:r>
              <a:rPr lang="en-US"/>
              <a:t>Recommendations</a:t>
            </a:r>
          </a:p>
          <a:p>
            <a:pPr lvl="1"/>
            <a:r>
              <a:rPr lang="en-US"/>
              <a:t>Avoid using aberration corrections in two-vector frame definitions if accurate velocity transformations are required.</a:t>
            </a:r>
          </a:p>
          <a:p>
            <a:pPr lvl="1"/>
            <a:r>
              <a:rPr lang="en-US"/>
              <a:t>Be aware of  the accuracy of the data on which two-vector frames are based. </a:t>
            </a:r>
          </a:p>
        </p:txBody>
      </p:sp>
      <p:sp>
        <p:nvSpPr>
          <p:cNvPr id="71685" name="Rectangle 3"/>
          <p:cNvSpPr>
            <a:spLocks noGrp="1" noChangeArrowheads="1"/>
          </p:cNvSpPr>
          <p:nvPr>
            <p:ph type="title"/>
          </p:nvPr>
        </p:nvSpPr>
        <p:spPr>
          <a:xfrm>
            <a:off x="3333750" y="381000"/>
            <a:ext cx="4051300" cy="474663"/>
          </a:xfrm>
        </p:spPr>
        <p:txBody>
          <a:bodyPr/>
          <a:lstStyle/>
          <a:p>
            <a:r>
              <a:rPr lang="en-US"/>
              <a:t>Numerical Issues - 2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0"/>
          </p:nvPr>
        </p:nvSpPr>
        <p:spPr>
          <a:noFill/>
        </p:spPr>
        <p:txBody>
          <a:bodyPr/>
          <a:lstStyle/>
          <a:p>
            <a:r>
              <a:rPr lang="en-US"/>
              <a:t>Dynamic Frames</a:t>
            </a:r>
          </a:p>
        </p:txBody>
      </p:sp>
      <p:sp>
        <p:nvSpPr>
          <p:cNvPr id="19459" name="Slide Number Placeholder 4"/>
          <p:cNvSpPr>
            <a:spLocks noGrp="1"/>
          </p:cNvSpPr>
          <p:nvPr>
            <p:ph type="sldNum" sz="quarter" idx="11"/>
          </p:nvPr>
        </p:nvSpPr>
        <p:spPr>
          <a:noFill/>
        </p:spPr>
        <p:txBody>
          <a:bodyPr/>
          <a:lstStyle/>
          <a:p>
            <a:fld id="{F655D023-68EC-0F4F-8EBF-593214975A94}" type="slidenum">
              <a:rPr lang="en-US" smtClean="0"/>
              <a:pPr/>
              <a:t>6</a:t>
            </a:fld>
            <a:endParaRPr lang="en-US" sz="1400" b="0">
              <a:latin typeface="Times New Roman" charset="0"/>
            </a:endParaRPr>
          </a:p>
        </p:txBody>
      </p:sp>
      <p:sp>
        <p:nvSpPr>
          <p:cNvPr id="19460" name="Rectangle 2"/>
          <p:cNvSpPr>
            <a:spLocks noGrp="1" noChangeArrowheads="1"/>
          </p:cNvSpPr>
          <p:nvPr>
            <p:ph type="body" idx="1"/>
          </p:nvPr>
        </p:nvSpPr>
        <p:spPr>
          <a:xfrm>
            <a:off x="602985" y="1548405"/>
            <a:ext cx="8190178" cy="4326410"/>
          </a:xfrm>
        </p:spPr>
        <p:txBody>
          <a:bodyPr/>
          <a:lstStyle/>
          <a:p>
            <a:r>
              <a:rPr lang="en-US" dirty="0"/>
              <a:t>Using a dynamic frame in a SPICE-based program is straightforward.</a:t>
            </a:r>
          </a:p>
          <a:p>
            <a:pPr lvl="1"/>
            <a:r>
              <a:rPr lang="en-US" sz="2000" dirty="0"/>
              <a:t>At program initialization:</a:t>
            </a:r>
          </a:p>
          <a:p>
            <a:pPr lvl="2"/>
            <a:r>
              <a:rPr lang="en-US" sz="2000" dirty="0"/>
              <a:t>Load the needed dynamic frame kernel to make the frame definition known to SPICE.</a:t>
            </a:r>
          </a:p>
          <a:p>
            <a:pPr lvl="3"/>
            <a:r>
              <a:rPr lang="en-US" sz="1600" dirty="0"/>
              <a:t>Note: a single dynamic frames kernel likely contains many dynamic frame specifications.</a:t>
            </a:r>
          </a:p>
          <a:p>
            <a:pPr lvl="2"/>
            <a:r>
              <a:rPr lang="en-US" sz="2000" dirty="0"/>
              <a:t>Load any kernels on which the dynamic frame depends.</a:t>
            </a:r>
          </a:p>
          <a:p>
            <a:pPr lvl="3"/>
            <a:r>
              <a:rPr lang="en-US" sz="1800" dirty="0"/>
              <a:t>Some dynamic frames require the use of SPK, FK, PCK, CK, or SCLK SPICE kernels.</a:t>
            </a:r>
          </a:p>
          <a:p>
            <a:pPr lvl="1"/>
            <a:r>
              <a:rPr lang="en-US" sz="2000" dirty="0"/>
              <a:t>Then, in calls to SPICE routines, refer to the dynamic frame by name just as you would do with other kinds of frame names, such as "J2000."</a:t>
            </a:r>
          </a:p>
          <a:p>
            <a:pPr lvl="2">
              <a:buFontTx/>
              <a:buNone/>
            </a:pPr>
            <a:r>
              <a:rPr lang="en-US" sz="2400" dirty="0">
                <a:latin typeface="Courier New" charset="0"/>
              </a:rPr>
              <a:t> </a:t>
            </a:r>
          </a:p>
        </p:txBody>
      </p:sp>
      <p:sp>
        <p:nvSpPr>
          <p:cNvPr id="19461" name="Rectangle 3"/>
          <p:cNvSpPr>
            <a:spLocks noGrp="1" noChangeArrowheads="1"/>
          </p:cNvSpPr>
          <p:nvPr>
            <p:ph type="title"/>
          </p:nvPr>
        </p:nvSpPr>
        <p:spPr>
          <a:xfrm>
            <a:off x="3100785" y="381000"/>
            <a:ext cx="4780756" cy="490391"/>
          </a:xfrm>
        </p:spPr>
        <p:txBody>
          <a:bodyPr/>
          <a:lstStyle/>
          <a:p>
            <a:r>
              <a:rPr lang="en-US" dirty="0"/>
              <a:t>Using a Dynamic Frame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oter Placeholder 3"/>
          <p:cNvSpPr>
            <a:spLocks noGrp="1"/>
          </p:cNvSpPr>
          <p:nvPr>
            <p:ph type="ftr" sz="quarter" idx="10"/>
          </p:nvPr>
        </p:nvSpPr>
        <p:spPr>
          <a:noFill/>
        </p:spPr>
        <p:txBody>
          <a:bodyPr/>
          <a:lstStyle/>
          <a:p>
            <a:r>
              <a:rPr lang="en-US"/>
              <a:t>Dynamic Frames</a:t>
            </a:r>
          </a:p>
        </p:txBody>
      </p:sp>
      <p:sp>
        <p:nvSpPr>
          <p:cNvPr id="72707" name="Slide Number Placeholder 4"/>
          <p:cNvSpPr>
            <a:spLocks noGrp="1"/>
          </p:cNvSpPr>
          <p:nvPr>
            <p:ph type="sldNum" sz="quarter" idx="11"/>
          </p:nvPr>
        </p:nvSpPr>
        <p:spPr>
          <a:noFill/>
        </p:spPr>
        <p:txBody>
          <a:bodyPr/>
          <a:lstStyle/>
          <a:p>
            <a:fld id="{DC342A3E-9842-264D-9809-8101231D3332}" type="slidenum">
              <a:rPr lang="en-US" smtClean="0"/>
              <a:pPr/>
              <a:t>60</a:t>
            </a:fld>
            <a:endParaRPr lang="en-US" sz="1400" b="0">
              <a:latin typeface="Times New Roman" charset="0"/>
            </a:endParaRPr>
          </a:p>
        </p:txBody>
      </p:sp>
      <p:sp>
        <p:nvSpPr>
          <p:cNvPr id="72708" name="Rectangle 2"/>
          <p:cNvSpPr>
            <a:spLocks noGrp="1" noChangeArrowheads="1"/>
          </p:cNvSpPr>
          <p:nvPr>
            <p:ph type="body" idx="1"/>
          </p:nvPr>
        </p:nvSpPr>
        <p:spPr>
          <a:xfrm>
            <a:off x="700088" y="1284288"/>
            <a:ext cx="8064500" cy="5230812"/>
          </a:xfrm>
        </p:spPr>
        <p:txBody>
          <a:bodyPr/>
          <a:lstStyle/>
          <a:p>
            <a:r>
              <a:rPr lang="en-US" dirty="0"/>
              <a:t>Simulated recursion:</a:t>
            </a:r>
          </a:p>
          <a:p>
            <a:pPr lvl="1"/>
            <a:r>
              <a:rPr lang="en-US" dirty="0"/>
              <a:t>ANSI Fortran 77 doesn't support recursion, so the SPICE dynamic frame system implements limited, simulated recursion.</a:t>
            </a:r>
          </a:p>
          <a:p>
            <a:pPr lvl="2"/>
            <a:r>
              <a:rPr lang="en-US" dirty="0"/>
              <a:t>Two levels of recursion are supported for selected SPK and Frames System routines.</a:t>
            </a:r>
          </a:p>
          <a:p>
            <a:pPr lvl="1"/>
            <a:r>
              <a:rPr lang="en-US" dirty="0"/>
              <a:t>Users must avoid requesting "deeper" recursion than the SPICE dynamic frame system can support.  </a:t>
            </a:r>
          </a:p>
          <a:p>
            <a:pPr lvl="2"/>
            <a:r>
              <a:rPr lang="en-US" dirty="0"/>
              <a:t>When defining dynamic frames:</a:t>
            </a:r>
          </a:p>
          <a:p>
            <a:pPr lvl="3"/>
            <a:r>
              <a:rPr lang="en-US" sz="1600" dirty="0"/>
              <a:t>Choose J2000 as the base frame for two-vector frames.</a:t>
            </a:r>
          </a:p>
          <a:p>
            <a:pPr lvl="3"/>
            <a:r>
              <a:rPr lang="en-US" sz="1600" dirty="0"/>
              <a:t>Except for Euler frames, avoid using dynamic frames as base frames.</a:t>
            </a:r>
          </a:p>
          <a:p>
            <a:pPr lvl="3"/>
            <a:r>
              <a:rPr lang="en-US" sz="1600" dirty="0"/>
              <a:t>Try to avoid choosing a dynamic frame as the frame associated with a velocity or constant vector.</a:t>
            </a:r>
          </a:p>
          <a:p>
            <a:pPr lvl="2"/>
            <a:r>
              <a:rPr lang="en-US" dirty="0"/>
              <a:t>In SPK, CK, or PCK kernels, don't use two-vector frames as the base frame relative to which ephemeris or attitude data are specified.</a:t>
            </a:r>
          </a:p>
          <a:p>
            <a:pPr lvl="3"/>
            <a:r>
              <a:rPr lang="en-US" sz="1600" dirty="0"/>
              <a:t>"Of-date" or Euler frames are OK for this purpose.</a:t>
            </a:r>
            <a:endParaRPr lang="en-US" dirty="0"/>
          </a:p>
        </p:txBody>
      </p:sp>
      <p:sp>
        <p:nvSpPr>
          <p:cNvPr id="72709" name="Rectangle 3"/>
          <p:cNvSpPr>
            <a:spLocks noGrp="1" noChangeArrowheads="1"/>
          </p:cNvSpPr>
          <p:nvPr>
            <p:ph type="title"/>
          </p:nvPr>
        </p:nvSpPr>
        <p:spPr>
          <a:xfrm>
            <a:off x="3927475" y="381000"/>
            <a:ext cx="2876550" cy="474663"/>
          </a:xfrm>
        </p:spPr>
        <p:txBody>
          <a:bodyPr/>
          <a:lstStyle/>
          <a:p>
            <a:r>
              <a:rPr lang="en-US"/>
              <a:t>Limitations - 1</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Footer Placeholder 3"/>
          <p:cNvSpPr>
            <a:spLocks noGrp="1"/>
          </p:cNvSpPr>
          <p:nvPr>
            <p:ph type="ftr" sz="quarter" idx="10"/>
          </p:nvPr>
        </p:nvSpPr>
        <p:spPr>
          <a:noFill/>
        </p:spPr>
        <p:txBody>
          <a:bodyPr/>
          <a:lstStyle/>
          <a:p>
            <a:r>
              <a:rPr lang="en-US"/>
              <a:t>Dynamic Frames</a:t>
            </a:r>
          </a:p>
        </p:txBody>
      </p:sp>
      <p:sp>
        <p:nvSpPr>
          <p:cNvPr id="73731" name="Slide Number Placeholder 4"/>
          <p:cNvSpPr>
            <a:spLocks noGrp="1"/>
          </p:cNvSpPr>
          <p:nvPr>
            <p:ph type="sldNum" sz="quarter" idx="11"/>
          </p:nvPr>
        </p:nvSpPr>
        <p:spPr>
          <a:noFill/>
        </p:spPr>
        <p:txBody>
          <a:bodyPr/>
          <a:lstStyle/>
          <a:p>
            <a:fld id="{EAB1945E-EB74-F548-88AB-2A366374827E}" type="slidenum">
              <a:rPr lang="en-US" smtClean="0"/>
              <a:pPr/>
              <a:t>61</a:t>
            </a:fld>
            <a:endParaRPr lang="en-US" sz="1400" b="0">
              <a:latin typeface="Times New Roman" charset="0"/>
            </a:endParaRPr>
          </a:p>
        </p:txBody>
      </p:sp>
      <p:sp>
        <p:nvSpPr>
          <p:cNvPr id="73732" name="Rectangle 2"/>
          <p:cNvSpPr>
            <a:spLocks noGrp="1" noChangeArrowheads="1"/>
          </p:cNvSpPr>
          <p:nvPr>
            <p:ph type="body" idx="1"/>
          </p:nvPr>
        </p:nvSpPr>
        <p:spPr>
          <a:xfrm>
            <a:off x="700088" y="1284288"/>
            <a:ext cx="8064500" cy="5230812"/>
          </a:xfrm>
        </p:spPr>
        <p:txBody>
          <a:bodyPr/>
          <a:lstStyle/>
          <a:p>
            <a:r>
              <a:rPr lang="en-US" dirty="0"/>
              <a:t>Run-time efficiency:</a:t>
            </a:r>
          </a:p>
          <a:p>
            <a:pPr lvl="1"/>
            <a:r>
              <a:rPr lang="en-US" dirty="0"/>
              <a:t>Dynamic frame evaluation typically requires more computation than is needed for CK- or PCK-based frames.</a:t>
            </a:r>
          </a:p>
          <a:p>
            <a:pPr lvl="2"/>
            <a:r>
              <a:rPr lang="en-US" dirty="0"/>
              <a:t>For example, evaluation of a two-vector frame may involve several SPK calls.</a:t>
            </a:r>
          </a:p>
          <a:p>
            <a:pPr lvl="2"/>
            <a:r>
              <a:rPr lang="en-US" dirty="0"/>
              <a:t>Euler frames are an exception:  these are fairly efficient as long as they don't have a base frame that requires a lot of computation to evaluate.</a:t>
            </a:r>
          </a:p>
          <a:p>
            <a:pPr lvl="1"/>
            <a:r>
              <a:rPr lang="en-US" dirty="0"/>
              <a:t>To minimize the performance penalty:</a:t>
            </a:r>
          </a:p>
          <a:p>
            <a:pPr lvl="2"/>
            <a:r>
              <a:rPr lang="en-US" dirty="0"/>
              <a:t>use J2000 as the base frame for two-vector frames.</a:t>
            </a:r>
          </a:p>
          <a:p>
            <a:pPr lvl="2"/>
            <a:r>
              <a:rPr lang="en-US" dirty="0"/>
              <a:t>use the simplest frames possible for association with velocity or constant vectors in two-vector frame definitions.</a:t>
            </a:r>
          </a:p>
          <a:p>
            <a:pPr lvl="3"/>
            <a:r>
              <a:rPr lang="en-US" sz="1600" dirty="0"/>
              <a:t>Prefer non-dynamic frames to dynamic frames and inertial frames to non-inertial frames where there is a choice.</a:t>
            </a:r>
          </a:p>
          <a:p>
            <a:pPr lvl="2"/>
            <a:endParaRPr lang="en-US" sz="2000" dirty="0"/>
          </a:p>
        </p:txBody>
      </p:sp>
      <p:sp>
        <p:nvSpPr>
          <p:cNvPr id="73733" name="Rectangle 3"/>
          <p:cNvSpPr>
            <a:spLocks noGrp="1" noChangeArrowheads="1"/>
          </p:cNvSpPr>
          <p:nvPr>
            <p:ph type="title"/>
          </p:nvPr>
        </p:nvSpPr>
        <p:spPr>
          <a:xfrm>
            <a:off x="3927475" y="381000"/>
            <a:ext cx="2876550" cy="474663"/>
          </a:xfrm>
        </p:spPr>
        <p:txBody>
          <a:bodyPr/>
          <a:lstStyle/>
          <a:p>
            <a:r>
              <a:rPr lang="en-US"/>
              <a:t>Limitations - 2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3"/>
          <p:cNvSpPr>
            <a:spLocks noGrp="1"/>
          </p:cNvSpPr>
          <p:nvPr>
            <p:ph type="ftr" sz="quarter" idx="10"/>
          </p:nvPr>
        </p:nvSpPr>
        <p:spPr>
          <a:noFill/>
        </p:spPr>
        <p:txBody>
          <a:bodyPr/>
          <a:lstStyle/>
          <a:p>
            <a:r>
              <a:rPr lang="en-US"/>
              <a:t>Dynamic Frames</a:t>
            </a:r>
          </a:p>
        </p:txBody>
      </p:sp>
      <p:sp>
        <p:nvSpPr>
          <p:cNvPr id="20483" name="Slide Number Placeholder 4"/>
          <p:cNvSpPr>
            <a:spLocks noGrp="1"/>
          </p:cNvSpPr>
          <p:nvPr>
            <p:ph type="sldNum" sz="quarter" idx="11"/>
          </p:nvPr>
        </p:nvSpPr>
        <p:spPr>
          <a:noFill/>
        </p:spPr>
        <p:txBody>
          <a:bodyPr/>
          <a:lstStyle/>
          <a:p>
            <a:fld id="{C852F826-C8C2-1F41-B53E-3381A306164E}" type="slidenum">
              <a:rPr lang="en-US" smtClean="0"/>
              <a:pPr/>
              <a:t>7</a:t>
            </a:fld>
            <a:endParaRPr lang="en-US" sz="1400" b="0">
              <a:latin typeface="Times New Roman" charset="0"/>
            </a:endParaRPr>
          </a:p>
        </p:txBody>
      </p:sp>
      <p:sp>
        <p:nvSpPr>
          <p:cNvPr id="20484" name="Rectangle 2"/>
          <p:cNvSpPr>
            <a:spLocks noGrp="1" noChangeArrowheads="1"/>
          </p:cNvSpPr>
          <p:nvPr>
            <p:ph type="body" idx="1"/>
          </p:nvPr>
        </p:nvSpPr>
        <p:spPr>
          <a:xfrm>
            <a:off x="466725" y="1498735"/>
            <a:ext cx="8326438" cy="4896863"/>
          </a:xfrm>
        </p:spPr>
        <p:txBody>
          <a:bodyPr/>
          <a:lstStyle/>
          <a:p>
            <a:r>
              <a:rPr lang="en-US" sz="2000" dirty="0"/>
              <a:t>Find the 6x6 matrix to transform states from the J2000 frame to the Geocentric Solar Ecliptic (GSE) frame at the TDB epoch given by ET1.</a:t>
            </a:r>
          </a:p>
          <a:p>
            <a:pPr lvl="1">
              <a:buFontTx/>
              <a:buNone/>
            </a:pPr>
            <a:r>
              <a:rPr lang="en-US" dirty="0">
                <a:latin typeface="Courier New" charset="0"/>
              </a:rPr>
              <a:t>CALL SXFORM( 'J2000', 'GSE', ET1, XFORM )</a:t>
            </a:r>
          </a:p>
          <a:p>
            <a:endParaRPr lang="en-US" sz="2000" dirty="0"/>
          </a:p>
          <a:p>
            <a:r>
              <a:rPr lang="en-US" sz="2000" dirty="0"/>
              <a:t>Look up the state of Jupiter relative to the Earth in the GSE frame:</a:t>
            </a:r>
          </a:p>
          <a:p>
            <a:pPr>
              <a:buFontTx/>
              <a:buNone/>
            </a:pPr>
            <a:r>
              <a:rPr lang="en-US" sz="2000" dirty="0">
                <a:latin typeface="Courier New" charset="0"/>
              </a:rPr>
              <a:t>   </a:t>
            </a:r>
            <a:r>
              <a:rPr lang="en-US" sz="1800" dirty="0">
                <a:latin typeface="Courier New" charset="0"/>
              </a:rPr>
              <a:t>CALL SPKEZR( 'JUPITER', ET1,    'GSE',  </a:t>
            </a:r>
          </a:p>
          <a:p>
            <a:pPr>
              <a:buFontTx/>
              <a:buNone/>
            </a:pPr>
            <a:r>
              <a:rPr lang="en-US" sz="1800" dirty="0">
                <a:latin typeface="Courier New" charset="0"/>
              </a:rPr>
              <a:t>                'NONE',    'EARTH', STATE, LT )</a:t>
            </a:r>
          </a:p>
          <a:p>
            <a:endParaRPr lang="en-US" sz="2000" dirty="0"/>
          </a:p>
          <a:p>
            <a:r>
              <a:rPr lang="en-US" sz="2000" dirty="0"/>
              <a:t>You can use dynamic frames any place in SPICE where a frame name is used.</a:t>
            </a:r>
          </a:p>
          <a:p>
            <a:pPr lvl="1"/>
            <a:r>
              <a:rPr lang="en-US" dirty="0"/>
              <a:t>However, some restrictions apply to use of dynamic frames in SPICE kernels (see “Limitations” in the backup slides).</a:t>
            </a:r>
          </a:p>
        </p:txBody>
      </p:sp>
      <p:sp>
        <p:nvSpPr>
          <p:cNvPr id="20485" name="Rectangle 3"/>
          <p:cNvSpPr>
            <a:spLocks noGrp="1" noChangeArrowheads="1"/>
          </p:cNvSpPr>
          <p:nvPr>
            <p:ph type="title"/>
          </p:nvPr>
        </p:nvSpPr>
        <p:spPr>
          <a:xfrm>
            <a:off x="2333901" y="381000"/>
            <a:ext cx="6314529" cy="435504"/>
          </a:xfrm>
        </p:spPr>
        <p:txBody>
          <a:bodyPr/>
          <a:lstStyle/>
          <a:p>
            <a:r>
              <a:rPr lang="en-US" sz="2800" dirty="0"/>
              <a:t>Examples of Using Dynamic Frames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3"/>
          <p:cNvSpPr>
            <a:spLocks noGrp="1"/>
          </p:cNvSpPr>
          <p:nvPr>
            <p:ph type="ftr" sz="quarter" idx="10"/>
          </p:nvPr>
        </p:nvSpPr>
        <p:spPr>
          <a:noFill/>
        </p:spPr>
        <p:txBody>
          <a:bodyPr/>
          <a:lstStyle/>
          <a:p>
            <a:r>
              <a:rPr lang="en-US"/>
              <a:t>Dynamic Frames</a:t>
            </a:r>
          </a:p>
        </p:txBody>
      </p:sp>
      <p:sp>
        <p:nvSpPr>
          <p:cNvPr id="22531" name="Slide Number Placeholder 4"/>
          <p:cNvSpPr>
            <a:spLocks noGrp="1"/>
          </p:cNvSpPr>
          <p:nvPr>
            <p:ph type="sldNum" sz="quarter" idx="11"/>
          </p:nvPr>
        </p:nvSpPr>
        <p:spPr>
          <a:noFill/>
        </p:spPr>
        <p:txBody>
          <a:bodyPr/>
          <a:lstStyle/>
          <a:p>
            <a:fld id="{4260AB4D-672D-E842-BF82-02A301043D4A}" type="slidenum">
              <a:rPr lang="en-US" smtClean="0"/>
              <a:pPr/>
              <a:t>8</a:t>
            </a:fld>
            <a:endParaRPr lang="en-US" sz="1400" b="0">
              <a:latin typeface="Times New Roman" charset="0"/>
            </a:endParaRPr>
          </a:p>
        </p:txBody>
      </p:sp>
      <p:sp>
        <p:nvSpPr>
          <p:cNvPr id="22532" name="Rectangle 2"/>
          <p:cNvSpPr>
            <a:spLocks noGrp="1" noChangeArrowheads="1"/>
          </p:cNvSpPr>
          <p:nvPr>
            <p:ph type="body" idx="1"/>
          </p:nvPr>
        </p:nvSpPr>
        <p:spPr>
          <a:xfrm>
            <a:off x="717550" y="1411288"/>
            <a:ext cx="8064500" cy="5241925"/>
          </a:xfrm>
        </p:spPr>
        <p:txBody>
          <a:bodyPr/>
          <a:lstStyle/>
          <a:p>
            <a:r>
              <a:rPr lang="en-US" dirty="0"/>
              <a:t>"Frame" is an abbreviation for "reference frame."</a:t>
            </a:r>
          </a:p>
          <a:p>
            <a:r>
              <a:rPr lang="en-US" dirty="0"/>
              <a:t>A frame can be defined as a set of three mutually orthogonal, unit-length vectors.  </a:t>
            </a:r>
          </a:p>
          <a:p>
            <a:pPr lvl="1"/>
            <a:r>
              <a:rPr lang="en-US" dirty="0"/>
              <a:t>These vectors are called "basis vectors."  The lines containing the basis vectors are the "axes" of the frame.  </a:t>
            </a:r>
          </a:p>
          <a:p>
            <a:pPr lvl="1"/>
            <a:r>
              <a:rPr lang="en-US" dirty="0"/>
              <a:t>The basis vectors indicate the "positive" axis directions; we label these vectors +X, +Y, and +Z.  The negatives of these vectors are labeled -X, -Y, and -Z.</a:t>
            </a:r>
          </a:p>
          <a:p>
            <a:pPr lvl="1"/>
            <a:r>
              <a:rPr lang="en-US" dirty="0"/>
              <a:t>We number the axes as follows:</a:t>
            </a:r>
          </a:p>
          <a:p>
            <a:pPr lvl="2">
              <a:buFontTx/>
              <a:buNone/>
            </a:pPr>
            <a:r>
              <a:rPr lang="en-US" sz="2000" dirty="0"/>
              <a:t>X = axis 1;   Y = axis 2;   Z = axis 3</a:t>
            </a:r>
          </a:p>
          <a:p>
            <a:r>
              <a:rPr lang="en-US" dirty="0"/>
              <a:t>All of the frames we'll deal with are "right-handed": this means +Z is the cross product +X  x  +Y.</a:t>
            </a:r>
          </a:p>
          <a:p>
            <a:r>
              <a:rPr lang="en-US" dirty="0"/>
              <a:t>A reference frame's orientation is defined relative to another specified frame:  the "base frame."</a:t>
            </a:r>
          </a:p>
        </p:txBody>
      </p:sp>
      <p:sp>
        <p:nvSpPr>
          <p:cNvPr id="22533" name="Rectangle 3"/>
          <p:cNvSpPr>
            <a:spLocks noGrp="1" noChangeArrowheads="1"/>
          </p:cNvSpPr>
          <p:nvPr>
            <p:ph type="title"/>
          </p:nvPr>
        </p:nvSpPr>
        <p:spPr>
          <a:xfrm>
            <a:off x="3778250" y="381000"/>
            <a:ext cx="3152775" cy="474663"/>
          </a:xfrm>
        </p:spPr>
        <p:txBody>
          <a:bodyPr/>
          <a:lstStyle/>
          <a:p>
            <a:r>
              <a:rPr lang="en-US"/>
              <a:t>Terminology - 1</a:t>
            </a:r>
          </a:p>
        </p:txBody>
      </p:sp>
      <p:sp>
        <p:nvSpPr>
          <p:cNvPr id="22534" name="Text Box 4"/>
          <p:cNvSpPr txBox="1">
            <a:spLocks noChangeArrowheads="1"/>
          </p:cNvSpPr>
          <p:nvPr/>
        </p:nvSpPr>
        <p:spPr bwMode="auto">
          <a:xfrm>
            <a:off x="8137525" y="414338"/>
            <a:ext cx="184150" cy="257175"/>
          </a:xfrm>
          <a:prstGeom prst="rect">
            <a:avLst/>
          </a:prstGeom>
          <a:noFill/>
          <a:ln w="12700">
            <a:noFill/>
            <a:miter lim="800000"/>
            <a:headEnd/>
            <a:tailEnd/>
          </a:ln>
        </p:spPr>
        <p:txBody>
          <a:bodyPr wrap="none">
            <a:prstTxWarp prst="textNoShape">
              <a:avLst/>
            </a:prstTxWarp>
            <a:spAutoFit/>
          </a:bodyPr>
          <a:lstStyle/>
          <a:p>
            <a:endParaRPr lang="en-US" sz="1200">
              <a:latin typeface="Courier New"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a:t>Dynamic Frames</a:t>
            </a:r>
          </a:p>
        </p:txBody>
      </p:sp>
      <p:sp>
        <p:nvSpPr>
          <p:cNvPr id="23555" name="Slide Number Placeholder 4"/>
          <p:cNvSpPr>
            <a:spLocks noGrp="1"/>
          </p:cNvSpPr>
          <p:nvPr>
            <p:ph type="sldNum" sz="quarter" idx="11"/>
          </p:nvPr>
        </p:nvSpPr>
        <p:spPr>
          <a:noFill/>
        </p:spPr>
        <p:txBody>
          <a:bodyPr/>
          <a:lstStyle/>
          <a:p>
            <a:fld id="{9C3A3A33-A8B5-5346-A3C3-9263D7B44F40}" type="slidenum">
              <a:rPr lang="en-US" smtClean="0"/>
              <a:pPr/>
              <a:t>9</a:t>
            </a:fld>
            <a:endParaRPr lang="en-US" sz="1400" b="0">
              <a:latin typeface="Times New Roman" charset="0"/>
            </a:endParaRPr>
          </a:p>
        </p:txBody>
      </p:sp>
      <p:sp>
        <p:nvSpPr>
          <p:cNvPr id="23556" name="Rectangle 2"/>
          <p:cNvSpPr>
            <a:spLocks noGrp="1" noChangeArrowheads="1"/>
          </p:cNvSpPr>
          <p:nvPr>
            <p:ph type="body" idx="1"/>
          </p:nvPr>
        </p:nvSpPr>
        <p:spPr>
          <a:xfrm>
            <a:off x="728663" y="1270000"/>
            <a:ext cx="8064500" cy="5469128"/>
          </a:xfrm>
        </p:spPr>
        <p:txBody>
          <a:bodyPr/>
          <a:lstStyle/>
          <a:p>
            <a:pPr marL="228600"/>
            <a:r>
              <a:rPr lang="en-US" sz="2000" dirty="0"/>
              <a:t>When we say that a frame is "time-dependent" or "time-varying," we mean:</a:t>
            </a:r>
          </a:p>
          <a:p>
            <a:pPr marL="514350" lvl="1"/>
            <a:r>
              <a:rPr lang="en-US" sz="1600" dirty="0"/>
              <a:t>The orientation of the frame is time-dependent.</a:t>
            </a:r>
          </a:p>
          <a:p>
            <a:pPr marL="514350" lvl="1"/>
            <a:r>
              <a:rPr lang="en-US" sz="1600" dirty="0"/>
              <a:t>Equivalently, the rotation between the frame and its base frame is time-dependent.</a:t>
            </a:r>
          </a:p>
          <a:p>
            <a:pPr marL="228600"/>
            <a:endParaRPr lang="en-US" sz="2000" dirty="0"/>
          </a:p>
          <a:p>
            <a:pPr marL="228600"/>
            <a:r>
              <a:rPr lang="en-US" sz="2000" dirty="0"/>
              <a:t>By "evaluating" a frame or "evaluating the orientation of a frame," we mean computing the rotation between the frame and its base frame.  </a:t>
            </a:r>
          </a:p>
          <a:p>
            <a:pPr marL="514350" lvl="1"/>
            <a:r>
              <a:rPr lang="en-US" sz="1600" dirty="0"/>
              <a:t>Because of their time-dependent nature, an epoch is required in order to evaluate a dynamic frame.</a:t>
            </a:r>
          </a:p>
          <a:p>
            <a:pPr marL="228600"/>
            <a:endParaRPr lang="en-US" sz="2000" dirty="0"/>
          </a:p>
          <a:p>
            <a:pPr marL="228600"/>
            <a:r>
              <a:rPr lang="en-US" sz="2000" dirty="0"/>
              <a:t>In the SPICE system, frames are considered to have "centers."  </a:t>
            </a:r>
          </a:p>
          <a:p>
            <a:pPr marL="514350" lvl="1"/>
            <a:r>
              <a:rPr lang="en-US" sz="1600" dirty="0"/>
              <a:t>The center of a frame is always an ephemeris object, something whose location can be specified with an SPK file.  </a:t>
            </a:r>
          </a:p>
          <a:p>
            <a:pPr marL="514350" lvl="1"/>
            <a:r>
              <a:rPr lang="en-US" sz="1600" dirty="0"/>
              <a:t>Frame centers come into play when light time corrections are used:  the apparent orientation of a time-dependent frame as seen by an observer is affected by the one-way light time between the frame's center and the observer.</a:t>
            </a:r>
          </a:p>
        </p:txBody>
      </p:sp>
      <p:sp>
        <p:nvSpPr>
          <p:cNvPr id="23557" name="Rectangle 3"/>
          <p:cNvSpPr>
            <a:spLocks noGrp="1" noChangeArrowheads="1"/>
          </p:cNvSpPr>
          <p:nvPr>
            <p:ph type="title"/>
          </p:nvPr>
        </p:nvSpPr>
        <p:spPr>
          <a:xfrm>
            <a:off x="3786188" y="381000"/>
            <a:ext cx="3148012" cy="474663"/>
          </a:xfrm>
        </p:spPr>
        <p:txBody>
          <a:bodyPr/>
          <a:lstStyle/>
          <a:p>
            <a:r>
              <a:rPr lang="en-US"/>
              <a:t>Terminology - 2</a:t>
            </a:r>
          </a:p>
        </p:txBody>
      </p:sp>
    </p:spTree>
    <p:extLst>
      <p:ext uri="{BB962C8B-B14F-4D97-AF65-F5344CB8AC3E}">
        <p14:creationId xmlns:p14="http://schemas.microsoft.com/office/powerpoint/2010/main" val="2049542922"/>
      </p:ext>
    </p:extLst>
  </p:cSld>
  <p:clrMapOvr>
    <a:masterClrMapping/>
  </p:clrMapOvr>
</p:sld>
</file>

<file path=ppt/theme/theme1.xml><?xml version="1.0" encoding="utf-8"?>
<a:theme xmlns:a="http://schemas.openxmlformats.org/drawingml/2006/main" name="SPICE_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SPICE_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90000"/>
          </a:lnSpc>
          <a:spcBef>
            <a:spcPct val="0"/>
          </a:spcBef>
          <a:spcAft>
            <a:spcPct val="0"/>
          </a:spcAft>
          <a:buClrTx/>
          <a:buSzPct val="100000"/>
          <a:buFontTx/>
          <a:buNone/>
          <a:tabLst/>
          <a:defRPr kumimoji="0" lang="en-US" sz="18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90000"/>
          </a:lnSpc>
          <a:spcBef>
            <a:spcPct val="0"/>
          </a:spcBef>
          <a:spcAft>
            <a:spcPct val="0"/>
          </a:spcAft>
          <a:buClrTx/>
          <a:buSzPct val="100000"/>
          <a:buFontTx/>
          <a:buNone/>
          <a:tabLst/>
          <a:defRPr kumimoji="0" lang="en-US" sz="1800" b="1" i="0" u="none" strike="noStrike" cap="none" normalizeH="0" baseline="0">
            <a:ln>
              <a:noFill/>
            </a:ln>
            <a:solidFill>
              <a:schemeClr val="tx1"/>
            </a:solidFill>
            <a:effectLst/>
            <a:latin typeface="Arial" charset="0"/>
          </a:defRPr>
        </a:defPPr>
      </a:lstStyle>
    </a:lnDef>
  </a:objectDefaults>
  <a:extraClrSchemeLst>
    <a:extraClrScheme>
      <a:clrScheme name="SPICE_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ICE_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ICE_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ICE_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ICE_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ICE_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ICE_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Office\Templates\SPICE_Presentation.pot</Template>
  <TotalTime>500251149</TotalTime>
  <Pages>1</Pages>
  <Words>9000</Words>
  <Application>Microsoft Macintosh PowerPoint</Application>
  <PresentationFormat>Custom</PresentationFormat>
  <Paragraphs>1016</Paragraphs>
  <Slides>61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61</vt:i4>
      </vt:variant>
    </vt:vector>
  </HeadingPairs>
  <TitlesOfParts>
    <vt:vector size="66" baseType="lpstr">
      <vt:lpstr>Arial</vt:lpstr>
      <vt:lpstr>Courier</vt:lpstr>
      <vt:lpstr>Courier New</vt:lpstr>
      <vt:lpstr>Times New Roman</vt:lpstr>
      <vt:lpstr>SPICE_Presentation</vt:lpstr>
      <vt:lpstr>Dynamic Reference Frames</vt:lpstr>
      <vt:lpstr>Topics</vt:lpstr>
      <vt:lpstr>What are Dynamic Frames </vt:lpstr>
      <vt:lpstr>Examples of Dynamic Frames </vt:lpstr>
      <vt:lpstr>Rationale</vt:lpstr>
      <vt:lpstr>Using a Dynamic Frame </vt:lpstr>
      <vt:lpstr>Examples of Using Dynamic Frames </vt:lpstr>
      <vt:lpstr>Terminology - 1</vt:lpstr>
      <vt:lpstr>Terminology - 2</vt:lpstr>
      <vt:lpstr>Terminology - 3</vt:lpstr>
      <vt:lpstr>Creating a Frames Kernel Defining Dynamic Frames </vt:lpstr>
      <vt:lpstr>Types of Dynamic Frames</vt:lpstr>
      <vt:lpstr>Parameterized Dynamic Frames</vt:lpstr>
      <vt:lpstr>Defining Parameterized Dynamic Frames</vt:lpstr>
      <vt:lpstr>Defining Parameterized Dynamic Frames</vt:lpstr>
      <vt:lpstr>What’s Next?</vt:lpstr>
      <vt:lpstr>Two-Vector Frame Concepts - 1</vt:lpstr>
      <vt:lpstr>Two-Vector Frame Concepts - 2</vt:lpstr>
      <vt:lpstr>Two-Vector Frame Concepts - 3</vt:lpstr>
      <vt:lpstr>Two-Vector Frame Concepts - 4</vt:lpstr>
      <vt:lpstr>Two-Vector Frame Concepts - 5</vt:lpstr>
      <vt:lpstr>Two-Vector Frame Concepts - 6</vt:lpstr>
      <vt:lpstr>Two-Vector Frame Concepts - 7</vt:lpstr>
      <vt:lpstr>Two-Vector Frame Concepts - 8</vt:lpstr>
      <vt:lpstr>Two-Vector Frame Concepts - 9</vt:lpstr>
      <vt:lpstr>Two-Vector Frame Concepts - 10</vt:lpstr>
      <vt:lpstr>Two-Vector Frame Examples - 1</vt:lpstr>
      <vt:lpstr>Two-Vector Frame Examples - 2</vt:lpstr>
      <vt:lpstr>Two-Vector Frame Examples - 3</vt:lpstr>
      <vt:lpstr>Two-Vector Frame Examples - 4</vt:lpstr>
      <vt:lpstr>Two-Vector Frame Examples - 5</vt:lpstr>
      <vt:lpstr>Two-Vector Frame Examples - 6</vt:lpstr>
      <vt:lpstr>Two-Vector Frame Examples - 7</vt:lpstr>
      <vt:lpstr>Two-Vector Frame Examples - 8</vt:lpstr>
      <vt:lpstr>Two-Vector Frame Examples - 9</vt:lpstr>
      <vt:lpstr>Two-Vector Frame Examples - 10</vt:lpstr>
      <vt:lpstr>"Of-Date" Frames - 1</vt:lpstr>
      <vt:lpstr>"Of-Date" Frames - 2</vt:lpstr>
      <vt:lpstr>"Of-Date" Frames - 3</vt:lpstr>
      <vt:lpstr>"Of-Date" Frames - 4</vt:lpstr>
      <vt:lpstr>"Of-Date" Frames - 5</vt:lpstr>
      <vt:lpstr>"Of-Date" Frames - 6</vt:lpstr>
      <vt:lpstr>"Of-Date" Frames - 7</vt:lpstr>
      <vt:lpstr>"Of-Date" Frames - 8</vt:lpstr>
      <vt:lpstr>Euler Frames - 1</vt:lpstr>
      <vt:lpstr>Euler Frames - 2</vt:lpstr>
      <vt:lpstr>Euler Frames - 3</vt:lpstr>
      <vt:lpstr>Euler Frames - 4</vt:lpstr>
      <vt:lpstr>Product Frames - 1</vt:lpstr>
      <vt:lpstr>Product Frames - 2</vt:lpstr>
      <vt:lpstr>Product Frames - 3</vt:lpstr>
      <vt:lpstr>Frozen Dynamic Frames - 1</vt:lpstr>
      <vt:lpstr>Frozen Dynamic Frames - 2</vt:lpstr>
      <vt:lpstr>Inertial Dynamic Frames - 1</vt:lpstr>
      <vt:lpstr>Inertial Dynamic Frames - 2</vt:lpstr>
      <vt:lpstr>Inertial Dynamic Frames - 3</vt:lpstr>
      <vt:lpstr>Backup</vt:lpstr>
      <vt:lpstr>Numerical Issues - 1</vt:lpstr>
      <vt:lpstr>Numerical Issues - 2</vt:lpstr>
      <vt:lpstr>Limitations - 1</vt:lpstr>
      <vt:lpstr>Limitations - 2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subject/>
  <dc:creator>Chuck Acton</dc:creator>
  <cp:keywords/>
  <dc:description/>
  <cp:lastModifiedBy>Semenov, Boris V (US 392N)</cp:lastModifiedBy>
  <cp:revision>951</cp:revision>
  <cp:lastPrinted>2017-12-06T00:58:08Z</cp:lastPrinted>
  <dcterms:created xsi:type="dcterms:W3CDTF">2010-02-25T04:27:42Z</dcterms:created>
  <dcterms:modified xsi:type="dcterms:W3CDTF">2023-04-09T13:46:23Z</dcterms:modified>
</cp:coreProperties>
</file>