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9" r:id="rId1"/>
  </p:sldMasterIdLst>
  <p:notesMasterIdLst>
    <p:notesMasterId r:id="rId4"/>
  </p:notes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CACACA"/>
    <a:srgbClr val="0A6B05"/>
    <a:srgbClr val="D48E15"/>
    <a:srgbClr val="FAA819"/>
    <a:srgbClr val="34A30E"/>
    <a:srgbClr val="0E005D"/>
    <a:srgbClr val="40FC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82"/>
    <p:restoredTop sz="94694"/>
  </p:normalViewPr>
  <p:slideViewPr>
    <p:cSldViewPr>
      <p:cViewPr varScale="1">
        <p:scale>
          <a:sx n="117" d="100"/>
          <a:sy n="117" d="100"/>
        </p:scale>
        <p:origin x="1496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fld id="{A0E53B11-FE60-844A-9838-3EEC2B29C1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269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Reading FKs and IKs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7CD0ECD-CBE0-9640-8145-EC091A711592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Reading FKs and IKs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BD921DC-A3A2-C843-8678-44B0C0B7E682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381000"/>
            <a:ext cx="1939925" cy="57102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0563" y="381000"/>
            <a:ext cx="5670550" cy="57102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Reading FKs and IKs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7B64E14-51BD-E04D-A9E2-1A405E819E4D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Reading FKs and IKs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C8C751E-8E43-524D-A812-B3DAA6F99250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Reading FKs and IKs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C0128B1-B54D-8640-8D67-08CE9543B577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0563" y="1984375"/>
            <a:ext cx="3805237" cy="41068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4375"/>
            <a:ext cx="3805238" cy="41068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Reading FKs and IKs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F4AFF74-D846-E541-A39D-42D80E89451D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Reading FKs and IKs</a:t>
            </a:r>
            <a:endParaRPr lang="en-US" b="1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72B4C69-D77D-5143-8FFA-F0FB0A261516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Reading FKs and IKs</a:t>
            </a:r>
            <a:endParaRPr lang="en-US" b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008D7FA-1369-FB41-91DE-B9E088C7BDA7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Reading FKs and IKs</a:t>
            </a:r>
            <a:endParaRPr lang="en-US" b="1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9D0B75C-0234-BB47-979F-43DDC279EC08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Reading FKs and IKs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13B6FF9-5514-4C4E-B9D1-1BEF6079E122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Reading FKs and IKs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A5C3D4D-5F8E-6848-B0C1-3E2AEA931C4D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79675" y="381000"/>
            <a:ext cx="5727700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63398" tIns="25359" rIns="63398" bIns="25359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5" name="Line 3"/>
          <p:cNvSpPr>
            <a:spLocks noChangeShapeType="1"/>
          </p:cNvSpPr>
          <p:nvPr/>
        </p:nvSpPr>
        <p:spPr bwMode="auto">
          <a:xfrm>
            <a:off x="2054225" y="919163"/>
            <a:ext cx="6575425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2073275" y="969963"/>
            <a:ext cx="3890963" cy="242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398" tIns="25359" rIns="63398" bIns="25359">
            <a:prstTxWarp prst="textNoShape">
              <a:avLst/>
            </a:prstTxWarp>
            <a:spAutoFit/>
          </a:bodyPr>
          <a:lstStyle/>
          <a:p>
            <a:pPr defTabSz="912813">
              <a:lnSpc>
                <a:spcPct val="90000"/>
              </a:lnSpc>
              <a:defRPr/>
            </a:pPr>
            <a:r>
              <a:rPr lang="en-US" sz="1400" b="1"/>
              <a:t>Navigation and Ancillary Information Facility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0563" y="1984375"/>
            <a:ext cx="7762875" cy="41068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343" tIns="44379" rIns="90343" bIns="443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-12700" y="65182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16700"/>
            <a:ext cx="2890838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>
              <a:defRPr/>
            </a:pPr>
            <a:r>
              <a:rPr lang="en-US"/>
              <a:t>Reading FKs and IKs</a:t>
            </a:r>
            <a:endParaRPr lang="en-US" b="1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42175" y="6616700"/>
            <a:ext cx="1901825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t" anchorCtr="0" compatLnSpc="1">
            <a:prstTxWarp prst="textNoShape">
              <a:avLst/>
            </a:prstTxWarp>
          </a:bodyPr>
          <a:lstStyle>
            <a:lvl1pPr algn="r">
              <a:defRPr b="1"/>
            </a:lvl1pPr>
          </a:lstStyle>
          <a:p>
            <a:pPr>
              <a:defRPr/>
            </a:pPr>
            <a:fld id="{C73C21B9-24FF-F44C-9824-7A1230EC0A8C}" type="slidenum">
              <a:rPr lang="en-US"/>
              <a:pPr>
                <a:defRPr/>
              </a:pPr>
              <a:t>‹#›</a:t>
            </a:fld>
            <a:endParaRPr lang="en-US" sz="1400">
              <a:latin typeface="Times New Roman" charset="0"/>
            </a:endParaRPr>
          </a:p>
        </p:txBody>
      </p:sp>
      <p:grpSp>
        <p:nvGrpSpPr>
          <p:cNvPr id="1033" name="Group 9"/>
          <p:cNvGrpSpPr>
            <a:grpSpLocks/>
          </p:cNvGrpSpPr>
          <p:nvPr/>
        </p:nvGrpSpPr>
        <p:grpSpPr bwMode="auto">
          <a:xfrm>
            <a:off x="177800" y="182563"/>
            <a:ext cx="1820863" cy="895350"/>
            <a:chOff x="112" y="115"/>
            <a:chExt cx="1149" cy="565"/>
          </a:xfrm>
        </p:grpSpPr>
        <p:sp>
          <p:nvSpPr>
            <p:cNvPr id="3082" name="Arc 10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83" name="Oval 11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84" name="Line 12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85" name="Line 13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86" name="Oval 14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87" name="Arc 15"/>
            <p:cNvSpPr>
              <a:spLocks/>
            </p:cNvSpPr>
            <p:nvPr/>
          </p:nvSpPr>
          <p:spPr bwMode="auto">
            <a:xfrm flipV="1">
              <a:off x="552" y="334"/>
              <a:ext cx="696" cy="223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88" name="Oval 16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89" name="Oval 17"/>
            <p:cNvSpPr>
              <a:spLocks noChangeArrowheads="1"/>
            </p:cNvSpPr>
            <p:nvPr/>
          </p:nvSpPr>
          <p:spPr bwMode="auto">
            <a:xfrm>
              <a:off x="1146" y="358"/>
              <a:ext cx="47" cy="45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90" name="Line 18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91" name="Freeform 19"/>
            <p:cNvSpPr>
              <a:spLocks/>
            </p:cNvSpPr>
            <p:nvPr/>
          </p:nvSpPr>
          <p:spPr bwMode="auto">
            <a:xfrm>
              <a:off x="560" y="234"/>
              <a:ext cx="233" cy="249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92" name="Line 20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93" name="Text Box 21"/>
            <p:cNvSpPr txBox="1">
              <a:spLocks noChangeArrowheads="1"/>
            </p:cNvSpPr>
            <p:nvPr/>
          </p:nvSpPr>
          <p:spPr bwMode="auto">
            <a:xfrm>
              <a:off x="247" y="115"/>
              <a:ext cx="369" cy="4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 defTabSz="912813">
                <a:defRPr/>
              </a:pPr>
              <a:r>
                <a:rPr lang="en-US" sz="4400">
                  <a:solidFill>
                    <a:srgbClr val="E30101"/>
                  </a:solidFill>
                </a:rPr>
                <a:t>N</a:t>
              </a:r>
              <a:endParaRPr lang="en-US" sz="4400"/>
            </a:p>
          </p:txBody>
        </p:sp>
        <p:sp>
          <p:nvSpPr>
            <p:cNvPr id="3094" name="Text Box 22"/>
            <p:cNvSpPr txBox="1">
              <a:spLocks noChangeArrowheads="1"/>
            </p:cNvSpPr>
            <p:nvPr/>
          </p:nvSpPr>
          <p:spPr bwMode="auto">
            <a:xfrm>
              <a:off x="739" y="115"/>
              <a:ext cx="428" cy="4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 defTabSz="912813">
                <a:defRPr/>
              </a:pPr>
              <a:r>
                <a:rPr lang="en-US" sz="4400">
                  <a:solidFill>
                    <a:srgbClr val="E30101"/>
                  </a:solidFill>
                </a:rPr>
                <a:t>IF</a:t>
              </a:r>
              <a:endParaRPr lang="en-US" sz="44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hf hdr="0" dt="0"/>
  <p:txStyles>
    <p:titleStyle>
      <a:lvl1pPr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85750" indent="-28575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84213" indent="-227013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b="1">
          <a:solidFill>
            <a:schemeClr val="tx1"/>
          </a:solidFill>
          <a:latin typeface="+mn-lt"/>
          <a:ea typeface="ＭＳ Ｐゴシック" charset="-128"/>
        </a:defRPr>
      </a:lvl2pPr>
      <a:lvl3pPr marL="1141413" indent="-22860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»"/>
        <a:defRPr b="1">
          <a:solidFill>
            <a:schemeClr val="tx1"/>
          </a:solidFill>
          <a:latin typeface="+mn-lt"/>
          <a:ea typeface="ＭＳ Ｐゴシック" charset="-128"/>
        </a:defRPr>
      </a:lvl3pPr>
      <a:lvl4pPr marL="1539875" indent="-169863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400" b="1">
          <a:solidFill>
            <a:schemeClr val="tx1"/>
          </a:solidFill>
          <a:latin typeface="+mn-lt"/>
          <a:ea typeface="ＭＳ Ｐゴシック" charset="-128"/>
        </a:defRPr>
      </a:lvl4pPr>
      <a:lvl5pPr marL="1997075" indent="-17145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5pPr>
      <a:lvl6pPr marL="2454275" indent="-17145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6pPr>
      <a:lvl7pPr marL="2911475" indent="-17145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7pPr>
      <a:lvl8pPr marL="3368675" indent="-17145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8pPr>
      <a:lvl9pPr marL="3825875" indent="-17145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naif.jpl.nasa.gov/pub/naif/pds/data/mex-e_m-spice-6-v2.0/mexsp_2000/DATA/FK/" TargetMode="External"/><Relationship Id="rId3" Type="http://schemas.openxmlformats.org/officeDocument/2006/relationships/hyperlink" Target="https://naif.jpl.nasa.gov/pub/naif/pds/data/di-c-spice-6-v1.0/disp_1000/data/ik/" TargetMode="External"/><Relationship Id="rId7" Type="http://schemas.openxmlformats.org/officeDocument/2006/relationships/hyperlink" Target="https://naif.jpl.nasa.gov/pub/naif/pds/data/mess-e_v_h-spice-6-v1.0/messsp_1000/data/ik/" TargetMode="External"/><Relationship Id="rId2" Type="http://schemas.openxmlformats.org/officeDocument/2006/relationships/hyperlink" Target="https://naif.jpl.nasa.gov/pub/naif/pds/data/di-c-spice-6-v1.0/disp_1000/data/fk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naif.jpl.nasa.gov/pub/naif/pds/data/mess-e_v_h-spice-6-v1.0/messsp_1000/data/fk/" TargetMode="External"/><Relationship Id="rId5" Type="http://schemas.openxmlformats.org/officeDocument/2006/relationships/hyperlink" Target="https://naif.jpl.nasa.gov/pub/naif/pds/data/co-s_j_e_v-spice-6-v1.0/cosp_1000/data/ik/" TargetMode="External"/><Relationship Id="rId4" Type="http://schemas.openxmlformats.org/officeDocument/2006/relationships/hyperlink" Target="https://naif.jpl.nasa.gov/pub/naif/pds/data/co-s_j_e_v-spice-6-v1.0/cosp_1000/data/fk/" TargetMode="External"/><Relationship Id="rId9" Type="http://schemas.openxmlformats.org/officeDocument/2006/relationships/hyperlink" Target="https://naif.jpl.nasa.gov/pub/naif/pds/data/mex-e_m-spice-6-v2.0/mexsp_2000/DATA/IK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75220" y="2286000"/>
            <a:ext cx="4225310" cy="479664"/>
          </a:xfrm>
        </p:spPr>
        <p:txBody>
          <a:bodyPr/>
          <a:lstStyle/>
          <a:p>
            <a:r>
              <a:rPr lang="en-US"/>
              <a:t>Reading FKs and IKs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19600"/>
            <a:ext cx="6400800" cy="7620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dirty="0">
                <a:solidFill>
                  <a:schemeClr val="tx2"/>
                </a:solidFill>
              </a:rPr>
              <a:t>April 2023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12813"/>
            <a:r>
              <a:rPr lang="en-US"/>
              <a:t>Reading FKs and IKs</a:t>
            </a:r>
            <a:endParaRPr lang="en-US" b="1"/>
          </a:p>
        </p:txBody>
      </p:sp>
      <p:sp>
        <p:nvSpPr>
          <p:cNvPr id="1536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12813"/>
            <a:fld id="{998151AB-0334-5847-8004-20C1680802F5}" type="slidenum">
              <a:rPr lang="en-US"/>
              <a:pPr defTabSz="912813"/>
              <a:t>2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>
          <a:xfrm>
            <a:off x="3509514" y="381000"/>
            <a:ext cx="3725173" cy="479664"/>
          </a:xfrm>
        </p:spPr>
        <p:txBody>
          <a:bodyPr/>
          <a:lstStyle/>
          <a:p>
            <a:r>
              <a:rPr lang="en-US" dirty="0"/>
              <a:t>See The Real Stuff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610600" cy="5181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800" dirty="0"/>
              <a:t>It may be useful for the student to examine a few existing Frames Kernels and Instrument Kernels to get a better understanding of the FK and IK tutorial information. </a:t>
            </a:r>
          </a:p>
          <a:p>
            <a:pPr>
              <a:lnSpc>
                <a:spcPct val="80000"/>
              </a:lnSpc>
            </a:pPr>
            <a:endParaRPr lang="en-US" sz="1800" dirty="0"/>
          </a:p>
          <a:p>
            <a:pPr>
              <a:lnSpc>
                <a:spcPct val="80000"/>
              </a:lnSpc>
            </a:pPr>
            <a:r>
              <a:rPr lang="en-US" sz="1800" dirty="0"/>
              <a:t>NAIF suggests you use your browser to examine some of the following “real life” kernels.  (You may use </a:t>
            </a:r>
            <a:r>
              <a:rPr lang="en-US" sz="1800" dirty="0">
                <a:latin typeface="Courier"/>
                <a:cs typeface="Courier"/>
              </a:rPr>
              <a:t>http</a:t>
            </a:r>
            <a:r>
              <a:rPr lang="en-US" sz="1800" dirty="0"/>
              <a:t> in place of </a:t>
            </a:r>
            <a:r>
              <a:rPr lang="en-US" sz="1800" dirty="0">
                <a:latin typeface="Courier"/>
                <a:cs typeface="Courier"/>
              </a:rPr>
              <a:t>ftp</a:t>
            </a:r>
            <a:r>
              <a:rPr lang="en-US" sz="1800" dirty="0"/>
              <a:t>.)</a:t>
            </a:r>
          </a:p>
          <a:p>
            <a:pPr>
              <a:lnSpc>
                <a:spcPct val="80000"/>
              </a:lnSpc>
            </a:pPr>
            <a:endParaRPr lang="en-US" sz="1800" dirty="0"/>
          </a:p>
          <a:p>
            <a:pPr>
              <a:lnSpc>
                <a:spcPct val="80000"/>
              </a:lnSpc>
            </a:pPr>
            <a:r>
              <a:rPr lang="en-US" sz="1800" dirty="0"/>
              <a:t>DEEP IMPACT:</a:t>
            </a:r>
          </a:p>
          <a:p>
            <a:pPr lvl="1">
              <a:lnSpc>
                <a:spcPct val="80000"/>
              </a:lnSpc>
            </a:pPr>
            <a:r>
              <a:rPr lang="en-US" sz="1400" dirty="0">
                <a:solidFill>
                  <a:schemeClr val="accent6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https://naif.jpl.nasa.gov/pub/naif/</a:t>
            </a:r>
            <a:r>
              <a:rPr lang="en-US" sz="1400" dirty="0" err="1">
                <a:solidFill>
                  <a:schemeClr val="accent6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pds</a:t>
            </a:r>
            <a:r>
              <a:rPr lang="en-US" sz="1400" dirty="0">
                <a:solidFill>
                  <a:schemeClr val="accent6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/data/di-c-spice-6-v1.0/disp_1000/data/fk/</a:t>
            </a:r>
            <a:endParaRPr lang="en-US" sz="1400" dirty="0">
              <a:solidFill>
                <a:schemeClr val="accent6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US" sz="1400" dirty="0">
                <a:solidFill>
                  <a:schemeClr val="accent6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https://naif.jpl.nasa.gov/pub/naif/</a:t>
            </a:r>
            <a:r>
              <a:rPr lang="en-US" sz="1400" dirty="0" err="1">
                <a:solidFill>
                  <a:schemeClr val="accent6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pds</a:t>
            </a:r>
            <a:r>
              <a:rPr lang="en-US" sz="1400" dirty="0">
                <a:solidFill>
                  <a:schemeClr val="accent6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/data/di-c-spice-6-v1.0/disp_1000/data/</a:t>
            </a:r>
            <a:r>
              <a:rPr lang="en-US" sz="1400" dirty="0" err="1">
                <a:solidFill>
                  <a:schemeClr val="accent6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ik</a:t>
            </a:r>
            <a:r>
              <a:rPr lang="en-US" sz="1400" dirty="0">
                <a:solidFill>
                  <a:schemeClr val="accent6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endParaRPr lang="en-US" sz="1400" dirty="0">
              <a:solidFill>
                <a:schemeClr val="accent6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1800" dirty="0"/>
              <a:t>CASSINI:</a:t>
            </a:r>
          </a:p>
          <a:p>
            <a:pPr lvl="1">
              <a:lnSpc>
                <a:spcPct val="80000"/>
              </a:lnSpc>
            </a:pPr>
            <a:r>
              <a:rPr lang="en-US" sz="1400" dirty="0">
                <a:solidFill>
                  <a:schemeClr val="accent6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https://naif.jpl.nasa.gov/pub/naif/</a:t>
            </a:r>
            <a:r>
              <a:rPr lang="en-US" sz="1400" dirty="0" err="1">
                <a:solidFill>
                  <a:schemeClr val="accent6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pds</a:t>
            </a:r>
            <a:r>
              <a:rPr lang="en-US" sz="1400" dirty="0">
                <a:solidFill>
                  <a:schemeClr val="accent6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/data/co-s_j_e_v-spice-6-v1.0/cosp_1000/data/fk/</a:t>
            </a:r>
            <a:endParaRPr lang="en-US" sz="1400" dirty="0">
              <a:solidFill>
                <a:schemeClr val="accent6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US" sz="1400" dirty="0">
                <a:solidFill>
                  <a:schemeClr val="accent6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https://naif.jpl.nasa.gov/pub/naif/</a:t>
            </a:r>
            <a:r>
              <a:rPr lang="en-US" sz="1400" dirty="0" err="1">
                <a:solidFill>
                  <a:schemeClr val="accent6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pds</a:t>
            </a:r>
            <a:r>
              <a:rPr lang="en-US" sz="1400" dirty="0">
                <a:solidFill>
                  <a:schemeClr val="accent6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/data/co-s_j_e_v-spice-6-v1.0/cosp_1000/data/</a:t>
            </a:r>
            <a:r>
              <a:rPr lang="en-US" sz="1400" dirty="0" err="1">
                <a:solidFill>
                  <a:schemeClr val="accent6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ik</a:t>
            </a:r>
            <a:r>
              <a:rPr lang="en-US" sz="1400" dirty="0">
                <a:solidFill>
                  <a:schemeClr val="accent6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endParaRPr lang="en-US" sz="1400" dirty="0">
              <a:solidFill>
                <a:schemeClr val="accent6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1800" dirty="0"/>
              <a:t>MESSENGER:</a:t>
            </a:r>
          </a:p>
          <a:p>
            <a:pPr lvl="1">
              <a:lnSpc>
                <a:spcPct val="80000"/>
              </a:lnSpc>
            </a:pPr>
            <a:r>
              <a:rPr lang="en-US" sz="1400" dirty="0">
                <a:solidFill>
                  <a:schemeClr val="accent6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https://naif.jpl.nasa.gov/pub/naif/</a:t>
            </a:r>
            <a:r>
              <a:rPr lang="en-US" sz="1400" dirty="0" err="1">
                <a:solidFill>
                  <a:schemeClr val="accent6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pds</a:t>
            </a:r>
            <a:r>
              <a:rPr lang="en-US" sz="1400" dirty="0">
                <a:solidFill>
                  <a:schemeClr val="accent6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/data/mess-e_v_h-spice-6-v1.0/messsp_1000/data/fk/</a:t>
            </a:r>
            <a:endParaRPr lang="en-US" sz="1400" dirty="0">
              <a:solidFill>
                <a:schemeClr val="accent6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US" sz="1400" dirty="0">
                <a:solidFill>
                  <a:schemeClr val="accent6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https://naif.jpl.nasa.gov/pub/naif/</a:t>
            </a:r>
            <a:r>
              <a:rPr lang="en-US" sz="1400" dirty="0" err="1">
                <a:solidFill>
                  <a:schemeClr val="accent6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pds</a:t>
            </a:r>
            <a:r>
              <a:rPr lang="en-US" sz="1400" dirty="0">
                <a:solidFill>
                  <a:schemeClr val="accent6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/data/mess-e_v_h-spice-6-v1.0/messsp_1000/data/</a:t>
            </a:r>
            <a:r>
              <a:rPr lang="en-US" sz="1400" dirty="0" err="1">
                <a:solidFill>
                  <a:schemeClr val="accent6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ik</a:t>
            </a:r>
            <a:r>
              <a:rPr lang="en-US" sz="1400" dirty="0">
                <a:solidFill>
                  <a:schemeClr val="accent6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endParaRPr lang="en-US" sz="1400" dirty="0">
              <a:solidFill>
                <a:schemeClr val="accent6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1800" dirty="0"/>
              <a:t>MARS EXPRESS:</a:t>
            </a:r>
          </a:p>
          <a:p>
            <a:pPr lvl="1">
              <a:lnSpc>
                <a:spcPct val="80000"/>
              </a:lnSpc>
            </a:pPr>
            <a:r>
              <a:rPr lang="en-US" sz="1400" dirty="0">
                <a:solidFill>
                  <a:schemeClr val="accent6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https://naif.jpl.nasa.gov/pub/naif/pds/data/mex-e_m-spice-6-v2.0/mexsp_2000/DATA/FK/</a:t>
            </a:r>
            <a:endParaRPr lang="en-US" sz="1400" dirty="0">
              <a:solidFill>
                <a:schemeClr val="accent6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US" sz="1400" dirty="0">
                <a:solidFill>
                  <a:schemeClr val="accent6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https://naif.jpl.nasa.gov/pub/naif/pds/data/mex-e_m-spice-6-v2.0/mexsp_2000/DATA/IK/</a:t>
            </a:r>
            <a:endParaRPr lang="en-US" sz="14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144063"/>
      </p:ext>
    </p:extLst>
  </p:cSld>
  <p:clrMapOvr>
    <a:masterClrMapping/>
  </p:clrMapOvr>
</p:sld>
</file>

<file path=ppt/theme/theme1.xml><?xml version="1.0" encoding="utf-8"?>
<a:theme xmlns:a="http://schemas.openxmlformats.org/drawingml/2006/main" name="01_workshop_overview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01_workshop_over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01_workshop_overvi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_workshop_overview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_workshop_overview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_workshop_overview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_workshop_over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_workshop_over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_workshop_over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IKRA3:Users:cacton:Documents:CHA_JPL:SPICE Tutorials:Tutorials_PPT:01_workshop_overview.ppt</Template>
  <TotalTime>1820</TotalTime>
  <Words>331</Words>
  <Application>Microsoft Macintosh PowerPoint</Application>
  <PresentationFormat>On-screen Show (4:3)</PresentationFormat>
  <Paragraphs>21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Courier</vt:lpstr>
      <vt:lpstr>Times</vt:lpstr>
      <vt:lpstr>Times New Roman</vt:lpstr>
      <vt:lpstr>01_workshop_overview</vt:lpstr>
      <vt:lpstr>Reading FKs and IKs</vt:lpstr>
      <vt:lpstr>See The Real Stuff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Primary Kernel Interfaces</dc:title>
  <dc:creator>Chuck Acton</dc:creator>
  <cp:lastModifiedBy>Semenov, Boris V (US 392N)</cp:lastModifiedBy>
  <cp:revision>96</cp:revision>
  <cp:lastPrinted>2003-10-05T22:15:22Z</cp:lastPrinted>
  <dcterms:created xsi:type="dcterms:W3CDTF">2010-02-25T04:33:25Z</dcterms:created>
  <dcterms:modified xsi:type="dcterms:W3CDTF">2023-04-09T13:45:06Z</dcterms:modified>
</cp:coreProperties>
</file>