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22"/>
  </p:notesMasterIdLst>
  <p:handoutMasterIdLst>
    <p:handoutMasterId r:id="rId23"/>
  </p:handoutMasterIdLst>
  <p:sldIdLst>
    <p:sldId id="256" r:id="rId2"/>
    <p:sldId id="274" r:id="rId3"/>
    <p:sldId id="257" r:id="rId4"/>
    <p:sldId id="283" r:id="rId5"/>
    <p:sldId id="270" r:id="rId6"/>
    <p:sldId id="259" r:id="rId7"/>
    <p:sldId id="277" r:id="rId8"/>
    <p:sldId id="262" r:id="rId9"/>
    <p:sldId id="278" r:id="rId10"/>
    <p:sldId id="261" r:id="rId11"/>
    <p:sldId id="267" r:id="rId12"/>
    <p:sldId id="276" r:id="rId13"/>
    <p:sldId id="281" r:id="rId14"/>
    <p:sldId id="263" r:id="rId15"/>
    <p:sldId id="284" r:id="rId16"/>
    <p:sldId id="282" r:id="rId17"/>
    <p:sldId id="271" r:id="rId18"/>
    <p:sldId id="275" r:id="rId19"/>
    <p:sldId id="273" r:id="rId20"/>
    <p:sldId id="280" r:id="rId21"/>
  </p:sldIdLst>
  <p:sldSz cx="9156700" cy="6870700"/>
  <p:notesSz cx="6858000" cy="91440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C42E9"/>
    <a:srgbClr val="50AB00"/>
    <a:srgbClr val="01FF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351" autoAdjust="0"/>
    <p:restoredTop sz="99629" autoAdjust="0"/>
  </p:normalViewPr>
  <p:slideViewPr>
    <p:cSldViewPr>
      <p:cViewPr varScale="1">
        <p:scale>
          <a:sx n="116" d="100"/>
          <a:sy n="116" d="100"/>
        </p:scale>
        <p:origin x="192" y="472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9104211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177638162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4562755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3189650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 dirty="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3763" y="4375150"/>
            <a:ext cx="5068887" cy="4073525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 dirty="0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 dirty="0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dirty="0">
                  <a:solidFill>
                    <a:srgbClr val="E30101"/>
                  </a:solidFill>
                </a:rPr>
                <a:t>N</a:t>
              </a:r>
              <a:endParaRPr lang="en-US" sz="4400" dirty="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dirty="0">
                  <a:solidFill>
                    <a:srgbClr val="E30101"/>
                  </a:solidFill>
                </a:rPr>
                <a:t>IF</a:t>
              </a:r>
              <a:endParaRPr lang="en-US" sz="4400" dirty="0"/>
            </a:p>
          </p:txBody>
        </p:sp>
      </p:grpSp>
      <p:sp>
        <p:nvSpPr>
          <p:cNvPr id="245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458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F76637-85E1-1B48-8F65-CDE9E95D2B36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9C2FCE-03DF-5F46-81FC-0D6C727A7E8E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60453A-3DEE-8345-8486-45BAFD7D1F8A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9F1794-7383-9B48-B2BE-EB50F164C9E3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865142-8D60-6840-8286-89C54B84E3CB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E55152-B512-E148-BCAF-6CE3ABFD75E8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B90894-9B68-2242-8A2A-991F2AD414D9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3432E0-E8D9-2844-B002-14283AD40966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D0D88D-8489-5043-9607-9AA562EDABFA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65561F-AE74-4F4A-9AFE-6AAD665F79C2}" type="slidenum">
              <a:rPr lang="en-US"/>
              <a:pPr>
                <a:defRPr/>
              </a:pPr>
              <a:t>‹#›</a:t>
            </a:fld>
            <a:endParaRPr lang="en-US" sz="1400" b="0" dirty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9396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3555" name="Line 3"/>
          <p:cNvSpPr>
            <a:spLocks noChangeShapeType="1"/>
          </p:cNvSpPr>
          <p:nvPr/>
        </p:nvSpPr>
        <p:spPr bwMode="auto">
          <a:xfrm>
            <a:off x="206375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 dirty="0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 dirty="0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4038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23560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/>
            </a:lvl1pPr>
          </a:lstStyle>
          <a:p>
            <a:pPr>
              <a:defRPr/>
            </a:pPr>
            <a:fld id="{0F451A1C-C536-AD45-9BB9-1D9CF7A90D2E}" type="slidenum">
              <a:rPr lang="en-US"/>
              <a:pPr>
                <a:defRPr/>
              </a:pPr>
              <a:t>‹#›</a:t>
            </a:fld>
            <a:endParaRPr lang="en-US" sz="1400" dirty="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23562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3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4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5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6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7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8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69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70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71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72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 dirty="0"/>
            </a:p>
          </p:txBody>
        </p:sp>
        <p:sp>
          <p:nvSpPr>
            <p:cNvPr id="23573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dirty="0">
                  <a:solidFill>
                    <a:srgbClr val="E30101"/>
                  </a:solidFill>
                </a:rPr>
                <a:t>N</a:t>
              </a:r>
              <a:endParaRPr lang="en-US" sz="4400" dirty="0"/>
            </a:p>
          </p:txBody>
        </p:sp>
        <p:sp>
          <p:nvSpPr>
            <p:cNvPr id="23574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 dirty="0">
                  <a:solidFill>
                    <a:srgbClr val="E30101"/>
                  </a:solidFill>
                </a:rPr>
                <a:t>IF</a:t>
              </a:r>
              <a:endParaRPr lang="en-US" sz="4400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4" r:id="rId1"/>
    <p:sldLayoutId id="2147483805" r:id="rId2"/>
    <p:sldLayoutId id="2147483806" r:id="rId3"/>
    <p:sldLayoutId id="2147483807" r:id="rId4"/>
    <p:sldLayoutId id="2147483808" r:id="rId5"/>
    <p:sldLayoutId id="2147483809" r:id="rId6"/>
    <p:sldLayoutId id="2147483810" r:id="rId7"/>
    <p:sldLayoutId id="2147483811" r:id="rId8"/>
    <p:sldLayoutId id="2147483812" r:id="rId9"/>
    <p:sldLayoutId id="2147483813" r:id="rId10"/>
    <p:sldLayoutId id="2147483814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naif.jpl.nasa.gov/mailman/listinfo/spice_announce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71713"/>
            <a:ext cx="7826375" cy="1962150"/>
          </a:xfrm>
          <a:noFill/>
        </p:spPr>
        <p:txBody>
          <a:bodyPr/>
          <a:lstStyle/>
          <a:p>
            <a:r>
              <a:rPr lang="en-US" sz="3600" dirty="0"/>
              <a:t>Leapseconds and Spacecraft Clock</a:t>
            </a:r>
            <a:br>
              <a:rPr lang="en-US" sz="3600" dirty="0"/>
            </a:br>
            <a:r>
              <a:rPr lang="en-US" sz="3600" dirty="0"/>
              <a:t>Kernels</a:t>
            </a:r>
            <a:br>
              <a:rPr lang="en-US" sz="3600" dirty="0"/>
            </a:br>
            <a:br>
              <a:rPr lang="en-US" sz="3600" dirty="0"/>
            </a:br>
            <a:r>
              <a:rPr lang="en-US" sz="3600" dirty="0"/>
              <a:t>LSK and SCLK</a:t>
            </a:r>
            <a:endParaRPr lang="en-US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5257800"/>
            <a:ext cx="6400800" cy="685800"/>
          </a:xfrm>
          <a:noFill/>
        </p:spPr>
        <p:txBody>
          <a:bodyPr lIns="90487" rIns="90487"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3174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C22D100-2FD7-5C4B-91A7-2583C0F101C7}" type="slidenum">
              <a:rPr lang="en-US" smtClean="0"/>
              <a:pPr/>
              <a:t>10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1748" name="Rectangle 5"/>
          <p:cNvSpPr>
            <a:spLocks noChangeArrowheads="1"/>
          </p:cNvSpPr>
          <p:nvPr/>
        </p:nvSpPr>
        <p:spPr bwMode="auto">
          <a:xfrm>
            <a:off x="685800" y="1371600"/>
            <a:ext cx="7769225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The Cassini orbiter SCLK time </a:t>
            </a:r>
            <a:r>
              <a:rPr lang="en-US" b="1" u="sng" dirty="0">
                <a:solidFill>
                  <a:schemeClr val="accent1"/>
                </a:solidFill>
              </a:rPr>
              <a:t>string</a:t>
            </a:r>
            <a:r>
              <a:rPr lang="en-US" b="1" dirty="0"/>
              <a:t> consists of three fields separated by delimiters.</a:t>
            </a:r>
          </a:p>
        </p:txBody>
      </p:sp>
      <p:sp>
        <p:nvSpPr>
          <p:cNvPr id="31749" name="Rectangle 6"/>
          <p:cNvSpPr>
            <a:spLocks noChangeArrowheads="1"/>
          </p:cNvSpPr>
          <p:nvPr/>
        </p:nvSpPr>
        <p:spPr bwMode="auto">
          <a:xfrm>
            <a:off x="3130550" y="2597150"/>
            <a:ext cx="3276600" cy="428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b="1" dirty="0">
                <a:latin typeface="Courier New" charset="0"/>
                <a:ea typeface="Courier New" charset="0"/>
                <a:cs typeface="Courier New" charset="0"/>
              </a:rPr>
              <a:t>1/1609504792.123</a:t>
            </a:r>
          </a:p>
        </p:txBody>
      </p:sp>
      <p:sp>
        <p:nvSpPr>
          <p:cNvPr id="31750" name="Line 7"/>
          <p:cNvSpPr>
            <a:spLocks noChangeShapeType="1"/>
          </p:cNvSpPr>
          <p:nvPr/>
        </p:nvSpPr>
        <p:spPr bwMode="auto">
          <a:xfrm flipV="1">
            <a:off x="1690688" y="2897188"/>
            <a:ext cx="1497012" cy="83661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51" name="Line 8"/>
          <p:cNvSpPr>
            <a:spLocks noChangeShapeType="1"/>
          </p:cNvSpPr>
          <p:nvPr/>
        </p:nvSpPr>
        <p:spPr bwMode="auto">
          <a:xfrm flipV="1">
            <a:off x="3214688" y="2973388"/>
            <a:ext cx="811212" cy="228441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52" name="Line 9"/>
          <p:cNvSpPr>
            <a:spLocks noChangeShapeType="1"/>
          </p:cNvSpPr>
          <p:nvPr/>
        </p:nvSpPr>
        <p:spPr bwMode="auto">
          <a:xfrm flipH="1" flipV="1">
            <a:off x="5949950" y="2978150"/>
            <a:ext cx="222250" cy="98425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53" name="Rectangle 10"/>
          <p:cNvSpPr>
            <a:spLocks noChangeArrowheads="1"/>
          </p:cNvSpPr>
          <p:nvPr/>
        </p:nvSpPr>
        <p:spPr bwMode="auto">
          <a:xfrm>
            <a:off x="230188" y="3735388"/>
            <a:ext cx="3197225" cy="9128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b="1" dirty="0"/>
              <a:t>Partition: Accounts for clock resets or counter roll-over.</a:t>
            </a:r>
            <a:endParaRPr lang="en-US" b="1" dirty="0"/>
          </a:p>
        </p:txBody>
      </p:sp>
      <p:sp>
        <p:nvSpPr>
          <p:cNvPr id="31754" name="Rectangle 11"/>
          <p:cNvSpPr>
            <a:spLocks noChangeArrowheads="1"/>
          </p:cNvSpPr>
          <p:nvPr/>
        </p:nvSpPr>
        <p:spPr bwMode="auto">
          <a:xfrm>
            <a:off x="306388" y="5335588"/>
            <a:ext cx="5942012" cy="9128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b="1" dirty="0"/>
              <a:t>Most Significant Clock Field: </a:t>
            </a:r>
          </a:p>
          <a:p>
            <a:pPr>
              <a:lnSpc>
                <a:spcPct val="90000"/>
              </a:lnSpc>
            </a:pPr>
            <a:r>
              <a:rPr lang="en-US" sz="2000" b="1" dirty="0"/>
              <a:t>Ranges from 0 to 4294967295 (2</a:t>
            </a:r>
            <a:r>
              <a:rPr lang="en-US" sz="2000" b="1" baseline="30000" dirty="0"/>
              <a:t>32</a:t>
            </a:r>
            <a:r>
              <a:rPr lang="en-US" sz="2000" b="1" dirty="0"/>
              <a:t>-1). Nominally 1 second increment.</a:t>
            </a:r>
          </a:p>
        </p:txBody>
      </p:sp>
      <p:sp>
        <p:nvSpPr>
          <p:cNvPr id="31755" name="Rectangle 12"/>
          <p:cNvSpPr>
            <a:spLocks noChangeArrowheads="1"/>
          </p:cNvSpPr>
          <p:nvPr/>
        </p:nvSpPr>
        <p:spPr bwMode="auto">
          <a:xfrm>
            <a:off x="3962400" y="3962400"/>
            <a:ext cx="5026025" cy="9667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b="1" dirty="0"/>
              <a:t>Least Significant Clock Field:</a:t>
            </a:r>
          </a:p>
          <a:p>
            <a:pPr>
              <a:lnSpc>
                <a:spcPct val="90000"/>
              </a:lnSpc>
            </a:pPr>
            <a:r>
              <a:rPr lang="en-US" sz="2000" b="1" dirty="0"/>
              <a:t>Ranges from 0 to 255. Nominally 1/256th of a second increment</a:t>
            </a:r>
            <a:r>
              <a:rPr lang="en-US" b="1" dirty="0"/>
              <a:t>.</a:t>
            </a:r>
          </a:p>
        </p:txBody>
      </p:sp>
      <p:sp>
        <p:nvSpPr>
          <p:cNvPr id="31756" name="Line 13"/>
          <p:cNvSpPr>
            <a:spLocks noChangeShapeType="1"/>
          </p:cNvSpPr>
          <p:nvPr/>
        </p:nvSpPr>
        <p:spPr bwMode="auto">
          <a:xfrm>
            <a:off x="5568950" y="2368550"/>
            <a:ext cx="0" cy="2778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57" name="Line 14"/>
          <p:cNvSpPr>
            <a:spLocks noChangeShapeType="1"/>
          </p:cNvSpPr>
          <p:nvPr/>
        </p:nvSpPr>
        <p:spPr bwMode="auto">
          <a:xfrm flipV="1">
            <a:off x="5568950" y="2362200"/>
            <a:ext cx="450850" cy="635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58" name="Rectangle 16"/>
          <p:cNvSpPr>
            <a:spLocks noChangeArrowheads="1"/>
          </p:cNvSpPr>
          <p:nvPr/>
        </p:nvSpPr>
        <p:spPr bwMode="auto">
          <a:xfrm>
            <a:off x="6172200" y="2139950"/>
            <a:ext cx="2901950" cy="64376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b="1" dirty="0"/>
              <a:t>Clock Field Delimiter * (</a:t>
            </a:r>
            <a:r>
              <a:rPr lang="en-US" sz="2000" b="1" dirty="0">
                <a:solidFill>
                  <a:schemeClr val="accent1"/>
                </a:solidFill>
              </a:rPr>
              <a:t>not</a:t>
            </a:r>
            <a:r>
              <a:rPr lang="en-US" sz="2000" b="1" dirty="0"/>
              <a:t> a decimal point)</a:t>
            </a:r>
            <a:endParaRPr lang="en-US" b="1" dirty="0"/>
          </a:p>
        </p:txBody>
      </p:sp>
      <p:sp>
        <p:nvSpPr>
          <p:cNvPr id="31759" name="Line 17"/>
          <p:cNvSpPr>
            <a:spLocks noChangeShapeType="1"/>
          </p:cNvSpPr>
          <p:nvPr/>
        </p:nvSpPr>
        <p:spPr bwMode="auto">
          <a:xfrm>
            <a:off x="3581400" y="2300288"/>
            <a:ext cx="0" cy="27781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60" name="Line 18"/>
          <p:cNvSpPr>
            <a:spLocks noChangeShapeType="1"/>
          </p:cNvSpPr>
          <p:nvPr/>
        </p:nvSpPr>
        <p:spPr bwMode="auto">
          <a:xfrm flipH="1">
            <a:off x="2211388" y="2300288"/>
            <a:ext cx="1370012" cy="35401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1761" name="Rectangle 19"/>
          <p:cNvSpPr>
            <a:spLocks noChangeArrowheads="1"/>
          </p:cNvSpPr>
          <p:nvPr/>
        </p:nvSpPr>
        <p:spPr bwMode="auto">
          <a:xfrm>
            <a:off x="687388" y="2439988"/>
            <a:ext cx="1268412" cy="6381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2000" b="1" dirty="0"/>
              <a:t>Partition</a:t>
            </a:r>
          </a:p>
          <a:p>
            <a:pPr>
              <a:lnSpc>
                <a:spcPct val="90000"/>
              </a:lnSpc>
            </a:pPr>
            <a:r>
              <a:rPr lang="en-US" sz="2000" b="1" dirty="0"/>
              <a:t>Delimiter</a:t>
            </a:r>
            <a:endParaRPr lang="en-US" b="1" dirty="0"/>
          </a:p>
        </p:txBody>
      </p:sp>
      <p:sp>
        <p:nvSpPr>
          <p:cNvPr id="31762" name="Rectangle 20"/>
          <p:cNvSpPr>
            <a:spLocks noGrp="1" noChangeArrowheads="1"/>
          </p:cNvSpPr>
          <p:nvPr>
            <p:ph type="title"/>
          </p:nvPr>
        </p:nvSpPr>
        <p:spPr>
          <a:xfrm>
            <a:off x="3027363" y="381000"/>
            <a:ext cx="4117975" cy="490538"/>
          </a:xfrm>
        </p:spPr>
        <p:txBody>
          <a:bodyPr/>
          <a:lstStyle/>
          <a:p>
            <a:r>
              <a:rPr lang="en-US" dirty="0"/>
              <a:t>Sample SCLK String</a:t>
            </a:r>
          </a:p>
        </p:txBody>
      </p:sp>
      <p:sp>
        <p:nvSpPr>
          <p:cNvPr id="31763" name="Text Box 21"/>
          <p:cNvSpPr txBox="1">
            <a:spLocks noChangeArrowheads="1"/>
          </p:cNvSpPr>
          <p:nvPr/>
        </p:nvSpPr>
        <p:spPr bwMode="auto">
          <a:xfrm>
            <a:off x="6477000" y="5638800"/>
            <a:ext cx="2619375" cy="9429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r>
              <a:rPr lang="en-US" sz="1400" dirty="0"/>
              <a:t>* Several SCLK delimiter characters are available in SPICE. See “SCLK Required Reading” for details.</a:t>
            </a: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3379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BCB7214-83AC-0D48-8193-73EB1B35F646}" type="slidenum">
              <a:rPr lang="en-US" smtClean="0"/>
              <a:pPr/>
              <a:t>11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3796" name="Rectangle 2"/>
          <p:cNvSpPr>
            <a:spLocks noGrp="1" noChangeArrowheads="1"/>
          </p:cNvSpPr>
          <p:nvPr>
            <p:ph type="title"/>
          </p:nvPr>
        </p:nvSpPr>
        <p:spPr>
          <a:xfrm>
            <a:off x="3406775" y="381000"/>
            <a:ext cx="3914775" cy="474663"/>
          </a:xfrm>
        </p:spPr>
        <p:txBody>
          <a:bodyPr/>
          <a:lstStyle/>
          <a:p>
            <a:r>
              <a:rPr lang="en-US" dirty="0"/>
              <a:t>What is a Partition?</a:t>
            </a:r>
          </a:p>
        </p:txBody>
      </p:sp>
      <p:sp>
        <p:nvSpPr>
          <p:cNvPr id="3379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00088" y="3789363"/>
            <a:ext cx="7772400" cy="1851025"/>
          </a:xfrm>
        </p:spPr>
        <p:txBody>
          <a:bodyPr/>
          <a:lstStyle/>
          <a:p>
            <a:r>
              <a:rPr lang="en-US" sz="2000" dirty="0"/>
              <a:t>A partition is a NAIF-created construct to handle spacecraft clock rollovers or resets.</a:t>
            </a:r>
          </a:p>
          <a:p>
            <a:r>
              <a:rPr lang="en-US" sz="2000" dirty="0"/>
              <a:t>SCLK strings not having a partition number are treated as belonging to the first partition in which they occur.</a:t>
            </a:r>
          </a:p>
        </p:txBody>
      </p:sp>
      <p:sp>
        <p:nvSpPr>
          <p:cNvPr id="33798" name="Rectangle 4"/>
          <p:cNvSpPr>
            <a:spLocks noChangeArrowheads="1"/>
          </p:cNvSpPr>
          <p:nvPr/>
        </p:nvSpPr>
        <p:spPr bwMode="auto">
          <a:xfrm>
            <a:off x="3201988" y="1676400"/>
            <a:ext cx="3128962" cy="428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b="1" dirty="0">
                <a:latin typeface="Courier New" charset="0"/>
                <a:ea typeface="Courier New" charset="0"/>
                <a:cs typeface="Courier New" charset="0"/>
              </a:rPr>
              <a:t>1/1609504792.123</a:t>
            </a:r>
          </a:p>
        </p:txBody>
      </p:sp>
      <p:sp>
        <p:nvSpPr>
          <p:cNvPr id="33799" name="Oval 5"/>
          <p:cNvSpPr>
            <a:spLocks noChangeArrowheads="1"/>
          </p:cNvSpPr>
          <p:nvPr/>
        </p:nvSpPr>
        <p:spPr bwMode="auto">
          <a:xfrm>
            <a:off x="3217705" y="1730885"/>
            <a:ext cx="335337" cy="317500"/>
          </a:xfrm>
          <a:prstGeom prst="ellipse">
            <a:avLst/>
          </a:prstGeom>
          <a:noFill/>
          <a:ln w="25400">
            <a:solidFill>
              <a:schemeClr val="accent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3800" name="Rectangle 6"/>
          <p:cNvSpPr>
            <a:spLocks noChangeArrowheads="1"/>
          </p:cNvSpPr>
          <p:nvPr/>
        </p:nvSpPr>
        <p:spPr bwMode="auto">
          <a:xfrm>
            <a:off x="685800" y="2509838"/>
            <a:ext cx="7769225" cy="10747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The portion of the SCLK string circled above indicates the partition to which the remaining portion of the string is related.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LSK &amp; SCLK</a:t>
            </a:r>
          </a:p>
        </p:txBody>
      </p:sp>
      <p:sp>
        <p:nvSpPr>
          <p:cNvPr id="3481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EDA23A3-38B5-7943-A0CE-5BD7B6C350F3}" type="slidenum">
              <a:rPr lang="en-US" smtClean="0"/>
              <a:pPr/>
              <a:t>12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4820" name="Rectangle 6"/>
          <p:cNvSpPr>
            <a:spLocks noChangeArrowheads="1"/>
          </p:cNvSpPr>
          <p:nvPr/>
        </p:nvSpPr>
        <p:spPr bwMode="auto">
          <a:xfrm>
            <a:off x="5645150" y="27495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>
                <a:latin typeface="Courier New" charset="0"/>
                <a:ea typeface="Courier New" charset="0"/>
                <a:cs typeface="Courier New" charset="0"/>
              </a:rPr>
              <a:t>5F EF 18 18 7B</a:t>
            </a:r>
          </a:p>
        </p:txBody>
      </p:sp>
      <p:sp>
        <p:nvSpPr>
          <p:cNvPr id="34821" name="Rectangle 20"/>
          <p:cNvSpPr>
            <a:spLocks noGrp="1" noChangeArrowheads="1"/>
          </p:cNvSpPr>
          <p:nvPr>
            <p:ph type="title"/>
          </p:nvPr>
        </p:nvSpPr>
        <p:spPr>
          <a:xfrm>
            <a:off x="2430145" y="387350"/>
            <a:ext cx="6139502" cy="479747"/>
          </a:xfrm>
        </p:spPr>
        <p:txBody>
          <a:bodyPr/>
          <a:lstStyle/>
          <a:p>
            <a:r>
              <a:rPr lang="en-US" dirty="0"/>
              <a:t>Constructing a SCLK String - 1</a:t>
            </a:r>
          </a:p>
        </p:txBody>
      </p:sp>
      <p:sp>
        <p:nvSpPr>
          <p:cNvPr id="34822" name="Rectangle 5"/>
          <p:cNvSpPr>
            <a:spLocks noChangeArrowheads="1"/>
          </p:cNvSpPr>
          <p:nvPr/>
        </p:nvSpPr>
        <p:spPr bwMode="auto">
          <a:xfrm>
            <a:off x="685800" y="1371600"/>
            <a:ext cx="7769225" cy="12033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/>
              <a:t>Usually SCLK tags in raw telemetry are represented by </a:t>
            </a:r>
            <a:r>
              <a:rPr lang="en-US" sz="2000" b="1" dirty="0">
                <a:solidFill>
                  <a:srgbClr val="FF0000"/>
                </a:solidFill>
              </a:rPr>
              <a:t>sets of bits or bytes</a:t>
            </a:r>
            <a:r>
              <a:rPr lang="en-US" sz="2000" b="1" dirty="0"/>
              <a:t>. Such tags must be converted to SCLK strings used in SPICE. This is an example of how it is done for the sample CASSINI SCLK string from previous slides.</a:t>
            </a:r>
          </a:p>
        </p:txBody>
      </p:sp>
      <p:sp>
        <p:nvSpPr>
          <p:cNvPr id="34823" name="Rectangle 3"/>
          <p:cNvSpPr txBox="1">
            <a:spLocks noChangeArrowheads="1"/>
          </p:cNvSpPr>
          <p:nvPr/>
        </p:nvSpPr>
        <p:spPr bwMode="auto">
          <a:xfrm>
            <a:off x="158750" y="2749550"/>
            <a:ext cx="5486400" cy="3810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Start with a </a:t>
            </a:r>
            <a:r>
              <a:rPr lang="en-US" sz="1800" b="1" dirty="0">
                <a:solidFill>
                  <a:srgbClr val="FF0000"/>
                </a:solidFill>
                <a:ea typeface="ＭＳ Ｐゴシック" charset="-128"/>
                <a:cs typeface="ＭＳ Ｐゴシック" charset="-128"/>
              </a:rPr>
              <a:t>5-byte</a:t>
            </a:r>
            <a:r>
              <a:rPr lang="en-US" sz="1800" b="1" dirty="0">
                <a:ea typeface="ＭＳ Ｐゴシック" charset="-128"/>
                <a:cs typeface="ＭＳ Ｐゴシック" charset="-128"/>
              </a:rPr>
              <a:t> CASSINI TLM SCLK</a:t>
            </a:r>
            <a:endParaRPr lang="en-US" sz="1400" b="1" dirty="0">
              <a:ea typeface="ＭＳ Ｐゴシック" charset="-128"/>
              <a:cs typeface="ＭＳ Ｐゴシック" charset="-128"/>
            </a:endParaRPr>
          </a:p>
          <a:p>
            <a:pPr marL="742950" lvl="1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The first four bytes are an unsigned integer representing seconds</a:t>
            </a:r>
          </a:p>
          <a:p>
            <a:pPr marL="742950" lvl="1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The last byte is an unsigned byte representing fractional seconds (as a count of 1/256 second ticks)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Convert integer seconds and integer fractional second ticks to two strings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Concatenate strings together using a recognized delimiter (‘.’, ‘:’, </a:t>
            </a:r>
            <a:r>
              <a:rPr lang="en-US" sz="1800" b="1" dirty="0" err="1">
                <a:ea typeface="ＭＳ Ｐゴシック" charset="-128"/>
                <a:cs typeface="ＭＳ Ｐゴシック" charset="-128"/>
              </a:rPr>
              <a:t>etc</a:t>
            </a:r>
            <a:r>
              <a:rPr lang="en-US" sz="1800" b="1" dirty="0">
                <a:ea typeface="ＭＳ Ｐゴシック" charset="-128"/>
                <a:cs typeface="ＭＳ Ｐゴシック" charset="-128"/>
              </a:rPr>
              <a:t>)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Add the partition number and delimiter</a:t>
            </a:r>
          </a:p>
          <a:p>
            <a:pPr marL="742950" lvl="1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Optional; for most modern missions it may be omitted (not so for Chandrayaan-1 and MESSENGER)</a:t>
            </a:r>
          </a:p>
        </p:txBody>
      </p:sp>
      <p:sp>
        <p:nvSpPr>
          <p:cNvPr id="34824" name="Rectangle 6"/>
          <p:cNvSpPr>
            <a:spLocks noChangeArrowheads="1"/>
          </p:cNvSpPr>
          <p:nvPr/>
        </p:nvSpPr>
        <p:spPr bwMode="auto">
          <a:xfrm>
            <a:off x="5645150" y="45021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'1609504792' '123'</a:t>
            </a:r>
          </a:p>
        </p:txBody>
      </p:sp>
      <p:sp>
        <p:nvSpPr>
          <p:cNvPr id="34825" name="Rectangle 6"/>
          <p:cNvSpPr>
            <a:spLocks noChangeArrowheads="1"/>
          </p:cNvSpPr>
          <p:nvPr/>
        </p:nvSpPr>
        <p:spPr bwMode="auto">
          <a:xfrm>
            <a:off x="5645150" y="50355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'1609504792</a:t>
            </a:r>
            <a:r>
              <a:rPr lang="en-US" sz="2000" b="1" dirty="0">
                <a:solidFill>
                  <a:schemeClr val="accent1"/>
                </a:solidFill>
                <a:latin typeface="Courier New" charset="0"/>
                <a:ea typeface="Courier New" charset="0"/>
                <a:cs typeface="Courier New" charset="0"/>
              </a:rPr>
              <a:t>.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123'</a:t>
            </a:r>
          </a:p>
        </p:txBody>
      </p:sp>
      <p:sp>
        <p:nvSpPr>
          <p:cNvPr id="34826" name="Rectangle 6"/>
          <p:cNvSpPr>
            <a:spLocks noChangeArrowheads="1"/>
          </p:cNvSpPr>
          <p:nvPr/>
        </p:nvSpPr>
        <p:spPr bwMode="auto">
          <a:xfrm>
            <a:off x="5568950" y="55689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</a:t>
            </a:r>
            <a:r>
              <a:rPr lang="en-US" sz="2000" b="1" dirty="0">
                <a:solidFill>
                  <a:srgbClr val="FC0128"/>
                </a:solidFill>
                <a:latin typeface="Courier New" charset="0"/>
                <a:ea typeface="Courier New" charset="0"/>
                <a:cs typeface="Courier New" charset="0"/>
              </a:rPr>
              <a:t>1/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1609504792.123'</a:t>
            </a:r>
          </a:p>
        </p:txBody>
      </p:sp>
      <p:sp>
        <p:nvSpPr>
          <p:cNvPr id="28" name="Rectangle 27"/>
          <p:cNvSpPr/>
          <p:nvPr/>
        </p:nvSpPr>
        <p:spPr bwMode="auto">
          <a:xfrm>
            <a:off x="6178550" y="2749550"/>
            <a:ext cx="17526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9" name="Rectangle 28"/>
          <p:cNvSpPr/>
          <p:nvPr/>
        </p:nvSpPr>
        <p:spPr bwMode="auto">
          <a:xfrm>
            <a:off x="8007350" y="2749550"/>
            <a:ext cx="3810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0" name="Rectangle 29"/>
          <p:cNvSpPr/>
          <p:nvPr/>
        </p:nvSpPr>
        <p:spPr bwMode="auto">
          <a:xfrm>
            <a:off x="5873750" y="4502150"/>
            <a:ext cx="19050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1" name="Rectangle 30"/>
          <p:cNvSpPr/>
          <p:nvPr/>
        </p:nvSpPr>
        <p:spPr bwMode="auto">
          <a:xfrm>
            <a:off x="7854950" y="4502150"/>
            <a:ext cx="8382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2" name="Rectangle 31"/>
          <p:cNvSpPr/>
          <p:nvPr/>
        </p:nvSpPr>
        <p:spPr bwMode="auto">
          <a:xfrm>
            <a:off x="6026150" y="5035550"/>
            <a:ext cx="25146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3" name="Rectangle 32"/>
          <p:cNvSpPr/>
          <p:nvPr/>
        </p:nvSpPr>
        <p:spPr bwMode="auto">
          <a:xfrm>
            <a:off x="5797550" y="5568950"/>
            <a:ext cx="28194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cxnSp>
        <p:nvCxnSpPr>
          <p:cNvPr id="34833" name="Straight Connector 34"/>
          <p:cNvCxnSpPr>
            <a:cxnSpLocks noChangeShapeType="1"/>
            <a:stCxn id="28" idx="2"/>
            <a:endCxn id="30" idx="0"/>
          </p:cNvCxnSpPr>
          <p:nvPr/>
        </p:nvCxnSpPr>
        <p:spPr bwMode="auto">
          <a:xfrm rot="5400000">
            <a:off x="6254750" y="3702050"/>
            <a:ext cx="1371600" cy="2286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4" name="Straight Connector 36"/>
          <p:cNvCxnSpPr>
            <a:cxnSpLocks noChangeShapeType="1"/>
            <a:stCxn id="29" idx="2"/>
            <a:endCxn id="31" idx="0"/>
          </p:cNvCxnSpPr>
          <p:nvPr/>
        </p:nvCxnSpPr>
        <p:spPr bwMode="auto">
          <a:xfrm rot="16200000" flipH="1">
            <a:off x="7550150" y="3778250"/>
            <a:ext cx="1371600" cy="762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5" name="Straight Connector 39"/>
          <p:cNvCxnSpPr>
            <a:cxnSpLocks noChangeShapeType="1"/>
            <a:stCxn id="31" idx="2"/>
          </p:cNvCxnSpPr>
          <p:nvPr/>
        </p:nvCxnSpPr>
        <p:spPr bwMode="auto">
          <a:xfrm rot="5400000">
            <a:off x="8102600" y="4864100"/>
            <a:ext cx="152400" cy="1905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6" name="Straight Connector 42"/>
          <p:cNvCxnSpPr>
            <a:cxnSpLocks noChangeShapeType="1"/>
            <a:stCxn id="30" idx="2"/>
          </p:cNvCxnSpPr>
          <p:nvPr/>
        </p:nvCxnSpPr>
        <p:spPr bwMode="auto">
          <a:xfrm rot="16200000" flipH="1">
            <a:off x="6845300" y="4864100"/>
            <a:ext cx="152400" cy="1905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7" name="Straight Connector 45"/>
          <p:cNvCxnSpPr>
            <a:cxnSpLocks noChangeShapeType="1"/>
            <a:stCxn id="32" idx="2"/>
          </p:cNvCxnSpPr>
          <p:nvPr/>
        </p:nvCxnSpPr>
        <p:spPr bwMode="auto">
          <a:xfrm rot="16200000" flipH="1">
            <a:off x="7226300" y="5473700"/>
            <a:ext cx="152400" cy="381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LSK &amp; SCLK</a:t>
            </a:r>
          </a:p>
        </p:txBody>
      </p:sp>
      <p:sp>
        <p:nvSpPr>
          <p:cNvPr id="3481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EDA23A3-38B5-7943-A0CE-5BD7B6C350F3}" type="slidenum">
              <a:rPr lang="en-US" smtClean="0"/>
              <a:pPr/>
              <a:t>13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4820" name="Rectangle 6"/>
          <p:cNvSpPr>
            <a:spLocks noChangeArrowheads="1"/>
          </p:cNvSpPr>
          <p:nvPr/>
        </p:nvSpPr>
        <p:spPr bwMode="auto">
          <a:xfrm>
            <a:off x="5721350" y="2749550"/>
            <a:ext cx="3276600" cy="37446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1609504792.480469</a:t>
            </a:r>
          </a:p>
        </p:txBody>
      </p:sp>
      <p:sp>
        <p:nvSpPr>
          <p:cNvPr id="34821" name="Rectangle 20"/>
          <p:cNvSpPr>
            <a:spLocks noGrp="1" noChangeArrowheads="1"/>
          </p:cNvSpPr>
          <p:nvPr>
            <p:ph type="title"/>
          </p:nvPr>
        </p:nvSpPr>
        <p:spPr>
          <a:xfrm>
            <a:off x="2430145" y="387350"/>
            <a:ext cx="6139502" cy="479747"/>
          </a:xfrm>
        </p:spPr>
        <p:txBody>
          <a:bodyPr/>
          <a:lstStyle/>
          <a:p>
            <a:r>
              <a:rPr lang="en-US" dirty="0"/>
              <a:t>Constructing a SCLK String - 2</a:t>
            </a:r>
          </a:p>
        </p:txBody>
      </p:sp>
      <p:sp>
        <p:nvSpPr>
          <p:cNvPr id="34822" name="Rectangle 5"/>
          <p:cNvSpPr>
            <a:spLocks noChangeArrowheads="1"/>
          </p:cNvSpPr>
          <p:nvPr/>
        </p:nvSpPr>
        <p:spPr bwMode="auto">
          <a:xfrm>
            <a:off x="685800" y="1371600"/>
            <a:ext cx="7769225" cy="11977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/>
              <a:t>On modern missions SCLK tags in raw telemetry are also often represented as </a:t>
            </a:r>
            <a:r>
              <a:rPr lang="en-US" sz="2000" b="1" dirty="0">
                <a:solidFill>
                  <a:srgbClr val="FF0000"/>
                </a:solidFill>
              </a:rPr>
              <a:t>DP numbers</a:t>
            </a:r>
            <a:r>
              <a:rPr lang="en-US" sz="2000" b="1" dirty="0"/>
              <a:t>. Such tags must also be converted to SCLK strings used in SPICE. This is an example of how it is done for the same sample CASSINI SCLK string.</a:t>
            </a:r>
          </a:p>
        </p:txBody>
      </p:sp>
      <p:sp>
        <p:nvSpPr>
          <p:cNvPr id="34823" name="Rectangle 3"/>
          <p:cNvSpPr txBox="1">
            <a:spLocks noChangeArrowheads="1"/>
          </p:cNvSpPr>
          <p:nvPr/>
        </p:nvSpPr>
        <p:spPr bwMode="auto">
          <a:xfrm>
            <a:off x="158750" y="2749550"/>
            <a:ext cx="5486400" cy="3810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Start with a </a:t>
            </a:r>
            <a:r>
              <a:rPr lang="en-US" sz="1800" b="1" dirty="0">
                <a:solidFill>
                  <a:srgbClr val="FF0000"/>
                </a:solidFill>
                <a:ea typeface="ＭＳ Ｐゴシック" charset="-128"/>
                <a:cs typeface="ＭＳ Ｐゴシック" charset="-128"/>
              </a:rPr>
              <a:t>DP number </a:t>
            </a:r>
            <a:r>
              <a:rPr lang="en-US" sz="1800" b="1" dirty="0">
                <a:ea typeface="ＭＳ Ｐゴシック" charset="-128"/>
                <a:cs typeface="ＭＳ Ｐゴシック" charset="-128"/>
              </a:rPr>
              <a:t>CASSINI TLM SCLK</a:t>
            </a:r>
            <a:endParaRPr lang="en-US" sz="14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endParaRPr lang="en-US" sz="18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endParaRPr lang="en-US" sz="18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Convert decimal fraction to integer count of ticks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endParaRPr lang="en-US" sz="18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Convert integer seconds and integer fractional second ticks to two strings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Concatenate strings together using a recognized delimiter (‘.’, ‘:’, </a:t>
            </a:r>
            <a:r>
              <a:rPr lang="en-US" sz="1800" b="1" dirty="0" err="1">
                <a:ea typeface="ＭＳ Ｐゴシック" charset="-128"/>
                <a:cs typeface="ＭＳ Ｐゴシック" charset="-128"/>
              </a:rPr>
              <a:t>etc</a:t>
            </a:r>
            <a:r>
              <a:rPr lang="en-US" sz="1800" b="1" dirty="0">
                <a:ea typeface="ＭＳ Ｐゴシック" charset="-128"/>
                <a:cs typeface="ＭＳ Ｐゴシック" charset="-128"/>
              </a:rPr>
              <a:t>)</a:t>
            </a:r>
          </a:p>
          <a:p>
            <a:pPr marL="285750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Add the partition number and delimiter</a:t>
            </a:r>
          </a:p>
          <a:p>
            <a:pPr marL="742950" lvl="1" indent="-285750">
              <a:lnSpc>
                <a:spcPct val="8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1800" b="1" dirty="0">
                <a:ea typeface="ＭＳ Ｐゴシック" charset="-128"/>
                <a:cs typeface="ＭＳ Ｐゴシック" charset="-128"/>
              </a:rPr>
              <a:t>Optional; for most modern missions it may be omitted (not so for Chandrayaan-1 and MESSENGER)</a:t>
            </a:r>
          </a:p>
        </p:txBody>
      </p:sp>
      <p:sp>
        <p:nvSpPr>
          <p:cNvPr id="34824" name="Rectangle 6"/>
          <p:cNvSpPr>
            <a:spLocks noChangeArrowheads="1"/>
          </p:cNvSpPr>
          <p:nvPr/>
        </p:nvSpPr>
        <p:spPr bwMode="auto">
          <a:xfrm>
            <a:off x="5645150" y="45021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'1609504792' '123'</a:t>
            </a:r>
          </a:p>
        </p:txBody>
      </p:sp>
      <p:sp>
        <p:nvSpPr>
          <p:cNvPr id="34825" name="Rectangle 6"/>
          <p:cNvSpPr>
            <a:spLocks noChangeArrowheads="1"/>
          </p:cNvSpPr>
          <p:nvPr/>
        </p:nvSpPr>
        <p:spPr bwMode="auto">
          <a:xfrm>
            <a:off x="5645150" y="50355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'1609504792</a:t>
            </a:r>
            <a:r>
              <a:rPr lang="en-US" sz="2000" b="1" dirty="0">
                <a:solidFill>
                  <a:schemeClr val="accent1"/>
                </a:solidFill>
                <a:latin typeface="Courier New" charset="0"/>
                <a:ea typeface="Courier New" charset="0"/>
                <a:cs typeface="Courier New" charset="0"/>
              </a:rPr>
              <a:t>.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123'</a:t>
            </a:r>
          </a:p>
        </p:txBody>
      </p:sp>
      <p:sp>
        <p:nvSpPr>
          <p:cNvPr id="34826" name="Rectangle 6"/>
          <p:cNvSpPr>
            <a:spLocks noChangeArrowheads="1"/>
          </p:cNvSpPr>
          <p:nvPr/>
        </p:nvSpPr>
        <p:spPr bwMode="auto">
          <a:xfrm>
            <a:off x="5568950" y="5568950"/>
            <a:ext cx="3276600" cy="3714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'</a:t>
            </a:r>
            <a:r>
              <a:rPr lang="en-US" sz="2000" b="1" dirty="0">
                <a:solidFill>
                  <a:srgbClr val="FC0128"/>
                </a:solidFill>
                <a:latin typeface="Courier New" charset="0"/>
                <a:ea typeface="Courier New" charset="0"/>
                <a:cs typeface="Courier New" charset="0"/>
              </a:rPr>
              <a:t>1/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1609504792.123'</a:t>
            </a:r>
          </a:p>
        </p:txBody>
      </p:sp>
      <p:sp>
        <p:nvSpPr>
          <p:cNvPr id="28" name="Rectangle 27"/>
          <p:cNvSpPr/>
          <p:nvPr/>
        </p:nvSpPr>
        <p:spPr bwMode="auto">
          <a:xfrm>
            <a:off x="5949950" y="2749550"/>
            <a:ext cx="163957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9" name="Rectangle 28"/>
          <p:cNvSpPr/>
          <p:nvPr/>
        </p:nvSpPr>
        <p:spPr bwMode="auto">
          <a:xfrm>
            <a:off x="7626350" y="2749550"/>
            <a:ext cx="10668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0" name="Rectangle 29"/>
          <p:cNvSpPr/>
          <p:nvPr/>
        </p:nvSpPr>
        <p:spPr bwMode="auto">
          <a:xfrm>
            <a:off x="5873750" y="4502150"/>
            <a:ext cx="19050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1" name="Rectangle 30"/>
          <p:cNvSpPr/>
          <p:nvPr/>
        </p:nvSpPr>
        <p:spPr bwMode="auto">
          <a:xfrm>
            <a:off x="7854950" y="4502150"/>
            <a:ext cx="8382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2" name="Rectangle 31"/>
          <p:cNvSpPr/>
          <p:nvPr/>
        </p:nvSpPr>
        <p:spPr bwMode="auto">
          <a:xfrm>
            <a:off x="6026150" y="5035550"/>
            <a:ext cx="25146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33" name="Rectangle 32"/>
          <p:cNvSpPr/>
          <p:nvPr/>
        </p:nvSpPr>
        <p:spPr bwMode="auto">
          <a:xfrm>
            <a:off x="5797550" y="5568950"/>
            <a:ext cx="2819400" cy="3810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cxnSp>
        <p:nvCxnSpPr>
          <p:cNvPr id="34833" name="Straight Connector 34"/>
          <p:cNvCxnSpPr>
            <a:cxnSpLocks noChangeShapeType="1"/>
            <a:stCxn id="28" idx="2"/>
          </p:cNvCxnSpPr>
          <p:nvPr/>
        </p:nvCxnSpPr>
        <p:spPr bwMode="auto">
          <a:xfrm flipH="1">
            <a:off x="6711950" y="3130550"/>
            <a:ext cx="57785" cy="13716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4" name="Straight Connector 36"/>
          <p:cNvCxnSpPr>
            <a:cxnSpLocks noChangeShapeType="1"/>
            <a:stCxn id="29" idx="2"/>
          </p:cNvCxnSpPr>
          <p:nvPr/>
        </p:nvCxnSpPr>
        <p:spPr bwMode="auto">
          <a:xfrm>
            <a:off x="8159750" y="3130550"/>
            <a:ext cx="76200" cy="3810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5" name="Straight Connector 39"/>
          <p:cNvCxnSpPr>
            <a:cxnSpLocks noChangeShapeType="1"/>
            <a:stCxn id="31" idx="2"/>
          </p:cNvCxnSpPr>
          <p:nvPr/>
        </p:nvCxnSpPr>
        <p:spPr bwMode="auto">
          <a:xfrm rot="5400000">
            <a:off x="8102600" y="4864100"/>
            <a:ext cx="152400" cy="1905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6" name="Straight Connector 42"/>
          <p:cNvCxnSpPr>
            <a:cxnSpLocks noChangeShapeType="1"/>
            <a:stCxn id="30" idx="2"/>
          </p:cNvCxnSpPr>
          <p:nvPr/>
        </p:nvCxnSpPr>
        <p:spPr bwMode="auto">
          <a:xfrm rot="16200000" flipH="1">
            <a:off x="6845300" y="4864100"/>
            <a:ext cx="152400" cy="1905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cxnSp>
        <p:nvCxnSpPr>
          <p:cNvPr id="34837" name="Straight Connector 45"/>
          <p:cNvCxnSpPr>
            <a:cxnSpLocks noChangeShapeType="1"/>
            <a:stCxn id="32" idx="2"/>
          </p:cNvCxnSpPr>
          <p:nvPr/>
        </p:nvCxnSpPr>
        <p:spPr bwMode="auto">
          <a:xfrm rot="16200000" flipH="1">
            <a:off x="7226300" y="5473700"/>
            <a:ext cx="152400" cy="381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  <p:sp>
        <p:nvSpPr>
          <p:cNvPr id="11" name="Rectangle 6">
            <a:extLst>
              <a:ext uri="{FF2B5EF4-FFF2-40B4-BE49-F238E27FC236}">
                <a16:creationId xmlns:a16="http://schemas.microsoft.com/office/drawing/2014/main" id="{3FB24B7C-12D2-7C93-C2F6-5D07F7150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6788150" y="3511550"/>
            <a:ext cx="2209800" cy="65146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ts val="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.480469</a:t>
            </a:r>
            <a:r>
              <a:rPr lang="en-US" sz="700" b="1" dirty="0"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*</a:t>
            </a:r>
            <a:r>
              <a:rPr lang="en-US" sz="800" b="1" dirty="0"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256</a:t>
            </a:r>
          </a:p>
          <a:p>
            <a:pPr algn="ctr">
              <a:lnSpc>
                <a:spcPct val="90000"/>
              </a:lnSpc>
              <a:spcBef>
                <a:spcPts val="0"/>
              </a:spcBef>
            </a:pP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=</a:t>
            </a:r>
            <a:r>
              <a:rPr kumimoji="0" lang="en-US" sz="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ourier New" charset="0"/>
                <a:ea typeface="Courier New" charset="0"/>
                <a:cs typeface="Courier New" charset="0"/>
              </a:rPr>
              <a:t> </a:t>
            </a:r>
            <a:r>
              <a:rPr lang="en-US" sz="2000" b="1" dirty="0">
                <a:latin typeface="Courier New" charset="0"/>
                <a:ea typeface="Courier New" charset="0"/>
                <a:cs typeface="Courier New" charset="0"/>
              </a:rPr>
              <a:t>123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6CB424E-426A-DAE7-768D-3907B044FC2F}"/>
              </a:ext>
            </a:extLst>
          </p:cNvPr>
          <p:cNvSpPr/>
          <p:nvPr/>
        </p:nvSpPr>
        <p:spPr bwMode="auto">
          <a:xfrm>
            <a:off x="6940550" y="3511550"/>
            <a:ext cx="1905000" cy="609600"/>
          </a:xfrm>
          <a:prstGeom prst="rect">
            <a:avLst/>
          </a:prstGeom>
          <a:noFill/>
          <a:ln w="127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cxnSp>
        <p:nvCxnSpPr>
          <p:cNvPr id="15" name="Straight Connector 36">
            <a:extLst>
              <a:ext uri="{FF2B5EF4-FFF2-40B4-BE49-F238E27FC236}">
                <a16:creationId xmlns:a16="http://schemas.microsoft.com/office/drawing/2014/main" id="{B3B20DC7-2ED4-6BF9-F221-5941A1B198A0}"/>
              </a:ext>
            </a:extLst>
          </p:cNvPr>
          <p:cNvCxnSpPr>
            <a:cxnSpLocks noChangeShapeType="1"/>
            <a:endCxn id="31" idx="0"/>
          </p:cNvCxnSpPr>
          <p:nvPr/>
        </p:nvCxnSpPr>
        <p:spPr bwMode="auto">
          <a:xfrm>
            <a:off x="8274050" y="4121150"/>
            <a:ext cx="0" cy="381000"/>
          </a:xfrm>
          <a:prstGeom prst="line">
            <a:avLst/>
          </a:prstGeom>
          <a:noFill/>
          <a:ln w="12700">
            <a:solidFill>
              <a:srgbClr val="0536D2"/>
            </a:solidFill>
            <a:round/>
            <a:headEnd/>
            <a:tailEnd type="triangle" w="med" len="med"/>
          </a:ln>
        </p:spPr>
      </p:cxnSp>
    </p:spTree>
    <p:extLst>
      <p:ext uri="{BB962C8B-B14F-4D97-AF65-F5344CB8AC3E}">
        <p14:creationId xmlns:p14="http://schemas.microsoft.com/office/powerpoint/2010/main" val="956571668"/>
      </p:ext>
    </p:extLst>
  </p:cSld>
  <p:clrMapOvr>
    <a:masterClrMapping/>
  </p:clrMapOvr>
  <p:transition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3686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4DDA5F0-5FD4-8E43-88EE-6AFE4BB23815}" type="slidenum">
              <a:rPr lang="en-US" smtClean="0"/>
              <a:pPr/>
              <a:t>14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686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2438400"/>
            <a:ext cx="7772400" cy="4038600"/>
          </a:xfrm>
          <a:noFill/>
        </p:spPr>
        <p:txBody>
          <a:bodyPr lIns="90487" rIns="90487"/>
          <a:lstStyle/>
          <a:p>
            <a:r>
              <a:rPr lang="en-US" dirty="0"/>
              <a:t>Encoded spacecraft clock values represent “ticks since spacecraft clock start.”</a:t>
            </a:r>
          </a:p>
          <a:p>
            <a:pPr lvl="1"/>
            <a:r>
              <a:rPr lang="en-US" dirty="0"/>
              <a:t>The time corresponding to tick “0” is mission dependent and does not necessarily relate to launch time. It is often an arbitrary epoch occurring before launch.</a:t>
            </a:r>
          </a:p>
          <a:p>
            <a:r>
              <a:rPr lang="en-US" dirty="0"/>
              <a:t>A tick is the smallest increment of time that a spacecraft clock measures.  </a:t>
            </a:r>
          </a:p>
          <a:p>
            <a:pPr lvl="1"/>
            <a:r>
              <a:rPr lang="en-US" dirty="0"/>
              <a:t>For example, in the case of the Cassini orbiter this is nominally 1/256th of a second.</a:t>
            </a:r>
          </a:p>
          <a:p>
            <a:r>
              <a:rPr lang="en-US" dirty="0"/>
              <a:t>Encoded SCLK increases continuously independent of leapseconds, clock resets, and clock rollovers.</a:t>
            </a:r>
          </a:p>
        </p:txBody>
      </p:sp>
      <p:sp>
        <p:nvSpPr>
          <p:cNvPr id="36869" name="Rectangle 6"/>
          <p:cNvSpPr>
            <a:spLocks noChangeArrowheads="1"/>
          </p:cNvSpPr>
          <p:nvPr/>
        </p:nvSpPr>
        <p:spPr bwMode="auto">
          <a:xfrm>
            <a:off x="762000" y="1371600"/>
            <a:ext cx="7769225" cy="10747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The representation of SCLK time in the SPICE system is a double precision encoding of a SCLK string.</a:t>
            </a:r>
          </a:p>
        </p:txBody>
      </p:sp>
      <p:sp>
        <p:nvSpPr>
          <p:cNvPr id="36870" name="Rectangle 7"/>
          <p:cNvSpPr>
            <a:spLocks noGrp="1" noChangeArrowheads="1"/>
          </p:cNvSpPr>
          <p:nvPr>
            <p:ph type="title"/>
          </p:nvPr>
        </p:nvSpPr>
        <p:spPr>
          <a:xfrm>
            <a:off x="3117850" y="381000"/>
            <a:ext cx="4484688" cy="474663"/>
          </a:xfrm>
        </p:spPr>
        <p:txBody>
          <a:bodyPr/>
          <a:lstStyle/>
          <a:p>
            <a:r>
              <a:rPr lang="en-US" dirty="0"/>
              <a:t>Encoded SCLK (Ticks)</a:t>
            </a: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LSK &amp; SCLK</a:t>
            </a:r>
          </a:p>
        </p:txBody>
      </p:sp>
      <p:sp>
        <p:nvSpPr>
          <p:cNvPr id="3891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12456EC-B04F-5E4E-966F-678154BDC962}" type="slidenum">
              <a:rPr lang="en-US" smtClean="0"/>
              <a:pPr/>
              <a:t>15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8916" name="Rectangle 2"/>
          <p:cNvSpPr>
            <a:spLocks noGrp="1" noChangeArrowheads="1"/>
          </p:cNvSpPr>
          <p:nvPr>
            <p:ph type="title"/>
          </p:nvPr>
        </p:nvSpPr>
        <p:spPr>
          <a:xfrm>
            <a:off x="2139950" y="387350"/>
            <a:ext cx="6629400" cy="490538"/>
          </a:xfrm>
        </p:spPr>
        <p:txBody>
          <a:bodyPr/>
          <a:lstStyle/>
          <a:p>
            <a:r>
              <a:rPr lang="en-US" dirty="0"/>
              <a:t>Additional Info on LSK and SCLK</a:t>
            </a:r>
          </a:p>
        </p:txBody>
      </p:sp>
      <p:sp>
        <p:nvSpPr>
          <p:cNvPr id="3891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600200"/>
            <a:ext cx="8077200" cy="45021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For more information about LSK, SCLK, and time conversions, look at the following documents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Time Required Reading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SCLK Required Reading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Time tutorial (at the end it has a nice graphic depicting time APIs)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Most Used SPICELIB Routines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headers for the routines mentioned in this tutorial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CHRONOS User’s Guide</a:t>
            </a:r>
          </a:p>
          <a:p>
            <a:pPr lvl="1">
              <a:lnSpc>
                <a:spcPct val="80000"/>
              </a:lnSpc>
            </a:pPr>
            <a:r>
              <a:rPr lang="en-US" dirty="0" err="1"/>
              <a:t>Porting_kernels</a:t>
            </a:r>
            <a:r>
              <a:rPr lang="en-US" dirty="0"/>
              <a:t> tutorial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Related documents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Kernel Required Reading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CK Required Reading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LSK &amp; SCLK</a:t>
            </a:r>
          </a:p>
        </p:txBody>
      </p:sp>
      <p:sp>
        <p:nvSpPr>
          <p:cNvPr id="440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D6A0757-9F6D-4443-9C79-F8AE58228BBF}" type="slidenum">
              <a:rPr lang="en-US" smtClean="0"/>
              <a:pPr/>
              <a:t>16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403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18833" y="2542666"/>
            <a:ext cx="8610600" cy="327660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SCS2E (SC, SCLKCH, ET)       </a:t>
            </a:r>
            <a:r>
              <a:rPr lang="en-US" sz="1800" dirty="0"/>
              <a:t>(SCLK String    ET)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SCE2S (SC, ET, SCLKCH)       </a:t>
            </a:r>
            <a:r>
              <a:rPr lang="en-US" sz="1800" dirty="0"/>
              <a:t>(ET     SCLK String)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SCT2E (SC, SCLKDP, ET)       </a:t>
            </a:r>
            <a:r>
              <a:rPr lang="en-US" sz="1800" dirty="0"/>
              <a:t>(Encoded SCLK    ET)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SCE2C</a:t>
            </a:r>
            <a:r>
              <a:rPr lang="en-US" sz="1800" baseline="30000" dirty="0">
                <a:latin typeface="Courier New" charset="0"/>
              </a:rPr>
              <a:t>1 </a:t>
            </a:r>
            <a:r>
              <a:rPr lang="en-US" sz="1800" dirty="0">
                <a:latin typeface="Courier New" charset="0"/>
              </a:rPr>
              <a:t>(SC, ET, SCLKDP)       </a:t>
            </a:r>
            <a:r>
              <a:rPr lang="en-US" sz="1800" dirty="0"/>
              <a:t>(ET    Continuous Encoded SCLK)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SCE2T (SC, ET, SCLKDP)       </a:t>
            </a:r>
            <a:r>
              <a:rPr lang="en-US" sz="1800" dirty="0"/>
              <a:t>(ET     Discrete Encoded SCLK</a:t>
            </a:r>
            <a:r>
              <a:rPr lang="en-US" sz="1800" dirty="0">
                <a:latin typeface="Courier New" charset="0"/>
              </a:rPr>
              <a:t>)</a:t>
            </a:r>
          </a:p>
          <a:p>
            <a:pPr>
              <a:lnSpc>
                <a:spcPct val="80000"/>
              </a:lnSpc>
              <a:buFontTx/>
              <a:buNone/>
            </a:pP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SCENCD(SC, SCLKCH, SCLKDP)   </a:t>
            </a:r>
            <a:r>
              <a:rPr lang="en-US" sz="1800" dirty="0"/>
              <a:t>(Encode SCLK string to ticks)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  <a:buFontTx/>
              <a:buNone/>
            </a:pPr>
            <a:r>
              <a:rPr lang="en-US" sz="1800" dirty="0">
                <a:latin typeface="Courier New" charset="0"/>
              </a:rPr>
              <a:t> SCDECD(SC, SCLKDP, SCLKCH)   </a:t>
            </a:r>
            <a:r>
              <a:rPr lang="en-US" sz="1800" dirty="0"/>
              <a:t>(Decode SCLK ticks to string)</a:t>
            </a:r>
            <a:endParaRPr lang="en-US" sz="1800" dirty="0">
              <a:latin typeface="Courier New" charset="0"/>
            </a:endParaRPr>
          </a:p>
          <a:p>
            <a:pPr>
              <a:lnSpc>
                <a:spcPct val="80000"/>
              </a:lnSpc>
            </a:pPr>
            <a:endParaRPr lang="en-US" sz="1800" dirty="0">
              <a:latin typeface="Courier New" charset="0"/>
            </a:endParaRPr>
          </a:p>
        </p:txBody>
      </p:sp>
      <p:sp>
        <p:nvSpPr>
          <p:cNvPr id="44037" name="Rectangle 6"/>
          <p:cNvSpPr>
            <a:spLocks noChangeArrowheads="1"/>
          </p:cNvSpPr>
          <p:nvPr/>
        </p:nvSpPr>
        <p:spPr bwMode="auto">
          <a:xfrm>
            <a:off x="687388" y="1525588"/>
            <a:ext cx="7769225" cy="4175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/>
              <a:t>Convert SCLK times using the following routines</a:t>
            </a:r>
          </a:p>
        </p:txBody>
      </p:sp>
      <p:sp>
        <p:nvSpPr>
          <p:cNvPr id="44038" name="Rectangle 7"/>
          <p:cNvSpPr>
            <a:spLocks noGrp="1" noChangeArrowheads="1"/>
          </p:cNvSpPr>
          <p:nvPr>
            <p:ph type="title"/>
          </p:nvPr>
        </p:nvSpPr>
        <p:spPr>
          <a:xfrm>
            <a:off x="2913063" y="381000"/>
            <a:ext cx="4891087" cy="474663"/>
          </a:xfrm>
        </p:spPr>
        <p:txBody>
          <a:bodyPr/>
          <a:lstStyle/>
          <a:p>
            <a:r>
              <a:rPr lang="en-US"/>
              <a:t>SCLK Interface Routines</a:t>
            </a:r>
          </a:p>
        </p:txBody>
      </p:sp>
      <p:sp>
        <p:nvSpPr>
          <p:cNvPr id="44039" name="Text Box 10"/>
          <p:cNvSpPr txBox="1">
            <a:spLocks noChangeArrowheads="1"/>
          </p:cNvSpPr>
          <p:nvPr/>
        </p:nvSpPr>
        <p:spPr bwMode="auto">
          <a:xfrm>
            <a:off x="2057400" y="5791200"/>
            <a:ext cx="4319588" cy="30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 baseline="30000"/>
              <a:t>1</a:t>
            </a:r>
            <a:r>
              <a:rPr lang="en-US" sz="1400"/>
              <a:t> Use SCE2C (not SCE2T) for C-kernel data access.</a:t>
            </a:r>
            <a:endParaRPr lang="en-US">
              <a:latin typeface="Times New Roman" charset="0"/>
            </a:endParaRPr>
          </a:p>
        </p:txBody>
      </p:sp>
      <p:sp>
        <p:nvSpPr>
          <p:cNvPr id="44040" name="AutoShape 12"/>
          <p:cNvSpPr>
            <a:spLocks noChangeArrowheads="1"/>
          </p:cNvSpPr>
          <p:nvPr/>
        </p:nvSpPr>
        <p:spPr bwMode="auto">
          <a:xfrm>
            <a:off x="4911883" y="2951731"/>
            <a:ext cx="152400" cy="762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1" name="AutoShape 13"/>
          <p:cNvSpPr>
            <a:spLocks noChangeArrowheads="1"/>
          </p:cNvSpPr>
          <p:nvPr/>
        </p:nvSpPr>
        <p:spPr bwMode="auto">
          <a:xfrm>
            <a:off x="6262433" y="3547298"/>
            <a:ext cx="152400" cy="762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2" name="AutoShape 14"/>
          <p:cNvSpPr>
            <a:spLocks noChangeArrowheads="1"/>
          </p:cNvSpPr>
          <p:nvPr/>
        </p:nvSpPr>
        <p:spPr bwMode="auto">
          <a:xfrm>
            <a:off x="5964650" y="2657631"/>
            <a:ext cx="152400" cy="762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3" name="AutoShape 15"/>
          <p:cNvSpPr>
            <a:spLocks noChangeArrowheads="1"/>
          </p:cNvSpPr>
          <p:nvPr/>
        </p:nvSpPr>
        <p:spPr bwMode="auto">
          <a:xfrm>
            <a:off x="4952079" y="3862545"/>
            <a:ext cx="152400" cy="762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4044" name="AutoShape 16"/>
          <p:cNvSpPr>
            <a:spLocks noChangeArrowheads="1"/>
          </p:cNvSpPr>
          <p:nvPr/>
        </p:nvSpPr>
        <p:spPr bwMode="auto">
          <a:xfrm>
            <a:off x="4928424" y="4160073"/>
            <a:ext cx="152400" cy="762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3993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545E7E9-B73B-4746-867D-8C2FEE831673}" type="slidenum">
              <a:rPr lang="en-US" smtClean="0"/>
              <a:pPr/>
              <a:t>17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9940" name="Rectangle 2"/>
          <p:cNvSpPr>
            <a:spLocks noGrp="1" noChangeArrowheads="1"/>
          </p:cNvSpPr>
          <p:nvPr>
            <p:ph type="title"/>
          </p:nvPr>
        </p:nvSpPr>
        <p:spPr>
          <a:xfrm>
            <a:off x="4197350" y="387350"/>
            <a:ext cx="1611313" cy="490538"/>
          </a:xfrm>
        </p:spPr>
        <p:txBody>
          <a:bodyPr/>
          <a:lstStyle/>
          <a:p>
            <a:r>
              <a:rPr lang="en-US" dirty="0"/>
              <a:t>Backup</a:t>
            </a:r>
          </a:p>
        </p:txBody>
      </p:sp>
      <p:sp>
        <p:nvSpPr>
          <p:cNvPr id="3994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2825750"/>
            <a:ext cx="7772400" cy="11430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Examples of SCLK strings</a:t>
            </a:r>
          </a:p>
          <a:p>
            <a:pPr>
              <a:lnSpc>
                <a:spcPct val="80000"/>
              </a:lnSpc>
            </a:pPr>
            <a:r>
              <a:rPr lang="en-US" dirty="0"/>
              <a:t>Dates of "recent" leapseconds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4096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389B9D8-8486-A445-80B7-0738A3F62C0C}" type="slidenum">
              <a:rPr lang="en-US" smtClean="0"/>
              <a:pPr/>
              <a:t>18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40964" name="Rectangle 2"/>
          <p:cNvSpPr>
            <a:spLocks noChangeArrowheads="1"/>
          </p:cNvSpPr>
          <p:nvPr/>
        </p:nvSpPr>
        <p:spPr bwMode="auto">
          <a:xfrm>
            <a:off x="685800" y="1371600"/>
            <a:ext cx="7769225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The Galileo spacecraft SCLK time </a:t>
            </a:r>
            <a:r>
              <a:rPr lang="en-US" b="1" u="sng" dirty="0">
                <a:solidFill>
                  <a:schemeClr val="accent1"/>
                </a:solidFill>
              </a:rPr>
              <a:t>string</a:t>
            </a:r>
            <a:r>
              <a:rPr lang="en-US" b="1" dirty="0"/>
              <a:t> consists of five fields separated by delimiters.</a:t>
            </a:r>
          </a:p>
        </p:txBody>
      </p:sp>
      <p:sp>
        <p:nvSpPr>
          <p:cNvPr id="40965" name="Rectangle 3"/>
          <p:cNvSpPr>
            <a:spLocks noChangeArrowheads="1"/>
          </p:cNvSpPr>
          <p:nvPr/>
        </p:nvSpPr>
        <p:spPr bwMode="auto">
          <a:xfrm>
            <a:off x="2819400" y="2592388"/>
            <a:ext cx="3352800" cy="428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 algn="ctr">
              <a:lnSpc>
                <a:spcPct val="90000"/>
              </a:lnSpc>
              <a:spcBef>
                <a:spcPct val="50000"/>
              </a:spcBef>
            </a:pPr>
            <a:r>
              <a:rPr lang="en-US" b="1" dirty="0">
                <a:latin typeface="Courier New" charset="0"/>
              </a:rPr>
              <a:t>1/1677721</a:t>
            </a:r>
            <a:r>
              <a:rPr lang="en-US" b="1" dirty="0">
                <a:solidFill>
                  <a:srgbClr val="000000"/>
                </a:solidFill>
                <a:latin typeface="Courier New" charset="0"/>
              </a:rPr>
              <a:t>4</a:t>
            </a:r>
            <a:r>
              <a:rPr lang="en-US" b="1" dirty="0">
                <a:latin typeface="Courier New" charset="0"/>
              </a:rPr>
              <a:t>:90:9:7</a:t>
            </a:r>
          </a:p>
        </p:txBody>
      </p:sp>
      <p:sp>
        <p:nvSpPr>
          <p:cNvPr id="40966" name="Line 4"/>
          <p:cNvSpPr>
            <a:spLocks noChangeShapeType="1"/>
          </p:cNvSpPr>
          <p:nvPr/>
        </p:nvSpPr>
        <p:spPr bwMode="auto">
          <a:xfrm flipV="1">
            <a:off x="1690688" y="2895600"/>
            <a:ext cx="1204912" cy="838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67" name="Line 5"/>
          <p:cNvSpPr>
            <a:spLocks noChangeShapeType="1"/>
          </p:cNvSpPr>
          <p:nvPr/>
        </p:nvSpPr>
        <p:spPr bwMode="auto">
          <a:xfrm flipV="1">
            <a:off x="3352800" y="2895600"/>
            <a:ext cx="304800" cy="17526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68" name="Line 6"/>
          <p:cNvSpPr>
            <a:spLocks noChangeShapeType="1"/>
          </p:cNvSpPr>
          <p:nvPr/>
        </p:nvSpPr>
        <p:spPr bwMode="auto">
          <a:xfrm flipH="1" flipV="1">
            <a:off x="6096000" y="2819400"/>
            <a:ext cx="1066800" cy="381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69" name="Rectangle 7"/>
          <p:cNvSpPr>
            <a:spLocks noChangeArrowheads="1"/>
          </p:cNvSpPr>
          <p:nvPr/>
        </p:nvSpPr>
        <p:spPr bwMode="auto">
          <a:xfrm>
            <a:off x="230188" y="3735388"/>
            <a:ext cx="3197225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Partition: Accounts for clock resets or counter roll-over.</a:t>
            </a:r>
            <a:endParaRPr lang="en-US" b="1" dirty="0"/>
          </a:p>
        </p:txBody>
      </p:sp>
      <p:sp>
        <p:nvSpPr>
          <p:cNvPr id="40970" name="Rectangle 8"/>
          <p:cNvSpPr>
            <a:spLocks noChangeArrowheads="1"/>
          </p:cNvSpPr>
          <p:nvPr/>
        </p:nvSpPr>
        <p:spPr bwMode="auto">
          <a:xfrm>
            <a:off x="304800" y="4724400"/>
            <a:ext cx="3503613" cy="10795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Most Significant Clock Field: </a:t>
            </a:r>
          </a:p>
          <a:p>
            <a:pPr>
              <a:lnSpc>
                <a:spcPct val="90000"/>
              </a:lnSpc>
            </a:pPr>
            <a:r>
              <a:rPr lang="en-US" sz="1800" b="1" dirty="0"/>
              <a:t>Ranges from 0 to 16777214. Nominally 60 2/3rd second increment.</a:t>
            </a:r>
            <a:endParaRPr lang="en-US" b="1" dirty="0"/>
          </a:p>
        </p:txBody>
      </p:sp>
      <p:sp>
        <p:nvSpPr>
          <p:cNvPr id="40971" name="Rectangle 9"/>
          <p:cNvSpPr>
            <a:spLocks noChangeArrowheads="1"/>
          </p:cNvSpPr>
          <p:nvPr/>
        </p:nvSpPr>
        <p:spPr bwMode="auto">
          <a:xfrm>
            <a:off x="5576888" y="3124200"/>
            <a:ext cx="3579812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Least Significant Clock Field:</a:t>
            </a:r>
          </a:p>
          <a:p>
            <a:pPr>
              <a:lnSpc>
                <a:spcPct val="90000"/>
              </a:lnSpc>
            </a:pPr>
            <a:r>
              <a:rPr lang="en-US" sz="1800" b="1" dirty="0"/>
              <a:t>Ranges from 0 to 7. Nominally 1/120th of a second.</a:t>
            </a:r>
            <a:endParaRPr lang="en-US" b="1" dirty="0"/>
          </a:p>
        </p:txBody>
      </p:sp>
      <p:sp>
        <p:nvSpPr>
          <p:cNvPr id="40972" name="Rectangle 13"/>
          <p:cNvSpPr>
            <a:spLocks noChangeArrowheads="1"/>
          </p:cNvSpPr>
          <p:nvPr/>
        </p:nvSpPr>
        <p:spPr bwMode="auto">
          <a:xfrm>
            <a:off x="6324600" y="2133600"/>
            <a:ext cx="25685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Clock Field Delimiters</a:t>
            </a:r>
          </a:p>
        </p:txBody>
      </p:sp>
      <p:sp>
        <p:nvSpPr>
          <p:cNvPr id="40973" name="Line 14"/>
          <p:cNvSpPr>
            <a:spLocks noChangeShapeType="1"/>
          </p:cNvSpPr>
          <p:nvPr/>
        </p:nvSpPr>
        <p:spPr bwMode="auto">
          <a:xfrm>
            <a:off x="3200400" y="2362200"/>
            <a:ext cx="0" cy="27781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74" name="Line 15"/>
          <p:cNvSpPr>
            <a:spLocks noChangeShapeType="1"/>
          </p:cNvSpPr>
          <p:nvPr/>
        </p:nvSpPr>
        <p:spPr bwMode="auto">
          <a:xfrm flipH="1">
            <a:off x="2211388" y="2362200"/>
            <a:ext cx="989012" cy="2921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75" name="Rectangle 16"/>
          <p:cNvSpPr>
            <a:spLocks noChangeArrowheads="1"/>
          </p:cNvSpPr>
          <p:nvPr/>
        </p:nvSpPr>
        <p:spPr bwMode="auto">
          <a:xfrm>
            <a:off x="687388" y="2439988"/>
            <a:ext cx="1158875" cy="584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Partition</a:t>
            </a:r>
          </a:p>
          <a:p>
            <a:pPr>
              <a:lnSpc>
                <a:spcPct val="90000"/>
              </a:lnSpc>
            </a:pPr>
            <a:r>
              <a:rPr lang="en-US" sz="1800" b="1" dirty="0"/>
              <a:t>Delimiter</a:t>
            </a:r>
            <a:endParaRPr lang="en-US" b="1" dirty="0"/>
          </a:p>
        </p:txBody>
      </p:sp>
      <p:sp>
        <p:nvSpPr>
          <p:cNvPr id="40976" name="Rectangle 17"/>
          <p:cNvSpPr>
            <a:spLocks noGrp="1" noChangeArrowheads="1"/>
          </p:cNvSpPr>
          <p:nvPr>
            <p:ph type="title"/>
          </p:nvPr>
        </p:nvSpPr>
        <p:spPr>
          <a:xfrm>
            <a:off x="2597150" y="387350"/>
            <a:ext cx="5600700" cy="490538"/>
          </a:xfrm>
        </p:spPr>
        <p:txBody>
          <a:bodyPr/>
          <a:lstStyle/>
          <a:p>
            <a:r>
              <a:rPr lang="en-US" dirty="0"/>
              <a:t>Sample Galileo SCLK String</a:t>
            </a:r>
          </a:p>
        </p:txBody>
      </p:sp>
      <p:grpSp>
        <p:nvGrpSpPr>
          <p:cNvPr id="40977" name="Group 20"/>
          <p:cNvGrpSpPr>
            <a:grpSpLocks/>
          </p:cNvGrpSpPr>
          <p:nvPr/>
        </p:nvGrpSpPr>
        <p:grpSpPr bwMode="auto">
          <a:xfrm>
            <a:off x="4876800" y="2362200"/>
            <a:ext cx="1435100" cy="290513"/>
            <a:chOff x="3072" y="1488"/>
            <a:chExt cx="904" cy="183"/>
          </a:xfrm>
        </p:grpSpPr>
        <p:sp>
          <p:nvSpPr>
            <p:cNvPr id="40982" name="Line 11"/>
            <p:cNvSpPr>
              <a:spLocks noChangeShapeType="1"/>
            </p:cNvSpPr>
            <p:nvPr/>
          </p:nvSpPr>
          <p:spPr bwMode="auto">
            <a:xfrm>
              <a:off x="3072" y="1488"/>
              <a:ext cx="0" cy="183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0983" name="Line 12"/>
            <p:cNvSpPr>
              <a:spLocks noChangeShapeType="1"/>
            </p:cNvSpPr>
            <p:nvPr/>
          </p:nvSpPr>
          <p:spPr bwMode="auto">
            <a:xfrm>
              <a:off x="3081" y="1488"/>
              <a:ext cx="895" cy="0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0984" name="Line 18"/>
            <p:cNvSpPr>
              <a:spLocks noChangeShapeType="1"/>
            </p:cNvSpPr>
            <p:nvPr/>
          </p:nvSpPr>
          <p:spPr bwMode="auto">
            <a:xfrm>
              <a:off x="3408" y="1488"/>
              <a:ext cx="0" cy="183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40985" name="Line 19"/>
            <p:cNvSpPr>
              <a:spLocks noChangeShapeType="1"/>
            </p:cNvSpPr>
            <p:nvPr/>
          </p:nvSpPr>
          <p:spPr bwMode="auto">
            <a:xfrm>
              <a:off x="3648" y="1488"/>
              <a:ext cx="0" cy="183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40978" name="Rectangle 21"/>
          <p:cNvSpPr>
            <a:spLocks noChangeArrowheads="1"/>
          </p:cNvSpPr>
          <p:nvPr/>
        </p:nvSpPr>
        <p:spPr bwMode="auto">
          <a:xfrm>
            <a:off x="5105400" y="4191000"/>
            <a:ext cx="3579813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Intermediate Clock Field:</a:t>
            </a:r>
          </a:p>
          <a:p>
            <a:pPr>
              <a:lnSpc>
                <a:spcPct val="90000"/>
              </a:lnSpc>
            </a:pPr>
            <a:r>
              <a:rPr lang="en-US" sz="1800" b="1" dirty="0"/>
              <a:t>Ranges from 0 to 9. Nominally 1/15th of a second.</a:t>
            </a:r>
            <a:endParaRPr lang="en-US" b="1" dirty="0"/>
          </a:p>
        </p:txBody>
      </p:sp>
      <p:sp>
        <p:nvSpPr>
          <p:cNvPr id="40979" name="Line 22"/>
          <p:cNvSpPr>
            <a:spLocks noChangeShapeType="1"/>
          </p:cNvSpPr>
          <p:nvPr/>
        </p:nvSpPr>
        <p:spPr bwMode="auto">
          <a:xfrm flipV="1">
            <a:off x="5410200" y="2971800"/>
            <a:ext cx="152400" cy="11430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980" name="Rectangle 23"/>
          <p:cNvSpPr>
            <a:spLocks noChangeArrowheads="1"/>
          </p:cNvSpPr>
          <p:nvPr/>
        </p:nvSpPr>
        <p:spPr bwMode="auto">
          <a:xfrm>
            <a:off x="4038600" y="5334000"/>
            <a:ext cx="3579813" cy="831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sz="1800" b="1" dirty="0"/>
              <a:t>Intermediate Clock Field:</a:t>
            </a:r>
          </a:p>
          <a:p>
            <a:pPr>
              <a:lnSpc>
                <a:spcPct val="90000"/>
              </a:lnSpc>
            </a:pPr>
            <a:r>
              <a:rPr lang="en-US" sz="1800" b="1" dirty="0"/>
              <a:t>Ranges from 0 to 90. Nominally 2/3rd of a second.</a:t>
            </a:r>
            <a:endParaRPr lang="en-US" b="1" dirty="0"/>
          </a:p>
        </p:txBody>
      </p:sp>
      <p:sp>
        <p:nvSpPr>
          <p:cNvPr id="40981" name="Line 24"/>
          <p:cNvSpPr>
            <a:spLocks noChangeShapeType="1"/>
          </p:cNvSpPr>
          <p:nvPr/>
        </p:nvSpPr>
        <p:spPr bwMode="auto">
          <a:xfrm flipV="1">
            <a:off x="4495800" y="2971800"/>
            <a:ext cx="609600" cy="236220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ransition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430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1405A8C-6F14-9544-A783-1F1844CD8C03}" type="slidenum">
              <a:rPr lang="en-US" smtClean="0"/>
              <a:pPr/>
              <a:t>19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43012" name="Rectangle 2"/>
          <p:cNvSpPr>
            <a:spLocks noGrp="1" noChangeArrowheads="1"/>
          </p:cNvSpPr>
          <p:nvPr>
            <p:ph type="title"/>
          </p:nvPr>
        </p:nvSpPr>
        <p:spPr>
          <a:xfrm>
            <a:off x="2520950" y="387350"/>
            <a:ext cx="5441950" cy="490538"/>
          </a:xfrm>
        </p:spPr>
        <p:txBody>
          <a:bodyPr/>
          <a:lstStyle/>
          <a:p>
            <a:r>
              <a:rPr lang="en-US" dirty="0"/>
              <a:t>More Sample SCLK Strings</a:t>
            </a:r>
          </a:p>
        </p:txBody>
      </p:sp>
      <p:sp>
        <p:nvSpPr>
          <p:cNvPr id="4301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438400"/>
            <a:ext cx="2590800" cy="3684588"/>
          </a:xfrm>
        </p:spPr>
        <p:txBody>
          <a:bodyPr/>
          <a:lstStyle/>
          <a:p>
            <a:r>
              <a:rPr lang="en-US" sz="2000" dirty="0"/>
              <a:t>Cassini</a:t>
            </a:r>
          </a:p>
          <a:p>
            <a:pPr lvl="1">
              <a:buFontTx/>
              <a:buNone/>
            </a:pPr>
            <a:r>
              <a:rPr lang="en-US" sz="1200" dirty="0">
                <a:latin typeface="Courier New" charset="0"/>
              </a:rPr>
              <a:t>1/1334314108.134</a:t>
            </a:r>
            <a:endParaRPr lang="en-US" sz="1600" dirty="0"/>
          </a:p>
          <a:p>
            <a:r>
              <a:rPr lang="en-US" sz="2000" dirty="0"/>
              <a:t>DS1</a:t>
            </a:r>
          </a:p>
          <a:p>
            <a:pPr lvl="1">
              <a:buFontTx/>
              <a:buNone/>
            </a:pPr>
            <a:r>
              <a:rPr lang="en-US" sz="1200" dirty="0">
                <a:latin typeface="Courier New" charset="0"/>
              </a:rPr>
              <a:t>1/67532406.010</a:t>
            </a:r>
            <a:endParaRPr lang="en-US" sz="1600" dirty="0"/>
          </a:p>
          <a:p>
            <a:r>
              <a:rPr lang="en-US" sz="2000" dirty="0"/>
              <a:t>Galileo</a:t>
            </a:r>
          </a:p>
          <a:p>
            <a:pPr lvl="1">
              <a:buFontTx/>
              <a:buNone/>
            </a:pPr>
            <a:r>
              <a:rPr lang="en-US" sz="1200" dirty="0">
                <a:latin typeface="Courier New" charset="0"/>
              </a:rPr>
              <a:t>1/16777214:90:9:7</a:t>
            </a:r>
            <a:r>
              <a:rPr lang="en-US" sz="1600" dirty="0"/>
              <a:t> </a:t>
            </a:r>
          </a:p>
          <a:p>
            <a:r>
              <a:rPr lang="en-US" sz="2000" dirty="0"/>
              <a:t>Genesis</a:t>
            </a:r>
          </a:p>
          <a:p>
            <a:pPr lvl="1">
              <a:buFontTx/>
              <a:buNone/>
            </a:pPr>
            <a:r>
              <a:rPr lang="en-US" sz="1200" dirty="0">
                <a:latin typeface="Courier New" charset="0"/>
              </a:rPr>
              <a:t>1/666230496.204</a:t>
            </a:r>
            <a:endParaRPr lang="en-US" sz="1600" dirty="0"/>
          </a:p>
          <a:p>
            <a:r>
              <a:rPr lang="en-US" sz="2000" dirty="0"/>
              <a:t>MGS</a:t>
            </a:r>
          </a:p>
          <a:p>
            <a:pPr lvl="1">
              <a:buFontTx/>
              <a:buNone/>
            </a:pPr>
            <a:r>
              <a:rPr lang="en-US" sz="1200" dirty="0">
                <a:latin typeface="Courier New" charset="0"/>
              </a:rPr>
              <a:t>1/655931592.103</a:t>
            </a:r>
            <a:endParaRPr lang="en-US" sz="1600" dirty="0"/>
          </a:p>
          <a:p>
            <a:endParaRPr lang="en-US" sz="2000" dirty="0"/>
          </a:p>
        </p:txBody>
      </p:sp>
      <p:sp>
        <p:nvSpPr>
          <p:cNvPr id="43014" name="Rectangle 4"/>
          <p:cNvSpPr>
            <a:spLocks noChangeArrowheads="1"/>
          </p:cNvSpPr>
          <p:nvPr/>
        </p:nvSpPr>
        <p:spPr bwMode="auto">
          <a:xfrm>
            <a:off x="1828800" y="1447800"/>
            <a:ext cx="6094413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The following are examples of SCLK strings* from missions using SPICE.</a:t>
            </a:r>
          </a:p>
        </p:txBody>
      </p:sp>
      <p:sp>
        <p:nvSpPr>
          <p:cNvPr id="43015" name="Rectangle 8"/>
          <p:cNvSpPr>
            <a:spLocks noChangeArrowheads="1"/>
          </p:cNvSpPr>
          <p:nvPr/>
        </p:nvSpPr>
        <p:spPr bwMode="auto">
          <a:xfrm>
            <a:off x="3505200" y="2438400"/>
            <a:ext cx="2590800" cy="36845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MPF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1/559627908.058</a:t>
            </a:r>
            <a:endParaRPr lang="en-US" sz="16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Mariner 9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1/11542909</a:t>
            </a: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Mars Odyssey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1/687231994.091</a:t>
            </a: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NEAR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1/40409721942</a:t>
            </a: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Stardust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1/697451990.042</a:t>
            </a:r>
          </a:p>
        </p:txBody>
      </p:sp>
      <p:sp>
        <p:nvSpPr>
          <p:cNvPr id="43016" name="Rectangle 9"/>
          <p:cNvSpPr>
            <a:spLocks noChangeArrowheads="1"/>
          </p:cNvSpPr>
          <p:nvPr/>
        </p:nvSpPr>
        <p:spPr bwMode="auto">
          <a:xfrm>
            <a:off x="6096000" y="2438400"/>
            <a:ext cx="2590800" cy="36845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Viking 1&amp;2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1/32233616</a:t>
            </a:r>
            <a:endParaRPr lang="en-US" sz="1600" b="1" dirty="0"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Voyager 1&amp;2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1/05812:00:001</a:t>
            </a: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Mars Express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solidFill>
                  <a:srgbClr val="000000"/>
                </a:solidFill>
                <a:latin typeface="Courier New" charset="0"/>
                <a:ea typeface="ＭＳ Ｐゴシック" charset="-128"/>
                <a:cs typeface="ＭＳ Ｐゴシック" charset="-128"/>
              </a:rPr>
              <a:t>1/0090979196.29713</a:t>
            </a:r>
            <a:endParaRPr lang="en-US" sz="1200" b="1" dirty="0">
              <a:latin typeface="Courier New" charset="0"/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Venus Express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</a:t>
            </a:r>
            <a:r>
              <a:rPr lang="en-US" sz="1200" b="1" dirty="0">
                <a:solidFill>
                  <a:srgbClr val="000000"/>
                </a:solidFill>
                <a:latin typeface="Courier New" charset="0"/>
                <a:ea typeface="ＭＳ Ｐゴシック" charset="-128"/>
                <a:cs typeface="ＭＳ Ｐゴシック" charset="-128"/>
              </a:rPr>
              <a:t>0033264000.50826</a:t>
            </a:r>
            <a:endParaRPr lang="en-US" sz="1200" b="1" dirty="0">
              <a:latin typeface="Courier New" charset="0"/>
              <a:ea typeface="ＭＳ Ｐゴシック" charset="-128"/>
              <a:cs typeface="ＭＳ Ｐゴシック" charset="-128"/>
            </a:endParaRPr>
          </a:p>
          <a:p>
            <a:pPr marL="285750" indent="-285750">
              <a:lnSpc>
                <a:spcPct val="90000"/>
              </a:lnSpc>
              <a:spcBef>
                <a:spcPct val="30000"/>
              </a:spcBef>
              <a:buSzPct val="100000"/>
              <a:buFontTx/>
              <a:buChar char="•"/>
            </a:pPr>
            <a:r>
              <a:rPr lang="en-US" sz="2000" b="1" dirty="0"/>
              <a:t>Rosetta</a:t>
            </a:r>
          </a:p>
          <a:p>
            <a:pPr marL="685800" lvl="1" indent="-228600">
              <a:lnSpc>
                <a:spcPct val="90000"/>
              </a:lnSpc>
              <a:spcBef>
                <a:spcPct val="30000"/>
              </a:spcBef>
              <a:buSzPct val="100000"/>
            </a:pPr>
            <a:r>
              <a:rPr lang="en-US" sz="1200" b="1" dirty="0">
                <a:latin typeface="Courier New" charset="0"/>
                <a:ea typeface="ＭＳ Ｐゴシック" charset="-128"/>
                <a:cs typeface="ＭＳ Ｐゴシック" charset="-128"/>
              </a:rPr>
              <a:t>1/</a:t>
            </a:r>
            <a:r>
              <a:rPr lang="en-US" sz="1200" b="1" dirty="0">
                <a:solidFill>
                  <a:srgbClr val="000000"/>
                </a:solidFill>
                <a:latin typeface="Courier New" charset="0"/>
                <a:ea typeface="ＭＳ Ｐゴシック" charset="-128"/>
                <a:cs typeface="ＭＳ Ｐゴシック" charset="-128"/>
              </a:rPr>
              <a:t>0101519975.65186</a:t>
            </a:r>
            <a:endParaRPr lang="en-US" sz="1000" dirty="0">
              <a:solidFill>
                <a:srgbClr val="000000"/>
              </a:solidFill>
              <a:latin typeface="Courier New" charset="0"/>
              <a:ea typeface="ＭＳ Ｐゴシック" charset="-128"/>
              <a:cs typeface="ＭＳ Ｐゴシック" charset="-128"/>
            </a:endParaRPr>
          </a:p>
        </p:txBody>
      </p:sp>
      <p:sp>
        <p:nvSpPr>
          <p:cNvPr id="43017" name="Rectangle 10"/>
          <p:cNvSpPr>
            <a:spLocks noChangeArrowheads="1"/>
          </p:cNvSpPr>
          <p:nvPr/>
        </p:nvSpPr>
        <p:spPr bwMode="auto">
          <a:xfrm>
            <a:off x="838200" y="5562600"/>
            <a:ext cx="7824788" cy="9429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200" dirty="0"/>
              <a:t>* </a:t>
            </a:r>
            <a:r>
              <a:rPr lang="en-US" sz="1400" b="1" dirty="0"/>
              <a:t>When clock strings are used as arguments in modules they must be contained in quotes:</a:t>
            </a:r>
          </a:p>
          <a:p>
            <a:pPr lvl="1"/>
            <a:r>
              <a:rPr lang="en-US" sz="1400" b="1" dirty="0"/>
              <a:t> - Single quotes for Fortran</a:t>
            </a:r>
          </a:p>
          <a:p>
            <a:pPr lvl="1"/>
            <a:r>
              <a:rPr lang="en-US" sz="1400" b="1" dirty="0"/>
              <a:t> - Double quotes for C</a:t>
            </a:r>
          </a:p>
          <a:p>
            <a:pPr lvl="1"/>
            <a:r>
              <a:rPr lang="en-US" sz="1400" b="1" dirty="0"/>
              <a:t> - Single quotes for IDL and MATLAB</a:t>
            </a:r>
            <a:endParaRPr 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DD9E66D-5B0C-EF4B-9916-0A553DAE7B71}" type="slidenum">
              <a:rPr lang="en-US" smtClean="0"/>
              <a:pPr/>
              <a:t>2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17412" name="Rectangle 2"/>
          <p:cNvSpPr>
            <a:spLocks noGrp="1" noChangeArrowheads="1"/>
          </p:cNvSpPr>
          <p:nvPr>
            <p:ph type="title"/>
          </p:nvPr>
        </p:nvSpPr>
        <p:spPr>
          <a:xfrm>
            <a:off x="4197350" y="387350"/>
            <a:ext cx="1450975" cy="490538"/>
          </a:xfrm>
        </p:spPr>
        <p:txBody>
          <a:bodyPr/>
          <a:lstStyle/>
          <a:p>
            <a:r>
              <a:rPr lang="en-US" dirty="0"/>
              <a:t>Topics</a:t>
            </a: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2063750"/>
            <a:ext cx="7772400" cy="26670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Kernels Supporting Time Conversions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LSK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SCLK</a:t>
            </a:r>
          </a:p>
          <a:p>
            <a:pPr lvl="1"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Forms of SCLK Time Within SPICE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Backup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92D3FF-CD33-304A-A4AC-6A27D52257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12613" y="274639"/>
            <a:ext cx="5671424" cy="479747"/>
          </a:xfrm>
        </p:spPr>
        <p:txBody>
          <a:bodyPr/>
          <a:lstStyle/>
          <a:p>
            <a:r>
              <a:rPr lang="en-US" dirty="0"/>
              <a:t>Dates of New Leapseconds</a:t>
            </a:r>
            <a:r>
              <a:rPr lang="en-US" baseline="30000" dirty="0"/>
              <a:t>+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5DC164A9-C889-BF49-8ACA-903A03ED176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554731" y="1911350"/>
            <a:ext cx="5181599" cy="3964960"/>
          </a:xfrm>
        </p:spPr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New leapseconds become effective only on January 1</a:t>
            </a:r>
            <a:r>
              <a:rPr lang="en-US" baseline="30000" dirty="0"/>
              <a:t>st</a:t>
            </a:r>
            <a:r>
              <a:rPr lang="en-US" dirty="0"/>
              <a:t> or July 1</a:t>
            </a:r>
            <a:r>
              <a:rPr lang="en-US" baseline="30000" dirty="0"/>
              <a:t>st</a:t>
            </a:r>
            <a:r>
              <a:rPr lang="en-US" dirty="0"/>
              <a:t>.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NAIF announces every  new leapsecond using the "spice_announce" Mailman system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NAIF  provides a new leapseconds kernels* (LSK) several months before the new leapsecond becomes effective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4E32128-0280-0F42-B8DB-DEA52D639002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LSK &amp; SCLK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ED79D05-E77D-6048-A845-79870D4A0AB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7760453A-3DEE-8345-8486-45BAFD7D1F8A}" type="slidenum">
              <a:rPr lang="en-US" smtClean="0"/>
              <a:pPr>
                <a:defRPr/>
              </a:pPr>
              <a:t>20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E930CD7-5593-A04E-9A67-00AC8CCA2746}"/>
              </a:ext>
            </a:extLst>
          </p:cNvPr>
          <p:cNvSpPr txBox="1"/>
          <p:nvPr/>
        </p:nvSpPr>
        <p:spPr>
          <a:xfrm>
            <a:off x="1835150" y="1375390"/>
            <a:ext cx="1524000" cy="53860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1972-JAN-1</a:t>
            </a:r>
          </a:p>
          <a:p>
            <a:r>
              <a:rPr lang="en-US" sz="1200" dirty="0"/>
              <a:t>1972-JUL-1     </a:t>
            </a:r>
          </a:p>
          <a:p>
            <a:r>
              <a:rPr lang="en-US" sz="1200" dirty="0"/>
              <a:t>1973-JAN-1     </a:t>
            </a:r>
          </a:p>
          <a:p>
            <a:r>
              <a:rPr lang="en-US" sz="1200" dirty="0"/>
              <a:t>1974-JAN-1     </a:t>
            </a:r>
          </a:p>
          <a:p>
            <a:r>
              <a:rPr lang="en-US" sz="1200" dirty="0"/>
              <a:t>1975-JAN-1          </a:t>
            </a:r>
          </a:p>
          <a:p>
            <a:r>
              <a:rPr lang="en-US" sz="1200" dirty="0"/>
              <a:t>1976-JAN-1          </a:t>
            </a:r>
          </a:p>
          <a:p>
            <a:r>
              <a:rPr lang="en-US" sz="1200" dirty="0"/>
              <a:t>1977-JAN-1          </a:t>
            </a:r>
          </a:p>
          <a:p>
            <a:r>
              <a:rPr lang="en-US" sz="1200" dirty="0"/>
              <a:t>1978-JAN-1          </a:t>
            </a:r>
          </a:p>
          <a:p>
            <a:r>
              <a:rPr lang="en-US" sz="1200" dirty="0"/>
              <a:t>1979-JAN-1          </a:t>
            </a:r>
          </a:p>
          <a:p>
            <a:r>
              <a:rPr lang="en-US" sz="1200" dirty="0"/>
              <a:t>1980-JAN-1          </a:t>
            </a:r>
          </a:p>
          <a:p>
            <a:r>
              <a:rPr lang="en-US" sz="1200" dirty="0"/>
              <a:t>1981-JUL-1          </a:t>
            </a:r>
          </a:p>
          <a:p>
            <a:r>
              <a:rPr lang="en-US" sz="1200" dirty="0"/>
              <a:t>1982-JUL-1          </a:t>
            </a:r>
          </a:p>
          <a:p>
            <a:r>
              <a:rPr lang="en-US" sz="1200" dirty="0"/>
              <a:t>1983-JUL-1          </a:t>
            </a:r>
          </a:p>
          <a:p>
            <a:r>
              <a:rPr lang="en-US" sz="1200" dirty="0"/>
              <a:t>1985-JUL-1          </a:t>
            </a:r>
          </a:p>
          <a:p>
            <a:r>
              <a:rPr lang="en-US" sz="1200" dirty="0"/>
              <a:t>1988-JAN-1 </a:t>
            </a:r>
          </a:p>
          <a:p>
            <a:r>
              <a:rPr lang="en-US" sz="1200" dirty="0"/>
              <a:t>1990-JAN-1</a:t>
            </a:r>
          </a:p>
          <a:p>
            <a:r>
              <a:rPr lang="en-US" sz="1200" dirty="0"/>
              <a:t>1991-JAN-1 </a:t>
            </a:r>
          </a:p>
          <a:p>
            <a:r>
              <a:rPr lang="en-US" sz="1200" dirty="0"/>
              <a:t>1992-JUL-1</a:t>
            </a:r>
          </a:p>
          <a:p>
            <a:r>
              <a:rPr lang="en-US" sz="1200" dirty="0"/>
              <a:t>1993-JUL-1</a:t>
            </a:r>
          </a:p>
          <a:p>
            <a:r>
              <a:rPr lang="en-US" sz="1200" dirty="0"/>
              <a:t>1994-JUL-1</a:t>
            </a:r>
          </a:p>
          <a:p>
            <a:r>
              <a:rPr lang="en-US" sz="1200" dirty="0"/>
              <a:t>1996-JAN-1 </a:t>
            </a:r>
          </a:p>
          <a:p>
            <a:r>
              <a:rPr lang="en-US" sz="1200" dirty="0"/>
              <a:t>1997-JUL-1</a:t>
            </a:r>
          </a:p>
          <a:p>
            <a:r>
              <a:rPr lang="en-US" sz="1200" dirty="0"/>
              <a:t>1999-JAN-1</a:t>
            </a:r>
          </a:p>
          <a:p>
            <a:r>
              <a:rPr lang="en-US" sz="1200" dirty="0"/>
              <a:t>2006-JAN-1</a:t>
            </a:r>
          </a:p>
          <a:p>
            <a:r>
              <a:rPr lang="en-US" sz="1200" dirty="0"/>
              <a:t>2009-JAN-1</a:t>
            </a:r>
          </a:p>
          <a:p>
            <a:r>
              <a:rPr lang="en-US" sz="1200" dirty="0"/>
              <a:t>2012-JUL-1</a:t>
            </a:r>
          </a:p>
          <a:p>
            <a:r>
              <a:rPr lang="en-US" sz="1200" dirty="0"/>
              <a:t>2015-JUL-1 </a:t>
            </a:r>
          </a:p>
          <a:p>
            <a:r>
              <a:rPr lang="en-US" sz="1200" dirty="0"/>
              <a:t>2017-JAN-1</a:t>
            </a:r>
          </a:p>
          <a:p>
            <a:endParaRPr lang="en-US" sz="8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034A428-112F-5344-81B1-B124DD8B4A6F}"/>
              </a:ext>
            </a:extLst>
          </p:cNvPr>
          <p:cNvSpPr txBox="1"/>
          <p:nvPr/>
        </p:nvSpPr>
        <p:spPr>
          <a:xfrm>
            <a:off x="3442351" y="6364484"/>
            <a:ext cx="547297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* NAIF provides both Linux/OSX and Windows versions of the LSK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0131A308-3178-5C43-8B51-26C936B24670}"/>
              </a:ext>
            </a:extLst>
          </p:cNvPr>
          <p:cNvSpPr txBox="1"/>
          <p:nvPr/>
        </p:nvSpPr>
        <p:spPr>
          <a:xfrm>
            <a:off x="3442351" y="6122500"/>
            <a:ext cx="216892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aseline="30000" dirty="0"/>
              <a:t>+ </a:t>
            </a:r>
            <a:r>
              <a:rPr lang="en-US" sz="1400" dirty="0"/>
              <a:t>Current as of April 2023</a:t>
            </a:r>
          </a:p>
        </p:txBody>
      </p:sp>
    </p:spTree>
    <p:extLst>
      <p:ext uri="{BB962C8B-B14F-4D97-AF65-F5344CB8AC3E}">
        <p14:creationId xmlns:p14="http://schemas.microsoft.com/office/powerpoint/2010/main" val="3390565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1843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F7F6F4C-C43E-8B4C-AB91-A510D11AEA7A}" type="slidenum">
              <a:rPr lang="en-US" smtClean="0"/>
              <a:pPr/>
              <a:t>3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1843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2819400"/>
            <a:ext cx="7772400" cy="3282950"/>
          </a:xfrm>
          <a:noFill/>
        </p:spPr>
        <p:txBody>
          <a:bodyPr lIns="90487" rIns="90487"/>
          <a:lstStyle/>
          <a:p>
            <a:r>
              <a:rPr lang="en-US" dirty="0"/>
              <a:t>LSK - The leapseconds kernel is used in conversions between ephemeris time (ET/TDB) and Coordinated Universal Time (UTC).</a:t>
            </a:r>
          </a:p>
          <a:p>
            <a:endParaRPr lang="en-US" dirty="0"/>
          </a:p>
          <a:p>
            <a:r>
              <a:rPr lang="en-US" dirty="0"/>
              <a:t>SCLK - The spacecraft clock kernel is used in conversions between spacecraft clock time (SCLK) and ephemeris time (ET/TDB).</a:t>
            </a:r>
          </a:p>
          <a:p>
            <a:pPr lvl="1"/>
            <a:r>
              <a:rPr lang="en-US" dirty="0"/>
              <a:t>It’s possible there could be two or more clocks associated with a given spacecraft.</a:t>
            </a:r>
          </a:p>
        </p:txBody>
      </p:sp>
      <p:sp>
        <p:nvSpPr>
          <p:cNvPr id="18437" name="Rectangle 6"/>
          <p:cNvSpPr>
            <a:spLocks noChangeArrowheads="1"/>
          </p:cNvSpPr>
          <p:nvPr/>
        </p:nvSpPr>
        <p:spPr bwMode="auto">
          <a:xfrm>
            <a:off x="381000" y="1525588"/>
            <a:ext cx="8382000" cy="746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 dirty="0"/>
              <a:t>In most cases one or two kernel files are needed to perform conversions between supported time systems.</a:t>
            </a:r>
          </a:p>
        </p:txBody>
      </p:sp>
      <p:sp>
        <p:nvSpPr>
          <p:cNvPr id="18438" name="Rectangle 7"/>
          <p:cNvSpPr>
            <a:spLocks noGrp="1" noChangeArrowheads="1"/>
          </p:cNvSpPr>
          <p:nvPr>
            <p:ph type="title"/>
          </p:nvPr>
        </p:nvSpPr>
        <p:spPr>
          <a:xfrm>
            <a:off x="2178050" y="381000"/>
            <a:ext cx="6361113" cy="474663"/>
          </a:xfrm>
        </p:spPr>
        <p:txBody>
          <a:bodyPr/>
          <a:lstStyle/>
          <a:p>
            <a:r>
              <a:rPr lang="en-US" dirty="0"/>
              <a:t>SPICE Time Conversion Kernels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6C7D4313-F68F-474E-99C0-9A9848094745}"/>
              </a:ext>
            </a:extLst>
          </p:cNvPr>
          <p:cNvSpPr txBox="1"/>
          <p:nvPr/>
        </p:nvSpPr>
        <p:spPr>
          <a:xfrm>
            <a:off x="1332960" y="6411496"/>
            <a:ext cx="68712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Ephemeris Time, ET and Barycentric Dynamical Time, TDB, are the same</a:t>
            </a: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LSK &amp; SCLK</a:t>
            </a:r>
          </a:p>
        </p:txBody>
      </p:sp>
      <p:sp>
        <p:nvSpPr>
          <p:cNvPr id="204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DB231B9-16D8-7040-8A32-147ABC68A19B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048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7924800" cy="4572000"/>
          </a:xfrm>
          <a:noFill/>
        </p:spPr>
        <p:txBody>
          <a:bodyPr lIns="90487" rIns="90487"/>
          <a:lstStyle/>
          <a:p>
            <a:r>
              <a:rPr lang="en-US" dirty="0"/>
              <a:t>Used in ET    UTC and in ET    SCLK conversions.</a:t>
            </a:r>
          </a:p>
          <a:p>
            <a:pPr lvl="1"/>
            <a:r>
              <a:rPr lang="en-US" dirty="0"/>
              <a:t>Subroutines using LSK:         STR2ET, TIMOUT, ET2UTC, etc. </a:t>
            </a:r>
          </a:p>
          <a:p>
            <a:pPr lvl="1"/>
            <a:r>
              <a:rPr lang="en-US" dirty="0"/>
              <a:t>Utility programs using LSK:</a:t>
            </a:r>
            <a:r>
              <a:rPr lang="en-US" i="1" dirty="0"/>
              <a:t>  </a:t>
            </a:r>
            <a:r>
              <a:rPr lang="en-US" i="1" dirty="0" err="1"/>
              <a:t>spkmerge</a:t>
            </a:r>
            <a:r>
              <a:rPr lang="en-US" dirty="0"/>
              <a:t>,</a:t>
            </a:r>
            <a:r>
              <a:rPr lang="en-US" i="1" dirty="0"/>
              <a:t> chronos</a:t>
            </a:r>
            <a:r>
              <a:rPr lang="en-US" dirty="0"/>
              <a:t>,</a:t>
            </a:r>
            <a:r>
              <a:rPr lang="en-US" i="1" dirty="0"/>
              <a:t> </a:t>
            </a:r>
            <a:r>
              <a:rPr lang="en-US" i="1" dirty="0" err="1"/>
              <a:t>spacit</a:t>
            </a:r>
            <a:r>
              <a:rPr lang="en-US" dirty="0"/>
              <a:t>, etc.</a:t>
            </a:r>
          </a:p>
          <a:p>
            <a:r>
              <a:rPr lang="en-US" dirty="0"/>
              <a:t>Use FURNSH to load it.</a:t>
            </a:r>
          </a:p>
          <a:p>
            <a:r>
              <a:rPr lang="en-US" dirty="0"/>
              <a:t>NAIF updates the LSK when a new leap second is announced by the International Earth Rotation Service (IERS).</a:t>
            </a:r>
          </a:p>
          <a:p>
            <a:pPr lvl="1"/>
            <a:r>
              <a:rPr lang="en-US" dirty="0"/>
              <a:t>The latest LSK file is always available from the NAIF server.</a:t>
            </a:r>
          </a:p>
          <a:p>
            <a:pPr lvl="2"/>
            <a:r>
              <a:rPr lang="en-US" dirty="0"/>
              <a:t>The latest is LSK always the best one to use.</a:t>
            </a:r>
          </a:p>
          <a:p>
            <a:pPr lvl="1"/>
            <a:r>
              <a:rPr lang="en-US" dirty="0"/>
              <a:t>Announcement of each new LSK is typically made months in advance using the “</a:t>
            </a:r>
            <a:r>
              <a:rPr lang="en-US" dirty="0" err="1"/>
              <a:t>spice_announce</a:t>
            </a:r>
            <a:r>
              <a:rPr lang="en-US" dirty="0"/>
              <a:t>” system.</a:t>
            </a:r>
          </a:p>
          <a:p>
            <a:pPr lvl="2"/>
            <a:r>
              <a:rPr lang="en-US" dirty="0">
                <a:solidFill>
                  <a:schemeClr val="accent6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http://naif.jpl.nasa.gov/mailman/listinfo/spice_announce</a:t>
            </a:r>
            <a:endParaRPr lang="en-US" dirty="0">
              <a:solidFill>
                <a:schemeClr val="accent6"/>
              </a:solidFill>
            </a:endParaRPr>
          </a:p>
          <a:p>
            <a:pPr lvl="1"/>
            <a:r>
              <a:rPr lang="en-US" dirty="0"/>
              <a:t>New LSKs take effect  ONLY on January 1</a:t>
            </a:r>
            <a:r>
              <a:rPr lang="en-US" baseline="30000" dirty="0"/>
              <a:t>st</a:t>
            </a:r>
            <a:r>
              <a:rPr lang="en-US" dirty="0"/>
              <a:t> and July 1</a:t>
            </a:r>
            <a:r>
              <a:rPr lang="en-US" baseline="30000" dirty="0"/>
              <a:t>st</a:t>
            </a:r>
            <a:endParaRPr lang="en-US" dirty="0"/>
          </a:p>
          <a:p>
            <a:pPr lvl="1"/>
            <a:endParaRPr lang="en-US" dirty="0"/>
          </a:p>
        </p:txBody>
      </p:sp>
      <p:sp>
        <p:nvSpPr>
          <p:cNvPr id="20485" name="Rectangle 6"/>
          <p:cNvSpPr>
            <a:spLocks noChangeArrowheads="1"/>
          </p:cNvSpPr>
          <p:nvPr/>
        </p:nvSpPr>
        <p:spPr bwMode="auto">
          <a:xfrm>
            <a:off x="457200" y="1295400"/>
            <a:ext cx="8305800" cy="75456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spcBef>
                <a:spcPct val="50000"/>
              </a:spcBef>
            </a:pPr>
            <a:r>
              <a:rPr lang="en-US" b="1"/>
              <a:t>The leapseconds kernel contains a tabulation of all the leapseconds that have occurred, plus additional terms.</a:t>
            </a:r>
          </a:p>
        </p:txBody>
      </p:sp>
      <p:sp>
        <p:nvSpPr>
          <p:cNvPr id="20486" name="Rectangle 7"/>
          <p:cNvSpPr>
            <a:spLocks noGrp="1" noChangeArrowheads="1"/>
          </p:cNvSpPr>
          <p:nvPr>
            <p:ph type="title"/>
          </p:nvPr>
        </p:nvSpPr>
        <p:spPr>
          <a:xfrm>
            <a:off x="2271184" y="381000"/>
            <a:ext cx="6182782" cy="479747"/>
          </a:xfrm>
        </p:spPr>
        <p:txBody>
          <a:bodyPr/>
          <a:lstStyle/>
          <a:p>
            <a:r>
              <a:rPr lang="en-US" dirty="0"/>
              <a:t>The </a:t>
            </a:r>
            <a:r>
              <a:rPr lang="en-US" dirty="0" err="1"/>
              <a:t>Leapseconds</a:t>
            </a:r>
            <a:r>
              <a:rPr lang="en-US" dirty="0"/>
              <a:t> Kernel (LSK)</a:t>
            </a:r>
          </a:p>
        </p:txBody>
      </p:sp>
      <p:sp>
        <p:nvSpPr>
          <p:cNvPr id="20487" name="AutoShape 8"/>
          <p:cNvSpPr>
            <a:spLocks noChangeArrowheads="1"/>
          </p:cNvSpPr>
          <p:nvPr/>
        </p:nvSpPr>
        <p:spPr bwMode="auto">
          <a:xfrm>
            <a:off x="2628900" y="2203450"/>
            <a:ext cx="304800" cy="128122"/>
          </a:xfrm>
          <a:prstGeom prst="leftRightArrow">
            <a:avLst>
              <a:gd name="adj1" fmla="val 50000"/>
              <a:gd name="adj2" fmla="val 8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AutoShape 8"/>
          <p:cNvSpPr>
            <a:spLocks noChangeArrowheads="1"/>
          </p:cNvSpPr>
          <p:nvPr/>
        </p:nvSpPr>
        <p:spPr bwMode="auto">
          <a:xfrm>
            <a:off x="5063344" y="2197105"/>
            <a:ext cx="304800" cy="128122"/>
          </a:xfrm>
          <a:prstGeom prst="leftRightArrow">
            <a:avLst>
              <a:gd name="adj1" fmla="val 50000"/>
              <a:gd name="adj2" fmla="val 80000"/>
            </a:avLst>
          </a:prstGeom>
          <a:solidFill>
            <a:schemeClr val="bg2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22531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0C360E27-53B1-EC4E-98D9-0875A7729C0F}" type="slidenum">
              <a:rPr lang="en-US" smtClean="0"/>
              <a:pPr/>
              <a:t>5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2532" name="Rectangle 5"/>
          <p:cNvSpPr>
            <a:spLocks noChangeArrowheads="1"/>
          </p:cNvSpPr>
          <p:nvPr/>
        </p:nvSpPr>
        <p:spPr bwMode="auto">
          <a:xfrm>
            <a:off x="687388" y="1525588"/>
            <a:ext cx="7769225" cy="470641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r>
              <a:rPr lang="en-US" sz="1200" b="1" dirty="0">
                <a:latin typeface="Courier New" charset="0"/>
              </a:rPr>
              <a:t>KPL/LSK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. . . &lt;comments&gt; . . .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\begindata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DELTET/DELTA_T_A       =   32.184</a:t>
            </a:r>
          </a:p>
          <a:p>
            <a:r>
              <a:rPr lang="en-US" sz="1200" b="1" dirty="0">
                <a:latin typeface="Courier New" charset="0"/>
              </a:rPr>
              <a:t>DELTET/K               =    1.657D-3</a:t>
            </a:r>
          </a:p>
          <a:p>
            <a:r>
              <a:rPr lang="en-US" sz="1200" b="1" dirty="0">
                <a:latin typeface="Courier New" charset="0"/>
              </a:rPr>
              <a:t>DELTET/EB              =    1.671D-2</a:t>
            </a:r>
          </a:p>
          <a:p>
            <a:r>
              <a:rPr lang="en-US" sz="1200" b="1" dirty="0">
                <a:latin typeface="Courier New" charset="0"/>
              </a:rPr>
              <a:t>DELTET/M               = (  6.239996D0   1.99096871D-7 )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DELTET/DELTA_AT        = ( 10,   @1972-JAN-1</a:t>
            </a:r>
          </a:p>
          <a:p>
            <a:r>
              <a:rPr lang="en-US" sz="1200" b="1" dirty="0">
                <a:latin typeface="Courier New" charset="0"/>
              </a:rPr>
              <a:t>                           11,   @1972-JUL-1     </a:t>
            </a:r>
          </a:p>
          <a:p>
            <a:r>
              <a:rPr lang="en-US" sz="1200" b="1" dirty="0">
                <a:latin typeface="Courier New" charset="0"/>
              </a:rPr>
              <a:t>                           12,   @1973-JAN-1     </a:t>
            </a:r>
          </a:p>
          <a:p>
            <a:r>
              <a:rPr lang="en-US" sz="1200" b="1" dirty="0">
                <a:latin typeface="Courier New" charset="0"/>
              </a:rPr>
              <a:t>                           13,   @1974-JAN-1     </a:t>
            </a:r>
          </a:p>
          <a:p>
            <a:r>
              <a:rPr lang="en-US" sz="1200" b="1" dirty="0">
                <a:latin typeface="Courier New" charset="0"/>
              </a:rPr>
              <a:t>                           14,   @1975-JAN-1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                 </a:t>
            </a:r>
            <a:r>
              <a:rPr lang="en-US" sz="1200" b="1" dirty="0">
                <a:solidFill>
                  <a:schemeClr val="bg1">
                    <a:lumMod val="50000"/>
                  </a:schemeClr>
                </a:solidFill>
                <a:latin typeface="Courier New" charset="0"/>
              </a:rPr>
              <a:t>. . . &lt;more leapsecond records&gt; . . . </a:t>
            </a:r>
          </a:p>
          <a:p>
            <a:r>
              <a:rPr lang="en-US" sz="1200" b="1" dirty="0">
                <a:solidFill>
                  <a:srgbClr val="A6A6A6"/>
                </a:solidFill>
                <a:latin typeface="Courier New" charset="0"/>
              </a:rPr>
              <a:t>         </a:t>
            </a:r>
          </a:p>
          <a:p>
            <a:r>
              <a:rPr lang="en-US" sz="1200" b="1" dirty="0">
                <a:latin typeface="Courier New" charset="0"/>
              </a:rPr>
              <a:t>                           </a:t>
            </a:r>
            <a:r>
              <a:rPr lang="is-IS" sz="1200" b="1" dirty="0">
                <a:latin typeface="Courier New" charset="0"/>
                <a:ea typeface="Courier New" charset="0"/>
                <a:cs typeface="Courier New" charset="0"/>
              </a:rPr>
              <a:t>35,   @2012-JUL-1</a:t>
            </a:r>
          </a:p>
          <a:p>
            <a:r>
              <a:rPr lang="is-IS" sz="1200" b="1" dirty="0">
                <a:latin typeface="Courier New" charset="0"/>
                <a:ea typeface="Courier New" charset="0"/>
                <a:cs typeface="Courier New" charset="0"/>
              </a:rPr>
              <a:t>                           36,   @2015-JUL-1 </a:t>
            </a:r>
          </a:p>
          <a:p>
            <a:r>
              <a:rPr lang="is-IS" sz="1200" b="1" dirty="0">
                <a:latin typeface="Courier New" charset="0"/>
                <a:ea typeface="Courier New" charset="0"/>
                <a:cs typeface="Courier New" charset="0"/>
              </a:rPr>
              <a:t>                           37,   @2017-JAN-1 )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\begintext</a:t>
            </a:r>
          </a:p>
          <a:p>
            <a:pPr algn="ctr"/>
            <a:endParaRPr lang="en-US" sz="1200" dirty="0">
              <a:latin typeface="Courier New" charset="0"/>
            </a:endParaRPr>
          </a:p>
        </p:txBody>
      </p:sp>
      <p:sp>
        <p:nvSpPr>
          <p:cNvPr id="22533" name="Rectangle 6"/>
          <p:cNvSpPr>
            <a:spLocks noGrp="1" noChangeArrowheads="1"/>
          </p:cNvSpPr>
          <p:nvPr>
            <p:ph type="title"/>
          </p:nvPr>
        </p:nvSpPr>
        <p:spPr>
          <a:xfrm>
            <a:off x="3443288" y="381000"/>
            <a:ext cx="3571875" cy="490538"/>
          </a:xfrm>
        </p:spPr>
        <p:txBody>
          <a:bodyPr/>
          <a:lstStyle/>
          <a:p>
            <a:r>
              <a:rPr lang="en-US" dirty="0"/>
              <a:t>LSK File Example</a:t>
            </a: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2457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9EA335A4-62FB-114C-8102-D0A979DA15F3}" type="slidenum">
              <a:rPr lang="en-US" smtClean="0"/>
              <a:pPr/>
              <a:t>6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458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92150" y="1600200"/>
            <a:ext cx="7772400" cy="4502150"/>
          </a:xfrm>
          <a:noFill/>
        </p:spPr>
        <p:txBody>
          <a:bodyPr lIns="90487" rIns="90487"/>
          <a:lstStyle/>
          <a:p>
            <a:r>
              <a:rPr lang="en-US" dirty="0"/>
              <a:t>An out-of-date leapseconds kernel can be used successfully for conversions that occur at epochs </a:t>
            </a:r>
            <a:r>
              <a:rPr lang="en-US" dirty="0">
                <a:solidFill>
                  <a:schemeClr val="accent1"/>
                </a:solidFill>
              </a:rPr>
              <a:t>prior</a:t>
            </a:r>
            <a:r>
              <a:rPr lang="en-US" dirty="0"/>
              <a:t> to the epoch of the first missing leapsecond. </a:t>
            </a:r>
          </a:p>
          <a:p>
            <a:pPr lvl="1"/>
            <a:r>
              <a:rPr lang="en-US" dirty="0"/>
              <a:t>Any conversions of epochs occurring after the epoch of a missing leapsecond will introduce inaccuracies in multiples of one second per missed leapsecond.</a:t>
            </a:r>
          </a:p>
          <a:p>
            <a:pPr lvl="1"/>
            <a:endParaRPr lang="en-US" dirty="0"/>
          </a:p>
          <a:p>
            <a:r>
              <a:rPr lang="en-US" dirty="0"/>
              <a:t>Using the latest leapseconds kernel to perform conversions at epochs more than six months ahead of the last leapsecond listed may result in an error if, later on, a new leapsecond is declared for a time prior to the epochs you processed.</a:t>
            </a:r>
          </a:p>
        </p:txBody>
      </p:sp>
      <p:sp>
        <p:nvSpPr>
          <p:cNvPr id="24581" name="Rectangle 6"/>
          <p:cNvSpPr>
            <a:spLocks noGrp="1" noChangeArrowheads="1"/>
          </p:cNvSpPr>
          <p:nvPr>
            <p:ph type="title"/>
          </p:nvPr>
        </p:nvSpPr>
        <p:spPr>
          <a:xfrm>
            <a:off x="3622675" y="381000"/>
            <a:ext cx="3468688" cy="474663"/>
          </a:xfrm>
        </p:spPr>
        <p:txBody>
          <a:bodyPr/>
          <a:lstStyle/>
          <a:p>
            <a:r>
              <a:rPr lang="en-US" dirty="0"/>
              <a:t>Out of Date LSKs</a:t>
            </a: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2662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3AF3484-7BC6-1E44-828D-1BBE2D5EEB3D}" type="slidenum">
              <a:rPr lang="en-US" smtClean="0"/>
              <a:pPr/>
              <a:t>7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662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838200" y="1371600"/>
            <a:ext cx="7766050" cy="4806950"/>
          </a:xfrm>
          <a:noFill/>
        </p:spPr>
        <p:txBody>
          <a:bodyPr lIns="90487" rIns="90487"/>
          <a:lstStyle/>
          <a:p>
            <a:pPr>
              <a:lnSpc>
                <a:spcPct val="80000"/>
              </a:lnSpc>
            </a:pPr>
            <a:r>
              <a:rPr lang="en-US" sz="2000" dirty="0"/>
              <a:t>The spacecraft clock kernel is required by Toolkit utilities and routines that utilize SCLK time.  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For example, the SPICE CK subsystem makes heavy use of spacecraft clock time.</a:t>
            </a:r>
          </a:p>
          <a:p>
            <a:pPr>
              <a:lnSpc>
                <a:spcPct val="80000"/>
              </a:lnSpc>
            </a:pPr>
            <a:endParaRPr lang="en-US" sz="2000" dirty="0"/>
          </a:p>
          <a:p>
            <a:pPr>
              <a:lnSpc>
                <a:spcPct val="80000"/>
              </a:lnSpc>
            </a:pPr>
            <a:r>
              <a:rPr lang="en-US" sz="2000" dirty="0"/>
              <a:t>Use FURNSH</a:t>
            </a:r>
            <a:r>
              <a:rPr lang="en-US" sz="2000" i="1" dirty="0"/>
              <a:t> </a:t>
            </a:r>
            <a:r>
              <a:rPr lang="en-US" sz="2000" dirty="0"/>
              <a:t>to load it. </a:t>
            </a:r>
          </a:p>
          <a:p>
            <a:pPr>
              <a:lnSpc>
                <a:spcPct val="80000"/>
              </a:lnSpc>
            </a:pPr>
            <a:endParaRPr lang="en-US" sz="2000" dirty="0"/>
          </a:p>
          <a:p>
            <a:pPr>
              <a:lnSpc>
                <a:spcPct val="80000"/>
              </a:lnSpc>
            </a:pPr>
            <a:r>
              <a:rPr lang="en-US" sz="2000" dirty="0"/>
              <a:t>Ensure you have the correct version of the SCLK file for your spacecraft since this kernel may be updated rather frequently.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SCLK files are usually maintained on a flight project server.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For JPL operated missions they can always be found on the NAIF server as well.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When using a CK, “correct SCLK” means compatible with that CK.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For reconstructed CKs, this is most likely the latest version of the SCLK.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For “predict” CKs, this is probably the SCLK kernel used when the CK was produced.</a:t>
            </a:r>
          </a:p>
        </p:txBody>
      </p:sp>
      <p:sp>
        <p:nvSpPr>
          <p:cNvPr id="26629" name="Rectangle 7"/>
          <p:cNvSpPr>
            <a:spLocks noGrp="1" noChangeArrowheads="1"/>
          </p:cNvSpPr>
          <p:nvPr>
            <p:ph type="title"/>
          </p:nvPr>
        </p:nvSpPr>
        <p:spPr>
          <a:xfrm>
            <a:off x="1989138" y="381000"/>
            <a:ext cx="7118350" cy="474663"/>
          </a:xfrm>
        </p:spPr>
        <p:txBody>
          <a:bodyPr/>
          <a:lstStyle/>
          <a:p>
            <a:r>
              <a:rPr lang="en-US" dirty="0"/>
              <a:t>The Spacecraft Clock Kernel (SCLK)</a:t>
            </a:r>
          </a:p>
        </p:txBody>
      </p:sp>
    </p:spTree>
    <p:extLst>
      <p:ext uri="{BB962C8B-B14F-4D97-AF65-F5344CB8AC3E}">
        <p14:creationId xmlns:p14="http://schemas.microsoft.com/office/powerpoint/2010/main" val="1003526107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2867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3B48ED8-5734-E241-B9E6-75512BBB9F7C}" type="slidenum">
              <a:rPr lang="en-US" smtClean="0"/>
              <a:pPr/>
              <a:t>8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28676" name="Rectangle 5"/>
          <p:cNvSpPr>
            <a:spLocks noChangeArrowheads="1"/>
          </p:cNvSpPr>
          <p:nvPr/>
        </p:nvSpPr>
        <p:spPr bwMode="auto">
          <a:xfrm>
            <a:off x="692150" y="1241425"/>
            <a:ext cx="7769225" cy="562927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7" tIns="44450" rIns="90487" bIns="44450">
            <a:prstTxWarp prst="textNoShape">
              <a:avLst/>
            </a:prstTxWarp>
            <a:spAutoFit/>
          </a:bodyPr>
          <a:lstStyle/>
          <a:p>
            <a:r>
              <a:rPr lang="en-US" sz="1200" b="1" dirty="0">
                <a:latin typeface="Courier New" charset="0"/>
              </a:rPr>
              <a:t>KPL/SCLK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. . . &lt;comments&gt; . . .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\begindata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SCLK_KERNEL_ID           = ( @2009-12-07/18:03:04.00 )</a:t>
            </a:r>
          </a:p>
          <a:p>
            <a:r>
              <a:rPr lang="en-US" sz="1200" b="1" dirty="0">
                <a:latin typeface="Courier New" charset="0"/>
              </a:rPr>
              <a:t>SCLK_DATA_TYPE_74        = ( 1 )</a:t>
            </a:r>
          </a:p>
          <a:p>
            <a:r>
              <a:rPr lang="en-US" sz="1200" b="1" dirty="0">
                <a:latin typeface="Courier New" charset="0"/>
              </a:rPr>
              <a:t>SCLK01_TIME_SYSTEM_74    = ( 2 )</a:t>
            </a:r>
          </a:p>
          <a:p>
            <a:r>
              <a:rPr lang="en-US" sz="1200" b="1" dirty="0">
                <a:latin typeface="Courier New" charset="0"/>
              </a:rPr>
              <a:t>SCLK01_N_FIELDS_74       = ( 2 )</a:t>
            </a:r>
          </a:p>
          <a:p>
            <a:r>
              <a:rPr lang="en-US" sz="1200" b="1" dirty="0">
                <a:latin typeface="Courier New" charset="0"/>
              </a:rPr>
              <a:t>SCLK01_MODULI_74         = ( 4294967296 256 )</a:t>
            </a:r>
          </a:p>
          <a:p>
            <a:r>
              <a:rPr lang="en-US" sz="1200" b="1" dirty="0">
                <a:latin typeface="Courier New" charset="0"/>
              </a:rPr>
              <a:t>SCLK01_OFFSETS_74        = ( 0 0 )</a:t>
            </a:r>
          </a:p>
          <a:p>
            <a:r>
              <a:rPr lang="en-US" sz="1200" b="1" dirty="0">
                <a:latin typeface="Courier New" charset="0"/>
              </a:rPr>
              <a:t>SCLK01_OUTPUT_DELIM_74   = ( 1 )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SCLK_PARTITION_START_74  = ( 0.0000000000000E+00</a:t>
            </a:r>
          </a:p>
          <a:p>
            <a:r>
              <a:rPr lang="en-US" sz="1200" b="1" dirty="0">
                <a:latin typeface="Courier New" charset="0"/>
              </a:rPr>
              <a:t>                 </a:t>
            </a:r>
            <a:r>
              <a:rPr lang="en-US" sz="1200" b="1" dirty="0">
                <a:solidFill>
                  <a:schemeClr val="bg1">
                    <a:lumMod val="65000"/>
                  </a:schemeClr>
                </a:solidFill>
                <a:latin typeface="Courier New" charset="0"/>
              </a:rPr>
              <a:t> </a:t>
            </a:r>
            <a:r>
              <a:rPr lang="en-US" sz="1200" b="1" dirty="0">
                <a:solidFill>
                  <a:schemeClr val="bg1">
                    <a:lumMod val="50000"/>
                  </a:schemeClr>
                </a:solidFill>
                <a:latin typeface="Courier New" charset="0"/>
              </a:rPr>
              <a:t>. . . &lt;more partition start records&gt; . . .</a:t>
            </a:r>
          </a:p>
          <a:p>
            <a:r>
              <a:rPr lang="en-US" sz="1200" b="1" dirty="0">
                <a:latin typeface="Courier New" charset="0"/>
              </a:rPr>
              <a:t>                             2.4179319500800E+11 )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SCLK_PARTITION_END_74    = ( 2.0692822929300E+11</a:t>
            </a:r>
          </a:p>
          <a:p>
            <a:r>
              <a:rPr lang="en-US" sz="1200" b="1" dirty="0">
                <a:latin typeface="Courier New" charset="0"/>
              </a:rPr>
              <a:t>                  </a:t>
            </a:r>
            <a:r>
              <a:rPr lang="en-US" sz="1200" b="1" dirty="0">
                <a:solidFill>
                  <a:schemeClr val="bg1">
                    <a:lumMod val="50000"/>
                  </a:schemeClr>
                </a:solidFill>
                <a:latin typeface="Courier New" charset="0"/>
              </a:rPr>
              <a:t>. . . &lt;more partition end records&gt; . . .</a:t>
            </a:r>
          </a:p>
          <a:p>
            <a:r>
              <a:rPr lang="en-US" sz="1200" b="1" dirty="0">
                <a:latin typeface="Courier New" charset="0"/>
              </a:rPr>
              <a:t>                             1.0995116277750E+12 )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SCLK01_COEFFICIENTS_74   = (</a:t>
            </a:r>
          </a:p>
          <a:p>
            <a:r>
              <a:rPr lang="en-US" sz="1200" b="1" dirty="0">
                <a:latin typeface="Courier New" charset="0"/>
              </a:rPr>
              <a:t>    0.0000000000000E+00     -6.3119514881600E+08     1.0000000000000E+00</a:t>
            </a:r>
          </a:p>
          <a:p>
            <a:r>
              <a:rPr lang="en-US" sz="1200" b="1" dirty="0">
                <a:latin typeface="Courier New" charset="0"/>
              </a:rPr>
              <a:t>    1.2098765056000E+10     -5.8393434781600E+08     1.0000000000000E+00</a:t>
            </a:r>
          </a:p>
          <a:p>
            <a:r>
              <a:rPr lang="en-US" sz="1200" b="1" dirty="0">
                <a:latin typeface="Courier New" charset="0"/>
              </a:rPr>
              <a:t>                  </a:t>
            </a:r>
            <a:r>
              <a:rPr lang="en-US" sz="1200" b="1" dirty="0">
                <a:solidFill>
                  <a:schemeClr val="bg1">
                    <a:lumMod val="50000"/>
                  </a:schemeClr>
                </a:solidFill>
                <a:latin typeface="Courier New" charset="0"/>
              </a:rPr>
              <a:t>. . . &lt;more coefficient records&gt; . . .</a:t>
            </a:r>
          </a:p>
          <a:p>
            <a:r>
              <a:rPr lang="en-US" sz="1200" b="1" dirty="0">
                <a:latin typeface="Courier New" charset="0"/>
              </a:rPr>
              <a:t>    2.4179319365000E+11      3.1330950356800E+08     9.9999997500000E-01 )</a:t>
            </a:r>
          </a:p>
          <a:p>
            <a:endParaRPr lang="en-US" sz="1200" b="1" dirty="0">
              <a:latin typeface="Courier New" charset="0"/>
            </a:endParaRPr>
          </a:p>
          <a:p>
            <a:r>
              <a:rPr lang="en-US" sz="1200" b="1" dirty="0">
                <a:latin typeface="Courier New" charset="0"/>
              </a:rPr>
              <a:t>\begintext</a:t>
            </a:r>
            <a:endParaRPr lang="en-US" sz="1200" dirty="0">
              <a:latin typeface="Courier New" charset="0"/>
            </a:endParaRPr>
          </a:p>
          <a:p>
            <a:pPr algn="ctr"/>
            <a:endParaRPr lang="en-US" sz="1200" dirty="0">
              <a:latin typeface="Courier New" charset="0"/>
            </a:endParaRPr>
          </a:p>
        </p:txBody>
      </p:sp>
      <p:sp>
        <p:nvSpPr>
          <p:cNvPr id="28677" name="Rectangle 6"/>
          <p:cNvSpPr>
            <a:spLocks noGrp="1" noChangeArrowheads="1"/>
          </p:cNvSpPr>
          <p:nvPr>
            <p:ph type="title"/>
          </p:nvPr>
        </p:nvSpPr>
        <p:spPr>
          <a:xfrm>
            <a:off x="3443288" y="381000"/>
            <a:ext cx="3830637" cy="474663"/>
          </a:xfrm>
        </p:spPr>
        <p:txBody>
          <a:bodyPr/>
          <a:lstStyle/>
          <a:p>
            <a:r>
              <a:rPr lang="en-US" dirty="0"/>
              <a:t>SCLK File Example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 dirty="0"/>
              <a:t>LSK &amp; SCLK</a:t>
            </a:r>
          </a:p>
        </p:txBody>
      </p:sp>
      <p:sp>
        <p:nvSpPr>
          <p:cNvPr id="3072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4CEE83A-3501-5348-9142-7950B83503F5}" type="slidenum">
              <a:rPr lang="en-US" smtClean="0"/>
              <a:pPr/>
              <a:t>9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44550" y="1606550"/>
            <a:ext cx="7772400" cy="4648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SCLK time in SPICE is represented in two different ways: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a character string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a double precision number called “ticks”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A SCLK </a:t>
            </a:r>
            <a:r>
              <a:rPr lang="en-US" u="sng" dirty="0"/>
              <a:t>character string</a:t>
            </a:r>
            <a:r>
              <a:rPr lang="en-US" dirty="0"/>
              <a:t> is composed of one or more cascading integer numbers – similar to a digital clock.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This form is derived from clock values represented by sets of bits or bytes found in downlinked telemetry.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A SCLK value encoded as a </a:t>
            </a:r>
            <a:r>
              <a:rPr lang="en-US" u="sng" dirty="0"/>
              <a:t>double precision  number</a:t>
            </a:r>
            <a:r>
              <a:rPr lang="en-US" dirty="0"/>
              <a:t> (called “ticks”) is used within SPICE because it’s easy to convert this to other time systems, such as ephemeris time.</a:t>
            </a:r>
          </a:p>
        </p:txBody>
      </p:sp>
      <p:sp>
        <p:nvSpPr>
          <p:cNvPr id="30725" name="Rectangle 4"/>
          <p:cNvSpPr>
            <a:spLocks noGrp="1" noChangeArrowheads="1"/>
          </p:cNvSpPr>
          <p:nvPr>
            <p:ph type="title"/>
          </p:nvPr>
        </p:nvSpPr>
        <p:spPr>
          <a:xfrm>
            <a:off x="2057400" y="381000"/>
            <a:ext cx="6829425" cy="474663"/>
          </a:xfrm>
        </p:spPr>
        <p:txBody>
          <a:bodyPr/>
          <a:lstStyle/>
          <a:p>
            <a:r>
              <a:rPr lang="en-US" dirty="0"/>
              <a:t>Forms of SCLK Time Within SPICE</a:t>
            </a:r>
          </a:p>
        </p:txBody>
      </p:sp>
    </p:spTree>
    <p:extLst>
      <p:ext uri="{BB962C8B-B14F-4D97-AF65-F5344CB8AC3E}">
        <p14:creationId xmlns:p14="http://schemas.microsoft.com/office/powerpoint/2010/main" val="3107731423"/>
      </p:ext>
    </p:extLst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1611</TotalTime>
  <Words>2048</Words>
  <Application>Microsoft Macintosh PowerPoint</Application>
  <PresentationFormat>Custom</PresentationFormat>
  <Paragraphs>315</Paragraphs>
  <Slides>20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4" baseType="lpstr">
      <vt:lpstr>Arial</vt:lpstr>
      <vt:lpstr>Courier New</vt:lpstr>
      <vt:lpstr>Times New Roman</vt:lpstr>
      <vt:lpstr>SPICE_Presentation</vt:lpstr>
      <vt:lpstr>Leapseconds and Spacecraft Clock Kernels  LSK and SCLK</vt:lpstr>
      <vt:lpstr>Topics</vt:lpstr>
      <vt:lpstr>SPICE Time Conversion Kernels</vt:lpstr>
      <vt:lpstr>The Leapseconds Kernel (LSK)</vt:lpstr>
      <vt:lpstr>LSK File Example</vt:lpstr>
      <vt:lpstr>Out of Date LSKs</vt:lpstr>
      <vt:lpstr>The Spacecraft Clock Kernel (SCLK)</vt:lpstr>
      <vt:lpstr>SCLK File Example</vt:lpstr>
      <vt:lpstr>Forms of SCLK Time Within SPICE</vt:lpstr>
      <vt:lpstr>Sample SCLK String</vt:lpstr>
      <vt:lpstr>What is a Partition?</vt:lpstr>
      <vt:lpstr>Constructing a SCLK String - 1</vt:lpstr>
      <vt:lpstr>Constructing a SCLK String - 2</vt:lpstr>
      <vt:lpstr>Encoded SCLK (Ticks)</vt:lpstr>
      <vt:lpstr>Additional Info on LSK and SCLK</vt:lpstr>
      <vt:lpstr>SCLK Interface Routines</vt:lpstr>
      <vt:lpstr>Backup</vt:lpstr>
      <vt:lpstr>Sample Galileo SCLK String</vt:lpstr>
      <vt:lpstr>More Sample SCLK Strings</vt:lpstr>
      <vt:lpstr>Dates of New Leapseconds+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Leapseconds and Spacecraft Clock Kernels  LSK and SCLK</dc:title>
  <cp:lastModifiedBy>Semenov, Boris V (US 392N)</cp:lastModifiedBy>
  <cp:revision>124</cp:revision>
  <cp:lastPrinted>2007-11-02T22:30:00Z</cp:lastPrinted>
  <dcterms:created xsi:type="dcterms:W3CDTF">2010-02-25T04:12:20Z</dcterms:created>
  <dcterms:modified xsi:type="dcterms:W3CDTF">2023-04-09T13:55:58Z</dcterms:modified>
</cp:coreProperties>
</file>