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10"/>
  </p:notesMasterIdLst>
  <p:handoutMasterIdLst>
    <p:handoutMasterId r:id="rId11"/>
  </p:handoutMasterIdLst>
  <p:sldIdLst>
    <p:sldId id="272" r:id="rId2"/>
    <p:sldId id="273" r:id="rId3"/>
    <p:sldId id="261" r:id="rId4"/>
    <p:sldId id="265" r:id="rId5"/>
    <p:sldId id="269" r:id="rId6"/>
    <p:sldId id="271" r:id="rId7"/>
    <p:sldId id="274" r:id="rId8"/>
    <p:sldId id="275" r:id="rId9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72" userDrawn="1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FEFE"/>
    <a:srgbClr val="FDFDFD"/>
    <a:srgbClr val="CBCBCB"/>
    <a:srgbClr val="B2B2B2"/>
    <a:srgbClr val="EAEAEA"/>
    <a:srgbClr val="DDDDD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51" autoAdjust="0"/>
    <p:restoredTop sz="99882" autoAdjust="0"/>
  </p:normalViewPr>
  <p:slideViewPr>
    <p:cSldViewPr>
      <p:cViewPr varScale="1">
        <p:scale>
          <a:sx n="111" d="100"/>
          <a:sy n="111" d="100"/>
        </p:scale>
        <p:origin x="200" y="472"/>
      </p:cViewPr>
      <p:guideLst>
        <p:guide orient="horz" pos="3172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11585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7791104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3875088" y="-12700"/>
            <a:ext cx="2982912" cy="449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3875088" y="8704263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19050" tIns="0" rIns="19050" bIns="0" anchor="b">
            <a:prstTxWarp prst="textNoShape">
              <a:avLst/>
            </a:prstTxWarp>
          </a:bodyPr>
          <a:lstStyle/>
          <a:p>
            <a:pPr algn="r"/>
            <a:r>
              <a:rPr lang="en-US" sz="1000" i="1"/>
              <a:t>5</a:t>
            </a:r>
          </a:p>
        </p:txBody>
      </p:sp>
      <p:sp>
        <p:nvSpPr>
          <p:cNvPr id="21508" name="Rectangle 4"/>
          <p:cNvSpPr>
            <a:spLocks noChangeArrowheads="1"/>
          </p:cNvSpPr>
          <p:nvPr/>
        </p:nvSpPr>
        <p:spPr bwMode="auto">
          <a:xfrm>
            <a:off x="0" y="8704263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-12700"/>
            <a:ext cx="2981325" cy="4492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</p:spPr>
      </p:sp>
      <p:sp>
        <p:nvSpPr>
          <p:cNvPr id="2151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6938" y="4352925"/>
            <a:ext cx="5081587" cy="4129088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8" tIns="44450" rIns="90488" bIns="4445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974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  <p:sp>
        <p:nvSpPr>
          <p:cNvPr id="163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2EDE7-E29C-E249-8110-506672C43AD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DB9AE-9DA4-B948-AB1F-CEB68DC635B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B44C6-7C88-5349-B496-F0448A64A778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61A8E-667B-2847-8184-70EBC8083E8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9994AD-01C4-BF4A-9C81-AE2DB4BBEDDE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DF9315-C426-D044-AAF4-E45D0F64949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097EC-47D6-3C4E-95E9-CB2B064DC8D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5DE0B-43A9-D24C-A355-35E50AA0EA6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98C3A-39EF-2B4D-8572-BCAE91540003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FFFB9-D9EB-3A43-B127-90FE09EBD191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082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536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>
                <a:latin typeface="Arial" charset="0"/>
              </a:rPr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153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Arial" charset="0"/>
              </a:defRPr>
            </a:lvl1pPr>
          </a:lstStyle>
          <a:p>
            <a:pPr>
              <a:defRPr/>
            </a:pPr>
            <a:fld id="{EABFBB22-2D94-C345-8B12-076784DC02FD}" type="slidenum">
              <a:rPr lang="en-US"/>
              <a:pPr>
                <a:defRPr/>
              </a:pPr>
              <a:t>‹#›</a:t>
            </a:fld>
            <a:endParaRPr lang="en-US" sz="1400"/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537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7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8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38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N</a:t>
              </a:r>
              <a:endParaRPr lang="en-US" sz="4400">
                <a:latin typeface="Arial" charset="0"/>
              </a:endParaRPr>
            </a:p>
          </p:txBody>
        </p:sp>
        <p:sp>
          <p:nvSpPr>
            <p:cNvPr id="1538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  <a:latin typeface="Arial" charset="0"/>
                </a:rPr>
                <a:t>IF</a:t>
              </a:r>
              <a:endParaRPr lang="en-US" sz="4400">
                <a:latin typeface="Arial" charset="0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toolkit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bugs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naif.jpl.nasa.gov/naif/contactinfo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32572" y="2368550"/>
            <a:ext cx="7078862" cy="1015278"/>
          </a:xfrm>
        </p:spPr>
        <p:txBody>
          <a:bodyPr/>
          <a:lstStyle/>
          <a:p>
            <a:r>
              <a:rPr lang="en-US" sz="3600" dirty="0"/>
              <a:t>Getting, Installing and Verifying</a:t>
            </a:r>
            <a:br>
              <a:rPr lang="en-US" sz="3600" dirty="0"/>
            </a:br>
            <a:r>
              <a:rPr lang="en-US" sz="3600" dirty="0"/>
              <a:t>the SPICE Toolkit</a:t>
            </a:r>
            <a:endParaRPr lang="en-US" sz="4800" b="0" dirty="0"/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7950" y="5035550"/>
            <a:ext cx="6400800" cy="609600"/>
          </a:xfrm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  <p:extLst>
      <p:ext uri="{BB962C8B-B14F-4D97-AF65-F5344CB8AC3E}">
        <p14:creationId xmlns:p14="http://schemas.microsoft.com/office/powerpoint/2010/main" val="8525152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Installing the SPICE Toolkit</a:t>
            </a: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E8997BA-CFE9-1343-A661-C05A566258CA}" type="slidenum">
              <a:rPr lang="en-US" smtClean="0"/>
              <a:pPr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6388" name="Rectangle 2"/>
          <p:cNvSpPr>
            <a:spLocks noGrp="1" noChangeArrowheads="1"/>
          </p:cNvSpPr>
          <p:nvPr>
            <p:ph type="title"/>
          </p:nvPr>
        </p:nvSpPr>
        <p:spPr>
          <a:xfrm>
            <a:off x="2998144" y="387350"/>
            <a:ext cx="3744615" cy="479747"/>
          </a:xfrm>
        </p:spPr>
        <p:txBody>
          <a:bodyPr/>
          <a:lstStyle/>
          <a:p>
            <a:r>
              <a:rPr lang="en-US" dirty="0"/>
              <a:t>Getting the Toolkit</a:t>
            </a:r>
          </a:p>
        </p:txBody>
      </p:sp>
      <p:sp>
        <p:nvSpPr>
          <p:cNvPr id="1638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54150"/>
            <a:ext cx="8229600" cy="4876800"/>
          </a:xfrm>
        </p:spPr>
        <p:txBody>
          <a:bodyPr/>
          <a:lstStyle/>
          <a:p>
            <a:r>
              <a:rPr lang="en-US" sz="2000" dirty="0"/>
              <a:t>All official NAIF-supported instances of the SPICE Toolkit are freely available from the NAIF server</a:t>
            </a:r>
          </a:p>
          <a:p>
            <a:pPr>
              <a:buFontTx/>
              <a:buNone/>
            </a:pPr>
            <a:r>
              <a:rPr lang="en-US" sz="1600" dirty="0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                </a:t>
            </a:r>
            <a:r>
              <a:rPr lang="en-US" sz="1600" dirty="0">
                <a:solidFill>
                  <a:schemeClr val="accent6"/>
                </a:solidFill>
                <a:ea typeface="Courier New" charset="0"/>
                <a:cs typeface="Courier New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https://naif.jpl.nasa.gov/naif/toolkit.html</a:t>
            </a:r>
            <a:endParaRPr lang="en-US" sz="1600" dirty="0">
              <a:solidFill>
                <a:schemeClr val="accent6"/>
              </a:solidFill>
              <a:ea typeface="Courier New" charset="0"/>
              <a:cs typeface="Courier New" charset="0"/>
            </a:endParaRPr>
          </a:p>
          <a:p>
            <a:pPr lvl="1"/>
            <a:r>
              <a:rPr lang="en-US" sz="1600" dirty="0"/>
              <a:t>No password or identification is needed </a:t>
            </a:r>
          </a:p>
          <a:p>
            <a:r>
              <a:rPr lang="en-US" sz="2000" dirty="0"/>
              <a:t>To download a Toolkit package</a:t>
            </a:r>
          </a:p>
          <a:p>
            <a:pPr lvl="1"/>
            <a:r>
              <a:rPr lang="en-US" sz="1600" dirty="0"/>
              <a:t>Select language – FORTRAN, C, IDL, MATLAB or Java Native Interface</a:t>
            </a:r>
          </a:p>
          <a:p>
            <a:pPr lvl="1"/>
            <a:r>
              <a:rPr lang="en-US" sz="1600" dirty="0"/>
              <a:t>Select computer platform/OS/compiler combination</a:t>
            </a:r>
          </a:p>
          <a:p>
            <a:pPr lvl="2"/>
            <a:r>
              <a:rPr lang="en-US" sz="1600" dirty="0"/>
              <a:t>Be careful to pick the right architecture: 64 or 32 bit  </a:t>
            </a:r>
          </a:p>
          <a:p>
            <a:pPr lvl="1"/>
            <a:r>
              <a:rPr lang="en-US" sz="1600" dirty="0"/>
              <a:t>Download all toolkit package components</a:t>
            </a:r>
          </a:p>
          <a:p>
            <a:pPr lvl="2"/>
            <a:r>
              <a:rPr lang="en-US" sz="1600" dirty="0"/>
              <a:t>Package file – </a:t>
            </a:r>
            <a:r>
              <a:rPr lang="en-US" sz="1600" dirty="0" err="1"/>
              <a:t>toolkit.tar.Z</a:t>
            </a:r>
            <a:r>
              <a:rPr lang="en-US" sz="1600" dirty="0"/>
              <a:t> (or </a:t>
            </a:r>
            <a:r>
              <a:rPr lang="en-US" sz="1600" dirty="0" err="1"/>
              <a:t>toolkit.zip</a:t>
            </a:r>
            <a:r>
              <a:rPr lang="en-US" sz="1600" dirty="0"/>
              <a:t>), </a:t>
            </a:r>
          </a:p>
          <a:p>
            <a:pPr lvl="2">
              <a:buFontTx/>
              <a:buNone/>
            </a:pPr>
            <a:r>
              <a:rPr lang="en-US" sz="1600" dirty="0"/>
              <a:t>                            </a:t>
            </a:r>
            <a:r>
              <a:rPr lang="en-US" sz="1600" dirty="0" err="1"/>
              <a:t>cspice.tar.Z</a:t>
            </a:r>
            <a:r>
              <a:rPr lang="en-US" sz="1600" dirty="0"/>
              <a:t> (or </a:t>
            </a:r>
            <a:r>
              <a:rPr lang="en-US" sz="1600" dirty="0" err="1"/>
              <a:t>cspice.zip</a:t>
            </a:r>
            <a:r>
              <a:rPr lang="en-US" sz="1600" dirty="0"/>
              <a:t>), </a:t>
            </a:r>
          </a:p>
          <a:p>
            <a:pPr lvl="2">
              <a:buFontTx/>
              <a:buNone/>
            </a:pPr>
            <a:r>
              <a:rPr lang="en-US" sz="1600" dirty="0"/>
              <a:t>                            </a:t>
            </a:r>
            <a:r>
              <a:rPr lang="en-US" sz="1600" dirty="0" err="1"/>
              <a:t>icy.tar.Z</a:t>
            </a:r>
            <a:r>
              <a:rPr lang="en-US" sz="1600" dirty="0"/>
              <a:t> (or </a:t>
            </a:r>
            <a:r>
              <a:rPr lang="en-US" sz="1600" dirty="0" err="1"/>
              <a:t>icy.zip</a:t>
            </a:r>
            <a:r>
              <a:rPr lang="en-US" sz="1600" dirty="0"/>
              <a:t>),</a:t>
            </a:r>
          </a:p>
          <a:p>
            <a:pPr lvl="2">
              <a:buFontTx/>
              <a:buNone/>
            </a:pPr>
            <a:r>
              <a:rPr lang="en-US" sz="1600" dirty="0"/>
              <a:t>                            </a:t>
            </a:r>
            <a:r>
              <a:rPr lang="en-US" sz="1600" dirty="0" err="1"/>
              <a:t>mice.tar.Z</a:t>
            </a:r>
            <a:r>
              <a:rPr lang="en-US" sz="1600" dirty="0"/>
              <a:t> (or </a:t>
            </a:r>
            <a:r>
              <a:rPr lang="en-US" sz="1600" dirty="0" err="1"/>
              <a:t>mice.zip</a:t>
            </a:r>
            <a:r>
              <a:rPr lang="en-US" sz="1600" dirty="0"/>
              <a:t>),</a:t>
            </a:r>
          </a:p>
          <a:p>
            <a:pPr lvl="2">
              <a:buFontTx/>
              <a:buNone/>
            </a:pPr>
            <a:r>
              <a:rPr lang="en-US" sz="1600" dirty="0"/>
              <a:t>                            </a:t>
            </a:r>
            <a:r>
              <a:rPr lang="en-US" sz="1600" dirty="0" err="1"/>
              <a:t>JNISpice.tar.Z</a:t>
            </a:r>
            <a:r>
              <a:rPr lang="en-US" sz="1600" dirty="0"/>
              <a:t> (or </a:t>
            </a:r>
            <a:r>
              <a:rPr lang="en-US" sz="1600" dirty="0" err="1"/>
              <a:t>JNISpice.zip</a:t>
            </a:r>
            <a:r>
              <a:rPr lang="en-US" sz="1600" dirty="0"/>
              <a:t>)</a:t>
            </a:r>
          </a:p>
          <a:p>
            <a:pPr lvl="2"/>
            <a:r>
              <a:rPr lang="en-US" sz="1600" dirty="0"/>
              <a:t>Installation script (if present) – import*.</a:t>
            </a:r>
            <a:r>
              <a:rPr lang="en-US" sz="1600" dirty="0" err="1"/>
              <a:t>csh</a:t>
            </a:r>
            <a:endParaRPr lang="en-US" sz="1600" dirty="0"/>
          </a:p>
          <a:p>
            <a:pPr lvl="2"/>
            <a:r>
              <a:rPr lang="en-US" sz="1600" dirty="0"/>
              <a:t>Accompanying documents - README, </a:t>
            </a:r>
            <a:r>
              <a:rPr lang="en-US" sz="1600" dirty="0" err="1"/>
              <a:t>dscriptn.txt</a:t>
            </a:r>
            <a:r>
              <a:rPr lang="en-US" sz="1600" dirty="0"/>
              <a:t>, </a:t>
            </a:r>
            <a:r>
              <a:rPr lang="en-US" sz="1600" dirty="0" err="1"/>
              <a:t>whats.new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Installing the SPICE Toolkit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5F17DB7-AF45-6E4F-9553-71B10962E7E0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8437" name="Rectangle 54"/>
          <p:cNvSpPr>
            <a:spLocks noChangeArrowheads="1"/>
          </p:cNvSpPr>
          <p:nvPr/>
        </p:nvSpPr>
        <p:spPr bwMode="auto">
          <a:xfrm>
            <a:off x="838200" y="1831975"/>
            <a:ext cx="7931150" cy="5883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1600" b="1" dirty="0">
                <a:latin typeface="Arial" charset="0"/>
              </a:rPr>
              <a:t>  </a:t>
            </a:r>
            <a:r>
              <a:rPr lang="en-US" sz="1800" b="1" dirty="0">
                <a:latin typeface="Arial" charset="0"/>
              </a:rPr>
              <a:t>To install the Toolkit on Linux or Mac platform, follow the directions given in the README. Normally this consists of the following:</a:t>
            </a:r>
          </a:p>
        </p:txBody>
      </p:sp>
      <p:sp>
        <p:nvSpPr>
          <p:cNvPr id="18438" name="Rectangle 55"/>
          <p:cNvSpPr>
            <a:spLocks noChangeArrowheads="1"/>
          </p:cNvSpPr>
          <p:nvPr/>
        </p:nvSpPr>
        <p:spPr bwMode="auto">
          <a:xfrm>
            <a:off x="830263" y="2632075"/>
            <a:ext cx="6783909" cy="69454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latin typeface="Courier New" charset="0"/>
              </a:rPr>
              <a:t>prompt&gt; </a:t>
            </a:r>
            <a:r>
              <a:rPr lang="en-US" sz="1200" b="1" dirty="0" err="1">
                <a:solidFill>
                  <a:schemeClr val="accent1"/>
                </a:solidFill>
                <a:latin typeface="Courier New" charset="0"/>
              </a:rPr>
              <a:t>chmod</a:t>
            </a:r>
            <a:r>
              <a:rPr lang="en-US" sz="1200" b="1" dirty="0">
                <a:solidFill>
                  <a:schemeClr val="accent1"/>
                </a:solidFill>
                <a:latin typeface="Courier New" charset="0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Courier New" charset="0"/>
              </a:rPr>
              <a:t>u+x</a:t>
            </a:r>
            <a:r>
              <a:rPr lang="en-US" sz="1200" b="1" dirty="0">
                <a:solidFill>
                  <a:schemeClr val="accent1"/>
                </a:solidFill>
                <a:latin typeface="Courier New" charset="0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Courier New" charset="0"/>
              </a:rPr>
              <a:t>importSpice.csh</a:t>
            </a:r>
            <a:r>
              <a:rPr lang="en-US" sz="1200" b="1" dirty="0">
                <a:solidFill>
                  <a:schemeClr val="accent1"/>
                </a:solidFill>
                <a:latin typeface="Courier New" charset="0"/>
              </a:rPr>
              <a:t> </a:t>
            </a:r>
            <a:r>
              <a:rPr lang="en-US" sz="1200" b="1" dirty="0">
                <a:latin typeface="Courier New" charset="0"/>
              </a:rPr>
              <a:t>( or </a:t>
            </a:r>
            <a:r>
              <a:rPr lang="en-US" sz="1200" b="1" dirty="0" err="1">
                <a:latin typeface="Courier New" charset="0"/>
              </a:rPr>
              <a:t>chmod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 err="1">
                <a:latin typeface="Courier New" charset="0"/>
              </a:rPr>
              <a:t>u+x</a:t>
            </a:r>
            <a:r>
              <a:rPr lang="en-US" sz="1200" b="1" dirty="0">
                <a:latin typeface="Courier New" charset="0"/>
              </a:rPr>
              <a:t> import&lt;language&gt;.</a:t>
            </a:r>
            <a:r>
              <a:rPr lang="en-US" sz="1200" b="1" dirty="0" err="1">
                <a:latin typeface="Courier New" charset="0"/>
              </a:rPr>
              <a:t>csh</a:t>
            </a:r>
            <a:r>
              <a:rPr lang="en-US" sz="1200" b="1" dirty="0">
                <a:latin typeface="Courier New" charset="0"/>
              </a:rPr>
              <a:t> )</a:t>
            </a:r>
          </a:p>
          <a:p>
            <a:pPr>
              <a:lnSpc>
                <a:spcPct val="110000"/>
              </a:lnSpc>
            </a:pPr>
            <a:r>
              <a:rPr lang="en-US" sz="1200" b="1" dirty="0">
                <a:latin typeface="Courier New" charset="0"/>
              </a:rPr>
              <a:t>prompt&gt; </a:t>
            </a:r>
            <a:r>
              <a:rPr lang="en-US" sz="1200" b="1" dirty="0">
                <a:solidFill>
                  <a:schemeClr val="accent1"/>
                </a:solidFill>
                <a:latin typeface="Courier New" charset="0"/>
              </a:rPr>
              <a:t>./</a:t>
            </a:r>
            <a:r>
              <a:rPr lang="en-US" sz="1200" b="1" dirty="0" err="1">
                <a:solidFill>
                  <a:schemeClr val="accent1"/>
                </a:solidFill>
                <a:latin typeface="Courier New" charset="0"/>
              </a:rPr>
              <a:t>importSpice.csh</a:t>
            </a:r>
            <a:r>
              <a:rPr lang="en-US" sz="1200" b="1" dirty="0">
                <a:solidFill>
                  <a:schemeClr val="accent1"/>
                </a:solidFill>
                <a:latin typeface="Courier New" charset="0"/>
              </a:rPr>
              <a:t>   </a:t>
            </a:r>
            <a:r>
              <a:rPr lang="en-US" sz="1200" b="1" dirty="0">
                <a:latin typeface="Courier New" charset="0"/>
              </a:rPr>
              <a:t>( or ./import&lt;language&gt;.</a:t>
            </a:r>
            <a:r>
              <a:rPr lang="en-US" sz="1200" b="1" dirty="0" err="1">
                <a:latin typeface="Courier New" charset="0"/>
              </a:rPr>
              <a:t>csh</a:t>
            </a:r>
            <a:r>
              <a:rPr lang="en-US" sz="1200" b="1" dirty="0">
                <a:latin typeface="Courier New" charset="0"/>
              </a:rPr>
              <a:t> )</a:t>
            </a:r>
          </a:p>
          <a:p>
            <a:pPr>
              <a:lnSpc>
                <a:spcPct val="110000"/>
              </a:lnSpc>
            </a:pPr>
            <a:r>
              <a:rPr lang="en-US" sz="1200" b="1" dirty="0">
                <a:latin typeface="Courier New" charset="0"/>
              </a:rPr>
              <a:t>prompt&gt;</a:t>
            </a:r>
            <a:r>
              <a:rPr lang="en-US" sz="1200" b="1" dirty="0">
                <a:solidFill>
                  <a:schemeClr val="accent1"/>
                </a:solidFill>
                <a:latin typeface="Courier New" charset="0"/>
              </a:rPr>
              <a:t> rm </a:t>
            </a:r>
            <a:r>
              <a:rPr lang="en-US" sz="1200" b="1" dirty="0" err="1">
                <a:solidFill>
                  <a:schemeClr val="accent1"/>
                </a:solidFill>
                <a:latin typeface="Courier New" charset="0"/>
              </a:rPr>
              <a:t>toolkit.tar</a:t>
            </a:r>
            <a:r>
              <a:rPr lang="en-US" sz="1200" b="1" dirty="0">
                <a:solidFill>
                  <a:schemeClr val="accent1"/>
                </a:solidFill>
                <a:latin typeface="Courier New" charset="0"/>
              </a:rPr>
              <a:t>   </a:t>
            </a:r>
            <a:r>
              <a:rPr lang="en-US" sz="1200" b="1" dirty="0">
                <a:latin typeface="Courier New" charset="0"/>
              </a:rPr>
              <a:t>( or rm &lt;</a:t>
            </a:r>
            <a:r>
              <a:rPr lang="en-US" sz="1200" b="1" dirty="0" err="1">
                <a:latin typeface="Courier New" charset="0"/>
              </a:rPr>
              <a:t>toolkit_name</a:t>
            </a:r>
            <a:r>
              <a:rPr lang="en-US" sz="1200" b="1" dirty="0">
                <a:latin typeface="Courier New" charset="0"/>
              </a:rPr>
              <a:t>&gt;.tar )</a:t>
            </a:r>
            <a:endParaRPr lang="en-US" sz="1200" b="1" dirty="0">
              <a:solidFill>
                <a:schemeClr val="accent1"/>
              </a:solidFill>
              <a:latin typeface="Courier New" charset="0"/>
            </a:endParaRPr>
          </a:p>
        </p:txBody>
      </p:sp>
      <p:sp>
        <p:nvSpPr>
          <p:cNvPr id="18439" name="Text Box 56"/>
          <p:cNvSpPr txBox="1">
            <a:spLocks noChangeArrowheads="1"/>
          </p:cNvSpPr>
          <p:nvPr/>
        </p:nvSpPr>
        <p:spPr bwMode="auto">
          <a:xfrm>
            <a:off x="1965325" y="3557588"/>
            <a:ext cx="268287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 sz="1600"/>
          </a:p>
        </p:txBody>
      </p:sp>
      <p:sp>
        <p:nvSpPr>
          <p:cNvPr id="18440" name="Text Box 57"/>
          <p:cNvSpPr txBox="1">
            <a:spLocks noChangeArrowheads="1"/>
          </p:cNvSpPr>
          <p:nvPr/>
        </p:nvSpPr>
        <p:spPr bwMode="auto">
          <a:xfrm>
            <a:off x="2270125" y="3481388"/>
            <a:ext cx="30638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8441" name="Rectangle 59"/>
          <p:cNvSpPr>
            <a:spLocks noChangeArrowheads="1"/>
          </p:cNvSpPr>
          <p:nvPr/>
        </p:nvSpPr>
        <p:spPr bwMode="auto">
          <a:xfrm>
            <a:off x="838200" y="3626881"/>
            <a:ext cx="7778750" cy="108696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buFontTx/>
              <a:buChar char="•"/>
            </a:pPr>
            <a:r>
              <a:rPr lang="en-US" sz="1600" b="1" dirty="0">
                <a:latin typeface="Arial" charset="0"/>
              </a:rPr>
              <a:t>  </a:t>
            </a:r>
            <a:r>
              <a:rPr lang="en-US" sz="1800" b="1" dirty="0">
                <a:latin typeface="Arial" charset="0"/>
              </a:rPr>
              <a:t>To install the Toolkit on a PC running Windows, do the following:</a:t>
            </a:r>
          </a:p>
          <a:p>
            <a:pPr>
              <a:lnSpc>
                <a:spcPct val="90000"/>
              </a:lnSpc>
              <a:buFontTx/>
              <a:buChar char="•"/>
            </a:pPr>
            <a:endParaRPr lang="en-US" sz="1800" b="1" dirty="0">
              <a:latin typeface="Arial" charset="0"/>
            </a:endParaRPr>
          </a:p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charset="0"/>
              </a:rPr>
              <a:t>unzip the toolkit (or cspice or icy or mice) to expand the archive.</a:t>
            </a:r>
            <a:endParaRPr lang="en-US" sz="1600" b="1" dirty="0">
              <a:latin typeface="Arial" charset="0"/>
            </a:endParaRPr>
          </a:p>
        </p:txBody>
      </p:sp>
      <p:sp>
        <p:nvSpPr>
          <p:cNvPr id="18442" name="Rectangle 61"/>
          <p:cNvSpPr>
            <a:spLocks noChangeArrowheads="1"/>
          </p:cNvSpPr>
          <p:nvPr/>
        </p:nvSpPr>
        <p:spPr bwMode="auto">
          <a:xfrm>
            <a:off x="799251" y="4652357"/>
            <a:ext cx="2507098" cy="28828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8" tIns="44450" rIns="90488" bIns="44450">
            <a:prstTxWarp prst="textNoShape">
              <a:avLst/>
            </a:prstTxWarp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>
                <a:latin typeface="Courier New" charset="0"/>
              </a:rPr>
              <a:t>prompt&gt; </a:t>
            </a:r>
            <a:r>
              <a:rPr lang="en-US" sz="1200" b="1" dirty="0">
                <a:solidFill>
                  <a:srgbClr val="FF0000"/>
                </a:solidFill>
                <a:latin typeface="Courier New" charset="0"/>
              </a:rPr>
              <a:t>unzip</a:t>
            </a:r>
            <a:r>
              <a:rPr lang="en-US" sz="1200" b="1" dirty="0">
                <a:latin typeface="Courier New" charset="0"/>
              </a:rPr>
              <a:t> </a:t>
            </a:r>
            <a:r>
              <a:rPr lang="en-US" sz="1200" b="1" dirty="0" err="1">
                <a:solidFill>
                  <a:schemeClr val="accent1"/>
                </a:solidFill>
                <a:latin typeface="Courier New" charset="0"/>
              </a:rPr>
              <a:t>toolkit.zip</a:t>
            </a:r>
            <a:endParaRPr lang="en-US" sz="1200" b="1" dirty="0">
              <a:solidFill>
                <a:schemeClr val="accent1"/>
              </a:solidFill>
              <a:latin typeface="Courier New" charset="0"/>
            </a:endParaRPr>
          </a:p>
        </p:txBody>
      </p:sp>
      <p:sp>
        <p:nvSpPr>
          <p:cNvPr id="18443" name="Rectangle 62"/>
          <p:cNvSpPr>
            <a:spLocks noChangeArrowheads="1"/>
          </p:cNvSpPr>
          <p:nvPr/>
        </p:nvSpPr>
        <p:spPr bwMode="auto">
          <a:xfrm>
            <a:off x="812181" y="5109614"/>
            <a:ext cx="7804770" cy="15855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pPr marL="742950" lvl="1" indent="-28575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800" b="1" dirty="0">
                <a:latin typeface="Arial" charset="0"/>
              </a:rPr>
              <a:t>You now have the expanded toolkit (or </a:t>
            </a:r>
            <a:r>
              <a:rPr lang="en-US" sz="1800" b="1" dirty="0" err="1">
                <a:latin typeface="Arial" charset="0"/>
              </a:rPr>
              <a:t>cspice</a:t>
            </a:r>
            <a:r>
              <a:rPr lang="en-US" sz="1800" b="1" dirty="0">
                <a:latin typeface="Arial" charset="0"/>
              </a:rPr>
              <a:t> or icy or mice or </a:t>
            </a:r>
            <a:r>
              <a:rPr lang="en-US" sz="1800" b="1" dirty="0" err="1">
                <a:latin typeface="Arial" charset="0"/>
              </a:rPr>
              <a:t>JNISpice</a:t>
            </a:r>
            <a:r>
              <a:rPr lang="en-US" sz="1800" b="1" dirty="0">
                <a:latin typeface="Arial" charset="0"/>
              </a:rPr>
              <a:t>) package. In it</a:t>
            </a:r>
            <a:r>
              <a:rPr lang="en-US" sz="1800" b="1" dirty="0">
                <a:solidFill>
                  <a:schemeClr val="tx2"/>
                </a:solidFill>
                <a:latin typeface="Arial" charset="0"/>
              </a:rPr>
              <a:t> the APIs are already compiled into object modules, the needed libraries have been assembled, and the several Toolkit utility  executables have been built. </a:t>
            </a:r>
            <a:r>
              <a:rPr lang="en-US" sz="1800" b="1" dirty="0">
                <a:solidFill>
                  <a:srgbClr val="FF0000"/>
                </a:solidFill>
                <a:latin typeface="Arial" charset="0"/>
              </a:rPr>
              <a:t>In most cases you need NOT re-do any of this build work! </a:t>
            </a:r>
            <a:r>
              <a:rPr lang="en-US" sz="1800" b="1" dirty="0">
                <a:latin typeface="Arial" charset="0"/>
              </a:rPr>
              <a:t>But read on about some special circumstances.</a:t>
            </a:r>
            <a:endParaRPr lang="en-US" sz="1600" b="1" dirty="0">
              <a:latin typeface="Arial" charset="0"/>
            </a:endParaRPr>
          </a:p>
        </p:txBody>
      </p:sp>
      <p:sp>
        <p:nvSpPr>
          <p:cNvPr id="18444" name="Rectangle 63"/>
          <p:cNvSpPr>
            <a:spLocks noGrp="1" noChangeArrowheads="1"/>
          </p:cNvSpPr>
          <p:nvPr>
            <p:ph type="title"/>
          </p:nvPr>
        </p:nvSpPr>
        <p:spPr>
          <a:xfrm>
            <a:off x="3208314" y="387350"/>
            <a:ext cx="4108497" cy="479747"/>
          </a:xfrm>
          <a:noFill/>
        </p:spPr>
        <p:txBody>
          <a:bodyPr/>
          <a:lstStyle/>
          <a:p>
            <a:r>
              <a:rPr lang="en-US" dirty="0"/>
              <a:t>Installing the Toolkit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Installing the SPICE Toolkit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3C68FA5-CB34-6E4C-BE6C-9580287DB4F5}" type="slidenum">
              <a:rPr lang="en-US" smtClean="0"/>
              <a:pPr/>
              <a:t>4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9460" name="Rectangle 2"/>
          <p:cNvSpPr>
            <a:spLocks noGrp="1" noChangeArrowheads="1"/>
          </p:cNvSpPr>
          <p:nvPr>
            <p:ph type="title"/>
          </p:nvPr>
        </p:nvSpPr>
        <p:spPr>
          <a:xfrm>
            <a:off x="2422525" y="381000"/>
            <a:ext cx="5500688" cy="474663"/>
          </a:xfrm>
        </p:spPr>
        <p:txBody>
          <a:bodyPr/>
          <a:lstStyle/>
          <a:p>
            <a:r>
              <a:rPr lang="en-US"/>
              <a:t>Configuring Your Computer</a:t>
            </a:r>
          </a:p>
        </p:txBody>
      </p:sp>
      <p:sp>
        <p:nvSpPr>
          <p:cNvPr id="194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For some programming environments there are </a:t>
            </a:r>
            <a:r>
              <a:rPr lang="en-US" dirty="0">
                <a:solidFill>
                  <a:schemeClr val="accent1"/>
                </a:solidFill>
              </a:rPr>
              <a:t>required</a:t>
            </a:r>
            <a:r>
              <a:rPr lang="en-US" dirty="0"/>
              <a:t> additional steps to prepare for programming using SPICE.</a:t>
            </a:r>
          </a:p>
          <a:p>
            <a:endParaRPr lang="en-US" dirty="0"/>
          </a:p>
          <a:p>
            <a:r>
              <a:rPr lang="en-US" dirty="0"/>
              <a:t>For some programming environments there are recommended additional steps to make program development easier.</a:t>
            </a:r>
          </a:p>
          <a:p>
            <a:endParaRPr lang="en-US" dirty="0"/>
          </a:p>
          <a:p>
            <a:r>
              <a:rPr lang="en-US" dirty="0"/>
              <a:t>Read the “Preparing for Programming” tutorial and the “README” file found in the Toolkit download directory for more information!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Installing the SPICE Toolkit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09055CF-1F3A-744E-B512-055C8FC9BA43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0484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685800" y="1600200"/>
            <a:ext cx="7772400" cy="4114800"/>
          </a:xfrm>
          <a:noFill/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Try an executable: </a:t>
            </a:r>
            <a:r>
              <a:rPr lang="en-US" dirty="0" err="1"/>
              <a:t>tobin</a:t>
            </a:r>
            <a:endParaRPr lang="en-US" dirty="0"/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Use the Toolkit’s </a:t>
            </a:r>
            <a:r>
              <a:rPr lang="en-US" i="1" dirty="0" err="1"/>
              <a:t>tobin</a:t>
            </a:r>
            <a:r>
              <a:rPr lang="en-US" dirty="0"/>
              <a:t> utility to convert the SPICE transfer format SPK files supplied with the Toolkit into binary format.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The available transfer format files, cook_01.tsp and cook_02.tsp, are found in the ../data directory*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For example try this:  </a:t>
            </a:r>
          </a:p>
          <a:p>
            <a:pPr marL="914400" lvl="2" indent="0">
              <a:lnSpc>
                <a:spcPct val="80000"/>
              </a:lnSpc>
              <a:buNone/>
            </a:pPr>
            <a:r>
              <a:rPr lang="en-US" dirty="0">
                <a:latin typeface="Courier" pitchFamily="2" charset="0"/>
              </a:rPr>
              <a:t>prompt&gt; </a:t>
            </a:r>
            <a:r>
              <a:rPr lang="en-US" dirty="0" err="1">
                <a:latin typeface="Courier" pitchFamily="2" charset="0"/>
              </a:rPr>
              <a:t>tobin</a:t>
            </a:r>
            <a:r>
              <a:rPr lang="en-US" dirty="0">
                <a:latin typeface="Courier" pitchFamily="2" charset="0"/>
              </a:rPr>
              <a:t> cook_01.tsp</a:t>
            </a:r>
          </a:p>
          <a:p>
            <a:pPr lvl="2">
              <a:lnSpc>
                <a:spcPct val="80000"/>
              </a:lnSpc>
            </a:pPr>
            <a:endParaRPr lang="en-US" dirty="0"/>
          </a:p>
          <a:p>
            <a:pPr lvl="2">
              <a:lnSpc>
                <a:spcPct val="80000"/>
              </a:lnSpc>
            </a:pPr>
            <a:r>
              <a:rPr lang="en-US" dirty="0"/>
              <a:t>This should produce an output file named </a:t>
            </a:r>
            <a:r>
              <a:rPr lang="en-US" dirty="0">
                <a:latin typeface="Courier" pitchFamily="2" charset="0"/>
              </a:rPr>
              <a:t>cook_01.bsp</a:t>
            </a:r>
          </a:p>
          <a:p>
            <a:pPr lvl="1">
              <a:lnSpc>
                <a:spcPct val="80000"/>
              </a:lnSpc>
            </a:pPr>
            <a:endParaRPr lang="en-US" dirty="0"/>
          </a:p>
          <a:p>
            <a:pPr lvl="1">
              <a:lnSpc>
                <a:spcPct val="80000"/>
              </a:lnSpc>
            </a:pPr>
            <a:r>
              <a:rPr lang="en-US" dirty="0"/>
              <a:t>Then try using </a:t>
            </a:r>
            <a:r>
              <a:rPr lang="en-US" i="1" dirty="0"/>
              <a:t>brief </a:t>
            </a:r>
            <a:r>
              <a:rPr lang="en-US" dirty="0"/>
              <a:t> to summarize the converted SPK kernel</a:t>
            </a:r>
          </a:p>
          <a:p>
            <a:pPr marL="914400" lvl="2" indent="0">
              <a:lnSpc>
                <a:spcPct val="80000"/>
              </a:lnSpc>
              <a:buNone/>
            </a:pPr>
            <a:r>
              <a:rPr lang="en-US" dirty="0">
                <a:latin typeface="Courier" pitchFamily="2" charset="0"/>
              </a:rPr>
              <a:t>prompt&gt; brief cook_01.bsp</a:t>
            </a:r>
          </a:p>
        </p:txBody>
      </p:sp>
      <p:sp>
        <p:nvSpPr>
          <p:cNvPr id="20485" name="Rectangle 6"/>
          <p:cNvSpPr>
            <a:spLocks noGrp="1" noChangeArrowheads="1"/>
          </p:cNvSpPr>
          <p:nvPr>
            <p:ph type="title"/>
          </p:nvPr>
        </p:nvSpPr>
        <p:spPr>
          <a:xfrm>
            <a:off x="3663950" y="387350"/>
            <a:ext cx="3160713" cy="490538"/>
          </a:xfrm>
        </p:spPr>
        <p:txBody>
          <a:bodyPr/>
          <a:lstStyle/>
          <a:p>
            <a:r>
              <a:rPr lang="en-US"/>
              <a:t>Checking It Out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920750" y="5927194"/>
            <a:ext cx="7315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+mn-lt"/>
              </a:rPr>
              <a:t>* According to modern SPICE conventions, the file name extension ".tsp"  seen above should be  “.</a:t>
            </a:r>
            <a:r>
              <a:rPr lang="en-US" sz="1400" dirty="0" err="1">
                <a:latin typeface="+mn-lt"/>
              </a:rPr>
              <a:t>xsp</a:t>
            </a:r>
            <a:r>
              <a:rPr lang="en-US" sz="1400" dirty="0">
                <a:latin typeface="+mn-lt"/>
              </a:rPr>
              <a:t>”.   The “.tsp” extension is kept for historical reasons.</a:t>
            </a:r>
          </a:p>
        </p:txBody>
      </p:sp>
    </p:spTree>
    <p:extLst>
      <p:ext uri="{BB962C8B-B14F-4D97-AF65-F5344CB8AC3E}">
        <p14:creationId xmlns:p14="http://schemas.microsoft.com/office/powerpoint/2010/main" val="2100962224"/>
      </p:ext>
    </p:extLst>
  </p:cSld>
  <p:clrMapOvr>
    <a:masterClrMapping/>
  </p:clrMapOvr>
  <p:transition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F0B9AE-08A6-1744-A642-51EA6AF79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1043" y="381000"/>
            <a:ext cx="4522072" cy="479747"/>
          </a:xfrm>
        </p:spPr>
        <p:txBody>
          <a:bodyPr/>
          <a:lstStyle/>
          <a:p>
            <a:r>
              <a:rPr lang="en-US" dirty="0"/>
              <a:t>Installation Problems?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F05E6D-1291-304E-8AA3-45B647FF3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8350" y="1606550"/>
            <a:ext cx="7772400" cy="4114800"/>
          </a:xfrm>
        </p:spPr>
        <p:txBody>
          <a:bodyPr/>
          <a:lstStyle/>
          <a:p>
            <a:r>
              <a:rPr lang="en-US" dirty="0"/>
              <a:t>New versions of operating systems, compilers, and MATLAB and IDL processors are released rather frequently as compared to the frequency of new SPICE Toolkit releases</a:t>
            </a:r>
          </a:p>
          <a:p>
            <a:pPr lvl="1"/>
            <a:r>
              <a:rPr lang="en-US" dirty="0"/>
              <a:t>Sometimes this results in incompatibility issues with SPICE</a:t>
            </a:r>
          </a:p>
          <a:p>
            <a:r>
              <a:rPr lang="en-US" dirty="0"/>
              <a:t>Sometimes a customer wants to use the Toolkit in an environment not (officially) supported by NAIF</a:t>
            </a:r>
          </a:p>
          <a:p>
            <a:pPr lvl="2"/>
            <a:r>
              <a:rPr lang="en-US" dirty="0"/>
              <a:t>Example:  Octave instead of </a:t>
            </a:r>
            <a:r>
              <a:rPr lang="en-US" dirty="0" err="1"/>
              <a:t>Matlab</a:t>
            </a:r>
            <a:endParaRPr lang="en-US" dirty="0"/>
          </a:p>
          <a:p>
            <a:pPr lvl="2"/>
            <a:r>
              <a:rPr lang="en-US" dirty="0"/>
              <a:t>Example:  Ubuntu instead of Linux</a:t>
            </a:r>
          </a:p>
          <a:p>
            <a:pPr lvl="2"/>
            <a:r>
              <a:rPr lang="en-US" dirty="0"/>
              <a:t>Example:  clang instead of </a:t>
            </a:r>
            <a:r>
              <a:rPr lang="en-US" dirty="0" err="1"/>
              <a:t>gcc</a:t>
            </a:r>
            <a:endParaRPr lang="en-US" dirty="0"/>
          </a:p>
          <a:p>
            <a:pPr lvl="1"/>
            <a:r>
              <a:rPr lang="en-US" dirty="0"/>
              <a:t>Porting a Toolkit to an unsupported environment might be straightforward, but could be problematic</a:t>
            </a:r>
          </a:p>
          <a:p>
            <a:r>
              <a:rPr lang="en-US" dirty="0"/>
              <a:t>See the next charts for a bit more information regarding Toolkit installation issues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292FBB-4C96-D043-8BEE-915229AD79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6CE8D5-C8AB-C44E-8147-1A84B64D73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4B44C6-7C88-5349-B496-F0448A64A778}" type="slidenum">
              <a:rPr lang="en-US" smtClean="0"/>
              <a:pPr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9516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F91339-A61D-6E48-B2A3-EC353FBBE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6227" y="381000"/>
            <a:ext cx="4111703" cy="479747"/>
          </a:xfrm>
        </p:spPr>
        <p:txBody>
          <a:bodyPr/>
          <a:lstStyle/>
          <a:p>
            <a:r>
              <a:rPr lang="en-US" dirty="0"/>
              <a:t>Compatibility Issues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402E67-C86B-0145-ACE4-43BFF77F0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Problems may occur if your version of the operating system, compiler, or IDL or MATLAB is substantially newer or older than what NAIF used in making its build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First examine NAIF’s “Bugs” webpage for any relevant info:</a:t>
            </a:r>
          </a:p>
          <a:p>
            <a:pPr lvl="2">
              <a:lnSpc>
                <a:spcPct val="80000"/>
              </a:lnSpc>
            </a:pPr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https://naif.jpl.nasa.gov/naif/bugs.html</a:t>
            </a:r>
            <a:endParaRPr lang="en-US" dirty="0">
              <a:solidFill>
                <a:schemeClr val="accent6"/>
              </a:solidFill>
            </a:endParaRPr>
          </a:p>
          <a:p>
            <a:pPr lvl="1">
              <a:lnSpc>
                <a:spcPct val="80000"/>
              </a:lnSpc>
            </a:pPr>
            <a:r>
              <a:rPr lang="en-US" dirty="0"/>
              <a:t>Then try rebuilding the Toolkit using the script “</a:t>
            </a:r>
            <a:r>
              <a:rPr lang="en-US" dirty="0" err="1"/>
              <a:t>makeall.csh</a:t>
            </a:r>
            <a:r>
              <a:rPr lang="en-US" dirty="0"/>
              <a:t>” (or “</a:t>
            </a:r>
            <a:r>
              <a:rPr lang="en-US" dirty="0" err="1"/>
              <a:t>makeall.bat</a:t>
            </a:r>
            <a:r>
              <a:rPr lang="en-US" dirty="0"/>
              <a:t>”) located in the “top level” directory (toolkit or </a:t>
            </a:r>
            <a:r>
              <a:rPr lang="en-US" dirty="0" err="1"/>
              <a:t>cspice</a:t>
            </a:r>
            <a:r>
              <a:rPr lang="en-US" dirty="0"/>
              <a:t> or icy or mice)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If this doesn’t seem to work, contact NAIF, providing error messages observed and version numbers for your OS and your compiler or your MATLAB or IDL app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FC1163B-BB5E-284A-8BEF-0BE4276397E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Installing the SPICE Toolkit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A45079-6D77-0C45-B296-F8B83C2561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D4B44C6-7C88-5349-B496-F0448A64A778}" type="slidenum">
              <a:rPr lang="en-US" smtClean="0"/>
              <a:pPr>
                <a:defRPr/>
              </a:pPr>
              <a:t>7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41874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Installing the SPICE Toolkit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8B8BCD4-B433-0C4F-9251-BDFC3FAF320C}" type="slidenum">
              <a:rPr lang="en-US" smtClean="0"/>
              <a:pPr/>
              <a:t>8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835150"/>
            <a:ext cx="8001000" cy="4038600"/>
          </a:xfrm>
        </p:spPr>
        <p:txBody>
          <a:bodyPr/>
          <a:lstStyle/>
          <a:p>
            <a:r>
              <a:rPr lang="en-US" dirty="0"/>
              <a:t>The packages provided on the NAIF server have been built and tested by NAIF using the particular environments shown at the end of this tutorial.</a:t>
            </a:r>
          </a:p>
          <a:p>
            <a:endParaRPr lang="en-US" dirty="0"/>
          </a:p>
          <a:p>
            <a:r>
              <a:rPr lang="en-US" dirty="0"/>
              <a:t>If you try porting an instance of the Toolkit to an unsupported environment there are numeric and possibly compiler optimization issues that must be carefully dealt with.</a:t>
            </a:r>
          </a:p>
          <a:p>
            <a:pPr lvl="1"/>
            <a:r>
              <a:rPr lang="en-US" dirty="0"/>
              <a:t>You should definitely run NAIF’s test harness (e.g. </a:t>
            </a:r>
            <a:r>
              <a:rPr lang="en-US" dirty="0" err="1"/>
              <a:t>tspice</a:t>
            </a:r>
            <a:r>
              <a:rPr lang="en-US" dirty="0"/>
              <a:t>, for Fortran, or </a:t>
            </a:r>
            <a:r>
              <a:rPr lang="en-US" dirty="0" err="1"/>
              <a:t>tspice_c</a:t>
            </a:r>
            <a:r>
              <a:rPr lang="en-US" dirty="0"/>
              <a:t>, for </a:t>
            </a:r>
            <a:r>
              <a:rPr lang="en-US" dirty="0" err="1"/>
              <a:t>cspice</a:t>
            </a:r>
            <a:r>
              <a:rPr lang="en-US" dirty="0"/>
              <a:t>/Mice/Icy) as part of your porting confirmation process.</a:t>
            </a:r>
          </a:p>
          <a:p>
            <a:pPr lvl="1"/>
            <a:r>
              <a:rPr lang="en-US" dirty="0"/>
              <a:t>Contact one of the NAIF team members for access to and instructions on running the appropriate </a:t>
            </a:r>
            <a:r>
              <a:rPr lang="en-US" dirty="0" err="1"/>
              <a:t>tspice</a:t>
            </a:r>
            <a:r>
              <a:rPr lang="en-US" dirty="0"/>
              <a:t> test harness.</a:t>
            </a:r>
          </a:p>
          <a:p>
            <a:pPr lvl="2"/>
            <a:r>
              <a:rPr lang="en-US" dirty="0">
                <a:solidFill>
                  <a:schemeClr val="accent6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https://naif.jpl.nasa.gov/naif/contactinfo.html</a:t>
            </a:r>
            <a:endParaRPr lang="en-US" dirty="0">
              <a:solidFill>
                <a:schemeClr val="accent6"/>
              </a:solidFill>
            </a:endParaRPr>
          </a:p>
          <a:p>
            <a:pPr lvl="2"/>
            <a:endParaRPr lang="en-US" dirty="0"/>
          </a:p>
        </p:txBody>
      </p:sp>
      <p:sp>
        <p:nvSpPr>
          <p:cNvPr id="17413" name="Title 6"/>
          <p:cNvSpPr>
            <a:spLocks noGrp="1"/>
          </p:cNvSpPr>
          <p:nvPr>
            <p:ph type="title"/>
          </p:nvPr>
        </p:nvSpPr>
        <p:spPr>
          <a:xfrm>
            <a:off x="3449783" y="387350"/>
            <a:ext cx="3746218" cy="479747"/>
          </a:xfrm>
        </p:spPr>
        <p:txBody>
          <a:bodyPr/>
          <a:lstStyle/>
          <a:p>
            <a:r>
              <a:rPr lang="en-US" dirty="0"/>
              <a:t>Porting the Toolkit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15978493</TotalTime>
  <Words>944</Words>
  <Application>Microsoft Macintosh PowerPoint</Application>
  <PresentationFormat>Custom</PresentationFormat>
  <Paragraphs>85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Courier</vt:lpstr>
      <vt:lpstr>Courier New</vt:lpstr>
      <vt:lpstr>Times New Roman</vt:lpstr>
      <vt:lpstr>SPICE_Presentation</vt:lpstr>
      <vt:lpstr>Getting, Installing and Verifying the SPICE Toolkit</vt:lpstr>
      <vt:lpstr>Getting the Toolkit</vt:lpstr>
      <vt:lpstr>Installing the Toolkit</vt:lpstr>
      <vt:lpstr>Configuring Your Computer</vt:lpstr>
      <vt:lpstr>Checking It Out</vt:lpstr>
      <vt:lpstr>Installation Problems?</vt:lpstr>
      <vt:lpstr>Compatibility Issues</vt:lpstr>
      <vt:lpstr>Porting the Toolkit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cp:lastModifiedBy>Semenov, Boris V (US 392N)</cp:lastModifiedBy>
  <cp:revision>146</cp:revision>
  <cp:lastPrinted>2019-12-10T18:47:31Z</cp:lastPrinted>
  <dcterms:created xsi:type="dcterms:W3CDTF">2010-02-25T04:08:34Z</dcterms:created>
  <dcterms:modified xsi:type="dcterms:W3CDTF">2023-04-09T14:01:46Z</dcterms:modified>
</cp:coreProperties>
</file>