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36"/>
  </p:notesMasterIdLst>
  <p:handoutMasterIdLst>
    <p:handoutMasterId r:id="rId37"/>
  </p:handoutMasterIdLst>
  <p:sldIdLst>
    <p:sldId id="257" r:id="rId2"/>
    <p:sldId id="280" r:id="rId3"/>
    <p:sldId id="259" r:id="rId4"/>
    <p:sldId id="293" r:id="rId5"/>
    <p:sldId id="266" r:id="rId6"/>
    <p:sldId id="305" r:id="rId7"/>
    <p:sldId id="302" r:id="rId8"/>
    <p:sldId id="303" r:id="rId9"/>
    <p:sldId id="312" r:id="rId10"/>
    <p:sldId id="318" r:id="rId11"/>
    <p:sldId id="263" r:id="rId12"/>
    <p:sldId id="289" r:id="rId13"/>
    <p:sldId id="265" r:id="rId14"/>
    <p:sldId id="308" r:id="rId15"/>
    <p:sldId id="310" r:id="rId16"/>
    <p:sldId id="309" r:id="rId17"/>
    <p:sldId id="313" r:id="rId18"/>
    <p:sldId id="314" r:id="rId19"/>
    <p:sldId id="294" r:id="rId20"/>
    <p:sldId id="315" r:id="rId21"/>
    <p:sldId id="316" r:id="rId22"/>
    <p:sldId id="317" r:id="rId23"/>
    <p:sldId id="268" r:id="rId24"/>
    <p:sldId id="261" r:id="rId25"/>
    <p:sldId id="311" r:id="rId26"/>
    <p:sldId id="258" r:id="rId27"/>
    <p:sldId id="264" r:id="rId28"/>
    <p:sldId id="296" r:id="rId29"/>
    <p:sldId id="276" r:id="rId30"/>
    <p:sldId id="277" r:id="rId31"/>
    <p:sldId id="300" r:id="rId32"/>
    <p:sldId id="299" r:id="rId33"/>
    <p:sldId id="298" r:id="rId34"/>
    <p:sldId id="307" r:id="rId35"/>
  </p:sldIdLst>
  <p:sldSz cx="9156700" cy="6870700"/>
  <p:notesSz cx="7010400" cy="9236075"/>
  <p:kinsoku lang="ja-JP" invalStChars="、。，．・：；？！゛゜ヽヾゝゞ々ー’”）〕］｝〉》」』】°‰′″℃￠％ぁぃぅぇぉっゃゅょゎァィゥェォッャュョヮヵヶ!%),.:;?]}｡｣､･ｧｨｩｪｫｬｭｮｯｰﾞﾟ" invalEndChars="‘“（〔［｛〈《「『【￥＄$([\{｢￡"/>
  <p:defaultTextStyle>
    <a:defPPr>
      <a:defRPr lang="en-US"/>
    </a:defPPr>
    <a:lvl1pPr algn="ctr" rtl="0" eaLnBrk="0" fontAlgn="base" hangingPunct="0">
      <a:lnSpc>
        <a:spcPct val="90000"/>
      </a:lnSpc>
      <a:spcBef>
        <a:spcPct val="0"/>
      </a:spcBef>
      <a:spcAft>
        <a:spcPct val="0"/>
      </a:spcAft>
      <a:defRPr sz="1200" b="1"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1200" b="1"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1200" b="1"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1200" b="1"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1200" b="1" kern="1200">
        <a:solidFill>
          <a:schemeClr val="tx1"/>
        </a:solidFill>
        <a:latin typeface="Arial" charset="0"/>
        <a:ea typeface="+mn-ea"/>
        <a:cs typeface="+mn-cs"/>
      </a:defRPr>
    </a:lvl5pPr>
    <a:lvl6pPr marL="2286000" algn="l" defTabSz="457200" rtl="0" eaLnBrk="1" latinLnBrk="0" hangingPunct="1">
      <a:defRPr sz="1200" b="1" kern="1200">
        <a:solidFill>
          <a:schemeClr val="tx1"/>
        </a:solidFill>
        <a:latin typeface="Arial" charset="0"/>
        <a:ea typeface="+mn-ea"/>
        <a:cs typeface="+mn-cs"/>
      </a:defRPr>
    </a:lvl6pPr>
    <a:lvl7pPr marL="2743200" algn="l" defTabSz="457200" rtl="0" eaLnBrk="1" latinLnBrk="0" hangingPunct="1">
      <a:defRPr sz="1200" b="1" kern="1200">
        <a:solidFill>
          <a:schemeClr val="tx1"/>
        </a:solidFill>
        <a:latin typeface="Arial" charset="0"/>
        <a:ea typeface="+mn-ea"/>
        <a:cs typeface="+mn-cs"/>
      </a:defRPr>
    </a:lvl7pPr>
    <a:lvl8pPr marL="3200400" algn="l" defTabSz="457200" rtl="0" eaLnBrk="1" latinLnBrk="0" hangingPunct="1">
      <a:defRPr sz="1200" b="1" kern="1200">
        <a:solidFill>
          <a:schemeClr val="tx1"/>
        </a:solidFill>
        <a:latin typeface="Arial" charset="0"/>
        <a:ea typeface="+mn-ea"/>
        <a:cs typeface="+mn-cs"/>
      </a:defRPr>
    </a:lvl8pPr>
    <a:lvl9pPr marL="3657600" algn="l" defTabSz="4572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BEB"/>
    <a:srgbClr val="9CD3B6"/>
    <a:srgbClr val="D3781A"/>
    <a:srgbClr val="D3C005"/>
    <a:srgbClr val="D3D3D3"/>
    <a:srgbClr val="0E12E8"/>
    <a:srgbClr val="21FC45"/>
    <a:srgbClr val="E2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47" autoAdjust="0"/>
    <p:restoredTop sz="99059" autoAdjust="0"/>
  </p:normalViewPr>
  <p:slideViewPr>
    <p:cSldViewPr>
      <p:cViewPr varScale="1">
        <p:scale>
          <a:sx n="101" d="100"/>
          <a:sy n="101" d="100"/>
        </p:scale>
        <p:origin x="216" y="624"/>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66" d="100"/>
          <a:sy n="66" d="100"/>
        </p:scale>
        <p:origin x="4"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884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228725" y="595313"/>
            <a:ext cx="4567238" cy="3427412"/>
          </a:xfrm>
          <a:prstGeom prst="rect">
            <a:avLst/>
          </a:prstGeom>
          <a:noFill/>
          <a:ln w="12700">
            <a:noFill/>
            <a:miter lim="800000"/>
            <a:headEnd/>
            <a:tailEnd/>
          </a:ln>
        </p:spPr>
      </p:sp>
    </p:spTree>
    <p:extLst>
      <p:ext uri="{BB962C8B-B14F-4D97-AF65-F5344CB8AC3E}">
        <p14:creationId xmlns:p14="http://schemas.microsoft.com/office/powerpoint/2010/main" val="2295792586"/>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p:sp>
      <p:sp>
        <p:nvSpPr>
          <p:cNvPr id="1638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p:sp>
      <p:sp>
        <p:nvSpPr>
          <p:cNvPr id="3584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p:sp>
      <p:sp>
        <p:nvSpPr>
          <p:cNvPr id="3789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p:sp>
      <p:sp>
        <p:nvSpPr>
          <p:cNvPr id="3993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p:cNvSpPr>
          <p:nvPr>
            <p:ph type="sldImg"/>
          </p:nvPr>
        </p:nvSpPr>
        <p:spPr>
          <a:solidFill>
            <a:srgbClr val="FFFFFF"/>
          </a:solidFill>
          <a:ln>
            <a:solidFill>
              <a:srgbClr val="000000"/>
            </a:solidFill>
          </a:ln>
        </p:spPr>
      </p:sp>
      <p:sp>
        <p:nvSpPr>
          <p:cNvPr id="4198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p:cNvSpPr>
          <p:nvPr>
            <p:ph type="sldImg"/>
          </p:nvPr>
        </p:nvSpPr>
        <p:spPr>
          <a:solidFill>
            <a:srgbClr val="FFFFFF"/>
          </a:solidFill>
          <a:ln>
            <a:solidFill>
              <a:srgbClr val="000000"/>
            </a:solidFill>
          </a:ln>
        </p:spPr>
      </p:sp>
      <p:sp>
        <p:nvSpPr>
          <p:cNvPr id="4403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p:cNvSpPr>
          <p:nvPr>
            <p:ph type="sldImg"/>
          </p:nvPr>
        </p:nvSpPr>
        <p:spPr>
          <a:solidFill>
            <a:srgbClr val="FFFFFF"/>
          </a:solidFill>
          <a:ln>
            <a:solidFill>
              <a:srgbClr val="000000"/>
            </a:solidFill>
          </a:ln>
        </p:spPr>
      </p:sp>
      <p:sp>
        <p:nvSpPr>
          <p:cNvPr id="4813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p:sp>
      <p:sp>
        <p:nvSpPr>
          <p:cNvPr id="4608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p:sp>
      <p:sp>
        <p:nvSpPr>
          <p:cNvPr id="4608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extLst>
      <p:ext uri="{BB962C8B-B14F-4D97-AF65-F5344CB8AC3E}">
        <p14:creationId xmlns:p14="http://schemas.microsoft.com/office/powerpoint/2010/main" val="3690244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p:cNvSpPr>
          <p:nvPr>
            <p:ph type="sldImg"/>
          </p:nvPr>
        </p:nvSpPr>
        <p:spPr>
          <a:solidFill>
            <a:srgbClr val="FFFFFF"/>
          </a:solidFill>
          <a:ln>
            <a:solidFill>
              <a:srgbClr val="000000"/>
            </a:solidFill>
          </a:ln>
        </p:spPr>
      </p:sp>
      <p:sp>
        <p:nvSpPr>
          <p:cNvPr id="5017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p:cNvSpPr>
          <p:nvPr>
            <p:ph type="sldImg"/>
          </p:nvPr>
        </p:nvSpPr>
        <p:spPr>
          <a:solidFill>
            <a:srgbClr val="FFFFFF"/>
          </a:solidFill>
          <a:ln>
            <a:solidFill>
              <a:srgbClr val="000000"/>
            </a:solidFill>
          </a:ln>
        </p:spPr>
      </p:sp>
      <p:sp>
        <p:nvSpPr>
          <p:cNvPr id="5222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p:sp>
      <p:sp>
        <p:nvSpPr>
          <p:cNvPr id="1843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p:sp>
      <p:sp>
        <p:nvSpPr>
          <p:cNvPr id="5427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p:cNvSpPr>
          <p:nvPr>
            <p:ph type="sldImg"/>
          </p:nvPr>
        </p:nvSpPr>
        <p:spPr>
          <a:solidFill>
            <a:srgbClr val="FFFFFF"/>
          </a:solidFill>
          <a:ln>
            <a:solidFill>
              <a:srgbClr val="000000"/>
            </a:solidFill>
          </a:ln>
        </p:spPr>
      </p:sp>
      <p:sp>
        <p:nvSpPr>
          <p:cNvPr id="5632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p:sp>
      <p:sp>
        <p:nvSpPr>
          <p:cNvPr id="5837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p:sp>
      <p:sp>
        <p:nvSpPr>
          <p:cNvPr id="6041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p:cNvSpPr>
          <p:nvPr>
            <p:ph type="sldImg"/>
          </p:nvPr>
        </p:nvSpPr>
        <p:spPr>
          <a:solidFill>
            <a:srgbClr val="FFFFFF"/>
          </a:solidFill>
          <a:ln>
            <a:solidFill>
              <a:srgbClr val="000000"/>
            </a:solidFill>
          </a:ln>
        </p:spPr>
      </p:sp>
      <p:sp>
        <p:nvSpPr>
          <p:cNvPr id="6246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p:sp>
      <p:sp>
        <p:nvSpPr>
          <p:cNvPr id="6451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p:sp>
      <p:sp>
        <p:nvSpPr>
          <p:cNvPr id="6656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p:cNvSpPr>
          <p:nvPr>
            <p:ph type="sldImg"/>
          </p:nvPr>
        </p:nvSpPr>
        <p:spPr>
          <a:solidFill>
            <a:srgbClr val="FFFFFF"/>
          </a:solidFill>
          <a:ln>
            <a:solidFill>
              <a:srgbClr val="000000"/>
            </a:solidFill>
          </a:ln>
        </p:spPr>
      </p:sp>
      <p:sp>
        <p:nvSpPr>
          <p:cNvPr id="6861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p:sp>
      <p:sp>
        <p:nvSpPr>
          <p:cNvPr id="7065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p:sp>
      <p:sp>
        <p:nvSpPr>
          <p:cNvPr id="7270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p:sp>
      <p:sp>
        <p:nvSpPr>
          <p:cNvPr id="2048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p:cNvSpPr>
          <p:nvPr>
            <p:ph type="sldImg"/>
          </p:nvPr>
        </p:nvSpPr>
        <p:spPr>
          <a:solidFill>
            <a:srgbClr val="FFFFFF"/>
          </a:solidFill>
          <a:ln>
            <a:solidFill>
              <a:srgbClr val="000000"/>
            </a:solidFill>
          </a:ln>
        </p:spPr>
      </p:sp>
      <p:sp>
        <p:nvSpPr>
          <p:cNvPr id="7475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p:cNvSpPr>
          <p:nvPr>
            <p:ph type="sldImg"/>
          </p:nvPr>
        </p:nvSpPr>
        <p:spPr>
          <a:solidFill>
            <a:srgbClr val="FFFFFF"/>
          </a:solidFill>
          <a:ln>
            <a:solidFill>
              <a:srgbClr val="000000"/>
            </a:solidFill>
          </a:ln>
        </p:spPr>
      </p:sp>
      <p:sp>
        <p:nvSpPr>
          <p:cNvPr id="7680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p:cNvSpPr>
          <p:nvPr>
            <p:ph type="sldImg"/>
          </p:nvPr>
        </p:nvSpPr>
        <p:spPr>
          <a:solidFill>
            <a:srgbClr val="FFFFFF"/>
          </a:solidFill>
          <a:ln>
            <a:solidFill>
              <a:srgbClr val="000000"/>
            </a:solidFill>
          </a:ln>
        </p:spPr>
      </p:sp>
      <p:sp>
        <p:nvSpPr>
          <p:cNvPr id="7885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p:cNvSpPr>
          <p:nvPr>
            <p:ph type="sldImg"/>
          </p:nvPr>
        </p:nvSpPr>
        <p:spPr>
          <a:solidFill>
            <a:srgbClr val="FFFFFF"/>
          </a:solidFill>
          <a:ln>
            <a:solidFill>
              <a:srgbClr val="000000"/>
            </a:solidFill>
          </a:ln>
        </p:spPr>
      </p:sp>
      <p:sp>
        <p:nvSpPr>
          <p:cNvPr id="8089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p:sp>
      <p:sp>
        <p:nvSpPr>
          <p:cNvPr id="2355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p:cNvSpPr>
          <p:nvPr>
            <p:ph type="sldImg"/>
          </p:nvPr>
        </p:nvSpPr>
        <p:spPr>
          <a:solidFill>
            <a:srgbClr val="FFFFFF"/>
          </a:solidFill>
          <a:ln>
            <a:solidFill>
              <a:srgbClr val="000000"/>
            </a:solidFill>
          </a:ln>
        </p:spPr>
      </p:sp>
      <p:sp>
        <p:nvSpPr>
          <p:cNvPr id="25603"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p:cNvSpPr>
          <p:nvPr>
            <p:ph type="sldImg"/>
          </p:nvPr>
        </p:nvSpPr>
        <p:spPr>
          <a:solidFill>
            <a:srgbClr val="FFFFFF"/>
          </a:solidFill>
          <a:ln>
            <a:solidFill>
              <a:srgbClr val="000000"/>
            </a:solidFill>
          </a:ln>
        </p:spPr>
      </p:sp>
      <p:sp>
        <p:nvSpPr>
          <p:cNvPr id="27651"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p:cNvSpPr>
          <p:nvPr>
            <p:ph type="sldImg"/>
          </p:nvPr>
        </p:nvSpPr>
        <p:spPr>
          <a:solidFill>
            <a:srgbClr val="FFFFFF"/>
          </a:solidFill>
          <a:ln>
            <a:solidFill>
              <a:srgbClr val="000000"/>
            </a:solidFill>
          </a:ln>
        </p:spPr>
      </p:sp>
      <p:sp>
        <p:nvSpPr>
          <p:cNvPr id="29699"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p:cNvSpPr>
          <p:nvPr>
            <p:ph type="sldImg"/>
          </p:nvPr>
        </p:nvSpPr>
        <p:spPr>
          <a:solidFill>
            <a:srgbClr val="FFFFFF"/>
          </a:solidFill>
          <a:ln>
            <a:solidFill>
              <a:srgbClr val="000000"/>
            </a:solidFill>
          </a:ln>
        </p:spPr>
      </p:sp>
      <p:sp>
        <p:nvSpPr>
          <p:cNvPr id="31747"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extLst>
      <p:ext uri="{BB962C8B-B14F-4D97-AF65-F5344CB8AC3E}">
        <p14:creationId xmlns:p14="http://schemas.microsoft.com/office/powerpoint/2010/main" val="292490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p:sp>
      <p:sp>
        <p:nvSpPr>
          <p:cNvPr id="33795" name="Rectangle 3"/>
          <p:cNvSpPr>
            <a:spLocks noGrp="1" noChangeArrowheads="1"/>
          </p:cNvSpPr>
          <p:nvPr>
            <p:ph type="body" idx="1"/>
          </p:nvPr>
        </p:nvSpPr>
        <p:spPr bwMode="auto">
          <a:xfrm>
            <a:off x="914400" y="4419600"/>
            <a:ext cx="5181600" cy="4114800"/>
          </a:xfrm>
          <a:prstGeom prst="rect">
            <a:avLst/>
          </a:prstGeom>
          <a:noFill/>
          <a:ln w="12700">
            <a:miter lim="800000"/>
            <a:headEnd/>
            <a:tailEnd/>
          </a:ln>
        </p:spPr>
        <p:txBody>
          <a:bodyPr>
            <a:prstTxWarp prst="textNoShape">
              <a:avLst/>
            </a:prstTxWarp>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dirty="0"/>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defRPr/>
            </a:pPr>
            <a:r>
              <a:rPr lang="en-US" sz="1400" dirty="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dirty="0"/>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dirty="0"/>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dirty="0"/>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dirty="0"/>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dirty="0">
                  <a:solidFill>
                    <a:srgbClr val="E30101"/>
                  </a:solidFill>
                </a:rPr>
                <a:t>N</a:t>
              </a:r>
              <a:endParaRPr lang="en-US" sz="4400" b="0" dirty="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dirty="0">
                  <a:solidFill>
                    <a:srgbClr val="E30101"/>
                  </a:solidFill>
                </a:rPr>
                <a:t>IF</a:t>
              </a:r>
              <a:endParaRPr lang="en-US" sz="4400" b="0" dirty="0"/>
            </a:p>
          </p:txBody>
        </p:sp>
      </p:grpSp>
      <p:sp>
        <p:nvSpPr>
          <p:cNvPr id="5017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5018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5" name="Rectangle 8"/>
          <p:cNvSpPr>
            <a:spLocks noGrp="1" noChangeArrowheads="1"/>
          </p:cNvSpPr>
          <p:nvPr>
            <p:ph type="sldNum" sz="quarter" idx="11"/>
          </p:nvPr>
        </p:nvSpPr>
        <p:spPr>
          <a:ln/>
        </p:spPr>
        <p:txBody>
          <a:bodyPr/>
          <a:lstStyle>
            <a:lvl1pPr>
              <a:defRPr/>
            </a:lvl1pPr>
          </a:lstStyle>
          <a:p>
            <a:pPr>
              <a:defRPr/>
            </a:pPr>
            <a:fld id="{C8C5C1A9-ABB8-0849-9CA3-7D2CB9C16C6F}" type="slidenum">
              <a:rPr lang="en-US"/>
              <a:pPr>
                <a:defRPr/>
              </a:pPr>
              <a:t>‹#›</a:t>
            </a:fld>
            <a:endParaRPr lang="en-US" sz="1400" b="0" dirty="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5" name="Rectangle 8"/>
          <p:cNvSpPr>
            <a:spLocks noGrp="1" noChangeArrowheads="1"/>
          </p:cNvSpPr>
          <p:nvPr>
            <p:ph type="sldNum" sz="quarter" idx="11"/>
          </p:nvPr>
        </p:nvSpPr>
        <p:spPr>
          <a:ln/>
        </p:spPr>
        <p:txBody>
          <a:bodyPr/>
          <a:lstStyle>
            <a:lvl1pPr>
              <a:defRPr/>
            </a:lvl1pPr>
          </a:lstStyle>
          <a:p>
            <a:pPr>
              <a:defRPr/>
            </a:pPr>
            <a:fld id="{CDB85F8D-6E5A-4A45-B071-162DC575613F}" type="slidenum">
              <a:rPr lang="en-US"/>
              <a:pPr>
                <a:defRPr/>
              </a:pPr>
              <a:t>‹#›</a:t>
            </a:fld>
            <a:endParaRPr lang="en-US" sz="1400" b="0" dirty="0">
              <a:latin typeface="Times New Roman"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5" name="Rectangle 8"/>
          <p:cNvSpPr>
            <a:spLocks noGrp="1" noChangeArrowheads="1"/>
          </p:cNvSpPr>
          <p:nvPr>
            <p:ph type="sldNum" sz="quarter" idx="11"/>
          </p:nvPr>
        </p:nvSpPr>
        <p:spPr>
          <a:ln/>
        </p:spPr>
        <p:txBody>
          <a:bodyPr/>
          <a:lstStyle>
            <a:lvl1pPr>
              <a:defRPr/>
            </a:lvl1pPr>
          </a:lstStyle>
          <a:p>
            <a:pPr>
              <a:defRPr/>
            </a:pPr>
            <a:fld id="{15F61178-86F3-7144-B304-2D1954F34426}" type="slidenum">
              <a:rPr lang="en-US"/>
              <a:pPr>
                <a:defRPr/>
              </a:pPr>
              <a:t>‹#›</a:t>
            </a:fld>
            <a:endParaRPr lang="en-US" sz="1400" b="0" dirty="0">
              <a:latin typeface="Times New Roman" charset="0"/>
            </a:endParaRPr>
          </a:p>
        </p:txBody>
      </p:sp>
    </p:spTree>
    <p:extLst>
      <p:ext uri="{BB962C8B-B14F-4D97-AF65-F5344CB8AC3E}">
        <p14:creationId xmlns:p14="http://schemas.microsoft.com/office/powerpoint/2010/main" val="88888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5" name="Rectangle 8"/>
          <p:cNvSpPr>
            <a:spLocks noGrp="1" noChangeArrowheads="1"/>
          </p:cNvSpPr>
          <p:nvPr>
            <p:ph type="sldNum" sz="quarter" idx="11"/>
          </p:nvPr>
        </p:nvSpPr>
        <p:spPr>
          <a:ln/>
        </p:spPr>
        <p:txBody>
          <a:bodyPr/>
          <a:lstStyle>
            <a:lvl1pPr>
              <a:defRPr/>
            </a:lvl1pPr>
          </a:lstStyle>
          <a:p>
            <a:pPr>
              <a:defRPr/>
            </a:pPr>
            <a:fld id="{15F61178-86F3-7144-B304-2D1954F34426}" type="slidenum">
              <a:rPr lang="en-US"/>
              <a:pPr>
                <a:defRPr/>
              </a:pPr>
              <a:t>‹#›</a:t>
            </a:fld>
            <a:endParaRPr lang="en-US" sz="1400" b="0" dirty="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5" name="Rectangle 8"/>
          <p:cNvSpPr>
            <a:spLocks noGrp="1" noChangeArrowheads="1"/>
          </p:cNvSpPr>
          <p:nvPr>
            <p:ph type="sldNum" sz="quarter" idx="11"/>
          </p:nvPr>
        </p:nvSpPr>
        <p:spPr>
          <a:ln/>
        </p:spPr>
        <p:txBody>
          <a:bodyPr/>
          <a:lstStyle>
            <a:lvl1pPr>
              <a:defRPr/>
            </a:lvl1pPr>
          </a:lstStyle>
          <a:p>
            <a:pPr>
              <a:defRPr/>
            </a:pPr>
            <a:fld id="{316A4861-A6A0-7D4C-B93C-058C6F6AD4AE}" type="slidenum">
              <a:rPr lang="en-US"/>
              <a:pPr>
                <a:defRPr/>
              </a:pPr>
              <a:t>‹#›</a:t>
            </a:fld>
            <a:endParaRPr lang="en-US" sz="1400" b="0" dirty="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6" name="Rectangle 8"/>
          <p:cNvSpPr>
            <a:spLocks noGrp="1" noChangeArrowheads="1"/>
          </p:cNvSpPr>
          <p:nvPr>
            <p:ph type="sldNum" sz="quarter" idx="11"/>
          </p:nvPr>
        </p:nvSpPr>
        <p:spPr>
          <a:ln/>
        </p:spPr>
        <p:txBody>
          <a:bodyPr/>
          <a:lstStyle>
            <a:lvl1pPr>
              <a:defRPr/>
            </a:lvl1pPr>
          </a:lstStyle>
          <a:p>
            <a:pPr>
              <a:defRPr/>
            </a:pPr>
            <a:fld id="{920C1FC1-27B5-4949-8C57-EBF64FC19070}" type="slidenum">
              <a:rPr lang="en-US"/>
              <a:pPr>
                <a:defRPr/>
              </a:pPr>
              <a:t>‹#›</a:t>
            </a:fld>
            <a:endParaRPr lang="en-US" sz="1400" b="0" dirty="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8" name="Rectangle 8"/>
          <p:cNvSpPr>
            <a:spLocks noGrp="1" noChangeArrowheads="1"/>
          </p:cNvSpPr>
          <p:nvPr>
            <p:ph type="sldNum" sz="quarter" idx="11"/>
          </p:nvPr>
        </p:nvSpPr>
        <p:spPr>
          <a:ln/>
        </p:spPr>
        <p:txBody>
          <a:bodyPr/>
          <a:lstStyle>
            <a:lvl1pPr>
              <a:defRPr/>
            </a:lvl1pPr>
          </a:lstStyle>
          <a:p>
            <a:pPr>
              <a:defRPr/>
            </a:pPr>
            <a:fld id="{22105A46-377B-8A49-9B98-555F03C8BB1A}" type="slidenum">
              <a:rPr lang="en-US"/>
              <a:pPr>
                <a:defRPr/>
              </a:pPr>
              <a:t>‹#›</a:t>
            </a:fld>
            <a:endParaRPr lang="en-US" sz="1400" b="0" dirty="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4" name="Rectangle 8"/>
          <p:cNvSpPr>
            <a:spLocks noGrp="1" noChangeArrowheads="1"/>
          </p:cNvSpPr>
          <p:nvPr>
            <p:ph type="sldNum" sz="quarter" idx="11"/>
          </p:nvPr>
        </p:nvSpPr>
        <p:spPr>
          <a:ln/>
        </p:spPr>
        <p:txBody>
          <a:bodyPr/>
          <a:lstStyle>
            <a:lvl1pPr>
              <a:defRPr/>
            </a:lvl1pPr>
          </a:lstStyle>
          <a:p>
            <a:pPr>
              <a:defRPr/>
            </a:pPr>
            <a:fld id="{427F17E3-A389-DB4A-B659-E7813F8DB1C9}" type="slidenum">
              <a:rPr lang="en-US"/>
              <a:pPr>
                <a:defRPr/>
              </a:pPr>
              <a:t>‹#›</a:t>
            </a:fld>
            <a:endParaRPr lang="en-US" sz="1400" b="0" dirty="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3" name="Rectangle 8"/>
          <p:cNvSpPr>
            <a:spLocks noGrp="1" noChangeArrowheads="1"/>
          </p:cNvSpPr>
          <p:nvPr>
            <p:ph type="sldNum" sz="quarter" idx="11"/>
          </p:nvPr>
        </p:nvSpPr>
        <p:spPr>
          <a:ln/>
        </p:spPr>
        <p:txBody>
          <a:bodyPr/>
          <a:lstStyle>
            <a:lvl1pPr>
              <a:defRPr/>
            </a:lvl1pPr>
          </a:lstStyle>
          <a:p>
            <a:pPr>
              <a:defRPr/>
            </a:pPr>
            <a:fld id="{DC528C12-BD5B-334D-AB3A-9B1D7E8D2E81}" type="slidenum">
              <a:rPr lang="en-US"/>
              <a:pPr>
                <a:defRPr/>
              </a:pPr>
              <a:t>‹#›</a:t>
            </a:fld>
            <a:endParaRPr lang="en-US" sz="1400" b="0" dirty="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6" name="Rectangle 8"/>
          <p:cNvSpPr>
            <a:spLocks noGrp="1" noChangeArrowheads="1"/>
          </p:cNvSpPr>
          <p:nvPr>
            <p:ph type="sldNum" sz="quarter" idx="11"/>
          </p:nvPr>
        </p:nvSpPr>
        <p:spPr>
          <a:ln/>
        </p:spPr>
        <p:txBody>
          <a:bodyPr/>
          <a:lstStyle>
            <a:lvl1pPr>
              <a:defRPr/>
            </a:lvl1pPr>
          </a:lstStyle>
          <a:p>
            <a:pPr>
              <a:defRPr/>
            </a:pPr>
            <a:fld id="{5EF6DC9C-3500-5045-9050-56F0AE72655A}" type="slidenum">
              <a:rPr lang="en-US"/>
              <a:pPr>
                <a:defRPr/>
              </a:pPr>
              <a:t>‹#›</a:t>
            </a:fld>
            <a:endParaRPr lang="en-US" sz="1400" b="0" dirty="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Special PCK and FK for Earth and Moon</a:t>
            </a:r>
          </a:p>
        </p:txBody>
      </p:sp>
      <p:sp>
        <p:nvSpPr>
          <p:cNvPr id="6" name="Rectangle 8"/>
          <p:cNvSpPr>
            <a:spLocks noGrp="1" noChangeArrowheads="1"/>
          </p:cNvSpPr>
          <p:nvPr>
            <p:ph type="sldNum" sz="quarter" idx="11"/>
          </p:nvPr>
        </p:nvSpPr>
        <p:spPr>
          <a:ln/>
        </p:spPr>
        <p:txBody>
          <a:bodyPr/>
          <a:lstStyle>
            <a:lvl1pPr>
              <a:defRPr/>
            </a:lvl1pPr>
          </a:lstStyle>
          <a:p>
            <a:pPr>
              <a:defRPr/>
            </a:pPr>
            <a:fld id="{77BF68A4-9596-AC4F-95FC-01CF7679C274}" type="slidenum">
              <a:rPr lang="en-US"/>
              <a:pPr>
                <a:defRPr/>
              </a:pPr>
              <a:t>‹#›</a:t>
            </a:fld>
            <a:endParaRPr lang="en-US" sz="1400" b="0" dirty="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761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49155"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dirty="0"/>
          </a:p>
        </p:txBody>
      </p:sp>
      <p:sp>
        <p:nvSpPr>
          <p:cNvPr id="49156" name="Rectangle 4"/>
          <p:cNvSpPr>
            <a:spLocks noChangeArrowheads="1"/>
          </p:cNvSpPr>
          <p:nvPr/>
        </p:nvSpPr>
        <p:spPr bwMode="auto">
          <a:xfrm>
            <a:off x="2076450" y="971550"/>
            <a:ext cx="3890963"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defRPr/>
            </a:pPr>
            <a:r>
              <a:rPr lang="en-US" sz="1400" dirty="0"/>
              <a:t>Navigation and Ancillary Information Facility</a:t>
            </a:r>
          </a:p>
        </p:txBody>
      </p:sp>
      <p:sp>
        <p:nvSpPr>
          <p:cNvPr id="1029" name="Rectangle 5"/>
          <p:cNvSpPr>
            <a:spLocks noGrp="1" noChangeArrowheads="1"/>
          </p:cNvSpPr>
          <p:nvPr>
            <p:ph type="body" idx="1"/>
          </p:nvPr>
        </p:nvSpPr>
        <p:spPr bwMode="auto">
          <a:xfrm>
            <a:off x="685800" y="198120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15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dirty="0"/>
          </a:p>
        </p:txBody>
      </p:sp>
      <p:sp>
        <p:nvSpPr>
          <p:cNvPr id="4915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defRPr sz="1000"/>
            </a:lvl1pPr>
          </a:lstStyle>
          <a:p>
            <a:pPr>
              <a:defRPr/>
            </a:pPr>
            <a:r>
              <a:rPr lang="en-US" dirty="0"/>
              <a:t>Special PCK and FK for Earth and Moon</a:t>
            </a:r>
          </a:p>
        </p:txBody>
      </p:sp>
      <p:sp>
        <p:nvSpPr>
          <p:cNvPr id="4916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a:lvl1pPr>
          </a:lstStyle>
          <a:p>
            <a:pPr>
              <a:defRPr/>
            </a:pPr>
            <a:fld id="{B7F75852-444A-7A4D-8AA0-4561A2C4F2CA}" type="slidenum">
              <a:rPr lang="en-US"/>
              <a:pPr>
                <a:defRPr/>
              </a:pPr>
              <a:t>‹#›</a:t>
            </a:fld>
            <a:endParaRPr lang="en-US" sz="1400" b="0" dirty="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4916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4916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4916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4916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4916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4916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dirty="0"/>
            </a:p>
          </p:txBody>
        </p:sp>
        <p:sp>
          <p:nvSpPr>
            <p:cNvPr id="4916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4916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4917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dirty="0"/>
            </a:p>
          </p:txBody>
        </p:sp>
        <p:sp>
          <p:nvSpPr>
            <p:cNvPr id="4917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dirty="0"/>
            </a:p>
          </p:txBody>
        </p:sp>
        <p:sp>
          <p:nvSpPr>
            <p:cNvPr id="4917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4917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dirty="0">
                  <a:solidFill>
                    <a:srgbClr val="E30101"/>
                  </a:solidFill>
                </a:rPr>
                <a:t>N</a:t>
              </a:r>
              <a:endParaRPr lang="en-US" sz="4400" b="0" dirty="0"/>
            </a:p>
          </p:txBody>
        </p:sp>
        <p:sp>
          <p:nvSpPr>
            <p:cNvPr id="4917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dirty="0">
                  <a:solidFill>
                    <a:srgbClr val="E30101"/>
                  </a:solidFill>
                </a:rPr>
                <a:t>IF</a:t>
              </a:r>
              <a:endParaRPr lang="en-US" sz="4400" b="0" dirty="0"/>
            </a:p>
          </p:txBody>
        </p:sp>
      </p:grpSp>
    </p:spTree>
  </p:cSld>
  <p:clrMap bg1="lt1" tx1="dk1" bg2="lt2" tx2="dk2" accent1="accent1" accent2="accent2" accent3="accent3" accent4="accent4" accent5="accent5" accent6="accent6" hlink="hlink" folHlink="folHlink"/>
  <p:sldLayoutIdLst>
    <p:sldLayoutId id="2147483740"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1" r:id="rId12"/>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aif.jpl.nasa.gov/pub/naif/generic_kernels/pck/"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760724" y="2271713"/>
            <a:ext cx="5706690" cy="2193549"/>
          </a:xfrm>
        </p:spPr>
        <p:txBody>
          <a:bodyPr/>
          <a:lstStyle/>
          <a:p>
            <a:r>
              <a:rPr lang="en-US" dirty="0"/>
              <a:t>“High Accuracy” Orientation</a:t>
            </a:r>
            <a:br>
              <a:rPr lang="en-US" dirty="0"/>
            </a:br>
            <a:r>
              <a:rPr lang="en-US" dirty="0"/>
              <a:t>and</a:t>
            </a:r>
            <a:br>
              <a:rPr lang="en-US" dirty="0"/>
            </a:br>
            <a:r>
              <a:rPr lang="en-US" dirty="0"/>
              <a:t>Body-fixed Frames</a:t>
            </a:r>
            <a:br>
              <a:rPr lang="en-US" dirty="0"/>
            </a:br>
            <a:r>
              <a:rPr lang="en-US" dirty="0"/>
              <a:t>for the</a:t>
            </a:r>
            <a:br>
              <a:rPr lang="en-US" dirty="0"/>
            </a:br>
            <a:r>
              <a:rPr lang="en-US" dirty="0"/>
              <a:t>Moon and Earth</a:t>
            </a:r>
          </a:p>
        </p:txBody>
      </p:sp>
      <p:sp>
        <p:nvSpPr>
          <p:cNvPr id="15363" name="Rectangle 3"/>
          <p:cNvSpPr>
            <a:spLocks noGrp="1" noChangeArrowheads="1"/>
          </p:cNvSpPr>
          <p:nvPr>
            <p:ph type="subTitle" idx="1"/>
          </p:nvPr>
        </p:nvSpPr>
        <p:spPr>
          <a:xfrm>
            <a:off x="1371600" y="5181600"/>
            <a:ext cx="6400800" cy="685800"/>
          </a:xfrm>
        </p:spPr>
        <p:txBody>
          <a:bodyPr/>
          <a:lstStyle/>
          <a:p>
            <a:pPr marL="285750" indent="-285750"/>
            <a:r>
              <a:rPr lang="en-US" dirty="0">
                <a:solidFill>
                  <a:schemeClr val="tx2"/>
                </a:solidFill>
              </a:rPr>
              <a:t>April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dirty="0"/>
              <a:t>Special PCK and FK for Earth and Moon</a:t>
            </a:r>
          </a:p>
        </p:txBody>
      </p:sp>
      <p:sp>
        <p:nvSpPr>
          <p:cNvPr id="32771" name="Slide Number Placeholder 4"/>
          <p:cNvSpPr>
            <a:spLocks noGrp="1"/>
          </p:cNvSpPr>
          <p:nvPr>
            <p:ph type="sldNum" sz="quarter" idx="11"/>
          </p:nvPr>
        </p:nvSpPr>
        <p:spPr>
          <a:noFill/>
        </p:spPr>
        <p:txBody>
          <a:bodyPr/>
          <a:lstStyle/>
          <a:p>
            <a:fld id="{6D706DF3-4F8E-0644-9DA2-F9064FCDFB0B}" type="slidenum">
              <a:rPr lang="en-US" smtClean="0"/>
              <a:pPr/>
              <a:t>10</a:t>
            </a:fld>
            <a:endParaRPr lang="en-US" sz="1400" b="0" dirty="0">
              <a:latin typeface="Times New Roman" charset="0"/>
            </a:endParaRPr>
          </a:p>
        </p:txBody>
      </p:sp>
      <p:sp>
        <p:nvSpPr>
          <p:cNvPr id="32772" name="Rectangle 2"/>
          <p:cNvSpPr>
            <a:spLocks noGrp="1" noChangeArrowheads="1"/>
          </p:cNvSpPr>
          <p:nvPr>
            <p:ph type="title" idx="4294967295"/>
          </p:nvPr>
        </p:nvSpPr>
        <p:spPr>
          <a:xfrm>
            <a:off x="2304824" y="381000"/>
            <a:ext cx="6120265" cy="479747"/>
          </a:xfrm>
        </p:spPr>
        <p:txBody>
          <a:bodyPr/>
          <a:lstStyle/>
          <a:p>
            <a:r>
              <a:rPr lang="en-US" dirty="0"/>
              <a:t>Earth PCK Production Scheme</a:t>
            </a:r>
          </a:p>
        </p:txBody>
      </p:sp>
      <p:sp>
        <p:nvSpPr>
          <p:cNvPr id="32773" name="Rectangle 3"/>
          <p:cNvSpPr>
            <a:spLocks noGrp="1" noChangeArrowheads="1"/>
          </p:cNvSpPr>
          <p:nvPr>
            <p:ph type="body" idx="1"/>
          </p:nvPr>
        </p:nvSpPr>
        <p:spPr>
          <a:xfrm>
            <a:off x="381000" y="1600200"/>
            <a:ext cx="8458200" cy="5029200"/>
          </a:xfrm>
        </p:spPr>
        <p:txBody>
          <a:bodyPr/>
          <a:lstStyle/>
          <a:p>
            <a:pPr>
              <a:lnSpc>
                <a:spcPct val="80000"/>
              </a:lnSpc>
            </a:pPr>
            <a:r>
              <a:rPr lang="en-US" sz="2000" dirty="0"/>
              <a:t>Three versions of the high accuracy binary Earth PCK are produced</a:t>
            </a:r>
          </a:p>
          <a:p>
            <a:pPr marL="628650" lvl="1">
              <a:lnSpc>
                <a:spcPct val="80000"/>
              </a:lnSpc>
            </a:pPr>
            <a:r>
              <a:rPr lang="en-US" sz="1600" dirty="0"/>
              <a:t>“</a:t>
            </a:r>
            <a:r>
              <a:rPr lang="en-US" sz="1600" dirty="0">
                <a:solidFill>
                  <a:schemeClr val="accent2"/>
                </a:solidFill>
              </a:rPr>
              <a:t>The latest</a:t>
            </a:r>
            <a:r>
              <a:rPr lang="en-US" sz="1600" dirty="0"/>
              <a:t>,” using each new release by JPL of a reconstructed EOP file</a:t>
            </a:r>
          </a:p>
          <a:p>
            <a:pPr marL="971550" lvl="2">
              <a:lnSpc>
                <a:spcPct val="80000"/>
              </a:lnSpc>
            </a:pPr>
            <a:r>
              <a:rPr lang="en-US" sz="1600" dirty="0"/>
              <a:t>Covers well into the past and approximately two months into the future beyond the production date</a:t>
            </a:r>
          </a:p>
          <a:p>
            <a:pPr marL="971550" lvl="2">
              <a:lnSpc>
                <a:spcPct val="80000"/>
              </a:lnSpc>
            </a:pPr>
            <a:r>
              <a:rPr lang="en-US" sz="1600" dirty="0"/>
              <a:t>Accuracy of the future data degrades rapidly past the production date</a:t>
            </a:r>
          </a:p>
          <a:p>
            <a:pPr marL="971550" lvl="2">
              <a:lnSpc>
                <a:spcPct val="80000"/>
              </a:lnSpc>
            </a:pPr>
            <a:r>
              <a:rPr lang="en-US" sz="1600" dirty="0"/>
              <a:t>Produced several times per week using an automated script</a:t>
            </a:r>
            <a:endParaRPr lang="en-US" sz="1600" dirty="0">
              <a:solidFill>
                <a:schemeClr val="accent2"/>
              </a:solidFill>
            </a:endParaRPr>
          </a:p>
          <a:p>
            <a:pPr marL="628650" lvl="1">
              <a:lnSpc>
                <a:spcPct val="80000"/>
              </a:lnSpc>
            </a:pPr>
            <a:r>
              <a:rPr lang="en-US" sz="1600" dirty="0">
                <a:solidFill>
                  <a:schemeClr val="accent2"/>
                </a:solidFill>
              </a:rPr>
              <a:t>Long term predict</a:t>
            </a:r>
            <a:r>
              <a:rPr lang="en-US" sz="1600" dirty="0"/>
              <a:t>, for uses beyond two months from the production date, and where the highest accuracy is not required</a:t>
            </a:r>
          </a:p>
          <a:p>
            <a:pPr marL="971550" lvl="2">
              <a:lnSpc>
                <a:spcPct val="80000"/>
              </a:lnSpc>
            </a:pPr>
            <a:r>
              <a:rPr lang="en-US" sz="1600" dirty="0"/>
              <a:t>Produced infrequently</a:t>
            </a:r>
          </a:p>
          <a:p>
            <a:pPr marL="971550" lvl="2">
              <a:lnSpc>
                <a:spcPct val="80000"/>
              </a:lnSpc>
            </a:pPr>
            <a:r>
              <a:rPr lang="en-US" sz="1600" dirty="0"/>
              <a:t>Covers several years into the past and approximately 75 years into the future</a:t>
            </a:r>
          </a:p>
          <a:p>
            <a:pPr marL="971550" lvl="2">
              <a:lnSpc>
                <a:spcPct val="80000"/>
              </a:lnSpc>
            </a:pPr>
            <a:r>
              <a:rPr lang="en-US" sz="1600" dirty="0"/>
              <a:t>Accuracy at epochs in the future is low compared to that for past epochs, but any of it is far better than what is obtained from the IAU rotation model for the Earth (‘IAU_EARTH’) provided in any text PCK</a:t>
            </a:r>
          </a:p>
          <a:p>
            <a:pPr marL="628650" lvl="1">
              <a:lnSpc>
                <a:spcPct val="80000"/>
              </a:lnSpc>
            </a:pPr>
            <a:r>
              <a:rPr lang="en-US" sz="1600" dirty="0">
                <a:solidFill>
                  <a:schemeClr val="accent2"/>
                </a:solidFill>
              </a:rPr>
              <a:t>History file</a:t>
            </a:r>
            <a:r>
              <a:rPr lang="en-US" sz="1600" dirty="0"/>
              <a:t>, containing only high accuracy historical data</a:t>
            </a:r>
          </a:p>
          <a:p>
            <a:pPr>
              <a:lnSpc>
                <a:spcPct val="80000"/>
              </a:lnSpc>
            </a:pPr>
            <a:r>
              <a:rPr lang="en-US" sz="2000" dirty="0"/>
              <a:t>All are in the pck directory under generic_kernels on the NAIF server:  </a:t>
            </a:r>
            <a:r>
              <a:rPr lang="en-US" sz="1800" dirty="0">
                <a:solidFill>
                  <a:schemeClr val="accent6"/>
                </a:solidFill>
                <a:hlinkClick r:id="rId3">
                  <a:extLst>
                    <a:ext uri="{A12FA001-AC4F-418D-AE19-62706E023703}">
                      <ahyp:hlinkClr xmlns:ahyp="http://schemas.microsoft.com/office/drawing/2018/hyperlinkcolor" val="tx"/>
                    </a:ext>
                  </a:extLst>
                </a:hlinkClick>
              </a:rPr>
              <a:t>https://naif.jpl.nasa.gov/pub/naif/generic_kernels/pck/</a:t>
            </a:r>
            <a:endParaRPr lang="en-US" sz="2000" dirty="0">
              <a:solidFill>
                <a:schemeClr val="accent6"/>
              </a:solidFill>
            </a:endParaRPr>
          </a:p>
          <a:p>
            <a:pPr marL="628650" lvl="1">
              <a:lnSpc>
                <a:spcPct val="80000"/>
              </a:lnSpc>
            </a:pPr>
            <a:r>
              <a:rPr lang="en-US" sz="1600" dirty="0"/>
              <a:t>Read the “aareadme” file to see the file naming schema and more details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dirty="0"/>
              <a:t>Special PCK and FK for Earth and Moon</a:t>
            </a:r>
          </a:p>
        </p:txBody>
      </p:sp>
      <p:sp>
        <p:nvSpPr>
          <p:cNvPr id="34819" name="Slide Number Placeholder 4"/>
          <p:cNvSpPr>
            <a:spLocks noGrp="1"/>
          </p:cNvSpPr>
          <p:nvPr>
            <p:ph type="sldNum" sz="quarter" idx="11"/>
          </p:nvPr>
        </p:nvSpPr>
        <p:spPr>
          <a:noFill/>
        </p:spPr>
        <p:txBody>
          <a:bodyPr/>
          <a:lstStyle/>
          <a:p>
            <a:fld id="{18E8C967-8640-324D-AF1F-4FB0F2B2F2EE}" type="slidenum">
              <a:rPr lang="en-US" smtClean="0"/>
              <a:pPr/>
              <a:t>11</a:t>
            </a:fld>
            <a:endParaRPr lang="en-US" sz="1400" b="0" dirty="0">
              <a:latin typeface="Times New Roman" charset="0"/>
            </a:endParaRPr>
          </a:p>
        </p:txBody>
      </p:sp>
      <p:sp>
        <p:nvSpPr>
          <p:cNvPr id="34820" name="Rectangle 2"/>
          <p:cNvSpPr>
            <a:spLocks noGrp="1" noChangeArrowheads="1"/>
          </p:cNvSpPr>
          <p:nvPr>
            <p:ph type="title"/>
          </p:nvPr>
        </p:nvSpPr>
        <p:spPr>
          <a:xfrm>
            <a:off x="2028825" y="381000"/>
            <a:ext cx="6654800" cy="474663"/>
          </a:xfrm>
        </p:spPr>
        <p:txBody>
          <a:bodyPr/>
          <a:lstStyle/>
          <a:p>
            <a:r>
              <a:rPr lang="en-US" dirty="0"/>
              <a:t>Accurate Earth Surface Locations</a:t>
            </a:r>
          </a:p>
        </p:txBody>
      </p:sp>
      <p:sp>
        <p:nvSpPr>
          <p:cNvPr id="34821" name="Rectangle 3"/>
          <p:cNvSpPr>
            <a:spLocks noGrp="1" noChangeArrowheads="1"/>
          </p:cNvSpPr>
          <p:nvPr>
            <p:ph type="body" idx="1"/>
          </p:nvPr>
        </p:nvSpPr>
        <p:spPr>
          <a:xfrm>
            <a:off x="685800" y="1524000"/>
            <a:ext cx="7931150" cy="4883150"/>
          </a:xfrm>
        </p:spPr>
        <p:txBody>
          <a:bodyPr/>
          <a:lstStyle/>
          <a:p>
            <a:r>
              <a:rPr lang="en-US" dirty="0"/>
              <a:t>High accuracy determination of surface locations relative to an inertial frame involves motions in addition to Earth rotation, including:</a:t>
            </a:r>
          </a:p>
          <a:p>
            <a:pPr lvl="1"/>
            <a:r>
              <a:rPr lang="en-US" sz="2000" dirty="0"/>
              <a:t>tectonic plate motion </a:t>
            </a:r>
          </a:p>
          <a:p>
            <a:pPr lvl="1"/>
            <a:r>
              <a:rPr lang="en-US" sz="2000" dirty="0"/>
              <a:t>tidal effects</a:t>
            </a:r>
          </a:p>
          <a:p>
            <a:pPr lvl="1"/>
            <a:r>
              <a:rPr lang="en-US" sz="2000" dirty="0"/>
              <a:t>relativistic effects</a:t>
            </a:r>
          </a:p>
          <a:p>
            <a:r>
              <a:rPr lang="en-US" dirty="0"/>
              <a:t>From the list of effects above…</a:t>
            </a:r>
          </a:p>
          <a:p>
            <a:pPr lvl="1"/>
            <a:r>
              <a:rPr lang="en-US" dirty="0"/>
              <a:t>Tectonic plate motion is accounted for in NAIF's DSN and some non-DSN station SPK files.</a:t>
            </a:r>
          </a:p>
          <a:p>
            <a:pPr lvl="2"/>
            <a:r>
              <a:rPr lang="en-US" dirty="0"/>
              <a:t>This helps ONLY station locations, not other surface objects.  </a:t>
            </a:r>
          </a:p>
          <a:p>
            <a:pPr lvl="1"/>
            <a:r>
              <a:rPr lang="en-US" dirty="0"/>
              <a:t>The other two non-rotational effects affecting surface locations are not accounted for by any PCK, or by any other SPICE component. But the magnitude of these is under one meter.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dirty="0"/>
              <a:t>Special PCK and FK for Earth and Moon</a:t>
            </a:r>
          </a:p>
        </p:txBody>
      </p:sp>
      <p:sp>
        <p:nvSpPr>
          <p:cNvPr id="36867" name="Slide Number Placeholder 4"/>
          <p:cNvSpPr>
            <a:spLocks noGrp="1"/>
          </p:cNvSpPr>
          <p:nvPr>
            <p:ph type="sldNum" sz="quarter" idx="11"/>
          </p:nvPr>
        </p:nvSpPr>
        <p:spPr>
          <a:noFill/>
        </p:spPr>
        <p:txBody>
          <a:bodyPr/>
          <a:lstStyle/>
          <a:p>
            <a:fld id="{A898944B-B319-5843-A129-B99BAC7655E3}" type="slidenum">
              <a:rPr lang="en-US" smtClean="0"/>
              <a:pPr/>
              <a:t>12</a:t>
            </a:fld>
            <a:endParaRPr lang="en-US" sz="1400" b="0" dirty="0">
              <a:latin typeface="Times New Roman" charset="0"/>
            </a:endParaRPr>
          </a:p>
        </p:txBody>
      </p:sp>
      <p:sp>
        <p:nvSpPr>
          <p:cNvPr id="36868" name="Rectangle 2"/>
          <p:cNvSpPr>
            <a:spLocks noGrp="1" noChangeArrowheads="1"/>
          </p:cNvSpPr>
          <p:nvPr>
            <p:ph type="title"/>
          </p:nvPr>
        </p:nvSpPr>
        <p:spPr>
          <a:xfrm>
            <a:off x="2133600" y="339725"/>
            <a:ext cx="6161088" cy="422275"/>
          </a:xfrm>
        </p:spPr>
        <p:txBody>
          <a:bodyPr wrap="square"/>
          <a:lstStyle/>
          <a:p>
            <a:r>
              <a:rPr lang="en-US" sz="2800" dirty="0"/>
              <a:t>Kernel Usage Summary: Earth</a:t>
            </a:r>
            <a:endParaRPr lang="en-US" dirty="0"/>
          </a:p>
        </p:txBody>
      </p:sp>
      <p:sp>
        <p:nvSpPr>
          <p:cNvPr id="36869" name="Rectangle 3"/>
          <p:cNvSpPr>
            <a:spLocks noGrp="1" noChangeArrowheads="1"/>
          </p:cNvSpPr>
          <p:nvPr>
            <p:ph type="body" idx="1"/>
          </p:nvPr>
        </p:nvSpPr>
        <p:spPr>
          <a:xfrm>
            <a:off x="685800" y="1371600"/>
            <a:ext cx="7848600" cy="5105400"/>
          </a:xfrm>
        </p:spPr>
        <p:txBody>
          <a:bodyPr/>
          <a:lstStyle/>
          <a:p>
            <a:pPr>
              <a:lnSpc>
                <a:spcPct val="80000"/>
              </a:lnSpc>
            </a:pPr>
            <a:r>
              <a:rPr lang="en-US" dirty="0"/>
              <a:t>To use high accuracy Earth orientation data</a:t>
            </a:r>
          </a:p>
          <a:p>
            <a:pPr lvl="1">
              <a:lnSpc>
                <a:spcPct val="80000"/>
              </a:lnSpc>
            </a:pPr>
            <a:r>
              <a:rPr lang="en-US" dirty="0"/>
              <a:t>Load one or more binary Earth PCKs</a:t>
            </a:r>
          </a:p>
          <a:p>
            <a:pPr lvl="2">
              <a:lnSpc>
                <a:spcPct val="80000"/>
              </a:lnSpc>
            </a:pPr>
            <a:r>
              <a:rPr lang="en-US" dirty="0"/>
              <a:t>If a long-term predict is used, load that kernel *</a:t>
            </a:r>
            <a:r>
              <a:rPr lang="en-US" dirty="0">
                <a:solidFill>
                  <a:schemeClr val="accent1"/>
                </a:solidFill>
              </a:rPr>
              <a:t>before</a:t>
            </a:r>
            <a:r>
              <a:rPr lang="en-US" dirty="0"/>
              <a:t>* loading any kernel containing reconstructed data so that the reconstructed data have precedence during the overlap period.</a:t>
            </a:r>
          </a:p>
          <a:p>
            <a:pPr lvl="1">
              <a:lnSpc>
                <a:spcPct val="80000"/>
              </a:lnSpc>
            </a:pPr>
            <a:r>
              <a:rPr lang="en-US" dirty="0"/>
              <a:t>If your application uses any of the old, pre-N0062 APIs that make use of the </a:t>
            </a:r>
            <a:r>
              <a:rPr lang="en-US" u="sng" dirty="0"/>
              <a:t>default</a:t>
            </a:r>
            <a:r>
              <a:rPr lang="en-US" dirty="0"/>
              <a:t> Earth body-fixed frame (see backup slides), load an Earth frame association kernel making ITRFxx the default Earth body-fixed frame.</a:t>
            </a:r>
          </a:p>
          <a:p>
            <a:pPr lvl="2">
              <a:lnSpc>
                <a:spcPct val="80000"/>
              </a:lnSpc>
            </a:pPr>
            <a:r>
              <a:rPr lang="en-US" dirty="0">
                <a:solidFill>
                  <a:schemeClr val="accent2"/>
                </a:solidFill>
              </a:rPr>
              <a:t>But best to switch to use the “new” APIs that require you to specify which frame to use.</a:t>
            </a:r>
          </a:p>
          <a:p>
            <a:pPr lvl="3">
              <a:lnSpc>
                <a:spcPct val="80000"/>
              </a:lnSpc>
            </a:pPr>
            <a:r>
              <a:rPr lang="en-US" dirty="0">
                <a:solidFill>
                  <a:schemeClr val="accent2"/>
                </a:solidFill>
              </a:rPr>
              <a:t>The new APIs are: ILUMIN, ILLUMF, ILLUMG, SINCPT, SUBPNT, SUBSLR</a:t>
            </a:r>
          </a:p>
          <a:p>
            <a:pPr>
              <a:lnSpc>
                <a:spcPct val="80000"/>
              </a:lnSpc>
            </a:pPr>
            <a:r>
              <a:rPr lang="en-US" dirty="0"/>
              <a:t>If you’re using SPICE to access Earth size and shape information, you’ll also need to load a text PCK file containing these data.</a:t>
            </a:r>
          </a:p>
          <a:p>
            <a:pPr lvl="1">
              <a:lnSpc>
                <a:spcPct val="80000"/>
              </a:lnSpc>
            </a:pPr>
            <a:r>
              <a:rPr lang="en-US" dirty="0"/>
              <a:t>Typically use the latest generic text PCK: pck000xx.tpc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2668588" y="2286000"/>
            <a:ext cx="3830637" cy="474663"/>
          </a:xfrm>
        </p:spPr>
        <p:txBody>
          <a:bodyPr/>
          <a:lstStyle/>
          <a:p>
            <a:r>
              <a:rPr lang="en-US" dirty="0"/>
              <a:t>Lunar Binary PCKs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dirty="0"/>
              <a:t>Special PCK and FK for Earth and Moon</a:t>
            </a:r>
          </a:p>
        </p:txBody>
      </p:sp>
      <p:sp>
        <p:nvSpPr>
          <p:cNvPr id="40963" name="Slide Number Placeholder 4"/>
          <p:cNvSpPr>
            <a:spLocks noGrp="1"/>
          </p:cNvSpPr>
          <p:nvPr>
            <p:ph type="sldNum" sz="quarter" idx="11"/>
          </p:nvPr>
        </p:nvSpPr>
        <p:spPr>
          <a:noFill/>
        </p:spPr>
        <p:txBody>
          <a:bodyPr/>
          <a:lstStyle/>
          <a:p>
            <a:fld id="{C0FB5398-8BA0-6440-B2E8-EA16789459B4}" type="slidenum">
              <a:rPr lang="en-US" smtClean="0"/>
              <a:pPr/>
              <a:t>14</a:t>
            </a:fld>
            <a:endParaRPr lang="en-US" sz="1400" b="0" dirty="0">
              <a:latin typeface="Times New Roman" charset="0"/>
            </a:endParaRPr>
          </a:p>
        </p:txBody>
      </p:sp>
      <p:sp>
        <p:nvSpPr>
          <p:cNvPr id="40964" name="Rectangle 2"/>
          <p:cNvSpPr>
            <a:spLocks noGrp="1" noChangeArrowheads="1"/>
          </p:cNvSpPr>
          <p:nvPr>
            <p:ph type="title"/>
          </p:nvPr>
        </p:nvSpPr>
        <p:spPr>
          <a:xfrm>
            <a:off x="2077976" y="381000"/>
            <a:ext cx="6612061" cy="435504"/>
          </a:xfrm>
        </p:spPr>
        <p:txBody>
          <a:bodyPr/>
          <a:lstStyle/>
          <a:p>
            <a:r>
              <a:rPr lang="en-US" sz="2800" dirty="0"/>
              <a:t>High Accuracy Lunar Rotation Model</a:t>
            </a:r>
            <a:endParaRPr lang="en-US" dirty="0"/>
          </a:p>
        </p:txBody>
      </p:sp>
      <p:sp>
        <p:nvSpPr>
          <p:cNvPr id="40965" name="Rectangle 3"/>
          <p:cNvSpPr>
            <a:spLocks noGrp="1" noChangeArrowheads="1"/>
          </p:cNvSpPr>
          <p:nvPr>
            <p:ph type="body" idx="1"/>
          </p:nvPr>
        </p:nvSpPr>
        <p:spPr>
          <a:xfrm>
            <a:off x="685800" y="1524000"/>
            <a:ext cx="7924800" cy="4800600"/>
          </a:xfrm>
        </p:spPr>
        <p:txBody>
          <a:bodyPr/>
          <a:lstStyle/>
          <a:p>
            <a:r>
              <a:rPr lang="en-US" dirty="0"/>
              <a:t>The high accuracy lunar rotation models available in binary PCKs are more accurate than the IAU rotation model found in a text PCK (‘IAU_MOON’).</a:t>
            </a:r>
          </a:p>
          <a:p>
            <a:pPr lvl="1"/>
            <a:r>
              <a:rPr lang="en-US" dirty="0"/>
              <a:t>For the time period of 2000-2020 the difference is approximately:</a:t>
            </a:r>
          </a:p>
          <a:p>
            <a:pPr lvl="2"/>
            <a:r>
              <a:rPr lang="en-US" dirty="0"/>
              <a:t>Worst case: ~0.0051 degrees, or ~155m on a great circle</a:t>
            </a:r>
          </a:p>
          <a:p>
            <a:pPr lvl="2"/>
            <a:r>
              <a:rPr lang="en-US" dirty="0"/>
              <a:t>Average:      ~0.0024 degrees, or ~73m on a great circle </a:t>
            </a:r>
          </a:p>
          <a:p>
            <a:pPr lvl="1"/>
            <a:r>
              <a:rPr lang="en-US" dirty="0"/>
              <a:t>The error is due to truncation of the libration series in the IAU model</a:t>
            </a:r>
          </a:p>
          <a:p>
            <a:pPr lvl="1"/>
            <a:r>
              <a:rPr lang="en-US" dirty="0"/>
              <a:t>See the plot in the following chart comparing the IAU lunar rotation model to the integrated DE-421 model.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dirty="0"/>
              <a:t>Special PCK and FK for Earth and Moon</a:t>
            </a:r>
          </a:p>
        </p:txBody>
      </p:sp>
      <p:sp>
        <p:nvSpPr>
          <p:cNvPr id="43011" name="Slide Number Placeholder 4"/>
          <p:cNvSpPr>
            <a:spLocks noGrp="1"/>
          </p:cNvSpPr>
          <p:nvPr>
            <p:ph type="sldNum" sz="quarter" idx="11"/>
          </p:nvPr>
        </p:nvSpPr>
        <p:spPr>
          <a:noFill/>
        </p:spPr>
        <p:txBody>
          <a:bodyPr/>
          <a:lstStyle/>
          <a:p>
            <a:fld id="{575073BF-E2F9-2740-8DF3-03F1B7FB10B2}" type="slidenum">
              <a:rPr lang="en-US" smtClean="0"/>
              <a:pPr/>
              <a:t>15</a:t>
            </a:fld>
            <a:endParaRPr lang="en-US" sz="1400" b="0" dirty="0">
              <a:latin typeface="Times New Roman" charset="0"/>
            </a:endParaRPr>
          </a:p>
        </p:txBody>
      </p:sp>
      <p:sp>
        <p:nvSpPr>
          <p:cNvPr id="43012" name="Rectangle 2"/>
          <p:cNvSpPr>
            <a:spLocks noGrp="1" noChangeArrowheads="1"/>
          </p:cNvSpPr>
          <p:nvPr>
            <p:ph type="title"/>
          </p:nvPr>
        </p:nvSpPr>
        <p:spPr>
          <a:xfrm>
            <a:off x="2263775" y="381000"/>
            <a:ext cx="6240463" cy="368300"/>
          </a:xfrm>
        </p:spPr>
        <p:txBody>
          <a:bodyPr/>
          <a:lstStyle/>
          <a:p>
            <a:r>
              <a:rPr lang="en-US" sz="2400" dirty="0"/>
              <a:t>IAU_Moon vs MOON_ME Comparison Plot</a:t>
            </a:r>
            <a:endParaRPr lang="en-US" dirty="0"/>
          </a:p>
        </p:txBody>
      </p:sp>
      <p:sp>
        <p:nvSpPr>
          <p:cNvPr id="43013" name="Text Box 3"/>
          <p:cNvSpPr txBox="1">
            <a:spLocks noChangeArrowheads="1"/>
          </p:cNvSpPr>
          <p:nvPr/>
        </p:nvSpPr>
        <p:spPr bwMode="auto">
          <a:xfrm>
            <a:off x="1389063" y="1447800"/>
            <a:ext cx="6684962" cy="476250"/>
          </a:xfrm>
          <a:prstGeom prst="rect">
            <a:avLst/>
          </a:prstGeom>
          <a:noFill/>
          <a:ln w="12700">
            <a:noFill/>
            <a:miter lim="800000"/>
            <a:headEnd/>
            <a:tailEnd/>
          </a:ln>
        </p:spPr>
        <p:txBody>
          <a:bodyPr wrap="none">
            <a:prstTxWarp prst="textNoShape">
              <a:avLst/>
            </a:prstTxWarp>
            <a:spAutoFit/>
          </a:bodyPr>
          <a:lstStyle/>
          <a:p>
            <a:r>
              <a:rPr lang="en-US" sz="1400" dirty="0"/>
              <a:t>Difference between the IAU_Moon frame and the Moon_ME frame (equivalent</a:t>
            </a:r>
          </a:p>
          <a:p>
            <a:r>
              <a:rPr lang="en-US" sz="1400" dirty="0"/>
              <a:t>to the Moon_ME_DE421 frame)</a:t>
            </a:r>
          </a:p>
        </p:txBody>
      </p:sp>
      <p:pic>
        <p:nvPicPr>
          <p:cNvPr id="43014" name="Picture 4" descr="moon_me"/>
          <p:cNvPicPr>
            <a:picLocks noChangeAspect="1" noChangeArrowheads="1"/>
          </p:cNvPicPr>
          <p:nvPr/>
        </p:nvPicPr>
        <p:blipFill>
          <a:blip r:embed="rId3"/>
          <a:srcRect/>
          <a:stretch>
            <a:fillRect/>
          </a:stretch>
        </p:blipFill>
        <p:spPr bwMode="auto">
          <a:xfrm>
            <a:off x="884238" y="2114550"/>
            <a:ext cx="7388225" cy="42862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dirty="0"/>
              <a:t>Special PCK and FK for Earth and Moon</a:t>
            </a:r>
          </a:p>
        </p:txBody>
      </p:sp>
      <p:sp>
        <p:nvSpPr>
          <p:cNvPr id="47107" name="Slide Number Placeholder 4"/>
          <p:cNvSpPr>
            <a:spLocks noGrp="1"/>
          </p:cNvSpPr>
          <p:nvPr>
            <p:ph type="sldNum" sz="quarter" idx="11"/>
          </p:nvPr>
        </p:nvSpPr>
        <p:spPr>
          <a:noFill/>
        </p:spPr>
        <p:txBody>
          <a:bodyPr/>
          <a:lstStyle/>
          <a:p>
            <a:fld id="{25398E2C-DE15-B440-AB52-CFC911CA6C26}" type="slidenum">
              <a:rPr lang="en-US" smtClean="0"/>
              <a:pPr/>
              <a:t>16</a:t>
            </a:fld>
            <a:endParaRPr lang="en-US" sz="1400" b="0" dirty="0">
              <a:latin typeface="Times New Roman" charset="0"/>
            </a:endParaRPr>
          </a:p>
        </p:txBody>
      </p:sp>
      <p:sp>
        <p:nvSpPr>
          <p:cNvPr id="47108" name="Rectangle 2"/>
          <p:cNvSpPr>
            <a:spLocks noGrp="1" noChangeArrowheads="1"/>
          </p:cNvSpPr>
          <p:nvPr>
            <p:ph type="title"/>
          </p:nvPr>
        </p:nvSpPr>
        <p:spPr>
          <a:xfrm>
            <a:off x="2316651" y="381000"/>
            <a:ext cx="6131536" cy="380617"/>
          </a:xfrm>
        </p:spPr>
        <p:txBody>
          <a:bodyPr/>
          <a:lstStyle/>
          <a:p>
            <a:r>
              <a:rPr lang="en-US" sz="2400" dirty="0"/>
              <a:t>Data Sources for High Accuracy Models</a:t>
            </a:r>
            <a:endParaRPr lang="en-US" dirty="0"/>
          </a:p>
        </p:txBody>
      </p:sp>
      <p:sp>
        <p:nvSpPr>
          <p:cNvPr id="47109" name="Rectangle 3"/>
          <p:cNvSpPr>
            <a:spLocks noGrp="1" noChangeArrowheads="1"/>
          </p:cNvSpPr>
          <p:nvPr>
            <p:ph type="body" idx="1"/>
          </p:nvPr>
        </p:nvSpPr>
        <p:spPr>
          <a:xfrm>
            <a:off x="838200" y="1828800"/>
            <a:ext cx="7772400" cy="3810000"/>
          </a:xfrm>
        </p:spPr>
        <p:txBody>
          <a:bodyPr/>
          <a:lstStyle/>
          <a:p>
            <a:pPr>
              <a:lnSpc>
                <a:spcPct val="80000"/>
              </a:lnSpc>
            </a:pPr>
            <a:r>
              <a:rPr lang="en-US" dirty="0"/>
              <a:t>Data for lunar orientation come from JPL’s DE/LExxx planet/lunar ephemeris files.</a:t>
            </a:r>
          </a:p>
          <a:p>
            <a:pPr lvl="1">
              <a:lnSpc>
                <a:spcPct val="80000"/>
              </a:lnSpc>
            </a:pPr>
            <a:r>
              <a:rPr lang="en-US" dirty="0"/>
              <a:t>Binary lunar PCKs represent the orientation of the Moon’s “principal axis” reference frame–referred to as MOON_PA_Dexxx–relative to the ICRF*.</a:t>
            </a:r>
          </a:p>
        </p:txBody>
      </p:sp>
      <p:sp>
        <p:nvSpPr>
          <p:cNvPr id="47110" name="Text Box 4"/>
          <p:cNvSpPr txBox="1">
            <a:spLocks noChangeArrowheads="1"/>
          </p:cNvSpPr>
          <p:nvPr/>
        </p:nvSpPr>
        <p:spPr bwMode="auto">
          <a:xfrm>
            <a:off x="1530350" y="5340350"/>
            <a:ext cx="6781800" cy="1063625"/>
          </a:xfrm>
          <a:prstGeom prst="rect">
            <a:avLst/>
          </a:prstGeom>
          <a:noFill/>
          <a:ln w="12700">
            <a:noFill/>
            <a:miter lim="800000"/>
            <a:headEnd/>
            <a:tailEnd/>
          </a:ln>
        </p:spPr>
        <p:txBody>
          <a:bodyPr>
            <a:prstTxWarp prst="textNoShape">
              <a:avLst/>
            </a:prstTxWarp>
            <a:spAutoFit/>
          </a:bodyPr>
          <a:lstStyle/>
          <a:p>
            <a:pPr marL="458788" indent="-458788" algn="l"/>
            <a:r>
              <a:rPr lang="en-US" dirty="0"/>
              <a:t>ICRF = International Celestial Reference Frame, often referred to in SPICE as the “J2000” frame, and also often referred to as the EME 2000 frame. This is an inertial frame.</a:t>
            </a:r>
          </a:p>
          <a:p>
            <a:pPr marL="458788" indent="-458788" algn="l"/>
            <a:endParaRPr lang="en-US" dirty="0"/>
          </a:p>
          <a:p>
            <a:pPr marL="458788" indent="-458788" algn="l"/>
            <a:r>
              <a:rPr lang="en-US" dirty="0"/>
              <a:t>JPL-produced planet/lunar ephemeris files are sometimes referred to as “DE/LExxx” but more often are referred to as simply “DExxx.”</a:t>
            </a:r>
          </a:p>
          <a:p>
            <a:pPr marL="458788" indent="-458788" algn="l"/>
            <a:endParaRPr lang="en-US"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dirty="0"/>
              <a:t>Special PCK and FK for Earth and Moon</a:t>
            </a:r>
          </a:p>
        </p:txBody>
      </p:sp>
      <p:sp>
        <p:nvSpPr>
          <p:cNvPr id="45059" name="Slide Number Placeholder 4"/>
          <p:cNvSpPr>
            <a:spLocks noGrp="1"/>
          </p:cNvSpPr>
          <p:nvPr>
            <p:ph type="sldNum" sz="quarter" idx="11"/>
          </p:nvPr>
        </p:nvSpPr>
        <p:spPr>
          <a:noFill/>
        </p:spPr>
        <p:txBody>
          <a:bodyPr/>
          <a:lstStyle/>
          <a:p>
            <a:fld id="{57C0A9F5-0F54-0A4E-85A8-92871092409F}" type="slidenum">
              <a:rPr lang="en-US" smtClean="0"/>
              <a:pPr/>
              <a:t>17</a:t>
            </a:fld>
            <a:endParaRPr lang="en-US" sz="1400" b="0" dirty="0">
              <a:latin typeface="Times New Roman" charset="0"/>
            </a:endParaRPr>
          </a:p>
        </p:txBody>
      </p:sp>
      <p:sp>
        <p:nvSpPr>
          <p:cNvPr id="45060" name="Rectangle 2"/>
          <p:cNvSpPr>
            <a:spLocks noGrp="1" noChangeArrowheads="1"/>
          </p:cNvSpPr>
          <p:nvPr>
            <p:ph type="title" idx="4294967295"/>
          </p:nvPr>
        </p:nvSpPr>
        <p:spPr>
          <a:xfrm>
            <a:off x="2280570" y="381000"/>
            <a:ext cx="6211637" cy="479747"/>
          </a:xfrm>
        </p:spPr>
        <p:txBody>
          <a:bodyPr/>
          <a:lstStyle/>
          <a:p>
            <a:r>
              <a:rPr lang="en-US" dirty="0"/>
              <a:t>Lunar</a:t>
            </a:r>
            <a:r>
              <a:rPr lang="en-US" dirty="0">
                <a:latin typeface="ヒラギノ角ゴ Pro W3" charset="-128"/>
              </a:rPr>
              <a:t> </a:t>
            </a:r>
            <a:r>
              <a:rPr lang="en-US" dirty="0"/>
              <a:t>Rotation Model Effects-1</a:t>
            </a:r>
          </a:p>
        </p:txBody>
      </p:sp>
      <p:sp>
        <p:nvSpPr>
          <p:cNvPr id="45061" name="Rectangle 3"/>
          <p:cNvSpPr>
            <a:spLocks noGrp="1" noChangeArrowheads="1"/>
          </p:cNvSpPr>
          <p:nvPr>
            <p:ph type="body" idx="1"/>
          </p:nvPr>
        </p:nvSpPr>
        <p:spPr>
          <a:xfrm>
            <a:off x="692150" y="1377950"/>
            <a:ext cx="7772400" cy="5181600"/>
          </a:xfrm>
        </p:spPr>
        <p:txBody>
          <a:bodyPr/>
          <a:lstStyle/>
          <a:p>
            <a:pPr>
              <a:lnSpc>
                <a:spcPct val="80000"/>
              </a:lnSpc>
            </a:pPr>
            <a:r>
              <a:rPr lang="en-US" sz="1800" dirty="0"/>
              <a:t>The high accuracy lunar orientation model obtained from the DE440 lunar ephemeris represents the result of a simultaneous numerical integration of lunar rotation and orbit, and of orbits of the planets.</a:t>
            </a:r>
          </a:p>
          <a:p>
            <a:pPr lvl="1">
              <a:lnSpc>
                <a:spcPct val="80000"/>
              </a:lnSpc>
            </a:pPr>
            <a:r>
              <a:rPr lang="en-US" sz="1400" dirty="0"/>
              <a:t>The DE440 integration model includes*:</a:t>
            </a:r>
          </a:p>
          <a:p>
            <a:pPr lvl="2">
              <a:lnSpc>
                <a:spcPct val="80000"/>
              </a:lnSpc>
            </a:pPr>
            <a:r>
              <a:rPr lang="en-US" sz="1400" i="0" u="none" strike="noStrike" dirty="0">
                <a:solidFill>
                  <a:srgbClr val="000000"/>
                </a:solidFill>
                <a:effectLst/>
                <a:latin typeface="+mj-lt"/>
              </a:rPr>
              <a:t>Relativistic equations of motion for Moon and planets.</a:t>
            </a:r>
          </a:p>
          <a:p>
            <a:pPr lvl="2">
              <a:lnSpc>
                <a:spcPct val="80000"/>
              </a:lnSpc>
            </a:pPr>
            <a:r>
              <a:rPr lang="en-US" sz="1400" i="0" u="none" strike="noStrike" dirty="0">
                <a:solidFill>
                  <a:srgbClr val="000000"/>
                </a:solidFill>
                <a:effectLst/>
                <a:latin typeface="+mj-lt"/>
              </a:rPr>
              <a:t>Rotating Sun’s relativistic </a:t>
            </a:r>
            <a:r>
              <a:rPr lang="en-US" sz="1400" i="0" u="none" strike="noStrike" dirty="0" err="1">
                <a:solidFill>
                  <a:srgbClr val="000000"/>
                </a:solidFill>
                <a:effectLst/>
                <a:latin typeface="+mj-lt"/>
              </a:rPr>
              <a:t>Lense-Thirring</a:t>
            </a:r>
            <a:r>
              <a:rPr lang="en-US" sz="1400" i="0" u="none" strike="noStrike" dirty="0">
                <a:solidFill>
                  <a:srgbClr val="000000"/>
                </a:solidFill>
                <a:effectLst/>
                <a:latin typeface="+mj-lt"/>
              </a:rPr>
              <a:t> effect.</a:t>
            </a:r>
          </a:p>
          <a:p>
            <a:pPr lvl="2">
              <a:lnSpc>
                <a:spcPct val="80000"/>
              </a:lnSpc>
            </a:pPr>
            <a:r>
              <a:rPr lang="en-US" sz="1400" i="0" u="none" strike="noStrike" dirty="0">
                <a:solidFill>
                  <a:srgbClr val="000000"/>
                </a:solidFill>
                <a:effectLst/>
                <a:latin typeface="+mj-lt"/>
              </a:rPr>
              <a:t>Solar radiation pressure on lunar orbit.</a:t>
            </a:r>
          </a:p>
          <a:p>
            <a:pPr lvl="2">
              <a:lnSpc>
                <a:spcPct val="80000"/>
              </a:lnSpc>
            </a:pPr>
            <a:r>
              <a:rPr lang="en-US" sz="1400" i="0" u="none" strike="noStrike" dirty="0">
                <a:solidFill>
                  <a:srgbClr val="000000"/>
                </a:solidFill>
                <a:effectLst/>
                <a:latin typeface="+mj-lt"/>
              </a:rPr>
              <a:t>The gravity field of the Earth has zonal coefficients J</a:t>
            </a:r>
            <a:r>
              <a:rPr lang="en-US" sz="1400" i="0" u="none" strike="noStrike" baseline="-25000" dirty="0">
                <a:solidFill>
                  <a:srgbClr val="000000"/>
                </a:solidFill>
                <a:effectLst/>
                <a:latin typeface="+mj-lt"/>
              </a:rPr>
              <a:t>2</a:t>
            </a:r>
            <a:r>
              <a:rPr lang="en-US" sz="1400" i="0" u="none" strike="noStrike" dirty="0">
                <a:solidFill>
                  <a:srgbClr val="000000"/>
                </a:solidFill>
                <a:effectLst/>
                <a:latin typeface="+mj-lt"/>
              </a:rPr>
              <a:t> through J</a:t>
            </a:r>
            <a:r>
              <a:rPr lang="en-US" sz="1400" i="0" u="none" strike="noStrike" baseline="-25000" dirty="0">
                <a:solidFill>
                  <a:srgbClr val="000000"/>
                </a:solidFill>
                <a:effectLst/>
                <a:latin typeface="+mj-lt"/>
              </a:rPr>
              <a:t>5</a:t>
            </a:r>
            <a:r>
              <a:rPr lang="en-US" sz="1400" i="0" u="none" strike="noStrike" dirty="0">
                <a:solidFill>
                  <a:srgbClr val="000000"/>
                </a:solidFill>
                <a:effectLst/>
                <a:latin typeface="+mj-lt"/>
              </a:rPr>
              <a:t>. The coefficient J</a:t>
            </a:r>
            <a:r>
              <a:rPr lang="en-US" sz="1400" i="0" u="none" strike="noStrike" baseline="-25000" dirty="0">
                <a:solidFill>
                  <a:srgbClr val="000000"/>
                </a:solidFill>
                <a:effectLst/>
                <a:latin typeface="+mj-lt"/>
              </a:rPr>
              <a:t>2</a:t>
            </a:r>
            <a:r>
              <a:rPr lang="en-US" sz="1400" i="0" u="none" strike="noStrike" dirty="0">
                <a:solidFill>
                  <a:srgbClr val="000000"/>
                </a:solidFill>
                <a:effectLst/>
                <a:latin typeface="+mj-lt"/>
              </a:rPr>
              <a:t> is a quadratic function of time. </a:t>
            </a:r>
          </a:p>
          <a:p>
            <a:pPr lvl="2">
              <a:lnSpc>
                <a:spcPct val="80000"/>
              </a:lnSpc>
            </a:pPr>
            <a:r>
              <a:rPr lang="en-US" sz="1400" i="0" u="none" strike="noStrike" dirty="0">
                <a:solidFill>
                  <a:srgbClr val="000000"/>
                </a:solidFill>
                <a:effectLst/>
                <a:latin typeface="+mj-lt"/>
              </a:rPr>
              <a:t>Degree-2 tides on Earth depend on zonal, diurnal, and semidiurnal Love numbers with phase shifts for tidal dissipation. The diurnal and semidiurnal phase shifts depend on tidal period.</a:t>
            </a:r>
            <a:endParaRPr lang="en-US" sz="1400" dirty="0">
              <a:solidFill>
                <a:srgbClr val="000000"/>
              </a:solidFill>
              <a:latin typeface="+mj-lt"/>
            </a:endParaRPr>
          </a:p>
          <a:p>
            <a:pPr lvl="2">
              <a:lnSpc>
                <a:spcPct val="80000"/>
              </a:lnSpc>
            </a:pPr>
            <a:r>
              <a:rPr lang="en-US" sz="1400" i="0" u="none" strike="noStrike" dirty="0">
                <a:solidFill>
                  <a:srgbClr val="000000"/>
                </a:solidFill>
                <a:effectLst/>
                <a:latin typeface="+mj-lt"/>
              </a:rPr>
              <a:t>The degree-2 through degree-6 gravity field of the Moon comes from GRAIL.</a:t>
            </a:r>
          </a:p>
          <a:p>
            <a:pPr lvl="2">
              <a:lnSpc>
                <a:spcPct val="80000"/>
              </a:lnSpc>
            </a:pPr>
            <a:r>
              <a:rPr lang="en-US" sz="1400" i="0" u="none" strike="noStrike" dirty="0">
                <a:solidFill>
                  <a:srgbClr val="000000"/>
                </a:solidFill>
                <a:effectLst/>
                <a:latin typeface="+mj-lt"/>
              </a:rPr>
              <a:t>The Moon has a solid lunar mantle and a fluid core.</a:t>
            </a:r>
            <a:endParaRPr lang="en-US" sz="1400" dirty="0">
              <a:solidFill>
                <a:srgbClr val="000000"/>
              </a:solidFill>
              <a:latin typeface="+mj-lt"/>
            </a:endParaRPr>
          </a:p>
          <a:p>
            <a:pPr lvl="2">
              <a:lnSpc>
                <a:spcPct val="80000"/>
              </a:lnSpc>
            </a:pPr>
            <a:r>
              <a:rPr lang="en-US" sz="1400" i="0" u="none" strike="noStrike" dirty="0">
                <a:solidFill>
                  <a:srgbClr val="000000"/>
                </a:solidFill>
                <a:effectLst/>
                <a:latin typeface="+mj-lt"/>
              </a:rPr>
              <a:t>Torques on the Moon are from the Earth, Sun, and planets Mercury through Saturn. </a:t>
            </a:r>
          </a:p>
          <a:p>
            <a:pPr lvl="2">
              <a:lnSpc>
                <a:spcPct val="80000"/>
              </a:lnSpc>
            </a:pPr>
            <a:r>
              <a:rPr lang="en-US" sz="1400" i="0" u="none" strike="noStrike" dirty="0">
                <a:solidFill>
                  <a:srgbClr val="000000"/>
                </a:solidFill>
                <a:effectLst/>
                <a:latin typeface="+mj-lt"/>
              </a:rPr>
              <a:t>Dissipation in the Moon depends on one tidal phase shift and one core/mantle interface parameter. The tidal Love number comes from GRAIL. </a:t>
            </a:r>
          </a:p>
          <a:p>
            <a:pPr lvl="2">
              <a:lnSpc>
                <a:spcPct val="80000"/>
              </a:lnSpc>
            </a:pPr>
            <a:r>
              <a:rPr lang="en-US" sz="1400" i="0" u="none" strike="noStrike" dirty="0">
                <a:solidFill>
                  <a:srgbClr val="000000"/>
                </a:solidFill>
                <a:effectLst/>
                <a:latin typeface="+mj-lt"/>
              </a:rPr>
              <a:t>Torques on Moon from Earth J</a:t>
            </a:r>
            <a:r>
              <a:rPr lang="en-US" sz="1400" i="0" u="none" strike="noStrike" baseline="-25000" dirty="0">
                <a:solidFill>
                  <a:srgbClr val="000000"/>
                </a:solidFill>
                <a:effectLst/>
                <a:latin typeface="+mj-lt"/>
              </a:rPr>
              <a:t>2</a:t>
            </a:r>
            <a:r>
              <a:rPr lang="en-US" sz="1400" i="0" u="none" strike="noStrike" dirty="0">
                <a:solidFill>
                  <a:srgbClr val="000000"/>
                </a:solidFill>
                <a:effectLst/>
                <a:latin typeface="+mj-lt"/>
              </a:rPr>
              <a:t> interacting with lunar degree-2 figure. </a:t>
            </a:r>
          </a:p>
          <a:p>
            <a:pPr lvl="2">
              <a:lnSpc>
                <a:spcPct val="80000"/>
              </a:lnSpc>
            </a:pPr>
            <a:r>
              <a:rPr lang="en-US" sz="1400" i="0" u="none" strike="noStrike" dirty="0">
                <a:solidFill>
                  <a:srgbClr val="000000"/>
                </a:solidFill>
                <a:effectLst/>
                <a:latin typeface="+mj-lt"/>
              </a:rPr>
              <a:t>Torque from an oblate lunar core/mantle interface.</a:t>
            </a:r>
          </a:p>
          <a:p>
            <a:pPr lvl="2">
              <a:lnSpc>
                <a:spcPct val="80000"/>
              </a:lnSpc>
            </a:pPr>
            <a:endParaRPr lang="en-US" sz="1400" dirty="0"/>
          </a:p>
          <a:p>
            <a:pPr marL="457200" lvl="1" indent="0">
              <a:lnSpc>
                <a:spcPct val="80000"/>
              </a:lnSpc>
              <a:buNone/>
            </a:pPr>
            <a:endParaRPr lang="en-US" sz="1800" dirty="0"/>
          </a:p>
          <a:p>
            <a:pPr lvl="2">
              <a:lnSpc>
                <a:spcPct val="80000"/>
              </a:lnSpc>
            </a:pPr>
            <a:endParaRPr lang="en-US" sz="1400" dirty="0"/>
          </a:p>
          <a:p>
            <a:pPr lvl="1">
              <a:lnSpc>
                <a:spcPct val="80000"/>
              </a:lnSpc>
            </a:pPr>
            <a:endParaRPr lang="en-US" sz="1400" dirty="0"/>
          </a:p>
        </p:txBody>
      </p:sp>
      <p:sp>
        <p:nvSpPr>
          <p:cNvPr id="45062" name="Text Box 4"/>
          <p:cNvSpPr txBox="1">
            <a:spLocks noChangeArrowheads="1"/>
          </p:cNvSpPr>
          <p:nvPr/>
        </p:nvSpPr>
        <p:spPr bwMode="auto">
          <a:xfrm>
            <a:off x="1143000" y="6248400"/>
            <a:ext cx="3665940" cy="258532"/>
          </a:xfrm>
          <a:prstGeom prst="rect">
            <a:avLst/>
          </a:prstGeom>
          <a:noFill/>
          <a:ln w="12700">
            <a:noFill/>
            <a:miter lim="800000"/>
            <a:headEnd/>
            <a:tailEnd/>
          </a:ln>
        </p:spPr>
        <p:txBody>
          <a:bodyPr wrap="none">
            <a:prstTxWarp prst="textNoShape">
              <a:avLst/>
            </a:prstTxWarp>
            <a:spAutoFit/>
          </a:bodyPr>
          <a:lstStyle/>
          <a:p>
            <a:pPr algn="l"/>
            <a:r>
              <a:rPr lang="en-US" dirty="0"/>
              <a:t>*Description provided by Dr. Ryan S. Park (JPL)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dirty="0"/>
              <a:t>Special PCK and FK for Earth and Moon</a:t>
            </a:r>
          </a:p>
        </p:txBody>
      </p:sp>
      <p:sp>
        <p:nvSpPr>
          <p:cNvPr id="45059" name="Slide Number Placeholder 4"/>
          <p:cNvSpPr>
            <a:spLocks noGrp="1"/>
          </p:cNvSpPr>
          <p:nvPr>
            <p:ph type="sldNum" sz="quarter" idx="11"/>
          </p:nvPr>
        </p:nvSpPr>
        <p:spPr>
          <a:noFill/>
        </p:spPr>
        <p:txBody>
          <a:bodyPr/>
          <a:lstStyle/>
          <a:p>
            <a:fld id="{57C0A9F5-0F54-0A4E-85A8-92871092409F}" type="slidenum">
              <a:rPr lang="en-US" smtClean="0"/>
              <a:pPr/>
              <a:t>18</a:t>
            </a:fld>
            <a:endParaRPr lang="en-US" sz="1400" b="0" dirty="0">
              <a:latin typeface="Times New Roman" charset="0"/>
            </a:endParaRPr>
          </a:p>
        </p:txBody>
      </p:sp>
      <p:sp>
        <p:nvSpPr>
          <p:cNvPr id="45060" name="Rectangle 2"/>
          <p:cNvSpPr>
            <a:spLocks noGrp="1" noChangeArrowheads="1"/>
          </p:cNvSpPr>
          <p:nvPr>
            <p:ph type="title" idx="4294967295"/>
          </p:nvPr>
        </p:nvSpPr>
        <p:spPr>
          <a:xfrm>
            <a:off x="2280570" y="381000"/>
            <a:ext cx="6211637" cy="479747"/>
          </a:xfrm>
        </p:spPr>
        <p:txBody>
          <a:bodyPr/>
          <a:lstStyle/>
          <a:p>
            <a:r>
              <a:rPr lang="en-US" dirty="0"/>
              <a:t>Lunar</a:t>
            </a:r>
            <a:r>
              <a:rPr lang="en-US" dirty="0">
                <a:latin typeface="ヒラギノ角ゴ Pro W3" charset="-128"/>
              </a:rPr>
              <a:t> </a:t>
            </a:r>
            <a:r>
              <a:rPr lang="en-US" dirty="0"/>
              <a:t>Rotation Model Effects-2</a:t>
            </a:r>
          </a:p>
        </p:txBody>
      </p:sp>
      <p:sp>
        <p:nvSpPr>
          <p:cNvPr id="45061" name="Rectangle 3"/>
          <p:cNvSpPr>
            <a:spLocks noGrp="1" noChangeArrowheads="1"/>
          </p:cNvSpPr>
          <p:nvPr>
            <p:ph type="body" idx="1"/>
          </p:nvPr>
        </p:nvSpPr>
        <p:spPr>
          <a:xfrm>
            <a:off x="692150" y="1377950"/>
            <a:ext cx="7772400" cy="5181600"/>
          </a:xfrm>
        </p:spPr>
        <p:txBody>
          <a:bodyPr/>
          <a:lstStyle/>
          <a:p>
            <a:pPr>
              <a:lnSpc>
                <a:spcPct val="80000"/>
              </a:lnSpc>
            </a:pPr>
            <a:r>
              <a:rPr lang="en-US" sz="1800" dirty="0"/>
              <a:t>The high accuracy lunar orientation model obtained from the DE440 lunar ephemeris represents the result of a simultaneous numerical integration of lunar rotation and orbit, and of orbits of the planets.</a:t>
            </a:r>
            <a:endParaRPr lang="en-US" sz="2800" dirty="0"/>
          </a:p>
          <a:p>
            <a:pPr lvl="1"/>
            <a:r>
              <a:rPr lang="en-US" sz="1400" i="0" u="none" strike="noStrike" dirty="0">
                <a:solidFill>
                  <a:srgbClr val="000000"/>
                </a:solidFill>
                <a:effectLst/>
              </a:rPr>
              <a:t>Parameters fit to lunar laser data for DE440 include*:</a:t>
            </a:r>
          </a:p>
          <a:p>
            <a:pPr lvl="2"/>
            <a:r>
              <a:rPr lang="en-US" sz="1400" i="0" u="none" strike="noStrike" dirty="0">
                <a:solidFill>
                  <a:srgbClr val="000000"/>
                </a:solidFill>
                <a:effectLst/>
              </a:rPr>
              <a:t>Initial conditions for the lunar orbit and orientation. </a:t>
            </a:r>
          </a:p>
          <a:p>
            <a:pPr lvl="2"/>
            <a:r>
              <a:rPr lang="en-US" sz="1400" i="0" u="none" strike="noStrike" dirty="0">
                <a:solidFill>
                  <a:srgbClr val="000000"/>
                </a:solidFill>
                <a:effectLst/>
              </a:rPr>
              <a:t>GM of </a:t>
            </a:r>
            <a:r>
              <a:rPr lang="en-US" sz="1400" i="0" u="none" strike="noStrike" dirty="0" err="1">
                <a:solidFill>
                  <a:srgbClr val="000000"/>
                </a:solidFill>
                <a:effectLst/>
              </a:rPr>
              <a:t>Earth+Moon</a:t>
            </a:r>
            <a:r>
              <a:rPr lang="en-US" sz="1400" i="0" u="none" strike="noStrike" dirty="0">
                <a:solidFill>
                  <a:srgbClr val="000000"/>
                </a:solidFill>
                <a:effectLst/>
              </a:rPr>
              <a:t>, which adjusts the mean lunar distance. </a:t>
            </a:r>
          </a:p>
          <a:p>
            <a:pPr lvl="2"/>
            <a:r>
              <a:rPr lang="en-US" sz="1400" i="0" u="none" strike="noStrike" dirty="0">
                <a:solidFill>
                  <a:srgbClr val="000000"/>
                </a:solidFill>
                <a:effectLst/>
              </a:rPr>
              <a:t>Lunar moment of inertia differences (C–A)/B and (B–A)/C. </a:t>
            </a:r>
          </a:p>
          <a:p>
            <a:pPr lvl="2"/>
            <a:r>
              <a:rPr lang="en-US" sz="1400" i="0" u="none" strike="noStrike" dirty="0">
                <a:solidFill>
                  <a:srgbClr val="000000"/>
                </a:solidFill>
                <a:effectLst/>
              </a:rPr>
              <a:t>Dissipation parameters for tides on Earth and Moon plus lunar core/mantle interface. </a:t>
            </a:r>
          </a:p>
          <a:p>
            <a:pPr lvl="2"/>
            <a:r>
              <a:rPr lang="en-US" sz="1400" i="0" u="none" strike="noStrike" dirty="0">
                <a:solidFill>
                  <a:srgbClr val="000000"/>
                </a:solidFill>
                <a:effectLst/>
              </a:rPr>
              <a:t>Locations of five laser retroreflector sites. </a:t>
            </a:r>
          </a:p>
          <a:p>
            <a:pPr lvl="2"/>
            <a:r>
              <a:rPr lang="en-US" sz="1400" i="0" u="none" strike="noStrike" dirty="0">
                <a:solidFill>
                  <a:srgbClr val="000000"/>
                </a:solidFill>
                <a:effectLst/>
              </a:rPr>
              <a:t>Thermal expansion and contraction of retroreflectors. </a:t>
            </a:r>
          </a:p>
          <a:p>
            <a:pPr lvl="1"/>
            <a:r>
              <a:rPr lang="en-US" sz="1400" i="0" u="none" strike="noStrike" dirty="0">
                <a:solidFill>
                  <a:srgbClr val="000000"/>
                </a:solidFill>
                <a:effectLst/>
              </a:rPr>
              <a:t>The best lunar range data of recent years have uncertainties &lt; 1 cm. Our weighted rms residual is 9 mm.</a:t>
            </a:r>
          </a:p>
          <a:p>
            <a:pPr marL="457200" lvl="1" indent="0">
              <a:buNone/>
            </a:pPr>
            <a:endParaRPr lang="en-US" sz="1200" i="0" u="none" strike="noStrike" dirty="0">
              <a:solidFill>
                <a:srgbClr val="000000"/>
              </a:solidFill>
              <a:effectLst/>
            </a:endParaRPr>
          </a:p>
        </p:txBody>
      </p:sp>
      <p:sp>
        <p:nvSpPr>
          <p:cNvPr id="45062" name="Text Box 4"/>
          <p:cNvSpPr txBox="1">
            <a:spLocks noChangeArrowheads="1"/>
          </p:cNvSpPr>
          <p:nvPr/>
        </p:nvSpPr>
        <p:spPr bwMode="auto">
          <a:xfrm>
            <a:off x="1143000" y="6248400"/>
            <a:ext cx="3665940" cy="258532"/>
          </a:xfrm>
          <a:prstGeom prst="rect">
            <a:avLst/>
          </a:prstGeom>
          <a:noFill/>
          <a:ln w="12700">
            <a:noFill/>
            <a:miter lim="800000"/>
            <a:headEnd/>
            <a:tailEnd/>
          </a:ln>
        </p:spPr>
        <p:txBody>
          <a:bodyPr wrap="none">
            <a:prstTxWarp prst="textNoShape">
              <a:avLst/>
            </a:prstTxWarp>
            <a:spAutoFit/>
          </a:bodyPr>
          <a:lstStyle/>
          <a:p>
            <a:pPr algn="l"/>
            <a:r>
              <a:rPr lang="en-US" dirty="0"/>
              <a:t>*Description provided by Dr. Ryan S. Park (JPL)</a:t>
            </a:r>
          </a:p>
        </p:txBody>
      </p:sp>
    </p:spTree>
    <p:extLst>
      <p:ext uri="{BB962C8B-B14F-4D97-AF65-F5344CB8AC3E}">
        <p14:creationId xmlns:p14="http://schemas.microsoft.com/office/powerpoint/2010/main" val="959414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2486025" y="2286000"/>
            <a:ext cx="4192588" cy="474663"/>
          </a:xfrm>
        </p:spPr>
        <p:txBody>
          <a:bodyPr/>
          <a:lstStyle/>
          <a:p>
            <a:r>
              <a:rPr lang="en-US" dirty="0"/>
              <a:t>Lunar Frames Kernel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dirty="0"/>
              <a:t>Special PCK and FK for Earth and Moon</a:t>
            </a:r>
          </a:p>
        </p:txBody>
      </p:sp>
      <p:sp>
        <p:nvSpPr>
          <p:cNvPr id="17411" name="Slide Number Placeholder 4"/>
          <p:cNvSpPr>
            <a:spLocks noGrp="1"/>
          </p:cNvSpPr>
          <p:nvPr>
            <p:ph type="sldNum" sz="quarter" idx="11"/>
          </p:nvPr>
        </p:nvSpPr>
        <p:spPr>
          <a:noFill/>
        </p:spPr>
        <p:txBody>
          <a:bodyPr/>
          <a:lstStyle/>
          <a:p>
            <a:fld id="{FBA733C4-3770-CC4C-82BD-55A14A9F8844}" type="slidenum">
              <a:rPr lang="en-US" smtClean="0"/>
              <a:pPr/>
              <a:t>2</a:t>
            </a:fld>
            <a:endParaRPr lang="en-US" sz="1400" b="0" dirty="0">
              <a:latin typeface="Times New Roman" charset="0"/>
            </a:endParaRPr>
          </a:p>
        </p:txBody>
      </p:sp>
      <p:sp>
        <p:nvSpPr>
          <p:cNvPr id="17412" name="Rectangle 2"/>
          <p:cNvSpPr>
            <a:spLocks noGrp="1" noChangeArrowheads="1"/>
          </p:cNvSpPr>
          <p:nvPr>
            <p:ph type="title"/>
          </p:nvPr>
        </p:nvSpPr>
        <p:spPr>
          <a:xfrm>
            <a:off x="4635500" y="381000"/>
            <a:ext cx="1436688" cy="474663"/>
          </a:xfrm>
        </p:spPr>
        <p:txBody>
          <a:bodyPr/>
          <a:lstStyle/>
          <a:p>
            <a:r>
              <a:rPr lang="en-US" dirty="0"/>
              <a:t>Topics</a:t>
            </a:r>
          </a:p>
        </p:txBody>
      </p:sp>
      <p:sp>
        <p:nvSpPr>
          <p:cNvPr id="17413" name="Rectangle 3"/>
          <p:cNvSpPr>
            <a:spLocks noGrp="1" noChangeArrowheads="1"/>
          </p:cNvSpPr>
          <p:nvPr>
            <p:ph type="body" idx="1"/>
          </p:nvPr>
        </p:nvSpPr>
        <p:spPr>
          <a:xfrm>
            <a:off x="762000" y="1600200"/>
            <a:ext cx="7772400" cy="4959350"/>
          </a:xfrm>
        </p:spPr>
        <p:txBody>
          <a:bodyPr/>
          <a:lstStyle/>
          <a:p>
            <a:r>
              <a:rPr lang="en-US" dirty="0"/>
              <a:t>Introduction</a:t>
            </a:r>
          </a:p>
          <a:p>
            <a:r>
              <a:rPr lang="en-US" dirty="0"/>
              <a:t>Earth binary PCKs</a:t>
            </a:r>
          </a:p>
          <a:p>
            <a:r>
              <a:rPr lang="en-US" dirty="0"/>
              <a:t>Lunar binary PCKs</a:t>
            </a:r>
          </a:p>
          <a:p>
            <a:r>
              <a:rPr lang="en-US" dirty="0"/>
              <a:t>Lunar Frames Kernel</a:t>
            </a:r>
          </a:p>
          <a:p>
            <a:pPr lvl="1"/>
            <a:r>
              <a:rPr lang="en-US" dirty="0"/>
              <a:t>Frame specifications</a:t>
            </a:r>
          </a:p>
          <a:p>
            <a:pPr lvl="1"/>
            <a:r>
              <a:rPr lang="en-US" dirty="0"/>
              <a:t>Frame alias names</a:t>
            </a:r>
          </a:p>
          <a:p>
            <a:r>
              <a:rPr lang="en-US" dirty="0"/>
              <a:t>Binary PCK file format</a:t>
            </a:r>
          </a:p>
          <a:p>
            <a:r>
              <a:rPr lang="en-US" dirty="0"/>
              <a:t>Using Binary PCKs</a:t>
            </a:r>
          </a:p>
          <a:p>
            <a:pPr lvl="1"/>
            <a:r>
              <a:rPr lang="en-US" dirty="0"/>
              <a:t>Precedence rules</a:t>
            </a:r>
          </a:p>
          <a:p>
            <a:pPr lvl="1"/>
            <a:r>
              <a:rPr lang="en-US" dirty="0"/>
              <a:t>Utilities</a:t>
            </a:r>
          </a:p>
          <a:p>
            <a:r>
              <a:rPr lang="en-US" dirty="0"/>
              <a:t>Backup</a:t>
            </a:r>
          </a:p>
          <a:p>
            <a:pPr lvl="1"/>
            <a:r>
              <a:rPr lang="en-US" sz="2000" dirty="0"/>
              <a:t>Earth and Moon frame association kernels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dirty="0"/>
              <a:t>Special PCK and FK for Earth and Moon</a:t>
            </a:r>
          </a:p>
        </p:txBody>
      </p:sp>
      <p:sp>
        <p:nvSpPr>
          <p:cNvPr id="51203" name="Slide Number Placeholder 4"/>
          <p:cNvSpPr>
            <a:spLocks noGrp="1"/>
          </p:cNvSpPr>
          <p:nvPr>
            <p:ph type="sldNum" sz="quarter" idx="11"/>
          </p:nvPr>
        </p:nvSpPr>
        <p:spPr>
          <a:noFill/>
        </p:spPr>
        <p:txBody>
          <a:bodyPr/>
          <a:lstStyle/>
          <a:p>
            <a:fld id="{34569CE0-B629-D145-8954-513F9F756758}" type="slidenum">
              <a:rPr lang="en-US" smtClean="0"/>
              <a:pPr/>
              <a:t>20</a:t>
            </a:fld>
            <a:endParaRPr lang="en-US" sz="1400" b="0" dirty="0">
              <a:latin typeface="Times New Roman" charset="0"/>
            </a:endParaRPr>
          </a:p>
        </p:txBody>
      </p:sp>
      <p:sp>
        <p:nvSpPr>
          <p:cNvPr id="51204" name="Rectangle 2"/>
          <p:cNvSpPr>
            <a:spLocks noGrp="1" noChangeArrowheads="1"/>
          </p:cNvSpPr>
          <p:nvPr>
            <p:ph type="title" idx="4294967295"/>
          </p:nvPr>
        </p:nvSpPr>
        <p:spPr>
          <a:xfrm>
            <a:off x="3275013" y="381000"/>
            <a:ext cx="4192587" cy="474663"/>
          </a:xfrm>
        </p:spPr>
        <p:txBody>
          <a:bodyPr/>
          <a:lstStyle/>
          <a:p>
            <a:r>
              <a:rPr lang="en-US" dirty="0"/>
              <a:t>Lunar Frames Kernel</a:t>
            </a:r>
          </a:p>
        </p:txBody>
      </p:sp>
      <p:sp>
        <p:nvSpPr>
          <p:cNvPr id="51205" name="Rectangle 3"/>
          <p:cNvSpPr>
            <a:spLocks noGrp="1" noChangeArrowheads="1"/>
          </p:cNvSpPr>
          <p:nvPr>
            <p:ph type="body" idx="1"/>
          </p:nvPr>
        </p:nvSpPr>
        <p:spPr>
          <a:xfrm>
            <a:off x="762000" y="1301750"/>
            <a:ext cx="7772400" cy="4953000"/>
          </a:xfrm>
        </p:spPr>
        <p:txBody>
          <a:bodyPr/>
          <a:lstStyle/>
          <a:p>
            <a:pPr marL="381000" indent="-381000">
              <a:lnSpc>
                <a:spcPct val="80000"/>
              </a:lnSpc>
            </a:pPr>
            <a:r>
              <a:rPr lang="en-US" sz="2000" dirty="0"/>
              <a:t>A lunar frames kernel is available from NAIF. It has four functions.</a:t>
            </a:r>
          </a:p>
          <a:p>
            <a:pPr marL="762000" lvl="1" indent="-304800">
              <a:lnSpc>
                <a:spcPct val="80000"/>
              </a:lnSpc>
              <a:buFontTx/>
              <a:buAutoNum type="arabicPeriod"/>
            </a:pPr>
            <a:r>
              <a:rPr lang="en-US" sz="1600" dirty="0"/>
              <a:t>Make two lunar frames–Principal Axes (PA) and Mean Earth/rotation axis (ME)–known to the SPICE system.</a:t>
            </a:r>
          </a:p>
          <a:p>
            <a:pPr marL="1219200" lvl="2" indent="-304800">
              <a:lnSpc>
                <a:spcPct val="80000"/>
              </a:lnSpc>
            </a:pPr>
            <a:r>
              <a:rPr lang="en-US" sz="1400" dirty="0"/>
              <a:t>Within SPICE their names are MOON_PA_DExxx and MOON_ME_DExxx</a:t>
            </a:r>
          </a:p>
          <a:p>
            <a:pPr marL="1219200" lvl="2" indent="-304800">
              <a:lnSpc>
                <a:spcPct val="80000"/>
              </a:lnSpc>
            </a:pPr>
            <a:r>
              <a:rPr lang="en-US" sz="1400" dirty="0"/>
              <a:t>These frames are unique to a particular JPL-produced planetary and lunar ephemeris (e.g. DE421).</a:t>
            </a:r>
          </a:p>
          <a:p>
            <a:pPr marL="1219200" lvl="2" indent="-304800">
              <a:lnSpc>
                <a:spcPct val="80000"/>
              </a:lnSpc>
            </a:pPr>
            <a:r>
              <a:rPr lang="en-US" sz="1400" dirty="0"/>
              <a:t>Special case for DE440: ME frame is MOON_ME_DE440_ME421, which is closely aligned with MOON_ME_DE421.</a:t>
            </a:r>
          </a:p>
          <a:p>
            <a:pPr marL="762000" lvl="1" indent="-304800">
              <a:lnSpc>
                <a:spcPct val="80000"/>
              </a:lnSpc>
              <a:buFontTx/>
              <a:buAutoNum type="arabicPeriod"/>
            </a:pPr>
            <a:r>
              <a:rPr lang="en-US" sz="1600" dirty="0"/>
              <a:t>Connect the MOON_PA_DExxx frame name to the high accuracy lunar orientation PCK data that implement the PA orientation.</a:t>
            </a:r>
          </a:p>
          <a:p>
            <a:pPr marL="762000" lvl="1" indent="-304800">
              <a:lnSpc>
                <a:spcPct val="80000"/>
              </a:lnSpc>
              <a:buFontTx/>
              <a:buAutoNum type="arabicPeriod"/>
            </a:pPr>
            <a:r>
              <a:rPr lang="en-US" sz="1600" dirty="0"/>
              <a:t>Provide specifications for implementing the rotation between the PA frame and the ME frame.</a:t>
            </a:r>
          </a:p>
          <a:p>
            <a:pPr marL="1219200" lvl="2" indent="-304800">
              <a:lnSpc>
                <a:spcPct val="80000"/>
              </a:lnSpc>
            </a:pPr>
            <a:r>
              <a:rPr lang="en-US" sz="1600" dirty="0"/>
              <a:t>Makes the </a:t>
            </a:r>
            <a:r>
              <a:rPr lang="en-US" sz="1600" dirty="0" err="1"/>
              <a:t>MOON_ME_Dexxx</a:t>
            </a:r>
            <a:r>
              <a:rPr lang="en-US" sz="1600" dirty="0"/>
              <a:t>* frame available to SPICE.</a:t>
            </a:r>
          </a:p>
          <a:p>
            <a:pPr marL="762000" lvl="1" indent="-304800">
              <a:lnSpc>
                <a:spcPct val="80000"/>
              </a:lnSpc>
              <a:buFontTx/>
              <a:buAutoNum type="arabicPeriod"/>
            </a:pPr>
            <a:r>
              <a:rPr lang="en-US" sz="1600" dirty="0"/>
              <a:t>Provide generic frame names, aliased to the MOON_PA_DExxx and </a:t>
            </a:r>
            <a:r>
              <a:rPr lang="en-US" sz="1600" dirty="0" err="1"/>
              <a:t>MOON_ME_Dexxx</a:t>
            </a:r>
            <a:r>
              <a:rPr lang="en-US" sz="1600" dirty="0"/>
              <a:t>* frame names.</a:t>
            </a:r>
          </a:p>
          <a:p>
            <a:pPr marL="1219200" lvl="2" indent="-304800">
              <a:lnSpc>
                <a:spcPct val="80000"/>
              </a:lnSpc>
            </a:pPr>
            <a:r>
              <a:rPr lang="en-US" sz="1400" dirty="0"/>
              <a:t>The generic frame names are simply </a:t>
            </a:r>
            <a:r>
              <a:rPr lang="en-US" sz="1400" dirty="0">
                <a:solidFill>
                  <a:schemeClr val="accent2"/>
                </a:solidFill>
              </a:rPr>
              <a:t>MOON_PA</a:t>
            </a:r>
            <a:r>
              <a:rPr lang="en-US" sz="1400" dirty="0"/>
              <a:t> and </a:t>
            </a:r>
            <a:r>
              <a:rPr lang="en-US" sz="1400" dirty="0">
                <a:solidFill>
                  <a:srgbClr val="063DE8"/>
                </a:solidFill>
              </a:rPr>
              <a:t>MOON_ME</a:t>
            </a:r>
            <a:r>
              <a:rPr lang="en-US" sz="1400" dirty="0"/>
              <a:t>.</a:t>
            </a:r>
          </a:p>
          <a:p>
            <a:pPr marL="1219200" lvl="2" indent="-304800">
              <a:lnSpc>
                <a:spcPct val="80000"/>
              </a:lnSpc>
            </a:pPr>
            <a:r>
              <a:rPr lang="en-US" sz="1400" dirty="0"/>
              <a:t>The generic names need not be changed in your programs when the MOON_PA_DExxx and </a:t>
            </a:r>
            <a:r>
              <a:rPr lang="en-US" sz="1400" dirty="0" err="1"/>
              <a:t>MOON_ME_Dexxx</a:t>
            </a:r>
            <a:r>
              <a:rPr lang="en-US" sz="1400" dirty="0"/>
              <a:t>* names change due to use of new defining data.</a:t>
            </a:r>
          </a:p>
          <a:p>
            <a:pPr marL="1600200" lvl="3" indent="-228600">
              <a:lnSpc>
                <a:spcPct val="80000"/>
              </a:lnSpc>
              <a:buFont typeface="Arial" charset="0"/>
              <a:buChar char="»"/>
            </a:pPr>
            <a:r>
              <a:rPr lang="en-US" dirty="0"/>
              <a:t>The DE-specific frames to which these aliases “point” will be updated by NAIF whenever a new binary lunar orientation PCK is produced. NAIF will release a new lunar FK at that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dirty="0"/>
              <a:t>Special PCK and FK for Earth and Moon</a:t>
            </a:r>
          </a:p>
        </p:txBody>
      </p:sp>
      <p:sp>
        <p:nvSpPr>
          <p:cNvPr id="53251" name="Slide Number Placeholder 4"/>
          <p:cNvSpPr>
            <a:spLocks noGrp="1"/>
          </p:cNvSpPr>
          <p:nvPr>
            <p:ph type="sldNum" sz="quarter" idx="11"/>
          </p:nvPr>
        </p:nvSpPr>
        <p:spPr>
          <a:noFill/>
        </p:spPr>
        <p:txBody>
          <a:bodyPr/>
          <a:lstStyle/>
          <a:p>
            <a:fld id="{C2A48DE2-149E-7842-B816-8B28CF033EF2}" type="slidenum">
              <a:rPr lang="en-US" smtClean="0"/>
              <a:pPr/>
              <a:t>21</a:t>
            </a:fld>
            <a:endParaRPr lang="en-US" sz="1400" b="0" dirty="0">
              <a:latin typeface="Times New Roman" charset="0"/>
            </a:endParaRPr>
          </a:p>
        </p:txBody>
      </p:sp>
      <p:sp>
        <p:nvSpPr>
          <p:cNvPr id="53252" name="Rectangle 2"/>
          <p:cNvSpPr>
            <a:spLocks noGrp="1" noChangeArrowheads="1"/>
          </p:cNvSpPr>
          <p:nvPr>
            <p:ph type="title" idx="4294967295"/>
          </p:nvPr>
        </p:nvSpPr>
        <p:spPr>
          <a:xfrm>
            <a:off x="2133600" y="339725"/>
            <a:ext cx="6161088" cy="422275"/>
          </a:xfrm>
        </p:spPr>
        <p:txBody>
          <a:bodyPr wrap="square"/>
          <a:lstStyle/>
          <a:p>
            <a:r>
              <a:rPr lang="en-US" sz="2800" dirty="0"/>
              <a:t>Kernel Usage Summary: Moon</a:t>
            </a:r>
            <a:endParaRPr lang="en-US" dirty="0"/>
          </a:p>
        </p:txBody>
      </p:sp>
      <p:sp>
        <p:nvSpPr>
          <p:cNvPr id="53253" name="Rectangle 3"/>
          <p:cNvSpPr>
            <a:spLocks noGrp="1" noChangeArrowheads="1"/>
          </p:cNvSpPr>
          <p:nvPr>
            <p:ph type="body" idx="1"/>
          </p:nvPr>
        </p:nvSpPr>
        <p:spPr>
          <a:xfrm>
            <a:off x="685800" y="1371600"/>
            <a:ext cx="7848600" cy="5105400"/>
          </a:xfrm>
        </p:spPr>
        <p:txBody>
          <a:bodyPr/>
          <a:lstStyle/>
          <a:p>
            <a:pPr>
              <a:lnSpc>
                <a:spcPct val="80000"/>
              </a:lnSpc>
            </a:pPr>
            <a:r>
              <a:rPr lang="en-US" dirty="0"/>
              <a:t>To use high accuracy Moon orientation data</a:t>
            </a:r>
          </a:p>
          <a:p>
            <a:pPr lvl="1">
              <a:lnSpc>
                <a:spcPct val="80000"/>
              </a:lnSpc>
            </a:pPr>
            <a:r>
              <a:rPr lang="en-US" dirty="0">
                <a:solidFill>
                  <a:schemeClr val="accent2"/>
                </a:solidFill>
              </a:rPr>
              <a:t>Load the current binary lunar PCK</a:t>
            </a:r>
          </a:p>
          <a:p>
            <a:pPr lvl="1">
              <a:lnSpc>
                <a:spcPct val="80000"/>
              </a:lnSpc>
            </a:pPr>
            <a:r>
              <a:rPr lang="en-US" dirty="0">
                <a:solidFill>
                  <a:schemeClr val="accent2"/>
                </a:solidFill>
              </a:rPr>
              <a:t>Load the current lunar FK</a:t>
            </a:r>
          </a:p>
          <a:p>
            <a:pPr lvl="1">
              <a:lnSpc>
                <a:spcPct val="80000"/>
              </a:lnSpc>
            </a:pPr>
            <a:r>
              <a:rPr lang="en-US" dirty="0"/>
              <a:t>If your application uses any of the old, pre-N0062 APIs that make use of the </a:t>
            </a:r>
            <a:r>
              <a:rPr lang="en-US" u="sng" dirty="0"/>
              <a:t>default</a:t>
            </a:r>
            <a:r>
              <a:rPr lang="en-US" dirty="0"/>
              <a:t> lunar body-fixed frame (see Backup), load a Moon frame association kernel making either MOON_ME or MOON_PA the default lunar body-fixed frame.</a:t>
            </a:r>
          </a:p>
          <a:p>
            <a:pPr lvl="2">
              <a:lnSpc>
                <a:spcPct val="80000"/>
              </a:lnSpc>
            </a:pPr>
            <a:r>
              <a:rPr lang="en-US" dirty="0"/>
              <a:t>But best to switch to use the “new” APIs that require you to specify which frame to use.</a:t>
            </a:r>
          </a:p>
          <a:p>
            <a:pPr lvl="3">
              <a:lnSpc>
                <a:spcPct val="80000"/>
              </a:lnSpc>
            </a:pPr>
            <a:r>
              <a:rPr lang="en-US" dirty="0"/>
              <a:t>The new APIs are ILLUMF, ILLUMG, ILUMIN, SINCPT, SUBPNT, SUBSLR</a:t>
            </a:r>
          </a:p>
          <a:p>
            <a:pPr lvl="1">
              <a:lnSpc>
                <a:spcPct val="80000"/>
              </a:lnSpc>
            </a:pPr>
            <a:endParaRPr lang="en-US" dirty="0"/>
          </a:p>
          <a:p>
            <a:pPr>
              <a:lnSpc>
                <a:spcPct val="80000"/>
              </a:lnSpc>
            </a:pPr>
            <a:r>
              <a:rPr lang="en-US" dirty="0"/>
              <a:t>If you’re using SPICE to access Moon size and shape information, you’ll also need to </a:t>
            </a:r>
            <a:r>
              <a:rPr lang="en-US" dirty="0">
                <a:solidFill>
                  <a:schemeClr val="accent2"/>
                </a:solidFill>
              </a:rPr>
              <a:t>load a text PCK</a:t>
            </a:r>
            <a:r>
              <a:rPr lang="en-US" dirty="0"/>
              <a:t> file containing these data.</a:t>
            </a:r>
          </a:p>
          <a:p>
            <a:pPr lvl="1">
              <a:lnSpc>
                <a:spcPct val="80000"/>
              </a:lnSpc>
            </a:pPr>
            <a:r>
              <a:rPr lang="en-US" dirty="0"/>
              <a:t>Typically use the latest generic text PCK, such as pck00010.tpc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dirty="0"/>
              <a:t>Special PCK and FK for Earth and Moon</a:t>
            </a:r>
          </a:p>
        </p:txBody>
      </p:sp>
      <p:sp>
        <p:nvSpPr>
          <p:cNvPr id="55299" name="Slide Number Placeholder 4"/>
          <p:cNvSpPr>
            <a:spLocks noGrp="1"/>
          </p:cNvSpPr>
          <p:nvPr>
            <p:ph type="sldNum" sz="quarter" idx="11"/>
          </p:nvPr>
        </p:nvSpPr>
        <p:spPr>
          <a:noFill/>
        </p:spPr>
        <p:txBody>
          <a:bodyPr/>
          <a:lstStyle/>
          <a:p>
            <a:fld id="{4EBA56C0-D56C-7149-9134-6439067E5458}" type="slidenum">
              <a:rPr lang="en-US" smtClean="0"/>
              <a:pPr/>
              <a:t>22</a:t>
            </a:fld>
            <a:endParaRPr lang="en-US" sz="1400" b="0" dirty="0">
              <a:latin typeface="Times New Roman" charset="0"/>
            </a:endParaRPr>
          </a:p>
        </p:txBody>
      </p:sp>
      <p:sp>
        <p:nvSpPr>
          <p:cNvPr id="160770" name="Rectangle 2"/>
          <p:cNvSpPr>
            <a:spLocks noChangeArrowheads="1"/>
          </p:cNvSpPr>
          <p:nvPr/>
        </p:nvSpPr>
        <p:spPr bwMode="auto">
          <a:xfrm>
            <a:off x="4037013" y="2257425"/>
            <a:ext cx="2138362" cy="3505200"/>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160771" name="Rectangle 3"/>
          <p:cNvSpPr>
            <a:spLocks noChangeArrowheads="1"/>
          </p:cNvSpPr>
          <p:nvPr/>
        </p:nvSpPr>
        <p:spPr bwMode="auto">
          <a:xfrm>
            <a:off x="6613525" y="2252663"/>
            <a:ext cx="2138363" cy="3505200"/>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160772" name="Rectangle 4"/>
          <p:cNvSpPr>
            <a:spLocks noChangeArrowheads="1"/>
          </p:cNvSpPr>
          <p:nvPr/>
        </p:nvSpPr>
        <p:spPr bwMode="auto">
          <a:xfrm>
            <a:off x="1500188" y="2262188"/>
            <a:ext cx="2138362" cy="3505200"/>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55303" name="Rectangle 5"/>
          <p:cNvSpPr>
            <a:spLocks noChangeArrowheads="1"/>
          </p:cNvSpPr>
          <p:nvPr/>
        </p:nvSpPr>
        <p:spPr bwMode="auto">
          <a:xfrm>
            <a:off x="1447800" y="4240213"/>
            <a:ext cx="7391400" cy="685800"/>
          </a:xfrm>
          <a:prstGeom prst="rect">
            <a:avLst/>
          </a:prstGeom>
          <a:solidFill>
            <a:schemeClr val="folHlink"/>
          </a:solidFill>
          <a:ln w="12700">
            <a:solidFill>
              <a:schemeClr val="tx1"/>
            </a:solidFill>
            <a:miter lim="800000"/>
            <a:headEnd/>
            <a:tailEnd/>
          </a:ln>
        </p:spPr>
        <p:txBody>
          <a:bodyPr wrap="none" anchor="ctr">
            <a:prstTxWarp prst="textNoShape">
              <a:avLst/>
            </a:prstTxWarp>
          </a:bodyPr>
          <a:lstStyle/>
          <a:p>
            <a:endParaRPr lang="en-US" dirty="0"/>
          </a:p>
        </p:txBody>
      </p:sp>
      <p:sp>
        <p:nvSpPr>
          <p:cNvPr id="55304" name="Rectangle 6"/>
          <p:cNvSpPr>
            <a:spLocks noChangeArrowheads="1"/>
          </p:cNvSpPr>
          <p:nvPr/>
        </p:nvSpPr>
        <p:spPr bwMode="auto">
          <a:xfrm>
            <a:off x="1447800" y="5159375"/>
            <a:ext cx="7391400" cy="457200"/>
          </a:xfrm>
          <a:prstGeom prst="rect">
            <a:avLst/>
          </a:prstGeom>
          <a:solidFill>
            <a:srgbClr val="21FC45"/>
          </a:solidFill>
          <a:ln w="12700">
            <a:solidFill>
              <a:schemeClr val="tx1"/>
            </a:solidFill>
            <a:miter lim="800000"/>
            <a:headEnd/>
            <a:tailEnd/>
          </a:ln>
        </p:spPr>
        <p:txBody>
          <a:bodyPr wrap="none" anchor="ctr">
            <a:prstTxWarp prst="textNoShape">
              <a:avLst/>
            </a:prstTxWarp>
          </a:bodyPr>
          <a:lstStyle/>
          <a:p>
            <a:endParaRPr lang="en-US" dirty="0"/>
          </a:p>
        </p:txBody>
      </p:sp>
      <p:sp>
        <p:nvSpPr>
          <p:cNvPr id="55305" name="Rectangle 7"/>
          <p:cNvSpPr>
            <a:spLocks noGrp="1" noChangeArrowheads="1"/>
          </p:cNvSpPr>
          <p:nvPr>
            <p:ph type="title" idx="4294967295"/>
          </p:nvPr>
        </p:nvSpPr>
        <p:spPr>
          <a:xfrm>
            <a:off x="2944813" y="381000"/>
            <a:ext cx="4846637" cy="474663"/>
          </a:xfrm>
        </p:spPr>
        <p:txBody>
          <a:bodyPr/>
          <a:lstStyle/>
          <a:p>
            <a:r>
              <a:rPr lang="en-US" dirty="0"/>
              <a:t>Lunar PCK/FK Summary</a:t>
            </a:r>
          </a:p>
        </p:txBody>
      </p:sp>
      <p:sp>
        <p:nvSpPr>
          <p:cNvPr id="55306" name="AutoShape 8"/>
          <p:cNvSpPr>
            <a:spLocks noChangeArrowheads="1"/>
          </p:cNvSpPr>
          <p:nvPr/>
        </p:nvSpPr>
        <p:spPr bwMode="auto">
          <a:xfrm>
            <a:off x="1539875" y="2667000"/>
            <a:ext cx="1828800" cy="914400"/>
          </a:xfrm>
          <a:prstGeom prst="flowChartOnlineStorage">
            <a:avLst/>
          </a:prstGeom>
          <a:solidFill>
            <a:schemeClr val="bg1">
              <a:lumMod val="65000"/>
            </a:schemeClr>
          </a:solidFill>
          <a:ln w="19050">
            <a:solidFill>
              <a:schemeClr val="tx1"/>
            </a:solidFill>
            <a:miter lim="800000"/>
            <a:headEnd/>
            <a:tailEnd/>
          </a:ln>
        </p:spPr>
        <p:txBody>
          <a:bodyPr wrap="none" anchor="ctr">
            <a:prstTxWarp prst="textNoShape">
              <a:avLst/>
            </a:prstTxWarp>
          </a:bodyPr>
          <a:lstStyle/>
          <a:p>
            <a:pPr>
              <a:defRPr/>
            </a:pPr>
            <a:endParaRPr lang="en-US" dirty="0"/>
          </a:p>
        </p:txBody>
      </p:sp>
      <p:sp>
        <p:nvSpPr>
          <p:cNvPr id="55307" name="AutoShape 9"/>
          <p:cNvSpPr>
            <a:spLocks noChangeArrowheads="1"/>
          </p:cNvSpPr>
          <p:nvPr/>
        </p:nvSpPr>
        <p:spPr bwMode="auto">
          <a:xfrm>
            <a:off x="4206875" y="2667000"/>
            <a:ext cx="1828800" cy="914400"/>
          </a:xfrm>
          <a:prstGeom prst="flowChartOnlineStorage">
            <a:avLst/>
          </a:prstGeom>
          <a:solidFill>
            <a:srgbClr val="A6A6A6"/>
          </a:solidFill>
          <a:ln w="19050">
            <a:solidFill>
              <a:schemeClr val="tx1"/>
            </a:solidFill>
            <a:miter lim="800000"/>
            <a:headEnd/>
            <a:tailEnd/>
          </a:ln>
        </p:spPr>
        <p:txBody>
          <a:bodyPr wrap="none" anchor="ctr">
            <a:prstTxWarp prst="textNoShape">
              <a:avLst/>
            </a:prstTxWarp>
          </a:bodyPr>
          <a:lstStyle/>
          <a:p>
            <a:endParaRPr lang="en-US" dirty="0"/>
          </a:p>
        </p:txBody>
      </p:sp>
      <p:sp>
        <p:nvSpPr>
          <p:cNvPr id="55308" name="AutoShape 10"/>
          <p:cNvSpPr>
            <a:spLocks noChangeArrowheads="1"/>
          </p:cNvSpPr>
          <p:nvPr/>
        </p:nvSpPr>
        <p:spPr bwMode="auto">
          <a:xfrm>
            <a:off x="6873875" y="2667000"/>
            <a:ext cx="1828800" cy="914400"/>
          </a:xfrm>
          <a:prstGeom prst="flowChartOnlineStorage">
            <a:avLst/>
          </a:prstGeom>
          <a:solidFill>
            <a:srgbClr val="A6A6A6"/>
          </a:solidFill>
          <a:ln w="19050">
            <a:solidFill>
              <a:schemeClr val="tx1"/>
            </a:solidFill>
            <a:miter lim="800000"/>
            <a:headEnd/>
            <a:tailEnd/>
          </a:ln>
        </p:spPr>
        <p:txBody>
          <a:bodyPr wrap="none" anchor="ctr">
            <a:prstTxWarp prst="textNoShape">
              <a:avLst/>
            </a:prstTxWarp>
          </a:bodyPr>
          <a:lstStyle/>
          <a:p>
            <a:endParaRPr lang="en-US" dirty="0"/>
          </a:p>
        </p:txBody>
      </p:sp>
      <p:sp>
        <p:nvSpPr>
          <p:cNvPr id="55309" name="Text Box 11"/>
          <p:cNvSpPr txBox="1">
            <a:spLocks noChangeArrowheads="1"/>
          </p:cNvSpPr>
          <p:nvPr/>
        </p:nvSpPr>
        <p:spPr bwMode="auto">
          <a:xfrm>
            <a:off x="1997075" y="2774950"/>
            <a:ext cx="793750" cy="754063"/>
          </a:xfrm>
          <a:prstGeom prst="rect">
            <a:avLst/>
          </a:prstGeom>
          <a:noFill/>
          <a:ln w="12700">
            <a:noFill/>
            <a:miter lim="800000"/>
            <a:headEnd/>
            <a:tailEnd/>
          </a:ln>
        </p:spPr>
        <p:txBody>
          <a:bodyPr wrap="none">
            <a:prstTxWarp prst="textNoShape">
              <a:avLst/>
            </a:prstTxWarp>
            <a:spAutoFit/>
          </a:bodyPr>
          <a:lstStyle/>
          <a:p>
            <a:r>
              <a:rPr lang="en-US" sz="1600" dirty="0"/>
              <a:t>Lunar</a:t>
            </a:r>
          </a:p>
          <a:p>
            <a:r>
              <a:rPr lang="en-US" sz="1600" dirty="0"/>
              <a:t>binary</a:t>
            </a:r>
          </a:p>
          <a:p>
            <a:r>
              <a:rPr lang="en-US" sz="1600" dirty="0"/>
              <a:t>PCK</a:t>
            </a:r>
          </a:p>
        </p:txBody>
      </p:sp>
      <p:sp>
        <p:nvSpPr>
          <p:cNvPr id="55310" name="Text Box 12"/>
          <p:cNvSpPr txBox="1">
            <a:spLocks noChangeArrowheads="1"/>
          </p:cNvSpPr>
          <p:nvPr/>
        </p:nvSpPr>
        <p:spPr bwMode="auto">
          <a:xfrm>
            <a:off x="4706938" y="2862263"/>
            <a:ext cx="749300" cy="533400"/>
          </a:xfrm>
          <a:prstGeom prst="rect">
            <a:avLst/>
          </a:prstGeom>
          <a:noFill/>
          <a:ln w="12700">
            <a:noFill/>
            <a:miter lim="800000"/>
            <a:headEnd/>
            <a:tailEnd/>
          </a:ln>
        </p:spPr>
        <p:txBody>
          <a:bodyPr wrap="none">
            <a:prstTxWarp prst="textNoShape">
              <a:avLst/>
            </a:prstTxWarp>
            <a:spAutoFit/>
          </a:bodyPr>
          <a:lstStyle/>
          <a:p>
            <a:r>
              <a:rPr lang="en-US" sz="1600" dirty="0"/>
              <a:t>Lunar</a:t>
            </a:r>
          </a:p>
          <a:p>
            <a:r>
              <a:rPr lang="en-US" sz="1600" dirty="0"/>
              <a:t>FK</a:t>
            </a:r>
          </a:p>
        </p:txBody>
      </p:sp>
      <p:sp>
        <p:nvSpPr>
          <p:cNvPr id="55311" name="Text Box 13"/>
          <p:cNvSpPr txBox="1">
            <a:spLocks noChangeArrowheads="1"/>
          </p:cNvSpPr>
          <p:nvPr/>
        </p:nvSpPr>
        <p:spPr bwMode="auto">
          <a:xfrm>
            <a:off x="7259638" y="2743200"/>
            <a:ext cx="941387" cy="754063"/>
          </a:xfrm>
          <a:prstGeom prst="rect">
            <a:avLst/>
          </a:prstGeom>
          <a:noFill/>
          <a:ln w="12700">
            <a:noFill/>
            <a:miter lim="800000"/>
            <a:headEnd/>
            <a:tailEnd/>
          </a:ln>
        </p:spPr>
        <p:txBody>
          <a:bodyPr wrap="none">
            <a:prstTxWarp prst="textNoShape">
              <a:avLst/>
            </a:prstTxWarp>
            <a:spAutoFit/>
          </a:bodyPr>
          <a:lstStyle/>
          <a:p>
            <a:r>
              <a:rPr lang="en-US" sz="1600" dirty="0"/>
              <a:t>Generic</a:t>
            </a:r>
          </a:p>
          <a:p>
            <a:r>
              <a:rPr lang="en-US" sz="1600" dirty="0"/>
              <a:t>text</a:t>
            </a:r>
          </a:p>
          <a:p>
            <a:r>
              <a:rPr lang="en-US" sz="1600" dirty="0"/>
              <a:t>PCK</a:t>
            </a:r>
          </a:p>
        </p:txBody>
      </p:sp>
      <p:sp>
        <p:nvSpPr>
          <p:cNvPr id="55312" name="Line 14"/>
          <p:cNvSpPr>
            <a:spLocks noChangeShapeType="1"/>
          </p:cNvSpPr>
          <p:nvPr/>
        </p:nvSpPr>
        <p:spPr bwMode="auto">
          <a:xfrm>
            <a:off x="2378075" y="3581400"/>
            <a:ext cx="0" cy="609600"/>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5313" name="Line 15"/>
          <p:cNvSpPr>
            <a:spLocks noChangeShapeType="1"/>
          </p:cNvSpPr>
          <p:nvPr/>
        </p:nvSpPr>
        <p:spPr bwMode="auto">
          <a:xfrm>
            <a:off x="5121275" y="3581400"/>
            <a:ext cx="0" cy="609600"/>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5314" name="Line 16"/>
          <p:cNvSpPr>
            <a:spLocks noChangeShapeType="1"/>
          </p:cNvSpPr>
          <p:nvPr/>
        </p:nvSpPr>
        <p:spPr bwMode="auto">
          <a:xfrm>
            <a:off x="7712075" y="3581400"/>
            <a:ext cx="0" cy="609600"/>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5315" name="Line 17"/>
          <p:cNvSpPr>
            <a:spLocks noChangeShapeType="1"/>
          </p:cNvSpPr>
          <p:nvPr/>
        </p:nvSpPr>
        <p:spPr bwMode="auto">
          <a:xfrm>
            <a:off x="2378075" y="3733800"/>
            <a:ext cx="2514600" cy="0"/>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5316" name="Line 18"/>
          <p:cNvSpPr>
            <a:spLocks noChangeShapeType="1"/>
          </p:cNvSpPr>
          <p:nvPr/>
        </p:nvSpPr>
        <p:spPr bwMode="auto">
          <a:xfrm>
            <a:off x="4892675" y="3733800"/>
            <a:ext cx="0" cy="457200"/>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5317" name="Text Box 19"/>
          <p:cNvSpPr txBox="1">
            <a:spLocks noChangeArrowheads="1"/>
          </p:cNvSpPr>
          <p:nvPr/>
        </p:nvSpPr>
        <p:spPr bwMode="auto">
          <a:xfrm>
            <a:off x="1508465" y="4267200"/>
            <a:ext cx="1755096" cy="1311128"/>
          </a:xfrm>
          <a:prstGeom prst="rect">
            <a:avLst/>
          </a:prstGeom>
          <a:noFill/>
          <a:ln w="12700">
            <a:noFill/>
            <a:miter lim="800000"/>
            <a:headEnd/>
            <a:tailEnd/>
          </a:ln>
        </p:spPr>
        <p:txBody>
          <a:bodyPr wrap="none">
            <a:prstTxWarp prst="textNoShape">
              <a:avLst/>
            </a:prstTxWarp>
            <a:spAutoFit/>
          </a:bodyPr>
          <a:lstStyle/>
          <a:p>
            <a:r>
              <a:rPr lang="en-US" sz="1400" dirty="0"/>
              <a:t>Orientation of</a:t>
            </a:r>
          </a:p>
          <a:p>
            <a:r>
              <a:rPr lang="en-US" sz="1400" dirty="0" err="1"/>
              <a:t>MOON_DEnnn_PA</a:t>
            </a:r>
            <a:endParaRPr lang="en-US" sz="1400" dirty="0"/>
          </a:p>
          <a:p>
            <a:r>
              <a:rPr lang="en-US" sz="1400" dirty="0"/>
              <a:t>frame</a:t>
            </a:r>
          </a:p>
          <a:p>
            <a:endParaRPr lang="en-US" sz="1400" dirty="0"/>
          </a:p>
          <a:p>
            <a:endParaRPr lang="en-US" sz="1400" dirty="0"/>
          </a:p>
          <a:p>
            <a:r>
              <a:rPr lang="en-US" sz="1800" dirty="0"/>
              <a:t>MOON_PA</a:t>
            </a:r>
            <a:endParaRPr lang="en-US" sz="1400" dirty="0"/>
          </a:p>
        </p:txBody>
      </p:sp>
      <p:sp>
        <p:nvSpPr>
          <p:cNvPr id="55318" name="Text Box 20"/>
          <p:cNvSpPr txBox="1">
            <a:spLocks noChangeArrowheads="1"/>
          </p:cNvSpPr>
          <p:nvPr/>
        </p:nvSpPr>
        <p:spPr bwMode="auto">
          <a:xfrm>
            <a:off x="4173126" y="4235450"/>
            <a:ext cx="1858202" cy="1311128"/>
          </a:xfrm>
          <a:prstGeom prst="rect">
            <a:avLst/>
          </a:prstGeom>
          <a:noFill/>
          <a:ln w="12700">
            <a:noFill/>
            <a:miter lim="800000"/>
            <a:headEnd/>
            <a:tailEnd/>
          </a:ln>
        </p:spPr>
        <p:txBody>
          <a:bodyPr wrap="none">
            <a:prstTxWarp prst="textNoShape">
              <a:avLst/>
            </a:prstTxWarp>
            <a:spAutoFit/>
          </a:bodyPr>
          <a:lstStyle/>
          <a:p>
            <a:r>
              <a:rPr lang="en-US" sz="1400" dirty="0"/>
              <a:t>Orientation of</a:t>
            </a:r>
          </a:p>
          <a:p>
            <a:r>
              <a:rPr lang="en-US" sz="1400" dirty="0" err="1"/>
              <a:t>MOON_DEnnn_ME</a:t>
            </a:r>
            <a:r>
              <a:rPr lang="en-US" sz="1400" dirty="0"/>
              <a:t>*</a:t>
            </a:r>
          </a:p>
          <a:p>
            <a:r>
              <a:rPr lang="en-US" sz="1400" dirty="0"/>
              <a:t>frame</a:t>
            </a:r>
          </a:p>
          <a:p>
            <a:endParaRPr lang="en-US" sz="1400" dirty="0"/>
          </a:p>
          <a:p>
            <a:endParaRPr lang="en-US" sz="1400" dirty="0"/>
          </a:p>
          <a:p>
            <a:r>
              <a:rPr lang="en-US" sz="1800" dirty="0"/>
              <a:t>MOON_ME</a:t>
            </a:r>
            <a:endParaRPr lang="en-US" sz="1400" dirty="0"/>
          </a:p>
        </p:txBody>
      </p:sp>
      <p:sp>
        <p:nvSpPr>
          <p:cNvPr id="55319" name="Text Box 21"/>
          <p:cNvSpPr txBox="1">
            <a:spLocks noChangeArrowheads="1"/>
          </p:cNvSpPr>
          <p:nvPr/>
        </p:nvSpPr>
        <p:spPr bwMode="auto">
          <a:xfrm>
            <a:off x="6992938" y="4244975"/>
            <a:ext cx="1416050" cy="1300163"/>
          </a:xfrm>
          <a:prstGeom prst="rect">
            <a:avLst/>
          </a:prstGeom>
          <a:noFill/>
          <a:ln w="12700">
            <a:noFill/>
            <a:miter lim="800000"/>
            <a:headEnd/>
            <a:tailEnd/>
          </a:ln>
        </p:spPr>
        <p:txBody>
          <a:bodyPr wrap="none">
            <a:prstTxWarp prst="textNoShape">
              <a:avLst/>
            </a:prstTxWarp>
            <a:spAutoFit/>
          </a:bodyPr>
          <a:lstStyle/>
          <a:p>
            <a:r>
              <a:rPr lang="en-US" sz="1400" dirty="0"/>
              <a:t>Orientation of</a:t>
            </a:r>
          </a:p>
          <a:p>
            <a:r>
              <a:rPr lang="en-US" sz="1400" dirty="0"/>
              <a:t>IAU_MOON</a:t>
            </a:r>
          </a:p>
          <a:p>
            <a:r>
              <a:rPr lang="en-US" sz="1400" dirty="0"/>
              <a:t>frame</a:t>
            </a:r>
          </a:p>
          <a:p>
            <a:endParaRPr lang="en-US" sz="1400" dirty="0"/>
          </a:p>
          <a:p>
            <a:endParaRPr lang="en-US" sz="1400" dirty="0"/>
          </a:p>
          <a:p>
            <a:r>
              <a:rPr lang="en-US" sz="1800" dirty="0"/>
              <a:t>IAU_MOON</a:t>
            </a:r>
            <a:endParaRPr lang="en-US" sz="1400" dirty="0"/>
          </a:p>
        </p:txBody>
      </p:sp>
      <p:sp>
        <p:nvSpPr>
          <p:cNvPr id="55320" name="Text Box 22"/>
          <p:cNvSpPr txBox="1">
            <a:spLocks noChangeArrowheads="1"/>
          </p:cNvSpPr>
          <p:nvPr/>
        </p:nvSpPr>
        <p:spPr bwMode="auto">
          <a:xfrm>
            <a:off x="1066800" y="1371600"/>
            <a:ext cx="7543800" cy="641350"/>
          </a:xfrm>
          <a:prstGeom prst="rect">
            <a:avLst/>
          </a:prstGeom>
          <a:noFill/>
          <a:ln w="12700">
            <a:noFill/>
            <a:miter lim="800000"/>
            <a:headEnd/>
            <a:tailEnd/>
          </a:ln>
        </p:spPr>
        <p:txBody>
          <a:bodyPr>
            <a:prstTxWarp prst="textNoShape">
              <a:avLst/>
            </a:prstTxWarp>
            <a:spAutoFit/>
          </a:bodyPr>
          <a:lstStyle/>
          <a:p>
            <a:pPr algn="l">
              <a:spcBef>
                <a:spcPct val="50000"/>
              </a:spcBef>
            </a:pPr>
            <a:r>
              <a:rPr lang="en-US" sz="2000" dirty="0"/>
              <a:t>Which kernels are needed to access each of the three lunar body-fixed reference frames providing lunar orientation?</a:t>
            </a:r>
            <a:endParaRPr lang="en-US" sz="1400" dirty="0"/>
          </a:p>
        </p:txBody>
      </p:sp>
      <p:sp>
        <p:nvSpPr>
          <p:cNvPr id="55321" name="Text Box 23"/>
          <p:cNvSpPr txBox="1">
            <a:spLocks noChangeArrowheads="1"/>
          </p:cNvSpPr>
          <p:nvPr/>
        </p:nvSpPr>
        <p:spPr bwMode="auto">
          <a:xfrm>
            <a:off x="0" y="5105400"/>
            <a:ext cx="1525588" cy="593725"/>
          </a:xfrm>
          <a:prstGeom prst="rect">
            <a:avLst/>
          </a:prstGeom>
          <a:noFill/>
          <a:ln w="12700">
            <a:noFill/>
            <a:miter lim="800000"/>
            <a:headEnd/>
            <a:tailEnd/>
          </a:ln>
        </p:spPr>
        <p:txBody>
          <a:bodyPr>
            <a:prstTxWarp prst="textNoShape">
              <a:avLst/>
            </a:prstTxWarp>
            <a:spAutoFit/>
          </a:bodyPr>
          <a:lstStyle/>
          <a:p>
            <a:pPr algn="l">
              <a:spcBef>
                <a:spcPct val="50000"/>
              </a:spcBef>
            </a:pPr>
            <a:r>
              <a:rPr lang="en-US" dirty="0">
                <a:solidFill>
                  <a:srgbClr val="063DE8"/>
                </a:solidFill>
              </a:rPr>
              <a:t>Frame name to be used in SPICE software</a:t>
            </a:r>
          </a:p>
        </p:txBody>
      </p:sp>
      <p:sp>
        <p:nvSpPr>
          <p:cNvPr id="55322" name="Oval 24"/>
          <p:cNvSpPr>
            <a:spLocks noChangeArrowheads="1"/>
          </p:cNvSpPr>
          <p:nvPr/>
        </p:nvSpPr>
        <p:spPr bwMode="auto">
          <a:xfrm>
            <a:off x="6858000" y="3810000"/>
            <a:ext cx="1828800" cy="2209800"/>
          </a:xfrm>
          <a:prstGeom prst="ellipse">
            <a:avLst/>
          </a:prstGeom>
          <a:noFill/>
          <a:ln w="19050">
            <a:solidFill>
              <a:schemeClr val="accent1"/>
            </a:solidFill>
            <a:round/>
            <a:headEnd/>
            <a:tailEnd/>
          </a:ln>
        </p:spPr>
        <p:txBody>
          <a:bodyPr wrap="none" anchor="ctr">
            <a:prstTxWarp prst="textNoShape">
              <a:avLst/>
            </a:prstTxWarp>
          </a:bodyPr>
          <a:lstStyle/>
          <a:p>
            <a:endParaRPr lang="en-US" dirty="0"/>
          </a:p>
        </p:txBody>
      </p:sp>
      <p:sp>
        <p:nvSpPr>
          <p:cNvPr id="55323" name="Text Box 25"/>
          <p:cNvSpPr txBox="1">
            <a:spLocks noChangeArrowheads="1"/>
          </p:cNvSpPr>
          <p:nvPr/>
        </p:nvSpPr>
        <p:spPr bwMode="auto">
          <a:xfrm>
            <a:off x="7032625" y="6164263"/>
            <a:ext cx="1577975" cy="668337"/>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solidFill>
                  <a:schemeClr val="accent1"/>
                </a:solidFill>
              </a:rPr>
              <a:t>Usually a bad choice for the Moon!</a:t>
            </a:r>
          </a:p>
        </p:txBody>
      </p:sp>
      <p:sp>
        <p:nvSpPr>
          <p:cNvPr id="55324" name="Text Box 26"/>
          <p:cNvSpPr txBox="1">
            <a:spLocks noChangeArrowheads="1"/>
          </p:cNvSpPr>
          <p:nvPr/>
        </p:nvSpPr>
        <p:spPr bwMode="auto">
          <a:xfrm>
            <a:off x="0" y="2133600"/>
            <a:ext cx="1371600" cy="476250"/>
          </a:xfrm>
          <a:prstGeom prst="rect">
            <a:avLst/>
          </a:prstGeom>
          <a:noFill/>
          <a:ln w="12700">
            <a:noFill/>
            <a:miter lim="800000"/>
            <a:headEnd/>
            <a:tailEnd/>
          </a:ln>
        </p:spPr>
        <p:txBody>
          <a:bodyPr>
            <a:prstTxWarp prst="textNoShape">
              <a:avLst/>
            </a:prstTxWarp>
            <a:spAutoFit/>
          </a:bodyPr>
          <a:lstStyle/>
          <a:p>
            <a:pPr algn="l">
              <a:spcBef>
                <a:spcPct val="50000"/>
              </a:spcBef>
            </a:pPr>
            <a:r>
              <a:rPr lang="en-US" sz="1400" dirty="0"/>
              <a:t>Example of file name</a:t>
            </a:r>
            <a:endParaRPr lang="en-US" dirty="0"/>
          </a:p>
        </p:txBody>
      </p:sp>
      <p:sp>
        <p:nvSpPr>
          <p:cNvPr id="55325" name="Text Box 27"/>
          <p:cNvSpPr txBox="1">
            <a:spLocks noChangeArrowheads="1"/>
          </p:cNvSpPr>
          <p:nvPr/>
        </p:nvSpPr>
        <p:spPr bwMode="auto">
          <a:xfrm>
            <a:off x="4298950" y="2368550"/>
            <a:ext cx="1752600" cy="291618"/>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latin typeface="Courier New" charset="0"/>
              </a:rPr>
              <a:t>moon_220930.tf</a:t>
            </a:r>
            <a:endParaRPr lang="en-US" b="0" dirty="0">
              <a:latin typeface="Courier New" charset="0"/>
            </a:endParaRPr>
          </a:p>
        </p:txBody>
      </p:sp>
      <p:sp>
        <p:nvSpPr>
          <p:cNvPr id="55326" name="Text Box 28"/>
          <p:cNvSpPr txBox="1">
            <a:spLocks noChangeArrowheads="1"/>
          </p:cNvSpPr>
          <p:nvPr/>
        </p:nvSpPr>
        <p:spPr bwMode="auto">
          <a:xfrm>
            <a:off x="6934200" y="2362200"/>
            <a:ext cx="1752600" cy="290513"/>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latin typeface="Courier New" charset="0"/>
              </a:rPr>
              <a:t>pck00010.tpc</a:t>
            </a:r>
            <a:endParaRPr lang="en-US" b="0" dirty="0">
              <a:latin typeface="Courier New" charset="0"/>
            </a:endParaRPr>
          </a:p>
        </p:txBody>
      </p:sp>
      <p:sp>
        <p:nvSpPr>
          <p:cNvPr id="55327" name="Text Box 29"/>
          <p:cNvSpPr txBox="1">
            <a:spLocks noChangeArrowheads="1"/>
          </p:cNvSpPr>
          <p:nvPr/>
        </p:nvSpPr>
        <p:spPr bwMode="auto">
          <a:xfrm>
            <a:off x="1382713" y="2241550"/>
            <a:ext cx="2362200" cy="485518"/>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latin typeface="Courier New" charset="0"/>
              </a:rPr>
              <a:t>moon_pa_de440_200625.bpc</a:t>
            </a:r>
          </a:p>
        </p:txBody>
      </p:sp>
      <p:sp>
        <p:nvSpPr>
          <p:cNvPr id="55328" name="AutoShape 30"/>
          <p:cNvSpPr>
            <a:spLocks noChangeArrowheads="1"/>
          </p:cNvSpPr>
          <p:nvPr/>
        </p:nvSpPr>
        <p:spPr bwMode="auto">
          <a:xfrm>
            <a:off x="969963" y="2406650"/>
            <a:ext cx="325437" cy="152400"/>
          </a:xfrm>
          <a:prstGeom prst="rightArrow">
            <a:avLst>
              <a:gd name="adj1" fmla="val 50000"/>
              <a:gd name="adj2" fmla="val 53385"/>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55329" name="Line 31"/>
          <p:cNvSpPr>
            <a:spLocks noChangeShapeType="1"/>
          </p:cNvSpPr>
          <p:nvPr/>
        </p:nvSpPr>
        <p:spPr bwMode="auto">
          <a:xfrm>
            <a:off x="2600325" y="3822700"/>
            <a:ext cx="2514600" cy="0"/>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5330" name="Line 32"/>
          <p:cNvSpPr>
            <a:spLocks noChangeShapeType="1"/>
          </p:cNvSpPr>
          <p:nvPr/>
        </p:nvSpPr>
        <p:spPr bwMode="auto">
          <a:xfrm flipH="1">
            <a:off x="2605088" y="3816350"/>
            <a:ext cx="6350" cy="366713"/>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5331" name="AutoShape 33"/>
          <p:cNvSpPr>
            <a:spLocks noChangeArrowheads="1"/>
          </p:cNvSpPr>
          <p:nvPr/>
        </p:nvSpPr>
        <p:spPr bwMode="auto">
          <a:xfrm>
            <a:off x="2286000" y="4953000"/>
            <a:ext cx="152400" cy="152400"/>
          </a:xfrm>
          <a:prstGeom prst="downArrow">
            <a:avLst>
              <a:gd name="adj1" fmla="val 50000"/>
              <a:gd name="adj2" fmla="val 2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55332" name="AutoShape 34"/>
          <p:cNvSpPr>
            <a:spLocks noChangeArrowheads="1"/>
          </p:cNvSpPr>
          <p:nvPr/>
        </p:nvSpPr>
        <p:spPr bwMode="auto">
          <a:xfrm>
            <a:off x="4953000" y="4953000"/>
            <a:ext cx="152400" cy="152400"/>
          </a:xfrm>
          <a:prstGeom prst="downArrow">
            <a:avLst>
              <a:gd name="adj1" fmla="val 50000"/>
              <a:gd name="adj2" fmla="val 2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55333" name="AutoShape 35"/>
          <p:cNvSpPr>
            <a:spLocks noChangeArrowheads="1"/>
          </p:cNvSpPr>
          <p:nvPr/>
        </p:nvSpPr>
        <p:spPr bwMode="auto">
          <a:xfrm>
            <a:off x="7620000" y="4953000"/>
            <a:ext cx="152400" cy="152400"/>
          </a:xfrm>
          <a:prstGeom prst="downArrow">
            <a:avLst>
              <a:gd name="adj1" fmla="val 50000"/>
              <a:gd name="adj2" fmla="val 2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55334" name="Text Box 36"/>
          <p:cNvSpPr txBox="1">
            <a:spLocks noChangeArrowheads="1"/>
          </p:cNvSpPr>
          <p:nvPr/>
        </p:nvSpPr>
        <p:spPr bwMode="auto">
          <a:xfrm>
            <a:off x="228600" y="4383088"/>
            <a:ext cx="990600" cy="422275"/>
          </a:xfrm>
          <a:prstGeom prst="rect">
            <a:avLst/>
          </a:prstGeom>
          <a:noFill/>
          <a:ln w="12700">
            <a:noFill/>
            <a:miter lim="800000"/>
            <a:headEnd/>
            <a:tailEnd/>
          </a:ln>
        </p:spPr>
        <p:txBody>
          <a:bodyPr>
            <a:prstTxWarp prst="textNoShape">
              <a:avLst/>
            </a:prstTxWarp>
            <a:spAutoFit/>
          </a:bodyPr>
          <a:lstStyle/>
          <a:p>
            <a:pPr>
              <a:spcBef>
                <a:spcPct val="50000"/>
              </a:spcBef>
            </a:pPr>
            <a:r>
              <a:rPr lang="en-US" dirty="0"/>
              <a:t>Your objective</a:t>
            </a:r>
          </a:p>
        </p:txBody>
      </p:sp>
      <p:sp>
        <p:nvSpPr>
          <p:cNvPr id="55335" name="Text Box 37"/>
          <p:cNvSpPr txBox="1">
            <a:spLocks noChangeArrowheads="1"/>
          </p:cNvSpPr>
          <p:nvPr/>
        </p:nvSpPr>
        <p:spPr bwMode="auto">
          <a:xfrm>
            <a:off x="228600" y="2895600"/>
            <a:ext cx="914400" cy="422275"/>
          </a:xfrm>
          <a:prstGeom prst="rect">
            <a:avLst/>
          </a:prstGeom>
          <a:noFill/>
          <a:ln w="12700">
            <a:noFill/>
            <a:miter lim="800000"/>
            <a:headEnd/>
            <a:tailEnd/>
          </a:ln>
        </p:spPr>
        <p:txBody>
          <a:bodyPr>
            <a:prstTxWarp prst="textNoShape">
              <a:avLst/>
            </a:prstTxWarp>
            <a:spAutoFit/>
          </a:bodyPr>
          <a:lstStyle/>
          <a:p>
            <a:pPr>
              <a:spcBef>
                <a:spcPct val="50000"/>
              </a:spcBef>
            </a:pPr>
            <a:r>
              <a:rPr lang="en-US" dirty="0"/>
              <a:t>Kernel(s) needed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2268538" y="2286000"/>
            <a:ext cx="4665662" cy="474663"/>
          </a:xfrm>
        </p:spPr>
        <p:txBody>
          <a:bodyPr/>
          <a:lstStyle/>
          <a:p>
            <a:r>
              <a:rPr lang="en-US" dirty="0"/>
              <a:t>Binary PCK File Format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dirty="0"/>
              <a:t>Special PCK and FK for Earth and Moon</a:t>
            </a:r>
          </a:p>
        </p:txBody>
      </p:sp>
      <p:sp>
        <p:nvSpPr>
          <p:cNvPr id="59395" name="Slide Number Placeholder 4"/>
          <p:cNvSpPr>
            <a:spLocks noGrp="1"/>
          </p:cNvSpPr>
          <p:nvPr>
            <p:ph type="sldNum" sz="quarter" idx="11"/>
          </p:nvPr>
        </p:nvSpPr>
        <p:spPr>
          <a:noFill/>
        </p:spPr>
        <p:txBody>
          <a:bodyPr/>
          <a:lstStyle/>
          <a:p>
            <a:fld id="{85D00BD9-3C48-B543-BF6F-EDC9C690CF1E}" type="slidenum">
              <a:rPr lang="en-US" smtClean="0"/>
              <a:pPr/>
              <a:t>24</a:t>
            </a:fld>
            <a:endParaRPr lang="en-US" sz="1400" b="0" dirty="0">
              <a:latin typeface="Times New Roman" charset="0"/>
            </a:endParaRPr>
          </a:p>
        </p:txBody>
      </p:sp>
      <p:sp>
        <p:nvSpPr>
          <p:cNvPr id="59396" name="Rectangle 2"/>
          <p:cNvSpPr>
            <a:spLocks noGrp="1" noChangeArrowheads="1"/>
          </p:cNvSpPr>
          <p:nvPr>
            <p:ph type="title"/>
          </p:nvPr>
        </p:nvSpPr>
        <p:spPr>
          <a:xfrm>
            <a:off x="3046413" y="381000"/>
            <a:ext cx="4665662" cy="474663"/>
          </a:xfrm>
        </p:spPr>
        <p:txBody>
          <a:bodyPr/>
          <a:lstStyle/>
          <a:p>
            <a:r>
              <a:rPr lang="en-US" dirty="0"/>
              <a:t>Binary PCK File Format</a:t>
            </a:r>
          </a:p>
        </p:txBody>
      </p:sp>
      <p:sp>
        <p:nvSpPr>
          <p:cNvPr id="59397" name="Rectangle 3"/>
          <p:cNvSpPr>
            <a:spLocks noGrp="1" noChangeArrowheads="1"/>
          </p:cNvSpPr>
          <p:nvPr>
            <p:ph type="body" idx="1"/>
          </p:nvPr>
        </p:nvSpPr>
        <p:spPr>
          <a:xfrm>
            <a:off x="768350" y="1225550"/>
            <a:ext cx="7772400" cy="5645150"/>
          </a:xfrm>
        </p:spPr>
        <p:txBody>
          <a:bodyPr/>
          <a:lstStyle/>
          <a:p>
            <a:pPr>
              <a:lnSpc>
                <a:spcPct val="80000"/>
              </a:lnSpc>
            </a:pPr>
            <a:r>
              <a:rPr lang="en-US" sz="2000" dirty="0"/>
              <a:t>SPICE </a:t>
            </a:r>
            <a:r>
              <a:rPr lang="en-US" sz="2000" u="sng" dirty="0"/>
              <a:t>binary</a:t>
            </a:r>
            <a:r>
              <a:rPr lang="en-US" sz="2000" dirty="0"/>
              <a:t> PCK files are used to accommodate high accuracy rotation models.</a:t>
            </a:r>
          </a:p>
          <a:p>
            <a:pPr lvl="1">
              <a:lnSpc>
                <a:spcPct val="80000"/>
              </a:lnSpc>
            </a:pPr>
            <a:r>
              <a:rPr lang="en-US" sz="1600" dirty="0"/>
              <a:t>Just as for SPKs and CKs, the data are held in SPICE Double Precision Array files (DAF)</a:t>
            </a:r>
          </a:p>
          <a:p>
            <a:pPr lvl="1">
              <a:lnSpc>
                <a:spcPct val="80000"/>
              </a:lnSpc>
            </a:pPr>
            <a:r>
              <a:rPr lang="en-US" sz="1600" dirty="0"/>
              <a:t>Multiple types are supported</a:t>
            </a:r>
          </a:p>
          <a:p>
            <a:pPr lvl="2">
              <a:lnSpc>
                <a:spcPct val="80000"/>
              </a:lnSpc>
            </a:pPr>
            <a:r>
              <a:rPr lang="en-US" sz="1600" dirty="0"/>
              <a:t>Type 2: Chebyshev polynomials are used to represent Euler angles giving orientation as a function of time. Rates are obtained by differentiating polynomials.  Coverage intervals have fixed length.</a:t>
            </a:r>
          </a:p>
          <a:p>
            <a:pPr lvl="3">
              <a:lnSpc>
                <a:spcPct val="80000"/>
              </a:lnSpc>
            </a:pPr>
            <a:r>
              <a:rPr lang="en-US" sz="1200" dirty="0"/>
              <a:t>Used for the Earth and the Moon</a:t>
            </a:r>
          </a:p>
          <a:p>
            <a:pPr lvl="2">
              <a:lnSpc>
                <a:spcPct val="80000"/>
              </a:lnSpc>
            </a:pPr>
            <a:r>
              <a:rPr lang="en-US" sz="1600" dirty="0"/>
              <a:t>Type 3: Separate sets of Chebyshev polynomials are used to represent Euler angles and their rates.  Coverage intervals have variable length.</a:t>
            </a:r>
          </a:p>
          <a:p>
            <a:pPr lvl="3">
              <a:lnSpc>
                <a:spcPct val="80000"/>
              </a:lnSpc>
            </a:pPr>
            <a:r>
              <a:rPr lang="en-US" sz="1200" dirty="0"/>
              <a:t>Used only for Eros</a:t>
            </a:r>
          </a:p>
          <a:p>
            <a:pPr lvl="2">
              <a:lnSpc>
                <a:spcPct val="80000"/>
              </a:lnSpc>
            </a:pPr>
            <a:r>
              <a:rPr lang="en-US" sz="1600" dirty="0"/>
              <a:t>Type 20: Chebyshev polynomials representing Euler angle rates</a:t>
            </a:r>
          </a:p>
          <a:p>
            <a:pPr lvl="3">
              <a:lnSpc>
                <a:spcPct val="80000"/>
              </a:lnSpc>
            </a:pPr>
            <a:r>
              <a:rPr lang="en-US" sz="1200" dirty="0"/>
              <a:t>Provided to accurately represent “EPM” orientation data produced by the Russian Institute of Applied Astronomy (E</a:t>
            </a:r>
            <a:r>
              <a:rPr lang="en-US" sz="1200" b="0" dirty="0"/>
              <a:t>phemeris of the</a:t>
            </a:r>
            <a:r>
              <a:rPr lang="en-US" sz="1200" dirty="0"/>
              <a:t> P</a:t>
            </a:r>
            <a:r>
              <a:rPr lang="en-US" sz="1200" b="0" dirty="0"/>
              <a:t>lanets and</a:t>
            </a:r>
            <a:r>
              <a:rPr lang="en-US" sz="1200" dirty="0"/>
              <a:t> M</a:t>
            </a:r>
            <a:r>
              <a:rPr lang="en-US" sz="1200" b="0" dirty="0"/>
              <a:t>oon</a:t>
            </a:r>
            <a:r>
              <a:rPr lang="en-US" sz="1200" dirty="0"/>
              <a:t>)</a:t>
            </a:r>
          </a:p>
          <a:p>
            <a:pPr lvl="1">
              <a:lnSpc>
                <a:spcPct val="80000"/>
              </a:lnSpc>
            </a:pPr>
            <a:r>
              <a:rPr lang="en-US" sz="1600" dirty="0"/>
              <a:t>Binary PCKs include a “comment area” for storing descriptive metadata</a:t>
            </a:r>
          </a:p>
          <a:p>
            <a:pPr lvl="2">
              <a:lnSpc>
                <a:spcPct val="80000"/>
              </a:lnSpc>
            </a:pPr>
            <a:r>
              <a:rPr lang="en-US" sz="1600" dirty="0"/>
              <a:t>Access the comment area using the Toolkit’s </a:t>
            </a:r>
            <a:r>
              <a:rPr lang="en-US" sz="1600" i="1" dirty="0"/>
              <a:t>commnt</a:t>
            </a:r>
            <a:r>
              <a:rPr lang="en-US" sz="1600" dirty="0"/>
              <a:t> utility program</a:t>
            </a:r>
          </a:p>
          <a:p>
            <a:pPr lvl="1">
              <a:lnSpc>
                <a:spcPct val="80000"/>
              </a:lnSpc>
            </a:pPr>
            <a:r>
              <a:rPr lang="en-US" sz="1600" dirty="0"/>
              <a:t>Binary PCKs support high-speed direct access</a:t>
            </a:r>
          </a:p>
          <a:p>
            <a:pPr lvl="2">
              <a:lnSpc>
                <a:spcPct val="80000"/>
              </a:lnSpc>
            </a:pPr>
            <a:r>
              <a:rPr lang="en-US" sz="1600" dirty="0"/>
              <a:t>Chebyshev polynomials are fit to source Euler angles; these evaluate very quickly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2690813" y="2286000"/>
            <a:ext cx="3830637" cy="474663"/>
          </a:xfrm>
        </p:spPr>
        <p:txBody>
          <a:bodyPr/>
          <a:lstStyle/>
          <a:p>
            <a:r>
              <a:rPr lang="en-US" dirty="0"/>
              <a:t>Using Binary PCKs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dirty="0"/>
              <a:t>Special PCK and FK for Earth and Moon</a:t>
            </a:r>
          </a:p>
        </p:txBody>
      </p:sp>
      <p:sp>
        <p:nvSpPr>
          <p:cNvPr id="63491" name="Slide Number Placeholder 4"/>
          <p:cNvSpPr>
            <a:spLocks noGrp="1"/>
          </p:cNvSpPr>
          <p:nvPr>
            <p:ph type="sldNum" sz="quarter" idx="11"/>
          </p:nvPr>
        </p:nvSpPr>
        <p:spPr>
          <a:noFill/>
        </p:spPr>
        <p:txBody>
          <a:bodyPr/>
          <a:lstStyle/>
          <a:p>
            <a:fld id="{2A56E635-21AB-9942-99D2-DED120FC1A87}" type="slidenum">
              <a:rPr lang="en-US" smtClean="0"/>
              <a:pPr/>
              <a:t>26</a:t>
            </a:fld>
            <a:endParaRPr lang="en-US" sz="1400" b="0" dirty="0">
              <a:latin typeface="Times New Roman" charset="0"/>
            </a:endParaRPr>
          </a:p>
        </p:txBody>
      </p:sp>
      <p:sp>
        <p:nvSpPr>
          <p:cNvPr id="63492" name="Rectangle 2"/>
          <p:cNvSpPr>
            <a:spLocks noGrp="1" noChangeArrowheads="1"/>
          </p:cNvSpPr>
          <p:nvPr>
            <p:ph type="title"/>
          </p:nvPr>
        </p:nvSpPr>
        <p:spPr>
          <a:xfrm>
            <a:off x="2209800" y="152400"/>
            <a:ext cx="6172200" cy="793750"/>
          </a:xfrm>
        </p:spPr>
        <p:txBody>
          <a:bodyPr wrap="square"/>
          <a:lstStyle/>
          <a:p>
            <a:r>
              <a:rPr lang="en-US" sz="2800" dirty="0"/>
              <a:t>Precedence Rules</a:t>
            </a:r>
            <a:br>
              <a:rPr lang="en-US" sz="2800" dirty="0"/>
            </a:br>
            <a:r>
              <a:rPr lang="en-US" sz="2800" dirty="0"/>
              <a:t>for Text and Binary PCKs</a:t>
            </a:r>
            <a:endParaRPr lang="en-US" sz="3600" dirty="0"/>
          </a:p>
        </p:txBody>
      </p:sp>
      <p:sp>
        <p:nvSpPr>
          <p:cNvPr id="63493" name="Rectangle 3"/>
          <p:cNvSpPr>
            <a:spLocks noGrp="1" noChangeArrowheads="1"/>
          </p:cNvSpPr>
          <p:nvPr>
            <p:ph type="body" idx="1"/>
          </p:nvPr>
        </p:nvSpPr>
        <p:spPr>
          <a:xfrm>
            <a:off x="685800" y="1676400"/>
            <a:ext cx="7772400" cy="4419600"/>
          </a:xfrm>
        </p:spPr>
        <p:txBody>
          <a:bodyPr/>
          <a:lstStyle/>
          <a:p>
            <a:r>
              <a:rPr lang="en-US" sz="2000" dirty="0"/>
              <a:t>If two (or more) </a:t>
            </a:r>
            <a:r>
              <a:rPr lang="en-US" sz="2000" u="sng" dirty="0"/>
              <a:t>binary</a:t>
            </a:r>
            <a:r>
              <a:rPr lang="en-US" sz="2000" dirty="0"/>
              <a:t> PCKs with functionally equivalent data are loaded, a later loaded file takes precedence.</a:t>
            </a:r>
          </a:p>
          <a:p>
            <a:r>
              <a:rPr lang="en-US" sz="2000" dirty="0"/>
              <a:t>Loading one </a:t>
            </a:r>
            <a:r>
              <a:rPr lang="en-US" sz="2000" u="sng" dirty="0"/>
              <a:t>text</a:t>
            </a:r>
            <a:r>
              <a:rPr lang="en-US" sz="2000" dirty="0"/>
              <a:t> PCK that supersedes another can lead to errors if data from the “old” PCK remain in the kernel pool.</a:t>
            </a:r>
          </a:p>
          <a:p>
            <a:pPr lvl="1"/>
            <a:r>
              <a:rPr lang="en-US" sz="1600" dirty="0"/>
              <a:t>It’s essential to unload the old text PCK before loading the new one.</a:t>
            </a:r>
          </a:p>
          <a:p>
            <a:pPr lvl="2"/>
            <a:r>
              <a:rPr lang="en-US" sz="1600" dirty="0"/>
              <a:t>Use UNLOAD or KCLEAR to unload the old text PCK.</a:t>
            </a:r>
          </a:p>
          <a:p>
            <a:pPr lvl="1"/>
            <a:r>
              <a:rPr lang="en-US" sz="1600" dirty="0"/>
              <a:t>This problem doesn’t apply to binary PCKs.</a:t>
            </a:r>
          </a:p>
          <a:p>
            <a:r>
              <a:rPr lang="en-US" sz="2000" dirty="0"/>
              <a:t>If both a binary and a text PCK provide orientation for the same frame, data available from the </a:t>
            </a:r>
            <a:r>
              <a:rPr lang="en-US" sz="2000" u="sng" dirty="0"/>
              <a:t>binary</a:t>
            </a:r>
            <a:r>
              <a:rPr lang="en-US" sz="2000" dirty="0"/>
              <a:t> PCK </a:t>
            </a:r>
            <a:r>
              <a:rPr lang="en-US" sz="2000" dirty="0">
                <a:solidFill>
                  <a:schemeClr val="accent2"/>
                </a:solidFill>
              </a:rPr>
              <a:t>always</a:t>
            </a:r>
            <a:r>
              <a:rPr lang="en-US" sz="2000" dirty="0"/>
              <a:t> take precedence over data available from the </a:t>
            </a:r>
            <a:r>
              <a:rPr lang="en-US" sz="2000" u="sng" dirty="0"/>
              <a:t>text</a:t>
            </a:r>
            <a:r>
              <a:rPr lang="en-US" sz="2000" dirty="0"/>
              <a:t> PCK.</a:t>
            </a:r>
          </a:p>
          <a:p>
            <a:pPr lvl="1"/>
            <a:r>
              <a:rPr lang="en-US" sz="1600" dirty="0"/>
              <a:t>This is independent of file loading order</a:t>
            </a:r>
          </a:p>
          <a:p>
            <a:pPr lvl="1"/>
            <a:r>
              <a:rPr lang="en-US" sz="1600" dirty="0"/>
              <a:t>Note: the binary PCKs discussed in this tutorial define Earth-fixed and Moon-fixed frames different from those defined by a text PCK (e.g. pck00010.tpc), so there will be no conflict.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dirty="0"/>
              <a:t>Special PCK and FK for Earth and Moon</a:t>
            </a:r>
          </a:p>
        </p:txBody>
      </p:sp>
      <p:sp>
        <p:nvSpPr>
          <p:cNvPr id="65539" name="Slide Number Placeholder 4"/>
          <p:cNvSpPr>
            <a:spLocks noGrp="1"/>
          </p:cNvSpPr>
          <p:nvPr>
            <p:ph type="sldNum" sz="quarter" idx="11"/>
          </p:nvPr>
        </p:nvSpPr>
        <p:spPr>
          <a:noFill/>
        </p:spPr>
        <p:txBody>
          <a:bodyPr/>
          <a:lstStyle/>
          <a:p>
            <a:fld id="{1E606F3E-BE06-944B-BBA7-67AA4BE0C3B1}" type="slidenum">
              <a:rPr lang="en-US" smtClean="0"/>
              <a:pPr/>
              <a:t>27</a:t>
            </a:fld>
            <a:endParaRPr lang="en-US" sz="1400" b="0" dirty="0">
              <a:latin typeface="Times New Roman" charset="0"/>
            </a:endParaRPr>
          </a:p>
        </p:txBody>
      </p:sp>
      <p:sp>
        <p:nvSpPr>
          <p:cNvPr id="65540" name="Rectangle 2"/>
          <p:cNvSpPr>
            <a:spLocks noGrp="1" noChangeArrowheads="1"/>
          </p:cNvSpPr>
          <p:nvPr>
            <p:ph type="title"/>
          </p:nvPr>
        </p:nvSpPr>
        <p:spPr>
          <a:xfrm>
            <a:off x="2278063" y="381000"/>
            <a:ext cx="6178550" cy="474663"/>
          </a:xfrm>
        </p:spPr>
        <p:txBody>
          <a:bodyPr/>
          <a:lstStyle/>
          <a:p>
            <a:r>
              <a:rPr lang="en-US" dirty="0"/>
              <a:t>Tools for use with Binary PCKs</a:t>
            </a:r>
          </a:p>
        </p:txBody>
      </p:sp>
      <p:sp>
        <p:nvSpPr>
          <p:cNvPr id="65541" name="Rectangle 3"/>
          <p:cNvSpPr>
            <a:spLocks noGrp="1" noChangeArrowheads="1"/>
          </p:cNvSpPr>
          <p:nvPr>
            <p:ph type="body" idx="1"/>
          </p:nvPr>
        </p:nvSpPr>
        <p:spPr/>
        <p:txBody>
          <a:bodyPr/>
          <a:lstStyle/>
          <a:p>
            <a:r>
              <a:rPr lang="en-US" sz="2000" dirty="0"/>
              <a:t>Use the </a:t>
            </a:r>
            <a:r>
              <a:rPr lang="en-US" sz="2000" i="1" dirty="0"/>
              <a:t>commnt</a:t>
            </a:r>
            <a:r>
              <a:rPr lang="en-US" sz="2000" dirty="0"/>
              <a:t> utility to access a binary PCK comment area</a:t>
            </a:r>
          </a:p>
          <a:p>
            <a:pPr lvl="1"/>
            <a:r>
              <a:rPr lang="en-US" sz="1600" dirty="0"/>
              <a:t>Read, extract or insert metadata </a:t>
            </a:r>
          </a:p>
          <a:p>
            <a:r>
              <a:rPr lang="en-US" sz="2000" dirty="0"/>
              <a:t>Use the </a:t>
            </a:r>
            <a:r>
              <a:rPr lang="en-US" sz="2000" i="1" dirty="0"/>
              <a:t>brief</a:t>
            </a:r>
            <a:r>
              <a:rPr lang="en-US" sz="2000" dirty="0"/>
              <a:t> or </a:t>
            </a:r>
            <a:r>
              <a:rPr lang="en-US" sz="2000" i="1" dirty="0"/>
              <a:t>spacit </a:t>
            </a:r>
            <a:r>
              <a:rPr lang="en-US" sz="2000" dirty="0"/>
              <a:t>utility to summarize a binary PCK</a:t>
            </a:r>
          </a:p>
          <a:p>
            <a:pPr lvl="1"/>
            <a:r>
              <a:rPr lang="en-US" sz="1600" i="1" dirty="0"/>
              <a:t>brief</a:t>
            </a:r>
            <a:r>
              <a:rPr lang="en-US" sz="1600" dirty="0"/>
              <a:t> is easier to use; </a:t>
            </a:r>
            <a:r>
              <a:rPr lang="en-US" sz="1600" i="1" dirty="0"/>
              <a:t>spacit</a:t>
            </a:r>
            <a:r>
              <a:rPr lang="en-US" sz="1600" dirty="0"/>
              <a:t> provides more information</a:t>
            </a:r>
          </a:p>
          <a:p>
            <a:r>
              <a:rPr lang="en-US" sz="2000" dirty="0"/>
              <a:t>Non-native binary PCKs can be read </a:t>
            </a:r>
            <a:r>
              <a:rPr lang="en-US" sz="2000" dirty="0">
                <a:solidFill>
                  <a:schemeClr val="accent2"/>
                </a:solidFill>
              </a:rPr>
              <a:t>without</a:t>
            </a:r>
            <a:r>
              <a:rPr lang="en-US" sz="2000" dirty="0"/>
              <a:t> first being converted to the native binary form</a:t>
            </a:r>
          </a:p>
          <a:p>
            <a:pPr lvl="1"/>
            <a:r>
              <a:rPr lang="en-US" sz="1600" dirty="0"/>
              <a:t>Converting a non-native binary PCK to native form will also speed up data access somewhat. Use toxfr/tobin or bingo.</a:t>
            </a:r>
          </a:p>
          <a:p>
            <a:pPr lvl="2"/>
            <a:r>
              <a:rPr lang="en-US" sz="1600" i="1" dirty="0"/>
              <a:t>toxfr</a:t>
            </a:r>
            <a:r>
              <a:rPr lang="en-US" sz="1600" dirty="0"/>
              <a:t> and </a:t>
            </a:r>
            <a:r>
              <a:rPr lang="en-US" sz="1600" i="1" dirty="0"/>
              <a:t>tobin</a:t>
            </a:r>
            <a:r>
              <a:rPr lang="en-US" sz="1600" dirty="0"/>
              <a:t> are available in each Toolkit; bingo is available only from the NAIF website</a:t>
            </a:r>
          </a:p>
          <a:p>
            <a:pPr lvl="1"/>
            <a:endParaRPr lang="en-US"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ctrTitle"/>
          </p:nvPr>
        </p:nvSpPr>
        <p:spPr>
          <a:xfrm>
            <a:off x="2513013" y="2514600"/>
            <a:ext cx="4225925" cy="1533525"/>
          </a:xfrm>
        </p:spPr>
        <p:txBody>
          <a:bodyPr/>
          <a:lstStyle/>
          <a:p>
            <a:r>
              <a:rPr lang="en-US" dirty="0"/>
              <a:t>Backup</a:t>
            </a:r>
            <a:br>
              <a:rPr lang="en-US" dirty="0"/>
            </a:br>
            <a:br>
              <a:rPr lang="en-US" dirty="0"/>
            </a:br>
            <a:r>
              <a:rPr lang="en-US" sz="2400" dirty="0"/>
              <a:t>Association Frames Kernels</a:t>
            </a:r>
            <a:br>
              <a:rPr lang="en-US" sz="2400" dirty="0"/>
            </a:br>
            <a:r>
              <a:rPr lang="en-US" sz="2400" dirty="0"/>
              <a:t>for the Earth and the Moon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dirty="0"/>
              <a:t>Special PCK and FK for Earth and Moon</a:t>
            </a:r>
          </a:p>
        </p:txBody>
      </p:sp>
      <p:sp>
        <p:nvSpPr>
          <p:cNvPr id="69635" name="Slide Number Placeholder 4"/>
          <p:cNvSpPr>
            <a:spLocks noGrp="1"/>
          </p:cNvSpPr>
          <p:nvPr>
            <p:ph type="sldNum" sz="quarter" idx="11"/>
          </p:nvPr>
        </p:nvSpPr>
        <p:spPr>
          <a:noFill/>
        </p:spPr>
        <p:txBody>
          <a:bodyPr/>
          <a:lstStyle/>
          <a:p>
            <a:fld id="{13425ED0-636F-FE4C-9AF2-9D4B9F65CE59}" type="slidenum">
              <a:rPr lang="en-US" smtClean="0"/>
              <a:pPr/>
              <a:t>29</a:t>
            </a:fld>
            <a:endParaRPr lang="en-US" sz="1400" b="0" dirty="0">
              <a:latin typeface="Times New Roman" charset="0"/>
            </a:endParaRPr>
          </a:p>
        </p:txBody>
      </p:sp>
      <p:sp>
        <p:nvSpPr>
          <p:cNvPr id="69636" name="Rectangle 2"/>
          <p:cNvSpPr>
            <a:spLocks noGrp="1" noChangeArrowheads="1"/>
          </p:cNvSpPr>
          <p:nvPr>
            <p:ph type="title"/>
          </p:nvPr>
        </p:nvSpPr>
        <p:spPr>
          <a:xfrm>
            <a:off x="2447925" y="381000"/>
            <a:ext cx="5929313" cy="474663"/>
          </a:xfrm>
        </p:spPr>
        <p:txBody>
          <a:bodyPr/>
          <a:lstStyle/>
          <a:p>
            <a:r>
              <a:rPr lang="en-US" dirty="0"/>
              <a:t>Association FKs: Introduction</a:t>
            </a:r>
          </a:p>
        </p:txBody>
      </p:sp>
      <p:sp>
        <p:nvSpPr>
          <p:cNvPr id="69637" name="Rectangle 3"/>
          <p:cNvSpPr>
            <a:spLocks noGrp="1" noChangeArrowheads="1"/>
          </p:cNvSpPr>
          <p:nvPr>
            <p:ph type="body" idx="1"/>
          </p:nvPr>
        </p:nvSpPr>
        <p:spPr>
          <a:xfrm>
            <a:off x="685800" y="1371600"/>
            <a:ext cx="8001000" cy="4800600"/>
          </a:xfrm>
        </p:spPr>
        <p:txBody>
          <a:bodyPr/>
          <a:lstStyle/>
          <a:p>
            <a:pPr>
              <a:lnSpc>
                <a:spcPct val="80000"/>
              </a:lnSpc>
            </a:pPr>
            <a:r>
              <a:rPr lang="en-US" sz="1800" dirty="0"/>
              <a:t>In most SPICE modules that deal with one or more reference frames the name(s) of that/those frame(s) must be provided as input argument(s), for example:</a:t>
            </a:r>
          </a:p>
          <a:p>
            <a:pPr lvl="1">
              <a:lnSpc>
                <a:spcPct val="80000"/>
              </a:lnSpc>
            </a:pPr>
            <a:r>
              <a:rPr lang="en-US" sz="1400" dirty="0">
                <a:latin typeface="Courier New" charset="0"/>
              </a:rPr>
              <a:t>CALL SPKEZR (target, time, </a:t>
            </a:r>
            <a:r>
              <a:rPr lang="en-US" sz="1400" dirty="0">
                <a:solidFill>
                  <a:schemeClr val="accent2"/>
                </a:solidFill>
                <a:latin typeface="Courier New" charset="0"/>
              </a:rPr>
              <a:t>frame</a:t>
            </a:r>
            <a:r>
              <a:rPr lang="en-US" sz="1400" dirty="0">
                <a:latin typeface="Courier New" charset="0"/>
              </a:rPr>
              <a:t>, observer, correction, 		    state, lighttime)</a:t>
            </a:r>
            <a:endParaRPr lang="en-US" dirty="0"/>
          </a:p>
          <a:p>
            <a:pPr>
              <a:lnSpc>
                <a:spcPct val="80000"/>
              </a:lnSpc>
            </a:pPr>
            <a:r>
              <a:rPr lang="en-US" sz="1800" dirty="0"/>
              <a:t>Many years ago the SPICE developers assumed there would be only one body-fixed reference frame associated with each natural body during a program run.</a:t>
            </a:r>
          </a:p>
          <a:p>
            <a:pPr lvl="1">
              <a:lnSpc>
                <a:spcPct val="80000"/>
              </a:lnSpc>
            </a:pPr>
            <a:r>
              <a:rPr lang="en-US" sz="1400" dirty="0"/>
              <a:t>Thus a specific body-fixed frame name would rarely be needed as an input to modules dealing with body-fixed frames</a:t>
            </a:r>
          </a:p>
          <a:p>
            <a:pPr lvl="1">
              <a:lnSpc>
                <a:spcPct val="80000"/>
              </a:lnSpc>
            </a:pPr>
            <a:r>
              <a:rPr lang="en-US" sz="1400" dirty="0"/>
              <a:t>Instead, SPICE could use the body-fixed frame associated with a given body simply by knowing the body name or ID</a:t>
            </a:r>
          </a:p>
          <a:p>
            <a:pPr lvl="2">
              <a:lnSpc>
                <a:spcPct val="80000"/>
              </a:lnSpc>
            </a:pPr>
            <a:r>
              <a:rPr lang="en-US" sz="1400" dirty="0"/>
              <a:t>For most bodies SPICE associates the body with a body-fixed frame named </a:t>
            </a:r>
            <a:r>
              <a:rPr lang="en-US" sz="1200" dirty="0">
                <a:latin typeface="Courier New" charset="0"/>
              </a:rPr>
              <a:t>IAU_&lt;body name&gt;  (</a:t>
            </a:r>
            <a:r>
              <a:rPr lang="en-US" sz="1200" dirty="0"/>
              <a:t>example:</a:t>
            </a:r>
            <a:r>
              <a:rPr lang="en-US" sz="1200" dirty="0">
                <a:latin typeface="Courier New" charset="0"/>
              </a:rPr>
              <a:t> IAU_MOON)</a:t>
            </a:r>
            <a:endParaRPr lang="en-US" sz="1400" dirty="0"/>
          </a:p>
          <a:p>
            <a:pPr lvl="2">
              <a:lnSpc>
                <a:spcPct val="80000"/>
              </a:lnSpc>
            </a:pPr>
            <a:r>
              <a:rPr lang="en-US" sz="1400" dirty="0"/>
              <a:t>This is known as the </a:t>
            </a:r>
            <a:r>
              <a:rPr lang="en-US" sz="1400" u="sng" dirty="0"/>
              <a:t>default</a:t>
            </a:r>
            <a:r>
              <a:rPr lang="en-US" sz="1400" dirty="0"/>
              <a:t> body-fixed frame</a:t>
            </a:r>
          </a:p>
          <a:p>
            <a:pPr>
              <a:lnSpc>
                <a:spcPct val="80000"/>
              </a:lnSpc>
            </a:pPr>
            <a:r>
              <a:rPr lang="en-US" sz="1800" dirty="0"/>
              <a:t>This was a bad assumption… at least for the Earth and the Moon!</a:t>
            </a:r>
          </a:p>
          <a:p>
            <a:pPr lvl="1">
              <a:lnSpc>
                <a:spcPct val="80000"/>
              </a:lnSpc>
            </a:pPr>
            <a:r>
              <a:rPr lang="en-US" sz="1400" dirty="0"/>
              <a:t>Multiple body-fixed frames exist for the Earth and the Moon</a:t>
            </a:r>
          </a:p>
          <a:p>
            <a:pPr lvl="1">
              <a:lnSpc>
                <a:spcPct val="80000"/>
              </a:lnSpc>
            </a:pPr>
            <a:r>
              <a:rPr lang="en-US" sz="1400" dirty="0"/>
              <a:t>The </a:t>
            </a:r>
            <a:r>
              <a:rPr lang="en-US" sz="1400" u="sng" dirty="0"/>
              <a:t>default</a:t>
            </a:r>
            <a:r>
              <a:rPr lang="en-US" sz="1400" dirty="0"/>
              <a:t> body-fixed frames for the Earth and the Moon, for which the defining data are provided in a generic text PCK (taken from an IAU report), are inaccurate (for the Moon) and very inaccurate (for the Earth) representations of the actual orientations of these bodies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dirty="0"/>
              <a:t>Special PCK and FK for Earth and Moon</a:t>
            </a:r>
          </a:p>
        </p:txBody>
      </p:sp>
      <p:sp>
        <p:nvSpPr>
          <p:cNvPr id="19459" name="Slide Number Placeholder 4"/>
          <p:cNvSpPr>
            <a:spLocks noGrp="1"/>
          </p:cNvSpPr>
          <p:nvPr>
            <p:ph type="sldNum" sz="quarter" idx="11"/>
          </p:nvPr>
        </p:nvSpPr>
        <p:spPr>
          <a:noFill/>
        </p:spPr>
        <p:txBody>
          <a:bodyPr/>
          <a:lstStyle/>
          <a:p>
            <a:fld id="{2207EFBD-5110-E046-8041-53B039903473}" type="slidenum">
              <a:rPr lang="en-US" smtClean="0"/>
              <a:pPr/>
              <a:t>3</a:t>
            </a:fld>
            <a:endParaRPr lang="en-US" sz="1400" b="0" dirty="0">
              <a:latin typeface="Times New Roman" charset="0"/>
            </a:endParaRPr>
          </a:p>
        </p:txBody>
      </p:sp>
      <p:sp>
        <p:nvSpPr>
          <p:cNvPr id="19460" name="Rectangle 2"/>
          <p:cNvSpPr>
            <a:spLocks noGrp="1" noChangeArrowheads="1"/>
          </p:cNvSpPr>
          <p:nvPr>
            <p:ph type="title"/>
          </p:nvPr>
        </p:nvSpPr>
        <p:spPr>
          <a:xfrm>
            <a:off x="3930650" y="381000"/>
            <a:ext cx="2859088" cy="474663"/>
          </a:xfrm>
        </p:spPr>
        <p:txBody>
          <a:bodyPr/>
          <a:lstStyle/>
          <a:p>
            <a:r>
              <a:rPr lang="en-US" dirty="0"/>
              <a:t>Introduction-1</a:t>
            </a:r>
          </a:p>
        </p:txBody>
      </p:sp>
      <p:sp>
        <p:nvSpPr>
          <p:cNvPr id="19461" name="Rectangle 3"/>
          <p:cNvSpPr>
            <a:spLocks noGrp="1" noChangeArrowheads="1"/>
          </p:cNvSpPr>
          <p:nvPr>
            <p:ph type="body" idx="1"/>
          </p:nvPr>
        </p:nvSpPr>
        <p:spPr/>
        <p:txBody>
          <a:bodyPr/>
          <a:lstStyle/>
          <a:p>
            <a:r>
              <a:rPr lang="en-US" dirty="0"/>
              <a:t>Having read about “standard” PCKs and FKs in other tutorials you may want to learn about several “special” PCKs and FKs dealing with the Earth and the Moon.</a:t>
            </a:r>
          </a:p>
          <a:p>
            <a:endParaRPr lang="en-US" dirty="0"/>
          </a:p>
          <a:p>
            <a:r>
              <a:rPr lang="en-US" dirty="0"/>
              <a:t>While it is ultimately up to you, </a:t>
            </a:r>
            <a:r>
              <a:rPr lang="en-US" dirty="0">
                <a:solidFill>
                  <a:schemeClr val="accent1"/>
                </a:solidFill>
              </a:rPr>
              <a:t>in most cases you should use the PCK and FK kernels described here when working with the Earth or the Moon</a:t>
            </a:r>
            <a:r>
              <a:rPr lang="en-US" dirty="0">
                <a:solidFill>
                  <a:srgbClr val="FF0000"/>
                </a:solidFill>
              </a:rPr>
              <a:t>.</a:t>
            </a:r>
          </a:p>
          <a:p>
            <a:pPr lvl="1"/>
            <a:r>
              <a:rPr lang="en-US" dirty="0"/>
              <a:t>If you need only “low accuracy” Earth or Moon orientation information, for instance for a visualization tool, then the standard text-style PCK data may be used.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dirty="0"/>
              <a:t>Special PCK and FK for Earth and Moon</a:t>
            </a:r>
          </a:p>
        </p:txBody>
      </p:sp>
      <p:sp>
        <p:nvSpPr>
          <p:cNvPr id="71683" name="Slide Number Placeholder 4"/>
          <p:cNvSpPr>
            <a:spLocks noGrp="1"/>
          </p:cNvSpPr>
          <p:nvPr>
            <p:ph type="sldNum" sz="quarter" idx="11"/>
          </p:nvPr>
        </p:nvSpPr>
        <p:spPr>
          <a:noFill/>
        </p:spPr>
        <p:txBody>
          <a:bodyPr/>
          <a:lstStyle/>
          <a:p>
            <a:fld id="{D0C6D148-D0B0-3B49-A5BF-6ADC5D364CF2}" type="slidenum">
              <a:rPr lang="en-US" smtClean="0"/>
              <a:pPr/>
              <a:t>30</a:t>
            </a:fld>
            <a:endParaRPr lang="en-US" sz="1400" b="0" dirty="0">
              <a:latin typeface="Times New Roman" charset="0"/>
            </a:endParaRPr>
          </a:p>
        </p:txBody>
      </p:sp>
      <p:sp>
        <p:nvSpPr>
          <p:cNvPr id="71684" name="Rectangle 2"/>
          <p:cNvSpPr>
            <a:spLocks noGrp="1" noChangeArrowheads="1"/>
          </p:cNvSpPr>
          <p:nvPr>
            <p:ph type="title"/>
          </p:nvPr>
        </p:nvSpPr>
        <p:spPr>
          <a:xfrm>
            <a:off x="2566988" y="381000"/>
            <a:ext cx="5637212" cy="474663"/>
          </a:xfrm>
        </p:spPr>
        <p:txBody>
          <a:bodyPr/>
          <a:lstStyle/>
          <a:p>
            <a:r>
              <a:rPr lang="en-US" dirty="0"/>
              <a:t>Better Choice for the Default</a:t>
            </a:r>
          </a:p>
        </p:txBody>
      </p:sp>
      <p:sp>
        <p:nvSpPr>
          <p:cNvPr id="71685" name="Rectangle 3"/>
          <p:cNvSpPr>
            <a:spLocks noGrp="1" noChangeArrowheads="1"/>
          </p:cNvSpPr>
          <p:nvPr>
            <p:ph type="body" idx="1"/>
          </p:nvPr>
        </p:nvSpPr>
        <p:spPr>
          <a:xfrm>
            <a:off x="685800" y="1600200"/>
            <a:ext cx="7772400" cy="1828800"/>
          </a:xfrm>
        </p:spPr>
        <p:txBody>
          <a:bodyPr/>
          <a:lstStyle/>
          <a:p>
            <a:r>
              <a:rPr lang="en-US" dirty="0"/>
              <a:t>For the Earth and the Moon there are other choices for body-fixed frame that are almost certainly better than the default body-fixed frame conjured up by SPICE</a:t>
            </a:r>
          </a:p>
        </p:txBody>
      </p:sp>
      <p:sp>
        <p:nvSpPr>
          <p:cNvPr id="71686" name="Text Box 4"/>
          <p:cNvSpPr txBox="1">
            <a:spLocks noChangeArrowheads="1"/>
          </p:cNvSpPr>
          <p:nvPr/>
        </p:nvSpPr>
        <p:spPr bwMode="auto">
          <a:xfrm>
            <a:off x="1143000" y="3733800"/>
            <a:ext cx="6800850" cy="1636713"/>
          </a:xfrm>
          <a:prstGeom prst="rect">
            <a:avLst/>
          </a:prstGeom>
          <a:noFill/>
          <a:ln w="12700">
            <a:noFill/>
            <a:miter lim="800000"/>
            <a:headEnd/>
            <a:tailEnd/>
          </a:ln>
        </p:spPr>
        <p:txBody>
          <a:bodyPr wrap="none">
            <a:prstTxWarp prst="textNoShape">
              <a:avLst/>
            </a:prstTxWarp>
            <a:spAutoFit/>
          </a:bodyPr>
          <a:lstStyle/>
          <a:p>
            <a:pPr algn="l"/>
            <a:r>
              <a:rPr lang="en-US" sz="1600" u="sng" dirty="0"/>
              <a:t>Body</a:t>
            </a:r>
            <a:r>
              <a:rPr lang="en-US" sz="1600" dirty="0"/>
              <a:t>       </a:t>
            </a:r>
            <a:r>
              <a:rPr lang="en-US" sz="1600" u="sng" dirty="0"/>
              <a:t>SPICE Default Body-fixed Frame</a:t>
            </a:r>
            <a:r>
              <a:rPr lang="en-US" sz="1600" dirty="0"/>
              <a:t>         </a:t>
            </a:r>
            <a:r>
              <a:rPr lang="en-US" sz="1600" u="sng" dirty="0">
                <a:solidFill>
                  <a:schemeClr val="accent2"/>
                </a:solidFill>
              </a:rPr>
              <a:t>Better choice</a:t>
            </a:r>
            <a:endParaRPr lang="en-US" sz="1600" dirty="0"/>
          </a:p>
          <a:p>
            <a:pPr algn="l"/>
            <a:endParaRPr lang="en-US" sz="1600" dirty="0"/>
          </a:p>
          <a:p>
            <a:pPr algn="l"/>
            <a:r>
              <a:rPr lang="en-US" sz="1600" dirty="0"/>
              <a:t>Earth       IAU_Earth                                               ITRF93</a:t>
            </a:r>
          </a:p>
          <a:p>
            <a:pPr algn="l"/>
            <a:r>
              <a:rPr lang="en-US" sz="1600" dirty="0"/>
              <a:t>                                                                                 </a:t>
            </a:r>
            <a:r>
              <a:rPr lang="en-US" sz="1600" dirty="0">
                <a:solidFill>
                  <a:schemeClr val="bg2"/>
                </a:solidFill>
              </a:rPr>
              <a:t>ITRFxx (in the future)</a:t>
            </a:r>
          </a:p>
          <a:p>
            <a:pPr algn="l"/>
            <a:endParaRPr lang="en-US" sz="1600" dirty="0">
              <a:solidFill>
                <a:schemeClr val="bg2"/>
              </a:solidFill>
            </a:endParaRPr>
          </a:p>
          <a:p>
            <a:pPr algn="l"/>
            <a:r>
              <a:rPr lang="en-US" sz="1600" dirty="0"/>
              <a:t>Moon       IAU_Moon                                              Moon_PA or</a:t>
            </a:r>
          </a:p>
          <a:p>
            <a:pPr algn="l"/>
            <a:r>
              <a:rPr lang="en-US" sz="1600" dirty="0"/>
              <a:t>                                                                                Moon_ME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3"/>
          <p:cNvSpPr>
            <a:spLocks noGrp="1"/>
          </p:cNvSpPr>
          <p:nvPr>
            <p:ph type="ftr" sz="quarter" idx="10"/>
          </p:nvPr>
        </p:nvSpPr>
        <p:spPr>
          <a:noFill/>
        </p:spPr>
        <p:txBody>
          <a:bodyPr/>
          <a:lstStyle/>
          <a:p>
            <a:r>
              <a:rPr lang="en-US" dirty="0"/>
              <a:t>Special PCK and FK for Earth and Moon</a:t>
            </a:r>
          </a:p>
        </p:txBody>
      </p:sp>
      <p:sp>
        <p:nvSpPr>
          <p:cNvPr id="73731" name="Slide Number Placeholder 4"/>
          <p:cNvSpPr>
            <a:spLocks noGrp="1"/>
          </p:cNvSpPr>
          <p:nvPr>
            <p:ph type="sldNum" sz="quarter" idx="11"/>
          </p:nvPr>
        </p:nvSpPr>
        <p:spPr>
          <a:noFill/>
        </p:spPr>
        <p:txBody>
          <a:bodyPr/>
          <a:lstStyle/>
          <a:p>
            <a:fld id="{E779B561-8F99-F14B-8BD0-53999EC9C172}" type="slidenum">
              <a:rPr lang="en-US" smtClean="0"/>
              <a:pPr/>
              <a:t>31</a:t>
            </a:fld>
            <a:endParaRPr lang="en-US" sz="1400" b="0" dirty="0">
              <a:latin typeface="Times New Roman" charset="0"/>
            </a:endParaRPr>
          </a:p>
        </p:txBody>
      </p:sp>
      <p:sp>
        <p:nvSpPr>
          <p:cNvPr id="73732" name="Rectangle 2"/>
          <p:cNvSpPr>
            <a:spLocks noChangeArrowheads="1"/>
          </p:cNvSpPr>
          <p:nvPr/>
        </p:nvSpPr>
        <p:spPr bwMode="auto">
          <a:xfrm>
            <a:off x="1463675" y="5378450"/>
            <a:ext cx="4714875" cy="266700"/>
          </a:xfrm>
          <a:prstGeom prst="rect">
            <a:avLst/>
          </a:prstGeom>
          <a:solidFill>
            <a:srgbClr val="9CD3B6"/>
          </a:solidFill>
          <a:ln w="12700">
            <a:noFill/>
            <a:miter lim="800000"/>
            <a:headEnd/>
            <a:tailEnd/>
          </a:ln>
        </p:spPr>
        <p:txBody>
          <a:bodyPr wrap="none" anchor="ctr">
            <a:prstTxWarp prst="textNoShape">
              <a:avLst/>
            </a:prstTxWarp>
          </a:bodyPr>
          <a:lstStyle/>
          <a:p>
            <a:endParaRPr lang="en-US" dirty="0"/>
          </a:p>
        </p:txBody>
      </p:sp>
      <p:sp>
        <p:nvSpPr>
          <p:cNvPr id="73733" name="Rectangle 3"/>
          <p:cNvSpPr>
            <a:spLocks noChangeArrowheads="1"/>
          </p:cNvSpPr>
          <p:nvPr/>
        </p:nvSpPr>
        <p:spPr bwMode="auto">
          <a:xfrm>
            <a:off x="2597150" y="2025650"/>
            <a:ext cx="2927350" cy="257175"/>
          </a:xfrm>
          <a:prstGeom prst="rect">
            <a:avLst/>
          </a:prstGeom>
          <a:solidFill>
            <a:srgbClr val="D3D3D3"/>
          </a:solidFill>
          <a:ln w="12700">
            <a:noFill/>
            <a:miter lim="800000"/>
            <a:headEnd/>
            <a:tailEnd/>
          </a:ln>
        </p:spPr>
        <p:txBody>
          <a:bodyPr wrap="none" anchor="ctr">
            <a:prstTxWarp prst="textNoShape">
              <a:avLst/>
            </a:prstTxWarp>
          </a:bodyPr>
          <a:lstStyle/>
          <a:p>
            <a:endParaRPr lang="en-US" dirty="0"/>
          </a:p>
        </p:txBody>
      </p:sp>
      <p:sp>
        <p:nvSpPr>
          <p:cNvPr id="73734" name="Rectangle 5"/>
          <p:cNvSpPr>
            <a:spLocks noGrp="1" noChangeArrowheads="1"/>
          </p:cNvSpPr>
          <p:nvPr>
            <p:ph type="title"/>
          </p:nvPr>
        </p:nvSpPr>
        <p:spPr>
          <a:xfrm>
            <a:off x="4106863" y="381000"/>
            <a:ext cx="2589212" cy="474663"/>
          </a:xfrm>
          <a:noFill/>
        </p:spPr>
        <p:txBody>
          <a:bodyPr/>
          <a:lstStyle/>
          <a:p>
            <a:r>
              <a:rPr lang="en-US" dirty="0"/>
              <a:t>The Problem</a:t>
            </a:r>
          </a:p>
        </p:txBody>
      </p:sp>
      <p:sp>
        <p:nvSpPr>
          <p:cNvPr id="73735" name="Text Box 6"/>
          <p:cNvSpPr txBox="1">
            <a:spLocks noChangeArrowheads="1"/>
          </p:cNvSpPr>
          <p:nvPr/>
        </p:nvSpPr>
        <p:spPr bwMode="auto">
          <a:xfrm>
            <a:off x="4906963" y="1758950"/>
            <a:ext cx="4205287" cy="261938"/>
          </a:xfrm>
          <a:prstGeom prst="rect">
            <a:avLst/>
          </a:prstGeom>
          <a:noFill/>
          <a:ln w="12700">
            <a:noFill/>
            <a:miter lim="800000"/>
            <a:headEnd/>
            <a:tailEnd/>
          </a:ln>
        </p:spPr>
        <p:txBody>
          <a:bodyPr wrap="none">
            <a:prstTxWarp prst="textNoShape">
              <a:avLst/>
            </a:prstTxWarp>
            <a:spAutoFit/>
          </a:bodyPr>
          <a:lstStyle/>
          <a:p>
            <a:r>
              <a:rPr lang="en-US" i="1" dirty="0">
                <a:solidFill>
                  <a:schemeClr val="accent1"/>
                </a:solidFill>
              </a:rPr>
              <a:t>Old: still available, but better to use those noted below</a:t>
            </a:r>
            <a:endParaRPr lang="en-US" dirty="0"/>
          </a:p>
        </p:txBody>
      </p:sp>
      <p:sp>
        <p:nvSpPr>
          <p:cNvPr id="73736" name="Line 7"/>
          <p:cNvSpPr>
            <a:spLocks noChangeShapeType="1"/>
          </p:cNvSpPr>
          <p:nvPr/>
        </p:nvSpPr>
        <p:spPr bwMode="auto">
          <a:xfrm flipH="1">
            <a:off x="4578350" y="1917700"/>
            <a:ext cx="381000" cy="76200"/>
          </a:xfrm>
          <a:prstGeom prst="line">
            <a:avLst/>
          </a:prstGeom>
          <a:noFill/>
          <a:ln w="12700">
            <a:solidFill>
              <a:schemeClr val="accent1"/>
            </a:solidFill>
            <a:round/>
            <a:headEnd/>
            <a:tailEnd type="triangle" w="med" len="med"/>
          </a:ln>
        </p:spPr>
        <p:txBody>
          <a:bodyPr wrap="none" anchor="ctr">
            <a:prstTxWarp prst="textNoShape">
              <a:avLst/>
            </a:prstTxWarp>
          </a:bodyPr>
          <a:lstStyle/>
          <a:p>
            <a:endParaRPr lang="en-US" dirty="0"/>
          </a:p>
        </p:txBody>
      </p:sp>
      <p:sp>
        <p:nvSpPr>
          <p:cNvPr id="73737" name="Text Box 8"/>
          <p:cNvSpPr txBox="1">
            <a:spLocks noChangeArrowheads="1"/>
          </p:cNvSpPr>
          <p:nvPr/>
        </p:nvSpPr>
        <p:spPr bwMode="auto">
          <a:xfrm>
            <a:off x="5645150" y="5035550"/>
            <a:ext cx="3352800" cy="422275"/>
          </a:xfrm>
          <a:prstGeom prst="rect">
            <a:avLst/>
          </a:prstGeom>
          <a:noFill/>
          <a:ln w="12700">
            <a:noFill/>
            <a:miter lim="800000"/>
            <a:headEnd/>
            <a:tailEnd/>
          </a:ln>
        </p:spPr>
        <p:txBody>
          <a:bodyPr>
            <a:prstTxWarp prst="textNoShape">
              <a:avLst/>
            </a:prstTxWarp>
            <a:spAutoFit/>
          </a:bodyPr>
          <a:lstStyle/>
          <a:p>
            <a:pPr>
              <a:spcBef>
                <a:spcPct val="50000"/>
              </a:spcBef>
            </a:pPr>
            <a:r>
              <a:rPr lang="en-US" i="1" dirty="0">
                <a:solidFill>
                  <a:schemeClr val="accent1"/>
                </a:solidFill>
              </a:rPr>
              <a:t>New: safer to use, and offer improved accuracy in some cases</a:t>
            </a:r>
            <a:endParaRPr lang="en-US" dirty="0"/>
          </a:p>
        </p:txBody>
      </p:sp>
      <p:sp>
        <p:nvSpPr>
          <p:cNvPr id="73738" name="Line 9"/>
          <p:cNvSpPr>
            <a:spLocks noChangeShapeType="1"/>
          </p:cNvSpPr>
          <p:nvPr/>
        </p:nvSpPr>
        <p:spPr bwMode="auto">
          <a:xfrm flipH="1">
            <a:off x="5391150" y="5254625"/>
            <a:ext cx="427038" cy="115888"/>
          </a:xfrm>
          <a:prstGeom prst="line">
            <a:avLst/>
          </a:prstGeom>
          <a:noFill/>
          <a:ln w="12700">
            <a:solidFill>
              <a:schemeClr val="accent1"/>
            </a:solidFill>
            <a:round/>
            <a:headEnd/>
            <a:tailEnd type="triangle" w="med" len="med"/>
          </a:ln>
        </p:spPr>
        <p:txBody>
          <a:bodyPr wrap="none" anchor="ctr">
            <a:prstTxWarp prst="textNoShape">
              <a:avLst/>
            </a:prstTxWarp>
          </a:bodyPr>
          <a:lstStyle/>
          <a:p>
            <a:endParaRPr lang="en-US" dirty="0"/>
          </a:p>
        </p:txBody>
      </p:sp>
      <p:sp>
        <p:nvSpPr>
          <p:cNvPr id="73739" name="Rectangle 4"/>
          <p:cNvSpPr>
            <a:spLocks noGrp="1" noChangeArrowheads="1"/>
          </p:cNvSpPr>
          <p:nvPr>
            <p:ph type="body" idx="1"/>
          </p:nvPr>
        </p:nvSpPr>
        <p:spPr>
          <a:xfrm>
            <a:off x="457200" y="1530350"/>
            <a:ext cx="7924800" cy="4648200"/>
          </a:xfrm>
          <a:noFill/>
        </p:spPr>
        <p:txBody>
          <a:bodyPr/>
          <a:lstStyle/>
          <a:p>
            <a:pPr>
              <a:lnSpc>
                <a:spcPct val="80000"/>
              </a:lnSpc>
            </a:pPr>
            <a:r>
              <a:rPr lang="en-US" sz="1800" dirty="0"/>
              <a:t>The SPICE modules that make use of the default body-fixed reference frame are these</a:t>
            </a:r>
          </a:p>
          <a:p>
            <a:pPr marL="628650" lvl="1">
              <a:lnSpc>
                <a:spcPct val="80000"/>
              </a:lnSpc>
            </a:pPr>
            <a:r>
              <a:rPr lang="en-US" sz="1400" dirty="0"/>
              <a:t>LSPCN, ET2LST, </a:t>
            </a:r>
            <a:r>
              <a:rPr lang="en-US" sz="1400" dirty="0">
                <a:solidFill>
                  <a:schemeClr val="accent2"/>
                </a:solidFill>
              </a:rPr>
              <a:t>ILLUM, SRFXPT, SUBPT, SUBSOL</a:t>
            </a:r>
            <a:r>
              <a:rPr lang="en-US" sz="1400" dirty="0"/>
              <a:t> (and their C, Icy and Mice equivalents)</a:t>
            </a:r>
          </a:p>
          <a:p>
            <a:pPr marL="628650" lvl="1">
              <a:lnSpc>
                <a:spcPct val="80000"/>
              </a:lnSpc>
            </a:pPr>
            <a:r>
              <a:rPr lang="en-US" sz="1400" dirty="0"/>
              <a:t>Your code might overtly call one of these, or it could call one indirectly through use of a parameterized dynamic frame</a:t>
            </a:r>
          </a:p>
          <a:p>
            <a:r>
              <a:rPr lang="en-US" sz="1800" dirty="0"/>
              <a:t>NAIF rules regarding stability of our software offerings prevent us from changing the designs of those modules</a:t>
            </a:r>
          </a:p>
          <a:p>
            <a:pPr marL="628650" lvl="1"/>
            <a:r>
              <a:rPr lang="en-US" sz="1400" dirty="0"/>
              <a:t>So we have provided you means to change the </a:t>
            </a:r>
            <a:r>
              <a:rPr lang="en-US" sz="1400" u="sng" dirty="0"/>
              <a:t>default</a:t>
            </a:r>
            <a:r>
              <a:rPr lang="en-US" sz="1400" dirty="0"/>
              <a:t> body-fixed frame associated with any solar system body of interest to you. See the next several pages.</a:t>
            </a:r>
          </a:p>
          <a:p>
            <a:r>
              <a:rPr lang="en-US" sz="1800" dirty="0"/>
              <a:t>However, starting with the version N62 Toolkits, a new set of modules is available for those calculations where precision body orientation is important.</a:t>
            </a:r>
          </a:p>
          <a:p>
            <a:pPr marL="628650" lvl="1"/>
            <a:r>
              <a:rPr lang="en-US" sz="1400" dirty="0"/>
              <a:t>These modules require the user to name the desired body-fixed frame, rather than using a default body-fixed frame</a:t>
            </a:r>
          </a:p>
          <a:p>
            <a:pPr marL="628650" lvl="1"/>
            <a:r>
              <a:rPr lang="en-US" sz="1400" dirty="0"/>
              <a:t>The new modules are these:</a:t>
            </a:r>
          </a:p>
          <a:p>
            <a:pPr marL="971550" lvl="2"/>
            <a:r>
              <a:rPr lang="en-US" sz="1400" dirty="0"/>
              <a:t>ILUMIN, ILLUMF, ILLUMG, SINCPT, SUBPNT, SUBSLR</a:t>
            </a:r>
          </a:p>
        </p:txBody>
      </p:sp>
      <p:sp>
        <p:nvSpPr>
          <p:cNvPr id="73740" name="Rectangle 10"/>
          <p:cNvSpPr>
            <a:spLocks noChangeArrowheads="1"/>
          </p:cNvSpPr>
          <p:nvPr/>
        </p:nvSpPr>
        <p:spPr bwMode="auto">
          <a:xfrm>
            <a:off x="71438" y="2212975"/>
            <a:ext cx="184150" cy="257175"/>
          </a:xfrm>
          <a:prstGeom prst="rect">
            <a:avLst/>
          </a:prstGeom>
          <a:noFill/>
          <a:ln w="12700">
            <a:noFill/>
            <a:miter lim="800000"/>
            <a:headEnd/>
            <a:tailEnd/>
          </a:ln>
        </p:spPr>
        <p:txBody>
          <a:bodyPr wrap="none">
            <a:prstTxWarp prst="textNoShape">
              <a:avLst/>
            </a:prstTxWarp>
            <a:spAutoFit/>
          </a:bodyPr>
          <a:lstStyle/>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3"/>
          <p:cNvSpPr>
            <a:spLocks noGrp="1"/>
          </p:cNvSpPr>
          <p:nvPr>
            <p:ph type="ftr" sz="quarter" idx="10"/>
          </p:nvPr>
        </p:nvSpPr>
        <p:spPr>
          <a:noFill/>
        </p:spPr>
        <p:txBody>
          <a:bodyPr/>
          <a:lstStyle/>
          <a:p>
            <a:r>
              <a:rPr lang="en-US" dirty="0"/>
              <a:t>Special PCK and FK for Earth and Moon</a:t>
            </a:r>
          </a:p>
        </p:txBody>
      </p:sp>
      <p:sp>
        <p:nvSpPr>
          <p:cNvPr id="75779" name="Slide Number Placeholder 4"/>
          <p:cNvSpPr>
            <a:spLocks noGrp="1"/>
          </p:cNvSpPr>
          <p:nvPr>
            <p:ph type="sldNum" sz="quarter" idx="11"/>
          </p:nvPr>
        </p:nvSpPr>
        <p:spPr>
          <a:noFill/>
        </p:spPr>
        <p:txBody>
          <a:bodyPr/>
          <a:lstStyle/>
          <a:p>
            <a:fld id="{9D078C25-56DF-C340-8902-8BFDEAD330F5}" type="slidenum">
              <a:rPr lang="en-US" smtClean="0"/>
              <a:pPr/>
              <a:t>32</a:t>
            </a:fld>
            <a:endParaRPr lang="en-US" sz="1400" b="0" dirty="0">
              <a:latin typeface="Times New Roman" charset="0"/>
            </a:endParaRPr>
          </a:p>
        </p:txBody>
      </p:sp>
      <p:sp>
        <p:nvSpPr>
          <p:cNvPr id="75780" name="Rectangle 2"/>
          <p:cNvSpPr>
            <a:spLocks noGrp="1" noChangeArrowheads="1"/>
          </p:cNvSpPr>
          <p:nvPr>
            <p:ph type="title"/>
          </p:nvPr>
        </p:nvSpPr>
        <p:spPr>
          <a:xfrm>
            <a:off x="2057400" y="152400"/>
            <a:ext cx="5867400" cy="810376"/>
          </a:xfrm>
        </p:spPr>
        <p:txBody>
          <a:bodyPr wrap="square"/>
          <a:lstStyle/>
          <a:p>
            <a:r>
              <a:rPr lang="en-US" sz="2800" dirty="0"/>
              <a:t>Changing the Default Body-Fixed Frame Name in the Older APIs</a:t>
            </a:r>
            <a:endParaRPr lang="en-US" dirty="0"/>
          </a:p>
        </p:txBody>
      </p:sp>
      <p:sp>
        <p:nvSpPr>
          <p:cNvPr id="75781" name="Rectangle 3"/>
          <p:cNvSpPr>
            <a:spLocks noGrp="1" noChangeArrowheads="1"/>
          </p:cNvSpPr>
          <p:nvPr>
            <p:ph type="body" idx="1"/>
          </p:nvPr>
        </p:nvSpPr>
        <p:spPr>
          <a:xfrm>
            <a:off x="685800" y="1752600"/>
            <a:ext cx="7772400" cy="4267200"/>
          </a:xfrm>
        </p:spPr>
        <p:txBody>
          <a:bodyPr/>
          <a:lstStyle/>
          <a:p>
            <a:r>
              <a:rPr lang="en-US" sz="1800" dirty="0"/>
              <a:t>All bodies for which a body-fixed frame is defined by the IAU, and where the defining data are found in a SPICE text PCK file, have an associated </a:t>
            </a:r>
            <a:r>
              <a:rPr lang="en-US" sz="1800" u="sng" dirty="0"/>
              <a:t>default</a:t>
            </a:r>
            <a:r>
              <a:rPr lang="en-US" sz="1800" dirty="0"/>
              <a:t> body-fixed frame name within SPICE:</a:t>
            </a:r>
          </a:p>
          <a:p>
            <a:pPr lvl="1"/>
            <a:r>
              <a:rPr lang="en-US" sz="1400" dirty="0"/>
              <a:t>The name pattern is:  </a:t>
            </a:r>
            <a:r>
              <a:rPr lang="en-US" sz="1400" b="0" dirty="0">
                <a:latin typeface="Courier New" charset="0"/>
              </a:rPr>
              <a:t>IAU_&lt;body name&gt;</a:t>
            </a:r>
            <a:endParaRPr lang="en-US" sz="1400" dirty="0">
              <a:latin typeface="Courier New" charset="0"/>
            </a:endParaRPr>
          </a:p>
          <a:p>
            <a:pPr lvl="1"/>
            <a:r>
              <a:rPr lang="en-US" sz="1400" dirty="0"/>
              <a:t>Examples:</a:t>
            </a:r>
            <a:r>
              <a:rPr lang="en-US" sz="1400" dirty="0">
                <a:latin typeface="Courier New" charset="0"/>
              </a:rPr>
              <a:t>  </a:t>
            </a:r>
            <a:r>
              <a:rPr lang="en-US" sz="1400" b="0" dirty="0">
                <a:latin typeface="Courier New" charset="0"/>
              </a:rPr>
              <a:t>IAU_MARS, IAU_MOON, IAU_EARTH</a:t>
            </a:r>
          </a:p>
          <a:p>
            <a:pPr lvl="1"/>
            <a:endParaRPr lang="en-US" sz="1400" dirty="0">
              <a:latin typeface="Courier New" charset="0"/>
            </a:endParaRPr>
          </a:p>
          <a:p>
            <a:r>
              <a:rPr lang="en-US" sz="1800" dirty="0"/>
              <a:t>A different default body-fixed frame name can be assigned within a program by placing the following assignment in any text kernel that is loaded into the program:</a:t>
            </a:r>
          </a:p>
          <a:p>
            <a:pPr lvl="1">
              <a:buNone/>
            </a:pPr>
            <a:r>
              <a:rPr lang="en-US" sz="1000" b="0" dirty="0">
                <a:latin typeface="Courier New" charset="0"/>
              </a:rPr>
              <a:t>    </a:t>
            </a:r>
            <a:r>
              <a:rPr lang="en-US" sz="1200" b="0" dirty="0">
                <a:latin typeface="Courier New" charset="0"/>
              </a:rPr>
              <a:t>OBJECT_&lt;body name&gt;_FRAME = '&lt;new default frame name&gt;' </a:t>
            </a:r>
            <a:endParaRPr lang="en-US" sz="1000" b="0" dirty="0">
              <a:latin typeface="Courier New" charset="0"/>
            </a:endParaRPr>
          </a:p>
          <a:p>
            <a:pPr lvl="1"/>
            <a:r>
              <a:rPr lang="en-US" sz="1400" dirty="0"/>
              <a:t>Example:  </a:t>
            </a:r>
            <a:r>
              <a:rPr lang="en-US" sz="1200" b="0" dirty="0">
                <a:latin typeface="Courier New" charset="0"/>
              </a:rPr>
              <a:t>OBJECT_MOON_FRAME = 'MOON_ME'</a:t>
            </a:r>
          </a:p>
          <a:p>
            <a:r>
              <a:rPr lang="en-US" sz="1800" dirty="0"/>
              <a:t>NAIF offers three “association FKs” to accomplish this.</a:t>
            </a:r>
          </a:p>
          <a:p>
            <a:pPr lvl="1"/>
            <a:r>
              <a:rPr lang="en-US" sz="1400" dirty="0"/>
              <a:t>See next page.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3"/>
          <p:cNvSpPr>
            <a:spLocks noGrp="1"/>
          </p:cNvSpPr>
          <p:nvPr>
            <p:ph type="ftr" sz="quarter" idx="10"/>
          </p:nvPr>
        </p:nvSpPr>
        <p:spPr>
          <a:noFill/>
        </p:spPr>
        <p:txBody>
          <a:bodyPr/>
          <a:lstStyle/>
          <a:p>
            <a:r>
              <a:rPr lang="en-US" dirty="0"/>
              <a:t>Special PCK and FK for Earth and Moon</a:t>
            </a:r>
          </a:p>
        </p:txBody>
      </p:sp>
      <p:sp>
        <p:nvSpPr>
          <p:cNvPr id="77827" name="Slide Number Placeholder 4"/>
          <p:cNvSpPr>
            <a:spLocks noGrp="1"/>
          </p:cNvSpPr>
          <p:nvPr>
            <p:ph type="sldNum" sz="quarter" idx="11"/>
          </p:nvPr>
        </p:nvSpPr>
        <p:spPr>
          <a:noFill/>
        </p:spPr>
        <p:txBody>
          <a:bodyPr/>
          <a:lstStyle/>
          <a:p>
            <a:fld id="{4D56F722-8CE3-A743-B9B3-BB0299ED76DF}" type="slidenum">
              <a:rPr lang="en-US" smtClean="0"/>
              <a:pPr/>
              <a:t>33</a:t>
            </a:fld>
            <a:endParaRPr lang="en-US" sz="1400" b="0" dirty="0">
              <a:latin typeface="Times New Roman" charset="0"/>
            </a:endParaRPr>
          </a:p>
        </p:txBody>
      </p:sp>
      <p:sp>
        <p:nvSpPr>
          <p:cNvPr id="77828" name="Rectangle 2"/>
          <p:cNvSpPr>
            <a:spLocks noGrp="1" noChangeArrowheads="1"/>
          </p:cNvSpPr>
          <p:nvPr>
            <p:ph type="title"/>
          </p:nvPr>
        </p:nvSpPr>
        <p:spPr>
          <a:xfrm>
            <a:off x="2133600" y="76200"/>
            <a:ext cx="6161088" cy="810376"/>
          </a:xfrm>
        </p:spPr>
        <p:txBody>
          <a:bodyPr wrap="square"/>
          <a:lstStyle/>
          <a:p>
            <a:r>
              <a:rPr lang="en-US" sz="2800" dirty="0"/>
              <a:t>Using Association FKs to Change the Default Frame in the Older APIs</a:t>
            </a:r>
            <a:endParaRPr lang="en-US" dirty="0"/>
          </a:p>
        </p:txBody>
      </p:sp>
      <p:sp>
        <p:nvSpPr>
          <p:cNvPr id="77829" name="Rectangle 3"/>
          <p:cNvSpPr>
            <a:spLocks noGrp="1" noChangeArrowheads="1"/>
          </p:cNvSpPr>
          <p:nvPr>
            <p:ph type="body" idx="1"/>
          </p:nvPr>
        </p:nvSpPr>
        <p:spPr>
          <a:xfrm>
            <a:off x="762000" y="1676400"/>
            <a:ext cx="7772400" cy="4114800"/>
          </a:xfrm>
        </p:spPr>
        <p:txBody>
          <a:bodyPr/>
          <a:lstStyle/>
          <a:p>
            <a:pPr>
              <a:lnSpc>
                <a:spcPct val="80000"/>
              </a:lnSpc>
            </a:pPr>
            <a:r>
              <a:rPr lang="en-US" sz="1800" dirty="0"/>
              <a:t>For the Earth and the Moon, changing the default body-fixed frame name as described on the previous page can be accomplished by loading the appropriate “association” frame kernel provided by NAIF. The association kernels available are shown below</a:t>
            </a:r>
          </a:p>
          <a:p>
            <a:pPr lvl="1">
              <a:lnSpc>
                <a:spcPct val="80000"/>
              </a:lnSpc>
            </a:pPr>
            <a:r>
              <a:rPr lang="en-US" sz="1400" dirty="0"/>
              <a:t>For the Earth:</a:t>
            </a:r>
          </a:p>
          <a:p>
            <a:pPr lvl="2">
              <a:lnSpc>
                <a:spcPct val="80000"/>
              </a:lnSpc>
            </a:pPr>
            <a:r>
              <a:rPr lang="en-US" sz="1400" b="0" dirty="0">
                <a:latin typeface="Courier New" charset="0"/>
              </a:rPr>
              <a:t>earth_assoc_itrf93.tf</a:t>
            </a:r>
          </a:p>
          <a:p>
            <a:pPr lvl="1">
              <a:lnSpc>
                <a:spcPct val="80000"/>
              </a:lnSpc>
            </a:pPr>
            <a:r>
              <a:rPr lang="en-US" sz="1400" dirty="0"/>
              <a:t>For the Moon: </a:t>
            </a:r>
            <a:r>
              <a:rPr lang="en-US" sz="1400" dirty="0">
                <a:solidFill>
                  <a:schemeClr val="accent1"/>
                </a:solidFill>
              </a:rPr>
              <a:t>(pick one or the other–not both)</a:t>
            </a:r>
            <a:endParaRPr lang="en-US" sz="1400" dirty="0"/>
          </a:p>
          <a:p>
            <a:pPr lvl="2">
              <a:lnSpc>
                <a:spcPct val="80000"/>
              </a:lnSpc>
            </a:pPr>
            <a:r>
              <a:rPr lang="en-US" sz="1400" b="0" dirty="0">
                <a:latin typeface="Courier New" charset="0"/>
              </a:rPr>
              <a:t>moon_assoc_me.tf</a:t>
            </a:r>
          </a:p>
          <a:p>
            <a:pPr lvl="2">
              <a:lnSpc>
                <a:spcPct val="80000"/>
              </a:lnSpc>
            </a:pPr>
            <a:r>
              <a:rPr lang="en-US" sz="1400" b="0" dirty="0">
                <a:latin typeface="Courier New" charset="0"/>
              </a:rPr>
              <a:t>moon_assoc_pa.tf</a:t>
            </a:r>
          </a:p>
          <a:p>
            <a:pPr>
              <a:lnSpc>
                <a:spcPct val="80000"/>
              </a:lnSpc>
            </a:pPr>
            <a:r>
              <a:rPr lang="en-US" sz="1800" dirty="0"/>
              <a:t>These kernels are available on the NAIF server</a:t>
            </a:r>
          </a:p>
          <a:p>
            <a:pPr lvl="1">
              <a:lnSpc>
                <a:spcPct val="80000"/>
              </a:lnSpc>
            </a:pPr>
            <a:r>
              <a:rPr lang="en-US" sz="1400" dirty="0"/>
              <a:t>For the Earth:</a:t>
            </a:r>
          </a:p>
          <a:p>
            <a:pPr lvl="2">
              <a:lnSpc>
                <a:spcPct val="80000"/>
              </a:lnSpc>
            </a:pPr>
            <a:r>
              <a:rPr lang="en-US" sz="1400" dirty="0"/>
              <a:t>https://naif.jpl.nasa.gov/pub/naif/generic_kernels/fk/planets/</a:t>
            </a:r>
          </a:p>
          <a:p>
            <a:pPr lvl="1">
              <a:lnSpc>
                <a:spcPct val="80000"/>
              </a:lnSpc>
            </a:pPr>
            <a:r>
              <a:rPr lang="en-US" sz="1400" dirty="0"/>
              <a:t>For the Moon:</a:t>
            </a:r>
          </a:p>
          <a:p>
            <a:pPr lvl="2">
              <a:lnSpc>
                <a:spcPct val="80000"/>
              </a:lnSpc>
            </a:pPr>
            <a:r>
              <a:rPr lang="en-US" sz="1400" dirty="0"/>
              <a:t>https://naif.jpl.nasa.gov/pub/naif/generic_kernels/fk/satellites/</a:t>
            </a:r>
          </a:p>
          <a:p>
            <a:pPr>
              <a:lnSpc>
                <a:spcPct val="80000"/>
              </a:lnSpc>
            </a:pPr>
            <a:endParaRPr lang="en-US"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3"/>
          <p:cNvSpPr>
            <a:spLocks noGrp="1"/>
          </p:cNvSpPr>
          <p:nvPr>
            <p:ph type="ftr" sz="quarter" idx="10"/>
          </p:nvPr>
        </p:nvSpPr>
        <p:spPr>
          <a:noFill/>
        </p:spPr>
        <p:txBody>
          <a:bodyPr/>
          <a:lstStyle/>
          <a:p>
            <a:r>
              <a:rPr lang="en-US" dirty="0"/>
              <a:t>Special PCK and FK for Earth and Moon</a:t>
            </a:r>
          </a:p>
        </p:txBody>
      </p:sp>
      <p:sp>
        <p:nvSpPr>
          <p:cNvPr id="79875" name="Slide Number Placeholder 4"/>
          <p:cNvSpPr>
            <a:spLocks noGrp="1"/>
          </p:cNvSpPr>
          <p:nvPr>
            <p:ph type="sldNum" sz="quarter" idx="11"/>
          </p:nvPr>
        </p:nvSpPr>
        <p:spPr>
          <a:noFill/>
        </p:spPr>
        <p:txBody>
          <a:bodyPr/>
          <a:lstStyle/>
          <a:p>
            <a:fld id="{D1DF1C46-F96B-834F-853F-5D1994DA8D5F}" type="slidenum">
              <a:rPr lang="en-US" smtClean="0"/>
              <a:pPr/>
              <a:t>34</a:t>
            </a:fld>
            <a:endParaRPr lang="en-US" sz="1400" b="0" dirty="0">
              <a:latin typeface="Times New Roman" charset="0"/>
            </a:endParaRPr>
          </a:p>
        </p:txBody>
      </p:sp>
      <p:sp>
        <p:nvSpPr>
          <p:cNvPr id="173058" name="Rectangle 2"/>
          <p:cNvSpPr>
            <a:spLocks noChangeArrowheads="1"/>
          </p:cNvSpPr>
          <p:nvPr/>
        </p:nvSpPr>
        <p:spPr bwMode="auto">
          <a:xfrm>
            <a:off x="4114800" y="2514600"/>
            <a:ext cx="2138363" cy="2708275"/>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173059" name="Rectangle 3"/>
          <p:cNvSpPr>
            <a:spLocks noChangeArrowheads="1"/>
          </p:cNvSpPr>
          <p:nvPr/>
        </p:nvSpPr>
        <p:spPr bwMode="auto">
          <a:xfrm>
            <a:off x="1477963" y="2500313"/>
            <a:ext cx="2138362" cy="2708275"/>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173060" name="Rectangle 4"/>
          <p:cNvSpPr>
            <a:spLocks noChangeArrowheads="1"/>
          </p:cNvSpPr>
          <p:nvPr/>
        </p:nvSpPr>
        <p:spPr bwMode="auto">
          <a:xfrm>
            <a:off x="6629400" y="2514600"/>
            <a:ext cx="2138363" cy="2708275"/>
          </a:xfrm>
          <a:prstGeom prst="rect">
            <a:avLst/>
          </a:prstGeom>
          <a:solidFill>
            <a:srgbClr val="EBEBEB"/>
          </a:solidFill>
          <a:ln w="12700">
            <a:solidFill>
              <a:schemeClr val="tx1"/>
            </a:solid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pPr>
              <a:defRPr/>
            </a:pPr>
            <a:endParaRPr lang="en-US" dirty="0"/>
          </a:p>
        </p:txBody>
      </p:sp>
      <p:sp>
        <p:nvSpPr>
          <p:cNvPr id="79879" name="Rectangle 5"/>
          <p:cNvSpPr>
            <a:spLocks noChangeArrowheads="1"/>
          </p:cNvSpPr>
          <p:nvPr/>
        </p:nvSpPr>
        <p:spPr bwMode="auto">
          <a:xfrm>
            <a:off x="3587750" y="5334000"/>
            <a:ext cx="3429000" cy="275853"/>
          </a:xfrm>
          <a:prstGeom prst="rect">
            <a:avLst/>
          </a:prstGeom>
          <a:solidFill>
            <a:srgbClr val="D3781A"/>
          </a:solidFill>
          <a:ln w="12700">
            <a:solidFill>
              <a:schemeClr val="tx1"/>
            </a:solidFill>
            <a:miter lim="800000"/>
            <a:headEnd/>
            <a:tailEnd/>
          </a:ln>
        </p:spPr>
        <p:txBody>
          <a:bodyPr wrap="none" anchor="ctr">
            <a:prstTxWarp prst="textNoShape">
              <a:avLst/>
            </a:prstTxWarp>
          </a:bodyPr>
          <a:lstStyle/>
          <a:p>
            <a:endParaRPr lang="en-US" dirty="0"/>
          </a:p>
        </p:txBody>
      </p:sp>
      <p:sp>
        <p:nvSpPr>
          <p:cNvPr id="79880" name="AutoShape 6"/>
          <p:cNvSpPr>
            <a:spLocks noChangeArrowheads="1"/>
          </p:cNvSpPr>
          <p:nvPr/>
        </p:nvSpPr>
        <p:spPr bwMode="auto">
          <a:xfrm>
            <a:off x="7467600" y="3276600"/>
            <a:ext cx="381000" cy="533400"/>
          </a:xfrm>
          <a:prstGeom prst="downArrow">
            <a:avLst>
              <a:gd name="adj1" fmla="val 50000"/>
              <a:gd name="adj2" fmla="val 3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79881" name="Rectangle 7"/>
          <p:cNvSpPr>
            <a:spLocks noGrp="1" noChangeArrowheads="1"/>
          </p:cNvSpPr>
          <p:nvPr>
            <p:ph type="title"/>
          </p:nvPr>
        </p:nvSpPr>
        <p:spPr>
          <a:xfrm>
            <a:off x="2630488" y="381000"/>
            <a:ext cx="5495925" cy="368300"/>
          </a:xfrm>
        </p:spPr>
        <p:txBody>
          <a:bodyPr/>
          <a:lstStyle/>
          <a:p>
            <a:r>
              <a:rPr lang="en-US" sz="2400" dirty="0"/>
              <a:t>Lunar FK/PCK/Association FK Usage</a:t>
            </a:r>
            <a:endParaRPr lang="en-US" dirty="0"/>
          </a:p>
        </p:txBody>
      </p:sp>
      <p:sp>
        <p:nvSpPr>
          <p:cNvPr id="79882" name="AutoShape 8"/>
          <p:cNvSpPr>
            <a:spLocks noChangeArrowheads="1"/>
          </p:cNvSpPr>
          <p:nvPr/>
        </p:nvSpPr>
        <p:spPr bwMode="auto">
          <a:xfrm>
            <a:off x="1560513" y="4191000"/>
            <a:ext cx="1828800" cy="914400"/>
          </a:xfrm>
          <a:prstGeom prst="flowChartOnlineStorage">
            <a:avLst/>
          </a:prstGeom>
          <a:solidFill>
            <a:srgbClr val="A6A6A6"/>
          </a:solidFill>
          <a:ln w="19050">
            <a:solidFill>
              <a:schemeClr val="tx1"/>
            </a:solidFill>
            <a:miter lim="800000"/>
            <a:headEnd/>
            <a:tailEnd/>
          </a:ln>
        </p:spPr>
        <p:txBody>
          <a:bodyPr wrap="none" anchor="ctr">
            <a:prstTxWarp prst="textNoShape">
              <a:avLst/>
            </a:prstTxWarp>
          </a:bodyPr>
          <a:lstStyle/>
          <a:p>
            <a:endParaRPr lang="en-US" dirty="0"/>
          </a:p>
        </p:txBody>
      </p:sp>
      <p:sp>
        <p:nvSpPr>
          <p:cNvPr id="79883" name="AutoShape 9"/>
          <p:cNvSpPr>
            <a:spLocks noChangeArrowheads="1"/>
          </p:cNvSpPr>
          <p:nvPr/>
        </p:nvSpPr>
        <p:spPr bwMode="auto">
          <a:xfrm>
            <a:off x="4227513" y="4191000"/>
            <a:ext cx="1828800" cy="914400"/>
          </a:xfrm>
          <a:prstGeom prst="flowChartOnlineStorage">
            <a:avLst/>
          </a:prstGeom>
          <a:solidFill>
            <a:srgbClr val="A6A6A6"/>
          </a:solidFill>
          <a:ln w="19050">
            <a:solidFill>
              <a:schemeClr val="tx1"/>
            </a:solidFill>
            <a:miter lim="800000"/>
            <a:headEnd/>
            <a:tailEnd/>
          </a:ln>
        </p:spPr>
        <p:txBody>
          <a:bodyPr wrap="none" anchor="ctr">
            <a:prstTxWarp prst="textNoShape">
              <a:avLst/>
            </a:prstTxWarp>
          </a:bodyPr>
          <a:lstStyle/>
          <a:p>
            <a:endParaRPr lang="en-US" dirty="0"/>
          </a:p>
        </p:txBody>
      </p:sp>
      <p:sp>
        <p:nvSpPr>
          <p:cNvPr id="79884" name="Text Box 10"/>
          <p:cNvSpPr txBox="1">
            <a:spLocks noChangeArrowheads="1"/>
          </p:cNvSpPr>
          <p:nvPr/>
        </p:nvSpPr>
        <p:spPr bwMode="auto">
          <a:xfrm>
            <a:off x="1620838" y="4267200"/>
            <a:ext cx="1568450" cy="754063"/>
          </a:xfrm>
          <a:prstGeom prst="rect">
            <a:avLst/>
          </a:prstGeom>
          <a:noFill/>
          <a:ln w="12700">
            <a:noFill/>
            <a:miter lim="800000"/>
            <a:headEnd/>
            <a:tailEnd/>
          </a:ln>
        </p:spPr>
        <p:txBody>
          <a:bodyPr>
            <a:prstTxWarp prst="textNoShape">
              <a:avLst/>
            </a:prstTxWarp>
            <a:spAutoFit/>
          </a:bodyPr>
          <a:lstStyle/>
          <a:p>
            <a:r>
              <a:rPr lang="en-US" sz="1600" dirty="0"/>
              <a:t>PA Association FK**</a:t>
            </a:r>
          </a:p>
        </p:txBody>
      </p:sp>
      <p:sp>
        <p:nvSpPr>
          <p:cNvPr id="79885" name="Rectangle 11"/>
          <p:cNvSpPr>
            <a:spLocks noChangeArrowheads="1"/>
          </p:cNvSpPr>
          <p:nvPr/>
        </p:nvSpPr>
        <p:spPr bwMode="auto">
          <a:xfrm>
            <a:off x="1371600" y="2743200"/>
            <a:ext cx="7467600" cy="457200"/>
          </a:xfrm>
          <a:prstGeom prst="rect">
            <a:avLst/>
          </a:prstGeom>
          <a:solidFill>
            <a:srgbClr val="21FC45"/>
          </a:solidFill>
          <a:ln w="12700">
            <a:solidFill>
              <a:schemeClr val="tx1"/>
            </a:solidFill>
            <a:miter lim="800000"/>
            <a:headEnd/>
            <a:tailEnd/>
          </a:ln>
        </p:spPr>
        <p:txBody>
          <a:bodyPr wrap="none" anchor="ctr">
            <a:prstTxWarp prst="textNoShape">
              <a:avLst/>
            </a:prstTxWarp>
          </a:bodyPr>
          <a:lstStyle/>
          <a:p>
            <a:endParaRPr lang="en-US" dirty="0"/>
          </a:p>
        </p:txBody>
      </p:sp>
      <p:sp>
        <p:nvSpPr>
          <p:cNvPr id="79886" name="Text Box 12"/>
          <p:cNvSpPr txBox="1">
            <a:spLocks noChangeArrowheads="1"/>
          </p:cNvSpPr>
          <p:nvPr/>
        </p:nvSpPr>
        <p:spPr bwMode="auto">
          <a:xfrm>
            <a:off x="1666875" y="2808288"/>
            <a:ext cx="1339850" cy="339725"/>
          </a:xfrm>
          <a:prstGeom prst="rect">
            <a:avLst/>
          </a:prstGeom>
          <a:noFill/>
          <a:ln w="12700">
            <a:noFill/>
            <a:miter lim="800000"/>
            <a:headEnd/>
            <a:tailEnd/>
          </a:ln>
        </p:spPr>
        <p:txBody>
          <a:bodyPr wrap="none">
            <a:prstTxWarp prst="textNoShape">
              <a:avLst/>
            </a:prstTxWarp>
            <a:spAutoFit/>
          </a:bodyPr>
          <a:lstStyle/>
          <a:p>
            <a:r>
              <a:rPr lang="en-US" sz="1800" dirty="0"/>
              <a:t>MOON_PA</a:t>
            </a:r>
            <a:endParaRPr lang="en-US" sz="1400" dirty="0"/>
          </a:p>
        </p:txBody>
      </p:sp>
      <p:sp>
        <p:nvSpPr>
          <p:cNvPr id="79887" name="Text Box 13"/>
          <p:cNvSpPr txBox="1">
            <a:spLocks noChangeArrowheads="1"/>
          </p:cNvSpPr>
          <p:nvPr/>
        </p:nvSpPr>
        <p:spPr bwMode="auto">
          <a:xfrm>
            <a:off x="4424363" y="2798763"/>
            <a:ext cx="1365250" cy="339725"/>
          </a:xfrm>
          <a:prstGeom prst="rect">
            <a:avLst/>
          </a:prstGeom>
          <a:noFill/>
          <a:ln w="12700">
            <a:noFill/>
            <a:miter lim="800000"/>
            <a:headEnd/>
            <a:tailEnd/>
          </a:ln>
        </p:spPr>
        <p:txBody>
          <a:bodyPr wrap="none">
            <a:prstTxWarp prst="textNoShape">
              <a:avLst/>
            </a:prstTxWarp>
            <a:spAutoFit/>
          </a:bodyPr>
          <a:lstStyle/>
          <a:p>
            <a:r>
              <a:rPr lang="en-US" sz="1800" dirty="0"/>
              <a:t>MOON_ME</a:t>
            </a:r>
            <a:endParaRPr lang="en-US" sz="1400" dirty="0"/>
          </a:p>
        </p:txBody>
      </p:sp>
      <p:sp>
        <p:nvSpPr>
          <p:cNvPr id="79888" name="Text Box 14"/>
          <p:cNvSpPr txBox="1">
            <a:spLocks noChangeArrowheads="1"/>
          </p:cNvSpPr>
          <p:nvPr/>
        </p:nvSpPr>
        <p:spPr bwMode="auto">
          <a:xfrm>
            <a:off x="7008813" y="2817813"/>
            <a:ext cx="1416050" cy="339725"/>
          </a:xfrm>
          <a:prstGeom prst="rect">
            <a:avLst/>
          </a:prstGeom>
          <a:noFill/>
          <a:ln w="12700">
            <a:noFill/>
            <a:miter lim="800000"/>
            <a:headEnd/>
            <a:tailEnd/>
          </a:ln>
        </p:spPr>
        <p:txBody>
          <a:bodyPr wrap="none">
            <a:prstTxWarp prst="textNoShape">
              <a:avLst/>
            </a:prstTxWarp>
            <a:spAutoFit/>
          </a:bodyPr>
          <a:lstStyle/>
          <a:p>
            <a:r>
              <a:rPr lang="en-US" sz="1800" dirty="0"/>
              <a:t>IAU_MOON</a:t>
            </a:r>
            <a:endParaRPr lang="en-US" sz="1400" dirty="0"/>
          </a:p>
        </p:txBody>
      </p:sp>
      <p:sp>
        <p:nvSpPr>
          <p:cNvPr id="79889" name="Text Box 15"/>
          <p:cNvSpPr txBox="1">
            <a:spLocks noChangeArrowheads="1"/>
          </p:cNvSpPr>
          <p:nvPr/>
        </p:nvSpPr>
        <p:spPr bwMode="auto">
          <a:xfrm>
            <a:off x="609600" y="1524000"/>
            <a:ext cx="8077200" cy="915988"/>
          </a:xfrm>
          <a:prstGeom prst="rect">
            <a:avLst/>
          </a:prstGeom>
          <a:noFill/>
          <a:ln w="12700">
            <a:noFill/>
            <a:miter lim="800000"/>
            <a:headEnd/>
            <a:tailEnd/>
          </a:ln>
        </p:spPr>
        <p:txBody>
          <a:bodyPr>
            <a:prstTxWarp prst="textNoShape">
              <a:avLst/>
            </a:prstTxWarp>
            <a:spAutoFit/>
          </a:bodyPr>
          <a:lstStyle/>
          <a:p>
            <a:pPr algn="l">
              <a:spcBef>
                <a:spcPct val="50000"/>
              </a:spcBef>
            </a:pPr>
            <a:r>
              <a:rPr lang="en-US" sz="2000" dirty="0"/>
              <a:t>Which </a:t>
            </a:r>
            <a:r>
              <a:rPr lang="en-US" sz="2000" dirty="0">
                <a:solidFill>
                  <a:schemeClr val="accent1"/>
                </a:solidFill>
              </a:rPr>
              <a:t>additional</a:t>
            </a:r>
            <a:r>
              <a:rPr lang="en-US" sz="2000" dirty="0"/>
              <a:t> kernel is needed to use the indicated frame in those (older) SPICE APIs</a:t>
            </a:r>
            <a:r>
              <a:rPr lang="en-US" sz="2000" dirty="0">
                <a:solidFill>
                  <a:srgbClr val="0E12E8"/>
                </a:solidFill>
              </a:rPr>
              <a:t>*</a:t>
            </a:r>
            <a:r>
              <a:rPr lang="en-US" sz="2000" dirty="0"/>
              <a:t> that use a default (assumed) frame? Pick one or the other.</a:t>
            </a:r>
            <a:endParaRPr lang="en-US" sz="1400" dirty="0"/>
          </a:p>
        </p:txBody>
      </p:sp>
      <p:sp>
        <p:nvSpPr>
          <p:cNvPr id="79890" name="Oval 16"/>
          <p:cNvSpPr>
            <a:spLocks noChangeArrowheads="1"/>
          </p:cNvSpPr>
          <p:nvPr/>
        </p:nvSpPr>
        <p:spPr bwMode="auto">
          <a:xfrm>
            <a:off x="6781800" y="2362200"/>
            <a:ext cx="1828800" cy="1143000"/>
          </a:xfrm>
          <a:prstGeom prst="ellipse">
            <a:avLst/>
          </a:prstGeom>
          <a:noFill/>
          <a:ln w="19050">
            <a:solidFill>
              <a:schemeClr val="accent1"/>
            </a:solidFill>
            <a:round/>
            <a:headEnd/>
            <a:tailEnd/>
          </a:ln>
        </p:spPr>
        <p:txBody>
          <a:bodyPr wrap="none" anchor="ctr">
            <a:prstTxWarp prst="textNoShape">
              <a:avLst/>
            </a:prstTxWarp>
          </a:bodyPr>
          <a:lstStyle/>
          <a:p>
            <a:endParaRPr lang="en-US" dirty="0"/>
          </a:p>
        </p:txBody>
      </p:sp>
      <p:sp>
        <p:nvSpPr>
          <p:cNvPr id="79891" name="Text Box 17"/>
          <p:cNvSpPr txBox="1">
            <a:spLocks noChangeArrowheads="1"/>
          </p:cNvSpPr>
          <p:nvPr/>
        </p:nvSpPr>
        <p:spPr bwMode="auto">
          <a:xfrm>
            <a:off x="7785100" y="3581400"/>
            <a:ext cx="1371600" cy="668338"/>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solidFill>
                  <a:schemeClr val="accent1"/>
                </a:solidFill>
              </a:rPr>
              <a:t>Usually a bad choice for the Moon!</a:t>
            </a:r>
          </a:p>
        </p:txBody>
      </p:sp>
      <p:sp>
        <p:nvSpPr>
          <p:cNvPr id="79892" name="Text Box 18"/>
          <p:cNvSpPr txBox="1">
            <a:spLocks noChangeArrowheads="1"/>
          </p:cNvSpPr>
          <p:nvPr/>
        </p:nvSpPr>
        <p:spPr bwMode="auto">
          <a:xfrm>
            <a:off x="4211638" y="3862742"/>
            <a:ext cx="2112962" cy="289823"/>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latin typeface="Courier New" charset="0"/>
              </a:rPr>
              <a:t>moon_assoc_me.tf</a:t>
            </a:r>
            <a:endParaRPr lang="en-US" b="0" dirty="0">
              <a:latin typeface="Courier New" charset="0"/>
            </a:endParaRPr>
          </a:p>
        </p:txBody>
      </p:sp>
      <p:sp>
        <p:nvSpPr>
          <p:cNvPr id="79893" name="Text Box 19"/>
          <p:cNvSpPr txBox="1">
            <a:spLocks noChangeArrowheads="1"/>
          </p:cNvSpPr>
          <p:nvPr/>
        </p:nvSpPr>
        <p:spPr bwMode="auto">
          <a:xfrm>
            <a:off x="1392238" y="3886200"/>
            <a:ext cx="2362200" cy="289823"/>
          </a:xfrm>
          <a:prstGeom prst="rect">
            <a:avLst/>
          </a:prstGeom>
          <a:noFill/>
          <a:ln w="12700">
            <a:noFill/>
            <a:miter lim="800000"/>
            <a:headEnd/>
            <a:tailEnd/>
          </a:ln>
        </p:spPr>
        <p:txBody>
          <a:bodyPr>
            <a:prstTxWarp prst="textNoShape">
              <a:avLst/>
            </a:prstTxWarp>
            <a:spAutoFit/>
          </a:bodyPr>
          <a:lstStyle/>
          <a:p>
            <a:pPr>
              <a:spcBef>
                <a:spcPct val="50000"/>
              </a:spcBef>
            </a:pPr>
            <a:r>
              <a:rPr lang="en-US" sz="1400" dirty="0">
                <a:latin typeface="Courier New" charset="0"/>
              </a:rPr>
              <a:t>moon_assoc_pa.tf</a:t>
            </a:r>
          </a:p>
        </p:txBody>
      </p:sp>
      <p:grpSp>
        <p:nvGrpSpPr>
          <p:cNvPr id="79894" name="Group 20"/>
          <p:cNvGrpSpPr>
            <a:grpSpLocks/>
          </p:cNvGrpSpPr>
          <p:nvPr/>
        </p:nvGrpSpPr>
        <p:grpSpPr bwMode="auto">
          <a:xfrm>
            <a:off x="0" y="3852863"/>
            <a:ext cx="1447800" cy="284162"/>
            <a:chOff x="-13" y="1467"/>
            <a:chExt cx="912" cy="179"/>
          </a:xfrm>
        </p:grpSpPr>
        <p:sp>
          <p:nvSpPr>
            <p:cNvPr id="79903" name="Text Box 21"/>
            <p:cNvSpPr txBox="1">
              <a:spLocks noChangeArrowheads="1"/>
            </p:cNvSpPr>
            <p:nvPr/>
          </p:nvSpPr>
          <p:spPr bwMode="auto">
            <a:xfrm>
              <a:off x="-13" y="1467"/>
              <a:ext cx="864" cy="179"/>
            </a:xfrm>
            <a:prstGeom prst="rect">
              <a:avLst/>
            </a:prstGeom>
            <a:noFill/>
            <a:ln w="12700">
              <a:noFill/>
              <a:miter lim="800000"/>
              <a:headEnd/>
              <a:tailEnd/>
            </a:ln>
          </p:spPr>
          <p:txBody>
            <a:bodyPr>
              <a:prstTxWarp prst="textNoShape">
                <a:avLst/>
              </a:prstTxWarp>
              <a:spAutoFit/>
            </a:bodyPr>
            <a:lstStyle/>
            <a:p>
              <a:pPr algn="l">
                <a:spcBef>
                  <a:spcPct val="50000"/>
                </a:spcBef>
              </a:pPr>
              <a:r>
                <a:rPr lang="en-US" sz="1400" dirty="0"/>
                <a:t>File name</a:t>
              </a:r>
              <a:endParaRPr lang="en-US" dirty="0"/>
            </a:p>
          </p:txBody>
        </p:sp>
        <p:sp>
          <p:nvSpPr>
            <p:cNvPr id="79904" name="AutoShape 22"/>
            <p:cNvSpPr>
              <a:spLocks noChangeArrowheads="1"/>
            </p:cNvSpPr>
            <p:nvPr/>
          </p:nvSpPr>
          <p:spPr bwMode="auto">
            <a:xfrm>
              <a:off x="611" y="1516"/>
              <a:ext cx="288" cy="96"/>
            </a:xfrm>
            <a:prstGeom prst="rightArrow">
              <a:avLst>
                <a:gd name="adj1" fmla="val 50000"/>
                <a:gd name="adj2" fmla="val 7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grpSp>
      <p:sp>
        <p:nvSpPr>
          <p:cNvPr id="79895" name="Text Box 23"/>
          <p:cNvSpPr txBox="1">
            <a:spLocks noChangeArrowheads="1"/>
          </p:cNvSpPr>
          <p:nvPr/>
        </p:nvSpPr>
        <p:spPr bwMode="auto">
          <a:xfrm>
            <a:off x="4287838" y="4267200"/>
            <a:ext cx="1568450" cy="754063"/>
          </a:xfrm>
          <a:prstGeom prst="rect">
            <a:avLst/>
          </a:prstGeom>
          <a:noFill/>
          <a:ln w="12700">
            <a:noFill/>
            <a:miter lim="800000"/>
            <a:headEnd/>
            <a:tailEnd/>
          </a:ln>
        </p:spPr>
        <p:txBody>
          <a:bodyPr>
            <a:prstTxWarp prst="textNoShape">
              <a:avLst/>
            </a:prstTxWarp>
            <a:spAutoFit/>
          </a:bodyPr>
          <a:lstStyle/>
          <a:p>
            <a:r>
              <a:rPr lang="en-US" sz="1600" dirty="0"/>
              <a:t>ME Association FK**</a:t>
            </a:r>
          </a:p>
        </p:txBody>
      </p:sp>
      <p:sp>
        <p:nvSpPr>
          <p:cNvPr id="79896" name="Text Box 24"/>
          <p:cNvSpPr txBox="1">
            <a:spLocks noChangeArrowheads="1"/>
          </p:cNvSpPr>
          <p:nvPr/>
        </p:nvSpPr>
        <p:spPr bwMode="auto">
          <a:xfrm>
            <a:off x="6864350" y="4243388"/>
            <a:ext cx="1568450" cy="754062"/>
          </a:xfrm>
          <a:prstGeom prst="rect">
            <a:avLst/>
          </a:prstGeom>
          <a:noFill/>
          <a:ln w="12700">
            <a:noFill/>
            <a:miter lim="800000"/>
            <a:headEnd/>
            <a:tailEnd/>
          </a:ln>
        </p:spPr>
        <p:txBody>
          <a:bodyPr>
            <a:prstTxWarp prst="textNoShape">
              <a:avLst/>
            </a:prstTxWarp>
            <a:spAutoFit/>
          </a:bodyPr>
          <a:lstStyle/>
          <a:p>
            <a:r>
              <a:rPr lang="en-US" sz="1600" dirty="0"/>
              <a:t>no</a:t>
            </a:r>
          </a:p>
          <a:p>
            <a:r>
              <a:rPr lang="en-US" sz="1600" dirty="0"/>
              <a:t>additional</a:t>
            </a:r>
          </a:p>
          <a:p>
            <a:r>
              <a:rPr lang="en-US" sz="1600" dirty="0"/>
              <a:t>kernels</a:t>
            </a:r>
          </a:p>
        </p:txBody>
      </p:sp>
      <p:sp>
        <p:nvSpPr>
          <p:cNvPr id="79897" name="AutoShape 25"/>
          <p:cNvSpPr>
            <a:spLocks noChangeArrowheads="1"/>
          </p:cNvSpPr>
          <p:nvPr/>
        </p:nvSpPr>
        <p:spPr bwMode="auto">
          <a:xfrm>
            <a:off x="2133600" y="3276600"/>
            <a:ext cx="381000" cy="533400"/>
          </a:xfrm>
          <a:prstGeom prst="downArrow">
            <a:avLst>
              <a:gd name="adj1" fmla="val 50000"/>
              <a:gd name="adj2" fmla="val 3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79898" name="AutoShape 26"/>
          <p:cNvSpPr>
            <a:spLocks noChangeArrowheads="1"/>
          </p:cNvSpPr>
          <p:nvPr/>
        </p:nvSpPr>
        <p:spPr bwMode="auto">
          <a:xfrm>
            <a:off x="4876800" y="3276600"/>
            <a:ext cx="381000" cy="533400"/>
          </a:xfrm>
          <a:prstGeom prst="downArrow">
            <a:avLst>
              <a:gd name="adj1" fmla="val 50000"/>
              <a:gd name="adj2" fmla="val 35000"/>
            </a:avLst>
          </a:prstGeom>
          <a:solidFill>
            <a:schemeClr val="bg2"/>
          </a:solidFill>
          <a:ln w="12700">
            <a:solidFill>
              <a:schemeClr val="tx1"/>
            </a:solidFill>
            <a:miter lim="800000"/>
            <a:headEnd/>
            <a:tailEnd/>
          </a:ln>
        </p:spPr>
        <p:txBody>
          <a:bodyPr wrap="none" anchor="ctr">
            <a:prstTxWarp prst="textNoShape">
              <a:avLst/>
            </a:prstTxWarp>
          </a:bodyPr>
          <a:lstStyle/>
          <a:p>
            <a:endParaRPr lang="en-US" dirty="0"/>
          </a:p>
        </p:txBody>
      </p:sp>
      <p:sp>
        <p:nvSpPr>
          <p:cNvPr id="79899" name="Text Box 27"/>
          <p:cNvSpPr txBox="1">
            <a:spLocks noChangeArrowheads="1"/>
          </p:cNvSpPr>
          <p:nvPr/>
        </p:nvSpPr>
        <p:spPr bwMode="auto">
          <a:xfrm>
            <a:off x="1752599" y="5334000"/>
            <a:ext cx="5309639" cy="539635"/>
          </a:xfrm>
          <a:prstGeom prst="rect">
            <a:avLst/>
          </a:prstGeom>
          <a:noFill/>
          <a:ln w="12700">
            <a:noFill/>
            <a:miter lim="800000"/>
            <a:headEnd/>
            <a:tailEnd/>
          </a:ln>
        </p:spPr>
        <p:txBody>
          <a:bodyPr wrap="square">
            <a:prstTxWarp prst="textNoShape">
              <a:avLst/>
            </a:prstTxWarp>
            <a:spAutoFit/>
          </a:bodyPr>
          <a:lstStyle/>
          <a:p>
            <a:pPr algn="l">
              <a:spcBef>
                <a:spcPct val="50000"/>
              </a:spcBef>
            </a:pPr>
            <a:r>
              <a:rPr lang="en-US" sz="1600" dirty="0">
                <a:solidFill>
                  <a:srgbClr val="0E12E8"/>
                </a:solidFill>
              </a:rPr>
              <a:t>* LSPCN, ET2LST, ILLUM, SRFXPT, SUBPT, SUBSOL (and their C, Icy and Mice equivalents)</a:t>
            </a:r>
            <a:endParaRPr lang="en-US" sz="1600" dirty="0"/>
          </a:p>
        </p:txBody>
      </p:sp>
      <p:sp>
        <p:nvSpPr>
          <p:cNvPr id="79900" name="Text Box 28"/>
          <p:cNvSpPr txBox="1">
            <a:spLocks noChangeArrowheads="1"/>
          </p:cNvSpPr>
          <p:nvPr/>
        </p:nvSpPr>
        <p:spPr bwMode="auto">
          <a:xfrm>
            <a:off x="1828800" y="6096000"/>
            <a:ext cx="5486400" cy="422275"/>
          </a:xfrm>
          <a:prstGeom prst="rect">
            <a:avLst/>
          </a:prstGeom>
          <a:noFill/>
          <a:ln w="12700">
            <a:noFill/>
            <a:miter lim="800000"/>
            <a:headEnd/>
            <a:tailEnd/>
          </a:ln>
        </p:spPr>
        <p:txBody>
          <a:bodyPr>
            <a:prstTxWarp prst="textNoShape">
              <a:avLst/>
            </a:prstTxWarp>
            <a:spAutoFit/>
          </a:bodyPr>
          <a:lstStyle/>
          <a:p>
            <a:pPr algn="l">
              <a:spcBef>
                <a:spcPct val="50000"/>
              </a:spcBef>
            </a:pPr>
            <a:r>
              <a:rPr lang="en-US" dirty="0"/>
              <a:t>**Any version of one or the other of these kernels is good indefinitely; you do </a:t>
            </a:r>
            <a:r>
              <a:rPr lang="en-US" u="sng" dirty="0"/>
              <a:t>not</a:t>
            </a:r>
            <a:r>
              <a:rPr lang="en-US" dirty="0"/>
              <a:t> need to use the latest instance offered on the NAIF server.</a:t>
            </a:r>
          </a:p>
        </p:txBody>
      </p:sp>
      <p:sp>
        <p:nvSpPr>
          <p:cNvPr id="79901" name="Text Box 29"/>
          <p:cNvSpPr txBox="1">
            <a:spLocks noChangeArrowheads="1"/>
          </p:cNvSpPr>
          <p:nvPr/>
        </p:nvSpPr>
        <p:spPr bwMode="auto">
          <a:xfrm>
            <a:off x="7321550" y="5334000"/>
            <a:ext cx="1835150" cy="1200329"/>
          </a:xfrm>
          <a:prstGeom prst="rect">
            <a:avLst/>
          </a:prstGeom>
          <a:noFill/>
          <a:ln w="12700">
            <a:noFill/>
            <a:miter lim="800000"/>
            <a:headEnd/>
            <a:tailEnd/>
          </a:ln>
        </p:spPr>
        <p:txBody>
          <a:bodyPr wrap="square">
            <a:prstTxWarp prst="textNoShape">
              <a:avLst/>
            </a:prstTxWarp>
            <a:spAutoFit/>
          </a:bodyPr>
          <a:lstStyle/>
          <a:p>
            <a:pPr algn="l"/>
            <a:r>
              <a:rPr lang="en-US" sz="1000" dirty="0">
                <a:solidFill>
                  <a:srgbClr val="D3781A"/>
                </a:solidFill>
              </a:rPr>
              <a:t>But best to use the replacements for these four, which don’t use a default body-fixed frame:</a:t>
            </a:r>
          </a:p>
          <a:p>
            <a:pPr algn="l"/>
            <a:r>
              <a:rPr lang="en-US" sz="1000" dirty="0">
                <a:solidFill>
                  <a:srgbClr val="D3781A"/>
                </a:solidFill>
              </a:rPr>
              <a:t>• ILUMIN, ILLUMF, ILLUMG</a:t>
            </a:r>
          </a:p>
          <a:p>
            <a:pPr algn="l"/>
            <a:r>
              <a:rPr lang="en-US" sz="1000" dirty="0">
                <a:solidFill>
                  <a:srgbClr val="D3781A"/>
                </a:solidFill>
              </a:rPr>
              <a:t>• SINCPT</a:t>
            </a:r>
          </a:p>
          <a:p>
            <a:pPr algn="l"/>
            <a:r>
              <a:rPr lang="en-US" sz="1000" dirty="0">
                <a:solidFill>
                  <a:srgbClr val="D3781A"/>
                </a:solidFill>
              </a:rPr>
              <a:t>• SUBPNT</a:t>
            </a:r>
          </a:p>
          <a:p>
            <a:pPr algn="l"/>
            <a:r>
              <a:rPr lang="en-US" sz="1000" dirty="0">
                <a:solidFill>
                  <a:srgbClr val="D3781A"/>
                </a:solidFill>
              </a:rPr>
              <a:t>• SUBSLR</a:t>
            </a:r>
          </a:p>
        </p:txBody>
      </p:sp>
      <p:sp>
        <p:nvSpPr>
          <p:cNvPr id="79902" name="AutoShape 30"/>
          <p:cNvSpPr>
            <a:spLocks noChangeArrowheads="1"/>
          </p:cNvSpPr>
          <p:nvPr/>
        </p:nvSpPr>
        <p:spPr bwMode="auto">
          <a:xfrm rot="5400000">
            <a:off x="6823075" y="5686425"/>
            <a:ext cx="381000" cy="450850"/>
          </a:xfrm>
          <a:custGeom>
            <a:avLst/>
            <a:gdLst>
              <a:gd name="T0" fmla="*/ 2147483647 w 21600"/>
              <a:gd name="T1" fmla="*/ 0 h 21600"/>
              <a:gd name="T2" fmla="*/ 2147483647 w 21600"/>
              <a:gd name="T3" fmla="*/ 955971323 h 21600"/>
              <a:gd name="T4" fmla="*/ 0 w 21600"/>
              <a:gd name="T5" fmla="*/ 2147483647 h 21600"/>
              <a:gd name="T6" fmla="*/ 2147483647 w 21600"/>
              <a:gd name="T7" fmla="*/ 2147483647 h 21600"/>
              <a:gd name="T8" fmla="*/ 2147483647 w 21600"/>
              <a:gd name="T9" fmla="*/ 1991606793 h 21600"/>
              <a:gd name="T10" fmla="*/ 2147483647 w 21600"/>
              <a:gd name="T11" fmla="*/ 955971323 h 21600"/>
              <a:gd name="T12" fmla="*/ 0 60000 65536"/>
              <a:gd name="T13" fmla="*/ 0 60000 65536"/>
              <a:gd name="T14" fmla="*/ 0 60000 65536"/>
              <a:gd name="T15" fmla="*/ 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D3781A"/>
          </a:solidFill>
          <a:ln w="12700">
            <a:solidFill>
              <a:schemeClr val="tx1"/>
            </a:solidFill>
            <a:miter lim="800000"/>
            <a:headEnd/>
            <a:tailEnd/>
          </a:ln>
        </p:spPr>
        <p:txBody>
          <a:bodyPr wrap="none" anchor="ctr">
            <a:prstTxWarp prst="textNoShape">
              <a:avLst/>
            </a:prstTxWarp>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dirty="0"/>
              <a:t>Special PCK and FK for Earth and Moon</a:t>
            </a:r>
          </a:p>
        </p:txBody>
      </p:sp>
      <p:sp>
        <p:nvSpPr>
          <p:cNvPr id="21507" name="Slide Number Placeholder 4"/>
          <p:cNvSpPr>
            <a:spLocks noGrp="1"/>
          </p:cNvSpPr>
          <p:nvPr>
            <p:ph type="sldNum" sz="quarter" idx="11"/>
          </p:nvPr>
        </p:nvSpPr>
        <p:spPr>
          <a:noFill/>
        </p:spPr>
        <p:txBody>
          <a:bodyPr/>
          <a:lstStyle/>
          <a:p>
            <a:fld id="{4226CA4E-E14E-A141-95A5-F995B0739C01}" type="slidenum">
              <a:rPr lang="en-US" smtClean="0"/>
              <a:pPr/>
              <a:t>4</a:t>
            </a:fld>
            <a:endParaRPr lang="en-US" sz="1400" b="0" dirty="0">
              <a:latin typeface="Times New Roman" charset="0"/>
            </a:endParaRPr>
          </a:p>
        </p:txBody>
      </p:sp>
      <p:sp>
        <p:nvSpPr>
          <p:cNvPr id="21508" name="Rectangle 2"/>
          <p:cNvSpPr>
            <a:spLocks noGrp="1" noChangeArrowheads="1"/>
          </p:cNvSpPr>
          <p:nvPr>
            <p:ph type="title"/>
          </p:nvPr>
        </p:nvSpPr>
        <p:spPr>
          <a:xfrm>
            <a:off x="3930650" y="381000"/>
            <a:ext cx="2859088" cy="474663"/>
          </a:xfrm>
        </p:spPr>
        <p:txBody>
          <a:bodyPr/>
          <a:lstStyle/>
          <a:p>
            <a:r>
              <a:rPr lang="en-US" dirty="0"/>
              <a:t>Introduction-2</a:t>
            </a:r>
          </a:p>
        </p:txBody>
      </p:sp>
      <p:sp>
        <p:nvSpPr>
          <p:cNvPr id="21509" name="Rectangle 3"/>
          <p:cNvSpPr>
            <a:spLocks noGrp="1" noChangeArrowheads="1"/>
          </p:cNvSpPr>
          <p:nvPr>
            <p:ph type="body" idx="1"/>
          </p:nvPr>
        </p:nvSpPr>
        <p:spPr>
          <a:xfrm>
            <a:off x="685800" y="1447800"/>
            <a:ext cx="7854950" cy="4883150"/>
          </a:xfrm>
        </p:spPr>
        <p:txBody>
          <a:bodyPr/>
          <a:lstStyle/>
          <a:p>
            <a:pPr>
              <a:lnSpc>
                <a:spcPct val="80000"/>
              </a:lnSpc>
            </a:pPr>
            <a:r>
              <a:rPr lang="en-US" sz="1800" dirty="0"/>
              <a:t>NAIF provides “high accuracy” orientation data for the Earth and the Moon in binary PCKs.</a:t>
            </a:r>
          </a:p>
          <a:p>
            <a:pPr lvl="1">
              <a:lnSpc>
                <a:spcPct val="80000"/>
              </a:lnSpc>
            </a:pPr>
            <a:r>
              <a:rPr lang="en-US" sz="1400" dirty="0"/>
              <a:t>For the Earth, three versions are made:</a:t>
            </a:r>
          </a:p>
          <a:p>
            <a:pPr lvl="2">
              <a:lnSpc>
                <a:spcPct val="80000"/>
              </a:lnSpc>
            </a:pPr>
            <a:r>
              <a:rPr lang="en-US" sz="1400" dirty="0"/>
              <a:t>High accuracy, frequently updated file</a:t>
            </a:r>
          </a:p>
          <a:p>
            <a:pPr lvl="3">
              <a:lnSpc>
                <a:spcPct val="80000"/>
              </a:lnSpc>
            </a:pPr>
            <a:r>
              <a:rPr lang="en-US" sz="1000" dirty="0"/>
              <a:t>Contains high accuracy historical data and fairly accurate, short-term predict data</a:t>
            </a:r>
          </a:p>
          <a:p>
            <a:pPr lvl="2">
              <a:lnSpc>
                <a:spcPct val="80000"/>
              </a:lnSpc>
            </a:pPr>
            <a:r>
              <a:rPr lang="en-US" sz="1400" dirty="0"/>
              <a:t>High accuracy, infrequently updated historical file</a:t>
            </a:r>
          </a:p>
          <a:p>
            <a:pPr lvl="2">
              <a:lnSpc>
                <a:spcPct val="80000"/>
              </a:lnSpc>
            </a:pPr>
            <a:r>
              <a:rPr lang="en-US" sz="1400" dirty="0"/>
              <a:t>Lower accuracy long term predict file</a:t>
            </a:r>
          </a:p>
          <a:p>
            <a:pPr lvl="1">
              <a:lnSpc>
                <a:spcPct val="80000"/>
              </a:lnSpc>
            </a:pPr>
            <a:r>
              <a:rPr lang="en-US" sz="1400" dirty="0"/>
              <a:t>For the Moon, a single, long-term file is made upon release of an official new JPL “Developmental Ephemeris” (DE).</a:t>
            </a:r>
          </a:p>
          <a:p>
            <a:pPr lvl="2">
              <a:lnSpc>
                <a:spcPct val="80000"/>
              </a:lnSpc>
            </a:pPr>
            <a:r>
              <a:rPr lang="en-US" sz="1400" dirty="0"/>
              <a:t>Contains accurate historical and predictive lunar orientation data</a:t>
            </a:r>
          </a:p>
          <a:p>
            <a:pPr>
              <a:lnSpc>
                <a:spcPct val="80000"/>
              </a:lnSpc>
            </a:pPr>
            <a:r>
              <a:rPr lang="en-US" sz="1800" dirty="0"/>
              <a:t>To use these kernels:</a:t>
            </a:r>
          </a:p>
          <a:p>
            <a:pPr lvl="1">
              <a:lnSpc>
                <a:spcPct val="80000"/>
              </a:lnSpc>
            </a:pPr>
            <a:r>
              <a:rPr lang="en-US" sz="1400" dirty="0"/>
              <a:t>Select binary PCK(s) having properties and time coverage that meet your needs </a:t>
            </a:r>
          </a:p>
          <a:p>
            <a:pPr lvl="2">
              <a:lnSpc>
                <a:spcPct val="80000"/>
              </a:lnSpc>
            </a:pPr>
            <a:r>
              <a:rPr lang="en-US" sz="1200" dirty="0"/>
              <a:t>Unlike text PCKs, the time span covered by binary PCKs is limited</a:t>
            </a:r>
          </a:p>
          <a:p>
            <a:pPr lvl="1">
              <a:lnSpc>
                <a:spcPct val="80000"/>
              </a:lnSpc>
            </a:pPr>
            <a:r>
              <a:rPr lang="en-US" sz="1400" dirty="0"/>
              <a:t>Load the PCK(s) using FURNSH	</a:t>
            </a:r>
          </a:p>
          <a:p>
            <a:pPr lvl="1">
              <a:lnSpc>
                <a:spcPct val="80000"/>
              </a:lnSpc>
            </a:pPr>
            <a:r>
              <a:rPr lang="en-US" sz="1400" dirty="0"/>
              <a:t>For the Moon, also load the lunar FK</a:t>
            </a:r>
          </a:p>
          <a:p>
            <a:pPr lvl="1">
              <a:lnSpc>
                <a:spcPct val="80000"/>
              </a:lnSpc>
            </a:pPr>
            <a:r>
              <a:rPr lang="en-US" sz="1400" dirty="0"/>
              <a:t>Reference the Earth body-fixed frame using the name ‘ITRF93’</a:t>
            </a:r>
          </a:p>
          <a:p>
            <a:pPr lvl="2">
              <a:lnSpc>
                <a:spcPct val="80000"/>
              </a:lnSpc>
            </a:pPr>
            <a:r>
              <a:rPr lang="en-US" sz="1200" dirty="0">
                <a:solidFill>
                  <a:schemeClr val="accent1"/>
                </a:solidFill>
              </a:rPr>
              <a:t>CAUTION</a:t>
            </a:r>
            <a:r>
              <a:rPr lang="en-US" sz="1200" dirty="0"/>
              <a:t>: ‘IAU_EARTH’ </a:t>
            </a:r>
            <a:r>
              <a:rPr lang="en-US" sz="1200" dirty="0">
                <a:solidFill>
                  <a:schemeClr val="accent1"/>
                </a:solidFill>
              </a:rPr>
              <a:t>cannot</a:t>
            </a:r>
            <a:r>
              <a:rPr lang="en-US" sz="1200" dirty="0"/>
              <a:t> be used to reference high-accuracy Earth orientation data</a:t>
            </a:r>
            <a:endParaRPr lang="en-US" sz="1400" dirty="0"/>
          </a:p>
          <a:p>
            <a:pPr lvl="1">
              <a:lnSpc>
                <a:spcPct val="80000"/>
              </a:lnSpc>
            </a:pPr>
            <a:r>
              <a:rPr lang="en-US" sz="1400" dirty="0"/>
              <a:t>Reference a lunar body-fixed frame using one of these names:</a:t>
            </a:r>
          </a:p>
          <a:p>
            <a:pPr lvl="2">
              <a:lnSpc>
                <a:spcPct val="80000"/>
              </a:lnSpc>
            </a:pPr>
            <a:r>
              <a:rPr lang="en-US" sz="1200" dirty="0"/>
              <a:t>‘MOON_ME’ (Moon Mean Earth/Rotation axis frame)</a:t>
            </a:r>
          </a:p>
          <a:p>
            <a:pPr lvl="2">
              <a:lnSpc>
                <a:spcPct val="80000"/>
              </a:lnSpc>
            </a:pPr>
            <a:r>
              <a:rPr lang="en-US" sz="1200" dirty="0"/>
              <a:t>‘MOON_PA’ (Moon Principal Axes frame)</a:t>
            </a:r>
          </a:p>
          <a:p>
            <a:pPr lvl="2">
              <a:lnSpc>
                <a:spcPct val="80000"/>
              </a:lnSpc>
            </a:pPr>
            <a:r>
              <a:rPr lang="en-US" sz="1200" dirty="0">
                <a:solidFill>
                  <a:schemeClr val="accent1"/>
                </a:solidFill>
              </a:rPr>
              <a:t>CAUTION</a:t>
            </a:r>
            <a:r>
              <a:rPr lang="en-US" sz="1200" dirty="0"/>
              <a:t>: ‘IAU_MOON’ </a:t>
            </a:r>
            <a:r>
              <a:rPr lang="en-US" sz="1200" dirty="0">
                <a:solidFill>
                  <a:schemeClr val="accent1"/>
                </a:solidFill>
              </a:rPr>
              <a:t>cannot</a:t>
            </a:r>
            <a:r>
              <a:rPr lang="en-US" sz="1200" dirty="0"/>
              <a:t> be used to reference high-accuracy lunar orientation data</a:t>
            </a:r>
            <a:endParaRPr lang="en-US" sz="1400" dirty="0"/>
          </a:p>
        </p:txBody>
      </p:sp>
      <p:sp>
        <p:nvSpPr>
          <p:cNvPr id="21510" name="Rectangle 4"/>
          <p:cNvSpPr>
            <a:spLocks noChangeArrowheads="1"/>
          </p:cNvSpPr>
          <p:nvPr/>
        </p:nvSpPr>
        <p:spPr bwMode="auto">
          <a:xfrm>
            <a:off x="590550" y="1912938"/>
            <a:ext cx="273050" cy="336550"/>
          </a:xfrm>
          <a:prstGeom prst="rect">
            <a:avLst/>
          </a:prstGeom>
          <a:noFill/>
          <a:ln w="12700">
            <a:noFill/>
            <a:miter lim="800000"/>
            <a:headEnd/>
            <a:tailEnd/>
          </a:ln>
        </p:spPr>
        <p:txBody>
          <a:bodyPr wrap="none">
            <a:prstTxWarp prst="textNoShape">
              <a:avLst/>
            </a:prstTxWarp>
            <a:spAutoFit/>
          </a:bodyPr>
          <a:lstStyle/>
          <a:p>
            <a:pPr algn="l">
              <a:lnSpc>
                <a:spcPct val="80000"/>
              </a:lnSpc>
              <a:spcBef>
                <a:spcPct val="30000"/>
              </a:spcBef>
              <a:buSzPct val="100000"/>
              <a:buFontTx/>
              <a:buChar char="•"/>
            </a:pP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20975" y="2286000"/>
            <a:ext cx="3740150" cy="474663"/>
          </a:xfrm>
        </p:spPr>
        <p:txBody>
          <a:bodyPr/>
          <a:lstStyle/>
          <a:p>
            <a:r>
              <a:rPr lang="en-US" dirty="0"/>
              <a:t>Earth Binary PCKs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dirty="0"/>
              <a:t>Special PCK and FK for Earth and Moon</a:t>
            </a:r>
          </a:p>
        </p:txBody>
      </p:sp>
      <p:sp>
        <p:nvSpPr>
          <p:cNvPr id="24579" name="Slide Number Placeholder 4"/>
          <p:cNvSpPr>
            <a:spLocks noGrp="1"/>
          </p:cNvSpPr>
          <p:nvPr>
            <p:ph type="sldNum" sz="quarter" idx="11"/>
          </p:nvPr>
        </p:nvSpPr>
        <p:spPr>
          <a:noFill/>
        </p:spPr>
        <p:txBody>
          <a:bodyPr/>
          <a:lstStyle/>
          <a:p>
            <a:fld id="{102F203E-1EC1-3D47-A09B-E2D2A1ADC86B}" type="slidenum">
              <a:rPr lang="en-US" smtClean="0"/>
              <a:pPr/>
              <a:t>6</a:t>
            </a:fld>
            <a:endParaRPr lang="en-US" sz="1400" b="0" dirty="0">
              <a:latin typeface="Times New Roman" charset="0"/>
            </a:endParaRPr>
          </a:p>
        </p:txBody>
      </p:sp>
      <p:sp>
        <p:nvSpPr>
          <p:cNvPr id="24580" name="Rectangle 2"/>
          <p:cNvSpPr>
            <a:spLocks noGrp="1" noChangeArrowheads="1"/>
          </p:cNvSpPr>
          <p:nvPr>
            <p:ph type="title"/>
          </p:nvPr>
        </p:nvSpPr>
        <p:spPr>
          <a:xfrm>
            <a:off x="2122538" y="381000"/>
            <a:ext cx="6532462" cy="435504"/>
          </a:xfrm>
        </p:spPr>
        <p:txBody>
          <a:bodyPr/>
          <a:lstStyle/>
          <a:p>
            <a:r>
              <a:rPr lang="en-US" sz="2800" dirty="0"/>
              <a:t>High Accuracy Earth Rotation Model</a:t>
            </a:r>
            <a:endParaRPr lang="en-US" dirty="0"/>
          </a:p>
        </p:txBody>
      </p:sp>
      <p:sp>
        <p:nvSpPr>
          <p:cNvPr id="24581" name="Rectangle 3"/>
          <p:cNvSpPr>
            <a:spLocks noGrp="1" noChangeArrowheads="1"/>
          </p:cNvSpPr>
          <p:nvPr>
            <p:ph type="body" idx="1"/>
          </p:nvPr>
        </p:nvSpPr>
        <p:spPr>
          <a:xfrm>
            <a:off x="685800" y="1371600"/>
            <a:ext cx="7696200" cy="4800600"/>
          </a:xfrm>
        </p:spPr>
        <p:txBody>
          <a:bodyPr/>
          <a:lstStyle/>
          <a:p>
            <a:r>
              <a:rPr lang="en-US" sz="2000" dirty="0"/>
              <a:t>The ITRF93 high accuracy Earth rotation model takes into account:</a:t>
            </a:r>
          </a:p>
          <a:p>
            <a:pPr lvl="1"/>
            <a:r>
              <a:rPr lang="en-US" sz="1600" dirty="0"/>
              <a:t>Precession:  1976 IAU model due to Lieske.</a:t>
            </a:r>
          </a:p>
          <a:p>
            <a:pPr lvl="1"/>
            <a:r>
              <a:rPr lang="en-US" sz="1600" dirty="0"/>
              <a:t>Nutation:  1980 IAU model, with IERS corrections due to Herring et al.</a:t>
            </a:r>
          </a:p>
          <a:p>
            <a:pPr lvl="1"/>
            <a:r>
              <a:rPr lang="en-US" sz="1600" dirty="0"/>
              <a:t>True sidereal time using accurate values of TAI-UT1</a:t>
            </a:r>
          </a:p>
          <a:p>
            <a:pPr lvl="1"/>
            <a:r>
              <a:rPr lang="en-US" sz="1600" dirty="0"/>
              <a:t>Polar motion</a:t>
            </a:r>
          </a:p>
          <a:p>
            <a:r>
              <a:rPr lang="en-US" sz="2000" dirty="0"/>
              <a:t>It is more accurate than the IAU rotation models found in text PCKs.</a:t>
            </a:r>
          </a:p>
          <a:p>
            <a:pPr lvl="1"/>
            <a:r>
              <a:rPr lang="en-US" sz="1400" dirty="0"/>
              <a:t>See the plot on the next slide comparing orientation of the ITRF93 frame to that of the IAU_EARTH frame.</a:t>
            </a:r>
          </a:p>
          <a:p>
            <a:pPr lvl="2"/>
            <a:r>
              <a:rPr lang="en-US" sz="1400" dirty="0"/>
              <a:t>IAU_EARTH frame orientation error is ~0.06 degrees (~1 milliradian), or ~6km on a great circle!</a:t>
            </a:r>
          </a:p>
          <a:p>
            <a:r>
              <a:rPr lang="en-US" sz="2000" dirty="0"/>
              <a:t>The highest accuracy is obtainable only for past epochs.</a:t>
            </a:r>
          </a:p>
          <a:p>
            <a:pPr lvl="1"/>
            <a:r>
              <a:rPr lang="en-US" sz="1400" dirty="0"/>
              <a:t>Unpredictable variations of UT1-TAI and polar motion limits the accuracy of predicted earth orientation. See plot on page 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dirty="0"/>
              <a:t>Special PCK and FK for Earth and Moon</a:t>
            </a:r>
          </a:p>
        </p:txBody>
      </p:sp>
      <p:sp>
        <p:nvSpPr>
          <p:cNvPr id="26627" name="Slide Number Placeholder 4"/>
          <p:cNvSpPr>
            <a:spLocks noGrp="1"/>
          </p:cNvSpPr>
          <p:nvPr>
            <p:ph type="sldNum" sz="quarter" idx="11"/>
          </p:nvPr>
        </p:nvSpPr>
        <p:spPr>
          <a:noFill/>
        </p:spPr>
        <p:txBody>
          <a:bodyPr/>
          <a:lstStyle/>
          <a:p>
            <a:fld id="{1B6BC788-6C23-B54D-800E-3C84E2EB3BC9}" type="slidenum">
              <a:rPr lang="en-US" smtClean="0"/>
              <a:pPr/>
              <a:t>7</a:t>
            </a:fld>
            <a:endParaRPr lang="en-US" sz="1400" b="0" dirty="0">
              <a:latin typeface="Times New Roman" charset="0"/>
            </a:endParaRPr>
          </a:p>
        </p:txBody>
      </p:sp>
      <p:sp>
        <p:nvSpPr>
          <p:cNvPr id="26628" name="Rectangle 2"/>
          <p:cNvSpPr>
            <a:spLocks noGrp="1" noChangeArrowheads="1"/>
          </p:cNvSpPr>
          <p:nvPr>
            <p:ph type="title"/>
          </p:nvPr>
        </p:nvSpPr>
        <p:spPr>
          <a:xfrm>
            <a:off x="2439988" y="381000"/>
            <a:ext cx="5932487" cy="422275"/>
          </a:xfrm>
        </p:spPr>
        <p:txBody>
          <a:bodyPr/>
          <a:lstStyle/>
          <a:p>
            <a:r>
              <a:rPr lang="en-US" sz="2400" dirty="0"/>
              <a:t>IAU_EARTH vs ITRF93</a:t>
            </a:r>
            <a:r>
              <a:rPr lang="en-US" sz="2800" dirty="0"/>
              <a:t> </a:t>
            </a:r>
            <a:r>
              <a:rPr lang="en-US" sz="2400" dirty="0"/>
              <a:t>Comparison Plot</a:t>
            </a:r>
            <a:endParaRPr lang="en-US" dirty="0"/>
          </a:p>
        </p:txBody>
      </p:sp>
      <p:sp>
        <p:nvSpPr>
          <p:cNvPr id="26629" name="Text Box 3"/>
          <p:cNvSpPr txBox="1">
            <a:spLocks noChangeArrowheads="1"/>
          </p:cNvSpPr>
          <p:nvPr/>
        </p:nvSpPr>
        <p:spPr bwMode="auto">
          <a:xfrm>
            <a:off x="1805413" y="1427163"/>
            <a:ext cx="5788764" cy="289823"/>
          </a:xfrm>
          <a:prstGeom prst="rect">
            <a:avLst/>
          </a:prstGeom>
          <a:noFill/>
          <a:ln w="12700">
            <a:noFill/>
            <a:miter lim="800000"/>
            <a:headEnd/>
            <a:tailEnd/>
          </a:ln>
        </p:spPr>
        <p:txBody>
          <a:bodyPr wrap="none">
            <a:prstTxWarp prst="textNoShape">
              <a:avLst/>
            </a:prstTxWarp>
            <a:spAutoFit/>
          </a:bodyPr>
          <a:lstStyle/>
          <a:p>
            <a:r>
              <a:rPr lang="en-US" sz="1400" dirty="0"/>
              <a:t>Difference between the ‘IAU_EARTH’ frame and the ‘ITRF93’ frame</a:t>
            </a:r>
          </a:p>
        </p:txBody>
      </p:sp>
      <p:pic>
        <p:nvPicPr>
          <p:cNvPr id="26630" name="Picture 4" descr="itrf93"/>
          <p:cNvPicPr>
            <a:picLocks noChangeAspect="1" noChangeArrowheads="1"/>
          </p:cNvPicPr>
          <p:nvPr/>
        </p:nvPicPr>
        <p:blipFill>
          <a:blip r:embed="rId3"/>
          <a:srcRect/>
          <a:stretch>
            <a:fillRect/>
          </a:stretch>
        </p:blipFill>
        <p:spPr bwMode="auto">
          <a:xfrm>
            <a:off x="1184275" y="2138363"/>
            <a:ext cx="6788150" cy="403383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dirty="0"/>
              <a:t>Special PCK and FK for Earth and Moon</a:t>
            </a:r>
          </a:p>
        </p:txBody>
      </p:sp>
      <p:sp>
        <p:nvSpPr>
          <p:cNvPr id="28675" name="Slide Number Placeholder 4"/>
          <p:cNvSpPr>
            <a:spLocks noGrp="1"/>
          </p:cNvSpPr>
          <p:nvPr>
            <p:ph type="sldNum" sz="quarter" idx="11"/>
          </p:nvPr>
        </p:nvSpPr>
        <p:spPr>
          <a:noFill/>
        </p:spPr>
        <p:txBody>
          <a:bodyPr/>
          <a:lstStyle/>
          <a:p>
            <a:fld id="{131055F1-07E3-FB48-89F7-7C6899DCA501}" type="slidenum">
              <a:rPr lang="en-US" smtClean="0"/>
              <a:pPr/>
              <a:t>8</a:t>
            </a:fld>
            <a:endParaRPr lang="en-US" sz="1400" b="0" dirty="0">
              <a:latin typeface="Times New Roman" charset="0"/>
            </a:endParaRPr>
          </a:p>
        </p:txBody>
      </p:sp>
      <p:sp>
        <p:nvSpPr>
          <p:cNvPr id="28676" name="Rectangle 2"/>
          <p:cNvSpPr>
            <a:spLocks noGrp="1" noChangeArrowheads="1"/>
          </p:cNvSpPr>
          <p:nvPr>
            <p:ph type="title"/>
          </p:nvPr>
        </p:nvSpPr>
        <p:spPr>
          <a:xfrm>
            <a:off x="2132013" y="381000"/>
            <a:ext cx="6783387" cy="368300"/>
          </a:xfrm>
        </p:spPr>
        <p:txBody>
          <a:bodyPr/>
          <a:lstStyle/>
          <a:p>
            <a:r>
              <a:rPr lang="en-US" sz="2400" dirty="0"/>
              <a:t>Earth Predicted vs Reconstructed ITRF93 Plot</a:t>
            </a:r>
            <a:endParaRPr lang="en-US" dirty="0"/>
          </a:p>
        </p:txBody>
      </p:sp>
      <p:sp>
        <p:nvSpPr>
          <p:cNvPr id="28677" name="Text Box 3"/>
          <p:cNvSpPr txBox="1">
            <a:spLocks noChangeArrowheads="1"/>
          </p:cNvSpPr>
          <p:nvPr/>
        </p:nvSpPr>
        <p:spPr bwMode="auto">
          <a:xfrm>
            <a:off x="1447800" y="1524000"/>
            <a:ext cx="6626225" cy="284163"/>
          </a:xfrm>
          <a:prstGeom prst="rect">
            <a:avLst/>
          </a:prstGeom>
          <a:noFill/>
          <a:ln w="12700">
            <a:noFill/>
            <a:miter lim="800000"/>
            <a:headEnd/>
            <a:tailEnd/>
          </a:ln>
        </p:spPr>
        <p:txBody>
          <a:bodyPr wrap="none">
            <a:prstTxWarp prst="textNoShape">
              <a:avLst/>
            </a:prstTxWarp>
            <a:spAutoFit/>
          </a:bodyPr>
          <a:lstStyle/>
          <a:p>
            <a:r>
              <a:rPr lang="en-US" sz="1400" dirty="0"/>
              <a:t>Difference between predicted and reconstructed orientation of ITRF93 frame</a:t>
            </a:r>
          </a:p>
        </p:txBody>
      </p:sp>
      <p:pic>
        <p:nvPicPr>
          <p:cNvPr id="28678" name="Picture 4" descr="degrade"/>
          <p:cNvPicPr>
            <a:picLocks noChangeAspect="1" noChangeArrowheads="1"/>
          </p:cNvPicPr>
          <p:nvPr/>
        </p:nvPicPr>
        <p:blipFill>
          <a:blip r:embed="rId3"/>
          <a:srcRect/>
          <a:stretch>
            <a:fillRect/>
          </a:stretch>
        </p:blipFill>
        <p:spPr bwMode="auto">
          <a:xfrm>
            <a:off x="673100" y="2111375"/>
            <a:ext cx="7810500" cy="40608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dirty="0"/>
              <a:t>Special PCK and FK for Earth and Moon</a:t>
            </a:r>
          </a:p>
        </p:txBody>
      </p:sp>
      <p:sp>
        <p:nvSpPr>
          <p:cNvPr id="30723" name="Slide Number Placeholder 4"/>
          <p:cNvSpPr>
            <a:spLocks noGrp="1"/>
          </p:cNvSpPr>
          <p:nvPr>
            <p:ph type="sldNum" sz="quarter" idx="11"/>
          </p:nvPr>
        </p:nvSpPr>
        <p:spPr>
          <a:xfrm>
            <a:off x="7251700" y="6635750"/>
            <a:ext cx="1905000" cy="241300"/>
          </a:xfrm>
          <a:noFill/>
        </p:spPr>
        <p:txBody>
          <a:bodyPr/>
          <a:lstStyle/>
          <a:p>
            <a:fld id="{179C53EF-AE8B-2847-8DCA-2F50D1B71CDE}" type="slidenum">
              <a:rPr lang="en-US" smtClean="0"/>
              <a:pPr/>
              <a:t>9</a:t>
            </a:fld>
            <a:endParaRPr lang="en-US" sz="1400" b="0" dirty="0">
              <a:latin typeface="Times New Roman" charset="0"/>
            </a:endParaRPr>
          </a:p>
        </p:txBody>
      </p:sp>
      <p:sp>
        <p:nvSpPr>
          <p:cNvPr id="30724" name="Rectangle 2"/>
          <p:cNvSpPr>
            <a:spLocks noGrp="1" noChangeArrowheads="1"/>
          </p:cNvSpPr>
          <p:nvPr>
            <p:ph type="title"/>
          </p:nvPr>
        </p:nvSpPr>
        <p:spPr>
          <a:xfrm>
            <a:off x="2201723" y="381000"/>
            <a:ext cx="6661429" cy="380617"/>
          </a:xfrm>
        </p:spPr>
        <p:txBody>
          <a:bodyPr/>
          <a:lstStyle/>
          <a:p>
            <a:r>
              <a:rPr lang="en-US" sz="2400" dirty="0"/>
              <a:t>Data Source for Earth High Accuracy Model</a:t>
            </a:r>
            <a:endParaRPr lang="en-US" dirty="0"/>
          </a:p>
        </p:txBody>
      </p:sp>
      <p:sp>
        <p:nvSpPr>
          <p:cNvPr id="30725" name="Rectangle 3"/>
          <p:cNvSpPr>
            <a:spLocks noGrp="1" noChangeArrowheads="1"/>
          </p:cNvSpPr>
          <p:nvPr>
            <p:ph type="body" idx="1"/>
          </p:nvPr>
        </p:nvSpPr>
        <p:spPr>
          <a:xfrm>
            <a:off x="838200" y="1828800"/>
            <a:ext cx="7772400" cy="3810000"/>
          </a:xfrm>
        </p:spPr>
        <p:txBody>
          <a:bodyPr/>
          <a:lstStyle/>
          <a:p>
            <a:pPr>
              <a:lnSpc>
                <a:spcPct val="80000"/>
              </a:lnSpc>
            </a:pPr>
            <a:r>
              <a:rPr lang="en-US" dirty="0"/>
              <a:t>Binary Earth PCKs represent the orientation of an Earth ITRFxx body-fixed reference frame relative to the ICRF.</a:t>
            </a:r>
          </a:p>
          <a:p>
            <a:pPr lvl="1">
              <a:lnSpc>
                <a:spcPct val="80000"/>
              </a:lnSpc>
            </a:pPr>
            <a:r>
              <a:rPr lang="en-US" dirty="0"/>
              <a:t>ITRF frames are defined by the International Earth Rotation Service (IERS).</a:t>
            </a:r>
          </a:p>
          <a:p>
            <a:pPr lvl="1">
              <a:lnSpc>
                <a:spcPct val="80000"/>
              </a:lnSpc>
            </a:pPr>
            <a:r>
              <a:rPr lang="en-US" dirty="0"/>
              <a:t>Currently only the ITRF93 frame is supported within SPICE.</a:t>
            </a:r>
          </a:p>
          <a:p>
            <a:pPr lvl="2">
              <a:lnSpc>
                <a:spcPct val="80000"/>
              </a:lnSpc>
            </a:pPr>
            <a:r>
              <a:rPr lang="en-US" dirty="0"/>
              <a:t>An update to a more modern version is planned.</a:t>
            </a:r>
          </a:p>
          <a:p>
            <a:pPr lvl="1">
              <a:lnSpc>
                <a:spcPct val="80000"/>
              </a:lnSpc>
            </a:pPr>
            <a:r>
              <a:rPr lang="en-US" dirty="0"/>
              <a:t>Source data come from a JPL Earth Orientation Parameters (EOP) file.</a:t>
            </a:r>
          </a:p>
        </p:txBody>
      </p:sp>
      <p:sp>
        <p:nvSpPr>
          <p:cNvPr id="30726" name="Text Box 4"/>
          <p:cNvSpPr txBox="1">
            <a:spLocks noChangeArrowheads="1"/>
          </p:cNvSpPr>
          <p:nvPr/>
        </p:nvSpPr>
        <p:spPr bwMode="auto">
          <a:xfrm>
            <a:off x="1524000" y="5715000"/>
            <a:ext cx="6781800" cy="760208"/>
          </a:xfrm>
          <a:prstGeom prst="rect">
            <a:avLst/>
          </a:prstGeom>
          <a:noFill/>
          <a:ln w="12700">
            <a:noFill/>
            <a:miter lim="800000"/>
            <a:headEnd/>
            <a:tailEnd/>
          </a:ln>
        </p:spPr>
        <p:txBody>
          <a:bodyPr>
            <a:prstTxWarp prst="textNoShape">
              <a:avLst/>
            </a:prstTxWarp>
            <a:spAutoFit/>
          </a:bodyPr>
          <a:lstStyle/>
          <a:p>
            <a:pPr marL="458788" indent="-458788" algn="l"/>
            <a:r>
              <a:rPr lang="en-US" dirty="0"/>
              <a:t>ICRF = International Celestial Reference Frame, often referred to in SPICE as the “J2000” frame, and also often referred to as the EME 2000 frame. This is an inertial frame.</a:t>
            </a:r>
          </a:p>
          <a:p>
            <a:pPr marL="458788" indent="-458788" algn="l"/>
            <a:endParaRPr lang="en-US" dirty="0"/>
          </a:p>
          <a:p>
            <a:pPr marL="458788" indent="-458788" algn="l"/>
            <a:r>
              <a:rPr lang="en-US" dirty="0"/>
              <a:t>ITRF = International Terrestrial Reference Frame</a:t>
            </a:r>
          </a:p>
        </p:txBody>
      </p:sp>
    </p:spTree>
    <p:extLst>
      <p:ext uri="{BB962C8B-B14F-4D97-AF65-F5344CB8AC3E}">
        <p14:creationId xmlns:p14="http://schemas.microsoft.com/office/powerpoint/2010/main" val="3374663618"/>
      </p:ext>
    </p:extLst>
  </p:cSld>
  <p:clrMapOvr>
    <a:masterClrMapping/>
  </p:clrMapOvr>
</p:sld>
</file>

<file path=ppt/theme/theme1.xml><?xml version="1.0" encoding="utf-8"?>
<a:theme xmlns:a="http://schemas.openxmlformats.org/drawingml/2006/main" name="Presentation2">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Presentation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lnDef>
  </a:objectDefaults>
  <a:extraClrSchemeLst>
    <a:extraClrScheme>
      <a:clrScheme name="Presentation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BigMac:Applications:Microsoft Office X:Templates:My Templates:Presentation2.pot</Template>
  <TotalTime>18197</TotalTime>
  <Pages>1</Pages>
  <Words>3931</Words>
  <Application>Microsoft Macintosh PowerPoint</Application>
  <PresentationFormat>Custom</PresentationFormat>
  <Paragraphs>364</Paragraphs>
  <Slides>34</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Courier New</vt:lpstr>
      <vt:lpstr>Times New Roman</vt:lpstr>
      <vt:lpstr>ヒラギノ角ゴ Pro W3</vt:lpstr>
      <vt:lpstr>Presentation2</vt:lpstr>
      <vt:lpstr>“High Accuracy” Orientation and Body-fixed Frames for the Moon and Earth</vt:lpstr>
      <vt:lpstr>Topics</vt:lpstr>
      <vt:lpstr>Introduction-1</vt:lpstr>
      <vt:lpstr>Introduction-2</vt:lpstr>
      <vt:lpstr>Earth Binary PCKs</vt:lpstr>
      <vt:lpstr>High Accuracy Earth Rotation Model</vt:lpstr>
      <vt:lpstr>IAU_EARTH vs ITRF93 Comparison Plot</vt:lpstr>
      <vt:lpstr>Earth Predicted vs Reconstructed ITRF93 Plot</vt:lpstr>
      <vt:lpstr>Data Source for Earth High Accuracy Model</vt:lpstr>
      <vt:lpstr>Earth PCK Production Scheme</vt:lpstr>
      <vt:lpstr>Accurate Earth Surface Locations</vt:lpstr>
      <vt:lpstr>Kernel Usage Summary: Earth</vt:lpstr>
      <vt:lpstr>Lunar Binary PCKs</vt:lpstr>
      <vt:lpstr>High Accuracy Lunar Rotation Model</vt:lpstr>
      <vt:lpstr>IAU_Moon vs MOON_ME Comparison Plot</vt:lpstr>
      <vt:lpstr>Data Sources for High Accuracy Models</vt:lpstr>
      <vt:lpstr>Lunar Rotation Model Effects-1</vt:lpstr>
      <vt:lpstr>Lunar Rotation Model Effects-2</vt:lpstr>
      <vt:lpstr>Lunar Frames Kernel</vt:lpstr>
      <vt:lpstr>Lunar Frames Kernel</vt:lpstr>
      <vt:lpstr>Kernel Usage Summary: Moon</vt:lpstr>
      <vt:lpstr>Lunar PCK/FK Summary</vt:lpstr>
      <vt:lpstr>Binary PCK File Format</vt:lpstr>
      <vt:lpstr>Binary PCK File Format</vt:lpstr>
      <vt:lpstr>Using Binary PCKs</vt:lpstr>
      <vt:lpstr>Precedence Rules for Text and Binary PCKs</vt:lpstr>
      <vt:lpstr>Tools for use with Binary PCKs</vt:lpstr>
      <vt:lpstr>Backup  Association Frames Kernels for the Earth and the Moon</vt:lpstr>
      <vt:lpstr>Association FKs: Introduction</vt:lpstr>
      <vt:lpstr>Better Choice for the Default</vt:lpstr>
      <vt:lpstr>The Problem</vt:lpstr>
      <vt:lpstr>Changing the Default Body-Fixed Frame Name in the Older APIs</vt:lpstr>
      <vt:lpstr>Using Association FKs to Change the Default Frame in the Older APIs</vt:lpstr>
      <vt:lpstr>Lunar FK/PCK/Association FK Usage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Precision” Orientation and Body-fixed Frames for the Moon and Earth</dc:title>
  <dc:subject/>
  <dc:creator>Charles Acton</dc:creator>
  <cp:keywords/>
  <dc:description/>
  <cp:lastModifiedBy>Semenov, Boris V (US 392N)</cp:lastModifiedBy>
  <cp:revision>300</cp:revision>
  <cp:lastPrinted>2016-02-20T01:09:21Z</cp:lastPrinted>
  <dcterms:created xsi:type="dcterms:W3CDTF">2010-02-25T04:31:29Z</dcterms:created>
  <dcterms:modified xsi:type="dcterms:W3CDTF">2023-04-09T13:47:07Z</dcterms:modified>
</cp:coreProperties>
</file>