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41"/>
  </p:notesMasterIdLst>
  <p:handoutMasterIdLst>
    <p:handoutMasterId r:id="rId42"/>
  </p:handoutMasterIdLst>
  <p:sldIdLst>
    <p:sldId id="256" r:id="rId2"/>
    <p:sldId id="303" r:id="rId3"/>
    <p:sldId id="278" r:id="rId4"/>
    <p:sldId id="325" r:id="rId5"/>
    <p:sldId id="257" r:id="rId6"/>
    <p:sldId id="298" r:id="rId7"/>
    <p:sldId id="304" r:id="rId8"/>
    <p:sldId id="314" r:id="rId9"/>
    <p:sldId id="336" r:id="rId10"/>
    <p:sldId id="330" r:id="rId11"/>
    <p:sldId id="317" r:id="rId12"/>
    <p:sldId id="338" r:id="rId13"/>
    <p:sldId id="335" r:id="rId14"/>
    <p:sldId id="279" r:id="rId15"/>
    <p:sldId id="277" r:id="rId16"/>
    <p:sldId id="306" r:id="rId17"/>
    <p:sldId id="308" r:id="rId18"/>
    <p:sldId id="309" r:id="rId19"/>
    <p:sldId id="305" r:id="rId20"/>
    <p:sldId id="326" r:id="rId21"/>
    <p:sldId id="329" r:id="rId22"/>
    <p:sldId id="339" r:id="rId23"/>
    <p:sldId id="321" r:id="rId24"/>
    <p:sldId id="274" r:id="rId25"/>
    <p:sldId id="322" r:id="rId26"/>
    <p:sldId id="324" r:id="rId27"/>
    <p:sldId id="331" r:id="rId28"/>
    <p:sldId id="332" r:id="rId29"/>
    <p:sldId id="265" r:id="rId30"/>
    <p:sldId id="328" r:id="rId31"/>
    <p:sldId id="281" r:id="rId32"/>
    <p:sldId id="273" r:id="rId33"/>
    <p:sldId id="340" r:id="rId34"/>
    <p:sldId id="337" r:id="rId35"/>
    <p:sldId id="334" r:id="rId36"/>
    <p:sldId id="267" r:id="rId37"/>
    <p:sldId id="300" r:id="rId38"/>
    <p:sldId id="301" r:id="rId39"/>
    <p:sldId id="302" r:id="rId40"/>
  </p:sldIdLst>
  <p:sldSz cx="9156700" cy="6870700"/>
  <p:notesSz cx="6858000" cy="91440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1400" kern="1200">
        <a:solidFill>
          <a:schemeClr val="tx1"/>
        </a:solidFill>
        <a:latin typeface="Arial" charset="0"/>
        <a:ea typeface="+mn-ea"/>
        <a:cs typeface="+mn-cs"/>
      </a:defRPr>
    </a:lvl1pPr>
    <a:lvl2pPr marL="457200" algn="l" rtl="0" eaLnBrk="0" fontAlgn="base" hangingPunct="0">
      <a:spcBef>
        <a:spcPct val="0"/>
      </a:spcBef>
      <a:spcAft>
        <a:spcPct val="0"/>
      </a:spcAft>
      <a:defRPr sz="1400" kern="1200">
        <a:solidFill>
          <a:schemeClr val="tx1"/>
        </a:solidFill>
        <a:latin typeface="Arial" charset="0"/>
        <a:ea typeface="+mn-ea"/>
        <a:cs typeface="+mn-cs"/>
      </a:defRPr>
    </a:lvl2pPr>
    <a:lvl3pPr marL="914400" algn="l" rtl="0" eaLnBrk="0" fontAlgn="base" hangingPunct="0">
      <a:spcBef>
        <a:spcPct val="0"/>
      </a:spcBef>
      <a:spcAft>
        <a:spcPct val="0"/>
      </a:spcAft>
      <a:defRPr sz="1400" kern="1200">
        <a:solidFill>
          <a:schemeClr val="tx1"/>
        </a:solidFill>
        <a:latin typeface="Arial" charset="0"/>
        <a:ea typeface="+mn-ea"/>
        <a:cs typeface="+mn-cs"/>
      </a:defRPr>
    </a:lvl3pPr>
    <a:lvl4pPr marL="1371600" algn="l" rtl="0" eaLnBrk="0" fontAlgn="base" hangingPunct="0">
      <a:spcBef>
        <a:spcPct val="0"/>
      </a:spcBef>
      <a:spcAft>
        <a:spcPct val="0"/>
      </a:spcAft>
      <a:defRPr sz="1400" kern="1200">
        <a:solidFill>
          <a:schemeClr val="tx1"/>
        </a:solidFill>
        <a:latin typeface="Arial" charset="0"/>
        <a:ea typeface="+mn-ea"/>
        <a:cs typeface="+mn-cs"/>
      </a:defRPr>
    </a:lvl4pPr>
    <a:lvl5pPr marL="1828800" algn="l"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457200" rtl="0" eaLnBrk="1" latinLnBrk="0" hangingPunct="1">
      <a:defRPr sz="1400" kern="1200">
        <a:solidFill>
          <a:schemeClr val="tx1"/>
        </a:solidFill>
        <a:latin typeface="Arial" charset="0"/>
        <a:ea typeface="+mn-ea"/>
        <a:cs typeface="+mn-cs"/>
      </a:defRPr>
    </a:lvl6pPr>
    <a:lvl7pPr marL="2743200" algn="l" defTabSz="457200" rtl="0" eaLnBrk="1" latinLnBrk="0" hangingPunct="1">
      <a:defRPr sz="1400" kern="1200">
        <a:solidFill>
          <a:schemeClr val="tx1"/>
        </a:solidFill>
        <a:latin typeface="Arial" charset="0"/>
        <a:ea typeface="+mn-ea"/>
        <a:cs typeface="+mn-cs"/>
      </a:defRPr>
    </a:lvl7pPr>
    <a:lvl8pPr marL="3200400" algn="l" defTabSz="457200" rtl="0" eaLnBrk="1" latinLnBrk="0" hangingPunct="1">
      <a:defRPr sz="1400" kern="1200">
        <a:solidFill>
          <a:schemeClr val="tx1"/>
        </a:solidFill>
        <a:latin typeface="Arial" charset="0"/>
        <a:ea typeface="+mn-ea"/>
        <a:cs typeface="+mn-cs"/>
      </a:defRPr>
    </a:lvl8pPr>
    <a:lvl9pPr marL="3657600" algn="l" defTabSz="4572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49C"/>
    <a:srgbClr val="F4F4F4"/>
    <a:srgbClr val="C8C8C8"/>
    <a:srgbClr val="535353"/>
    <a:srgbClr val="FF7878"/>
    <a:srgbClr val="B8E5CF"/>
    <a:srgbClr val="E5B203"/>
    <a:srgbClr val="C9F4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821" autoAdjust="0"/>
    <p:restoredTop sz="98639" autoAdjust="0"/>
  </p:normalViewPr>
  <p:slideViewPr>
    <p:cSldViewPr>
      <p:cViewPr varScale="1">
        <p:scale>
          <a:sx n="120" d="100"/>
          <a:sy n="120" d="100"/>
        </p:scale>
        <p:origin x="184" y="384"/>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8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031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152525" y="698500"/>
            <a:ext cx="4552950" cy="3409950"/>
          </a:xfrm>
          <a:prstGeom prst="rect">
            <a:avLst/>
          </a:prstGeom>
          <a:noFill/>
          <a:ln w="12700">
            <a:noFill/>
            <a:miter lim="800000"/>
            <a:headEnd/>
            <a:tailEnd/>
          </a:ln>
        </p:spPr>
      </p:sp>
    </p:spTree>
    <p:extLst>
      <p:ext uri="{BB962C8B-B14F-4D97-AF65-F5344CB8AC3E}">
        <p14:creationId xmlns:p14="http://schemas.microsoft.com/office/powerpoint/2010/main" val="620789387"/>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157288" y="698500"/>
            <a:ext cx="4543425" cy="3409950"/>
          </a:xfrm>
        </p:spPr>
      </p:sp>
      <p:sp>
        <p:nvSpPr>
          <p:cNvPr id="16387" name="Rectangle 3"/>
          <p:cNvSpPr>
            <a:spLocks noGrp="1" noChangeArrowheads="1"/>
          </p:cNvSpPr>
          <p:nvPr>
            <p:ph type="body" idx="1"/>
          </p:nvPr>
        </p:nvSpPr>
        <p:spPr bwMode="auto">
          <a:xfrm>
            <a:off x="893763" y="4375150"/>
            <a:ext cx="5068887" cy="4073525"/>
          </a:xfrm>
          <a:prstGeom prst="rect">
            <a:avLst/>
          </a:prstGeom>
          <a:noFill/>
          <a:ln w="12700">
            <a:miter lim="800000"/>
            <a:headEnd/>
            <a:tailEnd/>
          </a:ln>
        </p:spPr>
        <p:txBody>
          <a:bodyPr lIns="90488" tIns="44450" rIns="90488" bIns="44450">
            <a:prstTxWarp prst="textNoShape">
              <a:avLst/>
            </a:prstTxWarp>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xfrm>
            <a:off x="1157288" y="698500"/>
            <a:ext cx="4543425" cy="3409950"/>
          </a:xfrm>
        </p:spPr>
      </p:sp>
      <p:sp>
        <p:nvSpPr>
          <p:cNvPr id="21507" name="Rectangle 3"/>
          <p:cNvSpPr>
            <a:spLocks noGrp="1" noChangeArrowheads="1"/>
          </p:cNvSpPr>
          <p:nvPr>
            <p:ph type="body" idx="1"/>
          </p:nvPr>
        </p:nvSpPr>
        <p:spPr bwMode="auto">
          <a:xfrm>
            <a:off x="893763" y="4375150"/>
            <a:ext cx="5068887" cy="4073525"/>
          </a:xfrm>
          <a:prstGeom prst="rect">
            <a:avLst/>
          </a:prstGeom>
          <a:noFill/>
          <a:ln w="12700">
            <a:miter lim="800000"/>
            <a:headEnd/>
            <a:tailEnd/>
          </a:ln>
        </p:spPr>
        <p:txBody>
          <a:bodyPr lIns="90488" tIns="44450" rIns="90488" bIns="44450">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1157288" y="698500"/>
            <a:ext cx="4543425" cy="3409950"/>
          </a:xfrm>
        </p:spPr>
      </p:sp>
      <p:sp>
        <p:nvSpPr>
          <p:cNvPr id="28675" name="Rectangle 3"/>
          <p:cNvSpPr>
            <a:spLocks noGrp="1" noChangeArrowheads="1"/>
          </p:cNvSpPr>
          <p:nvPr>
            <p:ph type="body" idx="1"/>
          </p:nvPr>
        </p:nvSpPr>
        <p:spPr bwMode="auto">
          <a:xfrm>
            <a:off x="893763" y="4375150"/>
            <a:ext cx="5068887" cy="4073525"/>
          </a:xfrm>
          <a:prstGeom prst="rect">
            <a:avLst/>
          </a:prstGeom>
          <a:noFill/>
          <a:ln w="12700">
            <a:miter lim="800000"/>
            <a:headEnd/>
            <a:tailEnd/>
          </a:ln>
        </p:spPr>
        <p:txBody>
          <a:bodyPr lIns="90488" tIns="44450" rIns="90488" bIns="44450">
            <a:prstTxWarp prst="textNoShape">
              <a:avLst/>
            </a:prstTxWarp>
          </a:bodyPr>
          <a:lstStyle/>
          <a:p>
            <a:endParaRPr lang="en-US"/>
          </a:p>
        </p:txBody>
      </p:sp>
    </p:spTree>
    <p:extLst>
      <p:ext uri="{BB962C8B-B14F-4D97-AF65-F5344CB8AC3E}">
        <p14:creationId xmlns:p14="http://schemas.microsoft.com/office/powerpoint/2010/main" val="381901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157288" y="698500"/>
            <a:ext cx="4543425" cy="3409950"/>
          </a:xfrm>
        </p:spPr>
      </p:sp>
      <p:sp>
        <p:nvSpPr>
          <p:cNvPr id="33795" name="Rectangle 3"/>
          <p:cNvSpPr>
            <a:spLocks noGrp="1" noChangeArrowheads="1"/>
          </p:cNvSpPr>
          <p:nvPr>
            <p:ph type="body" idx="1"/>
          </p:nvPr>
        </p:nvSpPr>
        <p:spPr bwMode="auto">
          <a:xfrm>
            <a:off x="893763" y="4375150"/>
            <a:ext cx="5068887" cy="4073525"/>
          </a:xfrm>
          <a:prstGeom prst="rect">
            <a:avLst/>
          </a:prstGeom>
          <a:noFill/>
          <a:ln w="12700">
            <a:miter lim="800000"/>
            <a:headEnd/>
            <a:tailEnd/>
          </a:ln>
        </p:spPr>
        <p:txBody>
          <a:bodyPr lIns="90488" tIns="44450" rIns="90488" bIns="44450">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p:cNvSpPr>
          <p:nvPr>
            <p:ph type="sldImg"/>
          </p:nvPr>
        </p:nvSpPr>
        <p:spPr>
          <a:xfrm>
            <a:off x="1157288" y="698500"/>
            <a:ext cx="4543425" cy="3409950"/>
          </a:xfrm>
        </p:spPr>
      </p:sp>
      <p:sp>
        <p:nvSpPr>
          <p:cNvPr id="36867" name="Rectangle 3"/>
          <p:cNvSpPr>
            <a:spLocks noGrp="1" noChangeArrowheads="1"/>
          </p:cNvSpPr>
          <p:nvPr>
            <p:ph type="body" idx="1"/>
          </p:nvPr>
        </p:nvSpPr>
        <p:spPr bwMode="auto">
          <a:xfrm>
            <a:off x="893763" y="4375150"/>
            <a:ext cx="5068887" cy="4073525"/>
          </a:xfrm>
          <a:prstGeom prst="rect">
            <a:avLst/>
          </a:prstGeom>
          <a:noFill/>
          <a:ln w="12700">
            <a:miter lim="800000"/>
            <a:headEnd/>
            <a:tailEnd/>
          </a:ln>
        </p:spPr>
        <p:txBody>
          <a:bodyPr lIns="90488" tIns="44450" rIns="90488" bIns="44450">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90963"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defRPr/>
            </a:pPr>
            <a:r>
              <a:rPr lang="en-US" b="1"/>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rPr>
                <a:t>N</a:t>
              </a:r>
              <a:endParaRPr lang="en-US" sz="440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rPr>
                <a:t>IF</a:t>
              </a:r>
              <a:endParaRPr lang="en-US" sz="4400"/>
            </a:p>
          </p:txBody>
        </p:sp>
      </p:grpSp>
      <p:sp>
        <p:nvSpPr>
          <p:cNvPr id="55298" name="Rectangle 2"/>
          <p:cNvSpPr>
            <a:spLocks noGrp="1" noChangeArrowheads="1"/>
          </p:cNvSpPr>
          <p:nvPr>
            <p:ph type="ctrTitle"/>
          </p:nvPr>
        </p:nvSpPr>
        <p:spPr>
          <a:xfrm>
            <a:off x="1706563" y="2286000"/>
            <a:ext cx="5727700" cy="474663"/>
          </a:xfrm>
        </p:spPr>
        <p:txBody>
          <a:bodyPr/>
          <a:lstStyle>
            <a:lvl1pPr>
              <a:defRPr/>
            </a:lvl1pPr>
          </a:lstStyle>
          <a:p>
            <a:r>
              <a:rPr lang="en-US"/>
              <a:t>Click to edit Master title style</a:t>
            </a:r>
          </a:p>
        </p:txBody>
      </p:sp>
      <p:sp>
        <p:nvSpPr>
          <p:cNvPr id="5530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Introduction to Kernels</a:t>
            </a:r>
          </a:p>
        </p:txBody>
      </p:sp>
      <p:sp>
        <p:nvSpPr>
          <p:cNvPr id="5" name="Slide Number Placeholder 4"/>
          <p:cNvSpPr>
            <a:spLocks noGrp="1"/>
          </p:cNvSpPr>
          <p:nvPr>
            <p:ph type="sldNum" sz="quarter" idx="11"/>
          </p:nvPr>
        </p:nvSpPr>
        <p:spPr/>
        <p:txBody>
          <a:bodyPr/>
          <a:lstStyle>
            <a:lvl1pPr>
              <a:defRPr/>
            </a:lvl1pPr>
          </a:lstStyle>
          <a:p>
            <a:pPr>
              <a:defRPr/>
            </a:pPr>
            <a:fld id="{482DE8E9-6D14-044F-A24D-720544689A7E}"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Introduction to Kernels</a:t>
            </a:r>
          </a:p>
        </p:txBody>
      </p:sp>
      <p:sp>
        <p:nvSpPr>
          <p:cNvPr id="5" name="Slide Number Placeholder 4"/>
          <p:cNvSpPr>
            <a:spLocks noGrp="1"/>
          </p:cNvSpPr>
          <p:nvPr>
            <p:ph type="sldNum" sz="quarter" idx="11"/>
          </p:nvPr>
        </p:nvSpPr>
        <p:spPr/>
        <p:txBody>
          <a:bodyPr/>
          <a:lstStyle>
            <a:lvl1pPr>
              <a:defRPr/>
            </a:lvl1pPr>
          </a:lstStyle>
          <a:p>
            <a:pPr>
              <a:defRPr/>
            </a:pPr>
            <a:fld id="{CDA1EE91-C48B-2842-94A7-944CD60A42F5}"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a:t>Introduction to Kernels</a:t>
            </a:r>
          </a:p>
        </p:txBody>
      </p:sp>
      <p:sp>
        <p:nvSpPr>
          <p:cNvPr id="5" name="Slide Number Placeholder 4"/>
          <p:cNvSpPr>
            <a:spLocks noGrp="1"/>
          </p:cNvSpPr>
          <p:nvPr>
            <p:ph type="sldNum" sz="quarter" idx="11"/>
          </p:nvPr>
        </p:nvSpPr>
        <p:spPr/>
        <p:txBody>
          <a:bodyPr/>
          <a:lstStyle>
            <a:lvl1pPr>
              <a:defRPr/>
            </a:lvl1pPr>
          </a:lstStyle>
          <a:p>
            <a:pPr>
              <a:defRPr/>
            </a:pPr>
            <a:fld id="{C0D8E7E1-8EFB-DE4B-93D8-C02D6665DA65}"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a:t>Introduction to Kernels</a:t>
            </a:r>
          </a:p>
        </p:txBody>
      </p:sp>
      <p:sp>
        <p:nvSpPr>
          <p:cNvPr id="5" name="Slide Number Placeholder 4"/>
          <p:cNvSpPr>
            <a:spLocks noGrp="1"/>
          </p:cNvSpPr>
          <p:nvPr>
            <p:ph type="sldNum" sz="quarter" idx="11"/>
          </p:nvPr>
        </p:nvSpPr>
        <p:spPr/>
        <p:txBody>
          <a:bodyPr/>
          <a:lstStyle>
            <a:lvl1pPr>
              <a:defRPr/>
            </a:lvl1pPr>
          </a:lstStyle>
          <a:p>
            <a:pPr>
              <a:defRPr/>
            </a:pPr>
            <a:fld id="{A2BCFE1E-B384-344C-A3B1-90545EBF6FF8}"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r>
              <a:rPr lang="en-US"/>
              <a:t>Introduction to Kernels</a:t>
            </a:r>
          </a:p>
        </p:txBody>
      </p:sp>
      <p:sp>
        <p:nvSpPr>
          <p:cNvPr id="6" name="Slide Number Placeholder 5"/>
          <p:cNvSpPr>
            <a:spLocks noGrp="1"/>
          </p:cNvSpPr>
          <p:nvPr>
            <p:ph type="sldNum" sz="quarter" idx="11"/>
          </p:nvPr>
        </p:nvSpPr>
        <p:spPr/>
        <p:txBody>
          <a:bodyPr/>
          <a:lstStyle>
            <a:lvl1pPr>
              <a:defRPr/>
            </a:lvl1pPr>
          </a:lstStyle>
          <a:p>
            <a:pPr>
              <a:defRPr/>
            </a:pPr>
            <a:fld id="{DB16F3B9-D6FE-2A47-BDED-56F89718736B}"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pPr>
              <a:defRPr/>
            </a:pPr>
            <a:r>
              <a:rPr lang="en-US"/>
              <a:t>Introduction to Kernels</a:t>
            </a:r>
          </a:p>
        </p:txBody>
      </p:sp>
      <p:sp>
        <p:nvSpPr>
          <p:cNvPr id="8" name="Slide Number Placeholder 7"/>
          <p:cNvSpPr>
            <a:spLocks noGrp="1"/>
          </p:cNvSpPr>
          <p:nvPr>
            <p:ph type="sldNum" sz="quarter" idx="11"/>
          </p:nvPr>
        </p:nvSpPr>
        <p:spPr/>
        <p:txBody>
          <a:bodyPr/>
          <a:lstStyle>
            <a:lvl1pPr>
              <a:defRPr/>
            </a:lvl1pPr>
          </a:lstStyle>
          <a:p>
            <a:pPr>
              <a:defRPr/>
            </a:pPr>
            <a:fld id="{FCAC1D9E-7157-FB44-BB44-6856413B1864}"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pPr>
              <a:defRPr/>
            </a:pPr>
            <a:r>
              <a:rPr lang="en-US"/>
              <a:t>Introduction to Kernels</a:t>
            </a:r>
          </a:p>
        </p:txBody>
      </p:sp>
      <p:sp>
        <p:nvSpPr>
          <p:cNvPr id="4" name="Slide Number Placeholder 3"/>
          <p:cNvSpPr>
            <a:spLocks noGrp="1"/>
          </p:cNvSpPr>
          <p:nvPr>
            <p:ph type="sldNum" sz="quarter" idx="11"/>
          </p:nvPr>
        </p:nvSpPr>
        <p:spPr/>
        <p:txBody>
          <a:bodyPr/>
          <a:lstStyle>
            <a:lvl1pPr>
              <a:defRPr/>
            </a:lvl1pPr>
          </a:lstStyle>
          <a:p>
            <a:pPr>
              <a:defRPr/>
            </a:pPr>
            <a:fld id="{2AEE74BD-F2AB-F944-8D7A-CE20341F86FF}"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a:t>Introduction to Kernels</a:t>
            </a:r>
          </a:p>
        </p:txBody>
      </p:sp>
      <p:sp>
        <p:nvSpPr>
          <p:cNvPr id="3" name="Slide Number Placeholder 2"/>
          <p:cNvSpPr>
            <a:spLocks noGrp="1"/>
          </p:cNvSpPr>
          <p:nvPr>
            <p:ph type="sldNum" sz="quarter" idx="11"/>
          </p:nvPr>
        </p:nvSpPr>
        <p:spPr/>
        <p:txBody>
          <a:bodyPr/>
          <a:lstStyle>
            <a:lvl1pPr>
              <a:defRPr/>
            </a:lvl1pPr>
          </a:lstStyle>
          <a:p>
            <a:pPr>
              <a:defRPr/>
            </a:pPr>
            <a:fld id="{8D3E7D66-9BFF-444D-804D-E9507DF62718}"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Introduction to Kernels</a:t>
            </a:r>
          </a:p>
        </p:txBody>
      </p:sp>
      <p:sp>
        <p:nvSpPr>
          <p:cNvPr id="6" name="Slide Number Placeholder 5"/>
          <p:cNvSpPr>
            <a:spLocks noGrp="1"/>
          </p:cNvSpPr>
          <p:nvPr>
            <p:ph type="sldNum" sz="quarter" idx="11"/>
          </p:nvPr>
        </p:nvSpPr>
        <p:spPr/>
        <p:txBody>
          <a:bodyPr/>
          <a:lstStyle>
            <a:lvl1pPr>
              <a:defRPr/>
            </a:lvl1pPr>
          </a:lstStyle>
          <a:p>
            <a:pPr>
              <a:defRPr/>
            </a:pPr>
            <a:fld id="{259830FC-C9D6-FE4E-8D62-8A2560D93A1D}"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Introduction to Kernels</a:t>
            </a:r>
          </a:p>
        </p:txBody>
      </p:sp>
      <p:sp>
        <p:nvSpPr>
          <p:cNvPr id="6" name="Slide Number Placeholder 5"/>
          <p:cNvSpPr>
            <a:spLocks noGrp="1"/>
          </p:cNvSpPr>
          <p:nvPr>
            <p:ph type="sldNum" sz="quarter" idx="11"/>
          </p:nvPr>
        </p:nvSpPr>
        <p:spPr/>
        <p:txBody>
          <a:bodyPr/>
          <a:lstStyle>
            <a:lvl1pPr>
              <a:defRPr/>
            </a:lvl1pPr>
          </a:lstStyle>
          <a:p>
            <a:pPr>
              <a:defRPr/>
            </a:pPr>
            <a:fld id="{A546874D-C167-8D46-BFA4-381DE10042BA}"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54275"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4276"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defRPr/>
            </a:pPr>
            <a:r>
              <a:rPr lang="en-US" b="1"/>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427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5427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defRPr sz="1000" b="1"/>
            </a:lvl1pPr>
          </a:lstStyle>
          <a:p>
            <a:pPr>
              <a:defRPr/>
            </a:pPr>
            <a:r>
              <a:rPr lang="en-US"/>
              <a:t>Introduction to Kernels</a:t>
            </a:r>
          </a:p>
        </p:txBody>
      </p:sp>
      <p:sp>
        <p:nvSpPr>
          <p:cNvPr id="5428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D869654D-568C-7348-B23B-EC57083B0B4F}" type="slidenum">
              <a:rPr lang="en-US"/>
              <a:pPr>
                <a:defRPr/>
              </a:pPr>
              <a:t>‹#›</a:t>
            </a:fld>
            <a:endParaRPr lang="en-US">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5428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5428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5428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5428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5428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5428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5428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5428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5429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5429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5429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5429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rPr>
                <a:t>N</a:t>
              </a:r>
              <a:endParaRPr lang="en-US" sz="4400"/>
            </a:p>
          </p:txBody>
        </p:sp>
        <p:sp>
          <p:nvSpPr>
            <p:cNvPr id="5429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defRPr/>
              </a:pPr>
              <a:r>
                <a:rPr lang="en-US" sz="4400">
                  <a:solidFill>
                    <a:srgbClr val="E30101"/>
                  </a:solidFill>
                </a:rPr>
                <a:t>IF</a:t>
              </a:r>
              <a:endParaRPr lang="en-US" sz="4400"/>
            </a:p>
          </p:txBody>
        </p:sp>
      </p:gr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2001838" y="2271713"/>
            <a:ext cx="5156200" cy="528637"/>
          </a:xfrm>
          <a:noFill/>
        </p:spPr>
        <p:txBody>
          <a:bodyPr/>
          <a:lstStyle/>
          <a:p>
            <a:r>
              <a:rPr lang="en-US" sz="3600" dirty="0"/>
              <a:t>Introduction to Kernels</a:t>
            </a:r>
            <a:endParaRPr lang="en-US" dirty="0"/>
          </a:p>
        </p:txBody>
      </p:sp>
      <p:sp>
        <p:nvSpPr>
          <p:cNvPr id="15363" name="Rectangle 3"/>
          <p:cNvSpPr>
            <a:spLocks noGrp="1" noChangeArrowheads="1"/>
          </p:cNvSpPr>
          <p:nvPr>
            <p:ph type="subTitle" idx="1"/>
          </p:nvPr>
        </p:nvSpPr>
        <p:spPr>
          <a:noFill/>
        </p:spPr>
        <p:txBody>
          <a:bodyPr/>
          <a:lstStyle/>
          <a:p>
            <a:pPr marL="285750" indent="-285750"/>
            <a:r>
              <a:rPr lang="en-US" dirty="0">
                <a:solidFill>
                  <a:schemeClr val="tx2"/>
                </a:solidFill>
              </a:rPr>
              <a:t>April 2023</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850" y="381000"/>
            <a:ext cx="4620055" cy="490391"/>
          </a:xfrm>
        </p:spPr>
        <p:txBody>
          <a:bodyPr/>
          <a:lstStyle/>
          <a:p>
            <a:r>
              <a:rPr lang="en-US" dirty="0"/>
              <a:t>Text Kernel Formatting</a:t>
            </a:r>
          </a:p>
        </p:txBody>
      </p:sp>
      <p:sp>
        <p:nvSpPr>
          <p:cNvPr id="3" name="Content Placeholder 2"/>
          <p:cNvSpPr>
            <a:spLocks noGrp="1"/>
          </p:cNvSpPr>
          <p:nvPr>
            <p:ph idx="1"/>
          </p:nvPr>
        </p:nvSpPr>
        <p:spPr>
          <a:xfrm>
            <a:off x="692150" y="1225550"/>
            <a:ext cx="8382000" cy="4953000"/>
          </a:xfrm>
        </p:spPr>
        <p:txBody>
          <a:bodyPr/>
          <a:lstStyle/>
          <a:p>
            <a:pPr marL="285750" lvl="1" indent="-285750">
              <a:buFontTx/>
              <a:buChar char="•"/>
            </a:pPr>
            <a:r>
              <a:rPr lang="en-US" sz="2000" dirty="0">
                <a:latin typeface="Courier New"/>
                <a:cs typeface="Courier New"/>
              </a:rPr>
              <a:t>KPL/&lt;text kernel type&gt;</a:t>
            </a:r>
            <a:r>
              <a:rPr lang="en-US" sz="2000" dirty="0">
                <a:cs typeface="Courier New"/>
              </a:rPr>
              <a:t> </a:t>
            </a:r>
          </a:p>
          <a:p>
            <a:pPr marL="742950" lvl="2" indent="-285750">
              <a:buFont typeface="Lucida Grande"/>
              <a:buChar char="-"/>
            </a:pPr>
            <a:r>
              <a:rPr lang="en-US" dirty="0">
                <a:cs typeface="Courier New"/>
              </a:rPr>
              <a:t>Its use is optional, but is highly recommended</a:t>
            </a:r>
          </a:p>
          <a:p>
            <a:pPr marL="742950" lvl="2" indent="-285750">
              <a:buFont typeface="Lucida Grande"/>
              <a:buChar char="-"/>
            </a:pPr>
            <a:r>
              <a:rPr lang="en-US" dirty="0">
                <a:cs typeface="Courier New"/>
              </a:rPr>
              <a:t>Must appear</a:t>
            </a:r>
            <a:r>
              <a:rPr lang="en-US" dirty="0"/>
              <a:t> on the first line, starting in column 1</a:t>
            </a:r>
          </a:p>
          <a:p>
            <a:pPr marL="742950" lvl="2" indent="-285750">
              <a:buFont typeface="Lucida Grande"/>
              <a:buChar char="-"/>
            </a:pPr>
            <a:r>
              <a:rPr lang="en-US" dirty="0"/>
              <a:t>Tells SPICE software what kind of kernel it is</a:t>
            </a:r>
          </a:p>
          <a:p>
            <a:pPr marL="742950" lvl="2" indent="-285750">
              <a:buFont typeface="Lucida Grande"/>
              <a:buChar char="-"/>
            </a:pPr>
            <a:r>
              <a:rPr lang="en-US" dirty="0"/>
              <a:t>Text kernel types are FK, IK, PCK, SCLK, MK</a:t>
            </a:r>
          </a:p>
          <a:p>
            <a:pPr marL="742950" lvl="2" indent="-285750">
              <a:buFont typeface="Lucida Grande"/>
              <a:buChar char="-"/>
            </a:pPr>
            <a:endParaRPr lang="en-US" dirty="0"/>
          </a:p>
          <a:p>
            <a:pPr marL="285750" lvl="1" indent="-285750">
              <a:buFontTx/>
              <a:buChar char="•"/>
            </a:pPr>
            <a:r>
              <a:rPr lang="en-US" sz="2000" dirty="0">
                <a:latin typeface="Courier New"/>
                <a:cs typeface="Courier New"/>
              </a:rPr>
              <a:t>\</a:t>
            </a:r>
            <a:r>
              <a:rPr lang="en-US" sz="2000" dirty="0" err="1">
                <a:latin typeface="Courier New"/>
                <a:cs typeface="Courier New"/>
              </a:rPr>
              <a:t>begindata</a:t>
            </a:r>
            <a:r>
              <a:rPr lang="en-US" sz="2000" dirty="0"/>
              <a:t> and </a:t>
            </a:r>
            <a:r>
              <a:rPr lang="en-US" sz="2000" dirty="0">
                <a:latin typeface="Courier New"/>
                <a:cs typeface="Courier New"/>
              </a:rPr>
              <a:t>\</a:t>
            </a:r>
            <a:r>
              <a:rPr lang="en-US" sz="2000" dirty="0" err="1">
                <a:latin typeface="Courier New"/>
                <a:cs typeface="Courier New"/>
              </a:rPr>
              <a:t>begintext</a:t>
            </a:r>
            <a:r>
              <a:rPr lang="en-US" sz="2000" dirty="0"/>
              <a:t> </a:t>
            </a:r>
          </a:p>
          <a:p>
            <a:pPr marL="800100" lvl="2" indent="-342900">
              <a:buFont typeface="Lucida Grande"/>
              <a:buChar char="-"/>
            </a:pPr>
            <a:r>
              <a:rPr lang="en-US" dirty="0"/>
              <a:t>Markers, on lines by themselves, which set off the beginning of data and the beginning of comment (metadata) blocks respectively</a:t>
            </a:r>
          </a:p>
          <a:p>
            <a:pPr marL="1200150" lvl="3" indent="-342900">
              <a:buFont typeface="Lucida Grande"/>
              <a:buChar char="-"/>
            </a:pPr>
            <a:r>
              <a:rPr lang="en-US" dirty="0"/>
              <a:t>They need not begin in column 1</a:t>
            </a:r>
          </a:p>
          <a:p>
            <a:pPr marL="1200150" lvl="3" indent="-342900">
              <a:buFont typeface="Lucida Grande"/>
              <a:buChar char="-"/>
            </a:pPr>
            <a:r>
              <a:rPr lang="en-US" dirty="0"/>
              <a:t>An initial set of comments need not be preceded by a \</a:t>
            </a:r>
            <a:r>
              <a:rPr lang="en-US" dirty="0" err="1"/>
              <a:t>begintext</a:t>
            </a:r>
            <a:r>
              <a:rPr lang="en-US" dirty="0"/>
              <a:t> marker</a:t>
            </a:r>
          </a:p>
          <a:p>
            <a:pPr marL="800100" lvl="2" indent="-342900">
              <a:buFont typeface="Lucida Grande"/>
              <a:buChar char="-"/>
            </a:pPr>
            <a:endParaRPr lang="en-US" dirty="0"/>
          </a:p>
          <a:p>
            <a:pPr marL="285750" lvl="1" indent="-285750">
              <a:buFontTx/>
              <a:buChar char="•"/>
            </a:pPr>
            <a:r>
              <a:rPr lang="en-US" sz="2000" dirty="0">
                <a:latin typeface="Courier New"/>
                <a:cs typeface="Courier New"/>
              </a:rPr>
              <a:t>&lt;LF&gt;</a:t>
            </a:r>
            <a:r>
              <a:rPr lang="en-US" sz="2000" dirty="0"/>
              <a:t> for Unix/Linux/Mac  or  </a:t>
            </a:r>
            <a:r>
              <a:rPr lang="en-US" sz="2000" dirty="0">
                <a:latin typeface="Courier New"/>
                <a:cs typeface="Courier New"/>
              </a:rPr>
              <a:t>&lt;CR&gt;&lt;LF&gt;</a:t>
            </a:r>
            <a:r>
              <a:rPr lang="en-US" sz="2000" dirty="0"/>
              <a:t> for Windows</a:t>
            </a:r>
          </a:p>
          <a:p>
            <a:pPr marL="742950" lvl="2" indent="-285750">
              <a:buFont typeface="Lucida Grande"/>
              <a:buChar char="-"/>
            </a:pPr>
            <a:r>
              <a:rPr lang="en-US" dirty="0"/>
              <a:t>End of line marker (usually not visible when displaying a text kernel)</a:t>
            </a:r>
          </a:p>
          <a:p>
            <a:pPr marL="742950" lvl="2" indent="-285750">
              <a:buFont typeface="Lucida Grande"/>
              <a:buChar char="-"/>
            </a:pPr>
            <a:r>
              <a:rPr lang="en-US" dirty="0"/>
              <a:t>Must be present on EVERY line in the text kernel</a:t>
            </a:r>
          </a:p>
          <a:p>
            <a:pPr marL="742950" lvl="2" indent="-285750">
              <a:buFont typeface="Lucida Grande"/>
              <a:buChar char="-"/>
            </a:pPr>
            <a:endParaRPr lang="en-US" dirty="0"/>
          </a:p>
          <a:p>
            <a:pPr marL="285750" lvl="1" indent="-285750">
              <a:buFontTx/>
              <a:buChar char="•"/>
            </a:pPr>
            <a:r>
              <a:rPr lang="en-US" sz="2000" dirty="0">
                <a:solidFill>
                  <a:schemeClr val="accent2"/>
                </a:solidFill>
              </a:rPr>
              <a:t>Max line length, including any white space is 132 characters</a:t>
            </a:r>
            <a:endParaRPr lang="en-US" dirty="0">
              <a:solidFill>
                <a:schemeClr val="accent2"/>
              </a:solidFill>
            </a:endParaRPr>
          </a:p>
          <a:p>
            <a:endParaRPr lang="en-US" dirty="0"/>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10</a:t>
            </a:fld>
            <a:endParaRPr lang="en-US" sz="1400" b="0">
              <a:latin typeface="Times New Roman" charset="0"/>
            </a:endParaRPr>
          </a:p>
        </p:txBody>
      </p:sp>
    </p:spTree>
    <p:extLst>
      <p:ext uri="{BB962C8B-B14F-4D97-AF65-F5344CB8AC3E}">
        <p14:creationId xmlns:p14="http://schemas.microsoft.com/office/powerpoint/2010/main" val="574113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Introduction to Kernels</a:t>
            </a:r>
          </a:p>
        </p:txBody>
      </p:sp>
      <p:sp>
        <p:nvSpPr>
          <p:cNvPr id="23555" name="Slide Number Placeholder 4"/>
          <p:cNvSpPr>
            <a:spLocks noGrp="1"/>
          </p:cNvSpPr>
          <p:nvPr>
            <p:ph type="sldNum" sz="quarter" idx="11"/>
          </p:nvPr>
        </p:nvSpPr>
        <p:spPr>
          <a:noFill/>
        </p:spPr>
        <p:txBody>
          <a:bodyPr/>
          <a:lstStyle/>
          <a:p>
            <a:fld id="{40F152B7-3CC0-2346-AC6A-CFD057EA738C}" type="slidenum">
              <a:rPr lang="en-US" smtClean="0"/>
              <a:pPr/>
              <a:t>11</a:t>
            </a:fld>
            <a:endParaRPr lang="en-US" sz="1400" b="0">
              <a:latin typeface="Times New Roman" charset="0"/>
            </a:endParaRPr>
          </a:p>
        </p:txBody>
      </p:sp>
      <p:sp>
        <p:nvSpPr>
          <p:cNvPr id="23556" name="Rectangle 2"/>
          <p:cNvSpPr>
            <a:spLocks noGrp="1" noChangeArrowheads="1"/>
          </p:cNvSpPr>
          <p:nvPr>
            <p:ph type="title"/>
          </p:nvPr>
        </p:nvSpPr>
        <p:spPr>
          <a:xfrm>
            <a:off x="3165475" y="381000"/>
            <a:ext cx="4395788" cy="474663"/>
          </a:xfrm>
        </p:spPr>
        <p:txBody>
          <a:bodyPr/>
          <a:lstStyle/>
          <a:p>
            <a:r>
              <a:rPr lang="en-US"/>
              <a:t>Text Kernel Operators</a:t>
            </a:r>
          </a:p>
        </p:txBody>
      </p:sp>
      <p:sp>
        <p:nvSpPr>
          <p:cNvPr id="23557" name="Rectangle 3"/>
          <p:cNvSpPr>
            <a:spLocks noGrp="1" noChangeArrowheads="1"/>
          </p:cNvSpPr>
          <p:nvPr>
            <p:ph type="body" idx="1"/>
          </p:nvPr>
        </p:nvSpPr>
        <p:spPr>
          <a:xfrm>
            <a:off x="615950" y="1606550"/>
            <a:ext cx="7924800" cy="4724400"/>
          </a:xfrm>
        </p:spPr>
        <p:txBody>
          <a:bodyPr/>
          <a:lstStyle/>
          <a:p>
            <a:r>
              <a:rPr lang="en-US" sz="2000" dirty="0"/>
              <a:t>An assignment using the “=” operator associates one or more values with a variable name.</a:t>
            </a:r>
          </a:p>
          <a:p>
            <a:endParaRPr lang="en-US" sz="2000" dirty="0"/>
          </a:p>
          <a:p>
            <a:r>
              <a:rPr lang="en-US" sz="2000" dirty="0"/>
              <a:t>An assignment using the “+=” operator associates additional values with an existing variable name. </a:t>
            </a:r>
          </a:p>
          <a:p>
            <a:endParaRPr lang="en-US" sz="2000" dirty="0"/>
          </a:p>
          <a:p>
            <a:r>
              <a:rPr lang="en-US" sz="2000" dirty="0"/>
              <a:t>An assignment using the “@” symbol associates a calendar date with a variable name. </a:t>
            </a:r>
          </a:p>
          <a:p>
            <a:pPr lvl="1"/>
            <a:r>
              <a:rPr lang="en-US" sz="1600" dirty="0"/>
              <a:t>The string will be parsed and converted to an internal double precision representation of that epoch as seconds past the J2000 epoch</a:t>
            </a:r>
          </a:p>
          <a:p>
            <a:pPr lvl="2"/>
            <a:r>
              <a:rPr lang="en-US" sz="1600" dirty="0"/>
              <a:t>There is no time system implied</a:t>
            </a:r>
          </a:p>
          <a:p>
            <a:pPr lvl="2"/>
            <a:r>
              <a:rPr lang="en-US" sz="1600" dirty="0"/>
              <a:t>This conversion does not need a leap seconds kernel</a:t>
            </a:r>
          </a:p>
        </p:txBody>
      </p:sp>
    </p:spTree>
    <p:extLst>
      <p:ext uri="{BB962C8B-B14F-4D97-AF65-F5344CB8AC3E}">
        <p14:creationId xmlns:p14="http://schemas.microsoft.com/office/powerpoint/2010/main" val="414542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911" y="387350"/>
            <a:ext cx="5465639" cy="490391"/>
          </a:xfrm>
        </p:spPr>
        <p:txBody>
          <a:bodyPr/>
          <a:lstStyle/>
          <a:p>
            <a:r>
              <a:rPr lang="en-US" dirty="0"/>
              <a:t>Variable Names and Values</a:t>
            </a:r>
          </a:p>
        </p:txBody>
      </p:sp>
      <p:sp>
        <p:nvSpPr>
          <p:cNvPr id="3" name="Content Placeholder 2"/>
          <p:cNvSpPr>
            <a:spLocks noGrp="1"/>
          </p:cNvSpPr>
          <p:nvPr>
            <p:ph idx="1"/>
          </p:nvPr>
        </p:nvSpPr>
        <p:spPr>
          <a:xfrm>
            <a:off x="387350" y="1301750"/>
            <a:ext cx="8458200" cy="5486400"/>
          </a:xfrm>
        </p:spPr>
        <p:txBody>
          <a:bodyPr/>
          <a:lstStyle/>
          <a:p>
            <a:r>
              <a:rPr lang="en-US" sz="1800" dirty="0"/>
              <a:t>Variable names</a:t>
            </a:r>
          </a:p>
          <a:p>
            <a:pPr lvl="1"/>
            <a:r>
              <a:rPr lang="en-US" sz="1400" dirty="0"/>
              <a:t>Max of 32 characters</a:t>
            </a:r>
          </a:p>
          <a:p>
            <a:pPr lvl="1"/>
            <a:r>
              <a:rPr lang="en-US" sz="1400" dirty="0"/>
              <a:t>Are case sensitive (</a:t>
            </a:r>
            <a:r>
              <a:rPr lang="en-US" sz="1400" dirty="0">
                <a:solidFill>
                  <a:schemeClr val="accent1"/>
                </a:solidFill>
              </a:rPr>
              <a:t>recommendation: use only upper case</a:t>
            </a:r>
            <a:r>
              <a:rPr lang="en-US" sz="1400" dirty="0"/>
              <a:t>)</a:t>
            </a:r>
          </a:p>
          <a:p>
            <a:pPr lvl="1"/>
            <a:r>
              <a:rPr lang="en-US" sz="1400" dirty="0"/>
              <a:t>Cannot include space, comma, parenthesis, equals sign or tab</a:t>
            </a:r>
          </a:p>
          <a:p>
            <a:pPr lvl="1"/>
            <a:r>
              <a:rPr lang="en-US" sz="1400" dirty="0"/>
              <a:t>Recommendation: don’t use the “+” sign as the last character</a:t>
            </a:r>
          </a:p>
          <a:p>
            <a:r>
              <a:rPr lang="en-US" sz="1800" dirty="0"/>
              <a:t>Values</a:t>
            </a:r>
          </a:p>
          <a:p>
            <a:pPr lvl="1"/>
            <a:r>
              <a:rPr lang="en-US" sz="1400" dirty="0"/>
              <a:t>Numeric:  integer, fixed point and scientific notation are allowed</a:t>
            </a:r>
          </a:p>
          <a:p>
            <a:pPr lvl="1"/>
            <a:r>
              <a:rPr lang="en-US" sz="1400" dirty="0"/>
              <a:t>String: </a:t>
            </a:r>
          </a:p>
          <a:p>
            <a:pPr lvl="2"/>
            <a:r>
              <a:rPr lang="en-US" sz="1400" dirty="0"/>
              <a:t>enclosed in single quotes</a:t>
            </a:r>
          </a:p>
          <a:p>
            <a:pPr lvl="2"/>
            <a:r>
              <a:rPr lang="en-US" sz="1400" dirty="0"/>
              <a:t>maximum length of 80 characters on a given line</a:t>
            </a:r>
          </a:p>
          <a:p>
            <a:pPr lvl="3"/>
            <a:r>
              <a:rPr lang="en-US" sz="1200" dirty="0"/>
              <a:t>SPICE has means to concatenate multiple string values to allow for values exceeding 80 characters</a:t>
            </a:r>
          </a:p>
          <a:p>
            <a:pPr lvl="2"/>
            <a:r>
              <a:rPr lang="en-US" sz="1400" dirty="0"/>
              <a:t>string values may contain any printing ASCII character, including blank</a:t>
            </a:r>
          </a:p>
          <a:p>
            <a:pPr lvl="1"/>
            <a:r>
              <a:rPr lang="en-US" sz="1400" dirty="0"/>
              <a:t>Time:  identified by the “@” character</a:t>
            </a:r>
          </a:p>
          <a:p>
            <a:pPr lvl="1"/>
            <a:r>
              <a:rPr lang="en-US" sz="1400" dirty="0"/>
              <a:t>Any of these three types can be provided as an n-dimensional vector of values</a:t>
            </a:r>
          </a:p>
          <a:p>
            <a:pPr lvl="2"/>
            <a:r>
              <a:rPr lang="en-US" sz="1400" dirty="0"/>
              <a:t>Components are separated by commas or white space (but not TABs)</a:t>
            </a:r>
          </a:p>
          <a:p>
            <a:pPr lvl="2"/>
            <a:r>
              <a:rPr lang="en-US" sz="1400" dirty="0"/>
              <a:t>Parentheses are used to enclose the vector</a:t>
            </a:r>
          </a:p>
          <a:p>
            <a:pPr lvl="2"/>
            <a:r>
              <a:rPr lang="en-US" sz="1400" dirty="0"/>
              <a:t>Each string value in a vector is contained in single quotes</a:t>
            </a:r>
          </a:p>
          <a:p>
            <a:pPr lvl="2"/>
            <a:r>
              <a:rPr lang="en-US" sz="1400" dirty="0"/>
              <a:t>Values in a vector must all be of the same type (numeric, string or time)</a:t>
            </a:r>
          </a:p>
          <a:p>
            <a:r>
              <a:rPr lang="en-US" sz="1800" dirty="0"/>
              <a:t>See “Kernel Required Reading” for more information</a:t>
            </a:r>
          </a:p>
          <a:p>
            <a:endParaRPr lang="en-US" dirty="0"/>
          </a:p>
        </p:txBody>
      </p:sp>
      <p:sp>
        <p:nvSpPr>
          <p:cNvPr id="4" name="Footer Placeholder 3"/>
          <p:cNvSpPr>
            <a:spLocks noGrp="1"/>
          </p:cNvSpPr>
          <p:nvPr>
            <p:ph type="ftr" sz="quarter" idx="10"/>
          </p:nvPr>
        </p:nvSpPr>
        <p:spPr/>
        <p:txBody>
          <a:bodyPr/>
          <a:lstStyle/>
          <a:p>
            <a:pPr>
              <a:defRPr/>
            </a:pPr>
            <a:r>
              <a:rPr lang="en-US" dirty="0"/>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12</a:t>
            </a:fld>
            <a:endParaRPr lang="en-US" sz="1400" b="0">
              <a:latin typeface="Times New Roman" charset="0"/>
            </a:endParaRPr>
          </a:p>
        </p:txBody>
      </p:sp>
    </p:spTree>
    <p:extLst>
      <p:ext uri="{BB962C8B-B14F-4D97-AF65-F5344CB8AC3E}">
        <p14:creationId xmlns:p14="http://schemas.microsoft.com/office/powerpoint/2010/main" val="745295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bwMode="auto">
          <a:xfrm>
            <a:off x="3555285" y="4413911"/>
            <a:ext cx="2927789" cy="566075"/>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4" name="Rectangle 33"/>
          <p:cNvSpPr/>
          <p:nvPr/>
        </p:nvSpPr>
        <p:spPr bwMode="auto">
          <a:xfrm>
            <a:off x="3555561" y="5912674"/>
            <a:ext cx="2927789" cy="335726"/>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3" name="Rectangle 32"/>
          <p:cNvSpPr/>
          <p:nvPr/>
        </p:nvSpPr>
        <p:spPr bwMode="auto">
          <a:xfrm>
            <a:off x="3555561" y="5538609"/>
            <a:ext cx="2927789" cy="335726"/>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2" name="Rectangle 31"/>
          <p:cNvSpPr/>
          <p:nvPr/>
        </p:nvSpPr>
        <p:spPr bwMode="auto">
          <a:xfrm>
            <a:off x="3555285" y="5006304"/>
            <a:ext cx="2927789" cy="486446"/>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2" name="Title 1"/>
          <p:cNvSpPr>
            <a:spLocks noGrp="1"/>
          </p:cNvSpPr>
          <p:nvPr>
            <p:ph type="title"/>
          </p:nvPr>
        </p:nvSpPr>
        <p:spPr>
          <a:xfrm>
            <a:off x="2216150" y="387350"/>
            <a:ext cx="5465639" cy="490391"/>
          </a:xfrm>
        </p:spPr>
        <p:txBody>
          <a:bodyPr/>
          <a:lstStyle/>
          <a:p>
            <a:r>
              <a:rPr lang="en-US" dirty="0"/>
              <a:t>Variable Names and Values</a:t>
            </a:r>
          </a:p>
        </p:txBody>
      </p:sp>
      <p:sp>
        <p:nvSpPr>
          <p:cNvPr id="3" name="Content Placeholder 2"/>
          <p:cNvSpPr>
            <a:spLocks noGrp="1"/>
          </p:cNvSpPr>
          <p:nvPr>
            <p:ph idx="1"/>
          </p:nvPr>
        </p:nvSpPr>
        <p:spPr>
          <a:xfrm>
            <a:off x="177752" y="1334356"/>
            <a:ext cx="8896397" cy="5486400"/>
          </a:xfrm>
        </p:spPr>
        <p:txBody>
          <a:bodyPr/>
          <a:lstStyle/>
          <a:p>
            <a:r>
              <a:rPr lang="en-US" dirty="0"/>
              <a:t>A “picture” of the most basic text kernel assignment rules</a:t>
            </a:r>
          </a:p>
        </p:txBody>
      </p:sp>
      <p:sp>
        <p:nvSpPr>
          <p:cNvPr id="4" name="Footer Placeholder 3"/>
          <p:cNvSpPr>
            <a:spLocks noGrp="1"/>
          </p:cNvSpPr>
          <p:nvPr>
            <p:ph type="ftr" sz="quarter" idx="10"/>
          </p:nvPr>
        </p:nvSpPr>
        <p:spPr/>
        <p:txBody>
          <a:bodyPr/>
          <a:lstStyle/>
          <a:p>
            <a:pPr>
              <a:defRPr/>
            </a:pPr>
            <a:r>
              <a:rPr lang="en-US" dirty="0"/>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13</a:t>
            </a:fld>
            <a:endParaRPr lang="en-US" sz="1400" b="0" dirty="0">
              <a:latin typeface="Times New Roman" charset="0"/>
            </a:endParaRPr>
          </a:p>
        </p:txBody>
      </p:sp>
      <p:sp>
        <p:nvSpPr>
          <p:cNvPr id="6" name="TextBox 5"/>
          <p:cNvSpPr txBox="1"/>
          <p:nvPr/>
        </p:nvSpPr>
        <p:spPr>
          <a:xfrm>
            <a:off x="347088" y="3486885"/>
            <a:ext cx="7803739" cy="261610"/>
          </a:xfrm>
          <a:prstGeom prst="rect">
            <a:avLst/>
          </a:prstGeom>
          <a:noFill/>
        </p:spPr>
        <p:txBody>
          <a:bodyPr wrap="none" rtlCol="0">
            <a:spAutoFit/>
          </a:bodyPr>
          <a:lstStyle/>
          <a:p>
            <a:r>
              <a:rPr lang="en-US" sz="1050" b="1" dirty="0">
                <a:solidFill>
                  <a:schemeClr val="accent2"/>
                </a:solidFill>
                <a:latin typeface="Courier" charset="0"/>
                <a:ea typeface="Courier" charset="0"/>
                <a:cs typeface="Courier" charset="0"/>
              </a:rPr>
              <a:t>MY_NIFTY_TEXT_VARIABLE   = </a:t>
            </a:r>
            <a:r>
              <a:rPr lang="en-US" sz="1100" b="1" dirty="0">
                <a:solidFill>
                  <a:schemeClr val="accent2"/>
                </a:solidFill>
                <a:latin typeface="Courier" charset="0"/>
                <a:ea typeface="Courier" charset="0"/>
                <a:cs typeface="Courier" charset="0"/>
              </a:rPr>
              <a:t>'</a:t>
            </a:r>
            <a:r>
              <a:rPr lang="en-US" sz="1050" b="1" dirty="0">
                <a:solidFill>
                  <a:schemeClr val="accent2"/>
                </a:solidFill>
                <a:latin typeface="Courier" charset="0"/>
                <a:ea typeface="Courier" charset="0"/>
                <a:cs typeface="Courier" charset="0"/>
              </a:rPr>
              <a:t>Text, numbers or dates containing no more than 80 characters</a:t>
            </a:r>
            <a:r>
              <a:rPr lang="en-US" sz="1100" b="1" dirty="0">
                <a:solidFill>
                  <a:schemeClr val="accent2"/>
                </a:solidFill>
                <a:latin typeface="Courier" charset="0"/>
                <a:ea typeface="Courier" charset="0"/>
                <a:cs typeface="Courier" charset="0"/>
              </a:rPr>
              <a:t>'</a:t>
            </a:r>
            <a:r>
              <a:rPr lang="en-US" sz="1050" b="1" dirty="0">
                <a:latin typeface="Courier" charset="0"/>
                <a:ea typeface="Courier" charset="0"/>
                <a:cs typeface="Courier" charset="0"/>
              </a:rPr>
              <a:t> &lt;EOL&gt;</a:t>
            </a:r>
          </a:p>
        </p:txBody>
      </p:sp>
      <p:sp>
        <p:nvSpPr>
          <p:cNvPr id="7" name="Left Brace 6"/>
          <p:cNvSpPr/>
          <p:nvPr/>
        </p:nvSpPr>
        <p:spPr bwMode="auto">
          <a:xfrm rot="5400000">
            <a:off x="1156551" y="2459455"/>
            <a:ext cx="304800" cy="1752600"/>
          </a:xfrm>
          <a:prstGeom prst="leftBrace">
            <a:avLst>
              <a:gd name="adj1" fmla="val 8333"/>
              <a:gd name="adj2" fmla="val 46970"/>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8" name="TextBox 7"/>
          <p:cNvSpPr txBox="1"/>
          <p:nvPr/>
        </p:nvSpPr>
        <p:spPr>
          <a:xfrm>
            <a:off x="677057" y="2811506"/>
            <a:ext cx="1447832" cy="276999"/>
          </a:xfrm>
          <a:prstGeom prst="rect">
            <a:avLst/>
          </a:prstGeom>
          <a:noFill/>
        </p:spPr>
        <p:txBody>
          <a:bodyPr wrap="none" rtlCol="0">
            <a:spAutoFit/>
          </a:bodyPr>
          <a:lstStyle/>
          <a:p>
            <a:r>
              <a:rPr lang="en-US" sz="1200" dirty="0"/>
              <a:t>32 max characters</a:t>
            </a:r>
          </a:p>
        </p:txBody>
      </p:sp>
      <p:sp>
        <p:nvSpPr>
          <p:cNvPr id="9" name="Left Brace 8"/>
          <p:cNvSpPr/>
          <p:nvPr/>
        </p:nvSpPr>
        <p:spPr bwMode="auto">
          <a:xfrm rot="5400000">
            <a:off x="4883984" y="982781"/>
            <a:ext cx="304800" cy="4696780"/>
          </a:xfrm>
          <a:prstGeom prst="leftBrace">
            <a:avLst>
              <a:gd name="adj1" fmla="val 8333"/>
              <a:gd name="adj2" fmla="val 46970"/>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a:t>
            </a:r>
          </a:p>
        </p:txBody>
      </p:sp>
      <p:sp>
        <p:nvSpPr>
          <p:cNvPr id="10" name="TextBox 9"/>
          <p:cNvSpPr txBox="1"/>
          <p:nvPr/>
        </p:nvSpPr>
        <p:spPr>
          <a:xfrm>
            <a:off x="2770464" y="2817274"/>
            <a:ext cx="4440639" cy="276999"/>
          </a:xfrm>
          <a:prstGeom prst="rect">
            <a:avLst/>
          </a:prstGeom>
          <a:noFill/>
        </p:spPr>
        <p:txBody>
          <a:bodyPr wrap="none" rtlCol="0">
            <a:spAutoFit/>
          </a:bodyPr>
          <a:lstStyle/>
          <a:p>
            <a:r>
              <a:rPr lang="en-US" sz="1200" dirty="0"/>
              <a:t>80 max characters, not including the </a:t>
            </a:r>
            <a:r>
              <a:rPr lang="en-US" sz="1200"/>
              <a:t>single quotes at each end</a:t>
            </a:r>
            <a:endParaRPr lang="en-US" sz="1200" dirty="0"/>
          </a:p>
        </p:txBody>
      </p:sp>
      <p:sp>
        <p:nvSpPr>
          <p:cNvPr id="11" name="Left Brace 10"/>
          <p:cNvSpPr/>
          <p:nvPr/>
        </p:nvSpPr>
        <p:spPr bwMode="auto">
          <a:xfrm rot="5400000">
            <a:off x="3830858" y="-952482"/>
            <a:ext cx="304800" cy="7101212"/>
          </a:xfrm>
          <a:prstGeom prst="leftBrace">
            <a:avLst>
              <a:gd name="adj1" fmla="val 8333"/>
              <a:gd name="adj2" fmla="val 46970"/>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a:t>
            </a:r>
          </a:p>
        </p:txBody>
      </p:sp>
      <p:sp>
        <p:nvSpPr>
          <p:cNvPr id="12" name="TextBox 11"/>
          <p:cNvSpPr txBox="1"/>
          <p:nvPr/>
        </p:nvSpPr>
        <p:spPr>
          <a:xfrm>
            <a:off x="1434433" y="2127955"/>
            <a:ext cx="6434775" cy="276999"/>
          </a:xfrm>
          <a:prstGeom prst="rect">
            <a:avLst/>
          </a:prstGeom>
          <a:noFill/>
        </p:spPr>
        <p:txBody>
          <a:bodyPr wrap="none" rtlCol="0">
            <a:spAutoFit/>
          </a:bodyPr>
          <a:lstStyle/>
          <a:p>
            <a:r>
              <a:rPr lang="en-US" sz="1200" dirty="0"/>
              <a:t>132 max characters, with </a:t>
            </a:r>
            <a:r>
              <a:rPr lang="en-US" sz="1200"/>
              <a:t>the non-printing system-dependent </a:t>
            </a:r>
            <a:r>
              <a:rPr lang="en-US" sz="1200" dirty="0"/>
              <a:t>end-of-line indicator at the end*</a:t>
            </a:r>
          </a:p>
        </p:txBody>
      </p:sp>
      <p:cxnSp>
        <p:nvCxnSpPr>
          <p:cNvPr id="14" name="Straight Connector 13"/>
          <p:cNvCxnSpPr/>
          <p:nvPr/>
        </p:nvCxnSpPr>
        <p:spPr bwMode="auto">
          <a:xfrm>
            <a:off x="7530272" y="2750524"/>
            <a:ext cx="0" cy="733406"/>
          </a:xfrm>
          <a:prstGeom prst="line">
            <a:avLst/>
          </a:prstGeom>
          <a:noFill/>
          <a:ln w="12700" cap="flat" cmpd="sng" algn="ctr">
            <a:solidFill>
              <a:schemeClr val="tx1"/>
            </a:solidFill>
            <a:prstDash val="dash"/>
            <a:round/>
            <a:headEnd type="none" w="med" len="med"/>
            <a:tailEnd type="none" w="med" len="med"/>
          </a:ln>
          <a:effectLst/>
        </p:spPr>
      </p:cxnSp>
      <p:cxnSp>
        <p:nvCxnSpPr>
          <p:cNvPr id="15" name="Straight Connector 14"/>
          <p:cNvCxnSpPr/>
          <p:nvPr/>
        </p:nvCxnSpPr>
        <p:spPr bwMode="auto">
          <a:xfrm>
            <a:off x="427404" y="2753838"/>
            <a:ext cx="0" cy="733047"/>
          </a:xfrm>
          <a:prstGeom prst="line">
            <a:avLst/>
          </a:prstGeom>
          <a:noFill/>
          <a:ln w="12700" cap="flat" cmpd="sng" algn="ctr">
            <a:solidFill>
              <a:schemeClr val="tx1"/>
            </a:solidFill>
            <a:prstDash val="dash"/>
            <a:round/>
            <a:headEnd type="none" w="med" len="med"/>
            <a:tailEnd type="none" w="med" len="med"/>
          </a:ln>
          <a:effectLst/>
        </p:spPr>
      </p:cxnSp>
      <p:sp>
        <p:nvSpPr>
          <p:cNvPr id="18" name="TextBox 17"/>
          <p:cNvSpPr txBox="1"/>
          <p:nvPr/>
        </p:nvSpPr>
        <p:spPr>
          <a:xfrm>
            <a:off x="2687994" y="6369631"/>
            <a:ext cx="3179781" cy="461665"/>
          </a:xfrm>
          <a:prstGeom prst="rect">
            <a:avLst/>
          </a:prstGeom>
          <a:noFill/>
        </p:spPr>
        <p:txBody>
          <a:bodyPr wrap="none" rtlCol="0">
            <a:spAutoFit/>
          </a:bodyPr>
          <a:lstStyle/>
          <a:p>
            <a:r>
              <a:rPr lang="en-US" sz="1200" dirty="0"/>
              <a:t>*Unix, Linux, OSX EOL symbol:  &lt;LF&gt;</a:t>
            </a:r>
          </a:p>
          <a:p>
            <a:r>
              <a:rPr lang="en-US" sz="1200" dirty="0"/>
              <a:t>*DOS/Windows EOL symbol:      &lt;CR&gt;&lt;LF&gt;</a:t>
            </a:r>
          </a:p>
        </p:txBody>
      </p:sp>
      <p:sp>
        <p:nvSpPr>
          <p:cNvPr id="19" name="Rounded Rectangular Callout 18"/>
          <p:cNvSpPr/>
          <p:nvPr/>
        </p:nvSpPr>
        <p:spPr bwMode="auto">
          <a:xfrm flipV="1">
            <a:off x="405849" y="4413909"/>
            <a:ext cx="2528330" cy="1295732"/>
          </a:xfrm>
          <a:prstGeom prst="wedgeRoundRectCallout">
            <a:avLst>
              <a:gd name="adj1" fmla="val -19905"/>
              <a:gd name="adj2" fmla="val 129021"/>
              <a:gd name="adj3" fmla="val 16667"/>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20" name="TextBox 19"/>
          <p:cNvSpPr txBox="1"/>
          <p:nvPr/>
        </p:nvSpPr>
        <p:spPr>
          <a:xfrm>
            <a:off x="487399" y="4445434"/>
            <a:ext cx="2528330" cy="1200329"/>
          </a:xfrm>
          <a:prstGeom prst="rect">
            <a:avLst/>
          </a:prstGeom>
          <a:noFill/>
        </p:spPr>
        <p:txBody>
          <a:bodyPr wrap="square" rtlCol="0">
            <a:spAutoFit/>
          </a:bodyPr>
          <a:lstStyle/>
          <a:p>
            <a:r>
              <a:rPr lang="en-US" sz="1200" dirty="0"/>
              <a:t>Any printing characters except white space, comma, parenthesis, equals sign, or TAB. Don't end a name with a plus sign. NAIF strongly recommends you use only upper case characters.</a:t>
            </a:r>
          </a:p>
        </p:txBody>
      </p:sp>
      <p:sp>
        <p:nvSpPr>
          <p:cNvPr id="22" name="TextBox 21"/>
          <p:cNvSpPr txBox="1"/>
          <p:nvPr/>
        </p:nvSpPr>
        <p:spPr>
          <a:xfrm>
            <a:off x="4035864" y="4511225"/>
            <a:ext cx="2144181" cy="461665"/>
          </a:xfrm>
          <a:prstGeom prst="rect">
            <a:avLst/>
          </a:prstGeom>
          <a:noFill/>
        </p:spPr>
        <p:txBody>
          <a:bodyPr wrap="square" rtlCol="0">
            <a:spAutoFit/>
          </a:bodyPr>
          <a:lstStyle/>
          <a:p>
            <a:r>
              <a:rPr lang="en-US" sz="1200">
                <a:solidFill>
                  <a:schemeClr val="accent2"/>
                </a:solidFill>
              </a:rPr>
              <a:t>A text string</a:t>
            </a:r>
            <a:r>
              <a:rPr lang="en-US" sz="1200" dirty="0">
                <a:solidFill>
                  <a:schemeClr val="accent2"/>
                </a:solidFill>
              </a:rPr>
              <a:t>, consisting of any printing characters</a:t>
            </a:r>
          </a:p>
        </p:txBody>
      </p:sp>
      <p:sp>
        <p:nvSpPr>
          <p:cNvPr id="23" name="TextBox 22"/>
          <p:cNvSpPr txBox="1"/>
          <p:nvPr/>
        </p:nvSpPr>
        <p:spPr>
          <a:xfrm>
            <a:off x="6818605" y="4056096"/>
            <a:ext cx="1108628" cy="276999"/>
          </a:xfrm>
          <a:prstGeom prst="rect">
            <a:avLst/>
          </a:prstGeom>
          <a:noFill/>
        </p:spPr>
        <p:txBody>
          <a:bodyPr wrap="square" rtlCol="0">
            <a:spAutoFit/>
          </a:bodyPr>
          <a:lstStyle/>
          <a:p>
            <a:r>
              <a:rPr lang="en-US" sz="1200" dirty="0"/>
              <a:t>Single quote</a:t>
            </a:r>
          </a:p>
        </p:txBody>
      </p:sp>
      <p:cxnSp>
        <p:nvCxnSpPr>
          <p:cNvPr id="25" name="Straight Arrow Connector 24"/>
          <p:cNvCxnSpPr/>
          <p:nvPr/>
        </p:nvCxnSpPr>
        <p:spPr bwMode="auto">
          <a:xfrm flipV="1">
            <a:off x="7404653" y="3657600"/>
            <a:ext cx="49695" cy="467140"/>
          </a:xfrm>
          <a:prstGeom prst="straightConnector1">
            <a:avLst/>
          </a:prstGeom>
          <a:noFill/>
          <a:ln w="12700" cap="flat" cmpd="sng" algn="ctr">
            <a:solidFill>
              <a:schemeClr val="tx1"/>
            </a:solidFill>
            <a:prstDash val="solid"/>
            <a:round/>
            <a:headEnd type="none" w="med" len="med"/>
            <a:tailEnd type="triangle"/>
          </a:ln>
          <a:effectLst/>
        </p:spPr>
      </p:cxnSp>
      <p:sp>
        <p:nvSpPr>
          <p:cNvPr id="26" name="TextBox 25"/>
          <p:cNvSpPr txBox="1"/>
          <p:nvPr/>
        </p:nvSpPr>
        <p:spPr>
          <a:xfrm>
            <a:off x="1975808" y="4036468"/>
            <a:ext cx="1108628" cy="276999"/>
          </a:xfrm>
          <a:prstGeom prst="rect">
            <a:avLst/>
          </a:prstGeom>
          <a:noFill/>
        </p:spPr>
        <p:txBody>
          <a:bodyPr wrap="square" rtlCol="0">
            <a:spAutoFit/>
          </a:bodyPr>
          <a:lstStyle/>
          <a:p>
            <a:r>
              <a:rPr lang="en-US" sz="1200"/>
              <a:t>Single quote</a:t>
            </a:r>
            <a:endParaRPr lang="en-US" sz="1200" dirty="0"/>
          </a:p>
        </p:txBody>
      </p:sp>
      <p:cxnSp>
        <p:nvCxnSpPr>
          <p:cNvPr id="27" name="Straight Arrow Connector 26"/>
          <p:cNvCxnSpPr>
            <a:stCxn id="26" idx="0"/>
          </p:cNvCxnSpPr>
          <p:nvPr/>
        </p:nvCxnSpPr>
        <p:spPr bwMode="auto">
          <a:xfrm flipV="1">
            <a:off x="2530122" y="3657600"/>
            <a:ext cx="73930" cy="378868"/>
          </a:xfrm>
          <a:prstGeom prst="straightConnector1">
            <a:avLst/>
          </a:prstGeom>
          <a:noFill/>
          <a:ln w="12700" cap="flat" cmpd="sng" algn="ctr">
            <a:solidFill>
              <a:schemeClr val="tx1"/>
            </a:solidFill>
            <a:prstDash val="solid"/>
            <a:round/>
            <a:headEnd type="none" w="med" len="med"/>
            <a:tailEnd type="triangle"/>
          </a:ln>
          <a:effectLst/>
        </p:spPr>
      </p:cxnSp>
      <p:sp>
        <p:nvSpPr>
          <p:cNvPr id="30" name="TextBox 29"/>
          <p:cNvSpPr txBox="1"/>
          <p:nvPr/>
        </p:nvSpPr>
        <p:spPr>
          <a:xfrm>
            <a:off x="3501734" y="5006304"/>
            <a:ext cx="2880917" cy="1384995"/>
          </a:xfrm>
          <a:prstGeom prst="rect">
            <a:avLst/>
          </a:prstGeom>
          <a:noFill/>
        </p:spPr>
        <p:txBody>
          <a:bodyPr wrap="none" rtlCol="0">
            <a:spAutoFit/>
          </a:bodyPr>
          <a:lstStyle/>
          <a:p>
            <a:r>
              <a:rPr lang="en-US" sz="1200" dirty="0">
                <a:solidFill>
                  <a:schemeClr val="accent2"/>
                </a:solidFill>
                <a:latin typeface="Courier" charset="0"/>
                <a:ea typeface="Courier" charset="0"/>
                <a:cs typeface="Courier" charset="0"/>
              </a:rPr>
              <a:t> ( 6378.12  6332.34  6355.8 )</a:t>
            </a:r>
          </a:p>
          <a:p>
            <a:r>
              <a:rPr lang="en-US" sz="1200" dirty="0">
                <a:solidFill>
                  <a:schemeClr val="accent2"/>
                </a:solidFill>
                <a:latin typeface="Courier" charset="0"/>
                <a:ea typeface="Courier" charset="0"/>
                <a:cs typeface="Courier" charset="0"/>
              </a:rPr>
              <a:t> ( 6378.12, 6332.34, 6355.8 )</a:t>
            </a:r>
          </a:p>
          <a:p>
            <a:pPr marL="171450" indent="-171450">
              <a:buFontTx/>
              <a:buChar char="-"/>
            </a:pPr>
            <a:endParaRPr lang="en-US" sz="1200" dirty="0">
              <a:solidFill>
                <a:schemeClr val="accent2"/>
              </a:solidFill>
              <a:latin typeface="Courier" charset="0"/>
              <a:ea typeface="Courier" charset="0"/>
              <a:cs typeface="Courier" charset="0"/>
            </a:endParaRPr>
          </a:p>
          <a:p>
            <a:r>
              <a:rPr lang="en-US" sz="1200" dirty="0">
                <a:solidFill>
                  <a:schemeClr val="accent2"/>
                </a:solidFill>
                <a:latin typeface="Courier" charset="0"/>
                <a:ea typeface="Courier" charset="0"/>
                <a:cs typeface="Courier" charset="0"/>
              </a:rPr>
              <a:t>  -12.236E5</a:t>
            </a:r>
          </a:p>
          <a:p>
            <a:pPr marL="171450" indent="-171450">
              <a:buFontTx/>
              <a:buChar char="-"/>
            </a:pPr>
            <a:endParaRPr lang="en-US" sz="1200" dirty="0">
              <a:solidFill>
                <a:schemeClr val="accent2"/>
              </a:solidFill>
              <a:latin typeface="Courier" charset="0"/>
              <a:ea typeface="Courier" charset="0"/>
              <a:cs typeface="Courier" charset="0"/>
            </a:endParaRPr>
          </a:p>
          <a:p>
            <a:r>
              <a:rPr lang="en-US" sz="1200" dirty="0">
                <a:solidFill>
                  <a:schemeClr val="accent2"/>
                </a:solidFill>
                <a:latin typeface="Courier" charset="0"/>
                <a:ea typeface="Courier" charset="0"/>
                <a:cs typeface="Courier" charset="0"/>
              </a:rPr>
              <a:t>  @31-JAN-2012</a:t>
            </a:r>
          </a:p>
          <a:p>
            <a:endParaRPr lang="en-US" sz="1200" dirty="0">
              <a:solidFill>
                <a:schemeClr val="accent2"/>
              </a:solidFill>
              <a:latin typeface="Courier" charset="0"/>
              <a:ea typeface="Courier" charset="0"/>
              <a:cs typeface="Courier" charset="0"/>
            </a:endParaRPr>
          </a:p>
        </p:txBody>
      </p:sp>
      <p:sp>
        <p:nvSpPr>
          <p:cNvPr id="31" name="Rounded Rectangular Callout 30"/>
          <p:cNvSpPr/>
          <p:nvPr/>
        </p:nvSpPr>
        <p:spPr bwMode="auto">
          <a:xfrm flipH="1" flipV="1">
            <a:off x="3462198" y="4467222"/>
            <a:ext cx="2827478" cy="1740573"/>
          </a:xfrm>
          <a:prstGeom prst="wedgeRoundRectCallout">
            <a:avLst>
              <a:gd name="adj1" fmla="val 8920"/>
              <a:gd name="adj2" fmla="val 87705"/>
              <a:gd name="adj3" fmla="val 16667"/>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5" name="TextBox 34"/>
          <p:cNvSpPr txBox="1"/>
          <p:nvPr/>
        </p:nvSpPr>
        <p:spPr>
          <a:xfrm>
            <a:off x="6495405" y="5134374"/>
            <a:ext cx="2039188" cy="307777"/>
          </a:xfrm>
          <a:prstGeom prst="rect">
            <a:avLst/>
          </a:prstGeom>
          <a:noFill/>
        </p:spPr>
        <p:txBody>
          <a:bodyPr wrap="square" rtlCol="0">
            <a:spAutoFit/>
          </a:bodyPr>
          <a:lstStyle/>
          <a:p>
            <a:r>
              <a:rPr lang="en-US" dirty="0"/>
              <a:t>Two forms for vectors</a:t>
            </a:r>
          </a:p>
        </p:txBody>
      </p:sp>
      <p:sp>
        <p:nvSpPr>
          <p:cNvPr id="36" name="TextBox 35"/>
          <p:cNvSpPr txBox="1"/>
          <p:nvPr/>
        </p:nvSpPr>
        <p:spPr>
          <a:xfrm>
            <a:off x="6495405" y="5566558"/>
            <a:ext cx="1588897" cy="307777"/>
          </a:xfrm>
          <a:prstGeom prst="rect">
            <a:avLst/>
          </a:prstGeom>
          <a:noFill/>
        </p:spPr>
        <p:txBody>
          <a:bodyPr wrap="none" rtlCol="0">
            <a:spAutoFit/>
          </a:bodyPr>
          <a:lstStyle/>
          <a:p>
            <a:r>
              <a:rPr lang="en-US" dirty="0"/>
              <a:t>Scientific notation</a:t>
            </a:r>
          </a:p>
        </p:txBody>
      </p:sp>
      <p:sp>
        <p:nvSpPr>
          <p:cNvPr id="37" name="TextBox 36"/>
          <p:cNvSpPr txBox="1"/>
          <p:nvPr/>
        </p:nvSpPr>
        <p:spPr>
          <a:xfrm>
            <a:off x="6495405" y="5944090"/>
            <a:ext cx="2731838" cy="307777"/>
          </a:xfrm>
          <a:prstGeom prst="rect">
            <a:avLst/>
          </a:prstGeom>
          <a:noFill/>
        </p:spPr>
        <p:txBody>
          <a:bodyPr wrap="none" rtlCol="0">
            <a:spAutoFit/>
          </a:bodyPr>
          <a:lstStyle/>
          <a:p>
            <a:r>
              <a:rPr lang="en-US" dirty="0"/>
              <a:t>Dates (special handling ensues)</a:t>
            </a:r>
          </a:p>
        </p:txBody>
      </p:sp>
      <p:sp>
        <p:nvSpPr>
          <p:cNvPr id="39" name="TextBox 38"/>
          <p:cNvSpPr txBox="1"/>
          <p:nvPr/>
        </p:nvSpPr>
        <p:spPr>
          <a:xfrm>
            <a:off x="6495405" y="4596759"/>
            <a:ext cx="1457450" cy="307777"/>
          </a:xfrm>
          <a:prstGeom prst="rect">
            <a:avLst/>
          </a:prstGeom>
          <a:noFill/>
        </p:spPr>
        <p:txBody>
          <a:bodyPr wrap="none" rtlCol="0">
            <a:spAutoFit/>
          </a:bodyPr>
          <a:lstStyle/>
          <a:p>
            <a:r>
              <a:rPr lang="en-US" dirty="0"/>
              <a:t>Character string</a:t>
            </a:r>
          </a:p>
        </p:txBody>
      </p:sp>
    </p:spTree>
    <p:extLst>
      <p:ext uri="{BB962C8B-B14F-4D97-AF65-F5344CB8AC3E}">
        <p14:creationId xmlns:p14="http://schemas.microsoft.com/office/powerpoint/2010/main" val="88076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2"/>
          <p:cNvSpPr>
            <a:spLocks noGrp="1"/>
          </p:cNvSpPr>
          <p:nvPr>
            <p:ph type="ftr" sz="quarter" idx="10"/>
          </p:nvPr>
        </p:nvSpPr>
        <p:spPr>
          <a:noFill/>
        </p:spPr>
        <p:txBody>
          <a:bodyPr/>
          <a:lstStyle/>
          <a:p>
            <a:r>
              <a:rPr lang="en-US"/>
              <a:t>Introduction to Kernels</a:t>
            </a:r>
          </a:p>
        </p:txBody>
      </p:sp>
      <p:sp>
        <p:nvSpPr>
          <p:cNvPr id="24579" name="Slide Number Placeholder 3"/>
          <p:cNvSpPr>
            <a:spLocks noGrp="1"/>
          </p:cNvSpPr>
          <p:nvPr>
            <p:ph type="sldNum" sz="quarter" idx="11"/>
          </p:nvPr>
        </p:nvSpPr>
        <p:spPr>
          <a:noFill/>
        </p:spPr>
        <p:txBody>
          <a:bodyPr/>
          <a:lstStyle/>
          <a:p>
            <a:fld id="{F98234D2-F121-8D40-A93A-718B2B1A8A2F}" type="slidenum">
              <a:rPr lang="en-US" smtClean="0"/>
              <a:pPr/>
              <a:t>14</a:t>
            </a:fld>
            <a:endParaRPr lang="en-US" sz="1400" b="0">
              <a:latin typeface="Times New Roman" charset="0"/>
            </a:endParaRPr>
          </a:p>
        </p:txBody>
      </p:sp>
      <p:sp>
        <p:nvSpPr>
          <p:cNvPr id="24580" name="Rectangle 2"/>
          <p:cNvSpPr>
            <a:spLocks noGrp="1" noChangeArrowheads="1"/>
          </p:cNvSpPr>
          <p:nvPr>
            <p:ph type="title"/>
          </p:nvPr>
        </p:nvSpPr>
        <p:spPr>
          <a:xfrm>
            <a:off x="3079750" y="381000"/>
            <a:ext cx="4549775" cy="474663"/>
          </a:xfrm>
        </p:spPr>
        <p:txBody>
          <a:bodyPr/>
          <a:lstStyle/>
          <a:p>
            <a:r>
              <a:rPr lang="en-US"/>
              <a:t>Example Binary Kernel</a:t>
            </a:r>
          </a:p>
        </p:txBody>
      </p:sp>
      <p:sp>
        <p:nvSpPr>
          <p:cNvPr id="24581" name="AutoShape 3"/>
          <p:cNvSpPr>
            <a:spLocks noChangeArrowheads="1"/>
          </p:cNvSpPr>
          <p:nvPr/>
        </p:nvSpPr>
        <p:spPr bwMode="auto">
          <a:xfrm>
            <a:off x="2743200" y="1905000"/>
            <a:ext cx="3886200" cy="3816350"/>
          </a:xfrm>
          <a:prstGeom prst="flowChartDocumen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4582" name="Text Box 4"/>
          <p:cNvSpPr txBox="1">
            <a:spLocks noChangeArrowheads="1"/>
          </p:cNvSpPr>
          <p:nvPr/>
        </p:nvSpPr>
        <p:spPr bwMode="auto">
          <a:xfrm>
            <a:off x="3130550" y="2216150"/>
            <a:ext cx="2987675" cy="2062103"/>
          </a:xfrm>
          <a:prstGeom prst="rect">
            <a:avLst/>
          </a:prstGeom>
          <a:noFill/>
          <a:ln w="12700">
            <a:noFill/>
            <a:miter lim="800000"/>
            <a:headEnd/>
            <a:tailEnd/>
          </a:ln>
        </p:spPr>
        <p:txBody>
          <a:bodyPr>
            <a:prstTxWarp prst="textNoShape">
              <a:avLst/>
            </a:prstTxWarp>
            <a:spAutoFit/>
          </a:bodyPr>
          <a:lstStyle/>
          <a:p>
            <a:r>
              <a:rPr lang="en-US" sz="1600" b="1" dirty="0"/>
              <a:t>A binary kernel contains lots of non-printing data.</a:t>
            </a:r>
          </a:p>
          <a:p>
            <a:endParaRPr lang="en-US" sz="1600" b="1" dirty="0"/>
          </a:p>
          <a:p>
            <a:r>
              <a:rPr lang="en-US" sz="1600" b="1" dirty="0"/>
              <a:t>Includes a “comment area” where descriptive meta-data provided as ASCII text should be placed. </a:t>
            </a:r>
          </a:p>
          <a:p>
            <a:endParaRPr lang="en-US" sz="16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Introduction to Kernels</a:t>
            </a:r>
          </a:p>
        </p:txBody>
      </p:sp>
      <p:sp>
        <p:nvSpPr>
          <p:cNvPr id="25603" name="Slide Number Placeholder 4"/>
          <p:cNvSpPr>
            <a:spLocks noGrp="1"/>
          </p:cNvSpPr>
          <p:nvPr>
            <p:ph type="sldNum" sz="quarter" idx="11"/>
          </p:nvPr>
        </p:nvSpPr>
        <p:spPr>
          <a:noFill/>
        </p:spPr>
        <p:txBody>
          <a:bodyPr/>
          <a:lstStyle/>
          <a:p>
            <a:fld id="{1F9B371B-C641-7E4A-98CD-E142C9409575}" type="slidenum">
              <a:rPr lang="en-US" smtClean="0"/>
              <a:pPr/>
              <a:t>15</a:t>
            </a:fld>
            <a:endParaRPr lang="en-US" sz="1400" b="0">
              <a:latin typeface="Times New Roman" charset="0"/>
            </a:endParaRPr>
          </a:p>
        </p:txBody>
      </p:sp>
      <p:sp>
        <p:nvSpPr>
          <p:cNvPr id="25604" name="Rectangle 2"/>
          <p:cNvSpPr>
            <a:spLocks noGrp="1" noChangeArrowheads="1"/>
          </p:cNvSpPr>
          <p:nvPr>
            <p:ph type="title"/>
          </p:nvPr>
        </p:nvSpPr>
        <p:spPr>
          <a:xfrm>
            <a:off x="2513013" y="381000"/>
            <a:ext cx="5692775" cy="490538"/>
          </a:xfrm>
        </p:spPr>
        <p:txBody>
          <a:bodyPr/>
          <a:lstStyle/>
          <a:p>
            <a:r>
              <a:rPr lang="en-US"/>
              <a:t>Comments In SPICE Kernels</a:t>
            </a:r>
          </a:p>
        </p:txBody>
      </p:sp>
      <p:sp>
        <p:nvSpPr>
          <p:cNvPr id="25605" name="Rectangle 3"/>
          <p:cNvSpPr>
            <a:spLocks noGrp="1" noChangeArrowheads="1"/>
          </p:cNvSpPr>
          <p:nvPr>
            <p:ph type="body" idx="1"/>
          </p:nvPr>
        </p:nvSpPr>
        <p:spPr>
          <a:xfrm>
            <a:off x="685800" y="1676400"/>
            <a:ext cx="7772400" cy="4724400"/>
          </a:xfrm>
        </p:spPr>
        <p:txBody>
          <a:bodyPr/>
          <a:lstStyle/>
          <a:p>
            <a:r>
              <a:rPr lang="en-US" dirty="0"/>
              <a:t>All SPICE kernels should contain comments–descriptive information about the data contained in the file.</a:t>
            </a:r>
          </a:p>
          <a:p>
            <a:pPr lvl="1"/>
            <a:r>
              <a:rPr lang="en-US" dirty="0"/>
              <a:t>“Comments” are also known as “meta-data”</a:t>
            </a:r>
          </a:p>
          <a:p>
            <a:endParaRPr lang="en-US" dirty="0"/>
          </a:p>
          <a:p>
            <a:r>
              <a:rPr lang="en-US" dirty="0"/>
              <a:t>See the tutorial on comments for more information.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50" y="2901950"/>
            <a:ext cx="3776675" cy="490391"/>
          </a:xfrm>
        </p:spPr>
        <p:txBody>
          <a:bodyPr/>
          <a:lstStyle/>
          <a:p>
            <a:r>
              <a:rPr lang="en-US" dirty="0"/>
              <a:t>Producing Kernels</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16</a:t>
            </a:fld>
            <a:endParaRPr lang="en-US" sz="1400" b="0">
              <a:latin typeface="Times New Roman" charset="0"/>
            </a:endParaRPr>
          </a:p>
        </p:txBody>
      </p:sp>
    </p:spTree>
    <p:extLst>
      <p:ext uri="{BB962C8B-B14F-4D97-AF65-F5344CB8AC3E}">
        <p14:creationId xmlns:p14="http://schemas.microsoft.com/office/powerpoint/2010/main" val="4067892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3314" y="381000"/>
            <a:ext cx="4233130" cy="490391"/>
          </a:xfrm>
        </p:spPr>
        <p:txBody>
          <a:bodyPr/>
          <a:lstStyle/>
          <a:p>
            <a:r>
              <a:rPr lang="en-US" dirty="0"/>
              <a:t>Making a Text Kernel</a:t>
            </a:r>
          </a:p>
        </p:txBody>
      </p:sp>
      <p:sp>
        <p:nvSpPr>
          <p:cNvPr id="3" name="Content Placeholder 2"/>
          <p:cNvSpPr>
            <a:spLocks noGrp="1"/>
          </p:cNvSpPr>
          <p:nvPr>
            <p:ph idx="1"/>
          </p:nvPr>
        </p:nvSpPr>
        <p:spPr>
          <a:xfrm>
            <a:off x="311150" y="1301750"/>
            <a:ext cx="8458200" cy="5257800"/>
          </a:xfrm>
        </p:spPr>
        <p:txBody>
          <a:bodyPr/>
          <a:lstStyle/>
          <a:p>
            <a:r>
              <a:rPr lang="en-US" dirty="0"/>
              <a:t>Text kernels may be produced using a text editor </a:t>
            </a:r>
          </a:p>
          <a:p>
            <a:pPr lvl="1"/>
            <a:r>
              <a:rPr lang="en-US" dirty="0"/>
              <a:t>Text kernels must contain only printing characters (ASCII values 32-126), i.e. human-readable text</a:t>
            </a:r>
          </a:p>
          <a:p>
            <a:pPr lvl="2"/>
            <a:r>
              <a:rPr lang="en-US" dirty="0"/>
              <a:t>TAB characters are allowed but HIGHLY DISCOURAGED</a:t>
            </a:r>
          </a:p>
          <a:p>
            <a:pPr lvl="2"/>
            <a:r>
              <a:rPr lang="en-US" dirty="0"/>
              <a:t>Caution: some text editors insert non-printing characters</a:t>
            </a:r>
          </a:p>
          <a:p>
            <a:pPr lvl="1"/>
            <a:r>
              <a:rPr lang="en-US" dirty="0"/>
              <a:t>Text kernels must have each line terminated with the end-of-line indicator appropriate for the operating system you are using</a:t>
            </a:r>
          </a:p>
          <a:p>
            <a:pPr lvl="2"/>
            <a:r>
              <a:rPr lang="en-US" dirty="0"/>
              <a:t>For Unix, PC/Linux, Mac OSX:   &lt;LF&gt;</a:t>
            </a:r>
          </a:p>
          <a:p>
            <a:pPr lvl="2"/>
            <a:r>
              <a:rPr lang="en-US" dirty="0"/>
              <a:t>For PC/Windows:                        &lt;CR&gt;&lt;LF&gt;</a:t>
            </a:r>
          </a:p>
          <a:p>
            <a:pPr lvl="2"/>
            <a:r>
              <a:rPr lang="en-US" dirty="0">
                <a:solidFill>
                  <a:srgbClr val="FF0000"/>
                </a:solidFill>
              </a:rPr>
              <a:t>Don’t forget to insert the end-of-line indicator on the very last line of the kernel!</a:t>
            </a:r>
          </a:p>
          <a:p>
            <a:pPr lvl="1"/>
            <a:r>
              <a:rPr lang="en-US" dirty="0"/>
              <a:t>Fortran toolkit software will detect and warn you if trying to read a non-native text kernel. (Not needed for other languages.)</a:t>
            </a:r>
          </a:p>
          <a:p>
            <a:pPr lvl="2"/>
            <a:r>
              <a:rPr lang="en-US" dirty="0"/>
              <a:t>Caution: this warning doesn’t work for a file smaller than 132 bytes</a:t>
            </a:r>
          </a:p>
          <a:p>
            <a:pPr lvl="1"/>
            <a:r>
              <a:rPr lang="en-US" dirty="0"/>
              <a:t>See the BACKUP for information on converting text kernels between these two line termination techniques</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17</a:t>
            </a:fld>
            <a:endParaRPr lang="en-US" sz="1400" b="0">
              <a:latin typeface="Times New Roman" charset="0"/>
            </a:endParaRPr>
          </a:p>
        </p:txBody>
      </p:sp>
    </p:spTree>
    <p:extLst>
      <p:ext uri="{BB962C8B-B14F-4D97-AF65-F5344CB8AC3E}">
        <p14:creationId xmlns:p14="http://schemas.microsoft.com/office/powerpoint/2010/main" val="2296357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608" y="381000"/>
            <a:ext cx="4666542" cy="490391"/>
          </a:xfrm>
        </p:spPr>
        <p:txBody>
          <a:bodyPr/>
          <a:lstStyle/>
          <a:p>
            <a:r>
              <a:rPr lang="en-US" dirty="0"/>
              <a:t>Making a Binary Kernel</a:t>
            </a:r>
          </a:p>
        </p:txBody>
      </p:sp>
      <p:sp>
        <p:nvSpPr>
          <p:cNvPr id="3" name="Content Placeholder 2"/>
          <p:cNvSpPr>
            <a:spLocks noGrp="1"/>
          </p:cNvSpPr>
          <p:nvPr>
            <p:ph idx="1"/>
          </p:nvPr>
        </p:nvSpPr>
        <p:spPr/>
        <p:txBody>
          <a:bodyPr/>
          <a:lstStyle/>
          <a:p>
            <a:r>
              <a:rPr lang="en-US" dirty="0"/>
              <a:t>Binary kernels are made using Toolkit utility programs, or by using Toolkit APIs built into your own application program</a:t>
            </a:r>
          </a:p>
          <a:p>
            <a:r>
              <a:rPr lang="en-US" dirty="0"/>
              <a:t>See “How Kernels are Made and Used” in the BACKUP section for a bit more information</a:t>
            </a:r>
          </a:p>
          <a:p>
            <a:r>
              <a:rPr lang="en-US" dirty="0"/>
              <a:t>See the “Making an SPK” and “Making a CK” tutorials</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18</a:t>
            </a:fld>
            <a:endParaRPr lang="en-US" sz="1400" b="0">
              <a:latin typeface="Times New Roman" charset="0"/>
            </a:endParaRPr>
          </a:p>
        </p:txBody>
      </p:sp>
    </p:spTree>
    <p:extLst>
      <p:ext uri="{BB962C8B-B14F-4D97-AF65-F5344CB8AC3E}">
        <p14:creationId xmlns:p14="http://schemas.microsoft.com/office/powerpoint/2010/main" val="898657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0550" y="3054350"/>
            <a:ext cx="2887609" cy="490391"/>
          </a:xfrm>
        </p:spPr>
        <p:txBody>
          <a:bodyPr/>
          <a:lstStyle/>
          <a:p>
            <a:r>
              <a:rPr lang="en-US" dirty="0"/>
              <a:t>Using Kernels</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19</a:t>
            </a:fld>
            <a:endParaRPr lang="en-US" sz="1400" b="0">
              <a:latin typeface="Times New Roman" charset="0"/>
            </a:endParaRPr>
          </a:p>
        </p:txBody>
      </p:sp>
    </p:spTree>
    <p:extLst>
      <p:ext uri="{BB962C8B-B14F-4D97-AF65-F5344CB8AC3E}">
        <p14:creationId xmlns:p14="http://schemas.microsoft.com/office/powerpoint/2010/main" val="3278396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3346" y="381000"/>
            <a:ext cx="1633059" cy="490391"/>
          </a:xfrm>
        </p:spPr>
        <p:txBody>
          <a:bodyPr/>
          <a:lstStyle/>
          <a:p>
            <a:r>
              <a:rPr lang="en-US" dirty="0"/>
              <a:t>Agenda</a:t>
            </a:r>
          </a:p>
        </p:txBody>
      </p:sp>
      <p:sp>
        <p:nvSpPr>
          <p:cNvPr id="3" name="Content Placeholder 2"/>
          <p:cNvSpPr>
            <a:spLocks noGrp="1"/>
          </p:cNvSpPr>
          <p:nvPr>
            <p:ph idx="1"/>
          </p:nvPr>
        </p:nvSpPr>
        <p:spPr/>
        <p:txBody>
          <a:bodyPr/>
          <a:lstStyle/>
          <a:p>
            <a:r>
              <a:rPr lang="en-US" dirty="0"/>
              <a:t>Overview</a:t>
            </a:r>
          </a:p>
          <a:p>
            <a:r>
              <a:rPr lang="en-US" dirty="0"/>
              <a:t>Kernel architecture</a:t>
            </a:r>
          </a:p>
          <a:p>
            <a:r>
              <a:rPr lang="en-US" dirty="0"/>
              <a:t>Producing kernels</a:t>
            </a:r>
          </a:p>
          <a:p>
            <a:r>
              <a:rPr lang="en-US" dirty="0"/>
              <a:t>Using kernels</a:t>
            </a:r>
          </a:p>
        </p:txBody>
      </p:sp>
      <p:sp>
        <p:nvSpPr>
          <p:cNvPr id="4" name="Footer Placeholder 3"/>
          <p:cNvSpPr>
            <a:spLocks noGrp="1"/>
          </p:cNvSpPr>
          <p:nvPr>
            <p:ph type="ftr" sz="quarter" idx="10"/>
          </p:nvPr>
        </p:nvSpPr>
        <p:spPr/>
        <p:txBody>
          <a:bodyPr/>
          <a:lstStyle/>
          <a:p>
            <a:pPr>
              <a:defRPr/>
            </a:pPr>
            <a:r>
              <a:rPr lang="en-US" dirty="0"/>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2</a:t>
            </a:fld>
            <a:endParaRPr lang="en-US" sz="1400" b="0" dirty="0">
              <a:latin typeface="Times New Roman" charset="0"/>
            </a:endParaRPr>
          </a:p>
        </p:txBody>
      </p:sp>
    </p:spTree>
    <p:extLst>
      <p:ext uri="{BB962C8B-B14F-4D97-AF65-F5344CB8AC3E}">
        <p14:creationId xmlns:p14="http://schemas.microsoft.com/office/powerpoint/2010/main" val="3538153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a:t>Introduction to Kernels</a:t>
            </a:r>
          </a:p>
        </p:txBody>
      </p:sp>
      <p:sp>
        <p:nvSpPr>
          <p:cNvPr id="26627" name="Slide Number Placeholder 4"/>
          <p:cNvSpPr>
            <a:spLocks noGrp="1"/>
          </p:cNvSpPr>
          <p:nvPr>
            <p:ph type="sldNum" sz="quarter" idx="11"/>
          </p:nvPr>
        </p:nvSpPr>
        <p:spPr>
          <a:noFill/>
        </p:spPr>
        <p:txBody>
          <a:bodyPr/>
          <a:lstStyle/>
          <a:p>
            <a:fld id="{01D91E76-344B-7945-8B29-67194949017C}" type="slidenum">
              <a:rPr lang="en-US" smtClean="0"/>
              <a:pPr/>
              <a:t>20</a:t>
            </a:fld>
            <a:endParaRPr lang="en-US" sz="1400" b="0">
              <a:latin typeface="Times New Roman" charset="0"/>
            </a:endParaRPr>
          </a:p>
        </p:txBody>
      </p:sp>
      <p:sp>
        <p:nvSpPr>
          <p:cNvPr id="26628" name="Rectangle 5"/>
          <p:cNvSpPr>
            <a:spLocks noGrp="1" noChangeArrowheads="1"/>
          </p:cNvSpPr>
          <p:nvPr>
            <p:ph type="body" idx="1"/>
          </p:nvPr>
        </p:nvSpPr>
        <p:spPr>
          <a:xfrm>
            <a:off x="457200" y="1600200"/>
            <a:ext cx="8382000" cy="4724400"/>
          </a:xfrm>
          <a:noFill/>
        </p:spPr>
        <p:txBody>
          <a:bodyPr/>
          <a:lstStyle/>
          <a:p>
            <a:pPr>
              <a:lnSpc>
                <a:spcPct val="80000"/>
              </a:lnSpc>
              <a:spcBef>
                <a:spcPct val="50000"/>
              </a:spcBef>
              <a:buSzTx/>
            </a:pPr>
            <a:r>
              <a:rPr lang="en-US" sz="2000" dirty="0"/>
              <a:t>To make kernels available to a program you “load” them</a:t>
            </a:r>
          </a:p>
          <a:p>
            <a:pPr>
              <a:lnSpc>
                <a:spcPct val="80000"/>
              </a:lnSpc>
            </a:pPr>
            <a:endParaRPr lang="en-US" sz="2000" dirty="0"/>
          </a:p>
          <a:p>
            <a:pPr>
              <a:lnSpc>
                <a:spcPct val="80000"/>
              </a:lnSpc>
            </a:pPr>
            <a:r>
              <a:rPr lang="en-US" sz="2000" dirty="0"/>
              <a:t>When you load a </a:t>
            </a:r>
            <a:r>
              <a:rPr lang="en-US" sz="2000" u="sng" dirty="0"/>
              <a:t>text</a:t>
            </a:r>
            <a:r>
              <a:rPr lang="en-US" sz="2000" dirty="0"/>
              <a:t> kernel:</a:t>
            </a:r>
          </a:p>
          <a:p>
            <a:pPr lvl="1">
              <a:lnSpc>
                <a:spcPct val="80000"/>
              </a:lnSpc>
            </a:pPr>
            <a:r>
              <a:rPr lang="en-US" sz="1600" dirty="0"/>
              <a:t>the file is opened</a:t>
            </a:r>
          </a:p>
          <a:p>
            <a:pPr lvl="1">
              <a:lnSpc>
                <a:spcPct val="80000"/>
              </a:lnSpc>
            </a:pPr>
            <a:r>
              <a:rPr lang="en-US" sz="1600" dirty="0"/>
              <a:t>the kernel contents are read into memory</a:t>
            </a:r>
          </a:p>
          <a:p>
            <a:pPr lvl="2">
              <a:lnSpc>
                <a:spcPct val="80000"/>
              </a:lnSpc>
            </a:pPr>
            <a:r>
              <a:rPr lang="en-US" sz="1600" dirty="0"/>
              <a:t>variable names and associated values are stored in a data structure called the “kernel pool”</a:t>
            </a:r>
          </a:p>
          <a:p>
            <a:pPr lvl="1">
              <a:lnSpc>
                <a:spcPct val="80000"/>
              </a:lnSpc>
            </a:pPr>
            <a:r>
              <a:rPr lang="en-US" sz="1600" dirty="0"/>
              <a:t>the file is closed </a:t>
            </a:r>
          </a:p>
          <a:p>
            <a:pPr lvl="1">
              <a:lnSpc>
                <a:spcPct val="80000"/>
              </a:lnSpc>
            </a:pPr>
            <a:endParaRPr lang="en-US" sz="1600" dirty="0"/>
          </a:p>
          <a:p>
            <a:pPr>
              <a:lnSpc>
                <a:spcPct val="80000"/>
              </a:lnSpc>
            </a:pPr>
            <a:r>
              <a:rPr lang="en-US" sz="2000" dirty="0"/>
              <a:t>When you load a </a:t>
            </a:r>
            <a:r>
              <a:rPr lang="en-US" sz="2000" u="sng" dirty="0"/>
              <a:t>binary</a:t>
            </a:r>
            <a:r>
              <a:rPr lang="en-US" sz="2000" dirty="0"/>
              <a:t> kernel:</a:t>
            </a:r>
          </a:p>
          <a:p>
            <a:pPr lvl="1">
              <a:lnSpc>
                <a:spcPct val="80000"/>
              </a:lnSpc>
            </a:pPr>
            <a:r>
              <a:rPr lang="en-US" sz="1600" dirty="0"/>
              <a:t>the file is opened</a:t>
            </a:r>
          </a:p>
          <a:p>
            <a:pPr lvl="1">
              <a:lnSpc>
                <a:spcPct val="80000"/>
              </a:lnSpc>
            </a:pPr>
            <a:r>
              <a:rPr lang="en-US" sz="1600" dirty="0"/>
              <a:t>for SPK, CK, binary PCK and DSK files, no data are read until a read request is made by Toolkit software</a:t>
            </a:r>
          </a:p>
          <a:p>
            <a:pPr lvl="1">
              <a:lnSpc>
                <a:spcPct val="80000"/>
              </a:lnSpc>
            </a:pPr>
            <a:r>
              <a:rPr lang="en-US" sz="1600" dirty="0"/>
              <a:t>for ESQ files, the schema description is read, checked, and stored in memory at load time, but no data are read until a query/fetch is made</a:t>
            </a:r>
          </a:p>
          <a:p>
            <a:pPr lvl="1">
              <a:lnSpc>
                <a:spcPct val="80000"/>
              </a:lnSpc>
            </a:pPr>
            <a:r>
              <a:rPr lang="en-US" sz="1600" dirty="0"/>
              <a:t>for all practical purposes the binary file remains open unless specifically unloaded by you</a:t>
            </a:r>
          </a:p>
        </p:txBody>
      </p:sp>
      <p:sp>
        <p:nvSpPr>
          <p:cNvPr id="26629" name="Rectangle 7"/>
          <p:cNvSpPr>
            <a:spLocks noGrp="1" noChangeArrowheads="1"/>
          </p:cNvSpPr>
          <p:nvPr>
            <p:ph type="title"/>
          </p:nvPr>
        </p:nvSpPr>
        <p:spPr>
          <a:xfrm>
            <a:off x="3402013" y="381000"/>
            <a:ext cx="3898900" cy="474663"/>
          </a:xfrm>
        </p:spPr>
        <p:txBody>
          <a:bodyPr/>
          <a:lstStyle/>
          <a:p>
            <a:r>
              <a:rPr lang="en-US"/>
              <a:t>Loading Kernels - 1</a:t>
            </a:r>
          </a:p>
        </p:txBody>
      </p:sp>
    </p:spTree>
    <p:extLst>
      <p:ext uri="{BB962C8B-B14F-4D97-AF65-F5344CB8AC3E}">
        <p14:creationId xmlns:p14="http://schemas.microsoft.com/office/powerpoint/2010/main" val="581858462"/>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Introduction to Kernels</a:t>
            </a:r>
          </a:p>
        </p:txBody>
      </p:sp>
      <p:sp>
        <p:nvSpPr>
          <p:cNvPr id="27651" name="Slide Number Placeholder 4"/>
          <p:cNvSpPr>
            <a:spLocks noGrp="1"/>
          </p:cNvSpPr>
          <p:nvPr>
            <p:ph type="sldNum" sz="quarter" idx="11"/>
          </p:nvPr>
        </p:nvSpPr>
        <p:spPr>
          <a:noFill/>
        </p:spPr>
        <p:txBody>
          <a:bodyPr/>
          <a:lstStyle/>
          <a:p>
            <a:fld id="{B500D5C8-4BDD-5545-9F2D-8D89571C7D01}" type="slidenum">
              <a:rPr lang="en-US" smtClean="0"/>
              <a:pPr/>
              <a:t>21</a:t>
            </a:fld>
            <a:endParaRPr lang="en-US" sz="1400" b="0">
              <a:latin typeface="Times New Roman" charset="0"/>
            </a:endParaRPr>
          </a:p>
        </p:txBody>
      </p:sp>
      <p:sp>
        <p:nvSpPr>
          <p:cNvPr id="27652" name="Rectangle 5"/>
          <p:cNvSpPr>
            <a:spLocks noGrp="1" noChangeArrowheads="1"/>
          </p:cNvSpPr>
          <p:nvPr>
            <p:ph type="body" idx="1"/>
          </p:nvPr>
        </p:nvSpPr>
        <p:spPr>
          <a:xfrm>
            <a:off x="692150" y="1752600"/>
            <a:ext cx="7772400" cy="4654550"/>
          </a:xfrm>
        </p:spPr>
        <p:txBody>
          <a:bodyPr/>
          <a:lstStyle/>
          <a:p>
            <a:r>
              <a:rPr lang="en-US" sz="2000" dirty="0"/>
              <a:t>Use the FURNSH routine to load all kernels – text and binary</a:t>
            </a:r>
          </a:p>
          <a:p>
            <a:pPr lvl="1"/>
            <a:r>
              <a:rPr lang="en-US" sz="1600" dirty="0">
                <a:latin typeface="Courier New" charset="0"/>
              </a:rPr>
              <a:t>CALL FURNSH ( '</a:t>
            </a:r>
            <a:r>
              <a:rPr lang="en-US" sz="1600" dirty="0" err="1">
                <a:latin typeface="Courier New" charset="0"/>
              </a:rPr>
              <a:t>name.ext</a:t>
            </a:r>
            <a:r>
              <a:rPr lang="en-US" sz="1600" dirty="0">
                <a:latin typeface="Courier New" charset="0"/>
              </a:rPr>
              <a:t>' )           </a:t>
            </a:r>
            <a:r>
              <a:rPr lang="en-US" sz="1600" dirty="0"/>
              <a:t>(Fortran)</a:t>
            </a:r>
          </a:p>
          <a:p>
            <a:pPr lvl="1"/>
            <a:r>
              <a:rPr lang="en-US" sz="1600" dirty="0" err="1">
                <a:latin typeface="Courier New" charset="0"/>
              </a:rPr>
              <a:t>furnsh_c</a:t>
            </a:r>
            <a:r>
              <a:rPr lang="en-US" sz="1600" dirty="0">
                <a:latin typeface="Courier New" charset="0"/>
              </a:rPr>
              <a:t> ( "</a:t>
            </a:r>
            <a:r>
              <a:rPr lang="en-US" sz="1600" dirty="0" err="1">
                <a:latin typeface="Courier New" charset="0"/>
              </a:rPr>
              <a:t>name.ext</a:t>
            </a:r>
            <a:r>
              <a:rPr lang="en-US" sz="1600" dirty="0">
                <a:latin typeface="Courier New" charset="0"/>
              </a:rPr>
              <a:t>" );             </a:t>
            </a:r>
            <a:r>
              <a:rPr lang="en-US" sz="1600" dirty="0"/>
              <a:t>(C)</a:t>
            </a:r>
            <a:endParaRPr lang="en-US" sz="1600" dirty="0">
              <a:latin typeface="Courier New" charset="0"/>
            </a:endParaRPr>
          </a:p>
          <a:p>
            <a:pPr lvl="1"/>
            <a:r>
              <a:rPr lang="en-US" sz="1600" dirty="0" err="1">
                <a:latin typeface="Courier New" charset="0"/>
              </a:rPr>
              <a:t>cspice_furnsh</a:t>
            </a:r>
            <a:r>
              <a:rPr lang="en-US" sz="1600" dirty="0">
                <a:latin typeface="Courier New" charset="0"/>
              </a:rPr>
              <a:t>, '</a:t>
            </a:r>
            <a:r>
              <a:rPr lang="en-US" sz="1600" dirty="0" err="1">
                <a:latin typeface="Courier New" charset="0"/>
              </a:rPr>
              <a:t>name.ext</a:t>
            </a:r>
            <a:r>
              <a:rPr lang="en-US" sz="1600" dirty="0">
                <a:latin typeface="Courier New" charset="0"/>
              </a:rPr>
              <a:t>'            </a:t>
            </a:r>
            <a:r>
              <a:rPr lang="en-US" sz="1600" dirty="0"/>
              <a:t>(IDL)</a:t>
            </a:r>
            <a:endParaRPr lang="en-US" sz="1600" dirty="0">
              <a:latin typeface="Courier New" charset="0"/>
            </a:endParaRPr>
          </a:p>
          <a:p>
            <a:pPr lvl="1"/>
            <a:r>
              <a:rPr lang="en-US" sz="1600" dirty="0" err="1">
                <a:latin typeface="Courier New" charset="0"/>
              </a:rPr>
              <a:t>cspice_furnsh</a:t>
            </a:r>
            <a:r>
              <a:rPr lang="en-US" sz="1600" dirty="0">
                <a:latin typeface="Courier New" charset="0"/>
              </a:rPr>
              <a:t> ( '</a:t>
            </a:r>
            <a:r>
              <a:rPr lang="en-US" sz="1600" dirty="0" err="1">
                <a:latin typeface="Courier New" charset="0"/>
              </a:rPr>
              <a:t>name.ext</a:t>
            </a:r>
            <a:r>
              <a:rPr lang="en-US" sz="1600" dirty="0">
                <a:latin typeface="Courier New" charset="0"/>
              </a:rPr>
              <a:t>' )         </a:t>
            </a:r>
            <a:r>
              <a:rPr lang="en-US" sz="1600" dirty="0"/>
              <a:t>(MATLAB)</a:t>
            </a:r>
          </a:p>
          <a:p>
            <a:pPr lvl="1"/>
            <a:r>
              <a:rPr lang="en-US" sz="1600" dirty="0" err="1">
                <a:latin typeface="Courier New" panose="02070309020205020404" pitchFamily="49" charset="0"/>
                <a:ea typeface="Courier" charset="0"/>
                <a:cs typeface="Courier New" panose="02070309020205020404" pitchFamily="49" charset="0"/>
              </a:rPr>
              <a:t>spiceypy.furnsh</a:t>
            </a:r>
            <a:r>
              <a:rPr lang="en-US" sz="1600" dirty="0">
                <a:latin typeface="Courier New" panose="02070309020205020404" pitchFamily="49" charset="0"/>
                <a:ea typeface="Courier" charset="0"/>
                <a:cs typeface="Courier New" panose="02070309020205020404" pitchFamily="49" charset="0"/>
              </a:rPr>
              <a:t> ( </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name.ext</a:t>
            </a:r>
            <a:r>
              <a:rPr lang="en-US" sz="1600" dirty="0">
                <a:latin typeface="Courier New" panose="02070309020205020404" pitchFamily="49" charset="0"/>
                <a:cs typeface="Courier New" panose="02070309020205020404" pitchFamily="49" charset="0"/>
              </a:rPr>
              <a:t>' )</a:t>
            </a:r>
            <a:r>
              <a:rPr lang="en-US" sz="1600" dirty="0">
                <a:latin typeface="Courier New" charset="0"/>
              </a:rPr>
              <a:t>       </a:t>
            </a:r>
            <a:r>
              <a:rPr lang="en-US" sz="1600" dirty="0"/>
              <a:t>(Python using </a:t>
            </a:r>
            <a:r>
              <a:rPr lang="en-US" sz="1600" dirty="0" err="1"/>
              <a:t>SpiceyPy</a:t>
            </a:r>
            <a:r>
              <a:rPr lang="en-US" sz="1600" dirty="0"/>
              <a:t>)</a:t>
            </a:r>
            <a:endParaRPr lang="en-US" sz="1600" dirty="0">
              <a:latin typeface="Courier" charset="0"/>
              <a:ea typeface="Courier" charset="0"/>
              <a:cs typeface="Courier" charset="0"/>
            </a:endParaRPr>
          </a:p>
          <a:p>
            <a:endParaRPr lang="en-US" sz="2000" dirty="0">
              <a:solidFill>
                <a:srgbClr val="063DE8"/>
              </a:solidFill>
            </a:endParaRPr>
          </a:p>
          <a:p>
            <a:r>
              <a:rPr lang="en-US" sz="2000" dirty="0">
                <a:solidFill>
                  <a:srgbClr val="063DE8"/>
                </a:solidFill>
              </a:rPr>
              <a:t>Best practice: don’t hard code filenames as shown above–instead, list them in a “meta-kernel” and load the meta-kernel using FURNSH </a:t>
            </a:r>
            <a:endParaRPr lang="en-US" sz="2000" dirty="0"/>
          </a:p>
          <a:p>
            <a:pPr lvl="1"/>
            <a:r>
              <a:rPr lang="en-US" sz="1600" dirty="0">
                <a:latin typeface="Courier New" charset="0"/>
              </a:rPr>
              <a:t>CALL FURNSH ( 'meta-</a:t>
            </a:r>
            <a:r>
              <a:rPr lang="en-US" sz="1600" dirty="0" err="1">
                <a:latin typeface="Courier New" charset="0"/>
              </a:rPr>
              <a:t>kernel_name</a:t>
            </a:r>
            <a:r>
              <a:rPr lang="en-US" sz="1600" dirty="0">
                <a:latin typeface="Courier New" charset="0"/>
              </a:rPr>
              <a:t>' )   </a:t>
            </a:r>
            <a:r>
              <a:rPr lang="en-US" sz="1600" dirty="0"/>
              <a:t>(Fortran example)</a:t>
            </a:r>
          </a:p>
          <a:p>
            <a:pPr lvl="1"/>
            <a:r>
              <a:rPr lang="en-US" sz="1600" dirty="0"/>
              <a:t>Look further down for more information on meta-kernels</a:t>
            </a:r>
          </a:p>
          <a:p>
            <a:pPr lvl="1"/>
            <a:endParaRPr lang="en-US" sz="1600" dirty="0"/>
          </a:p>
          <a:p>
            <a:r>
              <a:rPr lang="en-US" sz="2200" dirty="0"/>
              <a:t>Information about kernels loaded using FURNSH may be obtained using the KTOTAL, KINFO, KDATA APIs</a:t>
            </a:r>
          </a:p>
          <a:p>
            <a:endParaRPr lang="en-US" sz="2200" dirty="0"/>
          </a:p>
        </p:txBody>
      </p:sp>
      <p:sp>
        <p:nvSpPr>
          <p:cNvPr id="27653" name="Rectangle 6"/>
          <p:cNvSpPr>
            <a:spLocks noGrp="1" noChangeArrowheads="1"/>
          </p:cNvSpPr>
          <p:nvPr>
            <p:ph type="title"/>
          </p:nvPr>
        </p:nvSpPr>
        <p:spPr>
          <a:xfrm>
            <a:off x="3386983" y="381000"/>
            <a:ext cx="3928961" cy="479747"/>
          </a:xfrm>
        </p:spPr>
        <p:txBody>
          <a:bodyPr/>
          <a:lstStyle/>
          <a:p>
            <a:r>
              <a:rPr lang="en-US" dirty="0"/>
              <a:t>Loading Kernels - 2</a:t>
            </a:r>
          </a:p>
        </p:txBody>
      </p:sp>
    </p:spTree>
    <p:extLst>
      <p:ext uri="{BB962C8B-B14F-4D97-AF65-F5344CB8AC3E}">
        <p14:creationId xmlns:p14="http://schemas.microsoft.com/office/powerpoint/2010/main" val="147089640"/>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3815" y="381000"/>
            <a:ext cx="4232128" cy="490391"/>
          </a:xfrm>
        </p:spPr>
        <p:txBody>
          <a:bodyPr/>
          <a:lstStyle/>
          <a:p>
            <a:r>
              <a:rPr lang="en-US" dirty="0"/>
              <a:t>Run-time Translation</a:t>
            </a:r>
          </a:p>
        </p:txBody>
      </p:sp>
      <p:sp>
        <p:nvSpPr>
          <p:cNvPr id="3" name="Content Placeholder 2"/>
          <p:cNvSpPr>
            <a:spLocks noGrp="1"/>
          </p:cNvSpPr>
          <p:nvPr>
            <p:ph idx="1"/>
          </p:nvPr>
        </p:nvSpPr>
        <p:spPr>
          <a:xfrm>
            <a:off x="692150" y="1987550"/>
            <a:ext cx="7772400" cy="4572000"/>
          </a:xfrm>
        </p:spPr>
        <p:txBody>
          <a:bodyPr/>
          <a:lstStyle/>
          <a:p>
            <a:r>
              <a:rPr lang="en-US" dirty="0"/>
              <a:t>Binary kernels, whether or not in native binary format, may be </a:t>
            </a:r>
            <a:r>
              <a:rPr lang="en-US" u="sng" dirty="0"/>
              <a:t>read</a:t>
            </a:r>
            <a:r>
              <a:rPr lang="en-US" dirty="0"/>
              <a:t> by any of the toolkits </a:t>
            </a:r>
          </a:p>
          <a:p>
            <a:pPr lvl="1"/>
            <a:r>
              <a:rPr lang="en-US" dirty="0"/>
              <a:t>Accomplished by run-time translation built into Toolkit code</a:t>
            </a:r>
          </a:p>
          <a:p>
            <a:pPr lvl="1"/>
            <a:r>
              <a:rPr lang="en-US" dirty="0"/>
              <a:t>Run-time translation does NOT apply to writing to an existing binary kernel</a:t>
            </a:r>
          </a:p>
          <a:p>
            <a:endParaRPr lang="en-US" dirty="0"/>
          </a:p>
          <a:p>
            <a:r>
              <a:rPr lang="en-US" dirty="0"/>
              <a:t>Text kernels may be </a:t>
            </a:r>
            <a:r>
              <a:rPr lang="en-US" u="sng" dirty="0"/>
              <a:t>read</a:t>
            </a:r>
            <a:r>
              <a:rPr lang="en-US" dirty="0"/>
              <a:t> by any of the C, IDL and </a:t>
            </a:r>
            <a:r>
              <a:rPr lang="en-US" dirty="0" err="1"/>
              <a:t>Matlab</a:t>
            </a:r>
            <a:r>
              <a:rPr lang="en-US" dirty="0"/>
              <a:t> Toolkits no matter if the end-of-line terminator is Windows style (&lt;CR&gt;&lt;LF&gt;) or OSX/Linux style (&lt;LF&gt;)</a:t>
            </a:r>
          </a:p>
          <a:p>
            <a:pPr lvl="1"/>
            <a:r>
              <a:rPr lang="en-US" dirty="0"/>
              <a:t>Accomplished by run-time translation built into Toolkit code</a:t>
            </a:r>
          </a:p>
          <a:p>
            <a:pPr lvl="1"/>
            <a:r>
              <a:rPr lang="en-US" dirty="0">
                <a:solidFill>
                  <a:schemeClr val="accent1"/>
                </a:solidFill>
              </a:rPr>
              <a:t>Run-time text kernel translation does NOT work for Fortran Toolkits: these Toolkits read text kernels only in native format</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22</a:t>
            </a:fld>
            <a:endParaRPr lang="en-US" sz="1400" b="0">
              <a:latin typeface="Times New Roman" charset="0"/>
            </a:endParaRPr>
          </a:p>
        </p:txBody>
      </p:sp>
    </p:spTree>
    <p:extLst>
      <p:ext uri="{BB962C8B-B14F-4D97-AF65-F5344CB8AC3E}">
        <p14:creationId xmlns:p14="http://schemas.microsoft.com/office/powerpoint/2010/main" val="1873220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482" y="3054350"/>
            <a:ext cx="7524497" cy="1283044"/>
          </a:xfrm>
        </p:spPr>
        <p:txBody>
          <a:bodyPr/>
          <a:lstStyle/>
          <a:p>
            <a:r>
              <a:rPr lang="en-US" dirty="0"/>
              <a:t>Meta-Kernels</a:t>
            </a:r>
            <a:br>
              <a:rPr lang="en-US" dirty="0"/>
            </a:br>
            <a:br>
              <a:rPr lang="en-US" dirty="0"/>
            </a:br>
            <a:r>
              <a:rPr lang="en-US" sz="2800" dirty="0">
                <a:solidFill>
                  <a:srgbClr val="FF0000"/>
                </a:solidFill>
              </a:rPr>
              <a:t>These help make kernel management easy!</a:t>
            </a:r>
            <a:endParaRPr lang="en-US" dirty="0">
              <a:solidFill>
                <a:srgbClr val="FF0000"/>
              </a:solidFill>
            </a:endParaRP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23</a:t>
            </a:fld>
            <a:endParaRPr lang="en-US" sz="1400" b="0">
              <a:latin typeface="Times New Roman" charset="0"/>
            </a:endParaRPr>
          </a:p>
        </p:txBody>
      </p:sp>
    </p:spTree>
    <p:extLst>
      <p:ext uri="{BB962C8B-B14F-4D97-AF65-F5344CB8AC3E}">
        <p14:creationId xmlns:p14="http://schemas.microsoft.com/office/powerpoint/2010/main" val="1424899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Introduction to Kernels</a:t>
            </a:r>
          </a:p>
        </p:txBody>
      </p:sp>
      <p:sp>
        <p:nvSpPr>
          <p:cNvPr id="29699" name="Slide Number Placeholder 4"/>
          <p:cNvSpPr>
            <a:spLocks noGrp="1"/>
          </p:cNvSpPr>
          <p:nvPr>
            <p:ph type="sldNum" sz="quarter" idx="11"/>
          </p:nvPr>
        </p:nvSpPr>
        <p:spPr>
          <a:noFill/>
        </p:spPr>
        <p:txBody>
          <a:bodyPr/>
          <a:lstStyle/>
          <a:p>
            <a:fld id="{7AAC0738-6E14-104B-AB5A-FEBD66D295E2}" type="slidenum">
              <a:rPr lang="en-US" smtClean="0"/>
              <a:pPr/>
              <a:t>24</a:t>
            </a:fld>
            <a:endParaRPr lang="en-US" sz="1400" b="0">
              <a:latin typeface="Times New Roman" charset="0"/>
            </a:endParaRPr>
          </a:p>
        </p:txBody>
      </p:sp>
      <p:sp>
        <p:nvSpPr>
          <p:cNvPr id="29700" name="Rectangle 2"/>
          <p:cNvSpPr>
            <a:spLocks noGrp="1" noChangeArrowheads="1"/>
          </p:cNvSpPr>
          <p:nvPr>
            <p:ph type="title"/>
          </p:nvPr>
        </p:nvSpPr>
        <p:spPr>
          <a:xfrm>
            <a:off x="2987675" y="381000"/>
            <a:ext cx="4756150" cy="474663"/>
          </a:xfrm>
        </p:spPr>
        <p:txBody>
          <a:bodyPr/>
          <a:lstStyle/>
          <a:p>
            <a:r>
              <a:rPr lang="en-US" dirty="0"/>
              <a:t>What is a “Meta-Kernel”</a:t>
            </a:r>
          </a:p>
        </p:txBody>
      </p:sp>
      <p:sp>
        <p:nvSpPr>
          <p:cNvPr id="29701" name="Rectangle 3"/>
          <p:cNvSpPr>
            <a:spLocks noGrp="1" noChangeArrowheads="1"/>
          </p:cNvSpPr>
          <p:nvPr>
            <p:ph type="body" idx="1"/>
          </p:nvPr>
        </p:nvSpPr>
        <p:spPr>
          <a:xfrm>
            <a:off x="692150" y="1682750"/>
            <a:ext cx="7772400" cy="4572000"/>
          </a:xfrm>
        </p:spPr>
        <p:txBody>
          <a:bodyPr/>
          <a:lstStyle/>
          <a:p>
            <a:pPr>
              <a:lnSpc>
                <a:spcPct val="80000"/>
              </a:lnSpc>
            </a:pPr>
            <a:r>
              <a:rPr lang="en-US" sz="2000" dirty="0"/>
              <a:t>A meta-kernel is a file that lists names (and locations) of a collection of SPICE kernels that are to be used together in a SPICE-based application</a:t>
            </a:r>
          </a:p>
          <a:p>
            <a:pPr lvl="1">
              <a:lnSpc>
                <a:spcPct val="80000"/>
              </a:lnSpc>
            </a:pPr>
            <a:r>
              <a:rPr lang="en-US" sz="1600" dirty="0"/>
              <a:t>Loading the meta-kernel causes all of the kernels listed in it to be loaded</a:t>
            </a:r>
          </a:p>
          <a:p>
            <a:pPr>
              <a:lnSpc>
                <a:spcPct val="80000"/>
              </a:lnSpc>
            </a:pPr>
            <a:endParaRPr lang="en-US" sz="2000" dirty="0"/>
          </a:p>
          <a:p>
            <a:pPr>
              <a:lnSpc>
                <a:spcPct val="80000"/>
              </a:lnSpc>
            </a:pPr>
            <a:r>
              <a:rPr lang="en-US" sz="2000" dirty="0"/>
              <a:t>Using a meta-kernel makes it easy to manage which SPICE files are loaded into your program. You don’t need to revise your code–just edit your meta-kernel</a:t>
            </a:r>
          </a:p>
          <a:p>
            <a:pPr marL="0" indent="0">
              <a:lnSpc>
                <a:spcPct val="80000"/>
              </a:lnSpc>
              <a:buNone/>
            </a:pPr>
            <a:endParaRPr lang="en-US" sz="2000" dirty="0"/>
          </a:p>
          <a:p>
            <a:pPr>
              <a:lnSpc>
                <a:spcPct val="80000"/>
              </a:lnSpc>
            </a:pPr>
            <a:r>
              <a:rPr lang="en-US" sz="2000" dirty="0"/>
              <a:t>A meta-kernel is implemented using the SPICE text kernel standards</a:t>
            </a:r>
          </a:p>
          <a:p>
            <a:pPr lvl="1">
              <a:lnSpc>
                <a:spcPct val="80000"/>
              </a:lnSpc>
            </a:pPr>
            <a:r>
              <a:rPr lang="en-US" sz="1600" dirty="0"/>
              <a:t>Refer to the Kernel Required Reading technical reference for details </a:t>
            </a:r>
          </a:p>
          <a:p>
            <a:pPr>
              <a:lnSpc>
                <a:spcPct val="80000"/>
              </a:lnSpc>
            </a:pPr>
            <a:endParaRPr lang="en-US" sz="2000" dirty="0"/>
          </a:p>
          <a:p>
            <a:pPr>
              <a:lnSpc>
                <a:spcPct val="100000"/>
              </a:lnSpc>
              <a:spcBef>
                <a:spcPct val="0"/>
              </a:spcBef>
              <a:buSzTx/>
            </a:pPr>
            <a:r>
              <a:rPr lang="en-US" sz="2000" dirty="0"/>
              <a:t>The terms “meta-kernel” and “FURNSH kernel” are used synonymously</a:t>
            </a:r>
          </a:p>
          <a:p>
            <a:pPr>
              <a:lnSpc>
                <a:spcPct val="80000"/>
              </a:lnSpc>
            </a:pPr>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2"/>
          <p:cNvSpPr>
            <a:spLocks noGrp="1"/>
          </p:cNvSpPr>
          <p:nvPr>
            <p:ph type="ftr" sz="quarter" idx="10"/>
          </p:nvPr>
        </p:nvSpPr>
        <p:spPr>
          <a:noFill/>
        </p:spPr>
        <p:txBody>
          <a:bodyPr/>
          <a:lstStyle/>
          <a:p>
            <a:r>
              <a:rPr lang="en-US"/>
              <a:t>Introduction to Kernels</a:t>
            </a:r>
          </a:p>
        </p:txBody>
      </p:sp>
      <p:sp>
        <p:nvSpPr>
          <p:cNvPr id="30723" name="Slide Number Placeholder 3"/>
          <p:cNvSpPr>
            <a:spLocks noGrp="1"/>
          </p:cNvSpPr>
          <p:nvPr>
            <p:ph type="sldNum" sz="quarter" idx="11"/>
          </p:nvPr>
        </p:nvSpPr>
        <p:spPr>
          <a:noFill/>
        </p:spPr>
        <p:txBody>
          <a:bodyPr/>
          <a:lstStyle/>
          <a:p>
            <a:fld id="{EA910A3A-8169-9643-B9BE-79986E8F4BF9}" type="slidenum">
              <a:rPr lang="en-US" smtClean="0"/>
              <a:pPr/>
              <a:t>25</a:t>
            </a:fld>
            <a:endParaRPr lang="en-US" sz="1400" b="0">
              <a:latin typeface="Times New Roman" charset="0"/>
            </a:endParaRPr>
          </a:p>
        </p:txBody>
      </p:sp>
      <p:sp>
        <p:nvSpPr>
          <p:cNvPr id="30724" name="Rectangle 5"/>
          <p:cNvSpPr>
            <a:spLocks noChangeArrowheads="1"/>
          </p:cNvSpPr>
          <p:nvPr/>
        </p:nvSpPr>
        <p:spPr bwMode="auto">
          <a:xfrm>
            <a:off x="768350" y="1149350"/>
            <a:ext cx="8023225" cy="4152419"/>
          </a:xfrm>
          <a:prstGeom prst="rect">
            <a:avLst/>
          </a:prstGeom>
          <a:noFill/>
          <a:ln w="12700">
            <a:noFill/>
            <a:miter lim="800000"/>
            <a:headEnd/>
            <a:tailEnd/>
          </a:ln>
        </p:spPr>
        <p:txBody>
          <a:bodyPr wrap="square" lIns="90488" tIns="44450" rIns="90488" bIns="44450">
            <a:prstTxWarp prst="textNoShape">
              <a:avLst/>
            </a:prstTxWarp>
            <a:spAutoFit/>
          </a:bodyPr>
          <a:lstStyle/>
          <a:p>
            <a:endParaRPr lang="en-US" sz="1800" b="1" dirty="0">
              <a:latin typeface="Courier New" charset="0"/>
            </a:endParaRPr>
          </a:p>
          <a:p>
            <a:endParaRPr lang="en-US" sz="1800" b="1" dirty="0">
              <a:latin typeface="Courier New" charset="0"/>
            </a:endParaRPr>
          </a:p>
          <a:p>
            <a:endParaRPr lang="en-US" sz="1800" b="1" dirty="0">
              <a:latin typeface="Courier New" charset="0"/>
            </a:endParaRPr>
          </a:p>
          <a:p>
            <a:r>
              <a:rPr lang="en-US" sz="1600" b="1" dirty="0">
                <a:latin typeface="Courier New" charset="0"/>
              </a:rPr>
              <a:t>KPL/MK</a:t>
            </a:r>
          </a:p>
          <a:p>
            <a:r>
              <a:rPr lang="en-US" sz="1600" b="1" dirty="0">
                <a:latin typeface="Courier New" charset="0"/>
              </a:rPr>
              <a:t>\</a:t>
            </a:r>
            <a:r>
              <a:rPr lang="en-US" sz="1600" b="1" dirty="0" err="1">
                <a:latin typeface="Courier New" charset="0"/>
              </a:rPr>
              <a:t>begindata</a:t>
            </a:r>
            <a:endParaRPr lang="en-US" sz="1600" b="1" dirty="0">
              <a:latin typeface="Courier New" charset="0"/>
            </a:endParaRPr>
          </a:p>
          <a:p>
            <a:pPr lvl="1"/>
            <a:r>
              <a:rPr lang="en-US" sz="1600" b="1" dirty="0">
                <a:latin typeface="Courier New" charset="0"/>
              </a:rPr>
              <a:t>KERNELS_TO_LOAD = (</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lowest_priority.bsp</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next_priority.bsp</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highest_priority.bsp</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leapseconds.tls</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sclk.tsc</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/kernels/c-</a:t>
            </a:r>
            <a:r>
              <a:rPr lang="en-US" sz="1600" b="1" dirty="0" err="1">
                <a:latin typeface="Courier New" charset="0"/>
              </a:rPr>
              <a:t>kernel.bc</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p>
          <a:p>
            <a:pPr lvl="1"/>
            <a:r>
              <a:rPr lang="en-US" sz="1600" b="1" dirty="0">
                <a:latin typeface="Courier New" charset="0"/>
              </a:rPr>
              <a:t>         '/custom/</a:t>
            </a:r>
            <a:r>
              <a:rPr lang="en-US" sz="1600" b="1" dirty="0" err="1">
                <a:latin typeface="Courier New" charset="0"/>
              </a:rPr>
              <a:t>kernel_data</a:t>
            </a:r>
            <a:r>
              <a:rPr lang="en-US" sz="1600" b="1" dirty="0">
                <a:latin typeface="Courier New" charset="0"/>
              </a:rPr>
              <a:t>/</a:t>
            </a:r>
            <a:r>
              <a:rPr lang="en-US" sz="1600" b="1" dirty="0" err="1">
                <a:latin typeface="Courier New" charset="0"/>
              </a:rPr>
              <a:t>p_constants.tpc</a:t>
            </a:r>
            <a:r>
              <a:rPr lang="en-US" sz="1600" b="1" dirty="0">
                <a:latin typeface="Courier New" charset="0"/>
              </a:rPr>
              <a:t>',</a:t>
            </a:r>
          </a:p>
          <a:p>
            <a:pPr lvl="1"/>
            <a:r>
              <a:rPr lang="en-US" sz="1600" b="1" dirty="0">
                <a:latin typeface="Courier New" charset="0"/>
              </a:rPr>
              <a:t>                  )</a:t>
            </a:r>
          </a:p>
          <a:p>
            <a:endParaRPr lang="en-US" sz="1800" b="1" dirty="0"/>
          </a:p>
        </p:txBody>
      </p:sp>
      <p:sp>
        <p:nvSpPr>
          <p:cNvPr id="30725" name="Rectangle 6"/>
          <p:cNvSpPr>
            <a:spLocks noGrp="1" noChangeArrowheads="1"/>
          </p:cNvSpPr>
          <p:nvPr>
            <p:ph type="title"/>
          </p:nvPr>
        </p:nvSpPr>
        <p:spPr>
          <a:xfrm>
            <a:off x="3334799" y="381000"/>
            <a:ext cx="4050788" cy="490391"/>
          </a:xfrm>
        </p:spPr>
        <p:txBody>
          <a:bodyPr/>
          <a:lstStyle/>
          <a:p>
            <a:r>
              <a:rPr lang="en-US" dirty="0"/>
              <a:t>Sample Meta-Kernel</a:t>
            </a:r>
          </a:p>
        </p:txBody>
      </p:sp>
      <p:sp>
        <p:nvSpPr>
          <p:cNvPr id="30726" name="Text Box 7"/>
          <p:cNvSpPr txBox="1">
            <a:spLocks noChangeArrowheads="1"/>
          </p:cNvSpPr>
          <p:nvPr/>
        </p:nvSpPr>
        <p:spPr bwMode="auto">
          <a:xfrm>
            <a:off x="7778750" y="3816350"/>
            <a:ext cx="1235075" cy="457200"/>
          </a:xfrm>
          <a:prstGeom prst="rect">
            <a:avLst/>
          </a:prstGeom>
          <a:noFill/>
          <a:ln w="12700">
            <a:noFill/>
            <a:miter lim="800000"/>
            <a:headEnd/>
            <a:tailEnd/>
          </a:ln>
        </p:spPr>
        <p:txBody>
          <a:bodyPr>
            <a:prstTxWarp prst="textNoShape">
              <a:avLst/>
            </a:prstTxWarp>
            <a:spAutoFit/>
          </a:bodyPr>
          <a:lstStyle/>
          <a:p>
            <a:r>
              <a:rPr lang="en-US" sz="1200" dirty="0"/>
              <a:t>All the commas are optional</a:t>
            </a:r>
            <a:endParaRPr lang="en-US" dirty="0"/>
          </a:p>
        </p:txBody>
      </p:sp>
      <p:sp>
        <p:nvSpPr>
          <p:cNvPr id="30727" name="Line 8"/>
          <p:cNvSpPr>
            <a:spLocks noChangeShapeType="1"/>
          </p:cNvSpPr>
          <p:nvPr/>
        </p:nvSpPr>
        <p:spPr bwMode="auto">
          <a:xfrm flipH="1" flipV="1">
            <a:off x="7642225" y="3497262"/>
            <a:ext cx="193675" cy="466725"/>
          </a:xfrm>
          <a:prstGeom prst="line">
            <a:avLst/>
          </a:prstGeom>
          <a:noFill/>
          <a:ln w="6350">
            <a:solidFill>
              <a:schemeClr val="tx1"/>
            </a:solidFill>
            <a:round/>
            <a:headEnd/>
            <a:tailEnd type="triangle" w="med" len="med"/>
          </a:ln>
        </p:spPr>
        <p:txBody>
          <a:bodyPr wrap="none" anchor="ctr">
            <a:prstTxWarp prst="textNoShape">
              <a:avLst/>
            </a:prstTxWarp>
          </a:bodyPr>
          <a:lstStyle/>
          <a:p>
            <a:endParaRPr lang="en-US"/>
          </a:p>
        </p:txBody>
      </p:sp>
      <p:sp>
        <p:nvSpPr>
          <p:cNvPr id="30728" name="Line 9"/>
          <p:cNvSpPr>
            <a:spLocks noChangeShapeType="1"/>
          </p:cNvSpPr>
          <p:nvPr/>
        </p:nvSpPr>
        <p:spPr bwMode="auto">
          <a:xfrm flipH="1" flipV="1">
            <a:off x="7108825" y="3725862"/>
            <a:ext cx="700088" cy="277813"/>
          </a:xfrm>
          <a:prstGeom prst="line">
            <a:avLst/>
          </a:prstGeom>
          <a:noFill/>
          <a:ln w="6350">
            <a:solidFill>
              <a:schemeClr val="tx1"/>
            </a:solidFill>
            <a:round/>
            <a:headEnd/>
            <a:tailEnd type="triangle" w="med" len="med"/>
          </a:ln>
        </p:spPr>
        <p:txBody>
          <a:bodyPr wrap="none" anchor="ctr">
            <a:prstTxWarp prst="textNoShape">
              <a:avLst/>
            </a:prstTxWarp>
          </a:bodyPr>
          <a:lstStyle/>
          <a:p>
            <a:endParaRPr lang="en-US"/>
          </a:p>
        </p:txBody>
      </p:sp>
      <p:sp>
        <p:nvSpPr>
          <p:cNvPr id="30729" name="Line 10"/>
          <p:cNvSpPr>
            <a:spLocks noChangeShapeType="1"/>
          </p:cNvSpPr>
          <p:nvPr/>
        </p:nvSpPr>
        <p:spPr bwMode="auto">
          <a:xfrm flipH="1">
            <a:off x="6604000" y="4067175"/>
            <a:ext cx="1216025" cy="77787"/>
          </a:xfrm>
          <a:prstGeom prst="line">
            <a:avLst/>
          </a:prstGeom>
          <a:noFill/>
          <a:ln w="6350">
            <a:solidFill>
              <a:schemeClr val="tx1"/>
            </a:solidFill>
            <a:round/>
            <a:headEnd/>
            <a:tailEnd type="triangle" w="med" len="med"/>
          </a:ln>
        </p:spPr>
        <p:txBody>
          <a:bodyPr wrap="none" anchor="ctr">
            <a:prstTxWarp prst="textNoShape">
              <a:avLst/>
            </a:prstTxWarp>
          </a:bodyPr>
          <a:lstStyle/>
          <a:p>
            <a:endParaRPr lang="en-US"/>
          </a:p>
        </p:txBody>
      </p:sp>
    </p:spTree>
    <p:extLst>
      <p:ext uri="{BB962C8B-B14F-4D97-AF65-F5344CB8AC3E}">
        <p14:creationId xmlns:p14="http://schemas.microsoft.com/office/powerpoint/2010/main" val="97019782"/>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bwMode="auto">
          <a:xfrm>
            <a:off x="2336760" y="4203700"/>
            <a:ext cx="4772065" cy="527050"/>
          </a:xfrm>
          <a:prstGeom prst="round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2" name="Rounded Rectangle 1"/>
          <p:cNvSpPr/>
          <p:nvPr/>
        </p:nvSpPr>
        <p:spPr bwMode="auto">
          <a:xfrm>
            <a:off x="768350" y="5187950"/>
            <a:ext cx="8023225" cy="914400"/>
          </a:xfrm>
          <a:prstGeom prst="roundRect">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0722" name="Footer Placeholder 2"/>
          <p:cNvSpPr>
            <a:spLocks noGrp="1"/>
          </p:cNvSpPr>
          <p:nvPr>
            <p:ph type="ftr" sz="quarter" idx="10"/>
          </p:nvPr>
        </p:nvSpPr>
        <p:spPr>
          <a:noFill/>
        </p:spPr>
        <p:txBody>
          <a:bodyPr/>
          <a:lstStyle/>
          <a:p>
            <a:r>
              <a:rPr lang="en-US"/>
              <a:t>Introduction to Kernels</a:t>
            </a:r>
          </a:p>
        </p:txBody>
      </p:sp>
      <p:sp>
        <p:nvSpPr>
          <p:cNvPr id="30723" name="Slide Number Placeholder 3"/>
          <p:cNvSpPr>
            <a:spLocks noGrp="1"/>
          </p:cNvSpPr>
          <p:nvPr>
            <p:ph type="sldNum" sz="quarter" idx="11"/>
          </p:nvPr>
        </p:nvSpPr>
        <p:spPr>
          <a:noFill/>
        </p:spPr>
        <p:txBody>
          <a:bodyPr/>
          <a:lstStyle/>
          <a:p>
            <a:fld id="{EA910A3A-8169-9643-B9BE-79986E8F4BF9}" type="slidenum">
              <a:rPr lang="en-US" smtClean="0"/>
              <a:pPr/>
              <a:t>26</a:t>
            </a:fld>
            <a:endParaRPr lang="en-US" sz="1400" b="0">
              <a:latin typeface="Times New Roman" charset="0"/>
            </a:endParaRPr>
          </a:p>
        </p:txBody>
      </p:sp>
      <p:sp>
        <p:nvSpPr>
          <p:cNvPr id="30724" name="Rectangle 5"/>
          <p:cNvSpPr>
            <a:spLocks noChangeArrowheads="1"/>
          </p:cNvSpPr>
          <p:nvPr/>
        </p:nvSpPr>
        <p:spPr bwMode="auto">
          <a:xfrm>
            <a:off x="768350" y="1149350"/>
            <a:ext cx="8023225" cy="5537414"/>
          </a:xfrm>
          <a:prstGeom prst="rect">
            <a:avLst/>
          </a:prstGeom>
          <a:noFill/>
          <a:ln w="12700">
            <a:noFill/>
            <a:miter lim="800000"/>
            <a:headEnd/>
            <a:tailEnd/>
          </a:ln>
        </p:spPr>
        <p:txBody>
          <a:bodyPr wrap="square" lIns="90488" tIns="44450" rIns="90488" bIns="44450">
            <a:prstTxWarp prst="textNoShape">
              <a:avLst/>
            </a:prstTxWarp>
            <a:spAutoFit/>
          </a:bodyPr>
          <a:lstStyle/>
          <a:p>
            <a:endParaRPr lang="en-US" sz="1800" b="1" dirty="0">
              <a:latin typeface="Courier New" charset="0"/>
            </a:endParaRPr>
          </a:p>
          <a:p>
            <a:endParaRPr lang="en-US" sz="1800" b="1" dirty="0">
              <a:latin typeface="Courier New" charset="0"/>
            </a:endParaRPr>
          </a:p>
          <a:p>
            <a:endParaRPr lang="en-US" sz="1800" b="1" dirty="0">
              <a:latin typeface="Courier New" charset="0"/>
            </a:endParaRPr>
          </a:p>
          <a:p>
            <a:r>
              <a:rPr lang="en-US" sz="1600" b="1" dirty="0">
                <a:latin typeface="Courier New" charset="0"/>
              </a:rPr>
              <a:t>KPL/MK</a:t>
            </a:r>
          </a:p>
          <a:p>
            <a:r>
              <a:rPr lang="en-US" sz="1600" b="1" dirty="0">
                <a:latin typeface="Courier New" charset="0"/>
              </a:rPr>
              <a:t>\</a:t>
            </a:r>
            <a:r>
              <a:rPr lang="en-US" sz="1600" b="1" dirty="0" err="1">
                <a:latin typeface="Courier New" charset="0"/>
              </a:rPr>
              <a:t>begindata</a:t>
            </a:r>
            <a:endParaRPr lang="en-US" sz="1600" b="1" dirty="0">
              <a:latin typeface="Courier New" charset="0"/>
            </a:endParaRPr>
          </a:p>
          <a:p>
            <a:pPr lvl="1"/>
            <a:r>
              <a:rPr lang="en-US" sz="1600" b="1" dirty="0">
                <a:latin typeface="Courier New" charset="0"/>
              </a:rPr>
              <a:t>KERNELS_TO_LOAD = (</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lowest_priority.bsp</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next_priority.bsp</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highest_priority.bsp</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leapseconds.tls</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r>
              <a:rPr lang="en-US" sz="1600" b="1" dirty="0" err="1">
                <a:latin typeface="Courier New" charset="0"/>
              </a:rPr>
              <a:t>sclk.tsc</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/kernels/c-</a:t>
            </a:r>
            <a:r>
              <a:rPr lang="en-US" sz="1600" b="1" dirty="0" err="1">
                <a:latin typeface="Courier New" charset="0"/>
              </a:rPr>
              <a:t>kernel.bc</a:t>
            </a:r>
            <a:r>
              <a:rPr lang="en-US" sz="1600" b="1" dirty="0">
                <a:latin typeface="Courier New" charset="0"/>
              </a:rPr>
              <a:t>',</a:t>
            </a:r>
          </a:p>
          <a:p>
            <a:pPr lvl="1"/>
            <a:r>
              <a:rPr lang="en-US" sz="1600" b="1" dirty="0">
                <a:latin typeface="Courier New" charset="0"/>
              </a:rPr>
              <a:t>         '/home/</a:t>
            </a:r>
            <a:r>
              <a:rPr lang="en-US" sz="1600" b="1" dirty="0" err="1">
                <a:latin typeface="Courier New" charset="0"/>
              </a:rPr>
              <a:t>mydir</a:t>
            </a:r>
            <a:r>
              <a:rPr lang="en-US" sz="1600" b="1" dirty="0">
                <a:latin typeface="Courier New" charset="0"/>
              </a:rPr>
              <a:t>/kernels+',</a:t>
            </a:r>
          </a:p>
          <a:p>
            <a:pPr lvl="1"/>
            <a:r>
              <a:rPr lang="en-US" sz="1600" b="1" dirty="0">
                <a:latin typeface="Courier New" charset="0"/>
              </a:rPr>
              <a:t>         '/custom/</a:t>
            </a:r>
            <a:r>
              <a:rPr lang="en-US" sz="1600" b="1" dirty="0" err="1">
                <a:latin typeface="Courier New" charset="0"/>
              </a:rPr>
              <a:t>kernel_data</a:t>
            </a:r>
            <a:r>
              <a:rPr lang="en-US" sz="1600" b="1" dirty="0">
                <a:latin typeface="Courier New" charset="0"/>
              </a:rPr>
              <a:t>/</a:t>
            </a:r>
            <a:r>
              <a:rPr lang="en-US" sz="1600" b="1" dirty="0" err="1">
                <a:latin typeface="Courier New" charset="0"/>
              </a:rPr>
              <a:t>p_constants.tpc</a:t>
            </a:r>
            <a:r>
              <a:rPr lang="en-US" sz="1600" b="1" dirty="0">
                <a:latin typeface="Courier New" charset="0"/>
              </a:rPr>
              <a:t>',</a:t>
            </a:r>
          </a:p>
          <a:p>
            <a:pPr lvl="1"/>
            <a:r>
              <a:rPr lang="en-US" sz="1600" b="1" dirty="0">
                <a:latin typeface="Courier New" charset="0"/>
              </a:rPr>
              <a:t>                  )</a:t>
            </a:r>
          </a:p>
          <a:p>
            <a:endParaRPr lang="en-US" sz="1800" b="1" dirty="0"/>
          </a:p>
          <a:p>
            <a:pPr>
              <a:buFont typeface="Arial" charset="0"/>
              <a:buChar char="•"/>
            </a:pPr>
            <a:r>
              <a:rPr lang="en-US" sz="1800" b="1" dirty="0"/>
              <a:t> The last file listed in this example (</a:t>
            </a:r>
            <a:r>
              <a:rPr lang="en-US" sz="1800" b="1" dirty="0" err="1"/>
              <a:t>p_constants.tpc</a:t>
            </a:r>
            <a:r>
              <a:rPr lang="en-US" sz="1800" b="1" dirty="0"/>
              <a:t>) demonstrates how to use the continuation character, ‘+’, to work around the 80 character limitation imposed on string lengths by the text kernel standards.</a:t>
            </a:r>
          </a:p>
          <a:p>
            <a:pPr>
              <a:buFont typeface="Arial" charset="0"/>
              <a:buChar char="•"/>
            </a:pPr>
            <a:endParaRPr lang="en-US" sz="1800" b="1" dirty="0"/>
          </a:p>
          <a:p>
            <a:pPr>
              <a:buFont typeface="Arial" charset="0"/>
              <a:buChar char="•"/>
            </a:pPr>
            <a:r>
              <a:rPr lang="en-US" sz="1800" b="1" dirty="0"/>
              <a:t> See the next two pages for some important OS-specific details!</a:t>
            </a:r>
          </a:p>
        </p:txBody>
      </p:sp>
      <p:sp>
        <p:nvSpPr>
          <p:cNvPr id="30725" name="Rectangle 6"/>
          <p:cNvSpPr>
            <a:spLocks noGrp="1" noChangeArrowheads="1"/>
          </p:cNvSpPr>
          <p:nvPr>
            <p:ph type="title"/>
          </p:nvPr>
        </p:nvSpPr>
        <p:spPr>
          <a:xfrm>
            <a:off x="3334799" y="381000"/>
            <a:ext cx="4050788" cy="490391"/>
          </a:xfrm>
        </p:spPr>
        <p:txBody>
          <a:bodyPr/>
          <a:lstStyle/>
          <a:p>
            <a:r>
              <a:rPr lang="en-US" dirty="0"/>
              <a:t>Sample Meta-Kernel</a:t>
            </a:r>
          </a:p>
        </p:txBody>
      </p:sp>
      <p:sp>
        <p:nvSpPr>
          <p:cNvPr id="30726" name="Text Box 7"/>
          <p:cNvSpPr txBox="1">
            <a:spLocks noChangeArrowheads="1"/>
          </p:cNvSpPr>
          <p:nvPr/>
        </p:nvSpPr>
        <p:spPr bwMode="auto">
          <a:xfrm>
            <a:off x="7778750" y="3816350"/>
            <a:ext cx="1235075" cy="457200"/>
          </a:xfrm>
          <a:prstGeom prst="rect">
            <a:avLst/>
          </a:prstGeom>
          <a:noFill/>
          <a:ln w="12700">
            <a:noFill/>
            <a:miter lim="800000"/>
            <a:headEnd/>
            <a:tailEnd/>
          </a:ln>
        </p:spPr>
        <p:txBody>
          <a:bodyPr>
            <a:prstTxWarp prst="textNoShape">
              <a:avLst/>
            </a:prstTxWarp>
            <a:spAutoFit/>
          </a:bodyPr>
          <a:lstStyle/>
          <a:p>
            <a:r>
              <a:rPr lang="en-US" sz="1200" dirty="0"/>
              <a:t>All the commas are optional</a:t>
            </a:r>
            <a:endParaRPr lang="en-US" dirty="0"/>
          </a:p>
        </p:txBody>
      </p:sp>
      <p:sp>
        <p:nvSpPr>
          <p:cNvPr id="30727" name="Line 8"/>
          <p:cNvSpPr>
            <a:spLocks noChangeShapeType="1"/>
          </p:cNvSpPr>
          <p:nvPr/>
        </p:nvSpPr>
        <p:spPr bwMode="auto">
          <a:xfrm flipH="1" flipV="1">
            <a:off x="7642225" y="3497262"/>
            <a:ext cx="193675" cy="466725"/>
          </a:xfrm>
          <a:prstGeom prst="line">
            <a:avLst/>
          </a:prstGeom>
          <a:noFill/>
          <a:ln w="6350">
            <a:solidFill>
              <a:schemeClr val="tx1"/>
            </a:solidFill>
            <a:round/>
            <a:headEnd/>
            <a:tailEnd type="triangle" w="med" len="med"/>
          </a:ln>
        </p:spPr>
        <p:txBody>
          <a:bodyPr wrap="none" anchor="ctr">
            <a:prstTxWarp prst="textNoShape">
              <a:avLst/>
            </a:prstTxWarp>
          </a:bodyPr>
          <a:lstStyle/>
          <a:p>
            <a:endParaRPr lang="en-US"/>
          </a:p>
        </p:txBody>
      </p:sp>
      <p:sp>
        <p:nvSpPr>
          <p:cNvPr id="30728" name="Line 9"/>
          <p:cNvSpPr>
            <a:spLocks noChangeShapeType="1"/>
          </p:cNvSpPr>
          <p:nvPr/>
        </p:nvSpPr>
        <p:spPr bwMode="auto">
          <a:xfrm flipH="1" flipV="1">
            <a:off x="7108825" y="3725862"/>
            <a:ext cx="700088" cy="277813"/>
          </a:xfrm>
          <a:prstGeom prst="line">
            <a:avLst/>
          </a:prstGeom>
          <a:noFill/>
          <a:ln w="6350">
            <a:solidFill>
              <a:schemeClr val="tx1"/>
            </a:solidFill>
            <a:round/>
            <a:headEnd/>
            <a:tailEnd type="triangle" w="med" len="med"/>
          </a:ln>
        </p:spPr>
        <p:txBody>
          <a:bodyPr wrap="none" anchor="ctr">
            <a:prstTxWarp prst="textNoShape">
              <a:avLst/>
            </a:prstTxWarp>
          </a:bodyPr>
          <a:lstStyle/>
          <a:p>
            <a:endParaRPr lang="en-US"/>
          </a:p>
        </p:txBody>
      </p:sp>
      <p:sp>
        <p:nvSpPr>
          <p:cNvPr id="30729" name="Line 10"/>
          <p:cNvSpPr>
            <a:spLocks noChangeShapeType="1"/>
          </p:cNvSpPr>
          <p:nvPr/>
        </p:nvSpPr>
        <p:spPr bwMode="auto">
          <a:xfrm flipH="1">
            <a:off x="6604000" y="4067175"/>
            <a:ext cx="1216025" cy="77787"/>
          </a:xfrm>
          <a:prstGeom prst="line">
            <a:avLst/>
          </a:prstGeom>
          <a:noFill/>
          <a:ln w="6350">
            <a:solidFill>
              <a:schemeClr val="tx1"/>
            </a:solidFill>
            <a:round/>
            <a:headEnd/>
            <a:tailEnd type="triangle" w="med" len="med"/>
          </a:ln>
        </p:spPr>
        <p:txBody>
          <a:bodyPr wrap="none" anchor="ctr">
            <a:prstTxWarp prst="textNoShape">
              <a:avLst/>
            </a:prstTxWarp>
          </a:bodyPr>
          <a:lstStyle/>
          <a:p>
            <a:endParaRPr lang="en-US"/>
          </a:p>
        </p:txBody>
      </p:sp>
    </p:spTree>
    <p:extLst>
      <p:ext uri="{BB962C8B-B14F-4D97-AF65-F5344CB8AC3E}">
        <p14:creationId xmlns:p14="http://schemas.microsoft.com/office/powerpoint/2010/main" val="179971161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2"/>
          <p:cNvSpPr>
            <a:spLocks noGrp="1"/>
          </p:cNvSpPr>
          <p:nvPr>
            <p:ph type="ftr" sz="quarter" idx="10"/>
          </p:nvPr>
        </p:nvSpPr>
        <p:spPr>
          <a:noFill/>
        </p:spPr>
        <p:txBody>
          <a:bodyPr/>
          <a:lstStyle/>
          <a:p>
            <a:r>
              <a:rPr lang="en-US"/>
              <a:t>Introduction to Kernels</a:t>
            </a:r>
          </a:p>
        </p:txBody>
      </p:sp>
      <p:sp>
        <p:nvSpPr>
          <p:cNvPr id="31747" name="Slide Number Placeholder 3"/>
          <p:cNvSpPr>
            <a:spLocks noGrp="1"/>
          </p:cNvSpPr>
          <p:nvPr>
            <p:ph type="sldNum" sz="quarter" idx="11"/>
          </p:nvPr>
        </p:nvSpPr>
        <p:spPr>
          <a:noFill/>
        </p:spPr>
        <p:txBody>
          <a:bodyPr/>
          <a:lstStyle/>
          <a:p>
            <a:fld id="{0F4B81A8-D3C8-914E-8FEC-C77B3826C09E}" type="slidenum">
              <a:rPr lang="en-US" smtClean="0"/>
              <a:pPr/>
              <a:t>27</a:t>
            </a:fld>
            <a:endParaRPr lang="en-US" sz="1400" b="0">
              <a:latin typeface="Times New Roman" charset="0"/>
            </a:endParaRPr>
          </a:p>
        </p:txBody>
      </p:sp>
      <p:sp>
        <p:nvSpPr>
          <p:cNvPr id="31748" name="Rectangle 2"/>
          <p:cNvSpPr>
            <a:spLocks noChangeArrowheads="1"/>
          </p:cNvSpPr>
          <p:nvPr/>
        </p:nvSpPr>
        <p:spPr bwMode="auto">
          <a:xfrm>
            <a:off x="692150" y="1454150"/>
            <a:ext cx="8027988" cy="5137305"/>
          </a:xfrm>
          <a:prstGeom prst="rect">
            <a:avLst/>
          </a:prstGeom>
          <a:noFill/>
          <a:ln w="12700">
            <a:noFill/>
            <a:miter lim="800000"/>
            <a:headEnd/>
            <a:tailEnd/>
          </a:ln>
        </p:spPr>
        <p:txBody>
          <a:bodyPr lIns="90488" tIns="44450" rIns="90488" bIns="44450">
            <a:prstTxWarp prst="textNoShape">
              <a:avLst/>
            </a:prstTxWarp>
            <a:spAutoFit/>
          </a:bodyPr>
          <a:lstStyle/>
          <a:p>
            <a:pPr>
              <a:buFont typeface="Arial" charset="0"/>
              <a:buChar char="•"/>
            </a:pPr>
            <a:r>
              <a:rPr lang="en-US" sz="1800" b="1" dirty="0"/>
              <a:t> This meta-kernel uses the PATH_VALUES and PATH_SYMBOLS keywords to specify the directory where the kernels are located.</a:t>
            </a:r>
          </a:p>
          <a:p>
            <a:endParaRPr lang="en-US" b="1" dirty="0">
              <a:latin typeface="Courier New" charset="0"/>
            </a:endParaRPr>
          </a:p>
          <a:p>
            <a:r>
              <a:rPr lang="en-US" b="1" dirty="0">
                <a:latin typeface="Courier New" charset="0"/>
              </a:rPr>
              <a:t>KPL/MK</a:t>
            </a:r>
          </a:p>
          <a:p>
            <a:r>
              <a:rPr lang="en-US" b="1" dirty="0">
                <a:latin typeface="Courier New" charset="0"/>
              </a:rPr>
              <a:t>\</a:t>
            </a:r>
            <a:r>
              <a:rPr lang="en-US" b="1" dirty="0" err="1">
                <a:latin typeface="Courier New" charset="0"/>
              </a:rPr>
              <a:t>begindata</a:t>
            </a:r>
            <a:endParaRPr lang="en-US" b="1" dirty="0">
              <a:latin typeface="Courier New" charset="0"/>
            </a:endParaRPr>
          </a:p>
          <a:p>
            <a:r>
              <a:rPr lang="en-US" b="1" dirty="0">
                <a:latin typeface="Courier New" charset="0"/>
              </a:rPr>
              <a:t>   PATH_VALUES     = ( '</a:t>
            </a:r>
            <a:r>
              <a:rPr lang="en-US" b="1" dirty="0">
                <a:solidFill>
                  <a:srgbClr val="FF0000"/>
                </a:solidFill>
                <a:latin typeface="Courier New" charset="0"/>
              </a:rPr>
              <a:t>/</a:t>
            </a:r>
            <a:r>
              <a:rPr lang="en-US" b="1" dirty="0">
                <a:latin typeface="Courier New" charset="0"/>
              </a:rPr>
              <a:t>home</a:t>
            </a:r>
            <a:r>
              <a:rPr lang="en-US" b="1" dirty="0">
                <a:solidFill>
                  <a:srgbClr val="FF0000"/>
                </a:solidFill>
                <a:latin typeface="Courier New" charset="0"/>
              </a:rPr>
              <a:t>/</a:t>
            </a:r>
            <a:r>
              <a:rPr lang="en-US" b="1" dirty="0" err="1">
                <a:latin typeface="Courier New" charset="0"/>
              </a:rPr>
              <a:t>mydir</a:t>
            </a:r>
            <a:r>
              <a:rPr lang="en-US" b="1" dirty="0">
                <a:solidFill>
                  <a:srgbClr val="FF0000"/>
                </a:solidFill>
                <a:latin typeface="Courier New" charset="0"/>
              </a:rPr>
              <a:t>/</a:t>
            </a:r>
            <a:r>
              <a:rPr lang="en-US" b="1" dirty="0">
                <a:latin typeface="Courier New" charset="0"/>
              </a:rPr>
              <a:t>kernels' ) </a:t>
            </a:r>
          </a:p>
          <a:p>
            <a:r>
              <a:rPr lang="en-US" b="1" dirty="0">
                <a:latin typeface="Courier New" charset="0"/>
              </a:rPr>
              <a:t>   PATH_SYMBOLS    = ( 'KERNELS'             )</a:t>
            </a:r>
          </a:p>
          <a:p>
            <a:r>
              <a:rPr lang="en-US" b="1" dirty="0">
                <a:latin typeface="Courier New" charset="0"/>
              </a:rPr>
              <a:t>   KERNELS_TO_LOAD = (</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lowest_priority.bsp</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next_priority.bsp</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highest_priority.bsp</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leapseconds.tls</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sclk.tsc</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a:latin typeface="Courier New" charset="0"/>
              </a:rPr>
              <a:t>c-</a:t>
            </a:r>
            <a:r>
              <a:rPr lang="en-US" b="1" dirty="0" err="1">
                <a:latin typeface="Courier New" charset="0"/>
              </a:rPr>
              <a:t>kernel.bc</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a:latin typeface="Courier New" charset="0"/>
              </a:rPr>
              <a:t>custom</a:t>
            </a:r>
            <a:r>
              <a:rPr lang="en-US" b="1" dirty="0">
                <a:solidFill>
                  <a:srgbClr val="FF0000"/>
                </a:solidFill>
                <a:latin typeface="Courier New" charset="0"/>
              </a:rPr>
              <a:t>/</a:t>
            </a:r>
            <a:r>
              <a:rPr lang="en-US" b="1" dirty="0" err="1">
                <a:latin typeface="Courier New" charset="0"/>
              </a:rPr>
              <a:t>kernel_data</a:t>
            </a:r>
            <a:r>
              <a:rPr lang="en-US" b="1" dirty="0">
                <a:solidFill>
                  <a:srgbClr val="FF0000"/>
                </a:solidFill>
                <a:latin typeface="Courier New" charset="0"/>
              </a:rPr>
              <a:t>/</a:t>
            </a:r>
            <a:r>
              <a:rPr lang="en-US" b="1" dirty="0" err="1">
                <a:latin typeface="Courier New" charset="0"/>
              </a:rPr>
              <a:t>p_constants.tpc</a:t>
            </a:r>
            <a:r>
              <a:rPr lang="en-US" b="1" dirty="0">
                <a:latin typeface="Courier New" charset="0"/>
              </a:rPr>
              <a:t>'</a:t>
            </a:r>
          </a:p>
          <a:p>
            <a:pPr lvl="1"/>
            <a:r>
              <a:rPr lang="en-US" b="1" dirty="0">
                <a:latin typeface="Courier New" charset="0"/>
              </a:rPr>
              <a:t>                  )</a:t>
            </a:r>
          </a:p>
          <a:p>
            <a:pPr>
              <a:buFont typeface="Arial" charset="0"/>
              <a:buChar char="•"/>
            </a:pPr>
            <a:r>
              <a:rPr lang="en-US" sz="1600" b="1" dirty="0"/>
              <a:t> Although the OS environment variable notation $&lt;name&gt; is used to refer to the symbols specified using the PATH_VALUES and PATH_SYMBOLS keywords, </a:t>
            </a:r>
            <a:r>
              <a:rPr lang="en-US" sz="1600" b="1" dirty="0">
                <a:solidFill>
                  <a:srgbClr val="063DE8"/>
                </a:solidFill>
              </a:rPr>
              <a:t>these symbols are </a:t>
            </a:r>
            <a:r>
              <a:rPr lang="en-US" sz="1600" b="1" u="sng" dirty="0">
                <a:solidFill>
                  <a:srgbClr val="063DE8"/>
                </a:solidFill>
              </a:rPr>
              <a:t>NOT</a:t>
            </a:r>
            <a:r>
              <a:rPr lang="en-US" sz="1600" b="1" dirty="0">
                <a:solidFill>
                  <a:srgbClr val="063DE8"/>
                </a:solidFill>
              </a:rPr>
              <a:t> operating system environment variables and are set and used for substitution by SPICE only in the context of this particular meta-kernel</a:t>
            </a:r>
            <a:r>
              <a:rPr lang="en-US" sz="1600" b="1" dirty="0"/>
              <a:t>.</a:t>
            </a:r>
          </a:p>
          <a:p>
            <a:pPr>
              <a:buFont typeface="Arial" charset="0"/>
              <a:buChar char="•"/>
            </a:pPr>
            <a:r>
              <a:rPr lang="en-US" sz="1600" b="1" dirty="0"/>
              <a:t> The ‘+’ continuation character described on the previous page may be used to handle path strings that exceed 80 characters. </a:t>
            </a:r>
          </a:p>
        </p:txBody>
      </p:sp>
      <p:sp>
        <p:nvSpPr>
          <p:cNvPr id="31749" name="Rectangle 3"/>
          <p:cNvSpPr>
            <a:spLocks noGrp="1" noChangeArrowheads="1"/>
          </p:cNvSpPr>
          <p:nvPr>
            <p:ph type="title"/>
          </p:nvPr>
        </p:nvSpPr>
        <p:spPr>
          <a:xfrm>
            <a:off x="3209727" y="0"/>
            <a:ext cx="4050788" cy="918816"/>
          </a:xfrm>
        </p:spPr>
        <p:txBody>
          <a:bodyPr/>
          <a:lstStyle/>
          <a:p>
            <a:r>
              <a:rPr lang="en-US" dirty="0"/>
              <a:t>Unix/Mac</a:t>
            </a:r>
            <a:br>
              <a:rPr lang="en-US" dirty="0"/>
            </a:br>
            <a:r>
              <a:rPr lang="en-US" dirty="0"/>
              <a:t>Sample Meta-Kernel</a:t>
            </a:r>
          </a:p>
        </p:txBody>
      </p:sp>
      <p:sp>
        <p:nvSpPr>
          <p:cNvPr id="6" name="TextBox 5"/>
          <p:cNvSpPr txBox="1"/>
          <p:nvPr/>
        </p:nvSpPr>
        <p:spPr>
          <a:xfrm>
            <a:off x="7092950" y="3282950"/>
            <a:ext cx="1981200" cy="738664"/>
          </a:xfrm>
          <a:prstGeom prst="rect">
            <a:avLst/>
          </a:prstGeom>
          <a:noFill/>
          <a:ln w="28575" cmpd="sng">
            <a:solidFill>
              <a:srgbClr val="FC0128"/>
            </a:solidFill>
          </a:ln>
        </p:spPr>
        <p:txBody>
          <a:bodyPr wrap="square" rtlCol="0">
            <a:spAutoFit/>
          </a:bodyPr>
          <a:lstStyle/>
          <a:p>
            <a:r>
              <a:rPr lang="en-US" b="1" dirty="0"/>
              <a:t>UNIX/MAC style path notation, using</a:t>
            </a:r>
          </a:p>
          <a:p>
            <a:r>
              <a:rPr lang="en-US" b="1" dirty="0"/>
              <a:t>forward slashes</a:t>
            </a:r>
          </a:p>
        </p:txBody>
      </p:sp>
      <p:sp>
        <p:nvSpPr>
          <p:cNvPr id="2" name="Right Brace 1"/>
          <p:cNvSpPr/>
          <p:nvPr/>
        </p:nvSpPr>
        <p:spPr bwMode="auto">
          <a:xfrm>
            <a:off x="6559550" y="2673350"/>
            <a:ext cx="304800" cy="2133600"/>
          </a:xfrm>
          <a:prstGeom prst="rightBrace">
            <a:avLst/>
          </a:prstGeom>
          <a:noFill/>
          <a:ln w="12700" cap="flat" cmpd="sng" algn="ctr">
            <a:solidFill>
              <a:srgbClr val="FC012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891855330"/>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2"/>
          <p:cNvSpPr>
            <a:spLocks noGrp="1"/>
          </p:cNvSpPr>
          <p:nvPr>
            <p:ph type="ftr" sz="quarter" idx="10"/>
          </p:nvPr>
        </p:nvSpPr>
        <p:spPr>
          <a:noFill/>
        </p:spPr>
        <p:txBody>
          <a:bodyPr/>
          <a:lstStyle/>
          <a:p>
            <a:r>
              <a:rPr lang="en-US"/>
              <a:t>Introduction to Kernels</a:t>
            </a:r>
          </a:p>
        </p:txBody>
      </p:sp>
      <p:sp>
        <p:nvSpPr>
          <p:cNvPr id="31747" name="Slide Number Placeholder 3"/>
          <p:cNvSpPr>
            <a:spLocks noGrp="1"/>
          </p:cNvSpPr>
          <p:nvPr>
            <p:ph type="sldNum" sz="quarter" idx="11"/>
          </p:nvPr>
        </p:nvSpPr>
        <p:spPr>
          <a:noFill/>
        </p:spPr>
        <p:txBody>
          <a:bodyPr/>
          <a:lstStyle/>
          <a:p>
            <a:fld id="{0F4B81A8-D3C8-914E-8FEC-C77B3826C09E}" type="slidenum">
              <a:rPr lang="en-US" smtClean="0"/>
              <a:pPr/>
              <a:t>28</a:t>
            </a:fld>
            <a:endParaRPr lang="en-US" sz="1400" b="0">
              <a:latin typeface="Times New Roman" charset="0"/>
            </a:endParaRPr>
          </a:p>
        </p:txBody>
      </p:sp>
      <p:sp>
        <p:nvSpPr>
          <p:cNvPr id="31748" name="Rectangle 2"/>
          <p:cNvSpPr>
            <a:spLocks noChangeArrowheads="1"/>
          </p:cNvSpPr>
          <p:nvPr/>
        </p:nvSpPr>
        <p:spPr bwMode="auto">
          <a:xfrm>
            <a:off x="692150" y="1454150"/>
            <a:ext cx="8027988" cy="5137305"/>
          </a:xfrm>
          <a:prstGeom prst="rect">
            <a:avLst/>
          </a:prstGeom>
          <a:noFill/>
          <a:ln w="12700">
            <a:noFill/>
            <a:miter lim="800000"/>
            <a:headEnd/>
            <a:tailEnd/>
          </a:ln>
        </p:spPr>
        <p:txBody>
          <a:bodyPr lIns="90488" tIns="44450" rIns="90488" bIns="44450">
            <a:prstTxWarp prst="textNoShape">
              <a:avLst/>
            </a:prstTxWarp>
            <a:spAutoFit/>
          </a:bodyPr>
          <a:lstStyle/>
          <a:p>
            <a:pPr>
              <a:buFont typeface="Arial" charset="0"/>
              <a:buChar char="•"/>
            </a:pPr>
            <a:r>
              <a:rPr lang="en-US" sz="1800" b="1" dirty="0"/>
              <a:t> This meta-kernel uses the PATH_VALUES and PATH_SYMBOLS keywords to specify the directory where the kernels are located.</a:t>
            </a:r>
          </a:p>
          <a:p>
            <a:endParaRPr lang="en-US" b="1" dirty="0">
              <a:latin typeface="Courier New" charset="0"/>
            </a:endParaRPr>
          </a:p>
          <a:p>
            <a:r>
              <a:rPr lang="en-US" b="1" dirty="0">
                <a:latin typeface="Courier New" charset="0"/>
              </a:rPr>
              <a:t>KPL/MK</a:t>
            </a:r>
          </a:p>
          <a:p>
            <a:r>
              <a:rPr lang="en-US" b="1" dirty="0">
                <a:latin typeface="Courier New" charset="0"/>
              </a:rPr>
              <a:t>\</a:t>
            </a:r>
            <a:r>
              <a:rPr lang="en-US" b="1" dirty="0" err="1">
                <a:latin typeface="Courier New" charset="0"/>
              </a:rPr>
              <a:t>begindata</a:t>
            </a:r>
            <a:endParaRPr lang="en-US" b="1" dirty="0">
              <a:latin typeface="Courier New" charset="0"/>
            </a:endParaRPr>
          </a:p>
          <a:p>
            <a:r>
              <a:rPr lang="en-US" b="1" dirty="0">
                <a:latin typeface="Courier New" charset="0"/>
              </a:rPr>
              <a:t>   PATH_VALUES     = ( '</a:t>
            </a:r>
            <a:r>
              <a:rPr lang="en-US" b="1" dirty="0">
                <a:solidFill>
                  <a:schemeClr val="accent1"/>
                </a:solidFill>
                <a:latin typeface="Courier New" charset="0"/>
              </a:rPr>
              <a:t>c:</a:t>
            </a:r>
            <a:r>
              <a:rPr lang="en-US" b="1" dirty="0">
                <a:solidFill>
                  <a:srgbClr val="FF0000"/>
                </a:solidFill>
                <a:latin typeface="Courier New" charset="0"/>
              </a:rPr>
              <a:t>\</a:t>
            </a:r>
            <a:r>
              <a:rPr lang="en-US" b="1" dirty="0">
                <a:latin typeface="Courier New" charset="0"/>
              </a:rPr>
              <a:t>home</a:t>
            </a:r>
            <a:r>
              <a:rPr lang="en-US" b="1" dirty="0">
                <a:solidFill>
                  <a:srgbClr val="FF0000"/>
                </a:solidFill>
                <a:latin typeface="Courier New" charset="0"/>
              </a:rPr>
              <a:t>\</a:t>
            </a:r>
            <a:r>
              <a:rPr lang="en-US" b="1" dirty="0" err="1">
                <a:latin typeface="Courier New" charset="0"/>
              </a:rPr>
              <a:t>mydir</a:t>
            </a:r>
            <a:r>
              <a:rPr lang="en-US" b="1" dirty="0">
                <a:solidFill>
                  <a:srgbClr val="FF0000"/>
                </a:solidFill>
                <a:latin typeface="Courier New" charset="0"/>
              </a:rPr>
              <a:t>\</a:t>
            </a:r>
            <a:r>
              <a:rPr lang="en-US" b="1" dirty="0">
                <a:latin typeface="Courier New" charset="0"/>
              </a:rPr>
              <a:t>kernels' ) </a:t>
            </a:r>
          </a:p>
          <a:p>
            <a:r>
              <a:rPr lang="en-US" b="1" dirty="0">
                <a:latin typeface="Courier New" charset="0"/>
              </a:rPr>
              <a:t>   PATH_SYMBOLS    = ( 'KERNELS'             )</a:t>
            </a:r>
          </a:p>
          <a:p>
            <a:r>
              <a:rPr lang="en-US" b="1" dirty="0">
                <a:latin typeface="Courier New" charset="0"/>
              </a:rPr>
              <a:t>   KERNELS_TO_LOAD = (</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lowest_priority.bsp</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next_priority.bsp</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highest_priority.bsp</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leapseconds.tls</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err="1">
                <a:latin typeface="Courier New" charset="0"/>
              </a:rPr>
              <a:t>sclk.tsc</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a:latin typeface="Courier New" charset="0"/>
              </a:rPr>
              <a:t>c-</a:t>
            </a:r>
            <a:r>
              <a:rPr lang="en-US" b="1" dirty="0" err="1">
                <a:latin typeface="Courier New" charset="0"/>
              </a:rPr>
              <a:t>kernel.bc</a:t>
            </a:r>
            <a:r>
              <a:rPr lang="en-US" b="1" dirty="0">
                <a:latin typeface="Courier New" charset="0"/>
              </a:rPr>
              <a:t>',</a:t>
            </a:r>
          </a:p>
          <a:p>
            <a:pPr lvl="1"/>
            <a:r>
              <a:rPr lang="en-US" b="1" dirty="0">
                <a:latin typeface="Courier New" charset="0"/>
              </a:rPr>
              <a:t>     '$KERNELS</a:t>
            </a:r>
            <a:r>
              <a:rPr lang="en-US" b="1" dirty="0">
                <a:solidFill>
                  <a:srgbClr val="FF0000"/>
                </a:solidFill>
                <a:latin typeface="Courier New" charset="0"/>
              </a:rPr>
              <a:t>\</a:t>
            </a:r>
            <a:r>
              <a:rPr lang="en-US" b="1" dirty="0">
                <a:latin typeface="Courier New" charset="0"/>
              </a:rPr>
              <a:t>custom</a:t>
            </a:r>
            <a:r>
              <a:rPr lang="en-US" b="1" dirty="0">
                <a:solidFill>
                  <a:srgbClr val="FF0000"/>
                </a:solidFill>
                <a:latin typeface="Courier New" charset="0"/>
              </a:rPr>
              <a:t>\</a:t>
            </a:r>
            <a:r>
              <a:rPr lang="en-US" b="1" dirty="0" err="1">
                <a:latin typeface="Courier New" charset="0"/>
              </a:rPr>
              <a:t>kernel_data</a:t>
            </a:r>
            <a:r>
              <a:rPr lang="en-US" b="1" dirty="0">
                <a:solidFill>
                  <a:srgbClr val="FF0000"/>
                </a:solidFill>
                <a:latin typeface="Courier New" charset="0"/>
              </a:rPr>
              <a:t>\</a:t>
            </a:r>
            <a:r>
              <a:rPr lang="en-US" b="1" dirty="0" err="1">
                <a:latin typeface="Courier New" charset="0"/>
              </a:rPr>
              <a:t>p_constants.tpc</a:t>
            </a:r>
            <a:r>
              <a:rPr lang="en-US" b="1" dirty="0">
                <a:latin typeface="Courier New" charset="0"/>
              </a:rPr>
              <a:t>'</a:t>
            </a:r>
          </a:p>
          <a:p>
            <a:pPr lvl="1"/>
            <a:r>
              <a:rPr lang="en-US" b="1" dirty="0">
                <a:latin typeface="Courier New" charset="0"/>
              </a:rPr>
              <a:t>                  )</a:t>
            </a:r>
          </a:p>
          <a:p>
            <a:pPr>
              <a:buFont typeface="Arial" charset="0"/>
              <a:buChar char="•"/>
            </a:pPr>
            <a:r>
              <a:rPr lang="en-US" sz="1600" b="1" dirty="0"/>
              <a:t> Although the OS environment variable notation $&lt;name&gt; is used to refer to the symbols specified using the PATH_VALUES and PATH_SYMBOLS keywords, </a:t>
            </a:r>
            <a:r>
              <a:rPr lang="en-US" sz="1600" b="1" dirty="0">
                <a:solidFill>
                  <a:srgbClr val="063DE8"/>
                </a:solidFill>
              </a:rPr>
              <a:t>these symbols are </a:t>
            </a:r>
            <a:r>
              <a:rPr lang="en-US" sz="1600" b="1" u="sng" dirty="0">
                <a:solidFill>
                  <a:srgbClr val="063DE8"/>
                </a:solidFill>
              </a:rPr>
              <a:t>NOT</a:t>
            </a:r>
            <a:r>
              <a:rPr lang="en-US" sz="1600" b="1" dirty="0">
                <a:solidFill>
                  <a:srgbClr val="063DE8"/>
                </a:solidFill>
              </a:rPr>
              <a:t> operating system environment variables and are set and used for substitution by SPICE only in the context of this particular meta-kernel</a:t>
            </a:r>
            <a:r>
              <a:rPr lang="en-US" sz="1600" b="1" dirty="0"/>
              <a:t>.</a:t>
            </a:r>
          </a:p>
          <a:p>
            <a:pPr>
              <a:buFont typeface="Arial" charset="0"/>
              <a:buChar char="•"/>
            </a:pPr>
            <a:r>
              <a:rPr lang="en-US" sz="1600" b="1" dirty="0"/>
              <a:t> The ‘+’ continuation character described on the previous page may be used to handle path strings that exceed 80 characters. </a:t>
            </a:r>
          </a:p>
        </p:txBody>
      </p:sp>
      <p:sp>
        <p:nvSpPr>
          <p:cNvPr id="31749" name="Rectangle 3"/>
          <p:cNvSpPr>
            <a:spLocks noGrp="1" noChangeArrowheads="1"/>
          </p:cNvSpPr>
          <p:nvPr>
            <p:ph type="title"/>
          </p:nvPr>
        </p:nvSpPr>
        <p:spPr>
          <a:xfrm>
            <a:off x="3209727" y="19724"/>
            <a:ext cx="4050788" cy="918816"/>
          </a:xfrm>
        </p:spPr>
        <p:txBody>
          <a:bodyPr/>
          <a:lstStyle/>
          <a:p>
            <a:r>
              <a:rPr lang="en-US" dirty="0"/>
              <a:t>Windows</a:t>
            </a:r>
            <a:br>
              <a:rPr lang="en-US" dirty="0"/>
            </a:br>
            <a:r>
              <a:rPr lang="en-US" dirty="0"/>
              <a:t>Sample Meta-Kernel</a:t>
            </a:r>
          </a:p>
        </p:txBody>
      </p:sp>
      <p:sp>
        <p:nvSpPr>
          <p:cNvPr id="6" name="TextBox 5"/>
          <p:cNvSpPr txBox="1"/>
          <p:nvPr/>
        </p:nvSpPr>
        <p:spPr>
          <a:xfrm>
            <a:off x="7092950" y="3359150"/>
            <a:ext cx="1981200" cy="738664"/>
          </a:xfrm>
          <a:prstGeom prst="rect">
            <a:avLst/>
          </a:prstGeom>
          <a:noFill/>
          <a:ln w="28575" cmpd="sng">
            <a:solidFill>
              <a:srgbClr val="FC0128"/>
            </a:solidFill>
          </a:ln>
        </p:spPr>
        <p:txBody>
          <a:bodyPr wrap="square" rtlCol="0">
            <a:spAutoFit/>
          </a:bodyPr>
          <a:lstStyle/>
          <a:p>
            <a:r>
              <a:rPr lang="en-US" b="1" dirty="0"/>
              <a:t>Windows style path notation, using</a:t>
            </a:r>
          </a:p>
          <a:p>
            <a:r>
              <a:rPr lang="en-US" b="1" dirty="0"/>
              <a:t>backwards slashes</a:t>
            </a:r>
          </a:p>
        </p:txBody>
      </p:sp>
      <p:sp>
        <p:nvSpPr>
          <p:cNvPr id="7" name="Right Brace 6"/>
          <p:cNvSpPr/>
          <p:nvPr/>
        </p:nvSpPr>
        <p:spPr bwMode="auto">
          <a:xfrm>
            <a:off x="6559550" y="2673350"/>
            <a:ext cx="304800" cy="2133600"/>
          </a:xfrm>
          <a:prstGeom prst="rightBrace">
            <a:avLst/>
          </a:prstGeom>
          <a:noFill/>
          <a:ln w="12700" cap="flat" cmpd="sng" algn="ctr">
            <a:solidFill>
              <a:srgbClr val="FC012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67307558"/>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3"/>
          <p:cNvSpPr>
            <a:spLocks noGrp="1"/>
          </p:cNvSpPr>
          <p:nvPr>
            <p:ph type="ftr" sz="quarter" idx="10"/>
          </p:nvPr>
        </p:nvSpPr>
        <p:spPr>
          <a:noFill/>
        </p:spPr>
        <p:txBody>
          <a:bodyPr/>
          <a:lstStyle/>
          <a:p>
            <a:r>
              <a:rPr lang="en-US"/>
              <a:t>Introduction to Kernels</a:t>
            </a:r>
          </a:p>
        </p:txBody>
      </p:sp>
      <p:sp>
        <p:nvSpPr>
          <p:cNvPr id="32771" name="Slide Number Placeholder 4"/>
          <p:cNvSpPr>
            <a:spLocks noGrp="1"/>
          </p:cNvSpPr>
          <p:nvPr>
            <p:ph type="sldNum" sz="quarter" idx="11"/>
          </p:nvPr>
        </p:nvSpPr>
        <p:spPr>
          <a:noFill/>
        </p:spPr>
        <p:txBody>
          <a:bodyPr/>
          <a:lstStyle/>
          <a:p>
            <a:fld id="{61DBEF06-6717-F644-9664-7D101F50B9DA}" type="slidenum">
              <a:rPr lang="en-US" smtClean="0"/>
              <a:pPr/>
              <a:t>29</a:t>
            </a:fld>
            <a:endParaRPr lang="en-US" sz="1400" b="0" dirty="0">
              <a:latin typeface="Times New Roman" charset="0"/>
            </a:endParaRPr>
          </a:p>
        </p:txBody>
      </p:sp>
      <p:sp>
        <p:nvSpPr>
          <p:cNvPr id="32772" name="Rectangle 5"/>
          <p:cNvSpPr>
            <a:spLocks noGrp="1" noChangeArrowheads="1"/>
          </p:cNvSpPr>
          <p:nvPr>
            <p:ph type="body" idx="1"/>
          </p:nvPr>
        </p:nvSpPr>
        <p:spPr>
          <a:xfrm>
            <a:off x="457200" y="1600200"/>
            <a:ext cx="8007350" cy="4724400"/>
          </a:xfrm>
          <a:noFill/>
        </p:spPr>
        <p:txBody>
          <a:bodyPr/>
          <a:lstStyle/>
          <a:p>
            <a:pPr>
              <a:lnSpc>
                <a:spcPct val="80000"/>
              </a:lnSpc>
            </a:pPr>
            <a:r>
              <a:rPr lang="en-US" dirty="0"/>
              <a:t>The number of all types of kernels that may be loaded at any time is large, but limited.</a:t>
            </a:r>
          </a:p>
          <a:p>
            <a:pPr lvl="1">
              <a:lnSpc>
                <a:spcPct val="80000"/>
              </a:lnSpc>
            </a:pPr>
            <a:r>
              <a:rPr lang="en-US" dirty="0"/>
              <a:t>As of the version N67 Toolkits it is limited to 5,300</a:t>
            </a:r>
          </a:p>
          <a:p>
            <a:pPr lvl="2">
              <a:lnSpc>
                <a:spcPct val="80000"/>
              </a:lnSpc>
            </a:pPr>
            <a:r>
              <a:rPr lang="en-US" dirty="0"/>
              <a:t>Assumes each kernel has been loaded only once, and not unloaded.</a:t>
            </a:r>
          </a:p>
          <a:p>
            <a:pPr>
              <a:lnSpc>
                <a:spcPct val="80000"/>
              </a:lnSpc>
            </a:pPr>
            <a:r>
              <a:rPr lang="en-US" dirty="0"/>
              <a:t>As of the version N67 Toolkits the number of </a:t>
            </a:r>
            <a:r>
              <a:rPr lang="en-US" u="sng" dirty="0"/>
              <a:t>binary kernels</a:t>
            </a:r>
            <a:r>
              <a:rPr lang="en-US" dirty="0"/>
              <a:t> that may be loaded at the same time is limited to 5000</a:t>
            </a:r>
          </a:p>
          <a:p>
            <a:pPr lvl="1">
              <a:lnSpc>
                <a:spcPct val="80000"/>
              </a:lnSpc>
            </a:pPr>
            <a:r>
              <a:rPr lang="en-US" dirty="0"/>
              <a:t>Binary kernel types are:  SPK, binary PCK, CK and DSK</a:t>
            </a:r>
          </a:p>
          <a:p>
            <a:pPr lvl="2">
              <a:lnSpc>
                <a:spcPct val="80000"/>
              </a:lnSpc>
            </a:pPr>
            <a:r>
              <a:rPr lang="en-US" dirty="0"/>
              <a:t>Also the rarely used ESQ</a:t>
            </a:r>
          </a:p>
          <a:p>
            <a:pPr>
              <a:lnSpc>
                <a:spcPct val="80000"/>
              </a:lnSpc>
            </a:pPr>
            <a:r>
              <a:rPr lang="en-US" dirty="0"/>
              <a:t>There are also limits on the number of keywords and values for all loaded </a:t>
            </a:r>
            <a:r>
              <a:rPr lang="en-US" u="sng" dirty="0"/>
              <a:t>text kernels</a:t>
            </a:r>
            <a:r>
              <a:rPr lang="en-US" dirty="0"/>
              <a:t>:</a:t>
            </a:r>
          </a:p>
          <a:p>
            <a:pPr lvl="1">
              <a:lnSpc>
                <a:spcPct val="80000"/>
              </a:lnSpc>
            </a:pPr>
            <a:r>
              <a:rPr lang="en-US" dirty="0"/>
              <a:t>Maximum number of keywords is 26,003</a:t>
            </a:r>
          </a:p>
          <a:p>
            <a:pPr lvl="1">
              <a:lnSpc>
                <a:spcPct val="80000"/>
              </a:lnSpc>
            </a:pPr>
            <a:r>
              <a:rPr lang="en-US" dirty="0"/>
              <a:t>Maximum number of numeric data items is 400,000</a:t>
            </a:r>
          </a:p>
          <a:p>
            <a:pPr lvl="1">
              <a:lnSpc>
                <a:spcPct val="80000"/>
              </a:lnSpc>
            </a:pPr>
            <a:r>
              <a:rPr lang="en-US" dirty="0"/>
              <a:t>Maximum number of character data items is 15,000</a:t>
            </a:r>
          </a:p>
          <a:p>
            <a:pPr>
              <a:lnSpc>
                <a:spcPct val="80000"/>
              </a:lnSpc>
            </a:pPr>
            <a:endParaRPr lang="en-US" dirty="0"/>
          </a:p>
        </p:txBody>
      </p:sp>
      <p:sp>
        <p:nvSpPr>
          <p:cNvPr id="32773" name="Rectangle 6"/>
          <p:cNvSpPr>
            <a:spLocks noGrp="1" noChangeArrowheads="1"/>
          </p:cNvSpPr>
          <p:nvPr>
            <p:ph type="title"/>
          </p:nvPr>
        </p:nvSpPr>
        <p:spPr>
          <a:xfrm>
            <a:off x="2208284" y="381000"/>
            <a:ext cx="6284773" cy="490391"/>
          </a:xfrm>
        </p:spPr>
        <p:txBody>
          <a:bodyPr/>
          <a:lstStyle/>
          <a:p>
            <a:r>
              <a:rPr lang="en-US" dirty="0"/>
              <a:t>Limits on Loaded Kernels (N67)</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0"/>
          </p:nvPr>
        </p:nvSpPr>
        <p:spPr>
          <a:noFill/>
        </p:spPr>
        <p:txBody>
          <a:bodyPr/>
          <a:lstStyle/>
          <a:p>
            <a:r>
              <a:rPr lang="en-US" dirty="0"/>
              <a:t>Introduction to Kernels</a:t>
            </a:r>
          </a:p>
        </p:txBody>
      </p:sp>
      <p:sp>
        <p:nvSpPr>
          <p:cNvPr id="17411" name="Slide Number Placeholder 3"/>
          <p:cNvSpPr>
            <a:spLocks noGrp="1"/>
          </p:cNvSpPr>
          <p:nvPr>
            <p:ph type="sldNum" sz="quarter" idx="11"/>
          </p:nvPr>
        </p:nvSpPr>
        <p:spPr>
          <a:noFill/>
        </p:spPr>
        <p:txBody>
          <a:bodyPr/>
          <a:lstStyle/>
          <a:p>
            <a:fld id="{B277706B-20B9-CD40-8E9D-215DB393AB95}" type="slidenum">
              <a:rPr lang="en-US" smtClean="0"/>
              <a:pPr/>
              <a:t>3</a:t>
            </a:fld>
            <a:endParaRPr lang="en-US" sz="1400" b="0" dirty="0">
              <a:latin typeface="Times New Roman" charset="0"/>
            </a:endParaRPr>
          </a:p>
        </p:txBody>
      </p:sp>
      <p:sp>
        <p:nvSpPr>
          <p:cNvPr id="17412" name="Rectangle 2"/>
          <p:cNvSpPr>
            <a:spLocks noGrp="1" noChangeArrowheads="1"/>
          </p:cNvSpPr>
          <p:nvPr>
            <p:ph type="title"/>
          </p:nvPr>
        </p:nvSpPr>
        <p:spPr>
          <a:xfrm>
            <a:off x="2849563" y="381000"/>
            <a:ext cx="5024437" cy="474663"/>
          </a:xfrm>
        </p:spPr>
        <p:txBody>
          <a:bodyPr/>
          <a:lstStyle/>
          <a:p>
            <a:r>
              <a:rPr lang="en-US" dirty="0"/>
              <a:t>What is a SPICE “Kernel”</a:t>
            </a:r>
          </a:p>
        </p:txBody>
      </p:sp>
      <p:sp>
        <p:nvSpPr>
          <p:cNvPr id="17413" name="Text Box 3"/>
          <p:cNvSpPr txBox="1">
            <a:spLocks noChangeArrowheads="1"/>
          </p:cNvSpPr>
          <p:nvPr/>
        </p:nvSpPr>
        <p:spPr bwMode="auto">
          <a:xfrm>
            <a:off x="539750" y="1981200"/>
            <a:ext cx="8070850" cy="4216539"/>
          </a:xfrm>
          <a:prstGeom prst="rect">
            <a:avLst/>
          </a:prstGeom>
          <a:noFill/>
          <a:ln w="12700">
            <a:noFill/>
            <a:miter lim="800000"/>
            <a:headEnd/>
            <a:tailEnd/>
          </a:ln>
        </p:spPr>
        <p:txBody>
          <a:bodyPr wrap="square">
            <a:prstTxWarp prst="textNoShape">
              <a:avLst/>
            </a:prstTxWarp>
            <a:spAutoFit/>
          </a:bodyPr>
          <a:lstStyle/>
          <a:p>
            <a:pPr algn="ctr"/>
            <a:r>
              <a:rPr lang="en-US" sz="5400" b="1" dirty="0"/>
              <a:t>“Kernel” means file</a:t>
            </a:r>
          </a:p>
          <a:p>
            <a:pPr algn="ctr"/>
            <a:endParaRPr lang="en-US" sz="3600" b="1" dirty="0"/>
          </a:p>
          <a:p>
            <a:pPr algn="ctr"/>
            <a:r>
              <a:rPr lang="en-US" sz="2800" b="1" dirty="0"/>
              <a:t>“Kernel” means a file containing ancillary data</a:t>
            </a:r>
            <a:endParaRPr lang="en-US" sz="3200" b="1" dirty="0"/>
          </a:p>
          <a:p>
            <a:pPr algn="ctr"/>
            <a:endParaRPr lang="en-US" dirty="0"/>
          </a:p>
          <a:p>
            <a:pPr algn="ctr"/>
            <a:r>
              <a:rPr lang="en-US" sz="1600" b="1" dirty="0"/>
              <a:t>“Kernel” means a file containing "low level" ancillary data that may be used, along with other data and SPICE Toolkit software, to determine higher level observation geometry parameters of use to scientists and engineers in planning and carrying out space missions, and analyzing data returned from missions.</a:t>
            </a:r>
          </a:p>
          <a:p>
            <a:endParaRPr lang="en-US" sz="3600" b="1" dirty="0"/>
          </a:p>
          <a:p>
            <a:endParaRPr lang="en-US"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3">
                                            <p:txEl>
                                              <p:pRg st="2" end="2"/>
                                            </p:txEl>
                                          </p:spTgt>
                                        </p:tgtEl>
                                        <p:attrNameLst>
                                          <p:attrName>style.visibility</p:attrName>
                                        </p:attrNameLst>
                                      </p:cBhvr>
                                      <p:to>
                                        <p:strVal val="visible"/>
                                      </p:to>
                                    </p:set>
                                    <p:animEffect transition="in" filter="dissolve">
                                      <p:cBhvr>
                                        <p:cTn id="7" dur="500"/>
                                        <p:tgtEl>
                                          <p:spTgt spid="1741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13">
                                            <p:txEl>
                                              <p:pRg st="4" end="4"/>
                                            </p:txEl>
                                          </p:spTgt>
                                        </p:tgtEl>
                                        <p:attrNameLst>
                                          <p:attrName>style.visibility</p:attrName>
                                        </p:attrNameLst>
                                      </p:cBhvr>
                                      <p:to>
                                        <p:strVal val="visible"/>
                                      </p:to>
                                    </p:set>
                                    <p:animEffect transition="in" filter="dissolve">
                                      <p:cBhvr>
                                        <p:cTn id="12" dur="500"/>
                                        <p:tgtEl>
                                          <p:spTgt spid="174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a:t>Introduction to Kernels</a:t>
            </a:r>
          </a:p>
        </p:txBody>
      </p:sp>
      <p:sp>
        <p:nvSpPr>
          <p:cNvPr id="34819" name="Slide Number Placeholder 4"/>
          <p:cNvSpPr>
            <a:spLocks noGrp="1"/>
          </p:cNvSpPr>
          <p:nvPr>
            <p:ph type="sldNum" sz="quarter" idx="11"/>
          </p:nvPr>
        </p:nvSpPr>
        <p:spPr>
          <a:noFill/>
        </p:spPr>
        <p:txBody>
          <a:bodyPr/>
          <a:lstStyle/>
          <a:p>
            <a:fld id="{4EC2777C-45AB-3441-821D-F7FCFFD290B8}" type="slidenum">
              <a:rPr lang="en-US" smtClean="0"/>
              <a:pPr/>
              <a:t>30</a:t>
            </a:fld>
            <a:endParaRPr lang="en-US" sz="1400" b="0">
              <a:latin typeface="Times New Roman" charset="0"/>
            </a:endParaRPr>
          </a:p>
        </p:txBody>
      </p:sp>
      <p:sp>
        <p:nvSpPr>
          <p:cNvPr id="34820" name="Rectangle 6"/>
          <p:cNvSpPr>
            <a:spLocks noChangeArrowheads="1"/>
          </p:cNvSpPr>
          <p:nvPr/>
        </p:nvSpPr>
        <p:spPr bwMode="auto">
          <a:xfrm>
            <a:off x="685800" y="1422400"/>
            <a:ext cx="7769225" cy="4755661"/>
          </a:xfrm>
          <a:prstGeom prst="rect">
            <a:avLst/>
          </a:prstGeom>
          <a:noFill/>
          <a:ln w="12700">
            <a:noFill/>
            <a:miter lim="800000"/>
            <a:headEnd/>
            <a:tailEnd/>
          </a:ln>
        </p:spPr>
        <p:txBody>
          <a:bodyPr lIns="90488" tIns="44450" rIns="90488" bIns="44450">
            <a:prstTxWarp prst="textNoShape">
              <a:avLst/>
            </a:prstTxWarp>
            <a:spAutoFit/>
          </a:bodyPr>
          <a:lstStyle/>
          <a:p>
            <a:pPr marL="285750" indent="-285750">
              <a:lnSpc>
                <a:spcPct val="90000"/>
              </a:lnSpc>
              <a:spcBef>
                <a:spcPct val="50000"/>
              </a:spcBef>
              <a:buFontTx/>
              <a:buChar char="•"/>
            </a:pPr>
            <a:r>
              <a:rPr lang="en-US" sz="2000" b="1" dirty="0"/>
              <a:t>The order in which SPICE kernels are loaded at run-time determines their priority when requests for data are made</a:t>
            </a:r>
          </a:p>
          <a:p>
            <a:pPr lvl="1">
              <a:lnSpc>
                <a:spcPct val="90000"/>
              </a:lnSpc>
              <a:spcBef>
                <a:spcPct val="50000"/>
              </a:spcBef>
              <a:buFontTx/>
              <a:buChar char="–"/>
            </a:pPr>
            <a:r>
              <a:rPr lang="en-US" sz="1600" b="1" dirty="0"/>
              <a:t> For binary kernels, data from a higher priority file will be used in the case when two or more files contain data overlapping in time for a given object.</a:t>
            </a:r>
          </a:p>
          <a:p>
            <a:pPr lvl="2">
              <a:lnSpc>
                <a:spcPct val="90000"/>
              </a:lnSpc>
              <a:spcBef>
                <a:spcPct val="30000"/>
              </a:spcBef>
              <a:buSzPct val="100000"/>
              <a:buFontTx/>
              <a:buChar char="»"/>
            </a:pPr>
            <a:r>
              <a:rPr lang="en-US" sz="1600" b="1" dirty="0"/>
              <a:t> For SPKs, CKs, and binary PCKs the file loaded </a:t>
            </a:r>
            <a:r>
              <a:rPr lang="en-US" sz="1600" b="1" dirty="0">
                <a:solidFill>
                  <a:schemeClr val="accent1"/>
                </a:solidFill>
              </a:rPr>
              <a:t>last</a:t>
            </a:r>
            <a:r>
              <a:rPr lang="en-US" sz="1600" b="1" dirty="0"/>
              <a:t> takes precedence (has higher priority).</a:t>
            </a:r>
          </a:p>
          <a:p>
            <a:pPr lvl="2">
              <a:lnSpc>
                <a:spcPct val="90000"/>
              </a:lnSpc>
              <a:spcBef>
                <a:spcPct val="30000"/>
              </a:spcBef>
              <a:buSzPct val="100000"/>
              <a:buFontTx/>
              <a:buChar char="»"/>
            </a:pPr>
            <a:r>
              <a:rPr lang="en-US" sz="1600" b="1" dirty="0"/>
              <a:t> For DSKs, use of priority will be specified via API calls</a:t>
            </a:r>
          </a:p>
          <a:p>
            <a:pPr lvl="3">
              <a:lnSpc>
                <a:spcPct val="90000"/>
              </a:lnSpc>
              <a:spcBef>
                <a:spcPct val="30000"/>
              </a:spcBef>
              <a:buSzPct val="100000"/>
              <a:buFontTx/>
              <a:buChar char="»"/>
            </a:pPr>
            <a:r>
              <a:rPr lang="en-US" sz="1600" b="1" dirty="0"/>
              <a:t> Not yet supported as of N67 Toolkits</a:t>
            </a:r>
          </a:p>
          <a:p>
            <a:pPr lvl="2">
              <a:lnSpc>
                <a:spcPct val="90000"/>
              </a:lnSpc>
              <a:spcBef>
                <a:spcPct val="30000"/>
              </a:spcBef>
              <a:buFontTx/>
              <a:buChar char="»"/>
            </a:pPr>
            <a:r>
              <a:rPr lang="en-US" sz="1600" b="1" dirty="0"/>
              <a:t> Priority doesn’t apply to ESQ files – all data from all loaded files are available.</a:t>
            </a:r>
          </a:p>
          <a:p>
            <a:pPr lvl="1">
              <a:lnSpc>
                <a:spcPct val="90000"/>
              </a:lnSpc>
              <a:spcBef>
                <a:spcPct val="30000"/>
              </a:spcBef>
              <a:buFontTx/>
              <a:buChar char="–"/>
            </a:pPr>
            <a:r>
              <a:rPr lang="en-US" sz="1600" b="1" dirty="0"/>
              <a:t> If two (or more) text kernels assign value(s) to a single keyword using the “=” operator, the data value(s) associated with the last loaded occurrence of the keyword are used–all earlier values are replaced with the last loaded value(s).</a:t>
            </a:r>
          </a:p>
          <a:p>
            <a:pPr lvl="1">
              <a:lnSpc>
                <a:spcPct val="90000"/>
              </a:lnSpc>
              <a:spcBef>
                <a:spcPct val="30000"/>
              </a:spcBef>
              <a:buFontTx/>
              <a:buChar char="–"/>
            </a:pPr>
            <a:r>
              <a:rPr lang="en-US" sz="1600" b="1" dirty="0"/>
              <a:t> Orientation data from a </a:t>
            </a:r>
            <a:r>
              <a:rPr lang="en-US" sz="1600" b="1" u="sng" dirty="0"/>
              <a:t>binary</a:t>
            </a:r>
            <a:r>
              <a:rPr lang="en-US" sz="1600" b="1" dirty="0"/>
              <a:t> PCK always supersedes orientation data (for the same object) obtained from a </a:t>
            </a:r>
            <a:r>
              <a:rPr lang="en-US" sz="1600" b="1" u="sng" dirty="0"/>
              <a:t>text</a:t>
            </a:r>
            <a:r>
              <a:rPr lang="en-US" sz="1600" b="1" dirty="0"/>
              <a:t> PCK, no matter the order in which the kernels are loaded.</a:t>
            </a:r>
          </a:p>
        </p:txBody>
      </p:sp>
      <p:sp>
        <p:nvSpPr>
          <p:cNvPr id="34821" name="Rectangle 16"/>
          <p:cNvSpPr>
            <a:spLocks noGrp="1" noChangeArrowheads="1"/>
          </p:cNvSpPr>
          <p:nvPr>
            <p:ph type="title"/>
          </p:nvPr>
        </p:nvSpPr>
        <p:spPr>
          <a:xfrm>
            <a:off x="2960688" y="381000"/>
            <a:ext cx="4779962" cy="474663"/>
          </a:xfrm>
        </p:spPr>
        <p:txBody>
          <a:bodyPr/>
          <a:lstStyle/>
          <a:p>
            <a:r>
              <a:rPr lang="en-US"/>
              <a:t>Kernel Precedence Rule</a:t>
            </a:r>
          </a:p>
        </p:txBody>
      </p:sp>
    </p:spTree>
    <p:extLst>
      <p:ext uri="{BB962C8B-B14F-4D97-AF65-F5344CB8AC3E}">
        <p14:creationId xmlns:p14="http://schemas.microsoft.com/office/powerpoint/2010/main" val="187754656"/>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Introduction to Kernels</a:t>
            </a:r>
          </a:p>
        </p:txBody>
      </p:sp>
      <p:sp>
        <p:nvSpPr>
          <p:cNvPr id="35843" name="Slide Number Placeholder 4"/>
          <p:cNvSpPr>
            <a:spLocks noGrp="1"/>
          </p:cNvSpPr>
          <p:nvPr>
            <p:ph type="sldNum" sz="quarter" idx="11"/>
          </p:nvPr>
        </p:nvSpPr>
        <p:spPr>
          <a:noFill/>
        </p:spPr>
        <p:txBody>
          <a:bodyPr/>
          <a:lstStyle/>
          <a:p>
            <a:fld id="{FC889136-1DB8-C047-83E0-BBB976BA4AF9}" type="slidenum">
              <a:rPr lang="en-US" smtClean="0"/>
              <a:pPr/>
              <a:t>31</a:t>
            </a:fld>
            <a:endParaRPr lang="en-US" sz="1400" b="0">
              <a:latin typeface="Times New Roman" charset="0"/>
            </a:endParaRPr>
          </a:p>
        </p:txBody>
      </p:sp>
      <p:sp>
        <p:nvSpPr>
          <p:cNvPr id="35844" name="Rectangle 2"/>
          <p:cNvSpPr>
            <a:spLocks noGrp="1" noChangeArrowheads="1"/>
          </p:cNvSpPr>
          <p:nvPr>
            <p:ph type="body" idx="1"/>
          </p:nvPr>
        </p:nvSpPr>
        <p:spPr>
          <a:xfrm>
            <a:off x="762000" y="1447800"/>
            <a:ext cx="7772400" cy="5181600"/>
          </a:xfrm>
          <a:noFill/>
        </p:spPr>
        <p:txBody>
          <a:bodyPr/>
          <a:lstStyle/>
          <a:p>
            <a:pPr>
              <a:lnSpc>
                <a:spcPct val="80000"/>
              </a:lnSpc>
              <a:spcAft>
                <a:spcPct val="30000"/>
              </a:spcAft>
            </a:pPr>
            <a:r>
              <a:rPr lang="en-US" sz="2000" dirty="0"/>
              <a:t>The unloading of a kernel is infrequently needed for  FORTRAN or CSPICE applications but is </a:t>
            </a:r>
            <a:r>
              <a:rPr lang="en-US" sz="2000" dirty="0">
                <a:solidFill>
                  <a:schemeClr val="accent1"/>
                </a:solidFill>
              </a:rPr>
              <a:t>essential </a:t>
            </a:r>
            <a:r>
              <a:rPr lang="en-US" sz="2000" dirty="0"/>
              <a:t>for Icy, Mice, Python and similar interpreter scripts.</a:t>
            </a:r>
          </a:p>
          <a:p>
            <a:pPr lvl="1">
              <a:lnSpc>
                <a:spcPct val="80000"/>
              </a:lnSpc>
              <a:spcAft>
                <a:spcPct val="30000"/>
              </a:spcAft>
            </a:pPr>
            <a:r>
              <a:rPr lang="en-US" sz="1600" dirty="0"/>
              <a:t>Because of the way IDL and MATLAB interact with external shared object libraries, any kernels loaded during an IDL or MATLAB session will stay loaded until the end of the session unless they are specifically unloaded.</a:t>
            </a:r>
          </a:p>
          <a:p>
            <a:pPr>
              <a:lnSpc>
                <a:spcPct val="80000"/>
              </a:lnSpc>
            </a:pPr>
            <a:r>
              <a:rPr lang="en-US" sz="2000" dirty="0"/>
              <a:t>The routines KCLEAR and UNLOAD may be used to unload kernels containing data you wish to be no longer available to your program.</a:t>
            </a:r>
          </a:p>
          <a:p>
            <a:pPr lvl="1">
              <a:lnSpc>
                <a:spcPct val="80000"/>
              </a:lnSpc>
            </a:pPr>
            <a:r>
              <a:rPr lang="en-US" sz="1600" dirty="0"/>
              <a:t>KCLEAR unloads all kernels and clears the kernel pool</a:t>
            </a:r>
          </a:p>
          <a:p>
            <a:pPr lvl="1">
              <a:lnSpc>
                <a:spcPct val="80000"/>
              </a:lnSpc>
            </a:pPr>
            <a:r>
              <a:rPr lang="en-US" sz="1600" dirty="0"/>
              <a:t>UNLOAD unloads specified kernels</a:t>
            </a:r>
          </a:p>
          <a:p>
            <a:pPr lvl="1">
              <a:lnSpc>
                <a:spcPct val="80000"/>
              </a:lnSpc>
            </a:pPr>
            <a:r>
              <a:rPr lang="en-US" sz="1600" dirty="0"/>
              <a:t>KCLEAR and UNLOAD are only capable of unloading kernels that have been loaded with the routine FURNSH. They will not unload any files that have been loaded with older load routines such as SPKLEF (those used prior to availability of FURNSH).</a:t>
            </a:r>
          </a:p>
          <a:p>
            <a:pPr>
              <a:lnSpc>
                <a:spcPct val="80000"/>
              </a:lnSpc>
            </a:pPr>
            <a:r>
              <a:rPr lang="en-US" sz="2000" dirty="0"/>
              <a:t>Caution: unloading text kernels with UNLOAD will also remove any kernel pool data provided through the kernel pool run-time data insertion/update APIs (PCPOOL, PDPOOL, PIPOOL).</a:t>
            </a:r>
          </a:p>
        </p:txBody>
      </p:sp>
      <p:sp>
        <p:nvSpPr>
          <p:cNvPr id="35845" name="Rectangle 3"/>
          <p:cNvSpPr>
            <a:spLocks noGrp="1" noChangeArrowheads="1"/>
          </p:cNvSpPr>
          <p:nvPr>
            <p:ph type="title"/>
          </p:nvPr>
        </p:nvSpPr>
        <p:spPr>
          <a:xfrm>
            <a:off x="3492500" y="381000"/>
            <a:ext cx="3717925" cy="474663"/>
          </a:xfrm>
        </p:spPr>
        <p:txBody>
          <a:bodyPr/>
          <a:lstStyle/>
          <a:p>
            <a:r>
              <a:rPr lang="en-US"/>
              <a:t>Unloading Kernels</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Introduction to Kernels</a:t>
            </a:r>
          </a:p>
        </p:txBody>
      </p:sp>
      <p:sp>
        <p:nvSpPr>
          <p:cNvPr id="37891" name="Slide Number Placeholder 4"/>
          <p:cNvSpPr>
            <a:spLocks noGrp="1"/>
          </p:cNvSpPr>
          <p:nvPr>
            <p:ph type="sldNum" sz="quarter" idx="11"/>
          </p:nvPr>
        </p:nvSpPr>
        <p:spPr>
          <a:noFill/>
        </p:spPr>
        <p:txBody>
          <a:bodyPr/>
          <a:lstStyle/>
          <a:p>
            <a:fld id="{1088FA17-303A-A946-8FFC-A3D06B2B0FBB}" type="slidenum">
              <a:rPr lang="en-US" smtClean="0"/>
              <a:pPr/>
              <a:t>32</a:t>
            </a:fld>
            <a:endParaRPr lang="en-US" sz="1400" b="0">
              <a:latin typeface="Times New Roman" charset="0"/>
            </a:endParaRPr>
          </a:p>
        </p:txBody>
      </p:sp>
      <p:sp>
        <p:nvSpPr>
          <p:cNvPr id="37892" name="Rectangle 3"/>
          <p:cNvSpPr>
            <a:spLocks noGrp="1" noChangeArrowheads="1"/>
          </p:cNvSpPr>
          <p:nvPr>
            <p:ph type="title"/>
          </p:nvPr>
        </p:nvSpPr>
        <p:spPr>
          <a:xfrm>
            <a:off x="3962400" y="381000"/>
            <a:ext cx="1592263" cy="474663"/>
          </a:xfrm>
        </p:spPr>
        <p:txBody>
          <a:bodyPr/>
          <a:lstStyle/>
          <a:p>
            <a:r>
              <a:rPr lang="en-US"/>
              <a:t>Backup</a:t>
            </a:r>
          </a:p>
        </p:txBody>
      </p:sp>
      <p:sp>
        <p:nvSpPr>
          <p:cNvPr id="37893" name="Rectangle 4"/>
          <p:cNvSpPr>
            <a:spLocks noGrp="1" noChangeArrowheads="1"/>
          </p:cNvSpPr>
          <p:nvPr>
            <p:ph type="body" idx="1"/>
          </p:nvPr>
        </p:nvSpPr>
        <p:spPr>
          <a:xfrm>
            <a:off x="2057400" y="2133600"/>
            <a:ext cx="5861050" cy="3048000"/>
          </a:xfrm>
        </p:spPr>
        <p:txBody>
          <a:bodyPr/>
          <a:lstStyle/>
          <a:p>
            <a:r>
              <a:rPr lang="en-US" dirty="0"/>
              <a:t>How kernels are made and used</a:t>
            </a:r>
          </a:p>
          <a:p>
            <a:endParaRPr lang="en-US" dirty="0"/>
          </a:p>
          <a:p>
            <a:r>
              <a:rPr lang="en-US" dirty="0"/>
              <a:t>Why and how kernels are modified</a:t>
            </a:r>
          </a:p>
          <a:p>
            <a:endParaRPr lang="en-US" dirty="0"/>
          </a:p>
          <a:p>
            <a:r>
              <a:rPr lang="en-US" dirty="0"/>
              <a:t>SPICE data structures hierarchy</a:t>
            </a:r>
          </a:p>
          <a:p>
            <a:endParaRPr lang="en-US" dirty="0"/>
          </a:p>
          <a:p>
            <a:r>
              <a:rPr lang="en-US" dirty="0"/>
              <a:t>Problems making text kernels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2"/>
          <p:cNvSpPr>
            <a:spLocks noGrp="1"/>
          </p:cNvSpPr>
          <p:nvPr>
            <p:ph type="ftr" sz="quarter" idx="10"/>
          </p:nvPr>
        </p:nvSpPr>
        <p:spPr>
          <a:noFill/>
        </p:spPr>
        <p:txBody>
          <a:bodyPr/>
          <a:lstStyle/>
          <a:p>
            <a:r>
              <a:rPr lang="en-US"/>
              <a:t>Introduction to Kernels</a:t>
            </a:r>
          </a:p>
        </p:txBody>
      </p:sp>
      <p:sp>
        <p:nvSpPr>
          <p:cNvPr id="38915" name="Slide Number Placeholder 3"/>
          <p:cNvSpPr>
            <a:spLocks noGrp="1"/>
          </p:cNvSpPr>
          <p:nvPr>
            <p:ph type="sldNum" sz="quarter" idx="11"/>
          </p:nvPr>
        </p:nvSpPr>
        <p:spPr>
          <a:noFill/>
        </p:spPr>
        <p:txBody>
          <a:bodyPr/>
          <a:lstStyle/>
          <a:p>
            <a:fld id="{56CD9121-3C44-CF46-94BF-FFE633288E2C}" type="slidenum">
              <a:rPr lang="en-US" smtClean="0"/>
              <a:pPr/>
              <a:t>33</a:t>
            </a:fld>
            <a:endParaRPr lang="en-US" sz="1400" b="0">
              <a:latin typeface="Times New Roman" charset="0"/>
            </a:endParaRPr>
          </a:p>
        </p:txBody>
      </p:sp>
      <p:sp>
        <p:nvSpPr>
          <p:cNvPr id="38916" name="AutoShape 2" descr="Recycled paper"/>
          <p:cNvSpPr>
            <a:spLocks noChangeArrowheads="1"/>
          </p:cNvSpPr>
          <p:nvPr/>
        </p:nvSpPr>
        <p:spPr bwMode="auto">
          <a:xfrm>
            <a:off x="47625" y="5842000"/>
            <a:ext cx="4800600" cy="990600"/>
          </a:xfrm>
          <a:prstGeom prst="flowChartAlternateProcess">
            <a:avLst/>
          </a:prstGeom>
          <a:blipFill dpi="0" rotWithShape="0">
            <a:blip r:embed="rId2"/>
            <a:srcRect/>
            <a:tile tx="0" ty="0" sx="100000" sy="100000" flip="none" algn="tl"/>
          </a:blipFill>
          <a:ln w="12700">
            <a:solidFill>
              <a:schemeClr val="tx1"/>
            </a:solidFill>
            <a:miter lim="800000"/>
            <a:headEnd/>
            <a:tailEnd/>
          </a:ln>
        </p:spPr>
        <p:txBody>
          <a:bodyPr wrap="none" anchor="ctr">
            <a:prstTxWarp prst="textNoShape">
              <a:avLst/>
            </a:prstTxWarp>
          </a:bodyPr>
          <a:lstStyle/>
          <a:p>
            <a:pPr algn="ctr"/>
            <a:endParaRPr lang="en-US" sz="900"/>
          </a:p>
        </p:txBody>
      </p:sp>
      <p:sp>
        <p:nvSpPr>
          <p:cNvPr id="38917" name="AutoShape 3"/>
          <p:cNvSpPr>
            <a:spLocks noChangeArrowheads="1"/>
          </p:cNvSpPr>
          <p:nvPr/>
        </p:nvSpPr>
        <p:spPr bwMode="auto">
          <a:xfrm>
            <a:off x="1806575" y="1589088"/>
            <a:ext cx="914400" cy="533400"/>
          </a:xfrm>
          <a:prstGeom prst="flowChartAlternateProcess">
            <a:avLst/>
          </a:prstGeom>
          <a:solidFill>
            <a:srgbClr val="FF99CC"/>
          </a:solidFill>
          <a:ln w="12700">
            <a:solidFill>
              <a:schemeClr val="tx1"/>
            </a:solidFill>
            <a:miter lim="800000"/>
            <a:headEnd/>
            <a:tailEnd/>
          </a:ln>
        </p:spPr>
        <p:txBody>
          <a:bodyPr wrap="none" anchor="ctr">
            <a:prstTxWarp prst="textNoShape">
              <a:avLst/>
            </a:prstTxWarp>
          </a:bodyPr>
          <a:lstStyle/>
          <a:p>
            <a:pPr algn="ctr"/>
            <a:r>
              <a:rPr lang="en-US" sz="2000" b="1"/>
              <a:t>SPK</a:t>
            </a:r>
          </a:p>
        </p:txBody>
      </p:sp>
      <p:sp>
        <p:nvSpPr>
          <p:cNvPr id="38918" name="AutoShape 4"/>
          <p:cNvSpPr>
            <a:spLocks noChangeArrowheads="1"/>
          </p:cNvSpPr>
          <p:nvPr/>
        </p:nvSpPr>
        <p:spPr bwMode="auto">
          <a:xfrm>
            <a:off x="1806575" y="2373313"/>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dirty="0"/>
              <a:t>PCK</a:t>
            </a:r>
          </a:p>
        </p:txBody>
      </p:sp>
      <p:sp>
        <p:nvSpPr>
          <p:cNvPr id="38919" name="AutoShape 5"/>
          <p:cNvSpPr>
            <a:spLocks noChangeArrowheads="1"/>
          </p:cNvSpPr>
          <p:nvPr/>
        </p:nvSpPr>
        <p:spPr bwMode="auto">
          <a:xfrm>
            <a:off x="1806575" y="3124200"/>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IK</a:t>
            </a:r>
          </a:p>
        </p:txBody>
      </p:sp>
      <p:sp>
        <p:nvSpPr>
          <p:cNvPr id="38920" name="AutoShape 6"/>
          <p:cNvSpPr>
            <a:spLocks noChangeArrowheads="1"/>
          </p:cNvSpPr>
          <p:nvPr/>
        </p:nvSpPr>
        <p:spPr bwMode="auto">
          <a:xfrm>
            <a:off x="1806575" y="3875088"/>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CK</a:t>
            </a:r>
          </a:p>
        </p:txBody>
      </p:sp>
      <p:sp>
        <p:nvSpPr>
          <p:cNvPr id="38921" name="AutoShape 7"/>
          <p:cNvSpPr>
            <a:spLocks noChangeArrowheads="1"/>
          </p:cNvSpPr>
          <p:nvPr/>
        </p:nvSpPr>
        <p:spPr bwMode="auto">
          <a:xfrm>
            <a:off x="1811338" y="4535488"/>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FK</a:t>
            </a:r>
          </a:p>
        </p:txBody>
      </p:sp>
      <p:sp>
        <p:nvSpPr>
          <p:cNvPr id="38922" name="AutoShape 8"/>
          <p:cNvSpPr>
            <a:spLocks noChangeArrowheads="1"/>
          </p:cNvSpPr>
          <p:nvPr/>
        </p:nvSpPr>
        <p:spPr bwMode="auto">
          <a:xfrm>
            <a:off x="6096000" y="1589088"/>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ESP</a:t>
            </a:r>
          </a:p>
        </p:txBody>
      </p:sp>
      <p:sp>
        <p:nvSpPr>
          <p:cNvPr id="38923" name="AutoShape 9"/>
          <p:cNvSpPr>
            <a:spLocks noChangeArrowheads="1"/>
          </p:cNvSpPr>
          <p:nvPr/>
        </p:nvSpPr>
        <p:spPr bwMode="auto">
          <a:xfrm>
            <a:off x="6096000" y="2373313"/>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ESQ</a:t>
            </a:r>
          </a:p>
        </p:txBody>
      </p:sp>
      <p:sp>
        <p:nvSpPr>
          <p:cNvPr id="38924" name="AutoShape 10"/>
          <p:cNvSpPr>
            <a:spLocks noChangeArrowheads="1"/>
          </p:cNvSpPr>
          <p:nvPr/>
        </p:nvSpPr>
        <p:spPr bwMode="auto">
          <a:xfrm>
            <a:off x="6096000" y="3124200"/>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ENB</a:t>
            </a:r>
          </a:p>
        </p:txBody>
      </p:sp>
      <p:sp>
        <p:nvSpPr>
          <p:cNvPr id="38925" name="AutoShape 11"/>
          <p:cNvSpPr>
            <a:spLocks noChangeArrowheads="1"/>
          </p:cNvSpPr>
          <p:nvPr/>
        </p:nvSpPr>
        <p:spPr bwMode="auto">
          <a:xfrm>
            <a:off x="6096000" y="3875088"/>
            <a:ext cx="914400" cy="533400"/>
          </a:xfrm>
          <a:prstGeom prst="flowChartAlternateProcess">
            <a:avLst/>
          </a:prstGeom>
          <a:solidFill>
            <a:srgbClr val="99FF66"/>
          </a:solidFill>
          <a:ln w="12700">
            <a:solidFill>
              <a:schemeClr val="tx1"/>
            </a:solidFill>
            <a:miter lim="800000"/>
            <a:headEnd/>
            <a:tailEnd/>
          </a:ln>
        </p:spPr>
        <p:txBody>
          <a:bodyPr wrap="none" anchor="ctr">
            <a:prstTxWarp prst="textNoShape">
              <a:avLst/>
            </a:prstTxWarp>
          </a:bodyPr>
          <a:lstStyle/>
          <a:p>
            <a:pPr algn="ctr"/>
            <a:r>
              <a:rPr lang="en-US" sz="2000" b="1"/>
              <a:t>LSK</a:t>
            </a:r>
          </a:p>
        </p:txBody>
      </p:sp>
      <p:sp>
        <p:nvSpPr>
          <p:cNvPr id="38926" name="AutoShape 12"/>
          <p:cNvSpPr>
            <a:spLocks noChangeArrowheads="1"/>
          </p:cNvSpPr>
          <p:nvPr/>
        </p:nvSpPr>
        <p:spPr bwMode="auto">
          <a:xfrm>
            <a:off x="6096000" y="4625975"/>
            <a:ext cx="914400" cy="533400"/>
          </a:xfrm>
          <a:prstGeom prst="flowChartAlternateProcess">
            <a:avLst/>
          </a:prstGeom>
          <a:solidFill>
            <a:srgbClr val="00B0F0"/>
          </a:solidFill>
          <a:ln w="12700">
            <a:solidFill>
              <a:schemeClr val="tx1"/>
            </a:solidFill>
            <a:miter lim="800000"/>
            <a:headEnd/>
            <a:tailEnd/>
          </a:ln>
        </p:spPr>
        <p:txBody>
          <a:bodyPr wrap="none" anchor="ctr">
            <a:prstTxWarp prst="textNoShape">
              <a:avLst/>
            </a:prstTxWarp>
          </a:bodyPr>
          <a:lstStyle/>
          <a:p>
            <a:pPr algn="ctr"/>
            <a:r>
              <a:rPr lang="en-US" sz="2000" b="1" dirty="0"/>
              <a:t>SCLK</a:t>
            </a:r>
          </a:p>
        </p:txBody>
      </p:sp>
      <p:sp>
        <p:nvSpPr>
          <p:cNvPr id="38927" name="AutoShape 13"/>
          <p:cNvSpPr>
            <a:spLocks noChangeArrowheads="1"/>
          </p:cNvSpPr>
          <p:nvPr/>
        </p:nvSpPr>
        <p:spPr bwMode="auto">
          <a:xfrm>
            <a:off x="6121400" y="5332413"/>
            <a:ext cx="914400" cy="533400"/>
          </a:xfrm>
          <a:prstGeom prst="flowChartAlternateProcess">
            <a:avLst/>
          </a:prstGeom>
          <a:solidFill>
            <a:srgbClr val="00B0F0"/>
          </a:solidFill>
          <a:ln w="12700">
            <a:solidFill>
              <a:schemeClr val="tx1"/>
            </a:solidFill>
            <a:miter lim="800000"/>
            <a:headEnd/>
            <a:tailEnd/>
          </a:ln>
        </p:spPr>
        <p:txBody>
          <a:bodyPr wrap="none" anchor="ctr">
            <a:prstTxWarp prst="textNoShape">
              <a:avLst/>
            </a:prstTxWarp>
          </a:bodyPr>
          <a:lstStyle/>
          <a:p>
            <a:pPr algn="ctr"/>
            <a:r>
              <a:rPr lang="en-US" sz="1200" b="1" dirty="0"/>
              <a:t>Meta-kernel</a:t>
            </a:r>
            <a:endParaRPr lang="en-US" sz="2000" b="1" dirty="0"/>
          </a:p>
          <a:p>
            <a:pPr algn="ctr"/>
            <a:r>
              <a:rPr lang="en-US" sz="1000" b="1" dirty="0"/>
              <a:t>(FURNSH)</a:t>
            </a:r>
            <a:endParaRPr lang="en-US" sz="2000" b="1" dirty="0"/>
          </a:p>
        </p:txBody>
      </p:sp>
      <p:sp>
        <p:nvSpPr>
          <p:cNvPr id="38928" name="Rectangle 14"/>
          <p:cNvSpPr>
            <a:spLocks noGrp="1" noChangeArrowheads="1"/>
          </p:cNvSpPr>
          <p:nvPr>
            <p:ph type="title"/>
          </p:nvPr>
        </p:nvSpPr>
        <p:spPr>
          <a:xfrm>
            <a:off x="2025017" y="381000"/>
            <a:ext cx="6860854" cy="426142"/>
          </a:xfrm>
        </p:spPr>
        <p:txBody>
          <a:bodyPr/>
          <a:lstStyle/>
          <a:p>
            <a:r>
              <a:rPr lang="en-US" sz="2800" dirty="0"/>
              <a:t>How Kernels are Made and Used </a:t>
            </a:r>
            <a:r>
              <a:rPr lang="en-US" sz="2800" dirty="0">
                <a:solidFill>
                  <a:schemeClr val="accent1"/>
                </a:solidFill>
              </a:rPr>
              <a:t>at JPL</a:t>
            </a:r>
            <a:endParaRPr lang="en-US" dirty="0"/>
          </a:p>
        </p:txBody>
      </p:sp>
      <p:sp>
        <p:nvSpPr>
          <p:cNvPr id="38929" name="Oval 15"/>
          <p:cNvSpPr>
            <a:spLocks noChangeArrowheads="1"/>
          </p:cNvSpPr>
          <p:nvPr/>
        </p:nvSpPr>
        <p:spPr bwMode="auto">
          <a:xfrm>
            <a:off x="276225" y="6121400"/>
            <a:ext cx="228600" cy="152400"/>
          </a:xfrm>
          <a:prstGeom prst="ellipse">
            <a:avLst/>
          </a:prstGeom>
          <a:solidFill>
            <a:srgbClr val="FF99CC"/>
          </a:solidFill>
          <a:ln w="12700">
            <a:solidFill>
              <a:schemeClr val="tx1"/>
            </a:solidFill>
            <a:round/>
            <a:headEnd/>
            <a:tailEnd/>
          </a:ln>
        </p:spPr>
        <p:txBody>
          <a:bodyPr wrap="none" anchor="ctr">
            <a:prstTxWarp prst="textNoShape">
              <a:avLst/>
            </a:prstTxWarp>
          </a:bodyPr>
          <a:lstStyle/>
          <a:p>
            <a:endParaRPr lang="en-US"/>
          </a:p>
        </p:txBody>
      </p:sp>
      <p:sp>
        <p:nvSpPr>
          <p:cNvPr id="38930" name="Oval 16"/>
          <p:cNvSpPr>
            <a:spLocks noChangeArrowheads="1"/>
          </p:cNvSpPr>
          <p:nvPr/>
        </p:nvSpPr>
        <p:spPr bwMode="auto">
          <a:xfrm>
            <a:off x="288925" y="6388100"/>
            <a:ext cx="228600" cy="152400"/>
          </a:xfrm>
          <a:prstGeom prst="ellipse">
            <a:avLst/>
          </a:prstGeom>
          <a:solidFill>
            <a:srgbClr val="99FF66"/>
          </a:solidFill>
          <a:ln w="12700">
            <a:solidFill>
              <a:schemeClr val="tx1"/>
            </a:solidFill>
            <a:round/>
            <a:headEnd/>
            <a:tailEnd/>
          </a:ln>
        </p:spPr>
        <p:txBody>
          <a:bodyPr wrap="none" anchor="ctr">
            <a:prstTxWarp prst="textNoShape">
              <a:avLst/>
            </a:prstTxWarp>
          </a:bodyPr>
          <a:lstStyle/>
          <a:p>
            <a:endParaRPr lang="en-US"/>
          </a:p>
        </p:txBody>
      </p:sp>
      <p:sp>
        <p:nvSpPr>
          <p:cNvPr id="38931" name="Oval 17"/>
          <p:cNvSpPr>
            <a:spLocks noChangeArrowheads="1"/>
          </p:cNvSpPr>
          <p:nvPr/>
        </p:nvSpPr>
        <p:spPr bwMode="auto">
          <a:xfrm>
            <a:off x="276225" y="6654800"/>
            <a:ext cx="228600" cy="152400"/>
          </a:xfrm>
          <a:prstGeom prst="ellipse">
            <a:avLst/>
          </a:prstGeom>
          <a:solidFill>
            <a:srgbClr val="0070C0"/>
          </a:solidFill>
          <a:ln w="12700">
            <a:solidFill>
              <a:schemeClr val="tx1"/>
            </a:solidFill>
            <a:round/>
            <a:headEnd/>
            <a:tailEnd/>
          </a:ln>
        </p:spPr>
        <p:txBody>
          <a:bodyPr wrap="none" anchor="ctr">
            <a:prstTxWarp prst="textNoShape">
              <a:avLst/>
            </a:prstTxWarp>
          </a:bodyPr>
          <a:lstStyle/>
          <a:p>
            <a:endParaRPr lang="en-US"/>
          </a:p>
        </p:txBody>
      </p:sp>
      <p:sp>
        <p:nvSpPr>
          <p:cNvPr id="38932" name="Text Box 18"/>
          <p:cNvSpPr txBox="1">
            <a:spLocks noChangeArrowheads="1"/>
          </p:cNvSpPr>
          <p:nvPr/>
        </p:nvSpPr>
        <p:spPr bwMode="auto">
          <a:xfrm>
            <a:off x="520700" y="6080125"/>
            <a:ext cx="1044575" cy="244475"/>
          </a:xfrm>
          <a:prstGeom prst="rect">
            <a:avLst/>
          </a:prstGeom>
          <a:noFill/>
          <a:ln w="12700">
            <a:noFill/>
            <a:miter lim="800000"/>
            <a:headEnd/>
            <a:tailEnd/>
          </a:ln>
        </p:spPr>
        <p:txBody>
          <a:bodyPr wrap="none">
            <a:prstTxWarp prst="textNoShape">
              <a:avLst/>
            </a:prstTxWarp>
            <a:spAutoFit/>
          </a:bodyPr>
          <a:lstStyle/>
          <a:p>
            <a:r>
              <a:rPr lang="en-US" sz="1000" b="1"/>
              <a:t>NAV and NAIF</a:t>
            </a:r>
          </a:p>
        </p:txBody>
      </p:sp>
      <p:sp>
        <p:nvSpPr>
          <p:cNvPr id="38933" name="Text Box 19"/>
          <p:cNvSpPr txBox="1">
            <a:spLocks noChangeArrowheads="1"/>
          </p:cNvSpPr>
          <p:nvPr/>
        </p:nvSpPr>
        <p:spPr bwMode="auto">
          <a:xfrm>
            <a:off x="542925" y="6345238"/>
            <a:ext cx="481013" cy="244475"/>
          </a:xfrm>
          <a:prstGeom prst="rect">
            <a:avLst/>
          </a:prstGeom>
          <a:noFill/>
          <a:ln w="12700">
            <a:noFill/>
            <a:miter lim="800000"/>
            <a:headEnd/>
            <a:tailEnd/>
          </a:ln>
        </p:spPr>
        <p:txBody>
          <a:bodyPr wrap="none">
            <a:prstTxWarp prst="textNoShape">
              <a:avLst/>
            </a:prstTxWarp>
            <a:spAutoFit/>
          </a:bodyPr>
          <a:lstStyle/>
          <a:p>
            <a:r>
              <a:rPr lang="en-US" sz="1000" b="1"/>
              <a:t>NAIF</a:t>
            </a:r>
          </a:p>
        </p:txBody>
      </p:sp>
      <p:sp>
        <p:nvSpPr>
          <p:cNvPr id="38934" name="Text Box 20"/>
          <p:cNvSpPr txBox="1">
            <a:spLocks noChangeArrowheads="1"/>
          </p:cNvSpPr>
          <p:nvPr/>
        </p:nvSpPr>
        <p:spPr bwMode="auto">
          <a:xfrm>
            <a:off x="525463" y="6626225"/>
            <a:ext cx="995362" cy="244475"/>
          </a:xfrm>
          <a:prstGeom prst="rect">
            <a:avLst/>
          </a:prstGeom>
          <a:noFill/>
          <a:ln w="12700">
            <a:noFill/>
            <a:miter lim="800000"/>
            <a:headEnd/>
            <a:tailEnd/>
          </a:ln>
        </p:spPr>
        <p:txBody>
          <a:bodyPr wrap="none">
            <a:prstTxWarp prst="textNoShape">
              <a:avLst/>
            </a:prstTxWarp>
            <a:spAutoFit/>
          </a:bodyPr>
          <a:lstStyle/>
          <a:p>
            <a:r>
              <a:rPr lang="en-US" sz="1000" b="1"/>
              <a:t>NAIF or other</a:t>
            </a:r>
          </a:p>
        </p:txBody>
      </p:sp>
      <p:sp>
        <p:nvSpPr>
          <p:cNvPr id="38935" name="Text Box 21"/>
          <p:cNvSpPr txBox="1">
            <a:spLocks noChangeArrowheads="1"/>
          </p:cNvSpPr>
          <p:nvPr/>
        </p:nvSpPr>
        <p:spPr bwMode="auto">
          <a:xfrm>
            <a:off x="85725" y="1703388"/>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36" name="Text Box 22"/>
          <p:cNvSpPr txBox="1">
            <a:spLocks noChangeArrowheads="1"/>
          </p:cNvSpPr>
          <p:nvPr/>
        </p:nvSpPr>
        <p:spPr bwMode="auto">
          <a:xfrm>
            <a:off x="3352800" y="1703388"/>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37" name="Text Box 23"/>
          <p:cNvSpPr txBox="1">
            <a:spLocks noChangeArrowheads="1"/>
          </p:cNvSpPr>
          <p:nvPr/>
        </p:nvSpPr>
        <p:spPr bwMode="auto">
          <a:xfrm>
            <a:off x="3352800" y="2487613"/>
            <a:ext cx="615874" cy="307777"/>
          </a:xfrm>
          <a:prstGeom prst="rect">
            <a:avLst/>
          </a:prstGeom>
          <a:noFill/>
          <a:ln w="12700">
            <a:noFill/>
            <a:miter lim="800000"/>
            <a:headEnd/>
            <a:tailEnd/>
          </a:ln>
        </p:spPr>
        <p:txBody>
          <a:bodyPr wrap="none">
            <a:prstTxWarp prst="textNoShape">
              <a:avLst/>
            </a:prstTxWarp>
            <a:spAutoFit/>
          </a:bodyPr>
          <a:lstStyle/>
          <a:p>
            <a:r>
              <a:rPr lang="en-US" dirty="0"/>
              <a:t>SBP*</a:t>
            </a:r>
          </a:p>
        </p:txBody>
      </p:sp>
      <p:sp>
        <p:nvSpPr>
          <p:cNvPr id="38938" name="Text Box 24"/>
          <p:cNvSpPr txBox="1">
            <a:spLocks noChangeArrowheads="1"/>
          </p:cNvSpPr>
          <p:nvPr/>
        </p:nvSpPr>
        <p:spPr bwMode="auto">
          <a:xfrm>
            <a:off x="3352800" y="3238500"/>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39" name="Text Box 25"/>
          <p:cNvSpPr txBox="1">
            <a:spLocks noChangeArrowheads="1"/>
          </p:cNvSpPr>
          <p:nvPr/>
        </p:nvSpPr>
        <p:spPr bwMode="auto">
          <a:xfrm>
            <a:off x="3352800" y="3989388"/>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40" name="Text Box 26"/>
          <p:cNvSpPr txBox="1">
            <a:spLocks noChangeArrowheads="1"/>
          </p:cNvSpPr>
          <p:nvPr/>
        </p:nvSpPr>
        <p:spPr bwMode="auto">
          <a:xfrm>
            <a:off x="3357563" y="4649788"/>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41" name="Text Box 27"/>
          <p:cNvSpPr txBox="1">
            <a:spLocks noChangeArrowheads="1"/>
          </p:cNvSpPr>
          <p:nvPr/>
        </p:nvSpPr>
        <p:spPr bwMode="auto">
          <a:xfrm>
            <a:off x="85725" y="2305050"/>
            <a:ext cx="1081088" cy="384175"/>
          </a:xfrm>
          <a:prstGeom prst="rect">
            <a:avLst/>
          </a:prstGeom>
          <a:noFill/>
          <a:ln w="12700">
            <a:noFill/>
            <a:miter lim="800000"/>
            <a:headEnd/>
            <a:tailEnd/>
          </a:ln>
        </p:spPr>
        <p:txBody>
          <a:bodyPr wrap="none">
            <a:prstTxWarp prst="textNoShape">
              <a:avLst/>
            </a:prstTxWarp>
            <a:spAutoFit/>
          </a:bodyPr>
          <a:lstStyle/>
          <a:p>
            <a:pPr>
              <a:lnSpc>
                <a:spcPct val="80000"/>
              </a:lnSpc>
            </a:pPr>
            <a:r>
              <a:rPr lang="en-US" dirty="0"/>
              <a:t>Text editor</a:t>
            </a:r>
          </a:p>
          <a:p>
            <a:pPr>
              <a:lnSpc>
                <a:spcPct val="80000"/>
              </a:lnSpc>
            </a:pPr>
            <a:r>
              <a:rPr lang="en-US" sz="1000" dirty="0"/>
              <a:t>for text versions</a:t>
            </a:r>
          </a:p>
        </p:txBody>
      </p:sp>
      <p:sp>
        <p:nvSpPr>
          <p:cNvPr id="38942" name="Text Box 28"/>
          <p:cNvSpPr txBox="1">
            <a:spLocks noChangeArrowheads="1"/>
          </p:cNvSpPr>
          <p:nvPr/>
        </p:nvSpPr>
        <p:spPr bwMode="auto">
          <a:xfrm>
            <a:off x="85725" y="2686050"/>
            <a:ext cx="1222375" cy="384175"/>
          </a:xfrm>
          <a:prstGeom prst="rect">
            <a:avLst/>
          </a:prstGeom>
          <a:noFill/>
          <a:ln w="12700">
            <a:noFill/>
            <a:miter lim="800000"/>
            <a:headEnd/>
            <a:tailEnd/>
          </a:ln>
        </p:spPr>
        <p:txBody>
          <a:bodyPr wrap="none">
            <a:prstTxWarp prst="textNoShape">
              <a:avLst/>
            </a:prstTxWarp>
            <a:spAutoFit/>
          </a:bodyPr>
          <a:lstStyle/>
          <a:p>
            <a:pPr>
              <a:lnSpc>
                <a:spcPct val="80000"/>
              </a:lnSpc>
            </a:pPr>
            <a:r>
              <a:rPr lang="en-US" dirty="0"/>
              <a:t>SBP*</a:t>
            </a:r>
          </a:p>
          <a:p>
            <a:pPr>
              <a:lnSpc>
                <a:spcPct val="80000"/>
              </a:lnSpc>
            </a:pPr>
            <a:r>
              <a:rPr lang="en-US" sz="1000" dirty="0"/>
              <a:t>for binary versions</a:t>
            </a:r>
            <a:endParaRPr lang="en-US" dirty="0"/>
          </a:p>
        </p:txBody>
      </p:sp>
      <p:sp>
        <p:nvSpPr>
          <p:cNvPr id="38943" name="Text Box 29"/>
          <p:cNvSpPr txBox="1">
            <a:spLocks noChangeArrowheads="1"/>
          </p:cNvSpPr>
          <p:nvPr/>
        </p:nvSpPr>
        <p:spPr bwMode="auto">
          <a:xfrm>
            <a:off x="85725" y="3206750"/>
            <a:ext cx="1023938" cy="304800"/>
          </a:xfrm>
          <a:prstGeom prst="rect">
            <a:avLst/>
          </a:prstGeom>
          <a:noFill/>
          <a:ln w="12700">
            <a:noFill/>
            <a:miter lim="800000"/>
            <a:headEnd/>
            <a:tailEnd/>
          </a:ln>
        </p:spPr>
        <p:txBody>
          <a:bodyPr wrap="none">
            <a:prstTxWarp prst="textNoShape">
              <a:avLst/>
            </a:prstTxWarp>
            <a:spAutoFit/>
          </a:bodyPr>
          <a:lstStyle/>
          <a:p>
            <a:r>
              <a:rPr lang="en-US" dirty="0"/>
              <a:t>Text editor</a:t>
            </a:r>
          </a:p>
        </p:txBody>
      </p:sp>
      <p:sp>
        <p:nvSpPr>
          <p:cNvPr id="38944" name="Text Box 30"/>
          <p:cNvSpPr txBox="1">
            <a:spLocks noChangeArrowheads="1"/>
          </p:cNvSpPr>
          <p:nvPr/>
        </p:nvSpPr>
        <p:spPr bwMode="auto">
          <a:xfrm>
            <a:off x="158750" y="4654550"/>
            <a:ext cx="1023937" cy="304800"/>
          </a:xfrm>
          <a:prstGeom prst="rect">
            <a:avLst/>
          </a:prstGeom>
          <a:noFill/>
          <a:ln w="12700">
            <a:noFill/>
            <a:miter lim="800000"/>
            <a:headEnd/>
            <a:tailEnd/>
          </a:ln>
        </p:spPr>
        <p:txBody>
          <a:bodyPr wrap="none">
            <a:prstTxWarp prst="textNoShape">
              <a:avLst/>
            </a:prstTxWarp>
            <a:spAutoFit/>
          </a:bodyPr>
          <a:lstStyle/>
          <a:p>
            <a:r>
              <a:rPr lang="en-US"/>
              <a:t>Text editor</a:t>
            </a:r>
          </a:p>
        </p:txBody>
      </p:sp>
      <p:sp>
        <p:nvSpPr>
          <p:cNvPr id="38945" name="Text Box 31"/>
          <p:cNvSpPr txBox="1">
            <a:spLocks noChangeArrowheads="1"/>
          </p:cNvSpPr>
          <p:nvPr/>
        </p:nvSpPr>
        <p:spPr bwMode="auto">
          <a:xfrm>
            <a:off x="82550" y="4044950"/>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46" name="Line 32"/>
          <p:cNvSpPr>
            <a:spLocks noChangeShapeType="1"/>
          </p:cNvSpPr>
          <p:nvPr/>
        </p:nvSpPr>
        <p:spPr bwMode="auto">
          <a:xfrm>
            <a:off x="685800" y="1855788"/>
            <a:ext cx="10668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47" name="Line 33"/>
          <p:cNvSpPr>
            <a:spLocks noChangeShapeType="1"/>
          </p:cNvSpPr>
          <p:nvPr/>
        </p:nvSpPr>
        <p:spPr bwMode="auto">
          <a:xfrm>
            <a:off x="1143000" y="2487613"/>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48" name="Line 34"/>
          <p:cNvSpPr>
            <a:spLocks noChangeShapeType="1"/>
          </p:cNvSpPr>
          <p:nvPr/>
        </p:nvSpPr>
        <p:spPr bwMode="auto">
          <a:xfrm>
            <a:off x="609600" y="2792413"/>
            <a:ext cx="11430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49" name="Line 35"/>
          <p:cNvSpPr>
            <a:spLocks noChangeShapeType="1"/>
          </p:cNvSpPr>
          <p:nvPr/>
        </p:nvSpPr>
        <p:spPr bwMode="auto">
          <a:xfrm>
            <a:off x="1143000" y="3402013"/>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0" name="Line 36"/>
          <p:cNvSpPr>
            <a:spLocks noChangeShapeType="1"/>
          </p:cNvSpPr>
          <p:nvPr/>
        </p:nvSpPr>
        <p:spPr bwMode="auto">
          <a:xfrm>
            <a:off x="685800" y="4164013"/>
            <a:ext cx="10668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1" name="Line 37"/>
          <p:cNvSpPr>
            <a:spLocks noChangeShapeType="1"/>
          </p:cNvSpPr>
          <p:nvPr/>
        </p:nvSpPr>
        <p:spPr bwMode="auto">
          <a:xfrm>
            <a:off x="2743200" y="1855788"/>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2" name="Line 38"/>
          <p:cNvSpPr>
            <a:spLocks noChangeShapeType="1"/>
          </p:cNvSpPr>
          <p:nvPr/>
        </p:nvSpPr>
        <p:spPr bwMode="auto">
          <a:xfrm>
            <a:off x="1147763" y="4835525"/>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3" name="Line 39"/>
          <p:cNvSpPr>
            <a:spLocks noChangeShapeType="1"/>
          </p:cNvSpPr>
          <p:nvPr/>
        </p:nvSpPr>
        <p:spPr bwMode="auto">
          <a:xfrm>
            <a:off x="2746375" y="2640013"/>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4" name="Line 40"/>
          <p:cNvSpPr>
            <a:spLocks noChangeShapeType="1"/>
          </p:cNvSpPr>
          <p:nvPr/>
        </p:nvSpPr>
        <p:spPr bwMode="auto">
          <a:xfrm>
            <a:off x="2749550" y="3390900"/>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5" name="Line 41"/>
          <p:cNvSpPr>
            <a:spLocks noChangeShapeType="1"/>
          </p:cNvSpPr>
          <p:nvPr/>
        </p:nvSpPr>
        <p:spPr bwMode="auto">
          <a:xfrm>
            <a:off x="2752725" y="4141788"/>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6" name="Line 42"/>
          <p:cNvSpPr>
            <a:spLocks noChangeShapeType="1"/>
          </p:cNvSpPr>
          <p:nvPr/>
        </p:nvSpPr>
        <p:spPr bwMode="auto">
          <a:xfrm>
            <a:off x="2760663" y="4802188"/>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57" name="Text Box 43"/>
          <p:cNvSpPr txBox="1">
            <a:spLocks noChangeArrowheads="1"/>
          </p:cNvSpPr>
          <p:nvPr/>
        </p:nvSpPr>
        <p:spPr bwMode="auto">
          <a:xfrm>
            <a:off x="4419600" y="2487613"/>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58" name="Text Box 44"/>
          <p:cNvSpPr txBox="1">
            <a:spLocks noChangeArrowheads="1"/>
          </p:cNvSpPr>
          <p:nvPr/>
        </p:nvSpPr>
        <p:spPr bwMode="auto">
          <a:xfrm>
            <a:off x="4419600" y="4740275"/>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59" name="Text Box 45"/>
          <p:cNvSpPr txBox="1">
            <a:spLocks noChangeArrowheads="1"/>
          </p:cNvSpPr>
          <p:nvPr/>
        </p:nvSpPr>
        <p:spPr bwMode="auto">
          <a:xfrm>
            <a:off x="4419600" y="3989388"/>
            <a:ext cx="1023938" cy="304800"/>
          </a:xfrm>
          <a:prstGeom prst="rect">
            <a:avLst/>
          </a:prstGeom>
          <a:noFill/>
          <a:ln w="12700">
            <a:noFill/>
            <a:miter lim="800000"/>
            <a:headEnd/>
            <a:tailEnd/>
          </a:ln>
        </p:spPr>
        <p:txBody>
          <a:bodyPr wrap="none">
            <a:prstTxWarp prst="textNoShape">
              <a:avLst/>
            </a:prstTxWarp>
            <a:spAutoFit/>
          </a:bodyPr>
          <a:lstStyle/>
          <a:p>
            <a:r>
              <a:rPr lang="en-US"/>
              <a:t>Text editor</a:t>
            </a:r>
          </a:p>
        </p:txBody>
      </p:sp>
      <p:sp>
        <p:nvSpPr>
          <p:cNvPr id="38960" name="Text Box 46"/>
          <p:cNvSpPr txBox="1">
            <a:spLocks noChangeArrowheads="1"/>
          </p:cNvSpPr>
          <p:nvPr/>
        </p:nvSpPr>
        <p:spPr bwMode="auto">
          <a:xfrm>
            <a:off x="4419600" y="5446713"/>
            <a:ext cx="1023938" cy="304800"/>
          </a:xfrm>
          <a:prstGeom prst="rect">
            <a:avLst/>
          </a:prstGeom>
          <a:noFill/>
          <a:ln w="12700">
            <a:noFill/>
            <a:miter lim="800000"/>
            <a:headEnd/>
            <a:tailEnd/>
          </a:ln>
        </p:spPr>
        <p:txBody>
          <a:bodyPr wrap="none">
            <a:prstTxWarp prst="textNoShape">
              <a:avLst/>
            </a:prstTxWarp>
            <a:spAutoFit/>
          </a:bodyPr>
          <a:lstStyle/>
          <a:p>
            <a:r>
              <a:rPr lang="en-US"/>
              <a:t>Text editor</a:t>
            </a:r>
          </a:p>
        </p:txBody>
      </p:sp>
      <p:sp>
        <p:nvSpPr>
          <p:cNvPr id="38961" name="Text Box 47"/>
          <p:cNvSpPr txBox="1">
            <a:spLocks noChangeArrowheads="1"/>
          </p:cNvSpPr>
          <p:nvPr/>
        </p:nvSpPr>
        <p:spPr bwMode="auto">
          <a:xfrm>
            <a:off x="4419600" y="3132138"/>
            <a:ext cx="1056700" cy="523220"/>
          </a:xfrm>
          <a:prstGeom prst="rect">
            <a:avLst/>
          </a:prstGeom>
          <a:noFill/>
          <a:ln w="12700">
            <a:noFill/>
            <a:miter lim="800000"/>
            <a:headEnd/>
            <a:tailEnd/>
          </a:ln>
        </p:spPr>
        <p:txBody>
          <a:bodyPr wrap="none">
            <a:prstTxWarp prst="textNoShape">
              <a:avLst/>
            </a:prstTxWarp>
            <a:spAutoFit/>
          </a:bodyPr>
          <a:lstStyle/>
          <a:p>
            <a:r>
              <a:rPr lang="en-US" dirty="0"/>
              <a:t>Browser or</a:t>
            </a:r>
          </a:p>
          <a:p>
            <a:r>
              <a:rPr lang="en-US" dirty="0"/>
              <a:t>e-mail</a:t>
            </a:r>
          </a:p>
        </p:txBody>
      </p:sp>
      <p:sp>
        <p:nvSpPr>
          <p:cNvPr id="38962" name="Text Box 48"/>
          <p:cNvSpPr txBox="1">
            <a:spLocks noChangeArrowheads="1"/>
          </p:cNvSpPr>
          <p:nvPr/>
        </p:nvSpPr>
        <p:spPr bwMode="auto">
          <a:xfrm>
            <a:off x="4419600" y="1535113"/>
            <a:ext cx="1361270" cy="646331"/>
          </a:xfrm>
          <a:prstGeom prst="rect">
            <a:avLst/>
          </a:prstGeom>
          <a:noFill/>
          <a:ln w="12700">
            <a:noFill/>
            <a:miter lim="800000"/>
            <a:headEnd/>
            <a:tailEnd/>
          </a:ln>
        </p:spPr>
        <p:txBody>
          <a:bodyPr wrap="none">
            <a:prstTxWarp prst="textNoShape">
              <a:avLst/>
            </a:prstTxWarp>
            <a:spAutoFit/>
          </a:bodyPr>
          <a:lstStyle/>
          <a:p>
            <a:r>
              <a:rPr lang="en-US" sz="1200"/>
              <a:t>Text editor or</a:t>
            </a:r>
          </a:p>
          <a:p>
            <a:r>
              <a:rPr lang="en-US" sz="1200"/>
              <a:t>existing file, input</a:t>
            </a:r>
          </a:p>
          <a:p>
            <a:r>
              <a:rPr lang="en-US" sz="1200"/>
              <a:t>via ESQ or ENB</a:t>
            </a:r>
          </a:p>
        </p:txBody>
      </p:sp>
      <p:sp>
        <p:nvSpPr>
          <p:cNvPr id="38963" name="Text Box 49"/>
          <p:cNvSpPr txBox="1">
            <a:spLocks noChangeArrowheads="1"/>
          </p:cNvSpPr>
          <p:nvPr/>
        </p:nvSpPr>
        <p:spPr bwMode="auto">
          <a:xfrm>
            <a:off x="7640937" y="1530350"/>
            <a:ext cx="1480237" cy="677108"/>
          </a:xfrm>
          <a:prstGeom prst="rect">
            <a:avLst/>
          </a:prstGeom>
          <a:noFill/>
          <a:ln w="12700">
            <a:noFill/>
            <a:miter lim="800000"/>
            <a:headEnd/>
            <a:tailEnd/>
          </a:ln>
        </p:spPr>
        <p:txBody>
          <a:bodyPr wrap="square">
            <a:prstTxWarp prst="textNoShape">
              <a:avLst/>
            </a:prstTxWarp>
            <a:spAutoFit/>
          </a:bodyPr>
          <a:lstStyle/>
          <a:p>
            <a:r>
              <a:rPr lang="en-US" sz="1200" dirty="0"/>
              <a:t>Web browser or</a:t>
            </a:r>
          </a:p>
          <a:p>
            <a:r>
              <a:rPr lang="en-US" sz="1200" dirty="0"/>
              <a:t>SBP</a:t>
            </a:r>
            <a:r>
              <a:rPr lang="en-US" dirty="0"/>
              <a:t>*</a:t>
            </a:r>
            <a:r>
              <a:rPr lang="en-US" sz="1200" dirty="0"/>
              <a:t>, depending</a:t>
            </a:r>
          </a:p>
          <a:p>
            <a:r>
              <a:rPr lang="en-US" sz="1200" dirty="0"/>
              <a:t>on implementation</a:t>
            </a:r>
          </a:p>
        </p:txBody>
      </p:sp>
      <p:sp>
        <p:nvSpPr>
          <p:cNvPr id="38964" name="Text Box 50"/>
          <p:cNvSpPr txBox="1">
            <a:spLocks noChangeArrowheads="1"/>
          </p:cNvSpPr>
          <p:nvPr/>
        </p:nvSpPr>
        <p:spPr bwMode="auto">
          <a:xfrm>
            <a:off x="7697788" y="2487613"/>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65" name="Text Box 51"/>
          <p:cNvSpPr txBox="1">
            <a:spLocks noChangeArrowheads="1"/>
          </p:cNvSpPr>
          <p:nvPr/>
        </p:nvSpPr>
        <p:spPr bwMode="auto">
          <a:xfrm>
            <a:off x="7697788" y="3238500"/>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66" name="Text Box 52"/>
          <p:cNvSpPr txBox="1">
            <a:spLocks noChangeArrowheads="1"/>
          </p:cNvSpPr>
          <p:nvPr/>
        </p:nvSpPr>
        <p:spPr bwMode="auto">
          <a:xfrm>
            <a:off x="7697788" y="3989388"/>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67" name="Text Box 53"/>
          <p:cNvSpPr txBox="1">
            <a:spLocks noChangeArrowheads="1"/>
          </p:cNvSpPr>
          <p:nvPr/>
        </p:nvSpPr>
        <p:spPr bwMode="auto">
          <a:xfrm>
            <a:off x="7697788" y="4740275"/>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68" name="Text Box 54"/>
          <p:cNvSpPr txBox="1">
            <a:spLocks noChangeArrowheads="1"/>
          </p:cNvSpPr>
          <p:nvPr/>
        </p:nvSpPr>
        <p:spPr bwMode="auto">
          <a:xfrm>
            <a:off x="7697788" y="5446713"/>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8969" name="Line 55"/>
          <p:cNvSpPr>
            <a:spLocks noChangeShapeType="1"/>
          </p:cNvSpPr>
          <p:nvPr/>
        </p:nvSpPr>
        <p:spPr bwMode="auto">
          <a:xfrm>
            <a:off x="5715000" y="1855788"/>
            <a:ext cx="357188"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0" name="Line 56"/>
          <p:cNvSpPr>
            <a:spLocks noChangeShapeType="1"/>
          </p:cNvSpPr>
          <p:nvPr/>
        </p:nvSpPr>
        <p:spPr bwMode="auto">
          <a:xfrm>
            <a:off x="4953000" y="2640013"/>
            <a:ext cx="109855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1" name="Line 57"/>
          <p:cNvSpPr>
            <a:spLocks noChangeShapeType="1"/>
          </p:cNvSpPr>
          <p:nvPr/>
        </p:nvSpPr>
        <p:spPr bwMode="auto">
          <a:xfrm>
            <a:off x="5316538" y="3390900"/>
            <a:ext cx="722312"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2" name="Line 58"/>
          <p:cNvSpPr>
            <a:spLocks noChangeShapeType="1"/>
          </p:cNvSpPr>
          <p:nvPr/>
        </p:nvSpPr>
        <p:spPr bwMode="auto">
          <a:xfrm>
            <a:off x="5429250" y="4141788"/>
            <a:ext cx="6350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3" name="Line 59"/>
          <p:cNvSpPr>
            <a:spLocks noChangeShapeType="1"/>
          </p:cNvSpPr>
          <p:nvPr/>
        </p:nvSpPr>
        <p:spPr bwMode="auto">
          <a:xfrm>
            <a:off x="4943475" y="4892675"/>
            <a:ext cx="1108075"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4" name="Line 60"/>
          <p:cNvSpPr>
            <a:spLocks noChangeShapeType="1"/>
          </p:cNvSpPr>
          <p:nvPr/>
        </p:nvSpPr>
        <p:spPr bwMode="auto">
          <a:xfrm>
            <a:off x="5403850" y="5599113"/>
            <a:ext cx="6604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5" name="Line 61"/>
          <p:cNvSpPr>
            <a:spLocks noChangeShapeType="1"/>
          </p:cNvSpPr>
          <p:nvPr/>
        </p:nvSpPr>
        <p:spPr bwMode="auto">
          <a:xfrm>
            <a:off x="7023100" y="1855788"/>
            <a:ext cx="6477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6" name="Line 62"/>
          <p:cNvSpPr>
            <a:spLocks noChangeShapeType="1"/>
          </p:cNvSpPr>
          <p:nvPr/>
        </p:nvSpPr>
        <p:spPr bwMode="auto">
          <a:xfrm>
            <a:off x="7010400" y="2640013"/>
            <a:ext cx="696913"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7" name="Line 63"/>
          <p:cNvSpPr>
            <a:spLocks noChangeShapeType="1"/>
          </p:cNvSpPr>
          <p:nvPr/>
        </p:nvSpPr>
        <p:spPr bwMode="auto">
          <a:xfrm>
            <a:off x="7037388" y="3390900"/>
            <a:ext cx="696912"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8" name="Line 64"/>
          <p:cNvSpPr>
            <a:spLocks noChangeShapeType="1"/>
          </p:cNvSpPr>
          <p:nvPr/>
        </p:nvSpPr>
        <p:spPr bwMode="auto">
          <a:xfrm>
            <a:off x="7027863" y="4141788"/>
            <a:ext cx="696912"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79" name="Line 65"/>
          <p:cNvSpPr>
            <a:spLocks noChangeShapeType="1"/>
          </p:cNvSpPr>
          <p:nvPr/>
        </p:nvSpPr>
        <p:spPr bwMode="auto">
          <a:xfrm>
            <a:off x="7018338" y="4892675"/>
            <a:ext cx="696912"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80" name="Line 66"/>
          <p:cNvSpPr>
            <a:spLocks noChangeShapeType="1"/>
          </p:cNvSpPr>
          <p:nvPr/>
        </p:nvSpPr>
        <p:spPr bwMode="auto">
          <a:xfrm>
            <a:off x="7046913" y="5599113"/>
            <a:ext cx="696912"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8981" name="Text Box 67"/>
          <p:cNvSpPr txBox="1">
            <a:spLocks noChangeArrowheads="1"/>
          </p:cNvSpPr>
          <p:nvPr/>
        </p:nvSpPr>
        <p:spPr bwMode="auto">
          <a:xfrm>
            <a:off x="136525" y="1263650"/>
            <a:ext cx="1171575" cy="304800"/>
          </a:xfrm>
          <a:prstGeom prst="rect">
            <a:avLst/>
          </a:prstGeom>
          <a:noFill/>
          <a:ln w="12700">
            <a:noFill/>
            <a:miter lim="800000"/>
            <a:headEnd/>
            <a:tailEnd/>
          </a:ln>
        </p:spPr>
        <p:txBody>
          <a:bodyPr wrap="none">
            <a:prstTxWarp prst="textNoShape">
              <a:avLst/>
            </a:prstTxWarp>
            <a:spAutoFit/>
          </a:bodyPr>
          <a:lstStyle/>
          <a:p>
            <a:r>
              <a:rPr lang="en-US" b="1"/>
              <a:t>How Made?</a:t>
            </a:r>
          </a:p>
        </p:txBody>
      </p:sp>
      <p:sp>
        <p:nvSpPr>
          <p:cNvPr id="38982" name="Text Box 68"/>
          <p:cNvSpPr txBox="1">
            <a:spLocks noChangeArrowheads="1"/>
          </p:cNvSpPr>
          <p:nvPr/>
        </p:nvSpPr>
        <p:spPr bwMode="auto">
          <a:xfrm>
            <a:off x="4419600" y="1263650"/>
            <a:ext cx="1171575" cy="304800"/>
          </a:xfrm>
          <a:prstGeom prst="rect">
            <a:avLst/>
          </a:prstGeom>
          <a:noFill/>
          <a:ln w="12700">
            <a:noFill/>
            <a:miter lim="800000"/>
            <a:headEnd/>
            <a:tailEnd/>
          </a:ln>
        </p:spPr>
        <p:txBody>
          <a:bodyPr wrap="none">
            <a:prstTxWarp prst="textNoShape">
              <a:avLst/>
            </a:prstTxWarp>
            <a:spAutoFit/>
          </a:bodyPr>
          <a:lstStyle/>
          <a:p>
            <a:r>
              <a:rPr lang="en-US" b="1"/>
              <a:t>How Made?</a:t>
            </a:r>
          </a:p>
        </p:txBody>
      </p:sp>
      <p:sp>
        <p:nvSpPr>
          <p:cNvPr id="38983" name="Text Box 69"/>
          <p:cNvSpPr txBox="1">
            <a:spLocks noChangeArrowheads="1"/>
          </p:cNvSpPr>
          <p:nvPr/>
        </p:nvSpPr>
        <p:spPr bwMode="auto">
          <a:xfrm>
            <a:off x="2727325" y="1263650"/>
            <a:ext cx="1152525" cy="304800"/>
          </a:xfrm>
          <a:prstGeom prst="rect">
            <a:avLst/>
          </a:prstGeom>
          <a:noFill/>
          <a:ln w="12700">
            <a:noFill/>
            <a:miter lim="800000"/>
            <a:headEnd/>
            <a:tailEnd/>
          </a:ln>
        </p:spPr>
        <p:txBody>
          <a:bodyPr wrap="none">
            <a:prstTxWarp prst="textNoShape">
              <a:avLst/>
            </a:prstTxWarp>
            <a:spAutoFit/>
          </a:bodyPr>
          <a:lstStyle/>
          <a:p>
            <a:r>
              <a:rPr lang="en-US" b="1"/>
              <a:t>How Used?</a:t>
            </a:r>
          </a:p>
        </p:txBody>
      </p:sp>
      <p:sp>
        <p:nvSpPr>
          <p:cNvPr id="38984" name="Text Box 70"/>
          <p:cNvSpPr txBox="1">
            <a:spLocks noChangeArrowheads="1"/>
          </p:cNvSpPr>
          <p:nvPr/>
        </p:nvSpPr>
        <p:spPr bwMode="auto">
          <a:xfrm>
            <a:off x="7696200" y="1262063"/>
            <a:ext cx="1152525" cy="304800"/>
          </a:xfrm>
          <a:prstGeom prst="rect">
            <a:avLst/>
          </a:prstGeom>
          <a:noFill/>
          <a:ln w="12700">
            <a:noFill/>
            <a:miter lim="800000"/>
            <a:headEnd/>
            <a:tailEnd/>
          </a:ln>
        </p:spPr>
        <p:txBody>
          <a:bodyPr wrap="none">
            <a:prstTxWarp prst="textNoShape">
              <a:avLst/>
            </a:prstTxWarp>
            <a:spAutoFit/>
          </a:bodyPr>
          <a:lstStyle/>
          <a:p>
            <a:r>
              <a:rPr lang="en-US" b="1"/>
              <a:t>How Used?</a:t>
            </a:r>
          </a:p>
        </p:txBody>
      </p:sp>
      <p:sp>
        <p:nvSpPr>
          <p:cNvPr id="38985" name="Text Box 71"/>
          <p:cNvSpPr txBox="1">
            <a:spLocks noChangeArrowheads="1"/>
          </p:cNvSpPr>
          <p:nvPr/>
        </p:nvSpPr>
        <p:spPr bwMode="auto">
          <a:xfrm>
            <a:off x="44450" y="5813425"/>
            <a:ext cx="3038475" cy="274638"/>
          </a:xfrm>
          <a:prstGeom prst="rect">
            <a:avLst/>
          </a:prstGeom>
          <a:noFill/>
          <a:ln w="12700">
            <a:noFill/>
            <a:miter lim="800000"/>
            <a:headEnd/>
            <a:tailEnd/>
          </a:ln>
        </p:spPr>
        <p:txBody>
          <a:bodyPr wrap="none">
            <a:prstTxWarp prst="textNoShape">
              <a:avLst/>
            </a:prstTxWarp>
            <a:spAutoFit/>
          </a:bodyPr>
          <a:lstStyle/>
          <a:p>
            <a:r>
              <a:rPr lang="en-US" sz="1200" b="1"/>
              <a:t>Who usually makes the kernels at JPL?</a:t>
            </a:r>
          </a:p>
        </p:txBody>
      </p:sp>
      <p:sp>
        <p:nvSpPr>
          <p:cNvPr id="38986" name="Text Box 72"/>
          <p:cNvSpPr txBox="1">
            <a:spLocks noChangeArrowheads="1"/>
          </p:cNvSpPr>
          <p:nvPr/>
        </p:nvSpPr>
        <p:spPr bwMode="auto">
          <a:xfrm>
            <a:off x="1708150" y="6078538"/>
            <a:ext cx="3172215" cy="646331"/>
          </a:xfrm>
          <a:prstGeom prst="rect">
            <a:avLst/>
          </a:prstGeom>
          <a:noFill/>
          <a:ln w="12700">
            <a:noFill/>
            <a:miter lim="800000"/>
            <a:headEnd/>
            <a:tailEnd/>
          </a:ln>
        </p:spPr>
        <p:txBody>
          <a:bodyPr wrap="none">
            <a:prstTxWarp prst="textNoShape">
              <a:avLst/>
            </a:prstTxWarp>
            <a:spAutoFit/>
          </a:bodyPr>
          <a:lstStyle/>
          <a:p>
            <a:r>
              <a:rPr lang="en-US" sz="1200" dirty="0"/>
              <a:t>This represents current practice for</a:t>
            </a:r>
          </a:p>
          <a:p>
            <a:r>
              <a:rPr lang="en-US" sz="1200" dirty="0"/>
              <a:t>most JPL missions, but is by no means a</a:t>
            </a:r>
          </a:p>
          <a:p>
            <a:r>
              <a:rPr lang="en-US" sz="1200" dirty="0"/>
              <a:t>requirement. </a:t>
            </a:r>
            <a:r>
              <a:rPr lang="en-US" sz="1200" dirty="0">
                <a:solidFill>
                  <a:schemeClr val="accent1"/>
                </a:solidFill>
              </a:rPr>
              <a:t>Anyone can make SPICE files</a:t>
            </a:r>
            <a:r>
              <a:rPr lang="en-US" sz="1200" dirty="0"/>
              <a:t>.</a:t>
            </a:r>
            <a:endParaRPr lang="en-US" sz="1200" b="1" dirty="0"/>
          </a:p>
        </p:txBody>
      </p:sp>
      <p:sp>
        <p:nvSpPr>
          <p:cNvPr id="38987" name="Text Box 73"/>
          <p:cNvSpPr txBox="1">
            <a:spLocks noChangeArrowheads="1"/>
          </p:cNvSpPr>
          <p:nvPr/>
        </p:nvSpPr>
        <p:spPr bwMode="auto">
          <a:xfrm>
            <a:off x="4931569" y="5883080"/>
            <a:ext cx="3963988" cy="892552"/>
          </a:xfrm>
          <a:prstGeom prst="rect">
            <a:avLst/>
          </a:prstGeom>
          <a:noFill/>
          <a:ln w="12700">
            <a:noFill/>
            <a:miter lim="800000"/>
            <a:headEnd/>
            <a:tailEnd/>
          </a:ln>
        </p:spPr>
        <p:txBody>
          <a:bodyPr wrap="square">
            <a:prstTxWarp prst="textNoShape">
              <a:avLst/>
            </a:prstTxWarp>
            <a:spAutoFit/>
          </a:bodyPr>
          <a:lstStyle/>
          <a:p>
            <a:r>
              <a:rPr lang="en-US" sz="1200" b="1" dirty="0"/>
              <a:t>*SBP</a:t>
            </a:r>
            <a:r>
              <a:rPr lang="en-US" sz="1000" dirty="0"/>
              <a:t> = SPICE-based program that uses modules from the SPICE Toolkit. In some cases the Toolkit contains such a program already built. In some cases NAIF may have such a ready-built program that is not in the SPICE Toolkit. Names of a few programs commonly </a:t>
            </a:r>
            <a:r>
              <a:rPr lang="en-US" sz="1000"/>
              <a:t>used to </a:t>
            </a:r>
            <a:r>
              <a:rPr lang="en-US" sz="1000" dirty="0"/>
              <a:t>make kernels </a:t>
            </a:r>
            <a:r>
              <a:rPr lang="en-US" sz="1000"/>
              <a:t>are shown </a:t>
            </a:r>
            <a:r>
              <a:rPr lang="en-US" sz="1000" dirty="0"/>
              <a:t>in parentheses.</a:t>
            </a:r>
          </a:p>
        </p:txBody>
      </p:sp>
      <p:sp>
        <p:nvSpPr>
          <p:cNvPr id="38988" name="Rectangle 74"/>
          <p:cNvSpPr>
            <a:spLocks noChangeArrowheads="1"/>
          </p:cNvSpPr>
          <p:nvPr/>
        </p:nvSpPr>
        <p:spPr bwMode="auto">
          <a:xfrm>
            <a:off x="5867400" y="1289705"/>
            <a:ext cx="1330325" cy="2458383"/>
          </a:xfrm>
          <a:prstGeom prst="rect">
            <a:avLst/>
          </a:prstGeom>
          <a:solidFill>
            <a:schemeClr val="bg1">
              <a:lumMod val="85000"/>
              <a:alpha val="70000"/>
            </a:schemeClr>
          </a:solidFill>
          <a:ln w="12700">
            <a:solidFill>
              <a:schemeClr val="tx1"/>
            </a:solidFill>
            <a:prstDash val="sysDot"/>
            <a:miter lim="800000"/>
            <a:headEnd/>
            <a:tailEnd/>
          </a:ln>
        </p:spPr>
        <p:txBody>
          <a:bodyPr wrap="none" anchor="ctr">
            <a:prstTxWarp prst="textNoShape">
              <a:avLst/>
            </a:prstTxWarp>
          </a:bodyPr>
          <a:lstStyle/>
          <a:p>
            <a:endParaRPr lang="en-US"/>
          </a:p>
        </p:txBody>
      </p:sp>
      <p:sp>
        <p:nvSpPr>
          <p:cNvPr id="38989" name="Text Box 75"/>
          <p:cNvSpPr txBox="1">
            <a:spLocks noChangeArrowheads="1"/>
          </p:cNvSpPr>
          <p:nvPr/>
        </p:nvSpPr>
        <p:spPr bwMode="auto">
          <a:xfrm>
            <a:off x="5959475" y="1268413"/>
            <a:ext cx="1141413" cy="274637"/>
          </a:xfrm>
          <a:prstGeom prst="rect">
            <a:avLst/>
          </a:prstGeom>
          <a:noFill/>
          <a:ln w="12700">
            <a:noFill/>
            <a:miter lim="800000"/>
            <a:headEnd/>
            <a:tailEnd/>
          </a:ln>
        </p:spPr>
        <p:txBody>
          <a:bodyPr wrap="none">
            <a:prstTxWarp prst="textNoShape">
              <a:avLst/>
            </a:prstTxWarp>
            <a:spAutoFit/>
          </a:bodyPr>
          <a:lstStyle/>
          <a:p>
            <a:r>
              <a:rPr lang="en-US" sz="1200"/>
              <a:t>The </a:t>
            </a:r>
            <a:r>
              <a:rPr lang="en-US" sz="1200" b="1"/>
              <a:t>EK</a:t>
            </a:r>
            <a:r>
              <a:rPr lang="en-US" sz="1200"/>
              <a:t> family</a:t>
            </a:r>
          </a:p>
        </p:txBody>
      </p:sp>
      <p:sp>
        <p:nvSpPr>
          <p:cNvPr id="38990" name="Text Box 76"/>
          <p:cNvSpPr txBox="1">
            <a:spLocks noChangeArrowheads="1"/>
          </p:cNvSpPr>
          <p:nvPr/>
        </p:nvSpPr>
        <p:spPr bwMode="auto">
          <a:xfrm>
            <a:off x="1660525" y="1443038"/>
            <a:ext cx="247650" cy="228600"/>
          </a:xfrm>
          <a:prstGeom prst="rect">
            <a:avLst/>
          </a:prstGeom>
          <a:noFill/>
          <a:ln w="12700">
            <a:noFill/>
            <a:miter lim="800000"/>
            <a:headEnd/>
            <a:tailEnd/>
          </a:ln>
        </p:spPr>
        <p:txBody>
          <a:bodyPr wrap="none">
            <a:prstTxWarp prst="textNoShape">
              <a:avLst/>
            </a:prstTxWarp>
            <a:spAutoFit/>
          </a:bodyPr>
          <a:lstStyle/>
          <a:p>
            <a:r>
              <a:rPr lang="en-US" sz="900"/>
              <a:t>1</a:t>
            </a:r>
          </a:p>
        </p:txBody>
      </p:sp>
      <p:sp>
        <p:nvSpPr>
          <p:cNvPr id="38991" name="Text Box 77"/>
          <p:cNvSpPr txBox="1">
            <a:spLocks noChangeArrowheads="1"/>
          </p:cNvSpPr>
          <p:nvPr/>
        </p:nvSpPr>
        <p:spPr bwMode="auto">
          <a:xfrm>
            <a:off x="1660525" y="22050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2" name="Text Box 78"/>
          <p:cNvSpPr txBox="1">
            <a:spLocks noChangeArrowheads="1"/>
          </p:cNvSpPr>
          <p:nvPr/>
        </p:nvSpPr>
        <p:spPr bwMode="auto">
          <a:xfrm>
            <a:off x="1660525" y="29670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3" name="Text Box 79"/>
          <p:cNvSpPr txBox="1">
            <a:spLocks noChangeArrowheads="1"/>
          </p:cNvSpPr>
          <p:nvPr/>
        </p:nvSpPr>
        <p:spPr bwMode="auto">
          <a:xfrm>
            <a:off x="1647825" y="37417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4" name="Text Box 80"/>
          <p:cNvSpPr txBox="1">
            <a:spLocks noChangeArrowheads="1"/>
          </p:cNvSpPr>
          <p:nvPr/>
        </p:nvSpPr>
        <p:spPr bwMode="auto">
          <a:xfrm>
            <a:off x="1647825" y="44910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5" name="Text Box 81"/>
          <p:cNvSpPr txBox="1">
            <a:spLocks noChangeArrowheads="1"/>
          </p:cNvSpPr>
          <p:nvPr/>
        </p:nvSpPr>
        <p:spPr bwMode="auto">
          <a:xfrm>
            <a:off x="5927725" y="29670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6" name="Text Box 82"/>
          <p:cNvSpPr txBox="1">
            <a:spLocks noChangeArrowheads="1"/>
          </p:cNvSpPr>
          <p:nvPr/>
        </p:nvSpPr>
        <p:spPr bwMode="auto">
          <a:xfrm>
            <a:off x="5927725" y="37290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7" name="Text Box 83"/>
          <p:cNvSpPr txBox="1">
            <a:spLocks noChangeArrowheads="1"/>
          </p:cNvSpPr>
          <p:nvPr/>
        </p:nvSpPr>
        <p:spPr bwMode="auto">
          <a:xfrm>
            <a:off x="95250" y="6002338"/>
            <a:ext cx="247650" cy="228600"/>
          </a:xfrm>
          <a:prstGeom prst="rect">
            <a:avLst/>
          </a:prstGeom>
          <a:noFill/>
          <a:ln w="12700">
            <a:noFill/>
            <a:miter lim="800000"/>
            <a:headEnd/>
            <a:tailEnd/>
          </a:ln>
        </p:spPr>
        <p:txBody>
          <a:bodyPr wrap="none">
            <a:prstTxWarp prst="textNoShape">
              <a:avLst/>
            </a:prstTxWarp>
            <a:spAutoFit/>
          </a:bodyPr>
          <a:lstStyle/>
          <a:p>
            <a:r>
              <a:rPr lang="en-US" sz="900"/>
              <a:t>1</a:t>
            </a:r>
          </a:p>
        </p:txBody>
      </p:sp>
      <p:sp>
        <p:nvSpPr>
          <p:cNvPr id="38998" name="Text Box 84"/>
          <p:cNvSpPr txBox="1">
            <a:spLocks noChangeArrowheads="1"/>
          </p:cNvSpPr>
          <p:nvPr/>
        </p:nvSpPr>
        <p:spPr bwMode="auto">
          <a:xfrm>
            <a:off x="107950" y="6281738"/>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38999" name="Text Box 85"/>
          <p:cNvSpPr txBox="1">
            <a:spLocks noChangeArrowheads="1"/>
          </p:cNvSpPr>
          <p:nvPr/>
        </p:nvSpPr>
        <p:spPr bwMode="auto">
          <a:xfrm>
            <a:off x="107950" y="6561138"/>
            <a:ext cx="247650" cy="228600"/>
          </a:xfrm>
          <a:prstGeom prst="rect">
            <a:avLst/>
          </a:prstGeom>
          <a:noFill/>
          <a:ln w="12700">
            <a:noFill/>
            <a:miter lim="800000"/>
            <a:headEnd/>
            <a:tailEnd/>
          </a:ln>
        </p:spPr>
        <p:txBody>
          <a:bodyPr wrap="none">
            <a:prstTxWarp prst="textNoShape">
              <a:avLst/>
            </a:prstTxWarp>
            <a:spAutoFit/>
          </a:bodyPr>
          <a:lstStyle/>
          <a:p>
            <a:r>
              <a:rPr lang="en-US" sz="900"/>
              <a:t>3</a:t>
            </a:r>
          </a:p>
        </p:txBody>
      </p:sp>
      <p:sp>
        <p:nvSpPr>
          <p:cNvPr id="39000" name="Text Box 86"/>
          <p:cNvSpPr txBox="1">
            <a:spLocks noChangeArrowheads="1"/>
          </p:cNvSpPr>
          <p:nvPr/>
        </p:nvSpPr>
        <p:spPr bwMode="auto">
          <a:xfrm>
            <a:off x="5915025" y="1493838"/>
            <a:ext cx="247650" cy="228600"/>
          </a:xfrm>
          <a:prstGeom prst="rect">
            <a:avLst/>
          </a:prstGeom>
          <a:noFill/>
          <a:ln w="12700">
            <a:noFill/>
            <a:miter lim="800000"/>
            <a:headEnd/>
            <a:tailEnd/>
          </a:ln>
        </p:spPr>
        <p:txBody>
          <a:bodyPr wrap="none">
            <a:prstTxWarp prst="textNoShape">
              <a:avLst/>
            </a:prstTxWarp>
            <a:spAutoFit/>
          </a:bodyPr>
          <a:lstStyle/>
          <a:p>
            <a:r>
              <a:rPr lang="en-US" sz="900"/>
              <a:t>3</a:t>
            </a:r>
          </a:p>
        </p:txBody>
      </p:sp>
      <p:sp>
        <p:nvSpPr>
          <p:cNvPr id="39001" name="Text Box 87"/>
          <p:cNvSpPr txBox="1">
            <a:spLocks noChangeArrowheads="1"/>
          </p:cNvSpPr>
          <p:nvPr/>
        </p:nvSpPr>
        <p:spPr bwMode="auto">
          <a:xfrm>
            <a:off x="5915025" y="2270125"/>
            <a:ext cx="247650" cy="228600"/>
          </a:xfrm>
          <a:prstGeom prst="rect">
            <a:avLst/>
          </a:prstGeom>
          <a:noFill/>
          <a:ln w="12700">
            <a:noFill/>
            <a:miter lim="800000"/>
            <a:headEnd/>
            <a:tailEnd/>
          </a:ln>
        </p:spPr>
        <p:txBody>
          <a:bodyPr wrap="none">
            <a:prstTxWarp prst="textNoShape">
              <a:avLst/>
            </a:prstTxWarp>
            <a:spAutoFit/>
          </a:bodyPr>
          <a:lstStyle/>
          <a:p>
            <a:r>
              <a:rPr lang="en-US" sz="900"/>
              <a:t>3</a:t>
            </a:r>
          </a:p>
        </p:txBody>
      </p:sp>
      <p:sp>
        <p:nvSpPr>
          <p:cNvPr id="39002" name="Text Box 88"/>
          <p:cNvSpPr txBox="1">
            <a:spLocks noChangeArrowheads="1"/>
          </p:cNvSpPr>
          <p:nvPr/>
        </p:nvSpPr>
        <p:spPr bwMode="auto">
          <a:xfrm>
            <a:off x="5918200" y="4535488"/>
            <a:ext cx="247650" cy="228600"/>
          </a:xfrm>
          <a:prstGeom prst="rect">
            <a:avLst/>
          </a:prstGeom>
          <a:noFill/>
          <a:ln w="12700">
            <a:noFill/>
            <a:miter lim="800000"/>
            <a:headEnd/>
            <a:tailEnd/>
          </a:ln>
        </p:spPr>
        <p:txBody>
          <a:bodyPr wrap="none">
            <a:prstTxWarp prst="textNoShape">
              <a:avLst/>
            </a:prstTxWarp>
            <a:spAutoFit/>
          </a:bodyPr>
          <a:lstStyle/>
          <a:p>
            <a:r>
              <a:rPr lang="en-US" sz="900"/>
              <a:t>3</a:t>
            </a:r>
          </a:p>
        </p:txBody>
      </p:sp>
      <p:sp>
        <p:nvSpPr>
          <p:cNvPr id="39003" name="Text Box 89"/>
          <p:cNvSpPr txBox="1">
            <a:spLocks noChangeArrowheads="1"/>
          </p:cNvSpPr>
          <p:nvPr/>
        </p:nvSpPr>
        <p:spPr bwMode="auto">
          <a:xfrm>
            <a:off x="5927725" y="5253038"/>
            <a:ext cx="247650" cy="228600"/>
          </a:xfrm>
          <a:prstGeom prst="rect">
            <a:avLst/>
          </a:prstGeom>
          <a:noFill/>
          <a:ln w="12700">
            <a:noFill/>
            <a:miter lim="800000"/>
            <a:headEnd/>
            <a:tailEnd/>
          </a:ln>
        </p:spPr>
        <p:txBody>
          <a:bodyPr wrap="none">
            <a:prstTxWarp prst="textNoShape">
              <a:avLst/>
            </a:prstTxWarp>
            <a:spAutoFit/>
          </a:bodyPr>
          <a:lstStyle/>
          <a:p>
            <a:r>
              <a:rPr lang="en-US" sz="900"/>
              <a:t>3</a:t>
            </a:r>
          </a:p>
        </p:txBody>
      </p:sp>
      <p:sp>
        <p:nvSpPr>
          <p:cNvPr id="39004" name="AutoShape 90"/>
          <p:cNvSpPr>
            <a:spLocks noChangeArrowheads="1"/>
          </p:cNvSpPr>
          <p:nvPr/>
        </p:nvSpPr>
        <p:spPr bwMode="auto">
          <a:xfrm>
            <a:off x="1812925" y="5194300"/>
            <a:ext cx="914400" cy="533400"/>
          </a:xfrm>
          <a:prstGeom prst="flowChartAlternateProcess">
            <a:avLst/>
          </a:prstGeom>
          <a:solidFill>
            <a:srgbClr val="00B0F0"/>
          </a:solidFill>
          <a:ln w="12700">
            <a:solidFill>
              <a:schemeClr val="tx1"/>
            </a:solidFill>
            <a:miter lim="800000"/>
            <a:headEnd/>
            <a:tailEnd/>
          </a:ln>
        </p:spPr>
        <p:txBody>
          <a:bodyPr wrap="none" anchor="ctr">
            <a:prstTxWarp prst="textNoShape">
              <a:avLst/>
            </a:prstTxWarp>
          </a:bodyPr>
          <a:lstStyle/>
          <a:p>
            <a:pPr algn="ctr"/>
            <a:r>
              <a:rPr lang="en-US" sz="2000" b="1" dirty="0"/>
              <a:t>DSK</a:t>
            </a:r>
          </a:p>
        </p:txBody>
      </p:sp>
      <p:sp>
        <p:nvSpPr>
          <p:cNvPr id="39005" name="Text Box 91"/>
          <p:cNvSpPr txBox="1">
            <a:spLocks noChangeArrowheads="1"/>
          </p:cNvSpPr>
          <p:nvPr/>
        </p:nvSpPr>
        <p:spPr bwMode="auto">
          <a:xfrm>
            <a:off x="3359150" y="5308600"/>
            <a:ext cx="615874" cy="307777"/>
          </a:xfrm>
          <a:prstGeom prst="rect">
            <a:avLst/>
          </a:prstGeom>
          <a:noFill/>
          <a:ln w="12700">
            <a:noFill/>
            <a:miter lim="800000"/>
            <a:headEnd/>
            <a:tailEnd/>
          </a:ln>
        </p:spPr>
        <p:txBody>
          <a:bodyPr wrap="none">
            <a:prstTxWarp prst="textNoShape">
              <a:avLst/>
            </a:prstTxWarp>
            <a:spAutoFit/>
          </a:bodyPr>
          <a:lstStyle/>
          <a:p>
            <a:r>
              <a:rPr lang="en-US"/>
              <a:t>SBP*</a:t>
            </a:r>
          </a:p>
        </p:txBody>
      </p:sp>
      <p:sp>
        <p:nvSpPr>
          <p:cNvPr id="39006" name="Text Box 92"/>
          <p:cNvSpPr txBox="1">
            <a:spLocks noChangeArrowheads="1"/>
          </p:cNvSpPr>
          <p:nvPr/>
        </p:nvSpPr>
        <p:spPr bwMode="auto">
          <a:xfrm>
            <a:off x="92075" y="5330825"/>
            <a:ext cx="615874" cy="307777"/>
          </a:xfrm>
          <a:prstGeom prst="rect">
            <a:avLst/>
          </a:prstGeom>
          <a:noFill/>
          <a:ln w="12700">
            <a:noFill/>
            <a:miter lim="800000"/>
            <a:headEnd/>
            <a:tailEnd/>
          </a:ln>
        </p:spPr>
        <p:txBody>
          <a:bodyPr wrap="none">
            <a:prstTxWarp prst="textNoShape">
              <a:avLst/>
            </a:prstTxWarp>
            <a:spAutoFit/>
          </a:bodyPr>
          <a:lstStyle/>
          <a:p>
            <a:r>
              <a:rPr lang="en-US" dirty="0"/>
              <a:t>SBP*</a:t>
            </a:r>
          </a:p>
        </p:txBody>
      </p:sp>
      <p:sp>
        <p:nvSpPr>
          <p:cNvPr id="39007" name="Line 93"/>
          <p:cNvSpPr>
            <a:spLocks noChangeShapeType="1"/>
          </p:cNvSpPr>
          <p:nvPr/>
        </p:nvSpPr>
        <p:spPr bwMode="auto">
          <a:xfrm>
            <a:off x="692150" y="5483225"/>
            <a:ext cx="10668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9008" name="Line 94"/>
          <p:cNvSpPr>
            <a:spLocks noChangeShapeType="1"/>
          </p:cNvSpPr>
          <p:nvPr/>
        </p:nvSpPr>
        <p:spPr bwMode="auto">
          <a:xfrm>
            <a:off x="2759075" y="5461000"/>
            <a:ext cx="6096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39009" name="Text Box 95"/>
          <p:cNvSpPr txBox="1">
            <a:spLocks noChangeArrowheads="1"/>
          </p:cNvSpPr>
          <p:nvPr/>
        </p:nvSpPr>
        <p:spPr bwMode="auto">
          <a:xfrm>
            <a:off x="1600200" y="5080000"/>
            <a:ext cx="247650" cy="228600"/>
          </a:xfrm>
          <a:prstGeom prst="rect">
            <a:avLst/>
          </a:prstGeom>
          <a:noFill/>
          <a:ln w="12700">
            <a:noFill/>
            <a:miter lim="800000"/>
            <a:headEnd/>
            <a:tailEnd/>
          </a:ln>
        </p:spPr>
        <p:txBody>
          <a:bodyPr wrap="none">
            <a:prstTxWarp prst="textNoShape">
              <a:avLst/>
            </a:prstTxWarp>
            <a:spAutoFit/>
          </a:bodyPr>
          <a:lstStyle/>
          <a:p>
            <a:r>
              <a:rPr lang="en-US" sz="900"/>
              <a:t>2</a:t>
            </a:r>
          </a:p>
        </p:txBody>
      </p:sp>
      <p:sp>
        <p:nvSpPr>
          <p:cNvPr id="2" name="Text Box 23">
            <a:extLst>
              <a:ext uri="{FF2B5EF4-FFF2-40B4-BE49-F238E27FC236}">
                <a16:creationId xmlns:a16="http://schemas.microsoft.com/office/drawing/2014/main" id="{81CE2519-1801-360A-0C27-147A61D5435B}"/>
              </a:ext>
            </a:extLst>
          </p:cNvPr>
          <p:cNvSpPr txBox="1">
            <a:spLocks noChangeArrowheads="1"/>
          </p:cNvSpPr>
          <p:nvPr/>
        </p:nvSpPr>
        <p:spPr bwMode="auto">
          <a:xfrm>
            <a:off x="71816" y="1920572"/>
            <a:ext cx="1045479" cy="261610"/>
          </a:xfrm>
          <a:prstGeom prst="rect">
            <a:avLst/>
          </a:prstGeom>
          <a:noFill/>
          <a:ln w="12700">
            <a:noFill/>
            <a:miter lim="800000"/>
            <a:headEnd/>
            <a:tailEnd/>
          </a:ln>
        </p:spPr>
        <p:txBody>
          <a:bodyPr wrap="none">
            <a:prstTxWarp prst="textNoShape">
              <a:avLst/>
            </a:prstTxWarp>
            <a:spAutoFit/>
          </a:bodyPr>
          <a:lstStyle/>
          <a:p>
            <a:r>
              <a:rPr lang="en-US" sz="1100" dirty="0"/>
              <a:t>(e.g. MKSPK)</a:t>
            </a:r>
          </a:p>
        </p:txBody>
      </p:sp>
      <p:sp>
        <p:nvSpPr>
          <p:cNvPr id="3" name="Text Box 23">
            <a:extLst>
              <a:ext uri="{FF2B5EF4-FFF2-40B4-BE49-F238E27FC236}">
                <a16:creationId xmlns:a16="http://schemas.microsoft.com/office/drawing/2014/main" id="{9A614DA3-E9A4-5A43-5FDB-18CA7B9B93AA}"/>
              </a:ext>
            </a:extLst>
          </p:cNvPr>
          <p:cNvSpPr txBox="1">
            <a:spLocks noChangeArrowheads="1"/>
          </p:cNvSpPr>
          <p:nvPr/>
        </p:nvSpPr>
        <p:spPr bwMode="auto">
          <a:xfrm>
            <a:off x="61661" y="4270376"/>
            <a:ext cx="1162498" cy="261610"/>
          </a:xfrm>
          <a:prstGeom prst="rect">
            <a:avLst/>
          </a:prstGeom>
          <a:noFill/>
          <a:ln w="12700">
            <a:noFill/>
            <a:miter lim="800000"/>
            <a:headEnd/>
            <a:tailEnd/>
          </a:ln>
        </p:spPr>
        <p:txBody>
          <a:bodyPr wrap="none">
            <a:prstTxWarp prst="textNoShape">
              <a:avLst/>
            </a:prstTxWarp>
            <a:spAutoFit/>
          </a:bodyPr>
          <a:lstStyle/>
          <a:p>
            <a:r>
              <a:rPr lang="en-US" sz="1100" dirty="0"/>
              <a:t>(e.g. MSOPCK)</a:t>
            </a:r>
          </a:p>
        </p:txBody>
      </p:sp>
      <p:sp>
        <p:nvSpPr>
          <p:cNvPr id="4" name="Text Box 23">
            <a:extLst>
              <a:ext uri="{FF2B5EF4-FFF2-40B4-BE49-F238E27FC236}">
                <a16:creationId xmlns:a16="http://schemas.microsoft.com/office/drawing/2014/main" id="{C49D9EE6-6FBC-B529-B372-1473926B56B7}"/>
              </a:ext>
            </a:extLst>
          </p:cNvPr>
          <p:cNvSpPr txBox="1">
            <a:spLocks noChangeArrowheads="1"/>
          </p:cNvSpPr>
          <p:nvPr/>
        </p:nvSpPr>
        <p:spPr bwMode="auto">
          <a:xfrm>
            <a:off x="77128" y="5563944"/>
            <a:ext cx="1053494" cy="261610"/>
          </a:xfrm>
          <a:prstGeom prst="rect">
            <a:avLst/>
          </a:prstGeom>
          <a:noFill/>
          <a:ln w="12700">
            <a:noFill/>
            <a:miter lim="800000"/>
            <a:headEnd/>
            <a:tailEnd/>
          </a:ln>
        </p:spPr>
        <p:txBody>
          <a:bodyPr wrap="none">
            <a:prstTxWarp prst="textNoShape">
              <a:avLst/>
            </a:prstTxWarp>
            <a:spAutoFit/>
          </a:bodyPr>
          <a:lstStyle/>
          <a:p>
            <a:r>
              <a:rPr lang="en-US" sz="1100" dirty="0"/>
              <a:t>(e.g. MKDSK)</a:t>
            </a:r>
          </a:p>
        </p:txBody>
      </p:sp>
      <p:sp>
        <p:nvSpPr>
          <p:cNvPr id="5" name="Text Box 23">
            <a:extLst>
              <a:ext uri="{FF2B5EF4-FFF2-40B4-BE49-F238E27FC236}">
                <a16:creationId xmlns:a16="http://schemas.microsoft.com/office/drawing/2014/main" id="{E499075E-E23B-2512-9206-3AB99B5CC5F6}"/>
              </a:ext>
            </a:extLst>
          </p:cNvPr>
          <p:cNvSpPr txBox="1">
            <a:spLocks noChangeArrowheads="1"/>
          </p:cNvSpPr>
          <p:nvPr/>
        </p:nvSpPr>
        <p:spPr bwMode="auto">
          <a:xfrm>
            <a:off x="4414801" y="4962852"/>
            <a:ext cx="1132041" cy="261610"/>
          </a:xfrm>
          <a:prstGeom prst="rect">
            <a:avLst/>
          </a:prstGeom>
          <a:noFill/>
          <a:ln w="12700">
            <a:noFill/>
            <a:miter lim="800000"/>
            <a:headEnd/>
            <a:tailEnd/>
          </a:ln>
        </p:spPr>
        <p:txBody>
          <a:bodyPr wrap="none">
            <a:prstTxWarp prst="textNoShape">
              <a:avLst/>
            </a:prstTxWarp>
            <a:spAutoFit/>
          </a:bodyPr>
          <a:lstStyle/>
          <a:p>
            <a:r>
              <a:rPr lang="en-US" sz="1100" dirty="0"/>
              <a:t>(e.g. MAKCLK)</a:t>
            </a:r>
          </a:p>
        </p:txBody>
      </p:sp>
    </p:spTree>
    <p:extLst>
      <p:ext uri="{BB962C8B-B14F-4D97-AF65-F5344CB8AC3E}">
        <p14:creationId xmlns:p14="http://schemas.microsoft.com/office/powerpoint/2010/main" val="1246038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2"/>
          <p:cNvSpPr>
            <a:spLocks noGrp="1"/>
          </p:cNvSpPr>
          <p:nvPr>
            <p:ph type="ftr" sz="quarter" idx="10"/>
          </p:nvPr>
        </p:nvSpPr>
        <p:spPr>
          <a:noFill/>
        </p:spPr>
        <p:txBody>
          <a:bodyPr/>
          <a:lstStyle/>
          <a:p>
            <a:r>
              <a:rPr lang="en-US"/>
              <a:t>Introduction to Kernels</a:t>
            </a:r>
          </a:p>
        </p:txBody>
      </p:sp>
      <p:sp>
        <p:nvSpPr>
          <p:cNvPr id="39939" name="Slide Number Placeholder 3"/>
          <p:cNvSpPr>
            <a:spLocks noGrp="1"/>
          </p:cNvSpPr>
          <p:nvPr>
            <p:ph type="sldNum" sz="quarter" idx="11"/>
          </p:nvPr>
        </p:nvSpPr>
        <p:spPr>
          <a:noFill/>
        </p:spPr>
        <p:txBody>
          <a:bodyPr/>
          <a:lstStyle/>
          <a:p>
            <a:fld id="{DBF69112-38C8-3846-BC7C-E5542339AD06}" type="slidenum">
              <a:rPr lang="en-US" smtClean="0"/>
              <a:pPr/>
              <a:t>34</a:t>
            </a:fld>
            <a:endParaRPr lang="en-US" sz="1400" b="0" dirty="0">
              <a:latin typeface="Times New Roman" charset="0"/>
            </a:endParaRPr>
          </a:p>
        </p:txBody>
      </p:sp>
      <p:sp>
        <p:nvSpPr>
          <p:cNvPr id="39940" name="AutoShape 3"/>
          <p:cNvSpPr>
            <a:spLocks noChangeArrowheads="1"/>
          </p:cNvSpPr>
          <p:nvPr/>
        </p:nvSpPr>
        <p:spPr bwMode="auto">
          <a:xfrm>
            <a:off x="144463" y="1606550"/>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SPK</a:t>
            </a:r>
          </a:p>
        </p:txBody>
      </p:sp>
      <p:sp>
        <p:nvSpPr>
          <p:cNvPr id="39941" name="AutoShape 4"/>
          <p:cNvSpPr>
            <a:spLocks noChangeArrowheads="1"/>
          </p:cNvSpPr>
          <p:nvPr/>
        </p:nvSpPr>
        <p:spPr bwMode="auto">
          <a:xfrm>
            <a:off x="144463" y="2482850"/>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dirty="0"/>
              <a:t>PCK</a:t>
            </a:r>
          </a:p>
          <a:p>
            <a:pPr algn="ctr"/>
            <a:r>
              <a:rPr lang="en-US" sz="1000" b="1" dirty="0"/>
              <a:t>Text version</a:t>
            </a:r>
            <a:endParaRPr lang="en-US" sz="2000" b="1" dirty="0"/>
          </a:p>
        </p:txBody>
      </p:sp>
      <p:sp>
        <p:nvSpPr>
          <p:cNvPr id="39942" name="AutoShape 5"/>
          <p:cNvSpPr>
            <a:spLocks noChangeArrowheads="1"/>
          </p:cNvSpPr>
          <p:nvPr/>
        </p:nvSpPr>
        <p:spPr bwMode="auto">
          <a:xfrm>
            <a:off x="144463" y="3319463"/>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IK</a:t>
            </a:r>
          </a:p>
        </p:txBody>
      </p:sp>
      <p:sp>
        <p:nvSpPr>
          <p:cNvPr id="39943" name="AutoShape 6"/>
          <p:cNvSpPr>
            <a:spLocks noChangeArrowheads="1"/>
          </p:cNvSpPr>
          <p:nvPr/>
        </p:nvSpPr>
        <p:spPr bwMode="auto">
          <a:xfrm>
            <a:off x="136525" y="4265613"/>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CK</a:t>
            </a:r>
          </a:p>
        </p:txBody>
      </p:sp>
      <p:sp>
        <p:nvSpPr>
          <p:cNvPr id="39944" name="AutoShape 7"/>
          <p:cNvSpPr>
            <a:spLocks noChangeArrowheads="1"/>
          </p:cNvSpPr>
          <p:nvPr/>
        </p:nvSpPr>
        <p:spPr bwMode="auto">
          <a:xfrm>
            <a:off x="144463" y="5318125"/>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FK</a:t>
            </a:r>
          </a:p>
        </p:txBody>
      </p:sp>
      <p:sp>
        <p:nvSpPr>
          <p:cNvPr id="39945" name="Rectangle 14"/>
          <p:cNvSpPr>
            <a:spLocks noGrp="1" noChangeArrowheads="1"/>
          </p:cNvSpPr>
          <p:nvPr>
            <p:ph type="title"/>
          </p:nvPr>
        </p:nvSpPr>
        <p:spPr>
          <a:xfrm>
            <a:off x="2279650" y="381000"/>
            <a:ext cx="6553200" cy="422275"/>
          </a:xfrm>
        </p:spPr>
        <p:txBody>
          <a:bodyPr/>
          <a:lstStyle/>
          <a:p>
            <a:r>
              <a:rPr lang="en-US" sz="2800" dirty="0"/>
              <a:t>Why &amp; How Kernels are “Modified” - 1</a:t>
            </a:r>
            <a:endParaRPr lang="en-US" dirty="0"/>
          </a:p>
        </p:txBody>
      </p:sp>
      <p:sp>
        <p:nvSpPr>
          <p:cNvPr id="39946" name="Text Box 67"/>
          <p:cNvSpPr txBox="1">
            <a:spLocks noChangeArrowheads="1"/>
          </p:cNvSpPr>
          <p:nvPr/>
        </p:nvSpPr>
        <p:spPr bwMode="auto">
          <a:xfrm>
            <a:off x="136525" y="1263650"/>
            <a:ext cx="954088" cy="304800"/>
          </a:xfrm>
          <a:prstGeom prst="rect">
            <a:avLst/>
          </a:prstGeom>
          <a:noFill/>
          <a:ln w="12700">
            <a:noFill/>
            <a:miter lim="800000"/>
            <a:headEnd/>
            <a:tailEnd/>
          </a:ln>
        </p:spPr>
        <p:txBody>
          <a:bodyPr wrap="none">
            <a:prstTxWarp prst="textNoShape">
              <a:avLst/>
            </a:prstTxWarp>
            <a:spAutoFit/>
          </a:bodyPr>
          <a:lstStyle/>
          <a:p>
            <a:r>
              <a:rPr lang="en-US" b="1" u="sng"/>
              <a:t>File Type</a:t>
            </a:r>
          </a:p>
        </p:txBody>
      </p:sp>
      <p:sp>
        <p:nvSpPr>
          <p:cNvPr id="39947" name="Text Box 69"/>
          <p:cNvSpPr txBox="1">
            <a:spLocks noChangeArrowheads="1"/>
          </p:cNvSpPr>
          <p:nvPr/>
        </p:nvSpPr>
        <p:spPr bwMode="auto">
          <a:xfrm>
            <a:off x="2286000" y="1263650"/>
            <a:ext cx="1339850" cy="304800"/>
          </a:xfrm>
          <a:prstGeom prst="rect">
            <a:avLst/>
          </a:prstGeom>
          <a:noFill/>
          <a:ln w="12700">
            <a:noFill/>
            <a:miter lim="800000"/>
            <a:headEnd/>
            <a:tailEnd/>
          </a:ln>
        </p:spPr>
        <p:txBody>
          <a:bodyPr wrap="none">
            <a:prstTxWarp prst="textNoShape">
              <a:avLst/>
            </a:prstTxWarp>
            <a:spAutoFit/>
          </a:bodyPr>
          <a:lstStyle/>
          <a:p>
            <a:r>
              <a:rPr lang="en-US" b="1" u="sng"/>
              <a:t>Why Modified</a:t>
            </a:r>
            <a:endParaRPr lang="en-US" b="1"/>
          </a:p>
        </p:txBody>
      </p:sp>
      <p:sp>
        <p:nvSpPr>
          <p:cNvPr id="39948" name="Text Box 91"/>
          <p:cNvSpPr txBox="1">
            <a:spLocks noChangeArrowheads="1"/>
          </p:cNvSpPr>
          <p:nvPr/>
        </p:nvSpPr>
        <p:spPr bwMode="auto">
          <a:xfrm>
            <a:off x="6172200" y="1295400"/>
            <a:ext cx="1339850" cy="304800"/>
          </a:xfrm>
          <a:prstGeom prst="rect">
            <a:avLst/>
          </a:prstGeom>
          <a:noFill/>
          <a:ln w="12700">
            <a:noFill/>
            <a:miter lim="800000"/>
            <a:headEnd/>
            <a:tailEnd/>
          </a:ln>
        </p:spPr>
        <p:txBody>
          <a:bodyPr wrap="none">
            <a:prstTxWarp prst="textNoShape">
              <a:avLst/>
            </a:prstTxWarp>
            <a:spAutoFit/>
          </a:bodyPr>
          <a:lstStyle/>
          <a:p>
            <a:r>
              <a:rPr lang="en-US" b="1" u="sng"/>
              <a:t>How Modified</a:t>
            </a:r>
          </a:p>
        </p:txBody>
      </p:sp>
      <p:sp>
        <p:nvSpPr>
          <p:cNvPr id="39949" name="Text Box 94"/>
          <p:cNvSpPr txBox="1">
            <a:spLocks noChangeArrowheads="1"/>
          </p:cNvSpPr>
          <p:nvPr/>
        </p:nvSpPr>
        <p:spPr bwMode="auto">
          <a:xfrm>
            <a:off x="1600200" y="1600200"/>
            <a:ext cx="7391400" cy="738664"/>
          </a:xfrm>
          <a:prstGeom prst="rect">
            <a:avLst/>
          </a:prstGeom>
          <a:noFill/>
          <a:ln w="12700">
            <a:noFill/>
            <a:miter lim="800000"/>
            <a:headEnd/>
            <a:tailEnd/>
          </a:ln>
        </p:spPr>
        <p:txBody>
          <a:bodyPr>
            <a:prstTxWarp prst="textNoShape">
              <a:avLst/>
            </a:prstTxWarp>
            <a:spAutoFit/>
          </a:bodyPr>
          <a:lstStyle/>
          <a:p>
            <a:pPr>
              <a:buFontTx/>
              <a:buChar char="-"/>
            </a:pPr>
            <a:r>
              <a:rPr lang="en-US" dirty="0"/>
              <a:t>To add comments			- COMMNT, SPACIT or SPICELIB module</a:t>
            </a:r>
          </a:p>
          <a:p>
            <a:r>
              <a:rPr lang="en-US" dirty="0"/>
              <a:t>-To merge files or subset a file		- SPKMERGE, DAFCAT</a:t>
            </a:r>
          </a:p>
          <a:p>
            <a:r>
              <a:rPr lang="en-US" dirty="0"/>
              <a:t>-To correct/revise an object ID		- BSPIDMOD </a:t>
            </a:r>
          </a:p>
        </p:txBody>
      </p:sp>
      <p:sp>
        <p:nvSpPr>
          <p:cNvPr id="39950" name="Text Box 95"/>
          <p:cNvSpPr txBox="1">
            <a:spLocks noChangeArrowheads="1"/>
          </p:cNvSpPr>
          <p:nvPr/>
        </p:nvSpPr>
        <p:spPr bwMode="auto">
          <a:xfrm>
            <a:off x="1600200" y="2473325"/>
            <a:ext cx="7086600" cy="517525"/>
          </a:xfrm>
          <a:prstGeom prst="rect">
            <a:avLst/>
          </a:prstGeom>
          <a:noFill/>
          <a:ln w="12700">
            <a:noFill/>
            <a:miter lim="800000"/>
            <a:headEnd/>
            <a:tailEnd/>
          </a:ln>
        </p:spPr>
        <p:txBody>
          <a:bodyPr>
            <a:prstTxWarp prst="textNoShape">
              <a:avLst/>
            </a:prstTxWarp>
            <a:spAutoFit/>
          </a:bodyPr>
          <a:lstStyle/>
          <a:p>
            <a:pPr>
              <a:buFontTx/>
              <a:buChar char="-"/>
            </a:pPr>
            <a:r>
              <a:rPr lang="en-US"/>
              <a:t>To revise data values			- Text editor</a:t>
            </a:r>
          </a:p>
          <a:p>
            <a:pPr>
              <a:buFontTx/>
              <a:buChar char="-"/>
            </a:pPr>
            <a:r>
              <a:rPr lang="en-US"/>
              <a:t>To add additional data items and values	- Text editor</a:t>
            </a:r>
          </a:p>
        </p:txBody>
      </p:sp>
      <p:sp>
        <p:nvSpPr>
          <p:cNvPr id="39951" name="Text Box 97"/>
          <p:cNvSpPr txBox="1">
            <a:spLocks noChangeArrowheads="1"/>
          </p:cNvSpPr>
          <p:nvPr/>
        </p:nvSpPr>
        <p:spPr bwMode="auto">
          <a:xfrm>
            <a:off x="1643063" y="3311525"/>
            <a:ext cx="7086600" cy="517525"/>
          </a:xfrm>
          <a:prstGeom prst="rect">
            <a:avLst/>
          </a:prstGeom>
          <a:noFill/>
          <a:ln w="12700">
            <a:noFill/>
            <a:miter lim="800000"/>
            <a:headEnd/>
            <a:tailEnd/>
          </a:ln>
        </p:spPr>
        <p:txBody>
          <a:bodyPr>
            <a:prstTxWarp prst="textNoShape">
              <a:avLst/>
            </a:prstTxWarp>
            <a:spAutoFit/>
          </a:bodyPr>
          <a:lstStyle/>
          <a:p>
            <a:pPr>
              <a:buFontTx/>
              <a:buChar char="-"/>
            </a:pPr>
            <a:r>
              <a:rPr lang="en-US"/>
              <a:t>To revise data values			- Text editor</a:t>
            </a:r>
          </a:p>
          <a:p>
            <a:pPr>
              <a:buFontTx/>
              <a:buChar char="-"/>
            </a:pPr>
            <a:r>
              <a:rPr lang="en-US"/>
              <a:t>To add additional data items and values	- Text editor</a:t>
            </a:r>
          </a:p>
        </p:txBody>
      </p:sp>
      <p:sp>
        <p:nvSpPr>
          <p:cNvPr id="39952" name="Text Box 99"/>
          <p:cNvSpPr txBox="1">
            <a:spLocks noChangeArrowheads="1"/>
          </p:cNvSpPr>
          <p:nvPr/>
        </p:nvSpPr>
        <p:spPr bwMode="auto">
          <a:xfrm>
            <a:off x="1651000" y="4141788"/>
            <a:ext cx="7391400" cy="954107"/>
          </a:xfrm>
          <a:prstGeom prst="rect">
            <a:avLst/>
          </a:prstGeom>
          <a:noFill/>
          <a:ln w="12700">
            <a:noFill/>
            <a:miter lim="800000"/>
            <a:headEnd/>
            <a:tailEnd/>
          </a:ln>
        </p:spPr>
        <p:txBody>
          <a:bodyPr>
            <a:prstTxWarp prst="textNoShape">
              <a:avLst/>
            </a:prstTxWarp>
            <a:spAutoFit/>
          </a:bodyPr>
          <a:lstStyle/>
          <a:p>
            <a:pPr>
              <a:buFontTx/>
              <a:buChar char="-"/>
            </a:pPr>
            <a:r>
              <a:rPr lang="en-US" dirty="0"/>
              <a:t>To add comments			- COMMNT, SPACIT, or SPICELIB module</a:t>
            </a:r>
          </a:p>
          <a:p>
            <a:pPr>
              <a:buFontTx/>
              <a:buChar char="-"/>
            </a:pPr>
            <a:r>
              <a:rPr lang="en-US" dirty="0"/>
              <a:t>To merge files			- DAFCAT, CKSMRG</a:t>
            </a:r>
          </a:p>
          <a:p>
            <a:pPr>
              <a:buFontTx/>
              <a:buChar char="-"/>
            </a:pPr>
            <a:r>
              <a:rPr lang="en-US" dirty="0"/>
              <a:t>To revise the interpolation interval		- CKSPANIT, CKSMRG</a:t>
            </a:r>
          </a:p>
          <a:p>
            <a:pPr>
              <a:buFontTx/>
              <a:buChar char="-"/>
            </a:pPr>
            <a:r>
              <a:rPr lang="en-US" dirty="0"/>
              <a:t>To subset	a file			- CKSLICER</a:t>
            </a:r>
          </a:p>
        </p:txBody>
      </p:sp>
      <p:sp>
        <p:nvSpPr>
          <p:cNvPr id="39953" name="Text Box 100"/>
          <p:cNvSpPr txBox="1">
            <a:spLocks noChangeArrowheads="1"/>
          </p:cNvSpPr>
          <p:nvPr/>
        </p:nvSpPr>
        <p:spPr bwMode="auto">
          <a:xfrm>
            <a:off x="1666875" y="5368925"/>
            <a:ext cx="7086600" cy="517525"/>
          </a:xfrm>
          <a:prstGeom prst="rect">
            <a:avLst/>
          </a:prstGeom>
          <a:noFill/>
          <a:ln w="12700">
            <a:noFill/>
            <a:miter lim="800000"/>
            <a:headEnd/>
            <a:tailEnd/>
          </a:ln>
        </p:spPr>
        <p:txBody>
          <a:bodyPr>
            <a:prstTxWarp prst="textNoShape">
              <a:avLst/>
            </a:prstTxWarp>
            <a:spAutoFit/>
          </a:bodyPr>
          <a:lstStyle/>
          <a:p>
            <a:pPr>
              <a:buFontTx/>
              <a:buChar char="-"/>
            </a:pPr>
            <a:r>
              <a:rPr lang="en-US" dirty="0"/>
              <a:t>To revise data values			- Text editor</a:t>
            </a:r>
          </a:p>
          <a:p>
            <a:pPr>
              <a:buFontTx/>
              <a:buChar char="-"/>
            </a:pPr>
            <a:r>
              <a:rPr lang="en-US" dirty="0"/>
              <a:t>To add additional data items and values	- Text editor</a:t>
            </a:r>
          </a:p>
        </p:txBody>
      </p:sp>
      <p:sp>
        <p:nvSpPr>
          <p:cNvPr id="39954" name="AutoShape 101"/>
          <p:cNvSpPr>
            <a:spLocks noChangeArrowheads="1"/>
          </p:cNvSpPr>
          <p:nvPr/>
        </p:nvSpPr>
        <p:spPr bwMode="auto">
          <a:xfrm>
            <a:off x="152400" y="6043613"/>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dirty="0">
                <a:solidFill>
                  <a:srgbClr val="000000"/>
                </a:solidFill>
              </a:rPr>
              <a:t>DSK</a:t>
            </a:r>
          </a:p>
        </p:txBody>
      </p:sp>
      <p:sp>
        <p:nvSpPr>
          <p:cNvPr id="39955" name="Text Box 102"/>
          <p:cNvSpPr txBox="1">
            <a:spLocks noChangeArrowheads="1"/>
          </p:cNvSpPr>
          <p:nvPr/>
        </p:nvSpPr>
        <p:spPr bwMode="auto">
          <a:xfrm>
            <a:off x="1608138" y="6037263"/>
            <a:ext cx="7391400" cy="738664"/>
          </a:xfrm>
          <a:prstGeom prst="rect">
            <a:avLst/>
          </a:prstGeom>
          <a:noFill/>
          <a:ln w="12700">
            <a:noFill/>
            <a:miter lim="800000"/>
            <a:headEnd/>
            <a:tailEnd/>
          </a:ln>
        </p:spPr>
        <p:txBody>
          <a:bodyPr>
            <a:prstTxWarp prst="textNoShape">
              <a:avLst/>
            </a:prstTxWarp>
            <a:spAutoFit/>
          </a:bodyPr>
          <a:lstStyle/>
          <a:p>
            <a:pPr>
              <a:buFontTx/>
              <a:buChar char="-"/>
            </a:pPr>
            <a:r>
              <a:rPr lang="en-US" dirty="0"/>
              <a:t>To add comments			- COMMNT, SPACIT or SPICELIB module</a:t>
            </a:r>
          </a:p>
          <a:p>
            <a:r>
              <a:rPr lang="en-US" dirty="0"/>
              <a:t>-To merge files		                   - DLACAT</a:t>
            </a:r>
          </a:p>
          <a:p>
            <a:r>
              <a:rPr lang="en-US" dirty="0"/>
              <a:t>-To modify segment attributes		- DSKMOD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2"/>
          <p:cNvSpPr>
            <a:spLocks noGrp="1"/>
          </p:cNvSpPr>
          <p:nvPr>
            <p:ph type="ftr" sz="quarter" idx="10"/>
          </p:nvPr>
        </p:nvSpPr>
        <p:spPr>
          <a:noFill/>
        </p:spPr>
        <p:txBody>
          <a:bodyPr/>
          <a:lstStyle/>
          <a:p>
            <a:r>
              <a:rPr lang="en-US"/>
              <a:t>Introduction to Kernels</a:t>
            </a:r>
          </a:p>
        </p:txBody>
      </p:sp>
      <p:sp>
        <p:nvSpPr>
          <p:cNvPr id="40963" name="Slide Number Placeholder 3"/>
          <p:cNvSpPr>
            <a:spLocks noGrp="1"/>
          </p:cNvSpPr>
          <p:nvPr>
            <p:ph type="sldNum" sz="quarter" idx="11"/>
          </p:nvPr>
        </p:nvSpPr>
        <p:spPr>
          <a:noFill/>
        </p:spPr>
        <p:txBody>
          <a:bodyPr/>
          <a:lstStyle/>
          <a:p>
            <a:fld id="{93099A0D-0A45-8347-A460-7BBBD0D42DEB}" type="slidenum">
              <a:rPr lang="en-US" smtClean="0"/>
              <a:pPr/>
              <a:t>35</a:t>
            </a:fld>
            <a:endParaRPr lang="en-US" sz="1400" b="0">
              <a:latin typeface="Times New Roman" charset="0"/>
            </a:endParaRPr>
          </a:p>
        </p:txBody>
      </p:sp>
      <p:sp>
        <p:nvSpPr>
          <p:cNvPr id="40964" name="AutoShape 7"/>
          <p:cNvSpPr>
            <a:spLocks noChangeArrowheads="1"/>
          </p:cNvSpPr>
          <p:nvPr/>
        </p:nvSpPr>
        <p:spPr bwMode="auto">
          <a:xfrm>
            <a:off x="381000" y="1992313"/>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ESP</a:t>
            </a:r>
          </a:p>
        </p:txBody>
      </p:sp>
      <p:sp>
        <p:nvSpPr>
          <p:cNvPr id="40965" name="AutoShape 8"/>
          <p:cNvSpPr>
            <a:spLocks noChangeArrowheads="1"/>
          </p:cNvSpPr>
          <p:nvPr/>
        </p:nvSpPr>
        <p:spPr bwMode="auto">
          <a:xfrm>
            <a:off x="381000" y="2776538"/>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ESQ</a:t>
            </a:r>
          </a:p>
        </p:txBody>
      </p:sp>
      <p:sp>
        <p:nvSpPr>
          <p:cNvPr id="40966" name="AutoShape 9"/>
          <p:cNvSpPr>
            <a:spLocks noChangeArrowheads="1"/>
          </p:cNvSpPr>
          <p:nvPr/>
        </p:nvSpPr>
        <p:spPr bwMode="auto">
          <a:xfrm>
            <a:off x="381000" y="3527425"/>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ENB</a:t>
            </a:r>
          </a:p>
        </p:txBody>
      </p:sp>
      <p:sp>
        <p:nvSpPr>
          <p:cNvPr id="40967" name="AutoShape 10"/>
          <p:cNvSpPr>
            <a:spLocks noChangeArrowheads="1"/>
          </p:cNvSpPr>
          <p:nvPr/>
        </p:nvSpPr>
        <p:spPr bwMode="auto">
          <a:xfrm>
            <a:off x="381000" y="4278313"/>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LSK</a:t>
            </a:r>
          </a:p>
        </p:txBody>
      </p:sp>
      <p:sp>
        <p:nvSpPr>
          <p:cNvPr id="40968" name="AutoShape 11"/>
          <p:cNvSpPr>
            <a:spLocks noChangeArrowheads="1"/>
          </p:cNvSpPr>
          <p:nvPr/>
        </p:nvSpPr>
        <p:spPr bwMode="auto">
          <a:xfrm>
            <a:off x="381000" y="5029200"/>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2000" b="1"/>
              <a:t>SCLK</a:t>
            </a:r>
          </a:p>
        </p:txBody>
      </p:sp>
      <p:sp>
        <p:nvSpPr>
          <p:cNvPr id="40969" name="AutoShape 12"/>
          <p:cNvSpPr>
            <a:spLocks noChangeArrowheads="1"/>
          </p:cNvSpPr>
          <p:nvPr/>
        </p:nvSpPr>
        <p:spPr bwMode="auto">
          <a:xfrm>
            <a:off x="406400" y="5735638"/>
            <a:ext cx="914400" cy="533400"/>
          </a:xfrm>
          <a:prstGeom prst="flowChartAlternateProcess">
            <a:avLst/>
          </a:prstGeom>
          <a:solidFill>
            <a:srgbClr val="E9E9E9"/>
          </a:solidFill>
          <a:ln w="12700">
            <a:solidFill>
              <a:schemeClr val="tx1"/>
            </a:solidFill>
            <a:miter lim="800000"/>
            <a:headEnd/>
            <a:tailEnd/>
          </a:ln>
        </p:spPr>
        <p:txBody>
          <a:bodyPr wrap="none" anchor="ctr">
            <a:prstTxWarp prst="textNoShape">
              <a:avLst/>
            </a:prstTxWarp>
          </a:bodyPr>
          <a:lstStyle/>
          <a:p>
            <a:pPr algn="ctr"/>
            <a:r>
              <a:rPr lang="en-US" sz="1200" b="1" dirty="0"/>
              <a:t>Meta-kernel</a:t>
            </a:r>
            <a:endParaRPr lang="en-US" sz="2000" b="1" dirty="0"/>
          </a:p>
          <a:p>
            <a:pPr algn="ctr"/>
            <a:r>
              <a:rPr lang="en-US" sz="1000" b="1" dirty="0"/>
              <a:t>(FURNSH)</a:t>
            </a:r>
          </a:p>
        </p:txBody>
      </p:sp>
      <p:sp>
        <p:nvSpPr>
          <p:cNvPr id="40970" name="Rectangle 13"/>
          <p:cNvSpPr>
            <a:spLocks noGrp="1" noChangeArrowheads="1"/>
          </p:cNvSpPr>
          <p:nvPr>
            <p:ph type="title"/>
          </p:nvPr>
        </p:nvSpPr>
        <p:spPr>
          <a:xfrm>
            <a:off x="2278063" y="381000"/>
            <a:ext cx="6553200" cy="422275"/>
          </a:xfrm>
        </p:spPr>
        <p:txBody>
          <a:bodyPr/>
          <a:lstStyle/>
          <a:p>
            <a:r>
              <a:rPr lang="en-US" sz="2800" dirty="0"/>
              <a:t>Why &amp; How Kernels are “Modified” - 2</a:t>
            </a:r>
            <a:endParaRPr lang="en-US" dirty="0"/>
          </a:p>
        </p:txBody>
      </p:sp>
      <p:sp>
        <p:nvSpPr>
          <p:cNvPr id="40971" name="Text Box 15"/>
          <p:cNvSpPr txBox="1">
            <a:spLocks noChangeArrowheads="1"/>
          </p:cNvSpPr>
          <p:nvPr/>
        </p:nvSpPr>
        <p:spPr bwMode="auto">
          <a:xfrm>
            <a:off x="2362200" y="1295400"/>
            <a:ext cx="1339850" cy="304800"/>
          </a:xfrm>
          <a:prstGeom prst="rect">
            <a:avLst/>
          </a:prstGeom>
          <a:noFill/>
          <a:ln w="12700">
            <a:noFill/>
            <a:miter lim="800000"/>
            <a:headEnd/>
            <a:tailEnd/>
          </a:ln>
        </p:spPr>
        <p:txBody>
          <a:bodyPr wrap="none">
            <a:prstTxWarp prst="textNoShape">
              <a:avLst/>
            </a:prstTxWarp>
            <a:spAutoFit/>
          </a:bodyPr>
          <a:lstStyle/>
          <a:p>
            <a:r>
              <a:rPr lang="en-US" b="1" u="sng"/>
              <a:t>Why Modified</a:t>
            </a:r>
            <a:endParaRPr lang="en-US" b="1"/>
          </a:p>
        </p:txBody>
      </p:sp>
      <p:sp>
        <p:nvSpPr>
          <p:cNvPr id="40972" name="Text Box 16"/>
          <p:cNvSpPr txBox="1">
            <a:spLocks noChangeArrowheads="1"/>
          </p:cNvSpPr>
          <p:nvPr/>
        </p:nvSpPr>
        <p:spPr bwMode="auto">
          <a:xfrm>
            <a:off x="6553200" y="1295400"/>
            <a:ext cx="1339850" cy="304800"/>
          </a:xfrm>
          <a:prstGeom prst="rect">
            <a:avLst/>
          </a:prstGeom>
          <a:noFill/>
          <a:ln w="12700">
            <a:noFill/>
            <a:miter lim="800000"/>
            <a:headEnd/>
            <a:tailEnd/>
          </a:ln>
        </p:spPr>
        <p:txBody>
          <a:bodyPr wrap="none">
            <a:prstTxWarp prst="textNoShape">
              <a:avLst/>
            </a:prstTxWarp>
            <a:spAutoFit/>
          </a:bodyPr>
          <a:lstStyle/>
          <a:p>
            <a:r>
              <a:rPr lang="en-US" b="1" u="sng"/>
              <a:t>How Modified</a:t>
            </a:r>
          </a:p>
        </p:txBody>
      </p:sp>
      <p:sp>
        <p:nvSpPr>
          <p:cNvPr id="40973" name="Rectangle 17"/>
          <p:cNvSpPr>
            <a:spLocks noChangeArrowheads="1"/>
          </p:cNvSpPr>
          <p:nvPr/>
        </p:nvSpPr>
        <p:spPr bwMode="auto">
          <a:xfrm>
            <a:off x="152400" y="1682750"/>
            <a:ext cx="1330325" cy="2468563"/>
          </a:xfrm>
          <a:prstGeom prst="rect">
            <a:avLst/>
          </a:prstGeom>
          <a:solidFill>
            <a:schemeClr val="bg1">
              <a:lumMod val="85000"/>
              <a:alpha val="56000"/>
            </a:schemeClr>
          </a:solidFill>
          <a:ln w="28575">
            <a:solidFill>
              <a:schemeClr val="tx1"/>
            </a:solidFill>
            <a:prstDash val="sysDot"/>
            <a:miter lim="800000"/>
            <a:headEnd/>
            <a:tailEnd/>
          </a:ln>
        </p:spPr>
        <p:txBody>
          <a:bodyPr wrap="none" anchor="ctr">
            <a:prstTxWarp prst="textNoShape">
              <a:avLst/>
            </a:prstTxWarp>
          </a:bodyPr>
          <a:lstStyle/>
          <a:p>
            <a:endParaRPr lang="en-US"/>
          </a:p>
        </p:txBody>
      </p:sp>
      <p:sp>
        <p:nvSpPr>
          <p:cNvPr id="40974" name="Text Box 18"/>
          <p:cNvSpPr txBox="1">
            <a:spLocks noChangeArrowheads="1"/>
          </p:cNvSpPr>
          <p:nvPr/>
        </p:nvSpPr>
        <p:spPr bwMode="auto">
          <a:xfrm>
            <a:off x="228600" y="1633538"/>
            <a:ext cx="1141413" cy="274637"/>
          </a:xfrm>
          <a:prstGeom prst="rect">
            <a:avLst/>
          </a:prstGeom>
          <a:noFill/>
          <a:ln w="12700">
            <a:noFill/>
            <a:miter lim="800000"/>
            <a:headEnd/>
            <a:tailEnd/>
          </a:ln>
        </p:spPr>
        <p:txBody>
          <a:bodyPr wrap="none">
            <a:prstTxWarp prst="textNoShape">
              <a:avLst/>
            </a:prstTxWarp>
            <a:spAutoFit/>
          </a:bodyPr>
          <a:lstStyle/>
          <a:p>
            <a:r>
              <a:rPr lang="en-US" sz="1200"/>
              <a:t>The </a:t>
            </a:r>
            <a:r>
              <a:rPr lang="en-US" sz="1200" b="1"/>
              <a:t>EK</a:t>
            </a:r>
            <a:r>
              <a:rPr lang="en-US" sz="1200"/>
              <a:t> family</a:t>
            </a:r>
          </a:p>
        </p:txBody>
      </p:sp>
      <p:sp>
        <p:nvSpPr>
          <p:cNvPr id="40975" name="Rectangle 19"/>
          <p:cNvSpPr>
            <a:spLocks noChangeArrowheads="1"/>
          </p:cNvSpPr>
          <p:nvPr/>
        </p:nvSpPr>
        <p:spPr bwMode="auto">
          <a:xfrm>
            <a:off x="381000" y="1295400"/>
            <a:ext cx="954088" cy="304800"/>
          </a:xfrm>
          <a:prstGeom prst="rect">
            <a:avLst/>
          </a:prstGeom>
          <a:noFill/>
          <a:ln w="12700">
            <a:noFill/>
            <a:miter lim="800000"/>
            <a:headEnd/>
            <a:tailEnd/>
          </a:ln>
        </p:spPr>
        <p:txBody>
          <a:bodyPr wrap="none">
            <a:prstTxWarp prst="textNoShape">
              <a:avLst/>
            </a:prstTxWarp>
            <a:spAutoFit/>
          </a:bodyPr>
          <a:lstStyle/>
          <a:p>
            <a:r>
              <a:rPr lang="en-US" b="1" u="sng"/>
              <a:t>File Type</a:t>
            </a:r>
          </a:p>
        </p:txBody>
      </p:sp>
      <p:sp>
        <p:nvSpPr>
          <p:cNvPr id="40976" name="Rectangle 20"/>
          <p:cNvSpPr>
            <a:spLocks noChangeArrowheads="1"/>
          </p:cNvSpPr>
          <p:nvPr/>
        </p:nvSpPr>
        <p:spPr bwMode="auto">
          <a:xfrm>
            <a:off x="1905000" y="1920875"/>
            <a:ext cx="6340197" cy="523220"/>
          </a:xfrm>
          <a:prstGeom prst="rect">
            <a:avLst/>
          </a:prstGeom>
          <a:noFill/>
          <a:ln w="12700">
            <a:noFill/>
            <a:miter lim="800000"/>
            <a:headEnd/>
            <a:tailEnd/>
          </a:ln>
        </p:spPr>
        <p:txBody>
          <a:bodyPr wrap="none">
            <a:prstTxWarp prst="textNoShape">
              <a:avLst/>
            </a:prstTxWarp>
            <a:spAutoFit/>
          </a:bodyPr>
          <a:lstStyle/>
          <a:p>
            <a:pPr>
              <a:buFontTx/>
              <a:buChar char="-"/>
            </a:pPr>
            <a:r>
              <a:rPr lang="en-US" dirty="0"/>
              <a:t>To add, revise or delete “data”		- (Depends on implementation)</a:t>
            </a:r>
          </a:p>
          <a:p>
            <a:pPr>
              <a:buFontTx/>
              <a:buChar char="-"/>
            </a:pPr>
            <a:r>
              <a:rPr lang="en-US" dirty="0"/>
              <a:t>To add comments			- (Depends on implementation) </a:t>
            </a:r>
          </a:p>
        </p:txBody>
      </p:sp>
      <p:sp>
        <p:nvSpPr>
          <p:cNvPr id="40977" name="Rectangle 21"/>
          <p:cNvSpPr>
            <a:spLocks noChangeArrowheads="1"/>
          </p:cNvSpPr>
          <p:nvPr/>
        </p:nvSpPr>
        <p:spPr bwMode="auto">
          <a:xfrm>
            <a:off x="1905000" y="2522538"/>
            <a:ext cx="7199407" cy="1169551"/>
          </a:xfrm>
          <a:prstGeom prst="rect">
            <a:avLst/>
          </a:prstGeom>
          <a:noFill/>
          <a:ln w="12700">
            <a:noFill/>
            <a:miter lim="800000"/>
            <a:headEnd/>
            <a:tailEnd/>
          </a:ln>
        </p:spPr>
        <p:txBody>
          <a:bodyPr wrap="none">
            <a:prstTxWarp prst="textNoShape">
              <a:avLst/>
            </a:prstTxWarp>
            <a:spAutoFit/>
          </a:bodyPr>
          <a:lstStyle/>
          <a:p>
            <a:pPr>
              <a:buFontTx/>
              <a:buChar char="-"/>
            </a:pPr>
            <a:r>
              <a:rPr lang="en-US" dirty="0"/>
              <a:t>To add additional data			- Toolkit modules</a:t>
            </a:r>
          </a:p>
          <a:p>
            <a:pPr>
              <a:buFontTx/>
              <a:buChar char="-"/>
            </a:pPr>
            <a:r>
              <a:rPr lang="en-US" dirty="0"/>
              <a:t>To revise data			- Toolkit modules</a:t>
            </a:r>
          </a:p>
          <a:p>
            <a:pPr>
              <a:buFontTx/>
              <a:buChar char="-"/>
            </a:pPr>
            <a:r>
              <a:rPr lang="en-US" dirty="0"/>
              <a:t>To delete data			- Toolkit modules</a:t>
            </a:r>
          </a:p>
          <a:p>
            <a:pPr>
              <a:buFontTx/>
              <a:buChar char="-"/>
            </a:pPr>
            <a:r>
              <a:rPr lang="en-US" dirty="0"/>
              <a:t>To add comments			- COMMNT, SPACIT or SPICELIB module</a:t>
            </a:r>
          </a:p>
          <a:p>
            <a:pPr>
              <a:buFontTx/>
              <a:buChar char="-"/>
            </a:pPr>
            <a:r>
              <a:rPr lang="en-US" dirty="0"/>
              <a:t>To merge files			- (under development)</a:t>
            </a:r>
          </a:p>
        </p:txBody>
      </p:sp>
      <p:sp>
        <p:nvSpPr>
          <p:cNvPr id="40978" name="Rectangle 22"/>
          <p:cNvSpPr>
            <a:spLocks noChangeArrowheads="1"/>
          </p:cNvSpPr>
          <p:nvPr/>
        </p:nvSpPr>
        <p:spPr bwMode="auto">
          <a:xfrm>
            <a:off x="1905000" y="3683000"/>
            <a:ext cx="4454525" cy="517525"/>
          </a:xfrm>
          <a:prstGeom prst="rect">
            <a:avLst/>
          </a:prstGeom>
          <a:noFill/>
          <a:ln w="12700">
            <a:noFill/>
            <a:miter lim="800000"/>
            <a:headEnd/>
            <a:tailEnd/>
          </a:ln>
        </p:spPr>
        <p:txBody>
          <a:bodyPr wrap="none">
            <a:prstTxWarp prst="textNoShape">
              <a:avLst/>
            </a:prstTxWarp>
            <a:spAutoFit/>
          </a:bodyPr>
          <a:lstStyle/>
          <a:p>
            <a:pPr>
              <a:buFontTx/>
              <a:buChar char="-"/>
            </a:pPr>
            <a:r>
              <a:rPr lang="en-US"/>
              <a:t>To change entry status (public &lt;--&gt; private)	- WWW</a:t>
            </a:r>
          </a:p>
          <a:p>
            <a:pPr>
              <a:buFontTx/>
              <a:buChar char="-"/>
            </a:pPr>
            <a:r>
              <a:rPr lang="en-US"/>
              <a:t>To delete an entry			- WWW</a:t>
            </a:r>
          </a:p>
        </p:txBody>
      </p:sp>
      <p:sp>
        <p:nvSpPr>
          <p:cNvPr id="40979" name="Text Box 23"/>
          <p:cNvSpPr txBox="1">
            <a:spLocks noChangeArrowheads="1"/>
          </p:cNvSpPr>
          <p:nvPr/>
        </p:nvSpPr>
        <p:spPr bwMode="auto">
          <a:xfrm>
            <a:off x="1905000" y="4343400"/>
            <a:ext cx="7010400" cy="304800"/>
          </a:xfrm>
          <a:prstGeom prst="rect">
            <a:avLst/>
          </a:prstGeom>
          <a:noFill/>
          <a:ln w="12700">
            <a:noFill/>
            <a:miter lim="800000"/>
            <a:headEnd/>
            <a:tailEnd/>
          </a:ln>
        </p:spPr>
        <p:txBody>
          <a:bodyPr>
            <a:prstTxWarp prst="textNoShape">
              <a:avLst/>
            </a:prstTxWarp>
            <a:spAutoFit/>
          </a:bodyPr>
          <a:lstStyle/>
          <a:p>
            <a:pPr>
              <a:spcBef>
                <a:spcPct val="50000"/>
              </a:spcBef>
            </a:pPr>
            <a:r>
              <a:rPr lang="en-US"/>
              <a:t>- To add a new leapsecond		- Text editor</a:t>
            </a:r>
          </a:p>
        </p:txBody>
      </p:sp>
      <p:sp>
        <p:nvSpPr>
          <p:cNvPr id="40980" name="Text Box 24"/>
          <p:cNvSpPr txBox="1">
            <a:spLocks noChangeArrowheads="1"/>
          </p:cNvSpPr>
          <p:nvPr/>
        </p:nvSpPr>
        <p:spPr bwMode="auto">
          <a:xfrm>
            <a:off x="1905000" y="5105400"/>
            <a:ext cx="7010400" cy="304800"/>
          </a:xfrm>
          <a:prstGeom prst="rect">
            <a:avLst/>
          </a:prstGeom>
          <a:noFill/>
          <a:ln w="12700">
            <a:noFill/>
            <a:miter lim="800000"/>
            <a:headEnd/>
            <a:tailEnd/>
          </a:ln>
        </p:spPr>
        <p:txBody>
          <a:bodyPr>
            <a:prstTxWarp prst="textNoShape">
              <a:avLst/>
            </a:prstTxWarp>
            <a:spAutoFit/>
          </a:bodyPr>
          <a:lstStyle/>
          <a:p>
            <a:pPr>
              <a:spcBef>
                <a:spcPct val="50000"/>
              </a:spcBef>
            </a:pPr>
            <a:r>
              <a:rPr lang="en-US" dirty="0"/>
              <a:t>- To add comments			- Text editor</a:t>
            </a:r>
          </a:p>
        </p:txBody>
      </p:sp>
      <p:sp>
        <p:nvSpPr>
          <p:cNvPr id="40981" name="Text Box 25"/>
          <p:cNvSpPr txBox="1">
            <a:spLocks noChangeArrowheads="1"/>
          </p:cNvSpPr>
          <p:nvPr/>
        </p:nvSpPr>
        <p:spPr bwMode="auto">
          <a:xfrm>
            <a:off x="1912938" y="5867400"/>
            <a:ext cx="6934200" cy="523220"/>
          </a:xfrm>
          <a:prstGeom prst="rect">
            <a:avLst/>
          </a:prstGeom>
          <a:noFill/>
          <a:ln w="12700">
            <a:noFill/>
            <a:miter lim="800000"/>
            <a:headEnd/>
            <a:tailEnd/>
          </a:ln>
        </p:spPr>
        <p:txBody>
          <a:bodyPr>
            <a:prstTxWarp prst="textNoShape">
              <a:avLst/>
            </a:prstTxWarp>
            <a:spAutoFit/>
          </a:bodyPr>
          <a:lstStyle/>
          <a:p>
            <a:pPr>
              <a:spcBef>
                <a:spcPct val="50000"/>
              </a:spcBef>
            </a:pPr>
            <a:r>
              <a:rPr lang="en-US" dirty="0"/>
              <a:t>- To add or remove kernels to be used	- Text editor</a:t>
            </a:r>
          </a:p>
          <a:p>
            <a:pPr>
              <a:spcBef>
                <a:spcPts val="0"/>
              </a:spcBef>
            </a:pPr>
            <a:r>
              <a:rPr lang="en-US" dirty="0"/>
              <a:t>   in a program</a:t>
            </a:r>
          </a:p>
        </p:txBody>
      </p:sp>
    </p:spTree>
    <p:extLst>
      <p:ext uri="{BB962C8B-B14F-4D97-AF65-F5344CB8AC3E}">
        <p14:creationId xmlns:p14="http://schemas.microsoft.com/office/powerpoint/2010/main" val="13349121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96"/>
          <p:cNvSpPr>
            <a:spLocks noChangeArrowheads="1"/>
          </p:cNvSpPr>
          <p:nvPr/>
        </p:nvSpPr>
        <p:spPr bwMode="auto">
          <a:xfrm>
            <a:off x="0" y="1606550"/>
            <a:ext cx="9156700" cy="1219200"/>
          </a:xfrm>
          <a:prstGeom prst="rect">
            <a:avLst/>
          </a:prstGeom>
          <a:solidFill>
            <a:srgbClr val="B8E5CF"/>
          </a:solidFill>
          <a:ln w="12700">
            <a:solidFill>
              <a:schemeClr val="tx1"/>
            </a:solidFill>
            <a:miter lim="800000"/>
            <a:headEnd/>
            <a:tailEnd/>
          </a:ln>
        </p:spPr>
        <p:txBody>
          <a:bodyPr wrap="none" anchor="ctr">
            <a:prstTxWarp prst="textNoShape">
              <a:avLst/>
            </a:prstTxWarp>
          </a:bodyPr>
          <a:lstStyle/>
          <a:p>
            <a:endParaRPr lang="en-US"/>
          </a:p>
        </p:txBody>
      </p:sp>
      <p:sp>
        <p:nvSpPr>
          <p:cNvPr id="41987" name="AutoShape 71"/>
          <p:cNvSpPr>
            <a:spLocks noChangeArrowheads="1"/>
          </p:cNvSpPr>
          <p:nvPr/>
        </p:nvSpPr>
        <p:spPr bwMode="auto">
          <a:xfrm>
            <a:off x="3411538" y="1725613"/>
            <a:ext cx="623887"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1988" name="AutoShape 72"/>
          <p:cNvSpPr>
            <a:spLocks noChangeArrowheads="1"/>
          </p:cNvSpPr>
          <p:nvPr/>
        </p:nvSpPr>
        <p:spPr bwMode="auto">
          <a:xfrm>
            <a:off x="4140200" y="1725613"/>
            <a:ext cx="623888"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1989" name="AutoShape 70"/>
          <p:cNvSpPr>
            <a:spLocks noChangeArrowheads="1"/>
          </p:cNvSpPr>
          <p:nvPr/>
        </p:nvSpPr>
        <p:spPr bwMode="auto">
          <a:xfrm>
            <a:off x="2832100" y="1725613"/>
            <a:ext cx="484188"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1990" name="AutoShape 69"/>
          <p:cNvSpPr>
            <a:spLocks noChangeArrowheads="1"/>
          </p:cNvSpPr>
          <p:nvPr/>
        </p:nvSpPr>
        <p:spPr bwMode="auto">
          <a:xfrm>
            <a:off x="2281238" y="1725613"/>
            <a:ext cx="433387"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1991" name="Footer Placeholder 2"/>
          <p:cNvSpPr>
            <a:spLocks noGrp="1"/>
          </p:cNvSpPr>
          <p:nvPr>
            <p:ph type="ftr" sz="quarter" idx="10"/>
          </p:nvPr>
        </p:nvSpPr>
        <p:spPr>
          <a:noFill/>
        </p:spPr>
        <p:txBody>
          <a:bodyPr/>
          <a:lstStyle/>
          <a:p>
            <a:r>
              <a:rPr lang="en-US"/>
              <a:t>Introduction to Kernels</a:t>
            </a:r>
          </a:p>
        </p:txBody>
      </p:sp>
      <p:sp>
        <p:nvSpPr>
          <p:cNvPr id="41992" name="Slide Number Placeholder 3"/>
          <p:cNvSpPr>
            <a:spLocks noGrp="1"/>
          </p:cNvSpPr>
          <p:nvPr>
            <p:ph type="sldNum" sz="quarter" idx="11"/>
          </p:nvPr>
        </p:nvSpPr>
        <p:spPr>
          <a:noFill/>
        </p:spPr>
        <p:txBody>
          <a:bodyPr/>
          <a:lstStyle/>
          <a:p>
            <a:fld id="{70EC94CE-E92C-BF4A-BC31-DBA52946C3CF}" type="slidenum">
              <a:rPr lang="en-US" smtClean="0"/>
              <a:pPr/>
              <a:t>36</a:t>
            </a:fld>
            <a:endParaRPr lang="en-US" sz="1400" b="0">
              <a:latin typeface="Times New Roman" charset="0"/>
            </a:endParaRPr>
          </a:p>
        </p:txBody>
      </p:sp>
      <p:sp>
        <p:nvSpPr>
          <p:cNvPr id="41993" name="Rectangle 98"/>
          <p:cNvSpPr>
            <a:spLocks noChangeArrowheads="1"/>
          </p:cNvSpPr>
          <p:nvPr/>
        </p:nvSpPr>
        <p:spPr bwMode="auto">
          <a:xfrm>
            <a:off x="0" y="4419600"/>
            <a:ext cx="9156700" cy="1219200"/>
          </a:xfrm>
          <a:prstGeom prst="rect">
            <a:avLst/>
          </a:prstGeom>
          <a:solidFill>
            <a:srgbClr val="B8E5CF"/>
          </a:solidFill>
          <a:ln w="12700">
            <a:solidFill>
              <a:schemeClr val="tx1"/>
            </a:solidFill>
            <a:miter lim="800000"/>
            <a:headEnd/>
            <a:tailEnd/>
          </a:ln>
        </p:spPr>
        <p:txBody>
          <a:bodyPr wrap="none" anchor="ctr">
            <a:prstTxWarp prst="textNoShape">
              <a:avLst/>
            </a:prstTxWarp>
          </a:bodyPr>
          <a:lstStyle/>
          <a:p>
            <a:endParaRPr lang="en-US"/>
          </a:p>
        </p:txBody>
      </p:sp>
      <p:sp>
        <p:nvSpPr>
          <p:cNvPr id="41994" name="Rectangle 97"/>
          <p:cNvSpPr>
            <a:spLocks noChangeArrowheads="1"/>
          </p:cNvSpPr>
          <p:nvPr/>
        </p:nvSpPr>
        <p:spPr bwMode="auto">
          <a:xfrm>
            <a:off x="0" y="3048000"/>
            <a:ext cx="9156700" cy="1219200"/>
          </a:xfrm>
          <a:prstGeom prst="rect">
            <a:avLst/>
          </a:prstGeom>
          <a:solidFill>
            <a:srgbClr val="B8E5CF"/>
          </a:solidFill>
          <a:ln w="12700">
            <a:solidFill>
              <a:schemeClr val="tx1"/>
            </a:solidFill>
            <a:miter lim="800000"/>
            <a:headEnd/>
            <a:tailEnd/>
          </a:ln>
        </p:spPr>
        <p:txBody>
          <a:bodyPr wrap="none" anchor="ctr">
            <a:prstTxWarp prst="textNoShape">
              <a:avLst/>
            </a:prstTxWarp>
          </a:bodyPr>
          <a:lstStyle/>
          <a:p>
            <a:endParaRPr lang="en-US"/>
          </a:p>
        </p:txBody>
      </p:sp>
      <p:sp>
        <p:nvSpPr>
          <p:cNvPr id="41995" name="Line 91"/>
          <p:cNvSpPr>
            <a:spLocks noChangeShapeType="1"/>
          </p:cNvSpPr>
          <p:nvPr/>
        </p:nvSpPr>
        <p:spPr bwMode="auto">
          <a:xfrm flipV="1">
            <a:off x="6027738" y="2438400"/>
            <a:ext cx="3175" cy="838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1996" name="Rectangle 2"/>
          <p:cNvSpPr>
            <a:spLocks noGrp="1" noChangeArrowheads="1"/>
          </p:cNvSpPr>
          <p:nvPr>
            <p:ph type="title"/>
          </p:nvPr>
        </p:nvSpPr>
        <p:spPr>
          <a:xfrm>
            <a:off x="2125663" y="381000"/>
            <a:ext cx="6469062" cy="474663"/>
          </a:xfrm>
        </p:spPr>
        <p:txBody>
          <a:bodyPr/>
          <a:lstStyle/>
          <a:p>
            <a:r>
              <a:rPr lang="en-US"/>
              <a:t>SPICE Data Structures Hierarchy</a:t>
            </a:r>
          </a:p>
        </p:txBody>
      </p:sp>
      <p:sp>
        <p:nvSpPr>
          <p:cNvPr id="41997" name="AutoShape 3"/>
          <p:cNvSpPr>
            <a:spLocks noChangeArrowheads="1"/>
          </p:cNvSpPr>
          <p:nvPr/>
        </p:nvSpPr>
        <p:spPr bwMode="auto">
          <a:xfrm>
            <a:off x="61913" y="1724025"/>
            <a:ext cx="623887"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1998" name="AutoShape 4"/>
          <p:cNvSpPr>
            <a:spLocks noChangeArrowheads="1"/>
          </p:cNvSpPr>
          <p:nvPr/>
        </p:nvSpPr>
        <p:spPr bwMode="auto">
          <a:xfrm>
            <a:off x="828675" y="1731963"/>
            <a:ext cx="619125"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1999" name="AutoShape 10"/>
          <p:cNvSpPr>
            <a:spLocks noChangeArrowheads="1"/>
          </p:cNvSpPr>
          <p:nvPr/>
        </p:nvSpPr>
        <p:spPr bwMode="auto">
          <a:xfrm>
            <a:off x="6462713" y="1708150"/>
            <a:ext cx="76200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0" name="AutoShape 11"/>
          <p:cNvSpPr>
            <a:spLocks noChangeArrowheads="1"/>
          </p:cNvSpPr>
          <p:nvPr/>
        </p:nvSpPr>
        <p:spPr bwMode="auto">
          <a:xfrm>
            <a:off x="7377113" y="1708150"/>
            <a:ext cx="76200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1" name="AutoShape 12"/>
          <p:cNvSpPr>
            <a:spLocks noChangeArrowheads="1"/>
          </p:cNvSpPr>
          <p:nvPr/>
        </p:nvSpPr>
        <p:spPr bwMode="auto">
          <a:xfrm>
            <a:off x="8291513" y="1708150"/>
            <a:ext cx="76200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2" name="AutoShape 13"/>
          <p:cNvSpPr>
            <a:spLocks noChangeArrowheads="1"/>
          </p:cNvSpPr>
          <p:nvPr/>
        </p:nvSpPr>
        <p:spPr bwMode="auto">
          <a:xfrm>
            <a:off x="903288" y="4800600"/>
            <a:ext cx="92710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3" name="AutoShape 14"/>
          <p:cNvSpPr>
            <a:spLocks noChangeArrowheads="1"/>
          </p:cNvSpPr>
          <p:nvPr/>
        </p:nvSpPr>
        <p:spPr bwMode="auto">
          <a:xfrm>
            <a:off x="3727450" y="4800600"/>
            <a:ext cx="92075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4" name="AutoShape 15"/>
          <p:cNvSpPr>
            <a:spLocks noChangeArrowheads="1"/>
          </p:cNvSpPr>
          <p:nvPr/>
        </p:nvSpPr>
        <p:spPr bwMode="auto">
          <a:xfrm>
            <a:off x="8148638" y="4813300"/>
            <a:ext cx="92075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5" name="AutoShape 16"/>
          <p:cNvSpPr>
            <a:spLocks noChangeArrowheads="1"/>
          </p:cNvSpPr>
          <p:nvPr/>
        </p:nvSpPr>
        <p:spPr bwMode="auto">
          <a:xfrm>
            <a:off x="8250238" y="3262313"/>
            <a:ext cx="858837"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06" name="Rectangle 18"/>
          <p:cNvSpPr>
            <a:spLocks noChangeArrowheads="1"/>
          </p:cNvSpPr>
          <p:nvPr/>
        </p:nvSpPr>
        <p:spPr bwMode="auto">
          <a:xfrm>
            <a:off x="7623175" y="2512895"/>
            <a:ext cx="304800" cy="22860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2007" name="Text Box 20"/>
          <p:cNvSpPr txBox="1">
            <a:spLocks noChangeArrowheads="1"/>
          </p:cNvSpPr>
          <p:nvPr/>
        </p:nvSpPr>
        <p:spPr bwMode="auto">
          <a:xfrm>
            <a:off x="7556500" y="2444750"/>
            <a:ext cx="450850" cy="304800"/>
          </a:xfrm>
          <a:prstGeom prst="rect">
            <a:avLst/>
          </a:prstGeom>
          <a:noFill/>
          <a:ln w="12700">
            <a:noFill/>
            <a:miter lim="800000"/>
            <a:headEnd/>
            <a:tailEnd/>
          </a:ln>
        </p:spPr>
        <p:txBody>
          <a:bodyPr wrap="none">
            <a:prstTxWarp prst="textNoShape">
              <a:avLst/>
            </a:prstTxWarp>
            <a:spAutoFit/>
          </a:bodyPr>
          <a:lstStyle/>
          <a:p>
            <a:r>
              <a:rPr lang="en-US"/>
              <a:t>OR</a:t>
            </a:r>
          </a:p>
        </p:txBody>
      </p:sp>
      <p:sp>
        <p:nvSpPr>
          <p:cNvPr id="42008" name="Rectangle 21"/>
          <p:cNvSpPr>
            <a:spLocks noChangeArrowheads="1"/>
          </p:cNvSpPr>
          <p:nvPr/>
        </p:nvSpPr>
        <p:spPr bwMode="auto">
          <a:xfrm>
            <a:off x="6400800" y="1347788"/>
            <a:ext cx="2725738" cy="1441450"/>
          </a:xfrm>
          <a:prstGeom prst="rect">
            <a:avLst/>
          </a:prstGeom>
          <a:noFill/>
          <a:ln w="28575">
            <a:solidFill>
              <a:schemeClr val="tx1"/>
            </a:solidFill>
            <a:prstDash val="sysDot"/>
            <a:miter lim="800000"/>
            <a:headEnd/>
            <a:tailEnd/>
          </a:ln>
        </p:spPr>
        <p:txBody>
          <a:bodyPr wrap="none" anchor="ctr">
            <a:prstTxWarp prst="textNoShape">
              <a:avLst/>
            </a:prstTxWarp>
          </a:bodyPr>
          <a:lstStyle/>
          <a:p>
            <a:endParaRPr lang="en-US"/>
          </a:p>
        </p:txBody>
      </p:sp>
      <p:sp>
        <p:nvSpPr>
          <p:cNvPr id="42009" name="Text Box 22"/>
          <p:cNvSpPr txBox="1">
            <a:spLocks noChangeArrowheads="1"/>
          </p:cNvSpPr>
          <p:nvPr/>
        </p:nvSpPr>
        <p:spPr bwMode="auto">
          <a:xfrm>
            <a:off x="6578600" y="2333625"/>
            <a:ext cx="558800" cy="304800"/>
          </a:xfrm>
          <a:prstGeom prst="rect">
            <a:avLst/>
          </a:prstGeom>
          <a:noFill/>
          <a:ln w="12700">
            <a:noFill/>
            <a:miter lim="800000"/>
            <a:headEnd/>
            <a:tailEnd/>
          </a:ln>
        </p:spPr>
        <p:txBody>
          <a:bodyPr wrap="none">
            <a:prstTxWarp prst="textNoShape">
              <a:avLst/>
            </a:prstTxWarp>
            <a:spAutoFit/>
          </a:bodyPr>
          <a:lstStyle/>
          <a:p>
            <a:r>
              <a:rPr lang="en-US"/>
              <a:t>AND</a:t>
            </a:r>
          </a:p>
        </p:txBody>
      </p:sp>
      <p:sp>
        <p:nvSpPr>
          <p:cNvPr id="42010" name="AutoShape 23"/>
          <p:cNvSpPr>
            <a:spLocks noChangeArrowheads="1"/>
          </p:cNvSpPr>
          <p:nvPr/>
        </p:nvSpPr>
        <p:spPr bwMode="auto">
          <a:xfrm>
            <a:off x="6367463" y="4446588"/>
            <a:ext cx="838200" cy="735012"/>
          </a:xfrm>
          <a:prstGeom prst="flowChartAlternate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11" name="Text Box 24"/>
          <p:cNvSpPr txBox="1">
            <a:spLocks noChangeArrowheads="1"/>
          </p:cNvSpPr>
          <p:nvPr/>
        </p:nvSpPr>
        <p:spPr bwMode="auto">
          <a:xfrm>
            <a:off x="26988" y="1860551"/>
            <a:ext cx="654050" cy="366713"/>
          </a:xfrm>
          <a:prstGeom prst="rect">
            <a:avLst/>
          </a:prstGeom>
          <a:noFill/>
          <a:ln w="12700">
            <a:noFill/>
            <a:miter lim="800000"/>
            <a:headEnd/>
            <a:tailEnd/>
          </a:ln>
        </p:spPr>
        <p:txBody>
          <a:bodyPr wrap="none">
            <a:prstTxWarp prst="textNoShape">
              <a:avLst/>
            </a:prstTxWarp>
            <a:spAutoFit/>
          </a:bodyPr>
          <a:lstStyle/>
          <a:p>
            <a:pPr algn="ctr"/>
            <a:r>
              <a:rPr lang="en-US" sz="1800" b="1" dirty="0"/>
              <a:t>SPK</a:t>
            </a:r>
            <a:endParaRPr lang="en-US" sz="2000" b="1" dirty="0"/>
          </a:p>
        </p:txBody>
      </p:sp>
      <p:sp>
        <p:nvSpPr>
          <p:cNvPr id="42012" name="Text Box 25"/>
          <p:cNvSpPr txBox="1">
            <a:spLocks noChangeArrowheads="1"/>
          </p:cNvSpPr>
          <p:nvPr/>
        </p:nvSpPr>
        <p:spPr bwMode="auto">
          <a:xfrm>
            <a:off x="857250" y="1860551"/>
            <a:ext cx="514350" cy="366713"/>
          </a:xfrm>
          <a:prstGeom prst="rect">
            <a:avLst/>
          </a:prstGeom>
          <a:noFill/>
          <a:ln w="12700">
            <a:noFill/>
            <a:miter lim="800000"/>
            <a:headEnd/>
            <a:tailEnd/>
          </a:ln>
        </p:spPr>
        <p:txBody>
          <a:bodyPr wrap="none">
            <a:prstTxWarp prst="textNoShape">
              <a:avLst/>
            </a:prstTxWarp>
            <a:spAutoFit/>
          </a:bodyPr>
          <a:lstStyle/>
          <a:p>
            <a:pPr algn="ctr"/>
            <a:r>
              <a:rPr lang="en-US" sz="1800" b="1"/>
              <a:t>CK</a:t>
            </a:r>
            <a:endParaRPr lang="en-US" sz="2000" b="1"/>
          </a:p>
        </p:txBody>
      </p:sp>
      <p:sp>
        <p:nvSpPr>
          <p:cNvPr id="42013" name="AutoShape 5"/>
          <p:cNvSpPr>
            <a:spLocks noChangeArrowheads="1"/>
          </p:cNvSpPr>
          <p:nvPr/>
        </p:nvSpPr>
        <p:spPr bwMode="auto">
          <a:xfrm>
            <a:off x="1552575" y="1725613"/>
            <a:ext cx="623888"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14" name="Rectangle 17"/>
          <p:cNvSpPr>
            <a:spLocks noChangeArrowheads="1"/>
          </p:cNvSpPr>
          <p:nvPr/>
        </p:nvSpPr>
        <p:spPr bwMode="auto">
          <a:xfrm>
            <a:off x="1714500" y="2365375"/>
            <a:ext cx="304800" cy="22860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28691" name="Text Box 19"/>
          <p:cNvSpPr txBox="1">
            <a:spLocks noChangeArrowheads="1"/>
          </p:cNvSpPr>
          <p:nvPr/>
        </p:nvSpPr>
        <p:spPr bwMode="auto">
          <a:xfrm>
            <a:off x="1635791" y="2319384"/>
            <a:ext cx="450850" cy="307777"/>
          </a:xfrm>
          <a:prstGeom prst="rect">
            <a:avLst/>
          </a:prstGeom>
          <a:noFill/>
          <a:ln w="12700">
            <a:noFill/>
            <a:miter lim="800000"/>
            <a:headEnd/>
            <a:tailEnd/>
          </a:ln>
          <a:effectLst/>
        </p:spPr>
        <p:txBody>
          <a:bodyPr>
            <a:prstTxWarp prst="textNoShape">
              <a:avLst/>
            </a:prstTxWarp>
            <a:spAutoFit/>
          </a:bodyPr>
          <a:lstStyle/>
          <a:p>
            <a:pPr>
              <a:defRPr/>
            </a:pPr>
            <a:r>
              <a:rPr lang="en-US" dirty="0">
                <a:solidFill>
                  <a:srgbClr val="000000"/>
                </a:solidFill>
              </a:rPr>
              <a:t>OR</a:t>
            </a:r>
          </a:p>
        </p:txBody>
      </p:sp>
      <p:sp>
        <p:nvSpPr>
          <p:cNvPr id="28698" name="Text Box 26"/>
          <p:cNvSpPr txBox="1">
            <a:spLocks noChangeArrowheads="1"/>
          </p:cNvSpPr>
          <p:nvPr/>
        </p:nvSpPr>
        <p:spPr bwMode="auto">
          <a:xfrm>
            <a:off x="1502310" y="1860551"/>
            <a:ext cx="672029" cy="369332"/>
          </a:xfrm>
          <a:prstGeom prst="rect">
            <a:avLst/>
          </a:prstGeom>
          <a:noFill/>
          <a:ln w="12700">
            <a:noFill/>
            <a:miter lim="800000"/>
            <a:headEnd/>
            <a:tailEnd/>
          </a:ln>
          <a:effectLst/>
        </p:spPr>
        <p:txBody>
          <a:bodyPr wrap="none">
            <a:prstTxWarp prst="textNoShape">
              <a:avLst/>
            </a:prstTxWarp>
            <a:spAutoFit/>
          </a:bodyPr>
          <a:lstStyle/>
          <a:p>
            <a:pPr algn="ctr">
              <a:defRPr/>
            </a:pPr>
            <a:r>
              <a:rPr lang="en-US" sz="1800" b="1" dirty="0"/>
              <a:t>PCK</a:t>
            </a:r>
            <a:endParaRPr lang="en-US" sz="2000" b="1" dirty="0"/>
          </a:p>
        </p:txBody>
      </p:sp>
      <p:sp>
        <p:nvSpPr>
          <p:cNvPr id="42017" name="Text Box 27"/>
          <p:cNvSpPr txBox="1">
            <a:spLocks noChangeArrowheads="1"/>
          </p:cNvSpPr>
          <p:nvPr/>
        </p:nvSpPr>
        <p:spPr bwMode="auto">
          <a:xfrm>
            <a:off x="2311400" y="1860551"/>
            <a:ext cx="412750" cy="366713"/>
          </a:xfrm>
          <a:prstGeom prst="rect">
            <a:avLst/>
          </a:prstGeom>
          <a:noFill/>
          <a:ln w="12700">
            <a:noFill/>
            <a:miter lim="800000"/>
            <a:headEnd/>
            <a:tailEnd/>
          </a:ln>
        </p:spPr>
        <p:txBody>
          <a:bodyPr wrap="none">
            <a:prstTxWarp prst="textNoShape">
              <a:avLst/>
            </a:prstTxWarp>
            <a:spAutoFit/>
          </a:bodyPr>
          <a:lstStyle/>
          <a:p>
            <a:pPr algn="ctr"/>
            <a:r>
              <a:rPr lang="en-US" sz="1800" b="1"/>
              <a:t>IK</a:t>
            </a:r>
            <a:endParaRPr lang="en-US" sz="2000" b="1"/>
          </a:p>
        </p:txBody>
      </p:sp>
      <p:sp>
        <p:nvSpPr>
          <p:cNvPr id="42018" name="Text Box 28"/>
          <p:cNvSpPr txBox="1">
            <a:spLocks noChangeArrowheads="1"/>
          </p:cNvSpPr>
          <p:nvPr/>
        </p:nvSpPr>
        <p:spPr bwMode="auto">
          <a:xfrm>
            <a:off x="2830513" y="1860551"/>
            <a:ext cx="488950" cy="366712"/>
          </a:xfrm>
          <a:prstGeom prst="rect">
            <a:avLst/>
          </a:prstGeom>
          <a:noFill/>
          <a:ln w="12700">
            <a:noFill/>
            <a:miter lim="800000"/>
            <a:headEnd/>
            <a:tailEnd/>
          </a:ln>
        </p:spPr>
        <p:txBody>
          <a:bodyPr wrap="none">
            <a:prstTxWarp prst="textNoShape">
              <a:avLst/>
            </a:prstTxWarp>
            <a:spAutoFit/>
          </a:bodyPr>
          <a:lstStyle/>
          <a:p>
            <a:pPr algn="ctr"/>
            <a:r>
              <a:rPr lang="en-US" sz="1800" b="1"/>
              <a:t>FK</a:t>
            </a:r>
            <a:endParaRPr lang="en-US" sz="2000" b="1"/>
          </a:p>
        </p:txBody>
      </p:sp>
      <p:sp>
        <p:nvSpPr>
          <p:cNvPr id="42019" name="Text Box 29"/>
          <p:cNvSpPr txBox="1">
            <a:spLocks noChangeArrowheads="1"/>
          </p:cNvSpPr>
          <p:nvPr/>
        </p:nvSpPr>
        <p:spPr bwMode="auto">
          <a:xfrm>
            <a:off x="4133850" y="1860551"/>
            <a:ext cx="641350" cy="366713"/>
          </a:xfrm>
          <a:prstGeom prst="rect">
            <a:avLst/>
          </a:prstGeom>
          <a:noFill/>
          <a:ln w="12700">
            <a:noFill/>
            <a:miter lim="800000"/>
            <a:headEnd/>
            <a:tailEnd/>
          </a:ln>
        </p:spPr>
        <p:txBody>
          <a:bodyPr wrap="none">
            <a:prstTxWarp prst="textNoShape">
              <a:avLst/>
            </a:prstTxWarp>
            <a:spAutoFit/>
          </a:bodyPr>
          <a:lstStyle/>
          <a:p>
            <a:pPr algn="ctr"/>
            <a:r>
              <a:rPr lang="en-US" sz="1800" b="1"/>
              <a:t>LSK</a:t>
            </a:r>
            <a:endParaRPr lang="en-US" sz="2000" b="1"/>
          </a:p>
        </p:txBody>
      </p:sp>
      <p:sp>
        <p:nvSpPr>
          <p:cNvPr id="42020" name="Text Box 30"/>
          <p:cNvSpPr txBox="1">
            <a:spLocks noChangeArrowheads="1"/>
          </p:cNvSpPr>
          <p:nvPr/>
        </p:nvSpPr>
        <p:spPr bwMode="auto">
          <a:xfrm>
            <a:off x="3349625" y="1860551"/>
            <a:ext cx="736600" cy="336550"/>
          </a:xfrm>
          <a:prstGeom prst="rect">
            <a:avLst/>
          </a:prstGeom>
          <a:noFill/>
          <a:ln w="12700">
            <a:noFill/>
            <a:miter lim="800000"/>
            <a:headEnd/>
            <a:tailEnd/>
          </a:ln>
        </p:spPr>
        <p:txBody>
          <a:bodyPr wrap="none">
            <a:prstTxWarp prst="textNoShape">
              <a:avLst/>
            </a:prstTxWarp>
            <a:spAutoFit/>
          </a:bodyPr>
          <a:lstStyle/>
          <a:p>
            <a:pPr algn="ctr"/>
            <a:r>
              <a:rPr lang="en-US" sz="1600" b="1"/>
              <a:t>SCLK</a:t>
            </a:r>
            <a:endParaRPr lang="en-US" sz="2400" b="1"/>
          </a:p>
        </p:txBody>
      </p:sp>
      <p:sp>
        <p:nvSpPr>
          <p:cNvPr id="42021" name="Text Box 31"/>
          <p:cNvSpPr txBox="1">
            <a:spLocks noChangeArrowheads="1"/>
          </p:cNvSpPr>
          <p:nvPr/>
        </p:nvSpPr>
        <p:spPr bwMode="auto">
          <a:xfrm>
            <a:off x="6503988" y="1860551"/>
            <a:ext cx="666750" cy="366712"/>
          </a:xfrm>
          <a:prstGeom prst="rect">
            <a:avLst/>
          </a:prstGeom>
          <a:noFill/>
          <a:ln w="12700">
            <a:noFill/>
            <a:miter lim="800000"/>
            <a:headEnd/>
            <a:tailEnd/>
          </a:ln>
        </p:spPr>
        <p:txBody>
          <a:bodyPr wrap="none">
            <a:prstTxWarp prst="textNoShape">
              <a:avLst/>
            </a:prstTxWarp>
            <a:spAutoFit/>
          </a:bodyPr>
          <a:lstStyle/>
          <a:p>
            <a:pPr algn="ctr"/>
            <a:r>
              <a:rPr lang="en-US" sz="1800" b="1"/>
              <a:t>ENB</a:t>
            </a:r>
            <a:endParaRPr lang="en-US" sz="2000" b="1"/>
          </a:p>
        </p:txBody>
      </p:sp>
      <p:sp>
        <p:nvSpPr>
          <p:cNvPr id="42022" name="Text Box 32"/>
          <p:cNvSpPr txBox="1">
            <a:spLocks noChangeArrowheads="1"/>
          </p:cNvSpPr>
          <p:nvPr/>
        </p:nvSpPr>
        <p:spPr bwMode="auto">
          <a:xfrm>
            <a:off x="7448550" y="1860551"/>
            <a:ext cx="641350" cy="366712"/>
          </a:xfrm>
          <a:prstGeom prst="rect">
            <a:avLst/>
          </a:prstGeom>
          <a:noFill/>
          <a:ln w="12700">
            <a:noFill/>
            <a:miter lim="800000"/>
            <a:headEnd/>
            <a:tailEnd/>
          </a:ln>
        </p:spPr>
        <p:txBody>
          <a:bodyPr wrap="none">
            <a:prstTxWarp prst="textNoShape">
              <a:avLst/>
            </a:prstTxWarp>
            <a:spAutoFit/>
          </a:bodyPr>
          <a:lstStyle/>
          <a:p>
            <a:pPr algn="ctr"/>
            <a:r>
              <a:rPr lang="en-US" sz="1800" b="1"/>
              <a:t>ESP</a:t>
            </a:r>
          </a:p>
        </p:txBody>
      </p:sp>
      <p:sp>
        <p:nvSpPr>
          <p:cNvPr id="42023" name="Text Box 33"/>
          <p:cNvSpPr txBox="1">
            <a:spLocks noChangeArrowheads="1"/>
          </p:cNvSpPr>
          <p:nvPr/>
        </p:nvSpPr>
        <p:spPr bwMode="auto">
          <a:xfrm>
            <a:off x="8345488" y="1860551"/>
            <a:ext cx="666750" cy="366713"/>
          </a:xfrm>
          <a:prstGeom prst="rect">
            <a:avLst/>
          </a:prstGeom>
          <a:noFill/>
          <a:ln w="12700">
            <a:noFill/>
            <a:miter lim="800000"/>
            <a:headEnd/>
            <a:tailEnd/>
          </a:ln>
        </p:spPr>
        <p:txBody>
          <a:bodyPr wrap="none">
            <a:prstTxWarp prst="textNoShape">
              <a:avLst/>
            </a:prstTxWarp>
            <a:spAutoFit/>
          </a:bodyPr>
          <a:lstStyle/>
          <a:p>
            <a:pPr algn="ctr"/>
            <a:r>
              <a:rPr lang="en-US" sz="1800" b="1"/>
              <a:t>ESQ</a:t>
            </a:r>
            <a:endParaRPr lang="en-US" sz="2000" b="1"/>
          </a:p>
        </p:txBody>
      </p:sp>
      <p:sp>
        <p:nvSpPr>
          <p:cNvPr id="42024" name="Text Box 34"/>
          <p:cNvSpPr txBox="1">
            <a:spLocks noChangeArrowheads="1"/>
          </p:cNvSpPr>
          <p:nvPr/>
        </p:nvSpPr>
        <p:spPr bwMode="auto">
          <a:xfrm>
            <a:off x="8347075" y="3389313"/>
            <a:ext cx="679450" cy="366712"/>
          </a:xfrm>
          <a:prstGeom prst="rect">
            <a:avLst/>
          </a:prstGeom>
          <a:noFill/>
          <a:ln w="12700">
            <a:noFill/>
            <a:miter lim="800000"/>
            <a:headEnd/>
            <a:tailEnd/>
          </a:ln>
        </p:spPr>
        <p:txBody>
          <a:bodyPr wrap="none">
            <a:prstTxWarp prst="textNoShape">
              <a:avLst/>
            </a:prstTxWarp>
            <a:spAutoFit/>
          </a:bodyPr>
          <a:lstStyle/>
          <a:p>
            <a:pPr algn="ctr"/>
            <a:r>
              <a:rPr lang="en-US" sz="1800" b="1"/>
              <a:t>DBK</a:t>
            </a:r>
            <a:endParaRPr lang="en-US" sz="2000" b="1"/>
          </a:p>
        </p:txBody>
      </p:sp>
      <p:sp>
        <p:nvSpPr>
          <p:cNvPr id="42025" name="Text Box 35"/>
          <p:cNvSpPr txBox="1">
            <a:spLocks noChangeArrowheads="1"/>
          </p:cNvSpPr>
          <p:nvPr/>
        </p:nvSpPr>
        <p:spPr bwMode="auto">
          <a:xfrm>
            <a:off x="6367463" y="4495800"/>
            <a:ext cx="847725" cy="701675"/>
          </a:xfrm>
          <a:prstGeom prst="rect">
            <a:avLst/>
          </a:prstGeom>
          <a:noFill/>
          <a:ln w="12700">
            <a:noFill/>
            <a:miter lim="800000"/>
            <a:headEnd/>
            <a:tailEnd/>
          </a:ln>
        </p:spPr>
        <p:txBody>
          <a:bodyPr wrap="none">
            <a:prstTxWarp prst="textNoShape">
              <a:avLst/>
            </a:prstTxWarp>
            <a:spAutoFit/>
          </a:bodyPr>
          <a:lstStyle/>
          <a:p>
            <a:pPr algn="ctr"/>
            <a:r>
              <a:rPr lang="en-US" sz="2000" b="1"/>
              <a:t>MIME</a:t>
            </a:r>
          </a:p>
          <a:p>
            <a:pPr algn="ctr"/>
            <a:r>
              <a:rPr lang="en-US" sz="1000" b="1"/>
              <a:t>including</a:t>
            </a:r>
          </a:p>
          <a:p>
            <a:pPr algn="ctr"/>
            <a:r>
              <a:rPr lang="en-US" sz="1000" b="1"/>
              <a:t>plain text</a:t>
            </a:r>
            <a:endParaRPr lang="en-US" sz="2000" b="1"/>
          </a:p>
        </p:txBody>
      </p:sp>
      <p:sp>
        <p:nvSpPr>
          <p:cNvPr id="42026" name="Text Box 36"/>
          <p:cNvSpPr txBox="1">
            <a:spLocks noChangeArrowheads="1"/>
          </p:cNvSpPr>
          <p:nvPr/>
        </p:nvSpPr>
        <p:spPr bwMode="auto">
          <a:xfrm>
            <a:off x="8250238" y="4887913"/>
            <a:ext cx="720725" cy="396875"/>
          </a:xfrm>
          <a:prstGeom prst="rect">
            <a:avLst/>
          </a:prstGeom>
          <a:noFill/>
          <a:ln w="12700">
            <a:noFill/>
            <a:miter lim="800000"/>
            <a:headEnd/>
            <a:tailEnd/>
          </a:ln>
        </p:spPr>
        <p:txBody>
          <a:bodyPr wrap="none">
            <a:prstTxWarp prst="textNoShape">
              <a:avLst/>
            </a:prstTxWarp>
            <a:spAutoFit/>
          </a:bodyPr>
          <a:lstStyle/>
          <a:p>
            <a:pPr algn="ctr"/>
            <a:r>
              <a:rPr lang="en-US" sz="2000" b="1"/>
              <a:t>DAS</a:t>
            </a:r>
          </a:p>
        </p:txBody>
      </p:sp>
      <p:sp>
        <p:nvSpPr>
          <p:cNvPr id="42027" name="Text Box 37"/>
          <p:cNvSpPr txBox="1">
            <a:spLocks noChangeArrowheads="1"/>
          </p:cNvSpPr>
          <p:nvPr/>
        </p:nvSpPr>
        <p:spPr bwMode="auto">
          <a:xfrm>
            <a:off x="3775075" y="4887913"/>
            <a:ext cx="833438" cy="396875"/>
          </a:xfrm>
          <a:prstGeom prst="rect">
            <a:avLst/>
          </a:prstGeom>
          <a:noFill/>
          <a:ln w="12700">
            <a:noFill/>
            <a:miter lim="800000"/>
            <a:headEnd/>
            <a:tailEnd/>
          </a:ln>
        </p:spPr>
        <p:txBody>
          <a:bodyPr wrap="none">
            <a:prstTxWarp prst="textNoShape">
              <a:avLst/>
            </a:prstTxWarp>
            <a:spAutoFit/>
          </a:bodyPr>
          <a:lstStyle/>
          <a:p>
            <a:pPr algn="ctr"/>
            <a:r>
              <a:rPr lang="en-US" sz="2000" b="1"/>
              <a:t>TEXT</a:t>
            </a:r>
          </a:p>
        </p:txBody>
      </p:sp>
      <p:sp>
        <p:nvSpPr>
          <p:cNvPr id="42028" name="Text Box 38"/>
          <p:cNvSpPr txBox="1">
            <a:spLocks noChangeArrowheads="1"/>
          </p:cNvSpPr>
          <p:nvPr/>
        </p:nvSpPr>
        <p:spPr bwMode="auto">
          <a:xfrm>
            <a:off x="1019175" y="4887913"/>
            <a:ext cx="706438" cy="396875"/>
          </a:xfrm>
          <a:prstGeom prst="rect">
            <a:avLst/>
          </a:prstGeom>
          <a:noFill/>
          <a:ln w="12700">
            <a:noFill/>
            <a:miter lim="800000"/>
            <a:headEnd/>
            <a:tailEnd/>
          </a:ln>
        </p:spPr>
        <p:txBody>
          <a:bodyPr wrap="none">
            <a:prstTxWarp prst="textNoShape">
              <a:avLst/>
            </a:prstTxWarp>
            <a:spAutoFit/>
          </a:bodyPr>
          <a:lstStyle/>
          <a:p>
            <a:pPr algn="ctr"/>
            <a:r>
              <a:rPr lang="en-US" sz="2000" b="1"/>
              <a:t>DAF</a:t>
            </a:r>
          </a:p>
        </p:txBody>
      </p:sp>
      <p:sp>
        <p:nvSpPr>
          <p:cNvPr id="42029" name="Line 39"/>
          <p:cNvSpPr>
            <a:spLocks noChangeShapeType="1"/>
          </p:cNvSpPr>
          <p:nvPr/>
        </p:nvSpPr>
        <p:spPr bwMode="auto">
          <a:xfrm flipV="1">
            <a:off x="8691563" y="2438400"/>
            <a:ext cx="0" cy="811213"/>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0" name="Line 40"/>
          <p:cNvSpPr>
            <a:spLocks noChangeShapeType="1"/>
          </p:cNvSpPr>
          <p:nvPr/>
        </p:nvSpPr>
        <p:spPr bwMode="auto">
          <a:xfrm flipV="1">
            <a:off x="8686800" y="3886200"/>
            <a:ext cx="0" cy="9144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1" name="Line 41"/>
          <p:cNvSpPr>
            <a:spLocks noChangeShapeType="1"/>
          </p:cNvSpPr>
          <p:nvPr/>
        </p:nvSpPr>
        <p:spPr bwMode="auto">
          <a:xfrm flipH="1" flipV="1">
            <a:off x="6959600" y="2633663"/>
            <a:ext cx="1651000" cy="617537"/>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2" name="Line 42"/>
          <p:cNvSpPr>
            <a:spLocks noChangeShapeType="1"/>
          </p:cNvSpPr>
          <p:nvPr/>
        </p:nvSpPr>
        <p:spPr bwMode="auto">
          <a:xfrm flipH="1" flipV="1">
            <a:off x="3810000" y="2438400"/>
            <a:ext cx="381000"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3" name="Line 44"/>
          <p:cNvSpPr>
            <a:spLocks noChangeShapeType="1"/>
          </p:cNvSpPr>
          <p:nvPr/>
        </p:nvSpPr>
        <p:spPr bwMode="auto">
          <a:xfrm flipV="1">
            <a:off x="4495800" y="2438400"/>
            <a:ext cx="838200"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4" name="Line 45"/>
          <p:cNvSpPr>
            <a:spLocks noChangeShapeType="1"/>
          </p:cNvSpPr>
          <p:nvPr/>
        </p:nvSpPr>
        <p:spPr bwMode="auto">
          <a:xfrm flipH="1" flipV="1">
            <a:off x="2514600" y="2438400"/>
            <a:ext cx="1524000"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5" name="Line 46"/>
          <p:cNvSpPr>
            <a:spLocks noChangeShapeType="1"/>
          </p:cNvSpPr>
          <p:nvPr/>
        </p:nvSpPr>
        <p:spPr bwMode="auto">
          <a:xfrm flipH="1" flipV="1">
            <a:off x="1981200" y="2667000"/>
            <a:ext cx="1905000" cy="21336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6" name="Line 47"/>
          <p:cNvSpPr>
            <a:spLocks noChangeShapeType="1"/>
          </p:cNvSpPr>
          <p:nvPr/>
        </p:nvSpPr>
        <p:spPr bwMode="auto">
          <a:xfrm flipV="1">
            <a:off x="1371600" y="2438400"/>
            <a:ext cx="0"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7" name="Line 48"/>
          <p:cNvSpPr>
            <a:spLocks noChangeShapeType="1"/>
          </p:cNvSpPr>
          <p:nvPr/>
        </p:nvSpPr>
        <p:spPr bwMode="auto">
          <a:xfrm flipV="1">
            <a:off x="1524000" y="2667000"/>
            <a:ext cx="304800" cy="21336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8" name="Line 49"/>
          <p:cNvSpPr>
            <a:spLocks noChangeShapeType="1"/>
          </p:cNvSpPr>
          <p:nvPr/>
        </p:nvSpPr>
        <p:spPr bwMode="auto">
          <a:xfrm flipH="1" flipV="1">
            <a:off x="533400" y="2438400"/>
            <a:ext cx="685800"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39" name="Line 50"/>
          <p:cNvSpPr>
            <a:spLocks noChangeShapeType="1"/>
          </p:cNvSpPr>
          <p:nvPr/>
        </p:nvSpPr>
        <p:spPr bwMode="auto">
          <a:xfrm>
            <a:off x="7161213" y="2678112"/>
            <a:ext cx="45085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40" name="Line 51"/>
          <p:cNvSpPr>
            <a:spLocks noChangeShapeType="1"/>
          </p:cNvSpPr>
          <p:nvPr/>
        </p:nvSpPr>
        <p:spPr bwMode="auto">
          <a:xfrm flipH="1">
            <a:off x="7931150" y="2673350"/>
            <a:ext cx="533400"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41" name="Line 53"/>
          <p:cNvSpPr>
            <a:spLocks noChangeShapeType="1"/>
          </p:cNvSpPr>
          <p:nvPr/>
        </p:nvSpPr>
        <p:spPr bwMode="auto">
          <a:xfrm flipV="1">
            <a:off x="8458200" y="2387600"/>
            <a:ext cx="0" cy="28575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42042" name="Text Box 54"/>
          <p:cNvSpPr txBox="1">
            <a:spLocks noChangeArrowheads="1"/>
          </p:cNvSpPr>
          <p:nvPr/>
        </p:nvSpPr>
        <p:spPr bwMode="auto">
          <a:xfrm>
            <a:off x="7126288" y="1317625"/>
            <a:ext cx="1166812" cy="336550"/>
          </a:xfrm>
          <a:prstGeom prst="rect">
            <a:avLst/>
          </a:prstGeom>
          <a:noFill/>
          <a:ln w="12700">
            <a:noFill/>
            <a:miter lim="800000"/>
            <a:headEnd/>
            <a:tailEnd/>
          </a:ln>
        </p:spPr>
        <p:txBody>
          <a:bodyPr wrap="none">
            <a:prstTxWarp prst="textNoShape">
              <a:avLst/>
            </a:prstTxWarp>
            <a:spAutoFit/>
          </a:bodyPr>
          <a:lstStyle/>
          <a:p>
            <a:pPr algn="ctr"/>
            <a:r>
              <a:rPr lang="en-US" sz="1600" b="1"/>
              <a:t>EK Family</a:t>
            </a:r>
          </a:p>
        </p:txBody>
      </p:sp>
      <p:sp>
        <p:nvSpPr>
          <p:cNvPr id="42043" name="Text Box 55"/>
          <p:cNvSpPr txBox="1">
            <a:spLocks noChangeArrowheads="1"/>
          </p:cNvSpPr>
          <p:nvPr/>
        </p:nvSpPr>
        <p:spPr bwMode="auto">
          <a:xfrm>
            <a:off x="1279525" y="5189538"/>
            <a:ext cx="579438" cy="244475"/>
          </a:xfrm>
          <a:prstGeom prst="rect">
            <a:avLst/>
          </a:prstGeom>
          <a:noFill/>
          <a:ln w="12700">
            <a:noFill/>
            <a:miter lim="800000"/>
            <a:headEnd/>
            <a:tailEnd/>
          </a:ln>
        </p:spPr>
        <p:txBody>
          <a:bodyPr wrap="none">
            <a:prstTxWarp prst="textNoShape">
              <a:avLst/>
            </a:prstTxWarp>
            <a:spAutoFit/>
          </a:bodyPr>
          <a:lstStyle/>
          <a:p>
            <a:pPr algn="ctr"/>
            <a:r>
              <a:rPr lang="en-US" sz="1000" b="1"/>
              <a:t>Binary</a:t>
            </a:r>
          </a:p>
        </p:txBody>
      </p:sp>
      <p:sp>
        <p:nvSpPr>
          <p:cNvPr id="42044" name="Text Box 56"/>
          <p:cNvSpPr txBox="1">
            <a:spLocks noChangeArrowheads="1"/>
          </p:cNvSpPr>
          <p:nvPr/>
        </p:nvSpPr>
        <p:spPr bwMode="auto">
          <a:xfrm>
            <a:off x="8528050" y="5180013"/>
            <a:ext cx="579438" cy="244475"/>
          </a:xfrm>
          <a:prstGeom prst="rect">
            <a:avLst/>
          </a:prstGeom>
          <a:noFill/>
          <a:ln w="12700">
            <a:noFill/>
            <a:miter lim="800000"/>
            <a:headEnd/>
            <a:tailEnd/>
          </a:ln>
        </p:spPr>
        <p:txBody>
          <a:bodyPr wrap="none">
            <a:prstTxWarp prst="textNoShape">
              <a:avLst/>
            </a:prstTxWarp>
            <a:spAutoFit/>
          </a:bodyPr>
          <a:lstStyle/>
          <a:p>
            <a:pPr algn="ctr"/>
            <a:r>
              <a:rPr lang="en-US" sz="1000" b="1"/>
              <a:t>Binary</a:t>
            </a:r>
          </a:p>
        </p:txBody>
      </p:sp>
      <p:sp>
        <p:nvSpPr>
          <p:cNvPr id="42045" name="Text Box 57"/>
          <p:cNvSpPr txBox="1">
            <a:spLocks noChangeArrowheads="1"/>
          </p:cNvSpPr>
          <p:nvPr/>
        </p:nvSpPr>
        <p:spPr bwMode="auto">
          <a:xfrm>
            <a:off x="4191000" y="5181600"/>
            <a:ext cx="444500" cy="244475"/>
          </a:xfrm>
          <a:prstGeom prst="rect">
            <a:avLst/>
          </a:prstGeom>
          <a:noFill/>
          <a:ln w="12700">
            <a:noFill/>
            <a:miter lim="800000"/>
            <a:headEnd/>
            <a:tailEnd/>
          </a:ln>
        </p:spPr>
        <p:txBody>
          <a:bodyPr wrap="none">
            <a:prstTxWarp prst="textNoShape">
              <a:avLst/>
            </a:prstTxWarp>
            <a:spAutoFit/>
          </a:bodyPr>
          <a:lstStyle/>
          <a:p>
            <a:pPr algn="ctr"/>
            <a:r>
              <a:rPr lang="en-US" sz="1000" b="1"/>
              <a:t>Text</a:t>
            </a:r>
          </a:p>
        </p:txBody>
      </p:sp>
      <p:sp>
        <p:nvSpPr>
          <p:cNvPr id="42046" name="Text Box 58"/>
          <p:cNvSpPr txBox="1">
            <a:spLocks noChangeArrowheads="1"/>
          </p:cNvSpPr>
          <p:nvPr/>
        </p:nvSpPr>
        <p:spPr bwMode="auto">
          <a:xfrm>
            <a:off x="1524000" y="5715000"/>
            <a:ext cx="6316663" cy="1098550"/>
          </a:xfrm>
          <a:prstGeom prst="rect">
            <a:avLst/>
          </a:prstGeom>
          <a:noFill/>
          <a:ln w="12700">
            <a:noFill/>
            <a:miter lim="800000"/>
            <a:headEnd/>
            <a:tailEnd/>
          </a:ln>
        </p:spPr>
        <p:txBody>
          <a:bodyPr wrap="none">
            <a:prstTxWarp prst="textNoShape">
              <a:avLst/>
            </a:prstTxWarp>
            <a:spAutoFit/>
          </a:bodyPr>
          <a:lstStyle/>
          <a:p>
            <a:pPr>
              <a:spcAft>
                <a:spcPts val="400"/>
              </a:spcAft>
            </a:pPr>
            <a:r>
              <a:rPr lang="en-US" sz="1000" b="1" dirty="0"/>
              <a:t>DAF = Double Precision Array File       DSK = Digital Shape Kernel (under development)       </a:t>
            </a:r>
          </a:p>
          <a:p>
            <a:pPr>
              <a:lnSpc>
                <a:spcPct val="80000"/>
              </a:lnSpc>
              <a:spcAft>
                <a:spcPts val="400"/>
              </a:spcAft>
            </a:pPr>
            <a:r>
              <a:rPr lang="en-US" sz="1000" b="1" dirty="0"/>
              <a:t>DBK = Data Base Kernel                        DLA = DAS Linked Array (under development)</a:t>
            </a:r>
          </a:p>
          <a:p>
            <a:pPr>
              <a:lnSpc>
                <a:spcPct val="80000"/>
              </a:lnSpc>
              <a:spcAft>
                <a:spcPts val="400"/>
              </a:spcAft>
            </a:pPr>
            <a:r>
              <a:rPr lang="en-US" sz="1000" b="1" dirty="0"/>
              <a:t>DAS = Direct Access, Segregated</a:t>
            </a:r>
          </a:p>
          <a:p>
            <a:r>
              <a:rPr lang="en-US" sz="1000" b="1" dirty="0"/>
              <a:t>Excepting MIME, each of these data structures is built entirely of SPICE components.</a:t>
            </a:r>
          </a:p>
          <a:p>
            <a:r>
              <a:rPr lang="en-US" sz="1000" b="1" dirty="0"/>
              <a:t>PCK files are usually text-based, but binary versions exist for the earth and moon.  The ESP has been</a:t>
            </a:r>
          </a:p>
          <a:p>
            <a:r>
              <a:rPr lang="en-US" sz="1000" b="1" dirty="0"/>
              <a:t>implemented using both the ENB and ESQ mechanisms.  The DBK is a SQL-like, homebrew database.</a:t>
            </a:r>
          </a:p>
        </p:txBody>
      </p:sp>
      <p:sp>
        <p:nvSpPr>
          <p:cNvPr id="42047" name="Text Box 59"/>
          <p:cNvSpPr txBox="1">
            <a:spLocks noChangeArrowheads="1"/>
          </p:cNvSpPr>
          <p:nvPr/>
        </p:nvSpPr>
        <p:spPr bwMode="auto">
          <a:xfrm>
            <a:off x="-26988" y="4821238"/>
            <a:ext cx="573088" cy="457200"/>
          </a:xfrm>
          <a:prstGeom prst="rect">
            <a:avLst/>
          </a:prstGeom>
          <a:noFill/>
          <a:ln w="12700">
            <a:noFill/>
            <a:miter lim="800000"/>
            <a:headEnd/>
            <a:tailEnd/>
          </a:ln>
        </p:spPr>
        <p:txBody>
          <a:bodyPr wrap="none">
            <a:prstTxWarp prst="textNoShape">
              <a:avLst/>
            </a:prstTxWarp>
            <a:spAutoFit/>
          </a:bodyPr>
          <a:lstStyle/>
          <a:p>
            <a:r>
              <a:rPr lang="en-US" sz="1200" b="1">
                <a:solidFill>
                  <a:schemeClr val="accent2"/>
                </a:solidFill>
              </a:rPr>
              <a:t>Low</a:t>
            </a:r>
          </a:p>
          <a:p>
            <a:r>
              <a:rPr lang="en-US" sz="1200" b="1">
                <a:solidFill>
                  <a:schemeClr val="accent2"/>
                </a:solidFill>
              </a:rPr>
              <a:t>Level</a:t>
            </a:r>
          </a:p>
        </p:txBody>
      </p:sp>
      <p:sp>
        <p:nvSpPr>
          <p:cNvPr id="42048" name="Text Box 60"/>
          <p:cNvSpPr txBox="1">
            <a:spLocks noChangeArrowheads="1"/>
          </p:cNvSpPr>
          <p:nvPr/>
        </p:nvSpPr>
        <p:spPr bwMode="auto">
          <a:xfrm>
            <a:off x="-6350" y="3368675"/>
            <a:ext cx="573088" cy="457200"/>
          </a:xfrm>
          <a:prstGeom prst="rect">
            <a:avLst/>
          </a:prstGeom>
          <a:noFill/>
          <a:ln w="12700">
            <a:noFill/>
            <a:miter lim="800000"/>
            <a:headEnd/>
            <a:tailEnd/>
          </a:ln>
        </p:spPr>
        <p:txBody>
          <a:bodyPr wrap="none">
            <a:prstTxWarp prst="textNoShape">
              <a:avLst/>
            </a:prstTxWarp>
            <a:spAutoFit/>
          </a:bodyPr>
          <a:lstStyle/>
          <a:p>
            <a:r>
              <a:rPr lang="en-US" sz="1200" b="1">
                <a:solidFill>
                  <a:schemeClr val="accent2"/>
                </a:solidFill>
              </a:rPr>
              <a:t>Mid</a:t>
            </a:r>
          </a:p>
          <a:p>
            <a:r>
              <a:rPr lang="en-US" sz="1200" b="1">
                <a:solidFill>
                  <a:schemeClr val="accent2"/>
                </a:solidFill>
              </a:rPr>
              <a:t>Level</a:t>
            </a:r>
          </a:p>
        </p:txBody>
      </p:sp>
      <p:sp>
        <p:nvSpPr>
          <p:cNvPr id="42049" name="Text Box 61"/>
          <p:cNvSpPr txBox="1">
            <a:spLocks noChangeArrowheads="1"/>
          </p:cNvSpPr>
          <p:nvPr/>
        </p:nvSpPr>
        <p:spPr bwMode="auto">
          <a:xfrm>
            <a:off x="0" y="2362200"/>
            <a:ext cx="573088" cy="457200"/>
          </a:xfrm>
          <a:prstGeom prst="rect">
            <a:avLst/>
          </a:prstGeom>
          <a:noFill/>
          <a:ln w="12700">
            <a:noFill/>
            <a:miter lim="800000"/>
            <a:headEnd/>
            <a:tailEnd/>
          </a:ln>
        </p:spPr>
        <p:txBody>
          <a:bodyPr wrap="none">
            <a:prstTxWarp prst="textNoShape">
              <a:avLst/>
            </a:prstTxWarp>
            <a:spAutoFit/>
          </a:bodyPr>
          <a:lstStyle/>
          <a:p>
            <a:r>
              <a:rPr lang="en-US" sz="1200" b="1">
                <a:solidFill>
                  <a:schemeClr val="accent2"/>
                </a:solidFill>
              </a:rPr>
              <a:t>High</a:t>
            </a:r>
          </a:p>
          <a:p>
            <a:r>
              <a:rPr lang="en-US" sz="1200" b="1">
                <a:solidFill>
                  <a:schemeClr val="accent2"/>
                </a:solidFill>
              </a:rPr>
              <a:t>Level</a:t>
            </a:r>
          </a:p>
        </p:txBody>
      </p:sp>
      <p:sp>
        <p:nvSpPr>
          <p:cNvPr id="42050" name="Rectangle 62"/>
          <p:cNvSpPr>
            <a:spLocks noChangeArrowheads="1"/>
          </p:cNvSpPr>
          <p:nvPr/>
        </p:nvSpPr>
        <p:spPr bwMode="auto">
          <a:xfrm>
            <a:off x="6619875" y="2368550"/>
            <a:ext cx="449263" cy="22860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42051" name="Line 63"/>
          <p:cNvSpPr>
            <a:spLocks noChangeShapeType="1"/>
          </p:cNvSpPr>
          <p:nvPr/>
        </p:nvSpPr>
        <p:spPr bwMode="auto">
          <a:xfrm flipV="1">
            <a:off x="6781800" y="2641600"/>
            <a:ext cx="0" cy="17780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52" name="AutoShape 73"/>
          <p:cNvSpPr>
            <a:spLocks noChangeArrowheads="1"/>
          </p:cNvSpPr>
          <p:nvPr/>
        </p:nvSpPr>
        <p:spPr bwMode="auto">
          <a:xfrm>
            <a:off x="4860925" y="1725613"/>
            <a:ext cx="725488"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53" name="Text Box 74"/>
          <p:cNvSpPr txBox="1">
            <a:spLocks noChangeArrowheads="1"/>
          </p:cNvSpPr>
          <p:nvPr/>
        </p:nvSpPr>
        <p:spPr bwMode="auto">
          <a:xfrm>
            <a:off x="4781550" y="1860551"/>
            <a:ext cx="890588" cy="381000"/>
          </a:xfrm>
          <a:prstGeom prst="rect">
            <a:avLst/>
          </a:prstGeom>
          <a:noFill/>
          <a:ln w="12700">
            <a:noFill/>
            <a:miter lim="800000"/>
            <a:headEnd/>
            <a:tailEnd/>
          </a:ln>
        </p:spPr>
        <p:txBody>
          <a:bodyPr wrap="none">
            <a:prstTxWarp prst="textNoShape">
              <a:avLst/>
            </a:prstTxWarp>
            <a:spAutoFit/>
          </a:bodyPr>
          <a:lstStyle/>
          <a:p>
            <a:pPr algn="ctr"/>
            <a:r>
              <a:rPr lang="en-US" sz="1000" b="1" dirty="0"/>
              <a:t>Meta-kernel</a:t>
            </a:r>
            <a:endParaRPr lang="en-US" sz="1200" b="1" dirty="0"/>
          </a:p>
          <a:p>
            <a:pPr algn="ctr"/>
            <a:r>
              <a:rPr lang="en-US" sz="900" b="1" dirty="0"/>
              <a:t>(FURNSH)</a:t>
            </a:r>
            <a:endParaRPr lang="en-US" sz="2000" b="1" dirty="0"/>
          </a:p>
        </p:txBody>
      </p:sp>
      <p:sp>
        <p:nvSpPr>
          <p:cNvPr id="42054" name="Line 75"/>
          <p:cNvSpPr>
            <a:spLocks noChangeShapeType="1"/>
          </p:cNvSpPr>
          <p:nvPr/>
        </p:nvSpPr>
        <p:spPr bwMode="auto">
          <a:xfrm flipH="1" flipV="1">
            <a:off x="3124200" y="2438400"/>
            <a:ext cx="990600"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55" name="Rectangle 76"/>
          <p:cNvSpPr>
            <a:spLocks noChangeArrowheads="1"/>
          </p:cNvSpPr>
          <p:nvPr/>
        </p:nvSpPr>
        <p:spPr bwMode="auto">
          <a:xfrm>
            <a:off x="593725" y="-1588"/>
            <a:ext cx="184150" cy="304801"/>
          </a:xfrm>
          <a:prstGeom prst="rect">
            <a:avLst/>
          </a:prstGeom>
          <a:noFill/>
          <a:ln w="12700">
            <a:noFill/>
            <a:miter lim="800000"/>
            <a:headEnd/>
            <a:tailEnd/>
          </a:ln>
        </p:spPr>
        <p:txBody>
          <a:bodyPr wrap="none">
            <a:prstTxWarp prst="textNoShape">
              <a:avLst/>
            </a:prstTxWarp>
            <a:spAutoFit/>
          </a:bodyPr>
          <a:lstStyle/>
          <a:p>
            <a:endParaRPr lang="en-US"/>
          </a:p>
        </p:txBody>
      </p:sp>
      <p:sp>
        <p:nvSpPr>
          <p:cNvPr id="42056" name="Line 83"/>
          <p:cNvSpPr>
            <a:spLocks noChangeShapeType="1"/>
          </p:cNvSpPr>
          <p:nvPr/>
        </p:nvSpPr>
        <p:spPr bwMode="auto">
          <a:xfrm flipV="1">
            <a:off x="4344988" y="2438400"/>
            <a:ext cx="227012" cy="23622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42057" name="AutoShape 84"/>
          <p:cNvSpPr>
            <a:spLocks noChangeArrowheads="1"/>
          </p:cNvSpPr>
          <p:nvPr/>
        </p:nvSpPr>
        <p:spPr bwMode="auto">
          <a:xfrm>
            <a:off x="5667375" y="1727200"/>
            <a:ext cx="655638"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3082" name="Text Box 85"/>
          <p:cNvSpPr txBox="1">
            <a:spLocks noChangeArrowheads="1"/>
          </p:cNvSpPr>
          <p:nvPr/>
        </p:nvSpPr>
        <p:spPr bwMode="auto">
          <a:xfrm>
            <a:off x="5668963" y="1860551"/>
            <a:ext cx="666750" cy="366713"/>
          </a:xfrm>
          <a:prstGeom prst="rect">
            <a:avLst/>
          </a:prstGeom>
          <a:noFill/>
          <a:ln w="12700">
            <a:noFill/>
            <a:miter lim="800000"/>
            <a:headEnd/>
            <a:tailEnd/>
          </a:ln>
        </p:spPr>
        <p:txBody>
          <a:bodyPr wrap="none">
            <a:prstTxWarp prst="textNoShape">
              <a:avLst/>
            </a:prstTxWarp>
            <a:spAutoFit/>
          </a:bodyPr>
          <a:lstStyle/>
          <a:p>
            <a:pPr algn="ctr">
              <a:defRPr/>
            </a:pPr>
            <a:r>
              <a:rPr lang="en-US" sz="1800" b="1" dirty="0">
                <a:solidFill>
                  <a:srgbClr val="000000"/>
                </a:solidFill>
              </a:rPr>
              <a:t>DSK</a:t>
            </a:r>
            <a:endParaRPr lang="en-US" sz="2000" b="1" dirty="0">
              <a:solidFill>
                <a:srgbClr val="000000"/>
              </a:solidFill>
            </a:endParaRPr>
          </a:p>
        </p:txBody>
      </p:sp>
      <p:sp>
        <p:nvSpPr>
          <p:cNvPr id="42059" name="AutoShape 87"/>
          <p:cNvSpPr>
            <a:spLocks noChangeArrowheads="1"/>
          </p:cNvSpPr>
          <p:nvPr/>
        </p:nvSpPr>
        <p:spPr bwMode="auto">
          <a:xfrm>
            <a:off x="5556250" y="3276600"/>
            <a:ext cx="927100" cy="609600"/>
          </a:xfrm>
          <a:prstGeom prst="flowChartProcess">
            <a:avLst/>
          </a:prstGeom>
          <a:solidFill>
            <a:srgbClr val="FF7878"/>
          </a:solidFill>
          <a:ln w="12700">
            <a:solidFill>
              <a:schemeClr val="tx1"/>
            </a:solidFill>
            <a:miter lim="800000"/>
            <a:headEnd/>
            <a:tailEnd/>
          </a:ln>
        </p:spPr>
        <p:txBody>
          <a:bodyPr wrap="none" anchor="ctr">
            <a:prstTxWarp prst="textNoShape">
              <a:avLst/>
            </a:prstTxWarp>
          </a:bodyPr>
          <a:lstStyle/>
          <a:p>
            <a:endParaRPr lang="en-US"/>
          </a:p>
        </p:txBody>
      </p:sp>
      <p:sp>
        <p:nvSpPr>
          <p:cNvPr id="42060" name="Text Box 88"/>
          <p:cNvSpPr txBox="1">
            <a:spLocks noChangeArrowheads="1"/>
          </p:cNvSpPr>
          <p:nvPr/>
        </p:nvSpPr>
        <p:spPr bwMode="auto">
          <a:xfrm>
            <a:off x="5688013" y="3397250"/>
            <a:ext cx="706437" cy="396875"/>
          </a:xfrm>
          <a:prstGeom prst="rect">
            <a:avLst/>
          </a:prstGeom>
          <a:noFill/>
          <a:ln w="12700">
            <a:noFill/>
            <a:miter lim="800000"/>
            <a:headEnd/>
            <a:tailEnd/>
          </a:ln>
        </p:spPr>
        <p:txBody>
          <a:bodyPr wrap="none">
            <a:prstTxWarp prst="textNoShape">
              <a:avLst/>
            </a:prstTxWarp>
            <a:spAutoFit/>
          </a:bodyPr>
          <a:lstStyle/>
          <a:p>
            <a:pPr algn="ctr"/>
            <a:r>
              <a:rPr lang="en-US" sz="2000" b="1" dirty="0">
                <a:solidFill>
                  <a:srgbClr val="000000"/>
                </a:solidFill>
              </a:rPr>
              <a:t>DLA</a:t>
            </a:r>
          </a:p>
        </p:txBody>
      </p:sp>
      <p:sp>
        <p:nvSpPr>
          <p:cNvPr id="42061" name="Line 92"/>
          <p:cNvSpPr>
            <a:spLocks noChangeShapeType="1"/>
          </p:cNvSpPr>
          <p:nvPr/>
        </p:nvSpPr>
        <p:spPr bwMode="auto">
          <a:xfrm>
            <a:off x="6019800" y="5257800"/>
            <a:ext cx="2133600"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42062" name="Line 93"/>
          <p:cNvSpPr>
            <a:spLocks noChangeShapeType="1"/>
          </p:cNvSpPr>
          <p:nvPr/>
        </p:nvSpPr>
        <p:spPr bwMode="auto">
          <a:xfrm>
            <a:off x="6019800" y="3886200"/>
            <a:ext cx="0" cy="1371600"/>
          </a:xfrm>
          <a:prstGeom prst="line">
            <a:avLst/>
          </a:prstGeom>
          <a:noFill/>
          <a:ln w="12700">
            <a:solidFill>
              <a:schemeClr val="tx1"/>
            </a:solidFill>
            <a:round/>
            <a:headEnd type="triangle" w="med" len="med"/>
            <a:tailEnd/>
          </a:ln>
        </p:spPr>
        <p:txBody>
          <a:bodyPr wrap="none" anchor="ctr">
            <a:prstTxWarp prst="textNoShape">
              <a:avLst/>
            </a:prstTxWarp>
          </a:bodyPr>
          <a:lstStyle/>
          <a:p>
            <a:endParaRPr lang="en-US"/>
          </a:p>
        </p:txBody>
      </p:sp>
      <p:sp>
        <p:nvSpPr>
          <p:cNvPr id="42063" name="Line 53"/>
          <p:cNvSpPr>
            <a:spLocks noChangeShapeType="1"/>
          </p:cNvSpPr>
          <p:nvPr/>
        </p:nvSpPr>
        <p:spPr bwMode="auto">
          <a:xfrm flipV="1">
            <a:off x="7164388" y="2376488"/>
            <a:ext cx="0" cy="296862"/>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80" name="Line 39"/>
          <p:cNvSpPr>
            <a:spLocks noChangeShapeType="1"/>
          </p:cNvSpPr>
          <p:nvPr/>
        </p:nvSpPr>
        <p:spPr bwMode="auto">
          <a:xfrm flipV="1">
            <a:off x="7778750" y="2292350"/>
            <a:ext cx="0" cy="2286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Making Text Kernels</a:t>
            </a:r>
          </a:p>
        </p:txBody>
      </p:sp>
      <p:sp>
        <p:nvSpPr>
          <p:cNvPr id="5" name="Content Placeholder 4"/>
          <p:cNvSpPr>
            <a:spLocks noGrp="1"/>
          </p:cNvSpPr>
          <p:nvPr>
            <p:ph idx="1"/>
          </p:nvPr>
        </p:nvSpPr>
        <p:spPr>
          <a:xfrm>
            <a:off x="692150" y="1530350"/>
            <a:ext cx="7772400" cy="4953000"/>
          </a:xfrm>
        </p:spPr>
        <p:txBody>
          <a:bodyPr/>
          <a:lstStyle/>
          <a:p>
            <a:r>
              <a:rPr lang="en-US" dirty="0"/>
              <a:t>Cutting/pasting complete, or pieces of, data assignments or </a:t>
            </a:r>
            <a:r>
              <a:rPr lang="en-US" dirty="0">
                <a:latin typeface="Courier New"/>
                <a:cs typeface="Courier New"/>
              </a:rPr>
              <a:t>\</a:t>
            </a:r>
            <a:r>
              <a:rPr lang="en-US" dirty="0" err="1">
                <a:latin typeface="Courier New"/>
                <a:cs typeface="Courier New"/>
              </a:rPr>
              <a:t>begindata</a:t>
            </a:r>
            <a:r>
              <a:rPr lang="en-US" dirty="0"/>
              <a:t> or </a:t>
            </a:r>
            <a:r>
              <a:rPr lang="en-US" dirty="0">
                <a:latin typeface="Courier New"/>
                <a:cs typeface="Courier New"/>
              </a:rPr>
              <a:t>\</a:t>
            </a:r>
            <a:r>
              <a:rPr lang="en-US" dirty="0" err="1">
                <a:latin typeface="Courier New"/>
                <a:cs typeface="Courier New"/>
              </a:rPr>
              <a:t>begintext</a:t>
            </a:r>
            <a:r>
              <a:rPr lang="en-US" dirty="0"/>
              <a:t> markers into a text kernel can cause a problem</a:t>
            </a:r>
          </a:p>
          <a:p>
            <a:pPr lvl="1"/>
            <a:r>
              <a:rPr lang="en-US" dirty="0"/>
              <a:t>It may result in insertion of non-printing characters or incorrect end-of-line terminators</a:t>
            </a:r>
          </a:p>
          <a:p>
            <a:pPr lvl="1"/>
            <a:r>
              <a:rPr lang="en-US" dirty="0"/>
              <a:t>This is not a problem for comments, but it is probably best to treat all portions of a text kernel the same</a:t>
            </a:r>
          </a:p>
          <a:p>
            <a:r>
              <a:rPr lang="en-US" dirty="0"/>
              <a:t>If creating a text kernel by editing an existing one:</a:t>
            </a:r>
          </a:p>
          <a:p>
            <a:pPr lvl="1"/>
            <a:r>
              <a:rPr lang="en-US" dirty="0"/>
              <a:t>first save a backup copy</a:t>
            </a:r>
          </a:p>
          <a:p>
            <a:pPr lvl="1"/>
            <a:r>
              <a:rPr lang="en-US" dirty="0"/>
              <a:t>be sure you are starting with a file in native format for the computer you are using: either Unix/Linux/Mac or Windows</a:t>
            </a:r>
          </a:p>
          <a:p>
            <a:pPr lvl="1"/>
            <a:r>
              <a:rPr lang="en-US" dirty="0"/>
              <a:t>use single quotes around any string (character) values </a:t>
            </a:r>
          </a:p>
          <a:p>
            <a:pPr lvl="1"/>
            <a:r>
              <a:rPr lang="en-US" dirty="0"/>
              <a:t>be sure to insert a final end-of-line marker at the end of your last line of data or text</a:t>
            </a:r>
          </a:p>
          <a:p>
            <a:pPr lvl="2"/>
            <a:r>
              <a:rPr lang="en-US" dirty="0"/>
              <a:t>Press the “return” key to accomplish this</a:t>
            </a:r>
          </a:p>
        </p:txBody>
      </p:sp>
      <p:sp>
        <p:nvSpPr>
          <p:cNvPr id="3" name="Footer Placeholder 2"/>
          <p:cNvSpPr>
            <a:spLocks noGrp="1"/>
          </p:cNvSpPr>
          <p:nvPr>
            <p:ph type="ftr" sz="quarter" idx="10"/>
          </p:nvPr>
        </p:nvSpPr>
        <p:spPr/>
        <p:txBody>
          <a:bodyPr/>
          <a:lstStyle/>
          <a:p>
            <a:pPr>
              <a:defRPr/>
            </a:pPr>
            <a:r>
              <a:rPr lang="en-US"/>
              <a:t>Introduction to Kernels</a:t>
            </a:r>
          </a:p>
        </p:txBody>
      </p:sp>
      <p:sp>
        <p:nvSpPr>
          <p:cNvPr id="4" name="Slide Number Placeholder 3"/>
          <p:cNvSpPr>
            <a:spLocks noGrp="1"/>
          </p:cNvSpPr>
          <p:nvPr>
            <p:ph type="sldNum" sz="quarter" idx="11"/>
          </p:nvPr>
        </p:nvSpPr>
        <p:spPr/>
        <p:txBody>
          <a:bodyPr/>
          <a:lstStyle/>
          <a:p>
            <a:pPr>
              <a:defRPr/>
            </a:pPr>
            <a:fld id="{2AEE74BD-F2AB-F944-8D7A-CE20341F86FF}" type="slidenum">
              <a:rPr lang="en-US" smtClean="0"/>
              <a:pPr>
                <a:defRPr/>
              </a:pPr>
              <a:t>37</a:t>
            </a:fld>
            <a:endParaRPr lang="en-US" sz="1400" b="0">
              <a:latin typeface="Times New Roman" charset="0"/>
            </a:endParaRPr>
          </a:p>
        </p:txBody>
      </p:sp>
    </p:spTree>
    <p:extLst>
      <p:ext uri="{BB962C8B-B14F-4D97-AF65-F5344CB8AC3E}">
        <p14:creationId xmlns:p14="http://schemas.microsoft.com/office/powerpoint/2010/main" val="4645579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343" y="381000"/>
            <a:ext cx="4415071" cy="490391"/>
          </a:xfrm>
        </p:spPr>
        <p:txBody>
          <a:bodyPr/>
          <a:lstStyle/>
          <a:p>
            <a:r>
              <a:rPr lang="en-US" dirty="0"/>
              <a:t>Some Useful Tools - 1</a:t>
            </a:r>
          </a:p>
        </p:txBody>
      </p:sp>
      <p:sp>
        <p:nvSpPr>
          <p:cNvPr id="3" name="Content Placeholder 2"/>
          <p:cNvSpPr>
            <a:spLocks noGrp="1"/>
          </p:cNvSpPr>
          <p:nvPr>
            <p:ph idx="1"/>
          </p:nvPr>
        </p:nvSpPr>
        <p:spPr>
          <a:xfrm>
            <a:off x="463550" y="1377950"/>
            <a:ext cx="8382000" cy="4800600"/>
          </a:xfrm>
        </p:spPr>
        <p:txBody>
          <a:bodyPr/>
          <a:lstStyle/>
          <a:p>
            <a:r>
              <a:rPr lang="en-US" dirty="0"/>
              <a:t>For a Unix or Linux (including Mac) environment</a:t>
            </a:r>
          </a:p>
          <a:p>
            <a:pPr lvl="1"/>
            <a:r>
              <a:rPr lang="en-US" dirty="0"/>
              <a:t>In order to display all non-printing characters, display tab characters as “^l”, and place a “$” character at the end of each line:</a:t>
            </a:r>
          </a:p>
          <a:p>
            <a:pPr lvl="2"/>
            <a:r>
              <a:rPr lang="en-US" sz="1400" dirty="0">
                <a:latin typeface="Courier New"/>
                <a:cs typeface="Courier New"/>
              </a:rPr>
              <a:t>cat -et &lt;file name&gt;</a:t>
            </a:r>
          </a:p>
          <a:p>
            <a:pPr lvl="1"/>
            <a:r>
              <a:rPr lang="en-US" dirty="0"/>
              <a:t>How do end-of-line markers appear when displayed in a text file using the cat -et command?</a:t>
            </a:r>
          </a:p>
          <a:p>
            <a:pPr lvl="2"/>
            <a:r>
              <a:rPr lang="en-US" dirty="0"/>
              <a:t>Unix/Linux/Mac:  $  (line feed)</a:t>
            </a:r>
          </a:p>
          <a:p>
            <a:pPr lvl="2"/>
            <a:r>
              <a:rPr lang="en-US" dirty="0"/>
              <a:t>Windows:        ^M$  (carriage return followed by line feed)</a:t>
            </a:r>
          </a:p>
          <a:p>
            <a:pPr lvl="1"/>
            <a:r>
              <a:rPr lang="en-US" dirty="0"/>
              <a:t>In order to display the file type, language used, and end of line marker</a:t>
            </a:r>
          </a:p>
          <a:p>
            <a:pPr lvl="2"/>
            <a:r>
              <a:rPr lang="en-US" sz="1400" dirty="0">
                <a:latin typeface="Courier New"/>
                <a:cs typeface="Courier New"/>
              </a:rPr>
              <a:t>file &lt;file name&gt;</a:t>
            </a:r>
          </a:p>
          <a:p>
            <a:pPr lvl="2"/>
            <a:r>
              <a:rPr lang="en-US" dirty="0"/>
              <a:t>Examples using Unix and Windows (“PC”) versions of the SPICE </a:t>
            </a:r>
            <a:r>
              <a:rPr lang="en-US" dirty="0" err="1"/>
              <a:t>leapseconds</a:t>
            </a:r>
            <a:r>
              <a:rPr lang="en-US" dirty="0"/>
              <a:t> kernel:</a:t>
            </a:r>
          </a:p>
          <a:p>
            <a:pPr lvl="3"/>
            <a:r>
              <a:rPr lang="en-US" sz="1200" dirty="0">
                <a:latin typeface="Courier New"/>
                <a:cs typeface="Courier New"/>
              </a:rPr>
              <a:t>file naif0010.tls</a:t>
            </a:r>
          </a:p>
          <a:p>
            <a:pPr marL="1828800" lvl="4" indent="0">
              <a:buNone/>
            </a:pPr>
            <a:r>
              <a:rPr lang="en-US" sz="1200" dirty="0">
                <a:latin typeface="Courier New"/>
                <a:cs typeface="Courier New"/>
              </a:rPr>
              <a:t>naif0010.tls: ASCII English text</a:t>
            </a:r>
          </a:p>
          <a:p>
            <a:pPr lvl="3"/>
            <a:r>
              <a:rPr lang="en-US" sz="1200" dirty="0">
                <a:latin typeface="Courier New"/>
                <a:cs typeface="Courier New"/>
              </a:rPr>
              <a:t>file naif0010.tls.pc</a:t>
            </a:r>
          </a:p>
          <a:p>
            <a:pPr marL="1828800" lvl="4" indent="0">
              <a:buNone/>
            </a:pPr>
            <a:r>
              <a:rPr lang="en-US" sz="1200" dirty="0">
                <a:latin typeface="Courier New"/>
                <a:cs typeface="Courier New"/>
              </a:rPr>
              <a:t>naif0010.tls.pc: ASCII English text, with CRLF line terminators</a:t>
            </a:r>
          </a:p>
          <a:p>
            <a:pPr marL="514350" lvl="1" indent="0">
              <a:buNone/>
            </a:pPr>
            <a:endParaRPr lang="en-US" sz="1600" dirty="0"/>
          </a:p>
          <a:p>
            <a:pPr lvl="3"/>
            <a:endParaRPr lang="en-US" dirty="0"/>
          </a:p>
          <a:p>
            <a:pPr lvl="3"/>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38</a:t>
            </a:fld>
            <a:endParaRPr lang="en-US" sz="1400" b="0">
              <a:latin typeface="Times New Roman" charset="0"/>
            </a:endParaRPr>
          </a:p>
        </p:txBody>
      </p:sp>
    </p:spTree>
    <p:extLst>
      <p:ext uri="{BB962C8B-B14F-4D97-AF65-F5344CB8AC3E}">
        <p14:creationId xmlns:p14="http://schemas.microsoft.com/office/powerpoint/2010/main" val="10874180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343" y="381000"/>
            <a:ext cx="4415071" cy="490391"/>
          </a:xfrm>
        </p:spPr>
        <p:txBody>
          <a:bodyPr/>
          <a:lstStyle/>
          <a:p>
            <a:r>
              <a:rPr lang="en-US" dirty="0"/>
              <a:t>Some Useful Tools - 2</a:t>
            </a:r>
          </a:p>
        </p:txBody>
      </p:sp>
      <p:sp>
        <p:nvSpPr>
          <p:cNvPr id="3" name="Content Placeholder 2"/>
          <p:cNvSpPr>
            <a:spLocks noGrp="1"/>
          </p:cNvSpPr>
          <p:nvPr>
            <p:ph idx="1"/>
          </p:nvPr>
        </p:nvSpPr>
        <p:spPr>
          <a:xfrm>
            <a:off x="692150" y="1377950"/>
            <a:ext cx="7772400" cy="4800600"/>
          </a:xfrm>
        </p:spPr>
        <p:txBody>
          <a:bodyPr/>
          <a:lstStyle/>
          <a:p>
            <a:r>
              <a:rPr lang="en-US" dirty="0"/>
              <a:t>For a Unix or Linux (including Mac) environment</a:t>
            </a:r>
          </a:p>
          <a:p>
            <a:pPr lvl="1"/>
            <a:r>
              <a:rPr lang="en-US" dirty="0"/>
              <a:t>To convert a Unix/Linux/Mac text kernel to Windows (“DOS”) style:</a:t>
            </a:r>
          </a:p>
          <a:p>
            <a:pPr lvl="2"/>
            <a:r>
              <a:rPr lang="en-US" sz="1400" dirty="0"/>
              <a:t>unix2dos &lt;filename&gt;</a:t>
            </a:r>
          </a:p>
          <a:p>
            <a:pPr lvl="1"/>
            <a:r>
              <a:rPr lang="en-US" sz="1600" dirty="0"/>
              <a:t>To convert a Windows (“DOS”) style text kernel to Unix/Linux/Mac style:</a:t>
            </a:r>
          </a:p>
          <a:p>
            <a:pPr lvl="2"/>
            <a:r>
              <a:rPr lang="en-US" sz="1600" dirty="0"/>
              <a:t>dos2unix &lt;filename&gt;</a:t>
            </a:r>
          </a:p>
          <a:p>
            <a:pPr lvl="1"/>
            <a:r>
              <a:rPr lang="en-US" sz="1600" dirty="0"/>
              <a:t>Unix2dos and dos2unix are often available on Unix-based computers, and may be easily obtained from the www</a:t>
            </a:r>
          </a:p>
          <a:p>
            <a:pPr lvl="1"/>
            <a:r>
              <a:rPr lang="en-US" sz="1600" dirty="0"/>
              <a:t>Alternatively, to convert either style text kernel to the other style, use the SPICE “bingo” program</a:t>
            </a:r>
          </a:p>
          <a:p>
            <a:pPr lvl="2"/>
            <a:r>
              <a:rPr lang="en-US" sz="1600" dirty="0"/>
              <a:t>The bingo program and User Guide are available only from the NAIF/Toolkit/Utilities web page:</a:t>
            </a:r>
          </a:p>
          <a:p>
            <a:pPr lvl="3"/>
            <a:r>
              <a:rPr lang="en-US" sz="1200" dirty="0"/>
              <a:t>http://</a:t>
            </a:r>
            <a:r>
              <a:rPr lang="en-US" sz="1200" dirty="0" err="1"/>
              <a:t>naif.jpl.nasa.gov</a:t>
            </a:r>
            <a:r>
              <a:rPr lang="en-US" sz="1200" dirty="0"/>
              <a:t>/</a:t>
            </a:r>
            <a:r>
              <a:rPr lang="en-US" sz="1200" dirty="0" err="1"/>
              <a:t>naif</a:t>
            </a:r>
            <a:r>
              <a:rPr lang="en-US" sz="1200" dirty="0"/>
              <a:t>/</a:t>
            </a:r>
            <a:r>
              <a:rPr lang="en-US" sz="1200" dirty="0" err="1"/>
              <a:t>utilities.html</a:t>
            </a:r>
            <a:endParaRPr lang="en-US" sz="1200" dirty="0"/>
          </a:p>
          <a:p>
            <a:r>
              <a:rPr lang="en-US" dirty="0"/>
              <a:t>More information</a:t>
            </a:r>
          </a:p>
          <a:p>
            <a:pPr marL="514350" lvl="1" indent="0">
              <a:buNone/>
            </a:pPr>
            <a:r>
              <a:rPr lang="en-US" dirty="0"/>
              <a:t>In Wikipedia, search on “newline” or “unix2dos”</a:t>
            </a:r>
            <a:endParaRPr lang="en-US" sz="1600" dirty="0"/>
          </a:p>
          <a:p>
            <a:endParaRPr lang="en-US" dirty="0"/>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39</a:t>
            </a:fld>
            <a:endParaRPr lang="en-US" sz="1400" b="0">
              <a:latin typeface="Times New Roman" charset="0"/>
            </a:endParaRPr>
          </a:p>
        </p:txBody>
      </p:sp>
    </p:spTree>
    <p:extLst>
      <p:ext uri="{BB962C8B-B14F-4D97-AF65-F5344CB8AC3E}">
        <p14:creationId xmlns:p14="http://schemas.microsoft.com/office/powerpoint/2010/main" val="3969969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a:spLocks noGrp="1"/>
          </p:cNvSpPr>
          <p:nvPr>
            <p:ph type="ftr" sz="quarter" idx="10"/>
          </p:nvPr>
        </p:nvSpPr>
        <p:spPr>
          <a:noFill/>
        </p:spPr>
        <p:txBody>
          <a:bodyPr/>
          <a:lstStyle/>
          <a:p>
            <a:r>
              <a:rPr lang="en-US" dirty="0"/>
              <a:t>Introduction to Kernels</a:t>
            </a:r>
          </a:p>
        </p:txBody>
      </p:sp>
      <p:sp>
        <p:nvSpPr>
          <p:cNvPr id="18435" name="Slide Number Placeholder 5"/>
          <p:cNvSpPr>
            <a:spLocks noGrp="1"/>
          </p:cNvSpPr>
          <p:nvPr>
            <p:ph type="sldNum" sz="quarter" idx="11"/>
          </p:nvPr>
        </p:nvSpPr>
        <p:spPr>
          <a:xfrm>
            <a:off x="7251700" y="6635750"/>
            <a:ext cx="1905000" cy="241300"/>
          </a:xfrm>
          <a:noFill/>
        </p:spPr>
        <p:txBody>
          <a:bodyPr/>
          <a:lstStyle/>
          <a:p>
            <a:fld id="{6B1C3365-9E63-C44A-817E-166A9A71C10E}" type="slidenum">
              <a:rPr lang="en-US" smtClean="0"/>
              <a:pPr/>
              <a:t>4</a:t>
            </a:fld>
            <a:endParaRPr lang="en-US" sz="1400" b="0" dirty="0">
              <a:latin typeface="Times New Roman" charset="0"/>
            </a:endParaRPr>
          </a:p>
        </p:txBody>
      </p:sp>
      <p:sp>
        <p:nvSpPr>
          <p:cNvPr id="18436" name="Rectangle 2"/>
          <p:cNvSpPr>
            <a:spLocks noGrp="1" noChangeArrowheads="1"/>
          </p:cNvSpPr>
          <p:nvPr>
            <p:ph type="title"/>
          </p:nvPr>
        </p:nvSpPr>
        <p:spPr>
          <a:xfrm>
            <a:off x="2486089" y="381000"/>
            <a:ext cx="5732338" cy="479747"/>
          </a:xfrm>
        </p:spPr>
        <p:txBody>
          <a:bodyPr/>
          <a:lstStyle/>
          <a:p>
            <a:r>
              <a:rPr lang="en-US" dirty="0"/>
              <a:t>The Family of SPICE Kernels</a:t>
            </a:r>
          </a:p>
        </p:txBody>
      </p:sp>
      <p:sp>
        <p:nvSpPr>
          <p:cNvPr id="18437" name="Rectangle 3"/>
          <p:cNvSpPr>
            <a:spLocks noGrp="1" noChangeArrowheads="1"/>
          </p:cNvSpPr>
          <p:nvPr>
            <p:ph type="body" sz="half" idx="1"/>
          </p:nvPr>
        </p:nvSpPr>
        <p:spPr>
          <a:xfrm>
            <a:off x="381000" y="1600200"/>
            <a:ext cx="4267200" cy="4489450"/>
          </a:xfrm>
        </p:spPr>
        <p:txBody>
          <a:bodyPr/>
          <a:lstStyle/>
          <a:p>
            <a:pPr>
              <a:buClr>
                <a:schemeClr val="tx1"/>
              </a:buClr>
            </a:pPr>
            <a:r>
              <a:rPr lang="en-US" sz="1800" dirty="0">
                <a:solidFill>
                  <a:schemeClr val="accent1"/>
                </a:solidFill>
              </a:rPr>
              <a:t>S</a:t>
            </a:r>
            <a:r>
              <a:rPr lang="en-US" sz="1800" dirty="0"/>
              <a:t>PK</a:t>
            </a:r>
          </a:p>
          <a:p>
            <a:pPr marL="628650" lvl="1">
              <a:buClr>
                <a:schemeClr val="tx1"/>
              </a:buClr>
            </a:pPr>
            <a:r>
              <a:rPr lang="en-US" sz="1400" dirty="0"/>
              <a:t>Spacecraft and Planet Ephemeris</a:t>
            </a:r>
          </a:p>
          <a:p>
            <a:pPr>
              <a:buClr>
                <a:schemeClr val="tx1"/>
              </a:buClr>
            </a:pPr>
            <a:r>
              <a:rPr lang="en-US" sz="1800" dirty="0">
                <a:solidFill>
                  <a:schemeClr val="accent1"/>
                </a:solidFill>
              </a:rPr>
              <a:t>P</a:t>
            </a:r>
            <a:r>
              <a:rPr lang="en-US" sz="1800" dirty="0"/>
              <a:t>CK</a:t>
            </a:r>
          </a:p>
          <a:p>
            <a:pPr marL="628650" lvl="1">
              <a:buClr>
                <a:schemeClr val="tx1"/>
              </a:buClr>
            </a:pPr>
            <a:r>
              <a:rPr lang="en-US" sz="1400" dirty="0"/>
              <a:t>Planetary Constants, for natural bodies</a:t>
            </a:r>
          </a:p>
          <a:p>
            <a:pPr marL="971550" lvl="2">
              <a:buClr>
                <a:schemeClr val="tx1"/>
              </a:buClr>
            </a:pPr>
            <a:r>
              <a:rPr lang="en-US" sz="1400" dirty="0"/>
              <a:t>Orientation</a:t>
            </a:r>
          </a:p>
          <a:p>
            <a:pPr marL="971550" lvl="2">
              <a:buClr>
                <a:schemeClr val="tx1"/>
              </a:buClr>
            </a:pPr>
            <a:r>
              <a:rPr lang="en-US" sz="1400" dirty="0"/>
              <a:t>Size and shape</a:t>
            </a:r>
          </a:p>
          <a:p>
            <a:pPr>
              <a:buClr>
                <a:schemeClr val="tx1"/>
              </a:buClr>
            </a:pPr>
            <a:r>
              <a:rPr lang="en-US" sz="1800" dirty="0">
                <a:solidFill>
                  <a:schemeClr val="accent1"/>
                </a:solidFill>
              </a:rPr>
              <a:t>I</a:t>
            </a:r>
            <a:r>
              <a:rPr lang="en-US" sz="1800" dirty="0"/>
              <a:t>K</a:t>
            </a:r>
          </a:p>
          <a:p>
            <a:pPr marL="628650" lvl="1">
              <a:buClr>
                <a:schemeClr val="tx1"/>
              </a:buClr>
            </a:pPr>
            <a:r>
              <a:rPr lang="en-US" sz="1400" dirty="0"/>
              <a:t>Instrument</a:t>
            </a:r>
          </a:p>
          <a:p>
            <a:pPr>
              <a:buClr>
                <a:schemeClr val="tx1"/>
              </a:buClr>
            </a:pPr>
            <a:r>
              <a:rPr lang="en-US" sz="1800" dirty="0">
                <a:solidFill>
                  <a:schemeClr val="accent1"/>
                </a:solidFill>
              </a:rPr>
              <a:t>C</a:t>
            </a:r>
            <a:r>
              <a:rPr lang="en-US" sz="1800" dirty="0"/>
              <a:t>K</a:t>
            </a:r>
          </a:p>
          <a:p>
            <a:pPr marL="628650" lvl="1">
              <a:buClr>
                <a:schemeClr val="tx1"/>
              </a:buClr>
            </a:pPr>
            <a:r>
              <a:rPr lang="en-US" sz="1400" dirty="0"/>
              <a:t>Orientation  (“Camera-matrix”)</a:t>
            </a:r>
          </a:p>
          <a:p>
            <a:pPr>
              <a:buClr>
                <a:schemeClr val="tx1"/>
              </a:buClr>
            </a:pPr>
            <a:r>
              <a:rPr lang="en-US" sz="1800" dirty="0">
                <a:solidFill>
                  <a:schemeClr val="accent1"/>
                </a:solidFill>
              </a:rPr>
              <a:t>E</a:t>
            </a:r>
            <a:r>
              <a:rPr lang="en-US" sz="1800" dirty="0"/>
              <a:t>K</a:t>
            </a:r>
          </a:p>
          <a:p>
            <a:pPr marL="628650" lvl="1">
              <a:buClr>
                <a:schemeClr val="tx1"/>
              </a:buClr>
            </a:pPr>
            <a:r>
              <a:rPr lang="en-US" sz="1400" dirty="0"/>
              <a:t>Events, up to three distinct components</a:t>
            </a:r>
          </a:p>
          <a:p>
            <a:pPr marL="971550" lvl="2">
              <a:buClr>
                <a:schemeClr val="tx1"/>
              </a:buClr>
            </a:pPr>
            <a:r>
              <a:rPr lang="en-US" sz="1400" dirty="0"/>
              <a:t>ESP: science plan</a:t>
            </a:r>
          </a:p>
          <a:p>
            <a:pPr marL="971550" lvl="2">
              <a:buClr>
                <a:schemeClr val="tx1"/>
              </a:buClr>
            </a:pPr>
            <a:r>
              <a:rPr lang="en-US" sz="1400" dirty="0"/>
              <a:t>ESQ: sequence</a:t>
            </a:r>
          </a:p>
          <a:p>
            <a:pPr marL="971550" lvl="2">
              <a:buClr>
                <a:schemeClr val="tx1"/>
              </a:buClr>
            </a:pPr>
            <a:r>
              <a:rPr lang="en-US" sz="1400" dirty="0"/>
              <a:t>ENB: experimenter’s notebook</a:t>
            </a:r>
          </a:p>
        </p:txBody>
      </p:sp>
      <p:sp>
        <p:nvSpPr>
          <p:cNvPr id="18438" name="Rectangle 4"/>
          <p:cNvSpPr>
            <a:spLocks noGrp="1" noChangeArrowheads="1"/>
          </p:cNvSpPr>
          <p:nvPr>
            <p:ph type="body" sz="half" idx="2"/>
          </p:nvPr>
        </p:nvSpPr>
        <p:spPr>
          <a:xfrm>
            <a:off x="4654550" y="1600200"/>
            <a:ext cx="4108450" cy="5035550"/>
          </a:xfrm>
        </p:spPr>
        <p:txBody>
          <a:bodyPr/>
          <a:lstStyle/>
          <a:p>
            <a:pPr>
              <a:lnSpc>
                <a:spcPct val="80000"/>
              </a:lnSpc>
            </a:pPr>
            <a:r>
              <a:rPr lang="en-US" sz="1800" dirty="0"/>
              <a:t>FK</a:t>
            </a:r>
          </a:p>
          <a:p>
            <a:pPr marL="628650" lvl="1">
              <a:lnSpc>
                <a:spcPct val="80000"/>
              </a:lnSpc>
            </a:pPr>
            <a:r>
              <a:rPr lang="en-US" sz="1400" dirty="0"/>
              <a:t>Reference frame specifications</a:t>
            </a:r>
          </a:p>
          <a:p>
            <a:pPr>
              <a:lnSpc>
                <a:spcPct val="80000"/>
              </a:lnSpc>
            </a:pPr>
            <a:r>
              <a:rPr lang="en-US" sz="1800" dirty="0"/>
              <a:t>SCLK</a:t>
            </a:r>
          </a:p>
          <a:p>
            <a:pPr marL="628650" lvl="1">
              <a:lnSpc>
                <a:spcPct val="80000"/>
              </a:lnSpc>
            </a:pPr>
            <a:r>
              <a:rPr lang="en-US" sz="1400" dirty="0"/>
              <a:t>Spacecraft clock correlation data</a:t>
            </a:r>
          </a:p>
          <a:p>
            <a:pPr>
              <a:lnSpc>
                <a:spcPct val="80000"/>
              </a:lnSpc>
            </a:pPr>
            <a:r>
              <a:rPr lang="en-US" sz="1800" dirty="0"/>
              <a:t>LSK</a:t>
            </a:r>
          </a:p>
          <a:p>
            <a:pPr marL="628650" lvl="1">
              <a:lnSpc>
                <a:spcPct val="80000"/>
              </a:lnSpc>
            </a:pPr>
            <a:r>
              <a:rPr lang="en-US" sz="1400" dirty="0" err="1"/>
              <a:t>Leapseconds</a:t>
            </a:r>
            <a:endParaRPr lang="en-US" sz="1400" dirty="0"/>
          </a:p>
          <a:p>
            <a:pPr marL="628650" lvl="1">
              <a:lnSpc>
                <a:spcPct val="80000"/>
              </a:lnSpc>
            </a:pPr>
            <a:endParaRPr lang="en-US" sz="1400" dirty="0"/>
          </a:p>
          <a:p>
            <a:pPr>
              <a:lnSpc>
                <a:spcPct val="80000"/>
              </a:lnSpc>
            </a:pPr>
            <a:r>
              <a:rPr lang="en-US" sz="1800" dirty="0"/>
              <a:t>MK</a:t>
            </a:r>
          </a:p>
          <a:p>
            <a:pPr marL="628650" lvl="1">
              <a:lnSpc>
                <a:spcPct val="80000"/>
              </a:lnSpc>
            </a:pPr>
            <a:r>
              <a:rPr lang="en-US" sz="1400" dirty="0"/>
              <a:t>Meta-Kernel </a:t>
            </a:r>
            <a:r>
              <a:rPr lang="en-US" sz="1100" dirty="0"/>
              <a:t>(a.k.a. “FURNSH kernel”)</a:t>
            </a:r>
            <a:endParaRPr lang="en-US" sz="1400" dirty="0"/>
          </a:p>
          <a:p>
            <a:pPr marL="628650" lvl="1">
              <a:lnSpc>
                <a:spcPct val="80000"/>
              </a:lnSpc>
            </a:pPr>
            <a:r>
              <a:rPr lang="en-US" sz="1400" dirty="0"/>
              <a:t>Mechanism for aggregating and easily loading a collection of kernel files</a:t>
            </a:r>
          </a:p>
          <a:p>
            <a:pPr marL="628650" lvl="1">
              <a:lnSpc>
                <a:spcPct val="80000"/>
              </a:lnSpc>
            </a:pPr>
            <a:endParaRPr lang="en-US" sz="1400" dirty="0">
              <a:solidFill>
                <a:srgbClr val="474747"/>
              </a:solidFill>
            </a:endParaRPr>
          </a:p>
          <a:p>
            <a:pPr>
              <a:lnSpc>
                <a:spcPct val="80000"/>
              </a:lnSpc>
            </a:pPr>
            <a:r>
              <a:rPr lang="en-US" sz="1800" dirty="0"/>
              <a:t>DSK</a:t>
            </a:r>
          </a:p>
          <a:p>
            <a:pPr marL="628650" lvl="1">
              <a:lnSpc>
                <a:spcPct val="80000"/>
              </a:lnSpc>
            </a:pPr>
            <a:r>
              <a:rPr lang="en-US" sz="1400" dirty="0"/>
              <a:t>Digital shape kernel</a:t>
            </a:r>
          </a:p>
          <a:p>
            <a:pPr marL="971550" lvl="2">
              <a:lnSpc>
                <a:spcPct val="80000"/>
              </a:lnSpc>
            </a:pPr>
            <a:r>
              <a:rPr lang="en-US" sz="1400" dirty="0" err="1"/>
              <a:t>Tesselated</a:t>
            </a:r>
            <a:r>
              <a:rPr lang="en-US" sz="1400" dirty="0"/>
              <a:t> plate model</a:t>
            </a:r>
          </a:p>
          <a:p>
            <a:pPr marL="971550" lvl="2">
              <a:lnSpc>
                <a:spcPct val="80000"/>
              </a:lnSpc>
            </a:pPr>
            <a:r>
              <a:rPr lang="en-US" sz="1400" dirty="0"/>
              <a:t>Digital elevation model (under development)</a:t>
            </a:r>
          </a:p>
          <a:p>
            <a:pPr marL="114300">
              <a:lnSpc>
                <a:spcPct val="80000"/>
              </a:lnSpc>
            </a:pPr>
            <a:r>
              <a:rPr lang="en-US" sz="1800" dirty="0"/>
              <a:t>DBK</a:t>
            </a:r>
          </a:p>
          <a:p>
            <a:pPr marL="514350" lvl="1">
              <a:lnSpc>
                <a:spcPct val="80000"/>
              </a:lnSpc>
            </a:pPr>
            <a:r>
              <a:rPr lang="en-US" sz="1400" dirty="0"/>
              <a:t>Database mechanism</a:t>
            </a:r>
          </a:p>
          <a:p>
            <a:pPr marL="971550" lvl="2">
              <a:lnSpc>
                <a:spcPct val="80000"/>
              </a:lnSpc>
            </a:pPr>
            <a:r>
              <a:rPr lang="en-US" sz="1100" dirty="0"/>
              <a:t>Primarily used to support the ESQ</a:t>
            </a:r>
          </a:p>
        </p:txBody>
      </p:sp>
      <p:grpSp>
        <p:nvGrpSpPr>
          <p:cNvPr id="7" name="Group 6"/>
          <p:cNvGrpSpPr/>
          <p:nvPr/>
        </p:nvGrpSpPr>
        <p:grpSpPr>
          <a:xfrm>
            <a:off x="539750" y="5645150"/>
            <a:ext cx="2289556" cy="866508"/>
            <a:chOff x="553902" y="5505435"/>
            <a:chExt cx="2289556" cy="866508"/>
          </a:xfrm>
        </p:grpSpPr>
        <p:sp>
          <p:nvSpPr>
            <p:cNvPr id="8" name="Curved Left Arrow 7"/>
            <p:cNvSpPr/>
            <p:nvPr/>
          </p:nvSpPr>
          <p:spPr bwMode="auto">
            <a:xfrm rot="9147026">
              <a:off x="553902" y="5505435"/>
              <a:ext cx="596783" cy="866508"/>
            </a:xfrm>
            <a:prstGeom prst="curvedLeftArrow">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kern="1200" cap="none" normalizeH="0" baseline="0">
                <a:ln>
                  <a:noFill/>
                </a:ln>
                <a:solidFill>
                  <a:schemeClr val="tx1"/>
                </a:solidFill>
                <a:effectLst/>
                <a:latin typeface="Arial" charset="0"/>
              </a:endParaRPr>
            </a:p>
          </p:txBody>
        </p:sp>
        <p:sp>
          <p:nvSpPr>
            <p:cNvPr id="9" name="TextBox 8"/>
            <p:cNvSpPr txBox="1"/>
            <p:nvPr/>
          </p:nvSpPr>
          <p:spPr>
            <a:xfrm>
              <a:off x="1301750" y="6026150"/>
              <a:ext cx="1541708" cy="307777"/>
            </a:xfrm>
            <a:prstGeom prst="rect">
              <a:avLst/>
            </a:prstGeom>
            <a:noFill/>
          </p:spPr>
          <p:txBody>
            <a:bodyPr wrap="none" rtlCol="0">
              <a:spAutoFit/>
            </a:bodyPr>
            <a:lstStyle/>
            <a:p>
              <a:r>
                <a:rPr lang="en-US" kern="1200" dirty="0"/>
                <a:t>EK is rarely used</a:t>
              </a:r>
            </a:p>
          </p:txBody>
        </p:sp>
      </p:grpSp>
    </p:spTree>
    <p:extLst>
      <p:ext uri="{BB962C8B-B14F-4D97-AF65-F5344CB8AC3E}">
        <p14:creationId xmlns:p14="http://schemas.microsoft.com/office/powerpoint/2010/main" val="321284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dirty="0"/>
              <a:t>Introduction to Kernels</a:t>
            </a:r>
          </a:p>
        </p:txBody>
      </p:sp>
      <p:sp>
        <p:nvSpPr>
          <p:cNvPr id="20483" name="Slide Number Placeholder 4"/>
          <p:cNvSpPr>
            <a:spLocks noGrp="1"/>
          </p:cNvSpPr>
          <p:nvPr>
            <p:ph type="sldNum" sz="quarter" idx="11"/>
          </p:nvPr>
        </p:nvSpPr>
        <p:spPr>
          <a:noFill/>
        </p:spPr>
        <p:txBody>
          <a:bodyPr/>
          <a:lstStyle/>
          <a:p>
            <a:fld id="{25697FBB-988E-8B4F-BF32-6CCC616C4699}" type="slidenum">
              <a:rPr lang="en-US" smtClean="0"/>
              <a:pPr/>
              <a:t>5</a:t>
            </a:fld>
            <a:endParaRPr lang="en-US" sz="1400" b="0" dirty="0">
              <a:latin typeface="Times New Roman" charset="0"/>
            </a:endParaRPr>
          </a:p>
        </p:txBody>
      </p:sp>
      <p:sp>
        <p:nvSpPr>
          <p:cNvPr id="20484" name="Rectangle 5"/>
          <p:cNvSpPr>
            <a:spLocks noGrp="1" noChangeArrowheads="1"/>
          </p:cNvSpPr>
          <p:nvPr>
            <p:ph type="body" idx="1"/>
          </p:nvPr>
        </p:nvSpPr>
        <p:spPr>
          <a:xfrm>
            <a:off x="692150" y="1225550"/>
            <a:ext cx="7924800" cy="4800600"/>
          </a:xfrm>
          <a:noFill/>
        </p:spPr>
        <p:txBody>
          <a:bodyPr/>
          <a:lstStyle/>
          <a:p>
            <a:r>
              <a:rPr lang="en-US" sz="2000" dirty="0"/>
              <a:t>Binary form</a:t>
            </a:r>
            <a:r>
              <a:rPr lang="en-US" sz="2000" baseline="30000" dirty="0"/>
              <a:t> </a:t>
            </a:r>
            <a:endParaRPr lang="en-US" sz="2000" dirty="0"/>
          </a:p>
          <a:p>
            <a:pPr marL="628650" lvl="1"/>
            <a:r>
              <a:rPr lang="en-US" sz="1600" dirty="0"/>
              <a:t>Files containing mostly data encoded in binary form</a:t>
            </a:r>
          </a:p>
          <a:p>
            <a:pPr marL="1085850" lvl="2"/>
            <a:r>
              <a:rPr lang="en-US" sz="1600" dirty="0"/>
              <a:t>They also contain a small amount of ASCII text</a:t>
            </a:r>
          </a:p>
          <a:p>
            <a:pPr marL="628650" lvl="1"/>
            <a:r>
              <a:rPr lang="en-US" sz="1600" dirty="0"/>
              <a:t>Provide rapid access to large amounts of numeric data</a:t>
            </a:r>
          </a:p>
          <a:p>
            <a:pPr marL="628650" lvl="1"/>
            <a:r>
              <a:rPr lang="en-US" sz="1600" dirty="0"/>
              <a:t>Require the use of SPICE Toolkit software to produce them</a:t>
            </a:r>
          </a:p>
          <a:p>
            <a:pPr marL="628650" lvl="1"/>
            <a:r>
              <a:rPr lang="en-US" sz="1600" dirty="0"/>
              <a:t>Require the use of SPICE Toolkit software to utilize their contents</a:t>
            </a:r>
          </a:p>
          <a:p>
            <a:r>
              <a:rPr lang="en-US" sz="2000" dirty="0"/>
              <a:t>Text form</a:t>
            </a:r>
          </a:p>
          <a:p>
            <a:pPr marL="628650" lvl="1"/>
            <a:r>
              <a:rPr lang="en-US" sz="1600" dirty="0"/>
              <a:t>Files containing only printing characters (ASCII values 32-126), i.e. human-readable text.</a:t>
            </a:r>
          </a:p>
          <a:p>
            <a:pPr marL="628650" lvl="1"/>
            <a:r>
              <a:rPr lang="en-US" sz="1600" dirty="0"/>
              <a:t>Produced using a text editor</a:t>
            </a:r>
          </a:p>
          <a:p>
            <a:pPr marL="628650" lvl="1"/>
            <a:r>
              <a:rPr lang="en-US" sz="1600" dirty="0"/>
              <a:t>Require the use of SPICE Toolkit software to utilize their contents</a:t>
            </a:r>
          </a:p>
          <a:p>
            <a:endParaRPr lang="en-US" sz="2000" dirty="0"/>
          </a:p>
          <a:p>
            <a:r>
              <a:rPr lang="en-US" sz="2000" dirty="0"/>
              <a:t>“Transfer” form of a binary kernel</a:t>
            </a:r>
          </a:p>
          <a:p>
            <a:pPr marL="628650" lvl="1"/>
            <a:r>
              <a:rPr lang="en-US" sz="1600" dirty="0"/>
              <a:t>An ASCII representation of a binary kernel</a:t>
            </a:r>
          </a:p>
          <a:p>
            <a:pPr marL="628650" lvl="1"/>
            <a:r>
              <a:rPr lang="en-US" sz="1600" dirty="0"/>
              <a:t>Was used for porting the file between computers with incompatible binary representations (e.g. PC and UNIX); no longer needed</a:t>
            </a:r>
          </a:p>
          <a:p>
            <a:pPr marL="971550" lvl="2"/>
            <a:r>
              <a:rPr lang="en-US" sz="1600" dirty="0"/>
              <a:t>But it is one way to convert a non-native binary kernel into native format, needed for modifying the kernel or improving read efficiency</a:t>
            </a:r>
          </a:p>
        </p:txBody>
      </p:sp>
      <p:sp>
        <p:nvSpPr>
          <p:cNvPr id="20485" name="Rectangle 6"/>
          <p:cNvSpPr>
            <a:spLocks noGrp="1" noChangeArrowheads="1"/>
          </p:cNvSpPr>
          <p:nvPr>
            <p:ph type="title"/>
          </p:nvPr>
        </p:nvSpPr>
        <p:spPr>
          <a:xfrm>
            <a:off x="3309938" y="381000"/>
            <a:ext cx="4079875" cy="474663"/>
          </a:xfrm>
        </p:spPr>
        <p:txBody>
          <a:bodyPr/>
          <a:lstStyle/>
          <a:p>
            <a:r>
              <a:rPr lang="en-US"/>
              <a:t>SPICE Kernel Forms</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2"/>
          <p:cNvSpPr>
            <a:spLocks noGrp="1"/>
          </p:cNvSpPr>
          <p:nvPr>
            <p:ph type="ftr" sz="quarter" idx="10"/>
          </p:nvPr>
        </p:nvSpPr>
        <p:spPr>
          <a:noFill/>
        </p:spPr>
        <p:txBody>
          <a:bodyPr/>
          <a:lstStyle/>
          <a:p>
            <a:r>
              <a:rPr lang="en-US"/>
              <a:t>Introduction to Kernels</a:t>
            </a:r>
          </a:p>
        </p:txBody>
      </p:sp>
      <p:sp>
        <p:nvSpPr>
          <p:cNvPr id="19459" name="Slide Number Placeholder 3"/>
          <p:cNvSpPr>
            <a:spLocks noGrp="1"/>
          </p:cNvSpPr>
          <p:nvPr>
            <p:ph type="sldNum" sz="quarter" idx="11"/>
          </p:nvPr>
        </p:nvSpPr>
        <p:spPr>
          <a:noFill/>
        </p:spPr>
        <p:txBody>
          <a:bodyPr/>
          <a:lstStyle/>
          <a:p>
            <a:fld id="{BD204479-F75A-C74A-B025-AAC5BA761AE1}" type="slidenum">
              <a:rPr lang="en-US" smtClean="0"/>
              <a:pPr/>
              <a:t>6</a:t>
            </a:fld>
            <a:endParaRPr lang="en-US" sz="1400" b="0">
              <a:latin typeface="Times New Roman" charset="0"/>
            </a:endParaRPr>
          </a:p>
        </p:txBody>
      </p:sp>
      <p:sp>
        <p:nvSpPr>
          <p:cNvPr id="19460" name="Rectangle 2"/>
          <p:cNvSpPr>
            <a:spLocks noChangeArrowheads="1"/>
          </p:cNvSpPr>
          <p:nvPr/>
        </p:nvSpPr>
        <p:spPr bwMode="auto">
          <a:xfrm>
            <a:off x="4572000" y="1981200"/>
            <a:ext cx="4038600" cy="3505200"/>
          </a:xfrm>
          <a:prstGeom prst="rect">
            <a:avLst/>
          </a:prstGeom>
          <a:solidFill>
            <a:srgbClr val="B2B2B2"/>
          </a:solidFill>
          <a:ln w="12700">
            <a:solidFill>
              <a:schemeClr val="tx1"/>
            </a:solidFill>
            <a:miter lim="800000"/>
            <a:headEnd/>
            <a:tailEnd/>
          </a:ln>
        </p:spPr>
        <p:txBody>
          <a:bodyPr wrap="none" anchor="ctr">
            <a:prstTxWarp prst="textNoShape">
              <a:avLst/>
            </a:prstTxWarp>
          </a:bodyPr>
          <a:lstStyle/>
          <a:p>
            <a:endParaRPr lang="en-US"/>
          </a:p>
        </p:txBody>
      </p:sp>
      <p:sp>
        <p:nvSpPr>
          <p:cNvPr id="19461" name="Rectangle 3"/>
          <p:cNvSpPr>
            <a:spLocks noChangeArrowheads="1"/>
          </p:cNvSpPr>
          <p:nvPr/>
        </p:nvSpPr>
        <p:spPr bwMode="auto">
          <a:xfrm>
            <a:off x="457200" y="1981200"/>
            <a:ext cx="3886200" cy="3505200"/>
          </a:xfrm>
          <a:prstGeom prst="rect">
            <a:avLst/>
          </a:prstGeom>
          <a:solidFill>
            <a:srgbClr val="B2B2B2"/>
          </a:solidFill>
          <a:ln w="12700">
            <a:solidFill>
              <a:schemeClr val="tx1"/>
            </a:solidFill>
            <a:miter lim="800000"/>
            <a:headEnd/>
            <a:tailEnd/>
          </a:ln>
        </p:spPr>
        <p:txBody>
          <a:bodyPr wrap="none" anchor="ctr">
            <a:prstTxWarp prst="textNoShape">
              <a:avLst/>
            </a:prstTxWarp>
          </a:bodyPr>
          <a:lstStyle/>
          <a:p>
            <a:endParaRPr lang="en-US"/>
          </a:p>
        </p:txBody>
      </p:sp>
      <p:sp>
        <p:nvSpPr>
          <p:cNvPr id="19462" name="Rectangle 4"/>
          <p:cNvSpPr>
            <a:spLocks noChangeArrowheads="1"/>
          </p:cNvSpPr>
          <p:nvPr/>
        </p:nvSpPr>
        <p:spPr bwMode="auto">
          <a:xfrm>
            <a:off x="2968625" y="304800"/>
            <a:ext cx="4779963" cy="474663"/>
          </a:xfrm>
          <a:prstGeom prst="rect">
            <a:avLst/>
          </a:prstGeom>
          <a:noFill/>
          <a:ln w="12700">
            <a:noFill/>
            <a:miter lim="800000"/>
            <a:headEnd/>
            <a:tailEnd/>
          </a:ln>
        </p:spPr>
        <p:txBody>
          <a:bodyPr wrap="none" lIns="63500" tIns="25400" rIns="63500" bIns="25400">
            <a:prstTxWarp prst="textNoShape">
              <a:avLst/>
            </a:prstTxWarp>
            <a:spAutoFit/>
          </a:bodyPr>
          <a:lstStyle/>
          <a:p>
            <a:pPr algn="ctr">
              <a:lnSpc>
                <a:spcPct val="87000"/>
              </a:lnSpc>
            </a:pPr>
            <a:r>
              <a:rPr lang="en-US" sz="3200" b="1">
                <a:solidFill>
                  <a:schemeClr val="tx2"/>
                </a:solidFill>
              </a:rPr>
              <a:t>Text and Binary Kernels</a:t>
            </a:r>
          </a:p>
        </p:txBody>
      </p:sp>
      <p:sp>
        <p:nvSpPr>
          <p:cNvPr id="19463" name="Rectangle 5"/>
          <p:cNvSpPr>
            <a:spLocks noChangeArrowheads="1"/>
          </p:cNvSpPr>
          <p:nvPr/>
        </p:nvSpPr>
        <p:spPr bwMode="auto">
          <a:xfrm>
            <a:off x="692150" y="1987550"/>
            <a:ext cx="3651250" cy="2971800"/>
          </a:xfrm>
          <a:prstGeom prst="rect">
            <a:avLst/>
          </a:prstGeom>
          <a:noFill/>
          <a:ln w="12700">
            <a:noFill/>
            <a:miter lim="800000"/>
            <a:headEnd/>
            <a:tailEnd/>
          </a:ln>
        </p:spPr>
        <p:txBody>
          <a:bodyPr lIns="90488" tIns="44450" rIns="90488" bIns="44450">
            <a:prstTxWarp prst="textNoShape">
              <a:avLst/>
            </a:prstTxWarp>
          </a:bodyPr>
          <a:lstStyle/>
          <a:p>
            <a:pPr marL="285750" indent="-285750">
              <a:lnSpc>
                <a:spcPct val="90000"/>
              </a:lnSpc>
              <a:spcBef>
                <a:spcPct val="30000"/>
              </a:spcBef>
              <a:buSzPct val="100000"/>
            </a:pPr>
            <a:r>
              <a:rPr lang="en-US" sz="2000" b="1" dirty="0"/>
              <a:t>SPICE </a:t>
            </a:r>
            <a:r>
              <a:rPr lang="en-US" sz="2000" b="1" dirty="0">
                <a:solidFill>
                  <a:schemeClr val="accent2"/>
                </a:solidFill>
              </a:rPr>
              <a:t>text </a:t>
            </a:r>
            <a:r>
              <a:rPr lang="en-US" sz="2000" b="1" dirty="0"/>
              <a:t>kernels are:</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text PCK (the most common type of PCK)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IK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FK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LSK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SCLK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MK</a:t>
            </a:r>
          </a:p>
        </p:txBody>
      </p:sp>
      <p:sp>
        <p:nvSpPr>
          <p:cNvPr id="19464" name="Rectangle 6"/>
          <p:cNvSpPr>
            <a:spLocks noChangeArrowheads="1"/>
          </p:cNvSpPr>
          <p:nvPr/>
        </p:nvSpPr>
        <p:spPr bwMode="auto">
          <a:xfrm>
            <a:off x="4572000" y="1981200"/>
            <a:ext cx="4038600" cy="3505200"/>
          </a:xfrm>
          <a:prstGeom prst="rect">
            <a:avLst/>
          </a:prstGeom>
          <a:noFill/>
          <a:ln w="12700">
            <a:noFill/>
            <a:miter lim="800000"/>
            <a:headEnd/>
            <a:tailEnd/>
          </a:ln>
        </p:spPr>
        <p:txBody>
          <a:bodyPr lIns="90488" tIns="44450" rIns="90488" bIns="44450">
            <a:prstTxWarp prst="textNoShape">
              <a:avLst/>
            </a:prstTxWarp>
          </a:bodyPr>
          <a:lstStyle/>
          <a:p>
            <a:pPr marL="285750" indent="-285750">
              <a:lnSpc>
                <a:spcPct val="90000"/>
              </a:lnSpc>
              <a:spcBef>
                <a:spcPct val="30000"/>
              </a:spcBef>
              <a:buSzPct val="100000"/>
            </a:pPr>
            <a:r>
              <a:rPr lang="en-US" sz="2000" b="1" dirty="0"/>
              <a:t>SPICE </a:t>
            </a:r>
            <a:r>
              <a:rPr lang="en-US" sz="2000" b="1" dirty="0">
                <a:solidFill>
                  <a:schemeClr val="accent2"/>
                </a:solidFill>
              </a:rPr>
              <a:t>binary</a:t>
            </a:r>
            <a:r>
              <a:rPr lang="en-US" sz="2000" b="1" dirty="0"/>
              <a:t> kernels are:</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SPK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binary PCK (has been used only for Earth, Moon and Eros)</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CK</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DSK</a:t>
            </a:r>
          </a:p>
          <a:p>
            <a:pPr marL="685800" lvl="1" indent="-228600">
              <a:lnSpc>
                <a:spcPct val="90000"/>
              </a:lnSpc>
              <a:spcBef>
                <a:spcPct val="30000"/>
              </a:spcBef>
              <a:buSzPct val="100000"/>
              <a:buFontTx/>
              <a:buChar char="–"/>
            </a:pPr>
            <a:endParaRPr lang="en-US" sz="1600" b="1" dirty="0">
              <a:ea typeface="ＭＳ Ｐゴシック" charset="-128"/>
              <a:cs typeface="ＭＳ Ｐゴシック" charset="-128"/>
            </a:endParaRPr>
          </a:p>
          <a:p>
            <a:pPr lvl="1">
              <a:lnSpc>
                <a:spcPct val="90000"/>
              </a:lnSpc>
              <a:spcBef>
                <a:spcPct val="30000"/>
              </a:spcBef>
              <a:buSzPct val="100000"/>
            </a:pPr>
            <a:endParaRPr lang="en-US" sz="1600" b="1" dirty="0">
              <a:ea typeface="ＭＳ Ｐゴシック" charset="-128"/>
              <a:cs typeface="ＭＳ Ｐゴシック" charset="-128"/>
            </a:endParaRP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ESQ (part of the E-kernel)</a:t>
            </a:r>
          </a:p>
          <a:p>
            <a:pPr marL="685800" lvl="1" indent="-228600">
              <a:lnSpc>
                <a:spcPct val="90000"/>
              </a:lnSpc>
              <a:spcBef>
                <a:spcPct val="30000"/>
              </a:spcBef>
              <a:buSzPct val="100000"/>
              <a:buFontTx/>
              <a:buChar char="–"/>
            </a:pPr>
            <a:r>
              <a:rPr lang="en-US" sz="1600" b="1" dirty="0">
                <a:ea typeface="ＭＳ Ｐゴシック" charset="-128"/>
                <a:cs typeface="ＭＳ Ｐゴシック" charset="-128"/>
              </a:rPr>
              <a:t>DBK (database kernel)</a:t>
            </a:r>
          </a:p>
          <a:p>
            <a:pPr lvl="1">
              <a:lnSpc>
                <a:spcPct val="90000"/>
              </a:lnSpc>
              <a:spcBef>
                <a:spcPct val="30000"/>
              </a:spcBef>
              <a:buSzPct val="100000"/>
            </a:pPr>
            <a:endParaRPr lang="en-US" sz="1600" dirty="0">
              <a:ea typeface="ＭＳ Ｐゴシック" charset="-128"/>
              <a:cs typeface="ＭＳ Ｐゴシック" charset="-128"/>
            </a:endParaRPr>
          </a:p>
        </p:txBody>
      </p:sp>
      <p:sp>
        <p:nvSpPr>
          <p:cNvPr id="2" name="Right Brace 1"/>
          <p:cNvSpPr/>
          <p:nvPr/>
        </p:nvSpPr>
        <p:spPr bwMode="auto">
          <a:xfrm>
            <a:off x="7788106" y="4320043"/>
            <a:ext cx="152400" cy="609600"/>
          </a:xfrm>
          <a:prstGeom prst="rightBrace">
            <a:avLst/>
          </a:prstGeom>
          <a:noFill/>
          <a:ln w="12700"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p:txBody>
      </p:sp>
      <p:sp>
        <p:nvSpPr>
          <p:cNvPr id="3" name="TextBox 2"/>
          <p:cNvSpPr txBox="1"/>
          <p:nvPr/>
        </p:nvSpPr>
        <p:spPr>
          <a:xfrm>
            <a:off x="7931150" y="4349750"/>
            <a:ext cx="762000" cy="523220"/>
          </a:xfrm>
          <a:prstGeom prst="rect">
            <a:avLst/>
          </a:prstGeom>
          <a:noFill/>
        </p:spPr>
        <p:txBody>
          <a:bodyPr wrap="square" rtlCol="0">
            <a:spAutoFit/>
          </a:bodyPr>
          <a:lstStyle/>
          <a:p>
            <a:r>
              <a:rPr lang="en-US" dirty="0">
                <a:solidFill>
                  <a:schemeClr val="accent1"/>
                </a:solidFill>
              </a:rPr>
              <a:t>Rarely</a:t>
            </a:r>
          </a:p>
          <a:p>
            <a:r>
              <a:rPr lang="en-US" dirty="0">
                <a:solidFill>
                  <a:schemeClr val="accent1"/>
                </a:solidFill>
              </a:rPr>
              <a:t>used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2350" y="2597150"/>
            <a:ext cx="4178853" cy="2095650"/>
          </a:xfrm>
        </p:spPr>
        <p:txBody>
          <a:bodyPr/>
          <a:lstStyle/>
          <a:p>
            <a:pPr algn="l"/>
            <a:r>
              <a:rPr lang="en-US" dirty="0"/>
              <a:t>Kernel Architecture</a:t>
            </a:r>
            <a:br>
              <a:rPr lang="en-US" dirty="0"/>
            </a:br>
            <a:br>
              <a:rPr lang="en-US" dirty="0"/>
            </a:br>
            <a:r>
              <a:rPr lang="en-US" dirty="0"/>
              <a:t> </a:t>
            </a:r>
            <a:r>
              <a:rPr lang="en-US" sz="2800" dirty="0"/>
              <a:t> - Text kernels</a:t>
            </a:r>
            <a:br>
              <a:rPr lang="en-US" sz="2800" dirty="0"/>
            </a:br>
            <a:r>
              <a:rPr lang="en-US" sz="2800" dirty="0"/>
              <a:t>  - Binary kernels</a:t>
            </a:r>
            <a:br>
              <a:rPr lang="en-US" sz="2800" dirty="0"/>
            </a:br>
            <a:r>
              <a:rPr lang="en-US" sz="2800" dirty="0"/>
              <a:t>  - Comments in kernels</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p:txBody>
          <a:bodyPr/>
          <a:lstStyle/>
          <a:p>
            <a:pPr>
              <a:defRPr/>
            </a:pPr>
            <a:fld id="{C0D8E7E1-8EFB-DE4B-93D8-C02D6665DA65}" type="slidenum">
              <a:rPr lang="en-US" smtClean="0"/>
              <a:pPr>
                <a:defRPr/>
              </a:pPr>
              <a:t>7</a:t>
            </a:fld>
            <a:endParaRPr lang="en-US" sz="1400" b="0">
              <a:latin typeface="Times New Roman" charset="0"/>
            </a:endParaRPr>
          </a:p>
        </p:txBody>
      </p:sp>
    </p:spTree>
    <p:extLst>
      <p:ext uri="{BB962C8B-B14F-4D97-AF65-F5344CB8AC3E}">
        <p14:creationId xmlns:p14="http://schemas.microsoft.com/office/powerpoint/2010/main" val="1548781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2192" y="381000"/>
            <a:ext cx="4255372" cy="490391"/>
          </a:xfrm>
        </p:spPr>
        <p:txBody>
          <a:bodyPr/>
          <a:lstStyle/>
          <a:p>
            <a:r>
              <a:rPr lang="en-US" dirty="0"/>
              <a:t>Text Kernel Contents</a:t>
            </a:r>
          </a:p>
        </p:txBody>
      </p:sp>
      <p:sp>
        <p:nvSpPr>
          <p:cNvPr id="3" name="Content Placeholder 2"/>
          <p:cNvSpPr>
            <a:spLocks noGrp="1"/>
          </p:cNvSpPr>
          <p:nvPr>
            <p:ph idx="1"/>
          </p:nvPr>
        </p:nvSpPr>
        <p:spPr>
          <a:xfrm>
            <a:off x="692150" y="1987550"/>
            <a:ext cx="7772400" cy="4495800"/>
          </a:xfrm>
        </p:spPr>
        <p:txBody>
          <a:bodyPr/>
          <a:lstStyle/>
          <a:p>
            <a:r>
              <a:rPr lang="en-US" dirty="0"/>
              <a:t>A text kernel is a plain text file of ASCII data</a:t>
            </a:r>
          </a:p>
          <a:p>
            <a:endParaRPr lang="en-US" dirty="0"/>
          </a:p>
          <a:p>
            <a:r>
              <a:rPr lang="en-US" dirty="0"/>
              <a:t>It contains assignments of the form:</a:t>
            </a:r>
          </a:p>
          <a:p>
            <a:endParaRPr lang="en-US" dirty="0"/>
          </a:p>
          <a:p>
            <a:pPr marL="457200" lvl="1" indent="0">
              <a:buNone/>
            </a:pPr>
            <a:r>
              <a:rPr lang="en-US" dirty="0" err="1">
                <a:latin typeface="Courier New"/>
                <a:cs typeface="Courier New"/>
              </a:rPr>
              <a:t>variable_name</a:t>
            </a:r>
            <a:r>
              <a:rPr lang="en-US" dirty="0">
                <a:latin typeface="Courier New"/>
                <a:cs typeface="Courier New"/>
              </a:rPr>
              <a:t> = value(s)</a:t>
            </a:r>
          </a:p>
          <a:p>
            <a:pPr marL="457200" lvl="1" indent="0">
              <a:buNone/>
            </a:pPr>
            <a:r>
              <a:rPr lang="en-US" dirty="0"/>
              <a:t>	</a:t>
            </a:r>
            <a:endParaRPr lang="en-US" dirty="0">
              <a:latin typeface="Courier New"/>
              <a:cs typeface="Courier New"/>
            </a:endParaRPr>
          </a:p>
          <a:p>
            <a:r>
              <a:rPr lang="en-US" dirty="0">
                <a:cs typeface="Courier New"/>
              </a:rPr>
              <a:t>A text kernel should also contain descriptive comments that describe the assignments</a:t>
            </a:r>
          </a:p>
          <a:p>
            <a:pPr lvl="1"/>
            <a:r>
              <a:rPr lang="en-US" dirty="0">
                <a:cs typeface="Courier New"/>
              </a:rPr>
              <a:t>Comments are sometimes referred to as “meta-data”</a:t>
            </a:r>
          </a:p>
          <a:p>
            <a:pPr lvl="2"/>
            <a:r>
              <a:rPr lang="en-US" dirty="0">
                <a:cs typeface="Courier New"/>
              </a:rPr>
              <a:t>Don’t confuse this usage with the “meta-kernel” described later in this tutorial</a:t>
            </a:r>
          </a:p>
        </p:txBody>
      </p:sp>
      <p:sp>
        <p:nvSpPr>
          <p:cNvPr id="4" name="Footer Placeholder 3"/>
          <p:cNvSpPr>
            <a:spLocks noGrp="1"/>
          </p:cNvSpPr>
          <p:nvPr>
            <p:ph type="ftr" sz="quarter" idx="10"/>
          </p:nvPr>
        </p:nvSpPr>
        <p:spPr/>
        <p:txBody>
          <a:bodyPr/>
          <a:lstStyle/>
          <a:p>
            <a:pPr>
              <a:defRPr/>
            </a:pPr>
            <a:r>
              <a:rPr lang="en-US"/>
              <a:t>Introduction to Kernels</a:t>
            </a:r>
          </a:p>
        </p:txBody>
      </p:sp>
      <p:sp>
        <p:nvSpPr>
          <p:cNvPr id="5" name="Slide Number Placeholder 4"/>
          <p:cNvSpPr>
            <a:spLocks noGrp="1"/>
          </p:cNvSpPr>
          <p:nvPr>
            <p:ph type="sldNum" sz="quarter" idx="11"/>
          </p:nvPr>
        </p:nvSpPr>
        <p:spPr>
          <a:xfrm>
            <a:off x="7226187" y="6629400"/>
            <a:ext cx="1905000" cy="241300"/>
          </a:xfrm>
        </p:spPr>
        <p:txBody>
          <a:bodyPr/>
          <a:lstStyle/>
          <a:p>
            <a:pPr>
              <a:defRPr/>
            </a:pPr>
            <a:fld id="{C0D8E7E1-8EFB-DE4B-93D8-C02D6665DA65}" type="slidenum">
              <a:rPr lang="en-US" smtClean="0"/>
              <a:pPr>
                <a:defRPr/>
              </a:pPr>
              <a:t>8</a:t>
            </a:fld>
            <a:endParaRPr lang="en-US" sz="1400" b="0">
              <a:latin typeface="Times New Roman" charset="0"/>
            </a:endParaRPr>
          </a:p>
        </p:txBody>
      </p:sp>
    </p:spTree>
    <p:extLst>
      <p:ext uri="{BB962C8B-B14F-4D97-AF65-F5344CB8AC3E}">
        <p14:creationId xmlns:p14="http://schemas.microsoft.com/office/powerpoint/2010/main" val="1072388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D1B89E9-5281-3241-86AD-BCA329D6B562}"/>
              </a:ext>
            </a:extLst>
          </p:cNvPr>
          <p:cNvSpPr/>
          <p:nvPr/>
        </p:nvSpPr>
        <p:spPr bwMode="auto">
          <a:xfrm>
            <a:off x="768350" y="1682750"/>
            <a:ext cx="4343400" cy="228600"/>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18" name="Rectangle 17"/>
          <p:cNvSpPr/>
          <p:nvPr/>
        </p:nvSpPr>
        <p:spPr bwMode="auto">
          <a:xfrm>
            <a:off x="778218" y="4870331"/>
            <a:ext cx="4343400" cy="470019"/>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17" name="Rectangle 16"/>
          <p:cNvSpPr/>
          <p:nvPr/>
        </p:nvSpPr>
        <p:spPr bwMode="auto">
          <a:xfrm>
            <a:off x="768350" y="4270574"/>
            <a:ext cx="4343400" cy="539353"/>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16" name="Rectangle 15"/>
          <p:cNvSpPr/>
          <p:nvPr/>
        </p:nvSpPr>
        <p:spPr bwMode="auto">
          <a:xfrm>
            <a:off x="768350" y="3587750"/>
            <a:ext cx="4343400" cy="612576"/>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5" name="Rectangle 4"/>
          <p:cNvSpPr/>
          <p:nvPr/>
        </p:nvSpPr>
        <p:spPr bwMode="auto">
          <a:xfrm>
            <a:off x="768350" y="1987550"/>
            <a:ext cx="4343400" cy="1524000"/>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22530" name="Footer Placeholder 3"/>
          <p:cNvSpPr>
            <a:spLocks noGrp="1"/>
          </p:cNvSpPr>
          <p:nvPr>
            <p:ph type="ftr" sz="quarter" idx="10"/>
          </p:nvPr>
        </p:nvSpPr>
        <p:spPr>
          <a:noFill/>
        </p:spPr>
        <p:txBody>
          <a:bodyPr/>
          <a:lstStyle/>
          <a:p>
            <a:r>
              <a:rPr lang="en-US"/>
              <a:t>Introduction to Kernels</a:t>
            </a:r>
          </a:p>
        </p:txBody>
      </p:sp>
      <p:sp>
        <p:nvSpPr>
          <p:cNvPr id="22531" name="Slide Number Placeholder 4"/>
          <p:cNvSpPr>
            <a:spLocks noGrp="1"/>
          </p:cNvSpPr>
          <p:nvPr>
            <p:ph type="sldNum" sz="quarter" idx="11"/>
          </p:nvPr>
        </p:nvSpPr>
        <p:spPr>
          <a:noFill/>
        </p:spPr>
        <p:txBody>
          <a:bodyPr/>
          <a:lstStyle/>
          <a:p>
            <a:fld id="{53F8932B-CF20-C047-8113-3427C1D29CC8}" type="slidenum">
              <a:rPr lang="en-US" smtClean="0"/>
              <a:pPr/>
              <a:t>9</a:t>
            </a:fld>
            <a:endParaRPr lang="en-US" sz="1400" b="0">
              <a:latin typeface="Times New Roman" charset="0"/>
            </a:endParaRPr>
          </a:p>
        </p:txBody>
      </p:sp>
      <p:sp>
        <p:nvSpPr>
          <p:cNvPr id="22532" name="Rectangle 5"/>
          <p:cNvSpPr>
            <a:spLocks noChangeArrowheads="1"/>
          </p:cNvSpPr>
          <p:nvPr/>
        </p:nvSpPr>
        <p:spPr bwMode="auto">
          <a:xfrm>
            <a:off x="692150" y="1149350"/>
            <a:ext cx="8081962" cy="5229637"/>
          </a:xfrm>
          <a:prstGeom prst="rect">
            <a:avLst/>
          </a:prstGeom>
          <a:noFill/>
          <a:ln w="12700">
            <a:noFill/>
            <a:miter lim="800000"/>
            <a:headEnd/>
            <a:tailEnd/>
          </a:ln>
        </p:spPr>
        <p:txBody>
          <a:bodyPr wrap="square" lIns="90488" tIns="44450" rIns="90488" bIns="44450">
            <a:prstTxWarp prst="textNoShape">
              <a:avLst/>
            </a:prstTxWarp>
            <a:spAutoFit/>
          </a:bodyPr>
          <a:lstStyle/>
          <a:p>
            <a:endParaRPr lang="en-US" sz="1800" b="1" dirty="0"/>
          </a:p>
          <a:p>
            <a:r>
              <a:rPr lang="en-US" b="1" dirty="0">
                <a:latin typeface="Courier New" charset="0"/>
              </a:rPr>
              <a:t> </a:t>
            </a:r>
            <a:r>
              <a:rPr lang="en-US" sz="1000" b="1" dirty="0">
                <a:latin typeface="Courier New" charset="0"/>
              </a:rPr>
              <a:t>  KPL/&lt;kernel type&gt;</a:t>
            </a:r>
          </a:p>
          <a:p>
            <a:r>
              <a:rPr lang="en-US" sz="1000" b="1" dirty="0">
                <a:latin typeface="Courier New" charset="0"/>
              </a:rPr>
              <a:t>        &lt;some comments about the data &gt;</a:t>
            </a:r>
          </a:p>
          <a:p>
            <a:endParaRPr lang="en-US" sz="1000" b="1" dirty="0">
              <a:latin typeface="Courier New" charset="0"/>
            </a:endParaRPr>
          </a:p>
          <a:p>
            <a:r>
              <a:rPr lang="en-US" sz="1000" b="1" dirty="0">
                <a:latin typeface="Courier New" charset="0"/>
              </a:rPr>
              <a:t>    \</a:t>
            </a:r>
            <a:r>
              <a:rPr lang="en-US" sz="1000" b="1" dirty="0" err="1">
                <a:latin typeface="Courier New" charset="0"/>
              </a:rPr>
              <a:t>begindata</a:t>
            </a:r>
            <a:endParaRPr lang="en-US" sz="1000" b="1" dirty="0">
              <a:latin typeface="Courier New" charset="0"/>
            </a:endParaRPr>
          </a:p>
          <a:p>
            <a:pPr lvl="1"/>
            <a:endParaRPr lang="en-US" sz="1000" b="1" dirty="0">
              <a:latin typeface="Courier New" charset="0"/>
            </a:endParaRPr>
          </a:p>
          <a:p>
            <a:pPr lvl="1"/>
            <a:r>
              <a:rPr lang="en-US" sz="1000" b="1" dirty="0">
                <a:latin typeface="Courier New" charset="0"/>
              </a:rPr>
              <a:t>NAME            = 'Sample text value'</a:t>
            </a:r>
          </a:p>
          <a:p>
            <a:pPr lvl="1"/>
            <a:r>
              <a:rPr lang="en-US" sz="1000" b="1" dirty="0" err="1">
                <a:latin typeface="Courier New" charset="0"/>
              </a:rPr>
              <a:t>NaMe</a:t>
            </a:r>
            <a:r>
              <a:rPr lang="en-US" sz="1000" b="1" dirty="0">
                <a:latin typeface="Courier New" charset="0"/>
              </a:rPr>
              <a:t>            = 'Keywords are case sensitive'</a:t>
            </a:r>
          </a:p>
          <a:p>
            <a:pPr lvl="1"/>
            <a:endParaRPr lang="en-US" sz="1000" b="1" dirty="0">
              <a:latin typeface="Courier New" charset="0"/>
            </a:endParaRPr>
          </a:p>
          <a:p>
            <a:pPr lvl="1"/>
            <a:r>
              <a:rPr lang="en-US" sz="1000" b="1" dirty="0">
                <a:latin typeface="Courier New" charset="0"/>
              </a:rPr>
              <a:t>NUMBERS         = ( 10.123, +151.241, -1D14 )</a:t>
            </a:r>
          </a:p>
          <a:p>
            <a:pPr lvl="1"/>
            <a:r>
              <a:rPr lang="en-US" sz="1000" b="1" dirty="0">
                <a:latin typeface="Courier New" charset="0"/>
              </a:rPr>
              <a:t>NUMBERS        += ( 1.0,    1,        -10   )</a:t>
            </a:r>
          </a:p>
          <a:p>
            <a:pPr lvl="1"/>
            <a:r>
              <a:rPr lang="en-US" sz="1000" b="1" dirty="0">
                <a:latin typeface="Courier New" charset="0"/>
              </a:rPr>
              <a:t>NUMBERS        += ( 1.542E-12, 1.123125412  )</a:t>
            </a:r>
          </a:p>
          <a:p>
            <a:pPr lvl="1"/>
            <a:endParaRPr lang="en-US" sz="1000" b="1" dirty="0">
              <a:latin typeface="Courier New" charset="0"/>
            </a:endParaRPr>
          </a:p>
          <a:p>
            <a:pPr lvl="1"/>
            <a:r>
              <a:rPr lang="en-US" sz="1000" b="1" dirty="0">
                <a:latin typeface="Courier New" charset="0"/>
              </a:rPr>
              <a:t>START           = @2011-JAN-1</a:t>
            </a:r>
            <a:endParaRPr lang="en-US" sz="1000" dirty="0">
              <a:latin typeface="Times New Roman" charset="0"/>
            </a:endParaRPr>
          </a:p>
          <a:p>
            <a:pPr lvl="1"/>
            <a:endParaRPr lang="en-US" sz="1000" b="1" dirty="0">
              <a:latin typeface="Courier New" charset="0"/>
            </a:endParaRPr>
          </a:p>
          <a:p>
            <a:pPr lvl="1"/>
            <a:r>
              <a:rPr lang="en-US" sz="1000" b="1" dirty="0">
                <a:latin typeface="Courier New" charset="0"/>
              </a:rPr>
              <a:t>\</a:t>
            </a:r>
            <a:r>
              <a:rPr lang="en-US" sz="1000" b="1" dirty="0" err="1">
                <a:latin typeface="Courier New" charset="0"/>
              </a:rPr>
              <a:t>begintext</a:t>
            </a:r>
            <a:endParaRPr lang="en-US" sz="1000" b="1" dirty="0">
              <a:latin typeface="Courier New" charset="0"/>
            </a:endParaRPr>
          </a:p>
          <a:p>
            <a:pPr lvl="1"/>
            <a:r>
              <a:rPr lang="en-US" sz="1000" b="1" dirty="0">
                <a:latin typeface="Courier New" charset="0"/>
              </a:rPr>
              <a:t>   </a:t>
            </a:r>
          </a:p>
          <a:p>
            <a:pPr lvl="1"/>
            <a:r>
              <a:rPr lang="en-US" sz="1000" b="1" dirty="0">
                <a:latin typeface="Courier New" charset="0"/>
              </a:rPr>
              <a:t>   &lt; some comments about the data &gt;</a:t>
            </a:r>
          </a:p>
          <a:p>
            <a:pPr lvl="1"/>
            <a:endParaRPr lang="en-US" sz="1000" b="1" dirty="0">
              <a:latin typeface="Courier New" charset="0"/>
            </a:endParaRPr>
          </a:p>
          <a:p>
            <a:pPr lvl="1"/>
            <a:r>
              <a:rPr lang="en-US" sz="1000" b="1" dirty="0">
                <a:latin typeface="Courier New" charset="0"/>
              </a:rPr>
              <a:t>\</a:t>
            </a:r>
            <a:r>
              <a:rPr lang="en-US" sz="1000" b="1" dirty="0" err="1">
                <a:latin typeface="Courier New" charset="0"/>
              </a:rPr>
              <a:t>begindata</a:t>
            </a:r>
            <a:endParaRPr lang="en-US" sz="1000" b="1" dirty="0">
              <a:latin typeface="Courier New" charset="0"/>
            </a:endParaRPr>
          </a:p>
          <a:p>
            <a:pPr lvl="1"/>
            <a:r>
              <a:rPr lang="en-US" sz="1000" b="1" dirty="0">
                <a:latin typeface="Courier New" charset="0"/>
              </a:rPr>
              <a:t>   </a:t>
            </a:r>
          </a:p>
          <a:p>
            <a:pPr lvl="1"/>
            <a:r>
              <a:rPr lang="en-US" sz="1000" b="1" dirty="0">
                <a:latin typeface="Courier New" charset="0"/>
              </a:rPr>
              <a:t>   &lt; more data in keyword = value syntax &gt;</a:t>
            </a:r>
          </a:p>
          <a:p>
            <a:pPr lvl="1"/>
            <a:endParaRPr lang="en-US" sz="1000" b="1" dirty="0">
              <a:latin typeface="Courier New" charset="0"/>
            </a:endParaRPr>
          </a:p>
          <a:p>
            <a:pPr lvl="1"/>
            <a:r>
              <a:rPr lang="en-US" sz="1000" b="1" dirty="0">
                <a:latin typeface="Courier New" charset="0"/>
              </a:rPr>
              <a:t>\</a:t>
            </a:r>
            <a:r>
              <a:rPr lang="en-US" sz="1000" b="1" dirty="0" err="1">
                <a:latin typeface="Courier New" charset="0"/>
              </a:rPr>
              <a:t>begintext</a:t>
            </a:r>
            <a:endParaRPr lang="en-US" sz="1000" b="1" dirty="0">
              <a:latin typeface="Courier New" charset="0"/>
            </a:endParaRPr>
          </a:p>
          <a:p>
            <a:pPr lvl="1"/>
            <a:r>
              <a:rPr lang="en-US" sz="1000" b="1" dirty="0">
                <a:latin typeface="Courier New" charset="0"/>
              </a:rPr>
              <a:t>      &lt; etc., etc. &gt;</a:t>
            </a:r>
          </a:p>
          <a:p>
            <a:pPr lvl="1"/>
            <a:endParaRPr lang="en-US" sz="1800" b="1" dirty="0"/>
          </a:p>
          <a:p>
            <a:pPr marL="742950" lvl="1" indent="-285750">
              <a:buFont typeface="Arial"/>
              <a:buChar char="•"/>
            </a:pPr>
            <a:endParaRPr lang="en-US" sz="1800" b="1" dirty="0"/>
          </a:p>
          <a:p>
            <a:pPr marL="742950" lvl="1" indent="-285750">
              <a:buFont typeface="Arial"/>
              <a:buChar char="•"/>
            </a:pPr>
            <a:r>
              <a:rPr lang="en-US" sz="1800" b="1" dirty="0"/>
              <a:t>The next several pages describe what you see above</a:t>
            </a:r>
          </a:p>
          <a:p>
            <a:pPr marL="742950" lvl="1" indent="-285750">
              <a:buFont typeface="Arial"/>
              <a:buChar char="•"/>
            </a:pPr>
            <a:r>
              <a:rPr lang="en-US" sz="1800" b="1" dirty="0"/>
              <a:t>See the “Kernel Required Reading” document for details</a:t>
            </a:r>
            <a:endParaRPr lang="en-US" sz="1800" b="1" dirty="0">
              <a:latin typeface="Courier New" charset="0"/>
            </a:endParaRPr>
          </a:p>
        </p:txBody>
      </p:sp>
      <p:sp>
        <p:nvSpPr>
          <p:cNvPr id="22533" name="Rectangle 6"/>
          <p:cNvSpPr>
            <a:spLocks noGrp="1" noChangeArrowheads="1"/>
          </p:cNvSpPr>
          <p:nvPr>
            <p:ph type="title"/>
          </p:nvPr>
        </p:nvSpPr>
        <p:spPr>
          <a:xfrm>
            <a:off x="3287713" y="381000"/>
            <a:ext cx="4124325" cy="474663"/>
          </a:xfrm>
        </p:spPr>
        <p:txBody>
          <a:bodyPr/>
          <a:lstStyle/>
          <a:p>
            <a:r>
              <a:rPr lang="en-US"/>
              <a:t>Example Text Kernel</a:t>
            </a:r>
          </a:p>
        </p:txBody>
      </p:sp>
      <p:sp>
        <p:nvSpPr>
          <p:cNvPr id="2" name="Right Brace 1"/>
          <p:cNvSpPr/>
          <p:nvPr/>
        </p:nvSpPr>
        <p:spPr bwMode="auto">
          <a:xfrm>
            <a:off x="5264150" y="1988820"/>
            <a:ext cx="228600" cy="1524000"/>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7" name="Right Brace 6"/>
          <p:cNvSpPr/>
          <p:nvPr/>
        </p:nvSpPr>
        <p:spPr bwMode="auto">
          <a:xfrm>
            <a:off x="5285740" y="3612316"/>
            <a:ext cx="228600" cy="533400"/>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8" name="Right Brace 7"/>
          <p:cNvSpPr/>
          <p:nvPr/>
        </p:nvSpPr>
        <p:spPr bwMode="auto">
          <a:xfrm>
            <a:off x="5264150" y="4276527"/>
            <a:ext cx="228600" cy="533400"/>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9" name="Right Brace 8"/>
          <p:cNvSpPr/>
          <p:nvPr/>
        </p:nvSpPr>
        <p:spPr bwMode="auto">
          <a:xfrm>
            <a:off x="5264150" y="4875014"/>
            <a:ext cx="228600" cy="465336"/>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3" name="TextBox 2"/>
          <p:cNvSpPr txBox="1"/>
          <p:nvPr/>
        </p:nvSpPr>
        <p:spPr>
          <a:xfrm>
            <a:off x="5797550" y="2595661"/>
            <a:ext cx="1172116" cy="307777"/>
          </a:xfrm>
          <a:prstGeom prst="rect">
            <a:avLst/>
          </a:prstGeom>
          <a:noFill/>
        </p:spPr>
        <p:txBody>
          <a:bodyPr wrap="none" rtlCol="0">
            <a:spAutoFit/>
          </a:bodyPr>
          <a:lstStyle/>
          <a:p>
            <a:r>
              <a:rPr lang="en-US" dirty="0"/>
              <a:t>A data block</a:t>
            </a:r>
          </a:p>
        </p:txBody>
      </p:sp>
      <p:sp>
        <p:nvSpPr>
          <p:cNvPr id="11" name="TextBox 10"/>
          <p:cNvSpPr txBox="1"/>
          <p:nvPr/>
        </p:nvSpPr>
        <p:spPr>
          <a:xfrm>
            <a:off x="5771902" y="4386361"/>
            <a:ext cx="1749197" cy="307777"/>
          </a:xfrm>
          <a:prstGeom prst="rect">
            <a:avLst/>
          </a:prstGeom>
          <a:noFill/>
        </p:spPr>
        <p:txBody>
          <a:bodyPr wrap="none" rtlCol="0">
            <a:spAutoFit/>
          </a:bodyPr>
          <a:lstStyle/>
          <a:p>
            <a:r>
              <a:rPr lang="en-US" dirty="0"/>
              <a:t>Another data block</a:t>
            </a:r>
          </a:p>
        </p:txBody>
      </p:sp>
      <p:sp>
        <p:nvSpPr>
          <p:cNvPr id="12" name="TextBox 11"/>
          <p:cNvSpPr txBox="1"/>
          <p:nvPr/>
        </p:nvSpPr>
        <p:spPr>
          <a:xfrm>
            <a:off x="5771902" y="3702050"/>
            <a:ext cx="1774845" cy="307777"/>
          </a:xfrm>
          <a:prstGeom prst="rect">
            <a:avLst/>
          </a:prstGeom>
          <a:noFill/>
        </p:spPr>
        <p:txBody>
          <a:bodyPr wrap="none" rtlCol="0">
            <a:spAutoFit/>
          </a:bodyPr>
          <a:lstStyle/>
          <a:p>
            <a:r>
              <a:rPr lang="en-US" dirty="0"/>
              <a:t>A “comments” block</a:t>
            </a:r>
          </a:p>
        </p:txBody>
      </p:sp>
      <p:sp>
        <p:nvSpPr>
          <p:cNvPr id="13" name="TextBox 12"/>
          <p:cNvSpPr txBox="1"/>
          <p:nvPr/>
        </p:nvSpPr>
        <p:spPr>
          <a:xfrm>
            <a:off x="5763260" y="4955638"/>
            <a:ext cx="2300630" cy="307777"/>
          </a:xfrm>
          <a:prstGeom prst="rect">
            <a:avLst/>
          </a:prstGeom>
          <a:noFill/>
        </p:spPr>
        <p:txBody>
          <a:bodyPr wrap="none" rtlCol="0">
            <a:spAutoFit/>
          </a:bodyPr>
          <a:lstStyle/>
          <a:p>
            <a:r>
              <a:rPr lang="en-US" dirty="0"/>
              <a:t>Another “comments” block</a:t>
            </a:r>
          </a:p>
        </p:txBody>
      </p:sp>
      <p:sp>
        <p:nvSpPr>
          <p:cNvPr id="4" name="Document 3"/>
          <p:cNvSpPr/>
          <p:nvPr/>
        </p:nvSpPr>
        <p:spPr bwMode="auto">
          <a:xfrm>
            <a:off x="920750" y="1377950"/>
            <a:ext cx="3962400" cy="4343400"/>
          </a:xfrm>
          <a:prstGeom prst="flowChartDocumen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10" name="Right Brace 9">
            <a:extLst>
              <a:ext uri="{FF2B5EF4-FFF2-40B4-BE49-F238E27FC236}">
                <a16:creationId xmlns:a16="http://schemas.microsoft.com/office/drawing/2014/main" id="{81793A55-0F32-2C44-BA5B-A7EC98A5C734}"/>
              </a:ext>
            </a:extLst>
          </p:cNvPr>
          <p:cNvSpPr/>
          <p:nvPr/>
        </p:nvSpPr>
        <p:spPr bwMode="auto">
          <a:xfrm>
            <a:off x="5349875" y="1682750"/>
            <a:ext cx="50165" cy="228600"/>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21" name="TextBox 20">
            <a:extLst>
              <a:ext uri="{FF2B5EF4-FFF2-40B4-BE49-F238E27FC236}">
                <a16:creationId xmlns:a16="http://schemas.microsoft.com/office/drawing/2014/main" id="{C7664639-C874-2743-A017-89EF6D49B43C}"/>
              </a:ext>
            </a:extLst>
          </p:cNvPr>
          <p:cNvSpPr txBox="1"/>
          <p:nvPr/>
        </p:nvSpPr>
        <p:spPr>
          <a:xfrm>
            <a:off x="5771902" y="1675520"/>
            <a:ext cx="2856872" cy="523220"/>
          </a:xfrm>
          <a:prstGeom prst="rect">
            <a:avLst/>
          </a:prstGeom>
          <a:noFill/>
        </p:spPr>
        <p:txBody>
          <a:bodyPr wrap="none" rtlCol="0">
            <a:spAutoFit/>
          </a:bodyPr>
          <a:lstStyle/>
          <a:p>
            <a:r>
              <a:rPr lang="en-US" dirty="0"/>
              <a:t>An initial “comments” block</a:t>
            </a:r>
          </a:p>
          <a:p>
            <a:r>
              <a:rPr lang="en-US" sz="1200" dirty="0"/>
              <a:t>(Doesn't need a </a:t>
            </a:r>
            <a:r>
              <a:rPr lang="en-US" sz="1200" dirty="0">
                <a:latin typeface="Courier" pitchFamily="2" charset="0"/>
              </a:rPr>
              <a:t>\</a:t>
            </a:r>
            <a:r>
              <a:rPr lang="en-US" sz="1200" dirty="0" err="1">
                <a:latin typeface="Courier" pitchFamily="2" charset="0"/>
              </a:rPr>
              <a:t>begintext</a:t>
            </a:r>
            <a:r>
              <a:rPr lang="en-US" sz="1200" dirty="0"/>
              <a:t> marker)</a:t>
            </a:r>
            <a:r>
              <a:rPr lang="en-US" dirty="0"/>
              <a:t> </a:t>
            </a:r>
          </a:p>
        </p:txBody>
      </p:sp>
    </p:spTree>
    <p:extLst>
      <p:ext uri="{BB962C8B-B14F-4D97-AF65-F5344CB8AC3E}">
        <p14:creationId xmlns:p14="http://schemas.microsoft.com/office/powerpoint/2010/main" val="3616144178"/>
      </p:ext>
    </p:extLst>
  </p:cSld>
  <p:clrMapOvr>
    <a:masterClrMapping/>
  </p:clrMapOvr>
  <p:transition spd="slow"/>
</p:sld>
</file>

<file path=ppt/theme/theme1.xml><?xml version="1.0" encoding="utf-8"?>
<a:theme xmlns:a="http://schemas.openxmlformats.org/drawingml/2006/main" name="45_plate_model_status">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45_plate_model_statu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lnDef>
  </a:objectDefaults>
  <a:extraClrSchemeLst>
    <a:extraClrScheme>
      <a:clrScheme name="45_plate_model_statu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5_plate_model_statu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5_plate_model_statu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5_plate_model_statu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5_plate_model_statu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5_plate_model_statu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5_plate_model_statu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BigMac:Users:cacton:Desktop:VEX_Tutorials_Initial:45_plate_model_status.ppt</Template>
  <TotalTime>8782164</TotalTime>
  <Words>4638</Words>
  <Application>Microsoft Macintosh PowerPoint</Application>
  <PresentationFormat>Custom</PresentationFormat>
  <Paragraphs>672</Paragraphs>
  <Slides>39</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Courier</vt:lpstr>
      <vt:lpstr>Courier New</vt:lpstr>
      <vt:lpstr>Lucida Grande</vt:lpstr>
      <vt:lpstr>Times New Roman</vt:lpstr>
      <vt:lpstr>45_plate_model_status</vt:lpstr>
      <vt:lpstr>Introduction to Kernels</vt:lpstr>
      <vt:lpstr>Agenda</vt:lpstr>
      <vt:lpstr>What is a SPICE “Kernel”</vt:lpstr>
      <vt:lpstr>The Family of SPICE Kernels</vt:lpstr>
      <vt:lpstr>SPICE Kernel Forms</vt:lpstr>
      <vt:lpstr>PowerPoint Presentation</vt:lpstr>
      <vt:lpstr>Kernel Architecture    - Text kernels   - Binary kernels   - Comments in kernels</vt:lpstr>
      <vt:lpstr>Text Kernel Contents</vt:lpstr>
      <vt:lpstr>Example Text Kernel</vt:lpstr>
      <vt:lpstr>Text Kernel Formatting</vt:lpstr>
      <vt:lpstr>Text Kernel Operators</vt:lpstr>
      <vt:lpstr>Variable Names and Values</vt:lpstr>
      <vt:lpstr>Variable Names and Values</vt:lpstr>
      <vt:lpstr>Example Binary Kernel</vt:lpstr>
      <vt:lpstr>Comments In SPICE Kernels</vt:lpstr>
      <vt:lpstr>Producing Kernels</vt:lpstr>
      <vt:lpstr>Making a Text Kernel</vt:lpstr>
      <vt:lpstr>Making a Binary Kernel</vt:lpstr>
      <vt:lpstr>Using Kernels</vt:lpstr>
      <vt:lpstr>Loading Kernels - 1</vt:lpstr>
      <vt:lpstr>Loading Kernels - 2</vt:lpstr>
      <vt:lpstr>Run-time Translation</vt:lpstr>
      <vt:lpstr>Meta-Kernels  These help make kernel management easy!</vt:lpstr>
      <vt:lpstr>What is a “Meta-Kernel”</vt:lpstr>
      <vt:lpstr>Sample Meta-Kernel</vt:lpstr>
      <vt:lpstr>Sample Meta-Kernel</vt:lpstr>
      <vt:lpstr>Unix/Mac Sample Meta-Kernel</vt:lpstr>
      <vt:lpstr>Windows Sample Meta-Kernel</vt:lpstr>
      <vt:lpstr>Limits on Loaded Kernels (N67)</vt:lpstr>
      <vt:lpstr>Kernel Precedence Rule</vt:lpstr>
      <vt:lpstr>Unloading Kernels</vt:lpstr>
      <vt:lpstr>Backup</vt:lpstr>
      <vt:lpstr>How Kernels are Made and Used at JPL</vt:lpstr>
      <vt:lpstr>Why &amp; How Kernels are “Modified” - 1</vt:lpstr>
      <vt:lpstr>Why &amp; How Kernels are “Modified” - 2</vt:lpstr>
      <vt:lpstr>SPICE Data Structures Hierarchy</vt:lpstr>
      <vt:lpstr>Problems Making Text Kernels</vt:lpstr>
      <vt:lpstr>Some Useful Tools - 1</vt:lpstr>
      <vt:lpstr>Some Useful Tools - 2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Kernels</dc:title>
  <cp:lastModifiedBy>Semenov, Boris V (US 392N)</cp:lastModifiedBy>
  <cp:revision>335</cp:revision>
  <cp:lastPrinted>2019-11-21T20:05:28Z</cp:lastPrinted>
  <dcterms:created xsi:type="dcterms:W3CDTF">2010-02-25T04:07:22Z</dcterms:created>
  <dcterms:modified xsi:type="dcterms:W3CDTF">2023-04-09T13:57:33Z</dcterms:modified>
</cp:coreProperties>
</file>