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trictFirstAndLastChars="0" saveSubsetFonts="1" autoCompressPictures="0">
  <p:sldMasterIdLst>
    <p:sldMasterId id="2147483649" r:id="rId1"/>
  </p:sldMasterIdLst>
  <p:notesMasterIdLst>
    <p:notesMasterId r:id="rId31"/>
  </p:notesMasterIdLst>
  <p:handoutMasterIdLst>
    <p:handoutMasterId r:id="rId32"/>
  </p:handoutMasterIdLst>
  <p:sldIdLst>
    <p:sldId id="256" r:id="rId2"/>
    <p:sldId id="308" r:id="rId3"/>
    <p:sldId id="260" r:id="rId4"/>
    <p:sldId id="309" r:id="rId5"/>
    <p:sldId id="293" r:id="rId6"/>
    <p:sldId id="314" r:id="rId7"/>
    <p:sldId id="312" r:id="rId8"/>
    <p:sldId id="296" r:id="rId9"/>
    <p:sldId id="303" r:id="rId10"/>
    <p:sldId id="300" r:id="rId11"/>
    <p:sldId id="258" r:id="rId12"/>
    <p:sldId id="272" r:id="rId13"/>
    <p:sldId id="267" r:id="rId14"/>
    <p:sldId id="297" r:id="rId15"/>
    <p:sldId id="307" r:id="rId16"/>
    <p:sldId id="298" r:id="rId17"/>
    <p:sldId id="271" r:id="rId18"/>
    <p:sldId id="299" r:id="rId19"/>
    <p:sldId id="315" r:id="rId20"/>
    <p:sldId id="306" r:id="rId21"/>
    <p:sldId id="286" r:id="rId22"/>
    <p:sldId id="301" r:id="rId23"/>
    <p:sldId id="302" r:id="rId24"/>
    <p:sldId id="287" r:id="rId25"/>
    <p:sldId id="288" r:id="rId26"/>
    <p:sldId id="289" r:id="rId27"/>
    <p:sldId id="290" r:id="rId28"/>
    <p:sldId id="291" r:id="rId29"/>
    <p:sldId id="292" r:id="rId30"/>
  </p:sldIdLst>
  <p:sldSz cx="9156700" cy="6870700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b="1" i="1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b="1" i="1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b="1" i="1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b="1" i="1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b="1" i="1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457200" rtl="0" eaLnBrk="1" latinLnBrk="0" hangingPunct="1">
      <a:defRPr sz="2400" b="1" i="1"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457200" rtl="0" eaLnBrk="1" latinLnBrk="0" hangingPunct="1">
      <a:defRPr sz="2400" b="1" i="1"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457200" rtl="0" eaLnBrk="1" latinLnBrk="0" hangingPunct="1">
      <a:defRPr sz="2400" b="1" i="1"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457200" rtl="0" eaLnBrk="1" latinLnBrk="0" hangingPunct="1">
      <a:defRPr sz="2400" b="1" i="1"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4">
          <p15:clr>
            <a:srgbClr val="A4A3A4"/>
          </p15:clr>
        </p15:guide>
        <p15:guide id="2" pos="2884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schemeClr val="tx1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DDDDD"/>
    <a:srgbClr val="00AA0C"/>
    <a:srgbClr val="01FD1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24451" autoAdjust="0"/>
    <p:restoredTop sz="97581" autoAdjust="0"/>
  </p:normalViewPr>
  <p:slideViewPr>
    <p:cSldViewPr snapToObjects="1">
      <p:cViewPr varScale="1">
        <p:scale>
          <a:sx n="105" d="100"/>
          <a:sy n="105" d="100"/>
        </p:scale>
        <p:origin x="192" y="752"/>
      </p:cViewPr>
      <p:guideLst>
        <p:guide orient="horz" pos="2164"/>
        <p:guide pos="2884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Objects="1">
      <p:cViewPr varScale="1">
        <p:scale>
          <a:sx n="113" d="100"/>
          <a:sy n="113" d="100"/>
        </p:scale>
        <p:origin x="-2904" y="-112"/>
      </p:cViewPr>
      <p:guideLst>
        <p:guide orient="horz" pos="2880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theme" Target="theme/theme1.xml"/><Relationship Id="rId8" Type="http://schemas.openxmlformats.org/officeDocument/2006/relationships/slide" Target="slides/slide7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452185538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52525" y="698500"/>
            <a:ext cx="4552950" cy="34099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</p:sp>
    </p:spTree>
    <p:extLst>
      <p:ext uri="{BB962C8B-B14F-4D97-AF65-F5344CB8AC3E}">
        <p14:creationId xmlns:p14="http://schemas.microsoft.com/office/powerpoint/2010/main" val="4150161073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ＭＳ Ｐゴシック" charset="-128"/>
      </a:defRPr>
    </a:lvl1pPr>
    <a:lvl2pPr marL="4572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1638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3763" y="4375150"/>
            <a:ext cx="5068887" cy="4073525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34819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3763" y="4375150"/>
            <a:ext cx="5068887" cy="4073525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3686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3763" y="4375150"/>
            <a:ext cx="5068887" cy="4073525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3891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3763" y="4375150"/>
            <a:ext cx="5068887" cy="4073525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40963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3763" y="4375150"/>
            <a:ext cx="5068887" cy="4073525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 noRot="1" noChangeAspect="1" noChangeArrowheads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4301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3763" y="4375150"/>
            <a:ext cx="5068887" cy="4073525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45059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3763" y="4375150"/>
            <a:ext cx="5068887" cy="4073525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Rectangle 2"/>
          <p:cNvSpPr>
            <a:spLocks noGrp="1" noRot="1" noChangeAspect="1" noChangeArrowheads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4710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3763" y="4375150"/>
            <a:ext cx="5068887" cy="4073525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4915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3763" y="4375150"/>
            <a:ext cx="5068887" cy="4073525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02" name="Rectangle 2"/>
          <p:cNvSpPr>
            <a:spLocks noGrp="1" noRot="1" noChangeAspect="1" noChangeArrowheads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51203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3763" y="4375150"/>
            <a:ext cx="5068887" cy="4073525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8" name="Rectangle 2"/>
          <p:cNvSpPr>
            <a:spLocks noGrp="1" noRot="1" noChangeAspect="1" noChangeArrowheads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55299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3763" y="4375150"/>
            <a:ext cx="5068887" cy="4073525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1843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3763" y="4375150"/>
            <a:ext cx="5068887" cy="4073525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31875045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394" name="Rectangle 2"/>
          <p:cNvSpPr>
            <a:spLocks noGrp="1" noRot="1" noChangeAspect="1" noChangeArrowheads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5939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3763" y="4375150"/>
            <a:ext cx="5068887" cy="4073525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42" name="Rectangle 2"/>
          <p:cNvSpPr>
            <a:spLocks noGrp="1" noRot="1" noChangeAspect="1" noChangeArrowheads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61443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3763" y="4375150"/>
            <a:ext cx="5068887" cy="4073525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490" name="Rectangle 2"/>
          <p:cNvSpPr>
            <a:spLocks noGrp="1" noRot="1" noChangeAspect="1" noChangeArrowheads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6349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3763" y="4375150"/>
            <a:ext cx="5068887" cy="4073525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538" name="Rectangle 2"/>
          <p:cNvSpPr>
            <a:spLocks noGrp="1" noRot="1" noChangeAspect="1" noChangeArrowheads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65539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3763" y="4375150"/>
            <a:ext cx="5068887" cy="4073525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586" name="Rectangle 2"/>
          <p:cNvSpPr>
            <a:spLocks noGrp="1" noRot="1" noChangeAspect="1" noChangeArrowheads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6758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3763" y="4375150"/>
            <a:ext cx="5068887" cy="4073525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634" name="Rectangle 2"/>
          <p:cNvSpPr>
            <a:spLocks noGrp="1" noRot="1" noChangeAspect="1" noChangeArrowheads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6963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3763" y="4375150"/>
            <a:ext cx="5068887" cy="4073525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20483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3763" y="4375150"/>
            <a:ext cx="5068887" cy="4073525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2253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3763" y="4375150"/>
            <a:ext cx="5068887" cy="4073525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1026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24579" name="Rectangle 1027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3763" y="4375150"/>
            <a:ext cx="5068887" cy="4073525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Rectangle 1026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26627" name="Rectangle 1027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3763" y="4375150"/>
            <a:ext cx="5068887" cy="4073525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38659741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2867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3763" y="4375150"/>
            <a:ext cx="5068887" cy="4073525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1026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30723" name="Rectangle 1027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3763" y="4375150"/>
            <a:ext cx="5068887" cy="4073525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Rectangle 1026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32771" name="Rectangle 1027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3763" y="4375150"/>
            <a:ext cx="5068887" cy="4073525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Line 3"/>
          <p:cNvSpPr>
            <a:spLocks noChangeShapeType="1"/>
          </p:cNvSpPr>
          <p:nvPr/>
        </p:nvSpPr>
        <p:spPr bwMode="auto">
          <a:xfrm>
            <a:off x="2057400" y="920750"/>
            <a:ext cx="6584950" cy="0"/>
          </a:xfrm>
          <a:prstGeom prst="line">
            <a:avLst/>
          </a:prstGeom>
          <a:noFill/>
          <a:ln w="508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sp>
        <p:nvSpPr>
          <p:cNvPr id="5" name="Rectangle 4"/>
          <p:cNvSpPr>
            <a:spLocks noChangeArrowheads="1"/>
          </p:cNvSpPr>
          <p:nvPr/>
        </p:nvSpPr>
        <p:spPr bwMode="auto">
          <a:xfrm>
            <a:off x="2076450" y="971550"/>
            <a:ext cx="3876675" cy="24288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lIns="63500" tIns="25400" rIns="63500" bIns="2540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  <a:defRPr/>
            </a:pPr>
            <a:r>
              <a:rPr lang="en-US" sz="1400" i="0"/>
              <a:t>Navigation and Ancillary Information Facility</a:t>
            </a:r>
          </a:p>
        </p:txBody>
      </p:sp>
      <p:sp>
        <p:nvSpPr>
          <p:cNvPr id="6" name="Rectangle 6"/>
          <p:cNvSpPr>
            <a:spLocks noChangeArrowheads="1"/>
          </p:cNvSpPr>
          <p:nvPr/>
        </p:nvSpPr>
        <p:spPr bwMode="auto">
          <a:xfrm>
            <a:off x="-12700" y="6530975"/>
            <a:ext cx="209550" cy="3397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grpSp>
        <p:nvGrpSpPr>
          <p:cNvPr id="7" name="Group 7"/>
          <p:cNvGrpSpPr>
            <a:grpSpLocks/>
          </p:cNvGrpSpPr>
          <p:nvPr/>
        </p:nvGrpSpPr>
        <p:grpSpPr bwMode="auto">
          <a:xfrm>
            <a:off x="177800" y="182563"/>
            <a:ext cx="1824038" cy="896937"/>
            <a:chOff x="112" y="115"/>
            <a:chExt cx="1149" cy="565"/>
          </a:xfrm>
        </p:grpSpPr>
        <p:sp>
          <p:nvSpPr>
            <p:cNvPr id="8" name="Arc 8"/>
            <p:cNvSpPr>
              <a:spLocks/>
            </p:cNvSpPr>
            <p:nvPr/>
          </p:nvSpPr>
          <p:spPr bwMode="auto">
            <a:xfrm flipH="1">
              <a:off x="635" y="206"/>
              <a:ext cx="79" cy="71"/>
            </a:xfrm>
            <a:custGeom>
              <a:avLst/>
              <a:gdLst>
                <a:gd name="G0" fmla="+- 21600 0 0"/>
                <a:gd name="G1" fmla="+- 21600 0 0"/>
                <a:gd name="G2" fmla="+- 21600 0 0"/>
                <a:gd name="T0" fmla="*/ 9369 w 43200"/>
                <a:gd name="T1" fmla="*/ 39403 h 39403"/>
                <a:gd name="T2" fmla="*/ 34560 w 43200"/>
                <a:gd name="T3" fmla="*/ 38880 h 39403"/>
                <a:gd name="T4" fmla="*/ 21600 w 43200"/>
                <a:gd name="T5" fmla="*/ 21600 h 394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3200" h="39403" fill="none" extrusionOk="0">
                  <a:moveTo>
                    <a:pt x="9368" y="39403"/>
                  </a:moveTo>
                  <a:cubicBezTo>
                    <a:pt x="3504" y="35374"/>
                    <a:pt x="0" y="28715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8398"/>
                    <a:pt x="39999" y="34800"/>
                    <a:pt x="34560" y="38879"/>
                  </a:cubicBezTo>
                </a:path>
                <a:path w="43200" h="39403" stroke="0" extrusionOk="0">
                  <a:moveTo>
                    <a:pt x="9368" y="39403"/>
                  </a:moveTo>
                  <a:cubicBezTo>
                    <a:pt x="3504" y="35374"/>
                    <a:pt x="0" y="28715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8398"/>
                    <a:pt x="39999" y="34800"/>
                    <a:pt x="34560" y="38879"/>
                  </a:cubicBezTo>
                  <a:lnTo>
                    <a:pt x="21600" y="21600"/>
                  </a:lnTo>
                  <a:close/>
                </a:path>
              </a:pathLst>
            </a:cu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9" name="Oval 9"/>
            <p:cNvSpPr>
              <a:spLocks noChangeArrowheads="1"/>
            </p:cNvSpPr>
            <p:nvPr/>
          </p:nvSpPr>
          <p:spPr bwMode="auto">
            <a:xfrm>
              <a:off x="112" y="292"/>
              <a:ext cx="1149" cy="388"/>
            </a:xfrm>
            <a:prstGeom prst="ellipse">
              <a:avLst/>
            </a:prstGeom>
            <a:noFill/>
            <a:ln w="12700">
              <a:solidFill>
                <a:srgbClr val="0000CC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0" name="Line 10"/>
            <p:cNvSpPr>
              <a:spLocks noChangeShapeType="1"/>
            </p:cNvSpPr>
            <p:nvPr/>
          </p:nvSpPr>
          <p:spPr bwMode="auto">
            <a:xfrm>
              <a:off x="575" y="353"/>
              <a:ext cx="196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1" name="Line 11"/>
            <p:cNvSpPr>
              <a:spLocks noChangeShapeType="1"/>
            </p:cNvSpPr>
            <p:nvPr/>
          </p:nvSpPr>
          <p:spPr bwMode="auto">
            <a:xfrm rot="-5400000">
              <a:off x="644" y="352"/>
              <a:ext cx="58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2" name="Oval 12"/>
            <p:cNvSpPr>
              <a:spLocks noChangeArrowheads="1"/>
            </p:cNvSpPr>
            <p:nvPr/>
          </p:nvSpPr>
          <p:spPr bwMode="auto">
            <a:xfrm>
              <a:off x="331" y="403"/>
              <a:ext cx="462" cy="156"/>
            </a:xfrm>
            <a:prstGeom prst="ellipse">
              <a:avLst/>
            </a:prstGeom>
            <a:noFill/>
            <a:ln w="12700">
              <a:solidFill>
                <a:srgbClr val="0000CC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3" name="Arc 13"/>
            <p:cNvSpPr>
              <a:spLocks/>
            </p:cNvSpPr>
            <p:nvPr/>
          </p:nvSpPr>
          <p:spPr bwMode="auto">
            <a:xfrm flipV="1">
              <a:off x="552" y="334"/>
              <a:ext cx="696" cy="225"/>
            </a:xfrm>
            <a:custGeom>
              <a:avLst/>
              <a:gdLst>
                <a:gd name="G0" fmla="+- 0 0 0"/>
                <a:gd name="G1" fmla="+- 21600 0 0"/>
                <a:gd name="G2" fmla="+- 21600 0 0"/>
                <a:gd name="T0" fmla="*/ 0 w 21600"/>
                <a:gd name="T1" fmla="*/ 0 h 29731"/>
                <a:gd name="T2" fmla="*/ 20011 w 21600"/>
                <a:gd name="T3" fmla="*/ 29731 h 29731"/>
                <a:gd name="T4" fmla="*/ 0 w 21600"/>
                <a:gd name="T5" fmla="*/ 21600 h 297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1600" h="29731" fill="none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  <a:cubicBezTo>
                    <a:pt x="21600" y="24387"/>
                    <a:pt x="21060" y="27148"/>
                    <a:pt x="20011" y="29731"/>
                  </a:cubicBezTo>
                </a:path>
                <a:path w="21600" h="29731" stroke="0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  <a:cubicBezTo>
                    <a:pt x="21600" y="24387"/>
                    <a:pt x="21060" y="27148"/>
                    <a:pt x="20011" y="29731"/>
                  </a:cubicBezTo>
                  <a:lnTo>
                    <a:pt x="0" y="21600"/>
                  </a:lnTo>
                  <a:close/>
                </a:path>
              </a:pathLst>
            </a:custGeom>
            <a:noFill/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4" name="Oval 14"/>
            <p:cNvSpPr>
              <a:spLocks noChangeArrowheads="1"/>
            </p:cNvSpPr>
            <p:nvPr/>
          </p:nvSpPr>
          <p:spPr bwMode="auto">
            <a:xfrm>
              <a:off x="563" y="536"/>
              <a:ext cx="47" cy="47"/>
            </a:xfrm>
            <a:prstGeom prst="ellipse">
              <a:avLst/>
            </a:prstGeom>
            <a:solidFill>
              <a:srgbClr val="E30101"/>
            </a:solidFill>
            <a:ln w="9525">
              <a:solidFill>
                <a:srgbClr val="E3010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" name="Oval 15"/>
            <p:cNvSpPr>
              <a:spLocks noChangeArrowheads="1"/>
            </p:cNvSpPr>
            <p:nvPr/>
          </p:nvSpPr>
          <p:spPr bwMode="auto">
            <a:xfrm>
              <a:off x="1146" y="358"/>
              <a:ext cx="47" cy="47"/>
            </a:xfrm>
            <a:prstGeom prst="ellipse">
              <a:avLst/>
            </a:prstGeom>
            <a:solidFill>
              <a:srgbClr val="E30101"/>
            </a:solidFill>
            <a:ln w="9525">
              <a:solidFill>
                <a:srgbClr val="E3010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6" name="Line 16"/>
            <p:cNvSpPr>
              <a:spLocks noChangeShapeType="1"/>
            </p:cNvSpPr>
            <p:nvPr/>
          </p:nvSpPr>
          <p:spPr bwMode="auto">
            <a:xfrm flipV="1">
              <a:off x="675" y="152"/>
              <a:ext cx="0" cy="43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7" name="Freeform 17"/>
            <p:cNvSpPr>
              <a:spLocks/>
            </p:cNvSpPr>
            <p:nvPr/>
          </p:nvSpPr>
          <p:spPr bwMode="auto">
            <a:xfrm>
              <a:off x="560" y="234"/>
              <a:ext cx="233" cy="251"/>
            </a:xfrm>
            <a:custGeom>
              <a:avLst/>
              <a:gdLst/>
              <a:ahLst/>
              <a:cxnLst>
                <a:cxn ang="0">
                  <a:pos x="134" y="0"/>
                </a:cxn>
                <a:cxn ang="0">
                  <a:pos x="95" y="0"/>
                </a:cxn>
                <a:cxn ang="0">
                  <a:pos x="0" y="246"/>
                </a:cxn>
                <a:cxn ang="0">
                  <a:pos x="114" y="35"/>
                </a:cxn>
                <a:cxn ang="0">
                  <a:pos x="233" y="251"/>
                </a:cxn>
                <a:cxn ang="0">
                  <a:pos x="134" y="0"/>
                </a:cxn>
              </a:cxnLst>
              <a:rect l="0" t="0" r="r" b="b"/>
              <a:pathLst>
                <a:path w="233" h="251">
                  <a:moveTo>
                    <a:pt x="134" y="0"/>
                  </a:moveTo>
                  <a:lnTo>
                    <a:pt x="95" y="0"/>
                  </a:lnTo>
                  <a:lnTo>
                    <a:pt x="0" y="246"/>
                  </a:lnTo>
                  <a:lnTo>
                    <a:pt x="114" y="35"/>
                  </a:lnTo>
                  <a:lnTo>
                    <a:pt x="233" y="251"/>
                  </a:lnTo>
                  <a:lnTo>
                    <a:pt x="134" y="0"/>
                  </a:lnTo>
                  <a:close/>
                </a:path>
              </a:pathLst>
            </a:custGeom>
            <a:solidFill>
              <a:srgbClr val="E30101"/>
            </a:solidFill>
            <a:ln w="952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8" name="Line 18"/>
            <p:cNvSpPr>
              <a:spLocks noChangeShapeType="1"/>
            </p:cNvSpPr>
            <p:nvPr/>
          </p:nvSpPr>
          <p:spPr bwMode="auto">
            <a:xfrm flipV="1">
              <a:off x="675" y="192"/>
              <a:ext cx="0" cy="79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9" name="Text Box 19"/>
            <p:cNvSpPr txBox="1">
              <a:spLocks noChangeArrowheads="1"/>
            </p:cNvSpPr>
            <p:nvPr/>
          </p:nvSpPr>
          <p:spPr bwMode="auto">
            <a:xfrm>
              <a:off x="247" y="115"/>
              <a:ext cx="370" cy="48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r>
                <a:rPr lang="en-US" sz="4400" b="0" i="0">
                  <a:solidFill>
                    <a:srgbClr val="E30101"/>
                  </a:solidFill>
                </a:rPr>
                <a:t>N</a:t>
              </a:r>
              <a:endParaRPr lang="en-US" sz="4400" b="0" i="0"/>
            </a:p>
          </p:txBody>
        </p:sp>
        <p:sp>
          <p:nvSpPr>
            <p:cNvPr id="20" name="Text Box 20"/>
            <p:cNvSpPr txBox="1">
              <a:spLocks noChangeArrowheads="1"/>
            </p:cNvSpPr>
            <p:nvPr/>
          </p:nvSpPr>
          <p:spPr bwMode="auto">
            <a:xfrm>
              <a:off x="739" y="115"/>
              <a:ext cx="429" cy="48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r>
                <a:rPr lang="en-US" sz="4400" b="0" i="0">
                  <a:solidFill>
                    <a:srgbClr val="E30101"/>
                  </a:solidFill>
                </a:rPr>
                <a:t>IF</a:t>
              </a:r>
              <a:endParaRPr lang="en-US" sz="4400" b="0" i="0"/>
            </a:p>
          </p:txBody>
        </p:sp>
      </p:grpSp>
      <p:sp>
        <p:nvSpPr>
          <p:cNvPr id="5837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1708150" y="2286000"/>
            <a:ext cx="5727700" cy="474663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58373" name="Rectangle 5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7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Instrument Kernel</a:t>
            </a:r>
          </a:p>
        </p:txBody>
      </p:sp>
      <p:sp>
        <p:nvSpPr>
          <p:cNvPr id="5" name="Rectangle 8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31AF5B8-CD3D-8C4A-8450-44A406EEAA36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21450" y="381000"/>
            <a:ext cx="1943100" cy="572135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92150" y="381000"/>
            <a:ext cx="5676900" cy="572135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7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Instrument Kernel</a:t>
            </a:r>
          </a:p>
        </p:txBody>
      </p:sp>
      <p:sp>
        <p:nvSpPr>
          <p:cNvPr id="5" name="Rectangle 8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0E05575-A257-1B45-AF3C-F0EABBDC642F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7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Instrument Kernel</a:t>
            </a:r>
          </a:p>
        </p:txBody>
      </p:sp>
      <p:sp>
        <p:nvSpPr>
          <p:cNvPr id="5" name="Rectangle 8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34A3BD5-2CAB-954A-A2F5-B3A9F9C0CDC1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4414838"/>
            <a:ext cx="7781925" cy="13652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3900" y="2911475"/>
            <a:ext cx="7781925" cy="1503363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Rectangle 7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Instrument Kernel</a:t>
            </a:r>
          </a:p>
        </p:txBody>
      </p:sp>
      <p:sp>
        <p:nvSpPr>
          <p:cNvPr id="5" name="Rectangle 8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ECFFADE-ED63-2944-B4B2-01277B6303CE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92150" y="198755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54550" y="198755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Rectangle 7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Instrument Kernel</a:t>
            </a:r>
          </a:p>
        </p:txBody>
      </p:sp>
      <p:sp>
        <p:nvSpPr>
          <p:cNvPr id="6" name="Rectangle 8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EDFC0DD-73F8-864A-9624-9EE6C3A4F5F9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42300" cy="1146175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8288"/>
            <a:ext cx="4046538" cy="6413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9638"/>
            <a:ext cx="4046538" cy="395763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51375" y="1538288"/>
            <a:ext cx="4048125" cy="6413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51375" y="2179638"/>
            <a:ext cx="4048125" cy="395763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Rectangle 7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Instrument Kernel</a:t>
            </a:r>
          </a:p>
        </p:txBody>
      </p:sp>
      <p:sp>
        <p:nvSpPr>
          <p:cNvPr id="8" name="Rectangle 8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74ECDC8-EF08-1F4E-9AA2-551228DE5E56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Rectangle 7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Instrument Kernel</a:t>
            </a:r>
          </a:p>
        </p:txBody>
      </p:sp>
      <p:sp>
        <p:nvSpPr>
          <p:cNvPr id="4" name="Rectangle 8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9337CD0-8042-3240-8F76-5C480B5BBFF2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7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Instrument Kernel</a:t>
            </a:r>
          </a:p>
        </p:txBody>
      </p:sp>
      <p:sp>
        <p:nvSpPr>
          <p:cNvPr id="3" name="Rectangle 8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06FD155-0D6B-4540-BC2B-166D7F18759A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13075" cy="116522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9813" y="273050"/>
            <a:ext cx="5119687" cy="58642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8275"/>
            <a:ext cx="3013075" cy="469900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7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Instrument Kernel</a:t>
            </a:r>
          </a:p>
        </p:txBody>
      </p:sp>
      <p:sp>
        <p:nvSpPr>
          <p:cNvPr id="6" name="Rectangle 8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16FF262-4180-E140-9277-A96DFB6C0A7C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5463" y="4810125"/>
            <a:ext cx="549275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5463" y="614363"/>
            <a:ext cx="5492750" cy="4122737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5463" y="5376863"/>
            <a:ext cx="5492750" cy="80645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7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Instrument Kernel</a:t>
            </a:r>
          </a:p>
        </p:txBody>
      </p:sp>
      <p:sp>
        <p:nvSpPr>
          <p:cNvPr id="6" name="Rectangle 8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366CF1-B34E-4340-A66A-EC90D72B6AB7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2487613" y="381000"/>
            <a:ext cx="5727700" cy="47466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vert="horz" wrap="none" lIns="63500" tIns="25400" rIns="63500" bIns="25400" numCol="1" anchor="t" anchorCtr="0" compatLnSpc="1">
            <a:prstTxWarp prst="textNoShape">
              <a:avLst/>
            </a:prstTxWarp>
            <a:spAutoFit/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57347" name="Line 3"/>
          <p:cNvSpPr>
            <a:spLocks noChangeShapeType="1"/>
          </p:cNvSpPr>
          <p:nvPr/>
        </p:nvSpPr>
        <p:spPr bwMode="auto">
          <a:xfrm>
            <a:off x="2057400" y="920750"/>
            <a:ext cx="6584950" cy="0"/>
          </a:xfrm>
          <a:prstGeom prst="line">
            <a:avLst/>
          </a:prstGeom>
          <a:noFill/>
          <a:ln w="508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sp>
        <p:nvSpPr>
          <p:cNvPr id="57348" name="Rectangle 4"/>
          <p:cNvSpPr>
            <a:spLocks noChangeArrowheads="1"/>
          </p:cNvSpPr>
          <p:nvPr/>
        </p:nvSpPr>
        <p:spPr bwMode="auto">
          <a:xfrm>
            <a:off x="2076450" y="971550"/>
            <a:ext cx="3876675" cy="24288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lIns="63500" tIns="25400" rIns="63500" bIns="2540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  <a:defRPr/>
            </a:pPr>
            <a:r>
              <a:rPr lang="en-US" sz="1400" i="0"/>
              <a:t>Navigation and Ancillary Information Facility</a:t>
            </a:r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body" idx="1"/>
          </p:nvPr>
        </p:nvSpPr>
        <p:spPr bwMode="auto">
          <a:xfrm>
            <a:off x="692150" y="1987550"/>
            <a:ext cx="7772400" cy="411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vert="horz" wrap="square" lIns="90488" tIns="44450" rIns="90488" bIns="4445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7350" name="Rectangle 6"/>
          <p:cNvSpPr>
            <a:spLocks noChangeArrowheads="1"/>
          </p:cNvSpPr>
          <p:nvPr/>
        </p:nvSpPr>
        <p:spPr bwMode="auto">
          <a:xfrm>
            <a:off x="-12700" y="6530975"/>
            <a:ext cx="209550" cy="3397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sp>
        <p:nvSpPr>
          <p:cNvPr id="57351" name="Rectangle 7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0" y="6629400"/>
            <a:ext cx="2895600" cy="2413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000" i="0"/>
            </a:lvl1pPr>
          </a:lstStyle>
          <a:p>
            <a:pPr>
              <a:defRPr/>
            </a:pPr>
            <a:r>
              <a:rPr lang="en-US"/>
              <a:t>Instrument Kernel</a:t>
            </a:r>
          </a:p>
        </p:txBody>
      </p:sp>
      <p:sp>
        <p:nvSpPr>
          <p:cNvPr id="57352" name="Rectangle 8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251700" y="6629400"/>
            <a:ext cx="1905000" cy="2413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 i="0"/>
            </a:lvl1pPr>
          </a:lstStyle>
          <a:p>
            <a:pPr>
              <a:defRPr/>
            </a:pPr>
            <a:fld id="{1F17C2A3-09F9-4D48-9F48-5E8B55F85D5A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  <p:grpSp>
        <p:nvGrpSpPr>
          <p:cNvPr id="1033" name="Group 9"/>
          <p:cNvGrpSpPr>
            <a:grpSpLocks/>
          </p:cNvGrpSpPr>
          <p:nvPr/>
        </p:nvGrpSpPr>
        <p:grpSpPr bwMode="auto">
          <a:xfrm>
            <a:off x="177800" y="182563"/>
            <a:ext cx="1824038" cy="896937"/>
            <a:chOff x="112" y="115"/>
            <a:chExt cx="1149" cy="565"/>
          </a:xfrm>
        </p:grpSpPr>
        <p:sp>
          <p:nvSpPr>
            <p:cNvPr id="57354" name="Arc 10"/>
            <p:cNvSpPr>
              <a:spLocks/>
            </p:cNvSpPr>
            <p:nvPr/>
          </p:nvSpPr>
          <p:spPr bwMode="auto">
            <a:xfrm flipH="1">
              <a:off x="635" y="206"/>
              <a:ext cx="79" cy="71"/>
            </a:xfrm>
            <a:custGeom>
              <a:avLst/>
              <a:gdLst>
                <a:gd name="G0" fmla="+- 21600 0 0"/>
                <a:gd name="G1" fmla="+- 21600 0 0"/>
                <a:gd name="G2" fmla="+- 21600 0 0"/>
                <a:gd name="T0" fmla="*/ 9369 w 43200"/>
                <a:gd name="T1" fmla="*/ 39403 h 39403"/>
                <a:gd name="T2" fmla="*/ 34560 w 43200"/>
                <a:gd name="T3" fmla="*/ 38880 h 39403"/>
                <a:gd name="T4" fmla="*/ 21600 w 43200"/>
                <a:gd name="T5" fmla="*/ 21600 h 394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3200" h="39403" fill="none" extrusionOk="0">
                  <a:moveTo>
                    <a:pt x="9368" y="39403"/>
                  </a:moveTo>
                  <a:cubicBezTo>
                    <a:pt x="3504" y="35374"/>
                    <a:pt x="0" y="28715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8398"/>
                    <a:pt x="39999" y="34800"/>
                    <a:pt x="34560" y="38879"/>
                  </a:cubicBezTo>
                </a:path>
                <a:path w="43200" h="39403" stroke="0" extrusionOk="0">
                  <a:moveTo>
                    <a:pt x="9368" y="39403"/>
                  </a:moveTo>
                  <a:cubicBezTo>
                    <a:pt x="3504" y="35374"/>
                    <a:pt x="0" y="28715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8398"/>
                    <a:pt x="39999" y="34800"/>
                    <a:pt x="34560" y="38879"/>
                  </a:cubicBezTo>
                  <a:lnTo>
                    <a:pt x="21600" y="21600"/>
                  </a:lnTo>
                  <a:close/>
                </a:path>
              </a:pathLst>
            </a:cu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57355" name="Oval 11"/>
            <p:cNvSpPr>
              <a:spLocks noChangeArrowheads="1"/>
            </p:cNvSpPr>
            <p:nvPr/>
          </p:nvSpPr>
          <p:spPr bwMode="auto">
            <a:xfrm>
              <a:off x="112" y="292"/>
              <a:ext cx="1149" cy="388"/>
            </a:xfrm>
            <a:prstGeom prst="ellipse">
              <a:avLst/>
            </a:prstGeom>
            <a:noFill/>
            <a:ln w="12700">
              <a:solidFill>
                <a:srgbClr val="0000CC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57356" name="Line 12"/>
            <p:cNvSpPr>
              <a:spLocks noChangeShapeType="1"/>
            </p:cNvSpPr>
            <p:nvPr/>
          </p:nvSpPr>
          <p:spPr bwMode="auto">
            <a:xfrm>
              <a:off x="575" y="353"/>
              <a:ext cx="196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57357" name="Line 13"/>
            <p:cNvSpPr>
              <a:spLocks noChangeShapeType="1"/>
            </p:cNvSpPr>
            <p:nvPr/>
          </p:nvSpPr>
          <p:spPr bwMode="auto">
            <a:xfrm rot="-5400000">
              <a:off x="644" y="352"/>
              <a:ext cx="58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57358" name="Oval 14"/>
            <p:cNvSpPr>
              <a:spLocks noChangeArrowheads="1"/>
            </p:cNvSpPr>
            <p:nvPr/>
          </p:nvSpPr>
          <p:spPr bwMode="auto">
            <a:xfrm>
              <a:off x="331" y="403"/>
              <a:ext cx="462" cy="156"/>
            </a:xfrm>
            <a:prstGeom prst="ellipse">
              <a:avLst/>
            </a:prstGeom>
            <a:noFill/>
            <a:ln w="12700">
              <a:solidFill>
                <a:srgbClr val="0000CC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57359" name="Arc 15"/>
            <p:cNvSpPr>
              <a:spLocks/>
            </p:cNvSpPr>
            <p:nvPr/>
          </p:nvSpPr>
          <p:spPr bwMode="auto">
            <a:xfrm flipV="1">
              <a:off x="552" y="334"/>
              <a:ext cx="696" cy="225"/>
            </a:xfrm>
            <a:custGeom>
              <a:avLst/>
              <a:gdLst>
                <a:gd name="G0" fmla="+- 0 0 0"/>
                <a:gd name="G1" fmla="+- 21600 0 0"/>
                <a:gd name="G2" fmla="+- 21600 0 0"/>
                <a:gd name="T0" fmla="*/ 0 w 21600"/>
                <a:gd name="T1" fmla="*/ 0 h 29731"/>
                <a:gd name="T2" fmla="*/ 20011 w 21600"/>
                <a:gd name="T3" fmla="*/ 29731 h 29731"/>
                <a:gd name="T4" fmla="*/ 0 w 21600"/>
                <a:gd name="T5" fmla="*/ 21600 h 297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1600" h="29731" fill="none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  <a:cubicBezTo>
                    <a:pt x="21600" y="24387"/>
                    <a:pt x="21060" y="27148"/>
                    <a:pt x="20011" y="29731"/>
                  </a:cubicBezTo>
                </a:path>
                <a:path w="21600" h="29731" stroke="0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  <a:cubicBezTo>
                    <a:pt x="21600" y="24387"/>
                    <a:pt x="21060" y="27148"/>
                    <a:pt x="20011" y="29731"/>
                  </a:cubicBezTo>
                  <a:lnTo>
                    <a:pt x="0" y="21600"/>
                  </a:lnTo>
                  <a:close/>
                </a:path>
              </a:pathLst>
            </a:custGeom>
            <a:noFill/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57360" name="Oval 16"/>
            <p:cNvSpPr>
              <a:spLocks noChangeArrowheads="1"/>
            </p:cNvSpPr>
            <p:nvPr/>
          </p:nvSpPr>
          <p:spPr bwMode="auto">
            <a:xfrm>
              <a:off x="563" y="536"/>
              <a:ext cx="47" cy="47"/>
            </a:xfrm>
            <a:prstGeom prst="ellipse">
              <a:avLst/>
            </a:prstGeom>
            <a:solidFill>
              <a:srgbClr val="E30101"/>
            </a:solidFill>
            <a:ln w="9525">
              <a:solidFill>
                <a:srgbClr val="E3010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57361" name="Oval 17"/>
            <p:cNvSpPr>
              <a:spLocks noChangeArrowheads="1"/>
            </p:cNvSpPr>
            <p:nvPr/>
          </p:nvSpPr>
          <p:spPr bwMode="auto">
            <a:xfrm>
              <a:off x="1146" y="358"/>
              <a:ext cx="47" cy="47"/>
            </a:xfrm>
            <a:prstGeom prst="ellipse">
              <a:avLst/>
            </a:prstGeom>
            <a:solidFill>
              <a:srgbClr val="E30101"/>
            </a:solidFill>
            <a:ln w="9525">
              <a:solidFill>
                <a:srgbClr val="E3010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57362" name="Line 18"/>
            <p:cNvSpPr>
              <a:spLocks noChangeShapeType="1"/>
            </p:cNvSpPr>
            <p:nvPr/>
          </p:nvSpPr>
          <p:spPr bwMode="auto">
            <a:xfrm flipV="1">
              <a:off x="675" y="152"/>
              <a:ext cx="0" cy="43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57363" name="Freeform 19"/>
            <p:cNvSpPr>
              <a:spLocks/>
            </p:cNvSpPr>
            <p:nvPr/>
          </p:nvSpPr>
          <p:spPr bwMode="auto">
            <a:xfrm>
              <a:off x="560" y="234"/>
              <a:ext cx="233" cy="251"/>
            </a:xfrm>
            <a:custGeom>
              <a:avLst/>
              <a:gdLst/>
              <a:ahLst/>
              <a:cxnLst>
                <a:cxn ang="0">
                  <a:pos x="134" y="0"/>
                </a:cxn>
                <a:cxn ang="0">
                  <a:pos x="95" y="0"/>
                </a:cxn>
                <a:cxn ang="0">
                  <a:pos x="0" y="246"/>
                </a:cxn>
                <a:cxn ang="0">
                  <a:pos x="114" y="35"/>
                </a:cxn>
                <a:cxn ang="0">
                  <a:pos x="233" y="251"/>
                </a:cxn>
                <a:cxn ang="0">
                  <a:pos x="134" y="0"/>
                </a:cxn>
              </a:cxnLst>
              <a:rect l="0" t="0" r="r" b="b"/>
              <a:pathLst>
                <a:path w="233" h="251">
                  <a:moveTo>
                    <a:pt x="134" y="0"/>
                  </a:moveTo>
                  <a:lnTo>
                    <a:pt x="95" y="0"/>
                  </a:lnTo>
                  <a:lnTo>
                    <a:pt x="0" y="246"/>
                  </a:lnTo>
                  <a:lnTo>
                    <a:pt x="114" y="35"/>
                  </a:lnTo>
                  <a:lnTo>
                    <a:pt x="233" y="251"/>
                  </a:lnTo>
                  <a:lnTo>
                    <a:pt x="134" y="0"/>
                  </a:lnTo>
                  <a:close/>
                </a:path>
              </a:pathLst>
            </a:custGeom>
            <a:solidFill>
              <a:srgbClr val="E30101"/>
            </a:solidFill>
            <a:ln w="952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57364" name="Line 20"/>
            <p:cNvSpPr>
              <a:spLocks noChangeShapeType="1"/>
            </p:cNvSpPr>
            <p:nvPr/>
          </p:nvSpPr>
          <p:spPr bwMode="auto">
            <a:xfrm flipV="1">
              <a:off x="675" y="192"/>
              <a:ext cx="0" cy="79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57365" name="Text Box 21"/>
            <p:cNvSpPr txBox="1">
              <a:spLocks noChangeArrowheads="1"/>
            </p:cNvSpPr>
            <p:nvPr/>
          </p:nvSpPr>
          <p:spPr bwMode="auto">
            <a:xfrm>
              <a:off x="247" y="115"/>
              <a:ext cx="370" cy="48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r>
                <a:rPr lang="en-US" sz="4400" b="0" i="0">
                  <a:solidFill>
                    <a:srgbClr val="E30101"/>
                  </a:solidFill>
                </a:rPr>
                <a:t>N</a:t>
              </a:r>
              <a:endParaRPr lang="en-US" sz="4400" b="0" i="0"/>
            </a:p>
          </p:txBody>
        </p:sp>
        <p:sp>
          <p:nvSpPr>
            <p:cNvPr id="57366" name="Text Box 22"/>
            <p:cNvSpPr txBox="1">
              <a:spLocks noChangeArrowheads="1"/>
            </p:cNvSpPr>
            <p:nvPr/>
          </p:nvSpPr>
          <p:spPr bwMode="auto">
            <a:xfrm>
              <a:off x="739" y="115"/>
              <a:ext cx="429" cy="48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r>
                <a:rPr lang="en-US" sz="4400" b="0" i="0">
                  <a:solidFill>
                    <a:srgbClr val="E30101"/>
                  </a:solidFill>
                </a:rPr>
                <a:t>IF</a:t>
              </a:r>
              <a:endParaRPr lang="en-US" sz="4400" b="0" i="0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32" r:id="rId1"/>
    <p:sldLayoutId id="2147483722" r:id="rId2"/>
    <p:sldLayoutId id="2147483723" r:id="rId3"/>
    <p:sldLayoutId id="2147483724" r:id="rId4"/>
    <p:sldLayoutId id="2147483725" r:id="rId5"/>
    <p:sldLayoutId id="2147483726" r:id="rId6"/>
    <p:sldLayoutId id="2147483727" r:id="rId7"/>
    <p:sldLayoutId id="2147483728" r:id="rId8"/>
    <p:sldLayoutId id="2147483729" r:id="rId9"/>
    <p:sldLayoutId id="2147483730" r:id="rId10"/>
    <p:sldLayoutId id="2147483731" r:id="rId11"/>
  </p:sldLayoutIdLst>
  <p:hf hdr="0" dt="0"/>
  <p:txStyles>
    <p:titleStyle>
      <a:lvl1pPr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+mj-lt"/>
          <a:ea typeface="ＭＳ Ｐゴシック" charset="-128"/>
          <a:cs typeface="ＭＳ Ｐゴシック" charset="-128"/>
        </a:defRPr>
      </a:lvl1pPr>
      <a:lvl2pPr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2pPr>
      <a:lvl3pPr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3pPr>
      <a:lvl4pPr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4pPr>
      <a:lvl5pPr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5pPr>
      <a:lvl6pPr marL="457200"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6pPr>
      <a:lvl7pPr marL="914400"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7pPr>
      <a:lvl8pPr marL="1371600"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8pPr>
      <a:lvl9pPr marL="1828800"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9pPr>
    </p:titleStyle>
    <p:bodyStyle>
      <a:lvl1pPr marL="285750" indent="-2857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•"/>
        <a:defRPr sz="2400" b="1">
          <a:solidFill>
            <a:schemeClr val="tx1"/>
          </a:solidFill>
          <a:latin typeface="+mn-lt"/>
          <a:ea typeface="ＭＳ Ｐゴシック" charset="-128"/>
          <a:cs typeface="ＭＳ Ｐゴシック" charset="-128"/>
        </a:defRPr>
      </a:lvl1pPr>
      <a:lvl2pPr marL="685800" indent="-22860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b="1">
          <a:solidFill>
            <a:schemeClr val="tx1"/>
          </a:solidFill>
          <a:latin typeface="+mn-lt"/>
          <a:ea typeface="ＭＳ Ｐゴシック" charset="-128"/>
        </a:defRPr>
      </a:lvl2pPr>
      <a:lvl3pPr marL="1143000" indent="-22860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»"/>
        <a:defRPr b="1">
          <a:solidFill>
            <a:schemeClr val="tx1"/>
          </a:solidFill>
          <a:latin typeface="+mn-lt"/>
          <a:ea typeface="ＭＳ Ｐゴシック" charset="-128"/>
        </a:defRPr>
      </a:lvl3pPr>
      <a:lvl4pPr marL="15430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•"/>
        <a:defRPr sz="1400" b="1">
          <a:solidFill>
            <a:schemeClr val="tx1"/>
          </a:solidFill>
          <a:latin typeface="+mn-lt"/>
          <a:ea typeface="ＭＳ Ｐゴシック" charset="-128"/>
        </a:defRPr>
      </a:lvl4pPr>
      <a:lvl5pPr marL="20002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5pPr>
      <a:lvl6pPr marL="24574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6pPr>
      <a:lvl7pPr marL="29146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7pPr>
      <a:lvl8pPr marL="33718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8pPr>
      <a:lvl9pPr marL="38290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hyperlink" Target="https://naif.jpl.nasa.gov/naif/utilities.html" TargetMode="Externa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hyperlink" Target="https://naif.jpl.nasa.gov/naif/data_archived.html" TargetMode="Externa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2562225" y="2271713"/>
            <a:ext cx="4038600" cy="1006475"/>
          </a:xfrm>
          <a:noFill/>
        </p:spPr>
        <p:txBody>
          <a:bodyPr/>
          <a:lstStyle/>
          <a:p>
            <a:r>
              <a:rPr lang="en-US" sz="3600"/>
              <a:t>Instrument Kernel</a:t>
            </a:r>
            <a:br>
              <a:rPr lang="en-US" sz="3600"/>
            </a:br>
            <a:r>
              <a:rPr lang="en-US" sz="3600"/>
              <a:t>IK</a:t>
            </a:r>
            <a:endParaRPr lang="en-US"/>
          </a:p>
        </p:txBody>
      </p:sp>
      <p:sp>
        <p:nvSpPr>
          <p:cNvPr id="15363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4495800"/>
            <a:ext cx="6400800" cy="1752600"/>
          </a:xfrm>
          <a:noFill/>
        </p:spPr>
        <p:txBody>
          <a:bodyPr/>
          <a:lstStyle/>
          <a:p>
            <a:pPr marL="285750" indent="-285750"/>
            <a:r>
              <a:rPr lang="en-US" dirty="0">
                <a:solidFill>
                  <a:schemeClr val="tx2"/>
                </a:solidFill>
              </a:rPr>
              <a:t>April 2023</a:t>
            </a:r>
          </a:p>
        </p:txBody>
      </p:sp>
    </p:spTree>
  </p:cSld>
  <p:clrMapOvr>
    <a:masterClrMapping/>
  </p:clrMapOvr>
  <p:transition spd="slow"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Instrument Kernel</a:t>
            </a:r>
          </a:p>
        </p:txBody>
      </p:sp>
      <p:sp>
        <p:nvSpPr>
          <p:cNvPr id="33795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EED28AF8-60DF-174F-B986-80CA586721F5}" type="slidenum">
              <a:rPr lang="en-US" smtClean="0"/>
              <a:pPr/>
              <a:t>10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33796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838200" y="1600200"/>
            <a:ext cx="7620000" cy="4502150"/>
          </a:xfrm>
          <a:noFill/>
        </p:spPr>
        <p:txBody>
          <a:bodyPr/>
          <a:lstStyle/>
          <a:p>
            <a:pPr>
              <a:lnSpc>
                <a:spcPct val="80000"/>
              </a:lnSpc>
            </a:pPr>
            <a:r>
              <a:rPr lang="en-US" sz="1800" dirty="0"/>
              <a:t>When explicit boundary vectors are provided, they must be listed in either clockwise or counter-clockwise order, not randomly</a:t>
            </a:r>
          </a:p>
          <a:p>
            <a:pPr>
              <a:lnSpc>
                <a:spcPct val="80000"/>
              </a:lnSpc>
            </a:pPr>
            <a:r>
              <a:rPr lang="en-US" sz="1800" dirty="0"/>
              <a:t>Neither the boresight nor reference vector has to be co-aligned with one of the FOV frame’s axes</a:t>
            </a:r>
          </a:p>
          <a:p>
            <a:pPr lvl="1">
              <a:lnSpc>
                <a:spcPct val="80000"/>
              </a:lnSpc>
            </a:pPr>
            <a:r>
              <a:rPr lang="en-US" sz="1400" dirty="0"/>
              <a:t>But for convenience, each is frequently defined to be along one of the FOV axes</a:t>
            </a:r>
          </a:p>
          <a:p>
            <a:pPr>
              <a:lnSpc>
                <a:spcPct val="80000"/>
              </a:lnSpc>
            </a:pPr>
            <a:r>
              <a:rPr lang="en-US" sz="1800" dirty="0"/>
              <a:t>None of the boresight, corner or reference vector has to be a unit vector</a:t>
            </a:r>
          </a:p>
          <a:p>
            <a:pPr lvl="1">
              <a:lnSpc>
                <a:spcPct val="80000"/>
              </a:lnSpc>
            </a:pPr>
            <a:r>
              <a:rPr lang="en-US" sz="1400" dirty="0"/>
              <a:t>But these frequently are defined as unit vectors</a:t>
            </a:r>
          </a:p>
          <a:p>
            <a:pPr>
              <a:lnSpc>
                <a:spcPct val="80000"/>
              </a:lnSpc>
            </a:pPr>
            <a:r>
              <a:rPr lang="en-US" sz="1800" dirty="0"/>
              <a:t>When a FOV is specified using the half angular extents method, the boresight and reference vectors have to be linearly independent but they don’t have to be perpendicular </a:t>
            </a:r>
          </a:p>
          <a:p>
            <a:pPr lvl="1">
              <a:lnSpc>
                <a:spcPct val="80000"/>
              </a:lnSpc>
            </a:pPr>
            <a:r>
              <a:rPr lang="en-US" sz="1400" dirty="0"/>
              <a:t>But for convenience the reference vector is usually picked to be normal to the boresight vector</a:t>
            </a:r>
          </a:p>
          <a:p>
            <a:pPr>
              <a:lnSpc>
                <a:spcPct val="80000"/>
              </a:lnSpc>
            </a:pPr>
            <a:r>
              <a:rPr lang="en-US" sz="1800" dirty="0"/>
              <a:t>Half angular extents for a rectangular FOV specify the angles between the boresight and the FOV sides, i.e. they are for the middle of the FOV</a:t>
            </a:r>
          </a:p>
          <a:p>
            <a:pPr>
              <a:lnSpc>
                <a:spcPct val="80000"/>
              </a:lnSpc>
            </a:pPr>
            <a:r>
              <a:rPr lang="en-US" sz="1800" dirty="0"/>
              <a:t>The next several pages show examples of FOV definitions</a:t>
            </a:r>
          </a:p>
        </p:txBody>
      </p:sp>
      <p:sp>
        <p:nvSpPr>
          <p:cNvPr id="33797" name="Rectangle 3"/>
          <p:cNvSpPr>
            <a:spLocks noGrp="1" noChangeArrowheads="1"/>
          </p:cNvSpPr>
          <p:nvPr>
            <p:ph type="title"/>
          </p:nvPr>
        </p:nvSpPr>
        <p:spPr>
          <a:xfrm>
            <a:off x="2557463" y="381000"/>
            <a:ext cx="5613400" cy="474663"/>
          </a:xfrm>
        </p:spPr>
        <p:txBody>
          <a:bodyPr/>
          <a:lstStyle/>
          <a:p>
            <a:r>
              <a:rPr lang="en-US"/>
              <a:t>FOV Definition Keywords (4)</a:t>
            </a:r>
          </a:p>
        </p:txBody>
      </p:sp>
    </p:spTree>
  </p:cSld>
  <p:clrMapOvr>
    <a:masterClrMapping/>
  </p:clrMapOvr>
  <p:transition spd="slow"/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2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Instrument Kernel</a:t>
            </a:r>
          </a:p>
        </p:txBody>
      </p:sp>
      <p:sp>
        <p:nvSpPr>
          <p:cNvPr id="35843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6AC3BC2C-8006-1443-9410-55E9662A0974}" type="slidenum">
              <a:rPr lang="en-US" smtClean="0"/>
              <a:pPr/>
              <a:t>11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35844" name="Rectangle 6"/>
          <p:cNvSpPr>
            <a:spLocks noChangeArrowheads="1"/>
          </p:cNvSpPr>
          <p:nvPr/>
        </p:nvSpPr>
        <p:spPr bwMode="auto">
          <a:xfrm>
            <a:off x="1233488" y="1417638"/>
            <a:ext cx="7223125" cy="3635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  <a:spcBef>
                <a:spcPct val="50000"/>
              </a:spcBef>
            </a:pPr>
            <a:r>
              <a:rPr lang="en-US" sz="2000" i="0"/>
              <a:t>Consider an instrument with a circular field of view.</a:t>
            </a:r>
          </a:p>
        </p:txBody>
      </p:sp>
      <p:sp>
        <p:nvSpPr>
          <p:cNvPr id="35860" name="Line 9"/>
          <p:cNvSpPr>
            <a:spLocks noChangeShapeType="1"/>
          </p:cNvSpPr>
          <p:nvPr/>
        </p:nvSpPr>
        <p:spPr bwMode="auto">
          <a:xfrm flipV="1">
            <a:off x="2257425" y="3744913"/>
            <a:ext cx="3757613" cy="1798638"/>
          </a:xfrm>
          <a:prstGeom prst="line">
            <a:avLst/>
          </a:prstGeom>
          <a:noFill/>
          <a:ln w="19050">
            <a:solidFill>
              <a:schemeClr val="accent1"/>
            </a:solidFill>
            <a:prstDash val="dash"/>
            <a:round/>
            <a:headEnd/>
            <a:tailEnd type="triangle" w="med" len="med"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5861" name="Line 18"/>
          <p:cNvSpPr>
            <a:spLocks noChangeShapeType="1"/>
          </p:cNvSpPr>
          <p:nvPr/>
        </p:nvSpPr>
        <p:spPr bwMode="auto">
          <a:xfrm flipH="1">
            <a:off x="3106738" y="4267200"/>
            <a:ext cx="246063" cy="7270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5862" name="Rectangle 19"/>
          <p:cNvSpPr>
            <a:spLocks noChangeArrowheads="1"/>
          </p:cNvSpPr>
          <p:nvPr/>
        </p:nvSpPr>
        <p:spPr bwMode="auto">
          <a:xfrm>
            <a:off x="2840038" y="3433763"/>
            <a:ext cx="1384300" cy="8318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  <a:spAutoFit/>
          </a:bodyPr>
          <a:lstStyle/>
          <a:p>
            <a:pPr algn="ctr">
              <a:lnSpc>
                <a:spcPct val="90000"/>
              </a:lnSpc>
            </a:pPr>
            <a:r>
              <a:rPr lang="en-US" sz="1800" i="0">
                <a:solidFill>
                  <a:schemeClr val="accent1"/>
                </a:solidFill>
              </a:rPr>
              <a:t>Boundary Corner Vector</a:t>
            </a:r>
          </a:p>
        </p:txBody>
      </p:sp>
      <p:sp>
        <p:nvSpPr>
          <p:cNvPr id="35863" name="Line 20"/>
          <p:cNvSpPr>
            <a:spLocks noChangeShapeType="1"/>
          </p:cNvSpPr>
          <p:nvPr/>
        </p:nvSpPr>
        <p:spPr bwMode="auto">
          <a:xfrm>
            <a:off x="6956425" y="4672013"/>
            <a:ext cx="509588" cy="56356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triangle" w="med" len="med"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5864" name="Rectangle 21"/>
          <p:cNvSpPr>
            <a:spLocks noChangeArrowheads="1"/>
          </p:cNvSpPr>
          <p:nvPr/>
        </p:nvSpPr>
        <p:spPr bwMode="auto">
          <a:xfrm>
            <a:off x="7508875" y="5233988"/>
            <a:ext cx="1384300" cy="584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  <a:spAutoFit/>
          </a:bodyPr>
          <a:lstStyle/>
          <a:p>
            <a:pPr algn="ctr">
              <a:lnSpc>
                <a:spcPct val="90000"/>
              </a:lnSpc>
            </a:pPr>
            <a:r>
              <a:rPr lang="en-US" sz="1800" i="0">
                <a:solidFill>
                  <a:schemeClr val="accent2"/>
                </a:solidFill>
              </a:rPr>
              <a:t>Boresight Vector</a:t>
            </a:r>
          </a:p>
        </p:txBody>
      </p:sp>
      <p:sp>
        <p:nvSpPr>
          <p:cNvPr id="35865" name="Line 22"/>
          <p:cNvSpPr>
            <a:spLocks noChangeShapeType="1"/>
          </p:cNvSpPr>
          <p:nvPr/>
        </p:nvSpPr>
        <p:spPr bwMode="auto">
          <a:xfrm flipV="1">
            <a:off x="2263775" y="4854575"/>
            <a:ext cx="3227388" cy="695325"/>
          </a:xfrm>
          <a:prstGeom prst="line">
            <a:avLst/>
          </a:prstGeom>
          <a:noFill/>
          <a:ln w="25400">
            <a:solidFill>
              <a:schemeClr val="accent2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5866" name="Rectangle 24"/>
          <p:cNvSpPr>
            <a:spLocks noChangeArrowheads="1"/>
          </p:cNvSpPr>
          <p:nvPr/>
        </p:nvSpPr>
        <p:spPr bwMode="auto">
          <a:xfrm>
            <a:off x="8240713" y="5367338"/>
            <a:ext cx="209550" cy="3397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5867" name="Rectangle 25"/>
          <p:cNvSpPr>
            <a:spLocks noChangeArrowheads="1"/>
          </p:cNvSpPr>
          <p:nvPr/>
        </p:nvSpPr>
        <p:spPr bwMode="auto">
          <a:xfrm>
            <a:off x="1462819" y="6115050"/>
            <a:ext cx="1384300" cy="5937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  <a:spAutoFit/>
          </a:bodyPr>
          <a:lstStyle/>
          <a:p>
            <a:pPr algn="ctr">
              <a:lnSpc>
                <a:spcPct val="90000"/>
              </a:lnSpc>
            </a:pPr>
            <a:r>
              <a:rPr lang="en-US" sz="1800" i="0"/>
              <a:t>Instrument</a:t>
            </a:r>
          </a:p>
          <a:p>
            <a:pPr algn="ctr">
              <a:lnSpc>
                <a:spcPct val="90000"/>
              </a:lnSpc>
            </a:pPr>
            <a:r>
              <a:rPr lang="en-US" sz="1800" i="0"/>
              <a:t>focal point</a:t>
            </a:r>
          </a:p>
        </p:txBody>
      </p:sp>
      <p:sp>
        <p:nvSpPr>
          <p:cNvPr id="35868" name="Line 26"/>
          <p:cNvSpPr>
            <a:spLocks noChangeShapeType="1"/>
          </p:cNvSpPr>
          <p:nvPr/>
        </p:nvSpPr>
        <p:spPr bwMode="auto">
          <a:xfrm>
            <a:off x="2263775" y="4703762"/>
            <a:ext cx="0" cy="83978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triangle" w="med" len="med"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5869" name="Line 27"/>
          <p:cNvSpPr>
            <a:spLocks noChangeShapeType="1"/>
          </p:cNvSpPr>
          <p:nvPr/>
        </p:nvSpPr>
        <p:spPr bwMode="auto">
          <a:xfrm flipH="1" flipV="1">
            <a:off x="1462818" y="5428119"/>
            <a:ext cx="787879" cy="11543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5870" name="Rectangle 28"/>
          <p:cNvSpPr>
            <a:spLocks noChangeArrowheads="1"/>
          </p:cNvSpPr>
          <p:nvPr/>
        </p:nvSpPr>
        <p:spPr bwMode="auto">
          <a:xfrm>
            <a:off x="1066800" y="5367338"/>
            <a:ext cx="333375" cy="3365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</a:pPr>
            <a:r>
              <a:rPr lang="en-US" sz="1800" i="0" dirty="0"/>
              <a:t>X</a:t>
            </a:r>
          </a:p>
        </p:txBody>
      </p:sp>
      <p:sp>
        <p:nvSpPr>
          <p:cNvPr id="35871" name="Rectangle 29"/>
          <p:cNvSpPr>
            <a:spLocks noChangeArrowheads="1"/>
          </p:cNvSpPr>
          <p:nvPr/>
        </p:nvSpPr>
        <p:spPr bwMode="auto">
          <a:xfrm>
            <a:off x="2097087" y="4352925"/>
            <a:ext cx="333375" cy="3365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</a:pPr>
            <a:r>
              <a:rPr lang="en-US" sz="1800" i="0" dirty="0"/>
              <a:t>Y</a:t>
            </a:r>
          </a:p>
        </p:txBody>
      </p:sp>
      <p:sp>
        <p:nvSpPr>
          <p:cNvPr id="35872" name="Rectangle 30"/>
          <p:cNvSpPr>
            <a:spLocks noChangeArrowheads="1"/>
          </p:cNvSpPr>
          <p:nvPr/>
        </p:nvSpPr>
        <p:spPr bwMode="auto">
          <a:xfrm>
            <a:off x="6931025" y="4184650"/>
            <a:ext cx="320675" cy="3365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</a:pPr>
            <a:r>
              <a:rPr lang="en-US" sz="1800" i="0" dirty="0"/>
              <a:t>Z</a:t>
            </a:r>
          </a:p>
        </p:txBody>
      </p:sp>
      <p:sp>
        <p:nvSpPr>
          <p:cNvPr id="35873" name="Rectangle 31"/>
          <p:cNvSpPr>
            <a:spLocks noChangeArrowheads="1"/>
          </p:cNvSpPr>
          <p:nvPr/>
        </p:nvSpPr>
        <p:spPr bwMode="auto">
          <a:xfrm>
            <a:off x="1767619" y="5683250"/>
            <a:ext cx="841375" cy="3365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</a:pPr>
            <a:r>
              <a:rPr lang="en-US" sz="1800" i="0" dirty="0"/>
              <a:t>(0,0,0)</a:t>
            </a:r>
          </a:p>
        </p:txBody>
      </p:sp>
      <p:sp>
        <p:nvSpPr>
          <p:cNvPr id="35874" name="Rectangle 35"/>
          <p:cNvSpPr>
            <a:spLocks noChangeArrowheads="1"/>
          </p:cNvSpPr>
          <p:nvPr/>
        </p:nvSpPr>
        <p:spPr bwMode="auto">
          <a:xfrm>
            <a:off x="4894262" y="3529013"/>
            <a:ext cx="841375" cy="3365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</a:pPr>
            <a:r>
              <a:rPr lang="en-US" sz="1800" i="0" dirty="0"/>
              <a:t>(0,1,4)</a:t>
            </a:r>
          </a:p>
        </p:txBody>
      </p:sp>
      <p:sp>
        <p:nvSpPr>
          <p:cNvPr id="35875" name="Oval 41"/>
          <p:cNvSpPr>
            <a:spLocks noChangeArrowheads="1"/>
          </p:cNvSpPr>
          <p:nvPr/>
        </p:nvSpPr>
        <p:spPr bwMode="auto">
          <a:xfrm>
            <a:off x="4667250" y="3986213"/>
            <a:ext cx="1741488" cy="1741488"/>
          </a:xfrm>
          <a:prstGeom prst="ellips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scene3d>
            <a:camera prst="legacyObliqueTopRight">
              <a:rot lat="0" lon="1200000" rev="0"/>
            </a:camera>
            <a:lightRig rig="legacyHarsh1" dir="t"/>
          </a:scene3d>
          <a:sp3d extrusionH="4750" prstMaterial="legacyMetal">
            <a:bevelT w="13500" h="13500" prst="angle"/>
            <a:bevelB w="13500" h="13500" prst="angle"/>
            <a:extrusionClr>
              <a:schemeClr val="tx1"/>
            </a:extrusionClr>
          </a:sp3d>
        </p:spPr>
        <p:txBody>
          <a:bodyPr wrap="none" anchor="ctr">
            <a:prstTxWarp prst="textNoShape">
              <a:avLst/>
            </a:prstTxWarp>
            <a:flatTx/>
          </a:bodyPr>
          <a:lstStyle/>
          <a:p>
            <a:endParaRPr lang="en-US"/>
          </a:p>
        </p:txBody>
      </p:sp>
      <p:sp>
        <p:nvSpPr>
          <p:cNvPr id="35876" name="Line 46"/>
          <p:cNvSpPr>
            <a:spLocks noChangeShapeType="1"/>
          </p:cNvSpPr>
          <p:nvPr/>
        </p:nvSpPr>
        <p:spPr bwMode="auto">
          <a:xfrm flipV="1">
            <a:off x="5499100" y="4703763"/>
            <a:ext cx="700088" cy="150813"/>
          </a:xfrm>
          <a:prstGeom prst="line">
            <a:avLst/>
          </a:prstGeom>
          <a:noFill/>
          <a:ln w="25400">
            <a:solidFill>
              <a:schemeClr val="accent2"/>
            </a:solidFill>
            <a:prstDash val="sysDot"/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5877" name="Line 47"/>
          <p:cNvSpPr>
            <a:spLocks noChangeShapeType="1"/>
          </p:cNvSpPr>
          <p:nvPr/>
        </p:nvSpPr>
        <p:spPr bwMode="auto">
          <a:xfrm flipV="1">
            <a:off x="6248400" y="4537075"/>
            <a:ext cx="700088" cy="150813"/>
          </a:xfrm>
          <a:prstGeom prst="line">
            <a:avLst/>
          </a:prstGeom>
          <a:noFill/>
          <a:ln w="25400">
            <a:solidFill>
              <a:schemeClr val="accent2"/>
            </a:solidFill>
            <a:round/>
            <a:headEnd/>
            <a:tailEnd type="triangle" w="med" len="med"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5878" name="Oval 81"/>
          <p:cNvSpPr>
            <a:spLocks noChangeArrowheads="1"/>
          </p:cNvSpPr>
          <p:nvPr/>
        </p:nvSpPr>
        <p:spPr bwMode="auto">
          <a:xfrm>
            <a:off x="5489575" y="3929063"/>
            <a:ext cx="104775" cy="104775"/>
          </a:xfrm>
          <a:prstGeom prst="ellipse">
            <a:avLst/>
          </a:prstGeom>
          <a:solidFill>
            <a:schemeClr val="accent1"/>
          </a:solidFill>
          <a:ln w="12700">
            <a:solidFill>
              <a:schemeClr val="accent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5879" name="Oval 82"/>
          <p:cNvSpPr>
            <a:spLocks noChangeArrowheads="1"/>
          </p:cNvSpPr>
          <p:nvPr/>
        </p:nvSpPr>
        <p:spPr bwMode="auto">
          <a:xfrm>
            <a:off x="5476875" y="4791075"/>
            <a:ext cx="104775" cy="104775"/>
          </a:xfrm>
          <a:prstGeom prst="ellipse">
            <a:avLst/>
          </a:prstGeom>
          <a:solidFill>
            <a:schemeClr val="accent2"/>
          </a:solidFill>
          <a:ln w="12700">
            <a:solidFill>
              <a:schemeClr val="accent2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5847" name="Oval 84"/>
          <p:cNvSpPr>
            <a:spLocks noChangeArrowheads="1"/>
          </p:cNvSpPr>
          <p:nvPr/>
        </p:nvSpPr>
        <p:spPr bwMode="auto">
          <a:xfrm>
            <a:off x="1190625" y="2632075"/>
            <a:ext cx="935038" cy="935038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5848" name="Rectangle 87"/>
          <p:cNvSpPr>
            <a:spLocks noGrp="1" noChangeArrowheads="1"/>
          </p:cNvSpPr>
          <p:nvPr>
            <p:ph type="title"/>
          </p:nvPr>
        </p:nvSpPr>
        <p:spPr>
          <a:xfrm>
            <a:off x="3221038" y="381000"/>
            <a:ext cx="4259262" cy="474663"/>
          </a:xfrm>
        </p:spPr>
        <p:txBody>
          <a:bodyPr/>
          <a:lstStyle/>
          <a:p>
            <a:r>
              <a:rPr lang="en-US"/>
              <a:t>Circular Field of View</a:t>
            </a:r>
          </a:p>
        </p:txBody>
      </p:sp>
      <p:sp>
        <p:nvSpPr>
          <p:cNvPr id="35849" name="Rectangle 88"/>
          <p:cNvSpPr>
            <a:spLocks noChangeArrowheads="1"/>
          </p:cNvSpPr>
          <p:nvPr/>
        </p:nvSpPr>
        <p:spPr bwMode="auto">
          <a:xfrm>
            <a:off x="439738" y="2135188"/>
            <a:ext cx="2400300" cy="1574800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5850" name="Line 89"/>
          <p:cNvSpPr>
            <a:spLocks noChangeShapeType="1"/>
          </p:cNvSpPr>
          <p:nvPr/>
        </p:nvSpPr>
        <p:spPr bwMode="auto">
          <a:xfrm flipV="1">
            <a:off x="1658938" y="2427288"/>
            <a:ext cx="0" cy="6731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5851" name="Line 90"/>
          <p:cNvSpPr>
            <a:spLocks noChangeShapeType="1"/>
          </p:cNvSpPr>
          <p:nvPr/>
        </p:nvSpPr>
        <p:spPr bwMode="auto">
          <a:xfrm flipH="1">
            <a:off x="709613" y="3100388"/>
            <a:ext cx="949325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5852" name="Oval 91"/>
          <p:cNvSpPr>
            <a:spLocks noChangeArrowheads="1"/>
          </p:cNvSpPr>
          <p:nvPr/>
        </p:nvSpPr>
        <p:spPr bwMode="auto">
          <a:xfrm>
            <a:off x="1614488" y="3060700"/>
            <a:ext cx="88900" cy="74613"/>
          </a:xfrm>
          <a:prstGeom prst="ellipse">
            <a:avLst/>
          </a:prstGeom>
          <a:solidFill>
            <a:schemeClr val="accent2"/>
          </a:solidFill>
          <a:ln w="12700">
            <a:solidFill>
              <a:schemeClr val="accent2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5853" name="Text Box 92"/>
          <p:cNvSpPr txBox="1">
            <a:spLocks noChangeArrowheads="1"/>
          </p:cNvSpPr>
          <p:nvPr/>
        </p:nvSpPr>
        <p:spPr bwMode="auto">
          <a:xfrm>
            <a:off x="1522413" y="2209800"/>
            <a:ext cx="303212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sz="1400" i="0"/>
              <a:t>Y</a:t>
            </a:r>
          </a:p>
        </p:txBody>
      </p:sp>
      <p:sp>
        <p:nvSpPr>
          <p:cNvPr id="35854" name="Text Box 93"/>
          <p:cNvSpPr txBox="1">
            <a:spLocks noChangeArrowheads="1"/>
          </p:cNvSpPr>
          <p:nvPr/>
        </p:nvSpPr>
        <p:spPr bwMode="auto">
          <a:xfrm>
            <a:off x="439738" y="2954338"/>
            <a:ext cx="303212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sz="1400" i="0"/>
              <a:t>X</a:t>
            </a:r>
          </a:p>
        </p:txBody>
      </p:sp>
      <p:sp>
        <p:nvSpPr>
          <p:cNvPr id="35855" name="Text Box 94"/>
          <p:cNvSpPr txBox="1">
            <a:spLocks noChangeArrowheads="1"/>
          </p:cNvSpPr>
          <p:nvPr/>
        </p:nvSpPr>
        <p:spPr bwMode="auto">
          <a:xfrm>
            <a:off x="1612900" y="2735263"/>
            <a:ext cx="687388" cy="2746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sz="1200" i="0">
                <a:solidFill>
                  <a:schemeClr val="accent1"/>
                </a:solidFill>
              </a:rPr>
              <a:t>14.03 </a:t>
            </a:r>
            <a:r>
              <a:rPr lang="en-US" sz="1200" i="0" baseline="30000">
                <a:solidFill>
                  <a:schemeClr val="accent1"/>
                </a:solidFill>
              </a:rPr>
              <a:t>O</a:t>
            </a:r>
          </a:p>
        </p:txBody>
      </p:sp>
      <p:sp>
        <p:nvSpPr>
          <p:cNvPr id="35856" name="Oval 96"/>
          <p:cNvSpPr>
            <a:spLocks noChangeArrowheads="1"/>
          </p:cNvSpPr>
          <p:nvPr/>
        </p:nvSpPr>
        <p:spPr bwMode="auto">
          <a:xfrm>
            <a:off x="1612900" y="2571750"/>
            <a:ext cx="88900" cy="74613"/>
          </a:xfrm>
          <a:prstGeom prst="ellipse">
            <a:avLst/>
          </a:prstGeom>
          <a:solidFill>
            <a:schemeClr val="accent1"/>
          </a:solidFill>
          <a:ln w="12700">
            <a:solidFill>
              <a:schemeClr val="accent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5857" name="Line 98"/>
          <p:cNvSpPr>
            <a:spLocks noChangeShapeType="1"/>
          </p:cNvSpPr>
          <p:nvPr/>
        </p:nvSpPr>
        <p:spPr bwMode="auto">
          <a:xfrm flipV="1">
            <a:off x="1658938" y="2605088"/>
            <a:ext cx="0" cy="207962"/>
          </a:xfrm>
          <a:prstGeom prst="line">
            <a:avLst/>
          </a:prstGeom>
          <a:noFill/>
          <a:ln w="12700">
            <a:solidFill>
              <a:schemeClr val="accent1"/>
            </a:solidFill>
            <a:round/>
            <a:headEnd/>
            <a:tailEnd type="triangle" w="sm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5858" name="Line 99"/>
          <p:cNvSpPr>
            <a:spLocks noChangeShapeType="1"/>
          </p:cNvSpPr>
          <p:nvPr/>
        </p:nvSpPr>
        <p:spPr bwMode="auto">
          <a:xfrm flipV="1">
            <a:off x="1658938" y="2943225"/>
            <a:ext cx="0" cy="157163"/>
          </a:xfrm>
          <a:prstGeom prst="line">
            <a:avLst/>
          </a:prstGeom>
          <a:noFill/>
          <a:ln w="12700">
            <a:solidFill>
              <a:schemeClr val="accent1"/>
            </a:solidFill>
            <a:round/>
            <a:headEnd type="triangle" w="sm" len="med"/>
            <a:tailEnd type="none" w="sm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5859" name="Text Box 102"/>
          <p:cNvSpPr txBox="1">
            <a:spLocks noChangeArrowheads="1"/>
          </p:cNvSpPr>
          <p:nvPr/>
        </p:nvSpPr>
        <p:spPr bwMode="auto">
          <a:xfrm>
            <a:off x="347663" y="3757613"/>
            <a:ext cx="2286000" cy="76358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r>
              <a:rPr lang="en-US" sz="1600" i="0"/>
              <a:t>Subtended field of view angle</a:t>
            </a:r>
          </a:p>
          <a:p>
            <a:r>
              <a:rPr lang="en-US" sz="1200" i="0"/>
              <a:t>14.03 = arc tan (1/4)</a:t>
            </a:r>
          </a:p>
        </p:txBody>
      </p:sp>
    </p:spTree>
  </p:cSld>
  <p:clrMapOvr>
    <a:masterClrMapping/>
  </p:clrMapOvr>
  <p:transition spd="slow"/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Instrument Kernel</a:t>
            </a:r>
          </a:p>
        </p:txBody>
      </p:sp>
      <p:sp>
        <p:nvSpPr>
          <p:cNvPr id="37891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D81AB92F-AB66-6140-8D11-412C925BFE34}" type="slidenum">
              <a:rPr lang="en-US" smtClean="0"/>
              <a:pPr/>
              <a:t>12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37892" name="Rectangle 5"/>
          <p:cNvSpPr>
            <a:spLocks noChangeArrowheads="1"/>
          </p:cNvSpPr>
          <p:nvPr/>
        </p:nvSpPr>
        <p:spPr bwMode="auto">
          <a:xfrm>
            <a:off x="777875" y="1622425"/>
            <a:ext cx="7769225" cy="6381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  <a:spcBef>
                <a:spcPct val="50000"/>
              </a:spcBef>
            </a:pPr>
            <a:r>
              <a:rPr lang="en-US" sz="2000" i="0"/>
              <a:t>The following sets of keywords and values describe this circular field of view:</a:t>
            </a:r>
          </a:p>
        </p:txBody>
      </p:sp>
      <p:sp>
        <p:nvSpPr>
          <p:cNvPr id="37893" name="Rectangle 6"/>
          <p:cNvSpPr>
            <a:spLocks noChangeArrowheads="1"/>
          </p:cNvSpPr>
          <p:nvPr/>
        </p:nvSpPr>
        <p:spPr bwMode="auto">
          <a:xfrm>
            <a:off x="1293813" y="2597150"/>
            <a:ext cx="7253287" cy="1066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  <a:spAutoFit/>
          </a:bodyPr>
          <a:lstStyle/>
          <a:p>
            <a:r>
              <a:rPr lang="en-US" sz="1600" i="0">
                <a:latin typeface="Courier New" charset="0"/>
              </a:rPr>
              <a:t>INS-11111_FOV_SHAPE            = 'CIRCLE'</a:t>
            </a:r>
          </a:p>
          <a:p>
            <a:r>
              <a:rPr lang="en-US" sz="1600" i="0">
                <a:latin typeface="Courier New" charset="0"/>
              </a:rPr>
              <a:t>INS-11111_FOV_FRAME            = 'FRAME_FOR_INS-11111'</a:t>
            </a:r>
          </a:p>
          <a:p>
            <a:r>
              <a:rPr lang="en-US" sz="1600" i="0">
                <a:latin typeface="Courier New" charset="0"/>
              </a:rPr>
              <a:t>INS-11111_BORESIGHT            = ( 0.0  0.0  1.0 )</a:t>
            </a:r>
          </a:p>
          <a:p>
            <a:r>
              <a:rPr lang="en-US" sz="1600" i="0">
                <a:latin typeface="Courier New" charset="0"/>
              </a:rPr>
              <a:t>INS-11111_FOV_BOUNDARY_CORNERS = ( 0.0  1.0  4.0 )</a:t>
            </a:r>
          </a:p>
        </p:txBody>
      </p:sp>
      <p:sp>
        <p:nvSpPr>
          <p:cNvPr id="37894" name="Rectangle 7"/>
          <p:cNvSpPr>
            <a:spLocks noGrp="1" noChangeArrowheads="1"/>
          </p:cNvSpPr>
          <p:nvPr>
            <p:ph type="title"/>
          </p:nvPr>
        </p:nvSpPr>
        <p:spPr>
          <a:xfrm>
            <a:off x="3052763" y="381000"/>
            <a:ext cx="4597400" cy="474663"/>
          </a:xfrm>
        </p:spPr>
        <p:txBody>
          <a:bodyPr/>
          <a:lstStyle/>
          <a:p>
            <a:r>
              <a:rPr lang="en-US"/>
              <a:t>Circular FOV Definition</a:t>
            </a:r>
          </a:p>
        </p:txBody>
      </p:sp>
      <p:sp>
        <p:nvSpPr>
          <p:cNvPr id="37895" name="Rectangle 12"/>
          <p:cNvSpPr>
            <a:spLocks noChangeArrowheads="1"/>
          </p:cNvSpPr>
          <p:nvPr/>
        </p:nvSpPr>
        <p:spPr bwMode="auto">
          <a:xfrm>
            <a:off x="1295400" y="4298950"/>
            <a:ext cx="7253288" cy="18002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  <a:spAutoFit/>
          </a:bodyPr>
          <a:lstStyle/>
          <a:p>
            <a:r>
              <a:rPr lang="en-US" sz="1600" i="0">
                <a:latin typeface="Courier New" charset="0"/>
              </a:rPr>
              <a:t>INS-11111_FOV_SHAPE            = 'CIRCLE'</a:t>
            </a:r>
          </a:p>
          <a:p>
            <a:r>
              <a:rPr lang="en-US" sz="1600" i="0">
                <a:latin typeface="Courier New" charset="0"/>
              </a:rPr>
              <a:t>INS-11111_FOV_FRAME            = 'FRAME_FOR_INS-11111'</a:t>
            </a:r>
          </a:p>
          <a:p>
            <a:r>
              <a:rPr lang="en-US" sz="1600" i="0">
                <a:latin typeface="Courier New" charset="0"/>
              </a:rPr>
              <a:t>INS-11111_BORESIGHT            = ( 0.0  0.0  1.0 )</a:t>
            </a:r>
          </a:p>
          <a:p>
            <a:pPr>
              <a:buSzPct val="100000"/>
            </a:pPr>
            <a:r>
              <a:rPr lang="en-US" sz="1600" i="0">
                <a:latin typeface="Courier New" charset="0"/>
              </a:rPr>
              <a:t>INS-11111_FOV_CLASS_SPEC       = 'ANGLES'</a:t>
            </a:r>
          </a:p>
          <a:p>
            <a:pPr>
              <a:buSzPct val="100000"/>
            </a:pPr>
            <a:r>
              <a:rPr lang="en-US" sz="1600" i="0">
                <a:latin typeface="Courier New" charset="0"/>
              </a:rPr>
              <a:t>INS-11111_FOV_REF_VECTOR       = ( 0.0  1.0  0.0 )</a:t>
            </a:r>
          </a:p>
          <a:p>
            <a:pPr>
              <a:buSzPct val="100000"/>
            </a:pPr>
            <a:r>
              <a:rPr lang="en-US" sz="1600" i="0">
                <a:latin typeface="Courier New" charset="0"/>
              </a:rPr>
              <a:t>INS-11111_FOV_REF_ANGLE        = 14.03624347</a:t>
            </a:r>
          </a:p>
          <a:p>
            <a:pPr>
              <a:buSzPct val="100000"/>
            </a:pPr>
            <a:r>
              <a:rPr lang="en-US" sz="1600" i="0">
                <a:latin typeface="Courier New" charset="0"/>
              </a:rPr>
              <a:t>INS-11111_FOV_ANGLE_UNITS      = 'DEGREES'</a:t>
            </a:r>
          </a:p>
        </p:txBody>
      </p:sp>
      <p:sp>
        <p:nvSpPr>
          <p:cNvPr id="37896" name="Rectangle 13"/>
          <p:cNvSpPr>
            <a:spLocks noChangeArrowheads="1"/>
          </p:cNvSpPr>
          <p:nvPr/>
        </p:nvSpPr>
        <p:spPr bwMode="auto">
          <a:xfrm>
            <a:off x="1066800" y="2260600"/>
            <a:ext cx="7480300" cy="3365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  <a:spcBef>
                <a:spcPct val="50000"/>
              </a:spcBef>
            </a:pPr>
            <a:r>
              <a:rPr lang="en-US" sz="1800" i="0"/>
              <a:t>Specifying boundary vectors explicitly:</a:t>
            </a:r>
          </a:p>
        </p:txBody>
      </p:sp>
      <p:sp>
        <p:nvSpPr>
          <p:cNvPr id="37897" name="Rectangle 14"/>
          <p:cNvSpPr>
            <a:spLocks noChangeArrowheads="1"/>
          </p:cNvSpPr>
          <p:nvPr/>
        </p:nvSpPr>
        <p:spPr bwMode="auto">
          <a:xfrm>
            <a:off x="1068388" y="3962400"/>
            <a:ext cx="7480300" cy="3365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  <a:spcBef>
                <a:spcPct val="50000"/>
              </a:spcBef>
            </a:pPr>
            <a:r>
              <a:rPr lang="en-US" sz="1800" i="0"/>
              <a:t>Specifying half angular extents of the FOV:</a:t>
            </a:r>
          </a:p>
        </p:txBody>
      </p:sp>
    </p:spTree>
  </p:cSld>
  <p:clrMapOvr>
    <a:masterClrMapping/>
  </p:clrMapOvr>
  <p:transition spd="slow"/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8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Instrument Kernel</a:t>
            </a:r>
          </a:p>
        </p:txBody>
      </p:sp>
      <p:sp>
        <p:nvSpPr>
          <p:cNvPr id="39939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54FC00FA-AE7B-D44C-BC54-B025612D2092}" type="slidenum">
              <a:rPr lang="en-US" smtClean="0"/>
              <a:pPr/>
              <a:t>13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39940" name="Rectangle 5"/>
          <p:cNvSpPr>
            <a:spLocks noChangeArrowheads="1"/>
          </p:cNvSpPr>
          <p:nvPr/>
        </p:nvSpPr>
        <p:spPr bwMode="auto">
          <a:xfrm>
            <a:off x="1574800" y="1524000"/>
            <a:ext cx="7156450" cy="36353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  <a:spcBef>
                <a:spcPct val="50000"/>
              </a:spcBef>
            </a:pPr>
            <a:r>
              <a:rPr lang="en-US" sz="2000" i="0"/>
              <a:t>Consider an instrument with an elliptical field of view.</a:t>
            </a:r>
          </a:p>
        </p:txBody>
      </p:sp>
      <p:sp>
        <p:nvSpPr>
          <p:cNvPr id="39959" name="Line 6"/>
          <p:cNvSpPr>
            <a:spLocks noChangeShapeType="1"/>
          </p:cNvSpPr>
          <p:nvPr/>
        </p:nvSpPr>
        <p:spPr bwMode="auto">
          <a:xfrm flipV="1">
            <a:off x="2374900" y="4811713"/>
            <a:ext cx="4618038" cy="593725"/>
          </a:xfrm>
          <a:prstGeom prst="line">
            <a:avLst/>
          </a:prstGeom>
          <a:noFill/>
          <a:ln w="19050">
            <a:solidFill>
              <a:schemeClr val="accent1"/>
            </a:solidFill>
            <a:prstDash val="dash"/>
            <a:round/>
            <a:headEnd/>
            <a:tailEnd type="triangle" w="med" len="med"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9960" name="Line 7"/>
          <p:cNvSpPr>
            <a:spLocks noChangeShapeType="1"/>
          </p:cNvSpPr>
          <p:nvPr/>
        </p:nvSpPr>
        <p:spPr bwMode="auto">
          <a:xfrm flipH="1">
            <a:off x="3371850" y="4181475"/>
            <a:ext cx="158750" cy="8032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9961" name="Rectangle 8"/>
          <p:cNvSpPr>
            <a:spLocks noChangeArrowheads="1"/>
          </p:cNvSpPr>
          <p:nvPr/>
        </p:nvSpPr>
        <p:spPr bwMode="auto">
          <a:xfrm>
            <a:off x="2914650" y="3321050"/>
            <a:ext cx="1384300" cy="8318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  <a:spAutoFit/>
          </a:bodyPr>
          <a:lstStyle/>
          <a:p>
            <a:pPr algn="ctr">
              <a:lnSpc>
                <a:spcPct val="90000"/>
              </a:lnSpc>
            </a:pPr>
            <a:r>
              <a:rPr lang="en-US" sz="1800" i="0">
                <a:solidFill>
                  <a:schemeClr val="accent1"/>
                </a:solidFill>
              </a:rPr>
              <a:t>Boundary Corner Vectors</a:t>
            </a:r>
          </a:p>
        </p:txBody>
      </p:sp>
      <p:sp>
        <p:nvSpPr>
          <p:cNvPr id="39962" name="Line 9"/>
          <p:cNvSpPr>
            <a:spLocks noChangeShapeType="1"/>
          </p:cNvSpPr>
          <p:nvPr/>
        </p:nvSpPr>
        <p:spPr bwMode="auto">
          <a:xfrm flipV="1">
            <a:off x="6826251" y="3625850"/>
            <a:ext cx="425449" cy="682624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triangle" w="med" len="med"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9963" name="Rectangle 10"/>
          <p:cNvSpPr>
            <a:spLocks noChangeArrowheads="1"/>
          </p:cNvSpPr>
          <p:nvPr/>
        </p:nvSpPr>
        <p:spPr bwMode="auto">
          <a:xfrm>
            <a:off x="7014781" y="3097213"/>
            <a:ext cx="1384300" cy="584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  <a:spAutoFit/>
          </a:bodyPr>
          <a:lstStyle/>
          <a:p>
            <a:pPr algn="ctr">
              <a:lnSpc>
                <a:spcPct val="90000"/>
              </a:lnSpc>
            </a:pPr>
            <a:r>
              <a:rPr lang="en-US" sz="1800" i="0" dirty="0">
                <a:solidFill>
                  <a:schemeClr val="accent2"/>
                </a:solidFill>
              </a:rPr>
              <a:t>Boresight Vector</a:t>
            </a:r>
          </a:p>
        </p:txBody>
      </p:sp>
      <p:sp>
        <p:nvSpPr>
          <p:cNvPr id="39964" name="Line 11"/>
          <p:cNvSpPr>
            <a:spLocks noChangeShapeType="1"/>
          </p:cNvSpPr>
          <p:nvPr/>
        </p:nvSpPr>
        <p:spPr bwMode="auto">
          <a:xfrm flipV="1">
            <a:off x="2381250" y="4716463"/>
            <a:ext cx="3227388" cy="695325"/>
          </a:xfrm>
          <a:prstGeom prst="line">
            <a:avLst/>
          </a:prstGeom>
          <a:noFill/>
          <a:ln w="25400">
            <a:solidFill>
              <a:schemeClr val="accent2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9965" name="Rectangle 12"/>
          <p:cNvSpPr>
            <a:spLocks noChangeArrowheads="1"/>
          </p:cNvSpPr>
          <p:nvPr/>
        </p:nvSpPr>
        <p:spPr bwMode="auto">
          <a:xfrm>
            <a:off x="8358188" y="5229225"/>
            <a:ext cx="209550" cy="3397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9966" name="Rectangle 13"/>
          <p:cNvSpPr>
            <a:spLocks noChangeArrowheads="1"/>
          </p:cNvSpPr>
          <p:nvPr/>
        </p:nvSpPr>
        <p:spPr bwMode="auto">
          <a:xfrm>
            <a:off x="1666875" y="5976937"/>
            <a:ext cx="1384300" cy="5937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  <a:spAutoFit/>
          </a:bodyPr>
          <a:lstStyle/>
          <a:p>
            <a:pPr algn="ctr">
              <a:lnSpc>
                <a:spcPct val="90000"/>
              </a:lnSpc>
            </a:pPr>
            <a:r>
              <a:rPr lang="en-US" sz="1800" i="0" dirty="0"/>
              <a:t>Instrument</a:t>
            </a:r>
          </a:p>
          <a:p>
            <a:pPr algn="ctr">
              <a:lnSpc>
                <a:spcPct val="90000"/>
              </a:lnSpc>
            </a:pPr>
            <a:r>
              <a:rPr lang="en-US" sz="1800" i="0" dirty="0"/>
              <a:t>focal point</a:t>
            </a:r>
          </a:p>
        </p:txBody>
      </p:sp>
      <p:sp>
        <p:nvSpPr>
          <p:cNvPr id="39967" name="Line 14"/>
          <p:cNvSpPr>
            <a:spLocks noChangeShapeType="1"/>
          </p:cNvSpPr>
          <p:nvPr/>
        </p:nvSpPr>
        <p:spPr bwMode="auto">
          <a:xfrm flipH="1">
            <a:off x="2369776" y="4645024"/>
            <a:ext cx="11473" cy="76676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triangle" w="med" len="med"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9968" name="Line 15"/>
          <p:cNvSpPr>
            <a:spLocks noChangeShapeType="1"/>
          </p:cNvSpPr>
          <p:nvPr/>
        </p:nvSpPr>
        <p:spPr bwMode="auto">
          <a:xfrm flipH="1" flipV="1">
            <a:off x="1574799" y="5304466"/>
            <a:ext cx="752475" cy="110244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9969" name="Rectangle 16"/>
          <p:cNvSpPr>
            <a:spLocks noChangeArrowheads="1"/>
          </p:cNvSpPr>
          <p:nvPr/>
        </p:nvSpPr>
        <p:spPr bwMode="auto">
          <a:xfrm>
            <a:off x="1241424" y="5110878"/>
            <a:ext cx="333375" cy="3365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</a:pPr>
            <a:r>
              <a:rPr lang="en-US" sz="1800" i="0" dirty="0"/>
              <a:t>X</a:t>
            </a:r>
          </a:p>
        </p:txBody>
      </p:sp>
      <p:sp>
        <p:nvSpPr>
          <p:cNvPr id="39970" name="Rectangle 17"/>
          <p:cNvSpPr>
            <a:spLocks noChangeArrowheads="1"/>
          </p:cNvSpPr>
          <p:nvPr/>
        </p:nvSpPr>
        <p:spPr bwMode="auto">
          <a:xfrm>
            <a:off x="2236040" y="4308474"/>
            <a:ext cx="333375" cy="3365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</a:pPr>
            <a:r>
              <a:rPr lang="en-US" sz="1800" i="0" dirty="0"/>
              <a:t>Y</a:t>
            </a:r>
          </a:p>
        </p:txBody>
      </p:sp>
      <p:sp>
        <p:nvSpPr>
          <p:cNvPr id="39971" name="Rectangle 18"/>
          <p:cNvSpPr>
            <a:spLocks noChangeArrowheads="1"/>
          </p:cNvSpPr>
          <p:nvPr/>
        </p:nvSpPr>
        <p:spPr bwMode="auto">
          <a:xfrm>
            <a:off x="7073900" y="4047068"/>
            <a:ext cx="320675" cy="3365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</a:pPr>
            <a:r>
              <a:rPr lang="en-US" sz="1800" i="0" dirty="0"/>
              <a:t>Z</a:t>
            </a:r>
          </a:p>
        </p:txBody>
      </p:sp>
      <p:sp>
        <p:nvSpPr>
          <p:cNvPr id="39972" name="Rectangle 19"/>
          <p:cNvSpPr>
            <a:spLocks noChangeArrowheads="1"/>
          </p:cNvSpPr>
          <p:nvPr/>
        </p:nvSpPr>
        <p:spPr bwMode="auto">
          <a:xfrm>
            <a:off x="1968500" y="5545137"/>
            <a:ext cx="841375" cy="3365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</a:pPr>
            <a:r>
              <a:rPr lang="en-US" sz="1800" i="0"/>
              <a:t>(0,0,0)</a:t>
            </a:r>
          </a:p>
        </p:txBody>
      </p:sp>
      <p:sp>
        <p:nvSpPr>
          <p:cNvPr id="39973" name="Rectangle 20"/>
          <p:cNvSpPr>
            <a:spLocks noChangeArrowheads="1"/>
          </p:cNvSpPr>
          <p:nvPr/>
        </p:nvSpPr>
        <p:spPr bwMode="auto">
          <a:xfrm>
            <a:off x="5654487" y="3625850"/>
            <a:ext cx="841375" cy="3365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</a:pPr>
            <a:r>
              <a:rPr lang="en-US" sz="1800" i="0" dirty="0"/>
              <a:t>(0,1,4)</a:t>
            </a:r>
          </a:p>
        </p:txBody>
      </p:sp>
      <p:sp>
        <p:nvSpPr>
          <p:cNvPr id="39974" name="Oval 23"/>
          <p:cNvSpPr>
            <a:spLocks noChangeArrowheads="1"/>
          </p:cNvSpPr>
          <p:nvPr/>
        </p:nvSpPr>
        <p:spPr bwMode="auto">
          <a:xfrm>
            <a:off x="4437063" y="4144963"/>
            <a:ext cx="2389188" cy="1109662"/>
          </a:xfrm>
          <a:prstGeom prst="ellips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scene3d>
            <a:camera prst="legacyObliqueTopRight">
              <a:rot lat="0" lon="1200000" rev="0"/>
            </a:camera>
            <a:lightRig rig="legacyHarsh1" dir="t"/>
          </a:scene3d>
          <a:sp3d extrusionH="4750" prstMaterial="legacyMetal">
            <a:bevelT w="13500" h="13500" prst="angle"/>
            <a:bevelB w="13500" h="13500" prst="angle"/>
            <a:extrusionClr>
              <a:schemeClr val="tx1"/>
            </a:extrusionClr>
          </a:sp3d>
        </p:spPr>
        <p:txBody>
          <a:bodyPr wrap="none" anchor="ctr">
            <a:prstTxWarp prst="textNoShape">
              <a:avLst/>
            </a:prstTxWarp>
            <a:flatTx/>
          </a:bodyPr>
          <a:lstStyle/>
          <a:p>
            <a:endParaRPr lang="en-US"/>
          </a:p>
        </p:txBody>
      </p:sp>
      <p:sp>
        <p:nvSpPr>
          <p:cNvPr id="39975" name="Line 25"/>
          <p:cNvSpPr>
            <a:spLocks noChangeShapeType="1"/>
          </p:cNvSpPr>
          <p:nvPr/>
        </p:nvSpPr>
        <p:spPr bwMode="auto">
          <a:xfrm flipV="1">
            <a:off x="5616575" y="4532313"/>
            <a:ext cx="855663" cy="184150"/>
          </a:xfrm>
          <a:prstGeom prst="line">
            <a:avLst/>
          </a:prstGeom>
          <a:noFill/>
          <a:ln w="25400">
            <a:solidFill>
              <a:schemeClr val="accent2"/>
            </a:solidFill>
            <a:prstDash val="sysDot"/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9976" name="Line 26"/>
          <p:cNvSpPr>
            <a:spLocks noChangeShapeType="1"/>
          </p:cNvSpPr>
          <p:nvPr/>
        </p:nvSpPr>
        <p:spPr bwMode="auto">
          <a:xfrm flipV="1">
            <a:off x="6486525" y="4398963"/>
            <a:ext cx="579438" cy="125412"/>
          </a:xfrm>
          <a:prstGeom prst="line">
            <a:avLst/>
          </a:prstGeom>
          <a:noFill/>
          <a:ln w="25400">
            <a:solidFill>
              <a:schemeClr val="accent2"/>
            </a:solidFill>
            <a:round/>
            <a:headEnd/>
            <a:tailEnd type="triangle" w="med" len="med"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9977" name="Line 27"/>
          <p:cNvSpPr>
            <a:spLocks noChangeShapeType="1"/>
          </p:cNvSpPr>
          <p:nvPr/>
        </p:nvSpPr>
        <p:spPr bwMode="auto">
          <a:xfrm flipV="1">
            <a:off x="2327275" y="4011613"/>
            <a:ext cx="3708400" cy="1417637"/>
          </a:xfrm>
          <a:prstGeom prst="line">
            <a:avLst/>
          </a:prstGeom>
          <a:noFill/>
          <a:ln w="19050">
            <a:solidFill>
              <a:schemeClr val="accent1"/>
            </a:solidFill>
            <a:prstDash val="dash"/>
            <a:round/>
            <a:headEnd/>
            <a:tailEnd type="triangle" w="med" len="med"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9978" name="Rectangle 30"/>
          <p:cNvSpPr>
            <a:spLocks noChangeArrowheads="1"/>
          </p:cNvSpPr>
          <p:nvPr/>
        </p:nvSpPr>
        <p:spPr bwMode="auto">
          <a:xfrm>
            <a:off x="7014781" y="4645024"/>
            <a:ext cx="926537" cy="33906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</a:pPr>
            <a:r>
              <a:rPr lang="en-US" sz="1800" i="0" dirty="0"/>
              <a:t>(-2,0,4)</a:t>
            </a:r>
          </a:p>
        </p:txBody>
      </p:sp>
      <p:sp>
        <p:nvSpPr>
          <p:cNvPr id="39979" name="Line 31"/>
          <p:cNvSpPr>
            <a:spLocks noChangeShapeType="1"/>
          </p:cNvSpPr>
          <p:nvPr/>
        </p:nvSpPr>
        <p:spPr bwMode="auto">
          <a:xfrm>
            <a:off x="3527425" y="4186238"/>
            <a:ext cx="647700" cy="98583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9980" name="Oval 72"/>
          <p:cNvSpPr>
            <a:spLocks noChangeArrowheads="1"/>
          </p:cNvSpPr>
          <p:nvPr/>
        </p:nvSpPr>
        <p:spPr bwMode="auto">
          <a:xfrm>
            <a:off x="5592763" y="4094163"/>
            <a:ext cx="104775" cy="104775"/>
          </a:xfrm>
          <a:prstGeom prst="ellipse">
            <a:avLst/>
          </a:prstGeom>
          <a:solidFill>
            <a:schemeClr val="accent1"/>
          </a:solidFill>
          <a:ln w="12700">
            <a:solidFill>
              <a:schemeClr val="accent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9981" name="Oval 73"/>
          <p:cNvSpPr>
            <a:spLocks noChangeArrowheads="1"/>
          </p:cNvSpPr>
          <p:nvPr/>
        </p:nvSpPr>
        <p:spPr bwMode="auto">
          <a:xfrm>
            <a:off x="6559550" y="4818063"/>
            <a:ext cx="104775" cy="104775"/>
          </a:xfrm>
          <a:prstGeom prst="ellipse">
            <a:avLst/>
          </a:prstGeom>
          <a:solidFill>
            <a:schemeClr val="accent1"/>
          </a:solidFill>
          <a:ln w="12700">
            <a:solidFill>
              <a:schemeClr val="accent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9982" name="Oval 75"/>
          <p:cNvSpPr>
            <a:spLocks noChangeArrowheads="1"/>
          </p:cNvSpPr>
          <p:nvPr/>
        </p:nvSpPr>
        <p:spPr bwMode="auto">
          <a:xfrm>
            <a:off x="5614988" y="4645025"/>
            <a:ext cx="104775" cy="104775"/>
          </a:xfrm>
          <a:prstGeom prst="ellipse">
            <a:avLst/>
          </a:prstGeom>
          <a:solidFill>
            <a:schemeClr val="accent2"/>
          </a:solidFill>
          <a:ln w="12700">
            <a:solidFill>
              <a:schemeClr val="accent2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9942" name="Rectangle 82"/>
          <p:cNvSpPr>
            <a:spLocks noGrp="1" noChangeArrowheads="1"/>
          </p:cNvSpPr>
          <p:nvPr>
            <p:ph type="title"/>
          </p:nvPr>
        </p:nvSpPr>
        <p:spPr>
          <a:xfrm>
            <a:off x="3154363" y="381000"/>
            <a:ext cx="4394200" cy="474663"/>
          </a:xfrm>
        </p:spPr>
        <p:txBody>
          <a:bodyPr/>
          <a:lstStyle/>
          <a:p>
            <a:r>
              <a:rPr lang="en-US"/>
              <a:t>Elliptical Field of View</a:t>
            </a:r>
          </a:p>
        </p:txBody>
      </p:sp>
      <p:sp>
        <p:nvSpPr>
          <p:cNvPr id="39943" name="Rectangle 101"/>
          <p:cNvSpPr>
            <a:spLocks noChangeArrowheads="1"/>
          </p:cNvSpPr>
          <p:nvPr/>
        </p:nvSpPr>
        <p:spPr bwMode="auto">
          <a:xfrm>
            <a:off x="492125" y="2171700"/>
            <a:ext cx="2400300" cy="1574800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9944" name="Line 103"/>
          <p:cNvSpPr>
            <a:spLocks noChangeShapeType="1"/>
          </p:cNvSpPr>
          <p:nvPr/>
        </p:nvSpPr>
        <p:spPr bwMode="auto">
          <a:xfrm flipV="1">
            <a:off x="1711325" y="2463800"/>
            <a:ext cx="0" cy="6731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9945" name="Line 104"/>
          <p:cNvSpPr>
            <a:spLocks noChangeShapeType="1"/>
          </p:cNvSpPr>
          <p:nvPr/>
        </p:nvSpPr>
        <p:spPr bwMode="auto">
          <a:xfrm flipH="1">
            <a:off x="762000" y="3136900"/>
            <a:ext cx="949325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9946" name="Oval 105"/>
          <p:cNvSpPr>
            <a:spLocks noChangeArrowheads="1"/>
          </p:cNvSpPr>
          <p:nvPr/>
        </p:nvSpPr>
        <p:spPr bwMode="auto">
          <a:xfrm>
            <a:off x="1666875" y="3097213"/>
            <a:ext cx="88900" cy="74612"/>
          </a:xfrm>
          <a:prstGeom prst="ellipse">
            <a:avLst/>
          </a:prstGeom>
          <a:solidFill>
            <a:schemeClr val="accent2"/>
          </a:solidFill>
          <a:ln w="12700">
            <a:solidFill>
              <a:schemeClr val="accent2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9947" name="Text Box 106"/>
          <p:cNvSpPr txBox="1">
            <a:spLocks noChangeArrowheads="1"/>
          </p:cNvSpPr>
          <p:nvPr/>
        </p:nvSpPr>
        <p:spPr bwMode="auto">
          <a:xfrm>
            <a:off x="1574800" y="2246313"/>
            <a:ext cx="303213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sz="1400" i="0"/>
              <a:t>Y</a:t>
            </a:r>
          </a:p>
        </p:txBody>
      </p:sp>
      <p:sp>
        <p:nvSpPr>
          <p:cNvPr id="39948" name="Text Box 107"/>
          <p:cNvSpPr txBox="1">
            <a:spLocks noChangeArrowheads="1"/>
          </p:cNvSpPr>
          <p:nvPr/>
        </p:nvSpPr>
        <p:spPr bwMode="auto">
          <a:xfrm>
            <a:off x="492125" y="2990850"/>
            <a:ext cx="303213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sz="1400" i="0"/>
              <a:t>X</a:t>
            </a:r>
          </a:p>
        </p:txBody>
      </p:sp>
      <p:sp>
        <p:nvSpPr>
          <p:cNvPr id="39949" name="Text Box 108"/>
          <p:cNvSpPr txBox="1">
            <a:spLocks noChangeArrowheads="1"/>
          </p:cNvSpPr>
          <p:nvPr/>
        </p:nvSpPr>
        <p:spPr bwMode="auto">
          <a:xfrm>
            <a:off x="1069975" y="2771775"/>
            <a:ext cx="687388" cy="27463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sz="1200" i="0">
                <a:solidFill>
                  <a:schemeClr val="accent1"/>
                </a:solidFill>
              </a:rPr>
              <a:t>14.03 </a:t>
            </a:r>
            <a:r>
              <a:rPr lang="en-US" sz="1200" i="0" baseline="30000">
                <a:solidFill>
                  <a:schemeClr val="accent1"/>
                </a:solidFill>
              </a:rPr>
              <a:t>O</a:t>
            </a:r>
          </a:p>
        </p:txBody>
      </p:sp>
      <p:sp>
        <p:nvSpPr>
          <p:cNvPr id="39950" name="Text Box 109"/>
          <p:cNvSpPr txBox="1">
            <a:spLocks noChangeArrowheads="1"/>
          </p:cNvSpPr>
          <p:nvPr/>
        </p:nvSpPr>
        <p:spPr bwMode="auto">
          <a:xfrm>
            <a:off x="1825625" y="2990850"/>
            <a:ext cx="687388" cy="2571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</a:pPr>
            <a:r>
              <a:rPr lang="en-US" sz="1200" i="0">
                <a:solidFill>
                  <a:schemeClr val="accent1"/>
                </a:solidFill>
              </a:rPr>
              <a:t>26.57 </a:t>
            </a:r>
            <a:r>
              <a:rPr lang="en-US" sz="1200" i="0" baseline="30000">
                <a:solidFill>
                  <a:schemeClr val="accent1"/>
                </a:solidFill>
              </a:rPr>
              <a:t>O</a:t>
            </a:r>
            <a:endParaRPr lang="en-US" i="0"/>
          </a:p>
        </p:txBody>
      </p:sp>
      <p:sp>
        <p:nvSpPr>
          <p:cNvPr id="39951" name="Oval 111"/>
          <p:cNvSpPr>
            <a:spLocks noChangeArrowheads="1"/>
          </p:cNvSpPr>
          <p:nvPr/>
        </p:nvSpPr>
        <p:spPr bwMode="auto">
          <a:xfrm>
            <a:off x="1665288" y="2608263"/>
            <a:ext cx="88900" cy="74612"/>
          </a:xfrm>
          <a:prstGeom prst="ellipse">
            <a:avLst/>
          </a:prstGeom>
          <a:solidFill>
            <a:schemeClr val="accent1"/>
          </a:solidFill>
          <a:ln w="12700">
            <a:solidFill>
              <a:schemeClr val="accent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9952" name="Oval 112"/>
          <p:cNvSpPr>
            <a:spLocks noChangeArrowheads="1"/>
          </p:cNvSpPr>
          <p:nvPr/>
        </p:nvSpPr>
        <p:spPr bwMode="auto">
          <a:xfrm>
            <a:off x="2524125" y="3084513"/>
            <a:ext cx="88900" cy="74612"/>
          </a:xfrm>
          <a:prstGeom prst="ellipse">
            <a:avLst/>
          </a:prstGeom>
          <a:solidFill>
            <a:schemeClr val="accent1"/>
          </a:solidFill>
          <a:ln w="12700">
            <a:solidFill>
              <a:schemeClr val="accent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9953" name="Line 114"/>
          <p:cNvSpPr>
            <a:spLocks noChangeShapeType="1"/>
          </p:cNvSpPr>
          <p:nvPr/>
        </p:nvSpPr>
        <p:spPr bwMode="auto">
          <a:xfrm flipV="1">
            <a:off x="1711325" y="2667000"/>
            <a:ext cx="0" cy="207963"/>
          </a:xfrm>
          <a:prstGeom prst="line">
            <a:avLst/>
          </a:prstGeom>
          <a:noFill/>
          <a:ln w="12700">
            <a:solidFill>
              <a:schemeClr val="accent1"/>
            </a:solidFill>
            <a:round/>
            <a:headEnd/>
            <a:tailEnd type="triangle" w="sm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9954" name="Line 115"/>
          <p:cNvSpPr>
            <a:spLocks noChangeShapeType="1"/>
          </p:cNvSpPr>
          <p:nvPr/>
        </p:nvSpPr>
        <p:spPr bwMode="auto">
          <a:xfrm flipV="1">
            <a:off x="1709738" y="2990850"/>
            <a:ext cx="0" cy="157163"/>
          </a:xfrm>
          <a:prstGeom prst="line">
            <a:avLst/>
          </a:prstGeom>
          <a:noFill/>
          <a:ln w="12700">
            <a:solidFill>
              <a:schemeClr val="accent1"/>
            </a:solidFill>
            <a:round/>
            <a:headEnd type="triangle" w="sm" len="med"/>
            <a:tailEnd type="none" w="sm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9955" name="Line 116"/>
          <p:cNvSpPr>
            <a:spLocks noChangeShapeType="1"/>
          </p:cNvSpPr>
          <p:nvPr/>
        </p:nvSpPr>
        <p:spPr bwMode="auto">
          <a:xfrm rot="5607751">
            <a:off x="1790700" y="3048001"/>
            <a:ext cx="7937" cy="169862"/>
          </a:xfrm>
          <a:prstGeom prst="line">
            <a:avLst/>
          </a:prstGeom>
          <a:noFill/>
          <a:ln w="12700">
            <a:solidFill>
              <a:schemeClr val="accent1"/>
            </a:solidFill>
            <a:round/>
            <a:headEnd/>
            <a:tailEnd type="triangle" w="sm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9956" name="Line 117"/>
          <p:cNvSpPr>
            <a:spLocks noChangeShapeType="1"/>
          </p:cNvSpPr>
          <p:nvPr/>
        </p:nvSpPr>
        <p:spPr bwMode="auto">
          <a:xfrm rot="5400000" flipV="1">
            <a:off x="2439988" y="2982913"/>
            <a:ext cx="0" cy="292100"/>
          </a:xfrm>
          <a:prstGeom prst="line">
            <a:avLst/>
          </a:prstGeom>
          <a:noFill/>
          <a:ln w="12700">
            <a:solidFill>
              <a:schemeClr val="accent1"/>
            </a:solidFill>
            <a:round/>
            <a:headEnd/>
            <a:tailEnd type="triangle" w="sm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9957" name="Text Box 118"/>
          <p:cNvSpPr txBox="1">
            <a:spLocks noChangeArrowheads="1"/>
          </p:cNvSpPr>
          <p:nvPr/>
        </p:nvSpPr>
        <p:spPr bwMode="auto">
          <a:xfrm>
            <a:off x="400050" y="3794125"/>
            <a:ext cx="2286000" cy="9461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r>
              <a:rPr lang="en-US" sz="1600" i="0"/>
              <a:t>Subtended field of view angle</a:t>
            </a:r>
          </a:p>
          <a:p>
            <a:r>
              <a:rPr lang="en-US" sz="1200" i="0"/>
              <a:t>14.03 = arc tan (1/4)</a:t>
            </a:r>
          </a:p>
          <a:p>
            <a:r>
              <a:rPr lang="en-US" sz="1200" i="0"/>
              <a:t>26.57 = arc tan (2/4)</a:t>
            </a:r>
            <a:endParaRPr lang="en-US" sz="1600" i="0"/>
          </a:p>
        </p:txBody>
      </p:sp>
      <p:sp>
        <p:nvSpPr>
          <p:cNvPr id="39958" name="Oval 119"/>
          <p:cNvSpPr>
            <a:spLocks noChangeArrowheads="1"/>
          </p:cNvSpPr>
          <p:nvPr/>
        </p:nvSpPr>
        <p:spPr bwMode="auto">
          <a:xfrm>
            <a:off x="833438" y="2641600"/>
            <a:ext cx="1752600" cy="990600"/>
          </a:xfrm>
          <a:prstGeom prst="ellipse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7" name="Line 25"/>
          <p:cNvSpPr>
            <a:spLocks noChangeShapeType="1"/>
          </p:cNvSpPr>
          <p:nvPr/>
        </p:nvSpPr>
        <p:spPr bwMode="auto">
          <a:xfrm>
            <a:off x="5719763" y="4716463"/>
            <a:ext cx="845723" cy="137558"/>
          </a:xfrm>
          <a:prstGeom prst="line">
            <a:avLst/>
          </a:prstGeom>
          <a:noFill/>
          <a:ln w="25400">
            <a:solidFill>
              <a:srgbClr val="FC0128"/>
            </a:solidFill>
            <a:prstDash val="sysDot"/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8" name="Line 25"/>
          <p:cNvSpPr>
            <a:spLocks noChangeShapeType="1"/>
          </p:cNvSpPr>
          <p:nvPr/>
        </p:nvSpPr>
        <p:spPr bwMode="auto">
          <a:xfrm flipH="1" flipV="1">
            <a:off x="5654486" y="4170712"/>
            <a:ext cx="1" cy="463550"/>
          </a:xfrm>
          <a:prstGeom prst="line">
            <a:avLst/>
          </a:prstGeom>
          <a:noFill/>
          <a:ln w="25400">
            <a:solidFill>
              <a:srgbClr val="FC0128"/>
            </a:solidFill>
            <a:prstDash val="sysDot"/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  <p:transition spd="slow"/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Instrument Kernel</a:t>
            </a:r>
          </a:p>
        </p:txBody>
      </p:sp>
      <p:sp>
        <p:nvSpPr>
          <p:cNvPr id="41987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3A6BC759-D105-4D4E-95B6-C3905001B147}" type="slidenum">
              <a:rPr lang="en-US" smtClean="0"/>
              <a:pPr/>
              <a:t>14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41988" name="Rectangle 2"/>
          <p:cNvSpPr>
            <a:spLocks noChangeArrowheads="1"/>
          </p:cNvSpPr>
          <p:nvPr/>
        </p:nvSpPr>
        <p:spPr bwMode="auto">
          <a:xfrm>
            <a:off x="777875" y="1470025"/>
            <a:ext cx="7769225" cy="6381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  <a:spcBef>
                <a:spcPct val="50000"/>
              </a:spcBef>
            </a:pPr>
            <a:r>
              <a:rPr lang="en-US" sz="2000" i="0"/>
              <a:t>The following sets of keywords and values describe this elliptical field of view:</a:t>
            </a:r>
          </a:p>
        </p:txBody>
      </p:sp>
      <p:sp>
        <p:nvSpPr>
          <p:cNvPr id="41989" name="Rectangle 3"/>
          <p:cNvSpPr>
            <a:spLocks noChangeArrowheads="1"/>
          </p:cNvSpPr>
          <p:nvPr/>
        </p:nvSpPr>
        <p:spPr bwMode="auto">
          <a:xfrm>
            <a:off x="1293813" y="2514600"/>
            <a:ext cx="7253287" cy="13112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  <a:spAutoFit/>
          </a:bodyPr>
          <a:lstStyle/>
          <a:p>
            <a:r>
              <a:rPr lang="en-US" sz="1600" i="0" dirty="0">
                <a:latin typeface="Courier New" charset="0"/>
              </a:rPr>
              <a:t>INS-22222_FOV_SHAPE            = 'ELLIPSE'</a:t>
            </a:r>
          </a:p>
          <a:p>
            <a:r>
              <a:rPr lang="en-US" sz="1600" i="0" dirty="0">
                <a:latin typeface="Courier New" charset="0"/>
              </a:rPr>
              <a:t>INS-22222_FOV_FRAME            = 'FRAME_FOR_INS-22222'</a:t>
            </a:r>
          </a:p>
          <a:p>
            <a:r>
              <a:rPr lang="en-US" sz="1600" i="0" dirty="0">
                <a:latin typeface="Courier New" charset="0"/>
              </a:rPr>
              <a:t>INS-22222_BORESIGHT            = ( 0.0  0.0  1.0 )</a:t>
            </a:r>
          </a:p>
          <a:p>
            <a:r>
              <a:rPr lang="en-US" sz="1600" i="0" dirty="0">
                <a:latin typeface="Courier New" charset="0"/>
              </a:rPr>
              <a:t>INS-22222_FOV_BOUNDARY_CORNERS = ( 0.0  1.0  4.0 </a:t>
            </a:r>
          </a:p>
          <a:p>
            <a:r>
              <a:rPr lang="en-US" sz="1600" i="0" dirty="0">
                <a:latin typeface="Courier New" charset="0"/>
              </a:rPr>
              <a:t>                                  -2.0  0.0  4.0 )</a:t>
            </a:r>
          </a:p>
        </p:txBody>
      </p:sp>
      <p:sp>
        <p:nvSpPr>
          <p:cNvPr id="41990" name="Rectangle 4"/>
          <p:cNvSpPr>
            <a:spLocks noGrp="1" noChangeArrowheads="1"/>
          </p:cNvSpPr>
          <p:nvPr>
            <p:ph type="title"/>
          </p:nvPr>
        </p:nvSpPr>
        <p:spPr>
          <a:xfrm>
            <a:off x="2992438" y="381000"/>
            <a:ext cx="4725987" cy="474663"/>
          </a:xfrm>
        </p:spPr>
        <p:txBody>
          <a:bodyPr/>
          <a:lstStyle/>
          <a:p>
            <a:r>
              <a:rPr lang="en-US"/>
              <a:t>Elliptical FOV Definition</a:t>
            </a:r>
          </a:p>
        </p:txBody>
      </p:sp>
      <p:sp>
        <p:nvSpPr>
          <p:cNvPr id="41991" name="Rectangle 5"/>
          <p:cNvSpPr>
            <a:spLocks noChangeArrowheads="1"/>
          </p:cNvSpPr>
          <p:nvPr/>
        </p:nvSpPr>
        <p:spPr bwMode="auto">
          <a:xfrm>
            <a:off x="1295400" y="4298950"/>
            <a:ext cx="7253288" cy="20447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  <a:spAutoFit/>
          </a:bodyPr>
          <a:lstStyle/>
          <a:p>
            <a:r>
              <a:rPr lang="en-US" sz="1600" i="0">
                <a:latin typeface="Courier New" charset="0"/>
              </a:rPr>
              <a:t>INS-22222_FOV_SHAPE            = 'ELLIPSE'</a:t>
            </a:r>
          </a:p>
          <a:p>
            <a:r>
              <a:rPr lang="en-US" sz="1600" i="0">
                <a:latin typeface="Courier New" charset="0"/>
              </a:rPr>
              <a:t>INS-22222_FOV_FRAME            = 'FRAME_FOR_INS-22222'</a:t>
            </a:r>
          </a:p>
          <a:p>
            <a:r>
              <a:rPr lang="en-US" sz="1600" i="0">
                <a:latin typeface="Courier New" charset="0"/>
              </a:rPr>
              <a:t>INS-22222_BORESIGHT            = ( 0.0  0.0  1.0 )</a:t>
            </a:r>
          </a:p>
          <a:p>
            <a:pPr>
              <a:buSzPct val="100000"/>
            </a:pPr>
            <a:r>
              <a:rPr lang="en-US" sz="1600" i="0">
                <a:latin typeface="Courier New" charset="0"/>
              </a:rPr>
              <a:t>INS-22222_FOV_CLASS_SPEC       = 'ANGLES'</a:t>
            </a:r>
          </a:p>
          <a:p>
            <a:pPr>
              <a:buSzPct val="100000"/>
            </a:pPr>
            <a:r>
              <a:rPr lang="en-US" sz="1600" i="0">
                <a:latin typeface="Courier New" charset="0"/>
              </a:rPr>
              <a:t>INS-22222_FOV_REF_VECTOR       = ( 0.0  1.0  0.0 )</a:t>
            </a:r>
          </a:p>
          <a:p>
            <a:pPr>
              <a:buSzPct val="100000"/>
            </a:pPr>
            <a:r>
              <a:rPr lang="en-US" sz="1600" i="0">
                <a:latin typeface="Courier New" charset="0"/>
              </a:rPr>
              <a:t>INS-22222_FOV_REF_ANGLE        = 14.03624347</a:t>
            </a:r>
          </a:p>
          <a:p>
            <a:pPr>
              <a:buSzPct val="100000"/>
            </a:pPr>
            <a:r>
              <a:rPr lang="en-US" sz="1600" i="0">
                <a:latin typeface="Courier New" charset="0"/>
              </a:rPr>
              <a:t>INS-22222_FOV_CROSS_ANGLE      = 26.56505118</a:t>
            </a:r>
          </a:p>
          <a:p>
            <a:pPr>
              <a:buSzPct val="100000"/>
            </a:pPr>
            <a:r>
              <a:rPr lang="en-US" sz="1600" i="0">
                <a:latin typeface="Courier New" charset="0"/>
              </a:rPr>
              <a:t>INS-22222_FOV_ANGLE_UNITS      = 'DEGREES'</a:t>
            </a:r>
          </a:p>
        </p:txBody>
      </p:sp>
      <p:sp>
        <p:nvSpPr>
          <p:cNvPr id="41992" name="Rectangle 6"/>
          <p:cNvSpPr>
            <a:spLocks noChangeArrowheads="1"/>
          </p:cNvSpPr>
          <p:nvPr/>
        </p:nvSpPr>
        <p:spPr bwMode="auto">
          <a:xfrm>
            <a:off x="1068388" y="2178050"/>
            <a:ext cx="7480300" cy="3365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  <a:spcBef>
                <a:spcPct val="50000"/>
              </a:spcBef>
            </a:pPr>
            <a:r>
              <a:rPr lang="en-US" sz="1800" i="0"/>
              <a:t>Specifying boundary vectors explicitly:</a:t>
            </a:r>
          </a:p>
        </p:txBody>
      </p:sp>
      <p:sp>
        <p:nvSpPr>
          <p:cNvPr id="41993" name="Rectangle 7"/>
          <p:cNvSpPr>
            <a:spLocks noChangeArrowheads="1"/>
          </p:cNvSpPr>
          <p:nvPr/>
        </p:nvSpPr>
        <p:spPr bwMode="auto">
          <a:xfrm>
            <a:off x="1068388" y="3962400"/>
            <a:ext cx="7480300" cy="3365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  <a:spcBef>
                <a:spcPct val="50000"/>
              </a:spcBef>
            </a:pPr>
            <a:r>
              <a:rPr lang="en-US" sz="1800" i="0"/>
              <a:t>Specifying half angular extents of the FOV:</a:t>
            </a:r>
          </a:p>
        </p:txBody>
      </p:sp>
    </p:spTree>
  </p:cSld>
  <p:clrMapOvr>
    <a:masterClrMapping/>
  </p:clrMapOvr>
  <p:transition spd="slow"/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4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Instrument Kernel</a:t>
            </a:r>
          </a:p>
        </p:txBody>
      </p:sp>
      <p:sp>
        <p:nvSpPr>
          <p:cNvPr id="44035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94756EA5-C868-C142-BF60-EBA969EA4C90}" type="slidenum">
              <a:rPr lang="en-US" smtClean="0"/>
              <a:pPr/>
              <a:t>15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44036" name="Rectangle 5"/>
          <p:cNvSpPr>
            <a:spLocks noChangeArrowheads="1"/>
          </p:cNvSpPr>
          <p:nvPr/>
        </p:nvSpPr>
        <p:spPr bwMode="auto">
          <a:xfrm>
            <a:off x="1143000" y="1525588"/>
            <a:ext cx="7313613" cy="3635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  <a:spcBef>
                <a:spcPct val="50000"/>
              </a:spcBef>
            </a:pPr>
            <a:r>
              <a:rPr lang="en-US" sz="2000" i="0"/>
              <a:t>Consider an instrument with a rectangular field of view.</a:t>
            </a:r>
          </a:p>
        </p:txBody>
      </p:sp>
      <p:sp>
        <p:nvSpPr>
          <p:cNvPr id="44058" name="Line 6"/>
          <p:cNvSpPr>
            <a:spLocks noChangeShapeType="1"/>
          </p:cNvSpPr>
          <p:nvPr/>
        </p:nvSpPr>
        <p:spPr bwMode="auto">
          <a:xfrm flipV="1">
            <a:off x="2414588" y="4341813"/>
            <a:ext cx="4389438" cy="1211263"/>
          </a:xfrm>
          <a:prstGeom prst="line">
            <a:avLst/>
          </a:prstGeom>
          <a:noFill/>
          <a:ln w="19050">
            <a:solidFill>
              <a:schemeClr val="accent1"/>
            </a:solidFill>
            <a:prstDash val="dash"/>
            <a:round/>
            <a:headEnd/>
            <a:tailEnd type="triangle" w="med" len="med"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4059" name="Line 7"/>
          <p:cNvSpPr>
            <a:spLocks noChangeShapeType="1"/>
          </p:cNvSpPr>
          <p:nvPr/>
        </p:nvSpPr>
        <p:spPr bwMode="auto">
          <a:xfrm flipH="1">
            <a:off x="3228976" y="4398963"/>
            <a:ext cx="20638" cy="66675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4060" name="Rectangle 8"/>
          <p:cNvSpPr>
            <a:spLocks noChangeArrowheads="1"/>
          </p:cNvSpPr>
          <p:nvPr/>
        </p:nvSpPr>
        <p:spPr bwMode="auto">
          <a:xfrm>
            <a:off x="2676526" y="3476625"/>
            <a:ext cx="1384300" cy="8318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  <a:spAutoFit/>
          </a:bodyPr>
          <a:lstStyle/>
          <a:p>
            <a:pPr algn="ctr">
              <a:lnSpc>
                <a:spcPct val="90000"/>
              </a:lnSpc>
            </a:pPr>
            <a:r>
              <a:rPr lang="en-US" sz="1800" i="0">
                <a:solidFill>
                  <a:schemeClr val="accent1"/>
                </a:solidFill>
              </a:rPr>
              <a:t>Boundary Corner Vectors</a:t>
            </a:r>
          </a:p>
        </p:txBody>
      </p:sp>
      <p:sp>
        <p:nvSpPr>
          <p:cNvPr id="44061" name="Line 9"/>
          <p:cNvSpPr>
            <a:spLocks noChangeShapeType="1"/>
          </p:cNvSpPr>
          <p:nvPr/>
        </p:nvSpPr>
        <p:spPr bwMode="auto">
          <a:xfrm>
            <a:off x="6915151" y="4681538"/>
            <a:ext cx="708025" cy="56356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triangle" w="med" len="med"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4062" name="Rectangle 10"/>
          <p:cNvSpPr>
            <a:spLocks noChangeArrowheads="1"/>
          </p:cNvSpPr>
          <p:nvPr/>
        </p:nvSpPr>
        <p:spPr bwMode="auto">
          <a:xfrm>
            <a:off x="7666038" y="5243513"/>
            <a:ext cx="1384300" cy="584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  <a:spAutoFit/>
          </a:bodyPr>
          <a:lstStyle/>
          <a:p>
            <a:pPr algn="ctr">
              <a:lnSpc>
                <a:spcPct val="90000"/>
              </a:lnSpc>
            </a:pPr>
            <a:r>
              <a:rPr lang="en-US" sz="1800" i="0">
                <a:solidFill>
                  <a:schemeClr val="accent2"/>
                </a:solidFill>
              </a:rPr>
              <a:t>Boresight Vector</a:t>
            </a:r>
          </a:p>
        </p:txBody>
      </p:sp>
      <p:sp>
        <p:nvSpPr>
          <p:cNvPr id="44063" name="Line 11"/>
          <p:cNvSpPr>
            <a:spLocks noChangeShapeType="1"/>
          </p:cNvSpPr>
          <p:nvPr/>
        </p:nvSpPr>
        <p:spPr bwMode="auto">
          <a:xfrm flipV="1">
            <a:off x="2420938" y="4864100"/>
            <a:ext cx="3227388" cy="695325"/>
          </a:xfrm>
          <a:prstGeom prst="line">
            <a:avLst/>
          </a:prstGeom>
          <a:noFill/>
          <a:ln w="25400">
            <a:solidFill>
              <a:schemeClr val="accent2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4064" name="Rectangle 12"/>
          <p:cNvSpPr>
            <a:spLocks noChangeArrowheads="1"/>
          </p:cNvSpPr>
          <p:nvPr/>
        </p:nvSpPr>
        <p:spPr bwMode="auto">
          <a:xfrm>
            <a:off x="8397876" y="5376863"/>
            <a:ext cx="209550" cy="3397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4065" name="Rectangle 13"/>
          <p:cNvSpPr>
            <a:spLocks noChangeArrowheads="1"/>
          </p:cNvSpPr>
          <p:nvPr/>
        </p:nvSpPr>
        <p:spPr bwMode="auto">
          <a:xfrm>
            <a:off x="1738814" y="6119923"/>
            <a:ext cx="1384300" cy="5937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  <a:spAutoFit/>
          </a:bodyPr>
          <a:lstStyle/>
          <a:p>
            <a:pPr algn="ctr">
              <a:lnSpc>
                <a:spcPct val="90000"/>
              </a:lnSpc>
            </a:pPr>
            <a:r>
              <a:rPr lang="en-US" sz="1800" i="0" dirty="0"/>
              <a:t>Instrument</a:t>
            </a:r>
          </a:p>
          <a:p>
            <a:pPr algn="ctr">
              <a:lnSpc>
                <a:spcPct val="90000"/>
              </a:lnSpc>
            </a:pPr>
            <a:r>
              <a:rPr lang="en-US" sz="1800" i="0" dirty="0"/>
              <a:t>focal point</a:t>
            </a:r>
          </a:p>
        </p:txBody>
      </p:sp>
      <p:sp>
        <p:nvSpPr>
          <p:cNvPr id="44066" name="Line 14"/>
          <p:cNvSpPr>
            <a:spLocks noChangeShapeType="1"/>
          </p:cNvSpPr>
          <p:nvPr/>
        </p:nvSpPr>
        <p:spPr bwMode="auto">
          <a:xfrm>
            <a:off x="2443163" y="4681537"/>
            <a:ext cx="0" cy="85566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triangle" w="med" len="med"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4067" name="Line 15"/>
          <p:cNvSpPr>
            <a:spLocks noChangeShapeType="1"/>
          </p:cNvSpPr>
          <p:nvPr/>
        </p:nvSpPr>
        <p:spPr bwMode="auto">
          <a:xfrm flipH="1" flipV="1">
            <a:off x="1638385" y="5438805"/>
            <a:ext cx="798428" cy="11697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4068" name="Rectangle 16"/>
          <p:cNvSpPr>
            <a:spLocks noChangeArrowheads="1"/>
          </p:cNvSpPr>
          <p:nvPr/>
        </p:nvSpPr>
        <p:spPr bwMode="auto">
          <a:xfrm>
            <a:off x="1249363" y="5243513"/>
            <a:ext cx="333375" cy="3365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</a:pPr>
            <a:r>
              <a:rPr lang="en-US" sz="1800" i="0" dirty="0"/>
              <a:t>X</a:t>
            </a:r>
          </a:p>
        </p:txBody>
      </p:sp>
      <p:sp>
        <p:nvSpPr>
          <p:cNvPr id="44069" name="Rectangle 17"/>
          <p:cNvSpPr>
            <a:spLocks noChangeArrowheads="1"/>
          </p:cNvSpPr>
          <p:nvPr/>
        </p:nvSpPr>
        <p:spPr bwMode="auto">
          <a:xfrm>
            <a:off x="2316163" y="4303713"/>
            <a:ext cx="333375" cy="3365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</a:pPr>
            <a:r>
              <a:rPr lang="en-US" sz="1800" i="0" dirty="0"/>
              <a:t>Y</a:t>
            </a:r>
          </a:p>
        </p:txBody>
      </p:sp>
      <p:sp>
        <p:nvSpPr>
          <p:cNvPr id="44070" name="Rectangle 18"/>
          <p:cNvSpPr>
            <a:spLocks noChangeArrowheads="1"/>
          </p:cNvSpPr>
          <p:nvPr/>
        </p:nvSpPr>
        <p:spPr bwMode="auto">
          <a:xfrm>
            <a:off x="7198725" y="4311427"/>
            <a:ext cx="261938" cy="3429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square" lIns="90488" tIns="44450" rIns="90488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</a:pPr>
            <a:r>
              <a:rPr lang="en-US" sz="1800" i="0" dirty="0"/>
              <a:t>Z</a:t>
            </a:r>
          </a:p>
        </p:txBody>
      </p:sp>
      <p:sp>
        <p:nvSpPr>
          <p:cNvPr id="44071" name="Rectangle 19"/>
          <p:cNvSpPr>
            <a:spLocks noChangeArrowheads="1"/>
          </p:cNvSpPr>
          <p:nvPr/>
        </p:nvSpPr>
        <p:spPr bwMode="auto">
          <a:xfrm>
            <a:off x="2043614" y="5783373"/>
            <a:ext cx="841375" cy="3365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</a:pPr>
            <a:r>
              <a:rPr lang="en-US" sz="1800" i="0"/>
              <a:t>(0,0,0)</a:t>
            </a:r>
          </a:p>
        </p:txBody>
      </p:sp>
      <p:sp>
        <p:nvSpPr>
          <p:cNvPr id="44072" name="Rectangle 20"/>
          <p:cNvSpPr>
            <a:spLocks noChangeArrowheads="1"/>
          </p:cNvSpPr>
          <p:nvPr/>
        </p:nvSpPr>
        <p:spPr bwMode="auto">
          <a:xfrm>
            <a:off x="4084638" y="3579813"/>
            <a:ext cx="841375" cy="3365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</a:pPr>
            <a:r>
              <a:rPr lang="en-US" sz="1800" i="0"/>
              <a:t>(2,1,4)</a:t>
            </a:r>
          </a:p>
        </p:txBody>
      </p:sp>
      <p:sp>
        <p:nvSpPr>
          <p:cNvPr id="44073" name="Rectangle 21"/>
          <p:cNvSpPr>
            <a:spLocks noChangeArrowheads="1"/>
          </p:cNvSpPr>
          <p:nvPr/>
        </p:nvSpPr>
        <p:spPr bwMode="auto">
          <a:xfrm>
            <a:off x="4605338" y="4276725"/>
            <a:ext cx="2173288" cy="1123950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  <a:scene3d>
            <a:camera prst="legacyObliqueTopRight">
              <a:rot lat="0" lon="1200000" rev="0"/>
            </a:camera>
            <a:lightRig rig="legacyHarsh3" dir="b"/>
          </a:scene3d>
          <a:sp3d extrusionH="4750" prstMaterial="legacyMetal">
            <a:bevelT w="13500" h="13500" prst="angle"/>
            <a:bevelB w="13500" h="13500" prst="angle"/>
            <a:extrusionClr>
              <a:schemeClr val="tx1"/>
            </a:extrusionClr>
          </a:sp3d>
        </p:spPr>
        <p:txBody>
          <a:bodyPr wrap="none" anchor="ctr">
            <a:prstTxWarp prst="textNoShape">
              <a:avLst/>
            </a:prstTxWarp>
            <a:flatTx/>
          </a:bodyPr>
          <a:lstStyle/>
          <a:p>
            <a:endParaRPr lang="en-US"/>
          </a:p>
        </p:txBody>
      </p:sp>
      <p:sp>
        <p:nvSpPr>
          <p:cNvPr id="44074" name="Line 24"/>
          <p:cNvSpPr>
            <a:spLocks noChangeShapeType="1"/>
          </p:cNvSpPr>
          <p:nvPr/>
        </p:nvSpPr>
        <p:spPr bwMode="auto">
          <a:xfrm flipV="1">
            <a:off x="5656263" y="4670425"/>
            <a:ext cx="898525" cy="193675"/>
          </a:xfrm>
          <a:prstGeom prst="line">
            <a:avLst/>
          </a:prstGeom>
          <a:noFill/>
          <a:ln w="25400">
            <a:solidFill>
              <a:schemeClr val="accent2"/>
            </a:solidFill>
            <a:prstDash val="sysDot"/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4075" name="Line 25"/>
          <p:cNvSpPr>
            <a:spLocks noChangeShapeType="1"/>
          </p:cNvSpPr>
          <p:nvPr/>
        </p:nvSpPr>
        <p:spPr bwMode="auto">
          <a:xfrm flipV="1">
            <a:off x="6611938" y="4546600"/>
            <a:ext cx="493713" cy="106363"/>
          </a:xfrm>
          <a:prstGeom prst="line">
            <a:avLst/>
          </a:prstGeom>
          <a:noFill/>
          <a:ln w="25400">
            <a:solidFill>
              <a:schemeClr val="accent2"/>
            </a:solidFill>
            <a:round/>
            <a:headEnd/>
            <a:tailEnd type="triangle" w="med" len="med"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4076" name="Line 26"/>
          <p:cNvSpPr>
            <a:spLocks noChangeShapeType="1"/>
          </p:cNvSpPr>
          <p:nvPr/>
        </p:nvSpPr>
        <p:spPr bwMode="auto">
          <a:xfrm flipV="1">
            <a:off x="2436813" y="3998913"/>
            <a:ext cx="2600325" cy="1552575"/>
          </a:xfrm>
          <a:prstGeom prst="line">
            <a:avLst/>
          </a:prstGeom>
          <a:noFill/>
          <a:ln w="19050">
            <a:solidFill>
              <a:schemeClr val="accent1"/>
            </a:solidFill>
            <a:prstDash val="dash"/>
            <a:round/>
            <a:headEnd/>
            <a:tailEnd type="triangle" w="med" len="med"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4077" name="Rectangle 27"/>
          <p:cNvSpPr>
            <a:spLocks noChangeArrowheads="1"/>
          </p:cNvSpPr>
          <p:nvPr/>
        </p:nvSpPr>
        <p:spPr bwMode="auto">
          <a:xfrm>
            <a:off x="6542088" y="3844925"/>
            <a:ext cx="917575" cy="3365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</a:pPr>
            <a:r>
              <a:rPr lang="en-US" sz="1800" i="0"/>
              <a:t>(-2,1,4)</a:t>
            </a:r>
          </a:p>
        </p:txBody>
      </p:sp>
      <p:sp>
        <p:nvSpPr>
          <p:cNvPr id="44078" name="Line 28"/>
          <p:cNvSpPr>
            <a:spLocks noChangeShapeType="1"/>
          </p:cNvSpPr>
          <p:nvPr/>
        </p:nvSpPr>
        <p:spPr bwMode="auto">
          <a:xfrm flipV="1">
            <a:off x="2433638" y="5192713"/>
            <a:ext cx="2730500" cy="355600"/>
          </a:xfrm>
          <a:prstGeom prst="line">
            <a:avLst/>
          </a:prstGeom>
          <a:noFill/>
          <a:ln w="19050">
            <a:solidFill>
              <a:schemeClr val="accent1"/>
            </a:solidFill>
            <a:prstDash val="dash"/>
            <a:round/>
            <a:headEnd/>
            <a:tailEnd type="triangle" w="med" len="med"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4079" name="Line 29"/>
          <p:cNvSpPr>
            <a:spLocks noChangeShapeType="1"/>
          </p:cNvSpPr>
          <p:nvPr/>
        </p:nvSpPr>
        <p:spPr bwMode="auto">
          <a:xfrm flipV="1">
            <a:off x="2443163" y="5510213"/>
            <a:ext cx="4471988" cy="53975"/>
          </a:xfrm>
          <a:prstGeom prst="line">
            <a:avLst/>
          </a:prstGeom>
          <a:noFill/>
          <a:ln w="19050">
            <a:solidFill>
              <a:schemeClr val="accent1"/>
            </a:solidFill>
            <a:prstDash val="dash"/>
            <a:round/>
            <a:headEnd/>
            <a:tailEnd type="triangle" w="med" len="med"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4080" name="Rectangle 30"/>
          <p:cNvSpPr>
            <a:spLocks noChangeArrowheads="1"/>
          </p:cNvSpPr>
          <p:nvPr/>
        </p:nvSpPr>
        <p:spPr bwMode="auto">
          <a:xfrm>
            <a:off x="6175376" y="5653088"/>
            <a:ext cx="993775" cy="3365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</a:pPr>
            <a:r>
              <a:rPr lang="en-US" sz="1800" i="0"/>
              <a:t>(-2,-1,4)</a:t>
            </a:r>
          </a:p>
        </p:txBody>
      </p:sp>
      <p:sp>
        <p:nvSpPr>
          <p:cNvPr id="44081" name="Rectangle 31"/>
          <p:cNvSpPr>
            <a:spLocks noChangeArrowheads="1"/>
          </p:cNvSpPr>
          <p:nvPr/>
        </p:nvSpPr>
        <p:spPr bwMode="auto">
          <a:xfrm>
            <a:off x="3992563" y="5634038"/>
            <a:ext cx="917575" cy="3365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</a:pPr>
            <a:r>
              <a:rPr lang="en-US" sz="1800" i="0"/>
              <a:t>(2,-1,4)</a:t>
            </a:r>
          </a:p>
        </p:txBody>
      </p:sp>
      <p:sp>
        <p:nvSpPr>
          <p:cNvPr id="44082" name="Line 32"/>
          <p:cNvSpPr>
            <a:spLocks noChangeShapeType="1"/>
          </p:cNvSpPr>
          <p:nvPr/>
        </p:nvSpPr>
        <p:spPr bwMode="auto">
          <a:xfrm>
            <a:off x="3246438" y="4386263"/>
            <a:ext cx="506413" cy="787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4083" name="Line 33"/>
          <p:cNvSpPr>
            <a:spLocks noChangeShapeType="1"/>
          </p:cNvSpPr>
          <p:nvPr/>
        </p:nvSpPr>
        <p:spPr bwMode="auto">
          <a:xfrm>
            <a:off x="3255963" y="4384675"/>
            <a:ext cx="115888" cy="102235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4084" name="Line 34"/>
          <p:cNvSpPr>
            <a:spLocks noChangeShapeType="1"/>
          </p:cNvSpPr>
          <p:nvPr/>
        </p:nvSpPr>
        <p:spPr bwMode="auto">
          <a:xfrm>
            <a:off x="3236913" y="4376738"/>
            <a:ext cx="457200" cy="116046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4085" name="Oval 37"/>
          <p:cNvSpPr>
            <a:spLocks noChangeArrowheads="1"/>
          </p:cNvSpPr>
          <p:nvPr/>
        </p:nvSpPr>
        <p:spPr bwMode="auto">
          <a:xfrm>
            <a:off x="4760913" y="4092575"/>
            <a:ext cx="104775" cy="104775"/>
          </a:xfrm>
          <a:prstGeom prst="ellipse">
            <a:avLst/>
          </a:prstGeom>
          <a:solidFill>
            <a:schemeClr val="accent1"/>
          </a:solidFill>
          <a:ln w="12700">
            <a:solidFill>
              <a:schemeClr val="accent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4086" name="Oval 38"/>
          <p:cNvSpPr>
            <a:spLocks noChangeArrowheads="1"/>
          </p:cNvSpPr>
          <p:nvPr/>
        </p:nvSpPr>
        <p:spPr bwMode="auto">
          <a:xfrm>
            <a:off x="4778376" y="5192713"/>
            <a:ext cx="104775" cy="104775"/>
          </a:xfrm>
          <a:prstGeom prst="ellipse">
            <a:avLst/>
          </a:prstGeom>
          <a:solidFill>
            <a:schemeClr val="accent1"/>
          </a:solidFill>
          <a:ln w="12700">
            <a:solidFill>
              <a:schemeClr val="accent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4087" name="Oval 39"/>
          <p:cNvSpPr>
            <a:spLocks noChangeArrowheads="1"/>
          </p:cNvSpPr>
          <p:nvPr/>
        </p:nvSpPr>
        <p:spPr bwMode="auto">
          <a:xfrm>
            <a:off x="6515101" y="4367213"/>
            <a:ext cx="104775" cy="104775"/>
          </a:xfrm>
          <a:prstGeom prst="ellipse">
            <a:avLst/>
          </a:prstGeom>
          <a:solidFill>
            <a:schemeClr val="accent1"/>
          </a:solidFill>
          <a:ln w="12700">
            <a:solidFill>
              <a:schemeClr val="accent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4088" name="Oval 40"/>
          <p:cNvSpPr>
            <a:spLocks noChangeArrowheads="1"/>
          </p:cNvSpPr>
          <p:nvPr/>
        </p:nvSpPr>
        <p:spPr bwMode="auto">
          <a:xfrm>
            <a:off x="5646738" y="4813300"/>
            <a:ext cx="104775" cy="104775"/>
          </a:xfrm>
          <a:prstGeom prst="ellipse">
            <a:avLst/>
          </a:prstGeom>
          <a:solidFill>
            <a:schemeClr val="accent2"/>
          </a:solidFill>
          <a:ln w="12700">
            <a:solidFill>
              <a:schemeClr val="accent2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4089" name="Oval 41"/>
          <p:cNvSpPr>
            <a:spLocks noChangeArrowheads="1"/>
          </p:cNvSpPr>
          <p:nvPr/>
        </p:nvSpPr>
        <p:spPr bwMode="auto">
          <a:xfrm>
            <a:off x="6543676" y="5459413"/>
            <a:ext cx="104775" cy="104775"/>
          </a:xfrm>
          <a:prstGeom prst="ellipse">
            <a:avLst/>
          </a:prstGeom>
          <a:solidFill>
            <a:schemeClr val="accent1"/>
          </a:solidFill>
          <a:ln w="12700">
            <a:solidFill>
              <a:schemeClr val="accent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4038" name="Rectangle 64"/>
          <p:cNvSpPr>
            <a:spLocks noGrp="1" noChangeArrowheads="1"/>
          </p:cNvSpPr>
          <p:nvPr>
            <p:ph type="title"/>
          </p:nvPr>
        </p:nvSpPr>
        <p:spPr>
          <a:xfrm>
            <a:off x="2973630" y="381000"/>
            <a:ext cx="5129609" cy="490391"/>
          </a:xfrm>
        </p:spPr>
        <p:txBody>
          <a:bodyPr/>
          <a:lstStyle/>
          <a:p>
            <a:r>
              <a:rPr lang="en-US" dirty="0"/>
              <a:t>Rectangular Field of View</a:t>
            </a:r>
          </a:p>
        </p:txBody>
      </p:sp>
      <p:sp>
        <p:nvSpPr>
          <p:cNvPr id="44039" name="Rectangle 67"/>
          <p:cNvSpPr>
            <a:spLocks noChangeArrowheads="1"/>
          </p:cNvSpPr>
          <p:nvPr/>
        </p:nvSpPr>
        <p:spPr bwMode="auto">
          <a:xfrm>
            <a:off x="249238" y="2424113"/>
            <a:ext cx="2400300" cy="1574800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4040" name="Rectangle 68"/>
          <p:cNvSpPr>
            <a:spLocks noChangeArrowheads="1"/>
          </p:cNvSpPr>
          <p:nvPr/>
        </p:nvSpPr>
        <p:spPr bwMode="auto">
          <a:xfrm>
            <a:off x="693738" y="2944813"/>
            <a:ext cx="1574800" cy="838200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4041" name="Line 69"/>
          <p:cNvSpPr>
            <a:spLocks noChangeShapeType="1"/>
          </p:cNvSpPr>
          <p:nvPr/>
        </p:nvSpPr>
        <p:spPr bwMode="auto">
          <a:xfrm flipV="1">
            <a:off x="1468438" y="2716213"/>
            <a:ext cx="0" cy="6731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4042" name="Line 70"/>
          <p:cNvSpPr>
            <a:spLocks noChangeShapeType="1"/>
          </p:cNvSpPr>
          <p:nvPr/>
        </p:nvSpPr>
        <p:spPr bwMode="auto">
          <a:xfrm flipH="1">
            <a:off x="519113" y="3389313"/>
            <a:ext cx="949325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4043" name="Oval 71"/>
          <p:cNvSpPr>
            <a:spLocks noChangeArrowheads="1"/>
          </p:cNvSpPr>
          <p:nvPr/>
        </p:nvSpPr>
        <p:spPr bwMode="auto">
          <a:xfrm>
            <a:off x="1423988" y="3349625"/>
            <a:ext cx="88900" cy="74613"/>
          </a:xfrm>
          <a:prstGeom prst="ellipse">
            <a:avLst/>
          </a:prstGeom>
          <a:solidFill>
            <a:schemeClr val="accent2"/>
          </a:solidFill>
          <a:ln w="12700">
            <a:solidFill>
              <a:schemeClr val="accent2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4044" name="Text Box 72"/>
          <p:cNvSpPr txBox="1">
            <a:spLocks noChangeArrowheads="1"/>
          </p:cNvSpPr>
          <p:nvPr/>
        </p:nvSpPr>
        <p:spPr bwMode="auto">
          <a:xfrm>
            <a:off x="1331913" y="2498725"/>
            <a:ext cx="303212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sz="1400" i="0"/>
              <a:t>Y</a:t>
            </a:r>
          </a:p>
        </p:txBody>
      </p:sp>
      <p:sp>
        <p:nvSpPr>
          <p:cNvPr id="44045" name="Text Box 73"/>
          <p:cNvSpPr txBox="1">
            <a:spLocks noChangeArrowheads="1"/>
          </p:cNvSpPr>
          <p:nvPr/>
        </p:nvSpPr>
        <p:spPr bwMode="auto">
          <a:xfrm>
            <a:off x="249238" y="3243263"/>
            <a:ext cx="303212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sz="1400" i="0"/>
              <a:t>X</a:t>
            </a:r>
          </a:p>
        </p:txBody>
      </p:sp>
      <p:sp>
        <p:nvSpPr>
          <p:cNvPr id="44046" name="Text Box 74"/>
          <p:cNvSpPr txBox="1">
            <a:spLocks noChangeArrowheads="1"/>
          </p:cNvSpPr>
          <p:nvPr/>
        </p:nvSpPr>
        <p:spPr bwMode="auto">
          <a:xfrm>
            <a:off x="884238" y="3001963"/>
            <a:ext cx="687387" cy="2746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sz="1200" i="0">
                <a:solidFill>
                  <a:schemeClr val="accent1"/>
                </a:solidFill>
              </a:rPr>
              <a:t>14.03 </a:t>
            </a:r>
            <a:r>
              <a:rPr lang="en-US" sz="1200" i="0" baseline="30000">
                <a:solidFill>
                  <a:schemeClr val="accent1"/>
                </a:solidFill>
              </a:rPr>
              <a:t>O</a:t>
            </a:r>
          </a:p>
        </p:txBody>
      </p:sp>
      <p:sp>
        <p:nvSpPr>
          <p:cNvPr id="44047" name="Text Box 75"/>
          <p:cNvSpPr txBox="1">
            <a:spLocks noChangeArrowheads="1"/>
          </p:cNvSpPr>
          <p:nvPr/>
        </p:nvSpPr>
        <p:spPr bwMode="auto">
          <a:xfrm>
            <a:off x="1582738" y="3221038"/>
            <a:ext cx="687387" cy="2571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</a:pPr>
            <a:r>
              <a:rPr lang="en-US" sz="1200" i="0">
                <a:solidFill>
                  <a:schemeClr val="accent1"/>
                </a:solidFill>
              </a:rPr>
              <a:t>26.57 </a:t>
            </a:r>
            <a:r>
              <a:rPr lang="en-US" sz="1200" i="0" baseline="30000">
                <a:solidFill>
                  <a:schemeClr val="accent1"/>
                </a:solidFill>
              </a:rPr>
              <a:t>O</a:t>
            </a:r>
            <a:endParaRPr lang="en-US" i="0"/>
          </a:p>
        </p:txBody>
      </p:sp>
      <p:sp>
        <p:nvSpPr>
          <p:cNvPr id="44048" name="Oval 76"/>
          <p:cNvSpPr>
            <a:spLocks noChangeArrowheads="1"/>
          </p:cNvSpPr>
          <p:nvPr/>
        </p:nvSpPr>
        <p:spPr bwMode="auto">
          <a:xfrm>
            <a:off x="649288" y="3744913"/>
            <a:ext cx="88900" cy="74612"/>
          </a:xfrm>
          <a:prstGeom prst="ellipse">
            <a:avLst/>
          </a:prstGeom>
          <a:solidFill>
            <a:schemeClr val="accent1"/>
          </a:solidFill>
          <a:ln w="12700">
            <a:solidFill>
              <a:schemeClr val="accent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4049" name="Oval 77"/>
          <p:cNvSpPr>
            <a:spLocks noChangeArrowheads="1"/>
          </p:cNvSpPr>
          <p:nvPr/>
        </p:nvSpPr>
        <p:spPr bwMode="auto">
          <a:xfrm>
            <a:off x="2216150" y="2906713"/>
            <a:ext cx="88900" cy="74612"/>
          </a:xfrm>
          <a:prstGeom prst="ellipse">
            <a:avLst/>
          </a:prstGeom>
          <a:solidFill>
            <a:schemeClr val="accent1"/>
          </a:solidFill>
          <a:ln w="12700">
            <a:solidFill>
              <a:schemeClr val="accent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4050" name="Oval 78"/>
          <p:cNvSpPr>
            <a:spLocks noChangeArrowheads="1"/>
          </p:cNvSpPr>
          <p:nvPr/>
        </p:nvSpPr>
        <p:spPr bwMode="auto">
          <a:xfrm>
            <a:off x="2224088" y="3751263"/>
            <a:ext cx="88900" cy="74612"/>
          </a:xfrm>
          <a:prstGeom prst="ellipse">
            <a:avLst/>
          </a:prstGeom>
          <a:solidFill>
            <a:schemeClr val="accent1"/>
          </a:solidFill>
          <a:ln w="12700">
            <a:solidFill>
              <a:schemeClr val="accent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4051" name="Oval 79"/>
          <p:cNvSpPr>
            <a:spLocks noChangeArrowheads="1"/>
          </p:cNvSpPr>
          <p:nvPr/>
        </p:nvSpPr>
        <p:spPr bwMode="auto">
          <a:xfrm>
            <a:off x="649288" y="2906713"/>
            <a:ext cx="88900" cy="74612"/>
          </a:xfrm>
          <a:prstGeom prst="ellipse">
            <a:avLst/>
          </a:prstGeom>
          <a:solidFill>
            <a:schemeClr val="accent1"/>
          </a:solidFill>
          <a:ln w="12700">
            <a:solidFill>
              <a:schemeClr val="accent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4052" name="Line 80"/>
          <p:cNvSpPr>
            <a:spLocks noChangeShapeType="1"/>
          </p:cNvSpPr>
          <p:nvPr/>
        </p:nvSpPr>
        <p:spPr bwMode="auto">
          <a:xfrm flipV="1">
            <a:off x="1466850" y="2944813"/>
            <a:ext cx="0" cy="157162"/>
          </a:xfrm>
          <a:prstGeom prst="line">
            <a:avLst/>
          </a:prstGeom>
          <a:noFill/>
          <a:ln w="12700">
            <a:solidFill>
              <a:schemeClr val="accent1"/>
            </a:solidFill>
            <a:round/>
            <a:headEnd/>
            <a:tailEnd type="triangle" w="sm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4053" name="Line 81"/>
          <p:cNvSpPr>
            <a:spLocks noChangeShapeType="1"/>
          </p:cNvSpPr>
          <p:nvPr/>
        </p:nvSpPr>
        <p:spPr bwMode="auto">
          <a:xfrm flipV="1">
            <a:off x="1468438" y="3232150"/>
            <a:ext cx="0" cy="157163"/>
          </a:xfrm>
          <a:prstGeom prst="line">
            <a:avLst/>
          </a:prstGeom>
          <a:noFill/>
          <a:ln w="12700">
            <a:solidFill>
              <a:schemeClr val="accent1"/>
            </a:solidFill>
            <a:round/>
            <a:headEnd type="triangle" w="sm" len="med"/>
            <a:tailEnd type="none" w="sm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4054" name="Line 82"/>
          <p:cNvSpPr>
            <a:spLocks noChangeShapeType="1"/>
          </p:cNvSpPr>
          <p:nvPr/>
        </p:nvSpPr>
        <p:spPr bwMode="auto">
          <a:xfrm rot="5607751">
            <a:off x="1549400" y="3308351"/>
            <a:ext cx="7937" cy="169862"/>
          </a:xfrm>
          <a:prstGeom prst="line">
            <a:avLst/>
          </a:prstGeom>
          <a:noFill/>
          <a:ln w="12700">
            <a:solidFill>
              <a:schemeClr val="accent1"/>
            </a:solidFill>
            <a:round/>
            <a:headEnd/>
            <a:tailEnd type="triangle" w="sm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4055" name="Line 83"/>
          <p:cNvSpPr>
            <a:spLocks noChangeShapeType="1"/>
          </p:cNvSpPr>
          <p:nvPr/>
        </p:nvSpPr>
        <p:spPr bwMode="auto">
          <a:xfrm rot="5400000" flipV="1">
            <a:off x="2172494" y="3293269"/>
            <a:ext cx="0" cy="192088"/>
          </a:xfrm>
          <a:prstGeom prst="line">
            <a:avLst/>
          </a:prstGeom>
          <a:noFill/>
          <a:ln w="12700">
            <a:solidFill>
              <a:schemeClr val="accent1"/>
            </a:solidFill>
            <a:round/>
            <a:headEnd/>
            <a:tailEnd type="triangle" w="sm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4056" name="Text Box 84"/>
          <p:cNvSpPr txBox="1">
            <a:spLocks noChangeArrowheads="1"/>
          </p:cNvSpPr>
          <p:nvPr/>
        </p:nvSpPr>
        <p:spPr bwMode="auto">
          <a:xfrm>
            <a:off x="157163" y="4046538"/>
            <a:ext cx="2286000" cy="9461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r>
              <a:rPr lang="en-US" sz="1600" i="0"/>
              <a:t>Subtended field of view angle</a:t>
            </a:r>
          </a:p>
          <a:p>
            <a:r>
              <a:rPr lang="en-US" sz="1200" i="0"/>
              <a:t>14.03 = arc tan (1/4)</a:t>
            </a:r>
          </a:p>
          <a:p>
            <a:r>
              <a:rPr lang="en-US" sz="1200" i="0"/>
              <a:t>26.57 = arc tan (2/4)</a:t>
            </a:r>
            <a:endParaRPr lang="en-US" sz="1600" i="0"/>
          </a:p>
        </p:txBody>
      </p:sp>
    </p:spTree>
    <p:extLst>
      <p:ext uri="{BB962C8B-B14F-4D97-AF65-F5344CB8AC3E}">
        <p14:creationId xmlns:p14="http://schemas.microsoft.com/office/powerpoint/2010/main" val="1137053023"/>
      </p:ext>
    </p:extLst>
  </p:cSld>
  <p:clrMapOvr>
    <a:masterClrMapping/>
  </p:clrMapOvr>
  <p:transition spd="slow"/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Instrument Kernel</a:t>
            </a:r>
          </a:p>
        </p:txBody>
      </p:sp>
      <p:sp>
        <p:nvSpPr>
          <p:cNvPr id="46083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7F385231-E58A-4F43-B0D4-006074DABC13}" type="slidenum">
              <a:rPr lang="en-US" smtClean="0"/>
              <a:pPr/>
              <a:t>16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46084" name="Rectangle 2"/>
          <p:cNvSpPr>
            <a:spLocks noChangeArrowheads="1"/>
          </p:cNvSpPr>
          <p:nvPr/>
        </p:nvSpPr>
        <p:spPr bwMode="auto">
          <a:xfrm>
            <a:off x="777875" y="1470025"/>
            <a:ext cx="7769225" cy="6381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  <a:spcBef>
                <a:spcPct val="50000"/>
              </a:spcBef>
            </a:pPr>
            <a:r>
              <a:rPr lang="en-US" sz="2000" i="0"/>
              <a:t>The following sets of keywords and values describe this rectangular field of view:</a:t>
            </a:r>
          </a:p>
        </p:txBody>
      </p:sp>
      <p:sp>
        <p:nvSpPr>
          <p:cNvPr id="46085" name="Rectangle 3"/>
          <p:cNvSpPr>
            <a:spLocks noChangeArrowheads="1"/>
          </p:cNvSpPr>
          <p:nvPr/>
        </p:nvSpPr>
        <p:spPr bwMode="auto">
          <a:xfrm>
            <a:off x="1295400" y="2444750"/>
            <a:ext cx="7253288" cy="183038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  <a:spAutoFit/>
          </a:bodyPr>
          <a:lstStyle/>
          <a:p>
            <a:r>
              <a:rPr lang="en-US" sz="1600" i="0" dirty="0">
                <a:latin typeface="Courier New" charset="0"/>
              </a:rPr>
              <a:t>INS-33333_FOV_SHAPE            = 'RECTANGLE'</a:t>
            </a:r>
          </a:p>
          <a:p>
            <a:r>
              <a:rPr lang="en-US" sz="1600" i="0" dirty="0">
                <a:latin typeface="Courier New" charset="0"/>
              </a:rPr>
              <a:t>INS-33333_FOV_FRAME            = 'FRAME_FOR_INS-33333'</a:t>
            </a:r>
          </a:p>
          <a:p>
            <a:r>
              <a:rPr lang="en-US" sz="1600" i="0" dirty="0">
                <a:latin typeface="Courier New" charset="0"/>
              </a:rPr>
              <a:t>INS-33333_BORESIGHT            = ( 0.0  0.0  1.0 )</a:t>
            </a:r>
          </a:p>
          <a:p>
            <a:r>
              <a:rPr lang="en-US" sz="1600" i="0" dirty="0">
                <a:latin typeface="Courier New" charset="0"/>
              </a:rPr>
              <a:t>INS-33333_FOV_BOUNDARY_CORNERS = ( 2.0  1.0  4.0</a:t>
            </a:r>
          </a:p>
          <a:p>
            <a:r>
              <a:rPr lang="en-US" sz="1600" i="0" dirty="0">
                <a:latin typeface="Courier New" charset="0"/>
              </a:rPr>
              <a:t>                                  -2.0  1.0  4.0</a:t>
            </a:r>
          </a:p>
          <a:p>
            <a:r>
              <a:rPr lang="en-US" sz="1600" i="0" dirty="0">
                <a:latin typeface="Courier New" charset="0"/>
              </a:rPr>
              <a:t>                                  -2.0 -1.0  4.0 </a:t>
            </a:r>
          </a:p>
          <a:p>
            <a:r>
              <a:rPr lang="en-US" sz="1600" i="0" dirty="0">
                <a:latin typeface="Courier New" charset="0"/>
              </a:rPr>
              <a:t>                                   2.0 -1.0  4.0</a:t>
            </a:r>
            <a:r>
              <a:rPr lang="en-US" sz="1800" i="0" dirty="0">
                <a:latin typeface="Courier New" charset="0"/>
              </a:rPr>
              <a:t> </a:t>
            </a:r>
            <a:r>
              <a:rPr lang="en-US" sz="1600" i="0" dirty="0">
                <a:latin typeface="Courier New" charset="0"/>
              </a:rPr>
              <a:t>)</a:t>
            </a:r>
          </a:p>
        </p:txBody>
      </p:sp>
      <p:sp>
        <p:nvSpPr>
          <p:cNvPr id="46086" name="Rectangle 4"/>
          <p:cNvSpPr>
            <a:spLocks noGrp="1" noChangeArrowheads="1"/>
          </p:cNvSpPr>
          <p:nvPr>
            <p:ph type="title"/>
          </p:nvPr>
        </p:nvSpPr>
        <p:spPr>
          <a:xfrm>
            <a:off x="2655888" y="381000"/>
            <a:ext cx="5402262" cy="474663"/>
          </a:xfrm>
        </p:spPr>
        <p:txBody>
          <a:bodyPr/>
          <a:lstStyle/>
          <a:p>
            <a:r>
              <a:rPr lang="en-US"/>
              <a:t>Rectangular FOV Definition</a:t>
            </a:r>
          </a:p>
        </p:txBody>
      </p:sp>
      <p:sp>
        <p:nvSpPr>
          <p:cNvPr id="46087" name="Rectangle 5"/>
          <p:cNvSpPr>
            <a:spLocks noChangeArrowheads="1"/>
          </p:cNvSpPr>
          <p:nvPr/>
        </p:nvSpPr>
        <p:spPr bwMode="auto">
          <a:xfrm>
            <a:off x="1295400" y="4648200"/>
            <a:ext cx="7253288" cy="20447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  <a:spAutoFit/>
          </a:bodyPr>
          <a:lstStyle/>
          <a:p>
            <a:r>
              <a:rPr lang="en-US" sz="1600" i="0" dirty="0">
                <a:latin typeface="Courier New" charset="0"/>
              </a:rPr>
              <a:t>INS-33333_FOV_SHAPE            = 'RECTANGLE'</a:t>
            </a:r>
          </a:p>
          <a:p>
            <a:r>
              <a:rPr lang="en-US" sz="1600" i="0" dirty="0">
                <a:latin typeface="Courier New" charset="0"/>
              </a:rPr>
              <a:t>INS-33333_FOV_FRAME            = 'FRAME_FOR_INS-33333'</a:t>
            </a:r>
          </a:p>
          <a:p>
            <a:r>
              <a:rPr lang="en-US" sz="1600" i="0" dirty="0">
                <a:latin typeface="Courier New" charset="0"/>
              </a:rPr>
              <a:t>INS-33333_BORESIGHT            = ( 0.0  0.0  1.0 )</a:t>
            </a:r>
          </a:p>
          <a:p>
            <a:pPr>
              <a:buSzPct val="100000"/>
            </a:pPr>
            <a:r>
              <a:rPr lang="en-US" sz="1600" i="0" dirty="0">
                <a:latin typeface="Courier New" charset="0"/>
              </a:rPr>
              <a:t>INS-33333_FOV_CLASS_SPEC       = 'ANGLES'</a:t>
            </a:r>
          </a:p>
          <a:p>
            <a:pPr>
              <a:buSzPct val="100000"/>
            </a:pPr>
            <a:r>
              <a:rPr lang="en-US" sz="1600" i="0" dirty="0">
                <a:latin typeface="Courier New" charset="0"/>
              </a:rPr>
              <a:t>INS-33333_FOV_REF_VECTOR       = ( 0.0  1.0  0.0 )</a:t>
            </a:r>
          </a:p>
          <a:p>
            <a:pPr>
              <a:buSzPct val="100000"/>
            </a:pPr>
            <a:r>
              <a:rPr lang="en-US" sz="1600" i="0" dirty="0">
                <a:latin typeface="Courier New" charset="0"/>
              </a:rPr>
              <a:t>INS-33333_FOV_REF_ANGLE        = 14.03624347</a:t>
            </a:r>
          </a:p>
          <a:p>
            <a:pPr>
              <a:buSzPct val="100000"/>
            </a:pPr>
            <a:r>
              <a:rPr lang="en-US" sz="1600" i="0" dirty="0">
                <a:latin typeface="Courier New" charset="0"/>
              </a:rPr>
              <a:t>INS-33333_FOV_CROSS_ANGLE      = 26.56505118</a:t>
            </a:r>
          </a:p>
          <a:p>
            <a:pPr>
              <a:buSzPct val="100000"/>
            </a:pPr>
            <a:r>
              <a:rPr lang="en-US" sz="1600" i="0" dirty="0">
                <a:latin typeface="Courier New" charset="0"/>
              </a:rPr>
              <a:t>INS-33333_FOV_ANGLE_UNITS      = 'DEGREES'</a:t>
            </a:r>
          </a:p>
        </p:txBody>
      </p:sp>
      <p:sp>
        <p:nvSpPr>
          <p:cNvPr id="46088" name="Rectangle 6"/>
          <p:cNvSpPr>
            <a:spLocks noChangeArrowheads="1"/>
          </p:cNvSpPr>
          <p:nvPr/>
        </p:nvSpPr>
        <p:spPr bwMode="auto">
          <a:xfrm>
            <a:off x="1068388" y="2108200"/>
            <a:ext cx="7480300" cy="3365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  <a:spcBef>
                <a:spcPct val="50000"/>
              </a:spcBef>
            </a:pPr>
            <a:r>
              <a:rPr lang="en-US" sz="1800" i="0"/>
              <a:t>Specifying boundary vectors explicitly:</a:t>
            </a:r>
          </a:p>
        </p:txBody>
      </p:sp>
      <p:sp>
        <p:nvSpPr>
          <p:cNvPr id="46089" name="Rectangle 7"/>
          <p:cNvSpPr>
            <a:spLocks noChangeArrowheads="1"/>
          </p:cNvSpPr>
          <p:nvPr/>
        </p:nvSpPr>
        <p:spPr bwMode="auto">
          <a:xfrm>
            <a:off x="1068388" y="4275138"/>
            <a:ext cx="7480300" cy="3365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  <a:spcBef>
                <a:spcPct val="50000"/>
              </a:spcBef>
            </a:pPr>
            <a:r>
              <a:rPr lang="en-US" sz="1800" i="0"/>
              <a:t>Specifying half angular extents of the FOV:</a:t>
            </a:r>
          </a:p>
        </p:txBody>
      </p:sp>
    </p:spTree>
  </p:cSld>
  <p:clrMapOvr>
    <a:masterClrMapping/>
  </p:clrMapOvr>
  <p:transition spd="slow"/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30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Instrument Kernel</a:t>
            </a:r>
          </a:p>
        </p:txBody>
      </p:sp>
      <p:sp>
        <p:nvSpPr>
          <p:cNvPr id="48131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3C1D7ABB-47D0-7549-84CD-D0A9111AAD0A}" type="slidenum">
              <a:rPr lang="en-US" smtClean="0"/>
              <a:pPr/>
              <a:t>17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48132" name="Rectangle 5"/>
          <p:cNvSpPr>
            <a:spLocks noChangeArrowheads="1"/>
          </p:cNvSpPr>
          <p:nvPr/>
        </p:nvSpPr>
        <p:spPr bwMode="auto">
          <a:xfrm>
            <a:off x="1143000" y="1525588"/>
            <a:ext cx="7313613" cy="3635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  <a:spcBef>
                <a:spcPct val="50000"/>
              </a:spcBef>
            </a:pPr>
            <a:r>
              <a:rPr lang="en-US" sz="2000" i="0"/>
              <a:t>Consider an instrument with a trapezoidal field of view.</a:t>
            </a:r>
          </a:p>
        </p:txBody>
      </p:sp>
      <p:sp>
        <p:nvSpPr>
          <p:cNvPr id="48135" name="Line 6"/>
          <p:cNvSpPr>
            <a:spLocks noChangeShapeType="1"/>
          </p:cNvSpPr>
          <p:nvPr/>
        </p:nvSpPr>
        <p:spPr bwMode="auto">
          <a:xfrm flipV="1">
            <a:off x="1800225" y="3800475"/>
            <a:ext cx="4146550" cy="1335087"/>
          </a:xfrm>
          <a:prstGeom prst="line">
            <a:avLst/>
          </a:prstGeom>
          <a:noFill/>
          <a:ln w="19050">
            <a:solidFill>
              <a:schemeClr val="accent1"/>
            </a:solidFill>
            <a:prstDash val="dash"/>
            <a:round/>
            <a:headEnd/>
            <a:tailEnd type="triangle" w="med" len="med"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8136" name="Line 7"/>
          <p:cNvSpPr>
            <a:spLocks noChangeShapeType="1"/>
          </p:cNvSpPr>
          <p:nvPr/>
        </p:nvSpPr>
        <p:spPr bwMode="auto">
          <a:xfrm flipH="1">
            <a:off x="2665413" y="4024313"/>
            <a:ext cx="195263" cy="6477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8137" name="Rectangle 8"/>
          <p:cNvSpPr>
            <a:spLocks noChangeArrowheads="1"/>
          </p:cNvSpPr>
          <p:nvPr/>
        </p:nvSpPr>
        <p:spPr bwMode="auto">
          <a:xfrm>
            <a:off x="2217738" y="3144838"/>
            <a:ext cx="1384300" cy="8318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  <a:spAutoFit/>
          </a:bodyPr>
          <a:lstStyle/>
          <a:p>
            <a:pPr algn="ctr">
              <a:lnSpc>
                <a:spcPct val="90000"/>
              </a:lnSpc>
            </a:pPr>
            <a:r>
              <a:rPr lang="en-US" sz="1800" i="0">
                <a:solidFill>
                  <a:schemeClr val="accent1"/>
                </a:solidFill>
              </a:rPr>
              <a:t>Boundary Corner Vectors</a:t>
            </a:r>
          </a:p>
        </p:txBody>
      </p:sp>
      <p:sp>
        <p:nvSpPr>
          <p:cNvPr id="48138" name="Line 9"/>
          <p:cNvSpPr>
            <a:spLocks noChangeShapeType="1"/>
          </p:cNvSpPr>
          <p:nvPr/>
        </p:nvSpPr>
        <p:spPr bwMode="auto">
          <a:xfrm>
            <a:off x="6255544" y="4294187"/>
            <a:ext cx="753269" cy="533399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triangle" w="med" len="med"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8139" name="Rectangle 10"/>
          <p:cNvSpPr>
            <a:spLocks noChangeArrowheads="1"/>
          </p:cNvSpPr>
          <p:nvPr/>
        </p:nvSpPr>
        <p:spPr bwMode="auto">
          <a:xfrm>
            <a:off x="7051675" y="4826000"/>
            <a:ext cx="1384300" cy="584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  <a:spAutoFit/>
          </a:bodyPr>
          <a:lstStyle/>
          <a:p>
            <a:pPr algn="ctr">
              <a:lnSpc>
                <a:spcPct val="90000"/>
              </a:lnSpc>
            </a:pPr>
            <a:r>
              <a:rPr lang="en-US" sz="1800" i="0">
                <a:solidFill>
                  <a:schemeClr val="accent2"/>
                </a:solidFill>
              </a:rPr>
              <a:t>Boresight Vector</a:t>
            </a:r>
          </a:p>
        </p:txBody>
      </p:sp>
      <p:sp>
        <p:nvSpPr>
          <p:cNvPr id="48140" name="Line 11"/>
          <p:cNvSpPr>
            <a:spLocks noChangeShapeType="1"/>
          </p:cNvSpPr>
          <p:nvPr/>
        </p:nvSpPr>
        <p:spPr bwMode="auto">
          <a:xfrm flipV="1">
            <a:off x="1806575" y="4446588"/>
            <a:ext cx="3227388" cy="695325"/>
          </a:xfrm>
          <a:prstGeom prst="line">
            <a:avLst/>
          </a:prstGeom>
          <a:noFill/>
          <a:ln w="25400">
            <a:solidFill>
              <a:schemeClr val="accent2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8141" name="Rectangle 12"/>
          <p:cNvSpPr>
            <a:spLocks noChangeArrowheads="1"/>
          </p:cNvSpPr>
          <p:nvPr/>
        </p:nvSpPr>
        <p:spPr bwMode="auto">
          <a:xfrm>
            <a:off x="7783513" y="4959350"/>
            <a:ext cx="209550" cy="3397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8142" name="Rectangle 13"/>
          <p:cNvSpPr>
            <a:spLocks noChangeArrowheads="1"/>
          </p:cNvSpPr>
          <p:nvPr/>
        </p:nvSpPr>
        <p:spPr bwMode="auto">
          <a:xfrm>
            <a:off x="1284821" y="5757413"/>
            <a:ext cx="1384300" cy="5937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  <a:spAutoFit/>
          </a:bodyPr>
          <a:lstStyle/>
          <a:p>
            <a:pPr algn="ctr">
              <a:lnSpc>
                <a:spcPct val="90000"/>
              </a:lnSpc>
            </a:pPr>
            <a:r>
              <a:rPr lang="en-US" sz="1800" i="0" dirty="0"/>
              <a:t>Instrument</a:t>
            </a:r>
          </a:p>
          <a:p>
            <a:pPr algn="ctr">
              <a:lnSpc>
                <a:spcPct val="90000"/>
              </a:lnSpc>
            </a:pPr>
            <a:r>
              <a:rPr lang="en-US" sz="1800" i="0" dirty="0"/>
              <a:t>focal point</a:t>
            </a:r>
          </a:p>
        </p:txBody>
      </p:sp>
      <p:sp>
        <p:nvSpPr>
          <p:cNvPr id="48143" name="Line 14"/>
          <p:cNvSpPr>
            <a:spLocks noChangeShapeType="1"/>
          </p:cNvSpPr>
          <p:nvPr/>
        </p:nvSpPr>
        <p:spPr bwMode="auto">
          <a:xfrm>
            <a:off x="1830209" y="4389438"/>
            <a:ext cx="0" cy="73025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triangle" w="med" len="med"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8144" name="Line 15"/>
          <p:cNvSpPr>
            <a:spLocks noChangeShapeType="1"/>
          </p:cNvSpPr>
          <p:nvPr/>
        </p:nvSpPr>
        <p:spPr bwMode="auto">
          <a:xfrm flipH="1" flipV="1">
            <a:off x="1023787" y="5026024"/>
            <a:ext cx="776437" cy="11375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8145" name="Rectangle 16"/>
          <p:cNvSpPr>
            <a:spLocks noChangeArrowheads="1"/>
          </p:cNvSpPr>
          <p:nvPr/>
        </p:nvSpPr>
        <p:spPr bwMode="auto">
          <a:xfrm>
            <a:off x="686814" y="4736905"/>
            <a:ext cx="333375" cy="3365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</a:pPr>
            <a:r>
              <a:rPr lang="en-US" sz="1800" i="0" dirty="0"/>
              <a:t>X</a:t>
            </a:r>
          </a:p>
        </p:txBody>
      </p:sp>
      <p:sp>
        <p:nvSpPr>
          <p:cNvPr id="48146" name="Rectangle 17"/>
          <p:cNvSpPr>
            <a:spLocks noChangeArrowheads="1"/>
          </p:cNvSpPr>
          <p:nvPr/>
        </p:nvSpPr>
        <p:spPr bwMode="auto">
          <a:xfrm>
            <a:off x="1633536" y="3942520"/>
            <a:ext cx="333375" cy="3365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</a:pPr>
            <a:r>
              <a:rPr lang="en-US" sz="1800" i="0" dirty="0"/>
              <a:t>Y</a:t>
            </a:r>
          </a:p>
        </p:txBody>
      </p:sp>
      <p:sp>
        <p:nvSpPr>
          <p:cNvPr id="48147" name="Rectangle 18"/>
          <p:cNvSpPr>
            <a:spLocks noChangeArrowheads="1"/>
          </p:cNvSpPr>
          <p:nvPr/>
        </p:nvSpPr>
        <p:spPr bwMode="auto">
          <a:xfrm>
            <a:off x="6684962" y="3927475"/>
            <a:ext cx="320675" cy="3365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</a:pPr>
            <a:r>
              <a:rPr lang="en-US" sz="1800" i="0" dirty="0"/>
              <a:t>Z</a:t>
            </a:r>
          </a:p>
        </p:txBody>
      </p:sp>
      <p:sp>
        <p:nvSpPr>
          <p:cNvPr id="48148" name="Rectangle 19"/>
          <p:cNvSpPr>
            <a:spLocks noChangeArrowheads="1"/>
          </p:cNvSpPr>
          <p:nvPr/>
        </p:nvSpPr>
        <p:spPr bwMode="auto">
          <a:xfrm>
            <a:off x="1589621" y="5420863"/>
            <a:ext cx="841375" cy="3365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</a:pPr>
            <a:r>
              <a:rPr lang="en-US" sz="1800" i="0"/>
              <a:t>(0,0,0)</a:t>
            </a:r>
          </a:p>
        </p:txBody>
      </p:sp>
      <p:sp>
        <p:nvSpPr>
          <p:cNvPr id="48149" name="Rectangle 20"/>
          <p:cNvSpPr>
            <a:spLocks noChangeArrowheads="1"/>
          </p:cNvSpPr>
          <p:nvPr/>
        </p:nvSpPr>
        <p:spPr bwMode="auto">
          <a:xfrm>
            <a:off x="3660775" y="3413125"/>
            <a:ext cx="841375" cy="3365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</a:pPr>
            <a:r>
              <a:rPr lang="en-US" sz="1800" i="0"/>
              <a:t>(1,1,4)</a:t>
            </a:r>
          </a:p>
        </p:txBody>
      </p:sp>
      <p:sp>
        <p:nvSpPr>
          <p:cNvPr id="48150" name="AutoShape 22"/>
          <p:cNvSpPr>
            <a:spLocks noChangeArrowheads="1"/>
          </p:cNvSpPr>
          <p:nvPr/>
        </p:nvSpPr>
        <p:spPr bwMode="auto">
          <a:xfrm rot="10804940">
            <a:off x="3903663" y="3860800"/>
            <a:ext cx="2351088" cy="1104900"/>
          </a:xfrm>
          <a:custGeom>
            <a:avLst/>
            <a:gdLst>
              <a:gd name="T0" fmla="*/ 0 w 21600"/>
              <a:gd name="T1" fmla="*/ 0 h 21600"/>
              <a:gd name="T2" fmla="*/ 0 w 21600"/>
              <a:gd name="T3" fmla="*/ 0 h 21600"/>
              <a:gd name="T4" fmla="*/ 0 w 21600"/>
              <a:gd name="T5" fmla="*/ 0 h 21600"/>
              <a:gd name="T6" fmla="*/ 0 w 21600"/>
              <a:gd name="T7" fmla="*/ 0 h 21600"/>
              <a:gd name="T8" fmla="*/ 0 60000 65536"/>
              <a:gd name="T9" fmla="*/ 0 60000 65536"/>
              <a:gd name="T10" fmla="*/ 0 60000 65536"/>
              <a:gd name="T11" fmla="*/ 0 60000 65536"/>
              <a:gd name="T12" fmla="*/ 4507 w 21600"/>
              <a:gd name="T13" fmla="*/ 4500 h 21600"/>
              <a:gd name="T14" fmla="*/ 17093 w 21600"/>
              <a:gd name="T15" fmla="*/ 17100 h 21600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T12" t="T13" r="T14" b="T15"/>
            <a:pathLst>
              <a:path w="21600" h="21600">
                <a:moveTo>
                  <a:pt x="0" y="0"/>
                </a:moveTo>
                <a:lnTo>
                  <a:pt x="5400" y="21600"/>
                </a:lnTo>
                <a:lnTo>
                  <a:pt x="16200" y="21600"/>
                </a:lnTo>
                <a:lnTo>
                  <a:pt x="21600" y="0"/>
                </a:lnTo>
                <a:close/>
              </a:path>
            </a:pathLst>
          </a:custGeom>
          <a:noFill/>
          <a:ln w="12700">
            <a:solidFill>
              <a:schemeClr val="tx1"/>
            </a:solidFill>
            <a:miter lim="800000"/>
            <a:headEnd/>
            <a:tailEnd/>
          </a:ln>
          <a:scene3d>
            <a:camera prst="legacyObliqueTopRight">
              <a:rot lat="0" lon="1200000" rev="0"/>
            </a:camera>
            <a:lightRig rig="legacyHarsh1" dir="t"/>
          </a:scene3d>
          <a:sp3d extrusionH="4750" prstMaterial="legacyMetal">
            <a:bevelT w="13500" h="13500" prst="angle"/>
            <a:bevelB w="13500" h="13500" prst="angle"/>
            <a:extrusionClr>
              <a:schemeClr val="tx1"/>
            </a:extrusionClr>
          </a:sp3d>
        </p:spPr>
        <p:txBody>
          <a:bodyPr wrap="none" anchor="ctr">
            <a:prstTxWarp prst="textNoShape">
              <a:avLst/>
            </a:prstTxWarp>
            <a:flatTx/>
          </a:bodyPr>
          <a:lstStyle/>
          <a:p>
            <a:endParaRPr lang="en-US"/>
          </a:p>
        </p:txBody>
      </p:sp>
      <p:sp>
        <p:nvSpPr>
          <p:cNvPr id="48151" name="Line 23"/>
          <p:cNvSpPr>
            <a:spLocks noChangeShapeType="1"/>
          </p:cNvSpPr>
          <p:nvPr/>
        </p:nvSpPr>
        <p:spPr bwMode="auto">
          <a:xfrm flipV="1">
            <a:off x="5041900" y="4294188"/>
            <a:ext cx="708025" cy="152400"/>
          </a:xfrm>
          <a:prstGeom prst="line">
            <a:avLst/>
          </a:prstGeom>
          <a:noFill/>
          <a:ln w="25400">
            <a:solidFill>
              <a:schemeClr val="accent2"/>
            </a:solidFill>
            <a:prstDash val="sysDot"/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8152" name="Line 24"/>
          <p:cNvSpPr>
            <a:spLocks noChangeShapeType="1"/>
          </p:cNvSpPr>
          <p:nvPr/>
        </p:nvSpPr>
        <p:spPr bwMode="auto">
          <a:xfrm flipV="1">
            <a:off x="5737225" y="4129088"/>
            <a:ext cx="754063" cy="161925"/>
          </a:xfrm>
          <a:prstGeom prst="line">
            <a:avLst/>
          </a:prstGeom>
          <a:noFill/>
          <a:ln w="25400">
            <a:solidFill>
              <a:schemeClr val="accent2"/>
            </a:solidFill>
            <a:round/>
            <a:headEnd/>
            <a:tailEnd type="triangle" w="med" len="med"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8153" name="Line 25"/>
          <p:cNvSpPr>
            <a:spLocks noChangeShapeType="1"/>
          </p:cNvSpPr>
          <p:nvPr/>
        </p:nvSpPr>
        <p:spPr bwMode="auto">
          <a:xfrm flipV="1">
            <a:off x="1822450" y="3617913"/>
            <a:ext cx="3111500" cy="1516062"/>
          </a:xfrm>
          <a:prstGeom prst="line">
            <a:avLst/>
          </a:prstGeom>
          <a:noFill/>
          <a:ln w="19050">
            <a:solidFill>
              <a:schemeClr val="accent1"/>
            </a:solidFill>
            <a:prstDash val="dash"/>
            <a:round/>
            <a:headEnd/>
            <a:tailEnd type="triangle" w="med" len="med"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8154" name="Rectangle 26"/>
          <p:cNvSpPr>
            <a:spLocks noChangeArrowheads="1"/>
          </p:cNvSpPr>
          <p:nvPr/>
        </p:nvSpPr>
        <p:spPr bwMode="auto">
          <a:xfrm>
            <a:off x="5927725" y="3427413"/>
            <a:ext cx="917575" cy="3365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</a:pPr>
            <a:r>
              <a:rPr lang="en-US" sz="1800" i="0"/>
              <a:t>(-1,1,4)</a:t>
            </a:r>
          </a:p>
        </p:txBody>
      </p:sp>
      <p:sp>
        <p:nvSpPr>
          <p:cNvPr id="48155" name="Line 27"/>
          <p:cNvSpPr>
            <a:spLocks noChangeShapeType="1"/>
          </p:cNvSpPr>
          <p:nvPr/>
        </p:nvSpPr>
        <p:spPr bwMode="auto">
          <a:xfrm flipV="1">
            <a:off x="1819275" y="4775200"/>
            <a:ext cx="2730500" cy="355600"/>
          </a:xfrm>
          <a:prstGeom prst="line">
            <a:avLst/>
          </a:prstGeom>
          <a:noFill/>
          <a:ln w="19050">
            <a:solidFill>
              <a:schemeClr val="accent1"/>
            </a:solidFill>
            <a:prstDash val="dash"/>
            <a:round/>
            <a:headEnd/>
            <a:tailEnd type="triangle" w="med" len="med"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8156" name="Line 28"/>
          <p:cNvSpPr>
            <a:spLocks noChangeShapeType="1"/>
          </p:cNvSpPr>
          <p:nvPr/>
        </p:nvSpPr>
        <p:spPr bwMode="auto">
          <a:xfrm flipV="1">
            <a:off x="1828800" y="5075238"/>
            <a:ext cx="4652963" cy="71437"/>
          </a:xfrm>
          <a:prstGeom prst="line">
            <a:avLst/>
          </a:prstGeom>
          <a:noFill/>
          <a:ln w="19050">
            <a:solidFill>
              <a:schemeClr val="accent1"/>
            </a:solidFill>
            <a:prstDash val="dash"/>
            <a:round/>
            <a:headEnd/>
            <a:tailEnd type="triangle" w="med" len="med"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8157" name="Rectangle 29"/>
          <p:cNvSpPr>
            <a:spLocks noChangeArrowheads="1"/>
          </p:cNvSpPr>
          <p:nvPr/>
        </p:nvSpPr>
        <p:spPr bwMode="auto">
          <a:xfrm>
            <a:off x="5561013" y="5235575"/>
            <a:ext cx="993775" cy="3365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</a:pPr>
            <a:r>
              <a:rPr lang="en-US" sz="1800" i="0"/>
              <a:t>(-2,-1,4)</a:t>
            </a:r>
          </a:p>
        </p:txBody>
      </p:sp>
      <p:sp>
        <p:nvSpPr>
          <p:cNvPr id="48158" name="Rectangle 30"/>
          <p:cNvSpPr>
            <a:spLocks noChangeArrowheads="1"/>
          </p:cNvSpPr>
          <p:nvPr/>
        </p:nvSpPr>
        <p:spPr bwMode="auto">
          <a:xfrm>
            <a:off x="3378200" y="5216525"/>
            <a:ext cx="917575" cy="3365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</a:pPr>
            <a:r>
              <a:rPr lang="en-US" sz="1800" i="0"/>
              <a:t>(2,-1,4)</a:t>
            </a:r>
          </a:p>
        </p:txBody>
      </p:sp>
      <p:sp>
        <p:nvSpPr>
          <p:cNvPr id="48159" name="Line 31"/>
          <p:cNvSpPr>
            <a:spLocks noChangeShapeType="1"/>
          </p:cNvSpPr>
          <p:nvPr/>
        </p:nvSpPr>
        <p:spPr bwMode="auto">
          <a:xfrm>
            <a:off x="2865438" y="4029075"/>
            <a:ext cx="307975" cy="64135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8160" name="Line 32"/>
          <p:cNvSpPr>
            <a:spLocks noChangeShapeType="1"/>
          </p:cNvSpPr>
          <p:nvPr/>
        </p:nvSpPr>
        <p:spPr bwMode="auto">
          <a:xfrm flipH="1">
            <a:off x="2757488" y="4019550"/>
            <a:ext cx="100013" cy="9699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8161" name="Line 33"/>
          <p:cNvSpPr>
            <a:spLocks noChangeShapeType="1"/>
          </p:cNvSpPr>
          <p:nvPr/>
        </p:nvSpPr>
        <p:spPr bwMode="auto">
          <a:xfrm>
            <a:off x="2855913" y="4011613"/>
            <a:ext cx="223838" cy="11080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/>
            <a:tailEnd type="triangle" w="med" len="med"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8162" name="Oval 52"/>
          <p:cNvSpPr>
            <a:spLocks noChangeArrowheads="1"/>
          </p:cNvSpPr>
          <p:nvPr/>
        </p:nvSpPr>
        <p:spPr bwMode="auto">
          <a:xfrm>
            <a:off x="4545013" y="3744913"/>
            <a:ext cx="104775" cy="104775"/>
          </a:xfrm>
          <a:prstGeom prst="ellipse">
            <a:avLst/>
          </a:prstGeom>
          <a:solidFill>
            <a:schemeClr val="accent1"/>
          </a:solidFill>
          <a:ln w="12700">
            <a:solidFill>
              <a:schemeClr val="accent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8163" name="Oval 53"/>
          <p:cNvSpPr>
            <a:spLocks noChangeArrowheads="1"/>
          </p:cNvSpPr>
          <p:nvPr/>
        </p:nvSpPr>
        <p:spPr bwMode="auto">
          <a:xfrm>
            <a:off x="5505450" y="3884613"/>
            <a:ext cx="104775" cy="104775"/>
          </a:xfrm>
          <a:prstGeom prst="ellipse">
            <a:avLst/>
          </a:prstGeom>
          <a:solidFill>
            <a:schemeClr val="accent1"/>
          </a:solidFill>
          <a:ln w="12700">
            <a:solidFill>
              <a:schemeClr val="accent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8164" name="Oval 54"/>
          <p:cNvSpPr>
            <a:spLocks noChangeArrowheads="1"/>
          </p:cNvSpPr>
          <p:nvPr/>
        </p:nvSpPr>
        <p:spPr bwMode="auto">
          <a:xfrm>
            <a:off x="4078288" y="4749800"/>
            <a:ext cx="104775" cy="104775"/>
          </a:xfrm>
          <a:prstGeom prst="ellipse">
            <a:avLst/>
          </a:prstGeom>
          <a:solidFill>
            <a:schemeClr val="accent1"/>
          </a:solidFill>
          <a:ln w="12700">
            <a:solidFill>
              <a:schemeClr val="accent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8165" name="Oval 55"/>
          <p:cNvSpPr>
            <a:spLocks noChangeArrowheads="1"/>
          </p:cNvSpPr>
          <p:nvPr/>
        </p:nvSpPr>
        <p:spPr bwMode="auto">
          <a:xfrm>
            <a:off x="6000750" y="5026025"/>
            <a:ext cx="104775" cy="104775"/>
          </a:xfrm>
          <a:prstGeom prst="ellipse">
            <a:avLst/>
          </a:prstGeom>
          <a:solidFill>
            <a:schemeClr val="accent1"/>
          </a:solidFill>
          <a:ln w="12700">
            <a:solidFill>
              <a:schemeClr val="accent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8166" name="Oval 56"/>
          <p:cNvSpPr>
            <a:spLocks noChangeArrowheads="1"/>
          </p:cNvSpPr>
          <p:nvPr/>
        </p:nvSpPr>
        <p:spPr bwMode="auto">
          <a:xfrm>
            <a:off x="5018088" y="4389438"/>
            <a:ext cx="104775" cy="104775"/>
          </a:xfrm>
          <a:prstGeom prst="ellipse">
            <a:avLst/>
          </a:prstGeom>
          <a:solidFill>
            <a:schemeClr val="accent2"/>
          </a:solidFill>
          <a:ln w="12700">
            <a:solidFill>
              <a:schemeClr val="accent2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8134" name="Rectangle 59"/>
          <p:cNvSpPr>
            <a:spLocks noGrp="1" noChangeArrowheads="1"/>
          </p:cNvSpPr>
          <p:nvPr>
            <p:ph type="title"/>
          </p:nvPr>
        </p:nvSpPr>
        <p:spPr>
          <a:xfrm>
            <a:off x="2906713" y="381000"/>
            <a:ext cx="4891087" cy="474663"/>
          </a:xfrm>
        </p:spPr>
        <p:txBody>
          <a:bodyPr/>
          <a:lstStyle/>
          <a:p>
            <a:r>
              <a:rPr lang="en-US"/>
              <a:t>Polygonal Fields of View</a:t>
            </a:r>
          </a:p>
        </p:txBody>
      </p:sp>
    </p:spTree>
  </p:cSld>
  <p:clrMapOvr>
    <a:masterClrMapping/>
  </p:clrMapOvr>
  <p:transition spd="slow"/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178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Instrument Kernel</a:t>
            </a:r>
          </a:p>
        </p:txBody>
      </p:sp>
      <p:sp>
        <p:nvSpPr>
          <p:cNvPr id="50179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C84F6AF0-2461-0F47-BB7B-E542B0BEB896}" type="slidenum">
              <a:rPr lang="en-US" smtClean="0"/>
              <a:pPr/>
              <a:t>18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50180" name="Rectangle 2"/>
          <p:cNvSpPr>
            <a:spLocks noChangeArrowheads="1"/>
          </p:cNvSpPr>
          <p:nvPr/>
        </p:nvSpPr>
        <p:spPr bwMode="auto">
          <a:xfrm>
            <a:off x="777875" y="1470025"/>
            <a:ext cx="7769225" cy="6381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  <a:spcBef>
                <a:spcPct val="50000"/>
              </a:spcBef>
            </a:pPr>
            <a:r>
              <a:rPr lang="en-US" sz="2000" i="0"/>
              <a:t>The following sets of keywords and values describe this polygonal field of view:</a:t>
            </a:r>
          </a:p>
        </p:txBody>
      </p:sp>
      <p:sp>
        <p:nvSpPr>
          <p:cNvPr id="50181" name="Rectangle 3"/>
          <p:cNvSpPr>
            <a:spLocks noChangeArrowheads="1"/>
          </p:cNvSpPr>
          <p:nvPr/>
        </p:nvSpPr>
        <p:spPr bwMode="auto">
          <a:xfrm>
            <a:off x="1293813" y="2590800"/>
            <a:ext cx="7253287" cy="183038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  <a:spAutoFit/>
          </a:bodyPr>
          <a:lstStyle/>
          <a:p>
            <a:r>
              <a:rPr lang="en-US" sz="1600" i="0">
                <a:latin typeface="Courier New" charset="0"/>
              </a:rPr>
              <a:t>INS-44444_FOV_SHAPE            = 'POLYGON'</a:t>
            </a:r>
          </a:p>
          <a:p>
            <a:r>
              <a:rPr lang="en-US" sz="1600" i="0">
                <a:latin typeface="Courier New" charset="0"/>
              </a:rPr>
              <a:t>INS-44444_FOV_FRAME            = 'FRAME_FOR_INS-44444'</a:t>
            </a:r>
          </a:p>
          <a:p>
            <a:r>
              <a:rPr lang="en-US" sz="1600" i="0">
                <a:latin typeface="Courier New" charset="0"/>
              </a:rPr>
              <a:t>INS-44444_BORESIGHT            = ( 0.0  0.0  1.0 )</a:t>
            </a:r>
          </a:p>
          <a:p>
            <a:r>
              <a:rPr lang="en-US" sz="1600" i="0">
                <a:latin typeface="Courier New" charset="0"/>
              </a:rPr>
              <a:t>INS-44444_FOV_BOUNDARY_CORNERS = ( 1.0  1.0  4.0</a:t>
            </a:r>
          </a:p>
          <a:p>
            <a:r>
              <a:rPr lang="en-US" sz="1600" i="0">
                <a:latin typeface="Courier New" charset="0"/>
              </a:rPr>
              <a:t>                                  -1.0  1.0  4.0</a:t>
            </a:r>
          </a:p>
          <a:p>
            <a:r>
              <a:rPr lang="en-US" sz="1600" i="0">
                <a:latin typeface="Courier New" charset="0"/>
              </a:rPr>
              <a:t>                                  -2.0 -1.0  4.0 </a:t>
            </a:r>
          </a:p>
          <a:p>
            <a:r>
              <a:rPr lang="en-US" sz="1600" i="0">
                <a:latin typeface="Courier New" charset="0"/>
              </a:rPr>
              <a:t>                                   2.0 -1.0  4.0</a:t>
            </a:r>
            <a:r>
              <a:rPr lang="en-US" sz="1800" i="0">
                <a:latin typeface="Courier New" charset="0"/>
              </a:rPr>
              <a:t> </a:t>
            </a:r>
            <a:r>
              <a:rPr lang="en-US" sz="1600" i="0">
                <a:latin typeface="Courier New" charset="0"/>
              </a:rPr>
              <a:t>)</a:t>
            </a:r>
          </a:p>
        </p:txBody>
      </p:sp>
      <p:sp>
        <p:nvSpPr>
          <p:cNvPr id="50182" name="Rectangle 4"/>
          <p:cNvSpPr>
            <a:spLocks noGrp="1" noChangeArrowheads="1"/>
          </p:cNvSpPr>
          <p:nvPr>
            <p:ph type="title"/>
          </p:nvPr>
        </p:nvSpPr>
        <p:spPr>
          <a:xfrm>
            <a:off x="2860675" y="381000"/>
            <a:ext cx="4995863" cy="474663"/>
          </a:xfrm>
        </p:spPr>
        <p:txBody>
          <a:bodyPr/>
          <a:lstStyle/>
          <a:p>
            <a:r>
              <a:rPr lang="en-US"/>
              <a:t>Polygonal FOV Definition</a:t>
            </a:r>
          </a:p>
        </p:txBody>
      </p:sp>
      <p:sp>
        <p:nvSpPr>
          <p:cNvPr id="50183" name="Rectangle 6"/>
          <p:cNvSpPr>
            <a:spLocks noChangeArrowheads="1"/>
          </p:cNvSpPr>
          <p:nvPr/>
        </p:nvSpPr>
        <p:spPr bwMode="auto">
          <a:xfrm>
            <a:off x="1068388" y="2178050"/>
            <a:ext cx="7480300" cy="3365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  <a:spcBef>
                <a:spcPct val="50000"/>
              </a:spcBef>
            </a:pPr>
            <a:r>
              <a:rPr lang="en-US" sz="1800" i="0"/>
              <a:t>Specifying boundary vectors explicitly:</a:t>
            </a:r>
          </a:p>
        </p:txBody>
      </p:sp>
      <p:sp>
        <p:nvSpPr>
          <p:cNvPr id="50184" name="Rectangle 8"/>
          <p:cNvSpPr>
            <a:spLocks noChangeArrowheads="1"/>
          </p:cNvSpPr>
          <p:nvPr/>
        </p:nvSpPr>
        <p:spPr bwMode="auto">
          <a:xfrm>
            <a:off x="1034258" y="5340350"/>
            <a:ext cx="7480300" cy="343684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  <a:spcBef>
                <a:spcPct val="50000"/>
              </a:spcBef>
            </a:pPr>
            <a:r>
              <a:rPr lang="en-US" sz="1800" i="0" dirty="0"/>
              <a:t> • A polygonal FOV cannot be specified using half angular extents.</a:t>
            </a:r>
          </a:p>
        </p:txBody>
      </p:sp>
    </p:spTree>
  </p:cSld>
  <p:clrMapOvr>
    <a:masterClrMapping/>
  </p:clrMapOvr>
  <p:transition spd="slow"/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226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 dirty="0"/>
              <a:t>Instrument Kernel</a:t>
            </a:r>
          </a:p>
        </p:txBody>
      </p:sp>
      <p:sp>
        <p:nvSpPr>
          <p:cNvPr id="52227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12C440E3-56C1-BD46-9D51-1F93E38B8AD2}" type="slidenum">
              <a:rPr lang="en-US" smtClean="0"/>
              <a:pPr/>
              <a:t>19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52228" name="Rectangle 2"/>
          <p:cNvSpPr>
            <a:spLocks noGrp="1" noChangeArrowheads="1"/>
          </p:cNvSpPr>
          <p:nvPr>
            <p:ph type="title"/>
          </p:nvPr>
        </p:nvSpPr>
        <p:spPr>
          <a:xfrm>
            <a:off x="3384550" y="381000"/>
            <a:ext cx="3822700" cy="490538"/>
          </a:xfrm>
        </p:spPr>
        <p:txBody>
          <a:bodyPr/>
          <a:lstStyle/>
          <a:p>
            <a:r>
              <a:rPr lang="en-US" dirty="0"/>
              <a:t>IK Utility Programs</a:t>
            </a:r>
          </a:p>
        </p:txBody>
      </p:sp>
      <p:sp>
        <p:nvSpPr>
          <p:cNvPr id="5222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92150" y="1682750"/>
            <a:ext cx="7848600" cy="4267200"/>
          </a:xfrm>
        </p:spPr>
        <p:txBody>
          <a:bodyPr/>
          <a:lstStyle/>
          <a:p>
            <a:pPr>
              <a:lnSpc>
                <a:spcPct val="80000"/>
              </a:lnSpc>
            </a:pPr>
            <a:r>
              <a:rPr lang="en-US" dirty="0"/>
              <a:t>No IK utility programs are included in the Toolkit</a:t>
            </a:r>
          </a:p>
          <a:p>
            <a:pPr>
              <a:lnSpc>
                <a:spcPct val="80000"/>
              </a:lnSpc>
            </a:pPr>
            <a:endParaRPr lang="en-US" sz="1800" dirty="0"/>
          </a:p>
          <a:p>
            <a:pPr>
              <a:lnSpc>
                <a:spcPct val="80000"/>
              </a:lnSpc>
              <a:spcAft>
                <a:spcPts val="600"/>
              </a:spcAft>
            </a:pPr>
            <a:r>
              <a:rPr lang="en-US" dirty="0"/>
              <a:t>Two IK utility programs are provided on the NAIF website (</a:t>
            </a:r>
            <a:r>
              <a:rPr lang="en-US" dirty="0">
                <a:solidFill>
                  <a:schemeClr val="accent6"/>
                </a:solidFill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https://</a:t>
            </a:r>
            <a:r>
              <a:rPr lang="en-US" dirty="0" err="1">
                <a:solidFill>
                  <a:schemeClr val="accent6"/>
                </a:solidFill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naif.jpl.nasa.gov</a:t>
            </a:r>
            <a:r>
              <a:rPr lang="en-US" dirty="0">
                <a:solidFill>
                  <a:schemeClr val="accent6"/>
                </a:solidFill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/</a:t>
            </a:r>
            <a:r>
              <a:rPr lang="en-US" dirty="0" err="1">
                <a:solidFill>
                  <a:schemeClr val="accent6"/>
                </a:solidFill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naif</a:t>
            </a:r>
            <a:r>
              <a:rPr lang="en-US" dirty="0">
                <a:solidFill>
                  <a:schemeClr val="accent6"/>
                </a:solidFill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/</a:t>
            </a:r>
            <a:r>
              <a:rPr lang="en-US" dirty="0" err="1">
                <a:solidFill>
                  <a:schemeClr val="accent6"/>
                </a:solidFill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utilities.html</a:t>
            </a:r>
            <a:r>
              <a:rPr lang="en-US" dirty="0"/>
              <a:t>)</a:t>
            </a:r>
          </a:p>
          <a:p>
            <a:pPr marL="1716088" lvl="1" indent="-1258888">
              <a:lnSpc>
                <a:spcPct val="80000"/>
              </a:lnSpc>
              <a:spcAft>
                <a:spcPts val="600"/>
              </a:spcAft>
              <a:buFontTx/>
              <a:buNone/>
            </a:pPr>
            <a:r>
              <a:rPr lang="en-US" dirty="0"/>
              <a:t>OPTIKS	displays a field-of-view summary for all FOVs defined in a collection of IK files.</a:t>
            </a:r>
          </a:p>
          <a:p>
            <a:pPr marL="1716088" lvl="1" indent="-1258888">
              <a:lnSpc>
                <a:spcPct val="80000"/>
              </a:lnSpc>
              <a:spcAft>
                <a:spcPts val="600"/>
              </a:spcAft>
              <a:buFontTx/>
              <a:buNone/>
            </a:pPr>
            <a:r>
              <a:rPr lang="en-US" dirty="0"/>
              <a:t>BINGO	converts IK files between UNIX and DOS text formats</a:t>
            </a:r>
          </a:p>
          <a:p>
            <a:pPr marL="1716088" lvl="1" indent="-1258888">
              <a:lnSpc>
                <a:spcPct val="80000"/>
              </a:lnSpc>
              <a:buFontTx/>
              <a:buNone/>
            </a:pP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Instrument Kernel</a:t>
            </a:r>
          </a:p>
        </p:txBody>
      </p:sp>
      <p:sp>
        <p:nvSpPr>
          <p:cNvPr id="17411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9EF059A7-770F-0746-A5F2-F9E3672D16A0}" type="slidenum">
              <a:rPr lang="en-US" smtClean="0"/>
              <a:pPr/>
              <a:t>2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17412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615950" y="1377950"/>
            <a:ext cx="8077200" cy="4876800"/>
          </a:xfrm>
          <a:noFill/>
        </p:spPr>
        <p:txBody>
          <a:bodyPr/>
          <a:lstStyle/>
          <a:p>
            <a:pPr>
              <a:spcBef>
                <a:spcPct val="50000"/>
              </a:spcBef>
              <a:buSzTx/>
            </a:pPr>
            <a:r>
              <a:rPr lang="en-US" dirty="0"/>
              <a:t>The Instrument Kernel serves as a repository for instrument-specific geometry information useful within the SPICE context.</a:t>
            </a:r>
          </a:p>
          <a:p>
            <a:pPr lvl="1">
              <a:spcBef>
                <a:spcPct val="50000"/>
              </a:spcBef>
              <a:buSzTx/>
            </a:pPr>
            <a:r>
              <a:rPr lang="en-US" dirty="0"/>
              <a:t>Always included:</a:t>
            </a:r>
          </a:p>
          <a:p>
            <a:pPr lvl="2"/>
            <a:r>
              <a:rPr lang="en-US" dirty="0"/>
              <a:t>If an instrument has a field-of-view (FOV), specifications for an instrument’s size, shape, and orientation</a:t>
            </a:r>
          </a:p>
          <a:p>
            <a:pPr lvl="1"/>
            <a:r>
              <a:rPr lang="en-US" dirty="0"/>
              <a:t>Other possibilities:</a:t>
            </a:r>
          </a:p>
          <a:p>
            <a:pPr lvl="2"/>
            <a:r>
              <a:rPr lang="en-US" dirty="0"/>
              <a:t>Timing parameters</a:t>
            </a:r>
          </a:p>
          <a:p>
            <a:pPr lvl="2"/>
            <a:r>
              <a:rPr lang="en-US" dirty="0"/>
              <a:t>Optical parameters</a:t>
            </a:r>
          </a:p>
          <a:p>
            <a:pPr lvl="2"/>
            <a:r>
              <a:rPr lang="en-US" dirty="0"/>
              <a:t>Detector geometric parameters</a:t>
            </a:r>
          </a:p>
          <a:p>
            <a:pPr lvl="2"/>
            <a:r>
              <a:rPr lang="en-US" dirty="0"/>
              <a:t>Optical distortion parameters</a:t>
            </a:r>
          </a:p>
          <a:p>
            <a:r>
              <a:rPr lang="en-US" dirty="0"/>
              <a:t>An antenna or solar array or other structure for which pointing is important can also use the IK</a:t>
            </a:r>
          </a:p>
          <a:p>
            <a:r>
              <a:rPr lang="en-US" dirty="0"/>
              <a:t>Note: instrument mounting alignment data are specified in a mission’s Frames Kernel (FK)</a:t>
            </a:r>
          </a:p>
        </p:txBody>
      </p:sp>
      <p:sp>
        <p:nvSpPr>
          <p:cNvPr id="17413" name="Rectangle 7"/>
          <p:cNvSpPr>
            <a:spLocks noGrp="1" noChangeArrowheads="1"/>
          </p:cNvSpPr>
          <p:nvPr>
            <p:ph type="title"/>
          </p:nvPr>
        </p:nvSpPr>
        <p:spPr>
          <a:xfrm>
            <a:off x="4475163" y="381000"/>
            <a:ext cx="1752600" cy="474663"/>
          </a:xfrm>
        </p:spPr>
        <p:txBody>
          <a:bodyPr/>
          <a:lstStyle/>
          <a:p>
            <a:r>
              <a:rPr lang="en-US"/>
              <a:t>Purpose</a:t>
            </a:r>
          </a:p>
        </p:txBody>
      </p:sp>
    </p:spTree>
    <p:extLst>
      <p:ext uri="{BB962C8B-B14F-4D97-AF65-F5344CB8AC3E}">
        <p14:creationId xmlns:p14="http://schemas.microsoft.com/office/powerpoint/2010/main" val="1759941596"/>
      </p:ext>
    </p:extLst>
  </p:cSld>
  <p:clrMapOvr>
    <a:masterClrMapping/>
  </p:clrMapOvr>
  <p:transition spd="slow"/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50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 dirty="0"/>
              <a:t>Instrument Kernel</a:t>
            </a:r>
          </a:p>
        </p:txBody>
      </p:sp>
      <p:sp>
        <p:nvSpPr>
          <p:cNvPr id="53251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1C7F2667-7973-6F44-A7CF-A9A76AFF5179}" type="slidenum">
              <a:rPr lang="en-US" smtClean="0"/>
              <a:pPr/>
              <a:t>20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53252" name="Rectangle 2"/>
          <p:cNvSpPr>
            <a:spLocks noGrp="1" noChangeArrowheads="1"/>
          </p:cNvSpPr>
          <p:nvPr>
            <p:ph type="title"/>
          </p:nvPr>
        </p:nvSpPr>
        <p:spPr>
          <a:xfrm>
            <a:off x="2468563" y="381000"/>
            <a:ext cx="5645150" cy="490538"/>
          </a:xfrm>
        </p:spPr>
        <p:txBody>
          <a:bodyPr/>
          <a:lstStyle/>
          <a:p>
            <a:r>
              <a:rPr lang="en-US" dirty="0"/>
              <a:t>Additional Information on IK</a:t>
            </a:r>
          </a:p>
        </p:txBody>
      </p:sp>
      <p:sp>
        <p:nvSpPr>
          <p:cNvPr id="5325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92150" y="1454150"/>
            <a:ext cx="7772400" cy="4730750"/>
          </a:xfrm>
        </p:spPr>
        <p:txBody>
          <a:bodyPr/>
          <a:lstStyle/>
          <a:p>
            <a:r>
              <a:rPr lang="en-US" dirty="0"/>
              <a:t>The best way to learn more about IKs is to examine some found in the NAIF Node archives.</a:t>
            </a:r>
          </a:p>
          <a:p>
            <a:pPr lvl="1"/>
            <a:r>
              <a:rPr lang="en-US" dirty="0"/>
              <a:t>Start looking here:  </a:t>
            </a:r>
          </a:p>
          <a:p>
            <a:pPr lvl="1" algn="ctr">
              <a:buFontTx/>
              <a:buNone/>
            </a:pPr>
            <a:r>
              <a:rPr lang="en-US" dirty="0"/>
              <a:t> </a:t>
            </a:r>
            <a:r>
              <a:rPr lang="en-US" dirty="0">
                <a:solidFill>
                  <a:schemeClr val="accent6"/>
                </a:solidFill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https://naif.jpl.nasa.gov/naif/data_archived.html</a:t>
            </a:r>
            <a:endParaRPr lang="en-US" dirty="0">
              <a:solidFill>
                <a:schemeClr val="accent2"/>
              </a:solidFill>
              <a:latin typeface="Courier New" charset="0"/>
              <a:ea typeface="Courier New" charset="0"/>
              <a:cs typeface="Courier New" charset="0"/>
            </a:endParaRPr>
          </a:p>
          <a:p>
            <a:r>
              <a:rPr lang="en-US" dirty="0"/>
              <a:t>NAIF does not yet have an “I-Kernel Required Reading” document</a:t>
            </a:r>
          </a:p>
          <a:p>
            <a:pPr>
              <a:lnSpc>
                <a:spcPct val="80000"/>
              </a:lnSpc>
            </a:pPr>
            <a:r>
              <a:rPr lang="en-US" dirty="0"/>
              <a:t>But information about IKs is available in other documents:</a:t>
            </a:r>
          </a:p>
          <a:p>
            <a:pPr lvl="1">
              <a:lnSpc>
                <a:spcPct val="80000"/>
              </a:lnSpc>
            </a:pPr>
            <a:r>
              <a:rPr lang="en-US" dirty="0"/>
              <a:t>headers of the GETFVN and GETFOV routines</a:t>
            </a:r>
          </a:p>
          <a:p>
            <a:pPr lvl="1">
              <a:lnSpc>
                <a:spcPct val="80000"/>
              </a:lnSpc>
            </a:pPr>
            <a:r>
              <a:rPr lang="en-US" dirty="0"/>
              <a:t>Kernel Required Reading</a:t>
            </a:r>
          </a:p>
          <a:p>
            <a:pPr lvl="1">
              <a:lnSpc>
                <a:spcPct val="80000"/>
              </a:lnSpc>
            </a:pPr>
            <a:r>
              <a:rPr lang="en-US" dirty="0"/>
              <a:t>OPTIKS User’s Guide</a:t>
            </a:r>
          </a:p>
          <a:p>
            <a:pPr lvl="1">
              <a:lnSpc>
                <a:spcPct val="80000"/>
              </a:lnSpc>
            </a:pPr>
            <a:r>
              <a:rPr lang="en-US" dirty="0" err="1"/>
              <a:t>Porting_kernels</a:t>
            </a:r>
            <a:r>
              <a:rPr lang="en-US" dirty="0"/>
              <a:t> tutorial</a:t>
            </a:r>
          </a:p>
          <a:p>
            <a:pPr lvl="1">
              <a:lnSpc>
                <a:spcPct val="80000"/>
              </a:lnSpc>
            </a:pPr>
            <a:r>
              <a:rPr lang="en-US" dirty="0"/>
              <a:t>NAIF IDs Tutorial</a:t>
            </a:r>
          </a:p>
          <a:p>
            <a:pPr lvl="1">
              <a:lnSpc>
                <a:spcPct val="80000"/>
              </a:lnSpc>
            </a:pPr>
            <a:r>
              <a:rPr lang="en-US" dirty="0"/>
              <a:t>Frames Required Reading</a:t>
            </a:r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4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Instrument Kernel</a:t>
            </a:r>
          </a:p>
        </p:txBody>
      </p:sp>
      <p:sp>
        <p:nvSpPr>
          <p:cNvPr id="54275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BB02473A-86DE-654D-9788-D4E617752B66}" type="slidenum">
              <a:rPr lang="en-US" smtClean="0"/>
              <a:pPr/>
              <a:t>21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54276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1219200" y="1752600"/>
            <a:ext cx="6629400" cy="3276600"/>
          </a:xfrm>
          <a:noFill/>
        </p:spPr>
        <p:txBody>
          <a:bodyPr/>
          <a:lstStyle/>
          <a:p>
            <a:pPr>
              <a:spcBef>
                <a:spcPct val="50000"/>
              </a:spcBef>
              <a:buSzTx/>
            </a:pPr>
            <a:endParaRPr lang="en-US"/>
          </a:p>
          <a:p>
            <a:pPr>
              <a:spcBef>
                <a:spcPct val="50000"/>
              </a:spcBef>
              <a:buSzTx/>
            </a:pPr>
            <a:r>
              <a:rPr lang="en-US"/>
              <a:t>IK file example</a:t>
            </a:r>
          </a:p>
          <a:p>
            <a:pPr>
              <a:spcBef>
                <a:spcPct val="50000"/>
              </a:spcBef>
              <a:buSzTx/>
            </a:pPr>
            <a:endParaRPr lang="en-US"/>
          </a:p>
          <a:p>
            <a:pPr>
              <a:spcBef>
                <a:spcPct val="50000"/>
              </a:spcBef>
              <a:buSzTx/>
            </a:pPr>
            <a:r>
              <a:rPr lang="en-US"/>
              <a:t>Computing angular extents from corner vectors returned by GETFOV</a:t>
            </a:r>
          </a:p>
        </p:txBody>
      </p:sp>
      <p:sp>
        <p:nvSpPr>
          <p:cNvPr id="54277" name="Rectangle 3"/>
          <p:cNvSpPr>
            <a:spLocks noGrp="1" noChangeArrowheads="1"/>
          </p:cNvSpPr>
          <p:nvPr>
            <p:ph type="title"/>
          </p:nvPr>
        </p:nvSpPr>
        <p:spPr>
          <a:xfrm>
            <a:off x="4554538" y="381000"/>
            <a:ext cx="1595437" cy="474663"/>
          </a:xfrm>
        </p:spPr>
        <p:txBody>
          <a:bodyPr/>
          <a:lstStyle/>
          <a:p>
            <a:r>
              <a:rPr lang="en-US"/>
              <a:t>Backup</a:t>
            </a:r>
          </a:p>
        </p:txBody>
      </p:sp>
    </p:spTree>
  </p:cSld>
  <p:clrMapOvr>
    <a:masterClrMapping/>
  </p:clrMapOvr>
  <p:transition spd="slow"/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22" name="Footer Placeholder 2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Instrument Kernel</a:t>
            </a:r>
          </a:p>
        </p:txBody>
      </p:sp>
      <p:sp>
        <p:nvSpPr>
          <p:cNvPr id="56323" name="Slide Number Placeholder 3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41F4B856-ECF4-0D43-B564-60AA7C92CA87}" type="slidenum">
              <a:rPr lang="en-US" smtClean="0"/>
              <a:pPr/>
              <a:t>22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56324" name="Rectangle 2"/>
          <p:cNvSpPr>
            <a:spLocks noChangeArrowheads="1"/>
          </p:cNvSpPr>
          <p:nvPr/>
        </p:nvSpPr>
        <p:spPr bwMode="auto">
          <a:xfrm>
            <a:off x="914400" y="2281238"/>
            <a:ext cx="7542213" cy="4127500"/>
          </a:xfrm>
          <a:prstGeom prst="rect">
            <a:avLst/>
          </a:prstGeom>
          <a:solidFill>
            <a:srgbClr val="DDDDDD"/>
          </a:solidFill>
          <a:ln w="12700">
            <a:noFill/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  <a:spAutoFit/>
          </a:bodyPr>
          <a:lstStyle/>
          <a:p>
            <a:r>
              <a:rPr lang="en-US" sz="1100" b="0" i="0">
                <a:latin typeface="Courier New" charset="0"/>
              </a:rPr>
              <a:t>Low Energy Magnetospheric Measurements System 1 (LEMMS1)</a:t>
            </a:r>
          </a:p>
          <a:p>
            <a:r>
              <a:rPr lang="en-US" sz="1100" b="0" i="0">
                <a:latin typeface="Courier New" charset="0"/>
              </a:rPr>
              <a:t> </a:t>
            </a:r>
          </a:p>
          <a:p>
            <a:r>
              <a:rPr lang="en-US" sz="1100" b="0" i="0">
                <a:latin typeface="Courier New" charset="0"/>
              </a:rPr>
              <a:t>   Since the MIMI_LEMMS1 detector's FOV is circular and it's diameter is 15.0</a:t>
            </a:r>
          </a:p>
          <a:p>
            <a:r>
              <a:rPr lang="en-US" sz="1100" b="0" i="0">
                <a:latin typeface="Courier New" charset="0"/>
              </a:rPr>
              <a:t>   degrees, looking down the X-axis in the CASSINI_MIMI_LEMMS1 frame, we have:</a:t>
            </a:r>
          </a:p>
          <a:p>
            <a:r>
              <a:rPr lang="en-US" sz="1100" b="0" i="0">
                <a:latin typeface="Courier New" charset="0"/>
              </a:rPr>
              <a:t>   (Note we are arbitrarily choosing a vector that terminates in the Z=1</a:t>
            </a:r>
          </a:p>
          <a:p>
            <a:r>
              <a:rPr lang="en-US" sz="1100" b="0" i="0">
                <a:latin typeface="Courier New" charset="0"/>
              </a:rPr>
              <a:t>   plane.)</a:t>
            </a:r>
          </a:p>
          <a:p>
            <a:r>
              <a:rPr lang="en-US" sz="1100" b="0" i="0">
                <a:latin typeface="Courier New" charset="0"/>
              </a:rPr>
              <a:t> </a:t>
            </a:r>
          </a:p>
          <a:p>
            <a:r>
              <a:rPr lang="en-US" sz="1100" b="0" i="0">
                <a:latin typeface="Courier New" charset="0"/>
              </a:rPr>
              <a:t> </a:t>
            </a:r>
          </a:p>
          <a:p>
            <a:r>
              <a:rPr lang="en-US" sz="1100" b="0" i="0">
                <a:latin typeface="Courier New" charset="0"/>
              </a:rPr>
              <a:t>                                  ^ Y</a:t>
            </a:r>
          </a:p>
          <a:p>
            <a:r>
              <a:rPr lang="en-US" sz="1100" b="0" i="0">
                <a:latin typeface="Courier New" charset="0"/>
              </a:rPr>
              <a:t>                                  |  ins</a:t>
            </a:r>
          </a:p>
          <a:p>
            <a:r>
              <a:rPr lang="en-US" sz="1100" b="0" i="0">
                <a:latin typeface="Courier New" charset="0"/>
              </a:rPr>
              <a:t>                                  |</a:t>
            </a:r>
          </a:p>
          <a:p>
            <a:r>
              <a:rPr lang="en-US" sz="1100" b="0" i="0">
                <a:latin typeface="Courier New" charset="0"/>
              </a:rPr>
              <a:t>                                  |        /|</a:t>
            </a:r>
          </a:p>
          <a:p>
            <a:r>
              <a:rPr lang="en-US" sz="1100" b="0" i="0">
                <a:latin typeface="Courier New" charset="0"/>
              </a:rPr>
              <a:t>                                  |      /  |</a:t>
            </a:r>
          </a:p>
          <a:p>
            <a:r>
              <a:rPr lang="en-US" sz="1100" b="0" i="0">
                <a:latin typeface="Courier New" charset="0"/>
              </a:rPr>
              <a:t>                                  |    /    |</a:t>
            </a:r>
          </a:p>
          <a:p>
            <a:r>
              <a:rPr lang="en-US" sz="1100" b="0" i="0">
                <a:latin typeface="Courier New" charset="0"/>
              </a:rPr>
              <a:t>                                  |  /    o |</a:t>
            </a:r>
          </a:p>
          <a:p>
            <a:r>
              <a:rPr lang="en-US" sz="1100" b="0" i="0">
                <a:latin typeface="Courier New" charset="0"/>
              </a:rPr>
              <a:t>                                  |/  7.50  |</a:t>
            </a:r>
          </a:p>
          <a:p>
            <a:r>
              <a:rPr lang="en-US" sz="1100" b="0" i="0">
                <a:latin typeface="Courier New" charset="0"/>
              </a:rPr>
              <a:t>                                  x---------------&gt;</a:t>
            </a:r>
          </a:p>
          <a:p>
            <a:r>
              <a:rPr lang="en-US" sz="1100" b="0" i="0">
                <a:latin typeface="Courier New" charset="0"/>
              </a:rPr>
              <a:t>                                X  \        |    Z</a:t>
            </a:r>
          </a:p>
          <a:p>
            <a:r>
              <a:rPr lang="en-US" sz="1100" b="0" i="0">
                <a:latin typeface="Courier New" charset="0"/>
              </a:rPr>
              <a:t>                                 ins \      |     ins</a:t>
            </a:r>
          </a:p>
          <a:p>
            <a:r>
              <a:rPr lang="en-US" sz="1100" b="0" i="0">
                <a:latin typeface="Courier New" charset="0"/>
              </a:rPr>
              <a:t>                                       \    |</a:t>
            </a:r>
          </a:p>
          <a:p>
            <a:r>
              <a:rPr lang="en-US" sz="1100" b="0" i="0">
                <a:latin typeface="Courier New" charset="0"/>
              </a:rPr>
              <a:t>                                         \  |</a:t>
            </a:r>
          </a:p>
          <a:p>
            <a:r>
              <a:rPr lang="en-US" sz="1100" b="0" i="0">
                <a:latin typeface="Courier New" charset="0"/>
              </a:rPr>
              <a:t>                                           \|</a:t>
            </a:r>
          </a:p>
          <a:p>
            <a:r>
              <a:rPr lang="en-US" sz="1100" b="0" i="0">
                <a:latin typeface="Courier New" charset="0"/>
              </a:rPr>
              <a:t> </a:t>
            </a:r>
          </a:p>
          <a:p>
            <a:r>
              <a:rPr lang="en-US" sz="1100" b="0" i="0">
                <a:latin typeface="Courier New" charset="0"/>
              </a:rPr>
              <a:t>                                  |-- 1.0 --|</a:t>
            </a:r>
          </a:p>
        </p:txBody>
      </p:sp>
      <p:sp>
        <p:nvSpPr>
          <p:cNvPr id="56325" name="Line 3"/>
          <p:cNvSpPr>
            <a:spLocks noChangeShapeType="1"/>
          </p:cNvSpPr>
          <p:nvPr/>
        </p:nvSpPr>
        <p:spPr bwMode="auto">
          <a:xfrm flipV="1">
            <a:off x="923925" y="2271713"/>
            <a:ext cx="0" cy="3886200"/>
          </a:xfrm>
          <a:prstGeom prst="line">
            <a:avLst/>
          </a:prstGeom>
          <a:noFill/>
          <a:ln w="31750">
            <a:solidFill>
              <a:schemeClr val="tx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6326" name="Rectangle 4"/>
          <p:cNvSpPr>
            <a:spLocks noChangeArrowheads="1"/>
          </p:cNvSpPr>
          <p:nvPr/>
        </p:nvSpPr>
        <p:spPr bwMode="auto">
          <a:xfrm>
            <a:off x="3813175" y="381000"/>
            <a:ext cx="3086100" cy="47466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63500" tIns="25400" rIns="63500" bIns="25400">
            <a:prstTxWarp prst="textNoShape">
              <a:avLst/>
            </a:prstTxWarp>
            <a:spAutoFit/>
          </a:bodyPr>
          <a:lstStyle/>
          <a:p>
            <a:pPr algn="ctr">
              <a:lnSpc>
                <a:spcPct val="87000"/>
              </a:lnSpc>
            </a:pPr>
            <a:r>
              <a:rPr lang="en-US" sz="3200" i="0">
                <a:solidFill>
                  <a:schemeClr val="tx2"/>
                </a:solidFill>
              </a:rPr>
              <a:t>Sample IK Data</a:t>
            </a:r>
          </a:p>
        </p:txBody>
      </p:sp>
      <p:sp>
        <p:nvSpPr>
          <p:cNvPr id="56327" name="Rectangle 5"/>
          <p:cNvSpPr>
            <a:spLocks noChangeArrowheads="1"/>
          </p:cNvSpPr>
          <p:nvPr/>
        </p:nvSpPr>
        <p:spPr bwMode="auto">
          <a:xfrm>
            <a:off x="687388" y="1525588"/>
            <a:ext cx="7769225" cy="7461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  <a:spcBef>
                <a:spcPct val="50000"/>
              </a:spcBef>
            </a:pPr>
            <a:r>
              <a:rPr lang="en-US" i="0"/>
              <a:t>The following LEMMS1 FOV definition was taken from the Cassini MIMI IK (cas_mimi_v11.ti):</a:t>
            </a:r>
          </a:p>
        </p:txBody>
      </p:sp>
      <p:sp>
        <p:nvSpPr>
          <p:cNvPr id="56328" name="Line 6"/>
          <p:cNvSpPr>
            <a:spLocks noChangeShapeType="1"/>
          </p:cNvSpPr>
          <p:nvPr/>
        </p:nvSpPr>
        <p:spPr bwMode="auto">
          <a:xfrm>
            <a:off x="923925" y="2281238"/>
            <a:ext cx="7532688" cy="0"/>
          </a:xfrm>
          <a:prstGeom prst="line">
            <a:avLst/>
          </a:prstGeom>
          <a:noFill/>
          <a:ln w="31750">
            <a:solidFill>
              <a:schemeClr val="tx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6329" name="Line 7"/>
          <p:cNvSpPr>
            <a:spLocks noChangeShapeType="1"/>
          </p:cNvSpPr>
          <p:nvPr/>
        </p:nvSpPr>
        <p:spPr bwMode="auto">
          <a:xfrm>
            <a:off x="8451850" y="2281238"/>
            <a:ext cx="0" cy="3886200"/>
          </a:xfrm>
          <a:prstGeom prst="line">
            <a:avLst/>
          </a:prstGeom>
          <a:noFill/>
          <a:ln w="31750">
            <a:solidFill>
              <a:schemeClr val="tx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6330" name="Line 8"/>
          <p:cNvSpPr>
            <a:spLocks noChangeShapeType="1"/>
          </p:cNvSpPr>
          <p:nvPr/>
        </p:nvSpPr>
        <p:spPr bwMode="auto">
          <a:xfrm>
            <a:off x="911225" y="6183313"/>
            <a:ext cx="0" cy="393700"/>
          </a:xfrm>
          <a:prstGeom prst="line">
            <a:avLst/>
          </a:prstGeom>
          <a:noFill/>
          <a:ln w="31750">
            <a:solidFill>
              <a:schemeClr val="tx1"/>
            </a:solidFill>
            <a:prstDash val="sysDot"/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6331" name="Line 9"/>
          <p:cNvSpPr>
            <a:spLocks noChangeShapeType="1"/>
          </p:cNvSpPr>
          <p:nvPr/>
        </p:nvSpPr>
        <p:spPr bwMode="auto">
          <a:xfrm>
            <a:off x="8451850" y="6183313"/>
            <a:ext cx="0" cy="393700"/>
          </a:xfrm>
          <a:prstGeom prst="line">
            <a:avLst/>
          </a:prstGeom>
          <a:noFill/>
          <a:ln w="31750">
            <a:solidFill>
              <a:schemeClr val="tx1"/>
            </a:solidFill>
            <a:prstDash val="sysDot"/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6332" name="Text Box 10"/>
          <p:cNvSpPr txBox="1">
            <a:spLocks noChangeArrowheads="1"/>
          </p:cNvSpPr>
          <p:nvPr/>
        </p:nvSpPr>
        <p:spPr bwMode="auto">
          <a:xfrm>
            <a:off x="3635375" y="6392863"/>
            <a:ext cx="1263650" cy="36671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sz="1800" i="0"/>
              <a:t>continues</a:t>
            </a:r>
            <a:endParaRPr lang="en-US" b="0" i="0">
              <a:latin typeface="Times New Roman" charset="0"/>
            </a:endParaRPr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46" name="Footer Placeholder 2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Instrument Kernel</a:t>
            </a:r>
          </a:p>
        </p:txBody>
      </p:sp>
      <p:sp>
        <p:nvSpPr>
          <p:cNvPr id="57347" name="Slide Number Placeholder 3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2919DDCD-D955-C94B-90EE-144489CE6FF4}" type="slidenum">
              <a:rPr lang="en-US" smtClean="0"/>
              <a:pPr/>
              <a:t>23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57348" name="Rectangle 2"/>
          <p:cNvSpPr>
            <a:spLocks noChangeArrowheads="1"/>
          </p:cNvSpPr>
          <p:nvPr/>
        </p:nvSpPr>
        <p:spPr bwMode="auto">
          <a:xfrm>
            <a:off x="1371600" y="2157413"/>
            <a:ext cx="6450013" cy="3959225"/>
          </a:xfrm>
          <a:prstGeom prst="rect">
            <a:avLst/>
          </a:prstGeom>
          <a:solidFill>
            <a:srgbClr val="DDDDDD"/>
          </a:solidFill>
          <a:ln w="12700">
            <a:noFill/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  <a:spAutoFit/>
          </a:bodyPr>
          <a:lstStyle/>
          <a:p>
            <a:r>
              <a:rPr lang="en-US" sz="1100" b="0" i="0">
                <a:latin typeface="Courier New" charset="0"/>
              </a:rPr>
              <a:t>The Y component of one 'boundary corner' vector is:</a:t>
            </a:r>
          </a:p>
          <a:p>
            <a:r>
              <a:rPr lang="en-US" sz="1100" b="0" i="0">
                <a:latin typeface="Courier New" charset="0"/>
              </a:rPr>
              <a:t> </a:t>
            </a:r>
          </a:p>
          <a:p>
            <a:r>
              <a:rPr lang="en-US" sz="1100" b="0" i="0">
                <a:latin typeface="Courier New" charset="0"/>
              </a:rPr>
              <a:t>           Y Component = 1.0 * tan ( 7.50 degrees )</a:t>
            </a:r>
          </a:p>
          <a:p>
            <a:r>
              <a:rPr lang="en-US" sz="1100" b="0" i="0">
                <a:latin typeface="Courier New" charset="0"/>
              </a:rPr>
              <a:t>                       = 0.131652498</a:t>
            </a:r>
          </a:p>
          <a:p>
            <a:r>
              <a:rPr lang="en-US" sz="1100" b="0" i="0">
                <a:latin typeface="Courier New" charset="0"/>
              </a:rPr>
              <a:t> </a:t>
            </a:r>
          </a:p>
          <a:p>
            <a:r>
              <a:rPr lang="en-US" sz="1100" b="0" i="0">
                <a:latin typeface="Courier New" charset="0"/>
              </a:rPr>
              <a:t>   The boundary corner vector as displayed below is </a:t>
            </a:r>
          </a:p>
          <a:p>
            <a:r>
              <a:rPr lang="en-US" sz="1100" b="0" i="0">
                <a:latin typeface="Courier New" charset="0"/>
              </a:rPr>
              <a:t>   normalized to unit length:</a:t>
            </a:r>
            <a:endParaRPr lang="en-US" sz="1100" b="0" i="0">
              <a:latin typeface="Times New Roman" charset="0"/>
            </a:endParaRPr>
          </a:p>
          <a:p>
            <a:r>
              <a:rPr lang="en-US" sz="1100" b="0" i="0">
                <a:latin typeface="Courier New" charset="0"/>
              </a:rPr>
              <a:t>\begindata</a:t>
            </a:r>
          </a:p>
          <a:p>
            <a:r>
              <a:rPr lang="en-US" sz="1100" b="0" i="0">
                <a:latin typeface="Courier New" charset="0"/>
              </a:rPr>
              <a:t> </a:t>
            </a:r>
          </a:p>
          <a:p>
            <a:r>
              <a:rPr lang="en-US" sz="1100" b="0" i="0">
                <a:latin typeface="Courier New" charset="0"/>
              </a:rPr>
              <a:t> INS-82762_FOV_FRAME  = 'CASSINI_MIMI_LEMMS1'</a:t>
            </a:r>
          </a:p>
          <a:p>
            <a:r>
              <a:rPr lang="en-US" sz="1100" b="0" i="0">
                <a:latin typeface="Courier New" charset="0"/>
              </a:rPr>
              <a:t> INS-82762_FOV_SHAPE  = 'CIRCLE'</a:t>
            </a:r>
          </a:p>
          <a:p>
            <a:r>
              <a:rPr lang="en-US" sz="1100" b="0" i="0">
                <a:latin typeface="Courier New" charset="0"/>
              </a:rPr>
              <a:t> INS-82762_BORESIGHT  = (</a:t>
            </a:r>
          </a:p>
          <a:p>
            <a:endParaRPr lang="en-US" sz="1100" b="0" i="0">
              <a:latin typeface="Courier New" charset="0"/>
            </a:endParaRPr>
          </a:p>
          <a:p>
            <a:r>
              <a:rPr lang="en-US" sz="1100" b="0" i="0">
                <a:latin typeface="Courier New" charset="0"/>
              </a:rPr>
              <a:t>  0.0000000000000000   0.0000000000000000  +1.0000000000000000</a:t>
            </a:r>
          </a:p>
          <a:p>
            <a:endParaRPr lang="en-US" sz="1100" b="0" i="0">
              <a:latin typeface="Courier New" charset="0"/>
            </a:endParaRPr>
          </a:p>
          <a:p>
            <a:r>
              <a:rPr lang="en-US" sz="1100" b="0" i="0">
                <a:latin typeface="Courier New" charset="0"/>
              </a:rPr>
              <a:t>                        )</a:t>
            </a:r>
          </a:p>
          <a:p>
            <a:r>
              <a:rPr lang="en-US" sz="1100" b="0" i="0">
                <a:latin typeface="Courier New" charset="0"/>
              </a:rPr>
              <a:t> INS-82762_FOV_BOUNDARY_CORNERS = (</a:t>
            </a:r>
          </a:p>
          <a:p>
            <a:r>
              <a:rPr lang="en-US" sz="1100" b="0" i="0">
                <a:latin typeface="Courier New" charset="0"/>
              </a:rPr>
              <a:t> </a:t>
            </a:r>
          </a:p>
          <a:p>
            <a:r>
              <a:rPr lang="en-US" sz="1100" b="0" i="0">
                <a:latin typeface="Courier New" charset="0"/>
              </a:rPr>
              <a:t>  0.0000000000000000  +0.1305261922200500  +0.9914448613738100</a:t>
            </a:r>
          </a:p>
          <a:p>
            <a:r>
              <a:rPr lang="en-US" sz="1100" b="0" i="0">
                <a:latin typeface="Courier New" charset="0"/>
              </a:rPr>
              <a:t> </a:t>
            </a:r>
          </a:p>
          <a:p>
            <a:r>
              <a:rPr lang="en-US" sz="1100" b="0" i="0">
                <a:latin typeface="Courier New" charset="0"/>
              </a:rPr>
              <a:t>                                  )</a:t>
            </a:r>
          </a:p>
          <a:p>
            <a:r>
              <a:rPr lang="en-US" sz="1100" b="0" i="0">
                <a:latin typeface="Courier New" charset="0"/>
              </a:rPr>
              <a:t> </a:t>
            </a:r>
          </a:p>
          <a:p>
            <a:r>
              <a:rPr lang="en-US" sz="1100" b="0" i="0">
                <a:latin typeface="Courier New" charset="0"/>
              </a:rPr>
              <a:t>\begintext</a:t>
            </a:r>
          </a:p>
        </p:txBody>
      </p:sp>
      <p:sp>
        <p:nvSpPr>
          <p:cNvPr id="57349" name="Line 3"/>
          <p:cNvSpPr>
            <a:spLocks noChangeShapeType="1"/>
          </p:cNvSpPr>
          <p:nvPr/>
        </p:nvSpPr>
        <p:spPr bwMode="auto">
          <a:xfrm>
            <a:off x="1371600" y="1876425"/>
            <a:ext cx="0" cy="280988"/>
          </a:xfrm>
          <a:prstGeom prst="line">
            <a:avLst/>
          </a:prstGeom>
          <a:noFill/>
          <a:ln w="31750">
            <a:solidFill>
              <a:schemeClr val="tx1"/>
            </a:solidFill>
            <a:prstDash val="sysDot"/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7350" name="Line 4"/>
          <p:cNvSpPr>
            <a:spLocks noChangeShapeType="1"/>
          </p:cNvSpPr>
          <p:nvPr/>
        </p:nvSpPr>
        <p:spPr bwMode="auto">
          <a:xfrm>
            <a:off x="7821613" y="1876425"/>
            <a:ext cx="0" cy="280988"/>
          </a:xfrm>
          <a:prstGeom prst="line">
            <a:avLst/>
          </a:prstGeom>
          <a:noFill/>
          <a:ln w="31750">
            <a:solidFill>
              <a:schemeClr val="tx1"/>
            </a:solidFill>
            <a:prstDash val="sysDot"/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7351" name="Line 5"/>
          <p:cNvSpPr>
            <a:spLocks noChangeShapeType="1"/>
          </p:cNvSpPr>
          <p:nvPr/>
        </p:nvSpPr>
        <p:spPr bwMode="auto">
          <a:xfrm flipV="1">
            <a:off x="1371600" y="2157413"/>
            <a:ext cx="0" cy="3959225"/>
          </a:xfrm>
          <a:prstGeom prst="line">
            <a:avLst/>
          </a:prstGeom>
          <a:noFill/>
          <a:ln w="31750">
            <a:solidFill>
              <a:schemeClr val="tx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7352" name="Line 6"/>
          <p:cNvSpPr>
            <a:spLocks noChangeShapeType="1"/>
          </p:cNvSpPr>
          <p:nvPr/>
        </p:nvSpPr>
        <p:spPr bwMode="auto">
          <a:xfrm flipV="1">
            <a:off x="7821613" y="2157413"/>
            <a:ext cx="0" cy="3959225"/>
          </a:xfrm>
          <a:prstGeom prst="line">
            <a:avLst/>
          </a:prstGeom>
          <a:noFill/>
          <a:ln w="31750">
            <a:solidFill>
              <a:schemeClr val="tx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7353" name="Line 7"/>
          <p:cNvSpPr>
            <a:spLocks noChangeShapeType="1"/>
          </p:cNvSpPr>
          <p:nvPr/>
        </p:nvSpPr>
        <p:spPr bwMode="auto">
          <a:xfrm>
            <a:off x="1371600" y="6116638"/>
            <a:ext cx="6450013" cy="0"/>
          </a:xfrm>
          <a:prstGeom prst="line">
            <a:avLst/>
          </a:prstGeom>
          <a:noFill/>
          <a:ln w="31750">
            <a:solidFill>
              <a:schemeClr val="tx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7354" name="Rectangle 8"/>
          <p:cNvSpPr>
            <a:spLocks noChangeArrowheads="1"/>
          </p:cNvSpPr>
          <p:nvPr/>
        </p:nvSpPr>
        <p:spPr bwMode="auto">
          <a:xfrm>
            <a:off x="687388" y="1458913"/>
            <a:ext cx="7769225" cy="41751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  <a:spcBef>
                <a:spcPct val="50000"/>
              </a:spcBef>
            </a:pPr>
            <a:r>
              <a:rPr lang="en-US" i="0"/>
              <a:t>FOV definition from the Cassini MIMI IK (continued):</a:t>
            </a:r>
          </a:p>
        </p:txBody>
      </p:sp>
      <p:sp>
        <p:nvSpPr>
          <p:cNvPr id="57355" name="Rectangle 9"/>
          <p:cNvSpPr>
            <a:spLocks noChangeArrowheads="1"/>
          </p:cNvSpPr>
          <p:nvPr/>
        </p:nvSpPr>
        <p:spPr bwMode="auto">
          <a:xfrm>
            <a:off x="3813175" y="381000"/>
            <a:ext cx="3086100" cy="47466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63500" tIns="25400" rIns="63500" bIns="25400">
            <a:prstTxWarp prst="textNoShape">
              <a:avLst/>
            </a:prstTxWarp>
            <a:spAutoFit/>
          </a:bodyPr>
          <a:lstStyle/>
          <a:p>
            <a:pPr algn="ctr">
              <a:lnSpc>
                <a:spcPct val="87000"/>
              </a:lnSpc>
            </a:pPr>
            <a:r>
              <a:rPr lang="en-US" sz="3200" i="0">
                <a:solidFill>
                  <a:schemeClr val="tx2"/>
                </a:solidFill>
              </a:rPr>
              <a:t>Sample IK Data</a:t>
            </a:r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370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Instrument Kernel</a:t>
            </a:r>
          </a:p>
        </p:txBody>
      </p:sp>
      <p:sp>
        <p:nvSpPr>
          <p:cNvPr id="58371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EDA1B946-93FB-0349-A3E6-F649E279D39F}" type="slidenum">
              <a:rPr lang="en-US" smtClean="0"/>
              <a:pPr/>
              <a:t>24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58372" name="Rectangle 2"/>
          <p:cNvSpPr>
            <a:spLocks noChangeArrowheads="1"/>
          </p:cNvSpPr>
          <p:nvPr/>
        </p:nvSpPr>
        <p:spPr bwMode="auto">
          <a:xfrm>
            <a:off x="687388" y="1525588"/>
            <a:ext cx="7769225" cy="7461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  <a:spcBef>
                <a:spcPct val="50000"/>
              </a:spcBef>
            </a:pPr>
            <a:r>
              <a:rPr lang="en-US" i="0"/>
              <a:t>The angular separation between the boundary corner vector and the boresight is the angular size.</a:t>
            </a:r>
          </a:p>
        </p:txBody>
      </p:sp>
      <p:sp>
        <p:nvSpPr>
          <p:cNvPr id="58373" name="Rectangle 3"/>
          <p:cNvSpPr>
            <a:spLocks noChangeArrowheads="1"/>
          </p:cNvSpPr>
          <p:nvPr/>
        </p:nvSpPr>
        <p:spPr bwMode="auto">
          <a:xfrm>
            <a:off x="687388" y="2439988"/>
            <a:ext cx="7769225" cy="37401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  <a:spAutoFit/>
          </a:bodyPr>
          <a:lstStyle/>
          <a:p>
            <a:pPr algn="ctr"/>
            <a:r>
              <a:rPr lang="en-US" sz="1200" i="0" u="sng">
                <a:solidFill>
                  <a:schemeClr val="accent1"/>
                </a:solidFill>
                <a:latin typeface="Courier New" charset="0"/>
              </a:rPr>
              <a:t>FORTRAN EXAMPLE</a:t>
            </a:r>
            <a:endParaRPr lang="en-US" sz="1200" i="0" u="sng">
              <a:latin typeface="Courier New" charset="0"/>
            </a:endParaRPr>
          </a:p>
          <a:p>
            <a:endParaRPr lang="en-US" sz="1200" i="0">
              <a:latin typeface="Courier New" charset="0"/>
            </a:endParaRPr>
          </a:p>
          <a:p>
            <a:r>
              <a:rPr lang="en-US" sz="1200" i="0">
                <a:latin typeface="Courier New" charset="0"/>
              </a:rPr>
              <a:t>C    Retrieve FOV parameters.   </a:t>
            </a:r>
          </a:p>
          <a:p>
            <a:r>
              <a:rPr lang="en-US" sz="1200" i="0">
                <a:latin typeface="Courier New" charset="0"/>
              </a:rPr>
              <a:t>     CALL GETFOV(-11111, 1, SHAPE, FRAME, BSGHT, N, BNDS)</a:t>
            </a:r>
          </a:p>
          <a:p>
            <a:br>
              <a:rPr lang="en-US" sz="1200" i="0">
                <a:latin typeface="Courier New" charset="0"/>
              </a:rPr>
            </a:br>
            <a:r>
              <a:rPr lang="en-US" sz="1200" i="0">
                <a:latin typeface="Courier New" charset="0"/>
              </a:rPr>
              <a:t>C    Compute the angular size.</a:t>
            </a:r>
            <a:br>
              <a:rPr lang="en-US" sz="1200" i="0">
                <a:latin typeface="Courier New" charset="0"/>
              </a:rPr>
            </a:br>
            <a:r>
              <a:rPr lang="en-US" sz="1200" i="0">
                <a:latin typeface="Courier New" charset="0"/>
              </a:rPr>
              <a:t>     ANGSIZ = VSEP( BSGHT, BNDS(1,1) )</a:t>
            </a:r>
          </a:p>
          <a:p>
            <a:endParaRPr lang="en-US" sz="1200" i="0">
              <a:latin typeface="Courier New" charset="0"/>
            </a:endParaRPr>
          </a:p>
          <a:p>
            <a:endParaRPr lang="en-US" sz="1200" i="0">
              <a:latin typeface="Courier New" charset="0"/>
            </a:endParaRPr>
          </a:p>
          <a:p>
            <a:pPr algn="ctr"/>
            <a:r>
              <a:rPr lang="en-US" sz="1200" i="0" u="sng">
                <a:solidFill>
                  <a:schemeClr val="accent1"/>
                </a:solidFill>
                <a:latin typeface="Courier New" charset="0"/>
              </a:rPr>
              <a:t>C EXAMPLE</a:t>
            </a:r>
            <a:r>
              <a:rPr lang="en-US" sz="1200" i="0">
                <a:latin typeface="Courier New" charset="0"/>
              </a:rPr>
              <a:t> </a:t>
            </a:r>
          </a:p>
          <a:p>
            <a:endParaRPr lang="en-US" sz="1200" i="0">
              <a:latin typeface="Courier New" charset="0"/>
            </a:endParaRPr>
          </a:p>
          <a:p>
            <a:r>
              <a:rPr lang="en-US" sz="1200" i="0">
                <a:latin typeface="Courier New" charset="0"/>
              </a:rPr>
              <a:t>/*  Define the string length parameter. */</a:t>
            </a:r>
          </a:p>
          <a:p>
            <a:r>
              <a:rPr lang="en-US" sz="1200" i="0">
                <a:latin typeface="Courier New" charset="0"/>
              </a:rPr>
              <a:t>    #define STRSIZ         80</a:t>
            </a:r>
          </a:p>
          <a:p>
            <a:endParaRPr lang="en-US" sz="1200" i="0">
              <a:latin typeface="Courier New" charset="0"/>
            </a:endParaRPr>
          </a:p>
          <a:p>
            <a:r>
              <a:rPr lang="en-US" sz="1200" i="0">
                <a:latin typeface="Courier New" charset="0"/>
              </a:rPr>
              <a:t>/*  Retrieve the field of view parameters. */</a:t>
            </a:r>
          </a:p>
          <a:p>
            <a:r>
              <a:rPr lang="en-US" sz="1200" i="0">
                <a:latin typeface="Courier New" charset="0"/>
              </a:rPr>
              <a:t>    getfov_c(-11111, 1, STRSIZ, STRSIZ, shape, frame,</a:t>
            </a:r>
          </a:p>
          <a:p>
            <a:r>
              <a:rPr lang="en-US" sz="1200" i="0">
                <a:latin typeface="Courier New" charset="0"/>
              </a:rPr>
              <a:t>             bsght, &amp;n, bnds);</a:t>
            </a:r>
          </a:p>
          <a:p>
            <a:endParaRPr lang="en-US" sz="1200" i="0">
              <a:latin typeface="Courier New" charset="0"/>
            </a:endParaRPr>
          </a:p>
          <a:p>
            <a:r>
              <a:rPr lang="en-US" sz="1200" i="0">
                <a:latin typeface="Courier New" charset="0"/>
              </a:rPr>
              <a:t>/*  Compute the angular separation. */</a:t>
            </a:r>
          </a:p>
          <a:p>
            <a:r>
              <a:rPr lang="en-US" sz="1200" i="0">
                <a:latin typeface="Courier New" charset="0"/>
              </a:rPr>
              <a:t>    angsiz = vsep_c( bsght, &amp;(bnds[0][0]));</a:t>
            </a:r>
          </a:p>
        </p:txBody>
      </p:sp>
      <p:sp>
        <p:nvSpPr>
          <p:cNvPr id="58374" name="Rectangle 4"/>
          <p:cNvSpPr>
            <a:spLocks noGrp="1" noChangeArrowheads="1"/>
          </p:cNvSpPr>
          <p:nvPr>
            <p:ph type="title"/>
          </p:nvPr>
        </p:nvSpPr>
        <p:spPr>
          <a:xfrm>
            <a:off x="2759075" y="381000"/>
            <a:ext cx="5186363" cy="474663"/>
          </a:xfrm>
        </p:spPr>
        <p:txBody>
          <a:bodyPr/>
          <a:lstStyle/>
          <a:p>
            <a:r>
              <a:rPr lang="en-US"/>
              <a:t>Circular FOV Angular Size</a:t>
            </a:r>
          </a:p>
        </p:txBody>
      </p:sp>
    </p:spTree>
  </p:cSld>
  <p:clrMapOvr>
    <a:masterClrMapping/>
  </p:clrMapOvr>
  <p:transition spd="slow"/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418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Instrument Kernel</a:t>
            </a:r>
          </a:p>
        </p:txBody>
      </p:sp>
      <p:sp>
        <p:nvSpPr>
          <p:cNvPr id="60419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3E8842EB-311C-7C4A-8D8E-6B131E3D2E5F}" type="slidenum">
              <a:rPr lang="en-US" smtClean="0"/>
              <a:pPr/>
              <a:t>25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60420" name="Rectangle 2"/>
          <p:cNvSpPr>
            <a:spLocks noChangeArrowheads="1"/>
          </p:cNvSpPr>
          <p:nvPr/>
        </p:nvSpPr>
        <p:spPr bwMode="auto">
          <a:xfrm>
            <a:off x="687388" y="1525588"/>
            <a:ext cx="7769225" cy="7461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  <a:spcBef>
                <a:spcPct val="50000"/>
              </a:spcBef>
            </a:pPr>
            <a:r>
              <a:rPr lang="en-US" i="0"/>
              <a:t>The angular sizes are the angular separations between the boresight and the boundary vectors.</a:t>
            </a:r>
          </a:p>
        </p:txBody>
      </p:sp>
      <p:sp>
        <p:nvSpPr>
          <p:cNvPr id="60421" name="Rectangle 3"/>
          <p:cNvSpPr>
            <a:spLocks noChangeArrowheads="1"/>
          </p:cNvSpPr>
          <p:nvPr/>
        </p:nvSpPr>
        <p:spPr bwMode="auto">
          <a:xfrm>
            <a:off x="687388" y="2439988"/>
            <a:ext cx="7769225" cy="246221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  <a:spAutoFit/>
          </a:bodyPr>
          <a:lstStyle/>
          <a:p>
            <a:pPr algn="ctr"/>
            <a:r>
              <a:rPr lang="en-US" sz="1200" i="0" u="sng">
                <a:solidFill>
                  <a:schemeClr val="accent1"/>
                </a:solidFill>
                <a:latin typeface="Courier New" charset="0"/>
              </a:rPr>
              <a:t>FORTRAN EXAMPLE</a:t>
            </a:r>
          </a:p>
          <a:p>
            <a:pPr algn="ctr"/>
            <a:endParaRPr lang="en-US" sz="1200" i="0" u="sng">
              <a:latin typeface="Courier New" charset="0"/>
            </a:endParaRPr>
          </a:p>
          <a:p>
            <a:r>
              <a:rPr lang="en-US" sz="1200" i="0">
                <a:latin typeface="Courier New" charset="0"/>
              </a:rPr>
              <a:t>C    Retrieve the FOV parameters from the kernel pool.</a:t>
            </a:r>
            <a:br>
              <a:rPr lang="en-US" sz="1200" i="0">
                <a:latin typeface="Courier New" charset="0"/>
              </a:rPr>
            </a:br>
            <a:r>
              <a:rPr lang="en-US" sz="1200" i="0">
                <a:latin typeface="Courier New" charset="0"/>
              </a:rPr>
              <a:t>     CALL GETFOV(-22222, 2, SHAPE, FRAME, BSGHT, N, BNDS)</a:t>
            </a:r>
          </a:p>
          <a:p>
            <a:br>
              <a:rPr lang="en-US" sz="1200" i="0">
                <a:latin typeface="Courier New" charset="0"/>
              </a:rPr>
            </a:br>
            <a:r>
              <a:rPr lang="en-US" sz="1200" i="0">
                <a:latin typeface="Courier New" charset="0"/>
              </a:rPr>
              <a:t>C    Compute the angular separations.</a:t>
            </a:r>
            <a:br>
              <a:rPr lang="en-US" sz="1200" i="0">
                <a:latin typeface="Courier New" charset="0"/>
              </a:rPr>
            </a:br>
            <a:r>
              <a:rPr lang="en-US" sz="1200" i="0">
                <a:latin typeface="Courier New" charset="0"/>
              </a:rPr>
              <a:t>     ANG1   = VSEP( BSGHT, BNDS(1,1) )</a:t>
            </a:r>
          </a:p>
          <a:p>
            <a:r>
              <a:rPr lang="en-US" sz="1200" i="0">
                <a:latin typeface="Courier New" charset="0"/>
              </a:rPr>
              <a:t>     ANG2   = VSEP( BSGHT, BNDS(1,2) )</a:t>
            </a:r>
          </a:p>
          <a:p>
            <a:br>
              <a:rPr lang="en-US" sz="1200" i="0">
                <a:latin typeface="Courier New" charset="0"/>
              </a:rPr>
            </a:br>
            <a:r>
              <a:rPr lang="en-US" sz="1200" i="0">
                <a:latin typeface="Courier New" charset="0"/>
              </a:rPr>
              <a:t>C    The angle along the semi-major axis is the larger</a:t>
            </a:r>
          </a:p>
          <a:p>
            <a:r>
              <a:rPr lang="en-US" sz="1200" i="0">
                <a:latin typeface="Courier New" charset="0"/>
              </a:rPr>
              <a:t>C    of the two separations computed.</a:t>
            </a:r>
          </a:p>
          <a:p>
            <a:r>
              <a:rPr lang="en-US" sz="1200" i="0">
                <a:latin typeface="Courier New" charset="0"/>
              </a:rPr>
              <a:t>     LRGANG = MAX( ANG1, ANG2)</a:t>
            </a:r>
          </a:p>
          <a:p>
            <a:r>
              <a:rPr lang="en-US" sz="1200" i="0">
                <a:latin typeface="Courier New" charset="0"/>
              </a:rPr>
              <a:t>     SMLANG = MIN( ANG1, ANG2)</a:t>
            </a:r>
            <a:endParaRPr lang="en-US" sz="1600" i="0">
              <a:latin typeface="Courier New" charset="0"/>
            </a:endParaRPr>
          </a:p>
        </p:txBody>
      </p:sp>
      <p:sp>
        <p:nvSpPr>
          <p:cNvPr id="60422" name="Rectangle 4"/>
          <p:cNvSpPr>
            <a:spLocks noGrp="1" noChangeArrowheads="1"/>
          </p:cNvSpPr>
          <p:nvPr>
            <p:ph type="title"/>
          </p:nvPr>
        </p:nvSpPr>
        <p:spPr>
          <a:xfrm>
            <a:off x="2397125" y="381000"/>
            <a:ext cx="5908675" cy="474663"/>
          </a:xfrm>
        </p:spPr>
        <p:txBody>
          <a:bodyPr/>
          <a:lstStyle/>
          <a:p>
            <a:r>
              <a:rPr lang="en-US"/>
              <a:t>Elliptical FOV Angular Size - 1</a:t>
            </a:r>
          </a:p>
        </p:txBody>
      </p:sp>
    </p:spTree>
  </p:cSld>
  <p:clrMapOvr>
    <a:masterClrMapping/>
  </p:clrMapOvr>
  <p:transition spd="slow"/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466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Instrument Kernel</a:t>
            </a:r>
          </a:p>
        </p:txBody>
      </p:sp>
      <p:sp>
        <p:nvSpPr>
          <p:cNvPr id="62467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EDEA3AF9-1D8E-334C-B0C4-7AE438D3D000}" type="slidenum">
              <a:rPr lang="en-US" smtClean="0"/>
              <a:pPr/>
              <a:t>26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62468" name="Rectangle 2"/>
          <p:cNvSpPr>
            <a:spLocks noChangeArrowheads="1"/>
          </p:cNvSpPr>
          <p:nvPr/>
        </p:nvSpPr>
        <p:spPr bwMode="auto">
          <a:xfrm>
            <a:off x="687388" y="1444625"/>
            <a:ext cx="7769225" cy="355758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  <a:spAutoFit/>
          </a:bodyPr>
          <a:lstStyle/>
          <a:p>
            <a:pPr algn="ctr"/>
            <a:r>
              <a:rPr lang="en-US" sz="1200" i="0" u="sng">
                <a:solidFill>
                  <a:schemeClr val="accent1"/>
                </a:solidFill>
                <a:latin typeface="Courier New" charset="0"/>
              </a:rPr>
              <a:t>C EXAMPLE</a:t>
            </a:r>
            <a:r>
              <a:rPr lang="en-US" sz="1200" i="0" u="sng">
                <a:latin typeface="Courier New" charset="0"/>
              </a:rPr>
              <a:t> </a:t>
            </a:r>
          </a:p>
          <a:p>
            <a:pPr algn="ctr"/>
            <a:endParaRPr lang="en-US" sz="1200" i="0" u="sng">
              <a:latin typeface="Courier New" charset="0"/>
            </a:endParaRPr>
          </a:p>
          <a:p>
            <a:r>
              <a:rPr lang="en-US" sz="1200" i="0">
                <a:latin typeface="Courier New" charset="0"/>
              </a:rPr>
              <a:t>/*  Define the string length parameter. */</a:t>
            </a:r>
          </a:p>
          <a:p>
            <a:r>
              <a:rPr lang="en-US" sz="1200" i="0">
                <a:latin typeface="Courier New" charset="0"/>
              </a:rPr>
              <a:t>    #define STRSIZ         80</a:t>
            </a:r>
          </a:p>
          <a:p>
            <a:endParaRPr lang="en-US" sz="1200" i="0">
              <a:latin typeface="Courier New" charset="0"/>
            </a:endParaRPr>
          </a:p>
          <a:p>
            <a:r>
              <a:rPr lang="en-US" sz="1200" i="0">
                <a:latin typeface="Courier New" charset="0"/>
              </a:rPr>
              <a:t>/*  Retrieve the FOV parameters from the kernel pool. */</a:t>
            </a:r>
          </a:p>
          <a:p>
            <a:r>
              <a:rPr lang="en-US" sz="1200" i="0">
                <a:latin typeface="Courier New" charset="0"/>
              </a:rPr>
              <a:t>    getfov_c(-22222, 2, STRSIZ, STRSIZ, shape, frame,</a:t>
            </a:r>
          </a:p>
          <a:p>
            <a:r>
              <a:rPr lang="en-US" sz="1200" i="0">
                <a:latin typeface="Courier New" charset="0"/>
              </a:rPr>
              <a:t>              bsght, &amp;n, bnds);</a:t>
            </a:r>
          </a:p>
          <a:p>
            <a:endParaRPr lang="en-US" sz="1200" i="0">
              <a:latin typeface="Courier New" charset="0"/>
            </a:endParaRPr>
          </a:p>
          <a:p>
            <a:r>
              <a:rPr lang="en-US" sz="1200" i="0">
                <a:latin typeface="Courier New" charset="0"/>
              </a:rPr>
              <a:t>/*  Compute the angular separations. */</a:t>
            </a:r>
          </a:p>
          <a:p>
            <a:r>
              <a:rPr lang="en-US" sz="1200" i="0">
                <a:latin typeface="Courier New" charset="0"/>
              </a:rPr>
              <a:t>    ang1 = vsep_c( bsght, &amp;(bnds[0][0]));</a:t>
            </a:r>
          </a:p>
          <a:p>
            <a:r>
              <a:rPr lang="en-US" sz="1200" i="0">
                <a:latin typeface="Courier New" charset="0"/>
              </a:rPr>
              <a:t>    ang2 = vsep_c( bsght, &amp;(bnds[1][0]));</a:t>
            </a:r>
          </a:p>
          <a:p>
            <a:endParaRPr lang="en-US" sz="1200" i="0">
              <a:latin typeface="Courier New" charset="0"/>
            </a:endParaRPr>
          </a:p>
          <a:p>
            <a:r>
              <a:rPr lang="en-US" sz="1200" i="0">
                <a:latin typeface="Courier New" charset="0"/>
              </a:rPr>
              <a:t>/*  The angle along the semi-major axis is the larger of the</a:t>
            </a:r>
          </a:p>
          <a:p>
            <a:r>
              <a:rPr lang="en-US" sz="1200" i="0">
                <a:latin typeface="Courier New" charset="0"/>
              </a:rPr>
              <a:t>    two separations computed. */</a:t>
            </a:r>
          </a:p>
          <a:p>
            <a:r>
              <a:rPr lang="en-US" sz="1200" i="0">
                <a:latin typeface="Courier New" charset="0"/>
              </a:rPr>
              <a:t>    if ( ang1 &gt; ang2 ) { </a:t>
            </a:r>
          </a:p>
          <a:p>
            <a:r>
              <a:rPr lang="en-US" sz="1200" i="0">
                <a:latin typeface="Courier New" charset="0"/>
              </a:rPr>
              <a:t>       lrgang = ang1; smlang = ang2; }</a:t>
            </a:r>
          </a:p>
          <a:p>
            <a:r>
              <a:rPr lang="en-US" sz="1200" i="0">
                <a:latin typeface="Courier New" charset="0"/>
              </a:rPr>
              <a:t>    else {</a:t>
            </a:r>
          </a:p>
          <a:p>
            <a:r>
              <a:rPr lang="en-US" sz="1200" i="0">
                <a:latin typeface="Courier New" charset="0"/>
              </a:rPr>
              <a:t>       lrgang = ang2; smlang = ang1; }</a:t>
            </a:r>
            <a:endParaRPr lang="en-US" sz="1800" i="0">
              <a:latin typeface="Courier New" charset="0"/>
            </a:endParaRPr>
          </a:p>
        </p:txBody>
      </p:sp>
      <p:sp>
        <p:nvSpPr>
          <p:cNvPr id="62469" name="Rectangle 3"/>
          <p:cNvSpPr>
            <a:spLocks noGrp="1" noChangeArrowheads="1"/>
          </p:cNvSpPr>
          <p:nvPr>
            <p:ph type="title"/>
          </p:nvPr>
        </p:nvSpPr>
        <p:spPr>
          <a:xfrm>
            <a:off x="2397125" y="381000"/>
            <a:ext cx="5908675" cy="474663"/>
          </a:xfrm>
        </p:spPr>
        <p:txBody>
          <a:bodyPr/>
          <a:lstStyle/>
          <a:p>
            <a:r>
              <a:rPr lang="en-US"/>
              <a:t>Elliptical FOV Angular Size - 2</a:t>
            </a:r>
          </a:p>
        </p:txBody>
      </p:sp>
    </p:spTree>
  </p:cSld>
  <p:clrMapOvr>
    <a:masterClrMapping/>
  </p:clrMapOvr>
  <p:transition spd="slow"/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514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Instrument Kernel</a:t>
            </a:r>
          </a:p>
        </p:txBody>
      </p:sp>
      <p:sp>
        <p:nvSpPr>
          <p:cNvPr id="64515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1EFE2C71-8910-7749-85A4-713E6C2298A0}" type="slidenum">
              <a:rPr lang="en-US" smtClean="0"/>
              <a:pPr/>
              <a:t>27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64516" name="Rectangle 2"/>
          <p:cNvSpPr>
            <a:spLocks noChangeArrowheads="1"/>
          </p:cNvSpPr>
          <p:nvPr/>
        </p:nvSpPr>
        <p:spPr bwMode="auto">
          <a:xfrm>
            <a:off x="687388" y="1525588"/>
            <a:ext cx="7769225" cy="10747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  <a:spcBef>
                <a:spcPct val="50000"/>
              </a:spcBef>
            </a:pPr>
            <a:r>
              <a:rPr lang="en-US" i="0"/>
              <a:t>The angular extents of the FOV are computed by calculating the angle between the bisector of adjacent unit boundary vectors and the boresight.</a:t>
            </a:r>
          </a:p>
        </p:txBody>
      </p:sp>
      <p:grpSp>
        <p:nvGrpSpPr>
          <p:cNvPr id="64517" name="Group 3"/>
          <p:cNvGrpSpPr>
            <a:grpSpLocks/>
          </p:cNvGrpSpPr>
          <p:nvPr/>
        </p:nvGrpSpPr>
        <p:grpSpPr bwMode="auto">
          <a:xfrm>
            <a:off x="176213" y="3217863"/>
            <a:ext cx="6176962" cy="2465387"/>
            <a:chOff x="754" y="2027"/>
            <a:chExt cx="3891" cy="1553"/>
          </a:xfrm>
        </p:grpSpPr>
        <p:sp>
          <p:nvSpPr>
            <p:cNvPr id="64530" name="Line 4"/>
            <p:cNvSpPr>
              <a:spLocks noChangeShapeType="1"/>
            </p:cNvSpPr>
            <p:nvPr/>
          </p:nvSpPr>
          <p:spPr bwMode="auto">
            <a:xfrm flipV="1">
              <a:off x="1478" y="2368"/>
              <a:ext cx="2765" cy="763"/>
            </a:xfrm>
            <a:prstGeom prst="line">
              <a:avLst/>
            </a:prstGeom>
            <a:noFill/>
            <a:ln w="19050">
              <a:solidFill>
                <a:schemeClr val="accent1"/>
              </a:solidFill>
              <a:prstDash val="dash"/>
              <a:round/>
              <a:headEnd/>
              <a:tailEnd type="triangle" w="med" len="med"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4531" name="Line 5"/>
            <p:cNvSpPr>
              <a:spLocks noChangeShapeType="1"/>
            </p:cNvSpPr>
            <p:nvPr/>
          </p:nvSpPr>
          <p:spPr bwMode="auto">
            <a:xfrm flipV="1">
              <a:off x="1482" y="2697"/>
              <a:ext cx="2033" cy="438"/>
            </a:xfrm>
            <a:prstGeom prst="line">
              <a:avLst/>
            </a:prstGeom>
            <a:noFill/>
            <a:ln w="38100">
              <a:solidFill>
                <a:schemeClr val="accent2"/>
              </a:solidFill>
              <a:round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4532" name="Rectangle 6"/>
            <p:cNvSpPr>
              <a:spLocks noChangeArrowheads="1"/>
            </p:cNvSpPr>
            <p:nvPr/>
          </p:nvSpPr>
          <p:spPr bwMode="auto">
            <a:xfrm>
              <a:off x="754" y="3368"/>
              <a:ext cx="872" cy="212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</p:spPr>
          <p:txBody>
            <a:bodyPr lIns="90488" tIns="44450" rIns="90488" bIns="44450">
              <a:prstTxWarp prst="textNoShape">
                <a:avLst/>
              </a:prstTxWarp>
              <a:spAutoFit/>
            </a:bodyPr>
            <a:lstStyle/>
            <a:p>
              <a:pPr algn="ctr">
                <a:lnSpc>
                  <a:spcPct val="90000"/>
                </a:lnSpc>
              </a:pPr>
              <a:r>
                <a:rPr lang="en-US" sz="1800" i="0"/>
                <a:t>Instrument</a:t>
              </a:r>
            </a:p>
          </p:txBody>
        </p:sp>
        <p:sp>
          <p:nvSpPr>
            <p:cNvPr id="64533" name="Line 7"/>
            <p:cNvSpPr>
              <a:spLocks noChangeShapeType="1"/>
            </p:cNvSpPr>
            <p:nvPr/>
          </p:nvSpPr>
          <p:spPr bwMode="auto">
            <a:xfrm>
              <a:off x="3545" y="2327"/>
              <a:ext cx="0" cy="360"/>
            </a:xfrm>
            <a:prstGeom prst="line">
              <a:avLst/>
            </a:prstGeom>
            <a:noFill/>
            <a:ln w="38100">
              <a:solidFill>
                <a:srgbClr val="00AA0C"/>
              </a:solidFill>
              <a:round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4534" name="Line 8"/>
            <p:cNvSpPr>
              <a:spLocks noChangeShapeType="1"/>
            </p:cNvSpPr>
            <p:nvPr/>
          </p:nvSpPr>
          <p:spPr bwMode="auto">
            <a:xfrm>
              <a:off x="3554" y="2693"/>
              <a:ext cx="532" cy="78"/>
            </a:xfrm>
            <a:prstGeom prst="line">
              <a:avLst/>
            </a:prstGeom>
            <a:noFill/>
            <a:ln w="38100">
              <a:solidFill>
                <a:srgbClr val="00AA0C"/>
              </a:solidFill>
              <a:round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4535" name="Rectangle 9"/>
            <p:cNvSpPr>
              <a:spLocks noChangeArrowheads="1"/>
            </p:cNvSpPr>
            <p:nvPr/>
          </p:nvSpPr>
          <p:spPr bwMode="auto">
            <a:xfrm>
              <a:off x="946" y="3032"/>
              <a:ext cx="530" cy="212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</p:spPr>
          <p:txBody>
            <a:bodyPr wrap="none" lIns="90488" tIns="44450" rIns="90488" bIns="44450">
              <a:prstTxWarp prst="textNoShape">
                <a:avLst/>
              </a:prstTxWarp>
              <a:spAutoFit/>
            </a:bodyPr>
            <a:lstStyle/>
            <a:p>
              <a:pPr>
                <a:lnSpc>
                  <a:spcPct val="90000"/>
                </a:lnSpc>
              </a:pPr>
              <a:r>
                <a:rPr lang="en-US" sz="1800" i="0"/>
                <a:t>(0,0,0)</a:t>
              </a:r>
            </a:p>
          </p:txBody>
        </p:sp>
        <p:sp>
          <p:nvSpPr>
            <p:cNvPr id="64536" name="Rectangle 10"/>
            <p:cNvSpPr>
              <a:spLocks noChangeArrowheads="1"/>
            </p:cNvSpPr>
            <p:nvPr/>
          </p:nvSpPr>
          <p:spPr bwMode="auto">
            <a:xfrm>
              <a:off x="2858" y="2327"/>
              <a:ext cx="1369" cy="708"/>
            </a:xfrm>
            <a:prstGeom prst="rect">
              <a:avLst/>
            </a:prstGeom>
            <a:noFill/>
            <a:ln w="12700">
              <a:solidFill>
                <a:schemeClr val="tx1"/>
              </a:solidFill>
              <a:miter lim="800000"/>
              <a:headEnd/>
              <a:tailEnd/>
            </a:ln>
            <a:scene3d>
              <a:camera prst="legacyObliqueTopRight">
                <a:rot lat="0" lon="1200000" rev="0"/>
              </a:camera>
              <a:lightRig rig="legacyHarsh3" dir="b"/>
            </a:scene3d>
            <a:sp3d extrusionH="4750" prstMaterial="legacyMetal">
              <a:bevelT w="13500" h="13500" prst="angle"/>
              <a:bevelB w="13500" h="13500" prst="angle"/>
              <a:extrusionClr>
                <a:schemeClr val="tx1"/>
              </a:extrusionClr>
            </a:sp3d>
          </p:spPr>
          <p:txBody>
            <a:bodyPr wrap="none" anchor="ctr">
              <a:prstTxWarp prst="textNoShape">
                <a:avLst/>
              </a:prstTxWarp>
              <a:flatTx/>
            </a:bodyPr>
            <a:lstStyle/>
            <a:p>
              <a:endParaRPr lang="en-US"/>
            </a:p>
          </p:txBody>
        </p:sp>
        <p:sp>
          <p:nvSpPr>
            <p:cNvPr id="64537" name="Line 11"/>
            <p:cNvSpPr>
              <a:spLocks noChangeShapeType="1"/>
            </p:cNvSpPr>
            <p:nvPr/>
          </p:nvSpPr>
          <p:spPr bwMode="auto">
            <a:xfrm flipV="1">
              <a:off x="3520" y="2575"/>
              <a:ext cx="566" cy="122"/>
            </a:xfrm>
            <a:prstGeom prst="line">
              <a:avLst/>
            </a:prstGeom>
            <a:noFill/>
            <a:ln w="38100">
              <a:solidFill>
                <a:schemeClr val="accent2"/>
              </a:solidFill>
              <a:prstDash val="sysDot"/>
              <a:round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4538" name="Line 12"/>
            <p:cNvSpPr>
              <a:spLocks noChangeShapeType="1"/>
            </p:cNvSpPr>
            <p:nvPr/>
          </p:nvSpPr>
          <p:spPr bwMode="auto">
            <a:xfrm flipV="1">
              <a:off x="4122" y="2497"/>
              <a:ext cx="311" cy="67"/>
            </a:xfrm>
            <a:prstGeom prst="line">
              <a:avLst/>
            </a:prstGeom>
            <a:noFill/>
            <a:ln w="38100">
              <a:solidFill>
                <a:schemeClr val="accent2"/>
              </a:solidFill>
              <a:round/>
              <a:headEnd/>
              <a:tailEnd type="triangle" w="med" len="med"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4539" name="Line 13"/>
            <p:cNvSpPr>
              <a:spLocks noChangeShapeType="1"/>
            </p:cNvSpPr>
            <p:nvPr/>
          </p:nvSpPr>
          <p:spPr bwMode="auto">
            <a:xfrm flipV="1">
              <a:off x="1492" y="2152"/>
              <a:ext cx="1638" cy="978"/>
            </a:xfrm>
            <a:prstGeom prst="line">
              <a:avLst/>
            </a:prstGeom>
            <a:noFill/>
            <a:ln w="19050">
              <a:solidFill>
                <a:schemeClr val="accent1"/>
              </a:solidFill>
              <a:prstDash val="dash"/>
              <a:round/>
              <a:headEnd/>
              <a:tailEnd type="triangle" w="med" len="med"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4540" name="Line 14"/>
            <p:cNvSpPr>
              <a:spLocks noChangeShapeType="1"/>
            </p:cNvSpPr>
            <p:nvPr/>
          </p:nvSpPr>
          <p:spPr bwMode="auto">
            <a:xfrm flipV="1">
              <a:off x="1490" y="2904"/>
              <a:ext cx="1720" cy="224"/>
            </a:xfrm>
            <a:prstGeom prst="line">
              <a:avLst/>
            </a:prstGeom>
            <a:noFill/>
            <a:ln w="19050">
              <a:solidFill>
                <a:schemeClr val="accent1"/>
              </a:solidFill>
              <a:prstDash val="dash"/>
              <a:round/>
              <a:headEnd/>
              <a:tailEnd type="triangle" w="med" len="med"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4541" name="Line 15"/>
            <p:cNvSpPr>
              <a:spLocks noChangeShapeType="1"/>
            </p:cNvSpPr>
            <p:nvPr/>
          </p:nvSpPr>
          <p:spPr bwMode="auto">
            <a:xfrm flipV="1">
              <a:off x="1496" y="3104"/>
              <a:ext cx="2817" cy="34"/>
            </a:xfrm>
            <a:prstGeom prst="line">
              <a:avLst/>
            </a:prstGeom>
            <a:noFill/>
            <a:ln w="19050">
              <a:solidFill>
                <a:schemeClr val="accent1"/>
              </a:solidFill>
              <a:prstDash val="dash"/>
              <a:round/>
              <a:headEnd/>
              <a:tailEnd type="triangle" w="med" len="med"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4542" name="Oval 16"/>
            <p:cNvSpPr>
              <a:spLocks noChangeArrowheads="1"/>
            </p:cNvSpPr>
            <p:nvPr/>
          </p:nvSpPr>
          <p:spPr bwMode="auto">
            <a:xfrm>
              <a:off x="3514" y="2292"/>
              <a:ext cx="66" cy="66"/>
            </a:xfrm>
            <a:prstGeom prst="ellipse">
              <a:avLst/>
            </a:prstGeom>
            <a:solidFill>
              <a:srgbClr val="00AA0C"/>
            </a:solidFill>
            <a:ln w="12700">
              <a:solidFill>
                <a:srgbClr val="00AA0C"/>
              </a:solidFill>
              <a:round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4543" name="Oval 17"/>
            <p:cNvSpPr>
              <a:spLocks noChangeArrowheads="1"/>
            </p:cNvSpPr>
            <p:nvPr/>
          </p:nvSpPr>
          <p:spPr bwMode="auto">
            <a:xfrm>
              <a:off x="4077" y="2751"/>
              <a:ext cx="66" cy="66"/>
            </a:xfrm>
            <a:prstGeom prst="ellipse">
              <a:avLst/>
            </a:prstGeom>
            <a:solidFill>
              <a:srgbClr val="00AA0C"/>
            </a:solidFill>
            <a:ln w="12700">
              <a:solidFill>
                <a:srgbClr val="00AA0C"/>
              </a:solidFill>
              <a:round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 algn="ctr"/>
              <a:endParaRPr lang="en-US" b="0" i="0">
                <a:solidFill>
                  <a:srgbClr val="00AA0C"/>
                </a:solidFill>
                <a:latin typeface="Times New Roman" charset="0"/>
              </a:endParaRPr>
            </a:p>
          </p:txBody>
        </p:sp>
        <p:sp>
          <p:nvSpPr>
            <p:cNvPr id="64544" name="Oval 18"/>
            <p:cNvSpPr>
              <a:spLocks noChangeArrowheads="1"/>
            </p:cNvSpPr>
            <p:nvPr/>
          </p:nvSpPr>
          <p:spPr bwMode="auto">
            <a:xfrm>
              <a:off x="3514" y="2665"/>
              <a:ext cx="66" cy="66"/>
            </a:xfrm>
            <a:prstGeom prst="ellipse">
              <a:avLst/>
            </a:prstGeom>
            <a:solidFill>
              <a:schemeClr val="accent2"/>
            </a:solidFill>
            <a:ln w="12700">
              <a:solidFill>
                <a:schemeClr val="accent2"/>
              </a:solidFill>
              <a:round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4545" name="Line 19"/>
            <p:cNvSpPr>
              <a:spLocks noChangeShapeType="1"/>
            </p:cNvSpPr>
            <p:nvPr/>
          </p:nvSpPr>
          <p:spPr bwMode="auto">
            <a:xfrm flipV="1">
              <a:off x="1495" y="2031"/>
              <a:ext cx="2792" cy="1103"/>
            </a:xfrm>
            <a:prstGeom prst="line">
              <a:avLst/>
            </a:prstGeom>
            <a:noFill/>
            <a:ln w="38100">
              <a:solidFill>
                <a:srgbClr val="00AA0C"/>
              </a:solidFill>
              <a:prstDash val="dash"/>
              <a:round/>
              <a:headEnd/>
              <a:tailEnd type="triangle" w="med" len="med"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4546" name="Line 20"/>
            <p:cNvSpPr>
              <a:spLocks noChangeShapeType="1"/>
            </p:cNvSpPr>
            <p:nvPr/>
          </p:nvSpPr>
          <p:spPr bwMode="auto">
            <a:xfrm flipV="1">
              <a:off x="1516" y="2706"/>
              <a:ext cx="3129" cy="422"/>
            </a:xfrm>
            <a:prstGeom prst="line">
              <a:avLst/>
            </a:prstGeom>
            <a:noFill/>
            <a:ln w="38100">
              <a:solidFill>
                <a:srgbClr val="00AA0C"/>
              </a:solidFill>
              <a:prstDash val="dash"/>
              <a:round/>
              <a:headEnd/>
              <a:tailEnd type="triangle" w="med" len="med"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4547" name="Rectangle 21"/>
            <p:cNvSpPr>
              <a:spLocks noChangeArrowheads="1"/>
            </p:cNvSpPr>
            <p:nvPr/>
          </p:nvSpPr>
          <p:spPr bwMode="auto">
            <a:xfrm>
              <a:off x="1552" y="2027"/>
              <a:ext cx="872" cy="212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</p:spPr>
          <p:txBody>
            <a:bodyPr lIns="90488" tIns="44450" rIns="90488" bIns="44450">
              <a:prstTxWarp prst="textNoShape">
                <a:avLst/>
              </a:prstTxWarp>
              <a:spAutoFit/>
            </a:bodyPr>
            <a:lstStyle/>
            <a:p>
              <a:pPr algn="ctr">
                <a:lnSpc>
                  <a:spcPct val="90000"/>
                </a:lnSpc>
              </a:pPr>
              <a:r>
                <a:rPr lang="en-US" sz="1800" i="0">
                  <a:solidFill>
                    <a:srgbClr val="00AA0C"/>
                  </a:solidFill>
                </a:rPr>
                <a:t>Bisectors</a:t>
              </a:r>
              <a:endParaRPr lang="en-US" sz="1800" i="0"/>
            </a:p>
          </p:txBody>
        </p:sp>
        <p:sp>
          <p:nvSpPr>
            <p:cNvPr id="64548" name="Line 22"/>
            <p:cNvSpPr>
              <a:spLocks noChangeShapeType="1"/>
            </p:cNvSpPr>
            <p:nvPr/>
          </p:nvSpPr>
          <p:spPr bwMode="auto">
            <a:xfrm>
              <a:off x="2022" y="2244"/>
              <a:ext cx="330" cy="518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/>
              <a:tailEnd type="triangle" w="med" len="med"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4549" name="Line 23"/>
            <p:cNvSpPr>
              <a:spLocks noChangeShapeType="1"/>
            </p:cNvSpPr>
            <p:nvPr/>
          </p:nvSpPr>
          <p:spPr bwMode="auto">
            <a:xfrm>
              <a:off x="2027" y="2249"/>
              <a:ext cx="833" cy="670"/>
            </a:xfrm>
            <a:prstGeom prst="line">
              <a:avLst/>
            </a:prstGeom>
            <a:noFill/>
            <a:ln w="12700">
              <a:solidFill>
                <a:schemeClr val="tx1"/>
              </a:solidFill>
              <a:round/>
              <a:headEnd/>
              <a:tailEnd type="triangle" w="med" len="med"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64518" name="Rectangle 24"/>
          <p:cNvSpPr>
            <a:spLocks noGrp="1" noChangeArrowheads="1"/>
          </p:cNvSpPr>
          <p:nvPr>
            <p:ph type="title"/>
          </p:nvPr>
        </p:nvSpPr>
        <p:spPr>
          <a:xfrm>
            <a:off x="2058988" y="381000"/>
            <a:ext cx="6584950" cy="474663"/>
          </a:xfrm>
        </p:spPr>
        <p:txBody>
          <a:bodyPr/>
          <a:lstStyle/>
          <a:p>
            <a:r>
              <a:rPr lang="en-US"/>
              <a:t>Rectangular FOV Angular Size - 1</a:t>
            </a:r>
          </a:p>
        </p:txBody>
      </p:sp>
      <p:sp>
        <p:nvSpPr>
          <p:cNvPr id="64519" name="Rectangle 25"/>
          <p:cNvSpPr>
            <a:spLocks noChangeArrowheads="1"/>
          </p:cNvSpPr>
          <p:nvPr/>
        </p:nvSpPr>
        <p:spPr bwMode="auto">
          <a:xfrm>
            <a:off x="6451600" y="3351213"/>
            <a:ext cx="2552700" cy="1562100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4520" name="Rectangle 26"/>
          <p:cNvSpPr>
            <a:spLocks noChangeArrowheads="1"/>
          </p:cNvSpPr>
          <p:nvPr/>
        </p:nvSpPr>
        <p:spPr bwMode="auto">
          <a:xfrm>
            <a:off x="7035800" y="3689350"/>
            <a:ext cx="1470025" cy="884238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4521" name="Oval 27"/>
          <p:cNvSpPr>
            <a:spLocks noChangeArrowheads="1"/>
          </p:cNvSpPr>
          <p:nvPr/>
        </p:nvSpPr>
        <p:spPr bwMode="auto">
          <a:xfrm>
            <a:off x="7732713" y="4089400"/>
            <a:ext cx="46037" cy="46038"/>
          </a:xfrm>
          <a:prstGeom prst="ellipse">
            <a:avLst/>
          </a:prstGeom>
          <a:solidFill>
            <a:schemeClr val="accent2"/>
          </a:solidFill>
          <a:ln w="12700">
            <a:solidFill>
              <a:schemeClr val="accent2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4522" name="Line 28"/>
          <p:cNvSpPr>
            <a:spLocks noChangeShapeType="1"/>
          </p:cNvSpPr>
          <p:nvPr/>
        </p:nvSpPr>
        <p:spPr bwMode="auto">
          <a:xfrm flipH="1" flipV="1">
            <a:off x="7753350" y="3700463"/>
            <a:ext cx="3175" cy="436562"/>
          </a:xfrm>
          <a:prstGeom prst="line">
            <a:avLst/>
          </a:prstGeom>
          <a:noFill/>
          <a:ln w="28575">
            <a:solidFill>
              <a:srgbClr val="00AA0C"/>
            </a:solidFill>
            <a:round/>
            <a:headEnd/>
            <a:tailEnd type="oval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4523" name="Line 29"/>
          <p:cNvSpPr>
            <a:spLocks noChangeShapeType="1"/>
          </p:cNvSpPr>
          <p:nvPr/>
        </p:nvSpPr>
        <p:spPr bwMode="auto">
          <a:xfrm rot="5375445" flipV="1">
            <a:off x="8110538" y="3717925"/>
            <a:ext cx="7937" cy="754063"/>
          </a:xfrm>
          <a:prstGeom prst="line">
            <a:avLst/>
          </a:prstGeom>
          <a:noFill/>
          <a:ln w="28575">
            <a:solidFill>
              <a:srgbClr val="00AA0C"/>
            </a:solidFill>
            <a:round/>
            <a:headEnd/>
            <a:tailEnd type="oval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4524" name="Text Box 30"/>
          <p:cNvSpPr txBox="1">
            <a:spLocks noChangeArrowheads="1"/>
          </p:cNvSpPr>
          <p:nvPr/>
        </p:nvSpPr>
        <p:spPr bwMode="auto">
          <a:xfrm>
            <a:off x="7037388" y="3754438"/>
            <a:ext cx="801687" cy="2746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sz="1200" i="0">
                <a:solidFill>
                  <a:schemeClr val="accent1"/>
                </a:solidFill>
              </a:rPr>
              <a:t>sml_ang</a:t>
            </a:r>
          </a:p>
        </p:txBody>
      </p:sp>
      <p:sp>
        <p:nvSpPr>
          <p:cNvPr id="64525" name="Text Box 31"/>
          <p:cNvSpPr txBox="1">
            <a:spLocks noChangeArrowheads="1"/>
          </p:cNvSpPr>
          <p:nvPr/>
        </p:nvSpPr>
        <p:spPr bwMode="auto">
          <a:xfrm>
            <a:off x="7820025" y="4184650"/>
            <a:ext cx="735013" cy="27463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sz="1200" i="0">
                <a:solidFill>
                  <a:schemeClr val="accent1"/>
                </a:solidFill>
              </a:rPr>
              <a:t>lrg_ang</a:t>
            </a:r>
          </a:p>
        </p:txBody>
      </p:sp>
      <p:sp>
        <p:nvSpPr>
          <p:cNvPr id="64526" name="Line 32"/>
          <p:cNvSpPr>
            <a:spLocks noChangeShapeType="1"/>
          </p:cNvSpPr>
          <p:nvPr/>
        </p:nvSpPr>
        <p:spPr bwMode="auto">
          <a:xfrm>
            <a:off x="7437438" y="3700463"/>
            <a:ext cx="3175" cy="123825"/>
          </a:xfrm>
          <a:prstGeom prst="line">
            <a:avLst/>
          </a:prstGeom>
          <a:noFill/>
          <a:ln w="12700">
            <a:solidFill>
              <a:schemeClr val="accent1"/>
            </a:solidFill>
            <a:round/>
            <a:headEnd type="triangle" w="sm" len="sm"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4527" name="Line 33"/>
          <p:cNvSpPr>
            <a:spLocks noChangeShapeType="1"/>
          </p:cNvSpPr>
          <p:nvPr/>
        </p:nvSpPr>
        <p:spPr bwMode="auto">
          <a:xfrm>
            <a:off x="7442200" y="3990975"/>
            <a:ext cx="3175" cy="166688"/>
          </a:xfrm>
          <a:prstGeom prst="line">
            <a:avLst/>
          </a:prstGeom>
          <a:noFill/>
          <a:ln w="12700">
            <a:solidFill>
              <a:schemeClr val="accent1"/>
            </a:solidFill>
            <a:round/>
            <a:headEnd type="none" w="sm" len="sm"/>
            <a:tailEnd type="triangle" w="sm" len="sm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4528" name="Line 34"/>
          <p:cNvSpPr>
            <a:spLocks noChangeShapeType="1"/>
          </p:cNvSpPr>
          <p:nvPr/>
        </p:nvSpPr>
        <p:spPr bwMode="auto">
          <a:xfrm rot="5400000" flipH="1">
            <a:off x="8126413" y="3865562"/>
            <a:ext cx="1588" cy="735013"/>
          </a:xfrm>
          <a:prstGeom prst="line">
            <a:avLst/>
          </a:prstGeom>
          <a:noFill/>
          <a:ln w="12700">
            <a:solidFill>
              <a:schemeClr val="accent1"/>
            </a:solidFill>
            <a:round/>
            <a:headEnd type="triangle" w="sm" len="sm"/>
            <a:tailEnd type="triangle" w="sm" len="sm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4529" name="Text Box 35"/>
          <p:cNvSpPr txBox="1">
            <a:spLocks noChangeArrowheads="1"/>
          </p:cNvSpPr>
          <p:nvPr/>
        </p:nvSpPr>
        <p:spPr bwMode="auto">
          <a:xfrm>
            <a:off x="6486525" y="5057775"/>
            <a:ext cx="2452688" cy="8985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</a:pPr>
            <a:r>
              <a:rPr lang="en-US" sz="1600" i="0"/>
              <a:t>Subtended field of view</a:t>
            </a:r>
          </a:p>
          <a:p>
            <a:pPr>
              <a:lnSpc>
                <a:spcPct val="90000"/>
              </a:lnSpc>
            </a:pPr>
            <a:r>
              <a:rPr lang="en-US" sz="1600" i="0"/>
              <a:t>angles</a:t>
            </a:r>
            <a:endParaRPr lang="en-US" sz="1800" i="0"/>
          </a:p>
          <a:p>
            <a:endParaRPr lang="en-US" i="0"/>
          </a:p>
        </p:txBody>
      </p:sp>
    </p:spTree>
  </p:cSld>
  <p:clrMapOvr>
    <a:masterClrMapping/>
  </p:clrMapOvr>
  <p:transition spd="slow"/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562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Instrument Kernel</a:t>
            </a:r>
          </a:p>
        </p:txBody>
      </p:sp>
      <p:sp>
        <p:nvSpPr>
          <p:cNvPr id="66563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2198E4FE-C58D-1442-A4A3-AAFF7143A7C1}" type="slidenum">
              <a:rPr lang="en-US" smtClean="0"/>
              <a:pPr/>
              <a:t>28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66564" name="Rectangle 2"/>
          <p:cNvSpPr>
            <a:spLocks noChangeArrowheads="1"/>
          </p:cNvSpPr>
          <p:nvPr/>
        </p:nvSpPr>
        <p:spPr bwMode="auto">
          <a:xfrm>
            <a:off x="687388" y="1489075"/>
            <a:ext cx="7769225" cy="465296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  <a:spAutoFit/>
          </a:bodyPr>
          <a:lstStyle/>
          <a:p>
            <a:pPr algn="ctr"/>
            <a:r>
              <a:rPr lang="en-US" sz="1200" i="0" u="sng">
                <a:solidFill>
                  <a:schemeClr val="accent1"/>
                </a:solidFill>
                <a:latin typeface="Courier New" charset="0"/>
              </a:rPr>
              <a:t>FORTRAN EXAMPLE</a:t>
            </a:r>
            <a:endParaRPr lang="en-US" sz="1200" i="0" u="sng">
              <a:latin typeface="Courier New" charset="0"/>
            </a:endParaRPr>
          </a:p>
          <a:p>
            <a:endParaRPr lang="en-US" sz="1200" i="0" u="sng">
              <a:latin typeface="Courier New" charset="0"/>
            </a:endParaRPr>
          </a:p>
          <a:p>
            <a:r>
              <a:rPr lang="en-US" sz="1200" i="0">
                <a:latin typeface="Courier New" charset="0"/>
              </a:rPr>
              <a:t>C    Retrieve FOV parameters from the kernel pool.</a:t>
            </a:r>
          </a:p>
          <a:p>
            <a:r>
              <a:rPr lang="en-US" sz="1200" i="0">
                <a:latin typeface="Courier New" charset="0"/>
              </a:rPr>
              <a:t>     CALL GETFOV(-33333, 4, SHAPE, FRAME, BSGHT, N, BNDS)</a:t>
            </a:r>
          </a:p>
          <a:p>
            <a:br>
              <a:rPr lang="en-US" sz="1200" i="0">
                <a:latin typeface="Courier New" charset="0"/>
              </a:rPr>
            </a:br>
            <a:r>
              <a:rPr lang="en-US" sz="1200" i="0">
                <a:latin typeface="Courier New" charset="0"/>
              </a:rPr>
              <a:t>C    Normalize the 3 boundary vectors </a:t>
            </a:r>
            <a:br>
              <a:rPr lang="en-US" sz="1200" i="0">
                <a:latin typeface="Courier New" charset="0"/>
              </a:rPr>
            </a:br>
            <a:r>
              <a:rPr lang="en-US" sz="1200" i="0">
                <a:latin typeface="Courier New" charset="0"/>
              </a:rPr>
              <a:t>     CALL UNORM(BNDS(1,1), UNTBND(1,1), MAG)</a:t>
            </a:r>
          </a:p>
          <a:p>
            <a:r>
              <a:rPr lang="en-US" sz="1200" i="0">
                <a:latin typeface="Courier New" charset="0"/>
              </a:rPr>
              <a:t>     CALL UNORM(BNDS(1,2), UNTBND(1,2), MAG)</a:t>
            </a:r>
          </a:p>
          <a:p>
            <a:r>
              <a:rPr lang="en-US" sz="1200" i="0">
                <a:latin typeface="Courier New" charset="0"/>
              </a:rPr>
              <a:t>     CALL UNORM(BNDS(1,3), UNTBND(1,3), MAG)</a:t>
            </a:r>
          </a:p>
          <a:p>
            <a:br>
              <a:rPr lang="en-US" sz="1200" i="0">
                <a:latin typeface="Courier New" charset="0"/>
              </a:rPr>
            </a:br>
            <a:r>
              <a:rPr lang="en-US" sz="1200" i="0">
                <a:latin typeface="Courier New" charset="0"/>
              </a:rPr>
              <a:t>C    Compute the averages.</a:t>
            </a:r>
          </a:p>
          <a:p>
            <a:r>
              <a:rPr lang="en-US" sz="1200" i="0">
                <a:latin typeface="Courier New" charset="0"/>
              </a:rPr>
              <a:t>     CALL VADD(UNTBND(1,1), UNTBND(1,2), VEC1)</a:t>
            </a:r>
          </a:p>
          <a:p>
            <a:r>
              <a:rPr lang="en-US" sz="1200" i="0">
                <a:latin typeface="Courier New" charset="0"/>
              </a:rPr>
              <a:t>     CALL VSCL(0.5, VEC1, VEC1)</a:t>
            </a:r>
          </a:p>
          <a:p>
            <a:endParaRPr lang="en-US" sz="1200" i="0">
              <a:latin typeface="Courier New" charset="0"/>
            </a:endParaRPr>
          </a:p>
          <a:p>
            <a:r>
              <a:rPr lang="en-US" sz="1200" i="0">
                <a:latin typeface="Courier New" charset="0"/>
              </a:rPr>
              <a:t>     CALL VADD(UNTBND(1,2), UNTBND(1,3), VEC2)</a:t>
            </a:r>
          </a:p>
          <a:p>
            <a:r>
              <a:rPr lang="en-US" sz="1200" i="0">
                <a:latin typeface="Courier New" charset="0"/>
              </a:rPr>
              <a:t>     CALL VSCL(0.5, VEC2, VEC2)</a:t>
            </a:r>
          </a:p>
          <a:p>
            <a:endParaRPr lang="en-US" sz="1200" i="0">
              <a:latin typeface="Courier New" charset="0"/>
            </a:endParaRPr>
          </a:p>
          <a:p>
            <a:r>
              <a:rPr lang="en-US" sz="1200" i="0">
                <a:latin typeface="Courier New" charset="0"/>
              </a:rPr>
              <a:t>C    Compute the angular separations</a:t>
            </a:r>
          </a:p>
          <a:p>
            <a:r>
              <a:rPr lang="en-US" sz="1200" i="0">
                <a:latin typeface="Courier New" charset="0"/>
              </a:rPr>
              <a:t>     ANG1   = VSEP( BSGHT, VEC1 )</a:t>
            </a:r>
          </a:p>
          <a:p>
            <a:r>
              <a:rPr lang="en-US" sz="1200" i="0">
                <a:latin typeface="Courier New" charset="0"/>
              </a:rPr>
              <a:t>     ANG2   = VSEP( BSGHT, VEC2 )</a:t>
            </a:r>
          </a:p>
          <a:p>
            <a:br>
              <a:rPr lang="en-US" sz="1200" i="0">
                <a:latin typeface="Courier New" charset="0"/>
              </a:rPr>
            </a:br>
            <a:r>
              <a:rPr lang="en-US" sz="1200" i="0">
                <a:latin typeface="Courier New" charset="0"/>
              </a:rPr>
              <a:t>C    Separate the larger and smaller angles.</a:t>
            </a:r>
            <a:br>
              <a:rPr lang="en-US" sz="1200" i="0">
                <a:latin typeface="Courier New" charset="0"/>
              </a:rPr>
            </a:br>
            <a:r>
              <a:rPr lang="en-US" sz="1200" i="0">
                <a:latin typeface="Courier New" charset="0"/>
              </a:rPr>
              <a:t>     LRGANG = MAX( ANG1, ANG2)</a:t>
            </a:r>
          </a:p>
          <a:p>
            <a:r>
              <a:rPr lang="en-US" sz="1200" i="0">
                <a:latin typeface="Courier New" charset="0"/>
              </a:rPr>
              <a:t>     SMLANG = MIN( ANG1, ANG2)</a:t>
            </a:r>
          </a:p>
          <a:p>
            <a:endParaRPr lang="en-US" sz="1200" i="0">
              <a:latin typeface="Courier New" charset="0"/>
            </a:endParaRPr>
          </a:p>
        </p:txBody>
      </p:sp>
      <p:sp>
        <p:nvSpPr>
          <p:cNvPr id="66565" name="Rectangle 3"/>
          <p:cNvSpPr>
            <a:spLocks noGrp="1" noChangeArrowheads="1"/>
          </p:cNvSpPr>
          <p:nvPr>
            <p:ph type="title"/>
          </p:nvPr>
        </p:nvSpPr>
        <p:spPr>
          <a:xfrm>
            <a:off x="2058988" y="381000"/>
            <a:ext cx="6584950" cy="474663"/>
          </a:xfrm>
        </p:spPr>
        <p:txBody>
          <a:bodyPr/>
          <a:lstStyle/>
          <a:p>
            <a:r>
              <a:rPr lang="en-US"/>
              <a:t>Rectangular FOV Angular Size - 2</a:t>
            </a:r>
          </a:p>
        </p:txBody>
      </p:sp>
    </p:spTree>
  </p:cSld>
  <p:clrMapOvr>
    <a:masterClrMapping/>
  </p:clrMapOvr>
  <p:transition spd="slow"/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610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Instrument Kernel</a:t>
            </a:r>
          </a:p>
        </p:txBody>
      </p:sp>
      <p:sp>
        <p:nvSpPr>
          <p:cNvPr id="68611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1B7E8BC3-9102-8240-8AE3-AE81049AB507}" type="slidenum">
              <a:rPr lang="en-US" smtClean="0"/>
              <a:pPr/>
              <a:t>29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68612" name="Rectangle 2"/>
          <p:cNvSpPr>
            <a:spLocks noChangeArrowheads="1"/>
          </p:cNvSpPr>
          <p:nvPr/>
        </p:nvSpPr>
        <p:spPr bwMode="auto">
          <a:xfrm>
            <a:off x="687388" y="1257300"/>
            <a:ext cx="7769225" cy="53832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  <a:spAutoFit/>
          </a:bodyPr>
          <a:lstStyle/>
          <a:p>
            <a:pPr algn="ctr"/>
            <a:r>
              <a:rPr lang="en-US" sz="1200" i="0" u="sng">
                <a:solidFill>
                  <a:schemeClr val="accent1"/>
                </a:solidFill>
                <a:latin typeface="Courier New" charset="0"/>
              </a:rPr>
              <a:t>C EXAMPLE</a:t>
            </a:r>
          </a:p>
          <a:p>
            <a:pPr algn="ctr"/>
            <a:endParaRPr lang="en-US" sz="1200" i="0">
              <a:solidFill>
                <a:schemeClr val="accent1"/>
              </a:solidFill>
              <a:latin typeface="Courier New" charset="0"/>
            </a:endParaRPr>
          </a:p>
          <a:p>
            <a:r>
              <a:rPr lang="en-US" sz="1200" i="0">
                <a:latin typeface="Courier New" charset="0"/>
              </a:rPr>
              <a:t>/*  Define the string length parameter. */</a:t>
            </a:r>
          </a:p>
          <a:p>
            <a:r>
              <a:rPr lang="en-US" sz="1200" i="0">
                <a:latin typeface="Courier New" charset="0"/>
              </a:rPr>
              <a:t>    #define STRSIZ         80</a:t>
            </a:r>
          </a:p>
          <a:p>
            <a:endParaRPr lang="en-US" sz="1200" i="0">
              <a:latin typeface="Courier New" charset="0"/>
            </a:endParaRPr>
          </a:p>
          <a:p>
            <a:r>
              <a:rPr lang="en-US" sz="1200" i="0">
                <a:latin typeface="Courier New" charset="0"/>
              </a:rPr>
              <a:t>/*  Retrieve the FOV parameters from the kernel pool. */</a:t>
            </a:r>
          </a:p>
          <a:p>
            <a:r>
              <a:rPr lang="en-US" sz="1200" i="0">
                <a:latin typeface="Courier New" charset="0"/>
              </a:rPr>
              <a:t>    getfov_c(-33333, 4, STRSIZ, STRSIZ, shape, frame,</a:t>
            </a:r>
          </a:p>
          <a:p>
            <a:r>
              <a:rPr lang="en-US" sz="1200" i="0">
                <a:latin typeface="Courier New" charset="0"/>
              </a:rPr>
              <a:t>              bsght, &amp;n, bnds);</a:t>
            </a:r>
          </a:p>
          <a:p>
            <a:endParaRPr lang="en-US" sz="1200" i="0">
              <a:latin typeface="Courier New" charset="0"/>
            </a:endParaRPr>
          </a:p>
          <a:p>
            <a:r>
              <a:rPr lang="en-US" sz="1200" i="0">
                <a:latin typeface="Courier New" charset="0"/>
              </a:rPr>
              <a:t>/*  Normalize the 3 boundary vectors. */</a:t>
            </a:r>
          </a:p>
          <a:p>
            <a:r>
              <a:rPr lang="en-US" sz="1200" i="0">
                <a:latin typeface="Courier New" charset="0"/>
              </a:rPr>
              <a:t>    unorm_c(&amp;(bnds[0][0]), &amp;(untbnd[0][0]), &amp;mag);</a:t>
            </a:r>
          </a:p>
          <a:p>
            <a:r>
              <a:rPr lang="en-US" sz="1200" i="0">
                <a:latin typeface="Courier New" charset="0"/>
              </a:rPr>
              <a:t>    unorm_c(&amp;(bnds[1][0]), &amp;(untbnd[1][0]), &amp;mag);</a:t>
            </a:r>
          </a:p>
          <a:p>
            <a:r>
              <a:rPr lang="en-US" sz="1200" i="0">
                <a:latin typeface="Courier New" charset="0"/>
              </a:rPr>
              <a:t>    unorm_c(&amp;(bnds[2][0]), &amp;(untbnd[2][0]), &amp;mag);</a:t>
            </a:r>
          </a:p>
          <a:p>
            <a:endParaRPr lang="en-US" sz="1200" i="0">
              <a:latin typeface="Courier New" charset="0"/>
            </a:endParaRPr>
          </a:p>
          <a:p>
            <a:r>
              <a:rPr lang="en-US" sz="1200" i="0">
                <a:latin typeface="Courier New" charset="0"/>
              </a:rPr>
              <a:t>/*  Compute the averages */</a:t>
            </a:r>
          </a:p>
          <a:p>
            <a:r>
              <a:rPr lang="en-US" sz="1200" i="0">
                <a:latin typeface="Courier New" charset="0"/>
              </a:rPr>
              <a:t>    vadd_c(&amp;(untbnd[0][0]), &amp;(untbnd[1][0]), vec1);</a:t>
            </a:r>
          </a:p>
          <a:p>
            <a:r>
              <a:rPr lang="en-US" sz="1200" i="0">
                <a:latin typeface="Courier New" charset="0"/>
              </a:rPr>
              <a:t>    vscl_c(0.5, vec1, vec1);</a:t>
            </a:r>
          </a:p>
          <a:p>
            <a:r>
              <a:rPr lang="en-US" sz="1200" i="0">
                <a:latin typeface="Courier New" charset="0"/>
              </a:rPr>
              <a:t>    vadd_c(&amp;(untbnd[1][0]), &amp;(untbnd[2][0]), vec2);</a:t>
            </a:r>
          </a:p>
          <a:p>
            <a:r>
              <a:rPr lang="en-US" sz="1200" i="0">
                <a:latin typeface="Courier New" charset="0"/>
              </a:rPr>
              <a:t>    vscl_c(0.5, vec2, vec2);</a:t>
            </a:r>
          </a:p>
          <a:p>
            <a:r>
              <a:rPr lang="en-US" sz="1200" i="0">
                <a:latin typeface="Courier New" charset="0"/>
              </a:rPr>
              <a:t>    </a:t>
            </a:r>
          </a:p>
          <a:p>
            <a:r>
              <a:rPr lang="en-US" sz="1200" i="0">
                <a:latin typeface="Courier New" charset="0"/>
              </a:rPr>
              <a:t>/*  Compute the angular separations. */</a:t>
            </a:r>
          </a:p>
          <a:p>
            <a:r>
              <a:rPr lang="en-US" sz="1200" i="0">
                <a:latin typeface="Courier New" charset="0"/>
              </a:rPr>
              <a:t>    ang1 = vsep_c( bsght, vec1);</a:t>
            </a:r>
          </a:p>
          <a:p>
            <a:r>
              <a:rPr lang="en-US" sz="1200" i="0">
                <a:latin typeface="Courier New" charset="0"/>
              </a:rPr>
              <a:t>    ang2 = vsep_c( bsght, vec2);</a:t>
            </a:r>
          </a:p>
          <a:p>
            <a:endParaRPr lang="en-US" sz="1200" i="0">
              <a:latin typeface="Courier New" charset="0"/>
            </a:endParaRPr>
          </a:p>
          <a:p>
            <a:r>
              <a:rPr lang="en-US" sz="1200" i="0">
                <a:latin typeface="Courier New" charset="0"/>
              </a:rPr>
              <a:t>/*  Separate the larger and smaller angles. */</a:t>
            </a:r>
          </a:p>
          <a:p>
            <a:r>
              <a:rPr lang="en-US" sz="1200" i="0">
                <a:latin typeface="Courier New" charset="0"/>
              </a:rPr>
              <a:t>    if ( ang1 &gt; ang2 ) { </a:t>
            </a:r>
          </a:p>
          <a:p>
            <a:r>
              <a:rPr lang="en-US" sz="1200" i="0">
                <a:latin typeface="Courier New" charset="0"/>
              </a:rPr>
              <a:t>       lrgang = ang1; smlang = ang2; }</a:t>
            </a:r>
          </a:p>
          <a:p>
            <a:r>
              <a:rPr lang="en-US" sz="1200" i="0">
                <a:latin typeface="Courier New" charset="0"/>
              </a:rPr>
              <a:t>    else {</a:t>
            </a:r>
          </a:p>
          <a:p>
            <a:r>
              <a:rPr lang="en-US" sz="1200" i="0">
                <a:latin typeface="Courier New" charset="0"/>
              </a:rPr>
              <a:t>       lrgang = ang2; smlang = ang1; }</a:t>
            </a:r>
          </a:p>
        </p:txBody>
      </p:sp>
      <p:sp>
        <p:nvSpPr>
          <p:cNvPr id="68613" name="Rectangle 3"/>
          <p:cNvSpPr>
            <a:spLocks noGrp="1" noChangeArrowheads="1"/>
          </p:cNvSpPr>
          <p:nvPr>
            <p:ph type="title"/>
          </p:nvPr>
        </p:nvSpPr>
        <p:spPr>
          <a:xfrm>
            <a:off x="2058988" y="381000"/>
            <a:ext cx="6584950" cy="474663"/>
          </a:xfrm>
        </p:spPr>
        <p:txBody>
          <a:bodyPr/>
          <a:lstStyle/>
          <a:p>
            <a:r>
              <a:rPr lang="en-US"/>
              <a:t>Rectangular FOV Angular Size - 3</a:t>
            </a:r>
          </a:p>
        </p:txBody>
      </p:sp>
    </p:spTree>
  </p:cSld>
  <p:clrMapOvr>
    <a:masterClrMapping/>
  </p:clrMapOvr>
  <p:transition spd="slow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Footer Placeholder 2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Instrument Kernel</a:t>
            </a:r>
          </a:p>
        </p:txBody>
      </p:sp>
      <p:sp>
        <p:nvSpPr>
          <p:cNvPr id="19459" name="Slide Number Placeholder 3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5B1FD979-52FA-1649-BFB8-8319934CF30B}" type="slidenum">
              <a:rPr lang="en-US" smtClean="0"/>
              <a:pPr/>
              <a:t>3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19460" name="Rectangle 5"/>
          <p:cNvSpPr>
            <a:spLocks noChangeArrowheads="1"/>
          </p:cNvSpPr>
          <p:nvPr/>
        </p:nvSpPr>
        <p:spPr bwMode="auto">
          <a:xfrm>
            <a:off x="1524000" y="2133600"/>
            <a:ext cx="7010400" cy="47339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  <a:spAutoFit/>
          </a:bodyPr>
          <a:lstStyle/>
          <a:p>
            <a:r>
              <a:rPr lang="en-US" sz="1600" i="0">
                <a:latin typeface="Courier New" charset="0"/>
              </a:rPr>
              <a:t>KPL/IK</a:t>
            </a:r>
          </a:p>
          <a:p>
            <a:r>
              <a:rPr lang="en-US" sz="1600" i="0">
                <a:latin typeface="Courier New" charset="0"/>
              </a:rPr>
              <a:t>   Comments describing the keywords and values </a:t>
            </a:r>
          </a:p>
          <a:p>
            <a:r>
              <a:rPr lang="en-US" sz="1600" i="0">
                <a:latin typeface="Courier New" charset="0"/>
              </a:rPr>
              <a:t>   to follow, as well as any other pertinent </a:t>
            </a:r>
          </a:p>
          <a:p>
            <a:r>
              <a:rPr lang="en-US" sz="1600" i="0">
                <a:latin typeface="Courier New" charset="0"/>
              </a:rPr>
              <a:t>   information.</a:t>
            </a:r>
          </a:p>
          <a:p>
            <a:endParaRPr lang="en-US" sz="1600" i="0">
              <a:latin typeface="Courier New" charset="0"/>
            </a:endParaRPr>
          </a:p>
          <a:p>
            <a:r>
              <a:rPr lang="en-US" sz="1600" i="0">
                <a:latin typeface="Courier New" charset="0"/>
              </a:rPr>
              <a:t>      \begindata</a:t>
            </a:r>
          </a:p>
          <a:p>
            <a:r>
              <a:rPr lang="en-US" sz="1600" i="0">
                <a:latin typeface="Courier New" charset="0"/>
              </a:rPr>
              <a:t>         Keyword = Value(s) Assignment</a:t>
            </a:r>
          </a:p>
          <a:p>
            <a:r>
              <a:rPr lang="en-US" sz="1600" i="0">
                <a:latin typeface="Courier New" charset="0"/>
              </a:rPr>
              <a:t>         Keyword = Value(s) Assignment</a:t>
            </a:r>
          </a:p>
          <a:p>
            <a:endParaRPr lang="en-US" sz="1600" i="0">
              <a:latin typeface="Courier New" charset="0"/>
            </a:endParaRPr>
          </a:p>
          <a:p>
            <a:r>
              <a:rPr lang="en-US" sz="1600" i="0">
                <a:latin typeface="Courier New" charset="0"/>
              </a:rPr>
              <a:t>      \begintext</a:t>
            </a:r>
          </a:p>
          <a:p>
            <a:endParaRPr lang="en-US" sz="1600" i="0">
              <a:latin typeface="Courier New" charset="0"/>
            </a:endParaRPr>
          </a:p>
          <a:p>
            <a:r>
              <a:rPr lang="en-US" sz="1600" i="0">
                <a:latin typeface="Courier New" charset="0"/>
              </a:rPr>
              <a:t>   More descriptive comments.</a:t>
            </a:r>
          </a:p>
          <a:p>
            <a:endParaRPr lang="en-US" sz="1600" i="0">
              <a:latin typeface="Courier New" charset="0"/>
            </a:endParaRPr>
          </a:p>
          <a:p>
            <a:r>
              <a:rPr lang="en-US" sz="1600" i="0">
                <a:latin typeface="Courier New" charset="0"/>
              </a:rPr>
              <a:t>      \begindata</a:t>
            </a:r>
          </a:p>
          <a:p>
            <a:r>
              <a:rPr lang="en-US" sz="1600" i="0">
                <a:latin typeface="Courier New" charset="0"/>
              </a:rPr>
              <a:t>         Keyword = Value(s) Assignment</a:t>
            </a:r>
          </a:p>
          <a:p>
            <a:r>
              <a:rPr lang="en-US" sz="1600" i="0">
                <a:latin typeface="Courier New" charset="0"/>
              </a:rPr>
              <a:t>      \begintext</a:t>
            </a:r>
          </a:p>
          <a:p>
            <a:endParaRPr lang="en-US" sz="1600" i="0">
              <a:latin typeface="Courier New" charset="0"/>
            </a:endParaRPr>
          </a:p>
          <a:p>
            <a:r>
              <a:rPr lang="en-US" sz="1600" i="0">
                <a:latin typeface="Courier New" charset="0"/>
              </a:rPr>
              <a:t>   More descriptive comments. </a:t>
            </a:r>
          </a:p>
          <a:p>
            <a:r>
              <a:rPr lang="en-US" sz="1600" i="0">
                <a:latin typeface="Courier New" charset="0"/>
              </a:rPr>
              <a:t>           </a:t>
            </a:r>
            <a:r>
              <a:rPr lang="en-US" sz="1600" i="0"/>
              <a:t>etc …</a:t>
            </a:r>
            <a:endParaRPr lang="en-US" sz="1600" i="0">
              <a:latin typeface="Courier New" charset="0"/>
            </a:endParaRPr>
          </a:p>
        </p:txBody>
      </p:sp>
      <p:sp>
        <p:nvSpPr>
          <p:cNvPr id="19461" name="Rectangle 6"/>
          <p:cNvSpPr>
            <a:spLocks noChangeArrowheads="1"/>
          </p:cNvSpPr>
          <p:nvPr/>
        </p:nvSpPr>
        <p:spPr bwMode="auto">
          <a:xfrm>
            <a:off x="687388" y="1441450"/>
            <a:ext cx="7769225" cy="6921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  <a:spcBef>
                <a:spcPct val="50000"/>
              </a:spcBef>
              <a:buFontTx/>
              <a:buChar char="•"/>
            </a:pPr>
            <a:r>
              <a:rPr lang="en-US" i="0"/>
              <a:t>  </a:t>
            </a:r>
            <a:r>
              <a:rPr lang="en-US" sz="2000" i="0"/>
              <a:t>An I-Kernel is a SPICE text kernel. The format and structure of a typical I-Kernel is shown below.</a:t>
            </a:r>
            <a:endParaRPr lang="en-US" i="0"/>
          </a:p>
        </p:txBody>
      </p:sp>
      <p:sp>
        <p:nvSpPr>
          <p:cNvPr id="19462" name="Rectangle 7"/>
          <p:cNvSpPr>
            <a:spLocks noGrp="1" noChangeArrowheads="1"/>
          </p:cNvSpPr>
          <p:nvPr>
            <p:ph type="title"/>
          </p:nvPr>
        </p:nvSpPr>
        <p:spPr>
          <a:xfrm>
            <a:off x="3582988" y="381000"/>
            <a:ext cx="3556000" cy="474663"/>
          </a:xfrm>
        </p:spPr>
        <p:txBody>
          <a:bodyPr/>
          <a:lstStyle/>
          <a:p>
            <a:r>
              <a:rPr lang="en-US"/>
              <a:t>I-Kernel Structure</a:t>
            </a:r>
          </a:p>
        </p:txBody>
      </p:sp>
    </p:spTree>
  </p:cSld>
  <p:clrMapOvr>
    <a:masterClrMapping/>
  </p:clrMapOvr>
  <p:transition spd="slow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Instrument Kernel</a:t>
            </a:r>
          </a:p>
        </p:txBody>
      </p:sp>
      <p:sp>
        <p:nvSpPr>
          <p:cNvPr id="21507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EFE6DF7A-D13F-0744-A44E-0B1CFBCDF502}" type="slidenum">
              <a:rPr lang="en-US" smtClean="0"/>
              <a:pPr/>
              <a:t>4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21508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457200" y="1600200"/>
            <a:ext cx="8305800" cy="4800600"/>
          </a:xfrm>
          <a:noFill/>
        </p:spPr>
        <p:txBody>
          <a:bodyPr/>
          <a:lstStyle/>
          <a:p>
            <a:pPr>
              <a:lnSpc>
                <a:spcPct val="80000"/>
              </a:lnSpc>
            </a:pPr>
            <a:r>
              <a:rPr lang="en-US" sz="2000" dirty="0"/>
              <a:t>The requirements on keywords in an IK are the following:</a:t>
            </a:r>
          </a:p>
          <a:p>
            <a:pPr lvl="1">
              <a:lnSpc>
                <a:spcPct val="80000"/>
              </a:lnSpc>
            </a:pPr>
            <a:r>
              <a:rPr lang="en-US" sz="1600" dirty="0"/>
              <a:t>Keywords must begin with INS[#], where [#] is replaced with the NAIF instrument ID code (which is a negative number)</a:t>
            </a:r>
          </a:p>
          <a:p>
            <a:pPr lvl="1">
              <a:lnSpc>
                <a:spcPct val="80000"/>
              </a:lnSpc>
            </a:pPr>
            <a:r>
              <a:rPr lang="en-US" sz="1600" dirty="0"/>
              <a:t>The total length of the keyword must be less than or equal to 32 characters</a:t>
            </a:r>
          </a:p>
          <a:p>
            <a:pPr lvl="1">
              <a:lnSpc>
                <a:spcPct val="80000"/>
              </a:lnSpc>
            </a:pPr>
            <a:r>
              <a:rPr lang="en-US" sz="1600" dirty="0"/>
              <a:t>Keywords are case-sensitive (Keyword != KEYWORD)</a:t>
            </a:r>
          </a:p>
          <a:p>
            <a:pPr marL="0" indent="0">
              <a:lnSpc>
                <a:spcPct val="80000"/>
              </a:lnSpc>
              <a:buNone/>
            </a:pPr>
            <a:endParaRPr lang="en-US" sz="2000" dirty="0"/>
          </a:p>
          <a:p>
            <a:pPr>
              <a:lnSpc>
                <a:spcPct val="80000"/>
              </a:lnSpc>
            </a:pPr>
            <a:r>
              <a:rPr lang="en-US" sz="2000" dirty="0"/>
              <a:t>Examples of IK keywords, with descriptions:</a:t>
            </a:r>
          </a:p>
          <a:p>
            <a:pPr lvl="1">
              <a:lnSpc>
                <a:spcPct val="80000"/>
              </a:lnSpc>
            </a:pPr>
            <a:r>
              <a:rPr lang="en-US" sz="1600" dirty="0"/>
              <a:t>INS-94031_FOCAL_LENGTH                    MGS MOC NA focal length</a:t>
            </a:r>
          </a:p>
          <a:p>
            <a:pPr lvl="1">
              <a:lnSpc>
                <a:spcPct val="80000"/>
              </a:lnSpc>
            </a:pPr>
            <a:r>
              <a:rPr lang="en-US" sz="1600" dirty="0"/>
              <a:t>INS-41220_IFOV                                         MEX HRSC SRC pixel angular size</a:t>
            </a:r>
            <a:endParaRPr lang="en-US" sz="1400" dirty="0"/>
          </a:p>
          <a:p>
            <a:pPr lvl="1">
              <a:lnSpc>
                <a:spcPct val="80000"/>
              </a:lnSpc>
            </a:pPr>
            <a:r>
              <a:rPr lang="en-US" sz="1600" dirty="0"/>
              <a:t>INS-41130_NUMBER_OF_SECTORS       MEX ASPERA NPI number of sectors</a:t>
            </a:r>
          </a:p>
          <a:p>
            <a:pPr lvl="1">
              <a:lnSpc>
                <a:spcPct val="80000"/>
              </a:lnSpc>
            </a:pPr>
            <a:endParaRPr lang="en-US" sz="1600" dirty="0"/>
          </a:p>
          <a:p>
            <a:pPr>
              <a:lnSpc>
                <a:spcPct val="80000"/>
              </a:lnSpc>
            </a:pPr>
            <a:r>
              <a:rPr lang="en-US" sz="2000" dirty="0"/>
              <a:t>In general SPICE does not require any specific keywords to be  present in an IK</a:t>
            </a:r>
          </a:p>
          <a:p>
            <a:pPr marL="742950" lvl="2" indent="-285750">
              <a:lnSpc>
                <a:spcPct val="80000"/>
              </a:lnSpc>
              <a:buFontTx/>
              <a:buChar char="•"/>
            </a:pPr>
            <a:r>
              <a:rPr lang="en-US" sz="1600" dirty="0"/>
              <a:t>One exception is a set of keywords defining an instrument’s FOV, if the SPICE Toolkit’s GETFVN or GETFOV routine is planned to be used to retrieve the FOV attributes</a:t>
            </a:r>
            <a:endParaRPr lang="en-US" sz="2200" dirty="0"/>
          </a:p>
        </p:txBody>
      </p:sp>
      <p:sp>
        <p:nvSpPr>
          <p:cNvPr id="21509" name="Rectangle 6"/>
          <p:cNvSpPr>
            <a:spLocks noGrp="1" noChangeArrowheads="1"/>
          </p:cNvSpPr>
          <p:nvPr>
            <p:ph type="title"/>
          </p:nvPr>
        </p:nvSpPr>
        <p:spPr>
          <a:xfrm>
            <a:off x="3298825" y="381000"/>
            <a:ext cx="4116388" cy="474663"/>
          </a:xfrm>
        </p:spPr>
        <p:txBody>
          <a:bodyPr/>
          <a:lstStyle/>
          <a:p>
            <a:r>
              <a:rPr lang="en-US"/>
              <a:t>I-Kernel Contents (1)</a:t>
            </a:r>
          </a:p>
        </p:txBody>
      </p:sp>
    </p:spTree>
  </p:cSld>
  <p:clrMapOvr>
    <a:masterClrMapping/>
  </p:clrMapOvr>
  <p:transition spd="slow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Instrument Kernel</a:t>
            </a:r>
          </a:p>
        </p:txBody>
      </p:sp>
      <p:sp>
        <p:nvSpPr>
          <p:cNvPr id="23555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E642F913-5C0E-9744-A88C-5B9B8528CDC5}" type="slidenum">
              <a:rPr lang="en-US" smtClean="0"/>
              <a:pPr/>
              <a:t>5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23556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68350" y="1600200"/>
            <a:ext cx="7924800" cy="4724400"/>
          </a:xfrm>
          <a:noFill/>
        </p:spPr>
        <p:txBody>
          <a:bodyPr/>
          <a:lstStyle/>
          <a:p>
            <a:pPr>
              <a:lnSpc>
                <a:spcPct val="80000"/>
              </a:lnSpc>
            </a:pPr>
            <a:r>
              <a:rPr lang="en-US" sz="2000" dirty="0"/>
              <a:t>IKs should contain extensive comments regarding:</a:t>
            </a:r>
          </a:p>
          <a:p>
            <a:pPr lvl="1">
              <a:lnSpc>
                <a:spcPct val="80000"/>
              </a:lnSpc>
            </a:pPr>
            <a:r>
              <a:rPr lang="en-US" sz="1600" dirty="0"/>
              <a:t>Instrument overview</a:t>
            </a:r>
          </a:p>
          <a:p>
            <a:pPr lvl="1">
              <a:lnSpc>
                <a:spcPct val="80000"/>
              </a:lnSpc>
            </a:pPr>
            <a:r>
              <a:rPr lang="en-US" sz="1600" dirty="0"/>
              <a:t>Reference source(s) for the data included in the IK</a:t>
            </a:r>
          </a:p>
          <a:p>
            <a:pPr lvl="1">
              <a:lnSpc>
                <a:spcPct val="80000"/>
              </a:lnSpc>
            </a:pPr>
            <a:r>
              <a:rPr lang="en-US" sz="1600" dirty="0"/>
              <a:t>Names/IDs assigned to the instrument and its parts</a:t>
            </a:r>
          </a:p>
          <a:p>
            <a:pPr lvl="1">
              <a:lnSpc>
                <a:spcPct val="80000"/>
              </a:lnSpc>
            </a:pPr>
            <a:r>
              <a:rPr lang="en-US" sz="1600" dirty="0"/>
              <a:t>Explanation of each keyword included in the file</a:t>
            </a:r>
          </a:p>
          <a:p>
            <a:pPr lvl="1">
              <a:lnSpc>
                <a:spcPct val="80000"/>
              </a:lnSpc>
            </a:pPr>
            <a:r>
              <a:rPr lang="en-US" sz="1600" dirty="0"/>
              <a:t>Description of the FOV and detector layout</a:t>
            </a:r>
          </a:p>
          <a:p>
            <a:pPr lvl="1">
              <a:lnSpc>
                <a:spcPct val="80000"/>
              </a:lnSpc>
            </a:pPr>
            <a:r>
              <a:rPr lang="en-US" sz="1600" dirty="0"/>
              <a:t>Where appropriate, descriptions of the algorithms in which parameters provided in the IK are used, and even fragments of source code implementing these algorithms</a:t>
            </a:r>
          </a:p>
          <a:p>
            <a:pPr lvl="2">
              <a:lnSpc>
                <a:spcPct val="80000"/>
              </a:lnSpc>
            </a:pPr>
            <a:r>
              <a:rPr lang="en-US" sz="1600" dirty="0"/>
              <a:t>For example optical distortion models or timing algorithms</a:t>
            </a:r>
          </a:p>
          <a:p>
            <a:pPr lvl="2">
              <a:lnSpc>
                <a:spcPct val="80000"/>
              </a:lnSpc>
              <a:buFontTx/>
              <a:buNone/>
            </a:pPr>
            <a:endParaRPr lang="en-US" sz="1600" dirty="0"/>
          </a:p>
          <a:p>
            <a:pPr>
              <a:lnSpc>
                <a:spcPct val="80000"/>
              </a:lnSpc>
            </a:pPr>
            <a:r>
              <a:rPr lang="en-US" sz="2000" dirty="0"/>
              <a:t>These comments exist primarily to assist users in integrating I-Kernel data into their applications</a:t>
            </a:r>
          </a:p>
          <a:p>
            <a:pPr lvl="1">
              <a:lnSpc>
                <a:spcPct val="80000"/>
              </a:lnSpc>
            </a:pPr>
            <a:r>
              <a:rPr lang="en-US" sz="1600" dirty="0"/>
              <a:t>One needs to know the keyword name to get its value(s) from the IK data</a:t>
            </a:r>
          </a:p>
          <a:p>
            <a:pPr lvl="1">
              <a:lnSpc>
                <a:spcPct val="80000"/>
              </a:lnSpc>
            </a:pPr>
            <a:r>
              <a:rPr lang="en-US" sz="1600" dirty="0"/>
              <a:t>One needs to know what each value means in order to use it properly</a:t>
            </a:r>
          </a:p>
          <a:p>
            <a:pPr lvl="1">
              <a:lnSpc>
                <a:spcPct val="80000"/>
              </a:lnSpc>
            </a:pPr>
            <a:endParaRPr lang="en-US" sz="1600" dirty="0"/>
          </a:p>
        </p:txBody>
      </p:sp>
      <p:sp>
        <p:nvSpPr>
          <p:cNvPr id="23557" name="Rectangle 3"/>
          <p:cNvSpPr>
            <a:spLocks noGrp="1" noChangeArrowheads="1"/>
          </p:cNvSpPr>
          <p:nvPr>
            <p:ph type="title"/>
          </p:nvPr>
        </p:nvSpPr>
        <p:spPr>
          <a:xfrm>
            <a:off x="3298825" y="381000"/>
            <a:ext cx="4116388" cy="474663"/>
          </a:xfrm>
        </p:spPr>
        <p:txBody>
          <a:bodyPr/>
          <a:lstStyle/>
          <a:p>
            <a:r>
              <a:rPr lang="en-US"/>
              <a:t>I-Kernel Contents (2)</a:t>
            </a:r>
          </a:p>
        </p:txBody>
      </p:sp>
    </p:spTree>
  </p:cSld>
  <p:clrMapOvr>
    <a:masterClrMapping/>
  </p:clrMapOvr>
  <p:transition spd="slow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Instrument Kernel</a:t>
            </a:r>
          </a:p>
        </p:txBody>
      </p:sp>
      <p:sp>
        <p:nvSpPr>
          <p:cNvPr id="25603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A1C8076E-89C3-EA4B-9982-694BFB0C5510}" type="slidenum">
              <a:rPr lang="en-US" smtClean="0"/>
              <a:pPr/>
              <a:t>6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25604" name="Rectangle 1027"/>
          <p:cNvSpPr>
            <a:spLocks noGrp="1" noChangeArrowheads="1"/>
          </p:cNvSpPr>
          <p:nvPr>
            <p:ph type="body" idx="1"/>
          </p:nvPr>
        </p:nvSpPr>
        <p:spPr>
          <a:xfrm>
            <a:off x="158750" y="1530350"/>
            <a:ext cx="8915400" cy="4876800"/>
          </a:xfrm>
          <a:noFill/>
        </p:spPr>
        <p:txBody>
          <a:bodyPr/>
          <a:lstStyle/>
          <a:p>
            <a:r>
              <a:rPr lang="en-US" sz="2000" dirty="0"/>
              <a:t>As with any SPICE kernel, an IK is loaded using FURNSH</a:t>
            </a:r>
          </a:p>
          <a:p>
            <a:pPr lvl="1">
              <a:spcBef>
                <a:spcPct val="50000"/>
              </a:spcBef>
              <a:spcAft>
                <a:spcPct val="50000"/>
              </a:spcAft>
              <a:buNone/>
            </a:pPr>
            <a:r>
              <a:rPr lang="en-US" sz="1600" dirty="0">
                <a:latin typeface="Courier New" charset="0"/>
              </a:rPr>
              <a:t>CALL FURNSH ( '</a:t>
            </a:r>
            <a:r>
              <a:rPr lang="en-US" sz="1600" dirty="0" err="1">
                <a:latin typeface="Courier New" charset="0"/>
              </a:rPr>
              <a:t>ik_file_name.ti</a:t>
            </a:r>
            <a:r>
              <a:rPr lang="en-US" sz="1600" dirty="0">
                <a:latin typeface="Courier New" charset="0"/>
              </a:rPr>
              <a:t>' )     </a:t>
            </a:r>
            <a:r>
              <a:rPr lang="en-US" dirty="0">
                <a:latin typeface="Courier New" charset="0"/>
              </a:rPr>
              <a:t>  {</a:t>
            </a:r>
            <a:r>
              <a:rPr lang="en-US" sz="1400" dirty="0"/>
              <a:t>Better yet, use a FURNSH kernel}</a:t>
            </a:r>
            <a:endParaRPr lang="en-US" dirty="0"/>
          </a:p>
          <a:p>
            <a:r>
              <a:rPr lang="en-US" sz="2000" dirty="0"/>
              <a:t>By knowing the name and type (DP, integer, or character) of a keyword of interest, the value(s) associated with that keyword can be retrieved using G*POOL routines</a:t>
            </a:r>
          </a:p>
          <a:p>
            <a:pPr lvl="1">
              <a:spcBef>
                <a:spcPct val="50000"/>
              </a:spcBef>
              <a:buFontTx/>
              <a:buNone/>
            </a:pPr>
            <a:r>
              <a:rPr lang="en-US" sz="1600" dirty="0">
                <a:latin typeface="Courier New" charset="0"/>
              </a:rPr>
              <a:t>CALL GDPOOL ( NAME, START, ROOM, </a:t>
            </a:r>
            <a:r>
              <a:rPr lang="en-US" sz="1600" u="sng" dirty="0">
                <a:latin typeface="Courier New" charset="0"/>
              </a:rPr>
              <a:t>N, VALUES, FOUND</a:t>
            </a:r>
            <a:r>
              <a:rPr lang="en-US" sz="1600" dirty="0">
                <a:latin typeface="Courier New" charset="0"/>
              </a:rPr>
              <a:t> )</a:t>
            </a:r>
            <a:r>
              <a:rPr lang="en-US" sz="1600" dirty="0"/>
              <a:t>for DP values</a:t>
            </a:r>
          </a:p>
          <a:p>
            <a:pPr lvl="1">
              <a:buFontTx/>
              <a:buNone/>
            </a:pPr>
            <a:r>
              <a:rPr lang="en-US" sz="1600" dirty="0">
                <a:latin typeface="Courier New" charset="0"/>
              </a:rPr>
              <a:t>CALL GIPOOL ( NAME, START, ROOM, </a:t>
            </a:r>
            <a:r>
              <a:rPr lang="en-US" sz="1600" u="sng" dirty="0">
                <a:latin typeface="Courier New" charset="0"/>
              </a:rPr>
              <a:t>N, VALUES, FOUND</a:t>
            </a:r>
            <a:r>
              <a:rPr lang="en-US" sz="1600" dirty="0">
                <a:latin typeface="Courier New" charset="0"/>
              </a:rPr>
              <a:t> )</a:t>
            </a:r>
            <a:r>
              <a:rPr lang="en-US" sz="1600" dirty="0"/>
              <a:t>for integer values</a:t>
            </a:r>
          </a:p>
          <a:p>
            <a:pPr lvl="1">
              <a:spcAft>
                <a:spcPct val="50000"/>
              </a:spcAft>
              <a:buFontTx/>
              <a:buNone/>
            </a:pPr>
            <a:r>
              <a:rPr lang="en-US" sz="1600" dirty="0">
                <a:latin typeface="Courier New" charset="0"/>
              </a:rPr>
              <a:t>CALL GCPOOL ( NAME, START, ROOM, </a:t>
            </a:r>
            <a:r>
              <a:rPr lang="en-US" sz="1600" u="sng" dirty="0">
                <a:latin typeface="Courier New" charset="0"/>
              </a:rPr>
              <a:t>N, VALUES, FOUND</a:t>
            </a:r>
            <a:r>
              <a:rPr lang="en-US" sz="1600" dirty="0">
                <a:latin typeface="Courier New" charset="0"/>
              </a:rPr>
              <a:t> )</a:t>
            </a:r>
            <a:r>
              <a:rPr lang="en-US" sz="1600" dirty="0"/>
              <a:t>for character strings</a:t>
            </a:r>
            <a:endParaRPr lang="en-US" sz="1600" dirty="0">
              <a:latin typeface="Courier New" charset="0"/>
            </a:endParaRPr>
          </a:p>
          <a:p>
            <a:r>
              <a:rPr lang="en-US" sz="2000" dirty="0"/>
              <a:t>When an instrument’s FOV is defined in the IK using a special set of keywords discussed later in this tutorial, the FOV shape, reference frame, boresight vector, and boundary vectors can be retrieved by calling the GETFVN and GETFOV routines </a:t>
            </a:r>
          </a:p>
          <a:p>
            <a:pPr lvl="1">
              <a:spcBef>
                <a:spcPct val="50000"/>
              </a:spcBef>
              <a:buNone/>
            </a:pPr>
            <a:r>
              <a:rPr lang="en-US" sz="1600" dirty="0">
                <a:latin typeface="Courier New" charset="0"/>
              </a:rPr>
              <a:t>CALL GETFVN ( INSNAM, ROOM, </a:t>
            </a:r>
            <a:r>
              <a:rPr lang="en-US" sz="1600" u="sng" dirty="0">
                <a:latin typeface="Courier New" charset="0"/>
              </a:rPr>
              <a:t>SHAPE, FRAME, BSIGHT, N, BOUNDS</a:t>
            </a:r>
            <a:r>
              <a:rPr lang="en-US" sz="1600" dirty="0">
                <a:latin typeface="Courier New" charset="0"/>
              </a:rPr>
              <a:t>)</a:t>
            </a:r>
            <a:endParaRPr lang="en-US" sz="1400" dirty="0">
              <a:latin typeface="Courier New" charset="0"/>
            </a:endParaRPr>
          </a:p>
          <a:p>
            <a:pPr lvl="1">
              <a:spcBef>
                <a:spcPct val="50000"/>
              </a:spcBef>
              <a:buFontTx/>
              <a:buNone/>
            </a:pPr>
            <a:r>
              <a:rPr lang="en-US" sz="1600" dirty="0">
                <a:latin typeface="Courier New" charset="0"/>
              </a:rPr>
              <a:t>CALL GETFOV ( INSTID, ROOM, </a:t>
            </a:r>
            <a:r>
              <a:rPr lang="en-US" sz="1600" u="sng" dirty="0">
                <a:latin typeface="Courier New" charset="0"/>
              </a:rPr>
              <a:t>SHAPE, FRAME, BSIGHT, N, BOUNDS</a:t>
            </a:r>
            <a:r>
              <a:rPr lang="en-US" sz="1600" dirty="0">
                <a:latin typeface="Courier New" charset="0"/>
              </a:rPr>
              <a:t>)</a:t>
            </a:r>
            <a:endParaRPr lang="en-US" sz="1400" dirty="0">
              <a:latin typeface="Courier New" charset="0"/>
            </a:endParaRPr>
          </a:p>
          <a:p>
            <a:pPr lvl="1">
              <a:buFontTx/>
              <a:buNone/>
            </a:pPr>
            <a:endParaRPr lang="en-US" sz="1400" dirty="0">
              <a:latin typeface="Courier New" charset="0"/>
            </a:endParaRPr>
          </a:p>
          <a:p>
            <a:pPr lvl="1">
              <a:buFontTx/>
              <a:buNone/>
            </a:pPr>
            <a:endParaRPr lang="en-US" sz="1400" dirty="0">
              <a:latin typeface="Courier New" charset="0"/>
            </a:endParaRPr>
          </a:p>
        </p:txBody>
      </p:sp>
      <p:sp>
        <p:nvSpPr>
          <p:cNvPr id="25605" name="Rectangle 1042"/>
          <p:cNvSpPr>
            <a:spLocks noGrp="1" noChangeArrowheads="1"/>
          </p:cNvSpPr>
          <p:nvPr>
            <p:ph type="title"/>
          </p:nvPr>
        </p:nvSpPr>
        <p:spPr>
          <a:xfrm>
            <a:off x="2684035" y="381000"/>
            <a:ext cx="5341206" cy="479747"/>
          </a:xfrm>
        </p:spPr>
        <p:txBody>
          <a:bodyPr/>
          <a:lstStyle/>
          <a:p>
            <a:r>
              <a:rPr lang="en-US" dirty="0"/>
              <a:t>I-Kernel Interface Routines</a:t>
            </a:r>
          </a:p>
        </p:txBody>
      </p:sp>
      <p:sp>
        <p:nvSpPr>
          <p:cNvPr id="25608" name="Text Box 1046"/>
          <p:cNvSpPr txBox="1">
            <a:spLocks noChangeArrowheads="1"/>
          </p:cNvSpPr>
          <p:nvPr/>
        </p:nvSpPr>
        <p:spPr bwMode="auto">
          <a:xfrm>
            <a:off x="1682750" y="6321623"/>
            <a:ext cx="5471306" cy="30777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sz="1400" dirty="0">
                <a:solidFill>
                  <a:schemeClr val="accent2"/>
                </a:solidFill>
              </a:rPr>
              <a:t>FORTRAN examples are shown; underlined items are outputs </a:t>
            </a:r>
            <a:endParaRPr lang="en-US" dirty="0">
              <a:solidFill>
                <a:schemeClr val="accent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85651010"/>
      </p:ext>
    </p:extLst>
  </p:cSld>
  <p:clrMapOvr>
    <a:masterClrMapping/>
  </p:clrMapOvr>
  <p:transition spd="slow"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Instrument Kernel</a:t>
            </a:r>
          </a:p>
        </p:txBody>
      </p:sp>
      <p:sp>
        <p:nvSpPr>
          <p:cNvPr id="27651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2A9258DD-E03F-2E4E-A330-B19D7967AADA}" type="slidenum">
              <a:rPr lang="en-US" smtClean="0"/>
              <a:pPr/>
              <a:t>7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27652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692150" y="1600200"/>
            <a:ext cx="7772400" cy="4876800"/>
          </a:xfrm>
          <a:noFill/>
        </p:spPr>
        <p:txBody>
          <a:bodyPr/>
          <a:lstStyle/>
          <a:p>
            <a:pPr>
              <a:lnSpc>
                <a:spcPct val="80000"/>
              </a:lnSpc>
            </a:pPr>
            <a:r>
              <a:rPr lang="en-US" sz="2000" dirty="0"/>
              <a:t>The following keywords defining FOV attributes for the instrument with NAIF ID (#) must be present in the IK if the SPICE Toolkit’s GETFNV or GETFOV module will be used</a:t>
            </a:r>
          </a:p>
          <a:p>
            <a:pPr lvl="1">
              <a:lnSpc>
                <a:spcPct val="80000"/>
              </a:lnSpc>
            </a:pPr>
            <a:endParaRPr lang="en-US" sz="1600" dirty="0"/>
          </a:p>
          <a:p>
            <a:pPr lvl="1">
              <a:lnSpc>
                <a:spcPct val="80000"/>
              </a:lnSpc>
            </a:pPr>
            <a:r>
              <a:rPr lang="en-US" sz="1600" dirty="0"/>
              <a:t>Keyword defining shape of the FOV</a:t>
            </a:r>
          </a:p>
          <a:p>
            <a:pPr lvl="2">
              <a:lnSpc>
                <a:spcPct val="80000"/>
              </a:lnSpc>
              <a:buFontTx/>
              <a:buNone/>
            </a:pPr>
            <a:endParaRPr lang="en-US" sz="1600" dirty="0">
              <a:latin typeface="Courier New" charset="0"/>
            </a:endParaRPr>
          </a:p>
          <a:p>
            <a:pPr lvl="2">
              <a:lnSpc>
                <a:spcPct val="100000"/>
              </a:lnSpc>
              <a:spcBef>
                <a:spcPct val="0"/>
              </a:spcBef>
              <a:buFontTx/>
              <a:buNone/>
            </a:pPr>
            <a:r>
              <a:rPr lang="en-US" sz="1600" dirty="0">
                <a:latin typeface="Courier New" charset="0"/>
              </a:rPr>
              <a:t>INS#_FOV_SHAPE     = 'CIRCLE' or 'ELLIPSE' or</a:t>
            </a:r>
          </a:p>
          <a:p>
            <a:pPr lvl="2">
              <a:lnSpc>
                <a:spcPct val="100000"/>
              </a:lnSpc>
              <a:spcBef>
                <a:spcPct val="0"/>
              </a:spcBef>
              <a:buFontTx/>
              <a:buNone/>
            </a:pPr>
            <a:r>
              <a:rPr lang="en-US" sz="1600" dirty="0">
                <a:latin typeface="Courier New" charset="0"/>
              </a:rPr>
              <a:t>                     'RECTANGLE' or 'POLYGON'</a:t>
            </a:r>
          </a:p>
          <a:p>
            <a:pPr lvl="2">
              <a:lnSpc>
                <a:spcPct val="80000"/>
              </a:lnSpc>
              <a:buFontTx/>
              <a:buNone/>
            </a:pPr>
            <a:endParaRPr lang="en-US" sz="1600" dirty="0"/>
          </a:p>
          <a:p>
            <a:pPr lvl="1">
              <a:lnSpc>
                <a:spcPct val="80000"/>
              </a:lnSpc>
            </a:pPr>
            <a:r>
              <a:rPr lang="en-US" sz="1600" dirty="0"/>
              <a:t>Keyword specifying the reference frame in which the boresight vector and FOV boundary vectors are specified</a:t>
            </a:r>
          </a:p>
          <a:p>
            <a:pPr lvl="2">
              <a:lnSpc>
                <a:spcPct val="80000"/>
              </a:lnSpc>
              <a:buFontTx/>
              <a:buNone/>
            </a:pPr>
            <a:endParaRPr lang="en-US" sz="1600" dirty="0">
              <a:latin typeface="Courier New" charset="0"/>
            </a:endParaRPr>
          </a:p>
          <a:p>
            <a:pPr lvl="2">
              <a:lnSpc>
                <a:spcPct val="80000"/>
              </a:lnSpc>
              <a:buFontTx/>
              <a:buNone/>
            </a:pPr>
            <a:r>
              <a:rPr lang="en-US" sz="1600" dirty="0">
                <a:latin typeface="Courier New" charset="0"/>
              </a:rPr>
              <a:t>INS#_FOV_FRAME     = 'frame name'</a:t>
            </a:r>
          </a:p>
          <a:p>
            <a:pPr lvl="2">
              <a:lnSpc>
                <a:spcPct val="80000"/>
              </a:lnSpc>
              <a:buFontTx/>
              <a:buNone/>
            </a:pPr>
            <a:endParaRPr lang="en-US" sz="1600" dirty="0"/>
          </a:p>
          <a:p>
            <a:pPr lvl="1">
              <a:lnSpc>
                <a:spcPct val="80000"/>
              </a:lnSpc>
            </a:pPr>
            <a:r>
              <a:rPr lang="en-US" sz="1600" dirty="0"/>
              <a:t>Keyword defining the boresight vector</a:t>
            </a:r>
          </a:p>
          <a:p>
            <a:pPr lvl="2">
              <a:lnSpc>
                <a:spcPct val="80000"/>
              </a:lnSpc>
              <a:buFontTx/>
              <a:buNone/>
            </a:pPr>
            <a:endParaRPr lang="en-US" sz="1600" dirty="0">
              <a:latin typeface="Courier New" charset="0"/>
            </a:endParaRPr>
          </a:p>
          <a:p>
            <a:pPr lvl="2">
              <a:lnSpc>
                <a:spcPct val="80000"/>
              </a:lnSpc>
              <a:buFontTx/>
              <a:buNone/>
            </a:pPr>
            <a:r>
              <a:rPr lang="en-US" sz="1600" dirty="0">
                <a:latin typeface="Courier New" charset="0"/>
              </a:rPr>
              <a:t>INS#_BORESIGHT     = ( X, Y, Z )</a:t>
            </a:r>
          </a:p>
          <a:p>
            <a:pPr lvl="2">
              <a:lnSpc>
                <a:spcPct val="80000"/>
              </a:lnSpc>
              <a:buFontTx/>
              <a:buNone/>
            </a:pPr>
            <a:endParaRPr lang="en-US" sz="1600" dirty="0"/>
          </a:p>
        </p:txBody>
      </p:sp>
      <p:sp>
        <p:nvSpPr>
          <p:cNvPr id="27653" name="Rectangle 7"/>
          <p:cNvSpPr>
            <a:spLocks noGrp="1" noChangeArrowheads="1"/>
          </p:cNvSpPr>
          <p:nvPr>
            <p:ph type="title"/>
          </p:nvPr>
        </p:nvSpPr>
        <p:spPr>
          <a:xfrm>
            <a:off x="2560638" y="381000"/>
            <a:ext cx="5605462" cy="474663"/>
          </a:xfrm>
        </p:spPr>
        <p:txBody>
          <a:bodyPr/>
          <a:lstStyle/>
          <a:p>
            <a:r>
              <a:rPr lang="en-US"/>
              <a:t>FOV Definition Keywords (1)</a:t>
            </a:r>
          </a:p>
        </p:txBody>
      </p:sp>
      <p:sp>
        <p:nvSpPr>
          <p:cNvPr id="2" name="TextBox 1"/>
          <p:cNvSpPr txBox="1"/>
          <p:nvPr/>
        </p:nvSpPr>
        <p:spPr>
          <a:xfrm>
            <a:off x="3663950" y="6477000"/>
            <a:ext cx="1911701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i="0" dirty="0"/>
              <a:t>continued on next page</a:t>
            </a:r>
          </a:p>
        </p:txBody>
      </p:sp>
    </p:spTree>
  </p:cSld>
  <p:clrMapOvr>
    <a:masterClrMapping/>
  </p:clrMapOvr>
  <p:transition spd="slow"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Instrument Kernel</a:t>
            </a:r>
          </a:p>
        </p:txBody>
      </p:sp>
      <p:sp>
        <p:nvSpPr>
          <p:cNvPr id="29699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31E0ABFE-5DA3-FD41-95AC-AACE2980CF15}" type="slidenum">
              <a:rPr lang="en-US" smtClean="0"/>
              <a:pPr/>
              <a:t>8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29700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68350" y="1600200"/>
            <a:ext cx="7454900" cy="4502150"/>
          </a:xfrm>
          <a:noFill/>
        </p:spPr>
        <p:txBody>
          <a:bodyPr/>
          <a:lstStyle/>
          <a:p>
            <a:pPr lvl="1">
              <a:lnSpc>
                <a:spcPct val="80000"/>
              </a:lnSpc>
            </a:pPr>
            <a:r>
              <a:rPr lang="en-US" sz="1600" dirty="0"/>
              <a:t>Keyword(s) defining FOV boundary vectors, provided in either of two ways</a:t>
            </a:r>
          </a:p>
          <a:p>
            <a:pPr lvl="2">
              <a:lnSpc>
                <a:spcPct val="80000"/>
              </a:lnSpc>
            </a:pPr>
            <a:endParaRPr lang="en-US" sz="1600" dirty="0"/>
          </a:p>
          <a:p>
            <a:pPr marL="914400" lvl="2" indent="0">
              <a:lnSpc>
                <a:spcPct val="80000"/>
              </a:lnSpc>
              <a:buNone/>
            </a:pPr>
            <a:r>
              <a:rPr lang="en-US" sz="1600" dirty="0"/>
              <a:t>1) By specifying boundary vectors explicitly</a:t>
            </a:r>
          </a:p>
          <a:p>
            <a:pPr lvl="2">
              <a:lnSpc>
                <a:spcPct val="80000"/>
              </a:lnSpc>
              <a:buFontTx/>
              <a:buNone/>
            </a:pPr>
            <a:r>
              <a:rPr lang="en-US" sz="1600" dirty="0">
                <a:latin typeface="Courier New" charset="0"/>
              </a:rPr>
              <a:t>   </a:t>
            </a:r>
          </a:p>
          <a:p>
            <a:pPr lvl="2">
              <a:lnSpc>
                <a:spcPct val="80000"/>
              </a:lnSpc>
              <a:spcBef>
                <a:spcPct val="0"/>
              </a:spcBef>
              <a:buFontTx/>
              <a:buNone/>
            </a:pPr>
            <a:r>
              <a:rPr lang="en-US" sz="1600" dirty="0">
                <a:latin typeface="Courier New" charset="0"/>
              </a:rPr>
              <a:t>   INS#_FOV_CLASS_SPEC       = 'CORNERS'</a:t>
            </a:r>
            <a:endParaRPr lang="en-US" sz="2000" dirty="0">
              <a:latin typeface="Courier New" charset="0"/>
            </a:endParaRPr>
          </a:p>
          <a:p>
            <a:pPr lvl="2">
              <a:lnSpc>
                <a:spcPct val="80000"/>
              </a:lnSpc>
              <a:spcBef>
                <a:spcPct val="0"/>
              </a:spcBef>
              <a:buFontTx/>
              <a:buNone/>
            </a:pPr>
            <a:r>
              <a:rPr lang="en-US" sz="1600" dirty="0">
                <a:latin typeface="Courier New" charset="0"/>
              </a:rPr>
              <a:t>   INS#_FOV_BOUNDARY_CORNERS</a:t>
            </a:r>
            <a:r>
              <a:rPr lang="en-US" dirty="0">
                <a:latin typeface="Courier New" charset="0"/>
              </a:rPr>
              <a:t> </a:t>
            </a:r>
            <a:r>
              <a:rPr lang="en-US" sz="1600" dirty="0">
                <a:latin typeface="Courier New" charset="0"/>
              </a:rPr>
              <a:t>= ( X(1), Y(1), Z(1),</a:t>
            </a:r>
          </a:p>
          <a:p>
            <a:pPr lvl="2">
              <a:lnSpc>
                <a:spcPct val="100000"/>
              </a:lnSpc>
              <a:spcBef>
                <a:spcPct val="0"/>
              </a:spcBef>
              <a:buFontTx/>
              <a:buNone/>
            </a:pPr>
            <a:r>
              <a:rPr lang="en-US" sz="1600" dirty="0">
                <a:latin typeface="Courier New" charset="0"/>
              </a:rPr>
              <a:t>                                 …     …     … </a:t>
            </a:r>
          </a:p>
          <a:p>
            <a:pPr lvl="2">
              <a:lnSpc>
                <a:spcPct val="100000"/>
              </a:lnSpc>
              <a:spcBef>
                <a:spcPct val="0"/>
              </a:spcBef>
              <a:buFontTx/>
              <a:buNone/>
            </a:pPr>
            <a:r>
              <a:rPr lang="en-US" sz="1600" dirty="0">
                <a:latin typeface="Courier New" charset="0"/>
              </a:rPr>
              <a:t>                                 X(n), Y(n), Z(n) )</a:t>
            </a:r>
          </a:p>
          <a:p>
            <a:pPr lvl="2">
              <a:lnSpc>
                <a:spcPct val="80000"/>
              </a:lnSpc>
              <a:buFontTx/>
              <a:buNone/>
            </a:pPr>
            <a:r>
              <a:rPr lang="en-US" sz="1600" dirty="0"/>
              <a:t>	</a:t>
            </a:r>
          </a:p>
          <a:p>
            <a:pPr lvl="2">
              <a:lnSpc>
                <a:spcPct val="80000"/>
              </a:lnSpc>
              <a:buFontTx/>
              <a:buNone/>
            </a:pPr>
            <a:r>
              <a:rPr lang="en-US" sz="1600" dirty="0"/>
              <a:t>	where the </a:t>
            </a:r>
            <a:r>
              <a:rPr lang="en-US" sz="1600" dirty="0">
                <a:latin typeface="Courier New" charset="0"/>
              </a:rPr>
              <a:t>FOV_BOUNDARY_CORNERS </a:t>
            </a:r>
            <a:r>
              <a:rPr lang="en-US" sz="1600" dirty="0"/>
              <a:t>keyword provides an array of vectors that point to the "corners" of the instrument field of view.</a:t>
            </a:r>
          </a:p>
          <a:p>
            <a:pPr lvl="2">
              <a:lnSpc>
                <a:spcPct val="80000"/>
              </a:lnSpc>
              <a:buFontTx/>
              <a:buNone/>
            </a:pPr>
            <a:endParaRPr lang="en-US" sz="1600" dirty="0"/>
          </a:p>
          <a:p>
            <a:pPr lvl="2">
              <a:lnSpc>
                <a:spcPct val="80000"/>
              </a:lnSpc>
              <a:buFontTx/>
              <a:buNone/>
            </a:pPr>
            <a:r>
              <a:rPr lang="en-US" sz="1600" dirty="0"/>
              <a:t>Note: Use of the </a:t>
            </a:r>
            <a:r>
              <a:rPr lang="en-US" sz="1600" dirty="0">
                <a:latin typeface="Courier New" charset="0"/>
              </a:rPr>
              <a:t>INS#_FOV_CLASS_SPEC</a:t>
            </a:r>
            <a:r>
              <a:rPr lang="en-US" sz="1600" dirty="0"/>
              <a:t> keyword is optional when explicit boundary vectors are provided.</a:t>
            </a:r>
          </a:p>
          <a:p>
            <a:pPr lvl="2">
              <a:lnSpc>
                <a:spcPct val="80000"/>
              </a:lnSpc>
              <a:buFontTx/>
              <a:buNone/>
            </a:pPr>
            <a:endParaRPr lang="en-US" sz="1200" dirty="0">
              <a:latin typeface="Courier New" charset="0"/>
            </a:endParaRPr>
          </a:p>
        </p:txBody>
      </p:sp>
      <p:sp>
        <p:nvSpPr>
          <p:cNvPr id="29701" name="Rectangle 3"/>
          <p:cNvSpPr>
            <a:spLocks noGrp="1" noChangeArrowheads="1"/>
          </p:cNvSpPr>
          <p:nvPr>
            <p:ph type="title"/>
          </p:nvPr>
        </p:nvSpPr>
        <p:spPr>
          <a:xfrm>
            <a:off x="2560638" y="381000"/>
            <a:ext cx="5605462" cy="474663"/>
          </a:xfrm>
        </p:spPr>
        <p:txBody>
          <a:bodyPr/>
          <a:lstStyle/>
          <a:p>
            <a:r>
              <a:rPr lang="en-US"/>
              <a:t>FOV Definition Keywords (2)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3663950" y="6477000"/>
            <a:ext cx="1911701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i="0" dirty="0"/>
              <a:t>continued on next page</a:t>
            </a:r>
          </a:p>
        </p:txBody>
      </p:sp>
    </p:spTree>
  </p:cSld>
  <p:clrMapOvr>
    <a:masterClrMapping/>
  </p:clrMapOvr>
  <p:transition spd="slow"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Instrument Kernel</a:t>
            </a:r>
          </a:p>
        </p:txBody>
      </p:sp>
      <p:sp>
        <p:nvSpPr>
          <p:cNvPr id="31747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BE97D3A0-6971-7443-AB00-1D08996A26B2}" type="slidenum">
              <a:rPr lang="en-US" smtClean="0"/>
              <a:pPr/>
              <a:t>9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31748" name="Rectangle 1026"/>
          <p:cNvSpPr>
            <a:spLocks noGrp="1" noChangeArrowheads="1"/>
          </p:cNvSpPr>
          <p:nvPr>
            <p:ph type="body" idx="1"/>
          </p:nvPr>
        </p:nvSpPr>
        <p:spPr>
          <a:xfrm>
            <a:off x="304800" y="1600200"/>
            <a:ext cx="8375650" cy="4502150"/>
          </a:xfrm>
          <a:noFill/>
        </p:spPr>
        <p:txBody>
          <a:bodyPr/>
          <a:lstStyle/>
          <a:p>
            <a:pPr marL="914400" lvl="2" indent="0">
              <a:lnSpc>
                <a:spcPct val="80000"/>
              </a:lnSpc>
              <a:buNone/>
            </a:pPr>
            <a:r>
              <a:rPr lang="en-US" sz="1600" dirty="0"/>
              <a:t>2) By providing half angular extents of the FOV (possible only for circular, elliptical or rectangular FOVs)</a:t>
            </a:r>
          </a:p>
          <a:p>
            <a:pPr>
              <a:lnSpc>
                <a:spcPct val="80000"/>
              </a:lnSpc>
              <a:buFontTx/>
              <a:buNone/>
            </a:pPr>
            <a:endParaRPr lang="en-US" sz="1600" dirty="0">
              <a:latin typeface="Courier New" charset="0"/>
            </a:endParaRPr>
          </a:p>
          <a:p>
            <a:pPr>
              <a:lnSpc>
                <a:spcPct val="100000"/>
              </a:lnSpc>
              <a:spcBef>
                <a:spcPct val="0"/>
              </a:spcBef>
              <a:buFontTx/>
              <a:buNone/>
            </a:pPr>
            <a:r>
              <a:rPr lang="en-US" sz="1600" dirty="0">
                <a:latin typeface="Courier New" charset="0"/>
              </a:rPr>
              <a:t>          INS#_FOV_CLASS_SPEC        = 'ANGLES'</a:t>
            </a:r>
          </a:p>
          <a:p>
            <a:pPr>
              <a:lnSpc>
                <a:spcPct val="100000"/>
              </a:lnSpc>
              <a:spcBef>
                <a:spcPct val="0"/>
              </a:spcBef>
              <a:buFontTx/>
              <a:buNone/>
            </a:pPr>
            <a:r>
              <a:rPr lang="en-US" sz="1600" dirty="0">
                <a:latin typeface="Courier New" charset="0"/>
              </a:rPr>
              <a:t>          INS#_FOV_REF_VECTOR        = ( X, Y, Z )</a:t>
            </a:r>
          </a:p>
          <a:p>
            <a:pPr>
              <a:lnSpc>
                <a:spcPct val="100000"/>
              </a:lnSpc>
              <a:spcBef>
                <a:spcPct val="0"/>
              </a:spcBef>
              <a:buFontTx/>
              <a:buNone/>
            </a:pPr>
            <a:r>
              <a:rPr lang="en-US" sz="1600" dirty="0">
                <a:latin typeface="Courier New" charset="0"/>
              </a:rPr>
              <a:t>          INS#_FOV_REF_ANGLE         = halfangle1</a:t>
            </a:r>
          </a:p>
          <a:p>
            <a:pPr>
              <a:lnSpc>
                <a:spcPct val="100000"/>
              </a:lnSpc>
              <a:spcBef>
                <a:spcPct val="0"/>
              </a:spcBef>
              <a:buFontTx/>
              <a:buNone/>
            </a:pPr>
            <a:r>
              <a:rPr lang="en-US" sz="1600" dirty="0">
                <a:latin typeface="Courier New" charset="0"/>
              </a:rPr>
              <a:t>          INS#_FOV_CROSS_ANGLE       = halfangle2</a:t>
            </a:r>
          </a:p>
          <a:p>
            <a:pPr>
              <a:lnSpc>
                <a:spcPct val="100000"/>
              </a:lnSpc>
              <a:spcBef>
                <a:spcPct val="0"/>
              </a:spcBef>
              <a:buFontTx/>
              <a:buNone/>
            </a:pPr>
            <a:r>
              <a:rPr lang="en-US" sz="1600" dirty="0">
                <a:latin typeface="Courier New" charset="0"/>
              </a:rPr>
              <a:t>          INS#_FOV_ANGLE_UNITS       = 'DEGREES' or </a:t>
            </a:r>
          </a:p>
          <a:p>
            <a:pPr>
              <a:lnSpc>
                <a:spcPct val="100000"/>
              </a:lnSpc>
              <a:spcBef>
                <a:spcPct val="0"/>
              </a:spcBef>
              <a:buFontTx/>
              <a:buNone/>
            </a:pPr>
            <a:r>
              <a:rPr lang="en-US" sz="1600" dirty="0">
                <a:latin typeface="Courier New" charset="0"/>
              </a:rPr>
              <a:t>                                       'RADIANS' or …</a:t>
            </a:r>
          </a:p>
          <a:p>
            <a:pPr lvl="2">
              <a:lnSpc>
                <a:spcPct val="100000"/>
              </a:lnSpc>
              <a:spcBef>
                <a:spcPct val="0"/>
              </a:spcBef>
              <a:buFontTx/>
              <a:buNone/>
            </a:pPr>
            <a:endParaRPr lang="en-US" sz="1600" dirty="0"/>
          </a:p>
          <a:p>
            <a:pPr lvl="2">
              <a:lnSpc>
                <a:spcPct val="100000"/>
              </a:lnSpc>
              <a:spcBef>
                <a:spcPct val="0"/>
              </a:spcBef>
              <a:buFontTx/>
              <a:buNone/>
            </a:pPr>
            <a:r>
              <a:rPr lang="en-US" sz="1600" dirty="0"/>
              <a:t>	where the </a:t>
            </a:r>
            <a:r>
              <a:rPr lang="en-US" sz="1600" dirty="0">
                <a:latin typeface="Courier New" charset="0"/>
              </a:rPr>
              <a:t>FOV_REF_VECTOR</a:t>
            </a:r>
            <a:r>
              <a:rPr lang="en-US" sz="1200" dirty="0">
                <a:latin typeface="Courier New" charset="0"/>
              </a:rPr>
              <a:t> </a:t>
            </a:r>
            <a:r>
              <a:rPr lang="en-US" sz="1600" dirty="0"/>
              <a:t>keyword specifies a reference vector that, together with the boresight vector, define the plane in which the half angle given in the </a:t>
            </a:r>
            <a:r>
              <a:rPr lang="en-US" sz="1600" dirty="0">
                <a:latin typeface="Courier New" charset="0"/>
              </a:rPr>
              <a:t>FOV_REF_ANGLE</a:t>
            </a:r>
            <a:r>
              <a:rPr lang="en-US" sz="1600" dirty="0"/>
              <a:t> keyword is measured. The other half angle given in the </a:t>
            </a:r>
            <a:r>
              <a:rPr lang="en-US" sz="1600" dirty="0">
                <a:latin typeface="Courier New" charset="0"/>
              </a:rPr>
              <a:t>FOV_CROSS_ANGLE</a:t>
            </a:r>
            <a:r>
              <a:rPr lang="en-US" sz="1200" dirty="0">
                <a:latin typeface="Courier New" charset="0"/>
              </a:rPr>
              <a:t> </a:t>
            </a:r>
            <a:r>
              <a:rPr lang="en-US" sz="1600" dirty="0"/>
              <a:t>keyword is measured in the plane normal to this plane and containing the boresight vector.</a:t>
            </a:r>
            <a:endParaRPr lang="en-US" sz="1100" dirty="0">
              <a:latin typeface="Courier New" charset="0"/>
            </a:endParaRPr>
          </a:p>
        </p:txBody>
      </p:sp>
      <p:sp>
        <p:nvSpPr>
          <p:cNvPr id="31749" name="Rectangle 1027"/>
          <p:cNvSpPr>
            <a:spLocks noGrp="1" noChangeArrowheads="1"/>
          </p:cNvSpPr>
          <p:nvPr>
            <p:ph type="title"/>
          </p:nvPr>
        </p:nvSpPr>
        <p:spPr>
          <a:xfrm>
            <a:off x="2557463" y="381000"/>
            <a:ext cx="5613400" cy="474663"/>
          </a:xfrm>
        </p:spPr>
        <p:txBody>
          <a:bodyPr/>
          <a:lstStyle/>
          <a:p>
            <a:r>
              <a:rPr lang="en-US"/>
              <a:t>FOV Definition Keywords (3)</a:t>
            </a:r>
          </a:p>
        </p:txBody>
      </p:sp>
    </p:spTree>
  </p:cSld>
  <p:clrMapOvr>
    <a:masterClrMapping/>
  </p:clrMapOvr>
  <p:transition spd="slow"/>
</p:sld>
</file>

<file path=ppt/theme/theme1.xml><?xml version="1.0" encoding="utf-8"?>
<a:theme xmlns:a="http://schemas.openxmlformats.org/drawingml/2006/main" name="SPICE_Presentation">
  <a:themeElements>
    <a:clrScheme name="">
      <a:dk1>
        <a:srgbClr val="000000"/>
      </a:dk1>
      <a:lt1>
        <a:srgbClr val="FFFFFF"/>
      </a:lt1>
      <a:dk2>
        <a:srgbClr val="081D58"/>
      </a:dk2>
      <a:lt2>
        <a:srgbClr val="919191"/>
      </a:lt2>
      <a:accent1>
        <a:srgbClr val="FC0128"/>
      </a:accent1>
      <a:accent2>
        <a:srgbClr val="063DE8"/>
      </a:accent2>
      <a:accent3>
        <a:srgbClr val="FFFFFF"/>
      </a:accent3>
      <a:accent4>
        <a:srgbClr val="000000"/>
      </a:accent4>
      <a:accent5>
        <a:srgbClr val="FDAAAC"/>
      </a:accent5>
      <a:accent6>
        <a:srgbClr val="0536D2"/>
      </a:accent6>
      <a:hlink>
        <a:srgbClr val="00DFCA"/>
      </a:hlink>
      <a:folHlink>
        <a:srgbClr val="EAEC5E"/>
      </a:folHlink>
    </a:clrScheme>
    <a:fontScheme name="SPICE_Presentatio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1" i="1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1" i="1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SPICE_Presentatio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PICE_Presentation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81D58"/>
      </a:dk2>
      <a:lt2>
        <a:srgbClr val="919191"/>
      </a:lt2>
      <a:accent1>
        <a:srgbClr val="FC0128"/>
      </a:accent1>
      <a:accent2>
        <a:srgbClr val="063DE8"/>
      </a:accent2>
      <a:accent3>
        <a:srgbClr val="FFFFFF"/>
      </a:accent3>
      <a:accent4>
        <a:srgbClr val="000000"/>
      </a:accent4>
      <a:accent5>
        <a:srgbClr val="FDAAAC"/>
      </a:accent5>
      <a:accent6>
        <a:srgbClr val="0536D2"/>
      </a:accent6>
      <a:hlink>
        <a:srgbClr val="00DFCA"/>
      </a:hlink>
      <a:folHlink>
        <a:srgbClr val="EAEC5E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19191"/>
      </a:lt2>
      <a:accent1>
        <a:srgbClr val="618FFD"/>
      </a:accent1>
      <a:accent2>
        <a:srgbClr val="00AE00"/>
      </a:accent2>
      <a:accent3>
        <a:srgbClr val="FFFFFF"/>
      </a:accent3>
      <a:accent4>
        <a:srgbClr val="000000"/>
      </a:accent4>
      <a:accent5>
        <a:srgbClr val="B7C6FE"/>
      </a:accent5>
      <a:accent6>
        <a:srgbClr val="009D00"/>
      </a:accent6>
      <a:hlink>
        <a:srgbClr val="FC0128"/>
      </a:hlink>
      <a:folHlink>
        <a:srgbClr val="CECECE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C:\Program Files\Microsoft Office\Templates\SPICE_Presentation.pot</Template>
  <TotalTime>8778566</TotalTime>
  <Words>3443</Words>
  <Application>Microsoft Macintosh PowerPoint</Application>
  <PresentationFormat>Custom</PresentationFormat>
  <Paragraphs>495</Paragraphs>
  <Slides>29</Slides>
  <Notes>25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29</vt:i4>
      </vt:variant>
    </vt:vector>
  </HeadingPairs>
  <TitlesOfParts>
    <vt:vector size="33" baseType="lpstr">
      <vt:lpstr>Arial</vt:lpstr>
      <vt:lpstr>Courier New</vt:lpstr>
      <vt:lpstr>Times New Roman</vt:lpstr>
      <vt:lpstr>SPICE_Presentation</vt:lpstr>
      <vt:lpstr>Instrument Kernel IK</vt:lpstr>
      <vt:lpstr>Purpose</vt:lpstr>
      <vt:lpstr>I-Kernel Structure</vt:lpstr>
      <vt:lpstr>I-Kernel Contents (1)</vt:lpstr>
      <vt:lpstr>I-Kernel Contents (2)</vt:lpstr>
      <vt:lpstr>I-Kernel Interface Routines</vt:lpstr>
      <vt:lpstr>FOV Definition Keywords (1)</vt:lpstr>
      <vt:lpstr>FOV Definition Keywords (2)</vt:lpstr>
      <vt:lpstr>FOV Definition Keywords (3)</vt:lpstr>
      <vt:lpstr>FOV Definition Keywords (4)</vt:lpstr>
      <vt:lpstr>Circular Field of View</vt:lpstr>
      <vt:lpstr>Circular FOV Definition</vt:lpstr>
      <vt:lpstr>Elliptical Field of View</vt:lpstr>
      <vt:lpstr>Elliptical FOV Definition</vt:lpstr>
      <vt:lpstr>Rectangular Field of View</vt:lpstr>
      <vt:lpstr>Rectangular FOV Definition</vt:lpstr>
      <vt:lpstr>Polygonal Fields of View</vt:lpstr>
      <vt:lpstr>Polygonal FOV Definition</vt:lpstr>
      <vt:lpstr>IK Utility Programs</vt:lpstr>
      <vt:lpstr>Additional Information on IK</vt:lpstr>
      <vt:lpstr>Backup</vt:lpstr>
      <vt:lpstr>PowerPoint Presentation</vt:lpstr>
      <vt:lpstr>PowerPoint Presentation</vt:lpstr>
      <vt:lpstr>Circular FOV Angular Size</vt:lpstr>
      <vt:lpstr>Elliptical FOV Angular Size - 1</vt:lpstr>
      <vt:lpstr>Elliptical FOV Angular Size - 2</vt:lpstr>
      <vt:lpstr>Rectangular FOV Angular Size - 1</vt:lpstr>
      <vt:lpstr>Rectangular FOV Angular Size - 2</vt:lpstr>
      <vt:lpstr>Rectangular FOV Angular Size - 3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Instrument Kernels</dc:title>
  <cp:lastModifiedBy>Semenov, Boris V (US 392N)</cp:lastModifiedBy>
  <cp:revision>117</cp:revision>
  <cp:lastPrinted>2007-11-03T00:46:44Z</cp:lastPrinted>
  <dcterms:created xsi:type="dcterms:W3CDTF">2010-02-25T04:31:52Z</dcterms:created>
  <dcterms:modified xsi:type="dcterms:W3CDTF">2023-04-09T13:45:49Z</dcterms:modified>
</cp:coreProperties>
</file>