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11"/>
  </p:notesMasterIdLst>
  <p:handoutMasterIdLst>
    <p:handoutMasterId r:id="rId12"/>
  </p:handoutMasterIdLst>
  <p:sldIdLst>
    <p:sldId id="262" r:id="rId2"/>
    <p:sldId id="281" r:id="rId3"/>
    <p:sldId id="263" r:id="rId4"/>
    <p:sldId id="283" r:id="rId5"/>
    <p:sldId id="276" r:id="rId6"/>
    <p:sldId id="277" r:id="rId7"/>
    <p:sldId id="278" r:id="rId8"/>
    <p:sldId id="280" r:id="rId9"/>
    <p:sldId id="279" r:id="rId10"/>
  </p:sldIdLst>
  <p:sldSz cx="9156700" cy="68707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00FF"/>
    <a:srgbClr val="FEFEFE"/>
    <a:srgbClr val="FDFDFD"/>
    <a:srgbClr val="CBCBCB"/>
    <a:srgbClr val="B2B2B2"/>
    <a:srgbClr val="EAEAEA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683" autoAdjust="0"/>
    <p:restoredTop sz="99876" autoAdjust="0"/>
  </p:normalViewPr>
  <p:slideViewPr>
    <p:cSldViewPr>
      <p:cViewPr varScale="1">
        <p:scale>
          <a:sx n="125" d="100"/>
          <a:sy n="125" d="100"/>
        </p:scale>
        <p:origin x="184" y="176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400" d="100"/>
        <a:sy n="400" d="100"/>
      </p:scale>
      <p:origin x="0" y="548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6950439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76616607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  <p:sp>
        <p:nvSpPr>
          <p:cNvPr id="163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78CBAE-13FF-3F4F-B127-D47A17B93C0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7B8E590-DC83-7042-A6D1-0B7094255FB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7FE6C4-1756-BC47-9A76-4A6FE71CB9A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165495-E34C-D846-BB3B-D7BE830C657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CBF925-5EEC-CC41-8A17-F13FEEE017F4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0B8CB5-073B-8945-A95A-081C2EFF8A4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3E62CE-8617-0849-96A4-EE6EF33C069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8EBBA5-2810-C647-AB4F-6941DE06769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25002B-243B-C440-BBEC-41BC8D013EA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E362F5-A515-0C48-90FA-4D73D6BE657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3082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36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>
                <a:latin typeface="+mn-lt"/>
              </a:defRPr>
            </a:lvl1pPr>
          </a:lstStyle>
          <a:p>
            <a:pPr>
              <a:defRPr/>
            </a:pPr>
            <a:fld id="{458F1411-D7B7-DF4F-8C85-2345573FD783}" type="slidenum">
              <a:rPr lang="en-US"/>
              <a:pPr>
                <a:defRPr/>
              </a:pPr>
              <a:t>‹#›</a:t>
            </a:fld>
            <a:endParaRPr lang="en-US" sz="1400"/>
          </a:p>
        </p:txBody>
      </p:sp>
      <p:grpSp>
        <p:nvGrpSpPr>
          <p:cNvPr id="1032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1537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8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8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1538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  <p:sp>
        <p:nvSpPr>
          <p:cNvPr id="15383" name="Rectangle 2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>
                <a:latin typeface="+mn-lt"/>
              </a:defRPr>
            </a:lvl1pPr>
          </a:lstStyle>
          <a:p>
            <a:pPr>
              <a:defRPr/>
            </a:pPr>
            <a:r>
              <a:rPr lang="en-US"/>
              <a:t>Using Module Headers</a:t>
            </a:r>
            <a:endParaRPr lang="en-US" sz="140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0" r:id="rId1"/>
    <p:sldLayoutId id="2147483761" r:id="rId2"/>
    <p:sldLayoutId id="2147483762" r:id="rId3"/>
    <p:sldLayoutId id="2147483763" r:id="rId4"/>
    <p:sldLayoutId id="2147483764" r:id="rId5"/>
    <p:sldLayoutId id="2147483765" r:id="rId6"/>
    <p:sldLayoutId id="2147483766" r:id="rId7"/>
    <p:sldLayoutId id="2147483767" r:id="rId8"/>
    <p:sldLayoutId id="2147483768" r:id="rId9"/>
    <p:sldLayoutId id="2147483769" r:id="rId10"/>
    <p:sldLayoutId id="2147483770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109251" y="2514600"/>
            <a:ext cx="5104888" cy="545277"/>
          </a:xfrm>
        </p:spPr>
        <p:txBody>
          <a:bodyPr/>
          <a:lstStyle/>
          <a:p>
            <a:r>
              <a:rPr lang="en-US" sz="3600" dirty="0"/>
              <a:t>Using Module Headers</a:t>
            </a:r>
            <a:endParaRPr lang="en-US" sz="1600" b="0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2901950" y="5416550"/>
            <a:ext cx="3587750" cy="609600"/>
          </a:xfrm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468A266-AD01-7745-B696-C98B1109B16D}" type="slidenum">
              <a:rPr lang="en-US"/>
              <a:pPr>
                <a:defRPr/>
              </a:pPr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16388" name="Rectangle 2"/>
          <p:cNvSpPr>
            <a:spLocks noGrp="1" noChangeArrowheads="1"/>
          </p:cNvSpPr>
          <p:nvPr>
            <p:ph type="title"/>
          </p:nvPr>
        </p:nvSpPr>
        <p:spPr>
          <a:xfrm>
            <a:off x="3886200" y="381000"/>
            <a:ext cx="1436688" cy="474663"/>
          </a:xfrm>
        </p:spPr>
        <p:txBody>
          <a:bodyPr/>
          <a:lstStyle/>
          <a:p>
            <a:r>
              <a:rPr lang="en-US"/>
              <a:t>Topics</a:t>
            </a:r>
          </a:p>
        </p:txBody>
      </p:sp>
      <p:sp>
        <p:nvSpPr>
          <p:cNvPr id="1638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05000" y="2057400"/>
            <a:ext cx="6096000" cy="2819400"/>
          </a:xfrm>
        </p:spPr>
        <p:txBody>
          <a:bodyPr/>
          <a:lstStyle/>
          <a:p>
            <a:r>
              <a:rPr lang="en-US" dirty="0"/>
              <a:t>Module* Header Purpose</a:t>
            </a:r>
          </a:p>
          <a:p>
            <a:r>
              <a:rPr lang="en-US" dirty="0"/>
              <a:t>FORTRAN Module Header Locations</a:t>
            </a:r>
          </a:p>
          <a:p>
            <a:r>
              <a:rPr lang="en-US" dirty="0"/>
              <a:t>C Module Header Locations</a:t>
            </a:r>
          </a:p>
          <a:p>
            <a:r>
              <a:rPr lang="en-US" dirty="0"/>
              <a:t>Icy Module Header Locations</a:t>
            </a:r>
          </a:p>
          <a:p>
            <a:r>
              <a:rPr lang="en-US" dirty="0"/>
              <a:t>Mice Module Header Locations</a:t>
            </a:r>
          </a:p>
          <a:p>
            <a:r>
              <a:rPr lang="en-US" dirty="0"/>
              <a:t>Examine a Typical Header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1454150" y="5949950"/>
            <a:ext cx="617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>
                <a:latin typeface="+mn-lt"/>
              </a:rPr>
              <a:t>* “Module” = API, routine, subroutine, procedure, function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1BEC40C-7FDA-D44F-8F9B-F0B7A9DC2D1D}" type="slidenum">
              <a:rPr lang="en-US"/>
              <a:pPr>
                <a:defRPr/>
              </a:pPr>
              <a:t>3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17412" name="Rectangle 2"/>
          <p:cNvSpPr>
            <a:spLocks noGrp="1" noChangeArrowheads="1"/>
          </p:cNvSpPr>
          <p:nvPr>
            <p:ph type="title"/>
          </p:nvPr>
        </p:nvSpPr>
        <p:spPr>
          <a:xfrm>
            <a:off x="2786063" y="381000"/>
            <a:ext cx="4778375" cy="474663"/>
          </a:xfrm>
        </p:spPr>
        <p:txBody>
          <a:bodyPr/>
          <a:lstStyle/>
          <a:p>
            <a:r>
              <a:rPr lang="en-US"/>
              <a:t>Module Header Purpose</a:t>
            </a: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682750"/>
            <a:ext cx="8305800" cy="5029200"/>
          </a:xfrm>
        </p:spPr>
        <p:txBody>
          <a:bodyPr/>
          <a:lstStyle/>
          <a:p>
            <a:pPr>
              <a:spcAft>
                <a:spcPct val="30000"/>
              </a:spcAft>
            </a:pPr>
            <a:r>
              <a:rPr lang="en-US" dirty="0"/>
              <a:t>NAIF uses module “headers” to provide detailed information describing how to use the module</a:t>
            </a:r>
          </a:p>
          <a:p>
            <a:pPr lvl="1">
              <a:spcAft>
                <a:spcPct val="30000"/>
              </a:spcAft>
            </a:pPr>
            <a:r>
              <a:rPr lang="en-US" dirty="0"/>
              <a:t>In FORTRAN, C and MATLAB Toolkits the “headers” are comment blocks inserted in the source code</a:t>
            </a:r>
          </a:p>
          <a:p>
            <a:pPr lvl="1">
              <a:spcAft>
                <a:spcPct val="30000"/>
              </a:spcAft>
            </a:pPr>
            <a:r>
              <a:rPr lang="en-US" dirty="0"/>
              <a:t>In IDL Toolkits, where there are (currently) no source code files, the “headers” exist as independent files</a:t>
            </a:r>
          </a:p>
          <a:p>
            <a:pPr>
              <a:spcAft>
                <a:spcPct val="30000"/>
              </a:spcAft>
            </a:pPr>
            <a:r>
              <a:rPr lang="en-US" dirty="0"/>
              <a:t>All Toolkit distributions include hyperlinked HTML versions of the module headers.</a:t>
            </a:r>
          </a:p>
          <a:p>
            <a:pPr lvl="1">
              <a:spcAft>
                <a:spcPct val="30000"/>
              </a:spcAft>
            </a:pPr>
            <a:r>
              <a:rPr lang="en-US" dirty="0"/>
              <a:t>All but ICY also include plain text versions</a:t>
            </a:r>
          </a:p>
          <a:p>
            <a:pPr>
              <a:spcAft>
                <a:spcPct val="30000"/>
              </a:spcAft>
            </a:pPr>
            <a:r>
              <a:rPr lang="en-US" dirty="0"/>
              <a:t>The next charts provide the header contents and locations</a:t>
            </a:r>
          </a:p>
          <a:p>
            <a:pPr lvl="1">
              <a:spcAft>
                <a:spcPct val="30000"/>
              </a:spcAft>
            </a:pPr>
            <a:endParaRPr lang="en-US" sz="1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7ED77F-5602-7242-A974-498B7ABC26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95440" y="381000"/>
            <a:ext cx="4953280" cy="479747"/>
          </a:xfrm>
        </p:spPr>
        <p:txBody>
          <a:bodyPr/>
          <a:lstStyle/>
          <a:p>
            <a:r>
              <a:rPr lang="en-US" dirty="0"/>
              <a:t>Module Header Contents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4C2CBF-1566-B242-936C-26B0C47E2F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92150" y="1301750"/>
            <a:ext cx="7772400" cy="5181600"/>
          </a:xfrm>
        </p:spPr>
        <p:txBody>
          <a:bodyPr/>
          <a:lstStyle/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Procedure or subroutine name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Brief abstract</a:t>
            </a:r>
          </a:p>
          <a:p>
            <a:pPr>
              <a:buFontTx/>
              <a:buChar char="-"/>
            </a:pPr>
            <a:r>
              <a:rPr lang="en-US" sz="1200" dirty="0"/>
              <a:t>Disclaimer (legalese required for JPL code; in Fortran, C, and </a:t>
            </a:r>
            <a:r>
              <a:rPr lang="en-US" sz="1200" dirty="0" err="1"/>
              <a:t>Matlab</a:t>
            </a:r>
            <a:r>
              <a:rPr lang="en-US" sz="1200" dirty="0"/>
              <a:t>)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Required Reading (names of any related SPICE technical reference documents)</a:t>
            </a:r>
          </a:p>
          <a:p>
            <a:pPr>
              <a:buFontTx/>
              <a:buChar char="-"/>
            </a:pPr>
            <a:r>
              <a:rPr lang="en-US" sz="1200" dirty="0"/>
              <a:t>Keywords (single relevant words; in Fortran and C; not really used)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Argument type declarations, or Include files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Brief Input and Output descriptions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Detailed Input descriptions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Detailed Output descriptions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Parameter definitions, if any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Exceptions (what happens if a problem is detected)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Descriptions of any files used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Particulars (details about what the module does, how it works, any limitations)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Code usage example(s)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Restrictions in usage of the module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Literature references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rgbClr val="053DE8"/>
                </a:solidFill>
              </a:rPr>
              <a:t>Author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Version</a:t>
            </a:r>
          </a:p>
          <a:p>
            <a:pPr>
              <a:buFontTx/>
              <a:buChar char="-"/>
            </a:pPr>
            <a:r>
              <a:rPr lang="en-US" sz="1200" dirty="0">
                <a:solidFill>
                  <a:schemeClr val="accent2"/>
                </a:solidFill>
              </a:rPr>
              <a:t>Index entries (brief phrases used to generate entries for the Permuted Index document)</a:t>
            </a:r>
          </a:p>
          <a:p>
            <a:pPr>
              <a:buFontTx/>
              <a:buChar char="-"/>
            </a:pPr>
            <a:r>
              <a:rPr lang="en-US" sz="1200" dirty="0"/>
              <a:t>Revision history  (in Fortran)</a:t>
            </a:r>
          </a:p>
          <a:p>
            <a:pPr>
              <a:buFontTx/>
              <a:buChar char="-"/>
            </a:pPr>
            <a:endParaRPr lang="en-US" sz="1200" dirty="0"/>
          </a:p>
          <a:p>
            <a:pPr marL="0" indent="0">
              <a:buNone/>
            </a:pPr>
            <a:r>
              <a:rPr lang="en-US" sz="1400" dirty="0"/>
              <a:t>	The source code goes here!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22BDC6D-12B1-694B-9842-AB9B409D5763}"/>
              </a:ext>
            </a:extLst>
          </p:cNvPr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A7FE6C4-1756-BC47-9A76-4A6FE71CB9A2}" type="slidenum">
              <a:rPr lang="en-US" smtClean="0"/>
              <a:pPr>
                <a:defRPr/>
              </a:pPr>
              <a:t>4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835A88-C079-9344-AAA4-484C696CE9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D743FD69-0B92-6A4F-8D7E-919AF56B0BBC}"/>
              </a:ext>
            </a:extLst>
          </p:cNvPr>
          <p:cNvSpPr/>
          <p:nvPr/>
        </p:nvSpPr>
        <p:spPr bwMode="auto">
          <a:xfrm>
            <a:off x="335311" y="1245994"/>
            <a:ext cx="7162800" cy="5029200"/>
          </a:xfrm>
          <a:prstGeom prst="roundRect">
            <a:avLst/>
          </a:prstGeom>
          <a:noFill/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5461226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29C1BF5-E790-4A47-8D8D-074CB1200496}" type="slidenum">
              <a:rPr lang="en-US"/>
              <a:pPr>
                <a:defRPr/>
              </a:pPr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18436" name="Rectangle 2"/>
          <p:cNvSpPr>
            <a:spLocks noGrp="1" noChangeArrowheads="1"/>
          </p:cNvSpPr>
          <p:nvPr>
            <p:ph type="title"/>
          </p:nvPr>
        </p:nvSpPr>
        <p:spPr>
          <a:xfrm>
            <a:off x="2047163" y="381000"/>
            <a:ext cx="6672099" cy="490391"/>
          </a:xfrm>
        </p:spPr>
        <p:txBody>
          <a:bodyPr/>
          <a:lstStyle/>
          <a:p>
            <a:r>
              <a:rPr lang="en-US" dirty="0">
                <a:solidFill>
                  <a:schemeClr val="accent2"/>
                </a:solidFill>
              </a:rPr>
              <a:t>Fortran</a:t>
            </a:r>
            <a:r>
              <a:rPr lang="en-US" dirty="0"/>
              <a:t> Module Header Locations</a:t>
            </a:r>
          </a:p>
        </p:txBody>
      </p:sp>
      <p:sp>
        <p:nvSpPr>
          <p:cNvPr id="1843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682750"/>
            <a:ext cx="8153400" cy="3663950"/>
          </a:xfrm>
        </p:spPr>
        <p:txBody>
          <a:bodyPr/>
          <a:lstStyle/>
          <a:p>
            <a:r>
              <a:rPr lang="en-US" dirty="0"/>
              <a:t>Plain text versions:</a:t>
            </a:r>
          </a:p>
          <a:p>
            <a:pPr lvl="1"/>
            <a:r>
              <a:rPr lang="en-US" dirty="0"/>
              <a:t> </a:t>
            </a:r>
            <a:r>
              <a:rPr lang="en-US" dirty="0">
                <a:solidFill>
                  <a:schemeClr val="accent2"/>
                </a:solidFill>
              </a:rPr>
              <a:t>&lt;path to SPICELIB&gt;</a:t>
            </a:r>
            <a:r>
              <a:rPr lang="en-US" dirty="0"/>
              <a:t>/toolkit/</a:t>
            </a:r>
            <a:r>
              <a:rPr lang="en-US" dirty="0" err="1"/>
              <a:t>src</a:t>
            </a:r>
            <a:r>
              <a:rPr lang="en-US" dirty="0"/>
              <a:t>/spicelib/&lt;</a:t>
            </a:r>
            <a:r>
              <a:rPr lang="en-US" dirty="0" err="1"/>
              <a:t>name.f</a:t>
            </a:r>
            <a:r>
              <a:rPr lang="en-US" dirty="0"/>
              <a:t>&gt; or &lt;name&gt;.for</a:t>
            </a:r>
          </a:p>
          <a:p>
            <a:pPr lvl="1"/>
            <a:r>
              <a:rPr lang="en-US" dirty="0"/>
              <a:t>In most cases there is a single “header” at the top of the source code. For cases where a FORTRAN module has multiple entry points, there are additional “headers” at each entry point. For example:</a:t>
            </a:r>
          </a:p>
          <a:p>
            <a:pPr lvl="2"/>
            <a:r>
              <a:rPr lang="en-US" dirty="0"/>
              <a:t>“</a:t>
            </a:r>
            <a:r>
              <a:rPr lang="en-US" dirty="0" err="1"/>
              <a:t>keeper.f</a:t>
            </a:r>
            <a:r>
              <a:rPr lang="en-US" dirty="0"/>
              <a:t>” has entries for:</a:t>
            </a:r>
          </a:p>
          <a:p>
            <a:pPr lvl="3"/>
            <a:r>
              <a:rPr lang="en-US" sz="1200" dirty="0"/>
              <a:t>FURNSH, KTOTAL, KINFO, KDATA, KCLEAR, and UNLOAD</a:t>
            </a:r>
            <a:endParaRPr lang="en-US" dirty="0"/>
          </a:p>
          <a:p>
            <a:endParaRPr lang="en-US" dirty="0"/>
          </a:p>
          <a:p>
            <a:r>
              <a:rPr lang="en-US" dirty="0"/>
              <a:t>HTML versions:</a:t>
            </a:r>
          </a:p>
          <a:p>
            <a:pPr lvl="1"/>
            <a:r>
              <a:rPr lang="en-US" dirty="0"/>
              <a:t> </a:t>
            </a:r>
            <a:r>
              <a:rPr lang="en-US" dirty="0">
                <a:solidFill>
                  <a:schemeClr val="accent2"/>
                </a:solidFill>
              </a:rPr>
              <a:t>&lt;path to SPICELIB&gt;</a:t>
            </a:r>
            <a:r>
              <a:rPr lang="en-US" dirty="0"/>
              <a:t>/toolkit/doc/html/spicelib/</a:t>
            </a:r>
            <a:r>
              <a:rPr lang="en-US" dirty="0" err="1"/>
              <a:t>index.html</a:t>
            </a:r>
            <a:endParaRPr lang="en-US" dirty="0"/>
          </a:p>
          <a:p>
            <a:endParaRPr lang="en-US" sz="2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50BBF0F-917A-F749-ADD4-980E1C199546}" type="slidenum">
              <a:rPr lang="en-US"/>
              <a:pPr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2416312" y="381000"/>
            <a:ext cx="5532164" cy="490391"/>
          </a:xfrm>
        </p:spPr>
        <p:txBody>
          <a:bodyPr/>
          <a:lstStyle/>
          <a:p>
            <a:r>
              <a:rPr lang="en-US" dirty="0">
                <a:solidFill>
                  <a:srgbClr val="063DE8"/>
                </a:solidFill>
              </a:rPr>
              <a:t>C</a:t>
            </a:r>
            <a:r>
              <a:rPr lang="en-US" dirty="0"/>
              <a:t> Module Header Locations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682750"/>
            <a:ext cx="8153400" cy="2222500"/>
          </a:xfrm>
        </p:spPr>
        <p:txBody>
          <a:bodyPr/>
          <a:lstStyle/>
          <a:p>
            <a:r>
              <a:rPr lang="en-US" dirty="0"/>
              <a:t>Plain text versions:</a:t>
            </a:r>
          </a:p>
          <a:p>
            <a:pPr lvl="1"/>
            <a:r>
              <a:rPr lang="en-US" dirty="0"/>
              <a:t> </a:t>
            </a:r>
            <a:r>
              <a:rPr lang="en-US" dirty="0">
                <a:solidFill>
                  <a:schemeClr val="accent2"/>
                </a:solidFill>
              </a:rPr>
              <a:t>&lt;path to CSPICE&gt;</a:t>
            </a:r>
            <a:r>
              <a:rPr lang="en-US" dirty="0"/>
              <a:t>/cspice/</a:t>
            </a:r>
            <a:r>
              <a:rPr lang="en-US" dirty="0" err="1"/>
              <a:t>src</a:t>
            </a:r>
            <a:r>
              <a:rPr lang="en-US" dirty="0"/>
              <a:t>/cspice/&lt;name&gt;_</a:t>
            </a:r>
            <a:r>
              <a:rPr lang="en-US" dirty="0" err="1"/>
              <a:t>c.c</a:t>
            </a:r>
            <a:endParaRPr lang="en-US" dirty="0"/>
          </a:p>
          <a:p>
            <a:endParaRPr lang="en-US" dirty="0"/>
          </a:p>
          <a:p>
            <a:r>
              <a:rPr lang="en-US" dirty="0"/>
              <a:t>HTML versions:</a:t>
            </a:r>
          </a:p>
          <a:p>
            <a:pPr lvl="1"/>
            <a:r>
              <a:rPr lang="en-US" dirty="0"/>
              <a:t> </a:t>
            </a:r>
            <a:r>
              <a:rPr lang="en-US" dirty="0">
                <a:solidFill>
                  <a:schemeClr val="accent2"/>
                </a:solidFill>
              </a:rPr>
              <a:t>&lt;path to CSPICE&gt;</a:t>
            </a:r>
            <a:r>
              <a:rPr lang="en-US" dirty="0"/>
              <a:t>/cspice/doc/html/cspice/</a:t>
            </a:r>
            <a:r>
              <a:rPr lang="en-US" dirty="0" err="1"/>
              <a:t>index.html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BEF40B6-C6C9-874E-A218-91B9E92D1EFB}" type="slidenum">
              <a:rPr lang="en-US"/>
              <a:pPr>
                <a:defRPr/>
              </a:pPr>
              <a:t>7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20484" name="Rectangle 2"/>
          <p:cNvSpPr>
            <a:spLocks noGrp="1" noChangeArrowheads="1"/>
          </p:cNvSpPr>
          <p:nvPr>
            <p:ph type="title"/>
          </p:nvPr>
        </p:nvSpPr>
        <p:spPr>
          <a:xfrm>
            <a:off x="2218890" y="387350"/>
            <a:ext cx="5896846" cy="490391"/>
          </a:xfrm>
        </p:spPr>
        <p:txBody>
          <a:bodyPr/>
          <a:lstStyle/>
          <a:p>
            <a:r>
              <a:rPr lang="en-US" dirty="0">
                <a:solidFill>
                  <a:srgbClr val="063DE8"/>
                </a:solidFill>
              </a:rPr>
              <a:t>IDL</a:t>
            </a:r>
            <a:r>
              <a:rPr lang="en-US" dirty="0"/>
              <a:t> Module Header Locations</a:t>
            </a: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463550" y="1682750"/>
            <a:ext cx="8153400" cy="4495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>
            <a:lvl1pPr marL="285750" indent="-2857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•"/>
              <a:defRPr sz="2400" b="1">
                <a:solidFill>
                  <a:schemeClr val="tx1"/>
                </a:solidFill>
                <a:latin typeface="+mn-lt"/>
                <a:ea typeface="ＭＳ Ｐゴシック" charset="-128"/>
                <a:cs typeface="ＭＳ Ｐゴシック" charset="-128"/>
              </a:defRPr>
            </a:lvl1pPr>
            <a:lvl2pPr marL="685800" indent="-22860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b="1">
                <a:solidFill>
                  <a:schemeClr val="tx1"/>
                </a:solidFill>
                <a:latin typeface="+mn-lt"/>
                <a:ea typeface="ＭＳ Ｐゴシック" charset="-128"/>
              </a:defRPr>
            </a:lvl2pPr>
            <a:lvl3pPr marL="1143000" indent="-22860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»"/>
              <a:defRPr b="1">
                <a:solidFill>
                  <a:schemeClr val="tx1"/>
                </a:solidFill>
                <a:latin typeface="+mn-lt"/>
                <a:ea typeface="ＭＳ Ｐゴシック" charset="-128"/>
              </a:defRPr>
            </a:lvl3pPr>
            <a:lvl4pPr marL="15430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•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4pPr>
            <a:lvl5pPr marL="20002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5pPr>
            <a:lvl6pPr marL="24574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6pPr>
            <a:lvl7pPr marL="29146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7pPr>
            <a:lvl8pPr marL="33718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8pPr>
            <a:lvl9pPr marL="38290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9pPr>
          </a:lstStyle>
          <a:p>
            <a:r>
              <a:rPr lang="en-US" dirty="0"/>
              <a:t> Two sets of headers are provided</a:t>
            </a:r>
          </a:p>
          <a:p>
            <a:pPr lvl="1">
              <a:lnSpc>
                <a:spcPct val="80000"/>
              </a:lnSpc>
            </a:pPr>
            <a:r>
              <a:rPr lang="en-US" sz="1800" dirty="0"/>
              <a:t>Icy headers in HTML format: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Icy&gt;</a:t>
            </a:r>
            <a:r>
              <a:rPr lang="en-US" sz="1600" dirty="0"/>
              <a:t>/icy/doc/html/icy/index.html</a:t>
            </a:r>
          </a:p>
          <a:p>
            <a:pPr lvl="1">
              <a:lnSpc>
                <a:spcPct val="80000"/>
              </a:lnSpc>
            </a:pPr>
            <a:r>
              <a:rPr lang="en-US" sz="1800" dirty="0"/>
              <a:t>CSPICE headers, in text and HTML formats: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Icy&gt;</a:t>
            </a:r>
            <a:r>
              <a:rPr lang="en-US" sz="1600" dirty="0"/>
              <a:t>/icy/</a:t>
            </a:r>
            <a:r>
              <a:rPr lang="en-US" sz="1600" dirty="0" err="1"/>
              <a:t>src</a:t>
            </a:r>
            <a:r>
              <a:rPr lang="en-US" sz="1600" dirty="0"/>
              <a:t>/cspice/&lt;name&gt;_</a:t>
            </a:r>
            <a:r>
              <a:rPr lang="en-US" sz="1600" dirty="0" err="1"/>
              <a:t>c.c</a:t>
            </a:r>
            <a:endParaRPr lang="en-US" sz="1600" dirty="0"/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Icy&gt;</a:t>
            </a:r>
            <a:r>
              <a:rPr lang="en-US" sz="1600" dirty="0"/>
              <a:t>/icy/doc/html/cspice/index.html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The information provided in an “Icy” header is minimal in some cases; the corresponding CSPICE header provides more detail</a:t>
            </a:r>
          </a:p>
          <a:p>
            <a:pPr lvl="1">
              <a:lnSpc>
                <a:spcPct val="80000"/>
              </a:lnSpc>
            </a:pPr>
            <a:r>
              <a:rPr lang="en-US" sz="1800" dirty="0"/>
              <a:t>A link to the corresponding CSPICE header is provided in the Icy header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65D76A3-F16C-0040-925E-687A9CF79300}" type="slidenum">
              <a:rPr lang="en-US"/>
              <a:pPr>
                <a:defRPr/>
              </a:pPr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21508" name="Rectangle 2"/>
          <p:cNvSpPr>
            <a:spLocks noGrp="1" noChangeArrowheads="1"/>
          </p:cNvSpPr>
          <p:nvPr>
            <p:ph type="title"/>
          </p:nvPr>
        </p:nvSpPr>
        <p:spPr>
          <a:xfrm>
            <a:off x="2063750" y="387350"/>
            <a:ext cx="6535443" cy="490391"/>
          </a:xfrm>
        </p:spPr>
        <p:txBody>
          <a:bodyPr/>
          <a:lstStyle/>
          <a:p>
            <a:r>
              <a:rPr lang="en-US" dirty="0">
                <a:solidFill>
                  <a:srgbClr val="063DE8"/>
                </a:solidFill>
              </a:rPr>
              <a:t>Matlab</a:t>
            </a:r>
            <a:r>
              <a:rPr lang="en-US" dirty="0"/>
              <a:t> Module Header Locations</a:t>
            </a:r>
          </a:p>
        </p:txBody>
      </p:sp>
      <p:sp>
        <p:nvSpPr>
          <p:cNvPr id="10" name="Rectangle 3"/>
          <p:cNvSpPr txBox="1">
            <a:spLocks noChangeArrowheads="1"/>
          </p:cNvSpPr>
          <p:nvPr/>
        </p:nvSpPr>
        <p:spPr bwMode="auto">
          <a:xfrm>
            <a:off x="463550" y="1682750"/>
            <a:ext cx="8153400" cy="4495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>
            <a:lvl1pPr marL="285750" indent="-2857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•"/>
              <a:defRPr sz="2400" b="1">
                <a:solidFill>
                  <a:schemeClr val="tx1"/>
                </a:solidFill>
                <a:latin typeface="+mn-lt"/>
                <a:ea typeface="ＭＳ Ｐゴシック" charset="-128"/>
                <a:cs typeface="ＭＳ Ｐゴシック" charset="-128"/>
              </a:defRPr>
            </a:lvl1pPr>
            <a:lvl2pPr marL="685800" indent="-22860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b="1">
                <a:solidFill>
                  <a:schemeClr val="tx1"/>
                </a:solidFill>
                <a:latin typeface="+mn-lt"/>
                <a:ea typeface="ＭＳ Ｐゴシック" charset="-128"/>
              </a:defRPr>
            </a:lvl2pPr>
            <a:lvl3pPr marL="1143000" indent="-22860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»"/>
              <a:defRPr b="1">
                <a:solidFill>
                  <a:schemeClr val="tx1"/>
                </a:solidFill>
                <a:latin typeface="+mn-lt"/>
                <a:ea typeface="ＭＳ Ｐゴシック" charset="-128"/>
              </a:defRPr>
            </a:lvl3pPr>
            <a:lvl4pPr marL="15430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•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4pPr>
            <a:lvl5pPr marL="20002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5pPr>
            <a:lvl6pPr marL="24574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6pPr>
            <a:lvl7pPr marL="29146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7pPr>
            <a:lvl8pPr marL="33718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8pPr>
            <a:lvl9pPr marL="3829050" indent="-171450" algn="l" rtl="0" eaLnBrk="0" fontAlgn="base" hangingPunct="0">
              <a:lnSpc>
                <a:spcPct val="90000"/>
              </a:lnSpc>
              <a:spcBef>
                <a:spcPct val="30000"/>
              </a:spcBef>
              <a:spcAft>
                <a:spcPct val="0"/>
              </a:spcAft>
              <a:buSzPct val="100000"/>
              <a:buChar char="–"/>
              <a:defRPr sz="1400" b="1">
                <a:solidFill>
                  <a:schemeClr val="tx1"/>
                </a:solidFill>
                <a:latin typeface="+mn-lt"/>
                <a:ea typeface="ＭＳ Ｐゴシック" charset="-128"/>
              </a:defRPr>
            </a:lvl9pPr>
          </a:lstStyle>
          <a:p>
            <a:r>
              <a:rPr lang="en-US" dirty="0"/>
              <a:t> Two sets of headers are provided</a:t>
            </a:r>
          </a:p>
          <a:p>
            <a:pPr lvl="1">
              <a:lnSpc>
                <a:spcPct val="80000"/>
              </a:lnSpc>
            </a:pPr>
            <a:r>
              <a:rPr lang="en-US" sz="1800" dirty="0"/>
              <a:t>Mice headers in HTML format: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Mice&gt;</a:t>
            </a:r>
            <a:r>
              <a:rPr lang="en-US" sz="1600" dirty="0"/>
              <a:t>/mice/doc/html/mice/index.html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Also available using the Matlab </a:t>
            </a:r>
            <a:r>
              <a:rPr lang="en-US" sz="1600" b="0" dirty="0">
                <a:latin typeface="Courier New" charset="0"/>
              </a:rPr>
              <a:t>help</a:t>
            </a:r>
            <a:r>
              <a:rPr lang="en-US" sz="1600" dirty="0"/>
              <a:t> command, e.g.:</a:t>
            </a:r>
            <a:endParaRPr lang="en-US" dirty="0"/>
          </a:p>
          <a:p>
            <a:pPr lvl="3">
              <a:lnSpc>
                <a:spcPct val="80000"/>
              </a:lnSpc>
              <a:buFontTx/>
              <a:buNone/>
            </a:pPr>
            <a:r>
              <a:rPr lang="en-US" sz="1200" b="0" dirty="0">
                <a:latin typeface="Courier New" charset="0"/>
              </a:rPr>
              <a:t>&gt;&gt; help cspice_str2et</a:t>
            </a:r>
            <a:endParaRPr lang="en-US" sz="1200" dirty="0"/>
          </a:p>
          <a:p>
            <a:pPr lvl="1">
              <a:lnSpc>
                <a:spcPct val="80000"/>
              </a:lnSpc>
            </a:pPr>
            <a:r>
              <a:rPr lang="en-US" sz="1800" dirty="0"/>
              <a:t>CSPICE headers, in text and HTML formats: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Mice&gt;</a:t>
            </a:r>
            <a:r>
              <a:rPr lang="en-US" sz="1600" dirty="0"/>
              <a:t>/mice/</a:t>
            </a:r>
            <a:r>
              <a:rPr lang="en-US" sz="1600" dirty="0" err="1"/>
              <a:t>src</a:t>
            </a:r>
            <a:r>
              <a:rPr lang="en-US" sz="1600" dirty="0"/>
              <a:t>/cspice/&lt;name&gt;_</a:t>
            </a:r>
            <a:r>
              <a:rPr lang="en-US" sz="1600" dirty="0" err="1"/>
              <a:t>c.c</a:t>
            </a:r>
            <a:endParaRPr lang="en-US" sz="1600" dirty="0"/>
          </a:p>
          <a:p>
            <a:pPr lvl="2">
              <a:lnSpc>
                <a:spcPct val="80000"/>
              </a:lnSpc>
            </a:pPr>
            <a:r>
              <a:rPr lang="en-US" sz="1600" dirty="0"/>
              <a:t> </a:t>
            </a:r>
            <a:r>
              <a:rPr lang="en-US" sz="1600" dirty="0">
                <a:solidFill>
                  <a:schemeClr val="accent2"/>
                </a:solidFill>
              </a:rPr>
              <a:t>&lt;path to Mice&gt;</a:t>
            </a:r>
            <a:r>
              <a:rPr lang="en-US" sz="1600" dirty="0"/>
              <a:t>/mice/doc/html/cspice/index.html</a:t>
            </a:r>
            <a:endParaRPr lang="en-US" dirty="0"/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The information provided in a “Mice” header is minimal in some cases; the corresponding CSPICE header provides more detail</a:t>
            </a:r>
          </a:p>
          <a:p>
            <a:pPr lvl="1">
              <a:lnSpc>
                <a:spcPct val="80000"/>
              </a:lnSpc>
            </a:pPr>
            <a:r>
              <a:rPr lang="en-US" sz="1800" dirty="0"/>
              <a:t>A link to the corresponding CSPICE header is provided in the Mice header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8A592DC-B4E8-0A45-82BF-075CD336F06C}" type="slidenum">
              <a:rPr lang="en-US"/>
              <a:pPr>
                <a:defRPr/>
              </a:pPr>
              <a:t>9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Using Module Headers</a:t>
            </a:r>
            <a:endParaRPr lang="en-US" sz="1400" b="0">
              <a:latin typeface="Times New Roman" charset="0"/>
            </a:endParaRPr>
          </a:p>
        </p:txBody>
      </p:sp>
      <p:sp>
        <p:nvSpPr>
          <p:cNvPr id="22532" name="Rectangle 2"/>
          <p:cNvSpPr>
            <a:spLocks noGrp="1" noChangeArrowheads="1"/>
          </p:cNvSpPr>
          <p:nvPr>
            <p:ph type="title"/>
          </p:nvPr>
        </p:nvSpPr>
        <p:spPr>
          <a:xfrm>
            <a:off x="2616200" y="381000"/>
            <a:ext cx="5141913" cy="474663"/>
          </a:xfrm>
        </p:spPr>
        <p:txBody>
          <a:bodyPr/>
          <a:lstStyle/>
          <a:p>
            <a:r>
              <a:rPr lang="en-US"/>
              <a:t>Examine a Typical Header</a:t>
            </a:r>
          </a:p>
        </p:txBody>
      </p:sp>
      <p:sp>
        <p:nvSpPr>
          <p:cNvPr id="2253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3550" y="1682750"/>
            <a:ext cx="8229600" cy="3276600"/>
          </a:xfrm>
        </p:spPr>
        <p:txBody>
          <a:bodyPr/>
          <a:lstStyle/>
          <a:p>
            <a:r>
              <a:rPr lang="en-US" dirty="0"/>
              <a:t>As example, look for and examine the headers for the modules named spkezr and str2et</a:t>
            </a:r>
          </a:p>
        </p:txBody>
      </p:sp>
      <p:graphicFrame>
        <p:nvGraphicFramePr>
          <p:cNvPr id="47162" name="Group 58"/>
          <p:cNvGraphicFramePr>
            <a:graphicFrameLocks noGrp="1"/>
          </p:cNvGraphicFramePr>
          <p:nvPr/>
        </p:nvGraphicFramePr>
        <p:xfrm>
          <a:off x="914400" y="2895600"/>
          <a:ext cx="7467600" cy="1295400"/>
        </p:xfrm>
        <a:graphic>
          <a:graphicData uri="http://schemas.openxmlformats.org/drawingml/2006/table">
            <a:tbl>
              <a:tblPr/>
              <a:tblGrid>
                <a:gridCol w="17907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90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907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955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3180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FORTRAN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IDL (Icy)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MATLAB (Mice)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180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SPKEZR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spkezr_c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cspice_spkezr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cspice_spkezr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180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STR2ET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str2et_c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cspice_str2et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90000"/>
                        </a:lnSpc>
                        <a:spcBef>
                          <a:spcPct val="3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cspice_str2et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2063750" y="5492750"/>
            <a:ext cx="4655141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>
                <a:latin typeface="+mn-lt"/>
              </a:rPr>
              <a:t>spkezr</a:t>
            </a:r>
            <a:r>
              <a:rPr lang="en-US" sz="1600" dirty="0">
                <a:latin typeface="+mn-lt"/>
              </a:rPr>
              <a:t>  is the principal ephemeris access module</a:t>
            </a:r>
          </a:p>
          <a:p>
            <a:r>
              <a:rPr lang="en-US" sz="1600" dirty="0">
                <a:latin typeface="+mn-lt"/>
              </a:rPr>
              <a:t>str2et    is a key time conversion module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15979247</TotalTime>
  <Words>779</Words>
  <Application>Microsoft Macintosh PowerPoint</Application>
  <PresentationFormat>Custom</PresentationFormat>
  <Paragraphs>109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Courier New</vt:lpstr>
      <vt:lpstr>Times New Roman</vt:lpstr>
      <vt:lpstr>SPICE_Presentation</vt:lpstr>
      <vt:lpstr>Using Module Headers</vt:lpstr>
      <vt:lpstr>Topics</vt:lpstr>
      <vt:lpstr>Module Header Purpose</vt:lpstr>
      <vt:lpstr>Module Header Contents</vt:lpstr>
      <vt:lpstr>Fortran Module Header Locations</vt:lpstr>
      <vt:lpstr>C Module Header Locations</vt:lpstr>
      <vt:lpstr>IDL Module Header Locations</vt:lpstr>
      <vt:lpstr>Matlab Module Header Locations</vt:lpstr>
      <vt:lpstr>Examine a Typical Header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cp:lastModifiedBy>Semenov, Boris V (US 392N)</cp:lastModifiedBy>
  <cp:revision>166</cp:revision>
  <cp:lastPrinted>2008-10-09T16:33:03Z</cp:lastPrinted>
  <dcterms:created xsi:type="dcterms:W3CDTF">2010-02-25T04:11:21Z</dcterms:created>
  <dcterms:modified xsi:type="dcterms:W3CDTF">2023-04-09T13:56:11Z</dcterms:modified>
</cp:coreProperties>
</file>