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6" r:id="rId2"/>
    <p:sldId id="308" r:id="rId3"/>
    <p:sldId id="260" r:id="rId4"/>
    <p:sldId id="309" r:id="rId5"/>
    <p:sldId id="293" r:id="rId6"/>
    <p:sldId id="314" r:id="rId7"/>
    <p:sldId id="312" r:id="rId8"/>
    <p:sldId id="296" r:id="rId9"/>
    <p:sldId id="303" r:id="rId10"/>
    <p:sldId id="300" r:id="rId11"/>
    <p:sldId id="258" r:id="rId12"/>
    <p:sldId id="272" r:id="rId13"/>
    <p:sldId id="267" r:id="rId14"/>
    <p:sldId id="297" r:id="rId15"/>
    <p:sldId id="307" r:id="rId16"/>
    <p:sldId id="298" r:id="rId17"/>
    <p:sldId id="271" r:id="rId18"/>
    <p:sldId id="299" r:id="rId19"/>
    <p:sldId id="315" r:id="rId20"/>
    <p:sldId id="306" r:id="rId21"/>
    <p:sldId id="286" r:id="rId22"/>
    <p:sldId id="301" r:id="rId23"/>
    <p:sldId id="302" r:id="rId24"/>
    <p:sldId id="287" r:id="rId25"/>
    <p:sldId id="288" r:id="rId26"/>
    <p:sldId id="289" r:id="rId27"/>
    <p:sldId id="290" r:id="rId28"/>
    <p:sldId id="291" r:id="rId29"/>
    <p:sldId id="292" r:id="rId30"/>
  </p:sldIdLst>
  <p:sldSz cx="9156700" cy="68707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00AA0C"/>
    <a:srgbClr val="01FD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51" autoAdjust="0"/>
    <p:restoredTop sz="97581" autoAdjust="0"/>
  </p:normalViewPr>
  <p:slideViewPr>
    <p:cSldViewPr snapToObjects="1">
      <p:cViewPr varScale="1">
        <p:scale>
          <a:sx n="105" d="100"/>
          <a:sy n="105" d="100"/>
        </p:scale>
        <p:origin x="192" y="75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13" d="100"/>
          <a:sy n="113" d="100"/>
        </p:scale>
        <p:origin x="-2904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1855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50161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875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457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59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i="0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b="0" i="0">
                  <a:solidFill>
                    <a:srgbClr val="E30101"/>
                  </a:solidFill>
                </a:rPr>
                <a:t>N</a:t>
              </a:r>
              <a:endParaRPr lang="en-US" sz="4400" b="0" i="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b="0" i="0">
                  <a:solidFill>
                    <a:srgbClr val="E30101"/>
                  </a:solidFill>
                </a:rPr>
                <a:t>IF</a:t>
              </a:r>
              <a:endParaRPr lang="en-US" sz="4400" b="0" i="0"/>
            </a:p>
          </p:txBody>
        </p:sp>
      </p:grp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AF5B8-CD3D-8C4A-8450-44A406EEAA3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05575-A257-1B45-AF3C-F0EABBDC642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A3BD5-2CAB-954A-A2F5-B3A9F9C0CDC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FFADE-ED63-2944-B4B2-01277B6303C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FC0DD-73F8-864A-9624-9EE6C3A4F5F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ECDC8-EF08-1F4E-9AA2-551228DE5E5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37CD0-8042-3240-8F76-5C480B5BBFF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FD155-0D6B-4540-BC2B-166D7F18759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FF262-4180-E140-9277-A96DFB6C0A7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66CF1-B34E-4340-A66A-EC90D72B6AB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i="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0"/>
            </a:lvl1pPr>
          </a:lstStyle>
          <a:p>
            <a:pPr>
              <a:defRPr/>
            </a:pPr>
            <a:r>
              <a:rPr lang="en-US"/>
              <a:t>Instrument Kernel</a:t>
            </a:r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1F17C2A3-09F9-4D48-9F48-5E8B55F85D5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5735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9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3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b="0" i="0">
                  <a:solidFill>
                    <a:srgbClr val="E30101"/>
                  </a:solidFill>
                </a:rPr>
                <a:t>N</a:t>
              </a:r>
              <a:endParaRPr lang="en-US" sz="4400" b="0" i="0"/>
            </a:p>
          </p:txBody>
        </p:sp>
        <p:sp>
          <p:nvSpPr>
            <p:cNvPr id="5736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b="0" i="0">
                  <a:solidFill>
                    <a:srgbClr val="E30101"/>
                  </a:solidFill>
                </a:rPr>
                <a:t>IF</a:t>
              </a:r>
              <a:endParaRPr lang="en-US" sz="4400" b="0" i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utilitie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data_archived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62225" y="2271713"/>
            <a:ext cx="4038600" cy="1006475"/>
          </a:xfrm>
          <a:noFill/>
        </p:spPr>
        <p:txBody>
          <a:bodyPr/>
          <a:lstStyle/>
          <a:p>
            <a:r>
              <a:rPr lang="en-US" sz="3600"/>
              <a:t>Instrument Kernel</a:t>
            </a:r>
            <a:br>
              <a:rPr lang="en-US" sz="3600"/>
            </a:br>
            <a:r>
              <a:rPr lang="en-US" sz="3600"/>
              <a:t>IK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D28AF8-60DF-174F-B986-80CA586721F5}" type="slidenum">
              <a:rPr lang="en-US" smtClean="0"/>
              <a:pPr/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20000" cy="450215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When explicit boundary vectors are provided, they must be listed in either clockwise or counter-clockwise order, not randomly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Neither the boresight nor reference vector has to be co-aligned with one of the FOV frame’s axes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But for convenience, each is frequently defined to be along one of the FOV axes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None of the boresight, corner or reference vector has to be a unit vector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But these frequently are defined as unit vectors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When a FOV is specified using the half angular extents method, the boresight and reference vectors have to be linearly independent but they don’t have to be perpendicular 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But for convenience the reference vector is usually picked to be normal to the boresight vector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Half angular extents for a rectangular FOV specify the angles between the boresight and the FOV sides, i.e. they are for the middle of the FOV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The next several pages show examples of FOV definitions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>
          <a:xfrm>
            <a:off x="2557463" y="381000"/>
            <a:ext cx="5613400" cy="474663"/>
          </a:xfrm>
        </p:spPr>
        <p:txBody>
          <a:bodyPr/>
          <a:lstStyle/>
          <a:p>
            <a:r>
              <a:rPr lang="en-US"/>
              <a:t>FOV Definition Keywords (4)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C3BC2C-8006-1443-9410-55E9662A0974}" type="slidenum">
              <a:rPr lang="en-US" smtClean="0"/>
              <a:pPr/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1233488" y="1417638"/>
            <a:ext cx="722312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Consider an instrument with a circular field of view.</a:t>
            </a:r>
          </a:p>
        </p:txBody>
      </p:sp>
      <p:sp>
        <p:nvSpPr>
          <p:cNvPr id="35860" name="Line 9"/>
          <p:cNvSpPr>
            <a:spLocks noChangeShapeType="1"/>
          </p:cNvSpPr>
          <p:nvPr/>
        </p:nvSpPr>
        <p:spPr bwMode="auto">
          <a:xfrm flipV="1">
            <a:off x="2257425" y="3744913"/>
            <a:ext cx="3757613" cy="1798638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1" name="Line 18"/>
          <p:cNvSpPr>
            <a:spLocks noChangeShapeType="1"/>
          </p:cNvSpPr>
          <p:nvPr/>
        </p:nvSpPr>
        <p:spPr bwMode="auto">
          <a:xfrm flipH="1">
            <a:off x="3106738" y="4267200"/>
            <a:ext cx="246063" cy="727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2" name="Rectangle 19"/>
          <p:cNvSpPr>
            <a:spLocks noChangeArrowheads="1"/>
          </p:cNvSpPr>
          <p:nvPr/>
        </p:nvSpPr>
        <p:spPr bwMode="auto">
          <a:xfrm>
            <a:off x="2840038" y="3433763"/>
            <a:ext cx="1384300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1"/>
                </a:solidFill>
              </a:rPr>
              <a:t>Boundary Corner Vector</a:t>
            </a:r>
          </a:p>
        </p:txBody>
      </p:sp>
      <p:sp>
        <p:nvSpPr>
          <p:cNvPr id="35863" name="Line 20"/>
          <p:cNvSpPr>
            <a:spLocks noChangeShapeType="1"/>
          </p:cNvSpPr>
          <p:nvPr/>
        </p:nvSpPr>
        <p:spPr bwMode="auto">
          <a:xfrm>
            <a:off x="6956425" y="4672013"/>
            <a:ext cx="509588" cy="563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4" name="Rectangle 21"/>
          <p:cNvSpPr>
            <a:spLocks noChangeArrowheads="1"/>
          </p:cNvSpPr>
          <p:nvPr/>
        </p:nvSpPr>
        <p:spPr bwMode="auto">
          <a:xfrm>
            <a:off x="7508875" y="5233988"/>
            <a:ext cx="13843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2"/>
                </a:solidFill>
              </a:rPr>
              <a:t>Boresight Vector</a:t>
            </a:r>
          </a:p>
        </p:txBody>
      </p:sp>
      <p:sp>
        <p:nvSpPr>
          <p:cNvPr id="35865" name="Line 22"/>
          <p:cNvSpPr>
            <a:spLocks noChangeShapeType="1"/>
          </p:cNvSpPr>
          <p:nvPr/>
        </p:nvSpPr>
        <p:spPr bwMode="auto">
          <a:xfrm flipV="1">
            <a:off x="2263775" y="4854575"/>
            <a:ext cx="3227388" cy="6953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6" name="Rectangle 24"/>
          <p:cNvSpPr>
            <a:spLocks noChangeArrowheads="1"/>
          </p:cNvSpPr>
          <p:nvPr/>
        </p:nvSpPr>
        <p:spPr bwMode="auto">
          <a:xfrm>
            <a:off x="8240713" y="5367338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7" name="Rectangle 25"/>
          <p:cNvSpPr>
            <a:spLocks noChangeArrowheads="1"/>
          </p:cNvSpPr>
          <p:nvPr/>
        </p:nvSpPr>
        <p:spPr bwMode="auto">
          <a:xfrm>
            <a:off x="1462819" y="6115050"/>
            <a:ext cx="1384300" cy="593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/>
              <a:t>Instrument</a:t>
            </a:r>
          </a:p>
          <a:p>
            <a:pPr algn="ctr">
              <a:lnSpc>
                <a:spcPct val="90000"/>
              </a:lnSpc>
            </a:pPr>
            <a:r>
              <a:rPr lang="en-US" sz="1800" i="0"/>
              <a:t>focal point</a:t>
            </a:r>
          </a:p>
        </p:txBody>
      </p:sp>
      <p:sp>
        <p:nvSpPr>
          <p:cNvPr id="35868" name="Line 26"/>
          <p:cNvSpPr>
            <a:spLocks noChangeShapeType="1"/>
          </p:cNvSpPr>
          <p:nvPr/>
        </p:nvSpPr>
        <p:spPr bwMode="auto">
          <a:xfrm>
            <a:off x="2263775" y="4703762"/>
            <a:ext cx="0" cy="839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9" name="Line 27"/>
          <p:cNvSpPr>
            <a:spLocks noChangeShapeType="1"/>
          </p:cNvSpPr>
          <p:nvPr/>
        </p:nvSpPr>
        <p:spPr bwMode="auto">
          <a:xfrm flipH="1" flipV="1">
            <a:off x="1462818" y="5428119"/>
            <a:ext cx="787879" cy="11543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0" name="Rectangle 28"/>
          <p:cNvSpPr>
            <a:spLocks noChangeArrowheads="1"/>
          </p:cNvSpPr>
          <p:nvPr/>
        </p:nvSpPr>
        <p:spPr bwMode="auto">
          <a:xfrm>
            <a:off x="1066800" y="5367338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X</a:t>
            </a:r>
          </a:p>
        </p:txBody>
      </p:sp>
      <p:sp>
        <p:nvSpPr>
          <p:cNvPr id="35871" name="Rectangle 29"/>
          <p:cNvSpPr>
            <a:spLocks noChangeArrowheads="1"/>
          </p:cNvSpPr>
          <p:nvPr/>
        </p:nvSpPr>
        <p:spPr bwMode="auto">
          <a:xfrm>
            <a:off x="2097087" y="4352925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Y</a:t>
            </a:r>
          </a:p>
        </p:txBody>
      </p:sp>
      <p:sp>
        <p:nvSpPr>
          <p:cNvPr id="35872" name="Rectangle 30"/>
          <p:cNvSpPr>
            <a:spLocks noChangeArrowheads="1"/>
          </p:cNvSpPr>
          <p:nvPr/>
        </p:nvSpPr>
        <p:spPr bwMode="auto">
          <a:xfrm>
            <a:off x="6931025" y="418465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Z</a:t>
            </a:r>
          </a:p>
        </p:txBody>
      </p:sp>
      <p:sp>
        <p:nvSpPr>
          <p:cNvPr id="35873" name="Rectangle 31"/>
          <p:cNvSpPr>
            <a:spLocks noChangeArrowheads="1"/>
          </p:cNvSpPr>
          <p:nvPr/>
        </p:nvSpPr>
        <p:spPr bwMode="auto">
          <a:xfrm>
            <a:off x="1767619" y="5683250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(0,0,0)</a:t>
            </a:r>
          </a:p>
        </p:txBody>
      </p:sp>
      <p:sp>
        <p:nvSpPr>
          <p:cNvPr id="35874" name="Rectangle 35"/>
          <p:cNvSpPr>
            <a:spLocks noChangeArrowheads="1"/>
          </p:cNvSpPr>
          <p:nvPr/>
        </p:nvSpPr>
        <p:spPr bwMode="auto">
          <a:xfrm>
            <a:off x="4894262" y="3529013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(0,1,4)</a:t>
            </a:r>
          </a:p>
        </p:txBody>
      </p:sp>
      <p:sp>
        <p:nvSpPr>
          <p:cNvPr id="35875" name="Oval 41"/>
          <p:cNvSpPr>
            <a:spLocks noChangeArrowheads="1"/>
          </p:cNvSpPr>
          <p:nvPr/>
        </p:nvSpPr>
        <p:spPr bwMode="auto">
          <a:xfrm>
            <a:off x="4667250" y="3986213"/>
            <a:ext cx="1741488" cy="17414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scene3d>
            <a:camera prst="legacyObliqueTopRight">
              <a:rot lat="0" lon="1200000" rev="0"/>
            </a:camera>
            <a:lightRig rig="legacyHarsh1" dir="t"/>
          </a:scene3d>
          <a:sp3d extrusionH="4750" prstMaterial="legacyMetal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sp>
        <p:nvSpPr>
          <p:cNvPr id="35876" name="Line 46"/>
          <p:cNvSpPr>
            <a:spLocks noChangeShapeType="1"/>
          </p:cNvSpPr>
          <p:nvPr/>
        </p:nvSpPr>
        <p:spPr bwMode="auto">
          <a:xfrm flipV="1">
            <a:off x="5499100" y="4703763"/>
            <a:ext cx="700088" cy="150813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7" name="Line 47"/>
          <p:cNvSpPr>
            <a:spLocks noChangeShapeType="1"/>
          </p:cNvSpPr>
          <p:nvPr/>
        </p:nvSpPr>
        <p:spPr bwMode="auto">
          <a:xfrm flipV="1">
            <a:off x="6248400" y="4537075"/>
            <a:ext cx="700088" cy="150813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8" name="Oval 81"/>
          <p:cNvSpPr>
            <a:spLocks noChangeArrowheads="1"/>
          </p:cNvSpPr>
          <p:nvPr/>
        </p:nvSpPr>
        <p:spPr bwMode="auto">
          <a:xfrm>
            <a:off x="5489575" y="392906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9" name="Oval 82"/>
          <p:cNvSpPr>
            <a:spLocks noChangeArrowheads="1"/>
          </p:cNvSpPr>
          <p:nvPr/>
        </p:nvSpPr>
        <p:spPr bwMode="auto">
          <a:xfrm>
            <a:off x="5476875" y="4791075"/>
            <a:ext cx="104775" cy="10477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7" name="Oval 84"/>
          <p:cNvSpPr>
            <a:spLocks noChangeArrowheads="1"/>
          </p:cNvSpPr>
          <p:nvPr/>
        </p:nvSpPr>
        <p:spPr bwMode="auto">
          <a:xfrm>
            <a:off x="1190625" y="2632075"/>
            <a:ext cx="935038" cy="93503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8" name="Rectangle 87"/>
          <p:cNvSpPr>
            <a:spLocks noGrp="1" noChangeArrowheads="1"/>
          </p:cNvSpPr>
          <p:nvPr>
            <p:ph type="title"/>
          </p:nvPr>
        </p:nvSpPr>
        <p:spPr>
          <a:xfrm>
            <a:off x="3221038" y="381000"/>
            <a:ext cx="4259262" cy="474663"/>
          </a:xfrm>
        </p:spPr>
        <p:txBody>
          <a:bodyPr/>
          <a:lstStyle/>
          <a:p>
            <a:r>
              <a:rPr lang="en-US"/>
              <a:t>Circular Field of View</a:t>
            </a:r>
          </a:p>
        </p:txBody>
      </p:sp>
      <p:sp>
        <p:nvSpPr>
          <p:cNvPr id="35849" name="Rectangle 88"/>
          <p:cNvSpPr>
            <a:spLocks noChangeArrowheads="1"/>
          </p:cNvSpPr>
          <p:nvPr/>
        </p:nvSpPr>
        <p:spPr bwMode="auto">
          <a:xfrm>
            <a:off x="439738" y="2135188"/>
            <a:ext cx="2400300" cy="1574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0" name="Line 89"/>
          <p:cNvSpPr>
            <a:spLocks noChangeShapeType="1"/>
          </p:cNvSpPr>
          <p:nvPr/>
        </p:nvSpPr>
        <p:spPr bwMode="auto">
          <a:xfrm flipV="1">
            <a:off x="1658938" y="2427288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1" name="Line 90"/>
          <p:cNvSpPr>
            <a:spLocks noChangeShapeType="1"/>
          </p:cNvSpPr>
          <p:nvPr/>
        </p:nvSpPr>
        <p:spPr bwMode="auto">
          <a:xfrm flipH="1">
            <a:off x="709613" y="3100388"/>
            <a:ext cx="9493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2" name="Oval 91"/>
          <p:cNvSpPr>
            <a:spLocks noChangeArrowheads="1"/>
          </p:cNvSpPr>
          <p:nvPr/>
        </p:nvSpPr>
        <p:spPr bwMode="auto">
          <a:xfrm>
            <a:off x="1614488" y="3060700"/>
            <a:ext cx="88900" cy="74613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3" name="Text Box 92"/>
          <p:cNvSpPr txBox="1">
            <a:spLocks noChangeArrowheads="1"/>
          </p:cNvSpPr>
          <p:nvPr/>
        </p:nvSpPr>
        <p:spPr bwMode="auto">
          <a:xfrm>
            <a:off x="1522413" y="2209800"/>
            <a:ext cx="3032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0"/>
              <a:t>Y</a:t>
            </a:r>
          </a:p>
        </p:txBody>
      </p:sp>
      <p:sp>
        <p:nvSpPr>
          <p:cNvPr id="35854" name="Text Box 93"/>
          <p:cNvSpPr txBox="1">
            <a:spLocks noChangeArrowheads="1"/>
          </p:cNvSpPr>
          <p:nvPr/>
        </p:nvSpPr>
        <p:spPr bwMode="auto">
          <a:xfrm>
            <a:off x="439738" y="2954338"/>
            <a:ext cx="3032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0"/>
              <a:t>X</a:t>
            </a:r>
          </a:p>
        </p:txBody>
      </p:sp>
      <p:sp>
        <p:nvSpPr>
          <p:cNvPr id="35855" name="Text Box 94"/>
          <p:cNvSpPr txBox="1">
            <a:spLocks noChangeArrowheads="1"/>
          </p:cNvSpPr>
          <p:nvPr/>
        </p:nvSpPr>
        <p:spPr bwMode="auto">
          <a:xfrm>
            <a:off x="1612900" y="2735263"/>
            <a:ext cx="6873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0">
                <a:solidFill>
                  <a:schemeClr val="accent1"/>
                </a:solidFill>
              </a:rPr>
              <a:t>14.03 </a:t>
            </a:r>
            <a:r>
              <a:rPr lang="en-US" sz="1200" i="0" baseline="30000">
                <a:solidFill>
                  <a:schemeClr val="accent1"/>
                </a:solidFill>
              </a:rPr>
              <a:t>O</a:t>
            </a:r>
          </a:p>
        </p:txBody>
      </p:sp>
      <p:sp>
        <p:nvSpPr>
          <p:cNvPr id="35856" name="Oval 96"/>
          <p:cNvSpPr>
            <a:spLocks noChangeArrowheads="1"/>
          </p:cNvSpPr>
          <p:nvPr/>
        </p:nvSpPr>
        <p:spPr bwMode="auto">
          <a:xfrm>
            <a:off x="1612900" y="2571750"/>
            <a:ext cx="88900" cy="7461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7" name="Line 98"/>
          <p:cNvSpPr>
            <a:spLocks noChangeShapeType="1"/>
          </p:cNvSpPr>
          <p:nvPr/>
        </p:nvSpPr>
        <p:spPr bwMode="auto">
          <a:xfrm flipV="1">
            <a:off x="1658938" y="2605088"/>
            <a:ext cx="0" cy="20796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8" name="Line 99"/>
          <p:cNvSpPr>
            <a:spLocks noChangeShapeType="1"/>
          </p:cNvSpPr>
          <p:nvPr/>
        </p:nvSpPr>
        <p:spPr bwMode="auto">
          <a:xfrm flipV="1">
            <a:off x="1658938" y="2943225"/>
            <a:ext cx="0" cy="15716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triangle" w="sm" len="med"/>
            <a:tailEnd type="non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9" name="Text Box 102"/>
          <p:cNvSpPr txBox="1">
            <a:spLocks noChangeArrowheads="1"/>
          </p:cNvSpPr>
          <p:nvPr/>
        </p:nvSpPr>
        <p:spPr bwMode="auto">
          <a:xfrm>
            <a:off x="347663" y="3757613"/>
            <a:ext cx="2286000" cy="763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i="0"/>
              <a:t>Subtended field of view angle</a:t>
            </a:r>
          </a:p>
          <a:p>
            <a:r>
              <a:rPr lang="en-US" sz="1200" i="0"/>
              <a:t>14.03 = arc tan (1/4)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81AB92F-AB66-6140-8D11-412C925BFE34}" type="slidenum">
              <a:rPr lang="en-US" smtClean="0"/>
              <a:pPr/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777875" y="1622425"/>
            <a:ext cx="776922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The following sets of keywords and values describe this circular field of view: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1293813" y="2597150"/>
            <a:ext cx="7253287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>
                <a:latin typeface="Courier New" charset="0"/>
              </a:rPr>
              <a:t>INS-11111_FOV_SHAPE            = 'CIRCLE'</a:t>
            </a:r>
          </a:p>
          <a:p>
            <a:r>
              <a:rPr lang="en-US" sz="1600" i="0">
                <a:latin typeface="Courier New" charset="0"/>
              </a:rPr>
              <a:t>INS-11111_FOV_FRAME            = 'FRAME_FOR_INS-11111'</a:t>
            </a:r>
          </a:p>
          <a:p>
            <a:r>
              <a:rPr lang="en-US" sz="1600" i="0">
                <a:latin typeface="Courier New" charset="0"/>
              </a:rPr>
              <a:t>INS-11111_BORESIGHT            = ( 0.0  0.0  1.0 )</a:t>
            </a:r>
          </a:p>
          <a:p>
            <a:r>
              <a:rPr lang="en-US" sz="1600" i="0">
                <a:latin typeface="Courier New" charset="0"/>
              </a:rPr>
              <a:t>INS-11111_FOV_BOUNDARY_CORNERS = ( 0.0  1.0  4.0 )</a:t>
            </a:r>
          </a:p>
        </p:txBody>
      </p:sp>
      <p:sp>
        <p:nvSpPr>
          <p:cNvPr id="37894" name="Rectangle 7"/>
          <p:cNvSpPr>
            <a:spLocks noGrp="1" noChangeArrowheads="1"/>
          </p:cNvSpPr>
          <p:nvPr>
            <p:ph type="title"/>
          </p:nvPr>
        </p:nvSpPr>
        <p:spPr>
          <a:xfrm>
            <a:off x="3052763" y="381000"/>
            <a:ext cx="4597400" cy="474663"/>
          </a:xfrm>
        </p:spPr>
        <p:txBody>
          <a:bodyPr/>
          <a:lstStyle/>
          <a:p>
            <a:r>
              <a:rPr lang="en-US"/>
              <a:t>Circular FOV Definition</a:t>
            </a:r>
          </a:p>
        </p:txBody>
      </p:sp>
      <p:sp>
        <p:nvSpPr>
          <p:cNvPr id="37895" name="Rectangle 12"/>
          <p:cNvSpPr>
            <a:spLocks noChangeArrowheads="1"/>
          </p:cNvSpPr>
          <p:nvPr/>
        </p:nvSpPr>
        <p:spPr bwMode="auto">
          <a:xfrm>
            <a:off x="1295400" y="4298950"/>
            <a:ext cx="7253288" cy="180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>
                <a:latin typeface="Courier New" charset="0"/>
              </a:rPr>
              <a:t>INS-11111_FOV_SHAPE            = 'CIRCLE'</a:t>
            </a:r>
          </a:p>
          <a:p>
            <a:r>
              <a:rPr lang="en-US" sz="1600" i="0">
                <a:latin typeface="Courier New" charset="0"/>
              </a:rPr>
              <a:t>INS-11111_FOV_FRAME            = 'FRAME_FOR_INS-11111'</a:t>
            </a:r>
          </a:p>
          <a:p>
            <a:r>
              <a:rPr lang="en-US" sz="1600" i="0">
                <a:latin typeface="Courier New" charset="0"/>
              </a:rPr>
              <a:t>INS-11111_BORESIGHT            = ( 0.0  0.0  1.0 )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INS-11111_FOV_CLASS_SPEC       = 'ANGLES'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INS-11111_FOV_REF_VECTOR       = ( 0.0  1.0  0.0 )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INS-11111_FOV_REF_ANGLE        = 14.03624347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INS-11111_FOV_ANGLE_UNITS      = 'DEGREES'</a:t>
            </a:r>
          </a:p>
        </p:txBody>
      </p:sp>
      <p:sp>
        <p:nvSpPr>
          <p:cNvPr id="37896" name="Rectangle 13"/>
          <p:cNvSpPr>
            <a:spLocks noChangeArrowheads="1"/>
          </p:cNvSpPr>
          <p:nvPr/>
        </p:nvSpPr>
        <p:spPr bwMode="auto">
          <a:xfrm>
            <a:off x="1066800" y="2260600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boundary vectors explicitly:</a:t>
            </a:r>
          </a:p>
        </p:txBody>
      </p:sp>
      <p:sp>
        <p:nvSpPr>
          <p:cNvPr id="37897" name="Rectangle 14"/>
          <p:cNvSpPr>
            <a:spLocks noChangeArrowheads="1"/>
          </p:cNvSpPr>
          <p:nvPr/>
        </p:nvSpPr>
        <p:spPr bwMode="auto">
          <a:xfrm>
            <a:off x="1068388" y="3962400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half angular extents of the FOV: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4FC00FA-AE7B-D44C-BC54-B025612D2092}" type="slidenum">
              <a:rPr lang="en-US" smtClean="0"/>
              <a:pPr/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1574800" y="1524000"/>
            <a:ext cx="715645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Consider an instrument with an elliptical field of view.</a:t>
            </a:r>
          </a:p>
        </p:txBody>
      </p:sp>
      <p:sp>
        <p:nvSpPr>
          <p:cNvPr id="39959" name="Line 6"/>
          <p:cNvSpPr>
            <a:spLocks noChangeShapeType="1"/>
          </p:cNvSpPr>
          <p:nvPr/>
        </p:nvSpPr>
        <p:spPr bwMode="auto">
          <a:xfrm flipV="1">
            <a:off x="2374900" y="4811713"/>
            <a:ext cx="4618038" cy="593725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0" name="Line 7"/>
          <p:cNvSpPr>
            <a:spLocks noChangeShapeType="1"/>
          </p:cNvSpPr>
          <p:nvPr/>
        </p:nvSpPr>
        <p:spPr bwMode="auto">
          <a:xfrm flipH="1">
            <a:off x="3371850" y="4181475"/>
            <a:ext cx="15875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1" name="Rectangle 8"/>
          <p:cNvSpPr>
            <a:spLocks noChangeArrowheads="1"/>
          </p:cNvSpPr>
          <p:nvPr/>
        </p:nvSpPr>
        <p:spPr bwMode="auto">
          <a:xfrm>
            <a:off x="2914650" y="3321050"/>
            <a:ext cx="1384300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1"/>
                </a:solidFill>
              </a:rPr>
              <a:t>Boundary Corner Vectors</a:t>
            </a:r>
          </a:p>
        </p:txBody>
      </p:sp>
      <p:sp>
        <p:nvSpPr>
          <p:cNvPr id="39962" name="Line 9"/>
          <p:cNvSpPr>
            <a:spLocks noChangeShapeType="1"/>
          </p:cNvSpPr>
          <p:nvPr/>
        </p:nvSpPr>
        <p:spPr bwMode="auto">
          <a:xfrm flipV="1">
            <a:off x="6826251" y="3625850"/>
            <a:ext cx="425449" cy="68262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3" name="Rectangle 10"/>
          <p:cNvSpPr>
            <a:spLocks noChangeArrowheads="1"/>
          </p:cNvSpPr>
          <p:nvPr/>
        </p:nvSpPr>
        <p:spPr bwMode="auto">
          <a:xfrm>
            <a:off x="7014781" y="3097213"/>
            <a:ext cx="13843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 dirty="0">
                <a:solidFill>
                  <a:schemeClr val="accent2"/>
                </a:solidFill>
              </a:rPr>
              <a:t>Boresight Vector</a:t>
            </a:r>
          </a:p>
        </p:txBody>
      </p:sp>
      <p:sp>
        <p:nvSpPr>
          <p:cNvPr id="39964" name="Line 11"/>
          <p:cNvSpPr>
            <a:spLocks noChangeShapeType="1"/>
          </p:cNvSpPr>
          <p:nvPr/>
        </p:nvSpPr>
        <p:spPr bwMode="auto">
          <a:xfrm flipV="1">
            <a:off x="2381250" y="4716463"/>
            <a:ext cx="3227388" cy="6953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5" name="Rectangle 12"/>
          <p:cNvSpPr>
            <a:spLocks noChangeArrowheads="1"/>
          </p:cNvSpPr>
          <p:nvPr/>
        </p:nvSpPr>
        <p:spPr bwMode="auto">
          <a:xfrm>
            <a:off x="8358188" y="522922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6" name="Rectangle 13"/>
          <p:cNvSpPr>
            <a:spLocks noChangeArrowheads="1"/>
          </p:cNvSpPr>
          <p:nvPr/>
        </p:nvSpPr>
        <p:spPr bwMode="auto">
          <a:xfrm>
            <a:off x="1666875" y="5976937"/>
            <a:ext cx="1384300" cy="593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 dirty="0"/>
              <a:t>Instrument</a:t>
            </a:r>
          </a:p>
          <a:p>
            <a:pPr algn="ctr">
              <a:lnSpc>
                <a:spcPct val="90000"/>
              </a:lnSpc>
            </a:pPr>
            <a:r>
              <a:rPr lang="en-US" sz="1800" i="0" dirty="0"/>
              <a:t>focal point</a:t>
            </a:r>
          </a:p>
        </p:txBody>
      </p:sp>
      <p:sp>
        <p:nvSpPr>
          <p:cNvPr id="39967" name="Line 14"/>
          <p:cNvSpPr>
            <a:spLocks noChangeShapeType="1"/>
          </p:cNvSpPr>
          <p:nvPr/>
        </p:nvSpPr>
        <p:spPr bwMode="auto">
          <a:xfrm flipH="1">
            <a:off x="2369776" y="4645024"/>
            <a:ext cx="11473" cy="766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8" name="Line 15"/>
          <p:cNvSpPr>
            <a:spLocks noChangeShapeType="1"/>
          </p:cNvSpPr>
          <p:nvPr/>
        </p:nvSpPr>
        <p:spPr bwMode="auto">
          <a:xfrm flipH="1" flipV="1">
            <a:off x="1574799" y="5304466"/>
            <a:ext cx="752475" cy="1102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69" name="Rectangle 16"/>
          <p:cNvSpPr>
            <a:spLocks noChangeArrowheads="1"/>
          </p:cNvSpPr>
          <p:nvPr/>
        </p:nvSpPr>
        <p:spPr bwMode="auto">
          <a:xfrm>
            <a:off x="1241424" y="5110878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X</a:t>
            </a:r>
          </a:p>
        </p:txBody>
      </p:sp>
      <p:sp>
        <p:nvSpPr>
          <p:cNvPr id="39970" name="Rectangle 17"/>
          <p:cNvSpPr>
            <a:spLocks noChangeArrowheads="1"/>
          </p:cNvSpPr>
          <p:nvPr/>
        </p:nvSpPr>
        <p:spPr bwMode="auto">
          <a:xfrm>
            <a:off x="2236040" y="4308474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Y</a:t>
            </a:r>
          </a:p>
        </p:txBody>
      </p:sp>
      <p:sp>
        <p:nvSpPr>
          <p:cNvPr id="39971" name="Rectangle 18"/>
          <p:cNvSpPr>
            <a:spLocks noChangeArrowheads="1"/>
          </p:cNvSpPr>
          <p:nvPr/>
        </p:nvSpPr>
        <p:spPr bwMode="auto">
          <a:xfrm>
            <a:off x="7073900" y="4047068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Z</a:t>
            </a:r>
          </a:p>
        </p:txBody>
      </p:sp>
      <p:sp>
        <p:nvSpPr>
          <p:cNvPr id="39972" name="Rectangle 19"/>
          <p:cNvSpPr>
            <a:spLocks noChangeArrowheads="1"/>
          </p:cNvSpPr>
          <p:nvPr/>
        </p:nvSpPr>
        <p:spPr bwMode="auto">
          <a:xfrm>
            <a:off x="1968500" y="5545137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(0,0,0)</a:t>
            </a:r>
          </a:p>
        </p:txBody>
      </p:sp>
      <p:sp>
        <p:nvSpPr>
          <p:cNvPr id="39973" name="Rectangle 20"/>
          <p:cNvSpPr>
            <a:spLocks noChangeArrowheads="1"/>
          </p:cNvSpPr>
          <p:nvPr/>
        </p:nvSpPr>
        <p:spPr bwMode="auto">
          <a:xfrm>
            <a:off x="5654487" y="3625850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(0,1,4)</a:t>
            </a:r>
          </a:p>
        </p:txBody>
      </p:sp>
      <p:sp>
        <p:nvSpPr>
          <p:cNvPr id="39974" name="Oval 23"/>
          <p:cNvSpPr>
            <a:spLocks noChangeArrowheads="1"/>
          </p:cNvSpPr>
          <p:nvPr/>
        </p:nvSpPr>
        <p:spPr bwMode="auto">
          <a:xfrm>
            <a:off x="4437063" y="4144963"/>
            <a:ext cx="2389188" cy="11096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scene3d>
            <a:camera prst="legacyObliqueTopRight">
              <a:rot lat="0" lon="1200000" rev="0"/>
            </a:camera>
            <a:lightRig rig="legacyHarsh1" dir="t"/>
          </a:scene3d>
          <a:sp3d extrusionH="4750" prstMaterial="legacyMetal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sp>
        <p:nvSpPr>
          <p:cNvPr id="39975" name="Line 25"/>
          <p:cNvSpPr>
            <a:spLocks noChangeShapeType="1"/>
          </p:cNvSpPr>
          <p:nvPr/>
        </p:nvSpPr>
        <p:spPr bwMode="auto">
          <a:xfrm flipV="1">
            <a:off x="5616575" y="4532313"/>
            <a:ext cx="855663" cy="184150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76" name="Line 26"/>
          <p:cNvSpPr>
            <a:spLocks noChangeShapeType="1"/>
          </p:cNvSpPr>
          <p:nvPr/>
        </p:nvSpPr>
        <p:spPr bwMode="auto">
          <a:xfrm flipV="1">
            <a:off x="6486525" y="4398963"/>
            <a:ext cx="579438" cy="125412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77" name="Line 27"/>
          <p:cNvSpPr>
            <a:spLocks noChangeShapeType="1"/>
          </p:cNvSpPr>
          <p:nvPr/>
        </p:nvSpPr>
        <p:spPr bwMode="auto">
          <a:xfrm flipV="1">
            <a:off x="2327275" y="4011613"/>
            <a:ext cx="3708400" cy="1417637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78" name="Rectangle 30"/>
          <p:cNvSpPr>
            <a:spLocks noChangeArrowheads="1"/>
          </p:cNvSpPr>
          <p:nvPr/>
        </p:nvSpPr>
        <p:spPr bwMode="auto">
          <a:xfrm>
            <a:off x="7014781" y="4645024"/>
            <a:ext cx="926537" cy="3390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(-2,0,4)</a:t>
            </a:r>
          </a:p>
        </p:txBody>
      </p:sp>
      <p:sp>
        <p:nvSpPr>
          <p:cNvPr id="39979" name="Line 31"/>
          <p:cNvSpPr>
            <a:spLocks noChangeShapeType="1"/>
          </p:cNvSpPr>
          <p:nvPr/>
        </p:nvSpPr>
        <p:spPr bwMode="auto">
          <a:xfrm>
            <a:off x="3527425" y="4186238"/>
            <a:ext cx="647700" cy="985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80" name="Oval 72"/>
          <p:cNvSpPr>
            <a:spLocks noChangeArrowheads="1"/>
          </p:cNvSpPr>
          <p:nvPr/>
        </p:nvSpPr>
        <p:spPr bwMode="auto">
          <a:xfrm>
            <a:off x="5592763" y="409416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81" name="Oval 73"/>
          <p:cNvSpPr>
            <a:spLocks noChangeArrowheads="1"/>
          </p:cNvSpPr>
          <p:nvPr/>
        </p:nvSpPr>
        <p:spPr bwMode="auto">
          <a:xfrm>
            <a:off x="6559550" y="481806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82" name="Oval 75"/>
          <p:cNvSpPr>
            <a:spLocks noChangeArrowheads="1"/>
          </p:cNvSpPr>
          <p:nvPr/>
        </p:nvSpPr>
        <p:spPr bwMode="auto">
          <a:xfrm>
            <a:off x="5614988" y="4645025"/>
            <a:ext cx="104775" cy="10477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2" name="Rectangle 82"/>
          <p:cNvSpPr>
            <a:spLocks noGrp="1" noChangeArrowheads="1"/>
          </p:cNvSpPr>
          <p:nvPr>
            <p:ph type="title"/>
          </p:nvPr>
        </p:nvSpPr>
        <p:spPr>
          <a:xfrm>
            <a:off x="3154363" y="381000"/>
            <a:ext cx="4394200" cy="474663"/>
          </a:xfrm>
        </p:spPr>
        <p:txBody>
          <a:bodyPr/>
          <a:lstStyle/>
          <a:p>
            <a:r>
              <a:rPr lang="en-US"/>
              <a:t>Elliptical Field of View</a:t>
            </a:r>
          </a:p>
        </p:txBody>
      </p:sp>
      <p:sp>
        <p:nvSpPr>
          <p:cNvPr id="39943" name="Rectangle 101"/>
          <p:cNvSpPr>
            <a:spLocks noChangeArrowheads="1"/>
          </p:cNvSpPr>
          <p:nvPr/>
        </p:nvSpPr>
        <p:spPr bwMode="auto">
          <a:xfrm>
            <a:off x="492125" y="2171700"/>
            <a:ext cx="2400300" cy="1574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4" name="Line 103"/>
          <p:cNvSpPr>
            <a:spLocks noChangeShapeType="1"/>
          </p:cNvSpPr>
          <p:nvPr/>
        </p:nvSpPr>
        <p:spPr bwMode="auto">
          <a:xfrm flipV="1">
            <a:off x="1711325" y="2463800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5" name="Line 104"/>
          <p:cNvSpPr>
            <a:spLocks noChangeShapeType="1"/>
          </p:cNvSpPr>
          <p:nvPr/>
        </p:nvSpPr>
        <p:spPr bwMode="auto">
          <a:xfrm flipH="1">
            <a:off x="762000" y="3136900"/>
            <a:ext cx="9493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6" name="Oval 105"/>
          <p:cNvSpPr>
            <a:spLocks noChangeArrowheads="1"/>
          </p:cNvSpPr>
          <p:nvPr/>
        </p:nvSpPr>
        <p:spPr bwMode="auto">
          <a:xfrm>
            <a:off x="1666875" y="3097213"/>
            <a:ext cx="88900" cy="74612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7" name="Text Box 106"/>
          <p:cNvSpPr txBox="1">
            <a:spLocks noChangeArrowheads="1"/>
          </p:cNvSpPr>
          <p:nvPr/>
        </p:nvSpPr>
        <p:spPr bwMode="auto">
          <a:xfrm>
            <a:off x="1574800" y="2246313"/>
            <a:ext cx="3032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0"/>
              <a:t>Y</a:t>
            </a:r>
          </a:p>
        </p:txBody>
      </p:sp>
      <p:sp>
        <p:nvSpPr>
          <p:cNvPr id="39948" name="Text Box 107"/>
          <p:cNvSpPr txBox="1">
            <a:spLocks noChangeArrowheads="1"/>
          </p:cNvSpPr>
          <p:nvPr/>
        </p:nvSpPr>
        <p:spPr bwMode="auto">
          <a:xfrm>
            <a:off x="492125" y="2990850"/>
            <a:ext cx="3032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0"/>
              <a:t>X</a:t>
            </a:r>
          </a:p>
        </p:txBody>
      </p:sp>
      <p:sp>
        <p:nvSpPr>
          <p:cNvPr id="39949" name="Text Box 108"/>
          <p:cNvSpPr txBox="1">
            <a:spLocks noChangeArrowheads="1"/>
          </p:cNvSpPr>
          <p:nvPr/>
        </p:nvSpPr>
        <p:spPr bwMode="auto">
          <a:xfrm>
            <a:off x="1069975" y="2771775"/>
            <a:ext cx="6873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0">
                <a:solidFill>
                  <a:schemeClr val="accent1"/>
                </a:solidFill>
              </a:rPr>
              <a:t>14.03 </a:t>
            </a:r>
            <a:r>
              <a:rPr lang="en-US" sz="1200" i="0" baseline="30000">
                <a:solidFill>
                  <a:schemeClr val="accent1"/>
                </a:solidFill>
              </a:rPr>
              <a:t>O</a:t>
            </a:r>
          </a:p>
        </p:txBody>
      </p:sp>
      <p:sp>
        <p:nvSpPr>
          <p:cNvPr id="39950" name="Text Box 109"/>
          <p:cNvSpPr txBox="1">
            <a:spLocks noChangeArrowheads="1"/>
          </p:cNvSpPr>
          <p:nvPr/>
        </p:nvSpPr>
        <p:spPr bwMode="auto">
          <a:xfrm>
            <a:off x="1825625" y="2990850"/>
            <a:ext cx="687388" cy="257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i="0">
                <a:solidFill>
                  <a:schemeClr val="accent1"/>
                </a:solidFill>
              </a:rPr>
              <a:t>26.57 </a:t>
            </a:r>
            <a:r>
              <a:rPr lang="en-US" sz="1200" i="0" baseline="30000">
                <a:solidFill>
                  <a:schemeClr val="accent1"/>
                </a:solidFill>
              </a:rPr>
              <a:t>O</a:t>
            </a:r>
            <a:endParaRPr lang="en-US" i="0"/>
          </a:p>
        </p:txBody>
      </p:sp>
      <p:sp>
        <p:nvSpPr>
          <p:cNvPr id="39951" name="Oval 111"/>
          <p:cNvSpPr>
            <a:spLocks noChangeArrowheads="1"/>
          </p:cNvSpPr>
          <p:nvPr/>
        </p:nvSpPr>
        <p:spPr bwMode="auto">
          <a:xfrm>
            <a:off x="1665288" y="2608263"/>
            <a:ext cx="88900" cy="7461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2" name="Oval 112"/>
          <p:cNvSpPr>
            <a:spLocks noChangeArrowheads="1"/>
          </p:cNvSpPr>
          <p:nvPr/>
        </p:nvSpPr>
        <p:spPr bwMode="auto">
          <a:xfrm>
            <a:off x="2524125" y="3084513"/>
            <a:ext cx="88900" cy="7461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3" name="Line 114"/>
          <p:cNvSpPr>
            <a:spLocks noChangeShapeType="1"/>
          </p:cNvSpPr>
          <p:nvPr/>
        </p:nvSpPr>
        <p:spPr bwMode="auto">
          <a:xfrm flipV="1">
            <a:off x="1711325" y="2667000"/>
            <a:ext cx="0" cy="20796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4" name="Line 115"/>
          <p:cNvSpPr>
            <a:spLocks noChangeShapeType="1"/>
          </p:cNvSpPr>
          <p:nvPr/>
        </p:nvSpPr>
        <p:spPr bwMode="auto">
          <a:xfrm flipV="1">
            <a:off x="1709738" y="2990850"/>
            <a:ext cx="0" cy="15716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triangle" w="sm" len="med"/>
            <a:tailEnd type="non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5" name="Line 116"/>
          <p:cNvSpPr>
            <a:spLocks noChangeShapeType="1"/>
          </p:cNvSpPr>
          <p:nvPr/>
        </p:nvSpPr>
        <p:spPr bwMode="auto">
          <a:xfrm rot="5607751">
            <a:off x="1790700" y="3048001"/>
            <a:ext cx="7937" cy="16986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6" name="Line 117"/>
          <p:cNvSpPr>
            <a:spLocks noChangeShapeType="1"/>
          </p:cNvSpPr>
          <p:nvPr/>
        </p:nvSpPr>
        <p:spPr bwMode="auto">
          <a:xfrm rot="5400000" flipV="1">
            <a:off x="2439988" y="2982913"/>
            <a:ext cx="0" cy="2921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7" name="Text Box 118"/>
          <p:cNvSpPr txBox="1">
            <a:spLocks noChangeArrowheads="1"/>
          </p:cNvSpPr>
          <p:nvPr/>
        </p:nvSpPr>
        <p:spPr bwMode="auto">
          <a:xfrm>
            <a:off x="400050" y="3794125"/>
            <a:ext cx="22860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i="0"/>
              <a:t>Subtended field of view angle</a:t>
            </a:r>
          </a:p>
          <a:p>
            <a:r>
              <a:rPr lang="en-US" sz="1200" i="0"/>
              <a:t>14.03 = arc tan (1/4)</a:t>
            </a:r>
          </a:p>
          <a:p>
            <a:r>
              <a:rPr lang="en-US" sz="1200" i="0"/>
              <a:t>26.57 = arc tan (2/4)</a:t>
            </a:r>
            <a:endParaRPr lang="en-US" sz="1600" i="0"/>
          </a:p>
        </p:txBody>
      </p:sp>
      <p:sp>
        <p:nvSpPr>
          <p:cNvPr id="39958" name="Oval 119"/>
          <p:cNvSpPr>
            <a:spLocks noChangeArrowheads="1"/>
          </p:cNvSpPr>
          <p:nvPr/>
        </p:nvSpPr>
        <p:spPr bwMode="auto">
          <a:xfrm>
            <a:off x="833438" y="2641600"/>
            <a:ext cx="1752600" cy="990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25"/>
          <p:cNvSpPr>
            <a:spLocks noChangeShapeType="1"/>
          </p:cNvSpPr>
          <p:nvPr/>
        </p:nvSpPr>
        <p:spPr bwMode="auto">
          <a:xfrm>
            <a:off x="5719763" y="4716463"/>
            <a:ext cx="845723" cy="137558"/>
          </a:xfrm>
          <a:prstGeom prst="line">
            <a:avLst/>
          </a:prstGeom>
          <a:noFill/>
          <a:ln w="25400">
            <a:solidFill>
              <a:srgbClr val="FC0128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25"/>
          <p:cNvSpPr>
            <a:spLocks noChangeShapeType="1"/>
          </p:cNvSpPr>
          <p:nvPr/>
        </p:nvSpPr>
        <p:spPr bwMode="auto">
          <a:xfrm flipH="1" flipV="1">
            <a:off x="5654486" y="4170712"/>
            <a:ext cx="1" cy="463550"/>
          </a:xfrm>
          <a:prstGeom prst="line">
            <a:avLst/>
          </a:prstGeom>
          <a:noFill/>
          <a:ln w="25400">
            <a:solidFill>
              <a:srgbClr val="FC0128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6BC759-D105-4D4E-95B6-C3905001B147}" type="slidenum">
              <a:rPr lang="en-US" smtClean="0"/>
              <a:pPr/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777875" y="1470025"/>
            <a:ext cx="776922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The following sets of keywords and values describe this elliptical field of view:</a:t>
            </a: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1293813" y="2514600"/>
            <a:ext cx="7253287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 dirty="0">
                <a:latin typeface="Courier New" charset="0"/>
              </a:rPr>
              <a:t>INS-22222_FOV_SHAPE            = 'ELLIPSE'</a:t>
            </a:r>
          </a:p>
          <a:p>
            <a:r>
              <a:rPr lang="en-US" sz="1600" i="0" dirty="0">
                <a:latin typeface="Courier New" charset="0"/>
              </a:rPr>
              <a:t>INS-22222_FOV_FRAME            = 'FRAME_FOR_INS-22222'</a:t>
            </a:r>
          </a:p>
          <a:p>
            <a:r>
              <a:rPr lang="en-US" sz="1600" i="0" dirty="0">
                <a:latin typeface="Courier New" charset="0"/>
              </a:rPr>
              <a:t>INS-22222_BORESIGHT            = ( 0.0  0.0  1.0 )</a:t>
            </a:r>
          </a:p>
          <a:p>
            <a:r>
              <a:rPr lang="en-US" sz="1600" i="0" dirty="0">
                <a:latin typeface="Courier New" charset="0"/>
              </a:rPr>
              <a:t>INS-22222_FOV_BOUNDARY_CORNERS = ( 0.0  1.0  4.0 </a:t>
            </a:r>
          </a:p>
          <a:p>
            <a:r>
              <a:rPr lang="en-US" sz="1600" i="0" dirty="0">
                <a:latin typeface="Courier New" charset="0"/>
              </a:rPr>
              <a:t>                                  -2.0  0.0  4.0 )</a:t>
            </a: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title"/>
          </p:nvPr>
        </p:nvSpPr>
        <p:spPr>
          <a:xfrm>
            <a:off x="2992438" y="381000"/>
            <a:ext cx="4725987" cy="474663"/>
          </a:xfrm>
        </p:spPr>
        <p:txBody>
          <a:bodyPr/>
          <a:lstStyle/>
          <a:p>
            <a:r>
              <a:rPr lang="en-US"/>
              <a:t>Elliptical FOV Definition</a:t>
            </a:r>
          </a:p>
        </p:txBody>
      </p:sp>
      <p:sp>
        <p:nvSpPr>
          <p:cNvPr id="41991" name="Rectangle 5"/>
          <p:cNvSpPr>
            <a:spLocks noChangeArrowheads="1"/>
          </p:cNvSpPr>
          <p:nvPr/>
        </p:nvSpPr>
        <p:spPr bwMode="auto">
          <a:xfrm>
            <a:off x="1295400" y="4298950"/>
            <a:ext cx="7253288" cy="2044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>
                <a:latin typeface="Courier New" charset="0"/>
              </a:rPr>
              <a:t>INS-22222_FOV_SHAPE            = 'ELLIPSE'</a:t>
            </a:r>
          </a:p>
          <a:p>
            <a:r>
              <a:rPr lang="en-US" sz="1600" i="0">
                <a:latin typeface="Courier New" charset="0"/>
              </a:rPr>
              <a:t>INS-22222_FOV_FRAME            = 'FRAME_FOR_INS-22222'</a:t>
            </a:r>
          </a:p>
          <a:p>
            <a:r>
              <a:rPr lang="en-US" sz="1600" i="0">
                <a:latin typeface="Courier New" charset="0"/>
              </a:rPr>
              <a:t>INS-22222_BORESIGHT            = ( 0.0  0.0  1.0 )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INS-22222_FOV_CLASS_SPEC       = 'ANGLES'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INS-22222_FOV_REF_VECTOR       = ( 0.0  1.0  0.0 )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INS-22222_FOV_REF_ANGLE        = 14.03624347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INS-22222_FOV_CROSS_ANGLE      = 26.56505118</a:t>
            </a:r>
          </a:p>
          <a:p>
            <a:pPr>
              <a:buSzPct val="100000"/>
            </a:pPr>
            <a:r>
              <a:rPr lang="en-US" sz="1600" i="0">
                <a:latin typeface="Courier New" charset="0"/>
              </a:rPr>
              <a:t>INS-22222_FOV_ANGLE_UNITS      = 'DEGREES'</a:t>
            </a:r>
          </a:p>
        </p:txBody>
      </p:sp>
      <p:sp>
        <p:nvSpPr>
          <p:cNvPr id="41992" name="Rectangle 6"/>
          <p:cNvSpPr>
            <a:spLocks noChangeArrowheads="1"/>
          </p:cNvSpPr>
          <p:nvPr/>
        </p:nvSpPr>
        <p:spPr bwMode="auto">
          <a:xfrm>
            <a:off x="1068388" y="2178050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boundary vectors explicitly:</a:t>
            </a:r>
          </a:p>
        </p:txBody>
      </p:sp>
      <p:sp>
        <p:nvSpPr>
          <p:cNvPr id="41993" name="Rectangle 7"/>
          <p:cNvSpPr>
            <a:spLocks noChangeArrowheads="1"/>
          </p:cNvSpPr>
          <p:nvPr/>
        </p:nvSpPr>
        <p:spPr bwMode="auto">
          <a:xfrm>
            <a:off x="1068388" y="3962400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half angular extents of the FOV: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4756EA5-C868-C142-BF60-EBA969EA4C90}" type="slidenum">
              <a:rPr lang="en-US" smtClean="0"/>
              <a:pPr/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1143000" y="1525588"/>
            <a:ext cx="7313613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Consider an instrument with a rectangular field of view.</a:t>
            </a:r>
          </a:p>
        </p:txBody>
      </p:sp>
      <p:sp>
        <p:nvSpPr>
          <p:cNvPr id="44058" name="Line 6"/>
          <p:cNvSpPr>
            <a:spLocks noChangeShapeType="1"/>
          </p:cNvSpPr>
          <p:nvPr/>
        </p:nvSpPr>
        <p:spPr bwMode="auto">
          <a:xfrm flipV="1">
            <a:off x="2414588" y="4341813"/>
            <a:ext cx="4389438" cy="1211263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9" name="Line 7"/>
          <p:cNvSpPr>
            <a:spLocks noChangeShapeType="1"/>
          </p:cNvSpPr>
          <p:nvPr/>
        </p:nvSpPr>
        <p:spPr bwMode="auto">
          <a:xfrm flipH="1">
            <a:off x="3228976" y="4398963"/>
            <a:ext cx="20638" cy="666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0" name="Rectangle 8"/>
          <p:cNvSpPr>
            <a:spLocks noChangeArrowheads="1"/>
          </p:cNvSpPr>
          <p:nvPr/>
        </p:nvSpPr>
        <p:spPr bwMode="auto">
          <a:xfrm>
            <a:off x="2676526" y="3476625"/>
            <a:ext cx="1384300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1"/>
                </a:solidFill>
              </a:rPr>
              <a:t>Boundary Corner Vectors</a:t>
            </a:r>
          </a:p>
        </p:txBody>
      </p:sp>
      <p:sp>
        <p:nvSpPr>
          <p:cNvPr id="44061" name="Line 9"/>
          <p:cNvSpPr>
            <a:spLocks noChangeShapeType="1"/>
          </p:cNvSpPr>
          <p:nvPr/>
        </p:nvSpPr>
        <p:spPr bwMode="auto">
          <a:xfrm>
            <a:off x="6915151" y="4681538"/>
            <a:ext cx="708025" cy="563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2" name="Rectangle 10"/>
          <p:cNvSpPr>
            <a:spLocks noChangeArrowheads="1"/>
          </p:cNvSpPr>
          <p:nvPr/>
        </p:nvSpPr>
        <p:spPr bwMode="auto">
          <a:xfrm>
            <a:off x="7666038" y="5243513"/>
            <a:ext cx="13843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2"/>
                </a:solidFill>
              </a:rPr>
              <a:t>Boresight Vector</a:t>
            </a:r>
          </a:p>
        </p:txBody>
      </p:sp>
      <p:sp>
        <p:nvSpPr>
          <p:cNvPr id="44063" name="Line 11"/>
          <p:cNvSpPr>
            <a:spLocks noChangeShapeType="1"/>
          </p:cNvSpPr>
          <p:nvPr/>
        </p:nvSpPr>
        <p:spPr bwMode="auto">
          <a:xfrm flipV="1">
            <a:off x="2420938" y="4864100"/>
            <a:ext cx="3227388" cy="6953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4" name="Rectangle 12"/>
          <p:cNvSpPr>
            <a:spLocks noChangeArrowheads="1"/>
          </p:cNvSpPr>
          <p:nvPr/>
        </p:nvSpPr>
        <p:spPr bwMode="auto">
          <a:xfrm>
            <a:off x="8397876" y="5376863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5" name="Rectangle 13"/>
          <p:cNvSpPr>
            <a:spLocks noChangeArrowheads="1"/>
          </p:cNvSpPr>
          <p:nvPr/>
        </p:nvSpPr>
        <p:spPr bwMode="auto">
          <a:xfrm>
            <a:off x="1738814" y="6119923"/>
            <a:ext cx="1384300" cy="593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 dirty="0"/>
              <a:t>Instrument</a:t>
            </a:r>
          </a:p>
          <a:p>
            <a:pPr algn="ctr">
              <a:lnSpc>
                <a:spcPct val="90000"/>
              </a:lnSpc>
            </a:pPr>
            <a:r>
              <a:rPr lang="en-US" sz="1800" i="0" dirty="0"/>
              <a:t>focal point</a:t>
            </a:r>
          </a:p>
        </p:txBody>
      </p:sp>
      <p:sp>
        <p:nvSpPr>
          <p:cNvPr id="44066" name="Line 14"/>
          <p:cNvSpPr>
            <a:spLocks noChangeShapeType="1"/>
          </p:cNvSpPr>
          <p:nvPr/>
        </p:nvSpPr>
        <p:spPr bwMode="auto">
          <a:xfrm>
            <a:off x="2443163" y="4681537"/>
            <a:ext cx="0" cy="855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7" name="Line 15"/>
          <p:cNvSpPr>
            <a:spLocks noChangeShapeType="1"/>
          </p:cNvSpPr>
          <p:nvPr/>
        </p:nvSpPr>
        <p:spPr bwMode="auto">
          <a:xfrm flipH="1" flipV="1">
            <a:off x="1638385" y="5438805"/>
            <a:ext cx="798428" cy="1169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8" name="Rectangle 16"/>
          <p:cNvSpPr>
            <a:spLocks noChangeArrowheads="1"/>
          </p:cNvSpPr>
          <p:nvPr/>
        </p:nvSpPr>
        <p:spPr bwMode="auto">
          <a:xfrm>
            <a:off x="1249363" y="5243513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X</a:t>
            </a:r>
          </a:p>
        </p:txBody>
      </p:sp>
      <p:sp>
        <p:nvSpPr>
          <p:cNvPr id="44069" name="Rectangle 17"/>
          <p:cNvSpPr>
            <a:spLocks noChangeArrowheads="1"/>
          </p:cNvSpPr>
          <p:nvPr/>
        </p:nvSpPr>
        <p:spPr bwMode="auto">
          <a:xfrm>
            <a:off x="2316163" y="4303713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Y</a:t>
            </a:r>
          </a:p>
        </p:txBody>
      </p:sp>
      <p:sp>
        <p:nvSpPr>
          <p:cNvPr id="44070" name="Rectangle 18"/>
          <p:cNvSpPr>
            <a:spLocks noChangeArrowheads="1"/>
          </p:cNvSpPr>
          <p:nvPr/>
        </p:nvSpPr>
        <p:spPr bwMode="auto">
          <a:xfrm>
            <a:off x="7198725" y="4311427"/>
            <a:ext cx="261938" cy="34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Z</a:t>
            </a:r>
          </a:p>
        </p:txBody>
      </p:sp>
      <p:sp>
        <p:nvSpPr>
          <p:cNvPr id="44071" name="Rectangle 19"/>
          <p:cNvSpPr>
            <a:spLocks noChangeArrowheads="1"/>
          </p:cNvSpPr>
          <p:nvPr/>
        </p:nvSpPr>
        <p:spPr bwMode="auto">
          <a:xfrm>
            <a:off x="2043614" y="5783373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(0,0,0)</a:t>
            </a:r>
          </a:p>
        </p:txBody>
      </p:sp>
      <p:sp>
        <p:nvSpPr>
          <p:cNvPr id="44072" name="Rectangle 20"/>
          <p:cNvSpPr>
            <a:spLocks noChangeArrowheads="1"/>
          </p:cNvSpPr>
          <p:nvPr/>
        </p:nvSpPr>
        <p:spPr bwMode="auto">
          <a:xfrm>
            <a:off x="4084638" y="3579813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(2,1,4)</a:t>
            </a:r>
          </a:p>
        </p:txBody>
      </p:sp>
      <p:sp>
        <p:nvSpPr>
          <p:cNvPr id="44073" name="Rectangle 21"/>
          <p:cNvSpPr>
            <a:spLocks noChangeArrowheads="1"/>
          </p:cNvSpPr>
          <p:nvPr/>
        </p:nvSpPr>
        <p:spPr bwMode="auto">
          <a:xfrm>
            <a:off x="4605338" y="4276725"/>
            <a:ext cx="2173288" cy="1123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scene3d>
            <a:camera prst="legacyObliqueTopRight">
              <a:rot lat="0" lon="1200000" rev="0"/>
            </a:camera>
            <a:lightRig rig="legacyHarsh3" dir="b"/>
          </a:scene3d>
          <a:sp3d extrusionH="4750" prstMaterial="legacyMetal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sp>
        <p:nvSpPr>
          <p:cNvPr id="44074" name="Line 24"/>
          <p:cNvSpPr>
            <a:spLocks noChangeShapeType="1"/>
          </p:cNvSpPr>
          <p:nvPr/>
        </p:nvSpPr>
        <p:spPr bwMode="auto">
          <a:xfrm flipV="1">
            <a:off x="5656263" y="4670425"/>
            <a:ext cx="898525" cy="193675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5" name="Line 25"/>
          <p:cNvSpPr>
            <a:spLocks noChangeShapeType="1"/>
          </p:cNvSpPr>
          <p:nvPr/>
        </p:nvSpPr>
        <p:spPr bwMode="auto">
          <a:xfrm flipV="1">
            <a:off x="6611938" y="4546600"/>
            <a:ext cx="493713" cy="106363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6" name="Line 26"/>
          <p:cNvSpPr>
            <a:spLocks noChangeShapeType="1"/>
          </p:cNvSpPr>
          <p:nvPr/>
        </p:nvSpPr>
        <p:spPr bwMode="auto">
          <a:xfrm flipV="1">
            <a:off x="2436813" y="3998913"/>
            <a:ext cx="2600325" cy="1552575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7" name="Rectangle 27"/>
          <p:cNvSpPr>
            <a:spLocks noChangeArrowheads="1"/>
          </p:cNvSpPr>
          <p:nvPr/>
        </p:nvSpPr>
        <p:spPr bwMode="auto">
          <a:xfrm>
            <a:off x="6542088" y="3844925"/>
            <a:ext cx="917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(-2,1,4)</a:t>
            </a:r>
          </a:p>
        </p:txBody>
      </p:sp>
      <p:sp>
        <p:nvSpPr>
          <p:cNvPr id="44078" name="Line 28"/>
          <p:cNvSpPr>
            <a:spLocks noChangeShapeType="1"/>
          </p:cNvSpPr>
          <p:nvPr/>
        </p:nvSpPr>
        <p:spPr bwMode="auto">
          <a:xfrm flipV="1">
            <a:off x="2433638" y="5192713"/>
            <a:ext cx="2730500" cy="355600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9" name="Line 29"/>
          <p:cNvSpPr>
            <a:spLocks noChangeShapeType="1"/>
          </p:cNvSpPr>
          <p:nvPr/>
        </p:nvSpPr>
        <p:spPr bwMode="auto">
          <a:xfrm flipV="1">
            <a:off x="2443163" y="5510213"/>
            <a:ext cx="4471988" cy="53975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0" name="Rectangle 30"/>
          <p:cNvSpPr>
            <a:spLocks noChangeArrowheads="1"/>
          </p:cNvSpPr>
          <p:nvPr/>
        </p:nvSpPr>
        <p:spPr bwMode="auto">
          <a:xfrm>
            <a:off x="6175376" y="5653088"/>
            <a:ext cx="9937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(-2,-1,4)</a:t>
            </a:r>
          </a:p>
        </p:txBody>
      </p:sp>
      <p:sp>
        <p:nvSpPr>
          <p:cNvPr id="44081" name="Rectangle 31"/>
          <p:cNvSpPr>
            <a:spLocks noChangeArrowheads="1"/>
          </p:cNvSpPr>
          <p:nvPr/>
        </p:nvSpPr>
        <p:spPr bwMode="auto">
          <a:xfrm>
            <a:off x="3992563" y="5634038"/>
            <a:ext cx="917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(2,-1,4)</a:t>
            </a:r>
          </a:p>
        </p:txBody>
      </p:sp>
      <p:sp>
        <p:nvSpPr>
          <p:cNvPr id="44082" name="Line 32"/>
          <p:cNvSpPr>
            <a:spLocks noChangeShapeType="1"/>
          </p:cNvSpPr>
          <p:nvPr/>
        </p:nvSpPr>
        <p:spPr bwMode="auto">
          <a:xfrm>
            <a:off x="3246438" y="4386263"/>
            <a:ext cx="506413" cy="787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3" name="Line 33"/>
          <p:cNvSpPr>
            <a:spLocks noChangeShapeType="1"/>
          </p:cNvSpPr>
          <p:nvPr/>
        </p:nvSpPr>
        <p:spPr bwMode="auto">
          <a:xfrm>
            <a:off x="3255963" y="4384675"/>
            <a:ext cx="115888" cy="1022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4" name="Line 34"/>
          <p:cNvSpPr>
            <a:spLocks noChangeShapeType="1"/>
          </p:cNvSpPr>
          <p:nvPr/>
        </p:nvSpPr>
        <p:spPr bwMode="auto">
          <a:xfrm>
            <a:off x="3236913" y="4376738"/>
            <a:ext cx="457200" cy="1160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5" name="Oval 37"/>
          <p:cNvSpPr>
            <a:spLocks noChangeArrowheads="1"/>
          </p:cNvSpPr>
          <p:nvPr/>
        </p:nvSpPr>
        <p:spPr bwMode="auto">
          <a:xfrm>
            <a:off x="4760913" y="4092575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6" name="Oval 38"/>
          <p:cNvSpPr>
            <a:spLocks noChangeArrowheads="1"/>
          </p:cNvSpPr>
          <p:nvPr/>
        </p:nvSpPr>
        <p:spPr bwMode="auto">
          <a:xfrm>
            <a:off x="4778376" y="519271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7" name="Oval 39"/>
          <p:cNvSpPr>
            <a:spLocks noChangeArrowheads="1"/>
          </p:cNvSpPr>
          <p:nvPr/>
        </p:nvSpPr>
        <p:spPr bwMode="auto">
          <a:xfrm>
            <a:off x="6515101" y="436721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8" name="Oval 40"/>
          <p:cNvSpPr>
            <a:spLocks noChangeArrowheads="1"/>
          </p:cNvSpPr>
          <p:nvPr/>
        </p:nvSpPr>
        <p:spPr bwMode="auto">
          <a:xfrm>
            <a:off x="5646738" y="4813300"/>
            <a:ext cx="104775" cy="10477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89" name="Oval 41"/>
          <p:cNvSpPr>
            <a:spLocks noChangeArrowheads="1"/>
          </p:cNvSpPr>
          <p:nvPr/>
        </p:nvSpPr>
        <p:spPr bwMode="auto">
          <a:xfrm>
            <a:off x="6543676" y="545941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38" name="Rectangle 64"/>
          <p:cNvSpPr>
            <a:spLocks noGrp="1" noChangeArrowheads="1"/>
          </p:cNvSpPr>
          <p:nvPr>
            <p:ph type="title"/>
          </p:nvPr>
        </p:nvSpPr>
        <p:spPr>
          <a:xfrm>
            <a:off x="2973630" y="381000"/>
            <a:ext cx="5129609" cy="490391"/>
          </a:xfrm>
        </p:spPr>
        <p:txBody>
          <a:bodyPr/>
          <a:lstStyle/>
          <a:p>
            <a:r>
              <a:rPr lang="en-US" dirty="0"/>
              <a:t>Rectangular Field of View</a:t>
            </a:r>
          </a:p>
        </p:txBody>
      </p:sp>
      <p:sp>
        <p:nvSpPr>
          <p:cNvPr id="44039" name="Rectangle 67"/>
          <p:cNvSpPr>
            <a:spLocks noChangeArrowheads="1"/>
          </p:cNvSpPr>
          <p:nvPr/>
        </p:nvSpPr>
        <p:spPr bwMode="auto">
          <a:xfrm>
            <a:off x="249238" y="2424113"/>
            <a:ext cx="2400300" cy="1574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0" name="Rectangle 68"/>
          <p:cNvSpPr>
            <a:spLocks noChangeArrowheads="1"/>
          </p:cNvSpPr>
          <p:nvPr/>
        </p:nvSpPr>
        <p:spPr bwMode="auto">
          <a:xfrm>
            <a:off x="693738" y="2944813"/>
            <a:ext cx="1574800" cy="83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1" name="Line 69"/>
          <p:cNvSpPr>
            <a:spLocks noChangeShapeType="1"/>
          </p:cNvSpPr>
          <p:nvPr/>
        </p:nvSpPr>
        <p:spPr bwMode="auto">
          <a:xfrm flipV="1">
            <a:off x="1468438" y="2716213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2" name="Line 70"/>
          <p:cNvSpPr>
            <a:spLocks noChangeShapeType="1"/>
          </p:cNvSpPr>
          <p:nvPr/>
        </p:nvSpPr>
        <p:spPr bwMode="auto">
          <a:xfrm flipH="1">
            <a:off x="519113" y="3389313"/>
            <a:ext cx="9493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3" name="Oval 71"/>
          <p:cNvSpPr>
            <a:spLocks noChangeArrowheads="1"/>
          </p:cNvSpPr>
          <p:nvPr/>
        </p:nvSpPr>
        <p:spPr bwMode="auto">
          <a:xfrm>
            <a:off x="1423988" y="3349625"/>
            <a:ext cx="88900" cy="74613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4" name="Text Box 72"/>
          <p:cNvSpPr txBox="1">
            <a:spLocks noChangeArrowheads="1"/>
          </p:cNvSpPr>
          <p:nvPr/>
        </p:nvSpPr>
        <p:spPr bwMode="auto">
          <a:xfrm>
            <a:off x="1331913" y="2498725"/>
            <a:ext cx="3032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0"/>
              <a:t>Y</a:t>
            </a:r>
          </a:p>
        </p:txBody>
      </p:sp>
      <p:sp>
        <p:nvSpPr>
          <p:cNvPr id="44045" name="Text Box 73"/>
          <p:cNvSpPr txBox="1">
            <a:spLocks noChangeArrowheads="1"/>
          </p:cNvSpPr>
          <p:nvPr/>
        </p:nvSpPr>
        <p:spPr bwMode="auto">
          <a:xfrm>
            <a:off x="249238" y="3243263"/>
            <a:ext cx="3032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0"/>
              <a:t>X</a:t>
            </a:r>
          </a:p>
        </p:txBody>
      </p:sp>
      <p:sp>
        <p:nvSpPr>
          <p:cNvPr id="44046" name="Text Box 74"/>
          <p:cNvSpPr txBox="1">
            <a:spLocks noChangeArrowheads="1"/>
          </p:cNvSpPr>
          <p:nvPr/>
        </p:nvSpPr>
        <p:spPr bwMode="auto">
          <a:xfrm>
            <a:off x="884238" y="3001963"/>
            <a:ext cx="6873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0">
                <a:solidFill>
                  <a:schemeClr val="accent1"/>
                </a:solidFill>
              </a:rPr>
              <a:t>14.03 </a:t>
            </a:r>
            <a:r>
              <a:rPr lang="en-US" sz="1200" i="0" baseline="30000">
                <a:solidFill>
                  <a:schemeClr val="accent1"/>
                </a:solidFill>
              </a:rPr>
              <a:t>O</a:t>
            </a:r>
          </a:p>
        </p:txBody>
      </p:sp>
      <p:sp>
        <p:nvSpPr>
          <p:cNvPr id="44047" name="Text Box 75"/>
          <p:cNvSpPr txBox="1">
            <a:spLocks noChangeArrowheads="1"/>
          </p:cNvSpPr>
          <p:nvPr/>
        </p:nvSpPr>
        <p:spPr bwMode="auto">
          <a:xfrm>
            <a:off x="1582738" y="3221038"/>
            <a:ext cx="687387" cy="257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i="0">
                <a:solidFill>
                  <a:schemeClr val="accent1"/>
                </a:solidFill>
              </a:rPr>
              <a:t>26.57 </a:t>
            </a:r>
            <a:r>
              <a:rPr lang="en-US" sz="1200" i="0" baseline="30000">
                <a:solidFill>
                  <a:schemeClr val="accent1"/>
                </a:solidFill>
              </a:rPr>
              <a:t>O</a:t>
            </a:r>
            <a:endParaRPr lang="en-US" i="0"/>
          </a:p>
        </p:txBody>
      </p:sp>
      <p:sp>
        <p:nvSpPr>
          <p:cNvPr id="44048" name="Oval 76"/>
          <p:cNvSpPr>
            <a:spLocks noChangeArrowheads="1"/>
          </p:cNvSpPr>
          <p:nvPr/>
        </p:nvSpPr>
        <p:spPr bwMode="auto">
          <a:xfrm>
            <a:off x="649288" y="3744913"/>
            <a:ext cx="88900" cy="7461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9" name="Oval 77"/>
          <p:cNvSpPr>
            <a:spLocks noChangeArrowheads="1"/>
          </p:cNvSpPr>
          <p:nvPr/>
        </p:nvSpPr>
        <p:spPr bwMode="auto">
          <a:xfrm>
            <a:off x="2216150" y="2906713"/>
            <a:ext cx="88900" cy="7461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0" name="Oval 78"/>
          <p:cNvSpPr>
            <a:spLocks noChangeArrowheads="1"/>
          </p:cNvSpPr>
          <p:nvPr/>
        </p:nvSpPr>
        <p:spPr bwMode="auto">
          <a:xfrm>
            <a:off x="2224088" y="3751263"/>
            <a:ext cx="88900" cy="7461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1" name="Oval 79"/>
          <p:cNvSpPr>
            <a:spLocks noChangeArrowheads="1"/>
          </p:cNvSpPr>
          <p:nvPr/>
        </p:nvSpPr>
        <p:spPr bwMode="auto">
          <a:xfrm>
            <a:off x="649288" y="2906713"/>
            <a:ext cx="88900" cy="7461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2" name="Line 80"/>
          <p:cNvSpPr>
            <a:spLocks noChangeShapeType="1"/>
          </p:cNvSpPr>
          <p:nvPr/>
        </p:nvSpPr>
        <p:spPr bwMode="auto">
          <a:xfrm flipV="1">
            <a:off x="1466850" y="2944813"/>
            <a:ext cx="0" cy="15716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3" name="Line 81"/>
          <p:cNvSpPr>
            <a:spLocks noChangeShapeType="1"/>
          </p:cNvSpPr>
          <p:nvPr/>
        </p:nvSpPr>
        <p:spPr bwMode="auto">
          <a:xfrm flipV="1">
            <a:off x="1468438" y="3232150"/>
            <a:ext cx="0" cy="15716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triangle" w="sm" len="med"/>
            <a:tailEnd type="non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4" name="Line 82"/>
          <p:cNvSpPr>
            <a:spLocks noChangeShapeType="1"/>
          </p:cNvSpPr>
          <p:nvPr/>
        </p:nvSpPr>
        <p:spPr bwMode="auto">
          <a:xfrm rot="5607751">
            <a:off x="1549400" y="3308351"/>
            <a:ext cx="7937" cy="16986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5" name="Line 83"/>
          <p:cNvSpPr>
            <a:spLocks noChangeShapeType="1"/>
          </p:cNvSpPr>
          <p:nvPr/>
        </p:nvSpPr>
        <p:spPr bwMode="auto">
          <a:xfrm rot="5400000" flipV="1">
            <a:off x="2172494" y="3293269"/>
            <a:ext cx="0" cy="192088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sm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6" name="Text Box 84"/>
          <p:cNvSpPr txBox="1">
            <a:spLocks noChangeArrowheads="1"/>
          </p:cNvSpPr>
          <p:nvPr/>
        </p:nvSpPr>
        <p:spPr bwMode="auto">
          <a:xfrm>
            <a:off x="157163" y="4046538"/>
            <a:ext cx="22860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i="0"/>
              <a:t>Subtended field of view angle</a:t>
            </a:r>
          </a:p>
          <a:p>
            <a:r>
              <a:rPr lang="en-US" sz="1200" i="0"/>
              <a:t>14.03 = arc tan (1/4)</a:t>
            </a:r>
          </a:p>
          <a:p>
            <a:r>
              <a:rPr lang="en-US" sz="1200" i="0"/>
              <a:t>26.57 = arc tan (2/4)</a:t>
            </a:r>
            <a:endParaRPr lang="en-US" sz="1600" i="0"/>
          </a:p>
        </p:txBody>
      </p:sp>
    </p:spTree>
    <p:extLst>
      <p:ext uri="{BB962C8B-B14F-4D97-AF65-F5344CB8AC3E}">
        <p14:creationId xmlns:p14="http://schemas.microsoft.com/office/powerpoint/2010/main" val="1137053023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385231-E58A-4F43-B0D4-006074DABC13}" type="slidenum">
              <a:rPr lang="en-US" smtClean="0"/>
              <a:pPr/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777875" y="1470025"/>
            <a:ext cx="776922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The following sets of keywords and values describe this rectangular field of view:</a:t>
            </a:r>
          </a:p>
        </p:txBody>
      </p:sp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1295400" y="2444750"/>
            <a:ext cx="7253288" cy="183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 dirty="0">
                <a:latin typeface="Courier New" charset="0"/>
              </a:rPr>
              <a:t>INS-33333_FOV_SHAPE            = 'RECTANGLE'</a:t>
            </a:r>
          </a:p>
          <a:p>
            <a:r>
              <a:rPr lang="en-US" sz="1600" i="0" dirty="0">
                <a:latin typeface="Courier New" charset="0"/>
              </a:rPr>
              <a:t>INS-33333_FOV_FRAME            = 'FRAME_FOR_INS-33333'</a:t>
            </a:r>
          </a:p>
          <a:p>
            <a:r>
              <a:rPr lang="en-US" sz="1600" i="0" dirty="0">
                <a:latin typeface="Courier New" charset="0"/>
              </a:rPr>
              <a:t>INS-33333_BORESIGHT            = ( 0.0  0.0  1.0 )</a:t>
            </a:r>
          </a:p>
          <a:p>
            <a:r>
              <a:rPr lang="en-US" sz="1600" i="0" dirty="0">
                <a:latin typeface="Courier New" charset="0"/>
              </a:rPr>
              <a:t>INS-33333_FOV_BOUNDARY_CORNERS = ( 2.0  1.0  4.0</a:t>
            </a:r>
          </a:p>
          <a:p>
            <a:r>
              <a:rPr lang="en-US" sz="1600" i="0" dirty="0">
                <a:latin typeface="Courier New" charset="0"/>
              </a:rPr>
              <a:t>                                  -2.0  1.0  4.0</a:t>
            </a:r>
          </a:p>
          <a:p>
            <a:r>
              <a:rPr lang="en-US" sz="1600" i="0" dirty="0">
                <a:latin typeface="Courier New" charset="0"/>
              </a:rPr>
              <a:t>                                  -2.0 -1.0  4.0 </a:t>
            </a:r>
          </a:p>
          <a:p>
            <a:r>
              <a:rPr lang="en-US" sz="1600" i="0" dirty="0">
                <a:latin typeface="Courier New" charset="0"/>
              </a:rPr>
              <a:t>                                   2.0 -1.0  4.0</a:t>
            </a:r>
            <a:r>
              <a:rPr lang="en-US" sz="1800" i="0" dirty="0">
                <a:latin typeface="Courier New" charset="0"/>
              </a:rPr>
              <a:t> </a:t>
            </a:r>
            <a:r>
              <a:rPr lang="en-US" sz="1600" i="0" dirty="0">
                <a:latin typeface="Courier New" charset="0"/>
              </a:rPr>
              <a:t>)</a:t>
            </a:r>
          </a:p>
        </p:txBody>
      </p:sp>
      <p:sp>
        <p:nvSpPr>
          <p:cNvPr id="46086" name="Rectangle 4"/>
          <p:cNvSpPr>
            <a:spLocks noGrp="1" noChangeArrowheads="1"/>
          </p:cNvSpPr>
          <p:nvPr>
            <p:ph type="title"/>
          </p:nvPr>
        </p:nvSpPr>
        <p:spPr>
          <a:xfrm>
            <a:off x="2655888" y="381000"/>
            <a:ext cx="5402262" cy="474663"/>
          </a:xfrm>
        </p:spPr>
        <p:txBody>
          <a:bodyPr/>
          <a:lstStyle/>
          <a:p>
            <a:r>
              <a:rPr lang="en-US"/>
              <a:t>Rectangular FOV Definition</a:t>
            </a:r>
          </a:p>
        </p:txBody>
      </p:sp>
      <p:sp>
        <p:nvSpPr>
          <p:cNvPr id="46087" name="Rectangle 5"/>
          <p:cNvSpPr>
            <a:spLocks noChangeArrowheads="1"/>
          </p:cNvSpPr>
          <p:nvPr/>
        </p:nvSpPr>
        <p:spPr bwMode="auto">
          <a:xfrm>
            <a:off x="1295400" y="4648200"/>
            <a:ext cx="7253288" cy="2044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 dirty="0">
                <a:latin typeface="Courier New" charset="0"/>
              </a:rPr>
              <a:t>INS-33333_FOV_SHAPE            = 'RECTANGLE'</a:t>
            </a:r>
          </a:p>
          <a:p>
            <a:r>
              <a:rPr lang="en-US" sz="1600" i="0" dirty="0">
                <a:latin typeface="Courier New" charset="0"/>
              </a:rPr>
              <a:t>INS-33333_FOV_FRAME            = 'FRAME_FOR_INS-33333'</a:t>
            </a:r>
          </a:p>
          <a:p>
            <a:r>
              <a:rPr lang="en-US" sz="1600" i="0" dirty="0">
                <a:latin typeface="Courier New" charset="0"/>
              </a:rPr>
              <a:t>INS-33333_BORESIGHT            = ( 0.0  0.0  1.0 )</a:t>
            </a:r>
          </a:p>
          <a:p>
            <a:pPr>
              <a:buSzPct val="100000"/>
            </a:pPr>
            <a:r>
              <a:rPr lang="en-US" sz="1600" i="0" dirty="0">
                <a:latin typeface="Courier New" charset="0"/>
              </a:rPr>
              <a:t>INS-33333_FOV_CLASS_SPEC       = 'ANGLES'</a:t>
            </a:r>
          </a:p>
          <a:p>
            <a:pPr>
              <a:buSzPct val="100000"/>
            </a:pPr>
            <a:r>
              <a:rPr lang="en-US" sz="1600" i="0" dirty="0">
                <a:latin typeface="Courier New" charset="0"/>
              </a:rPr>
              <a:t>INS-33333_FOV_REF_VECTOR       = ( 0.0  1.0  0.0 )</a:t>
            </a:r>
          </a:p>
          <a:p>
            <a:pPr>
              <a:buSzPct val="100000"/>
            </a:pPr>
            <a:r>
              <a:rPr lang="en-US" sz="1600" i="0" dirty="0">
                <a:latin typeface="Courier New" charset="0"/>
              </a:rPr>
              <a:t>INS-33333_FOV_REF_ANGLE        = 14.03624347</a:t>
            </a:r>
          </a:p>
          <a:p>
            <a:pPr>
              <a:buSzPct val="100000"/>
            </a:pPr>
            <a:r>
              <a:rPr lang="en-US" sz="1600" i="0" dirty="0">
                <a:latin typeface="Courier New" charset="0"/>
              </a:rPr>
              <a:t>INS-33333_FOV_CROSS_ANGLE      = 26.56505118</a:t>
            </a:r>
          </a:p>
          <a:p>
            <a:pPr>
              <a:buSzPct val="100000"/>
            </a:pPr>
            <a:r>
              <a:rPr lang="en-US" sz="1600" i="0" dirty="0">
                <a:latin typeface="Courier New" charset="0"/>
              </a:rPr>
              <a:t>INS-33333_FOV_ANGLE_UNITS      = 'DEGREES'</a:t>
            </a:r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1068388" y="2108200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boundary vectors explicitly:</a:t>
            </a:r>
          </a:p>
        </p:txBody>
      </p:sp>
      <p:sp>
        <p:nvSpPr>
          <p:cNvPr id="46089" name="Rectangle 7"/>
          <p:cNvSpPr>
            <a:spLocks noChangeArrowheads="1"/>
          </p:cNvSpPr>
          <p:nvPr/>
        </p:nvSpPr>
        <p:spPr bwMode="auto">
          <a:xfrm>
            <a:off x="1068388" y="4275138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half angular extents of the FOV: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C1D7ABB-47D0-7549-84CD-D0A9111AAD0A}" type="slidenum">
              <a:rPr lang="en-US" smtClean="0"/>
              <a:pPr/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1143000" y="1525588"/>
            <a:ext cx="7313613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Consider an instrument with a trapezoidal field of view.</a:t>
            </a:r>
          </a:p>
        </p:txBody>
      </p:sp>
      <p:sp>
        <p:nvSpPr>
          <p:cNvPr id="48135" name="Line 6"/>
          <p:cNvSpPr>
            <a:spLocks noChangeShapeType="1"/>
          </p:cNvSpPr>
          <p:nvPr/>
        </p:nvSpPr>
        <p:spPr bwMode="auto">
          <a:xfrm flipV="1">
            <a:off x="1800225" y="3800475"/>
            <a:ext cx="4146550" cy="1335087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H="1">
            <a:off x="2665413" y="4024313"/>
            <a:ext cx="195263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7" name="Rectangle 8"/>
          <p:cNvSpPr>
            <a:spLocks noChangeArrowheads="1"/>
          </p:cNvSpPr>
          <p:nvPr/>
        </p:nvSpPr>
        <p:spPr bwMode="auto">
          <a:xfrm>
            <a:off x="2217738" y="3144838"/>
            <a:ext cx="1384300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1"/>
                </a:solidFill>
              </a:rPr>
              <a:t>Boundary Corner Vectors</a:t>
            </a:r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>
            <a:off x="6255544" y="4294187"/>
            <a:ext cx="753269" cy="53339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9" name="Rectangle 10"/>
          <p:cNvSpPr>
            <a:spLocks noChangeArrowheads="1"/>
          </p:cNvSpPr>
          <p:nvPr/>
        </p:nvSpPr>
        <p:spPr bwMode="auto">
          <a:xfrm>
            <a:off x="7051675" y="4826000"/>
            <a:ext cx="13843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>
                <a:solidFill>
                  <a:schemeClr val="accent2"/>
                </a:solidFill>
              </a:rPr>
              <a:t>Boresight Vector</a:t>
            </a:r>
          </a:p>
        </p:txBody>
      </p:sp>
      <p:sp>
        <p:nvSpPr>
          <p:cNvPr id="48140" name="Line 11"/>
          <p:cNvSpPr>
            <a:spLocks noChangeShapeType="1"/>
          </p:cNvSpPr>
          <p:nvPr/>
        </p:nvSpPr>
        <p:spPr bwMode="auto">
          <a:xfrm flipV="1">
            <a:off x="1806575" y="4446588"/>
            <a:ext cx="3227388" cy="6953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1" name="Rectangle 12"/>
          <p:cNvSpPr>
            <a:spLocks noChangeArrowheads="1"/>
          </p:cNvSpPr>
          <p:nvPr/>
        </p:nvSpPr>
        <p:spPr bwMode="auto">
          <a:xfrm>
            <a:off x="7783513" y="4959350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2" name="Rectangle 13"/>
          <p:cNvSpPr>
            <a:spLocks noChangeArrowheads="1"/>
          </p:cNvSpPr>
          <p:nvPr/>
        </p:nvSpPr>
        <p:spPr bwMode="auto">
          <a:xfrm>
            <a:off x="1284821" y="5757413"/>
            <a:ext cx="1384300" cy="593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i="0" dirty="0"/>
              <a:t>Instrument</a:t>
            </a:r>
          </a:p>
          <a:p>
            <a:pPr algn="ctr">
              <a:lnSpc>
                <a:spcPct val="90000"/>
              </a:lnSpc>
            </a:pPr>
            <a:r>
              <a:rPr lang="en-US" sz="1800" i="0" dirty="0"/>
              <a:t>focal point</a:t>
            </a:r>
          </a:p>
        </p:txBody>
      </p:sp>
      <p:sp>
        <p:nvSpPr>
          <p:cNvPr id="48143" name="Line 14"/>
          <p:cNvSpPr>
            <a:spLocks noChangeShapeType="1"/>
          </p:cNvSpPr>
          <p:nvPr/>
        </p:nvSpPr>
        <p:spPr bwMode="auto">
          <a:xfrm>
            <a:off x="1830209" y="4389438"/>
            <a:ext cx="0" cy="730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4" name="Line 15"/>
          <p:cNvSpPr>
            <a:spLocks noChangeShapeType="1"/>
          </p:cNvSpPr>
          <p:nvPr/>
        </p:nvSpPr>
        <p:spPr bwMode="auto">
          <a:xfrm flipH="1" flipV="1">
            <a:off x="1023787" y="5026024"/>
            <a:ext cx="776437" cy="11375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5" name="Rectangle 16"/>
          <p:cNvSpPr>
            <a:spLocks noChangeArrowheads="1"/>
          </p:cNvSpPr>
          <p:nvPr/>
        </p:nvSpPr>
        <p:spPr bwMode="auto">
          <a:xfrm>
            <a:off x="686814" y="4736905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X</a:t>
            </a:r>
          </a:p>
        </p:txBody>
      </p:sp>
      <p:sp>
        <p:nvSpPr>
          <p:cNvPr id="48146" name="Rectangle 17"/>
          <p:cNvSpPr>
            <a:spLocks noChangeArrowheads="1"/>
          </p:cNvSpPr>
          <p:nvPr/>
        </p:nvSpPr>
        <p:spPr bwMode="auto">
          <a:xfrm>
            <a:off x="1633536" y="3942520"/>
            <a:ext cx="333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Y</a:t>
            </a:r>
          </a:p>
        </p:txBody>
      </p:sp>
      <p:sp>
        <p:nvSpPr>
          <p:cNvPr id="48147" name="Rectangle 18"/>
          <p:cNvSpPr>
            <a:spLocks noChangeArrowheads="1"/>
          </p:cNvSpPr>
          <p:nvPr/>
        </p:nvSpPr>
        <p:spPr bwMode="auto">
          <a:xfrm>
            <a:off x="6684962" y="3927475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 dirty="0"/>
              <a:t>Z</a:t>
            </a:r>
          </a:p>
        </p:txBody>
      </p:sp>
      <p:sp>
        <p:nvSpPr>
          <p:cNvPr id="48148" name="Rectangle 19"/>
          <p:cNvSpPr>
            <a:spLocks noChangeArrowheads="1"/>
          </p:cNvSpPr>
          <p:nvPr/>
        </p:nvSpPr>
        <p:spPr bwMode="auto">
          <a:xfrm>
            <a:off x="1589621" y="5420863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(0,0,0)</a:t>
            </a:r>
          </a:p>
        </p:txBody>
      </p:sp>
      <p:sp>
        <p:nvSpPr>
          <p:cNvPr id="48149" name="Rectangle 20"/>
          <p:cNvSpPr>
            <a:spLocks noChangeArrowheads="1"/>
          </p:cNvSpPr>
          <p:nvPr/>
        </p:nvSpPr>
        <p:spPr bwMode="auto">
          <a:xfrm>
            <a:off x="3660775" y="3413125"/>
            <a:ext cx="8413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(1,1,4)</a:t>
            </a:r>
          </a:p>
        </p:txBody>
      </p:sp>
      <p:sp>
        <p:nvSpPr>
          <p:cNvPr id="48150" name="AutoShape 22"/>
          <p:cNvSpPr>
            <a:spLocks noChangeArrowheads="1"/>
          </p:cNvSpPr>
          <p:nvPr/>
        </p:nvSpPr>
        <p:spPr bwMode="auto">
          <a:xfrm rot="10804940">
            <a:off x="3903663" y="3860800"/>
            <a:ext cx="2351088" cy="11049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7 w 21600"/>
              <a:gd name="T13" fmla="*/ 4500 h 21600"/>
              <a:gd name="T14" fmla="*/ 17093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/>
            <a:tailEnd/>
          </a:ln>
          <a:scene3d>
            <a:camera prst="legacyObliqueTopRight">
              <a:rot lat="0" lon="1200000" rev="0"/>
            </a:camera>
            <a:lightRig rig="legacyHarsh1" dir="t"/>
          </a:scene3d>
          <a:sp3d extrusionH="4750" prstMaterial="legacyMetal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sp>
        <p:nvSpPr>
          <p:cNvPr id="48151" name="Line 23"/>
          <p:cNvSpPr>
            <a:spLocks noChangeShapeType="1"/>
          </p:cNvSpPr>
          <p:nvPr/>
        </p:nvSpPr>
        <p:spPr bwMode="auto">
          <a:xfrm flipV="1">
            <a:off x="5041900" y="4294188"/>
            <a:ext cx="708025" cy="152400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Line 24"/>
          <p:cNvSpPr>
            <a:spLocks noChangeShapeType="1"/>
          </p:cNvSpPr>
          <p:nvPr/>
        </p:nvSpPr>
        <p:spPr bwMode="auto">
          <a:xfrm flipV="1">
            <a:off x="5737225" y="4129088"/>
            <a:ext cx="754063" cy="1619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3" name="Line 25"/>
          <p:cNvSpPr>
            <a:spLocks noChangeShapeType="1"/>
          </p:cNvSpPr>
          <p:nvPr/>
        </p:nvSpPr>
        <p:spPr bwMode="auto">
          <a:xfrm flipV="1">
            <a:off x="1822450" y="3617913"/>
            <a:ext cx="3111500" cy="1516062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5927725" y="3427413"/>
            <a:ext cx="917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(-1,1,4)</a:t>
            </a:r>
          </a:p>
        </p:txBody>
      </p:sp>
      <p:sp>
        <p:nvSpPr>
          <p:cNvPr id="48155" name="Line 27"/>
          <p:cNvSpPr>
            <a:spLocks noChangeShapeType="1"/>
          </p:cNvSpPr>
          <p:nvPr/>
        </p:nvSpPr>
        <p:spPr bwMode="auto">
          <a:xfrm flipV="1">
            <a:off x="1819275" y="4775200"/>
            <a:ext cx="2730500" cy="355600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28"/>
          <p:cNvSpPr>
            <a:spLocks noChangeShapeType="1"/>
          </p:cNvSpPr>
          <p:nvPr/>
        </p:nvSpPr>
        <p:spPr bwMode="auto">
          <a:xfrm flipV="1">
            <a:off x="1828800" y="5075238"/>
            <a:ext cx="4652963" cy="71437"/>
          </a:xfrm>
          <a:prstGeom prst="line">
            <a:avLst/>
          </a:prstGeom>
          <a:noFill/>
          <a:ln w="1905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7" name="Rectangle 29"/>
          <p:cNvSpPr>
            <a:spLocks noChangeArrowheads="1"/>
          </p:cNvSpPr>
          <p:nvPr/>
        </p:nvSpPr>
        <p:spPr bwMode="auto">
          <a:xfrm>
            <a:off x="5561013" y="5235575"/>
            <a:ext cx="9937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(-2,-1,4)</a:t>
            </a:r>
          </a:p>
        </p:txBody>
      </p:sp>
      <p:sp>
        <p:nvSpPr>
          <p:cNvPr id="48158" name="Rectangle 30"/>
          <p:cNvSpPr>
            <a:spLocks noChangeArrowheads="1"/>
          </p:cNvSpPr>
          <p:nvPr/>
        </p:nvSpPr>
        <p:spPr bwMode="auto">
          <a:xfrm>
            <a:off x="3378200" y="5216525"/>
            <a:ext cx="917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i="0"/>
              <a:t>(2,-1,4)</a:t>
            </a:r>
          </a:p>
        </p:txBody>
      </p:sp>
      <p:sp>
        <p:nvSpPr>
          <p:cNvPr id="48159" name="Line 31"/>
          <p:cNvSpPr>
            <a:spLocks noChangeShapeType="1"/>
          </p:cNvSpPr>
          <p:nvPr/>
        </p:nvSpPr>
        <p:spPr bwMode="auto">
          <a:xfrm>
            <a:off x="2865438" y="4029075"/>
            <a:ext cx="307975" cy="641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0" name="Line 32"/>
          <p:cNvSpPr>
            <a:spLocks noChangeShapeType="1"/>
          </p:cNvSpPr>
          <p:nvPr/>
        </p:nvSpPr>
        <p:spPr bwMode="auto">
          <a:xfrm flipH="1">
            <a:off x="2757488" y="4019550"/>
            <a:ext cx="100013" cy="969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1" name="Line 33"/>
          <p:cNvSpPr>
            <a:spLocks noChangeShapeType="1"/>
          </p:cNvSpPr>
          <p:nvPr/>
        </p:nvSpPr>
        <p:spPr bwMode="auto">
          <a:xfrm>
            <a:off x="2855913" y="4011613"/>
            <a:ext cx="223838" cy="1108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2" name="Oval 52"/>
          <p:cNvSpPr>
            <a:spLocks noChangeArrowheads="1"/>
          </p:cNvSpPr>
          <p:nvPr/>
        </p:nvSpPr>
        <p:spPr bwMode="auto">
          <a:xfrm>
            <a:off x="4545013" y="374491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3" name="Oval 53"/>
          <p:cNvSpPr>
            <a:spLocks noChangeArrowheads="1"/>
          </p:cNvSpPr>
          <p:nvPr/>
        </p:nvSpPr>
        <p:spPr bwMode="auto">
          <a:xfrm>
            <a:off x="5505450" y="3884613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4" name="Oval 54"/>
          <p:cNvSpPr>
            <a:spLocks noChangeArrowheads="1"/>
          </p:cNvSpPr>
          <p:nvPr/>
        </p:nvSpPr>
        <p:spPr bwMode="auto">
          <a:xfrm>
            <a:off x="4078288" y="4749800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5" name="Oval 55"/>
          <p:cNvSpPr>
            <a:spLocks noChangeArrowheads="1"/>
          </p:cNvSpPr>
          <p:nvPr/>
        </p:nvSpPr>
        <p:spPr bwMode="auto">
          <a:xfrm>
            <a:off x="6000750" y="5026025"/>
            <a:ext cx="104775" cy="10477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66" name="Oval 56"/>
          <p:cNvSpPr>
            <a:spLocks noChangeArrowheads="1"/>
          </p:cNvSpPr>
          <p:nvPr/>
        </p:nvSpPr>
        <p:spPr bwMode="auto">
          <a:xfrm>
            <a:off x="5018088" y="4389438"/>
            <a:ext cx="104775" cy="10477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Rectangle 59"/>
          <p:cNvSpPr>
            <a:spLocks noGrp="1" noChangeArrowheads="1"/>
          </p:cNvSpPr>
          <p:nvPr>
            <p:ph type="title"/>
          </p:nvPr>
        </p:nvSpPr>
        <p:spPr>
          <a:xfrm>
            <a:off x="2906713" y="381000"/>
            <a:ext cx="4891087" cy="474663"/>
          </a:xfrm>
        </p:spPr>
        <p:txBody>
          <a:bodyPr/>
          <a:lstStyle/>
          <a:p>
            <a:r>
              <a:rPr lang="en-US"/>
              <a:t>Polygonal Fields of View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4F6AF0-2461-0F47-BB7B-E542B0BEB896}" type="slidenum">
              <a:rPr lang="en-US" smtClean="0"/>
              <a:pPr/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777875" y="1470025"/>
            <a:ext cx="776922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i="0"/>
              <a:t>The following sets of keywords and values describe this polygonal field of view: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1293813" y="2590800"/>
            <a:ext cx="7253287" cy="183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>
                <a:latin typeface="Courier New" charset="0"/>
              </a:rPr>
              <a:t>INS-44444_FOV_SHAPE            = 'POLYGON'</a:t>
            </a:r>
          </a:p>
          <a:p>
            <a:r>
              <a:rPr lang="en-US" sz="1600" i="0">
                <a:latin typeface="Courier New" charset="0"/>
              </a:rPr>
              <a:t>INS-44444_FOV_FRAME            = 'FRAME_FOR_INS-44444'</a:t>
            </a:r>
          </a:p>
          <a:p>
            <a:r>
              <a:rPr lang="en-US" sz="1600" i="0">
                <a:latin typeface="Courier New" charset="0"/>
              </a:rPr>
              <a:t>INS-44444_BORESIGHT            = ( 0.0  0.0  1.0 )</a:t>
            </a:r>
          </a:p>
          <a:p>
            <a:r>
              <a:rPr lang="en-US" sz="1600" i="0">
                <a:latin typeface="Courier New" charset="0"/>
              </a:rPr>
              <a:t>INS-44444_FOV_BOUNDARY_CORNERS = ( 1.0  1.0  4.0</a:t>
            </a:r>
          </a:p>
          <a:p>
            <a:r>
              <a:rPr lang="en-US" sz="1600" i="0">
                <a:latin typeface="Courier New" charset="0"/>
              </a:rPr>
              <a:t>                                  -1.0  1.0  4.0</a:t>
            </a:r>
          </a:p>
          <a:p>
            <a:r>
              <a:rPr lang="en-US" sz="1600" i="0">
                <a:latin typeface="Courier New" charset="0"/>
              </a:rPr>
              <a:t>                                  -2.0 -1.0  4.0 </a:t>
            </a:r>
          </a:p>
          <a:p>
            <a:r>
              <a:rPr lang="en-US" sz="1600" i="0">
                <a:latin typeface="Courier New" charset="0"/>
              </a:rPr>
              <a:t>                                   2.0 -1.0  4.0</a:t>
            </a:r>
            <a:r>
              <a:rPr lang="en-US" sz="1800" i="0">
                <a:latin typeface="Courier New" charset="0"/>
              </a:rPr>
              <a:t> </a:t>
            </a:r>
            <a:r>
              <a:rPr lang="en-US" sz="1600" i="0">
                <a:latin typeface="Courier New" charset="0"/>
              </a:rPr>
              <a:t>)</a:t>
            </a:r>
          </a:p>
        </p:txBody>
      </p:sp>
      <p:sp>
        <p:nvSpPr>
          <p:cNvPr id="50182" name="Rectangle 4"/>
          <p:cNvSpPr>
            <a:spLocks noGrp="1" noChangeArrowheads="1"/>
          </p:cNvSpPr>
          <p:nvPr>
            <p:ph type="title"/>
          </p:nvPr>
        </p:nvSpPr>
        <p:spPr>
          <a:xfrm>
            <a:off x="2860675" y="381000"/>
            <a:ext cx="4995863" cy="474663"/>
          </a:xfrm>
        </p:spPr>
        <p:txBody>
          <a:bodyPr/>
          <a:lstStyle/>
          <a:p>
            <a:r>
              <a:rPr lang="en-US"/>
              <a:t>Polygonal FOV Definition</a:t>
            </a:r>
          </a:p>
        </p:txBody>
      </p:sp>
      <p:sp>
        <p:nvSpPr>
          <p:cNvPr id="50183" name="Rectangle 6"/>
          <p:cNvSpPr>
            <a:spLocks noChangeArrowheads="1"/>
          </p:cNvSpPr>
          <p:nvPr/>
        </p:nvSpPr>
        <p:spPr bwMode="auto">
          <a:xfrm>
            <a:off x="1068388" y="2178050"/>
            <a:ext cx="74803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/>
              <a:t>Specifying boundary vectors explicitly: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034258" y="5340350"/>
            <a:ext cx="7480300" cy="3436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i="0" dirty="0"/>
              <a:t> • A polygonal FOV cannot be specified using half angular extents.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Instrument Kernel</a:t>
            </a: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C440E3-56C1-BD46-9D51-1F93E38B8AD2}" type="slidenum">
              <a:rPr lang="en-US" smtClean="0"/>
              <a:pPr/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3384550" y="381000"/>
            <a:ext cx="3822700" cy="490538"/>
          </a:xfrm>
        </p:spPr>
        <p:txBody>
          <a:bodyPr/>
          <a:lstStyle/>
          <a:p>
            <a:r>
              <a:rPr lang="en-US" dirty="0"/>
              <a:t>IK Utility Programs</a:t>
            </a:r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682750"/>
            <a:ext cx="78486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No IK utility programs are included in the Toolkit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dirty="0"/>
              <a:t>Two IK utility programs are provided on the NAIF website (</a:t>
            </a: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naif.jpl.nasa.gov</a:t>
            </a: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naif</a:t>
            </a: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utilities.html</a:t>
            </a:r>
            <a:r>
              <a:rPr lang="en-US" dirty="0"/>
              <a:t>)</a:t>
            </a:r>
          </a:p>
          <a:p>
            <a:pPr marL="1716088" lvl="1" indent="-1258888">
              <a:lnSpc>
                <a:spcPct val="80000"/>
              </a:lnSpc>
              <a:spcAft>
                <a:spcPts val="600"/>
              </a:spcAft>
              <a:buFontTx/>
              <a:buNone/>
            </a:pPr>
            <a:r>
              <a:rPr lang="en-US" dirty="0"/>
              <a:t>OPTIKS	displays a field-of-view summary for all FOVs defined in a collection of IK files.</a:t>
            </a:r>
          </a:p>
          <a:p>
            <a:pPr marL="1716088" lvl="1" indent="-1258888">
              <a:lnSpc>
                <a:spcPct val="80000"/>
              </a:lnSpc>
              <a:spcAft>
                <a:spcPts val="600"/>
              </a:spcAft>
              <a:buFontTx/>
              <a:buNone/>
            </a:pPr>
            <a:r>
              <a:rPr lang="en-US" dirty="0"/>
              <a:t>BINGO	converts IK files between UNIX and DOS text formats</a:t>
            </a:r>
          </a:p>
          <a:p>
            <a:pPr marL="1716088" lvl="1" indent="-1258888"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EF059A7-770F-0746-A5F2-F9E3672D16A0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5950" y="1377950"/>
            <a:ext cx="8077200" cy="4876800"/>
          </a:xfrm>
          <a:noFill/>
        </p:spPr>
        <p:txBody>
          <a:bodyPr/>
          <a:lstStyle/>
          <a:p>
            <a:pPr>
              <a:spcBef>
                <a:spcPct val="50000"/>
              </a:spcBef>
              <a:buSzTx/>
            </a:pPr>
            <a:r>
              <a:rPr lang="en-US" dirty="0"/>
              <a:t>The Instrument Kernel serves as a repository for instrument-specific geometry information useful within the SPICE context.</a:t>
            </a:r>
          </a:p>
          <a:p>
            <a:pPr lvl="1">
              <a:spcBef>
                <a:spcPct val="50000"/>
              </a:spcBef>
              <a:buSzTx/>
            </a:pPr>
            <a:r>
              <a:rPr lang="en-US" dirty="0"/>
              <a:t>Always included:</a:t>
            </a:r>
          </a:p>
          <a:p>
            <a:pPr lvl="2"/>
            <a:r>
              <a:rPr lang="en-US" dirty="0"/>
              <a:t>If an instrument has a field-of-view (FOV), specifications for an instrument’s size, shape, and orientation</a:t>
            </a:r>
          </a:p>
          <a:p>
            <a:pPr lvl="1"/>
            <a:r>
              <a:rPr lang="en-US" dirty="0"/>
              <a:t>Other possibilities:</a:t>
            </a:r>
          </a:p>
          <a:p>
            <a:pPr lvl="2"/>
            <a:r>
              <a:rPr lang="en-US" dirty="0"/>
              <a:t>Timing parameters</a:t>
            </a:r>
          </a:p>
          <a:p>
            <a:pPr lvl="2"/>
            <a:r>
              <a:rPr lang="en-US" dirty="0"/>
              <a:t>Optical parameters</a:t>
            </a:r>
          </a:p>
          <a:p>
            <a:pPr lvl="2"/>
            <a:r>
              <a:rPr lang="en-US" dirty="0"/>
              <a:t>Detector geometric parameters</a:t>
            </a:r>
          </a:p>
          <a:p>
            <a:pPr lvl="2"/>
            <a:r>
              <a:rPr lang="en-US" dirty="0"/>
              <a:t>Optical distortion parameters</a:t>
            </a:r>
          </a:p>
          <a:p>
            <a:r>
              <a:rPr lang="en-US" dirty="0"/>
              <a:t>An antenna or solar array or other structure for which pointing is important can also use the IK</a:t>
            </a:r>
          </a:p>
          <a:p>
            <a:r>
              <a:rPr lang="en-US" dirty="0"/>
              <a:t>Note: instrument mounting alignment data are specified in a mission’s Frames Kernel (FK)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title"/>
          </p:nvPr>
        </p:nvSpPr>
        <p:spPr>
          <a:xfrm>
            <a:off x="4475163" y="381000"/>
            <a:ext cx="1752600" cy="474663"/>
          </a:xfrm>
        </p:spPr>
        <p:txBody>
          <a:bodyPr/>
          <a:lstStyle/>
          <a:p>
            <a:r>
              <a:rPr lang="en-US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1759941596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Instrument Kernel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7F2667-7973-6F44-A7CF-A9A76AFF5179}" type="slidenum">
              <a:rPr lang="en-US" smtClean="0"/>
              <a:pPr/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2468563" y="381000"/>
            <a:ext cx="5645150" cy="490538"/>
          </a:xfrm>
        </p:spPr>
        <p:txBody>
          <a:bodyPr/>
          <a:lstStyle/>
          <a:p>
            <a:r>
              <a:rPr lang="en-US" dirty="0"/>
              <a:t>Additional Information on IK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454150"/>
            <a:ext cx="7772400" cy="4730750"/>
          </a:xfrm>
        </p:spPr>
        <p:txBody>
          <a:bodyPr/>
          <a:lstStyle/>
          <a:p>
            <a:r>
              <a:rPr lang="en-US" dirty="0"/>
              <a:t>The best way to learn more about IKs is to examine some found in the NAIF Node archives.</a:t>
            </a:r>
          </a:p>
          <a:p>
            <a:pPr lvl="1"/>
            <a:r>
              <a:rPr lang="en-US" dirty="0"/>
              <a:t>Start looking here:  </a:t>
            </a:r>
          </a:p>
          <a:p>
            <a:pPr lvl="1" algn="ctr">
              <a:buFontTx/>
              <a:buNone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https://naif.jpl.nasa.gov/naif/data_archived.html</a:t>
            </a:r>
            <a:endParaRPr lang="en-US" dirty="0">
              <a:solidFill>
                <a:schemeClr val="accent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/>
              <a:t>NAIF does not yet have an “I-Kernel Required Reading” document</a:t>
            </a:r>
          </a:p>
          <a:p>
            <a:pPr>
              <a:lnSpc>
                <a:spcPct val="80000"/>
              </a:lnSpc>
            </a:pPr>
            <a:r>
              <a:rPr lang="en-US" dirty="0"/>
              <a:t>But information about IKs is available in other documents: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headers of the GETFVN and GETFOV routines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Kernel Required Reading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OPTIKS User’s Guide</a:t>
            </a:r>
          </a:p>
          <a:p>
            <a:pPr lvl="1">
              <a:lnSpc>
                <a:spcPct val="80000"/>
              </a:lnSpc>
            </a:pPr>
            <a:r>
              <a:rPr lang="en-US" dirty="0" err="1"/>
              <a:t>Porting_kernels</a:t>
            </a:r>
            <a:r>
              <a:rPr lang="en-US" dirty="0"/>
              <a:t> tutorial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NAIF IDs Tutorial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Frames Required Reading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02473A-86DE-654D-9788-D4E617752B66}" type="slidenum">
              <a:rPr lang="en-US" smtClean="0"/>
              <a:pPr/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6629400" cy="3276600"/>
          </a:xfrm>
          <a:noFill/>
        </p:spPr>
        <p:txBody>
          <a:bodyPr/>
          <a:lstStyle/>
          <a:p>
            <a:pPr>
              <a:spcBef>
                <a:spcPct val="50000"/>
              </a:spcBef>
              <a:buSzTx/>
            </a:pPr>
            <a:endParaRPr lang="en-US"/>
          </a:p>
          <a:p>
            <a:pPr>
              <a:spcBef>
                <a:spcPct val="50000"/>
              </a:spcBef>
              <a:buSzTx/>
            </a:pPr>
            <a:r>
              <a:rPr lang="en-US"/>
              <a:t>IK file example</a:t>
            </a:r>
          </a:p>
          <a:p>
            <a:pPr>
              <a:spcBef>
                <a:spcPct val="50000"/>
              </a:spcBef>
              <a:buSzTx/>
            </a:pPr>
            <a:endParaRPr lang="en-US"/>
          </a:p>
          <a:p>
            <a:pPr>
              <a:spcBef>
                <a:spcPct val="50000"/>
              </a:spcBef>
              <a:buSzTx/>
            </a:pPr>
            <a:r>
              <a:rPr lang="en-US"/>
              <a:t>Computing angular extents from corner vectors returned by GETFOV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title"/>
          </p:nvPr>
        </p:nvSpPr>
        <p:spPr>
          <a:xfrm>
            <a:off x="4554538" y="381000"/>
            <a:ext cx="1595437" cy="474663"/>
          </a:xfrm>
        </p:spPr>
        <p:txBody>
          <a:bodyPr/>
          <a:lstStyle/>
          <a:p>
            <a:r>
              <a:rPr lang="en-US"/>
              <a:t>Backup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F4B856-ECF4-0D43-B564-60AA7C92CA87}" type="slidenum">
              <a:rPr lang="en-US" smtClean="0"/>
              <a:pPr/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914400" y="2281238"/>
            <a:ext cx="7542213" cy="4127500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100" b="0" i="0">
                <a:latin typeface="Courier New" charset="0"/>
              </a:rPr>
              <a:t>Low Energy Magnetospheric Measurements System 1 (LEMMS1)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 Since the MIMI_LEMMS1 detector's FOV is circular and it's diameter is 15.0</a:t>
            </a:r>
          </a:p>
          <a:p>
            <a:r>
              <a:rPr lang="en-US" sz="1100" b="0" i="0">
                <a:latin typeface="Courier New" charset="0"/>
              </a:rPr>
              <a:t>   degrees, looking down the X-axis in the CASSINI_MIMI_LEMMS1 frame, we have:</a:t>
            </a:r>
          </a:p>
          <a:p>
            <a:r>
              <a:rPr lang="en-US" sz="1100" b="0" i="0">
                <a:latin typeface="Courier New" charset="0"/>
              </a:rPr>
              <a:t>   (Note we are arbitrarily choosing a vector that terminates in the Z=1</a:t>
            </a:r>
          </a:p>
          <a:p>
            <a:r>
              <a:rPr lang="en-US" sz="1100" b="0" i="0">
                <a:latin typeface="Courier New" charset="0"/>
              </a:rPr>
              <a:t>   plane.)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                                ^ Y</a:t>
            </a:r>
          </a:p>
          <a:p>
            <a:r>
              <a:rPr lang="en-US" sz="1100" b="0" i="0">
                <a:latin typeface="Courier New" charset="0"/>
              </a:rPr>
              <a:t>                                  |  ins</a:t>
            </a:r>
          </a:p>
          <a:p>
            <a:r>
              <a:rPr lang="en-US" sz="1100" b="0" i="0">
                <a:latin typeface="Courier New" charset="0"/>
              </a:rPr>
              <a:t>                                  |</a:t>
            </a:r>
          </a:p>
          <a:p>
            <a:r>
              <a:rPr lang="en-US" sz="1100" b="0" i="0">
                <a:latin typeface="Courier New" charset="0"/>
              </a:rPr>
              <a:t>                                  |        /|</a:t>
            </a:r>
          </a:p>
          <a:p>
            <a:r>
              <a:rPr lang="en-US" sz="1100" b="0" i="0">
                <a:latin typeface="Courier New" charset="0"/>
              </a:rPr>
              <a:t>                                  |      /  |</a:t>
            </a:r>
          </a:p>
          <a:p>
            <a:r>
              <a:rPr lang="en-US" sz="1100" b="0" i="0">
                <a:latin typeface="Courier New" charset="0"/>
              </a:rPr>
              <a:t>                                  |    /    |</a:t>
            </a:r>
          </a:p>
          <a:p>
            <a:r>
              <a:rPr lang="en-US" sz="1100" b="0" i="0">
                <a:latin typeface="Courier New" charset="0"/>
              </a:rPr>
              <a:t>                                  |  /    o |</a:t>
            </a:r>
          </a:p>
          <a:p>
            <a:r>
              <a:rPr lang="en-US" sz="1100" b="0" i="0">
                <a:latin typeface="Courier New" charset="0"/>
              </a:rPr>
              <a:t>                                  |/  7.50  |</a:t>
            </a:r>
          </a:p>
          <a:p>
            <a:r>
              <a:rPr lang="en-US" sz="1100" b="0" i="0">
                <a:latin typeface="Courier New" charset="0"/>
              </a:rPr>
              <a:t>                                  x---------------&gt;</a:t>
            </a:r>
          </a:p>
          <a:p>
            <a:r>
              <a:rPr lang="en-US" sz="1100" b="0" i="0">
                <a:latin typeface="Courier New" charset="0"/>
              </a:rPr>
              <a:t>                                X  \        |    Z</a:t>
            </a:r>
          </a:p>
          <a:p>
            <a:r>
              <a:rPr lang="en-US" sz="1100" b="0" i="0">
                <a:latin typeface="Courier New" charset="0"/>
              </a:rPr>
              <a:t>                                 ins \      |     ins</a:t>
            </a:r>
          </a:p>
          <a:p>
            <a:r>
              <a:rPr lang="en-US" sz="1100" b="0" i="0">
                <a:latin typeface="Courier New" charset="0"/>
              </a:rPr>
              <a:t>                                       \    |</a:t>
            </a:r>
          </a:p>
          <a:p>
            <a:r>
              <a:rPr lang="en-US" sz="1100" b="0" i="0">
                <a:latin typeface="Courier New" charset="0"/>
              </a:rPr>
              <a:t>                                         \  |</a:t>
            </a:r>
          </a:p>
          <a:p>
            <a:r>
              <a:rPr lang="en-US" sz="1100" b="0" i="0">
                <a:latin typeface="Courier New" charset="0"/>
              </a:rPr>
              <a:t>                                           \|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                                |-- 1.0 --|</a:t>
            </a:r>
          </a:p>
        </p:txBody>
      </p:sp>
      <p:sp>
        <p:nvSpPr>
          <p:cNvPr id="56325" name="Line 3"/>
          <p:cNvSpPr>
            <a:spLocks noChangeShapeType="1"/>
          </p:cNvSpPr>
          <p:nvPr/>
        </p:nvSpPr>
        <p:spPr bwMode="auto">
          <a:xfrm flipV="1">
            <a:off x="923925" y="2271713"/>
            <a:ext cx="0" cy="3886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6" name="Rectangle 4"/>
          <p:cNvSpPr>
            <a:spLocks noChangeArrowheads="1"/>
          </p:cNvSpPr>
          <p:nvPr/>
        </p:nvSpPr>
        <p:spPr bwMode="auto">
          <a:xfrm>
            <a:off x="3813175" y="381000"/>
            <a:ext cx="30861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7000"/>
              </a:lnSpc>
            </a:pPr>
            <a:r>
              <a:rPr lang="en-US" sz="3200" i="0">
                <a:solidFill>
                  <a:schemeClr val="tx2"/>
                </a:solidFill>
              </a:rPr>
              <a:t>Sample IK Data</a:t>
            </a:r>
          </a:p>
        </p:txBody>
      </p:sp>
      <p:sp>
        <p:nvSpPr>
          <p:cNvPr id="56327" name="Rectangle 5"/>
          <p:cNvSpPr>
            <a:spLocks noChangeArrowheads="1"/>
          </p:cNvSpPr>
          <p:nvPr/>
        </p:nvSpPr>
        <p:spPr bwMode="auto">
          <a:xfrm>
            <a:off x="687388" y="1525588"/>
            <a:ext cx="776922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i="0"/>
              <a:t>The following LEMMS1 FOV definition was taken from the Cassini MIMI IK (cas_mimi_v11.ti):</a:t>
            </a:r>
          </a:p>
        </p:txBody>
      </p:sp>
      <p:sp>
        <p:nvSpPr>
          <p:cNvPr id="56328" name="Line 6"/>
          <p:cNvSpPr>
            <a:spLocks noChangeShapeType="1"/>
          </p:cNvSpPr>
          <p:nvPr/>
        </p:nvSpPr>
        <p:spPr bwMode="auto">
          <a:xfrm>
            <a:off x="923925" y="2281238"/>
            <a:ext cx="753268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9" name="Line 7"/>
          <p:cNvSpPr>
            <a:spLocks noChangeShapeType="1"/>
          </p:cNvSpPr>
          <p:nvPr/>
        </p:nvSpPr>
        <p:spPr bwMode="auto">
          <a:xfrm>
            <a:off x="8451850" y="2281238"/>
            <a:ext cx="0" cy="3886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0" name="Line 8"/>
          <p:cNvSpPr>
            <a:spLocks noChangeShapeType="1"/>
          </p:cNvSpPr>
          <p:nvPr/>
        </p:nvSpPr>
        <p:spPr bwMode="auto">
          <a:xfrm>
            <a:off x="911225" y="6183313"/>
            <a:ext cx="0" cy="393700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1" name="Line 9"/>
          <p:cNvSpPr>
            <a:spLocks noChangeShapeType="1"/>
          </p:cNvSpPr>
          <p:nvPr/>
        </p:nvSpPr>
        <p:spPr bwMode="auto">
          <a:xfrm>
            <a:off x="8451850" y="6183313"/>
            <a:ext cx="0" cy="393700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2" name="Text Box 10"/>
          <p:cNvSpPr txBox="1">
            <a:spLocks noChangeArrowheads="1"/>
          </p:cNvSpPr>
          <p:nvPr/>
        </p:nvSpPr>
        <p:spPr bwMode="auto">
          <a:xfrm>
            <a:off x="3635375" y="6392863"/>
            <a:ext cx="12636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0"/>
              <a:t>continues</a:t>
            </a:r>
            <a:endParaRPr lang="en-US" b="0" i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919DDCD-D955-C94B-90EE-144489CE6FF4}" type="slidenum">
              <a:rPr lang="en-US" smtClean="0"/>
              <a:pPr/>
              <a:t>23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1371600" y="2157413"/>
            <a:ext cx="6450013" cy="395922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100" b="0" i="0">
                <a:latin typeface="Courier New" charset="0"/>
              </a:rPr>
              <a:t>The Y component of one 'boundary corner' vector is: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         Y Component = 1.0 * tan ( 7.50 degrees )</a:t>
            </a:r>
          </a:p>
          <a:p>
            <a:r>
              <a:rPr lang="en-US" sz="1100" b="0" i="0">
                <a:latin typeface="Courier New" charset="0"/>
              </a:rPr>
              <a:t>                       = 0.131652498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 The boundary corner vector as displayed below is </a:t>
            </a:r>
          </a:p>
          <a:p>
            <a:r>
              <a:rPr lang="en-US" sz="1100" b="0" i="0">
                <a:latin typeface="Courier New" charset="0"/>
              </a:rPr>
              <a:t>   normalized to unit length:</a:t>
            </a:r>
            <a:endParaRPr lang="en-US" sz="1100" b="0" i="0">
              <a:latin typeface="Times New Roman" charset="0"/>
            </a:endParaRPr>
          </a:p>
          <a:p>
            <a:r>
              <a:rPr lang="en-US" sz="1100" b="0" i="0">
                <a:latin typeface="Courier New" charset="0"/>
              </a:rPr>
              <a:t>\begindata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INS-82762_FOV_FRAME  = 'CASSINI_MIMI_LEMMS1'</a:t>
            </a:r>
          </a:p>
          <a:p>
            <a:r>
              <a:rPr lang="en-US" sz="1100" b="0" i="0">
                <a:latin typeface="Courier New" charset="0"/>
              </a:rPr>
              <a:t> INS-82762_FOV_SHAPE  = 'CIRCLE'</a:t>
            </a:r>
          </a:p>
          <a:p>
            <a:r>
              <a:rPr lang="en-US" sz="1100" b="0" i="0">
                <a:latin typeface="Courier New" charset="0"/>
              </a:rPr>
              <a:t> INS-82762_BORESIGHT  = (</a:t>
            </a:r>
          </a:p>
          <a:p>
            <a:endParaRPr lang="en-US" sz="1100" b="0" i="0">
              <a:latin typeface="Courier New" charset="0"/>
            </a:endParaRPr>
          </a:p>
          <a:p>
            <a:r>
              <a:rPr lang="en-US" sz="1100" b="0" i="0">
                <a:latin typeface="Courier New" charset="0"/>
              </a:rPr>
              <a:t>  0.0000000000000000   0.0000000000000000  +1.0000000000000000</a:t>
            </a:r>
          </a:p>
          <a:p>
            <a:endParaRPr lang="en-US" sz="1100" b="0" i="0">
              <a:latin typeface="Courier New" charset="0"/>
            </a:endParaRPr>
          </a:p>
          <a:p>
            <a:r>
              <a:rPr lang="en-US" sz="1100" b="0" i="0">
                <a:latin typeface="Courier New" charset="0"/>
              </a:rPr>
              <a:t>                        )</a:t>
            </a:r>
          </a:p>
          <a:p>
            <a:r>
              <a:rPr lang="en-US" sz="1100" b="0" i="0">
                <a:latin typeface="Courier New" charset="0"/>
              </a:rPr>
              <a:t> INS-82762_FOV_BOUNDARY_CORNERS = (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0.0000000000000000  +0.1305261922200500  +0.9914448613738100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                                  )</a:t>
            </a:r>
          </a:p>
          <a:p>
            <a:r>
              <a:rPr lang="en-US" sz="1100" b="0" i="0">
                <a:latin typeface="Courier New" charset="0"/>
              </a:rPr>
              <a:t> </a:t>
            </a:r>
          </a:p>
          <a:p>
            <a:r>
              <a:rPr lang="en-US" sz="1100" b="0" i="0">
                <a:latin typeface="Courier New" charset="0"/>
              </a:rPr>
              <a:t>\begintext</a:t>
            </a:r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371600" y="1876425"/>
            <a:ext cx="0" cy="28098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Line 4"/>
          <p:cNvSpPr>
            <a:spLocks noChangeShapeType="1"/>
          </p:cNvSpPr>
          <p:nvPr/>
        </p:nvSpPr>
        <p:spPr bwMode="auto">
          <a:xfrm>
            <a:off x="7821613" y="1876425"/>
            <a:ext cx="0" cy="28098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1" name="Line 5"/>
          <p:cNvSpPr>
            <a:spLocks noChangeShapeType="1"/>
          </p:cNvSpPr>
          <p:nvPr/>
        </p:nvSpPr>
        <p:spPr bwMode="auto">
          <a:xfrm flipV="1">
            <a:off x="1371600" y="2157413"/>
            <a:ext cx="0" cy="39592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2" name="Line 6"/>
          <p:cNvSpPr>
            <a:spLocks noChangeShapeType="1"/>
          </p:cNvSpPr>
          <p:nvPr/>
        </p:nvSpPr>
        <p:spPr bwMode="auto">
          <a:xfrm flipV="1">
            <a:off x="7821613" y="2157413"/>
            <a:ext cx="0" cy="39592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3" name="Line 7"/>
          <p:cNvSpPr>
            <a:spLocks noChangeShapeType="1"/>
          </p:cNvSpPr>
          <p:nvPr/>
        </p:nvSpPr>
        <p:spPr bwMode="auto">
          <a:xfrm>
            <a:off x="1371600" y="6116638"/>
            <a:ext cx="6450013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4" name="Rectangle 8"/>
          <p:cNvSpPr>
            <a:spLocks noChangeArrowheads="1"/>
          </p:cNvSpPr>
          <p:nvPr/>
        </p:nvSpPr>
        <p:spPr bwMode="auto">
          <a:xfrm>
            <a:off x="687388" y="1458913"/>
            <a:ext cx="776922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i="0"/>
              <a:t>FOV definition from the Cassini MIMI IK (continued):</a:t>
            </a:r>
          </a:p>
        </p:txBody>
      </p:sp>
      <p:sp>
        <p:nvSpPr>
          <p:cNvPr id="57355" name="Rectangle 9"/>
          <p:cNvSpPr>
            <a:spLocks noChangeArrowheads="1"/>
          </p:cNvSpPr>
          <p:nvPr/>
        </p:nvSpPr>
        <p:spPr bwMode="auto">
          <a:xfrm>
            <a:off x="3813175" y="381000"/>
            <a:ext cx="30861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7000"/>
              </a:lnSpc>
            </a:pPr>
            <a:r>
              <a:rPr lang="en-US" sz="3200" i="0">
                <a:solidFill>
                  <a:schemeClr val="tx2"/>
                </a:solidFill>
              </a:rPr>
              <a:t>Sample IK Data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A1B946-93FB-0349-A3E6-F649E279D39F}" type="slidenum">
              <a:rPr lang="en-US" smtClean="0"/>
              <a:pPr/>
              <a:t>24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8372" name="Rectangle 2"/>
          <p:cNvSpPr>
            <a:spLocks noChangeArrowheads="1"/>
          </p:cNvSpPr>
          <p:nvPr/>
        </p:nvSpPr>
        <p:spPr bwMode="auto">
          <a:xfrm>
            <a:off x="687388" y="1525588"/>
            <a:ext cx="776922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i="0"/>
              <a:t>The angular separation between the boundary corner vector and the boresight is the angular size.</a:t>
            </a:r>
          </a:p>
        </p:txBody>
      </p:sp>
      <p:sp>
        <p:nvSpPr>
          <p:cNvPr id="58373" name="Rectangle 3"/>
          <p:cNvSpPr>
            <a:spLocks noChangeArrowheads="1"/>
          </p:cNvSpPr>
          <p:nvPr/>
        </p:nvSpPr>
        <p:spPr bwMode="auto">
          <a:xfrm>
            <a:off x="687388" y="2439988"/>
            <a:ext cx="7769225" cy="3740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sng">
                <a:solidFill>
                  <a:schemeClr val="accent1"/>
                </a:solidFill>
                <a:latin typeface="Courier New" charset="0"/>
              </a:rPr>
              <a:t>FORTRAN EXAMPLE</a:t>
            </a:r>
            <a:endParaRPr lang="en-US" sz="1200" i="0" u="sng">
              <a:latin typeface="Courier New" charset="0"/>
            </a:endParaRP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C    Retrieve FOV parameters.   </a:t>
            </a:r>
          </a:p>
          <a:p>
            <a:r>
              <a:rPr lang="en-US" sz="1200" i="0">
                <a:latin typeface="Courier New" charset="0"/>
              </a:rPr>
              <a:t>     CALL GETFOV(-11111, 1, SHAPE, FRAME, BSGHT, N, BNDS)</a:t>
            </a:r>
          </a:p>
          <a:p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C    Compute the angular size.</a:t>
            </a:r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     ANGSIZ = VSEP( BSGHT, BNDS(1,1) )</a:t>
            </a:r>
          </a:p>
          <a:p>
            <a:endParaRPr lang="en-US" sz="1200" i="0">
              <a:latin typeface="Courier New" charset="0"/>
            </a:endParaRPr>
          </a:p>
          <a:p>
            <a:endParaRPr lang="en-US" sz="1200" i="0">
              <a:latin typeface="Courier New" charset="0"/>
            </a:endParaRPr>
          </a:p>
          <a:p>
            <a:pPr algn="ctr"/>
            <a:r>
              <a:rPr lang="en-US" sz="1200" i="0" u="sng">
                <a:solidFill>
                  <a:schemeClr val="accent1"/>
                </a:solidFill>
                <a:latin typeface="Courier New" charset="0"/>
              </a:rPr>
              <a:t>C EXAMPLE</a:t>
            </a:r>
            <a:r>
              <a:rPr lang="en-US" sz="1200" i="0">
                <a:latin typeface="Courier New" charset="0"/>
              </a:rPr>
              <a:t> 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Define the string length parameter. */</a:t>
            </a:r>
          </a:p>
          <a:p>
            <a:r>
              <a:rPr lang="en-US" sz="1200" i="0">
                <a:latin typeface="Courier New" charset="0"/>
              </a:rPr>
              <a:t>    #define STRSIZ         80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Retrieve the field of view parameters. */</a:t>
            </a:r>
          </a:p>
          <a:p>
            <a:r>
              <a:rPr lang="en-US" sz="1200" i="0">
                <a:latin typeface="Courier New" charset="0"/>
              </a:rPr>
              <a:t>    getfov_c(-11111, 1, STRSIZ, STRSIZ, shape, frame,</a:t>
            </a:r>
          </a:p>
          <a:p>
            <a:r>
              <a:rPr lang="en-US" sz="1200" i="0">
                <a:latin typeface="Courier New" charset="0"/>
              </a:rPr>
              <a:t>             bsght, &amp;n, bnds);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Compute the angular separation. */</a:t>
            </a:r>
          </a:p>
          <a:p>
            <a:r>
              <a:rPr lang="en-US" sz="1200" i="0">
                <a:latin typeface="Courier New" charset="0"/>
              </a:rPr>
              <a:t>    angsiz = vsep_c( bsght, &amp;(bnds[0][0]));</a:t>
            </a:r>
          </a:p>
        </p:txBody>
      </p:sp>
      <p:sp>
        <p:nvSpPr>
          <p:cNvPr id="583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59075" y="381000"/>
            <a:ext cx="5186363" cy="474663"/>
          </a:xfrm>
        </p:spPr>
        <p:txBody>
          <a:bodyPr/>
          <a:lstStyle/>
          <a:p>
            <a:r>
              <a:rPr lang="en-US"/>
              <a:t>Circular FOV Angular Size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8842EB-311C-7C4A-8D8E-6B131E3D2E5F}" type="slidenum">
              <a:rPr lang="en-US" smtClean="0"/>
              <a:pPr/>
              <a:t>25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0420" name="Rectangle 2"/>
          <p:cNvSpPr>
            <a:spLocks noChangeArrowheads="1"/>
          </p:cNvSpPr>
          <p:nvPr/>
        </p:nvSpPr>
        <p:spPr bwMode="auto">
          <a:xfrm>
            <a:off x="687388" y="1525588"/>
            <a:ext cx="776922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i="0"/>
              <a:t>The angular sizes are the angular separations between the boresight and the boundary vectors.</a:t>
            </a:r>
          </a:p>
        </p:txBody>
      </p:sp>
      <p:sp>
        <p:nvSpPr>
          <p:cNvPr id="60421" name="Rectangle 3"/>
          <p:cNvSpPr>
            <a:spLocks noChangeArrowheads="1"/>
          </p:cNvSpPr>
          <p:nvPr/>
        </p:nvSpPr>
        <p:spPr bwMode="auto">
          <a:xfrm>
            <a:off x="687388" y="2439988"/>
            <a:ext cx="7769225" cy="2462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sng">
                <a:solidFill>
                  <a:schemeClr val="accent1"/>
                </a:solidFill>
                <a:latin typeface="Courier New" charset="0"/>
              </a:rPr>
              <a:t>FORTRAN EXAMPLE</a:t>
            </a:r>
          </a:p>
          <a:p>
            <a:pPr algn="ctr"/>
            <a:endParaRPr lang="en-US" sz="1200" i="0" u="sng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C    Retrieve the FOV parameters from the kernel pool.</a:t>
            </a:r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     CALL GETFOV(-22222, 2, SHAPE, FRAME, BSGHT, N, BNDS)</a:t>
            </a:r>
          </a:p>
          <a:p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C    Compute the angular separations.</a:t>
            </a:r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     ANG1   = VSEP( BSGHT, BNDS(1,1) )</a:t>
            </a:r>
          </a:p>
          <a:p>
            <a:r>
              <a:rPr lang="en-US" sz="1200" i="0">
                <a:latin typeface="Courier New" charset="0"/>
              </a:rPr>
              <a:t>     ANG2   = VSEP( BSGHT, BNDS(1,2) )</a:t>
            </a:r>
          </a:p>
          <a:p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C    The angle along the semi-major axis is the larger</a:t>
            </a:r>
          </a:p>
          <a:p>
            <a:r>
              <a:rPr lang="en-US" sz="1200" i="0">
                <a:latin typeface="Courier New" charset="0"/>
              </a:rPr>
              <a:t>C    of the two separations computed.</a:t>
            </a:r>
          </a:p>
          <a:p>
            <a:r>
              <a:rPr lang="en-US" sz="1200" i="0">
                <a:latin typeface="Courier New" charset="0"/>
              </a:rPr>
              <a:t>     LRGANG = MAX( ANG1, ANG2)</a:t>
            </a:r>
          </a:p>
          <a:p>
            <a:r>
              <a:rPr lang="en-US" sz="1200" i="0">
                <a:latin typeface="Courier New" charset="0"/>
              </a:rPr>
              <a:t>     SMLANG = MIN( ANG1, ANG2)</a:t>
            </a:r>
            <a:endParaRPr lang="en-US" sz="1600" i="0">
              <a:latin typeface="Courier New" charset="0"/>
            </a:endParaRPr>
          </a:p>
        </p:txBody>
      </p:sp>
      <p:sp>
        <p:nvSpPr>
          <p:cNvPr id="60422" name="Rectangle 4"/>
          <p:cNvSpPr>
            <a:spLocks noGrp="1" noChangeArrowheads="1"/>
          </p:cNvSpPr>
          <p:nvPr>
            <p:ph type="title"/>
          </p:nvPr>
        </p:nvSpPr>
        <p:spPr>
          <a:xfrm>
            <a:off x="2397125" y="381000"/>
            <a:ext cx="5908675" cy="474663"/>
          </a:xfrm>
        </p:spPr>
        <p:txBody>
          <a:bodyPr/>
          <a:lstStyle/>
          <a:p>
            <a:r>
              <a:rPr lang="en-US"/>
              <a:t>Elliptical FOV Angular Size - 1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EA3AF9-1D8E-334C-B0C4-7AE438D3D000}" type="slidenum">
              <a:rPr lang="en-US" smtClean="0"/>
              <a:pPr/>
              <a:t>26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687388" y="1444625"/>
            <a:ext cx="7769225" cy="3557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sng">
                <a:solidFill>
                  <a:schemeClr val="accent1"/>
                </a:solidFill>
                <a:latin typeface="Courier New" charset="0"/>
              </a:rPr>
              <a:t>C EXAMPLE</a:t>
            </a:r>
            <a:r>
              <a:rPr lang="en-US" sz="1200" i="0" u="sng">
                <a:latin typeface="Courier New" charset="0"/>
              </a:rPr>
              <a:t> </a:t>
            </a:r>
          </a:p>
          <a:p>
            <a:pPr algn="ctr"/>
            <a:endParaRPr lang="en-US" sz="1200" i="0" u="sng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Define the string length parameter. */</a:t>
            </a:r>
          </a:p>
          <a:p>
            <a:r>
              <a:rPr lang="en-US" sz="1200" i="0">
                <a:latin typeface="Courier New" charset="0"/>
              </a:rPr>
              <a:t>    #define STRSIZ         80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Retrieve the FOV parameters from the kernel pool. */</a:t>
            </a:r>
          </a:p>
          <a:p>
            <a:r>
              <a:rPr lang="en-US" sz="1200" i="0">
                <a:latin typeface="Courier New" charset="0"/>
              </a:rPr>
              <a:t>    getfov_c(-22222, 2, STRSIZ, STRSIZ, shape, frame,</a:t>
            </a:r>
          </a:p>
          <a:p>
            <a:r>
              <a:rPr lang="en-US" sz="1200" i="0">
                <a:latin typeface="Courier New" charset="0"/>
              </a:rPr>
              <a:t>              bsght, &amp;n, bnds);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Compute the angular separations. */</a:t>
            </a:r>
          </a:p>
          <a:p>
            <a:r>
              <a:rPr lang="en-US" sz="1200" i="0">
                <a:latin typeface="Courier New" charset="0"/>
              </a:rPr>
              <a:t>    ang1 = vsep_c( bsght, &amp;(bnds[0][0]));</a:t>
            </a:r>
          </a:p>
          <a:p>
            <a:r>
              <a:rPr lang="en-US" sz="1200" i="0">
                <a:latin typeface="Courier New" charset="0"/>
              </a:rPr>
              <a:t>    ang2 = vsep_c( bsght, &amp;(bnds[1][0]));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The angle along the semi-major axis is the larger of the</a:t>
            </a:r>
          </a:p>
          <a:p>
            <a:r>
              <a:rPr lang="en-US" sz="1200" i="0">
                <a:latin typeface="Courier New" charset="0"/>
              </a:rPr>
              <a:t>    two separations computed. */</a:t>
            </a:r>
          </a:p>
          <a:p>
            <a:r>
              <a:rPr lang="en-US" sz="1200" i="0">
                <a:latin typeface="Courier New" charset="0"/>
              </a:rPr>
              <a:t>    if ( ang1 &gt; ang2 ) { </a:t>
            </a:r>
          </a:p>
          <a:p>
            <a:r>
              <a:rPr lang="en-US" sz="1200" i="0">
                <a:latin typeface="Courier New" charset="0"/>
              </a:rPr>
              <a:t>       lrgang = ang1; smlang = ang2; }</a:t>
            </a:r>
          </a:p>
          <a:p>
            <a:r>
              <a:rPr lang="en-US" sz="1200" i="0">
                <a:latin typeface="Courier New" charset="0"/>
              </a:rPr>
              <a:t>    else {</a:t>
            </a:r>
          </a:p>
          <a:p>
            <a:r>
              <a:rPr lang="en-US" sz="1200" i="0">
                <a:latin typeface="Courier New" charset="0"/>
              </a:rPr>
              <a:t>       lrgang = ang2; smlang = ang1; }</a:t>
            </a:r>
            <a:endParaRPr lang="en-US" sz="1800" i="0">
              <a:latin typeface="Courier New" charset="0"/>
            </a:endParaRP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title"/>
          </p:nvPr>
        </p:nvSpPr>
        <p:spPr>
          <a:xfrm>
            <a:off x="2397125" y="381000"/>
            <a:ext cx="5908675" cy="474663"/>
          </a:xfrm>
        </p:spPr>
        <p:txBody>
          <a:bodyPr/>
          <a:lstStyle/>
          <a:p>
            <a:r>
              <a:rPr lang="en-US"/>
              <a:t>Elliptical FOV Angular Size - 2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EFE2C71-8910-7749-85A4-713E6C2298A0}" type="slidenum">
              <a:rPr lang="en-US" smtClean="0"/>
              <a:pPr/>
              <a:t>27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4516" name="Rectangle 2"/>
          <p:cNvSpPr>
            <a:spLocks noChangeArrowheads="1"/>
          </p:cNvSpPr>
          <p:nvPr/>
        </p:nvSpPr>
        <p:spPr bwMode="auto">
          <a:xfrm>
            <a:off x="687388" y="1525588"/>
            <a:ext cx="7769225" cy="1074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i="0"/>
              <a:t>The angular extents of the FOV are computed by calculating the angle between the bisector of adjacent unit boundary vectors and the boresight.</a:t>
            </a:r>
          </a:p>
        </p:txBody>
      </p:sp>
      <p:grpSp>
        <p:nvGrpSpPr>
          <p:cNvPr id="64517" name="Group 3"/>
          <p:cNvGrpSpPr>
            <a:grpSpLocks/>
          </p:cNvGrpSpPr>
          <p:nvPr/>
        </p:nvGrpSpPr>
        <p:grpSpPr bwMode="auto">
          <a:xfrm>
            <a:off x="176213" y="3217863"/>
            <a:ext cx="6176962" cy="2465387"/>
            <a:chOff x="754" y="2027"/>
            <a:chExt cx="3891" cy="1553"/>
          </a:xfrm>
        </p:grpSpPr>
        <p:sp>
          <p:nvSpPr>
            <p:cNvPr id="64530" name="Line 4"/>
            <p:cNvSpPr>
              <a:spLocks noChangeShapeType="1"/>
            </p:cNvSpPr>
            <p:nvPr/>
          </p:nvSpPr>
          <p:spPr bwMode="auto">
            <a:xfrm flipV="1">
              <a:off x="1478" y="2368"/>
              <a:ext cx="2765" cy="76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1" name="Line 5"/>
            <p:cNvSpPr>
              <a:spLocks noChangeShapeType="1"/>
            </p:cNvSpPr>
            <p:nvPr/>
          </p:nvSpPr>
          <p:spPr bwMode="auto">
            <a:xfrm flipV="1">
              <a:off x="1482" y="2697"/>
              <a:ext cx="2033" cy="43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2" name="Rectangle 6"/>
            <p:cNvSpPr>
              <a:spLocks noChangeArrowheads="1"/>
            </p:cNvSpPr>
            <p:nvPr/>
          </p:nvSpPr>
          <p:spPr bwMode="auto">
            <a:xfrm>
              <a:off x="754" y="3368"/>
              <a:ext cx="87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i="0"/>
                <a:t>Instrument</a:t>
              </a:r>
            </a:p>
          </p:txBody>
        </p:sp>
        <p:sp>
          <p:nvSpPr>
            <p:cNvPr id="64533" name="Line 7"/>
            <p:cNvSpPr>
              <a:spLocks noChangeShapeType="1"/>
            </p:cNvSpPr>
            <p:nvPr/>
          </p:nvSpPr>
          <p:spPr bwMode="auto">
            <a:xfrm>
              <a:off x="3545" y="2327"/>
              <a:ext cx="0" cy="360"/>
            </a:xfrm>
            <a:prstGeom prst="line">
              <a:avLst/>
            </a:prstGeom>
            <a:noFill/>
            <a:ln w="38100">
              <a:solidFill>
                <a:srgbClr val="00AA0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4" name="Line 8"/>
            <p:cNvSpPr>
              <a:spLocks noChangeShapeType="1"/>
            </p:cNvSpPr>
            <p:nvPr/>
          </p:nvSpPr>
          <p:spPr bwMode="auto">
            <a:xfrm>
              <a:off x="3554" y="2693"/>
              <a:ext cx="532" cy="78"/>
            </a:xfrm>
            <a:prstGeom prst="line">
              <a:avLst/>
            </a:prstGeom>
            <a:noFill/>
            <a:ln w="38100">
              <a:solidFill>
                <a:srgbClr val="00AA0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5" name="Rectangle 9"/>
            <p:cNvSpPr>
              <a:spLocks noChangeArrowheads="1"/>
            </p:cNvSpPr>
            <p:nvPr/>
          </p:nvSpPr>
          <p:spPr bwMode="auto">
            <a:xfrm>
              <a:off x="946" y="3032"/>
              <a:ext cx="530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i="0"/>
                <a:t>(0,0,0)</a:t>
              </a:r>
            </a:p>
          </p:txBody>
        </p:sp>
        <p:sp>
          <p:nvSpPr>
            <p:cNvPr id="64536" name="Rectangle 10"/>
            <p:cNvSpPr>
              <a:spLocks noChangeArrowheads="1"/>
            </p:cNvSpPr>
            <p:nvPr/>
          </p:nvSpPr>
          <p:spPr bwMode="auto">
            <a:xfrm>
              <a:off x="2858" y="2327"/>
              <a:ext cx="1369" cy="70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scene3d>
              <a:camera prst="legacyObliqueTopRight">
                <a:rot lat="0" lon="1200000" rev="0"/>
              </a:camera>
              <a:lightRig rig="legacyHarsh3" dir="b"/>
            </a:scene3d>
            <a:sp3d extrusionH="4750" prstMaterial="legacyMetal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64537" name="Line 11"/>
            <p:cNvSpPr>
              <a:spLocks noChangeShapeType="1"/>
            </p:cNvSpPr>
            <p:nvPr/>
          </p:nvSpPr>
          <p:spPr bwMode="auto">
            <a:xfrm flipV="1">
              <a:off x="3520" y="2575"/>
              <a:ext cx="566" cy="12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8" name="Line 12"/>
            <p:cNvSpPr>
              <a:spLocks noChangeShapeType="1"/>
            </p:cNvSpPr>
            <p:nvPr/>
          </p:nvSpPr>
          <p:spPr bwMode="auto">
            <a:xfrm flipV="1">
              <a:off x="4122" y="2497"/>
              <a:ext cx="311" cy="6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9" name="Line 13"/>
            <p:cNvSpPr>
              <a:spLocks noChangeShapeType="1"/>
            </p:cNvSpPr>
            <p:nvPr/>
          </p:nvSpPr>
          <p:spPr bwMode="auto">
            <a:xfrm flipV="1">
              <a:off x="1492" y="2152"/>
              <a:ext cx="1638" cy="97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0" name="Line 14"/>
            <p:cNvSpPr>
              <a:spLocks noChangeShapeType="1"/>
            </p:cNvSpPr>
            <p:nvPr/>
          </p:nvSpPr>
          <p:spPr bwMode="auto">
            <a:xfrm flipV="1">
              <a:off x="1490" y="2904"/>
              <a:ext cx="1720" cy="22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1" name="Line 15"/>
            <p:cNvSpPr>
              <a:spLocks noChangeShapeType="1"/>
            </p:cNvSpPr>
            <p:nvPr/>
          </p:nvSpPr>
          <p:spPr bwMode="auto">
            <a:xfrm flipV="1">
              <a:off x="1496" y="3104"/>
              <a:ext cx="2817" cy="3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2" name="Oval 16"/>
            <p:cNvSpPr>
              <a:spLocks noChangeArrowheads="1"/>
            </p:cNvSpPr>
            <p:nvPr/>
          </p:nvSpPr>
          <p:spPr bwMode="auto">
            <a:xfrm>
              <a:off x="3514" y="2292"/>
              <a:ext cx="66" cy="66"/>
            </a:xfrm>
            <a:prstGeom prst="ellipse">
              <a:avLst/>
            </a:prstGeom>
            <a:solidFill>
              <a:srgbClr val="00AA0C"/>
            </a:solidFill>
            <a:ln w="12700">
              <a:solidFill>
                <a:srgbClr val="00AA0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3" name="Oval 17"/>
            <p:cNvSpPr>
              <a:spLocks noChangeArrowheads="1"/>
            </p:cNvSpPr>
            <p:nvPr/>
          </p:nvSpPr>
          <p:spPr bwMode="auto">
            <a:xfrm>
              <a:off x="4077" y="2751"/>
              <a:ext cx="66" cy="66"/>
            </a:xfrm>
            <a:prstGeom prst="ellipse">
              <a:avLst/>
            </a:prstGeom>
            <a:solidFill>
              <a:srgbClr val="00AA0C"/>
            </a:solidFill>
            <a:ln w="12700">
              <a:solidFill>
                <a:srgbClr val="00AA0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b="0" i="0">
                <a:solidFill>
                  <a:srgbClr val="00AA0C"/>
                </a:solidFill>
                <a:latin typeface="Times New Roman" charset="0"/>
              </a:endParaRPr>
            </a:p>
          </p:txBody>
        </p:sp>
        <p:sp>
          <p:nvSpPr>
            <p:cNvPr id="64544" name="Oval 18"/>
            <p:cNvSpPr>
              <a:spLocks noChangeArrowheads="1"/>
            </p:cNvSpPr>
            <p:nvPr/>
          </p:nvSpPr>
          <p:spPr bwMode="auto">
            <a:xfrm>
              <a:off x="3514" y="2665"/>
              <a:ext cx="66" cy="66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5" name="Line 19"/>
            <p:cNvSpPr>
              <a:spLocks noChangeShapeType="1"/>
            </p:cNvSpPr>
            <p:nvPr/>
          </p:nvSpPr>
          <p:spPr bwMode="auto">
            <a:xfrm flipV="1">
              <a:off x="1495" y="2031"/>
              <a:ext cx="2792" cy="1103"/>
            </a:xfrm>
            <a:prstGeom prst="line">
              <a:avLst/>
            </a:prstGeom>
            <a:noFill/>
            <a:ln w="38100">
              <a:solidFill>
                <a:srgbClr val="00AA0C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6" name="Line 20"/>
            <p:cNvSpPr>
              <a:spLocks noChangeShapeType="1"/>
            </p:cNvSpPr>
            <p:nvPr/>
          </p:nvSpPr>
          <p:spPr bwMode="auto">
            <a:xfrm flipV="1">
              <a:off x="1516" y="2706"/>
              <a:ext cx="3129" cy="422"/>
            </a:xfrm>
            <a:prstGeom prst="line">
              <a:avLst/>
            </a:prstGeom>
            <a:noFill/>
            <a:ln w="38100">
              <a:solidFill>
                <a:srgbClr val="00AA0C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7" name="Rectangle 21"/>
            <p:cNvSpPr>
              <a:spLocks noChangeArrowheads="1"/>
            </p:cNvSpPr>
            <p:nvPr/>
          </p:nvSpPr>
          <p:spPr bwMode="auto">
            <a:xfrm>
              <a:off x="1552" y="2027"/>
              <a:ext cx="87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i="0">
                  <a:solidFill>
                    <a:srgbClr val="00AA0C"/>
                  </a:solidFill>
                </a:rPr>
                <a:t>Bisectors</a:t>
              </a:r>
              <a:endParaRPr lang="en-US" sz="1800" i="0"/>
            </a:p>
          </p:txBody>
        </p:sp>
        <p:sp>
          <p:nvSpPr>
            <p:cNvPr id="64548" name="Line 22"/>
            <p:cNvSpPr>
              <a:spLocks noChangeShapeType="1"/>
            </p:cNvSpPr>
            <p:nvPr/>
          </p:nvSpPr>
          <p:spPr bwMode="auto">
            <a:xfrm>
              <a:off x="2022" y="2244"/>
              <a:ext cx="330" cy="5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9" name="Line 23"/>
            <p:cNvSpPr>
              <a:spLocks noChangeShapeType="1"/>
            </p:cNvSpPr>
            <p:nvPr/>
          </p:nvSpPr>
          <p:spPr bwMode="auto">
            <a:xfrm>
              <a:off x="2027" y="2249"/>
              <a:ext cx="833" cy="6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518" name="Rectangle 24"/>
          <p:cNvSpPr>
            <a:spLocks noGrp="1" noChangeArrowheads="1"/>
          </p:cNvSpPr>
          <p:nvPr>
            <p:ph type="title"/>
          </p:nvPr>
        </p:nvSpPr>
        <p:spPr>
          <a:xfrm>
            <a:off x="2058988" y="381000"/>
            <a:ext cx="6584950" cy="474663"/>
          </a:xfrm>
        </p:spPr>
        <p:txBody>
          <a:bodyPr/>
          <a:lstStyle/>
          <a:p>
            <a:r>
              <a:rPr lang="en-US"/>
              <a:t>Rectangular FOV Angular Size - 1</a:t>
            </a:r>
          </a:p>
        </p:txBody>
      </p:sp>
      <p:sp>
        <p:nvSpPr>
          <p:cNvPr id="64519" name="Rectangle 25"/>
          <p:cNvSpPr>
            <a:spLocks noChangeArrowheads="1"/>
          </p:cNvSpPr>
          <p:nvPr/>
        </p:nvSpPr>
        <p:spPr bwMode="auto">
          <a:xfrm>
            <a:off x="6451600" y="3351213"/>
            <a:ext cx="2552700" cy="1562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0" name="Rectangle 26"/>
          <p:cNvSpPr>
            <a:spLocks noChangeArrowheads="1"/>
          </p:cNvSpPr>
          <p:nvPr/>
        </p:nvSpPr>
        <p:spPr bwMode="auto">
          <a:xfrm>
            <a:off x="7035800" y="3689350"/>
            <a:ext cx="1470025" cy="884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1" name="Oval 27"/>
          <p:cNvSpPr>
            <a:spLocks noChangeArrowheads="1"/>
          </p:cNvSpPr>
          <p:nvPr/>
        </p:nvSpPr>
        <p:spPr bwMode="auto">
          <a:xfrm>
            <a:off x="7732713" y="4089400"/>
            <a:ext cx="46037" cy="4603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2" name="Line 28"/>
          <p:cNvSpPr>
            <a:spLocks noChangeShapeType="1"/>
          </p:cNvSpPr>
          <p:nvPr/>
        </p:nvSpPr>
        <p:spPr bwMode="auto">
          <a:xfrm flipH="1" flipV="1">
            <a:off x="7753350" y="3700463"/>
            <a:ext cx="3175" cy="436562"/>
          </a:xfrm>
          <a:prstGeom prst="line">
            <a:avLst/>
          </a:prstGeom>
          <a:noFill/>
          <a:ln w="28575">
            <a:solidFill>
              <a:srgbClr val="00AA0C"/>
            </a:solidFill>
            <a:round/>
            <a:headEnd/>
            <a:tailEnd type="oval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3" name="Line 29"/>
          <p:cNvSpPr>
            <a:spLocks noChangeShapeType="1"/>
          </p:cNvSpPr>
          <p:nvPr/>
        </p:nvSpPr>
        <p:spPr bwMode="auto">
          <a:xfrm rot="5375445" flipV="1">
            <a:off x="8110538" y="3717925"/>
            <a:ext cx="7937" cy="754063"/>
          </a:xfrm>
          <a:prstGeom prst="line">
            <a:avLst/>
          </a:prstGeom>
          <a:noFill/>
          <a:ln w="28575">
            <a:solidFill>
              <a:srgbClr val="00AA0C"/>
            </a:solidFill>
            <a:round/>
            <a:headEnd/>
            <a:tailEnd type="oval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4" name="Text Box 30"/>
          <p:cNvSpPr txBox="1">
            <a:spLocks noChangeArrowheads="1"/>
          </p:cNvSpPr>
          <p:nvPr/>
        </p:nvSpPr>
        <p:spPr bwMode="auto">
          <a:xfrm>
            <a:off x="7037388" y="3754438"/>
            <a:ext cx="8016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0">
                <a:solidFill>
                  <a:schemeClr val="accent1"/>
                </a:solidFill>
              </a:rPr>
              <a:t>sml_ang</a:t>
            </a:r>
          </a:p>
        </p:txBody>
      </p:sp>
      <p:sp>
        <p:nvSpPr>
          <p:cNvPr id="64525" name="Text Box 31"/>
          <p:cNvSpPr txBox="1">
            <a:spLocks noChangeArrowheads="1"/>
          </p:cNvSpPr>
          <p:nvPr/>
        </p:nvSpPr>
        <p:spPr bwMode="auto">
          <a:xfrm>
            <a:off x="7820025" y="4184650"/>
            <a:ext cx="73501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0">
                <a:solidFill>
                  <a:schemeClr val="accent1"/>
                </a:solidFill>
              </a:rPr>
              <a:t>lrg_ang</a:t>
            </a:r>
          </a:p>
        </p:txBody>
      </p:sp>
      <p:sp>
        <p:nvSpPr>
          <p:cNvPr id="64526" name="Line 32"/>
          <p:cNvSpPr>
            <a:spLocks noChangeShapeType="1"/>
          </p:cNvSpPr>
          <p:nvPr/>
        </p:nvSpPr>
        <p:spPr bwMode="auto">
          <a:xfrm>
            <a:off x="7437438" y="3700463"/>
            <a:ext cx="3175" cy="12382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triangle" w="sm" len="sm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7" name="Line 33"/>
          <p:cNvSpPr>
            <a:spLocks noChangeShapeType="1"/>
          </p:cNvSpPr>
          <p:nvPr/>
        </p:nvSpPr>
        <p:spPr bwMode="auto">
          <a:xfrm>
            <a:off x="7442200" y="3990975"/>
            <a:ext cx="3175" cy="166688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8" name="Line 34"/>
          <p:cNvSpPr>
            <a:spLocks noChangeShapeType="1"/>
          </p:cNvSpPr>
          <p:nvPr/>
        </p:nvSpPr>
        <p:spPr bwMode="auto">
          <a:xfrm rot="5400000" flipH="1">
            <a:off x="8126413" y="3865562"/>
            <a:ext cx="1588" cy="73501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triangl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29" name="Text Box 35"/>
          <p:cNvSpPr txBox="1">
            <a:spLocks noChangeArrowheads="1"/>
          </p:cNvSpPr>
          <p:nvPr/>
        </p:nvSpPr>
        <p:spPr bwMode="auto">
          <a:xfrm>
            <a:off x="6486525" y="5057775"/>
            <a:ext cx="2452688" cy="898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i="0"/>
              <a:t>Subtended field of view</a:t>
            </a:r>
          </a:p>
          <a:p>
            <a:pPr>
              <a:lnSpc>
                <a:spcPct val="90000"/>
              </a:lnSpc>
            </a:pPr>
            <a:r>
              <a:rPr lang="en-US" sz="1600" i="0"/>
              <a:t>angles</a:t>
            </a:r>
            <a:endParaRPr lang="en-US" sz="1800" i="0"/>
          </a:p>
          <a:p>
            <a:endParaRPr lang="en-US" i="0"/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665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98E4FE-C58D-1442-A4A3-AAFF7143A7C1}" type="slidenum">
              <a:rPr lang="en-US" smtClean="0"/>
              <a:pPr/>
              <a:t>28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6564" name="Rectangle 2"/>
          <p:cNvSpPr>
            <a:spLocks noChangeArrowheads="1"/>
          </p:cNvSpPr>
          <p:nvPr/>
        </p:nvSpPr>
        <p:spPr bwMode="auto">
          <a:xfrm>
            <a:off x="687388" y="1489075"/>
            <a:ext cx="7769225" cy="4652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sng">
                <a:solidFill>
                  <a:schemeClr val="accent1"/>
                </a:solidFill>
                <a:latin typeface="Courier New" charset="0"/>
              </a:rPr>
              <a:t>FORTRAN EXAMPLE</a:t>
            </a:r>
            <a:endParaRPr lang="en-US" sz="1200" i="0" u="sng">
              <a:latin typeface="Courier New" charset="0"/>
            </a:endParaRPr>
          </a:p>
          <a:p>
            <a:endParaRPr lang="en-US" sz="1200" i="0" u="sng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C    Retrieve FOV parameters from the kernel pool.</a:t>
            </a:r>
          </a:p>
          <a:p>
            <a:r>
              <a:rPr lang="en-US" sz="1200" i="0">
                <a:latin typeface="Courier New" charset="0"/>
              </a:rPr>
              <a:t>     CALL GETFOV(-33333, 4, SHAPE, FRAME, BSGHT, N, BNDS)</a:t>
            </a:r>
          </a:p>
          <a:p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C    Normalize the 3 boundary vectors </a:t>
            </a:r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     CALL UNORM(BNDS(1,1), UNTBND(1,1), MAG)</a:t>
            </a:r>
          </a:p>
          <a:p>
            <a:r>
              <a:rPr lang="en-US" sz="1200" i="0">
                <a:latin typeface="Courier New" charset="0"/>
              </a:rPr>
              <a:t>     CALL UNORM(BNDS(1,2), UNTBND(1,2), MAG)</a:t>
            </a:r>
          </a:p>
          <a:p>
            <a:r>
              <a:rPr lang="en-US" sz="1200" i="0">
                <a:latin typeface="Courier New" charset="0"/>
              </a:rPr>
              <a:t>     CALL UNORM(BNDS(1,3), UNTBND(1,3), MAG)</a:t>
            </a:r>
          </a:p>
          <a:p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C    Compute the averages.</a:t>
            </a:r>
          </a:p>
          <a:p>
            <a:r>
              <a:rPr lang="en-US" sz="1200" i="0">
                <a:latin typeface="Courier New" charset="0"/>
              </a:rPr>
              <a:t>     CALL VADD(UNTBND(1,1), UNTBND(1,2), VEC1)</a:t>
            </a:r>
          </a:p>
          <a:p>
            <a:r>
              <a:rPr lang="en-US" sz="1200" i="0">
                <a:latin typeface="Courier New" charset="0"/>
              </a:rPr>
              <a:t>     CALL VSCL(0.5, VEC1, VEC1)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     CALL VADD(UNTBND(1,2), UNTBND(1,3), VEC2)</a:t>
            </a:r>
          </a:p>
          <a:p>
            <a:r>
              <a:rPr lang="en-US" sz="1200" i="0">
                <a:latin typeface="Courier New" charset="0"/>
              </a:rPr>
              <a:t>     CALL VSCL(0.5, VEC2, VEC2)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C    Compute the angular separations</a:t>
            </a:r>
          </a:p>
          <a:p>
            <a:r>
              <a:rPr lang="en-US" sz="1200" i="0">
                <a:latin typeface="Courier New" charset="0"/>
              </a:rPr>
              <a:t>     ANG1   = VSEP( BSGHT, VEC1 )</a:t>
            </a:r>
          </a:p>
          <a:p>
            <a:r>
              <a:rPr lang="en-US" sz="1200" i="0">
                <a:latin typeface="Courier New" charset="0"/>
              </a:rPr>
              <a:t>     ANG2   = VSEP( BSGHT, VEC2 )</a:t>
            </a:r>
          </a:p>
          <a:p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C    Separate the larger and smaller angles.</a:t>
            </a:r>
            <a:br>
              <a:rPr lang="en-US" sz="1200" i="0">
                <a:latin typeface="Courier New" charset="0"/>
              </a:rPr>
            </a:br>
            <a:r>
              <a:rPr lang="en-US" sz="1200" i="0">
                <a:latin typeface="Courier New" charset="0"/>
              </a:rPr>
              <a:t>     LRGANG = MAX( ANG1, ANG2)</a:t>
            </a:r>
          </a:p>
          <a:p>
            <a:r>
              <a:rPr lang="en-US" sz="1200" i="0">
                <a:latin typeface="Courier New" charset="0"/>
              </a:rPr>
              <a:t>     SMLANG = MIN( ANG1, ANG2)</a:t>
            </a:r>
          </a:p>
          <a:p>
            <a:endParaRPr lang="en-US" sz="1200" i="0">
              <a:latin typeface="Courier New" charset="0"/>
            </a:endParaRP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title"/>
          </p:nvPr>
        </p:nvSpPr>
        <p:spPr>
          <a:xfrm>
            <a:off x="2058988" y="381000"/>
            <a:ext cx="6584950" cy="474663"/>
          </a:xfrm>
        </p:spPr>
        <p:txBody>
          <a:bodyPr/>
          <a:lstStyle/>
          <a:p>
            <a:r>
              <a:rPr lang="en-US"/>
              <a:t>Rectangular FOV Angular Size - 2</a:t>
            </a: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7E8BC3-9102-8240-8AE3-AE81049AB507}" type="slidenum">
              <a:rPr lang="en-US" smtClean="0"/>
              <a:pPr/>
              <a:t>29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8612" name="Rectangle 2"/>
          <p:cNvSpPr>
            <a:spLocks noChangeArrowheads="1"/>
          </p:cNvSpPr>
          <p:nvPr/>
        </p:nvSpPr>
        <p:spPr bwMode="auto">
          <a:xfrm>
            <a:off x="687388" y="1257300"/>
            <a:ext cx="7769225" cy="538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sng">
                <a:solidFill>
                  <a:schemeClr val="accent1"/>
                </a:solidFill>
                <a:latin typeface="Courier New" charset="0"/>
              </a:rPr>
              <a:t>C EXAMPLE</a:t>
            </a:r>
          </a:p>
          <a:p>
            <a:pPr algn="ctr"/>
            <a:endParaRPr lang="en-US" sz="1200" i="0">
              <a:solidFill>
                <a:schemeClr val="accent1"/>
              </a:solidFill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Define the string length parameter. */</a:t>
            </a:r>
          </a:p>
          <a:p>
            <a:r>
              <a:rPr lang="en-US" sz="1200" i="0">
                <a:latin typeface="Courier New" charset="0"/>
              </a:rPr>
              <a:t>    #define STRSIZ         80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Retrieve the FOV parameters from the kernel pool. */</a:t>
            </a:r>
          </a:p>
          <a:p>
            <a:r>
              <a:rPr lang="en-US" sz="1200" i="0">
                <a:latin typeface="Courier New" charset="0"/>
              </a:rPr>
              <a:t>    getfov_c(-33333, 4, STRSIZ, STRSIZ, shape, frame,</a:t>
            </a:r>
          </a:p>
          <a:p>
            <a:r>
              <a:rPr lang="en-US" sz="1200" i="0">
                <a:latin typeface="Courier New" charset="0"/>
              </a:rPr>
              <a:t>              bsght, &amp;n, bnds);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Normalize the 3 boundary vectors. */</a:t>
            </a:r>
          </a:p>
          <a:p>
            <a:r>
              <a:rPr lang="en-US" sz="1200" i="0">
                <a:latin typeface="Courier New" charset="0"/>
              </a:rPr>
              <a:t>    unorm_c(&amp;(bnds[0][0]), &amp;(untbnd[0][0]), &amp;mag);</a:t>
            </a:r>
          </a:p>
          <a:p>
            <a:r>
              <a:rPr lang="en-US" sz="1200" i="0">
                <a:latin typeface="Courier New" charset="0"/>
              </a:rPr>
              <a:t>    unorm_c(&amp;(bnds[1][0]), &amp;(untbnd[1][0]), &amp;mag);</a:t>
            </a:r>
          </a:p>
          <a:p>
            <a:r>
              <a:rPr lang="en-US" sz="1200" i="0">
                <a:latin typeface="Courier New" charset="0"/>
              </a:rPr>
              <a:t>    unorm_c(&amp;(bnds[2][0]), &amp;(untbnd[2][0]), &amp;mag);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Compute the averages */</a:t>
            </a:r>
          </a:p>
          <a:p>
            <a:r>
              <a:rPr lang="en-US" sz="1200" i="0">
                <a:latin typeface="Courier New" charset="0"/>
              </a:rPr>
              <a:t>    vadd_c(&amp;(untbnd[0][0]), &amp;(untbnd[1][0]), vec1);</a:t>
            </a:r>
          </a:p>
          <a:p>
            <a:r>
              <a:rPr lang="en-US" sz="1200" i="0">
                <a:latin typeface="Courier New" charset="0"/>
              </a:rPr>
              <a:t>    vscl_c(0.5, vec1, vec1);</a:t>
            </a:r>
          </a:p>
          <a:p>
            <a:r>
              <a:rPr lang="en-US" sz="1200" i="0">
                <a:latin typeface="Courier New" charset="0"/>
              </a:rPr>
              <a:t>    vadd_c(&amp;(untbnd[1][0]), &amp;(untbnd[2][0]), vec2);</a:t>
            </a:r>
          </a:p>
          <a:p>
            <a:r>
              <a:rPr lang="en-US" sz="1200" i="0">
                <a:latin typeface="Courier New" charset="0"/>
              </a:rPr>
              <a:t>    vscl_c(0.5, vec2, vec2);</a:t>
            </a:r>
          </a:p>
          <a:p>
            <a:r>
              <a:rPr lang="en-US" sz="1200" i="0">
                <a:latin typeface="Courier New" charset="0"/>
              </a:rPr>
              <a:t>    </a:t>
            </a:r>
          </a:p>
          <a:p>
            <a:r>
              <a:rPr lang="en-US" sz="1200" i="0">
                <a:latin typeface="Courier New" charset="0"/>
              </a:rPr>
              <a:t>/*  Compute the angular separations. */</a:t>
            </a:r>
          </a:p>
          <a:p>
            <a:r>
              <a:rPr lang="en-US" sz="1200" i="0">
                <a:latin typeface="Courier New" charset="0"/>
              </a:rPr>
              <a:t>    ang1 = vsep_c( bsght, vec1);</a:t>
            </a:r>
          </a:p>
          <a:p>
            <a:r>
              <a:rPr lang="en-US" sz="1200" i="0">
                <a:latin typeface="Courier New" charset="0"/>
              </a:rPr>
              <a:t>    ang2 = vsep_c( bsght, vec2);</a:t>
            </a:r>
          </a:p>
          <a:p>
            <a:endParaRPr lang="en-US" sz="1200" i="0">
              <a:latin typeface="Courier New" charset="0"/>
            </a:endParaRPr>
          </a:p>
          <a:p>
            <a:r>
              <a:rPr lang="en-US" sz="1200" i="0">
                <a:latin typeface="Courier New" charset="0"/>
              </a:rPr>
              <a:t>/*  Separate the larger and smaller angles. */</a:t>
            </a:r>
          </a:p>
          <a:p>
            <a:r>
              <a:rPr lang="en-US" sz="1200" i="0">
                <a:latin typeface="Courier New" charset="0"/>
              </a:rPr>
              <a:t>    if ( ang1 &gt; ang2 ) { </a:t>
            </a:r>
          </a:p>
          <a:p>
            <a:r>
              <a:rPr lang="en-US" sz="1200" i="0">
                <a:latin typeface="Courier New" charset="0"/>
              </a:rPr>
              <a:t>       lrgang = ang1; smlang = ang2; }</a:t>
            </a:r>
          </a:p>
          <a:p>
            <a:r>
              <a:rPr lang="en-US" sz="1200" i="0">
                <a:latin typeface="Courier New" charset="0"/>
              </a:rPr>
              <a:t>    else {</a:t>
            </a:r>
          </a:p>
          <a:p>
            <a:r>
              <a:rPr lang="en-US" sz="1200" i="0">
                <a:latin typeface="Courier New" charset="0"/>
              </a:rPr>
              <a:t>       lrgang = ang2; smlang = ang1; }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title"/>
          </p:nvPr>
        </p:nvSpPr>
        <p:spPr>
          <a:xfrm>
            <a:off x="2058988" y="381000"/>
            <a:ext cx="6584950" cy="474663"/>
          </a:xfrm>
        </p:spPr>
        <p:txBody>
          <a:bodyPr/>
          <a:lstStyle/>
          <a:p>
            <a:r>
              <a:rPr lang="en-US"/>
              <a:t>Rectangular FOV Angular Size - 3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B1FD979-52FA-1649-BFB8-8319934CF30B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1524000" y="2133600"/>
            <a:ext cx="7010400" cy="4733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600" i="0">
                <a:latin typeface="Courier New" charset="0"/>
              </a:rPr>
              <a:t>KPL/IK</a:t>
            </a:r>
          </a:p>
          <a:p>
            <a:r>
              <a:rPr lang="en-US" sz="1600" i="0">
                <a:latin typeface="Courier New" charset="0"/>
              </a:rPr>
              <a:t>   Comments describing the keywords and values </a:t>
            </a:r>
          </a:p>
          <a:p>
            <a:r>
              <a:rPr lang="en-US" sz="1600" i="0">
                <a:latin typeface="Courier New" charset="0"/>
              </a:rPr>
              <a:t>   to follow, as well as any other pertinent </a:t>
            </a:r>
          </a:p>
          <a:p>
            <a:r>
              <a:rPr lang="en-US" sz="1600" i="0">
                <a:latin typeface="Courier New" charset="0"/>
              </a:rPr>
              <a:t>   information.</a:t>
            </a:r>
          </a:p>
          <a:p>
            <a:endParaRPr lang="en-US" sz="1600" i="0">
              <a:latin typeface="Courier New" charset="0"/>
            </a:endParaRPr>
          </a:p>
          <a:p>
            <a:r>
              <a:rPr lang="en-US" sz="1600" i="0">
                <a:latin typeface="Courier New" charset="0"/>
              </a:rPr>
              <a:t>      \begindata</a:t>
            </a:r>
          </a:p>
          <a:p>
            <a:r>
              <a:rPr lang="en-US" sz="1600" i="0">
                <a:latin typeface="Courier New" charset="0"/>
              </a:rPr>
              <a:t>         Keyword = Value(s) Assignment</a:t>
            </a:r>
          </a:p>
          <a:p>
            <a:r>
              <a:rPr lang="en-US" sz="1600" i="0">
                <a:latin typeface="Courier New" charset="0"/>
              </a:rPr>
              <a:t>         Keyword = Value(s) Assignment</a:t>
            </a:r>
          </a:p>
          <a:p>
            <a:endParaRPr lang="en-US" sz="1600" i="0">
              <a:latin typeface="Courier New" charset="0"/>
            </a:endParaRPr>
          </a:p>
          <a:p>
            <a:r>
              <a:rPr lang="en-US" sz="1600" i="0">
                <a:latin typeface="Courier New" charset="0"/>
              </a:rPr>
              <a:t>      \begintext</a:t>
            </a:r>
          </a:p>
          <a:p>
            <a:endParaRPr lang="en-US" sz="1600" i="0">
              <a:latin typeface="Courier New" charset="0"/>
            </a:endParaRPr>
          </a:p>
          <a:p>
            <a:r>
              <a:rPr lang="en-US" sz="1600" i="0">
                <a:latin typeface="Courier New" charset="0"/>
              </a:rPr>
              <a:t>   More descriptive comments.</a:t>
            </a:r>
          </a:p>
          <a:p>
            <a:endParaRPr lang="en-US" sz="1600" i="0">
              <a:latin typeface="Courier New" charset="0"/>
            </a:endParaRPr>
          </a:p>
          <a:p>
            <a:r>
              <a:rPr lang="en-US" sz="1600" i="0">
                <a:latin typeface="Courier New" charset="0"/>
              </a:rPr>
              <a:t>      \begindata</a:t>
            </a:r>
          </a:p>
          <a:p>
            <a:r>
              <a:rPr lang="en-US" sz="1600" i="0">
                <a:latin typeface="Courier New" charset="0"/>
              </a:rPr>
              <a:t>         Keyword = Value(s) Assignment</a:t>
            </a:r>
          </a:p>
          <a:p>
            <a:r>
              <a:rPr lang="en-US" sz="1600" i="0">
                <a:latin typeface="Courier New" charset="0"/>
              </a:rPr>
              <a:t>      \begintext</a:t>
            </a:r>
          </a:p>
          <a:p>
            <a:endParaRPr lang="en-US" sz="1600" i="0">
              <a:latin typeface="Courier New" charset="0"/>
            </a:endParaRPr>
          </a:p>
          <a:p>
            <a:r>
              <a:rPr lang="en-US" sz="1600" i="0">
                <a:latin typeface="Courier New" charset="0"/>
              </a:rPr>
              <a:t>   More descriptive comments. </a:t>
            </a:r>
          </a:p>
          <a:p>
            <a:r>
              <a:rPr lang="en-US" sz="1600" i="0">
                <a:latin typeface="Courier New" charset="0"/>
              </a:rPr>
              <a:t>           </a:t>
            </a:r>
            <a:r>
              <a:rPr lang="en-US" sz="1600" i="0"/>
              <a:t>etc …</a:t>
            </a:r>
            <a:endParaRPr lang="en-US" sz="1600" i="0">
              <a:latin typeface="Courier New" charset="0"/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687388" y="1441450"/>
            <a:ext cx="7769225" cy="692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i="0"/>
              <a:t>  </a:t>
            </a:r>
            <a:r>
              <a:rPr lang="en-US" sz="2000" i="0"/>
              <a:t>An I-Kernel is a SPICE text kernel. The format and structure of a typical I-Kernel is shown below.</a:t>
            </a:r>
            <a:endParaRPr lang="en-US" i="0"/>
          </a:p>
        </p:txBody>
      </p:sp>
      <p:sp>
        <p:nvSpPr>
          <p:cNvPr id="19462" name="Rectangle 7"/>
          <p:cNvSpPr>
            <a:spLocks noGrp="1" noChangeArrowheads="1"/>
          </p:cNvSpPr>
          <p:nvPr>
            <p:ph type="title"/>
          </p:nvPr>
        </p:nvSpPr>
        <p:spPr>
          <a:xfrm>
            <a:off x="3582988" y="381000"/>
            <a:ext cx="3556000" cy="474663"/>
          </a:xfrm>
        </p:spPr>
        <p:txBody>
          <a:bodyPr/>
          <a:lstStyle/>
          <a:p>
            <a:r>
              <a:rPr lang="en-US"/>
              <a:t>I-Kernel Structure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E6DF7A-D13F-0744-A44E-0B1CFBCDF502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8006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The requirements on keywords in an IK are the following: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Keywords must begin with INS[#], where [#] is replaced with the NAIF instrument ID code (which is a negative number)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The total length of the keyword must be less than or equal to 32 characters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Keywords are case-sensitive (Keyword != KEYWORD)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Examples of IK keywords, with descriptions: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INS-94031_FOCAL_LENGTH                    MGS MOC NA focal length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INS-41220_IFOV                                         MEX HRSC SRC pixel angular size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INS-41130_NUMBER_OF_SECTORS       MEX ASPERA NPI number of sectors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000" dirty="0"/>
              <a:t>In general SPICE does not require any specific keywords to be  present in an IK</a:t>
            </a:r>
          </a:p>
          <a:p>
            <a:pPr marL="742950" lvl="2" indent="-285750">
              <a:lnSpc>
                <a:spcPct val="80000"/>
              </a:lnSpc>
              <a:buFontTx/>
              <a:buChar char="•"/>
            </a:pPr>
            <a:r>
              <a:rPr lang="en-US" sz="1600" dirty="0"/>
              <a:t>One exception is a set of keywords defining an instrument’s FOV, if the SPICE Toolkit’s GETFVN or GETFOV routine is planned to be used to retrieve the FOV attributes</a:t>
            </a:r>
            <a:endParaRPr lang="en-US" sz="2200" dirty="0"/>
          </a:p>
        </p:txBody>
      </p:sp>
      <p:sp>
        <p:nvSpPr>
          <p:cNvPr id="21509" name="Rectangle 6"/>
          <p:cNvSpPr>
            <a:spLocks noGrp="1" noChangeArrowheads="1"/>
          </p:cNvSpPr>
          <p:nvPr>
            <p:ph type="title"/>
          </p:nvPr>
        </p:nvSpPr>
        <p:spPr>
          <a:xfrm>
            <a:off x="3298825" y="381000"/>
            <a:ext cx="4116388" cy="474663"/>
          </a:xfrm>
        </p:spPr>
        <p:txBody>
          <a:bodyPr/>
          <a:lstStyle/>
          <a:p>
            <a:r>
              <a:rPr lang="en-US"/>
              <a:t>I-Kernel Contents (1)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42F913-5C0E-9744-A88C-5B9B8528CDC5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8350" y="1600200"/>
            <a:ext cx="7924800" cy="47244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IKs should contain extensive comments regarding: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Instrument overview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Reference source(s) for the data included in the IK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Names/IDs assigned to the instrument and its parts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Explanation of each keyword included in the file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Description of the FOV and detector layout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Where appropriate, descriptions of the algorithms in which parameters provided in the IK are used, and even fragments of source code implementing these algorithms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For example optical distortion models or timing algorithms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000" dirty="0"/>
              <a:t>These comments exist primarily to assist users in integrating I-Kernel data into their applications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One needs to know the keyword name to get its value(s) from the IK data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One needs to know what each value means in order to use it properly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title"/>
          </p:nvPr>
        </p:nvSpPr>
        <p:spPr>
          <a:xfrm>
            <a:off x="3298825" y="381000"/>
            <a:ext cx="4116388" cy="474663"/>
          </a:xfrm>
        </p:spPr>
        <p:txBody>
          <a:bodyPr/>
          <a:lstStyle/>
          <a:p>
            <a:r>
              <a:rPr lang="en-US"/>
              <a:t>I-Kernel Contents (2)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C8076E-89C3-EA4B-9982-694BFB0C5510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8750" y="1530350"/>
            <a:ext cx="8915400" cy="4876800"/>
          </a:xfrm>
          <a:noFill/>
        </p:spPr>
        <p:txBody>
          <a:bodyPr/>
          <a:lstStyle/>
          <a:p>
            <a:r>
              <a:rPr lang="en-US" sz="2000" dirty="0"/>
              <a:t>As with any SPICE kernel, an IK is loaded using FURNSH</a:t>
            </a:r>
          </a:p>
          <a:p>
            <a:pPr lvl="1">
              <a:spcBef>
                <a:spcPct val="50000"/>
              </a:spcBef>
              <a:spcAft>
                <a:spcPct val="50000"/>
              </a:spcAft>
              <a:buNone/>
            </a:pPr>
            <a:r>
              <a:rPr lang="en-US" sz="1600" dirty="0">
                <a:latin typeface="Courier New" charset="0"/>
              </a:rPr>
              <a:t>CALL FURNSH ( '</a:t>
            </a:r>
            <a:r>
              <a:rPr lang="en-US" sz="1600" dirty="0" err="1">
                <a:latin typeface="Courier New" charset="0"/>
              </a:rPr>
              <a:t>ik_file_name.ti</a:t>
            </a:r>
            <a:r>
              <a:rPr lang="en-US" sz="1600" dirty="0">
                <a:latin typeface="Courier New" charset="0"/>
              </a:rPr>
              <a:t>' )     </a:t>
            </a:r>
            <a:r>
              <a:rPr lang="en-US" dirty="0">
                <a:latin typeface="Courier New" charset="0"/>
              </a:rPr>
              <a:t>  {</a:t>
            </a:r>
            <a:r>
              <a:rPr lang="en-US" sz="1400" dirty="0"/>
              <a:t>Better yet, use a FURNSH kernel}</a:t>
            </a:r>
            <a:endParaRPr lang="en-US" dirty="0"/>
          </a:p>
          <a:p>
            <a:r>
              <a:rPr lang="en-US" sz="2000" dirty="0"/>
              <a:t>By knowing the name and type (DP, integer, or character) of a keyword of interest, the value(s) associated with that keyword can be retrieved using G*POOL routines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CALL GDPOOL ( NAME, START, ROOM, </a:t>
            </a:r>
            <a:r>
              <a:rPr lang="en-US" sz="1600" u="sng" dirty="0">
                <a:latin typeface="Courier New" charset="0"/>
              </a:rPr>
              <a:t>N, VALUES, FOUND</a:t>
            </a:r>
            <a:r>
              <a:rPr lang="en-US" sz="1600" dirty="0">
                <a:latin typeface="Courier New" charset="0"/>
              </a:rPr>
              <a:t> )</a:t>
            </a:r>
            <a:r>
              <a:rPr lang="en-US" sz="1600" dirty="0"/>
              <a:t>for DP values</a:t>
            </a:r>
          </a:p>
          <a:p>
            <a:pPr lvl="1">
              <a:buFontTx/>
              <a:buNone/>
            </a:pPr>
            <a:r>
              <a:rPr lang="en-US" sz="1600" dirty="0">
                <a:latin typeface="Courier New" charset="0"/>
              </a:rPr>
              <a:t>CALL GIPOOL ( NAME, START, ROOM, </a:t>
            </a:r>
            <a:r>
              <a:rPr lang="en-US" sz="1600" u="sng" dirty="0">
                <a:latin typeface="Courier New" charset="0"/>
              </a:rPr>
              <a:t>N, VALUES, FOUND</a:t>
            </a:r>
            <a:r>
              <a:rPr lang="en-US" sz="1600" dirty="0">
                <a:latin typeface="Courier New" charset="0"/>
              </a:rPr>
              <a:t> )</a:t>
            </a:r>
            <a:r>
              <a:rPr lang="en-US" sz="1600" dirty="0"/>
              <a:t>for integer values</a:t>
            </a:r>
          </a:p>
          <a:p>
            <a:pPr lvl="1">
              <a:spcAft>
                <a:spcPct val="50000"/>
              </a:spcAft>
              <a:buFontTx/>
              <a:buNone/>
            </a:pPr>
            <a:r>
              <a:rPr lang="en-US" sz="1600" dirty="0">
                <a:latin typeface="Courier New" charset="0"/>
              </a:rPr>
              <a:t>CALL GCPOOL ( NAME, START, ROOM, </a:t>
            </a:r>
            <a:r>
              <a:rPr lang="en-US" sz="1600" u="sng" dirty="0">
                <a:latin typeface="Courier New" charset="0"/>
              </a:rPr>
              <a:t>N, VALUES, FOUND</a:t>
            </a:r>
            <a:r>
              <a:rPr lang="en-US" sz="1600" dirty="0">
                <a:latin typeface="Courier New" charset="0"/>
              </a:rPr>
              <a:t> )</a:t>
            </a:r>
            <a:r>
              <a:rPr lang="en-US" sz="1600" dirty="0"/>
              <a:t>for character strings</a:t>
            </a:r>
            <a:endParaRPr lang="en-US" sz="1600" dirty="0">
              <a:latin typeface="Courier New" charset="0"/>
            </a:endParaRPr>
          </a:p>
          <a:p>
            <a:r>
              <a:rPr lang="en-US" sz="2000" dirty="0"/>
              <a:t>When an instrument’s FOV is defined in the IK using a special set of keywords discussed later in this tutorial, the FOV shape, reference frame, boresight vector, and boundary vectors can be retrieved by calling the GETFVN and GETFOV routines </a:t>
            </a:r>
          </a:p>
          <a:p>
            <a:pPr lvl="1">
              <a:spcBef>
                <a:spcPct val="50000"/>
              </a:spcBef>
              <a:buNone/>
            </a:pPr>
            <a:r>
              <a:rPr lang="en-US" sz="1600" dirty="0">
                <a:latin typeface="Courier New" charset="0"/>
              </a:rPr>
              <a:t>CALL GETFVN ( INSNAM, ROOM, </a:t>
            </a:r>
            <a:r>
              <a:rPr lang="en-US" sz="1600" u="sng" dirty="0">
                <a:latin typeface="Courier New" charset="0"/>
              </a:rPr>
              <a:t>SHAPE, FRAME, BSIGHT, N, BOUNDS</a:t>
            </a:r>
            <a:r>
              <a:rPr lang="en-US" sz="1600" dirty="0">
                <a:latin typeface="Courier New" charset="0"/>
              </a:rPr>
              <a:t>)</a:t>
            </a:r>
            <a:endParaRPr lang="en-US" sz="1400" dirty="0">
              <a:latin typeface="Courier New" charset="0"/>
            </a:endParaRP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CALL GETFOV ( INSTID, ROOM, </a:t>
            </a:r>
            <a:r>
              <a:rPr lang="en-US" sz="1600" u="sng" dirty="0">
                <a:latin typeface="Courier New" charset="0"/>
              </a:rPr>
              <a:t>SHAPE, FRAME, BSIGHT, N, BOUNDS</a:t>
            </a:r>
            <a:r>
              <a:rPr lang="en-US" sz="1600" dirty="0">
                <a:latin typeface="Courier New" charset="0"/>
              </a:rPr>
              <a:t>)</a:t>
            </a:r>
            <a:endParaRPr lang="en-US" sz="1400" dirty="0">
              <a:latin typeface="Courier New" charset="0"/>
            </a:endParaRPr>
          </a:p>
          <a:p>
            <a:pPr lvl="1">
              <a:buFontTx/>
              <a:buNone/>
            </a:pPr>
            <a:endParaRPr lang="en-US" sz="1400" dirty="0">
              <a:latin typeface="Courier New" charset="0"/>
            </a:endParaRPr>
          </a:p>
          <a:p>
            <a:pPr lvl="1">
              <a:buFontTx/>
              <a:buNone/>
            </a:pPr>
            <a:endParaRPr lang="en-US" sz="1400" dirty="0">
              <a:latin typeface="Courier New" charset="0"/>
            </a:endParaRPr>
          </a:p>
        </p:txBody>
      </p:sp>
      <p:sp>
        <p:nvSpPr>
          <p:cNvPr id="25605" name="Rectangle 1042"/>
          <p:cNvSpPr>
            <a:spLocks noGrp="1" noChangeArrowheads="1"/>
          </p:cNvSpPr>
          <p:nvPr>
            <p:ph type="title"/>
          </p:nvPr>
        </p:nvSpPr>
        <p:spPr>
          <a:xfrm>
            <a:off x="2684035" y="381000"/>
            <a:ext cx="5341206" cy="479747"/>
          </a:xfrm>
        </p:spPr>
        <p:txBody>
          <a:bodyPr/>
          <a:lstStyle/>
          <a:p>
            <a:r>
              <a:rPr lang="en-US" dirty="0"/>
              <a:t>I-Kernel Interface Routines</a:t>
            </a:r>
          </a:p>
        </p:txBody>
      </p:sp>
      <p:sp>
        <p:nvSpPr>
          <p:cNvPr id="25608" name="Text Box 1046"/>
          <p:cNvSpPr txBox="1">
            <a:spLocks noChangeArrowheads="1"/>
          </p:cNvSpPr>
          <p:nvPr/>
        </p:nvSpPr>
        <p:spPr bwMode="auto">
          <a:xfrm>
            <a:off x="1682750" y="6321623"/>
            <a:ext cx="5471306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FORTRAN examples are shown; underlined items are outputs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5101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A9258DD-E03F-2E4E-A330-B19D7967AADA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600200"/>
            <a:ext cx="7772400" cy="48768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The following keywords defining FOV attributes for the instrument with NAIF ID (#) must be present in the IK if the SPICE Toolkit’s GETFNV or GETFOV module will be used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Keyword defining shape of the FOV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>
              <a:latin typeface="Courier New" charset="0"/>
            </a:endParaRPr>
          </a:p>
          <a:p>
            <a:pPr lvl="2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INS#_FOV_SHAPE     = 'CIRCLE' or 'ELLIPSE' or</a:t>
            </a:r>
          </a:p>
          <a:p>
            <a:pPr lvl="2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           'RECTANGLE' or 'POLYGON'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Keyword specifying the reference frame in which the boresight vector and FOV boundary vectors are specified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INS#_FOV_FRAME     = 'frame name'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Keyword defining the boresight vector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INS#_BORESIGHT     = ( X, Y, Z )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title"/>
          </p:nvPr>
        </p:nvSpPr>
        <p:spPr>
          <a:xfrm>
            <a:off x="2560638" y="381000"/>
            <a:ext cx="5605462" cy="474663"/>
          </a:xfrm>
        </p:spPr>
        <p:txBody>
          <a:bodyPr/>
          <a:lstStyle/>
          <a:p>
            <a:r>
              <a:rPr lang="en-US"/>
              <a:t>FOV Definition Keywords (1)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63950" y="6477000"/>
            <a:ext cx="1911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/>
              <a:t>continued on next page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E0ABFE-5DA3-FD41-95AC-AACE2980CF15}" type="slidenum">
              <a:rPr lang="en-US" smtClean="0"/>
              <a:pPr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8350" y="1600200"/>
            <a:ext cx="7454900" cy="4502150"/>
          </a:xfrm>
          <a:noFill/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1600" dirty="0"/>
              <a:t>Keyword(s) defining FOV boundary vectors, provided in either of two ways</a:t>
            </a:r>
          </a:p>
          <a:p>
            <a:pPr lvl="2">
              <a:lnSpc>
                <a:spcPct val="80000"/>
              </a:lnSpc>
            </a:pPr>
            <a:endParaRPr lang="en-US" sz="1600" dirty="0"/>
          </a:p>
          <a:p>
            <a:pPr marL="914400" lvl="2" indent="0">
              <a:lnSpc>
                <a:spcPct val="80000"/>
              </a:lnSpc>
              <a:buNone/>
            </a:pPr>
            <a:r>
              <a:rPr lang="en-US" sz="1600" dirty="0"/>
              <a:t>1) By specifying boundary vectors explicitly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   </a:t>
            </a:r>
          </a:p>
          <a:p>
            <a:pPr lvl="2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INS#_FOV_CLASS_SPEC       = 'CORNERS'</a:t>
            </a:r>
            <a:endParaRPr lang="en-US" sz="2000" dirty="0">
              <a:latin typeface="Courier New" charset="0"/>
            </a:endParaRPr>
          </a:p>
          <a:p>
            <a:pPr lvl="2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INS#_FOV_BOUNDARY_CORNERS</a:t>
            </a:r>
            <a:r>
              <a:rPr lang="en-US" dirty="0">
                <a:latin typeface="Courier New" charset="0"/>
              </a:rPr>
              <a:t> </a:t>
            </a:r>
            <a:r>
              <a:rPr lang="en-US" sz="1600" dirty="0">
                <a:latin typeface="Courier New" charset="0"/>
              </a:rPr>
              <a:t>= ( X(1), Y(1), Z(1),</a:t>
            </a:r>
          </a:p>
          <a:p>
            <a:pPr lvl="2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                       …     …     … </a:t>
            </a:r>
          </a:p>
          <a:p>
            <a:pPr lvl="2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                       X(n), Y(n), Z(n) )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/>
              <a:t>	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/>
              <a:t>	where the </a:t>
            </a:r>
            <a:r>
              <a:rPr lang="en-US" sz="1600" dirty="0">
                <a:latin typeface="Courier New" charset="0"/>
              </a:rPr>
              <a:t>FOV_BOUNDARY_CORNERS </a:t>
            </a:r>
            <a:r>
              <a:rPr lang="en-US" sz="1600" dirty="0"/>
              <a:t>keyword provides an array of vectors that point to the "corners" of the instrument field of view.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/>
              <a:t>Note: Use of the </a:t>
            </a:r>
            <a:r>
              <a:rPr lang="en-US" sz="1600" dirty="0">
                <a:latin typeface="Courier New" charset="0"/>
              </a:rPr>
              <a:t>INS#_FOV_CLASS_SPEC</a:t>
            </a:r>
            <a:r>
              <a:rPr lang="en-US" sz="1600" dirty="0"/>
              <a:t> keyword is optional when explicit boundary vectors are provided.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200" dirty="0">
              <a:latin typeface="Courier New" charset="0"/>
            </a:endParaRP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title"/>
          </p:nvPr>
        </p:nvSpPr>
        <p:spPr>
          <a:xfrm>
            <a:off x="2560638" y="381000"/>
            <a:ext cx="5605462" cy="474663"/>
          </a:xfrm>
        </p:spPr>
        <p:txBody>
          <a:bodyPr/>
          <a:lstStyle/>
          <a:p>
            <a:r>
              <a:rPr lang="en-US"/>
              <a:t>FOV Definition Keywords (2)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63950" y="6477000"/>
            <a:ext cx="1911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/>
              <a:t>continued on next page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Instrument Kernel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97D3A0-6971-7443-AB00-1D08996A26B2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75650" cy="4502150"/>
          </a:xfrm>
          <a:noFill/>
        </p:spPr>
        <p:txBody>
          <a:bodyPr/>
          <a:lstStyle/>
          <a:p>
            <a:pPr marL="914400" lvl="2" indent="0">
              <a:lnSpc>
                <a:spcPct val="80000"/>
              </a:lnSpc>
              <a:buNone/>
            </a:pPr>
            <a:r>
              <a:rPr lang="en-US" sz="1600" dirty="0"/>
              <a:t>2) By providing half angular extents of the FOV (possible only for circular, elliptical or rectangular FOVs)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dirty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INS#_FOV_CLASS_SPEC        = 'ANGLES'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INS#_FOV_REF_VECTOR        = ( X, Y, Z 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INS#_FOV_REF_ANGLE         = halfangle1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INS#_FOV_CROSS_ANGLE       = halfangle2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INS#_FOV_ANGLE_UNITS       = 'DEGREES' or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latin typeface="Courier New" charset="0"/>
              </a:rPr>
              <a:t>                                       'RADIANS' or …</a:t>
            </a:r>
          </a:p>
          <a:p>
            <a:pPr lvl="2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600" dirty="0"/>
          </a:p>
          <a:p>
            <a:pPr lvl="2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dirty="0"/>
              <a:t>	where the </a:t>
            </a:r>
            <a:r>
              <a:rPr lang="en-US" sz="1600" dirty="0">
                <a:latin typeface="Courier New" charset="0"/>
              </a:rPr>
              <a:t>FOV_REF_VECTOR</a:t>
            </a:r>
            <a:r>
              <a:rPr lang="en-US" sz="1200" dirty="0">
                <a:latin typeface="Courier New" charset="0"/>
              </a:rPr>
              <a:t> </a:t>
            </a:r>
            <a:r>
              <a:rPr lang="en-US" sz="1600" dirty="0"/>
              <a:t>keyword specifies a reference vector that, together with the boresight vector, define the plane in which the half angle given in the </a:t>
            </a:r>
            <a:r>
              <a:rPr lang="en-US" sz="1600" dirty="0">
                <a:latin typeface="Courier New" charset="0"/>
              </a:rPr>
              <a:t>FOV_REF_ANGLE</a:t>
            </a:r>
            <a:r>
              <a:rPr lang="en-US" sz="1600" dirty="0"/>
              <a:t> keyword is measured. The other half angle given in the </a:t>
            </a:r>
            <a:r>
              <a:rPr lang="en-US" sz="1600" dirty="0">
                <a:latin typeface="Courier New" charset="0"/>
              </a:rPr>
              <a:t>FOV_CROSS_ANGLE</a:t>
            </a:r>
            <a:r>
              <a:rPr lang="en-US" sz="1200" dirty="0">
                <a:latin typeface="Courier New" charset="0"/>
              </a:rPr>
              <a:t> </a:t>
            </a:r>
            <a:r>
              <a:rPr lang="en-US" sz="1600" dirty="0"/>
              <a:t>keyword is measured in the plane normal to this plane and containing the boresight vector.</a:t>
            </a:r>
            <a:endParaRPr lang="en-US" sz="1100" dirty="0">
              <a:latin typeface="Courier New" charset="0"/>
            </a:endParaRPr>
          </a:p>
        </p:txBody>
      </p:sp>
      <p:sp>
        <p:nvSpPr>
          <p:cNvPr id="31749" name="Rectangle 1027"/>
          <p:cNvSpPr>
            <a:spLocks noGrp="1" noChangeArrowheads="1"/>
          </p:cNvSpPr>
          <p:nvPr>
            <p:ph type="title"/>
          </p:nvPr>
        </p:nvSpPr>
        <p:spPr>
          <a:xfrm>
            <a:off x="2557463" y="381000"/>
            <a:ext cx="5613400" cy="474663"/>
          </a:xfrm>
        </p:spPr>
        <p:txBody>
          <a:bodyPr/>
          <a:lstStyle/>
          <a:p>
            <a:r>
              <a:rPr lang="en-US"/>
              <a:t>FOV Definition Keywords (3)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8778566</TotalTime>
  <Words>3443</Words>
  <Application>Microsoft Macintosh PowerPoint</Application>
  <PresentationFormat>Custom</PresentationFormat>
  <Paragraphs>495</Paragraphs>
  <Slides>29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Courier New</vt:lpstr>
      <vt:lpstr>Times New Roman</vt:lpstr>
      <vt:lpstr>SPICE_Presentation</vt:lpstr>
      <vt:lpstr>Instrument Kernel IK</vt:lpstr>
      <vt:lpstr>Purpose</vt:lpstr>
      <vt:lpstr>I-Kernel Structure</vt:lpstr>
      <vt:lpstr>I-Kernel Contents (1)</vt:lpstr>
      <vt:lpstr>I-Kernel Contents (2)</vt:lpstr>
      <vt:lpstr>I-Kernel Interface Routines</vt:lpstr>
      <vt:lpstr>FOV Definition Keywords (1)</vt:lpstr>
      <vt:lpstr>FOV Definition Keywords (2)</vt:lpstr>
      <vt:lpstr>FOV Definition Keywords (3)</vt:lpstr>
      <vt:lpstr>FOV Definition Keywords (4)</vt:lpstr>
      <vt:lpstr>Circular Field of View</vt:lpstr>
      <vt:lpstr>Circular FOV Definition</vt:lpstr>
      <vt:lpstr>Elliptical Field of View</vt:lpstr>
      <vt:lpstr>Elliptical FOV Definition</vt:lpstr>
      <vt:lpstr>Rectangular Field of View</vt:lpstr>
      <vt:lpstr>Rectangular FOV Definition</vt:lpstr>
      <vt:lpstr>Polygonal Fields of View</vt:lpstr>
      <vt:lpstr>Polygonal FOV Definition</vt:lpstr>
      <vt:lpstr>IK Utility Programs</vt:lpstr>
      <vt:lpstr>Additional Information on IK</vt:lpstr>
      <vt:lpstr>Backup</vt:lpstr>
      <vt:lpstr>PowerPoint Presentation</vt:lpstr>
      <vt:lpstr>PowerPoint Presentation</vt:lpstr>
      <vt:lpstr>Circular FOV Angular Size</vt:lpstr>
      <vt:lpstr>Elliptical FOV Angular Size - 1</vt:lpstr>
      <vt:lpstr>Elliptical FOV Angular Size - 2</vt:lpstr>
      <vt:lpstr>Rectangular FOV Angular Size - 1</vt:lpstr>
      <vt:lpstr>Rectangular FOV Angular Size - 2</vt:lpstr>
      <vt:lpstr>Rectangular FOV Angular Size - 3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 Kernels</dc:title>
  <cp:lastModifiedBy>Semenov, Boris V (US 392N)</cp:lastModifiedBy>
  <cp:revision>117</cp:revision>
  <cp:lastPrinted>2007-11-03T00:46:44Z</cp:lastPrinted>
  <dcterms:created xsi:type="dcterms:W3CDTF">2010-02-25T04:31:52Z</dcterms:created>
  <dcterms:modified xsi:type="dcterms:W3CDTF">2023-04-09T13:45:49Z</dcterms:modified>
</cp:coreProperties>
</file>