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2" r:id="rId3"/>
    <p:sldId id="257" r:id="rId4"/>
    <p:sldId id="258" r:id="rId5"/>
    <p:sldId id="259" r:id="rId6"/>
    <p:sldId id="260" r:id="rId7"/>
    <p:sldId id="263" r:id="rId8"/>
    <p:sldId id="267" r:id="rId9"/>
    <p:sldId id="265" r:id="rId10"/>
    <p:sldId id="264" r:id="rId11"/>
  </p:sldIdLst>
  <p:sldSz cx="9156700" cy="6870700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DB8ED"/>
    <a:srgbClr val="F3F3F3"/>
    <a:srgbClr val="FDF558"/>
    <a:srgbClr val="F9FE8E"/>
    <a:srgbClr val="A400D7"/>
    <a:srgbClr val="007D44"/>
    <a:srgbClr val="00FF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55" autoAdjust="0"/>
    <p:restoredTop sz="99505" autoAdjust="0"/>
  </p:normalViewPr>
  <p:slideViewPr>
    <p:cSldViewPr>
      <p:cViewPr varScale="1">
        <p:scale>
          <a:sx n="122" d="100"/>
          <a:sy n="122" d="100"/>
        </p:scale>
        <p:origin x="512" y="192"/>
      </p:cViewPr>
      <p:guideLst>
        <p:guide orient="horz" pos="2164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95654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698500"/>
            <a:ext cx="4552950" cy="34099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274283349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3883025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883025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b">
            <a:prstTxWarp prst="textNoShape">
              <a:avLst/>
            </a:prstTxWarp>
          </a:bodyPr>
          <a:lstStyle/>
          <a:p>
            <a:pPr algn="r">
              <a:lnSpc>
                <a:spcPct val="90000"/>
              </a:lnSpc>
            </a:pPr>
            <a:r>
              <a:rPr lang="en-US" b="1">
                <a:latin typeface="Times New Roman" charset="0"/>
              </a:rPr>
              <a:t>4</a:t>
            </a:r>
          </a:p>
        </p:txBody>
      </p:sp>
      <p:sp>
        <p:nvSpPr>
          <p:cNvPr id="17412" name="Rectangle 4"/>
          <p:cNvSpPr>
            <a:spLocks noChangeArrowheads="1"/>
          </p:cNvSpPr>
          <p:nvPr/>
        </p:nvSpPr>
        <p:spPr bwMode="auto">
          <a:xfrm>
            <a:off x="0" y="8653463"/>
            <a:ext cx="2986088" cy="4524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2986088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4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7288" y="698500"/>
            <a:ext cx="4543425" cy="3409950"/>
          </a:xfrm>
          <a:ln cap="flat">
            <a:solidFill>
              <a:srgbClr val="000000"/>
            </a:solidFill>
          </a:ln>
        </p:spPr>
      </p:sp>
      <p:sp>
        <p:nvSpPr>
          <p:cNvPr id="1741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>
            <a:miter lim="800000"/>
            <a:headEnd/>
            <a:tailEnd/>
          </a:ln>
        </p:spPr>
        <p:txBody>
          <a:bodyPr lIns="90487" tIns="44450" rIns="90487" bIns="44450">
            <a:prstTxWarp prst="textNoShape">
              <a:avLst/>
            </a:prstTxWarp>
          </a:bodyPr>
          <a:lstStyle/>
          <a:p>
            <a:pPr>
              <a:lnSpc>
                <a:spcPct val="100000"/>
              </a:lnSpc>
              <a:spcBef>
                <a:spcPct val="0"/>
              </a:spcBef>
            </a:pPr>
            <a:endParaRPr lang="en-US" sz="2400">
              <a:latin typeface="Times New Roman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/>
              <a:t>Navigation and Ancillary Information Facility</a:t>
            </a:r>
          </a:p>
        </p:txBody>
      </p:sp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8" name="Arc 8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9" name="Oval 9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0" name="Line 10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Oval 12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Arc 13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4" name="Oval 14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5" name="Oval 15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7" name="Freeform 17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9" name="Text Box 19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N</a:t>
              </a:r>
              <a:endParaRPr lang="en-US" sz="4400"/>
            </a:p>
          </p:txBody>
        </p:sp>
        <p:sp>
          <p:nvSpPr>
            <p:cNvPr id="20" name="Text Box 20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IF</a:t>
              </a:r>
              <a:endParaRPr lang="en-US" sz="4400"/>
            </a:p>
          </p:txBody>
        </p:sp>
      </p:grpSp>
      <p:sp>
        <p:nvSpPr>
          <p:cNvPr id="532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08150" y="2286000"/>
            <a:ext cx="5727700" cy="474663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3253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SPICE Story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0E973-0EBD-2D4A-9D33-0E19E8932060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SPICE Story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9E778-C14C-6340-A0CB-B7087496B9CA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SPICE Story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3208D5-5134-F54F-90DD-12A639B8C544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SPICE Story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777EE7-D618-1540-ACBC-F42AE4D323E7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SPICE Story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72BF98-073D-B242-8909-777CB554DB2F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SPICE Story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48B53E-8464-8F46-B024-1CF967FAB3FA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SPICE Story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B3B1C1-6AFC-1246-9ECA-98CEC3DD906D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SPICE Story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8207A0-89AF-7148-8322-D2425BBB035D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SPICE Story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73DA8C-F547-234C-94C4-ABF0735171FB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SPICE Story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4587F1-3964-E64A-96A5-D6206DA3E812}" type="slidenum">
              <a:rPr lang="en-US"/>
              <a:pPr>
                <a:defRPr/>
              </a:pPr>
              <a:t>‹#›</a:t>
            </a:fld>
            <a:endParaRPr lang="en-US" sz="1400" b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86025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52227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2228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/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2230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5223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pPr>
              <a:defRPr/>
            </a:pPr>
            <a:r>
              <a:rPr lang="en-US"/>
              <a:t>SPICE Story</a:t>
            </a:r>
          </a:p>
        </p:txBody>
      </p:sp>
      <p:sp>
        <p:nvSpPr>
          <p:cNvPr id="5223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b="1"/>
            </a:lvl1pPr>
          </a:lstStyle>
          <a:p>
            <a:pPr>
              <a:defRPr/>
            </a:pPr>
            <a:fld id="{CE996F7A-BDE6-3349-93CA-5F0AD865251F}" type="slidenum">
              <a:rPr lang="en-US"/>
              <a:pPr>
                <a:defRPr/>
              </a:pPr>
              <a:t>‹#›</a:t>
            </a:fld>
            <a:endParaRPr lang="en-US" sz="1400">
              <a:latin typeface="Times New Roman" charset="0"/>
            </a:endParaRP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52234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35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36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37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38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39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40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41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42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43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44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52245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N</a:t>
              </a:r>
              <a:endParaRPr lang="en-US" sz="4400"/>
            </a:p>
          </p:txBody>
        </p:sp>
        <p:sp>
          <p:nvSpPr>
            <p:cNvPr id="52246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>
                  <a:solidFill>
                    <a:srgbClr val="E30101"/>
                  </a:solidFill>
                </a:rPr>
                <a:t>IF</a:t>
              </a:r>
              <a:endParaRPr lang="en-US" sz="4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159" y="2365375"/>
            <a:ext cx="3770264" cy="533288"/>
          </a:xfrm>
        </p:spPr>
        <p:txBody>
          <a:bodyPr/>
          <a:lstStyle/>
          <a:p>
            <a:r>
              <a:rPr lang="en-US" sz="3600" dirty="0"/>
              <a:t>The SPICE Story</a:t>
            </a:r>
            <a:endParaRPr lang="en-US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67200"/>
            <a:ext cx="6400800" cy="1752600"/>
          </a:xfrm>
        </p:spPr>
        <p:txBody>
          <a:bodyPr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CDF37-EC0C-CA2B-FB47-CF00A18118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6874" y="381000"/>
            <a:ext cx="5346015" cy="479747"/>
          </a:xfrm>
        </p:spPr>
        <p:txBody>
          <a:bodyPr/>
          <a:lstStyle/>
          <a:p>
            <a:r>
              <a:rPr lang="en-US" dirty="0"/>
              <a:t>SPICE Flight Project Users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95B5FC-1BF3-DDFB-1CB2-991CAAEDE52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SPICE Story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4B92CF-C6C9-5326-6719-395A60D04E9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3208D5-5134-F54F-90DD-12A639B8C544}" type="slidenum">
              <a:rPr lang="en-US" smtClean="0"/>
              <a:pPr>
                <a:defRPr/>
              </a:pPr>
              <a:t>10</a:t>
            </a:fld>
            <a:endParaRPr lang="en-US" sz="1400" b="0">
              <a:latin typeface="Times New Roman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FCD961-2682-74F6-B511-5F11654F01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0750" y="1224535"/>
            <a:ext cx="7615130" cy="5493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05472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SPICE Story</a:t>
            </a:r>
          </a:p>
        </p:txBody>
      </p:sp>
      <p:sp>
        <p:nvSpPr>
          <p:cNvPr id="1638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F0A59870-75D7-D649-94ED-039D7BC96587}" type="slidenum">
              <a:rPr lang="en-US" smtClean="0"/>
              <a:pPr/>
              <a:t>2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8350" y="1606550"/>
            <a:ext cx="7772400" cy="4549646"/>
          </a:xfrm>
          <a:noFill/>
        </p:spPr>
        <p:txBody>
          <a:bodyPr lIns="61836" tIns="24735" rIns="61836" bIns="24735">
            <a:spAutoFit/>
          </a:bodyPr>
          <a:lstStyle/>
          <a:p>
            <a:pPr marL="228600" indent="-228600" defTabSz="938213">
              <a:lnSpc>
                <a:spcPct val="107000"/>
              </a:lnSpc>
              <a:spcBef>
                <a:spcPct val="96000"/>
              </a:spcBef>
              <a:tabLst>
                <a:tab pos="0" algn="l"/>
              </a:tabLst>
            </a:pPr>
            <a:r>
              <a:rPr lang="en-US" dirty="0"/>
              <a:t>Starting in the early 1980’s scientists said they would like to:</a:t>
            </a:r>
          </a:p>
          <a:p>
            <a:pPr marL="704850" lvl="1" indent="-234950" defTabSz="938213">
              <a:lnSpc>
                <a:spcPct val="107000"/>
              </a:lnSpc>
              <a:spcBef>
                <a:spcPct val="96000"/>
              </a:spcBef>
              <a:buFontTx/>
              <a:buChar char="-"/>
              <a:tabLst>
                <a:tab pos="0" algn="l"/>
              </a:tabLst>
            </a:pPr>
            <a:r>
              <a:rPr lang="en-US" dirty="0"/>
              <a:t>use common observation geometry computation tools and methods throughout a project’s lifecycle, and for all projects (national and international)</a:t>
            </a:r>
          </a:p>
          <a:p>
            <a:pPr marL="704850" lvl="1" indent="-234950" defTabSz="938213">
              <a:lnSpc>
                <a:spcPct val="107000"/>
              </a:lnSpc>
              <a:spcBef>
                <a:spcPct val="96000"/>
              </a:spcBef>
              <a:buFontTx/>
              <a:buChar char="-"/>
              <a:tabLst>
                <a:tab pos="0" algn="l"/>
              </a:tabLst>
            </a:pPr>
            <a:r>
              <a:rPr lang="en-US" dirty="0"/>
              <a:t>be able to produce custom observation geometry calculations themselves, whenever and however they want</a:t>
            </a:r>
          </a:p>
          <a:p>
            <a:pPr marL="704850" lvl="1" indent="-234950" defTabSz="938213">
              <a:lnSpc>
                <a:spcPct val="107000"/>
              </a:lnSpc>
              <a:spcBef>
                <a:spcPct val="96000"/>
              </a:spcBef>
              <a:buFontTx/>
              <a:buChar char="-"/>
              <a:tabLst>
                <a:tab pos="0" algn="l"/>
              </a:tabLst>
            </a:pPr>
            <a:r>
              <a:rPr lang="en-US" dirty="0"/>
              <a:t>understand the calculations and data used to produce observation geometry data</a:t>
            </a:r>
          </a:p>
          <a:p>
            <a:pPr marL="704850" lvl="1" indent="-234950" defTabSz="938213">
              <a:lnSpc>
                <a:spcPct val="107000"/>
              </a:lnSpc>
              <a:spcBef>
                <a:spcPct val="96000"/>
              </a:spcBef>
              <a:buFontTx/>
              <a:buChar char="-"/>
              <a:tabLst>
                <a:tab pos="0" algn="l"/>
              </a:tabLst>
            </a:pPr>
            <a:r>
              <a:rPr lang="en-US" dirty="0"/>
              <a:t>have the ability to revise the data and software tools used to produce their own observation geometry data</a:t>
            </a:r>
          </a:p>
        </p:txBody>
      </p:sp>
      <p:sp>
        <p:nvSpPr>
          <p:cNvPr id="16389" name="Rectangle 4"/>
          <p:cNvSpPr>
            <a:spLocks noGrp="1" noChangeArrowheads="1"/>
          </p:cNvSpPr>
          <p:nvPr>
            <p:ph type="title"/>
          </p:nvPr>
        </p:nvSpPr>
        <p:spPr>
          <a:xfrm>
            <a:off x="2589213" y="381000"/>
            <a:ext cx="5522912" cy="474663"/>
          </a:xfrm>
        </p:spPr>
        <p:txBody>
          <a:bodyPr/>
          <a:lstStyle/>
          <a:p>
            <a:r>
              <a:rPr lang="en-US"/>
              <a:t>Why Did NAIF Build SPICE?</a:t>
            </a: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SPICE Story</a:t>
            </a: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598290EA-521C-CF47-B35A-8EC8D4DAB5AA}" type="slidenum">
              <a:rPr lang="en-US" smtClean="0"/>
              <a:pPr/>
              <a:t>3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18436" name="AutoShape 3"/>
          <p:cNvSpPr>
            <a:spLocks noChangeArrowheads="1"/>
          </p:cNvSpPr>
          <p:nvPr/>
        </p:nvSpPr>
        <p:spPr bwMode="auto">
          <a:xfrm>
            <a:off x="88900" y="1524000"/>
            <a:ext cx="1206500" cy="838200"/>
          </a:xfrm>
          <a:prstGeom prst="flowChartMagneticDisk">
            <a:avLst/>
          </a:prstGeom>
          <a:solidFill>
            <a:srgbClr val="7DB8ED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7" name="Text Box 4"/>
          <p:cNvSpPr txBox="1">
            <a:spLocks noChangeArrowheads="1"/>
          </p:cNvSpPr>
          <p:nvPr/>
        </p:nvSpPr>
        <p:spPr bwMode="auto">
          <a:xfrm>
            <a:off x="92075" y="1819275"/>
            <a:ext cx="1166813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/>
              <a:t>Trajectory</a:t>
            </a:r>
          </a:p>
          <a:p>
            <a:pPr algn="ctr">
              <a:lnSpc>
                <a:spcPct val="90000"/>
              </a:lnSpc>
            </a:pPr>
            <a:r>
              <a:rPr lang="en-US" sz="1600" b="1"/>
              <a:t>Data</a:t>
            </a:r>
          </a:p>
        </p:txBody>
      </p:sp>
      <p:sp>
        <p:nvSpPr>
          <p:cNvPr id="18438" name="AutoShape 5"/>
          <p:cNvSpPr>
            <a:spLocks noChangeArrowheads="1"/>
          </p:cNvSpPr>
          <p:nvPr/>
        </p:nvSpPr>
        <p:spPr bwMode="auto">
          <a:xfrm>
            <a:off x="71438" y="2520950"/>
            <a:ext cx="1252537" cy="1146175"/>
          </a:xfrm>
          <a:prstGeom prst="flowChartMagneticDisk">
            <a:avLst/>
          </a:prstGeom>
          <a:solidFill>
            <a:srgbClr val="7DB8ED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9" name="Text Box 6"/>
          <p:cNvSpPr txBox="1">
            <a:spLocks noChangeArrowheads="1"/>
          </p:cNvSpPr>
          <p:nvPr/>
        </p:nvSpPr>
        <p:spPr bwMode="auto">
          <a:xfrm>
            <a:off x="96838" y="2876550"/>
            <a:ext cx="1268412" cy="754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/>
              <a:t>S/C</a:t>
            </a:r>
          </a:p>
          <a:p>
            <a:pPr algn="ctr">
              <a:lnSpc>
                <a:spcPct val="90000"/>
              </a:lnSpc>
            </a:pPr>
            <a:r>
              <a:rPr lang="en-US" sz="1600" b="1"/>
              <a:t>Orientation</a:t>
            </a:r>
          </a:p>
          <a:p>
            <a:pPr algn="ctr">
              <a:lnSpc>
                <a:spcPct val="90000"/>
              </a:lnSpc>
            </a:pPr>
            <a:r>
              <a:rPr lang="en-US" sz="1600" b="1"/>
              <a:t>Data</a:t>
            </a:r>
          </a:p>
        </p:txBody>
      </p:sp>
      <p:sp>
        <p:nvSpPr>
          <p:cNvPr id="18440" name="AutoShape 7"/>
          <p:cNvSpPr>
            <a:spLocks noChangeArrowheads="1"/>
          </p:cNvSpPr>
          <p:nvPr/>
        </p:nvSpPr>
        <p:spPr bwMode="auto">
          <a:xfrm>
            <a:off x="63500" y="3833813"/>
            <a:ext cx="1252538" cy="1146175"/>
          </a:xfrm>
          <a:prstGeom prst="flowChartMagneticDisk">
            <a:avLst/>
          </a:prstGeom>
          <a:solidFill>
            <a:srgbClr val="7DB8ED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1" name="Text Box 8"/>
          <p:cNvSpPr txBox="1">
            <a:spLocks noChangeArrowheads="1"/>
          </p:cNvSpPr>
          <p:nvPr/>
        </p:nvSpPr>
        <p:spPr bwMode="auto">
          <a:xfrm>
            <a:off x="79375" y="4189413"/>
            <a:ext cx="1290638" cy="75406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/>
              <a:t>SEDR</a:t>
            </a:r>
          </a:p>
          <a:p>
            <a:pPr algn="ctr">
              <a:lnSpc>
                <a:spcPct val="90000"/>
              </a:lnSpc>
            </a:pPr>
            <a:r>
              <a:rPr lang="en-US" sz="1600" b="1"/>
              <a:t>Parameters</a:t>
            </a:r>
          </a:p>
          <a:p>
            <a:pPr algn="ctr">
              <a:lnSpc>
                <a:spcPct val="90000"/>
              </a:lnSpc>
            </a:pPr>
            <a:r>
              <a:rPr lang="en-US" sz="1600" b="1"/>
              <a:t>Database</a:t>
            </a:r>
          </a:p>
        </p:txBody>
      </p:sp>
      <p:sp>
        <p:nvSpPr>
          <p:cNvPr id="18442" name="AutoShape 9"/>
          <p:cNvSpPr>
            <a:spLocks noChangeArrowheads="1"/>
          </p:cNvSpPr>
          <p:nvPr/>
        </p:nvSpPr>
        <p:spPr bwMode="auto">
          <a:xfrm>
            <a:off x="131763" y="5226050"/>
            <a:ext cx="1219200" cy="685800"/>
          </a:xfrm>
          <a:prstGeom prst="flowChartPunchedCard">
            <a:avLst/>
          </a:prstGeom>
          <a:solidFill>
            <a:srgbClr val="7DB8E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3" name="Text Box 10"/>
          <p:cNvSpPr txBox="1">
            <a:spLocks noChangeArrowheads="1"/>
          </p:cNvSpPr>
          <p:nvPr/>
        </p:nvSpPr>
        <p:spPr bwMode="auto">
          <a:xfrm>
            <a:off x="0" y="5299075"/>
            <a:ext cx="1455738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/>
              <a:t>SEDR</a:t>
            </a:r>
          </a:p>
          <a:p>
            <a:pPr algn="ctr">
              <a:lnSpc>
                <a:spcPct val="90000"/>
              </a:lnSpc>
            </a:pPr>
            <a:r>
              <a:rPr lang="en-US" sz="1600" b="1"/>
              <a:t>Commands</a:t>
            </a:r>
          </a:p>
        </p:txBody>
      </p:sp>
      <p:sp>
        <p:nvSpPr>
          <p:cNvPr id="18444" name="AutoShape 11"/>
          <p:cNvSpPr>
            <a:spLocks noChangeArrowheads="1"/>
          </p:cNvSpPr>
          <p:nvPr/>
        </p:nvSpPr>
        <p:spPr bwMode="auto">
          <a:xfrm>
            <a:off x="6629400" y="3048000"/>
            <a:ext cx="1295400" cy="2514600"/>
          </a:xfrm>
          <a:prstGeom prst="flowChartProcess">
            <a:avLst/>
          </a:prstGeom>
          <a:solidFill>
            <a:srgbClr val="F5FE4A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8445" name="Group 12"/>
          <p:cNvGrpSpPr>
            <a:grpSpLocks/>
          </p:cNvGrpSpPr>
          <p:nvPr/>
        </p:nvGrpSpPr>
        <p:grpSpPr bwMode="auto">
          <a:xfrm>
            <a:off x="1828800" y="3200400"/>
            <a:ext cx="1447800" cy="1066800"/>
            <a:chOff x="1152" y="2016"/>
            <a:chExt cx="912" cy="672"/>
          </a:xfrm>
        </p:grpSpPr>
        <p:sp>
          <p:nvSpPr>
            <p:cNvPr id="18484" name="AutoShape 13"/>
            <p:cNvSpPr>
              <a:spLocks noChangeArrowheads="1"/>
            </p:cNvSpPr>
            <p:nvPr/>
          </p:nvSpPr>
          <p:spPr bwMode="auto">
            <a:xfrm>
              <a:off x="1152" y="2016"/>
              <a:ext cx="912" cy="672"/>
            </a:xfrm>
            <a:prstGeom prst="flowChartProcess">
              <a:avLst/>
            </a:prstGeom>
            <a:solidFill>
              <a:srgbClr val="7DB8ED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85" name="Text Box 14"/>
            <p:cNvSpPr txBox="1">
              <a:spLocks noChangeArrowheads="1"/>
            </p:cNvSpPr>
            <p:nvPr/>
          </p:nvSpPr>
          <p:spPr bwMode="auto">
            <a:xfrm>
              <a:off x="1168" y="2208"/>
              <a:ext cx="876" cy="370"/>
            </a:xfrm>
            <a:prstGeom prst="rect">
              <a:avLst/>
            </a:prstGeom>
            <a:solidFill>
              <a:srgbClr val="7DB8ED"/>
            </a:solidFill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800" b="1"/>
                <a:t>SEDR</a:t>
              </a:r>
            </a:p>
            <a:p>
              <a:pPr algn="ctr">
                <a:lnSpc>
                  <a:spcPct val="90000"/>
                </a:lnSpc>
              </a:pPr>
              <a:r>
                <a:rPr lang="en-US" sz="1800" b="1"/>
                <a:t>Generation</a:t>
              </a:r>
            </a:p>
          </p:txBody>
        </p:sp>
      </p:grpSp>
      <p:sp>
        <p:nvSpPr>
          <p:cNvPr id="18446" name="AutoShape 15"/>
          <p:cNvSpPr>
            <a:spLocks noChangeArrowheads="1"/>
          </p:cNvSpPr>
          <p:nvPr/>
        </p:nvSpPr>
        <p:spPr bwMode="auto">
          <a:xfrm>
            <a:off x="3962400" y="3429000"/>
            <a:ext cx="838200" cy="838200"/>
          </a:xfrm>
          <a:prstGeom prst="flowChartMagneticTape">
            <a:avLst/>
          </a:prstGeom>
          <a:solidFill>
            <a:srgbClr val="7DB8E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7" name="Text Box 16"/>
          <p:cNvSpPr txBox="1">
            <a:spLocks noChangeArrowheads="1"/>
          </p:cNvSpPr>
          <p:nvPr/>
        </p:nvSpPr>
        <p:spPr bwMode="auto">
          <a:xfrm>
            <a:off x="4010025" y="3654425"/>
            <a:ext cx="8191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b="1"/>
              <a:t>SEDR</a:t>
            </a:r>
          </a:p>
        </p:txBody>
      </p:sp>
      <p:grpSp>
        <p:nvGrpSpPr>
          <p:cNvPr id="18448" name="Group 17"/>
          <p:cNvGrpSpPr>
            <a:grpSpLocks/>
          </p:cNvGrpSpPr>
          <p:nvPr/>
        </p:nvGrpSpPr>
        <p:grpSpPr bwMode="auto">
          <a:xfrm>
            <a:off x="3962400" y="5597525"/>
            <a:ext cx="838200" cy="838200"/>
            <a:chOff x="2496" y="2784"/>
            <a:chExt cx="528" cy="528"/>
          </a:xfrm>
        </p:grpSpPr>
        <p:sp>
          <p:nvSpPr>
            <p:cNvPr id="18482" name="AutoShape 18"/>
            <p:cNvSpPr>
              <a:spLocks noChangeArrowheads="1"/>
            </p:cNvSpPr>
            <p:nvPr/>
          </p:nvSpPr>
          <p:spPr bwMode="auto">
            <a:xfrm>
              <a:off x="2496" y="2784"/>
              <a:ext cx="528" cy="528"/>
            </a:xfrm>
            <a:prstGeom prst="flowChartMagneticTap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83" name="Text Box 19"/>
            <p:cNvSpPr txBox="1">
              <a:spLocks noChangeArrowheads="1"/>
            </p:cNvSpPr>
            <p:nvPr/>
          </p:nvSpPr>
          <p:spPr bwMode="auto">
            <a:xfrm>
              <a:off x="2560" y="2937"/>
              <a:ext cx="420" cy="214"/>
            </a:xfrm>
            <a:prstGeom prst="rect">
              <a:avLst/>
            </a:prstGeom>
            <a:solidFill>
              <a:schemeClr val="bg2"/>
            </a:solidFill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800" b="1"/>
                <a:t>EDR</a:t>
              </a:r>
            </a:p>
          </p:txBody>
        </p:sp>
      </p:grpSp>
      <p:grpSp>
        <p:nvGrpSpPr>
          <p:cNvPr id="18449" name="Group 20"/>
          <p:cNvGrpSpPr>
            <a:grpSpLocks/>
          </p:cNvGrpSpPr>
          <p:nvPr/>
        </p:nvGrpSpPr>
        <p:grpSpPr bwMode="auto">
          <a:xfrm>
            <a:off x="5334000" y="5638800"/>
            <a:ext cx="838200" cy="838200"/>
            <a:chOff x="2496" y="2784"/>
            <a:chExt cx="528" cy="528"/>
          </a:xfrm>
        </p:grpSpPr>
        <p:sp>
          <p:nvSpPr>
            <p:cNvPr id="18480" name="AutoShape 21"/>
            <p:cNvSpPr>
              <a:spLocks noChangeArrowheads="1"/>
            </p:cNvSpPr>
            <p:nvPr/>
          </p:nvSpPr>
          <p:spPr bwMode="auto">
            <a:xfrm>
              <a:off x="2496" y="2784"/>
              <a:ext cx="528" cy="528"/>
            </a:xfrm>
            <a:prstGeom prst="flowChartMagneticTap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481" name="Text Box 22"/>
            <p:cNvSpPr txBox="1">
              <a:spLocks noChangeArrowheads="1"/>
            </p:cNvSpPr>
            <p:nvPr/>
          </p:nvSpPr>
          <p:spPr bwMode="auto">
            <a:xfrm>
              <a:off x="2560" y="2937"/>
              <a:ext cx="420" cy="214"/>
            </a:xfrm>
            <a:prstGeom prst="rect">
              <a:avLst/>
            </a:prstGeom>
            <a:solidFill>
              <a:schemeClr val="bg2"/>
            </a:solidFill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800" b="1"/>
                <a:t>EDR</a:t>
              </a:r>
            </a:p>
          </p:txBody>
        </p:sp>
      </p:grpSp>
      <p:sp>
        <p:nvSpPr>
          <p:cNvPr id="18450" name="AutoShape 23"/>
          <p:cNvSpPr>
            <a:spLocks noChangeArrowheads="1"/>
          </p:cNvSpPr>
          <p:nvPr/>
        </p:nvSpPr>
        <p:spPr bwMode="auto">
          <a:xfrm>
            <a:off x="5313363" y="3455988"/>
            <a:ext cx="838200" cy="838200"/>
          </a:xfrm>
          <a:prstGeom prst="flowChartMagneticTape">
            <a:avLst/>
          </a:prstGeom>
          <a:solidFill>
            <a:srgbClr val="7DB8E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51" name="Text Box 24"/>
          <p:cNvSpPr txBox="1">
            <a:spLocks noChangeArrowheads="1"/>
          </p:cNvSpPr>
          <p:nvPr/>
        </p:nvSpPr>
        <p:spPr bwMode="auto">
          <a:xfrm>
            <a:off x="5360988" y="3681413"/>
            <a:ext cx="8191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b="1"/>
              <a:t>SEDR</a:t>
            </a:r>
          </a:p>
        </p:txBody>
      </p:sp>
      <p:sp>
        <p:nvSpPr>
          <p:cNvPr id="18452" name="Text Box 25"/>
          <p:cNvSpPr txBox="1">
            <a:spLocks noChangeArrowheads="1"/>
          </p:cNvSpPr>
          <p:nvPr/>
        </p:nvSpPr>
        <p:spPr bwMode="auto">
          <a:xfrm>
            <a:off x="8148638" y="3902075"/>
            <a:ext cx="1047750" cy="587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b="1"/>
              <a:t>Science</a:t>
            </a:r>
          </a:p>
          <a:p>
            <a:pPr algn="ctr">
              <a:lnSpc>
                <a:spcPct val="90000"/>
              </a:lnSpc>
            </a:pPr>
            <a:r>
              <a:rPr lang="en-US" sz="1800" b="1"/>
              <a:t>Results</a:t>
            </a:r>
          </a:p>
        </p:txBody>
      </p:sp>
      <p:sp>
        <p:nvSpPr>
          <p:cNvPr id="18453" name="Text Box 26"/>
          <p:cNvSpPr txBox="1">
            <a:spLocks noChangeArrowheads="1"/>
          </p:cNvSpPr>
          <p:nvPr/>
        </p:nvSpPr>
        <p:spPr bwMode="auto">
          <a:xfrm>
            <a:off x="6096000" y="2514600"/>
            <a:ext cx="2438400" cy="533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/>
              <a:t>Scientist’s Data</a:t>
            </a:r>
          </a:p>
          <a:p>
            <a:pPr algn="ctr">
              <a:lnSpc>
                <a:spcPct val="90000"/>
              </a:lnSpc>
            </a:pPr>
            <a:r>
              <a:rPr lang="en-US" sz="1600" b="1" dirty="0"/>
              <a:t>Analysis Program</a:t>
            </a:r>
            <a:endParaRPr lang="en-US" sz="1800" b="1" dirty="0"/>
          </a:p>
        </p:txBody>
      </p:sp>
      <p:sp>
        <p:nvSpPr>
          <p:cNvPr id="18454" name="AutoShape 27"/>
          <p:cNvSpPr>
            <a:spLocks noChangeArrowheads="1"/>
          </p:cNvSpPr>
          <p:nvPr/>
        </p:nvSpPr>
        <p:spPr bwMode="auto">
          <a:xfrm>
            <a:off x="1828800" y="5715000"/>
            <a:ext cx="1447800" cy="838200"/>
          </a:xfrm>
          <a:prstGeom prst="flowChartProcess">
            <a:avLst/>
          </a:prstGeom>
          <a:solidFill>
            <a:schemeClr val="bg2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55" name="Text Box 28"/>
          <p:cNvSpPr txBox="1">
            <a:spLocks noChangeArrowheads="1"/>
          </p:cNvSpPr>
          <p:nvPr/>
        </p:nvSpPr>
        <p:spPr bwMode="auto">
          <a:xfrm>
            <a:off x="1879600" y="5842000"/>
            <a:ext cx="1390650" cy="5873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b="1"/>
              <a:t>EDR*</a:t>
            </a:r>
          </a:p>
          <a:p>
            <a:pPr algn="ctr">
              <a:lnSpc>
                <a:spcPct val="90000"/>
              </a:lnSpc>
            </a:pPr>
            <a:r>
              <a:rPr lang="en-US" sz="1800" b="1"/>
              <a:t>Generation</a:t>
            </a:r>
          </a:p>
        </p:txBody>
      </p:sp>
      <p:sp>
        <p:nvSpPr>
          <p:cNvPr id="18456" name="Text Box 29"/>
          <p:cNvSpPr txBox="1">
            <a:spLocks noChangeArrowheads="1"/>
          </p:cNvSpPr>
          <p:nvPr/>
        </p:nvSpPr>
        <p:spPr bwMode="auto">
          <a:xfrm>
            <a:off x="0" y="6096000"/>
            <a:ext cx="1524000" cy="411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40000"/>
              </a:lnSpc>
              <a:spcBef>
                <a:spcPct val="50000"/>
              </a:spcBef>
            </a:pPr>
            <a:r>
              <a:rPr lang="en-US" sz="1600" b="1"/>
              <a:t>Science</a:t>
            </a:r>
          </a:p>
          <a:p>
            <a:pPr algn="ctr">
              <a:lnSpc>
                <a:spcPct val="40000"/>
              </a:lnSpc>
              <a:spcBef>
                <a:spcPct val="50000"/>
              </a:spcBef>
            </a:pPr>
            <a:r>
              <a:rPr lang="en-US" sz="1600" b="1"/>
              <a:t>Telemetry</a:t>
            </a:r>
          </a:p>
        </p:txBody>
      </p:sp>
      <p:sp>
        <p:nvSpPr>
          <p:cNvPr id="18457" name="Line 32"/>
          <p:cNvSpPr>
            <a:spLocks noChangeShapeType="1"/>
          </p:cNvSpPr>
          <p:nvPr/>
        </p:nvSpPr>
        <p:spPr bwMode="auto">
          <a:xfrm>
            <a:off x="3276600" y="6096000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58" name="Line 33"/>
          <p:cNvSpPr>
            <a:spLocks noChangeShapeType="1"/>
          </p:cNvSpPr>
          <p:nvPr/>
        </p:nvSpPr>
        <p:spPr bwMode="auto">
          <a:xfrm>
            <a:off x="5011738" y="1752600"/>
            <a:ext cx="0" cy="4572000"/>
          </a:xfrm>
          <a:prstGeom prst="line">
            <a:avLst/>
          </a:prstGeom>
          <a:noFill/>
          <a:ln w="38100" cmpd="dbl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59" name="Line 34"/>
          <p:cNvSpPr>
            <a:spLocks noChangeShapeType="1"/>
          </p:cNvSpPr>
          <p:nvPr/>
        </p:nvSpPr>
        <p:spPr bwMode="auto">
          <a:xfrm>
            <a:off x="3276600" y="3886200"/>
            <a:ext cx="609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60" name="Line 35"/>
          <p:cNvSpPr>
            <a:spLocks noChangeShapeType="1"/>
          </p:cNvSpPr>
          <p:nvPr/>
        </p:nvSpPr>
        <p:spPr bwMode="auto">
          <a:xfrm>
            <a:off x="1371600" y="3200400"/>
            <a:ext cx="304800" cy="3048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61" name="Line 36"/>
          <p:cNvSpPr>
            <a:spLocks noChangeShapeType="1"/>
          </p:cNvSpPr>
          <p:nvPr/>
        </p:nvSpPr>
        <p:spPr bwMode="auto">
          <a:xfrm flipV="1">
            <a:off x="1371600" y="3962400"/>
            <a:ext cx="381000" cy="381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62" name="Line 37"/>
          <p:cNvSpPr>
            <a:spLocks noChangeShapeType="1"/>
          </p:cNvSpPr>
          <p:nvPr/>
        </p:nvSpPr>
        <p:spPr bwMode="auto">
          <a:xfrm>
            <a:off x="1371600" y="1981200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63" name="Line 38"/>
          <p:cNvSpPr>
            <a:spLocks noChangeShapeType="1"/>
          </p:cNvSpPr>
          <p:nvPr/>
        </p:nvSpPr>
        <p:spPr bwMode="auto">
          <a:xfrm flipH="1">
            <a:off x="2062976" y="1992351"/>
            <a:ext cx="2246" cy="1174595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64" name="Line 39"/>
          <p:cNvSpPr>
            <a:spLocks noChangeShapeType="1"/>
          </p:cNvSpPr>
          <p:nvPr/>
        </p:nvSpPr>
        <p:spPr bwMode="auto">
          <a:xfrm>
            <a:off x="1371600" y="5334000"/>
            <a:ext cx="685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65" name="Line 40"/>
          <p:cNvSpPr>
            <a:spLocks noChangeShapeType="1"/>
          </p:cNvSpPr>
          <p:nvPr/>
        </p:nvSpPr>
        <p:spPr bwMode="auto">
          <a:xfrm flipV="1">
            <a:off x="2057400" y="4343400"/>
            <a:ext cx="0" cy="9906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66" name="Line 41"/>
          <p:cNvSpPr>
            <a:spLocks noChangeShapeType="1"/>
          </p:cNvSpPr>
          <p:nvPr/>
        </p:nvSpPr>
        <p:spPr bwMode="auto">
          <a:xfrm>
            <a:off x="4876800" y="3810000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67" name="Line 42"/>
          <p:cNvSpPr>
            <a:spLocks noChangeShapeType="1"/>
          </p:cNvSpPr>
          <p:nvPr/>
        </p:nvSpPr>
        <p:spPr bwMode="auto">
          <a:xfrm>
            <a:off x="4876800" y="6054725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68" name="Line 43"/>
          <p:cNvSpPr>
            <a:spLocks noChangeShapeType="1"/>
          </p:cNvSpPr>
          <p:nvPr/>
        </p:nvSpPr>
        <p:spPr bwMode="auto">
          <a:xfrm>
            <a:off x="6172200" y="3810000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69" name="Line 44"/>
          <p:cNvSpPr>
            <a:spLocks noChangeShapeType="1"/>
          </p:cNvSpPr>
          <p:nvPr/>
        </p:nvSpPr>
        <p:spPr bwMode="auto">
          <a:xfrm>
            <a:off x="6172200" y="6054725"/>
            <a:ext cx="106203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70" name="Line 45"/>
          <p:cNvSpPr>
            <a:spLocks noChangeShapeType="1"/>
          </p:cNvSpPr>
          <p:nvPr/>
        </p:nvSpPr>
        <p:spPr bwMode="auto">
          <a:xfrm>
            <a:off x="7975600" y="4206875"/>
            <a:ext cx="22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71" name="Text Box 46"/>
          <p:cNvSpPr txBox="1">
            <a:spLocks noChangeArrowheads="1"/>
          </p:cNvSpPr>
          <p:nvPr/>
        </p:nvSpPr>
        <p:spPr bwMode="auto">
          <a:xfrm>
            <a:off x="1298575" y="1216025"/>
            <a:ext cx="7229475" cy="4206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solidFill>
                  <a:schemeClr val="accent2"/>
                </a:solidFill>
              </a:rPr>
              <a:t>“SEDR” - Supplemental Experiment Data Record</a:t>
            </a:r>
            <a:endParaRPr lang="en-US" sz="1800" b="1" dirty="0">
              <a:solidFill>
                <a:schemeClr val="accent2"/>
              </a:solidFill>
            </a:endParaRPr>
          </a:p>
        </p:txBody>
      </p:sp>
      <p:sp>
        <p:nvSpPr>
          <p:cNvPr id="43055" name="Text Box 47"/>
          <p:cNvSpPr txBox="1">
            <a:spLocks noChangeArrowheads="1"/>
          </p:cNvSpPr>
          <p:nvPr/>
        </p:nvSpPr>
        <p:spPr bwMode="auto">
          <a:xfrm>
            <a:off x="2908300" y="1749425"/>
            <a:ext cx="742950" cy="4206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JPL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3056" name="Text Box 48"/>
          <p:cNvSpPr txBox="1">
            <a:spLocks noChangeArrowheads="1"/>
          </p:cNvSpPr>
          <p:nvPr/>
        </p:nvSpPr>
        <p:spPr bwMode="auto">
          <a:xfrm>
            <a:off x="5438775" y="1739900"/>
            <a:ext cx="3265488" cy="4206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Scientist’s Institution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18474" name="Text Box 49"/>
          <p:cNvSpPr txBox="1">
            <a:spLocks noChangeArrowheads="1"/>
          </p:cNvSpPr>
          <p:nvPr/>
        </p:nvSpPr>
        <p:spPr bwMode="auto">
          <a:xfrm>
            <a:off x="2357438" y="6575425"/>
            <a:ext cx="5708650" cy="2841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400" b="1"/>
              <a:t>* EDR = Experiment Data Record = "raw" science instrument data</a:t>
            </a:r>
          </a:p>
        </p:txBody>
      </p:sp>
      <p:sp>
        <p:nvSpPr>
          <p:cNvPr id="18475" name="Rectangle 51"/>
          <p:cNvSpPr>
            <a:spLocks noGrp="1" noChangeArrowheads="1"/>
          </p:cNvSpPr>
          <p:nvPr>
            <p:ph type="title"/>
          </p:nvPr>
        </p:nvSpPr>
        <p:spPr>
          <a:xfrm>
            <a:off x="2384425" y="381000"/>
            <a:ext cx="5930900" cy="474663"/>
          </a:xfrm>
        </p:spPr>
        <p:txBody>
          <a:bodyPr/>
          <a:lstStyle/>
          <a:p>
            <a:r>
              <a:rPr lang="en-US"/>
              <a:t>What Existed Prior to SPICE ?</a:t>
            </a:r>
          </a:p>
        </p:txBody>
      </p:sp>
      <p:sp>
        <p:nvSpPr>
          <p:cNvPr id="18476" name="Line 52"/>
          <p:cNvSpPr>
            <a:spLocks noChangeShapeType="1"/>
          </p:cNvSpPr>
          <p:nvPr/>
        </p:nvSpPr>
        <p:spPr bwMode="auto">
          <a:xfrm flipV="1">
            <a:off x="1371600" y="6248400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77" name="Line 54"/>
          <p:cNvSpPr>
            <a:spLocks noChangeShapeType="1"/>
          </p:cNvSpPr>
          <p:nvPr/>
        </p:nvSpPr>
        <p:spPr bwMode="auto">
          <a:xfrm flipV="1">
            <a:off x="7239000" y="5562600"/>
            <a:ext cx="0" cy="4953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78" name="Text Box 55"/>
          <p:cNvSpPr txBox="1">
            <a:spLocks noChangeArrowheads="1"/>
          </p:cNvSpPr>
          <p:nvPr/>
        </p:nvSpPr>
        <p:spPr bwMode="auto">
          <a:xfrm>
            <a:off x="7315200" y="5638800"/>
            <a:ext cx="904875" cy="6397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Science</a:t>
            </a:r>
          </a:p>
          <a:p>
            <a:r>
              <a:rPr lang="en-US"/>
              <a:t>Instrument</a:t>
            </a:r>
          </a:p>
          <a:p>
            <a:r>
              <a:rPr lang="en-US"/>
              <a:t>Data</a:t>
            </a:r>
          </a:p>
        </p:txBody>
      </p:sp>
      <p:sp>
        <p:nvSpPr>
          <p:cNvPr id="18479" name="Text Box 56"/>
          <p:cNvSpPr txBox="1">
            <a:spLocks noChangeArrowheads="1"/>
          </p:cNvSpPr>
          <p:nvPr/>
        </p:nvSpPr>
        <p:spPr bwMode="auto">
          <a:xfrm>
            <a:off x="6705600" y="3810000"/>
            <a:ext cx="1200150" cy="7540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/>
              <a:t>Scientist’s</a:t>
            </a:r>
          </a:p>
          <a:p>
            <a:pPr algn="ctr">
              <a:lnSpc>
                <a:spcPct val="90000"/>
              </a:lnSpc>
            </a:pPr>
            <a:r>
              <a:rPr lang="en-US" sz="1600" b="1" dirty="0"/>
              <a:t>Software</a:t>
            </a:r>
          </a:p>
          <a:p>
            <a:pPr algn="ctr">
              <a:lnSpc>
                <a:spcPct val="90000"/>
              </a:lnSpc>
            </a:pPr>
            <a:r>
              <a:rPr lang="en-US" sz="1600" b="1" dirty="0"/>
              <a:t>Modules</a:t>
            </a:r>
            <a:endParaRPr lang="en-US" sz="1800" b="1" dirty="0"/>
          </a:p>
        </p:txBody>
      </p:sp>
      <p:grpSp>
        <p:nvGrpSpPr>
          <p:cNvPr id="54" name="Group 20">
            <a:extLst>
              <a:ext uri="{FF2B5EF4-FFF2-40B4-BE49-F238E27FC236}">
                <a16:creationId xmlns:a16="http://schemas.microsoft.com/office/drawing/2014/main" id="{0902ED0E-116B-F34B-A8E7-FF5466112922}"/>
              </a:ext>
            </a:extLst>
          </p:cNvPr>
          <p:cNvGrpSpPr>
            <a:grpSpLocks/>
          </p:cNvGrpSpPr>
          <p:nvPr/>
        </p:nvGrpSpPr>
        <p:grpSpPr bwMode="auto">
          <a:xfrm>
            <a:off x="5275587" y="4544063"/>
            <a:ext cx="912814" cy="839788"/>
            <a:chOff x="2486" y="2784"/>
            <a:chExt cx="575" cy="529"/>
          </a:xfrm>
        </p:grpSpPr>
        <p:sp>
          <p:nvSpPr>
            <p:cNvPr id="55" name="AutoShape 21">
              <a:extLst>
                <a:ext uri="{FF2B5EF4-FFF2-40B4-BE49-F238E27FC236}">
                  <a16:creationId xmlns:a16="http://schemas.microsoft.com/office/drawing/2014/main" id="{834E20EC-BDAC-9347-81CD-695F0F9E64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6" y="2784"/>
              <a:ext cx="528" cy="528"/>
            </a:xfrm>
            <a:prstGeom prst="flowChartMagneticTap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Text Box 22">
              <a:extLst>
                <a:ext uri="{FF2B5EF4-FFF2-40B4-BE49-F238E27FC236}">
                  <a16:creationId xmlns:a16="http://schemas.microsoft.com/office/drawing/2014/main" id="{900C86E2-2BFD-B848-B583-6EBC03CE12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86" y="2871"/>
              <a:ext cx="575" cy="44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100" b="1" dirty="0"/>
                <a:t>Instrument</a:t>
              </a:r>
            </a:p>
            <a:p>
              <a:pPr algn="ctr">
                <a:lnSpc>
                  <a:spcPct val="90000"/>
                </a:lnSpc>
              </a:pPr>
              <a:r>
                <a:rPr lang="en-US" sz="1100" b="1" dirty="0"/>
                <a:t>calibration</a:t>
              </a:r>
            </a:p>
            <a:p>
              <a:pPr algn="ctr">
                <a:lnSpc>
                  <a:spcPct val="90000"/>
                </a:lnSpc>
              </a:pPr>
              <a:r>
                <a:rPr lang="en-US" sz="1100" b="1" dirty="0"/>
                <a:t>and other</a:t>
              </a:r>
            </a:p>
            <a:p>
              <a:pPr algn="ctr">
                <a:lnSpc>
                  <a:spcPct val="90000"/>
                </a:lnSpc>
              </a:pPr>
              <a:r>
                <a:rPr lang="en-US" sz="1100" b="1" dirty="0"/>
                <a:t>data</a:t>
              </a:r>
            </a:p>
          </p:txBody>
        </p:sp>
      </p:grpSp>
      <p:sp>
        <p:nvSpPr>
          <p:cNvPr id="57" name="Line 43">
            <a:extLst>
              <a:ext uri="{FF2B5EF4-FFF2-40B4-BE49-F238E27FC236}">
                <a16:creationId xmlns:a16="http://schemas.microsoft.com/office/drawing/2014/main" id="{5F5B0EB7-B8E6-5F4A-94ED-87EF538CE391}"/>
              </a:ext>
            </a:extLst>
          </p:cNvPr>
          <p:cNvSpPr>
            <a:spLocks noChangeShapeType="1"/>
          </p:cNvSpPr>
          <p:nvPr/>
        </p:nvSpPr>
        <p:spPr bwMode="auto">
          <a:xfrm>
            <a:off x="6180138" y="4943475"/>
            <a:ext cx="381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SPICE Story</a:t>
            </a:r>
          </a:p>
        </p:txBody>
      </p:sp>
      <p:sp>
        <p:nvSpPr>
          <p:cNvPr id="1945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B94C5B0D-B6B2-154A-85C7-2218A7199F88}" type="slidenum">
              <a:rPr lang="en-US" smtClean="0"/>
              <a:pPr/>
              <a:t>4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647825"/>
            <a:ext cx="8839200" cy="47244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The SEDR generation program was built and operated at JPL</a:t>
            </a:r>
          </a:p>
          <a:p>
            <a:pPr marL="628650" lvl="1">
              <a:lnSpc>
                <a:spcPct val="80000"/>
              </a:lnSpc>
            </a:pPr>
            <a:r>
              <a:rPr lang="en-US" dirty="0"/>
              <a:t>Scientist’s requirements on SEDR had to be provided long before launch</a:t>
            </a:r>
          </a:p>
          <a:p>
            <a:pPr marL="971550" lvl="2">
              <a:lnSpc>
                <a:spcPct val="80000"/>
              </a:lnSpc>
            </a:pPr>
            <a:r>
              <a:rPr lang="en-US" dirty="0"/>
              <a:t>Late or post-launch updates were hard/expensive to accommodate</a:t>
            </a:r>
          </a:p>
          <a:p>
            <a:pPr marL="1257300" lvl="3">
              <a:lnSpc>
                <a:spcPct val="80000"/>
              </a:lnSpc>
            </a:pPr>
            <a:r>
              <a:rPr lang="en-US" sz="1600" dirty="0"/>
              <a:t>Difficult to change WHAT gets computed</a:t>
            </a:r>
          </a:p>
          <a:p>
            <a:pPr marL="1257300" lvl="3">
              <a:lnSpc>
                <a:spcPct val="80000"/>
              </a:lnSpc>
            </a:pPr>
            <a:r>
              <a:rPr lang="en-US" sz="1600" dirty="0"/>
              <a:t>Difficult to change HOW items are computed (algorithms, parameters)</a:t>
            </a:r>
          </a:p>
          <a:p>
            <a:pPr marL="1257300" lvl="3">
              <a:lnSpc>
                <a:spcPct val="80000"/>
              </a:lnSpc>
            </a:pPr>
            <a:r>
              <a:rPr lang="en-US" sz="1600" dirty="0"/>
              <a:t>Difficult to change the TIMES at which items get computed</a:t>
            </a:r>
          </a:p>
          <a:p>
            <a:pPr marL="628650" lvl="1">
              <a:lnSpc>
                <a:spcPct val="80000"/>
              </a:lnSpc>
            </a:pPr>
            <a:r>
              <a:rPr lang="en-US" dirty="0"/>
              <a:t>Generally only one SEDR file would be produced for each period of time</a:t>
            </a:r>
          </a:p>
          <a:p>
            <a:pPr marL="971550" lvl="2">
              <a:lnSpc>
                <a:spcPct val="80000"/>
              </a:lnSpc>
            </a:pPr>
            <a:r>
              <a:rPr lang="en-US" dirty="0"/>
              <a:t>Result:  the scientist can’t get better observation geometry data if/when better inputs (e.g. spacecraft trajectory or orientation, etc.) become available</a:t>
            </a:r>
          </a:p>
          <a:p>
            <a:pPr marL="628650" lvl="1">
              <a:lnSpc>
                <a:spcPct val="80000"/>
              </a:lnSpc>
            </a:pPr>
            <a:r>
              <a:rPr lang="en-US" dirty="0"/>
              <a:t>SEDR generation was done “in the blind”</a:t>
            </a:r>
          </a:p>
          <a:p>
            <a:pPr marL="971550" lvl="2">
              <a:lnSpc>
                <a:spcPct val="80000"/>
              </a:lnSpc>
            </a:pPr>
            <a:r>
              <a:rPr lang="en-US" dirty="0"/>
              <a:t>Operators were not familiar with processes used to make the inputs</a:t>
            </a:r>
          </a:p>
          <a:p>
            <a:pPr marL="971550" lvl="2">
              <a:lnSpc>
                <a:spcPct val="80000"/>
              </a:lnSpc>
            </a:pPr>
            <a:r>
              <a:rPr lang="en-US" dirty="0"/>
              <a:t>Operators were not familiar with scientist’s processing schemes</a:t>
            </a:r>
          </a:p>
          <a:p>
            <a:pPr marL="971550" lvl="2">
              <a:lnSpc>
                <a:spcPct val="80000"/>
              </a:lnSpc>
            </a:pPr>
            <a:r>
              <a:rPr lang="en-US" dirty="0"/>
              <a:t>Result:  SEDR often did not fully meet science team’s expectations</a:t>
            </a:r>
          </a:p>
          <a:p>
            <a:pPr marL="628650" lvl="1">
              <a:lnSpc>
                <a:spcPct val="80000"/>
              </a:lnSpc>
            </a:pPr>
            <a:r>
              <a:rPr lang="en-US" dirty="0"/>
              <a:t>The SEDR system was not exportable to other institutions</a:t>
            </a:r>
          </a:p>
        </p:txBody>
      </p:sp>
      <p:sp>
        <p:nvSpPr>
          <p:cNvPr id="19461" name="Rectangle 4"/>
          <p:cNvSpPr>
            <a:spLocks noGrp="1" noChangeArrowheads="1"/>
          </p:cNvSpPr>
          <p:nvPr>
            <p:ph type="title"/>
          </p:nvPr>
        </p:nvSpPr>
        <p:spPr>
          <a:xfrm>
            <a:off x="2417763" y="381000"/>
            <a:ext cx="5864225" cy="474663"/>
          </a:xfrm>
        </p:spPr>
        <p:txBody>
          <a:bodyPr/>
          <a:lstStyle/>
          <a:p>
            <a:r>
              <a:rPr lang="en-US"/>
              <a:t>SEDR System Characteristics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n 3"/>
          <p:cNvSpPr/>
          <p:nvPr/>
        </p:nvSpPr>
        <p:spPr bwMode="auto">
          <a:xfrm>
            <a:off x="2123570" y="5530567"/>
            <a:ext cx="1207585" cy="838198"/>
          </a:xfrm>
          <a:prstGeom prst="can">
            <a:avLst/>
          </a:prstGeom>
          <a:solidFill>
            <a:schemeClr val="bg1">
              <a:lumMod val="6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ounded Rectangle 4"/>
          <p:cNvSpPr/>
          <p:nvPr/>
        </p:nvSpPr>
        <p:spPr bwMode="auto">
          <a:xfrm>
            <a:off x="234950" y="2897319"/>
            <a:ext cx="1480092" cy="1149218"/>
          </a:xfrm>
          <a:prstGeom prst="roundRect">
            <a:avLst/>
          </a:prstGeom>
          <a:solidFill>
            <a:srgbClr val="7DB8ED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7474" y="2897319"/>
            <a:ext cx="1447800" cy="1624701"/>
          </a:xfrm>
          <a:prstGeom prst="rect">
            <a:avLst/>
          </a:prstGeom>
        </p:spPr>
      </p:pic>
      <p:sp>
        <p:nvSpPr>
          <p:cNvPr id="20482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SPICE Story</a:t>
            </a: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92C6D3CC-36B3-A347-A126-6B6B1BA83FE5}" type="slidenum">
              <a:rPr lang="en-US" smtClean="0"/>
              <a:pPr/>
              <a:t>5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0484" name="Line 36"/>
          <p:cNvSpPr>
            <a:spLocks noChangeShapeType="1"/>
          </p:cNvSpPr>
          <p:nvPr/>
        </p:nvSpPr>
        <p:spPr bwMode="auto">
          <a:xfrm>
            <a:off x="3968750" y="1454150"/>
            <a:ext cx="0" cy="5029200"/>
          </a:xfrm>
          <a:prstGeom prst="line">
            <a:avLst/>
          </a:prstGeom>
          <a:noFill/>
          <a:ln w="38100" cmpd="dbl">
            <a:solidFill>
              <a:schemeClr val="accent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5" name="AutoShape 3"/>
          <p:cNvSpPr>
            <a:spLocks noChangeArrowheads="1"/>
          </p:cNvSpPr>
          <p:nvPr/>
        </p:nvSpPr>
        <p:spPr bwMode="auto">
          <a:xfrm>
            <a:off x="2077607" y="2980210"/>
            <a:ext cx="1447800" cy="1003243"/>
          </a:xfrm>
          <a:prstGeom prst="flowChartMagneticDisk">
            <a:avLst/>
          </a:prstGeom>
          <a:solidFill>
            <a:srgbClr val="7DB8ED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6" name="Rectangle 4"/>
          <p:cNvSpPr>
            <a:spLocks noChangeArrowheads="1"/>
          </p:cNvSpPr>
          <p:nvPr/>
        </p:nvSpPr>
        <p:spPr bwMode="auto">
          <a:xfrm>
            <a:off x="4483274" y="2698750"/>
            <a:ext cx="2667000" cy="1778000"/>
          </a:xfrm>
          <a:prstGeom prst="rect">
            <a:avLst/>
          </a:prstGeom>
          <a:solidFill>
            <a:srgbClr val="FDF558"/>
          </a:solidFill>
          <a:ln w="1905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7" name="Rectangle 5"/>
          <p:cNvSpPr>
            <a:spLocks noChangeArrowheads="1"/>
          </p:cNvSpPr>
          <p:nvPr/>
        </p:nvSpPr>
        <p:spPr bwMode="auto">
          <a:xfrm>
            <a:off x="4635674" y="3059112"/>
            <a:ext cx="1155700" cy="1143000"/>
          </a:xfrm>
          <a:prstGeom prst="rect">
            <a:avLst/>
          </a:prstGeom>
          <a:solidFill>
            <a:srgbClr val="7DB8E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lnSpc>
                <a:spcPct val="90000"/>
              </a:lnSpc>
            </a:pPr>
            <a:endParaRPr lang="en-US" sz="1800" b="1"/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4630703" y="3133453"/>
            <a:ext cx="1159293" cy="1089529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b="1" dirty="0"/>
              <a:t>Selected</a:t>
            </a:r>
          </a:p>
          <a:p>
            <a:pPr algn="ctr">
              <a:lnSpc>
                <a:spcPct val="90000"/>
              </a:lnSpc>
            </a:pPr>
            <a:r>
              <a:rPr lang="en-US" sz="1800" b="1" dirty="0"/>
              <a:t>SPICE</a:t>
            </a:r>
          </a:p>
          <a:p>
            <a:pPr algn="ctr">
              <a:lnSpc>
                <a:spcPct val="90000"/>
              </a:lnSpc>
            </a:pPr>
            <a:r>
              <a:rPr lang="en-US" sz="1800" b="1" dirty="0"/>
              <a:t>Software</a:t>
            </a:r>
          </a:p>
          <a:p>
            <a:pPr algn="ctr">
              <a:lnSpc>
                <a:spcPct val="90000"/>
              </a:lnSpc>
            </a:pPr>
            <a:r>
              <a:rPr lang="en-US" sz="1800" b="1" dirty="0"/>
              <a:t>Modules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5778674" y="3211512"/>
            <a:ext cx="1327150" cy="8350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b="1" dirty="0"/>
              <a:t>Scientist’s</a:t>
            </a:r>
          </a:p>
          <a:p>
            <a:pPr algn="ctr">
              <a:lnSpc>
                <a:spcPct val="90000"/>
              </a:lnSpc>
            </a:pPr>
            <a:r>
              <a:rPr lang="en-US" sz="1800" b="1" dirty="0"/>
              <a:t>Software</a:t>
            </a:r>
          </a:p>
          <a:p>
            <a:pPr algn="ctr">
              <a:lnSpc>
                <a:spcPct val="90000"/>
              </a:lnSpc>
            </a:pPr>
            <a:r>
              <a:rPr lang="en-US" sz="1800" b="1" dirty="0"/>
              <a:t>Modules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4884912" y="2114550"/>
            <a:ext cx="1911350" cy="5334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 dirty="0"/>
              <a:t>Scientist’s Data</a:t>
            </a:r>
          </a:p>
          <a:p>
            <a:pPr algn="ctr">
              <a:lnSpc>
                <a:spcPct val="90000"/>
              </a:lnSpc>
            </a:pPr>
            <a:r>
              <a:rPr lang="en-US" sz="1600" b="1" dirty="0"/>
              <a:t>Analysis Program</a:t>
            </a:r>
            <a:endParaRPr lang="en-US" sz="1800" b="1" dirty="0"/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2313487" y="3302860"/>
            <a:ext cx="1031051" cy="5909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b="1" dirty="0"/>
              <a:t>SPICE</a:t>
            </a:r>
          </a:p>
          <a:p>
            <a:pPr algn="ctr">
              <a:lnSpc>
                <a:spcPct val="90000"/>
              </a:lnSpc>
            </a:pPr>
            <a:r>
              <a:rPr lang="en-US" sz="1800" b="1" dirty="0"/>
              <a:t>Kernels</a:t>
            </a:r>
          </a:p>
        </p:txBody>
      </p:sp>
      <p:sp>
        <p:nvSpPr>
          <p:cNvPr id="20492" name="Line 12"/>
          <p:cNvSpPr>
            <a:spLocks noChangeShapeType="1"/>
          </p:cNvSpPr>
          <p:nvPr/>
        </p:nvSpPr>
        <p:spPr bwMode="auto">
          <a:xfrm>
            <a:off x="3566319" y="3577526"/>
            <a:ext cx="804862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3" name="Text Box 15"/>
          <p:cNvSpPr txBox="1">
            <a:spLocks noChangeArrowheads="1"/>
          </p:cNvSpPr>
          <p:nvPr/>
        </p:nvSpPr>
        <p:spPr bwMode="auto">
          <a:xfrm>
            <a:off x="7607474" y="3293462"/>
            <a:ext cx="1447800" cy="5355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/>
              <a:t> </a:t>
            </a:r>
            <a:r>
              <a:rPr lang="en-US" sz="1600" b="1" dirty="0"/>
              <a:t>Science</a:t>
            </a:r>
          </a:p>
          <a:p>
            <a:pPr algn="ctr">
              <a:lnSpc>
                <a:spcPct val="90000"/>
              </a:lnSpc>
            </a:pPr>
            <a:r>
              <a:rPr lang="en-US" sz="1600" b="1" dirty="0"/>
              <a:t>Results</a:t>
            </a:r>
            <a:endParaRPr lang="en-US" sz="1800" b="1" dirty="0"/>
          </a:p>
        </p:txBody>
      </p:sp>
      <p:sp>
        <p:nvSpPr>
          <p:cNvPr id="20494" name="Line 16"/>
          <p:cNvSpPr>
            <a:spLocks noChangeShapeType="1"/>
          </p:cNvSpPr>
          <p:nvPr/>
        </p:nvSpPr>
        <p:spPr bwMode="auto">
          <a:xfrm>
            <a:off x="7150274" y="3592512"/>
            <a:ext cx="4572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073" name="Rectangle 17"/>
          <p:cNvSpPr>
            <a:spLocks noChangeArrowheads="1"/>
          </p:cNvSpPr>
          <p:nvPr/>
        </p:nvSpPr>
        <p:spPr bwMode="auto">
          <a:xfrm>
            <a:off x="584200" y="1225550"/>
            <a:ext cx="2843212" cy="749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Any Mission</a:t>
            </a:r>
          </a:p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Operations Center</a:t>
            </a:r>
            <a:endParaRPr lang="en-US" sz="2800" b="1" dirty="0">
              <a:solidFill>
                <a:schemeClr val="accent1"/>
              </a:solidFill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45074" name="Rectangle 18"/>
          <p:cNvSpPr>
            <a:spLocks noChangeArrowheads="1"/>
          </p:cNvSpPr>
          <p:nvPr/>
        </p:nvSpPr>
        <p:spPr bwMode="auto">
          <a:xfrm>
            <a:off x="4168775" y="1370013"/>
            <a:ext cx="3957637" cy="4206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r>
              <a:rPr lang="en-US" sz="24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DDDDDD"/>
                  </a:outerShdw>
                </a:effectLst>
              </a:rPr>
              <a:t>Scientist’s Institution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20497" name="Rectangle 19"/>
          <p:cNvSpPr>
            <a:spLocks noGrp="1" noChangeArrowheads="1"/>
          </p:cNvSpPr>
          <p:nvPr>
            <p:ph type="title"/>
          </p:nvPr>
        </p:nvSpPr>
        <p:spPr>
          <a:xfrm>
            <a:off x="3359150" y="381000"/>
            <a:ext cx="3108325" cy="474663"/>
          </a:xfrm>
        </p:spPr>
        <p:txBody>
          <a:bodyPr/>
          <a:lstStyle/>
          <a:p>
            <a:r>
              <a:rPr lang="en-US"/>
              <a:t>The SPICE Idea</a:t>
            </a:r>
          </a:p>
        </p:txBody>
      </p:sp>
      <p:sp>
        <p:nvSpPr>
          <p:cNvPr id="20498" name="Line 33"/>
          <p:cNvSpPr>
            <a:spLocks noChangeShapeType="1"/>
          </p:cNvSpPr>
          <p:nvPr/>
        </p:nvSpPr>
        <p:spPr bwMode="auto">
          <a:xfrm flipV="1">
            <a:off x="5492750" y="4654550"/>
            <a:ext cx="0" cy="1295116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99" name="Text Box 46"/>
          <p:cNvSpPr txBox="1">
            <a:spLocks noChangeArrowheads="1"/>
          </p:cNvSpPr>
          <p:nvPr/>
        </p:nvSpPr>
        <p:spPr bwMode="auto">
          <a:xfrm>
            <a:off x="2041271" y="5766661"/>
            <a:ext cx="1412955" cy="53553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600" b="1"/>
              <a:t>Science Telemetry</a:t>
            </a:r>
            <a:endParaRPr lang="en-US" sz="1800" b="1"/>
          </a:p>
        </p:txBody>
      </p:sp>
      <p:sp>
        <p:nvSpPr>
          <p:cNvPr id="20500" name="Line 47"/>
          <p:cNvSpPr>
            <a:spLocks noChangeShapeType="1"/>
          </p:cNvSpPr>
          <p:nvPr/>
        </p:nvSpPr>
        <p:spPr bwMode="auto">
          <a:xfrm>
            <a:off x="3421062" y="5949666"/>
            <a:ext cx="207168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267845" y="3082039"/>
            <a:ext cx="1402948" cy="84023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800" b="1" dirty="0"/>
              <a:t>SPICE</a:t>
            </a:r>
          </a:p>
          <a:p>
            <a:pPr algn="ctr">
              <a:lnSpc>
                <a:spcPct val="90000"/>
              </a:lnSpc>
            </a:pPr>
            <a:r>
              <a:rPr lang="en-US" sz="1800" b="1" dirty="0"/>
              <a:t>Kernels</a:t>
            </a:r>
          </a:p>
          <a:p>
            <a:pPr algn="ctr">
              <a:lnSpc>
                <a:spcPct val="90000"/>
              </a:lnSpc>
            </a:pPr>
            <a:r>
              <a:rPr lang="en-US" sz="1800" b="1" dirty="0"/>
              <a:t>Generation</a:t>
            </a:r>
          </a:p>
        </p:txBody>
      </p:sp>
      <p:sp>
        <p:nvSpPr>
          <p:cNvPr id="30" name="Line 12"/>
          <p:cNvSpPr>
            <a:spLocks noChangeShapeType="1"/>
          </p:cNvSpPr>
          <p:nvPr/>
        </p:nvSpPr>
        <p:spPr bwMode="auto">
          <a:xfrm>
            <a:off x="1777324" y="3502154"/>
            <a:ext cx="263948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6876" y="4564671"/>
            <a:ext cx="252094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Target body ephemeris</a:t>
            </a:r>
          </a:p>
          <a:p>
            <a:r>
              <a:rPr lang="en-US" dirty="0"/>
              <a:t>Target body size/shape/orientation</a:t>
            </a:r>
          </a:p>
          <a:p>
            <a:r>
              <a:rPr lang="en-US" dirty="0"/>
              <a:t>S/C trajectory</a:t>
            </a:r>
          </a:p>
          <a:p>
            <a:r>
              <a:rPr lang="en-US" dirty="0"/>
              <a:t>S/C orientation</a:t>
            </a:r>
          </a:p>
          <a:p>
            <a:r>
              <a:rPr lang="en-US" dirty="0"/>
              <a:t>Instrument geometry</a:t>
            </a:r>
          </a:p>
          <a:p>
            <a:r>
              <a:rPr lang="en-US" dirty="0"/>
              <a:t>Reference frame specs</a:t>
            </a:r>
          </a:p>
          <a:p>
            <a:endParaRPr lang="en-US" dirty="0"/>
          </a:p>
        </p:txBody>
      </p:sp>
      <p:sp>
        <p:nvSpPr>
          <p:cNvPr id="7" name="Up Arrow 6"/>
          <p:cNvSpPr/>
          <p:nvPr/>
        </p:nvSpPr>
        <p:spPr bwMode="auto">
          <a:xfrm>
            <a:off x="844550" y="4121150"/>
            <a:ext cx="228600" cy="443521"/>
          </a:xfrm>
          <a:prstGeom prst="upArrow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SPICE Story</a:t>
            </a:r>
          </a:p>
        </p:txBody>
      </p:sp>
      <p:sp>
        <p:nvSpPr>
          <p:cNvPr id="21507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2EC6619-2BA8-884C-91E0-67640A01CE25}" type="slidenum">
              <a:rPr lang="en-US" smtClean="0"/>
              <a:pPr/>
              <a:t>6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76400"/>
            <a:ext cx="8235950" cy="48006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dirty="0"/>
              <a:t>The customer has great flexibility in deciding: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what observation geometry parameters are computed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at what times or at what frequency these parameters are computed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for what time span(s) these parameters are computed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electing if/when to re-do parameter computations using new (better) or otherwise different data as inputs</a:t>
            </a:r>
          </a:p>
          <a:p>
            <a:pPr>
              <a:lnSpc>
                <a:spcPct val="80000"/>
              </a:lnSpc>
            </a:pPr>
            <a:r>
              <a:rPr lang="en-US" dirty="0"/>
              <a:t>The customer also has: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multi-mission tools and methods that can be reused on many tasks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full visibility into algorithms and data used in geometry calculations</a:t>
            </a:r>
          </a:p>
          <a:p>
            <a:pPr>
              <a:lnSpc>
                <a:spcPct val="80000"/>
              </a:lnSpc>
            </a:pPr>
            <a:r>
              <a:rPr lang="en-US" dirty="0"/>
              <a:t>The flight project operations center can:</a:t>
            </a:r>
          </a:p>
          <a:p>
            <a:pPr lvl="1">
              <a:lnSpc>
                <a:spcPct val="80000"/>
              </a:lnSpc>
            </a:pPr>
            <a:r>
              <a:rPr lang="en-US" dirty="0"/>
              <a:t>concentrate on producing better ancillary data, rather than on producing lots of SEDRs and frequently updating the SEDR software</a:t>
            </a:r>
          </a:p>
          <a:p>
            <a:pPr>
              <a:lnSpc>
                <a:spcPct val="80000"/>
              </a:lnSpc>
            </a:pPr>
            <a:r>
              <a:rPr lang="en-US" dirty="0"/>
              <a:t>The SPICE process may be replicated anywhere</a:t>
            </a:r>
          </a:p>
        </p:txBody>
      </p:sp>
      <p:sp>
        <p:nvSpPr>
          <p:cNvPr id="21509" name="Rectangle 4"/>
          <p:cNvSpPr>
            <a:spLocks noGrp="1" noChangeArrowheads="1"/>
          </p:cNvSpPr>
          <p:nvPr>
            <p:ph type="title"/>
          </p:nvPr>
        </p:nvSpPr>
        <p:spPr>
          <a:xfrm>
            <a:off x="2859088" y="381000"/>
            <a:ext cx="4984750" cy="474663"/>
          </a:xfrm>
        </p:spPr>
        <p:txBody>
          <a:bodyPr/>
          <a:lstStyle/>
          <a:p>
            <a:r>
              <a:rPr lang="en-US"/>
              <a:t>SPICE Benefits vs. SEDR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SPICE Story</a:t>
            </a:r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C243E8C-EFB4-E046-BFD4-525505FE44B3}" type="slidenum">
              <a:rPr lang="en-US" smtClean="0"/>
              <a:pPr/>
              <a:t>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2300538" y="387350"/>
            <a:ext cx="5996834" cy="479747"/>
          </a:xfrm>
        </p:spPr>
        <p:txBody>
          <a:bodyPr/>
          <a:lstStyle/>
          <a:p>
            <a:r>
              <a:rPr lang="en-US" dirty="0"/>
              <a:t>SPICE “Challenges” vs. SEDR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2150" y="1454150"/>
            <a:ext cx="7918450" cy="4953000"/>
          </a:xfrm>
        </p:spPr>
        <p:txBody>
          <a:bodyPr/>
          <a:lstStyle/>
          <a:p>
            <a:r>
              <a:rPr lang="en-US" dirty="0"/>
              <a:t>There are often many SPICE data files produced by the mission</a:t>
            </a:r>
          </a:p>
          <a:p>
            <a:pPr lvl="1"/>
            <a:r>
              <a:rPr lang="en-US" dirty="0"/>
              <a:t>It can be a challenge to select the correct ones for a particular job</a:t>
            </a:r>
          </a:p>
          <a:p>
            <a:r>
              <a:rPr lang="en-US" dirty="0"/>
              <a:t>Customers (usually) must do some non-trivial programming to read SPICE data and compute whatever is needed</a:t>
            </a:r>
          </a:p>
          <a:p>
            <a:r>
              <a:rPr lang="en-US" dirty="0"/>
              <a:t>If the mission operations center is other than JPL, the appropriate project people need to learn how to produce and validate their SPICE data</a:t>
            </a:r>
          </a:p>
          <a:p>
            <a:r>
              <a:rPr lang="en-US" dirty="0"/>
              <a:t>In some areas of SPICE, the offering of choices to allow correct handling of different situations may present complexity that is unwarranted for “simple” problems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3C91B-36A4-AF6C-DF4A-0A91C425A7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9549" y="381000"/>
            <a:ext cx="3340659" cy="479747"/>
          </a:xfrm>
        </p:spPr>
        <p:txBody>
          <a:bodyPr/>
          <a:lstStyle/>
          <a:p>
            <a:r>
              <a:rPr lang="en-US" dirty="0"/>
              <a:t>SPICE Evolution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7DABA6-BF0E-5B8D-BA1F-FA2B303B6B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the behest of scientists, over many years the use of SPICE has grown throughout NASA and within space agencies and countries around the globe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622D95A-6294-51E8-5D8D-60C993EAF80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SPICE Story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C1E003-A7C6-EF07-C4EF-E2523DA808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3208D5-5134-F54F-90DD-12A639B8C544}" type="slidenum">
              <a:rPr lang="en-US" smtClean="0"/>
              <a:pPr>
                <a:defRPr/>
              </a:pPr>
              <a:t>8</a:t>
            </a:fld>
            <a:endParaRPr lang="en-US" sz="1400" b="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0776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3773D-77A2-54AB-382E-0CE6A715D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5582" y="381000"/>
            <a:ext cx="5868594" cy="479747"/>
          </a:xfrm>
        </p:spPr>
        <p:txBody>
          <a:bodyPr/>
          <a:lstStyle/>
          <a:p>
            <a:r>
              <a:rPr lang="en-US" dirty="0"/>
              <a:t>Space Agencies Using SPICE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ABAAA3-4072-BF44-C67F-FE37F8F6F0C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SPICE Story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9A88E7-7313-2B13-F827-8F1EB99DFDF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B3208D5-5134-F54F-90DD-12A639B8C544}" type="slidenum">
              <a:rPr lang="en-US" smtClean="0"/>
              <a:pPr>
                <a:defRPr/>
              </a:pPr>
              <a:t>9</a:t>
            </a:fld>
            <a:endParaRPr lang="en-US" sz="1400" b="0">
              <a:latin typeface="Times New Roman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1643FC3-F702-8FAD-6B7A-078D50FFB34A}"/>
              </a:ext>
            </a:extLst>
          </p:cNvPr>
          <p:cNvGrpSpPr/>
          <p:nvPr/>
        </p:nvGrpSpPr>
        <p:grpSpPr>
          <a:xfrm>
            <a:off x="234950" y="1301750"/>
            <a:ext cx="8696325" cy="5334000"/>
            <a:chOff x="270641" y="1225550"/>
            <a:chExt cx="8813034" cy="5614790"/>
          </a:xfrm>
        </p:grpSpPr>
        <p:pic>
          <p:nvPicPr>
            <p:cNvPr id="7" name="Picture 4" descr="worldbg">
              <a:extLst>
                <a:ext uri="{FF2B5EF4-FFF2-40B4-BE49-F238E27FC236}">
                  <a16:creationId xmlns:a16="http://schemas.microsoft.com/office/drawing/2014/main" id="{187F2FAC-D2FF-82C4-EA7C-19C53DE2BE8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1225550"/>
              <a:ext cx="7673975" cy="4213225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AutoShape 8">
              <a:extLst>
                <a:ext uri="{FF2B5EF4-FFF2-40B4-BE49-F238E27FC236}">
                  <a16:creationId xmlns:a16="http://schemas.microsoft.com/office/drawing/2014/main" id="{E42BD283-FF47-72F4-FD98-02F8B1092F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1600" y="2514600"/>
              <a:ext cx="510582" cy="228600"/>
            </a:xfrm>
            <a:prstGeom prst="wedgeRectCallout">
              <a:avLst>
                <a:gd name="adj1" fmla="val 45486"/>
                <a:gd name="adj2" fmla="val 156944"/>
              </a:avLst>
            </a:prstGeom>
            <a:solidFill>
              <a:srgbClr val="2B79E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Ames</a:t>
              </a:r>
            </a:p>
          </p:txBody>
        </p:sp>
        <p:sp>
          <p:nvSpPr>
            <p:cNvPr id="9" name="AutoShape 9">
              <a:extLst>
                <a:ext uri="{FF2B5EF4-FFF2-40B4-BE49-F238E27FC236}">
                  <a16:creationId xmlns:a16="http://schemas.microsoft.com/office/drawing/2014/main" id="{7B2E6AD7-5BBF-226D-EDC8-15CD321EBC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43000" y="2895600"/>
              <a:ext cx="457200" cy="228600"/>
            </a:xfrm>
            <a:prstGeom prst="wedgeRectCallout">
              <a:avLst>
                <a:gd name="adj1" fmla="val 122222"/>
                <a:gd name="adj2" fmla="val 59028"/>
              </a:avLst>
            </a:prstGeom>
            <a:solidFill>
              <a:srgbClr val="2B79E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JPL</a:t>
              </a:r>
            </a:p>
          </p:txBody>
        </p:sp>
        <p:sp>
          <p:nvSpPr>
            <p:cNvPr id="10" name="AutoShape 10">
              <a:extLst>
                <a:ext uri="{FF2B5EF4-FFF2-40B4-BE49-F238E27FC236}">
                  <a16:creationId xmlns:a16="http://schemas.microsoft.com/office/drawing/2014/main" id="{AC3F2D52-AA17-157D-82C3-67DEB99AB6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76400" y="3581400"/>
              <a:ext cx="457200" cy="228600"/>
            </a:xfrm>
            <a:prstGeom prst="wedgeRectCallout">
              <a:avLst>
                <a:gd name="adj1" fmla="val 76389"/>
                <a:gd name="adj2" fmla="val -177778"/>
              </a:avLst>
            </a:prstGeom>
            <a:solidFill>
              <a:srgbClr val="2B79E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JSC</a:t>
              </a:r>
            </a:p>
          </p:txBody>
        </p:sp>
        <p:sp>
          <p:nvSpPr>
            <p:cNvPr id="11" name="AutoShape 11">
              <a:extLst>
                <a:ext uri="{FF2B5EF4-FFF2-40B4-BE49-F238E27FC236}">
                  <a16:creationId xmlns:a16="http://schemas.microsoft.com/office/drawing/2014/main" id="{51761B62-C35E-74F5-0D69-72E5479A1AD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9800" y="3733800"/>
              <a:ext cx="685800" cy="228600"/>
            </a:xfrm>
            <a:prstGeom prst="wedgeRectCallout">
              <a:avLst>
                <a:gd name="adj1" fmla="val 3241"/>
                <a:gd name="adj2" fmla="val -277778"/>
              </a:avLst>
            </a:prstGeom>
            <a:solidFill>
              <a:srgbClr val="2B79E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Marshall</a:t>
              </a:r>
            </a:p>
          </p:txBody>
        </p:sp>
        <p:sp>
          <p:nvSpPr>
            <p:cNvPr id="12" name="AutoShape 12">
              <a:extLst>
                <a:ext uri="{FF2B5EF4-FFF2-40B4-BE49-F238E27FC236}">
                  <a16:creationId xmlns:a16="http://schemas.microsoft.com/office/drawing/2014/main" id="{17B00854-C666-EAA7-EF78-9218A0015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9400" y="3429000"/>
              <a:ext cx="685800" cy="228600"/>
            </a:xfrm>
            <a:prstGeom prst="wedgeRectCallout">
              <a:avLst>
                <a:gd name="adj1" fmla="val -65972"/>
                <a:gd name="adj2" fmla="val -176389"/>
              </a:avLst>
            </a:prstGeom>
            <a:solidFill>
              <a:srgbClr val="2B79E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Langley</a:t>
              </a:r>
            </a:p>
          </p:txBody>
        </p:sp>
        <p:sp>
          <p:nvSpPr>
            <p:cNvPr id="13" name="AutoShape 13">
              <a:extLst>
                <a:ext uri="{FF2B5EF4-FFF2-40B4-BE49-F238E27FC236}">
                  <a16:creationId xmlns:a16="http://schemas.microsoft.com/office/drawing/2014/main" id="{5386DBAE-502E-8115-526D-BA37AEBF0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92438" y="3081338"/>
              <a:ext cx="685800" cy="228600"/>
            </a:xfrm>
            <a:prstGeom prst="wedgeRectCallout">
              <a:avLst>
                <a:gd name="adj1" fmla="val -79861"/>
                <a:gd name="adj2" fmla="val -56250"/>
              </a:avLst>
            </a:prstGeom>
            <a:solidFill>
              <a:srgbClr val="2B79E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GSFC</a:t>
              </a:r>
            </a:p>
          </p:txBody>
        </p:sp>
        <p:sp>
          <p:nvSpPr>
            <p:cNvPr id="14" name="AutoShape 14">
              <a:extLst>
                <a:ext uri="{FF2B5EF4-FFF2-40B4-BE49-F238E27FC236}">
                  <a16:creationId xmlns:a16="http://schemas.microsoft.com/office/drawing/2014/main" id="{1C37C982-989A-40CA-3F03-83C462D131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33600" y="2362200"/>
              <a:ext cx="685800" cy="228600"/>
            </a:xfrm>
            <a:prstGeom prst="wedgeRectCallout">
              <a:avLst>
                <a:gd name="adj1" fmla="val 27315"/>
                <a:gd name="adj2" fmla="val 222917"/>
              </a:avLst>
            </a:prstGeom>
            <a:solidFill>
              <a:srgbClr val="2B79E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GRC</a:t>
              </a:r>
            </a:p>
          </p:txBody>
        </p:sp>
        <p:sp>
          <p:nvSpPr>
            <p:cNvPr id="15" name="AutoShape 15">
              <a:extLst>
                <a:ext uri="{FF2B5EF4-FFF2-40B4-BE49-F238E27FC236}">
                  <a16:creationId xmlns:a16="http://schemas.microsoft.com/office/drawing/2014/main" id="{136E6641-EE6C-C205-1EEE-55ED5072D3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6200" y="2057400"/>
              <a:ext cx="685800" cy="228600"/>
            </a:xfrm>
            <a:prstGeom prst="wedgeRectCallout">
              <a:avLst>
                <a:gd name="adj1" fmla="val 45370"/>
                <a:gd name="adj2" fmla="val 225000"/>
              </a:avLst>
            </a:prstGeom>
            <a:solidFill>
              <a:srgbClr val="E263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ESTEC</a:t>
              </a:r>
            </a:p>
          </p:txBody>
        </p:sp>
        <p:sp>
          <p:nvSpPr>
            <p:cNvPr id="16" name="AutoShape 16">
              <a:extLst>
                <a:ext uri="{FF2B5EF4-FFF2-40B4-BE49-F238E27FC236}">
                  <a16:creationId xmlns:a16="http://schemas.microsoft.com/office/drawing/2014/main" id="{FAE3C790-9B21-50C6-AE55-FDDC4FF0B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2667000"/>
              <a:ext cx="685800" cy="228600"/>
            </a:xfrm>
            <a:prstGeom prst="wedgeRectCallout">
              <a:avLst>
                <a:gd name="adj1" fmla="val -105324"/>
                <a:gd name="adj2" fmla="val -30556"/>
              </a:avLst>
            </a:prstGeom>
            <a:solidFill>
              <a:srgbClr val="E263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ESOC</a:t>
              </a:r>
            </a:p>
          </p:txBody>
        </p:sp>
        <p:sp>
          <p:nvSpPr>
            <p:cNvPr id="17" name="AutoShape 17">
              <a:extLst>
                <a:ext uri="{FF2B5EF4-FFF2-40B4-BE49-F238E27FC236}">
                  <a16:creationId xmlns:a16="http://schemas.microsoft.com/office/drawing/2014/main" id="{1F7346A7-D39E-2F9B-9D10-1D0AD30F5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33800" y="2590800"/>
              <a:ext cx="685800" cy="228600"/>
            </a:xfrm>
            <a:prstGeom prst="wedgeRectCallout">
              <a:avLst>
                <a:gd name="adj1" fmla="val 41204"/>
                <a:gd name="adj2" fmla="val 117361"/>
              </a:avLst>
            </a:prstGeom>
            <a:solidFill>
              <a:srgbClr val="E263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 ESAC</a:t>
              </a:r>
            </a:p>
          </p:txBody>
        </p:sp>
        <p:sp>
          <p:nvSpPr>
            <p:cNvPr id="18" name="AutoShape 18">
              <a:extLst>
                <a:ext uri="{FF2B5EF4-FFF2-40B4-BE49-F238E27FC236}">
                  <a16:creationId xmlns:a16="http://schemas.microsoft.com/office/drawing/2014/main" id="{CB1940CF-DEC9-CDA4-B30E-6A28561A51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6400" y="1905000"/>
              <a:ext cx="685800" cy="228600"/>
            </a:xfrm>
            <a:prstGeom prst="wedgeRectCallout">
              <a:avLst>
                <a:gd name="adj1" fmla="val -37963"/>
                <a:gd name="adj2" fmla="val 134722"/>
              </a:avLst>
            </a:prstGeom>
            <a:solidFill>
              <a:srgbClr val="FF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  RSA</a:t>
              </a:r>
            </a:p>
          </p:txBody>
        </p:sp>
        <p:sp>
          <p:nvSpPr>
            <p:cNvPr id="19" name="AutoShape 19">
              <a:extLst>
                <a:ext uri="{FF2B5EF4-FFF2-40B4-BE49-F238E27FC236}">
                  <a16:creationId xmlns:a16="http://schemas.microsoft.com/office/drawing/2014/main" id="{F15325E4-2E42-F221-34CE-2297B7E1E94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62600" y="3810000"/>
              <a:ext cx="685800" cy="228600"/>
            </a:xfrm>
            <a:prstGeom prst="wedgeRectCallout">
              <a:avLst>
                <a:gd name="adj1" fmla="val 19444"/>
                <a:gd name="adj2" fmla="val -163889"/>
              </a:avLst>
            </a:prstGeom>
            <a:solidFill>
              <a:srgbClr val="FFB91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  ISRO</a:t>
              </a:r>
            </a:p>
          </p:txBody>
        </p:sp>
        <p:sp>
          <p:nvSpPr>
            <p:cNvPr id="20" name="AutoShape 20">
              <a:extLst>
                <a:ext uri="{FF2B5EF4-FFF2-40B4-BE49-F238E27FC236}">
                  <a16:creationId xmlns:a16="http://schemas.microsoft.com/office/drawing/2014/main" id="{F3393FE7-0CC4-0256-EFDD-BEEA168AC7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91400" y="3276600"/>
              <a:ext cx="685800" cy="228600"/>
            </a:xfrm>
            <a:prstGeom prst="wedgeRectCallout">
              <a:avLst>
                <a:gd name="adj1" fmla="val -46991"/>
                <a:gd name="adj2" fmla="val -119444"/>
              </a:avLst>
            </a:prstGeom>
            <a:solidFill>
              <a:schemeClr val="folHlink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 JAXA</a:t>
              </a:r>
            </a:p>
          </p:txBody>
        </p:sp>
        <p:sp>
          <p:nvSpPr>
            <p:cNvPr id="21" name="AutoShape 21">
              <a:extLst>
                <a:ext uri="{FF2B5EF4-FFF2-40B4-BE49-F238E27FC236}">
                  <a16:creationId xmlns:a16="http://schemas.microsoft.com/office/drawing/2014/main" id="{517D0BE8-0E7D-88EA-95E7-CE04F77829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86200" y="3200400"/>
              <a:ext cx="685800" cy="228600"/>
            </a:xfrm>
            <a:prstGeom prst="wedgeRectCallout">
              <a:avLst>
                <a:gd name="adj1" fmla="val 36111"/>
                <a:gd name="adj2" fmla="val -200694"/>
              </a:avLst>
            </a:prstGeom>
            <a:solidFill>
              <a:srgbClr val="00C3B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 CNES</a:t>
              </a:r>
            </a:p>
          </p:txBody>
        </p:sp>
        <p:sp>
          <p:nvSpPr>
            <p:cNvPr id="22" name="AutoShape 22">
              <a:extLst>
                <a:ext uri="{FF2B5EF4-FFF2-40B4-BE49-F238E27FC236}">
                  <a16:creationId xmlns:a16="http://schemas.microsoft.com/office/drawing/2014/main" id="{321DEAA3-ED1F-AE5E-A093-F14378B45F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8200" y="2133600"/>
              <a:ext cx="685800" cy="228600"/>
            </a:xfrm>
            <a:prstGeom prst="wedgeRectCallout">
              <a:avLst>
                <a:gd name="adj1" fmla="val -40972"/>
                <a:gd name="adj2" fmla="val 186111"/>
              </a:avLst>
            </a:prstGeom>
            <a:solidFill>
              <a:srgbClr val="15970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DLR</a:t>
              </a:r>
            </a:p>
          </p:txBody>
        </p:sp>
        <p:sp>
          <p:nvSpPr>
            <p:cNvPr id="23" name="AutoShape 23">
              <a:extLst>
                <a:ext uri="{FF2B5EF4-FFF2-40B4-BE49-F238E27FC236}">
                  <a16:creationId xmlns:a16="http://schemas.microsoft.com/office/drawing/2014/main" id="{810356ED-D638-CB13-2771-C4D44DA91F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9200" y="3124200"/>
              <a:ext cx="685800" cy="228600"/>
            </a:xfrm>
            <a:prstGeom prst="wedgeRectCallout">
              <a:avLst>
                <a:gd name="adj1" fmla="val -95139"/>
                <a:gd name="adj2" fmla="val -127083"/>
              </a:avLst>
            </a:prstGeom>
            <a:solidFill>
              <a:srgbClr val="FFC3C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   ASI</a:t>
              </a:r>
            </a:p>
          </p:txBody>
        </p:sp>
        <p:sp>
          <p:nvSpPr>
            <p:cNvPr id="24" name="AutoShape 24">
              <a:extLst>
                <a:ext uri="{FF2B5EF4-FFF2-40B4-BE49-F238E27FC236}">
                  <a16:creationId xmlns:a16="http://schemas.microsoft.com/office/drawing/2014/main" id="{1CD91C29-9995-755D-7364-A283CF6508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90800" y="1905000"/>
              <a:ext cx="685800" cy="228600"/>
            </a:xfrm>
            <a:prstGeom prst="wedgeRectCallout">
              <a:avLst>
                <a:gd name="adj1" fmla="val 926"/>
                <a:gd name="adj2" fmla="val 291667"/>
              </a:avLst>
            </a:pr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  CSA</a:t>
              </a:r>
            </a:p>
          </p:txBody>
        </p:sp>
        <p:sp>
          <p:nvSpPr>
            <p:cNvPr id="25" name="AutoShape 25">
              <a:extLst>
                <a:ext uri="{FF2B5EF4-FFF2-40B4-BE49-F238E27FC236}">
                  <a16:creationId xmlns:a16="http://schemas.microsoft.com/office/drawing/2014/main" id="{677F21E0-7CA3-F990-35DB-D09E039215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19200" y="3276600"/>
              <a:ext cx="539750" cy="228600"/>
            </a:xfrm>
            <a:prstGeom prst="wedgeRectCallout">
              <a:avLst>
                <a:gd name="adj1" fmla="val 164236"/>
                <a:gd name="adj2" fmla="val -45139"/>
              </a:avLst>
            </a:prstGeom>
            <a:solidFill>
              <a:srgbClr val="21FF6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SWRI</a:t>
              </a:r>
            </a:p>
          </p:txBody>
        </p:sp>
        <p:sp>
          <p:nvSpPr>
            <p:cNvPr id="26" name="AutoShape 26">
              <a:extLst>
                <a:ext uri="{FF2B5EF4-FFF2-40B4-BE49-F238E27FC236}">
                  <a16:creationId xmlns:a16="http://schemas.microsoft.com/office/drawing/2014/main" id="{ACA093FB-FAD2-8065-1791-6340B0EB5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05000" y="2667000"/>
              <a:ext cx="510582" cy="228600"/>
            </a:xfrm>
            <a:prstGeom prst="wedgeRectCallout">
              <a:avLst>
                <a:gd name="adj1" fmla="val -10764"/>
                <a:gd name="adj2" fmla="val 149306"/>
              </a:avLst>
            </a:prstGeom>
            <a:solidFill>
              <a:srgbClr val="21FF6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LASP</a:t>
              </a:r>
            </a:p>
          </p:txBody>
        </p:sp>
        <p:sp>
          <p:nvSpPr>
            <p:cNvPr id="27" name="AutoShape 27">
              <a:extLst>
                <a:ext uri="{FF2B5EF4-FFF2-40B4-BE49-F238E27FC236}">
                  <a16:creationId xmlns:a16="http://schemas.microsoft.com/office/drawing/2014/main" id="{1D6094E3-E503-56EF-37B2-F6691EFC8E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8000" y="2743200"/>
              <a:ext cx="457200" cy="228600"/>
            </a:xfrm>
            <a:prstGeom prst="wedgeRectCallout">
              <a:avLst>
                <a:gd name="adj1" fmla="val -107292"/>
                <a:gd name="adj2" fmla="val 67361"/>
              </a:avLst>
            </a:prstGeom>
            <a:solidFill>
              <a:srgbClr val="21FF6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APL</a:t>
              </a:r>
            </a:p>
          </p:txBody>
        </p:sp>
        <p:sp>
          <p:nvSpPr>
            <p:cNvPr id="28" name="AutoShape 28">
              <a:extLst>
                <a:ext uri="{FF2B5EF4-FFF2-40B4-BE49-F238E27FC236}">
                  <a16:creationId xmlns:a16="http://schemas.microsoft.com/office/drawing/2014/main" id="{82DC8A74-9B36-4474-0A31-A07B5C3B1A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24200" y="2362200"/>
              <a:ext cx="457200" cy="228600"/>
            </a:xfrm>
            <a:prstGeom prst="wedgeRectCallout">
              <a:avLst>
                <a:gd name="adj1" fmla="val -110764"/>
                <a:gd name="adj2" fmla="val 193056"/>
              </a:avLst>
            </a:prstGeom>
            <a:solidFill>
              <a:srgbClr val="21FF6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b="0" dirty="0"/>
                <a:t>MIT</a:t>
              </a:r>
            </a:p>
          </p:txBody>
        </p:sp>
        <p:sp>
          <p:nvSpPr>
            <p:cNvPr id="29" name="Rectangle 26">
              <a:extLst>
                <a:ext uri="{FF2B5EF4-FFF2-40B4-BE49-F238E27FC236}">
                  <a16:creationId xmlns:a16="http://schemas.microsoft.com/office/drawing/2014/main" id="{051D6414-21F1-A9D7-7DC2-6A2BB75581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0641" y="5563926"/>
              <a:ext cx="152400" cy="152400"/>
            </a:xfrm>
            <a:prstGeom prst="rect">
              <a:avLst/>
            </a:prstGeom>
            <a:solidFill>
              <a:srgbClr val="205AA7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0" name="Rectangle 27">
              <a:extLst>
                <a:ext uri="{FF2B5EF4-FFF2-40B4-BE49-F238E27FC236}">
                  <a16:creationId xmlns:a16="http://schemas.microsoft.com/office/drawing/2014/main" id="{8987CE3D-34C9-0760-5270-D060D081D8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003" y="5937447"/>
              <a:ext cx="152400" cy="152400"/>
            </a:xfrm>
            <a:prstGeom prst="rect">
              <a:avLst/>
            </a:prstGeom>
            <a:solidFill>
              <a:srgbClr val="4FE46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1" name="Rectangle 28">
              <a:extLst>
                <a:ext uri="{FF2B5EF4-FFF2-40B4-BE49-F238E27FC236}">
                  <a16:creationId xmlns:a16="http://schemas.microsoft.com/office/drawing/2014/main" id="{71985503-3236-E1C9-637D-723FAF252D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003" y="6268102"/>
              <a:ext cx="152400" cy="152400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2" name="Rectangle 29">
              <a:extLst>
                <a:ext uri="{FF2B5EF4-FFF2-40B4-BE49-F238E27FC236}">
                  <a16:creationId xmlns:a16="http://schemas.microsoft.com/office/drawing/2014/main" id="{84F498BD-8981-1230-C380-1D4CFB6290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6219" y="5546725"/>
              <a:ext cx="152400" cy="152400"/>
            </a:xfrm>
            <a:prstGeom prst="rect">
              <a:avLst/>
            </a:prstGeom>
            <a:solidFill>
              <a:srgbClr val="E263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3" name="Text Box 30">
              <a:extLst>
                <a:ext uri="{FF2B5EF4-FFF2-40B4-BE49-F238E27FC236}">
                  <a16:creationId xmlns:a16="http://schemas.microsoft.com/office/drawing/2014/main" id="{7FC3B870-6D11-E88F-ECE9-F8A7054FA5D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4663" y="5511538"/>
              <a:ext cx="187325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400" dirty="0"/>
                <a:t>NASA Field Centers</a:t>
              </a:r>
            </a:p>
          </p:txBody>
        </p:sp>
        <p:sp>
          <p:nvSpPr>
            <p:cNvPr id="34" name="Text Box 31">
              <a:extLst>
                <a:ext uri="{FF2B5EF4-FFF2-40B4-BE49-F238E27FC236}">
                  <a16:creationId xmlns:a16="http://schemas.microsoft.com/office/drawing/2014/main" id="{EE8F2302-3D6B-8D85-BEA9-BD5F8FE450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93908" y="5872360"/>
              <a:ext cx="15367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400" dirty="0"/>
                <a:t>U.S. Institutions</a:t>
              </a:r>
            </a:p>
          </p:txBody>
        </p:sp>
        <p:sp>
          <p:nvSpPr>
            <p:cNvPr id="35" name="Text Box 32">
              <a:extLst>
                <a:ext uri="{FF2B5EF4-FFF2-40B4-BE49-F238E27FC236}">
                  <a16:creationId xmlns:a16="http://schemas.microsoft.com/office/drawing/2014/main" id="{159B5F1E-41FD-508B-7A51-AE335C598AF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6025" y="6201427"/>
              <a:ext cx="2249487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400" dirty="0"/>
                <a:t>Canadian Space Agency</a:t>
              </a:r>
            </a:p>
          </p:txBody>
        </p:sp>
        <p:sp>
          <p:nvSpPr>
            <p:cNvPr id="36" name="Text Box 33">
              <a:extLst>
                <a:ext uri="{FF2B5EF4-FFF2-40B4-BE49-F238E27FC236}">
                  <a16:creationId xmlns:a16="http://schemas.microsoft.com/office/drawing/2014/main" id="{D2BFE025-80A0-127A-034B-284B9E9FC2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7200" y="5470525"/>
              <a:ext cx="2268538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400" dirty="0"/>
                <a:t>European Space Agency</a:t>
              </a:r>
            </a:p>
          </p:txBody>
        </p:sp>
        <p:sp>
          <p:nvSpPr>
            <p:cNvPr id="37" name="Rectangle 34">
              <a:extLst>
                <a:ext uri="{FF2B5EF4-FFF2-40B4-BE49-F238E27FC236}">
                  <a16:creationId xmlns:a16="http://schemas.microsoft.com/office/drawing/2014/main" id="{910B1C4C-E3E1-2B63-D844-CA503D4958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6219" y="5892800"/>
              <a:ext cx="152400" cy="152400"/>
            </a:xfrm>
            <a:prstGeom prst="rect">
              <a:avLst/>
            </a:prstGeom>
            <a:solidFill>
              <a:srgbClr val="00C3B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8" name="Rectangle 35">
              <a:extLst>
                <a:ext uri="{FF2B5EF4-FFF2-40B4-BE49-F238E27FC236}">
                  <a16:creationId xmlns:a16="http://schemas.microsoft.com/office/drawing/2014/main" id="{5601C6A9-411A-D9D8-5C12-86D0A3C4B5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6219" y="6237288"/>
              <a:ext cx="152400" cy="152400"/>
            </a:xfrm>
            <a:prstGeom prst="rect">
              <a:avLst/>
            </a:prstGeom>
            <a:solidFill>
              <a:srgbClr val="15970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9" name="Rectangle 36">
              <a:extLst>
                <a:ext uri="{FF2B5EF4-FFF2-40B4-BE49-F238E27FC236}">
                  <a16:creationId xmlns:a16="http://schemas.microsoft.com/office/drawing/2014/main" id="{BAA654AC-30F6-4F31-ED7C-EED498259B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4181" y="5564188"/>
              <a:ext cx="152400" cy="152400"/>
            </a:xfrm>
            <a:prstGeom prst="rect">
              <a:avLst/>
            </a:prstGeom>
            <a:solidFill>
              <a:srgbClr val="FFB91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0" name="Rectangle 37">
              <a:extLst>
                <a:ext uri="{FF2B5EF4-FFF2-40B4-BE49-F238E27FC236}">
                  <a16:creationId xmlns:a16="http://schemas.microsoft.com/office/drawing/2014/main" id="{6A35F789-35C1-4287-8E58-87E8AB246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4181" y="5921375"/>
              <a:ext cx="152400" cy="152400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1" name="Text Box 38">
              <a:extLst>
                <a:ext uri="{FF2B5EF4-FFF2-40B4-BE49-F238E27FC236}">
                  <a16:creationId xmlns:a16="http://schemas.microsoft.com/office/drawing/2014/main" id="{FBA5B1C3-88D7-799D-2973-85FD16BCEC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17838" y="5840413"/>
              <a:ext cx="20415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400" dirty="0"/>
                <a:t>French Space Agency</a:t>
              </a:r>
            </a:p>
          </p:txBody>
        </p:sp>
        <p:sp>
          <p:nvSpPr>
            <p:cNvPr id="42" name="Text Box 39">
              <a:extLst>
                <a:ext uri="{FF2B5EF4-FFF2-40B4-BE49-F238E27FC236}">
                  <a16:creationId xmlns:a16="http://schemas.microsoft.com/office/drawing/2014/main" id="{F783049F-0085-E14E-1162-6AC15828594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05138" y="6172200"/>
              <a:ext cx="2120900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400" dirty="0"/>
                <a:t>German Space Agency</a:t>
              </a:r>
            </a:p>
          </p:txBody>
        </p:sp>
        <p:sp>
          <p:nvSpPr>
            <p:cNvPr id="43" name="Text Box 40">
              <a:extLst>
                <a:ext uri="{FF2B5EF4-FFF2-40B4-BE49-F238E27FC236}">
                  <a16:creationId xmlns:a16="http://schemas.microsoft.com/office/drawing/2014/main" id="{4828C371-EAB0-0F65-1B38-DF11792510C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08650" y="5497513"/>
              <a:ext cx="326707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400" dirty="0"/>
                <a:t>Indian Space Research Organization</a:t>
              </a:r>
            </a:p>
          </p:txBody>
        </p:sp>
        <p:sp>
          <p:nvSpPr>
            <p:cNvPr id="44" name="Text Box 41">
              <a:extLst>
                <a:ext uri="{FF2B5EF4-FFF2-40B4-BE49-F238E27FC236}">
                  <a16:creationId xmlns:a16="http://schemas.microsoft.com/office/drawing/2014/main" id="{960567F1-CE0C-80C7-F097-1E3D05FFDC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08650" y="5853113"/>
              <a:ext cx="337502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400" dirty="0"/>
                <a:t>Japan Aerospace Exploration Agency</a:t>
              </a:r>
            </a:p>
          </p:txBody>
        </p:sp>
        <p:sp>
          <p:nvSpPr>
            <p:cNvPr id="45" name="Rectangle 42">
              <a:extLst>
                <a:ext uri="{FF2B5EF4-FFF2-40B4-BE49-F238E27FC236}">
                  <a16:creationId xmlns:a16="http://schemas.microsoft.com/office/drawing/2014/main" id="{DF470746-07D6-55B3-D67C-A213641E0D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14181" y="6242050"/>
              <a:ext cx="152400" cy="152400"/>
            </a:xfrm>
            <a:prstGeom prst="rect">
              <a:avLst/>
            </a:prstGeom>
            <a:solidFill>
              <a:srgbClr val="FC0128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6" name="Text Box 43">
              <a:extLst>
                <a:ext uri="{FF2B5EF4-FFF2-40B4-BE49-F238E27FC236}">
                  <a16:creationId xmlns:a16="http://schemas.microsoft.com/office/drawing/2014/main" id="{532733E7-DBDF-E24F-F57B-3830703B58E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32463" y="6181725"/>
              <a:ext cx="2822575" cy="30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400" dirty="0"/>
                <a:t>Russian Federal Space Agency</a:t>
              </a:r>
            </a:p>
          </p:txBody>
        </p:sp>
        <p:sp>
          <p:nvSpPr>
            <p:cNvPr id="47" name="Rectangle 35">
              <a:extLst>
                <a:ext uri="{FF2B5EF4-FFF2-40B4-BE49-F238E27FC236}">
                  <a16:creationId xmlns:a16="http://schemas.microsoft.com/office/drawing/2014/main" id="{C67A943D-5268-D055-7D21-D6FE99B050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6219" y="6584950"/>
              <a:ext cx="152400" cy="152400"/>
            </a:xfrm>
            <a:prstGeom prst="rect">
              <a:avLst/>
            </a:prstGeom>
            <a:solidFill>
              <a:srgbClr val="FDCE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8" name="Text Box 39">
              <a:extLst>
                <a:ext uri="{FF2B5EF4-FFF2-40B4-BE49-F238E27FC236}">
                  <a16:creationId xmlns:a16="http://schemas.microsoft.com/office/drawing/2014/main" id="{E519173C-0703-3275-6893-355F4CFBC6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97200" y="6519863"/>
              <a:ext cx="1974850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400" dirty="0"/>
                <a:t>Italian Space Agency</a:t>
              </a:r>
            </a:p>
          </p:txBody>
        </p:sp>
        <p:sp>
          <p:nvSpPr>
            <p:cNvPr id="49" name="AutoShape 20">
              <a:extLst>
                <a:ext uri="{FF2B5EF4-FFF2-40B4-BE49-F238E27FC236}">
                  <a16:creationId xmlns:a16="http://schemas.microsoft.com/office/drawing/2014/main" id="{02945442-071B-F63D-95C7-BA00A000F7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7693" y="3269292"/>
              <a:ext cx="685800" cy="228600"/>
            </a:xfrm>
            <a:prstGeom prst="wedgeRectCallout">
              <a:avLst>
                <a:gd name="adj1" fmla="val 43430"/>
                <a:gd name="adj2" fmla="val -119444"/>
              </a:avLst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dirty="0"/>
                <a:t> KARI</a:t>
              </a:r>
              <a:endParaRPr lang="en-US" sz="1200" b="0" dirty="0"/>
            </a:p>
          </p:txBody>
        </p:sp>
        <p:sp>
          <p:nvSpPr>
            <p:cNvPr id="50" name="Rectangle 28">
              <a:extLst>
                <a:ext uri="{FF2B5EF4-FFF2-40B4-BE49-F238E27FC236}">
                  <a16:creationId xmlns:a16="http://schemas.microsoft.com/office/drawing/2014/main" id="{19288361-3CAF-48EC-A78E-3175F5DDB9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04628" y="6542415"/>
              <a:ext cx="152400" cy="152400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1" name="Text Box 32">
              <a:extLst>
                <a:ext uri="{FF2B5EF4-FFF2-40B4-BE49-F238E27FC236}">
                  <a16:creationId xmlns:a16="http://schemas.microsoft.com/office/drawing/2014/main" id="{1D32CBA1-0B25-B40D-BCB1-7D3EC9565D7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708650" y="6475740"/>
              <a:ext cx="3359959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400" dirty="0"/>
                <a:t>Korean Aerospace Research Institute</a:t>
              </a:r>
            </a:p>
          </p:txBody>
        </p:sp>
        <p:sp>
          <p:nvSpPr>
            <p:cNvPr id="52" name="AutoShape 19">
              <a:extLst>
                <a:ext uri="{FF2B5EF4-FFF2-40B4-BE49-F238E27FC236}">
                  <a16:creationId xmlns:a16="http://schemas.microsoft.com/office/drawing/2014/main" id="{BFFBA272-2C38-CC9D-5E21-AADA1E8F78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33423" y="3667919"/>
              <a:ext cx="685800" cy="228600"/>
            </a:xfrm>
            <a:prstGeom prst="wedgeRectCallout">
              <a:avLst>
                <a:gd name="adj1" fmla="val 51678"/>
                <a:gd name="adj2" fmla="val -150702"/>
              </a:avLst>
            </a:prstGeom>
            <a:solidFill>
              <a:srgbClr val="A05D7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r>
                <a:rPr lang="en-US" sz="1200" dirty="0"/>
                <a:t>UAESA</a:t>
              </a:r>
              <a:endParaRPr lang="en-US" sz="1200" b="0" dirty="0"/>
            </a:p>
          </p:txBody>
        </p:sp>
        <p:sp>
          <p:nvSpPr>
            <p:cNvPr id="53" name="Rectangle 28">
              <a:extLst>
                <a:ext uri="{FF2B5EF4-FFF2-40B4-BE49-F238E27FC236}">
                  <a16:creationId xmlns:a16="http://schemas.microsoft.com/office/drawing/2014/main" id="{E3E7F826-638B-3F24-1E47-520A87026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003" y="6599238"/>
              <a:ext cx="152400" cy="152400"/>
            </a:xfrm>
            <a:prstGeom prst="rect">
              <a:avLst/>
            </a:prstGeom>
            <a:solidFill>
              <a:srgbClr val="A05D73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54" name="Text Box 32">
              <a:extLst>
                <a:ext uri="{FF2B5EF4-FFF2-40B4-BE49-F238E27FC236}">
                  <a16:creationId xmlns:a16="http://schemas.microsoft.com/office/drawing/2014/main" id="{F2DBA3A2-E88E-7FF3-99B5-91A2FD74016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86025" y="6532563"/>
              <a:ext cx="183069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1000" b="1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l"/>
              <a:r>
                <a:rPr lang="en-US" sz="1400" dirty="0"/>
                <a:t>UAE Space Agency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70849023"/>
      </p:ext>
    </p:extLst>
  </p:cSld>
  <p:clrMapOvr>
    <a:masterClrMapping/>
  </p:clrMapOvr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571</TotalTime>
  <Words>724</Words>
  <Application>Microsoft Macintosh PowerPoint</Application>
  <PresentationFormat>Custom</PresentationFormat>
  <Paragraphs>164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Times New Roman</vt:lpstr>
      <vt:lpstr>SPICE_Presentation</vt:lpstr>
      <vt:lpstr>The SPICE Story</vt:lpstr>
      <vt:lpstr>Why Did NAIF Build SPICE?</vt:lpstr>
      <vt:lpstr>What Existed Prior to SPICE ?</vt:lpstr>
      <vt:lpstr>SEDR System Characteristics</vt:lpstr>
      <vt:lpstr>The SPICE Idea</vt:lpstr>
      <vt:lpstr>SPICE Benefits vs. SEDR</vt:lpstr>
      <vt:lpstr>SPICE “Challenges” vs. SEDR</vt:lpstr>
      <vt:lpstr>SPICE Evolution</vt:lpstr>
      <vt:lpstr>Space Agencies Using SPICE</vt:lpstr>
      <vt:lpstr>SPICE Flight Project Users</vt:lpstr>
    </vt:vector>
  </TitlesOfParts>
  <Company>NAIF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Motivation for Developing SPICE</dc:title>
  <dc:creator>Charles Acton</dc:creator>
  <cp:lastModifiedBy>Semenov, Boris V (US 392N)</cp:lastModifiedBy>
  <cp:revision>86</cp:revision>
  <dcterms:created xsi:type="dcterms:W3CDTF">2010-02-25T03:57:15Z</dcterms:created>
  <dcterms:modified xsi:type="dcterms:W3CDTF">2023-04-09T14:05:36Z</dcterms:modified>
</cp:coreProperties>
</file>