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1" r:id="rId1"/>
  </p:sldMasterIdLst>
  <p:notesMasterIdLst>
    <p:notesMasterId r:id="rId71"/>
  </p:notesMasterIdLst>
  <p:handoutMasterIdLst>
    <p:handoutMasterId r:id="rId72"/>
  </p:handoutMasterIdLst>
  <p:sldIdLst>
    <p:sldId id="267" r:id="rId2"/>
    <p:sldId id="256" r:id="rId3"/>
    <p:sldId id="348" r:id="rId4"/>
    <p:sldId id="448" r:id="rId5"/>
    <p:sldId id="439" r:id="rId6"/>
    <p:sldId id="449" r:id="rId7"/>
    <p:sldId id="406" r:id="rId8"/>
    <p:sldId id="450" r:id="rId9"/>
    <p:sldId id="451" r:id="rId10"/>
    <p:sldId id="424" r:id="rId11"/>
    <p:sldId id="429" r:id="rId12"/>
    <p:sldId id="434" r:id="rId13"/>
    <p:sldId id="436" r:id="rId14"/>
    <p:sldId id="437" r:id="rId15"/>
    <p:sldId id="428" r:id="rId16"/>
    <p:sldId id="408" r:id="rId17"/>
    <p:sldId id="438" r:id="rId18"/>
    <p:sldId id="441" r:id="rId19"/>
    <p:sldId id="442" r:id="rId20"/>
    <p:sldId id="393" r:id="rId21"/>
    <p:sldId id="394" r:id="rId22"/>
    <p:sldId id="444" r:id="rId23"/>
    <p:sldId id="445" r:id="rId24"/>
    <p:sldId id="440" r:id="rId25"/>
    <p:sldId id="398" r:id="rId26"/>
    <p:sldId id="399" r:id="rId27"/>
    <p:sldId id="446" r:id="rId28"/>
    <p:sldId id="412" r:id="rId29"/>
    <p:sldId id="402" r:id="rId30"/>
    <p:sldId id="403" r:id="rId31"/>
    <p:sldId id="447" r:id="rId32"/>
    <p:sldId id="405" r:id="rId33"/>
    <p:sldId id="414" r:id="rId34"/>
    <p:sldId id="358" r:id="rId35"/>
    <p:sldId id="359" r:id="rId36"/>
    <p:sldId id="360" r:id="rId37"/>
    <p:sldId id="361" r:id="rId38"/>
    <p:sldId id="362" r:id="rId39"/>
    <p:sldId id="369" r:id="rId40"/>
    <p:sldId id="370" r:id="rId41"/>
    <p:sldId id="363" r:id="rId42"/>
    <p:sldId id="364" r:id="rId43"/>
    <p:sldId id="365" r:id="rId44"/>
    <p:sldId id="366" r:id="rId45"/>
    <p:sldId id="367" r:id="rId46"/>
    <p:sldId id="368" r:id="rId47"/>
    <p:sldId id="389" r:id="rId48"/>
    <p:sldId id="407" r:id="rId49"/>
    <p:sldId id="353" r:id="rId50"/>
    <p:sldId id="388" r:id="rId51"/>
    <p:sldId id="357" r:id="rId52"/>
    <p:sldId id="331" r:id="rId53"/>
    <p:sldId id="332" r:id="rId54"/>
    <p:sldId id="371" r:id="rId55"/>
    <p:sldId id="372" r:id="rId56"/>
    <p:sldId id="373" r:id="rId57"/>
    <p:sldId id="308" r:id="rId58"/>
    <p:sldId id="309" r:id="rId59"/>
    <p:sldId id="380" r:id="rId60"/>
    <p:sldId id="379" r:id="rId61"/>
    <p:sldId id="386" r:id="rId62"/>
    <p:sldId id="310" r:id="rId63"/>
    <p:sldId id="387" r:id="rId64"/>
    <p:sldId id="311" r:id="rId65"/>
    <p:sldId id="345" r:id="rId66"/>
    <p:sldId id="382" r:id="rId67"/>
    <p:sldId id="383" r:id="rId68"/>
    <p:sldId id="313" r:id="rId69"/>
    <p:sldId id="326" r:id="rId70"/>
  </p:sldIdLst>
  <p:sldSz cx="9156700" cy="6870700"/>
  <p:notesSz cx="7010400" cy="9271000"/>
  <p:kinsoku lang="ja-JP" invalStChars="、。，．・：；？！゛゜ヽヾゝゞ々ー’”）〕］｝〉》」』】°‰′″℃￠％ぁぃぅぇぉっゃゅょゎァィゥェォッャュョヮヵヶ!%),.:;?]}｡｣､･ｧｨｩｪｫｬｭｮｯｰﾞﾟ" invalEndChars="‘“（〔［｛〈《「『【￥＄$([\{｢￡"/>
  <p:defaultTextStyle>
    <a:defPPr>
      <a:defRPr lang="en-US"/>
    </a:defPPr>
    <a:lvl1pPr algn="ctr" rtl="0" eaLnBrk="0" fontAlgn="base" hangingPunct="0">
      <a:lnSpc>
        <a:spcPct val="90000"/>
      </a:lnSpc>
      <a:spcBef>
        <a:spcPct val="0"/>
      </a:spcBef>
      <a:spcAft>
        <a:spcPct val="0"/>
      </a:spcAft>
      <a:defRPr b="1" kern="1200">
        <a:solidFill>
          <a:schemeClr val="tx1"/>
        </a:solidFill>
        <a:latin typeface="Arial" charset="0"/>
        <a:ea typeface="+mn-ea"/>
        <a:cs typeface="+mn-cs"/>
      </a:defRPr>
    </a:lvl1pPr>
    <a:lvl2pPr marL="457200" algn="ctr" rtl="0" eaLnBrk="0" fontAlgn="base" hangingPunct="0">
      <a:lnSpc>
        <a:spcPct val="90000"/>
      </a:lnSpc>
      <a:spcBef>
        <a:spcPct val="0"/>
      </a:spcBef>
      <a:spcAft>
        <a:spcPct val="0"/>
      </a:spcAft>
      <a:defRPr b="1" kern="1200">
        <a:solidFill>
          <a:schemeClr val="tx1"/>
        </a:solidFill>
        <a:latin typeface="Arial" charset="0"/>
        <a:ea typeface="+mn-ea"/>
        <a:cs typeface="+mn-cs"/>
      </a:defRPr>
    </a:lvl2pPr>
    <a:lvl3pPr marL="914400" algn="ctr" rtl="0" eaLnBrk="0" fontAlgn="base" hangingPunct="0">
      <a:lnSpc>
        <a:spcPct val="90000"/>
      </a:lnSpc>
      <a:spcBef>
        <a:spcPct val="0"/>
      </a:spcBef>
      <a:spcAft>
        <a:spcPct val="0"/>
      </a:spcAft>
      <a:defRPr b="1" kern="1200">
        <a:solidFill>
          <a:schemeClr val="tx1"/>
        </a:solidFill>
        <a:latin typeface="Arial" charset="0"/>
        <a:ea typeface="+mn-ea"/>
        <a:cs typeface="+mn-cs"/>
      </a:defRPr>
    </a:lvl3pPr>
    <a:lvl4pPr marL="1371600" algn="ctr" rtl="0" eaLnBrk="0" fontAlgn="base" hangingPunct="0">
      <a:lnSpc>
        <a:spcPct val="90000"/>
      </a:lnSpc>
      <a:spcBef>
        <a:spcPct val="0"/>
      </a:spcBef>
      <a:spcAft>
        <a:spcPct val="0"/>
      </a:spcAft>
      <a:defRPr b="1" kern="1200">
        <a:solidFill>
          <a:schemeClr val="tx1"/>
        </a:solidFill>
        <a:latin typeface="Arial" charset="0"/>
        <a:ea typeface="+mn-ea"/>
        <a:cs typeface="+mn-cs"/>
      </a:defRPr>
    </a:lvl4pPr>
    <a:lvl5pPr marL="1828800" algn="ctr" rtl="0" eaLnBrk="0" fontAlgn="base" hangingPunct="0">
      <a:lnSpc>
        <a:spcPct val="90000"/>
      </a:lnSpc>
      <a:spcBef>
        <a:spcPct val="0"/>
      </a:spcBef>
      <a:spcAft>
        <a:spcPct val="0"/>
      </a:spcAft>
      <a:defRPr b="1" kern="1200">
        <a:solidFill>
          <a:schemeClr val="tx1"/>
        </a:solidFill>
        <a:latin typeface="Arial" charset="0"/>
        <a:ea typeface="+mn-ea"/>
        <a:cs typeface="+mn-cs"/>
      </a:defRPr>
    </a:lvl5pPr>
    <a:lvl6pPr marL="2286000" algn="l" defTabSz="457200" rtl="0" eaLnBrk="1" latinLnBrk="0" hangingPunct="1">
      <a:defRPr b="1" kern="1200">
        <a:solidFill>
          <a:schemeClr val="tx1"/>
        </a:solidFill>
        <a:latin typeface="Arial" charset="0"/>
        <a:ea typeface="+mn-ea"/>
        <a:cs typeface="+mn-cs"/>
      </a:defRPr>
    </a:lvl6pPr>
    <a:lvl7pPr marL="2743200" algn="l" defTabSz="457200" rtl="0" eaLnBrk="1" latinLnBrk="0" hangingPunct="1">
      <a:defRPr b="1" kern="1200">
        <a:solidFill>
          <a:schemeClr val="tx1"/>
        </a:solidFill>
        <a:latin typeface="Arial" charset="0"/>
        <a:ea typeface="+mn-ea"/>
        <a:cs typeface="+mn-cs"/>
      </a:defRPr>
    </a:lvl7pPr>
    <a:lvl8pPr marL="3200400" algn="l" defTabSz="457200" rtl="0" eaLnBrk="1" latinLnBrk="0" hangingPunct="1">
      <a:defRPr b="1" kern="1200">
        <a:solidFill>
          <a:schemeClr val="tx1"/>
        </a:solidFill>
        <a:latin typeface="Arial" charset="0"/>
        <a:ea typeface="+mn-ea"/>
        <a:cs typeface="+mn-cs"/>
      </a:defRPr>
    </a:lvl8pPr>
    <a:lvl9pPr marL="3657600" algn="l" defTabSz="457200" rtl="0" eaLnBrk="1" latinLnBrk="0" hangingPunct="1">
      <a:defRPr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645F"/>
    <a:srgbClr val="FCBB33"/>
    <a:srgbClr val="F5FE4A"/>
    <a:srgbClr val="8F8E75"/>
    <a:srgbClr val="FCE331"/>
    <a:srgbClr val="6875F4"/>
    <a:srgbClr val="53FC6E"/>
    <a:srgbClr val="0AF73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39" autoAdjust="0"/>
    <p:restoredTop sz="97989" autoAdjust="0"/>
  </p:normalViewPr>
  <p:slideViewPr>
    <p:cSldViewPr snapToGrid="0">
      <p:cViewPr varScale="1">
        <p:scale>
          <a:sx n="122" d="100"/>
          <a:sy n="122" d="100"/>
        </p:scale>
        <p:origin x="208" y="440"/>
      </p:cViewPr>
      <p:guideLst>
        <p:guide orient="horz" pos="216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44750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idx="2"/>
          </p:nvPr>
        </p:nvSpPr>
        <p:spPr bwMode="auto">
          <a:xfrm>
            <a:off x="1219200" y="596900"/>
            <a:ext cx="4584700" cy="3441700"/>
          </a:xfrm>
          <a:prstGeom prst="rect">
            <a:avLst/>
          </a:prstGeom>
          <a:noFill/>
          <a:ln w="12700">
            <a:noFill/>
            <a:miter lim="800000"/>
            <a:headEnd/>
            <a:tailEnd/>
          </a:ln>
        </p:spPr>
      </p:sp>
    </p:spTree>
    <p:extLst>
      <p:ext uri="{BB962C8B-B14F-4D97-AF65-F5344CB8AC3E}">
        <p14:creationId xmlns:p14="http://schemas.microsoft.com/office/powerpoint/2010/main" val="2977169053"/>
      </p:ext>
    </p:extLst>
  </p:cSld>
  <p:clrMap bg1="lt1" tx1="dk1" bg2="lt2" tx2="dk2" accent1="accent1" accent2="accent2" accent3="accent3" accent4="accent4" accent5="accent5" accent6="accent6" hlink="hlink" folHlink="folHlink"/>
  <p:hf hdr="0" ftr="0" dt="0"/>
  <p:notesStyle>
    <a:lvl1pPr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p:sp>
      <p:sp>
        <p:nvSpPr>
          <p:cNvPr id="1638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p:sp>
      <p:sp>
        <p:nvSpPr>
          <p:cNvPr id="2867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a:solidFill>
            <a:srgbClr val="FFFFFF"/>
          </a:solidFill>
          <a:ln>
            <a:solidFill>
              <a:srgbClr val="000000"/>
            </a:solidFill>
          </a:ln>
        </p:spPr>
      </p:sp>
      <p:sp>
        <p:nvSpPr>
          <p:cNvPr id="3072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p:cNvSpPr>
          <p:nvPr>
            <p:ph type="sldImg"/>
          </p:nvPr>
        </p:nvSpPr>
        <p:spPr>
          <a:solidFill>
            <a:srgbClr val="FFFFFF"/>
          </a:solidFill>
          <a:ln>
            <a:solidFill>
              <a:srgbClr val="000000"/>
            </a:solidFill>
          </a:ln>
        </p:spPr>
      </p:sp>
      <p:sp>
        <p:nvSpPr>
          <p:cNvPr id="3277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506022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p:cNvSpPr>
          <p:nvPr>
            <p:ph type="sldImg"/>
          </p:nvPr>
        </p:nvSpPr>
        <p:spPr>
          <a:solidFill>
            <a:srgbClr val="FFFFFF"/>
          </a:solidFill>
          <a:ln>
            <a:solidFill>
              <a:srgbClr val="000000"/>
            </a:solidFill>
          </a:ln>
        </p:spPr>
      </p:sp>
      <p:sp>
        <p:nvSpPr>
          <p:cNvPr id="3481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1254258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p:cNvSpPr>
          <p:nvPr>
            <p:ph type="sldImg"/>
          </p:nvPr>
        </p:nvSpPr>
        <p:spPr>
          <a:solidFill>
            <a:srgbClr val="FFFFFF"/>
          </a:solidFill>
          <a:ln>
            <a:solidFill>
              <a:srgbClr val="000000"/>
            </a:solidFill>
          </a:ln>
        </p:spPr>
      </p:sp>
      <p:sp>
        <p:nvSpPr>
          <p:cNvPr id="3686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1052023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p:cNvSpPr>
          <p:nvPr>
            <p:ph type="sldImg"/>
          </p:nvPr>
        </p:nvSpPr>
        <p:spPr>
          <a:solidFill>
            <a:srgbClr val="FFFFFF"/>
          </a:solidFill>
          <a:ln>
            <a:solidFill>
              <a:srgbClr val="000000"/>
            </a:solidFill>
          </a:ln>
        </p:spPr>
      </p:sp>
      <p:sp>
        <p:nvSpPr>
          <p:cNvPr id="3891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p:cNvSpPr>
          <p:nvPr>
            <p:ph type="sldImg"/>
          </p:nvPr>
        </p:nvSpPr>
        <p:spPr>
          <a:solidFill>
            <a:srgbClr val="FFFFFF"/>
          </a:solidFill>
          <a:ln>
            <a:solidFill>
              <a:srgbClr val="000000"/>
            </a:solidFill>
          </a:ln>
        </p:spPr>
      </p:sp>
      <p:sp>
        <p:nvSpPr>
          <p:cNvPr id="4096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p:cNvSpPr>
          <p:nvPr>
            <p:ph type="sldImg"/>
          </p:nvPr>
        </p:nvSpPr>
        <p:spPr>
          <a:solidFill>
            <a:srgbClr val="FFFFFF"/>
          </a:solidFill>
          <a:ln>
            <a:solidFill>
              <a:srgbClr val="000000"/>
            </a:solidFill>
          </a:ln>
        </p:spPr>
      </p:sp>
      <p:sp>
        <p:nvSpPr>
          <p:cNvPr id="4301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75274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p:cNvSpPr>
          <p:nvPr>
            <p:ph type="sldImg"/>
          </p:nvPr>
        </p:nvSpPr>
        <p:spPr>
          <a:solidFill>
            <a:srgbClr val="FFFFFF"/>
          </a:solidFill>
          <a:ln>
            <a:solidFill>
              <a:srgbClr val="000000"/>
            </a:solidFill>
          </a:ln>
        </p:spPr>
      </p:sp>
      <p:sp>
        <p:nvSpPr>
          <p:cNvPr id="4505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1018077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p:cNvSpPr>
          <p:nvPr>
            <p:ph type="sldImg"/>
          </p:nvPr>
        </p:nvSpPr>
        <p:spPr>
          <a:solidFill>
            <a:srgbClr val="FFFFFF"/>
          </a:solidFill>
          <a:ln>
            <a:solidFill>
              <a:srgbClr val="000000"/>
            </a:solidFill>
          </a:ln>
        </p:spPr>
      </p:sp>
      <p:sp>
        <p:nvSpPr>
          <p:cNvPr id="4710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995946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p:sp>
      <p:sp>
        <p:nvSpPr>
          <p:cNvPr id="1843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p:cNvSpPr>
          <p:nvPr>
            <p:ph type="sldImg"/>
          </p:nvPr>
        </p:nvSpPr>
        <p:spPr>
          <a:solidFill>
            <a:srgbClr val="FFFFFF"/>
          </a:solidFill>
          <a:ln>
            <a:solidFill>
              <a:srgbClr val="000000"/>
            </a:solidFill>
          </a:ln>
        </p:spPr>
      </p:sp>
      <p:sp>
        <p:nvSpPr>
          <p:cNvPr id="4915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p:cNvSpPr>
          <p:nvPr>
            <p:ph type="sldImg"/>
          </p:nvPr>
        </p:nvSpPr>
        <p:spPr>
          <a:solidFill>
            <a:srgbClr val="FFFFFF"/>
          </a:solidFill>
          <a:ln>
            <a:solidFill>
              <a:srgbClr val="000000"/>
            </a:solidFill>
          </a:ln>
        </p:spPr>
      </p:sp>
      <p:sp>
        <p:nvSpPr>
          <p:cNvPr id="5120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p:cNvSpPr>
          <p:nvPr>
            <p:ph type="sldImg"/>
          </p:nvPr>
        </p:nvSpPr>
        <p:spPr>
          <a:solidFill>
            <a:srgbClr val="FFFFFF"/>
          </a:solidFill>
          <a:ln>
            <a:solidFill>
              <a:srgbClr val="000000"/>
            </a:solidFill>
          </a:ln>
        </p:spPr>
      </p:sp>
      <p:sp>
        <p:nvSpPr>
          <p:cNvPr id="5325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306531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p:cNvSpPr>
          <p:nvPr>
            <p:ph type="sldImg"/>
          </p:nvPr>
        </p:nvSpPr>
        <p:spPr>
          <a:solidFill>
            <a:srgbClr val="FFFFFF"/>
          </a:solidFill>
          <a:ln>
            <a:solidFill>
              <a:srgbClr val="000000"/>
            </a:solidFill>
          </a:ln>
        </p:spPr>
      </p:sp>
      <p:sp>
        <p:nvSpPr>
          <p:cNvPr id="5529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p:cNvSpPr>
          <p:nvPr>
            <p:ph type="sldImg"/>
          </p:nvPr>
        </p:nvSpPr>
        <p:spPr>
          <a:solidFill>
            <a:srgbClr val="FFFFFF"/>
          </a:solidFill>
          <a:ln>
            <a:solidFill>
              <a:srgbClr val="000000"/>
            </a:solidFill>
          </a:ln>
        </p:spPr>
      </p:sp>
      <p:sp>
        <p:nvSpPr>
          <p:cNvPr id="5734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p:cNvSpPr>
          <p:nvPr>
            <p:ph type="sldImg"/>
          </p:nvPr>
        </p:nvSpPr>
        <p:spPr>
          <a:solidFill>
            <a:srgbClr val="FFFFFF"/>
          </a:solidFill>
          <a:ln>
            <a:solidFill>
              <a:srgbClr val="000000"/>
            </a:solidFill>
          </a:ln>
        </p:spPr>
      </p:sp>
      <p:sp>
        <p:nvSpPr>
          <p:cNvPr id="5939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1325500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p:cNvSpPr>
          <p:nvPr>
            <p:ph type="sldImg"/>
          </p:nvPr>
        </p:nvSpPr>
        <p:spPr>
          <a:solidFill>
            <a:srgbClr val="FFFFFF"/>
          </a:solidFill>
          <a:ln>
            <a:solidFill>
              <a:srgbClr val="000000"/>
            </a:solidFill>
          </a:ln>
        </p:spPr>
      </p:sp>
      <p:sp>
        <p:nvSpPr>
          <p:cNvPr id="6144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p:cNvSpPr>
          <p:nvPr>
            <p:ph type="sldImg"/>
          </p:nvPr>
        </p:nvSpPr>
        <p:spPr>
          <a:solidFill>
            <a:srgbClr val="FFFFFF"/>
          </a:solidFill>
          <a:ln>
            <a:solidFill>
              <a:srgbClr val="000000"/>
            </a:solidFill>
          </a:ln>
        </p:spPr>
      </p:sp>
      <p:sp>
        <p:nvSpPr>
          <p:cNvPr id="6349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p:cNvSpPr>
          <p:nvPr>
            <p:ph type="sldImg"/>
          </p:nvPr>
        </p:nvSpPr>
        <p:spPr>
          <a:solidFill>
            <a:srgbClr val="FFFFFF"/>
          </a:solidFill>
          <a:ln>
            <a:solidFill>
              <a:srgbClr val="000000"/>
            </a:solidFill>
          </a:ln>
        </p:spPr>
      </p:sp>
      <p:sp>
        <p:nvSpPr>
          <p:cNvPr id="6553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p:cNvSpPr>
          <p:nvPr>
            <p:ph type="sldImg"/>
          </p:nvPr>
        </p:nvSpPr>
        <p:spPr>
          <a:solidFill>
            <a:srgbClr val="FFFFFF"/>
          </a:solidFill>
          <a:ln>
            <a:solidFill>
              <a:srgbClr val="000000"/>
            </a:solidFill>
          </a:ln>
        </p:spPr>
      </p:sp>
      <p:sp>
        <p:nvSpPr>
          <p:cNvPr id="8192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p:cNvSpPr>
          <p:nvPr>
            <p:ph type="sldImg"/>
          </p:nvPr>
        </p:nvSpPr>
        <p:spPr>
          <a:solidFill>
            <a:srgbClr val="FFFFFF"/>
          </a:solidFill>
          <a:ln>
            <a:solidFill>
              <a:srgbClr val="000000"/>
            </a:solidFill>
          </a:ln>
        </p:spPr>
      </p:sp>
      <p:sp>
        <p:nvSpPr>
          <p:cNvPr id="2048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p:cNvSpPr>
          <p:nvPr>
            <p:ph type="sldImg"/>
          </p:nvPr>
        </p:nvSpPr>
        <p:spPr>
          <a:solidFill>
            <a:srgbClr val="FFFFFF"/>
          </a:solidFill>
          <a:ln>
            <a:solidFill>
              <a:srgbClr val="000000"/>
            </a:solidFill>
          </a:ln>
        </p:spPr>
      </p:sp>
      <p:sp>
        <p:nvSpPr>
          <p:cNvPr id="8397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p:cNvSpPr>
          <p:nvPr>
            <p:ph type="sldImg"/>
          </p:nvPr>
        </p:nvSpPr>
        <p:spPr>
          <a:solidFill>
            <a:srgbClr val="FFFFFF"/>
          </a:solidFill>
          <a:ln>
            <a:solidFill>
              <a:srgbClr val="000000"/>
            </a:solidFill>
          </a:ln>
        </p:spPr>
      </p:sp>
      <p:sp>
        <p:nvSpPr>
          <p:cNvPr id="8601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p:cNvSpPr>
          <p:nvPr>
            <p:ph type="sldImg"/>
          </p:nvPr>
        </p:nvSpPr>
        <p:spPr>
          <a:solidFill>
            <a:srgbClr val="FFFFFF"/>
          </a:solidFill>
          <a:ln>
            <a:solidFill>
              <a:srgbClr val="000000"/>
            </a:solidFill>
          </a:ln>
        </p:spPr>
      </p:sp>
      <p:sp>
        <p:nvSpPr>
          <p:cNvPr id="8806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p:cNvSpPr>
          <p:nvPr>
            <p:ph type="sldImg"/>
          </p:nvPr>
        </p:nvSpPr>
        <p:spPr>
          <a:solidFill>
            <a:srgbClr val="FFFFFF"/>
          </a:solidFill>
          <a:ln>
            <a:solidFill>
              <a:srgbClr val="000000"/>
            </a:solidFill>
          </a:ln>
        </p:spPr>
      </p:sp>
      <p:sp>
        <p:nvSpPr>
          <p:cNvPr id="9011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p:cNvSpPr>
          <p:nvPr>
            <p:ph type="sldImg"/>
          </p:nvPr>
        </p:nvSpPr>
        <p:spPr>
          <a:solidFill>
            <a:srgbClr val="FFFFFF"/>
          </a:solidFill>
          <a:ln>
            <a:solidFill>
              <a:srgbClr val="000000"/>
            </a:solidFill>
          </a:ln>
        </p:spPr>
      </p:sp>
      <p:sp>
        <p:nvSpPr>
          <p:cNvPr id="9216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p:cNvSpPr>
          <p:nvPr>
            <p:ph type="sldImg"/>
          </p:nvPr>
        </p:nvSpPr>
        <p:spPr>
          <a:solidFill>
            <a:srgbClr val="FFFFFF"/>
          </a:solidFill>
          <a:ln>
            <a:solidFill>
              <a:srgbClr val="000000"/>
            </a:solidFill>
          </a:ln>
        </p:spPr>
      </p:sp>
      <p:sp>
        <p:nvSpPr>
          <p:cNvPr id="9421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p:cNvSpPr>
          <p:nvPr>
            <p:ph type="sldImg"/>
          </p:nvPr>
        </p:nvSpPr>
        <p:spPr>
          <a:solidFill>
            <a:srgbClr val="FFFFFF"/>
          </a:solidFill>
          <a:ln>
            <a:solidFill>
              <a:srgbClr val="000000"/>
            </a:solidFill>
          </a:ln>
        </p:spPr>
      </p:sp>
      <p:sp>
        <p:nvSpPr>
          <p:cNvPr id="9625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p:cNvSpPr>
          <p:nvPr>
            <p:ph type="sldImg"/>
          </p:nvPr>
        </p:nvSpPr>
        <p:spPr>
          <a:solidFill>
            <a:srgbClr val="FFFFFF"/>
          </a:solidFill>
          <a:ln>
            <a:solidFill>
              <a:srgbClr val="000000"/>
            </a:solidFill>
          </a:ln>
        </p:spPr>
      </p:sp>
      <p:sp>
        <p:nvSpPr>
          <p:cNvPr id="9830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p:cNvSpPr>
          <p:nvPr>
            <p:ph type="sldImg"/>
          </p:nvPr>
        </p:nvSpPr>
        <p:spPr>
          <a:solidFill>
            <a:srgbClr val="FFFFFF"/>
          </a:solidFill>
          <a:ln>
            <a:solidFill>
              <a:srgbClr val="000000"/>
            </a:solidFill>
          </a:ln>
        </p:spPr>
      </p:sp>
      <p:sp>
        <p:nvSpPr>
          <p:cNvPr id="10035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p:cNvSpPr>
          <p:nvPr>
            <p:ph type="sldImg"/>
          </p:nvPr>
        </p:nvSpPr>
        <p:spPr>
          <a:solidFill>
            <a:srgbClr val="FFFFFF"/>
          </a:solidFill>
          <a:ln>
            <a:solidFill>
              <a:srgbClr val="000000"/>
            </a:solidFill>
          </a:ln>
        </p:spPr>
      </p:sp>
      <p:sp>
        <p:nvSpPr>
          <p:cNvPr id="10240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p:sp>
      <p:sp>
        <p:nvSpPr>
          <p:cNvPr id="2253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p:cNvSpPr>
          <p:nvPr>
            <p:ph type="sldImg"/>
          </p:nvPr>
        </p:nvSpPr>
        <p:spPr>
          <a:solidFill>
            <a:srgbClr val="FFFFFF"/>
          </a:solidFill>
          <a:ln>
            <a:solidFill>
              <a:srgbClr val="000000"/>
            </a:solidFill>
          </a:ln>
        </p:spPr>
      </p:sp>
      <p:sp>
        <p:nvSpPr>
          <p:cNvPr id="10445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p:cNvSpPr>
          <p:nvPr>
            <p:ph type="sldImg"/>
          </p:nvPr>
        </p:nvSpPr>
        <p:spPr>
          <a:solidFill>
            <a:srgbClr val="FFFFFF"/>
          </a:solidFill>
          <a:ln>
            <a:solidFill>
              <a:srgbClr val="000000"/>
            </a:solidFill>
          </a:ln>
        </p:spPr>
      </p:sp>
      <p:sp>
        <p:nvSpPr>
          <p:cNvPr id="10649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p:sp>
      <p:sp>
        <p:nvSpPr>
          <p:cNvPr id="11469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p:cNvSpPr>
          <p:nvPr>
            <p:ph type="sldImg"/>
          </p:nvPr>
        </p:nvSpPr>
        <p:spPr>
          <a:solidFill>
            <a:srgbClr val="FFFFFF"/>
          </a:solidFill>
          <a:ln>
            <a:solidFill>
              <a:srgbClr val="000000"/>
            </a:solidFill>
          </a:ln>
        </p:spPr>
      </p:sp>
      <p:sp>
        <p:nvSpPr>
          <p:cNvPr id="2662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p:cNvSpPr>
          <p:nvPr>
            <p:ph type="sldImg"/>
          </p:nvPr>
        </p:nvSpPr>
        <p:spPr>
          <a:solidFill>
            <a:srgbClr val="FFFFFF"/>
          </a:solidFill>
          <a:ln>
            <a:solidFill>
              <a:srgbClr val="000000"/>
            </a:solidFill>
          </a:ln>
        </p:spPr>
      </p:sp>
      <p:sp>
        <p:nvSpPr>
          <p:cNvPr id="11673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p:cNvSpPr>
          <p:nvPr>
            <p:ph type="sldImg"/>
          </p:nvPr>
        </p:nvSpPr>
        <p:spPr>
          <a:xfrm>
            <a:off x="1201738" y="708025"/>
            <a:ext cx="4606925" cy="3457575"/>
          </a:xfrm>
        </p:spPr>
      </p:sp>
      <p:sp>
        <p:nvSpPr>
          <p:cNvPr id="118787"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p:cNvSpPr>
          <p:nvPr>
            <p:ph type="sldImg"/>
          </p:nvPr>
        </p:nvSpPr>
        <p:spPr>
          <a:xfrm>
            <a:off x="1201738" y="708025"/>
            <a:ext cx="4606925" cy="3457575"/>
          </a:xfrm>
        </p:spPr>
      </p:sp>
      <p:sp>
        <p:nvSpPr>
          <p:cNvPr id="120835"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p:sp>
      <p:sp>
        <p:nvSpPr>
          <p:cNvPr id="12288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p:sp>
      <p:sp>
        <p:nvSpPr>
          <p:cNvPr id="12493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p:cNvSpPr>
          <p:nvPr>
            <p:ph type="sldImg"/>
          </p:nvPr>
        </p:nvSpPr>
        <p:spPr>
          <a:xfrm>
            <a:off x="1201738" y="708025"/>
            <a:ext cx="4606925" cy="3457575"/>
          </a:xfrm>
        </p:spPr>
      </p:sp>
      <p:sp>
        <p:nvSpPr>
          <p:cNvPr id="126979"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p:cNvSpPr>
          <p:nvPr>
            <p:ph type="sldImg"/>
          </p:nvPr>
        </p:nvSpPr>
        <p:spPr>
          <a:solidFill>
            <a:srgbClr val="FFFFFF"/>
          </a:solidFill>
          <a:ln>
            <a:solidFill>
              <a:srgbClr val="000000"/>
            </a:solidFill>
          </a:ln>
        </p:spPr>
      </p:sp>
      <p:sp>
        <p:nvSpPr>
          <p:cNvPr id="2457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p:cNvSpPr>
          <p:nvPr>
            <p:ph type="sldImg"/>
          </p:nvPr>
        </p:nvSpPr>
        <p:spPr>
          <a:xfrm>
            <a:off x="1201738" y="708025"/>
            <a:ext cx="4606925" cy="3457575"/>
          </a:xfrm>
        </p:spPr>
      </p:sp>
      <p:sp>
        <p:nvSpPr>
          <p:cNvPr id="129027"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p:cNvSpPr>
          <p:nvPr>
            <p:ph type="sldImg"/>
          </p:nvPr>
        </p:nvSpPr>
        <p:spPr>
          <a:xfrm>
            <a:off x="1201738" y="708025"/>
            <a:ext cx="4606925" cy="3457575"/>
          </a:xfrm>
        </p:spPr>
      </p:sp>
      <p:sp>
        <p:nvSpPr>
          <p:cNvPr id="131075"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p:cNvSpPr>
          <p:nvPr>
            <p:ph type="sldImg"/>
          </p:nvPr>
        </p:nvSpPr>
        <p:spPr>
          <a:solidFill>
            <a:srgbClr val="FFFFFF"/>
          </a:solidFill>
          <a:ln>
            <a:solidFill>
              <a:srgbClr val="000000"/>
            </a:solidFill>
          </a:ln>
        </p:spPr>
      </p:sp>
      <p:sp>
        <p:nvSpPr>
          <p:cNvPr id="13312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p:cNvSpPr>
          <p:nvPr>
            <p:ph type="sldImg"/>
          </p:nvPr>
        </p:nvSpPr>
        <p:spPr>
          <a:solidFill>
            <a:srgbClr val="FFFFFF"/>
          </a:solidFill>
          <a:ln>
            <a:solidFill>
              <a:srgbClr val="000000"/>
            </a:solidFill>
          </a:ln>
        </p:spPr>
      </p:sp>
      <p:sp>
        <p:nvSpPr>
          <p:cNvPr id="13517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p:cNvSpPr>
          <p:nvPr>
            <p:ph type="sldImg"/>
          </p:nvPr>
        </p:nvSpPr>
        <p:spPr>
          <a:solidFill>
            <a:srgbClr val="FFFFFF"/>
          </a:solidFill>
          <a:ln>
            <a:solidFill>
              <a:srgbClr val="000000"/>
            </a:solidFill>
          </a:ln>
        </p:spPr>
      </p:sp>
      <p:sp>
        <p:nvSpPr>
          <p:cNvPr id="137219"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p:cNvSpPr>
          <p:nvPr>
            <p:ph type="sldImg"/>
          </p:nvPr>
        </p:nvSpPr>
        <p:spPr>
          <a:solidFill>
            <a:srgbClr val="FFFFFF"/>
          </a:solidFill>
          <a:ln>
            <a:solidFill>
              <a:srgbClr val="000000"/>
            </a:solidFill>
          </a:ln>
        </p:spPr>
      </p:sp>
      <p:sp>
        <p:nvSpPr>
          <p:cNvPr id="13926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p:cNvSpPr>
          <p:nvPr>
            <p:ph type="sldImg"/>
          </p:nvPr>
        </p:nvSpPr>
        <p:spPr>
          <a:solidFill>
            <a:srgbClr val="FFFFFF"/>
          </a:solidFill>
          <a:ln>
            <a:solidFill>
              <a:srgbClr val="000000"/>
            </a:solidFill>
          </a:ln>
        </p:spPr>
      </p:sp>
      <p:sp>
        <p:nvSpPr>
          <p:cNvPr id="14131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p:cNvSpPr>
          <p:nvPr>
            <p:ph type="sldImg"/>
          </p:nvPr>
        </p:nvSpPr>
        <p:spPr>
          <a:xfrm>
            <a:off x="1201738" y="708025"/>
            <a:ext cx="4606925" cy="3457575"/>
          </a:xfrm>
        </p:spPr>
      </p:sp>
      <p:sp>
        <p:nvSpPr>
          <p:cNvPr id="143363"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p:cNvSpPr>
          <p:nvPr>
            <p:ph type="sldImg"/>
          </p:nvPr>
        </p:nvSpPr>
        <p:spPr>
          <a:xfrm>
            <a:off x="1201738" y="708025"/>
            <a:ext cx="4606925" cy="3457575"/>
          </a:xfrm>
        </p:spPr>
      </p:sp>
      <p:sp>
        <p:nvSpPr>
          <p:cNvPr id="145411"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p:cNvSpPr>
          <p:nvPr>
            <p:ph type="sldImg"/>
          </p:nvPr>
        </p:nvSpPr>
        <p:spPr>
          <a:xfrm>
            <a:off x="1201738" y="708025"/>
            <a:ext cx="4606925" cy="3457575"/>
          </a:xfrm>
        </p:spPr>
      </p:sp>
      <p:sp>
        <p:nvSpPr>
          <p:cNvPr id="147459"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p:cNvSpPr>
          <p:nvPr>
            <p:ph type="sldImg"/>
          </p:nvPr>
        </p:nvSpPr>
        <p:spPr>
          <a:xfrm>
            <a:off x="1201738" y="708025"/>
            <a:ext cx="4606925" cy="3457575"/>
          </a:xfrm>
        </p:spPr>
      </p:sp>
      <p:sp>
        <p:nvSpPr>
          <p:cNvPr id="71683"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extLst>
      <p:ext uri="{BB962C8B-B14F-4D97-AF65-F5344CB8AC3E}">
        <p14:creationId xmlns:p14="http://schemas.microsoft.com/office/powerpoint/2010/main" val="12779211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p:cNvSpPr>
          <p:nvPr>
            <p:ph type="sldImg"/>
          </p:nvPr>
        </p:nvSpPr>
        <p:spPr>
          <a:xfrm>
            <a:off x="1201738" y="708025"/>
            <a:ext cx="4606925" cy="3457575"/>
          </a:xfrm>
        </p:spPr>
      </p:sp>
      <p:sp>
        <p:nvSpPr>
          <p:cNvPr id="149507"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p:cNvSpPr>
          <p:nvPr>
            <p:ph type="sldImg"/>
          </p:nvPr>
        </p:nvSpPr>
        <p:spPr>
          <a:solidFill>
            <a:srgbClr val="FFFFFF"/>
          </a:solidFill>
          <a:ln>
            <a:solidFill>
              <a:srgbClr val="000000"/>
            </a:solidFill>
          </a:ln>
        </p:spPr>
      </p:sp>
      <p:sp>
        <p:nvSpPr>
          <p:cNvPr id="151555"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p:cNvSpPr>
          <p:nvPr>
            <p:ph type="sldImg"/>
          </p:nvPr>
        </p:nvSpPr>
        <p:spPr>
          <a:solidFill>
            <a:srgbClr val="FFFFFF"/>
          </a:solidFill>
          <a:ln>
            <a:solidFill>
              <a:srgbClr val="000000"/>
            </a:solidFill>
          </a:ln>
        </p:spPr>
      </p:sp>
      <p:sp>
        <p:nvSpPr>
          <p:cNvPr id="153603"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p:cNvSpPr>
          <p:nvPr>
            <p:ph type="sldImg"/>
          </p:nvPr>
        </p:nvSpPr>
        <p:spPr>
          <a:xfrm>
            <a:off x="1201738" y="708025"/>
            <a:ext cx="4606925" cy="3457575"/>
          </a:xfrm>
        </p:spPr>
      </p:sp>
      <p:sp>
        <p:nvSpPr>
          <p:cNvPr id="155651"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p:cNvSpPr>
          <p:nvPr>
            <p:ph type="sldImg"/>
          </p:nvPr>
        </p:nvSpPr>
        <p:spPr>
          <a:xfrm>
            <a:off x="1201738" y="708025"/>
            <a:ext cx="4606925" cy="3457575"/>
          </a:xfrm>
        </p:spPr>
      </p:sp>
      <p:sp>
        <p:nvSpPr>
          <p:cNvPr id="157699"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p:cNvSpPr>
          <p:nvPr>
            <p:ph type="sldImg"/>
          </p:nvPr>
        </p:nvSpPr>
        <p:spPr>
          <a:solidFill>
            <a:srgbClr val="FFFFFF"/>
          </a:solidFill>
          <a:ln>
            <a:solidFill>
              <a:srgbClr val="000000"/>
            </a:solidFill>
          </a:ln>
        </p:spPr>
      </p:sp>
      <p:sp>
        <p:nvSpPr>
          <p:cNvPr id="77827"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p:cNvSpPr>
          <p:nvPr>
            <p:ph type="sldImg"/>
          </p:nvPr>
        </p:nvSpPr>
        <p:spPr>
          <a:xfrm>
            <a:off x="1201738" y="708025"/>
            <a:ext cx="4606925" cy="3457575"/>
          </a:xfrm>
        </p:spPr>
      </p:sp>
      <p:sp>
        <p:nvSpPr>
          <p:cNvPr id="71683" name="Rectangle 3"/>
          <p:cNvSpPr>
            <a:spLocks noGrp="1" noChangeArrowheads="1"/>
          </p:cNvSpPr>
          <p:nvPr>
            <p:ph type="body" idx="1"/>
          </p:nvPr>
        </p:nvSpPr>
        <p:spPr bwMode="auto">
          <a:xfrm>
            <a:off x="935038" y="4403725"/>
            <a:ext cx="5140325" cy="4171950"/>
          </a:xfrm>
          <a:prstGeom prst="rect">
            <a:avLst/>
          </a:prstGeom>
          <a:noFill/>
          <a:ln w="12700">
            <a:miter lim="800000"/>
            <a:headEnd/>
            <a:tailEnd/>
          </a:ln>
        </p:spPr>
        <p:txBody>
          <a:bodyPr lIns="92061" tIns="45223" rIns="92061" bIns="45223">
            <a:prstTxWarp prst="textNoShape">
              <a:avLst/>
            </a:prstTxWarp>
          </a:bodyPr>
          <a:lstStyle/>
          <a:p>
            <a:endParaRPr lang="en-US" dirty="0"/>
          </a:p>
        </p:txBody>
      </p:sp>
    </p:spTree>
    <p:extLst>
      <p:ext uri="{BB962C8B-B14F-4D97-AF65-F5344CB8AC3E}">
        <p14:creationId xmlns:p14="http://schemas.microsoft.com/office/powerpoint/2010/main" val="498419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p:cNvSpPr>
          <p:nvPr>
            <p:ph type="sldImg"/>
          </p:nvPr>
        </p:nvSpPr>
        <p:spPr>
          <a:solidFill>
            <a:srgbClr val="FFFFFF"/>
          </a:solidFill>
          <a:ln>
            <a:solidFill>
              <a:srgbClr val="000000"/>
            </a:solidFill>
          </a:ln>
        </p:spPr>
      </p:sp>
      <p:sp>
        <p:nvSpPr>
          <p:cNvPr id="73731" name="Rectangle 3"/>
          <p:cNvSpPr>
            <a:spLocks noGrp="1" noChangeArrowheads="1"/>
          </p:cNvSpPr>
          <p:nvPr>
            <p:ph type="body" idx="1"/>
          </p:nvPr>
        </p:nvSpPr>
        <p:spPr bwMode="auto">
          <a:xfrm>
            <a:off x="914400" y="4419600"/>
            <a:ext cx="5181600" cy="4191000"/>
          </a:xfrm>
          <a:prstGeom prst="rect">
            <a:avLst/>
          </a:prstGeom>
          <a:noFill/>
          <a:ln w="12700">
            <a:miter lim="800000"/>
            <a:headEnd/>
            <a:tailEnd/>
          </a:ln>
        </p:spPr>
        <p:txBody>
          <a:bodyPr>
            <a:prstTxWarp prst="textNoShape">
              <a:avLst/>
            </a:prstTxWarp>
          </a:bodyPr>
          <a:lstStyle/>
          <a:p>
            <a:endParaRPr lang="en-US" dirty="0"/>
          </a:p>
        </p:txBody>
      </p:sp>
    </p:spTree>
    <p:extLst>
      <p:ext uri="{BB962C8B-B14F-4D97-AF65-F5344CB8AC3E}">
        <p14:creationId xmlns:p14="http://schemas.microsoft.com/office/powerpoint/2010/main" val="1649994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7388" y="2133600"/>
            <a:ext cx="7781925" cy="1473200"/>
          </a:xfrm>
        </p:spPr>
        <p:txBody>
          <a:bodyPr/>
          <a:lstStyle/>
          <a:p>
            <a:r>
              <a:rPr lang="en-US"/>
              <a:t>Click to edit Master title style</a:t>
            </a:r>
          </a:p>
        </p:txBody>
      </p:sp>
      <p:sp>
        <p:nvSpPr>
          <p:cNvPr id="3" name="Subtitle 2"/>
          <p:cNvSpPr>
            <a:spLocks noGrp="1"/>
          </p:cNvSpPr>
          <p:nvPr>
            <p:ph type="subTitle" idx="1"/>
          </p:nvPr>
        </p:nvSpPr>
        <p:spPr>
          <a:xfrm>
            <a:off x="1373188" y="3894138"/>
            <a:ext cx="6410325" cy="17557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5" name="Rectangle 8"/>
          <p:cNvSpPr>
            <a:spLocks noGrp="1" noChangeArrowheads="1"/>
          </p:cNvSpPr>
          <p:nvPr>
            <p:ph type="sldNum" sz="quarter" idx="11"/>
          </p:nvPr>
        </p:nvSpPr>
        <p:spPr>
          <a:ln/>
        </p:spPr>
        <p:txBody>
          <a:bodyPr/>
          <a:lstStyle>
            <a:lvl1pPr>
              <a:defRPr/>
            </a:lvl1pPr>
          </a:lstStyle>
          <a:p>
            <a:pPr>
              <a:defRPr/>
            </a:pPr>
            <a:fld id="{23215CAA-7E76-5842-BC4C-CA1D895F4511}" type="slidenum">
              <a:rPr lang="en-US"/>
              <a:pPr>
                <a:defRPr/>
              </a:pPr>
              <a:t>‹#›</a:t>
            </a:fld>
            <a:endParaRPr lang="en-US" sz="1400" b="0">
              <a:latin typeface="Times New Roman"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5" name="Rectangle 8"/>
          <p:cNvSpPr>
            <a:spLocks noGrp="1" noChangeArrowheads="1"/>
          </p:cNvSpPr>
          <p:nvPr>
            <p:ph type="sldNum" sz="quarter" idx="11"/>
          </p:nvPr>
        </p:nvSpPr>
        <p:spPr>
          <a:ln/>
        </p:spPr>
        <p:txBody>
          <a:bodyPr/>
          <a:lstStyle>
            <a:lvl1pPr>
              <a:defRPr/>
            </a:lvl1pPr>
          </a:lstStyle>
          <a:p>
            <a:pPr>
              <a:defRPr/>
            </a:pPr>
            <a:fld id="{EE3DE92E-CE51-F541-820E-33B33510D2EF}" type="slidenum">
              <a:rPr lang="en-US"/>
              <a:pPr>
                <a:defRPr/>
              </a:pPr>
              <a:t>‹#›</a:t>
            </a:fld>
            <a:endParaRPr lang="en-US" sz="1400" b="0">
              <a:latin typeface="Times New Roman"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1450" y="381000"/>
            <a:ext cx="1943100" cy="57213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92150" y="381000"/>
            <a:ext cx="5676900" cy="57213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5" name="Rectangle 8"/>
          <p:cNvSpPr>
            <a:spLocks noGrp="1" noChangeArrowheads="1"/>
          </p:cNvSpPr>
          <p:nvPr>
            <p:ph type="sldNum" sz="quarter" idx="11"/>
          </p:nvPr>
        </p:nvSpPr>
        <p:spPr>
          <a:ln/>
        </p:spPr>
        <p:txBody>
          <a:bodyPr/>
          <a:lstStyle>
            <a:lvl1pPr>
              <a:defRPr/>
            </a:lvl1pPr>
          </a:lstStyle>
          <a:p>
            <a:pPr>
              <a:defRPr/>
            </a:pPr>
            <a:fld id="{19A18393-9CBD-E84D-81FA-D3046825BD34}" type="slidenum">
              <a:rPr lang="en-US"/>
              <a:pPr>
                <a:defRPr/>
              </a:pPr>
              <a:t>‹#›</a:t>
            </a:fld>
            <a:endParaRPr lang="en-US" sz="1400" b="0">
              <a:latin typeface="Times New Roman"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5" name="Rectangle 8"/>
          <p:cNvSpPr>
            <a:spLocks noGrp="1" noChangeArrowheads="1"/>
          </p:cNvSpPr>
          <p:nvPr>
            <p:ph type="sldNum" sz="quarter" idx="11"/>
          </p:nvPr>
        </p:nvSpPr>
        <p:spPr>
          <a:ln/>
        </p:spPr>
        <p:txBody>
          <a:bodyPr/>
          <a:lstStyle>
            <a:lvl1pPr>
              <a:defRPr/>
            </a:lvl1pPr>
          </a:lstStyle>
          <a:p>
            <a:pPr>
              <a:defRPr/>
            </a:pPr>
            <a:fld id="{EA98CBF8-3A6E-304E-BDD2-D6CD3175D467}" type="slidenum">
              <a:rPr lang="en-US"/>
              <a:pPr>
                <a:defRPr/>
              </a:pPr>
              <a:t>‹#›</a:t>
            </a:fld>
            <a:endParaRPr lang="en-US" sz="1400" b="0">
              <a:latin typeface="Times New Roman"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900" y="4414838"/>
            <a:ext cx="7781925" cy="1365250"/>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3900" y="2911475"/>
            <a:ext cx="7781925" cy="150336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5" name="Rectangle 8"/>
          <p:cNvSpPr>
            <a:spLocks noGrp="1" noChangeArrowheads="1"/>
          </p:cNvSpPr>
          <p:nvPr>
            <p:ph type="sldNum" sz="quarter" idx="11"/>
          </p:nvPr>
        </p:nvSpPr>
        <p:spPr>
          <a:ln/>
        </p:spPr>
        <p:txBody>
          <a:bodyPr/>
          <a:lstStyle>
            <a:lvl1pPr>
              <a:defRPr/>
            </a:lvl1pPr>
          </a:lstStyle>
          <a:p>
            <a:pPr>
              <a:defRPr/>
            </a:pPr>
            <a:fld id="{4376FD9B-9839-F545-85DE-FA33AEFA3E7F}" type="slidenum">
              <a:rPr lang="en-US"/>
              <a:pPr>
                <a:defRPr/>
              </a:pPr>
              <a:t>‹#›</a:t>
            </a:fld>
            <a:endParaRPr lang="en-US" sz="1400" b="0">
              <a:latin typeface="Times New Roman"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2150" y="19875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4550" y="19875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6" name="Rectangle 8"/>
          <p:cNvSpPr>
            <a:spLocks noGrp="1" noChangeArrowheads="1"/>
          </p:cNvSpPr>
          <p:nvPr>
            <p:ph type="sldNum" sz="quarter" idx="11"/>
          </p:nvPr>
        </p:nvSpPr>
        <p:spPr>
          <a:ln/>
        </p:spPr>
        <p:txBody>
          <a:bodyPr/>
          <a:lstStyle>
            <a:lvl1pPr>
              <a:defRPr/>
            </a:lvl1pPr>
          </a:lstStyle>
          <a:p>
            <a:pPr>
              <a:defRPr/>
            </a:pPr>
            <a:fld id="{3A90A575-585D-C942-9E01-3912CC4F5CCD}" type="slidenum">
              <a:rPr lang="en-US"/>
              <a:pPr>
                <a:defRPr/>
              </a:pPr>
              <a:t>‹#›</a:t>
            </a:fld>
            <a:endParaRPr lang="en-US" sz="1400" b="0">
              <a:latin typeface="Times New Roman"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42300" cy="11461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8288"/>
            <a:ext cx="4046538"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9638"/>
            <a:ext cx="4046538" cy="39576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1375" y="1538288"/>
            <a:ext cx="4048125"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51375" y="2179638"/>
            <a:ext cx="4048125" cy="39576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8" name="Rectangle 8"/>
          <p:cNvSpPr>
            <a:spLocks noGrp="1" noChangeArrowheads="1"/>
          </p:cNvSpPr>
          <p:nvPr>
            <p:ph type="sldNum" sz="quarter" idx="11"/>
          </p:nvPr>
        </p:nvSpPr>
        <p:spPr>
          <a:ln/>
        </p:spPr>
        <p:txBody>
          <a:bodyPr/>
          <a:lstStyle>
            <a:lvl1pPr>
              <a:defRPr/>
            </a:lvl1pPr>
          </a:lstStyle>
          <a:p>
            <a:pPr>
              <a:defRPr/>
            </a:pPr>
            <a:fld id="{D54C3C8A-E83F-5B46-A768-A71CFFAC59ED}" type="slidenum">
              <a:rPr lang="en-US"/>
              <a:pPr>
                <a:defRPr/>
              </a:pPr>
              <a:t>‹#›</a:t>
            </a:fld>
            <a:endParaRPr lang="en-US" sz="1400" b="0">
              <a:latin typeface="Times New Roman"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4" name="Rectangle 8"/>
          <p:cNvSpPr>
            <a:spLocks noGrp="1" noChangeArrowheads="1"/>
          </p:cNvSpPr>
          <p:nvPr>
            <p:ph type="sldNum" sz="quarter" idx="11"/>
          </p:nvPr>
        </p:nvSpPr>
        <p:spPr>
          <a:ln/>
        </p:spPr>
        <p:txBody>
          <a:bodyPr/>
          <a:lstStyle>
            <a:lvl1pPr>
              <a:defRPr/>
            </a:lvl1pPr>
          </a:lstStyle>
          <a:p>
            <a:pPr>
              <a:defRPr/>
            </a:pPr>
            <a:fld id="{90E77EDC-DF18-E04C-BDE9-CC7E23EB6394}" type="slidenum">
              <a:rPr lang="en-US"/>
              <a:pPr>
                <a:defRPr/>
              </a:pPr>
              <a:t>‹#›</a:t>
            </a:fld>
            <a:endParaRPr lang="en-US" sz="1400" b="0">
              <a:latin typeface="Times New Roman"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3" name="Rectangle 8"/>
          <p:cNvSpPr>
            <a:spLocks noGrp="1" noChangeArrowheads="1"/>
          </p:cNvSpPr>
          <p:nvPr>
            <p:ph type="sldNum" sz="quarter" idx="11"/>
          </p:nvPr>
        </p:nvSpPr>
        <p:spPr>
          <a:ln/>
        </p:spPr>
        <p:txBody>
          <a:bodyPr/>
          <a:lstStyle>
            <a:lvl1pPr>
              <a:defRPr/>
            </a:lvl1pPr>
          </a:lstStyle>
          <a:p>
            <a:pPr>
              <a:defRPr/>
            </a:pPr>
            <a:fld id="{FB7D074B-41A8-A340-B359-13B91D93F482}" type="slidenum">
              <a:rPr lang="en-US"/>
              <a:pPr>
                <a:defRPr/>
              </a:pPr>
              <a:t>‹#›</a:t>
            </a:fld>
            <a:endParaRPr lang="en-US" sz="1400" b="0">
              <a:latin typeface="Times New Roman"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13075" cy="11652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9813" y="273050"/>
            <a:ext cx="5119687" cy="58642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8275"/>
            <a:ext cx="3013075" cy="4699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6" name="Rectangle 8"/>
          <p:cNvSpPr>
            <a:spLocks noGrp="1" noChangeArrowheads="1"/>
          </p:cNvSpPr>
          <p:nvPr>
            <p:ph type="sldNum" sz="quarter" idx="11"/>
          </p:nvPr>
        </p:nvSpPr>
        <p:spPr>
          <a:ln/>
        </p:spPr>
        <p:txBody>
          <a:bodyPr/>
          <a:lstStyle>
            <a:lvl1pPr>
              <a:defRPr/>
            </a:lvl1pPr>
          </a:lstStyle>
          <a:p>
            <a:pPr>
              <a:defRPr/>
            </a:pPr>
            <a:fld id="{3CF3E3EC-D0F9-034A-B178-93C36AE5689B}" type="slidenum">
              <a:rPr lang="en-US"/>
              <a:pPr>
                <a:defRPr/>
              </a:pPr>
              <a:t>‹#›</a:t>
            </a:fld>
            <a:endParaRPr lang="en-US" sz="1400" b="0">
              <a:latin typeface="Times New Roman"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5463" y="4810125"/>
            <a:ext cx="549275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5463" y="614363"/>
            <a:ext cx="5492750" cy="4122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5463" y="5376863"/>
            <a:ext cx="5492750" cy="8064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t>Geometry Finder Subsystem</a:t>
            </a:r>
          </a:p>
        </p:txBody>
      </p:sp>
      <p:sp>
        <p:nvSpPr>
          <p:cNvPr id="6" name="Rectangle 8"/>
          <p:cNvSpPr>
            <a:spLocks noGrp="1" noChangeArrowheads="1"/>
          </p:cNvSpPr>
          <p:nvPr>
            <p:ph type="sldNum" sz="quarter" idx="11"/>
          </p:nvPr>
        </p:nvSpPr>
        <p:spPr>
          <a:ln/>
        </p:spPr>
        <p:txBody>
          <a:bodyPr/>
          <a:lstStyle>
            <a:lvl1pPr>
              <a:defRPr/>
            </a:lvl1pPr>
          </a:lstStyle>
          <a:p>
            <a:pPr>
              <a:defRPr/>
            </a:pPr>
            <a:fld id="{A92EF794-EDCB-4C46-B34B-FC415226F5E3}" type="slidenum">
              <a:rPr lang="en-US"/>
              <a:pPr>
                <a:defRPr/>
              </a:pPr>
              <a:t>‹#›</a:t>
            </a:fld>
            <a:endParaRPr lang="en-US" sz="1400" b="0">
              <a:latin typeface="Times New Roman"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86025" y="381000"/>
            <a:ext cx="5727700" cy="474663"/>
          </a:xfrm>
          <a:prstGeom prst="rect">
            <a:avLst/>
          </a:prstGeom>
          <a:noFill/>
          <a:ln w="12700">
            <a:noFill/>
            <a:miter lim="800000"/>
            <a:headEnd/>
            <a:tailEnd/>
          </a:ln>
        </p:spPr>
        <p:txBody>
          <a:bodyPr vert="horz" wrap="none" lIns="63500" tIns="25400" rIns="63500" bIns="25400" numCol="1" anchor="t" anchorCtr="0" compatLnSpc="1">
            <a:prstTxWarp prst="textNoShape">
              <a:avLst/>
            </a:prstTxWarp>
            <a:spAutoFit/>
          </a:bodyPr>
          <a:lstStyle/>
          <a:p>
            <a:pPr lvl="0"/>
            <a:r>
              <a:rPr lang="en-US"/>
              <a:t>Click to edit Master title style</a:t>
            </a:r>
          </a:p>
        </p:txBody>
      </p:sp>
      <p:sp>
        <p:nvSpPr>
          <p:cNvPr id="18435" name="Line 3"/>
          <p:cNvSpPr>
            <a:spLocks noChangeShapeType="1"/>
          </p:cNvSpPr>
          <p:nvPr/>
        </p:nvSpPr>
        <p:spPr bwMode="auto">
          <a:xfrm>
            <a:off x="2057400" y="920750"/>
            <a:ext cx="6584950" cy="0"/>
          </a:xfrm>
          <a:prstGeom prst="line">
            <a:avLst/>
          </a:prstGeom>
          <a:noFill/>
          <a:ln w="50800">
            <a:solidFill>
              <a:schemeClr val="tx1"/>
            </a:solidFill>
            <a:round/>
            <a:headEnd/>
            <a:tailEnd/>
          </a:ln>
          <a:effectLst/>
        </p:spPr>
        <p:txBody>
          <a:bodyPr wrap="none" anchor="ctr">
            <a:prstTxWarp prst="textNoShape">
              <a:avLst/>
            </a:prstTxWarp>
          </a:bodyPr>
          <a:lstStyle/>
          <a:p>
            <a:pPr>
              <a:defRPr/>
            </a:pPr>
            <a:endParaRPr lang="en-US"/>
          </a:p>
        </p:txBody>
      </p:sp>
      <p:sp>
        <p:nvSpPr>
          <p:cNvPr id="18436" name="Rectangle 4"/>
          <p:cNvSpPr>
            <a:spLocks noChangeArrowheads="1"/>
          </p:cNvSpPr>
          <p:nvPr/>
        </p:nvSpPr>
        <p:spPr bwMode="auto">
          <a:xfrm>
            <a:off x="2076450" y="971550"/>
            <a:ext cx="3890963" cy="242888"/>
          </a:xfrm>
          <a:prstGeom prst="rect">
            <a:avLst/>
          </a:prstGeom>
          <a:noFill/>
          <a:ln w="12700">
            <a:noFill/>
            <a:miter lim="800000"/>
            <a:headEnd/>
            <a:tailEnd/>
          </a:ln>
          <a:effectLst/>
        </p:spPr>
        <p:txBody>
          <a:bodyPr wrap="none" lIns="63500" tIns="25400" rIns="63500" bIns="25400">
            <a:prstTxWarp prst="textNoShape">
              <a:avLst/>
            </a:prstTxWarp>
            <a:spAutoFit/>
          </a:bodyPr>
          <a:lstStyle/>
          <a:p>
            <a:pPr algn="l">
              <a:defRPr/>
            </a:pPr>
            <a:r>
              <a:rPr lang="en-US" sz="1400"/>
              <a:t>Navigation and Ancillary Information Facility</a:t>
            </a:r>
          </a:p>
        </p:txBody>
      </p:sp>
      <p:sp>
        <p:nvSpPr>
          <p:cNvPr id="1029" name="Rectangle 5"/>
          <p:cNvSpPr>
            <a:spLocks noGrp="1" noChangeArrowheads="1"/>
          </p:cNvSpPr>
          <p:nvPr>
            <p:ph type="body" idx="1"/>
          </p:nvPr>
        </p:nvSpPr>
        <p:spPr bwMode="auto">
          <a:xfrm>
            <a:off x="692150" y="1987550"/>
            <a:ext cx="7772400" cy="41148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8" name="Rectangle 6"/>
          <p:cNvSpPr>
            <a:spLocks noChangeArrowheads="1"/>
          </p:cNvSpPr>
          <p:nvPr/>
        </p:nvSpPr>
        <p:spPr bwMode="auto">
          <a:xfrm>
            <a:off x="-12700" y="6530975"/>
            <a:ext cx="209550" cy="339725"/>
          </a:xfrm>
          <a:prstGeom prst="rect">
            <a:avLst/>
          </a:prstGeom>
          <a:noFill/>
          <a:ln w="12700">
            <a:noFill/>
            <a:miter lim="800000"/>
            <a:headEnd/>
            <a:tailEnd/>
          </a:ln>
          <a:effectLst/>
        </p:spPr>
        <p:txBody>
          <a:bodyPr wrap="none" anchor="ctr">
            <a:prstTxWarp prst="textNoShape">
              <a:avLst/>
            </a:prstTxWarp>
          </a:bodyPr>
          <a:lstStyle/>
          <a:p>
            <a:pPr>
              <a:defRPr/>
            </a:pPr>
            <a:endParaRPr lang="en-US"/>
          </a:p>
        </p:txBody>
      </p:sp>
      <p:sp>
        <p:nvSpPr>
          <p:cNvPr id="18439" name="Rectangle 7"/>
          <p:cNvSpPr>
            <a:spLocks noGrp="1" noChangeArrowheads="1"/>
          </p:cNvSpPr>
          <p:nvPr>
            <p:ph type="ftr" sz="quarter" idx="3"/>
          </p:nvPr>
        </p:nvSpPr>
        <p:spPr bwMode="auto">
          <a:xfrm>
            <a:off x="0" y="6629400"/>
            <a:ext cx="2895600" cy="2413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defRPr sz="1000"/>
            </a:lvl1pPr>
          </a:lstStyle>
          <a:p>
            <a:pPr>
              <a:defRPr/>
            </a:pPr>
            <a:r>
              <a:rPr lang="en-US"/>
              <a:t>Geometry Finder Subsystem</a:t>
            </a:r>
          </a:p>
        </p:txBody>
      </p:sp>
      <p:sp>
        <p:nvSpPr>
          <p:cNvPr id="18440" name="Rectangle 8"/>
          <p:cNvSpPr>
            <a:spLocks noGrp="1" noChangeArrowheads="1"/>
          </p:cNvSpPr>
          <p:nvPr>
            <p:ph type="sldNum" sz="quarter" idx="4"/>
          </p:nvPr>
        </p:nvSpPr>
        <p:spPr bwMode="auto">
          <a:xfrm>
            <a:off x="7251700" y="6629400"/>
            <a:ext cx="1905000" cy="2413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200"/>
            </a:lvl1pPr>
          </a:lstStyle>
          <a:p>
            <a:pPr>
              <a:defRPr/>
            </a:pPr>
            <a:fld id="{038817A5-DF99-674D-B319-2B6A37991ABE}" type="slidenum">
              <a:rPr lang="en-US"/>
              <a:pPr>
                <a:defRPr/>
              </a:pPr>
              <a:t>‹#›</a:t>
            </a:fld>
            <a:endParaRPr lang="en-US" sz="1400" b="0">
              <a:latin typeface="Times New Roman" charset="0"/>
            </a:endParaRPr>
          </a:p>
        </p:txBody>
      </p:sp>
      <p:grpSp>
        <p:nvGrpSpPr>
          <p:cNvPr id="1033" name="Group 9"/>
          <p:cNvGrpSpPr>
            <a:grpSpLocks/>
          </p:cNvGrpSpPr>
          <p:nvPr/>
        </p:nvGrpSpPr>
        <p:grpSpPr bwMode="auto">
          <a:xfrm>
            <a:off x="177800" y="182563"/>
            <a:ext cx="1824038" cy="896937"/>
            <a:chOff x="112" y="115"/>
            <a:chExt cx="1149" cy="565"/>
          </a:xfrm>
        </p:grpSpPr>
        <p:sp>
          <p:nvSpPr>
            <p:cNvPr id="18442" name="Arc 10"/>
            <p:cNvSpPr>
              <a:spLocks/>
            </p:cNvSpPr>
            <p:nvPr/>
          </p:nvSpPr>
          <p:spPr bwMode="auto">
            <a:xfrm flipH="1">
              <a:off x="635" y="206"/>
              <a:ext cx="79" cy="71"/>
            </a:xfrm>
            <a:custGeom>
              <a:avLst/>
              <a:gdLst>
                <a:gd name="G0" fmla="+- 21600 0 0"/>
                <a:gd name="G1" fmla="+- 21600 0 0"/>
                <a:gd name="G2" fmla="+- 21600 0 0"/>
                <a:gd name="T0" fmla="*/ 9369 w 43200"/>
                <a:gd name="T1" fmla="*/ 39403 h 39403"/>
                <a:gd name="T2" fmla="*/ 34560 w 43200"/>
                <a:gd name="T3" fmla="*/ 38880 h 39403"/>
                <a:gd name="T4" fmla="*/ 21600 w 43200"/>
                <a:gd name="T5" fmla="*/ 21600 h 39403"/>
              </a:gdLst>
              <a:ahLst/>
              <a:cxnLst>
                <a:cxn ang="0">
                  <a:pos x="T0" y="T1"/>
                </a:cxn>
                <a:cxn ang="0">
                  <a:pos x="T2" y="T3"/>
                </a:cxn>
                <a:cxn ang="0">
                  <a:pos x="T4" y="T5"/>
                </a:cxn>
              </a:cxnLst>
              <a:rect l="0" t="0" r="r" b="b"/>
              <a:pathLst>
                <a:path w="43200" h="39403" fill="none"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80"/>
                  </a:cubicBezTo>
                </a:path>
                <a:path w="43200" h="39403" stroke="0"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80"/>
                  </a:cubicBezTo>
                  <a:lnTo>
                    <a:pt x="21600" y="21600"/>
                  </a:lnTo>
                  <a:close/>
                </a:path>
              </a:pathLst>
            </a:custGeom>
            <a:noFill/>
            <a:ln w="9525">
              <a:solidFill>
                <a:schemeClr val="tx1"/>
              </a:solidFill>
              <a:round/>
              <a:headEnd/>
              <a:tailEnd/>
            </a:ln>
            <a:effectLst/>
          </p:spPr>
          <p:txBody>
            <a:bodyPr wrap="none" anchor="ctr">
              <a:prstTxWarp prst="textNoShape">
                <a:avLst/>
              </a:prstTxWarp>
            </a:bodyPr>
            <a:lstStyle/>
            <a:p>
              <a:pPr>
                <a:defRPr/>
              </a:pPr>
              <a:endParaRPr lang="en-US"/>
            </a:p>
          </p:txBody>
        </p:sp>
        <p:sp>
          <p:nvSpPr>
            <p:cNvPr id="18443" name="Oval 11"/>
            <p:cNvSpPr>
              <a:spLocks noChangeArrowheads="1"/>
            </p:cNvSpPr>
            <p:nvPr/>
          </p:nvSpPr>
          <p:spPr bwMode="auto">
            <a:xfrm>
              <a:off x="112" y="292"/>
              <a:ext cx="1149" cy="388"/>
            </a:xfrm>
            <a:prstGeom prst="ellipse">
              <a:avLst/>
            </a:prstGeom>
            <a:noFill/>
            <a:ln w="12700">
              <a:solidFill>
                <a:srgbClr val="0000CC"/>
              </a:solidFill>
              <a:round/>
              <a:headEnd/>
              <a:tailEnd/>
            </a:ln>
            <a:effectLst/>
          </p:spPr>
          <p:txBody>
            <a:bodyPr wrap="none" anchor="ctr">
              <a:prstTxWarp prst="textNoShape">
                <a:avLst/>
              </a:prstTxWarp>
            </a:bodyPr>
            <a:lstStyle/>
            <a:p>
              <a:pPr>
                <a:defRPr/>
              </a:pPr>
              <a:endParaRPr lang="en-US"/>
            </a:p>
          </p:txBody>
        </p:sp>
        <p:sp>
          <p:nvSpPr>
            <p:cNvPr id="18444" name="Line 12"/>
            <p:cNvSpPr>
              <a:spLocks noChangeShapeType="1"/>
            </p:cNvSpPr>
            <p:nvPr/>
          </p:nvSpPr>
          <p:spPr bwMode="auto">
            <a:xfrm>
              <a:off x="575" y="353"/>
              <a:ext cx="196" cy="0"/>
            </a:xfrm>
            <a:prstGeom prst="line">
              <a:avLst/>
            </a:prstGeom>
            <a:noFill/>
            <a:ln w="19050">
              <a:solidFill>
                <a:schemeClr val="tx1"/>
              </a:solidFill>
              <a:round/>
              <a:headEnd/>
              <a:tailEnd/>
            </a:ln>
            <a:effectLst/>
          </p:spPr>
          <p:txBody>
            <a:bodyPr wrap="none" anchor="ctr">
              <a:prstTxWarp prst="textNoShape">
                <a:avLst/>
              </a:prstTxWarp>
            </a:bodyPr>
            <a:lstStyle/>
            <a:p>
              <a:pPr>
                <a:defRPr/>
              </a:pPr>
              <a:endParaRPr lang="en-US"/>
            </a:p>
          </p:txBody>
        </p:sp>
        <p:sp>
          <p:nvSpPr>
            <p:cNvPr id="18445" name="Line 13"/>
            <p:cNvSpPr>
              <a:spLocks noChangeShapeType="1"/>
            </p:cNvSpPr>
            <p:nvPr/>
          </p:nvSpPr>
          <p:spPr bwMode="auto">
            <a:xfrm rot="-5400000">
              <a:off x="644" y="352"/>
              <a:ext cx="58" cy="0"/>
            </a:xfrm>
            <a:prstGeom prst="line">
              <a:avLst/>
            </a:prstGeom>
            <a:noFill/>
            <a:ln w="19050">
              <a:solidFill>
                <a:schemeClr val="tx1"/>
              </a:solidFill>
              <a:round/>
              <a:headEnd/>
              <a:tailEnd/>
            </a:ln>
            <a:effectLst/>
          </p:spPr>
          <p:txBody>
            <a:bodyPr wrap="none" anchor="ctr">
              <a:prstTxWarp prst="textNoShape">
                <a:avLst/>
              </a:prstTxWarp>
            </a:bodyPr>
            <a:lstStyle/>
            <a:p>
              <a:pPr>
                <a:defRPr/>
              </a:pPr>
              <a:endParaRPr lang="en-US"/>
            </a:p>
          </p:txBody>
        </p:sp>
        <p:sp>
          <p:nvSpPr>
            <p:cNvPr id="18446" name="Oval 14"/>
            <p:cNvSpPr>
              <a:spLocks noChangeArrowheads="1"/>
            </p:cNvSpPr>
            <p:nvPr/>
          </p:nvSpPr>
          <p:spPr bwMode="auto">
            <a:xfrm>
              <a:off x="331" y="403"/>
              <a:ext cx="462" cy="156"/>
            </a:xfrm>
            <a:prstGeom prst="ellipse">
              <a:avLst/>
            </a:prstGeom>
            <a:noFill/>
            <a:ln w="12700">
              <a:solidFill>
                <a:srgbClr val="0000CC"/>
              </a:solidFill>
              <a:round/>
              <a:headEnd/>
              <a:tailEnd/>
            </a:ln>
            <a:effectLst/>
          </p:spPr>
          <p:txBody>
            <a:bodyPr wrap="none" anchor="ctr">
              <a:prstTxWarp prst="textNoShape">
                <a:avLst/>
              </a:prstTxWarp>
            </a:bodyPr>
            <a:lstStyle/>
            <a:p>
              <a:pPr>
                <a:defRPr/>
              </a:pPr>
              <a:endParaRPr lang="en-US"/>
            </a:p>
          </p:txBody>
        </p:sp>
        <p:sp>
          <p:nvSpPr>
            <p:cNvPr id="18447" name="Arc 15"/>
            <p:cNvSpPr>
              <a:spLocks/>
            </p:cNvSpPr>
            <p:nvPr/>
          </p:nvSpPr>
          <p:spPr bwMode="auto">
            <a:xfrm flipV="1">
              <a:off x="552" y="334"/>
              <a:ext cx="696" cy="225"/>
            </a:xfrm>
            <a:custGeom>
              <a:avLst/>
              <a:gdLst>
                <a:gd name="G0" fmla="+- 0 0 0"/>
                <a:gd name="G1" fmla="+- 21600 0 0"/>
                <a:gd name="G2" fmla="+- 21600 0 0"/>
                <a:gd name="T0" fmla="*/ 0 w 21600"/>
                <a:gd name="T1" fmla="*/ 0 h 29731"/>
                <a:gd name="T2" fmla="*/ 20011 w 21600"/>
                <a:gd name="T3" fmla="*/ 29731 h 29731"/>
                <a:gd name="T4" fmla="*/ 0 w 21600"/>
                <a:gd name="T5" fmla="*/ 21600 h 29731"/>
              </a:gdLst>
              <a:ahLst/>
              <a:cxnLst>
                <a:cxn ang="0">
                  <a:pos x="T0" y="T1"/>
                </a:cxn>
                <a:cxn ang="0">
                  <a:pos x="T2" y="T3"/>
                </a:cxn>
                <a:cxn ang="0">
                  <a:pos x="T4" y="T5"/>
                </a:cxn>
              </a:cxnLst>
              <a:rect l="0" t="0" r="r" b="b"/>
              <a:pathLst>
                <a:path w="21600" h="29731" fill="none" extrusionOk="0">
                  <a:moveTo>
                    <a:pt x="0" y="-1"/>
                  </a:moveTo>
                  <a:cubicBezTo>
                    <a:pt x="11929" y="0"/>
                    <a:pt x="21600" y="9670"/>
                    <a:pt x="21600" y="21600"/>
                  </a:cubicBezTo>
                  <a:cubicBezTo>
                    <a:pt x="21600" y="24387"/>
                    <a:pt x="21060" y="27148"/>
                    <a:pt x="20011" y="29731"/>
                  </a:cubicBezTo>
                </a:path>
                <a:path w="21600" h="29731" stroke="0" extrusionOk="0">
                  <a:moveTo>
                    <a:pt x="0" y="-1"/>
                  </a:moveTo>
                  <a:cubicBezTo>
                    <a:pt x="11929" y="0"/>
                    <a:pt x="21600" y="9670"/>
                    <a:pt x="21600" y="21600"/>
                  </a:cubicBezTo>
                  <a:cubicBezTo>
                    <a:pt x="21600" y="24387"/>
                    <a:pt x="21060" y="27148"/>
                    <a:pt x="20011" y="29731"/>
                  </a:cubicBezTo>
                  <a:lnTo>
                    <a:pt x="0" y="21600"/>
                  </a:lnTo>
                  <a:close/>
                </a:path>
              </a:pathLst>
            </a:custGeom>
            <a:noFill/>
            <a:ln w="12700">
              <a:solidFill>
                <a:schemeClr val="tx1"/>
              </a:solidFill>
              <a:round/>
              <a:headEnd/>
              <a:tailEnd/>
            </a:ln>
            <a:effectLst/>
          </p:spPr>
          <p:txBody>
            <a:bodyPr wrap="none" anchor="ctr">
              <a:prstTxWarp prst="textNoShape">
                <a:avLst/>
              </a:prstTxWarp>
            </a:bodyPr>
            <a:lstStyle/>
            <a:p>
              <a:pPr>
                <a:defRPr/>
              </a:pPr>
              <a:endParaRPr lang="en-US"/>
            </a:p>
          </p:txBody>
        </p:sp>
        <p:sp>
          <p:nvSpPr>
            <p:cNvPr id="18448" name="Oval 16"/>
            <p:cNvSpPr>
              <a:spLocks noChangeArrowheads="1"/>
            </p:cNvSpPr>
            <p:nvPr/>
          </p:nvSpPr>
          <p:spPr bwMode="auto">
            <a:xfrm>
              <a:off x="563" y="536"/>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defRPr/>
              </a:pPr>
              <a:endParaRPr lang="en-US"/>
            </a:p>
          </p:txBody>
        </p:sp>
        <p:sp>
          <p:nvSpPr>
            <p:cNvPr id="18449" name="Oval 17"/>
            <p:cNvSpPr>
              <a:spLocks noChangeArrowheads="1"/>
            </p:cNvSpPr>
            <p:nvPr/>
          </p:nvSpPr>
          <p:spPr bwMode="auto">
            <a:xfrm>
              <a:off x="1146" y="358"/>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defRPr/>
              </a:pPr>
              <a:endParaRPr lang="en-US"/>
            </a:p>
          </p:txBody>
        </p:sp>
        <p:sp>
          <p:nvSpPr>
            <p:cNvPr id="18450" name="Line 18"/>
            <p:cNvSpPr>
              <a:spLocks noChangeShapeType="1"/>
            </p:cNvSpPr>
            <p:nvPr/>
          </p:nvSpPr>
          <p:spPr bwMode="auto">
            <a:xfrm flipV="1">
              <a:off x="675" y="152"/>
              <a:ext cx="0" cy="43"/>
            </a:xfrm>
            <a:prstGeom prst="line">
              <a:avLst/>
            </a:prstGeom>
            <a:noFill/>
            <a:ln w="28575">
              <a:solidFill>
                <a:schemeClr val="tx1"/>
              </a:solidFill>
              <a:round/>
              <a:headEnd/>
              <a:tailEnd/>
            </a:ln>
            <a:effectLst/>
          </p:spPr>
          <p:txBody>
            <a:bodyPr wrap="none" anchor="ctr">
              <a:prstTxWarp prst="textNoShape">
                <a:avLst/>
              </a:prstTxWarp>
            </a:bodyPr>
            <a:lstStyle/>
            <a:p>
              <a:pPr>
                <a:defRPr/>
              </a:pPr>
              <a:endParaRPr lang="en-US"/>
            </a:p>
          </p:txBody>
        </p:sp>
        <p:sp>
          <p:nvSpPr>
            <p:cNvPr id="18451" name="Freeform 19"/>
            <p:cNvSpPr>
              <a:spLocks/>
            </p:cNvSpPr>
            <p:nvPr/>
          </p:nvSpPr>
          <p:spPr bwMode="auto">
            <a:xfrm>
              <a:off x="560" y="234"/>
              <a:ext cx="233" cy="251"/>
            </a:xfrm>
            <a:custGeom>
              <a:avLst/>
              <a:gdLst/>
              <a:ahLst/>
              <a:cxnLst>
                <a:cxn ang="0">
                  <a:pos x="134" y="0"/>
                </a:cxn>
                <a:cxn ang="0">
                  <a:pos x="95" y="0"/>
                </a:cxn>
                <a:cxn ang="0">
                  <a:pos x="0" y="246"/>
                </a:cxn>
                <a:cxn ang="0">
                  <a:pos x="114" y="35"/>
                </a:cxn>
                <a:cxn ang="0">
                  <a:pos x="233" y="251"/>
                </a:cxn>
                <a:cxn ang="0">
                  <a:pos x="134" y="0"/>
                </a:cxn>
              </a:cxnLst>
              <a:rect l="0" t="0" r="r" b="b"/>
              <a:pathLst>
                <a:path w="233" h="251">
                  <a:moveTo>
                    <a:pt x="134" y="0"/>
                  </a:moveTo>
                  <a:lnTo>
                    <a:pt x="95" y="0"/>
                  </a:lnTo>
                  <a:lnTo>
                    <a:pt x="0" y="246"/>
                  </a:lnTo>
                  <a:lnTo>
                    <a:pt x="114" y="35"/>
                  </a:lnTo>
                  <a:lnTo>
                    <a:pt x="233" y="251"/>
                  </a:lnTo>
                  <a:lnTo>
                    <a:pt x="134" y="0"/>
                  </a:lnTo>
                  <a:close/>
                </a:path>
              </a:pathLst>
            </a:custGeom>
            <a:solidFill>
              <a:srgbClr val="E30101"/>
            </a:solidFill>
            <a:ln w="9525" cap="flat" cmpd="sng">
              <a:solidFill>
                <a:schemeClr val="tx1"/>
              </a:solidFill>
              <a:prstDash val="solid"/>
              <a:round/>
              <a:headEnd/>
              <a:tailEnd/>
            </a:ln>
            <a:effectLst/>
          </p:spPr>
          <p:txBody>
            <a:bodyPr wrap="none" anchor="ctr">
              <a:prstTxWarp prst="textNoShape">
                <a:avLst/>
              </a:prstTxWarp>
            </a:bodyPr>
            <a:lstStyle/>
            <a:p>
              <a:pPr>
                <a:defRPr/>
              </a:pPr>
              <a:endParaRPr lang="en-US"/>
            </a:p>
          </p:txBody>
        </p:sp>
        <p:sp>
          <p:nvSpPr>
            <p:cNvPr id="18452" name="Line 20"/>
            <p:cNvSpPr>
              <a:spLocks noChangeShapeType="1"/>
            </p:cNvSpPr>
            <p:nvPr/>
          </p:nvSpPr>
          <p:spPr bwMode="auto">
            <a:xfrm flipV="1">
              <a:off x="675" y="192"/>
              <a:ext cx="0" cy="79"/>
            </a:xfrm>
            <a:prstGeom prst="line">
              <a:avLst/>
            </a:prstGeom>
            <a:noFill/>
            <a:ln w="9525">
              <a:solidFill>
                <a:schemeClr val="tx1"/>
              </a:solidFill>
              <a:round/>
              <a:headEnd/>
              <a:tailEnd/>
            </a:ln>
            <a:effectLst/>
          </p:spPr>
          <p:txBody>
            <a:bodyPr wrap="none" anchor="ctr">
              <a:prstTxWarp prst="textNoShape">
                <a:avLst/>
              </a:prstTxWarp>
            </a:bodyPr>
            <a:lstStyle/>
            <a:p>
              <a:pPr>
                <a:defRPr/>
              </a:pPr>
              <a:endParaRPr lang="en-US"/>
            </a:p>
          </p:txBody>
        </p:sp>
        <p:sp>
          <p:nvSpPr>
            <p:cNvPr id="18453" name="Text Box 21"/>
            <p:cNvSpPr txBox="1">
              <a:spLocks noChangeArrowheads="1"/>
            </p:cNvSpPr>
            <p:nvPr/>
          </p:nvSpPr>
          <p:spPr bwMode="auto">
            <a:xfrm>
              <a:off x="247" y="115"/>
              <a:ext cx="370" cy="480"/>
            </a:xfrm>
            <a:prstGeom prst="rect">
              <a:avLst/>
            </a:prstGeom>
            <a:noFill/>
            <a:ln w="9525">
              <a:noFill/>
              <a:miter lim="800000"/>
              <a:headEnd/>
              <a:tailEnd/>
            </a:ln>
            <a:effectLst/>
          </p:spPr>
          <p:txBody>
            <a:bodyPr wrap="none">
              <a:prstTxWarp prst="textNoShape">
                <a:avLst/>
              </a:prstTxWarp>
              <a:spAutoFit/>
            </a:bodyPr>
            <a:lstStyle/>
            <a:p>
              <a:pPr algn="l">
                <a:lnSpc>
                  <a:spcPct val="100000"/>
                </a:lnSpc>
                <a:defRPr/>
              </a:pPr>
              <a:r>
                <a:rPr lang="en-US" sz="4400" b="0">
                  <a:solidFill>
                    <a:srgbClr val="E30101"/>
                  </a:solidFill>
                </a:rPr>
                <a:t>N</a:t>
              </a:r>
              <a:endParaRPr lang="en-US" sz="4400" b="0"/>
            </a:p>
          </p:txBody>
        </p:sp>
        <p:sp>
          <p:nvSpPr>
            <p:cNvPr id="18454" name="Text Box 22"/>
            <p:cNvSpPr txBox="1">
              <a:spLocks noChangeArrowheads="1"/>
            </p:cNvSpPr>
            <p:nvPr/>
          </p:nvSpPr>
          <p:spPr bwMode="auto">
            <a:xfrm>
              <a:off x="739" y="115"/>
              <a:ext cx="429" cy="480"/>
            </a:xfrm>
            <a:prstGeom prst="rect">
              <a:avLst/>
            </a:prstGeom>
            <a:noFill/>
            <a:ln w="9525">
              <a:noFill/>
              <a:miter lim="800000"/>
              <a:headEnd/>
              <a:tailEnd/>
            </a:ln>
            <a:effectLst/>
          </p:spPr>
          <p:txBody>
            <a:bodyPr wrap="none">
              <a:prstTxWarp prst="textNoShape">
                <a:avLst/>
              </a:prstTxWarp>
              <a:spAutoFit/>
            </a:bodyPr>
            <a:lstStyle/>
            <a:p>
              <a:pPr algn="l">
                <a:lnSpc>
                  <a:spcPct val="100000"/>
                </a:lnSpc>
                <a:defRPr/>
              </a:pPr>
              <a:r>
                <a:rPr lang="en-US" sz="4400" b="0">
                  <a:solidFill>
                    <a:srgbClr val="E30101"/>
                  </a:solidFill>
                </a:rPr>
                <a:t>IF</a:t>
              </a:r>
              <a:endParaRPr lang="en-US" sz="4400" b="0"/>
            </a:p>
          </p:txBody>
        </p:sp>
      </p:gr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0" eaLnBrk="0" fontAlgn="base" hangingPunct="0">
        <a:lnSpc>
          <a:spcPct val="87000"/>
        </a:lnSpc>
        <a:spcBef>
          <a:spcPct val="0"/>
        </a:spcBef>
        <a:spcAft>
          <a:spcPct val="0"/>
        </a:spcAft>
        <a:defRPr sz="3200" b="1">
          <a:solidFill>
            <a:schemeClr val="tx2"/>
          </a:solidFill>
          <a:latin typeface="+mj-lt"/>
          <a:ea typeface="ＭＳ Ｐゴシック" charset="-128"/>
          <a:cs typeface="ＭＳ Ｐゴシック" charset="-128"/>
        </a:defRPr>
      </a:lvl1pPr>
      <a:lvl2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2pPr>
      <a:lvl3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3pPr>
      <a:lvl4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4pPr>
      <a:lvl5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5pPr>
      <a:lvl6pPr marL="457200" algn="ctr" rtl="0" eaLnBrk="0" fontAlgn="base" hangingPunct="0">
        <a:lnSpc>
          <a:spcPct val="87000"/>
        </a:lnSpc>
        <a:spcBef>
          <a:spcPct val="0"/>
        </a:spcBef>
        <a:spcAft>
          <a:spcPct val="0"/>
        </a:spcAft>
        <a:defRPr sz="3200" b="1">
          <a:solidFill>
            <a:schemeClr val="tx2"/>
          </a:solidFill>
          <a:latin typeface="Arial" charset="0"/>
        </a:defRPr>
      </a:lvl6pPr>
      <a:lvl7pPr marL="914400" algn="ctr" rtl="0" eaLnBrk="0" fontAlgn="base" hangingPunct="0">
        <a:lnSpc>
          <a:spcPct val="87000"/>
        </a:lnSpc>
        <a:spcBef>
          <a:spcPct val="0"/>
        </a:spcBef>
        <a:spcAft>
          <a:spcPct val="0"/>
        </a:spcAft>
        <a:defRPr sz="3200" b="1">
          <a:solidFill>
            <a:schemeClr val="tx2"/>
          </a:solidFill>
          <a:latin typeface="Arial" charset="0"/>
        </a:defRPr>
      </a:lvl7pPr>
      <a:lvl8pPr marL="1371600" algn="ctr" rtl="0" eaLnBrk="0" fontAlgn="base" hangingPunct="0">
        <a:lnSpc>
          <a:spcPct val="87000"/>
        </a:lnSpc>
        <a:spcBef>
          <a:spcPct val="0"/>
        </a:spcBef>
        <a:spcAft>
          <a:spcPct val="0"/>
        </a:spcAft>
        <a:defRPr sz="3200" b="1">
          <a:solidFill>
            <a:schemeClr val="tx2"/>
          </a:solidFill>
          <a:latin typeface="Arial" charset="0"/>
        </a:defRPr>
      </a:lvl8pPr>
      <a:lvl9pPr marL="1828800" algn="ctr" rtl="0" eaLnBrk="0" fontAlgn="base" hangingPunct="0">
        <a:lnSpc>
          <a:spcPct val="87000"/>
        </a:lnSpc>
        <a:spcBef>
          <a:spcPct val="0"/>
        </a:spcBef>
        <a:spcAft>
          <a:spcPct val="0"/>
        </a:spcAft>
        <a:defRPr sz="3200" b="1">
          <a:solidFill>
            <a:schemeClr val="tx2"/>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ＭＳ Ｐゴシック" charset="-128"/>
          <a:cs typeface="ＭＳ Ｐゴシック" charset="-128"/>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ea typeface="ＭＳ Ｐゴシック" charset="-128"/>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ea typeface="ＭＳ Ｐゴシック" charset="-128"/>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1755395" y="2222500"/>
            <a:ext cx="5823710" cy="1818575"/>
          </a:xfrm>
        </p:spPr>
        <p:txBody>
          <a:bodyPr/>
          <a:lstStyle/>
          <a:p>
            <a:r>
              <a:rPr lang="en-US" dirty="0"/>
              <a:t>SPICE Geometry Finder (GF) </a:t>
            </a:r>
            <a:br>
              <a:rPr lang="en-US" dirty="0"/>
            </a:br>
            <a:r>
              <a:rPr lang="en-US" dirty="0"/>
              <a:t>Subsystem</a:t>
            </a:r>
            <a:br>
              <a:rPr lang="en-US" dirty="0"/>
            </a:br>
            <a:br>
              <a:rPr lang="en-US" sz="2800" dirty="0"/>
            </a:br>
            <a:r>
              <a:rPr lang="en-US" sz="2000" dirty="0"/>
              <a:t>Searching for times when specified</a:t>
            </a:r>
            <a:br>
              <a:rPr lang="en-US" sz="2000" dirty="0"/>
            </a:br>
            <a:r>
              <a:rPr lang="en-US" sz="2000" dirty="0"/>
              <a:t> geometric conditions occur</a:t>
            </a:r>
            <a:endParaRPr lang="en-US" dirty="0"/>
          </a:p>
        </p:txBody>
      </p:sp>
      <p:sp>
        <p:nvSpPr>
          <p:cNvPr id="15363" name="Rectangle 3"/>
          <p:cNvSpPr>
            <a:spLocks noGrp="1" noChangeArrowheads="1"/>
          </p:cNvSpPr>
          <p:nvPr>
            <p:ph type="subTitle" idx="1"/>
          </p:nvPr>
        </p:nvSpPr>
        <p:spPr>
          <a:xfrm>
            <a:off x="1447800" y="4724400"/>
            <a:ext cx="6400800" cy="762000"/>
          </a:xfrm>
        </p:spPr>
        <p:txBody>
          <a:bodyPr/>
          <a:lstStyle/>
          <a:p>
            <a:pPr marL="285750" indent="-285750"/>
            <a:r>
              <a:rPr lang="en-US" sz="2800" dirty="0">
                <a:solidFill>
                  <a:schemeClr val="tx2"/>
                </a:solidFill>
              </a:rPr>
              <a:t>April 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Footer Placeholder 3"/>
          <p:cNvSpPr>
            <a:spLocks noGrp="1"/>
          </p:cNvSpPr>
          <p:nvPr>
            <p:ph type="ftr" sz="quarter" idx="10"/>
          </p:nvPr>
        </p:nvSpPr>
        <p:spPr>
          <a:noFill/>
        </p:spPr>
        <p:txBody>
          <a:bodyPr/>
          <a:lstStyle/>
          <a:p>
            <a:r>
              <a:rPr lang="en-US" dirty="0"/>
              <a:t>Geometry Finder Subsystem</a:t>
            </a:r>
          </a:p>
        </p:txBody>
      </p:sp>
      <p:sp>
        <p:nvSpPr>
          <p:cNvPr id="76803" name="Slide Number Placeholder 4"/>
          <p:cNvSpPr>
            <a:spLocks noGrp="1"/>
          </p:cNvSpPr>
          <p:nvPr>
            <p:ph type="sldNum" sz="quarter" idx="11"/>
          </p:nvPr>
        </p:nvSpPr>
        <p:spPr>
          <a:noFill/>
        </p:spPr>
        <p:txBody>
          <a:bodyPr/>
          <a:lstStyle/>
          <a:p>
            <a:fld id="{44D5CD9C-C5BE-254D-823B-99B12199EEE4}" type="slidenum">
              <a:rPr lang="en-US" smtClean="0"/>
              <a:pPr/>
              <a:t>10</a:t>
            </a:fld>
            <a:endParaRPr lang="en-US" sz="1400" b="0" dirty="0">
              <a:latin typeface="Times New Roman" charset="0"/>
            </a:endParaRPr>
          </a:p>
        </p:txBody>
      </p:sp>
      <p:sp>
        <p:nvSpPr>
          <p:cNvPr id="76804" name="Line 2"/>
          <p:cNvSpPr>
            <a:spLocks noChangeShapeType="1"/>
          </p:cNvSpPr>
          <p:nvPr/>
        </p:nvSpPr>
        <p:spPr bwMode="auto">
          <a:xfrm flipV="1">
            <a:off x="808038" y="6145213"/>
            <a:ext cx="7373937" cy="14287"/>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6805" name="Line 3"/>
          <p:cNvSpPr>
            <a:spLocks noChangeShapeType="1"/>
          </p:cNvSpPr>
          <p:nvPr/>
        </p:nvSpPr>
        <p:spPr bwMode="auto">
          <a:xfrm flipV="1">
            <a:off x="795338" y="4773613"/>
            <a:ext cx="7373937" cy="14287"/>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6806" name="Line 4"/>
          <p:cNvSpPr>
            <a:spLocks noChangeShapeType="1"/>
          </p:cNvSpPr>
          <p:nvPr/>
        </p:nvSpPr>
        <p:spPr bwMode="auto">
          <a:xfrm flipV="1">
            <a:off x="806450" y="4127500"/>
            <a:ext cx="7373938" cy="14288"/>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6807" name="Rectangle 6"/>
          <p:cNvSpPr>
            <a:spLocks noGrp="1" noChangeArrowheads="1"/>
          </p:cNvSpPr>
          <p:nvPr>
            <p:ph type="title"/>
          </p:nvPr>
        </p:nvSpPr>
        <p:spPr>
          <a:xfrm>
            <a:off x="2799622" y="395288"/>
            <a:ext cx="5514856" cy="435504"/>
          </a:xfrm>
          <a:noFill/>
        </p:spPr>
        <p:txBody>
          <a:bodyPr/>
          <a:lstStyle/>
          <a:p>
            <a:r>
              <a:rPr lang="en-US" sz="2800" dirty="0"/>
              <a:t>Example of Window Operations</a:t>
            </a:r>
            <a:endParaRPr lang="en-US" dirty="0"/>
          </a:p>
        </p:txBody>
      </p:sp>
      <p:sp>
        <p:nvSpPr>
          <p:cNvPr id="76808" name="Rectangle 7"/>
          <p:cNvSpPr>
            <a:spLocks noChangeArrowheads="1"/>
          </p:cNvSpPr>
          <p:nvPr/>
        </p:nvSpPr>
        <p:spPr bwMode="auto">
          <a:xfrm>
            <a:off x="2439988" y="4672013"/>
            <a:ext cx="4532312" cy="222250"/>
          </a:xfrm>
          <a:prstGeom prst="rect">
            <a:avLst/>
          </a:prstGeom>
          <a:solidFill>
            <a:srgbClr val="FC645F"/>
          </a:solidFill>
          <a:ln w="12700">
            <a:solidFill>
              <a:schemeClr val="tx1"/>
            </a:solidFill>
            <a:miter lim="800000"/>
            <a:headEnd/>
            <a:tailEnd/>
          </a:ln>
        </p:spPr>
        <p:txBody>
          <a:bodyPr wrap="none" anchor="ctr">
            <a:prstTxWarp prst="textNoShape">
              <a:avLst/>
            </a:prstTxWarp>
          </a:bodyPr>
          <a:lstStyle/>
          <a:p>
            <a:endParaRPr lang="en-US" dirty="0"/>
          </a:p>
        </p:txBody>
      </p:sp>
      <p:sp>
        <p:nvSpPr>
          <p:cNvPr id="76809" name="Text Box 8"/>
          <p:cNvSpPr txBox="1">
            <a:spLocks noChangeArrowheads="1"/>
          </p:cNvSpPr>
          <p:nvPr/>
        </p:nvSpPr>
        <p:spPr bwMode="auto">
          <a:xfrm>
            <a:off x="1772374" y="4376738"/>
            <a:ext cx="5891356" cy="341632"/>
          </a:xfrm>
          <a:prstGeom prst="rect">
            <a:avLst/>
          </a:prstGeom>
          <a:noFill/>
          <a:ln w="12700">
            <a:noFill/>
            <a:miter lim="800000"/>
            <a:headEnd/>
            <a:tailEnd/>
          </a:ln>
        </p:spPr>
        <p:txBody>
          <a:bodyPr wrap="none">
            <a:prstTxWarp prst="textNoShape">
              <a:avLst/>
            </a:prstTxWarp>
            <a:spAutoFit/>
          </a:bodyPr>
          <a:lstStyle/>
          <a:p>
            <a:r>
              <a:rPr lang="en-US" dirty="0"/>
              <a:t>Spacecraft ephemeris (SPK) availability window “C”</a:t>
            </a:r>
          </a:p>
        </p:txBody>
      </p:sp>
      <p:sp>
        <p:nvSpPr>
          <p:cNvPr id="76810" name="Rectangle 9"/>
          <p:cNvSpPr>
            <a:spLocks noChangeArrowheads="1"/>
          </p:cNvSpPr>
          <p:nvPr/>
        </p:nvSpPr>
        <p:spPr bwMode="auto">
          <a:xfrm>
            <a:off x="3413125" y="4025900"/>
            <a:ext cx="381000" cy="204788"/>
          </a:xfrm>
          <a:prstGeom prst="rect">
            <a:avLst/>
          </a:prstGeom>
          <a:solidFill>
            <a:srgbClr val="53DFDF"/>
          </a:solidFill>
          <a:ln w="12700">
            <a:solidFill>
              <a:schemeClr val="tx1"/>
            </a:solidFill>
            <a:miter lim="800000"/>
            <a:headEnd/>
            <a:tailEnd/>
          </a:ln>
        </p:spPr>
        <p:txBody>
          <a:bodyPr wrap="none" anchor="ctr">
            <a:prstTxWarp prst="textNoShape">
              <a:avLst/>
            </a:prstTxWarp>
          </a:bodyPr>
          <a:lstStyle/>
          <a:p>
            <a:endParaRPr lang="en-US" dirty="0"/>
          </a:p>
        </p:txBody>
      </p:sp>
      <p:sp>
        <p:nvSpPr>
          <p:cNvPr id="76811" name="Rectangle 10"/>
          <p:cNvSpPr>
            <a:spLocks noChangeArrowheads="1"/>
          </p:cNvSpPr>
          <p:nvPr/>
        </p:nvSpPr>
        <p:spPr bwMode="auto">
          <a:xfrm>
            <a:off x="6850063" y="4029075"/>
            <a:ext cx="381000" cy="204788"/>
          </a:xfrm>
          <a:prstGeom prst="rect">
            <a:avLst/>
          </a:prstGeom>
          <a:solidFill>
            <a:srgbClr val="53DFDF"/>
          </a:solidFill>
          <a:ln w="12700">
            <a:solidFill>
              <a:schemeClr val="tx1"/>
            </a:solidFill>
            <a:miter lim="800000"/>
            <a:headEnd/>
            <a:tailEnd/>
          </a:ln>
        </p:spPr>
        <p:txBody>
          <a:bodyPr wrap="none" anchor="ctr">
            <a:prstTxWarp prst="textNoShape">
              <a:avLst/>
            </a:prstTxWarp>
          </a:bodyPr>
          <a:lstStyle/>
          <a:p>
            <a:endParaRPr lang="en-US" dirty="0"/>
          </a:p>
        </p:txBody>
      </p:sp>
      <p:sp>
        <p:nvSpPr>
          <p:cNvPr id="76812" name="Rectangle 16"/>
          <p:cNvSpPr>
            <a:spLocks noChangeArrowheads="1"/>
          </p:cNvSpPr>
          <p:nvPr/>
        </p:nvSpPr>
        <p:spPr bwMode="auto">
          <a:xfrm>
            <a:off x="4543425" y="4021138"/>
            <a:ext cx="381000" cy="204787"/>
          </a:xfrm>
          <a:prstGeom prst="rect">
            <a:avLst/>
          </a:prstGeom>
          <a:solidFill>
            <a:srgbClr val="53DFDF"/>
          </a:solidFill>
          <a:ln w="12700">
            <a:solidFill>
              <a:schemeClr val="tx1"/>
            </a:solidFill>
            <a:miter lim="800000"/>
            <a:headEnd/>
            <a:tailEnd/>
          </a:ln>
        </p:spPr>
        <p:txBody>
          <a:bodyPr wrap="none" anchor="ctr">
            <a:prstTxWarp prst="textNoShape">
              <a:avLst/>
            </a:prstTxWarp>
          </a:bodyPr>
          <a:lstStyle/>
          <a:p>
            <a:endParaRPr lang="en-US" dirty="0"/>
          </a:p>
        </p:txBody>
      </p:sp>
      <p:sp>
        <p:nvSpPr>
          <p:cNvPr id="76813" name="Rectangle 17"/>
          <p:cNvSpPr>
            <a:spLocks noChangeArrowheads="1"/>
          </p:cNvSpPr>
          <p:nvPr/>
        </p:nvSpPr>
        <p:spPr bwMode="auto">
          <a:xfrm>
            <a:off x="5514975" y="4022725"/>
            <a:ext cx="381000" cy="204788"/>
          </a:xfrm>
          <a:prstGeom prst="rect">
            <a:avLst/>
          </a:prstGeom>
          <a:solidFill>
            <a:srgbClr val="53DFDF"/>
          </a:solidFill>
          <a:ln w="12700">
            <a:solidFill>
              <a:schemeClr val="tx1"/>
            </a:solidFill>
            <a:miter lim="800000"/>
            <a:headEnd/>
            <a:tailEnd/>
          </a:ln>
        </p:spPr>
        <p:txBody>
          <a:bodyPr wrap="none" anchor="ctr">
            <a:prstTxWarp prst="textNoShape">
              <a:avLst/>
            </a:prstTxWarp>
          </a:bodyPr>
          <a:lstStyle/>
          <a:p>
            <a:endParaRPr lang="en-US" dirty="0"/>
          </a:p>
        </p:txBody>
      </p:sp>
      <p:sp>
        <p:nvSpPr>
          <p:cNvPr id="76814" name="Line 24"/>
          <p:cNvSpPr>
            <a:spLocks noChangeShapeType="1"/>
          </p:cNvSpPr>
          <p:nvPr/>
        </p:nvSpPr>
        <p:spPr bwMode="auto">
          <a:xfrm flipV="1">
            <a:off x="801688" y="3503613"/>
            <a:ext cx="7373937" cy="14287"/>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6815" name="Rectangle 25"/>
          <p:cNvSpPr>
            <a:spLocks noChangeArrowheads="1"/>
          </p:cNvSpPr>
          <p:nvPr/>
        </p:nvSpPr>
        <p:spPr bwMode="auto">
          <a:xfrm>
            <a:off x="1517650" y="3411538"/>
            <a:ext cx="5032375" cy="204787"/>
          </a:xfrm>
          <a:prstGeom prst="rect">
            <a:avLst/>
          </a:prstGeom>
          <a:solidFill>
            <a:srgbClr val="EAEC07"/>
          </a:solidFill>
          <a:ln w="12700">
            <a:solidFill>
              <a:schemeClr val="tx1"/>
            </a:solidFill>
            <a:miter lim="800000"/>
            <a:headEnd/>
            <a:tailEnd/>
          </a:ln>
        </p:spPr>
        <p:txBody>
          <a:bodyPr wrap="none" anchor="ctr">
            <a:prstTxWarp prst="textNoShape">
              <a:avLst/>
            </a:prstTxWarp>
          </a:bodyPr>
          <a:lstStyle/>
          <a:p>
            <a:endParaRPr lang="en-US" dirty="0"/>
          </a:p>
        </p:txBody>
      </p:sp>
      <p:sp>
        <p:nvSpPr>
          <p:cNvPr id="76816" name="Text Box 26"/>
          <p:cNvSpPr txBox="1">
            <a:spLocks noChangeArrowheads="1"/>
          </p:cNvSpPr>
          <p:nvPr/>
        </p:nvSpPr>
        <p:spPr bwMode="auto">
          <a:xfrm>
            <a:off x="2806700" y="3094038"/>
            <a:ext cx="3829050" cy="339725"/>
          </a:xfrm>
          <a:prstGeom prst="rect">
            <a:avLst/>
          </a:prstGeom>
          <a:noFill/>
          <a:ln w="12700">
            <a:noFill/>
            <a:miter lim="800000"/>
            <a:headEnd/>
            <a:tailEnd/>
          </a:ln>
        </p:spPr>
        <p:txBody>
          <a:bodyPr wrap="none">
            <a:prstTxWarp prst="textNoShape">
              <a:avLst/>
            </a:prstTxWarp>
            <a:spAutoFit/>
          </a:bodyPr>
          <a:lstStyle/>
          <a:p>
            <a:r>
              <a:rPr lang="en-US" dirty="0"/>
              <a:t>Original confinement window “A”</a:t>
            </a:r>
          </a:p>
        </p:txBody>
      </p:sp>
      <p:sp>
        <p:nvSpPr>
          <p:cNvPr id="76817" name="Text Box 27"/>
          <p:cNvSpPr txBox="1">
            <a:spLocks noChangeArrowheads="1"/>
          </p:cNvSpPr>
          <p:nvPr/>
        </p:nvSpPr>
        <p:spPr bwMode="auto">
          <a:xfrm>
            <a:off x="1749900" y="3719513"/>
            <a:ext cx="5942652" cy="341632"/>
          </a:xfrm>
          <a:prstGeom prst="rect">
            <a:avLst/>
          </a:prstGeom>
          <a:noFill/>
          <a:ln w="12700">
            <a:noFill/>
            <a:miter lim="800000"/>
            <a:headEnd/>
            <a:tailEnd/>
          </a:ln>
        </p:spPr>
        <p:txBody>
          <a:bodyPr wrap="none">
            <a:prstTxWarp prst="textNoShape">
              <a:avLst/>
            </a:prstTxWarp>
            <a:spAutoFit/>
          </a:bodyPr>
          <a:lstStyle/>
          <a:p>
            <a:r>
              <a:rPr lang="en-US" dirty="0"/>
              <a:t>Reconstructed pointing (CK) availability window “B”</a:t>
            </a:r>
          </a:p>
        </p:txBody>
      </p:sp>
      <p:sp>
        <p:nvSpPr>
          <p:cNvPr id="76818" name="Line 28"/>
          <p:cNvSpPr>
            <a:spLocks noChangeShapeType="1"/>
          </p:cNvSpPr>
          <p:nvPr/>
        </p:nvSpPr>
        <p:spPr bwMode="auto">
          <a:xfrm flipV="1">
            <a:off x="793750" y="5448300"/>
            <a:ext cx="7373938" cy="14288"/>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6819" name="Rectangle 29"/>
          <p:cNvSpPr>
            <a:spLocks noChangeArrowheads="1"/>
          </p:cNvSpPr>
          <p:nvPr/>
        </p:nvSpPr>
        <p:spPr bwMode="auto">
          <a:xfrm>
            <a:off x="3438525" y="5346700"/>
            <a:ext cx="381000" cy="204788"/>
          </a:xfrm>
          <a:prstGeom prst="rect">
            <a:avLst/>
          </a:prstGeom>
          <a:solidFill>
            <a:srgbClr val="C8F71C"/>
          </a:solidFill>
          <a:ln w="12700">
            <a:solidFill>
              <a:schemeClr val="tx1"/>
            </a:solidFill>
            <a:miter lim="800000"/>
            <a:headEnd/>
            <a:tailEnd/>
          </a:ln>
        </p:spPr>
        <p:txBody>
          <a:bodyPr wrap="none" anchor="ctr">
            <a:prstTxWarp prst="textNoShape">
              <a:avLst/>
            </a:prstTxWarp>
          </a:bodyPr>
          <a:lstStyle/>
          <a:p>
            <a:endParaRPr lang="en-US" dirty="0"/>
          </a:p>
        </p:txBody>
      </p:sp>
      <p:sp>
        <p:nvSpPr>
          <p:cNvPr id="76820" name="Rectangle 30"/>
          <p:cNvSpPr>
            <a:spLocks noChangeArrowheads="1"/>
          </p:cNvSpPr>
          <p:nvPr/>
        </p:nvSpPr>
        <p:spPr bwMode="auto">
          <a:xfrm>
            <a:off x="4568825" y="5341938"/>
            <a:ext cx="381000" cy="204787"/>
          </a:xfrm>
          <a:prstGeom prst="rect">
            <a:avLst/>
          </a:prstGeom>
          <a:solidFill>
            <a:srgbClr val="C8F71C"/>
          </a:solidFill>
          <a:ln w="12700">
            <a:solidFill>
              <a:schemeClr val="tx1"/>
            </a:solidFill>
            <a:miter lim="800000"/>
            <a:headEnd/>
            <a:tailEnd/>
          </a:ln>
        </p:spPr>
        <p:txBody>
          <a:bodyPr wrap="none" anchor="ctr">
            <a:prstTxWarp prst="textNoShape">
              <a:avLst/>
            </a:prstTxWarp>
          </a:bodyPr>
          <a:lstStyle/>
          <a:p>
            <a:endParaRPr lang="en-US" dirty="0"/>
          </a:p>
        </p:txBody>
      </p:sp>
      <p:sp>
        <p:nvSpPr>
          <p:cNvPr id="76821" name="Rectangle 31"/>
          <p:cNvSpPr>
            <a:spLocks noChangeArrowheads="1"/>
          </p:cNvSpPr>
          <p:nvPr/>
        </p:nvSpPr>
        <p:spPr bwMode="auto">
          <a:xfrm>
            <a:off x="5540375" y="5343525"/>
            <a:ext cx="381000" cy="204788"/>
          </a:xfrm>
          <a:prstGeom prst="rect">
            <a:avLst/>
          </a:prstGeom>
          <a:solidFill>
            <a:srgbClr val="C8F71C"/>
          </a:solidFill>
          <a:ln w="12700">
            <a:solidFill>
              <a:schemeClr val="tx1"/>
            </a:solidFill>
            <a:miter lim="800000"/>
            <a:headEnd/>
            <a:tailEnd/>
          </a:ln>
        </p:spPr>
        <p:txBody>
          <a:bodyPr wrap="none" anchor="ctr">
            <a:prstTxWarp prst="textNoShape">
              <a:avLst/>
            </a:prstTxWarp>
          </a:bodyPr>
          <a:lstStyle/>
          <a:p>
            <a:endParaRPr lang="en-US" dirty="0"/>
          </a:p>
        </p:txBody>
      </p:sp>
      <p:sp>
        <p:nvSpPr>
          <p:cNvPr id="76822" name="Text Box 32"/>
          <p:cNvSpPr txBox="1">
            <a:spLocks noChangeArrowheads="1"/>
          </p:cNvSpPr>
          <p:nvPr/>
        </p:nvSpPr>
        <p:spPr bwMode="auto">
          <a:xfrm>
            <a:off x="1794506" y="5021263"/>
            <a:ext cx="5910592" cy="341632"/>
          </a:xfrm>
          <a:prstGeom prst="rect">
            <a:avLst/>
          </a:prstGeom>
          <a:noFill/>
          <a:ln w="12700">
            <a:noFill/>
            <a:miter lim="800000"/>
            <a:headEnd/>
            <a:tailEnd/>
          </a:ln>
        </p:spPr>
        <p:txBody>
          <a:bodyPr wrap="none">
            <a:prstTxWarp prst="textNoShape">
              <a:avLst/>
            </a:prstTxWarp>
            <a:spAutoFit/>
          </a:bodyPr>
          <a:lstStyle/>
          <a:p>
            <a:r>
              <a:rPr lang="en-US" dirty="0"/>
              <a:t>Data availability window “A1” = B intersected with C</a:t>
            </a:r>
          </a:p>
        </p:txBody>
      </p:sp>
      <p:sp>
        <p:nvSpPr>
          <p:cNvPr id="76823" name="Text Box 34"/>
          <p:cNvSpPr txBox="1">
            <a:spLocks noChangeArrowheads="1"/>
          </p:cNvSpPr>
          <p:nvPr/>
        </p:nvSpPr>
        <p:spPr bwMode="auto">
          <a:xfrm>
            <a:off x="442912" y="5704521"/>
            <a:ext cx="8052077" cy="341632"/>
          </a:xfrm>
          <a:prstGeom prst="rect">
            <a:avLst/>
          </a:prstGeom>
          <a:noFill/>
          <a:ln w="12700">
            <a:noFill/>
            <a:miter lim="800000"/>
            <a:headEnd/>
            <a:tailEnd/>
          </a:ln>
        </p:spPr>
        <p:txBody>
          <a:bodyPr wrap="none">
            <a:prstTxWarp prst="textNoShape">
              <a:avLst/>
            </a:prstTxWarp>
            <a:spAutoFit/>
          </a:bodyPr>
          <a:lstStyle/>
          <a:p>
            <a:r>
              <a:rPr lang="en-US" dirty="0"/>
              <a:t>Confinement window with data availability “A2” = A intersected with A1</a:t>
            </a:r>
          </a:p>
        </p:txBody>
      </p:sp>
      <p:sp>
        <p:nvSpPr>
          <p:cNvPr id="76824" name="Rectangle 31"/>
          <p:cNvSpPr>
            <a:spLocks noChangeArrowheads="1"/>
          </p:cNvSpPr>
          <p:nvPr/>
        </p:nvSpPr>
        <p:spPr bwMode="auto">
          <a:xfrm>
            <a:off x="6846888" y="5345113"/>
            <a:ext cx="125412" cy="204787"/>
          </a:xfrm>
          <a:prstGeom prst="rect">
            <a:avLst/>
          </a:prstGeom>
          <a:solidFill>
            <a:srgbClr val="C8F71C"/>
          </a:solidFill>
          <a:ln w="12700">
            <a:solidFill>
              <a:schemeClr val="tx1"/>
            </a:solidFill>
            <a:miter lim="800000"/>
            <a:headEnd/>
            <a:tailEnd/>
          </a:ln>
        </p:spPr>
        <p:txBody>
          <a:bodyPr wrap="none" anchor="ctr">
            <a:prstTxWarp prst="textNoShape">
              <a:avLst/>
            </a:prstTxWarp>
          </a:bodyPr>
          <a:lstStyle/>
          <a:p>
            <a:endParaRPr lang="en-US" dirty="0"/>
          </a:p>
        </p:txBody>
      </p:sp>
      <p:sp>
        <p:nvSpPr>
          <p:cNvPr id="76825" name="Rectangle 29"/>
          <p:cNvSpPr>
            <a:spLocks noChangeArrowheads="1"/>
          </p:cNvSpPr>
          <p:nvPr/>
        </p:nvSpPr>
        <p:spPr bwMode="auto">
          <a:xfrm>
            <a:off x="3440113" y="6049963"/>
            <a:ext cx="381000" cy="204787"/>
          </a:xfrm>
          <a:prstGeom prst="rect">
            <a:avLst/>
          </a:prstGeom>
          <a:solidFill>
            <a:srgbClr val="BB63F7"/>
          </a:solidFill>
          <a:ln w="12700">
            <a:solidFill>
              <a:schemeClr val="tx1"/>
            </a:solidFill>
            <a:miter lim="800000"/>
            <a:headEnd/>
            <a:tailEnd/>
          </a:ln>
        </p:spPr>
        <p:txBody>
          <a:bodyPr wrap="none" anchor="ctr">
            <a:prstTxWarp prst="textNoShape">
              <a:avLst/>
            </a:prstTxWarp>
          </a:bodyPr>
          <a:lstStyle/>
          <a:p>
            <a:endParaRPr lang="en-US" dirty="0"/>
          </a:p>
        </p:txBody>
      </p:sp>
      <p:sp>
        <p:nvSpPr>
          <p:cNvPr id="76826" name="Rectangle 30"/>
          <p:cNvSpPr>
            <a:spLocks noChangeArrowheads="1"/>
          </p:cNvSpPr>
          <p:nvPr/>
        </p:nvSpPr>
        <p:spPr bwMode="auto">
          <a:xfrm>
            <a:off x="4570413" y="6045200"/>
            <a:ext cx="381000" cy="204788"/>
          </a:xfrm>
          <a:prstGeom prst="rect">
            <a:avLst/>
          </a:prstGeom>
          <a:solidFill>
            <a:srgbClr val="BB63F7"/>
          </a:solidFill>
          <a:ln w="12700">
            <a:solidFill>
              <a:schemeClr val="tx1"/>
            </a:solidFill>
            <a:miter lim="800000"/>
            <a:headEnd/>
            <a:tailEnd/>
          </a:ln>
        </p:spPr>
        <p:txBody>
          <a:bodyPr wrap="none" anchor="ctr">
            <a:prstTxWarp prst="textNoShape">
              <a:avLst/>
            </a:prstTxWarp>
          </a:bodyPr>
          <a:lstStyle/>
          <a:p>
            <a:endParaRPr lang="en-US" dirty="0"/>
          </a:p>
        </p:txBody>
      </p:sp>
      <p:sp>
        <p:nvSpPr>
          <p:cNvPr id="76827" name="Rectangle 31"/>
          <p:cNvSpPr>
            <a:spLocks noChangeArrowheads="1"/>
          </p:cNvSpPr>
          <p:nvPr/>
        </p:nvSpPr>
        <p:spPr bwMode="auto">
          <a:xfrm>
            <a:off x="5541963" y="6046788"/>
            <a:ext cx="381000" cy="204787"/>
          </a:xfrm>
          <a:prstGeom prst="rect">
            <a:avLst/>
          </a:prstGeom>
          <a:solidFill>
            <a:srgbClr val="BB63F7"/>
          </a:solidFill>
          <a:ln w="12700">
            <a:solidFill>
              <a:schemeClr val="tx1"/>
            </a:solidFill>
            <a:miter lim="800000"/>
            <a:headEnd/>
            <a:tailEnd/>
          </a:ln>
        </p:spPr>
        <p:txBody>
          <a:bodyPr wrap="none" anchor="ctr">
            <a:prstTxWarp prst="textNoShape">
              <a:avLst/>
            </a:prstTxWarp>
          </a:bodyPr>
          <a:lstStyle/>
          <a:p>
            <a:endParaRPr lang="en-US" dirty="0"/>
          </a:p>
        </p:txBody>
      </p:sp>
      <p:sp>
        <p:nvSpPr>
          <p:cNvPr id="76828" name="Text Box 6"/>
          <p:cNvSpPr txBox="1">
            <a:spLocks noChangeArrowheads="1"/>
          </p:cNvSpPr>
          <p:nvPr/>
        </p:nvSpPr>
        <p:spPr bwMode="auto">
          <a:xfrm>
            <a:off x="442912" y="1610958"/>
            <a:ext cx="8104187" cy="1323439"/>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600" dirty="0"/>
              <a:t>Given an initial confinement window, restrict that window to times when required CK and SPK data are available. </a:t>
            </a:r>
          </a:p>
          <a:p>
            <a:pPr algn="l">
              <a:spcBef>
                <a:spcPct val="50000"/>
              </a:spcBef>
            </a:pPr>
            <a:r>
              <a:rPr lang="en-US" sz="1600" dirty="0"/>
              <a:t>Use CKCOV and SPKCOV to find CK and SPK availability windows B and C. Then use window intersection to obtain the confinement window with known data availability. </a:t>
            </a:r>
          </a:p>
        </p:txBody>
      </p:sp>
    </p:spTree>
    <p:extLst>
      <p:ext uri="{BB962C8B-B14F-4D97-AF65-F5344CB8AC3E}">
        <p14:creationId xmlns:p14="http://schemas.microsoft.com/office/powerpoint/2010/main" val="3963688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1206" y="381000"/>
            <a:ext cx="5417348" cy="490391"/>
          </a:xfrm>
        </p:spPr>
        <p:txBody>
          <a:bodyPr/>
          <a:lstStyle/>
          <a:p>
            <a:r>
              <a:rPr lang="en-US" dirty="0"/>
              <a:t>Using Time Windows in GF</a:t>
            </a:r>
          </a:p>
        </p:txBody>
      </p:sp>
      <p:sp>
        <p:nvSpPr>
          <p:cNvPr id="3" name="Content Placeholder 2"/>
          <p:cNvSpPr>
            <a:spLocks noGrp="1"/>
          </p:cNvSpPr>
          <p:nvPr>
            <p:ph idx="1"/>
          </p:nvPr>
        </p:nvSpPr>
        <p:spPr>
          <a:xfrm>
            <a:off x="692150" y="1351657"/>
            <a:ext cx="7846732" cy="3006906"/>
          </a:xfrm>
        </p:spPr>
        <p:txBody>
          <a:bodyPr/>
          <a:lstStyle/>
          <a:p>
            <a:r>
              <a:rPr lang="en-US" dirty="0"/>
              <a:t>GF uses a SPICE window containing TDB times to:</a:t>
            </a:r>
          </a:p>
          <a:p>
            <a:pPr lvl="1"/>
            <a:r>
              <a:rPr lang="en-US" dirty="0"/>
              <a:t>confine the time periods over which your search is to take place</a:t>
            </a:r>
          </a:p>
        </p:txBody>
      </p:sp>
      <p:sp>
        <p:nvSpPr>
          <p:cNvPr id="4" name="Footer Placeholder 3"/>
          <p:cNvSpPr>
            <a:spLocks noGrp="1"/>
          </p:cNvSpPr>
          <p:nvPr>
            <p:ph type="ftr" sz="quarter" idx="10"/>
          </p:nvPr>
        </p:nvSpPr>
        <p:spPr/>
        <p:txBody>
          <a:bodyPr/>
          <a:lstStyle/>
          <a:p>
            <a:pPr>
              <a:defRPr/>
            </a:pPr>
            <a:r>
              <a:rPr lang="en-US" dirty="0"/>
              <a:t>Geometry Finder Subsystem</a:t>
            </a:r>
          </a:p>
        </p:txBody>
      </p:sp>
      <p:sp>
        <p:nvSpPr>
          <p:cNvPr id="5" name="Slide Number Placeholder 4"/>
          <p:cNvSpPr>
            <a:spLocks noGrp="1"/>
          </p:cNvSpPr>
          <p:nvPr>
            <p:ph type="sldNum" sz="quarter" idx="11"/>
          </p:nvPr>
        </p:nvSpPr>
        <p:spPr/>
        <p:txBody>
          <a:bodyPr/>
          <a:lstStyle/>
          <a:p>
            <a:pPr>
              <a:defRPr/>
            </a:pPr>
            <a:fld id="{EA98CBF8-3A6E-304E-BDD2-D6CD3175D467}" type="slidenum">
              <a:rPr lang="en-US" smtClean="0"/>
              <a:pPr>
                <a:defRPr/>
              </a:pPr>
              <a:t>11</a:t>
            </a:fld>
            <a:endParaRPr lang="en-US" sz="1400" b="0" dirty="0">
              <a:latin typeface="Times New Roman" charset="0"/>
            </a:endParaRPr>
          </a:p>
        </p:txBody>
      </p:sp>
      <p:sp>
        <p:nvSpPr>
          <p:cNvPr id="6" name="Rectangle 5"/>
          <p:cNvSpPr/>
          <p:nvPr/>
        </p:nvSpPr>
        <p:spPr bwMode="auto">
          <a:xfrm>
            <a:off x="691997" y="4920550"/>
            <a:ext cx="3472748"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39" name="TextBox 38"/>
          <p:cNvSpPr txBox="1"/>
          <p:nvPr/>
        </p:nvSpPr>
        <p:spPr>
          <a:xfrm>
            <a:off x="2848486" y="4310286"/>
            <a:ext cx="3390672" cy="346249"/>
          </a:xfrm>
          <a:prstGeom prst="rect">
            <a:avLst/>
          </a:prstGeom>
          <a:noFill/>
        </p:spPr>
        <p:txBody>
          <a:bodyPr wrap="none" rtlCol="0">
            <a:spAutoFit/>
          </a:bodyPr>
          <a:lstStyle/>
          <a:p>
            <a:r>
              <a:rPr lang="en-US" dirty="0"/>
              <a:t>Search Confinement Window</a:t>
            </a:r>
          </a:p>
        </p:txBody>
      </p:sp>
      <p:sp>
        <p:nvSpPr>
          <p:cNvPr id="13" name="Right Brace 12"/>
          <p:cNvSpPr/>
          <p:nvPr/>
        </p:nvSpPr>
        <p:spPr bwMode="auto">
          <a:xfrm rot="16200000">
            <a:off x="4408408" y="874901"/>
            <a:ext cx="301220" cy="7734041"/>
          </a:xfrm>
          <a:prstGeom prst="rightBrace">
            <a:avLst/>
          </a:prstGeom>
          <a:no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7" name="Rectangle 6">
            <a:extLst>
              <a:ext uri="{FF2B5EF4-FFF2-40B4-BE49-F238E27FC236}">
                <a16:creationId xmlns:a16="http://schemas.microsoft.com/office/drawing/2014/main" id="{57A89891-E56E-F83E-3CAF-DAD2332BFD29}"/>
              </a:ext>
            </a:extLst>
          </p:cNvPr>
          <p:cNvSpPr/>
          <p:nvPr/>
        </p:nvSpPr>
        <p:spPr bwMode="auto">
          <a:xfrm>
            <a:off x="4272323" y="4917241"/>
            <a:ext cx="2297526"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1BAE16AD-FB09-E521-E145-E3C5A382DA0D}"/>
              </a:ext>
            </a:extLst>
          </p:cNvPr>
          <p:cNvSpPr/>
          <p:nvPr/>
        </p:nvSpPr>
        <p:spPr bwMode="auto">
          <a:xfrm>
            <a:off x="6669741" y="4921810"/>
            <a:ext cx="1756295"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827836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0FAFB6-60B2-D957-89B1-286C5F7161F0}"/>
              </a:ext>
            </a:extLst>
          </p:cNvPr>
          <p:cNvSpPr/>
          <p:nvPr/>
        </p:nvSpPr>
        <p:spPr bwMode="auto">
          <a:xfrm>
            <a:off x="692150" y="4844252"/>
            <a:ext cx="3472748"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55F6D00D-1575-FCCA-A73E-8AFCF3EEA3F1}"/>
              </a:ext>
            </a:extLst>
          </p:cNvPr>
          <p:cNvSpPr/>
          <p:nvPr/>
        </p:nvSpPr>
        <p:spPr bwMode="auto">
          <a:xfrm>
            <a:off x="4272476" y="4840943"/>
            <a:ext cx="2297526"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12" name="Rectangle 11">
            <a:extLst>
              <a:ext uri="{FF2B5EF4-FFF2-40B4-BE49-F238E27FC236}">
                <a16:creationId xmlns:a16="http://schemas.microsoft.com/office/drawing/2014/main" id="{867F1696-7C60-3FEA-5FB3-7DAC7EF5BB21}"/>
              </a:ext>
            </a:extLst>
          </p:cNvPr>
          <p:cNvSpPr/>
          <p:nvPr/>
        </p:nvSpPr>
        <p:spPr bwMode="auto">
          <a:xfrm>
            <a:off x="6669894" y="4845512"/>
            <a:ext cx="1756295" cy="643060"/>
          </a:xfrm>
          <a:prstGeom prst="rect">
            <a:avLst/>
          </a:prstGeom>
          <a:solidFill>
            <a:srgbClr val="06C43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2" name="Title 1"/>
          <p:cNvSpPr>
            <a:spLocks noGrp="1"/>
          </p:cNvSpPr>
          <p:nvPr>
            <p:ph type="title"/>
          </p:nvPr>
        </p:nvSpPr>
        <p:spPr>
          <a:xfrm>
            <a:off x="2641206" y="381000"/>
            <a:ext cx="5417348" cy="490391"/>
          </a:xfrm>
        </p:spPr>
        <p:txBody>
          <a:bodyPr/>
          <a:lstStyle/>
          <a:p>
            <a:r>
              <a:rPr lang="en-US" dirty="0"/>
              <a:t>Using Time Windows in GF</a:t>
            </a:r>
          </a:p>
        </p:txBody>
      </p:sp>
      <p:sp>
        <p:nvSpPr>
          <p:cNvPr id="3" name="Content Placeholder 2"/>
          <p:cNvSpPr>
            <a:spLocks noGrp="1"/>
          </p:cNvSpPr>
          <p:nvPr>
            <p:ph idx="1"/>
          </p:nvPr>
        </p:nvSpPr>
        <p:spPr>
          <a:xfrm>
            <a:off x="692150" y="1351657"/>
            <a:ext cx="7772400" cy="3006906"/>
          </a:xfrm>
        </p:spPr>
        <p:txBody>
          <a:bodyPr/>
          <a:lstStyle/>
          <a:p>
            <a:r>
              <a:rPr lang="en-US" dirty="0"/>
              <a:t>GF uses SPICE windows containing TDB times for input and output</a:t>
            </a:r>
          </a:p>
          <a:p>
            <a:pPr lvl="1"/>
            <a:r>
              <a:rPr lang="en-US" dirty="0">
                <a:solidFill>
                  <a:schemeClr val="accent2"/>
                </a:solidFill>
              </a:rPr>
              <a:t>Input</a:t>
            </a:r>
            <a:r>
              <a:rPr lang="en-US" dirty="0"/>
              <a:t>: confine the time bounds or time periods over which your search is to take place</a:t>
            </a:r>
          </a:p>
          <a:p>
            <a:pPr lvl="1"/>
            <a:r>
              <a:rPr lang="en-US" dirty="0">
                <a:solidFill>
                  <a:srgbClr val="063DE8"/>
                </a:solidFill>
              </a:rPr>
              <a:t>Output</a:t>
            </a:r>
            <a:r>
              <a:rPr lang="en-US" dirty="0"/>
              <a:t>: contain the time intervals that meet the search criteria</a:t>
            </a:r>
          </a:p>
          <a:p>
            <a:pPr lvl="2"/>
            <a:r>
              <a:rPr lang="en-US" dirty="0"/>
              <a:t>There may be zero, one or multiple result intervals</a:t>
            </a:r>
          </a:p>
          <a:p>
            <a:pPr lvl="2"/>
            <a:r>
              <a:rPr lang="en-US" dirty="0"/>
              <a:t>The result intervals can be of non-zero or zero length</a:t>
            </a:r>
          </a:p>
          <a:p>
            <a:pPr lvl="3"/>
            <a:r>
              <a:rPr lang="en-US" dirty="0"/>
              <a:t>A zero-length interval is simply an epoch–an instant in time</a:t>
            </a:r>
          </a:p>
        </p:txBody>
      </p:sp>
      <p:sp>
        <p:nvSpPr>
          <p:cNvPr id="4" name="Footer Placeholder 3"/>
          <p:cNvSpPr>
            <a:spLocks noGrp="1"/>
          </p:cNvSpPr>
          <p:nvPr>
            <p:ph type="ftr" sz="quarter" idx="10"/>
          </p:nvPr>
        </p:nvSpPr>
        <p:spPr/>
        <p:txBody>
          <a:bodyPr/>
          <a:lstStyle/>
          <a:p>
            <a:pPr>
              <a:defRPr/>
            </a:pPr>
            <a:r>
              <a:rPr lang="en-US" dirty="0"/>
              <a:t>Geometry Finder Subsystem</a:t>
            </a:r>
          </a:p>
        </p:txBody>
      </p:sp>
      <p:sp>
        <p:nvSpPr>
          <p:cNvPr id="5" name="Slide Number Placeholder 4"/>
          <p:cNvSpPr>
            <a:spLocks noGrp="1"/>
          </p:cNvSpPr>
          <p:nvPr>
            <p:ph type="sldNum" sz="quarter" idx="11"/>
          </p:nvPr>
        </p:nvSpPr>
        <p:spPr/>
        <p:txBody>
          <a:bodyPr/>
          <a:lstStyle/>
          <a:p>
            <a:pPr>
              <a:defRPr/>
            </a:pPr>
            <a:fld id="{EA98CBF8-3A6E-304E-BDD2-D6CD3175D467}" type="slidenum">
              <a:rPr lang="en-US" smtClean="0"/>
              <a:pPr>
                <a:defRPr/>
              </a:pPr>
              <a:t>12</a:t>
            </a:fld>
            <a:endParaRPr lang="en-US" sz="1400" b="0" dirty="0">
              <a:latin typeface="Times New Roman" charset="0"/>
            </a:endParaRPr>
          </a:p>
        </p:txBody>
      </p:sp>
      <p:sp>
        <p:nvSpPr>
          <p:cNvPr id="15" name="Rectangle 14"/>
          <p:cNvSpPr/>
          <p:nvPr/>
        </p:nvSpPr>
        <p:spPr bwMode="auto">
          <a:xfrm>
            <a:off x="1182204" y="4842767"/>
            <a:ext cx="2719126" cy="643060"/>
          </a:xfrm>
          <a:prstGeom prst="rect">
            <a:avLst/>
          </a:prstGeom>
          <a:solidFill>
            <a:srgbClr val="FF66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6" name="Rectangle 15"/>
          <p:cNvSpPr/>
          <p:nvPr/>
        </p:nvSpPr>
        <p:spPr bwMode="auto">
          <a:xfrm>
            <a:off x="4959437" y="4834861"/>
            <a:ext cx="760049" cy="643060"/>
          </a:xfrm>
          <a:prstGeom prst="rect">
            <a:avLst/>
          </a:prstGeom>
          <a:solidFill>
            <a:srgbClr val="FF66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7" name="Rectangle 16"/>
          <p:cNvSpPr/>
          <p:nvPr/>
        </p:nvSpPr>
        <p:spPr bwMode="auto">
          <a:xfrm>
            <a:off x="7294159" y="4850185"/>
            <a:ext cx="1082766" cy="643060"/>
          </a:xfrm>
          <a:prstGeom prst="rect">
            <a:avLst/>
          </a:prstGeom>
          <a:solidFill>
            <a:srgbClr val="FF66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cxnSp>
        <p:nvCxnSpPr>
          <p:cNvPr id="21" name="Straight Connector 20"/>
          <p:cNvCxnSpPr/>
          <p:nvPr/>
        </p:nvCxnSpPr>
        <p:spPr bwMode="auto">
          <a:xfrm>
            <a:off x="4724705" y="4846386"/>
            <a:ext cx="3175" cy="641350"/>
          </a:xfrm>
          <a:prstGeom prst="line">
            <a:avLst/>
          </a:prstGeom>
          <a:noFill/>
          <a:ln w="28575" cap="flat" cmpd="sng" algn="ctr">
            <a:solidFill>
              <a:srgbClr val="FF6600"/>
            </a:solidFill>
            <a:prstDash val="solid"/>
            <a:round/>
            <a:headEnd type="none" w="med" len="med"/>
            <a:tailEnd type="none" w="med" len="med"/>
          </a:ln>
          <a:effectLst/>
        </p:spPr>
      </p:cxnSp>
      <p:cxnSp>
        <p:nvCxnSpPr>
          <p:cNvPr id="24" name="Straight Connector 23"/>
          <p:cNvCxnSpPr/>
          <p:nvPr/>
        </p:nvCxnSpPr>
        <p:spPr bwMode="auto">
          <a:xfrm>
            <a:off x="6401105" y="4849561"/>
            <a:ext cx="3175" cy="641350"/>
          </a:xfrm>
          <a:prstGeom prst="line">
            <a:avLst/>
          </a:prstGeom>
          <a:noFill/>
          <a:ln w="28575" cap="flat" cmpd="sng" algn="ctr">
            <a:solidFill>
              <a:srgbClr val="FF6600"/>
            </a:solidFill>
            <a:prstDash val="solid"/>
            <a:round/>
            <a:headEnd type="none" w="med" len="med"/>
            <a:tailEnd type="none" w="med" len="med"/>
          </a:ln>
          <a:effectLst/>
        </p:spPr>
      </p:cxnSp>
      <p:sp>
        <p:nvSpPr>
          <p:cNvPr id="23" name="TextBox 22"/>
          <p:cNvSpPr txBox="1"/>
          <p:nvPr/>
        </p:nvSpPr>
        <p:spPr>
          <a:xfrm>
            <a:off x="3078174" y="5954964"/>
            <a:ext cx="1551001" cy="483722"/>
          </a:xfrm>
          <a:prstGeom prst="rect">
            <a:avLst/>
          </a:prstGeom>
          <a:noFill/>
        </p:spPr>
        <p:txBody>
          <a:bodyPr wrap="none" rtlCol="0">
            <a:spAutoFit/>
          </a:bodyPr>
          <a:lstStyle/>
          <a:p>
            <a:r>
              <a:rPr lang="en-US" sz="1400" dirty="0"/>
              <a:t>Non-zero length</a:t>
            </a:r>
          </a:p>
          <a:p>
            <a:r>
              <a:rPr lang="en-US" sz="1400" dirty="0"/>
              <a:t>result intervals</a:t>
            </a:r>
          </a:p>
        </p:txBody>
      </p:sp>
      <p:cxnSp>
        <p:nvCxnSpPr>
          <p:cNvPr id="28" name="Straight Arrow Connector 27"/>
          <p:cNvCxnSpPr/>
          <p:nvPr/>
        </p:nvCxnSpPr>
        <p:spPr bwMode="auto">
          <a:xfrm flipH="1" flipV="1">
            <a:off x="2846260" y="5536885"/>
            <a:ext cx="433873" cy="410191"/>
          </a:xfrm>
          <a:prstGeom prst="straightConnector1">
            <a:avLst/>
          </a:prstGeom>
          <a:noFill/>
          <a:ln w="12700" cap="flat" cmpd="sng" algn="ctr">
            <a:solidFill>
              <a:schemeClr val="tx1"/>
            </a:solidFill>
            <a:prstDash val="solid"/>
            <a:round/>
            <a:headEnd type="none" w="med" len="med"/>
            <a:tailEnd type="arrow"/>
          </a:ln>
          <a:effectLst/>
        </p:spPr>
      </p:cxnSp>
      <p:cxnSp>
        <p:nvCxnSpPr>
          <p:cNvPr id="30" name="Straight Arrow Connector 29"/>
          <p:cNvCxnSpPr/>
          <p:nvPr/>
        </p:nvCxnSpPr>
        <p:spPr bwMode="auto">
          <a:xfrm flipV="1">
            <a:off x="4487090" y="5536886"/>
            <a:ext cx="702086" cy="433855"/>
          </a:xfrm>
          <a:prstGeom prst="straightConnector1">
            <a:avLst/>
          </a:prstGeom>
          <a:noFill/>
          <a:ln w="12700" cap="flat" cmpd="sng" algn="ctr">
            <a:solidFill>
              <a:schemeClr val="tx1"/>
            </a:solidFill>
            <a:prstDash val="solid"/>
            <a:round/>
            <a:headEnd type="none" w="med" len="med"/>
            <a:tailEnd type="arrow"/>
          </a:ln>
          <a:effectLst/>
        </p:spPr>
      </p:cxnSp>
      <p:cxnSp>
        <p:nvCxnSpPr>
          <p:cNvPr id="34" name="Straight Arrow Connector 33"/>
          <p:cNvCxnSpPr/>
          <p:nvPr/>
        </p:nvCxnSpPr>
        <p:spPr bwMode="auto">
          <a:xfrm flipV="1">
            <a:off x="4639490" y="5544773"/>
            <a:ext cx="2861048" cy="578369"/>
          </a:xfrm>
          <a:prstGeom prst="straightConnector1">
            <a:avLst/>
          </a:prstGeom>
          <a:noFill/>
          <a:ln w="12700" cap="flat" cmpd="sng" algn="ctr">
            <a:solidFill>
              <a:schemeClr val="tx1"/>
            </a:solidFill>
            <a:prstDash val="solid"/>
            <a:round/>
            <a:headEnd type="none" w="med" len="med"/>
            <a:tailEnd type="arrow"/>
          </a:ln>
          <a:effectLst/>
        </p:spPr>
      </p:cxnSp>
      <p:sp>
        <p:nvSpPr>
          <p:cNvPr id="36" name="TextBox 35"/>
          <p:cNvSpPr txBox="1"/>
          <p:nvPr/>
        </p:nvSpPr>
        <p:spPr>
          <a:xfrm>
            <a:off x="5255148" y="5965376"/>
            <a:ext cx="1461934" cy="677621"/>
          </a:xfrm>
          <a:prstGeom prst="rect">
            <a:avLst/>
          </a:prstGeom>
          <a:noFill/>
        </p:spPr>
        <p:txBody>
          <a:bodyPr wrap="none" rtlCol="0">
            <a:spAutoFit/>
          </a:bodyPr>
          <a:lstStyle/>
          <a:p>
            <a:r>
              <a:rPr lang="en-US" sz="1400" dirty="0"/>
              <a:t>Zero length</a:t>
            </a:r>
          </a:p>
          <a:p>
            <a:r>
              <a:rPr lang="en-US" sz="1400" dirty="0"/>
              <a:t>result intervals</a:t>
            </a:r>
          </a:p>
          <a:p>
            <a:r>
              <a:rPr lang="en-US" sz="1400" dirty="0"/>
              <a:t>(singletons)</a:t>
            </a:r>
          </a:p>
        </p:txBody>
      </p:sp>
      <p:cxnSp>
        <p:nvCxnSpPr>
          <p:cNvPr id="37" name="Straight Arrow Connector 36"/>
          <p:cNvCxnSpPr/>
          <p:nvPr/>
        </p:nvCxnSpPr>
        <p:spPr bwMode="auto">
          <a:xfrm flipV="1">
            <a:off x="6262028" y="5528996"/>
            <a:ext cx="134105" cy="473300"/>
          </a:xfrm>
          <a:prstGeom prst="straightConnector1">
            <a:avLst/>
          </a:prstGeom>
          <a:noFill/>
          <a:ln w="12700" cap="flat" cmpd="sng" algn="ctr">
            <a:solidFill>
              <a:schemeClr val="tx1"/>
            </a:solidFill>
            <a:prstDash val="solid"/>
            <a:round/>
            <a:headEnd type="none" w="med" len="med"/>
            <a:tailEnd type="arrow"/>
          </a:ln>
          <a:effectLst/>
        </p:spPr>
      </p:cxnSp>
      <p:cxnSp>
        <p:nvCxnSpPr>
          <p:cNvPr id="41" name="Straight Arrow Connector 40"/>
          <p:cNvCxnSpPr/>
          <p:nvPr/>
        </p:nvCxnSpPr>
        <p:spPr bwMode="auto">
          <a:xfrm flipH="1" flipV="1">
            <a:off x="4747414" y="5513220"/>
            <a:ext cx="844081" cy="473298"/>
          </a:xfrm>
          <a:prstGeom prst="straightConnector1">
            <a:avLst/>
          </a:prstGeom>
          <a:noFill/>
          <a:ln w="12700" cap="flat" cmpd="sng" algn="ctr">
            <a:solidFill>
              <a:schemeClr val="tx1"/>
            </a:solidFill>
            <a:prstDash val="solid"/>
            <a:round/>
            <a:headEnd type="none" w="med" len="med"/>
            <a:tailEnd type="arrow"/>
          </a:ln>
          <a:effectLst/>
        </p:spPr>
      </p:cxnSp>
      <p:sp>
        <p:nvSpPr>
          <p:cNvPr id="20" name="TextBox 19"/>
          <p:cNvSpPr txBox="1"/>
          <p:nvPr/>
        </p:nvSpPr>
        <p:spPr>
          <a:xfrm>
            <a:off x="2626777" y="4055594"/>
            <a:ext cx="3801041" cy="318036"/>
          </a:xfrm>
          <a:prstGeom prst="rect">
            <a:avLst/>
          </a:prstGeom>
          <a:noFill/>
        </p:spPr>
        <p:txBody>
          <a:bodyPr wrap="none" rtlCol="0">
            <a:spAutoFit/>
          </a:bodyPr>
          <a:lstStyle/>
          <a:p>
            <a:r>
              <a:rPr lang="en-US" sz="1600" dirty="0">
                <a:solidFill>
                  <a:srgbClr val="FF6600"/>
                </a:solidFill>
              </a:rPr>
              <a:t>Intervals contained in output window</a:t>
            </a:r>
          </a:p>
        </p:txBody>
      </p:sp>
      <p:cxnSp>
        <p:nvCxnSpPr>
          <p:cNvPr id="32" name="Straight Arrow Connector 31"/>
          <p:cNvCxnSpPr/>
          <p:nvPr/>
        </p:nvCxnSpPr>
        <p:spPr bwMode="auto">
          <a:xfrm flipH="1">
            <a:off x="2732359" y="4362837"/>
            <a:ext cx="442783" cy="343275"/>
          </a:xfrm>
          <a:prstGeom prst="straightConnector1">
            <a:avLst/>
          </a:prstGeom>
          <a:noFill/>
          <a:ln w="12700" cap="flat" cmpd="sng" algn="ctr">
            <a:solidFill>
              <a:srgbClr val="FF6600"/>
            </a:solidFill>
            <a:prstDash val="solid"/>
            <a:round/>
            <a:headEnd type="none" w="med" len="med"/>
            <a:tailEnd type="arrow"/>
          </a:ln>
          <a:effectLst/>
        </p:spPr>
      </p:cxnSp>
      <p:cxnSp>
        <p:nvCxnSpPr>
          <p:cNvPr id="35" name="Straight Arrow Connector 34"/>
          <p:cNvCxnSpPr>
            <a:stCxn id="20" idx="2"/>
          </p:cNvCxnSpPr>
          <p:nvPr/>
        </p:nvCxnSpPr>
        <p:spPr bwMode="auto">
          <a:xfrm>
            <a:off x="4527298" y="4373630"/>
            <a:ext cx="190850" cy="443916"/>
          </a:xfrm>
          <a:prstGeom prst="straightConnector1">
            <a:avLst/>
          </a:prstGeom>
          <a:noFill/>
          <a:ln w="12700" cap="flat" cmpd="sng" algn="ctr">
            <a:solidFill>
              <a:srgbClr val="FF6600"/>
            </a:solidFill>
            <a:prstDash val="solid"/>
            <a:round/>
            <a:headEnd type="none" w="med" len="med"/>
            <a:tailEnd type="arrow"/>
          </a:ln>
          <a:effectLst/>
        </p:spPr>
      </p:cxnSp>
      <p:cxnSp>
        <p:nvCxnSpPr>
          <p:cNvPr id="38" name="Straight Arrow Connector 37"/>
          <p:cNvCxnSpPr/>
          <p:nvPr/>
        </p:nvCxnSpPr>
        <p:spPr bwMode="auto">
          <a:xfrm>
            <a:off x="5175089" y="4394664"/>
            <a:ext cx="190850" cy="443916"/>
          </a:xfrm>
          <a:prstGeom prst="straightConnector1">
            <a:avLst/>
          </a:prstGeom>
          <a:noFill/>
          <a:ln w="12700" cap="flat" cmpd="sng" algn="ctr">
            <a:solidFill>
              <a:srgbClr val="FF6600"/>
            </a:solidFill>
            <a:prstDash val="solid"/>
            <a:round/>
            <a:headEnd type="none" w="med" len="med"/>
            <a:tailEnd type="arrow"/>
          </a:ln>
          <a:effectLst/>
        </p:spPr>
      </p:cxnSp>
      <p:cxnSp>
        <p:nvCxnSpPr>
          <p:cNvPr id="40" name="Straight Arrow Connector 39"/>
          <p:cNvCxnSpPr/>
          <p:nvPr/>
        </p:nvCxnSpPr>
        <p:spPr bwMode="auto">
          <a:xfrm>
            <a:off x="5602589" y="4383320"/>
            <a:ext cx="800352" cy="466052"/>
          </a:xfrm>
          <a:prstGeom prst="straightConnector1">
            <a:avLst/>
          </a:prstGeom>
          <a:noFill/>
          <a:ln w="12700" cap="flat" cmpd="sng" algn="ctr">
            <a:solidFill>
              <a:srgbClr val="FF6600"/>
            </a:solidFill>
            <a:prstDash val="solid"/>
            <a:round/>
            <a:headEnd type="none" w="med" len="med"/>
            <a:tailEnd type="arrow"/>
          </a:ln>
          <a:effectLst/>
        </p:spPr>
      </p:cxnSp>
      <p:cxnSp>
        <p:nvCxnSpPr>
          <p:cNvPr id="42" name="Straight Arrow Connector 41"/>
          <p:cNvCxnSpPr/>
          <p:nvPr/>
        </p:nvCxnSpPr>
        <p:spPr bwMode="auto">
          <a:xfrm>
            <a:off x="6186406" y="4383320"/>
            <a:ext cx="1473668" cy="403501"/>
          </a:xfrm>
          <a:prstGeom prst="straightConnector1">
            <a:avLst/>
          </a:prstGeom>
          <a:noFill/>
          <a:ln w="12700" cap="flat" cmpd="sng" algn="ctr">
            <a:solidFill>
              <a:srgbClr val="FF6600"/>
            </a:solidFill>
            <a:prstDash val="solid"/>
            <a:round/>
            <a:headEnd type="none" w="med" len="med"/>
            <a:tailEnd type="arrow"/>
          </a:ln>
          <a:effectLst/>
        </p:spPr>
      </p:cxnSp>
    </p:spTree>
    <p:extLst>
      <p:ext uri="{BB962C8B-B14F-4D97-AF65-F5344CB8AC3E}">
        <p14:creationId xmlns:p14="http://schemas.microsoft.com/office/powerpoint/2010/main" val="3826711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3"/>
          <p:cNvSpPr>
            <a:spLocks noGrp="1"/>
          </p:cNvSpPr>
          <p:nvPr>
            <p:ph type="ftr" sz="quarter" idx="10"/>
          </p:nvPr>
        </p:nvSpPr>
        <p:spPr>
          <a:noFill/>
        </p:spPr>
        <p:txBody>
          <a:bodyPr/>
          <a:lstStyle/>
          <a:p>
            <a:r>
              <a:rPr lang="en-US" dirty="0"/>
              <a:t>Geometry Finder Subsystem</a:t>
            </a:r>
          </a:p>
        </p:txBody>
      </p:sp>
      <p:sp>
        <p:nvSpPr>
          <p:cNvPr id="70659" name="Slide Number Placeholder 4"/>
          <p:cNvSpPr>
            <a:spLocks noGrp="1"/>
          </p:cNvSpPr>
          <p:nvPr>
            <p:ph type="sldNum" sz="quarter" idx="11"/>
          </p:nvPr>
        </p:nvSpPr>
        <p:spPr>
          <a:noFill/>
        </p:spPr>
        <p:txBody>
          <a:bodyPr/>
          <a:lstStyle/>
          <a:p>
            <a:fld id="{C1F462AD-EB78-9142-AB4B-1E30E5288F0E}" type="slidenum">
              <a:rPr lang="en-US" smtClean="0"/>
              <a:pPr/>
              <a:t>13</a:t>
            </a:fld>
            <a:endParaRPr lang="en-US" sz="1400" b="0" dirty="0">
              <a:latin typeface="Times New Roman" charset="0"/>
            </a:endParaRPr>
          </a:p>
        </p:txBody>
      </p:sp>
      <p:sp>
        <p:nvSpPr>
          <p:cNvPr id="70660" name="Rectangle 2"/>
          <p:cNvSpPr>
            <a:spLocks noGrp="1" noChangeArrowheads="1"/>
          </p:cNvSpPr>
          <p:nvPr>
            <p:ph type="body" idx="1"/>
          </p:nvPr>
        </p:nvSpPr>
        <p:spPr>
          <a:xfrm>
            <a:off x="650983" y="1622463"/>
            <a:ext cx="7790065" cy="3063991"/>
          </a:xfrm>
          <a:noFill/>
        </p:spPr>
        <p:txBody>
          <a:bodyPr lIns="90487" rIns="90487"/>
          <a:lstStyle/>
          <a:p>
            <a:r>
              <a:rPr lang="en-US" dirty="0">
                <a:solidFill>
                  <a:srgbClr val="000000"/>
                </a:solidFill>
              </a:rPr>
              <a:t>The result window (the output) from one search can be used as the confinement window (the input) for a subsequent search.</a:t>
            </a:r>
          </a:p>
          <a:p>
            <a:pPr lvl="1"/>
            <a:r>
              <a:rPr lang="en-US" dirty="0"/>
              <a:t>This is often a convenient and efficient way of performing searches for times when multiple constraints are met.</a:t>
            </a:r>
          </a:p>
          <a:p>
            <a:pPr lvl="1"/>
            <a:r>
              <a:rPr lang="en-US" dirty="0"/>
              <a:t>This technique can be used to accelerate searches in cases where an initial, fast search can be performed to produce a small confinement window for a second, slower search.</a:t>
            </a:r>
          </a:p>
          <a:p>
            <a:pPr lvl="2"/>
            <a:r>
              <a:rPr lang="en-US" dirty="0"/>
              <a:t>See the next chart and the example program “CASCADE” in the Geometry Finder Required Reading document</a:t>
            </a:r>
          </a:p>
          <a:p>
            <a:endParaRPr lang="en-US" dirty="0"/>
          </a:p>
          <a:p>
            <a:pPr>
              <a:lnSpc>
                <a:spcPct val="80000"/>
              </a:lnSpc>
            </a:pPr>
            <a:endParaRPr lang="en-US" sz="2000" dirty="0"/>
          </a:p>
        </p:txBody>
      </p:sp>
      <p:sp>
        <p:nvSpPr>
          <p:cNvPr id="70661" name="Rectangle 3"/>
          <p:cNvSpPr>
            <a:spLocks noGrp="1" noChangeArrowheads="1"/>
          </p:cNvSpPr>
          <p:nvPr>
            <p:ph type="title"/>
          </p:nvPr>
        </p:nvSpPr>
        <p:spPr>
          <a:xfrm>
            <a:off x="2248447" y="0"/>
            <a:ext cx="6192601" cy="918816"/>
          </a:xfrm>
        </p:spPr>
        <p:txBody>
          <a:bodyPr/>
          <a:lstStyle/>
          <a:p>
            <a:r>
              <a:rPr lang="en-US" dirty="0"/>
              <a:t>Cascading Search</a:t>
            </a:r>
            <a:br>
              <a:rPr lang="en-US" dirty="0"/>
            </a:br>
            <a:r>
              <a:rPr lang="en-US" dirty="0"/>
              <a:t>Using Multiple SPICE Windows</a:t>
            </a:r>
          </a:p>
        </p:txBody>
      </p:sp>
    </p:spTree>
    <p:extLst>
      <p:ext uri="{BB962C8B-B14F-4D97-AF65-F5344CB8AC3E}">
        <p14:creationId xmlns:p14="http://schemas.microsoft.com/office/powerpoint/2010/main" val="184047437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oter Placeholder 3"/>
          <p:cNvSpPr>
            <a:spLocks noGrp="1"/>
          </p:cNvSpPr>
          <p:nvPr>
            <p:ph type="ftr" sz="quarter" idx="10"/>
          </p:nvPr>
        </p:nvSpPr>
        <p:spPr>
          <a:noFill/>
        </p:spPr>
        <p:txBody>
          <a:bodyPr/>
          <a:lstStyle/>
          <a:p>
            <a:r>
              <a:rPr lang="en-US" dirty="0"/>
              <a:t>Geometry Finder Subsystem</a:t>
            </a:r>
          </a:p>
        </p:txBody>
      </p:sp>
      <p:sp>
        <p:nvSpPr>
          <p:cNvPr id="72707" name="Slide Number Placeholder 4"/>
          <p:cNvSpPr>
            <a:spLocks noGrp="1"/>
          </p:cNvSpPr>
          <p:nvPr>
            <p:ph type="sldNum" sz="quarter" idx="11"/>
          </p:nvPr>
        </p:nvSpPr>
        <p:spPr>
          <a:noFill/>
        </p:spPr>
        <p:txBody>
          <a:bodyPr/>
          <a:lstStyle/>
          <a:p>
            <a:fld id="{C6BCCBEF-E360-854C-9485-CC18C1EBFA37}" type="slidenum">
              <a:rPr lang="en-US" smtClean="0"/>
              <a:pPr/>
              <a:t>14</a:t>
            </a:fld>
            <a:endParaRPr lang="en-US" sz="1400" b="0" dirty="0">
              <a:latin typeface="Times New Roman" charset="0"/>
            </a:endParaRPr>
          </a:p>
        </p:txBody>
      </p:sp>
      <p:sp>
        <p:nvSpPr>
          <p:cNvPr id="72708" name="Line 2"/>
          <p:cNvSpPr>
            <a:spLocks noChangeShapeType="1"/>
          </p:cNvSpPr>
          <p:nvPr/>
        </p:nvSpPr>
        <p:spPr bwMode="auto">
          <a:xfrm flipV="1">
            <a:off x="795338" y="3802063"/>
            <a:ext cx="7373937" cy="14287"/>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2709" name="Line 3"/>
          <p:cNvSpPr>
            <a:spLocks noChangeShapeType="1"/>
          </p:cNvSpPr>
          <p:nvPr/>
        </p:nvSpPr>
        <p:spPr bwMode="auto">
          <a:xfrm flipV="1">
            <a:off x="768350" y="4673600"/>
            <a:ext cx="7373938" cy="14288"/>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2710" name="Line 4"/>
          <p:cNvSpPr>
            <a:spLocks noChangeShapeType="1"/>
          </p:cNvSpPr>
          <p:nvPr/>
        </p:nvSpPr>
        <p:spPr bwMode="auto">
          <a:xfrm flipV="1">
            <a:off x="801688" y="5518150"/>
            <a:ext cx="7340600" cy="14288"/>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72711" name="Rectangle 5"/>
          <p:cNvSpPr>
            <a:spLocks noGrp="1" noChangeArrowheads="1"/>
          </p:cNvSpPr>
          <p:nvPr>
            <p:ph type="title"/>
          </p:nvPr>
        </p:nvSpPr>
        <p:spPr>
          <a:xfrm>
            <a:off x="2772423" y="395288"/>
            <a:ext cx="5488281" cy="490391"/>
          </a:xfrm>
          <a:noFill/>
        </p:spPr>
        <p:txBody>
          <a:bodyPr/>
          <a:lstStyle/>
          <a:p>
            <a:r>
              <a:rPr lang="en-US" dirty="0"/>
              <a:t>Cascading Search Example</a:t>
            </a:r>
          </a:p>
        </p:txBody>
      </p:sp>
      <p:sp>
        <p:nvSpPr>
          <p:cNvPr id="72712" name="Text Box 6"/>
          <p:cNvSpPr txBox="1">
            <a:spLocks noChangeArrowheads="1"/>
          </p:cNvSpPr>
          <p:nvPr/>
        </p:nvSpPr>
        <p:spPr bwMode="auto">
          <a:xfrm>
            <a:off x="557213" y="1343025"/>
            <a:ext cx="8027987" cy="222408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600" dirty="0"/>
              <a:t>Example: accelerate a solar occultation search. </a:t>
            </a:r>
          </a:p>
          <a:p>
            <a:pPr algn="l">
              <a:spcBef>
                <a:spcPct val="50000"/>
              </a:spcBef>
            </a:pPr>
            <a:r>
              <a:rPr lang="en-US" sz="1600" dirty="0"/>
              <a:t>First search for times when the angular separation of the Sun and Moon, as seen from an earth station, is less than 3 degrees.</a:t>
            </a:r>
          </a:p>
          <a:p>
            <a:pPr algn="l">
              <a:spcBef>
                <a:spcPct val="50000"/>
              </a:spcBef>
            </a:pPr>
            <a:r>
              <a:rPr lang="en-US" sz="1600" dirty="0"/>
              <a:t>Use the result window of the angular separation search as the confinement window of an occultation search.</a:t>
            </a:r>
          </a:p>
          <a:p>
            <a:pPr algn="l">
              <a:spcBef>
                <a:spcPct val="50000"/>
              </a:spcBef>
            </a:pPr>
            <a:r>
              <a:rPr lang="en-US" sz="1600" dirty="0"/>
              <a:t>Because the angular separation search is much faster than would be the occultation search on the original confinement window, the total search time is greatly reduced.</a:t>
            </a:r>
          </a:p>
        </p:txBody>
      </p:sp>
      <p:sp>
        <p:nvSpPr>
          <p:cNvPr id="72713" name="Rectangle 7"/>
          <p:cNvSpPr>
            <a:spLocks noChangeArrowheads="1"/>
          </p:cNvSpPr>
          <p:nvPr/>
        </p:nvSpPr>
        <p:spPr bwMode="auto">
          <a:xfrm>
            <a:off x="977900" y="3709988"/>
            <a:ext cx="6945313" cy="204787"/>
          </a:xfrm>
          <a:prstGeom prst="rect">
            <a:avLst/>
          </a:prstGeom>
          <a:solidFill>
            <a:srgbClr val="EAEC07"/>
          </a:solidFill>
          <a:ln w="12700">
            <a:solidFill>
              <a:schemeClr val="tx1"/>
            </a:solidFill>
            <a:miter lim="800000"/>
            <a:headEnd/>
            <a:tailEnd/>
          </a:ln>
        </p:spPr>
        <p:txBody>
          <a:bodyPr wrap="none" anchor="ctr">
            <a:prstTxWarp prst="textNoShape">
              <a:avLst/>
            </a:prstTxWarp>
          </a:bodyPr>
          <a:lstStyle/>
          <a:p>
            <a:endParaRPr lang="en-US" dirty="0"/>
          </a:p>
        </p:txBody>
      </p:sp>
      <p:sp>
        <p:nvSpPr>
          <p:cNvPr id="72714" name="Text Box 8"/>
          <p:cNvSpPr txBox="1">
            <a:spLocks noChangeArrowheads="1"/>
          </p:cNvSpPr>
          <p:nvPr/>
        </p:nvSpPr>
        <p:spPr bwMode="auto">
          <a:xfrm>
            <a:off x="2583115" y="3898900"/>
            <a:ext cx="4019049" cy="341632"/>
          </a:xfrm>
          <a:prstGeom prst="rect">
            <a:avLst/>
          </a:prstGeom>
          <a:noFill/>
          <a:ln w="12700">
            <a:noFill/>
            <a:miter lim="800000"/>
            <a:headEnd/>
            <a:tailEnd/>
          </a:ln>
        </p:spPr>
        <p:txBody>
          <a:bodyPr wrap="none">
            <a:prstTxWarp prst="textNoShape">
              <a:avLst/>
            </a:prstTxWarp>
            <a:spAutoFit/>
          </a:bodyPr>
          <a:lstStyle/>
          <a:p>
            <a:r>
              <a:rPr lang="en-US" dirty="0"/>
              <a:t>Original confinement window (“A”)</a:t>
            </a:r>
          </a:p>
        </p:txBody>
      </p:sp>
      <p:sp>
        <p:nvSpPr>
          <p:cNvPr id="72715" name="Rectangle 9"/>
          <p:cNvSpPr>
            <a:spLocks noChangeArrowheads="1"/>
          </p:cNvSpPr>
          <p:nvPr/>
        </p:nvSpPr>
        <p:spPr bwMode="auto">
          <a:xfrm>
            <a:off x="1039813" y="4573588"/>
            <a:ext cx="381000" cy="204787"/>
          </a:xfrm>
          <a:prstGeom prst="rect">
            <a:avLst/>
          </a:prstGeom>
          <a:solidFill>
            <a:srgbClr val="97F762"/>
          </a:solidFill>
          <a:ln w="12700">
            <a:solidFill>
              <a:schemeClr val="tx1"/>
            </a:solidFill>
            <a:miter lim="800000"/>
            <a:headEnd/>
            <a:tailEnd/>
          </a:ln>
        </p:spPr>
        <p:txBody>
          <a:bodyPr wrap="none" anchor="ctr">
            <a:prstTxWarp prst="textNoShape">
              <a:avLst/>
            </a:prstTxWarp>
          </a:bodyPr>
          <a:lstStyle/>
          <a:p>
            <a:endParaRPr lang="en-US" dirty="0"/>
          </a:p>
        </p:txBody>
      </p:sp>
      <p:sp>
        <p:nvSpPr>
          <p:cNvPr id="72716" name="Rectangle 10"/>
          <p:cNvSpPr>
            <a:spLocks noChangeArrowheads="1"/>
          </p:cNvSpPr>
          <p:nvPr/>
        </p:nvSpPr>
        <p:spPr bwMode="auto">
          <a:xfrm>
            <a:off x="2038350" y="4575175"/>
            <a:ext cx="381000" cy="204788"/>
          </a:xfrm>
          <a:prstGeom prst="rect">
            <a:avLst/>
          </a:prstGeom>
          <a:solidFill>
            <a:srgbClr val="97F762"/>
          </a:solidFill>
          <a:ln w="12700">
            <a:solidFill>
              <a:schemeClr val="tx1"/>
            </a:solidFill>
            <a:miter lim="800000"/>
            <a:headEnd/>
            <a:tailEnd/>
          </a:ln>
        </p:spPr>
        <p:txBody>
          <a:bodyPr wrap="none" anchor="ctr">
            <a:prstTxWarp prst="textNoShape">
              <a:avLst/>
            </a:prstTxWarp>
          </a:bodyPr>
          <a:lstStyle/>
          <a:p>
            <a:endParaRPr lang="en-US" dirty="0"/>
          </a:p>
        </p:txBody>
      </p:sp>
      <p:sp>
        <p:nvSpPr>
          <p:cNvPr id="72717" name="Rectangle 11"/>
          <p:cNvSpPr>
            <a:spLocks noChangeArrowheads="1"/>
          </p:cNvSpPr>
          <p:nvPr/>
        </p:nvSpPr>
        <p:spPr bwMode="auto">
          <a:xfrm>
            <a:off x="3413125" y="4572000"/>
            <a:ext cx="381000" cy="204788"/>
          </a:xfrm>
          <a:prstGeom prst="rect">
            <a:avLst/>
          </a:prstGeom>
          <a:solidFill>
            <a:srgbClr val="97F762"/>
          </a:solidFill>
          <a:ln w="12700">
            <a:solidFill>
              <a:schemeClr val="tx1"/>
            </a:solidFill>
            <a:miter lim="800000"/>
            <a:headEnd/>
            <a:tailEnd/>
          </a:ln>
        </p:spPr>
        <p:txBody>
          <a:bodyPr wrap="none" anchor="ctr">
            <a:prstTxWarp prst="textNoShape">
              <a:avLst/>
            </a:prstTxWarp>
          </a:bodyPr>
          <a:lstStyle/>
          <a:p>
            <a:endParaRPr lang="en-US" dirty="0"/>
          </a:p>
        </p:txBody>
      </p:sp>
      <p:sp>
        <p:nvSpPr>
          <p:cNvPr id="72718" name="Rectangle 12"/>
          <p:cNvSpPr>
            <a:spLocks noChangeArrowheads="1"/>
          </p:cNvSpPr>
          <p:nvPr/>
        </p:nvSpPr>
        <p:spPr bwMode="auto">
          <a:xfrm>
            <a:off x="6850063" y="4575175"/>
            <a:ext cx="381000" cy="204788"/>
          </a:xfrm>
          <a:prstGeom prst="rect">
            <a:avLst/>
          </a:prstGeom>
          <a:solidFill>
            <a:srgbClr val="97F762"/>
          </a:solidFill>
          <a:ln w="12700">
            <a:solidFill>
              <a:schemeClr val="tx1"/>
            </a:solidFill>
            <a:miter lim="800000"/>
            <a:headEnd/>
            <a:tailEnd/>
          </a:ln>
        </p:spPr>
        <p:txBody>
          <a:bodyPr wrap="none" anchor="ctr">
            <a:prstTxWarp prst="textNoShape">
              <a:avLst/>
            </a:prstTxWarp>
          </a:bodyPr>
          <a:lstStyle/>
          <a:p>
            <a:endParaRPr lang="en-US" dirty="0"/>
          </a:p>
        </p:txBody>
      </p:sp>
      <p:sp>
        <p:nvSpPr>
          <p:cNvPr id="72719" name="Rectangle 13"/>
          <p:cNvSpPr>
            <a:spLocks noChangeArrowheads="1"/>
          </p:cNvSpPr>
          <p:nvPr/>
        </p:nvSpPr>
        <p:spPr bwMode="auto">
          <a:xfrm>
            <a:off x="1173163" y="5422900"/>
            <a:ext cx="115887" cy="204788"/>
          </a:xfrm>
          <a:prstGeom prst="rect">
            <a:avLst/>
          </a:prstGeom>
          <a:solidFill>
            <a:srgbClr val="16F72A"/>
          </a:solidFill>
          <a:ln w="12700">
            <a:solidFill>
              <a:schemeClr val="tx1"/>
            </a:solidFill>
            <a:miter lim="800000"/>
            <a:headEnd/>
            <a:tailEnd/>
          </a:ln>
        </p:spPr>
        <p:txBody>
          <a:bodyPr wrap="none" anchor="ctr">
            <a:prstTxWarp prst="textNoShape">
              <a:avLst/>
            </a:prstTxWarp>
          </a:bodyPr>
          <a:lstStyle/>
          <a:p>
            <a:endParaRPr lang="en-US" dirty="0"/>
          </a:p>
        </p:txBody>
      </p:sp>
      <p:sp>
        <p:nvSpPr>
          <p:cNvPr id="72720" name="Rectangle 14"/>
          <p:cNvSpPr>
            <a:spLocks noChangeArrowheads="1"/>
          </p:cNvSpPr>
          <p:nvPr/>
        </p:nvSpPr>
        <p:spPr bwMode="auto">
          <a:xfrm>
            <a:off x="2041525" y="5418138"/>
            <a:ext cx="115888" cy="204787"/>
          </a:xfrm>
          <a:prstGeom prst="rect">
            <a:avLst/>
          </a:prstGeom>
          <a:solidFill>
            <a:srgbClr val="16F72A"/>
          </a:solidFill>
          <a:ln w="12700">
            <a:solidFill>
              <a:schemeClr val="tx1"/>
            </a:solidFill>
            <a:miter lim="800000"/>
            <a:headEnd/>
            <a:tailEnd/>
          </a:ln>
        </p:spPr>
        <p:txBody>
          <a:bodyPr wrap="none" anchor="ctr">
            <a:prstTxWarp prst="textNoShape">
              <a:avLst/>
            </a:prstTxWarp>
          </a:bodyPr>
          <a:lstStyle/>
          <a:p>
            <a:endParaRPr lang="en-US" dirty="0"/>
          </a:p>
        </p:txBody>
      </p:sp>
      <p:sp>
        <p:nvSpPr>
          <p:cNvPr id="72721" name="Rectangle 15"/>
          <p:cNvSpPr>
            <a:spLocks noChangeArrowheads="1"/>
          </p:cNvSpPr>
          <p:nvPr/>
        </p:nvSpPr>
        <p:spPr bwMode="auto">
          <a:xfrm flipH="1">
            <a:off x="7096125" y="5419725"/>
            <a:ext cx="125413" cy="204788"/>
          </a:xfrm>
          <a:prstGeom prst="rect">
            <a:avLst/>
          </a:prstGeom>
          <a:solidFill>
            <a:srgbClr val="16F72A"/>
          </a:solidFill>
          <a:ln w="12700">
            <a:solidFill>
              <a:schemeClr val="tx1"/>
            </a:solidFill>
            <a:miter lim="800000"/>
            <a:headEnd/>
            <a:tailEnd/>
          </a:ln>
        </p:spPr>
        <p:txBody>
          <a:bodyPr wrap="none" anchor="ctr">
            <a:prstTxWarp prst="textNoShape">
              <a:avLst/>
            </a:prstTxWarp>
          </a:bodyPr>
          <a:lstStyle/>
          <a:p>
            <a:endParaRPr lang="en-US" dirty="0"/>
          </a:p>
        </p:txBody>
      </p:sp>
      <p:sp>
        <p:nvSpPr>
          <p:cNvPr id="72722" name="Text Box 16"/>
          <p:cNvSpPr txBox="1">
            <a:spLocks noChangeArrowheads="1"/>
          </p:cNvSpPr>
          <p:nvPr/>
        </p:nvSpPr>
        <p:spPr bwMode="auto">
          <a:xfrm>
            <a:off x="561611" y="5680075"/>
            <a:ext cx="7620741" cy="341632"/>
          </a:xfrm>
          <a:prstGeom prst="rect">
            <a:avLst/>
          </a:prstGeom>
          <a:noFill/>
          <a:ln w="12700">
            <a:noFill/>
            <a:miter lim="800000"/>
            <a:headEnd/>
            <a:tailEnd/>
          </a:ln>
        </p:spPr>
        <p:txBody>
          <a:bodyPr wrap="none">
            <a:prstTxWarp prst="textNoShape">
              <a:avLst/>
            </a:prstTxWarp>
            <a:spAutoFit/>
          </a:bodyPr>
          <a:lstStyle/>
          <a:p>
            <a:r>
              <a:rPr lang="en-US" dirty="0"/>
              <a:t>Window “C”: result of occultation search performed on window “B”</a:t>
            </a:r>
          </a:p>
        </p:txBody>
      </p:sp>
      <p:sp>
        <p:nvSpPr>
          <p:cNvPr id="72723" name="Text Box 17"/>
          <p:cNvSpPr txBox="1">
            <a:spLocks noChangeArrowheads="1"/>
          </p:cNvSpPr>
          <p:nvPr/>
        </p:nvSpPr>
        <p:spPr bwMode="auto">
          <a:xfrm>
            <a:off x="399211" y="4829175"/>
            <a:ext cx="8020144" cy="341632"/>
          </a:xfrm>
          <a:prstGeom prst="rect">
            <a:avLst/>
          </a:prstGeom>
          <a:noFill/>
          <a:ln w="12700">
            <a:noFill/>
            <a:miter lim="800000"/>
            <a:headEnd/>
            <a:tailEnd/>
          </a:ln>
        </p:spPr>
        <p:txBody>
          <a:bodyPr wrap="none">
            <a:prstTxWarp prst="textNoShape">
              <a:avLst/>
            </a:prstTxWarp>
            <a:spAutoFit/>
          </a:bodyPr>
          <a:lstStyle/>
          <a:p>
            <a:r>
              <a:rPr lang="en-US" dirty="0"/>
              <a:t>Result of angular separation search: second confinement window (“B”)</a:t>
            </a:r>
          </a:p>
        </p:txBody>
      </p:sp>
    </p:spTree>
    <p:extLst>
      <p:ext uri="{BB962C8B-B14F-4D97-AF65-F5344CB8AC3E}">
        <p14:creationId xmlns:p14="http://schemas.microsoft.com/office/powerpoint/2010/main" val="519496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p:spPr>
        <p:txBody>
          <a:bodyPr/>
          <a:lstStyle/>
          <a:p>
            <a:r>
              <a:rPr lang="en-US"/>
              <a:t>Geometry Finder Subsystem</a:t>
            </a:r>
          </a:p>
        </p:txBody>
      </p:sp>
      <p:sp>
        <p:nvSpPr>
          <p:cNvPr id="27651" name="Slide Number Placeholder 4"/>
          <p:cNvSpPr>
            <a:spLocks noGrp="1"/>
          </p:cNvSpPr>
          <p:nvPr>
            <p:ph type="sldNum" sz="quarter" idx="11"/>
          </p:nvPr>
        </p:nvSpPr>
        <p:spPr>
          <a:noFill/>
        </p:spPr>
        <p:txBody>
          <a:bodyPr/>
          <a:lstStyle/>
          <a:p>
            <a:fld id="{99EF3369-CE21-F74E-ABDB-4600F7B45139}" type="slidenum">
              <a:rPr lang="en-US" smtClean="0"/>
              <a:pPr/>
              <a:t>15</a:t>
            </a:fld>
            <a:endParaRPr lang="en-US" sz="1400" b="0">
              <a:latin typeface="Times New Roman" charset="0"/>
            </a:endParaRPr>
          </a:p>
        </p:txBody>
      </p:sp>
      <p:sp>
        <p:nvSpPr>
          <p:cNvPr id="27652" name="Rectangle 2"/>
          <p:cNvSpPr>
            <a:spLocks noGrp="1" noChangeArrowheads="1"/>
          </p:cNvSpPr>
          <p:nvPr>
            <p:ph type="title"/>
          </p:nvPr>
        </p:nvSpPr>
        <p:spPr>
          <a:xfrm>
            <a:off x="3482975" y="381000"/>
            <a:ext cx="3762375" cy="474663"/>
          </a:xfrm>
        </p:spPr>
        <p:txBody>
          <a:bodyPr/>
          <a:lstStyle/>
          <a:p>
            <a:r>
              <a:rPr lang="en-US"/>
              <a:t>GF Documentation</a:t>
            </a:r>
          </a:p>
        </p:txBody>
      </p:sp>
      <p:sp>
        <p:nvSpPr>
          <p:cNvPr id="27653" name="Rectangle 3"/>
          <p:cNvSpPr>
            <a:spLocks noGrp="1" noChangeArrowheads="1"/>
          </p:cNvSpPr>
          <p:nvPr>
            <p:ph type="body" idx="1"/>
          </p:nvPr>
        </p:nvSpPr>
        <p:spPr>
          <a:xfrm>
            <a:off x="692150" y="1476375"/>
            <a:ext cx="7772400" cy="4899025"/>
          </a:xfrm>
          <a:noFill/>
        </p:spPr>
        <p:txBody>
          <a:bodyPr/>
          <a:lstStyle/>
          <a:p>
            <a:pPr>
              <a:lnSpc>
                <a:spcPct val="80000"/>
              </a:lnSpc>
            </a:pPr>
            <a:r>
              <a:rPr lang="en-US" dirty="0"/>
              <a:t>The GF module headers contain complete example programs for each GF API routine</a:t>
            </a:r>
          </a:p>
          <a:p>
            <a:pPr>
              <a:lnSpc>
                <a:spcPct val="80000"/>
              </a:lnSpc>
            </a:pPr>
            <a:endParaRPr lang="en-US" dirty="0"/>
          </a:p>
          <a:p>
            <a:pPr>
              <a:lnSpc>
                <a:spcPct val="80000"/>
              </a:lnSpc>
            </a:pPr>
            <a:r>
              <a:rPr lang="en-US" dirty="0"/>
              <a:t>The GF Required Reading document (</a:t>
            </a:r>
            <a:r>
              <a:rPr lang="en-US" dirty="0" err="1"/>
              <a:t>gf.req</a:t>
            </a:r>
            <a:r>
              <a:rPr lang="en-US" dirty="0"/>
              <a:t>) contains lots of details</a:t>
            </a:r>
          </a:p>
          <a:p>
            <a:pPr>
              <a:lnSpc>
                <a:spcPct val="80000"/>
              </a:lnSpc>
            </a:pPr>
            <a:endParaRPr lang="en-US" dirty="0"/>
          </a:p>
          <a:p>
            <a:pPr>
              <a:lnSpc>
                <a:spcPct val="80000"/>
              </a:lnSpc>
            </a:pPr>
            <a:r>
              <a:rPr lang="en-US" dirty="0"/>
              <a:t>Documentation on SPICE windows:</a:t>
            </a:r>
          </a:p>
          <a:p>
            <a:pPr lvl="1">
              <a:lnSpc>
                <a:spcPct val="80000"/>
              </a:lnSpc>
            </a:pPr>
            <a:r>
              <a:rPr lang="en-US" dirty="0"/>
              <a:t>The WINDOWS Required Reading </a:t>
            </a:r>
            <a:r>
              <a:rPr lang="en-US" dirty="0" err="1"/>
              <a:t>windows.req</a:t>
            </a:r>
            <a:endParaRPr lang="en-US" dirty="0"/>
          </a:p>
          <a:p>
            <a:pPr lvl="1">
              <a:lnSpc>
                <a:spcPct val="80000"/>
              </a:lnSpc>
            </a:pPr>
            <a:r>
              <a:rPr lang="en-US" dirty="0"/>
              <a:t>The Other Functions tutorial</a:t>
            </a:r>
          </a:p>
          <a:p>
            <a:pPr lvl="1">
              <a:lnSpc>
                <a:spcPct val="80000"/>
              </a:lnSpc>
            </a:pPr>
            <a:r>
              <a:rPr lang="en-US" dirty="0"/>
              <a:t>API documentation for SPICE window routines</a:t>
            </a:r>
          </a:p>
          <a:p>
            <a:pPr lvl="1">
              <a:lnSpc>
                <a:spcPct val="80000"/>
              </a:lnSpc>
            </a:pPr>
            <a:endParaRPr lang="en-US" sz="1600" dirty="0"/>
          </a:p>
        </p:txBody>
      </p:sp>
    </p:spTree>
    <p:extLst>
      <p:ext uri="{BB962C8B-B14F-4D97-AF65-F5344CB8AC3E}">
        <p14:creationId xmlns:p14="http://schemas.microsoft.com/office/powerpoint/2010/main" val="277057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3"/>
          <p:cNvSpPr>
            <a:spLocks noGrp="1"/>
          </p:cNvSpPr>
          <p:nvPr>
            <p:ph type="ftr" sz="quarter" idx="10"/>
          </p:nvPr>
        </p:nvSpPr>
        <p:spPr>
          <a:noFill/>
        </p:spPr>
        <p:txBody>
          <a:bodyPr/>
          <a:lstStyle/>
          <a:p>
            <a:r>
              <a:rPr lang="en-US"/>
              <a:t>Geometry Finder Subsystem</a:t>
            </a:r>
          </a:p>
        </p:txBody>
      </p:sp>
      <p:sp>
        <p:nvSpPr>
          <p:cNvPr id="29699" name="Slide Number Placeholder 4"/>
          <p:cNvSpPr>
            <a:spLocks noGrp="1"/>
          </p:cNvSpPr>
          <p:nvPr>
            <p:ph type="sldNum" sz="quarter" idx="11"/>
          </p:nvPr>
        </p:nvSpPr>
        <p:spPr>
          <a:noFill/>
        </p:spPr>
        <p:txBody>
          <a:bodyPr/>
          <a:lstStyle/>
          <a:p>
            <a:fld id="{72C13365-2482-6143-ACB9-A0E64FC1FC88}" type="slidenum">
              <a:rPr lang="en-US" smtClean="0"/>
              <a:pPr/>
              <a:t>16</a:t>
            </a:fld>
            <a:endParaRPr lang="en-US" sz="1400" b="0">
              <a:latin typeface="Times New Roman" charset="0"/>
            </a:endParaRPr>
          </a:p>
        </p:txBody>
      </p:sp>
      <p:sp>
        <p:nvSpPr>
          <p:cNvPr id="29700" name="Rectangle 2"/>
          <p:cNvSpPr>
            <a:spLocks noChangeArrowheads="1"/>
          </p:cNvSpPr>
          <p:nvPr/>
        </p:nvSpPr>
        <p:spPr bwMode="auto">
          <a:xfrm>
            <a:off x="2630488" y="3352800"/>
            <a:ext cx="4170362" cy="474663"/>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GF Search Examples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3"/>
          <p:cNvSpPr>
            <a:spLocks noGrp="1"/>
          </p:cNvSpPr>
          <p:nvPr>
            <p:ph type="ftr" sz="quarter" idx="10"/>
          </p:nvPr>
        </p:nvSpPr>
        <p:spPr>
          <a:noFill/>
        </p:spPr>
        <p:txBody>
          <a:bodyPr/>
          <a:lstStyle/>
          <a:p>
            <a:r>
              <a:rPr lang="en-US" dirty="0"/>
              <a:t>Geometry Finder Subsystem</a:t>
            </a:r>
          </a:p>
        </p:txBody>
      </p:sp>
      <p:sp>
        <p:nvSpPr>
          <p:cNvPr id="31747" name="Slide Number Placeholder 4"/>
          <p:cNvSpPr>
            <a:spLocks noGrp="1"/>
          </p:cNvSpPr>
          <p:nvPr>
            <p:ph type="sldNum" sz="quarter" idx="11"/>
          </p:nvPr>
        </p:nvSpPr>
        <p:spPr>
          <a:noFill/>
        </p:spPr>
        <p:txBody>
          <a:bodyPr/>
          <a:lstStyle/>
          <a:p>
            <a:fld id="{A49CD296-81A7-CB4D-8B65-553AC333D6B3}" type="slidenum">
              <a:rPr lang="en-US" smtClean="0"/>
              <a:pPr/>
              <a:t>17</a:t>
            </a:fld>
            <a:endParaRPr lang="en-US" sz="1400" b="0" dirty="0">
              <a:latin typeface="Times New Roman" charset="0"/>
            </a:endParaRPr>
          </a:p>
        </p:txBody>
      </p:sp>
      <p:sp>
        <p:nvSpPr>
          <p:cNvPr id="31748" name="Rectangle 2"/>
          <p:cNvSpPr>
            <a:spLocks noGrp="1" noChangeArrowheads="1"/>
          </p:cNvSpPr>
          <p:nvPr>
            <p:ph type="title"/>
          </p:nvPr>
        </p:nvSpPr>
        <p:spPr>
          <a:xfrm>
            <a:off x="1895600" y="395288"/>
            <a:ext cx="7197483" cy="426142"/>
          </a:xfrm>
          <a:noFill/>
        </p:spPr>
        <p:txBody>
          <a:bodyPr/>
          <a:lstStyle/>
          <a:p>
            <a:r>
              <a:rPr lang="en-US" sz="2800" dirty="0"/>
              <a:t>Distance is Local Maximum (or Minimum)</a:t>
            </a:r>
            <a:endParaRPr lang="en-US" dirty="0"/>
          </a:p>
        </p:txBody>
      </p:sp>
      <p:sp>
        <p:nvSpPr>
          <p:cNvPr id="31749" name="Text Box 3"/>
          <p:cNvSpPr txBox="1">
            <a:spLocks noChangeArrowheads="1"/>
          </p:cNvSpPr>
          <p:nvPr/>
        </p:nvSpPr>
        <p:spPr bwMode="auto">
          <a:xfrm>
            <a:off x="836613" y="1400175"/>
            <a:ext cx="7140575" cy="346249"/>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times of apoapse of the Mars Express Orbiter (MEX)</a:t>
            </a:r>
          </a:p>
        </p:txBody>
      </p:sp>
      <p:sp>
        <p:nvSpPr>
          <p:cNvPr id="31750" name="Oval 4"/>
          <p:cNvSpPr>
            <a:spLocks noChangeArrowheads="1"/>
          </p:cNvSpPr>
          <p:nvPr/>
        </p:nvSpPr>
        <p:spPr bwMode="auto">
          <a:xfrm>
            <a:off x="2076450" y="3946525"/>
            <a:ext cx="2133600" cy="1836738"/>
          </a:xfrm>
          <a:prstGeom prst="ellipse">
            <a:avLst/>
          </a:prstGeom>
          <a:gradFill rotWithShape="0">
            <a:gsLst>
              <a:gs pos="0">
                <a:srgbClr val="75290B"/>
              </a:gs>
              <a:gs pos="100000">
                <a:srgbClr val="FC5918"/>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31751" name="Text Box 5"/>
          <p:cNvSpPr txBox="1">
            <a:spLocks noChangeArrowheads="1"/>
          </p:cNvSpPr>
          <p:nvPr/>
        </p:nvSpPr>
        <p:spPr bwMode="auto">
          <a:xfrm>
            <a:off x="2717800" y="3532188"/>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Mars</a:t>
            </a:r>
          </a:p>
        </p:txBody>
      </p:sp>
      <p:sp>
        <p:nvSpPr>
          <p:cNvPr id="31752" name="AutoShape 6"/>
          <p:cNvSpPr>
            <a:spLocks noChangeArrowheads="1"/>
          </p:cNvSpPr>
          <p:nvPr/>
        </p:nvSpPr>
        <p:spPr bwMode="auto">
          <a:xfrm>
            <a:off x="5476875" y="2808288"/>
            <a:ext cx="496888"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31753" name="Group 7"/>
          <p:cNvGrpSpPr>
            <a:grpSpLocks/>
          </p:cNvGrpSpPr>
          <p:nvPr/>
        </p:nvGrpSpPr>
        <p:grpSpPr bwMode="auto">
          <a:xfrm>
            <a:off x="6110288" y="2835275"/>
            <a:ext cx="681037" cy="230188"/>
            <a:chOff x="640" y="2899"/>
            <a:chExt cx="368" cy="124"/>
          </a:xfrm>
        </p:grpSpPr>
        <p:sp>
          <p:nvSpPr>
            <p:cNvPr id="31774" name="AutoShape 8"/>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31775" name="Line 9"/>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6" name="Line 10"/>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7" name="Line 11"/>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8" name="Line 12"/>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9" name="Line 13"/>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80" name="Line 14"/>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81" name="Line 15"/>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31754" name="Group 16"/>
          <p:cNvGrpSpPr>
            <a:grpSpLocks/>
          </p:cNvGrpSpPr>
          <p:nvPr/>
        </p:nvGrpSpPr>
        <p:grpSpPr bwMode="auto">
          <a:xfrm>
            <a:off x="4738688" y="2840038"/>
            <a:ext cx="681037" cy="230187"/>
            <a:chOff x="640" y="2899"/>
            <a:chExt cx="368" cy="124"/>
          </a:xfrm>
        </p:grpSpPr>
        <p:sp>
          <p:nvSpPr>
            <p:cNvPr id="31766" name="AutoShape 17"/>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31767" name="Line 18"/>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68" name="Line 19"/>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69" name="Line 20"/>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0" name="Line 21"/>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1" name="Line 22"/>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2" name="Line 23"/>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1773" name="Line 24"/>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31755" name="Line 25"/>
          <p:cNvSpPr>
            <a:spLocks noChangeShapeType="1"/>
          </p:cNvSpPr>
          <p:nvPr/>
        </p:nvSpPr>
        <p:spPr bwMode="auto">
          <a:xfrm>
            <a:off x="5329238" y="2971800"/>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31756" name="Line 26"/>
          <p:cNvSpPr>
            <a:spLocks noChangeShapeType="1"/>
          </p:cNvSpPr>
          <p:nvPr/>
        </p:nvSpPr>
        <p:spPr bwMode="auto">
          <a:xfrm>
            <a:off x="5957888" y="2979738"/>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31757" name="Arc 27"/>
          <p:cNvSpPr>
            <a:spLocks/>
          </p:cNvSpPr>
          <p:nvPr/>
        </p:nvSpPr>
        <p:spPr bwMode="auto">
          <a:xfrm rot="10117739">
            <a:off x="5603875" y="2365375"/>
            <a:ext cx="392113" cy="420688"/>
          </a:xfrm>
          <a:custGeom>
            <a:avLst/>
            <a:gdLst>
              <a:gd name="T0" fmla="*/ 0 w 20109"/>
              <a:gd name="T1" fmla="*/ 0 h 21600"/>
              <a:gd name="T2" fmla="*/ 149091467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31758" name="AutoShape 28"/>
          <p:cNvSpPr>
            <a:spLocks noChangeArrowheads="1"/>
          </p:cNvSpPr>
          <p:nvPr/>
        </p:nvSpPr>
        <p:spPr bwMode="auto">
          <a:xfrm>
            <a:off x="5691188" y="2703513"/>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31759" name="AutoShape 29"/>
          <p:cNvSpPr>
            <a:spLocks noChangeArrowheads="1"/>
          </p:cNvSpPr>
          <p:nvPr/>
        </p:nvSpPr>
        <p:spPr bwMode="auto">
          <a:xfrm rot="1581508">
            <a:off x="5818188" y="2413000"/>
            <a:ext cx="149225" cy="153988"/>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31760" name="Line 30"/>
          <p:cNvSpPr>
            <a:spLocks noChangeShapeType="1"/>
          </p:cNvSpPr>
          <p:nvPr/>
        </p:nvSpPr>
        <p:spPr bwMode="auto">
          <a:xfrm flipH="1">
            <a:off x="5624513" y="2530475"/>
            <a:ext cx="147637" cy="55563"/>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31761" name="Line 31"/>
          <p:cNvSpPr>
            <a:spLocks noChangeShapeType="1"/>
          </p:cNvSpPr>
          <p:nvPr/>
        </p:nvSpPr>
        <p:spPr bwMode="auto">
          <a:xfrm>
            <a:off x="5930900" y="2601913"/>
            <a:ext cx="17463"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31762" name="Text Box 32"/>
          <p:cNvSpPr txBox="1">
            <a:spLocks noChangeArrowheads="1"/>
          </p:cNvSpPr>
          <p:nvPr/>
        </p:nvSpPr>
        <p:spPr bwMode="auto">
          <a:xfrm>
            <a:off x="6057900" y="2422525"/>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MEX</a:t>
            </a:r>
          </a:p>
        </p:txBody>
      </p:sp>
      <p:sp>
        <p:nvSpPr>
          <p:cNvPr id="31763" name="Oval 33"/>
          <p:cNvSpPr>
            <a:spLocks noChangeArrowheads="1"/>
          </p:cNvSpPr>
          <p:nvPr/>
        </p:nvSpPr>
        <p:spPr bwMode="auto">
          <a:xfrm rot="-1173824">
            <a:off x="1546225" y="2581275"/>
            <a:ext cx="4649788" cy="3217863"/>
          </a:xfrm>
          <a:prstGeom prst="ellipse">
            <a:avLst/>
          </a:prstGeom>
          <a:noFill/>
          <a:ln w="12700">
            <a:solidFill>
              <a:schemeClr val="tx1"/>
            </a:solidFill>
            <a:round/>
            <a:headEnd/>
            <a:tailEnd/>
          </a:ln>
        </p:spPr>
        <p:txBody>
          <a:bodyPr wrap="none" anchor="ctr">
            <a:prstTxWarp prst="textNoShape">
              <a:avLst/>
            </a:prstTxWarp>
          </a:bodyPr>
          <a:lstStyle/>
          <a:p>
            <a:endParaRPr lang="en-US" dirty="0"/>
          </a:p>
        </p:txBody>
      </p:sp>
      <p:sp>
        <p:nvSpPr>
          <p:cNvPr id="31764" name="Line 34"/>
          <p:cNvSpPr>
            <a:spLocks noChangeShapeType="1"/>
          </p:cNvSpPr>
          <p:nvPr/>
        </p:nvSpPr>
        <p:spPr bwMode="auto">
          <a:xfrm flipV="1">
            <a:off x="3130550" y="2960688"/>
            <a:ext cx="2593975" cy="1960562"/>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31765" name="Text Box 35"/>
          <p:cNvSpPr txBox="1">
            <a:spLocks noChangeArrowheads="1"/>
          </p:cNvSpPr>
          <p:nvPr/>
        </p:nvSpPr>
        <p:spPr bwMode="auto">
          <a:xfrm>
            <a:off x="4235450" y="3959225"/>
            <a:ext cx="2281238"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Mars-MEX position vector</a:t>
            </a:r>
          </a:p>
        </p:txBody>
      </p:sp>
      <p:sp>
        <p:nvSpPr>
          <p:cNvPr id="2" name="TextBox 1"/>
          <p:cNvSpPr txBox="1"/>
          <p:nvPr/>
        </p:nvSpPr>
        <p:spPr>
          <a:xfrm>
            <a:off x="7020581" y="6223861"/>
            <a:ext cx="1620957" cy="346249"/>
          </a:xfrm>
          <a:prstGeom prst="rect">
            <a:avLst/>
          </a:prstGeom>
          <a:noFill/>
        </p:spPr>
        <p:txBody>
          <a:bodyPr wrap="none" rtlCol="0">
            <a:spAutoFit/>
          </a:bodyPr>
          <a:lstStyle/>
          <a:p>
            <a:r>
              <a:rPr lang="en-US" dirty="0"/>
              <a:t>API:  GFDIST</a:t>
            </a:r>
          </a:p>
        </p:txBody>
      </p:sp>
    </p:spTree>
    <p:extLst>
      <p:ext uri="{BB962C8B-B14F-4D97-AF65-F5344CB8AC3E}">
        <p14:creationId xmlns:p14="http://schemas.microsoft.com/office/powerpoint/2010/main" val="2107520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3"/>
          <p:cNvSpPr>
            <a:spLocks noGrp="1"/>
          </p:cNvSpPr>
          <p:nvPr>
            <p:ph type="ftr" sz="quarter" idx="10"/>
          </p:nvPr>
        </p:nvSpPr>
        <p:spPr>
          <a:noFill/>
        </p:spPr>
        <p:txBody>
          <a:bodyPr/>
          <a:lstStyle/>
          <a:p>
            <a:r>
              <a:rPr lang="en-US" dirty="0"/>
              <a:t>Geometry Finder Subsystem</a:t>
            </a:r>
          </a:p>
        </p:txBody>
      </p:sp>
      <p:sp>
        <p:nvSpPr>
          <p:cNvPr id="33795" name="Slide Number Placeholder 4"/>
          <p:cNvSpPr>
            <a:spLocks noGrp="1"/>
          </p:cNvSpPr>
          <p:nvPr>
            <p:ph type="sldNum" sz="quarter" idx="11"/>
          </p:nvPr>
        </p:nvSpPr>
        <p:spPr>
          <a:noFill/>
        </p:spPr>
        <p:txBody>
          <a:bodyPr/>
          <a:lstStyle/>
          <a:p>
            <a:fld id="{13CCE421-8671-D04F-9B63-2BB6FF4FAC74}" type="slidenum">
              <a:rPr lang="en-US" smtClean="0"/>
              <a:pPr/>
              <a:t>18</a:t>
            </a:fld>
            <a:endParaRPr lang="en-US" sz="1400" b="0" dirty="0">
              <a:latin typeface="Times New Roman" charset="0"/>
            </a:endParaRPr>
          </a:p>
        </p:txBody>
      </p:sp>
      <p:sp>
        <p:nvSpPr>
          <p:cNvPr id="33796" name="Rectangle 2"/>
          <p:cNvSpPr>
            <a:spLocks noGrp="1" noChangeArrowheads="1"/>
          </p:cNvSpPr>
          <p:nvPr>
            <p:ph type="title"/>
          </p:nvPr>
        </p:nvSpPr>
        <p:spPr>
          <a:xfrm>
            <a:off x="3334514" y="395288"/>
            <a:ext cx="4318064" cy="435504"/>
          </a:xfrm>
          <a:noFill/>
        </p:spPr>
        <p:txBody>
          <a:bodyPr/>
          <a:lstStyle/>
          <a:p>
            <a:r>
              <a:rPr lang="en-US" sz="2800" dirty="0"/>
              <a:t>Distance Within a Range</a:t>
            </a:r>
            <a:endParaRPr lang="en-US" dirty="0"/>
          </a:p>
        </p:txBody>
      </p:sp>
      <p:sp>
        <p:nvSpPr>
          <p:cNvPr id="33797" name="Text Box 3"/>
          <p:cNvSpPr txBox="1">
            <a:spLocks noChangeArrowheads="1"/>
          </p:cNvSpPr>
          <p:nvPr/>
        </p:nvSpPr>
        <p:spPr bwMode="auto">
          <a:xfrm>
            <a:off x="836613" y="1400175"/>
            <a:ext cx="7140575" cy="59554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Mars Reconnaissance Orbiter (MRO) is within 500km of the Opportunity rover.</a:t>
            </a:r>
          </a:p>
        </p:txBody>
      </p:sp>
      <p:sp>
        <p:nvSpPr>
          <p:cNvPr id="33798" name="Oval 4"/>
          <p:cNvSpPr>
            <a:spLocks noChangeArrowheads="1"/>
          </p:cNvSpPr>
          <p:nvPr/>
        </p:nvSpPr>
        <p:spPr bwMode="auto">
          <a:xfrm>
            <a:off x="2682875" y="3908425"/>
            <a:ext cx="3389313" cy="2736850"/>
          </a:xfrm>
          <a:prstGeom prst="ellipse">
            <a:avLst/>
          </a:prstGeom>
          <a:gradFill rotWithShape="0">
            <a:gsLst>
              <a:gs pos="0">
                <a:srgbClr val="75290B"/>
              </a:gs>
              <a:gs pos="100000">
                <a:srgbClr val="FC5918"/>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33799" name="Text Box 5"/>
          <p:cNvSpPr txBox="1">
            <a:spLocks noChangeArrowheads="1"/>
          </p:cNvSpPr>
          <p:nvPr/>
        </p:nvSpPr>
        <p:spPr bwMode="auto">
          <a:xfrm>
            <a:off x="3781425" y="5075238"/>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Mars</a:t>
            </a:r>
          </a:p>
        </p:txBody>
      </p:sp>
      <p:sp>
        <p:nvSpPr>
          <p:cNvPr id="33800" name="AutoShape 6"/>
          <p:cNvSpPr>
            <a:spLocks noChangeArrowheads="1"/>
          </p:cNvSpPr>
          <p:nvPr/>
        </p:nvSpPr>
        <p:spPr bwMode="auto">
          <a:xfrm>
            <a:off x="3719513" y="2979738"/>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33801" name="Group 7"/>
          <p:cNvGrpSpPr>
            <a:grpSpLocks/>
          </p:cNvGrpSpPr>
          <p:nvPr/>
        </p:nvGrpSpPr>
        <p:grpSpPr bwMode="auto">
          <a:xfrm>
            <a:off x="4352925" y="3006725"/>
            <a:ext cx="681038" cy="230188"/>
            <a:chOff x="640" y="2899"/>
            <a:chExt cx="368" cy="124"/>
          </a:xfrm>
        </p:grpSpPr>
        <p:sp>
          <p:nvSpPr>
            <p:cNvPr id="33826" name="AutoShape 8"/>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33827" name="Line 9"/>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8" name="Line 10"/>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9" name="Line 11"/>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30" name="Line 12"/>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31" name="Line 13"/>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32" name="Line 14"/>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33" name="Line 15"/>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33802" name="Group 16"/>
          <p:cNvGrpSpPr>
            <a:grpSpLocks/>
          </p:cNvGrpSpPr>
          <p:nvPr/>
        </p:nvGrpSpPr>
        <p:grpSpPr bwMode="auto">
          <a:xfrm>
            <a:off x="2981325" y="3011488"/>
            <a:ext cx="681038" cy="230187"/>
            <a:chOff x="640" y="2899"/>
            <a:chExt cx="368" cy="124"/>
          </a:xfrm>
        </p:grpSpPr>
        <p:sp>
          <p:nvSpPr>
            <p:cNvPr id="33818" name="AutoShape 17"/>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33819" name="Line 18"/>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0" name="Line 19"/>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1" name="Line 20"/>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2" name="Line 21"/>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3" name="Line 22"/>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4" name="Line 23"/>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33825" name="Line 24"/>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33803" name="Line 25"/>
          <p:cNvSpPr>
            <a:spLocks noChangeShapeType="1"/>
          </p:cNvSpPr>
          <p:nvPr/>
        </p:nvSpPr>
        <p:spPr bwMode="auto">
          <a:xfrm>
            <a:off x="3571875" y="3143250"/>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33804" name="Line 26"/>
          <p:cNvSpPr>
            <a:spLocks noChangeShapeType="1"/>
          </p:cNvSpPr>
          <p:nvPr/>
        </p:nvSpPr>
        <p:spPr bwMode="auto">
          <a:xfrm>
            <a:off x="4200525" y="3151188"/>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33805" name="Arc 27"/>
          <p:cNvSpPr>
            <a:spLocks/>
          </p:cNvSpPr>
          <p:nvPr/>
        </p:nvSpPr>
        <p:spPr bwMode="auto">
          <a:xfrm rot="10117739">
            <a:off x="3846513" y="2536825"/>
            <a:ext cx="392112" cy="420688"/>
          </a:xfrm>
          <a:custGeom>
            <a:avLst/>
            <a:gdLst>
              <a:gd name="T0" fmla="*/ 0 w 20109"/>
              <a:gd name="T1" fmla="*/ 0 h 21600"/>
              <a:gd name="T2" fmla="*/ 149090326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33806" name="AutoShape 28"/>
          <p:cNvSpPr>
            <a:spLocks noChangeArrowheads="1"/>
          </p:cNvSpPr>
          <p:nvPr/>
        </p:nvSpPr>
        <p:spPr bwMode="auto">
          <a:xfrm>
            <a:off x="3933825" y="2874963"/>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33807" name="AutoShape 29"/>
          <p:cNvSpPr>
            <a:spLocks noChangeArrowheads="1"/>
          </p:cNvSpPr>
          <p:nvPr/>
        </p:nvSpPr>
        <p:spPr bwMode="auto">
          <a:xfrm rot="1581508">
            <a:off x="4060825" y="2584450"/>
            <a:ext cx="149225" cy="153988"/>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33808" name="Line 30"/>
          <p:cNvSpPr>
            <a:spLocks noChangeShapeType="1"/>
          </p:cNvSpPr>
          <p:nvPr/>
        </p:nvSpPr>
        <p:spPr bwMode="auto">
          <a:xfrm flipH="1">
            <a:off x="3867150" y="2701925"/>
            <a:ext cx="147638" cy="55563"/>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33809" name="Line 31"/>
          <p:cNvSpPr>
            <a:spLocks noChangeShapeType="1"/>
          </p:cNvSpPr>
          <p:nvPr/>
        </p:nvSpPr>
        <p:spPr bwMode="auto">
          <a:xfrm>
            <a:off x="4173538" y="2773363"/>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33810" name="Text Box 32"/>
          <p:cNvSpPr txBox="1">
            <a:spLocks noChangeArrowheads="1"/>
          </p:cNvSpPr>
          <p:nvPr/>
        </p:nvSpPr>
        <p:spPr bwMode="auto">
          <a:xfrm>
            <a:off x="2682875" y="2416175"/>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MRO</a:t>
            </a:r>
          </a:p>
        </p:txBody>
      </p:sp>
      <p:sp>
        <p:nvSpPr>
          <p:cNvPr id="33811" name="Line 33"/>
          <p:cNvSpPr>
            <a:spLocks noChangeShapeType="1"/>
          </p:cNvSpPr>
          <p:nvPr/>
        </p:nvSpPr>
        <p:spPr bwMode="auto">
          <a:xfrm>
            <a:off x="3956050" y="3187700"/>
            <a:ext cx="744538" cy="839788"/>
          </a:xfrm>
          <a:prstGeom prst="line">
            <a:avLst/>
          </a:prstGeom>
          <a:noFill/>
          <a:ln w="28575">
            <a:solidFill>
              <a:schemeClr val="tx1"/>
            </a:solidFill>
            <a:round/>
            <a:headEnd type="triangle" w="med" len="med"/>
            <a:tailEnd type="triangle" w="med" len="med"/>
          </a:ln>
        </p:spPr>
        <p:txBody>
          <a:bodyPr wrap="none" anchor="ctr">
            <a:prstTxWarp prst="textNoShape">
              <a:avLst/>
            </a:prstTxWarp>
          </a:bodyPr>
          <a:lstStyle/>
          <a:p>
            <a:endParaRPr lang="en-US" dirty="0"/>
          </a:p>
        </p:txBody>
      </p:sp>
      <p:sp>
        <p:nvSpPr>
          <p:cNvPr id="33812" name="Rectangle 34"/>
          <p:cNvSpPr>
            <a:spLocks noChangeArrowheads="1"/>
          </p:cNvSpPr>
          <p:nvPr/>
        </p:nvSpPr>
        <p:spPr bwMode="auto">
          <a:xfrm rot="-1287496">
            <a:off x="4683125" y="4013200"/>
            <a:ext cx="57150" cy="128588"/>
          </a:xfrm>
          <a:prstGeom prst="rect">
            <a:avLst/>
          </a:prstGeom>
          <a:solidFill>
            <a:schemeClr val="hlink"/>
          </a:solidFill>
          <a:ln w="12700">
            <a:solidFill>
              <a:schemeClr val="tx1"/>
            </a:solidFill>
            <a:miter lim="800000"/>
            <a:headEnd/>
            <a:tailEnd/>
          </a:ln>
        </p:spPr>
        <p:txBody>
          <a:bodyPr anchor="ctr">
            <a:prstTxWarp prst="textNoShape">
              <a:avLst/>
            </a:prstTxWarp>
            <a:spAutoFit/>
          </a:bodyPr>
          <a:lstStyle/>
          <a:p>
            <a:endParaRPr lang="en-US" dirty="0"/>
          </a:p>
        </p:txBody>
      </p:sp>
      <p:sp>
        <p:nvSpPr>
          <p:cNvPr id="33813" name="Text Box 35"/>
          <p:cNvSpPr txBox="1">
            <a:spLocks noChangeArrowheads="1"/>
          </p:cNvSpPr>
          <p:nvPr/>
        </p:nvSpPr>
        <p:spPr bwMode="auto">
          <a:xfrm>
            <a:off x="4546600" y="3829050"/>
            <a:ext cx="212725" cy="336550"/>
          </a:xfrm>
          <a:prstGeom prst="rect">
            <a:avLst/>
          </a:prstGeom>
          <a:noFill/>
          <a:ln w="12700">
            <a:noFill/>
            <a:miter lim="800000"/>
            <a:headEnd/>
            <a:tailEnd/>
          </a:ln>
        </p:spPr>
        <p:txBody>
          <a:bodyPr>
            <a:prstTxWarp prst="textNoShape">
              <a:avLst/>
            </a:prstTxWarp>
            <a:spAutoFit/>
          </a:bodyPr>
          <a:lstStyle/>
          <a:p>
            <a:pPr algn="l">
              <a:lnSpc>
                <a:spcPct val="100000"/>
              </a:lnSpc>
              <a:spcBef>
                <a:spcPct val="50000"/>
              </a:spcBef>
            </a:pPr>
            <a:r>
              <a:rPr lang="en-US" sz="1600" dirty="0"/>
              <a:t>.</a:t>
            </a:r>
            <a:endParaRPr lang="en-US" sz="800" dirty="0"/>
          </a:p>
        </p:txBody>
      </p:sp>
      <p:sp>
        <p:nvSpPr>
          <p:cNvPr id="33814" name="Text Box 36"/>
          <p:cNvSpPr txBox="1">
            <a:spLocks noChangeArrowheads="1"/>
          </p:cNvSpPr>
          <p:nvPr/>
        </p:nvSpPr>
        <p:spPr bwMode="auto">
          <a:xfrm>
            <a:off x="4641850" y="3879850"/>
            <a:ext cx="212725" cy="336550"/>
          </a:xfrm>
          <a:prstGeom prst="rect">
            <a:avLst/>
          </a:prstGeom>
          <a:noFill/>
          <a:ln w="12700">
            <a:noFill/>
            <a:miter lim="800000"/>
            <a:headEnd/>
            <a:tailEnd/>
          </a:ln>
        </p:spPr>
        <p:txBody>
          <a:bodyPr>
            <a:prstTxWarp prst="textNoShape">
              <a:avLst/>
            </a:prstTxWarp>
            <a:spAutoFit/>
          </a:bodyPr>
          <a:lstStyle/>
          <a:p>
            <a:pPr algn="l">
              <a:lnSpc>
                <a:spcPct val="100000"/>
              </a:lnSpc>
              <a:spcBef>
                <a:spcPct val="50000"/>
              </a:spcBef>
            </a:pPr>
            <a:r>
              <a:rPr lang="en-US" sz="1600" dirty="0"/>
              <a:t>.</a:t>
            </a:r>
            <a:endParaRPr lang="en-US" sz="800" dirty="0"/>
          </a:p>
        </p:txBody>
      </p:sp>
      <p:sp>
        <p:nvSpPr>
          <p:cNvPr id="33815" name="Text Box 37"/>
          <p:cNvSpPr txBox="1">
            <a:spLocks noChangeArrowheads="1"/>
          </p:cNvSpPr>
          <p:nvPr/>
        </p:nvSpPr>
        <p:spPr bwMode="auto">
          <a:xfrm>
            <a:off x="4578350" y="3892550"/>
            <a:ext cx="425450" cy="338554"/>
          </a:xfrm>
          <a:prstGeom prst="rect">
            <a:avLst/>
          </a:prstGeom>
          <a:noFill/>
          <a:ln w="12700">
            <a:noFill/>
            <a:miter lim="800000"/>
            <a:headEnd/>
            <a:tailEnd/>
          </a:ln>
        </p:spPr>
        <p:txBody>
          <a:bodyPr wrap="square">
            <a:prstTxWarp prst="textNoShape">
              <a:avLst/>
            </a:prstTxWarp>
            <a:spAutoFit/>
          </a:bodyPr>
          <a:lstStyle/>
          <a:p>
            <a:pPr algn="l">
              <a:lnSpc>
                <a:spcPct val="100000"/>
              </a:lnSpc>
              <a:spcBef>
                <a:spcPct val="50000"/>
              </a:spcBef>
            </a:pPr>
            <a:r>
              <a:rPr lang="en-US" sz="1600" dirty="0"/>
              <a:t>.</a:t>
            </a:r>
            <a:endParaRPr lang="en-US" sz="800" dirty="0"/>
          </a:p>
        </p:txBody>
      </p:sp>
      <p:sp>
        <p:nvSpPr>
          <p:cNvPr id="33816" name="Text Box 38"/>
          <p:cNvSpPr txBox="1">
            <a:spLocks noChangeArrowheads="1"/>
          </p:cNvSpPr>
          <p:nvPr/>
        </p:nvSpPr>
        <p:spPr bwMode="auto">
          <a:xfrm>
            <a:off x="3525043" y="4133556"/>
            <a:ext cx="1550988" cy="535531"/>
          </a:xfrm>
          <a:prstGeom prst="rect">
            <a:avLst/>
          </a:prstGeom>
          <a:noFill/>
          <a:ln w="12700">
            <a:noFill/>
            <a:miter lim="800000"/>
            <a:headEnd/>
            <a:tailEnd/>
          </a:ln>
        </p:spPr>
        <p:txBody>
          <a:bodyPr>
            <a:prstTxWarp prst="textNoShape">
              <a:avLst/>
            </a:prstTxWarp>
            <a:spAutoFit/>
          </a:bodyPr>
          <a:lstStyle/>
          <a:p>
            <a:pPr>
              <a:spcBef>
                <a:spcPct val="50000"/>
              </a:spcBef>
            </a:pPr>
            <a:r>
              <a:rPr lang="en-US" sz="1600" dirty="0"/>
              <a:t>Opportunity rover</a:t>
            </a:r>
          </a:p>
        </p:txBody>
      </p:sp>
      <p:sp>
        <p:nvSpPr>
          <p:cNvPr id="33817" name="Arc 39"/>
          <p:cNvSpPr>
            <a:spLocks/>
          </p:cNvSpPr>
          <p:nvPr/>
        </p:nvSpPr>
        <p:spPr bwMode="auto">
          <a:xfrm>
            <a:off x="3225800" y="3167063"/>
            <a:ext cx="1782763" cy="3557587"/>
          </a:xfrm>
          <a:custGeom>
            <a:avLst/>
            <a:gdLst>
              <a:gd name="T0" fmla="*/ 0 w 41550"/>
              <a:gd name="T1" fmla="*/ 2147483647 h 43200"/>
              <a:gd name="T2" fmla="*/ 783731276 w 41550"/>
              <a:gd name="T3" fmla="*/ 2147483647 h 43200"/>
              <a:gd name="T4" fmla="*/ 1575835274 w 41550"/>
              <a:gd name="T5" fmla="*/ 2147483647 h 43200"/>
              <a:gd name="T6" fmla="*/ 0 60000 65536"/>
              <a:gd name="T7" fmla="*/ 0 60000 65536"/>
              <a:gd name="T8" fmla="*/ 0 60000 65536"/>
              <a:gd name="T9" fmla="*/ 0 w 41550"/>
              <a:gd name="T10" fmla="*/ 0 h 43200"/>
              <a:gd name="T11" fmla="*/ 41550 w 41550"/>
              <a:gd name="T12" fmla="*/ 43200 h 43200"/>
            </a:gdLst>
            <a:ahLst/>
            <a:cxnLst>
              <a:cxn ang="T6">
                <a:pos x="T0" y="T1"/>
              </a:cxn>
              <a:cxn ang="T7">
                <a:pos x="T2" y="T3"/>
              </a:cxn>
              <a:cxn ang="T8">
                <a:pos x="T4" y="T5"/>
              </a:cxn>
            </a:cxnLst>
            <a:rect l="T9" t="T10" r="T11" b="T12"/>
            <a:pathLst>
              <a:path w="41550" h="43200" fill="none" extrusionOk="0">
                <a:moveTo>
                  <a:pt x="-2" y="13322"/>
                </a:moveTo>
                <a:cubicBezTo>
                  <a:pt x="3345" y="5257"/>
                  <a:pt x="11218" y="-1"/>
                  <a:pt x="19950" y="-1"/>
                </a:cubicBezTo>
                <a:cubicBezTo>
                  <a:pt x="31879" y="0"/>
                  <a:pt x="41550" y="9670"/>
                  <a:pt x="41550" y="21600"/>
                </a:cubicBezTo>
                <a:cubicBezTo>
                  <a:pt x="41550" y="33529"/>
                  <a:pt x="31879" y="43200"/>
                  <a:pt x="19950" y="43200"/>
                </a:cubicBezTo>
                <a:cubicBezTo>
                  <a:pt x="16456" y="43199"/>
                  <a:pt x="13015" y="42352"/>
                  <a:pt x="9921" y="40730"/>
                </a:cubicBezTo>
              </a:path>
              <a:path w="41550" h="43200" stroke="0" extrusionOk="0">
                <a:moveTo>
                  <a:pt x="-2" y="13322"/>
                </a:moveTo>
                <a:cubicBezTo>
                  <a:pt x="3345" y="5257"/>
                  <a:pt x="11218" y="-1"/>
                  <a:pt x="19950" y="-1"/>
                </a:cubicBezTo>
                <a:cubicBezTo>
                  <a:pt x="31879" y="0"/>
                  <a:pt x="41550" y="9670"/>
                  <a:pt x="41550" y="21600"/>
                </a:cubicBezTo>
                <a:cubicBezTo>
                  <a:pt x="41550" y="33529"/>
                  <a:pt x="31879" y="43200"/>
                  <a:pt x="19950" y="43200"/>
                </a:cubicBezTo>
                <a:cubicBezTo>
                  <a:pt x="16456" y="43199"/>
                  <a:pt x="13015" y="42352"/>
                  <a:pt x="9921" y="40730"/>
                </a:cubicBezTo>
                <a:lnTo>
                  <a:pt x="19950" y="21600"/>
                </a:lnTo>
                <a:close/>
              </a:path>
            </a:pathLst>
          </a:custGeom>
          <a:noFill/>
          <a:ln w="28575">
            <a:solidFill>
              <a:schemeClr val="tx1"/>
            </a:solidFill>
            <a:round/>
            <a:headEnd/>
            <a:tailEnd/>
          </a:ln>
        </p:spPr>
        <p:txBody>
          <a:bodyPr wrap="none" anchor="ctr">
            <a:prstTxWarp prst="textNoShape">
              <a:avLst/>
            </a:prstTxWarp>
          </a:bodyPr>
          <a:lstStyle/>
          <a:p>
            <a:endParaRPr lang="en-US" dirty="0"/>
          </a:p>
        </p:txBody>
      </p:sp>
      <p:sp>
        <p:nvSpPr>
          <p:cNvPr id="2" name="Rectangle 1"/>
          <p:cNvSpPr/>
          <p:nvPr/>
        </p:nvSpPr>
        <p:spPr>
          <a:xfrm>
            <a:off x="6962760" y="6251887"/>
            <a:ext cx="1620957" cy="346249"/>
          </a:xfrm>
          <a:prstGeom prst="rect">
            <a:avLst/>
          </a:prstGeom>
        </p:spPr>
        <p:txBody>
          <a:bodyPr wrap="none">
            <a:spAutoFit/>
          </a:bodyPr>
          <a:lstStyle/>
          <a:p>
            <a:r>
              <a:rPr lang="en-US" dirty="0"/>
              <a:t>API:  GFDIST</a:t>
            </a:r>
          </a:p>
        </p:txBody>
      </p:sp>
    </p:spTree>
    <p:extLst>
      <p:ext uri="{BB962C8B-B14F-4D97-AF65-F5344CB8AC3E}">
        <p14:creationId xmlns:p14="http://schemas.microsoft.com/office/powerpoint/2010/main" val="1789282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3"/>
          <p:cNvSpPr>
            <a:spLocks noGrp="1"/>
          </p:cNvSpPr>
          <p:nvPr>
            <p:ph type="ftr" sz="quarter" idx="10"/>
          </p:nvPr>
        </p:nvSpPr>
        <p:spPr>
          <a:noFill/>
        </p:spPr>
        <p:txBody>
          <a:bodyPr/>
          <a:lstStyle/>
          <a:p>
            <a:r>
              <a:rPr lang="en-US" dirty="0"/>
              <a:t>Geometry Finder Subsystem</a:t>
            </a:r>
          </a:p>
        </p:txBody>
      </p:sp>
      <p:sp>
        <p:nvSpPr>
          <p:cNvPr id="35843" name="Slide Number Placeholder 4"/>
          <p:cNvSpPr>
            <a:spLocks noGrp="1"/>
          </p:cNvSpPr>
          <p:nvPr>
            <p:ph type="sldNum" sz="quarter" idx="11"/>
          </p:nvPr>
        </p:nvSpPr>
        <p:spPr>
          <a:noFill/>
        </p:spPr>
        <p:txBody>
          <a:bodyPr/>
          <a:lstStyle/>
          <a:p>
            <a:fld id="{975AE229-85B7-AF46-8CE9-EA7031847D4A}" type="slidenum">
              <a:rPr lang="en-US" smtClean="0"/>
              <a:pPr/>
              <a:t>19</a:t>
            </a:fld>
            <a:endParaRPr lang="en-US" sz="1400" b="0" dirty="0">
              <a:latin typeface="Times New Roman" charset="0"/>
            </a:endParaRPr>
          </a:p>
        </p:txBody>
      </p:sp>
      <p:sp>
        <p:nvSpPr>
          <p:cNvPr id="35844" name="Rectangle 2"/>
          <p:cNvSpPr>
            <a:spLocks noGrp="1" noChangeArrowheads="1"/>
          </p:cNvSpPr>
          <p:nvPr>
            <p:ph type="title"/>
          </p:nvPr>
        </p:nvSpPr>
        <p:spPr>
          <a:xfrm>
            <a:off x="3516960" y="395288"/>
            <a:ext cx="3959517" cy="435504"/>
          </a:xfrm>
          <a:noFill/>
        </p:spPr>
        <p:txBody>
          <a:bodyPr/>
          <a:lstStyle/>
          <a:p>
            <a:r>
              <a:rPr lang="en-US" sz="2800" dirty="0"/>
              <a:t>Range Rate Extremum</a:t>
            </a:r>
            <a:endParaRPr lang="en-US" dirty="0"/>
          </a:p>
        </p:txBody>
      </p:sp>
      <p:sp>
        <p:nvSpPr>
          <p:cNvPr id="35845" name="Text Box 3"/>
          <p:cNvSpPr txBox="1">
            <a:spLocks noChangeArrowheads="1"/>
          </p:cNvSpPr>
          <p:nvPr/>
        </p:nvSpPr>
        <p:spPr bwMode="auto">
          <a:xfrm>
            <a:off x="836613" y="1400175"/>
            <a:ext cx="7140575" cy="595313"/>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range rate of a lunar reflector, as seen by an Earth station, attains an absolute extremum.</a:t>
            </a:r>
            <a:endParaRPr lang="en-US" sz="2000" dirty="0"/>
          </a:p>
        </p:txBody>
      </p:sp>
      <p:sp>
        <p:nvSpPr>
          <p:cNvPr id="35846" name="Oval 4"/>
          <p:cNvSpPr>
            <a:spLocks noChangeArrowheads="1"/>
          </p:cNvSpPr>
          <p:nvPr/>
        </p:nvSpPr>
        <p:spPr bwMode="auto">
          <a:xfrm>
            <a:off x="6218238" y="3000375"/>
            <a:ext cx="1531937" cy="1446213"/>
          </a:xfrm>
          <a:prstGeom prst="ellipse">
            <a:avLst/>
          </a:prstGeom>
          <a:gradFill rotWithShape="0">
            <a:gsLst>
              <a:gs pos="0">
                <a:srgbClr val="545241"/>
              </a:gs>
              <a:gs pos="100000">
                <a:srgbClr val="B5B28D"/>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35847" name="Text Box 5"/>
          <p:cNvSpPr txBox="1">
            <a:spLocks noChangeArrowheads="1"/>
          </p:cNvSpPr>
          <p:nvPr/>
        </p:nvSpPr>
        <p:spPr bwMode="auto">
          <a:xfrm>
            <a:off x="6370638" y="4495800"/>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Moon</a:t>
            </a:r>
          </a:p>
        </p:txBody>
      </p:sp>
      <p:sp>
        <p:nvSpPr>
          <p:cNvPr id="35848" name="Text Box 9"/>
          <p:cNvSpPr txBox="1">
            <a:spLocks noChangeArrowheads="1"/>
          </p:cNvSpPr>
          <p:nvPr/>
        </p:nvSpPr>
        <p:spPr bwMode="auto">
          <a:xfrm>
            <a:off x="2770188" y="5965825"/>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Earth</a:t>
            </a:r>
          </a:p>
        </p:txBody>
      </p:sp>
      <p:sp>
        <p:nvSpPr>
          <p:cNvPr id="35849" name="Oval 10"/>
          <p:cNvSpPr>
            <a:spLocks noChangeArrowheads="1"/>
          </p:cNvSpPr>
          <p:nvPr/>
        </p:nvSpPr>
        <p:spPr bwMode="auto">
          <a:xfrm>
            <a:off x="966788" y="4192588"/>
            <a:ext cx="2292350" cy="2184400"/>
          </a:xfrm>
          <a:prstGeom prst="ellipse">
            <a:avLst/>
          </a:prstGeom>
          <a:gradFill rotWithShape="0">
            <a:gsLst>
              <a:gs pos="0">
                <a:srgbClr val="13276B"/>
              </a:gs>
              <a:gs pos="100000">
                <a:srgbClr val="2954E8"/>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35850" name="Line 11"/>
          <p:cNvSpPr>
            <a:spLocks noChangeShapeType="1"/>
          </p:cNvSpPr>
          <p:nvPr/>
        </p:nvSpPr>
        <p:spPr bwMode="auto">
          <a:xfrm flipV="1">
            <a:off x="3286125" y="3365500"/>
            <a:ext cx="3686175" cy="141287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35851" name="AutoShape 46"/>
          <p:cNvSpPr>
            <a:spLocks noChangeArrowheads="1"/>
          </p:cNvSpPr>
          <p:nvPr/>
        </p:nvSpPr>
        <p:spPr bwMode="auto">
          <a:xfrm rot="3490176">
            <a:off x="3128169" y="4747419"/>
            <a:ext cx="136525" cy="147637"/>
          </a:xfrm>
          <a:prstGeom prst="triangle">
            <a:avLst>
              <a:gd name="adj" fmla="val 50000"/>
            </a:avLst>
          </a:prstGeom>
          <a:solidFill>
            <a:schemeClr val="bg1"/>
          </a:solidFill>
          <a:ln w="9525">
            <a:solidFill>
              <a:schemeClr val="tx1"/>
            </a:solidFill>
            <a:miter lim="800000"/>
            <a:headEnd/>
            <a:tailEnd/>
          </a:ln>
        </p:spPr>
        <p:txBody>
          <a:bodyPr anchor="ctr">
            <a:prstTxWarp prst="textNoShape">
              <a:avLst/>
            </a:prstTxWarp>
            <a:spAutoFit/>
          </a:bodyPr>
          <a:lstStyle/>
          <a:p>
            <a:endParaRPr lang="en-US" dirty="0"/>
          </a:p>
        </p:txBody>
      </p:sp>
      <p:sp>
        <p:nvSpPr>
          <p:cNvPr id="35852" name="Arc 47"/>
          <p:cNvSpPr>
            <a:spLocks/>
          </p:cNvSpPr>
          <p:nvPr/>
        </p:nvSpPr>
        <p:spPr bwMode="auto">
          <a:xfrm rot="-9152774">
            <a:off x="3168650" y="4473575"/>
            <a:ext cx="355600" cy="403225"/>
          </a:xfrm>
          <a:custGeom>
            <a:avLst/>
            <a:gdLst>
              <a:gd name="T0" fmla="*/ 0 w 20109"/>
              <a:gd name="T1" fmla="*/ 0 h 21600"/>
              <a:gd name="T2" fmla="*/ 135336870 w 20109"/>
              <a:gd name="T3" fmla="*/ 97287017 h 21600"/>
              <a:gd name="T4" fmla="*/ 0 w 20109"/>
              <a:gd name="T5" fmla="*/ 153196569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35853" name="Right Triangle 17"/>
          <p:cNvSpPr>
            <a:spLocks noChangeArrowheads="1"/>
          </p:cNvSpPr>
          <p:nvPr/>
        </p:nvSpPr>
        <p:spPr bwMode="auto">
          <a:xfrm rot="-10435008">
            <a:off x="6864350" y="3254375"/>
            <a:ext cx="223838" cy="217488"/>
          </a:xfrm>
          <a:prstGeom prst="rtTriangle">
            <a:avLst/>
          </a:prstGeom>
          <a:solidFill>
            <a:schemeClr val="accent1"/>
          </a:solidFill>
          <a:ln w="12700">
            <a:solidFill>
              <a:schemeClr val="accent1"/>
            </a:solidFill>
            <a:round/>
            <a:headEnd/>
            <a:tailEnd/>
          </a:ln>
        </p:spPr>
        <p:txBody>
          <a:bodyPr>
            <a:prstTxWarp prst="textNoShape">
              <a:avLst/>
            </a:prstTxWarp>
          </a:bodyPr>
          <a:lstStyle/>
          <a:p>
            <a:endParaRPr lang="en-US" dirty="0"/>
          </a:p>
        </p:txBody>
      </p:sp>
      <p:sp>
        <p:nvSpPr>
          <p:cNvPr id="35854" name="Text Box 9"/>
          <p:cNvSpPr txBox="1">
            <a:spLocks noChangeArrowheads="1"/>
          </p:cNvSpPr>
          <p:nvPr/>
        </p:nvSpPr>
        <p:spPr bwMode="auto">
          <a:xfrm>
            <a:off x="2833688" y="4119563"/>
            <a:ext cx="1127125" cy="347662"/>
          </a:xfrm>
          <a:prstGeom prst="rect">
            <a:avLst/>
          </a:prstGeom>
          <a:noFill/>
          <a:ln w="12700">
            <a:noFill/>
            <a:miter lim="800000"/>
            <a:headEnd/>
            <a:tailEnd/>
          </a:ln>
        </p:spPr>
        <p:txBody>
          <a:bodyPr>
            <a:prstTxWarp prst="textNoShape">
              <a:avLst/>
            </a:prstTxWarp>
            <a:spAutoFit/>
          </a:bodyPr>
          <a:lstStyle/>
          <a:p>
            <a:pPr>
              <a:spcBef>
                <a:spcPct val="50000"/>
              </a:spcBef>
            </a:pPr>
            <a:r>
              <a:rPr lang="en-US" dirty="0"/>
              <a:t>Station</a:t>
            </a:r>
          </a:p>
        </p:txBody>
      </p:sp>
      <p:sp>
        <p:nvSpPr>
          <p:cNvPr id="35855" name="Text Box 5"/>
          <p:cNvSpPr txBox="1">
            <a:spLocks noChangeArrowheads="1"/>
          </p:cNvSpPr>
          <p:nvPr/>
        </p:nvSpPr>
        <p:spPr bwMode="auto">
          <a:xfrm>
            <a:off x="6523038" y="2720975"/>
            <a:ext cx="1220787" cy="590931"/>
          </a:xfrm>
          <a:prstGeom prst="rect">
            <a:avLst/>
          </a:prstGeom>
          <a:noFill/>
          <a:ln w="12700">
            <a:noFill/>
            <a:miter lim="800000"/>
            <a:headEnd/>
            <a:tailEnd/>
          </a:ln>
        </p:spPr>
        <p:txBody>
          <a:bodyPr>
            <a:prstTxWarp prst="textNoShape">
              <a:avLst/>
            </a:prstTxWarp>
            <a:spAutoFit/>
          </a:bodyPr>
          <a:lstStyle/>
          <a:p>
            <a:pPr>
              <a:spcBef>
                <a:spcPct val="50000"/>
              </a:spcBef>
            </a:pPr>
            <a:r>
              <a:rPr lang="en-US" dirty="0"/>
              <a:t>Lunar Reflector</a:t>
            </a:r>
          </a:p>
        </p:txBody>
      </p:sp>
      <p:sp>
        <p:nvSpPr>
          <p:cNvPr id="2" name="Rectangle 1"/>
          <p:cNvSpPr/>
          <p:nvPr/>
        </p:nvSpPr>
        <p:spPr>
          <a:xfrm>
            <a:off x="7106269" y="6204557"/>
            <a:ext cx="1428596" cy="346249"/>
          </a:xfrm>
          <a:prstGeom prst="rect">
            <a:avLst/>
          </a:prstGeom>
        </p:spPr>
        <p:txBody>
          <a:bodyPr wrap="none">
            <a:spAutoFit/>
          </a:bodyPr>
          <a:lstStyle/>
          <a:p>
            <a:r>
              <a:rPr lang="en-US" dirty="0"/>
              <a:t>API:  GFRR</a:t>
            </a:r>
          </a:p>
        </p:txBody>
      </p:sp>
    </p:spTree>
    <p:extLst>
      <p:ext uri="{BB962C8B-B14F-4D97-AF65-F5344CB8AC3E}">
        <p14:creationId xmlns:p14="http://schemas.microsoft.com/office/powerpoint/2010/main" val="1538451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3"/>
          <p:cNvSpPr>
            <a:spLocks noGrp="1"/>
          </p:cNvSpPr>
          <p:nvPr>
            <p:ph type="ftr" sz="quarter" idx="10"/>
          </p:nvPr>
        </p:nvSpPr>
        <p:spPr>
          <a:noFill/>
        </p:spPr>
        <p:txBody>
          <a:bodyPr/>
          <a:lstStyle/>
          <a:p>
            <a:r>
              <a:rPr lang="en-US"/>
              <a:t>Geometry Finder Subsystem</a:t>
            </a:r>
          </a:p>
        </p:txBody>
      </p:sp>
      <p:sp>
        <p:nvSpPr>
          <p:cNvPr id="17411" name="Slide Number Placeholder 4"/>
          <p:cNvSpPr>
            <a:spLocks noGrp="1"/>
          </p:cNvSpPr>
          <p:nvPr>
            <p:ph type="sldNum" sz="quarter" idx="11"/>
          </p:nvPr>
        </p:nvSpPr>
        <p:spPr>
          <a:noFill/>
        </p:spPr>
        <p:txBody>
          <a:bodyPr/>
          <a:lstStyle/>
          <a:p>
            <a:fld id="{128450F5-C413-7B41-B572-5B1E04C7F5B1}" type="slidenum">
              <a:rPr lang="en-US" smtClean="0"/>
              <a:pPr/>
              <a:t>2</a:t>
            </a:fld>
            <a:endParaRPr lang="en-US" sz="1400" b="0">
              <a:latin typeface="Times New Roman" charset="0"/>
            </a:endParaRPr>
          </a:p>
        </p:txBody>
      </p:sp>
      <p:sp>
        <p:nvSpPr>
          <p:cNvPr id="17412" name="Rectangle 3"/>
          <p:cNvSpPr>
            <a:spLocks noGrp="1" noChangeArrowheads="1"/>
          </p:cNvSpPr>
          <p:nvPr>
            <p:ph type="body" idx="1"/>
          </p:nvPr>
        </p:nvSpPr>
        <p:spPr>
          <a:xfrm>
            <a:off x="1989138" y="1838325"/>
            <a:ext cx="5948362" cy="4597400"/>
          </a:xfrm>
          <a:noFill/>
        </p:spPr>
        <p:txBody>
          <a:bodyPr lIns="90487" rIns="90487"/>
          <a:lstStyle/>
          <a:p>
            <a:r>
              <a:rPr lang="en-US" dirty="0"/>
              <a:t>GF Subsystem Overview</a:t>
            </a:r>
          </a:p>
          <a:p>
            <a:r>
              <a:rPr lang="en-US" dirty="0"/>
              <a:t>SPICE Windows</a:t>
            </a:r>
          </a:p>
          <a:p>
            <a:r>
              <a:rPr lang="en-US" dirty="0"/>
              <a:t>GF Search Examples</a:t>
            </a:r>
          </a:p>
          <a:p>
            <a:r>
              <a:rPr lang="en-US" dirty="0"/>
              <a:t>Geometric Search Types and Constraints</a:t>
            </a:r>
          </a:p>
          <a:p>
            <a:r>
              <a:rPr lang="en-US" dirty="0"/>
              <a:t>More Details</a:t>
            </a:r>
          </a:p>
          <a:p>
            <a:pPr lvl="1"/>
            <a:r>
              <a:rPr lang="en-US" dirty="0"/>
              <a:t>Root finding, including step size</a:t>
            </a:r>
          </a:p>
          <a:p>
            <a:pPr lvl="1"/>
            <a:r>
              <a:rPr lang="en-US" dirty="0"/>
              <a:t>Workspace</a:t>
            </a:r>
          </a:p>
          <a:p>
            <a:r>
              <a:rPr lang="en-US" dirty="0"/>
              <a:t>An Example</a:t>
            </a:r>
          </a:p>
          <a:p>
            <a:pPr>
              <a:buFontTx/>
              <a:buNone/>
            </a:pPr>
            <a:endParaRPr lang="en-US" sz="2000" dirty="0"/>
          </a:p>
          <a:p>
            <a:endParaRPr lang="en-US" sz="2000" b="0" dirty="0"/>
          </a:p>
        </p:txBody>
      </p:sp>
      <p:sp>
        <p:nvSpPr>
          <p:cNvPr id="17413" name="Rectangle 4"/>
          <p:cNvSpPr>
            <a:spLocks noGrp="1" noChangeArrowheads="1"/>
          </p:cNvSpPr>
          <p:nvPr>
            <p:ph type="title"/>
          </p:nvPr>
        </p:nvSpPr>
        <p:spPr>
          <a:xfrm>
            <a:off x="3863975" y="381000"/>
            <a:ext cx="1436688" cy="474663"/>
          </a:xfrm>
        </p:spPr>
        <p:txBody>
          <a:bodyPr/>
          <a:lstStyle/>
          <a:p>
            <a:r>
              <a:rPr lang="en-US"/>
              <a:t>Topics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3"/>
          <p:cNvSpPr>
            <a:spLocks noGrp="1"/>
          </p:cNvSpPr>
          <p:nvPr>
            <p:ph type="ftr" sz="quarter" idx="10"/>
          </p:nvPr>
        </p:nvSpPr>
        <p:spPr>
          <a:noFill/>
        </p:spPr>
        <p:txBody>
          <a:bodyPr/>
          <a:lstStyle/>
          <a:p>
            <a:r>
              <a:rPr lang="en-US"/>
              <a:t>Geometry Finder Subsystem</a:t>
            </a:r>
          </a:p>
        </p:txBody>
      </p:sp>
      <p:sp>
        <p:nvSpPr>
          <p:cNvPr id="37891" name="Slide Number Placeholder 4"/>
          <p:cNvSpPr>
            <a:spLocks noGrp="1"/>
          </p:cNvSpPr>
          <p:nvPr>
            <p:ph type="sldNum" sz="quarter" idx="11"/>
          </p:nvPr>
        </p:nvSpPr>
        <p:spPr>
          <a:noFill/>
        </p:spPr>
        <p:txBody>
          <a:bodyPr/>
          <a:lstStyle/>
          <a:p>
            <a:fld id="{A71CEF60-174E-F845-AD68-641A7719573A}" type="slidenum">
              <a:rPr lang="en-US" smtClean="0"/>
              <a:pPr/>
              <a:t>20</a:t>
            </a:fld>
            <a:endParaRPr lang="en-US" sz="1400" b="0">
              <a:latin typeface="Times New Roman" charset="0"/>
            </a:endParaRPr>
          </a:p>
        </p:txBody>
      </p:sp>
      <p:sp>
        <p:nvSpPr>
          <p:cNvPr id="37892" name="Rectangle 2"/>
          <p:cNvSpPr>
            <a:spLocks noGrp="1" noChangeArrowheads="1"/>
          </p:cNvSpPr>
          <p:nvPr>
            <p:ph type="title"/>
          </p:nvPr>
        </p:nvSpPr>
        <p:spPr>
          <a:xfrm>
            <a:off x="2060575" y="395288"/>
            <a:ext cx="6865938" cy="422275"/>
          </a:xfrm>
          <a:noFill/>
        </p:spPr>
        <p:txBody>
          <a:bodyPr/>
          <a:lstStyle/>
          <a:p>
            <a:r>
              <a:rPr lang="en-US" sz="2800"/>
              <a:t>Angular Separation Inequality Search -1</a:t>
            </a:r>
            <a:endParaRPr lang="en-US"/>
          </a:p>
        </p:txBody>
      </p:sp>
      <p:sp>
        <p:nvSpPr>
          <p:cNvPr id="37893" name="Text Box 3"/>
          <p:cNvSpPr txBox="1">
            <a:spLocks noChangeArrowheads="1"/>
          </p:cNvSpPr>
          <p:nvPr/>
        </p:nvSpPr>
        <p:spPr bwMode="auto">
          <a:xfrm>
            <a:off x="836613" y="1400175"/>
            <a:ext cx="7140575" cy="1117229"/>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angular separation of the Mars-to Mars Reconnaissance Orbiter (MRO) and Mars-to-Opportunity Rover position vectors is less than 3 degrees. Both targets are modeled as points.</a:t>
            </a:r>
            <a:endParaRPr lang="en-US" sz="2000" dirty="0"/>
          </a:p>
        </p:txBody>
      </p:sp>
      <p:sp>
        <p:nvSpPr>
          <p:cNvPr id="37894" name="Oval 4"/>
          <p:cNvSpPr>
            <a:spLocks noChangeArrowheads="1"/>
          </p:cNvSpPr>
          <p:nvPr/>
        </p:nvSpPr>
        <p:spPr bwMode="auto">
          <a:xfrm>
            <a:off x="1098550" y="2628900"/>
            <a:ext cx="3238500" cy="2779713"/>
          </a:xfrm>
          <a:prstGeom prst="ellipse">
            <a:avLst/>
          </a:prstGeom>
          <a:gradFill rotWithShape="0">
            <a:gsLst>
              <a:gs pos="0">
                <a:srgbClr val="75290B"/>
              </a:gs>
              <a:gs pos="100000">
                <a:srgbClr val="FC5918"/>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37895" name="Line 5"/>
          <p:cNvSpPr>
            <a:spLocks noChangeShapeType="1"/>
          </p:cNvSpPr>
          <p:nvPr/>
        </p:nvSpPr>
        <p:spPr bwMode="auto">
          <a:xfrm flipV="1">
            <a:off x="2749550" y="3981450"/>
            <a:ext cx="1355725" cy="1492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37896" name="Line 6"/>
          <p:cNvSpPr>
            <a:spLocks noChangeShapeType="1"/>
          </p:cNvSpPr>
          <p:nvPr/>
        </p:nvSpPr>
        <p:spPr bwMode="auto">
          <a:xfrm>
            <a:off x="2735263" y="4132263"/>
            <a:ext cx="2265362" cy="1890712"/>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37897" name="Text Box 7"/>
          <p:cNvSpPr txBox="1">
            <a:spLocks noChangeArrowheads="1"/>
          </p:cNvSpPr>
          <p:nvPr/>
        </p:nvSpPr>
        <p:spPr bwMode="auto">
          <a:xfrm>
            <a:off x="2178844" y="3679031"/>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Mars</a:t>
            </a:r>
          </a:p>
        </p:txBody>
      </p:sp>
      <p:sp>
        <p:nvSpPr>
          <p:cNvPr id="37898" name="AutoShape 8"/>
          <p:cNvSpPr>
            <a:spLocks noChangeArrowheads="1"/>
          </p:cNvSpPr>
          <p:nvPr/>
        </p:nvSpPr>
        <p:spPr bwMode="auto">
          <a:xfrm>
            <a:off x="4976813" y="6034088"/>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37899" name="Group 9"/>
          <p:cNvGrpSpPr>
            <a:grpSpLocks/>
          </p:cNvGrpSpPr>
          <p:nvPr/>
        </p:nvGrpSpPr>
        <p:grpSpPr bwMode="auto">
          <a:xfrm>
            <a:off x="5610225" y="6061075"/>
            <a:ext cx="681038" cy="230188"/>
            <a:chOff x="640" y="2899"/>
            <a:chExt cx="368" cy="124"/>
          </a:xfrm>
        </p:grpSpPr>
        <p:sp>
          <p:nvSpPr>
            <p:cNvPr id="37924" name="AutoShape 10"/>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37925" name="Line 11"/>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6" name="Line 12"/>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7" name="Line 13"/>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8" name="Line 14"/>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9" name="Line 15"/>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30" name="Line 16"/>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31" name="Line 17"/>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37900" name="Group 18"/>
          <p:cNvGrpSpPr>
            <a:grpSpLocks/>
          </p:cNvGrpSpPr>
          <p:nvPr/>
        </p:nvGrpSpPr>
        <p:grpSpPr bwMode="auto">
          <a:xfrm>
            <a:off x="4238625" y="6065838"/>
            <a:ext cx="681038" cy="230187"/>
            <a:chOff x="640" y="2899"/>
            <a:chExt cx="368" cy="124"/>
          </a:xfrm>
        </p:grpSpPr>
        <p:sp>
          <p:nvSpPr>
            <p:cNvPr id="37916" name="AutoShape 19"/>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37917" name="Line 20"/>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18" name="Line 21"/>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19" name="Line 22"/>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0" name="Line 23"/>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1" name="Line 24"/>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2" name="Line 25"/>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37923" name="Line 26"/>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37901" name="Line 27"/>
          <p:cNvSpPr>
            <a:spLocks noChangeShapeType="1"/>
          </p:cNvSpPr>
          <p:nvPr/>
        </p:nvSpPr>
        <p:spPr bwMode="auto">
          <a:xfrm>
            <a:off x="4829175" y="6197600"/>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37902" name="Line 28"/>
          <p:cNvSpPr>
            <a:spLocks noChangeShapeType="1"/>
          </p:cNvSpPr>
          <p:nvPr/>
        </p:nvSpPr>
        <p:spPr bwMode="auto">
          <a:xfrm>
            <a:off x="5457825" y="6205538"/>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37903" name="Arc 29"/>
          <p:cNvSpPr>
            <a:spLocks/>
          </p:cNvSpPr>
          <p:nvPr/>
        </p:nvSpPr>
        <p:spPr bwMode="auto">
          <a:xfrm rot="10117739">
            <a:off x="5103813" y="5591175"/>
            <a:ext cx="392112" cy="420688"/>
          </a:xfrm>
          <a:custGeom>
            <a:avLst/>
            <a:gdLst>
              <a:gd name="T0" fmla="*/ 0 w 20109"/>
              <a:gd name="T1" fmla="*/ 0 h 21600"/>
              <a:gd name="T2" fmla="*/ 149090326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37904" name="AutoShape 30"/>
          <p:cNvSpPr>
            <a:spLocks noChangeArrowheads="1"/>
          </p:cNvSpPr>
          <p:nvPr/>
        </p:nvSpPr>
        <p:spPr bwMode="auto">
          <a:xfrm>
            <a:off x="5191125" y="5929313"/>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37905" name="AutoShape 31"/>
          <p:cNvSpPr>
            <a:spLocks noChangeArrowheads="1"/>
          </p:cNvSpPr>
          <p:nvPr/>
        </p:nvSpPr>
        <p:spPr bwMode="auto">
          <a:xfrm rot="1581508">
            <a:off x="5318125" y="5638800"/>
            <a:ext cx="149225" cy="153988"/>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37906" name="Line 32"/>
          <p:cNvSpPr>
            <a:spLocks noChangeShapeType="1"/>
          </p:cNvSpPr>
          <p:nvPr/>
        </p:nvSpPr>
        <p:spPr bwMode="auto">
          <a:xfrm flipH="1">
            <a:off x="5124450" y="5756275"/>
            <a:ext cx="147638" cy="55563"/>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37907" name="Line 33"/>
          <p:cNvSpPr>
            <a:spLocks noChangeShapeType="1"/>
          </p:cNvSpPr>
          <p:nvPr/>
        </p:nvSpPr>
        <p:spPr bwMode="auto">
          <a:xfrm>
            <a:off x="5430838" y="5827713"/>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37908" name="Text Box 34"/>
          <p:cNvSpPr txBox="1">
            <a:spLocks noChangeArrowheads="1"/>
          </p:cNvSpPr>
          <p:nvPr/>
        </p:nvSpPr>
        <p:spPr bwMode="auto">
          <a:xfrm>
            <a:off x="5516563" y="5662613"/>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MRO</a:t>
            </a:r>
          </a:p>
        </p:txBody>
      </p:sp>
      <p:sp>
        <p:nvSpPr>
          <p:cNvPr id="37909" name="Arc 35"/>
          <p:cNvSpPr>
            <a:spLocks/>
          </p:cNvSpPr>
          <p:nvPr/>
        </p:nvSpPr>
        <p:spPr bwMode="auto">
          <a:xfrm rot="-9666020" flipH="1" flipV="1">
            <a:off x="3282950" y="3995738"/>
            <a:ext cx="490538" cy="700087"/>
          </a:xfrm>
          <a:custGeom>
            <a:avLst/>
            <a:gdLst>
              <a:gd name="T0" fmla="*/ 122526332 w 21600"/>
              <a:gd name="T1" fmla="*/ 0 h 38762"/>
              <a:gd name="T2" fmla="*/ 99311984 w 21600"/>
              <a:gd name="T3" fmla="*/ 228372436 h 38762"/>
              <a:gd name="T4" fmla="*/ 0 w 21600"/>
              <a:gd name="T5" fmla="*/ 111334694 h 38762"/>
              <a:gd name="T6" fmla="*/ 0 60000 65536"/>
              <a:gd name="T7" fmla="*/ 0 60000 65536"/>
              <a:gd name="T8" fmla="*/ 0 60000 65536"/>
              <a:gd name="T9" fmla="*/ 0 w 21600"/>
              <a:gd name="T10" fmla="*/ 0 h 38762"/>
              <a:gd name="T11" fmla="*/ 21600 w 21600"/>
              <a:gd name="T12" fmla="*/ 38762 h 38762"/>
            </a:gdLst>
            <a:ahLst/>
            <a:cxnLst>
              <a:cxn ang="T6">
                <a:pos x="T0" y="T1"/>
              </a:cxn>
              <a:cxn ang="T7">
                <a:pos x="T2" y="T3"/>
              </a:cxn>
              <a:cxn ang="T8">
                <a:pos x="T4" y="T5"/>
              </a:cxn>
            </a:cxnLst>
            <a:rect l="T9" t="T10" r="T11" b="T12"/>
            <a:pathLst>
              <a:path w="21600" h="38762" fill="none" extrusionOk="0">
                <a:moveTo>
                  <a:pt x="10461" y="-1"/>
                </a:moveTo>
                <a:cubicBezTo>
                  <a:pt x="17334" y="3804"/>
                  <a:pt x="21600" y="11040"/>
                  <a:pt x="21600" y="18897"/>
                </a:cubicBezTo>
                <a:cubicBezTo>
                  <a:pt x="21600" y="27549"/>
                  <a:pt x="16437" y="35366"/>
                  <a:pt x="8479" y="38763"/>
                </a:cubicBezTo>
              </a:path>
              <a:path w="21600" h="38762" stroke="0" extrusionOk="0">
                <a:moveTo>
                  <a:pt x="10461" y="-1"/>
                </a:moveTo>
                <a:cubicBezTo>
                  <a:pt x="17334" y="3804"/>
                  <a:pt x="21600" y="11040"/>
                  <a:pt x="21600" y="18897"/>
                </a:cubicBezTo>
                <a:cubicBezTo>
                  <a:pt x="21600" y="27549"/>
                  <a:pt x="16437" y="35366"/>
                  <a:pt x="8479" y="38763"/>
                </a:cubicBezTo>
                <a:lnTo>
                  <a:pt x="0" y="18897"/>
                </a:lnTo>
                <a:close/>
              </a:path>
            </a:pathLst>
          </a:custGeom>
          <a:noFill/>
          <a:ln w="38100">
            <a:solidFill>
              <a:schemeClr val="accent2"/>
            </a:solidFill>
            <a:round/>
            <a:headEnd type="triangle" w="med" len="med"/>
            <a:tailEnd/>
          </a:ln>
        </p:spPr>
        <p:txBody>
          <a:bodyPr wrap="none" anchor="ctr">
            <a:prstTxWarp prst="textNoShape">
              <a:avLst/>
            </a:prstTxWarp>
          </a:bodyPr>
          <a:lstStyle/>
          <a:p>
            <a:endParaRPr lang="en-US">
              <a:solidFill>
                <a:schemeClr val="accent2"/>
              </a:solidFill>
            </a:endParaRPr>
          </a:p>
        </p:txBody>
      </p:sp>
      <p:sp>
        <p:nvSpPr>
          <p:cNvPr id="37910" name="Text Box 36"/>
          <p:cNvSpPr txBox="1">
            <a:spLocks noChangeArrowheads="1"/>
          </p:cNvSpPr>
          <p:nvPr/>
        </p:nvSpPr>
        <p:spPr bwMode="auto">
          <a:xfrm>
            <a:off x="4183063" y="3746500"/>
            <a:ext cx="2144712" cy="346075"/>
          </a:xfrm>
          <a:prstGeom prst="rect">
            <a:avLst/>
          </a:prstGeom>
          <a:noFill/>
          <a:ln w="12700">
            <a:noFill/>
            <a:miter lim="800000"/>
            <a:headEnd/>
            <a:tailEnd/>
          </a:ln>
        </p:spPr>
        <p:txBody>
          <a:bodyPr>
            <a:prstTxWarp prst="textNoShape">
              <a:avLst/>
            </a:prstTxWarp>
            <a:spAutoFit/>
          </a:bodyPr>
          <a:lstStyle/>
          <a:p>
            <a:pPr>
              <a:spcBef>
                <a:spcPct val="50000"/>
              </a:spcBef>
            </a:pPr>
            <a:r>
              <a:rPr lang="en-US"/>
              <a:t>Rover location</a:t>
            </a:r>
          </a:p>
        </p:txBody>
      </p:sp>
      <p:sp>
        <p:nvSpPr>
          <p:cNvPr id="37911" name="Text Box 37"/>
          <p:cNvSpPr txBox="1">
            <a:spLocks noChangeArrowheads="1"/>
          </p:cNvSpPr>
          <p:nvPr/>
        </p:nvSpPr>
        <p:spPr bwMode="auto">
          <a:xfrm>
            <a:off x="3629025" y="4216400"/>
            <a:ext cx="47942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Angular separation of position vectors</a:t>
            </a:r>
          </a:p>
        </p:txBody>
      </p:sp>
      <p:sp>
        <p:nvSpPr>
          <p:cNvPr id="37912" name="Rectangle 34"/>
          <p:cNvSpPr>
            <a:spLocks noChangeArrowheads="1"/>
          </p:cNvSpPr>
          <p:nvPr/>
        </p:nvSpPr>
        <p:spPr bwMode="auto">
          <a:xfrm rot="-1287496">
            <a:off x="4124325" y="3906838"/>
            <a:ext cx="57150" cy="128587"/>
          </a:xfrm>
          <a:prstGeom prst="rect">
            <a:avLst/>
          </a:prstGeom>
          <a:solidFill>
            <a:schemeClr val="hlink"/>
          </a:solidFill>
          <a:ln w="12700">
            <a:solidFill>
              <a:schemeClr val="tx1"/>
            </a:solidFill>
            <a:miter lim="800000"/>
            <a:headEnd/>
            <a:tailEnd/>
          </a:ln>
        </p:spPr>
        <p:txBody>
          <a:bodyPr anchor="ctr">
            <a:prstTxWarp prst="textNoShape">
              <a:avLst/>
            </a:prstTxWarp>
            <a:spAutoFit/>
          </a:bodyPr>
          <a:lstStyle/>
          <a:p>
            <a:endParaRPr lang="en-US"/>
          </a:p>
        </p:txBody>
      </p:sp>
      <p:sp>
        <p:nvSpPr>
          <p:cNvPr id="37913" name="Text Box 35"/>
          <p:cNvSpPr txBox="1">
            <a:spLocks noChangeArrowheads="1"/>
          </p:cNvSpPr>
          <p:nvPr/>
        </p:nvSpPr>
        <p:spPr bwMode="auto">
          <a:xfrm>
            <a:off x="3987800" y="3722688"/>
            <a:ext cx="212725" cy="336550"/>
          </a:xfrm>
          <a:prstGeom prst="rect">
            <a:avLst/>
          </a:prstGeom>
          <a:noFill/>
          <a:ln w="12700">
            <a:noFill/>
            <a:miter lim="800000"/>
            <a:headEnd/>
            <a:tailEnd/>
          </a:ln>
        </p:spPr>
        <p:txBody>
          <a:bodyPr>
            <a:prstTxWarp prst="textNoShape">
              <a:avLst/>
            </a:prstTxWarp>
            <a:spAutoFit/>
          </a:bodyPr>
          <a:lstStyle/>
          <a:p>
            <a:pPr algn="l">
              <a:lnSpc>
                <a:spcPct val="100000"/>
              </a:lnSpc>
              <a:spcBef>
                <a:spcPct val="50000"/>
              </a:spcBef>
            </a:pPr>
            <a:r>
              <a:rPr lang="en-US" sz="1600"/>
              <a:t>.</a:t>
            </a:r>
            <a:endParaRPr lang="en-US" sz="800"/>
          </a:p>
        </p:txBody>
      </p:sp>
      <p:sp>
        <p:nvSpPr>
          <p:cNvPr id="37914" name="Text Box 36"/>
          <p:cNvSpPr txBox="1">
            <a:spLocks noChangeArrowheads="1"/>
          </p:cNvSpPr>
          <p:nvPr/>
        </p:nvSpPr>
        <p:spPr bwMode="auto">
          <a:xfrm>
            <a:off x="4083050" y="3773488"/>
            <a:ext cx="212725" cy="336550"/>
          </a:xfrm>
          <a:prstGeom prst="rect">
            <a:avLst/>
          </a:prstGeom>
          <a:noFill/>
          <a:ln w="12700">
            <a:noFill/>
            <a:miter lim="800000"/>
            <a:headEnd/>
            <a:tailEnd/>
          </a:ln>
        </p:spPr>
        <p:txBody>
          <a:bodyPr>
            <a:prstTxWarp prst="textNoShape">
              <a:avLst/>
            </a:prstTxWarp>
            <a:spAutoFit/>
          </a:bodyPr>
          <a:lstStyle/>
          <a:p>
            <a:pPr algn="l">
              <a:lnSpc>
                <a:spcPct val="100000"/>
              </a:lnSpc>
              <a:spcBef>
                <a:spcPct val="50000"/>
              </a:spcBef>
            </a:pPr>
            <a:r>
              <a:rPr lang="en-US" sz="1600"/>
              <a:t>.</a:t>
            </a:r>
            <a:endParaRPr lang="en-US" sz="800"/>
          </a:p>
        </p:txBody>
      </p:sp>
      <p:sp>
        <p:nvSpPr>
          <p:cNvPr id="37915" name="Text Box 37"/>
          <p:cNvSpPr txBox="1">
            <a:spLocks noChangeArrowheads="1"/>
          </p:cNvSpPr>
          <p:nvPr/>
        </p:nvSpPr>
        <p:spPr bwMode="auto">
          <a:xfrm>
            <a:off x="4019550" y="3786188"/>
            <a:ext cx="212725" cy="336550"/>
          </a:xfrm>
          <a:prstGeom prst="rect">
            <a:avLst/>
          </a:prstGeom>
          <a:noFill/>
          <a:ln w="12700">
            <a:noFill/>
            <a:miter lim="800000"/>
            <a:headEnd/>
            <a:tailEnd/>
          </a:ln>
        </p:spPr>
        <p:txBody>
          <a:bodyPr>
            <a:prstTxWarp prst="textNoShape">
              <a:avLst/>
            </a:prstTxWarp>
            <a:spAutoFit/>
          </a:bodyPr>
          <a:lstStyle/>
          <a:p>
            <a:pPr algn="l">
              <a:lnSpc>
                <a:spcPct val="100000"/>
              </a:lnSpc>
              <a:spcBef>
                <a:spcPct val="50000"/>
              </a:spcBef>
            </a:pPr>
            <a:r>
              <a:rPr lang="en-US" sz="1600"/>
              <a:t>.</a:t>
            </a:r>
            <a:endParaRPr lang="en-US" sz="800"/>
          </a:p>
        </p:txBody>
      </p:sp>
      <p:sp>
        <p:nvSpPr>
          <p:cNvPr id="44" name="Rectangle 43"/>
          <p:cNvSpPr/>
          <p:nvPr/>
        </p:nvSpPr>
        <p:spPr>
          <a:xfrm>
            <a:off x="7083578" y="6180893"/>
            <a:ext cx="1552867" cy="346249"/>
          </a:xfrm>
          <a:prstGeom prst="rect">
            <a:avLst/>
          </a:prstGeom>
        </p:spPr>
        <p:txBody>
          <a:bodyPr wrap="none">
            <a:spAutoFit/>
          </a:bodyPr>
          <a:lstStyle/>
          <a:p>
            <a:r>
              <a:rPr lang="en-US" dirty="0"/>
              <a:t>API:  GFSEP</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3"/>
          <p:cNvSpPr>
            <a:spLocks noGrp="1"/>
          </p:cNvSpPr>
          <p:nvPr>
            <p:ph type="ftr" sz="quarter" idx="10"/>
          </p:nvPr>
        </p:nvSpPr>
        <p:spPr>
          <a:noFill/>
        </p:spPr>
        <p:txBody>
          <a:bodyPr/>
          <a:lstStyle/>
          <a:p>
            <a:r>
              <a:rPr lang="en-US"/>
              <a:t>Geometry Finder Subsystem</a:t>
            </a:r>
          </a:p>
        </p:txBody>
      </p:sp>
      <p:sp>
        <p:nvSpPr>
          <p:cNvPr id="39939" name="Slide Number Placeholder 4"/>
          <p:cNvSpPr>
            <a:spLocks noGrp="1"/>
          </p:cNvSpPr>
          <p:nvPr>
            <p:ph type="sldNum" sz="quarter" idx="11"/>
          </p:nvPr>
        </p:nvSpPr>
        <p:spPr>
          <a:noFill/>
        </p:spPr>
        <p:txBody>
          <a:bodyPr/>
          <a:lstStyle/>
          <a:p>
            <a:fld id="{BAFFF31D-692E-3746-9D0B-AF3D40227B48}" type="slidenum">
              <a:rPr lang="en-US" smtClean="0"/>
              <a:pPr/>
              <a:t>21</a:t>
            </a:fld>
            <a:endParaRPr lang="en-US" sz="1400" b="0">
              <a:latin typeface="Times New Roman" charset="0"/>
            </a:endParaRPr>
          </a:p>
        </p:txBody>
      </p:sp>
      <p:sp>
        <p:nvSpPr>
          <p:cNvPr id="39940" name="Rectangle 2"/>
          <p:cNvSpPr>
            <a:spLocks noGrp="1" noChangeArrowheads="1"/>
          </p:cNvSpPr>
          <p:nvPr>
            <p:ph type="title"/>
          </p:nvPr>
        </p:nvSpPr>
        <p:spPr>
          <a:xfrm>
            <a:off x="2063750" y="395288"/>
            <a:ext cx="6865938" cy="422275"/>
          </a:xfrm>
          <a:noFill/>
        </p:spPr>
        <p:txBody>
          <a:bodyPr/>
          <a:lstStyle/>
          <a:p>
            <a:r>
              <a:rPr lang="en-US" sz="2800"/>
              <a:t>Angular Separation Inequality Search -2</a:t>
            </a:r>
            <a:endParaRPr lang="en-US"/>
          </a:p>
        </p:txBody>
      </p:sp>
      <p:sp>
        <p:nvSpPr>
          <p:cNvPr id="39941" name="Text Box 3"/>
          <p:cNvSpPr txBox="1">
            <a:spLocks noChangeArrowheads="1"/>
          </p:cNvSpPr>
          <p:nvPr/>
        </p:nvSpPr>
        <p:spPr bwMode="auto">
          <a:xfrm>
            <a:off x="836613" y="1400175"/>
            <a:ext cx="7140575" cy="86793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angular separation of the figures of the Moon and Sun, as seen from the Earth, is less than 1 degree. Both targets are modeled as spheres.</a:t>
            </a:r>
            <a:endParaRPr lang="en-US" sz="2000" dirty="0"/>
          </a:p>
        </p:txBody>
      </p:sp>
      <p:sp>
        <p:nvSpPr>
          <p:cNvPr id="39942" name="Oval 4"/>
          <p:cNvSpPr>
            <a:spLocks noChangeArrowheads="1"/>
          </p:cNvSpPr>
          <p:nvPr/>
        </p:nvSpPr>
        <p:spPr bwMode="auto">
          <a:xfrm>
            <a:off x="792163" y="4500563"/>
            <a:ext cx="1531937" cy="1446212"/>
          </a:xfrm>
          <a:prstGeom prst="ellipse">
            <a:avLst/>
          </a:prstGeom>
          <a:gradFill rotWithShape="0">
            <a:gsLst>
              <a:gs pos="0">
                <a:srgbClr val="545241"/>
              </a:gs>
              <a:gs pos="100000">
                <a:srgbClr val="B5B28D"/>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39943" name="Text Box 5"/>
          <p:cNvSpPr txBox="1">
            <a:spLocks noChangeArrowheads="1"/>
          </p:cNvSpPr>
          <p:nvPr/>
        </p:nvSpPr>
        <p:spPr bwMode="auto">
          <a:xfrm>
            <a:off x="277813" y="4221163"/>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Moon</a:t>
            </a:r>
          </a:p>
        </p:txBody>
      </p:sp>
      <p:sp>
        <p:nvSpPr>
          <p:cNvPr id="39944" name="Arc 6"/>
          <p:cNvSpPr>
            <a:spLocks/>
          </p:cNvSpPr>
          <p:nvPr/>
        </p:nvSpPr>
        <p:spPr bwMode="auto">
          <a:xfrm rot="2078022" flipH="1" flipV="1">
            <a:off x="4491038" y="4616450"/>
            <a:ext cx="490537" cy="700088"/>
          </a:xfrm>
          <a:custGeom>
            <a:avLst/>
            <a:gdLst>
              <a:gd name="T0" fmla="*/ 122525832 w 21600"/>
              <a:gd name="T1" fmla="*/ 0 h 38762"/>
              <a:gd name="T2" fmla="*/ 99311055 w 21600"/>
              <a:gd name="T3" fmla="*/ 228373412 h 38762"/>
              <a:gd name="T4" fmla="*/ 0 w 21600"/>
              <a:gd name="T5" fmla="*/ 111335015 h 38762"/>
              <a:gd name="T6" fmla="*/ 0 60000 65536"/>
              <a:gd name="T7" fmla="*/ 0 60000 65536"/>
              <a:gd name="T8" fmla="*/ 0 60000 65536"/>
              <a:gd name="T9" fmla="*/ 0 w 21600"/>
              <a:gd name="T10" fmla="*/ 0 h 38762"/>
              <a:gd name="T11" fmla="*/ 21600 w 21600"/>
              <a:gd name="T12" fmla="*/ 38762 h 38762"/>
            </a:gdLst>
            <a:ahLst/>
            <a:cxnLst>
              <a:cxn ang="T6">
                <a:pos x="T0" y="T1"/>
              </a:cxn>
              <a:cxn ang="T7">
                <a:pos x="T2" y="T3"/>
              </a:cxn>
              <a:cxn ang="T8">
                <a:pos x="T4" y="T5"/>
              </a:cxn>
            </a:cxnLst>
            <a:rect l="T9" t="T10" r="T11" b="T12"/>
            <a:pathLst>
              <a:path w="21600" h="38762" fill="none" extrusionOk="0">
                <a:moveTo>
                  <a:pt x="10461" y="-1"/>
                </a:moveTo>
                <a:cubicBezTo>
                  <a:pt x="17334" y="3804"/>
                  <a:pt x="21600" y="11040"/>
                  <a:pt x="21600" y="18897"/>
                </a:cubicBezTo>
                <a:cubicBezTo>
                  <a:pt x="21600" y="27549"/>
                  <a:pt x="16437" y="35366"/>
                  <a:pt x="8479" y="38763"/>
                </a:cubicBezTo>
              </a:path>
              <a:path w="21600" h="38762" stroke="0" extrusionOk="0">
                <a:moveTo>
                  <a:pt x="10461" y="-1"/>
                </a:moveTo>
                <a:cubicBezTo>
                  <a:pt x="17334" y="3804"/>
                  <a:pt x="21600" y="11040"/>
                  <a:pt x="21600" y="18897"/>
                </a:cubicBezTo>
                <a:cubicBezTo>
                  <a:pt x="21600" y="27549"/>
                  <a:pt x="16437" y="35366"/>
                  <a:pt x="8479" y="38763"/>
                </a:cubicBezTo>
                <a:lnTo>
                  <a:pt x="0" y="18897"/>
                </a:lnTo>
                <a:close/>
              </a:path>
            </a:pathLst>
          </a:custGeom>
          <a:noFill/>
          <a:ln w="38100">
            <a:solidFill>
              <a:schemeClr val="accent1"/>
            </a:solidFill>
            <a:round/>
            <a:headEnd type="triangle" w="med" len="med"/>
            <a:tailEnd/>
          </a:ln>
        </p:spPr>
        <p:txBody>
          <a:bodyPr wrap="none" anchor="ctr">
            <a:prstTxWarp prst="textNoShape">
              <a:avLst/>
            </a:prstTxWarp>
          </a:bodyPr>
          <a:lstStyle/>
          <a:p>
            <a:endParaRPr lang="en-US"/>
          </a:p>
        </p:txBody>
      </p:sp>
      <p:sp>
        <p:nvSpPr>
          <p:cNvPr id="39945" name="Text Box 7"/>
          <p:cNvSpPr txBox="1">
            <a:spLocks noChangeArrowheads="1"/>
          </p:cNvSpPr>
          <p:nvPr/>
        </p:nvSpPr>
        <p:spPr bwMode="auto">
          <a:xfrm>
            <a:off x="2065338" y="5300663"/>
            <a:ext cx="3346450"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Angular separation of figures</a:t>
            </a:r>
          </a:p>
        </p:txBody>
      </p:sp>
      <p:sp>
        <p:nvSpPr>
          <p:cNvPr id="39946" name="Oval 8"/>
          <p:cNvSpPr>
            <a:spLocks noChangeArrowheads="1"/>
          </p:cNvSpPr>
          <p:nvPr/>
        </p:nvSpPr>
        <p:spPr bwMode="auto">
          <a:xfrm>
            <a:off x="3455988" y="2379663"/>
            <a:ext cx="1531937" cy="1530350"/>
          </a:xfrm>
          <a:prstGeom prst="ellipse">
            <a:avLst/>
          </a:prstGeom>
          <a:solidFill>
            <a:srgbClr val="FCE331"/>
          </a:solidFill>
          <a:ln w="12700">
            <a:solidFill>
              <a:schemeClr val="tx1"/>
            </a:solidFill>
            <a:round/>
            <a:headEnd/>
            <a:tailEnd/>
          </a:ln>
        </p:spPr>
        <p:txBody>
          <a:bodyPr wrap="none" anchor="ctr">
            <a:prstTxWarp prst="textNoShape">
              <a:avLst/>
            </a:prstTxWarp>
          </a:bodyPr>
          <a:lstStyle/>
          <a:p>
            <a:endParaRPr lang="en-US"/>
          </a:p>
        </p:txBody>
      </p:sp>
      <p:sp>
        <p:nvSpPr>
          <p:cNvPr id="39947" name="Text Box 9"/>
          <p:cNvSpPr txBox="1">
            <a:spLocks noChangeArrowheads="1"/>
          </p:cNvSpPr>
          <p:nvPr/>
        </p:nvSpPr>
        <p:spPr bwMode="auto">
          <a:xfrm>
            <a:off x="6970713" y="5380038"/>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Earth</a:t>
            </a:r>
          </a:p>
        </p:txBody>
      </p:sp>
      <p:sp>
        <p:nvSpPr>
          <p:cNvPr id="39948" name="Oval 10"/>
          <p:cNvSpPr>
            <a:spLocks noChangeArrowheads="1"/>
          </p:cNvSpPr>
          <p:nvPr/>
        </p:nvSpPr>
        <p:spPr bwMode="auto">
          <a:xfrm>
            <a:off x="5424488" y="4900613"/>
            <a:ext cx="1531937" cy="1530350"/>
          </a:xfrm>
          <a:prstGeom prst="ellipse">
            <a:avLst/>
          </a:prstGeom>
          <a:gradFill rotWithShape="0">
            <a:gsLst>
              <a:gs pos="0">
                <a:srgbClr val="13276B"/>
              </a:gs>
              <a:gs pos="100000">
                <a:srgbClr val="2954E8"/>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39949" name="Line 11"/>
          <p:cNvSpPr>
            <a:spLocks noChangeShapeType="1"/>
          </p:cNvSpPr>
          <p:nvPr/>
        </p:nvSpPr>
        <p:spPr bwMode="auto">
          <a:xfrm flipH="1" flipV="1">
            <a:off x="1720850" y="4500563"/>
            <a:ext cx="4475163" cy="1169987"/>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39950" name="Line 12"/>
          <p:cNvSpPr>
            <a:spLocks noChangeShapeType="1"/>
          </p:cNvSpPr>
          <p:nvPr/>
        </p:nvSpPr>
        <p:spPr bwMode="auto">
          <a:xfrm flipH="1" flipV="1">
            <a:off x="3613150" y="3632200"/>
            <a:ext cx="2570163" cy="202723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39951" name="Text Box 5"/>
          <p:cNvSpPr txBox="1">
            <a:spLocks noChangeArrowheads="1"/>
          </p:cNvSpPr>
          <p:nvPr/>
        </p:nvSpPr>
        <p:spPr bwMode="auto">
          <a:xfrm>
            <a:off x="4711700" y="2597150"/>
            <a:ext cx="1127125" cy="346075"/>
          </a:xfrm>
          <a:prstGeom prst="rect">
            <a:avLst/>
          </a:prstGeom>
          <a:noFill/>
          <a:ln w="12700">
            <a:noFill/>
            <a:miter lim="800000"/>
            <a:headEnd/>
            <a:tailEnd/>
          </a:ln>
        </p:spPr>
        <p:txBody>
          <a:bodyPr>
            <a:prstTxWarp prst="textNoShape">
              <a:avLst/>
            </a:prstTxWarp>
            <a:spAutoFit/>
          </a:bodyPr>
          <a:lstStyle/>
          <a:p>
            <a:pPr>
              <a:spcBef>
                <a:spcPct val="50000"/>
              </a:spcBef>
            </a:pPr>
            <a:r>
              <a:rPr lang="en-US"/>
              <a:t>Sun</a:t>
            </a:r>
          </a:p>
        </p:txBody>
      </p:sp>
      <p:sp>
        <p:nvSpPr>
          <p:cNvPr id="16" name="Rectangle 15"/>
          <p:cNvSpPr/>
          <p:nvPr/>
        </p:nvSpPr>
        <p:spPr>
          <a:xfrm>
            <a:off x="7004691" y="6330771"/>
            <a:ext cx="1552867" cy="346249"/>
          </a:xfrm>
          <a:prstGeom prst="rect">
            <a:avLst/>
          </a:prstGeom>
        </p:spPr>
        <p:txBody>
          <a:bodyPr wrap="none">
            <a:spAutoFit/>
          </a:bodyPr>
          <a:lstStyle/>
          <a:p>
            <a:r>
              <a:rPr lang="en-US" dirty="0"/>
              <a:t>API:  GFSEP</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3"/>
          <p:cNvSpPr>
            <a:spLocks noGrp="1"/>
          </p:cNvSpPr>
          <p:nvPr>
            <p:ph type="ftr" sz="quarter" idx="10"/>
          </p:nvPr>
        </p:nvSpPr>
        <p:spPr>
          <a:noFill/>
        </p:spPr>
        <p:txBody>
          <a:bodyPr/>
          <a:lstStyle/>
          <a:p>
            <a:r>
              <a:rPr lang="en-US"/>
              <a:t>Geometry Finder Subsystem</a:t>
            </a:r>
          </a:p>
        </p:txBody>
      </p:sp>
      <p:sp>
        <p:nvSpPr>
          <p:cNvPr id="41987" name="Slide Number Placeholder 4"/>
          <p:cNvSpPr>
            <a:spLocks noGrp="1"/>
          </p:cNvSpPr>
          <p:nvPr>
            <p:ph type="sldNum" sz="quarter" idx="11"/>
          </p:nvPr>
        </p:nvSpPr>
        <p:spPr>
          <a:noFill/>
        </p:spPr>
        <p:txBody>
          <a:bodyPr/>
          <a:lstStyle/>
          <a:p>
            <a:fld id="{A43B72AE-52E7-B045-B2FC-0BBCF7C08F96}" type="slidenum">
              <a:rPr lang="en-US" smtClean="0"/>
              <a:pPr/>
              <a:t>22</a:t>
            </a:fld>
            <a:endParaRPr lang="en-US" sz="1400" b="0">
              <a:latin typeface="Times New Roman" charset="0"/>
            </a:endParaRPr>
          </a:p>
        </p:txBody>
      </p:sp>
      <p:sp>
        <p:nvSpPr>
          <p:cNvPr id="41988" name="Oval 2"/>
          <p:cNvSpPr>
            <a:spLocks noChangeArrowheads="1"/>
          </p:cNvSpPr>
          <p:nvPr/>
        </p:nvSpPr>
        <p:spPr bwMode="auto">
          <a:xfrm>
            <a:off x="1366838" y="5337519"/>
            <a:ext cx="479425" cy="244475"/>
          </a:xfrm>
          <a:prstGeom prst="ellipse">
            <a:avLst/>
          </a:prstGeom>
          <a:gradFill rotWithShape="0">
            <a:gsLst>
              <a:gs pos="0">
                <a:srgbClr val="322D27"/>
              </a:gs>
              <a:gs pos="100000">
                <a:srgbClr val="6C6155"/>
              </a:gs>
            </a:gsLst>
            <a:lin ang="18900000" scaled="1"/>
          </a:gradFill>
          <a:ln w="12700">
            <a:solidFill>
              <a:srgbClr val="6C6155"/>
            </a:solidFill>
            <a:round/>
            <a:headEnd/>
            <a:tailEnd/>
          </a:ln>
        </p:spPr>
        <p:txBody>
          <a:bodyPr wrap="none" anchor="ctr">
            <a:prstTxWarp prst="textNoShape">
              <a:avLst/>
            </a:prstTxWarp>
          </a:bodyPr>
          <a:lstStyle/>
          <a:p>
            <a:endParaRPr lang="en-US"/>
          </a:p>
        </p:txBody>
      </p:sp>
      <p:sp>
        <p:nvSpPr>
          <p:cNvPr id="41989" name="Rectangle 3"/>
          <p:cNvSpPr>
            <a:spLocks noGrp="1" noChangeArrowheads="1"/>
          </p:cNvSpPr>
          <p:nvPr>
            <p:ph type="title"/>
          </p:nvPr>
        </p:nvSpPr>
        <p:spPr>
          <a:xfrm>
            <a:off x="3157538" y="395288"/>
            <a:ext cx="4652962" cy="422275"/>
          </a:xfrm>
          <a:noFill/>
        </p:spPr>
        <p:txBody>
          <a:bodyPr/>
          <a:lstStyle/>
          <a:p>
            <a:r>
              <a:rPr lang="en-US" sz="2800"/>
              <a:t>Occultation/Transit Search</a:t>
            </a:r>
            <a:endParaRPr lang="en-US"/>
          </a:p>
        </p:txBody>
      </p:sp>
      <p:sp>
        <p:nvSpPr>
          <p:cNvPr id="41990" name="Text Box 4"/>
          <p:cNvSpPr txBox="1">
            <a:spLocks noChangeArrowheads="1"/>
          </p:cNvSpPr>
          <p:nvPr/>
        </p:nvSpPr>
        <p:spPr bwMode="auto">
          <a:xfrm>
            <a:off x="735013" y="1400175"/>
            <a:ext cx="7497762" cy="86793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ingress and egress times of an occultation of Phobos by Mars, as seen from Earth. Phobos and Mars are modeled as triaxial ellipsoids; a spacecraft is modeled as a point target.</a:t>
            </a:r>
            <a:endParaRPr lang="en-US" sz="2000" dirty="0"/>
          </a:p>
        </p:txBody>
      </p:sp>
      <p:sp>
        <p:nvSpPr>
          <p:cNvPr id="41991" name="Oval 5"/>
          <p:cNvSpPr>
            <a:spLocks noChangeArrowheads="1"/>
          </p:cNvSpPr>
          <p:nvPr/>
        </p:nvSpPr>
        <p:spPr bwMode="auto">
          <a:xfrm>
            <a:off x="1339850" y="3113431"/>
            <a:ext cx="3238500" cy="2779713"/>
          </a:xfrm>
          <a:prstGeom prst="ellipse">
            <a:avLst/>
          </a:prstGeom>
          <a:gradFill rotWithShape="0">
            <a:gsLst>
              <a:gs pos="0">
                <a:srgbClr val="75290B"/>
              </a:gs>
              <a:gs pos="100000">
                <a:srgbClr val="FC5918"/>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41992" name="Text Box 6"/>
          <p:cNvSpPr txBox="1">
            <a:spLocks noChangeArrowheads="1"/>
          </p:cNvSpPr>
          <p:nvPr/>
        </p:nvSpPr>
        <p:spPr bwMode="auto">
          <a:xfrm>
            <a:off x="2384425" y="4226269"/>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Mars</a:t>
            </a:r>
          </a:p>
        </p:txBody>
      </p:sp>
      <p:sp>
        <p:nvSpPr>
          <p:cNvPr id="41993" name="Oval 7"/>
          <p:cNvSpPr>
            <a:spLocks noChangeArrowheads="1"/>
          </p:cNvSpPr>
          <p:nvPr/>
        </p:nvSpPr>
        <p:spPr bwMode="auto">
          <a:xfrm>
            <a:off x="3825875" y="3354731"/>
            <a:ext cx="479425" cy="244475"/>
          </a:xfrm>
          <a:prstGeom prst="ellipse">
            <a:avLst/>
          </a:prstGeom>
          <a:gradFill rotWithShape="0">
            <a:gsLst>
              <a:gs pos="0">
                <a:srgbClr val="322D27"/>
              </a:gs>
              <a:gs pos="100000">
                <a:srgbClr val="6C6155"/>
              </a:gs>
            </a:gsLst>
            <a:lin ang="18900000" scaled="1"/>
          </a:gradFill>
          <a:ln w="12700">
            <a:solidFill>
              <a:srgbClr val="6C6155"/>
            </a:solidFill>
            <a:round/>
            <a:headEnd/>
            <a:tailEnd/>
          </a:ln>
        </p:spPr>
        <p:txBody>
          <a:bodyPr wrap="none" anchor="ctr">
            <a:prstTxWarp prst="textNoShape">
              <a:avLst/>
            </a:prstTxWarp>
          </a:bodyPr>
          <a:lstStyle/>
          <a:p>
            <a:endParaRPr lang="en-US"/>
          </a:p>
        </p:txBody>
      </p:sp>
      <p:sp>
        <p:nvSpPr>
          <p:cNvPr id="41994" name="Text Box 8"/>
          <p:cNvSpPr txBox="1">
            <a:spLocks noChangeArrowheads="1"/>
          </p:cNvSpPr>
          <p:nvPr/>
        </p:nvSpPr>
        <p:spPr bwMode="auto">
          <a:xfrm>
            <a:off x="4156075" y="2787994"/>
            <a:ext cx="1789113"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Phobos in partial transit</a:t>
            </a:r>
          </a:p>
        </p:txBody>
      </p:sp>
      <p:sp>
        <p:nvSpPr>
          <p:cNvPr id="41996" name="Text Box 10"/>
          <p:cNvSpPr txBox="1">
            <a:spLocks noChangeArrowheads="1"/>
          </p:cNvSpPr>
          <p:nvPr/>
        </p:nvSpPr>
        <p:spPr bwMode="auto">
          <a:xfrm>
            <a:off x="7640637" y="4332679"/>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Earth </a:t>
            </a:r>
          </a:p>
        </p:txBody>
      </p:sp>
      <p:sp>
        <p:nvSpPr>
          <p:cNvPr id="41997" name="Text Box 11"/>
          <p:cNvSpPr txBox="1">
            <a:spLocks noChangeArrowheads="1"/>
          </p:cNvSpPr>
          <p:nvPr/>
        </p:nvSpPr>
        <p:spPr bwMode="auto">
          <a:xfrm>
            <a:off x="695325" y="5666131"/>
            <a:ext cx="1911350" cy="835025"/>
          </a:xfrm>
          <a:prstGeom prst="rect">
            <a:avLst/>
          </a:prstGeom>
          <a:noFill/>
          <a:ln w="12700">
            <a:noFill/>
            <a:miter lim="800000"/>
            <a:headEnd/>
            <a:tailEnd/>
          </a:ln>
        </p:spPr>
        <p:txBody>
          <a:bodyPr>
            <a:prstTxWarp prst="textNoShape">
              <a:avLst/>
            </a:prstTxWarp>
            <a:spAutoFit/>
          </a:bodyPr>
          <a:lstStyle/>
          <a:p>
            <a:pPr>
              <a:spcBef>
                <a:spcPct val="50000"/>
              </a:spcBef>
            </a:pPr>
            <a:r>
              <a:rPr lang="en-US"/>
              <a:t>Phobos in partial occultation</a:t>
            </a:r>
          </a:p>
        </p:txBody>
      </p:sp>
      <p:sp>
        <p:nvSpPr>
          <p:cNvPr id="41998" name="Oval 12"/>
          <p:cNvSpPr>
            <a:spLocks noChangeArrowheads="1"/>
          </p:cNvSpPr>
          <p:nvPr/>
        </p:nvSpPr>
        <p:spPr bwMode="auto">
          <a:xfrm>
            <a:off x="3417888" y="5093044"/>
            <a:ext cx="479425" cy="244475"/>
          </a:xfrm>
          <a:prstGeom prst="ellipse">
            <a:avLst/>
          </a:prstGeom>
          <a:noFill/>
          <a:ln w="28575">
            <a:solidFill>
              <a:schemeClr val="tx1"/>
            </a:solidFill>
            <a:prstDash val="dash"/>
            <a:round/>
            <a:headEnd/>
            <a:tailEnd/>
          </a:ln>
        </p:spPr>
        <p:txBody>
          <a:bodyPr wrap="none" anchor="ctr">
            <a:prstTxWarp prst="textNoShape">
              <a:avLst/>
            </a:prstTxWarp>
          </a:bodyPr>
          <a:lstStyle/>
          <a:p>
            <a:endParaRPr lang="en-US"/>
          </a:p>
        </p:txBody>
      </p:sp>
      <p:sp>
        <p:nvSpPr>
          <p:cNvPr id="41999" name="Text Box 13"/>
          <p:cNvSpPr txBox="1">
            <a:spLocks noChangeArrowheads="1"/>
          </p:cNvSpPr>
          <p:nvPr/>
        </p:nvSpPr>
        <p:spPr bwMode="auto">
          <a:xfrm>
            <a:off x="320675" y="2873719"/>
            <a:ext cx="1584325" cy="835025"/>
          </a:xfrm>
          <a:prstGeom prst="rect">
            <a:avLst/>
          </a:prstGeom>
          <a:noFill/>
          <a:ln w="12700">
            <a:noFill/>
            <a:miter lim="800000"/>
            <a:headEnd/>
            <a:tailEnd/>
          </a:ln>
        </p:spPr>
        <p:txBody>
          <a:bodyPr>
            <a:prstTxWarp prst="textNoShape">
              <a:avLst/>
            </a:prstTxWarp>
            <a:spAutoFit/>
          </a:bodyPr>
          <a:lstStyle/>
          <a:p>
            <a:pPr>
              <a:spcBef>
                <a:spcPct val="50000"/>
              </a:spcBef>
            </a:pPr>
            <a:r>
              <a:rPr lang="en-US"/>
              <a:t>Phobos in annular transit</a:t>
            </a:r>
          </a:p>
        </p:txBody>
      </p:sp>
      <p:sp>
        <p:nvSpPr>
          <p:cNvPr id="42000" name="Text Box 14"/>
          <p:cNvSpPr txBox="1">
            <a:spLocks noChangeArrowheads="1"/>
          </p:cNvSpPr>
          <p:nvPr/>
        </p:nvSpPr>
        <p:spPr bwMode="auto">
          <a:xfrm>
            <a:off x="3933825" y="5408956"/>
            <a:ext cx="1789113"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Phobos in full occultation</a:t>
            </a:r>
          </a:p>
        </p:txBody>
      </p:sp>
      <p:sp>
        <p:nvSpPr>
          <p:cNvPr id="42001" name="Oval 15"/>
          <p:cNvSpPr>
            <a:spLocks noChangeArrowheads="1"/>
          </p:cNvSpPr>
          <p:nvPr/>
        </p:nvSpPr>
        <p:spPr bwMode="auto">
          <a:xfrm>
            <a:off x="1806575" y="3751606"/>
            <a:ext cx="479425" cy="244475"/>
          </a:xfrm>
          <a:prstGeom prst="ellipse">
            <a:avLst/>
          </a:prstGeom>
          <a:gradFill rotWithShape="0">
            <a:gsLst>
              <a:gs pos="0">
                <a:srgbClr val="322D27"/>
              </a:gs>
              <a:gs pos="100000">
                <a:srgbClr val="6C6155"/>
              </a:gs>
            </a:gsLst>
            <a:lin ang="18900000" scaled="1"/>
          </a:gradFill>
          <a:ln w="12700">
            <a:solidFill>
              <a:srgbClr val="6C6155"/>
            </a:solidFill>
            <a:round/>
            <a:headEnd/>
            <a:tailEnd/>
          </a:ln>
        </p:spPr>
        <p:txBody>
          <a:bodyPr wrap="none" anchor="ctr">
            <a:prstTxWarp prst="textNoShape">
              <a:avLst/>
            </a:prstTxWarp>
          </a:bodyPr>
          <a:lstStyle/>
          <a:p>
            <a:endParaRPr lang="en-US"/>
          </a:p>
        </p:txBody>
      </p:sp>
      <p:sp>
        <p:nvSpPr>
          <p:cNvPr id="22" name="Rectangle 21"/>
          <p:cNvSpPr/>
          <p:nvPr/>
        </p:nvSpPr>
        <p:spPr>
          <a:xfrm>
            <a:off x="6909983" y="6275553"/>
            <a:ext cx="1710725" cy="346249"/>
          </a:xfrm>
          <a:prstGeom prst="rect">
            <a:avLst/>
          </a:prstGeom>
        </p:spPr>
        <p:txBody>
          <a:bodyPr wrap="none">
            <a:spAutoFit/>
          </a:bodyPr>
          <a:lstStyle/>
          <a:p>
            <a:r>
              <a:rPr lang="en-US" dirty="0"/>
              <a:t>API:  GFOCLT</a:t>
            </a:r>
          </a:p>
        </p:txBody>
      </p:sp>
      <p:sp>
        <p:nvSpPr>
          <p:cNvPr id="19" name="Oval 19"/>
          <p:cNvSpPr>
            <a:spLocks noChangeArrowheads="1"/>
          </p:cNvSpPr>
          <p:nvPr/>
        </p:nvSpPr>
        <p:spPr bwMode="auto">
          <a:xfrm>
            <a:off x="2819400" y="3167406"/>
            <a:ext cx="139700" cy="134938"/>
          </a:xfrm>
          <a:prstGeom prst="ellipse">
            <a:avLst/>
          </a:prstGeom>
          <a:noFill/>
          <a:ln w="28575">
            <a:solidFill>
              <a:srgbClr val="00B050"/>
            </a:solidFill>
            <a:prstDash val="sysDot"/>
            <a:round/>
            <a:headEnd/>
            <a:tailEnd/>
          </a:ln>
        </p:spPr>
        <p:txBody>
          <a:bodyPr wrap="none" anchor="ctr">
            <a:prstTxWarp prst="textNoShape">
              <a:avLst/>
            </a:prstTxWarp>
          </a:bodyPr>
          <a:lstStyle/>
          <a:p>
            <a:endParaRPr lang="en-US"/>
          </a:p>
        </p:txBody>
      </p:sp>
      <p:sp>
        <p:nvSpPr>
          <p:cNvPr id="20" name="Oval 16"/>
          <p:cNvSpPr>
            <a:spLocks noChangeArrowheads="1"/>
          </p:cNvSpPr>
          <p:nvPr/>
        </p:nvSpPr>
        <p:spPr bwMode="auto">
          <a:xfrm>
            <a:off x="4319588" y="4175469"/>
            <a:ext cx="139700" cy="134937"/>
          </a:xfrm>
          <a:prstGeom prst="ellipse">
            <a:avLst/>
          </a:prstGeom>
          <a:solidFill>
            <a:srgbClr val="00B050"/>
          </a:solidFill>
          <a:ln w="12700">
            <a:solidFill>
              <a:srgbClr val="6C6155"/>
            </a:solidFill>
            <a:round/>
            <a:headEnd/>
            <a:tailEnd/>
          </a:ln>
        </p:spPr>
        <p:txBody>
          <a:bodyPr wrap="none" anchor="ctr">
            <a:prstTxWarp prst="textNoShape">
              <a:avLst/>
            </a:prstTxWarp>
          </a:bodyPr>
          <a:lstStyle/>
          <a:p>
            <a:endParaRPr lang="en-US"/>
          </a:p>
        </p:txBody>
      </p:sp>
      <p:sp>
        <p:nvSpPr>
          <p:cNvPr id="21" name="Text Box 17"/>
          <p:cNvSpPr txBox="1">
            <a:spLocks noChangeArrowheads="1"/>
          </p:cNvSpPr>
          <p:nvPr/>
        </p:nvSpPr>
        <p:spPr bwMode="auto">
          <a:xfrm>
            <a:off x="4328652" y="3800819"/>
            <a:ext cx="1708150"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Point target in transit</a:t>
            </a:r>
          </a:p>
        </p:txBody>
      </p:sp>
      <p:sp>
        <p:nvSpPr>
          <p:cNvPr id="23" name="Text Box 18"/>
          <p:cNvSpPr txBox="1">
            <a:spLocks noChangeArrowheads="1"/>
          </p:cNvSpPr>
          <p:nvPr/>
        </p:nvSpPr>
        <p:spPr bwMode="auto">
          <a:xfrm>
            <a:off x="2046287" y="2537183"/>
            <a:ext cx="1708150"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Point target in occultation</a:t>
            </a:r>
          </a:p>
        </p:txBody>
      </p:sp>
      <p:pic>
        <p:nvPicPr>
          <p:cNvPr id="3" name="Picture 2"/>
          <p:cNvPicPr>
            <a:picLocks noChangeAspect="1"/>
          </p:cNvPicPr>
          <p:nvPr/>
        </p:nvPicPr>
        <p:blipFill>
          <a:blip r:embed="rId3"/>
          <a:stretch>
            <a:fillRect/>
          </a:stretch>
        </p:blipFill>
        <p:spPr>
          <a:xfrm>
            <a:off x="7439026" y="2873719"/>
            <a:ext cx="1461744" cy="1461744"/>
          </a:xfrm>
          <a:prstGeom prst="rect">
            <a:avLst/>
          </a:prstGeom>
        </p:spPr>
      </p:pic>
      <p:pic>
        <p:nvPicPr>
          <p:cNvPr id="2" name="Picture 1"/>
          <p:cNvPicPr>
            <a:picLocks noChangeAspect="1"/>
          </p:cNvPicPr>
          <p:nvPr/>
        </p:nvPicPr>
        <p:blipFill>
          <a:blip r:embed="rId4"/>
          <a:stretch>
            <a:fillRect/>
          </a:stretch>
        </p:blipFill>
        <p:spPr>
          <a:xfrm rot="20978831">
            <a:off x="7397102" y="3228908"/>
            <a:ext cx="465206" cy="595146"/>
          </a:xfrm>
          <a:prstGeom prst="rect">
            <a:avLst/>
          </a:prstGeom>
        </p:spPr>
      </p:pic>
      <p:cxnSp>
        <p:nvCxnSpPr>
          <p:cNvPr id="5" name="Straight Connector 4"/>
          <p:cNvCxnSpPr>
            <a:stCxn id="2" idx="1"/>
          </p:cNvCxnSpPr>
          <p:nvPr/>
        </p:nvCxnSpPr>
        <p:spPr bwMode="auto">
          <a:xfrm flipH="1" flipV="1">
            <a:off x="6941376" y="3351145"/>
            <a:ext cx="459513" cy="217137"/>
          </a:xfrm>
          <a:prstGeom prst="line">
            <a:avLst/>
          </a:prstGeom>
          <a:noFill/>
          <a:ln w="12700" cap="flat" cmpd="sng" algn="ctr">
            <a:solidFill>
              <a:schemeClr val="tx1"/>
            </a:solidFill>
            <a:prstDash val="sysDash"/>
            <a:round/>
            <a:headEnd type="none" w="med" len="med"/>
            <a:tailEnd type="none" w="med" len="med"/>
          </a:ln>
          <a:effectLst/>
        </p:spPr>
      </p:cxnSp>
      <p:cxnSp>
        <p:nvCxnSpPr>
          <p:cNvPr id="27" name="Straight Connector 26"/>
          <p:cNvCxnSpPr>
            <a:stCxn id="2" idx="1"/>
          </p:cNvCxnSpPr>
          <p:nvPr/>
        </p:nvCxnSpPr>
        <p:spPr bwMode="auto">
          <a:xfrm flipH="1">
            <a:off x="7030436" y="3568282"/>
            <a:ext cx="370453" cy="301976"/>
          </a:xfrm>
          <a:prstGeom prst="line">
            <a:avLst/>
          </a:prstGeom>
          <a:noFill/>
          <a:ln w="12700" cap="flat" cmpd="sng" algn="ctr">
            <a:solidFill>
              <a:schemeClr val="tx1"/>
            </a:solidFill>
            <a:prstDash val="sysDash"/>
            <a:round/>
            <a:headEnd type="none" w="med" len="med"/>
            <a:tailEnd type="none" w="med" len="med"/>
          </a:ln>
          <a:effectLst/>
        </p:spPr>
      </p:cxnSp>
    </p:spTree>
    <p:extLst>
      <p:ext uri="{BB962C8B-B14F-4D97-AF65-F5344CB8AC3E}">
        <p14:creationId xmlns:p14="http://schemas.microsoft.com/office/powerpoint/2010/main" val="1799439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3"/>
          <p:cNvSpPr>
            <a:spLocks noGrp="1"/>
          </p:cNvSpPr>
          <p:nvPr>
            <p:ph type="ftr" sz="quarter" idx="10"/>
          </p:nvPr>
        </p:nvSpPr>
        <p:spPr>
          <a:noFill/>
        </p:spPr>
        <p:txBody>
          <a:bodyPr/>
          <a:lstStyle/>
          <a:p>
            <a:r>
              <a:rPr lang="en-US" dirty="0"/>
              <a:t>Geometry Finder Subsystem</a:t>
            </a:r>
          </a:p>
        </p:txBody>
      </p:sp>
      <p:sp>
        <p:nvSpPr>
          <p:cNvPr id="44035" name="Slide Number Placeholder 4"/>
          <p:cNvSpPr>
            <a:spLocks noGrp="1"/>
          </p:cNvSpPr>
          <p:nvPr>
            <p:ph type="sldNum" sz="quarter" idx="11"/>
          </p:nvPr>
        </p:nvSpPr>
        <p:spPr>
          <a:noFill/>
        </p:spPr>
        <p:txBody>
          <a:bodyPr/>
          <a:lstStyle/>
          <a:p>
            <a:fld id="{BCAD82BD-0E48-A44C-AC6F-29C2E1ACC475}" type="slidenum">
              <a:rPr lang="en-US" smtClean="0"/>
              <a:pPr/>
              <a:t>23</a:t>
            </a:fld>
            <a:endParaRPr lang="en-US" sz="1400" b="0" dirty="0">
              <a:latin typeface="Times New Roman" charset="0"/>
            </a:endParaRPr>
          </a:p>
        </p:txBody>
      </p:sp>
      <p:sp>
        <p:nvSpPr>
          <p:cNvPr id="44036" name="Rectangle 2"/>
          <p:cNvSpPr>
            <a:spLocks noGrp="1" noChangeArrowheads="1"/>
          </p:cNvSpPr>
          <p:nvPr>
            <p:ph type="title"/>
          </p:nvPr>
        </p:nvSpPr>
        <p:spPr>
          <a:xfrm>
            <a:off x="3506737" y="395288"/>
            <a:ext cx="3949799" cy="435504"/>
          </a:xfrm>
          <a:noFill/>
        </p:spPr>
        <p:txBody>
          <a:bodyPr/>
          <a:lstStyle/>
          <a:p>
            <a:r>
              <a:rPr lang="en-US" sz="2800" dirty="0"/>
              <a:t>Target in Field of View</a:t>
            </a:r>
            <a:endParaRPr lang="en-US" dirty="0"/>
          </a:p>
        </p:txBody>
      </p:sp>
      <p:sp>
        <p:nvSpPr>
          <p:cNvPr id="44037" name="Text Box 3"/>
          <p:cNvSpPr txBox="1">
            <a:spLocks noChangeArrowheads="1"/>
          </p:cNvSpPr>
          <p:nvPr/>
        </p:nvSpPr>
        <p:spPr bwMode="auto">
          <a:xfrm>
            <a:off x="836613" y="1343025"/>
            <a:ext cx="7140575" cy="86793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Titan appears in the FOV of the Cassini ISS Narrow Angle Camera (NAC). The target shape is modeled as an ellipsoid. (Point targets are also supported.)</a:t>
            </a:r>
            <a:endParaRPr lang="en-US" sz="2000" dirty="0"/>
          </a:p>
        </p:txBody>
      </p:sp>
      <p:sp>
        <p:nvSpPr>
          <p:cNvPr id="316420" name="Oval 4"/>
          <p:cNvSpPr>
            <a:spLocks noChangeArrowheads="1"/>
          </p:cNvSpPr>
          <p:nvPr/>
        </p:nvSpPr>
        <p:spPr bwMode="auto">
          <a:xfrm>
            <a:off x="2271713" y="2657475"/>
            <a:ext cx="2746375" cy="2779713"/>
          </a:xfrm>
          <a:prstGeom prst="ellipse">
            <a:avLst/>
          </a:prstGeom>
          <a:gradFill>
            <a:gsLst>
              <a:gs pos="79000">
                <a:srgbClr val="FCBB33"/>
              </a:gs>
              <a:gs pos="11000">
                <a:srgbClr val="280A06"/>
              </a:gs>
            </a:gsLst>
            <a:lin ang="0" scaled="1"/>
          </a:gradFill>
          <a:ln w="12700">
            <a:solidFill>
              <a:schemeClr val="tx1"/>
            </a:solidFill>
            <a:round/>
            <a:headEnd/>
            <a:tailEnd/>
          </a:ln>
          <a:effectLst/>
        </p:spPr>
        <p:txBody>
          <a:bodyPr wrap="none" anchor="ctr">
            <a:prstTxWarp prst="textNoShape">
              <a:avLst/>
            </a:prstTxWarp>
          </a:bodyPr>
          <a:lstStyle/>
          <a:p>
            <a:pPr>
              <a:defRPr/>
            </a:pPr>
            <a:endParaRPr lang="en-US" dirty="0"/>
          </a:p>
        </p:txBody>
      </p:sp>
      <p:sp>
        <p:nvSpPr>
          <p:cNvPr id="44039" name="Line 5"/>
          <p:cNvSpPr>
            <a:spLocks noChangeShapeType="1"/>
          </p:cNvSpPr>
          <p:nvPr/>
        </p:nvSpPr>
        <p:spPr bwMode="auto">
          <a:xfrm flipH="1" flipV="1">
            <a:off x="4883573" y="3717480"/>
            <a:ext cx="798090" cy="2119758"/>
          </a:xfrm>
          <a:prstGeom prst="line">
            <a:avLst/>
          </a:prstGeom>
          <a:noFill/>
          <a:ln w="28575">
            <a:solidFill>
              <a:schemeClr val="tx1"/>
            </a:solidFill>
            <a:round/>
            <a:headEnd type="none"/>
            <a:tailEnd type="none" w="med" len="med"/>
          </a:ln>
        </p:spPr>
        <p:txBody>
          <a:bodyPr wrap="none" anchor="ctr">
            <a:prstTxWarp prst="textNoShape">
              <a:avLst/>
            </a:prstTxWarp>
          </a:bodyPr>
          <a:lstStyle/>
          <a:p>
            <a:endParaRPr lang="en-US" dirty="0"/>
          </a:p>
        </p:txBody>
      </p:sp>
      <p:sp>
        <p:nvSpPr>
          <p:cNvPr id="44040" name="Text Box 6"/>
          <p:cNvSpPr txBox="1">
            <a:spLocks noChangeArrowheads="1"/>
          </p:cNvSpPr>
          <p:nvPr/>
        </p:nvSpPr>
        <p:spPr bwMode="auto">
          <a:xfrm>
            <a:off x="1303338" y="3138488"/>
            <a:ext cx="11271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Titan</a:t>
            </a:r>
          </a:p>
        </p:txBody>
      </p:sp>
      <p:sp>
        <p:nvSpPr>
          <p:cNvPr id="44041" name="AutoShape 7"/>
          <p:cNvSpPr>
            <a:spLocks noChangeArrowheads="1"/>
          </p:cNvSpPr>
          <p:nvPr/>
        </p:nvSpPr>
        <p:spPr bwMode="auto">
          <a:xfrm>
            <a:off x="5618163" y="5894507"/>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44042" name="Group 8"/>
          <p:cNvGrpSpPr>
            <a:grpSpLocks/>
          </p:cNvGrpSpPr>
          <p:nvPr/>
        </p:nvGrpSpPr>
        <p:grpSpPr bwMode="auto">
          <a:xfrm>
            <a:off x="6251575" y="5921495"/>
            <a:ext cx="681038" cy="230187"/>
            <a:chOff x="640" y="2899"/>
            <a:chExt cx="368" cy="124"/>
          </a:xfrm>
        </p:grpSpPr>
        <p:sp>
          <p:nvSpPr>
            <p:cNvPr id="44069" name="AutoShape 9"/>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44070" name="Line 10"/>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1" name="Line 11"/>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2" name="Line 12"/>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3" name="Line 13"/>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4" name="Line 14"/>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5" name="Line 15"/>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76" name="Line 16"/>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44043" name="Group 17"/>
          <p:cNvGrpSpPr>
            <a:grpSpLocks/>
          </p:cNvGrpSpPr>
          <p:nvPr/>
        </p:nvGrpSpPr>
        <p:grpSpPr bwMode="auto">
          <a:xfrm>
            <a:off x="4879975" y="5926257"/>
            <a:ext cx="681038" cy="230188"/>
            <a:chOff x="640" y="2899"/>
            <a:chExt cx="368" cy="124"/>
          </a:xfrm>
        </p:grpSpPr>
        <p:sp>
          <p:nvSpPr>
            <p:cNvPr id="44061" name="AutoShape 18"/>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44062" name="Line 19"/>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3" name="Line 20"/>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4" name="Line 21"/>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5" name="Line 22"/>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6" name="Line 23"/>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7" name="Line 24"/>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44068" name="Line 25"/>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44044" name="Line 26"/>
          <p:cNvSpPr>
            <a:spLocks noChangeShapeType="1"/>
          </p:cNvSpPr>
          <p:nvPr/>
        </p:nvSpPr>
        <p:spPr bwMode="auto">
          <a:xfrm>
            <a:off x="5470525" y="6058020"/>
            <a:ext cx="133350" cy="1587"/>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44045" name="Line 27"/>
          <p:cNvSpPr>
            <a:spLocks noChangeShapeType="1"/>
          </p:cNvSpPr>
          <p:nvPr/>
        </p:nvSpPr>
        <p:spPr bwMode="auto">
          <a:xfrm>
            <a:off x="6099175" y="6065957"/>
            <a:ext cx="200025" cy="1588"/>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44046" name="Arc 28"/>
          <p:cNvSpPr>
            <a:spLocks/>
          </p:cNvSpPr>
          <p:nvPr/>
        </p:nvSpPr>
        <p:spPr bwMode="auto">
          <a:xfrm rot="10117739">
            <a:off x="5745163" y="5451595"/>
            <a:ext cx="392112" cy="420687"/>
          </a:xfrm>
          <a:custGeom>
            <a:avLst/>
            <a:gdLst>
              <a:gd name="T0" fmla="*/ 0 w 20109"/>
              <a:gd name="T1" fmla="*/ 0 h 21600"/>
              <a:gd name="T2" fmla="*/ 149090326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44047" name="AutoShape 29"/>
          <p:cNvSpPr>
            <a:spLocks noChangeArrowheads="1"/>
          </p:cNvSpPr>
          <p:nvPr/>
        </p:nvSpPr>
        <p:spPr bwMode="auto">
          <a:xfrm>
            <a:off x="5832475" y="5789732"/>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44048" name="AutoShape 30"/>
          <p:cNvSpPr>
            <a:spLocks noChangeArrowheads="1"/>
          </p:cNvSpPr>
          <p:nvPr/>
        </p:nvSpPr>
        <p:spPr bwMode="auto">
          <a:xfrm rot="1581508">
            <a:off x="5959475" y="5499220"/>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44049" name="Line 31"/>
          <p:cNvSpPr>
            <a:spLocks noChangeShapeType="1"/>
          </p:cNvSpPr>
          <p:nvPr/>
        </p:nvSpPr>
        <p:spPr bwMode="auto">
          <a:xfrm flipH="1">
            <a:off x="5765800" y="5616695"/>
            <a:ext cx="147638" cy="55562"/>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44050" name="Line 32"/>
          <p:cNvSpPr>
            <a:spLocks noChangeShapeType="1"/>
          </p:cNvSpPr>
          <p:nvPr/>
        </p:nvSpPr>
        <p:spPr bwMode="auto">
          <a:xfrm>
            <a:off x="6072188" y="5688132"/>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44051" name="Text Box 33"/>
          <p:cNvSpPr txBox="1">
            <a:spLocks noChangeArrowheads="1"/>
          </p:cNvSpPr>
          <p:nvPr/>
        </p:nvSpPr>
        <p:spPr bwMode="auto">
          <a:xfrm>
            <a:off x="6781800" y="5283200"/>
            <a:ext cx="1127125"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Cassini orbiter</a:t>
            </a:r>
          </a:p>
        </p:txBody>
      </p:sp>
      <p:sp>
        <p:nvSpPr>
          <p:cNvPr id="44052" name="Line 34"/>
          <p:cNvSpPr>
            <a:spLocks noChangeShapeType="1"/>
          </p:cNvSpPr>
          <p:nvPr/>
        </p:nvSpPr>
        <p:spPr bwMode="auto">
          <a:xfrm flipH="1">
            <a:off x="3979863" y="3719513"/>
            <a:ext cx="900112" cy="382587"/>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44053" name="Line 35"/>
          <p:cNvSpPr>
            <a:spLocks noChangeShapeType="1"/>
          </p:cNvSpPr>
          <p:nvPr/>
        </p:nvSpPr>
        <p:spPr bwMode="auto">
          <a:xfrm flipH="1" flipV="1">
            <a:off x="3983038" y="4089400"/>
            <a:ext cx="228600" cy="814388"/>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44054" name="Line 36"/>
          <p:cNvSpPr>
            <a:spLocks noChangeShapeType="1"/>
          </p:cNvSpPr>
          <p:nvPr/>
        </p:nvSpPr>
        <p:spPr bwMode="auto">
          <a:xfrm flipH="1" flipV="1">
            <a:off x="3994600" y="4086918"/>
            <a:ext cx="1701349" cy="1774131"/>
          </a:xfrm>
          <a:prstGeom prst="line">
            <a:avLst/>
          </a:prstGeom>
          <a:noFill/>
          <a:ln w="28575">
            <a:solidFill>
              <a:schemeClr val="tx1"/>
            </a:solidFill>
            <a:round/>
            <a:headEnd type="none"/>
            <a:tailEnd type="none" w="med" len="med"/>
          </a:ln>
        </p:spPr>
        <p:txBody>
          <a:bodyPr wrap="none" anchor="ctr">
            <a:prstTxWarp prst="textNoShape">
              <a:avLst/>
            </a:prstTxWarp>
          </a:bodyPr>
          <a:lstStyle/>
          <a:p>
            <a:endParaRPr lang="en-US" dirty="0"/>
          </a:p>
        </p:txBody>
      </p:sp>
      <p:sp>
        <p:nvSpPr>
          <p:cNvPr id="44055" name="Line 37"/>
          <p:cNvSpPr>
            <a:spLocks noChangeShapeType="1"/>
          </p:cNvSpPr>
          <p:nvPr/>
        </p:nvSpPr>
        <p:spPr bwMode="auto">
          <a:xfrm flipH="1" flipV="1">
            <a:off x="5102930" y="4514083"/>
            <a:ext cx="570794" cy="1327916"/>
          </a:xfrm>
          <a:prstGeom prst="line">
            <a:avLst/>
          </a:prstGeom>
          <a:noFill/>
          <a:ln w="28575">
            <a:solidFill>
              <a:schemeClr val="tx1"/>
            </a:solidFill>
            <a:round/>
            <a:headEnd type="none"/>
            <a:tailEnd type="none" w="med" len="med"/>
          </a:ln>
        </p:spPr>
        <p:txBody>
          <a:bodyPr wrap="none" anchor="ctr">
            <a:prstTxWarp prst="textNoShape">
              <a:avLst/>
            </a:prstTxWarp>
          </a:bodyPr>
          <a:lstStyle/>
          <a:p>
            <a:endParaRPr lang="en-US" dirty="0"/>
          </a:p>
        </p:txBody>
      </p:sp>
      <p:sp>
        <p:nvSpPr>
          <p:cNvPr id="44056" name="Line 38"/>
          <p:cNvSpPr>
            <a:spLocks noChangeShapeType="1"/>
          </p:cNvSpPr>
          <p:nvPr/>
        </p:nvSpPr>
        <p:spPr bwMode="auto">
          <a:xfrm flipH="1" flipV="1">
            <a:off x="4213957" y="4871976"/>
            <a:ext cx="1466117" cy="984311"/>
          </a:xfrm>
          <a:prstGeom prst="line">
            <a:avLst/>
          </a:prstGeom>
          <a:noFill/>
          <a:ln w="28575">
            <a:solidFill>
              <a:schemeClr val="tx1"/>
            </a:solidFill>
            <a:round/>
            <a:headEnd type="none"/>
            <a:tailEnd type="none" w="med" len="med"/>
          </a:ln>
        </p:spPr>
        <p:txBody>
          <a:bodyPr wrap="none" anchor="ctr">
            <a:prstTxWarp prst="textNoShape">
              <a:avLst/>
            </a:prstTxWarp>
          </a:bodyPr>
          <a:lstStyle/>
          <a:p>
            <a:endParaRPr lang="en-US" dirty="0"/>
          </a:p>
        </p:txBody>
      </p:sp>
      <p:sp>
        <p:nvSpPr>
          <p:cNvPr id="44057" name="Line 39"/>
          <p:cNvSpPr>
            <a:spLocks noChangeShapeType="1"/>
          </p:cNvSpPr>
          <p:nvPr/>
        </p:nvSpPr>
        <p:spPr bwMode="auto">
          <a:xfrm flipH="1">
            <a:off x="4227513" y="4506913"/>
            <a:ext cx="900112" cy="382587"/>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44058" name="Line 40"/>
          <p:cNvSpPr>
            <a:spLocks noChangeShapeType="1"/>
          </p:cNvSpPr>
          <p:nvPr/>
        </p:nvSpPr>
        <p:spPr bwMode="auto">
          <a:xfrm flipH="1" flipV="1">
            <a:off x="4886325" y="3702050"/>
            <a:ext cx="228600" cy="814388"/>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44059" name="Text Box 41"/>
          <p:cNvSpPr txBox="1">
            <a:spLocks noChangeArrowheads="1"/>
          </p:cNvSpPr>
          <p:nvPr/>
        </p:nvSpPr>
        <p:spPr bwMode="auto">
          <a:xfrm>
            <a:off x="4992545" y="4095734"/>
            <a:ext cx="2800350" cy="346249"/>
          </a:xfrm>
          <a:prstGeom prst="rect">
            <a:avLst/>
          </a:prstGeom>
          <a:noFill/>
          <a:ln w="12700">
            <a:noFill/>
            <a:miter lim="800000"/>
            <a:headEnd/>
            <a:tailEnd/>
          </a:ln>
        </p:spPr>
        <p:txBody>
          <a:bodyPr>
            <a:prstTxWarp prst="textNoShape">
              <a:avLst/>
            </a:prstTxWarp>
            <a:spAutoFit/>
          </a:bodyPr>
          <a:lstStyle/>
          <a:p>
            <a:pPr>
              <a:spcBef>
                <a:spcPct val="50000"/>
              </a:spcBef>
            </a:pPr>
            <a:r>
              <a:rPr lang="en-US" dirty="0"/>
              <a:t>Cassini Camera FOV</a:t>
            </a:r>
          </a:p>
        </p:txBody>
      </p:sp>
      <p:sp>
        <p:nvSpPr>
          <p:cNvPr id="44060" name="Text Box 42"/>
          <p:cNvSpPr txBox="1">
            <a:spLocks noChangeArrowheads="1"/>
          </p:cNvSpPr>
          <p:nvPr/>
        </p:nvSpPr>
        <p:spPr bwMode="auto">
          <a:xfrm>
            <a:off x="184150" y="4768850"/>
            <a:ext cx="1951038" cy="150495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400" dirty="0"/>
              <a:t>The FOV shape may be any of: </a:t>
            </a:r>
          </a:p>
          <a:p>
            <a:pPr algn="l">
              <a:spcBef>
                <a:spcPct val="50000"/>
              </a:spcBef>
            </a:pPr>
            <a:r>
              <a:rPr lang="en-US" sz="1200" dirty="0"/>
              <a:t>Rectangle</a:t>
            </a:r>
          </a:p>
          <a:p>
            <a:pPr algn="l">
              <a:spcBef>
                <a:spcPct val="50000"/>
              </a:spcBef>
            </a:pPr>
            <a:r>
              <a:rPr lang="en-US" sz="1200" dirty="0"/>
              <a:t>Circle</a:t>
            </a:r>
          </a:p>
          <a:p>
            <a:pPr algn="l">
              <a:spcBef>
                <a:spcPct val="50000"/>
              </a:spcBef>
            </a:pPr>
            <a:r>
              <a:rPr lang="en-US" sz="1200" dirty="0"/>
              <a:t>Ellipse</a:t>
            </a:r>
          </a:p>
          <a:p>
            <a:pPr algn="l">
              <a:spcBef>
                <a:spcPct val="50000"/>
              </a:spcBef>
            </a:pPr>
            <a:r>
              <a:rPr lang="en-US" sz="1200" dirty="0"/>
              <a:t>Polygon</a:t>
            </a:r>
            <a:endParaRPr lang="en-US" sz="1400" dirty="0"/>
          </a:p>
        </p:txBody>
      </p:sp>
      <p:cxnSp>
        <p:nvCxnSpPr>
          <p:cNvPr id="3" name="Straight Arrow Connector 2"/>
          <p:cNvCxnSpPr>
            <a:stCxn id="44058" idx="1"/>
          </p:cNvCxnSpPr>
          <p:nvPr/>
        </p:nvCxnSpPr>
        <p:spPr bwMode="auto">
          <a:xfrm flipH="1" flipV="1">
            <a:off x="4721942" y="3278771"/>
            <a:ext cx="164383" cy="423279"/>
          </a:xfrm>
          <a:prstGeom prst="straightConnector1">
            <a:avLst/>
          </a:prstGeom>
          <a:noFill/>
          <a:ln w="12700" cap="flat" cmpd="sng" algn="ctr">
            <a:solidFill>
              <a:schemeClr val="tx1"/>
            </a:solidFill>
            <a:prstDash val="sysDash"/>
            <a:round/>
            <a:headEnd type="none" w="med" len="med"/>
            <a:tailEnd type="arrow"/>
          </a:ln>
          <a:effectLst/>
        </p:spPr>
      </p:cxnSp>
      <p:cxnSp>
        <p:nvCxnSpPr>
          <p:cNvPr id="47" name="Straight Arrow Connector 46"/>
          <p:cNvCxnSpPr/>
          <p:nvPr/>
        </p:nvCxnSpPr>
        <p:spPr bwMode="auto">
          <a:xfrm flipH="1" flipV="1">
            <a:off x="4860483" y="4086919"/>
            <a:ext cx="212878" cy="414051"/>
          </a:xfrm>
          <a:prstGeom prst="straightConnector1">
            <a:avLst/>
          </a:prstGeom>
          <a:noFill/>
          <a:ln w="12700" cap="flat" cmpd="sng" algn="ctr">
            <a:solidFill>
              <a:schemeClr val="tx1"/>
            </a:solidFill>
            <a:prstDash val="sysDash"/>
            <a:round/>
            <a:headEnd type="none" w="med" len="med"/>
            <a:tailEnd type="arrow"/>
          </a:ln>
          <a:effectLst/>
        </p:spPr>
      </p:cxnSp>
      <p:cxnSp>
        <p:nvCxnSpPr>
          <p:cNvPr id="48" name="Straight Arrow Connector 47"/>
          <p:cNvCxnSpPr/>
          <p:nvPr/>
        </p:nvCxnSpPr>
        <p:spPr bwMode="auto">
          <a:xfrm flipH="1" flipV="1">
            <a:off x="3659794" y="3763660"/>
            <a:ext cx="316783" cy="333236"/>
          </a:xfrm>
          <a:prstGeom prst="straightConnector1">
            <a:avLst/>
          </a:prstGeom>
          <a:noFill/>
          <a:ln w="12700" cap="flat" cmpd="sng" algn="ctr">
            <a:solidFill>
              <a:schemeClr val="tx1"/>
            </a:solidFill>
            <a:prstDash val="sysDash"/>
            <a:round/>
            <a:headEnd type="none" w="med" len="med"/>
            <a:tailEnd type="arrow"/>
          </a:ln>
          <a:effectLst/>
        </p:spPr>
      </p:cxnSp>
      <p:cxnSp>
        <p:nvCxnSpPr>
          <p:cNvPr id="52" name="Straight Arrow Connector 51"/>
          <p:cNvCxnSpPr/>
          <p:nvPr/>
        </p:nvCxnSpPr>
        <p:spPr bwMode="auto">
          <a:xfrm flipH="1" flipV="1">
            <a:off x="3798335" y="4571808"/>
            <a:ext cx="365278" cy="277827"/>
          </a:xfrm>
          <a:prstGeom prst="straightConnector1">
            <a:avLst/>
          </a:prstGeom>
          <a:noFill/>
          <a:ln w="12700" cap="flat" cmpd="sng" algn="ctr">
            <a:solidFill>
              <a:schemeClr val="tx1"/>
            </a:solidFill>
            <a:prstDash val="sysDash"/>
            <a:round/>
            <a:headEnd type="none" w="med" len="med"/>
            <a:tailEnd type="arrow"/>
          </a:ln>
          <a:effectLst/>
        </p:spPr>
      </p:cxnSp>
      <p:sp>
        <p:nvSpPr>
          <p:cNvPr id="2" name="Rectangle 1"/>
          <p:cNvSpPr/>
          <p:nvPr/>
        </p:nvSpPr>
        <p:spPr>
          <a:xfrm>
            <a:off x="7086488" y="6338659"/>
            <a:ext cx="1736373" cy="346249"/>
          </a:xfrm>
          <a:prstGeom prst="rect">
            <a:avLst/>
          </a:prstGeom>
        </p:spPr>
        <p:txBody>
          <a:bodyPr wrap="none">
            <a:spAutoFit/>
          </a:bodyPr>
          <a:lstStyle/>
          <a:p>
            <a:r>
              <a:rPr lang="en-US" dirty="0"/>
              <a:t>API:  GFTFOV</a:t>
            </a:r>
          </a:p>
        </p:txBody>
      </p:sp>
    </p:spTree>
    <p:extLst>
      <p:ext uri="{BB962C8B-B14F-4D97-AF65-F5344CB8AC3E}">
        <p14:creationId xmlns:p14="http://schemas.microsoft.com/office/powerpoint/2010/main" val="16995714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05" name="Line 39"/>
          <p:cNvSpPr>
            <a:spLocks noChangeShapeType="1"/>
          </p:cNvSpPr>
          <p:nvPr/>
        </p:nvSpPr>
        <p:spPr bwMode="auto">
          <a:xfrm flipH="1" flipV="1">
            <a:off x="3524250" y="3089275"/>
            <a:ext cx="2151063" cy="2665413"/>
          </a:xfrm>
          <a:prstGeom prst="line">
            <a:avLst/>
          </a:prstGeom>
          <a:noFill/>
          <a:ln w="28575">
            <a:solidFill>
              <a:schemeClr val="accent1"/>
            </a:solidFill>
            <a:round/>
            <a:headEnd/>
            <a:tailEnd type="triangle" w="med" len="med"/>
          </a:ln>
        </p:spPr>
        <p:txBody>
          <a:bodyPr wrap="none" anchor="ctr">
            <a:prstTxWarp prst="textNoShape">
              <a:avLst/>
            </a:prstTxWarp>
          </a:bodyPr>
          <a:lstStyle/>
          <a:p>
            <a:endParaRPr lang="en-US"/>
          </a:p>
        </p:txBody>
      </p:sp>
      <p:sp>
        <p:nvSpPr>
          <p:cNvPr id="5" name="Freeform 4"/>
          <p:cNvSpPr/>
          <p:nvPr/>
        </p:nvSpPr>
        <p:spPr bwMode="auto">
          <a:xfrm>
            <a:off x="3985404" y="3646098"/>
            <a:ext cx="1109932" cy="1150189"/>
          </a:xfrm>
          <a:custGeom>
            <a:avLst/>
            <a:gdLst>
              <a:gd name="connsiteX0" fmla="*/ 0 w 1109932"/>
              <a:gd name="connsiteY0" fmla="*/ 373811 h 1150189"/>
              <a:gd name="connsiteX1" fmla="*/ 235788 w 1109932"/>
              <a:gd name="connsiteY1" fmla="*/ 1150189 h 1150189"/>
              <a:gd name="connsiteX2" fmla="*/ 1109932 w 1109932"/>
              <a:gd name="connsiteY2" fmla="*/ 776377 h 1150189"/>
              <a:gd name="connsiteX3" fmla="*/ 902898 w 1109932"/>
              <a:gd name="connsiteY3" fmla="*/ 0 h 1150189"/>
              <a:gd name="connsiteX4" fmla="*/ 0 w 1109932"/>
              <a:gd name="connsiteY4" fmla="*/ 373811 h 11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932" h="1150189">
                <a:moveTo>
                  <a:pt x="0" y="373811"/>
                </a:moveTo>
                <a:lnTo>
                  <a:pt x="235788" y="1150189"/>
                </a:lnTo>
                <a:lnTo>
                  <a:pt x="1109932" y="776377"/>
                </a:lnTo>
                <a:lnTo>
                  <a:pt x="902898" y="0"/>
                </a:lnTo>
                <a:lnTo>
                  <a:pt x="0" y="373811"/>
                </a:lnTo>
                <a:close/>
              </a:path>
            </a:pathLst>
          </a:custGeom>
          <a:solidFill>
            <a:schemeClr val="accent6">
              <a:lumMod val="20000"/>
              <a:lumOff val="80000"/>
              <a:alpha val="59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46082" name="Footer Placeholder 3"/>
          <p:cNvSpPr>
            <a:spLocks noGrp="1"/>
          </p:cNvSpPr>
          <p:nvPr>
            <p:ph type="ftr" sz="quarter" idx="10"/>
          </p:nvPr>
        </p:nvSpPr>
        <p:spPr>
          <a:noFill/>
        </p:spPr>
        <p:txBody>
          <a:bodyPr/>
          <a:lstStyle/>
          <a:p>
            <a:r>
              <a:rPr lang="en-US"/>
              <a:t>Geometry Finder Subsystem</a:t>
            </a:r>
          </a:p>
        </p:txBody>
      </p:sp>
      <p:sp>
        <p:nvSpPr>
          <p:cNvPr id="46083" name="Slide Number Placeholder 4"/>
          <p:cNvSpPr>
            <a:spLocks noGrp="1"/>
          </p:cNvSpPr>
          <p:nvPr>
            <p:ph type="sldNum" sz="quarter" idx="11"/>
          </p:nvPr>
        </p:nvSpPr>
        <p:spPr>
          <a:noFill/>
        </p:spPr>
        <p:txBody>
          <a:bodyPr/>
          <a:lstStyle/>
          <a:p>
            <a:fld id="{3CABEEBF-8B6C-6547-908D-79395D4390CA}" type="slidenum">
              <a:rPr lang="en-US" smtClean="0"/>
              <a:pPr/>
              <a:t>24</a:t>
            </a:fld>
            <a:endParaRPr lang="en-US" sz="1400" b="0">
              <a:latin typeface="Times New Roman" charset="0"/>
            </a:endParaRPr>
          </a:p>
        </p:txBody>
      </p:sp>
      <p:sp>
        <p:nvSpPr>
          <p:cNvPr id="46084" name="Rectangle 2"/>
          <p:cNvSpPr>
            <a:spLocks noGrp="1" noChangeArrowheads="1"/>
          </p:cNvSpPr>
          <p:nvPr>
            <p:ph type="title"/>
          </p:nvPr>
        </p:nvSpPr>
        <p:spPr>
          <a:xfrm>
            <a:off x="3829050" y="395288"/>
            <a:ext cx="3308350" cy="422275"/>
          </a:xfrm>
          <a:noFill/>
        </p:spPr>
        <p:txBody>
          <a:bodyPr/>
          <a:lstStyle/>
          <a:p>
            <a:r>
              <a:rPr lang="en-US" sz="2800"/>
              <a:t>Ray in FOV Search</a:t>
            </a:r>
            <a:endParaRPr lang="en-US"/>
          </a:p>
        </p:txBody>
      </p:sp>
      <p:sp>
        <p:nvSpPr>
          <p:cNvPr id="46085" name="Text Box 3"/>
          <p:cNvSpPr txBox="1">
            <a:spLocks noChangeArrowheads="1"/>
          </p:cNvSpPr>
          <p:nvPr/>
        </p:nvSpPr>
        <p:spPr bwMode="auto">
          <a:xfrm>
            <a:off x="836613" y="1400175"/>
            <a:ext cx="7140575" cy="86793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a star appears in the FOV of the Cassini ISS Narrow Angle Camera (NAC). The target direction is modeled as a ray, optionally corrected for stellar aberration.</a:t>
            </a:r>
            <a:endParaRPr lang="en-US" sz="2000" dirty="0"/>
          </a:p>
        </p:txBody>
      </p:sp>
      <p:sp>
        <p:nvSpPr>
          <p:cNvPr id="46086" name="Line 4"/>
          <p:cNvSpPr>
            <a:spLocks noChangeShapeType="1"/>
          </p:cNvSpPr>
          <p:nvPr/>
        </p:nvSpPr>
        <p:spPr bwMode="auto">
          <a:xfrm flipH="1" flipV="1">
            <a:off x="4532313" y="2635250"/>
            <a:ext cx="1149350" cy="311308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6087" name="AutoShape 5"/>
          <p:cNvSpPr>
            <a:spLocks noChangeArrowheads="1"/>
          </p:cNvSpPr>
          <p:nvPr/>
        </p:nvSpPr>
        <p:spPr bwMode="auto">
          <a:xfrm>
            <a:off x="5614988" y="5790407"/>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46088" name="Group 6"/>
          <p:cNvGrpSpPr>
            <a:grpSpLocks/>
          </p:cNvGrpSpPr>
          <p:nvPr/>
        </p:nvGrpSpPr>
        <p:grpSpPr bwMode="auto">
          <a:xfrm>
            <a:off x="6248400" y="5817395"/>
            <a:ext cx="681038" cy="230187"/>
            <a:chOff x="640" y="2899"/>
            <a:chExt cx="368" cy="124"/>
          </a:xfrm>
        </p:grpSpPr>
        <p:sp>
          <p:nvSpPr>
            <p:cNvPr id="46117" name="AutoShape 7"/>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46118" name="Line 8"/>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9" name="Line 9"/>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20" name="Line 10"/>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21" name="Line 11"/>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22" name="Line 12"/>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23" name="Line 13"/>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24" name="Line 14"/>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46089" name="Group 15"/>
          <p:cNvGrpSpPr>
            <a:grpSpLocks/>
          </p:cNvGrpSpPr>
          <p:nvPr/>
        </p:nvGrpSpPr>
        <p:grpSpPr bwMode="auto">
          <a:xfrm>
            <a:off x="4876800" y="5822157"/>
            <a:ext cx="681038" cy="230188"/>
            <a:chOff x="640" y="2899"/>
            <a:chExt cx="368" cy="124"/>
          </a:xfrm>
        </p:grpSpPr>
        <p:sp>
          <p:nvSpPr>
            <p:cNvPr id="46109" name="AutoShape 16"/>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46110" name="Line 17"/>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1" name="Line 18"/>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2" name="Line 19"/>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3" name="Line 20"/>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4" name="Line 21"/>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5" name="Line 22"/>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46116" name="Line 23"/>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46090" name="Line 24"/>
          <p:cNvSpPr>
            <a:spLocks noChangeShapeType="1"/>
          </p:cNvSpPr>
          <p:nvPr/>
        </p:nvSpPr>
        <p:spPr bwMode="auto">
          <a:xfrm>
            <a:off x="5467350" y="5953920"/>
            <a:ext cx="133350" cy="1587"/>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46091" name="Line 25"/>
          <p:cNvSpPr>
            <a:spLocks noChangeShapeType="1"/>
          </p:cNvSpPr>
          <p:nvPr/>
        </p:nvSpPr>
        <p:spPr bwMode="auto">
          <a:xfrm>
            <a:off x="6096000" y="5961857"/>
            <a:ext cx="200025" cy="1588"/>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46092" name="Arc 26"/>
          <p:cNvSpPr>
            <a:spLocks/>
          </p:cNvSpPr>
          <p:nvPr/>
        </p:nvSpPr>
        <p:spPr bwMode="auto">
          <a:xfrm rot="10117739">
            <a:off x="5741988" y="5347495"/>
            <a:ext cx="392112" cy="420687"/>
          </a:xfrm>
          <a:custGeom>
            <a:avLst/>
            <a:gdLst>
              <a:gd name="T0" fmla="*/ 0 w 20109"/>
              <a:gd name="T1" fmla="*/ 0 h 21600"/>
              <a:gd name="T2" fmla="*/ 149090326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46093" name="AutoShape 27"/>
          <p:cNvSpPr>
            <a:spLocks noChangeArrowheads="1"/>
          </p:cNvSpPr>
          <p:nvPr/>
        </p:nvSpPr>
        <p:spPr bwMode="auto">
          <a:xfrm>
            <a:off x="5829300" y="5685632"/>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46094" name="AutoShape 28"/>
          <p:cNvSpPr>
            <a:spLocks noChangeArrowheads="1"/>
          </p:cNvSpPr>
          <p:nvPr/>
        </p:nvSpPr>
        <p:spPr bwMode="auto">
          <a:xfrm rot="1581508">
            <a:off x="5956300" y="5395120"/>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46095" name="Line 29"/>
          <p:cNvSpPr>
            <a:spLocks noChangeShapeType="1"/>
          </p:cNvSpPr>
          <p:nvPr/>
        </p:nvSpPr>
        <p:spPr bwMode="auto">
          <a:xfrm flipH="1">
            <a:off x="5762625" y="5512595"/>
            <a:ext cx="147638" cy="55562"/>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46096" name="Line 30"/>
          <p:cNvSpPr>
            <a:spLocks noChangeShapeType="1"/>
          </p:cNvSpPr>
          <p:nvPr/>
        </p:nvSpPr>
        <p:spPr bwMode="auto">
          <a:xfrm>
            <a:off x="6069013" y="5584032"/>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46097" name="Text Box 31"/>
          <p:cNvSpPr txBox="1">
            <a:spLocks noChangeArrowheads="1"/>
          </p:cNvSpPr>
          <p:nvPr/>
        </p:nvSpPr>
        <p:spPr bwMode="auto">
          <a:xfrm>
            <a:off x="6365875" y="5063332"/>
            <a:ext cx="1127125"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Cassini orbiter</a:t>
            </a:r>
          </a:p>
        </p:txBody>
      </p:sp>
      <p:sp>
        <p:nvSpPr>
          <p:cNvPr id="46098" name="Line 32"/>
          <p:cNvSpPr>
            <a:spLocks noChangeShapeType="1"/>
          </p:cNvSpPr>
          <p:nvPr/>
        </p:nvSpPr>
        <p:spPr bwMode="auto">
          <a:xfrm flipH="1" flipV="1">
            <a:off x="3209925" y="3232150"/>
            <a:ext cx="2486025" cy="25400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6099" name="Line 33"/>
          <p:cNvSpPr>
            <a:spLocks noChangeShapeType="1"/>
          </p:cNvSpPr>
          <p:nvPr/>
        </p:nvSpPr>
        <p:spPr bwMode="auto">
          <a:xfrm flipH="1" flipV="1">
            <a:off x="4579938" y="3198813"/>
            <a:ext cx="1093787" cy="2554287"/>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6100" name="Line 34"/>
          <p:cNvSpPr>
            <a:spLocks noChangeShapeType="1"/>
          </p:cNvSpPr>
          <p:nvPr/>
        </p:nvSpPr>
        <p:spPr bwMode="auto">
          <a:xfrm flipH="1" flipV="1">
            <a:off x="2960688" y="3968750"/>
            <a:ext cx="2719387" cy="179863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6103" name="Text Box 37"/>
          <p:cNvSpPr txBox="1">
            <a:spLocks noChangeArrowheads="1"/>
          </p:cNvSpPr>
          <p:nvPr/>
        </p:nvSpPr>
        <p:spPr bwMode="auto">
          <a:xfrm>
            <a:off x="5038725" y="3625850"/>
            <a:ext cx="28003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Cassini ISS NAC FOV</a:t>
            </a:r>
          </a:p>
        </p:txBody>
      </p:sp>
      <p:sp>
        <p:nvSpPr>
          <p:cNvPr id="46104" name="AutoShape 38"/>
          <p:cNvSpPr>
            <a:spLocks noChangeArrowheads="1"/>
          </p:cNvSpPr>
          <p:nvPr/>
        </p:nvSpPr>
        <p:spPr bwMode="auto">
          <a:xfrm>
            <a:off x="3200400" y="2765425"/>
            <a:ext cx="342900" cy="300038"/>
          </a:xfrm>
          <a:prstGeom prst="star4">
            <a:avLst>
              <a:gd name="adj" fmla="val 12500"/>
            </a:avLst>
          </a:prstGeom>
          <a:solidFill>
            <a:srgbClr val="F5FE4A"/>
          </a:solidFill>
          <a:ln w="12700">
            <a:solidFill>
              <a:schemeClr val="tx1"/>
            </a:solidFill>
            <a:miter lim="800000"/>
            <a:headEnd/>
            <a:tailEnd/>
          </a:ln>
        </p:spPr>
        <p:txBody>
          <a:bodyPr wrap="none" anchor="ctr">
            <a:prstTxWarp prst="textNoShape">
              <a:avLst/>
            </a:prstTxWarp>
          </a:bodyPr>
          <a:lstStyle/>
          <a:p>
            <a:endParaRPr lang="en-US"/>
          </a:p>
        </p:txBody>
      </p:sp>
      <p:grpSp>
        <p:nvGrpSpPr>
          <p:cNvPr id="4" name="Group 3"/>
          <p:cNvGrpSpPr/>
          <p:nvPr/>
        </p:nvGrpSpPr>
        <p:grpSpPr>
          <a:xfrm>
            <a:off x="3979863" y="3613150"/>
            <a:ext cx="1147762" cy="1201738"/>
            <a:chOff x="3979863" y="3613150"/>
            <a:chExt cx="1147762" cy="1201738"/>
          </a:xfrm>
        </p:grpSpPr>
        <p:sp>
          <p:nvSpPr>
            <p:cNvPr id="46101" name="Line 35"/>
            <p:cNvSpPr>
              <a:spLocks noChangeShapeType="1"/>
            </p:cNvSpPr>
            <p:nvPr/>
          </p:nvSpPr>
          <p:spPr bwMode="auto">
            <a:xfrm flipH="1">
              <a:off x="4227513" y="4418013"/>
              <a:ext cx="900112" cy="382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46102" name="Line 36"/>
            <p:cNvSpPr>
              <a:spLocks noChangeShapeType="1"/>
            </p:cNvSpPr>
            <p:nvPr/>
          </p:nvSpPr>
          <p:spPr bwMode="auto">
            <a:xfrm flipH="1" flipV="1">
              <a:off x="4886325" y="3613150"/>
              <a:ext cx="228600" cy="8143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46106" name="Line 40"/>
            <p:cNvSpPr>
              <a:spLocks noChangeShapeType="1"/>
            </p:cNvSpPr>
            <p:nvPr/>
          </p:nvSpPr>
          <p:spPr bwMode="auto">
            <a:xfrm flipH="1" flipV="1">
              <a:off x="3983038" y="4000500"/>
              <a:ext cx="228600" cy="814388"/>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46107" name="Line 41"/>
            <p:cNvSpPr>
              <a:spLocks noChangeShapeType="1"/>
            </p:cNvSpPr>
            <p:nvPr/>
          </p:nvSpPr>
          <p:spPr bwMode="auto">
            <a:xfrm flipH="1">
              <a:off x="3979863" y="3630613"/>
              <a:ext cx="900112" cy="382587"/>
            </a:xfrm>
            <a:prstGeom prst="line">
              <a:avLst/>
            </a:prstGeom>
            <a:noFill/>
            <a:ln w="38100">
              <a:solidFill>
                <a:schemeClr val="tx1"/>
              </a:solidFill>
              <a:round/>
              <a:headEnd/>
              <a:tailEnd/>
            </a:ln>
          </p:spPr>
          <p:txBody>
            <a:bodyPr wrap="none" anchor="ctr">
              <a:prstTxWarp prst="textNoShape">
                <a:avLst/>
              </a:prstTxWarp>
            </a:bodyPr>
            <a:lstStyle/>
            <a:p>
              <a:endParaRPr lang="en-US"/>
            </a:p>
          </p:txBody>
        </p:sp>
      </p:grpSp>
      <p:sp>
        <p:nvSpPr>
          <p:cNvPr id="46108" name="Text Box 42"/>
          <p:cNvSpPr txBox="1">
            <a:spLocks noChangeArrowheads="1"/>
          </p:cNvSpPr>
          <p:nvPr/>
        </p:nvSpPr>
        <p:spPr bwMode="auto">
          <a:xfrm>
            <a:off x="477838" y="4516438"/>
            <a:ext cx="1998662" cy="150495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400"/>
              <a:t>The FOV shape may be any of: </a:t>
            </a:r>
          </a:p>
          <a:p>
            <a:pPr algn="l">
              <a:spcBef>
                <a:spcPct val="50000"/>
              </a:spcBef>
            </a:pPr>
            <a:r>
              <a:rPr lang="en-US" sz="1200"/>
              <a:t>Rectangle</a:t>
            </a:r>
          </a:p>
          <a:p>
            <a:pPr algn="l">
              <a:spcBef>
                <a:spcPct val="50000"/>
              </a:spcBef>
            </a:pPr>
            <a:r>
              <a:rPr lang="en-US" sz="1200"/>
              <a:t>Circle</a:t>
            </a:r>
          </a:p>
          <a:p>
            <a:pPr algn="l">
              <a:spcBef>
                <a:spcPct val="50000"/>
              </a:spcBef>
            </a:pPr>
            <a:r>
              <a:rPr lang="en-US" sz="1200"/>
              <a:t>Ellipse</a:t>
            </a:r>
          </a:p>
          <a:p>
            <a:pPr algn="l">
              <a:spcBef>
                <a:spcPct val="50000"/>
              </a:spcBef>
            </a:pPr>
            <a:r>
              <a:rPr lang="en-US" sz="1200"/>
              <a:t>Polygon</a:t>
            </a:r>
            <a:endParaRPr lang="en-US" sz="1400"/>
          </a:p>
        </p:txBody>
      </p:sp>
      <p:sp>
        <p:nvSpPr>
          <p:cNvPr id="45" name="Rectangle 44"/>
          <p:cNvSpPr/>
          <p:nvPr/>
        </p:nvSpPr>
        <p:spPr>
          <a:xfrm>
            <a:off x="7049997" y="6401765"/>
            <a:ext cx="1762021" cy="346249"/>
          </a:xfrm>
          <a:prstGeom prst="rect">
            <a:avLst/>
          </a:prstGeom>
        </p:spPr>
        <p:txBody>
          <a:bodyPr wrap="none">
            <a:spAutoFit/>
          </a:bodyPr>
          <a:lstStyle/>
          <a:p>
            <a:r>
              <a:rPr lang="en-US" dirty="0"/>
              <a:t>API:  GFRFOV</a:t>
            </a:r>
          </a:p>
        </p:txBody>
      </p:sp>
      <p:sp>
        <p:nvSpPr>
          <p:cNvPr id="50" name="Line 39"/>
          <p:cNvSpPr>
            <a:spLocks noChangeShapeType="1"/>
          </p:cNvSpPr>
          <p:nvPr/>
        </p:nvSpPr>
        <p:spPr bwMode="auto">
          <a:xfrm flipH="1" flipV="1">
            <a:off x="4446587" y="4229376"/>
            <a:ext cx="1196737" cy="1476778"/>
          </a:xfrm>
          <a:prstGeom prst="line">
            <a:avLst/>
          </a:prstGeom>
          <a:noFill/>
          <a:ln w="28575">
            <a:solidFill>
              <a:schemeClr val="accent1"/>
            </a:solidFill>
            <a:round/>
            <a:headEnd type="none" w="med" len="med"/>
            <a:tailEnd type="none" w="med" len="med"/>
          </a:ln>
        </p:spPr>
        <p:txBody>
          <a:bodyPr wrap="none" anchor="ctr">
            <a:prstTxWarp prst="textNoShape">
              <a:avLst/>
            </a:prstTxWarp>
          </a:bodyPr>
          <a:lstStyle/>
          <a:p>
            <a:endParaRPr lang="en-US"/>
          </a:p>
        </p:txBody>
      </p:sp>
      <p:sp>
        <p:nvSpPr>
          <p:cNvPr id="6" name="TextBox 5"/>
          <p:cNvSpPr txBox="1"/>
          <p:nvPr/>
        </p:nvSpPr>
        <p:spPr>
          <a:xfrm>
            <a:off x="4320381" y="4065427"/>
            <a:ext cx="264816" cy="341632"/>
          </a:xfrm>
          <a:prstGeom prst="rect">
            <a:avLst/>
          </a:prstGeom>
          <a:noFill/>
        </p:spPr>
        <p:txBody>
          <a:bodyPr wrap="none" rtlCol="0">
            <a:spAutoFit/>
          </a:bodyPr>
          <a:lstStyle/>
          <a:p>
            <a:r>
              <a:rPr lang="en-US" dirty="0">
                <a:solidFill>
                  <a:schemeClr val="accent1"/>
                </a:solidFill>
              </a:rPr>
              <a:t>•</a:t>
            </a:r>
          </a:p>
        </p:txBody>
      </p:sp>
    </p:spTree>
    <p:extLst>
      <p:ext uri="{BB962C8B-B14F-4D97-AF65-F5344CB8AC3E}">
        <p14:creationId xmlns:p14="http://schemas.microsoft.com/office/powerpoint/2010/main" val="2085632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3"/>
          <p:cNvSpPr>
            <a:spLocks noGrp="1"/>
          </p:cNvSpPr>
          <p:nvPr>
            <p:ph type="ftr" sz="quarter" idx="10"/>
          </p:nvPr>
        </p:nvSpPr>
        <p:spPr>
          <a:noFill/>
        </p:spPr>
        <p:txBody>
          <a:bodyPr/>
          <a:lstStyle/>
          <a:p>
            <a:r>
              <a:rPr lang="en-US"/>
              <a:t>Geometry Finder Subsystem</a:t>
            </a:r>
          </a:p>
        </p:txBody>
      </p:sp>
      <p:sp>
        <p:nvSpPr>
          <p:cNvPr id="48131" name="Slide Number Placeholder 4"/>
          <p:cNvSpPr>
            <a:spLocks noGrp="1"/>
          </p:cNvSpPr>
          <p:nvPr>
            <p:ph type="sldNum" sz="quarter" idx="11"/>
          </p:nvPr>
        </p:nvSpPr>
        <p:spPr>
          <a:noFill/>
        </p:spPr>
        <p:txBody>
          <a:bodyPr/>
          <a:lstStyle/>
          <a:p>
            <a:fld id="{635D83BB-20ED-FF43-9ACB-A68A2DFAA0A2}" type="slidenum">
              <a:rPr lang="en-US" smtClean="0"/>
              <a:pPr/>
              <a:t>25</a:t>
            </a:fld>
            <a:endParaRPr lang="en-US" sz="1400" b="0">
              <a:latin typeface="Times New Roman" charset="0"/>
            </a:endParaRPr>
          </a:p>
        </p:txBody>
      </p:sp>
      <p:sp>
        <p:nvSpPr>
          <p:cNvPr id="48132" name="Rectangle 2"/>
          <p:cNvSpPr>
            <a:spLocks noGrp="1" noChangeArrowheads="1"/>
          </p:cNvSpPr>
          <p:nvPr>
            <p:ph type="title"/>
          </p:nvPr>
        </p:nvSpPr>
        <p:spPr>
          <a:xfrm>
            <a:off x="2163763" y="395288"/>
            <a:ext cx="6664325" cy="368300"/>
          </a:xfrm>
          <a:noFill/>
        </p:spPr>
        <p:txBody>
          <a:bodyPr/>
          <a:lstStyle/>
          <a:p>
            <a:r>
              <a:rPr lang="en-US" sz="2400"/>
              <a:t> Position Coordinate Local Extremum Search</a:t>
            </a:r>
            <a:endParaRPr lang="en-US"/>
          </a:p>
        </p:txBody>
      </p:sp>
      <p:sp>
        <p:nvSpPr>
          <p:cNvPr id="48133" name="Oval 3"/>
          <p:cNvSpPr>
            <a:spLocks noChangeArrowheads="1"/>
          </p:cNvSpPr>
          <p:nvPr/>
        </p:nvSpPr>
        <p:spPr bwMode="auto">
          <a:xfrm>
            <a:off x="3173413" y="3838575"/>
            <a:ext cx="2220912" cy="2117725"/>
          </a:xfrm>
          <a:prstGeom prst="ellipse">
            <a:avLst/>
          </a:prstGeom>
          <a:gradFill rotWithShape="0">
            <a:gsLst>
              <a:gs pos="0">
                <a:srgbClr val="16606B"/>
              </a:gs>
              <a:gs pos="100000">
                <a:srgbClr val="30CFE8"/>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48134" name="Line 4"/>
          <p:cNvSpPr>
            <a:spLocks noChangeShapeType="1"/>
          </p:cNvSpPr>
          <p:nvPr/>
        </p:nvSpPr>
        <p:spPr bwMode="auto">
          <a:xfrm flipH="1">
            <a:off x="2713038" y="5137150"/>
            <a:ext cx="1568450" cy="258763"/>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8135" name="Line 5"/>
          <p:cNvSpPr>
            <a:spLocks noChangeShapeType="1"/>
          </p:cNvSpPr>
          <p:nvPr/>
        </p:nvSpPr>
        <p:spPr bwMode="auto">
          <a:xfrm flipH="1" flipV="1">
            <a:off x="4289425" y="3314700"/>
            <a:ext cx="1588" cy="183515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8136" name="Line 6"/>
          <p:cNvSpPr>
            <a:spLocks noChangeShapeType="1"/>
          </p:cNvSpPr>
          <p:nvPr/>
        </p:nvSpPr>
        <p:spPr bwMode="auto">
          <a:xfrm>
            <a:off x="4291013" y="5127624"/>
            <a:ext cx="874075" cy="1001248"/>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8137" name="Text Box 7"/>
          <p:cNvSpPr txBox="1">
            <a:spLocks noChangeArrowheads="1"/>
          </p:cNvSpPr>
          <p:nvPr/>
        </p:nvSpPr>
        <p:spPr bwMode="auto">
          <a:xfrm>
            <a:off x="1231900" y="4174865"/>
            <a:ext cx="2362200"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err="1"/>
              <a:t>Planetocentric</a:t>
            </a:r>
            <a:r>
              <a:rPr lang="en-US" dirty="0"/>
              <a:t> Latitude</a:t>
            </a:r>
            <a:endParaRPr lang="en-US" sz="1600" dirty="0"/>
          </a:p>
        </p:txBody>
      </p:sp>
      <p:sp>
        <p:nvSpPr>
          <p:cNvPr id="48138" name="Text Box 8"/>
          <p:cNvSpPr txBox="1">
            <a:spLocks noChangeArrowheads="1"/>
          </p:cNvSpPr>
          <p:nvPr/>
        </p:nvSpPr>
        <p:spPr bwMode="auto">
          <a:xfrm>
            <a:off x="5408613" y="4668838"/>
            <a:ext cx="2894012"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Path of sub-solar point on unit sphere</a:t>
            </a:r>
            <a:r>
              <a:rPr lang="en-US">
                <a:solidFill>
                  <a:schemeClr val="accent1"/>
                </a:solidFill>
              </a:rPr>
              <a:t> (in red)</a:t>
            </a:r>
          </a:p>
        </p:txBody>
      </p:sp>
      <p:sp>
        <p:nvSpPr>
          <p:cNvPr id="48139" name="Text Box 9"/>
          <p:cNvSpPr txBox="1">
            <a:spLocks noChangeArrowheads="1"/>
          </p:cNvSpPr>
          <p:nvPr/>
        </p:nvSpPr>
        <p:spPr bwMode="auto">
          <a:xfrm>
            <a:off x="3390900" y="2922588"/>
            <a:ext cx="16589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J2000  Z</a:t>
            </a:r>
          </a:p>
        </p:txBody>
      </p:sp>
      <p:sp>
        <p:nvSpPr>
          <p:cNvPr id="48140" name="Arc 10"/>
          <p:cNvSpPr>
            <a:spLocks/>
          </p:cNvSpPr>
          <p:nvPr/>
        </p:nvSpPr>
        <p:spPr bwMode="auto">
          <a:xfrm rot="-10728400">
            <a:off x="3228975" y="4564063"/>
            <a:ext cx="2117725" cy="334962"/>
          </a:xfrm>
          <a:custGeom>
            <a:avLst/>
            <a:gdLst>
              <a:gd name="T0" fmla="*/ 13546283 w 43200"/>
              <a:gd name="T1" fmla="*/ 53037030 h 25651"/>
              <a:gd name="T2" fmla="*/ 2147483647 w 43200"/>
              <a:gd name="T3" fmla="*/ 57118667 h 25651"/>
              <a:gd name="T4" fmla="*/ 2147483647 w 43200"/>
              <a:gd name="T5" fmla="*/ 48098002 h 25651"/>
              <a:gd name="T6" fmla="*/ 0 60000 65536"/>
              <a:gd name="T7" fmla="*/ 0 60000 65536"/>
              <a:gd name="T8" fmla="*/ 0 60000 65536"/>
              <a:gd name="T9" fmla="*/ 0 w 43200"/>
              <a:gd name="T10" fmla="*/ 0 h 25651"/>
              <a:gd name="T11" fmla="*/ 43200 w 43200"/>
              <a:gd name="T12" fmla="*/ 25651 h 25651"/>
            </a:gdLst>
            <a:ahLst/>
            <a:cxnLst>
              <a:cxn ang="T6">
                <a:pos x="T0" y="T1"/>
              </a:cxn>
              <a:cxn ang="T7">
                <a:pos x="T2" y="T3"/>
              </a:cxn>
              <a:cxn ang="T8">
                <a:pos x="T4" y="T5"/>
              </a:cxn>
            </a:cxnLst>
            <a:rect l="T9" t="T10" r="T11" b="T12"/>
            <a:pathLst>
              <a:path w="43200" h="25651" fill="none" extrusionOk="0">
                <a:moveTo>
                  <a:pt x="114" y="23818"/>
                </a:moveTo>
                <a:cubicBezTo>
                  <a:pt x="38" y="23081"/>
                  <a:pt x="0" y="22340"/>
                  <a:pt x="0" y="21600"/>
                </a:cubicBezTo>
                <a:cubicBezTo>
                  <a:pt x="0" y="9670"/>
                  <a:pt x="9670" y="0"/>
                  <a:pt x="21600" y="0"/>
                </a:cubicBezTo>
                <a:cubicBezTo>
                  <a:pt x="33529" y="0"/>
                  <a:pt x="43200" y="9670"/>
                  <a:pt x="43200" y="21600"/>
                </a:cubicBezTo>
                <a:cubicBezTo>
                  <a:pt x="43199" y="22959"/>
                  <a:pt x="43071" y="24315"/>
                  <a:pt x="42816" y="25651"/>
                </a:cubicBezTo>
              </a:path>
              <a:path w="43200" h="25651" stroke="0" extrusionOk="0">
                <a:moveTo>
                  <a:pt x="114" y="23818"/>
                </a:moveTo>
                <a:cubicBezTo>
                  <a:pt x="38" y="23081"/>
                  <a:pt x="0" y="22340"/>
                  <a:pt x="0" y="21600"/>
                </a:cubicBezTo>
                <a:cubicBezTo>
                  <a:pt x="0" y="9670"/>
                  <a:pt x="9670" y="0"/>
                  <a:pt x="21600" y="0"/>
                </a:cubicBezTo>
                <a:cubicBezTo>
                  <a:pt x="33529" y="0"/>
                  <a:pt x="43200" y="9670"/>
                  <a:pt x="43200" y="21600"/>
                </a:cubicBezTo>
                <a:cubicBezTo>
                  <a:pt x="43199" y="22959"/>
                  <a:pt x="43071" y="24315"/>
                  <a:pt x="42816" y="25651"/>
                </a:cubicBezTo>
                <a:lnTo>
                  <a:pt x="21600" y="21600"/>
                </a:lnTo>
                <a:close/>
              </a:path>
            </a:pathLst>
          </a:custGeom>
          <a:noFill/>
          <a:ln w="28575">
            <a:solidFill>
              <a:schemeClr val="tx1"/>
            </a:solidFill>
            <a:prstDash val="dash"/>
            <a:round/>
            <a:headEnd/>
            <a:tailEnd/>
          </a:ln>
        </p:spPr>
        <p:txBody>
          <a:bodyPr wrap="none" anchor="ctr">
            <a:prstTxWarp prst="textNoShape">
              <a:avLst/>
            </a:prstTxWarp>
          </a:bodyPr>
          <a:lstStyle/>
          <a:p>
            <a:endParaRPr lang="en-US"/>
          </a:p>
        </p:txBody>
      </p:sp>
      <p:sp>
        <p:nvSpPr>
          <p:cNvPr id="48141" name="Text Box 11"/>
          <p:cNvSpPr txBox="1">
            <a:spLocks noChangeArrowheads="1"/>
          </p:cNvSpPr>
          <p:nvPr/>
        </p:nvSpPr>
        <p:spPr bwMode="auto">
          <a:xfrm>
            <a:off x="4640263" y="5697537"/>
            <a:ext cx="1754187"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J2000 Y</a:t>
            </a:r>
          </a:p>
        </p:txBody>
      </p:sp>
      <p:sp>
        <p:nvSpPr>
          <p:cNvPr id="48142" name="Text Box 12"/>
          <p:cNvSpPr txBox="1">
            <a:spLocks noChangeArrowheads="1"/>
          </p:cNvSpPr>
          <p:nvPr/>
        </p:nvSpPr>
        <p:spPr bwMode="auto">
          <a:xfrm>
            <a:off x="1073150" y="5340350"/>
            <a:ext cx="19129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J2000 X</a:t>
            </a:r>
          </a:p>
        </p:txBody>
      </p:sp>
      <p:sp>
        <p:nvSpPr>
          <p:cNvPr id="48143" name="Text Box 13"/>
          <p:cNvSpPr txBox="1">
            <a:spLocks noChangeArrowheads="1"/>
          </p:cNvSpPr>
          <p:nvPr/>
        </p:nvSpPr>
        <p:spPr bwMode="auto">
          <a:xfrm>
            <a:off x="5097463" y="3200400"/>
            <a:ext cx="25939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Earth-Sun direction</a:t>
            </a:r>
          </a:p>
        </p:txBody>
      </p:sp>
      <p:sp>
        <p:nvSpPr>
          <p:cNvPr id="48144" name="Text Box 14"/>
          <p:cNvSpPr txBox="1">
            <a:spLocks noChangeArrowheads="1"/>
          </p:cNvSpPr>
          <p:nvPr/>
        </p:nvSpPr>
        <p:spPr bwMode="auto">
          <a:xfrm>
            <a:off x="2206625" y="3582988"/>
            <a:ext cx="1979613"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Unit sphere</a:t>
            </a:r>
          </a:p>
        </p:txBody>
      </p:sp>
      <p:sp>
        <p:nvSpPr>
          <p:cNvPr id="48145" name="Arc 15"/>
          <p:cNvSpPr>
            <a:spLocks/>
          </p:cNvSpPr>
          <p:nvPr/>
        </p:nvSpPr>
        <p:spPr bwMode="auto">
          <a:xfrm rot="5028069">
            <a:off x="4201319" y="3945731"/>
            <a:ext cx="219075" cy="2170113"/>
          </a:xfrm>
          <a:custGeom>
            <a:avLst/>
            <a:gdLst>
              <a:gd name="T0" fmla="*/ 16243397 w 21600"/>
              <a:gd name="T1" fmla="*/ 2147483647 h 41217"/>
              <a:gd name="T2" fmla="*/ 15367067 w 21600"/>
              <a:gd name="T3" fmla="*/ 0 h 41217"/>
              <a:gd name="T4" fmla="*/ 22535698 w 21600"/>
              <a:gd name="T5" fmla="*/ 2147483647 h 41217"/>
              <a:gd name="T6" fmla="*/ 0 60000 65536"/>
              <a:gd name="T7" fmla="*/ 0 60000 65536"/>
              <a:gd name="T8" fmla="*/ 0 60000 65536"/>
              <a:gd name="T9" fmla="*/ 0 w 21600"/>
              <a:gd name="T10" fmla="*/ 0 h 41217"/>
              <a:gd name="T11" fmla="*/ 21600 w 21600"/>
              <a:gd name="T12" fmla="*/ 41217 h 41217"/>
            </a:gdLst>
            <a:ahLst/>
            <a:cxnLst>
              <a:cxn ang="T6">
                <a:pos x="T0" y="T1"/>
              </a:cxn>
              <a:cxn ang="T7">
                <a:pos x="T2" y="T3"/>
              </a:cxn>
              <a:cxn ang="T8">
                <a:pos x="T4" y="T5"/>
              </a:cxn>
            </a:cxnLst>
            <a:rect l="T9" t="T10" r="T11" b="T12"/>
            <a:pathLst>
              <a:path w="21600" h="41217" fill="none" extrusionOk="0">
                <a:moveTo>
                  <a:pt x="15568" y="41217"/>
                </a:moveTo>
                <a:cubicBezTo>
                  <a:pt x="6344" y="38535"/>
                  <a:pt x="0" y="30083"/>
                  <a:pt x="0" y="20477"/>
                </a:cubicBezTo>
                <a:cubicBezTo>
                  <a:pt x="0" y="11195"/>
                  <a:pt x="5929" y="2951"/>
                  <a:pt x="14728" y="-1"/>
                </a:cubicBezTo>
              </a:path>
              <a:path w="21600" h="41217" stroke="0" extrusionOk="0">
                <a:moveTo>
                  <a:pt x="15568" y="41217"/>
                </a:moveTo>
                <a:cubicBezTo>
                  <a:pt x="6344" y="38535"/>
                  <a:pt x="0" y="30083"/>
                  <a:pt x="0" y="20477"/>
                </a:cubicBezTo>
                <a:cubicBezTo>
                  <a:pt x="0" y="11195"/>
                  <a:pt x="5929" y="2951"/>
                  <a:pt x="14728" y="-1"/>
                </a:cubicBezTo>
                <a:lnTo>
                  <a:pt x="21600" y="20477"/>
                </a:lnTo>
                <a:close/>
              </a:path>
            </a:pathLst>
          </a:custGeom>
          <a:noFill/>
          <a:ln w="28575">
            <a:solidFill>
              <a:schemeClr val="accent1"/>
            </a:solidFill>
            <a:round/>
            <a:headEnd/>
            <a:tailEnd type="triangle" w="med" len="med"/>
          </a:ln>
        </p:spPr>
        <p:txBody>
          <a:bodyPr wrap="none" anchor="ctr">
            <a:prstTxWarp prst="textNoShape">
              <a:avLst/>
            </a:prstTxWarp>
          </a:bodyPr>
          <a:lstStyle/>
          <a:p>
            <a:endParaRPr lang="en-US"/>
          </a:p>
        </p:txBody>
      </p:sp>
      <p:sp>
        <p:nvSpPr>
          <p:cNvPr id="48146" name="Line 16"/>
          <p:cNvSpPr>
            <a:spLocks noChangeShapeType="1"/>
          </p:cNvSpPr>
          <p:nvPr/>
        </p:nvSpPr>
        <p:spPr bwMode="auto">
          <a:xfrm flipV="1">
            <a:off x="4291013" y="3546475"/>
            <a:ext cx="1931987" cy="1574800"/>
          </a:xfrm>
          <a:prstGeom prst="line">
            <a:avLst/>
          </a:prstGeom>
          <a:noFill/>
          <a:ln w="28575">
            <a:solidFill>
              <a:srgbClr val="FC541A"/>
            </a:solidFill>
            <a:round/>
            <a:headEnd/>
            <a:tailEnd type="triangle" w="med" len="med"/>
          </a:ln>
        </p:spPr>
        <p:txBody>
          <a:bodyPr wrap="none" anchor="ctr">
            <a:prstTxWarp prst="textNoShape">
              <a:avLst/>
            </a:prstTxWarp>
          </a:bodyPr>
          <a:lstStyle/>
          <a:p>
            <a:endParaRPr lang="en-US"/>
          </a:p>
        </p:txBody>
      </p:sp>
      <p:sp>
        <p:nvSpPr>
          <p:cNvPr id="48147" name="Text Box 17"/>
          <p:cNvSpPr txBox="1">
            <a:spLocks noChangeArrowheads="1"/>
          </p:cNvSpPr>
          <p:nvPr/>
        </p:nvSpPr>
        <p:spPr bwMode="auto">
          <a:xfrm>
            <a:off x="1231900" y="1355725"/>
            <a:ext cx="6581775" cy="91598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a:t>Find the time(s) at which the planetocentric latitude of the Earth-Sun vector, expressed in the J2000 frame, is at a local maximum.</a:t>
            </a:r>
          </a:p>
        </p:txBody>
      </p:sp>
      <p:sp>
        <p:nvSpPr>
          <p:cNvPr id="20" name="Rectangle 19"/>
          <p:cNvSpPr/>
          <p:nvPr/>
        </p:nvSpPr>
        <p:spPr>
          <a:xfrm>
            <a:off x="7103680" y="6314994"/>
            <a:ext cx="1749322" cy="346249"/>
          </a:xfrm>
          <a:prstGeom prst="rect">
            <a:avLst/>
          </a:prstGeom>
        </p:spPr>
        <p:txBody>
          <a:bodyPr wrap="none">
            <a:spAutoFit/>
          </a:bodyPr>
          <a:lstStyle/>
          <a:p>
            <a:r>
              <a:rPr lang="en-US" dirty="0"/>
              <a:t>API:  GFPOSC</a:t>
            </a:r>
          </a:p>
        </p:txBody>
      </p:sp>
      <p:sp>
        <p:nvSpPr>
          <p:cNvPr id="3" name="Freeform 2"/>
          <p:cNvSpPr/>
          <p:nvPr/>
        </p:nvSpPr>
        <p:spPr bwMode="auto">
          <a:xfrm>
            <a:off x="4483831" y="3880237"/>
            <a:ext cx="422124" cy="970059"/>
          </a:xfrm>
          <a:custGeom>
            <a:avLst/>
            <a:gdLst>
              <a:gd name="connsiteX0" fmla="*/ 422124 w 422124"/>
              <a:gd name="connsiteY0" fmla="*/ 0 h 970059"/>
              <a:gd name="connsiteX1" fmla="*/ 16607 w 422124"/>
              <a:gd name="connsiteY1" fmla="*/ 564542 h 970059"/>
              <a:gd name="connsiteX2" fmla="*/ 72266 w 422124"/>
              <a:gd name="connsiteY2" fmla="*/ 970059 h 970059"/>
            </a:gdLst>
            <a:ahLst/>
            <a:cxnLst>
              <a:cxn ang="0">
                <a:pos x="connsiteX0" y="connsiteY0"/>
              </a:cxn>
              <a:cxn ang="0">
                <a:pos x="connsiteX1" y="connsiteY1"/>
              </a:cxn>
              <a:cxn ang="0">
                <a:pos x="connsiteX2" y="connsiteY2"/>
              </a:cxn>
            </a:cxnLst>
            <a:rect l="l" t="t" r="r" b="b"/>
            <a:pathLst>
              <a:path w="422124" h="970059">
                <a:moveTo>
                  <a:pt x="422124" y="0"/>
                </a:moveTo>
                <a:cubicBezTo>
                  <a:pt x="248520" y="201433"/>
                  <a:pt x="74917" y="402866"/>
                  <a:pt x="16607" y="564542"/>
                </a:cubicBezTo>
                <a:cubicBezTo>
                  <a:pt x="-41703" y="726218"/>
                  <a:pt x="72266" y="970059"/>
                  <a:pt x="72266" y="970059"/>
                </a:cubicBezTo>
              </a:path>
            </a:pathLst>
          </a:custGeom>
          <a:noFill/>
          <a:ln w="12700" cap="flat" cmpd="sng" algn="ctr">
            <a:solidFill>
              <a:srgbClr val="FCBB33"/>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4" name="TextBox 3"/>
          <p:cNvSpPr txBox="1"/>
          <p:nvPr/>
        </p:nvSpPr>
        <p:spPr>
          <a:xfrm>
            <a:off x="4522787" y="3535671"/>
            <a:ext cx="1005403" cy="397032"/>
          </a:xfrm>
          <a:prstGeom prst="rect">
            <a:avLst/>
          </a:prstGeom>
          <a:noFill/>
        </p:spPr>
        <p:txBody>
          <a:bodyPr wrap="none" rtlCol="0">
            <a:spAutoFit/>
          </a:bodyPr>
          <a:lstStyle/>
          <a:p>
            <a:r>
              <a:rPr lang="en-US" sz="1100" dirty="0">
                <a:solidFill>
                  <a:srgbClr val="FC645F"/>
                </a:solidFill>
              </a:rPr>
              <a:t>Point of </a:t>
            </a:r>
          </a:p>
          <a:p>
            <a:r>
              <a:rPr lang="en-US" sz="1100" dirty="0">
                <a:solidFill>
                  <a:srgbClr val="FC645F"/>
                </a:solidFill>
              </a:rPr>
              <a:t>max latitude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3"/>
          <p:cNvSpPr>
            <a:spLocks noGrp="1"/>
          </p:cNvSpPr>
          <p:nvPr>
            <p:ph type="ftr" sz="quarter" idx="10"/>
          </p:nvPr>
        </p:nvSpPr>
        <p:spPr>
          <a:noFill/>
        </p:spPr>
        <p:txBody>
          <a:bodyPr/>
          <a:lstStyle/>
          <a:p>
            <a:r>
              <a:rPr lang="en-US"/>
              <a:t>Geometry Finder Subsystem</a:t>
            </a:r>
          </a:p>
        </p:txBody>
      </p:sp>
      <p:sp>
        <p:nvSpPr>
          <p:cNvPr id="50179" name="Slide Number Placeholder 4"/>
          <p:cNvSpPr>
            <a:spLocks noGrp="1"/>
          </p:cNvSpPr>
          <p:nvPr>
            <p:ph type="sldNum" sz="quarter" idx="11"/>
          </p:nvPr>
        </p:nvSpPr>
        <p:spPr>
          <a:noFill/>
        </p:spPr>
        <p:txBody>
          <a:bodyPr/>
          <a:lstStyle/>
          <a:p>
            <a:fld id="{B1586B6D-4DB0-3743-B6CB-244DFC90211D}" type="slidenum">
              <a:rPr lang="en-US" smtClean="0"/>
              <a:pPr/>
              <a:t>26</a:t>
            </a:fld>
            <a:endParaRPr lang="en-US" sz="1400" b="0">
              <a:latin typeface="Times New Roman" charset="0"/>
            </a:endParaRPr>
          </a:p>
        </p:txBody>
      </p:sp>
      <p:sp>
        <p:nvSpPr>
          <p:cNvPr id="50180" name="Rectangle 2"/>
          <p:cNvSpPr>
            <a:spLocks noGrp="1" noChangeArrowheads="1"/>
          </p:cNvSpPr>
          <p:nvPr>
            <p:ph type="title"/>
          </p:nvPr>
        </p:nvSpPr>
        <p:spPr>
          <a:xfrm>
            <a:off x="2357438" y="395288"/>
            <a:ext cx="6272212" cy="422275"/>
          </a:xfrm>
          <a:noFill/>
        </p:spPr>
        <p:txBody>
          <a:bodyPr/>
          <a:lstStyle/>
          <a:p>
            <a:r>
              <a:rPr lang="en-US" sz="2800"/>
              <a:t>Position Coordinate Equality Search</a:t>
            </a:r>
            <a:endParaRPr lang="en-US"/>
          </a:p>
        </p:txBody>
      </p:sp>
      <p:sp>
        <p:nvSpPr>
          <p:cNvPr id="50181" name="Text Box 3"/>
          <p:cNvSpPr txBox="1">
            <a:spLocks noChangeArrowheads="1"/>
          </p:cNvSpPr>
          <p:nvPr/>
        </p:nvSpPr>
        <p:spPr bwMode="auto">
          <a:xfrm>
            <a:off x="1041400" y="1400175"/>
            <a:ext cx="6581775" cy="64135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a:t>Find the time(s) at which the Z component of the Earth-Sun vector, expressed in the J2000 frame, is 0.</a:t>
            </a:r>
          </a:p>
        </p:txBody>
      </p:sp>
      <p:sp>
        <p:nvSpPr>
          <p:cNvPr id="50182" name="Line 4"/>
          <p:cNvSpPr>
            <a:spLocks noChangeShapeType="1"/>
          </p:cNvSpPr>
          <p:nvPr/>
        </p:nvSpPr>
        <p:spPr bwMode="auto">
          <a:xfrm flipV="1">
            <a:off x="4103688" y="4178300"/>
            <a:ext cx="2411412" cy="53975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0183" name="Line 5"/>
          <p:cNvSpPr>
            <a:spLocks noChangeShapeType="1"/>
          </p:cNvSpPr>
          <p:nvPr/>
        </p:nvSpPr>
        <p:spPr bwMode="auto">
          <a:xfrm flipH="1" flipV="1">
            <a:off x="4111625" y="2895600"/>
            <a:ext cx="1588" cy="183515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0184" name="Line 6"/>
          <p:cNvSpPr>
            <a:spLocks noChangeShapeType="1"/>
          </p:cNvSpPr>
          <p:nvPr/>
        </p:nvSpPr>
        <p:spPr bwMode="auto">
          <a:xfrm>
            <a:off x="4113213" y="4708525"/>
            <a:ext cx="936625" cy="1065213"/>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0185" name="Text Box 7"/>
          <p:cNvSpPr txBox="1">
            <a:spLocks noChangeArrowheads="1"/>
          </p:cNvSpPr>
          <p:nvPr/>
        </p:nvSpPr>
        <p:spPr bwMode="auto">
          <a:xfrm>
            <a:off x="812800" y="3900488"/>
            <a:ext cx="2894013"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Path of sub-solar point on unit sphere</a:t>
            </a:r>
            <a:r>
              <a:rPr lang="en-US">
                <a:solidFill>
                  <a:schemeClr val="accent1"/>
                </a:solidFill>
              </a:rPr>
              <a:t> (in red)</a:t>
            </a:r>
          </a:p>
        </p:txBody>
      </p:sp>
      <p:sp>
        <p:nvSpPr>
          <p:cNvPr id="50186" name="Text Box 8"/>
          <p:cNvSpPr txBox="1">
            <a:spLocks noChangeArrowheads="1"/>
          </p:cNvSpPr>
          <p:nvPr/>
        </p:nvSpPr>
        <p:spPr bwMode="auto">
          <a:xfrm>
            <a:off x="3213100" y="2503488"/>
            <a:ext cx="16589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J2000  Z</a:t>
            </a:r>
          </a:p>
        </p:txBody>
      </p:sp>
      <p:sp>
        <p:nvSpPr>
          <p:cNvPr id="50187" name="Text Box 9"/>
          <p:cNvSpPr txBox="1">
            <a:spLocks noChangeArrowheads="1"/>
          </p:cNvSpPr>
          <p:nvPr/>
        </p:nvSpPr>
        <p:spPr bwMode="auto">
          <a:xfrm>
            <a:off x="3524250" y="5756275"/>
            <a:ext cx="175418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J2000 X</a:t>
            </a:r>
          </a:p>
        </p:txBody>
      </p:sp>
      <p:sp>
        <p:nvSpPr>
          <p:cNvPr id="50188" name="Text Box 10"/>
          <p:cNvSpPr txBox="1">
            <a:spLocks noChangeArrowheads="1"/>
          </p:cNvSpPr>
          <p:nvPr/>
        </p:nvSpPr>
        <p:spPr bwMode="auto">
          <a:xfrm>
            <a:off x="6235700" y="4044950"/>
            <a:ext cx="19129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J2000 Y</a:t>
            </a:r>
          </a:p>
        </p:txBody>
      </p:sp>
      <p:sp>
        <p:nvSpPr>
          <p:cNvPr id="50189" name="Text Box 11"/>
          <p:cNvSpPr txBox="1">
            <a:spLocks noChangeArrowheads="1"/>
          </p:cNvSpPr>
          <p:nvPr/>
        </p:nvSpPr>
        <p:spPr bwMode="auto">
          <a:xfrm>
            <a:off x="5218113" y="5267325"/>
            <a:ext cx="3359150"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Earth-Sun direction at epoch of J2000 equator crossing</a:t>
            </a:r>
          </a:p>
        </p:txBody>
      </p:sp>
      <p:sp>
        <p:nvSpPr>
          <p:cNvPr id="50190" name="Line 12"/>
          <p:cNvSpPr>
            <a:spLocks noChangeShapeType="1"/>
          </p:cNvSpPr>
          <p:nvPr/>
        </p:nvSpPr>
        <p:spPr bwMode="auto">
          <a:xfrm>
            <a:off x="4113213" y="4702175"/>
            <a:ext cx="1454150" cy="1354138"/>
          </a:xfrm>
          <a:prstGeom prst="line">
            <a:avLst/>
          </a:prstGeom>
          <a:noFill/>
          <a:ln w="28575">
            <a:solidFill>
              <a:srgbClr val="FC541A"/>
            </a:solidFill>
            <a:round/>
            <a:headEnd/>
            <a:tailEnd type="triangle" w="med" len="med"/>
          </a:ln>
        </p:spPr>
        <p:txBody>
          <a:bodyPr wrap="none" anchor="ctr">
            <a:prstTxWarp prst="textNoShape">
              <a:avLst/>
            </a:prstTxWarp>
          </a:bodyPr>
          <a:lstStyle/>
          <a:p>
            <a:endParaRPr lang="en-US"/>
          </a:p>
        </p:txBody>
      </p:sp>
      <p:sp>
        <p:nvSpPr>
          <p:cNvPr id="50191" name="Oval 13"/>
          <p:cNvSpPr>
            <a:spLocks noChangeArrowheads="1"/>
          </p:cNvSpPr>
          <p:nvPr/>
        </p:nvSpPr>
        <p:spPr bwMode="auto">
          <a:xfrm rot="-1713473">
            <a:off x="2490788" y="4303713"/>
            <a:ext cx="3351212" cy="641350"/>
          </a:xfrm>
          <a:prstGeom prst="ellipse">
            <a:avLst/>
          </a:prstGeom>
          <a:noFill/>
          <a:ln w="28575">
            <a:solidFill>
              <a:schemeClr val="accent1"/>
            </a:solidFill>
            <a:round/>
            <a:headEnd/>
            <a:tailEnd/>
          </a:ln>
        </p:spPr>
        <p:txBody>
          <a:bodyPr wrap="none" anchor="ctr">
            <a:prstTxWarp prst="textNoShape">
              <a:avLst/>
            </a:prstTxWarp>
          </a:bodyPr>
          <a:lstStyle/>
          <a:p>
            <a:endParaRPr lang="en-US"/>
          </a:p>
        </p:txBody>
      </p:sp>
      <p:sp>
        <p:nvSpPr>
          <p:cNvPr id="16" name="Rectangle 15"/>
          <p:cNvSpPr/>
          <p:nvPr/>
        </p:nvSpPr>
        <p:spPr>
          <a:xfrm>
            <a:off x="6993239" y="6370212"/>
            <a:ext cx="1749322" cy="346249"/>
          </a:xfrm>
          <a:prstGeom prst="rect">
            <a:avLst/>
          </a:prstGeom>
        </p:spPr>
        <p:txBody>
          <a:bodyPr wrap="none">
            <a:spAutoFit/>
          </a:bodyPr>
          <a:lstStyle/>
          <a:p>
            <a:r>
              <a:rPr lang="en-US" dirty="0"/>
              <a:t>API:  GFPOSC</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oter Placeholder 3"/>
          <p:cNvSpPr>
            <a:spLocks noGrp="1"/>
          </p:cNvSpPr>
          <p:nvPr>
            <p:ph type="ftr" sz="quarter" idx="10"/>
          </p:nvPr>
        </p:nvSpPr>
        <p:spPr>
          <a:noFill/>
        </p:spPr>
        <p:txBody>
          <a:bodyPr/>
          <a:lstStyle/>
          <a:p>
            <a:r>
              <a:rPr lang="en-US" dirty="0"/>
              <a:t>Geometry Finder Subsystem</a:t>
            </a:r>
          </a:p>
        </p:txBody>
      </p:sp>
      <p:sp>
        <p:nvSpPr>
          <p:cNvPr id="52227" name="Slide Number Placeholder 4"/>
          <p:cNvSpPr>
            <a:spLocks noGrp="1"/>
          </p:cNvSpPr>
          <p:nvPr>
            <p:ph type="sldNum" sz="quarter" idx="11"/>
          </p:nvPr>
        </p:nvSpPr>
        <p:spPr>
          <a:noFill/>
        </p:spPr>
        <p:txBody>
          <a:bodyPr/>
          <a:lstStyle/>
          <a:p>
            <a:fld id="{8ACE83B0-6871-0F44-B3A3-62FC3823513D}" type="slidenum">
              <a:rPr lang="en-US" smtClean="0"/>
              <a:pPr/>
              <a:t>27</a:t>
            </a:fld>
            <a:endParaRPr lang="en-US" sz="1400" b="0" dirty="0">
              <a:latin typeface="Times New Roman" charset="0"/>
            </a:endParaRPr>
          </a:p>
        </p:txBody>
      </p:sp>
      <p:sp>
        <p:nvSpPr>
          <p:cNvPr id="52228" name="Oval 2"/>
          <p:cNvSpPr>
            <a:spLocks noChangeArrowheads="1"/>
          </p:cNvSpPr>
          <p:nvPr/>
        </p:nvSpPr>
        <p:spPr bwMode="auto">
          <a:xfrm>
            <a:off x="2284413" y="3838575"/>
            <a:ext cx="2220912" cy="1939925"/>
          </a:xfrm>
          <a:prstGeom prst="ellipse">
            <a:avLst/>
          </a:prstGeom>
          <a:gradFill rotWithShape="0">
            <a:gsLst>
              <a:gs pos="0">
                <a:srgbClr val="16606B"/>
              </a:gs>
              <a:gs pos="100000">
                <a:srgbClr val="30CFE8"/>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52229" name="Rectangle 3"/>
          <p:cNvSpPr>
            <a:spLocks noGrp="1" noChangeArrowheads="1"/>
          </p:cNvSpPr>
          <p:nvPr>
            <p:ph type="title"/>
          </p:nvPr>
        </p:nvSpPr>
        <p:spPr>
          <a:xfrm>
            <a:off x="2016125" y="395288"/>
            <a:ext cx="6964363" cy="422275"/>
          </a:xfrm>
          <a:noFill/>
        </p:spPr>
        <p:txBody>
          <a:bodyPr/>
          <a:lstStyle/>
          <a:p>
            <a:r>
              <a:rPr lang="en-US" sz="2800" dirty="0"/>
              <a:t>Position Coordinate Inequality Search -1</a:t>
            </a:r>
            <a:endParaRPr lang="en-US" dirty="0"/>
          </a:p>
        </p:txBody>
      </p:sp>
      <p:sp>
        <p:nvSpPr>
          <p:cNvPr id="52230" name="Text Box 4"/>
          <p:cNvSpPr txBox="1">
            <a:spLocks noChangeArrowheads="1"/>
          </p:cNvSpPr>
          <p:nvPr/>
        </p:nvSpPr>
        <p:spPr bwMode="auto">
          <a:xfrm>
            <a:off x="1174750" y="1400175"/>
            <a:ext cx="7127875" cy="120545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the time periods when the elevation of the DSS-13 to Mars Reconnaissance Orbiter (MRO) spacecraft vector, expressed in the DSS-13 topocentric frame, is greater than 6 degrees.</a:t>
            </a:r>
          </a:p>
        </p:txBody>
      </p:sp>
      <p:sp>
        <p:nvSpPr>
          <p:cNvPr id="52231" name="Line 5"/>
          <p:cNvSpPr>
            <a:spLocks noChangeShapeType="1"/>
          </p:cNvSpPr>
          <p:nvPr/>
        </p:nvSpPr>
        <p:spPr bwMode="auto">
          <a:xfrm flipH="1" flipV="1">
            <a:off x="2551113" y="3684588"/>
            <a:ext cx="1152525" cy="80645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2232" name="Line 6"/>
          <p:cNvSpPr>
            <a:spLocks noChangeShapeType="1"/>
          </p:cNvSpPr>
          <p:nvPr/>
        </p:nvSpPr>
        <p:spPr bwMode="auto">
          <a:xfrm flipV="1">
            <a:off x="3694113" y="3316288"/>
            <a:ext cx="314325" cy="1179512"/>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2233" name="Line 7"/>
          <p:cNvSpPr>
            <a:spLocks noChangeShapeType="1"/>
          </p:cNvSpPr>
          <p:nvPr/>
        </p:nvSpPr>
        <p:spPr bwMode="auto">
          <a:xfrm flipH="1">
            <a:off x="2936875" y="4494213"/>
            <a:ext cx="763588" cy="804862"/>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2234" name="Text Box 8"/>
          <p:cNvSpPr txBox="1">
            <a:spLocks noChangeArrowheads="1"/>
          </p:cNvSpPr>
          <p:nvPr/>
        </p:nvSpPr>
        <p:spPr bwMode="auto">
          <a:xfrm>
            <a:off x="3986213" y="2955925"/>
            <a:ext cx="21018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DSS-13_TOPO  Z</a:t>
            </a:r>
          </a:p>
        </p:txBody>
      </p:sp>
      <p:sp>
        <p:nvSpPr>
          <p:cNvPr id="52235" name="Text Box 9"/>
          <p:cNvSpPr txBox="1">
            <a:spLocks noChangeArrowheads="1"/>
          </p:cNvSpPr>
          <p:nvPr/>
        </p:nvSpPr>
        <p:spPr bwMode="auto">
          <a:xfrm>
            <a:off x="1296988" y="5395913"/>
            <a:ext cx="22256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DSS-13_TOPO Y</a:t>
            </a:r>
          </a:p>
        </p:txBody>
      </p:sp>
      <p:sp>
        <p:nvSpPr>
          <p:cNvPr id="52236" name="Text Box 10"/>
          <p:cNvSpPr txBox="1">
            <a:spLocks noChangeArrowheads="1"/>
          </p:cNvSpPr>
          <p:nvPr/>
        </p:nvSpPr>
        <p:spPr bwMode="auto">
          <a:xfrm>
            <a:off x="1455738" y="3162300"/>
            <a:ext cx="24114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DSS-13_TOPO X</a:t>
            </a:r>
          </a:p>
        </p:txBody>
      </p:sp>
      <p:sp>
        <p:nvSpPr>
          <p:cNvPr id="52237" name="Text Box 11"/>
          <p:cNvSpPr txBox="1">
            <a:spLocks noChangeArrowheads="1"/>
          </p:cNvSpPr>
          <p:nvPr/>
        </p:nvSpPr>
        <p:spPr bwMode="auto">
          <a:xfrm>
            <a:off x="4589463" y="3910013"/>
            <a:ext cx="25939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Direction to MRO</a:t>
            </a:r>
          </a:p>
        </p:txBody>
      </p:sp>
      <p:sp>
        <p:nvSpPr>
          <p:cNvPr id="52238" name="Line 12"/>
          <p:cNvSpPr>
            <a:spLocks noChangeShapeType="1"/>
          </p:cNvSpPr>
          <p:nvPr/>
        </p:nvSpPr>
        <p:spPr bwMode="auto">
          <a:xfrm>
            <a:off x="3697288" y="4495800"/>
            <a:ext cx="2881312" cy="519113"/>
          </a:xfrm>
          <a:prstGeom prst="line">
            <a:avLst/>
          </a:prstGeom>
          <a:noFill/>
          <a:ln w="28575">
            <a:solidFill>
              <a:srgbClr val="FC541A"/>
            </a:solidFill>
            <a:round/>
            <a:headEnd/>
            <a:tailEnd type="triangle" w="med" len="med"/>
          </a:ln>
        </p:spPr>
        <p:txBody>
          <a:bodyPr wrap="none" anchor="ctr">
            <a:prstTxWarp prst="textNoShape">
              <a:avLst/>
            </a:prstTxWarp>
          </a:bodyPr>
          <a:lstStyle/>
          <a:p>
            <a:endParaRPr lang="en-US" dirty="0"/>
          </a:p>
        </p:txBody>
      </p:sp>
      <p:sp>
        <p:nvSpPr>
          <p:cNvPr id="52239" name="Arc 13"/>
          <p:cNvSpPr>
            <a:spLocks/>
          </p:cNvSpPr>
          <p:nvPr/>
        </p:nvSpPr>
        <p:spPr bwMode="auto">
          <a:xfrm rot="2515295">
            <a:off x="4008438" y="4543425"/>
            <a:ext cx="288925" cy="193675"/>
          </a:xfrm>
          <a:custGeom>
            <a:avLst/>
            <a:gdLst>
              <a:gd name="T0" fmla="*/ 29911215 w 21600"/>
              <a:gd name="T1" fmla="*/ 0 h 17616"/>
              <a:gd name="T2" fmla="*/ 51694916 w 21600"/>
              <a:gd name="T3" fmla="*/ 23410257 h 17616"/>
              <a:gd name="T4" fmla="*/ 0 w 21600"/>
              <a:gd name="T5" fmla="*/ 23410257 h 17616"/>
              <a:gd name="T6" fmla="*/ 0 60000 65536"/>
              <a:gd name="T7" fmla="*/ 0 60000 65536"/>
              <a:gd name="T8" fmla="*/ 0 60000 65536"/>
              <a:gd name="T9" fmla="*/ 0 w 21600"/>
              <a:gd name="T10" fmla="*/ 0 h 17616"/>
              <a:gd name="T11" fmla="*/ 21600 w 21600"/>
              <a:gd name="T12" fmla="*/ 17616 h 17616"/>
            </a:gdLst>
            <a:ahLst/>
            <a:cxnLst>
              <a:cxn ang="T6">
                <a:pos x="T0" y="T1"/>
              </a:cxn>
              <a:cxn ang="T7">
                <a:pos x="T2" y="T3"/>
              </a:cxn>
              <a:cxn ang="T8">
                <a:pos x="T4" y="T5"/>
              </a:cxn>
            </a:cxnLst>
            <a:rect l="T9" t="T10" r="T11" b="T12"/>
            <a:pathLst>
              <a:path w="21600" h="17616" fill="none" extrusionOk="0">
                <a:moveTo>
                  <a:pt x="12498" y="-1"/>
                </a:moveTo>
                <a:cubicBezTo>
                  <a:pt x="18207" y="4049"/>
                  <a:pt x="21600" y="10615"/>
                  <a:pt x="21600" y="17616"/>
                </a:cubicBezTo>
              </a:path>
              <a:path w="21600" h="17616" stroke="0" extrusionOk="0">
                <a:moveTo>
                  <a:pt x="12498" y="-1"/>
                </a:moveTo>
                <a:cubicBezTo>
                  <a:pt x="18207" y="4049"/>
                  <a:pt x="21600" y="10615"/>
                  <a:pt x="21600" y="17616"/>
                </a:cubicBezTo>
                <a:lnTo>
                  <a:pt x="0" y="17616"/>
                </a:lnTo>
                <a:close/>
              </a:path>
            </a:pathLst>
          </a:custGeom>
          <a:noFill/>
          <a:ln w="28575">
            <a:solidFill>
              <a:schemeClr val="accent1"/>
            </a:solidFill>
            <a:round/>
            <a:headEnd/>
            <a:tailEnd/>
          </a:ln>
        </p:spPr>
        <p:txBody>
          <a:bodyPr wrap="none" anchor="ctr">
            <a:prstTxWarp prst="textNoShape">
              <a:avLst/>
            </a:prstTxWarp>
          </a:bodyPr>
          <a:lstStyle/>
          <a:p>
            <a:endParaRPr lang="en-US" dirty="0"/>
          </a:p>
        </p:txBody>
      </p:sp>
      <p:sp>
        <p:nvSpPr>
          <p:cNvPr id="52240" name="Text Box 14"/>
          <p:cNvSpPr txBox="1">
            <a:spLocks noChangeArrowheads="1"/>
          </p:cNvSpPr>
          <p:nvPr/>
        </p:nvSpPr>
        <p:spPr bwMode="auto">
          <a:xfrm>
            <a:off x="6260888" y="4878029"/>
            <a:ext cx="2411413"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6 deg. elevation</a:t>
            </a:r>
          </a:p>
        </p:txBody>
      </p:sp>
      <p:sp>
        <p:nvSpPr>
          <p:cNvPr id="52241" name="AutoShape 15"/>
          <p:cNvSpPr>
            <a:spLocks noChangeArrowheads="1"/>
          </p:cNvSpPr>
          <p:nvPr/>
        </p:nvSpPr>
        <p:spPr bwMode="auto">
          <a:xfrm>
            <a:off x="7497189" y="4229099"/>
            <a:ext cx="496888"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52242" name="Group 16"/>
          <p:cNvGrpSpPr>
            <a:grpSpLocks/>
          </p:cNvGrpSpPr>
          <p:nvPr/>
        </p:nvGrpSpPr>
        <p:grpSpPr bwMode="auto">
          <a:xfrm>
            <a:off x="8130602" y="4256087"/>
            <a:ext cx="681037" cy="230187"/>
            <a:chOff x="640" y="2899"/>
            <a:chExt cx="368" cy="124"/>
          </a:xfrm>
        </p:grpSpPr>
        <p:sp>
          <p:nvSpPr>
            <p:cNvPr id="52262" name="AutoShape 17"/>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52263" name="Line 18"/>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4" name="Line 19"/>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5" name="Line 20"/>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6" name="Line 21"/>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7" name="Line 22"/>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8" name="Line 23"/>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9" name="Line 24"/>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52243" name="Group 25"/>
          <p:cNvGrpSpPr>
            <a:grpSpLocks/>
          </p:cNvGrpSpPr>
          <p:nvPr/>
        </p:nvGrpSpPr>
        <p:grpSpPr bwMode="auto">
          <a:xfrm>
            <a:off x="6759002" y="4260849"/>
            <a:ext cx="681037" cy="230188"/>
            <a:chOff x="640" y="2899"/>
            <a:chExt cx="368" cy="124"/>
          </a:xfrm>
        </p:grpSpPr>
        <p:sp>
          <p:nvSpPr>
            <p:cNvPr id="52254" name="AutoShape 26"/>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52255" name="Line 27"/>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56" name="Line 28"/>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57" name="Line 29"/>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58" name="Line 30"/>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59" name="Line 31"/>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0" name="Line 32"/>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2261" name="Line 33"/>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52244" name="Line 34"/>
          <p:cNvSpPr>
            <a:spLocks noChangeShapeType="1"/>
          </p:cNvSpPr>
          <p:nvPr/>
        </p:nvSpPr>
        <p:spPr bwMode="auto">
          <a:xfrm>
            <a:off x="7349552" y="4392612"/>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52245" name="Line 35"/>
          <p:cNvSpPr>
            <a:spLocks noChangeShapeType="1"/>
          </p:cNvSpPr>
          <p:nvPr/>
        </p:nvSpPr>
        <p:spPr bwMode="auto">
          <a:xfrm>
            <a:off x="7978202" y="4400549"/>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52246" name="Arc 36"/>
          <p:cNvSpPr>
            <a:spLocks/>
          </p:cNvSpPr>
          <p:nvPr/>
        </p:nvSpPr>
        <p:spPr bwMode="auto">
          <a:xfrm rot="10117739">
            <a:off x="7624189" y="3786187"/>
            <a:ext cx="392113" cy="420687"/>
          </a:xfrm>
          <a:custGeom>
            <a:avLst/>
            <a:gdLst>
              <a:gd name="T0" fmla="*/ 0 w 20109"/>
              <a:gd name="T1" fmla="*/ 0 h 21600"/>
              <a:gd name="T2" fmla="*/ 149091467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52247" name="AutoShape 37"/>
          <p:cNvSpPr>
            <a:spLocks noChangeArrowheads="1"/>
          </p:cNvSpPr>
          <p:nvPr/>
        </p:nvSpPr>
        <p:spPr bwMode="auto">
          <a:xfrm>
            <a:off x="7711502" y="4124324"/>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52248" name="AutoShape 38"/>
          <p:cNvSpPr>
            <a:spLocks noChangeArrowheads="1"/>
          </p:cNvSpPr>
          <p:nvPr/>
        </p:nvSpPr>
        <p:spPr bwMode="auto">
          <a:xfrm rot="1581508">
            <a:off x="7838502" y="3833812"/>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52249" name="Line 39"/>
          <p:cNvSpPr>
            <a:spLocks noChangeShapeType="1"/>
          </p:cNvSpPr>
          <p:nvPr/>
        </p:nvSpPr>
        <p:spPr bwMode="auto">
          <a:xfrm flipH="1">
            <a:off x="7644827" y="3951287"/>
            <a:ext cx="147637" cy="55562"/>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52250" name="Line 40"/>
          <p:cNvSpPr>
            <a:spLocks noChangeShapeType="1"/>
          </p:cNvSpPr>
          <p:nvPr/>
        </p:nvSpPr>
        <p:spPr bwMode="auto">
          <a:xfrm>
            <a:off x="7951214" y="4022724"/>
            <a:ext cx="17463"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52251" name="Line 41"/>
          <p:cNvSpPr>
            <a:spLocks noChangeShapeType="1"/>
          </p:cNvSpPr>
          <p:nvPr/>
        </p:nvSpPr>
        <p:spPr bwMode="auto">
          <a:xfrm flipV="1">
            <a:off x="3700463" y="4389438"/>
            <a:ext cx="3051175" cy="101600"/>
          </a:xfrm>
          <a:prstGeom prst="line">
            <a:avLst/>
          </a:prstGeom>
          <a:noFill/>
          <a:ln w="28575">
            <a:solidFill>
              <a:srgbClr val="FC541A"/>
            </a:solidFill>
            <a:round/>
            <a:headEnd/>
            <a:tailEnd type="triangle" w="med" len="med"/>
          </a:ln>
        </p:spPr>
        <p:txBody>
          <a:bodyPr wrap="none" anchor="ctr">
            <a:prstTxWarp prst="textNoShape">
              <a:avLst/>
            </a:prstTxWarp>
          </a:bodyPr>
          <a:lstStyle/>
          <a:p>
            <a:endParaRPr lang="en-US" dirty="0"/>
          </a:p>
        </p:txBody>
      </p:sp>
      <p:sp>
        <p:nvSpPr>
          <p:cNvPr id="52252" name="Arc 42"/>
          <p:cNvSpPr>
            <a:spLocks/>
          </p:cNvSpPr>
          <p:nvPr/>
        </p:nvSpPr>
        <p:spPr bwMode="auto">
          <a:xfrm rot="102974">
            <a:off x="4278313" y="4456113"/>
            <a:ext cx="119062" cy="457200"/>
          </a:xfrm>
          <a:custGeom>
            <a:avLst/>
            <a:gdLst>
              <a:gd name="T0" fmla="*/ 2093154 w 21600"/>
              <a:gd name="T1" fmla="*/ 0 h 37412"/>
              <a:gd name="T2" fmla="*/ 1447017 w 21600"/>
              <a:gd name="T3" fmla="*/ 68280520 h 37412"/>
              <a:gd name="T4" fmla="*/ 0 w 21600"/>
              <a:gd name="T5" fmla="*/ 32150831 h 37412"/>
              <a:gd name="T6" fmla="*/ 0 60000 65536"/>
              <a:gd name="T7" fmla="*/ 0 60000 65536"/>
              <a:gd name="T8" fmla="*/ 0 60000 65536"/>
              <a:gd name="T9" fmla="*/ 0 w 21600"/>
              <a:gd name="T10" fmla="*/ 0 h 37412"/>
              <a:gd name="T11" fmla="*/ 21600 w 21600"/>
              <a:gd name="T12" fmla="*/ 37412 h 37412"/>
            </a:gdLst>
            <a:ahLst/>
            <a:cxnLst>
              <a:cxn ang="T6">
                <a:pos x="T0" y="T1"/>
              </a:cxn>
              <a:cxn ang="T7">
                <a:pos x="T2" y="T3"/>
              </a:cxn>
              <a:cxn ang="T8">
                <a:pos x="T4" y="T5"/>
              </a:cxn>
            </a:cxnLst>
            <a:rect l="T9" t="T10" r="T11" b="T12"/>
            <a:pathLst>
              <a:path w="21600" h="37412" fill="none" extrusionOk="0">
                <a:moveTo>
                  <a:pt x="12498" y="-1"/>
                </a:moveTo>
                <a:cubicBezTo>
                  <a:pt x="18207" y="4049"/>
                  <a:pt x="21600" y="10615"/>
                  <a:pt x="21600" y="17616"/>
                </a:cubicBezTo>
                <a:cubicBezTo>
                  <a:pt x="21600" y="26204"/>
                  <a:pt x="16511" y="33977"/>
                  <a:pt x="8640" y="37412"/>
                </a:cubicBezTo>
              </a:path>
              <a:path w="21600" h="37412" stroke="0" extrusionOk="0">
                <a:moveTo>
                  <a:pt x="12498" y="-1"/>
                </a:moveTo>
                <a:cubicBezTo>
                  <a:pt x="18207" y="4049"/>
                  <a:pt x="21600" y="10615"/>
                  <a:pt x="21600" y="17616"/>
                </a:cubicBezTo>
                <a:cubicBezTo>
                  <a:pt x="21600" y="26204"/>
                  <a:pt x="16511" y="33977"/>
                  <a:pt x="8640" y="37412"/>
                </a:cubicBezTo>
                <a:lnTo>
                  <a:pt x="0" y="17616"/>
                </a:lnTo>
                <a:close/>
              </a:path>
            </a:pathLst>
          </a:custGeom>
          <a:noFill/>
          <a:ln w="28575">
            <a:solidFill>
              <a:schemeClr val="accent1"/>
            </a:solidFill>
            <a:round/>
            <a:headEnd/>
            <a:tailEnd/>
          </a:ln>
        </p:spPr>
        <p:txBody>
          <a:bodyPr wrap="none" anchor="ctr">
            <a:prstTxWarp prst="textNoShape">
              <a:avLst/>
            </a:prstTxWarp>
          </a:bodyPr>
          <a:lstStyle/>
          <a:p>
            <a:endParaRPr lang="en-US" dirty="0"/>
          </a:p>
        </p:txBody>
      </p:sp>
      <p:cxnSp>
        <p:nvCxnSpPr>
          <p:cNvPr id="46" name="Straight Connector 45"/>
          <p:cNvCxnSpPr>
            <a:stCxn id="52251" idx="0"/>
          </p:cNvCxnSpPr>
          <p:nvPr/>
        </p:nvCxnSpPr>
        <p:spPr bwMode="auto">
          <a:xfrm rot="16200000" flipH="1">
            <a:off x="3823495" y="4368006"/>
            <a:ext cx="423862" cy="669925"/>
          </a:xfrm>
          <a:prstGeom prst="line">
            <a:avLst/>
          </a:prstGeom>
          <a:noFill/>
          <a:ln w="3175" cap="flat" cmpd="sng" algn="ctr">
            <a:solidFill>
              <a:schemeClr val="bg2">
                <a:lumMod val="75000"/>
              </a:schemeClr>
            </a:solidFill>
            <a:prstDash val="solid"/>
            <a:round/>
            <a:headEnd type="none" w="med" len="med"/>
            <a:tailEnd type="none" w="med" len="med"/>
          </a:ln>
          <a:effectLst/>
        </p:spPr>
      </p:cxnSp>
      <p:sp>
        <p:nvSpPr>
          <p:cNvPr id="2" name="Rectangle 1"/>
          <p:cNvSpPr/>
          <p:nvPr/>
        </p:nvSpPr>
        <p:spPr>
          <a:xfrm>
            <a:off x="7119457" y="6299217"/>
            <a:ext cx="1749322" cy="346249"/>
          </a:xfrm>
          <a:prstGeom prst="rect">
            <a:avLst/>
          </a:prstGeom>
        </p:spPr>
        <p:txBody>
          <a:bodyPr wrap="none">
            <a:spAutoFit/>
          </a:bodyPr>
          <a:lstStyle/>
          <a:p>
            <a:r>
              <a:rPr lang="en-US" dirty="0"/>
              <a:t>API:  GFPOSC</a:t>
            </a:r>
          </a:p>
        </p:txBody>
      </p:sp>
    </p:spTree>
    <p:extLst>
      <p:ext uri="{BB962C8B-B14F-4D97-AF65-F5344CB8AC3E}">
        <p14:creationId xmlns:p14="http://schemas.microsoft.com/office/powerpoint/2010/main" val="906185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3"/>
          <p:cNvSpPr>
            <a:spLocks noGrp="1"/>
          </p:cNvSpPr>
          <p:nvPr>
            <p:ph type="ftr" sz="quarter" idx="10"/>
          </p:nvPr>
        </p:nvSpPr>
        <p:spPr>
          <a:noFill/>
        </p:spPr>
        <p:txBody>
          <a:bodyPr/>
          <a:lstStyle/>
          <a:p>
            <a:r>
              <a:rPr lang="en-US"/>
              <a:t>Geometry Finder Subsystem</a:t>
            </a:r>
          </a:p>
        </p:txBody>
      </p:sp>
      <p:sp>
        <p:nvSpPr>
          <p:cNvPr id="54275" name="Slide Number Placeholder 4"/>
          <p:cNvSpPr>
            <a:spLocks noGrp="1"/>
          </p:cNvSpPr>
          <p:nvPr>
            <p:ph type="sldNum" sz="quarter" idx="11"/>
          </p:nvPr>
        </p:nvSpPr>
        <p:spPr>
          <a:noFill/>
        </p:spPr>
        <p:txBody>
          <a:bodyPr/>
          <a:lstStyle/>
          <a:p>
            <a:fld id="{CF7106F1-ED19-CA4E-834C-CB58C4F3CF64}" type="slidenum">
              <a:rPr lang="en-US" smtClean="0"/>
              <a:pPr/>
              <a:t>28</a:t>
            </a:fld>
            <a:endParaRPr lang="en-US" sz="1400" b="0">
              <a:latin typeface="Times New Roman" charset="0"/>
            </a:endParaRPr>
          </a:p>
        </p:txBody>
      </p:sp>
      <p:sp>
        <p:nvSpPr>
          <p:cNvPr id="54276" name="Rectangle 2"/>
          <p:cNvSpPr>
            <a:spLocks noGrp="1" noChangeArrowheads="1"/>
          </p:cNvSpPr>
          <p:nvPr>
            <p:ph type="title"/>
          </p:nvPr>
        </p:nvSpPr>
        <p:spPr>
          <a:xfrm>
            <a:off x="2025650" y="395288"/>
            <a:ext cx="6964363" cy="422275"/>
          </a:xfrm>
          <a:noFill/>
        </p:spPr>
        <p:txBody>
          <a:bodyPr/>
          <a:lstStyle/>
          <a:p>
            <a:r>
              <a:rPr lang="en-US" sz="2800"/>
              <a:t>Position Coordinate Inequality Search -2</a:t>
            </a:r>
            <a:endParaRPr lang="en-US"/>
          </a:p>
        </p:txBody>
      </p:sp>
      <p:sp>
        <p:nvSpPr>
          <p:cNvPr id="54277" name="Oval 4"/>
          <p:cNvSpPr>
            <a:spLocks noChangeArrowheads="1"/>
          </p:cNvSpPr>
          <p:nvPr/>
        </p:nvSpPr>
        <p:spPr bwMode="auto">
          <a:xfrm>
            <a:off x="1144588" y="3375025"/>
            <a:ext cx="3238500" cy="3037981"/>
          </a:xfrm>
          <a:prstGeom prst="ellipse">
            <a:avLst/>
          </a:prstGeom>
          <a:solidFill>
            <a:srgbClr val="8F8E75"/>
          </a:solidFill>
          <a:ln w="12700">
            <a:solidFill>
              <a:schemeClr val="tx1"/>
            </a:solidFill>
            <a:round/>
            <a:headEnd/>
            <a:tailEnd/>
          </a:ln>
        </p:spPr>
        <p:txBody>
          <a:bodyPr wrap="none" anchor="ctr">
            <a:prstTxWarp prst="textNoShape">
              <a:avLst/>
            </a:prstTxWarp>
          </a:bodyPr>
          <a:lstStyle/>
          <a:p>
            <a:endParaRPr lang="en-US"/>
          </a:p>
        </p:txBody>
      </p:sp>
      <p:sp>
        <p:nvSpPr>
          <p:cNvPr id="54278" name="Line 5"/>
          <p:cNvSpPr>
            <a:spLocks noChangeShapeType="1"/>
          </p:cNvSpPr>
          <p:nvPr/>
        </p:nvSpPr>
        <p:spPr bwMode="auto">
          <a:xfrm>
            <a:off x="5791200" y="3070225"/>
            <a:ext cx="214313" cy="6858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4279" name="Line 6"/>
          <p:cNvSpPr>
            <a:spLocks noChangeShapeType="1"/>
          </p:cNvSpPr>
          <p:nvPr/>
        </p:nvSpPr>
        <p:spPr bwMode="auto">
          <a:xfrm flipH="1" flipV="1">
            <a:off x="3130550" y="2825749"/>
            <a:ext cx="2630488" cy="24765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4280" name="Line 7"/>
          <p:cNvSpPr>
            <a:spLocks noChangeShapeType="1"/>
          </p:cNvSpPr>
          <p:nvPr/>
        </p:nvSpPr>
        <p:spPr bwMode="auto">
          <a:xfrm flipH="1">
            <a:off x="4481513" y="3070225"/>
            <a:ext cx="1296987" cy="2373313"/>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4281" name="Text Box 8"/>
          <p:cNvSpPr txBox="1">
            <a:spLocks noChangeArrowheads="1"/>
          </p:cNvSpPr>
          <p:nvPr/>
        </p:nvSpPr>
        <p:spPr bwMode="auto">
          <a:xfrm>
            <a:off x="5749925" y="3694113"/>
            <a:ext cx="3208338" cy="3460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LRO </a:t>
            </a:r>
            <a:r>
              <a:rPr lang="en-US" dirty="0" err="1"/>
              <a:t>s/c</a:t>
            </a:r>
            <a:r>
              <a:rPr lang="en-US" dirty="0"/>
              <a:t> frame +Y axis</a:t>
            </a:r>
          </a:p>
        </p:txBody>
      </p:sp>
      <p:sp>
        <p:nvSpPr>
          <p:cNvPr id="54282" name="Text Box 9"/>
          <p:cNvSpPr txBox="1">
            <a:spLocks noChangeArrowheads="1"/>
          </p:cNvSpPr>
          <p:nvPr/>
        </p:nvSpPr>
        <p:spPr bwMode="auto">
          <a:xfrm>
            <a:off x="3910013" y="5656263"/>
            <a:ext cx="3403600" cy="3460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LRO </a:t>
            </a:r>
            <a:r>
              <a:rPr lang="en-US" dirty="0" err="1"/>
              <a:t>s/c</a:t>
            </a:r>
            <a:r>
              <a:rPr lang="en-US" dirty="0"/>
              <a:t> frame +Z axis</a:t>
            </a:r>
          </a:p>
        </p:txBody>
      </p:sp>
      <p:sp>
        <p:nvSpPr>
          <p:cNvPr id="54283" name="Text Box 10"/>
          <p:cNvSpPr txBox="1">
            <a:spLocks noChangeArrowheads="1"/>
          </p:cNvSpPr>
          <p:nvPr/>
        </p:nvSpPr>
        <p:spPr bwMode="auto">
          <a:xfrm>
            <a:off x="150813" y="2284413"/>
            <a:ext cx="3448050" cy="3460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LRO </a:t>
            </a:r>
            <a:r>
              <a:rPr lang="en-US" dirty="0" err="1"/>
              <a:t>s/c</a:t>
            </a:r>
            <a:r>
              <a:rPr lang="en-US" dirty="0"/>
              <a:t> frame +X axis</a:t>
            </a:r>
          </a:p>
        </p:txBody>
      </p:sp>
      <p:sp>
        <p:nvSpPr>
          <p:cNvPr id="54284" name="Text Box 11"/>
          <p:cNvSpPr txBox="1">
            <a:spLocks noChangeArrowheads="1"/>
          </p:cNvSpPr>
          <p:nvPr/>
        </p:nvSpPr>
        <p:spPr bwMode="auto">
          <a:xfrm>
            <a:off x="1855788" y="4089400"/>
            <a:ext cx="1127125" cy="346249"/>
          </a:xfrm>
          <a:prstGeom prst="rect">
            <a:avLst/>
          </a:prstGeom>
          <a:noFill/>
          <a:ln w="12700">
            <a:noFill/>
            <a:miter lim="800000"/>
            <a:headEnd/>
            <a:tailEnd/>
          </a:ln>
        </p:spPr>
        <p:txBody>
          <a:bodyPr>
            <a:prstTxWarp prst="textNoShape">
              <a:avLst/>
            </a:prstTxWarp>
            <a:spAutoFit/>
          </a:bodyPr>
          <a:lstStyle/>
          <a:p>
            <a:pPr>
              <a:spcBef>
                <a:spcPct val="50000"/>
              </a:spcBef>
            </a:pPr>
            <a:r>
              <a:rPr lang="en-US" dirty="0"/>
              <a:t>Moon</a:t>
            </a:r>
          </a:p>
        </p:txBody>
      </p:sp>
      <p:sp>
        <p:nvSpPr>
          <p:cNvPr id="54285" name="Line 13"/>
          <p:cNvSpPr>
            <a:spLocks noChangeShapeType="1"/>
          </p:cNvSpPr>
          <p:nvPr/>
        </p:nvSpPr>
        <p:spPr bwMode="auto">
          <a:xfrm flipH="1">
            <a:off x="2776538" y="3057525"/>
            <a:ext cx="3028950" cy="1841500"/>
          </a:xfrm>
          <a:prstGeom prst="line">
            <a:avLst/>
          </a:prstGeom>
          <a:noFill/>
          <a:ln w="28575">
            <a:solidFill>
              <a:schemeClr val="accent2"/>
            </a:solidFill>
            <a:round/>
            <a:headEnd/>
            <a:tailEnd type="triangle" w="med" len="med"/>
          </a:ln>
        </p:spPr>
        <p:txBody>
          <a:bodyPr wrap="none" anchor="ctr">
            <a:prstTxWarp prst="textNoShape">
              <a:avLst/>
            </a:prstTxWarp>
          </a:bodyPr>
          <a:lstStyle/>
          <a:p>
            <a:endParaRPr lang="en-US"/>
          </a:p>
        </p:txBody>
      </p:sp>
      <p:sp>
        <p:nvSpPr>
          <p:cNvPr id="54286" name="AutoShape 15"/>
          <p:cNvSpPr>
            <a:spLocks noChangeArrowheads="1"/>
          </p:cNvSpPr>
          <p:nvPr/>
        </p:nvSpPr>
        <p:spPr bwMode="auto">
          <a:xfrm>
            <a:off x="5586413" y="2849563"/>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54287" name="Group 16"/>
          <p:cNvGrpSpPr>
            <a:grpSpLocks/>
          </p:cNvGrpSpPr>
          <p:nvPr/>
        </p:nvGrpSpPr>
        <p:grpSpPr bwMode="auto">
          <a:xfrm>
            <a:off x="6219825" y="2876550"/>
            <a:ext cx="681038" cy="230188"/>
            <a:chOff x="640" y="2899"/>
            <a:chExt cx="368" cy="124"/>
          </a:xfrm>
        </p:grpSpPr>
        <p:sp>
          <p:nvSpPr>
            <p:cNvPr id="54308" name="AutoShape 17"/>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54309" name="Line 18"/>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0" name="Line 19"/>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1" name="Line 20"/>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2" name="Line 21"/>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3" name="Line 22"/>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4" name="Line 23"/>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15" name="Line 24"/>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54288" name="Group 25"/>
          <p:cNvGrpSpPr>
            <a:grpSpLocks/>
          </p:cNvGrpSpPr>
          <p:nvPr/>
        </p:nvGrpSpPr>
        <p:grpSpPr bwMode="auto">
          <a:xfrm>
            <a:off x="4848225" y="2881313"/>
            <a:ext cx="681038" cy="230187"/>
            <a:chOff x="640" y="2899"/>
            <a:chExt cx="368" cy="124"/>
          </a:xfrm>
        </p:grpSpPr>
        <p:sp>
          <p:nvSpPr>
            <p:cNvPr id="54300" name="AutoShape 26"/>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54301" name="Line 27"/>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2" name="Line 28"/>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3" name="Line 29"/>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4" name="Line 30"/>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5" name="Line 31"/>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6" name="Line 32"/>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4307" name="Line 33"/>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54289" name="Line 34"/>
          <p:cNvSpPr>
            <a:spLocks noChangeShapeType="1"/>
          </p:cNvSpPr>
          <p:nvPr/>
        </p:nvSpPr>
        <p:spPr bwMode="auto">
          <a:xfrm>
            <a:off x="5438775" y="3013075"/>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54290" name="Line 35"/>
          <p:cNvSpPr>
            <a:spLocks noChangeShapeType="1"/>
          </p:cNvSpPr>
          <p:nvPr/>
        </p:nvSpPr>
        <p:spPr bwMode="auto">
          <a:xfrm>
            <a:off x="6067425" y="3021013"/>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54291" name="Arc 36"/>
          <p:cNvSpPr>
            <a:spLocks/>
          </p:cNvSpPr>
          <p:nvPr/>
        </p:nvSpPr>
        <p:spPr bwMode="auto">
          <a:xfrm rot="10117739">
            <a:off x="5713413" y="2406650"/>
            <a:ext cx="392112" cy="420688"/>
          </a:xfrm>
          <a:custGeom>
            <a:avLst/>
            <a:gdLst>
              <a:gd name="T0" fmla="*/ 0 w 20109"/>
              <a:gd name="T1" fmla="*/ 0 h 21600"/>
              <a:gd name="T2" fmla="*/ 149090326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54292" name="AutoShape 37"/>
          <p:cNvSpPr>
            <a:spLocks noChangeArrowheads="1"/>
          </p:cNvSpPr>
          <p:nvPr/>
        </p:nvSpPr>
        <p:spPr bwMode="auto">
          <a:xfrm>
            <a:off x="5800725" y="2744788"/>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54293" name="AutoShape 38"/>
          <p:cNvSpPr>
            <a:spLocks noChangeArrowheads="1"/>
          </p:cNvSpPr>
          <p:nvPr/>
        </p:nvSpPr>
        <p:spPr bwMode="auto">
          <a:xfrm rot="1581508">
            <a:off x="5927725" y="2454275"/>
            <a:ext cx="149225" cy="153988"/>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54294" name="Line 39"/>
          <p:cNvSpPr>
            <a:spLocks noChangeShapeType="1"/>
          </p:cNvSpPr>
          <p:nvPr/>
        </p:nvSpPr>
        <p:spPr bwMode="auto">
          <a:xfrm flipH="1">
            <a:off x="5734050" y="2571750"/>
            <a:ext cx="147638" cy="55563"/>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54295" name="Line 40"/>
          <p:cNvSpPr>
            <a:spLocks noChangeShapeType="1"/>
          </p:cNvSpPr>
          <p:nvPr/>
        </p:nvSpPr>
        <p:spPr bwMode="auto">
          <a:xfrm>
            <a:off x="6040438" y="2643188"/>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54296" name="Text Box 41"/>
          <p:cNvSpPr txBox="1">
            <a:spLocks noChangeArrowheads="1"/>
          </p:cNvSpPr>
          <p:nvPr/>
        </p:nvSpPr>
        <p:spPr bwMode="auto">
          <a:xfrm>
            <a:off x="6126163" y="2478088"/>
            <a:ext cx="1127125" cy="346249"/>
          </a:xfrm>
          <a:prstGeom prst="rect">
            <a:avLst/>
          </a:prstGeom>
          <a:noFill/>
          <a:ln w="12700">
            <a:noFill/>
            <a:miter lim="800000"/>
            <a:headEnd/>
            <a:tailEnd/>
          </a:ln>
        </p:spPr>
        <p:txBody>
          <a:bodyPr>
            <a:prstTxWarp prst="textNoShape">
              <a:avLst/>
            </a:prstTxWarp>
            <a:spAutoFit/>
          </a:bodyPr>
          <a:lstStyle/>
          <a:p>
            <a:pPr>
              <a:spcBef>
                <a:spcPct val="50000"/>
              </a:spcBef>
            </a:pPr>
            <a:r>
              <a:rPr lang="en-US" dirty="0"/>
              <a:t>LRO</a:t>
            </a:r>
          </a:p>
        </p:txBody>
      </p:sp>
      <p:sp>
        <p:nvSpPr>
          <p:cNvPr id="54297" name="Arc 42"/>
          <p:cNvSpPr>
            <a:spLocks/>
          </p:cNvSpPr>
          <p:nvPr/>
        </p:nvSpPr>
        <p:spPr bwMode="auto">
          <a:xfrm rot="180675" flipH="1" flipV="1">
            <a:off x="4722813" y="3700463"/>
            <a:ext cx="325437" cy="731837"/>
          </a:xfrm>
          <a:custGeom>
            <a:avLst/>
            <a:gdLst>
              <a:gd name="T0" fmla="*/ 0 w 21600"/>
              <a:gd name="T1" fmla="*/ 0 h 21600"/>
              <a:gd name="T2" fmla="*/ 67466450 w 21600"/>
              <a:gd name="T3" fmla="*/ 840108896 h 21600"/>
              <a:gd name="T4" fmla="*/ 0 w 21600"/>
              <a:gd name="T5" fmla="*/ 84010889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rgbClr val="0AF73F"/>
            </a:solidFill>
            <a:round/>
            <a:headEnd/>
            <a:tailEnd type="triangle" w="med" len="med"/>
          </a:ln>
        </p:spPr>
        <p:txBody>
          <a:bodyPr wrap="none" anchor="ctr">
            <a:prstTxWarp prst="textNoShape">
              <a:avLst/>
            </a:prstTxWarp>
          </a:bodyPr>
          <a:lstStyle/>
          <a:p>
            <a:endParaRPr lang="en-US"/>
          </a:p>
        </p:txBody>
      </p:sp>
      <p:sp>
        <p:nvSpPr>
          <p:cNvPr id="54298" name="Text Box 43"/>
          <p:cNvSpPr txBox="1">
            <a:spLocks noChangeArrowheads="1"/>
          </p:cNvSpPr>
          <p:nvPr/>
        </p:nvSpPr>
        <p:spPr bwMode="auto">
          <a:xfrm>
            <a:off x="5028653" y="4484671"/>
            <a:ext cx="3839667" cy="595548"/>
          </a:xfrm>
          <a:prstGeom prst="rect">
            <a:avLst/>
          </a:prstGeom>
          <a:noFill/>
          <a:ln w="12700">
            <a:noFill/>
            <a:miter lim="800000"/>
            <a:headEnd/>
            <a:tailEnd/>
          </a:ln>
        </p:spPr>
        <p:txBody>
          <a:bodyPr wrap="square">
            <a:prstTxWarp prst="textNoShape">
              <a:avLst/>
            </a:prstTxWarp>
            <a:spAutoFit/>
          </a:bodyPr>
          <a:lstStyle/>
          <a:p>
            <a:pPr>
              <a:spcBef>
                <a:spcPct val="50000"/>
              </a:spcBef>
            </a:pPr>
            <a:r>
              <a:rPr lang="en-US" dirty="0" err="1"/>
              <a:t>Colatitude</a:t>
            </a:r>
            <a:r>
              <a:rPr lang="en-US" dirty="0"/>
              <a:t> of LRO-Moon position vector in LRO </a:t>
            </a:r>
            <a:r>
              <a:rPr lang="en-US" dirty="0" err="1"/>
              <a:t>s/c</a:t>
            </a:r>
            <a:r>
              <a:rPr lang="en-US" dirty="0"/>
              <a:t> frame</a:t>
            </a:r>
          </a:p>
        </p:txBody>
      </p:sp>
      <p:sp>
        <p:nvSpPr>
          <p:cNvPr id="54299" name="Text Box 3"/>
          <p:cNvSpPr txBox="1">
            <a:spLocks noChangeArrowheads="1"/>
          </p:cNvSpPr>
          <p:nvPr/>
        </p:nvSpPr>
        <p:spPr bwMode="auto">
          <a:xfrm>
            <a:off x="836613" y="1317625"/>
            <a:ext cx="7140575" cy="618631"/>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Lunar Reconnaissance Orbiter’s (LRO) off-nadir angle of the +Z axis exceeds 5 degrees. </a:t>
            </a:r>
            <a:endParaRPr lang="en-US" sz="2000" dirty="0"/>
          </a:p>
        </p:txBody>
      </p:sp>
      <p:sp>
        <p:nvSpPr>
          <p:cNvPr id="44" name="Rectangle 43"/>
          <p:cNvSpPr/>
          <p:nvPr/>
        </p:nvSpPr>
        <p:spPr>
          <a:xfrm>
            <a:off x="7174676" y="6346547"/>
            <a:ext cx="1749322" cy="346249"/>
          </a:xfrm>
          <a:prstGeom prst="rect">
            <a:avLst/>
          </a:prstGeom>
        </p:spPr>
        <p:txBody>
          <a:bodyPr wrap="none">
            <a:spAutoFit/>
          </a:bodyPr>
          <a:lstStyle/>
          <a:p>
            <a:r>
              <a:rPr lang="en-US" dirty="0"/>
              <a:t>API:  GFPOSC</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3"/>
          <p:cNvSpPr>
            <a:spLocks noGrp="1"/>
          </p:cNvSpPr>
          <p:nvPr>
            <p:ph type="ftr" sz="quarter" idx="10"/>
          </p:nvPr>
        </p:nvSpPr>
        <p:spPr>
          <a:noFill/>
        </p:spPr>
        <p:txBody>
          <a:bodyPr/>
          <a:lstStyle/>
          <a:p>
            <a:r>
              <a:rPr lang="en-US"/>
              <a:t>Geometry Finder Subsystem</a:t>
            </a:r>
          </a:p>
        </p:txBody>
      </p:sp>
      <p:sp>
        <p:nvSpPr>
          <p:cNvPr id="56323" name="Slide Number Placeholder 4"/>
          <p:cNvSpPr>
            <a:spLocks noGrp="1"/>
          </p:cNvSpPr>
          <p:nvPr>
            <p:ph type="sldNum" sz="quarter" idx="11"/>
          </p:nvPr>
        </p:nvSpPr>
        <p:spPr>
          <a:noFill/>
        </p:spPr>
        <p:txBody>
          <a:bodyPr/>
          <a:lstStyle/>
          <a:p>
            <a:fld id="{491649C4-8851-6A4D-82B1-3DBB1D2E5424}" type="slidenum">
              <a:rPr lang="en-US" smtClean="0"/>
              <a:pPr/>
              <a:t>29</a:t>
            </a:fld>
            <a:endParaRPr lang="en-US" sz="1400" b="0">
              <a:latin typeface="Times New Roman" charset="0"/>
            </a:endParaRPr>
          </a:p>
        </p:txBody>
      </p:sp>
      <p:sp>
        <p:nvSpPr>
          <p:cNvPr id="56324" name="Rectangle 2"/>
          <p:cNvSpPr>
            <a:spLocks noGrp="1" noChangeArrowheads="1"/>
          </p:cNvSpPr>
          <p:nvPr>
            <p:ph type="title"/>
          </p:nvPr>
        </p:nvSpPr>
        <p:spPr>
          <a:xfrm>
            <a:off x="1952625" y="381000"/>
            <a:ext cx="7054850" cy="368300"/>
          </a:xfrm>
          <a:noFill/>
        </p:spPr>
        <p:txBody>
          <a:bodyPr/>
          <a:lstStyle/>
          <a:p>
            <a:r>
              <a:rPr lang="en-US" sz="2400"/>
              <a:t>Sub-Observer Point Coordinate Equality Search</a:t>
            </a:r>
            <a:endParaRPr lang="en-US"/>
          </a:p>
        </p:txBody>
      </p:sp>
      <p:sp>
        <p:nvSpPr>
          <p:cNvPr id="56325" name="Text Box 3"/>
          <p:cNvSpPr txBox="1">
            <a:spLocks noChangeArrowheads="1"/>
          </p:cNvSpPr>
          <p:nvPr/>
        </p:nvSpPr>
        <p:spPr bwMode="auto">
          <a:xfrm>
            <a:off x="1041400" y="1400175"/>
            <a:ext cx="6581775" cy="91598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the time(s) at which the </a:t>
            </a:r>
            <a:r>
              <a:rPr lang="en-US" sz="2000" dirty="0" err="1"/>
              <a:t>planetocentric</a:t>
            </a:r>
            <a:r>
              <a:rPr lang="en-US" sz="2000" dirty="0"/>
              <a:t> latitude of the sub-spacecraft point, using the “near point” definition, is 25 degrees.</a:t>
            </a:r>
            <a:r>
              <a:rPr lang="en-US" sz="2000" baseline="-25000" dirty="0"/>
              <a:t> </a:t>
            </a:r>
            <a:endParaRPr lang="en-US" sz="2000" dirty="0"/>
          </a:p>
        </p:txBody>
      </p:sp>
      <p:sp>
        <p:nvSpPr>
          <p:cNvPr id="56326" name="Oval 4"/>
          <p:cNvSpPr>
            <a:spLocks noChangeArrowheads="1"/>
          </p:cNvSpPr>
          <p:nvPr/>
        </p:nvSpPr>
        <p:spPr bwMode="auto">
          <a:xfrm>
            <a:off x="1970088" y="4095750"/>
            <a:ext cx="2287587" cy="1590675"/>
          </a:xfrm>
          <a:prstGeom prst="ellipse">
            <a:avLst/>
          </a:prstGeom>
          <a:gradFill rotWithShape="0">
            <a:gsLst>
              <a:gs pos="0">
                <a:srgbClr val="267533"/>
              </a:gs>
              <a:gs pos="100000">
                <a:srgbClr val="53FC6E"/>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56327" name="Line 5"/>
          <p:cNvSpPr>
            <a:spLocks noChangeShapeType="1"/>
          </p:cNvSpPr>
          <p:nvPr/>
        </p:nvSpPr>
        <p:spPr bwMode="auto">
          <a:xfrm flipH="1">
            <a:off x="1990725" y="5286375"/>
            <a:ext cx="669925" cy="6826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6328" name="Line 6"/>
          <p:cNvSpPr>
            <a:spLocks noChangeShapeType="1"/>
          </p:cNvSpPr>
          <p:nvPr/>
        </p:nvSpPr>
        <p:spPr bwMode="auto">
          <a:xfrm flipV="1">
            <a:off x="3159125" y="2692400"/>
            <a:ext cx="0" cy="15081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6329" name="Line 7"/>
          <p:cNvSpPr>
            <a:spLocks noChangeShapeType="1"/>
          </p:cNvSpPr>
          <p:nvPr/>
        </p:nvSpPr>
        <p:spPr bwMode="auto">
          <a:xfrm flipV="1">
            <a:off x="4087813" y="5045075"/>
            <a:ext cx="1606550" cy="222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56330" name="Line 8"/>
          <p:cNvSpPr>
            <a:spLocks noChangeShapeType="1"/>
          </p:cNvSpPr>
          <p:nvPr/>
        </p:nvSpPr>
        <p:spPr bwMode="auto">
          <a:xfrm flipV="1">
            <a:off x="4008438" y="3646488"/>
            <a:ext cx="2424112" cy="1214437"/>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a:p>
        </p:txBody>
      </p:sp>
      <p:sp>
        <p:nvSpPr>
          <p:cNvPr id="56332" name="Arc 10"/>
          <p:cNvSpPr>
            <a:spLocks/>
          </p:cNvSpPr>
          <p:nvPr/>
        </p:nvSpPr>
        <p:spPr bwMode="auto">
          <a:xfrm rot="8421568">
            <a:off x="3421063" y="3771900"/>
            <a:ext cx="498475" cy="1352550"/>
          </a:xfrm>
          <a:custGeom>
            <a:avLst/>
            <a:gdLst>
              <a:gd name="T0" fmla="*/ 0 w 27735"/>
              <a:gd name="T1" fmla="*/ 218518479 h 21600"/>
              <a:gd name="T2" fmla="*/ 161017777 w 27735"/>
              <a:gd name="T3" fmla="*/ 2147483647 h 21600"/>
              <a:gd name="T4" fmla="*/ 35617229 w 27735"/>
              <a:gd name="T5" fmla="*/ 2147483647 h 21600"/>
              <a:gd name="T6" fmla="*/ 0 60000 65536"/>
              <a:gd name="T7" fmla="*/ 0 60000 65536"/>
              <a:gd name="T8" fmla="*/ 0 60000 65536"/>
              <a:gd name="T9" fmla="*/ 0 w 27735"/>
              <a:gd name="T10" fmla="*/ 0 h 21600"/>
              <a:gd name="T11" fmla="*/ 27735 w 27735"/>
              <a:gd name="T12" fmla="*/ 21600 h 21600"/>
            </a:gdLst>
            <a:ahLst/>
            <a:cxnLst>
              <a:cxn ang="T6">
                <a:pos x="T0" y="T1"/>
              </a:cxn>
              <a:cxn ang="T7">
                <a:pos x="T2" y="T3"/>
              </a:cxn>
              <a:cxn ang="T8">
                <a:pos x="T4" y="T5"/>
              </a:cxn>
            </a:cxnLst>
            <a:rect l="T9" t="T10" r="T11" b="T12"/>
            <a:pathLst>
              <a:path w="27735" h="21600" fill="none" extrusionOk="0">
                <a:moveTo>
                  <a:pt x="-1" y="889"/>
                </a:moveTo>
                <a:cubicBezTo>
                  <a:pt x="1991" y="299"/>
                  <a:pt x="4057" y="-1"/>
                  <a:pt x="6135" y="-1"/>
                </a:cubicBezTo>
                <a:cubicBezTo>
                  <a:pt x="18064" y="-1"/>
                  <a:pt x="27735" y="9670"/>
                  <a:pt x="27735" y="21600"/>
                </a:cubicBezTo>
              </a:path>
              <a:path w="27735" h="21600" stroke="0" extrusionOk="0">
                <a:moveTo>
                  <a:pt x="-1" y="889"/>
                </a:moveTo>
                <a:cubicBezTo>
                  <a:pt x="1991" y="299"/>
                  <a:pt x="4057" y="-1"/>
                  <a:pt x="6135" y="-1"/>
                </a:cubicBezTo>
                <a:cubicBezTo>
                  <a:pt x="18064" y="-1"/>
                  <a:pt x="27735" y="9670"/>
                  <a:pt x="27735" y="21600"/>
                </a:cubicBezTo>
                <a:lnTo>
                  <a:pt x="6135" y="21600"/>
                </a:lnTo>
                <a:close/>
              </a:path>
            </a:pathLst>
          </a:custGeom>
          <a:noFill/>
          <a:ln w="28575">
            <a:solidFill>
              <a:schemeClr val="accent1"/>
            </a:solidFill>
            <a:round/>
            <a:headEnd/>
            <a:tailEnd type="triangle" w="med" len="med"/>
          </a:ln>
        </p:spPr>
        <p:txBody>
          <a:bodyPr wrap="none" anchor="ctr">
            <a:prstTxWarp prst="textNoShape">
              <a:avLst/>
            </a:prstTxWarp>
          </a:bodyPr>
          <a:lstStyle/>
          <a:p>
            <a:endParaRPr lang="en-US"/>
          </a:p>
        </p:txBody>
      </p:sp>
      <p:sp>
        <p:nvSpPr>
          <p:cNvPr id="56333" name="Text Box 11"/>
          <p:cNvSpPr txBox="1">
            <a:spLocks noChangeArrowheads="1"/>
          </p:cNvSpPr>
          <p:nvPr/>
        </p:nvSpPr>
        <p:spPr bwMode="auto">
          <a:xfrm>
            <a:off x="0" y="4403725"/>
            <a:ext cx="2054225" cy="533400"/>
          </a:xfrm>
          <a:prstGeom prst="rect">
            <a:avLst/>
          </a:prstGeom>
          <a:noFill/>
          <a:ln w="12700">
            <a:noFill/>
            <a:miter lim="800000"/>
            <a:headEnd/>
            <a:tailEnd/>
          </a:ln>
        </p:spPr>
        <p:txBody>
          <a:bodyPr>
            <a:prstTxWarp prst="textNoShape">
              <a:avLst/>
            </a:prstTxWarp>
            <a:spAutoFit/>
          </a:bodyPr>
          <a:lstStyle/>
          <a:p>
            <a:pPr>
              <a:spcBef>
                <a:spcPct val="50000"/>
              </a:spcBef>
            </a:pPr>
            <a:r>
              <a:rPr lang="en-US" sz="1600" dirty="0" err="1"/>
              <a:t>Planetocentric</a:t>
            </a:r>
            <a:r>
              <a:rPr lang="en-US" sz="1600" dirty="0"/>
              <a:t> latitude = 25 deg.</a:t>
            </a:r>
          </a:p>
        </p:txBody>
      </p:sp>
      <p:sp>
        <p:nvSpPr>
          <p:cNvPr id="56334" name="Text Box 12"/>
          <p:cNvSpPr txBox="1">
            <a:spLocks noChangeArrowheads="1"/>
          </p:cNvSpPr>
          <p:nvPr/>
        </p:nvSpPr>
        <p:spPr bwMode="auto">
          <a:xfrm>
            <a:off x="322263" y="3406775"/>
            <a:ext cx="2840037"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Path of sub-spacecraft point</a:t>
            </a:r>
            <a:r>
              <a:rPr lang="en-US">
                <a:solidFill>
                  <a:schemeClr val="accent1"/>
                </a:solidFill>
              </a:rPr>
              <a:t> (in red)</a:t>
            </a:r>
          </a:p>
        </p:txBody>
      </p:sp>
      <p:sp>
        <p:nvSpPr>
          <p:cNvPr id="56335" name="Text Box 13"/>
          <p:cNvSpPr txBox="1">
            <a:spLocks noChangeArrowheads="1"/>
          </p:cNvSpPr>
          <p:nvPr/>
        </p:nvSpPr>
        <p:spPr bwMode="auto">
          <a:xfrm>
            <a:off x="2287588" y="2430463"/>
            <a:ext cx="171926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Body-fixed Z</a:t>
            </a:r>
          </a:p>
        </p:txBody>
      </p:sp>
      <p:sp>
        <p:nvSpPr>
          <p:cNvPr id="56336" name="Arc 14"/>
          <p:cNvSpPr>
            <a:spLocks/>
          </p:cNvSpPr>
          <p:nvPr/>
        </p:nvSpPr>
        <p:spPr bwMode="auto">
          <a:xfrm rot="-10728400">
            <a:off x="2047875" y="4606925"/>
            <a:ext cx="2138363" cy="381000"/>
          </a:xfrm>
          <a:custGeom>
            <a:avLst/>
            <a:gdLst>
              <a:gd name="T0" fmla="*/ 24014064 w 43200"/>
              <a:gd name="T1" fmla="*/ 92018618 h 24516"/>
              <a:gd name="T2" fmla="*/ 2147483647 w 43200"/>
              <a:gd name="T3" fmla="*/ 81073710 h 24516"/>
              <a:gd name="T4" fmla="*/ 2147483647 w 43200"/>
              <a:gd name="T5" fmla="*/ 81073710 h 24516"/>
              <a:gd name="T6" fmla="*/ 0 60000 65536"/>
              <a:gd name="T7" fmla="*/ 0 60000 65536"/>
              <a:gd name="T8" fmla="*/ 0 60000 65536"/>
              <a:gd name="T9" fmla="*/ 0 w 43200"/>
              <a:gd name="T10" fmla="*/ 0 h 24516"/>
              <a:gd name="T11" fmla="*/ 43200 w 43200"/>
              <a:gd name="T12" fmla="*/ 24516 h 24516"/>
            </a:gdLst>
            <a:ahLst/>
            <a:cxnLst>
              <a:cxn ang="T6">
                <a:pos x="T0" y="T1"/>
              </a:cxn>
              <a:cxn ang="T7">
                <a:pos x="T2" y="T3"/>
              </a:cxn>
              <a:cxn ang="T8">
                <a:pos x="T4" y="T5"/>
              </a:cxn>
            </a:cxnLst>
            <a:rect l="T9" t="T10" r="T11" b="T12"/>
            <a:pathLst>
              <a:path w="43200" h="24516" fill="none" extrusionOk="0">
                <a:moveTo>
                  <a:pt x="197" y="24516"/>
                </a:moveTo>
                <a:cubicBezTo>
                  <a:pt x="66" y="23549"/>
                  <a:pt x="0" y="22575"/>
                  <a:pt x="0" y="21600"/>
                </a:cubicBezTo>
                <a:cubicBezTo>
                  <a:pt x="0" y="9670"/>
                  <a:pt x="9670" y="0"/>
                  <a:pt x="21600" y="0"/>
                </a:cubicBezTo>
                <a:cubicBezTo>
                  <a:pt x="33529" y="0"/>
                  <a:pt x="43199" y="9670"/>
                  <a:pt x="43199" y="21599"/>
                </a:cubicBezTo>
              </a:path>
              <a:path w="43200" h="24516" stroke="0" extrusionOk="0">
                <a:moveTo>
                  <a:pt x="197" y="24516"/>
                </a:moveTo>
                <a:cubicBezTo>
                  <a:pt x="66" y="23549"/>
                  <a:pt x="0" y="22575"/>
                  <a:pt x="0" y="21600"/>
                </a:cubicBezTo>
                <a:cubicBezTo>
                  <a:pt x="0" y="9670"/>
                  <a:pt x="9670" y="0"/>
                  <a:pt x="21600" y="0"/>
                </a:cubicBezTo>
                <a:cubicBezTo>
                  <a:pt x="33529" y="0"/>
                  <a:pt x="43199" y="9670"/>
                  <a:pt x="43199" y="21599"/>
                </a:cubicBezTo>
                <a:lnTo>
                  <a:pt x="21600"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a:p>
        </p:txBody>
      </p:sp>
      <p:sp>
        <p:nvSpPr>
          <p:cNvPr id="56337" name="Text Box 15"/>
          <p:cNvSpPr txBox="1">
            <a:spLocks noChangeArrowheads="1"/>
          </p:cNvSpPr>
          <p:nvPr/>
        </p:nvSpPr>
        <p:spPr bwMode="auto">
          <a:xfrm>
            <a:off x="5695950" y="4868863"/>
            <a:ext cx="16922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Body-fixed Y</a:t>
            </a:r>
          </a:p>
        </p:txBody>
      </p:sp>
      <p:sp>
        <p:nvSpPr>
          <p:cNvPr id="56338" name="Text Box 16"/>
          <p:cNvSpPr txBox="1">
            <a:spLocks noChangeArrowheads="1"/>
          </p:cNvSpPr>
          <p:nvPr/>
        </p:nvSpPr>
        <p:spPr bwMode="auto">
          <a:xfrm>
            <a:off x="1116013" y="5948363"/>
            <a:ext cx="179546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Body-fixed X</a:t>
            </a:r>
          </a:p>
        </p:txBody>
      </p:sp>
      <p:sp>
        <p:nvSpPr>
          <p:cNvPr id="56339" name="AutoShape 17"/>
          <p:cNvSpPr>
            <a:spLocks noChangeArrowheads="1"/>
          </p:cNvSpPr>
          <p:nvPr/>
        </p:nvSpPr>
        <p:spPr bwMode="auto">
          <a:xfrm>
            <a:off x="7318375" y="3181350"/>
            <a:ext cx="496888"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56340" name="Group 18"/>
          <p:cNvGrpSpPr>
            <a:grpSpLocks/>
          </p:cNvGrpSpPr>
          <p:nvPr/>
        </p:nvGrpSpPr>
        <p:grpSpPr bwMode="auto">
          <a:xfrm>
            <a:off x="7951788" y="3208338"/>
            <a:ext cx="681037" cy="230187"/>
            <a:chOff x="640" y="2899"/>
            <a:chExt cx="368" cy="124"/>
          </a:xfrm>
        </p:grpSpPr>
        <p:sp>
          <p:nvSpPr>
            <p:cNvPr id="56359" name="AutoShape 19"/>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56360" name="Line 20"/>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1" name="Line 21"/>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2" name="Line 22"/>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3" name="Line 23"/>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4" name="Line 24"/>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5" name="Line 25"/>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66" name="Line 26"/>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56341" name="Group 27"/>
          <p:cNvGrpSpPr>
            <a:grpSpLocks/>
          </p:cNvGrpSpPr>
          <p:nvPr/>
        </p:nvGrpSpPr>
        <p:grpSpPr bwMode="auto">
          <a:xfrm>
            <a:off x="6580188" y="3213100"/>
            <a:ext cx="681037" cy="230188"/>
            <a:chOff x="640" y="2899"/>
            <a:chExt cx="368" cy="124"/>
          </a:xfrm>
        </p:grpSpPr>
        <p:sp>
          <p:nvSpPr>
            <p:cNvPr id="56351" name="AutoShape 28"/>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56352" name="Line 29"/>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3" name="Line 30"/>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4" name="Line 31"/>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5" name="Line 32"/>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6" name="Line 33"/>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7" name="Line 34"/>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56358" name="Line 35"/>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56342" name="Line 36"/>
          <p:cNvSpPr>
            <a:spLocks noChangeShapeType="1"/>
          </p:cNvSpPr>
          <p:nvPr/>
        </p:nvSpPr>
        <p:spPr bwMode="auto">
          <a:xfrm>
            <a:off x="7170738" y="3344863"/>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56343" name="Line 37"/>
          <p:cNvSpPr>
            <a:spLocks noChangeShapeType="1"/>
          </p:cNvSpPr>
          <p:nvPr/>
        </p:nvSpPr>
        <p:spPr bwMode="auto">
          <a:xfrm>
            <a:off x="7799388" y="3352800"/>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56344" name="Text Box 38"/>
          <p:cNvSpPr txBox="1">
            <a:spLocks noChangeArrowheads="1"/>
          </p:cNvSpPr>
          <p:nvPr/>
        </p:nvSpPr>
        <p:spPr bwMode="auto">
          <a:xfrm>
            <a:off x="6546850" y="3508375"/>
            <a:ext cx="963613" cy="274638"/>
          </a:xfrm>
          <a:prstGeom prst="rect">
            <a:avLst/>
          </a:prstGeom>
          <a:noFill/>
          <a:ln w="12700">
            <a:noFill/>
            <a:miter lim="800000"/>
            <a:headEnd/>
            <a:tailEnd/>
          </a:ln>
        </p:spPr>
        <p:txBody>
          <a:bodyPr wrap="none">
            <a:prstTxWarp prst="textNoShape">
              <a:avLst/>
            </a:prstTxWarp>
            <a:spAutoFit/>
          </a:bodyPr>
          <a:lstStyle/>
          <a:p>
            <a:pPr>
              <a:lnSpc>
                <a:spcPct val="100000"/>
              </a:lnSpc>
              <a:spcBef>
                <a:spcPct val="50000"/>
              </a:spcBef>
            </a:pPr>
            <a:r>
              <a:rPr lang="en-US" sz="1200"/>
              <a:t>Spacecraft</a:t>
            </a:r>
          </a:p>
        </p:txBody>
      </p:sp>
      <p:sp>
        <p:nvSpPr>
          <p:cNvPr id="56345" name="Arc 39"/>
          <p:cNvSpPr>
            <a:spLocks/>
          </p:cNvSpPr>
          <p:nvPr/>
        </p:nvSpPr>
        <p:spPr bwMode="auto">
          <a:xfrm rot="10117739">
            <a:off x="7445375" y="2738438"/>
            <a:ext cx="392113" cy="420687"/>
          </a:xfrm>
          <a:custGeom>
            <a:avLst/>
            <a:gdLst>
              <a:gd name="T0" fmla="*/ 0 w 20109"/>
              <a:gd name="T1" fmla="*/ 0 h 21600"/>
              <a:gd name="T2" fmla="*/ 149091467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56346" name="AutoShape 40"/>
          <p:cNvSpPr>
            <a:spLocks noChangeArrowheads="1"/>
          </p:cNvSpPr>
          <p:nvPr/>
        </p:nvSpPr>
        <p:spPr bwMode="auto">
          <a:xfrm>
            <a:off x="7532688" y="3076575"/>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56347" name="AutoShape 41"/>
          <p:cNvSpPr>
            <a:spLocks noChangeArrowheads="1"/>
          </p:cNvSpPr>
          <p:nvPr/>
        </p:nvSpPr>
        <p:spPr bwMode="auto">
          <a:xfrm rot="1581508">
            <a:off x="7659688" y="2786063"/>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56348" name="Line 42"/>
          <p:cNvSpPr>
            <a:spLocks noChangeShapeType="1"/>
          </p:cNvSpPr>
          <p:nvPr/>
        </p:nvSpPr>
        <p:spPr bwMode="auto">
          <a:xfrm flipH="1">
            <a:off x="7466013" y="2903538"/>
            <a:ext cx="147637" cy="55562"/>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56349" name="Line 43"/>
          <p:cNvSpPr>
            <a:spLocks noChangeShapeType="1"/>
          </p:cNvSpPr>
          <p:nvPr/>
        </p:nvSpPr>
        <p:spPr bwMode="auto">
          <a:xfrm>
            <a:off x="7772400" y="2974975"/>
            <a:ext cx="17463"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56350" name="Text Box 44"/>
          <p:cNvSpPr txBox="1">
            <a:spLocks noChangeArrowheads="1"/>
          </p:cNvSpPr>
          <p:nvPr/>
        </p:nvSpPr>
        <p:spPr bwMode="auto">
          <a:xfrm>
            <a:off x="3584575" y="3079750"/>
            <a:ext cx="2484438" cy="835025"/>
          </a:xfrm>
          <a:prstGeom prst="rect">
            <a:avLst/>
          </a:prstGeom>
          <a:noFill/>
          <a:ln w="12700">
            <a:noFill/>
            <a:miter lim="800000"/>
            <a:headEnd/>
            <a:tailEnd/>
          </a:ln>
        </p:spPr>
        <p:txBody>
          <a:bodyPr>
            <a:prstTxWarp prst="textNoShape">
              <a:avLst/>
            </a:prstTxWarp>
            <a:spAutoFit/>
          </a:bodyPr>
          <a:lstStyle/>
          <a:p>
            <a:pPr>
              <a:spcBef>
                <a:spcPct val="50000"/>
              </a:spcBef>
            </a:pPr>
            <a:r>
              <a:rPr lang="en-US"/>
              <a:t>Outward surface normal direction at sub-spacecraft point</a:t>
            </a:r>
          </a:p>
        </p:txBody>
      </p:sp>
      <p:sp>
        <p:nvSpPr>
          <p:cNvPr id="47" name="Rectangle 46"/>
          <p:cNvSpPr/>
          <p:nvPr/>
        </p:nvSpPr>
        <p:spPr>
          <a:xfrm>
            <a:off x="7206287" y="6338659"/>
            <a:ext cx="1749209" cy="346249"/>
          </a:xfrm>
          <a:prstGeom prst="rect">
            <a:avLst/>
          </a:prstGeom>
        </p:spPr>
        <p:txBody>
          <a:bodyPr wrap="none">
            <a:spAutoFit/>
          </a:bodyPr>
          <a:lstStyle/>
          <a:p>
            <a:r>
              <a:rPr lang="en-US" dirty="0"/>
              <a:t>API:  GFSUBC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3"/>
          <p:cNvSpPr>
            <a:spLocks noGrp="1"/>
          </p:cNvSpPr>
          <p:nvPr>
            <p:ph type="ftr" sz="quarter" idx="10"/>
          </p:nvPr>
        </p:nvSpPr>
        <p:spPr>
          <a:noFill/>
        </p:spPr>
        <p:txBody>
          <a:bodyPr/>
          <a:lstStyle/>
          <a:p>
            <a:r>
              <a:rPr lang="en-US"/>
              <a:t>Geometry Finder Subsystem</a:t>
            </a:r>
          </a:p>
        </p:txBody>
      </p:sp>
      <p:sp>
        <p:nvSpPr>
          <p:cNvPr id="19459" name="Slide Number Placeholder 4"/>
          <p:cNvSpPr>
            <a:spLocks noGrp="1"/>
          </p:cNvSpPr>
          <p:nvPr>
            <p:ph type="sldNum" sz="quarter" idx="11"/>
          </p:nvPr>
        </p:nvSpPr>
        <p:spPr>
          <a:noFill/>
        </p:spPr>
        <p:txBody>
          <a:bodyPr/>
          <a:lstStyle/>
          <a:p>
            <a:fld id="{72963CB9-7D57-E14E-BB82-3336E33CBB3D}" type="slidenum">
              <a:rPr lang="en-US" smtClean="0"/>
              <a:pPr/>
              <a:t>3</a:t>
            </a:fld>
            <a:endParaRPr lang="en-US" sz="1400" b="0">
              <a:latin typeface="Times New Roman" charset="0"/>
            </a:endParaRPr>
          </a:p>
        </p:txBody>
      </p:sp>
      <p:sp>
        <p:nvSpPr>
          <p:cNvPr id="19460" name="Rectangle 2"/>
          <p:cNvSpPr>
            <a:spLocks noChangeArrowheads="1"/>
          </p:cNvSpPr>
          <p:nvPr/>
        </p:nvSpPr>
        <p:spPr bwMode="auto">
          <a:xfrm>
            <a:off x="2259013" y="3352800"/>
            <a:ext cx="4892675" cy="474663"/>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GF Subsystem Overview</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3"/>
          <p:cNvSpPr>
            <a:spLocks noGrp="1"/>
          </p:cNvSpPr>
          <p:nvPr>
            <p:ph type="ftr" sz="quarter" idx="10"/>
          </p:nvPr>
        </p:nvSpPr>
        <p:spPr>
          <a:noFill/>
        </p:spPr>
        <p:txBody>
          <a:bodyPr/>
          <a:lstStyle/>
          <a:p>
            <a:r>
              <a:rPr lang="en-US" dirty="0"/>
              <a:t>Geometry Finder Subsystem</a:t>
            </a:r>
          </a:p>
        </p:txBody>
      </p:sp>
      <p:sp>
        <p:nvSpPr>
          <p:cNvPr id="58371" name="Slide Number Placeholder 4"/>
          <p:cNvSpPr>
            <a:spLocks noGrp="1"/>
          </p:cNvSpPr>
          <p:nvPr>
            <p:ph type="sldNum" sz="quarter" idx="11"/>
          </p:nvPr>
        </p:nvSpPr>
        <p:spPr>
          <a:noFill/>
        </p:spPr>
        <p:txBody>
          <a:bodyPr/>
          <a:lstStyle/>
          <a:p>
            <a:fld id="{A785C6F7-125C-7045-8870-E9104D001EDE}" type="slidenum">
              <a:rPr lang="en-US" smtClean="0"/>
              <a:pPr/>
              <a:t>30</a:t>
            </a:fld>
            <a:endParaRPr lang="en-US" sz="1400" b="0" dirty="0">
              <a:latin typeface="Times New Roman" charset="0"/>
            </a:endParaRPr>
          </a:p>
        </p:txBody>
      </p:sp>
      <p:sp>
        <p:nvSpPr>
          <p:cNvPr id="58372" name="Rectangle 2"/>
          <p:cNvSpPr>
            <a:spLocks noGrp="1" noChangeArrowheads="1"/>
          </p:cNvSpPr>
          <p:nvPr>
            <p:ph type="title"/>
          </p:nvPr>
        </p:nvSpPr>
        <p:spPr>
          <a:xfrm>
            <a:off x="2146300" y="381000"/>
            <a:ext cx="6681788" cy="368300"/>
          </a:xfrm>
          <a:noFill/>
        </p:spPr>
        <p:txBody>
          <a:bodyPr/>
          <a:lstStyle/>
          <a:p>
            <a:r>
              <a:rPr lang="en-US" sz="2400" dirty="0"/>
              <a:t>Surface Intercept Coordinate Equality Search</a:t>
            </a:r>
            <a:endParaRPr lang="en-US" dirty="0"/>
          </a:p>
        </p:txBody>
      </p:sp>
      <p:sp>
        <p:nvSpPr>
          <p:cNvPr id="58373" name="Text Box 3"/>
          <p:cNvSpPr txBox="1">
            <a:spLocks noChangeArrowheads="1"/>
          </p:cNvSpPr>
          <p:nvPr/>
        </p:nvSpPr>
        <p:spPr bwMode="auto">
          <a:xfrm>
            <a:off x="1041400" y="1400175"/>
            <a:ext cx="6581775" cy="928459"/>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the time(s) at which the planetographic longitude of a given camera boresight surface intercept is 45 degrees.</a:t>
            </a:r>
            <a:r>
              <a:rPr lang="en-US" sz="2000" baseline="-25000" dirty="0"/>
              <a:t> </a:t>
            </a:r>
            <a:endParaRPr lang="en-US" sz="2000" dirty="0"/>
          </a:p>
        </p:txBody>
      </p:sp>
      <p:sp>
        <p:nvSpPr>
          <p:cNvPr id="58374" name="Oval 4"/>
          <p:cNvSpPr>
            <a:spLocks noChangeArrowheads="1"/>
          </p:cNvSpPr>
          <p:nvPr/>
        </p:nvSpPr>
        <p:spPr bwMode="auto">
          <a:xfrm>
            <a:off x="1963738" y="4095750"/>
            <a:ext cx="2287587" cy="1590675"/>
          </a:xfrm>
          <a:prstGeom prst="ellipse">
            <a:avLst/>
          </a:prstGeom>
          <a:gradFill rotWithShape="0">
            <a:gsLst>
              <a:gs pos="0">
                <a:srgbClr val="267533"/>
              </a:gs>
              <a:gs pos="100000">
                <a:srgbClr val="53FC6E"/>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58375" name="Line 5"/>
          <p:cNvSpPr>
            <a:spLocks noChangeShapeType="1"/>
          </p:cNvSpPr>
          <p:nvPr/>
        </p:nvSpPr>
        <p:spPr bwMode="auto">
          <a:xfrm flipH="1">
            <a:off x="1990725" y="5286375"/>
            <a:ext cx="669925" cy="6826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8376" name="Line 6"/>
          <p:cNvSpPr>
            <a:spLocks noChangeShapeType="1"/>
          </p:cNvSpPr>
          <p:nvPr/>
        </p:nvSpPr>
        <p:spPr bwMode="auto">
          <a:xfrm flipV="1">
            <a:off x="3152775" y="2692400"/>
            <a:ext cx="0" cy="15081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8377" name="Line 7"/>
          <p:cNvSpPr>
            <a:spLocks noChangeShapeType="1"/>
          </p:cNvSpPr>
          <p:nvPr/>
        </p:nvSpPr>
        <p:spPr bwMode="auto">
          <a:xfrm flipV="1">
            <a:off x="4087813" y="5045075"/>
            <a:ext cx="1606550" cy="222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58378" name="Text Box 8"/>
          <p:cNvSpPr txBox="1">
            <a:spLocks noChangeArrowheads="1"/>
          </p:cNvSpPr>
          <p:nvPr/>
        </p:nvSpPr>
        <p:spPr bwMode="auto">
          <a:xfrm>
            <a:off x="2922588" y="5721350"/>
            <a:ext cx="2242799" cy="535531"/>
          </a:xfrm>
          <a:prstGeom prst="rect">
            <a:avLst/>
          </a:prstGeom>
          <a:noFill/>
          <a:ln w="12700">
            <a:noFill/>
            <a:miter lim="800000"/>
            <a:headEnd/>
            <a:tailEnd/>
          </a:ln>
        </p:spPr>
        <p:txBody>
          <a:bodyPr wrap="square">
            <a:prstTxWarp prst="textNoShape">
              <a:avLst/>
            </a:prstTxWarp>
            <a:spAutoFit/>
          </a:bodyPr>
          <a:lstStyle/>
          <a:p>
            <a:pPr>
              <a:spcBef>
                <a:spcPct val="50000"/>
              </a:spcBef>
            </a:pPr>
            <a:r>
              <a:rPr lang="en-US" sz="1600" dirty="0"/>
              <a:t>Planetographic longitude = 45 deg.</a:t>
            </a:r>
          </a:p>
        </p:txBody>
      </p:sp>
      <p:sp>
        <p:nvSpPr>
          <p:cNvPr id="58379" name="Text Box 9"/>
          <p:cNvSpPr txBox="1">
            <a:spLocks noChangeArrowheads="1"/>
          </p:cNvSpPr>
          <p:nvPr/>
        </p:nvSpPr>
        <p:spPr bwMode="auto">
          <a:xfrm>
            <a:off x="2903538" y="3538538"/>
            <a:ext cx="2840037"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Path of boresight intercept </a:t>
            </a:r>
            <a:r>
              <a:rPr lang="en-US" dirty="0">
                <a:solidFill>
                  <a:schemeClr val="accent1"/>
                </a:solidFill>
              </a:rPr>
              <a:t>(in red)</a:t>
            </a:r>
          </a:p>
        </p:txBody>
      </p:sp>
      <p:sp>
        <p:nvSpPr>
          <p:cNvPr id="58380" name="Arc 10"/>
          <p:cNvSpPr>
            <a:spLocks/>
          </p:cNvSpPr>
          <p:nvPr/>
        </p:nvSpPr>
        <p:spPr bwMode="auto">
          <a:xfrm rot="16042802" flipV="1">
            <a:off x="2587625" y="4662488"/>
            <a:ext cx="1447800" cy="495300"/>
          </a:xfrm>
          <a:custGeom>
            <a:avLst/>
            <a:gdLst>
              <a:gd name="T0" fmla="*/ 0 w 33795"/>
              <a:gd name="T1" fmla="*/ 52291848 h 21600"/>
              <a:gd name="T2" fmla="*/ 2147483647 w 33795"/>
              <a:gd name="T3" fmla="*/ 190803960 h 21600"/>
              <a:gd name="T4" fmla="*/ 1020727103 w 33795"/>
              <a:gd name="T5" fmla="*/ 260433876 h 21600"/>
              <a:gd name="T6" fmla="*/ 0 60000 65536"/>
              <a:gd name="T7" fmla="*/ 0 60000 65536"/>
              <a:gd name="T8" fmla="*/ 0 60000 65536"/>
              <a:gd name="T9" fmla="*/ 0 w 33795"/>
              <a:gd name="T10" fmla="*/ 0 h 21600"/>
              <a:gd name="T11" fmla="*/ 33795 w 33795"/>
              <a:gd name="T12" fmla="*/ 21600 h 21600"/>
            </a:gdLst>
            <a:ahLst/>
            <a:cxnLst>
              <a:cxn ang="T6">
                <a:pos x="T0" y="T1"/>
              </a:cxn>
              <a:cxn ang="T7">
                <a:pos x="T2" y="T3"/>
              </a:cxn>
              <a:cxn ang="T8">
                <a:pos x="T4" y="T5"/>
              </a:cxn>
            </a:cxnLst>
            <a:rect l="T9" t="T10" r="T11" b="T12"/>
            <a:pathLst>
              <a:path w="33795" h="21600" fill="none" extrusionOk="0">
                <a:moveTo>
                  <a:pt x="-1" y="4336"/>
                </a:moveTo>
                <a:cubicBezTo>
                  <a:pt x="3742" y="1522"/>
                  <a:pt x="8298" y="-1"/>
                  <a:pt x="12982" y="-1"/>
                </a:cubicBezTo>
                <a:cubicBezTo>
                  <a:pt x="22687" y="-1"/>
                  <a:pt x="31200" y="6472"/>
                  <a:pt x="33795" y="15824"/>
                </a:cubicBezTo>
              </a:path>
              <a:path w="33795" h="21600" stroke="0" extrusionOk="0">
                <a:moveTo>
                  <a:pt x="-1" y="4336"/>
                </a:moveTo>
                <a:cubicBezTo>
                  <a:pt x="3742" y="1522"/>
                  <a:pt x="8298" y="-1"/>
                  <a:pt x="12982" y="-1"/>
                </a:cubicBezTo>
                <a:cubicBezTo>
                  <a:pt x="22687" y="-1"/>
                  <a:pt x="31200" y="6472"/>
                  <a:pt x="33795" y="15824"/>
                </a:cubicBezTo>
                <a:lnTo>
                  <a:pt x="12982"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dirty="0"/>
          </a:p>
        </p:txBody>
      </p:sp>
      <p:sp>
        <p:nvSpPr>
          <p:cNvPr id="58381" name="Text Box 11"/>
          <p:cNvSpPr txBox="1">
            <a:spLocks noChangeArrowheads="1"/>
          </p:cNvSpPr>
          <p:nvPr/>
        </p:nvSpPr>
        <p:spPr bwMode="auto">
          <a:xfrm>
            <a:off x="6034088" y="3724275"/>
            <a:ext cx="2593975" cy="8350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Camera boresight direction at epoch of meridian crossing</a:t>
            </a:r>
          </a:p>
        </p:txBody>
      </p:sp>
      <p:sp>
        <p:nvSpPr>
          <p:cNvPr id="58382" name="Freeform 12"/>
          <p:cNvSpPr>
            <a:spLocks/>
          </p:cNvSpPr>
          <p:nvPr/>
        </p:nvSpPr>
        <p:spPr bwMode="auto">
          <a:xfrm>
            <a:off x="3024188" y="4533900"/>
            <a:ext cx="1201737" cy="1152525"/>
          </a:xfrm>
          <a:custGeom>
            <a:avLst/>
            <a:gdLst>
              <a:gd name="T0" fmla="*/ 0 w 757"/>
              <a:gd name="T1" fmla="*/ 1829633438 h 726"/>
              <a:gd name="T2" fmla="*/ 423386074 w 757"/>
              <a:gd name="T3" fmla="*/ 962699688 h 726"/>
              <a:gd name="T4" fmla="*/ 1171871375 w 757"/>
              <a:gd name="T5" fmla="*/ 1018143125 h 726"/>
              <a:gd name="T6" fmla="*/ 1247476031 w 757"/>
              <a:gd name="T7" fmla="*/ 214214075 h 726"/>
              <a:gd name="T8" fmla="*/ 1529733414 w 757"/>
              <a:gd name="T9" fmla="*/ 10080625 h 726"/>
              <a:gd name="T10" fmla="*/ 1907756694 w 757"/>
              <a:gd name="T11" fmla="*/ 269657513 h 726"/>
              <a:gd name="T12" fmla="*/ 0 60000 65536"/>
              <a:gd name="T13" fmla="*/ 0 60000 65536"/>
              <a:gd name="T14" fmla="*/ 0 60000 65536"/>
              <a:gd name="T15" fmla="*/ 0 60000 65536"/>
              <a:gd name="T16" fmla="*/ 0 60000 65536"/>
              <a:gd name="T17" fmla="*/ 0 60000 65536"/>
              <a:gd name="T18" fmla="*/ 0 w 757"/>
              <a:gd name="T19" fmla="*/ 0 h 726"/>
              <a:gd name="T20" fmla="*/ 757 w 757"/>
              <a:gd name="T21" fmla="*/ 726 h 726"/>
            </a:gdLst>
            <a:ahLst/>
            <a:cxnLst>
              <a:cxn ang="T12">
                <a:pos x="T0" y="T1"/>
              </a:cxn>
              <a:cxn ang="T13">
                <a:pos x="T2" y="T3"/>
              </a:cxn>
              <a:cxn ang="T14">
                <a:pos x="T4" y="T5"/>
              </a:cxn>
              <a:cxn ang="T15">
                <a:pos x="T6" y="T7"/>
              </a:cxn>
              <a:cxn ang="T16">
                <a:pos x="T8" y="T9"/>
              </a:cxn>
              <a:cxn ang="T17">
                <a:pos x="T10" y="T11"/>
              </a:cxn>
            </a:cxnLst>
            <a:rect l="T18" t="T19" r="T20" b="T21"/>
            <a:pathLst>
              <a:path w="757" h="726">
                <a:moveTo>
                  <a:pt x="0" y="726"/>
                </a:moveTo>
                <a:cubicBezTo>
                  <a:pt x="45" y="581"/>
                  <a:pt x="91" y="436"/>
                  <a:pt x="168" y="382"/>
                </a:cubicBezTo>
                <a:cubicBezTo>
                  <a:pt x="245" y="328"/>
                  <a:pt x="411" y="453"/>
                  <a:pt x="465" y="404"/>
                </a:cubicBezTo>
                <a:cubicBezTo>
                  <a:pt x="519" y="355"/>
                  <a:pt x="471" y="152"/>
                  <a:pt x="495" y="85"/>
                </a:cubicBezTo>
                <a:cubicBezTo>
                  <a:pt x="519" y="18"/>
                  <a:pt x="563" y="0"/>
                  <a:pt x="607" y="4"/>
                </a:cubicBezTo>
                <a:cubicBezTo>
                  <a:pt x="651" y="8"/>
                  <a:pt x="732" y="90"/>
                  <a:pt x="757" y="107"/>
                </a:cubicBezTo>
              </a:path>
            </a:pathLst>
          </a:custGeom>
          <a:noFill/>
          <a:ln w="38100">
            <a:solidFill>
              <a:schemeClr val="accent1"/>
            </a:solidFill>
            <a:round/>
            <a:headEnd/>
            <a:tailEnd/>
          </a:ln>
        </p:spPr>
        <p:txBody>
          <a:bodyPr wrap="none" anchor="ctr">
            <a:prstTxWarp prst="textNoShape">
              <a:avLst/>
            </a:prstTxWarp>
          </a:bodyPr>
          <a:lstStyle/>
          <a:p>
            <a:endParaRPr lang="en-US" dirty="0"/>
          </a:p>
        </p:txBody>
      </p:sp>
      <p:sp>
        <p:nvSpPr>
          <p:cNvPr id="58383" name="Line 13"/>
          <p:cNvSpPr>
            <a:spLocks noChangeShapeType="1"/>
          </p:cNvSpPr>
          <p:nvPr/>
        </p:nvSpPr>
        <p:spPr bwMode="auto">
          <a:xfrm flipH="1">
            <a:off x="3533775" y="3576638"/>
            <a:ext cx="2974975" cy="1577975"/>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dirty="0"/>
          </a:p>
        </p:txBody>
      </p:sp>
      <p:sp>
        <p:nvSpPr>
          <p:cNvPr id="58384" name="Text Box 14"/>
          <p:cNvSpPr txBox="1">
            <a:spLocks noChangeArrowheads="1"/>
          </p:cNvSpPr>
          <p:nvPr/>
        </p:nvSpPr>
        <p:spPr bwMode="auto">
          <a:xfrm>
            <a:off x="2308225" y="2395538"/>
            <a:ext cx="1719263"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Z</a:t>
            </a:r>
          </a:p>
        </p:txBody>
      </p:sp>
      <p:sp>
        <p:nvSpPr>
          <p:cNvPr id="58385" name="Text Box 15"/>
          <p:cNvSpPr txBox="1">
            <a:spLocks noChangeArrowheads="1"/>
          </p:cNvSpPr>
          <p:nvPr/>
        </p:nvSpPr>
        <p:spPr bwMode="auto">
          <a:xfrm>
            <a:off x="5708650" y="4924425"/>
            <a:ext cx="16922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Y</a:t>
            </a:r>
          </a:p>
        </p:txBody>
      </p:sp>
      <p:sp>
        <p:nvSpPr>
          <p:cNvPr id="58386" name="Text Box 16"/>
          <p:cNvSpPr txBox="1">
            <a:spLocks noChangeArrowheads="1"/>
          </p:cNvSpPr>
          <p:nvPr/>
        </p:nvSpPr>
        <p:spPr bwMode="auto">
          <a:xfrm>
            <a:off x="571500" y="5962650"/>
            <a:ext cx="1795463"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X</a:t>
            </a:r>
          </a:p>
        </p:txBody>
      </p:sp>
      <p:sp>
        <p:nvSpPr>
          <p:cNvPr id="58387" name="AutoShape 17"/>
          <p:cNvSpPr>
            <a:spLocks noChangeArrowheads="1"/>
          </p:cNvSpPr>
          <p:nvPr/>
        </p:nvSpPr>
        <p:spPr bwMode="auto">
          <a:xfrm>
            <a:off x="7318375" y="3035300"/>
            <a:ext cx="496888"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58388" name="Group 18"/>
          <p:cNvGrpSpPr>
            <a:grpSpLocks/>
          </p:cNvGrpSpPr>
          <p:nvPr/>
        </p:nvGrpSpPr>
        <p:grpSpPr bwMode="auto">
          <a:xfrm>
            <a:off x="7951788" y="3062288"/>
            <a:ext cx="681037" cy="230187"/>
            <a:chOff x="640" y="2899"/>
            <a:chExt cx="368" cy="124"/>
          </a:xfrm>
        </p:grpSpPr>
        <p:sp>
          <p:nvSpPr>
            <p:cNvPr id="58406" name="AutoShape 19"/>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58407" name="Line 20"/>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8" name="Line 21"/>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9" name="Line 22"/>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10" name="Line 23"/>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11" name="Line 24"/>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12" name="Line 25"/>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13" name="Line 26"/>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58389" name="Group 27"/>
          <p:cNvGrpSpPr>
            <a:grpSpLocks/>
          </p:cNvGrpSpPr>
          <p:nvPr/>
        </p:nvGrpSpPr>
        <p:grpSpPr bwMode="auto">
          <a:xfrm>
            <a:off x="6580188" y="3067050"/>
            <a:ext cx="681037" cy="230188"/>
            <a:chOff x="640" y="2899"/>
            <a:chExt cx="368" cy="124"/>
          </a:xfrm>
        </p:grpSpPr>
        <p:sp>
          <p:nvSpPr>
            <p:cNvPr id="58398" name="AutoShape 28"/>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58399" name="Line 29"/>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0" name="Line 30"/>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1" name="Line 31"/>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2" name="Line 32"/>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3" name="Line 33"/>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4" name="Line 34"/>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58405" name="Line 35"/>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58390" name="Line 36"/>
          <p:cNvSpPr>
            <a:spLocks noChangeShapeType="1"/>
          </p:cNvSpPr>
          <p:nvPr/>
        </p:nvSpPr>
        <p:spPr bwMode="auto">
          <a:xfrm>
            <a:off x="7170738" y="3198813"/>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58391" name="Line 37"/>
          <p:cNvSpPr>
            <a:spLocks noChangeShapeType="1"/>
          </p:cNvSpPr>
          <p:nvPr/>
        </p:nvSpPr>
        <p:spPr bwMode="auto">
          <a:xfrm>
            <a:off x="7799388" y="3206750"/>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58392" name="Text Box 38"/>
          <p:cNvSpPr txBox="1">
            <a:spLocks noChangeArrowheads="1"/>
          </p:cNvSpPr>
          <p:nvPr/>
        </p:nvSpPr>
        <p:spPr bwMode="auto">
          <a:xfrm>
            <a:off x="6546850" y="3362325"/>
            <a:ext cx="963613" cy="274638"/>
          </a:xfrm>
          <a:prstGeom prst="rect">
            <a:avLst/>
          </a:prstGeom>
          <a:noFill/>
          <a:ln w="12700">
            <a:noFill/>
            <a:miter lim="800000"/>
            <a:headEnd/>
            <a:tailEnd/>
          </a:ln>
        </p:spPr>
        <p:txBody>
          <a:bodyPr wrap="none">
            <a:prstTxWarp prst="textNoShape">
              <a:avLst/>
            </a:prstTxWarp>
            <a:spAutoFit/>
          </a:bodyPr>
          <a:lstStyle/>
          <a:p>
            <a:pPr>
              <a:lnSpc>
                <a:spcPct val="100000"/>
              </a:lnSpc>
              <a:spcBef>
                <a:spcPct val="50000"/>
              </a:spcBef>
            </a:pPr>
            <a:r>
              <a:rPr lang="en-US" sz="1200" dirty="0"/>
              <a:t>Spacecraft</a:t>
            </a:r>
          </a:p>
        </p:txBody>
      </p:sp>
      <p:sp>
        <p:nvSpPr>
          <p:cNvPr id="58393" name="Arc 39"/>
          <p:cNvSpPr>
            <a:spLocks/>
          </p:cNvSpPr>
          <p:nvPr/>
        </p:nvSpPr>
        <p:spPr bwMode="auto">
          <a:xfrm rot="10117739">
            <a:off x="7445375" y="2592388"/>
            <a:ext cx="392113" cy="420687"/>
          </a:xfrm>
          <a:custGeom>
            <a:avLst/>
            <a:gdLst>
              <a:gd name="T0" fmla="*/ 0 w 20109"/>
              <a:gd name="T1" fmla="*/ 0 h 21600"/>
              <a:gd name="T2" fmla="*/ 149091467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58394" name="AutoShape 40"/>
          <p:cNvSpPr>
            <a:spLocks noChangeArrowheads="1"/>
          </p:cNvSpPr>
          <p:nvPr/>
        </p:nvSpPr>
        <p:spPr bwMode="auto">
          <a:xfrm>
            <a:off x="7532688" y="2930525"/>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58395" name="AutoShape 41"/>
          <p:cNvSpPr>
            <a:spLocks noChangeArrowheads="1"/>
          </p:cNvSpPr>
          <p:nvPr/>
        </p:nvSpPr>
        <p:spPr bwMode="auto">
          <a:xfrm rot="1581508">
            <a:off x="7659688" y="2640013"/>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58396" name="Line 42"/>
          <p:cNvSpPr>
            <a:spLocks noChangeShapeType="1"/>
          </p:cNvSpPr>
          <p:nvPr/>
        </p:nvSpPr>
        <p:spPr bwMode="auto">
          <a:xfrm flipH="1">
            <a:off x="7466013" y="2757488"/>
            <a:ext cx="147637" cy="55562"/>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58397" name="Line 43"/>
          <p:cNvSpPr>
            <a:spLocks noChangeShapeType="1"/>
          </p:cNvSpPr>
          <p:nvPr/>
        </p:nvSpPr>
        <p:spPr bwMode="auto">
          <a:xfrm>
            <a:off x="7772400" y="2828925"/>
            <a:ext cx="17463"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2" name="Rectangle 1"/>
          <p:cNvSpPr/>
          <p:nvPr/>
        </p:nvSpPr>
        <p:spPr>
          <a:xfrm>
            <a:off x="7156028" y="6354435"/>
            <a:ext cx="1723511" cy="346249"/>
          </a:xfrm>
          <a:prstGeom prst="rect">
            <a:avLst/>
          </a:prstGeom>
        </p:spPr>
        <p:txBody>
          <a:bodyPr wrap="none">
            <a:spAutoFit/>
          </a:bodyPr>
          <a:lstStyle/>
          <a:p>
            <a:r>
              <a:rPr lang="en-US" dirty="0"/>
              <a:t>API:  GFSNTC</a:t>
            </a:r>
          </a:p>
        </p:txBody>
      </p:sp>
    </p:spTree>
    <p:extLst>
      <p:ext uri="{BB962C8B-B14F-4D97-AF65-F5344CB8AC3E}">
        <p14:creationId xmlns:p14="http://schemas.microsoft.com/office/powerpoint/2010/main" val="1892196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3"/>
          <p:cNvSpPr>
            <a:spLocks noGrp="1"/>
          </p:cNvSpPr>
          <p:nvPr>
            <p:ph type="ftr" sz="quarter" idx="10"/>
          </p:nvPr>
        </p:nvSpPr>
        <p:spPr>
          <a:noFill/>
        </p:spPr>
        <p:txBody>
          <a:bodyPr/>
          <a:lstStyle/>
          <a:p>
            <a:r>
              <a:rPr lang="en-US" dirty="0"/>
              <a:t>Geometry Finder Subsystem</a:t>
            </a:r>
          </a:p>
        </p:txBody>
      </p:sp>
      <p:sp>
        <p:nvSpPr>
          <p:cNvPr id="60419" name="Slide Number Placeholder 4"/>
          <p:cNvSpPr>
            <a:spLocks noGrp="1"/>
          </p:cNvSpPr>
          <p:nvPr>
            <p:ph type="sldNum" sz="quarter" idx="11"/>
          </p:nvPr>
        </p:nvSpPr>
        <p:spPr>
          <a:noFill/>
        </p:spPr>
        <p:txBody>
          <a:bodyPr/>
          <a:lstStyle/>
          <a:p>
            <a:fld id="{0B32222C-267F-BF4B-8CEE-3B30967970CB}" type="slidenum">
              <a:rPr lang="en-US" smtClean="0"/>
              <a:pPr/>
              <a:t>31</a:t>
            </a:fld>
            <a:endParaRPr lang="en-US" sz="1400" b="0" dirty="0">
              <a:latin typeface="Times New Roman" charset="0"/>
            </a:endParaRPr>
          </a:p>
        </p:txBody>
      </p:sp>
      <p:sp>
        <p:nvSpPr>
          <p:cNvPr id="60420" name="Rectangle 2"/>
          <p:cNvSpPr>
            <a:spLocks noGrp="1" noChangeArrowheads="1"/>
          </p:cNvSpPr>
          <p:nvPr>
            <p:ph type="title"/>
          </p:nvPr>
        </p:nvSpPr>
        <p:spPr>
          <a:xfrm>
            <a:off x="2763838" y="381000"/>
            <a:ext cx="5443537" cy="422275"/>
          </a:xfrm>
          <a:noFill/>
        </p:spPr>
        <p:txBody>
          <a:bodyPr/>
          <a:lstStyle/>
          <a:p>
            <a:r>
              <a:rPr lang="en-US" sz="2800" dirty="0"/>
              <a:t>Surface Intercept “Box” Search</a:t>
            </a:r>
            <a:endParaRPr lang="en-US" dirty="0"/>
          </a:p>
        </p:txBody>
      </p:sp>
      <p:sp>
        <p:nvSpPr>
          <p:cNvPr id="60421" name="Text Box 3"/>
          <p:cNvSpPr txBox="1">
            <a:spLocks noChangeArrowheads="1"/>
          </p:cNvSpPr>
          <p:nvPr/>
        </p:nvSpPr>
        <p:spPr bwMode="auto">
          <a:xfrm>
            <a:off x="400050" y="1400175"/>
            <a:ext cx="8091488" cy="1096963"/>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600" dirty="0"/>
              <a:t>Find the time periods when the planetographic longitude of a camera boresight surface intercept is between -70 and -45 degrees, and the intercept latitude is between 0 and 30 degrees. </a:t>
            </a:r>
          </a:p>
          <a:p>
            <a:pPr algn="l">
              <a:spcBef>
                <a:spcPct val="50000"/>
              </a:spcBef>
            </a:pPr>
            <a:r>
              <a:rPr lang="en-US" sz="1600" dirty="0">
                <a:solidFill>
                  <a:schemeClr val="accent2"/>
                </a:solidFill>
              </a:rPr>
              <a:t>The solution requires four (cascading) inequality searches.</a:t>
            </a:r>
            <a:endParaRPr lang="en-US" sz="2000" dirty="0">
              <a:solidFill>
                <a:schemeClr val="accent2"/>
              </a:solidFill>
            </a:endParaRPr>
          </a:p>
        </p:txBody>
      </p:sp>
      <p:sp>
        <p:nvSpPr>
          <p:cNvPr id="60422" name="Oval 4"/>
          <p:cNvSpPr>
            <a:spLocks noChangeArrowheads="1"/>
          </p:cNvSpPr>
          <p:nvPr/>
        </p:nvSpPr>
        <p:spPr bwMode="auto">
          <a:xfrm>
            <a:off x="1963738" y="4286250"/>
            <a:ext cx="2287587" cy="1603375"/>
          </a:xfrm>
          <a:prstGeom prst="ellipse">
            <a:avLst/>
          </a:prstGeom>
          <a:gradFill rotWithShape="0">
            <a:gsLst>
              <a:gs pos="0">
                <a:srgbClr val="267533"/>
              </a:gs>
              <a:gs pos="100000">
                <a:srgbClr val="53FC6E"/>
              </a:gs>
            </a:gsLst>
            <a:lin ang="18900000" scaled="1"/>
          </a:gradFill>
          <a:ln w="12700">
            <a:solidFill>
              <a:schemeClr val="tx1"/>
            </a:solidFill>
            <a:round/>
            <a:headEnd/>
            <a:tailEnd/>
          </a:ln>
        </p:spPr>
        <p:txBody>
          <a:bodyPr wrap="none" anchor="ctr">
            <a:prstTxWarp prst="textNoShape">
              <a:avLst/>
            </a:prstTxWarp>
          </a:bodyPr>
          <a:lstStyle/>
          <a:p>
            <a:endParaRPr lang="en-US" dirty="0"/>
          </a:p>
        </p:txBody>
      </p:sp>
      <p:sp>
        <p:nvSpPr>
          <p:cNvPr id="60423" name="Line 5"/>
          <p:cNvSpPr>
            <a:spLocks noChangeShapeType="1"/>
          </p:cNvSpPr>
          <p:nvPr/>
        </p:nvSpPr>
        <p:spPr bwMode="auto">
          <a:xfrm flipH="1">
            <a:off x="1990725" y="5464175"/>
            <a:ext cx="669925" cy="6826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60424" name="Line 6"/>
          <p:cNvSpPr>
            <a:spLocks noChangeShapeType="1"/>
          </p:cNvSpPr>
          <p:nvPr/>
        </p:nvSpPr>
        <p:spPr bwMode="auto">
          <a:xfrm flipV="1">
            <a:off x="3152775" y="2882900"/>
            <a:ext cx="0" cy="15081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60425" name="Line 7"/>
          <p:cNvSpPr>
            <a:spLocks noChangeShapeType="1"/>
          </p:cNvSpPr>
          <p:nvPr/>
        </p:nvSpPr>
        <p:spPr bwMode="auto">
          <a:xfrm flipV="1">
            <a:off x="4156075" y="5202238"/>
            <a:ext cx="1606550" cy="222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60426" name="Text Box 8"/>
          <p:cNvSpPr txBox="1">
            <a:spLocks noChangeArrowheads="1"/>
          </p:cNvSpPr>
          <p:nvPr/>
        </p:nvSpPr>
        <p:spPr bwMode="auto">
          <a:xfrm>
            <a:off x="2922588" y="5911850"/>
            <a:ext cx="2805112" cy="533400"/>
          </a:xfrm>
          <a:prstGeom prst="rect">
            <a:avLst/>
          </a:prstGeom>
          <a:noFill/>
          <a:ln w="12700">
            <a:noFill/>
            <a:miter lim="800000"/>
            <a:headEnd/>
            <a:tailEnd/>
          </a:ln>
        </p:spPr>
        <p:txBody>
          <a:bodyPr>
            <a:prstTxWarp prst="textNoShape">
              <a:avLst/>
            </a:prstTxWarp>
            <a:spAutoFit/>
          </a:bodyPr>
          <a:lstStyle/>
          <a:p>
            <a:pPr>
              <a:spcBef>
                <a:spcPct val="50000"/>
              </a:spcBef>
            </a:pPr>
            <a:r>
              <a:rPr lang="en-US" sz="1600" dirty="0"/>
              <a:t>Planetographic Longitude -45 to -70 deg.</a:t>
            </a:r>
          </a:p>
        </p:txBody>
      </p:sp>
      <p:sp>
        <p:nvSpPr>
          <p:cNvPr id="60427" name="Text Box 9"/>
          <p:cNvSpPr txBox="1">
            <a:spLocks noChangeArrowheads="1"/>
          </p:cNvSpPr>
          <p:nvPr/>
        </p:nvSpPr>
        <p:spPr bwMode="auto">
          <a:xfrm>
            <a:off x="2895600" y="3784600"/>
            <a:ext cx="2840038"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Path of boresight intercept </a:t>
            </a:r>
            <a:r>
              <a:rPr lang="en-US" dirty="0">
                <a:solidFill>
                  <a:schemeClr val="accent1"/>
                </a:solidFill>
              </a:rPr>
              <a:t>(in red)</a:t>
            </a:r>
          </a:p>
        </p:txBody>
      </p:sp>
      <p:sp>
        <p:nvSpPr>
          <p:cNvPr id="60428" name="Arc 10"/>
          <p:cNvSpPr>
            <a:spLocks/>
          </p:cNvSpPr>
          <p:nvPr/>
        </p:nvSpPr>
        <p:spPr bwMode="auto">
          <a:xfrm rot="16042802" flipV="1">
            <a:off x="2565400" y="4864100"/>
            <a:ext cx="1473200" cy="495300"/>
          </a:xfrm>
          <a:custGeom>
            <a:avLst/>
            <a:gdLst>
              <a:gd name="T0" fmla="*/ 0 w 34946"/>
              <a:gd name="T1" fmla="*/ 63492645 h 21600"/>
              <a:gd name="T2" fmla="*/ 2147483647 w 34946"/>
              <a:gd name="T3" fmla="*/ 190803960 h 21600"/>
              <a:gd name="T4" fmla="*/ 1058831325 w 34946"/>
              <a:gd name="T5" fmla="*/ 260433876 h 21600"/>
              <a:gd name="T6" fmla="*/ 0 60000 65536"/>
              <a:gd name="T7" fmla="*/ 0 60000 65536"/>
              <a:gd name="T8" fmla="*/ 0 60000 65536"/>
              <a:gd name="T9" fmla="*/ 0 w 34946"/>
              <a:gd name="T10" fmla="*/ 0 h 21600"/>
              <a:gd name="T11" fmla="*/ 34946 w 34946"/>
              <a:gd name="T12" fmla="*/ 21600 h 21600"/>
            </a:gdLst>
            <a:ahLst/>
            <a:cxnLst>
              <a:cxn ang="T6">
                <a:pos x="T0" y="T1"/>
              </a:cxn>
              <a:cxn ang="T7">
                <a:pos x="T2" y="T3"/>
              </a:cxn>
              <a:cxn ang="T8">
                <a:pos x="T4" y="T5"/>
              </a:cxn>
            </a:cxnLst>
            <a:rect l="T9" t="T10" r="T11" b="T12"/>
            <a:pathLst>
              <a:path w="34946" h="21600" fill="none" extrusionOk="0">
                <a:moveTo>
                  <a:pt x="-1" y="5265"/>
                </a:moveTo>
                <a:cubicBezTo>
                  <a:pt x="3925" y="1869"/>
                  <a:pt x="8942" y="-1"/>
                  <a:pt x="14133" y="-1"/>
                </a:cubicBezTo>
                <a:cubicBezTo>
                  <a:pt x="23838" y="-1"/>
                  <a:pt x="32351" y="6472"/>
                  <a:pt x="34946" y="15824"/>
                </a:cubicBezTo>
              </a:path>
              <a:path w="34946" h="21600" stroke="0" extrusionOk="0">
                <a:moveTo>
                  <a:pt x="-1" y="5265"/>
                </a:moveTo>
                <a:cubicBezTo>
                  <a:pt x="3925" y="1869"/>
                  <a:pt x="8942" y="-1"/>
                  <a:pt x="14133" y="-1"/>
                </a:cubicBezTo>
                <a:cubicBezTo>
                  <a:pt x="23838" y="-1"/>
                  <a:pt x="32351" y="6472"/>
                  <a:pt x="34946" y="15824"/>
                </a:cubicBezTo>
                <a:lnTo>
                  <a:pt x="14133"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dirty="0"/>
          </a:p>
        </p:txBody>
      </p:sp>
      <p:sp>
        <p:nvSpPr>
          <p:cNvPr id="60429" name="AutoShape 11"/>
          <p:cNvSpPr>
            <a:spLocks noChangeArrowheads="1"/>
          </p:cNvSpPr>
          <p:nvPr/>
        </p:nvSpPr>
        <p:spPr bwMode="auto">
          <a:xfrm>
            <a:off x="7318375" y="3371850"/>
            <a:ext cx="496888"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dirty="0"/>
          </a:p>
        </p:txBody>
      </p:sp>
      <p:grpSp>
        <p:nvGrpSpPr>
          <p:cNvPr id="60430" name="Group 12"/>
          <p:cNvGrpSpPr>
            <a:grpSpLocks/>
          </p:cNvGrpSpPr>
          <p:nvPr/>
        </p:nvGrpSpPr>
        <p:grpSpPr bwMode="auto">
          <a:xfrm>
            <a:off x="7951788" y="3398838"/>
            <a:ext cx="681037" cy="230187"/>
            <a:chOff x="640" y="2899"/>
            <a:chExt cx="368" cy="124"/>
          </a:xfrm>
        </p:grpSpPr>
        <p:sp>
          <p:nvSpPr>
            <p:cNvPr id="60458" name="AutoShape 13"/>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60459" name="Line 14"/>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0" name="Line 15"/>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1" name="Line 16"/>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2" name="Line 17"/>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3" name="Line 18"/>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4" name="Line 19"/>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65" name="Line 20"/>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grpSp>
        <p:nvGrpSpPr>
          <p:cNvPr id="60431" name="Group 21"/>
          <p:cNvGrpSpPr>
            <a:grpSpLocks/>
          </p:cNvGrpSpPr>
          <p:nvPr/>
        </p:nvGrpSpPr>
        <p:grpSpPr bwMode="auto">
          <a:xfrm>
            <a:off x="6580188" y="3403600"/>
            <a:ext cx="681037" cy="230188"/>
            <a:chOff x="640" y="2899"/>
            <a:chExt cx="368" cy="124"/>
          </a:xfrm>
        </p:grpSpPr>
        <p:sp>
          <p:nvSpPr>
            <p:cNvPr id="60450" name="AutoShape 22"/>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dirty="0"/>
            </a:p>
          </p:txBody>
        </p:sp>
        <p:sp>
          <p:nvSpPr>
            <p:cNvPr id="60451" name="Line 23"/>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2" name="Line 24"/>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3" name="Line 25"/>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4" name="Line 26"/>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5" name="Line 27"/>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6" name="Line 28"/>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sp>
          <p:nvSpPr>
            <p:cNvPr id="60457" name="Line 29"/>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dirty="0"/>
            </a:p>
          </p:txBody>
        </p:sp>
      </p:grpSp>
      <p:sp>
        <p:nvSpPr>
          <p:cNvPr id="60432" name="Line 30"/>
          <p:cNvSpPr>
            <a:spLocks noChangeShapeType="1"/>
          </p:cNvSpPr>
          <p:nvPr/>
        </p:nvSpPr>
        <p:spPr bwMode="auto">
          <a:xfrm>
            <a:off x="7170738" y="3535363"/>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60433" name="Line 31"/>
          <p:cNvSpPr>
            <a:spLocks noChangeShapeType="1"/>
          </p:cNvSpPr>
          <p:nvPr/>
        </p:nvSpPr>
        <p:spPr bwMode="auto">
          <a:xfrm>
            <a:off x="7799388" y="3543300"/>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dirty="0"/>
          </a:p>
        </p:txBody>
      </p:sp>
      <p:sp>
        <p:nvSpPr>
          <p:cNvPr id="60434" name="Text Box 32"/>
          <p:cNvSpPr txBox="1">
            <a:spLocks noChangeArrowheads="1"/>
          </p:cNvSpPr>
          <p:nvPr/>
        </p:nvSpPr>
        <p:spPr bwMode="auto">
          <a:xfrm>
            <a:off x="6546850" y="3698875"/>
            <a:ext cx="963613" cy="274638"/>
          </a:xfrm>
          <a:prstGeom prst="rect">
            <a:avLst/>
          </a:prstGeom>
          <a:noFill/>
          <a:ln w="12700">
            <a:noFill/>
            <a:miter lim="800000"/>
            <a:headEnd/>
            <a:tailEnd/>
          </a:ln>
        </p:spPr>
        <p:txBody>
          <a:bodyPr wrap="none">
            <a:prstTxWarp prst="textNoShape">
              <a:avLst/>
            </a:prstTxWarp>
            <a:spAutoFit/>
          </a:bodyPr>
          <a:lstStyle/>
          <a:p>
            <a:pPr>
              <a:lnSpc>
                <a:spcPct val="100000"/>
              </a:lnSpc>
              <a:spcBef>
                <a:spcPct val="50000"/>
              </a:spcBef>
            </a:pPr>
            <a:r>
              <a:rPr lang="en-US" sz="1200" dirty="0"/>
              <a:t>Spacecraft</a:t>
            </a:r>
          </a:p>
        </p:txBody>
      </p:sp>
      <p:sp>
        <p:nvSpPr>
          <p:cNvPr id="60435" name="Arc 33"/>
          <p:cNvSpPr>
            <a:spLocks/>
          </p:cNvSpPr>
          <p:nvPr/>
        </p:nvSpPr>
        <p:spPr bwMode="auto">
          <a:xfrm rot="10117739">
            <a:off x="7445375" y="2928938"/>
            <a:ext cx="392113" cy="420687"/>
          </a:xfrm>
          <a:custGeom>
            <a:avLst/>
            <a:gdLst>
              <a:gd name="T0" fmla="*/ 0 w 20109"/>
              <a:gd name="T1" fmla="*/ 0 h 21600"/>
              <a:gd name="T2" fmla="*/ 149091467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dirty="0"/>
          </a:p>
        </p:txBody>
      </p:sp>
      <p:sp>
        <p:nvSpPr>
          <p:cNvPr id="60436" name="AutoShape 34"/>
          <p:cNvSpPr>
            <a:spLocks noChangeArrowheads="1"/>
          </p:cNvSpPr>
          <p:nvPr/>
        </p:nvSpPr>
        <p:spPr bwMode="auto">
          <a:xfrm>
            <a:off x="7532688" y="3267075"/>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60437" name="AutoShape 35"/>
          <p:cNvSpPr>
            <a:spLocks noChangeArrowheads="1"/>
          </p:cNvSpPr>
          <p:nvPr/>
        </p:nvSpPr>
        <p:spPr bwMode="auto">
          <a:xfrm rot="1581508">
            <a:off x="7659688" y="2976563"/>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dirty="0"/>
          </a:p>
        </p:txBody>
      </p:sp>
      <p:sp>
        <p:nvSpPr>
          <p:cNvPr id="60438" name="Line 36"/>
          <p:cNvSpPr>
            <a:spLocks noChangeShapeType="1"/>
          </p:cNvSpPr>
          <p:nvPr/>
        </p:nvSpPr>
        <p:spPr bwMode="auto">
          <a:xfrm flipH="1">
            <a:off x="7466013" y="3094038"/>
            <a:ext cx="147637" cy="55562"/>
          </a:xfrm>
          <a:prstGeom prst="line">
            <a:avLst/>
          </a:prstGeom>
          <a:noFill/>
          <a:ln w="6350">
            <a:solidFill>
              <a:schemeClr val="tx1"/>
            </a:solidFill>
            <a:round/>
            <a:headEnd/>
            <a:tailEnd/>
          </a:ln>
        </p:spPr>
        <p:txBody>
          <a:bodyPr wrap="none" anchor="ctr">
            <a:prstTxWarp prst="textNoShape">
              <a:avLst/>
            </a:prstTxWarp>
            <a:spAutoFit/>
          </a:bodyPr>
          <a:lstStyle/>
          <a:p>
            <a:endParaRPr lang="en-US" dirty="0"/>
          </a:p>
        </p:txBody>
      </p:sp>
      <p:sp>
        <p:nvSpPr>
          <p:cNvPr id="60439" name="Line 37"/>
          <p:cNvSpPr>
            <a:spLocks noChangeShapeType="1"/>
          </p:cNvSpPr>
          <p:nvPr/>
        </p:nvSpPr>
        <p:spPr bwMode="auto">
          <a:xfrm>
            <a:off x="7772400" y="3165475"/>
            <a:ext cx="17463" cy="136525"/>
          </a:xfrm>
          <a:prstGeom prst="line">
            <a:avLst/>
          </a:prstGeom>
          <a:noFill/>
          <a:ln w="6350">
            <a:solidFill>
              <a:schemeClr val="tx1"/>
            </a:solidFill>
            <a:round/>
            <a:headEnd/>
            <a:tailEnd/>
          </a:ln>
        </p:spPr>
        <p:txBody>
          <a:bodyPr anchor="ctr">
            <a:prstTxWarp prst="textNoShape">
              <a:avLst/>
            </a:prstTxWarp>
            <a:spAutoFit/>
          </a:bodyPr>
          <a:lstStyle/>
          <a:p>
            <a:endParaRPr lang="en-US" dirty="0"/>
          </a:p>
        </p:txBody>
      </p:sp>
      <p:sp>
        <p:nvSpPr>
          <p:cNvPr id="60440" name="Text Box 38"/>
          <p:cNvSpPr txBox="1">
            <a:spLocks noChangeArrowheads="1"/>
          </p:cNvSpPr>
          <p:nvPr/>
        </p:nvSpPr>
        <p:spPr bwMode="auto">
          <a:xfrm>
            <a:off x="5803900" y="4011613"/>
            <a:ext cx="2327275" cy="58737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Camera boresight direction</a:t>
            </a:r>
          </a:p>
        </p:txBody>
      </p:sp>
      <p:sp>
        <p:nvSpPr>
          <p:cNvPr id="60441" name="Freeform 39"/>
          <p:cNvSpPr>
            <a:spLocks/>
          </p:cNvSpPr>
          <p:nvPr/>
        </p:nvSpPr>
        <p:spPr bwMode="auto">
          <a:xfrm>
            <a:off x="3024188" y="4724400"/>
            <a:ext cx="1201737" cy="1152525"/>
          </a:xfrm>
          <a:custGeom>
            <a:avLst/>
            <a:gdLst>
              <a:gd name="T0" fmla="*/ 0 w 757"/>
              <a:gd name="T1" fmla="*/ 1829633438 h 726"/>
              <a:gd name="T2" fmla="*/ 423386074 w 757"/>
              <a:gd name="T3" fmla="*/ 962699688 h 726"/>
              <a:gd name="T4" fmla="*/ 1171871375 w 757"/>
              <a:gd name="T5" fmla="*/ 1018143125 h 726"/>
              <a:gd name="T6" fmla="*/ 1247476031 w 757"/>
              <a:gd name="T7" fmla="*/ 214214075 h 726"/>
              <a:gd name="T8" fmla="*/ 1529733414 w 757"/>
              <a:gd name="T9" fmla="*/ 10080625 h 726"/>
              <a:gd name="T10" fmla="*/ 1907756694 w 757"/>
              <a:gd name="T11" fmla="*/ 269657513 h 726"/>
              <a:gd name="T12" fmla="*/ 0 60000 65536"/>
              <a:gd name="T13" fmla="*/ 0 60000 65536"/>
              <a:gd name="T14" fmla="*/ 0 60000 65536"/>
              <a:gd name="T15" fmla="*/ 0 60000 65536"/>
              <a:gd name="T16" fmla="*/ 0 60000 65536"/>
              <a:gd name="T17" fmla="*/ 0 60000 65536"/>
              <a:gd name="T18" fmla="*/ 0 w 757"/>
              <a:gd name="T19" fmla="*/ 0 h 726"/>
              <a:gd name="T20" fmla="*/ 757 w 757"/>
              <a:gd name="T21" fmla="*/ 726 h 726"/>
            </a:gdLst>
            <a:ahLst/>
            <a:cxnLst>
              <a:cxn ang="T12">
                <a:pos x="T0" y="T1"/>
              </a:cxn>
              <a:cxn ang="T13">
                <a:pos x="T2" y="T3"/>
              </a:cxn>
              <a:cxn ang="T14">
                <a:pos x="T4" y="T5"/>
              </a:cxn>
              <a:cxn ang="T15">
                <a:pos x="T6" y="T7"/>
              </a:cxn>
              <a:cxn ang="T16">
                <a:pos x="T8" y="T9"/>
              </a:cxn>
              <a:cxn ang="T17">
                <a:pos x="T10" y="T11"/>
              </a:cxn>
            </a:cxnLst>
            <a:rect l="T18" t="T19" r="T20" b="T21"/>
            <a:pathLst>
              <a:path w="757" h="726">
                <a:moveTo>
                  <a:pt x="0" y="726"/>
                </a:moveTo>
                <a:cubicBezTo>
                  <a:pt x="45" y="581"/>
                  <a:pt x="91" y="436"/>
                  <a:pt x="168" y="382"/>
                </a:cubicBezTo>
                <a:cubicBezTo>
                  <a:pt x="245" y="328"/>
                  <a:pt x="411" y="453"/>
                  <a:pt x="465" y="404"/>
                </a:cubicBezTo>
                <a:cubicBezTo>
                  <a:pt x="519" y="355"/>
                  <a:pt x="471" y="152"/>
                  <a:pt x="495" y="85"/>
                </a:cubicBezTo>
                <a:cubicBezTo>
                  <a:pt x="519" y="18"/>
                  <a:pt x="563" y="0"/>
                  <a:pt x="607" y="4"/>
                </a:cubicBezTo>
                <a:cubicBezTo>
                  <a:pt x="651" y="8"/>
                  <a:pt x="732" y="90"/>
                  <a:pt x="757" y="107"/>
                </a:cubicBezTo>
              </a:path>
            </a:pathLst>
          </a:custGeom>
          <a:noFill/>
          <a:ln w="38100">
            <a:solidFill>
              <a:schemeClr val="accent1"/>
            </a:solidFill>
            <a:round/>
            <a:headEnd/>
            <a:tailEnd/>
          </a:ln>
        </p:spPr>
        <p:txBody>
          <a:bodyPr wrap="none" anchor="ctr">
            <a:prstTxWarp prst="textNoShape">
              <a:avLst/>
            </a:prstTxWarp>
          </a:bodyPr>
          <a:lstStyle/>
          <a:p>
            <a:endParaRPr lang="en-US" dirty="0"/>
          </a:p>
        </p:txBody>
      </p:sp>
      <p:sp>
        <p:nvSpPr>
          <p:cNvPr id="60442" name="Arc 40"/>
          <p:cNvSpPr>
            <a:spLocks/>
          </p:cNvSpPr>
          <p:nvPr/>
        </p:nvSpPr>
        <p:spPr bwMode="auto">
          <a:xfrm rot="16042802" flipV="1">
            <a:off x="2855119" y="4614069"/>
            <a:ext cx="1331913" cy="815975"/>
          </a:xfrm>
          <a:custGeom>
            <a:avLst/>
            <a:gdLst>
              <a:gd name="T0" fmla="*/ 0 w 30827"/>
              <a:gd name="T1" fmla="*/ 114828006 h 21600"/>
              <a:gd name="T2" fmla="*/ 2147483647 w 30827"/>
              <a:gd name="T3" fmla="*/ 1039599900 h 21600"/>
              <a:gd name="T4" fmla="*/ 754289850 w 30827"/>
              <a:gd name="T5" fmla="*/ 1164455937 h 21600"/>
              <a:gd name="T6" fmla="*/ 0 60000 65536"/>
              <a:gd name="T7" fmla="*/ 0 60000 65536"/>
              <a:gd name="T8" fmla="*/ 0 60000 65536"/>
              <a:gd name="T9" fmla="*/ 0 w 30827"/>
              <a:gd name="T10" fmla="*/ 0 h 21600"/>
              <a:gd name="T11" fmla="*/ 30827 w 30827"/>
              <a:gd name="T12" fmla="*/ 21600 h 21600"/>
            </a:gdLst>
            <a:ahLst/>
            <a:cxnLst>
              <a:cxn ang="T6">
                <a:pos x="T0" y="T1"/>
              </a:cxn>
              <a:cxn ang="T7">
                <a:pos x="T2" y="T3"/>
              </a:cxn>
              <a:cxn ang="T8">
                <a:pos x="T4" y="T5"/>
              </a:cxn>
            </a:cxnLst>
            <a:rect l="T9" t="T10" r="T11" b="T12"/>
            <a:pathLst>
              <a:path w="30827" h="21600" fill="none" extrusionOk="0">
                <a:moveTo>
                  <a:pt x="-1" y="2129"/>
                </a:moveTo>
                <a:cubicBezTo>
                  <a:pt x="2918" y="727"/>
                  <a:pt x="6114" y="-1"/>
                  <a:pt x="9352" y="-1"/>
                </a:cubicBezTo>
                <a:cubicBezTo>
                  <a:pt x="20384" y="-1"/>
                  <a:pt x="29644" y="8314"/>
                  <a:pt x="30827" y="19283"/>
                </a:cubicBezTo>
              </a:path>
              <a:path w="30827" h="21600" stroke="0" extrusionOk="0">
                <a:moveTo>
                  <a:pt x="-1" y="2129"/>
                </a:moveTo>
                <a:cubicBezTo>
                  <a:pt x="2918" y="727"/>
                  <a:pt x="6114" y="-1"/>
                  <a:pt x="9352" y="-1"/>
                </a:cubicBezTo>
                <a:cubicBezTo>
                  <a:pt x="20384" y="-1"/>
                  <a:pt x="29644" y="8314"/>
                  <a:pt x="30827" y="19283"/>
                </a:cubicBezTo>
                <a:lnTo>
                  <a:pt x="9352"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dirty="0"/>
          </a:p>
        </p:txBody>
      </p:sp>
      <p:sp>
        <p:nvSpPr>
          <p:cNvPr id="60443" name="Arc 41"/>
          <p:cNvSpPr>
            <a:spLocks/>
          </p:cNvSpPr>
          <p:nvPr/>
        </p:nvSpPr>
        <p:spPr bwMode="auto">
          <a:xfrm rot="21513113" flipV="1">
            <a:off x="1968500" y="5030788"/>
            <a:ext cx="2289175" cy="441325"/>
          </a:xfrm>
          <a:custGeom>
            <a:avLst/>
            <a:gdLst>
              <a:gd name="T0" fmla="*/ 2202332 w 42413"/>
              <a:gd name="T1" fmla="*/ 171691776 h 22375"/>
              <a:gd name="T2" fmla="*/ 2147483647 w 42413"/>
              <a:gd name="T3" fmla="*/ 121431299 h 22375"/>
              <a:gd name="T4" fmla="*/ 2147483647 w 42413"/>
              <a:gd name="T5" fmla="*/ 165744964 h 22375"/>
              <a:gd name="T6" fmla="*/ 0 60000 65536"/>
              <a:gd name="T7" fmla="*/ 0 60000 65536"/>
              <a:gd name="T8" fmla="*/ 0 60000 65536"/>
              <a:gd name="T9" fmla="*/ 0 w 42413"/>
              <a:gd name="T10" fmla="*/ 0 h 22375"/>
              <a:gd name="T11" fmla="*/ 42413 w 42413"/>
              <a:gd name="T12" fmla="*/ 22375 h 22375"/>
            </a:gdLst>
            <a:ahLst/>
            <a:cxnLst>
              <a:cxn ang="T6">
                <a:pos x="T0" y="T1"/>
              </a:cxn>
              <a:cxn ang="T7">
                <a:pos x="T2" y="T3"/>
              </a:cxn>
              <a:cxn ang="T8">
                <a:pos x="T4" y="T5"/>
              </a:cxn>
            </a:cxnLst>
            <a:rect l="T9" t="T10" r="T11" b="T12"/>
            <a:pathLst>
              <a:path w="42413" h="22375" fill="none" extrusionOk="0">
                <a:moveTo>
                  <a:pt x="13" y="22375"/>
                </a:moveTo>
                <a:cubicBezTo>
                  <a:pt x="4" y="22116"/>
                  <a:pt x="0" y="21858"/>
                  <a:pt x="0" y="21600"/>
                </a:cubicBezTo>
                <a:cubicBezTo>
                  <a:pt x="0" y="9670"/>
                  <a:pt x="9670" y="0"/>
                  <a:pt x="21600" y="0"/>
                </a:cubicBezTo>
                <a:cubicBezTo>
                  <a:pt x="31305" y="0"/>
                  <a:pt x="39818" y="6472"/>
                  <a:pt x="42413" y="15824"/>
                </a:cubicBezTo>
              </a:path>
              <a:path w="42413" h="22375" stroke="0" extrusionOk="0">
                <a:moveTo>
                  <a:pt x="13" y="22375"/>
                </a:moveTo>
                <a:cubicBezTo>
                  <a:pt x="4" y="22116"/>
                  <a:pt x="0" y="21858"/>
                  <a:pt x="0" y="21600"/>
                </a:cubicBezTo>
                <a:cubicBezTo>
                  <a:pt x="0" y="9670"/>
                  <a:pt x="9670" y="0"/>
                  <a:pt x="21600" y="0"/>
                </a:cubicBezTo>
                <a:cubicBezTo>
                  <a:pt x="31305" y="0"/>
                  <a:pt x="39818" y="6472"/>
                  <a:pt x="42413" y="15824"/>
                </a:cubicBezTo>
                <a:lnTo>
                  <a:pt x="21600"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dirty="0"/>
          </a:p>
        </p:txBody>
      </p:sp>
      <p:sp>
        <p:nvSpPr>
          <p:cNvPr id="60444" name="Arc 42"/>
          <p:cNvSpPr>
            <a:spLocks/>
          </p:cNvSpPr>
          <p:nvPr/>
        </p:nvSpPr>
        <p:spPr bwMode="auto">
          <a:xfrm rot="21464725" flipV="1">
            <a:off x="2093913" y="4689475"/>
            <a:ext cx="2051050" cy="366713"/>
          </a:xfrm>
          <a:custGeom>
            <a:avLst/>
            <a:gdLst>
              <a:gd name="T0" fmla="*/ 0 w 42407"/>
              <a:gd name="T1" fmla="*/ 103345411 h 21600"/>
              <a:gd name="T2" fmla="*/ 2147483647 w 42407"/>
              <a:gd name="T3" fmla="*/ 77439243 h 21600"/>
              <a:gd name="T4" fmla="*/ 2147483647 w 42407"/>
              <a:gd name="T5" fmla="*/ 105699131 h 21600"/>
              <a:gd name="T6" fmla="*/ 0 60000 65536"/>
              <a:gd name="T7" fmla="*/ 0 60000 65536"/>
              <a:gd name="T8" fmla="*/ 0 60000 65536"/>
              <a:gd name="T9" fmla="*/ 0 w 42407"/>
              <a:gd name="T10" fmla="*/ 0 h 21600"/>
              <a:gd name="T11" fmla="*/ 42407 w 42407"/>
              <a:gd name="T12" fmla="*/ 21600 h 21600"/>
            </a:gdLst>
            <a:ahLst/>
            <a:cxnLst>
              <a:cxn ang="T6">
                <a:pos x="T0" y="T1"/>
              </a:cxn>
              <a:cxn ang="T7">
                <a:pos x="T2" y="T3"/>
              </a:cxn>
              <a:cxn ang="T8">
                <a:pos x="T4" y="T5"/>
              </a:cxn>
            </a:cxnLst>
            <a:rect l="T9" t="T10" r="T11" b="T12"/>
            <a:pathLst>
              <a:path w="42407" h="21600" fill="none" extrusionOk="0">
                <a:moveTo>
                  <a:pt x="-1" y="21118"/>
                </a:moveTo>
                <a:cubicBezTo>
                  <a:pt x="260" y="9379"/>
                  <a:pt x="9852" y="-1"/>
                  <a:pt x="21594" y="-1"/>
                </a:cubicBezTo>
                <a:cubicBezTo>
                  <a:pt x="31299" y="-1"/>
                  <a:pt x="39812" y="6472"/>
                  <a:pt x="42407" y="15824"/>
                </a:cubicBezTo>
              </a:path>
              <a:path w="42407" h="21600" stroke="0" extrusionOk="0">
                <a:moveTo>
                  <a:pt x="-1" y="21118"/>
                </a:moveTo>
                <a:cubicBezTo>
                  <a:pt x="260" y="9379"/>
                  <a:pt x="9852" y="-1"/>
                  <a:pt x="21594" y="-1"/>
                </a:cubicBezTo>
                <a:cubicBezTo>
                  <a:pt x="31299" y="-1"/>
                  <a:pt x="39812" y="6472"/>
                  <a:pt x="42407" y="15824"/>
                </a:cubicBezTo>
                <a:lnTo>
                  <a:pt x="21594" y="21600"/>
                </a:lnTo>
                <a:close/>
              </a:path>
            </a:pathLst>
          </a:custGeom>
          <a:noFill/>
          <a:ln w="19050">
            <a:solidFill>
              <a:schemeClr val="tx1"/>
            </a:solidFill>
            <a:prstDash val="dash"/>
            <a:round/>
            <a:headEnd/>
            <a:tailEnd/>
          </a:ln>
        </p:spPr>
        <p:txBody>
          <a:bodyPr wrap="none" anchor="ctr">
            <a:prstTxWarp prst="textNoShape">
              <a:avLst/>
            </a:prstTxWarp>
          </a:bodyPr>
          <a:lstStyle/>
          <a:p>
            <a:endParaRPr lang="en-US" dirty="0"/>
          </a:p>
        </p:txBody>
      </p:sp>
      <p:sp>
        <p:nvSpPr>
          <p:cNvPr id="60445" name="Text Box 43"/>
          <p:cNvSpPr txBox="1">
            <a:spLocks noChangeArrowheads="1"/>
          </p:cNvSpPr>
          <p:nvPr/>
        </p:nvSpPr>
        <p:spPr bwMode="auto">
          <a:xfrm>
            <a:off x="63500" y="4132263"/>
            <a:ext cx="2586038" cy="533400"/>
          </a:xfrm>
          <a:prstGeom prst="rect">
            <a:avLst/>
          </a:prstGeom>
          <a:noFill/>
          <a:ln w="12700">
            <a:noFill/>
            <a:miter lim="800000"/>
            <a:headEnd/>
            <a:tailEnd/>
          </a:ln>
        </p:spPr>
        <p:txBody>
          <a:bodyPr>
            <a:prstTxWarp prst="textNoShape">
              <a:avLst/>
            </a:prstTxWarp>
            <a:spAutoFit/>
          </a:bodyPr>
          <a:lstStyle/>
          <a:p>
            <a:pPr>
              <a:spcBef>
                <a:spcPct val="50000"/>
              </a:spcBef>
            </a:pPr>
            <a:r>
              <a:rPr lang="en-US" sz="1600" dirty="0"/>
              <a:t>Planetographic Latitude 0 to 30 deg.</a:t>
            </a:r>
          </a:p>
        </p:txBody>
      </p:sp>
      <p:sp>
        <p:nvSpPr>
          <p:cNvPr id="60446" name="Line 44"/>
          <p:cNvSpPr>
            <a:spLocks noChangeShapeType="1"/>
          </p:cNvSpPr>
          <p:nvPr/>
        </p:nvSpPr>
        <p:spPr bwMode="auto">
          <a:xfrm flipH="1">
            <a:off x="3783013" y="3798888"/>
            <a:ext cx="2662237" cy="1354137"/>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p>
        </p:txBody>
      </p:sp>
      <p:sp>
        <p:nvSpPr>
          <p:cNvPr id="60447" name="Text Box 45"/>
          <p:cNvSpPr txBox="1">
            <a:spLocks noChangeArrowheads="1"/>
          </p:cNvSpPr>
          <p:nvPr/>
        </p:nvSpPr>
        <p:spPr bwMode="auto">
          <a:xfrm>
            <a:off x="2246313" y="2579688"/>
            <a:ext cx="171926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Z</a:t>
            </a:r>
          </a:p>
        </p:txBody>
      </p:sp>
      <p:sp>
        <p:nvSpPr>
          <p:cNvPr id="60448" name="Text Box 46"/>
          <p:cNvSpPr txBox="1">
            <a:spLocks noChangeArrowheads="1"/>
          </p:cNvSpPr>
          <p:nvPr/>
        </p:nvSpPr>
        <p:spPr bwMode="auto">
          <a:xfrm>
            <a:off x="5697538" y="5013325"/>
            <a:ext cx="16922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Y</a:t>
            </a:r>
          </a:p>
        </p:txBody>
      </p:sp>
      <p:sp>
        <p:nvSpPr>
          <p:cNvPr id="60449" name="Text Box 47"/>
          <p:cNvSpPr txBox="1">
            <a:spLocks noChangeArrowheads="1"/>
          </p:cNvSpPr>
          <p:nvPr/>
        </p:nvSpPr>
        <p:spPr bwMode="auto">
          <a:xfrm>
            <a:off x="754063" y="6105525"/>
            <a:ext cx="179546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Body-fixed X</a:t>
            </a:r>
          </a:p>
        </p:txBody>
      </p:sp>
      <p:sp>
        <p:nvSpPr>
          <p:cNvPr id="2" name="Rectangle 1"/>
          <p:cNvSpPr/>
          <p:nvPr/>
        </p:nvSpPr>
        <p:spPr>
          <a:xfrm>
            <a:off x="7116584" y="6330770"/>
            <a:ext cx="1723511" cy="346249"/>
          </a:xfrm>
          <a:prstGeom prst="rect">
            <a:avLst/>
          </a:prstGeom>
        </p:spPr>
        <p:txBody>
          <a:bodyPr wrap="none">
            <a:spAutoFit/>
          </a:bodyPr>
          <a:lstStyle/>
          <a:p>
            <a:r>
              <a:rPr lang="en-US" dirty="0"/>
              <a:t>API:  GFSNTC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3"/>
          <p:cNvSpPr>
            <a:spLocks noGrp="1"/>
          </p:cNvSpPr>
          <p:nvPr>
            <p:ph type="ftr" sz="quarter" idx="10"/>
          </p:nvPr>
        </p:nvSpPr>
        <p:spPr>
          <a:noFill/>
        </p:spPr>
        <p:txBody>
          <a:bodyPr/>
          <a:lstStyle/>
          <a:p>
            <a:r>
              <a:rPr lang="en-US"/>
              <a:t>Geometry Finder Subsystem</a:t>
            </a:r>
          </a:p>
        </p:txBody>
      </p:sp>
      <p:sp>
        <p:nvSpPr>
          <p:cNvPr id="62467" name="Slide Number Placeholder 4"/>
          <p:cNvSpPr>
            <a:spLocks noGrp="1"/>
          </p:cNvSpPr>
          <p:nvPr>
            <p:ph type="sldNum" sz="quarter" idx="11"/>
          </p:nvPr>
        </p:nvSpPr>
        <p:spPr>
          <a:noFill/>
        </p:spPr>
        <p:txBody>
          <a:bodyPr/>
          <a:lstStyle/>
          <a:p>
            <a:fld id="{E3786332-FA01-1E41-A6FE-4FDC582EFCE4}" type="slidenum">
              <a:rPr lang="en-US" smtClean="0"/>
              <a:pPr/>
              <a:t>32</a:t>
            </a:fld>
            <a:endParaRPr lang="en-US" sz="1400" b="0">
              <a:latin typeface="Times New Roman" charset="0"/>
            </a:endParaRPr>
          </a:p>
        </p:txBody>
      </p:sp>
      <p:sp>
        <p:nvSpPr>
          <p:cNvPr id="62468" name="Rectangle 2"/>
          <p:cNvSpPr>
            <a:spLocks noGrp="1" noChangeArrowheads="1"/>
          </p:cNvSpPr>
          <p:nvPr>
            <p:ph type="title"/>
          </p:nvPr>
        </p:nvSpPr>
        <p:spPr>
          <a:xfrm>
            <a:off x="2187575" y="381000"/>
            <a:ext cx="6681788" cy="368300"/>
          </a:xfrm>
          <a:noFill/>
        </p:spPr>
        <p:txBody>
          <a:bodyPr/>
          <a:lstStyle/>
          <a:p>
            <a:r>
              <a:rPr lang="en-US" sz="2400"/>
              <a:t>Surface Intercept Coordinate Equality Search</a:t>
            </a:r>
            <a:endParaRPr lang="en-US"/>
          </a:p>
        </p:txBody>
      </p:sp>
      <p:sp>
        <p:nvSpPr>
          <p:cNvPr id="62469" name="Text Box 3"/>
          <p:cNvSpPr txBox="1">
            <a:spLocks noChangeArrowheads="1"/>
          </p:cNvSpPr>
          <p:nvPr/>
        </p:nvSpPr>
        <p:spPr bwMode="auto">
          <a:xfrm>
            <a:off x="606425" y="1323975"/>
            <a:ext cx="8002588" cy="146843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a:t>Find the time at which the ring plane intercept of the Cassini to DSS-13 vector, corrected for transmission light time (stellar aberration correction is unnecessary), has radius 300000km.</a:t>
            </a:r>
          </a:p>
          <a:p>
            <a:pPr algn="l">
              <a:spcBef>
                <a:spcPct val="50000"/>
              </a:spcBef>
            </a:pPr>
            <a:r>
              <a:rPr lang="en-US"/>
              <a:t>The solution requires a dynamic frame for which one axis points along the radiation path.</a:t>
            </a:r>
          </a:p>
        </p:txBody>
      </p:sp>
      <p:sp>
        <p:nvSpPr>
          <p:cNvPr id="334852" name="Oval 4"/>
          <p:cNvSpPr>
            <a:spLocks noChangeArrowheads="1"/>
          </p:cNvSpPr>
          <p:nvPr/>
        </p:nvSpPr>
        <p:spPr bwMode="auto">
          <a:xfrm>
            <a:off x="1227138" y="3570288"/>
            <a:ext cx="5121275" cy="1590675"/>
          </a:xfrm>
          <a:prstGeom prst="ellipse">
            <a:avLst/>
          </a:prstGeom>
          <a:gradFill rotWithShape="0">
            <a:gsLst>
              <a:gs pos="0">
                <a:srgbClr val="6875F4">
                  <a:alpha val="41000"/>
                </a:srgbClr>
              </a:gs>
              <a:gs pos="50000">
                <a:srgbClr val="6875F4">
                  <a:gamma/>
                  <a:shade val="46275"/>
                  <a:invGamma/>
                </a:srgbClr>
              </a:gs>
              <a:gs pos="100000">
                <a:srgbClr val="6875F4">
                  <a:alpha val="41000"/>
                </a:srgbClr>
              </a:gs>
            </a:gsLst>
            <a:lin ang="2700000" scaled="1"/>
          </a:gradFill>
          <a:ln w="12700">
            <a:solidFill>
              <a:schemeClr val="tx1"/>
            </a:solidFill>
            <a:round/>
            <a:headEnd/>
            <a:tailEnd/>
          </a:ln>
          <a:effectLst/>
        </p:spPr>
        <p:txBody>
          <a:bodyPr wrap="none" anchor="ctr">
            <a:prstTxWarp prst="textNoShape">
              <a:avLst/>
            </a:prstTxWarp>
          </a:bodyPr>
          <a:lstStyle/>
          <a:p>
            <a:pPr>
              <a:defRPr/>
            </a:pPr>
            <a:endParaRPr lang="en-US"/>
          </a:p>
        </p:txBody>
      </p:sp>
      <p:sp>
        <p:nvSpPr>
          <p:cNvPr id="62473" name="Line 5"/>
          <p:cNvSpPr>
            <a:spLocks noChangeShapeType="1"/>
          </p:cNvSpPr>
          <p:nvPr/>
        </p:nvSpPr>
        <p:spPr bwMode="auto">
          <a:xfrm flipH="1" flipV="1">
            <a:off x="2792413" y="3851275"/>
            <a:ext cx="1216025" cy="423863"/>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2474" name="Line 6"/>
          <p:cNvSpPr>
            <a:spLocks noChangeShapeType="1"/>
          </p:cNvSpPr>
          <p:nvPr/>
        </p:nvSpPr>
        <p:spPr bwMode="auto">
          <a:xfrm flipV="1">
            <a:off x="3994150" y="3152775"/>
            <a:ext cx="6350" cy="11049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2475" name="Line 7"/>
          <p:cNvSpPr>
            <a:spLocks noChangeShapeType="1"/>
          </p:cNvSpPr>
          <p:nvPr/>
        </p:nvSpPr>
        <p:spPr bwMode="auto">
          <a:xfrm flipH="1">
            <a:off x="3512221" y="4271964"/>
            <a:ext cx="478754" cy="44421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2476" name="Text Box 8"/>
          <p:cNvSpPr txBox="1">
            <a:spLocks noChangeArrowheads="1"/>
          </p:cNvSpPr>
          <p:nvPr/>
        </p:nvSpPr>
        <p:spPr bwMode="auto">
          <a:xfrm>
            <a:off x="1984375" y="6149975"/>
            <a:ext cx="1481138" cy="312738"/>
          </a:xfrm>
          <a:prstGeom prst="rect">
            <a:avLst/>
          </a:prstGeom>
          <a:noFill/>
          <a:ln w="12700">
            <a:noFill/>
            <a:miter lim="800000"/>
            <a:headEnd/>
            <a:tailEnd/>
          </a:ln>
        </p:spPr>
        <p:txBody>
          <a:bodyPr>
            <a:prstTxWarp prst="textNoShape">
              <a:avLst/>
            </a:prstTxWarp>
            <a:spAutoFit/>
          </a:bodyPr>
          <a:lstStyle/>
          <a:p>
            <a:pPr>
              <a:spcBef>
                <a:spcPct val="50000"/>
              </a:spcBef>
            </a:pPr>
            <a:r>
              <a:rPr lang="en-US" sz="1600"/>
              <a:t>DSS-13</a:t>
            </a:r>
          </a:p>
        </p:txBody>
      </p:sp>
      <p:sp>
        <p:nvSpPr>
          <p:cNvPr id="62477" name="Text Box 9"/>
          <p:cNvSpPr txBox="1">
            <a:spLocks noChangeArrowheads="1"/>
          </p:cNvSpPr>
          <p:nvPr/>
        </p:nvSpPr>
        <p:spPr bwMode="auto">
          <a:xfrm>
            <a:off x="3206750" y="5230813"/>
            <a:ext cx="2401888"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Path of radiation intercept </a:t>
            </a:r>
            <a:r>
              <a:rPr lang="en-US">
                <a:solidFill>
                  <a:schemeClr val="accent1"/>
                </a:solidFill>
              </a:rPr>
              <a:t>(in red)</a:t>
            </a:r>
          </a:p>
        </p:txBody>
      </p:sp>
      <p:sp>
        <p:nvSpPr>
          <p:cNvPr id="62478" name="Text Box 10"/>
          <p:cNvSpPr txBox="1">
            <a:spLocks noChangeArrowheads="1"/>
          </p:cNvSpPr>
          <p:nvPr/>
        </p:nvSpPr>
        <p:spPr bwMode="auto">
          <a:xfrm>
            <a:off x="5900738" y="3573463"/>
            <a:ext cx="2593975"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t>Cassini to DSS-13 radiation direction</a:t>
            </a:r>
          </a:p>
        </p:txBody>
      </p:sp>
      <p:sp>
        <p:nvSpPr>
          <p:cNvPr id="62479" name="Text Box 11"/>
          <p:cNvSpPr txBox="1">
            <a:spLocks noChangeArrowheads="1"/>
          </p:cNvSpPr>
          <p:nvPr/>
        </p:nvSpPr>
        <p:spPr bwMode="auto">
          <a:xfrm>
            <a:off x="3074988" y="2857500"/>
            <a:ext cx="19923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IAU_SATURN Z</a:t>
            </a:r>
          </a:p>
        </p:txBody>
      </p:sp>
      <p:sp>
        <p:nvSpPr>
          <p:cNvPr id="62480" name="Text Box 12"/>
          <p:cNvSpPr txBox="1">
            <a:spLocks noChangeArrowheads="1"/>
          </p:cNvSpPr>
          <p:nvPr/>
        </p:nvSpPr>
        <p:spPr bwMode="auto">
          <a:xfrm>
            <a:off x="1542883" y="4516599"/>
            <a:ext cx="2122487" cy="339725"/>
          </a:xfrm>
          <a:prstGeom prst="rect">
            <a:avLst/>
          </a:prstGeom>
          <a:noFill/>
          <a:ln w="12700">
            <a:noFill/>
            <a:miter lim="800000"/>
            <a:headEnd/>
            <a:tailEnd/>
          </a:ln>
        </p:spPr>
        <p:txBody>
          <a:bodyPr>
            <a:prstTxWarp prst="textNoShape">
              <a:avLst/>
            </a:prstTxWarp>
            <a:spAutoFit/>
          </a:bodyPr>
          <a:lstStyle/>
          <a:p>
            <a:pPr>
              <a:spcBef>
                <a:spcPct val="50000"/>
              </a:spcBef>
            </a:pPr>
            <a:r>
              <a:rPr lang="en-US" dirty="0"/>
              <a:t>IAU_SATURN Y</a:t>
            </a:r>
          </a:p>
        </p:txBody>
      </p:sp>
      <p:sp>
        <p:nvSpPr>
          <p:cNvPr id="62481" name="Text Box 13"/>
          <p:cNvSpPr txBox="1">
            <a:spLocks noChangeArrowheads="1"/>
          </p:cNvSpPr>
          <p:nvPr/>
        </p:nvSpPr>
        <p:spPr bwMode="auto">
          <a:xfrm>
            <a:off x="1189038" y="3278188"/>
            <a:ext cx="20685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IAU_SATURN X</a:t>
            </a:r>
          </a:p>
        </p:txBody>
      </p:sp>
      <p:sp>
        <p:nvSpPr>
          <p:cNvPr id="62482" name="AutoShape 14"/>
          <p:cNvSpPr>
            <a:spLocks noChangeArrowheads="1"/>
          </p:cNvSpPr>
          <p:nvPr/>
        </p:nvSpPr>
        <p:spPr bwMode="auto">
          <a:xfrm>
            <a:off x="6275388" y="3182938"/>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62483" name="Group 15"/>
          <p:cNvGrpSpPr>
            <a:grpSpLocks/>
          </p:cNvGrpSpPr>
          <p:nvPr/>
        </p:nvGrpSpPr>
        <p:grpSpPr bwMode="auto">
          <a:xfrm>
            <a:off x="6908800" y="3209925"/>
            <a:ext cx="681038" cy="230188"/>
            <a:chOff x="640" y="2899"/>
            <a:chExt cx="368" cy="124"/>
          </a:xfrm>
        </p:grpSpPr>
        <p:sp>
          <p:nvSpPr>
            <p:cNvPr id="62511" name="AutoShape 16"/>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62512" name="Line 17"/>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3" name="Line 18"/>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4" name="Line 19"/>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5" name="Line 20"/>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6" name="Line 21"/>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7" name="Line 22"/>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8" name="Line 23"/>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62484" name="Group 24"/>
          <p:cNvGrpSpPr>
            <a:grpSpLocks/>
          </p:cNvGrpSpPr>
          <p:nvPr/>
        </p:nvGrpSpPr>
        <p:grpSpPr bwMode="auto">
          <a:xfrm>
            <a:off x="5537200" y="3214688"/>
            <a:ext cx="681038" cy="230187"/>
            <a:chOff x="640" y="2899"/>
            <a:chExt cx="368" cy="124"/>
          </a:xfrm>
        </p:grpSpPr>
        <p:sp>
          <p:nvSpPr>
            <p:cNvPr id="62503" name="AutoShape 25"/>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62504" name="Line 26"/>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05" name="Line 27"/>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06" name="Line 28"/>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07" name="Line 29"/>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08" name="Line 30"/>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09" name="Line 31"/>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510" name="Line 32"/>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62485" name="Line 33"/>
          <p:cNvSpPr>
            <a:spLocks noChangeShapeType="1"/>
          </p:cNvSpPr>
          <p:nvPr/>
        </p:nvSpPr>
        <p:spPr bwMode="auto">
          <a:xfrm>
            <a:off x="6127750" y="3346450"/>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2486" name="Line 34"/>
          <p:cNvSpPr>
            <a:spLocks noChangeShapeType="1"/>
          </p:cNvSpPr>
          <p:nvPr/>
        </p:nvSpPr>
        <p:spPr bwMode="auto">
          <a:xfrm>
            <a:off x="6756400" y="3354388"/>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2487" name="Text Box 35"/>
          <p:cNvSpPr txBox="1">
            <a:spLocks noChangeArrowheads="1"/>
          </p:cNvSpPr>
          <p:nvPr/>
        </p:nvSpPr>
        <p:spPr bwMode="auto">
          <a:xfrm>
            <a:off x="6773863" y="2840038"/>
            <a:ext cx="1250950" cy="274637"/>
          </a:xfrm>
          <a:prstGeom prst="rect">
            <a:avLst/>
          </a:prstGeom>
          <a:noFill/>
          <a:ln w="12700">
            <a:noFill/>
            <a:miter lim="800000"/>
            <a:headEnd/>
            <a:tailEnd/>
          </a:ln>
        </p:spPr>
        <p:txBody>
          <a:bodyPr wrap="none">
            <a:prstTxWarp prst="textNoShape">
              <a:avLst/>
            </a:prstTxWarp>
            <a:spAutoFit/>
          </a:bodyPr>
          <a:lstStyle/>
          <a:p>
            <a:pPr>
              <a:lnSpc>
                <a:spcPct val="100000"/>
              </a:lnSpc>
              <a:spcBef>
                <a:spcPct val="50000"/>
              </a:spcBef>
            </a:pPr>
            <a:r>
              <a:rPr lang="en-US" sz="1200"/>
              <a:t>Cassini orbiter</a:t>
            </a:r>
          </a:p>
        </p:txBody>
      </p:sp>
      <p:sp>
        <p:nvSpPr>
          <p:cNvPr id="62488" name="Arc 36"/>
          <p:cNvSpPr>
            <a:spLocks/>
          </p:cNvSpPr>
          <p:nvPr/>
        </p:nvSpPr>
        <p:spPr bwMode="auto">
          <a:xfrm rot="10117739">
            <a:off x="6402388" y="2740025"/>
            <a:ext cx="392112" cy="420688"/>
          </a:xfrm>
          <a:custGeom>
            <a:avLst/>
            <a:gdLst>
              <a:gd name="T0" fmla="*/ 0 w 20109"/>
              <a:gd name="T1" fmla="*/ 0 h 21600"/>
              <a:gd name="T2" fmla="*/ 149090326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62489" name="AutoShape 37"/>
          <p:cNvSpPr>
            <a:spLocks noChangeArrowheads="1"/>
          </p:cNvSpPr>
          <p:nvPr/>
        </p:nvSpPr>
        <p:spPr bwMode="auto">
          <a:xfrm>
            <a:off x="6489700" y="3078163"/>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62490" name="AutoShape 38"/>
          <p:cNvSpPr>
            <a:spLocks noChangeArrowheads="1"/>
          </p:cNvSpPr>
          <p:nvPr/>
        </p:nvSpPr>
        <p:spPr bwMode="auto">
          <a:xfrm rot="1581508">
            <a:off x="6604000" y="2813050"/>
            <a:ext cx="149225" cy="153988"/>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62491" name="Line 39"/>
          <p:cNvSpPr>
            <a:spLocks noChangeShapeType="1"/>
          </p:cNvSpPr>
          <p:nvPr/>
        </p:nvSpPr>
        <p:spPr bwMode="auto">
          <a:xfrm flipH="1">
            <a:off x="6423025" y="2905125"/>
            <a:ext cx="147638" cy="55563"/>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62492" name="Line 40"/>
          <p:cNvSpPr>
            <a:spLocks noChangeShapeType="1"/>
          </p:cNvSpPr>
          <p:nvPr/>
        </p:nvSpPr>
        <p:spPr bwMode="auto">
          <a:xfrm>
            <a:off x="6729413" y="2976563"/>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62493" name="Oval 41"/>
          <p:cNvSpPr>
            <a:spLocks noChangeArrowheads="1"/>
          </p:cNvSpPr>
          <p:nvPr/>
        </p:nvSpPr>
        <p:spPr bwMode="auto">
          <a:xfrm>
            <a:off x="1211263" y="5668963"/>
            <a:ext cx="998537" cy="889000"/>
          </a:xfrm>
          <a:prstGeom prst="ellipse">
            <a:avLst/>
          </a:prstGeom>
          <a:gradFill rotWithShape="0">
            <a:gsLst>
              <a:gs pos="0">
                <a:srgbClr val="16606B"/>
              </a:gs>
              <a:gs pos="100000">
                <a:srgbClr val="30CFE8"/>
              </a:gs>
            </a:gsLst>
            <a:lin ang="18900000" scaled="1"/>
          </a:gradFill>
          <a:ln w="12700">
            <a:solidFill>
              <a:schemeClr val="tx1"/>
            </a:solidFill>
            <a:round/>
            <a:headEnd/>
            <a:tailEnd/>
          </a:ln>
        </p:spPr>
        <p:txBody>
          <a:bodyPr wrap="none" anchor="ctr">
            <a:prstTxWarp prst="textNoShape">
              <a:avLst/>
            </a:prstTxWarp>
          </a:bodyPr>
          <a:lstStyle/>
          <a:p>
            <a:endParaRPr lang="en-US"/>
          </a:p>
        </p:txBody>
      </p:sp>
      <p:sp>
        <p:nvSpPr>
          <p:cNvPr id="62494" name="Text Box 42"/>
          <p:cNvSpPr txBox="1">
            <a:spLocks noChangeArrowheads="1"/>
          </p:cNvSpPr>
          <p:nvPr/>
        </p:nvSpPr>
        <p:spPr bwMode="auto">
          <a:xfrm>
            <a:off x="698500" y="5426075"/>
            <a:ext cx="1187450" cy="312738"/>
          </a:xfrm>
          <a:prstGeom prst="rect">
            <a:avLst/>
          </a:prstGeom>
          <a:noFill/>
          <a:ln w="12700">
            <a:noFill/>
            <a:miter lim="800000"/>
            <a:headEnd/>
            <a:tailEnd/>
          </a:ln>
        </p:spPr>
        <p:txBody>
          <a:bodyPr>
            <a:prstTxWarp prst="textNoShape">
              <a:avLst/>
            </a:prstTxWarp>
            <a:spAutoFit/>
          </a:bodyPr>
          <a:lstStyle/>
          <a:p>
            <a:pPr>
              <a:spcBef>
                <a:spcPct val="50000"/>
              </a:spcBef>
            </a:pPr>
            <a:r>
              <a:rPr lang="en-US" sz="1600"/>
              <a:t>Earth</a:t>
            </a:r>
          </a:p>
        </p:txBody>
      </p:sp>
      <p:sp>
        <p:nvSpPr>
          <p:cNvPr id="62495" name="Freeform 43"/>
          <p:cNvSpPr>
            <a:spLocks/>
          </p:cNvSpPr>
          <p:nvPr/>
        </p:nvSpPr>
        <p:spPr bwMode="auto">
          <a:xfrm>
            <a:off x="4160838" y="4402138"/>
            <a:ext cx="1768475" cy="744537"/>
          </a:xfrm>
          <a:custGeom>
            <a:avLst/>
            <a:gdLst>
              <a:gd name="T0" fmla="*/ 0 w 1114"/>
              <a:gd name="T1" fmla="*/ 1181951694 h 469"/>
              <a:gd name="T2" fmla="*/ 486390950 w 1114"/>
              <a:gd name="T3" fmla="*/ 390623163 h 469"/>
              <a:gd name="T4" fmla="*/ 1625501575 w 1114"/>
              <a:gd name="T5" fmla="*/ 650199876 h 469"/>
              <a:gd name="T6" fmla="*/ 2147483647 w 1114"/>
              <a:gd name="T7" fmla="*/ 0 h 469"/>
              <a:gd name="T8" fmla="*/ 0 60000 65536"/>
              <a:gd name="T9" fmla="*/ 0 60000 65536"/>
              <a:gd name="T10" fmla="*/ 0 60000 65536"/>
              <a:gd name="T11" fmla="*/ 0 60000 65536"/>
              <a:gd name="T12" fmla="*/ 0 w 1114"/>
              <a:gd name="T13" fmla="*/ 0 h 469"/>
              <a:gd name="T14" fmla="*/ 1114 w 1114"/>
              <a:gd name="T15" fmla="*/ 469 h 469"/>
            </a:gdLst>
            <a:ahLst/>
            <a:cxnLst>
              <a:cxn ang="T8">
                <a:pos x="T0" y="T1"/>
              </a:cxn>
              <a:cxn ang="T9">
                <a:pos x="T2" y="T3"/>
              </a:cxn>
              <a:cxn ang="T10">
                <a:pos x="T4" y="T5"/>
              </a:cxn>
              <a:cxn ang="T11">
                <a:pos x="T6" y="T7"/>
              </a:cxn>
            </a:cxnLst>
            <a:rect l="T12" t="T13" r="T14" b="T15"/>
            <a:pathLst>
              <a:path w="1114" h="469">
                <a:moveTo>
                  <a:pt x="0" y="469"/>
                </a:moveTo>
                <a:cubicBezTo>
                  <a:pt x="43" y="329"/>
                  <a:pt x="86" y="190"/>
                  <a:pt x="193" y="155"/>
                </a:cubicBezTo>
                <a:cubicBezTo>
                  <a:pt x="300" y="120"/>
                  <a:pt x="492" y="284"/>
                  <a:pt x="645" y="258"/>
                </a:cubicBezTo>
                <a:cubicBezTo>
                  <a:pt x="798" y="232"/>
                  <a:pt x="956" y="116"/>
                  <a:pt x="1114" y="0"/>
                </a:cubicBezTo>
              </a:path>
            </a:pathLst>
          </a:custGeom>
          <a:noFill/>
          <a:ln w="28575">
            <a:solidFill>
              <a:schemeClr val="accent1"/>
            </a:solidFill>
            <a:round/>
            <a:headEnd/>
            <a:tailEnd/>
          </a:ln>
        </p:spPr>
        <p:txBody>
          <a:bodyPr wrap="none" anchor="ctr">
            <a:prstTxWarp prst="textNoShape">
              <a:avLst/>
            </a:prstTxWarp>
          </a:bodyPr>
          <a:lstStyle/>
          <a:p>
            <a:endParaRPr lang="en-US"/>
          </a:p>
        </p:txBody>
      </p:sp>
      <p:sp>
        <p:nvSpPr>
          <p:cNvPr id="62496" name="Line 44"/>
          <p:cNvSpPr>
            <a:spLocks noChangeShapeType="1"/>
          </p:cNvSpPr>
          <p:nvPr/>
        </p:nvSpPr>
        <p:spPr bwMode="auto">
          <a:xfrm flipH="1">
            <a:off x="2357438" y="3570288"/>
            <a:ext cx="3895725" cy="2362200"/>
          </a:xfrm>
          <a:prstGeom prst="line">
            <a:avLst/>
          </a:prstGeom>
          <a:noFill/>
          <a:ln w="38100">
            <a:solidFill>
              <a:schemeClr val="tx1"/>
            </a:solidFill>
            <a:prstDash val="dash"/>
            <a:round/>
            <a:headEnd/>
            <a:tailEnd type="triangle" w="med" len="med"/>
          </a:ln>
        </p:spPr>
        <p:txBody>
          <a:bodyPr wrap="none" anchor="ctr">
            <a:prstTxWarp prst="textNoShape">
              <a:avLst/>
            </a:prstTxWarp>
          </a:bodyPr>
          <a:lstStyle/>
          <a:p>
            <a:endParaRPr lang="en-US"/>
          </a:p>
        </p:txBody>
      </p:sp>
      <p:sp>
        <p:nvSpPr>
          <p:cNvPr id="62497" name="Text Box 45"/>
          <p:cNvSpPr txBox="1">
            <a:spLocks noChangeArrowheads="1"/>
          </p:cNvSpPr>
          <p:nvPr/>
        </p:nvSpPr>
        <p:spPr bwMode="auto">
          <a:xfrm>
            <a:off x="5553075" y="4840288"/>
            <a:ext cx="3030538" cy="754062"/>
          </a:xfrm>
          <a:prstGeom prst="rect">
            <a:avLst/>
          </a:prstGeom>
          <a:noFill/>
          <a:ln w="12700">
            <a:noFill/>
            <a:miter lim="800000"/>
            <a:headEnd/>
            <a:tailEnd/>
          </a:ln>
        </p:spPr>
        <p:txBody>
          <a:bodyPr>
            <a:prstTxWarp prst="textNoShape">
              <a:avLst/>
            </a:prstTxWarp>
            <a:spAutoFit/>
          </a:bodyPr>
          <a:lstStyle/>
          <a:p>
            <a:pPr>
              <a:spcBef>
                <a:spcPct val="50000"/>
              </a:spcBef>
            </a:pPr>
            <a:r>
              <a:rPr lang="en-US" sz="1600" dirty="0"/>
              <a:t>“Ring plane” ellipsoid: 1cm thick, radius 600000 km, centered at Saturn’s center</a:t>
            </a:r>
            <a:endParaRPr lang="en-US" dirty="0">
              <a:solidFill>
                <a:schemeClr val="accent1"/>
              </a:solidFill>
            </a:endParaRPr>
          </a:p>
        </p:txBody>
      </p:sp>
      <p:sp>
        <p:nvSpPr>
          <p:cNvPr id="62498" name="AutoShape 46"/>
          <p:cNvSpPr>
            <a:spLocks noChangeArrowheads="1"/>
          </p:cNvSpPr>
          <p:nvPr/>
        </p:nvSpPr>
        <p:spPr bwMode="auto">
          <a:xfrm rot="3490176">
            <a:off x="2035969" y="6009482"/>
            <a:ext cx="149225" cy="153987"/>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62499" name="Arc 47"/>
          <p:cNvSpPr>
            <a:spLocks/>
          </p:cNvSpPr>
          <p:nvPr/>
        </p:nvSpPr>
        <p:spPr bwMode="auto">
          <a:xfrm rot="-9152774">
            <a:off x="2078038" y="5726113"/>
            <a:ext cx="392112" cy="420687"/>
          </a:xfrm>
          <a:custGeom>
            <a:avLst/>
            <a:gdLst>
              <a:gd name="T0" fmla="*/ 0 w 20109"/>
              <a:gd name="T1" fmla="*/ 0 h 21600"/>
              <a:gd name="T2" fmla="*/ 149090326 w 20109"/>
              <a:gd name="T3" fmla="*/ 101338766 h 21600"/>
              <a:gd name="T4" fmla="*/ 0 w 20109"/>
              <a:gd name="T5" fmla="*/ 159576804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62500" name="Line 48"/>
          <p:cNvSpPr>
            <a:spLocks noChangeShapeType="1"/>
          </p:cNvSpPr>
          <p:nvPr/>
        </p:nvSpPr>
        <p:spPr bwMode="auto">
          <a:xfrm>
            <a:off x="4006850" y="4275138"/>
            <a:ext cx="366713" cy="423862"/>
          </a:xfrm>
          <a:prstGeom prst="line">
            <a:avLst/>
          </a:prstGeom>
          <a:noFill/>
          <a:ln w="28575">
            <a:solidFill>
              <a:schemeClr val="accent1"/>
            </a:solidFill>
            <a:round/>
            <a:headEnd/>
            <a:tailEnd type="triangle" w="med" len="med"/>
          </a:ln>
        </p:spPr>
        <p:txBody>
          <a:bodyPr wrap="none" anchor="ctr">
            <a:prstTxWarp prst="textNoShape">
              <a:avLst/>
            </a:prstTxWarp>
          </a:bodyPr>
          <a:lstStyle/>
          <a:p>
            <a:endParaRPr lang="en-US"/>
          </a:p>
        </p:txBody>
      </p:sp>
      <p:sp>
        <p:nvSpPr>
          <p:cNvPr id="62501" name="Text Box 49"/>
          <p:cNvSpPr txBox="1">
            <a:spLocks noChangeArrowheads="1"/>
          </p:cNvSpPr>
          <p:nvPr/>
        </p:nvSpPr>
        <p:spPr bwMode="auto">
          <a:xfrm rot="-2423290">
            <a:off x="3629025" y="3795713"/>
            <a:ext cx="2068513"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solidFill>
                  <a:schemeClr val="accent1"/>
                </a:solidFill>
              </a:rPr>
              <a:t>Intercept radius</a:t>
            </a:r>
          </a:p>
        </p:txBody>
      </p:sp>
      <p:sp>
        <p:nvSpPr>
          <p:cNvPr id="62502" name="Line 50"/>
          <p:cNvSpPr>
            <a:spLocks noChangeShapeType="1"/>
          </p:cNvSpPr>
          <p:nvPr/>
        </p:nvSpPr>
        <p:spPr bwMode="auto">
          <a:xfrm flipH="1">
            <a:off x="4333875" y="3609975"/>
            <a:ext cx="1849438" cy="1112838"/>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a:p>
        </p:txBody>
      </p:sp>
      <p:sp>
        <p:nvSpPr>
          <p:cNvPr id="53" name="Rectangle 52"/>
          <p:cNvSpPr/>
          <p:nvPr/>
        </p:nvSpPr>
        <p:spPr>
          <a:xfrm>
            <a:off x="7187582" y="6299218"/>
            <a:ext cx="1723511" cy="346249"/>
          </a:xfrm>
          <a:prstGeom prst="rect">
            <a:avLst/>
          </a:prstGeom>
        </p:spPr>
        <p:txBody>
          <a:bodyPr wrap="none">
            <a:spAutoFit/>
          </a:bodyPr>
          <a:lstStyle/>
          <a:p>
            <a:r>
              <a:rPr lang="en-US" dirty="0"/>
              <a:t>API:  GFSNTC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oter Placeholder 3"/>
          <p:cNvSpPr>
            <a:spLocks noGrp="1"/>
          </p:cNvSpPr>
          <p:nvPr>
            <p:ph type="ftr" sz="quarter" idx="10"/>
          </p:nvPr>
        </p:nvSpPr>
        <p:spPr>
          <a:noFill/>
        </p:spPr>
        <p:txBody>
          <a:bodyPr/>
          <a:lstStyle/>
          <a:p>
            <a:r>
              <a:rPr lang="en-US"/>
              <a:t>Geometry Finder Subsystem</a:t>
            </a:r>
          </a:p>
        </p:txBody>
      </p:sp>
      <p:sp>
        <p:nvSpPr>
          <p:cNvPr id="64515" name="Slide Number Placeholder 4"/>
          <p:cNvSpPr>
            <a:spLocks noGrp="1"/>
          </p:cNvSpPr>
          <p:nvPr>
            <p:ph type="sldNum" sz="quarter" idx="11"/>
          </p:nvPr>
        </p:nvSpPr>
        <p:spPr>
          <a:noFill/>
        </p:spPr>
        <p:txBody>
          <a:bodyPr/>
          <a:lstStyle/>
          <a:p>
            <a:fld id="{F6680F45-E3C1-944D-80B6-EF120CB82273}" type="slidenum">
              <a:rPr lang="en-US" smtClean="0"/>
              <a:pPr/>
              <a:t>33</a:t>
            </a:fld>
            <a:endParaRPr lang="en-US" sz="1400" b="0">
              <a:latin typeface="Times New Roman" charset="0"/>
            </a:endParaRPr>
          </a:p>
        </p:txBody>
      </p:sp>
      <p:sp>
        <p:nvSpPr>
          <p:cNvPr id="64516" name="Rectangle 2"/>
          <p:cNvSpPr>
            <a:spLocks noGrp="1" noChangeArrowheads="1"/>
          </p:cNvSpPr>
          <p:nvPr>
            <p:ph type="title"/>
          </p:nvPr>
        </p:nvSpPr>
        <p:spPr>
          <a:xfrm>
            <a:off x="1960563" y="395288"/>
            <a:ext cx="7072312" cy="434975"/>
          </a:xfrm>
          <a:noFill/>
        </p:spPr>
        <p:txBody>
          <a:bodyPr/>
          <a:lstStyle/>
          <a:p>
            <a:r>
              <a:rPr lang="en-US" sz="2800"/>
              <a:t>User-Defined Quantity Extremum Search</a:t>
            </a:r>
            <a:endParaRPr lang="en-US"/>
          </a:p>
        </p:txBody>
      </p:sp>
      <p:sp>
        <p:nvSpPr>
          <p:cNvPr id="64517" name="Text Box 3"/>
          <p:cNvSpPr txBox="1">
            <a:spLocks noChangeArrowheads="1"/>
          </p:cNvSpPr>
          <p:nvPr/>
        </p:nvSpPr>
        <p:spPr bwMode="auto">
          <a:xfrm>
            <a:off x="836613" y="1400175"/>
            <a:ext cx="7140575" cy="867930"/>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dirty="0"/>
              <a:t>Find the time periods when the angular separation of the geometric and apparent positions of Titan as seen from the Cassini orbiter attains an absolute maximum.</a:t>
            </a:r>
            <a:endParaRPr lang="en-US" sz="2000" dirty="0"/>
          </a:p>
        </p:txBody>
      </p:sp>
      <p:sp>
        <p:nvSpPr>
          <p:cNvPr id="37894" name="Oval 4"/>
          <p:cNvSpPr>
            <a:spLocks noChangeArrowheads="1"/>
          </p:cNvSpPr>
          <p:nvPr/>
        </p:nvSpPr>
        <p:spPr bwMode="auto">
          <a:xfrm>
            <a:off x="996950" y="3789363"/>
            <a:ext cx="1531938" cy="1446212"/>
          </a:xfrm>
          <a:prstGeom prst="ellipse">
            <a:avLst/>
          </a:prstGeom>
          <a:solidFill>
            <a:schemeClr val="accent2">
              <a:lumMod val="40000"/>
              <a:lumOff val="60000"/>
            </a:schemeClr>
          </a:solidFill>
          <a:ln w="12700">
            <a:solidFill>
              <a:schemeClr val="tx1"/>
            </a:solidFill>
            <a:round/>
            <a:headEnd/>
            <a:tailEnd/>
          </a:ln>
        </p:spPr>
        <p:txBody>
          <a:bodyPr wrap="none" anchor="ctr">
            <a:prstTxWarp prst="textNoShape">
              <a:avLst/>
            </a:prstTxWarp>
          </a:bodyPr>
          <a:lstStyle/>
          <a:p>
            <a:pPr>
              <a:defRPr/>
            </a:pPr>
            <a:endParaRPr lang="en-US"/>
          </a:p>
        </p:txBody>
      </p:sp>
      <p:sp>
        <p:nvSpPr>
          <p:cNvPr id="64519" name="Text Box 5"/>
          <p:cNvSpPr txBox="1">
            <a:spLocks noChangeArrowheads="1"/>
          </p:cNvSpPr>
          <p:nvPr/>
        </p:nvSpPr>
        <p:spPr bwMode="auto">
          <a:xfrm>
            <a:off x="250825" y="5162550"/>
            <a:ext cx="1730375" cy="844550"/>
          </a:xfrm>
          <a:prstGeom prst="rect">
            <a:avLst/>
          </a:prstGeom>
          <a:noFill/>
          <a:ln w="12700">
            <a:noFill/>
            <a:miter lim="800000"/>
            <a:headEnd/>
            <a:tailEnd/>
          </a:ln>
        </p:spPr>
        <p:txBody>
          <a:bodyPr>
            <a:prstTxWarp prst="textNoShape">
              <a:avLst/>
            </a:prstTxWarp>
            <a:spAutoFit/>
          </a:bodyPr>
          <a:lstStyle/>
          <a:p>
            <a:pPr>
              <a:spcBef>
                <a:spcPct val="50000"/>
              </a:spcBef>
            </a:pPr>
            <a:r>
              <a:rPr lang="en-US"/>
              <a:t>Geometric position of Titan</a:t>
            </a:r>
          </a:p>
        </p:txBody>
      </p:sp>
      <p:sp>
        <p:nvSpPr>
          <p:cNvPr id="64520" name="Arc 6"/>
          <p:cNvSpPr>
            <a:spLocks/>
          </p:cNvSpPr>
          <p:nvPr/>
        </p:nvSpPr>
        <p:spPr bwMode="auto">
          <a:xfrm rot="2078022" flipH="1" flipV="1">
            <a:off x="4491038" y="4616450"/>
            <a:ext cx="490537" cy="700088"/>
          </a:xfrm>
          <a:custGeom>
            <a:avLst/>
            <a:gdLst>
              <a:gd name="T0" fmla="*/ 122525832 w 21600"/>
              <a:gd name="T1" fmla="*/ 0 h 38762"/>
              <a:gd name="T2" fmla="*/ 99311055 w 21600"/>
              <a:gd name="T3" fmla="*/ 228373412 h 38762"/>
              <a:gd name="T4" fmla="*/ 0 w 21600"/>
              <a:gd name="T5" fmla="*/ 111335015 h 38762"/>
              <a:gd name="T6" fmla="*/ 0 60000 65536"/>
              <a:gd name="T7" fmla="*/ 0 60000 65536"/>
              <a:gd name="T8" fmla="*/ 0 60000 65536"/>
              <a:gd name="T9" fmla="*/ 0 w 21600"/>
              <a:gd name="T10" fmla="*/ 0 h 38762"/>
              <a:gd name="T11" fmla="*/ 21600 w 21600"/>
              <a:gd name="T12" fmla="*/ 38762 h 38762"/>
            </a:gdLst>
            <a:ahLst/>
            <a:cxnLst>
              <a:cxn ang="T6">
                <a:pos x="T0" y="T1"/>
              </a:cxn>
              <a:cxn ang="T7">
                <a:pos x="T2" y="T3"/>
              </a:cxn>
              <a:cxn ang="T8">
                <a:pos x="T4" y="T5"/>
              </a:cxn>
            </a:cxnLst>
            <a:rect l="T9" t="T10" r="T11" b="T12"/>
            <a:pathLst>
              <a:path w="21600" h="38762" fill="none" extrusionOk="0">
                <a:moveTo>
                  <a:pt x="10461" y="-1"/>
                </a:moveTo>
                <a:cubicBezTo>
                  <a:pt x="17334" y="3804"/>
                  <a:pt x="21600" y="11040"/>
                  <a:pt x="21600" y="18897"/>
                </a:cubicBezTo>
                <a:cubicBezTo>
                  <a:pt x="21600" y="27549"/>
                  <a:pt x="16437" y="35366"/>
                  <a:pt x="8479" y="38763"/>
                </a:cubicBezTo>
              </a:path>
              <a:path w="21600" h="38762" stroke="0" extrusionOk="0">
                <a:moveTo>
                  <a:pt x="10461" y="-1"/>
                </a:moveTo>
                <a:cubicBezTo>
                  <a:pt x="17334" y="3804"/>
                  <a:pt x="21600" y="11040"/>
                  <a:pt x="21600" y="18897"/>
                </a:cubicBezTo>
                <a:cubicBezTo>
                  <a:pt x="21600" y="27549"/>
                  <a:pt x="16437" y="35366"/>
                  <a:pt x="8479" y="38763"/>
                </a:cubicBezTo>
                <a:lnTo>
                  <a:pt x="0" y="18897"/>
                </a:lnTo>
                <a:close/>
              </a:path>
            </a:pathLst>
          </a:custGeom>
          <a:noFill/>
          <a:ln w="38100">
            <a:solidFill>
              <a:schemeClr val="accent1"/>
            </a:solidFill>
            <a:round/>
            <a:headEnd type="triangle" w="med" len="med"/>
            <a:tailEnd/>
          </a:ln>
        </p:spPr>
        <p:txBody>
          <a:bodyPr wrap="none" anchor="ctr">
            <a:prstTxWarp prst="textNoShape">
              <a:avLst/>
            </a:prstTxWarp>
          </a:bodyPr>
          <a:lstStyle/>
          <a:p>
            <a:endParaRPr lang="en-US"/>
          </a:p>
        </p:txBody>
      </p:sp>
      <p:sp>
        <p:nvSpPr>
          <p:cNvPr id="64521" name="Text Box 7"/>
          <p:cNvSpPr txBox="1">
            <a:spLocks noChangeArrowheads="1"/>
          </p:cNvSpPr>
          <p:nvPr/>
        </p:nvSpPr>
        <p:spPr bwMode="auto">
          <a:xfrm>
            <a:off x="2065338" y="5300663"/>
            <a:ext cx="3346450" cy="595312"/>
          </a:xfrm>
          <a:prstGeom prst="rect">
            <a:avLst/>
          </a:prstGeom>
          <a:noFill/>
          <a:ln w="12700">
            <a:noFill/>
            <a:miter lim="800000"/>
            <a:headEnd/>
            <a:tailEnd/>
          </a:ln>
        </p:spPr>
        <p:txBody>
          <a:bodyPr>
            <a:prstTxWarp prst="textNoShape">
              <a:avLst/>
            </a:prstTxWarp>
            <a:spAutoFit/>
          </a:bodyPr>
          <a:lstStyle/>
          <a:p>
            <a:pPr>
              <a:spcBef>
                <a:spcPct val="50000"/>
              </a:spcBef>
            </a:pPr>
            <a:r>
              <a:rPr lang="en-US"/>
              <a:t>Angular separation of position vectors</a:t>
            </a:r>
          </a:p>
        </p:txBody>
      </p:sp>
      <p:sp>
        <p:nvSpPr>
          <p:cNvPr id="64522" name="Line 11"/>
          <p:cNvSpPr>
            <a:spLocks noChangeShapeType="1"/>
          </p:cNvSpPr>
          <p:nvPr/>
        </p:nvSpPr>
        <p:spPr bwMode="auto">
          <a:xfrm flipH="1" flipV="1">
            <a:off x="1720850" y="4500563"/>
            <a:ext cx="4475163" cy="1169987"/>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4523" name="Text Box 5"/>
          <p:cNvSpPr txBox="1">
            <a:spLocks noChangeArrowheads="1"/>
          </p:cNvSpPr>
          <p:nvPr/>
        </p:nvSpPr>
        <p:spPr bwMode="auto">
          <a:xfrm>
            <a:off x="4230688" y="2606675"/>
            <a:ext cx="2705100" cy="844550"/>
          </a:xfrm>
          <a:prstGeom prst="rect">
            <a:avLst/>
          </a:prstGeom>
          <a:noFill/>
          <a:ln w="12700">
            <a:noFill/>
            <a:miter lim="800000"/>
            <a:headEnd/>
            <a:tailEnd/>
          </a:ln>
        </p:spPr>
        <p:txBody>
          <a:bodyPr>
            <a:prstTxWarp prst="textNoShape">
              <a:avLst/>
            </a:prstTxWarp>
            <a:spAutoFit/>
          </a:bodyPr>
          <a:lstStyle/>
          <a:p>
            <a:pPr>
              <a:spcBef>
                <a:spcPct val="50000"/>
              </a:spcBef>
            </a:pPr>
            <a:r>
              <a:rPr lang="en-US"/>
              <a:t>Apparent position of Titan, computed using LT+S correction</a:t>
            </a:r>
          </a:p>
        </p:txBody>
      </p:sp>
      <p:sp>
        <p:nvSpPr>
          <p:cNvPr id="17" name="Oval 4"/>
          <p:cNvSpPr>
            <a:spLocks noChangeArrowheads="1"/>
          </p:cNvSpPr>
          <p:nvPr/>
        </p:nvSpPr>
        <p:spPr bwMode="auto">
          <a:xfrm>
            <a:off x="2881313" y="2894013"/>
            <a:ext cx="1531937" cy="1446212"/>
          </a:xfrm>
          <a:prstGeom prst="ellipse">
            <a:avLst/>
          </a:prstGeom>
          <a:solidFill>
            <a:schemeClr val="accent2">
              <a:lumMod val="40000"/>
              <a:lumOff val="60000"/>
            </a:schemeClr>
          </a:solidFill>
          <a:ln w="12700">
            <a:solidFill>
              <a:schemeClr val="tx1"/>
            </a:solidFill>
            <a:round/>
            <a:headEnd/>
            <a:tailEnd/>
          </a:ln>
        </p:spPr>
        <p:txBody>
          <a:bodyPr wrap="none" anchor="ctr">
            <a:prstTxWarp prst="textNoShape">
              <a:avLst/>
            </a:prstTxWarp>
          </a:bodyPr>
          <a:lstStyle/>
          <a:p>
            <a:pPr>
              <a:defRPr/>
            </a:pPr>
            <a:endParaRPr lang="en-US"/>
          </a:p>
        </p:txBody>
      </p:sp>
      <p:sp>
        <p:nvSpPr>
          <p:cNvPr id="64525" name="Line 12"/>
          <p:cNvSpPr>
            <a:spLocks noChangeShapeType="1"/>
          </p:cNvSpPr>
          <p:nvPr/>
        </p:nvSpPr>
        <p:spPr bwMode="auto">
          <a:xfrm flipH="1" flipV="1">
            <a:off x="3659188" y="3605213"/>
            <a:ext cx="2524125" cy="2054225"/>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4526" name="AutoShape 14"/>
          <p:cNvSpPr>
            <a:spLocks noChangeArrowheads="1"/>
          </p:cNvSpPr>
          <p:nvPr/>
        </p:nvSpPr>
        <p:spPr bwMode="auto">
          <a:xfrm>
            <a:off x="6142038" y="5794375"/>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endParaRPr lang="en-US"/>
          </a:p>
        </p:txBody>
      </p:sp>
      <p:grpSp>
        <p:nvGrpSpPr>
          <p:cNvPr id="64527" name="Group 15"/>
          <p:cNvGrpSpPr>
            <a:grpSpLocks/>
          </p:cNvGrpSpPr>
          <p:nvPr/>
        </p:nvGrpSpPr>
        <p:grpSpPr bwMode="auto">
          <a:xfrm>
            <a:off x="6775450" y="5821363"/>
            <a:ext cx="681038" cy="230187"/>
            <a:chOff x="640" y="2899"/>
            <a:chExt cx="368" cy="124"/>
          </a:xfrm>
        </p:grpSpPr>
        <p:sp>
          <p:nvSpPr>
            <p:cNvPr id="64545" name="AutoShape 16"/>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64546" name="Line 17"/>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7" name="Line 18"/>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8" name="Line 19"/>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9" name="Line 20"/>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50" name="Line 21"/>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51" name="Line 22"/>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52" name="Line 23"/>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64528" name="Group 24"/>
          <p:cNvGrpSpPr>
            <a:grpSpLocks/>
          </p:cNvGrpSpPr>
          <p:nvPr/>
        </p:nvGrpSpPr>
        <p:grpSpPr bwMode="auto">
          <a:xfrm>
            <a:off x="5403850" y="5826125"/>
            <a:ext cx="681038" cy="230188"/>
            <a:chOff x="640" y="2899"/>
            <a:chExt cx="368" cy="124"/>
          </a:xfrm>
        </p:grpSpPr>
        <p:sp>
          <p:nvSpPr>
            <p:cNvPr id="64537" name="AutoShape 25"/>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endParaRPr lang="en-US"/>
            </a:p>
          </p:txBody>
        </p:sp>
        <p:sp>
          <p:nvSpPr>
            <p:cNvPr id="64538" name="Line 26"/>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39" name="Line 27"/>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0" name="Line 28"/>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1" name="Line 29"/>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2" name="Line 30"/>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3" name="Line 31"/>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544" name="Line 32"/>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64529" name="Line 33"/>
          <p:cNvSpPr>
            <a:spLocks noChangeShapeType="1"/>
          </p:cNvSpPr>
          <p:nvPr/>
        </p:nvSpPr>
        <p:spPr bwMode="auto">
          <a:xfrm>
            <a:off x="5994400" y="5957888"/>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4530" name="Line 34"/>
          <p:cNvSpPr>
            <a:spLocks noChangeShapeType="1"/>
          </p:cNvSpPr>
          <p:nvPr/>
        </p:nvSpPr>
        <p:spPr bwMode="auto">
          <a:xfrm>
            <a:off x="6623050" y="5965825"/>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4531" name="Text Box 35"/>
          <p:cNvSpPr txBox="1">
            <a:spLocks noChangeArrowheads="1"/>
          </p:cNvSpPr>
          <p:nvPr/>
        </p:nvSpPr>
        <p:spPr bwMode="auto">
          <a:xfrm>
            <a:off x="6640513" y="5451475"/>
            <a:ext cx="1250950" cy="274638"/>
          </a:xfrm>
          <a:prstGeom prst="rect">
            <a:avLst/>
          </a:prstGeom>
          <a:noFill/>
          <a:ln w="12700">
            <a:noFill/>
            <a:miter lim="800000"/>
            <a:headEnd/>
            <a:tailEnd/>
          </a:ln>
        </p:spPr>
        <p:txBody>
          <a:bodyPr wrap="none">
            <a:prstTxWarp prst="textNoShape">
              <a:avLst/>
            </a:prstTxWarp>
            <a:spAutoFit/>
          </a:bodyPr>
          <a:lstStyle/>
          <a:p>
            <a:pPr>
              <a:lnSpc>
                <a:spcPct val="100000"/>
              </a:lnSpc>
              <a:spcBef>
                <a:spcPct val="50000"/>
              </a:spcBef>
            </a:pPr>
            <a:r>
              <a:rPr lang="en-US" sz="1200"/>
              <a:t>Cassini orbiter</a:t>
            </a:r>
          </a:p>
        </p:txBody>
      </p:sp>
      <p:sp>
        <p:nvSpPr>
          <p:cNvPr id="64532" name="Arc 36"/>
          <p:cNvSpPr>
            <a:spLocks/>
          </p:cNvSpPr>
          <p:nvPr/>
        </p:nvSpPr>
        <p:spPr bwMode="auto">
          <a:xfrm rot="10117739">
            <a:off x="6269038" y="5351463"/>
            <a:ext cx="392112" cy="420687"/>
          </a:xfrm>
          <a:custGeom>
            <a:avLst/>
            <a:gdLst>
              <a:gd name="T0" fmla="*/ 0 w 20109"/>
              <a:gd name="T1" fmla="*/ 0 h 21600"/>
              <a:gd name="T2" fmla="*/ 149090326 w 20109"/>
              <a:gd name="T3" fmla="*/ 101339240 h 21600"/>
              <a:gd name="T4" fmla="*/ 0 w 20109"/>
              <a:gd name="T5" fmla="*/ 159577943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0" y="-1"/>
                </a:moveTo>
                <a:cubicBezTo>
                  <a:pt x="8886" y="-1"/>
                  <a:pt x="16866" y="5442"/>
                  <a:pt x="20110" y="13716"/>
                </a:cubicBezTo>
              </a:path>
              <a:path w="20109" h="21600" stroke="0" extrusionOk="0">
                <a:moveTo>
                  <a:pt x="0" y="-1"/>
                </a:moveTo>
                <a:cubicBezTo>
                  <a:pt x="8886" y="-1"/>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endParaRPr lang="en-US"/>
          </a:p>
        </p:txBody>
      </p:sp>
      <p:sp>
        <p:nvSpPr>
          <p:cNvPr id="64533" name="AutoShape 37"/>
          <p:cNvSpPr>
            <a:spLocks noChangeArrowheads="1"/>
          </p:cNvSpPr>
          <p:nvPr/>
        </p:nvSpPr>
        <p:spPr bwMode="auto">
          <a:xfrm>
            <a:off x="6356350" y="5689600"/>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endParaRPr lang="en-US"/>
          </a:p>
        </p:txBody>
      </p:sp>
      <p:sp>
        <p:nvSpPr>
          <p:cNvPr id="64534" name="AutoShape 38"/>
          <p:cNvSpPr>
            <a:spLocks noChangeArrowheads="1"/>
          </p:cNvSpPr>
          <p:nvPr/>
        </p:nvSpPr>
        <p:spPr bwMode="auto">
          <a:xfrm rot="1581508">
            <a:off x="6470650" y="5424488"/>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endParaRPr lang="en-US"/>
          </a:p>
        </p:txBody>
      </p:sp>
      <p:sp>
        <p:nvSpPr>
          <p:cNvPr id="64535" name="Line 39"/>
          <p:cNvSpPr>
            <a:spLocks noChangeShapeType="1"/>
          </p:cNvSpPr>
          <p:nvPr/>
        </p:nvSpPr>
        <p:spPr bwMode="auto">
          <a:xfrm flipH="1">
            <a:off x="6289675" y="5516563"/>
            <a:ext cx="147638" cy="55562"/>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64536" name="Line 40"/>
          <p:cNvSpPr>
            <a:spLocks noChangeShapeType="1"/>
          </p:cNvSpPr>
          <p:nvPr/>
        </p:nvSpPr>
        <p:spPr bwMode="auto">
          <a:xfrm>
            <a:off x="6596063" y="5588000"/>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sp>
        <p:nvSpPr>
          <p:cNvPr id="41" name="Rectangle 40"/>
          <p:cNvSpPr/>
          <p:nvPr/>
        </p:nvSpPr>
        <p:spPr>
          <a:xfrm>
            <a:off x="7258082" y="6370212"/>
            <a:ext cx="1582509" cy="346249"/>
          </a:xfrm>
          <a:prstGeom prst="rect">
            <a:avLst/>
          </a:prstGeom>
        </p:spPr>
        <p:txBody>
          <a:bodyPr wrap="none">
            <a:spAutoFit/>
          </a:bodyPr>
          <a:lstStyle/>
          <a:p>
            <a:r>
              <a:rPr lang="en-US" dirty="0"/>
              <a:t>API:  GFUDS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ooter Placeholder 3"/>
          <p:cNvSpPr>
            <a:spLocks noGrp="1"/>
          </p:cNvSpPr>
          <p:nvPr>
            <p:ph type="ftr" sz="quarter" idx="10"/>
          </p:nvPr>
        </p:nvSpPr>
        <p:spPr>
          <a:noFill/>
        </p:spPr>
        <p:txBody>
          <a:bodyPr/>
          <a:lstStyle/>
          <a:p>
            <a:r>
              <a:rPr lang="en-US"/>
              <a:t>Geometry Finder Subsystem</a:t>
            </a:r>
          </a:p>
        </p:txBody>
      </p:sp>
      <p:sp>
        <p:nvSpPr>
          <p:cNvPr id="80899" name="Slide Number Placeholder 4"/>
          <p:cNvSpPr>
            <a:spLocks noGrp="1"/>
          </p:cNvSpPr>
          <p:nvPr>
            <p:ph type="sldNum" sz="quarter" idx="11"/>
          </p:nvPr>
        </p:nvSpPr>
        <p:spPr>
          <a:noFill/>
        </p:spPr>
        <p:txBody>
          <a:bodyPr/>
          <a:lstStyle/>
          <a:p>
            <a:fld id="{7BF4EDA2-578C-204A-A616-E47DB2C5E054}" type="slidenum">
              <a:rPr lang="en-US" smtClean="0"/>
              <a:pPr/>
              <a:t>34</a:t>
            </a:fld>
            <a:endParaRPr lang="en-US" sz="1400" b="0">
              <a:latin typeface="Times New Roman" charset="0"/>
            </a:endParaRPr>
          </a:p>
        </p:txBody>
      </p:sp>
      <p:sp>
        <p:nvSpPr>
          <p:cNvPr id="80900" name="Rectangle 2"/>
          <p:cNvSpPr>
            <a:spLocks noChangeArrowheads="1"/>
          </p:cNvSpPr>
          <p:nvPr/>
        </p:nvSpPr>
        <p:spPr bwMode="auto">
          <a:xfrm>
            <a:off x="654050" y="3352800"/>
            <a:ext cx="8099425" cy="474663"/>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Geometric Search Types and Constraints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ooter Placeholder 3"/>
          <p:cNvSpPr>
            <a:spLocks noGrp="1"/>
          </p:cNvSpPr>
          <p:nvPr>
            <p:ph type="ftr" sz="quarter" idx="10"/>
          </p:nvPr>
        </p:nvSpPr>
        <p:spPr>
          <a:noFill/>
        </p:spPr>
        <p:txBody>
          <a:bodyPr/>
          <a:lstStyle/>
          <a:p>
            <a:r>
              <a:rPr lang="en-US"/>
              <a:t>Geometry Finder Subsystem</a:t>
            </a:r>
          </a:p>
        </p:txBody>
      </p:sp>
      <p:sp>
        <p:nvSpPr>
          <p:cNvPr id="82947" name="Slide Number Placeholder 4"/>
          <p:cNvSpPr>
            <a:spLocks noGrp="1"/>
          </p:cNvSpPr>
          <p:nvPr>
            <p:ph type="sldNum" sz="quarter" idx="11"/>
          </p:nvPr>
        </p:nvSpPr>
        <p:spPr>
          <a:noFill/>
        </p:spPr>
        <p:txBody>
          <a:bodyPr/>
          <a:lstStyle/>
          <a:p>
            <a:fld id="{F999E15D-311D-714D-88C1-35B77778B711}" type="slidenum">
              <a:rPr lang="en-US" smtClean="0"/>
              <a:pPr/>
              <a:t>35</a:t>
            </a:fld>
            <a:endParaRPr lang="en-US" sz="1400" b="0">
              <a:latin typeface="Times New Roman" charset="0"/>
            </a:endParaRPr>
          </a:p>
        </p:txBody>
      </p:sp>
      <p:sp>
        <p:nvSpPr>
          <p:cNvPr id="82948" name="Rectangle 2"/>
          <p:cNvSpPr>
            <a:spLocks noGrp="1" noChangeArrowheads="1"/>
          </p:cNvSpPr>
          <p:nvPr>
            <p:ph type="body" idx="1"/>
          </p:nvPr>
        </p:nvSpPr>
        <p:spPr>
          <a:xfrm>
            <a:off x="304800" y="1295400"/>
            <a:ext cx="8382000" cy="5410200"/>
          </a:xfrm>
          <a:noFill/>
        </p:spPr>
        <p:txBody>
          <a:bodyPr lIns="90487" rIns="90487"/>
          <a:lstStyle/>
          <a:p>
            <a:r>
              <a:rPr lang="en-US" sz="2800" dirty="0"/>
              <a:t>The GF subsystem deals with two types of geometric quantities:</a:t>
            </a:r>
          </a:p>
          <a:p>
            <a:pPr lvl="1"/>
            <a:r>
              <a:rPr lang="en-US" sz="2400" dirty="0">
                <a:cs typeface="ＭＳ Ｐゴシック" charset="-128"/>
              </a:rPr>
              <a:t>“Binary state functions”: functions of time that can be “true” or “false.” Examples:</a:t>
            </a:r>
            <a:r>
              <a:rPr lang="en-US" sz="2800" dirty="0">
                <a:cs typeface="ＭＳ Ｐゴシック" charset="-128"/>
              </a:rPr>
              <a:t> </a:t>
            </a:r>
          </a:p>
          <a:p>
            <a:pPr lvl="2"/>
            <a:r>
              <a:rPr lang="en-US" sz="2000" dirty="0">
                <a:cs typeface="ＭＳ Ｐゴシック" charset="-128"/>
              </a:rPr>
              <a:t>Occultation state, such as: “Titan is fully occulted by Saturn at time t”</a:t>
            </a:r>
          </a:p>
          <a:p>
            <a:pPr lvl="2"/>
            <a:r>
              <a:rPr lang="en-US" sz="2000" dirty="0">
                <a:cs typeface="ＭＳ Ｐゴシック" charset="-128"/>
              </a:rPr>
              <a:t>Visibility state: A target body or object modeled as a ray (for example, a star) is visible in a specified instrument FOV at time t</a:t>
            </a:r>
          </a:p>
          <a:p>
            <a:pPr lvl="1"/>
            <a:r>
              <a:rPr lang="en-US" sz="2400" dirty="0">
                <a:cs typeface="ＭＳ Ｐゴシック" charset="-128"/>
              </a:rPr>
              <a:t>Scalar numeric functions of time, for example</a:t>
            </a:r>
          </a:p>
          <a:p>
            <a:pPr lvl="2"/>
            <a:r>
              <a:rPr lang="en-US" sz="2000" dirty="0">
                <a:cs typeface="ＭＳ Ｐゴシック" charset="-128"/>
              </a:rPr>
              <a:t>Observer-target distance</a:t>
            </a:r>
          </a:p>
          <a:p>
            <a:pPr lvl="2"/>
            <a:r>
              <a:rPr lang="en-US" sz="2000" dirty="0">
                <a:cs typeface="ＭＳ Ｐゴシック" charset="-128"/>
              </a:rPr>
              <a:t>Latitude or longitude of an observer-target vector, sub-spacecraft point, or ray-surface intercept point</a:t>
            </a:r>
          </a:p>
          <a:p>
            <a:pPr lvl="2"/>
            <a:r>
              <a:rPr lang="en-US" sz="2000" dirty="0">
                <a:cs typeface="ＭＳ Ｐゴシック" charset="-128"/>
              </a:rPr>
              <a:t>Angular separation of two target bodies as seen by an observer</a:t>
            </a:r>
            <a:endParaRPr lang="en-US" dirty="0">
              <a:cs typeface="ＭＳ Ｐゴシック" charset="-128"/>
            </a:endParaRPr>
          </a:p>
        </p:txBody>
      </p:sp>
      <p:sp>
        <p:nvSpPr>
          <p:cNvPr id="82949" name="Rectangle 3"/>
          <p:cNvSpPr>
            <a:spLocks noGrp="1" noChangeArrowheads="1"/>
          </p:cNvSpPr>
          <p:nvPr>
            <p:ph type="title"/>
          </p:nvPr>
        </p:nvSpPr>
        <p:spPr>
          <a:xfrm>
            <a:off x="2654300" y="381000"/>
            <a:ext cx="6021388" cy="474663"/>
          </a:xfrm>
        </p:spPr>
        <p:txBody>
          <a:bodyPr/>
          <a:lstStyle/>
          <a:p>
            <a:r>
              <a:rPr lang="en-US"/>
              <a:t>Types of Geometric Quantities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oter Placeholder 3"/>
          <p:cNvSpPr>
            <a:spLocks noGrp="1"/>
          </p:cNvSpPr>
          <p:nvPr>
            <p:ph type="ftr" sz="quarter" idx="10"/>
          </p:nvPr>
        </p:nvSpPr>
        <p:spPr>
          <a:noFill/>
        </p:spPr>
        <p:txBody>
          <a:bodyPr/>
          <a:lstStyle/>
          <a:p>
            <a:r>
              <a:rPr lang="en-US"/>
              <a:t>Geometry Finder Subsystem</a:t>
            </a:r>
          </a:p>
        </p:txBody>
      </p:sp>
      <p:sp>
        <p:nvSpPr>
          <p:cNvPr id="84995" name="Slide Number Placeholder 4"/>
          <p:cNvSpPr>
            <a:spLocks noGrp="1"/>
          </p:cNvSpPr>
          <p:nvPr>
            <p:ph type="sldNum" sz="quarter" idx="11"/>
          </p:nvPr>
        </p:nvSpPr>
        <p:spPr>
          <a:noFill/>
        </p:spPr>
        <p:txBody>
          <a:bodyPr/>
          <a:lstStyle/>
          <a:p>
            <a:fld id="{D02DE0E8-A8A8-2446-9202-AE5862C52801}" type="slidenum">
              <a:rPr lang="en-US" smtClean="0"/>
              <a:pPr/>
              <a:t>36</a:t>
            </a:fld>
            <a:endParaRPr lang="en-US" sz="1400" b="0">
              <a:latin typeface="Times New Roman" charset="0"/>
            </a:endParaRPr>
          </a:p>
        </p:txBody>
      </p:sp>
      <p:sp>
        <p:nvSpPr>
          <p:cNvPr id="84996" name="Rectangle 2"/>
          <p:cNvSpPr>
            <a:spLocks noGrp="1" noChangeArrowheads="1"/>
          </p:cNvSpPr>
          <p:nvPr>
            <p:ph type="body" idx="1"/>
          </p:nvPr>
        </p:nvSpPr>
        <p:spPr>
          <a:xfrm>
            <a:off x="304800" y="1295400"/>
            <a:ext cx="8382000" cy="5410200"/>
          </a:xfrm>
          <a:noFill/>
        </p:spPr>
        <p:txBody>
          <a:bodyPr lIns="90487" rIns="90487"/>
          <a:lstStyle/>
          <a:p>
            <a:r>
              <a:rPr lang="en-US" sz="2800" dirty="0"/>
              <a:t>Binary state searches find times when a specified binary state function takes the value “true.”</a:t>
            </a:r>
          </a:p>
          <a:p>
            <a:pPr lvl="1"/>
            <a:r>
              <a:rPr lang="en-US" sz="2000" dirty="0">
                <a:cs typeface="ＭＳ Ｐゴシック" charset="-128"/>
              </a:rPr>
              <a:t>SPICE window arithmetic can be used to find the times when a binary state function is “false.”</a:t>
            </a:r>
          </a:p>
        </p:txBody>
      </p:sp>
      <p:sp>
        <p:nvSpPr>
          <p:cNvPr id="84997" name="Rectangle 3"/>
          <p:cNvSpPr>
            <a:spLocks noGrp="1" noChangeArrowheads="1"/>
          </p:cNvSpPr>
          <p:nvPr>
            <p:ph type="title"/>
          </p:nvPr>
        </p:nvSpPr>
        <p:spPr>
          <a:xfrm>
            <a:off x="3381375" y="381000"/>
            <a:ext cx="4419600" cy="474663"/>
          </a:xfrm>
        </p:spPr>
        <p:txBody>
          <a:bodyPr/>
          <a:lstStyle/>
          <a:p>
            <a:r>
              <a:rPr lang="en-US"/>
              <a:t>Binary State Searches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3"/>
          <p:cNvSpPr>
            <a:spLocks noGrp="1"/>
          </p:cNvSpPr>
          <p:nvPr>
            <p:ph type="ftr" sz="quarter" idx="10"/>
          </p:nvPr>
        </p:nvSpPr>
        <p:spPr>
          <a:noFill/>
        </p:spPr>
        <p:txBody>
          <a:bodyPr/>
          <a:lstStyle/>
          <a:p>
            <a:r>
              <a:rPr lang="en-US"/>
              <a:t>Geometry Finder Subsystem</a:t>
            </a:r>
          </a:p>
        </p:txBody>
      </p:sp>
      <p:sp>
        <p:nvSpPr>
          <p:cNvPr id="87043" name="Slide Number Placeholder 4"/>
          <p:cNvSpPr>
            <a:spLocks noGrp="1"/>
          </p:cNvSpPr>
          <p:nvPr>
            <p:ph type="sldNum" sz="quarter" idx="11"/>
          </p:nvPr>
        </p:nvSpPr>
        <p:spPr>
          <a:noFill/>
        </p:spPr>
        <p:txBody>
          <a:bodyPr/>
          <a:lstStyle/>
          <a:p>
            <a:fld id="{8706F9B6-F6C5-2549-8ADB-1E771256BCC4}" type="slidenum">
              <a:rPr lang="en-US" smtClean="0"/>
              <a:pPr/>
              <a:t>37</a:t>
            </a:fld>
            <a:endParaRPr lang="en-US" sz="1400" b="0">
              <a:latin typeface="Times New Roman" charset="0"/>
            </a:endParaRPr>
          </a:p>
        </p:txBody>
      </p:sp>
      <p:sp>
        <p:nvSpPr>
          <p:cNvPr id="87044" name="Rectangle 2"/>
          <p:cNvSpPr>
            <a:spLocks noGrp="1" noChangeArrowheads="1"/>
          </p:cNvSpPr>
          <p:nvPr>
            <p:ph type="body" idx="1"/>
          </p:nvPr>
        </p:nvSpPr>
        <p:spPr>
          <a:xfrm>
            <a:off x="290513" y="1400175"/>
            <a:ext cx="8382000" cy="5116513"/>
          </a:xfrm>
          <a:noFill/>
        </p:spPr>
        <p:txBody>
          <a:bodyPr lIns="90487" rIns="90487"/>
          <a:lstStyle/>
          <a:p>
            <a:pPr>
              <a:lnSpc>
                <a:spcPct val="80000"/>
              </a:lnSpc>
            </a:pPr>
            <a:r>
              <a:rPr lang="en-US" dirty="0"/>
              <a:t>Numeric searches find times when a scalar numeric quantity satisfies a mathematical constraint. The supported constraints are:</a:t>
            </a:r>
          </a:p>
          <a:p>
            <a:pPr lvl="1">
              <a:lnSpc>
                <a:spcPct val="80000"/>
              </a:lnSpc>
            </a:pPr>
            <a:r>
              <a:rPr lang="en-US" dirty="0">
                <a:cs typeface="ＭＳ Ｐゴシック" charset="-128"/>
              </a:rPr>
              <a:t>The function </a:t>
            </a:r>
          </a:p>
          <a:p>
            <a:pPr lvl="2">
              <a:lnSpc>
                <a:spcPct val="80000"/>
              </a:lnSpc>
            </a:pPr>
            <a:r>
              <a:rPr lang="en-US" dirty="0">
                <a:solidFill>
                  <a:schemeClr val="accent2"/>
                </a:solidFill>
                <a:cs typeface="ＭＳ Ｐゴシック" charset="-128"/>
              </a:rPr>
              <a:t>equals</a:t>
            </a:r>
            <a:r>
              <a:rPr lang="en-US" dirty="0">
                <a:cs typeface="ＭＳ Ｐゴシック" charset="-128"/>
              </a:rPr>
              <a:t> a specified reference value.</a:t>
            </a:r>
          </a:p>
          <a:p>
            <a:pPr lvl="2">
              <a:lnSpc>
                <a:spcPct val="80000"/>
              </a:lnSpc>
            </a:pPr>
            <a:r>
              <a:rPr lang="en-US" dirty="0">
                <a:solidFill>
                  <a:schemeClr val="accent2"/>
                </a:solidFill>
                <a:cs typeface="ＭＳ Ｐゴシック" charset="-128"/>
              </a:rPr>
              <a:t>is less than </a:t>
            </a:r>
            <a:r>
              <a:rPr lang="en-US" dirty="0">
                <a:cs typeface="ＭＳ Ｐゴシック" charset="-128"/>
              </a:rPr>
              <a:t>a specified reference value.</a:t>
            </a:r>
          </a:p>
          <a:p>
            <a:pPr lvl="2">
              <a:lnSpc>
                <a:spcPct val="80000"/>
              </a:lnSpc>
            </a:pPr>
            <a:r>
              <a:rPr lang="en-US" dirty="0">
                <a:solidFill>
                  <a:schemeClr val="accent2"/>
                </a:solidFill>
                <a:cs typeface="ＭＳ Ｐゴシック" charset="-128"/>
              </a:rPr>
              <a:t>is greater than</a:t>
            </a:r>
            <a:r>
              <a:rPr lang="en-US" dirty="0">
                <a:cs typeface="ＭＳ Ｐゴシック" charset="-128"/>
              </a:rPr>
              <a:t> a specified reference value.</a:t>
            </a:r>
          </a:p>
          <a:p>
            <a:pPr lvl="2">
              <a:lnSpc>
                <a:spcPct val="80000"/>
              </a:lnSpc>
            </a:pPr>
            <a:r>
              <a:rPr lang="en-US" dirty="0">
                <a:cs typeface="ＭＳ Ｐゴシック" charset="-128"/>
              </a:rPr>
              <a:t>is at a </a:t>
            </a:r>
            <a:r>
              <a:rPr lang="en-US" dirty="0">
                <a:solidFill>
                  <a:schemeClr val="accent2"/>
                </a:solidFill>
                <a:cs typeface="ＭＳ Ｐゴシック" charset="-128"/>
              </a:rPr>
              <a:t>local maximum</a:t>
            </a:r>
            <a:r>
              <a:rPr lang="en-US" dirty="0">
                <a:cs typeface="ＭＳ Ｐゴシック" charset="-128"/>
              </a:rPr>
              <a:t>.</a:t>
            </a:r>
          </a:p>
          <a:p>
            <a:pPr lvl="2">
              <a:lnSpc>
                <a:spcPct val="80000"/>
              </a:lnSpc>
            </a:pPr>
            <a:r>
              <a:rPr lang="en-US" dirty="0">
                <a:cs typeface="ＭＳ Ｐゴシック" charset="-128"/>
              </a:rPr>
              <a:t>is at a </a:t>
            </a:r>
            <a:r>
              <a:rPr lang="en-US" dirty="0">
                <a:solidFill>
                  <a:schemeClr val="accent2"/>
                </a:solidFill>
                <a:cs typeface="ＭＳ Ｐゴシック" charset="-128"/>
              </a:rPr>
              <a:t>local minimum</a:t>
            </a:r>
            <a:r>
              <a:rPr lang="en-US" dirty="0">
                <a:cs typeface="ＭＳ Ｐゴシック" charset="-128"/>
              </a:rPr>
              <a:t>.</a:t>
            </a:r>
          </a:p>
          <a:p>
            <a:pPr lvl="2">
              <a:lnSpc>
                <a:spcPct val="80000"/>
              </a:lnSpc>
            </a:pPr>
            <a:r>
              <a:rPr lang="en-US" dirty="0">
                <a:cs typeface="ＭＳ Ｐゴシック" charset="-128"/>
              </a:rPr>
              <a:t>is at an </a:t>
            </a:r>
            <a:r>
              <a:rPr lang="en-US" dirty="0">
                <a:solidFill>
                  <a:schemeClr val="accent2"/>
                </a:solidFill>
                <a:cs typeface="ＭＳ Ｐゴシック" charset="-128"/>
              </a:rPr>
              <a:t>absolute maximum</a:t>
            </a:r>
            <a:r>
              <a:rPr lang="en-US" dirty="0">
                <a:cs typeface="ＭＳ Ｐゴシック" charset="-128"/>
              </a:rPr>
              <a:t>.</a:t>
            </a:r>
          </a:p>
          <a:p>
            <a:pPr lvl="2">
              <a:lnSpc>
                <a:spcPct val="80000"/>
              </a:lnSpc>
            </a:pPr>
            <a:r>
              <a:rPr lang="en-US" dirty="0">
                <a:cs typeface="ＭＳ Ｐゴシック" charset="-128"/>
              </a:rPr>
              <a:t>is at an </a:t>
            </a:r>
            <a:r>
              <a:rPr lang="en-US" dirty="0">
                <a:solidFill>
                  <a:schemeClr val="accent2"/>
                </a:solidFill>
                <a:cs typeface="ＭＳ Ｐゴシック" charset="-128"/>
              </a:rPr>
              <a:t>absolute minimum</a:t>
            </a:r>
            <a:r>
              <a:rPr lang="en-US" dirty="0">
                <a:cs typeface="ＭＳ Ｐゴシック" charset="-128"/>
              </a:rPr>
              <a:t>.</a:t>
            </a:r>
          </a:p>
          <a:p>
            <a:pPr lvl="2">
              <a:lnSpc>
                <a:spcPct val="80000"/>
              </a:lnSpc>
            </a:pPr>
            <a:r>
              <a:rPr lang="en-US" dirty="0">
                <a:cs typeface="ＭＳ Ｐゴシック" charset="-128"/>
              </a:rPr>
              <a:t>is at an </a:t>
            </a:r>
            <a:r>
              <a:rPr lang="en-US" dirty="0">
                <a:solidFill>
                  <a:schemeClr val="accent2"/>
                </a:solidFill>
                <a:cs typeface="ＭＳ Ｐゴシック" charset="-128"/>
              </a:rPr>
              <a:t>“adjusted” absolute maximum</a:t>
            </a:r>
            <a:r>
              <a:rPr lang="en-US" dirty="0">
                <a:cs typeface="ＭＳ Ｐゴシック" charset="-128"/>
              </a:rPr>
              <a:t>: the function is within a given tolerance of the absolute maximum.</a:t>
            </a:r>
          </a:p>
          <a:p>
            <a:pPr lvl="2">
              <a:lnSpc>
                <a:spcPct val="80000"/>
              </a:lnSpc>
            </a:pPr>
            <a:r>
              <a:rPr lang="en-US" dirty="0">
                <a:cs typeface="ＭＳ Ｐゴシック" charset="-128"/>
              </a:rPr>
              <a:t>is at an </a:t>
            </a:r>
            <a:r>
              <a:rPr lang="en-US" dirty="0">
                <a:solidFill>
                  <a:schemeClr val="accent2"/>
                </a:solidFill>
                <a:cs typeface="ＭＳ Ｐゴシック" charset="-128"/>
              </a:rPr>
              <a:t>“adjusted” absolute minimum</a:t>
            </a:r>
            <a:r>
              <a:rPr lang="en-US" dirty="0">
                <a:cs typeface="ＭＳ Ｐゴシック" charset="-128"/>
              </a:rPr>
              <a:t>: the function is within a given tolerance of the absolute minimum.</a:t>
            </a:r>
          </a:p>
          <a:p>
            <a:pPr>
              <a:lnSpc>
                <a:spcPct val="80000"/>
              </a:lnSpc>
            </a:pPr>
            <a:r>
              <a:rPr lang="en-US" dirty="0"/>
              <a:t>Examples for a Distance search follow.</a:t>
            </a:r>
          </a:p>
        </p:txBody>
      </p:sp>
      <p:sp>
        <p:nvSpPr>
          <p:cNvPr id="87045" name="Rectangle 3"/>
          <p:cNvSpPr>
            <a:spLocks noGrp="1" noChangeArrowheads="1"/>
          </p:cNvSpPr>
          <p:nvPr>
            <p:ph type="title"/>
          </p:nvPr>
        </p:nvSpPr>
        <p:spPr>
          <a:xfrm>
            <a:off x="3768725" y="381000"/>
            <a:ext cx="3673475" cy="474663"/>
          </a:xfrm>
        </p:spPr>
        <p:txBody>
          <a:bodyPr/>
          <a:lstStyle/>
          <a:p>
            <a:r>
              <a:rPr lang="en-US"/>
              <a:t>Numeric Searches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oter Placeholder 3"/>
          <p:cNvSpPr>
            <a:spLocks noGrp="1"/>
          </p:cNvSpPr>
          <p:nvPr>
            <p:ph type="ftr" sz="quarter" idx="10"/>
          </p:nvPr>
        </p:nvSpPr>
        <p:spPr>
          <a:noFill/>
        </p:spPr>
        <p:txBody>
          <a:bodyPr/>
          <a:lstStyle/>
          <a:p>
            <a:r>
              <a:rPr lang="en-US"/>
              <a:t>Geometry Finder Subsystem</a:t>
            </a:r>
          </a:p>
        </p:txBody>
      </p:sp>
      <p:sp>
        <p:nvSpPr>
          <p:cNvPr id="89091" name="Slide Number Placeholder 4"/>
          <p:cNvSpPr>
            <a:spLocks noGrp="1"/>
          </p:cNvSpPr>
          <p:nvPr>
            <p:ph type="sldNum" sz="quarter" idx="11"/>
          </p:nvPr>
        </p:nvSpPr>
        <p:spPr>
          <a:noFill/>
        </p:spPr>
        <p:txBody>
          <a:bodyPr/>
          <a:lstStyle/>
          <a:p>
            <a:fld id="{1608E6BB-07F6-F14F-932B-53C37BA39F72}" type="slidenum">
              <a:rPr lang="en-US" smtClean="0"/>
              <a:pPr/>
              <a:t>38</a:t>
            </a:fld>
            <a:endParaRPr lang="en-US" sz="1400" b="0">
              <a:latin typeface="Times New Roman" charset="0"/>
            </a:endParaRPr>
          </a:p>
        </p:txBody>
      </p:sp>
      <p:sp>
        <p:nvSpPr>
          <p:cNvPr id="89092" name="Rectangle 2"/>
          <p:cNvSpPr>
            <a:spLocks noGrp="1" noChangeArrowheads="1"/>
          </p:cNvSpPr>
          <p:nvPr>
            <p:ph type="title"/>
          </p:nvPr>
        </p:nvSpPr>
        <p:spPr>
          <a:xfrm>
            <a:off x="3089275" y="381000"/>
            <a:ext cx="4711700" cy="474663"/>
          </a:xfrm>
          <a:noFill/>
        </p:spPr>
        <p:txBody>
          <a:bodyPr/>
          <a:lstStyle/>
          <a:p>
            <a:r>
              <a:rPr lang="en-US"/>
              <a:t>Solve Distance Equality</a:t>
            </a:r>
          </a:p>
        </p:txBody>
      </p:sp>
      <p:sp>
        <p:nvSpPr>
          <p:cNvPr id="89093" name="Text Box 3"/>
          <p:cNvSpPr txBox="1">
            <a:spLocks noChangeArrowheads="1"/>
          </p:cNvSpPr>
          <p:nvPr/>
        </p:nvSpPr>
        <p:spPr bwMode="auto">
          <a:xfrm>
            <a:off x="4152900" y="585152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89094" name="Line 4"/>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89095" name="Line 5"/>
          <p:cNvSpPr>
            <a:spLocks noChangeShapeType="1"/>
          </p:cNvSpPr>
          <p:nvPr/>
        </p:nvSpPr>
        <p:spPr bwMode="auto">
          <a:xfrm flipV="1">
            <a:off x="3613150" y="4821238"/>
            <a:ext cx="3175" cy="10080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096" name="Text Box 6"/>
          <p:cNvSpPr txBox="1">
            <a:spLocks noChangeArrowheads="1"/>
          </p:cNvSpPr>
          <p:nvPr/>
        </p:nvSpPr>
        <p:spPr bwMode="auto">
          <a:xfrm>
            <a:off x="3502025" y="4189413"/>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89097" name="Line 7"/>
          <p:cNvSpPr>
            <a:spLocks noChangeShapeType="1"/>
          </p:cNvSpPr>
          <p:nvPr/>
        </p:nvSpPr>
        <p:spPr bwMode="auto">
          <a:xfrm flipV="1">
            <a:off x="5138738" y="4832350"/>
            <a:ext cx="4762" cy="99060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098" name="Line 8"/>
          <p:cNvSpPr>
            <a:spLocks noChangeShapeType="1"/>
          </p:cNvSpPr>
          <p:nvPr/>
        </p:nvSpPr>
        <p:spPr bwMode="auto">
          <a:xfrm flipH="1" flipV="1">
            <a:off x="6165850" y="4824413"/>
            <a:ext cx="0" cy="10048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099" name="Line 9"/>
          <p:cNvSpPr>
            <a:spLocks noChangeShapeType="1"/>
          </p:cNvSpPr>
          <p:nvPr/>
        </p:nvSpPr>
        <p:spPr bwMode="auto">
          <a:xfrm flipH="1" flipV="1">
            <a:off x="6961188" y="4833938"/>
            <a:ext cx="0" cy="9890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100" name="Rectangle 10"/>
          <p:cNvSpPr>
            <a:spLocks noChangeArrowheads="1"/>
          </p:cNvSpPr>
          <p:nvPr/>
        </p:nvSpPr>
        <p:spPr bwMode="auto">
          <a:xfrm>
            <a:off x="2235200" y="391160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89101" name="Line 11"/>
          <p:cNvSpPr>
            <a:spLocks noChangeShapeType="1"/>
          </p:cNvSpPr>
          <p:nvPr/>
        </p:nvSpPr>
        <p:spPr bwMode="auto">
          <a:xfrm>
            <a:off x="2225675" y="4846638"/>
            <a:ext cx="51196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89102" name="Text Box 12"/>
          <p:cNvSpPr txBox="1">
            <a:spLocks noChangeArrowheads="1"/>
          </p:cNvSpPr>
          <p:nvPr/>
        </p:nvSpPr>
        <p:spPr bwMode="auto">
          <a:xfrm>
            <a:off x="1465263" y="472440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0</a:t>
            </a:r>
            <a:endParaRPr lang="en-US" baseline="-25000"/>
          </a:p>
        </p:txBody>
      </p:sp>
      <p:sp>
        <p:nvSpPr>
          <p:cNvPr id="89103" name="Freeform 13"/>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89104" name="Text Box 14"/>
          <p:cNvSpPr txBox="1">
            <a:spLocks noChangeArrowheads="1"/>
          </p:cNvSpPr>
          <p:nvPr/>
        </p:nvSpPr>
        <p:spPr bwMode="auto">
          <a:xfrm>
            <a:off x="787400" y="1393825"/>
            <a:ext cx="7523163" cy="171046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at which Distance</a:t>
            </a:r>
            <a:r>
              <a:rPr lang="en-US" sz="2000" baseline="-25000" dirty="0"/>
              <a:t> </a:t>
            </a:r>
            <a:r>
              <a:rPr lang="en-US" sz="2000" dirty="0"/>
              <a:t>= D</a:t>
            </a:r>
            <a:r>
              <a:rPr lang="en-US" sz="2000" baseline="-25000" dirty="0"/>
              <a:t>0</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400" dirty="0">
                <a:latin typeface="Courier" charset="0"/>
              </a:rPr>
              <a:t>   RELATE  = '='</a:t>
            </a:r>
          </a:p>
          <a:p>
            <a:pPr algn="l">
              <a:spcBef>
                <a:spcPct val="50000"/>
              </a:spcBef>
            </a:pPr>
            <a:r>
              <a:rPr lang="en-US" sz="1400" dirty="0">
                <a:latin typeface="Courier" charset="0"/>
              </a:rPr>
              <a:t>   ADJUST  =  0.D0</a:t>
            </a:r>
          </a:p>
          <a:p>
            <a:pPr algn="l">
              <a:spcBef>
                <a:spcPct val="50000"/>
              </a:spcBef>
            </a:pPr>
            <a:r>
              <a:rPr lang="en-US" sz="1400" dirty="0">
                <a:latin typeface="Courier" charset="0"/>
              </a:rPr>
              <a:t>   REFVAL  =  D0</a:t>
            </a:r>
          </a:p>
        </p:txBody>
      </p:sp>
      <p:sp>
        <p:nvSpPr>
          <p:cNvPr id="89105" name="Rectangle 15"/>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89106" name="Text Box 16"/>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89107" name="Text Box 17"/>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89108" name="Line 18"/>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89109" name="Text Box 19"/>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89110" name="Text Box 20"/>
          <p:cNvSpPr txBox="1">
            <a:spLocks noChangeArrowheads="1"/>
          </p:cNvSpPr>
          <p:nvPr/>
        </p:nvSpPr>
        <p:spPr bwMode="auto">
          <a:xfrm>
            <a:off x="7558088" y="5072063"/>
            <a:ext cx="1439862"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89111" name="Line 21"/>
          <p:cNvSpPr>
            <a:spLocks noChangeShapeType="1"/>
          </p:cNvSpPr>
          <p:nvPr/>
        </p:nvSpPr>
        <p:spPr bwMode="auto">
          <a:xfrm flipH="1">
            <a:off x="7842250" y="5770563"/>
            <a:ext cx="506413" cy="1952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112" name="Line 22"/>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89113" name="Rectangle 23"/>
          <p:cNvSpPr>
            <a:spLocks noChangeArrowheads="1"/>
          </p:cNvSpPr>
          <p:nvPr/>
        </p:nvSpPr>
        <p:spPr bwMode="auto">
          <a:xfrm>
            <a:off x="2233613" y="5834063"/>
            <a:ext cx="5121275" cy="382587"/>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89114" name="Text Box 24"/>
          <p:cNvSpPr txBox="1">
            <a:spLocks noChangeArrowheads="1"/>
          </p:cNvSpPr>
          <p:nvPr/>
        </p:nvSpPr>
        <p:spPr bwMode="auto">
          <a:xfrm>
            <a:off x="3025775" y="5840413"/>
            <a:ext cx="120808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 </a:t>
            </a:r>
            <a:r>
              <a:rPr lang="en-US"/>
              <a:t>t</a:t>
            </a:r>
            <a:r>
              <a:rPr lang="en-US" baseline="-25000"/>
              <a:t>0</a:t>
            </a:r>
            <a:r>
              <a:rPr lang="en-US"/>
              <a:t>]</a:t>
            </a:r>
            <a:r>
              <a:rPr lang="en-US" baseline="-25000"/>
              <a:t> </a:t>
            </a:r>
          </a:p>
        </p:txBody>
      </p:sp>
      <p:sp>
        <p:nvSpPr>
          <p:cNvPr id="89115" name="Text Box 25"/>
          <p:cNvSpPr txBox="1">
            <a:spLocks noChangeArrowheads="1"/>
          </p:cNvSpPr>
          <p:nvPr/>
        </p:nvSpPr>
        <p:spPr bwMode="auto">
          <a:xfrm>
            <a:off x="4678363" y="5837238"/>
            <a:ext cx="954087"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1, </a:t>
            </a:r>
            <a:r>
              <a:rPr lang="en-US"/>
              <a:t>t</a:t>
            </a:r>
            <a:r>
              <a:rPr lang="en-US" baseline="-25000"/>
              <a:t>1</a:t>
            </a:r>
            <a:r>
              <a:rPr lang="en-US"/>
              <a:t>]</a:t>
            </a:r>
            <a:r>
              <a:rPr lang="en-US" baseline="-25000"/>
              <a:t> </a:t>
            </a:r>
          </a:p>
        </p:txBody>
      </p:sp>
      <p:sp>
        <p:nvSpPr>
          <p:cNvPr id="89116" name="Text Box 26"/>
          <p:cNvSpPr txBox="1">
            <a:spLocks noChangeArrowheads="1"/>
          </p:cNvSpPr>
          <p:nvPr/>
        </p:nvSpPr>
        <p:spPr bwMode="auto">
          <a:xfrm>
            <a:off x="5727700" y="5835650"/>
            <a:ext cx="95408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2, </a:t>
            </a:r>
            <a:r>
              <a:rPr lang="en-US"/>
              <a:t>t</a:t>
            </a:r>
            <a:r>
              <a:rPr lang="en-US" baseline="-25000"/>
              <a:t>2</a:t>
            </a:r>
            <a:r>
              <a:rPr lang="en-US"/>
              <a:t>]</a:t>
            </a:r>
            <a:r>
              <a:rPr lang="en-US" baseline="-25000"/>
              <a:t> </a:t>
            </a:r>
          </a:p>
        </p:txBody>
      </p:sp>
      <p:sp>
        <p:nvSpPr>
          <p:cNvPr id="89117" name="Text Box 27"/>
          <p:cNvSpPr txBox="1">
            <a:spLocks noChangeArrowheads="1"/>
          </p:cNvSpPr>
          <p:nvPr/>
        </p:nvSpPr>
        <p:spPr bwMode="auto">
          <a:xfrm>
            <a:off x="6521450" y="5835650"/>
            <a:ext cx="95408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3, </a:t>
            </a:r>
            <a:r>
              <a:rPr lang="en-US"/>
              <a:t>t</a:t>
            </a:r>
            <a:r>
              <a:rPr lang="en-US" baseline="-25000"/>
              <a:t>3</a:t>
            </a:r>
            <a:r>
              <a:rPr lang="en-US"/>
              <a:t>]</a:t>
            </a:r>
            <a:r>
              <a:rPr lang="en-US" baseline="-25000"/>
              <a:t> </a:t>
            </a:r>
          </a:p>
        </p:txBody>
      </p:sp>
      <p:sp>
        <p:nvSpPr>
          <p:cNvPr id="89118" name="Text Box 28"/>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Footer Placeholder 3"/>
          <p:cNvSpPr>
            <a:spLocks noGrp="1"/>
          </p:cNvSpPr>
          <p:nvPr>
            <p:ph type="ftr" sz="quarter" idx="10"/>
          </p:nvPr>
        </p:nvSpPr>
        <p:spPr>
          <a:noFill/>
        </p:spPr>
        <p:txBody>
          <a:bodyPr/>
          <a:lstStyle/>
          <a:p>
            <a:r>
              <a:rPr lang="en-US"/>
              <a:t>Geometry Finder Subsystem</a:t>
            </a:r>
          </a:p>
        </p:txBody>
      </p:sp>
      <p:sp>
        <p:nvSpPr>
          <p:cNvPr id="91139" name="Slide Number Placeholder 4"/>
          <p:cNvSpPr>
            <a:spLocks noGrp="1"/>
          </p:cNvSpPr>
          <p:nvPr>
            <p:ph type="sldNum" sz="quarter" idx="11"/>
          </p:nvPr>
        </p:nvSpPr>
        <p:spPr>
          <a:noFill/>
        </p:spPr>
        <p:txBody>
          <a:bodyPr/>
          <a:lstStyle/>
          <a:p>
            <a:fld id="{022B02D8-D48F-E64C-9045-07D8B76825E8}" type="slidenum">
              <a:rPr lang="en-US" smtClean="0"/>
              <a:pPr/>
              <a:t>39</a:t>
            </a:fld>
            <a:endParaRPr lang="en-US" sz="1400" b="0">
              <a:latin typeface="Times New Roman" charset="0"/>
            </a:endParaRPr>
          </a:p>
        </p:txBody>
      </p:sp>
      <p:sp>
        <p:nvSpPr>
          <p:cNvPr id="91140" name="Rectangle 2"/>
          <p:cNvSpPr>
            <a:spLocks noGrp="1" noChangeArrowheads="1"/>
          </p:cNvSpPr>
          <p:nvPr>
            <p:ph type="title"/>
          </p:nvPr>
        </p:nvSpPr>
        <p:spPr>
          <a:xfrm>
            <a:off x="2759075" y="381000"/>
            <a:ext cx="5378450" cy="474663"/>
          </a:xfrm>
          <a:noFill/>
        </p:spPr>
        <p:txBody>
          <a:bodyPr/>
          <a:lstStyle/>
          <a:p>
            <a:r>
              <a:rPr lang="en-US"/>
              <a:t>Solve Distance &lt; Inequality</a:t>
            </a:r>
          </a:p>
        </p:txBody>
      </p:sp>
      <p:sp>
        <p:nvSpPr>
          <p:cNvPr id="91141" name="Text Box 3"/>
          <p:cNvSpPr txBox="1">
            <a:spLocks noChangeArrowheads="1"/>
          </p:cNvSpPr>
          <p:nvPr/>
        </p:nvSpPr>
        <p:spPr bwMode="auto">
          <a:xfrm>
            <a:off x="4152900" y="585152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91142" name="Line 4"/>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1143" name="Line 5"/>
          <p:cNvSpPr>
            <a:spLocks noChangeShapeType="1"/>
          </p:cNvSpPr>
          <p:nvPr/>
        </p:nvSpPr>
        <p:spPr bwMode="auto">
          <a:xfrm flipV="1">
            <a:off x="3613150" y="4821238"/>
            <a:ext cx="3175" cy="10080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44" name="Text Box 6"/>
          <p:cNvSpPr txBox="1">
            <a:spLocks noChangeArrowheads="1"/>
          </p:cNvSpPr>
          <p:nvPr/>
        </p:nvSpPr>
        <p:spPr bwMode="auto">
          <a:xfrm>
            <a:off x="3502025" y="4189413"/>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91145" name="Line 7"/>
          <p:cNvSpPr>
            <a:spLocks noChangeShapeType="1"/>
          </p:cNvSpPr>
          <p:nvPr/>
        </p:nvSpPr>
        <p:spPr bwMode="auto">
          <a:xfrm flipV="1">
            <a:off x="5138738" y="4832350"/>
            <a:ext cx="4762" cy="99060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46" name="Line 8"/>
          <p:cNvSpPr>
            <a:spLocks noChangeShapeType="1"/>
          </p:cNvSpPr>
          <p:nvPr/>
        </p:nvSpPr>
        <p:spPr bwMode="auto">
          <a:xfrm flipH="1" flipV="1">
            <a:off x="6165850" y="4824413"/>
            <a:ext cx="0" cy="10048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47" name="Line 9"/>
          <p:cNvSpPr>
            <a:spLocks noChangeShapeType="1"/>
          </p:cNvSpPr>
          <p:nvPr/>
        </p:nvSpPr>
        <p:spPr bwMode="auto">
          <a:xfrm flipH="1" flipV="1">
            <a:off x="6961188" y="4833938"/>
            <a:ext cx="0" cy="9890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48" name="Rectangle 10"/>
          <p:cNvSpPr>
            <a:spLocks noChangeArrowheads="1"/>
          </p:cNvSpPr>
          <p:nvPr/>
        </p:nvSpPr>
        <p:spPr bwMode="auto">
          <a:xfrm>
            <a:off x="2235200" y="391160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91149" name="Line 11"/>
          <p:cNvSpPr>
            <a:spLocks noChangeShapeType="1"/>
          </p:cNvSpPr>
          <p:nvPr/>
        </p:nvSpPr>
        <p:spPr bwMode="auto">
          <a:xfrm>
            <a:off x="2225675" y="4846638"/>
            <a:ext cx="51196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91150" name="Text Box 12"/>
          <p:cNvSpPr txBox="1">
            <a:spLocks noChangeArrowheads="1"/>
          </p:cNvSpPr>
          <p:nvPr/>
        </p:nvSpPr>
        <p:spPr bwMode="auto">
          <a:xfrm>
            <a:off x="1465263" y="472440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0</a:t>
            </a:r>
            <a:endParaRPr lang="en-US" baseline="-25000"/>
          </a:p>
        </p:txBody>
      </p:sp>
      <p:sp>
        <p:nvSpPr>
          <p:cNvPr id="91151" name="Freeform 13"/>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91152" name="Text Box 14"/>
          <p:cNvSpPr txBox="1">
            <a:spLocks noChangeArrowheads="1"/>
          </p:cNvSpPr>
          <p:nvPr/>
        </p:nvSpPr>
        <p:spPr bwMode="auto">
          <a:xfrm>
            <a:off x="787400" y="1393825"/>
            <a:ext cx="7523163" cy="171046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during which Distance</a:t>
            </a:r>
            <a:r>
              <a:rPr lang="en-US" sz="2000" baseline="-25000" dirty="0"/>
              <a:t> </a:t>
            </a:r>
            <a:r>
              <a:rPr lang="en-US" sz="2000" dirty="0"/>
              <a:t>&lt; D</a:t>
            </a:r>
            <a:r>
              <a:rPr lang="en-US" sz="2000" baseline="-25000" dirty="0"/>
              <a:t>0</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400" dirty="0">
                <a:latin typeface="Courier" charset="0"/>
              </a:rPr>
              <a:t>   RELATE  =  '&lt;'</a:t>
            </a:r>
          </a:p>
          <a:p>
            <a:pPr algn="l">
              <a:spcBef>
                <a:spcPct val="50000"/>
              </a:spcBef>
            </a:pPr>
            <a:r>
              <a:rPr lang="en-US" sz="1400" dirty="0">
                <a:latin typeface="Courier" charset="0"/>
              </a:rPr>
              <a:t>   ADJUST  =  0.D0</a:t>
            </a:r>
          </a:p>
          <a:p>
            <a:pPr algn="l">
              <a:spcBef>
                <a:spcPct val="50000"/>
              </a:spcBef>
            </a:pPr>
            <a:r>
              <a:rPr lang="en-US" sz="1400" dirty="0">
                <a:latin typeface="Courier" charset="0"/>
              </a:rPr>
              <a:t>   REFVAL  =  D0</a:t>
            </a:r>
          </a:p>
        </p:txBody>
      </p:sp>
      <p:sp>
        <p:nvSpPr>
          <p:cNvPr id="91153" name="Rectangle 15"/>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91154" name="Text Box 16"/>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91155" name="Text Box 17"/>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91156" name="Line 18"/>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1157" name="Text Box 19"/>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91158" name="Text Box 20"/>
          <p:cNvSpPr txBox="1">
            <a:spLocks noChangeArrowheads="1"/>
          </p:cNvSpPr>
          <p:nvPr/>
        </p:nvSpPr>
        <p:spPr bwMode="auto">
          <a:xfrm>
            <a:off x="7558088" y="5072063"/>
            <a:ext cx="1439862"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91159" name="Line 21"/>
          <p:cNvSpPr>
            <a:spLocks noChangeShapeType="1"/>
          </p:cNvSpPr>
          <p:nvPr/>
        </p:nvSpPr>
        <p:spPr bwMode="auto">
          <a:xfrm flipH="1">
            <a:off x="7842250" y="5770563"/>
            <a:ext cx="506413" cy="1952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60" name="Line 22"/>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1161" name="Rectangle 23"/>
          <p:cNvSpPr>
            <a:spLocks noChangeArrowheads="1"/>
          </p:cNvSpPr>
          <p:nvPr/>
        </p:nvSpPr>
        <p:spPr bwMode="auto">
          <a:xfrm>
            <a:off x="2233613" y="5834063"/>
            <a:ext cx="5121275" cy="382587"/>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91162" name="Text Box 24"/>
          <p:cNvSpPr txBox="1">
            <a:spLocks noChangeArrowheads="1"/>
          </p:cNvSpPr>
          <p:nvPr/>
        </p:nvSpPr>
        <p:spPr bwMode="auto">
          <a:xfrm>
            <a:off x="3121025" y="5846763"/>
            <a:ext cx="24844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                         </a:t>
            </a:r>
            <a:r>
              <a:rPr lang="en-US"/>
              <a:t>t</a:t>
            </a:r>
            <a:r>
              <a:rPr lang="en-US" baseline="-25000"/>
              <a:t>1</a:t>
            </a:r>
            <a:r>
              <a:rPr lang="en-US"/>
              <a:t>]</a:t>
            </a:r>
            <a:r>
              <a:rPr lang="en-US" baseline="-25000"/>
              <a:t> </a:t>
            </a:r>
          </a:p>
        </p:txBody>
      </p:sp>
      <p:sp>
        <p:nvSpPr>
          <p:cNvPr id="91163" name="Text Box 26"/>
          <p:cNvSpPr txBox="1">
            <a:spLocks noChangeArrowheads="1"/>
          </p:cNvSpPr>
          <p:nvPr/>
        </p:nvSpPr>
        <p:spPr bwMode="auto">
          <a:xfrm>
            <a:off x="5657850" y="5835650"/>
            <a:ext cx="18351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2,         </a:t>
            </a:r>
            <a:r>
              <a:rPr lang="en-US"/>
              <a:t>t</a:t>
            </a:r>
            <a:r>
              <a:rPr lang="en-US" baseline="-25000"/>
              <a:t>3</a:t>
            </a:r>
            <a:r>
              <a:rPr lang="en-US"/>
              <a:t>]</a:t>
            </a:r>
            <a:r>
              <a:rPr lang="en-US" baseline="-25000"/>
              <a:t> </a:t>
            </a:r>
          </a:p>
        </p:txBody>
      </p:sp>
      <p:sp>
        <p:nvSpPr>
          <p:cNvPr id="91164" name="Text Box 28"/>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4818" y="381000"/>
            <a:ext cx="1770116" cy="490391"/>
          </a:xfrm>
        </p:spPr>
        <p:txBody>
          <a:bodyPr/>
          <a:lstStyle/>
          <a:p>
            <a:r>
              <a:rPr lang="en-US" dirty="0"/>
              <a:t>Purpose</a:t>
            </a:r>
          </a:p>
        </p:txBody>
      </p:sp>
      <p:sp>
        <p:nvSpPr>
          <p:cNvPr id="3" name="Content Placeholder 2"/>
          <p:cNvSpPr>
            <a:spLocks noGrp="1"/>
          </p:cNvSpPr>
          <p:nvPr>
            <p:ph idx="1"/>
          </p:nvPr>
        </p:nvSpPr>
        <p:spPr>
          <a:xfrm>
            <a:off x="516629" y="1401512"/>
            <a:ext cx="8273230" cy="3010946"/>
          </a:xfrm>
        </p:spPr>
        <p:txBody>
          <a:bodyPr/>
          <a:lstStyle/>
          <a:p>
            <a:r>
              <a:rPr lang="en-US" dirty="0"/>
              <a:t>Much SPICE software computes a geometry parameter at a given time, t, i.e. </a:t>
            </a:r>
            <a:r>
              <a:rPr lang="en-US" i="1" dirty="0"/>
              <a:t>x = f(t)</a:t>
            </a:r>
            <a:r>
              <a:rPr lang="en-US" dirty="0"/>
              <a:t>.</a:t>
            </a:r>
          </a:p>
          <a:p>
            <a:pPr lvl="1"/>
            <a:r>
              <a:rPr lang="en-US" dirty="0"/>
              <a:t>Example: on 2011 MAR 30 14:57:08, what is the spacecraft’s altitude above Mars?</a:t>
            </a:r>
          </a:p>
          <a:p>
            <a:pPr lvl="1"/>
            <a:endParaRPr lang="en-US" dirty="0"/>
          </a:p>
          <a:p>
            <a:r>
              <a:rPr lang="en-US" dirty="0"/>
              <a:t>The Geometry Finder subsystem does the inverse: it finds times when specified geometric events occur.</a:t>
            </a:r>
          </a:p>
          <a:p>
            <a:pPr lvl="1"/>
            <a:r>
              <a:rPr lang="en-US" dirty="0"/>
              <a:t>Example: within some time bounds, when is the spacecraft’s altitude less than 100 km?</a:t>
            </a:r>
          </a:p>
        </p:txBody>
      </p:sp>
      <p:sp>
        <p:nvSpPr>
          <p:cNvPr id="4" name="Footer Placeholder 3"/>
          <p:cNvSpPr>
            <a:spLocks noGrp="1"/>
          </p:cNvSpPr>
          <p:nvPr>
            <p:ph type="ftr" sz="quarter" idx="10"/>
          </p:nvPr>
        </p:nvSpPr>
        <p:spPr/>
        <p:txBody>
          <a:bodyPr/>
          <a:lstStyle/>
          <a:p>
            <a:pPr>
              <a:defRPr/>
            </a:pPr>
            <a:r>
              <a:rPr lang="en-US" dirty="0"/>
              <a:t>Geometry Finder Subsystem</a:t>
            </a:r>
          </a:p>
        </p:txBody>
      </p:sp>
      <p:sp>
        <p:nvSpPr>
          <p:cNvPr id="5" name="Slide Number Placeholder 4"/>
          <p:cNvSpPr>
            <a:spLocks noGrp="1"/>
          </p:cNvSpPr>
          <p:nvPr>
            <p:ph type="sldNum" sz="quarter" idx="11"/>
          </p:nvPr>
        </p:nvSpPr>
        <p:spPr/>
        <p:txBody>
          <a:bodyPr/>
          <a:lstStyle/>
          <a:p>
            <a:pPr>
              <a:defRPr/>
            </a:pPr>
            <a:fld id="{EA98CBF8-3A6E-304E-BDD2-D6CD3175D467}" type="slidenum">
              <a:rPr lang="en-US" smtClean="0"/>
              <a:pPr>
                <a:defRPr/>
              </a:pPr>
              <a:t>4</a:t>
            </a:fld>
            <a:endParaRPr lang="en-US" sz="1400" b="0" dirty="0">
              <a:latin typeface="Times New Roman" charset="0"/>
            </a:endParaRPr>
          </a:p>
        </p:txBody>
      </p:sp>
      <p:grpSp>
        <p:nvGrpSpPr>
          <p:cNvPr id="6" name="Group 5"/>
          <p:cNvGrpSpPr/>
          <p:nvPr/>
        </p:nvGrpSpPr>
        <p:grpSpPr>
          <a:xfrm>
            <a:off x="2688635" y="4340587"/>
            <a:ext cx="2942845" cy="1892724"/>
            <a:chOff x="2695811" y="4053598"/>
            <a:chExt cx="2942845" cy="1892724"/>
          </a:xfrm>
        </p:grpSpPr>
        <p:sp>
          <p:nvSpPr>
            <p:cNvPr id="29" name="Line 64"/>
            <p:cNvSpPr>
              <a:spLocks noChangeShapeType="1"/>
            </p:cNvSpPr>
            <p:nvPr/>
          </p:nvSpPr>
          <p:spPr bwMode="auto">
            <a:xfrm flipV="1">
              <a:off x="4803414" y="4053598"/>
              <a:ext cx="409496" cy="1892724"/>
            </a:xfrm>
            <a:prstGeom prst="line">
              <a:avLst/>
            </a:prstGeom>
            <a:noFill/>
            <a:ln w="19050">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dirty="0"/>
            </a:p>
          </p:txBody>
        </p:sp>
        <p:grpSp>
          <p:nvGrpSpPr>
            <p:cNvPr id="30" name="Group 65"/>
            <p:cNvGrpSpPr>
              <a:grpSpLocks/>
            </p:cNvGrpSpPr>
            <p:nvPr/>
          </p:nvGrpSpPr>
          <p:grpSpPr bwMode="auto">
            <a:xfrm rot="758540">
              <a:off x="4431293" y="4438058"/>
              <a:ext cx="1207363" cy="1227313"/>
              <a:chOff x="624" y="1677"/>
              <a:chExt cx="624" cy="627"/>
            </a:xfrm>
          </p:grpSpPr>
          <p:sp>
            <p:nvSpPr>
              <p:cNvPr id="43" name="Oval 66"/>
              <p:cNvSpPr>
                <a:spLocks noChangeArrowheads="1"/>
              </p:cNvSpPr>
              <p:nvPr/>
            </p:nvSpPr>
            <p:spPr bwMode="auto">
              <a:xfrm>
                <a:off x="624" y="1680"/>
                <a:ext cx="624" cy="624"/>
              </a:xfrm>
              <a:prstGeom prst="ellipse">
                <a:avLst/>
              </a:prstGeom>
              <a:gradFill rotWithShape="0">
                <a:gsLst>
                  <a:gs pos="0">
                    <a:srgbClr val="FC4126"/>
                  </a:gs>
                  <a:gs pos="100000">
                    <a:srgbClr val="280A06"/>
                  </a:gs>
                </a:gsLst>
                <a:lin ang="0" scaled="1"/>
              </a:gradFill>
              <a:ln w="9525">
                <a:solidFill>
                  <a:schemeClr val="tx1"/>
                </a:solidFill>
                <a:round/>
                <a:headEnd/>
                <a:tailEnd/>
              </a:ln>
            </p:spPr>
            <p:txBody>
              <a:bodyPr wrap="none" anchor="ctr"/>
              <a:lstStyle/>
              <a:p>
                <a:endParaRPr lang="en-US" dirty="0"/>
              </a:p>
            </p:txBody>
          </p:sp>
          <p:sp>
            <p:nvSpPr>
              <p:cNvPr id="44" name="Arc 67"/>
              <p:cNvSpPr>
                <a:spLocks/>
              </p:cNvSpPr>
              <p:nvPr/>
            </p:nvSpPr>
            <p:spPr bwMode="auto">
              <a:xfrm>
                <a:off x="907" y="1681"/>
                <a:ext cx="149"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45" name="Arc 68"/>
              <p:cNvSpPr>
                <a:spLocks/>
              </p:cNvSpPr>
              <p:nvPr/>
            </p:nvSpPr>
            <p:spPr bwMode="auto">
              <a:xfrm>
                <a:off x="939" y="1679"/>
                <a:ext cx="191"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46" name="Arc 69"/>
              <p:cNvSpPr>
                <a:spLocks/>
              </p:cNvSpPr>
              <p:nvPr/>
            </p:nvSpPr>
            <p:spPr bwMode="auto">
              <a:xfrm>
                <a:off x="953" y="1678"/>
                <a:ext cx="237" cy="623"/>
              </a:xfrm>
              <a:custGeom>
                <a:avLst/>
                <a:gdLst>
                  <a:gd name="T0" fmla="*/ 0 w 23599"/>
                  <a:gd name="T1" fmla="*/ 0 h 43200"/>
                  <a:gd name="T2" fmla="*/ 0 w 23599"/>
                  <a:gd name="T3" fmla="*/ 0 h 43200"/>
                  <a:gd name="T4" fmla="*/ 0 w 23599"/>
                  <a:gd name="T5" fmla="*/ 0 h 43200"/>
                  <a:gd name="T6" fmla="*/ 0 60000 65536"/>
                  <a:gd name="T7" fmla="*/ 0 60000 65536"/>
                  <a:gd name="T8" fmla="*/ 0 60000 65536"/>
                  <a:gd name="T9" fmla="*/ 0 w 23599"/>
                  <a:gd name="T10" fmla="*/ 0 h 43200"/>
                  <a:gd name="T11" fmla="*/ 23599 w 23599"/>
                  <a:gd name="T12" fmla="*/ 43200 h 43200"/>
                </a:gdLst>
                <a:ahLst/>
                <a:cxnLst>
                  <a:cxn ang="T6">
                    <a:pos x="T0" y="T1"/>
                  </a:cxn>
                  <a:cxn ang="T7">
                    <a:pos x="T2" y="T3"/>
                  </a:cxn>
                  <a:cxn ang="T8">
                    <a:pos x="T4" y="T5"/>
                  </a:cxn>
                </a:cxnLst>
                <a:rect l="T9" t="T10" r="T11" b="T12"/>
                <a:pathLst>
                  <a:path w="23599" h="43200" fill="none" extrusionOk="0">
                    <a:moveTo>
                      <a:pt x="-1" y="92"/>
                    </a:moveTo>
                    <a:cubicBezTo>
                      <a:pt x="664" y="30"/>
                      <a:pt x="1331" y="-1"/>
                      <a:pt x="1999" y="0"/>
                    </a:cubicBezTo>
                    <a:cubicBezTo>
                      <a:pt x="13928" y="0"/>
                      <a:pt x="23599" y="9670"/>
                      <a:pt x="23599" y="21600"/>
                    </a:cubicBezTo>
                    <a:cubicBezTo>
                      <a:pt x="23599" y="33529"/>
                      <a:pt x="13928" y="43200"/>
                      <a:pt x="1999" y="43200"/>
                    </a:cubicBezTo>
                    <a:cubicBezTo>
                      <a:pt x="1935" y="43199"/>
                      <a:pt x="1871" y="43199"/>
                      <a:pt x="1807" y="43199"/>
                    </a:cubicBezTo>
                  </a:path>
                  <a:path w="23599" h="43200" stroke="0" extrusionOk="0">
                    <a:moveTo>
                      <a:pt x="-1" y="92"/>
                    </a:moveTo>
                    <a:cubicBezTo>
                      <a:pt x="664" y="30"/>
                      <a:pt x="1331" y="-1"/>
                      <a:pt x="1999" y="0"/>
                    </a:cubicBezTo>
                    <a:cubicBezTo>
                      <a:pt x="13928" y="0"/>
                      <a:pt x="23599" y="9670"/>
                      <a:pt x="23599" y="21600"/>
                    </a:cubicBezTo>
                    <a:cubicBezTo>
                      <a:pt x="23599" y="33529"/>
                      <a:pt x="13928" y="43200"/>
                      <a:pt x="1999" y="43200"/>
                    </a:cubicBezTo>
                    <a:cubicBezTo>
                      <a:pt x="1935" y="43199"/>
                      <a:pt x="1871" y="43199"/>
                      <a:pt x="1807" y="43199"/>
                    </a:cubicBezTo>
                    <a:lnTo>
                      <a:pt x="1999" y="21600"/>
                    </a:lnTo>
                    <a:lnTo>
                      <a:pt x="-1" y="92"/>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47" name="Arc 70"/>
              <p:cNvSpPr>
                <a:spLocks/>
              </p:cNvSpPr>
              <p:nvPr/>
            </p:nvSpPr>
            <p:spPr bwMode="auto">
              <a:xfrm>
                <a:off x="917" y="1679"/>
                <a:ext cx="51"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48" name="Arc 71"/>
              <p:cNvSpPr>
                <a:spLocks/>
              </p:cNvSpPr>
              <p:nvPr/>
            </p:nvSpPr>
            <p:spPr bwMode="auto">
              <a:xfrm flipH="1">
                <a:off x="863" y="1677"/>
                <a:ext cx="47"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49" name="Arc 72"/>
              <p:cNvSpPr>
                <a:spLocks/>
              </p:cNvSpPr>
              <p:nvPr/>
            </p:nvSpPr>
            <p:spPr bwMode="auto">
              <a:xfrm flipH="1">
                <a:off x="776" y="1680"/>
                <a:ext cx="135"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0" name="Arc 73"/>
              <p:cNvSpPr>
                <a:spLocks/>
              </p:cNvSpPr>
              <p:nvPr/>
            </p:nvSpPr>
            <p:spPr bwMode="auto">
              <a:xfrm flipH="1">
                <a:off x="687" y="1677"/>
                <a:ext cx="221"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1" name="Arc 74"/>
              <p:cNvSpPr>
                <a:spLocks/>
              </p:cNvSpPr>
              <p:nvPr/>
            </p:nvSpPr>
            <p:spPr bwMode="auto">
              <a:xfrm rot="5400000">
                <a:off x="910" y="1730"/>
                <a:ext cx="51" cy="62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2" name="Arc 75"/>
              <p:cNvSpPr>
                <a:spLocks/>
              </p:cNvSpPr>
              <p:nvPr/>
            </p:nvSpPr>
            <p:spPr bwMode="auto">
              <a:xfrm rot="5400000">
                <a:off x="913" y="1641"/>
                <a:ext cx="47" cy="605"/>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3" name="Arc 76"/>
              <p:cNvSpPr>
                <a:spLocks/>
              </p:cNvSpPr>
              <p:nvPr/>
            </p:nvSpPr>
            <p:spPr bwMode="auto">
              <a:xfrm rot="5400000">
                <a:off x="913" y="1583"/>
                <a:ext cx="47" cy="529"/>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4" name="Arc 77"/>
              <p:cNvSpPr>
                <a:spLocks/>
              </p:cNvSpPr>
              <p:nvPr/>
            </p:nvSpPr>
            <p:spPr bwMode="auto">
              <a:xfrm rot="5400000">
                <a:off x="909" y="1575"/>
                <a:ext cx="46" cy="368"/>
              </a:xfrm>
              <a:custGeom>
                <a:avLst/>
                <a:gdLst>
                  <a:gd name="T0" fmla="*/ 0 w 21600"/>
                  <a:gd name="T1" fmla="*/ 0 h 43169"/>
                  <a:gd name="T2" fmla="*/ 0 w 21600"/>
                  <a:gd name="T3" fmla="*/ 0 h 43169"/>
                  <a:gd name="T4" fmla="*/ 0 w 21600"/>
                  <a:gd name="T5" fmla="*/ 0 h 43169"/>
                  <a:gd name="T6" fmla="*/ 0 60000 65536"/>
                  <a:gd name="T7" fmla="*/ 0 60000 65536"/>
                  <a:gd name="T8" fmla="*/ 0 60000 65536"/>
                  <a:gd name="T9" fmla="*/ 0 w 21600"/>
                  <a:gd name="T10" fmla="*/ 0 h 43169"/>
                  <a:gd name="T11" fmla="*/ 21600 w 21600"/>
                  <a:gd name="T12" fmla="*/ 43169 h 43169"/>
                </a:gdLst>
                <a:ahLst/>
                <a:cxnLst>
                  <a:cxn ang="T6">
                    <a:pos x="T0" y="T1"/>
                  </a:cxn>
                  <a:cxn ang="T7">
                    <a:pos x="T2" y="T3"/>
                  </a:cxn>
                  <a:cxn ang="T8">
                    <a:pos x="T4" y="T5"/>
                  </a:cxn>
                </a:cxnLst>
                <a:rect l="T9" t="T10" r="T11" b="T12"/>
                <a:pathLst>
                  <a:path w="21600" h="43169" fill="none" extrusionOk="0">
                    <a:moveTo>
                      <a:pt x="-1" y="0"/>
                    </a:moveTo>
                    <a:cubicBezTo>
                      <a:pt x="11929" y="0"/>
                      <a:pt x="21600" y="9670"/>
                      <a:pt x="21600" y="21600"/>
                    </a:cubicBezTo>
                    <a:cubicBezTo>
                      <a:pt x="21600" y="33083"/>
                      <a:pt x="12614" y="42559"/>
                      <a:pt x="1147" y="43169"/>
                    </a:cubicBezTo>
                  </a:path>
                  <a:path w="21600" h="43169" stroke="0" extrusionOk="0">
                    <a:moveTo>
                      <a:pt x="-1" y="0"/>
                    </a:moveTo>
                    <a:cubicBezTo>
                      <a:pt x="11929" y="0"/>
                      <a:pt x="21600" y="9670"/>
                      <a:pt x="21600" y="21600"/>
                    </a:cubicBezTo>
                    <a:cubicBezTo>
                      <a:pt x="21600" y="33083"/>
                      <a:pt x="12614" y="42559"/>
                      <a:pt x="1147" y="43169"/>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5" name="Arc 78"/>
              <p:cNvSpPr>
                <a:spLocks/>
              </p:cNvSpPr>
              <p:nvPr/>
            </p:nvSpPr>
            <p:spPr bwMode="auto">
              <a:xfrm rot="5400000">
                <a:off x="911" y="1859"/>
                <a:ext cx="51" cy="57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sp>
            <p:nvSpPr>
              <p:cNvPr id="56" name="Arc 79"/>
              <p:cNvSpPr>
                <a:spLocks/>
              </p:cNvSpPr>
              <p:nvPr/>
            </p:nvSpPr>
            <p:spPr bwMode="auto">
              <a:xfrm rot="5400000">
                <a:off x="910" y="2014"/>
                <a:ext cx="51" cy="443"/>
              </a:xfrm>
              <a:custGeom>
                <a:avLst/>
                <a:gdLst>
                  <a:gd name="T0" fmla="*/ 0 w 21791"/>
                  <a:gd name="T1" fmla="*/ 0 h 43200"/>
                  <a:gd name="T2" fmla="*/ 0 w 21791"/>
                  <a:gd name="T3" fmla="*/ 0 h 43200"/>
                  <a:gd name="T4" fmla="*/ 0 w 21791"/>
                  <a:gd name="T5" fmla="*/ 0 h 43200"/>
                  <a:gd name="T6" fmla="*/ 0 60000 65536"/>
                  <a:gd name="T7" fmla="*/ 0 60000 65536"/>
                  <a:gd name="T8" fmla="*/ 0 60000 65536"/>
                  <a:gd name="T9" fmla="*/ 0 w 21791"/>
                  <a:gd name="T10" fmla="*/ 0 h 43200"/>
                  <a:gd name="T11" fmla="*/ 21791 w 21791"/>
                  <a:gd name="T12" fmla="*/ 43200 h 43200"/>
                </a:gdLst>
                <a:ahLst/>
                <a:cxnLst>
                  <a:cxn ang="T6">
                    <a:pos x="T0" y="T1"/>
                  </a:cxn>
                  <a:cxn ang="T7">
                    <a:pos x="T2" y="T3"/>
                  </a:cxn>
                  <a:cxn ang="T8">
                    <a:pos x="T4" y="T5"/>
                  </a:cxn>
                </a:cxnLst>
                <a:rect l="T9" t="T10" r="T11" b="T12"/>
                <a:pathLst>
                  <a:path w="21791" h="43200" fill="none" extrusionOk="0">
                    <a:moveTo>
                      <a:pt x="190" y="0"/>
                    </a:moveTo>
                    <a:cubicBezTo>
                      <a:pt x="12120" y="0"/>
                      <a:pt x="21791" y="9670"/>
                      <a:pt x="21791" y="21600"/>
                    </a:cubicBezTo>
                    <a:cubicBezTo>
                      <a:pt x="21791" y="33529"/>
                      <a:pt x="12120" y="43200"/>
                      <a:pt x="191" y="43200"/>
                    </a:cubicBezTo>
                    <a:cubicBezTo>
                      <a:pt x="127" y="43199"/>
                      <a:pt x="63" y="43199"/>
                      <a:pt x="-1" y="43199"/>
                    </a:cubicBezTo>
                  </a:path>
                  <a:path w="21791" h="43200" stroke="0" extrusionOk="0">
                    <a:moveTo>
                      <a:pt x="190" y="0"/>
                    </a:moveTo>
                    <a:cubicBezTo>
                      <a:pt x="12120" y="0"/>
                      <a:pt x="21791" y="9670"/>
                      <a:pt x="21791" y="21600"/>
                    </a:cubicBezTo>
                    <a:cubicBezTo>
                      <a:pt x="21791" y="33529"/>
                      <a:pt x="12120" y="43200"/>
                      <a:pt x="191" y="43200"/>
                    </a:cubicBezTo>
                    <a:cubicBezTo>
                      <a:pt x="127" y="43199"/>
                      <a:pt x="63" y="43199"/>
                      <a:pt x="-1" y="43199"/>
                    </a:cubicBezTo>
                    <a:lnTo>
                      <a:pt x="191" y="21600"/>
                    </a:lnTo>
                    <a:lnTo>
                      <a:pt x="190" y="0"/>
                    </a:lnTo>
                    <a:close/>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p>
            </p:txBody>
          </p:sp>
        </p:grpSp>
        <p:pic>
          <p:nvPicPr>
            <p:cNvPr id="31" name="Picture 80" descr="spacecraf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3306" y="5147829"/>
              <a:ext cx="729617" cy="466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Line 81"/>
            <p:cNvSpPr>
              <a:spLocks noChangeShapeType="1"/>
            </p:cNvSpPr>
            <p:nvPr/>
          </p:nvSpPr>
          <p:spPr bwMode="auto">
            <a:xfrm flipH="1">
              <a:off x="3651301" y="5082110"/>
              <a:ext cx="1039989" cy="269450"/>
            </a:xfrm>
            <a:prstGeom prst="line">
              <a:avLst/>
            </a:prstGeom>
            <a:noFill/>
            <a:ln w="9525">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3" name="Line 83"/>
            <p:cNvSpPr>
              <a:spLocks noChangeShapeType="1"/>
            </p:cNvSpPr>
            <p:nvPr/>
          </p:nvSpPr>
          <p:spPr bwMode="auto">
            <a:xfrm flipH="1">
              <a:off x="2695811" y="5404136"/>
              <a:ext cx="773492" cy="203731"/>
            </a:xfrm>
            <a:prstGeom prst="line">
              <a:avLst/>
            </a:prstGeom>
            <a:noFill/>
            <a:ln w="9525">
              <a:solidFill>
                <a:schemeClr val="accent2"/>
              </a:solidFill>
              <a:round/>
              <a:headEnd/>
              <a:tailEn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4" name="Line 84"/>
            <p:cNvSpPr>
              <a:spLocks noChangeShapeType="1"/>
            </p:cNvSpPr>
            <p:nvPr/>
          </p:nvSpPr>
          <p:spPr bwMode="auto">
            <a:xfrm flipH="1">
              <a:off x="3644799" y="5080001"/>
              <a:ext cx="1030043" cy="271559"/>
            </a:xfrm>
            <a:prstGeom prst="line">
              <a:avLst/>
            </a:prstGeom>
            <a:noFill/>
            <a:ln w="38100">
              <a:solidFill>
                <a:srgbClr val="FFC913"/>
              </a:solidFill>
              <a:round/>
              <a:headEnd/>
              <a:tailEn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5" name="Line 85"/>
            <p:cNvSpPr>
              <a:spLocks noChangeShapeType="1"/>
            </p:cNvSpPr>
            <p:nvPr/>
          </p:nvSpPr>
          <p:spPr bwMode="auto">
            <a:xfrm flipH="1">
              <a:off x="3215805" y="5404136"/>
              <a:ext cx="240498" cy="65720"/>
            </a:xfrm>
            <a:prstGeom prst="line">
              <a:avLst/>
            </a:prstGeom>
            <a:noFill/>
            <a:ln w="38100">
              <a:solidFill>
                <a:srgbClr val="FFC913"/>
              </a:solidFill>
              <a:round/>
              <a:headEnd/>
              <a:tailEnd/>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37" name="Text Box 87"/>
            <p:cNvSpPr txBox="1">
              <a:spLocks noChangeArrowheads="1"/>
            </p:cNvSpPr>
            <p:nvPr/>
          </p:nvSpPr>
          <p:spPr bwMode="auto">
            <a:xfrm>
              <a:off x="3110181" y="5474784"/>
              <a:ext cx="357790" cy="203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b="1">
                  <a:solidFill>
                    <a:schemeClr val="tx1"/>
                  </a:solidFill>
                  <a:latin typeface="Arial" charset="0"/>
                  <a:ea typeface="ＭＳ Ｐゴシック" charset="0"/>
                  <a:cs typeface="ＭＳ Ｐゴシック" charset="0"/>
                </a:defRPr>
              </a:lvl1pPr>
              <a:lvl2pPr marL="742950" indent="-285750">
                <a:defRPr sz="1000" b="1">
                  <a:solidFill>
                    <a:schemeClr val="tx1"/>
                  </a:solidFill>
                  <a:latin typeface="Arial" charset="0"/>
                  <a:ea typeface="ＭＳ Ｐゴシック" charset="0"/>
                </a:defRPr>
              </a:lvl2pPr>
              <a:lvl3pPr marL="1143000" indent="-228600">
                <a:defRPr sz="1000" b="1">
                  <a:solidFill>
                    <a:schemeClr val="tx1"/>
                  </a:solidFill>
                  <a:latin typeface="Arial" charset="0"/>
                  <a:ea typeface="ＭＳ Ｐゴシック" charset="0"/>
                </a:defRPr>
              </a:lvl3pPr>
              <a:lvl4pPr marL="1600200" indent="-228600">
                <a:defRPr sz="1000" b="1">
                  <a:solidFill>
                    <a:schemeClr val="tx1"/>
                  </a:solidFill>
                  <a:latin typeface="Arial" charset="0"/>
                  <a:ea typeface="ＭＳ Ｐゴシック" charset="0"/>
                </a:defRPr>
              </a:lvl4pPr>
              <a:lvl5pPr marL="2057400" indent="-228600">
                <a:defRPr sz="1000" b="1">
                  <a:solidFill>
                    <a:schemeClr val="tx1"/>
                  </a:solidFill>
                  <a:latin typeface="Arial" charset="0"/>
                  <a:ea typeface="ＭＳ Ｐゴシック" charset="0"/>
                </a:defRPr>
              </a:lvl5pPr>
              <a:lvl6pPr marL="2514600" indent="-228600" algn="ctr" eaLnBrk="0" fontAlgn="base" hangingPunct="0">
                <a:spcBef>
                  <a:spcPct val="0"/>
                </a:spcBef>
                <a:spcAft>
                  <a:spcPct val="0"/>
                </a:spcAft>
                <a:defRPr sz="1000" b="1">
                  <a:solidFill>
                    <a:schemeClr val="tx1"/>
                  </a:solidFill>
                  <a:latin typeface="Arial" charset="0"/>
                  <a:ea typeface="ＭＳ Ｐゴシック" charset="0"/>
                </a:defRPr>
              </a:lvl6pPr>
              <a:lvl7pPr marL="2971800" indent="-228600" algn="ctr" eaLnBrk="0" fontAlgn="base" hangingPunct="0">
                <a:spcBef>
                  <a:spcPct val="0"/>
                </a:spcBef>
                <a:spcAft>
                  <a:spcPct val="0"/>
                </a:spcAft>
                <a:defRPr sz="1000" b="1">
                  <a:solidFill>
                    <a:schemeClr val="tx1"/>
                  </a:solidFill>
                  <a:latin typeface="Arial" charset="0"/>
                  <a:ea typeface="ＭＳ Ｐゴシック" charset="0"/>
                </a:defRPr>
              </a:lvl7pPr>
              <a:lvl8pPr marL="3429000" indent="-228600" algn="ctr" eaLnBrk="0" fontAlgn="base" hangingPunct="0">
                <a:spcBef>
                  <a:spcPct val="0"/>
                </a:spcBef>
                <a:spcAft>
                  <a:spcPct val="0"/>
                </a:spcAft>
                <a:defRPr sz="1000" b="1">
                  <a:solidFill>
                    <a:schemeClr val="tx1"/>
                  </a:solidFill>
                  <a:latin typeface="Arial" charset="0"/>
                  <a:ea typeface="ＭＳ Ｐゴシック" charset="0"/>
                </a:defRPr>
              </a:lvl8pPr>
              <a:lvl9pPr marL="3886200" indent="-228600" algn="ctr" eaLnBrk="0" fontAlgn="base" hangingPunct="0">
                <a:spcBef>
                  <a:spcPct val="0"/>
                </a:spcBef>
                <a:spcAft>
                  <a:spcPct val="0"/>
                </a:spcAft>
                <a:defRPr sz="1000" b="1">
                  <a:solidFill>
                    <a:schemeClr val="tx1"/>
                  </a:solidFill>
                  <a:latin typeface="Arial" charset="0"/>
                  <a:ea typeface="ＭＳ Ｐゴシック" charset="0"/>
                </a:defRPr>
              </a:lvl9pPr>
            </a:lstStyle>
            <a:p>
              <a:pPr algn="l"/>
              <a:r>
                <a:rPr lang="en-US" sz="800" dirty="0"/>
                <a:t>100</a:t>
              </a:r>
            </a:p>
          </p:txBody>
        </p:sp>
        <p:sp>
          <p:nvSpPr>
            <p:cNvPr id="41" name="Line 130"/>
            <p:cNvSpPr>
              <a:spLocks noChangeShapeType="1"/>
            </p:cNvSpPr>
            <p:nvPr/>
          </p:nvSpPr>
          <p:spPr bwMode="auto">
            <a:xfrm>
              <a:off x="3220680" y="5425494"/>
              <a:ext cx="0" cy="78864"/>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dirty="0"/>
            </a:p>
          </p:txBody>
        </p:sp>
      </p:grpSp>
    </p:spTree>
    <p:extLst>
      <p:ext uri="{BB962C8B-B14F-4D97-AF65-F5344CB8AC3E}">
        <p14:creationId xmlns:p14="http://schemas.microsoft.com/office/powerpoint/2010/main" val="100343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a:t>Geometry Finder Subsystem</a:t>
            </a:r>
          </a:p>
        </p:txBody>
      </p:sp>
      <p:sp>
        <p:nvSpPr>
          <p:cNvPr id="93187" name="Slide Number Placeholder 4"/>
          <p:cNvSpPr>
            <a:spLocks noGrp="1"/>
          </p:cNvSpPr>
          <p:nvPr>
            <p:ph type="sldNum" sz="quarter" idx="11"/>
          </p:nvPr>
        </p:nvSpPr>
        <p:spPr>
          <a:noFill/>
        </p:spPr>
        <p:txBody>
          <a:bodyPr/>
          <a:lstStyle/>
          <a:p>
            <a:fld id="{0AFD0A07-9C5A-3C47-95C2-A0B80FE44231}" type="slidenum">
              <a:rPr lang="en-US" smtClean="0"/>
              <a:pPr/>
              <a:t>40</a:t>
            </a:fld>
            <a:endParaRPr lang="en-US" sz="1400" b="0">
              <a:latin typeface="Times New Roman" charset="0"/>
            </a:endParaRPr>
          </a:p>
        </p:txBody>
      </p:sp>
      <p:sp>
        <p:nvSpPr>
          <p:cNvPr id="93188" name="Rectangle 2"/>
          <p:cNvSpPr>
            <a:spLocks noGrp="1" noChangeArrowheads="1"/>
          </p:cNvSpPr>
          <p:nvPr>
            <p:ph type="title"/>
          </p:nvPr>
        </p:nvSpPr>
        <p:spPr>
          <a:xfrm>
            <a:off x="2759075" y="381000"/>
            <a:ext cx="5378450" cy="474663"/>
          </a:xfrm>
          <a:noFill/>
        </p:spPr>
        <p:txBody>
          <a:bodyPr/>
          <a:lstStyle/>
          <a:p>
            <a:r>
              <a:rPr lang="en-US"/>
              <a:t>Solve Distance &gt; Inequality</a:t>
            </a:r>
          </a:p>
        </p:txBody>
      </p:sp>
      <p:sp>
        <p:nvSpPr>
          <p:cNvPr id="93189" name="Text Box 3"/>
          <p:cNvSpPr txBox="1">
            <a:spLocks noChangeArrowheads="1"/>
          </p:cNvSpPr>
          <p:nvPr/>
        </p:nvSpPr>
        <p:spPr bwMode="auto">
          <a:xfrm>
            <a:off x="4152900" y="585152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93190" name="Line 4"/>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3191" name="Line 5"/>
          <p:cNvSpPr>
            <a:spLocks noChangeShapeType="1"/>
          </p:cNvSpPr>
          <p:nvPr/>
        </p:nvSpPr>
        <p:spPr bwMode="auto">
          <a:xfrm flipV="1">
            <a:off x="3613150" y="4821238"/>
            <a:ext cx="3175" cy="10080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192" name="Text Box 6"/>
          <p:cNvSpPr txBox="1">
            <a:spLocks noChangeArrowheads="1"/>
          </p:cNvSpPr>
          <p:nvPr/>
        </p:nvSpPr>
        <p:spPr bwMode="auto">
          <a:xfrm>
            <a:off x="3502025" y="4189413"/>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93193" name="Line 7"/>
          <p:cNvSpPr>
            <a:spLocks noChangeShapeType="1"/>
          </p:cNvSpPr>
          <p:nvPr/>
        </p:nvSpPr>
        <p:spPr bwMode="auto">
          <a:xfrm flipV="1">
            <a:off x="5138738" y="4832350"/>
            <a:ext cx="4762" cy="99060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194" name="Line 8"/>
          <p:cNvSpPr>
            <a:spLocks noChangeShapeType="1"/>
          </p:cNvSpPr>
          <p:nvPr/>
        </p:nvSpPr>
        <p:spPr bwMode="auto">
          <a:xfrm flipH="1" flipV="1">
            <a:off x="6165850" y="4824413"/>
            <a:ext cx="0" cy="10048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195" name="Line 9"/>
          <p:cNvSpPr>
            <a:spLocks noChangeShapeType="1"/>
          </p:cNvSpPr>
          <p:nvPr/>
        </p:nvSpPr>
        <p:spPr bwMode="auto">
          <a:xfrm flipH="1" flipV="1">
            <a:off x="6961188" y="4833938"/>
            <a:ext cx="0" cy="9890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196" name="Rectangle 10"/>
          <p:cNvSpPr>
            <a:spLocks noChangeArrowheads="1"/>
          </p:cNvSpPr>
          <p:nvPr/>
        </p:nvSpPr>
        <p:spPr bwMode="auto">
          <a:xfrm>
            <a:off x="2235200" y="391160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93197" name="Line 11"/>
          <p:cNvSpPr>
            <a:spLocks noChangeShapeType="1"/>
          </p:cNvSpPr>
          <p:nvPr/>
        </p:nvSpPr>
        <p:spPr bwMode="auto">
          <a:xfrm>
            <a:off x="2225675" y="4846638"/>
            <a:ext cx="51196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93198" name="Text Box 12"/>
          <p:cNvSpPr txBox="1">
            <a:spLocks noChangeArrowheads="1"/>
          </p:cNvSpPr>
          <p:nvPr/>
        </p:nvSpPr>
        <p:spPr bwMode="auto">
          <a:xfrm>
            <a:off x="1465263" y="472440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0</a:t>
            </a:r>
            <a:endParaRPr lang="en-US" baseline="-25000"/>
          </a:p>
        </p:txBody>
      </p:sp>
      <p:sp>
        <p:nvSpPr>
          <p:cNvPr id="93199" name="Freeform 13"/>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93200" name="Text Box 14"/>
          <p:cNvSpPr txBox="1">
            <a:spLocks noChangeArrowheads="1"/>
          </p:cNvSpPr>
          <p:nvPr/>
        </p:nvSpPr>
        <p:spPr bwMode="auto">
          <a:xfrm>
            <a:off x="862013" y="1392238"/>
            <a:ext cx="7523162" cy="171046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during which Distance</a:t>
            </a:r>
            <a:r>
              <a:rPr lang="en-US" sz="2000" baseline="-25000" dirty="0"/>
              <a:t> </a:t>
            </a:r>
            <a:r>
              <a:rPr lang="en-US" sz="2000" dirty="0"/>
              <a:t>&gt; D</a:t>
            </a:r>
            <a:r>
              <a:rPr lang="en-US" sz="2000" baseline="-25000" dirty="0"/>
              <a:t>0</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400" dirty="0">
                <a:latin typeface="Courier" charset="0"/>
              </a:rPr>
              <a:t>   RELATE  =  '&gt;'</a:t>
            </a:r>
          </a:p>
          <a:p>
            <a:pPr algn="l">
              <a:spcBef>
                <a:spcPct val="50000"/>
              </a:spcBef>
            </a:pPr>
            <a:r>
              <a:rPr lang="en-US" sz="1400" dirty="0">
                <a:latin typeface="Courier" charset="0"/>
              </a:rPr>
              <a:t>   ADJUST  =  0.D0 </a:t>
            </a:r>
          </a:p>
          <a:p>
            <a:pPr algn="l">
              <a:spcBef>
                <a:spcPct val="50000"/>
              </a:spcBef>
            </a:pPr>
            <a:r>
              <a:rPr lang="en-US" sz="1400" dirty="0">
                <a:latin typeface="Courier" charset="0"/>
              </a:rPr>
              <a:t>   REFVAL  =  D0</a:t>
            </a:r>
          </a:p>
        </p:txBody>
      </p:sp>
      <p:sp>
        <p:nvSpPr>
          <p:cNvPr id="93201" name="Rectangle 15"/>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93202" name="Text Box 16"/>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93203" name="Text Box 17"/>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93204" name="Line 18"/>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3205" name="Text Box 19"/>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93206" name="Text Box 20"/>
          <p:cNvSpPr txBox="1">
            <a:spLocks noChangeArrowheads="1"/>
          </p:cNvSpPr>
          <p:nvPr/>
        </p:nvSpPr>
        <p:spPr bwMode="auto">
          <a:xfrm>
            <a:off x="7558088" y="5072063"/>
            <a:ext cx="1439862"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93207" name="Line 21"/>
          <p:cNvSpPr>
            <a:spLocks noChangeShapeType="1"/>
          </p:cNvSpPr>
          <p:nvPr/>
        </p:nvSpPr>
        <p:spPr bwMode="auto">
          <a:xfrm flipH="1">
            <a:off x="7842250" y="5770563"/>
            <a:ext cx="506413" cy="1952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208" name="Line 22"/>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209" name="Rectangle 23"/>
          <p:cNvSpPr>
            <a:spLocks noChangeArrowheads="1"/>
          </p:cNvSpPr>
          <p:nvPr/>
        </p:nvSpPr>
        <p:spPr bwMode="auto">
          <a:xfrm>
            <a:off x="2190750" y="5834063"/>
            <a:ext cx="5181600" cy="382587"/>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93210" name="Text Box 24"/>
          <p:cNvSpPr txBox="1">
            <a:spLocks noChangeArrowheads="1"/>
          </p:cNvSpPr>
          <p:nvPr/>
        </p:nvSpPr>
        <p:spPr bwMode="auto">
          <a:xfrm>
            <a:off x="1651000" y="5827713"/>
            <a:ext cx="24844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                      </a:t>
            </a:r>
            <a:r>
              <a:rPr lang="en-US"/>
              <a:t>t</a:t>
            </a:r>
            <a:r>
              <a:rPr lang="en-US" baseline="-25000"/>
              <a:t>1</a:t>
            </a:r>
            <a:r>
              <a:rPr lang="en-US"/>
              <a:t>]</a:t>
            </a:r>
            <a:r>
              <a:rPr lang="en-US" baseline="-25000"/>
              <a:t> </a:t>
            </a:r>
          </a:p>
        </p:txBody>
      </p:sp>
      <p:sp>
        <p:nvSpPr>
          <p:cNvPr id="93211" name="Text Box 25"/>
          <p:cNvSpPr txBox="1">
            <a:spLocks noChangeArrowheads="1"/>
          </p:cNvSpPr>
          <p:nvPr/>
        </p:nvSpPr>
        <p:spPr bwMode="auto">
          <a:xfrm>
            <a:off x="4729163" y="5842000"/>
            <a:ext cx="18351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2,              </a:t>
            </a:r>
            <a:r>
              <a:rPr lang="en-US"/>
              <a:t>t</a:t>
            </a:r>
            <a:r>
              <a:rPr lang="en-US" baseline="-25000"/>
              <a:t>3</a:t>
            </a:r>
            <a:r>
              <a:rPr lang="en-US"/>
              <a:t>]</a:t>
            </a:r>
            <a:r>
              <a:rPr lang="en-US" baseline="-25000"/>
              <a:t> </a:t>
            </a:r>
          </a:p>
        </p:txBody>
      </p:sp>
      <p:sp>
        <p:nvSpPr>
          <p:cNvPr id="93212" name="Line 26"/>
          <p:cNvSpPr>
            <a:spLocks noChangeShapeType="1"/>
          </p:cNvSpPr>
          <p:nvPr/>
        </p:nvSpPr>
        <p:spPr bwMode="auto">
          <a:xfrm flipV="1">
            <a:off x="2222500" y="4078288"/>
            <a:ext cx="9525" cy="174625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213" name="Text Box 27"/>
          <p:cNvSpPr txBox="1">
            <a:spLocks noChangeArrowheads="1"/>
          </p:cNvSpPr>
          <p:nvPr/>
        </p:nvSpPr>
        <p:spPr bwMode="auto">
          <a:xfrm>
            <a:off x="6656388" y="5857875"/>
            <a:ext cx="9890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4,</a:t>
            </a:r>
            <a:r>
              <a:rPr lang="en-US"/>
              <a:t>t</a:t>
            </a:r>
            <a:r>
              <a:rPr lang="en-US" baseline="-25000"/>
              <a:t>5</a:t>
            </a:r>
            <a:r>
              <a:rPr lang="en-US"/>
              <a:t>]</a:t>
            </a:r>
            <a:r>
              <a:rPr lang="en-US" baseline="-25000"/>
              <a:t> </a:t>
            </a:r>
          </a:p>
        </p:txBody>
      </p:sp>
      <p:sp>
        <p:nvSpPr>
          <p:cNvPr id="93214" name="Line 28"/>
          <p:cNvSpPr>
            <a:spLocks noChangeShapeType="1"/>
          </p:cNvSpPr>
          <p:nvPr/>
        </p:nvSpPr>
        <p:spPr bwMode="auto">
          <a:xfrm flipH="1" flipV="1">
            <a:off x="7342188" y="4833938"/>
            <a:ext cx="0" cy="9890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3215" name="Text Box 29"/>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oter Placeholder 3"/>
          <p:cNvSpPr>
            <a:spLocks noGrp="1"/>
          </p:cNvSpPr>
          <p:nvPr>
            <p:ph type="ftr" sz="quarter" idx="10"/>
          </p:nvPr>
        </p:nvSpPr>
        <p:spPr>
          <a:noFill/>
        </p:spPr>
        <p:txBody>
          <a:bodyPr/>
          <a:lstStyle/>
          <a:p>
            <a:r>
              <a:rPr lang="en-US"/>
              <a:t>Geometry Finder Subsystem</a:t>
            </a:r>
          </a:p>
        </p:txBody>
      </p:sp>
      <p:sp>
        <p:nvSpPr>
          <p:cNvPr id="95235" name="Slide Number Placeholder 4"/>
          <p:cNvSpPr>
            <a:spLocks noGrp="1"/>
          </p:cNvSpPr>
          <p:nvPr>
            <p:ph type="sldNum" sz="quarter" idx="11"/>
          </p:nvPr>
        </p:nvSpPr>
        <p:spPr>
          <a:noFill/>
        </p:spPr>
        <p:txBody>
          <a:bodyPr/>
          <a:lstStyle/>
          <a:p>
            <a:fld id="{B0DA17FD-BC28-6C47-872E-A2456DE03C77}" type="slidenum">
              <a:rPr lang="en-US" smtClean="0"/>
              <a:pPr/>
              <a:t>41</a:t>
            </a:fld>
            <a:endParaRPr lang="en-US" sz="1400" b="0">
              <a:latin typeface="Times New Roman" charset="0"/>
            </a:endParaRPr>
          </a:p>
        </p:txBody>
      </p:sp>
      <p:sp>
        <p:nvSpPr>
          <p:cNvPr id="95236" name="Rectangle 2"/>
          <p:cNvSpPr>
            <a:spLocks noChangeArrowheads="1"/>
          </p:cNvSpPr>
          <p:nvPr/>
        </p:nvSpPr>
        <p:spPr bwMode="auto">
          <a:xfrm>
            <a:off x="3813175" y="5819775"/>
            <a:ext cx="3089275" cy="43815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95237" name="Rectangle 3"/>
          <p:cNvSpPr>
            <a:spLocks noGrp="1" noChangeArrowheads="1"/>
          </p:cNvSpPr>
          <p:nvPr>
            <p:ph type="title"/>
          </p:nvPr>
        </p:nvSpPr>
        <p:spPr>
          <a:xfrm>
            <a:off x="3594100" y="381000"/>
            <a:ext cx="3671888" cy="474663"/>
          </a:xfrm>
          <a:noFill/>
        </p:spPr>
        <p:txBody>
          <a:bodyPr/>
          <a:lstStyle/>
          <a:p>
            <a:r>
              <a:rPr lang="en-US"/>
              <a:t>Find Local Minima</a:t>
            </a:r>
          </a:p>
        </p:txBody>
      </p:sp>
      <p:sp>
        <p:nvSpPr>
          <p:cNvPr id="95238" name="Text Box 4"/>
          <p:cNvSpPr txBox="1">
            <a:spLocks noChangeArrowheads="1"/>
          </p:cNvSpPr>
          <p:nvPr/>
        </p:nvSpPr>
        <p:spPr bwMode="auto">
          <a:xfrm>
            <a:off x="3849688" y="5864225"/>
            <a:ext cx="8747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a:t>
            </a:r>
            <a:r>
              <a:rPr lang="en-US"/>
              <a:t>t</a:t>
            </a:r>
            <a:r>
              <a:rPr lang="en-US" baseline="-25000"/>
              <a:t>0</a:t>
            </a:r>
            <a:r>
              <a:rPr lang="en-US"/>
              <a:t>]</a:t>
            </a:r>
            <a:r>
              <a:rPr lang="en-US" baseline="-25000"/>
              <a:t>    </a:t>
            </a:r>
          </a:p>
        </p:txBody>
      </p:sp>
      <p:sp>
        <p:nvSpPr>
          <p:cNvPr id="95239" name="Text Box 5"/>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95240" name="Line 6"/>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5241" name="Line 7"/>
          <p:cNvSpPr>
            <a:spLocks noChangeShapeType="1"/>
          </p:cNvSpPr>
          <p:nvPr/>
        </p:nvSpPr>
        <p:spPr bwMode="auto">
          <a:xfrm flipV="1">
            <a:off x="4364038" y="5302250"/>
            <a:ext cx="1587" cy="515938"/>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5242" name="Text Box 8"/>
          <p:cNvSpPr txBox="1">
            <a:spLocks noChangeArrowheads="1"/>
          </p:cNvSpPr>
          <p:nvPr/>
        </p:nvSpPr>
        <p:spPr bwMode="auto">
          <a:xfrm>
            <a:off x="3686175" y="4872038"/>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95243" name="Rectangle 9"/>
          <p:cNvSpPr>
            <a:spLocks noChangeArrowheads="1"/>
          </p:cNvSpPr>
          <p:nvPr/>
        </p:nvSpPr>
        <p:spPr bwMode="auto">
          <a:xfrm>
            <a:off x="2235200" y="3897313"/>
            <a:ext cx="5118100" cy="1919287"/>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95244" name="Freeform 10"/>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95245" name="Text Box 11"/>
          <p:cNvSpPr txBox="1">
            <a:spLocks noChangeArrowheads="1"/>
          </p:cNvSpPr>
          <p:nvPr/>
        </p:nvSpPr>
        <p:spPr bwMode="auto">
          <a:xfrm>
            <a:off x="787400" y="1393825"/>
            <a:ext cx="7523163" cy="1748171"/>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at which Distance is a local minimum. </a:t>
            </a:r>
          </a:p>
          <a:p>
            <a:pPr algn="l">
              <a:spcBef>
                <a:spcPct val="50000"/>
              </a:spcBef>
            </a:pPr>
            <a:r>
              <a:rPr lang="en-US" sz="2000" dirty="0"/>
              <a:t>GF API input arguments defining constraint:</a:t>
            </a:r>
            <a:endParaRPr lang="en-US" sz="1400" dirty="0"/>
          </a:p>
          <a:p>
            <a:pPr algn="l">
              <a:spcBef>
                <a:spcPct val="50000"/>
              </a:spcBef>
            </a:pPr>
            <a:r>
              <a:rPr lang="en-US" sz="1600" dirty="0"/>
              <a:t>    </a:t>
            </a:r>
            <a:r>
              <a:rPr lang="en-US" sz="1400" dirty="0">
                <a:latin typeface="Courier" charset="0"/>
              </a:rPr>
              <a:t>RELATE = 'LOCMIN'</a:t>
            </a:r>
          </a:p>
          <a:p>
            <a:pPr algn="l">
              <a:spcBef>
                <a:spcPct val="50000"/>
              </a:spcBef>
            </a:pPr>
            <a:r>
              <a:rPr lang="en-US" sz="1400" dirty="0">
                <a:latin typeface="Courier" charset="0"/>
              </a:rPr>
              <a:t>  ADJUST = 0.D0 </a:t>
            </a:r>
          </a:p>
          <a:p>
            <a:pPr algn="l">
              <a:spcBef>
                <a:spcPct val="50000"/>
              </a:spcBef>
            </a:pPr>
            <a:r>
              <a:rPr lang="en-US" sz="1400" dirty="0">
                <a:latin typeface="Courier" charset="0"/>
              </a:rPr>
              <a:t>  REFVAL = 0.D0</a:t>
            </a:r>
            <a:endParaRPr lang="en-US" sz="1400" dirty="0"/>
          </a:p>
        </p:txBody>
      </p:sp>
      <p:sp>
        <p:nvSpPr>
          <p:cNvPr id="95246" name="Rectangle 12"/>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95247" name="Text Box 13"/>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95248" name="Text Box 14"/>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95249" name="Line 15"/>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5250" name="Text Box 16"/>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95251" name="Text Box 17"/>
          <p:cNvSpPr txBox="1">
            <a:spLocks noChangeArrowheads="1"/>
          </p:cNvSpPr>
          <p:nvPr/>
        </p:nvSpPr>
        <p:spPr bwMode="auto">
          <a:xfrm>
            <a:off x="7489825" y="5659438"/>
            <a:ext cx="1439863"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95252" name="Line 18"/>
          <p:cNvSpPr>
            <a:spLocks noChangeShapeType="1"/>
          </p:cNvSpPr>
          <p:nvPr/>
        </p:nvSpPr>
        <p:spPr bwMode="auto">
          <a:xfrm flipH="1">
            <a:off x="6902450" y="6022975"/>
            <a:ext cx="585788" cy="7938"/>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5253" name="Line 19"/>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5254" name="Text Box 20"/>
          <p:cNvSpPr txBox="1">
            <a:spLocks noChangeArrowheads="1"/>
          </p:cNvSpPr>
          <p:nvPr/>
        </p:nvSpPr>
        <p:spPr bwMode="auto">
          <a:xfrm>
            <a:off x="3444875" y="2513013"/>
            <a:ext cx="2995613" cy="514350"/>
          </a:xfrm>
          <a:prstGeom prst="rect">
            <a:avLst/>
          </a:prstGeom>
          <a:noFill/>
          <a:ln w="12700">
            <a:noFill/>
            <a:miter lim="800000"/>
            <a:headEnd/>
            <a:tailEnd/>
          </a:ln>
        </p:spPr>
        <p:txBody>
          <a:bodyPr wrap="none">
            <a:prstTxWarp prst="textNoShape">
              <a:avLst/>
            </a:prstTxWarp>
            <a:spAutoFit/>
          </a:bodyPr>
          <a:lstStyle/>
          <a:p>
            <a:pPr algn="l">
              <a:spcBef>
                <a:spcPct val="50000"/>
              </a:spcBef>
            </a:pPr>
            <a:r>
              <a:rPr lang="en-US" sz="1200"/>
              <a:t>(REFVAL is not used in this case </a:t>
            </a:r>
          </a:p>
          <a:p>
            <a:pPr algn="l">
              <a:spcBef>
                <a:spcPct val="50000"/>
              </a:spcBef>
            </a:pPr>
            <a:r>
              <a:rPr lang="en-US" sz="1200"/>
              <a:t>but should be initialized for portability)</a:t>
            </a:r>
            <a:endParaRPr lang="en-US"/>
          </a:p>
        </p:txBody>
      </p:sp>
      <p:sp>
        <p:nvSpPr>
          <p:cNvPr id="95255" name="Line 21"/>
          <p:cNvSpPr>
            <a:spLocks noChangeShapeType="1"/>
          </p:cNvSpPr>
          <p:nvPr/>
        </p:nvSpPr>
        <p:spPr bwMode="auto">
          <a:xfrm flipH="1" flipV="1">
            <a:off x="6446838" y="5018088"/>
            <a:ext cx="9525" cy="809625"/>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5256" name="Text Box 22"/>
          <p:cNvSpPr txBox="1">
            <a:spLocks noChangeArrowheads="1"/>
          </p:cNvSpPr>
          <p:nvPr/>
        </p:nvSpPr>
        <p:spPr bwMode="auto">
          <a:xfrm>
            <a:off x="6037263" y="5880100"/>
            <a:ext cx="8747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1,</a:t>
            </a:r>
            <a:r>
              <a:rPr lang="en-US"/>
              <a:t>t</a:t>
            </a:r>
            <a:r>
              <a:rPr lang="en-US" baseline="-25000"/>
              <a:t>1</a:t>
            </a:r>
            <a:r>
              <a:rPr lang="en-US"/>
              <a:t>]</a:t>
            </a:r>
            <a:r>
              <a:rPr lang="en-US" baseline="-25000"/>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oter Placeholder 3"/>
          <p:cNvSpPr>
            <a:spLocks noGrp="1"/>
          </p:cNvSpPr>
          <p:nvPr>
            <p:ph type="ftr" sz="quarter" idx="10"/>
          </p:nvPr>
        </p:nvSpPr>
        <p:spPr>
          <a:noFill/>
        </p:spPr>
        <p:txBody>
          <a:bodyPr/>
          <a:lstStyle/>
          <a:p>
            <a:r>
              <a:rPr lang="en-US"/>
              <a:t>Geometry Finder Subsystem</a:t>
            </a:r>
          </a:p>
        </p:txBody>
      </p:sp>
      <p:sp>
        <p:nvSpPr>
          <p:cNvPr id="97283" name="Slide Number Placeholder 4"/>
          <p:cNvSpPr>
            <a:spLocks noGrp="1"/>
          </p:cNvSpPr>
          <p:nvPr>
            <p:ph type="sldNum" sz="quarter" idx="11"/>
          </p:nvPr>
        </p:nvSpPr>
        <p:spPr>
          <a:noFill/>
        </p:spPr>
        <p:txBody>
          <a:bodyPr/>
          <a:lstStyle/>
          <a:p>
            <a:fld id="{3075C63C-9D8F-F945-99CF-C7742F36783C}" type="slidenum">
              <a:rPr lang="en-US" smtClean="0"/>
              <a:pPr/>
              <a:t>42</a:t>
            </a:fld>
            <a:endParaRPr lang="en-US" sz="1400" b="0">
              <a:latin typeface="Times New Roman" charset="0"/>
            </a:endParaRPr>
          </a:p>
        </p:txBody>
      </p:sp>
      <p:sp>
        <p:nvSpPr>
          <p:cNvPr id="97284" name="Oval 2"/>
          <p:cNvSpPr>
            <a:spLocks noChangeArrowheads="1"/>
          </p:cNvSpPr>
          <p:nvPr/>
        </p:nvSpPr>
        <p:spPr bwMode="auto">
          <a:xfrm>
            <a:off x="1925638" y="3795713"/>
            <a:ext cx="606425" cy="606425"/>
          </a:xfrm>
          <a:prstGeom prst="ellipse">
            <a:avLst/>
          </a:prstGeom>
          <a:noFill/>
          <a:ln w="38100">
            <a:solidFill>
              <a:schemeClr val="accent1"/>
            </a:solidFill>
            <a:round/>
            <a:headEnd/>
            <a:tailEnd/>
          </a:ln>
        </p:spPr>
        <p:txBody>
          <a:bodyPr wrap="none" anchor="ctr">
            <a:prstTxWarp prst="textNoShape">
              <a:avLst/>
            </a:prstTxWarp>
          </a:bodyPr>
          <a:lstStyle/>
          <a:p>
            <a:endParaRPr lang="en-US"/>
          </a:p>
        </p:txBody>
      </p:sp>
      <p:sp>
        <p:nvSpPr>
          <p:cNvPr id="97285" name="Rectangle 3"/>
          <p:cNvSpPr>
            <a:spLocks noChangeArrowheads="1"/>
          </p:cNvSpPr>
          <p:nvPr/>
        </p:nvSpPr>
        <p:spPr bwMode="auto">
          <a:xfrm>
            <a:off x="5227638" y="5819775"/>
            <a:ext cx="835025" cy="43815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97286" name="Rectangle 4"/>
          <p:cNvSpPr>
            <a:spLocks noGrp="1" noChangeArrowheads="1"/>
          </p:cNvSpPr>
          <p:nvPr>
            <p:ph type="title"/>
          </p:nvPr>
        </p:nvSpPr>
        <p:spPr>
          <a:xfrm>
            <a:off x="3549650" y="381000"/>
            <a:ext cx="3762375" cy="474663"/>
          </a:xfrm>
          <a:noFill/>
        </p:spPr>
        <p:txBody>
          <a:bodyPr/>
          <a:lstStyle/>
          <a:p>
            <a:r>
              <a:rPr lang="en-US"/>
              <a:t>Find Local Maxima</a:t>
            </a:r>
          </a:p>
        </p:txBody>
      </p:sp>
      <p:sp>
        <p:nvSpPr>
          <p:cNvPr id="97287" name="Text Box 5"/>
          <p:cNvSpPr txBox="1">
            <a:spLocks noChangeArrowheads="1"/>
          </p:cNvSpPr>
          <p:nvPr/>
        </p:nvSpPr>
        <p:spPr bwMode="auto">
          <a:xfrm>
            <a:off x="5197475" y="5864225"/>
            <a:ext cx="874713"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a:t>
            </a:r>
            <a:r>
              <a:rPr lang="en-US"/>
              <a:t>t</a:t>
            </a:r>
            <a:r>
              <a:rPr lang="en-US" baseline="-25000"/>
              <a:t>0</a:t>
            </a:r>
            <a:r>
              <a:rPr lang="en-US"/>
              <a:t>]</a:t>
            </a:r>
            <a:r>
              <a:rPr lang="en-US" baseline="-25000"/>
              <a:t>    </a:t>
            </a:r>
          </a:p>
        </p:txBody>
      </p:sp>
      <p:sp>
        <p:nvSpPr>
          <p:cNvPr id="97288" name="Text Box 6"/>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97289" name="Line 7"/>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7290" name="Line 8"/>
          <p:cNvSpPr>
            <a:spLocks noChangeShapeType="1"/>
          </p:cNvSpPr>
          <p:nvPr/>
        </p:nvSpPr>
        <p:spPr bwMode="auto">
          <a:xfrm flipV="1">
            <a:off x="5626100" y="4421188"/>
            <a:ext cx="1588" cy="140335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7291" name="Text Box 9"/>
          <p:cNvSpPr txBox="1">
            <a:spLocks noChangeArrowheads="1"/>
          </p:cNvSpPr>
          <p:nvPr/>
        </p:nvSpPr>
        <p:spPr bwMode="auto">
          <a:xfrm>
            <a:off x="3686175" y="4872038"/>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97292" name="Rectangle 10"/>
          <p:cNvSpPr>
            <a:spLocks noChangeArrowheads="1"/>
          </p:cNvSpPr>
          <p:nvPr/>
        </p:nvSpPr>
        <p:spPr bwMode="auto">
          <a:xfrm>
            <a:off x="2235200" y="3897313"/>
            <a:ext cx="5118100" cy="1919287"/>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97293" name="Freeform 11"/>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97294" name="Text Box 12"/>
          <p:cNvSpPr txBox="1">
            <a:spLocks noChangeArrowheads="1"/>
          </p:cNvSpPr>
          <p:nvPr/>
        </p:nvSpPr>
        <p:spPr bwMode="auto">
          <a:xfrm>
            <a:off x="795338" y="1393825"/>
            <a:ext cx="7570787" cy="1748171"/>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at which Distance is a local maximum. </a:t>
            </a:r>
          </a:p>
          <a:p>
            <a:pPr algn="l">
              <a:spcBef>
                <a:spcPct val="50000"/>
              </a:spcBef>
            </a:pPr>
            <a:r>
              <a:rPr lang="en-US" sz="2000" dirty="0"/>
              <a:t>GF API input arguments defining constraint:</a:t>
            </a:r>
            <a:endParaRPr lang="en-US" sz="1400" dirty="0"/>
          </a:p>
          <a:p>
            <a:pPr algn="l">
              <a:spcBef>
                <a:spcPct val="50000"/>
              </a:spcBef>
            </a:pPr>
            <a:r>
              <a:rPr lang="en-US" sz="1600" dirty="0"/>
              <a:t>    </a:t>
            </a:r>
            <a:r>
              <a:rPr lang="en-US" sz="1400" dirty="0">
                <a:latin typeface="Courier" charset="0"/>
              </a:rPr>
              <a:t>RELATE = 'LOCMAX'</a:t>
            </a:r>
          </a:p>
          <a:p>
            <a:pPr algn="l">
              <a:spcBef>
                <a:spcPct val="50000"/>
              </a:spcBef>
            </a:pPr>
            <a:r>
              <a:rPr lang="en-US" sz="1400" dirty="0">
                <a:latin typeface="Courier" charset="0"/>
              </a:rPr>
              <a:t>  ADJUST = 0.D0 </a:t>
            </a:r>
          </a:p>
          <a:p>
            <a:pPr algn="l">
              <a:spcBef>
                <a:spcPct val="50000"/>
              </a:spcBef>
            </a:pPr>
            <a:r>
              <a:rPr lang="en-US" sz="1400" dirty="0">
                <a:latin typeface="Courier" charset="0"/>
              </a:rPr>
              <a:t>  REFVAL = 0.D0</a:t>
            </a:r>
            <a:endParaRPr lang="en-US" sz="1400" dirty="0"/>
          </a:p>
        </p:txBody>
      </p:sp>
      <p:sp>
        <p:nvSpPr>
          <p:cNvPr id="97295" name="Rectangle 13"/>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97296" name="Text Box 14"/>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97297" name="Text Box 15"/>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97298" name="Line 16"/>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7299" name="Text Box 17"/>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97300" name="Text Box 18"/>
          <p:cNvSpPr txBox="1">
            <a:spLocks noChangeArrowheads="1"/>
          </p:cNvSpPr>
          <p:nvPr/>
        </p:nvSpPr>
        <p:spPr bwMode="auto">
          <a:xfrm>
            <a:off x="7489825" y="5659438"/>
            <a:ext cx="1439863"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97301" name="Line 19"/>
          <p:cNvSpPr>
            <a:spLocks noChangeShapeType="1"/>
          </p:cNvSpPr>
          <p:nvPr/>
        </p:nvSpPr>
        <p:spPr bwMode="auto">
          <a:xfrm flipH="1">
            <a:off x="6064250" y="6029325"/>
            <a:ext cx="1423988" cy="14288"/>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7302" name="Line 20"/>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7303" name="Text Box 21"/>
          <p:cNvSpPr txBox="1">
            <a:spLocks noChangeArrowheads="1"/>
          </p:cNvSpPr>
          <p:nvPr/>
        </p:nvSpPr>
        <p:spPr bwMode="auto">
          <a:xfrm>
            <a:off x="3444875" y="2513013"/>
            <a:ext cx="2995613" cy="514350"/>
          </a:xfrm>
          <a:prstGeom prst="rect">
            <a:avLst/>
          </a:prstGeom>
          <a:noFill/>
          <a:ln w="12700">
            <a:noFill/>
            <a:miter lim="800000"/>
            <a:headEnd/>
            <a:tailEnd/>
          </a:ln>
        </p:spPr>
        <p:txBody>
          <a:bodyPr wrap="none">
            <a:prstTxWarp prst="textNoShape">
              <a:avLst/>
            </a:prstTxWarp>
            <a:spAutoFit/>
          </a:bodyPr>
          <a:lstStyle/>
          <a:p>
            <a:pPr algn="l">
              <a:spcBef>
                <a:spcPct val="50000"/>
              </a:spcBef>
            </a:pPr>
            <a:r>
              <a:rPr lang="en-US" sz="1200"/>
              <a:t>(REFVAL is not used in this case </a:t>
            </a:r>
          </a:p>
          <a:p>
            <a:pPr algn="l">
              <a:spcBef>
                <a:spcPct val="50000"/>
              </a:spcBef>
            </a:pPr>
            <a:r>
              <a:rPr lang="en-US" sz="1200"/>
              <a:t>but should be initialized for portability)</a:t>
            </a:r>
            <a:endParaRPr lang="en-US"/>
          </a:p>
        </p:txBody>
      </p:sp>
      <p:sp>
        <p:nvSpPr>
          <p:cNvPr id="97304" name="Text Box 22"/>
          <p:cNvSpPr txBox="1">
            <a:spLocks noChangeArrowheads="1"/>
          </p:cNvSpPr>
          <p:nvPr/>
        </p:nvSpPr>
        <p:spPr bwMode="auto">
          <a:xfrm>
            <a:off x="7699375" y="3392488"/>
            <a:ext cx="1331913" cy="587375"/>
          </a:xfrm>
          <a:prstGeom prst="rect">
            <a:avLst/>
          </a:prstGeom>
          <a:noFill/>
          <a:ln w="12700">
            <a:noFill/>
            <a:miter lim="800000"/>
            <a:headEnd/>
            <a:tailEnd/>
          </a:ln>
        </p:spPr>
        <p:txBody>
          <a:bodyPr>
            <a:prstTxWarp prst="textNoShape">
              <a:avLst/>
            </a:prstTxWarp>
            <a:spAutoFit/>
          </a:bodyPr>
          <a:lstStyle/>
          <a:p>
            <a:pPr>
              <a:spcBef>
                <a:spcPct val="50000"/>
              </a:spcBef>
            </a:pPr>
            <a:r>
              <a:rPr lang="en-US">
                <a:solidFill>
                  <a:schemeClr val="accent1"/>
                </a:solidFill>
              </a:rPr>
              <a:t>Not Solutions</a:t>
            </a:r>
            <a:endParaRPr lang="en-US"/>
          </a:p>
        </p:txBody>
      </p:sp>
      <p:sp>
        <p:nvSpPr>
          <p:cNvPr id="97305" name="Line 23"/>
          <p:cNvSpPr>
            <a:spLocks noChangeShapeType="1"/>
          </p:cNvSpPr>
          <p:nvPr/>
        </p:nvSpPr>
        <p:spPr bwMode="auto">
          <a:xfrm flipH="1">
            <a:off x="7620000" y="4076700"/>
            <a:ext cx="466725" cy="325438"/>
          </a:xfrm>
          <a:prstGeom prst="line">
            <a:avLst/>
          </a:prstGeom>
          <a:noFill/>
          <a:ln w="57150">
            <a:solidFill>
              <a:schemeClr val="accent1"/>
            </a:solidFill>
            <a:round/>
            <a:headEnd/>
            <a:tailEnd type="triangle" w="med" len="med"/>
          </a:ln>
        </p:spPr>
        <p:txBody>
          <a:bodyPr wrap="none" anchor="ctr">
            <a:prstTxWarp prst="textNoShape">
              <a:avLst/>
            </a:prstTxWarp>
          </a:bodyPr>
          <a:lstStyle/>
          <a:p>
            <a:endParaRPr lang="en-US"/>
          </a:p>
        </p:txBody>
      </p:sp>
      <p:sp>
        <p:nvSpPr>
          <p:cNvPr id="97306" name="Rectangle 24"/>
          <p:cNvSpPr>
            <a:spLocks noChangeArrowheads="1"/>
          </p:cNvSpPr>
          <p:nvPr/>
        </p:nvSpPr>
        <p:spPr bwMode="auto">
          <a:xfrm>
            <a:off x="7715250" y="4479925"/>
            <a:ext cx="1350963" cy="1047750"/>
          </a:xfrm>
          <a:prstGeom prst="rect">
            <a:avLst/>
          </a:prstGeom>
          <a:noFill/>
          <a:ln w="12700">
            <a:noFill/>
            <a:miter lim="800000"/>
            <a:headEnd/>
            <a:tailEnd/>
          </a:ln>
        </p:spPr>
        <p:txBody>
          <a:bodyPr>
            <a:prstTxWarp prst="textNoShape">
              <a:avLst/>
            </a:prstTxWarp>
            <a:spAutoFit/>
          </a:bodyPr>
          <a:lstStyle/>
          <a:p>
            <a:pPr algn="l"/>
            <a:r>
              <a:rPr lang="en-US" sz="1000"/>
              <a:t>Local extrema are always in the interior of the confinement window, </a:t>
            </a:r>
          </a:p>
          <a:p>
            <a:pPr algn="l"/>
            <a:r>
              <a:rPr lang="en-US" sz="1000"/>
              <a:t>never on the boundary</a:t>
            </a:r>
          </a:p>
        </p:txBody>
      </p:sp>
      <p:sp>
        <p:nvSpPr>
          <p:cNvPr id="97307" name="Line 25"/>
          <p:cNvSpPr>
            <a:spLocks noChangeShapeType="1"/>
          </p:cNvSpPr>
          <p:nvPr/>
        </p:nvSpPr>
        <p:spPr bwMode="auto">
          <a:xfrm flipH="1" flipV="1">
            <a:off x="2543175" y="4056063"/>
            <a:ext cx="5559425" cy="22225"/>
          </a:xfrm>
          <a:prstGeom prst="line">
            <a:avLst/>
          </a:prstGeom>
          <a:noFill/>
          <a:ln w="57150">
            <a:solidFill>
              <a:schemeClr val="accent1"/>
            </a:solidFill>
            <a:round/>
            <a:headEnd/>
            <a:tailEnd type="triangle" w="med" len="med"/>
          </a:ln>
        </p:spPr>
        <p:txBody>
          <a:bodyPr wrap="none" anchor="ctr">
            <a:prstTxWarp prst="textNoShape">
              <a:avLst/>
            </a:prstTxWarp>
          </a:bodyPr>
          <a:lstStyle/>
          <a:p>
            <a:endParaRPr lang="en-US"/>
          </a:p>
        </p:txBody>
      </p:sp>
      <p:sp>
        <p:nvSpPr>
          <p:cNvPr id="97308" name="Oval 26"/>
          <p:cNvSpPr>
            <a:spLocks noChangeArrowheads="1"/>
          </p:cNvSpPr>
          <p:nvPr/>
        </p:nvSpPr>
        <p:spPr bwMode="auto">
          <a:xfrm>
            <a:off x="7035800" y="4256088"/>
            <a:ext cx="606425" cy="606425"/>
          </a:xfrm>
          <a:prstGeom prst="ellipse">
            <a:avLst/>
          </a:prstGeom>
          <a:noFill/>
          <a:ln w="38100">
            <a:solidFill>
              <a:schemeClr val="accent1"/>
            </a:solidFill>
            <a:round/>
            <a:headEnd/>
            <a:tailEnd/>
          </a:ln>
        </p:spPr>
        <p:txBody>
          <a:bodyPr wrap="none" anchor="ctr">
            <a:prstTxWarp prst="textNoShape">
              <a:avLst/>
            </a:prstTxWarp>
          </a:bodyP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oter Placeholder 3"/>
          <p:cNvSpPr>
            <a:spLocks noGrp="1"/>
          </p:cNvSpPr>
          <p:nvPr>
            <p:ph type="ftr" sz="quarter" idx="10"/>
          </p:nvPr>
        </p:nvSpPr>
        <p:spPr>
          <a:noFill/>
        </p:spPr>
        <p:txBody>
          <a:bodyPr/>
          <a:lstStyle/>
          <a:p>
            <a:r>
              <a:rPr lang="en-US"/>
              <a:t>Geometry Finder Subsystem</a:t>
            </a:r>
          </a:p>
        </p:txBody>
      </p:sp>
      <p:sp>
        <p:nvSpPr>
          <p:cNvPr id="99331" name="Slide Number Placeholder 4"/>
          <p:cNvSpPr>
            <a:spLocks noGrp="1"/>
          </p:cNvSpPr>
          <p:nvPr>
            <p:ph type="sldNum" sz="quarter" idx="11"/>
          </p:nvPr>
        </p:nvSpPr>
        <p:spPr>
          <a:noFill/>
        </p:spPr>
        <p:txBody>
          <a:bodyPr/>
          <a:lstStyle/>
          <a:p>
            <a:fld id="{B41C9FF7-1ABF-C244-848C-AB8521D4D89F}" type="slidenum">
              <a:rPr lang="en-US" smtClean="0"/>
              <a:pPr/>
              <a:t>43</a:t>
            </a:fld>
            <a:endParaRPr lang="en-US" sz="1400" b="0">
              <a:latin typeface="Times New Roman" charset="0"/>
            </a:endParaRPr>
          </a:p>
        </p:txBody>
      </p:sp>
      <p:sp>
        <p:nvSpPr>
          <p:cNvPr id="99332" name="Text Box 2"/>
          <p:cNvSpPr txBox="1">
            <a:spLocks noChangeArrowheads="1"/>
          </p:cNvSpPr>
          <p:nvPr/>
        </p:nvSpPr>
        <p:spPr bwMode="auto">
          <a:xfrm>
            <a:off x="877888" y="1393825"/>
            <a:ext cx="7186612" cy="1710468"/>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the time at which Distance is an absolute minimum.</a:t>
            </a:r>
            <a:r>
              <a:rPr lang="en-US" sz="2000" baseline="-25000" dirty="0"/>
              <a:t> </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400" dirty="0">
                <a:latin typeface="Courier" charset="0"/>
              </a:rPr>
              <a:t>   RELATE = 'ABSMIN'</a:t>
            </a:r>
          </a:p>
          <a:p>
            <a:pPr algn="l">
              <a:spcBef>
                <a:spcPct val="50000"/>
              </a:spcBef>
            </a:pPr>
            <a:r>
              <a:rPr lang="en-US" sz="1400" dirty="0">
                <a:latin typeface="Courier" charset="0"/>
              </a:rPr>
              <a:t>   ADJUST = 0.D0</a:t>
            </a:r>
          </a:p>
          <a:p>
            <a:pPr algn="l">
              <a:spcBef>
                <a:spcPct val="50000"/>
              </a:spcBef>
            </a:pPr>
            <a:r>
              <a:rPr lang="en-US" sz="1400" dirty="0">
                <a:latin typeface="Courier" charset="0"/>
              </a:rPr>
              <a:t>   REFVAL = 0.D0</a:t>
            </a:r>
          </a:p>
        </p:txBody>
      </p:sp>
      <p:sp>
        <p:nvSpPr>
          <p:cNvPr id="99333" name="Rectangle 3"/>
          <p:cNvSpPr>
            <a:spLocks noChangeArrowheads="1"/>
          </p:cNvSpPr>
          <p:nvPr/>
        </p:nvSpPr>
        <p:spPr bwMode="auto">
          <a:xfrm>
            <a:off x="4014788" y="5819775"/>
            <a:ext cx="692150" cy="43815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99334" name="Rectangle 4"/>
          <p:cNvSpPr>
            <a:spLocks noGrp="1" noChangeArrowheads="1"/>
          </p:cNvSpPr>
          <p:nvPr>
            <p:ph type="title"/>
          </p:nvPr>
        </p:nvSpPr>
        <p:spPr>
          <a:xfrm>
            <a:off x="3060700" y="381000"/>
            <a:ext cx="4732338" cy="474663"/>
          </a:xfrm>
          <a:noFill/>
        </p:spPr>
        <p:txBody>
          <a:bodyPr/>
          <a:lstStyle/>
          <a:p>
            <a:r>
              <a:rPr lang="en-US"/>
              <a:t>Find Absolute Minimum</a:t>
            </a:r>
          </a:p>
        </p:txBody>
      </p:sp>
      <p:sp>
        <p:nvSpPr>
          <p:cNvPr id="99335" name="Text Box 5"/>
          <p:cNvSpPr txBox="1">
            <a:spLocks noChangeArrowheads="1"/>
          </p:cNvSpPr>
          <p:nvPr/>
        </p:nvSpPr>
        <p:spPr bwMode="auto">
          <a:xfrm>
            <a:off x="3941763" y="5849938"/>
            <a:ext cx="8747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a:t>
            </a:r>
            <a:r>
              <a:rPr lang="en-US"/>
              <a:t>t</a:t>
            </a:r>
            <a:r>
              <a:rPr lang="en-US" baseline="-25000"/>
              <a:t>0</a:t>
            </a:r>
            <a:r>
              <a:rPr lang="en-US"/>
              <a:t>]</a:t>
            </a:r>
            <a:r>
              <a:rPr lang="en-US" baseline="-25000"/>
              <a:t>    </a:t>
            </a:r>
          </a:p>
        </p:txBody>
      </p:sp>
      <p:sp>
        <p:nvSpPr>
          <p:cNvPr id="99336" name="Text Box 6"/>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99337" name="Line 7"/>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9338" name="Line 8"/>
          <p:cNvSpPr>
            <a:spLocks noChangeShapeType="1"/>
          </p:cNvSpPr>
          <p:nvPr/>
        </p:nvSpPr>
        <p:spPr bwMode="auto">
          <a:xfrm flipH="1" flipV="1">
            <a:off x="4362450" y="5310188"/>
            <a:ext cx="4763" cy="5222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9339" name="Text Box 9"/>
          <p:cNvSpPr txBox="1">
            <a:spLocks noChangeArrowheads="1"/>
          </p:cNvSpPr>
          <p:nvPr/>
        </p:nvSpPr>
        <p:spPr bwMode="auto">
          <a:xfrm>
            <a:off x="3749675" y="4872038"/>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99340" name="Rectangle 10"/>
          <p:cNvSpPr>
            <a:spLocks noChangeArrowheads="1"/>
          </p:cNvSpPr>
          <p:nvPr/>
        </p:nvSpPr>
        <p:spPr bwMode="auto">
          <a:xfrm>
            <a:off x="2235200" y="390525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99341" name="Line 11"/>
          <p:cNvSpPr>
            <a:spLocks noChangeShapeType="1"/>
          </p:cNvSpPr>
          <p:nvPr/>
        </p:nvSpPr>
        <p:spPr bwMode="auto">
          <a:xfrm flipV="1">
            <a:off x="2247900" y="5327650"/>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99342" name="Text Box 12"/>
          <p:cNvSpPr txBox="1">
            <a:spLocks noChangeArrowheads="1"/>
          </p:cNvSpPr>
          <p:nvPr/>
        </p:nvSpPr>
        <p:spPr bwMode="auto">
          <a:xfrm>
            <a:off x="1504950" y="5135563"/>
            <a:ext cx="876300"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MIN</a:t>
            </a:r>
            <a:endParaRPr lang="en-US" baseline="-25000"/>
          </a:p>
        </p:txBody>
      </p:sp>
      <p:sp>
        <p:nvSpPr>
          <p:cNvPr id="99343" name="Freeform 13"/>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99344" name="Rectangle 14"/>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99345" name="Text Box 15"/>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99346" name="Text Box 16"/>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99347" name="Line 17"/>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99348" name="Text Box 18"/>
          <p:cNvSpPr txBox="1">
            <a:spLocks noChangeArrowheads="1"/>
          </p:cNvSpPr>
          <p:nvPr/>
        </p:nvSpPr>
        <p:spPr bwMode="auto">
          <a:xfrm rot="-5400000">
            <a:off x="7604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99349" name="Text Box 19"/>
          <p:cNvSpPr txBox="1">
            <a:spLocks noChangeArrowheads="1"/>
          </p:cNvSpPr>
          <p:nvPr/>
        </p:nvSpPr>
        <p:spPr bwMode="auto">
          <a:xfrm>
            <a:off x="7489825" y="5659438"/>
            <a:ext cx="1439863"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99350" name="Line 20"/>
          <p:cNvSpPr>
            <a:spLocks noChangeShapeType="1"/>
          </p:cNvSpPr>
          <p:nvPr/>
        </p:nvSpPr>
        <p:spPr bwMode="auto">
          <a:xfrm flipH="1">
            <a:off x="4697413" y="6008688"/>
            <a:ext cx="2784475"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9351" name="Line 21"/>
          <p:cNvSpPr>
            <a:spLocks noChangeShapeType="1"/>
          </p:cNvSpPr>
          <p:nvPr/>
        </p:nvSpPr>
        <p:spPr bwMode="auto">
          <a:xfrm>
            <a:off x="17494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99352" name="Text Box 22"/>
          <p:cNvSpPr txBox="1">
            <a:spLocks noChangeArrowheads="1"/>
          </p:cNvSpPr>
          <p:nvPr/>
        </p:nvSpPr>
        <p:spPr bwMode="auto">
          <a:xfrm>
            <a:off x="3451225" y="2506663"/>
            <a:ext cx="2995613" cy="514350"/>
          </a:xfrm>
          <a:prstGeom prst="rect">
            <a:avLst/>
          </a:prstGeom>
          <a:noFill/>
          <a:ln w="12700">
            <a:noFill/>
            <a:miter lim="800000"/>
            <a:headEnd/>
            <a:tailEnd/>
          </a:ln>
        </p:spPr>
        <p:txBody>
          <a:bodyPr wrap="none">
            <a:prstTxWarp prst="textNoShape">
              <a:avLst/>
            </a:prstTxWarp>
            <a:spAutoFit/>
          </a:bodyPr>
          <a:lstStyle/>
          <a:p>
            <a:pPr algn="l">
              <a:spcBef>
                <a:spcPct val="50000"/>
              </a:spcBef>
            </a:pPr>
            <a:r>
              <a:rPr lang="en-US" sz="1200"/>
              <a:t>(REFVAL is not used in this case </a:t>
            </a:r>
          </a:p>
          <a:p>
            <a:pPr algn="l">
              <a:spcBef>
                <a:spcPct val="50000"/>
              </a:spcBef>
            </a:pPr>
            <a:r>
              <a:rPr lang="en-US" sz="1200"/>
              <a:t>but should be initialized for portability)</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3"/>
          <p:cNvSpPr>
            <a:spLocks noGrp="1"/>
          </p:cNvSpPr>
          <p:nvPr>
            <p:ph type="ftr" sz="quarter" idx="10"/>
          </p:nvPr>
        </p:nvSpPr>
        <p:spPr>
          <a:noFill/>
        </p:spPr>
        <p:txBody>
          <a:bodyPr/>
          <a:lstStyle/>
          <a:p>
            <a:r>
              <a:rPr lang="en-US"/>
              <a:t>Geometry Finder Subsystem</a:t>
            </a:r>
          </a:p>
        </p:txBody>
      </p:sp>
      <p:sp>
        <p:nvSpPr>
          <p:cNvPr id="101379" name="Slide Number Placeholder 4"/>
          <p:cNvSpPr>
            <a:spLocks noGrp="1"/>
          </p:cNvSpPr>
          <p:nvPr>
            <p:ph type="sldNum" sz="quarter" idx="11"/>
          </p:nvPr>
        </p:nvSpPr>
        <p:spPr>
          <a:noFill/>
        </p:spPr>
        <p:txBody>
          <a:bodyPr/>
          <a:lstStyle/>
          <a:p>
            <a:fld id="{EE2A90C7-A289-1540-AF83-FBD59935C654}" type="slidenum">
              <a:rPr lang="en-US" smtClean="0"/>
              <a:pPr/>
              <a:t>44</a:t>
            </a:fld>
            <a:endParaRPr lang="en-US" sz="1400" b="0">
              <a:latin typeface="Times New Roman" charset="0"/>
            </a:endParaRPr>
          </a:p>
        </p:txBody>
      </p:sp>
      <p:sp>
        <p:nvSpPr>
          <p:cNvPr id="101380" name="Rectangle 2"/>
          <p:cNvSpPr>
            <a:spLocks noChangeArrowheads="1"/>
          </p:cNvSpPr>
          <p:nvPr/>
        </p:nvSpPr>
        <p:spPr bwMode="auto">
          <a:xfrm>
            <a:off x="1893888" y="5819775"/>
            <a:ext cx="692150" cy="43815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01381" name="Rectangle 3"/>
          <p:cNvSpPr>
            <a:spLocks noGrp="1" noChangeArrowheads="1"/>
          </p:cNvSpPr>
          <p:nvPr>
            <p:ph type="title"/>
          </p:nvPr>
        </p:nvSpPr>
        <p:spPr>
          <a:xfrm>
            <a:off x="3011488" y="381000"/>
            <a:ext cx="4822825" cy="474663"/>
          </a:xfrm>
          <a:noFill/>
        </p:spPr>
        <p:txBody>
          <a:bodyPr/>
          <a:lstStyle/>
          <a:p>
            <a:r>
              <a:rPr lang="en-US"/>
              <a:t>Find Absolute Maximum</a:t>
            </a:r>
          </a:p>
        </p:txBody>
      </p:sp>
      <p:sp>
        <p:nvSpPr>
          <p:cNvPr id="101382" name="Text Box 4"/>
          <p:cNvSpPr txBox="1">
            <a:spLocks noChangeArrowheads="1"/>
          </p:cNvSpPr>
          <p:nvPr/>
        </p:nvSpPr>
        <p:spPr bwMode="auto">
          <a:xfrm>
            <a:off x="1820863" y="5849938"/>
            <a:ext cx="87471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0,</a:t>
            </a:r>
            <a:r>
              <a:rPr lang="en-US"/>
              <a:t>t</a:t>
            </a:r>
            <a:r>
              <a:rPr lang="en-US" baseline="-25000"/>
              <a:t>0</a:t>
            </a:r>
            <a:r>
              <a:rPr lang="en-US"/>
              <a:t>]</a:t>
            </a:r>
            <a:r>
              <a:rPr lang="en-US" baseline="-25000"/>
              <a:t>    </a:t>
            </a:r>
          </a:p>
        </p:txBody>
      </p:sp>
      <p:sp>
        <p:nvSpPr>
          <p:cNvPr id="101383" name="Text Box 5"/>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101384" name="Line 6"/>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1385" name="Line 7"/>
          <p:cNvSpPr>
            <a:spLocks noChangeShapeType="1"/>
          </p:cNvSpPr>
          <p:nvPr/>
        </p:nvSpPr>
        <p:spPr bwMode="auto">
          <a:xfrm flipH="1" flipV="1">
            <a:off x="2235200" y="4079875"/>
            <a:ext cx="4763" cy="1744663"/>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1386" name="Text Box 8"/>
          <p:cNvSpPr txBox="1">
            <a:spLocks noChangeArrowheads="1"/>
          </p:cNvSpPr>
          <p:nvPr/>
        </p:nvSpPr>
        <p:spPr bwMode="auto">
          <a:xfrm>
            <a:off x="3686175" y="4872038"/>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101387" name="Rectangle 9"/>
          <p:cNvSpPr>
            <a:spLocks noChangeArrowheads="1"/>
          </p:cNvSpPr>
          <p:nvPr/>
        </p:nvSpPr>
        <p:spPr bwMode="auto">
          <a:xfrm>
            <a:off x="2235200" y="3897313"/>
            <a:ext cx="5118100" cy="1919287"/>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101388" name="Line 10"/>
          <p:cNvSpPr>
            <a:spLocks noChangeShapeType="1"/>
          </p:cNvSpPr>
          <p:nvPr/>
        </p:nvSpPr>
        <p:spPr bwMode="auto">
          <a:xfrm flipV="1">
            <a:off x="2247900" y="4089400"/>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01389" name="Text Box 11"/>
          <p:cNvSpPr txBox="1">
            <a:spLocks noChangeArrowheads="1"/>
          </p:cNvSpPr>
          <p:nvPr/>
        </p:nvSpPr>
        <p:spPr bwMode="auto">
          <a:xfrm>
            <a:off x="1501775" y="3948113"/>
            <a:ext cx="876300"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MAX</a:t>
            </a:r>
            <a:endParaRPr lang="en-US" baseline="-25000"/>
          </a:p>
        </p:txBody>
      </p:sp>
      <p:sp>
        <p:nvSpPr>
          <p:cNvPr id="101390" name="Freeform 12"/>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101391" name="Text Box 13"/>
          <p:cNvSpPr txBox="1">
            <a:spLocks noChangeArrowheads="1"/>
          </p:cNvSpPr>
          <p:nvPr/>
        </p:nvSpPr>
        <p:spPr bwMode="auto">
          <a:xfrm>
            <a:off x="854075" y="1393825"/>
            <a:ext cx="7245350" cy="1753557"/>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the time at which Distance is an absolute maximum.</a:t>
            </a:r>
          </a:p>
          <a:p>
            <a:pPr algn="l">
              <a:spcBef>
                <a:spcPct val="50000"/>
              </a:spcBef>
            </a:pPr>
            <a:r>
              <a:rPr lang="en-US" sz="2000" dirty="0"/>
              <a:t>GF API input arguments defining constraint:</a:t>
            </a:r>
            <a:endParaRPr lang="en-US" sz="1400" dirty="0"/>
          </a:p>
          <a:p>
            <a:pPr algn="l">
              <a:spcBef>
                <a:spcPct val="50000"/>
              </a:spcBef>
            </a:pPr>
            <a:r>
              <a:rPr lang="en-US" sz="1600" dirty="0"/>
              <a:t>    </a:t>
            </a:r>
            <a:r>
              <a:rPr lang="en-US" sz="1400" dirty="0">
                <a:latin typeface="Courier" charset="0"/>
              </a:rPr>
              <a:t>RELATE = 'ABSMAX'</a:t>
            </a:r>
          </a:p>
          <a:p>
            <a:pPr algn="l">
              <a:spcBef>
                <a:spcPct val="50000"/>
              </a:spcBef>
            </a:pPr>
            <a:r>
              <a:rPr lang="en-US" sz="1400" dirty="0">
                <a:latin typeface="Courier" charset="0"/>
              </a:rPr>
              <a:t>  ADJUST = 0.D0</a:t>
            </a:r>
          </a:p>
          <a:p>
            <a:pPr algn="l">
              <a:spcBef>
                <a:spcPct val="50000"/>
              </a:spcBef>
            </a:pPr>
            <a:r>
              <a:rPr lang="en-US" sz="1400" dirty="0">
                <a:latin typeface="Courier" charset="0"/>
              </a:rPr>
              <a:t>  REFVAL = 0.D0</a:t>
            </a:r>
          </a:p>
        </p:txBody>
      </p:sp>
      <p:sp>
        <p:nvSpPr>
          <p:cNvPr id="101392" name="Rectangle 14"/>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101393" name="Text Box 15"/>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01394" name="Text Box 16"/>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101395" name="Line 17"/>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1396" name="Text Box 18"/>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101397" name="Text Box 19"/>
          <p:cNvSpPr txBox="1">
            <a:spLocks noChangeArrowheads="1"/>
          </p:cNvSpPr>
          <p:nvPr/>
        </p:nvSpPr>
        <p:spPr bwMode="auto">
          <a:xfrm>
            <a:off x="7489825" y="5659438"/>
            <a:ext cx="1439863"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101398" name="Line 20"/>
          <p:cNvSpPr>
            <a:spLocks noChangeShapeType="1"/>
          </p:cNvSpPr>
          <p:nvPr/>
        </p:nvSpPr>
        <p:spPr bwMode="auto">
          <a:xfrm flipH="1">
            <a:off x="2579688" y="6008688"/>
            <a:ext cx="4902200" cy="635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1399" name="Line 21"/>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1400" name="Text Box 22"/>
          <p:cNvSpPr txBox="1">
            <a:spLocks noChangeArrowheads="1"/>
          </p:cNvSpPr>
          <p:nvPr/>
        </p:nvSpPr>
        <p:spPr bwMode="auto">
          <a:xfrm>
            <a:off x="3363913" y="2519363"/>
            <a:ext cx="2995612" cy="514350"/>
          </a:xfrm>
          <a:prstGeom prst="rect">
            <a:avLst/>
          </a:prstGeom>
          <a:noFill/>
          <a:ln w="12700">
            <a:noFill/>
            <a:miter lim="800000"/>
            <a:headEnd/>
            <a:tailEnd/>
          </a:ln>
        </p:spPr>
        <p:txBody>
          <a:bodyPr wrap="none">
            <a:prstTxWarp prst="textNoShape">
              <a:avLst/>
            </a:prstTxWarp>
            <a:spAutoFit/>
          </a:bodyPr>
          <a:lstStyle/>
          <a:p>
            <a:pPr algn="l">
              <a:spcBef>
                <a:spcPct val="50000"/>
              </a:spcBef>
            </a:pPr>
            <a:r>
              <a:rPr lang="en-US" sz="1200"/>
              <a:t>(REFVAL is not used in this case </a:t>
            </a:r>
          </a:p>
          <a:p>
            <a:pPr algn="l">
              <a:spcBef>
                <a:spcPct val="50000"/>
              </a:spcBef>
            </a:pPr>
            <a:r>
              <a:rPr lang="en-US" sz="1200"/>
              <a:t>but should be initialized for portability)</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oter Placeholder 3"/>
          <p:cNvSpPr>
            <a:spLocks noGrp="1"/>
          </p:cNvSpPr>
          <p:nvPr>
            <p:ph type="ftr" sz="quarter" idx="10"/>
          </p:nvPr>
        </p:nvSpPr>
        <p:spPr>
          <a:noFill/>
        </p:spPr>
        <p:txBody>
          <a:bodyPr/>
          <a:lstStyle/>
          <a:p>
            <a:r>
              <a:rPr lang="en-US"/>
              <a:t>Geometry Finder Subsystem</a:t>
            </a:r>
          </a:p>
        </p:txBody>
      </p:sp>
      <p:sp>
        <p:nvSpPr>
          <p:cNvPr id="103427" name="Slide Number Placeholder 4"/>
          <p:cNvSpPr>
            <a:spLocks noGrp="1"/>
          </p:cNvSpPr>
          <p:nvPr>
            <p:ph type="sldNum" sz="quarter" idx="11"/>
          </p:nvPr>
        </p:nvSpPr>
        <p:spPr>
          <a:noFill/>
        </p:spPr>
        <p:txBody>
          <a:bodyPr/>
          <a:lstStyle/>
          <a:p>
            <a:fld id="{1A9670B4-F15F-8240-9A41-F1A03D56F505}" type="slidenum">
              <a:rPr lang="en-US" smtClean="0"/>
              <a:pPr/>
              <a:t>45</a:t>
            </a:fld>
            <a:endParaRPr lang="en-US" sz="1400" b="0">
              <a:latin typeface="Times New Roman" charset="0"/>
            </a:endParaRPr>
          </a:p>
        </p:txBody>
      </p:sp>
      <p:sp>
        <p:nvSpPr>
          <p:cNvPr id="103428" name="Rectangle 2"/>
          <p:cNvSpPr>
            <a:spLocks noChangeArrowheads="1"/>
          </p:cNvSpPr>
          <p:nvPr/>
        </p:nvSpPr>
        <p:spPr bwMode="auto">
          <a:xfrm>
            <a:off x="2967038" y="5830888"/>
            <a:ext cx="4386262" cy="382587"/>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03429" name="Rectangle 3"/>
          <p:cNvSpPr>
            <a:spLocks noGrp="1" noChangeArrowheads="1"/>
          </p:cNvSpPr>
          <p:nvPr>
            <p:ph type="title"/>
          </p:nvPr>
        </p:nvSpPr>
        <p:spPr>
          <a:xfrm>
            <a:off x="2135188" y="381000"/>
            <a:ext cx="6583362" cy="474663"/>
          </a:xfrm>
          <a:noFill/>
        </p:spPr>
        <p:txBody>
          <a:bodyPr/>
          <a:lstStyle/>
          <a:p>
            <a:r>
              <a:rPr lang="en-US"/>
              <a:t>Find Adjusted Absolute Minimum</a:t>
            </a:r>
          </a:p>
        </p:txBody>
      </p:sp>
      <p:sp>
        <p:nvSpPr>
          <p:cNvPr id="103430" name="Text Box 4"/>
          <p:cNvSpPr txBox="1">
            <a:spLocks noChangeArrowheads="1"/>
          </p:cNvSpPr>
          <p:nvPr/>
        </p:nvSpPr>
        <p:spPr bwMode="auto">
          <a:xfrm>
            <a:off x="3457575" y="5834063"/>
            <a:ext cx="18161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t</a:t>
            </a:r>
            <a:r>
              <a:rPr lang="en-US" baseline="-25000"/>
              <a:t>0,      </a:t>
            </a:r>
            <a:r>
              <a:rPr lang="en-US"/>
              <a:t>t</a:t>
            </a:r>
            <a:r>
              <a:rPr lang="en-US" baseline="-25000"/>
              <a:t>1         </a:t>
            </a:r>
            <a:r>
              <a:rPr lang="en-US"/>
              <a:t>]</a:t>
            </a:r>
            <a:r>
              <a:rPr lang="en-US" baseline="-25000"/>
              <a:t>    </a:t>
            </a:r>
          </a:p>
        </p:txBody>
      </p:sp>
      <p:sp>
        <p:nvSpPr>
          <p:cNvPr id="103431" name="Text Box 5"/>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103432" name="Line 6"/>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3433" name="Line 7"/>
          <p:cNvSpPr>
            <a:spLocks noChangeShapeType="1"/>
          </p:cNvSpPr>
          <p:nvPr/>
        </p:nvSpPr>
        <p:spPr bwMode="auto">
          <a:xfrm flipV="1">
            <a:off x="3613150" y="4821238"/>
            <a:ext cx="3175" cy="10080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3434" name="Text Box 8"/>
          <p:cNvSpPr txBox="1">
            <a:spLocks noChangeArrowheads="1"/>
          </p:cNvSpPr>
          <p:nvPr/>
        </p:nvSpPr>
        <p:spPr bwMode="auto">
          <a:xfrm>
            <a:off x="3502025" y="4189413"/>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103435" name="Line 9"/>
          <p:cNvSpPr>
            <a:spLocks noChangeShapeType="1"/>
          </p:cNvSpPr>
          <p:nvPr/>
        </p:nvSpPr>
        <p:spPr bwMode="auto">
          <a:xfrm flipV="1">
            <a:off x="5138738" y="4832350"/>
            <a:ext cx="4762" cy="99060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3436" name="Line 10"/>
          <p:cNvSpPr>
            <a:spLocks noChangeShapeType="1"/>
          </p:cNvSpPr>
          <p:nvPr/>
        </p:nvSpPr>
        <p:spPr bwMode="auto">
          <a:xfrm flipH="1" flipV="1">
            <a:off x="6165850" y="4824413"/>
            <a:ext cx="0" cy="10048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3437" name="Line 11"/>
          <p:cNvSpPr>
            <a:spLocks noChangeShapeType="1"/>
          </p:cNvSpPr>
          <p:nvPr/>
        </p:nvSpPr>
        <p:spPr bwMode="auto">
          <a:xfrm flipH="1" flipV="1">
            <a:off x="6961188" y="4833938"/>
            <a:ext cx="0" cy="9890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3438" name="Text Box 12"/>
          <p:cNvSpPr txBox="1">
            <a:spLocks noChangeArrowheads="1"/>
          </p:cNvSpPr>
          <p:nvPr/>
        </p:nvSpPr>
        <p:spPr bwMode="auto">
          <a:xfrm>
            <a:off x="5656263" y="5851525"/>
            <a:ext cx="18161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t</a:t>
            </a:r>
            <a:r>
              <a:rPr lang="en-US" baseline="-25000"/>
              <a:t>2 , </a:t>
            </a:r>
            <a:r>
              <a:rPr lang="en-US"/>
              <a:t>t</a:t>
            </a:r>
            <a:r>
              <a:rPr lang="en-US" baseline="-25000"/>
              <a:t>3   </a:t>
            </a:r>
            <a:r>
              <a:rPr lang="en-US"/>
              <a:t>]</a:t>
            </a:r>
            <a:r>
              <a:rPr lang="en-US" baseline="-25000"/>
              <a:t> </a:t>
            </a:r>
          </a:p>
        </p:txBody>
      </p:sp>
      <p:sp>
        <p:nvSpPr>
          <p:cNvPr id="103439" name="Rectangle 13"/>
          <p:cNvSpPr>
            <a:spLocks noChangeArrowheads="1"/>
          </p:cNvSpPr>
          <p:nvPr/>
        </p:nvSpPr>
        <p:spPr bwMode="auto">
          <a:xfrm>
            <a:off x="2235200" y="391160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103440" name="Line 14"/>
          <p:cNvSpPr>
            <a:spLocks noChangeShapeType="1"/>
          </p:cNvSpPr>
          <p:nvPr/>
        </p:nvSpPr>
        <p:spPr bwMode="auto">
          <a:xfrm>
            <a:off x="2225675" y="4846638"/>
            <a:ext cx="51196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03441" name="Line 15"/>
          <p:cNvSpPr>
            <a:spLocks noChangeShapeType="1"/>
          </p:cNvSpPr>
          <p:nvPr/>
        </p:nvSpPr>
        <p:spPr bwMode="auto">
          <a:xfrm flipV="1">
            <a:off x="2241550" y="5324475"/>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03442" name="Text Box 16"/>
          <p:cNvSpPr txBox="1">
            <a:spLocks noChangeArrowheads="1"/>
          </p:cNvSpPr>
          <p:nvPr/>
        </p:nvSpPr>
        <p:spPr bwMode="auto">
          <a:xfrm>
            <a:off x="1468438" y="514985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MIN</a:t>
            </a:r>
            <a:endParaRPr lang="en-US" baseline="-25000"/>
          </a:p>
        </p:txBody>
      </p:sp>
      <p:sp>
        <p:nvSpPr>
          <p:cNvPr id="103443" name="Text Box 17"/>
          <p:cNvSpPr txBox="1">
            <a:spLocks noChangeArrowheads="1"/>
          </p:cNvSpPr>
          <p:nvPr/>
        </p:nvSpPr>
        <p:spPr bwMode="auto">
          <a:xfrm>
            <a:off x="1465263" y="472440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ADJ</a:t>
            </a:r>
            <a:endParaRPr lang="en-US" baseline="-25000"/>
          </a:p>
        </p:txBody>
      </p:sp>
      <p:sp>
        <p:nvSpPr>
          <p:cNvPr id="103444" name="Line 18"/>
          <p:cNvSpPr>
            <a:spLocks noChangeShapeType="1"/>
          </p:cNvSpPr>
          <p:nvPr/>
        </p:nvSpPr>
        <p:spPr bwMode="auto">
          <a:xfrm flipH="1">
            <a:off x="2516188" y="4848225"/>
            <a:ext cx="6350" cy="482600"/>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03445" name="Text Box 19"/>
          <p:cNvSpPr txBox="1">
            <a:spLocks noChangeArrowheads="1"/>
          </p:cNvSpPr>
          <p:nvPr/>
        </p:nvSpPr>
        <p:spPr bwMode="auto">
          <a:xfrm>
            <a:off x="2328863" y="4949825"/>
            <a:ext cx="1328737"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ADJ</a:t>
            </a:r>
            <a:r>
              <a:rPr lang="en-US" sz="1400" baseline="-25000"/>
              <a:t>0</a:t>
            </a:r>
            <a:r>
              <a:rPr lang="en-US"/>
              <a:t> </a:t>
            </a:r>
          </a:p>
        </p:txBody>
      </p:sp>
      <p:sp>
        <p:nvSpPr>
          <p:cNvPr id="103446" name="Freeform 20"/>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103447" name="Text Box 21"/>
          <p:cNvSpPr txBox="1">
            <a:spLocks noChangeArrowheads="1"/>
          </p:cNvSpPr>
          <p:nvPr/>
        </p:nvSpPr>
        <p:spPr bwMode="auto">
          <a:xfrm>
            <a:off x="787400" y="1393825"/>
            <a:ext cx="7523163" cy="1705082"/>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at which Distance &lt; D</a:t>
            </a:r>
            <a:r>
              <a:rPr lang="en-US" sz="2000" baseline="-25000" dirty="0"/>
              <a:t>ADJ </a:t>
            </a:r>
            <a:r>
              <a:rPr lang="en-US" sz="2000" dirty="0"/>
              <a:t>= D</a:t>
            </a:r>
            <a:r>
              <a:rPr lang="en-US" sz="2000" baseline="-25000" dirty="0"/>
              <a:t>MIN </a:t>
            </a:r>
            <a:r>
              <a:rPr lang="en-US" sz="2000" dirty="0"/>
              <a:t>+ ADJ</a:t>
            </a:r>
            <a:r>
              <a:rPr lang="en-US" sz="2000" baseline="-25000" dirty="0"/>
              <a:t>0</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400" dirty="0">
                <a:latin typeface="Courier" charset="0"/>
              </a:rPr>
              <a:t>  RELATE = 'ABSMIN'</a:t>
            </a:r>
            <a:endParaRPr lang="en-US" sz="1400" dirty="0"/>
          </a:p>
          <a:p>
            <a:pPr algn="l">
              <a:spcBef>
                <a:spcPct val="50000"/>
              </a:spcBef>
            </a:pPr>
            <a:r>
              <a:rPr lang="en-US" sz="1400" dirty="0"/>
              <a:t>    </a:t>
            </a:r>
            <a:r>
              <a:rPr lang="en-US" sz="1400" dirty="0">
                <a:latin typeface="Courier" charset="0"/>
              </a:rPr>
              <a:t>ADJUST = ADJ0</a:t>
            </a:r>
            <a:r>
              <a:rPr lang="en-US" sz="1400" dirty="0"/>
              <a:t>     (ADJ0 &gt; 0)</a:t>
            </a:r>
          </a:p>
          <a:p>
            <a:pPr algn="l">
              <a:spcBef>
                <a:spcPct val="50000"/>
              </a:spcBef>
            </a:pPr>
            <a:r>
              <a:rPr lang="en-US" sz="1400" dirty="0"/>
              <a:t>   </a:t>
            </a:r>
            <a:r>
              <a:rPr lang="en-US" sz="1400" dirty="0">
                <a:latin typeface="Courier" charset="0"/>
              </a:rPr>
              <a:t>REFVAL = 0.D0</a:t>
            </a:r>
            <a:r>
              <a:rPr lang="en-US" sz="1400" dirty="0"/>
              <a:t>      </a:t>
            </a:r>
            <a:r>
              <a:rPr lang="en-US" sz="1200" dirty="0"/>
              <a:t>(REFVAL is not used in this case but should be initialized for portability)</a:t>
            </a:r>
          </a:p>
        </p:txBody>
      </p:sp>
      <p:sp>
        <p:nvSpPr>
          <p:cNvPr id="103448" name="Rectangle 22"/>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103449" name="Text Box 23"/>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03450" name="Text Box 24"/>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103451" name="Line 25"/>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3452" name="Text Box 26"/>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103453" name="Text Box 27"/>
          <p:cNvSpPr txBox="1">
            <a:spLocks noChangeArrowheads="1"/>
          </p:cNvSpPr>
          <p:nvPr/>
        </p:nvSpPr>
        <p:spPr bwMode="auto">
          <a:xfrm>
            <a:off x="7558088" y="5072063"/>
            <a:ext cx="1439862"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103454" name="Line 28"/>
          <p:cNvSpPr>
            <a:spLocks noChangeShapeType="1"/>
          </p:cNvSpPr>
          <p:nvPr/>
        </p:nvSpPr>
        <p:spPr bwMode="auto">
          <a:xfrm flipH="1">
            <a:off x="7842250" y="5770563"/>
            <a:ext cx="506413" cy="19526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3455" name="Line 29"/>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ooter Placeholder 3"/>
          <p:cNvSpPr>
            <a:spLocks noGrp="1"/>
          </p:cNvSpPr>
          <p:nvPr>
            <p:ph type="ftr" sz="quarter" idx="10"/>
          </p:nvPr>
        </p:nvSpPr>
        <p:spPr>
          <a:noFill/>
        </p:spPr>
        <p:txBody>
          <a:bodyPr/>
          <a:lstStyle/>
          <a:p>
            <a:r>
              <a:rPr lang="en-US"/>
              <a:t>Geometry Finder Subsystem</a:t>
            </a:r>
          </a:p>
        </p:txBody>
      </p:sp>
      <p:sp>
        <p:nvSpPr>
          <p:cNvPr id="105475" name="Slide Number Placeholder 4"/>
          <p:cNvSpPr>
            <a:spLocks noGrp="1"/>
          </p:cNvSpPr>
          <p:nvPr>
            <p:ph type="sldNum" sz="quarter" idx="11"/>
          </p:nvPr>
        </p:nvSpPr>
        <p:spPr>
          <a:noFill/>
        </p:spPr>
        <p:txBody>
          <a:bodyPr/>
          <a:lstStyle/>
          <a:p>
            <a:fld id="{093BD839-76EB-5246-AF12-C7A8F0D964AA}" type="slidenum">
              <a:rPr lang="en-US" smtClean="0"/>
              <a:pPr/>
              <a:t>46</a:t>
            </a:fld>
            <a:endParaRPr lang="en-US" sz="1400" b="0">
              <a:latin typeface="Times New Roman" charset="0"/>
            </a:endParaRPr>
          </a:p>
        </p:txBody>
      </p:sp>
      <p:sp>
        <p:nvSpPr>
          <p:cNvPr id="105476" name="Rectangle 2"/>
          <p:cNvSpPr>
            <a:spLocks noChangeArrowheads="1"/>
          </p:cNvSpPr>
          <p:nvPr/>
        </p:nvSpPr>
        <p:spPr bwMode="auto">
          <a:xfrm>
            <a:off x="2201863" y="5830888"/>
            <a:ext cx="4516437" cy="382587"/>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05477" name="Rectangle 3"/>
          <p:cNvSpPr>
            <a:spLocks noGrp="1" noChangeArrowheads="1"/>
          </p:cNvSpPr>
          <p:nvPr>
            <p:ph type="title"/>
          </p:nvPr>
        </p:nvSpPr>
        <p:spPr>
          <a:xfrm>
            <a:off x="2084388" y="381000"/>
            <a:ext cx="6675437" cy="474663"/>
          </a:xfrm>
          <a:noFill/>
        </p:spPr>
        <p:txBody>
          <a:bodyPr/>
          <a:lstStyle/>
          <a:p>
            <a:r>
              <a:rPr lang="en-US"/>
              <a:t>Find Adjusted Absolute Maximum</a:t>
            </a:r>
          </a:p>
        </p:txBody>
      </p:sp>
      <p:sp>
        <p:nvSpPr>
          <p:cNvPr id="105478" name="Text Box 4"/>
          <p:cNvSpPr txBox="1">
            <a:spLocks noChangeArrowheads="1"/>
          </p:cNvSpPr>
          <p:nvPr/>
        </p:nvSpPr>
        <p:spPr bwMode="auto">
          <a:xfrm>
            <a:off x="1860550" y="5808663"/>
            <a:ext cx="18161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t</a:t>
            </a:r>
            <a:r>
              <a:rPr lang="en-US" baseline="-25000"/>
              <a:t>0,    </a:t>
            </a:r>
            <a:r>
              <a:rPr lang="en-US"/>
              <a:t>t</a:t>
            </a:r>
            <a:r>
              <a:rPr lang="en-US" baseline="-25000"/>
              <a:t>1     </a:t>
            </a:r>
            <a:r>
              <a:rPr lang="en-US"/>
              <a:t>]</a:t>
            </a:r>
            <a:r>
              <a:rPr lang="en-US" baseline="-25000"/>
              <a:t>    </a:t>
            </a:r>
          </a:p>
        </p:txBody>
      </p:sp>
      <p:sp>
        <p:nvSpPr>
          <p:cNvPr id="105479" name="Text Box 5"/>
          <p:cNvSpPr txBox="1">
            <a:spLocks noChangeArrowheads="1"/>
          </p:cNvSpPr>
          <p:nvPr/>
        </p:nvSpPr>
        <p:spPr bwMode="auto">
          <a:xfrm>
            <a:off x="41529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105480" name="Line 6"/>
          <p:cNvSpPr>
            <a:spLocks noChangeShapeType="1"/>
          </p:cNvSpPr>
          <p:nvPr/>
        </p:nvSpPr>
        <p:spPr bwMode="auto">
          <a:xfrm>
            <a:off x="22479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5481" name="Line 7"/>
          <p:cNvSpPr>
            <a:spLocks noChangeShapeType="1"/>
          </p:cNvSpPr>
          <p:nvPr/>
        </p:nvSpPr>
        <p:spPr bwMode="auto">
          <a:xfrm flipV="1">
            <a:off x="2232025" y="4545013"/>
            <a:ext cx="3175" cy="1285875"/>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5482" name="Text Box 8"/>
          <p:cNvSpPr txBox="1">
            <a:spLocks noChangeArrowheads="1"/>
          </p:cNvSpPr>
          <p:nvPr/>
        </p:nvSpPr>
        <p:spPr bwMode="auto">
          <a:xfrm>
            <a:off x="3686175" y="4872038"/>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105483" name="Line 9"/>
          <p:cNvSpPr>
            <a:spLocks noChangeShapeType="1"/>
          </p:cNvSpPr>
          <p:nvPr/>
        </p:nvSpPr>
        <p:spPr bwMode="auto">
          <a:xfrm flipV="1">
            <a:off x="3335338" y="4548188"/>
            <a:ext cx="4762" cy="1296987"/>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5484" name="Line 10"/>
          <p:cNvSpPr>
            <a:spLocks noChangeShapeType="1"/>
          </p:cNvSpPr>
          <p:nvPr/>
        </p:nvSpPr>
        <p:spPr bwMode="auto">
          <a:xfrm flipV="1">
            <a:off x="5340350" y="4549775"/>
            <a:ext cx="0" cy="1277938"/>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5485" name="Line 11"/>
          <p:cNvSpPr>
            <a:spLocks noChangeShapeType="1"/>
          </p:cNvSpPr>
          <p:nvPr/>
        </p:nvSpPr>
        <p:spPr bwMode="auto">
          <a:xfrm flipH="1" flipV="1">
            <a:off x="5930900" y="4541838"/>
            <a:ext cx="1588" cy="1281112"/>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5486" name="Text Box 12"/>
          <p:cNvSpPr txBox="1">
            <a:spLocks noChangeArrowheads="1"/>
          </p:cNvSpPr>
          <p:nvPr/>
        </p:nvSpPr>
        <p:spPr bwMode="auto">
          <a:xfrm>
            <a:off x="4733925" y="5830888"/>
            <a:ext cx="18161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t</a:t>
            </a:r>
            <a:r>
              <a:rPr lang="en-US" baseline="-25000"/>
              <a:t>2, </a:t>
            </a:r>
            <a:r>
              <a:rPr lang="en-US"/>
              <a:t>t</a:t>
            </a:r>
            <a:r>
              <a:rPr lang="en-US" baseline="-25000"/>
              <a:t>3 </a:t>
            </a:r>
            <a:r>
              <a:rPr lang="en-US"/>
              <a:t>]</a:t>
            </a:r>
            <a:r>
              <a:rPr lang="en-US" baseline="-25000"/>
              <a:t> </a:t>
            </a:r>
          </a:p>
        </p:txBody>
      </p:sp>
      <p:sp>
        <p:nvSpPr>
          <p:cNvPr id="105487" name="Rectangle 13"/>
          <p:cNvSpPr>
            <a:spLocks noChangeArrowheads="1"/>
          </p:cNvSpPr>
          <p:nvPr/>
        </p:nvSpPr>
        <p:spPr bwMode="auto">
          <a:xfrm>
            <a:off x="2235200" y="3911600"/>
            <a:ext cx="5118100" cy="1919288"/>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105488" name="Line 14"/>
          <p:cNvSpPr>
            <a:spLocks noChangeShapeType="1"/>
          </p:cNvSpPr>
          <p:nvPr/>
        </p:nvSpPr>
        <p:spPr bwMode="auto">
          <a:xfrm>
            <a:off x="2232025" y="4554538"/>
            <a:ext cx="51196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05489" name="Line 15"/>
          <p:cNvSpPr>
            <a:spLocks noChangeShapeType="1"/>
          </p:cNvSpPr>
          <p:nvPr/>
        </p:nvSpPr>
        <p:spPr bwMode="auto">
          <a:xfrm flipV="1">
            <a:off x="2247900" y="4089400"/>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05490" name="Text Box 16"/>
          <p:cNvSpPr txBox="1">
            <a:spLocks noChangeArrowheads="1"/>
          </p:cNvSpPr>
          <p:nvPr/>
        </p:nvSpPr>
        <p:spPr bwMode="auto">
          <a:xfrm>
            <a:off x="1501775" y="3948113"/>
            <a:ext cx="876300"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MAX</a:t>
            </a:r>
            <a:endParaRPr lang="en-US" baseline="-25000"/>
          </a:p>
        </p:txBody>
      </p:sp>
      <p:sp>
        <p:nvSpPr>
          <p:cNvPr id="105491" name="Text Box 17"/>
          <p:cNvSpPr txBox="1">
            <a:spLocks noChangeArrowheads="1"/>
          </p:cNvSpPr>
          <p:nvPr/>
        </p:nvSpPr>
        <p:spPr bwMode="auto">
          <a:xfrm>
            <a:off x="1485900" y="4389438"/>
            <a:ext cx="876300"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ADJ</a:t>
            </a:r>
            <a:endParaRPr lang="en-US" baseline="-25000"/>
          </a:p>
        </p:txBody>
      </p:sp>
      <p:sp>
        <p:nvSpPr>
          <p:cNvPr id="105492" name="Line 18"/>
          <p:cNvSpPr>
            <a:spLocks noChangeShapeType="1"/>
          </p:cNvSpPr>
          <p:nvPr/>
        </p:nvSpPr>
        <p:spPr bwMode="auto">
          <a:xfrm flipH="1">
            <a:off x="6381750" y="4064000"/>
            <a:ext cx="6350" cy="482600"/>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05493" name="Text Box 19"/>
          <p:cNvSpPr txBox="1">
            <a:spLocks noChangeArrowheads="1"/>
          </p:cNvSpPr>
          <p:nvPr/>
        </p:nvSpPr>
        <p:spPr bwMode="auto">
          <a:xfrm>
            <a:off x="6254750" y="4197350"/>
            <a:ext cx="1328738"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ADJ</a:t>
            </a:r>
            <a:r>
              <a:rPr lang="en-US" sz="1400" baseline="-25000"/>
              <a:t>0</a:t>
            </a:r>
            <a:r>
              <a:rPr lang="en-US"/>
              <a:t> </a:t>
            </a:r>
          </a:p>
        </p:txBody>
      </p:sp>
      <p:sp>
        <p:nvSpPr>
          <p:cNvPr id="105494" name="Freeform 20"/>
          <p:cNvSpPr>
            <a:spLocks/>
          </p:cNvSpPr>
          <p:nvPr/>
        </p:nvSpPr>
        <p:spPr bwMode="auto">
          <a:xfrm>
            <a:off x="223520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105495" name="Text Box 21"/>
          <p:cNvSpPr txBox="1">
            <a:spLocks noChangeArrowheads="1"/>
          </p:cNvSpPr>
          <p:nvPr/>
        </p:nvSpPr>
        <p:spPr bwMode="auto">
          <a:xfrm>
            <a:off x="787400" y="1393825"/>
            <a:ext cx="7523163" cy="1748171"/>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2000" dirty="0"/>
              <a:t>Find times at which Distance &gt; D</a:t>
            </a:r>
            <a:r>
              <a:rPr lang="en-US" sz="2000" baseline="-25000" dirty="0"/>
              <a:t>ADJ </a:t>
            </a:r>
            <a:r>
              <a:rPr lang="en-US" sz="2000" dirty="0"/>
              <a:t>= D</a:t>
            </a:r>
            <a:r>
              <a:rPr lang="en-US" sz="2000" baseline="-25000" dirty="0"/>
              <a:t>MAX </a:t>
            </a:r>
            <a:r>
              <a:rPr lang="en-US" sz="2000" dirty="0"/>
              <a:t>- ADJ</a:t>
            </a:r>
            <a:r>
              <a:rPr lang="en-US" sz="2000" baseline="-25000" dirty="0"/>
              <a:t>0</a:t>
            </a:r>
            <a:endParaRPr lang="en-US" sz="2000" dirty="0"/>
          </a:p>
          <a:p>
            <a:pPr algn="l">
              <a:spcBef>
                <a:spcPct val="50000"/>
              </a:spcBef>
            </a:pPr>
            <a:r>
              <a:rPr lang="en-US" sz="2000" dirty="0"/>
              <a:t>GF API input arguments defining constraint:</a:t>
            </a:r>
            <a:endParaRPr lang="en-US" sz="1400" dirty="0"/>
          </a:p>
          <a:p>
            <a:pPr algn="l">
              <a:spcBef>
                <a:spcPct val="50000"/>
              </a:spcBef>
            </a:pPr>
            <a:r>
              <a:rPr lang="en-US" sz="1600" dirty="0"/>
              <a:t>    </a:t>
            </a:r>
            <a:r>
              <a:rPr lang="en-US" sz="1400" dirty="0">
                <a:latin typeface="Courier" charset="0"/>
              </a:rPr>
              <a:t>RELATE = 'ABSMAX'</a:t>
            </a:r>
            <a:endParaRPr lang="en-US" sz="1400" dirty="0"/>
          </a:p>
          <a:p>
            <a:pPr algn="l">
              <a:spcBef>
                <a:spcPct val="50000"/>
              </a:spcBef>
            </a:pPr>
            <a:r>
              <a:rPr lang="en-US" sz="1400" dirty="0"/>
              <a:t>     </a:t>
            </a:r>
            <a:r>
              <a:rPr lang="en-US" sz="1400" dirty="0">
                <a:latin typeface="Courier" charset="0"/>
              </a:rPr>
              <a:t>ADJUST = ADJ0</a:t>
            </a:r>
            <a:r>
              <a:rPr lang="en-US" sz="1400" dirty="0"/>
              <a:t>      (ADJ0 &gt; 0)</a:t>
            </a:r>
          </a:p>
          <a:p>
            <a:pPr algn="l">
              <a:spcBef>
                <a:spcPct val="50000"/>
              </a:spcBef>
            </a:pPr>
            <a:r>
              <a:rPr lang="en-US" sz="1400" dirty="0"/>
              <a:t>     </a:t>
            </a:r>
            <a:r>
              <a:rPr lang="en-US" sz="1400" dirty="0">
                <a:latin typeface="Courier" charset="0"/>
              </a:rPr>
              <a:t>REFVAL = 0.D0</a:t>
            </a:r>
            <a:r>
              <a:rPr lang="en-US" sz="1400" dirty="0"/>
              <a:t>      </a:t>
            </a:r>
            <a:r>
              <a:rPr lang="en-US" sz="1200" dirty="0"/>
              <a:t>(REFVAL is not used in this case but should be initialized for portability)</a:t>
            </a:r>
          </a:p>
        </p:txBody>
      </p:sp>
      <p:sp>
        <p:nvSpPr>
          <p:cNvPr id="105496" name="Rectangle 22"/>
          <p:cNvSpPr>
            <a:spLocks noChangeArrowheads="1"/>
          </p:cNvSpPr>
          <p:nvPr/>
        </p:nvSpPr>
        <p:spPr bwMode="auto">
          <a:xfrm>
            <a:off x="21558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105497" name="Text Box 23"/>
          <p:cNvSpPr txBox="1">
            <a:spLocks noChangeArrowheads="1"/>
          </p:cNvSpPr>
          <p:nvPr/>
        </p:nvSpPr>
        <p:spPr bwMode="auto">
          <a:xfrm>
            <a:off x="19478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05498" name="Text Box 24"/>
          <p:cNvSpPr txBox="1">
            <a:spLocks noChangeArrowheads="1"/>
          </p:cNvSpPr>
          <p:nvPr/>
        </p:nvSpPr>
        <p:spPr bwMode="auto">
          <a:xfrm>
            <a:off x="1539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105499" name="Line 25"/>
          <p:cNvSpPr>
            <a:spLocks noChangeShapeType="1"/>
          </p:cNvSpPr>
          <p:nvPr/>
        </p:nvSpPr>
        <p:spPr bwMode="auto">
          <a:xfrm flipV="1">
            <a:off x="15541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05500" name="Text Box 26"/>
          <p:cNvSpPr txBox="1">
            <a:spLocks noChangeArrowheads="1"/>
          </p:cNvSpPr>
          <p:nvPr/>
        </p:nvSpPr>
        <p:spPr bwMode="auto">
          <a:xfrm rot="-5400000">
            <a:off x="6969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105501" name="Text Box 27"/>
          <p:cNvSpPr txBox="1">
            <a:spLocks noChangeArrowheads="1"/>
          </p:cNvSpPr>
          <p:nvPr/>
        </p:nvSpPr>
        <p:spPr bwMode="auto">
          <a:xfrm>
            <a:off x="7489825" y="5659438"/>
            <a:ext cx="1439863" cy="641350"/>
          </a:xfrm>
          <a:prstGeom prst="rect">
            <a:avLst/>
          </a:prstGeom>
          <a:solidFill>
            <a:srgbClr val="53FC6E"/>
          </a:solidFill>
          <a:ln w="12700">
            <a:noFill/>
            <a:miter lim="800000"/>
            <a:headEnd/>
            <a:tailEnd/>
          </a:ln>
        </p:spPr>
        <p:txBody>
          <a:bodyPr>
            <a:prstTxWarp prst="textNoShape">
              <a:avLst/>
            </a:prstTxWarp>
            <a:spAutoFit/>
          </a:bodyPr>
          <a:lstStyle/>
          <a:p>
            <a:pPr>
              <a:spcBef>
                <a:spcPct val="50000"/>
              </a:spcBef>
            </a:pPr>
            <a:r>
              <a:rPr lang="en-US" sz="2000"/>
              <a:t>Result Window</a:t>
            </a:r>
          </a:p>
        </p:txBody>
      </p:sp>
      <p:sp>
        <p:nvSpPr>
          <p:cNvPr id="105502" name="Line 28"/>
          <p:cNvSpPr>
            <a:spLocks noChangeShapeType="1"/>
          </p:cNvSpPr>
          <p:nvPr/>
        </p:nvSpPr>
        <p:spPr bwMode="auto">
          <a:xfrm flipH="1" flipV="1">
            <a:off x="6696075" y="6007100"/>
            <a:ext cx="785813" cy="1588"/>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05503" name="Line 29"/>
          <p:cNvSpPr>
            <a:spLocks noChangeShapeType="1"/>
          </p:cNvSpPr>
          <p:nvPr/>
        </p:nvSpPr>
        <p:spPr bwMode="auto">
          <a:xfrm>
            <a:off x="16859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Footer Placeholder 3"/>
          <p:cNvSpPr>
            <a:spLocks noGrp="1"/>
          </p:cNvSpPr>
          <p:nvPr>
            <p:ph type="ftr" sz="quarter" idx="10"/>
          </p:nvPr>
        </p:nvSpPr>
        <p:spPr>
          <a:noFill/>
        </p:spPr>
        <p:txBody>
          <a:bodyPr/>
          <a:lstStyle/>
          <a:p>
            <a:r>
              <a:rPr lang="en-US"/>
              <a:t>Geometry Finder Subsystem</a:t>
            </a:r>
          </a:p>
        </p:txBody>
      </p:sp>
      <p:sp>
        <p:nvSpPr>
          <p:cNvPr id="113667" name="Slide Number Placeholder 4"/>
          <p:cNvSpPr>
            <a:spLocks noGrp="1"/>
          </p:cNvSpPr>
          <p:nvPr>
            <p:ph type="sldNum" sz="quarter" idx="11"/>
          </p:nvPr>
        </p:nvSpPr>
        <p:spPr>
          <a:noFill/>
        </p:spPr>
        <p:txBody>
          <a:bodyPr/>
          <a:lstStyle/>
          <a:p>
            <a:fld id="{E6B0E71E-E5AB-A84F-B790-5553E6B34DFA}" type="slidenum">
              <a:rPr lang="en-US" smtClean="0"/>
              <a:pPr/>
              <a:t>47</a:t>
            </a:fld>
            <a:endParaRPr lang="en-US" sz="1400" b="0">
              <a:latin typeface="Times New Roman" charset="0"/>
            </a:endParaRPr>
          </a:p>
        </p:txBody>
      </p:sp>
      <p:sp>
        <p:nvSpPr>
          <p:cNvPr id="113668" name="Rectangle 2"/>
          <p:cNvSpPr>
            <a:spLocks noGrp="1" noChangeArrowheads="1"/>
          </p:cNvSpPr>
          <p:nvPr>
            <p:ph type="body" idx="1"/>
          </p:nvPr>
        </p:nvSpPr>
        <p:spPr>
          <a:xfrm>
            <a:off x="2465037" y="3565136"/>
            <a:ext cx="4935365" cy="2459744"/>
          </a:xfrm>
          <a:noFill/>
        </p:spPr>
        <p:txBody>
          <a:bodyPr lIns="90487" rIns="90487"/>
          <a:lstStyle/>
          <a:p>
            <a:r>
              <a:rPr lang="en-US" dirty="0"/>
              <a:t>GF mid-level APIs</a:t>
            </a:r>
          </a:p>
          <a:p>
            <a:r>
              <a:rPr lang="en-US" dirty="0"/>
              <a:t>Root Finding, including step size selection</a:t>
            </a:r>
          </a:p>
          <a:p>
            <a:r>
              <a:rPr lang="en-US" dirty="0"/>
              <a:t>Workspace</a:t>
            </a:r>
          </a:p>
          <a:p>
            <a:r>
              <a:rPr lang="en-US" dirty="0"/>
              <a:t>API Example: GFDIST</a:t>
            </a:r>
          </a:p>
          <a:p>
            <a:pPr>
              <a:buFontTx/>
              <a:buNone/>
            </a:pPr>
            <a:endParaRPr lang="en-US" sz="2000" dirty="0"/>
          </a:p>
          <a:p>
            <a:endParaRPr lang="en-US" sz="2000" b="0" dirty="0"/>
          </a:p>
        </p:txBody>
      </p:sp>
      <p:sp>
        <p:nvSpPr>
          <p:cNvPr id="113669" name="Rectangle 3"/>
          <p:cNvSpPr>
            <a:spLocks noGrp="1" noChangeArrowheads="1"/>
          </p:cNvSpPr>
          <p:nvPr>
            <p:ph type="title"/>
          </p:nvPr>
        </p:nvSpPr>
        <p:spPr>
          <a:xfrm>
            <a:off x="2668687" y="2581078"/>
            <a:ext cx="3178454" cy="600164"/>
          </a:xfrm>
        </p:spPr>
        <p:txBody>
          <a:bodyPr/>
          <a:lstStyle/>
          <a:p>
            <a:r>
              <a:rPr lang="en-US" sz="4000" dirty="0"/>
              <a:t>More Details</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3"/>
          <p:cNvSpPr>
            <a:spLocks noGrp="1"/>
          </p:cNvSpPr>
          <p:nvPr>
            <p:ph type="ftr" sz="quarter" idx="10"/>
          </p:nvPr>
        </p:nvSpPr>
        <p:spPr>
          <a:noFill/>
        </p:spPr>
        <p:txBody>
          <a:bodyPr/>
          <a:lstStyle/>
          <a:p>
            <a:r>
              <a:rPr lang="en-US"/>
              <a:t>Geometry Finder Subsystem</a:t>
            </a:r>
          </a:p>
        </p:txBody>
      </p:sp>
      <p:sp>
        <p:nvSpPr>
          <p:cNvPr id="25603" name="Slide Number Placeholder 4"/>
          <p:cNvSpPr>
            <a:spLocks noGrp="1"/>
          </p:cNvSpPr>
          <p:nvPr>
            <p:ph type="sldNum" sz="quarter" idx="11"/>
          </p:nvPr>
        </p:nvSpPr>
        <p:spPr>
          <a:noFill/>
        </p:spPr>
        <p:txBody>
          <a:bodyPr/>
          <a:lstStyle/>
          <a:p>
            <a:fld id="{8BF27691-A910-5445-8C94-B22B5EE68F36}" type="slidenum">
              <a:rPr lang="en-US" smtClean="0"/>
              <a:pPr/>
              <a:t>48</a:t>
            </a:fld>
            <a:endParaRPr lang="en-US" sz="1400" b="0">
              <a:latin typeface="Times New Roman" charset="0"/>
            </a:endParaRPr>
          </a:p>
        </p:txBody>
      </p:sp>
      <p:sp>
        <p:nvSpPr>
          <p:cNvPr id="25604" name="Rectangle 2"/>
          <p:cNvSpPr>
            <a:spLocks noGrp="1" noChangeArrowheads="1"/>
          </p:cNvSpPr>
          <p:nvPr>
            <p:ph type="body" idx="1"/>
          </p:nvPr>
        </p:nvSpPr>
        <p:spPr>
          <a:xfrm>
            <a:off x="359617" y="1752229"/>
            <a:ext cx="8382000" cy="4213951"/>
          </a:xfrm>
          <a:noFill/>
        </p:spPr>
        <p:txBody>
          <a:bodyPr lIns="90487" rIns="90487"/>
          <a:lstStyle/>
          <a:p>
            <a:pPr>
              <a:lnSpc>
                <a:spcPct val="80000"/>
              </a:lnSpc>
            </a:pPr>
            <a:r>
              <a:rPr lang="en-US" dirty="0"/>
              <a:t>The Fortran and C SPICE Toolkits provide some mid-level APIs that provide additional capabilities:</a:t>
            </a:r>
          </a:p>
          <a:p>
            <a:pPr lvl="1">
              <a:lnSpc>
                <a:spcPct val="80000"/>
              </a:lnSpc>
            </a:pPr>
            <a:r>
              <a:rPr lang="en-US" dirty="0">
                <a:cs typeface="ＭＳ Ｐゴシック" charset="-128"/>
              </a:rPr>
              <a:t>Progress reporting, which can be customized by the user</a:t>
            </a:r>
          </a:p>
          <a:p>
            <a:pPr lvl="1">
              <a:lnSpc>
                <a:spcPct val="80000"/>
              </a:lnSpc>
            </a:pPr>
            <a:r>
              <a:rPr lang="en-US" dirty="0">
                <a:cs typeface="ＭＳ Ｐゴシック" charset="-128"/>
              </a:rPr>
              <a:t>Interrupt handling which can be customized by the user</a:t>
            </a:r>
          </a:p>
          <a:p>
            <a:pPr lvl="2">
              <a:lnSpc>
                <a:spcPct val="80000"/>
              </a:lnSpc>
            </a:pPr>
            <a:r>
              <a:rPr lang="en-US" sz="1600" dirty="0">
                <a:cs typeface="ＭＳ Ｐゴシック" charset="-128"/>
              </a:rPr>
              <a:t>In Fortran, no default interrupt detection is available</a:t>
            </a:r>
          </a:p>
          <a:p>
            <a:pPr lvl="1">
              <a:lnSpc>
                <a:spcPct val="80000"/>
              </a:lnSpc>
            </a:pPr>
            <a:r>
              <a:rPr lang="en-US" dirty="0">
                <a:cs typeface="ＭＳ Ｐゴシック" charset="-128"/>
              </a:rPr>
              <a:t>User-customizable search step and refinement routines</a:t>
            </a:r>
          </a:p>
          <a:p>
            <a:pPr lvl="1">
              <a:lnSpc>
                <a:spcPct val="80000"/>
              </a:lnSpc>
            </a:pPr>
            <a:r>
              <a:rPr lang="en-US" dirty="0">
                <a:cs typeface="ＭＳ Ｐゴシック" charset="-128"/>
              </a:rPr>
              <a:t>User-adjustable root finding convergence tolerance</a:t>
            </a:r>
          </a:p>
          <a:p>
            <a:pPr>
              <a:lnSpc>
                <a:spcPct val="80000"/>
              </a:lnSpc>
            </a:pPr>
            <a:endParaRPr lang="en-US" dirty="0"/>
          </a:p>
          <a:p>
            <a:pPr>
              <a:lnSpc>
                <a:spcPct val="80000"/>
              </a:lnSpc>
            </a:pPr>
            <a:r>
              <a:rPr lang="en-US" dirty="0"/>
              <a:t>The GF mid-level search APIs are:	</a:t>
            </a:r>
          </a:p>
          <a:p>
            <a:pPr lvl="1">
              <a:lnSpc>
                <a:spcPct val="80000"/>
              </a:lnSpc>
            </a:pPr>
            <a:r>
              <a:rPr lang="en-US" dirty="0">
                <a:cs typeface="ＭＳ Ｐゴシック" charset="-128"/>
              </a:rPr>
              <a:t>GFEVNT: All scalar numeric quantity searches</a:t>
            </a:r>
          </a:p>
          <a:p>
            <a:pPr lvl="1">
              <a:lnSpc>
                <a:spcPct val="80000"/>
              </a:lnSpc>
            </a:pPr>
            <a:r>
              <a:rPr lang="en-US" dirty="0">
                <a:cs typeface="ＭＳ Ｐゴシック" charset="-128"/>
              </a:rPr>
              <a:t>GFFOVE: Target or ray in FOV searches</a:t>
            </a:r>
          </a:p>
          <a:p>
            <a:pPr lvl="1">
              <a:lnSpc>
                <a:spcPct val="80000"/>
              </a:lnSpc>
            </a:pPr>
            <a:r>
              <a:rPr lang="en-US" dirty="0">
                <a:cs typeface="ＭＳ Ｐゴシック" charset="-128"/>
              </a:rPr>
              <a:t>GFOCCE: Occultation searches</a:t>
            </a:r>
          </a:p>
          <a:p>
            <a:pPr lvl="1">
              <a:lnSpc>
                <a:spcPct val="80000"/>
              </a:lnSpc>
              <a:buFontTx/>
              <a:buNone/>
            </a:pPr>
            <a:endParaRPr lang="en-US" dirty="0">
              <a:cs typeface="ＭＳ Ｐゴシック" charset="-128"/>
            </a:endParaRPr>
          </a:p>
        </p:txBody>
      </p:sp>
      <p:sp>
        <p:nvSpPr>
          <p:cNvPr id="25605" name="Rectangle 3"/>
          <p:cNvSpPr>
            <a:spLocks noGrp="1" noChangeArrowheads="1"/>
          </p:cNvSpPr>
          <p:nvPr>
            <p:ph type="title"/>
          </p:nvPr>
        </p:nvSpPr>
        <p:spPr>
          <a:xfrm>
            <a:off x="2930525" y="381000"/>
            <a:ext cx="5319713" cy="474663"/>
          </a:xfrm>
        </p:spPr>
        <p:txBody>
          <a:bodyPr/>
          <a:lstStyle/>
          <a:p>
            <a:r>
              <a:rPr lang="en-US"/>
              <a:t>GF Mid-Level API Routines</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oter Placeholder 3"/>
          <p:cNvSpPr>
            <a:spLocks noGrp="1"/>
          </p:cNvSpPr>
          <p:nvPr>
            <p:ph type="ftr" sz="quarter" idx="10"/>
          </p:nvPr>
        </p:nvSpPr>
        <p:spPr>
          <a:noFill/>
        </p:spPr>
        <p:txBody>
          <a:bodyPr/>
          <a:lstStyle/>
          <a:p>
            <a:r>
              <a:rPr lang="en-US"/>
              <a:t>Geometry Finder Subsystem</a:t>
            </a:r>
          </a:p>
        </p:txBody>
      </p:sp>
      <p:sp>
        <p:nvSpPr>
          <p:cNvPr id="115715" name="Slide Number Placeholder 4"/>
          <p:cNvSpPr>
            <a:spLocks noGrp="1"/>
          </p:cNvSpPr>
          <p:nvPr>
            <p:ph type="sldNum" sz="quarter" idx="11"/>
          </p:nvPr>
        </p:nvSpPr>
        <p:spPr>
          <a:noFill/>
        </p:spPr>
        <p:txBody>
          <a:bodyPr/>
          <a:lstStyle/>
          <a:p>
            <a:fld id="{7FC77CF2-B1E6-4C46-921E-9118A01468EF}" type="slidenum">
              <a:rPr lang="en-US" smtClean="0"/>
              <a:pPr/>
              <a:t>49</a:t>
            </a:fld>
            <a:endParaRPr lang="en-US" sz="1400" b="0">
              <a:latin typeface="Times New Roman" charset="0"/>
            </a:endParaRPr>
          </a:p>
        </p:txBody>
      </p:sp>
      <p:sp>
        <p:nvSpPr>
          <p:cNvPr id="115716" name="Rectangle 2"/>
          <p:cNvSpPr>
            <a:spLocks noChangeArrowheads="1"/>
          </p:cNvSpPr>
          <p:nvPr/>
        </p:nvSpPr>
        <p:spPr bwMode="auto">
          <a:xfrm>
            <a:off x="3408363" y="3352800"/>
            <a:ext cx="2632075" cy="474663"/>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Root Finding</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p:spPr>
        <p:txBody>
          <a:bodyPr/>
          <a:lstStyle/>
          <a:p>
            <a:r>
              <a:rPr lang="en-US"/>
              <a:t>Geometry Finder Subsystem</a:t>
            </a:r>
          </a:p>
        </p:txBody>
      </p:sp>
      <p:sp>
        <p:nvSpPr>
          <p:cNvPr id="21507" name="Slide Number Placeholder 4"/>
          <p:cNvSpPr>
            <a:spLocks noGrp="1"/>
          </p:cNvSpPr>
          <p:nvPr>
            <p:ph type="sldNum" sz="quarter" idx="11"/>
          </p:nvPr>
        </p:nvSpPr>
        <p:spPr>
          <a:noFill/>
        </p:spPr>
        <p:txBody>
          <a:bodyPr/>
          <a:lstStyle/>
          <a:p>
            <a:fld id="{7BB99B5D-755F-5849-B78C-140802237DE7}" type="slidenum">
              <a:rPr lang="en-US" smtClean="0"/>
              <a:pPr/>
              <a:t>5</a:t>
            </a:fld>
            <a:endParaRPr lang="en-US" sz="1400" b="0">
              <a:latin typeface="Times New Roman" charset="0"/>
            </a:endParaRPr>
          </a:p>
        </p:txBody>
      </p:sp>
      <p:sp>
        <p:nvSpPr>
          <p:cNvPr id="21508" name="Rectangle 2"/>
          <p:cNvSpPr>
            <a:spLocks noGrp="1" noChangeArrowheads="1"/>
          </p:cNvSpPr>
          <p:nvPr>
            <p:ph type="body" idx="1"/>
          </p:nvPr>
        </p:nvSpPr>
        <p:spPr>
          <a:xfrm>
            <a:off x="304800" y="1295400"/>
            <a:ext cx="8382000" cy="5410200"/>
          </a:xfrm>
          <a:noFill/>
        </p:spPr>
        <p:txBody>
          <a:bodyPr lIns="90487" rIns="90487"/>
          <a:lstStyle/>
          <a:p>
            <a:pPr>
              <a:lnSpc>
                <a:spcPct val="80000"/>
              </a:lnSpc>
            </a:pPr>
            <a:r>
              <a:rPr lang="en-US" dirty="0"/>
              <a:t>The SPICE Geometry Finder (GF) subsystem finds times when specified geometric events occur.</a:t>
            </a:r>
          </a:p>
          <a:p>
            <a:pPr lvl="1">
              <a:lnSpc>
                <a:spcPct val="80000"/>
              </a:lnSpc>
            </a:pPr>
            <a:r>
              <a:rPr lang="en-US" dirty="0">
                <a:cs typeface="ＭＳ Ｐゴシック" charset="-128"/>
              </a:rPr>
              <a:t>A “geometric event” is an occurrence of a given geometric quantity satisfying a specified condition. For example:</a:t>
            </a:r>
          </a:p>
          <a:p>
            <a:pPr lvl="2">
              <a:lnSpc>
                <a:spcPct val="80000"/>
              </a:lnSpc>
            </a:pPr>
            <a:r>
              <a:rPr lang="en-US" sz="1600" dirty="0">
                <a:cs typeface="ＭＳ Ｐゴシック" charset="-128"/>
              </a:rPr>
              <a:t>Mars Express distance from Mars is at a local minimum (</a:t>
            </a:r>
            <a:r>
              <a:rPr lang="en-US" sz="1600" dirty="0" err="1">
                <a:cs typeface="ＭＳ Ｐゴシック" charset="-128"/>
              </a:rPr>
              <a:t>periapse</a:t>
            </a:r>
            <a:r>
              <a:rPr lang="en-US" sz="1600" dirty="0">
                <a:cs typeface="ＭＳ Ｐゴシック" charset="-128"/>
              </a:rPr>
              <a:t>)</a:t>
            </a:r>
          </a:p>
          <a:p>
            <a:pPr lvl="2">
              <a:lnSpc>
                <a:spcPct val="80000"/>
              </a:lnSpc>
            </a:pPr>
            <a:r>
              <a:rPr lang="en-US" sz="1600" dirty="0">
                <a:cs typeface="ＭＳ Ｐゴシック" charset="-128"/>
              </a:rPr>
              <a:t>Elevation of the Cassini orbiter as seen from Deep Space Station-14 is above a given threshold angle </a:t>
            </a:r>
          </a:p>
          <a:p>
            <a:pPr lvl="2">
              <a:lnSpc>
                <a:spcPct val="80000"/>
              </a:lnSpc>
            </a:pPr>
            <a:r>
              <a:rPr lang="en-US" sz="1600" dirty="0">
                <a:cs typeface="ＭＳ Ｐゴシック" charset="-128"/>
              </a:rPr>
              <a:t>Titan is completely occulted by Saturn</a:t>
            </a:r>
          </a:p>
          <a:p>
            <a:pPr lvl="2">
              <a:lnSpc>
                <a:spcPct val="80000"/>
              </a:lnSpc>
            </a:pPr>
            <a:r>
              <a:rPr lang="en-US" sz="1600" dirty="0">
                <a:cs typeface="ＭＳ Ｐゴシック" charset="-128"/>
              </a:rPr>
              <a:t>The Saturn phase angle as seen by the Cassini orbiter is 60 degrees</a:t>
            </a:r>
          </a:p>
          <a:p>
            <a:pPr lvl="1">
              <a:lnSpc>
                <a:spcPct val="80000"/>
              </a:lnSpc>
            </a:pPr>
            <a:endParaRPr lang="en-US" dirty="0">
              <a:cs typeface="ＭＳ Ｐゴシック" charset="-128"/>
            </a:endParaRPr>
          </a:p>
          <a:p>
            <a:pPr lvl="1">
              <a:lnSpc>
                <a:spcPct val="80000"/>
              </a:lnSpc>
            </a:pPr>
            <a:r>
              <a:rPr lang="en-US" dirty="0">
                <a:cs typeface="ＭＳ Ｐゴシック" charset="-128"/>
              </a:rPr>
              <a:t>Each GF search is conducted over a user-specified time window, called the confinement window.</a:t>
            </a:r>
          </a:p>
          <a:p>
            <a:pPr lvl="2">
              <a:lnSpc>
                <a:spcPct val="80000"/>
              </a:lnSpc>
            </a:pPr>
            <a:r>
              <a:rPr lang="en-US" sz="1600" dirty="0">
                <a:cs typeface="ＭＳ Ｐゴシック" charset="-128"/>
              </a:rPr>
              <a:t>The confinement window is a sequence of zero or more disjoint, closed time intervals. </a:t>
            </a:r>
          </a:p>
          <a:p>
            <a:pPr lvl="1">
              <a:lnSpc>
                <a:spcPct val="80000"/>
              </a:lnSpc>
            </a:pPr>
            <a:endParaRPr lang="en-US" dirty="0">
              <a:cs typeface="ＭＳ Ｐゴシック" charset="-128"/>
            </a:endParaRPr>
          </a:p>
          <a:p>
            <a:pPr lvl="1">
              <a:lnSpc>
                <a:spcPct val="80000"/>
              </a:lnSpc>
            </a:pPr>
            <a:r>
              <a:rPr lang="en-US" dirty="0">
                <a:cs typeface="ＭＳ Ｐゴシック" charset="-128"/>
              </a:rPr>
              <a:t>The result of a GF search is the time window over which the specified condition is met.</a:t>
            </a:r>
          </a:p>
          <a:p>
            <a:pPr lvl="2">
              <a:lnSpc>
                <a:spcPct val="80000"/>
              </a:lnSpc>
            </a:pPr>
            <a:r>
              <a:rPr lang="en-US" sz="1600" dirty="0">
                <a:cs typeface="ＭＳ Ｐゴシック" charset="-128"/>
              </a:rPr>
              <a:t>The result window is also a sequence of zero or more disjoint, closed time intervals.</a:t>
            </a:r>
          </a:p>
          <a:p>
            <a:pPr lvl="2">
              <a:lnSpc>
                <a:spcPct val="80000"/>
              </a:lnSpc>
            </a:pPr>
            <a:endParaRPr lang="en-US" dirty="0">
              <a:cs typeface="ＭＳ Ｐゴシック" charset="-128"/>
            </a:endParaRPr>
          </a:p>
          <a:p>
            <a:pPr lvl="1">
              <a:lnSpc>
                <a:spcPct val="80000"/>
              </a:lnSpc>
              <a:buFontTx/>
              <a:buNone/>
            </a:pPr>
            <a:endParaRPr lang="en-US" dirty="0">
              <a:cs typeface="ＭＳ Ｐゴシック" charset="-128"/>
            </a:endParaRPr>
          </a:p>
          <a:p>
            <a:pPr lvl="1">
              <a:lnSpc>
                <a:spcPct val="80000"/>
              </a:lnSpc>
              <a:buFontTx/>
              <a:buNone/>
            </a:pPr>
            <a:endParaRPr lang="en-US" dirty="0">
              <a:cs typeface="ＭＳ Ｐゴシック" charset="-128"/>
            </a:endParaRPr>
          </a:p>
        </p:txBody>
      </p:sp>
      <p:sp>
        <p:nvSpPr>
          <p:cNvPr id="21509" name="Rectangle 3"/>
          <p:cNvSpPr>
            <a:spLocks noGrp="1" noChangeArrowheads="1"/>
          </p:cNvSpPr>
          <p:nvPr>
            <p:ph type="title"/>
          </p:nvPr>
        </p:nvSpPr>
        <p:spPr>
          <a:xfrm>
            <a:off x="3363253" y="392545"/>
            <a:ext cx="3275937" cy="490391"/>
          </a:xfrm>
        </p:spPr>
        <p:txBody>
          <a:bodyPr/>
          <a:lstStyle/>
          <a:p>
            <a:r>
              <a:rPr lang="en-US" dirty="0"/>
              <a:t>Some Examples</a:t>
            </a:r>
          </a:p>
        </p:txBody>
      </p:sp>
    </p:spTree>
    <p:extLst>
      <p:ext uri="{BB962C8B-B14F-4D97-AF65-F5344CB8AC3E}">
        <p14:creationId xmlns:p14="http://schemas.microsoft.com/office/powerpoint/2010/main" val="89072367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ooter Placeholder 3"/>
          <p:cNvSpPr>
            <a:spLocks noGrp="1"/>
          </p:cNvSpPr>
          <p:nvPr>
            <p:ph type="ftr" sz="quarter" idx="10"/>
          </p:nvPr>
        </p:nvSpPr>
        <p:spPr>
          <a:noFill/>
        </p:spPr>
        <p:txBody>
          <a:bodyPr/>
          <a:lstStyle/>
          <a:p>
            <a:r>
              <a:rPr lang="en-US"/>
              <a:t>Geometry Finder Subsystem</a:t>
            </a:r>
          </a:p>
        </p:txBody>
      </p:sp>
      <p:sp>
        <p:nvSpPr>
          <p:cNvPr id="117763" name="Slide Number Placeholder 4"/>
          <p:cNvSpPr>
            <a:spLocks noGrp="1"/>
          </p:cNvSpPr>
          <p:nvPr>
            <p:ph type="sldNum" sz="quarter" idx="11"/>
          </p:nvPr>
        </p:nvSpPr>
        <p:spPr>
          <a:noFill/>
        </p:spPr>
        <p:txBody>
          <a:bodyPr/>
          <a:lstStyle/>
          <a:p>
            <a:fld id="{778C6399-6A7F-ED43-A06D-F09BC91BA45E}" type="slidenum">
              <a:rPr lang="en-US" smtClean="0"/>
              <a:pPr/>
              <a:t>50</a:t>
            </a:fld>
            <a:endParaRPr lang="en-US" sz="1400" b="0">
              <a:latin typeface="Times New Roman" charset="0"/>
            </a:endParaRPr>
          </a:p>
        </p:txBody>
      </p:sp>
      <p:sp>
        <p:nvSpPr>
          <p:cNvPr id="117764" name="Rectangle 2"/>
          <p:cNvSpPr>
            <a:spLocks noGrp="1" noChangeArrowheads="1"/>
          </p:cNvSpPr>
          <p:nvPr>
            <p:ph type="body" idx="1"/>
          </p:nvPr>
        </p:nvSpPr>
        <p:spPr>
          <a:xfrm>
            <a:off x="963613" y="1236663"/>
            <a:ext cx="7778750" cy="5383212"/>
          </a:xfrm>
          <a:noFill/>
        </p:spPr>
        <p:txBody>
          <a:bodyPr lIns="90487" rIns="90487"/>
          <a:lstStyle/>
          <a:p>
            <a:pPr>
              <a:lnSpc>
                <a:spcPct val="80000"/>
              </a:lnSpc>
            </a:pPr>
            <a:r>
              <a:rPr lang="en-US" sz="1800" dirty="0"/>
              <a:t>To produce a final or intermediate result window, the GF subsystem must accurately locate the endpoints of the window’s intervals. These endpoints are called “roots.” </a:t>
            </a:r>
          </a:p>
          <a:p>
            <a:pPr lvl="1">
              <a:lnSpc>
                <a:spcPct val="80000"/>
              </a:lnSpc>
            </a:pPr>
            <a:r>
              <a:rPr lang="en-US" sz="1400" dirty="0"/>
              <a:t>The green regions below (rectangles and vertical line segment) represent intervals of a window.</a:t>
            </a:r>
            <a:endParaRPr lang="en-US" sz="1200" dirty="0"/>
          </a:p>
          <a:p>
            <a:pPr lvl="1">
              <a:lnSpc>
                <a:spcPct val="80000"/>
              </a:lnSpc>
            </a:pPr>
            <a:r>
              <a:rPr lang="en-US" sz="1400" dirty="0"/>
              <a:t>Roots are indicated by the red, vertical arrows.</a:t>
            </a:r>
          </a:p>
          <a:p>
            <a:pPr>
              <a:lnSpc>
                <a:spcPct val="80000"/>
              </a:lnSpc>
            </a:pPr>
            <a:endParaRPr lang="en-US" sz="1800" dirty="0"/>
          </a:p>
          <a:p>
            <a:pPr>
              <a:lnSpc>
                <a:spcPct val="80000"/>
              </a:lnSpc>
            </a:pPr>
            <a:endParaRPr lang="en-US" sz="1800" dirty="0"/>
          </a:p>
          <a:p>
            <a:pPr>
              <a:lnSpc>
                <a:spcPct val="80000"/>
              </a:lnSpc>
            </a:pPr>
            <a:endParaRPr lang="en-US" sz="1800" dirty="0"/>
          </a:p>
          <a:p>
            <a:pPr>
              <a:lnSpc>
                <a:spcPct val="80000"/>
              </a:lnSpc>
            </a:pPr>
            <a:r>
              <a:rPr lang="en-US" sz="1800" dirty="0"/>
              <a:t>Elsewhere, “root finding” often refers to solving f(x) = 0.</a:t>
            </a:r>
          </a:p>
          <a:p>
            <a:pPr>
              <a:lnSpc>
                <a:spcPct val="80000"/>
              </a:lnSpc>
            </a:pPr>
            <a:r>
              <a:rPr lang="en-US" sz="1800" dirty="0"/>
              <a:t>In the GF setting, roots are boundaries of time intervals over which a specified constraint is met.</a:t>
            </a:r>
          </a:p>
          <a:p>
            <a:pPr lvl="1">
              <a:lnSpc>
                <a:spcPct val="80000"/>
              </a:lnSpc>
            </a:pPr>
            <a:r>
              <a:rPr lang="en-US" sz="1400" dirty="0"/>
              <a:t>Roots can be times when a binary state function changes values.</a:t>
            </a:r>
          </a:p>
          <a:p>
            <a:pPr>
              <a:lnSpc>
                <a:spcPct val="80000"/>
              </a:lnSpc>
            </a:pPr>
            <a:r>
              <a:rPr lang="en-US" sz="1800" dirty="0"/>
              <a:t>Most popular root finding methods, e.g. Newton, secant, bisection, require the user to first “bracket” a root: that is, determine two abscissa values such that a </a:t>
            </a:r>
            <a:r>
              <a:rPr lang="en-US" sz="1800" dirty="0">
                <a:solidFill>
                  <a:schemeClr val="accent2"/>
                </a:solidFill>
              </a:rPr>
              <a:t>single</a:t>
            </a:r>
            <a:r>
              <a:rPr lang="en-US" sz="1800" dirty="0"/>
              <a:t> root is located between those values. </a:t>
            </a:r>
          </a:p>
          <a:p>
            <a:pPr>
              <a:lnSpc>
                <a:spcPct val="80000"/>
              </a:lnSpc>
            </a:pPr>
            <a:r>
              <a:rPr lang="en-US" sz="1800" dirty="0"/>
              <a:t>The GF subsystem solves a more difficult problem: it performs a </a:t>
            </a:r>
            <a:r>
              <a:rPr lang="en-US" sz="1800" dirty="0">
                <a:solidFill>
                  <a:schemeClr val="accent2"/>
                </a:solidFill>
              </a:rPr>
              <a:t>global </a:t>
            </a:r>
            <a:r>
              <a:rPr lang="en-US" sz="1800" dirty="0"/>
              <a:t>search for roots. That is, given correct inputs, it finds </a:t>
            </a:r>
            <a:r>
              <a:rPr lang="en-US" sz="1800" dirty="0">
                <a:solidFill>
                  <a:schemeClr val="accent2"/>
                </a:solidFill>
              </a:rPr>
              <a:t>all</a:t>
            </a:r>
            <a:r>
              <a:rPr lang="en-US" sz="1800" dirty="0"/>
              <a:t> roots within a user-specified confinement window.</a:t>
            </a:r>
          </a:p>
          <a:p>
            <a:pPr lvl="1">
              <a:lnSpc>
                <a:spcPct val="80000"/>
              </a:lnSpc>
            </a:pPr>
            <a:r>
              <a:rPr lang="en-US" sz="1400" dirty="0"/>
              <a:t>The user is not asked to bracket the roots.</a:t>
            </a:r>
          </a:p>
          <a:p>
            <a:pPr>
              <a:lnSpc>
                <a:spcPct val="80000"/>
              </a:lnSpc>
              <a:buFontTx/>
              <a:buNone/>
            </a:pPr>
            <a:endParaRPr lang="en-US" sz="1800" dirty="0"/>
          </a:p>
        </p:txBody>
      </p:sp>
      <p:sp>
        <p:nvSpPr>
          <p:cNvPr id="117765" name="Rectangle 3"/>
          <p:cNvSpPr>
            <a:spLocks noGrp="1" noChangeArrowheads="1"/>
          </p:cNvSpPr>
          <p:nvPr>
            <p:ph type="title"/>
          </p:nvPr>
        </p:nvSpPr>
        <p:spPr>
          <a:xfrm>
            <a:off x="4073525" y="381000"/>
            <a:ext cx="2632075" cy="474663"/>
          </a:xfrm>
        </p:spPr>
        <p:txBody>
          <a:bodyPr/>
          <a:lstStyle/>
          <a:p>
            <a:r>
              <a:rPr lang="en-US"/>
              <a:t>Root Finding</a:t>
            </a:r>
          </a:p>
        </p:txBody>
      </p:sp>
      <p:sp>
        <p:nvSpPr>
          <p:cNvPr id="117766" name="Line 16"/>
          <p:cNvSpPr>
            <a:spLocks noChangeShapeType="1"/>
          </p:cNvSpPr>
          <p:nvPr/>
        </p:nvSpPr>
        <p:spPr bwMode="auto">
          <a:xfrm flipV="1">
            <a:off x="1238250" y="2927350"/>
            <a:ext cx="6858000" cy="0"/>
          </a:xfrm>
          <a:prstGeom prst="line">
            <a:avLst/>
          </a:prstGeom>
          <a:noFill/>
          <a:ln w="5715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17767" name="Rectangle 17"/>
          <p:cNvSpPr>
            <a:spLocks noChangeArrowheads="1"/>
          </p:cNvSpPr>
          <p:nvPr/>
        </p:nvSpPr>
        <p:spPr bwMode="auto">
          <a:xfrm>
            <a:off x="1771650" y="2774950"/>
            <a:ext cx="1828800" cy="3048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17768" name="Rectangle 18"/>
          <p:cNvSpPr>
            <a:spLocks noChangeArrowheads="1"/>
          </p:cNvSpPr>
          <p:nvPr/>
        </p:nvSpPr>
        <p:spPr bwMode="auto">
          <a:xfrm>
            <a:off x="5124450" y="2774950"/>
            <a:ext cx="1371600" cy="3048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17769" name="Rectangle 19"/>
          <p:cNvSpPr>
            <a:spLocks noChangeArrowheads="1"/>
          </p:cNvSpPr>
          <p:nvPr/>
        </p:nvSpPr>
        <p:spPr bwMode="auto">
          <a:xfrm>
            <a:off x="3981450" y="2774950"/>
            <a:ext cx="838200" cy="3048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17770" name="Line 20"/>
          <p:cNvSpPr>
            <a:spLocks noChangeShapeType="1"/>
          </p:cNvSpPr>
          <p:nvPr/>
        </p:nvSpPr>
        <p:spPr bwMode="auto">
          <a:xfrm flipH="1">
            <a:off x="6946900" y="2781300"/>
            <a:ext cx="0" cy="323850"/>
          </a:xfrm>
          <a:prstGeom prst="line">
            <a:avLst/>
          </a:prstGeom>
          <a:noFill/>
          <a:ln w="28575">
            <a:solidFill>
              <a:srgbClr val="53FC6E"/>
            </a:solidFill>
            <a:round/>
            <a:headEnd/>
            <a:tailEnd/>
          </a:ln>
        </p:spPr>
        <p:txBody>
          <a:bodyPr wrap="none" anchor="ctr">
            <a:prstTxWarp prst="textNoShape">
              <a:avLst/>
            </a:prstTxWarp>
          </a:bodyPr>
          <a:lstStyle/>
          <a:p>
            <a:endParaRPr lang="en-US"/>
          </a:p>
        </p:txBody>
      </p:sp>
      <p:sp>
        <p:nvSpPr>
          <p:cNvPr id="117771" name="Line 21"/>
          <p:cNvSpPr>
            <a:spLocks noChangeShapeType="1"/>
          </p:cNvSpPr>
          <p:nvPr/>
        </p:nvSpPr>
        <p:spPr bwMode="auto">
          <a:xfrm flipH="1" flipV="1">
            <a:off x="1771650" y="3079750"/>
            <a:ext cx="6350" cy="34448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2" name="Line 28"/>
          <p:cNvSpPr>
            <a:spLocks noChangeShapeType="1"/>
          </p:cNvSpPr>
          <p:nvPr/>
        </p:nvSpPr>
        <p:spPr bwMode="auto">
          <a:xfrm flipH="1" flipV="1">
            <a:off x="3589338" y="3074988"/>
            <a:ext cx="6350" cy="34448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3" name="Line 29"/>
          <p:cNvSpPr>
            <a:spLocks noChangeShapeType="1"/>
          </p:cNvSpPr>
          <p:nvPr/>
        </p:nvSpPr>
        <p:spPr bwMode="auto">
          <a:xfrm flipH="1" flipV="1">
            <a:off x="3987800" y="3078163"/>
            <a:ext cx="6350" cy="34448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4" name="Line 30"/>
          <p:cNvSpPr>
            <a:spLocks noChangeShapeType="1"/>
          </p:cNvSpPr>
          <p:nvPr/>
        </p:nvSpPr>
        <p:spPr bwMode="auto">
          <a:xfrm flipH="1" flipV="1">
            <a:off x="4816475" y="3081338"/>
            <a:ext cx="6350" cy="34448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5" name="Line 31"/>
          <p:cNvSpPr>
            <a:spLocks noChangeShapeType="1"/>
          </p:cNvSpPr>
          <p:nvPr/>
        </p:nvSpPr>
        <p:spPr bwMode="auto">
          <a:xfrm flipH="1" flipV="1">
            <a:off x="5119688" y="3068638"/>
            <a:ext cx="6350" cy="34448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6" name="Line 32"/>
          <p:cNvSpPr>
            <a:spLocks noChangeShapeType="1"/>
          </p:cNvSpPr>
          <p:nvPr/>
        </p:nvSpPr>
        <p:spPr bwMode="auto">
          <a:xfrm flipH="1" flipV="1">
            <a:off x="6488113" y="3063875"/>
            <a:ext cx="6350" cy="34448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17777" name="Line 33"/>
          <p:cNvSpPr>
            <a:spLocks noChangeShapeType="1"/>
          </p:cNvSpPr>
          <p:nvPr/>
        </p:nvSpPr>
        <p:spPr bwMode="auto">
          <a:xfrm flipH="1" flipV="1">
            <a:off x="6934200" y="3060700"/>
            <a:ext cx="6350" cy="34448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Footer Placeholder 3"/>
          <p:cNvSpPr>
            <a:spLocks noGrp="1"/>
          </p:cNvSpPr>
          <p:nvPr>
            <p:ph type="ftr" sz="quarter" idx="10"/>
          </p:nvPr>
        </p:nvSpPr>
        <p:spPr>
          <a:noFill/>
        </p:spPr>
        <p:txBody>
          <a:bodyPr/>
          <a:lstStyle/>
          <a:p>
            <a:r>
              <a:rPr lang="en-US"/>
              <a:t>Geometry Finder Subsystem</a:t>
            </a:r>
          </a:p>
        </p:txBody>
      </p:sp>
      <p:sp>
        <p:nvSpPr>
          <p:cNvPr id="119811" name="Slide Number Placeholder 4"/>
          <p:cNvSpPr>
            <a:spLocks noGrp="1"/>
          </p:cNvSpPr>
          <p:nvPr>
            <p:ph type="sldNum" sz="quarter" idx="11"/>
          </p:nvPr>
        </p:nvSpPr>
        <p:spPr>
          <a:noFill/>
        </p:spPr>
        <p:txBody>
          <a:bodyPr/>
          <a:lstStyle/>
          <a:p>
            <a:fld id="{55D1AF88-3B8D-CD49-ACC6-F02E870E081C}" type="slidenum">
              <a:rPr lang="en-US" smtClean="0"/>
              <a:pPr/>
              <a:t>51</a:t>
            </a:fld>
            <a:endParaRPr lang="en-US" sz="1400" b="0">
              <a:latin typeface="Times New Roman" charset="0"/>
            </a:endParaRPr>
          </a:p>
        </p:txBody>
      </p:sp>
      <p:sp>
        <p:nvSpPr>
          <p:cNvPr id="119812" name="Rectangle 2"/>
          <p:cNvSpPr>
            <a:spLocks noGrp="1" noChangeArrowheads="1"/>
          </p:cNvSpPr>
          <p:nvPr>
            <p:ph type="body" idx="1"/>
          </p:nvPr>
        </p:nvSpPr>
        <p:spPr>
          <a:xfrm>
            <a:off x="547688" y="1095375"/>
            <a:ext cx="7778750" cy="5348288"/>
          </a:xfrm>
          <a:noFill/>
        </p:spPr>
        <p:txBody>
          <a:bodyPr lIns="90487" rIns="90487"/>
          <a:lstStyle/>
          <a:p>
            <a:pPr lvl="1">
              <a:lnSpc>
                <a:spcPct val="80000"/>
              </a:lnSpc>
              <a:buFontTx/>
              <a:buNone/>
            </a:pPr>
            <a:endParaRPr lang="en-US" sz="1600" dirty="0"/>
          </a:p>
          <a:p>
            <a:pPr>
              <a:lnSpc>
                <a:spcPct val="80000"/>
              </a:lnSpc>
            </a:pPr>
            <a:r>
              <a:rPr lang="en-US" dirty="0"/>
              <a:t>The GF subsystem asks the user to specify a time  step (often called </a:t>
            </a:r>
            <a:r>
              <a:rPr lang="en-US" dirty="0" err="1"/>
              <a:t>the“step</a:t>
            </a:r>
            <a:r>
              <a:rPr lang="en-US" dirty="0"/>
              <a:t> size”) that will be used to bracket roots.</a:t>
            </a:r>
          </a:p>
          <a:p>
            <a:pPr lvl="1">
              <a:lnSpc>
                <a:spcPct val="80000"/>
              </a:lnSpc>
            </a:pPr>
            <a:r>
              <a:rPr lang="en-US" sz="2000" dirty="0"/>
              <a:t>For binary state searches, the step size is used to bracket the endpoints of the intervals of the </a:t>
            </a:r>
            <a:r>
              <a:rPr lang="en-US" sz="2000" dirty="0">
                <a:solidFill>
                  <a:schemeClr val="accent2"/>
                </a:solidFill>
              </a:rPr>
              <a:t>result</a:t>
            </a:r>
            <a:r>
              <a:rPr lang="en-US" sz="2000" dirty="0"/>
              <a:t> window.</a:t>
            </a:r>
          </a:p>
          <a:p>
            <a:pPr lvl="2">
              <a:lnSpc>
                <a:spcPct val="80000"/>
              </a:lnSpc>
            </a:pPr>
            <a:r>
              <a:rPr lang="en-US" sz="2000" dirty="0">
                <a:solidFill>
                  <a:schemeClr val="accent2"/>
                </a:solidFill>
              </a:rPr>
              <a:t>The step size must be shorter than any event of interest, and shorter than any interval between events that are to be distinguished.</a:t>
            </a:r>
          </a:p>
          <a:p>
            <a:pPr lvl="1">
              <a:lnSpc>
                <a:spcPct val="80000"/>
              </a:lnSpc>
            </a:pPr>
            <a:r>
              <a:rPr lang="en-US" sz="2000" dirty="0"/>
              <a:t>For numeric searches, the step size is used to bracket the endpoints of the intervals of the </a:t>
            </a:r>
            <a:r>
              <a:rPr lang="en-US" sz="2000" dirty="0">
                <a:solidFill>
                  <a:schemeClr val="accent2"/>
                </a:solidFill>
              </a:rPr>
              <a:t>window on which the geometric quantity is monotonically decreasing</a:t>
            </a:r>
            <a:r>
              <a:rPr lang="en-US" sz="2000" dirty="0"/>
              <a:t>.</a:t>
            </a:r>
          </a:p>
          <a:p>
            <a:pPr lvl="2">
              <a:lnSpc>
                <a:spcPct val="80000"/>
              </a:lnSpc>
            </a:pPr>
            <a:r>
              <a:rPr lang="en-US" sz="2000" dirty="0">
                <a:solidFill>
                  <a:schemeClr val="accent2"/>
                </a:solidFill>
              </a:rPr>
              <a:t>The step size must be shorter than any interval on which the function is monotonically </a:t>
            </a:r>
            <a:r>
              <a:rPr lang="en-US" sz="2000" dirty="0">
                <a:solidFill>
                  <a:schemeClr val="accent1"/>
                </a:solidFill>
              </a:rPr>
              <a:t>increasing or decreasing.</a:t>
            </a:r>
          </a:p>
          <a:p>
            <a:pPr lvl="1">
              <a:lnSpc>
                <a:spcPct val="80000"/>
              </a:lnSpc>
            </a:pPr>
            <a:r>
              <a:rPr lang="en-US" sz="2000" dirty="0"/>
              <a:t>In both cases, the step size must be large enough so the search completes in a reasonable amount of time.</a:t>
            </a:r>
          </a:p>
        </p:txBody>
      </p:sp>
      <p:sp>
        <p:nvSpPr>
          <p:cNvPr id="119813" name="Rectangle 3"/>
          <p:cNvSpPr>
            <a:spLocks noGrp="1" noChangeArrowheads="1"/>
          </p:cNvSpPr>
          <p:nvPr>
            <p:ph type="title"/>
          </p:nvPr>
        </p:nvSpPr>
        <p:spPr>
          <a:xfrm>
            <a:off x="3478213" y="381000"/>
            <a:ext cx="3852862" cy="474663"/>
          </a:xfrm>
        </p:spPr>
        <p:txBody>
          <a:bodyPr/>
          <a:lstStyle/>
          <a:p>
            <a:r>
              <a:rPr lang="en-US"/>
              <a:t>Step Size Selection</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ooter Placeholder 3"/>
          <p:cNvSpPr>
            <a:spLocks noGrp="1"/>
          </p:cNvSpPr>
          <p:nvPr>
            <p:ph type="ftr" sz="quarter" idx="10"/>
          </p:nvPr>
        </p:nvSpPr>
        <p:spPr>
          <a:noFill/>
        </p:spPr>
        <p:txBody>
          <a:bodyPr/>
          <a:lstStyle/>
          <a:p>
            <a:r>
              <a:rPr lang="en-US"/>
              <a:t>Geometry Finder Subsystem</a:t>
            </a:r>
          </a:p>
        </p:txBody>
      </p:sp>
      <p:sp>
        <p:nvSpPr>
          <p:cNvPr id="121859" name="Slide Number Placeholder 4"/>
          <p:cNvSpPr>
            <a:spLocks noGrp="1"/>
          </p:cNvSpPr>
          <p:nvPr>
            <p:ph type="sldNum" sz="quarter" idx="11"/>
          </p:nvPr>
        </p:nvSpPr>
        <p:spPr>
          <a:noFill/>
        </p:spPr>
        <p:txBody>
          <a:bodyPr/>
          <a:lstStyle/>
          <a:p>
            <a:fld id="{9BE27074-4F41-4743-A0D6-F63A9E6CC5D0}" type="slidenum">
              <a:rPr lang="en-US" smtClean="0"/>
              <a:pPr/>
              <a:t>52</a:t>
            </a:fld>
            <a:endParaRPr lang="en-US" sz="1400" b="0">
              <a:latin typeface="Times New Roman" charset="0"/>
            </a:endParaRPr>
          </a:p>
        </p:txBody>
      </p:sp>
      <p:sp>
        <p:nvSpPr>
          <p:cNvPr id="121860" name="Rectangle 39"/>
          <p:cNvSpPr>
            <a:spLocks noChangeArrowheads="1"/>
          </p:cNvSpPr>
          <p:nvPr/>
        </p:nvSpPr>
        <p:spPr bwMode="auto">
          <a:xfrm>
            <a:off x="5813425" y="3101975"/>
            <a:ext cx="1235075" cy="333375"/>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1861" name="Rectangle 38"/>
          <p:cNvSpPr>
            <a:spLocks noChangeArrowheads="1"/>
          </p:cNvSpPr>
          <p:nvPr/>
        </p:nvSpPr>
        <p:spPr bwMode="auto">
          <a:xfrm>
            <a:off x="6796088" y="2706688"/>
            <a:ext cx="1065212" cy="357187"/>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1862" name="Rectangle 24"/>
          <p:cNvSpPr>
            <a:spLocks noChangeArrowheads="1"/>
          </p:cNvSpPr>
          <p:nvPr/>
        </p:nvSpPr>
        <p:spPr bwMode="auto">
          <a:xfrm>
            <a:off x="6035675" y="3911600"/>
            <a:ext cx="893763" cy="1905000"/>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1863" name="Rectangle 27"/>
          <p:cNvSpPr>
            <a:spLocks noChangeArrowheads="1"/>
          </p:cNvSpPr>
          <p:nvPr/>
        </p:nvSpPr>
        <p:spPr bwMode="auto">
          <a:xfrm>
            <a:off x="2652713" y="3906838"/>
            <a:ext cx="2135187" cy="1905000"/>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1864" name="Rectangle 26"/>
          <p:cNvSpPr>
            <a:spLocks noChangeArrowheads="1"/>
          </p:cNvSpPr>
          <p:nvPr/>
        </p:nvSpPr>
        <p:spPr bwMode="auto">
          <a:xfrm>
            <a:off x="4784725" y="3905250"/>
            <a:ext cx="1255713" cy="1905000"/>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1865" name="Rectangle 23"/>
          <p:cNvSpPr>
            <a:spLocks noChangeArrowheads="1"/>
          </p:cNvSpPr>
          <p:nvPr/>
        </p:nvSpPr>
        <p:spPr bwMode="auto">
          <a:xfrm>
            <a:off x="6929438" y="3914775"/>
            <a:ext cx="838200" cy="1905000"/>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1866" name="Rectangle 3"/>
          <p:cNvSpPr>
            <a:spLocks noGrp="1" noChangeArrowheads="1"/>
          </p:cNvSpPr>
          <p:nvPr>
            <p:ph type="title"/>
          </p:nvPr>
        </p:nvSpPr>
        <p:spPr>
          <a:xfrm>
            <a:off x="3228975" y="381000"/>
            <a:ext cx="4438650" cy="474663"/>
          </a:xfrm>
          <a:noFill/>
        </p:spPr>
        <p:txBody>
          <a:bodyPr/>
          <a:lstStyle/>
          <a:p>
            <a:r>
              <a:rPr lang="en-US"/>
              <a:t>Monotone Windows -1</a:t>
            </a:r>
          </a:p>
        </p:txBody>
      </p:sp>
      <p:sp>
        <p:nvSpPr>
          <p:cNvPr id="121867" name="Text Box 5"/>
          <p:cNvSpPr txBox="1">
            <a:spLocks noChangeArrowheads="1"/>
          </p:cNvSpPr>
          <p:nvPr/>
        </p:nvSpPr>
        <p:spPr bwMode="auto">
          <a:xfrm>
            <a:off x="457835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121868" name="Line 6"/>
          <p:cNvSpPr>
            <a:spLocks noChangeShapeType="1"/>
          </p:cNvSpPr>
          <p:nvPr/>
        </p:nvSpPr>
        <p:spPr bwMode="auto">
          <a:xfrm>
            <a:off x="267335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1869" name="Text Box 8"/>
          <p:cNvSpPr txBox="1">
            <a:spLocks noChangeArrowheads="1"/>
          </p:cNvSpPr>
          <p:nvPr/>
        </p:nvSpPr>
        <p:spPr bwMode="auto">
          <a:xfrm>
            <a:off x="4554538" y="4133850"/>
            <a:ext cx="1328737"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121870" name="Rectangle 9"/>
          <p:cNvSpPr>
            <a:spLocks noChangeArrowheads="1"/>
          </p:cNvSpPr>
          <p:nvPr/>
        </p:nvSpPr>
        <p:spPr bwMode="auto">
          <a:xfrm>
            <a:off x="2660650" y="3897313"/>
            <a:ext cx="5118100" cy="1919287"/>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121871" name="Freeform 10"/>
          <p:cNvSpPr>
            <a:spLocks/>
          </p:cNvSpPr>
          <p:nvPr/>
        </p:nvSpPr>
        <p:spPr bwMode="auto">
          <a:xfrm>
            <a:off x="2660650" y="4090988"/>
            <a:ext cx="5114925" cy="1284287"/>
          </a:xfrm>
          <a:custGeom>
            <a:avLst/>
            <a:gdLst>
              <a:gd name="T0" fmla="*/ 0 w 4000"/>
              <a:gd name="T1" fmla="*/ 1088149 h 1231"/>
              <a:gd name="T2" fmla="*/ 793049940 w 4000"/>
              <a:gd name="T3" fmla="*/ 82722272 h 1231"/>
              <a:gd name="T4" fmla="*/ 1447110745 w 4000"/>
              <a:gd name="T5" fmla="*/ 495244437 h 1231"/>
              <a:gd name="T6" fmla="*/ 2147483647 w 4000"/>
              <a:gd name="T7" fmla="*/ 1237566496 h 1231"/>
              <a:gd name="T8" fmla="*/ 2147483647 w 4000"/>
              <a:gd name="T9" fmla="*/ 1110217599 h 1231"/>
              <a:gd name="T10" fmla="*/ 2147483647 w 4000"/>
              <a:gd name="T11" fmla="*/ 442998682 h 1231"/>
              <a:gd name="T12" fmla="*/ 2147483647 w 4000"/>
              <a:gd name="T13" fmla="*/ 419053146 h 1231"/>
              <a:gd name="T14" fmla="*/ 2147483647 w 4000"/>
              <a:gd name="T15" fmla="*/ 976338764 h 1231"/>
              <a:gd name="T16" fmla="*/ 2147483647 w 4000"/>
              <a:gd name="T17" fmla="*/ 512658993 h 1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0"/>
              <a:gd name="T28" fmla="*/ 0 h 1231"/>
              <a:gd name="T29" fmla="*/ 4000 w 4000"/>
              <a:gd name="T30" fmla="*/ 1231 h 1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0" h="1231">
                <a:moveTo>
                  <a:pt x="0" y="1"/>
                </a:moveTo>
                <a:cubicBezTo>
                  <a:pt x="169" y="0"/>
                  <a:pt x="338" y="0"/>
                  <a:pt x="485" y="76"/>
                </a:cubicBezTo>
                <a:cubicBezTo>
                  <a:pt x="632" y="152"/>
                  <a:pt x="721" y="278"/>
                  <a:pt x="885" y="455"/>
                </a:cubicBezTo>
                <a:cubicBezTo>
                  <a:pt x="1049" y="632"/>
                  <a:pt x="1265" y="1043"/>
                  <a:pt x="1467" y="1137"/>
                </a:cubicBezTo>
                <a:cubicBezTo>
                  <a:pt x="1669" y="1231"/>
                  <a:pt x="1930" y="1142"/>
                  <a:pt x="2096" y="1020"/>
                </a:cubicBezTo>
                <a:cubicBezTo>
                  <a:pt x="2262" y="898"/>
                  <a:pt x="2342" y="513"/>
                  <a:pt x="2464" y="407"/>
                </a:cubicBezTo>
                <a:cubicBezTo>
                  <a:pt x="2586" y="301"/>
                  <a:pt x="2688" y="303"/>
                  <a:pt x="2827" y="385"/>
                </a:cubicBezTo>
                <a:cubicBezTo>
                  <a:pt x="2966" y="467"/>
                  <a:pt x="3106" y="883"/>
                  <a:pt x="3301" y="897"/>
                </a:cubicBezTo>
                <a:cubicBezTo>
                  <a:pt x="3496" y="911"/>
                  <a:pt x="3748" y="691"/>
                  <a:pt x="4000" y="471"/>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121872" name="Text Box 11"/>
          <p:cNvSpPr txBox="1">
            <a:spLocks noChangeArrowheads="1"/>
          </p:cNvSpPr>
          <p:nvPr/>
        </p:nvSpPr>
        <p:spPr bwMode="auto">
          <a:xfrm>
            <a:off x="711200" y="1241425"/>
            <a:ext cx="7470775" cy="1368425"/>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a:t>Example: monotone windows for a distance function</a:t>
            </a:r>
          </a:p>
          <a:p>
            <a:pPr algn="l">
              <a:spcBef>
                <a:spcPct val="50000"/>
              </a:spcBef>
            </a:pPr>
            <a:r>
              <a:rPr lang="en-US" sz="1200"/>
              <a:t>Note that:</a:t>
            </a:r>
          </a:p>
          <a:p>
            <a:pPr algn="l">
              <a:spcBef>
                <a:spcPct val="50000"/>
              </a:spcBef>
            </a:pPr>
            <a:r>
              <a:rPr lang="en-US" sz="1200"/>
              <a:t>   Extrema occur only at window interval boundaries.</a:t>
            </a:r>
          </a:p>
          <a:p>
            <a:pPr algn="l">
              <a:spcBef>
                <a:spcPct val="50000"/>
              </a:spcBef>
            </a:pPr>
            <a:r>
              <a:rPr lang="en-US" sz="1200"/>
              <a:t>   Each window interval contains at most one root of an equality condition.</a:t>
            </a:r>
          </a:p>
          <a:p>
            <a:pPr algn="l">
              <a:spcBef>
                <a:spcPct val="50000"/>
              </a:spcBef>
            </a:pPr>
            <a:r>
              <a:rPr lang="en-US" sz="1200"/>
              <a:t>   Within each window interval, the solution of an inequality is a single (possibly empty) interval.</a:t>
            </a:r>
            <a:endParaRPr lang="en-US"/>
          </a:p>
        </p:txBody>
      </p:sp>
      <p:sp>
        <p:nvSpPr>
          <p:cNvPr id="121873" name="Rectangle 12"/>
          <p:cNvSpPr>
            <a:spLocks noChangeArrowheads="1"/>
          </p:cNvSpPr>
          <p:nvPr/>
        </p:nvSpPr>
        <p:spPr bwMode="auto">
          <a:xfrm>
            <a:off x="258127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121874" name="Text Box 13"/>
          <p:cNvSpPr txBox="1">
            <a:spLocks noChangeArrowheads="1"/>
          </p:cNvSpPr>
          <p:nvPr/>
        </p:nvSpPr>
        <p:spPr bwMode="auto">
          <a:xfrm>
            <a:off x="237331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21875" name="Text Box 14"/>
          <p:cNvSpPr txBox="1">
            <a:spLocks noChangeArrowheads="1"/>
          </p:cNvSpPr>
          <p:nvPr/>
        </p:nvSpPr>
        <p:spPr bwMode="auto">
          <a:xfrm>
            <a:off x="57943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121876" name="Line 15"/>
          <p:cNvSpPr>
            <a:spLocks noChangeShapeType="1"/>
          </p:cNvSpPr>
          <p:nvPr/>
        </p:nvSpPr>
        <p:spPr bwMode="auto">
          <a:xfrm flipV="1">
            <a:off x="197961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1877" name="Text Box 16"/>
          <p:cNvSpPr txBox="1">
            <a:spLocks noChangeArrowheads="1"/>
          </p:cNvSpPr>
          <p:nvPr/>
        </p:nvSpPr>
        <p:spPr bwMode="auto">
          <a:xfrm rot="-5400000">
            <a:off x="112236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121878" name="Line 19"/>
          <p:cNvSpPr>
            <a:spLocks noChangeShapeType="1"/>
          </p:cNvSpPr>
          <p:nvPr/>
        </p:nvSpPr>
        <p:spPr bwMode="auto">
          <a:xfrm>
            <a:off x="211137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21879" name="Rectangle 28"/>
          <p:cNvSpPr>
            <a:spLocks noChangeArrowheads="1"/>
          </p:cNvSpPr>
          <p:nvPr/>
        </p:nvSpPr>
        <p:spPr bwMode="auto">
          <a:xfrm>
            <a:off x="4629150" y="2711450"/>
            <a:ext cx="1549400" cy="357188"/>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1880" name="Rectangle 29"/>
          <p:cNvSpPr>
            <a:spLocks noChangeArrowheads="1"/>
          </p:cNvSpPr>
          <p:nvPr/>
        </p:nvSpPr>
        <p:spPr bwMode="auto">
          <a:xfrm>
            <a:off x="2560638" y="3092450"/>
            <a:ext cx="2376487" cy="333375"/>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1881" name="Text Box 30"/>
          <p:cNvSpPr txBox="1">
            <a:spLocks noChangeArrowheads="1"/>
          </p:cNvSpPr>
          <p:nvPr/>
        </p:nvSpPr>
        <p:spPr bwMode="auto">
          <a:xfrm>
            <a:off x="2516188" y="3068638"/>
            <a:ext cx="45529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                  [             ]</a:t>
            </a:r>
          </a:p>
        </p:txBody>
      </p:sp>
      <p:sp>
        <p:nvSpPr>
          <p:cNvPr id="121882" name="Text Box 31"/>
          <p:cNvSpPr txBox="1">
            <a:spLocks noChangeArrowheads="1"/>
          </p:cNvSpPr>
          <p:nvPr/>
        </p:nvSpPr>
        <p:spPr bwMode="auto">
          <a:xfrm>
            <a:off x="-11113" y="3108325"/>
            <a:ext cx="2841626"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“f(t) Decreasing” Window</a:t>
            </a:r>
          </a:p>
        </p:txBody>
      </p:sp>
      <p:sp>
        <p:nvSpPr>
          <p:cNvPr id="121883" name="Text Box 32"/>
          <p:cNvSpPr txBox="1">
            <a:spLocks noChangeArrowheads="1"/>
          </p:cNvSpPr>
          <p:nvPr/>
        </p:nvSpPr>
        <p:spPr bwMode="auto">
          <a:xfrm>
            <a:off x="2327275" y="2733675"/>
            <a:ext cx="23622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“f(t) Increasing” Window</a:t>
            </a:r>
          </a:p>
        </p:txBody>
      </p:sp>
      <p:sp>
        <p:nvSpPr>
          <p:cNvPr id="121884" name="Text Box 33"/>
          <p:cNvSpPr txBox="1">
            <a:spLocks noChangeArrowheads="1"/>
          </p:cNvSpPr>
          <p:nvPr/>
        </p:nvSpPr>
        <p:spPr bwMode="auto">
          <a:xfrm>
            <a:off x="3984625" y="2697163"/>
            <a:ext cx="45529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             [            ]</a:t>
            </a:r>
          </a:p>
        </p:txBody>
      </p:sp>
      <p:sp>
        <p:nvSpPr>
          <p:cNvPr id="121885" name="Line 34"/>
          <p:cNvSpPr>
            <a:spLocks noChangeShapeType="1"/>
          </p:cNvSpPr>
          <p:nvPr/>
        </p:nvSpPr>
        <p:spPr bwMode="auto">
          <a:xfrm flipV="1">
            <a:off x="2673350" y="5118100"/>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21886" name="Text Box 35"/>
          <p:cNvSpPr txBox="1">
            <a:spLocks noChangeArrowheads="1"/>
          </p:cNvSpPr>
          <p:nvPr/>
        </p:nvSpPr>
        <p:spPr bwMode="auto">
          <a:xfrm>
            <a:off x="1960563" y="4965700"/>
            <a:ext cx="8763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0</a:t>
            </a:r>
            <a:endParaRPr lang="en-US" baseline="-250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Footer Placeholder 3"/>
          <p:cNvSpPr>
            <a:spLocks noGrp="1"/>
          </p:cNvSpPr>
          <p:nvPr>
            <p:ph type="ftr" sz="quarter" idx="10"/>
          </p:nvPr>
        </p:nvSpPr>
        <p:spPr>
          <a:noFill/>
        </p:spPr>
        <p:txBody>
          <a:bodyPr/>
          <a:lstStyle/>
          <a:p>
            <a:r>
              <a:rPr lang="en-US"/>
              <a:t>Geometry Finder Subsystem</a:t>
            </a:r>
          </a:p>
        </p:txBody>
      </p:sp>
      <p:sp>
        <p:nvSpPr>
          <p:cNvPr id="123907" name="Slide Number Placeholder 4"/>
          <p:cNvSpPr>
            <a:spLocks noGrp="1"/>
          </p:cNvSpPr>
          <p:nvPr>
            <p:ph type="sldNum" sz="quarter" idx="11"/>
          </p:nvPr>
        </p:nvSpPr>
        <p:spPr>
          <a:noFill/>
        </p:spPr>
        <p:txBody>
          <a:bodyPr/>
          <a:lstStyle/>
          <a:p>
            <a:fld id="{8FF2FB05-E8C9-8542-8D94-9AEE7EC4D120}" type="slidenum">
              <a:rPr lang="en-US" smtClean="0"/>
              <a:pPr/>
              <a:t>53</a:t>
            </a:fld>
            <a:endParaRPr lang="en-US" sz="1400" b="0">
              <a:latin typeface="Times New Roman" charset="0"/>
            </a:endParaRPr>
          </a:p>
        </p:txBody>
      </p:sp>
      <p:sp>
        <p:nvSpPr>
          <p:cNvPr id="123908" name="Rectangle 3"/>
          <p:cNvSpPr>
            <a:spLocks noChangeArrowheads="1"/>
          </p:cNvSpPr>
          <p:nvPr/>
        </p:nvSpPr>
        <p:spPr bwMode="auto">
          <a:xfrm>
            <a:off x="2792413" y="3906838"/>
            <a:ext cx="2749550" cy="1905000"/>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3909" name="Rectangle 4"/>
          <p:cNvSpPr>
            <a:spLocks noChangeArrowheads="1"/>
          </p:cNvSpPr>
          <p:nvPr/>
        </p:nvSpPr>
        <p:spPr bwMode="auto">
          <a:xfrm>
            <a:off x="5546725" y="3911600"/>
            <a:ext cx="2355850" cy="1905000"/>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3910" name="Rectangle 6"/>
          <p:cNvSpPr>
            <a:spLocks noGrp="1" noChangeArrowheads="1"/>
          </p:cNvSpPr>
          <p:nvPr>
            <p:ph type="title"/>
          </p:nvPr>
        </p:nvSpPr>
        <p:spPr>
          <a:xfrm>
            <a:off x="3286125" y="381000"/>
            <a:ext cx="4325938" cy="474663"/>
          </a:xfrm>
          <a:noFill/>
        </p:spPr>
        <p:txBody>
          <a:bodyPr/>
          <a:lstStyle/>
          <a:p>
            <a:r>
              <a:rPr lang="en-US"/>
              <a:t>Monotone Windows-2</a:t>
            </a:r>
          </a:p>
        </p:txBody>
      </p:sp>
      <p:sp>
        <p:nvSpPr>
          <p:cNvPr id="123911" name="Text Box 7"/>
          <p:cNvSpPr txBox="1">
            <a:spLocks noChangeArrowheads="1"/>
          </p:cNvSpPr>
          <p:nvPr/>
        </p:nvSpPr>
        <p:spPr bwMode="auto">
          <a:xfrm>
            <a:off x="5003800" y="6353175"/>
            <a:ext cx="91440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Time</a:t>
            </a:r>
          </a:p>
        </p:txBody>
      </p:sp>
      <p:sp>
        <p:nvSpPr>
          <p:cNvPr id="123912" name="Line 8"/>
          <p:cNvSpPr>
            <a:spLocks noChangeShapeType="1"/>
          </p:cNvSpPr>
          <p:nvPr/>
        </p:nvSpPr>
        <p:spPr bwMode="auto">
          <a:xfrm>
            <a:off x="2806700" y="6388100"/>
            <a:ext cx="5105400"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3913" name="Text Box 9"/>
          <p:cNvSpPr txBox="1">
            <a:spLocks noChangeArrowheads="1"/>
          </p:cNvSpPr>
          <p:nvPr/>
        </p:nvSpPr>
        <p:spPr bwMode="auto">
          <a:xfrm>
            <a:off x="5664200" y="4244975"/>
            <a:ext cx="1328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D = f(t) </a:t>
            </a:r>
          </a:p>
        </p:txBody>
      </p:sp>
      <p:sp>
        <p:nvSpPr>
          <p:cNvPr id="123914" name="Rectangle 10"/>
          <p:cNvSpPr>
            <a:spLocks noChangeArrowheads="1"/>
          </p:cNvSpPr>
          <p:nvPr/>
        </p:nvSpPr>
        <p:spPr bwMode="auto">
          <a:xfrm>
            <a:off x="2794000" y="3897313"/>
            <a:ext cx="5105400" cy="1919287"/>
          </a:xfrm>
          <a:prstGeom prst="rect">
            <a:avLst/>
          </a:prstGeom>
          <a:noFill/>
          <a:ln w="12700">
            <a:solidFill>
              <a:schemeClr val="tx1"/>
            </a:solidFill>
            <a:miter lim="800000"/>
            <a:headEnd/>
            <a:tailEnd/>
          </a:ln>
        </p:spPr>
        <p:txBody>
          <a:bodyPr wrap="none" anchor="ctr">
            <a:prstTxWarp prst="textNoShape">
              <a:avLst/>
            </a:prstTxWarp>
          </a:bodyPr>
          <a:lstStyle/>
          <a:p>
            <a:endParaRPr lang="en-US"/>
          </a:p>
        </p:txBody>
      </p:sp>
      <p:sp>
        <p:nvSpPr>
          <p:cNvPr id="123915" name="Text Box 12"/>
          <p:cNvSpPr txBox="1">
            <a:spLocks noChangeArrowheads="1"/>
          </p:cNvSpPr>
          <p:nvPr/>
        </p:nvSpPr>
        <p:spPr bwMode="auto">
          <a:xfrm>
            <a:off x="1238250" y="1387475"/>
            <a:ext cx="6907213" cy="1096963"/>
          </a:xfrm>
          <a:prstGeom prst="rect">
            <a:avLst/>
          </a:prstGeom>
          <a:solidFill>
            <a:srgbClr val="86ECF4"/>
          </a:solidFill>
          <a:ln w="12700">
            <a:noFill/>
            <a:miter lim="800000"/>
            <a:headEnd/>
            <a:tailEnd/>
          </a:ln>
        </p:spPr>
        <p:txBody>
          <a:bodyPr>
            <a:prstTxWarp prst="textNoShape">
              <a:avLst/>
            </a:prstTxWarp>
            <a:spAutoFit/>
          </a:bodyPr>
          <a:lstStyle/>
          <a:p>
            <a:pPr algn="l">
              <a:spcBef>
                <a:spcPct val="50000"/>
              </a:spcBef>
            </a:pPr>
            <a:r>
              <a:rPr lang="en-US" sz="1600"/>
              <a:t>The shortest interval on which the function is monotonically increasing or decreasing may be LONGER than the event of interest.</a:t>
            </a:r>
          </a:p>
          <a:p>
            <a:pPr algn="l">
              <a:spcBef>
                <a:spcPct val="50000"/>
              </a:spcBef>
            </a:pPr>
            <a:r>
              <a:rPr lang="en-US" sz="1600"/>
              <a:t>For example, consider the search for times when D &lt; D</a:t>
            </a:r>
            <a:r>
              <a:rPr lang="en-US" sz="1600" baseline="-25000"/>
              <a:t>0</a:t>
            </a:r>
            <a:r>
              <a:rPr lang="en-US" sz="1600"/>
              <a:t>. The result window consists of the interval [t</a:t>
            </a:r>
            <a:r>
              <a:rPr lang="en-US" sz="1600" baseline="-25000"/>
              <a:t>0</a:t>
            </a:r>
            <a:r>
              <a:rPr lang="en-US" sz="1600"/>
              <a:t>, t</a:t>
            </a:r>
            <a:r>
              <a:rPr lang="en-US" sz="1600" baseline="-25000"/>
              <a:t>1</a:t>
            </a:r>
            <a:r>
              <a:rPr lang="en-US" sz="1600"/>
              <a:t>] shown below.</a:t>
            </a:r>
          </a:p>
        </p:txBody>
      </p:sp>
      <p:sp>
        <p:nvSpPr>
          <p:cNvPr id="123916" name="Rectangle 13"/>
          <p:cNvSpPr>
            <a:spLocks noChangeArrowheads="1"/>
          </p:cNvSpPr>
          <p:nvPr/>
        </p:nvSpPr>
        <p:spPr bwMode="auto">
          <a:xfrm>
            <a:off x="2714625" y="3646488"/>
            <a:ext cx="5294313" cy="266700"/>
          </a:xfrm>
          <a:prstGeom prst="rect">
            <a:avLst/>
          </a:prstGeom>
          <a:solidFill>
            <a:srgbClr val="FC618A"/>
          </a:solidFill>
          <a:ln w="12700">
            <a:solidFill>
              <a:schemeClr val="tx1"/>
            </a:solidFill>
            <a:miter lim="800000"/>
            <a:headEnd/>
            <a:tailEnd/>
          </a:ln>
        </p:spPr>
        <p:txBody>
          <a:bodyPr wrap="none" anchor="ctr">
            <a:prstTxWarp prst="textNoShape">
              <a:avLst/>
            </a:prstTxWarp>
          </a:bodyPr>
          <a:lstStyle/>
          <a:p>
            <a:endParaRPr lang="en-US"/>
          </a:p>
        </p:txBody>
      </p:sp>
      <p:sp>
        <p:nvSpPr>
          <p:cNvPr id="123917" name="Text Box 14"/>
          <p:cNvSpPr txBox="1">
            <a:spLocks noChangeArrowheads="1"/>
          </p:cNvSpPr>
          <p:nvPr/>
        </p:nvSpPr>
        <p:spPr bwMode="auto">
          <a:xfrm>
            <a:off x="2506663" y="3598863"/>
            <a:ext cx="568642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23918" name="Text Box 15"/>
          <p:cNvSpPr txBox="1">
            <a:spLocks noChangeArrowheads="1"/>
          </p:cNvSpPr>
          <p:nvPr/>
        </p:nvSpPr>
        <p:spPr bwMode="auto">
          <a:xfrm>
            <a:off x="712788" y="3530600"/>
            <a:ext cx="1549400" cy="476250"/>
          </a:xfrm>
          <a:prstGeom prst="rect">
            <a:avLst/>
          </a:prstGeom>
          <a:solidFill>
            <a:srgbClr val="FC618A"/>
          </a:solidFill>
          <a:ln w="12700">
            <a:noFill/>
            <a:miter lim="800000"/>
            <a:headEnd/>
            <a:tailEnd/>
          </a:ln>
        </p:spPr>
        <p:txBody>
          <a:bodyPr>
            <a:prstTxWarp prst="textNoShape">
              <a:avLst/>
            </a:prstTxWarp>
            <a:spAutoFit/>
          </a:bodyPr>
          <a:lstStyle/>
          <a:p>
            <a:pPr>
              <a:spcBef>
                <a:spcPct val="50000"/>
              </a:spcBef>
            </a:pPr>
            <a:r>
              <a:rPr lang="en-US" sz="1400"/>
              <a:t>Confinement Window</a:t>
            </a:r>
          </a:p>
        </p:txBody>
      </p:sp>
      <p:sp>
        <p:nvSpPr>
          <p:cNvPr id="123919" name="Line 16"/>
          <p:cNvSpPr>
            <a:spLocks noChangeShapeType="1"/>
          </p:cNvSpPr>
          <p:nvPr/>
        </p:nvSpPr>
        <p:spPr bwMode="auto">
          <a:xfrm flipV="1">
            <a:off x="2112963" y="4111625"/>
            <a:ext cx="7937" cy="179705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3920" name="Text Box 17"/>
          <p:cNvSpPr txBox="1">
            <a:spLocks noChangeArrowheads="1"/>
          </p:cNvSpPr>
          <p:nvPr/>
        </p:nvSpPr>
        <p:spPr bwMode="auto">
          <a:xfrm rot="-5400000">
            <a:off x="1255713" y="5014912"/>
            <a:ext cx="1136650" cy="339725"/>
          </a:xfrm>
          <a:prstGeom prst="rect">
            <a:avLst/>
          </a:prstGeom>
          <a:noFill/>
          <a:ln w="12700">
            <a:noFill/>
            <a:miter lim="800000"/>
            <a:headEnd/>
            <a:tailEnd/>
          </a:ln>
        </p:spPr>
        <p:txBody>
          <a:bodyPr wrap="none">
            <a:prstTxWarp prst="textNoShape">
              <a:avLst/>
            </a:prstTxWarp>
            <a:spAutoFit/>
          </a:bodyPr>
          <a:lstStyle/>
          <a:p>
            <a:r>
              <a:rPr lang="en-US"/>
              <a:t>Distance</a:t>
            </a:r>
          </a:p>
        </p:txBody>
      </p:sp>
      <p:sp>
        <p:nvSpPr>
          <p:cNvPr id="123921" name="Line 18"/>
          <p:cNvSpPr>
            <a:spLocks noChangeShapeType="1"/>
          </p:cNvSpPr>
          <p:nvPr/>
        </p:nvSpPr>
        <p:spPr bwMode="auto">
          <a:xfrm>
            <a:off x="2244725" y="3775075"/>
            <a:ext cx="4714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23922" name="Rectangle 19"/>
          <p:cNvSpPr>
            <a:spLocks noChangeArrowheads="1"/>
          </p:cNvSpPr>
          <p:nvPr/>
        </p:nvSpPr>
        <p:spPr bwMode="auto">
          <a:xfrm>
            <a:off x="5386388" y="2711450"/>
            <a:ext cx="2647950" cy="357188"/>
          </a:xfrm>
          <a:prstGeom prst="rect">
            <a:avLst/>
          </a:prstGeom>
          <a:solidFill>
            <a:srgbClr val="FCE331"/>
          </a:solidFill>
          <a:ln w="12700">
            <a:solidFill>
              <a:schemeClr val="tx1"/>
            </a:solidFill>
            <a:miter lim="800000"/>
            <a:headEnd/>
            <a:tailEnd/>
          </a:ln>
        </p:spPr>
        <p:txBody>
          <a:bodyPr wrap="none" anchor="ctr">
            <a:prstTxWarp prst="textNoShape">
              <a:avLst/>
            </a:prstTxWarp>
          </a:bodyPr>
          <a:lstStyle/>
          <a:p>
            <a:endParaRPr lang="en-US"/>
          </a:p>
        </p:txBody>
      </p:sp>
      <p:sp>
        <p:nvSpPr>
          <p:cNvPr id="123923" name="Rectangle 20"/>
          <p:cNvSpPr>
            <a:spLocks noChangeArrowheads="1"/>
          </p:cNvSpPr>
          <p:nvPr/>
        </p:nvSpPr>
        <p:spPr bwMode="auto">
          <a:xfrm>
            <a:off x="2616200" y="3092450"/>
            <a:ext cx="3046413" cy="333375"/>
          </a:xfrm>
          <a:prstGeom prst="rect">
            <a:avLst/>
          </a:prstGeom>
          <a:solidFill>
            <a:srgbClr val="6875F4"/>
          </a:solidFill>
          <a:ln w="12700">
            <a:solidFill>
              <a:schemeClr val="tx1"/>
            </a:solidFill>
            <a:miter lim="800000"/>
            <a:headEnd/>
            <a:tailEnd/>
          </a:ln>
        </p:spPr>
        <p:txBody>
          <a:bodyPr wrap="none" anchor="ctr">
            <a:prstTxWarp prst="textNoShape">
              <a:avLst/>
            </a:prstTxWarp>
          </a:bodyPr>
          <a:lstStyle/>
          <a:p>
            <a:endParaRPr lang="en-US"/>
          </a:p>
        </p:txBody>
      </p:sp>
      <p:sp>
        <p:nvSpPr>
          <p:cNvPr id="123924" name="Text Box 21"/>
          <p:cNvSpPr txBox="1">
            <a:spLocks noChangeArrowheads="1"/>
          </p:cNvSpPr>
          <p:nvPr/>
        </p:nvSpPr>
        <p:spPr bwMode="auto">
          <a:xfrm>
            <a:off x="2409825" y="3081338"/>
            <a:ext cx="3487738"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23925" name="Text Box 22"/>
          <p:cNvSpPr txBox="1">
            <a:spLocks noChangeArrowheads="1"/>
          </p:cNvSpPr>
          <p:nvPr/>
        </p:nvSpPr>
        <p:spPr bwMode="auto">
          <a:xfrm>
            <a:off x="258763" y="3095625"/>
            <a:ext cx="2405062"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“f(t) Decreasing” Window</a:t>
            </a:r>
          </a:p>
        </p:txBody>
      </p:sp>
      <p:sp>
        <p:nvSpPr>
          <p:cNvPr id="123926" name="Text Box 24"/>
          <p:cNvSpPr txBox="1">
            <a:spLocks noChangeArrowheads="1"/>
          </p:cNvSpPr>
          <p:nvPr/>
        </p:nvSpPr>
        <p:spPr bwMode="auto">
          <a:xfrm>
            <a:off x="4751388" y="2711450"/>
            <a:ext cx="3979862"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a:t>
            </a:r>
          </a:p>
        </p:txBody>
      </p:sp>
      <p:sp>
        <p:nvSpPr>
          <p:cNvPr id="123927" name="Line 25"/>
          <p:cNvSpPr>
            <a:spLocks noChangeShapeType="1"/>
          </p:cNvSpPr>
          <p:nvPr/>
        </p:nvSpPr>
        <p:spPr bwMode="auto">
          <a:xfrm flipV="1">
            <a:off x="2794000" y="5359400"/>
            <a:ext cx="5106988" cy="0"/>
          </a:xfrm>
          <a:prstGeom prst="line">
            <a:avLst/>
          </a:prstGeom>
          <a:noFill/>
          <a:ln w="12700">
            <a:solidFill>
              <a:schemeClr val="accent1"/>
            </a:solidFill>
            <a:round/>
            <a:headEnd/>
            <a:tailEnd/>
          </a:ln>
        </p:spPr>
        <p:txBody>
          <a:bodyPr wrap="none" anchor="ctr">
            <a:prstTxWarp prst="textNoShape">
              <a:avLst/>
            </a:prstTxWarp>
          </a:bodyPr>
          <a:lstStyle/>
          <a:p>
            <a:endParaRPr lang="en-US"/>
          </a:p>
        </p:txBody>
      </p:sp>
      <p:sp>
        <p:nvSpPr>
          <p:cNvPr id="123928" name="Text Box 26"/>
          <p:cNvSpPr txBox="1">
            <a:spLocks noChangeArrowheads="1"/>
          </p:cNvSpPr>
          <p:nvPr/>
        </p:nvSpPr>
        <p:spPr bwMode="auto">
          <a:xfrm>
            <a:off x="2046288" y="5176838"/>
            <a:ext cx="876300"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t>D</a:t>
            </a:r>
            <a:r>
              <a:rPr lang="en-US" sz="1400" baseline="-25000"/>
              <a:t>0</a:t>
            </a:r>
            <a:endParaRPr lang="en-US" baseline="-25000"/>
          </a:p>
        </p:txBody>
      </p:sp>
      <p:sp>
        <p:nvSpPr>
          <p:cNvPr id="123929" name="Line 27"/>
          <p:cNvSpPr>
            <a:spLocks noChangeShapeType="1"/>
          </p:cNvSpPr>
          <p:nvPr/>
        </p:nvSpPr>
        <p:spPr bwMode="auto">
          <a:xfrm flipV="1">
            <a:off x="5837238" y="5343525"/>
            <a:ext cx="0" cy="47625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23930" name="Freeform 29"/>
          <p:cNvSpPr>
            <a:spLocks/>
          </p:cNvSpPr>
          <p:nvPr/>
        </p:nvSpPr>
        <p:spPr bwMode="auto">
          <a:xfrm>
            <a:off x="2784475" y="4157663"/>
            <a:ext cx="5114925" cy="1270000"/>
          </a:xfrm>
          <a:custGeom>
            <a:avLst/>
            <a:gdLst>
              <a:gd name="T0" fmla="*/ 0 w 3235"/>
              <a:gd name="T1" fmla="*/ 0 h 800"/>
              <a:gd name="T2" fmla="*/ 2147483647 w 3235"/>
              <a:gd name="T3" fmla="*/ 1963202513 h 800"/>
              <a:gd name="T4" fmla="*/ 2147483647 w 3235"/>
              <a:gd name="T5" fmla="*/ 325100950 h 800"/>
              <a:gd name="T6" fmla="*/ 0 60000 65536"/>
              <a:gd name="T7" fmla="*/ 0 60000 65536"/>
              <a:gd name="T8" fmla="*/ 0 60000 65536"/>
              <a:gd name="T9" fmla="*/ 0 w 3235"/>
              <a:gd name="T10" fmla="*/ 0 h 800"/>
              <a:gd name="T11" fmla="*/ 3235 w 3235"/>
              <a:gd name="T12" fmla="*/ 800 h 800"/>
            </a:gdLst>
            <a:ahLst/>
            <a:cxnLst>
              <a:cxn ang="T6">
                <a:pos x="T0" y="T1"/>
              </a:cxn>
              <a:cxn ang="T7">
                <a:pos x="T2" y="T3"/>
              </a:cxn>
              <a:cxn ang="T8">
                <a:pos x="T4" y="T5"/>
              </a:cxn>
            </a:cxnLst>
            <a:rect l="T9" t="T10" r="T11" b="T12"/>
            <a:pathLst>
              <a:path w="3235" h="800">
                <a:moveTo>
                  <a:pt x="0" y="0"/>
                </a:moveTo>
                <a:cubicBezTo>
                  <a:pt x="586" y="379"/>
                  <a:pt x="1173" y="758"/>
                  <a:pt x="1712" y="779"/>
                </a:cubicBezTo>
                <a:cubicBezTo>
                  <a:pt x="2251" y="800"/>
                  <a:pt x="2981" y="237"/>
                  <a:pt x="3235" y="129"/>
                </a:cubicBezTo>
              </a:path>
            </a:pathLst>
          </a:custGeom>
          <a:noFill/>
          <a:ln w="12700">
            <a:solidFill>
              <a:schemeClr val="tx1"/>
            </a:solidFill>
            <a:round/>
            <a:headEnd/>
            <a:tailEnd/>
          </a:ln>
        </p:spPr>
        <p:txBody>
          <a:bodyPr wrap="none" anchor="ctr">
            <a:prstTxWarp prst="textNoShape">
              <a:avLst/>
            </a:prstTxWarp>
          </a:bodyPr>
          <a:lstStyle/>
          <a:p>
            <a:endParaRPr lang="en-US"/>
          </a:p>
        </p:txBody>
      </p:sp>
      <p:sp>
        <p:nvSpPr>
          <p:cNvPr id="123931" name="Line 30"/>
          <p:cNvSpPr>
            <a:spLocks noChangeShapeType="1"/>
          </p:cNvSpPr>
          <p:nvPr/>
        </p:nvSpPr>
        <p:spPr bwMode="auto">
          <a:xfrm flipV="1">
            <a:off x="5191125" y="5343525"/>
            <a:ext cx="0" cy="479425"/>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a:p>
        </p:txBody>
      </p:sp>
      <p:sp>
        <p:nvSpPr>
          <p:cNvPr id="123932" name="Rectangle 31"/>
          <p:cNvSpPr>
            <a:spLocks noChangeArrowheads="1"/>
          </p:cNvSpPr>
          <p:nvPr/>
        </p:nvSpPr>
        <p:spPr bwMode="auto">
          <a:xfrm>
            <a:off x="4800600" y="5873750"/>
            <a:ext cx="1327150" cy="43815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23933" name="Text Box 32"/>
          <p:cNvSpPr txBox="1">
            <a:spLocks noChangeArrowheads="1"/>
          </p:cNvSpPr>
          <p:nvPr/>
        </p:nvSpPr>
        <p:spPr bwMode="auto">
          <a:xfrm>
            <a:off x="4430713" y="5910263"/>
            <a:ext cx="2136775"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  t</a:t>
            </a:r>
            <a:r>
              <a:rPr lang="en-US" baseline="-25000"/>
              <a:t>0, </a:t>
            </a:r>
            <a:r>
              <a:rPr lang="en-US"/>
              <a:t>t</a:t>
            </a:r>
            <a:r>
              <a:rPr lang="en-US" baseline="-25000"/>
              <a:t>1 </a:t>
            </a:r>
            <a:r>
              <a:rPr lang="en-US"/>
              <a:t>]</a:t>
            </a:r>
            <a:r>
              <a:rPr lang="en-US" baseline="-25000"/>
              <a:t>    </a:t>
            </a:r>
          </a:p>
        </p:txBody>
      </p:sp>
      <p:sp>
        <p:nvSpPr>
          <p:cNvPr id="123934" name="Text Box 34"/>
          <p:cNvSpPr txBox="1">
            <a:spLocks noChangeArrowheads="1"/>
          </p:cNvSpPr>
          <p:nvPr/>
        </p:nvSpPr>
        <p:spPr bwMode="auto">
          <a:xfrm>
            <a:off x="2973388" y="2727325"/>
            <a:ext cx="23622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“f(t) Increasing” Window</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Footer Placeholder 3"/>
          <p:cNvSpPr>
            <a:spLocks noGrp="1"/>
          </p:cNvSpPr>
          <p:nvPr>
            <p:ph type="ftr" sz="quarter" idx="10"/>
          </p:nvPr>
        </p:nvSpPr>
        <p:spPr>
          <a:noFill/>
        </p:spPr>
        <p:txBody>
          <a:bodyPr/>
          <a:lstStyle/>
          <a:p>
            <a:r>
              <a:rPr lang="en-US"/>
              <a:t>Geometry Finder Subsystem</a:t>
            </a:r>
          </a:p>
        </p:txBody>
      </p:sp>
      <p:sp>
        <p:nvSpPr>
          <p:cNvPr id="125955" name="Slide Number Placeholder 4"/>
          <p:cNvSpPr>
            <a:spLocks noGrp="1"/>
          </p:cNvSpPr>
          <p:nvPr>
            <p:ph type="sldNum" sz="quarter" idx="11"/>
          </p:nvPr>
        </p:nvSpPr>
        <p:spPr>
          <a:noFill/>
        </p:spPr>
        <p:txBody>
          <a:bodyPr/>
          <a:lstStyle/>
          <a:p>
            <a:fld id="{CCA2C5E9-EF4D-3749-9D70-D27EAAB0368C}" type="slidenum">
              <a:rPr lang="en-US" smtClean="0"/>
              <a:pPr/>
              <a:t>54</a:t>
            </a:fld>
            <a:endParaRPr lang="en-US" sz="1400" b="0">
              <a:latin typeface="Times New Roman" charset="0"/>
            </a:endParaRPr>
          </a:p>
        </p:txBody>
      </p:sp>
      <p:sp>
        <p:nvSpPr>
          <p:cNvPr id="125956" name="Rectangle 2"/>
          <p:cNvSpPr>
            <a:spLocks noGrp="1" noChangeArrowheads="1"/>
          </p:cNvSpPr>
          <p:nvPr>
            <p:ph type="body" idx="1"/>
          </p:nvPr>
        </p:nvSpPr>
        <p:spPr>
          <a:xfrm>
            <a:off x="185738" y="1281113"/>
            <a:ext cx="7778750" cy="5226050"/>
          </a:xfrm>
          <a:noFill/>
        </p:spPr>
        <p:txBody>
          <a:bodyPr lIns="90487" rIns="90487"/>
          <a:lstStyle/>
          <a:p>
            <a:pPr>
              <a:lnSpc>
                <a:spcPct val="80000"/>
              </a:lnSpc>
            </a:pPr>
            <a:r>
              <a:rPr lang="en-US" sz="1800"/>
              <a:t>In the diagram below, the green boxes denote intervals of a window. </a:t>
            </a:r>
          </a:p>
          <a:p>
            <a:pPr>
              <a:lnSpc>
                <a:spcPct val="80000"/>
              </a:lnSpc>
            </a:pPr>
            <a:r>
              <a:rPr lang="en-US" sz="1800"/>
              <a:t>The start of the first interval is bracketed by the first and second times; the end of the first interval is bracketed by the third and fourth times. The start of the second interval is bracketed by the fourth and fifth times.</a:t>
            </a:r>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2000">
              <a:solidFill>
                <a:schemeClr val="accent1"/>
              </a:solidFill>
            </a:endParaRPr>
          </a:p>
          <a:p>
            <a:pPr>
              <a:lnSpc>
                <a:spcPct val="80000"/>
              </a:lnSpc>
            </a:pPr>
            <a:r>
              <a:rPr lang="en-US" sz="2000">
                <a:solidFill>
                  <a:schemeClr val="accent1"/>
                </a:solidFill>
              </a:rPr>
              <a:t>The step size is a critical determinant of the completeness of the solution:</a:t>
            </a:r>
            <a:r>
              <a:rPr lang="en-US" sz="2000"/>
              <a:t> </a:t>
            </a:r>
          </a:p>
          <a:p>
            <a:pPr lvl="1">
              <a:lnSpc>
                <a:spcPct val="80000"/>
              </a:lnSpc>
            </a:pPr>
            <a:r>
              <a:rPr lang="en-US" sz="1600"/>
              <a:t>If the step size were equal to 3*delta, the first interval would not be seen. </a:t>
            </a:r>
          </a:p>
          <a:p>
            <a:pPr lvl="1">
              <a:lnSpc>
                <a:spcPct val="80000"/>
              </a:lnSpc>
            </a:pPr>
            <a:r>
              <a:rPr lang="en-US" sz="1600"/>
              <a:t>If the step size were equal to 2*delta,</a:t>
            </a:r>
            <a:r>
              <a:rPr lang="en-US" sz="1600" baseline="-25000"/>
              <a:t> </a:t>
            </a:r>
            <a:r>
              <a:rPr lang="en-US" sz="1600"/>
              <a:t>the first and second intervals would not be seen as distinct.</a:t>
            </a:r>
          </a:p>
          <a:p>
            <a:pPr>
              <a:lnSpc>
                <a:spcPct val="80000"/>
              </a:lnSpc>
              <a:buFontTx/>
              <a:buNone/>
            </a:pPr>
            <a:endParaRPr lang="en-US" sz="2000"/>
          </a:p>
          <a:p>
            <a:pPr>
              <a:lnSpc>
                <a:spcPct val="80000"/>
              </a:lnSpc>
              <a:buFontTx/>
              <a:buNone/>
            </a:pPr>
            <a:endParaRPr lang="en-US" sz="1800"/>
          </a:p>
        </p:txBody>
      </p:sp>
      <p:sp>
        <p:nvSpPr>
          <p:cNvPr id="125957" name="Rectangle 3"/>
          <p:cNvSpPr>
            <a:spLocks noGrp="1" noChangeArrowheads="1"/>
          </p:cNvSpPr>
          <p:nvPr>
            <p:ph type="title"/>
          </p:nvPr>
        </p:nvSpPr>
        <p:spPr>
          <a:xfrm>
            <a:off x="2476500" y="381000"/>
            <a:ext cx="5884863" cy="474663"/>
          </a:xfrm>
        </p:spPr>
        <p:txBody>
          <a:bodyPr/>
          <a:lstStyle/>
          <a:p>
            <a:r>
              <a:rPr lang="en-US"/>
              <a:t>Bracketing Interval Endpoints</a:t>
            </a:r>
          </a:p>
        </p:txBody>
      </p:sp>
      <p:sp>
        <p:nvSpPr>
          <p:cNvPr id="125958" name="Line 4"/>
          <p:cNvSpPr>
            <a:spLocks noChangeShapeType="1"/>
          </p:cNvSpPr>
          <p:nvPr/>
        </p:nvSpPr>
        <p:spPr bwMode="auto">
          <a:xfrm flipV="1">
            <a:off x="717550" y="3182938"/>
            <a:ext cx="6858000" cy="0"/>
          </a:xfrm>
          <a:prstGeom prst="line">
            <a:avLst/>
          </a:prstGeom>
          <a:noFill/>
          <a:ln w="5715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25959" name="Line 5"/>
          <p:cNvSpPr>
            <a:spLocks noChangeShapeType="1"/>
          </p:cNvSpPr>
          <p:nvPr/>
        </p:nvSpPr>
        <p:spPr bwMode="auto">
          <a:xfrm flipV="1">
            <a:off x="1136650" y="3398838"/>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60" name="Line 6"/>
          <p:cNvSpPr>
            <a:spLocks noChangeShapeType="1"/>
          </p:cNvSpPr>
          <p:nvPr/>
        </p:nvSpPr>
        <p:spPr bwMode="auto">
          <a:xfrm flipV="1">
            <a:off x="2089150" y="3406775"/>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61" name="Rectangle 7"/>
          <p:cNvSpPr>
            <a:spLocks noChangeArrowheads="1"/>
          </p:cNvSpPr>
          <p:nvPr/>
        </p:nvSpPr>
        <p:spPr bwMode="auto">
          <a:xfrm>
            <a:off x="1244600" y="2928938"/>
            <a:ext cx="2052638" cy="4572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25962" name="Line 8"/>
          <p:cNvSpPr>
            <a:spLocks noChangeShapeType="1"/>
          </p:cNvSpPr>
          <p:nvPr/>
        </p:nvSpPr>
        <p:spPr bwMode="auto">
          <a:xfrm flipV="1">
            <a:off x="3048000" y="339090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63" name="Line 9"/>
          <p:cNvSpPr>
            <a:spLocks noChangeShapeType="1"/>
          </p:cNvSpPr>
          <p:nvPr/>
        </p:nvSpPr>
        <p:spPr bwMode="auto">
          <a:xfrm flipV="1">
            <a:off x="4003675" y="3400425"/>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64" name="Line 10"/>
          <p:cNvSpPr>
            <a:spLocks noChangeShapeType="1"/>
          </p:cNvSpPr>
          <p:nvPr/>
        </p:nvSpPr>
        <p:spPr bwMode="auto">
          <a:xfrm flipV="1">
            <a:off x="1120775" y="3756025"/>
            <a:ext cx="977900" cy="0"/>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25965" name="Text Box 11"/>
          <p:cNvSpPr txBox="1">
            <a:spLocks noChangeArrowheads="1"/>
          </p:cNvSpPr>
          <p:nvPr/>
        </p:nvSpPr>
        <p:spPr bwMode="auto">
          <a:xfrm>
            <a:off x="949325" y="3479800"/>
            <a:ext cx="1385888" cy="58261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step size</a:t>
            </a:r>
          </a:p>
          <a:p>
            <a:pPr>
              <a:spcBef>
                <a:spcPct val="50000"/>
              </a:spcBef>
            </a:pPr>
            <a:r>
              <a:rPr lang="en-US" sz="1400" dirty="0"/>
              <a:t>“delta”</a:t>
            </a:r>
            <a:endParaRPr lang="en-US" dirty="0"/>
          </a:p>
        </p:txBody>
      </p:sp>
      <p:sp>
        <p:nvSpPr>
          <p:cNvPr id="125966" name="Text Box 12"/>
          <p:cNvSpPr txBox="1">
            <a:spLocks noChangeArrowheads="1"/>
          </p:cNvSpPr>
          <p:nvPr/>
        </p:nvSpPr>
        <p:spPr bwMode="auto">
          <a:xfrm>
            <a:off x="1327150" y="3022600"/>
            <a:ext cx="1857375"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window interval 1</a:t>
            </a:r>
          </a:p>
        </p:txBody>
      </p:sp>
      <p:sp>
        <p:nvSpPr>
          <p:cNvPr id="125967" name="Text Box 13"/>
          <p:cNvSpPr txBox="1">
            <a:spLocks noChangeArrowheads="1"/>
          </p:cNvSpPr>
          <p:nvPr/>
        </p:nvSpPr>
        <p:spPr bwMode="auto">
          <a:xfrm>
            <a:off x="896938" y="399256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1</a:t>
            </a:r>
            <a:endParaRPr lang="en-US"/>
          </a:p>
        </p:txBody>
      </p:sp>
      <p:sp>
        <p:nvSpPr>
          <p:cNvPr id="125968" name="Text Box 14"/>
          <p:cNvSpPr txBox="1">
            <a:spLocks noChangeArrowheads="1"/>
          </p:cNvSpPr>
          <p:nvPr/>
        </p:nvSpPr>
        <p:spPr bwMode="auto">
          <a:xfrm>
            <a:off x="3756025" y="3997325"/>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4</a:t>
            </a:r>
            <a:endParaRPr lang="en-US"/>
          </a:p>
        </p:txBody>
      </p:sp>
      <p:sp>
        <p:nvSpPr>
          <p:cNvPr id="125969" name="Text Box 15"/>
          <p:cNvSpPr txBox="1">
            <a:spLocks noChangeArrowheads="1"/>
          </p:cNvSpPr>
          <p:nvPr/>
        </p:nvSpPr>
        <p:spPr bwMode="auto">
          <a:xfrm>
            <a:off x="2803525" y="3989388"/>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3</a:t>
            </a:r>
            <a:endParaRPr lang="en-US"/>
          </a:p>
        </p:txBody>
      </p:sp>
      <p:sp>
        <p:nvSpPr>
          <p:cNvPr id="125970" name="Text Box 16"/>
          <p:cNvSpPr txBox="1">
            <a:spLocks noChangeArrowheads="1"/>
          </p:cNvSpPr>
          <p:nvPr/>
        </p:nvSpPr>
        <p:spPr bwMode="auto">
          <a:xfrm>
            <a:off x="1862138" y="3976688"/>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2</a:t>
            </a:r>
            <a:endParaRPr lang="en-US"/>
          </a:p>
        </p:txBody>
      </p:sp>
      <p:sp>
        <p:nvSpPr>
          <p:cNvPr id="125971" name="Rectangle 17"/>
          <p:cNvSpPr>
            <a:spLocks noChangeArrowheads="1"/>
          </p:cNvSpPr>
          <p:nvPr/>
        </p:nvSpPr>
        <p:spPr bwMode="auto">
          <a:xfrm>
            <a:off x="4702175" y="2941638"/>
            <a:ext cx="2525713" cy="4572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25972" name="Text Box 18"/>
          <p:cNvSpPr txBox="1">
            <a:spLocks noChangeArrowheads="1"/>
          </p:cNvSpPr>
          <p:nvPr/>
        </p:nvSpPr>
        <p:spPr bwMode="auto">
          <a:xfrm>
            <a:off x="4589463" y="3041650"/>
            <a:ext cx="26289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window interval 2</a:t>
            </a:r>
            <a:endParaRPr lang="en-US" sz="1600"/>
          </a:p>
        </p:txBody>
      </p:sp>
      <p:sp>
        <p:nvSpPr>
          <p:cNvPr id="125973" name="Line 19"/>
          <p:cNvSpPr>
            <a:spLocks noChangeShapeType="1"/>
          </p:cNvSpPr>
          <p:nvPr/>
        </p:nvSpPr>
        <p:spPr bwMode="auto">
          <a:xfrm flipV="1">
            <a:off x="6867525" y="3405188"/>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74" name="Text Box 20"/>
          <p:cNvSpPr txBox="1">
            <a:spLocks noChangeArrowheads="1"/>
          </p:cNvSpPr>
          <p:nvPr/>
        </p:nvSpPr>
        <p:spPr bwMode="auto">
          <a:xfrm>
            <a:off x="4725988" y="3981450"/>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5</a:t>
            </a:r>
            <a:endParaRPr lang="en-US"/>
          </a:p>
        </p:txBody>
      </p:sp>
      <p:sp>
        <p:nvSpPr>
          <p:cNvPr id="125975" name="Text Box 25"/>
          <p:cNvSpPr txBox="1">
            <a:spLocks noChangeArrowheads="1"/>
          </p:cNvSpPr>
          <p:nvPr/>
        </p:nvSpPr>
        <p:spPr bwMode="auto">
          <a:xfrm>
            <a:off x="7496175" y="2908300"/>
            <a:ext cx="976313" cy="420688"/>
          </a:xfrm>
          <a:prstGeom prst="rect">
            <a:avLst/>
          </a:prstGeom>
          <a:noFill/>
          <a:ln w="12700">
            <a:noFill/>
            <a:miter lim="800000"/>
            <a:headEnd/>
            <a:tailEnd/>
          </a:ln>
        </p:spPr>
        <p:txBody>
          <a:bodyPr>
            <a:prstTxWarp prst="textNoShape">
              <a:avLst/>
            </a:prstTxWarp>
            <a:spAutoFit/>
          </a:bodyPr>
          <a:lstStyle/>
          <a:p>
            <a:pPr>
              <a:spcBef>
                <a:spcPct val="50000"/>
              </a:spcBef>
            </a:pPr>
            <a:r>
              <a:rPr lang="en-US" sz="2400"/>
              <a:t>…</a:t>
            </a:r>
            <a:endParaRPr lang="en-US"/>
          </a:p>
        </p:txBody>
      </p:sp>
      <p:sp>
        <p:nvSpPr>
          <p:cNvPr id="125976" name="Line 34"/>
          <p:cNvSpPr>
            <a:spLocks noChangeShapeType="1"/>
          </p:cNvSpPr>
          <p:nvPr/>
        </p:nvSpPr>
        <p:spPr bwMode="auto">
          <a:xfrm flipV="1">
            <a:off x="4954588" y="340995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77" name="Line 35"/>
          <p:cNvSpPr>
            <a:spLocks noChangeShapeType="1"/>
          </p:cNvSpPr>
          <p:nvPr/>
        </p:nvSpPr>
        <p:spPr bwMode="auto">
          <a:xfrm flipV="1">
            <a:off x="5913438" y="339725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5978" name="Text Box 37"/>
          <p:cNvSpPr txBox="1">
            <a:spLocks noChangeArrowheads="1"/>
          </p:cNvSpPr>
          <p:nvPr/>
        </p:nvSpPr>
        <p:spPr bwMode="auto">
          <a:xfrm>
            <a:off x="5673725" y="397986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6</a:t>
            </a:r>
            <a:endParaRPr lang="en-US"/>
          </a:p>
        </p:txBody>
      </p:sp>
      <p:sp>
        <p:nvSpPr>
          <p:cNvPr id="125979" name="Text Box 38"/>
          <p:cNvSpPr txBox="1">
            <a:spLocks noChangeArrowheads="1"/>
          </p:cNvSpPr>
          <p:nvPr/>
        </p:nvSpPr>
        <p:spPr bwMode="auto">
          <a:xfrm>
            <a:off x="6629400" y="397351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7</a:t>
            </a:r>
            <a:endParaRPr lang="en-US"/>
          </a:p>
        </p:txBody>
      </p:sp>
      <p:sp>
        <p:nvSpPr>
          <p:cNvPr id="125980" name="Line 39"/>
          <p:cNvSpPr>
            <a:spLocks noChangeShapeType="1"/>
          </p:cNvSpPr>
          <p:nvPr/>
        </p:nvSpPr>
        <p:spPr bwMode="auto">
          <a:xfrm>
            <a:off x="1106488" y="4630738"/>
            <a:ext cx="1935162" cy="1587"/>
          </a:xfrm>
          <a:prstGeom prst="line">
            <a:avLst/>
          </a:prstGeom>
          <a:noFill/>
          <a:ln w="12700">
            <a:solidFill>
              <a:schemeClr val="accent2"/>
            </a:solidFill>
            <a:round/>
            <a:headEnd type="triangle" w="med" len="med"/>
            <a:tailEnd type="triangle" w="med" len="med"/>
          </a:ln>
        </p:spPr>
        <p:txBody>
          <a:bodyPr wrap="none" anchor="ctr">
            <a:prstTxWarp prst="textNoShape">
              <a:avLst/>
            </a:prstTxWarp>
          </a:bodyPr>
          <a:lstStyle/>
          <a:p>
            <a:endParaRPr lang="en-US"/>
          </a:p>
        </p:txBody>
      </p:sp>
      <p:sp>
        <p:nvSpPr>
          <p:cNvPr id="125981" name="Line 40"/>
          <p:cNvSpPr>
            <a:spLocks noChangeShapeType="1"/>
          </p:cNvSpPr>
          <p:nvPr/>
        </p:nvSpPr>
        <p:spPr bwMode="auto">
          <a:xfrm flipV="1">
            <a:off x="3041650" y="4629150"/>
            <a:ext cx="1920875" cy="0"/>
          </a:xfrm>
          <a:prstGeom prst="line">
            <a:avLst/>
          </a:prstGeom>
          <a:noFill/>
          <a:ln w="12700">
            <a:solidFill>
              <a:schemeClr val="accent2"/>
            </a:solidFill>
            <a:round/>
            <a:headEnd type="triangle" w="med" len="med"/>
            <a:tailEnd type="triangle" w="med" len="med"/>
          </a:ln>
        </p:spPr>
        <p:txBody>
          <a:bodyPr wrap="none" anchor="ctr">
            <a:prstTxWarp prst="textNoShape">
              <a:avLst/>
            </a:prstTxWarp>
          </a:bodyPr>
          <a:lstStyle/>
          <a:p>
            <a:endParaRPr lang="en-US"/>
          </a:p>
        </p:txBody>
      </p:sp>
      <p:sp>
        <p:nvSpPr>
          <p:cNvPr id="125982" name="Line 41"/>
          <p:cNvSpPr>
            <a:spLocks noChangeShapeType="1"/>
          </p:cNvSpPr>
          <p:nvPr/>
        </p:nvSpPr>
        <p:spPr bwMode="auto">
          <a:xfrm flipV="1">
            <a:off x="1109663" y="4476750"/>
            <a:ext cx="2905125" cy="0"/>
          </a:xfrm>
          <a:prstGeom prst="line">
            <a:avLst/>
          </a:prstGeom>
          <a:noFill/>
          <a:ln w="12700">
            <a:solidFill>
              <a:schemeClr val="accent1"/>
            </a:solidFill>
            <a:round/>
            <a:headEnd type="triangle" w="med" len="med"/>
            <a:tailEnd type="triangle" w="med" len="med"/>
          </a:ln>
        </p:spPr>
        <p:txBody>
          <a:bodyPr wrap="none" anchor="ctr">
            <a:prstTxWarp prst="textNoShape">
              <a:avLst/>
            </a:prstTxWarp>
          </a:bodyPr>
          <a:lstStyle/>
          <a:p>
            <a:endParaRPr lang="en-US"/>
          </a:p>
        </p:txBody>
      </p:sp>
      <p:sp>
        <p:nvSpPr>
          <p:cNvPr id="125983" name="Line 43"/>
          <p:cNvSpPr>
            <a:spLocks noChangeShapeType="1"/>
          </p:cNvSpPr>
          <p:nvPr/>
        </p:nvSpPr>
        <p:spPr bwMode="auto">
          <a:xfrm>
            <a:off x="3997325" y="4476750"/>
            <a:ext cx="2905125" cy="7938"/>
          </a:xfrm>
          <a:prstGeom prst="line">
            <a:avLst/>
          </a:prstGeom>
          <a:noFill/>
          <a:ln w="12700">
            <a:solidFill>
              <a:schemeClr val="accent1"/>
            </a:solidFill>
            <a:round/>
            <a:headEnd type="triangle" w="med" len="med"/>
            <a:tailEnd type="triangle" w="med" len="med"/>
          </a:ln>
        </p:spPr>
        <p:txBody>
          <a:bodyPr wrap="none" anchor="ctr">
            <a:prstTxWarp prst="textNoShape">
              <a:avLst/>
            </a:prstTxWarp>
          </a:bodyPr>
          <a:lstStyle/>
          <a:p>
            <a:endParaRPr lang="en-US"/>
          </a:p>
        </p:txBody>
      </p:sp>
      <p:sp>
        <p:nvSpPr>
          <p:cNvPr id="125984" name="Text Box 44"/>
          <p:cNvSpPr txBox="1">
            <a:spLocks noChangeArrowheads="1"/>
          </p:cNvSpPr>
          <p:nvPr/>
        </p:nvSpPr>
        <p:spPr bwMode="auto">
          <a:xfrm>
            <a:off x="6884988" y="4348163"/>
            <a:ext cx="1385887" cy="284162"/>
          </a:xfrm>
          <a:prstGeom prst="rect">
            <a:avLst/>
          </a:prstGeom>
          <a:noFill/>
          <a:ln w="12700">
            <a:noFill/>
            <a:miter lim="800000"/>
            <a:headEnd/>
            <a:tailEnd/>
          </a:ln>
        </p:spPr>
        <p:txBody>
          <a:bodyPr>
            <a:prstTxWarp prst="textNoShape">
              <a:avLst/>
            </a:prstTxWarp>
            <a:spAutoFit/>
          </a:bodyPr>
          <a:lstStyle/>
          <a:p>
            <a:pPr>
              <a:spcBef>
                <a:spcPct val="50000"/>
              </a:spcBef>
            </a:pPr>
            <a:r>
              <a:rPr lang="en-US" sz="1400">
                <a:solidFill>
                  <a:schemeClr val="accent1"/>
                </a:solidFill>
              </a:rPr>
              <a:t>step = 3*delta</a:t>
            </a:r>
            <a:endParaRPr lang="en-US">
              <a:solidFill>
                <a:schemeClr val="accent2"/>
              </a:solidFill>
            </a:endParaRPr>
          </a:p>
        </p:txBody>
      </p:sp>
      <p:sp>
        <p:nvSpPr>
          <p:cNvPr id="125985" name="Text Box 45"/>
          <p:cNvSpPr txBox="1">
            <a:spLocks noChangeArrowheads="1"/>
          </p:cNvSpPr>
          <p:nvPr/>
        </p:nvSpPr>
        <p:spPr bwMode="auto">
          <a:xfrm>
            <a:off x="4989513" y="4524375"/>
            <a:ext cx="1385887"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solidFill>
                  <a:schemeClr val="accent2"/>
                </a:solidFill>
              </a:rPr>
              <a:t>step = 2*delta</a:t>
            </a:r>
            <a:endParaRPr lang="en-US">
              <a:solidFill>
                <a:schemeClr val="accent2"/>
              </a:solidFill>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Footer Placeholder 3"/>
          <p:cNvSpPr>
            <a:spLocks noGrp="1"/>
          </p:cNvSpPr>
          <p:nvPr>
            <p:ph type="ftr" sz="quarter" idx="10"/>
          </p:nvPr>
        </p:nvSpPr>
        <p:spPr>
          <a:noFill/>
        </p:spPr>
        <p:txBody>
          <a:bodyPr/>
          <a:lstStyle/>
          <a:p>
            <a:r>
              <a:rPr lang="en-US"/>
              <a:t>Geometry Finder Subsystem</a:t>
            </a:r>
          </a:p>
        </p:txBody>
      </p:sp>
      <p:sp>
        <p:nvSpPr>
          <p:cNvPr id="128003" name="Slide Number Placeholder 4"/>
          <p:cNvSpPr>
            <a:spLocks noGrp="1"/>
          </p:cNvSpPr>
          <p:nvPr>
            <p:ph type="sldNum" sz="quarter" idx="11"/>
          </p:nvPr>
        </p:nvSpPr>
        <p:spPr>
          <a:noFill/>
        </p:spPr>
        <p:txBody>
          <a:bodyPr/>
          <a:lstStyle/>
          <a:p>
            <a:fld id="{431F1960-7E96-8144-B04A-743FD1411FF1}" type="slidenum">
              <a:rPr lang="en-US" smtClean="0"/>
              <a:pPr/>
              <a:t>55</a:t>
            </a:fld>
            <a:endParaRPr lang="en-US" sz="1400" b="0">
              <a:latin typeface="Times New Roman" charset="0"/>
            </a:endParaRPr>
          </a:p>
        </p:txBody>
      </p:sp>
      <p:sp>
        <p:nvSpPr>
          <p:cNvPr id="128004" name="Rectangle 2"/>
          <p:cNvSpPr>
            <a:spLocks noGrp="1" noChangeArrowheads="1"/>
          </p:cNvSpPr>
          <p:nvPr>
            <p:ph type="body" idx="1"/>
          </p:nvPr>
        </p:nvSpPr>
        <p:spPr>
          <a:xfrm>
            <a:off x="547688" y="1514475"/>
            <a:ext cx="7778750" cy="5226050"/>
          </a:xfrm>
          <a:noFill/>
        </p:spPr>
        <p:txBody>
          <a:bodyPr lIns="90487" rIns="90487"/>
          <a:lstStyle/>
          <a:p>
            <a:pPr lvl="1">
              <a:lnSpc>
                <a:spcPct val="80000"/>
              </a:lnSpc>
              <a:buFontTx/>
              <a:buNone/>
            </a:pPr>
            <a:endParaRPr lang="en-US" sz="14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endParaRPr lang="en-US" sz="1800"/>
          </a:p>
          <a:p>
            <a:pPr>
              <a:lnSpc>
                <a:spcPct val="80000"/>
              </a:lnSpc>
            </a:pPr>
            <a:r>
              <a:rPr lang="en-US" sz="2000"/>
              <a:t>Once an interval endpoint is bracketed, the GF subsystem performs a refinement search to locate the endpoint precisely (shown by the</a:t>
            </a:r>
            <a:r>
              <a:rPr lang="en-US" sz="2000">
                <a:solidFill>
                  <a:schemeClr val="accent2"/>
                </a:solidFill>
              </a:rPr>
              <a:t> </a:t>
            </a:r>
            <a:r>
              <a:rPr lang="en-US" sz="2000">
                <a:solidFill>
                  <a:schemeClr val="accent1"/>
                </a:solidFill>
              </a:rPr>
              <a:t>red arrows</a:t>
            </a:r>
            <a:r>
              <a:rPr lang="en-US" sz="2000"/>
              <a:t>). </a:t>
            </a:r>
          </a:p>
          <a:p>
            <a:pPr lvl="1">
              <a:lnSpc>
                <a:spcPct val="80000"/>
              </a:lnSpc>
            </a:pPr>
            <a:r>
              <a:rPr lang="en-US" sz="1600"/>
              <a:t>The default tolerance for convergence is 1.e-6 second.</a:t>
            </a:r>
          </a:p>
          <a:p>
            <a:pPr>
              <a:lnSpc>
                <a:spcPct val="80000"/>
              </a:lnSpc>
            </a:pPr>
            <a:r>
              <a:rPr lang="en-US" sz="2000"/>
              <a:t>The refinement search is usually relatively fast compared to the interval bracketing search.</a:t>
            </a:r>
          </a:p>
          <a:p>
            <a:pPr>
              <a:lnSpc>
                <a:spcPct val="80000"/>
              </a:lnSpc>
              <a:buFontTx/>
              <a:buNone/>
            </a:pPr>
            <a:endParaRPr lang="en-US" sz="2000"/>
          </a:p>
          <a:p>
            <a:pPr>
              <a:lnSpc>
                <a:spcPct val="80000"/>
              </a:lnSpc>
            </a:pPr>
            <a:endParaRPr lang="en-US" sz="2000"/>
          </a:p>
          <a:p>
            <a:pPr>
              <a:lnSpc>
                <a:spcPct val="80000"/>
              </a:lnSpc>
            </a:pPr>
            <a:endParaRPr lang="en-US" sz="1800"/>
          </a:p>
          <a:p>
            <a:pPr>
              <a:lnSpc>
                <a:spcPct val="80000"/>
              </a:lnSpc>
            </a:pPr>
            <a:endParaRPr lang="en-US" sz="1800"/>
          </a:p>
          <a:p>
            <a:pPr>
              <a:lnSpc>
                <a:spcPct val="80000"/>
              </a:lnSpc>
              <a:buFontTx/>
              <a:buNone/>
            </a:pPr>
            <a:endParaRPr lang="en-US" sz="1800"/>
          </a:p>
        </p:txBody>
      </p:sp>
      <p:sp>
        <p:nvSpPr>
          <p:cNvPr id="128005" name="Rectangle 3"/>
          <p:cNvSpPr>
            <a:spLocks noGrp="1" noChangeArrowheads="1"/>
          </p:cNvSpPr>
          <p:nvPr>
            <p:ph type="title"/>
          </p:nvPr>
        </p:nvSpPr>
        <p:spPr>
          <a:xfrm>
            <a:off x="2495550" y="381000"/>
            <a:ext cx="5907088" cy="474663"/>
          </a:xfrm>
        </p:spPr>
        <p:txBody>
          <a:bodyPr/>
          <a:lstStyle/>
          <a:p>
            <a:r>
              <a:rPr lang="en-US"/>
              <a:t>Solving for Interval Endpoints</a:t>
            </a:r>
          </a:p>
        </p:txBody>
      </p:sp>
      <p:sp>
        <p:nvSpPr>
          <p:cNvPr id="128006" name="Line 21"/>
          <p:cNvSpPr>
            <a:spLocks noChangeShapeType="1"/>
          </p:cNvSpPr>
          <p:nvPr/>
        </p:nvSpPr>
        <p:spPr bwMode="auto">
          <a:xfrm>
            <a:off x="1257300" y="1739900"/>
            <a:ext cx="0" cy="54133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28007" name="Line 22"/>
          <p:cNvSpPr>
            <a:spLocks noChangeShapeType="1"/>
          </p:cNvSpPr>
          <p:nvPr/>
        </p:nvSpPr>
        <p:spPr bwMode="auto">
          <a:xfrm>
            <a:off x="3270250" y="1749425"/>
            <a:ext cx="0" cy="54133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28008" name="Line 23"/>
          <p:cNvSpPr>
            <a:spLocks noChangeShapeType="1"/>
          </p:cNvSpPr>
          <p:nvPr/>
        </p:nvSpPr>
        <p:spPr bwMode="auto">
          <a:xfrm>
            <a:off x="4719638" y="1763713"/>
            <a:ext cx="0" cy="54133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28009" name="Line 24"/>
          <p:cNvSpPr>
            <a:spLocks noChangeShapeType="1"/>
          </p:cNvSpPr>
          <p:nvPr/>
        </p:nvSpPr>
        <p:spPr bwMode="auto">
          <a:xfrm>
            <a:off x="7218363" y="1765300"/>
            <a:ext cx="0" cy="541338"/>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28010" name="Line 68"/>
          <p:cNvSpPr>
            <a:spLocks noChangeShapeType="1"/>
          </p:cNvSpPr>
          <p:nvPr/>
        </p:nvSpPr>
        <p:spPr bwMode="auto">
          <a:xfrm flipV="1">
            <a:off x="717550" y="2547938"/>
            <a:ext cx="6858000" cy="0"/>
          </a:xfrm>
          <a:prstGeom prst="line">
            <a:avLst/>
          </a:prstGeom>
          <a:noFill/>
          <a:ln w="5715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28011" name="Line 69"/>
          <p:cNvSpPr>
            <a:spLocks noChangeShapeType="1"/>
          </p:cNvSpPr>
          <p:nvPr/>
        </p:nvSpPr>
        <p:spPr bwMode="auto">
          <a:xfrm flipV="1">
            <a:off x="1136650" y="2763838"/>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12" name="Line 70"/>
          <p:cNvSpPr>
            <a:spLocks noChangeShapeType="1"/>
          </p:cNvSpPr>
          <p:nvPr/>
        </p:nvSpPr>
        <p:spPr bwMode="auto">
          <a:xfrm flipV="1">
            <a:off x="2089150" y="2771775"/>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13" name="Rectangle 71"/>
          <p:cNvSpPr>
            <a:spLocks noChangeArrowheads="1"/>
          </p:cNvSpPr>
          <p:nvPr/>
        </p:nvSpPr>
        <p:spPr bwMode="auto">
          <a:xfrm>
            <a:off x="1244600" y="2293938"/>
            <a:ext cx="2052638" cy="4572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28014" name="Line 72"/>
          <p:cNvSpPr>
            <a:spLocks noChangeShapeType="1"/>
          </p:cNvSpPr>
          <p:nvPr/>
        </p:nvSpPr>
        <p:spPr bwMode="auto">
          <a:xfrm flipV="1">
            <a:off x="3048000" y="275590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15" name="Line 73"/>
          <p:cNvSpPr>
            <a:spLocks noChangeShapeType="1"/>
          </p:cNvSpPr>
          <p:nvPr/>
        </p:nvSpPr>
        <p:spPr bwMode="auto">
          <a:xfrm flipV="1">
            <a:off x="4003675" y="2765425"/>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16" name="Line 74"/>
          <p:cNvSpPr>
            <a:spLocks noChangeShapeType="1"/>
          </p:cNvSpPr>
          <p:nvPr/>
        </p:nvSpPr>
        <p:spPr bwMode="auto">
          <a:xfrm flipV="1">
            <a:off x="1120775" y="3121025"/>
            <a:ext cx="977900" cy="0"/>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28017" name="Text Box 75"/>
          <p:cNvSpPr txBox="1">
            <a:spLocks noChangeArrowheads="1"/>
          </p:cNvSpPr>
          <p:nvPr/>
        </p:nvSpPr>
        <p:spPr bwMode="auto">
          <a:xfrm>
            <a:off x="949325" y="2844800"/>
            <a:ext cx="1385888" cy="582613"/>
          </a:xfrm>
          <a:prstGeom prst="rect">
            <a:avLst/>
          </a:prstGeom>
          <a:noFill/>
          <a:ln w="12700">
            <a:noFill/>
            <a:miter lim="800000"/>
            <a:headEnd/>
            <a:tailEnd/>
          </a:ln>
        </p:spPr>
        <p:txBody>
          <a:bodyPr>
            <a:prstTxWarp prst="textNoShape">
              <a:avLst/>
            </a:prstTxWarp>
            <a:spAutoFit/>
          </a:bodyPr>
          <a:lstStyle/>
          <a:p>
            <a:pPr>
              <a:spcBef>
                <a:spcPct val="50000"/>
              </a:spcBef>
            </a:pPr>
            <a:r>
              <a:rPr lang="en-US" sz="1400" dirty="0"/>
              <a:t>step size</a:t>
            </a:r>
          </a:p>
          <a:p>
            <a:pPr>
              <a:spcBef>
                <a:spcPct val="50000"/>
              </a:spcBef>
            </a:pPr>
            <a:r>
              <a:rPr lang="en-US" sz="1400" dirty="0"/>
              <a:t>“delta”</a:t>
            </a:r>
            <a:endParaRPr lang="en-US" dirty="0">
              <a:solidFill>
                <a:schemeClr val="accent2"/>
              </a:solidFill>
            </a:endParaRPr>
          </a:p>
        </p:txBody>
      </p:sp>
      <p:sp>
        <p:nvSpPr>
          <p:cNvPr id="128018" name="Text Box 76"/>
          <p:cNvSpPr txBox="1">
            <a:spLocks noChangeArrowheads="1"/>
          </p:cNvSpPr>
          <p:nvPr/>
        </p:nvSpPr>
        <p:spPr bwMode="auto">
          <a:xfrm>
            <a:off x="1327150" y="2387600"/>
            <a:ext cx="1857375"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window interval 1</a:t>
            </a:r>
          </a:p>
        </p:txBody>
      </p:sp>
      <p:sp>
        <p:nvSpPr>
          <p:cNvPr id="128019" name="Text Box 77"/>
          <p:cNvSpPr txBox="1">
            <a:spLocks noChangeArrowheads="1"/>
          </p:cNvSpPr>
          <p:nvPr/>
        </p:nvSpPr>
        <p:spPr bwMode="auto">
          <a:xfrm>
            <a:off x="896938" y="335756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1</a:t>
            </a:r>
            <a:endParaRPr lang="en-US"/>
          </a:p>
        </p:txBody>
      </p:sp>
      <p:sp>
        <p:nvSpPr>
          <p:cNvPr id="128020" name="Text Box 78"/>
          <p:cNvSpPr txBox="1">
            <a:spLocks noChangeArrowheads="1"/>
          </p:cNvSpPr>
          <p:nvPr/>
        </p:nvSpPr>
        <p:spPr bwMode="auto">
          <a:xfrm>
            <a:off x="3756025" y="3362325"/>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4</a:t>
            </a:r>
            <a:endParaRPr lang="en-US"/>
          </a:p>
        </p:txBody>
      </p:sp>
      <p:sp>
        <p:nvSpPr>
          <p:cNvPr id="128021" name="Text Box 79"/>
          <p:cNvSpPr txBox="1">
            <a:spLocks noChangeArrowheads="1"/>
          </p:cNvSpPr>
          <p:nvPr/>
        </p:nvSpPr>
        <p:spPr bwMode="auto">
          <a:xfrm>
            <a:off x="2803525" y="3354388"/>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3</a:t>
            </a:r>
            <a:endParaRPr lang="en-US"/>
          </a:p>
        </p:txBody>
      </p:sp>
      <p:sp>
        <p:nvSpPr>
          <p:cNvPr id="128022" name="Text Box 80"/>
          <p:cNvSpPr txBox="1">
            <a:spLocks noChangeArrowheads="1"/>
          </p:cNvSpPr>
          <p:nvPr/>
        </p:nvSpPr>
        <p:spPr bwMode="auto">
          <a:xfrm>
            <a:off x="1862138" y="3341688"/>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2</a:t>
            </a:r>
            <a:endParaRPr lang="en-US"/>
          </a:p>
        </p:txBody>
      </p:sp>
      <p:sp>
        <p:nvSpPr>
          <p:cNvPr id="128023" name="Rectangle 81"/>
          <p:cNvSpPr>
            <a:spLocks noChangeArrowheads="1"/>
          </p:cNvSpPr>
          <p:nvPr/>
        </p:nvSpPr>
        <p:spPr bwMode="auto">
          <a:xfrm>
            <a:off x="4721225" y="2306638"/>
            <a:ext cx="2506663" cy="457200"/>
          </a:xfrm>
          <a:prstGeom prst="rect">
            <a:avLst/>
          </a:prstGeom>
          <a:solidFill>
            <a:srgbClr val="53FC6E"/>
          </a:solidFill>
          <a:ln w="12700">
            <a:solidFill>
              <a:schemeClr val="tx1"/>
            </a:solidFill>
            <a:miter lim="800000"/>
            <a:headEnd/>
            <a:tailEnd/>
          </a:ln>
        </p:spPr>
        <p:txBody>
          <a:bodyPr wrap="none" anchor="ctr">
            <a:prstTxWarp prst="textNoShape">
              <a:avLst/>
            </a:prstTxWarp>
          </a:bodyPr>
          <a:lstStyle/>
          <a:p>
            <a:endParaRPr lang="en-US"/>
          </a:p>
        </p:txBody>
      </p:sp>
      <p:sp>
        <p:nvSpPr>
          <p:cNvPr id="128024" name="Text Box 82"/>
          <p:cNvSpPr txBox="1">
            <a:spLocks noChangeArrowheads="1"/>
          </p:cNvSpPr>
          <p:nvPr/>
        </p:nvSpPr>
        <p:spPr bwMode="auto">
          <a:xfrm>
            <a:off x="4360863" y="2406650"/>
            <a:ext cx="2628900" cy="284163"/>
          </a:xfrm>
          <a:prstGeom prst="rect">
            <a:avLst/>
          </a:prstGeom>
          <a:noFill/>
          <a:ln w="12700">
            <a:noFill/>
            <a:miter lim="800000"/>
            <a:headEnd/>
            <a:tailEnd/>
          </a:ln>
        </p:spPr>
        <p:txBody>
          <a:bodyPr>
            <a:prstTxWarp prst="textNoShape">
              <a:avLst/>
            </a:prstTxWarp>
            <a:spAutoFit/>
          </a:bodyPr>
          <a:lstStyle/>
          <a:p>
            <a:pPr>
              <a:spcBef>
                <a:spcPct val="50000"/>
              </a:spcBef>
            </a:pPr>
            <a:r>
              <a:rPr lang="en-US" sz="1400"/>
              <a:t>window interval 2</a:t>
            </a:r>
            <a:endParaRPr lang="en-US" sz="1600"/>
          </a:p>
        </p:txBody>
      </p:sp>
      <p:sp>
        <p:nvSpPr>
          <p:cNvPr id="128025" name="Line 83"/>
          <p:cNvSpPr>
            <a:spLocks noChangeShapeType="1"/>
          </p:cNvSpPr>
          <p:nvPr/>
        </p:nvSpPr>
        <p:spPr bwMode="auto">
          <a:xfrm flipV="1">
            <a:off x="6867525" y="2770188"/>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26" name="Text Box 84"/>
          <p:cNvSpPr txBox="1">
            <a:spLocks noChangeArrowheads="1"/>
          </p:cNvSpPr>
          <p:nvPr/>
        </p:nvSpPr>
        <p:spPr bwMode="auto">
          <a:xfrm>
            <a:off x="4725988" y="3346450"/>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5</a:t>
            </a:r>
            <a:endParaRPr lang="en-US"/>
          </a:p>
        </p:txBody>
      </p:sp>
      <p:sp>
        <p:nvSpPr>
          <p:cNvPr id="128027" name="Line 85"/>
          <p:cNvSpPr>
            <a:spLocks noChangeShapeType="1"/>
          </p:cNvSpPr>
          <p:nvPr/>
        </p:nvSpPr>
        <p:spPr bwMode="auto">
          <a:xfrm flipV="1">
            <a:off x="4954588" y="277495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28" name="Line 86"/>
          <p:cNvSpPr>
            <a:spLocks noChangeShapeType="1"/>
          </p:cNvSpPr>
          <p:nvPr/>
        </p:nvSpPr>
        <p:spPr bwMode="auto">
          <a:xfrm flipV="1">
            <a:off x="5913438" y="2762250"/>
            <a:ext cx="0" cy="6096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28029" name="Text Box 87"/>
          <p:cNvSpPr txBox="1">
            <a:spLocks noChangeArrowheads="1"/>
          </p:cNvSpPr>
          <p:nvPr/>
        </p:nvSpPr>
        <p:spPr bwMode="auto">
          <a:xfrm>
            <a:off x="5673725" y="334486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6</a:t>
            </a:r>
            <a:endParaRPr lang="en-US"/>
          </a:p>
        </p:txBody>
      </p:sp>
      <p:sp>
        <p:nvSpPr>
          <p:cNvPr id="128030" name="Text Box 88"/>
          <p:cNvSpPr txBox="1">
            <a:spLocks noChangeArrowheads="1"/>
          </p:cNvSpPr>
          <p:nvPr/>
        </p:nvSpPr>
        <p:spPr bwMode="auto">
          <a:xfrm>
            <a:off x="6629400" y="3338513"/>
            <a:ext cx="539750" cy="339725"/>
          </a:xfrm>
          <a:prstGeom prst="rect">
            <a:avLst/>
          </a:prstGeom>
          <a:noFill/>
          <a:ln w="12700">
            <a:noFill/>
            <a:miter lim="800000"/>
            <a:headEnd/>
            <a:tailEnd/>
          </a:ln>
        </p:spPr>
        <p:txBody>
          <a:bodyPr>
            <a:prstTxWarp prst="textNoShape">
              <a:avLst/>
            </a:prstTxWarp>
            <a:spAutoFit/>
          </a:bodyPr>
          <a:lstStyle/>
          <a:p>
            <a:pPr>
              <a:spcBef>
                <a:spcPct val="50000"/>
              </a:spcBef>
            </a:pPr>
            <a:r>
              <a:rPr lang="en-US"/>
              <a:t>t</a:t>
            </a:r>
            <a:r>
              <a:rPr lang="en-US" baseline="-25000"/>
              <a:t>7</a:t>
            </a:r>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Footer Placeholder 3"/>
          <p:cNvSpPr>
            <a:spLocks noGrp="1"/>
          </p:cNvSpPr>
          <p:nvPr>
            <p:ph type="ftr" sz="quarter" idx="10"/>
          </p:nvPr>
        </p:nvSpPr>
        <p:spPr>
          <a:noFill/>
        </p:spPr>
        <p:txBody>
          <a:bodyPr/>
          <a:lstStyle/>
          <a:p>
            <a:r>
              <a:rPr lang="en-US"/>
              <a:t>Geometry Finder Subsystem</a:t>
            </a:r>
          </a:p>
        </p:txBody>
      </p:sp>
      <p:sp>
        <p:nvSpPr>
          <p:cNvPr id="130051" name="Slide Number Placeholder 4"/>
          <p:cNvSpPr>
            <a:spLocks noGrp="1"/>
          </p:cNvSpPr>
          <p:nvPr>
            <p:ph type="sldNum" sz="quarter" idx="11"/>
          </p:nvPr>
        </p:nvSpPr>
        <p:spPr>
          <a:noFill/>
        </p:spPr>
        <p:txBody>
          <a:bodyPr/>
          <a:lstStyle/>
          <a:p>
            <a:fld id="{927A0FD4-0E24-F541-AEBE-215701A6070C}" type="slidenum">
              <a:rPr lang="en-US" smtClean="0"/>
              <a:pPr/>
              <a:t>56</a:t>
            </a:fld>
            <a:endParaRPr lang="en-US" sz="1400" b="0">
              <a:latin typeface="Times New Roman" charset="0"/>
            </a:endParaRPr>
          </a:p>
        </p:txBody>
      </p:sp>
      <p:sp>
        <p:nvSpPr>
          <p:cNvPr id="130052" name="Rectangle 2"/>
          <p:cNvSpPr>
            <a:spLocks noGrp="1" noChangeArrowheads="1"/>
          </p:cNvSpPr>
          <p:nvPr>
            <p:ph type="body" idx="1"/>
          </p:nvPr>
        </p:nvSpPr>
        <p:spPr>
          <a:xfrm>
            <a:off x="547688" y="1349375"/>
            <a:ext cx="7778750" cy="5226050"/>
          </a:xfrm>
          <a:noFill/>
        </p:spPr>
        <p:txBody>
          <a:bodyPr lIns="90487" rIns="90487"/>
          <a:lstStyle/>
          <a:p>
            <a:pPr>
              <a:lnSpc>
                <a:spcPct val="80000"/>
              </a:lnSpc>
            </a:pPr>
            <a:r>
              <a:rPr lang="en-US" sz="2000" dirty="0"/>
              <a:t>For binary state searches, the window whose endpoints are found IS the result window. </a:t>
            </a:r>
          </a:p>
          <a:p>
            <a:pPr lvl="1">
              <a:lnSpc>
                <a:spcPct val="80000"/>
              </a:lnSpc>
            </a:pPr>
            <a:r>
              <a:rPr lang="en-US" sz="1600" dirty="0"/>
              <a:t>The search is done once the endpoint refinement step has been completed for each interval over which the state is true.</a:t>
            </a:r>
          </a:p>
          <a:p>
            <a:pPr>
              <a:lnSpc>
                <a:spcPct val="80000"/>
              </a:lnSpc>
            </a:pPr>
            <a:r>
              <a:rPr lang="en-US" sz="2000" dirty="0"/>
              <a:t>For numeric searches, once the monotone windows have been found, the result window still must be computed:</a:t>
            </a:r>
          </a:p>
          <a:p>
            <a:pPr lvl="1">
              <a:lnSpc>
                <a:spcPct val="80000"/>
              </a:lnSpc>
            </a:pPr>
            <a:r>
              <a:rPr lang="en-US" dirty="0"/>
              <a:t>Local and absolute extrema can be found without further searching.</a:t>
            </a:r>
          </a:p>
          <a:p>
            <a:pPr lvl="1">
              <a:lnSpc>
                <a:spcPct val="80000"/>
              </a:lnSpc>
            </a:pPr>
            <a:r>
              <a:rPr lang="en-US" dirty="0"/>
              <a:t>Equalities, inequalities, and adjusted absolute extrema require a second search pass in which each monotone interval is examined. </a:t>
            </a:r>
          </a:p>
          <a:p>
            <a:pPr lvl="2">
              <a:lnSpc>
                <a:spcPct val="80000"/>
              </a:lnSpc>
            </a:pPr>
            <a:r>
              <a:rPr lang="en-US" dirty="0"/>
              <a:t>These searches </a:t>
            </a:r>
            <a:r>
              <a:rPr lang="en-US" dirty="0">
                <a:solidFill>
                  <a:schemeClr val="accent2"/>
                </a:solidFill>
              </a:rPr>
              <a:t>don’t require sequential stepping</a:t>
            </a:r>
            <a:r>
              <a:rPr lang="en-US" dirty="0"/>
              <a:t> and are </a:t>
            </a:r>
            <a:r>
              <a:rPr lang="en-US" sz="1600" dirty="0"/>
              <a:t>usually relatively fast compared to the interval bracketing search.</a:t>
            </a:r>
          </a:p>
          <a:p>
            <a:pPr>
              <a:lnSpc>
                <a:spcPct val="80000"/>
              </a:lnSpc>
            </a:pPr>
            <a:r>
              <a:rPr lang="en-US" sz="2000" dirty="0"/>
              <a:t>Since the roots are found by a search process, they are subject to approximation errors.</a:t>
            </a:r>
          </a:p>
          <a:p>
            <a:pPr lvl="1">
              <a:lnSpc>
                <a:spcPct val="80000"/>
              </a:lnSpc>
            </a:pPr>
            <a:r>
              <a:rPr lang="en-US" sz="1600" dirty="0">
                <a:solidFill>
                  <a:schemeClr val="accent1"/>
                </a:solidFill>
              </a:rPr>
              <a:t>NOTE: The geometric condition may not be satisfied at or near the endpoints of the result window’s intervals. </a:t>
            </a:r>
          </a:p>
          <a:p>
            <a:pPr>
              <a:lnSpc>
                <a:spcPct val="80000"/>
              </a:lnSpc>
            </a:pPr>
            <a:r>
              <a:rPr lang="en-US" sz="2000" dirty="0"/>
              <a:t>Usually data errors are large enough so that the accuracy of the result is poorer than its precision.</a:t>
            </a:r>
          </a:p>
          <a:p>
            <a:pPr>
              <a:lnSpc>
                <a:spcPct val="80000"/>
              </a:lnSpc>
            </a:pPr>
            <a:endParaRPr lang="en-US" dirty="0"/>
          </a:p>
          <a:p>
            <a:pPr>
              <a:lnSpc>
                <a:spcPct val="80000"/>
              </a:lnSpc>
              <a:buFontTx/>
              <a:buNone/>
            </a:pPr>
            <a:endParaRPr lang="en-US" sz="2000" dirty="0"/>
          </a:p>
          <a:p>
            <a:pPr>
              <a:lnSpc>
                <a:spcPct val="80000"/>
              </a:lnSpc>
              <a:buFontTx/>
              <a:buNone/>
            </a:pPr>
            <a:endParaRPr lang="en-US" sz="2000" dirty="0"/>
          </a:p>
        </p:txBody>
      </p:sp>
      <p:sp>
        <p:nvSpPr>
          <p:cNvPr id="130053" name="Rectangle 3"/>
          <p:cNvSpPr>
            <a:spLocks noGrp="1" noChangeArrowheads="1"/>
          </p:cNvSpPr>
          <p:nvPr>
            <p:ph type="title"/>
          </p:nvPr>
        </p:nvSpPr>
        <p:spPr>
          <a:xfrm>
            <a:off x="3540125" y="381000"/>
            <a:ext cx="3875088" cy="474663"/>
          </a:xfrm>
        </p:spPr>
        <p:txBody>
          <a:bodyPr/>
          <a:lstStyle/>
          <a:p>
            <a:r>
              <a:rPr lang="en-US"/>
              <a:t>The Result Window</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Footer Placeholder 3"/>
          <p:cNvSpPr>
            <a:spLocks noGrp="1"/>
          </p:cNvSpPr>
          <p:nvPr>
            <p:ph type="ftr" sz="quarter" idx="10"/>
          </p:nvPr>
        </p:nvSpPr>
        <p:spPr>
          <a:noFill/>
        </p:spPr>
        <p:txBody>
          <a:bodyPr/>
          <a:lstStyle/>
          <a:p>
            <a:r>
              <a:rPr lang="en-US"/>
              <a:t>Geometry Finder Subsystem</a:t>
            </a:r>
          </a:p>
        </p:txBody>
      </p:sp>
      <p:sp>
        <p:nvSpPr>
          <p:cNvPr id="132099" name="Slide Number Placeholder 4"/>
          <p:cNvSpPr>
            <a:spLocks noGrp="1"/>
          </p:cNvSpPr>
          <p:nvPr>
            <p:ph type="sldNum" sz="quarter" idx="11"/>
          </p:nvPr>
        </p:nvSpPr>
        <p:spPr>
          <a:noFill/>
        </p:spPr>
        <p:txBody>
          <a:bodyPr/>
          <a:lstStyle/>
          <a:p>
            <a:fld id="{58BE2F84-7404-274D-AB40-D62239834FFE}" type="slidenum">
              <a:rPr lang="en-US" smtClean="0"/>
              <a:pPr/>
              <a:t>57</a:t>
            </a:fld>
            <a:endParaRPr lang="en-US" sz="1400" b="0">
              <a:latin typeface="Times New Roman" charset="0"/>
            </a:endParaRPr>
          </a:p>
        </p:txBody>
      </p:sp>
      <p:sp>
        <p:nvSpPr>
          <p:cNvPr id="132100" name="Rectangle 2"/>
          <p:cNvSpPr>
            <a:spLocks noChangeArrowheads="1"/>
          </p:cNvSpPr>
          <p:nvPr/>
        </p:nvSpPr>
        <p:spPr bwMode="auto">
          <a:xfrm>
            <a:off x="3467100" y="2738438"/>
            <a:ext cx="2295525" cy="474662"/>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Workspace</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Footer Placeholder 3"/>
          <p:cNvSpPr>
            <a:spLocks noGrp="1"/>
          </p:cNvSpPr>
          <p:nvPr>
            <p:ph type="ftr" sz="quarter" idx="10"/>
          </p:nvPr>
        </p:nvSpPr>
        <p:spPr>
          <a:noFill/>
        </p:spPr>
        <p:txBody>
          <a:bodyPr/>
          <a:lstStyle/>
          <a:p>
            <a:r>
              <a:rPr lang="en-US"/>
              <a:t>Geometry Finder Subsystem</a:t>
            </a:r>
          </a:p>
        </p:txBody>
      </p:sp>
      <p:sp>
        <p:nvSpPr>
          <p:cNvPr id="134147" name="Slide Number Placeholder 4"/>
          <p:cNvSpPr>
            <a:spLocks noGrp="1"/>
          </p:cNvSpPr>
          <p:nvPr>
            <p:ph type="sldNum" sz="quarter" idx="11"/>
          </p:nvPr>
        </p:nvSpPr>
        <p:spPr>
          <a:noFill/>
        </p:spPr>
        <p:txBody>
          <a:bodyPr/>
          <a:lstStyle/>
          <a:p>
            <a:fld id="{8B6E45B3-960A-0B4F-A55A-4B3BA21F8F03}" type="slidenum">
              <a:rPr lang="en-US" smtClean="0"/>
              <a:pPr/>
              <a:t>58</a:t>
            </a:fld>
            <a:endParaRPr lang="en-US" sz="1400" b="0">
              <a:latin typeface="Times New Roman" charset="0"/>
            </a:endParaRPr>
          </a:p>
        </p:txBody>
      </p:sp>
      <p:sp>
        <p:nvSpPr>
          <p:cNvPr id="134148" name="Rectangle 2"/>
          <p:cNvSpPr>
            <a:spLocks noGrp="1" noChangeArrowheads="1"/>
          </p:cNvSpPr>
          <p:nvPr>
            <p:ph type="body" idx="1"/>
          </p:nvPr>
        </p:nvSpPr>
        <p:spPr>
          <a:xfrm>
            <a:off x="304800" y="1295400"/>
            <a:ext cx="8382000" cy="5410200"/>
          </a:xfrm>
          <a:noFill/>
        </p:spPr>
        <p:txBody>
          <a:bodyPr lIns="90487" rIns="90487"/>
          <a:lstStyle/>
          <a:p>
            <a:r>
              <a:rPr lang="en-US" dirty="0"/>
              <a:t>GF numeric scalar searches can require relatively large amounts of memory to store intermediate results.</a:t>
            </a:r>
          </a:p>
          <a:p>
            <a:pPr lvl="1"/>
            <a:r>
              <a:rPr lang="en-US" dirty="0">
                <a:cs typeface="ＭＳ Ｐゴシック" charset="-128"/>
              </a:rPr>
              <a:t>For Fortran Toolkits, user applications must declare a buffer of workspace windows.</a:t>
            </a:r>
          </a:p>
          <a:p>
            <a:pPr lvl="1"/>
            <a:r>
              <a:rPr lang="en-US" dirty="0">
                <a:cs typeface="ＭＳ Ｐゴシック" charset="-128"/>
              </a:rPr>
              <a:t>For C, IDL, and MATLAB Toolkits, users need only specify the maximum number of workspace window intervals that are needed; these Toolkits will dynamically allocate the amount of memory required by the specified workspace window interval count.</a:t>
            </a:r>
          </a:p>
          <a:p>
            <a:r>
              <a:rPr lang="en-US" dirty="0"/>
              <a:t>In most cases, users need not accurately compute the required amount of workspace; it’s usually safe to specify a number much larger than the amount actually needed.</a:t>
            </a:r>
          </a:p>
          <a:p>
            <a:pPr lvl="1"/>
            <a:r>
              <a:rPr lang="en-US" dirty="0">
                <a:cs typeface="ＭＳ Ｐゴシック" charset="-128"/>
              </a:rPr>
              <a:t>For example, if the result window is anticipated to contain 100 intervals, specifying a workspace window interval count of 10000 will very likely succeed.</a:t>
            </a:r>
          </a:p>
          <a:p>
            <a:pPr lvl="1"/>
            <a:r>
              <a:rPr lang="en-US" dirty="0">
                <a:cs typeface="ＭＳ Ｐゴシック" charset="-128"/>
              </a:rPr>
              <a:t>See the GF Required Reading and the API documentation for details.</a:t>
            </a:r>
          </a:p>
        </p:txBody>
      </p:sp>
      <p:sp>
        <p:nvSpPr>
          <p:cNvPr id="134149" name="Rectangle 3"/>
          <p:cNvSpPr>
            <a:spLocks noGrp="1" noChangeArrowheads="1"/>
          </p:cNvSpPr>
          <p:nvPr>
            <p:ph type="title"/>
          </p:nvPr>
        </p:nvSpPr>
        <p:spPr>
          <a:xfrm>
            <a:off x="2162175" y="381000"/>
            <a:ext cx="6880225" cy="474663"/>
          </a:xfrm>
        </p:spPr>
        <p:txBody>
          <a:bodyPr/>
          <a:lstStyle/>
          <a:p>
            <a:r>
              <a:rPr lang="en-US"/>
              <a:t>Specifying Workspace Dimensions</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Footer Placeholder 3"/>
          <p:cNvSpPr>
            <a:spLocks noGrp="1"/>
          </p:cNvSpPr>
          <p:nvPr>
            <p:ph type="ftr" sz="quarter" idx="10"/>
          </p:nvPr>
        </p:nvSpPr>
        <p:spPr>
          <a:noFill/>
        </p:spPr>
        <p:txBody>
          <a:bodyPr/>
          <a:lstStyle/>
          <a:p>
            <a:r>
              <a:rPr lang="en-US"/>
              <a:t>Geometry Finder Subsystem</a:t>
            </a:r>
          </a:p>
        </p:txBody>
      </p:sp>
      <p:sp>
        <p:nvSpPr>
          <p:cNvPr id="136195" name="Slide Number Placeholder 4"/>
          <p:cNvSpPr>
            <a:spLocks noGrp="1"/>
          </p:cNvSpPr>
          <p:nvPr>
            <p:ph type="sldNum" sz="quarter" idx="11"/>
          </p:nvPr>
        </p:nvSpPr>
        <p:spPr>
          <a:noFill/>
        </p:spPr>
        <p:txBody>
          <a:bodyPr/>
          <a:lstStyle/>
          <a:p>
            <a:fld id="{2F3598DD-DBF5-FF4D-BBBB-15A28D458411}" type="slidenum">
              <a:rPr lang="en-US" smtClean="0"/>
              <a:pPr/>
              <a:t>59</a:t>
            </a:fld>
            <a:endParaRPr lang="en-US" sz="1400" b="0">
              <a:latin typeface="Times New Roman" charset="0"/>
            </a:endParaRPr>
          </a:p>
        </p:txBody>
      </p:sp>
      <p:sp>
        <p:nvSpPr>
          <p:cNvPr id="136196" name="Rectangle 2"/>
          <p:cNvSpPr>
            <a:spLocks noChangeArrowheads="1"/>
          </p:cNvSpPr>
          <p:nvPr/>
        </p:nvSpPr>
        <p:spPr bwMode="auto">
          <a:xfrm>
            <a:off x="1590675" y="2738438"/>
            <a:ext cx="6043613" cy="1322387"/>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87000"/>
              </a:lnSpc>
            </a:pPr>
            <a:r>
              <a:rPr lang="en-US" sz="3200">
                <a:solidFill>
                  <a:schemeClr val="tx2"/>
                </a:solidFill>
              </a:rPr>
              <a:t>API Example: GFDIST</a:t>
            </a:r>
            <a:br>
              <a:rPr lang="en-US" sz="3200">
                <a:solidFill>
                  <a:schemeClr val="tx2"/>
                </a:solidFill>
              </a:rPr>
            </a:br>
            <a:br>
              <a:rPr lang="en-US" sz="3200">
                <a:solidFill>
                  <a:schemeClr val="tx2"/>
                </a:solidFill>
              </a:rPr>
            </a:br>
            <a:r>
              <a:rPr lang="en-US" sz="3200">
                <a:solidFill>
                  <a:schemeClr val="tx2"/>
                </a:solidFill>
              </a:rPr>
              <a:t>Solve for Distance Constraints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6976" y="381000"/>
            <a:ext cx="3525805" cy="490391"/>
          </a:xfrm>
        </p:spPr>
        <p:txBody>
          <a:bodyPr/>
          <a:lstStyle/>
          <a:p>
            <a:r>
              <a:rPr lang="en-US" dirty="0"/>
              <a:t>Types of GF APIs</a:t>
            </a:r>
          </a:p>
        </p:txBody>
      </p:sp>
      <p:sp>
        <p:nvSpPr>
          <p:cNvPr id="3" name="Content Placeholder 2"/>
          <p:cNvSpPr>
            <a:spLocks noGrp="1"/>
          </p:cNvSpPr>
          <p:nvPr>
            <p:ph idx="1"/>
          </p:nvPr>
        </p:nvSpPr>
        <p:spPr>
          <a:xfrm>
            <a:off x="692150" y="1987550"/>
            <a:ext cx="8165154" cy="4114800"/>
          </a:xfrm>
        </p:spPr>
        <p:txBody>
          <a:bodyPr/>
          <a:lstStyle/>
          <a:p>
            <a:r>
              <a:rPr lang="en-US" dirty="0"/>
              <a:t>GF provides two primary types of event-finding APIs</a:t>
            </a:r>
          </a:p>
          <a:p>
            <a:pPr lvl="1"/>
            <a:r>
              <a:rPr lang="en-US" dirty="0">
                <a:solidFill>
                  <a:schemeClr val="accent2"/>
                </a:solidFill>
              </a:rPr>
              <a:t>Boolean</a:t>
            </a:r>
            <a:r>
              <a:rPr lang="en-US" dirty="0"/>
              <a:t>:  a geometric condition (an event) is true or false</a:t>
            </a:r>
          </a:p>
          <a:p>
            <a:pPr lvl="2"/>
            <a:r>
              <a:rPr lang="en-US" dirty="0"/>
              <a:t>Example:  Phobos is occulted by Mars</a:t>
            </a:r>
          </a:p>
          <a:p>
            <a:pPr lvl="2"/>
            <a:r>
              <a:rPr lang="en-US" dirty="0"/>
              <a:t>Example: Vesta is not in the OSIRIS instrument’s field of view</a:t>
            </a:r>
          </a:p>
          <a:p>
            <a:pPr lvl="1"/>
            <a:r>
              <a:rPr lang="en-US" dirty="0"/>
              <a:t>Sometimes we call these binary conditions</a:t>
            </a:r>
          </a:p>
          <a:p>
            <a:pPr lvl="1"/>
            <a:endParaRPr lang="en-US" dirty="0"/>
          </a:p>
          <a:p>
            <a:pPr lvl="1"/>
            <a:r>
              <a:rPr lang="en-US" dirty="0">
                <a:solidFill>
                  <a:srgbClr val="063DE8"/>
                </a:solidFill>
              </a:rPr>
              <a:t>Numeric</a:t>
            </a:r>
            <a:r>
              <a:rPr lang="en-US" dirty="0"/>
              <a:t>:  a geometric quantity has a given value, is within a given range or has achieved a local or global maximum or minimum</a:t>
            </a:r>
          </a:p>
          <a:p>
            <a:pPr lvl="2"/>
            <a:r>
              <a:rPr lang="en-US" dirty="0"/>
              <a:t>Example:  spacecraft altitude is less than X km above the surface</a:t>
            </a:r>
          </a:p>
          <a:p>
            <a:pPr lvl="2"/>
            <a:r>
              <a:rPr lang="en-US" dirty="0"/>
              <a:t>Example: angular separation of Titan from Saturn has reached the maximum value</a:t>
            </a:r>
          </a:p>
        </p:txBody>
      </p:sp>
      <p:sp>
        <p:nvSpPr>
          <p:cNvPr id="4" name="Footer Placeholder 3"/>
          <p:cNvSpPr>
            <a:spLocks noGrp="1"/>
          </p:cNvSpPr>
          <p:nvPr>
            <p:ph type="ftr" sz="quarter" idx="10"/>
          </p:nvPr>
        </p:nvSpPr>
        <p:spPr/>
        <p:txBody>
          <a:bodyPr/>
          <a:lstStyle/>
          <a:p>
            <a:pPr>
              <a:defRPr/>
            </a:pPr>
            <a:r>
              <a:rPr lang="en-US" dirty="0"/>
              <a:t>Geometry Finder Subsystem</a:t>
            </a:r>
          </a:p>
        </p:txBody>
      </p:sp>
      <p:sp>
        <p:nvSpPr>
          <p:cNvPr id="5" name="Slide Number Placeholder 4"/>
          <p:cNvSpPr>
            <a:spLocks noGrp="1"/>
          </p:cNvSpPr>
          <p:nvPr>
            <p:ph type="sldNum" sz="quarter" idx="11"/>
          </p:nvPr>
        </p:nvSpPr>
        <p:spPr/>
        <p:txBody>
          <a:bodyPr/>
          <a:lstStyle/>
          <a:p>
            <a:pPr>
              <a:defRPr/>
            </a:pPr>
            <a:fld id="{EA98CBF8-3A6E-304E-BDD2-D6CD3175D467}" type="slidenum">
              <a:rPr lang="en-US" smtClean="0"/>
              <a:pPr>
                <a:defRPr/>
              </a:pPr>
              <a:t>6</a:t>
            </a:fld>
            <a:endParaRPr lang="en-US" sz="1400" b="0" dirty="0">
              <a:latin typeface="Times New Roman" charset="0"/>
            </a:endParaRPr>
          </a:p>
        </p:txBody>
      </p:sp>
    </p:spTree>
    <p:extLst>
      <p:ext uri="{BB962C8B-B14F-4D97-AF65-F5344CB8AC3E}">
        <p14:creationId xmlns:p14="http://schemas.microsoft.com/office/powerpoint/2010/main" val="35762645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Footer Placeholder 3"/>
          <p:cNvSpPr>
            <a:spLocks noGrp="1"/>
          </p:cNvSpPr>
          <p:nvPr>
            <p:ph type="ftr" sz="quarter" idx="10"/>
          </p:nvPr>
        </p:nvSpPr>
        <p:spPr>
          <a:noFill/>
        </p:spPr>
        <p:txBody>
          <a:bodyPr/>
          <a:lstStyle/>
          <a:p>
            <a:r>
              <a:rPr lang="en-US"/>
              <a:t>Geometry Finder Subsystem</a:t>
            </a:r>
          </a:p>
        </p:txBody>
      </p:sp>
      <p:sp>
        <p:nvSpPr>
          <p:cNvPr id="138243" name="Slide Number Placeholder 4"/>
          <p:cNvSpPr>
            <a:spLocks noGrp="1"/>
          </p:cNvSpPr>
          <p:nvPr>
            <p:ph type="sldNum" sz="quarter" idx="11"/>
          </p:nvPr>
        </p:nvSpPr>
        <p:spPr>
          <a:noFill/>
        </p:spPr>
        <p:txBody>
          <a:bodyPr/>
          <a:lstStyle/>
          <a:p>
            <a:fld id="{4A11D686-A8BB-E048-A5F4-A8EE4E2BBBFD}" type="slidenum">
              <a:rPr lang="en-US" smtClean="0"/>
              <a:pPr/>
              <a:t>60</a:t>
            </a:fld>
            <a:endParaRPr lang="en-US" sz="1400" b="0">
              <a:latin typeface="Times New Roman" charset="0"/>
            </a:endParaRPr>
          </a:p>
        </p:txBody>
      </p:sp>
      <p:sp>
        <p:nvSpPr>
          <p:cNvPr id="138244" name="Rectangle 2"/>
          <p:cNvSpPr>
            <a:spLocks noGrp="1" noChangeArrowheads="1"/>
          </p:cNvSpPr>
          <p:nvPr>
            <p:ph type="body" idx="1"/>
          </p:nvPr>
        </p:nvSpPr>
        <p:spPr>
          <a:xfrm>
            <a:off x="304800" y="1295400"/>
            <a:ext cx="8382000" cy="5410200"/>
          </a:xfrm>
          <a:noFill/>
        </p:spPr>
        <p:txBody>
          <a:bodyPr lIns="90487" rIns="90487"/>
          <a:lstStyle/>
          <a:p>
            <a:r>
              <a:rPr lang="en-US"/>
              <a:t>GFDIST finds times when a specified constraint on the distance between two ephemeris objects is met.</a:t>
            </a:r>
          </a:p>
          <a:p>
            <a:pPr lvl="1"/>
            <a:r>
              <a:rPr lang="en-US">
                <a:cs typeface="ＭＳ Ｐゴシック" charset="-128"/>
              </a:rPr>
              <a:t>The distance is the norm of a position vector</a:t>
            </a:r>
          </a:p>
          <a:p>
            <a:pPr lvl="1"/>
            <a:r>
              <a:rPr lang="en-US">
                <a:cs typeface="ＭＳ Ｐゴシック" charset="-128"/>
              </a:rPr>
              <a:t>The position vector is defined using a subset of the inputs accepted by SPKPOS:</a:t>
            </a:r>
          </a:p>
          <a:p>
            <a:pPr lvl="2"/>
            <a:r>
              <a:rPr lang="en-US">
                <a:cs typeface="ＭＳ Ｐゴシック" charset="-128"/>
              </a:rPr>
              <a:t>Target</a:t>
            </a:r>
          </a:p>
          <a:p>
            <a:pPr lvl="2"/>
            <a:r>
              <a:rPr lang="en-US">
                <a:cs typeface="ＭＳ Ｐゴシック" charset="-128"/>
              </a:rPr>
              <a:t>Observer</a:t>
            </a:r>
          </a:p>
          <a:p>
            <a:pPr lvl="2"/>
            <a:r>
              <a:rPr lang="en-US">
                <a:cs typeface="ＭＳ Ｐゴシック" charset="-128"/>
              </a:rPr>
              <a:t>Aberration Correction</a:t>
            </a:r>
          </a:p>
          <a:p>
            <a:pPr lvl="1"/>
            <a:r>
              <a:rPr lang="en-US">
                <a:cs typeface="ＭＳ Ｐゴシック" charset="-128"/>
              </a:rPr>
              <a:t>The constraint is a numeric relation: equality or inequality relative to a reference value, or attainment of a local or absolute extremum.</a:t>
            </a:r>
          </a:p>
          <a:p>
            <a:r>
              <a:rPr lang="en-US"/>
              <a:t>The search is conducted within a specified confinement window.</a:t>
            </a:r>
          </a:p>
          <a:p>
            <a:r>
              <a:rPr lang="en-US"/>
              <a:t>The search produces a result window which indicates the time period, within the confinement window, over which the constraint is met.</a:t>
            </a:r>
          </a:p>
        </p:txBody>
      </p:sp>
      <p:sp>
        <p:nvSpPr>
          <p:cNvPr id="138245" name="Rectangle 3"/>
          <p:cNvSpPr>
            <a:spLocks noGrp="1" noChangeArrowheads="1"/>
          </p:cNvSpPr>
          <p:nvPr>
            <p:ph type="title"/>
          </p:nvPr>
        </p:nvSpPr>
        <p:spPr>
          <a:xfrm>
            <a:off x="3416300" y="381000"/>
            <a:ext cx="4327525" cy="474663"/>
          </a:xfrm>
        </p:spPr>
        <p:txBody>
          <a:bodyPr/>
          <a:lstStyle/>
          <a:p>
            <a:r>
              <a:rPr lang="en-US"/>
              <a:t>API Example: GFDIST</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oter Placeholder 3"/>
          <p:cNvSpPr>
            <a:spLocks noGrp="1"/>
          </p:cNvSpPr>
          <p:nvPr>
            <p:ph type="ftr" sz="quarter" idx="10"/>
          </p:nvPr>
        </p:nvSpPr>
        <p:spPr>
          <a:noFill/>
        </p:spPr>
        <p:txBody>
          <a:bodyPr/>
          <a:lstStyle/>
          <a:p>
            <a:r>
              <a:rPr lang="en-US"/>
              <a:t>Geometry Finder Subsystem</a:t>
            </a:r>
          </a:p>
        </p:txBody>
      </p:sp>
      <p:sp>
        <p:nvSpPr>
          <p:cNvPr id="140291" name="Slide Number Placeholder 4"/>
          <p:cNvSpPr>
            <a:spLocks noGrp="1"/>
          </p:cNvSpPr>
          <p:nvPr>
            <p:ph type="sldNum" sz="quarter" idx="11"/>
          </p:nvPr>
        </p:nvSpPr>
        <p:spPr>
          <a:noFill/>
        </p:spPr>
        <p:txBody>
          <a:bodyPr/>
          <a:lstStyle/>
          <a:p>
            <a:fld id="{A87350F6-EAD7-6D49-93CA-1B1B894B29B0}" type="slidenum">
              <a:rPr lang="en-US" smtClean="0"/>
              <a:pPr/>
              <a:t>61</a:t>
            </a:fld>
            <a:endParaRPr lang="en-US" sz="1400" b="0">
              <a:latin typeface="Times New Roman" charset="0"/>
            </a:endParaRPr>
          </a:p>
        </p:txBody>
      </p:sp>
      <p:sp>
        <p:nvSpPr>
          <p:cNvPr id="140292" name="Rectangle 2"/>
          <p:cNvSpPr>
            <a:spLocks noGrp="1" noChangeArrowheads="1"/>
          </p:cNvSpPr>
          <p:nvPr>
            <p:ph type="body" idx="1"/>
          </p:nvPr>
        </p:nvSpPr>
        <p:spPr>
          <a:xfrm>
            <a:off x="304800" y="1295400"/>
            <a:ext cx="8382000" cy="5410200"/>
          </a:xfrm>
          <a:noFill/>
        </p:spPr>
        <p:txBody>
          <a:bodyPr lIns="90487" rIns="90487"/>
          <a:lstStyle/>
          <a:p>
            <a:endParaRPr lang="en-US" dirty="0"/>
          </a:p>
          <a:p>
            <a:r>
              <a:rPr lang="en-US" dirty="0"/>
              <a:t>Due to use of SPICE windows, some of the GFDIST set-up code differs substantially across languages.</a:t>
            </a:r>
          </a:p>
          <a:p>
            <a:pPr lvl="1"/>
            <a:r>
              <a:rPr lang="en-US" dirty="0">
                <a:cs typeface="ＭＳ Ｐゴシック" charset="-128"/>
              </a:rPr>
              <a:t>We’ll show how to perform the set-up unique to each language.</a:t>
            </a:r>
          </a:p>
          <a:p>
            <a:pPr lvl="2"/>
            <a:r>
              <a:rPr lang="en-US" dirty="0">
                <a:solidFill>
                  <a:schemeClr val="accent2"/>
                </a:solidFill>
                <a:cs typeface="ＭＳ Ｐゴシック" charset="-128"/>
              </a:rPr>
              <a:t>Note: there’s no set-up to do in the MATLAB case; hence there’s no MATLAB-specific set-up slide.</a:t>
            </a:r>
            <a:endParaRPr lang="en-US" dirty="0">
              <a:cs typeface="ＭＳ Ｐゴシック" charset="-128"/>
            </a:endParaRPr>
          </a:p>
          <a:p>
            <a:pPr lvl="1"/>
            <a:r>
              <a:rPr lang="en-US" dirty="0">
                <a:cs typeface="ＭＳ Ｐゴシック" charset="-128"/>
              </a:rPr>
              <a:t>The rest of the code is sufficiently parallel across languages to justify showing only the Fortran code.</a:t>
            </a:r>
          </a:p>
          <a:p>
            <a:pPr lvl="1"/>
            <a:r>
              <a:rPr lang="en-US" dirty="0">
                <a:cs typeface="ＭＳ Ｐゴシック" charset="-128"/>
              </a:rPr>
              <a:t>Note however that the treatment of workspace differs across languages: only in Fortran does the user application have to pass the workspace array to the GF API routine.</a:t>
            </a:r>
          </a:p>
        </p:txBody>
      </p:sp>
      <p:sp>
        <p:nvSpPr>
          <p:cNvPr id="140293" name="Rectangle 3"/>
          <p:cNvSpPr>
            <a:spLocks noGrp="1" noChangeArrowheads="1"/>
          </p:cNvSpPr>
          <p:nvPr>
            <p:ph type="title"/>
          </p:nvPr>
        </p:nvSpPr>
        <p:spPr>
          <a:xfrm>
            <a:off x="3403600" y="381000"/>
            <a:ext cx="4373563" cy="474663"/>
          </a:xfrm>
        </p:spPr>
        <p:txBody>
          <a:bodyPr/>
          <a:lstStyle/>
          <a:p>
            <a:r>
              <a:rPr lang="en-US"/>
              <a:t>Language Differences</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Footer Placeholder 3"/>
          <p:cNvSpPr>
            <a:spLocks noGrp="1"/>
          </p:cNvSpPr>
          <p:nvPr>
            <p:ph type="ftr" sz="quarter" idx="10"/>
          </p:nvPr>
        </p:nvSpPr>
        <p:spPr>
          <a:noFill/>
        </p:spPr>
        <p:txBody>
          <a:bodyPr/>
          <a:lstStyle/>
          <a:p>
            <a:r>
              <a:rPr lang="en-US"/>
              <a:t>Geometry Finder Subsystem</a:t>
            </a:r>
          </a:p>
        </p:txBody>
      </p:sp>
      <p:sp>
        <p:nvSpPr>
          <p:cNvPr id="142339" name="Slide Number Placeholder 4"/>
          <p:cNvSpPr>
            <a:spLocks noGrp="1"/>
          </p:cNvSpPr>
          <p:nvPr>
            <p:ph type="sldNum" sz="quarter" idx="11"/>
          </p:nvPr>
        </p:nvSpPr>
        <p:spPr>
          <a:noFill/>
        </p:spPr>
        <p:txBody>
          <a:bodyPr/>
          <a:lstStyle/>
          <a:p>
            <a:fld id="{5C199948-D136-F641-8F3D-00DFCFB12A9A}" type="slidenum">
              <a:rPr lang="en-US" smtClean="0"/>
              <a:pPr/>
              <a:t>62</a:t>
            </a:fld>
            <a:endParaRPr lang="en-US" sz="1400" b="0" dirty="0">
              <a:latin typeface="Times New Roman" charset="0"/>
            </a:endParaRPr>
          </a:p>
        </p:txBody>
      </p:sp>
      <p:sp>
        <p:nvSpPr>
          <p:cNvPr id="142340" name="Rectangle 2"/>
          <p:cNvSpPr>
            <a:spLocks noGrp="1" noChangeArrowheads="1"/>
          </p:cNvSpPr>
          <p:nvPr>
            <p:ph type="body" idx="1"/>
          </p:nvPr>
        </p:nvSpPr>
        <p:spPr>
          <a:xfrm>
            <a:off x="228600" y="1323975"/>
            <a:ext cx="8858250" cy="5324475"/>
          </a:xfrm>
          <a:noFill/>
        </p:spPr>
        <p:txBody>
          <a:bodyPr lIns="90487" rIns="90487"/>
          <a:lstStyle/>
          <a:p>
            <a:pPr marL="0" indent="0">
              <a:lnSpc>
                <a:spcPct val="80000"/>
              </a:lnSpc>
              <a:buFontTx/>
              <a:buNone/>
            </a:pPr>
            <a:endParaRPr lang="en-US" sz="2000" dirty="0"/>
          </a:p>
          <a:p>
            <a:pPr marL="0" indent="0">
              <a:lnSpc>
                <a:spcPct val="80000"/>
              </a:lnSpc>
              <a:buFontTx/>
              <a:buNone/>
            </a:pPr>
            <a:r>
              <a:rPr lang="en-US" sz="2000" dirty="0"/>
              <a:t>Declare confinement window, result window, and workspace array</a:t>
            </a:r>
            <a:endParaRPr lang="en-US" sz="1600" dirty="0"/>
          </a:p>
          <a:p>
            <a:pPr marL="0" indent="0">
              <a:lnSpc>
                <a:spcPct val="80000"/>
              </a:lnSpc>
              <a:buFontTx/>
              <a:buNone/>
            </a:pPr>
            <a:r>
              <a:rPr lang="en-US" sz="1600" dirty="0"/>
              <a:t>   INCLUDE </a:t>
            </a:r>
            <a:r>
              <a:rPr lang="en-US" sz="1600" dirty="0">
                <a:latin typeface="Courier" charset="0"/>
              </a:rPr>
              <a:t>'</a:t>
            </a:r>
            <a:r>
              <a:rPr lang="en-US" sz="1600" dirty="0" err="1"/>
              <a:t>gf.inc</a:t>
            </a:r>
            <a:r>
              <a:rPr lang="en-US" sz="1600" dirty="0">
                <a:latin typeface="Courier" charset="0"/>
              </a:rPr>
              <a:t>'</a:t>
            </a:r>
            <a:endParaRPr lang="en-US" sz="1600" dirty="0"/>
          </a:p>
          <a:p>
            <a:pPr marL="0" indent="0">
              <a:lnSpc>
                <a:spcPct val="80000"/>
              </a:lnSpc>
              <a:buFontTx/>
              <a:buNone/>
            </a:pPr>
            <a:r>
              <a:rPr lang="en-US" sz="1600" dirty="0"/>
              <a:t>     …  </a:t>
            </a:r>
          </a:p>
          <a:p>
            <a:pPr marL="0" indent="0">
              <a:lnSpc>
                <a:spcPct val="80000"/>
              </a:lnSpc>
              <a:buFontTx/>
              <a:buNone/>
            </a:pPr>
            <a:r>
              <a:rPr lang="en-US" sz="1600" dirty="0"/>
              <a:t>   INTEGER                          LBCELL</a:t>
            </a:r>
          </a:p>
          <a:p>
            <a:pPr marL="0" indent="0">
              <a:lnSpc>
                <a:spcPct val="80000"/>
              </a:lnSpc>
              <a:buFontTx/>
              <a:buNone/>
            </a:pPr>
            <a:r>
              <a:rPr lang="en-US" sz="1600" dirty="0"/>
              <a:t>   PARAMETER                 ( LBCELL =  -5 )</a:t>
            </a:r>
          </a:p>
          <a:p>
            <a:pPr marL="0" indent="0">
              <a:lnSpc>
                <a:spcPct val="80000"/>
              </a:lnSpc>
              <a:buFontTx/>
              <a:buNone/>
            </a:pPr>
            <a:r>
              <a:rPr lang="en-US" sz="1600" dirty="0"/>
              <a:t>   INTEGER                          MAXWIN</a:t>
            </a:r>
          </a:p>
          <a:p>
            <a:pPr marL="0" indent="0">
              <a:lnSpc>
                <a:spcPct val="80000"/>
              </a:lnSpc>
              <a:buFontTx/>
              <a:buNone/>
            </a:pPr>
            <a:r>
              <a:rPr lang="en-US" sz="1600" dirty="0"/>
              <a:t>   PARAMETER                 ( MAXWIN = 200000 )</a:t>
            </a:r>
          </a:p>
          <a:p>
            <a:pPr marL="0" indent="0">
              <a:lnSpc>
                <a:spcPct val="80000"/>
              </a:lnSpc>
              <a:buFontTx/>
              <a:buNone/>
            </a:pPr>
            <a:r>
              <a:rPr lang="en-US" sz="1600" dirty="0"/>
              <a:t>   DOUBLE PRECISION      CNFINE  ( LBCELL : MAXWIN )</a:t>
            </a:r>
          </a:p>
          <a:p>
            <a:pPr marL="0" indent="0">
              <a:lnSpc>
                <a:spcPct val="80000"/>
              </a:lnSpc>
              <a:buFontTx/>
              <a:buNone/>
            </a:pPr>
            <a:r>
              <a:rPr lang="en-US" sz="1600" dirty="0"/>
              <a:t>   DOUBLE PRECISION      RESULT ( LBCELL : MAXWIN )</a:t>
            </a:r>
          </a:p>
          <a:p>
            <a:pPr marL="0" indent="0">
              <a:lnSpc>
                <a:spcPct val="80000"/>
              </a:lnSpc>
              <a:buFontTx/>
              <a:buNone/>
            </a:pPr>
            <a:r>
              <a:rPr lang="en-US" sz="1600" dirty="0"/>
              <a:t>   DOUBLE PRECISION      WORK    ( LBCELL : MAXWIN, NWDIST )</a:t>
            </a:r>
          </a:p>
          <a:p>
            <a:pPr marL="0" indent="0">
              <a:lnSpc>
                <a:spcPct val="80000"/>
              </a:lnSpc>
              <a:buFontTx/>
              <a:buNone/>
            </a:pPr>
            <a:r>
              <a:rPr lang="en-US" sz="1400" dirty="0"/>
              <a:t>   </a:t>
            </a:r>
          </a:p>
          <a:p>
            <a:pPr marL="0" indent="0">
              <a:lnSpc>
                <a:spcPct val="80000"/>
              </a:lnSpc>
              <a:buFontTx/>
              <a:buNone/>
            </a:pPr>
            <a:endParaRPr lang="en-US" sz="1800" dirty="0"/>
          </a:p>
          <a:p>
            <a:pPr marL="0" indent="0">
              <a:lnSpc>
                <a:spcPct val="80000"/>
              </a:lnSpc>
              <a:buFontTx/>
              <a:buNone/>
            </a:pPr>
            <a:r>
              <a:rPr lang="en-US" sz="1800" dirty="0"/>
              <a:t>Initialize confinement and result windows. Workspace need not be initialized here.</a:t>
            </a:r>
          </a:p>
          <a:p>
            <a:pPr marL="0" indent="0">
              <a:lnSpc>
                <a:spcPct val="80000"/>
              </a:lnSpc>
              <a:buFontTx/>
              <a:buNone/>
            </a:pPr>
            <a:r>
              <a:rPr lang="en-US" sz="1800" dirty="0"/>
              <a:t>  CALL SSIZED ( MAXWIN, CNFINE )</a:t>
            </a:r>
          </a:p>
          <a:p>
            <a:pPr marL="0" indent="0">
              <a:lnSpc>
                <a:spcPct val="80000"/>
              </a:lnSpc>
              <a:buFontTx/>
              <a:buNone/>
            </a:pPr>
            <a:r>
              <a:rPr lang="en-US" sz="1800" dirty="0"/>
              <a:t> CALL SSIZED ( MAXWIN, RESULT )</a:t>
            </a:r>
          </a:p>
          <a:p>
            <a:pPr marL="0" indent="0">
              <a:lnSpc>
                <a:spcPct val="80000"/>
              </a:lnSpc>
              <a:buFontTx/>
              <a:buNone/>
            </a:pPr>
            <a:r>
              <a:rPr lang="en-US" sz="1800" dirty="0">
                <a:solidFill>
                  <a:schemeClr val="accent2"/>
                </a:solidFill>
              </a:rPr>
              <a:t>  </a:t>
            </a:r>
            <a:endParaRPr lang="en-US" sz="1800" dirty="0"/>
          </a:p>
        </p:txBody>
      </p:sp>
      <p:sp>
        <p:nvSpPr>
          <p:cNvPr id="142341" name="Line 3"/>
          <p:cNvSpPr>
            <a:spLocks noChangeShapeType="1"/>
          </p:cNvSpPr>
          <p:nvPr/>
        </p:nvSpPr>
        <p:spPr bwMode="auto">
          <a:xfrm>
            <a:off x="227013" y="4922838"/>
            <a:ext cx="6350" cy="1217612"/>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2342" name="Line 4"/>
          <p:cNvSpPr>
            <a:spLocks noChangeShapeType="1"/>
          </p:cNvSpPr>
          <p:nvPr/>
        </p:nvSpPr>
        <p:spPr bwMode="auto">
          <a:xfrm>
            <a:off x="215900" y="4933950"/>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2343" name="Line 5"/>
          <p:cNvSpPr>
            <a:spLocks noChangeShapeType="1"/>
          </p:cNvSpPr>
          <p:nvPr/>
        </p:nvSpPr>
        <p:spPr bwMode="auto">
          <a:xfrm>
            <a:off x="228600" y="6143625"/>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2344" name="Rectangle 6"/>
          <p:cNvSpPr>
            <a:spLocks noChangeArrowheads="1"/>
          </p:cNvSpPr>
          <p:nvPr/>
        </p:nvSpPr>
        <p:spPr bwMode="auto">
          <a:xfrm>
            <a:off x="192088" y="4573588"/>
            <a:ext cx="4957762"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Initialization…typically done </a:t>
            </a:r>
            <a:r>
              <a:rPr lang="en-US" sz="1400" u="sng">
                <a:solidFill>
                  <a:schemeClr val="accent1"/>
                </a:solidFill>
              </a:rPr>
              <a:t>once</a:t>
            </a:r>
            <a:r>
              <a:rPr lang="en-US" sz="1400">
                <a:solidFill>
                  <a:schemeClr val="accent2"/>
                </a:solidFill>
              </a:rPr>
              <a:t> per program execution</a:t>
            </a:r>
            <a:endParaRPr lang="en-US" sz="1400" b="0"/>
          </a:p>
        </p:txBody>
      </p:sp>
      <p:sp>
        <p:nvSpPr>
          <p:cNvPr id="142345" name="Rectangle 9"/>
          <p:cNvSpPr>
            <a:spLocks noGrp="1" noChangeArrowheads="1"/>
          </p:cNvSpPr>
          <p:nvPr>
            <p:ph type="title"/>
          </p:nvPr>
        </p:nvSpPr>
        <p:spPr>
          <a:xfrm>
            <a:off x="4117975" y="376238"/>
            <a:ext cx="2576513" cy="422275"/>
          </a:xfrm>
        </p:spPr>
        <p:txBody>
          <a:bodyPr/>
          <a:lstStyle/>
          <a:p>
            <a:r>
              <a:rPr lang="en-US" sz="2800"/>
              <a:t>Fortran Set-up</a:t>
            </a:r>
          </a:p>
        </p:txBody>
      </p:sp>
      <p:sp>
        <p:nvSpPr>
          <p:cNvPr id="142346" name="Text Box 11"/>
          <p:cNvSpPr txBox="1">
            <a:spLocks noChangeArrowheads="1"/>
          </p:cNvSpPr>
          <p:nvPr/>
        </p:nvSpPr>
        <p:spPr bwMode="auto">
          <a:xfrm>
            <a:off x="5022149" y="2850448"/>
            <a:ext cx="4134551" cy="769441"/>
          </a:xfrm>
          <a:prstGeom prst="rect">
            <a:avLst/>
          </a:prstGeom>
          <a:noFill/>
          <a:ln w="12700">
            <a:noFill/>
            <a:miter lim="800000"/>
            <a:headEnd/>
            <a:tailEnd/>
          </a:ln>
        </p:spPr>
        <p:txBody>
          <a:bodyPr wrap="square">
            <a:prstTxWarp prst="textNoShape">
              <a:avLst/>
            </a:prstTxWarp>
            <a:spAutoFit/>
          </a:bodyPr>
          <a:lstStyle/>
          <a:p>
            <a:pPr algn="l">
              <a:lnSpc>
                <a:spcPct val="100000"/>
              </a:lnSpc>
            </a:pPr>
            <a:r>
              <a:rPr lang="en-US" sz="1100" b="0" dirty="0"/>
              <a:t>Choose a “large” value for window size (called “MAXWIN” here), if you’re not sure what size is required. The actual requirement depends on underlying geometry, confinement window, and search step size.</a:t>
            </a:r>
            <a:endParaRPr lang="en-US" sz="1200" b="0" dirty="0"/>
          </a:p>
        </p:txBody>
      </p:sp>
      <p:sp>
        <p:nvSpPr>
          <p:cNvPr id="142347" name="Text Box 12"/>
          <p:cNvSpPr txBox="1">
            <a:spLocks noChangeArrowheads="1"/>
          </p:cNvSpPr>
          <p:nvPr/>
        </p:nvSpPr>
        <p:spPr bwMode="auto">
          <a:xfrm>
            <a:off x="2220913" y="1995488"/>
            <a:ext cx="2073275" cy="457200"/>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a:t>Include GF parameters such as NWDIST</a:t>
            </a:r>
            <a:endParaRPr lang="en-US" sz="1400" b="0"/>
          </a:p>
        </p:txBody>
      </p:sp>
      <p:sp>
        <p:nvSpPr>
          <p:cNvPr id="142348" name="AutoShape 14"/>
          <p:cNvSpPr>
            <a:spLocks/>
          </p:cNvSpPr>
          <p:nvPr/>
        </p:nvSpPr>
        <p:spPr bwMode="auto">
          <a:xfrm>
            <a:off x="4813300" y="3086100"/>
            <a:ext cx="152400" cy="452438"/>
          </a:xfrm>
          <a:prstGeom prst="rightBrace">
            <a:avLst>
              <a:gd name="adj1" fmla="val 24740"/>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
        <p:nvSpPr>
          <p:cNvPr id="142349" name="Rectangle 15"/>
          <p:cNvSpPr>
            <a:spLocks noChangeArrowheads="1"/>
          </p:cNvSpPr>
          <p:nvPr/>
        </p:nvSpPr>
        <p:spPr bwMode="auto">
          <a:xfrm>
            <a:off x="150813" y="1360488"/>
            <a:ext cx="3722687"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Fortran constant and variable declarations</a:t>
            </a:r>
            <a:endParaRPr lang="en-US" sz="1400" b="0"/>
          </a:p>
        </p:txBody>
      </p:sp>
      <p:sp>
        <p:nvSpPr>
          <p:cNvPr id="142350" name="Line 16"/>
          <p:cNvSpPr>
            <a:spLocks noChangeShapeType="1"/>
          </p:cNvSpPr>
          <p:nvPr/>
        </p:nvSpPr>
        <p:spPr bwMode="auto">
          <a:xfrm>
            <a:off x="219075" y="1671638"/>
            <a:ext cx="4763" cy="2674937"/>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2351" name="Line 17"/>
          <p:cNvSpPr>
            <a:spLocks noChangeShapeType="1"/>
          </p:cNvSpPr>
          <p:nvPr/>
        </p:nvSpPr>
        <p:spPr bwMode="auto">
          <a:xfrm>
            <a:off x="230188" y="1685925"/>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2352" name="Line 18"/>
          <p:cNvSpPr>
            <a:spLocks noChangeShapeType="1"/>
          </p:cNvSpPr>
          <p:nvPr/>
        </p:nvSpPr>
        <p:spPr bwMode="auto">
          <a:xfrm>
            <a:off x="233363" y="4360863"/>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Footer Placeholder 3"/>
          <p:cNvSpPr>
            <a:spLocks noGrp="1"/>
          </p:cNvSpPr>
          <p:nvPr>
            <p:ph type="ftr" sz="quarter" idx="10"/>
          </p:nvPr>
        </p:nvSpPr>
        <p:spPr>
          <a:noFill/>
        </p:spPr>
        <p:txBody>
          <a:bodyPr/>
          <a:lstStyle/>
          <a:p>
            <a:r>
              <a:rPr lang="en-US"/>
              <a:t>Geometry Finder Subsystem</a:t>
            </a:r>
          </a:p>
        </p:txBody>
      </p:sp>
      <p:sp>
        <p:nvSpPr>
          <p:cNvPr id="144387" name="Slide Number Placeholder 4"/>
          <p:cNvSpPr>
            <a:spLocks noGrp="1"/>
          </p:cNvSpPr>
          <p:nvPr>
            <p:ph type="sldNum" sz="quarter" idx="11"/>
          </p:nvPr>
        </p:nvSpPr>
        <p:spPr>
          <a:noFill/>
        </p:spPr>
        <p:txBody>
          <a:bodyPr/>
          <a:lstStyle/>
          <a:p>
            <a:fld id="{5874CE6A-C90E-F846-A060-296A8B5AA9AA}" type="slidenum">
              <a:rPr lang="en-US" smtClean="0"/>
              <a:pPr/>
              <a:t>63</a:t>
            </a:fld>
            <a:endParaRPr lang="en-US" sz="1400" b="0">
              <a:latin typeface="Times New Roman" charset="0"/>
            </a:endParaRPr>
          </a:p>
        </p:txBody>
      </p:sp>
      <p:sp>
        <p:nvSpPr>
          <p:cNvPr id="144388" name="Rectangle 2"/>
          <p:cNvSpPr>
            <a:spLocks noGrp="1" noChangeArrowheads="1"/>
          </p:cNvSpPr>
          <p:nvPr>
            <p:ph type="body" idx="1"/>
          </p:nvPr>
        </p:nvSpPr>
        <p:spPr>
          <a:xfrm>
            <a:off x="228600" y="1323975"/>
            <a:ext cx="8858250" cy="5324475"/>
          </a:xfrm>
          <a:noFill/>
        </p:spPr>
        <p:txBody>
          <a:bodyPr lIns="90487" rIns="90487"/>
          <a:lstStyle/>
          <a:p>
            <a:pPr marL="0" indent="0">
              <a:lnSpc>
                <a:spcPct val="80000"/>
              </a:lnSpc>
              <a:buFontTx/>
              <a:buNone/>
            </a:pPr>
            <a:endParaRPr lang="en-US" sz="1200" dirty="0"/>
          </a:p>
          <a:p>
            <a:pPr marL="0" indent="0">
              <a:lnSpc>
                <a:spcPct val="80000"/>
              </a:lnSpc>
              <a:buFontTx/>
              <a:buNone/>
            </a:pPr>
            <a:endParaRPr lang="en-US" sz="1600" dirty="0"/>
          </a:p>
          <a:p>
            <a:pPr marL="0" indent="0">
              <a:lnSpc>
                <a:spcPct val="80000"/>
              </a:lnSpc>
              <a:buFontTx/>
              <a:buNone/>
            </a:pPr>
            <a:endParaRPr lang="en-US" sz="1600" dirty="0"/>
          </a:p>
          <a:p>
            <a:pPr marL="0" indent="0">
              <a:lnSpc>
                <a:spcPct val="80000"/>
              </a:lnSpc>
              <a:buFontTx/>
              <a:buNone/>
            </a:pPr>
            <a:r>
              <a:rPr lang="en-US" sz="1800" dirty="0"/>
              <a:t>Declare confinement and result windows, as well as size of workspace.</a:t>
            </a:r>
            <a:endParaRPr lang="en-US" sz="1400" dirty="0"/>
          </a:p>
          <a:p>
            <a:pPr marL="0" indent="0">
              <a:lnSpc>
                <a:spcPct val="80000"/>
              </a:lnSpc>
              <a:buFontTx/>
              <a:buNone/>
            </a:pPr>
            <a:r>
              <a:rPr lang="en-US" sz="1200" dirty="0"/>
              <a:t>   </a:t>
            </a:r>
          </a:p>
          <a:p>
            <a:pPr marL="0" indent="0">
              <a:lnSpc>
                <a:spcPct val="80000"/>
              </a:lnSpc>
              <a:buNone/>
            </a:pPr>
            <a:r>
              <a:rPr lang="en-US" sz="1200" dirty="0"/>
              <a:t>   </a:t>
            </a:r>
            <a:r>
              <a:rPr lang="en-US" sz="1400" dirty="0"/>
              <a:t>#include "</a:t>
            </a:r>
            <a:r>
              <a:rPr lang="en-US" sz="1400" dirty="0" err="1"/>
              <a:t>SpiceUsr.h</a:t>
            </a:r>
            <a:r>
              <a:rPr lang="en-US" sz="1400" dirty="0"/>
              <a:t>"</a:t>
            </a:r>
          </a:p>
          <a:p>
            <a:pPr marL="0" indent="0">
              <a:lnSpc>
                <a:spcPct val="80000"/>
              </a:lnSpc>
              <a:buFontTx/>
              <a:buNone/>
            </a:pPr>
            <a:r>
              <a:rPr lang="en-US" sz="1400" dirty="0"/>
              <a:t>     …  </a:t>
            </a:r>
          </a:p>
          <a:p>
            <a:pPr marL="0" indent="0">
              <a:lnSpc>
                <a:spcPct val="80000"/>
              </a:lnSpc>
              <a:buFontTx/>
              <a:buNone/>
            </a:pPr>
            <a:r>
              <a:rPr lang="en-US" sz="1400" dirty="0"/>
              <a:t>   </a:t>
            </a:r>
          </a:p>
          <a:p>
            <a:pPr marL="0" indent="0">
              <a:lnSpc>
                <a:spcPct val="80000"/>
              </a:lnSpc>
              <a:buFontTx/>
              <a:buNone/>
            </a:pPr>
            <a:r>
              <a:rPr lang="en-US" sz="1400" dirty="0"/>
              <a:t>   #define  NINTVL              100000</a:t>
            </a:r>
          </a:p>
          <a:p>
            <a:pPr marL="0" indent="0">
              <a:lnSpc>
                <a:spcPct val="80000"/>
              </a:lnSpc>
              <a:buFontTx/>
              <a:buNone/>
            </a:pPr>
            <a:r>
              <a:rPr lang="en-US" sz="1400" dirty="0"/>
              <a:t>   #define  MAXWIN           ( 2 * NINTVL )</a:t>
            </a:r>
          </a:p>
          <a:p>
            <a:pPr marL="0" indent="0">
              <a:lnSpc>
                <a:spcPct val="80000"/>
              </a:lnSpc>
              <a:buFontTx/>
              <a:buNone/>
            </a:pPr>
            <a:endParaRPr lang="en-US" sz="1400" dirty="0"/>
          </a:p>
          <a:p>
            <a:pPr marL="0" indent="0">
              <a:lnSpc>
                <a:spcPct val="80000"/>
              </a:lnSpc>
              <a:buFontTx/>
              <a:buNone/>
            </a:pPr>
            <a:r>
              <a:rPr lang="en-US" sz="1400" dirty="0"/>
              <a:t>   SPICEDOUBLE_CELL    ( </a:t>
            </a:r>
            <a:r>
              <a:rPr lang="en-US" sz="1400" dirty="0" err="1"/>
              <a:t>cnfine</a:t>
            </a:r>
            <a:r>
              <a:rPr lang="en-US" sz="1400" dirty="0"/>
              <a:t>,  MAXWIN );</a:t>
            </a:r>
          </a:p>
          <a:p>
            <a:pPr marL="0" indent="0">
              <a:lnSpc>
                <a:spcPct val="80000"/>
              </a:lnSpc>
              <a:buFontTx/>
              <a:buNone/>
            </a:pPr>
            <a:r>
              <a:rPr lang="en-US" sz="1400" dirty="0"/>
              <a:t>   SPICEDOUBLE_CELL    ( result,   MAXWIN );</a:t>
            </a:r>
          </a:p>
          <a:p>
            <a:pPr marL="0" indent="0">
              <a:lnSpc>
                <a:spcPct val="80000"/>
              </a:lnSpc>
              <a:buFontTx/>
              <a:buNone/>
            </a:pPr>
            <a:endParaRPr lang="en-US" sz="1200" dirty="0"/>
          </a:p>
          <a:p>
            <a:pPr marL="0" indent="0">
              <a:lnSpc>
                <a:spcPct val="80000"/>
              </a:lnSpc>
              <a:buFontTx/>
              <a:buNone/>
            </a:pPr>
            <a:endParaRPr lang="en-US" sz="1200" dirty="0"/>
          </a:p>
          <a:p>
            <a:pPr marL="0" indent="0">
              <a:lnSpc>
                <a:spcPct val="80000"/>
              </a:lnSpc>
              <a:buFontTx/>
              <a:buNone/>
            </a:pPr>
            <a:endParaRPr lang="en-US" sz="1200" dirty="0"/>
          </a:p>
          <a:p>
            <a:pPr marL="0" indent="0">
              <a:lnSpc>
                <a:spcPct val="80000"/>
              </a:lnSpc>
              <a:buFontTx/>
              <a:buNone/>
            </a:pPr>
            <a:r>
              <a:rPr lang="en-US" sz="1200" dirty="0"/>
              <a:t>    </a:t>
            </a:r>
          </a:p>
          <a:p>
            <a:pPr marL="0" indent="0">
              <a:lnSpc>
                <a:spcPct val="80000"/>
              </a:lnSpc>
              <a:buFontTx/>
              <a:buNone/>
            </a:pPr>
            <a:endParaRPr lang="en-US" sz="1200" dirty="0"/>
          </a:p>
          <a:p>
            <a:pPr marL="0" indent="0">
              <a:lnSpc>
                <a:spcPct val="80000"/>
              </a:lnSpc>
              <a:buFontTx/>
              <a:buNone/>
            </a:pPr>
            <a:endParaRPr lang="en-US" sz="1200" dirty="0"/>
          </a:p>
          <a:p>
            <a:pPr marL="0" indent="0">
              <a:lnSpc>
                <a:spcPct val="80000"/>
              </a:lnSpc>
              <a:buFontTx/>
              <a:buNone/>
            </a:pPr>
            <a:endParaRPr lang="en-US" sz="1600" dirty="0"/>
          </a:p>
          <a:p>
            <a:pPr marL="0" indent="0">
              <a:lnSpc>
                <a:spcPct val="80000"/>
              </a:lnSpc>
              <a:buFontTx/>
              <a:buNone/>
            </a:pPr>
            <a:endParaRPr lang="en-US" sz="1200" dirty="0"/>
          </a:p>
          <a:p>
            <a:pPr marL="0" indent="0">
              <a:lnSpc>
                <a:spcPct val="80000"/>
              </a:lnSpc>
              <a:buFontTx/>
              <a:buNone/>
            </a:pPr>
            <a:endParaRPr lang="en-US" sz="1200" dirty="0"/>
          </a:p>
        </p:txBody>
      </p:sp>
      <p:sp>
        <p:nvSpPr>
          <p:cNvPr id="144389" name="Rectangle 3"/>
          <p:cNvSpPr>
            <a:spLocks noGrp="1" noChangeArrowheads="1"/>
          </p:cNvSpPr>
          <p:nvPr>
            <p:ph type="title"/>
          </p:nvPr>
        </p:nvSpPr>
        <p:spPr>
          <a:xfrm>
            <a:off x="4613275" y="376238"/>
            <a:ext cx="1589088" cy="422275"/>
          </a:xfrm>
        </p:spPr>
        <p:txBody>
          <a:bodyPr/>
          <a:lstStyle/>
          <a:p>
            <a:r>
              <a:rPr lang="en-US" sz="2800"/>
              <a:t>C Set-up</a:t>
            </a:r>
          </a:p>
        </p:txBody>
      </p:sp>
      <p:sp>
        <p:nvSpPr>
          <p:cNvPr id="144390" name="Text Box 4"/>
          <p:cNvSpPr txBox="1">
            <a:spLocks noChangeArrowheads="1"/>
          </p:cNvSpPr>
          <p:nvPr/>
        </p:nvSpPr>
        <p:spPr bwMode="auto">
          <a:xfrm>
            <a:off x="4491038" y="2773363"/>
            <a:ext cx="4454525" cy="1004887"/>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dirty="0"/>
              <a:t>Choose a “large” value for window size (called “MAXWIN” here), if you’re not sure what size is required. Actual requirement depends on underlying geometry, confinement window, and search step size. The window size must be twice the maximum number of intervals the window is meant to hold.</a:t>
            </a:r>
            <a:endParaRPr lang="en-US" sz="1400" b="0" dirty="0"/>
          </a:p>
        </p:txBody>
      </p:sp>
      <p:sp>
        <p:nvSpPr>
          <p:cNvPr id="144391" name="Text Box 5"/>
          <p:cNvSpPr txBox="1">
            <a:spLocks noChangeArrowheads="1"/>
          </p:cNvSpPr>
          <p:nvPr/>
        </p:nvSpPr>
        <p:spPr bwMode="auto">
          <a:xfrm>
            <a:off x="2397125" y="2384425"/>
            <a:ext cx="2627313" cy="457200"/>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dirty="0"/>
              <a:t>Include CSPICE macro, typedef, and prototype declarations</a:t>
            </a:r>
            <a:endParaRPr lang="en-US" sz="1400" b="0" dirty="0"/>
          </a:p>
        </p:txBody>
      </p:sp>
      <p:sp>
        <p:nvSpPr>
          <p:cNvPr id="144392" name="AutoShape 6"/>
          <p:cNvSpPr>
            <a:spLocks/>
          </p:cNvSpPr>
          <p:nvPr/>
        </p:nvSpPr>
        <p:spPr bwMode="auto">
          <a:xfrm>
            <a:off x="4090988" y="3257550"/>
            <a:ext cx="152400" cy="452438"/>
          </a:xfrm>
          <a:prstGeom prst="rightBrace">
            <a:avLst>
              <a:gd name="adj1" fmla="val 24740"/>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
        <p:nvSpPr>
          <p:cNvPr id="144393" name="Rectangle 7"/>
          <p:cNvSpPr>
            <a:spLocks noChangeArrowheads="1"/>
          </p:cNvSpPr>
          <p:nvPr/>
        </p:nvSpPr>
        <p:spPr bwMode="auto">
          <a:xfrm>
            <a:off x="150813" y="1735138"/>
            <a:ext cx="3228975"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C constant and variable declarations</a:t>
            </a:r>
            <a:endParaRPr lang="en-US" sz="1400" b="0"/>
          </a:p>
        </p:txBody>
      </p:sp>
      <p:sp>
        <p:nvSpPr>
          <p:cNvPr id="144394" name="Line 8"/>
          <p:cNvSpPr>
            <a:spLocks noChangeShapeType="1"/>
          </p:cNvSpPr>
          <p:nvPr/>
        </p:nvSpPr>
        <p:spPr bwMode="auto">
          <a:xfrm>
            <a:off x="211138" y="2468563"/>
            <a:ext cx="4762" cy="1957387"/>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4395" name="Line 9"/>
          <p:cNvSpPr>
            <a:spLocks noChangeShapeType="1"/>
          </p:cNvSpPr>
          <p:nvPr/>
        </p:nvSpPr>
        <p:spPr bwMode="auto">
          <a:xfrm>
            <a:off x="219075" y="2474913"/>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4396" name="AutoShape 11"/>
          <p:cNvSpPr>
            <a:spLocks/>
          </p:cNvSpPr>
          <p:nvPr/>
        </p:nvSpPr>
        <p:spPr bwMode="auto">
          <a:xfrm>
            <a:off x="4467225" y="3992563"/>
            <a:ext cx="152400" cy="452437"/>
          </a:xfrm>
          <a:prstGeom prst="rightBrace">
            <a:avLst>
              <a:gd name="adj1" fmla="val 24740"/>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
        <p:nvSpPr>
          <p:cNvPr id="144397" name="Text Box 12"/>
          <p:cNvSpPr txBox="1">
            <a:spLocks noChangeArrowheads="1"/>
          </p:cNvSpPr>
          <p:nvPr/>
        </p:nvSpPr>
        <p:spPr bwMode="auto">
          <a:xfrm>
            <a:off x="4652963" y="3940175"/>
            <a:ext cx="2627312" cy="639763"/>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a:t>These macro calls declare CSPICE window structures and set their maximum sizes.</a:t>
            </a:r>
            <a:endParaRPr lang="en-US" sz="1400" b="0"/>
          </a:p>
        </p:txBody>
      </p:sp>
      <p:sp>
        <p:nvSpPr>
          <p:cNvPr id="144398" name="Line 20"/>
          <p:cNvSpPr>
            <a:spLocks noChangeShapeType="1"/>
          </p:cNvSpPr>
          <p:nvPr/>
        </p:nvSpPr>
        <p:spPr bwMode="auto">
          <a:xfrm>
            <a:off x="207963" y="4421188"/>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4399" name="AutoShape 21"/>
          <p:cNvSpPr>
            <a:spLocks/>
          </p:cNvSpPr>
          <p:nvPr/>
        </p:nvSpPr>
        <p:spPr bwMode="auto">
          <a:xfrm>
            <a:off x="2298700" y="2446338"/>
            <a:ext cx="152400" cy="452437"/>
          </a:xfrm>
          <a:prstGeom prst="rightBrace">
            <a:avLst>
              <a:gd name="adj1" fmla="val 24740"/>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Footer Placeholder 3"/>
          <p:cNvSpPr>
            <a:spLocks noGrp="1"/>
          </p:cNvSpPr>
          <p:nvPr>
            <p:ph type="ftr" sz="quarter" idx="10"/>
          </p:nvPr>
        </p:nvSpPr>
        <p:spPr>
          <a:noFill/>
        </p:spPr>
        <p:txBody>
          <a:bodyPr/>
          <a:lstStyle/>
          <a:p>
            <a:r>
              <a:rPr lang="en-US"/>
              <a:t>Geometry Finder Subsystem</a:t>
            </a:r>
          </a:p>
        </p:txBody>
      </p:sp>
      <p:sp>
        <p:nvSpPr>
          <p:cNvPr id="146435" name="Slide Number Placeholder 4"/>
          <p:cNvSpPr>
            <a:spLocks noGrp="1"/>
          </p:cNvSpPr>
          <p:nvPr>
            <p:ph type="sldNum" sz="quarter" idx="11"/>
          </p:nvPr>
        </p:nvSpPr>
        <p:spPr>
          <a:noFill/>
        </p:spPr>
        <p:txBody>
          <a:bodyPr/>
          <a:lstStyle/>
          <a:p>
            <a:fld id="{E84C0D3B-C205-684C-ADAE-731739FC9218}" type="slidenum">
              <a:rPr lang="en-US" smtClean="0"/>
              <a:pPr/>
              <a:t>64</a:t>
            </a:fld>
            <a:endParaRPr lang="en-US" sz="1400" b="0">
              <a:latin typeface="Times New Roman" charset="0"/>
            </a:endParaRPr>
          </a:p>
        </p:txBody>
      </p:sp>
      <p:sp>
        <p:nvSpPr>
          <p:cNvPr id="146436" name="Rectangle 2"/>
          <p:cNvSpPr>
            <a:spLocks noGrp="1" noChangeArrowheads="1"/>
          </p:cNvSpPr>
          <p:nvPr>
            <p:ph type="body" idx="1"/>
          </p:nvPr>
        </p:nvSpPr>
        <p:spPr>
          <a:xfrm>
            <a:off x="228600" y="1323975"/>
            <a:ext cx="8858250" cy="5324475"/>
          </a:xfrm>
          <a:noFill/>
        </p:spPr>
        <p:txBody>
          <a:bodyPr lIns="90487" rIns="90487"/>
          <a:lstStyle/>
          <a:p>
            <a:pPr marL="0" indent="0">
              <a:lnSpc>
                <a:spcPct val="80000"/>
              </a:lnSpc>
              <a:buFontTx/>
              <a:buNone/>
            </a:pPr>
            <a:endParaRPr lang="en-US" sz="1400"/>
          </a:p>
          <a:p>
            <a:pPr marL="0" indent="0">
              <a:lnSpc>
                <a:spcPct val="80000"/>
              </a:lnSpc>
              <a:buFontTx/>
              <a:buNone/>
            </a:pPr>
            <a:endParaRPr lang="en-US" sz="1400"/>
          </a:p>
          <a:p>
            <a:pPr marL="0" indent="0">
              <a:lnSpc>
                <a:spcPct val="80000"/>
              </a:lnSpc>
              <a:buFontTx/>
              <a:buNone/>
            </a:pPr>
            <a:endParaRPr lang="en-US" sz="1400"/>
          </a:p>
          <a:p>
            <a:pPr marL="0" indent="0">
              <a:lnSpc>
                <a:spcPct val="80000"/>
              </a:lnSpc>
              <a:buFontTx/>
              <a:buNone/>
            </a:pPr>
            <a:r>
              <a:rPr lang="en-US" sz="1400"/>
              <a:t>    </a:t>
            </a:r>
          </a:p>
          <a:p>
            <a:pPr marL="0" indent="0">
              <a:lnSpc>
                <a:spcPct val="80000"/>
              </a:lnSpc>
              <a:buFontTx/>
              <a:buNone/>
            </a:pPr>
            <a:endParaRPr lang="en-US" sz="1600"/>
          </a:p>
          <a:p>
            <a:pPr marL="0" indent="0">
              <a:lnSpc>
                <a:spcPct val="80000"/>
              </a:lnSpc>
              <a:buFontTx/>
              <a:buNone/>
            </a:pPr>
            <a:r>
              <a:rPr lang="en-US" sz="1600"/>
              <a:t>Icy windows are created dynamically:	</a:t>
            </a:r>
          </a:p>
          <a:p>
            <a:pPr marL="0" indent="0">
              <a:lnSpc>
                <a:spcPct val="80000"/>
              </a:lnSpc>
              <a:buFontTx/>
              <a:buNone/>
            </a:pPr>
            <a:r>
              <a:rPr lang="en-US" sz="1600"/>
              <a:t>	cnfine = cspice_celld ( MAXWIN )</a:t>
            </a:r>
          </a:p>
          <a:p>
            <a:pPr marL="0" indent="0">
              <a:lnSpc>
                <a:spcPct val="80000"/>
              </a:lnSpc>
              <a:buFontTx/>
              <a:buNone/>
            </a:pPr>
            <a:endParaRPr lang="en-US" sz="1600"/>
          </a:p>
          <a:p>
            <a:pPr marL="0" indent="0">
              <a:lnSpc>
                <a:spcPct val="80000"/>
              </a:lnSpc>
              <a:buFontTx/>
              <a:buNone/>
            </a:pPr>
            <a:endParaRPr lang="en-US" sz="1600"/>
          </a:p>
          <a:p>
            <a:pPr marL="0" indent="0">
              <a:lnSpc>
                <a:spcPct val="80000"/>
              </a:lnSpc>
              <a:buFontTx/>
              <a:buNone/>
            </a:pPr>
            <a:endParaRPr lang="en-US" sz="1600"/>
          </a:p>
          <a:p>
            <a:pPr marL="0" indent="0">
              <a:lnSpc>
                <a:spcPct val="80000"/>
              </a:lnSpc>
              <a:buFontTx/>
              <a:buNone/>
            </a:pPr>
            <a:endParaRPr lang="en-US" sz="1600"/>
          </a:p>
          <a:p>
            <a:pPr marL="0" indent="0">
              <a:lnSpc>
                <a:spcPct val="80000"/>
              </a:lnSpc>
              <a:buFontTx/>
              <a:buNone/>
            </a:pPr>
            <a:endParaRPr lang="en-US" sz="1600"/>
          </a:p>
          <a:p>
            <a:pPr marL="0" indent="0">
              <a:lnSpc>
                <a:spcPct val="80000"/>
              </a:lnSpc>
              <a:buFontTx/>
              <a:buNone/>
            </a:pPr>
            <a:endParaRPr lang="en-US" sz="1600"/>
          </a:p>
          <a:p>
            <a:pPr marL="0" indent="0">
              <a:lnSpc>
                <a:spcPct val="80000"/>
              </a:lnSpc>
              <a:buFontTx/>
              <a:buNone/>
            </a:pPr>
            <a:r>
              <a:rPr lang="en-US" sz="1600"/>
              <a:t>The output result window is created by CSPICE_GFDIST; it</a:t>
            </a:r>
          </a:p>
          <a:p>
            <a:pPr marL="0" indent="0">
              <a:lnSpc>
                <a:spcPct val="80000"/>
              </a:lnSpc>
              <a:buFontTx/>
              <a:buNone/>
            </a:pPr>
            <a:r>
              <a:rPr lang="en-US" sz="1600"/>
              <a:t>does not require a constructor call by the user application.</a:t>
            </a:r>
          </a:p>
          <a:p>
            <a:pPr marL="0" indent="0">
              <a:lnSpc>
                <a:spcPct val="80000"/>
              </a:lnSpc>
              <a:buFontTx/>
              <a:buNone/>
            </a:pPr>
            <a:endParaRPr lang="en-US" sz="1600"/>
          </a:p>
          <a:p>
            <a:pPr marL="0" indent="0">
              <a:lnSpc>
                <a:spcPct val="80000"/>
              </a:lnSpc>
              <a:buFontTx/>
              <a:buNone/>
            </a:pPr>
            <a:endParaRPr lang="en-US" sz="1400"/>
          </a:p>
          <a:p>
            <a:pPr marL="0" indent="0">
              <a:lnSpc>
                <a:spcPct val="80000"/>
              </a:lnSpc>
              <a:buFontTx/>
              <a:buNone/>
            </a:pPr>
            <a:endParaRPr lang="en-US" sz="1400"/>
          </a:p>
          <a:p>
            <a:pPr marL="0" indent="0">
              <a:lnSpc>
                <a:spcPct val="80000"/>
              </a:lnSpc>
              <a:buFontTx/>
              <a:buNone/>
            </a:pPr>
            <a:endParaRPr lang="en-US" sz="1400"/>
          </a:p>
          <a:p>
            <a:pPr marL="0" indent="0">
              <a:lnSpc>
                <a:spcPct val="80000"/>
              </a:lnSpc>
              <a:buFontTx/>
              <a:buNone/>
            </a:pPr>
            <a:endParaRPr lang="en-US" sz="1400"/>
          </a:p>
          <a:p>
            <a:pPr marL="0" indent="0">
              <a:lnSpc>
                <a:spcPct val="80000"/>
              </a:lnSpc>
              <a:buFontTx/>
              <a:buNone/>
            </a:pPr>
            <a:endParaRPr lang="en-US" sz="1800"/>
          </a:p>
          <a:p>
            <a:pPr marL="0" indent="0">
              <a:lnSpc>
                <a:spcPct val="80000"/>
              </a:lnSpc>
              <a:buFontTx/>
              <a:buNone/>
            </a:pPr>
            <a:endParaRPr lang="en-US" sz="1400"/>
          </a:p>
          <a:p>
            <a:pPr marL="0" indent="0">
              <a:lnSpc>
                <a:spcPct val="80000"/>
              </a:lnSpc>
              <a:buFontTx/>
              <a:buNone/>
            </a:pPr>
            <a:endParaRPr lang="en-US" sz="1400"/>
          </a:p>
        </p:txBody>
      </p:sp>
      <p:sp>
        <p:nvSpPr>
          <p:cNvPr id="146437" name="Rectangle 3"/>
          <p:cNvSpPr>
            <a:spLocks noGrp="1" noChangeArrowheads="1"/>
          </p:cNvSpPr>
          <p:nvPr>
            <p:ph type="title"/>
          </p:nvPr>
        </p:nvSpPr>
        <p:spPr>
          <a:xfrm>
            <a:off x="4462463" y="376238"/>
            <a:ext cx="1905000" cy="422275"/>
          </a:xfrm>
        </p:spPr>
        <p:txBody>
          <a:bodyPr/>
          <a:lstStyle/>
          <a:p>
            <a:r>
              <a:rPr lang="en-US" sz="2800"/>
              <a:t>IDL Set-up</a:t>
            </a:r>
          </a:p>
        </p:txBody>
      </p:sp>
      <p:sp>
        <p:nvSpPr>
          <p:cNvPr id="146438" name="Text Box 4"/>
          <p:cNvSpPr txBox="1">
            <a:spLocks noChangeArrowheads="1"/>
          </p:cNvSpPr>
          <p:nvPr/>
        </p:nvSpPr>
        <p:spPr bwMode="auto">
          <a:xfrm>
            <a:off x="4681538" y="2341563"/>
            <a:ext cx="3948112" cy="1187450"/>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dirty="0"/>
              <a:t>Choose a “large” value for window size (called “MAXWIN” here), if you’re not sure what size is required. Actual requirement depends on underlying geometry, confinement window, and search step size. The window size must be twice the maximum number of intervals the window is meant to hold.</a:t>
            </a:r>
            <a:endParaRPr lang="en-US" sz="1400" b="0" dirty="0"/>
          </a:p>
        </p:txBody>
      </p:sp>
      <p:sp>
        <p:nvSpPr>
          <p:cNvPr id="146439" name="AutoShape 6"/>
          <p:cNvSpPr>
            <a:spLocks/>
          </p:cNvSpPr>
          <p:nvPr/>
        </p:nvSpPr>
        <p:spPr bwMode="auto">
          <a:xfrm>
            <a:off x="4500563" y="2697163"/>
            <a:ext cx="152400" cy="452437"/>
          </a:xfrm>
          <a:prstGeom prst="rightBrace">
            <a:avLst>
              <a:gd name="adj1" fmla="val 24740"/>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
        <p:nvSpPr>
          <p:cNvPr id="146440" name="Line 10"/>
          <p:cNvSpPr>
            <a:spLocks noChangeShapeType="1"/>
          </p:cNvSpPr>
          <p:nvPr/>
        </p:nvSpPr>
        <p:spPr bwMode="auto">
          <a:xfrm>
            <a:off x="160338" y="2441575"/>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6441" name="Rectangle 13"/>
          <p:cNvSpPr>
            <a:spLocks noChangeArrowheads="1"/>
          </p:cNvSpPr>
          <p:nvPr/>
        </p:nvSpPr>
        <p:spPr bwMode="auto">
          <a:xfrm>
            <a:off x="228600" y="2100263"/>
            <a:ext cx="1855788"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IDL window creation</a:t>
            </a:r>
            <a:endParaRPr lang="en-US" sz="1400" b="0"/>
          </a:p>
        </p:txBody>
      </p:sp>
      <p:sp>
        <p:nvSpPr>
          <p:cNvPr id="146442" name="Line 14"/>
          <p:cNvSpPr>
            <a:spLocks noChangeShapeType="1"/>
          </p:cNvSpPr>
          <p:nvPr/>
        </p:nvSpPr>
        <p:spPr bwMode="auto">
          <a:xfrm>
            <a:off x="155575" y="2444750"/>
            <a:ext cx="3175" cy="93345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6443" name="Line 22"/>
          <p:cNvSpPr>
            <a:spLocks noChangeShapeType="1"/>
          </p:cNvSpPr>
          <p:nvPr/>
        </p:nvSpPr>
        <p:spPr bwMode="auto">
          <a:xfrm>
            <a:off x="157163" y="3386138"/>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Footer Placeholder 3"/>
          <p:cNvSpPr>
            <a:spLocks noGrp="1"/>
          </p:cNvSpPr>
          <p:nvPr>
            <p:ph type="ftr" sz="quarter" idx="10"/>
          </p:nvPr>
        </p:nvSpPr>
        <p:spPr>
          <a:noFill/>
        </p:spPr>
        <p:txBody>
          <a:bodyPr/>
          <a:lstStyle/>
          <a:p>
            <a:r>
              <a:rPr lang="en-US"/>
              <a:t>Geometry Finder Subsystem</a:t>
            </a:r>
          </a:p>
        </p:txBody>
      </p:sp>
      <p:sp>
        <p:nvSpPr>
          <p:cNvPr id="148483" name="Slide Number Placeholder 4"/>
          <p:cNvSpPr>
            <a:spLocks noGrp="1"/>
          </p:cNvSpPr>
          <p:nvPr>
            <p:ph type="sldNum" sz="quarter" idx="11"/>
          </p:nvPr>
        </p:nvSpPr>
        <p:spPr>
          <a:noFill/>
        </p:spPr>
        <p:txBody>
          <a:bodyPr/>
          <a:lstStyle/>
          <a:p>
            <a:fld id="{28E23E19-0F39-CF45-9B64-D923B357B2FD}" type="slidenum">
              <a:rPr lang="en-US" smtClean="0"/>
              <a:pPr/>
              <a:t>65</a:t>
            </a:fld>
            <a:endParaRPr lang="en-US" sz="1400" b="0">
              <a:latin typeface="Times New Roman" charset="0"/>
            </a:endParaRPr>
          </a:p>
        </p:txBody>
      </p:sp>
      <p:sp>
        <p:nvSpPr>
          <p:cNvPr id="148484" name="Rectangle 2"/>
          <p:cNvSpPr>
            <a:spLocks noGrp="1" noChangeArrowheads="1"/>
          </p:cNvSpPr>
          <p:nvPr>
            <p:ph type="body" idx="1"/>
          </p:nvPr>
        </p:nvSpPr>
        <p:spPr>
          <a:xfrm>
            <a:off x="228600" y="1323975"/>
            <a:ext cx="8858250" cy="5324475"/>
          </a:xfrm>
          <a:noFill/>
        </p:spPr>
        <p:txBody>
          <a:bodyPr lIns="90487" rIns="90487"/>
          <a:lstStyle/>
          <a:p>
            <a:pPr marL="0" indent="0">
              <a:buFontTx/>
              <a:buNone/>
            </a:pPr>
            <a:endParaRPr lang="en-US" sz="2000" dirty="0"/>
          </a:p>
          <a:p>
            <a:pPr marL="0" indent="0">
              <a:buFontTx/>
              <a:buNone/>
            </a:pPr>
            <a:endParaRPr lang="en-US" sz="2000" dirty="0"/>
          </a:p>
          <a:p>
            <a:pPr marL="0" indent="0">
              <a:buFontTx/>
              <a:buNone/>
            </a:pPr>
            <a:r>
              <a:rPr lang="en-US" sz="2000" dirty="0"/>
              <a:t>Tell your program which SPICE files to use (“loading” files)</a:t>
            </a:r>
          </a:p>
          <a:p>
            <a:pPr marL="571500" lvl="1" indent="-457200">
              <a:buFontTx/>
              <a:buNone/>
            </a:pPr>
            <a:r>
              <a:rPr lang="en-US" dirty="0"/>
              <a:t>CALL FURNSH  ('</a:t>
            </a:r>
            <a:r>
              <a:rPr lang="en-US" dirty="0" err="1"/>
              <a:t>spk_file_name</a:t>
            </a:r>
            <a:r>
              <a:rPr lang="en-US" dirty="0"/>
              <a:t>')</a:t>
            </a:r>
          </a:p>
          <a:p>
            <a:pPr marL="571500" lvl="1" indent="-457200">
              <a:buFontTx/>
              <a:buNone/>
            </a:pPr>
            <a:r>
              <a:rPr lang="en-US" dirty="0"/>
              <a:t>CALL FURNSH  ('</a:t>
            </a:r>
            <a:r>
              <a:rPr lang="en-US" dirty="0" err="1"/>
              <a:t>leapseconds_file_name</a:t>
            </a:r>
            <a:r>
              <a:rPr lang="en-US" dirty="0"/>
              <a:t>')</a:t>
            </a:r>
            <a:endParaRPr lang="en-US" sz="2000" dirty="0"/>
          </a:p>
          <a:p>
            <a:pPr marL="0" indent="0">
              <a:buFontTx/>
              <a:buNone/>
            </a:pPr>
            <a:endParaRPr lang="en-US" sz="2000" dirty="0"/>
          </a:p>
          <a:p>
            <a:pPr marL="0" indent="0">
              <a:lnSpc>
                <a:spcPct val="80000"/>
              </a:lnSpc>
              <a:buFontTx/>
              <a:buNone/>
            </a:pPr>
            <a:endParaRPr lang="en-US" sz="2000" dirty="0"/>
          </a:p>
          <a:p>
            <a:pPr marL="0" indent="0">
              <a:lnSpc>
                <a:spcPct val="80000"/>
              </a:lnSpc>
              <a:buFontTx/>
              <a:buNone/>
            </a:pPr>
            <a:r>
              <a:rPr lang="en-US" sz="2000" dirty="0"/>
              <a:t>The next step is to insert times into the confinement window. The simplest confinement window consists of a single time interval.</a:t>
            </a:r>
          </a:p>
          <a:p>
            <a:pPr marL="0" indent="0">
              <a:buFontTx/>
              <a:buNone/>
            </a:pPr>
            <a:endParaRPr lang="en-US" sz="1400" dirty="0"/>
          </a:p>
          <a:p>
            <a:pPr marL="0" indent="0">
              <a:buFontTx/>
              <a:buNone/>
            </a:pPr>
            <a:r>
              <a:rPr lang="en-US" sz="1400" dirty="0"/>
              <a:t>Convert UTC start and stop times to ephemeris time (TDB), if needed:</a:t>
            </a:r>
          </a:p>
          <a:p>
            <a:pPr marL="571500" lvl="1" indent="-457200">
              <a:buFontTx/>
              <a:buNone/>
            </a:pPr>
            <a:r>
              <a:rPr lang="en-US" sz="1600" dirty="0"/>
              <a:t>CALL STR2ET ( '</a:t>
            </a:r>
            <a:r>
              <a:rPr lang="en-US" sz="1600" dirty="0" err="1"/>
              <a:t>utc_start</a:t>
            </a:r>
            <a:r>
              <a:rPr lang="en-US" sz="1600" dirty="0"/>
              <a:t>', </a:t>
            </a:r>
            <a:r>
              <a:rPr lang="en-US" sz="1600" i="1" dirty="0"/>
              <a:t>tdb_0</a:t>
            </a:r>
            <a:r>
              <a:rPr lang="en-US" sz="1600" dirty="0"/>
              <a:t>)</a:t>
            </a:r>
          </a:p>
          <a:p>
            <a:pPr marL="571500" lvl="1" indent="-457200">
              <a:buFontTx/>
              <a:buNone/>
            </a:pPr>
            <a:r>
              <a:rPr lang="en-US" sz="1600" dirty="0"/>
              <a:t>CALL STR2ET ( '</a:t>
            </a:r>
            <a:r>
              <a:rPr lang="en-US" sz="1600" dirty="0" err="1"/>
              <a:t>utc_stop</a:t>
            </a:r>
            <a:r>
              <a:rPr lang="en-US" sz="1600" dirty="0"/>
              <a:t>', </a:t>
            </a:r>
            <a:r>
              <a:rPr lang="en-US" sz="1600" i="1" dirty="0"/>
              <a:t>tdb_1</a:t>
            </a:r>
            <a:r>
              <a:rPr lang="en-US" sz="1600" dirty="0"/>
              <a:t>)</a:t>
            </a:r>
          </a:p>
          <a:p>
            <a:pPr marL="571500" lvl="1" indent="-457200">
              <a:buFontTx/>
              <a:buNone/>
            </a:pPr>
            <a:endParaRPr lang="en-US" sz="1400" dirty="0"/>
          </a:p>
          <a:p>
            <a:pPr marL="0" indent="0">
              <a:buFontTx/>
              <a:buNone/>
            </a:pPr>
            <a:r>
              <a:rPr lang="en-US" sz="1400" dirty="0"/>
              <a:t>Insert </a:t>
            </a:r>
            <a:r>
              <a:rPr lang="en-US" sz="1600" dirty="0"/>
              <a:t>start and stop times into the confinement window:</a:t>
            </a:r>
            <a:endParaRPr lang="en-US" sz="2000" dirty="0"/>
          </a:p>
          <a:p>
            <a:pPr marL="571500" lvl="1" indent="-457200">
              <a:buFontTx/>
              <a:buNone/>
            </a:pPr>
            <a:r>
              <a:rPr lang="en-US" sz="1600" dirty="0"/>
              <a:t>CALL WNINSD ( tdb_0, tdb_1, CNFINE )</a:t>
            </a:r>
          </a:p>
          <a:p>
            <a:pPr marL="571500" lvl="1" indent="-457200">
              <a:buFontTx/>
              <a:buNone/>
            </a:pPr>
            <a:endParaRPr lang="en-US" sz="1200" dirty="0"/>
          </a:p>
        </p:txBody>
      </p:sp>
      <p:sp>
        <p:nvSpPr>
          <p:cNvPr id="148485" name="Rectangle 7"/>
          <p:cNvSpPr>
            <a:spLocks noGrp="1" noChangeArrowheads="1"/>
          </p:cNvSpPr>
          <p:nvPr>
            <p:ph type="title"/>
          </p:nvPr>
        </p:nvSpPr>
        <p:spPr>
          <a:xfrm>
            <a:off x="2624138" y="376238"/>
            <a:ext cx="5718175" cy="422275"/>
          </a:xfrm>
        </p:spPr>
        <p:txBody>
          <a:bodyPr/>
          <a:lstStyle/>
          <a:p>
            <a:r>
              <a:rPr lang="en-US" sz="2800"/>
              <a:t>All Languages: Additional Set-up</a:t>
            </a:r>
          </a:p>
        </p:txBody>
      </p:sp>
      <p:sp>
        <p:nvSpPr>
          <p:cNvPr id="148486" name="Text Box 17"/>
          <p:cNvSpPr txBox="1">
            <a:spLocks noChangeArrowheads="1"/>
          </p:cNvSpPr>
          <p:nvPr/>
        </p:nvSpPr>
        <p:spPr bwMode="auto">
          <a:xfrm>
            <a:off x="5275263" y="2357438"/>
            <a:ext cx="3030537" cy="639762"/>
          </a:xfrm>
          <a:prstGeom prst="rect">
            <a:avLst/>
          </a:prstGeom>
          <a:noFill/>
          <a:ln w="12700">
            <a:noFill/>
            <a:miter lim="800000"/>
            <a:headEnd/>
            <a:tailEnd/>
          </a:ln>
        </p:spPr>
        <p:txBody>
          <a:bodyPr>
            <a:prstTxWarp prst="textNoShape">
              <a:avLst/>
            </a:prstTxWarp>
            <a:spAutoFit/>
          </a:bodyPr>
          <a:lstStyle/>
          <a:p>
            <a:pPr algn="l">
              <a:lnSpc>
                <a:spcPct val="100000"/>
              </a:lnSpc>
            </a:pPr>
            <a:r>
              <a:rPr lang="en-US" sz="1200" b="0" dirty="0">
                <a:ea typeface="ＭＳ Ｐゴシック" charset="-128"/>
                <a:cs typeface="ＭＳ Ｐゴシック" charset="-128"/>
              </a:rPr>
              <a:t>Better yet, replace these two calls with a single call to a “meta-kernel” containing the names of all kernel files to load.</a:t>
            </a:r>
            <a:endParaRPr lang="en-US" sz="1400" b="0" dirty="0">
              <a:ea typeface="ＭＳ Ｐゴシック" charset="-128"/>
              <a:cs typeface="ＭＳ Ｐゴシック" charset="-128"/>
            </a:endParaRPr>
          </a:p>
        </p:txBody>
      </p:sp>
      <p:sp>
        <p:nvSpPr>
          <p:cNvPr id="148487" name="AutoShape 18"/>
          <p:cNvSpPr>
            <a:spLocks/>
          </p:cNvSpPr>
          <p:nvPr/>
        </p:nvSpPr>
        <p:spPr bwMode="auto">
          <a:xfrm>
            <a:off x="5141913" y="2401888"/>
            <a:ext cx="152400" cy="501650"/>
          </a:xfrm>
          <a:prstGeom prst="rightBrace">
            <a:avLst>
              <a:gd name="adj1" fmla="val 27431"/>
              <a:gd name="adj2" fmla="val 50000"/>
            </a:avLst>
          </a:prstGeom>
          <a:noFill/>
          <a:ln w="12700">
            <a:solidFill>
              <a:schemeClr val="tx1"/>
            </a:solidFill>
            <a:round/>
            <a:headEnd/>
            <a:tailEnd/>
          </a:ln>
        </p:spPr>
        <p:txBody>
          <a:bodyPr wrap="none" anchor="ctr">
            <a:prstTxWarp prst="textNoShape">
              <a:avLst/>
            </a:prstTxWarp>
          </a:bodyPr>
          <a:lstStyle/>
          <a:p>
            <a:endParaRPr lang="en-US"/>
          </a:p>
        </p:txBody>
      </p:sp>
      <p:sp>
        <p:nvSpPr>
          <p:cNvPr id="148488" name="Line 19"/>
          <p:cNvSpPr>
            <a:spLocks noChangeShapeType="1"/>
          </p:cNvSpPr>
          <p:nvPr/>
        </p:nvSpPr>
        <p:spPr bwMode="auto">
          <a:xfrm>
            <a:off x="165100" y="1820863"/>
            <a:ext cx="6350" cy="1217612"/>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8489" name="Line 20"/>
          <p:cNvSpPr>
            <a:spLocks noChangeShapeType="1"/>
          </p:cNvSpPr>
          <p:nvPr/>
        </p:nvSpPr>
        <p:spPr bwMode="auto">
          <a:xfrm>
            <a:off x="153988" y="1831975"/>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8490" name="Line 21"/>
          <p:cNvSpPr>
            <a:spLocks noChangeShapeType="1"/>
          </p:cNvSpPr>
          <p:nvPr/>
        </p:nvSpPr>
        <p:spPr bwMode="auto">
          <a:xfrm>
            <a:off x="166688" y="3041650"/>
            <a:ext cx="111125"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48491" name="Rectangle 22"/>
          <p:cNvSpPr>
            <a:spLocks noChangeArrowheads="1"/>
          </p:cNvSpPr>
          <p:nvPr/>
        </p:nvSpPr>
        <p:spPr bwMode="auto">
          <a:xfrm>
            <a:off x="130175" y="1471613"/>
            <a:ext cx="4957763"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Initialization…typically done </a:t>
            </a:r>
            <a:r>
              <a:rPr lang="en-US" sz="1400" u="sng">
                <a:solidFill>
                  <a:schemeClr val="accent1"/>
                </a:solidFill>
              </a:rPr>
              <a:t>once</a:t>
            </a:r>
            <a:r>
              <a:rPr lang="en-US" sz="1400">
                <a:solidFill>
                  <a:schemeClr val="accent2"/>
                </a:solidFill>
              </a:rPr>
              <a:t> per program execution</a:t>
            </a:r>
            <a:endParaRPr lang="en-US" sz="1400" b="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Footer Placeholder 3"/>
          <p:cNvSpPr>
            <a:spLocks noGrp="1"/>
          </p:cNvSpPr>
          <p:nvPr>
            <p:ph type="ftr" sz="quarter" idx="10"/>
          </p:nvPr>
        </p:nvSpPr>
        <p:spPr>
          <a:noFill/>
        </p:spPr>
        <p:txBody>
          <a:bodyPr/>
          <a:lstStyle/>
          <a:p>
            <a:r>
              <a:rPr lang="en-US"/>
              <a:t>Geometry Finder Subsystem</a:t>
            </a:r>
          </a:p>
        </p:txBody>
      </p:sp>
      <p:sp>
        <p:nvSpPr>
          <p:cNvPr id="150531" name="Slide Number Placeholder 4"/>
          <p:cNvSpPr>
            <a:spLocks noGrp="1"/>
          </p:cNvSpPr>
          <p:nvPr>
            <p:ph type="sldNum" sz="quarter" idx="11"/>
          </p:nvPr>
        </p:nvSpPr>
        <p:spPr>
          <a:noFill/>
        </p:spPr>
        <p:txBody>
          <a:bodyPr/>
          <a:lstStyle/>
          <a:p>
            <a:fld id="{FAA5BABE-A321-064A-9AA8-089B22DDA0B3}" type="slidenum">
              <a:rPr lang="en-US" smtClean="0"/>
              <a:pPr/>
              <a:t>66</a:t>
            </a:fld>
            <a:endParaRPr lang="en-US" sz="1400" b="0">
              <a:latin typeface="Times New Roman" charset="0"/>
            </a:endParaRPr>
          </a:p>
        </p:txBody>
      </p:sp>
      <p:sp>
        <p:nvSpPr>
          <p:cNvPr id="150532" name="Rectangle 2"/>
          <p:cNvSpPr>
            <a:spLocks noGrp="1" noChangeArrowheads="1"/>
          </p:cNvSpPr>
          <p:nvPr>
            <p:ph type="body" idx="1"/>
          </p:nvPr>
        </p:nvSpPr>
        <p:spPr>
          <a:xfrm>
            <a:off x="304800" y="1441450"/>
            <a:ext cx="8382000" cy="5410200"/>
          </a:xfrm>
          <a:noFill/>
        </p:spPr>
        <p:txBody>
          <a:bodyPr lIns="90487" rIns="90487"/>
          <a:lstStyle/>
          <a:p>
            <a:pPr>
              <a:buFontTx/>
              <a:buNone/>
            </a:pPr>
            <a:r>
              <a:rPr lang="en-US" dirty="0"/>
              <a:t>Choose:</a:t>
            </a:r>
          </a:p>
          <a:p>
            <a:pPr lvl="1"/>
            <a:r>
              <a:rPr lang="en-US" dirty="0">
                <a:cs typeface="ＭＳ Ｐゴシック" charset="-128"/>
              </a:rPr>
              <a:t>Geometric input arguments:</a:t>
            </a:r>
          </a:p>
          <a:p>
            <a:pPr lvl="2"/>
            <a:r>
              <a:rPr lang="en-US" dirty="0">
                <a:cs typeface="ＭＳ Ｐゴシック" charset="-128"/>
              </a:rPr>
              <a:t>Target</a:t>
            </a:r>
          </a:p>
          <a:p>
            <a:pPr lvl="2"/>
            <a:r>
              <a:rPr lang="en-US" dirty="0">
                <a:cs typeface="ＭＳ Ｐゴシック" charset="-128"/>
              </a:rPr>
              <a:t>Observer</a:t>
            </a:r>
          </a:p>
          <a:p>
            <a:pPr lvl="2"/>
            <a:r>
              <a:rPr lang="en-US" dirty="0">
                <a:cs typeface="ＭＳ Ｐゴシック" charset="-128"/>
              </a:rPr>
              <a:t>Aberration correction</a:t>
            </a:r>
          </a:p>
          <a:p>
            <a:pPr lvl="1"/>
            <a:r>
              <a:rPr lang="en-US" dirty="0">
                <a:cs typeface="ＭＳ Ｐゴシック" charset="-128"/>
              </a:rPr>
              <a:t>Constraint arguments:</a:t>
            </a:r>
          </a:p>
          <a:p>
            <a:pPr lvl="2"/>
            <a:r>
              <a:rPr lang="en-US" dirty="0">
                <a:cs typeface="ＭＳ Ｐゴシック" charset="-128"/>
              </a:rPr>
              <a:t>Relation</a:t>
            </a:r>
          </a:p>
          <a:p>
            <a:pPr lvl="2"/>
            <a:r>
              <a:rPr lang="en-US" dirty="0">
                <a:cs typeface="ＭＳ Ｐゴシック" charset="-128"/>
              </a:rPr>
              <a:t>Reference value, if applicable</a:t>
            </a:r>
          </a:p>
          <a:p>
            <a:pPr lvl="2"/>
            <a:r>
              <a:rPr lang="en-US" dirty="0">
                <a:cs typeface="ＭＳ Ｐゴシック" charset="-128"/>
              </a:rPr>
              <a:t>Adjustment value, if applicable</a:t>
            </a:r>
          </a:p>
          <a:p>
            <a:pPr lvl="1"/>
            <a:r>
              <a:rPr lang="en-US" dirty="0">
                <a:cs typeface="ＭＳ Ｐゴシック" charset="-128"/>
              </a:rPr>
              <a:t>Search step size</a:t>
            </a:r>
          </a:p>
          <a:p>
            <a:pPr>
              <a:buFontTx/>
              <a:buNone/>
            </a:pPr>
            <a:r>
              <a:rPr lang="en-US" dirty="0"/>
              <a:t>Then call GFDIST:</a:t>
            </a:r>
          </a:p>
          <a:p>
            <a:pPr>
              <a:buFontTx/>
              <a:buNone/>
            </a:pPr>
            <a:r>
              <a:rPr lang="en-US" sz="1800" dirty="0"/>
              <a:t>	CALL GFDIST (target, </a:t>
            </a:r>
            <a:r>
              <a:rPr lang="en-US" sz="1800" dirty="0">
                <a:latin typeface="Courier" charset="0"/>
              </a:rPr>
              <a:t>'</a:t>
            </a:r>
            <a:r>
              <a:rPr lang="en-US" sz="1800" dirty="0"/>
              <a:t>correction</a:t>
            </a:r>
            <a:r>
              <a:rPr lang="en-US" sz="1800" dirty="0">
                <a:latin typeface="Courier" charset="0"/>
              </a:rPr>
              <a:t>'</a:t>
            </a:r>
            <a:r>
              <a:rPr lang="en-US" sz="1800" dirty="0"/>
              <a:t>, observer, </a:t>
            </a:r>
            <a:r>
              <a:rPr lang="en-US" sz="1800" dirty="0">
                <a:latin typeface="Courier" charset="0"/>
              </a:rPr>
              <a:t>'</a:t>
            </a:r>
            <a:r>
              <a:rPr lang="en-US" sz="1800" dirty="0"/>
              <a:t>relate</a:t>
            </a:r>
            <a:r>
              <a:rPr lang="en-US" sz="1800" dirty="0">
                <a:latin typeface="Courier" charset="0"/>
              </a:rPr>
              <a:t>'</a:t>
            </a:r>
            <a:r>
              <a:rPr lang="en-US" sz="1800" dirty="0"/>
              <a:t>, </a:t>
            </a:r>
          </a:p>
          <a:p>
            <a:pPr>
              <a:buFontTx/>
              <a:buNone/>
            </a:pPr>
            <a:r>
              <a:rPr lang="en-US" sz="1800" dirty="0"/>
              <a:t>                              </a:t>
            </a:r>
            <a:r>
              <a:rPr lang="en-US" sz="1800" dirty="0" err="1"/>
              <a:t>refval</a:t>
            </a:r>
            <a:r>
              <a:rPr lang="en-US" sz="1800" dirty="0"/>
              <a:t>, adjust, step, </a:t>
            </a:r>
            <a:r>
              <a:rPr lang="en-US" sz="1800" dirty="0" err="1"/>
              <a:t>cnfine</a:t>
            </a:r>
            <a:r>
              <a:rPr lang="en-US" sz="1800" dirty="0"/>
              <a:t>, mw, </a:t>
            </a:r>
            <a:r>
              <a:rPr lang="en-US" sz="1800" dirty="0" err="1"/>
              <a:t>nw</a:t>
            </a:r>
            <a:r>
              <a:rPr lang="en-US" sz="1800" dirty="0"/>
              <a:t>, </a:t>
            </a:r>
            <a:r>
              <a:rPr lang="en-US" sz="1800" b="0" i="1" dirty="0"/>
              <a:t>work</a:t>
            </a:r>
            <a:r>
              <a:rPr lang="en-US" sz="1800" i="1" dirty="0"/>
              <a:t>, result</a:t>
            </a:r>
            <a:r>
              <a:rPr lang="en-US" sz="1800" dirty="0"/>
              <a:t> )</a:t>
            </a:r>
            <a:endParaRPr lang="en-US" dirty="0"/>
          </a:p>
          <a:p>
            <a:pPr lvl="1">
              <a:buFontTx/>
              <a:buNone/>
            </a:pPr>
            <a:endParaRPr lang="en-US" dirty="0">
              <a:cs typeface="ＭＳ Ｐゴシック" charset="-128"/>
            </a:endParaRPr>
          </a:p>
        </p:txBody>
      </p:sp>
      <p:sp>
        <p:nvSpPr>
          <p:cNvPr id="150533" name="Rectangle 3"/>
          <p:cNvSpPr>
            <a:spLocks noGrp="1" noChangeArrowheads="1"/>
          </p:cNvSpPr>
          <p:nvPr>
            <p:ph type="title"/>
          </p:nvPr>
        </p:nvSpPr>
        <p:spPr>
          <a:xfrm>
            <a:off x="3692525" y="381000"/>
            <a:ext cx="3822700" cy="422275"/>
          </a:xfrm>
        </p:spPr>
        <p:txBody>
          <a:bodyPr/>
          <a:lstStyle/>
          <a:p>
            <a:r>
              <a:rPr lang="en-US" sz="2800"/>
              <a:t>Execute the Search -1</a:t>
            </a:r>
          </a:p>
        </p:txBody>
      </p:sp>
      <p:sp>
        <p:nvSpPr>
          <p:cNvPr id="150534" name="Line 4"/>
          <p:cNvSpPr>
            <a:spLocks noChangeShapeType="1"/>
          </p:cNvSpPr>
          <p:nvPr/>
        </p:nvSpPr>
        <p:spPr bwMode="auto">
          <a:xfrm flipV="1">
            <a:off x="2244725" y="5891213"/>
            <a:ext cx="3824288" cy="7937"/>
          </a:xfrm>
          <a:prstGeom prst="line">
            <a:avLst/>
          </a:prstGeom>
          <a:noFill/>
          <a:ln w="12700">
            <a:solidFill>
              <a:schemeClr val="tx1"/>
            </a:solidFill>
            <a:prstDash val="dash"/>
            <a:round/>
            <a:headEnd/>
            <a:tailEnd/>
          </a:ln>
        </p:spPr>
        <p:txBody>
          <a:bodyPr wrap="none" anchor="ctr">
            <a:prstTxWarp prst="textNoShape">
              <a:avLst/>
            </a:prstTxWarp>
          </a:bodyPr>
          <a:lstStyle/>
          <a:p>
            <a:endParaRPr lang="en-US"/>
          </a:p>
        </p:txBody>
      </p:sp>
      <p:sp>
        <p:nvSpPr>
          <p:cNvPr id="150535" name="Line 5"/>
          <p:cNvSpPr>
            <a:spLocks noChangeShapeType="1"/>
          </p:cNvSpPr>
          <p:nvPr/>
        </p:nvSpPr>
        <p:spPr bwMode="auto">
          <a:xfrm flipV="1">
            <a:off x="6769100" y="5880100"/>
            <a:ext cx="684213" cy="14288"/>
          </a:xfrm>
          <a:prstGeom prst="line">
            <a:avLst/>
          </a:prstGeom>
          <a:noFill/>
          <a:ln w="28575">
            <a:solidFill>
              <a:schemeClr val="tx1"/>
            </a:solidFill>
            <a:prstDash val="dash"/>
            <a:round/>
            <a:headEnd/>
            <a:tailEnd/>
          </a:ln>
        </p:spPr>
        <p:txBody>
          <a:bodyPr wrap="none" anchor="ctr">
            <a:prstTxWarp prst="textNoShape">
              <a:avLst/>
            </a:prstTxWarp>
          </a:bodyPr>
          <a:lstStyle/>
          <a:p>
            <a:endParaRPr lang="en-US"/>
          </a:p>
        </p:txBody>
      </p:sp>
      <p:sp>
        <p:nvSpPr>
          <p:cNvPr id="150536" name="Line 6"/>
          <p:cNvSpPr>
            <a:spLocks noChangeShapeType="1"/>
          </p:cNvSpPr>
          <p:nvPr/>
        </p:nvSpPr>
        <p:spPr bwMode="auto">
          <a:xfrm flipV="1">
            <a:off x="5321300" y="5907088"/>
            <a:ext cx="0" cy="377825"/>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50537" name="Line 7"/>
          <p:cNvSpPr>
            <a:spLocks noChangeShapeType="1"/>
          </p:cNvSpPr>
          <p:nvPr/>
        </p:nvSpPr>
        <p:spPr bwMode="auto">
          <a:xfrm>
            <a:off x="7124700" y="5902325"/>
            <a:ext cx="0" cy="339725"/>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50538" name="Rectangle 8"/>
          <p:cNvSpPr>
            <a:spLocks noChangeArrowheads="1"/>
          </p:cNvSpPr>
          <p:nvPr/>
        </p:nvSpPr>
        <p:spPr bwMode="auto">
          <a:xfrm>
            <a:off x="5043488" y="6216650"/>
            <a:ext cx="465137" cy="203200"/>
          </a:xfrm>
          <a:prstGeom prst="rect">
            <a:avLst/>
          </a:prstGeom>
          <a:noFill/>
          <a:ln w="12700">
            <a:noFill/>
            <a:miter lim="800000"/>
            <a:headEnd/>
            <a:tailEnd/>
          </a:ln>
        </p:spPr>
        <p:txBody>
          <a:bodyPr wrap="none" lIns="63500" tIns="25400" rIns="63500" bIns="25400">
            <a:prstTxWarp prst="textNoShape">
              <a:avLst/>
            </a:prstTxWarp>
            <a:spAutoFit/>
          </a:bodyPr>
          <a:lstStyle/>
          <a:p>
            <a:pPr>
              <a:lnSpc>
                <a:spcPct val="100000"/>
              </a:lnSpc>
            </a:pPr>
            <a:r>
              <a:rPr lang="en-US" sz="1000" b="0"/>
              <a:t>inputs</a:t>
            </a:r>
          </a:p>
        </p:txBody>
      </p:sp>
      <p:sp>
        <p:nvSpPr>
          <p:cNvPr id="150539" name="Rectangle 9"/>
          <p:cNvSpPr>
            <a:spLocks noChangeArrowheads="1"/>
          </p:cNvSpPr>
          <p:nvPr/>
        </p:nvSpPr>
        <p:spPr bwMode="auto">
          <a:xfrm>
            <a:off x="6883400" y="6229350"/>
            <a:ext cx="479425" cy="203200"/>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000" b="0"/>
              <a:t>output</a:t>
            </a:r>
          </a:p>
        </p:txBody>
      </p:sp>
      <p:sp>
        <p:nvSpPr>
          <p:cNvPr id="150540" name="Line 10"/>
          <p:cNvSpPr>
            <a:spLocks noChangeShapeType="1"/>
          </p:cNvSpPr>
          <p:nvPr/>
        </p:nvSpPr>
        <p:spPr bwMode="auto">
          <a:xfrm>
            <a:off x="6445250" y="5902325"/>
            <a:ext cx="0" cy="339725"/>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150541" name="Rectangle 11"/>
          <p:cNvSpPr>
            <a:spLocks noChangeArrowheads="1"/>
          </p:cNvSpPr>
          <p:nvPr/>
        </p:nvSpPr>
        <p:spPr bwMode="auto">
          <a:xfrm>
            <a:off x="6057900" y="6229350"/>
            <a:ext cx="798513" cy="203200"/>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000" b="0"/>
              <a:t>Input/output</a:t>
            </a:r>
          </a:p>
        </p:txBody>
      </p:sp>
      <p:sp>
        <p:nvSpPr>
          <p:cNvPr id="150542" name="Line 12"/>
          <p:cNvSpPr>
            <a:spLocks noChangeShapeType="1"/>
          </p:cNvSpPr>
          <p:nvPr/>
        </p:nvSpPr>
        <p:spPr bwMode="auto">
          <a:xfrm flipV="1">
            <a:off x="2254250" y="5556250"/>
            <a:ext cx="4017963" cy="14288"/>
          </a:xfrm>
          <a:prstGeom prst="line">
            <a:avLst/>
          </a:prstGeom>
          <a:noFill/>
          <a:ln w="12700">
            <a:solidFill>
              <a:schemeClr val="tx1"/>
            </a:solidFill>
            <a:prstDash val="dash"/>
            <a:round/>
            <a:headEnd/>
            <a:tailEnd/>
          </a:ln>
        </p:spPr>
        <p:txBody>
          <a:bodyPr wrap="none" anchor="ctr">
            <a:prstTxWarp prst="textNoShape">
              <a:avLst/>
            </a:prstTxWarp>
          </a:bodyPr>
          <a:lstStyle/>
          <a:p>
            <a:endParaRPr lang="en-US"/>
          </a:p>
        </p:txBody>
      </p:sp>
      <p:sp>
        <p:nvSpPr>
          <p:cNvPr id="150543" name="Line 13"/>
          <p:cNvSpPr>
            <a:spLocks noChangeShapeType="1"/>
          </p:cNvSpPr>
          <p:nvPr/>
        </p:nvSpPr>
        <p:spPr bwMode="auto">
          <a:xfrm flipV="1">
            <a:off x="5181600" y="5548313"/>
            <a:ext cx="0" cy="719137"/>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50544" name="Rectangle 30"/>
          <p:cNvSpPr>
            <a:spLocks noChangeArrowheads="1"/>
          </p:cNvSpPr>
          <p:nvPr/>
        </p:nvSpPr>
        <p:spPr bwMode="auto">
          <a:xfrm>
            <a:off x="233363" y="1235075"/>
            <a:ext cx="6896100"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Search execution…done as many times as necessary during program execution</a:t>
            </a:r>
            <a:endParaRPr lang="en-US" sz="1400" b="0"/>
          </a:p>
        </p:txBody>
      </p:sp>
      <p:sp>
        <p:nvSpPr>
          <p:cNvPr id="150545" name="Line 31"/>
          <p:cNvSpPr>
            <a:spLocks noChangeShapeType="1"/>
          </p:cNvSpPr>
          <p:nvPr/>
        </p:nvSpPr>
        <p:spPr bwMode="auto">
          <a:xfrm>
            <a:off x="96838" y="1427163"/>
            <a:ext cx="25400" cy="494665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50546" name="Line 32"/>
          <p:cNvSpPr>
            <a:spLocks noChangeShapeType="1"/>
          </p:cNvSpPr>
          <p:nvPr/>
        </p:nvSpPr>
        <p:spPr bwMode="auto">
          <a:xfrm>
            <a:off x="100013" y="1439863"/>
            <a:ext cx="171450"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Footer Placeholder 3"/>
          <p:cNvSpPr>
            <a:spLocks noGrp="1"/>
          </p:cNvSpPr>
          <p:nvPr>
            <p:ph type="ftr" sz="quarter" idx="10"/>
          </p:nvPr>
        </p:nvSpPr>
        <p:spPr>
          <a:noFill/>
        </p:spPr>
        <p:txBody>
          <a:bodyPr/>
          <a:lstStyle/>
          <a:p>
            <a:r>
              <a:rPr lang="en-US"/>
              <a:t>Geometry Finder Subsystem</a:t>
            </a:r>
          </a:p>
        </p:txBody>
      </p:sp>
      <p:sp>
        <p:nvSpPr>
          <p:cNvPr id="152579" name="Slide Number Placeholder 4"/>
          <p:cNvSpPr>
            <a:spLocks noGrp="1"/>
          </p:cNvSpPr>
          <p:nvPr>
            <p:ph type="sldNum" sz="quarter" idx="11"/>
          </p:nvPr>
        </p:nvSpPr>
        <p:spPr>
          <a:noFill/>
        </p:spPr>
        <p:txBody>
          <a:bodyPr/>
          <a:lstStyle/>
          <a:p>
            <a:fld id="{5B70A41A-14F5-0445-B517-3E2AC187571F}" type="slidenum">
              <a:rPr lang="en-US" smtClean="0"/>
              <a:pPr/>
              <a:t>67</a:t>
            </a:fld>
            <a:endParaRPr lang="en-US" sz="1400" b="0">
              <a:latin typeface="Times New Roman" charset="0"/>
            </a:endParaRPr>
          </a:p>
        </p:txBody>
      </p:sp>
      <p:sp>
        <p:nvSpPr>
          <p:cNvPr id="152580" name="Rectangle 2"/>
          <p:cNvSpPr>
            <a:spLocks noGrp="1" noChangeArrowheads="1"/>
          </p:cNvSpPr>
          <p:nvPr>
            <p:ph type="body" idx="1"/>
          </p:nvPr>
        </p:nvSpPr>
        <p:spPr>
          <a:xfrm>
            <a:off x="304800" y="1441450"/>
            <a:ext cx="8382000" cy="5410200"/>
          </a:xfrm>
          <a:noFill/>
        </p:spPr>
        <p:txBody>
          <a:bodyPr lIns="90487" rIns="90487"/>
          <a:lstStyle/>
          <a:p>
            <a:pPr>
              <a:buFontTx/>
              <a:buNone/>
            </a:pPr>
            <a:r>
              <a:rPr lang="en-US" dirty="0"/>
              <a:t>Extract intervals from the result window:</a:t>
            </a:r>
          </a:p>
          <a:p>
            <a:pPr>
              <a:buFontTx/>
              <a:buNone/>
            </a:pPr>
            <a:r>
              <a:rPr lang="en-US" sz="2000" dirty="0"/>
              <a:t>       </a:t>
            </a:r>
            <a:r>
              <a:rPr lang="en-US" sz="1600" dirty="0"/>
              <a:t>DO I = 1, WNCARD( RESULT )</a:t>
            </a:r>
          </a:p>
          <a:p>
            <a:pPr>
              <a:buFontTx/>
              <a:buNone/>
            </a:pPr>
            <a:endParaRPr lang="en-US" sz="1600" dirty="0"/>
          </a:p>
          <a:p>
            <a:pPr>
              <a:buFontTx/>
              <a:buNone/>
            </a:pPr>
            <a:r>
              <a:rPr lang="en-US" sz="1600" dirty="0"/>
              <a:t>            [Fetch the endpoints of the </a:t>
            </a:r>
            <a:r>
              <a:rPr lang="en-US" sz="1600" dirty="0" err="1"/>
              <a:t>Ith</a:t>
            </a:r>
            <a:r>
              <a:rPr lang="en-US" sz="1600" dirty="0"/>
              <a:t> interval of the result window.]</a:t>
            </a:r>
          </a:p>
          <a:p>
            <a:pPr>
              <a:buFontTx/>
              <a:buNone/>
            </a:pPr>
            <a:r>
              <a:rPr lang="en-US" sz="1600" dirty="0"/>
              <a:t>            CALL WNFETD( RESULT, I, START, FINISH )</a:t>
            </a:r>
          </a:p>
          <a:p>
            <a:pPr>
              <a:buFontTx/>
              <a:buNone/>
            </a:pPr>
            <a:r>
              <a:rPr lang="en-US" sz="1600" dirty="0"/>
              <a:t>                       [ use START, FINISH… ]</a:t>
            </a:r>
          </a:p>
          <a:p>
            <a:pPr>
              <a:buFontTx/>
              <a:buNone/>
            </a:pPr>
            <a:r>
              <a:rPr lang="en-US" sz="1600" dirty="0"/>
              <a:t>       END DO</a:t>
            </a:r>
          </a:p>
          <a:p>
            <a:pPr>
              <a:buFontTx/>
              <a:buNone/>
            </a:pPr>
            <a:endParaRPr lang="en-US" sz="2000" dirty="0"/>
          </a:p>
          <a:p>
            <a:r>
              <a:rPr lang="en-US" sz="2000" dirty="0"/>
              <a:t>Note: </a:t>
            </a:r>
            <a:endParaRPr lang="en-US" sz="1800" dirty="0"/>
          </a:p>
          <a:p>
            <a:pPr lvl="1"/>
            <a:r>
              <a:rPr lang="en-US" sz="1400" dirty="0">
                <a:cs typeface="ＭＳ Ｐゴシック" charset="-128"/>
              </a:rPr>
              <a:t>The result window may be empty.</a:t>
            </a:r>
          </a:p>
          <a:p>
            <a:pPr lvl="1"/>
            <a:r>
              <a:rPr lang="en-US" sz="1400" dirty="0">
                <a:cs typeface="ＭＳ Ｐゴシック" charset="-128"/>
              </a:rPr>
              <a:t>The constraint might not be satisfied at or near the endpoints of any interval of RESULT.</a:t>
            </a:r>
          </a:p>
          <a:p>
            <a:pPr lvl="2"/>
            <a:r>
              <a:rPr lang="en-US" sz="1400" dirty="0">
                <a:cs typeface="ＭＳ Ｐゴシック" charset="-128"/>
              </a:rPr>
              <a:t>Consider using the window contraction routine WNCOND to shrink the intervals of the result window slightly, so the constraint is met on the entire result window.</a:t>
            </a:r>
          </a:p>
          <a:p>
            <a:pPr lvl="2"/>
            <a:r>
              <a:rPr lang="en-US" sz="1400" dirty="0">
                <a:solidFill>
                  <a:schemeClr val="accent1"/>
                </a:solidFill>
                <a:cs typeface="ＭＳ Ｐゴシック" charset="-128"/>
              </a:rPr>
              <a:t>Caution: DON’T use WNCOND for minimum, maximum, or equality searches---the result window will disappear! (WNCOND is ok for adjusted absolute extrema search results, though, since the result intervals are not singletons.)</a:t>
            </a:r>
          </a:p>
          <a:p>
            <a:pPr lvl="2"/>
            <a:r>
              <a:rPr lang="en-US" sz="1400" dirty="0">
                <a:cs typeface="ＭＳ Ｐゴシック" charset="-128"/>
              </a:rPr>
              <a:t>Caution: using WNCOND may not be desirable if the window is an intermediate result: subsequent, derived results might be made </a:t>
            </a:r>
            <a:r>
              <a:rPr lang="en-US" sz="1400" dirty="0">
                <a:solidFill>
                  <a:schemeClr val="accent1"/>
                </a:solidFill>
                <a:cs typeface="ＭＳ Ｐゴシック" charset="-128"/>
              </a:rPr>
              <a:t>less</a:t>
            </a:r>
            <a:r>
              <a:rPr lang="en-US" sz="1400" dirty="0">
                <a:cs typeface="ＭＳ Ｐゴシック" charset="-128"/>
              </a:rPr>
              <a:t> accurate. </a:t>
            </a:r>
            <a:endParaRPr lang="en-US" sz="1600" dirty="0">
              <a:cs typeface="ＭＳ Ｐゴシック" charset="-128"/>
            </a:endParaRPr>
          </a:p>
        </p:txBody>
      </p:sp>
      <p:sp>
        <p:nvSpPr>
          <p:cNvPr id="152581" name="Rectangle 3"/>
          <p:cNvSpPr>
            <a:spLocks noGrp="1" noChangeArrowheads="1"/>
          </p:cNvSpPr>
          <p:nvPr>
            <p:ph type="title"/>
          </p:nvPr>
        </p:nvSpPr>
        <p:spPr>
          <a:xfrm>
            <a:off x="3743325" y="381000"/>
            <a:ext cx="3822700" cy="422275"/>
          </a:xfrm>
        </p:spPr>
        <p:txBody>
          <a:bodyPr/>
          <a:lstStyle/>
          <a:p>
            <a:r>
              <a:rPr lang="en-US" sz="2800"/>
              <a:t>Execute the Search -2</a:t>
            </a:r>
          </a:p>
        </p:txBody>
      </p:sp>
      <p:sp>
        <p:nvSpPr>
          <p:cNvPr id="152582" name="Rectangle 14"/>
          <p:cNvSpPr>
            <a:spLocks noChangeArrowheads="1"/>
          </p:cNvSpPr>
          <p:nvPr/>
        </p:nvSpPr>
        <p:spPr bwMode="auto">
          <a:xfrm>
            <a:off x="233363" y="1235075"/>
            <a:ext cx="2547937" cy="263525"/>
          </a:xfrm>
          <a:prstGeom prst="rect">
            <a:avLst/>
          </a:prstGeom>
          <a:noFill/>
          <a:ln w="12700">
            <a:noFill/>
            <a:miter lim="800000"/>
            <a:headEnd/>
            <a:tailEnd/>
          </a:ln>
        </p:spPr>
        <p:txBody>
          <a:bodyPr wrap="none" lIns="63500" tIns="25400" rIns="63500" bIns="25400">
            <a:prstTxWarp prst="textNoShape">
              <a:avLst/>
            </a:prstTxWarp>
            <a:spAutoFit/>
          </a:bodyPr>
          <a:lstStyle/>
          <a:p>
            <a:pPr algn="l">
              <a:lnSpc>
                <a:spcPct val="100000"/>
              </a:lnSpc>
            </a:pPr>
            <a:r>
              <a:rPr lang="en-US" sz="1400">
                <a:solidFill>
                  <a:schemeClr val="accent2"/>
                </a:solidFill>
              </a:rPr>
              <a:t>Search execution, continued</a:t>
            </a:r>
            <a:endParaRPr lang="en-US" sz="1400" b="0"/>
          </a:p>
        </p:txBody>
      </p:sp>
      <p:sp>
        <p:nvSpPr>
          <p:cNvPr id="152583" name="Line 15"/>
          <p:cNvSpPr>
            <a:spLocks noChangeShapeType="1"/>
          </p:cNvSpPr>
          <p:nvPr/>
        </p:nvSpPr>
        <p:spPr bwMode="auto">
          <a:xfrm>
            <a:off x="96838" y="1427163"/>
            <a:ext cx="4762" cy="2427287"/>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
        <p:nvSpPr>
          <p:cNvPr id="152584" name="Line 18"/>
          <p:cNvSpPr>
            <a:spLocks noChangeShapeType="1"/>
          </p:cNvSpPr>
          <p:nvPr/>
        </p:nvSpPr>
        <p:spPr bwMode="auto">
          <a:xfrm>
            <a:off x="100013" y="3856038"/>
            <a:ext cx="171450" cy="0"/>
          </a:xfrm>
          <a:prstGeom prst="line">
            <a:avLst/>
          </a:prstGeom>
          <a:noFill/>
          <a:ln w="12700">
            <a:solidFill>
              <a:schemeClr val="accent2"/>
            </a:solidFill>
            <a:round/>
            <a:headEnd/>
            <a:tailEnd/>
          </a:ln>
        </p:spPr>
        <p:txBody>
          <a:bodyPr wrap="none" anchor="ctr">
            <a:prstTxWarp prst="textNoShape">
              <a:avLst/>
            </a:prstTxWarp>
          </a:bodyPr>
          <a:lstStyle/>
          <a:p>
            <a:endParaRPr 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Footer Placeholder 3"/>
          <p:cNvSpPr>
            <a:spLocks noGrp="1"/>
          </p:cNvSpPr>
          <p:nvPr>
            <p:ph type="ftr" sz="quarter" idx="10"/>
          </p:nvPr>
        </p:nvSpPr>
        <p:spPr>
          <a:noFill/>
        </p:spPr>
        <p:txBody>
          <a:bodyPr/>
          <a:lstStyle/>
          <a:p>
            <a:r>
              <a:rPr lang="en-US"/>
              <a:t>Geometry Finder Subsystem</a:t>
            </a:r>
          </a:p>
        </p:txBody>
      </p:sp>
      <p:sp>
        <p:nvSpPr>
          <p:cNvPr id="154627" name="Slide Number Placeholder 4"/>
          <p:cNvSpPr>
            <a:spLocks noGrp="1"/>
          </p:cNvSpPr>
          <p:nvPr>
            <p:ph type="sldNum" sz="quarter" idx="11"/>
          </p:nvPr>
        </p:nvSpPr>
        <p:spPr>
          <a:noFill/>
        </p:spPr>
        <p:txBody>
          <a:bodyPr/>
          <a:lstStyle/>
          <a:p>
            <a:fld id="{95C01596-7171-3D44-8A24-1CB4BA459F22}" type="slidenum">
              <a:rPr lang="en-US" smtClean="0"/>
              <a:pPr/>
              <a:t>68</a:t>
            </a:fld>
            <a:endParaRPr lang="en-US" sz="1400" b="0">
              <a:latin typeface="Times New Roman" charset="0"/>
            </a:endParaRPr>
          </a:p>
        </p:txBody>
      </p:sp>
      <p:sp>
        <p:nvSpPr>
          <p:cNvPr id="154628" name="Rectangle 2"/>
          <p:cNvSpPr>
            <a:spLocks noGrp="1" noChangeArrowheads="1"/>
          </p:cNvSpPr>
          <p:nvPr>
            <p:ph type="body" idx="1"/>
          </p:nvPr>
        </p:nvSpPr>
        <p:spPr>
          <a:xfrm>
            <a:off x="963613" y="1484313"/>
            <a:ext cx="7778750" cy="4857750"/>
          </a:xfrm>
          <a:noFill/>
        </p:spPr>
        <p:txBody>
          <a:bodyPr lIns="90487" rIns="90487"/>
          <a:lstStyle/>
          <a:p>
            <a:r>
              <a:rPr lang="en-US" sz="1800" dirty="0"/>
              <a:t>TARGET* and OBSERVER*: Character names or NAIF IDs for the end point and origin of the position vector (Cartesian position and velocity vectors) whose length is the subject of the search. </a:t>
            </a:r>
            <a:r>
              <a:rPr lang="en-US" sz="1800" dirty="0">
                <a:solidFill>
                  <a:schemeClr val="accent2"/>
                </a:solidFill>
              </a:rPr>
              <a:t>Below, we’ll simply call this length “the distance.”</a:t>
            </a:r>
          </a:p>
          <a:p>
            <a:pPr lvl="1"/>
            <a:r>
              <a:rPr lang="en-US" sz="1400" dirty="0"/>
              <a:t>The position vector points from observer to target.</a:t>
            </a:r>
          </a:p>
          <a:p>
            <a:pPr lvl="1">
              <a:buFontTx/>
              <a:buNone/>
            </a:pPr>
            <a:endParaRPr lang="en-US" sz="1400" dirty="0"/>
          </a:p>
          <a:p>
            <a:r>
              <a:rPr lang="en-US" sz="2000" dirty="0"/>
              <a:t>CORRECTION: Specification of what kind of aberration correction(s), if any, to apply in computing the distance.</a:t>
            </a:r>
          </a:p>
          <a:p>
            <a:pPr lvl="1"/>
            <a:r>
              <a:rPr lang="en-US" sz="1600" dirty="0"/>
              <a:t>Use ‘LT+S’ to use the apparent position of the target as seen by the observer. ‘LT+S’ invokes light time and stellar aberration corrections.</a:t>
            </a:r>
          </a:p>
          <a:p>
            <a:pPr lvl="1"/>
            <a:r>
              <a:rPr lang="en-US" sz="1600" dirty="0"/>
              <a:t>Use ‘NONE’ to use the uncorrected (aka “geometric”) position, as given by the source SPK file or files. </a:t>
            </a:r>
          </a:p>
          <a:p>
            <a:pPr>
              <a:buFontTx/>
              <a:buNone/>
            </a:pPr>
            <a:r>
              <a:rPr lang="en-US" sz="2000" dirty="0"/>
              <a:t>    </a:t>
            </a:r>
            <a:r>
              <a:rPr lang="en-US" sz="1600" dirty="0"/>
              <a:t>See the headers of the subroutines GFDIST and SPKEZR, the document SPK Required Reading, or the “Fundamental Concepts” tutorial for details. See the SPK tutorial backup charts for examples of aberration correction magnitudes. </a:t>
            </a:r>
            <a:endParaRPr lang="en-US" sz="2000" dirty="0"/>
          </a:p>
        </p:txBody>
      </p:sp>
      <p:sp>
        <p:nvSpPr>
          <p:cNvPr id="154629" name="Rectangle 3"/>
          <p:cNvSpPr>
            <a:spLocks noChangeArrowheads="1"/>
          </p:cNvSpPr>
          <p:nvPr/>
        </p:nvSpPr>
        <p:spPr bwMode="auto">
          <a:xfrm>
            <a:off x="722313" y="6226175"/>
            <a:ext cx="7954962" cy="419100"/>
          </a:xfrm>
          <a:prstGeom prst="rect">
            <a:avLst/>
          </a:prstGeom>
          <a:noFill/>
          <a:ln w="12700">
            <a:noFill/>
            <a:miter lim="800000"/>
            <a:headEnd/>
            <a:tailEnd/>
          </a:ln>
        </p:spPr>
        <p:txBody>
          <a:bodyPr wrap="none" lIns="90487" tIns="44450" rIns="90487" bIns="44450">
            <a:prstTxWarp prst="textNoShape">
              <a:avLst/>
            </a:prstTxWarp>
            <a:spAutoFit/>
          </a:bodyPr>
          <a:lstStyle/>
          <a:p>
            <a:pPr algn="l"/>
            <a:r>
              <a:rPr lang="en-US" sz="1200"/>
              <a:t>*  Character names work for the target and observer inputs only if built into SPICE or if registered using the</a:t>
            </a:r>
          </a:p>
          <a:p>
            <a:pPr algn="l"/>
            <a:r>
              <a:rPr lang="en-US" sz="1200"/>
              <a:t>SPICE ID-body name mapping facility. Otherwise use the SPICE numeric ID in quotes, as a character string.</a:t>
            </a:r>
          </a:p>
        </p:txBody>
      </p:sp>
      <p:sp>
        <p:nvSpPr>
          <p:cNvPr id="154630" name="Rectangle 4"/>
          <p:cNvSpPr>
            <a:spLocks noGrp="1" noChangeArrowheads="1"/>
          </p:cNvSpPr>
          <p:nvPr>
            <p:ph type="title"/>
          </p:nvPr>
        </p:nvSpPr>
        <p:spPr>
          <a:xfrm>
            <a:off x="3125788" y="381000"/>
            <a:ext cx="4452937" cy="422275"/>
          </a:xfrm>
        </p:spPr>
        <p:txBody>
          <a:bodyPr/>
          <a:lstStyle/>
          <a:p>
            <a:r>
              <a:rPr lang="en-US" sz="2800"/>
              <a:t>Arguments of GFDIST  - 1</a:t>
            </a:r>
            <a:endParaRPr lang="en-US"/>
          </a:p>
        </p:txBody>
      </p:sp>
      <p:sp>
        <p:nvSpPr>
          <p:cNvPr id="154631" name="Text Box 5"/>
          <p:cNvSpPr txBox="1">
            <a:spLocks noChangeArrowheads="1"/>
          </p:cNvSpPr>
          <p:nvPr/>
        </p:nvSpPr>
        <p:spPr bwMode="auto">
          <a:xfrm>
            <a:off x="307975" y="1130300"/>
            <a:ext cx="1022350" cy="366713"/>
          </a:xfrm>
          <a:prstGeom prst="rect">
            <a:avLst/>
          </a:prstGeom>
          <a:noFill/>
          <a:ln w="12700">
            <a:noFill/>
            <a:miter lim="800000"/>
            <a:headEnd/>
            <a:tailEnd/>
          </a:ln>
        </p:spPr>
        <p:txBody>
          <a:bodyPr wrap="none">
            <a:prstTxWarp prst="textNoShape">
              <a:avLst/>
            </a:prstTxWarp>
            <a:spAutoFit/>
          </a:bodyPr>
          <a:lstStyle/>
          <a:p>
            <a:pPr algn="l">
              <a:lnSpc>
                <a:spcPct val="100000"/>
              </a:lnSpc>
            </a:pPr>
            <a:r>
              <a:rPr lang="en-US"/>
              <a:t>INPUTS</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Footer Placeholder 3"/>
          <p:cNvSpPr>
            <a:spLocks noGrp="1"/>
          </p:cNvSpPr>
          <p:nvPr>
            <p:ph type="ftr" sz="quarter" idx="10"/>
          </p:nvPr>
        </p:nvSpPr>
        <p:spPr>
          <a:noFill/>
        </p:spPr>
        <p:txBody>
          <a:bodyPr/>
          <a:lstStyle/>
          <a:p>
            <a:r>
              <a:rPr lang="en-US"/>
              <a:t>Geometry Finder Subsystem</a:t>
            </a:r>
          </a:p>
        </p:txBody>
      </p:sp>
      <p:sp>
        <p:nvSpPr>
          <p:cNvPr id="156675" name="Slide Number Placeholder 4"/>
          <p:cNvSpPr>
            <a:spLocks noGrp="1"/>
          </p:cNvSpPr>
          <p:nvPr>
            <p:ph type="sldNum" sz="quarter" idx="11"/>
          </p:nvPr>
        </p:nvSpPr>
        <p:spPr>
          <a:noFill/>
        </p:spPr>
        <p:txBody>
          <a:bodyPr/>
          <a:lstStyle/>
          <a:p>
            <a:fld id="{F3EBEBCD-CA8A-E34F-BC8F-3AFE4F2C0C28}" type="slidenum">
              <a:rPr lang="en-US" smtClean="0"/>
              <a:pPr/>
              <a:t>69</a:t>
            </a:fld>
            <a:endParaRPr lang="en-US" sz="1400" b="0">
              <a:latin typeface="Times New Roman" charset="0"/>
            </a:endParaRPr>
          </a:p>
        </p:txBody>
      </p:sp>
      <p:sp>
        <p:nvSpPr>
          <p:cNvPr id="156676" name="Rectangle 2"/>
          <p:cNvSpPr>
            <a:spLocks noGrp="1" noChangeArrowheads="1"/>
          </p:cNvSpPr>
          <p:nvPr>
            <p:ph type="body" idx="1"/>
          </p:nvPr>
        </p:nvSpPr>
        <p:spPr>
          <a:xfrm>
            <a:off x="957263" y="1625600"/>
            <a:ext cx="7778750" cy="5167313"/>
          </a:xfrm>
          <a:noFill/>
        </p:spPr>
        <p:txBody>
          <a:bodyPr lIns="90487" rIns="90487"/>
          <a:lstStyle/>
          <a:p>
            <a:pPr>
              <a:lnSpc>
                <a:spcPct val="80000"/>
              </a:lnSpc>
            </a:pPr>
            <a:r>
              <a:rPr lang="en-US" sz="1600" dirty="0"/>
              <a:t>RELATE, REFVAL, ADJUST: parameters specifying a constraint to be met by the distance</a:t>
            </a:r>
            <a:r>
              <a:rPr lang="en-US" sz="1800" dirty="0"/>
              <a:t>.</a:t>
            </a:r>
          </a:p>
          <a:p>
            <a:pPr lvl="1">
              <a:lnSpc>
                <a:spcPct val="80000"/>
              </a:lnSpc>
            </a:pPr>
            <a:r>
              <a:rPr lang="en-US" sz="1400" dirty="0"/>
              <a:t>RELATE may be any of ‘=‘, ‘&gt;’, ‘&lt;‘, ‘LOCMAX’, ‘LOCMIN’, ‘ABSMAX’, ‘ABSMIN’</a:t>
            </a:r>
          </a:p>
          <a:p>
            <a:pPr lvl="1">
              <a:lnSpc>
                <a:spcPct val="80000"/>
              </a:lnSpc>
            </a:pPr>
            <a:r>
              <a:rPr lang="en-US" sz="1400" dirty="0"/>
              <a:t>If RELATE is an equality or inequality operator, REFVAL is the corresponding double precision reference value. Units are km. </a:t>
            </a:r>
          </a:p>
          <a:p>
            <a:pPr lvl="2">
              <a:lnSpc>
                <a:spcPct val="80000"/>
              </a:lnSpc>
            </a:pPr>
            <a:r>
              <a:rPr lang="en-US" sz="1400" dirty="0"/>
              <a:t>For example, if the constraint is “distance = 4.D5 km,” then RELATE is ‘=‘ and REFVAL is 4.D5.</a:t>
            </a:r>
          </a:p>
          <a:p>
            <a:pPr lvl="1"/>
            <a:r>
              <a:rPr lang="en-US" sz="1400" dirty="0"/>
              <a:t>If RELATE specifies an absolute maximum or minimum, ADJUST is the adjustment value. Units are km.</a:t>
            </a:r>
          </a:p>
          <a:p>
            <a:pPr lvl="2"/>
            <a:r>
              <a:rPr lang="en-US" sz="1400" dirty="0"/>
              <a:t>Set ADJUST to 0.D0 for a simple absolute maximum or minimum.</a:t>
            </a:r>
          </a:p>
          <a:p>
            <a:pPr lvl="2"/>
            <a:r>
              <a:rPr lang="en-US" sz="1400" dirty="0"/>
              <a:t>Set ADJUST to a positive value ADJ for either DISTANCE &gt; absolute max - ADJ or DISTANCE &lt; absolute min + ADJ.</a:t>
            </a:r>
          </a:p>
          <a:p>
            <a:r>
              <a:rPr lang="en-US" sz="1600" dirty="0"/>
              <a:t>STEP: search step size, expressed as TDB seconds.</a:t>
            </a:r>
          </a:p>
          <a:p>
            <a:r>
              <a:rPr lang="en-US" sz="1600" dirty="0"/>
              <a:t>CNFINE: the confinement window over which the search will be performed.</a:t>
            </a:r>
          </a:p>
          <a:p>
            <a:r>
              <a:rPr lang="en-US" sz="1600" dirty="0"/>
              <a:t>MW, NW, WORK: the maximum capacity of each workspace window, the number of workspace windows, and the workspace array.</a:t>
            </a:r>
          </a:p>
          <a:p>
            <a:endParaRPr lang="en-US" sz="1600" dirty="0"/>
          </a:p>
          <a:p>
            <a:endParaRPr lang="en-US" sz="1600" dirty="0"/>
          </a:p>
          <a:p>
            <a:r>
              <a:rPr lang="en-US" sz="1600" dirty="0"/>
              <a:t>RESULT: the window of times over which the distance constraint is satisfied.</a:t>
            </a:r>
          </a:p>
        </p:txBody>
      </p:sp>
      <p:sp>
        <p:nvSpPr>
          <p:cNvPr id="156677" name="Rectangle 4"/>
          <p:cNvSpPr>
            <a:spLocks noGrp="1" noChangeArrowheads="1"/>
          </p:cNvSpPr>
          <p:nvPr>
            <p:ph type="title"/>
          </p:nvPr>
        </p:nvSpPr>
        <p:spPr>
          <a:xfrm>
            <a:off x="3125788" y="381000"/>
            <a:ext cx="4452937" cy="422275"/>
          </a:xfrm>
        </p:spPr>
        <p:txBody>
          <a:bodyPr/>
          <a:lstStyle/>
          <a:p>
            <a:r>
              <a:rPr lang="en-US" sz="2800"/>
              <a:t>Arguments of GFDIST  - 2</a:t>
            </a:r>
            <a:endParaRPr lang="en-US"/>
          </a:p>
        </p:txBody>
      </p:sp>
      <p:sp>
        <p:nvSpPr>
          <p:cNvPr id="156678" name="Text Box 5"/>
          <p:cNvSpPr txBox="1">
            <a:spLocks noChangeArrowheads="1"/>
          </p:cNvSpPr>
          <p:nvPr/>
        </p:nvSpPr>
        <p:spPr bwMode="auto">
          <a:xfrm>
            <a:off x="307975" y="1130300"/>
            <a:ext cx="1022350" cy="366713"/>
          </a:xfrm>
          <a:prstGeom prst="rect">
            <a:avLst/>
          </a:prstGeom>
          <a:noFill/>
          <a:ln w="12700">
            <a:noFill/>
            <a:miter lim="800000"/>
            <a:headEnd/>
            <a:tailEnd/>
          </a:ln>
        </p:spPr>
        <p:txBody>
          <a:bodyPr wrap="none">
            <a:prstTxWarp prst="textNoShape">
              <a:avLst/>
            </a:prstTxWarp>
            <a:spAutoFit/>
          </a:bodyPr>
          <a:lstStyle/>
          <a:p>
            <a:pPr algn="l">
              <a:lnSpc>
                <a:spcPct val="100000"/>
              </a:lnSpc>
            </a:pPr>
            <a:r>
              <a:rPr lang="en-US"/>
              <a:t>INPUTS</a:t>
            </a:r>
          </a:p>
        </p:txBody>
      </p:sp>
      <p:sp>
        <p:nvSpPr>
          <p:cNvPr id="156679" name="Text Box 6"/>
          <p:cNvSpPr txBox="1">
            <a:spLocks noChangeArrowheads="1"/>
          </p:cNvSpPr>
          <p:nvPr/>
        </p:nvSpPr>
        <p:spPr bwMode="auto">
          <a:xfrm>
            <a:off x="122238" y="5580063"/>
            <a:ext cx="1276350" cy="366712"/>
          </a:xfrm>
          <a:prstGeom prst="rect">
            <a:avLst/>
          </a:prstGeom>
          <a:noFill/>
          <a:ln w="12700">
            <a:noFill/>
            <a:miter lim="800000"/>
            <a:headEnd/>
            <a:tailEnd/>
          </a:ln>
        </p:spPr>
        <p:txBody>
          <a:bodyPr wrap="none">
            <a:prstTxWarp prst="textNoShape">
              <a:avLst/>
            </a:prstTxWarp>
            <a:spAutoFit/>
          </a:bodyPr>
          <a:lstStyle/>
          <a:p>
            <a:pPr algn="l">
              <a:lnSpc>
                <a:spcPct val="100000"/>
              </a:lnSpc>
            </a:pPr>
            <a:r>
              <a:rPr lang="en-US"/>
              <a:t>OUTPUTS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3"/>
          <p:cNvSpPr>
            <a:spLocks noGrp="1"/>
          </p:cNvSpPr>
          <p:nvPr>
            <p:ph type="ftr" sz="quarter" idx="10"/>
          </p:nvPr>
        </p:nvSpPr>
        <p:spPr>
          <a:noFill/>
        </p:spPr>
        <p:txBody>
          <a:bodyPr/>
          <a:lstStyle/>
          <a:p>
            <a:r>
              <a:rPr lang="en-US"/>
              <a:t>Geometry Finder Subsystem</a:t>
            </a:r>
          </a:p>
        </p:txBody>
      </p:sp>
      <p:sp>
        <p:nvSpPr>
          <p:cNvPr id="23555" name="Slide Number Placeholder 4"/>
          <p:cNvSpPr>
            <a:spLocks noGrp="1"/>
          </p:cNvSpPr>
          <p:nvPr>
            <p:ph type="sldNum" sz="quarter" idx="11"/>
          </p:nvPr>
        </p:nvSpPr>
        <p:spPr>
          <a:noFill/>
        </p:spPr>
        <p:txBody>
          <a:bodyPr/>
          <a:lstStyle/>
          <a:p>
            <a:fld id="{EB804291-0873-EF4D-8E50-9299BF5D6D49}" type="slidenum">
              <a:rPr lang="en-US" smtClean="0"/>
              <a:pPr/>
              <a:t>7</a:t>
            </a:fld>
            <a:endParaRPr lang="en-US" sz="1400" b="0">
              <a:latin typeface="Times New Roman" charset="0"/>
            </a:endParaRPr>
          </a:p>
        </p:txBody>
      </p:sp>
      <p:sp>
        <p:nvSpPr>
          <p:cNvPr id="23556" name="Rectangle 2"/>
          <p:cNvSpPr>
            <a:spLocks noGrp="1" noChangeArrowheads="1"/>
          </p:cNvSpPr>
          <p:nvPr>
            <p:ph type="body" idx="1"/>
          </p:nvPr>
        </p:nvSpPr>
        <p:spPr>
          <a:xfrm>
            <a:off x="304800" y="1441585"/>
            <a:ext cx="8382000" cy="5173291"/>
          </a:xfrm>
          <a:noFill/>
        </p:spPr>
        <p:txBody>
          <a:bodyPr lIns="90487" rIns="90487"/>
          <a:lstStyle/>
          <a:p>
            <a:r>
              <a:rPr lang="en-US" sz="2000" dirty="0"/>
              <a:t>The GF subsystem provides the following high-level API routines; these search for events involving the respective geometric quantities listed below</a:t>
            </a:r>
          </a:p>
          <a:p>
            <a:pPr lvl="1"/>
            <a:r>
              <a:rPr lang="en-US" sz="1600" dirty="0">
                <a:cs typeface="ＭＳ Ｐゴシック" charset="-128"/>
              </a:rPr>
              <a:t>GFDIST: observer-target distance</a:t>
            </a:r>
          </a:p>
          <a:p>
            <a:pPr lvl="1"/>
            <a:r>
              <a:rPr lang="en-US" sz="1600" dirty="0">
                <a:cs typeface="ＭＳ Ｐゴシック" charset="-128"/>
              </a:rPr>
              <a:t>GFILUM: illumination angles</a:t>
            </a:r>
          </a:p>
          <a:p>
            <a:pPr lvl="1"/>
            <a:r>
              <a:rPr lang="en-US" sz="1600" dirty="0">
                <a:cs typeface="ＭＳ Ｐゴシック" charset="-128"/>
              </a:rPr>
              <a:t>GFOCLT: occultations or transits</a:t>
            </a:r>
          </a:p>
          <a:p>
            <a:pPr lvl="1"/>
            <a:r>
              <a:rPr lang="en-US" sz="1600" dirty="0">
                <a:cs typeface="ＭＳ Ｐゴシック" charset="-128"/>
              </a:rPr>
              <a:t>GFPA: phase angle</a:t>
            </a:r>
          </a:p>
          <a:p>
            <a:pPr lvl="1"/>
            <a:r>
              <a:rPr lang="en-US" sz="1600" dirty="0">
                <a:cs typeface="ＭＳ Ｐゴシック" charset="-128"/>
              </a:rPr>
              <a:t>GFPOSC: position vector coordinates</a:t>
            </a:r>
          </a:p>
          <a:p>
            <a:pPr lvl="1"/>
            <a:r>
              <a:rPr lang="en-US" sz="1600" dirty="0">
                <a:cs typeface="ＭＳ Ｐゴシック" charset="-128"/>
              </a:rPr>
              <a:t>GFRFOV: ray is contained in an instrument’s field of view</a:t>
            </a:r>
          </a:p>
          <a:p>
            <a:pPr lvl="1"/>
            <a:r>
              <a:rPr lang="en-US" sz="1600" dirty="0">
                <a:cs typeface="ＭＳ Ｐゴシック" charset="-128"/>
              </a:rPr>
              <a:t>GFRR: observer-target range rate</a:t>
            </a:r>
          </a:p>
          <a:p>
            <a:pPr lvl="1"/>
            <a:r>
              <a:rPr lang="en-US" sz="1600" dirty="0">
                <a:cs typeface="ＭＳ Ｐゴシック" charset="-128"/>
              </a:rPr>
              <a:t>GFSEP: target body angular separation</a:t>
            </a:r>
          </a:p>
          <a:p>
            <a:pPr lvl="1"/>
            <a:r>
              <a:rPr lang="en-US" sz="1600" dirty="0">
                <a:cs typeface="ＭＳ Ｐゴシック" charset="-128"/>
              </a:rPr>
              <a:t>GFSNTC: ray-body surface intercept coordinates</a:t>
            </a:r>
          </a:p>
          <a:p>
            <a:pPr lvl="1"/>
            <a:r>
              <a:rPr lang="en-US" sz="1600" dirty="0">
                <a:cs typeface="ＭＳ Ｐゴシック" charset="-128"/>
              </a:rPr>
              <a:t>GFSUBC: sub-observer point coordinates</a:t>
            </a:r>
          </a:p>
          <a:p>
            <a:pPr lvl="1"/>
            <a:r>
              <a:rPr lang="en-US" sz="1600" dirty="0">
                <a:cs typeface="ＭＳ Ｐゴシック" charset="-128"/>
              </a:rPr>
              <a:t>GFTFOV: target body appears in an instrument’s field of view</a:t>
            </a:r>
          </a:p>
          <a:p>
            <a:pPr lvl="1"/>
            <a:r>
              <a:rPr lang="en-US" sz="1600" dirty="0">
                <a:cs typeface="ＭＳ Ｐゴシック" charset="-128"/>
              </a:rPr>
              <a:t>GFUDB: user-defined Boolean quantity (only Fortran, C and JNI)</a:t>
            </a:r>
          </a:p>
          <a:p>
            <a:pPr lvl="1"/>
            <a:r>
              <a:rPr lang="en-US" sz="1600" dirty="0">
                <a:cs typeface="ＭＳ Ｐゴシック" charset="-128"/>
              </a:rPr>
              <a:t>GFUDS: user-defined scalar quantity (only Fortran, C and JNI)</a:t>
            </a:r>
          </a:p>
          <a:p>
            <a:pPr lvl="1"/>
            <a:endParaRPr lang="en-US" dirty="0">
              <a:cs typeface="ＭＳ Ｐゴシック" charset="-128"/>
            </a:endParaRPr>
          </a:p>
        </p:txBody>
      </p:sp>
      <p:sp>
        <p:nvSpPr>
          <p:cNvPr id="23557" name="Rectangle 3"/>
          <p:cNvSpPr>
            <a:spLocks noGrp="1" noChangeArrowheads="1"/>
          </p:cNvSpPr>
          <p:nvPr>
            <p:ph type="title"/>
          </p:nvPr>
        </p:nvSpPr>
        <p:spPr>
          <a:xfrm>
            <a:off x="2825750" y="381000"/>
            <a:ext cx="5522913" cy="474663"/>
          </a:xfrm>
        </p:spPr>
        <p:txBody>
          <a:bodyPr/>
          <a:lstStyle/>
          <a:p>
            <a:r>
              <a:rPr lang="en-US"/>
              <a:t>GF High-Level API Routines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4934" y="381000"/>
            <a:ext cx="3889887" cy="490391"/>
          </a:xfrm>
        </p:spPr>
        <p:txBody>
          <a:bodyPr/>
          <a:lstStyle/>
          <a:p>
            <a:r>
              <a:rPr lang="en-US" dirty="0"/>
              <a:t>The SPICE Window</a:t>
            </a:r>
          </a:p>
        </p:txBody>
      </p:sp>
      <p:sp>
        <p:nvSpPr>
          <p:cNvPr id="3" name="Content Placeholder 2"/>
          <p:cNvSpPr>
            <a:spLocks noGrp="1"/>
          </p:cNvSpPr>
          <p:nvPr>
            <p:ph idx="1"/>
          </p:nvPr>
        </p:nvSpPr>
        <p:spPr>
          <a:xfrm>
            <a:off x="356791" y="1459721"/>
            <a:ext cx="8598872" cy="4824674"/>
          </a:xfrm>
        </p:spPr>
        <p:txBody>
          <a:bodyPr/>
          <a:lstStyle/>
          <a:p>
            <a:r>
              <a:rPr lang="en-US" dirty="0">
                <a:solidFill>
                  <a:srgbClr val="000000"/>
                </a:solidFill>
              </a:rPr>
              <a:t>The high-level GF routines return a search result as a SPICE window. This window specifies intervals of time when the user’s constraints are satisfied.</a:t>
            </a:r>
          </a:p>
          <a:p>
            <a:pPr lvl="2"/>
            <a:endParaRPr lang="en-US" dirty="0">
              <a:solidFill>
                <a:srgbClr val="000000"/>
              </a:solidFill>
            </a:endParaRPr>
          </a:p>
          <a:p>
            <a:r>
              <a:rPr lang="en-US" dirty="0">
                <a:solidFill>
                  <a:srgbClr val="000000"/>
                </a:solidFill>
              </a:rPr>
              <a:t>A SPICE window is a time-ordered sequence of zero or more time intervals each having zero or non-zero length</a:t>
            </a:r>
          </a:p>
          <a:p>
            <a:pPr lvl="1"/>
            <a:r>
              <a:rPr lang="en-US" dirty="0">
                <a:solidFill>
                  <a:srgbClr val="000000"/>
                </a:solidFill>
              </a:rPr>
              <a:t>Intervals are “closed” – they include their endpoints.</a:t>
            </a:r>
          </a:p>
          <a:p>
            <a:pPr lvl="1"/>
            <a:r>
              <a:rPr lang="en-US" dirty="0">
                <a:solidFill>
                  <a:srgbClr val="000000"/>
                </a:solidFill>
              </a:rPr>
              <a:t>Intervals are disjoint – they do not share endpoints.</a:t>
            </a:r>
          </a:p>
          <a:p>
            <a:pPr lvl="1"/>
            <a:r>
              <a:rPr lang="en-US" dirty="0">
                <a:solidFill>
                  <a:srgbClr val="000000"/>
                </a:solidFill>
              </a:rPr>
              <a:t>Intervals may consist of single points – their length can be zero.</a:t>
            </a:r>
          </a:p>
          <a:p>
            <a:pPr lvl="1"/>
            <a:r>
              <a:rPr lang="en-US" dirty="0">
                <a:solidFill>
                  <a:srgbClr val="000000"/>
                </a:solidFill>
              </a:rPr>
              <a:t>A time window often consists of a single interval.</a:t>
            </a:r>
          </a:p>
        </p:txBody>
      </p:sp>
      <p:sp>
        <p:nvSpPr>
          <p:cNvPr id="4" name="Footer Placeholder 3"/>
          <p:cNvSpPr>
            <a:spLocks noGrp="1"/>
          </p:cNvSpPr>
          <p:nvPr>
            <p:ph type="ftr" sz="quarter" idx="10"/>
          </p:nvPr>
        </p:nvSpPr>
        <p:spPr/>
        <p:txBody>
          <a:bodyPr/>
          <a:lstStyle/>
          <a:p>
            <a:pPr>
              <a:defRPr/>
            </a:pPr>
            <a:r>
              <a:rPr lang="en-US" dirty="0"/>
              <a:t>Geometry Finder Subsystem</a:t>
            </a:r>
          </a:p>
        </p:txBody>
      </p:sp>
      <p:sp>
        <p:nvSpPr>
          <p:cNvPr id="5" name="Slide Number Placeholder 4"/>
          <p:cNvSpPr>
            <a:spLocks noGrp="1"/>
          </p:cNvSpPr>
          <p:nvPr>
            <p:ph type="sldNum" sz="quarter" idx="11"/>
          </p:nvPr>
        </p:nvSpPr>
        <p:spPr/>
        <p:txBody>
          <a:bodyPr/>
          <a:lstStyle/>
          <a:p>
            <a:pPr>
              <a:defRPr/>
            </a:pPr>
            <a:fld id="{EA98CBF8-3A6E-304E-BDD2-D6CD3175D467}" type="slidenum">
              <a:rPr lang="en-US" smtClean="0"/>
              <a:pPr>
                <a:defRPr/>
              </a:pPr>
              <a:t>8</a:t>
            </a:fld>
            <a:endParaRPr lang="en-US" sz="1400" b="0" dirty="0">
              <a:latin typeface="Times New Roman" charset="0"/>
            </a:endParaRPr>
          </a:p>
        </p:txBody>
      </p:sp>
      <p:sp>
        <p:nvSpPr>
          <p:cNvPr id="6" name="Rectangle 5">
            <a:extLst>
              <a:ext uri="{FF2B5EF4-FFF2-40B4-BE49-F238E27FC236}">
                <a16:creationId xmlns:a16="http://schemas.microsoft.com/office/drawing/2014/main" id="{537ED8A7-250D-9C42-8DE2-ECA3D63B1EC7}"/>
              </a:ext>
            </a:extLst>
          </p:cNvPr>
          <p:cNvSpPr/>
          <p:nvPr/>
        </p:nvSpPr>
        <p:spPr bwMode="auto">
          <a:xfrm>
            <a:off x="1646867" y="5264787"/>
            <a:ext cx="1527717" cy="211874"/>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7" name="Rectangle 6">
            <a:extLst>
              <a:ext uri="{FF2B5EF4-FFF2-40B4-BE49-F238E27FC236}">
                <a16:creationId xmlns:a16="http://schemas.microsoft.com/office/drawing/2014/main" id="{F212B506-EF5C-A047-BE39-73442D4CF355}"/>
              </a:ext>
            </a:extLst>
          </p:cNvPr>
          <p:cNvSpPr/>
          <p:nvPr/>
        </p:nvSpPr>
        <p:spPr bwMode="auto">
          <a:xfrm>
            <a:off x="3423723" y="5264787"/>
            <a:ext cx="932890" cy="211874"/>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8A54DE89-66D0-1D41-A3F2-45252B0D725E}"/>
              </a:ext>
            </a:extLst>
          </p:cNvPr>
          <p:cNvSpPr/>
          <p:nvPr/>
        </p:nvSpPr>
        <p:spPr bwMode="auto">
          <a:xfrm>
            <a:off x="5595590" y="5264787"/>
            <a:ext cx="1593433" cy="211874"/>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4" name="TextBox 13">
            <a:extLst>
              <a:ext uri="{FF2B5EF4-FFF2-40B4-BE49-F238E27FC236}">
                <a16:creationId xmlns:a16="http://schemas.microsoft.com/office/drawing/2014/main" id="{EEAE1D2B-68FF-9A4B-AC10-79DAB689D098}"/>
              </a:ext>
            </a:extLst>
          </p:cNvPr>
          <p:cNvSpPr txBox="1"/>
          <p:nvPr/>
        </p:nvSpPr>
        <p:spPr>
          <a:xfrm>
            <a:off x="2054859" y="5241458"/>
            <a:ext cx="859530" cy="258532"/>
          </a:xfrm>
          <a:prstGeom prst="rect">
            <a:avLst/>
          </a:prstGeom>
          <a:noFill/>
        </p:spPr>
        <p:txBody>
          <a:bodyPr wrap="none" rtlCol="0">
            <a:spAutoFit/>
          </a:bodyPr>
          <a:lstStyle/>
          <a:p>
            <a:r>
              <a:rPr lang="en-US" sz="1200" dirty="0"/>
              <a:t>Interval 1</a:t>
            </a:r>
          </a:p>
        </p:txBody>
      </p:sp>
      <p:sp>
        <p:nvSpPr>
          <p:cNvPr id="15" name="TextBox 14">
            <a:extLst>
              <a:ext uri="{FF2B5EF4-FFF2-40B4-BE49-F238E27FC236}">
                <a16:creationId xmlns:a16="http://schemas.microsoft.com/office/drawing/2014/main" id="{635C7FF2-5D24-A445-8E76-974BC89A8CC1}"/>
              </a:ext>
            </a:extLst>
          </p:cNvPr>
          <p:cNvSpPr txBox="1"/>
          <p:nvPr/>
        </p:nvSpPr>
        <p:spPr>
          <a:xfrm>
            <a:off x="3470234" y="5249216"/>
            <a:ext cx="859531" cy="258532"/>
          </a:xfrm>
          <a:prstGeom prst="rect">
            <a:avLst/>
          </a:prstGeom>
          <a:noFill/>
        </p:spPr>
        <p:txBody>
          <a:bodyPr wrap="none" rtlCol="0">
            <a:spAutoFit/>
          </a:bodyPr>
          <a:lstStyle/>
          <a:p>
            <a:r>
              <a:rPr lang="en-US" sz="1200" dirty="0"/>
              <a:t>Interval 2</a:t>
            </a:r>
          </a:p>
        </p:txBody>
      </p:sp>
      <p:sp>
        <p:nvSpPr>
          <p:cNvPr id="16" name="TextBox 15">
            <a:extLst>
              <a:ext uri="{FF2B5EF4-FFF2-40B4-BE49-F238E27FC236}">
                <a16:creationId xmlns:a16="http://schemas.microsoft.com/office/drawing/2014/main" id="{456A53B8-F2B9-074A-9DBA-964F6C293F04}"/>
              </a:ext>
            </a:extLst>
          </p:cNvPr>
          <p:cNvSpPr txBox="1"/>
          <p:nvPr/>
        </p:nvSpPr>
        <p:spPr>
          <a:xfrm>
            <a:off x="5957731" y="5241458"/>
            <a:ext cx="869149" cy="258532"/>
          </a:xfrm>
          <a:prstGeom prst="rect">
            <a:avLst/>
          </a:prstGeom>
          <a:noFill/>
        </p:spPr>
        <p:txBody>
          <a:bodyPr wrap="none" rtlCol="0">
            <a:spAutoFit/>
          </a:bodyPr>
          <a:lstStyle/>
          <a:p>
            <a:r>
              <a:rPr lang="en-US" sz="1200" dirty="0"/>
              <a:t>Interval n</a:t>
            </a:r>
          </a:p>
        </p:txBody>
      </p:sp>
      <p:sp>
        <p:nvSpPr>
          <p:cNvPr id="17" name="TextBox 16">
            <a:extLst>
              <a:ext uri="{FF2B5EF4-FFF2-40B4-BE49-F238E27FC236}">
                <a16:creationId xmlns:a16="http://schemas.microsoft.com/office/drawing/2014/main" id="{9711E7B3-3F29-6F47-81BA-86F8E6126987}"/>
              </a:ext>
            </a:extLst>
          </p:cNvPr>
          <p:cNvSpPr txBox="1"/>
          <p:nvPr/>
        </p:nvSpPr>
        <p:spPr>
          <a:xfrm>
            <a:off x="3383629" y="6064991"/>
            <a:ext cx="2046330" cy="341632"/>
          </a:xfrm>
          <a:prstGeom prst="rect">
            <a:avLst/>
          </a:prstGeom>
          <a:noFill/>
        </p:spPr>
        <p:txBody>
          <a:bodyPr wrap="none" rtlCol="0">
            <a:spAutoFit/>
          </a:bodyPr>
          <a:lstStyle/>
          <a:p>
            <a:r>
              <a:rPr lang="en-US" dirty="0"/>
              <a:t>A SPICE Window</a:t>
            </a:r>
          </a:p>
        </p:txBody>
      </p:sp>
      <p:cxnSp>
        <p:nvCxnSpPr>
          <p:cNvPr id="19" name="Straight Connector 18">
            <a:extLst>
              <a:ext uri="{FF2B5EF4-FFF2-40B4-BE49-F238E27FC236}">
                <a16:creationId xmlns:a16="http://schemas.microsoft.com/office/drawing/2014/main" id="{D0452F5D-69D4-73E6-A040-1F3FDB031FC0}"/>
              </a:ext>
            </a:extLst>
          </p:cNvPr>
          <p:cNvCxnSpPr>
            <a:cxnSpLocks/>
          </p:cNvCxnSpPr>
          <p:nvPr/>
        </p:nvCxnSpPr>
        <p:spPr bwMode="auto">
          <a:xfrm>
            <a:off x="4910203" y="5241458"/>
            <a:ext cx="0" cy="258532"/>
          </a:xfrm>
          <a:prstGeom prst="line">
            <a:avLst/>
          </a:prstGeom>
          <a:noFill/>
          <a:ln w="28575"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1AE3B14B-6717-75F6-EB9B-A4785F2E22F3}"/>
              </a:ext>
            </a:extLst>
          </p:cNvPr>
          <p:cNvSpPr txBox="1"/>
          <p:nvPr/>
        </p:nvSpPr>
        <p:spPr>
          <a:xfrm>
            <a:off x="4376276" y="5494344"/>
            <a:ext cx="1109598" cy="424732"/>
          </a:xfrm>
          <a:prstGeom prst="rect">
            <a:avLst/>
          </a:prstGeom>
          <a:noFill/>
        </p:spPr>
        <p:txBody>
          <a:bodyPr wrap="none" rtlCol="0">
            <a:spAutoFit/>
          </a:bodyPr>
          <a:lstStyle/>
          <a:p>
            <a:r>
              <a:rPr lang="en-US" sz="1200" dirty="0"/>
              <a:t>Interval 3</a:t>
            </a:r>
          </a:p>
          <a:p>
            <a:r>
              <a:rPr lang="en-US" sz="1200" dirty="0"/>
              <a:t>(zero length)</a:t>
            </a:r>
          </a:p>
        </p:txBody>
      </p:sp>
    </p:spTree>
    <p:extLst>
      <p:ext uri="{BB962C8B-B14F-4D97-AF65-F5344CB8AC3E}">
        <p14:creationId xmlns:p14="http://schemas.microsoft.com/office/powerpoint/2010/main" val="468497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3"/>
          <p:cNvSpPr>
            <a:spLocks noGrp="1"/>
          </p:cNvSpPr>
          <p:nvPr>
            <p:ph type="ftr" sz="quarter" idx="10"/>
          </p:nvPr>
        </p:nvSpPr>
        <p:spPr>
          <a:noFill/>
        </p:spPr>
        <p:txBody>
          <a:bodyPr/>
          <a:lstStyle/>
          <a:p>
            <a:r>
              <a:rPr lang="en-US"/>
              <a:t>Geometry Finder Subsystem</a:t>
            </a:r>
          </a:p>
        </p:txBody>
      </p:sp>
      <p:sp>
        <p:nvSpPr>
          <p:cNvPr id="70659" name="Slide Number Placeholder 4"/>
          <p:cNvSpPr>
            <a:spLocks noGrp="1"/>
          </p:cNvSpPr>
          <p:nvPr>
            <p:ph type="sldNum" sz="quarter" idx="11"/>
          </p:nvPr>
        </p:nvSpPr>
        <p:spPr>
          <a:noFill/>
        </p:spPr>
        <p:txBody>
          <a:bodyPr/>
          <a:lstStyle/>
          <a:p>
            <a:fld id="{C1F462AD-EB78-9142-AB4B-1E30E5288F0E}" type="slidenum">
              <a:rPr lang="en-US" smtClean="0"/>
              <a:pPr/>
              <a:t>9</a:t>
            </a:fld>
            <a:endParaRPr lang="en-US" sz="1400" b="0">
              <a:latin typeface="Times New Roman" charset="0"/>
            </a:endParaRPr>
          </a:p>
        </p:txBody>
      </p:sp>
      <p:sp>
        <p:nvSpPr>
          <p:cNvPr id="70660" name="Rectangle 2"/>
          <p:cNvSpPr>
            <a:spLocks noGrp="1" noChangeArrowheads="1"/>
          </p:cNvSpPr>
          <p:nvPr>
            <p:ph type="body" idx="1"/>
          </p:nvPr>
        </p:nvSpPr>
        <p:spPr>
          <a:xfrm>
            <a:off x="553250" y="1341768"/>
            <a:ext cx="8214232" cy="4161660"/>
          </a:xfrm>
          <a:noFill/>
        </p:spPr>
        <p:txBody>
          <a:bodyPr lIns="90487" rIns="90487"/>
          <a:lstStyle/>
          <a:p>
            <a:pPr>
              <a:lnSpc>
                <a:spcPct val="80000"/>
              </a:lnSpc>
            </a:pPr>
            <a:r>
              <a:rPr lang="en-US" dirty="0"/>
              <a:t>SPICE provides routines to:</a:t>
            </a:r>
          </a:p>
          <a:p>
            <a:pPr>
              <a:lnSpc>
                <a:spcPct val="80000"/>
              </a:lnSpc>
            </a:pPr>
            <a:endParaRPr lang="en-US" sz="2000" dirty="0"/>
          </a:p>
          <a:p>
            <a:pPr lvl="1">
              <a:lnSpc>
                <a:spcPct val="80000"/>
              </a:lnSpc>
            </a:pPr>
            <a:r>
              <a:rPr lang="en-US" sz="2000" dirty="0"/>
              <a:t>compute </a:t>
            </a:r>
            <a:r>
              <a:rPr lang="en-US" sz="2000" dirty="0">
                <a:solidFill>
                  <a:srgbClr val="063DE8"/>
                </a:solidFill>
              </a:rPr>
              <a:t>unions</a:t>
            </a:r>
            <a:r>
              <a:rPr lang="en-US" sz="2000" dirty="0"/>
              <a:t>, </a:t>
            </a:r>
            <a:r>
              <a:rPr lang="en-US" sz="2000" dirty="0">
                <a:solidFill>
                  <a:srgbClr val="063DE8"/>
                </a:solidFill>
              </a:rPr>
              <a:t>intersections</a:t>
            </a:r>
            <a:r>
              <a:rPr lang="en-US" sz="2000" dirty="0"/>
              <a:t>, and </a:t>
            </a:r>
            <a:r>
              <a:rPr lang="en-US" sz="2000" dirty="0">
                <a:solidFill>
                  <a:srgbClr val="063DE8"/>
                </a:solidFill>
              </a:rPr>
              <a:t>differences</a:t>
            </a:r>
            <a:r>
              <a:rPr lang="en-US" sz="2000" dirty="0"/>
              <a:t> of windows</a:t>
            </a:r>
          </a:p>
          <a:p>
            <a:pPr lvl="1">
              <a:lnSpc>
                <a:spcPct val="80000"/>
              </a:lnSpc>
            </a:pPr>
            <a:endParaRPr lang="en-US" sz="2000" dirty="0"/>
          </a:p>
          <a:p>
            <a:pPr lvl="1">
              <a:lnSpc>
                <a:spcPct val="80000"/>
              </a:lnSpc>
            </a:pPr>
            <a:r>
              <a:rPr lang="en-US" sz="2000" dirty="0">
                <a:solidFill>
                  <a:schemeClr val="accent2"/>
                </a:solidFill>
              </a:rPr>
              <a:t>contract</a:t>
            </a:r>
            <a:r>
              <a:rPr lang="en-US" sz="2000" dirty="0"/>
              <a:t> each interval within a window … </a:t>
            </a:r>
          </a:p>
          <a:p>
            <a:pPr lvl="2">
              <a:lnSpc>
                <a:spcPct val="80000"/>
              </a:lnSpc>
            </a:pPr>
            <a:r>
              <a:rPr lang="en-US" sz="2000" dirty="0"/>
              <a:t>by increasing the left endpoint and decreasing the right endpoint</a:t>
            </a:r>
          </a:p>
          <a:p>
            <a:pPr>
              <a:lnSpc>
                <a:spcPct val="80000"/>
              </a:lnSpc>
            </a:pPr>
            <a:endParaRPr lang="en-US" dirty="0"/>
          </a:p>
          <a:p>
            <a:pPr>
              <a:lnSpc>
                <a:spcPct val="80000"/>
              </a:lnSpc>
            </a:pPr>
            <a:r>
              <a:rPr lang="en-US" dirty="0"/>
              <a:t>These functions allow one to create confinement windows with known data availability, or to search for multi-condition events</a:t>
            </a:r>
          </a:p>
          <a:p>
            <a:pPr>
              <a:lnSpc>
                <a:spcPct val="80000"/>
              </a:lnSpc>
            </a:pPr>
            <a:endParaRPr lang="en-US" dirty="0"/>
          </a:p>
          <a:p>
            <a:pPr>
              <a:lnSpc>
                <a:spcPct val="80000"/>
              </a:lnSpc>
            </a:pPr>
            <a:r>
              <a:rPr lang="en-US" dirty="0"/>
              <a:t>See the next page for an example</a:t>
            </a:r>
          </a:p>
        </p:txBody>
      </p:sp>
      <p:sp>
        <p:nvSpPr>
          <p:cNvPr id="70661" name="Rectangle 3"/>
          <p:cNvSpPr>
            <a:spLocks noGrp="1" noChangeArrowheads="1"/>
          </p:cNvSpPr>
          <p:nvPr>
            <p:ph type="title"/>
          </p:nvPr>
        </p:nvSpPr>
        <p:spPr>
          <a:xfrm>
            <a:off x="2612164" y="381000"/>
            <a:ext cx="5554806" cy="490391"/>
          </a:xfrm>
        </p:spPr>
        <p:txBody>
          <a:bodyPr/>
          <a:lstStyle/>
          <a:p>
            <a:r>
              <a:rPr lang="en-US" dirty="0"/>
              <a:t>SPICE Windows Operations</a:t>
            </a:r>
          </a:p>
        </p:txBody>
      </p:sp>
    </p:spTree>
    <p:extLst>
      <p:ext uri="{BB962C8B-B14F-4D97-AF65-F5344CB8AC3E}">
        <p14:creationId xmlns:p14="http://schemas.microsoft.com/office/powerpoint/2010/main" val="1425130186"/>
      </p:ext>
    </p:extLst>
  </p:cSld>
  <p:clrMapOvr>
    <a:masterClrMapping/>
  </p:clrMapOvr>
  <p:transition/>
</p:sld>
</file>

<file path=ppt/theme/theme1.xml><?xml version="1.0" encoding="utf-8"?>
<a:theme xmlns:a="http://schemas.openxmlformats.org/drawingml/2006/main" name="SPICE_Presentation">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SPICE_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sz="1800" b="1" i="0" u="none" strike="noStrike" cap="none" normalizeH="0" baseline="0">
            <a:ln>
              <a:noFill/>
            </a:ln>
            <a:solidFill>
              <a:schemeClr val="tx1"/>
            </a:solidFill>
            <a:effectLst/>
            <a:latin typeface="Arial" charset="0"/>
          </a:defRPr>
        </a:defPPr>
      </a:lstStyle>
    </a:lnDef>
  </a:objectDefaults>
  <a:extraClrSchemeLst>
    <a:extraClrScheme>
      <a:clrScheme name="SPICE_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ICE_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ICE_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ICE_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ICE_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ICE_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ICE_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Office\Templates\SPICE_Presentation.pot</Template>
  <TotalTime>28222</TotalTime>
  <Pages>1</Pages>
  <Words>6041</Words>
  <Application>Microsoft Macintosh PowerPoint</Application>
  <PresentationFormat>Custom</PresentationFormat>
  <Paragraphs>915</Paragraphs>
  <Slides>69</Slides>
  <Notes>64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69</vt:i4>
      </vt:variant>
    </vt:vector>
  </HeadingPairs>
  <TitlesOfParts>
    <vt:vector size="73" baseType="lpstr">
      <vt:lpstr>Arial</vt:lpstr>
      <vt:lpstr>Courier</vt:lpstr>
      <vt:lpstr>Times New Roman</vt:lpstr>
      <vt:lpstr>SPICE_Presentation</vt:lpstr>
      <vt:lpstr>SPICE Geometry Finder (GF)  Subsystem  Searching for times when specified  geometric conditions occur</vt:lpstr>
      <vt:lpstr>Topics</vt:lpstr>
      <vt:lpstr>PowerPoint Presentation</vt:lpstr>
      <vt:lpstr>Purpose</vt:lpstr>
      <vt:lpstr>Some Examples</vt:lpstr>
      <vt:lpstr>Types of GF APIs</vt:lpstr>
      <vt:lpstr>GF High-Level API Routines</vt:lpstr>
      <vt:lpstr>The SPICE Window</vt:lpstr>
      <vt:lpstr>SPICE Windows Operations</vt:lpstr>
      <vt:lpstr>Example of Window Operations</vt:lpstr>
      <vt:lpstr>Using Time Windows in GF</vt:lpstr>
      <vt:lpstr>Using Time Windows in GF</vt:lpstr>
      <vt:lpstr>Cascading Search Using Multiple SPICE Windows</vt:lpstr>
      <vt:lpstr>Cascading Search Example</vt:lpstr>
      <vt:lpstr>GF Documentation</vt:lpstr>
      <vt:lpstr>PowerPoint Presentation</vt:lpstr>
      <vt:lpstr>Distance is Local Maximum (or Minimum)</vt:lpstr>
      <vt:lpstr>Distance Within a Range</vt:lpstr>
      <vt:lpstr>Range Rate Extremum</vt:lpstr>
      <vt:lpstr>Angular Separation Inequality Search -1</vt:lpstr>
      <vt:lpstr>Angular Separation Inequality Search -2</vt:lpstr>
      <vt:lpstr>Occultation/Transit Search</vt:lpstr>
      <vt:lpstr>Target in Field of View</vt:lpstr>
      <vt:lpstr>Ray in FOV Search</vt:lpstr>
      <vt:lpstr> Position Coordinate Local Extremum Search</vt:lpstr>
      <vt:lpstr>Position Coordinate Equality Search</vt:lpstr>
      <vt:lpstr>Position Coordinate Inequality Search -1</vt:lpstr>
      <vt:lpstr>Position Coordinate Inequality Search -2</vt:lpstr>
      <vt:lpstr>Sub-Observer Point Coordinate Equality Search</vt:lpstr>
      <vt:lpstr>Surface Intercept Coordinate Equality Search</vt:lpstr>
      <vt:lpstr>Surface Intercept “Box” Search</vt:lpstr>
      <vt:lpstr>Surface Intercept Coordinate Equality Search</vt:lpstr>
      <vt:lpstr>User-Defined Quantity Extremum Search</vt:lpstr>
      <vt:lpstr>PowerPoint Presentation</vt:lpstr>
      <vt:lpstr>Types of Geometric Quantities</vt:lpstr>
      <vt:lpstr>Binary State Searches</vt:lpstr>
      <vt:lpstr>Numeric Searches</vt:lpstr>
      <vt:lpstr>Solve Distance Equality</vt:lpstr>
      <vt:lpstr>Solve Distance &lt; Inequality</vt:lpstr>
      <vt:lpstr>Solve Distance &gt; Inequality</vt:lpstr>
      <vt:lpstr>Find Local Minima</vt:lpstr>
      <vt:lpstr>Find Local Maxima</vt:lpstr>
      <vt:lpstr>Find Absolute Minimum</vt:lpstr>
      <vt:lpstr>Find Absolute Maximum</vt:lpstr>
      <vt:lpstr>Find Adjusted Absolute Minimum</vt:lpstr>
      <vt:lpstr>Find Adjusted Absolute Maximum</vt:lpstr>
      <vt:lpstr>More Details</vt:lpstr>
      <vt:lpstr>GF Mid-Level API Routines</vt:lpstr>
      <vt:lpstr>PowerPoint Presentation</vt:lpstr>
      <vt:lpstr>Root Finding</vt:lpstr>
      <vt:lpstr>Step Size Selection</vt:lpstr>
      <vt:lpstr>Monotone Windows -1</vt:lpstr>
      <vt:lpstr>Monotone Windows-2</vt:lpstr>
      <vt:lpstr>Bracketing Interval Endpoints</vt:lpstr>
      <vt:lpstr>Solving for Interval Endpoints</vt:lpstr>
      <vt:lpstr>The Result Window</vt:lpstr>
      <vt:lpstr>PowerPoint Presentation</vt:lpstr>
      <vt:lpstr>Specifying Workspace Dimensions</vt:lpstr>
      <vt:lpstr>PowerPoint Presentation</vt:lpstr>
      <vt:lpstr>API Example: GFDIST</vt:lpstr>
      <vt:lpstr>Language Differences</vt:lpstr>
      <vt:lpstr>Fortran Set-up</vt:lpstr>
      <vt:lpstr>C Set-up</vt:lpstr>
      <vt:lpstr>IDL Set-up</vt:lpstr>
      <vt:lpstr>All Languages: Additional Set-up</vt:lpstr>
      <vt:lpstr>Execute the Search -1</vt:lpstr>
      <vt:lpstr>Execute the Search -2</vt:lpstr>
      <vt:lpstr>Arguments of GFDIST  - 1</vt:lpstr>
      <vt:lpstr>Arguments of GFDIST  - 2</vt:lpstr>
    </vt:vector>
  </TitlesOfParts>
  <Manager/>
  <Company>JPL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SPICE Overview - 1</dc:title>
  <dc:subject/>
  <dc:creator>Chuck Acton</dc:creator>
  <cp:keywords/>
  <dc:description/>
  <cp:lastModifiedBy>Semenov, Boris V (US 392N)</cp:lastModifiedBy>
  <cp:revision>857</cp:revision>
  <cp:lastPrinted>2012-01-13T21:57:06Z</cp:lastPrinted>
  <dcterms:created xsi:type="dcterms:W3CDTF">2010-02-26T20:16:06Z</dcterms:created>
  <dcterms:modified xsi:type="dcterms:W3CDTF">2023-04-09T13:42:49Z</dcterms:modified>
  <cp:category/>
</cp:coreProperties>
</file>