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60" r:id="rId3"/>
    <p:sldId id="264" r:id="rId4"/>
    <p:sldId id="265" r:id="rId5"/>
    <p:sldId id="258" r:id="rId6"/>
    <p:sldId id="266" r:id="rId7"/>
    <p:sldId id="268" r:id="rId8"/>
  </p:sldIdLst>
  <p:sldSz cx="9156700" cy="6870700"/>
  <p:notesSz cx="6858000" cy="9144000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4">
          <p15:clr>
            <a:srgbClr val="A4A3A4"/>
          </p15:clr>
        </p15:guide>
        <p15:guide id="2" pos="288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104"/>
    <a:srgbClr val="FF8C17"/>
    <a:srgbClr val="0EA64B"/>
    <a:srgbClr val="33DE5B"/>
    <a:srgbClr val="E06850"/>
    <a:srgbClr val="DB7255"/>
    <a:srgbClr val="FE3254"/>
    <a:srgbClr val="72736E"/>
    <a:srgbClr val="DC4D26"/>
    <a:srgbClr val="E04C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749" autoAdjust="0"/>
    <p:restoredTop sz="99752" autoAdjust="0"/>
  </p:normalViewPr>
  <p:slideViewPr>
    <p:cSldViewPr>
      <p:cViewPr varScale="1">
        <p:scale>
          <a:sx n="124" d="100"/>
          <a:sy n="124" d="100"/>
        </p:scale>
        <p:origin x="1464" y="168"/>
      </p:cViewPr>
      <p:guideLst>
        <p:guide orient="horz" pos="2164"/>
        <p:guide pos="28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872060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692150"/>
            <a:ext cx="4565650" cy="342265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51" name="Rectangle 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3763" y="4357688"/>
            <a:ext cx="5068887" cy="4133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7" tIns="44450" rIns="90487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0"/>
            <a:r>
              <a:rPr lang="en-US" noProof="0"/>
              <a:t>Second level</a:t>
            </a:r>
          </a:p>
          <a:p>
            <a:pPr lvl="0"/>
            <a:r>
              <a:rPr lang="en-US" noProof="0"/>
              <a:t>Third level</a:t>
            </a:r>
          </a:p>
          <a:p>
            <a:pPr lvl="0"/>
            <a:r>
              <a:rPr lang="en-US" noProof="0"/>
              <a:t>Fourth level</a:t>
            </a:r>
          </a:p>
          <a:p>
            <a:pPr lvl="0"/>
            <a:r>
              <a:rPr lang="en-US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496013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37931725" indent="-37474525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lnSpc>
        <a:spcPct val="90000"/>
      </a:lnSpc>
      <a:spcBef>
        <a:spcPct val="4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875088" y="0"/>
            <a:ext cx="2982912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875088" y="8716963"/>
            <a:ext cx="2982912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 b="1" dirty="0">
                <a:latin typeface="Times New Roman" charset="0"/>
              </a:rPr>
              <a:t>1</a:t>
            </a:r>
          </a:p>
        </p:txBody>
      </p:sp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0" y="8716963"/>
            <a:ext cx="2981325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2981325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6390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2150"/>
            <a:ext cx="4562475" cy="3422650"/>
          </a:xfrm>
          <a:ln cap="flat"/>
        </p:spPr>
      </p:sp>
      <p:sp>
        <p:nvSpPr>
          <p:cNvPr id="16391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3875088" y="0"/>
            <a:ext cx="2982912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3875088" y="8716963"/>
            <a:ext cx="2982912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 b="1" dirty="0">
                <a:latin typeface="Times New Roman" charset="0"/>
              </a:rPr>
              <a:t>3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8716963"/>
            <a:ext cx="2981325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2981325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9462" name="Rectangle 6"/>
          <p:cNvSpPr>
            <a:spLocks noGrp="1" noRot="1" noChangeAspect="1" noChangeArrowheads="1"/>
          </p:cNvSpPr>
          <p:nvPr>
            <p:ph type="sldImg"/>
          </p:nvPr>
        </p:nvSpPr>
        <p:spPr>
          <a:xfrm>
            <a:off x="1147763" y="692150"/>
            <a:ext cx="4562475" cy="3422650"/>
          </a:xfrm>
          <a:solidFill>
            <a:srgbClr val="FFFFFF"/>
          </a:solidFill>
          <a:ln cap="flat"/>
        </p:spPr>
      </p:sp>
      <p:sp>
        <p:nvSpPr>
          <p:cNvPr id="1946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3875088" y="0"/>
            <a:ext cx="2982912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3875088" y="8716963"/>
            <a:ext cx="2982912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0487" tIns="44450" rIns="90487" bIns="44450" anchor="b">
            <a:prstTxWarp prst="textNoShape">
              <a:avLst/>
            </a:prstTxWarp>
          </a:bodyPr>
          <a:lstStyle/>
          <a:p>
            <a:pPr algn="r">
              <a:lnSpc>
                <a:spcPct val="90000"/>
              </a:lnSpc>
            </a:pPr>
            <a:r>
              <a:rPr lang="en-US" sz="1200" b="1" dirty="0">
                <a:latin typeface="Times New Roman" charset="0"/>
              </a:rPr>
              <a:t>2</a:t>
            </a:r>
          </a:p>
        </p:txBody>
      </p:sp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8716963"/>
            <a:ext cx="2981325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2981325" cy="4508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4582" name="Rectangle 6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7763" y="692150"/>
            <a:ext cx="4562475" cy="3422650"/>
          </a:xfrm>
          <a:ln cap="flat"/>
        </p:spPr>
      </p:sp>
      <p:sp>
        <p:nvSpPr>
          <p:cNvPr id="24583" name="Rectangle 7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7460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7388" y="2133600"/>
            <a:ext cx="7781925" cy="14732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3188" y="3894138"/>
            <a:ext cx="6410325" cy="17557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69B2E-E2B0-E742-A93A-4A44F6918818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FFBAB-1FAA-AE41-A506-4B3D05739F91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21450" y="381000"/>
            <a:ext cx="1943100" cy="57213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2150" y="381000"/>
            <a:ext cx="5676900" cy="57213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3EA260-132C-6342-BF17-7510C81A3B0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D129D-47CC-4F4A-9D6F-88A2876A2193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4414838"/>
            <a:ext cx="7781925" cy="1365250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3900" y="2911475"/>
            <a:ext cx="7781925" cy="1503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99966-D8C1-C144-B878-C50569D64684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21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4550" y="19875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E9910-71E2-3449-AB35-D171F0AAA3EC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42300" cy="114617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8288"/>
            <a:ext cx="4046538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9638"/>
            <a:ext cx="4046538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1375" y="1538288"/>
            <a:ext cx="4048125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1375" y="2179638"/>
            <a:ext cx="4048125" cy="39576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C14BE9-B84F-FB45-B56F-B550E9260596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F92781-2053-0F4B-A896-FE6D8A1E090A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A7F928-DDF6-3C4F-A223-4F4DD1BE5701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13075" cy="11652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9813" y="273050"/>
            <a:ext cx="5119687" cy="58642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8275"/>
            <a:ext cx="3013075" cy="4699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E19720-8E13-804E-BC19-EDBDF81CCF1E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463" y="4810125"/>
            <a:ext cx="549275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5463" y="614363"/>
            <a:ext cx="5492750" cy="41227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5463" y="5376863"/>
            <a:ext cx="5492750" cy="8064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34075-439C-D242-BD8F-8DA5BC84CD16}" type="slidenum">
              <a:rPr lang="en-US"/>
              <a:pPr>
                <a:defRPr/>
              </a:pPr>
              <a:t>‹#›</a:t>
            </a:fld>
            <a:endParaRPr lang="en-US" sz="1400" b="0" dirty="0">
              <a:latin typeface="Times New Roman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486025" y="381000"/>
            <a:ext cx="5727700" cy="474663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63500" tIns="25400" rIns="63500" bIns="2540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43" name="Line 3"/>
          <p:cNvSpPr>
            <a:spLocks noChangeShapeType="1"/>
          </p:cNvSpPr>
          <p:nvPr/>
        </p:nvSpPr>
        <p:spPr bwMode="auto">
          <a:xfrm>
            <a:off x="2057400" y="920750"/>
            <a:ext cx="6584950" cy="0"/>
          </a:xfrm>
          <a:prstGeom prst="line">
            <a:avLst/>
          </a:prstGeom>
          <a:noFill/>
          <a:ln w="508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2076450" y="971550"/>
            <a:ext cx="3876675" cy="24288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lIns="63500" tIns="25400" rIns="63500" bIns="25400">
            <a:prstTxWarp prst="textNoShape">
              <a:avLst/>
            </a:prstTxWarp>
            <a:spAutoFit/>
          </a:bodyPr>
          <a:lstStyle/>
          <a:p>
            <a:pPr>
              <a:lnSpc>
                <a:spcPct val="90000"/>
              </a:lnSpc>
              <a:defRPr/>
            </a:pPr>
            <a:r>
              <a:rPr lang="en-US" sz="1400" b="1" dirty="0"/>
              <a:t>Navigation and Ancillary Information Facility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92150" y="1987550"/>
            <a:ext cx="7772400" cy="411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-12700" y="6530975"/>
            <a:ext cx="209550" cy="33972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 dirty="0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629400"/>
            <a:ext cx="28956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pPr>
              <a:defRPr/>
            </a:pPr>
            <a:r>
              <a:rPr lang="en-US" dirty="0"/>
              <a:t>Welcome to tutorials</a:t>
            </a:r>
          </a:p>
        </p:txBody>
      </p:sp>
      <p:sp>
        <p:nvSpPr>
          <p:cNvPr id="1024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51700" y="6629400"/>
            <a:ext cx="1905000" cy="24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pPr>
              <a:defRPr/>
            </a:pPr>
            <a:fld id="{2E63C554-3ABC-F840-9FBB-A47AD5AD7DA3}" type="slidenum">
              <a:rPr lang="en-US"/>
              <a:pPr>
                <a:defRPr/>
              </a:pPr>
              <a:t>‹#›</a:t>
            </a:fld>
            <a:endParaRPr lang="en-US" sz="1400" dirty="0">
              <a:latin typeface="Times New Roman" charset="0"/>
            </a:endParaRPr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177800" y="182563"/>
            <a:ext cx="1824038" cy="896937"/>
            <a:chOff x="112" y="115"/>
            <a:chExt cx="1149" cy="565"/>
          </a:xfrm>
        </p:grpSpPr>
        <p:sp>
          <p:nvSpPr>
            <p:cNvPr id="10250" name="Arc 10"/>
            <p:cNvSpPr>
              <a:spLocks/>
            </p:cNvSpPr>
            <p:nvPr/>
          </p:nvSpPr>
          <p:spPr bwMode="auto">
            <a:xfrm flipH="1">
              <a:off x="635" y="206"/>
              <a:ext cx="79" cy="71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9369 w 43200"/>
                <a:gd name="T1" fmla="*/ 39403 h 39403"/>
                <a:gd name="T2" fmla="*/ 34560 w 43200"/>
                <a:gd name="T3" fmla="*/ 38880 h 39403"/>
                <a:gd name="T4" fmla="*/ 21600 w 43200"/>
                <a:gd name="T5" fmla="*/ 21600 h 39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39403" fill="none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</a:path>
                <a:path w="43200" h="39403" stroke="0" extrusionOk="0">
                  <a:moveTo>
                    <a:pt x="9368" y="39403"/>
                  </a:moveTo>
                  <a:cubicBezTo>
                    <a:pt x="3504" y="35374"/>
                    <a:pt x="0" y="2871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199" y="28398"/>
                    <a:pt x="39999" y="34800"/>
                    <a:pt x="34560" y="3887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51" name="Oval 11"/>
            <p:cNvSpPr>
              <a:spLocks noChangeArrowheads="1"/>
            </p:cNvSpPr>
            <p:nvPr/>
          </p:nvSpPr>
          <p:spPr bwMode="auto">
            <a:xfrm>
              <a:off x="112" y="292"/>
              <a:ext cx="1149" cy="388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52" name="Line 12"/>
            <p:cNvSpPr>
              <a:spLocks noChangeShapeType="1"/>
            </p:cNvSpPr>
            <p:nvPr/>
          </p:nvSpPr>
          <p:spPr bwMode="auto">
            <a:xfrm>
              <a:off x="575" y="353"/>
              <a:ext cx="1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53" name="Line 13"/>
            <p:cNvSpPr>
              <a:spLocks noChangeShapeType="1"/>
            </p:cNvSpPr>
            <p:nvPr/>
          </p:nvSpPr>
          <p:spPr bwMode="auto">
            <a:xfrm rot="-5400000">
              <a:off x="644" y="352"/>
              <a:ext cx="5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54" name="Oval 14"/>
            <p:cNvSpPr>
              <a:spLocks noChangeArrowheads="1"/>
            </p:cNvSpPr>
            <p:nvPr/>
          </p:nvSpPr>
          <p:spPr bwMode="auto">
            <a:xfrm>
              <a:off x="331" y="403"/>
              <a:ext cx="462" cy="156"/>
            </a:xfrm>
            <a:prstGeom prst="ellipse">
              <a:avLst/>
            </a:prstGeom>
            <a:noFill/>
            <a:ln w="12700">
              <a:solidFill>
                <a:srgbClr val="0000CC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55" name="Arc 15"/>
            <p:cNvSpPr>
              <a:spLocks/>
            </p:cNvSpPr>
            <p:nvPr/>
          </p:nvSpPr>
          <p:spPr bwMode="auto">
            <a:xfrm flipV="1">
              <a:off x="552" y="334"/>
              <a:ext cx="696" cy="225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9731"/>
                <a:gd name="T2" fmla="*/ 20011 w 21600"/>
                <a:gd name="T3" fmla="*/ 29731 h 29731"/>
                <a:gd name="T4" fmla="*/ 0 w 21600"/>
                <a:gd name="T5" fmla="*/ 21600 h 297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9731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</a:path>
                <a:path w="21600" h="29731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cubicBezTo>
                    <a:pt x="21600" y="24387"/>
                    <a:pt x="21060" y="27148"/>
                    <a:pt x="20011" y="29731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56" name="Oval 16"/>
            <p:cNvSpPr>
              <a:spLocks noChangeArrowheads="1"/>
            </p:cNvSpPr>
            <p:nvPr/>
          </p:nvSpPr>
          <p:spPr bwMode="auto">
            <a:xfrm>
              <a:off x="563" y="536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57" name="Oval 17"/>
            <p:cNvSpPr>
              <a:spLocks noChangeArrowheads="1"/>
            </p:cNvSpPr>
            <p:nvPr/>
          </p:nvSpPr>
          <p:spPr bwMode="auto">
            <a:xfrm>
              <a:off x="1146" y="358"/>
              <a:ext cx="47" cy="47"/>
            </a:xfrm>
            <a:prstGeom prst="ellipse">
              <a:avLst/>
            </a:prstGeom>
            <a:solidFill>
              <a:srgbClr val="E30101"/>
            </a:solidFill>
            <a:ln w="9525">
              <a:solidFill>
                <a:srgbClr val="E3010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58" name="Line 18"/>
            <p:cNvSpPr>
              <a:spLocks noChangeShapeType="1"/>
            </p:cNvSpPr>
            <p:nvPr/>
          </p:nvSpPr>
          <p:spPr bwMode="auto">
            <a:xfrm flipV="1">
              <a:off x="675" y="152"/>
              <a:ext cx="0" cy="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59" name="Freeform 19"/>
            <p:cNvSpPr>
              <a:spLocks/>
            </p:cNvSpPr>
            <p:nvPr/>
          </p:nvSpPr>
          <p:spPr bwMode="auto">
            <a:xfrm>
              <a:off x="560" y="234"/>
              <a:ext cx="233" cy="251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95" y="0"/>
                </a:cxn>
                <a:cxn ang="0">
                  <a:pos x="0" y="246"/>
                </a:cxn>
                <a:cxn ang="0">
                  <a:pos x="114" y="35"/>
                </a:cxn>
                <a:cxn ang="0">
                  <a:pos x="233" y="251"/>
                </a:cxn>
                <a:cxn ang="0">
                  <a:pos x="134" y="0"/>
                </a:cxn>
              </a:cxnLst>
              <a:rect l="0" t="0" r="r" b="b"/>
              <a:pathLst>
                <a:path w="233" h="251">
                  <a:moveTo>
                    <a:pt x="134" y="0"/>
                  </a:moveTo>
                  <a:lnTo>
                    <a:pt x="95" y="0"/>
                  </a:lnTo>
                  <a:lnTo>
                    <a:pt x="0" y="246"/>
                  </a:lnTo>
                  <a:lnTo>
                    <a:pt x="114" y="35"/>
                  </a:lnTo>
                  <a:lnTo>
                    <a:pt x="233" y="251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rgbClr val="E30101"/>
            </a:solidFill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60" name="Line 20"/>
            <p:cNvSpPr>
              <a:spLocks noChangeShapeType="1"/>
            </p:cNvSpPr>
            <p:nvPr/>
          </p:nvSpPr>
          <p:spPr bwMode="auto">
            <a:xfrm flipV="1">
              <a:off x="675" y="192"/>
              <a:ext cx="0" cy="7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 dirty="0"/>
            </a:p>
          </p:txBody>
        </p:sp>
        <p:sp>
          <p:nvSpPr>
            <p:cNvPr id="10261" name="Text Box 21"/>
            <p:cNvSpPr txBox="1">
              <a:spLocks noChangeArrowheads="1"/>
            </p:cNvSpPr>
            <p:nvPr/>
          </p:nvSpPr>
          <p:spPr bwMode="auto">
            <a:xfrm>
              <a:off x="247" y="115"/>
              <a:ext cx="370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N</a:t>
              </a:r>
              <a:endParaRPr lang="en-US" sz="4400" dirty="0"/>
            </a:p>
          </p:txBody>
        </p:sp>
        <p:sp>
          <p:nvSpPr>
            <p:cNvPr id="10262" name="Text Box 22"/>
            <p:cNvSpPr txBox="1">
              <a:spLocks noChangeArrowheads="1"/>
            </p:cNvSpPr>
            <p:nvPr/>
          </p:nvSpPr>
          <p:spPr bwMode="auto">
            <a:xfrm>
              <a:off x="739" y="115"/>
              <a:ext cx="429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en-US" sz="4400" dirty="0">
                  <a:solidFill>
                    <a:srgbClr val="E30101"/>
                  </a:solidFill>
                </a:rPr>
                <a:t>IF</a:t>
              </a:r>
              <a:endParaRPr lang="en-US" sz="4400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hf hdr="0" dt="0"/>
  <p:txStyles>
    <p:titleStyle>
      <a:lvl1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0" fontAlgn="base" hangingPunct="0">
        <a:lnSpc>
          <a:spcPct val="87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285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2400" b="1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b="1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»"/>
        <a:defRPr b="1">
          <a:solidFill>
            <a:schemeClr val="tx1"/>
          </a:solidFill>
          <a:latin typeface="+mn-lt"/>
          <a:ea typeface="ＭＳ Ｐゴシック" charset="-128"/>
        </a:defRPr>
      </a:lvl3pPr>
      <a:lvl4pPr marL="1543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•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002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5pPr>
      <a:lvl6pPr marL="24574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6pPr>
      <a:lvl7pPr marL="29146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7pPr>
      <a:lvl8pPr marL="33718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8pPr>
      <a:lvl9pPr marL="3829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SzPct val="100000"/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8"/>
          <p:cNvSpPr>
            <a:spLocks noGrp="1" noChangeArrowheads="1"/>
          </p:cNvSpPr>
          <p:nvPr>
            <p:ph type="ctrTitle"/>
          </p:nvPr>
        </p:nvSpPr>
        <p:spPr>
          <a:xfrm>
            <a:off x="2979324" y="2286000"/>
            <a:ext cx="3204403" cy="1657954"/>
          </a:xfrm>
        </p:spPr>
        <p:txBody>
          <a:bodyPr/>
          <a:lstStyle/>
          <a:p>
            <a:r>
              <a:rPr lang="en-US" dirty="0"/>
              <a:t>Welcome</a:t>
            </a:r>
            <a:br>
              <a:rPr lang="en-US" dirty="0"/>
            </a:br>
            <a:r>
              <a:rPr lang="en-US" sz="2400" dirty="0"/>
              <a:t>to the</a:t>
            </a:r>
            <a:br>
              <a:rPr lang="en-US" dirty="0"/>
            </a:br>
            <a:r>
              <a:rPr lang="en-US" dirty="0"/>
              <a:t>SPICE Tutorials</a:t>
            </a:r>
            <a:br>
              <a:rPr lang="en-US" dirty="0"/>
            </a:br>
            <a:endParaRPr lang="en-US" dirty="0"/>
          </a:p>
        </p:txBody>
      </p:sp>
      <p:sp>
        <p:nvSpPr>
          <p:cNvPr id="15363" name="Rectangle 9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648200"/>
            <a:ext cx="6400800" cy="1752600"/>
          </a:xfrm>
        </p:spPr>
        <p:txBody>
          <a:bodyPr/>
          <a:lstStyle/>
          <a:p>
            <a:pPr marL="285750" indent="-285750"/>
            <a:r>
              <a:rPr lang="en-US" dirty="0">
                <a:solidFill>
                  <a:schemeClr val="tx2"/>
                </a:solidFill>
              </a:rPr>
              <a:t>April 2023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Welcome to tutorials</a:t>
            </a:r>
          </a:p>
        </p:txBody>
      </p:sp>
      <p:sp>
        <p:nvSpPr>
          <p:cNvPr id="1741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ED9D7F98-0EE2-8D44-86AC-08E38FD87AD9}" type="slidenum">
              <a:rPr lang="en-US" smtClean="0"/>
              <a:pPr/>
              <a:t>2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7412" name="Rectangle 2"/>
          <p:cNvSpPr>
            <a:spLocks noGrp="1" noChangeArrowheads="1"/>
          </p:cNvSpPr>
          <p:nvPr>
            <p:ph type="title"/>
          </p:nvPr>
        </p:nvSpPr>
        <p:spPr>
          <a:xfrm>
            <a:off x="4251325" y="381000"/>
            <a:ext cx="2205038" cy="490538"/>
          </a:xfrm>
        </p:spPr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950" y="1454150"/>
            <a:ext cx="87757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2200" dirty="0"/>
              <a:t>Provide an </a:t>
            </a:r>
            <a:r>
              <a:rPr lang="en-US" sz="2200" dirty="0">
                <a:solidFill>
                  <a:schemeClr val="accent2"/>
                </a:solidFill>
              </a:rPr>
              <a:t>overview</a:t>
            </a:r>
            <a:r>
              <a:rPr lang="en-US" sz="2200" dirty="0"/>
              <a:t> of the entire SPICE system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Provide a sense of the purpose and </a:t>
            </a:r>
            <a:r>
              <a:rPr lang="en-US" sz="2200" dirty="0">
                <a:solidFill>
                  <a:srgbClr val="063DE8"/>
                </a:solidFill>
              </a:rPr>
              <a:t>uses</a:t>
            </a:r>
            <a:r>
              <a:rPr lang="en-US" sz="2200" dirty="0"/>
              <a:t> of SPICE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Provide an introduction to the primary SPICE </a:t>
            </a:r>
            <a:r>
              <a:rPr lang="en-US" sz="2200" dirty="0">
                <a:solidFill>
                  <a:srgbClr val="063DE8"/>
                </a:solidFill>
              </a:rPr>
              <a:t>components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Provide </a:t>
            </a:r>
            <a:r>
              <a:rPr lang="en-US" sz="2200" dirty="0">
                <a:solidFill>
                  <a:srgbClr val="063DE8"/>
                </a:solidFill>
              </a:rPr>
              <a:t>examples</a:t>
            </a:r>
            <a:r>
              <a:rPr lang="en-US" sz="2200" dirty="0"/>
              <a:t> of how to use SPICE software and data files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Provide some insight into </a:t>
            </a:r>
            <a:r>
              <a:rPr lang="en-US" sz="2200" dirty="0">
                <a:solidFill>
                  <a:srgbClr val="063DE8"/>
                </a:solidFill>
              </a:rPr>
              <a:t>conventions</a:t>
            </a:r>
            <a:r>
              <a:rPr lang="en-US" sz="2200" dirty="0"/>
              <a:t> and </a:t>
            </a:r>
            <a:r>
              <a:rPr lang="en-US" sz="2200" dirty="0">
                <a:solidFill>
                  <a:srgbClr val="063DE8"/>
                </a:solidFill>
              </a:rPr>
              <a:t>common problems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Provide substantive </a:t>
            </a:r>
            <a:r>
              <a:rPr lang="en-US" sz="2200" dirty="0">
                <a:solidFill>
                  <a:srgbClr val="063DE8"/>
                </a:solidFill>
              </a:rPr>
              <a:t>programming examples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Provide a </a:t>
            </a:r>
            <a:r>
              <a:rPr lang="en-US" sz="2200" dirty="0">
                <a:solidFill>
                  <a:srgbClr val="063DE8"/>
                </a:solidFill>
              </a:rPr>
              <a:t>peek at new capabilities</a:t>
            </a:r>
            <a:r>
              <a:rPr lang="en-US" sz="2200" dirty="0"/>
              <a:t> being worked on or considered</a:t>
            </a:r>
          </a:p>
          <a:p>
            <a:pPr>
              <a:lnSpc>
                <a:spcPct val="80000"/>
              </a:lnSpc>
            </a:pPr>
            <a:r>
              <a:rPr lang="en-US" sz="2200" dirty="0"/>
              <a:t>Familiarize you with available </a:t>
            </a:r>
            <a:r>
              <a:rPr lang="en-US" sz="2200" dirty="0">
                <a:solidFill>
                  <a:srgbClr val="063DE8"/>
                </a:solidFill>
              </a:rPr>
              <a:t>SPICE resources</a:t>
            </a:r>
          </a:p>
          <a:p>
            <a:pPr>
              <a:lnSpc>
                <a:spcPct val="80000"/>
              </a:lnSpc>
            </a:pPr>
            <a:endParaRPr lang="en-US" sz="2200" dirty="0">
              <a:solidFill>
                <a:srgbClr val="063DE8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200" dirty="0">
                <a:solidFill>
                  <a:srgbClr val="063DE8"/>
                </a:solidFill>
              </a:rPr>
              <a:t>Going through these extensive tutorials and the associated programming lessons will not be enough to make you well versed in SPICE – it’s just a significant start towards that goal.</a:t>
            </a:r>
            <a:endParaRPr lang="en-US" sz="2200" dirty="0"/>
          </a:p>
          <a:p>
            <a:pPr marL="57150" indent="0">
              <a:lnSpc>
                <a:spcPct val="80000"/>
              </a:lnSpc>
              <a:buNone/>
            </a:pPr>
            <a:endParaRPr lang="en-US" sz="2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Welcome to tutorials</a:t>
            </a:r>
          </a:p>
        </p:txBody>
      </p:sp>
      <p:sp>
        <p:nvSpPr>
          <p:cNvPr id="1843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60E5587C-667E-EF42-A22F-81D1723ED4E7}" type="slidenum">
              <a:rPr lang="en-US" smtClean="0"/>
              <a:pPr/>
              <a:t>3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1843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883150"/>
          </a:xfrm>
          <a:noFill/>
        </p:spPr>
        <p:txBody>
          <a:bodyPr lIns="90487" rIns="90487"/>
          <a:lstStyle/>
          <a:p>
            <a:r>
              <a:rPr lang="en-US" dirty="0"/>
              <a:t>Broad coverage</a:t>
            </a:r>
          </a:p>
          <a:p>
            <a:pPr lvl="1"/>
            <a:r>
              <a:rPr lang="en-US" dirty="0"/>
              <a:t>Begins at a high level, but quickly drills down to details</a:t>
            </a:r>
          </a:p>
          <a:p>
            <a:pPr lvl="1"/>
            <a:r>
              <a:rPr lang="en-US" dirty="0"/>
              <a:t>Touches on many SPICE-related topics that could be of interest to science and engineering teams</a:t>
            </a:r>
          </a:p>
          <a:p>
            <a:pPr lvl="2"/>
            <a:r>
              <a:rPr lang="en-US" dirty="0"/>
              <a:t>Depth of discussion varies somewhat amongst topics</a:t>
            </a:r>
          </a:p>
          <a:p>
            <a:r>
              <a:rPr lang="en-US" dirty="0"/>
              <a:t>Provide information for FORTRAN, C, IDL and MATLAB programmers</a:t>
            </a:r>
          </a:p>
          <a:p>
            <a:pPr lvl="1"/>
            <a:r>
              <a:rPr lang="en-US" dirty="0"/>
              <a:t>Does not  cover Java Native Interface (</a:t>
            </a:r>
            <a:r>
              <a:rPr lang="en-US" dirty="0" err="1"/>
              <a:t>JNISpice</a:t>
            </a:r>
            <a:r>
              <a:rPr lang="en-US" dirty="0"/>
              <a:t>), or the Python (e.g. </a:t>
            </a:r>
            <a:r>
              <a:rPr lang="en-US" dirty="0" err="1"/>
              <a:t>SpiceyPy</a:t>
            </a:r>
            <a:r>
              <a:rPr lang="en-US" dirty="0"/>
              <a:t>), Ruby, Swift and other 3rd party offerings.</a:t>
            </a:r>
          </a:p>
          <a:p>
            <a:r>
              <a:rPr lang="en-US" dirty="0"/>
              <a:t>Some tutorials have important material provided in a “Backup” section: you should read those charts too!</a:t>
            </a:r>
          </a:p>
          <a:p>
            <a:r>
              <a:rPr lang="en-US" dirty="0"/>
              <a:t>Some topics are addressed rather little or not at all</a:t>
            </a:r>
          </a:p>
          <a:p>
            <a:pPr lvl="1"/>
            <a:r>
              <a:rPr lang="en-US" dirty="0"/>
              <a:t>Kernel production</a:t>
            </a:r>
          </a:p>
          <a:p>
            <a:pPr lvl="1"/>
            <a:r>
              <a:rPr lang="en-US" dirty="0"/>
              <a:t>Archiving SPICE data</a:t>
            </a:r>
          </a:p>
        </p:txBody>
      </p:sp>
      <p:sp>
        <p:nvSpPr>
          <p:cNvPr id="18437" name="Rectangle 3"/>
          <p:cNvSpPr>
            <a:spLocks noGrp="1" noChangeArrowheads="1"/>
          </p:cNvSpPr>
          <p:nvPr>
            <p:ph type="title"/>
          </p:nvPr>
        </p:nvSpPr>
        <p:spPr>
          <a:xfrm>
            <a:off x="3343674" y="381000"/>
            <a:ext cx="3201197" cy="479747"/>
          </a:xfrm>
        </p:spPr>
        <p:txBody>
          <a:bodyPr/>
          <a:lstStyle/>
          <a:p>
            <a:r>
              <a:rPr lang="en-US" dirty="0"/>
              <a:t>Tutorials Scope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Welcome to tutorials</a:t>
            </a:r>
          </a:p>
        </p:txBody>
      </p:sp>
      <p:sp>
        <p:nvSpPr>
          <p:cNvPr id="20483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E75CE83-F00E-5349-86F6-A77B8DD5953A}" type="slidenum">
              <a:rPr lang="en-US" smtClean="0"/>
              <a:pPr/>
              <a:t>4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0484" name="Rectangle 2"/>
          <p:cNvSpPr>
            <a:spLocks noGrp="1" noChangeArrowheads="1"/>
          </p:cNvSpPr>
          <p:nvPr>
            <p:ph type="title"/>
          </p:nvPr>
        </p:nvSpPr>
        <p:spPr>
          <a:xfrm>
            <a:off x="3554413" y="381000"/>
            <a:ext cx="3598862" cy="474663"/>
          </a:xfrm>
        </p:spPr>
        <p:txBody>
          <a:bodyPr/>
          <a:lstStyle/>
          <a:p>
            <a:r>
              <a:rPr lang="en-US" dirty="0"/>
              <a:t>Repeated Material</a:t>
            </a:r>
          </a:p>
        </p:txBody>
      </p:sp>
      <p:sp>
        <p:nvSpPr>
          <p:cNvPr id="204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Some topics will be repeated in two or more tutorials</a:t>
            </a:r>
          </a:p>
          <a:p>
            <a:pPr lvl="1"/>
            <a:r>
              <a:rPr lang="en-US" dirty="0"/>
              <a:t>We’re not trying to bore you, but…</a:t>
            </a:r>
          </a:p>
          <a:p>
            <a:pPr lvl="2"/>
            <a:r>
              <a:rPr lang="en-US" dirty="0"/>
              <a:t>we don’t wish to assume people will read all of the tutorials at the same time</a:t>
            </a:r>
          </a:p>
          <a:p>
            <a:pPr lvl="2"/>
            <a:r>
              <a:rPr lang="en-US" dirty="0"/>
              <a:t>we think some items are sufficiently important to mention them more than once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dirty="0"/>
              <a:t>Welcome to tutorials</a:t>
            </a:r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39D6EB44-00B5-2F48-9FED-CD24CBC85053}" type="slidenum">
              <a:rPr lang="en-US" smtClean="0"/>
              <a:pPr/>
              <a:t>5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1508" name="Text Box 3"/>
          <p:cNvSpPr txBox="1">
            <a:spLocks noChangeArrowheads="1"/>
          </p:cNvSpPr>
          <p:nvPr/>
        </p:nvSpPr>
        <p:spPr bwMode="auto">
          <a:xfrm>
            <a:off x="3778250" y="5673725"/>
            <a:ext cx="6096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 dirty="0">
                <a:solidFill>
                  <a:srgbClr val="FC0000"/>
                </a:solidFill>
              </a:rPr>
              <a:t>••••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5264150" y="2520950"/>
            <a:ext cx="3740150" cy="3937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b="1" dirty="0"/>
              <a:t>… but it does take a</a:t>
            </a:r>
          </a:p>
          <a:p>
            <a:r>
              <a:rPr lang="en-US" b="1" dirty="0"/>
              <a:t>modest amount of effort</a:t>
            </a:r>
          </a:p>
          <a:p>
            <a:r>
              <a:rPr lang="en-US" b="1" dirty="0"/>
              <a:t>to learn enough about</a:t>
            </a:r>
          </a:p>
          <a:p>
            <a:r>
              <a:rPr lang="en-US" b="1" dirty="0"/>
              <a:t>SPICE to begin to use its</a:t>
            </a:r>
          </a:p>
          <a:p>
            <a:r>
              <a:rPr lang="en-US" b="1" dirty="0"/>
              <a:t>features with good success.</a:t>
            </a:r>
          </a:p>
          <a:p>
            <a:endParaRPr lang="en-US" b="1" dirty="0"/>
          </a:p>
          <a:p>
            <a:r>
              <a:rPr lang="en-US" b="1" dirty="0"/>
              <a:t>It helps to have some</a:t>
            </a:r>
          </a:p>
          <a:p>
            <a:r>
              <a:rPr lang="en-US" b="1" dirty="0"/>
              <a:t>math skills, some innate sense</a:t>
            </a:r>
          </a:p>
          <a:p>
            <a:r>
              <a:rPr lang="en-US" b="1" dirty="0"/>
              <a:t>of spatial orientation, and</a:t>
            </a:r>
          </a:p>
          <a:p>
            <a:r>
              <a:rPr lang="en-US" b="1" dirty="0"/>
              <a:t>some familiarity with your</a:t>
            </a:r>
          </a:p>
          <a:p>
            <a:r>
              <a:rPr lang="en-US" b="1" dirty="0"/>
              <a:t>computer’s operating</a:t>
            </a:r>
          </a:p>
          <a:p>
            <a:r>
              <a:rPr lang="en-US" b="1" dirty="0"/>
              <a:t>system, a code editor, and a</a:t>
            </a:r>
          </a:p>
          <a:p>
            <a:r>
              <a:rPr lang="en-US" b="1" dirty="0"/>
              <a:t>compiler or Integrated</a:t>
            </a:r>
          </a:p>
          <a:p>
            <a:r>
              <a:rPr lang="en-US" b="1" dirty="0"/>
              <a:t>Development Environment (IDE).</a:t>
            </a:r>
          </a:p>
        </p:txBody>
      </p:sp>
      <p:sp>
        <p:nvSpPr>
          <p:cNvPr id="21510" name="Rectangle 7"/>
          <p:cNvSpPr>
            <a:spLocks noGrp="1" noChangeArrowheads="1"/>
          </p:cNvSpPr>
          <p:nvPr>
            <p:ph type="title"/>
          </p:nvPr>
        </p:nvSpPr>
        <p:spPr>
          <a:xfrm>
            <a:off x="2108200" y="355600"/>
            <a:ext cx="6677025" cy="474663"/>
          </a:xfrm>
        </p:spPr>
        <p:txBody>
          <a:bodyPr/>
          <a:lstStyle/>
          <a:p>
            <a:r>
              <a:rPr lang="en-US" dirty="0"/>
              <a:t>Your SPICE Odyssey Begins Here</a:t>
            </a:r>
          </a:p>
        </p:txBody>
      </p:sp>
      <p:sp>
        <p:nvSpPr>
          <p:cNvPr id="21511" name="Rectangle 9"/>
          <p:cNvSpPr>
            <a:spLocks noChangeArrowheads="1"/>
          </p:cNvSpPr>
          <p:nvPr/>
        </p:nvSpPr>
        <p:spPr bwMode="auto">
          <a:xfrm>
            <a:off x="6016625" y="1166813"/>
            <a:ext cx="184150" cy="3667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pic>
        <p:nvPicPr>
          <p:cNvPr id="21512" name="Picture 10" descr="rocket_scientis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371600"/>
            <a:ext cx="4533900" cy="471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3" name="Rectangle 11"/>
          <p:cNvSpPr>
            <a:spLocks noChangeArrowheads="1"/>
          </p:cNvSpPr>
          <p:nvPr/>
        </p:nvSpPr>
        <p:spPr bwMode="auto">
          <a:xfrm>
            <a:off x="387350" y="1377950"/>
            <a:ext cx="4511675" cy="4689475"/>
          </a:xfrm>
          <a:prstGeom prst="rect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587750" y="5291490"/>
            <a:ext cx="595035" cy="58477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mr-IN" sz="3200" b="1" dirty="0">
                <a:solidFill>
                  <a:srgbClr val="FF7104"/>
                </a:solidFill>
              </a:rPr>
              <a:t>…</a:t>
            </a:r>
            <a:endParaRPr lang="en-US" sz="3200" b="1" dirty="0">
              <a:solidFill>
                <a:srgbClr val="FF7104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Welcome to tutorials</a:t>
            </a:r>
            <a:endParaRPr lang="en-US" dirty="0"/>
          </a:p>
        </p:txBody>
      </p:sp>
      <p:sp>
        <p:nvSpPr>
          <p:cNvPr id="2253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A1E33FE4-755B-9F4D-A771-834D81514C10}" type="slidenum">
              <a:rPr lang="en-US" smtClean="0"/>
              <a:pPr/>
              <a:t>6</a:t>
            </a:fld>
            <a:endParaRPr lang="en-US" sz="1400" b="0" dirty="0">
              <a:latin typeface="Times New Roman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>
          <a:xfrm>
            <a:off x="3143663" y="381000"/>
            <a:ext cx="4428296" cy="490391"/>
          </a:xfrm>
        </p:spPr>
        <p:txBody>
          <a:bodyPr/>
          <a:lstStyle/>
          <a:p>
            <a:r>
              <a:rPr lang="en-US" dirty="0"/>
              <a:t>SPICE Seems “Large”</a:t>
            </a:r>
          </a:p>
        </p:txBody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752600"/>
            <a:ext cx="8077200" cy="4502150"/>
          </a:xfrm>
        </p:spPr>
        <p:txBody>
          <a:bodyPr/>
          <a:lstStyle/>
          <a:p>
            <a:r>
              <a:rPr lang="en-US" dirty="0"/>
              <a:t>The generic SPICE Toolkit contains:</a:t>
            </a:r>
          </a:p>
          <a:p>
            <a:pPr lvl="1"/>
            <a:r>
              <a:rPr lang="en-US" dirty="0"/>
              <a:t>several hundred public APIs (“modules” or “subroutines”)</a:t>
            </a:r>
          </a:p>
          <a:p>
            <a:pPr lvl="1"/>
            <a:r>
              <a:rPr lang="en-US" dirty="0"/>
              <a:t>about 17 utility and application executables</a:t>
            </a:r>
          </a:p>
          <a:p>
            <a:pPr lvl="1"/>
            <a:r>
              <a:rPr lang="en-US" dirty="0"/>
              <a:t>about 26  subsystem technical reference documents</a:t>
            </a:r>
          </a:p>
          <a:p>
            <a:pPr lvl="1"/>
            <a:r>
              <a:rPr lang="en-US" dirty="0"/>
              <a:t>and more</a:t>
            </a:r>
          </a:p>
          <a:p>
            <a:pPr lvl="1">
              <a:buFontTx/>
              <a:buNone/>
            </a:pPr>
            <a:endParaRPr lang="en-US" dirty="0"/>
          </a:p>
          <a:p>
            <a:r>
              <a:rPr lang="en-US" dirty="0"/>
              <a:t>Don’t let this size bother you…  just work your way into it bit by bit</a:t>
            </a:r>
          </a:p>
          <a:p>
            <a:r>
              <a:rPr lang="en-US" dirty="0"/>
              <a:t>Most customers use only a handful of these APIs</a:t>
            </a:r>
          </a:p>
          <a:p>
            <a:r>
              <a:rPr lang="en-US" dirty="0"/>
              <a:t>Hundreds of others just like you are using SPICE today</a:t>
            </a:r>
          </a:p>
        </p:txBody>
      </p:sp>
    </p:spTree>
    <p:extLst>
      <p:ext uri="{BB962C8B-B14F-4D97-AF65-F5344CB8AC3E}">
        <p14:creationId xmlns:p14="http://schemas.microsoft.com/office/powerpoint/2010/main" val="3672891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Footer Placeholder 2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/>
              <a:t>Welcome to tutorials</a:t>
            </a:r>
          </a:p>
        </p:txBody>
      </p:sp>
      <p:sp>
        <p:nvSpPr>
          <p:cNvPr id="23555" name="Slide Number Placeholder 3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9209B7D-7FDC-B841-8149-63F578EACFC4}" type="slidenum">
              <a:rPr lang="en-US" smtClean="0"/>
              <a:pPr/>
              <a:t>7</a:t>
            </a:fld>
            <a:endParaRPr lang="en-US" sz="1400" b="0">
              <a:latin typeface="Times New Roman" charset="0"/>
            </a:endParaRP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>
          <a:xfrm>
            <a:off x="3148013" y="381000"/>
            <a:ext cx="4418012" cy="474663"/>
          </a:xfrm>
        </p:spPr>
        <p:txBody>
          <a:bodyPr/>
          <a:lstStyle/>
          <a:p>
            <a:r>
              <a:rPr lang="en-US"/>
              <a:t>The NAIF Team at JPL</a:t>
            </a:r>
          </a:p>
        </p:txBody>
      </p:sp>
      <p:sp>
        <p:nvSpPr>
          <p:cNvPr id="23558" name="Text Box 5"/>
          <p:cNvSpPr txBox="1">
            <a:spLocks noChangeArrowheads="1"/>
          </p:cNvSpPr>
          <p:nvPr/>
        </p:nvSpPr>
        <p:spPr bwMode="auto">
          <a:xfrm>
            <a:off x="6864350" y="6254750"/>
            <a:ext cx="11430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/>
              <a:t>Ed Wright</a:t>
            </a:r>
            <a:endParaRPr lang="en-US" sz="1600" dirty="0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768350" y="3511550"/>
            <a:ext cx="1436687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/>
              <a:t>Chuck Acton</a:t>
            </a:r>
            <a:endParaRPr lang="en-US" sz="1600" dirty="0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3816350" y="3511550"/>
            <a:ext cx="1482725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/>
              <a:t>Nat Bachman</a:t>
            </a:r>
            <a:endParaRPr lang="en-US" sz="1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50" y="1530350"/>
            <a:ext cx="1524000" cy="1905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0150" y="1530350"/>
            <a:ext cx="1521562" cy="190195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838" y="4245882"/>
            <a:ext cx="1524000" cy="1905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750" y="4197350"/>
            <a:ext cx="1524000" cy="1905000"/>
          </a:xfrm>
          <a:prstGeom prst="rect">
            <a:avLst/>
          </a:prstGeom>
        </p:spPr>
      </p:pic>
      <p:sp>
        <p:nvSpPr>
          <p:cNvPr id="22" name="Text Box 6"/>
          <p:cNvSpPr txBox="1">
            <a:spLocks noChangeArrowheads="1"/>
          </p:cNvSpPr>
          <p:nvPr/>
        </p:nvSpPr>
        <p:spPr bwMode="auto">
          <a:xfrm>
            <a:off x="3703760" y="6332283"/>
            <a:ext cx="1663700" cy="3365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/>
              <a:t>Boris Semenov</a:t>
            </a:r>
            <a:endParaRPr lang="en-US" sz="1600"/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913224" y="6332283"/>
            <a:ext cx="1359668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/>
              <a:t>Matt Barnes</a:t>
            </a:r>
            <a:endParaRPr lang="en-US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0CFF33-7181-ECC0-46D7-76D9DE3A49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350" y="4349750"/>
            <a:ext cx="1574800" cy="1892300"/>
          </a:xfrm>
          <a:prstGeom prst="rect">
            <a:avLst/>
          </a:prstGeom>
        </p:spPr>
      </p:pic>
      <p:sp>
        <p:nvSpPr>
          <p:cNvPr id="11" name="Text Box 6">
            <a:extLst>
              <a:ext uri="{FF2B5EF4-FFF2-40B4-BE49-F238E27FC236}">
                <a16:creationId xmlns:a16="http://schemas.microsoft.com/office/drawing/2014/main" id="{75F3E45C-4048-67D8-6854-D84221E6AC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62015" y="3511550"/>
            <a:ext cx="1507144" cy="33855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600" b="1" dirty="0"/>
              <a:t>Alyssa Bailey</a:t>
            </a:r>
            <a:endParaRPr lang="en-US" sz="16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1D041F-90E1-C5B4-9604-F73A632D408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0800" y="1530350"/>
            <a:ext cx="1524000" cy="190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819713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PICE_Presentation">
  <a:themeElements>
    <a:clrScheme name="">
      <a:dk1>
        <a:srgbClr val="000000"/>
      </a:dk1>
      <a:lt1>
        <a:srgbClr val="FFFFFF"/>
      </a:lt1>
      <a:dk2>
        <a:srgbClr val="081D58"/>
      </a:dk2>
      <a:lt2>
        <a:srgbClr val="919191"/>
      </a:lt2>
      <a:accent1>
        <a:srgbClr val="FC0128"/>
      </a:accent1>
      <a:accent2>
        <a:srgbClr val="063DE8"/>
      </a:accent2>
      <a:accent3>
        <a:srgbClr val="FFFFFF"/>
      </a:accent3>
      <a:accent4>
        <a:srgbClr val="000000"/>
      </a:accent4>
      <a:accent5>
        <a:srgbClr val="FDAAAC"/>
      </a:accent5>
      <a:accent6>
        <a:srgbClr val="0536D2"/>
      </a:accent6>
      <a:hlink>
        <a:srgbClr val="00DFCA"/>
      </a:hlink>
      <a:folHlink>
        <a:srgbClr val="EAEC5E"/>
      </a:folHlink>
    </a:clrScheme>
    <a:fontScheme name="SPICE_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SPICE_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PICE_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PICE_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Office\Templates\SPICE_Presentation.pot</Template>
  <TotalTime>2446</TotalTime>
  <Words>455</Words>
  <Application>Microsoft Macintosh PowerPoint</Application>
  <PresentationFormat>Custom</PresentationFormat>
  <Paragraphs>78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Times New Roman</vt:lpstr>
      <vt:lpstr>SPICE_Presentation</vt:lpstr>
      <vt:lpstr>Welcome to the SPICE Tutorials </vt:lpstr>
      <vt:lpstr>Objectives</vt:lpstr>
      <vt:lpstr>Tutorials Scope</vt:lpstr>
      <vt:lpstr>Repeated Material</vt:lpstr>
      <vt:lpstr>Your SPICE Odyssey Begins Here</vt:lpstr>
      <vt:lpstr>SPICE Seems “Large”</vt:lpstr>
      <vt:lpstr>The NAIF Team at JPL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Collection of SPICE Tutorials</dc:title>
  <cp:lastModifiedBy>Semenov, Boris V (US 392N)</cp:lastModifiedBy>
  <cp:revision>127</cp:revision>
  <cp:lastPrinted>2001-02-22T02:08:29Z</cp:lastPrinted>
  <dcterms:created xsi:type="dcterms:W3CDTF">2010-02-25T03:55:21Z</dcterms:created>
  <dcterms:modified xsi:type="dcterms:W3CDTF">2023-04-09T14:05:51Z</dcterms:modified>
</cp:coreProperties>
</file>