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36"/>
  </p:notesMasterIdLst>
  <p:handoutMasterIdLst>
    <p:handoutMasterId r:id="rId37"/>
  </p:handoutMasterIdLst>
  <p:sldIdLst>
    <p:sldId id="257" r:id="rId2"/>
    <p:sldId id="289" r:id="rId3"/>
    <p:sldId id="286" r:id="rId4"/>
    <p:sldId id="283" r:id="rId5"/>
    <p:sldId id="299" r:id="rId6"/>
    <p:sldId id="277" r:id="rId7"/>
    <p:sldId id="263" r:id="rId8"/>
    <p:sldId id="280" r:id="rId9"/>
    <p:sldId id="266" r:id="rId10"/>
    <p:sldId id="305" r:id="rId11"/>
    <p:sldId id="311" r:id="rId12"/>
    <p:sldId id="284" r:id="rId13"/>
    <p:sldId id="306" r:id="rId14"/>
    <p:sldId id="296" r:id="rId15"/>
    <p:sldId id="297" r:id="rId16"/>
    <p:sldId id="302" r:id="rId17"/>
    <p:sldId id="312" r:id="rId18"/>
    <p:sldId id="295" r:id="rId19"/>
    <p:sldId id="298" r:id="rId20"/>
    <p:sldId id="275" r:id="rId21"/>
    <p:sldId id="307" r:id="rId22"/>
    <p:sldId id="301" r:id="rId23"/>
    <p:sldId id="276" r:id="rId24"/>
    <p:sldId id="291" r:id="rId25"/>
    <p:sldId id="292" r:id="rId26"/>
    <p:sldId id="293" r:id="rId27"/>
    <p:sldId id="294" r:id="rId28"/>
    <p:sldId id="272" r:id="rId29"/>
    <p:sldId id="279" r:id="rId30"/>
    <p:sldId id="281" r:id="rId31"/>
    <p:sldId id="285" r:id="rId32"/>
    <p:sldId id="271" r:id="rId33"/>
    <p:sldId id="264" r:id="rId34"/>
    <p:sldId id="265" r:id="rId35"/>
  </p:sldIdLst>
  <p:sldSz cx="9156700" cy="6870700"/>
  <p:notesSz cx="7010400" cy="9236075"/>
  <p:kinsoku lang="ja-JP" invalStChars="、。，．・：；？！゛゜ヽヾゝゞ々ー’”）〕］｝〉》」』】°‰′″℃￠％ぁぃぅぇぉっゃゅょゎァィゥェォッャュョヮヵヶ!%),.:;?]}｡｣､･ｧｨｩｪｫｬｭｮｯｰﾞﾟ" invalEndChars="‘“（〔［｛〈《「『【￥＄$([\{｢￡"/>
  <p:defaultTextStyle>
    <a:defPPr>
      <a:defRPr lang="en-US"/>
    </a:defPPr>
    <a:lvl1pPr algn="l" rtl="0" eaLnBrk="0" fontAlgn="base" hangingPunct="0">
      <a:lnSpc>
        <a:spcPct val="90000"/>
      </a:lnSpc>
      <a:spcBef>
        <a:spcPct val="0"/>
      </a:spcBef>
      <a:spcAft>
        <a:spcPct val="0"/>
      </a:spcAft>
      <a:defRPr sz="1200" b="1" kern="1200">
        <a:solidFill>
          <a:schemeClr val="tx1"/>
        </a:solidFill>
        <a:latin typeface="Arial" charset="0"/>
        <a:ea typeface="+mn-ea"/>
        <a:cs typeface="+mn-cs"/>
      </a:defRPr>
    </a:lvl1pPr>
    <a:lvl2pPr marL="457200" algn="l" rtl="0" eaLnBrk="0" fontAlgn="base" hangingPunct="0">
      <a:lnSpc>
        <a:spcPct val="90000"/>
      </a:lnSpc>
      <a:spcBef>
        <a:spcPct val="0"/>
      </a:spcBef>
      <a:spcAft>
        <a:spcPct val="0"/>
      </a:spcAft>
      <a:defRPr sz="1200" b="1" kern="1200">
        <a:solidFill>
          <a:schemeClr val="tx1"/>
        </a:solidFill>
        <a:latin typeface="Arial" charset="0"/>
        <a:ea typeface="+mn-ea"/>
        <a:cs typeface="+mn-cs"/>
      </a:defRPr>
    </a:lvl2pPr>
    <a:lvl3pPr marL="914400" algn="l" rtl="0" eaLnBrk="0" fontAlgn="base" hangingPunct="0">
      <a:lnSpc>
        <a:spcPct val="90000"/>
      </a:lnSpc>
      <a:spcBef>
        <a:spcPct val="0"/>
      </a:spcBef>
      <a:spcAft>
        <a:spcPct val="0"/>
      </a:spcAft>
      <a:defRPr sz="1200" b="1" kern="1200">
        <a:solidFill>
          <a:schemeClr val="tx1"/>
        </a:solidFill>
        <a:latin typeface="Arial" charset="0"/>
        <a:ea typeface="+mn-ea"/>
        <a:cs typeface="+mn-cs"/>
      </a:defRPr>
    </a:lvl3pPr>
    <a:lvl4pPr marL="1371600" algn="l" rtl="0" eaLnBrk="0" fontAlgn="base" hangingPunct="0">
      <a:lnSpc>
        <a:spcPct val="90000"/>
      </a:lnSpc>
      <a:spcBef>
        <a:spcPct val="0"/>
      </a:spcBef>
      <a:spcAft>
        <a:spcPct val="0"/>
      </a:spcAft>
      <a:defRPr sz="1200" b="1" kern="1200">
        <a:solidFill>
          <a:schemeClr val="tx1"/>
        </a:solidFill>
        <a:latin typeface="Arial" charset="0"/>
        <a:ea typeface="+mn-ea"/>
        <a:cs typeface="+mn-cs"/>
      </a:defRPr>
    </a:lvl4pPr>
    <a:lvl5pPr marL="1828800" algn="l" rtl="0" eaLnBrk="0" fontAlgn="base" hangingPunct="0">
      <a:lnSpc>
        <a:spcPct val="90000"/>
      </a:lnSpc>
      <a:spcBef>
        <a:spcPct val="0"/>
      </a:spcBef>
      <a:spcAft>
        <a:spcPct val="0"/>
      </a:spcAft>
      <a:defRPr sz="1200" b="1" kern="1200">
        <a:solidFill>
          <a:schemeClr val="tx1"/>
        </a:solidFill>
        <a:latin typeface="Arial" charset="0"/>
        <a:ea typeface="+mn-ea"/>
        <a:cs typeface="+mn-cs"/>
      </a:defRPr>
    </a:lvl5pPr>
    <a:lvl6pPr marL="2286000" algn="l" defTabSz="457200" rtl="0" eaLnBrk="1" latinLnBrk="0" hangingPunct="1">
      <a:defRPr sz="1200" b="1" kern="1200">
        <a:solidFill>
          <a:schemeClr val="tx1"/>
        </a:solidFill>
        <a:latin typeface="Arial" charset="0"/>
        <a:ea typeface="+mn-ea"/>
        <a:cs typeface="+mn-cs"/>
      </a:defRPr>
    </a:lvl6pPr>
    <a:lvl7pPr marL="2743200" algn="l" defTabSz="457200" rtl="0" eaLnBrk="1" latinLnBrk="0" hangingPunct="1">
      <a:defRPr sz="1200" b="1" kern="1200">
        <a:solidFill>
          <a:schemeClr val="tx1"/>
        </a:solidFill>
        <a:latin typeface="Arial" charset="0"/>
        <a:ea typeface="+mn-ea"/>
        <a:cs typeface="+mn-cs"/>
      </a:defRPr>
    </a:lvl7pPr>
    <a:lvl8pPr marL="3200400" algn="l" defTabSz="457200" rtl="0" eaLnBrk="1" latinLnBrk="0" hangingPunct="1">
      <a:defRPr sz="1200" b="1" kern="1200">
        <a:solidFill>
          <a:schemeClr val="tx1"/>
        </a:solidFill>
        <a:latin typeface="Arial" charset="0"/>
        <a:ea typeface="+mn-ea"/>
        <a:cs typeface="+mn-cs"/>
      </a:defRPr>
    </a:lvl8pPr>
    <a:lvl9pPr marL="3657600" algn="l" defTabSz="457200" rtl="0" eaLnBrk="1" latinLnBrk="0" hangingPunct="1">
      <a:defRPr sz="12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605" autoAdjust="0"/>
    <p:restoredTop sz="99876" autoAdjust="0"/>
  </p:normalViewPr>
  <p:slideViewPr>
    <p:cSldViewPr>
      <p:cViewPr varScale="1">
        <p:scale>
          <a:sx n="119" d="100"/>
          <a:sy n="119" d="100"/>
        </p:scale>
        <p:origin x="208" y="520"/>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50" d="100"/>
          <a:sy n="150" d="100"/>
        </p:scale>
        <p:origin x="-108" y="4734"/>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6629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idx="2"/>
          </p:nvPr>
        </p:nvSpPr>
        <p:spPr bwMode="auto">
          <a:xfrm>
            <a:off x="1228725" y="595313"/>
            <a:ext cx="4567238" cy="3427412"/>
          </a:xfrm>
          <a:prstGeom prst="rect">
            <a:avLst/>
          </a:prstGeom>
          <a:noFill/>
          <a:ln w="12700">
            <a:noFill/>
            <a:miter lim="800000"/>
            <a:headEnd/>
            <a:tailEnd/>
          </a:ln>
        </p:spPr>
      </p:sp>
    </p:spTree>
    <p:extLst>
      <p:ext uri="{BB962C8B-B14F-4D97-AF65-F5344CB8AC3E}">
        <p14:creationId xmlns:p14="http://schemas.microsoft.com/office/powerpoint/2010/main" val="1268416905"/>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r>
              <a:rPr lang="en-US" sz="1400"/>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endParaRPr lang="en-US"/>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endParaRPr lang="en-US"/>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endParaRPr lang="en-US"/>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endParaRPr lang="en-US"/>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endParaRPr lang="en-US"/>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endParaRPr lang="en-US"/>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nSpc>
                  <a:spcPct val="100000"/>
                </a:lnSpc>
              </a:pPr>
              <a:r>
                <a:rPr lang="en-US" sz="4400" b="0">
                  <a:solidFill>
                    <a:srgbClr val="E30101"/>
                  </a:solidFill>
                </a:rPr>
                <a:t>N</a:t>
              </a:r>
              <a:endParaRPr lang="en-US" sz="4400" b="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nSpc>
                  <a:spcPct val="100000"/>
                </a:lnSpc>
              </a:pPr>
              <a:r>
                <a:rPr lang="en-US" sz="4400" b="0">
                  <a:solidFill>
                    <a:srgbClr val="E30101"/>
                  </a:solidFill>
                </a:rPr>
                <a:t>IF</a:t>
              </a:r>
              <a:endParaRPr lang="en-US" sz="4400" b="0"/>
            </a:p>
          </p:txBody>
        </p:sp>
      </p:grpSp>
      <p:sp>
        <p:nvSpPr>
          <p:cNvPr id="50178"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50181"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r>
              <a:rPr lang="en-US"/>
              <a:t>C-Kernel</a:t>
            </a:r>
          </a:p>
        </p:txBody>
      </p:sp>
      <p:sp>
        <p:nvSpPr>
          <p:cNvPr id="5" name="Rectangle 8"/>
          <p:cNvSpPr>
            <a:spLocks noGrp="1" noChangeArrowheads="1"/>
          </p:cNvSpPr>
          <p:nvPr>
            <p:ph type="sldNum" sz="quarter" idx="11"/>
          </p:nvPr>
        </p:nvSpPr>
        <p:spPr>
          <a:ln/>
        </p:spPr>
        <p:txBody>
          <a:bodyPr/>
          <a:lstStyle>
            <a:lvl1pPr>
              <a:defRPr/>
            </a:lvl1pPr>
          </a:lstStyle>
          <a:p>
            <a:fld id="{A1CBB2A1-7C1B-8149-90F7-7BB6BC553420}" type="slidenum">
              <a:rPr lang="en-US"/>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r>
              <a:rPr lang="en-US"/>
              <a:t>C-Kernel</a:t>
            </a:r>
          </a:p>
        </p:txBody>
      </p:sp>
      <p:sp>
        <p:nvSpPr>
          <p:cNvPr id="5" name="Rectangle 8"/>
          <p:cNvSpPr>
            <a:spLocks noGrp="1" noChangeArrowheads="1"/>
          </p:cNvSpPr>
          <p:nvPr>
            <p:ph type="sldNum" sz="quarter" idx="11"/>
          </p:nvPr>
        </p:nvSpPr>
        <p:spPr>
          <a:ln/>
        </p:spPr>
        <p:txBody>
          <a:bodyPr/>
          <a:lstStyle>
            <a:lvl1pPr>
              <a:defRPr/>
            </a:lvl1pPr>
          </a:lstStyle>
          <a:p>
            <a:fld id="{959A5408-9605-0641-98DC-80DFBA9E0B23}" type="slidenum">
              <a:rPr lang="en-US"/>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r>
              <a:rPr lang="en-US"/>
              <a:t>C-Kernel</a:t>
            </a:r>
          </a:p>
        </p:txBody>
      </p:sp>
      <p:sp>
        <p:nvSpPr>
          <p:cNvPr id="5" name="Rectangle 8"/>
          <p:cNvSpPr>
            <a:spLocks noGrp="1" noChangeArrowheads="1"/>
          </p:cNvSpPr>
          <p:nvPr>
            <p:ph type="sldNum" sz="quarter" idx="11"/>
          </p:nvPr>
        </p:nvSpPr>
        <p:spPr>
          <a:ln/>
        </p:spPr>
        <p:txBody>
          <a:bodyPr/>
          <a:lstStyle>
            <a:lvl1pPr>
              <a:defRPr/>
            </a:lvl1pPr>
          </a:lstStyle>
          <a:p>
            <a:fld id="{D0B72961-79D8-5242-8426-05D6299BB26A}" type="slidenum">
              <a:rPr lang="en-US"/>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ftr" sz="quarter" idx="10"/>
          </p:nvPr>
        </p:nvSpPr>
        <p:spPr>
          <a:ln/>
        </p:spPr>
        <p:txBody>
          <a:bodyPr/>
          <a:lstStyle>
            <a:lvl1pPr>
              <a:defRPr/>
            </a:lvl1pPr>
          </a:lstStyle>
          <a:p>
            <a:r>
              <a:rPr lang="en-US"/>
              <a:t>C-Kernel</a:t>
            </a:r>
          </a:p>
        </p:txBody>
      </p:sp>
      <p:sp>
        <p:nvSpPr>
          <p:cNvPr id="5" name="Rectangle 8"/>
          <p:cNvSpPr>
            <a:spLocks noGrp="1" noChangeArrowheads="1"/>
          </p:cNvSpPr>
          <p:nvPr>
            <p:ph type="sldNum" sz="quarter" idx="11"/>
          </p:nvPr>
        </p:nvSpPr>
        <p:spPr>
          <a:ln/>
        </p:spPr>
        <p:txBody>
          <a:bodyPr/>
          <a:lstStyle>
            <a:lvl1pPr>
              <a:defRPr/>
            </a:lvl1pPr>
          </a:lstStyle>
          <a:p>
            <a:fld id="{8E85F372-8933-F74D-9C69-38E850BC51B5}" type="slidenum">
              <a:rPr lang="en-US"/>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ftr" sz="quarter" idx="10"/>
          </p:nvPr>
        </p:nvSpPr>
        <p:spPr>
          <a:ln/>
        </p:spPr>
        <p:txBody>
          <a:bodyPr/>
          <a:lstStyle>
            <a:lvl1pPr>
              <a:defRPr/>
            </a:lvl1pPr>
          </a:lstStyle>
          <a:p>
            <a:r>
              <a:rPr lang="en-US"/>
              <a:t>C-Kernel</a:t>
            </a:r>
          </a:p>
        </p:txBody>
      </p:sp>
      <p:sp>
        <p:nvSpPr>
          <p:cNvPr id="6" name="Rectangle 8"/>
          <p:cNvSpPr>
            <a:spLocks noGrp="1" noChangeArrowheads="1"/>
          </p:cNvSpPr>
          <p:nvPr>
            <p:ph type="sldNum" sz="quarter" idx="11"/>
          </p:nvPr>
        </p:nvSpPr>
        <p:spPr>
          <a:ln/>
        </p:spPr>
        <p:txBody>
          <a:bodyPr/>
          <a:lstStyle>
            <a:lvl1pPr>
              <a:defRPr/>
            </a:lvl1pPr>
          </a:lstStyle>
          <a:p>
            <a:fld id="{42FE43D6-8A2B-E045-8087-7BBAFA2A60D5}" type="slidenum">
              <a:rPr lang="en-US"/>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ftr" sz="quarter" idx="10"/>
          </p:nvPr>
        </p:nvSpPr>
        <p:spPr>
          <a:ln/>
        </p:spPr>
        <p:txBody>
          <a:bodyPr/>
          <a:lstStyle>
            <a:lvl1pPr>
              <a:defRPr/>
            </a:lvl1pPr>
          </a:lstStyle>
          <a:p>
            <a:r>
              <a:rPr lang="en-US"/>
              <a:t>C-Kernel</a:t>
            </a:r>
          </a:p>
        </p:txBody>
      </p:sp>
      <p:sp>
        <p:nvSpPr>
          <p:cNvPr id="8" name="Rectangle 8"/>
          <p:cNvSpPr>
            <a:spLocks noGrp="1" noChangeArrowheads="1"/>
          </p:cNvSpPr>
          <p:nvPr>
            <p:ph type="sldNum" sz="quarter" idx="11"/>
          </p:nvPr>
        </p:nvSpPr>
        <p:spPr>
          <a:ln/>
        </p:spPr>
        <p:txBody>
          <a:bodyPr/>
          <a:lstStyle>
            <a:lvl1pPr>
              <a:defRPr/>
            </a:lvl1pPr>
          </a:lstStyle>
          <a:p>
            <a:fld id="{05A93E5F-0467-6E42-A704-9B8A60FC470B}" type="slidenum">
              <a:rPr lang="en-US"/>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ftr" sz="quarter" idx="10"/>
          </p:nvPr>
        </p:nvSpPr>
        <p:spPr>
          <a:ln/>
        </p:spPr>
        <p:txBody>
          <a:bodyPr/>
          <a:lstStyle>
            <a:lvl1pPr>
              <a:defRPr/>
            </a:lvl1pPr>
          </a:lstStyle>
          <a:p>
            <a:r>
              <a:rPr lang="en-US"/>
              <a:t>C-Kernel</a:t>
            </a:r>
          </a:p>
        </p:txBody>
      </p:sp>
      <p:sp>
        <p:nvSpPr>
          <p:cNvPr id="4" name="Rectangle 8"/>
          <p:cNvSpPr>
            <a:spLocks noGrp="1" noChangeArrowheads="1"/>
          </p:cNvSpPr>
          <p:nvPr>
            <p:ph type="sldNum" sz="quarter" idx="11"/>
          </p:nvPr>
        </p:nvSpPr>
        <p:spPr>
          <a:ln/>
        </p:spPr>
        <p:txBody>
          <a:bodyPr/>
          <a:lstStyle>
            <a:lvl1pPr>
              <a:defRPr/>
            </a:lvl1pPr>
          </a:lstStyle>
          <a:p>
            <a:fld id="{E6527613-444A-5048-B0CE-D8CB213BF39A}" type="slidenum">
              <a:rPr lang="en-US"/>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r>
              <a:rPr lang="en-US"/>
              <a:t>C-Kernel</a:t>
            </a:r>
          </a:p>
        </p:txBody>
      </p:sp>
      <p:sp>
        <p:nvSpPr>
          <p:cNvPr id="3" name="Rectangle 8"/>
          <p:cNvSpPr>
            <a:spLocks noGrp="1" noChangeArrowheads="1"/>
          </p:cNvSpPr>
          <p:nvPr>
            <p:ph type="sldNum" sz="quarter" idx="11"/>
          </p:nvPr>
        </p:nvSpPr>
        <p:spPr>
          <a:ln/>
        </p:spPr>
        <p:txBody>
          <a:bodyPr/>
          <a:lstStyle>
            <a:lvl1pPr>
              <a:defRPr/>
            </a:lvl1pPr>
          </a:lstStyle>
          <a:p>
            <a:fld id="{096B14E8-45AC-AB4A-BB50-EA397FEE7309}" type="slidenum">
              <a:rPr lang="en-US"/>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r>
              <a:rPr lang="en-US"/>
              <a:t>C-Kernel</a:t>
            </a:r>
          </a:p>
        </p:txBody>
      </p:sp>
      <p:sp>
        <p:nvSpPr>
          <p:cNvPr id="6" name="Rectangle 8"/>
          <p:cNvSpPr>
            <a:spLocks noGrp="1" noChangeArrowheads="1"/>
          </p:cNvSpPr>
          <p:nvPr>
            <p:ph type="sldNum" sz="quarter" idx="11"/>
          </p:nvPr>
        </p:nvSpPr>
        <p:spPr>
          <a:ln/>
        </p:spPr>
        <p:txBody>
          <a:bodyPr/>
          <a:lstStyle>
            <a:lvl1pPr>
              <a:defRPr/>
            </a:lvl1pPr>
          </a:lstStyle>
          <a:p>
            <a:fld id="{253D12D5-D7E3-C149-A31F-10AAFF15897C}" type="slidenum">
              <a:rPr lang="en-US"/>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r>
              <a:rPr lang="en-US"/>
              <a:t>C-Kernel</a:t>
            </a:r>
          </a:p>
        </p:txBody>
      </p:sp>
      <p:sp>
        <p:nvSpPr>
          <p:cNvPr id="6" name="Rectangle 8"/>
          <p:cNvSpPr>
            <a:spLocks noGrp="1" noChangeArrowheads="1"/>
          </p:cNvSpPr>
          <p:nvPr>
            <p:ph type="sldNum" sz="quarter" idx="11"/>
          </p:nvPr>
        </p:nvSpPr>
        <p:spPr>
          <a:ln/>
        </p:spPr>
        <p:txBody>
          <a:bodyPr/>
          <a:lstStyle>
            <a:lvl1pPr>
              <a:defRPr/>
            </a:lvl1pPr>
          </a:lstStyle>
          <a:p>
            <a:fld id="{A0C0913B-1348-4441-A3A8-5FF0999593C0}" type="slidenum">
              <a:rPr lang="en-US"/>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87613"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49155"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49156"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r>
              <a:rPr lang="en-US" sz="1400"/>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158"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endParaRPr lang="en-US"/>
          </a:p>
        </p:txBody>
      </p:sp>
      <p:sp>
        <p:nvSpPr>
          <p:cNvPr id="49159"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000"/>
            </a:lvl1pPr>
          </a:lstStyle>
          <a:p>
            <a:r>
              <a:rPr lang="en-US"/>
              <a:t>C-Kernel</a:t>
            </a:r>
          </a:p>
        </p:txBody>
      </p:sp>
      <p:sp>
        <p:nvSpPr>
          <p:cNvPr id="49160"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a:lvl1pPr>
          </a:lstStyle>
          <a:p>
            <a:fld id="{6AEE8074-E375-3D4B-8CEC-CBCFD13A5450}" type="slidenum">
              <a:rPr lang="en-US"/>
              <a:pPr/>
              <a:t>‹#›</a:t>
            </a:fld>
            <a:endParaRPr lang="en-US" sz="1400" b="0">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49162"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endParaRPr lang="en-US"/>
            </a:p>
          </p:txBody>
        </p:sp>
        <p:sp>
          <p:nvSpPr>
            <p:cNvPr id="49163"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endParaRPr lang="en-US"/>
            </a:p>
          </p:txBody>
        </p:sp>
        <p:sp>
          <p:nvSpPr>
            <p:cNvPr id="49164"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49165"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49166"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endParaRPr lang="en-US"/>
            </a:p>
          </p:txBody>
        </p:sp>
        <p:sp>
          <p:nvSpPr>
            <p:cNvPr id="49167"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49168"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endParaRPr lang="en-US"/>
            </a:p>
          </p:txBody>
        </p:sp>
        <p:sp>
          <p:nvSpPr>
            <p:cNvPr id="49169"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endParaRPr lang="en-US"/>
            </a:p>
          </p:txBody>
        </p:sp>
        <p:sp>
          <p:nvSpPr>
            <p:cNvPr id="49170"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49171"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49172"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49173"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nSpc>
                  <a:spcPct val="100000"/>
                </a:lnSpc>
              </a:pPr>
              <a:r>
                <a:rPr lang="en-US" sz="4400" b="0">
                  <a:solidFill>
                    <a:srgbClr val="E30101"/>
                  </a:solidFill>
                </a:rPr>
                <a:t>N</a:t>
              </a:r>
              <a:endParaRPr lang="en-US" sz="4400" b="0"/>
            </a:p>
          </p:txBody>
        </p:sp>
        <p:sp>
          <p:nvSpPr>
            <p:cNvPr id="49174"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nSpc>
                  <a:spcPct val="100000"/>
                </a:lnSpc>
              </a:pPr>
              <a:r>
                <a:rPr lang="en-US" sz="4400" b="0">
                  <a:solidFill>
                    <a:srgbClr val="E30101"/>
                  </a:solidFill>
                </a:rPr>
                <a:t>IF</a:t>
              </a:r>
              <a:endParaRPr lang="en-US" sz="4400" b="0"/>
            </a:p>
          </p:txBody>
        </p:sp>
      </p:grpSp>
    </p:spTree>
  </p:cSld>
  <p:clrMap bg1="lt1" tx1="dk1" bg2="lt2" tx2="dk2" accent1="accent1" accent2="accent2" accent3="accent3" accent4="accent4" accent5="accent5" accent6="accent6" hlink="hlink" folHlink="folHlink"/>
  <p:sldLayoutIdLst>
    <p:sldLayoutId id="2147483720"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naif.jpl.nasa.gov/naif/utilities.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909763" y="2271713"/>
            <a:ext cx="5368925" cy="2598737"/>
          </a:xfrm>
        </p:spPr>
        <p:txBody>
          <a:bodyPr/>
          <a:lstStyle/>
          <a:p>
            <a:r>
              <a:rPr lang="en-US" sz="3600" dirty="0"/>
              <a:t>“Camera-matrix” Kernel</a:t>
            </a:r>
            <a:br>
              <a:rPr lang="en-US" sz="3600" dirty="0"/>
            </a:br>
            <a:r>
              <a:rPr lang="en-US" sz="3600" dirty="0"/>
              <a:t>CK</a:t>
            </a:r>
            <a:br>
              <a:rPr lang="en-US" sz="3600" dirty="0"/>
            </a:br>
            <a:br>
              <a:rPr lang="en-US" sz="3600" dirty="0"/>
            </a:br>
            <a:r>
              <a:rPr lang="en-US" sz="2800" dirty="0"/>
              <a:t>(Orientation or Attitude Kernel)</a:t>
            </a:r>
            <a:br>
              <a:rPr lang="en-US" sz="2800" dirty="0"/>
            </a:br>
            <a:br>
              <a:rPr lang="en-US" sz="2800" dirty="0"/>
            </a:br>
            <a:r>
              <a:rPr lang="en-US" sz="2800" dirty="0"/>
              <a:t>Focused on reading CK files</a:t>
            </a:r>
          </a:p>
        </p:txBody>
      </p:sp>
      <p:sp>
        <p:nvSpPr>
          <p:cNvPr id="15363" name="Rectangle 3"/>
          <p:cNvSpPr>
            <a:spLocks noGrp="1" noChangeArrowheads="1"/>
          </p:cNvSpPr>
          <p:nvPr>
            <p:ph type="subTitle" idx="1"/>
          </p:nvPr>
        </p:nvSpPr>
        <p:spPr>
          <a:xfrm>
            <a:off x="1371600" y="5181600"/>
            <a:ext cx="6400800" cy="685800"/>
          </a:xfrm>
        </p:spPr>
        <p:txBody>
          <a:bodyPr/>
          <a:lstStyle/>
          <a:p>
            <a:pPr marL="285750" indent="-285750"/>
            <a:r>
              <a:rPr lang="en-US" dirty="0">
                <a:solidFill>
                  <a:schemeClr val="tx2"/>
                </a:solidFill>
              </a:rPr>
              <a:t>April 2023</a:t>
            </a:r>
          </a:p>
        </p:txBody>
      </p:sp>
      <p:sp>
        <p:nvSpPr>
          <p:cNvPr id="15364" name="Rectangle 4"/>
          <p:cNvSpPr>
            <a:spLocks noChangeArrowheads="1"/>
          </p:cNvSpPr>
          <p:nvPr/>
        </p:nvSpPr>
        <p:spPr bwMode="auto">
          <a:xfrm>
            <a:off x="946150" y="3065463"/>
            <a:ext cx="184150" cy="257175"/>
          </a:xfrm>
          <a:prstGeom prst="rect">
            <a:avLst/>
          </a:prstGeom>
          <a:noFill/>
          <a:ln w="12700">
            <a:noFill/>
            <a:miter lim="800000"/>
            <a:headEnd/>
            <a:tailEnd/>
          </a:ln>
        </p:spPr>
        <p:txBody>
          <a:bodyPr wrap="none">
            <a:prstTxWarp prst="textNoShape">
              <a:avLst/>
            </a:prstTxWarp>
            <a:spAutoFit/>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a:stCxn id="2" idx="5"/>
            <a:endCxn id="49" idx="1"/>
          </p:cNvCxnSpPr>
          <p:nvPr/>
        </p:nvCxnSpPr>
        <p:spPr bwMode="auto">
          <a:xfrm flipV="1">
            <a:off x="2374900" y="5806086"/>
            <a:ext cx="5854700" cy="45480"/>
          </a:xfrm>
          <a:prstGeom prst="line">
            <a:avLst/>
          </a:prstGeom>
          <a:noFill/>
          <a:ln w="12700" cap="flat" cmpd="sng" algn="ctr">
            <a:solidFill>
              <a:schemeClr val="tx1"/>
            </a:solidFill>
            <a:prstDash val="solid"/>
            <a:round/>
            <a:headEnd type="none" w="med" len="med"/>
            <a:tailEnd type="none" w="med" len="med"/>
          </a:ln>
          <a:effectLst/>
        </p:spPr>
      </p:cxnSp>
      <p:sp>
        <p:nvSpPr>
          <p:cNvPr id="25602" name="Footer Placeholder 3"/>
          <p:cNvSpPr>
            <a:spLocks noGrp="1"/>
          </p:cNvSpPr>
          <p:nvPr>
            <p:ph type="ftr" sz="quarter" idx="10"/>
          </p:nvPr>
        </p:nvSpPr>
        <p:spPr>
          <a:noFill/>
        </p:spPr>
        <p:txBody>
          <a:bodyPr/>
          <a:lstStyle/>
          <a:p>
            <a:r>
              <a:rPr lang="en-US"/>
              <a:t>C-Kernel</a:t>
            </a:r>
          </a:p>
        </p:txBody>
      </p:sp>
      <p:sp>
        <p:nvSpPr>
          <p:cNvPr id="25603" name="Slide Number Placeholder 4"/>
          <p:cNvSpPr>
            <a:spLocks noGrp="1"/>
          </p:cNvSpPr>
          <p:nvPr>
            <p:ph type="sldNum" sz="quarter" idx="11"/>
          </p:nvPr>
        </p:nvSpPr>
        <p:spPr>
          <a:noFill/>
        </p:spPr>
        <p:txBody>
          <a:bodyPr/>
          <a:lstStyle/>
          <a:p>
            <a:fld id="{74B08045-7045-7348-94D7-0A2B2D12102A}" type="slidenum">
              <a:rPr lang="en-US" smtClean="0"/>
              <a:pPr/>
              <a:t>10</a:t>
            </a:fld>
            <a:endParaRPr lang="en-US" sz="1400" b="0">
              <a:latin typeface="Times New Roman" charset="0"/>
            </a:endParaRPr>
          </a:p>
        </p:txBody>
      </p:sp>
      <p:sp>
        <p:nvSpPr>
          <p:cNvPr id="25604" name="Rectangle 3"/>
          <p:cNvSpPr>
            <a:spLocks noGrp="1" noChangeArrowheads="1"/>
          </p:cNvSpPr>
          <p:nvPr>
            <p:ph type="body" idx="1"/>
          </p:nvPr>
        </p:nvSpPr>
        <p:spPr>
          <a:xfrm>
            <a:off x="228600" y="1358900"/>
            <a:ext cx="1600200" cy="4800600"/>
          </a:xfrm>
        </p:spPr>
        <p:txBody>
          <a:bodyPr/>
          <a:lstStyle/>
          <a:p>
            <a:pPr marL="0" indent="0">
              <a:buFontTx/>
              <a:buNone/>
            </a:pPr>
            <a:r>
              <a:rPr lang="en-US" sz="1800" dirty="0"/>
              <a:t>Cassini</a:t>
            </a:r>
          </a:p>
          <a:p>
            <a:pPr marL="0" indent="0">
              <a:buFontTx/>
              <a:buNone/>
            </a:pPr>
            <a:r>
              <a:rPr lang="en-US" sz="1800" dirty="0"/>
              <a:t>orbiter CK:</a:t>
            </a:r>
          </a:p>
          <a:p>
            <a:pPr marL="0" indent="0" algn="r">
              <a:buFontTx/>
              <a:buNone/>
            </a:pPr>
            <a:endParaRPr lang="en-US" sz="1800" dirty="0"/>
          </a:p>
          <a:p>
            <a:pPr marL="0" indent="0" algn="r">
              <a:buFontTx/>
              <a:buNone/>
            </a:pPr>
            <a:endParaRPr lang="en-US" sz="1800" dirty="0"/>
          </a:p>
          <a:p>
            <a:pPr marL="0" indent="0" algn="r">
              <a:buFontTx/>
              <a:buNone/>
            </a:pPr>
            <a:endParaRPr lang="en-US" sz="1800" dirty="0"/>
          </a:p>
          <a:p>
            <a:pPr marL="0" indent="0">
              <a:buFontTx/>
              <a:buNone/>
            </a:pPr>
            <a:r>
              <a:rPr lang="en-US" sz="1800" dirty="0"/>
              <a:t>Huygens</a:t>
            </a:r>
          </a:p>
          <a:p>
            <a:pPr marL="0" indent="0">
              <a:buFontTx/>
              <a:buNone/>
            </a:pPr>
            <a:r>
              <a:rPr lang="en-US" sz="1800" dirty="0"/>
              <a:t>probe CK:</a:t>
            </a:r>
          </a:p>
          <a:p>
            <a:pPr marL="0" indent="0" algn="r">
              <a:buFontTx/>
              <a:buNone/>
            </a:pPr>
            <a:endParaRPr lang="en-US" sz="1800" dirty="0"/>
          </a:p>
          <a:p>
            <a:pPr marL="0" indent="0" algn="r">
              <a:buFontTx/>
              <a:buNone/>
            </a:pPr>
            <a:endParaRPr lang="en-US" sz="1800" dirty="0"/>
          </a:p>
          <a:p>
            <a:pPr marL="0" indent="0" algn="r">
              <a:buFontTx/>
              <a:buNone/>
            </a:pPr>
            <a:endParaRPr lang="en-US" sz="1800" dirty="0"/>
          </a:p>
          <a:p>
            <a:pPr marL="0" indent="0">
              <a:buFontTx/>
              <a:buNone/>
            </a:pPr>
            <a:r>
              <a:rPr lang="en-US" sz="1800" dirty="0"/>
              <a:t>Cassini instrument mirror CK:</a:t>
            </a:r>
          </a:p>
          <a:p>
            <a:pPr marL="0" indent="0" algn="r">
              <a:buFontTx/>
              <a:buNone/>
            </a:pPr>
            <a:endParaRPr lang="en-US" sz="1600" dirty="0"/>
          </a:p>
          <a:p>
            <a:pPr marL="0" indent="0" algn="r">
              <a:buFontTx/>
              <a:buNone/>
            </a:pPr>
            <a:endParaRPr lang="en-US" sz="1600" dirty="0"/>
          </a:p>
          <a:p>
            <a:pPr marL="0" indent="0" algn="r">
              <a:buFontTx/>
              <a:buNone/>
            </a:pPr>
            <a:r>
              <a:rPr lang="en-US" sz="1400" dirty="0">
                <a:solidFill>
                  <a:schemeClr val="accent2"/>
                </a:solidFill>
              </a:rPr>
              <a:t>Time line:</a:t>
            </a:r>
            <a:endParaRPr lang="en-US" sz="1800" dirty="0">
              <a:solidFill>
                <a:schemeClr val="accent2"/>
              </a:solidFill>
            </a:endParaRPr>
          </a:p>
        </p:txBody>
      </p:sp>
      <p:sp>
        <p:nvSpPr>
          <p:cNvPr id="25605" name="Line 5"/>
          <p:cNvSpPr>
            <a:spLocks noChangeShapeType="1"/>
          </p:cNvSpPr>
          <p:nvPr/>
        </p:nvSpPr>
        <p:spPr bwMode="auto">
          <a:xfrm>
            <a:off x="2362200" y="1600200"/>
            <a:ext cx="609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06" name="Line 6"/>
          <p:cNvSpPr>
            <a:spLocks noChangeShapeType="1"/>
          </p:cNvSpPr>
          <p:nvPr/>
        </p:nvSpPr>
        <p:spPr bwMode="auto">
          <a:xfrm>
            <a:off x="2971800" y="1676400"/>
            <a:ext cx="609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07" name="Line 7"/>
          <p:cNvSpPr>
            <a:spLocks noChangeShapeType="1"/>
          </p:cNvSpPr>
          <p:nvPr/>
        </p:nvSpPr>
        <p:spPr bwMode="auto">
          <a:xfrm>
            <a:off x="3581400" y="1752600"/>
            <a:ext cx="609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08" name="Line 8"/>
          <p:cNvSpPr>
            <a:spLocks noChangeShapeType="1"/>
          </p:cNvSpPr>
          <p:nvPr/>
        </p:nvSpPr>
        <p:spPr bwMode="auto">
          <a:xfrm>
            <a:off x="4191000" y="1828800"/>
            <a:ext cx="609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09" name="Line 9"/>
          <p:cNvSpPr>
            <a:spLocks noChangeShapeType="1"/>
          </p:cNvSpPr>
          <p:nvPr/>
        </p:nvSpPr>
        <p:spPr bwMode="auto">
          <a:xfrm>
            <a:off x="4800600" y="1905000"/>
            <a:ext cx="609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10" name="Line 10"/>
          <p:cNvSpPr>
            <a:spLocks noChangeShapeType="1"/>
          </p:cNvSpPr>
          <p:nvPr/>
        </p:nvSpPr>
        <p:spPr bwMode="auto">
          <a:xfrm>
            <a:off x="5410200" y="19812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11" name="Line 11"/>
          <p:cNvSpPr>
            <a:spLocks noChangeShapeType="1"/>
          </p:cNvSpPr>
          <p:nvPr/>
        </p:nvSpPr>
        <p:spPr bwMode="auto">
          <a:xfrm>
            <a:off x="5638800" y="20574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12" name="Line 12"/>
          <p:cNvSpPr>
            <a:spLocks noChangeShapeType="1"/>
          </p:cNvSpPr>
          <p:nvPr/>
        </p:nvSpPr>
        <p:spPr bwMode="auto">
          <a:xfrm>
            <a:off x="5867400" y="21336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13" name="Line 13"/>
          <p:cNvSpPr>
            <a:spLocks noChangeShapeType="1"/>
          </p:cNvSpPr>
          <p:nvPr/>
        </p:nvSpPr>
        <p:spPr bwMode="auto">
          <a:xfrm>
            <a:off x="6096000" y="22098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14" name="Line 14"/>
          <p:cNvSpPr>
            <a:spLocks noChangeShapeType="1"/>
          </p:cNvSpPr>
          <p:nvPr/>
        </p:nvSpPr>
        <p:spPr bwMode="auto">
          <a:xfrm>
            <a:off x="6324600" y="22860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15" name="Line 15"/>
          <p:cNvSpPr>
            <a:spLocks noChangeShapeType="1"/>
          </p:cNvSpPr>
          <p:nvPr/>
        </p:nvSpPr>
        <p:spPr bwMode="auto">
          <a:xfrm>
            <a:off x="6553200" y="23622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16" name="Line 16"/>
          <p:cNvSpPr>
            <a:spLocks noChangeShapeType="1"/>
          </p:cNvSpPr>
          <p:nvPr/>
        </p:nvSpPr>
        <p:spPr bwMode="auto">
          <a:xfrm>
            <a:off x="6781800" y="24384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17" name="Line 17"/>
          <p:cNvSpPr>
            <a:spLocks noChangeShapeType="1"/>
          </p:cNvSpPr>
          <p:nvPr/>
        </p:nvSpPr>
        <p:spPr bwMode="auto">
          <a:xfrm>
            <a:off x="7010400" y="25146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18" name="Line 18"/>
          <p:cNvSpPr>
            <a:spLocks noChangeShapeType="1"/>
          </p:cNvSpPr>
          <p:nvPr/>
        </p:nvSpPr>
        <p:spPr bwMode="auto">
          <a:xfrm>
            <a:off x="7239000" y="25908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19" name="Line 19"/>
          <p:cNvSpPr>
            <a:spLocks noChangeShapeType="1"/>
          </p:cNvSpPr>
          <p:nvPr/>
        </p:nvSpPr>
        <p:spPr bwMode="auto">
          <a:xfrm>
            <a:off x="7467600" y="26670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20" name="Line 20"/>
          <p:cNvSpPr>
            <a:spLocks noChangeShapeType="1"/>
          </p:cNvSpPr>
          <p:nvPr/>
        </p:nvSpPr>
        <p:spPr bwMode="auto">
          <a:xfrm>
            <a:off x="7696200" y="27432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21" name="Line 21"/>
          <p:cNvSpPr>
            <a:spLocks noChangeShapeType="1"/>
          </p:cNvSpPr>
          <p:nvPr/>
        </p:nvSpPr>
        <p:spPr bwMode="auto">
          <a:xfrm>
            <a:off x="2362200" y="3276600"/>
            <a:ext cx="37338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22" name="Line 22"/>
          <p:cNvSpPr>
            <a:spLocks noChangeShapeType="1"/>
          </p:cNvSpPr>
          <p:nvPr/>
        </p:nvSpPr>
        <p:spPr bwMode="auto">
          <a:xfrm>
            <a:off x="6096000" y="3429000"/>
            <a:ext cx="762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23" name="Line 23"/>
          <p:cNvSpPr>
            <a:spLocks noChangeShapeType="1"/>
          </p:cNvSpPr>
          <p:nvPr/>
        </p:nvSpPr>
        <p:spPr bwMode="auto">
          <a:xfrm>
            <a:off x="6172200" y="3581400"/>
            <a:ext cx="22098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24" name="Line 24"/>
          <p:cNvSpPr>
            <a:spLocks noChangeShapeType="1"/>
          </p:cNvSpPr>
          <p:nvPr/>
        </p:nvSpPr>
        <p:spPr bwMode="auto">
          <a:xfrm>
            <a:off x="7924800" y="28194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25" name="Line 25"/>
          <p:cNvSpPr>
            <a:spLocks noChangeShapeType="1"/>
          </p:cNvSpPr>
          <p:nvPr/>
        </p:nvSpPr>
        <p:spPr bwMode="auto">
          <a:xfrm>
            <a:off x="8153400" y="28956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26" name="Line 26"/>
          <p:cNvSpPr>
            <a:spLocks noChangeShapeType="1"/>
          </p:cNvSpPr>
          <p:nvPr/>
        </p:nvSpPr>
        <p:spPr bwMode="auto">
          <a:xfrm>
            <a:off x="3124200" y="4572000"/>
            <a:ext cx="1524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27" name="Line 27"/>
          <p:cNvSpPr>
            <a:spLocks noChangeShapeType="1"/>
          </p:cNvSpPr>
          <p:nvPr/>
        </p:nvSpPr>
        <p:spPr bwMode="auto">
          <a:xfrm>
            <a:off x="5334000" y="47244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28" name="Line 28"/>
          <p:cNvSpPr>
            <a:spLocks noChangeShapeType="1"/>
          </p:cNvSpPr>
          <p:nvPr/>
        </p:nvSpPr>
        <p:spPr bwMode="auto">
          <a:xfrm>
            <a:off x="5715000" y="4876800"/>
            <a:ext cx="3810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29" name="Line 29"/>
          <p:cNvSpPr>
            <a:spLocks noChangeShapeType="1"/>
          </p:cNvSpPr>
          <p:nvPr/>
        </p:nvSpPr>
        <p:spPr bwMode="auto">
          <a:xfrm>
            <a:off x="6324600" y="5029200"/>
            <a:ext cx="4572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30" name="Line 30"/>
          <p:cNvSpPr>
            <a:spLocks noChangeShapeType="1"/>
          </p:cNvSpPr>
          <p:nvPr/>
        </p:nvSpPr>
        <p:spPr bwMode="auto">
          <a:xfrm>
            <a:off x="7239000" y="5181600"/>
            <a:ext cx="1524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31" name="Line 31"/>
          <p:cNvSpPr>
            <a:spLocks noChangeShapeType="1"/>
          </p:cNvSpPr>
          <p:nvPr/>
        </p:nvSpPr>
        <p:spPr bwMode="auto">
          <a:xfrm>
            <a:off x="7467600" y="5334000"/>
            <a:ext cx="762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32" name="Line 32"/>
          <p:cNvSpPr>
            <a:spLocks noChangeShapeType="1"/>
          </p:cNvSpPr>
          <p:nvPr/>
        </p:nvSpPr>
        <p:spPr bwMode="auto">
          <a:xfrm>
            <a:off x="8001000" y="5486400"/>
            <a:ext cx="228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5634" name="Rectangle 34"/>
          <p:cNvSpPr>
            <a:spLocks noChangeArrowheads="1"/>
          </p:cNvSpPr>
          <p:nvPr/>
        </p:nvSpPr>
        <p:spPr bwMode="auto">
          <a:xfrm>
            <a:off x="1981200" y="5943600"/>
            <a:ext cx="730968" cy="255968"/>
          </a:xfrm>
          <a:prstGeom prst="rect">
            <a:avLst/>
          </a:prstGeom>
          <a:noFill/>
          <a:ln w="25400">
            <a:noFill/>
            <a:miter lim="800000"/>
            <a:headEnd/>
            <a:tailEnd/>
          </a:ln>
        </p:spPr>
        <p:txBody>
          <a:bodyPr wrap="none" lIns="90487" tIns="44450" rIns="90487" bIns="44450">
            <a:prstTxWarp prst="textNoShape">
              <a:avLst/>
            </a:prstTxWarp>
            <a:spAutoFit/>
          </a:bodyPr>
          <a:lstStyle/>
          <a:p>
            <a:r>
              <a:rPr lang="en-US" dirty="0">
                <a:solidFill>
                  <a:schemeClr val="accent2"/>
                </a:solidFill>
              </a:rPr>
              <a:t>Launch</a:t>
            </a:r>
          </a:p>
        </p:txBody>
      </p:sp>
      <p:sp>
        <p:nvSpPr>
          <p:cNvPr id="25635" name="Rectangle 35"/>
          <p:cNvSpPr>
            <a:spLocks noChangeArrowheads="1"/>
          </p:cNvSpPr>
          <p:nvPr/>
        </p:nvSpPr>
        <p:spPr bwMode="auto">
          <a:xfrm>
            <a:off x="5024376" y="5943600"/>
            <a:ext cx="833561" cy="422167"/>
          </a:xfrm>
          <a:prstGeom prst="rect">
            <a:avLst/>
          </a:prstGeom>
          <a:noFill/>
          <a:ln w="25400">
            <a:noFill/>
            <a:miter lim="800000"/>
            <a:headEnd/>
            <a:tailEnd/>
          </a:ln>
        </p:spPr>
        <p:txBody>
          <a:bodyPr wrap="none" lIns="90487" tIns="44450" rIns="90487" bIns="44450">
            <a:prstTxWarp prst="textNoShape">
              <a:avLst/>
            </a:prstTxWarp>
            <a:spAutoFit/>
          </a:bodyPr>
          <a:lstStyle/>
          <a:p>
            <a:pPr algn="ctr"/>
            <a:r>
              <a:rPr lang="en-US" dirty="0">
                <a:solidFill>
                  <a:schemeClr val="accent2"/>
                </a:solidFill>
              </a:rPr>
              <a:t>Orbit</a:t>
            </a:r>
          </a:p>
          <a:p>
            <a:pPr algn="ctr"/>
            <a:r>
              <a:rPr lang="en-US" dirty="0">
                <a:solidFill>
                  <a:schemeClr val="accent2"/>
                </a:solidFill>
              </a:rPr>
              <a:t>Insertion</a:t>
            </a:r>
          </a:p>
        </p:txBody>
      </p:sp>
      <p:sp>
        <p:nvSpPr>
          <p:cNvPr id="25636" name="Rectangle 36"/>
          <p:cNvSpPr>
            <a:spLocks noChangeArrowheads="1"/>
          </p:cNvSpPr>
          <p:nvPr/>
        </p:nvSpPr>
        <p:spPr bwMode="auto">
          <a:xfrm>
            <a:off x="5789613" y="5943600"/>
            <a:ext cx="757237" cy="419100"/>
          </a:xfrm>
          <a:prstGeom prst="rect">
            <a:avLst/>
          </a:prstGeom>
          <a:noFill/>
          <a:ln w="25400">
            <a:noFill/>
            <a:miter lim="800000"/>
            <a:headEnd/>
            <a:tailEnd/>
          </a:ln>
        </p:spPr>
        <p:txBody>
          <a:bodyPr wrap="none" lIns="90487" tIns="44450" rIns="90487" bIns="44450">
            <a:prstTxWarp prst="textNoShape">
              <a:avLst/>
            </a:prstTxWarp>
            <a:spAutoFit/>
          </a:bodyPr>
          <a:lstStyle/>
          <a:p>
            <a:pPr algn="ctr"/>
            <a:r>
              <a:rPr lang="en-US" dirty="0">
                <a:solidFill>
                  <a:schemeClr val="accent2"/>
                </a:solidFill>
              </a:rPr>
              <a:t>Probe</a:t>
            </a:r>
            <a:r>
              <a:rPr lang="en-US" dirty="0"/>
              <a:t> </a:t>
            </a:r>
          </a:p>
          <a:p>
            <a:pPr algn="ctr"/>
            <a:r>
              <a:rPr lang="en-US" dirty="0">
                <a:solidFill>
                  <a:schemeClr val="accent2"/>
                </a:solidFill>
              </a:rPr>
              <a:t>Release</a:t>
            </a:r>
          </a:p>
        </p:txBody>
      </p:sp>
      <p:sp>
        <p:nvSpPr>
          <p:cNvPr id="25637" name="Rectangle 37"/>
          <p:cNvSpPr>
            <a:spLocks noChangeArrowheads="1"/>
          </p:cNvSpPr>
          <p:nvPr/>
        </p:nvSpPr>
        <p:spPr bwMode="auto">
          <a:xfrm>
            <a:off x="7996549" y="5943600"/>
            <a:ext cx="756616" cy="422167"/>
          </a:xfrm>
          <a:prstGeom prst="rect">
            <a:avLst/>
          </a:prstGeom>
          <a:noFill/>
          <a:ln w="25400">
            <a:noFill/>
            <a:miter lim="800000"/>
            <a:headEnd/>
            <a:tailEnd/>
          </a:ln>
        </p:spPr>
        <p:txBody>
          <a:bodyPr wrap="none" lIns="90487" tIns="44450" rIns="90487" bIns="44450">
            <a:prstTxWarp prst="textNoShape">
              <a:avLst/>
            </a:prstTxWarp>
            <a:spAutoFit/>
          </a:bodyPr>
          <a:lstStyle/>
          <a:p>
            <a:pPr algn="ctr"/>
            <a:r>
              <a:rPr lang="en-US" dirty="0">
                <a:solidFill>
                  <a:schemeClr val="accent2"/>
                </a:solidFill>
              </a:rPr>
              <a:t>End of</a:t>
            </a:r>
          </a:p>
          <a:p>
            <a:pPr algn="ctr"/>
            <a:r>
              <a:rPr lang="en-US" dirty="0">
                <a:solidFill>
                  <a:schemeClr val="accent2"/>
                </a:solidFill>
              </a:rPr>
              <a:t>Mission</a:t>
            </a:r>
          </a:p>
        </p:txBody>
      </p:sp>
      <p:sp>
        <p:nvSpPr>
          <p:cNvPr id="25638" name="Rectangle 38"/>
          <p:cNvSpPr>
            <a:spLocks noChangeArrowheads="1"/>
          </p:cNvSpPr>
          <p:nvPr/>
        </p:nvSpPr>
        <p:spPr bwMode="auto">
          <a:xfrm>
            <a:off x="3458125" y="5446027"/>
            <a:ext cx="1112837" cy="254000"/>
          </a:xfrm>
          <a:prstGeom prst="rect">
            <a:avLst/>
          </a:prstGeom>
          <a:noFill/>
          <a:ln w="25400">
            <a:noFill/>
            <a:miter lim="800000"/>
            <a:headEnd/>
            <a:tailEnd/>
          </a:ln>
        </p:spPr>
        <p:txBody>
          <a:bodyPr wrap="none" lIns="90487" tIns="44450" rIns="90487" bIns="44450">
            <a:prstTxWarp prst="textNoShape">
              <a:avLst/>
            </a:prstTxWarp>
            <a:spAutoFit/>
          </a:bodyPr>
          <a:lstStyle/>
          <a:p>
            <a:r>
              <a:rPr lang="en-US" dirty="0">
                <a:solidFill>
                  <a:schemeClr val="accent2"/>
                </a:solidFill>
              </a:rPr>
              <a:t>cruise phase</a:t>
            </a:r>
          </a:p>
        </p:txBody>
      </p:sp>
      <p:sp>
        <p:nvSpPr>
          <p:cNvPr id="25639" name="Line 39"/>
          <p:cNvSpPr>
            <a:spLocks noChangeShapeType="1"/>
          </p:cNvSpPr>
          <p:nvPr/>
        </p:nvSpPr>
        <p:spPr bwMode="auto">
          <a:xfrm flipH="1">
            <a:off x="2362918" y="5573027"/>
            <a:ext cx="1072432" cy="0"/>
          </a:xfrm>
          <a:prstGeom prst="line">
            <a:avLst/>
          </a:prstGeom>
          <a:noFill/>
          <a:ln w="12700">
            <a:solidFill>
              <a:schemeClr val="accent2"/>
            </a:solidFill>
            <a:round/>
            <a:headEnd/>
            <a:tailEnd type="triangle" w="med" len="med"/>
          </a:ln>
        </p:spPr>
        <p:txBody>
          <a:bodyPr wrap="none" anchor="ctr">
            <a:prstTxWarp prst="textNoShape">
              <a:avLst/>
            </a:prstTxWarp>
          </a:bodyPr>
          <a:lstStyle/>
          <a:p>
            <a:endParaRPr lang="en-US"/>
          </a:p>
        </p:txBody>
      </p:sp>
      <p:sp>
        <p:nvSpPr>
          <p:cNvPr id="25640" name="Line 40"/>
          <p:cNvSpPr>
            <a:spLocks noChangeShapeType="1"/>
          </p:cNvSpPr>
          <p:nvPr/>
        </p:nvSpPr>
        <p:spPr bwMode="auto">
          <a:xfrm>
            <a:off x="4570962" y="5573027"/>
            <a:ext cx="828064" cy="1271"/>
          </a:xfrm>
          <a:prstGeom prst="line">
            <a:avLst/>
          </a:prstGeom>
          <a:noFill/>
          <a:ln w="12700">
            <a:solidFill>
              <a:schemeClr val="accent2"/>
            </a:solidFill>
            <a:round/>
            <a:headEnd/>
            <a:tailEnd type="triangle" w="med" len="med"/>
          </a:ln>
        </p:spPr>
        <p:txBody>
          <a:bodyPr wrap="none" anchor="ctr">
            <a:prstTxWarp prst="textNoShape">
              <a:avLst/>
            </a:prstTxWarp>
          </a:bodyPr>
          <a:lstStyle/>
          <a:p>
            <a:endParaRPr lang="en-US"/>
          </a:p>
        </p:txBody>
      </p:sp>
      <p:sp>
        <p:nvSpPr>
          <p:cNvPr id="25644" name="Rectangle 55"/>
          <p:cNvSpPr>
            <a:spLocks noChangeArrowheads="1"/>
          </p:cNvSpPr>
          <p:nvPr/>
        </p:nvSpPr>
        <p:spPr bwMode="auto">
          <a:xfrm>
            <a:off x="762000" y="6362700"/>
            <a:ext cx="7467600" cy="425245"/>
          </a:xfrm>
          <a:prstGeom prst="rect">
            <a:avLst/>
          </a:prstGeom>
          <a:noFill/>
          <a:ln w="25400">
            <a:noFill/>
            <a:miter lim="800000"/>
            <a:headEnd/>
            <a:tailEnd/>
          </a:ln>
        </p:spPr>
        <p:txBody>
          <a:bodyPr lIns="90487" tIns="44450" rIns="90487" bIns="44450">
            <a:prstTxWarp prst="textNoShape">
              <a:avLst/>
            </a:prstTxWarp>
            <a:spAutoFit/>
          </a:bodyPr>
          <a:lstStyle/>
          <a:p>
            <a:r>
              <a:rPr lang="en-US" dirty="0"/>
              <a:t>*  Note: This is not an actual Cassini/Huygens scenario; it is a highly simplified illustration</a:t>
            </a:r>
          </a:p>
          <a:p>
            <a:r>
              <a:rPr lang="en-US" dirty="0"/>
              <a:t>              of some of the possibilities for orientation delivery on a planetary mission.</a:t>
            </a:r>
          </a:p>
        </p:txBody>
      </p:sp>
      <p:sp>
        <p:nvSpPr>
          <p:cNvPr id="25645" name="Rectangle 56"/>
          <p:cNvSpPr>
            <a:spLocks noGrp="1" noChangeArrowheads="1"/>
          </p:cNvSpPr>
          <p:nvPr>
            <p:ph type="title"/>
          </p:nvPr>
        </p:nvSpPr>
        <p:spPr>
          <a:xfrm>
            <a:off x="2454275" y="381000"/>
            <a:ext cx="5795963" cy="474663"/>
          </a:xfrm>
        </p:spPr>
        <p:txBody>
          <a:bodyPr/>
          <a:lstStyle/>
          <a:p>
            <a:r>
              <a:rPr lang="en-US"/>
              <a:t>Sample* CK File Coverage - 1</a:t>
            </a:r>
          </a:p>
        </p:txBody>
      </p:sp>
      <p:sp>
        <p:nvSpPr>
          <p:cNvPr id="2" name="Triangle 1"/>
          <p:cNvSpPr/>
          <p:nvPr/>
        </p:nvSpPr>
        <p:spPr bwMode="auto">
          <a:xfrm>
            <a:off x="2222500" y="5737266"/>
            <a:ext cx="203200" cy="228600"/>
          </a:xfrm>
          <a:prstGeom prst="triangle">
            <a:avLst/>
          </a:prstGeom>
          <a:solidFill>
            <a:schemeClr val="accent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9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47" name="Triangle 46"/>
          <p:cNvSpPr/>
          <p:nvPr/>
        </p:nvSpPr>
        <p:spPr bwMode="auto">
          <a:xfrm>
            <a:off x="5328450" y="5734051"/>
            <a:ext cx="203200" cy="228600"/>
          </a:xfrm>
          <a:prstGeom prst="triangle">
            <a:avLst/>
          </a:prstGeom>
          <a:solidFill>
            <a:schemeClr val="accent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9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48" name="Triangle 47"/>
          <p:cNvSpPr/>
          <p:nvPr/>
        </p:nvSpPr>
        <p:spPr bwMode="auto">
          <a:xfrm>
            <a:off x="6098381" y="5718175"/>
            <a:ext cx="203200" cy="228600"/>
          </a:xfrm>
          <a:prstGeom prst="triangle">
            <a:avLst/>
          </a:prstGeom>
          <a:solidFill>
            <a:schemeClr val="accent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9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49" name="Triangle 48"/>
          <p:cNvSpPr/>
          <p:nvPr/>
        </p:nvSpPr>
        <p:spPr bwMode="auto">
          <a:xfrm>
            <a:off x="8178800" y="5691786"/>
            <a:ext cx="203200" cy="228600"/>
          </a:xfrm>
          <a:prstGeom prst="triangle">
            <a:avLst/>
          </a:prstGeom>
          <a:solidFill>
            <a:schemeClr val="accent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9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46" name="Rectangle 38"/>
          <p:cNvSpPr>
            <a:spLocks noChangeArrowheads="1"/>
          </p:cNvSpPr>
          <p:nvPr/>
        </p:nvSpPr>
        <p:spPr bwMode="auto">
          <a:xfrm>
            <a:off x="6370501" y="5461588"/>
            <a:ext cx="1013097" cy="255968"/>
          </a:xfrm>
          <a:prstGeom prst="rect">
            <a:avLst/>
          </a:prstGeom>
          <a:noFill/>
          <a:ln w="25400">
            <a:noFill/>
            <a:miter lim="800000"/>
            <a:headEnd/>
            <a:tailEnd/>
          </a:ln>
        </p:spPr>
        <p:txBody>
          <a:bodyPr wrap="none" lIns="90487" tIns="44450" rIns="90487" bIns="44450">
            <a:prstTxWarp prst="textNoShape">
              <a:avLst/>
            </a:prstTxWarp>
            <a:spAutoFit/>
          </a:bodyPr>
          <a:lstStyle/>
          <a:p>
            <a:r>
              <a:rPr lang="en-US" dirty="0">
                <a:solidFill>
                  <a:schemeClr val="accent2"/>
                </a:solidFill>
              </a:rPr>
              <a:t>orbit phase</a:t>
            </a:r>
          </a:p>
        </p:txBody>
      </p:sp>
      <p:sp>
        <p:nvSpPr>
          <p:cNvPr id="50" name="Line 39"/>
          <p:cNvSpPr>
            <a:spLocks noChangeShapeType="1"/>
          </p:cNvSpPr>
          <p:nvPr/>
        </p:nvSpPr>
        <p:spPr bwMode="auto">
          <a:xfrm flipH="1">
            <a:off x="5429249" y="5574298"/>
            <a:ext cx="941251" cy="0"/>
          </a:xfrm>
          <a:prstGeom prst="line">
            <a:avLst/>
          </a:prstGeom>
          <a:noFill/>
          <a:ln w="12700">
            <a:solidFill>
              <a:schemeClr val="accent2"/>
            </a:solidFill>
            <a:round/>
            <a:headEnd/>
            <a:tailEnd type="triangle" w="med" len="med"/>
          </a:ln>
        </p:spPr>
        <p:txBody>
          <a:bodyPr wrap="none" anchor="ctr">
            <a:prstTxWarp prst="textNoShape">
              <a:avLst/>
            </a:prstTxWarp>
          </a:bodyPr>
          <a:lstStyle/>
          <a:p>
            <a:endParaRPr lang="en-US"/>
          </a:p>
        </p:txBody>
      </p:sp>
      <p:sp>
        <p:nvSpPr>
          <p:cNvPr id="51" name="Line 40"/>
          <p:cNvSpPr>
            <a:spLocks noChangeShapeType="1"/>
          </p:cNvSpPr>
          <p:nvPr/>
        </p:nvSpPr>
        <p:spPr bwMode="auto">
          <a:xfrm>
            <a:off x="7382577" y="5573027"/>
            <a:ext cx="867661" cy="1271"/>
          </a:xfrm>
          <a:prstGeom prst="line">
            <a:avLst/>
          </a:prstGeom>
          <a:noFill/>
          <a:ln w="12700">
            <a:solidFill>
              <a:schemeClr val="accent2"/>
            </a:solidFill>
            <a:round/>
            <a:headEnd/>
            <a:tailEnd type="triangle" w="med" len="med"/>
          </a:ln>
        </p:spPr>
        <p:txBody>
          <a:bodyPr wrap="none" anchor="ctr">
            <a:prstTxWarp prst="textNoShape">
              <a:avLst/>
            </a:prstTxWarp>
          </a:bodyPr>
          <a:lstStyle/>
          <a:p>
            <a:endParaRPr lang="en-US"/>
          </a:p>
        </p:txBody>
      </p:sp>
    </p:spTree>
    <p:extLst>
      <p:ext uri="{BB962C8B-B14F-4D97-AF65-F5344CB8AC3E}">
        <p14:creationId xmlns:p14="http://schemas.microsoft.com/office/powerpoint/2010/main" val="798294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3"/>
          <p:cNvSpPr>
            <a:spLocks noGrp="1"/>
          </p:cNvSpPr>
          <p:nvPr>
            <p:ph type="ftr" sz="quarter" idx="10"/>
          </p:nvPr>
        </p:nvSpPr>
        <p:spPr>
          <a:noFill/>
        </p:spPr>
        <p:txBody>
          <a:bodyPr/>
          <a:lstStyle/>
          <a:p>
            <a:r>
              <a:rPr lang="en-US"/>
              <a:t>C-Kernel</a:t>
            </a:r>
          </a:p>
        </p:txBody>
      </p:sp>
      <p:sp>
        <p:nvSpPr>
          <p:cNvPr id="26627" name="Slide Number Placeholder 4"/>
          <p:cNvSpPr>
            <a:spLocks noGrp="1"/>
          </p:cNvSpPr>
          <p:nvPr>
            <p:ph type="sldNum" sz="quarter" idx="11"/>
          </p:nvPr>
        </p:nvSpPr>
        <p:spPr>
          <a:noFill/>
        </p:spPr>
        <p:txBody>
          <a:bodyPr/>
          <a:lstStyle/>
          <a:p>
            <a:fld id="{7E18283A-628A-8F41-AE67-2E31E58E3C61}" type="slidenum">
              <a:rPr lang="en-US" smtClean="0"/>
              <a:pPr/>
              <a:t>11</a:t>
            </a:fld>
            <a:endParaRPr lang="en-US" sz="1400" b="0">
              <a:latin typeface="Times New Roman" charset="0"/>
            </a:endParaRPr>
          </a:p>
        </p:txBody>
      </p:sp>
      <p:sp>
        <p:nvSpPr>
          <p:cNvPr id="26628" name="Text Box 5"/>
          <p:cNvSpPr txBox="1">
            <a:spLocks noChangeArrowheads="1"/>
          </p:cNvSpPr>
          <p:nvPr/>
        </p:nvSpPr>
        <p:spPr bwMode="auto">
          <a:xfrm>
            <a:off x="533400" y="1371600"/>
            <a:ext cx="8153400" cy="974725"/>
          </a:xfrm>
          <a:prstGeom prst="rect">
            <a:avLst/>
          </a:prstGeom>
          <a:noFill/>
          <a:ln w="12700">
            <a:noFill/>
            <a:miter lim="800000"/>
            <a:headEnd/>
            <a:tailEnd/>
          </a:ln>
        </p:spPr>
        <p:txBody>
          <a:bodyPr>
            <a:prstTxWarp prst="textNoShape">
              <a:avLst/>
            </a:prstTxWarp>
            <a:spAutoFit/>
          </a:bodyPr>
          <a:lstStyle/>
          <a:p>
            <a:pPr>
              <a:spcBef>
                <a:spcPct val="50000"/>
              </a:spcBef>
            </a:pPr>
            <a:r>
              <a:rPr lang="en-US" sz="1600" dirty="0"/>
              <a:t>Even though a project's CK production process may suggest that CK files provide </a:t>
            </a:r>
            <a:r>
              <a:rPr lang="en-US" sz="1600" u="sng" dirty="0"/>
              <a:t>continuous</a:t>
            </a:r>
            <a:r>
              <a:rPr lang="en-US" sz="1600" dirty="0"/>
              <a:t> coverage for the interval of time for which they were generated, in reality this is rarely the case. </a:t>
            </a:r>
            <a:r>
              <a:rPr lang="en-US" sz="1600" dirty="0">
                <a:solidFill>
                  <a:srgbClr val="FC0128"/>
                </a:solidFill>
              </a:rPr>
              <a:t>CK files very often contain gaps in coverage!</a:t>
            </a:r>
            <a:r>
              <a:rPr lang="en-US" sz="1600" dirty="0"/>
              <a:t> An example of this is depicted below.</a:t>
            </a:r>
          </a:p>
        </p:txBody>
      </p:sp>
      <p:sp>
        <p:nvSpPr>
          <p:cNvPr id="26629" name="Text Box 6"/>
          <p:cNvSpPr txBox="1">
            <a:spLocks noChangeArrowheads="1"/>
          </p:cNvSpPr>
          <p:nvPr/>
        </p:nvSpPr>
        <p:spPr bwMode="auto">
          <a:xfrm>
            <a:off x="-12098" y="2490788"/>
            <a:ext cx="3810000" cy="2973122"/>
          </a:xfrm>
          <a:prstGeom prst="rect">
            <a:avLst/>
          </a:prstGeom>
          <a:noFill/>
          <a:ln w="12700">
            <a:noFill/>
            <a:miter lim="800000"/>
            <a:headEnd/>
            <a:tailEnd/>
          </a:ln>
        </p:spPr>
        <p:txBody>
          <a:bodyPr>
            <a:prstTxWarp prst="textNoShape">
              <a:avLst/>
            </a:prstTxWarp>
            <a:spAutoFit/>
          </a:bodyPr>
          <a:lstStyle/>
          <a:p>
            <a:pPr>
              <a:spcBef>
                <a:spcPct val="50000"/>
              </a:spcBef>
            </a:pPr>
            <a:r>
              <a:rPr lang="en-US" sz="1600" dirty="0"/>
              <a:t>Coverage of …</a:t>
            </a:r>
          </a:p>
          <a:p>
            <a:pPr algn="r">
              <a:spcBef>
                <a:spcPct val="50000"/>
              </a:spcBef>
            </a:pPr>
            <a:r>
              <a:rPr lang="en-US" sz="1600" dirty="0"/>
              <a:t>a CK file:</a:t>
            </a:r>
          </a:p>
          <a:p>
            <a:pPr algn="r"/>
            <a:r>
              <a:rPr lang="en-US" dirty="0"/>
              <a:t>as appears in file name/comments</a:t>
            </a:r>
          </a:p>
          <a:p>
            <a:pPr algn="r">
              <a:spcBef>
                <a:spcPct val="50000"/>
              </a:spcBef>
            </a:pPr>
            <a:endParaRPr lang="en-US" sz="1600" dirty="0"/>
          </a:p>
          <a:p>
            <a:pPr algn="r">
              <a:spcBef>
                <a:spcPct val="50000"/>
              </a:spcBef>
            </a:pPr>
            <a:r>
              <a:rPr lang="en-US" sz="1600" dirty="0"/>
              <a:t>CK file segments:</a:t>
            </a:r>
          </a:p>
          <a:p>
            <a:pPr algn="r"/>
            <a:r>
              <a:rPr lang="en-US" dirty="0"/>
              <a:t>as appears in </a:t>
            </a:r>
            <a:r>
              <a:rPr lang="en-US" dirty="0" err="1"/>
              <a:t>ckbrief</a:t>
            </a:r>
            <a:r>
              <a:rPr lang="en-US" dirty="0"/>
              <a:t>/</a:t>
            </a:r>
            <a:r>
              <a:rPr lang="en-US" dirty="0" err="1"/>
              <a:t>spacit</a:t>
            </a:r>
            <a:r>
              <a:rPr lang="en-US" dirty="0"/>
              <a:t> summary</a:t>
            </a:r>
          </a:p>
          <a:p>
            <a:pPr algn="r">
              <a:spcBef>
                <a:spcPct val="50000"/>
              </a:spcBef>
            </a:pPr>
            <a:endParaRPr lang="en-US" dirty="0"/>
          </a:p>
          <a:p>
            <a:pPr algn="r">
              <a:spcBef>
                <a:spcPct val="50000"/>
              </a:spcBef>
            </a:pPr>
            <a:r>
              <a:rPr lang="en-US" sz="1600" dirty="0"/>
              <a:t> </a:t>
            </a:r>
          </a:p>
          <a:p>
            <a:pPr algn="r">
              <a:spcBef>
                <a:spcPct val="50000"/>
              </a:spcBef>
            </a:pPr>
            <a:r>
              <a:rPr lang="en-US" sz="1600" dirty="0"/>
              <a:t>CK segments having data gaps:</a:t>
            </a:r>
          </a:p>
          <a:p>
            <a:pPr algn="r">
              <a:spcBef>
                <a:spcPct val="50000"/>
              </a:spcBef>
            </a:pPr>
            <a:endParaRPr lang="en-US" sz="1600" dirty="0"/>
          </a:p>
        </p:txBody>
      </p:sp>
      <p:sp>
        <p:nvSpPr>
          <p:cNvPr id="26630" name="Line 7"/>
          <p:cNvSpPr>
            <a:spLocks noChangeShapeType="1"/>
          </p:cNvSpPr>
          <p:nvPr/>
        </p:nvSpPr>
        <p:spPr bwMode="auto">
          <a:xfrm>
            <a:off x="3886200" y="2971800"/>
            <a:ext cx="45720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6631" name="Line 8"/>
          <p:cNvSpPr>
            <a:spLocks noChangeShapeType="1"/>
          </p:cNvSpPr>
          <p:nvPr/>
        </p:nvSpPr>
        <p:spPr bwMode="auto">
          <a:xfrm flipV="1">
            <a:off x="3886200" y="3962400"/>
            <a:ext cx="20574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6632" name="Line 9"/>
          <p:cNvSpPr>
            <a:spLocks noChangeShapeType="1"/>
          </p:cNvSpPr>
          <p:nvPr/>
        </p:nvSpPr>
        <p:spPr bwMode="auto">
          <a:xfrm flipH="1" flipV="1">
            <a:off x="6324600" y="3962400"/>
            <a:ext cx="2133600" cy="0"/>
          </a:xfrm>
          <a:prstGeom prst="line">
            <a:avLst/>
          </a:prstGeom>
          <a:noFill/>
          <a:ln w="57150">
            <a:solidFill>
              <a:schemeClr val="tx1"/>
            </a:solidFill>
            <a:round/>
            <a:headEnd/>
            <a:tailEnd/>
          </a:ln>
        </p:spPr>
        <p:txBody>
          <a:bodyPr wrap="none" anchor="ctr">
            <a:prstTxWarp prst="textNoShape">
              <a:avLst/>
            </a:prstTxWarp>
          </a:bodyPr>
          <a:lstStyle/>
          <a:p>
            <a:endParaRPr lang="en-US"/>
          </a:p>
        </p:txBody>
      </p:sp>
      <p:sp>
        <p:nvSpPr>
          <p:cNvPr id="26639" name="Rectangle 50"/>
          <p:cNvSpPr>
            <a:spLocks noGrp="1" noChangeArrowheads="1"/>
          </p:cNvSpPr>
          <p:nvPr>
            <p:ph type="title"/>
          </p:nvPr>
        </p:nvSpPr>
        <p:spPr>
          <a:xfrm>
            <a:off x="2417960" y="381000"/>
            <a:ext cx="5868593" cy="479747"/>
          </a:xfrm>
        </p:spPr>
        <p:txBody>
          <a:bodyPr/>
          <a:lstStyle/>
          <a:p>
            <a:r>
              <a:rPr lang="en-US" dirty="0"/>
              <a:t>Sample CK Data Coverage - 2</a:t>
            </a:r>
          </a:p>
        </p:txBody>
      </p:sp>
      <p:sp>
        <p:nvSpPr>
          <p:cNvPr id="26640" name="Text Box 52"/>
          <p:cNvSpPr txBox="1">
            <a:spLocks noChangeArrowheads="1"/>
          </p:cNvSpPr>
          <p:nvPr/>
        </p:nvSpPr>
        <p:spPr bwMode="auto">
          <a:xfrm>
            <a:off x="2300527" y="5029200"/>
            <a:ext cx="1336198" cy="261610"/>
          </a:xfrm>
          <a:prstGeom prst="rect">
            <a:avLst/>
          </a:prstGeom>
          <a:noFill/>
          <a:ln w="12700">
            <a:noFill/>
            <a:miter lim="800000"/>
            <a:headEnd/>
            <a:tailEnd/>
          </a:ln>
        </p:spPr>
        <p:txBody>
          <a:bodyPr wrap="none">
            <a:prstTxWarp prst="textNoShape">
              <a:avLst/>
            </a:prstTxWarp>
            <a:spAutoFit/>
          </a:bodyPr>
          <a:lstStyle/>
          <a:p>
            <a:pPr algn="ctr"/>
            <a:r>
              <a:rPr lang="en-US" dirty="0"/>
              <a:t>(CK Types 2 - 6)</a:t>
            </a:r>
            <a:endParaRPr lang="en-US" sz="1400" dirty="0"/>
          </a:p>
        </p:txBody>
      </p:sp>
      <p:sp>
        <p:nvSpPr>
          <p:cNvPr id="26641" name="Text Box 53"/>
          <p:cNvSpPr txBox="1">
            <a:spLocks noChangeArrowheads="1"/>
          </p:cNvSpPr>
          <p:nvPr/>
        </p:nvSpPr>
        <p:spPr bwMode="auto">
          <a:xfrm>
            <a:off x="768351" y="5702630"/>
            <a:ext cx="7904162" cy="840230"/>
          </a:xfrm>
          <a:prstGeom prst="rect">
            <a:avLst/>
          </a:prstGeom>
          <a:noFill/>
          <a:ln w="12700">
            <a:noFill/>
            <a:miter lim="800000"/>
            <a:headEnd/>
            <a:tailEnd/>
          </a:ln>
        </p:spPr>
        <p:txBody>
          <a:bodyPr wrap="square">
            <a:prstTxWarp prst="textNoShape">
              <a:avLst/>
            </a:prstTxWarp>
            <a:spAutoFit/>
          </a:bodyPr>
          <a:lstStyle/>
          <a:p>
            <a:r>
              <a:rPr lang="en-US" sz="1800" dirty="0"/>
              <a:t>The </a:t>
            </a:r>
            <a:r>
              <a:rPr lang="en-US" sz="1800" dirty="0">
                <a:solidFill>
                  <a:schemeClr val="accent6"/>
                </a:solidFill>
              </a:rPr>
              <a:t>blue line segments</a:t>
            </a:r>
            <a:r>
              <a:rPr lang="en-US" sz="1800" dirty="0"/>
              <a:t> represent interpolation intervals – times when pointing will be returned. For attitude requests within gaps, high level SPICE APIs will signal an error.</a:t>
            </a:r>
          </a:p>
        </p:txBody>
      </p:sp>
      <p:sp>
        <p:nvSpPr>
          <p:cNvPr id="26650" name="Line 68"/>
          <p:cNvSpPr>
            <a:spLocks noChangeShapeType="1"/>
          </p:cNvSpPr>
          <p:nvPr/>
        </p:nvSpPr>
        <p:spPr bwMode="auto">
          <a:xfrm>
            <a:off x="3886200" y="2438400"/>
            <a:ext cx="45720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26651" name="Text Box 69"/>
          <p:cNvSpPr txBox="1">
            <a:spLocks noChangeArrowheads="1"/>
          </p:cNvSpPr>
          <p:nvPr/>
        </p:nvSpPr>
        <p:spPr bwMode="auto">
          <a:xfrm>
            <a:off x="5715000" y="2209800"/>
            <a:ext cx="539750" cy="257175"/>
          </a:xfrm>
          <a:prstGeom prst="rect">
            <a:avLst/>
          </a:prstGeom>
          <a:noFill/>
          <a:ln w="12700">
            <a:noFill/>
            <a:miter lim="800000"/>
            <a:headEnd/>
            <a:tailEnd/>
          </a:ln>
        </p:spPr>
        <p:txBody>
          <a:bodyPr wrap="none">
            <a:prstTxWarp prst="textNoShape">
              <a:avLst/>
            </a:prstTxWarp>
            <a:spAutoFit/>
          </a:bodyPr>
          <a:lstStyle/>
          <a:p>
            <a:r>
              <a:rPr lang="en-US"/>
              <a:t>Time</a:t>
            </a:r>
          </a:p>
        </p:txBody>
      </p:sp>
      <p:sp>
        <p:nvSpPr>
          <p:cNvPr id="26652" name="Line 70"/>
          <p:cNvSpPr>
            <a:spLocks noChangeShapeType="1"/>
          </p:cNvSpPr>
          <p:nvPr/>
        </p:nvSpPr>
        <p:spPr bwMode="auto">
          <a:xfrm>
            <a:off x="3886200" y="2362200"/>
            <a:ext cx="0" cy="152400"/>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26653" name="Line 71"/>
          <p:cNvSpPr>
            <a:spLocks noChangeShapeType="1"/>
          </p:cNvSpPr>
          <p:nvPr/>
        </p:nvSpPr>
        <p:spPr bwMode="auto">
          <a:xfrm>
            <a:off x="8458200" y="2362200"/>
            <a:ext cx="0" cy="152400"/>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26654" name="Text Box 72"/>
          <p:cNvSpPr txBox="1">
            <a:spLocks noChangeArrowheads="1"/>
          </p:cNvSpPr>
          <p:nvPr/>
        </p:nvSpPr>
        <p:spPr bwMode="auto">
          <a:xfrm>
            <a:off x="3717925" y="2490788"/>
            <a:ext cx="540533" cy="286232"/>
          </a:xfrm>
          <a:prstGeom prst="rect">
            <a:avLst/>
          </a:prstGeom>
          <a:noFill/>
          <a:ln w="12700">
            <a:noFill/>
            <a:miter lim="800000"/>
            <a:headEnd/>
            <a:tailEnd/>
          </a:ln>
        </p:spPr>
        <p:txBody>
          <a:bodyPr wrap="none">
            <a:prstTxWarp prst="textNoShape">
              <a:avLst/>
            </a:prstTxWarp>
            <a:spAutoFit/>
          </a:bodyPr>
          <a:lstStyle/>
          <a:p>
            <a:r>
              <a:rPr lang="en-US"/>
              <a:t>T</a:t>
            </a:r>
            <a:r>
              <a:rPr lang="en-US" sz="1400" baseline="-15000"/>
              <a:t>start</a:t>
            </a:r>
            <a:endParaRPr lang="en-US"/>
          </a:p>
        </p:txBody>
      </p:sp>
      <p:sp>
        <p:nvSpPr>
          <p:cNvPr id="26655" name="Text Box 73"/>
          <p:cNvSpPr txBox="1">
            <a:spLocks noChangeArrowheads="1"/>
          </p:cNvSpPr>
          <p:nvPr/>
        </p:nvSpPr>
        <p:spPr bwMode="auto">
          <a:xfrm>
            <a:off x="8153400" y="2514600"/>
            <a:ext cx="534121" cy="286232"/>
          </a:xfrm>
          <a:prstGeom prst="rect">
            <a:avLst/>
          </a:prstGeom>
          <a:noFill/>
          <a:ln w="12700">
            <a:noFill/>
            <a:miter lim="800000"/>
            <a:headEnd/>
            <a:tailEnd/>
          </a:ln>
        </p:spPr>
        <p:txBody>
          <a:bodyPr wrap="none">
            <a:prstTxWarp prst="textNoShape">
              <a:avLst/>
            </a:prstTxWarp>
            <a:spAutoFit/>
          </a:bodyPr>
          <a:lstStyle/>
          <a:p>
            <a:r>
              <a:rPr lang="en-US"/>
              <a:t>T</a:t>
            </a:r>
            <a:r>
              <a:rPr lang="en-US" sz="1400" baseline="-15000"/>
              <a:t>stop</a:t>
            </a:r>
            <a:endParaRPr lang="en-US"/>
          </a:p>
        </p:txBody>
      </p:sp>
      <p:sp>
        <p:nvSpPr>
          <p:cNvPr id="33" name="Line 46"/>
          <p:cNvSpPr>
            <a:spLocks noChangeShapeType="1"/>
          </p:cNvSpPr>
          <p:nvPr/>
        </p:nvSpPr>
        <p:spPr bwMode="auto">
          <a:xfrm>
            <a:off x="7403399" y="4978730"/>
            <a:ext cx="257175" cy="0"/>
          </a:xfrm>
          <a:prstGeom prst="line">
            <a:avLst/>
          </a:prstGeom>
          <a:noFill/>
          <a:ln w="57150">
            <a:solidFill>
              <a:schemeClr val="accent2"/>
            </a:solidFill>
            <a:round/>
            <a:headEnd/>
            <a:tailEnd/>
          </a:ln>
        </p:spPr>
        <p:txBody>
          <a:bodyPr wrap="none" anchor="ctr">
            <a:prstTxWarp prst="textNoShape">
              <a:avLst/>
            </a:prstTxWarp>
          </a:bodyPr>
          <a:lstStyle/>
          <a:p>
            <a:endParaRPr lang="en-US"/>
          </a:p>
        </p:txBody>
      </p:sp>
      <p:sp>
        <p:nvSpPr>
          <p:cNvPr id="34" name="Line 47"/>
          <p:cNvSpPr>
            <a:spLocks noChangeShapeType="1"/>
          </p:cNvSpPr>
          <p:nvPr/>
        </p:nvSpPr>
        <p:spPr bwMode="auto">
          <a:xfrm>
            <a:off x="7812974" y="4978730"/>
            <a:ext cx="609600" cy="0"/>
          </a:xfrm>
          <a:prstGeom prst="line">
            <a:avLst/>
          </a:prstGeom>
          <a:noFill/>
          <a:ln w="57150">
            <a:solidFill>
              <a:schemeClr val="accent2"/>
            </a:solidFill>
            <a:round/>
            <a:headEnd/>
            <a:tailEnd/>
          </a:ln>
        </p:spPr>
        <p:txBody>
          <a:bodyPr wrap="none" anchor="ctr">
            <a:prstTxWarp prst="textNoShape">
              <a:avLst/>
            </a:prstTxWarp>
          </a:bodyPr>
          <a:lstStyle/>
          <a:p>
            <a:endParaRPr lang="en-US"/>
          </a:p>
        </p:txBody>
      </p:sp>
      <p:sp>
        <p:nvSpPr>
          <p:cNvPr id="35" name="Line 59"/>
          <p:cNvSpPr>
            <a:spLocks noChangeShapeType="1"/>
          </p:cNvSpPr>
          <p:nvPr/>
        </p:nvSpPr>
        <p:spPr bwMode="auto">
          <a:xfrm flipH="1">
            <a:off x="6288974" y="4978730"/>
            <a:ext cx="381000" cy="0"/>
          </a:xfrm>
          <a:prstGeom prst="line">
            <a:avLst/>
          </a:prstGeom>
          <a:noFill/>
          <a:ln w="57150">
            <a:solidFill>
              <a:schemeClr val="accent2"/>
            </a:solidFill>
            <a:round/>
            <a:headEnd/>
            <a:tailEnd/>
          </a:ln>
        </p:spPr>
        <p:txBody>
          <a:bodyPr wrap="none" anchor="ctr">
            <a:prstTxWarp prst="textNoShape">
              <a:avLst/>
            </a:prstTxWarp>
          </a:bodyPr>
          <a:lstStyle/>
          <a:p>
            <a:endParaRPr lang="en-US"/>
          </a:p>
        </p:txBody>
      </p:sp>
      <p:sp>
        <p:nvSpPr>
          <p:cNvPr id="36" name="Line 60"/>
          <p:cNvSpPr>
            <a:spLocks noChangeShapeType="1"/>
          </p:cNvSpPr>
          <p:nvPr/>
        </p:nvSpPr>
        <p:spPr bwMode="auto">
          <a:xfrm>
            <a:off x="6822374" y="4978730"/>
            <a:ext cx="533400" cy="0"/>
          </a:xfrm>
          <a:prstGeom prst="line">
            <a:avLst/>
          </a:prstGeom>
          <a:noFill/>
          <a:ln w="57150">
            <a:solidFill>
              <a:schemeClr val="accent2"/>
            </a:solidFill>
            <a:round/>
            <a:headEnd/>
            <a:tailEnd/>
          </a:ln>
        </p:spPr>
        <p:txBody>
          <a:bodyPr wrap="none" anchor="ctr">
            <a:prstTxWarp prst="textNoShape">
              <a:avLst/>
            </a:prstTxWarp>
          </a:bodyPr>
          <a:lstStyle/>
          <a:p>
            <a:endParaRPr lang="en-US"/>
          </a:p>
        </p:txBody>
      </p:sp>
      <p:sp>
        <p:nvSpPr>
          <p:cNvPr id="37" name="Line 65"/>
          <p:cNvSpPr>
            <a:spLocks noChangeShapeType="1"/>
          </p:cNvSpPr>
          <p:nvPr/>
        </p:nvSpPr>
        <p:spPr bwMode="auto">
          <a:xfrm flipH="1">
            <a:off x="3990274" y="4978730"/>
            <a:ext cx="381000" cy="0"/>
          </a:xfrm>
          <a:prstGeom prst="line">
            <a:avLst/>
          </a:prstGeom>
          <a:noFill/>
          <a:ln w="57150">
            <a:solidFill>
              <a:schemeClr val="accent2"/>
            </a:solidFill>
            <a:round/>
            <a:headEnd/>
            <a:tailEnd/>
          </a:ln>
        </p:spPr>
        <p:txBody>
          <a:bodyPr wrap="none" anchor="ctr">
            <a:prstTxWarp prst="textNoShape">
              <a:avLst/>
            </a:prstTxWarp>
          </a:bodyPr>
          <a:lstStyle/>
          <a:p>
            <a:endParaRPr lang="en-US"/>
          </a:p>
        </p:txBody>
      </p:sp>
      <p:sp>
        <p:nvSpPr>
          <p:cNvPr id="38" name="Line 66"/>
          <p:cNvSpPr>
            <a:spLocks noChangeShapeType="1"/>
          </p:cNvSpPr>
          <p:nvPr/>
        </p:nvSpPr>
        <p:spPr bwMode="auto">
          <a:xfrm>
            <a:off x="4447474" y="4978730"/>
            <a:ext cx="838200" cy="0"/>
          </a:xfrm>
          <a:prstGeom prst="line">
            <a:avLst/>
          </a:prstGeom>
          <a:noFill/>
          <a:ln w="57150">
            <a:solidFill>
              <a:schemeClr val="accent2"/>
            </a:solidFill>
            <a:round/>
            <a:headEnd/>
            <a:tailEnd/>
          </a:ln>
        </p:spPr>
        <p:txBody>
          <a:bodyPr wrap="none" anchor="ctr">
            <a:prstTxWarp prst="textNoShape">
              <a:avLst/>
            </a:prstTxWarp>
          </a:bodyPr>
          <a:lstStyle/>
          <a:p>
            <a:endParaRPr lang="en-US"/>
          </a:p>
        </p:txBody>
      </p:sp>
      <p:sp>
        <p:nvSpPr>
          <p:cNvPr id="39" name="Line 67"/>
          <p:cNvSpPr>
            <a:spLocks noChangeShapeType="1"/>
          </p:cNvSpPr>
          <p:nvPr/>
        </p:nvSpPr>
        <p:spPr bwMode="auto">
          <a:xfrm>
            <a:off x="5514274" y="4978730"/>
            <a:ext cx="381000" cy="0"/>
          </a:xfrm>
          <a:prstGeom prst="line">
            <a:avLst/>
          </a:prstGeom>
          <a:noFill/>
          <a:ln w="57150">
            <a:solidFill>
              <a:schemeClr val="accent2"/>
            </a:solidFill>
            <a:round/>
            <a:headEnd/>
            <a:tailEnd/>
          </a:ln>
        </p:spPr>
        <p:txBody>
          <a:bodyPr wrap="none" anchor="ctr">
            <a:prstTxWarp prst="textNoShape">
              <a:avLst/>
            </a:prstTxWarp>
          </a:bodyPr>
          <a:lstStyle/>
          <a:p>
            <a:endParaRPr lang="en-US"/>
          </a:p>
        </p:txBody>
      </p:sp>
      <p:sp>
        <p:nvSpPr>
          <p:cNvPr id="40" name="TextBox 39"/>
          <p:cNvSpPr txBox="1"/>
          <p:nvPr/>
        </p:nvSpPr>
        <p:spPr>
          <a:xfrm>
            <a:off x="4155246" y="5253070"/>
            <a:ext cx="1435008" cy="424732"/>
          </a:xfrm>
          <a:prstGeom prst="rect">
            <a:avLst/>
          </a:prstGeom>
          <a:noFill/>
        </p:spPr>
        <p:txBody>
          <a:bodyPr wrap="none" rtlCol="0">
            <a:spAutoFit/>
          </a:bodyPr>
          <a:lstStyle/>
          <a:p>
            <a:pPr algn="ctr"/>
            <a:r>
              <a:rPr lang="en-US" dirty="0"/>
              <a:t>data gaps</a:t>
            </a:r>
          </a:p>
          <a:p>
            <a:pPr algn="ctr"/>
            <a:r>
              <a:rPr lang="en-US" dirty="0"/>
              <a:t>within a segment</a:t>
            </a:r>
          </a:p>
        </p:txBody>
      </p:sp>
      <p:cxnSp>
        <p:nvCxnSpPr>
          <p:cNvPr id="41" name="Straight Arrow Connector 40"/>
          <p:cNvCxnSpPr/>
          <p:nvPr/>
        </p:nvCxnSpPr>
        <p:spPr bwMode="auto">
          <a:xfrm flipV="1">
            <a:off x="4971081" y="5029200"/>
            <a:ext cx="448881" cy="271792"/>
          </a:xfrm>
          <a:prstGeom prst="straightConnector1">
            <a:avLst/>
          </a:prstGeom>
          <a:noFill/>
          <a:ln w="12700" cap="flat" cmpd="sng" algn="ctr">
            <a:solidFill>
              <a:schemeClr val="tx1"/>
            </a:solidFill>
            <a:prstDash val="solid"/>
            <a:round/>
            <a:headEnd type="none" w="med" len="med"/>
            <a:tailEnd type="triangle"/>
          </a:ln>
          <a:effectLst/>
        </p:spPr>
      </p:cxnSp>
      <p:cxnSp>
        <p:nvCxnSpPr>
          <p:cNvPr id="42" name="Straight Arrow Connector 41"/>
          <p:cNvCxnSpPr/>
          <p:nvPr/>
        </p:nvCxnSpPr>
        <p:spPr bwMode="auto">
          <a:xfrm flipH="1" flipV="1">
            <a:off x="4393363" y="5029200"/>
            <a:ext cx="303382" cy="271792"/>
          </a:xfrm>
          <a:prstGeom prst="straightConnector1">
            <a:avLst/>
          </a:prstGeom>
          <a:noFill/>
          <a:ln w="12700" cap="flat" cmpd="sng" algn="ctr">
            <a:solidFill>
              <a:schemeClr val="tx1"/>
            </a:solidFill>
            <a:prstDash val="solid"/>
            <a:round/>
            <a:headEnd type="none" w="med" len="med"/>
            <a:tailEnd type="triangle"/>
          </a:ln>
          <a:effectLst/>
        </p:spPr>
      </p:cxnSp>
      <p:sp>
        <p:nvSpPr>
          <p:cNvPr id="43" name="TextBox 42"/>
          <p:cNvSpPr txBox="1"/>
          <p:nvPr/>
        </p:nvSpPr>
        <p:spPr>
          <a:xfrm>
            <a:off x="6436595" y="5253070"/>
            <a:ext cx="1435008" cy="424732"/>
          </a:xfrm>
          <a:prstGeom prst="rect">
            <a:avLst/>
          </a:prstGeom>
          <a:noFill/>
        </p:spPr>
        <p:txBody>
          <a:bodyPr wrap="none" rtlCol="0">
            <a:spAutoFit/>
          </a:bodyPr>
          <a:lstStyle/>
          <a:p>
            <a:pPr algn="ctr"/>
            <a:r>
              <a:rPr lang="en-US" dirty="0"/>
              <a:t>data gaps</a:t>
            </a:r>
          </a:p>
          <a:p>
            <a:pPr algn="ctr"/>
            <a:r>
              <a:rPr lang="en-US" dirty="0"/>
              <a:t>within a segment</a:t>
            </a:r>
          </a:p>
        </p:txBody>
      </p:sp>
      <p:cxnSp>
        <p:nvCxnSpPr>
          <p:cNvPr id="44" name="Straight Arrow Connector 43"/>
          <p:cNvCxnSpPr/>
          <p:nvPr/>
        </p:nvCxnSpPr>
        <p:spPr bwMode="auto">
          <a:xfrm flipV="1">
            <a:off x="7251700" y="5029200"/>
            <a:ext cx="481125" cy="271792"/>
          </a:xfrm>
          <a:prstGeom prst="straightConnector1">
            <a:avLst/>
          </a:prstGeom>
          <a:noFill/>
          <a:ln w="12700" cap="flat" cmpd="sng" algn="ctr">
            <a:solidFill>
              <a:schemeClr val="tx1"/>
            </a:solidFill>
            <a:prstDash val="solid"/>
            <a:round/>
            <a:headEnd type="none" w="med" len="med"/>
            <a:tailEnd type="triangle"/>
          </a:ln>
          <a:effectLst/>
        </p:spPr>
      </p:cxnSp>
      <p:cxnSp>
        <p:nvCxnSpPr>
          <p:cNvPr id="45" name="Straight Arrow Connector 44"/>
          <p:cNvCxnSpPr/>
          <p:nvPr/>
        </p:nvCxnSpPr>
        <p:spPr bwMode="auto">
          <a:xfrm flipH="1" flipV="1">
            <a:off x="6723725" y="5029200"/>
            <a:ext cx="217420" cy="199042"/>
          </a:xfrm>
          <a:prstGeom prst="straightConnector1">
            <a:avLst/>
          </a:prstGeom>
          <a:noFill/>
          <a:ln w="12700" cap="flat" cmpd="sng" algn="ctr">
            <a:solidFill>
              <a:schemeClr val="tx1"/>
            </a:solidFill>
            <a:prstDash val="solid"/>
            <a:round/>
            <a:headEnd type="none" w="med" len="med"/>
            <a:tailEnd type="triangle"/>
          </a:ln>
          <a:effectLst/>
        </p:spPr>
      </p:cxnSp>
      <p:cxnSp>
        <p:nvCxnSpPr>
          <p:cNvPr id="46" name="Straight Arrow Connector 45"/>
          <p:cNvCxnSpPr/>
          <p:nvPr/>
        </p:nvCxnSpPr>
        <p:spPr bwMode="auto">
          <a:xfrm flipV="1">
            <a:off x="7154099" y="5059017"/>
            <a:ext cx="200858" cy="194053"/>
          </a:xfrm>
          <a:prstGeom prst="straightConnector1">
            <a:avLst/>
          </a:prstGeom>
          <a:noFill/>
          <a:ln w="1270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459581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a:t>C-Kernel</a:t>
            </a:r>
          </a:p>
        </p:txBody>
      </p:sp>
      <p:sp>
        <p:nvSpPr>
          <p:cNvPr id="27651" name="Slide Number Placeholder 4"/>
          <p:cNvSpPr>
            <a:spLocks noGrp="1"/>
          </p:cNvSpPr>
          <p:nvPr>
            <p:ph type="sldNum" sz="quarter" idx="11"/>
          </p:nvPr>
        </p:nvSpPr>
        <p:spPr>
          <a:noFill/>
        </p:spPr>
        <p:txBody>
          <a:bodyPr/>
          <a:lstStyle/>
          <a:p>
            <a:fld id="{E99CF713-901C-4545-9814-ECB3CC0BEF05}" type="slidenum">
              <a:rPr lang="en-US" smtClean="0"/>
              <a:pPr/>
              <a:t>12</a:t>
            </a:fld>
            <a:endParaRPr lang="en-US" sz="1400" b="0">
              <a:latin typeface="Times New Roman" charset="0"/>
            </a:endParaRPr>
          </a:p>
        </p:txBody>
      </p:sp>
      <p:sp>
        <p:nvSpPr>
          <p:cNvPr id="27652" name="Rectangle 2"/>
          <p:cNvSpPr>
            <a:spLocks noGrp="1" noChangeArrowheads="1"/>
          </p:cNvSpPr>
          <p:nvPr>
            <p:ph type="title"/>
          </p:nvPr>
        </p:nvSpPr>
        <p:spPr>
          <a:xfrm>
            <a:off x="2097088" y="381000"/>
            <a:ext cx="6527800" cy="474663"/>
          </a:xfrm>
        </p:spPr>
        <p:txBody>
          <a:bodyPr/>
          <a:lstStyle/>
          <a:p>
            <a:r>
              <a:rPr lang="en-US"/>
              <a:t>What is an Interpolation interval?</a:t>
            </a:r>
          </a:p>
        </p:txBody>
      </p:sp>
      <p:sp>
        <p:nvSpPr>
          <p:cNvPr id="27653" name="Rectangle 3"/>
          <p:cNvSpPr>
            <a:spLocks noGrp="1" noChangeArrowheads="1"/>
          </p:cNvSpPr>
          <p:nvPr>
            <p:ph type="body" idx="1"/>
          </p:nvPr>
        </p:nvSpPr>
        <p:spPr>
          <a:xfrm>
            <a:off x="685800" y="1676400"/>
            <a:ext cx="7918450" cy="5105400"/>
          </a:xfrm>
        </p:spPr>
        <p:txBody>
          <a:bodyPr/>
          <a:lstStyle/>
          <a:p>
            <a:pPr>
              <a:lnSpc>
                <a:spcPct val="80000"/>
              </a:lnSpc>
            </a:pPr>
            <a:r>
              <a:rPr lang="en-US" sz="2000" dirty="0"/>
              <a:t>An interpolation interval is a time period for which routines that access CKs can compute and return pointing.</a:t>
            </a:r>
          </a:p>
          <a:p>
            <a:pPr lvl="1">
              <a:lnSpc>
                <a:spcPct val="80000"/>
              </a:lnSpc>
            </a:pPr>
            <a:r>
              <a:rPr lang="en-US" sz="1600" dirty="0"/>
              <a:t>For CK Types 3, 5 and 6 the pointing is computed by interpolating between the attitude data points that fall within the interval.</a:t>
            </a:r>
          </a:p>
          <a:p>
            <a:pPr lvl="1">
              <a:lnSpc>
                <a:spcPct val="80000"/>
              </a:lnSpc>
            </a:pPr>
            <a:r>
              <a:rPr lang="en-US" sz="1600" dirty="0"/>
              <a:t>For CK Type 2 the pointing within each interval is computed by extrapolating from a single attitude and associated angular velocity.</a:t>
            </a:r>
          </a:p>
          <a:p>
            <a:pPr lvl="1">
              <a:lnSpc>
                <a:spcPct val="80000"/>
              </a:lnSpc>
            </a:pPr>
            <a:r>
              <a:rPr lang="en-US" sz="1600" dirty="0"/>
              <a:t>For CK Type 4 the pointing is computed by evaluating polynomials covering the interval.</a:t>
            </a:r>
          </a:p>
          <a:p>
            <a:pPr lvl="1">
              <a:lnSpc>
                <a:spcPct val="80000"/>
              </a:lnSpc>
            </a:pPr>
            <a:r>
              <a:rPr lang="en-US" sz="1600" dirty="0"/>
              <a:t>For CK Type 1 (discrete pointing instances) the notion of an interpolation interval is not relevant.</a:t>
            </a:r>
          </a:p>
          <a:p>
            <a:pPr>
              <a:lnSpc>
                <a:spcPct val="80000"/>
              </a:lnSpc>
            </a:pPr>
            <a:endParaRPr lang="en-US" sz="2000" dirty="0"/>
          </a:p>
          <a:p>
            <a:pPr>
              <a:lnSpc>
                <a:spcPct val="80000"/>
              </a:lnSpc>
            </a:pPr>
            <a:r>
              <a:rPr lang="en-US" sz="2000" dirty="0"/>
              <a:t>The time periods between interpolation intervals are gaps during which CK access routines are </a:t>
            </a:r>
            <a:r>
              <a:rPr lang="en-US" sz="2000" u="sng" dirty="0"/>
              <a:t>not</a:t>
            </a:r>
            <a:r>
              <a:rPr lang="en-US" sz="2000" dirty="0"/>
              <a:t> able to compute pointing.</a:t>
            </a:r>
          </a:p>
          <a:p>
            <a:pPr>
              <a:lnSpc>
                <a:spcPct val="80000"/>
              </a:lnSpc>
            </a:pPr>
            <a:endParaRPr lang="en-US" sz="2000" dirty="0"/>
          </a:p>
          <a:p>
            <a:pPr>
              <a:lnSpc>
                <a:spcPct val="80000"/>
              </a:lnSpc>
            </a:pPr>
            <a:r>
              <a:rPr lang="en-US" sz="2000" dirty="0"/>
              <a:t>The interpolation intervals in Type 3 CK segments can be modified without changing the actual pointing data.</a:t>
            </a:r>
          </a:p>
          <a:p>
            <a:pPr lvl="1">
              <a:lnSpc>
                <a:spcPct val="80000"/>
              </a:lnSpc>
            </a:pPr>
            <a:r>
              <a:rPr lang="en-US" sz="1600" dirty="0"/>
              <a:t>The CKSPANIT and CKSMRG programs are used to make these changes.</a:t>
            </a:r>
            <a:endParaRPr lang="en-US" sz="1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BF77B-62BC-8049-8937-11EEBDAB98F1}"/>
              </a:ext>
            </a:extLst>
          </p:cNvPr>
          <p:cNvSpPr>
            <a:spLocks noGrp="1"/>
          </p:cNvSpPr>
          <p:nvPr>
            <p:ph type="title"/>
          </p:nvPr>
        </p:nvSpPr>
        <p:spPr>
          <a:xfrm>
            <a:off x="2139950" y="434892"/>
            <a:ext cx="6569106" cy="372603"/>
          </a:xfrm>
        </p:spPr>
        <p:txBody>
          <a:bodyPr/>
          <a:lstStyle/>
          <a:p>
            <a:r>
              <a:rPr lang="en-US" sz="2400" dirty="0"/>
              <a:t>How are Requests Falling in Gaps Handled?</a:t>
            </a:r>
          </a:p>
        </p:txBody>
      </p:sp>
      <p:sp>
        <p:nvSpPr>
          <p:cNvPr id="3" name="Content Placeholder 2">
            <a:extLst>
              <a:ext uri="{FF2B5EF4-FFF2-40B4-BE49-F238E27FC236}">
                <a16:creationId xmlns:a16="http://schemas.microsoft.com/office/drawing/2014/main" id="{D0E527E2-6041-884F-BF0B-C69EA8F6D5A0}"/>
              </a:ext>
            </a:extLst>
          </p:cNvPr>
          <p:cNvSpPr>
            <a:spLocks noGrp="1"/>
          </p:cNvSpPr>
          <p:nvPr>
            <p:ph idx="1"/>
          </p:nvPr>
        </p:nvSpPr>
        <p:spPr/>
        <p:txBody>
          <a:bodyPr/>
          <a:lstStyle/>
          <a:p>
            <a:r>
              <a:rPr lang="en-US" dirty="0"/>
              <a:t>When using high-level SPICE routines* in a fashion that requires CK data, if the time of your requested computation falls within a CK gap (thus, outside of a CK interpolation interval), the routine will signal an error.</a:t>
            </a:r>
          </a:p>
          <a:p>
            <a:pPr lvl="1"/>
            <a:r>
              <a:rPr lang="en-US" dirty="0"/>
              <a:t>Usually this is a frame-related error</a:t>
            </a:r>
          </a:p>
          <a:p>
            <a:r>
              <a:rPr lang="en-US" dirty="0"/>
              <a:t>If using a low-level CK reader, CKGP or CKGPAV, valid pointing data will not be returned and the reader's "found flag" will be set to false.</a:t>
            </a:r>
          </a:p>
          <a:p>
            <a:pPr lvl="1"/>
            <a:r>
              <a:rPr lang="en-US" dirty="0">
                <a:solidFill>
                  <a:schemeClr val="accent1"/>
                </a:solidFill>
              </a:rPr>
              <a:t>Be sure to check the "found flag!" </a:t>
            </a:r>
          </a:p>
        </p:txBody>
      </p:sp>
      <p:sp>
        <p:nvSpPr>
          <p:cNvPr id="4" name="Footer Placeholder 3">
            <a:extLst>
              <a:ext uri="{FF2B5EF4-FFF2-40B4-BE49-F238E27FC236}">
                <a16:creationId xmlns:a16="http://schemas.microsoft.com/office/drawing/2014/main" id="{5ABF9AEA-B3CC-034C-8B0B-96347FBFB37B}"/>
              </a:ext>
            </a:extLst>
          </p:cNvPr>
          <p:cNvSpPr>
            <a:spLocks noGrp="1"/>
          </p:cNvSpPr>
          <p:nvPr>
            <p:ph type="ftr" sz="quarter" idx="10"/>
          </p:nvPr>
        </p:nvSpPr>
        <p:spPr/>
        <p:txBody>
          <a:bodyPr/>
          <a:lstStyle/>
          <a:p>
            <a:r>
              <a:rPr lang="en-US"/>
              <a:t>C-Kernel</a:t>
            </a:r>
          </a:p>
        </p:txBody>
      </p:sp>
      <p:sp>
        <p:nvSpPr>
          <p:cNvPr id="5" name="Slide Number Placeholder 4">
            <a:extLst>
              <a:ext uri="{FF2B5EF4-FFF2-40B4-BE49-F238E27FC236}">
                <a16:creationId xmlns:a16="http://schemas.microsoft.com/office/drawing/2014/main" id="{0E512D3D-B03D-C74E-AAC4-F37A4ACED644}"/>
              </a:ext>
            </a:extLst>
          </p:cNvPr>
          <p:cNvSpPr>
            <a:spLocks noGrp="1"/>
          </p:cNvSpPr>
          <p:nvPr>
            <p:ph type="sldNum" sz="quarter" idx="11"/>
          </p:nvPr>
        </p:nvSpPr>
        <p:spPr/>
        <p:txBody>
          <a:bodyPr/>
          <a:lstStyle/>
          <a:p>
            <a:fld id="{D0B72961-79D8-5242-8426-05D6299BB26A}" type="slidenum">
              <a:rPr lang="en-US" smtClean="0"/>
              <a:pPr/>
              <a:t>13</a:t>
            </a:fld>
            <a:endParaRPr lang="en-US" sz="1400" b="0">
              <a:latin typeface="Times New Roman" charset="0"/>
            </a:endParaRPr>
          </a:p>
        </p:txBody>
      </p:sp>
      <p:sp>
        <p:nvSpPr>
          <p:cNvPr id="6" name="TextBox 5">
            <a:extLst>
              <a:ext uri="{FF2B5EF4-FFF2-40B4-BE49-F238E27FC236}">
                <a16:creationId xmlns:a16="http://schemas.microsoft.com/office/drawing/2014/main" id="{6D73E058-1328-0248-991A-4869B489CB83}"/>
              </a:ext>
            </a:extLst>
          </p:cNvPr>
          <p:cNvSpPr txBox="1"/>
          <p:nvPr/>
        </p:nvSpPr>
        <p:spPr>
          <a:xfrm>
            <a:off x="1758950" y="6236609"/>
            <a:ext cx="4823756" cy="258532"/>
          </a:xfrm>
          <a:prstGeom prst="rect">
            <a:avLst/>
          </a:prstGeom>
          <a:noFill/>
        </p:spPr>
        <p:txBody>
          <a:bodyPr wrap="none" rtlCol="0">
            <a:spAutoFit/>
          </a:bodyPr>
          <a:lstStyle/>
          <a:p>
            <a:r>
              <a:rPr lang="en-US" dirty="0"/>
              <a:t>* For example:  SPKEZR, SPKPOS, SXFORM, PXFORM, SINCPT</a:t>
            </a:r>
          </a:p>
        </p:txBody>
      </p:sp>
    </p:spTree>
    <p:extLst>
      <p:ext uri="{BB962C8B-B14F-4D97-AF65-F5344CB8AC3E}">
        <p14:creationId xmlns:p14="http://schemas.microsoft.com/office/powerpoint/2010/main" val="2509687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0"/>
          </p:nvPr>
        </p:nvSpPr>
        <p:spPr>
          <a:noFill/>
        </p:spPr>
        <p:txBody>
          <a:bodyPr/>
          <a:lstStyle/>
          <a:p>
            <a:r>
              <a:rPr lang="en-US"/>
              <a:t>C-Kernel</a:t>
            </a:r>
          </a:p>
        </p:txBody>
      </p:sp>
      <p:sp>
        <p:nvSpPr>
          <p:cNvPr id="28675" name="Slide Number Placeholder 4"/>
          <p:cNvSpPr>
            <a:spLocks noGrp="1"/>
          </p:cNvSpPr>
          <p:nvPr>
            <p:ph type="sldNum" sz="quarter" idx="11"/>
          </p:nvPr>
        </p:nvSpPr>
        <p:spPr>
          <a:noFill/>
        </p:spPr>
        <p:txBody>
          <a:bodyPr/>
          <a:lstStyle/>
          <a:p>
            <a:fld id="{34BD28BC-07EA-3744-9DAA-ED31307D5BF8}" type="slidenum">
              <a:rPr lang="en-US" smtClean="0"/>
              <a:pPr/>
              <a:t>14</a:t>
            </a:fld>
            <a:endParaRPr lang="en-US" sz="1400" b="0">
              <a:latin typeface="Times New Roman" charset="0"/>
            </a:endParaRPr>
          </a:p>
        </p:txBody>
      </p:sp>
      <p:sp>
        <p:nvSpPr>
          <p:cNvPr id="28676" name="Rectangle 2"/>
          <p:cNvSpPr>
            <a:spLocks noGrp="1" noChangeArrowheads="1"/>
          </p:cNvSpPr>
          <p:nvPr>
            <p:ph type="title"/>
          </p:nvPr>
        </p:nvSpPr>
        <p:spPr>
          <a:xfrm>
            <a:off x="2163829" y="381000"/>
            <a:ext cx="6387967" cy="479747"/>
          </a:xfrm>
        </p:spPr>
        <p:txBody>
          <a:bodyPr/>
          <a:lstStyle/>
          <a:p>
            <a:r>
              <a:rPr lang="en-US" dirty="0"/>
              <a:t>Obtaining Coverage of a CK File</a:t>
            </a:r>
          </a:p>
        </p:txBody>
      </p:sp>
      <p:sp>
        <p:nvSpPr>
          <p:cNvPr id="28677" name="Rectangle 4"/>
          <p:cNvSpPr>
            <a:spLocks noChangeArrowheads="1"/>
          </p:cNvSpPr>
          <p:nvPr/>
        </p:nvSpPr>
        <p:spPr bwMode="auto">
          <a:xfrm>
            <a:off x="228600" y="1295400"/>
            <a:ext cx="8686800" cy="5392738"/>
          </a:xfrm>
          <a:prstGeom prst="rect">
            <a:avLst/>
          </a:prstGeom>
          <a:noFill/>
          <a:ln w="12700">
            <a:noFill/>
            <a:miter lim="800000"/>
            <a:headEnd/>
            <a:tailEnd/>
          </a:ln>
        </p:spPr>
        <p:txBody>
          <a:bodyPr lIns="90487" tIns="44450" rIns="90487" bIns="44450">
            <a:prstTxWarp prst="textNoShape">
              <a:avLst/>
            </a:prstTxWarp>
            <a:spAutoFit/>
          </a:bodyPr>
          <a:lstStyle/>
          <a:p>
            <a:pPr marL="285750" indent="-285750">
              <a:lnSpc>
                <a:spcPct val="80000"/>
              </a:lnSpc>
              <a:spcBef>
                <a:spcPct val="40000"/>
              </a:spcBef>
              <a:buFontTx/>
              <a:buChar char="•"/>
            </a:pPr>
            <a:r>
              <a:rPr lang="en-US" sz="1800" dirty="0"/>
              <a:t>High-level subroutine interfaces allow for obtaining CK coverage information.</a:t>
            </a:r>
          </a:p>
          <a:p>
            <a:pPr marL="685800" lvl="1" indent="-228600">
              <a:lnSpc>
                <a:spcPct val="80000"/>
              </a:lnSpc>
              <a:spcBef>
                <a:spcPct val="35000"/>
              </a:spcBef>
              <a:buFontTx/>
              <a:buChar char="–"/>
            </a:pPr>
            <a:r>
              <a:rPr lang="en-US" sz="1600" dirty="0">
                <a:ea typeface="ＭＳ Ｐゴシック" charset="-128"/>
                <a:cs typeface="ＭＳ Ｐゴシック" charset="-128"/>
              </a:rPr>
              <a:t>Call CKOBJ to find the set of structures for which a specified CK provides data.</a:t>
            </a:r>
          </a:p>
          <a:p>
            <a:pPr marL="1143000" lvl="2" indent="-228600">
              <a:lnSpc>
                <a:spcPct val="80000"/>
              </a:lnSpc>
              <a:spcBef>
                <a:spcPct val="35000"/>
              </a:spcBef>
              <a:buFontTx/>
              <a:buChar char="»"/>
            </a:pPr>
            <a:r>
              <a:rPr lang="en-US" sz="1600" dirty="0">
                <a:ea typeface="ＭＳ Ｐゴシック" charset="-128"/>
                <a:cs typeface="ＭＳ Ｐゴシック" charset="-128"/>
              </a:rPr>
              <a:t>INPUT: a CK file name and initialized SPICE integer “Set” data structure.  The set may optionally contain ID codes obtained from previous calls.</a:t>
            </a:r>
          </a:p>
          <a:p>
            <a:pPr marL="1143000" lvl="2" indent="-228600">
              <a:lnSpc>
                <a:spcPct val="80000"/>
              </a:lnSpc>
              <a:spcBef>
                <a:spcPct val="35000"/>
              </a:spcBef>
              <a:buFontTx/>
              <a:buChar char="»"/>
            </a:pPr>
            <a:r>
              <a:rPr lang="en-US" sz="1600" dirty="0">
                <a:ea typeface="ＭＳ Ｐゴシック" charset="-128"/>
                <a:cs typeface="ＭＳ Ｐゴシック" charset="-128"/>
              </a:rPr>
              <a:t>OUTPUT: the input set, to which have been added (via set union) the ID codes of structures for which the specified CK provides coverage.</a:t>
            </a:r>
          </a:p>
          <a:p>
            <a:pPr marL="1543050" lvl="3" indent="-171450">
              <a:lnSpc>
                <a:spcPct val="80000"/>
              </a:lnSpc>
              <a:spcBef>
                <a:spcPct val="35000"/>
              </a:spcBef>
            </a:pPr>
            <a:r>
              <a:rPr lang="en-US" sz="1600" dirty="0">
                <a:latin typeface="Courier New" charset="0"/>
                <a:ea typeface="ＭＳ Ｐゴシック" charset="-128"/>
                <a:cs typeface="ＭＳ Ｐゴシック" charset="-128"/>
              </a:rPr>
              <a:t>CALL CKOBJ ( CK, IDS )</a:t>
            </a:r>
            <a:r>
              <a:rPr lang="en-US" dirty="0">
                <a:ea typeface="ＭＳ Ｐゴシック" charset="-128"/>
                <a:cs typeface="ＭＳ Ｐゴシック" charset="-128"/>
              </a:rPr>
              <a:t> </a:t>
            </a:r>
          </a:p>
          <a:p>
            <a:pPr marL="685800" lvl="1" indent="-228600">
              <a:lnSpc>
                <a:spcPct val="80000"/>
              </a:lnSpc>
              <a:spcBef>
                <a:spcPct val="35000"/>
              </a:spcBef>
              <a:buFontTx/>
              <a:buChar char="–"/>
            </a:pPr>
            <a:r>
              <a:rPr lang="en-US" sz="1600" dirty="0">
                <a:ea typeface="ＭＳ Ｐゴシック" charset="-128"/>
                <a:cs typeface="ＭＳ Ｐゴシック" charset="-128"/>
              </a:rPr>
              <a:t>Call CKCOV to find the window of times for which a specified CK file provides coverage for a specified structure:</a:t>
            </a:r>
          </a:p>
          <a:p>
            <a:pPr marL="1143000" lvl="2" indent="-228600">
              <a:lnSpc>
                <a:spcPct val="80000"/>
              </a:lnSpc>
              <a:spcBef>
                <a:spcPct val="35000"/>
              </a:spcBef>
              <a:buFontTx/>
              <a:buChar char="»"/>
            </a:pPr>
            <a:r>
              <a:rPr lang="en-US" sz="1600" dirty="0">
                <a:ea typeface="ＭＳ Ｐゴシック" charset="-128"/>
                <a:cs typeface="ＭＳ Ｐゴシック" charset="-128"/>
              </a:rPr>
              <a:t>INPUT: a CK file name, structure ID code, flag indicating whether angular rates are needed, flag indicating whether coverage on segment or interval level is to be returned, tolerance, output time system, and initialized SPICE double precision “Window” data structure.  The window may optionally contain coverage data from previous calls.</a:t>
            </a:r>
          </a:p>
          <a:p>
            <a:pPr marL="1143000" lvl="2" indent="-228600">
              <a:lnSpc>
                <a:spcPct val="80000"/>
              </a:lnSpc>
              <a:spcBef>
                <a:spcPct val="35000"/>
              </a:spcBef>
              <a:buFontTx/>
              <a:buChar char="»"/>
            </a:pPr>
            <a:r>
              <a:rPr lang="en-US" sz="1600" dirty="0">
                <a:ea typeface="ＭＳ Ｐゴシック" charset="-128"/>
                <a:cs typeface="ＭＳ Ｐゴシック" charset="-128"/>
              </a:rPr>
              <a:t>OUTPUT: the input window, to which have been added (via window union) the sequence of start and stop times of coverage intervals of the specified CK, expressed as encoded SCLK or ET seconds past J2000.</a:t>
            </a:r>
            <a:endParaRPr lang="en-US" sz="1400" dirty="0">
              <a:ea typeface="ＭＳ Ｐゴシック" charset="-128"/>
              <a:cs typeface="ＭＳ Ｐゴシック" charset="-128"/>
            </a:endParaRPr>
          </a:p>
          <a:p>
            <a:pPr marL="1543050" lvl="3" indent="-171450">
              <a:lnSpc>
                <a:spcPct val="80000"/>
              </a:lnSpc>
              <a:spcBef>
                <a:spcPct val="35000"/>
              </a:spcBef>
            </a:pPr>
            <a:r>
              <a:rPr lang="en-US" sz="1600" dirty="0">
                <a:latin typeface="Courier New" charset="0"/>
                <a:ea typeface="ＭＳ Ｐゴシック" charset="-128"/>
                <a:cs typeface="ＭＳ Ｐゴシック" charset="-128"/>
              </a:rPr>
              <a:t>CALL CKCOV ( CK, ID, NEEDAV, LEVEL, TOL, TIMSYS, COVER)</a:t>
            </a:r>
            <a:endParaRPr lang="en-US" sz="1400" dirty="0">
              <a:latin typeface="Courier New" charset="0"/>
              <a:ea typeface="ＭＳ Ｐゴシック" charset="-128"/>
              <a:cs typeface="ＭＳ Ｐゴシック" charset="-128"/>
            </a:endParaRPr>
          </a:p>
          <a:p>
            <a:pPr marL="1543050" lvl="3" indent="-171450">
              <a:lnSpc>
                <a:spcPct val="80000"/>
              </a:lnSpc>
            </a:pPr>
            <a:endParaRPr lang="en-US" dirty="0">
              <a:latin typeface="Courier New" charset="0"/>
              <a:ea typeface="ＭＳ Ｐゴシック" charset="-128"/>
              <a:cs typeface="ＭＳ Ｐゴシック" charset="-128"/>
            </a:endParaRPr>
          </a:p>
          <a:p>
            <a:pPr marL="285750" indent="-285750">
              <a:lnSpc>
                <a:spcPct val="80000"/>
              </a:lnSpc>
              <a:buFontTx/>
              <a:buChar char="•"/>
            </a:pPr>
            <a:r>
              <a:rPr lang="en-US" sz="1800" dirty="0"/>
              <a:t>See the headers of these routines for example programs.</a:t>
            </a:r>
          </a:p>
          <a:p>
            <a:pPr marL="285750" indent="-285750">
              <a:lnSpc>
                <a:spcPct val="80000"/>
              </a:lnSpc>
              <a:buFontTx/>
              <a:buChar char="•"/>
            </a:pPr>
            <a:r>
              <a:rPr lang="en-US" sz="1800" dirty="0"/>
              <a:t>Also see the CELLS, SETS and WINDOWS Required Reading for background information on these SPICE data types.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a:t>C-Kernel</a:t>
            </a:r>
          </a:p>
        </p:txBody>
      </p:sp>
      <p:sp>
        <p:nvSpPr>
          <p:cNvPr id="29699" name="Slide Number Placeholder 4"/>
          <p:cNvSpPr>
            <a:spLocks noGrp="1"/>
          </p:cNvSpPr>
          <p:nvPr>
            <p:ph type="sldNum" sz="quarter" idx="11"/>
          </p:nvPr>
        </p:nvSpPr>
        <p:spPr>
          <a:noFill/>
        </p:spPr>
        <p:txBody>
          <a:bodyPr/>
          <a:lstStyle/>
          <a:p>
            <a:fld id="{8D707659-B538-1943-91AA-1217E471177C}" type="slidenum">
              <a:rPr lang="en-US" smtClean="0"/>
              <a:pPr/>
              <a:t>15</a:t>
            </a:fld>
            <a:endParaRPr lang="en-US" sz="1400" b="0">
              <a:latin typeface="Times New Roman" charset="0"/>
            </a:endParaRPr>
          </a:p>
        </p:txBody>
      </p:sp>
      <p:sp>
        <p:nvSpPr>
          <p:cNvPr id="29700" name="Rectangle 2"/>
          <p:cNvSpPr>
            <a:spLocks noGrp="1" noChangeArrowheads="1"/>
          </p:cNvSpPr>
          <p:nvPr>
            <p:ph type="title"/>
          </p:nvPr>
        </p:nvSpPr>
        <p:spPr>
          <a:xfrm>
            <a:off x="3930494" y="381000"/>
            <a:ext cx="2864165" cy="490391"/>
          </a:xfrm>
        </p:spPr>
        <p:txBody>
          <a:bodyPr/>
          <a:lstStyle/>
          <a:p>
            <a:r>
              <a:rPr lang="en-US" dirty="0"/>
              <a:t>Using CKCOV</a:t>
            </a:r>
          </a:p>
        </p:txBody>
      </p:sp>
      <p:sp>
        <p:nvSpPr>
          <p:cNvPr id="29701" name="Rectangle 3"/>
          <p:cNvSpPr>
            <a:spLocks noGrp="1" noChangeArrowheads="1"/>
          </p:cNvSpPr>
          <p:nvPr>
            <p:ph type="body" idx="1"/>
          </p:nvPr>
        </p:nvSpPr>
        <p:spPr/>
        <p:txBody>
          <a:bodyPr/>
          <a:lstStyle/>
          <a:p>
            <a:r>
              <a:rPr lang="en-US" dirty="0"/>
              <a:t>When using high-level routines* that need orientation data from a C-kernel, it's often a good idea to first determine what are the valid interpolation intervals in your CK using CKCOV.</a:t>
            </a:r>
          </a:p>
          <a:p>
            <a:pPr lvl="1"/>
            <a:r>
              <a:rPr lang="en-US" dirty="0"/>
              <a:t>If using multiple CKs, all of which are needed to construct a frame chain, call CKCOV for each one and then intersect the coverage windows. (</a:t>
            </a:r>
            <a:r>
              <a:rPr lang="en-US" dirty="0" err="1"/>
              <a:t>wnintd</a:t>
            </a:r>
            <a:r>
              <a:rPr lang="en-US" dirty="0"/>
              <a:t> is the SPICE intersection API.)</a:t>
            </a:r>
          </a:p>
          <a:p>
            <a:r>
              <a:rPr lang="en-US" dirty="0"/>
              <a:t>Then check each time of interest for your geometry calculations against the window of valid intervals before proceeding onwards.</a:t>
            </a:r>
          </a:p>
          <a:p>
            <a:endParaRPr lang="en-US" dirty="0"/>
          </a:p>
          <a:p>
            <a:pPr>
              <a:buFontTx/>
              <a:buNone/>
            </a:pPr>
            <a:r>
              <a:rPr lang="en-US" sz="1800" dirty="0"/>
              <a:t>* For example:  SPKEZR, SPKPOS, SXFORM, PXFORM, SINCPT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7550" y="387350"/>
            <a:ext cx="6969656" cy="490391"/>
          </a:xfrm>
        </p:spPr>
        <p:txBody>
          <a:bodyPr/>
          <a:lstStyle/>
          <a:p>
            <a:r>
              <a:rPr lang="en-US" dirty="0"/>
              <a:t>Determine Coverage Using Utilities</a:t>
            </a:r>
          </a:p>
        </p:txBody>
      </p:sp>
      <p:sp>
        <p:nvSpPr>
          <p:cNvPr id="3" name="Content Placeholder 2"/>
          <p:cNvSpPr>
            <a:spLocks noGrp="1"/>
          </p:cNvSpPr>
          <p:nvPr>
            <p:ph idx="1"/>
          </p:nvPr>
        </p:nvSpPr>
        <p:spPr>
          <a:xfrm>
            <a:off x="692150" y="1606550"/>
            <a:ext cx="7772400" cy="4114800"/>
          </a:xfrm>
        </p:spPr>
        <p:txBody>
          <a:bodyPr/>
          <a:lstStyle/>
          <a:p>
            <a:r>
              <a:rPr lang="en-US" dirty="0"/>
              <a:t>Three Toolkit utility programs can provide various kinds of CK summaries, including listings of gaps or of interpolation intervals</a:t>
            </a:r>
          </a:p>
          <a:p>
            <a:pPr lvl="1"/>
            <a:r>
              <a:rPr lang="en-US" dirty="0"/>
              <a:t>CKBRIEF</a:t>
            </a:r>
          </a:p>
          <a:p>
            <a:pPr lvl="1"/>
            <a:r>
              <a:rPr lang="en-US" dirty="0"/>
              <a:t>FRMDIFF</a:t>
            </a:r>
          </a:p>
          <a:p>
            <a:pPr lvl="1"/>
            <a:r>
              <a:rPr lang="en-US" dirty="0"/>
              <a:t>SPACIT</a:t>
            </a:r>
          </a:p>
        </p:txBody>
      </p:sp>
      <p:sp>
        <p:nvSpPr>
          <p:cNvPr id="4" name="Footer Placeholder 3"/>
          <p:cNvSpPr>
            <a:spLocks noGrp="1"/>
          </p:cNvSpPr>
          <p:nvPr>
            <p:ph type="ftr" sz="quarter" idx="10"/>
          </p:nvPr>
        </p:nvSpPr>
        <p:spPr/>
        <p:txBody>
          <a:bodyPr/>
          <a:lstStyle/>
          <a:p>
            <a:r>
              <a:rPr lang="en-US" dirty="0"/>
              <a:t>C-Kernel</a:t>
            </a:r>
          </a:p>
        </p:txBody>
      </p:sp>
      <p:sp>
        <p:nvSpPr>
          <p:cNvPr id="5" name="Slide Number Placeholder 4"/>
          <p:cNvSpPr>
            <a:spLocks noGrp="1"/>
          </p:cNvSpPr>
          <p:nvPr>
            <p:ph type="sldNum" sz="quarter" idx="11"/>
          </p:nvPr>
        </p:nvSpPr>
        <p:spPr/>
        <p:txBody>
          <a:bodyPr/>
          <a:lstStyle/>
          <a:p>
            <a:fld id="{D0B72961-79D8-5242-8426-05D6299BB26A}" type="slidenum">
              <a:rPr lang="en-US" smtClean="0"/>
              <a:pPr/>
              <a:t>16</a:t>
            </a:fld>
            <a:endParaRPr lang="en-US" sz="1400" b="0" dirty="0">
              <a:latin typeface="Times New Roman" charset="0"/>
            </a:endParaRPr>
          </a:p>
        </p:txBody>
      </p:sp>
    </p:spTree>
    <p:extLst>
      <p:ext uri="{BB962C8B-B14F-4D97-AF65-F5344CB8AC3E}">
        <p14:creationId xmlns:p14="http://schemas.microsoft.com/office/powerpoint/2010/main" val="28987778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3"/>
          <p:cNvSpPr>
            <a:spLocks noGrp="1"/>
          </p:cNvSpPr>
          <p:nvPr>
            <p:ph type="ftr" sz="quarter" idx="10"/>
          </p:nvPr>
        </p:nvSpPr>
        <p:spPr>
          <a:noFill/>
        </p:spPr>
        <p:txBody>
          <a:bodyPr/>
          <a:lstStyle/>
          <a:p>
            <a:r>
              <a:rPr lang="en-US"/>
              <a:t>C-Kernel</a:t>
            </a:r>
          </a:p>
        </p:txBody>
      </p:sp>
      <p:sp>
        <p:nvSpPr>
          <p:cNvPr id="30723" name="Slide Number Placeholder 4"/>
          <p:cNvSpPr>
            <a:spLocks noGrp="1"/>
          </p:cNvSpPr>
          <p:nvPr>
            <p:ph type="sldNum" sz="quarter" idx="11"/>
          </p:nvPr>
        </p:nvSpPr>
        <p:spPr>
          <a:noFill/>
        </p:spPr>
        <p:txBody>
          <a:bodyPr/>
          <a:lstStyle/>
          <a:p>
            <a:fld id="{DF07A70B-5B82-7C4C-BAB6-6D5A9F8B00D0}" type="slidenum">
              <a:rPr lang="en-US" smtClean="0"/>
              <a:pPr/>
              <a:t>17</a:t>
            </a:fld>
            <a:endParaRPr lang="en-US" sz="1400" b="0">
              <a:latin typeface="Times New Roman" charset="0"/>
            </a:endParaRPr>
          </a:p>
        </p:txBody>
      </p:sp>
      <p:sp>
        <p:nvSpPr>
          <p:cNvPr id="30724" name="Rectangle 2"/>
          <p:cNvSpPr>
            <a:spLocks noGrp="1" noChangeArrowheads="1"/>
          </p:cNvSpPr>
          <p:nvPr>
            <p:ph type="title"/>
          </p:nvPr>
        </p:nvSpPr>
        <p:spPr>
          <a:xfrm>
            <a:off x="2770620" y="381000"/>
            <a:ext cx="5163273" cy="479747"/>
          </a:xfrm>
        </p:spPr>
        <p:txBody>
          <a:bodyPr/>
          <a:lstStyle/>
          <a:p>
            <a:r>
              <a:rPr lang="en-US" dirty="0"/>
              <a:t>Summarizing a CK File - 1</a:t>
            </a:r>
          </a:p>
        </p:txBody>
      </p:sp>
      <p:sp>
        <p:nvSpPr>
          <p:cNvPr id="30725" name="Rectangle 3"/>
          <p:cNvSpPr>
            <a:spLocks noGrp="1" noChangeArrowheads="1"/>
          </p:cNvSpPr>
          <p:nvPr>
            <p:ph type="body" idx="1"/>
          </p:nvPr>
        </p:nvSpPr>
        <p:spPr>
          <a:xfrm>
            <a:off x="387350" y="1600200"/>
            <a:ext cx="8534400" cy="4502150"/>
          </a:xfrm>
        </p:spPr>
        <p:txBody>
          <a:bodyPr/>
          <a:lstStyle/>
          <a:p>
            <a:pPr marL="0" indent="0">
              <a:lnSpc>
                <a:spcPct val="80000"/>
              </a:lnSpc>
            </a:pPr>
            <a:r>
              <a:rPr lang="en-US" sz="2000" dirty="0"/>
              <a:t> A summary of a CK can be made using CKBRIEF</a:t>
            </a:r>
          </a:p>
          <a:p>
            <a:pPr lvl="1">
              <a:lnSpc>
                <a:spcPct val="80000"/>
              </a:lnSpc>
            </a:pPr>
            <a:r>
              <a:rPr lang="en-US" sz="1600" dirty="0"/>
              <a:t>At your command prompt, type the program name followed by the names of CK, LSK and SCLK files (given in any order)</a:t>
            </a:r>
          </a:p>
          <a:p>
            <a:pPr lvl="1">
              <a:lnSpc>
                <a:spcPct val="80000"/>
              </a:lnSpc>
            </a:pPr>
            <a:r>
              <a:rPr lang="en-US" sz="1600" dirty="0"/>
              <a:t>The basic summary based on segment coverage does not show gaps within segments.</a:t>
            </a:r>
          </a:p>
          <a:p>
            <a:pPr marL="0" indent="0">
              <a:lnSpc>
                <a:spcPct val="80000"/>
              </a:lnSpc>
              <a:buFontTx/>
              <a:buNone/>
            </a:pPr>
            <a:endParaRPr lang="en-US" sz="1800" dirty="0">
              <a:latin typeface="Courier New" charset="0"/>
            </a:endParaRPr>
          </a:p>
          <a:p>
            <a:pPr marL="0" indent="0">
              <a:lnSpc>
                <a:spcPct val="80000"/>
              </a:lnSpc>
              <a:buFontTx/>
              <a:buNone/>
            </a:pPr>
            <a:r>
              <a:rPr lang="en-US" sz="1800" dirty="0">
                <a:latin typeface="Courier New" charset="0"/>
              </a:rPr>
              <a:t>% </a:t>
            </a:r>
            <a:r>
              <a:rPr lang="en-US" sz="1800" dirty="0" err="1">
                <a:latin typeface="Courier New" charset="0"/>
              </a:rPr>
              <a:t>ckbrief</a:t>
            </a:r>
            <a:r>
              <a:rPr lang="en-US" sz="1800" dirty="0">
                <a:latin typeface="Courier New" charset="0"/>
              </a:rPr>
              <a:t> 07102_07107ra.bc naif0008.tls cas00106.tsc</a:t>
            </a:r>
          </a:p>
          <a:p>
            <a:pPr marL="0" indent="0">
              <a:lnSpc>
                <a:spcPct val="80000"/>
              </a:lnSpc>
              <a:buFontTx/>
              <a:buNone/>
            </a:pPr>
            <a:r>
              <a:rPr lang="en-US" sz="1800" dirty="0">
                <a:latin typeface="Courier New" charset="0"/>
              </a:rPr>
              <a:t> </a:t>
            </a:r>
          </a:p>
          <a:p>
            <a:pPr marL="0" indent="0">
              <a:lnSpc>
                <a:spcPct val="80000"/>
              </a:lnSpc>
              <a:buNone/>
            </a:pPr>
            <a:r>
              <a:rPr lang="en-US" sz="1800" dirty="0">
                <a:latin typeface="Courier New" charset="0"/>
              </a:rPr>
              <a:t>CKBRIEF-Version 6.1.0, June 27, 2014-Toolkit Version N0067</a:t>
            </a:r>
          </a:p>
          <a:p>
            <a:pPr marL="0" indent="0">
              <a:lnSpc>
                <a:spcPct val="80000"/>
              </a:lnSpc>
              <a:buFontTx/>
              <a:buNone/>
            </a:pPr>
            <a:r>
              <a:rPr lang="en-US" sz="1800" dirty="0">
                <a:latin typeface="Courier New" charset="0"/>
              </a:rPr>
              <a:t> </a:t>
            </a:r>
          </a:p>
          <a:p>
            <a:pPr marL="0" indent="0">
              <a:lnSpc>
                <a:spcPct val="80000"/>
              </a:lnSpc>
              <a:buFontTx/>
              <a:buNone/>
            </a:pPr>
            <a:r>
              <a:rPr lang="en-US" sz="1800" dirty="0">
                <a:latin typeface="Courier New" charset="0"/>
              </a:rPr>
              <a:t>Summary for: 07102_07107ra.bc</a:t>
            </a:r>
          </a:p>
          <a:p>
            <a:pPr marL="0" indent="0">
              <a:lnSpc>
                <a:spcPct val="80000"/>
              </a:lnSpc>
              <a:buFontTx/>
              <a:buNone/>
            </a:pPr>
            <a:r>
              <a:rPr lang="en-US" sz="1800" dirty="0">
                <a:latin typeface="Courier New" charset="0"/>
              </a:rPr>
              <a:t> </a:t>
            </a:r>
          </a:p>
          <a:p>
            <a:pPr marL="0" indent="0">
              <a:lnSpc>
                <a:spcPct val="80000"/>
              </a:lnSpc>
              <a:buFontTx/>
              <a:buNone/>
            </a:pPr>
            <a:r>
              <a:rPr lang="en-US" sz="1800" dirty="0">
                <a:latin typeface="Courier New" charset="0"/>
              </a:rPr>
              <a:t>Object:  -82000</a:t>
            </a:r>
          </a:p>
          <a:p>
            <a:pPr marL="0" indent="0">
              <a:lnSpc>
                <a:spcPct val="80000"/>
              </a:lnSpc>
              <a:buFontTx/>
              <a:buNone/>
            </a:pPr>
            <a:r>
              <a:rPr lang="en-US" sz="1800" dirty="0">
                <a:latin typeface="Courier New" charset="0"/>
              </a:rPr>
              <a:t>  Interval Begin ET          Interval End ET          AV</a:t>
            </a:r>
          </a:p>
          <a:p>
            <a:pPr marL="0" indent="0">
              <a:lnSpc>
                <a:spcPct val="80000"/>
              </a:lnSpc>
              <a:buFontTx/>
              <a:buNone/>
            </a:pPr>
            <a:r>
              <a:rPr lang="en-US" sz="1800" dirty="0">
                <a:latin typeface="Courier New" charset="0"/>
              </a:rPr>
              <a:t>  ------------------------   ------------------------ ---</a:t>
            </a:r>
          </a:p>
          <a:p>
            <a:pPr marL="0" indent="0">
              <a:lnSpc>
                <a:spcPct val="80000"/>
              </a:lnSpc>
              <a:buFontTx/>
              <a:buNone/>
            </a:pPr>
            <a:r>
              <a:rPr lang="en-US" sz="1800" dirty="0">
                <a:latin typeface="Courier New" charset="0"/>
              </a:rPr>
              <a:t>  2007-APR-12 00:01:06.462   2007-APR-17 00:01:03.726 Y</a:t>
            </a:r>
          </a:p>
          <a:p>
            <a:pPr marL="0" indent="0">
              <a:lnSpc>
                <a:spcPct val="80000"/>
              </a:lnSpc>
              <a:buFontTx/>
              <a:buNone/>
            </a:pPr>
            <a:endParaRPr lang="en-US" sz="1800" dirty="0">
              <a:latin typeface="Courier New" charset="0"/>
            </a:endParaRPr>
          </a:p>
        </p:txBody>
      </p:sp>
    </p:spTree>
    <p:extLst>
      <p:ext uri="{BB962C8B-B14F-4D97-AF65-F5344CB8AC3E}">
        <p14:creationId xmlns:p14="http://schemas.microsoft.com/office/powerpoint/2010/main" val="3597491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0"/>
          </p:nvPr>
        </p:nvSpPr>
        <p:spPr>
          <a:noFill/>
        </p:spPr>
        <p:txBody>
          <a:bodyPr/>
          <a:lstStyle/>
          <a:p>
            <a:r>
              <a:rPr lang="en-US"/>
              <a:t>C-Kernel</a:t>
            </a:r>
          </a:p>
        </p:txBody>
      </p:sp>
      <p:sp>
        <p:nvSpPr>
          <p:cNvPr id="31747" name="Slide Number Placeholder 4"/>
          <p:cNvSpPr>
            <a:spLocks noGrp="1"/>
          </p:cNvSpPr>
          <p:nvPr>
            <p:ph type="sldNum" sz="quarter" idx="11"/>
          </p:nvPr>
        </p:nvSpPr>
        <p:spPr>
          <a:noFill/>
        </p:spPr>
        <p:txBody>
          <a:bodyPr/>
          <a:lstStyle/>
          <a:p>
            <a:fld id="{DE4EC1CF-8916-9947-9797-97842297823B}" type="slidenum">
              <a:rPr lang="en-US" smtClean="0"/>
              <a:pPr/>
              <a:t>18</a:t>
            </a:fld>
            <a:endParaRPr lang="en-US" sz="1400" b="0">
              <a:latin typeface="Times New Roman" charset="0"/>
            </a:endParaRPr>
          </a:p>
        </p:txBody>
      </p:sp>
      <p:sp>
        <p:nvSpPr>
          <p:cNvPr id="31748" name="Rectangle 2"/>
          <p:cNvSpPr>
            <a:spLocks noGrp="1" noChangeArrowheads="1"/>
          </p:cNvSpPr>
          <p:nvPr>
            <p:ph type="title"/>
          </p:nvPr>
        </p:nvSpPr>
        <p:spPr>
          <a:xfrm>
            <a:off x="2794433" y="381000"/>
            <a:ext cx="5163273" cy="479747"/>
          </a:xfrm>
        </p:spPr>
        <p:txBody>
          <a:bodyPr/>
          <a:lstStyle/>
          <a:p>
            <a:r>
              <a:rPr lang="en-US" dirty="0"/>
              <a:t>Summarizing a CK File - 2</a:t>
            </a:r>
          </a:p>
        </p:txBody>
      </p:sp>
      <p:sp>
        <p:nvSpPr>
          <p:cNvPr id="31749" name="Rectangle 3"/>
          <p:cNvSpPr>
            <a:spLocks noGrp="1" noChangeArrowheads="1"/>
          </p:cNvSpPr>
          <p:nvPr>
            <p:ph type="body" idx="1"/>
          </p:nvPr>
        </p:nvSpPr>
        <p:spPr>
          <a:xfrm>
            <a:off x="387350" y="1600200"/>
            <a:ext cx="8534400" cy="5111750"/>
          </a:xfrm>
        </p:spPr>
        <p:txBody>
          <a:bodyPr/>
          <a:lstStyle/>
          <a:p>
            <a:pPr marL="0" indent="0">
              <a:lnSpc>
                <a:spcPct val="80000"/>
              </a:lnSpc>
            </a:pPr>
            <a:r>
              <a:rPr lang="en-US" sz="2000" dirty="0"/>
              <a:t> A summary of interpolation intervals within a CK can be made with CKBRIEF, using its ‘-dump’ option</a:t>
            </a:r>
          </a:p>
          <a:p>
            <a:pPr marL="0" indent="0">
              <a:lnSpc>
                <a:spcPct val="80000"/>
              </a:lnSpc>
              <a:buFontTx/>
              <a:buNone/>
            </a:pPr>
            <a:endParaRPr lang="en-US" sz="1800" dirty="0">
              <a:latin typeface="Courier New" charset="0"/>
            </a:endParaRPr>
          </a:p>
          <a:p>
            <a:pPr marL="0" indent="0">
              <a:lnSpc>
                <a:spcPct val="80000"/>
              </a:lnSpc>
              <a:buFontTx/>
              <a:buNone/>
            </a:pPr>
            <a:r>
              <a:rPr lang="en-US" sz="1800" dirty="0">
                <a:latin typeface="Courier New" charset="0"/>
              </a:rPr>
              <a:t>% </a:t>
            </a:r>
            <a:r>
              <a:rPr lang="en-US" sz="1800" dirty="0" err="1">
                <a:latin typeface="Courier New" charset="0"/>
              </a:rPr>
              <a:t>ckbrief</a:t>
            </a:r>
            <a:r>
              <a:rPr lang="en-US" sz="1800" dirty="0">
                <a:latin typeface="Courier New" charset="0"/>
              </a:rPr>
              <a:t> </a:t>
            </a:r>
            <a:r>
              <a:rPr lang="en-US" sz="1800" dirty="0">
                <a:solidFill>
                  <a:srgbClr val="FF0000"/>
                </a:solidFill>
                <a:latin typeface="Courier New" charset="0"/>
              </a:rPr>
              <a:t>–dump</a:t>
            </a:r>
            <a:r>
              <a:rPr lang="en-US" sz="1800" dirty="0">
                <a:latin typeface="Courier New" charset="0"/>
              </a:rPr>
              <a:t> 07102_07107ra.bc naif0008.tls cas00106.tsc </a:t>
            </a:r>
          </a:p>
          <a:p>
            <a:pPr marL="0" indent="0">
              <a:lnSpc>
                <a:spcPct val="80000"/>
              </a:lnSpc>
              <a:buFontTx/>
              <a:buNone/>
            </a:pPr>
            <a:r>
              <a:rPr lang="en-US" sz="1800" dirty="0">
                <a:latin typeface="Courier New" charset="0"/>
              </a:rPr>
              <a:t> </a:t>
            </a:r>
          </a:p>
          <a:p>
            <a:pPr marL="0" indent="0">
              <a:lnSpc>
                <a:spcPct val="80000"/>
              </a:lnSpc>
              <a:buFontTx/>
              <a:buNone/>
            </a:pPr>
            <a:r>
              <a:rPr lang="en-US" sz="1800" dirty="0">
                <a:latin typeface="Courier New" charset="0"/>
              </a:rPr>
              <a:t>CKBRIEF </a:t>
            </a:r>
            <a:r>
              <a:rPr lang="en-US" sz="1800" dirty="0" err="1">
                <a:latin typeface="Courier New" charset="0"/>
              </a:rPr>
              <a:t>Ver</a:t>
            </a:r>
            <a:r>
              <a:rPr lang="en-US" sz="1800" dirty="0">
                <a:latin typeface="Courier New" charset="0"/>
              </a:rPr>
              <a:t> 3.2.0, 2006-11-02. SPICE Toolkit Version: N0061.</a:t>
            </a:r>
          </a:p>
          <a:p>
            <a:pPr marL="0" indent="0">
              <a:lnSpc>
                <a:spcPct val="80000"/>
              </a:lnSpc>
              <a:buFontTx/>
              <a:buNone/>
            </a:pPr>
            <a:r>
              <a:rPr lang="en-US" sz="1800" dirty="0">
                <a:latin typeface="Courier New" charset="0"/>
              </a:rPr>
              <a:t> </a:t>
            </a:r>
          </a:p>
          <a:p>
            <a:pPr marL="0" indent="0">
              <a:lnSpc>
                <a:spcPct val="80000"/>
              </a:lnSpc>
              <a:buFontTx/>
              <a:buNone/>
            </a:pPr>
            <a:r>
              <a:rPr lang="en-US" sz="1800" dirty="0">
                <a:latin typeface="Courier New" charset="0"/>
              </a:rPr>
              <a:t>Summary for: 07102_07107ra.bc</a:t>
            </a:r>
          </a:p>
          <a:p>
            <a:pPr marL="0" indent="0">
              <a:lnSpc>
                <a:spcPct val="80000"/>
              </a:lnSpc>
              <a:buFontTx/>
              <a:buNone/>
            </a:pPr>
            <a:r>
              <a:rPr lang="en-US" sz="1800" dirty="0">
                <a:latin typeface="Courier New" charset="0"/>
              </a:rPr>
              <a:t> </a:t>
            </a:r>
          </a:p>
          <a:p>
            <a:pPr marL="0" indent="0">
              <a:lnSpc>
                <a:spcPct val="80000"/>
              </a:lnSpc>
              <a:buFontTx/>
              <a:buNone/>
            </a:pPr>
            <a:r>
              <a:rPr lang="en-US" sz="1800" dirty="0">
                <a:latin typeface="Courier New" charset="0"/>
              </a:rPr>
              <a:t>Segment No.: 1</a:t>
            </a:r>
          </a:p>
          <a:p>
            <a:pPr marL="0" indent="0">
              <a:lnSpc>
                <a:spcPct val="80000"/>
              </a:lnSpc>
              <a:buFontTx/>
              <a:buNone/>
            </a:pPr>
            <a:r>
              <a:rPr lang="en-US" sz="1800" dirty="0">
                <a:latin typeface="Courier New" charset="0"/>
              </a:rPr>
              <a:t> </a:t>
            </a:r>
          </a:p>
          <a:p>
            <a:pPr marL="0" indent="0">
              <a:lnSpc>
                <a:spcPct val="80000"/>
              </a:lnSpc>
              <a:buFontTx/>
              <a:buNone/>
            </a:pPr>
            <a:r>
              <a:rPr lang="en-US" sz="1800" dirty="0">
                <a:latin typeface="Courier New" charset="0"/>
              </a:rPr>
              <a:t>Object:  -82000</a:t>
            </a:r>
          </a:p>
          <a:p>
            <a:pPr marL="0" indent="0">
              <a:lnSpc>
                <a:spcPct val="80000"/>
              </a:lnSpc>
              <a:buFontTx/>
              <a:buNone/>
            </a:pPr>
            <a:r>
              <a:rPr lang="en-US" sz="1800" dirty="0">
                <a:latin typeface="Courier New" charset="0"/>
              </a:rPr>
              <a:t>  Interval Begin ET          Interval End ET          AV</a:t>
            </a:r>
          </a:p>
          <a:p>
            <a:pPr marL="0" indent="0">
              <a:lnSpc>
                <a:spcPct val="80000"/>
              </a:lnSpc>
              <a:buFontTx/>
              <a:buNone/>
            </a:pPr>
            <a:r>
              <a:rPr lang="en-US" sz="1800" dirty="0">
                <a:latin typeface="Courier New" charset="0"/>
              </a:rPr>
              <a:t>  ------------------------   ------------------------ ---</a:t>
            </a:r>
          </a:p>
          <a:p>
            <a:pPr marL="0" indent="0">
              <a:lnSpc>
                <a:spcPct val="80000"/>
              </a:lnSpc>
              <a:buFontTx/>
              <a:buNone/>
            </a:pPr>
            <a:r>
              <a:rPr lang="en-US" sz="1800" dirty="0">
                <a:latin typeface="Courier New" charset="0"/>
              </a:rPr>
              <a:t>  2007-APR-12 00:01:06.462   2007-APR-12 05:58:02.576 Y</a:t>
            </a:r>
          </a:p>
          <a:p>
            <a:pPr marL="0" indent="0">
              <a:lnSpc>
                <a:spcPct val="80000"/>
              </a:lnSpc>
              <a:buFontTx/>
              <a:buNone/>
            </a:pPr>
            <a:r>
              <a:rPr lang="en-US" sz="1800" dirty="0">
                <a:latin typeface="Courier New" charset="0"/>
              </a:rPr>
              <a:t>  2007-APR-12 05:58:22.576   2007-APR-12 21:34:26.221 Y</a:t>
            </a:r>
          </a:p>
          <a:p>
            <a:pPr marL="0" indent="0">
              <a:lnSpc>
                <a:spcPct val="80000"/>
              </a:lnSpc>
              <a:buFontTx/>
              <a:buNone/>
            </a:pPr>
            <a:r>
              <a:rPr lang="en-US" sz="1800" dirty="0">
                <a:latin typeface="Courier New" charset="0"/>
              </a:rPr>
              <a:t>  . . .</a:t>
            </a:r>
          </a:p>
          <a:p>
            <a:pPr marL="0" indent="0">
              <a:lnSpc>
                <a:spcPct val="80000"/>
              </a:lnSpc>
              <a:buFontTx/>
              <a:buNone/>
            </a:pPr>
            <a:r>
              <a:rPr lang="en-US" sz="1800" dirty="0">
                <a:latin typeface="Courier New" charset="0"/>
              </a:rPr>
              <a:t>  </a:t>
            </a:r>
          </a:p>
        </p:txBody>
      </p:sp>
      <p:sp>
        <p:nvSpPr>
          <p:cNvPr id="6" name="TextBox 5"/>
          <p:cNvSpPr txBox="1"/>
          <p:nvPr/>
        </p:nvSpPr>
        <p:spPr>
          <a:xfrm>
            <a:off x="3282950" y="6577152"/>
            <a:ext cx="1911701" cy="261610"/>
          </a:xfrm>
          <a:prstGeom prst="rect">
            <a:avLst/>
          </a:prstGeom>
          <a:noFill/>
        </p:spPr>
        <p:txBody>
          <a:bodyPr wrap="none" rtlCol="0">
            <a:spAutoFit/>
          </a:bodyPr>
          <a:lstStyle/>
          <a:p>
            <a:r>
              <a:rPr lang="en-US" dirty="0"/>
              <a:t>continued on next page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3"/>
          <p:cNvSpPr>
            <a:spLocks noGrp="1"/>
          </p:cNvSpPr>
          <p:nvPr>
            <p:ph type="ftr" sz="quarter" idx="10"/>
          </p:nvPr>
        </p:nvSpPr>
        <p:spPr>
          <a:noFill/>
        </p:spPr>
        <p:txBody>
          <a:bodyPr/>
          <a:lstStyle/>
          <a:p>
            <a:r>
              <a:rPr lang="en-US"/>
              <a:t>C-Kernel</a:t>
            </a:r>
          </a:p>
        </p:txBody>
      </p:sp>
      <p:sp>
        <p:nvSpPr>
          <p:cNvPr id="32771" name="Slide Number Placeholder 4"/>
          <p:cNvSpPr>
            <a:spLocks noGrp="1"/>
          </p:cNvSpPr>
          <p:nvPr>
            <p:ph type="sldNum" sz="quarter" idx="11"/>
          </p:nvPr>
        </p:nvSpPr>
        <p:spPr>
          <a:noFill/>
        </p:spPr>
        <p:txBody>
          <a:bodyPr/>
          <a:lstStyle/>
          <a:p>
            <a:fld id="{2DB2966A-BE7E-3647-9C0F-F130A2611C00}" type="slidenum">
              <a:rPr lang="en-US" smtClean="0"/>
              <a:pPr/>
              <a:t>19</a:t>
            </a:fld>
            <a:endParaRPr lang="en-US" sz="1400" b="0">
              <a:latin typeface="Times New Roman" charset="0"/>
            </a:endParaRPr>
          </a:p>
        </p:txBody>
      </p:sp>
      <p:sp>
        <p:nvSpPr>
          <p:cNvPr id="32772" name="Rectangle 2"/>
          <p:cNvSpPr>
            <a:spLocks noGrp="1" noChangeArrowheads="1"/>
          </p:cNvSpPr>
          <p:nvPr>
            <p:ph type="title"/>
          </p:nvPr>
        </p:nvSpPr>
        <p:spPr>
          <a:xfrm>
            <a:off x="2794433" y="381000"/>
            <a:ext cx="5163273" cy="479747"/>
          </a:xfrm>
        </p:spPr>
        <p:txBody>
          <a:bodyPr/>
          <a:lstStyle/>
          <a:p>
            <a:r>
              <a:rPr lang="en-US" dirty="0"/>
              <a:t>Summarizing a CK File - 3</a:t>
            </a:r>
          </a:p>
        </p:txBody>
      </p:sp>
      <p:sp>
        <p:nvSpPr>
          <p:cNvPr id="32773" name="Rectangle 3"/>
          <p:cNvSpPr>
            <a:spLocks noGrp="1" noChangeArrowheads="1"/>
          </p:cNvSpPr>
          <p:nvPr>
            <p:ph type="body" idx="1"/>
          </p:nvPr>
        </p:nvSpPr>
        <p:spPr>
          <a:xfrm>
            <a:off x="387350" y="1530350"/>
            <a:ext cx="8534400" cy="5181600"/>
          </a:xfrm>
        </p:spPr>
        <p:txBody>
          <a:bodyPr/>
          <a:lstStyle/>
          <a:p>
            <a:pPr marL="0" indent="0">
              <a:lnSpc>
                <a:spcPct val="80000"/>
              </a:lnSpc>
            </a:pPr>
            <a:r>
              <a:rPr lang="en-US" sz="2000" dirty="0"/>
              <a:t> A summary of interpolation intervals within a CK can also be made using FRMDIFF, using its ‘-t </a:t>
            </a:r>
            <a:r>
              <a:rPr lang="en-US" sz="2000" dirty="0" err="1"/>
              <a:t>dumpc</a:t>
            </a:r>
            <a:r>
              <a:rPr lang="en-US" sz="2000" dirty="0"/>
              <a:t>’ option</a:t>
            </a:r>
          </a:p>
          <a:p>
            <a:pPr marL="0" indent="0">
              <a:lnSpc>
                <a:spcPct val="80000"/>
              </a:lnSpc>
            </a:pPr>
            <a:r>
              <a:rPr lang="en-US" sz="2000" dirty="0"/>
              <a:t> A summary of gaps between interpolation intervals in a CK can be made using FRMDIFF, using its ‘-t </a:t>
            </a:r>
            <a:r>
              <a:rPr lang="en-US" sz="2000" dirty="0" err="1"/>
              <a:t>dumpg</a:t>
            </a:r>
            <a:r>
              <a:rPr lang="en-US" sz="2000" dirty="0"/>
              <a:t>’ option</a:t>
            </a:r>
          </a:p>
          <a:p>
            <a:pPr marL="0" indent="0">
              <a:lnSpc>
                <a:spcPct val="80000"/>
              </a:lnSpc>
              <a:buFontTx/>
              <a:buNone/>
            </a:pPr>
            <a:endParaRPr lang="en-US" sz="1800" dirty="0">
              <a:latin typeface="Courier New" charset="0"/>
            </a:endParaRPr>
          </a:p>
          <a:p>
            <a:pPr marL="0" indent="0">
              <a:lnSpc>
                <a:spcPct val="80000"/>
              </a:lnSpc>
              <a:buFontTx/>
              <a:buNone/>
            </a:pPr>
            <a:r>
              <a:rPr lang="en-US" sz="1800" dirty="0">
                <a:latin typeface="Courier New" charset="0"/>
              </a:rPr>
              <a:t>% </a:t>
            </a:r>
            <a:r>
              <a:rPr lang="en-US" sz="1800" dirty="0" err="1">
                <a:latin typeface="Courier New" charset="0"/>
              </a:rPr>
              <a:t>frmdiff</a:t>
            </a:r>
            <a:r>
              <a:rPr lang="en-US" sz="1800" dirty="0">
                <a:latin typeface="Courier New" charset="0"/>
              </a:rPr>
              <a:t> </a:t>
            </a:r>
            <a:r>
              <a:rPr lang="en-US" sz="1800" dirty="0">
                <a:solidFill>
                  <a:srgbClr val="FF0000"/>
                </a:solidFill>
                <a:latin typeface="Courier New" charset="0"/>
              </a:rPr>
              <a:t>-t </a:t>
            </a:r>
            <a:r>
              <a:rPr lang="en-US" sz="1800" dirty="0" err="1">
                <a:solidFill>
                  <a:srgbClr val="FF0000"/>
                </a:solidFill>
                <a:latin typeface="Courier New" charset="0"/>
              </a:rPr>
              <a:t>dumpg</a:t>
            </a:r>
            <a:r>
              <a:rPr lang="en-US" sz="1800" dirty="0">
                <a:solidFill>
                  <a:srgbClr val="FF0000"/>
                </a:solidFill>
                <a:latin typeface="Courier New" charset="0"/>
              </a:rPr>
              <a:t> </a:t>
            </a:r>
            <a:r>
              <a:rPr lang="en-US" sz="1800" dirty="0">
                <a:latin typeface="Courier New" charset="0"/>
              </a:rPr>
              <a:t>\ </a:t>
            </a:r>
          </a:p>
          <a:p>
            <a:pPr marL="0" indent="0">
              <a:lnSpc>
                <a:spcPct val="80000"/>
              </a:lnSpc>
              <a:buFontTx/>
              <a:buNone/>
            </a:pPr>
            <a:r>
              <a:rPr lang="en-US" sz="1800" dirty="0">
                <a:latin typeface="Courier New" charset="0"/>
              </a:rPr>
              <a:t>          –k cas_v40.tf naif0008.tls cas00106.tsc \</a:t>
            </a:r>
          </a:p>
          <a:p>
            <a:pPr marL="0" indent="0">
              <a:lnSpc>
                <a:spcPct val="80000"/>
              </a:lnSpc>
              <a:buFontTx/>
              <a:buNone/>
            </a:pPr>
            <a:r>
              <a:rPr lang="en-US" sz="1800" dirty="0">
                <a:latin typeface="Courier New" charset="0"/>
              </a:rPr>
              <a:t>          -f 'YYYY-DOYTHR:MN:SC ::RND' \</a:t>
            </a:r>
          </a:p>
          <a:p>
            <a:pPr marL="0" indent="0">
              <a:lnSpc>
                <a:spcPct val="80000"/>
              </a:lnSpc>
              <a:buFontTx/>
              <a:buNone/>
            </a:pPr>
            <a:r>
              <a:rPr lang="en-US" sz="1800" dirty="0">
                <a:latin typeface="Courier New" charset="0"/>
              </a:rPr>
              <a:t>          07102_07107ra.bc</a:t>
            </a:r>
          </a:p>
          <a:p>
            <a:pPr marL="0" indent="0">
              <a:lnSpc>
                <a:spcPct val="80000"/>
              </a:lnSpc>
              <a:buFontTx/>
              <a:buNone/>
            </a:pPr>
            <a:r>
              <a:rPr lang="en-US" sz="1800" dirty="0">
                <a:latin typeface="Courier New" charset="0"/>
              </a:rPr>
              <a:t>#</a:t>
            </a:r>
          </a:p>
          <a:p>
            <a:pPr marL="0" indent="0">
              <a:lnSpc>
                <a:spcPct val="80000"/>
              </a:lnSpc>
              <a:buFontTx/>
              <a:buNone/>
            </a:pPr>
            <a:r>
              <a:rPr lang="en-US" sz="1800" dirty="0">
                <a:latin typeface="Courier New" charset="0"/>
              </a:rPr>
              <a:t># . . . &lt;FRMDIFF report header&gt; . . .</a:t>
            </a:r>
          </a:p>
          <a:p>
            <a:pPr marL="0" indent="0">
              <a:lnSpc>
                <a:spcPct val="80000"/>
              </a:lnSpc>
              <a:buFontTx/>
              <a:buNone/>
            </a:pPr>
            <a:r>
              <a:rPr lang="en-US" sz="1800" dirty="0">
                <a:latin typeface="Courier New" charset="0"/>
              </a:rPr>
              <a:t>#</a:t>
            </a:r>
          </a:p>
          <a:p>
            <a:pPr marL="0" indent="0">
              <a:lnSpc>
                <a:spcPct val="80000"/>
              </a:lnSpc>
              <a:buFontTx/>
              <a:buNone/>
            </a:pPr>
            <a:r>
              <a:rPr lang="en-US" sz="1800" dirty="0">
                <a:latin typeface="Courier New" charset="0"/>
              </a:rPr>
              <a:t># </a:t>
            </a:r>
            <a:r>
              <a:rPr lang="en-US" sz="1800" dirty="0" err="1">
                <a:latin typeface="Courier New" charset="0"/>
              </a:rPr>
              <a:t>gap_start</a:t>
            </a:r>
            <a:r>
              <a:rPr lang="en-US" sz="1800" dirty="0">
                <a:latin typeface="Courier New" charset="0"/>
              </a:rPr>
              <a:t>, </a:t>
            </a:r>
            <a:r>
              <a:rPr lang="en-US" sz="1800" dirty="0" err="1">
                <a:latin typeface="Courier New" charset="0"/>
              </a:rPr>
              <a:t>gap_stop</a:t>
            </a:r>
            <a:r>
              <a:rPr lang="en-US" sz="1800" dirty="0">
                <a:latin typeface="Courier New" charset="0"/>
              </a:rPr>
              <a:t>, </a:t>
            </a:r>
            <a:r>
              <a:rPr lang="en-US" sz="1800" dirty="0" err="1">
                <a:latin typeface="Courier New" charset="0"/>
              </a:rPr>
              <a:t>gap_duration_sec</a:t>
            </a:r>
            <a:r>
              <a:rPr lang="en-US" sz="1800" dirty="0">
                <a:latin typeface="Courier New" charset="0"/>
              </a:rPr>
              <a:t>, </a:t>
            </a:r>
            <a:r>
              <a:rPr lang="en-US" sz="1800" dirty="0" err="1">
                <a:latin typeface="Courier New" charset="0"/>
              </a:rPr>
              <a:t>gap_duration_string</a:t>
            </a:r>
            <a:endParaRPr lang="en-US" sz="1800" dirty="0">
              <a:latin typeface="Courier New" charset="0"/>
            </a:endParaRPr>
          </a:p>
          <a:p>
            <a:pPr marL="0" indent="0">
              <a:lnSpc>
                <a:spcPct val="80000"/>
              </a:lnSpc>
              <a:buFontTx/>
              <a:buNone/>
            </a:pPr>
            <a:r>
              <a:rPr lang="en-US" sz="1800" dirty="0">
                <a:latin typeface="Courier New" charset="0"/>
              </a:rPr>
              <a:t>2007-102T05:56:57 2007-102T05:57:17  19.999   0:00:00:19.999</a:t>
            </a:r>
          </a:p>
          <a:p>
            <a:pPr marL="0" indent="0">
              <a:lnSpc>
                <a:spcPct val="80000"/>
              </a:lnSpc>
              <a:buFontTx/>
              <a:buNone/>
            </a:pPr>
            <a:r>
              <a:rPr lang="en-US" sz="1800" dirty="0">
                <a:latin typeface="Courier New" charset="0"/>
              </a:rPr>
              <a:t>2007-102T21:33:21 2007-102T21:33:41  19.999   0:00:00:19.999</a:t>
            </a:r>
          </a:p>
          <a:p>
            <a:pPr marL="0" indent="0">
              <a:lnSpc>
                <a:spcPct val="80000"/>
              </a:lnSpc>
              <a:buFontTx/>
              <a:buNone/>
            </a:pPr>
            <a:r>
              <a:rPr lang="en-US" sz="1800" dirty="0">
                <a:latin typeface="Courier New" charset="0"/>
              </a:rPr>
              <a:t>2007-102T21:34:57 2007-102T21:35:25  27.999   0:00:00:27.999</a:t>
            </a:r>
          </a:p>
          <a:p>
            <a:pPr marL="0" indent="0">
              <a:lnSpc>
                <a:spcPct val="80000"/>
              </a:lnSpc>
              <a:buFontTx/>
              <a:buNone/>
            </a:pPr>
            <a:r>
              <a:rPr lang="en-US" sz="1800" dirty="0">
                <a:latin typeface="Courier New" charset="0"/>
              </a:rPr>
              <a:t>. . .</a:t>
            </a:r>
          </a:p>
        </p:txBody>
      </p:sp>
      <p:sp>
        <p:nvSpPr>
          <p:cNvPr id="2" name="TextBox 1"/>
          <p:cNvSpPr txBox="1"/>
          <p:nvPr/>
        </p:nvSpPr>
        <p:spPr>
          <a:xfrm>
            <a:off x="3511550" y="1225550"/>
            <a:ext cx="2390648" cy="261610"/>
          </a:xfrm>
          <a:prstGeom prst="rect">
            <a:avLst/>
          </a:prstGeom>
          <a:noFill/>
        </p:spPr>
        <p:txBody>
          <a:bodyPr wrap="none" rtlCol="0">
            <a:spAutoFit/>
          </a:bodyPr>
          <a:lstStyle/>
          <a:p>
            <a:r>
              <a:rPr lang="en-US" dirty="0"/>
              <a:t>continued from previous page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p>
            <a:r>
              <a:rPr lang="en-US"/>
              <a:t>C-Kernel</a:t>
            </a:r>
          </a:p>
        </p:txBody>
      </p:sp>
      <p:sp>
        <p:nvSpPr>
          <p:cNvPr id="16387" name="Slide Number Placeholder 4"/>
          <p:cNvSpPr>
            <a:spLocks noGrp="1"/>
          </p:cNvSpPr>
          <p:nvPr>
            <p:ph type="sldNum" sz="quarter" idx="11"/>
          </p:nvPr>
        </p:nvSpPr>
        <p:spPr>
          <a:noFill/>
        </p:spPr>
        <p:txBody>
          <a:bodyPr/>
          <a:lstStyle/>
          <a:p>
            <a:fld id="{C1D1605A-072B-A74C-B95D-B85861EFFB81}" type="slidenum">
              <a:rPr lang="en-US" smtClean="0"/>
              <a:pPr/>
              <a:t>2</a:t>
            </a:fld>
            <a:endParaRPr lang="en-US" sz="1400" b="0">
              <a:latin typeface="Times New Roman" charset="0"/>
            </a:endParaRPr>
          </a:p>
        </p:txBody>
      </p:sp>
      <p:sp>
        <p:nvSpPr>
          <p:cNvPr id="16388" name="Rectangle 2"/>
          <p:cNvSpPr>
            <a:spLocks noGrp="1" noChangeArrowheads="1"/>
          </p:cNvSpPr>
          <p:nvPr>
            <p:ph type="title"/>
          </p:nvPr>
        </p:nvSpPr>
        <p:spPr>
          <a:xfrm>
            <a:off x="3357563" y="381000"/>
            <a:ext cx="3987800" cy="474663"/>
          </a:xfrm>
        </p:spPr>
        <p:txBody>
          <a:bodyPr/>
          <a:lstStyle/>
          <a:p>
            <a:r>
              <a:rPr lang="en-US"/>
              <a:t>CK File Contents - 1</a:t>
            </a:r>
          </a:p>
        </p:txBody>
      </p:sp>
      <p:sp>
        <p:nvSpPr>
          <p:cNvPr id="16389" name="Rectangle 3"/>
          <p:cNvSpPr>
            <a:spLocks noGrp="1" noChangeArrowheads="1"/>
          </p:cNvSpPr>
          <p:nvPr>
            <p:ph type="body" idx="1"/>
          </p:nvPr>
        </p:nvSpPr>
        <p:spPr>
          <a:xfrm>
            <a:off x="533400" y="1600200"/>
            <a:ext cx="8077200" cy="4800600"/>
          </a:xfrm>
        </p:spPr>
        <p:txBody>
          <a:bodyPr/>
          <a:lstStyle/>
          <a:p>
            <a:pPr>
              <a:lnSpc>
                <a:spcPct val="80000"/>
              </a:lnSpc>
            </a:pPr>
            <a:r>
              <a:rPr lang="en-US" sz="2000" dirty="0"/>
              <a:t>A CK file holds orientation data for a spacecraft or a moving structure on the spacecraft</a:t>
            </a:r>
          </a:p>
          <a:p>
            <a:pPr marL="628650" lvl="1">
              <a:lnSpc>
                <a:spcPct val="80000"/>
              </a:lnSpc>
            </a:pPr>
            <a:r>
              <a:rPr lang="en-US" sz="1600" dirty="0"/>
              <a:t>“Orientation data” </a:t>
            </a:r>
            <a:r>
              <a:rPr lang="en-US" sz="1600" dirty="0">
                <a:latin typeface="Symbol" charset="2"/>
              </a:rPr>
              <a:t></a:t>
            </a:r>
            <a:r>
              <a:rPr lang="en-US" sz="1600" dirty="0"/>
              <a:t> quaternions, from which orientation matrices are formed by SPICE software. These matrices are used to rotate position vectors from a base reference frame (the “from” frame) into a second reference frame (the “to” frame)</a:t>
            </a:r>
          </a:p>
          <a:p>
            <a:pPr lvl="2">
              <a:lnSpc>
                <a:spcPct val="80000"/>
              </a:lnSpc>
            </a:pPr>
            <a:r>
              <a:rPr lang="en-US" sz="1600" dirty="0"/>
              <a:t>In SPI</a:t>
            </a:r>
            <a:r>
              <a:rPr lang="en-US" sz="1600" dirty="0">
                <a:solidFill>
                  <a:schemeClr val="accent2"/>
                </a:solidFill>
              </a:rPr>
              <a:t>C</a:t>
            </a:r>
            <a:r>
              <a:rPr lang="en-US" sz="1600" dirty="0"/>
              <a:t>E this is often called the “</a:t>
            </a:r>
            <a:r>
              <a:rPr lang="en-US" sz="1600" dirty="0">
                <a:solidFill>
                  <a:schemeClr val="accent2"/>
                </a:solidFill>
              </a:rPr>
              <a:t>C</a:t>
            </a:r>
            <a:r>
              <a:rPr lang="en-US" sz="1600" dirty="0"/>
              <a:t>-matrix or “Camera matrix”</a:t>
            </a:r>
          </a:p>
          <a:p>
            <a:pPr marL="628650" lvl="1">
              <a:lnSpc>
                <a:spcPct val="80000"/>
              </a:lnSpc>
            </a:pPr>
            <a:r>
              <a:rPr lang="en-US" sz="1600" dirty="0"/>
              <a:t>Optionally may include angular velocity of the “to” frame with respect to the “from” frame </a:t>
            </a:r>
          </a:p>
          <a:p>
            <a:pPr lvl="2">
              <a:lnSpc>
                <a:spcPct val="80000"/>
              </a:lnSpc>
            </a:pPr>
            <a:r>
              <a:rPr lang="en-US" sz="1600" dirty="0"/>
              <a:t>Angular velocity vectors are expressed relative to the “from” frame.</a:t>
            </a:r>
          </a:p>
          <a:p>
            <a:pPr marL="628650" lvl="1">
              <a:lnSpc>
                <a:spcPct val="80000"/>
              </a:lnSpc>
            </a:pPr>
            <a:endParaRPr lang="en-US" sz="1600" dirty="0"/>
          </a:p>
          <a:p>
            <a:pPr>
              <a:lnSpc>
                <a:spcPct val="80000"/>
              </a:lnSpc>
            </a:pPr>
            <a:r>
              <a:rPr lang="en-US" sz="2000" dirty="0"/>
              <a:t>A CK file should also contain comments–sometimes called metadata–that provide some details about the CK such as:</a:t>
            </a:r>
          </a:p>
          <a:p>
            <a:pPr marL="628650" lvl="1">
              <a:lnSpc>
                <a:spcPct val="80000"/>
              </a:lnSpc>
            </a:pPr>
            <a:r>
              <a:rPr lang="en-US" sz="1600" dirty="0"/>
              <a:t>the purpose for this particular CK</a:t>
            </a:r>
          </a:p>
          <a:p>
            <a:pPr marL="628650" lvl="1">
              <a:lnSpc>
                <a:spcPct val="80000"/>
              </a:lnSpc>
            </a:pPr>
            <a:r>
              <a:rPr lang="en-US" sz="1600" dirty="0"/>
              <a:t>when and how it was made</a:t>
            </a:r>
          </a:p>
          <a:p>
            <a:pPr marL="628650" lvl="1">
              <a:lnSpc>
                <a:spcPct val="80000"/>
              </a:lnSpc>
            </a:pPr>
            <a:r>
              <a:rPr lang="en-US" sz="1600" dirty="0"/>
              <a:t>what time span(s) the data cover</a:t>
            </a:r>
          </a:p>
          <a:p>
            <a:pPr>
              <a:lnSpc>
                <a:spcPct val="80000"/>
              </a:lnSpc>
            </a:pPr>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a:t>C-Kernel</a:t>
            </a:r>
          </a:p>
        </p:txBody>
      </p:sp>
      <p:sp>
        <p:nvSpPr>
          <p:cNvPr id="33795" name="Slide Number Placeholder 4"/>
          <p:cNvSpPr>
            <a:spLocks noGrp="1"/>
          </p:cNvSpPr>
          <p:nvPr>
            <p:ph type="sldNum" sz="quarter" idx="11"/>
          </p:nvPr>
        </p:nvSpPr>
        <p:spPr>
          <a:noFill/>
        </p:spPr>
        <p:txBody>
          <a:bodyPr/>
          <a:lstStyle/>
          <a:p>
            <a:fld id="{EE350B12-DE18-604A-AC41-F8144B0DCD1C}" type="slidenum">
              <a:rPr lang="en-US" smtClean="0"/>
              <a:pPr/>
              <a:t>20</a:t>
            </a:fld>
            <a:endParaRPr lang="en-US" sz="1400" b="0">
              <a:latin typeface="Times New Roman" charset="0"/>
            </a:endParaRPr>
          </a:p>
        </p:txBody>
      </p:sp>
      <p:sp>
        <p:nvSpPr>
          <p:cNvPr id="33796" name="Rectangle 2"/>
          <p:cNvSpPr>
            <a:spLocks noGrp="1" noChangeArrowheads="1"/>
          </p:cNvSpPr>
          <p:nvPr>
            <p:ph type="title"/>
          </p:nvPr>
        </p:nvSpPr>
        <p:spPr>
          <a:xfrm>
            <a:off x="2849563" y="381000"/>
            <a:ext cx="5053012" cy="490538"/>
          </a:xfrm>
        </p:spPr>
        <p:txBody>
          <a:bodyPr/>
          <a:lstStyle/>
          <a:p>
            <a:r>
              <a:rPr lang="en-US"/>
              <a:t>Summarizing a CK file - 4</a:t>
            </a:r>
          </a:p>
        </p:txBody>
      </p:sp>
      <p:sp>
        <p:nvSpPr>
          <p:cNvPr id="33797" name="Rectangle 3"/>
          <p:cNvSpPr>
            <a:spLocks noGrp="1" noChangeArrowheads="1"/>
          </p:cNvSpPr>
          <p:nvPr>
            <p:ph type="body" idx="1"/>
          </p:nvPr>
        </p:nvSpPr>
        <p:spPr>
          <a:xfrm>
            <a:off x="692150" y="1600200"/>
            <a:ext cx="7772400" cy="4502150"/>
          </a:xfrm>
        </p:spPr>
        <p:txBody>
          <a:bodyPr/>
          <a:lstStyle/>
          <a:p>
            <a:pPr marL="0" indent="0">
              <a:lnSpc>
                <a:spcPct val="80000"/>
              </a:lnSpc>
            </a:pPr>
            <a:r>
              <a:rPr lang="en-US" sz="1800" dirty="0"/>
              <a:t> A detailed summary of a CK can be made using SPACIT.  See the SPACIT User's Guide for details.</a:t>
            </a:r>
          </a:p>
          <a:p>
            <a:pPr marL="0" indent="0">
              <a:lnSpc>
                <a:spcPct val="80000"/>
              </a:lnSpc>
              <a:buFontTx/>
              <a:buNone/>
            </a:pPr>
            <a:endParaRPr lang="en-US" sz="1400" dirty="0">
              <a:latin typeface="Courier New" charset="0"/>
            </a:endParaRPr>
          </a:p>
          <a:p>
            <a:pPr marL="0" indent="0">
              <a:lnSpc>
                <a:spcPct val="80000"/>
              </a:lnSpc>
              <a:buFontTx/>
              <a:buNone/>
            </a:pPr>
            <a:r>
              <a:rPr lang="en-US" sz="1400" dirty="0">
                <a:latin typeface="Courier New" charset="0"/>
              </a:rPr>
              <a:t>--------------------------------------------------------------</a:t>
            </a:r>
          </a:p>
          <a:p>
            <a:pPr marL="0" indent="0">
              <a:lnSpc>
                <a:spcPct val="80000"/>
              </a:lnSpc>
              <a:buFontTx/>
              <a:buNone/>
            </a:pPr>
            <a:r>
              <a:rPr lang="en-US" sz="1400" dirty="0">
                <a:latin typeface="Courier New" charset="0"/>
              </a:rPr>
              <a:t>   Segment ID     : CASSINI ATT: -Y TO TITAN, +Z - VELCTY</a:t>
            </a:r>
          </a:p>
          <a:p>
            <a:pPr marL="0" indent="0">
              <a:lnSpc>
                <a:spcPct val="80000"/>
              </a:lnSpc>
              <a:buFontTx/>
              <a:buNone/>
            </a:pPr>
            <a:r>
              <a:rPr lang="en-US" sz="1400" dirty="0">
                <a:latin typeface="Courier New" charset="0"/>
              </a:rPr>
              <a:t>   Instrument Code: -82000</a:t>
            </a:r>
          </a:p>
          <a:p>
            <a:pPr marL="0" indent="0">
              <a:lnSpc>
                <a:spcPct val="80000"/>
              </a:lnSpc>
              <a:buFontTx/>
              <a:buNone/>
            </a:pPr>
            <a:r>
              <a:rPr lang="en-US" sz="1400" dirty="0">
                <a:latin typeface="Courier New" charset="0"/>
              </a:rPr>
              <a:t>   Spacecraft     : Body -82, CAS</a:t>
            </a:r>
          </a:p>
          <a:p>
            <a:pPr marL="0" indent="0">
              <a:lnSpc>
                <a:spcPct val="80000"/>
              </a:lnSpc>
              <a:buFontTx/>
              <a:buNone/>
            </a:pPr>
            <a:r>
              <a:rPr lang="en-US" sz="1400" dirty="0">
                <a:latin typeface="Courier New" charset="0"/>
              </a:rPr>
              <a:t>   Reference Frame: Frame 1, J2000</a:t>
            </a:r>
          </a:p>
          <a:p>
            <a:pPr marL="0" indent="0">
              <a:lnSpc>
                <a:spcPct val="80000"/>
              </a:lnSpc>
              <a:buFontTx/>
              <a:buNone/>
            </a:pPr>
            <a:r>
              <a:rPr lang="en-US" sz="1400" dirty="0">
                <a:latin typeface="Courier New" charset="0"/>
              </a:rPr>
              <a:t>   CK Data Type   : Type 3</a:t>
            </a:r>
          </a:p>
          <a:p>
            <a:pPr marL="0" indent="0">
              <a:lnSpc>
                <a:spcPct val="80000"/>
              </a:lnSpc>
              <a:buFontTx/>
              <a:buNone/>
            </a:pPr>
            <a:r>
              <a:rPr lang="en-US" sz="1400" dirty="0">
                <a:latin typeface="Courier New" charset="0"/>
              </a:rPr>
              <a:t>      Description : Continuous Pointing: Linear Interpolation</a:t>
            </a:r>
          </a:p>
          <a:p>
            <a:pPr marL="0" indent="0">
              <a:lnSpc>
                <a:spcPct val="80000"/>
              </a:lnSpc>
              <a:buFontTx/>
              <a:buNone/>
            </a:pPr>
            <a:r>
              <a:rPr lang="en-US" sz="1400" dirty="0">
                <a:latin typeface="Courier New" charset="0"/>
              </a:rPr>
              <a:t>   Available Data : Pointing and Angular Velocity</a:t>
            </a:r>
          </a:p>
          <a:p>
            <a:pPr marL="0" indent="0">
              <a:lnSpc>
                <a:spcPct val="80000"/>
              </a:lnSpc>
              <a:buFontTx/>
              <a:buNone/>
            </a:pPr>
            <a:r>
              <a:rPr lang="en-US" sz="1400" dirty="0">
                <a:latin typeface="Courier New" charset="0"/>
              </a:rPr>
              <a:t>   UTC Start Time : 2005 FEB 15 07:59:59.999</a:t>
            </a:r>
          </a:p>
          <a:p>
            <a:pPr marL="0" indent="0">
              <a:lnSpc>
                <a:spcPct val="80000"/>
              </a:lnSpc>
              <a:buFontTx/>
              <a:buNone/>
            </a:pPr>
            <a:r>
              <a:rPr lang="en-US" sz="1400" dirty="0">
                <a:latin typeface="Courier New" charset="0"/>
              </a:rPr>
              <a:t>   UTC Stop Time  : 2005 FEB 15 08:59:59.998</a:t>
            </a:r>
          </a:p>
          <a:p>
            <a:pPr marL="0" indent="0">
              <a:lnSpc>
                <a:spcPct val="80000"/>
              </a:lnSpc>
              <a:buFontTx/>
              <a:buNone/>
            </a:pPr>
            <a:r>
              <a:rPr lang="en-US" sz="1400" dirty="0">
                <a:latin typeface="Courier New" charset="0"/>
              </a:rPr>
              <a:t>   SCLK Start Time: 1/1487147147.203</a:t>
            </a:r>
          </a:p>
          <a:p>
            <a:pPr marL="0" indent="0">
              <a:lnSpc>
                <a:spcPct val="80000"/>
              </a:lnSpc>
              <a:buFontTx/>
              <a:buNone/>
            </a:pPr>
            <a:r>
              <a:rPr lang="en-US" sz="1400" dirty="0">
                <a:latin typeface="Courier New" charset="0"/>
              </a:rPr>
              <a:t>   SCLK Stop Time : 1/1487150747.209</a:t>
            </a:r>
          </a:p>
          <a:p>
            <a:pPr marL="0" indent="0">
              <a:lnSpc>
                <a:spcPct val="80000"/>
              </a:lnSpc>
              <a:buFontTx/>
              <a:buNone/>
            </a:pPr>
            <a:r>
              <a:rPr lang="en-US" sz="1400" dirty="0">
                <a:latin typeface="Courier New" charset="0"/>
              </a:rPr>
              <a:t>--------------------------------------------------------------</a:t>
            </a:r>
          </a:p>
          <a:p>
            <a:pPr marL="0" indent="0">
              <a:lnSpc>
                <a:spcPct val="80000"/>
              </a:lnSpc>
              <a:buFontTx/>
              <a:buNone/>
            </a:pPr>
            <a:r>
              <a:rPr lang="en-US" sz="1400" dirty="0">
                <a:latin typeface="Courier New" charset="0"/>
              </a:rPr>
              <a:t>            .             .</a:t>
            </a:r>
          </a:p>
          <a:p>
            <a:pPr marL="0" indent="0">
              <a:lnSpc>
                <a:spcPct val="80000"/>
              </a:lnSpc>
              <a:buFontTx/>
              <a:buNone/>
            </a:pPr>
            <a:r>
              <a:rPr lang="en-US" sz="1400" dirty="0">
                <a:latin typeface="Courier New" charset="0"/>
              </a:rPr>
              <a:t>            .             .</a:t>
            </a:r>
          </a:p>
          <a:p>
            <a:pPr marL="0" indent="0">
              <a:lnSpc>
                <a:spcPct val="80000"/>
              </a:lnSpc>
              <a:buFontTx/>
              <a:buNone/>
            </a:pPr>
            <a:r>
              <a:rPr lang="en-US" sz="1400" dirty="0">
                <a:latin typeface="Courier New" charset="0"/>
              </a:rPr>
              <a:t>           etc.          etc.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3"/>
          <p:cNvSpPr>
            <a:spLocks noGrp="1"/>
          </p:cNvSpPr>
          <p:nvPr>
            <p:ph type="ftr" sz="quarter" idx="10"/>
          </p:nvPr>
        </p:nvSpPr>
        <p:spPr>
          <a:noFill/>
        </p:spPr>
        <p:txBody>
          <a:bodyPr/>
          <a:lstStyle/>
          <a:p>
            <a:r>
              <a:rPr lang="en-US" dirty="0"/>
              <a:t>C-Kernel</a:t>
            </a:r>
          </a:p>
        </p:txBody>
      </p:sp>
      <p:sp>
        <p:nvSpPr>
          <p:cNvPr id="34819" name="Slide Number Placeholder 4"/>
          <p:cNvSpPr>
            <a:spLocks noGrp="1"/>
          </p:cNvSpPr>
          <p:nvPr>
            <p:ph type="sldNum" sz="quarter" idx="11"/>
          </p:nvPr>
        </p:nvSpPr>
        <p:spPr>
          <a:noFill/>
        </p:spPr>
        <p:txBody>
          <a:bodyPr/>
          <a:lstStyle/>
          <a:p>
            <a:fld id="{61B53B40-F085-D846-8F86-80519EBF4AD8}" type="slidenum">
              <a:rPr lang="en-US" smtClean="0"/>
              <a:pPr/>
              <a:t>21</a:t>
            </a:fld>
            <a:endParaRPr lang="en-US" sz="1400" b="0" dirty="0">
              <a:latin typeface="Times New Roman" charset="0"/>
            </a:endParaRPr>
          </a:p>
        </p:txBody>
      </p:sp>
      <p:sp>
        <p:nvSpPr>
          <p:cNvPr id="34820" name="Rectangle 2"/>
          <p:cNvSpPr>
            <a:spLocks noGrp="1" noChangeArrowheads="1"/>
          </p:cNvSpPr>
          <p:nvPr>
            <p:ph type="title"/>
          </p:nvPr>
        </p:nvSpPr>
        <p:spPr>
          <a:xfrm>
            <a:off x="3365988" y="381000"/>
            <a:ext cx="4002699" cy="479747"/>
          </a:xfrm>
        </p:spPr>
        <p:txBody>
          <a:bodyPr/>
          <a:lstStyle/>
          <a:p>
            <a:r>
              <a:rPr lang="en-US" dirty="0"/>
              <a:t>CK Utility Programs</a:t>
            </a:r>
          </a:p>
        </p:txBody>
      </p:sp>
      <p:sp>
        <p:nvSpPr>
          <p:cNvPr id="34821" name="Rectangle 3"/>
          <p:cNvSpPr>
            <a:spLocks noGrp="1" noChangeArrowheads="1"/>
          </p:cNvSpPr>
          <p:nvPr>
            <p:ph type="body" idx="1"/>
          </p:nvPr>
        </p:nvSpPr>
        <p:spPr>
          <a:xfrm>
            <a:off x="692150" y="1454150"/>
            <a:ext cx="7848600" cy="4495800"/>
          </a:xfrm>
        </p:spPr>
        <p:txBody>
          <a:bodyPr/>
          <a:lstStyle/>
          <a:p>
            <a:pPr>
              <a:lnSpc>
                <a:spcPct val="80000"/>
              </a:lnSpc>
            </a:pPr>
            <a:r>
              <a:rPr lang="en-US" sz="2000" dirty="0"/>
              <a:t>The following CK utility programs are included in the Toolkit:</a:t>
            </a:r>
          </a:p>
          <a:p>
            <a:pPr marL="1716088" lvl="1" indent="-1258888">
              <a:lnSpc>
                <a:spcPct val="80000"/>
              </a:lnSpc>
              <a:buFontTx/>
              <a:buNone/>
            </a:pPr>
            <a:r>
              <a:rPr lang="en-US" sz="1600" dirty="0"/>
              <a:t>CKBRIEF 	summarizes coverage for one or more CK files</a:t>
            </a:r>
          </a:p>
          <a:p>
            <a:pPr marL="1716088" lvl="1" indent="-1258888">
              <a:lnSpc>
                <a:spcPct val="80000"/>
              </a:lnSpc>
              <a:buFontTx/>
              <a:buNone/>
            </a:pPr>
            <a:r>
              <a:rPr lang="en-US" sz="1600" dirty="0"/>
              <a:t>SPACIT	generates segment-by-segment summary of a CK file</a:t>
            </a:r>
          </a:p>
          <a:p>
            <a:pPr marL="1716088" lvl="1" indent="-1258888">
              <a:lnSpc>
                <a:spcPct val="80000"/>
              </a:lnSpc>
              <a:buFontTx/>
              <a:buNone/>
            </a:pPr>
            <a:r>
              <a:rPr lang="en-US" sz="1600" dirty="0"/>
              <a:t>COMMNT	reads, appends, or deletes comments in an CK file</a:t>
            </a:r>
          </a:p>
          <a:p>
            <a:pPr marL="1716088" lvl="1" indent="-1258888">
              <a:lnSpc>
                <a:spcPct val="80000"/>
              </a:lnSpc>
              <a:buFontTx/>
              <a:buNone/>
            </a:pPr>
            <a:r>
              <a:rPr lang="en-US" sz="1600" dirty="0"/>
              <a:t>MSOPCK 	converts attitude data provided in a text file into a CK file</a:t>
            </a:r>
          </a:p>
          <a:p>
            <a:pPr marL="1716088" lvl="1" indent="-1258888">
              <a:lnSpc>
                <a:spcPct val="80000"/>
              </a:lnSpc>
              <a:buFontTx/>
              <a:buNone/>
            </a:pPr>
            <a:r>
              <a:rPr lang="en-US" sz="1600" dirty="0"/>
              <a:t>FRMDIFF	samples or compares orientation of CK-based frames</a:t>
            </a:r>
          </a:p>
          <a:p>
            <a:pPr>
              <a:lnSpc>
                <a:spcPct val="80000"/>
              </a:lnSpc>
            </a:pPr>
            <a:r>
              <a:rPr lang="en-US" sz="2000" dirty="0"/>
              <a:t>These additional CK utility programs are provided on the NAIF Web site (</a:t>
            </a:r>
            <a:r>
              <a:rPr lang="en-US" sz="2000" dirty="0">
                <a:solidFill>
                  <a:schemeClr val="accent6"/>
                </a:solidFill>
                <a:hlinkClick r:id="rId2">
                  <a:extLst>
                    <a:ext uri="{A12FA001-AC4F-418D-AE19-62706E023703}">
                      <ahyp:hlinkClr xmlns:ahyp="http://schemas.microsoft.com/office/drawing/2018/hyperlinkcolor" val="tx"/>
                    </a:ext>
                  </a:extLst>
                </a:hlinkClick>
              </a:rPr>
              <a:t>https://naif.jpl.nasa.gov/naif/utilities.html</a:t>
            </a:r>
            <a:r>
              <a:rPr lang="en-US" sz="2000" dirty="0"/>
              <a:t>)</a:t>
            </a:r>
          </a:p>
          <a:p>
            <a:pPr marL="1716088" lvl="1" indent="-1258888">
              <a:lnSpc>
                <a:spcPct val="80000"/>
              </a:lnSpc>
              <a:buFontTx/>
              <a:buNone/>
            </a:pPr>
            <a:r>
              <a:rPr lang="en-US" sz="1600" dirty="0"/>
              <a:t>CKSLICER	subsets a CK file</a:t>
            </a:r>
          </a:p>
          <a:p>
            <a:pPr marL="1716088" lvl="1" indent="-1258888">
              <a:lnSpc>
                <a:spcPct val="80000"/>
              </a:lnSpc>
              <a:buFontTx/>
              <a:buNone/>
            </a:pPr>
            <a:r>
              <a:rPr lang="en-US" sz="1600" dirty="0"/>
              <a:t>CKSMRG	merges segments in a type 3 CK file (*)</a:t>
            </a:r>
          </a:p>
          <a:p>
            <a:pPr marL="1716088" lvl="1" indent="-1258888">
              <a:lnSpc>
                <a:spcPct val="80000"/>
              </a:lnSpc>
              <a:buFontTx/>
              <a:buNone/>
            </a:pPr>
            <a:r>
              <a:rPr lang="en-US" sz="1600" dirty="0"/>
              <a:t>DAFCAT	concatenates together CK files (*)</a:t>
            </a:r>
          </a:p>
          <a:p>
            <a:pPr marL="1716088" lvl="1" indent="-1258888">
              <a:lnSpc>
                <a:spcPct val="80000"/>
              </a:lnSpc>
              <a:buFontTx/>
              <a:buNone/>
            </a:pPr>
            <a:r>
              <a:rPr lang="en-US" sz="1600" dirty="0"/>
              <a:t>CKSPANIT	modifies interpolation interval information in a Type 3 CK file</a:t>
            </a:r>
          </a:p>
          <a:p>
            <a:pPr marL="1716088" lvl="1" indent="-1258888">
              <a:lnSpc>
                <a:spcPct val="80000"/>
              </a:lnSpc>
              <a:buFontTx/>
              <a:buNone/>
            </a:pPr>
            <a:r>
              <a:rPr lang="en-US" sz="1600" dirty="0"/>
              <a:t>DAFMOD	alters structure or frame IDs in a CK file</a:t>
            </a:r>
          </a:p>
          <a:p>
            <a:pPr marL="1716088" lvl="1" indent="-1258888">
              <a:lnSpc>
                <a:spcPct val="80000"/>
              </a:lnSpc>
              <a:buFontTx/>
              <a:buNone/>
            </a:pPr>
            <a:r>
              <a:rPr lang="en-US" sz="1600" dirty="0"/>
              <a:t>PREDICKT 	creates a CK file representing an orientation profile described by a set of orientation rules and a schedule</a:t>
            </a:r>
          </a:p>
          <a:p>
            <a:pPr marL="1716088" lvl="1" indent="-1258888">
              <a:lnSpc>
                <a:spcPct val="80000"/>
              </a:lnSpc>
              <a:buFontTx/>
              <a:buNone/>
            </a:pPr>
            <a:r>
              <a:rPr lang="en-US" sz="1600" dirty="0"/>
              <a:t>BFF	displays binary file format of a CK file</a:t>
            </a:r>
          </a:p>
          <a:p>
            <a:pPr marL="1716088" lvl="1" indent="-1258888">
              <a:lnSpc>
                <a:spcPct val="80000"/>
              </a:lnSpc>
              <a:buFontTx/>
              <a:buNone/>
            </a:pPr>
            <a:r>
              <a:rPr lang="en-US" sz="1600" dirty="0"/>
              <a:t>BINGO	converts CK files between IEEE and PC binary formats</a:t>
            </a:r>
          </a:p>
          <a:p>
            <a:pPr marL="1716088" lvl="1" indent="-1258888">
              <a:lnSpc>
                <a:spcPct val="80000"/>
              </a:lnSpc>
              <a:buFontTx/>
              <a:buNone/>
            </a:pPr>
            <a:endParaRPr lang="en-US" sz="1600" dirty="0"/>
          </a:p>
        </p:txBody>
      </p:sp>
      <p:sp>
        <p:nvSpPr>
          <p:cNvPr id="34822" name="Text Box 5"/>
          <p:cNvSpPr txBox="1">
            <a:spLocks noChangeArrowheads="1"/>
          </p:cNvSpPr>
          <p:nvPr/>
        </p:nvSpPr>
        <p:spPr bwMode="auto">
          <a:xfrm>
            <a:off x="1066800" y="6172200"/>
            <a:ext cx="7162800" cy="384175"/>
          </a:xfrm>
          <a:prstGeom prst="rect">
            <a:avLst/>
          </a:prstGeom>
          <a:noFill/>
          <a:ln w="12700">
            <a:noFill/>
            <a:miter lim="800000"/>
            <a:headEnd/>
            <a:tailEnd/>
          </a:ln>
        </p:spPr>
        <p:txBody>
          <a:bodyPr>
            <a:prstTxWarp prst="textNoShape">
              <a:avLst/>
            </a:prstTxWarp>
            <a:spAutoFit/>
          </a:bodyPr>
          <a:lstStyle/>
          <a:p>
            <a:pPr marL="114300" lvl="1">
              <a:lnSpc>
                <a:spcPct val="80000"/>
              </a:lnSpc>
              <a:spcBef>
                <a:spcPct val="30000"/>
              </a:spcBef>
              <a:buSzPct val="100000"/>
            </a:pPr>
            <a:r>
              <a:rPr lang="en-US" dirty="0"/>
              <a:t>(*) DAFCAT and SKSMRG are frequently used together to first merge many CK files into a single file using DAFCAT and then merge segments inside the merged file using CKSMRG.</a:t>
            </a:r>
            <a:endParaRPr lang="en-US" sz="900" dirty="0"/>
          </a:p>
        </p:txBody>
      </p:sp>
    </p:spTree>
    <p:extLst>
      <p:ext uri="{BB962C8B-B14F-4D97-AF65-F5344CB8AC3E}">
        <p14:creationId xmlns:p14="http://schemas.microsoft.com/office/powerpoint/2010/main" val="4275904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dirty="0"/>
              <a:t>C-Kernel</a:t>
            </a:r>
          </a:p>
        </p:txBody>
      </p:sp>
      <p:sp>
        <p:nvSpPr>
          <p:cNvPr id="35843" name="Slide Number Placeholder 4"/>
          <p:cNvSpPr>
            <a:spLocks noGrp="1"/>
          </p:cNvSpPr>
          <p:nvPr>
            <p:ph type="sldNum" sz="quarter" idx="11"/>
          </p:nvPr>
        </p:nvSpPr>
        <p:spPr>
          <a:noFill/>
        </p:spPr>
        <p:txBody>
          <a:bodyPr/>
          <a:lstStyle/>
          <a:p>
            <a:fld id="{2EC01BD4-9E61-3542-AE90-A65C52EF40D5}" type="slidenum">
              <a:rPr lang="en-US" smtClean="0"/>
              <a:pPr/>
              <a:t>22</a:t>
            </a:fld>
            <a:endParaRPr lang="en-US" sz="1400" b="0" dirty="0">
              <a:latin typeface="Times New Roman" charset="0"/>
            </a:endParaRPr>
          </a:p>
        </p:txBody>
      </p:sp>
      <p:sp>
        <p:nvSpPr>
          <p:cNvPr id="35844" name="Rectangle 2"/>
          <p:cNvSpPr>
            <a:spLocks noGrp="1" noChangeArrowheads="1"/>
          </p:cNvSpPr>
          <p:nvPr>
            <p:ph type="title"/>
          </p:nvPr>
        </p:nvSpPr>
        <p:spPr>
          <a:xfrm>
            <a:off x="2444394" y="381000"/>
            <a:ext cx="5818901" cy="479747"/>
          </a:xfrm>
        </p:spPr>
        <p:txBody>
          <a:bodyPr/>
          <a:lstStyle/>
          <a:p>
            <a:r>
              <a:rPr lang="en-US" dirty="0"/>
              <a:t>Additional Information on CK</a:t>
            </a:r>
          </a:p>
        </p:txBody>
      </p:sp>
      <p:sp>
        <p:nvSpPr>
          <p:cNvPr id="35845" name="Rectangle 3"/>
          <p:cNvSpPr>
            <a:spLocks noGrp="1" noChangeArrowheads="1"/>
          </p:cNvSpPr>
          <p:nvPr>
            <p:ph type="body" idx="1"/>
          </p:nvPr>
        </p:nvSpPr>
        <p:spPr>
          <a:xfrm>
            <a:off x="692150" y="1600200"/>
            <a:ext cx="7772400" cy="4883150"/>
          </a:xfrm>
        </p:spPr>
        <p:txBody>
          <a:bodyPr/>
          <a:lstStyle/>
          <a:p>
            <a:pPr>
              <a:lnSpc>
                <a:spcPct val="80000"/>
              </a:lnSpc>
            </a:pPr>
            <a:r>
              <a:rPr lang="en-US" dirty="0"/>
              <a:t>For more information about CK, look at the following documents</a:t>
            </a:r>
          </a:p>
          <a:p>
            <a:pPr lvl="1">
              <a:lnSpc>
                <a:spcPct val="80000"/>
              </a:lnSpc>
            </a:pPr>
            <a:r>
              <a:rPr lang="en-US" dirty="0"/>
              <a:t>The on-line version of this tutorial, </a:t>
            </a:r>
            <a:r>
              <a:rPr lang="en-US" dirty="0">
                <a:solidFill>
                  <a:schemeClr val="accent6"/>
                </a:solidFill>
              </a:rPr>
              <a:t>including a BACKUP section that highlights typical problems encountered</a:t>
            </a:r>
          </a:p>
          <a:p>
            <a:pPr lvl="1">
              <a:lnSpc>
                <a:spcPct val="80000"/>
              </a:lnSpc>
            </a:pPr>
            <a:r>
              <a:rPr lang="en-US" dirty="0"/>
              <a:t>CK Required Reading</a:t>
            </a:r>
          </a:p>
          <a:p>
            <a:pPr lvl="1">
              <a:lnSpc>
                <a:spcPct val="80000"/>
              </a:lnSpc>
            </a:pPr>
            <a:r>
              <a:rPr lang="en-US" dirty="0"/>
              <a:t>headers for the CKGP and CKGPAV routines</a:t>
            </a:r>
          </a:p>
          <a:p>
            <a:pPr lvl="1">
              <a:lnSpc>
                <a:spcPct val="80000"/>
              </a:lnSpc>
            </a:pPr>
            <a:r>
              <a:rPr lang="en-US" dirty="0"/>
              <a:t>Most Used SPICELIB Routines</a:t>
            </a:r>
          </a:p>
          <a:p>
            <a:pPr lvl="1">
              <a:lnSpc>
                <a:spcPct val="80000"/>
              </a:lnSpc>
            </a:pPr>
            <a:r>
              <a:rPr lang="en-US" dirty="0"/>
              <a:t>CKBRIEF and FRMDIFF User’s Guides</a:t>
            </a:r>
          </a:p>
          <a:p>
            <a:pPr lvl="1">
              <a:lnSpc>
                <a:spcPct val="80000"/>
              </a:lnSpc>
            </a:pPr>
            <a:r>
              <a:rPr lang="en-US" dirty="0"/>
              <a:t>Frames tutorials: FK and Using Frames             </a:t>
            </a:r>
            <a:r>
              <a:rPr lang="en-US" i="1" dirty="0">
                <a:solidFill>
                  <a:schemeClr val="accent1"/>
                </a:solidFill>
              </a:rPr>
              <a:t>don’t miss these</a:t>
            </a:r>
          </a:p>
          <a:p>
            <a:pPr lvl="1">
              <a:lnSpc>
                <a:spcPct val="80000"/>
              </a:lnSpc>
            </a:pPr>
            <a:r>
              <a:rPr lang="en-US" dirty="0"/>
              <a:t>Porting kernels tutorial</a:t>
            </a:r>
          </a:p>
          <a:p>
            <a:pPr>
              <a:lnSpc>
                <a:spcPct val="80000"/>
              </a:lnSpc>
            </a:pPr>
            <a:r>
              <a:rPr lang="en-US" dirty="0"/>
              <a:t>Related documents</a:t>
            </a:r>
          </a:p>
          <a:p>
            <a:pPr lvl="1">
              <a:lnSpc>
                <a:spcPct val="80000"/>
              </a:lnSpc>
            </a:pPr>
            <a:r>
              <a:rPr lang="en-US" dirty="0"/>
              <a:t>SCLK Required Reading</a:t>
            </a:r>
          </a:p>
          <a:p>
            <a:pPr lvl="1">
              <a:lnSpc>
                <a:spcPct val="80000"/>
              </a:lnSpc>
            </a:pPr>
            <a:r>
              <a:rPr lang="en-US" dirty="0"/>
              <a:t>Time Required Reading</a:t>
            </a:r>
          </a:p>
          <a:p>
            <a:pPr lvl="1">
              <a:lnSpc>
                <a:spcPct val="80000"/>
              </a:lnSpc>
            </a:pPr>
            <a:r>
              <a:rPr lang="en-US" dirty="0"/>
              <a:t>Frames Required Reading</a:t>
            </a:r>
          </a:p>
          <a:p>
            <a:pPr lvl="1">
              <a:lnSpc>
                <a:spcPct val="80000"/>
              </a:lnSpc>
            </a:pPr>
            <a:r>
              <a:rPr lang="en-US" dirty="0"/>
              <a:t>NAIF IDs Required Reading</a:t>
            </a:r>
          </a:p>
          <a:p>
            <a:pPr lvl="1">
              <a:lnSpc>
                <a:spcPct val="80000"/>
              </a:lnSpc>
            </a:pPr>
            <a:r>
              <a:rPr lang="en-US" dirty="0"/>
              <a:t>Rotations Required Reading</a:t>
            </a:r>
          </a:p>
        </p:txBody>
      </p:sp>
      <p:sp>
        <p:nvSpPr>
          <p:cNvPr id="6" name="Line 4"/>
          <p:cNvSpPr>
            <a:spLocks noChangeShapeType="1"/>
          </p:cNvSpPr>
          <p:nvPr/>
        </p:nvSpPr>
        <p:spPr bwMode="auto">
          <a:xfrm flipH="1">
            <a:off x="5854085" y="4158021"/>
            <a:ext cx="5334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Tree>
    <p:extLst>
      <p:ext uri="{BB962C8B-B14F-4D97-AF65-F5344CB8AC3E}">
        <p14:creationId xmlns:p14="http://schemas.microsoft.com/office/powerpoint/2010/main" val="3555529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3"/>
          <p:cNvSpPr>
            <a:spLocks noGrp="1"/>
          </p:cNvSpPr>
          <p:nvPr>
            <p:ph type="ftr" sz="quarter" idx="10"/>
          </p:nvPr>
        </p:nvSpPr>
        <p:spPr>
          <a:noFill/>
        </p:spPr>
        <p:txBody>
          <a:bodyPr/>
          <a:lstStyle/>
          <a:p>
            <a:r>
              <a:rPr lang="en-US"/>
              <a:t>C-Kernel</a:t>
            </a:r>
          </a:p>
        </p:txBody>
      </p:sp>
      <p:sp>
        <p:nvSpPr>
          <p:cNvPr id="36867" name="Slide Number Placeholder 4"/>
          <p:cNvSpPr>
            <a:spLocks noGrp="1"/>
          </p:cNvSpPr>
          <p:nvPr>
            <p:ph type="sldNum" sz="quarter" idx="11"/>
          </p:nvPr>
        </p:nvSpPr>
        <p:spPr>
          <a:noFill/>
        </p:spPr>
        <p:txBody>
          <a:bodyPr/>
          <a:lstStyle/>
          <a:p>
            <a:fld id="{BB457FE3-BBCA-9E46-95A0-A38CC1418366}" type="slidenum">
              <a:rPr lang="en-US" smtClean="0"/>
              <a:pPr/>
              <a:t>23</a:t>
            </a:fld>
            <a:endParaRPr lang="en-US" sz="1400" b="0">
              <a:latin typeface="Times New Roman" charset="0"/>
            </a:endParaRPr>
          </a:p>
        </p:txBody>
      </p:sp>
      <p:sp>
        <p:nvSpPr>
          <p:cNvPr id="36868" name="Rectangle 2"/>
          <p:cNvSpPr>
            <a:spLocks noGrp="1" noChangeArrowheads="1"/>
          </p:cNvSpPr>
          <p:nvPr>
            <p:ph type="title"/>
          </p:nvPr>
        </p:nvSpPr>
        <p:spPr>
          <a:xfrm>
            <a:off x="4349750" y="387350"/>
            <a:ext cx="1611313" cy="490538"/>
          </a:xfrm>
        </p:spPr>
        <p:txBody>
          <a:bodyPr/>
          <a:lstStyle/>
          <a:p>
            <a:r>
              <a:rPr lang="en-US"/>
              <a:t>Backup</a:t>
            </a:r>
          </a:p>
        </p:txBody>
      </p:sp>
      <p:sp>
        <p:nvSpPr>
          <p:cNvPr id="7" name="Rectangle 3"/>
          <p:cNvSpPr txBox="1">
            <a:spLocks noChangeArrowheads="1"/>
          </p:cNvSpPr>
          <p:nvPr/>
        </p:nvSpPr>
        <p:spPr bwMode="auto">
          <a:xfrm>
            <a:off x="692150" y="2673350"/>
            <a:ext cx="7772400" cy="2514600"/>
          </a:xfrm>
          <a:prstGeom prst="rect">
            <a:avLst/>
          </a:prstGeom>
          <a:noFill/>
          <a:ln w="12700">
            <a:noFill/>
            <a:miter lim="800000"/>
            <a:headEnd/>
            <a:tailEnd/>
          </a:ln>
        </p:spPr>
        <p:txBody>
          <a:bodyPr lIns="90488" tIns="44450" rIns="90488" bIns="44450">
            <a:prstTxWarp prst="textNoShape">
              <a:avLst/>
            </a:prstTxWarp>
          </a:bodyPr>
          <a:lstStyle/>
          <a:p>
            <a:pPr marL="285750" indent="-285750">
              <a:lnSpc>
                <a:spcPct val="80000"/>
              </a:lnSpc>
              <a:spcBef>
                <a:spcPct val="30000"/>
              </a:spcBef>
              <a:buSzPct val="100000"/>
              <a:buFontTx/>
              <a:buChar char="•"/>
            </a:pPr>
            <a:r>
              <a:rPr lang="en-US" sz="2400" dirty="0">
                <a:ea typeface="ＭＳ Ｐゴシック" charset="-128"/>
                <a:cs typeface="ＭＳ Ｐゴシック" charset="-128"/>
              </a:rPr>
              <a:t>The meaning of Tolerance</a:t>
            </a:r>
          </a:p>
          <a:p>
            <a:pPr marL="285750" indent="-285750">
              <a:lnSpc>
                <a:spcPct val="80000"/>
              </a:lnSpc>
              <a:spcBef>
                <a:spcPct val="30000"/>
              </a:spcBef>
              <a:buSzPct val="100000"/>
              <a:buFontTx/>
              <a:buChar char="•"/>
            </a:pPr>
            <a:endParaRPr lang="en-US" sz="2400" dirty="0">
              <a:ea typeface="ＭＳ Ｐゴシック" charset="-128"/>
              <a:cs typeface="ＭＳ Ｐゴシック" charset="-128"/>
            </a:endParaRPr>
          </a:p>
          <a:p>
            <a:pPr marL="285750" indent="-285750">
              <a:lnSpc>
                <a:spcPct val="80000"/>
              </a:lnSpc>
              <a:spcBef>
                <a:spcPct val="30000"/>
              </a:spcBef>
              <a:buSzPct val="100000"/>
              <a:buFontTx/>
              <a:buChar char="•"/>
            </a:pPr>
            <a:r>
              <a:rPr lang="en-US" sz="2400" dirty="0">
                <a:ea typeface="ＭＳ Ｐゴシック" charset="-128"/>
                <a:cs typeface="ＭＳ Ｐゴシック" charset="-128"/>
              </a:rPr>
              <a:t>Examples of Problems Encountered When Using the CK Subsystem</a:t>
            </a:r>
          </a:p>
          <a:p>
            <a:pPr marL="285750" indent="-285750">
              <a:lnSpc>
                <a:spcPct val="80000"/>
              </a:lnSpc>
              <a:spcBef>
                <a:spcPct val="30000"/>
              </a:spcBef>
              <a:buSzPct val="100000"/>
              <a:buFontTx/>
              <a:buChar char="•"/>
            </a:pPr>
            <a:endParaRPr lang="en-US" sz="2400" dirty="0">
              <a:ea typeface="ＭＳ Ｐゴシック" charset="-128"/>
              <a:cs typeface="ＭＳ Ｐゴシック" charset="-128"/>
            </a:endParaRPr>
          </a:p>
          <a:p>
            <a:pPr marL="285750" indent="-285750">
              <a:lnSpc>
                <a:spcPct val="80000"/>
              </a:lnSpc>
              <a:spcBef>
                <a:spcPct val="30000"/>
              </a:spcBef>
              <a:buSzPct val="100000"/>
              <a:buFontTx/>
              <a:buChar char="•"/>
            </a:pPr>
            <a:r>
              <a:rPr lang="en-US" sz="2400" dirty="0">
                <a:ea typeface="ＭＳ Ｐゴシック" charset="-128"/>
                <a:cs typeface="ＭＳ Ｐゴシック" charset="-128"/>
              </a:rPr>
              <a:t>Using the CK “reader” APIs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a:t>C-Kernel</a:t>
            </a:r>
          </a:p>
        </p:txBody>
      </p:sp>
      <p:sp>
        <p:nvSpPr>
          <p:cNvPr id="37891" name="Slide Number Placeholder 4"/>
          <p:cNvSpPr>
            <a:spLocks noGrp="1"/>
          </p:cNvSpPr>
          <p:nvPr>
            <p:ph type="sldNum" sz="quarter" idx="11"/>
          </p:nvPr>
        </p:nvSpPr>
        <p:spPr>
          <a:noFill/>
        </p:spPr>
        <p:txBody>
          <a:bodyPr/>
          <a:lstStyle/>
          <a:p>
            <a:fld id="{B3D0CECA-0F2F-6C49-8AC6-1C2B2CB808C4}" type="slidenum">
              <a:rPr lang="en-US" smtClean="0"/>
              <a:pPr/>
              <a:t>24</a:t>
            </a:fld>
            <a:endParaRPr lang="en-US" sz="1400" b="0">
              <a:latin typeface="Times New Roman" charset="0"/>
            </a:endParaRPr>
          </a:p>
        </p:txBody>
      </p:sp>
      <p:sp>
        <p:nvSpPr>
          <p:cNvPr id="37892" name="Rectangle 2"/>
          <p:cNvSpPr>
            <a:spLocks noGrp="1" noChangeArrowheads="1"/>
          </p:cNvSpPr>
          <p:nvPr>
            <p:ph type="title"/>
          </p:nvPr>
        </p:nvSpPr>
        <p:spPr>
          <a:xfrm>
            <a:off x="2493963" y="381000"/>
            <a:ext cx="5727700" cy="474663"/>
          </a:xfrm>
        </p:spPr>
        <p:txBody>
          <a:bodyPr/>
          <a:lstStyle/>
          <a:p>
            <a:r>
              <a:rPr lang="en-US"/>
              <a:t>The Meaning of Tolerance - 1</a:t>
            </a:r>
          </a:p>
        </p:txBody>
      </p:sp>
      <p:sp>
        <p:nvSpPr>
          <p:cNvPr id="37893" name="Rectangle 3"/>
          <p:cNvSpPr>
            <a:spLocks noGrp="1" noChangeArrowheads="1"/>
          </p:cNvSpPr>
          <p:nvPr>
            <p:ph type="body" idx="1"/>
          </p:nvPr>
        </p:nvSpPr>
        <p:spPr>
          <a:xfrm>
            <a:off x="768350" y="1342231"/>
            <a:ext cx="7772400" cy="4800600"/>
          </a:xfrm>
        </p:spPr>
        <p:txBody>
          <a:bodyPr/>
          <a:lstStyle/>
          <a:p>
            <a:pPr>
              <a:lnSpc>
                <a:spcPct val="80000"/>
              </a:lnSpc>
            </a:pPr>
            <a:r>
              <a:rPr lang="en-US" dirty="0"/>
              <a:t>The low level CKGP and CKGPAV routines use a time tolerance, “</a:t>
            </a:r>
            <a:r>
              <a:rPr lang="en-US" dirty="0" err="1"/>
              <a:t>tol</a:t>
            </a:r>
            <a:r>
              <a:rPr lang="en-US" dirty="0"/>
              <a:t>,” measured in ticks, in executing pointing lookups.</a:t>
            </a:r>
          </a:p>
          <a:p>
            <a:pPr marL="628650" lvl="1">
              <a:lnSpc>
                <a:spcPct val="80000"/>
              </a:lnSpc>
            </a:pPr>
            <a:r>
              <a:rPr lang="en-US" dirty="0"/>
              <a:t>No matter whether your CK is a discrete type (Type 1) or a continuous type (Types 2 - 6), if pointing information is not found within +/- </a:t>
            </a:r>
            <a:r>
              <a:rPr lang="en-US" dirty="0" err="1"/>
              <a:t>tol</a:t>
            </a:r>
            <a:r>
              <a:rPr lang="en-US" dirty="0"/>
              <a:t> of your pointing request time, no pointing will be returned and the “found flag” will return as “FALSE.”</a:t>
            </a:r>
          </a:p>
          <a:p>
            <a:pPr marL="628650" lvl="1">
              <a:lnSpc>
                <a:spcPct val="80000"/>
              </a:lnSpc>
            </a:pPr>
            <a:r>
              <a:rPr lang="en-US" dirty="0"/>
              <a:t>For Type 1 (discrete) CKs, the pointing instance </a:t>
            </a:r>
            <a:r>
              <a:rPr lang="en-US" dirty="0">
                <a:solidFill>
                  <a:schemeClr val="accent1"/>
                </a:solidFill>
              </a:rPr>
              <a:t>nearest*</a:t>
            </a:r>
            <a:r>
              <a:rPr lang="en-US" dirty="0"/>
              <a:t> to your request time will be returned, as long as it is within </a:t>
            </a:r>
            <a:r>
              <a:rPr lang="en-US" dirty="0" err="1"/>
              <a:t>tol</a:t>
            </a:r>
            <a:r>
              <a:rPr lang="en-US" dirty="0"/>
              <a:t> of your request time.</a:t>
            </a:r>
          </a:p>
          <a:p>
            <a:pPr marL="971550" lvl="2">
              <a:lnSpc>
                <a:spcPct val="80000"/>
              </a:lnSpc>
            </a:pPr>
            <a:r>
              <a:rPr lang="en-US" dirty="0"/>
              <a:t>If the nearest pointing instances on each side of your request time are equidistant from your request time, the  instance with the later time tag will be selected.</a:t>
            </a:r>
          </a:p>
          <a:p>
            <a:pPr marL="628650" lvl="1">
              <a:lnSpc>
                <a:spcPct val="80000"/>
              </a:lnSpc>
            </a:pPr>
            <a:r>
              <a:rPr lang="en-US" dirty="0"/>
              <a:t>For Types 2 - 6 (continuous pointing), pointing for </a:t>
            </a:r>
            <a:r>
              <a:rPr lang="en-US" dirty="0">
                <a:solidFill>
                  <a:schemeClr val="accent1"/>
                </a:solidFill>
              </a:rPr>
              <a:t>exactly</a:t>
            </a:r>
            <a:r>
              <a:rPr lang="en-US" dirty="0"/>
              <a:t> your request time will be returned if this time falls anywhere within an interpolation interval.</a:t>
            </a:r>
          </a:p>
          <a:p>
            <a:pPr marL="628650" lvl="1">
              <a:lnSpc>
                <a:spcPct val="80000"/>
              </a:lnSpc>
            </a:pPr>
            <a:r>
              <a:rPr lang="en-US" dirty="0"/>
              <a:t>For all Types, the time tag associated with the pointing data will also be returned.</a:t>
            </a:r>
          </a:p>
          <a:p>
            <a:pPr marL="228600">
              <a:lnSpc>
                <a:spcPct val="80000"/>
              </a:lnSpc>
            </a:pPr>
            <a:r>
              <a:rPr lang="en-US" dirty="0"/>
              <a:t>See the next three charts for graphic depictions.</a:t>
            </a:r>
          </a:p>
        </p:txBody>
      </p:sp>
      <p:sp>
        <p:nvSpPr>
          <p:cNvPr id="37894" name="Text Box 4"/>
          <p:cNvSpPr txBox="1">
            <a:spLocks noChangeArrowheads="1"/>
          </p:cNvSpPr>
          <p:nvPr/>
        </p:nvSpPr>
        <p:spPr bwMode="auto">
          <a:xfrm>
            <a:off x="2879725" y="6408738"/>
            <a:ext cx="2724150" cy="312737"/>
          </a:xfrm>
          <a:prstGeom prst="rect">
            <a:avLst/>
          </a:prstGeom>
          <a:noFill/>
          <a:ln w="12700">
            <a:noFill/>
            <a:miter lim="800000"/>
            <a:headEnd/>
            <a:tailEnd/>
          </a:ln>
        </p:spPr>
        <p:txBody>
          <a:bodyPr wrap="none">
            <a:prstTxWarp prst="textNoShape">
              <a:avLst/>
            </a:prstTxWarp>
            <a:spAutoFit/>
          </a:bodyPr>
          <a:lstStyle/>
          <a:p>
            <a:r>
              <a:rPr lang="en-US" sz="1600"/>
              <a:t>*Ignoring segment priority</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3"/>
          <p:cNvSpPr>
            <a:spLocks noGrp="1"/>
          </p:cNvSpPr>
          <p:nvPr>
            <p:ph type="ftr" sz="quarter" idx="10"/>
          </p:nvPr>
        </p:nvSpPr>
        <p:spPr>
          <a:noFill/>
        </p:spPr>
        <p:txBody>
          <a:bodyPr/>
          <a:lstStyle/>
          <a:p>
            <a:r>
              <a:rPr lang="en-US"/>
              <a:t>C-Kernel</a:t>
            </a:r>
          </a:p>
        </p:txBody>
      </p:sp>
      <p:sp>
        <p:nvSpPr>
          <p:cNvPr id="38915" name="Slide Number Placeholder 4"/>
          <p:cNvSpPr>
            <a:spLocks noGrp="1"/>
          </p:cNvSpPr>
          <p:nvPr>
            <p:ph type="sldNum" sz="quarter" idx="11"/>
          </p:nvPr>
        </p:nvSpPr>
        <p:spPr>
          <a:noFill/>
        </p:spPr>
        <p:txBody>
          <a:bodyPr/>
          <a:lstStyle/>
          <a:p>
            <a:fld id="{719BEB1B-8499-5746-B35F-8AD16BA7144C}" type="slidenum">
              <a:rPr lang="en-US" smtClean="0"/>
              <a:pPr/>
              <a:t>25</a:t>
            </a:fld>
            <a:endParaRPr lang="en-US" sz="1400" b="0">
              <a:latin typeface="Times New Roman" charset="0"/>
            </a:endParaRPr>
          </a:p>
        </p:txBody>
      </p:sp>
      <p:sp>
        <p:nvSpPr>
          <p:cNvPr id="38916" name="Rectangle 3"/>
          <p:cNvSpPr>
            <a:spLocks noGrp="1" noChangeArrowheads="1"/>
          </p:cNvSpPr>
          <p:nvPr>
            <p:ph type="body" idx="1"/>
          </p:nvPr>
        </p:nvSpPr>
        <p:spPr>
          <a:xfrm>
            <a:off x="685800" y="2057400"/>
            <a:ext cx="7772400" cy="2895600"/>
          </a:xfrm>
        </p:spPr>
        <p:txBody>
          <a:bodyPr/>
          <a:lstStyle/>
          <a:p>
            <a:pPr marL="0" indent="0">
              <a:lnSpc>
                <a:spcPct val="80000"/>
              </a:lnSpc>
              <a:buFontTx/>
              <a:buNone/>
            </a:pPr>
            <a:r>
              <a:rPr lang="en-US" sz="1400" dirty="0">
                <a:latin typeface="Courier New" charset="0"/>
              </a:rPr>
              <a:t>                         SCLKDP    TOL</a:t>
            </a:r>
          </a:p>
          <a:p>
            <a:pPr marL="0" indent="0">
              <a:lnSpc>
                <a:spcPct val="80000"/>
              </a:lnSpc>
              <a:buFontTx/>
              <a:buNone/>
            </a:pPr>
            <a:r>
              <a:rPr lang="en-US" sz="1400" dirty="0">
                <a:latin typeface="Courier New" charset="0"/>
              </a:rPr>
              <a:t>                               \   /</a:t>
            </a:r>
          </a:p>
          <a:p>
            <a:pPr marL="0" indent="0">
              <a:lnSpc>
                <a:spcPct val="80000"/>
              </a:lnSpc>
              <a:buFontTx/>
              <a:buNone/>
            </a:pPr>
            <a:r>
              <a:rPr lang="en-US" sz="1400" dirty="0">
                <a:latin typeface="Courier New" charset="0"/>
              </a:rPr>
              <a:t>                                | |</a:t>
            </a:r>
          </a:p>
          <a:p>
            <a:pPr marL="0" indent="0">
              <a:lnSpc>
                <a:spcPct val="80000"/>
              </a:lnSpc>
              <a:buFontTx/>
              <a:buNone/>
            </a:pPr>
            <a:r>
              <a:rPr lang="en-US" sz="1400" dirty="0">
                <a:latin typeface="Courier New" charset="0"/>
              </a:rPr>
              <a:t>                                |/ \</a:t>
            </a:r>
          </a:p>
          <a:p>
            <a:pPr marL="0" indent="0">
              <a:lnSpc>
                <a:spcPct val="80000"/>
              </a:lnSpc>
              <a:buFontTx/>
              <a:buNone/>
            </a:pPr>
            <a:r>
              <a:rPr lang="en-US" sz="1400" dirty="0">
                <a:latin typeface="Courier New" charset="0"/>
              </a:rPr>
              <a:t> “+” marks your request     [---+---]</a:t>
            </a:r>
          </a:p>
          <a:p>
            <a:pPr marL="0" indent="0">
              <a:lnSpc>
                <a:spcPct val="80000"/>
              </a:lnSpc>
              <a:buFontTx/>
              <a:buNone/>
            </a:pPr>
            <a:r>
              <a:rPr lang="en-US" sz="1400" dirty="0">
                <a:latin typeface="Courier New" charset="0"/>
              </a:rPr>
              <a:t>                            .   .   .</a:t>
            </a:r>
          </a:p>
          <a:p>
            <a:pPr marL="0" indent="0">
              <a:lnSpc>
                <a:spcPct val="80000"/>
              </a:lnSpc>
              <a:buFontTx/>
              <a:buNone/>
            </a:pPr>
            <a:r>
              <a:rPr lang="en-US" sz="1400" dirty="0">
                <a:latin typeface="Courier New" charset="0"/>
              </a:rPr>
              <a:t> Available data   (0----0--0--0--0--0---0--0--0--0-----0--0--0)</a:t>
            </a:r>
          </a:p>
          <a:p>
            <a:pPr marL="0" indent="0">
              <a:lnSpc>
                <a:spcPct val="80000"/>
              </a:lnSpc>
              <a:buFontTx/>
              <a:buNone/>
            </a:pPr>
            <a:r>
              <a:rPr lang="en-US" sz="1400" dirty="0">
                <a:latin typeface="Courier New" charset="0"/>
              </a:rPr>
              <a:t>                                 </a:t>
            </a:r>
          </a:p>
          <a:p>
            <a:pPr marL="0" indent="0">
              <a:lnSpc>
                <a:spcPct val="80000"/>
              </a:lnSpc>
              <a:buFontTx/>
              <a:buNone/>
            </a:pPr>
            <a:r>
              <a:rPr lang="en-US" sz="1400" dirty="0">
                <a:latin typeface="Courier New" charset="0"/>
              </a:rPr>
              <a:t>                                 </a:t>
            </a:r>
          </a:p>
          <a:p>
            <a:pPr marL="0" indent="0">
              <a:lnSpc>
                <a:spcPct val="80000"/>
              </a:lnSpc>
              <a:buFontTx/>
              <a:buNone/>
            </a:pPr>
            <a:r>
              <a:rPr lang="en-US" sz="1400" dirty="0">
                <a:latin typeface="Courier New" charset="0"/>
              </a:rPr>
              <a:t>           A SPICELIB CK reader returns this pointing instance</a:t>
            </a:r>
          </a:p>
          <a:p>
            <a:pPr marL="0" indent="0">
              <a:lnSpc>
                <a:spcPct val="80000"/>
              </a:lnSpc>
              <a:buFontTx/>
              <a:buNone/>
            </a:pPr>
            <a:r>
              <a:rPr lang="en-US" sz="1400" dirty="0">
                <a:latin typeface="Courier New" charset="0"/>
              </a:rPr>
              <a:t> </a:t>
            </a:r>
            <a:endParaRPr lang="en-US" dirty="0"/>
          </a:p>
        </p:txBody>
      </p:sp>
      <p:sp>
        <p:nvSpPr>
          <p:cNvPr id="38917" name="Rectangle 4"/>
          <p:cNvSpPr>
            <a:spLocks noGrp="1" noChangeArrowheads="1"/>
          </p:cNvSpPr>
          <p:nvPr>
            <p:ph type="title"/>
          </p:nvPr>
        </p:nvSpPr>
        <p:spPr>
          <a:xfrm>
            <a:off x="2489200" y="381000"/>
            <a:ext cx="5727700" cy="474663"/>
          </a:xfrm>
        </p:spPr>
        <p:txBody>
          <a:bodyPr/>
          <a:lstStyle/>
          <a:p>
            <a:r>
              <a:rPr lang="en-US"/>
              <a:t>The Meaning of Tolerance - 2</a:t>
            </a:r>
          </a:p>
        </p:txBody>
      </p:sp>
      <p:sp>
        <p:nvSpPr>
          <p:cNvPr id="38918" name="Text Box 5"/>
          <p:cNvSpPr txBox="1">
            <a:spLocks noChangeArrowheads="1"/>
          </p:cNvSpPr>
          <p:nvPr/>
        </p:nvSpPr>
        <p:spPr bwMode="auto">
          <a:xfrm>
            <a:off x="609600" y="5099050"/>
            <a:ext cx="8305800" cy="1577975"/>
          </a:xfrm>
          <a:prstGeom prst="rect">
            <a:avLst/>
          </a:prstGeom>
          <a:noFill/>
          <a:ln w="12700">
            <a:noFill/>
            <a:miter lim="800000"/>
            <a:headEnd/>
            <a:tailEnd/>
          </a:ln>
        </p:spPr>
        <p:txBody>
          <a:bodyPr>
            <a:prstTxWarp prst="textNoShape">
              <a:avLst/>
            </a:prstTxWarp>
            <a:spAutoFit/>
          </a:bodyPr>
          <a:lstStyle/>
          <a:p>
            <a:r>
              <a:rPr lang="en-US" sz="1800" dirty="0"/>
              <a:t>• “</a:t>
            </a:r>
            <a:r>
              <a:rPr lang="en-US" sz="1800" dirty="0">
                <a:latin typeface="Courier New" charset="0"/>
              </a:rPr>
              <a:t>0</a:t>
            </a:r>
            <a:r>
              <a:rPr lang="en-US" sz="1800" dirty="0"/>
              <a:t>” is used to represent discrete pointing instances (quaternions)</a:t>
            </a:r>
          </a:p>
          <a:p>
            <a:r>
              <a:rPr lang="en-US" sz="1800" dirty="0"/>
              <a:t>• “</a:t>
            </a:r>
            <a:r>
              <a:rPr lang="en-US" sz="1800" dirty="0">
                <a:latin typeface="Courier New" charset="0"/>
              </a:rPr>
              <a:t>()</a:t>
            </a:r>
            <a:r>
              <a:rPr lang="en-US" sz="1800" dirty="0"/>
              <a:t>” are used to represent the end points of a segment within a CK file</a:t>
            </a:r>
          </a:p>
          <a:p>
            <a:r>
              <a:rPr lang="en-US" sz="1800" dirty="0"/>
              <a:t>• SCLKDP is the time at which you have requested pointing</a:t>
            </a:r>
          </a:p>
          <a:p>
            <a:r>
              <a:rPr lang="en-US" sz="1800" dirty="0"/>
              <a:t>• TOL is the time tolerance you have specified in your pointing request</a:t>
            </a:r>
          </a:p>
          <a:p>
            <a:r>
              <a:rPr lang="en-US" sz="1800" dirty="0"/>
              <a:t>• The quaternions occurring in the segment need not be evenly spaced in time</a:t>
            </a:r>
          </a:p>
        </p:txBody>
      </p:sp>
      <p:sp>
        <p:nvSpPr>
          <p:cNvPr id="38919" name="Text Box 6"/>
          <p:cNvSpPr txBox="1">
            <a:spLocks noChangeArrowheads="1"/>
          </p:cNvSpPr>
          <p:nvPr/>
        </p:nvSpPr>
        <p:spPr bwMode="auto">
          <a:xfrm>
            <a:off x="1066800" y="1524000"/>
            <a:ext cx="7391400" cy="339725"/>
          </a:xfrm>
          <a:prstGeom prst="rect">
            <a:avLst/>
          </a:prstGeom>
          <a:noFill/>
          <a:ln w="12700">
            <a:noFill/>
            <a:miter lim="800000"/>
            <a:headEnd/>
            <a:tailEnd/>
          </a:ln>
        </p:spPr>
        <p:txBody>
          <a:bodyPr>
            <a:prstTxWarp prst="textNoShape">
              <a:avLst/>
            </a:prstTxWarp>
            <a:spAutoFit/>
          </a:bodyPr>
          <a:lstStyle/>
          <a:p>
            <a:r>
              <a:rPr lang="en-US" sz="1800"/>
              <a:t>When reading a Type 1 CK containing </a:t>
            </a:r>
            <a:r>
              <a:rPr lang="en-US" sz="1800">
                <a:solidFill>
                  <a:schemeClr val="accent1"/>
                </a:solidFill>
              </a:rPr>
              <a:t>discrete</a:t>
            </a:r>
            <a:r>
              <a:rPr lang="en-US" sz="1800"/>
              <a:t> pointing instances</a:t>
            </a:r>
          </a:p>
        </p:txBody>
      </p:sp>
      <p:sp>
        <p:nvSpPr>
          <p:cNvPr id="38920" name="AutoShape 7"/>
          <p:cNvSpPr>
            <a:spLocks noChangeArrowheads="1"/>
          </p:cNvSpPr>
          <p:nvPr/>
        </p:nvSpPr>
        <p:spPr bwMode="auto">
          <a:xfrm>
            <a:off x="4287838" y="3662363"/>
            <a:ext cx="76200" cy="457200"/>
          </a:xfrm>
          <a:prstGeom prst="upArrow">
            <a:avLst>
              <a:gd name="adj1" fmla="val 50000"/>
              <a:gd name="adj2" fmla="val 150000"/>
            </a:avLst>
          </a:prstGeom>
          <a:solidFill>
            <a:schemeClr val="accent2"/>
          </a:solidFill>
          <a:ln w="12700">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3"/>
          <p:cNvSpPr>
            <a:spLocks noGrp="1"/>
          </p:cNvSpPr>
          <p:nvPr>
            <p:ph type="ftr" sz="quarter" idx="10"/>
          </p:nvPr>
        </p:nvSpPr>
        <p:spPr>
          <a:noFill/>
        </p:spPr>
        <p:txBody>
          <a:bodyPr/>
          <a:lstStyle/>
          <a:p>
            <a:r>
              <a:rPr lang="en-US"/>
              <a:t>C-Kernel</a:t>
            </a:r>
          </a:p>
        </p:txBody>
      </p:sp>
      <p:sp>
        <p:nvSpPr>
          <p:cNvPr id="39939" name="Slide Number Placeholder 4"/>
          <p:cNvSpPr>
            <a:spLocks noGrp="1"/>
          </p:cNvSpPr>
          <p:nvPr>
            <p:ph type="sldNum" sz="quarter" idx="11"/>
          </p:nvPr>
        </p:nvSpPr>
        <p:spPr>
          <a:noFill/>
        </p:spPr>
        <p:txBody>
          <a:bodyPr/>
          <a:lstStyle/>
          <a:p>
            <a:fld id="{42E67763-B8B2-2346-98FB-F14114FD5E82}" type="slidenum">
              <a:rPr lang="en-US" smtClean="0"/>
              <a:pPr/>
              <a:t>26</a:t>
            </a:fld>
            <a:endParaRPr lang="en-US" sz="1400" b="0">
              <a:latin typeface="Times New Roman" charset="0"/>
            </a:endParaRPr>
          </a:p>
        </p:txBody>
      </p:sp>
      <p:sp>
        <p:nvSpPr>
          <p:cNvPr id="39940" name="Rectangle 2"/>
          <p:cNvSpPr>
            <a:spLocks noGrp="1" noChangeArrowheads="1"/>
          </p:cNvSpPr>
          <p:nvPr>
            <p:ph type="title"/>
          </p:nvPr>
        </p:nvSpPr>
        <p:spPr>
          <a:xfrm>
            <a:off x="2489200" y="381000"/>
            <a:ext cx="5727700" cy="474663"/>
          </a:xfrm>
        </p:spPr>
        <p:txBody>
          <a:bodyPr/>
          <a:lstStyle/>
          <a:p>
            <a:r>
              <a:rPr lang="en-US"/>
              <a:t>The Meaning of Tolerance - 3</a:t>
            </a:r>
          </a:p>
        </p:txBody>
      </p:sp>
      <p:sp>
        <p:nvSpPr>
          <p:cNvPr id="39941" name="Rectangle 3"/>
          <p:cNvSpPr>
            <a:spLocks noGrp="1" noChangeArrowheads="1"/>
          </p:cNvSpPr>
          <p:nvPr>
            <p:ph type="body" idx="1"/>
          </p:nvPr>
        </p:nvSpPr>
        <p:spPr>
          <a:xfrm>
            <a:off x="609600" y="2209800"/>
            <a:ext cx="8070850" cy="2743200"/>
          </a:xfrm>
        </p:spPr>
        <p:txBody>
          <a:bodyPr/>
          <a:lstStyle/>
          <a:p>
            <a:pPr marL="0" indent="0">
              <a:buFontTx/>
              <a:buNone/>
            </a:pPr>
            <a:r>
              <a:rPr lang="en-US" sz="1400" dirty="0">
                <a:latin typeface="Courier New" charset="0"/>
              </a:rPr>
              <a:t>                                 SCLKDP</a:t>
            </a:r>
          </a:p>
          <a:p>
            <a:pPr marL="0" indent="0">
              <a:buFontTx/>
              <a:buNone/>
            </a:pPr>
            <a:r>
              <a:rPr lang="en-US" sz="1400" dirty="0">
                <a:latin typeface="Courier New" charset="0"/>
              </a:rPr>
              <a:t>                                      \  TOL</a:t>
            </a:r>
          </a:p>
          <a:p>
            <a:pPr marL="0" indent="0">
              <a:buFontTx/>
              <a:buNone/>
            </a:pPr>
            <a:r>
              <a:rPr lang="en-US" sz="1400" dirty="0">
                <a:latin typeface="Courier New" charset="0"/>
              </a:rPr>
              <a:t>                                       | /</a:t>
            </a:r>
          </a:p>
          <a:p>
            <a:pPr marL="0" indent="0">
              <a:buFontTx/>
              <a:buNone/>
            </a:pPr>
            <a:r>
              <a:rPr lang="en-US" sz="1400" dirty="0">
                <a:latin typeface="Courier New" charset="0"/>
              </a:rPr>
              <a:t>                                       |/\</a:t>
            </a:r>
          </a:p>
          <a:p>
            <a:pPr marL="0" indent="0">
              <a:buFontTx/>
              <a:buNone/>
            </a:pPr>
            <a:r>
              <a:rPr lang="en-US" sz="1400" dirty="0">
                <a:latin typeface="Courier New" charset="0"/>
              </a:rPr>
              <a:t>    “+” marks your request          [--+--]</a:t>
            </a:r>
          </a:p>
          <a:p>
            <a:pPr marL="0" indent="0">
              <a:buFontTx/>
              <a:buNone/>
            </a:pPr>
            <a:r>
              <a:rPr lang="en-US" sz="1400" dirty="0">
                <a:latin typeface="Courier New" charset="0"/>
              </a:rPr>
              <a:t>                                    .  .  .</a:t>
            </a:r>
          </a:p>
          <a:p>
            <a:pPr marL="0" indent="0">
              <a:buFontTx/>
              <a:buNone/>
            </a:pPr>
            <a:r>
              <a:rPr lang="en-US" sz="1400" dirty="0">
                <a:latin typeface="Courier New" charset="0"/>
              </a:rPr>
              <a:t>    Available data        (==----=============---======------===--)</a:t>
            </a:r>
          </a:p>
          <a:p>
            <a:pPr marL="0" indent="0">
              <a:buFontTx/>
              <a:buNone/>
            </a:pPr>
            <a:endParaRPr lang="en-US" sz="1400" dirty="0">
              <a:latin typeface="Courier New" charset="0"/>
            </a:endParaRPr>
          </a:p>
          <a:p>
            <a:pPr marL="0" indent="0">
              <a:buFontTx/>
              <a:buNone/>
            </a:pPr>
            <a:r>
              <a:rPr lang="en-US" sz="1400" dirty="0">
                <a:latin typeface="Courier New" charset="0"/>
              </a:rPr>
              <a:t>                             </a:t>
            </a:r>
          </a:p>
          <a:p>
            <a:pPr marL="0" indent="0">
              <a:buFontTx/>
              <a:buNone/>
            </a:pPr>
            <a:r>
              <a:rPr lang="en-US" sz="1400" dirty="0">
                <a:latin typeface="Courier New" charset="0"/>
              </a:rPr>
              <a:t>   A SPICELIB CK reader returns pointing at precisely the requested epoch</a:t>
            </a:r>
            <a:endParaRPr lang="en-US" dirty="0"/>
          </a:p>
        </p:txBody>
      </p:sp>
      <p:sp>
        <p:nvSpPr>
          <p:cNvPr id="39942" name="Text Box 4"/>
          <p:cNvSpPr txBox="1">
            <a:spLocks noChangeArrowheads="1"/>
          </p:cNvSpPr>
          <p:nvPr/>
        </p:nvSpPr>
        <p:spPr bwMode="auto">
          <a:xfrm>
            <a:off x="533400" y="1295400"/>
            <a:ext cx="8001000" cy="844847"/>
          </a:xfrm>
          <a:prstGeom prst="rect">
            <a:avLst/>
          </a:prstGeom>
          <a:noFill/>
          <a:ln w="12700">
            <a:noFill/>
            <a:miter lim="800000"/>
            <a:headEnd/>
            <a:tailEnd/>
          </a:ln>
        </p:spPr>
        <p:txBody>
          <a:bodyPr>
            <a:prstTxWarp prst="textNoShape">
              <a:avLst/>
            </a:prstTxWarp>
            <a:spAutoFit/>
          </a:bodyPr>
          <a:lstStyle/>
          <a:p>
            <a:r>
              <a:rPr lang="en-US" sz="1800" dirty="0"/>
              <a:t>When reading a Type 2, 3, 4, 5 or 6 CK (</a:t>
            </a:r>
            <a:r>
              <a:rPr lang="en-US" sz="1800" dirty="0">
                <a:solidFill>
                  <a:schemeClr val="accent1"/>
                </a:solidFill>
              </a:rPr>
              <a:t>continuous pointing</a:t>
            </a:r>
            <a:r>
              <a:rPr lang="en-US" sz="1800" dirty="0"/>
              <a:t>), with a “pointing request” that falls within a span of continuous pointing (an “interpolation interval”)</a:t>
            </a:r>
          </a:p>
        </p:txBody>
      </p:sp>
      <p:sp>
        <p:nvSpPr>
          <p:cNvPr id="39943" name="Text Box 5"/>
          <p:cNvSpPr txBox="1">
            <a:spLocks noChangeArrowheads="1"/>
          </p:cNvSpPr>
          <p:nvPr/>
        </p:nvSpPr>
        <p:spPr bwMode="auto">
          <a:xfrm>
            <a:off x="533400" y="4876800"/>
            <a:ext cx="8305800" cy="1825625"/>
          </a:xfrm>
          <a:prstGeom prst="rect">
            <a:avLst/>
          </a:prstGeom>
          <a:noFill/>
          <a:ln w="12700">
            <a:noFill/>
            <a:miter lim="800000"/>
            <a:headEnd/>
            <a:tailEnd/>
          </a:ln>
        </p:spPr>
        <p:txBody>
          <a:bodyPr>
            <a:prstTxWarp prst="textNoShape">
              <a:avLst/>
            </a:prstTxWarp>
            <a:spAutoFit/>
          </a:bodyPr>
          <a:lstStyle/>
          <a:p>
            <a:r>
              <a:rPr lang="en-US" sz="1800" dirty="0"/>
              <a:t>• “</a:t>
            </a:r>
            <a:r>
              <a:rPr lang="en-US" sz="1800" dirty="0">
                <a:latin typeface="Courier New" charset="0"/>
              </a:rPr>
              <a:t>==</a:t>
            </a:r>
            <a:r>
              <a:rPr lang="en-US" sz="1800" dirty="0"/>
              <a:t>” is used to indicate interpolation intervals of continuous pointing</a:t>
            </a:r>
          </a:p>
          <a:p>
            <a:r>
              <a:rPr lang="en-US" sz="1800" dirty="0"/>
              <a:t>• “</a:t>
            </a:r>
            <a:r>
              <a:rPr lang="en-US" sz="1800" dirty="0">
                <a:latin typeface="Courier New" charset="0"/>
              </a:rPr>
              <a:t>()</a:t>
            </a:r>
            <a:r>
              <a:rPr lang="en-US" sz="1800" dirty="0"/>
              <a:t>” are used to represent the end points of a segment within a CK file</a:t>
            </a:r>
          </a:p>
          <a:p>
            <a:r>
              <a:rPr lang="en-US" sz="1800" dirty="0"/>
              <a:t>• SCLKDP is the time at which you have requested pointing</a:t>
            </a:r>
          </a:p>
          <a:p>
            <a:r>
              <a:rPr lang="en-US" sz="1800" dirty="0"/>
              <a:t>• TOL is the time tolerance you have specified in your pointing request; for this particular case it does not come into play</a:t>
            </a:r>
          </a:p>
          <a:p>
            <a:r>
              <a:rPr lang="en-US" sz="1800" dirty="0"/>
              <a:t>• The quaternions occurring in the periods of continuous pointing need not be evenly spaced in time</a:t>
            </a:r>
          </a:p>
        </p:txBody>
      </p:sp>
      <p:sp>
        <p:nvSpPr>
          <p:cNvPr id="39944" name="AutoShape 6"/>
          <p:cNvSpPr>
            <a:spLocks noChangeArrowheads="1"/>
          </p:cNvSpPr>
          <p:nvPr/>
        </p:nvSpPr>
        <p:spPr bwMode="auto">
          <a:xfrm>
            <a:off x="4859338" y="3962400"/>
            <a:ext cx="76200" cy="457200"/>
          </a:xfrm>
          <a:prstGeom prst="upArrow">
            <a:avLst>
              <a:gd name="adj1" fmla="val 50000"/>
              <a:gd name="adj2" fmla="val 150000"/>
            </a:avLst>
          </a:prstGeom>
          <a:solidFill>
            <a:schemeClr val="accent2"/>
          </a:solidFill>
          <a:ln w="12700">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3"/>
          <p:cNvSpPr>
            <a:spLocks noGrp="1"/>
          </p:cNvSpPr>
          <p:nvPr>
            <p:ph type="ftr" sz="quarter" idx="10"/>
          </p:nvPr>
        </p:nvSpPr>
        <p:spPr>
          <a:noFill/>
        </p:spPr>
        <p:txBody>
          <a:bodyPr/>
          <a:lstStyle/>
          <a:p>
            <a:r>
              <a:rPr lang="en-US"/>
              <a:t>C-Kernel</a:t>
            </a:r>
          </a:p>
        </p:txBody>
      </p:sp>
      <p:sp>
        <p:nvSpPr>
          <p:cNvPr id="40963" name="Slide Number Placeholder 4"/>
          <p:cNvSpPr>
            <a:spLocks noGrp="1"/>
          </p:cNvSpPr>
          <p:nvPr>
            <p:ph type="sldNum" sz="quarter" idx="11"/>
          </p:nvPr>
        </p:nvSpPr>
        <p:spPr>
          <a:noFill/>
        </p:spPr>
        <p:txBody>
          <a:bodyPr/>
          <a:lstStyle/>
          <a:p>
            <a:fld id="{D359E925-6D9D-AB4F-8B39-EE16DDD00304}" type="slidenum">
              <a:rPr lang="en-US" smtClean="0"/>
              <a:pPr/>
              <a:t>27</a:t>
            </a:fld>
            <a:endParaRPr lang="en-US" sz="1400" b="0">
              <a:latin typeface="Times New Roman" charset="0"/>
            </a:endParaRPr>
          </a:p>
        </p:txBody>
      </p:sp>
      <p:sp>
        <p:nvSpPr>
          <p:cNvPr id="40964" name="Rectangle 2"/>
          <p:cNvSpPr>
            <a:spLocks noGrp="1" noChangeArrowheads="1"/>
          </p:cNvSpPr>
          <p:nvPr>
            <p:ph type="title"/>
          </p:nvPr>
        </p:nvSpPr>
        <p:spPr>
          <a:xfrm>
            <a:off x="2489200" y="381000"/>
            <a:ext cx="5727700" cy="474663"/>
          </a:xfrm>
        </p:spPr>
        <p:txBody>
          <a:bodyPr/>
          <a:lstStyle/>
          <a:p>
            <a:r>
              <a:rPr lang="en-US"/>
              <a:t>The Meaning of Tolerance - 4</a:t>
            </a:r>
          </a:p>
        </p:txBody>
      </p:sp>
      <p:sp>
        <p:nvSpPr>
          <p:cNvPr id="40965" name="Rectangle 3"/>
          <p:cNvSpPr>
            <a:spLocks noGrp="1" noChangeArrowheads="1"/>
          </p:cNvSpPr>
          <p:nvPr>
            <p:ph type="body" idx="1"/>
          </p:nvPr>
        </p:nvSpPr>
        <p:spPr>
          <a:xfrm>
            <a:off x="692150" y="2133600"/>
            <a:ext cx="8070850" cy="2590800"/>
          </a:xfrm>
        </p:spPr>
        <p:txBody>
          <a:bodyPr/>
          <a:lstStyle/>
          <a:p>
            <a:pPr marL="0" indent="0">
              <a:lnSpc>
                <a:spcPct val="80000"/>
              </a:lnSpc>
              <a:buFontTx/>
              <a:buNone/>
            </a:pPr>
            <a:r>
              <a:rPr lang="en-US" sz="1200" dirty="0">
                <a:latin typeface="Courier New" charset="0"/>
              </a:rPr>
              <a:t>                                              </a:t>
            </a:r>
            <a:r>
              <a:rPr lang="en-US" sz="1400" dirty="0">
                <a:latin typeface="Courier New" charset="0"/>
              </a:rPr>
              <a:t>SCLKDP</a:t>
            </a:r>
          </a:p>
          <a:p>
            <a:pPr marL="0" indent="0">
              <a:lnSpc>
                <a:spcPct val="80000"/>
              </a:lnSpc>
              <a:buFontTx/>
              <a:buNone/>
            </a:pPr>
            <a:r>
              <a:rPr lang="en-US" sz="1400" dirty="0">
                <a:latin typeface="Courier New" charset="0"/>
              </a:rPr>
              <a:t>                                             \   TOL</a:t>
            </a:r>
          </a:p>
          <a:p>
            <a:pPr marL="0" indent="0">
              <a:lnSpc>
                <a:spcPct val="80000"/>
              </a:lnSpc>
              <a:buFontTx/>
              <a:buNone/>
            </a:pPr>
            <a:r>
              <a:rPr lang="en-US" sz="1400" dirty="0">
                <a:latin typeface="Courier New" charset="0"/>
              </a:rPr>
              <a:t>                                              | /</a:t>
            </a:r>
          </a:p>
          <a:p>
            <a:pPr marL="0" indent="0">
              <a:lnSpc>
                <a:spcPct val="80000"/>
              </a:lnSpc>
              <a:buFontTx/>
              <a:buNone/>
            </a:pPr>
            <a:r>
              <a:rPr lang="en-US" sz="1400" dirty="0">
                <a:latin typeface="Courier New" charset="0"/>
              </a:rPr>
              <a:t>                                              |/\</a:t>
            </a:r>
          </a:p>
          <a:p>
            <a:pPr marL="0" indent="0">
              <a:lnSpc>
                <a:spcPct val="80000"/>
              </a:lnSpc>
              <a:buFontTx/>
              <a:buNone/>
            </a:pPr>
            <a:r>
              <a:rPr lang="en-US" sz="1400" dirty="0">
                <a:latin typeface="Courier New" charset="0"/>
              </a:rPr>
              <a:t>   “+” marks your request                  [--+--]</a:t>
            </a:r>
          </a:p>
          <a:p>
            <a:pPr marL="0" indent="0">
              <a:lnSpc>
                <a:spcPct val="80000"/>
              </a:lnSpc>
              <a:buFontTx/>
              <a:buNone/>
            </a:pPr>
            <a:r>
              <a:rPr lang="en-US" sz="1400" dirty="0">
                <a:latin typeface="Courier New" charset="0"/>
              </a:rPr>
              <a:t>                                           .  .  .</a:t>
            </a:r>
          </a:p>
          <a:p>
            <a:pPr marL="0" indent="0">
              <a:lnSpc>
                <a:spcPct val="80000"/>
              </a:lnSpc>
              <a:buFontTx/>
              <a:buNone/>
            </a:pPr>
            <a:r>
              <a:rPr lang="en-US" sz="1400" dirty="0">
                <a:latin typeface="Courier New" charset="0"/>
              </a:rPr>
              <a:t>   Available data          (--==============----======------===--)</a:t>
            </a:r>
          </a:p>
          <a:p>
            <a:pPr marL="0" indent="0">
              <a:lnSpc>
                <a:spcPct val="80000"/>
              </a:lnSpc>
              <a:buFontTx/>
              <a:buNone/>
            </a:pPr>
            <a:r>
              <a:rPr lang="en-US" sz="1400" dirty="0">
                <a:latin typeface="Courier New" charset="0"/>
              </a:rPr>
              <a:t>                                                </a:t>
            </a:r>
          </a:p>
          <a:p>
            <a:pPr marL="0" indent="0">
              <a:lnSpc>
                <a:spcPct val="80000"/>
              </a:lnSpc>
              <a:buFontTx/>
              <a:buNone/>
            </a:pPr>
            <a:r>
              <a:rPr lang="en-US" sz="1400" dirty="0">
                <a:latin typeface="Courier New" charset="0"/>
              </a:rPr>
              <a:t>                                 </a:t>
            </a:r>
          </a:p>
          <a:p>
            <a:pPr marL="0" indent="0">
              <a:lnSpc>
                <a:spcPct val="80000"/>
              </a:lnSpc>
              <a:buFontTx/>
              <a:buNone/>
            </a:pPr>
            <a:r>
              <a:rPr lang="en-US" sz="1400" dirty="0">
                <a:latin typeface="Courier New" charset="0"/>
              </a:rPr>
              <a:t>         A SPICELIB CK reader returns pointing at the epoch closest to</a:t>
            </a:r>
          </a:p>
          <a:p>
            <a:pPr marL="0" indent="0">
              <a:lnSpc>
                <a:spcPct val="80000"/>
              </a:lnSpc>
              <a:buFontTx/>
              <a:buNone/>
            </a:pPr>
            <a:r>
              <a:rPr lang="en-US" sz="1400" dirty="0">
                <a:latin typeface="Courier New" charset="0"/>
              </a:rPr>
              <a:t>         the request time, </a:t>
            </a:r>
            <a:r>
              <a:rPr lang="en-US" sz="1400" u="sng" dirty="0">
                <a:latin typeface="Courier New" charset="0"/>
              </a:rPr>
              <a:t>if this is within TOL of that request time</a:t>
            </a:r>
            <a:r>
              <a:rPr lang="en-US" sz="1400" dirty="0">
                <a:latin typeface="Courier New" charset="0"/>
              </a:rPr>
              <a:t>.</a:t>
            </a:r>
          </a:p>
          <a:p>
            <a:pPr marL="0" indent="0">
              <a:lnSpc>
                <a:spcPct val="80000"/>
              </a:lnSpc>
              <a:buFontTx/>
              <a:buNone/>
            </a:pPr>
            <a:endParaRPr lang="en-US" sz="2000" dirty="0"/>
          </a:p>
        </p:txBody>
      </p:sp>
      <p:sp>
        <p:nvSpPr>
          <p:cNvPr id="40966" name="Text Box 4"/>
          <p:cNvSpPr txBox="1">
            <a:spLocks noChangeArrowheads="1"/>
          </p:cNvSpPr>
          <p:nvPr/>
        </p:nvSpPr>
        <p:spPr bwMode="auto">
          <a:xfrm>
            <a:off x="533400" y="1371600"/>
            <a:ext cx="8153400" cy="844847"/>
          </a:xfrm>
          <a:prstGeom prst="rect">
            <a:avLst/>
          </a:prstGeom>
          <a:noFill/>
          <a:ln w="12700">
            <a:noFill/>
            <a:miter lim="800000"/>
            <a:headEnd/>
            <a:tailEnd/>
          </a:ln>
        </p:spPr>
        <p:txBody>
          <a:bodyPr>
            <a:prstTxWarp prst="textNoShape">
              <a:avLst/>
            </a:prstTxWarp>
            <a:spAutoFit/>
          </a:bodyPr>
          <a:lstStyle/>
          <a:p>
            <a:r>
              <a:rPr lang="en-US" sz="1800" dirty="0"/>
              <a:t>When reading a Type 2, 3, 4, 5 or 6 CK (continuous pointing), with a “pointing request” that is NOT within a span of continuous pointing (an “interpolation interval”)</a:t>
            </a:r>
          </a:p>
        </p:txBody>
      </p:sp>
      <p:sp>
        <p:nvSpPr>
          <p:cNvPr id="40967" name="AutoShape 5"/>
          <p:cNvSpPr>
            <a:spLocks noChangeArrowheads="1"/>
          </p:cNvSpPr>
          <p:nvPr/>
        </p:nvSpPr>
        <p:spPr bwMode="auto">
          <a:xfrm>
            <a:off x="5943600" y="3733800"/>
            <a:ext cx="76200" cy="457200"/>
          </a:xfrm>
          <a:prstGeom prst="upArrow">
            <a:avLst>
              <a:gd name="adj1" fmla="val 50000"/>
              <a:gd name="adj2" fmla="val 150000"/>
            </a:avLst>
          </a:prstGeom>
          <a:solidFill>
            <a:schemeClr val="accent2"/>
          </a:solidFill>
          <a:ln w="12700">
            <a:solidFill>
              <a:schemeClr val="tx1"/>
            </a:solidFill>
            <a:miter lim="800000"/>
            <a:headEnd/>
            <a:tailEnd/>
          </a:ln>
        </p:spPr>
        <p:txBody>
          <a:bodyPr wrap="none" anchor="ctr">
            <a:prstTxWarp prst="textNoShape">
              <a:avLst/>
            </a:prstTxWarp>
          </a:bodyPr>
          <a:lstStyle/>
          <a:p>
            <a:endParaRPr lang="en-US"/>
          </a:p>
        </p:txBody>
      </p:sp>
      <p:sp>
        <p:nvSpPr>
          <p:cNvPr id="40968" name="Text Box 6"/>
          <p:cNvSpPr txBox="1">
            <a:spLocks noChangeArrowheads="1"/>
          </p:cNvSpPr>
          <p:nvPr/>
        </p:nvSpPr>
        <p:spPr bwMode="auto">
          <a:xfrm>
            <a:off x="457200" y="5105400"/>
            <a:ext cx="8458200" cy="1577975"/>
          </a:xfrm>
          <a:prstGeom prst="rect">
            <a:avLst/>
          </a:prstGeom>
          <a:noFill/>
          <a:ln w="12700">
            <a:noFill/>
            <a:miter lim="800000"/>
            <a:headEnd/>
            <a:tailEnd/>
          </a:ln>
        </p:spPr>
        <p:txBody>
          <a:bodyPr>
            <a:prstTxWarp prst="textNoShape">
              <a:avLst/>
            </a:prstTxWarp>
            <a:spAutoFit/>
          </a:bodyPr>
          <a:lstStyle/>
          <a:p>
            <a:r>
              <a:rPr lang="en-US" sz="1800" dirty="0"/>
              <a:t>• “</a:t>
            </a:r>
            <a:r>
              <a:rPr lang="en-US" sz="1800" dirty="0">
                <a:latin typeface="Courier New" charset="0"/>
              </a:rPr>
              <a:t>==</a:t>
            </a:r>
            <a:r>
              <a:rPr lang="en-US" sz="1800" dirty="0"/>
              <a:t>” is used to indicate interpolation intervals of continuous pointing</a:t>
            </a:r>
          </a:p>
          <a:p>
            <a:r>
              <a:rPr lang="en-US" sz="1800" dirty="0"/>
              <a:t>• “</a:t>
            </a:r>
            <a:r>
              <a:rPr lang="en-US" sz="1800" dirty="0">
                <a:latin typeface="Courier New" charset="0"/>
              </a:rPr>
              <a:t>()</a:t>
            </a:r>
            <a:r>
              <a:rPr lang="en-US" sz="1800" dirty="0"/>
              <a:t>” are used to represent the end points of a segment within a CK file</a:t>
            </a:r>
          </a:p>
          <a:p>
            <a:r>
              <a:rPr lang="en-US" sz="1800" dirty="0"/>
              <a:t>• SCLKDP is the time at which you have requested pointing</a:t>
            </a:r>
          </a:p>
          <a:p>
            <a:r>
              <a:rPr lang="en-US" sz="1800" dirty="0"/>
              <a:t>• TOL is the time tolerance you have specified in your pointing request</a:t>
            </a:r>
          </a:p>
          <a:p>
            <a:r>
              <a:rPr lang="en-US" sz="1800" dirty="0"/>
              <a:t>• The quaternions occurring in the periods of continuous pointing need not be evenly spaced in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3"/>
          <p:cNvSpPr>
            <a:spLocks noGrp="1"/>
          </p:cNvSpPr>
          <p:nvPr>
            <p:ph type="ftr" sz="quarter" idx="10"/>
          </p:nvPr>
        </p:nvSpPr>
        <p:spPr>
          <a:noFill/>
        </p:spPr>
        <p:txBody>
          <a:bodyPr/>
          <a:lstStyle/>
          <a:p>
            <a:r>
              <a:rPr lang="en-US"/>
              <a:t>C-Kernel</a:t>
            </a:r>
          </a:p>
        </p:txBody>
      </p:sp>
      <p:sp>
        <p:nvSpPr>
          <p:cNvPr id="41987" name="Slide Number Placeholder 4"/>
          <p:cNvSpPr>
            <a:spLocks noGrp="1"/>
          </p:cNvSpPr>
          <p:nvPr>
            <p:ph type="sldNum" sz="quarter" idx="11"/>
          </p:nvPr>
        </p:nvSpPr>
        <p:spPr>
          <a:noFill/>
        </p:spPr>
        <p:txBody>
          <a:bodyPr/>
          <a:lstStyle/>
          <a:p>
            <a:fld id="{EF06F0A6-75F8-CE49-A857-10FF3C49B1D1}" type="slidenum">
              <a:rPr lang="en-US" smtClean="0"/>
              <a:pPr/>
              <a:t>28</a:t>
            </a:fld>
            <a:endParaRPr lang="en-US" sz="1400" b="0">
              <a:latin typeface="Times New Roman" charset="0"/>
            </a:endParaRPr>
          </a:p>
        </p:txBody>
      </p:sp>
      <p:sp>
        <p:nvSpPr>
          <p:cNvPr id="41988" name="Rectangle 2"/>
          <p:cNvSpPr>
            <a:spLocks noGrp="1" noChangeArrowheads="1"/>
          </p:cNvSpPr>
          <p:nvPr>
            <p:ph type="title"/>
          </p:nvPr>
        </p:nvSpPr>
        <p:spPr>
          <a:xfrm>
            <a:off x="3124200" y="381000"/>
            <a:ext cx="4462463" cy="474663"/>
          </a:xfrm>
        </p:spPr>
        <p:txBody>
          <a:bodyPr/>
          <a:lstStyle/>
          <a:p>
            <a:r>
              <a:rPr lang="en-US"/>
              <a:t>Problems using CK - 1</a:t>
            </a:r>
          </a:p>
        </p:txBody>
      </p:sp>
      <p:sp>
        <p:nvSpPr>
          <p:cNvPr id="41989" name="Rectangle 3"/>
          <p:cNvSpPr>
            <a:spLocks noGrp="1" noChangeArrowheads="1"/>
          </p:cNvSpPr>
          <p:nvPr>
            <p:ph type="body" idx="1"/>
          </p:nvPr>
        </p:nvSpPr>
        <p:spPr>
          <a:xfrm>
            <a:off x="692150" y="1600200"/>
            <a:ext cx="7772400" cy="4800600"/>
          </a:xfrm>
        </p:spPr>
        <p:txBody>
          <a:bodyPr/>
          <a:lstStyle/>
          <a:p>
            <a:pPr>
              <a:lnSpc>
                <a:spcPct val="80000"/>
              </a:lnSpc>
            </a:pPr>
            <a:r>
              <a:rPr lang="en-US" dirty="0"/>
              <a:t>The file or files you loaded do not contain orientation data for the object of interest.</a:t>
            </a:r>
          </a:p>
          <a:p>
            <a:pPr lvl="1">
              <a:lnSpc>
                <a:spcPct val="80000"/>
              </a:lnSpc>
            </a:pPr>
            <a:r>
              <a:rPr lang="en-US" dirty="0"/>
              <a:t>Make sure the ID that you use in a call to CKGP or CKGPAV matches one in the CK file(s) you have loaded.</a:t>
            </a:r>
          </a:p>
          <a:p>
            <a:pPr lvl="1">
              <a:lnSpc>
                <a:spcPct val="80000"/>
              </a:lnSpc>
            </a:pPr>
            <a:r>
              <a:rPr lang="en-US" dirty="0"/>
              <a:t>Make sure the frame that you specify in a call to SXFORM, PXFORM, SPKEZR, or SPKPOS is transformable to one available in the loaded CK files.</a:t>
            </a:r>
          </a:p>
          <a:p>
            <a:pPr lvl="1">
              <a:lnSpc>
                <a:spcPct val="80000"/>
              </a:lnSpc>
            </a:pPr>
            <a:endParaRPr lang="en-US" dirty="0"/>
          </a:p>
          <a:p>
            <a:pPr>
              <a:lnSpc>
                <a:spcPct val="80000"/>
              </a:lnSpc>
              <a:spcBef>
                <a:spcPct val="0"/>
              </a:spcBef>
            </a:pPr>
            <a:r>
              <a:rPr lang="en-US" dirty="0"/>
              <a:t>One of the low-level routines, CKGP or CKGPAV, returns a transformation matrix and/or angular velocity that does not appear correct.</a:t>
            </a:r>
          </a:p>
          <a:p>
            <a:pPr lvl="1">
              <a:lnSpc>
                <a:spcPct val="80000"/>
              </a:lnSpc>
              <a:spcBef>
                <a:spcPct val="0"/>
              </a:spcBef>
            </a:pPr>
            <a:r>
              <a:rPr lang="en-US" dirty="0"/>
              <a:t>Probably the FOUND flag is “FALSE” and you are using data left over from a previous query. Remember to </a:t>
            </a:r>
            <a:r>
              <a:rPr lang="en-US" dirty="0">
                <a:solidFill>
                  <a:schemeClr val="accent1"/>
                </a:solidFill>
              </a:rPr>
              <a:t>always check the FOUND flag!</a:t>
            </a:r>
            <a:r>
              <a:rPr lang="en-US" dirty="0"/>
              <a:t>  (If the FOUND flag is “TRUE” but the data seem bad, contact the data producer.)</a:t>
            </a:r>
          </a:p>
          <a:p>
            <a:pPr>
              <a:lnSpc>
                <a:spcPct val="80000"/>
              </a:lnSpc>
            </a:pPr>
            <a:endParaRPr lang="en-US" dirty="0"/>
          </a:p>
          <a:p>
            <a:pPr>
              <a:lnSpc>
                <a:spcPct val="80000"/>
              </a:lnSpc>
              <a:spcBef>
                <a:spcPct val="0"/>
              </a:spcBef>
              <a:buFontTx/>
              <a:buNone/>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0"/>
          </p:nvPr>
        </p:nvSpPr>
        <p:spPr>
          <a:noFill/>
        </p:spPr>
        <p:txBody>
          <a:bodyPr/>
          <a:lstStyle/>
          <a:p>
            <a:r>
              <a:rPr lang="en-US"/>
              <a:t>C-Kernel</a:t>
            </a:r>
          </a:p>
        </p:txBody>
      </p:sp>
      <p:sp>
        <p:nvSpPr>
          <p:cNvPr id="43011" name="Slide Number Placeholder 4"/>
          <p:cNvSpPr>
            <a:spLocks noGrp="1"/>
          </p:cNvSpPr>
          <p:nvPr>
            <p:ph type="sldNum" sz="quarter" idx="11"/>
          </p:nvPr>
        </p:nvSpPr>
        <p:spPr>
          <a:noFill/>
        </p:spPr>
        <p:txBody>
          <a:bodyPr/>
          <a:lstStyle/>
          <a:p>
            <a:fld id="{B920DE7B-6E0F-0A40-84C8-993D8C066F12}" type="slidenum">
              <a:rPr lang="en-US" smtClean="0"/>
              <a:pPr/>
              <a:t>29</a:t>
            </a:fld>
            <a:endParaRPr lang="en-US" sz="1400" b="0">
              <a:latin typeface="Times New Roman" charset="0"/>
            </a:endParaRPr>
          </a:p>
        </p:txBody>
      </p:sp>
      <p:sp>
        <p:nvSpPr>
          <p:cNvPr id="43012" name="Rectangle 2"/>
          <p:cNvSpPr>
            <a:spLocks noGrp="1" noChangeArrowheads="1"/>
          </p:cNvSpPr>
          <p:nvPr>
            <p:ph type="title"/>
          </p:nvPr>
        </p:nvSpPr>
        <p:spPr>
          <a:xfrm>
            <a:off x="3121025" y="381000"/>
            <a:ext cx="4462463" cy="474663"/>
          </a:xfrm>
        </p:spPr>
        <p:txBody>
          <a:bodyPr/>
          <a:lstStyle/>
          <a:p>
            <a:r>
              <a:rPr lang="en-US"/>
              <a:t>Problems using CK - 2</a:t>
            </a:r>
          </a:p>
        </p:txBody>
      </p:sp>
      <p:sp>
        <p:nvSpPr>
          <p:cNvPr id="43013" name="Rectangle 3"/>
          <p:cNvSpPr>
            <a:spLocks noGrp="1" noChangeArrowheads="1"/>
          </p:cNvSpPr>
          <p:nvPr>
            <p:ph type="body" idx="1"/>
          </p:nvPr>
        </p:nvSpPr>
        <p:spPr>
          <a:xfrm>
            <a:off x="525462" y="1173163"/>
            <a:ext cx="8243888" cy="5522912"/>
          </a:xfrm>
        </p:spPr>
        <p:txBody>
          <a:bodyPr/>
          <a:lstStyle/>
          <a:p>
            <a:pPr>
              <a:spcBef>
                <a:spcPct val="0"/>
              </a:spcBef>
            </a:pPr>
            <a:r>
              <a:rPr lang="en-US" dirty="0"/>
              <a:t>The file, or files, you loaded do not cover the </a:t>
            </a:r>
            <a:r>
              <a:rPr lang="en-US" u="sng" dirty="0"/>
              <a:t>time</a:t>
            </a:r>
            <a:r>
              <a:rPr lang="en-US" dirty="0"/>
              <a:t> at which you requested orientation</a:t>
            </a:r>
          </a:p>
          <a:p>
            <a:pPr lvl="1">
              <a:spcBef>
                <a:spcPct val="0"/>
              </a:spcBef>
            </a:pPr>
            <a:r>
              <a:rPr lang="en-US" dirty="0"/>
              <a:t>Check file coverage on the segment level by summarizing the file(s) using CKBRIEF or SPACIT</a:t>
            </a:r>
          </a:p>
          <a:p>
            <a:pPr lvl="1">
              <a:spcBef>
                <a:spcPct val="0"/>
              </a:spcBef>
            </a:pPr>
            <a:r>
              <a:rPr lang="en-US" dirty="0"/>
              <a:t>Check interpolation interval coverage using CKBRIEF with option  “-dump,” or by examining comments provided in the comment area of the file - you may be asking for data within a coverage gap (your request time is outside of interpolation intervals)</a:t>
            </a:r>
          </a:p>
          <a:p>
            <a:r>
              <a:rPr lang="en-US" dirty="0"/>
              <a:t>One of the high-level routines (SPKEZR, SPKPOS, SXFORM, PXFORM, SINCPT) signals an error</a:t>
            </a:r>
          </a:p>
          <a:p>
            <a:pPr lvl="1"/>
            <a:r>
              <a:rPr lang="en-US" dirty="0"/>
              <a:t>These routines read CK files using tolerance = 0 </a:t>
            </a:r>
          </a:p>
          <a:p>
            <a:pPr lvl="2"/>
            <a:r>
              <a:rPr lang="en-US" dirty="0"/>
              <a:t>For discrete CKs (Type 1) the orientation of a CK-based frame will be computed only if the time provided to a Frames routine </a:t>
            </a:r>
            <a:r>
              <a:rPr lang="en-US" u="sng" dirty="0"/>
              <a:t>exactly</a:t>
            </a:r>
            <a:r>
              <a:rPr lang="en-US" dirty="0"/>
              <a:t> matches one of the times stored in the CK file; otherwise an error will be signaled.</a:t>
            </a:r>
          </a:p>
          <a:p>
            <a:pPr lvl="2"/>
            <a:r>
              <a:rPr lang="en-US" dirty="0"/>
              <a:t>For continuous CKs (all but Type 1) the orientation of a CK-based frame will be computed only if the time provided to a frame routine falls within one of the interpolation intervals defined by the CK file; otherwise an error will be signaled.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a:t>C-Kernel</a:t>
            </a:r>
          </a:p>
        </p:txBody>
      </p:sp>
      <p:sp>
        <p:nvSpPr>
          <p:cNvPr id="17411" name="Slide Number Placeholder 4"/>
          <p:cNvSpPr>
            <a:spLocks noGrp="1"/>
          </p:cNvSpPr>
          <p:nvPr>
            <p:ph type="sldNum" sz="quarter" idx="11"/>
          </p:nvPr>
        </p:nvSpPr>
        <p:spPr>
          <a:noFill/>
        </p:spPr>
        <p:txBody>
          <a:bodyPr/>
          <a:lstStyle/>
          <a:p>
            <a:fld id="{B1221DCF-298B-4C4E-9E8B-7D847FF9387A}" type="slidenum">
              <a:rPr lang="en-US" smtClean="0"/>
              <a:pPr/>
              <a:t>3</a:t>
            </a:fld>
            <a:endParaRPr lang="en-US" sz="1400" b="0">
              <a:latin typeface="Times New Roman" charset="0"/>
            </a:endParaRPr>
          </a:p>
        </p:txBody>
      </p:sp>
      <p:sp>
        <p:nvSpPr>
          <p:cNvPr id="17412" name="Rectangle 2"/>
          <p:cNvSpPr>
            <a:spLocks noGrp="1" noChangeArrowheads="1"/>
          </p:cNvSpPr>
          <p:nvPr>
            <p:ph type="title"/>
          </p:nvPr>
        </p:nvSpPr>
        <p:spPr>
          <a:xfrm>
            <a:off x="3363913" y="381000"/>
            <a:ext cx="3987800" cy="474663"/>
          </a:xfrm>
        </p:spPr>
        <p:txBody>
          <a:bodyPr/>
          <a:lstStyle/>
          <a:p>
            <a:r>
              <a:rPr lang="en-US"/>
              <a:t>CK File Contents - 2</a:t>
            </a:r>
          </a:p>
        </p:txBody>
      </p:sp>
      <p:sp>
        <p:nvSpPr>
          <p:cNvPr id="17413" name="Rectangle 3"/>
          <p:cNvSpPr>
            <a:spLocks noGrp="1" noChangeArrowheads="1"/>
          </p:cNvSpPr>
          <p:nvPr>
            <p:ph type="body" idx="1"/>
          </p:nvPr>
        </p:nvSpPr>
        <p:spPr/>
        <p:txBody>
          <a:bodyPr/>
          <a:lstStyle/>
          <a:p>
            <a:pPr marL="457200" indent="-457200"/>
            <a:r>
              <a:rPr lang="en-US" dirty="0"/>
              <a:t>A single CK file can hold orientation data for one, or for any combination of spacecraft or spacecraft moving structures </a:t>
            </a:r>
          </a:p>
          <a:p>
            <a:pPr marL="800100" lvl="1" indent="-342900"/>
            <a:r>
              <a:rPr lang="en-US" dirty="0"/>
              <a:t>Some examples</a:t>
            </a:r>
          </a:p>
          <a:p>
            <a:pPr marL="1257300" lvl="2" indent="-342900">
              <a:buFontTx/>
              <a:buAutoNum type="arabicPeriod"/>
            </a:pPr>
            <a:r>
              <a:rPr lang="en-US" dirty="0"/>
              <a:t>Huygens Probe</a:t>
            </a:r>
          </a:p>
          <a:p>
            <a:pPr marL="1257300" lvl="2" indent="-342900">
              <a:buFontTx/>
              <a:buAutoNum type="arabicPeriod"/>
            </a:pPr>
            <a:r>
              <a:rPr lang="en-US" dirty="0"/>
              <a:t>Cassini Orbiter and its CDA instrument mirror</a:t>
            </a:r>
          </a:p>
          <a:p>
            <a:pPr marL="1257300" lvl="2" indent="-342900">
              <a:buFontTx/>
              <a:buAutoNum type="arabicPeriod"/>
            </a:pPr>
            <a:r>
              <a:rPr lang="en-US" dirty="0"/>
              <a:t>Mars Express Orbiter, PFS scanner, Beagle Lander</a:t>
            </a:r>
          </a:p>
          <a:p>
            <a:pPr marL="1257300" lvl="2" indent="-342900">
              <a:buFontTx/>
              <a:buAutoNum type="arabicPeriod"/>
            </a:pPr>
            <a:r>
              <a:rPr lang="en-US" dirty="0"/>
              <a:t>MRO orbiter, MRO high gain antenna, MRO solar arrays</a:t>
            </a:r>
          </a:p>
          <a:p>
            <a:pPr marL="1257300" lvl="2" indent="-342900">
              <a:buFontTx/>
              <a:buAutoNum type="arabicPeriod"/>
            </a:pPr>
            <a:endParaRPr lang="en-US" dirty="0"/>
          </a:p>
          <a:p>
            <a:pPr marL="457200" indent="-457200"/>
            <a:r>
              <a:rPr lang="en-US" dirty="0"/>
              <a:t>But in most cases CKs contain data for just one structure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0"/>
          </p:nvPr>
        </p:nvSpPr>
        <p:spPr>
          <a:noFill/>
        </p:spPr>
        <p:txBody>
          <a:bodyPr/>
          <a:lstStyle/>
          <a:p>
            <a:r>
              <a:rPr lang="en-US"/>
              <a:t>C-Kernel</a:t>
            </a:r>
          </a:p>
        </p:txBody>
      </p:sp>
      <p:sp>
        <p:nvSpPr>
          <p:cNvPr id="44035" name="Slide Number Placeholder 4"/>
          <p:cNvSpPr>
            <a:spLocks noGrp="1"/>
          </p:cNvSpPr>
          <p:nvPr>
            <p:ph type="sldNum" sz="quarter" idx="11"/>
          </p:nvPr>
        </p:nvSpPr>
        <p:spPr>
          <a:noFill/>
        </p:spPr>
        <p:txBody>
          <a:bodyPr/>
          <a:lstStyle/>
          <a:p>
            <a:fld id="{9243BF93-B60A-0B49-90EA-244E8A062189}" type="slidenum">
              <a:rPr lang="en-US" smtClean="0"/>
              <a:pPr/>
              <a:t>30</a:t>
            </a:fld>
            <a:endParaRPr lang="en-US" sz="1400" b="0">
              <a:latin typeface="Times New Roman" charset="0"/>
            </a:endParaRPr>
          </a:p>
        </p:txBody>
      </p:sp>
      <p:sp>
        <p:nvSpPr>
          <p:cNvPr id="44036" name="Rectangle 2"/>
          <p:cNvSpPr>
            <a:spLocks noGrp="1" noChangeArrowheads="1"/>
          </p:cNvSpPr>
          <p:nvPr>
            <p:ph type="title"/>
          </p:nvPr>
        </p:nvSpPr>
        <p:spPr>
          <a:xfrm>
            <a:off x="3121025" y="381000"/>
            <a:ext cx="4462463" cy="474663"/>
          </a:xfrm>
        </p:spPr>
        <p:txBody>
          <a:bodyPr/>
          <a:lstStyle/>
          <a:p>
            <a:r>
              <a:rPr lang="en-US"/>
              <a:t>Problems using CK - 3</a:t>
            </a:r>
          </a:p>
        </p:txBody>
      </p:sp>
      <p:sp>
        <p:nvSpPr>
          <p:cNvPr id="44037" name="Rectangle 3"/>
          <p:cNvSpPr>
            <a:spLocks noGrp="1" noChangeArrowheads="1"/>
          </p:cNvSpPr>
          <p:nvPr>
            <p:ph type="body" idx="1"/>
          </p:nvPr>
        </p:nvSpPr>
        <p:spPr/>
        <p:txBody>
          <a:bodyPr/>
          <a:lstStyle/>
          <a:p>
            <a:pPr>
              <a:spcBef>
                <a:spcPct val="0"/>
              </a:spcBef>
            </a:pPr>
            <a:r>
              <a:rPr lang="en-US" dirty="0"/>
              <a:t>You’ve confirmed not having any of the previously described problems, but the FOUND flag returns as “FALSE” when using CKGPAV, or SXFORM or SPKEZR signals a frame related error.</a:t>
            </a:r>
          </a:p>
          <a:p>
            <a:pPr lvl="1">
              <a:spcBef>
                <a:spcPct val="0"/>
              </a:spcBef>
            </a:pPr>
            <a:r>
              <a:rPr lang="en-US" dirty="0"/>
              <a:t>You are using a SPICE routine that requires angular velocity as well as orientation, but the CK segments available at your requested epoch don’t contain angular velocity.</a:t>
            </a:r>
          </a:p>
          <a:p>
            <a:pPr lvl="2">
              <a:spcBef>
                <a:spcPct val="0"/>
              </a:spcBef>
            </a:pPr>
            <a:r>
              <a:rPr lang="en-US" dirty="0"/>
              <a:t>Routines requiring AV are: CKGPAV, SXFORM, SPKEZR</a:t>
            </a:r>
          </a:p>
          <a:p>
            <a:pPr lvl="2">
              <a:spcBef>
                <a:spcPct val="0"/>
              </a:spcBef>
            </a:pPr>
            <a:r>
              <a:rPr lang="en-US" dirty="0"/>
              <a:t>Routines not requiring AV are: CKGP, PXFORM, SPKPOS</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0"/>
          </p:nvPr>
        </p:nvSpPr>
        <p:spPr>
          <a:noFill/>
        </p:spPr>
        <p:txBody>
          <a:bodyPr/>
          <a:lstStyle/>
          <a:p>
            <a:r>
              <a:rPr lang="en-US"/>
              <a:t>C-Kernel</a:t>
            </a:r>
          </a:p>
        </p:txBody>
      </p:sp>
      <p:sp>
        <p:nvSpPr>
          <p:cNvPr id="45059" name="Slide Number Placeholder 4"/>
          <p:cNvSpPr>
            <a:spLocks noGrp="1"/>
          </p:cNvSpPr>
          <p:nvPr>
            <p:ph type="sldNum" sz="quarter" idx="11"/>
          </p:nvPr>
        </p:nvSpPr>
        <p:spPr>
          <a:noFill/>
        </p:spPr>
        <p:txBody>
          <a:bodyPr/>
          <a:lstStyle/>
          <a:p>
            <a:fld id="{C32EB79F-EF2C-7B4D-ABC2-2AC220DD4E8C}" type="slidenum">
              <a:rPr lang="en-US" smtClean="0"/>
              <a:pPr/>
              <a:t>31</a:t>
            </a:fld>
            <a:endParaRPr lang="en-US" sz="1400" b="0">
              <a:latin typeface="Times New Roman" charset="0"/>
            </a:endParaRPr>
          </a:p>
        </p:txBody>
      </p:sp>
      <p:sp>
        <p:nvSpPr>
          <p:cNvPr id="45060" name="Rectangle 2"/>
          <p:cNvSpPr>
            <a:spLocks noGrp="1" noChangeArrowheads="1"/>
          </p:cNvSpPr>
          <p:nvPr>
            <p:ph type="title"/>
          </p:nvPr>
        </p:nvSpPr>
        <p:spPr>
          <a:xfrm>
            <a:off x="3121025" y="381000"/>
            <a:ext cx="4462463" cy="474663"/>
          </a:xfrm>
        </p:spPr>
        <p:txBody>
          <a:bodyPr/>
          <a:lstStyle/>
          <a:p>
            <a:r>
              <a:rPr lang="en-US"/>
              <a:t>Problems using CK - 4</a:t>
            </a:r>
          </a:p>
        </p:txBody>
      </p:sp>
      <p:sp>
        <p:nvSpPr>
          <p:cNvPr id="45061" name="Rectangle 3"/>
          <p:cNvSpPr>
            <a:spLocks noGrp="1" noChangeArrowheads="1"/>
          </p:cNvSpPr>
          <p:nvPr>
            <p:ph type="body" idx="1"/>
          </p:nvPr>
        </p:nvSpPr>
        <p:spPr>
          <a:xfrm>
            <a:off x="609600" y="1600200"/>
            <a:ext cx="7924800" cy="4800600"/>
          </a:xfrm>
        </p:spPr>
        <p:txBody>
          <a:bodyPr/>
          <a:lstStyle/>
          <a:p>
            <a:pPr>
              <a:spcBef>
                <a:spcPct val="0"/>
              </a:spcBef>
            </a:pPr>
            <a:r>
              <a:rPr lang="en-US" sz="2000" dirty="0"/>
              <a:t>The FOUND flag returns as “TRUE” when using CKGPAV but returned angular velocity does not appear correct.</a:t>
            </a:r>
          </a:p>
          <a:p>
            <a:pPr lvl="1">
              <a:spcBef>
                <a:spcPct val="0"/>
              </a:spcBef>
            </a:pPr>
            <a:r>
              <a:rPr lang="en-US" sz="1600" dirty="0"/>
              <a:t>While many sources of angular rate data, for example spacecraft telemetry, specify it relative to the spacecraft frame, SPICE CK files store it, and CKGPAV returns it, with respect to the base frame. So the sense of returned angular velocity in a CK may be unexpected.</a:t>
            </a:r>
          </a:p>
          <a:p>
            <a:pPr lvl="1">
              <a:spcBef>
                <a:spcPct val="0"/>
              </a:spcBef>
            </a:pPr>
            <a:endParaRPr lang="en-US" sz="1600" dirty="0"/>
          </a:p>
          <a:p>
            <a:pPr>
              <a:spcBef>
                <a:spcPct val="0"/>
              </a:spcBef>
            </a:pPr>
            <a:r>
              <a:rPr lang="en-US" sz="2000" dirty="0"/>
              <a:t>The FOUND flag returns as “TRUE” when using CKGP/CKPGAV but the quaternion computed from the returned transformation matrix via a call to M2Q does not appear correct.</a:t>
            </a:r>
          </a:p>
          <a:p>
            <a:pPr lvl="1">
              <a:spcBef>
                <a:spcPct val="0"/>
              </a:spcBef>
            </a:pPr>
            <a:r>
              <a:rPr lang="en-US" sz="1600" dirty="0"/>
              <a:t>The quaternion returned by M2Q follows the SPICE style, which is different from the quaternion styles used by some other sources of orientation data, for example most spacecraft telemetry.</a:t>
            </a:r>
          </a:p>
          <a:p>
            <a:pPr lvl="2">
              <a:spcBef>
                <a:spcPct val="0"/>
              </a:spcBef>
            </a:pPr>
            <a:r>
              <a:rPr lang="en-US" sz="1600" dirty="0"/>
              <a:t>See the headers of the M2Q and Q2M routines, and the Rotations Required Reading technical reference document for more details.</a:t>
            </a:r>
          </a:p>
          <a:p>
            <a:pPr lvl="2">
              <a:spcBef>
                <a:spcPct val="0"/>
              </a:spcBef>
            </a:pPr>
            <a:r>
              <a:rPr lang="en-US" sz="1600" dirty="0"/>
              <a:t>NAIF prepared  a “white paper” explaining differences between various quaternion styles commonly used in space applications</a:t>
            </a:r>
            <a:r>
              <a:rPr lang="en-US" dirty="0"/>
              <a:t>:</a:t>
            </a:r>
          </a:p>
          <a:p>
            <a:pPr lvl="3">
              <a:spcBef>
                <a:spcPct val="0"/>
              </a:spcBef>
            </a:pPr>
            <a:r>
              <a:rPr lang="en-US" dirty="0"/>
              <a:t>https://</a:t>
            </a:r>
            <a:r>
              <a:rPr lang="en-US" dirty="0" err="1"/>
              <a:t>naif.jpl.nasa.gov</a:t>
            </a:r>
            <a:r>
              <a:rPr lang="en-US" dirty="0"/>
              <a:t>/pub/</a:t>
            </a:r>
            <a:r>
              <a:rPr lang="en-US" dirty="0" err="1"/>
              <a:t>naif</a:t>
            </a:r>
            <a:r>
              <a:rPr lang="en-US" dirty="0"/>
              <a:t>/</a:t>
            </a:r>
            <a:r>
              <a:rPr lang="en-US" dirty="0" err="1"/>
              <a:t>misc</a:t>
            </a:r>
            <a:r>
              <a:rPr lang="en-US" dirty="0"/>
              <a:t>/</a:t>
            </a:r>
            <a:r>
              <a:rPr lang="en-US" dirty="0" err="1"/>
              <a:t>Quaternion_White_Paper</a:t>
            </a:r>
            <a:r>
              <a:rPr lang="en-US" dirty="0"/>
              <a:t>/</a:t>
            </a:r>
            <a:r>
              <a:rPr lang="en-US" dirty="0" err="1"/>
              <a:t>Quaternions_White_Paper.pdf</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0"/>
          </p:nvPr>
        </p:nvSpPr>
        <p:spPr>
          <a:noFill/>
        </p:spPr>
        <p:txBody>
          <a:bodyPr/>
          <a:lstStyle/>
          <a:p>
            <a:r>
              <a:rPr lang="en-US"/>
              <a:t>C-Kernel</a:t>
            </a:r>
          </a:p>
        </p:txBody>
      </p:sp>
      <p:sp>
        <p:nvSpPr>
          <p:cNvPr id="46083" name="Slide Number Placeholder 4"/>
          <p:cNvSpPr>
            <a:spLocks noGrp="1"/>
          </p:cNvSpPr>
          <p:nvPr>
            <p:ph type="sldNum" sz="quarter" idx="11"/>
          </p:nvPr>
        </p:nvSpPr>
        <p:spPr>
          <a:noFill/>
        </p:spPr>
        <p:txBody>
          <a:bodyPr/>
          <a:lstStyle/>
          <a:p>
            <a:fld id="{B2E3543C-B239-9343-83DF-C9EB76282874}" type="slidenum">
              <a:rPr lang="en-US" smtClean="0"/>
              <a:pPr/>
              <a:t>32</a:t>
            </a:fld>
            <a:endParaRPr lang="en-US" sz="1400" b="0">
              <a:latin typeface="Times New Roman" charset="0"/>
            </a:endParaRPr>
          </a:p>
        </p:txBody>
      </p:sp>
      <p:sp>
        <p:nvSpPr>
          <p:cNvPr id="46084" name="Rectangle 2"/>
          <p:cNvSpPr>
            <a:spLocks noGrp="1" noChangeArrowheads="1"/>
          </p:cNvSpPr>
          <p:nvPr>
            <p:ph type="title"/>
          </p:nvPr>
        </p:nvSpPr>
        <p:spPr>
          <a:xfrm>
            <a:off x="3124200" y="381000"/>
            <a:ext cx="4462463" cy="474663"/>
          </a:xfrm>
        </p:spPr>
        <p:txBody>
          <a:bodyPr/>
          <a:lstStyle/>
          <a:p>
            <a:r>
              <a:rPr lang="en-US"/>
              <a:t>Problems using CK - 5</a:t>
            </a:r>
          </a:p>
        </p:txBody>
      </p:sp>
      <p:sp>
        <p:nvSpPr>
          <p:cNvPr id="46085" name="Rectangle 3"/>
          <p:cNvSpPr>
            <a:spLocks noGrp="1" noChangeArrowheads="1"/>
          </p:cNvSpPr>
          <p:nvPr>
            <p:ph type="body" idx="1"/>
          </p:nvPr>
        </p:nvSpPr>
        <p:spPr>
          <a:xfrm>
            <a:off x="381000" y="1371600"/>
            <a:ext cx="8382000" cy="4800600"/>
          </a:xfrm>
        </p:spPr>
        <p:txBody>
          <a:bodyPr/>
          <a:lstStyle/>
          <a:p>
            <a:r>
              <a:rPr lang="en-US" dirty="0"/>
              <a:t>You’re trying to use a CK file that is not properly formatted for your computer</a:t>
            </a:r>
          </a:p>
          <a:p>
            <a:pPr lvl="1"/>
            <a:r>
              <a:rPr lang="en-US" dirty="0"/>
              <a:t>You can read only a binary CK file with the CK subroutines; you can’t read a “transfer format” file</a:t>
            </a:r>
          </a:p>
          <a:p>
            <a:pPr lvl="2"/>
            <a:r>
              <a:rPr lang="en-US" dirty="0"/>
              <a:t>Although not required, binary CK files often have a name like “</a:t>
            </a:r>
            <a:r>
              <a:rPr lang="en-US" dirty="0" err="1"/>
              <a:t>xxxxxx.bc</a:t>
            </a:r>
            <a:r>
              <a:rPr lang="en-US" dirty="0"/>
              <a:t>”</a:t>
            </a:r>
          </a:p>
          <a:p>
            <a:pPr lvl="2"/>
            <a:r>
              <a:rPr lang="en-US" dirty="0"/>
              <a:t>Although not required, transfer format CK files often have a name like “</a:t>
            </a:r>
            <a:r>
              <a:rPr lang="en-US" dirty="0" err="1"/>
              <a:t>xxxxxx.xc</a:t>
            </a:r>
            <a:r>
              <a:rPr lang="en-US" dirty="0"/>
              <a:t>”</a:t>
            </a:r>
          </a:p>
          <a:p>
            <a:pPr lvl="1"/>
            <a:r>
              <a:rPr lang="en-US" dirty="0"/>
              <a:t>If using Toolkit Version N0051 or earlier you must have the proper kind of CK binary file for your computer (a native binary file)</a:t>
            </a:r>
          </a:p>
          <a:p>
            <a:pPr lvl="2"/>
            <a:r>
              <a:rPr lang="en-US" dirty="0"/>
              <a:t>PC (Windows or Linux) and Mac OSX use the IEEE Little-endian binary standard</a:t>
            </a:r>
          </a:p>
          <a:p>
            <a:pPr lvl="2"/>
            <a:r>
              <a:rPr lang="en-US" dirty="0"/>
              <a:t>Sun and very old Mac (Motorola </a:t>
            </a:r>
            <a:r>
              <a:rPr lang="en-US" dirty="0" err="1"/>
              <a:t>cpu</a:t>
            </a:r>
            <a:r>
              <a:rPr lang="en-US" dirty="0"/>
              <a:t>) use the IEEE Big-endian binary standard</a:t>
            </a:r>
          </a:p>
          <a:p>
            <a:pPr lvl="2"/>
            <a:r>
              <a:rPr lang="en-US" dirty="0"/>
              <a:t>The pair of utility programs named TOBIN and TOXFR, or the utility program SPACIT, can be used to port CK files between computers having incompatible binary standards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10"/>
          </p:nvPr>
        </p:nvSpPr>
        <p:spPr>
          <a:noFill/>
        </p:spPr>
        <p:txBody>
          <a:bodyPr/>
          <a:lstStyle/>
          <a:p>
            <a:r>
              <a:rPr lang="en-US" dirty="0"/>
              <a:t>C-Kernel</a:t>
            </a:r>
          </a:p>
        </p:txBody>
      </p:sp>
      <p:sp>
        <p:nvSpPr>
          <p:cNvPr id="22531" name="Slide Number Placeholder 4"/>
          <p:cNvSpPr>
            <a:spLocks noGrp="1"/>
          </p:cNvSpPr>
          <p:nvPr>
            <p:ph type="sldNum" sz="quarter" idx="11"/>
          </p:nvPr>
        </p:nvSpPr>
        <p:spPr>
          <a:noFill/>
        </p:spPr>
        <p:txBody>
          <a:bodyPr/>
          <a:lstStyle/>
          <a:p>
            <a:fld id="{0F95006A-611C-9D42-AE86-7DF87AF0DF5D}" type="slidenum">
              <a:rPr lang="en-US" smtClean="0"/>
              <a:pPr/>
              <a:t>33</a:t>
            </a:fld>
            <a:endParaRPr lang="en-US" sz="1400" b="0" dirty="0">
              <a:latin typeface="Times New Roman" charset="0"/>
            </a:endParaRPr>
          </a:p>
        </p:txBody>
      </p:sp>
      <p:sp>
        <p:nvSpPr>
          <p:cNvPr id="22532" name="Rectangle 3"/>
          <p:cNvSpPr>
            <a:spLocks noGrp="1" noChangeArrowheads="1"/>
          </p:cNvSpPr>
          <p:nvPr>
            <p:ph type="body" idx="1"/>
          </p:nvPr>
        </p:nvSpPr>
        <p:spPr>
          <a:xfrm>
            <a:off x="304800" y="1600200"/>
            <a:ext cx="8616950" cy="4883150"/>
          </a:xfrm>
        </p:spPr>
        <p:txBody>
          <a:bodyPr/>
          <a:lstStyle/>
          <a:p>
            <a:pPr marL="0" indent="0">
              <a:lnSpc>
                <a:spcPct val="80000"/>
              </a:lnSpc>
              <a:buFontTx/>
              <a:buNone/>
            </a:pPr>
            <a:r>
              <a:rPr lang="en-US" sz="1200" dirty="0"/>
              <a:t>Initialization ... typically once per program run</a:t>
            </a:r>
          </a:p>
          <a:p>
            <a:pPr marL="0" indent="0">
              <a:lnSpc>
                <a:spcPct val="80000"/>
              </a:lnSpc>
              <a:buFontTx/>
              <a:buNone/>
            </a:pPr>
            <a:r>
              <a:rPr lang="en-US" sz="1800" dirty="0"/>
              <a:t>  Tell your program which SPICE files to use (“loading” files)</a:t>
            </a:r>
          </a:p>
          <a:p>
            <a:pPr marL="0" indent="0">
              <a:lnSpc>
                <a:spcPct val="80000"/>
              </a:lnSpc>
              <a:buFontTx/>
              <a:buNone/>
            </a:pPr>
            <a:r>
              <a:rPr lang="en-US" sz="1600" dirty="0">
                <a:latin typeface="Courier New" charset="0"/>
              </a:rPr>
              <a:t>   CALL FURNSH( '</a:t>
            </a:r>
            <a:r>
              <a:rPr lang="en-US" sz="1600" dirty="0" err="1">
                <a:latin typeface="Courier New" charset="0"/>
              </a:rPr>
              <a:t>lsk_file_name</a:t>
            </a:r>
            <a:r>
              <a:rPr lang="en-US" sz="1600" dirty="0">
                <a:latin typeface="Courier New" charset="0"/>
              </a:rPr>
              <a:t>' )</a:t>
            </a:r>
          </a:p>
          <a:p>
            <a:pPr marL="0" indent="0">
              <a:lnSpc>
                <a:spcPct val="80000"/>
              </a:lnSpc>
              <a:buFontTx/>
              <a:buNone/>
            </a:pPr>
            <a:r>
              <a:rPr lang="en-US" sz="1600" dirty="0">
                <a:latin typeface="Courier New" charset="0"/>
              </a:rPr>
              <a:t>   CALL FURNSH( '</a:t>
            </a:r>
            <a:r>
              <a:rPr lang="en-US" sz="1600" dirty="0" err="1">
                <a:latin typeface="Courier New" charset="0"/>
              </a:rPr>
              <a:t>sclk_file_name</a:t>
            </a:r>
            <a:r>
              <a:rPr lang="en-US" sz="1600" dirty="0">
                <a:latin typeface="Courier New" charset="0"/>
              </a:rPr>
              <a:t>' )</a:t>
            </a:r>
          </a:p>
          <a:p>
            <a:pPr marL="0" indent="0">
              <a:lnSpc>
                <a:spcPct val="80000"/>
              </a:lnSpc>
              <a:buFontTx/>
              <a:buNone/>
            </a:pPr>
            <a:r>
              <a:rPr lang="en-US" sz="1600" dirty="0">
                <a:latin typeface="Courier New" charset="0"/>
              </a:rPr>
              <a:t>   CALL FURNSH( '</a:t>
            </a:r>
            <a:r>
              <a:rPr lang="en-US" sz="1600" dirty="0" err="1">
                <a:latin typeface="Courier New" charset="0"/>
              </a:rPr>
              <a:t>ck_file_name</a:t>
            </a:r>
            <a:r>
              <a:rPr lang="en-US" sz="1600" dirty="0">
                <a:latin typeface="Courier New" charset="0"/>
              </a:rPr>
              <a:t>' )</a:t>
            </a:r>
          </a:p>
          <a:p>
            <a:pPr marL="0" indent="0">
              <a:lnSpc>
                <a:spcPct val="80000"/>
              </a:lnSpc>
              <a:buFontTx/>
              <a:buNone/>
            </a:pPr>
            <a:endParaRPr lang="en-US" dirty="0"/>
          </a:p>
          <a:p>
            <a:pPr marL="0" indent="0">
              <a:lnSpc>
                <a:spcPct val="80000"/>
              </a:lnSpc>
              <a:buFontTx/>
              <a:buNone/>
            </a:pPr>
            <a:r>
              <a:rPr lang="en-US" sz="1200" dirty="0"/>
              <a:t>Loop ... do as often as you need </a:t>
            </a:r>
          </a:p>
          <a:p>
            <a:pPr marL="0" indent="0">
              <a:lnSpc>
                <a:spcPct val="80000"/>
              </a:lnSpc>
              <a:buFontTx/>
              <a:buNone/>
            </a:pPr>
            <a:r>
              <a:rPr lang="en-US" sz="1800" dirty="0"/>
              <a:t>  Convert UTC to SCLK ticks *</a:t>
            </a:r>
          </a:p>
          <a:p>
            <a:pPr marL="0" indent="0">
              <a:lnSpc>
                <a:spcPct val="80000"/>
              </a:lnSpc>
              <a:buFontTx/>
              <a:buNone/>
            </a:pPr>
            <a:r>
              <a:rPr lang="en-US" sz="1600" dirty="0">
                <a:latin typeface="Courier New" charset="0"/>
              </a:rPr>
              <a:t>   CALL STR2ET( '</a:t>
            </a:r>
            <a:r>
              <a:rPr lang="en-US" sz="1600" dirty="0" err="1">
                <a:latin typeface="Courier New" charset="0"/>
              </a:rPr>
              <a:t>utc_string</a:t>
            </a:r>
            <a:r>
              <a:rPr lang="en-US" sz="1600" dirty="0">
                <a:latin typeface="Courier New" charset="0"/>
              </a:rPr>
              <a:t>', </a:t>
            </a:r>
            <a:r>
              <a:rPr lang="en-US" sz="1600" dirty="0" err="1">
                <a:latin typeface="Courier New" charset="0"/>
              </a:rPr>
              <a:t>tdb</a:t>
            </a:r>
            <a:r>
              <a:rPr lang="en-US" sz="1600" dirty="0">
                <a:latin typeface="Courier New" charset="0"/>
              </a:rPr>
              <a:t> )</a:t>
            </a:r>
          </a:p>
          <a:p>
            <a:pPr marL="0" indent="0">
              <a:lnSpc>
                <a:spcPct val="80000"/>
              </a:lnSpc>
              <a:buFontTx/>
              <a:buNone/>
            </a:pPr>
            <a:r>
              <a:rPr lang="en-US" sz="1600" dirty="0">
                <a:latin typeface="Courier New" charset="0"/>
              </a:rPr>
              <a:t>   CALL SCE2C ( </a:t>
            </a:r>
            <a:r>
              <a:rPr lang="en-US" sz="1600" dirty="0" err="1">
                <a:latin typeface="Courier New" charset="0"/>
              </a:rPr>
              <a:t>spacecraft_id</a:t>
            </a:r>
            <a:r>
              <a:rPr lang="en-US" sz="1600" dirty="0">
                <a:latin typeface="Courier New" charset="0"/>
              </a:rPr>
              <a:t>, </a:t>
            </a:r>
            <a:r>
              <a:rPr lang="en-US" sz="1600" dirty="0" err="1">
                <a:latin typeface="Courier New" charset="0"/>
              </a:rPr>
              <a:t>tdb</a:t>
            </a:r>
            <a:r>
              <a:rPr lang="en-US" sz="1600" dirty="0">
                <a:latin typeface="Courier New" charset="0"/>
              </a:rPr>
              <a:t>, </a:t>
            </a:r>
            <a:r>
              <a:rPr lang="en-US" sz="1600" dirty="0" err="1">
                <a:latin typeface="Courier New" charset="0"/>
              </a:rPr>
              <a:t>sclkdp</a:t>
            </a:r>
            <a:r>
              <a:rPr lang="en-US" sz="1600" dirty="0">
                <a:latin typeface="Courier New" charset="0"/>
              </a:rPr>
              <a:t> )</a:t>
            </a:r>
          </a:p>
          <a:p>
            <a:pPr marL="0" indent="0">
              <a:lnSpc>
                <a:spcPct val="80000"/>
              </a:lnSpc>
              <a:buFontTx/>
              <a:buNone/>
            </a:pPr>
            <a:endParaRPr lang="en-US" dirty="0"/>
          </a:p>
          <a:p>
            <a:pPr marL="0" indent="0">
              <a:lnSpc>
                <a:spcPct val="80000"/>
              </a:lnSpc>
              <a:buFontTx/>
              <a:buNone/>
            </a:pPr>
            <a:r>
              <a:rPr lang="en-US" sz="1800" dirty="0"/>
              <a:t>  Get rotation matrix, or rotation matrix and angular velocity at requested time</a:t>
            </a:r>
          </a:p>
          <a:p>
            <a:pPr marL="0" indent="0">
              <a:lnSpc>
                <a:spcPct val="80000"/>
              </a:lnSpc>
              <a:buFontTx/>
              <a:buNone/>
            </a:pPr>
            <a:r>
              <a:rPr lang="en-US" sz="1600" dirty="0">
                <a:latin typeface="Courier New" charset="0"/>
              </a:rPr>
              <a:t>   CALL CKGP   (instid,sclkdp,</a:t>
            </a:r>
            <a:r>
              <a:rPr lang="en-US" sz="1600" dirty="0" err="1">
                <a:latin typeface="Courier New" charset="0"/>
              </a:rPr>
              <a:t>tol</a:t>
            </a:r>
            <a:r>
              <a:rPr lang="en-US" sz="1600" dirty="0">
                <a:latin typeface="Courier New" charset="0"/>
              </a:rPr>
              <a:t>,'ref_frame',</a:t>
            </a:r>
            <a:r>
              <a:rPr lang="en-US" sz="1600" dirty="0" err="1">
                <a:latin typeface="Courier New" charset="0"/>
              </a:rPr>
              <a:t>cmat</a:t>
            </a:r>
            <a:r>
              <a:rPr lang="en-US" sz="1600" dirty="0">
                <a:latin typeface="Courier New" charset="0"/>
              </a:rPr>
              <a:t>,   </a:t>
            </a:r>
            <a:r>
              <a:rPr lang="en-US" sz="1600" dirty="0" err="1">
                <a:latin typeface="Courier New" charset="0"/>
              </a:rPr>
              <a:t>clkout,found</a:t>
            </a:r>
            <a:r>
              <a:rPr lang="en-US" sz="1600" dirty="0">
                <a:latin typeface="Courier New" charset="0"/>
              </a:rPr>
              <a:t>)</a:t>
            </a:r>
          </a:p>
          <a:p>
            <a:pPr marL="0" indent="0">
              <a:lnSpc>
                <a:spcPct val="80000"/>
              </a:lnSpc>
              <a:buFontTx/>
              <a:buNone/>
            </a:pPr>
            <a:r>
              <a:rPr lang="en-US" sz="1600" dirty="0">
                <a:latin typeface="Courier New" charset="0"/>
              </a:rPr>
              <a:t>   CALL CKGPAV (instid,sclkdp,</a:t>
            </a:r>
            <a:r>
              <a:rPr lang="en-US" sz="1600" dirty="0" err="1">
                <a:latin typeface="Courier New" charset="0"/>
              </a:rPr>
              <a:t>tol</a:t>
            </a:r>
            <a:r>
              <a:rPr lang="en-US" sz="1600" dirty="0">
                <a:latin typeface="Courier New" charset="0"/>
              </a:rPr>
              <a:t>,'ref_frame',</a:t>
            </a:r>
            <a:r>
              <a:rPr lang="en-US" sz="1600" dirty="0" err="1">
                <a:latin typeface="Courier New" charset="0"/>
              </a:rPr>
              <a:t>cmat,av,clkout,found</a:t>
            </a:r>
            <a:r>
              <a:rPr lang="en-US" sz="1600" dirty="0">
                <a:latin typeface="Courier New" charset="0"/>
              </a:rPr>
              <a:t>)</a:t>
            </a:r>
          </a:p>
          <a:p>
            <a:pPr marL="0" indent="0">
              <a:lnSpc>
                <a:spcPct val="80000"/>
              </a:lnSpc>
              <a:buFontTx/>
              <a:buNone/>
            </a:pPr>
            <a:r>
              <a:rPr lang="en-US" sz="1800" dirty="0"/>
              <a:t>                 </a:t>
            </a:r>
            <a:r>
              <a:rPr lang="en-US" sz="1200" dirty="0"/>
              <a:t>                                                inputs                                                             outputs</a:t>
            </a:r>
          </a:p>
          <a:p>
            <a:pPr marL="0" indent="0">
              <a:lnSpc>
                <a:spcPct val="80000"/>
              </a:lnSpc>
              <a:buFontTx/>
              <a:buNone/>
            </a:pPr>
            <a:endParaRPr lang="en-US" sz="1200" dirty="0"/>
          </a:p>
          <a:p>
            <a:pPr marL="0" indent="0">
              <a:lnSpc>
                <a:spcPct val="80000"/>
              </a:lnSpc>
              <a:buFontTx/>
              <a:buNone/>
            </a:pPr>
            <a:r>
              <a:rPr lang="en-US" sz="1200" dirty="0"/>
              <a:t>* Although most spacecraft have a single on-board clock and this clock has the same ID as the spacecraft, the user should know which SCLK was used to tag data in a CK file in order to specify the correct ID in a call to SCE2C.</a:t>
            </a:r>
          </a:p>
        </p:txBody>
      </p:sp>
      <p:sp>
        <p:nvSpPr>
          <p:cNvPr id="22533" name="Line 5"/>
          <p:cNvSpPr>
            <a:spLocks noChangeShapeType="1"/>
          </p:cNvSpPr>
          <p:nvPr/>
        </p:nvSpPr>
        <p:spPr bwMode="auto">
          <a:xfrm>
            <a:off x="2362200" y="5638800"/>
            <a:ext cx="3505200" cy="0"/>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22534" name="Line 6"/>
          <p:cNvSpPr>
            <a:spLocks noChangeShapeType="1"/>
          </p:cNvSpPr>
          <p:nvPr/>
        </p:nvSpPr>
        <p:spPr bwMode="auto">
          <a:xfrm>
            <a:off x="6019800" y="5638800"/>
            <a:ext cx="2514600" cy="0"/>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22536" name="Rectangle 8"/>
          <p:cNvSpPr>
            <a:spLocks noGrp="1" noChangeArrowheads="1"/>
          </p:cNvSpPr>
          <p:nvPr>
            <p:ph type="title"/>
          </p:nvPr>
        </p:nvSpPr>
        <p:spPr>
          <a:xfrm>
            <a:off x="2085975" y="304800"/>
            <a:ext cx="6786563" cy="422275"/>
          </a:xfrm>
        </p:spPr>
        <p:txBody>
          <a:bodyPr/>
          <a:lstStyle/>
          <a:p>
            <a:r>
              <a:rPr lang="en-US" sz="2800" dirty="0"/>
              <a:t>One Example of How To Read a CK File</a:t>
            </a:r>
            <a:endParaRPr lang="en-US" sz="2400" dirty="0"/>
          </a:p>
        </p:txBody>
      </p:sp>
      <p:sp>
        <p:nvSpPr>
          <p:cNvPr id="22537" name="Text Box 9"/>
          <p:cNvSpPr txBox="1">
            <a:spLocks noChangeArrowheads="1"/>
          </p:cNvSpPr>
          <p:nvPr/>
        </p:nvSpPr>
        <p:spPr bwMode="auto">
          <a:xfrm>
            <a:off x="489806" y="5187950"/>
            <a:ext cx="325730" cy="261610"/>
          </a:xfrm>
          <a:prstGeom prst="rect">
            <a:avLst/>
          </a:prstGeom>
          <a:noFill/>
          <a:ln w="12700">
            <a:noFill/>
            <a:miter lim="800000"/>
            <a:headEnd/>
            <a:tailEnd/>
          </a:ln>
        </p:spPr>
        <p:txBody>
          <a:bodyPr wrap="none">
            <a:prstTxWarp prst="textNoShape">
              <a:avLst/>
            </a:prstTxWarp>
            <a:spAutoFit/>
          </a:bodyPr>
          <a:lstStyle/>
          <a:p>
            <a:pPr algn="ctr"/>
            <a:r>
              <a:rPr lang="en-US" b="0" dirty="0"/>
              <a:t>or</a:t>
            </a:r>
            <a:endParaRPr lang="en-US" sz="1400" dirty="0"/>
          </a:p>
        </p:txBody>
      </p:sp>
      <p:sp>
        <p:nvSpPr>
          <p:cNvPr id="22538" name="AutoShape 10"/>
          <p:cNvSpPr>
            <a:spLocks/>
          </p:cNvSpPr>
          <p:nvPr/>
        </p:nvSpPr>
        <p:spPr bwMode="auto">
          <a:xfrm>
            <a:off x="5181600" y="2209800"/>
            <a:ext cx="304800" cy="685800"/>
          </a:xfrm>
          <a:prstGeom prst="rightBrace">
            <a:avLst>
              <a:gd name="adj1" fmla="val 18750"/>
              <a:gd name="adj2" fmla="val 50000"/>
            </a:avLst>
          </a:prstGeom>
          <a:noFill/>
          <a:ln w="12700">
            <a:solidFill>
              <a:schemeClr val="tx1"/>
            </a:solidFill>
            <a:round/>
            <a:headEnd/>
            <a:tailEnd/>
          </a:ln>
        </p:spPr>
        <p:txBody>
          <a:bodyPr wrap="none" anchor="ctr">
            <a:prstTxWarp prst="textNoShape">
              <a:avLst/>
            </a:prstTxWarp>
          </a:bodyPr>
          <a:lstStyle/>
          <a:p>
            <a:endParaRPr lang="en-US"/>
          </a:p>
        </p:txBody>
      </p:sp>
      <p:sp>
        <p:nvSpPr>
          <p:cNvPr id="22539" name="Text Box 11"/>
          <p:cNvSpPr txBox="1">
            <a:spLocks noChangeArrowheads="1"/>
          </p:cNvSpPr>
          <p:nvPr/>
        </p:nvSpPr>
        <p:spPr bwMode="auto">
          <a:xfrm>
            <a:off x="5791200" y="2286000"/>
            <a:ext cx="2520950" cy="422275"/>
          </a:xfrm>
          <a:prstGeom prst="rect">
            <a:avLst/>
          </a:prstGeom>
          <a:noFill/>
          <a:ln w="12700">
            <a:noFill/>
            <a:miter lim="800000"/>
            <a:headEnd/>
            <a:tailEnd/>
          </a:ln>
        </p:spPr>
        <p:txBody>
          <a:bodyPr wrap="none">
            <a:prstTxWarp prst="textNoShape">
              <a:avLst/>
            </a:prstTxWarp>
            <a:spAutoFit/>
          </a:bodyPr>
          <a:lstStyle/>
          <a:p>
            <a:r>
              <a:rPr lang="en-US" dirty="0"/>
              <a:t>Better yet, use a “</a:t>
            </a:r>
            <a:r>
              <a:rPr lang="en-US" dirty="0" err="1"/>
              <a:t>furnsh</a:t>
            </a:r>
            <a:r>
              <a:rPr lang="en-US" dirty="0"/>
              <a:t> kernel”</a:t>
            </a:r>
          </a:p>
          <a:p>
            <a:r>
              <a:rPr lang="en-US" dirty="0"/>
              <a:t>to load all the needed files.</a:t>
            </a:r>
          </a:p>
        </p:txBody>
      </p:sp>
      <p:cxnSp>
        <p:nvCxnSpPr>
          <p:cNvPr id="3" name="Straight Connector 2"/>
          <p:cNvCxnSpPr/>
          <p:nvPr/>
        </p:nvCxnSpPr>
        <p:spPr bwMode="auto">
          <a:xfrm>
            <a:off x="387350" y="1835150"/>
            <a:ext cx="0" cy="1066800"/>
          </a:xfrm>
          <a:prstGeom prst="line">
            <a:avLst/>
          </a:prstGeom>
          <a:noFill/>
          <a:ln w="1270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387350" y="2901950"/>
            <a:ext cx="152400" cy="0"/>
          </a:xfrm>
          <a:prstGeom prst="line">
            <a:avLst/>
          </a:prstGeom>
          <a:noFill/>
          <a:ln w="1270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387350" y="1835150"/>
            <a:ext cx="152400" cy="0"/>
          </a:xfrm>
          <a:prstGeom prst="line">
            <a:avLst/>
          </a:prstGeom>
          <a:noFill/>
          <a:ln w="1270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382784" y="3535777"/>
            <a:ext cx="4566" cy="2033173"/>
          </a:xfrm>
          <a:prstGeom prst="line">
            <a:avLst/>
          </a:prstGeom>
          <a:noFill/>
          <a:ln w="12700"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387350" y="5568950"/>
            <a:ext cx="152400" cy="0"/>
          </a:xfrm>
          <a:prstGeom prst="line">
            <a:avLst/>
          </a:prstGeom>
          <a:noFill/>
          <a:ln w="12700"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a:off x="382784" y="3535777"/>
            <a:ext cx="152400" cy="0"/>
          </a:xfrm>
          <a:prstGeom prst="line">
            <a:avLst/>
          </a:prstGeom>
          <a:noFill/>
          <a:ln w="12700" cap="flat" cmpd="sng" algn="ctr">
            <a:solidFill>
              <a:schemeClr val="tx1"/>
            </a:solidFill>
            <a:prstDash val="solid"/>
            <a:round/>
            <a:headEnd type="none" w="med" len="med"/>
            <a:tailEnd type="none" w="med" len="med"/>
          </a:ln>
          <a:effectLst/>
        </p:spPr>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a:t>C-Kernel</a:t>
            </a:r>
          </a:p>
        </p:txBody>
      </p:sp>
      <p:sp>
        <p:nvSpPr>
          <p:cNvPr id="23555" name="Slide Number Placeholder 4"/>
          <p:cNvSpPr>
            <a:spLocks noGrp="1"/>
          </p:cNvSpPr>
          <p:nvPr>
            <p:ph type="sldNum" sz="quarter" idx="11"/>
          </p:nvPr>
        </p:nvSpPr>
        <p:spPr>
          <a:noFill/>
        </p:spPr>
        <p:txBody>
          <a:bodyPr/>
          <a:lstStyle/>
          <a:p>
            <a:fld id="{2E4A11FA-28C4-7344-AC4D-ADB857653921}" type="slidenum">
              <a:rPr lang="en-US" smtClean="0"/>
              <a:pPr/>
              <a:t>34</a:t>
            </a:fld>
            <a:endParaRPr lang="en-US" sz="1400" b="0">
              <a:latin typeface="Times New Roman" charset="0"/>
            </a:endParaRPr>
          </a:p>
        </p:txBody>
      </p:sp>
      <p:sp>
        <p:nvSpPr>
          <p:cNvPr id="23556" name="Rectangle 3"/>
          <p:cNvSpPr>
            <a:spLocks noGrp="1" noChangeArrowheads="1"/>
          </p:cNvSpPr>
          <p:nvPr>
            <p:ph type="body" idx="1"/>
          </p:nvPr>
        </p:nvSpPr>
        <p:spPr>
          <a:xfrm>
            <a:off x="381000" y="1447800"/>
            <a:ext cx="8534400" cy="5181600"/>
          </a:xfrm>
        </p:spPr>
        <p:txBody>
          <a:bodyPr/>
          <a:lstStyle/>
          <a:p>
            <a:pPr marL="1090613" indent="-1090613">
              <a:lnSpc>
                <a:spcPct val="80000"/>
              </a:lnSpc>
              <a:buFontTx/>
              <a:buNone/>
            </a:pPr>
            <a:r>
              <a:rPr lang="en-US" sz="1600" dirty="0" err="1"/>
              <a:t>instid</a:t>
            </a:r>
            <a:r>
              <a:rPr lang="en-US" sz="1600" dirty="0"/>
              <a:t>	NAIF ID for the spacecraft, instrument or other structure for which the orientation is to be returned</a:t>
            </a:r>
          </a:p>
          <a:p>
            <a:pPr marL="1090613" indent="-1090613">
              <a:lnSpc>
                <a:spcPct val="80000"/>
              </a:lnSpc>
              <a:buFontTx/>
              <a:buNone/>
            </a:pPr>
            <a:r>
              <a:rPr lang="en-US" sz="1600" dirty="0" err="1"/>
              <a:t>sclkdp</a:t>
            </a:r>
            <a:r>
              <a:rPr lang="en-US" sz="1600" dirty="0"/>
              <a:t>	the time at which the orientation matrix and angular velocity are to be computed. The time system used is encoded spacecraft clock time (SCLK). The units are ticks since the zero epoch of the clock</a:t>
            </a:r>
          </a:p>
          <a:p>
            <a:pPr marL="1090613" indent="-1090613">
              <a:lnSpc>
                <a:spcPct val="80000"/>
              </a:lnSpc>
              <a:buFontTx/>
              <a:buNone/>
            </a:pPr>
            <a:r>
              <a:rPr lang="en-US" sz="1600" dirty="0" err="1"/>
              <a:t>tol</a:t>
            </a:r>
            <a:r>
              <a:rPr lang="en-US" sz="1600" dirty="0"/>
              <a:t>*	the tolerance, expressed as number of SCLK ticks, to be used in searching for and computing the orientation data</a:t>
            </a:r>
          </a:p>
          <a:p>
            <a:pPr marL="1090613" indent="-1090613">
              <a:lnSpc>
                <a:spcPct val="80000"/>
              </a:lnSpc>
              <a:buFontTx/>
              <a:buNone/>
            </a:pPr>
            <a:r>
              <a:rPr lang="en-US" sz="1600" dirty="0" err="1"/>
              <a:t>ref_frame</a:t>
            </a:r>
            <a:r>
              <a:rPr lang="en-US" sz="1600" dirty="0"/>
              <a:t>	the name of the reference frame with respect to which the orientation is to be computed.  This is also called the “base” or “from” frame.</a:t>
            </a:r>
          </a:p>
          <a:p>
            <a:pPr marL="1090613" indent="-1090613">
              <a:lnSpc>
                <a:spcPct val="80000"/>
              </a:lnSpc>
              <a:buFontTx/>
              <a:buNone/>
            </a:pPr>
            <a:endParaRPr lang="en-US" sz="1600" dirty="0"/>
          </a:p>
          <a:p>
            <a:pPr marL="1090613" indent="-1090613">
              <a:lnSpc>
                <a:spcPct val="80000"/>
              </a:lnSpc>
              <a:buFontTx/>
              <a:buNone/>
            </a:pPr>
            <a:r>
              <a:rPr lang="en-US" sz="1600" dirty="0" err="1"/>
              <a:t>cmat</a:t>
            </a:r>
            <a:r>
              <a:rPr lang="en-US" sz="1600" dirty="0"/>
              <a:t>	the 3x3 rotation matrix that you requested</a:t>
            </a:r>
          </a:p>
          <a:p>
            <a:pPr marL="1090613" indent="-1090613">
              <a:lnSpc>
                <a:spcPct val="80000"/>
              </a:lnSpc>
              <a:buFontTx/>
              <a:buNone/>
            </a:pPr>
            <a:r>
              <a:rPr lang="en-US" sz="1600" dirty="0" err="1"/>
              <a:t>av</a:t>
            </a:r>
            <a:r>
              <a:rPr lang="en-US" sz="1600" dirty="0"/>
              <a:t>	the angular velocity that you requested</a:t>
            </a:r>
          </a:p>
          <a:p>
            <a:pPr marL="1090613" indent="-1090613">
              <a:lnSpc>
                <a:spcPct val="80000"/>
              </a:lnSpc>
              <a:buFontTx/>
              <a:buNone/>
            </a:pPr>
            <a:r>
              <a:rPr lang="en-US" sz="1600" dirty="0" err="1"/>
              <a:t>clkout</a:t>
            </a:r>
            <a:r>
              <a:rPr lang="en-US" sz="1600" dirty="0"/>
              <a:t>	the exact time for which the orientation and angular velocity was computed</a:t>
            </a:r>
          </a:p>
          <a:p>
            <a:pPr marL="1090613" indent="-1090613">
              <a:lnSpc>
                <a:spcPct val="80000"/>
              </a:lnSpc>
              <a:buFontTx/>
              <a:buNone/>
            </a:pPr>
            <a:r>
              <a:rPr lang="en-US" sz="1600" dirty="0"/>
              <a:t>found	the logical flag indicating whether the orientation and angular velocity data were found. Note that if the loaded CK file(s) do not contain angular velocity data, CKGPAV will return a FALSE found flag even if orientation could have been computed. If “found” is .FALSE., then the values of the output arguments “</a:t>
            </a:r>
            <a:r>
              <a:rPr lang="en-US" sz="1600" dirty="0" err="1"/>
              <a:t>cmat</a:t>
            </a:r>
            <a:r>
              <a:rPr lang="en-US" sz="1600" dirty="0"/>
              <a:t>” and “</a:t>
            </a:r>
            <a:r>
              <a:rPr lang="en-US" sz="1600" dirty="0" err="1"/>
              <a:t>av</a:t>
            </a:r>
            <a:r>
              <a:rPr lang="en-US" sz="1600" dirty="0"/>
              <a:t>” are undefined and </a:t>
            </a:r>
            <a:r>
              <a:rPr lang="en-US" sz="1600" dirty="0">
                <a:solidFill>
                  <a:schemeClr val="accent1"/>
                </a:solidFill>
              </a:rPr>
              <a:t>should not be used!</a:t>
            </a:r>
          </a:p>
          <a:p>
            <a:pPr marL="1090613" indent="-1090613" algn="ctr">
              <a:lnSpc>
                <a:spcPct val="80000"/>
              </a:lnSpc>
              <a:buFontTx/>
              <a:buNone/>
            </a:pPr>
            <a:r>
              <a:rPr lang="en-US" sz="1600" dirty="0"/>
              <a:t>                </a:t>
            </a:r>
            <a:r>
              <a:rPr lang="en-US" sz="1600" dirty="0">
                <a:solidFill>
                  <a:schemeClr val="accent1"/>
                </a:solidFill>
              </a:rPr>
              <a:t>Always check the FOUND flag returned by CKGPAV and CKGP!</a:t>
            </a:r>
          </a:p>
          <a:p>
            <a:pPr marL="1090613" indent="-1090613" algn="ctr">
              <a:lnSpc>
                <a:spcPct val="80000"/>
              </a:lnSpc>
              <a:buFontTx/>
              <a:buNone/>
            </a:pPr>
            <a:endParaRPr lang="en-US" sz="1400" dirty="0"/>
          </a:p>
          <a:p>
            <a:pPr marL="1090613" indent="-1090613">
              <a:lnSpc>
                <a:spcPct val="80000"/>
              </a:lnSpc>
              <a:buFontTx/>
              <a:buNone/>
            </a:pPr>
            <a:r>
              <a:rPr lang="en-US" sz="1400" dirty="0"/>
              <a:t>        * </a:t>
            </a:r>
            <a:r>
              <a:rPr lang="en-US" sz="1400" dirty="0" err="1"/>
              <a:t>tol</a:t>
            </a:r>
            <a:r>
              <a:rPr lang="en-US" sz="1400" dirty="0"/>
              <a:t> is explained in detail earlier in these backup slides</a:t>
            </a:r>
          </a:p>
        </p:txBody>
      </p:sp>
      <p:sp>
        <p:nvSpPr>
          <p:cNvPr id="23557" name="Rectangle 4"/>
          <p:cNvSpPr>
            <a:spLocks noGrp="1" noChangeArrowheads="1"/>
          </p:cNvSpPr>
          <p:nvPr>
            <p:ph type="title"/>
          </p:nvPr>
        </p:nvSpPr>
        <p:spPr>
          <a:xfrm>
            <a:off x="3041650" y="381000"/>
            <a:ext cx="4619625" cy="474663"/>
          </a:xfrm>
        </p:spPr>
        <p:txBody>
          <a:bodyPr/>
          <a:lstStyle/>
          <a:p>
            <a:r>
              <a:rPr lang="en-US"/>
              <a:t>Arguments of CKGPAV</a:t>
            </a:r>
          </a:p>
        </p:txBody>
      </p:sp>
      <p:sp>
        <p:nvSpPr>
          <p:cNvPr id="23558" name="Text Box 5"/>
          <p:cNvSpPr txBox="1">
            <a:spLocks noChangeArrowheads="1"/>
          </p:cNvSpPr>
          <p:nvPr/>
        </p:nvSpPr>
        <p:spPr bwMode="auto">
          <a:xfrm>
            <a:off x="158750" y="1149350"/>
            <a:ext cx="838200" cy="318036"/>
          </a:xfrm>
          <a:prstGeom prst="rect">
            <a:avLst/>
          </a:prstGeom>
          <a:noFill/>
          <a:ln w="12700">
            <a:noFill/>
            <a:miter lim="800000"/>
            <a:headEnd/>
            <a:tailEnd/>
          </a:ln>
        </p:spPr>
        <p:txBody>
          <a:bodyPr>
            <a:prstTxWarp prst="textNoShape">
              <a:avLst/>
            </a:prstTxWarp>
            <a:spAutoFit/>
          </a:bodyPr>
          <a:lstStyle/>
          <a:p>
            <a:pPr>
              <a:spcBef>
                <a:spcPct val="50000"/>
              </a:spcBef>
            </a:pPr>
            <a:r>
              <a:rPr lang="en-US" sz="1600" dirty="0"/>
              <a:t>Inputs</a:t>
            </a:r>
          </a:p>
        </p:txBody>
      </p:sp>
      <p:sp>
        <p:nvSpPr>
          <p:cNvPr id="23559" name="Text Box 6"/>
          <p:cNvSpPr txBox="1">
            <a:spLocks noChangeArrowheads="1"/>
          </p:cNvSpPr>
          <p:nvPr/>
        </p:nvSpPr>
        <p:spPr bwMode="auto">
          <a:xfrm>
            <a:off x="158750" y="3435350"/>
            <a:ext cx="996950" cy="318036"/>
          </a:xfrm>
          <a:prstGeom prst="rect">
            <a:avLst/>
          </a:prstGeom>
          <a:noFill/>
          <a:ln w="12700">
            <a:noFill/>
            <a:miter lim="800000"/>
            <a:headEnd/>
            <a:tailEnd/>
          </a:ln>
        </p:spPr>
        <p:txBody>
          <a:bodyPr wrap="square">
            <a:prstTxWarp prst="textNoShape">
              <a:avLst/>
            </a:prstTxWarp>
            <a:spAutoFit/>
          </a:bodyPr>
          <a:lstStyle/>
          <a:p>
            <a:pPr>
              <a:spcBef>
                <a:spcPct val="50000"/>
              </a:spcBef>
            </a:pPr>
            <a:r>
              <a:rPr lang="en-US" sz="1600" dirty="0"/>
              <a:t>Outputs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0"/>
          </p:nvPr>
        </p:nvSpPr>
        <p:spPr>
          <a:noFill/>
        </p:spPr>
        <p:txBody>
          <a:bodyPr/>
          <a:lstStyle/>
          <a:p>
            <a:r>
              <a:rPr lang="en-US"/>
              <a:t>C-Kernel</a:t>
            </a:r>
          </a:p>
        </p:txBody>
      </p:sp>
      <p:sp>
        <p:nvSpPr>
          <p:cNvPr id="18435" name="Slide Number Placeholder 4"/>
          <p:cNvSpPr>
            <a:spLocks noGrp="1"/>
          </p:cNvSpPr>
          <p:nvPr>
            <p:ph type="sldNum" sz="quarter" idx="11"/>
          </p:nvPr>
        </p:nvSpPr>
        <p:spPr>
          <a:noFill/>
        </p:spPr>
        <p:txBody>
          <a:bodyPr/>
          <a:lstStyle/>
          <a:p>
            <a:fld id="{E4381514-6A93-1045-B179-E6279DC6712E}" type="slidenum">
              <a:rPr lang="en-US" smtClean="0"/>
              <a:pPr/>
              <a:t>4</a:t>
            </a:fld>
            <a:endParaRPr lang="en-US" sz="1400" b="0">
              <a:latin typeface="Times New Roman" charset="0"/>
            </a:endParaRPr>
          </a:p>
        </p:txBody>
      </p:sp>
      <p:sp>
        <p:nvSpPr>
          <p:cNvPr id="18436" name="Rectangle 2"/>
          <p:cNvSpPr>
            <a:spLocks noGrp="1" noChangeArrowheads="1"/>
          </p:cNvSpPr>
          <p:nvPr>
            <p:ph type="title"/>
          </p:nvPr>
        </p:nvSpPr>
        <p:spPr>
          <a:xfrm>
            <a:off x="3233819" y="381000"/>
            <a:ext cx="4251165" cy="479747"/>
          </a:xfrm>
        </p:spPr>
        <p:txBody>
          <a:bodyPr/>
          <a:lstStyle/>
          <a:p>
            <a:r>
              <a:rPr lang="en-US" dirty="0"/>
              <a:t>C-Kernel Varieties - 1</a:t>
            </a:r>
          </a:p>
        </p:txBody>
      </p:sp>
      <p:sp>
        <p:nvSpPr>
          <p:cNvPr id="18437" name="Rectangle 3"/>
          <p:cNvSpPr>
            <a:spLocks noGrp="1" noChangeArrowheads="1"/>
          </p:cNvSpPr>
          <p:nvPr>
            <p:ph type="body" idx="1"/>
          </p:nvPr>
        </p:nvSpPr>
        <p:spPr>
          <a:xfrm>
            <a:off x="692150" y="1454150"/>
            <a:ext cx="8007350" cy="5257800"/>
          </a:xfrm>
        </p:spPr>
        <p:txBody>
          <a:bodyPr/>
          <a:lstStyle/>
          <a:p>
            <a:pPr>
              <a:lnSpc>
                <a:spcPct val="80000"/>
              </a:lnSpc>
            </a:pPr>
            <a:r>
              <a:rPr lang="en-US" sz="2000" dirty="0"/>
              <a:t>“Reconstruction” CK (also called “definitive” CK)</a:t>
            </a:r>
          </a:p>
          <a:p>
            <a:pPr lvl="1">
              <a:lnSpc>
                <a:spcPct val="80000"/>
              </a:lnSpc>
            </a:pPr>
            <a:r>
              <a:rPr lang="en-US" sz="1600" dirty="0"/>
              <a:t>A CK file can be made from downlinked orientation telemetry returned from a spacecraft or other structure</a:t>
            </a:r>
          </a:p>
          <a:p>
            <a:pPr lvl="1">
              <a:lnSpc>
                <a:spcPct val="80000"/>
              </a:lnSpc>
            </a:pPr>
            <a:r>
              <a:rPr lang="en-US" sz="1600" dirty="0"/>
              <a:t>A CK might also be made from some process that improves upon the pointing determined from downlinked telemetry ("C-</a:t>
            </a:r>
            <a:r>
              <a:rPr lang="en-US" sz="1600" dirty="0" err="1"/>
              <a:t>smithing</a:t>
            </a:r>
            <a:r>
              <a:rPr lang="en-US" sz="1600" dirty="0"/>
              <a:t>")</a:t>
            </a:r>
          </a:p>
          <a:p>
            <a:pPr lvl="1">
              <a:lnSpc>
                <a:spcPct val="80000"/>
              </a:lnSpc>
            </a:pPr>
            <a:r>
              <a:rPr lang="en-US" sz="1600" dirty="0"/>
              <a:t>Most often used for science data analysis or spacecraft performance analysis</a:t>
            </a:r>
          </a:p>
          <a:p>
            <a:pPr lvl="1">
              <a:lnSpc>
                <a:spcPct val="80000"/>
              </a:lnSpc>
            </a:pPr>
            <a:endParaRPr lang="en-US" sz="1600" dirty="0"/>
          </a:p>
          <a:p>
            <a:pPr>
              <a:lnSpc>
                <a:spcPct val="80000"/>
              </a:lnSpc>
            </a:pPr>
            <a:r>
              <a:rPr lang="en-US" sz="2000" dirty="0"/>
              <a:t>“Predict” CK</a:t>
            </a:r>
          </a:p>
          <a:p>
            <a:pPr lvl="1">
              <a:lnSpc>
                <a:spcPct val="80000"/>
              </a:lnSpc>
            </a:pPr>
            <a:r>
              <a:rPr lang="en-US" sz="1600" dirty="0"/>
              <a:t>A CK file can be made using information that predicts what the orientation will be some time in the future</a:t>
            </a:r>
          </a:p>
          <a:p>
            <a:pPr lvl="2">
              <a:lnSpc>
                <a:spcPct val="80000"/>
              </a:lnSpc>
            </a:pPr>
            <a:r>
              <a:rPr lang="en-US" sz="1600" dirty="0"/>
              <a:t>Input data usually come from a modeling program, or a set of orientation rules</a:t>
            </a:r>
          </a:p>
          <a:p>
            <a:pPr lvl="1">
              <a:lnSpc>
                <a:spcPct val="80000"/>
              </a:lnSpc>
            </a:pPr>
            <a:r>
              <a:rPr lang="en-US" dirty="0"/>
              <a:t>Most often used for science observation planning, quick-look science data analysis, engineering assessments and software testing</a:t>
            </a:r>
          </a:p>
          <a:p>
            <a:pPr lvl="2">
              <a:lnSpc>
                <a:spcPct val="80000"/>
              </a:lnSpc>
            </a:pPr>
            <a:r>
              <a:rPr lang="en-US" dirty="0"/>
              <a:t>If of known high quality, it might be used to substitute for any data gaps in reconstruction CKs</a:t>
            </a:r>
          </a:p>
          <a:p>
            <a:pPr lvl="2">
              <a:lnSpc>
                <a:spcPct val="80000"/>
              </a:lnSpc>
            </a:pPr>
            <a:r>
              <a:rPr lang="en-US" sz="1600" dirty="0"/>
              <a:t>In some cases the predict meets the reconstruction accuracy requirements; thus a true reconstruction CK is not generally produced</a:t>
            </a:r>
            <a:endParaRPr lang="en-US" sz="1400" dirty="0"/>
          </a:p>
          <a:p>
            <a:pPr lvl="1">
              <a:lnSpc>
                <a:spcPct val="80000"/>
              </a:lnSpc>
            </a:pPr>
            <a:endParaRPr lang="en-US"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0"/>
          </p:nvPr>
        </p:nvSpPr>
        <p:spPr>
          <a:noFill/>
        </p:spPr>
        <p:txBody>
          <a:bodyPr/>
          <a:lstStyle/>
          <a:p>
            <a:r>
              <a:rPr lang="en-US"/>
              <a:t>C-Kernel</a:t>
            </a:r>
          </a:p>
        </p:txBody>
      </p:sp>
      <p:sp>
        <p:nvSpPr>
          <p:cNvPr id="18435" name="Slide Number Placeholder 4"/>
          <p:cNvSpPr>
            <a:spLocks noGrp="1"/>
          </p:cNvSpPr>
          <p:nvPr>
            <p:ph type="sldNum" sz="quarter" idx="11"/>
          </p:nvPr>
        </p:nvSpPr>
        <p:spPr>
          <a:noFill/>
        </p:spPr>
        <p:txBody>
          <a:bodyPr/>
          <a:lstStyle/>
          <a:p>
            <a:fld id="{E4381514-6A93-1045-B179-E6279DC6712E}" type="slidenum">
              <a:rPr lang="en-US" smtClean="0"/>
              <a:pPr/>
              <a:t>5</a:t>
            </a:fld>
            <a:endParaRPr lang="en-US" sz="1400" b="0">
              <a:latin typeface="Times New Roman" charset="0"/>
            </a:endParaRPr>
          </a:p>
        </p:txBody>
      </p:sp>
      <p:sp>
        <p:nvSpPr>
          <p:cNvPr id="18436" name="Rectangle 2"/>
          <p:cNvSpPr>
            <a:spLocks noGrp="1" noChangeArrowheads="1"/>
          </p:cNvSpPr>
          <p:nvPr>
            <p:ph type="title"/>
          </p:nvPr>
        </p:nvSpPr>
        <p:spPr>
          <a:xfrm>
            <a:off x="3176914" y="381000"/>
            <a:ext cx="4364977" cy="479747"/>
          </a:xfrm>
        </p:spPr>
        <p:txBody>
          <a:bodyPr/>
          <a:lstStyle/>
          <a:p>
            <a:r>
              <a:rPr lang="en-US" dirty="0"/>
              <a:t>C-Kernel Varieties - 2</a:t>
            </a:r>
          </a:p>
        </p:txBody>
      </p:sp>
      <p:sp>
        <p:nvSpPr>
          <p:cNvPr id="18437" name="Rectangle 3"/>
          <p:cNvSpPr>
            <a:spLocks noGrp="1" noChangeArrowheads="1"/>
          </p:cNvSpPr>
          <p:nvPr>
            <p:ph type="body" idx="1"/>
          </p:nvPr>
        </p:nvSpPr>
        <p:spPr>
          <a:xfrm>
            <a:off x="685800" y="1676400"/>
            <a:ext cx="7772400" cy="4343400"/>
          </a:xfrm>
        </p:spPr>
        <p:txBody>
          <a:bodyPr/>
          <a:lstStyle/>
          <a:p>
            <a:pPr>
              <a:lnSpc>
                <a:spcPct val="80000"/>
              </a:lnSpc>
            </a:pPr>
            <a:r>
              <a:rPr lang="en-US" dirty="0"/>
              <a:t>Knowledge of CK variety–“reconstruction” or “predict”–might be implicit in the file naming schema, and/or might be provided in the comment section, but is not available using a SPICE API</a:t>
            </a:r>
          </a:p>
          <a:p>
            <a:pPr>
              <a:lnSpc>
                <a:spcPct val="80000"/>
              </a:lnSpc>
            </a:pPr>
            <a:endParaRPr lang="en-US" dirty="0"/>
          </a:p>
          <a:p>
            <a:pPr>
              <a:lnSpc>
                <a:spcPct val="80000"/>
              </a:lnSpc>
            </a:pPr>
            <a:r>
              <a:rPr lang="en-US" dirty="0"/>
              <a:t>It is </a:t>
            </a:r>
            <a:r>
              <a:rPr lang="en-US" u="sng" dirty="0"/>
              <a:t>in</a:t>
            </a:r>
            <a:r>
              <a:rPr lang="en-US" dirty="0"/>
              <a:t>advisable that both “reconstruction” and “predict” data be combined in a single file</a:t>
            </a:r>
          </a:p>
          <a:p>
            <a:pPr marL="457200" lvl="1" indent="0">
              <a:lnSpc>
                <a:spcPct val="80000"/>
              </a:lnSpc>
              <a:buNone/>
            </a:pPr>
            <a:endParaRPr lang="en-US" sz="1400" dirty="0"/>
          </a:p>
        </p:txBody>
      </p:sp>
    </p:spTree>
    <p:extLst>
      <p:ext uri="{BB962C8B-B14F-4D97-AF65-F5344CB8AC3E}">
        <p14:creationId xmlns:p14="http://schemas.microsoft.com/office/powerpoint/2010/main" val="2619442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AutoShape 16"/>
          <p:cNvSpPr>
            <a:spLocks noChangeArrowheads="1"/>
          </p:cNvSpPr>
          <p:nvPr/>
        </p:nvSpPr>
        <p:spPr bwMode="auto">
          <a:xfrm>
            <a:off x="7702550" y="4155366"/>
            <a:ext cx="1219200" cy="914400"/>
          </a:xfrm>
          <a:prstGeom prst="flowChartAlternateProcess">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bodyPr>
          <a:lstStyle/>
          <a:p>
            <a:endParaRPr lang="en-US" dirty="0">
              <a:solidFill>
                <a:srgbClr val="000000"/>
              </a:solidFill>
            </a:endParaRPr>
          </a:p>
        </p:txBody>
      </p:sp>
      <p:sp>
        <p:nvSpPr>
          <p:cNvPr id="19458" name="Footer Placeholder 3"/>
          <p:cNvSpPr>
            <a:spLocks noGrp="1"/>
          </p:cNvSpPr>
          <p:nvPr>
            <p:ph type="ftr" sz="quarter" idx="10"/>
          </p:nvPr>
        </p:nvSpPr>
        <p:spPr>
          <a:noFill/>
        </p:spPr>
        <p:txBody>
          <a:bodyPr/>
          <a:lstStyle/>
          <a:p>
            <a:r>
              <a:rPr lang="en-US" dirty="0"/>
              <a:t>C-Kernel</a:t>
            </a:r>
          </a:p>
        </p:txBody>
      </p:sp>
      <p:sp>
        <p:nvSpPr>
          <p:cNvPr id="19459" name="Slide Number Placeholder 4"/>
          <p:cNvSpPr>
            <a:spLocks noGrp="1"/>
          </p:cNvSpPr>
          <p:nvPr>
            <p:ph type="sldNum" sz="quarter" idx="11"/>
          </p:nvPr>
        </p:nvSpPr>
        <p:spPr>
          <a:noFill/>
        </p:spPr>
        <p:txBody>
          <a:bodyPr/>
          <a:lstStyle/>
          <a:p>
            <a:fld id="{26FEE5CE-E706-E24A-85BA-899FC5B5704B}" type="slidenum">
              <a:rPr lang="en-US" smtClean="0"/>
              <a:pPr/>
              <a:t>6</a:t>
            </a:fld>
            <a:endParaRPr lang="en-US" sz="1400" b="0" dirty="0">
              <a:latin typeface="Times New Roman" charset="0"/>
            </a:endParaRPr>
          </a:p>
        </p:txBody>
      </p:sp>
      <p:sp>
        <p:nvSpPr>
          <p:cNvPr id="19460" name="Rectangle 2"/>
          <p:cNvSpPr>
            <a:spLocks noGrp="1" noChangeArrowheads="1"/>
          </p:cNvSpPr>
          <p:nvPr>
            <p:ph type="title"/>
          </p:nvPr>
        </p:nvSpPr>
        <p:spPr>
          <a:xfrm>
            <a:off x="3784525" y="381000"/>
            <a:ext cx="3133871" cy="479747"/>
          </a:xfrm>
        </p:spPr>
        <p:txBody>
          <a:bodyPr/>
          <a:lstStyle/>
          <a:p>
            <a:r>
              <a:rPr lang="en-US" dirty="0"/>
              <a:t>CK Data Types</a:t>
            </a:r>
          </a:p>
        </p:txBody>
      </p:sp>
      <p:sp>
        <p:nvSpPr>
          <p:cNvPr id="19461" name="Rectangle 3"/>
          <p:cNvSpPr>
            <a:spLocks noGrp="1" noChangeArrowheads="1"/>
          </p:cNvSpPr>
          <p:nvPr>
            <p:ph type="body" idx="1"/>
          </p:nvPr>
        </p:nvSpPr>
        <p:spPr>
          <a:xfrm>
            <a:off x="1454150" y="1377950"/>
            <a:ext cx="6629400" cy="533400"/>
          </a:xfrm>
        </p:spPr>
        <p:txBody>
          <a:bodyPr/>
          <a:lstStyle/>
          <a:p>
            <a:pPr marL="0" indent="0">
              <a:lnSpc>
                <a:spcPct val="80000"/>
              </a:lnSpc>
              <a:buFontTx/>
              <a:buNone/>
            </a:pPr>
            <a:r>
              <a:rPr lang="en-US" sz="1800" dirty="0"/>
              <a:t>The underlying orientation data are of varying types, but the user interface to each of these CK types is the same.</a:t>
            </a:r>
            <a:endParaRPr lang="en-US" sz="1400" dirty="0">
              <a:latin typeface="Courier New" charset="0"/>
            </a:endParaRPr>
          </a:p>
          <a:p>
            <a:pPr marL="0" indent="0" algn="ctr">
              <a:lnSpc>
                <a:spcPct val="80000"/>
              </a:lnSpc>
              <a:buFontTx/>
              <a:buNone/>
            </a:pPr>
            <a:endParaRPr lang="en-US" sz="1400" dirty="0"/>
          </a:p>
        </p:txBody>
      </p:sp>
      <p:sp>
        <p:nvSpPr>
          <p:cNvPr id="19462" name="AutoShape 5"/>
          <p:cNvSpPr>
            <a:spLocks noChangeArrowheads="1"/>
          </p:cNvSpPr>
          <p:nvPr/>
        </p:nvSpPr>
        <p:spPr bwMode="auto">
          <a:xfrm>
            <a:off x="339725" y="4178300"/>
            <a:ext cx="1219200" cy="914400"/>
          </a:xfrm>
          <a:prstGeom prst="flowChartAlternateProcess">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bodyPr>
          <a:lstStyle/>
          <a:p>
            <a:endParaRPr lang="en-US" dirty="0">
              <a:solidFill>
                <a:srgbClr val="000000"/>
              </a:solidFill>
            </a:endParaRPr>
          </a:p>
        </p:txBody>
      </p:sp>
      <p:sp>
        <p:nvSpPr>
          <p:cNvPr id="19463" name="AutoShape 6"/>
          <p:cNvSpPr>
            <a:spLocks noChangeArrowheads="1"/>
          </p:cNvSpPr>
          <p:nvPr/>
        </p:nvSpPr>
        <p:spPr bwMode="auto">
          <a:xfrm>
            <a:off x="2092325" y="4178300"/>
            <a:ext cx="1219200" cy="914400"/>
          </a:xfrm>
          <a:prstGeom prst="flowChartAlternateProcess">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bodyPr>
          <a:lstStyle/>
          <a:p>
            <a:endParaRPr lang="en-US" dirty="0">
              <a:solidFill>
                <a:srgbClr val="000000"/>
              </a:solidFill>
            </a:endParaRPr>
          </a:p>
        </p:txBody>
      </p:sp>
      <p:sp>
        <p:nvSpPr>
          <p:cNvPr id="19464" name="AutoShape 7"/>
          <p:cNvSpPr>
            <a:spLocks noChangeArrowheads="1"/>
          </p:cNvSpPr>
          <p:nvPr/>
        </p:nvSpPr>
        <p:spPr bwMode="auto">
          <a:xfrm>
            <a:off x="3921125" y="4178300"/>
            <a:ext cx="1219200" cy="914400"/>
          </a:xfrm>
          <a:prstGeom prst="flowChartAlternateProcess">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bodyPr>
          <a:lstStyle/>
          <a:p>
            <a:endParaRPr lang="en-US" dirty="0">
              <a:solidFill>
                <a:srgbClr val="000000"/>
              </a:solidFill>
            </a:endParaRPr>
          </a:p>
        </p:txBody>
      </p:sp>
      <p:sp>
        <p:nvSpPr>
          <p:cNvPr id="19465" name="AutoShape 8"/>
          <p:cNvSpPr>
            <a:spLocks noChangeArrowheads="1"/>
          </p:cNvSpPr>
          <p:nvPr/>
        </p:nvSpPr>
        <p:spPr bwMode="auto">
          <a:xfrm>
            <a:off x="5749925" y="4178300"/>
            <a:ext cx="1219200" cy="914400"/>
          </a:xfrm>
          <a:prstGeom prst="flowChartAlternateProcess">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bodyPr>
          <a:lstStyle/>
          <a:p>
            <a:endParaRPr lang="en-US" dirty="0">
              <a:solidFill>
                <a:srgbClr val="000000"/>
              </a:solidFill>
            </a:endParaRPr>
          </a:p>
        </p:txBody>
      </p:sp>
      <p:sp>
        <p:nvSpPr>
          <p:cNvPr id="19466" name="Line 9"/>
          <p:cNvSpPr>
            <a:spLocks noChangeShapeType="1"/>
          </p:cNvSpPr>
          <p:nvPr/>
        </p:nvSpPr>
        <p:spPr bwMode="auto">
          <a:xfrm>
            <a:off x="838200" y="3886200"/>
            <a:ext cx="7304088" cy="0"/>
          </a:xfrm>
          <a:prstGeom prst="lin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19467" name="Line 10"/>
          <p:cNvSpPr>
            <a:spLocks noChangeShapeType="1"/>
          </p:cNvSpPr>
          <p:nvPr/>
        </p:nvSpPr>
        <p:spPr bwMode="auto">
          <a:xfrm>
            <a:off x="873125" y="3873500"/>
            <a:ext cx="0" cy="304800"/>
          </a:xfrm>
          <a:prstGeom prst="lin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19468" name="Line 11"/>
          <p:cNvSpPr>
            <a:spLocks noChangeShapeType="1"/>
          </p:cNvSpPr>
          <p:nvPr/>
        </p:nvSpPr>
        <p:spPr bwMode="auto">
          <a:xfrm>
            <a:off x="2701925" y="3873500"/>
            <a:ext cx="0" cy="304800"/>
          </a:xfrm>
          <a:prstGeom prst="lin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19469" name="Line 12"/>
          <p:cNvSpPr>
            <a:spLocks noChangeShapeType="1"/>
          </p:cNvSpPr>
          <p:nvPr/>
        </p:nvSpPr>
        <p:spPr bwMode="auto">
          <a:xfrm>
            <a:off x="4530725" y="3873500"/>
            <a:ext cx="0" cy="304800"/>
          </a:xfrm>
          <a:prstGeom prst="lin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19470" name="Line 13"/>
          <p:cNvSpPr>
            <a:spLocks noChangeShapeType="1"/>
          </p:cNvSpPr>
          <p:nvPr/>
        </p:nvSpPr>
        <p:spPr bwMode="auto">
          <a:xfrm>
            <a:off x="6359525" y="3873500"/>
            <a:ext cx="0" cy="304800"/>
          </a:xfrm>
          <a:prstGeom prst="lin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19471" name="AutoShape 16"/>
          <p:cNvSpPr>
            <a:spLocks noChangeArrowheads="1"/>
          </p:cNvSpPr>
          <p:nvPr/>
        </p:nvSpPr>
        <p:spPr bwMode="auto">
          <a:xfrm>
            <a:off x="7321550" y="4197350"/>
            <a:ext cx="1219200" cy="914400"/>
          </a:xfrm>
          <a:prstGeom prst="flowChartAlternateProcess">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bodyPr>
          <a:lstStyle/>
          <a:p>
            <a:endParaRPr lang="en-US" dirty="0">
              <a:solidFill>
                <a:srgbClr val="000000"/>
              </a:solidFill>
            </a:endParaRPr>
          </a:p>
        </p:txBody>
      </p:sp>
      <p:sp>
        <p:nvSpPr>
          <p:cNvPr id="19472" name="Line 17"/>
          <p:cNvSpPr>
            <a:spLocks noChangeShapeType="1"/>
          </p:cNvSpPr>
          <p:nvPr/>
        </p:nvSpPr>
        <p:spPr bwMode="auto">
          <a:xfrm>
            <a:off x="8137525" y="3886200"/>
            <a:ext cx="0" cy="304800"/>
          </a:xfrm>
          <a:prstGeom prst="lin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19473" name="Text Box 18"/>
          <p:cNvSpPr txBox="1">
            <a:spLocks noChangeArrowheads="1"/>
          </p:cNvSpPr>
          <p:nvPr/>
        </p:nvSpPr>
        <p:spPr bwMode="auto">
          <a:xfrm>
            <a:off x="340620" y="4278313"/>
            <a:ext cx="1233286" cy="757130"/>
          </a:xfrm>
          <a:prstGeom prst="rect">
            <a:avLst/>
          </a:prstGeom>
          <a:noFill/>
          <a:ln w="12700">
            <a:noFill/>
            <a:miter lim="800000"/>
            <a:headEnd/>
            <a:tailEnd/>
          </a:ln>
        </p:spPr>
        <p:txBody>
          <a:bodyPr wrap="none">
            <a:prstTxWarp prst="textNoShape">
              <a:avLst/>
            </a:prstTxWarp>
            <a:spAutoFit/>
          </a:bodyPr>
          <a:lstStyle/>
          <a:p>
            <a:pPr algn="ctr"/>
            <a:r>
              <a:rPr lang="en-US" sz="2400" dirty="0"/>
              <a:t>CK</a:t>
            </a:r>
          </a:p>
          <a:p>
            <a:pPr algn="ctr"/>
            <a:r>
              <a:rPr lang="en-US" sz="2400" dirty="0"/>
              <a:t>Type 1</a:t>
            </a:r>
            <a:r>
              <a:rPr lang="en-US" sz="2400" baseline="30000" dirty="0"/>
              <a:t>*</a:t>
            </a:r>
            <a:endParaRPr lang="en-US" sz="1800" baseline="30000" dirty="0"/>
          </a:p>
        </p:txBody>
      </p:sp>
      <p:sp>
        <p:nvSpPr>
          <p:cNvPr id="19474" name="Text Box 19"/>
          <p:cNvSpPr txBox="1">
            <a:spLocks noChangeArrowheads="1"/>
          </p:cNvSpPr>
          <p:nvPr/>
        </p:nvSpPr>
        <p:spPr bwMode="auto">
          <a:xfrm>
            <a:off x="2141630" y="4278313"/>
            <a:ext cx="1136465" cy="757130"/>
          </a:xfrm>
          <a:prstGeom prst="rect">
            <a:avLst/>
          </a:prstGeom>
          <a:noFill/>
          <a:ln w="12700">
            <a:noFill/>
            <a:miter lim="800000"/>
            <a:headEnd/>
            <a:tailEnd/>
          </a:ln>
        </p:spPr>
        <p:txBody>
          <a:bodyPr wrap="none">
            <a:prstTxWarp prst="textNoShape">
              <a:avLst/>
            </a:prstTxWarp>
            <a:spAutoFit/>
          </a:bodyPr>
          <a:lstStyle/>
          <a:p>
            <a:pPr algn="ctr"/>
            <a:r>
              <a:rPr lang="en-US" sz="2400" dirty="0"/>
              <a:t>CK</a:t>
            </a:r>
          </a:p>
          <a:p>
            <a:pPr algn="ctr"/>
            <a:r>
              <a:rPr lang="en-US" sz="2400" dirty="0"/>
              <a:t>Type 2</a:t>
            </a:r>
            <a:endParaRPr lang="en-US" sz="1800" dirty="0"/>
          </a:p>
        </p:txBody>
      </p:sp>
      <p:sp>
        <p:nvSpPr>
          <p:cNvPr id="19475" name="Text Box 20"/>
          <p:cNvSpPr txBox="1">
            <a:spLocks noChangeArrowheads="1"/>
          </p:cNvSpPr>
          <p:nvPr/>
        </p:nvSpPr>
        <p:spPr bwMode="auto">
          <a:xfrm>
            <a:off x="3945030" y="4278313"/>
            <a:ext cx="1136465" cy="757130"/>
          </a:xfrm>
          <a:prstGeom prst="rect">
            <a:avLst/>
          </a:prstGeom>
          <a:noFill/>
          <a:ln w="12700">
            <a:noFill/>
            <a:miter lim="800000"/>
            <a:headEnd/>
            <a:tailEnd/>
          </a:ln>
        </p:spPr>
        <p:txBody>
          <a:bodyPr wrap="none">
            <a:prstTxWarp prst="textNoShape">
              <a:avLst/>
            </a:prstTxWarp>
            <a:spAutoFit/>
          </a:bodyPr>
          <a:lstStyle/>
          <a:p>
            <a:pPr algn="ctr"/>
            <a:r>
              <a:rPr lang="en-US" sz="2400" dirty="0"/>
              <a:t>CK</a:t>
            </a:r>
          </a:p>
          <a:p>
            <a:pPr algn="ctr"/>
            <a:r>
              <a:rPr lang="en-US" sz="2400" dirty="0"/>
              <a:t>Type 3</a:t>
            </a:r>
            <a:endParaRPr lang="en-US" sz="1800" dirty="0"/>
          </a:p>
        </p:txBody>
      </p:sp>
      <p:sp>
        <p:nvSpPr>
          <p:cNvPr id="19476" name="Text Box 22"/>
          <p:cNvSpPr txBox="1">
            <a:spLocks noChangeArrowheads="1"/>
          </p:cNvSpPr>
          <p:nvPr/>
        </p:nvSpPr>
        <p:spPr bwMode="auto">
          <a:xfrm>
            <a:off x="7404192" y="4273550"/>
            <a:ext cx="1136465" cy="757130"/>
          </a:xfrm>
          <a:prstGeom prst="rect">
            <a:avLst/>
          </a:prstGeom>
          <a:noFill/>
          <a:ln w="12700">
            <a:noFill/>
            <a:miter lim="800000"/>
            <a:headEnd/>
            <a:tailEnd/>
          </a:ln>
        </p:spPr>
        <p:txBody>
          <a:bodyPr wrap="none">
            <a:prstTxWarp prst="textNoShape">
              <a:avLst/>
            </a:prstTxWarp>
            <a:spAutoFit/>
          </a:bodyPr>
          <a:lstStyle/>
          <a:p>
            <a:pPr algn="ctr"/>
            <a:r>
              <a:rPr lang="en-US" sz="2400" dirty="0"/>
              <a:t>CK</a:t>
            </a:r>
          </a:p>
          <a:p>
            <a:pPr algn="ctr"/>
            <a:r>
              <a:rPr lang="en-US" sz="2400" dirty="0"/>
              <a:t>Type 5</a:t>
            </a:r>
            <a:endParaRPr lang="en-US" sz="1800" dirty="0"/>
          </a:p>
        </p:txBody>
      </p:sp>
      <p:sp>
        <p:nvSpPr>
          <p:cNvPr id="19477" name="Text Box 24"/>
          <p:cNvSpPr txBox="1">
            <a:spLocks noChangeArrowheads="1"/>
          </p:cNvSpPr>
          <p:nvPr/>
        </p:nvSpPr>
        <p:spPr bwMode="auto">
          <a:xfrm>
            <a:off x="419100" y="5138738"/>
            <a:ext cx="1085850" cy="587375"/>
          </a:xfrm>
          <a:prstGeom prst="rect">
            <a:avLst/>
          </a:prstGeom>
          <a:noFill/>
          <a:ln w="12700">
            <a:noFill/>
            <a:miter lim="800000"/>
            <a:headEnd/>
            <a:tailEnd/>
          </a:ln>
        </p:spPr>
        <p:txBody>
          <a:bodyPr wrap="none">
            <a:prstTxWarp prst="textNoShape">
              <a:avLst/>
            </a:prstTxWarp>
            <a:spAutoFit/>
          </a:bodyPr>
          <a:lstStyle/>
          <a:p>
            <a:pPr algn="ctr"/>
            <a:r>
              <a:rPr lang="en-US" sz="1800" dirty="0"/>
              <a:t>Discrete</a:t>
            </a:r>
          </a:p>
          <a:p>
            <a:pPr algn="ctr"/>
            <a:r>
              <a:rPr lang="en-US" sz="1800" dirty="0"/>
              <a:t>Points</a:t>
            </a:r>
          </a:p>
        </p:txBody>
      </p:sp>
      <p:sp>
        <p:nvSpPr>
          <p:cNvPr id="19478" name="Text Box 25"/>
          <p:cNvSpPr txBox="1">
            <a:spLocks noChangeArrowheads="1"/>
          </p:cNvSpPr>
          <p:nvPr/>
        </p:nvSpPr>
        <p:spPr bwMode="auto">
          <a:xfrm>
            <a:off x="1549400" y="5138738"/>
            <a:ext cx="2330450" cy="587375"/>
          </a:xfrm>
          <a:prstGeom prst="rect">
            <a:avLst/>
          </a:prstGeom>
          <a:noFill/>
          <a:ln w="12700">
            <a:noFill/>
            <a:miter lim="800000"/>
            <a:headEnd/>
            <a:tailEnd/>
          </a:ln>
        </p:spPr>
        <p:txBody>
          <a:bodyPr wrap="none">
            <a:prstTxWarp prst="textNoShape">
              <a:avLst/>
            </a:prstTxWarp>
            <a:spAutoFit/>
          </a:bodyPr>
          <a:lstStyle/>
          <a:p>
            <a:pPr algn="ctr"/>
            <a:r>
              <a:rPr lang="en-US" sz="1800" dirty="0"/>
              <a:t>Piecewise Constant</a:t>
            </a:r>
          </a:p>
          <a:p>
            <a:pPr algn="ctr"/>
            <a:r>
              <a:rPr lang="en-US" sz="1800" dirty="0"/>
              <a:t>Angular Velocity</a:t>
            </a:r>
          </a:p>
        </p:txBody>
      </p:sp>
      <p:sp>
        <p:nvSpPr>
          <p:cNvPr id="19479" name="Text Box 26"/>
          <p:cNvSpPr txBox="1">
            <a:spLocks noChangeArrowheads="1"/>
          </p:cNvSpPr>
          <p:nvPr/>
        </p:nvSpPr>
        <p:spPr bwMode="auto">
          <a:xfrm>
            <a:off x="3746500" y="5138738"/>
            <a:ext cx="1568450" cy="587375"/>
          </a:xfrm>
          <a:prstGeom prst="rect">
            <a:avLst/>
          </a:prstGeom>
          <a:noFill/>
          <a:ln w="12700">
            <a:noFill/>
            <a:miter lim="800000"/>
            <a:headEnd/>
            <a:tailEnd/>
          </a:ln>
        </p:spPr>
        <p:txBody>
          <a:bodyPr wrap="none">
            <a:prstTxWarp prst="textNoShape">
              <a:avLst/>
            </a:prstTxWarp>
            <a:spAutoFit/>
          </a:bodyPr>
          <a:lstStyle/>
          <a:p>
            <a:pPr algn="ctr"/>
            <a:r>
              <a:rPr lang="en-US" sz="1800" dirty="0"/>
              <a:t>Linear</a:t>
            </a:r>
          </a:p>
          <a:p>
            <a:pPr algn="ctr"/>
            <a:r>
              <a:rPr lang="en-US" sz="1800" dirty="0"/>
              <a:t>Interpolation</a:t>
            </a:r>
          </a:p>
        </p:txBody>
      </p:sp>
      <p:sp>
        <p:nvSpPr>
          <p:cNvPr id="19480" name="Text Box 27"/>
          <p:cNvSpPr txBox="1">
            <a:spLocks noChangeArrowheads="1"/>
          </p:cNvSpPr>
          <p:nvPr/>
        </p:nvSpPr>
        <p:spPr bwMode="auto">
          <a:xfrm>
            <a:off x="5587319" y="5138738"/>
            <a:ext cx="1544413" cy="595548"/>
          </a:xfrm>
          <a:prstGeom prst="rect">
            <a:avLst/>
          </a:prstGeom>
          <a:noFill/>
          <a:ln w="12700">
            <a:noFill/>
            <a:miter lim="800000"/>
            <a:headEnd/>
            <a:tailEnd/>
          </a:ln>
        </p:spPr>
        <p:txBody>
          <a:bodyPr wrap="none">
            <a:prstTxWarp prst="textNoShape">
              <a:avLst/>
            </a:prstTxWarp>
            <a:spAutoFit/>
          </a:bodyPr>
          <a:lstStyle/>
          <a:p>
            <a:pPr algn="ctr"/>
            <a:r>
              <a:rPr lang="en-US" sz="1800" dirty="0"/>
              <a:t>Chebyshev</a:t>
            </a:r>
          </a:p>
          <a:p>
            <a:pPr algn="ctr"/>
            <a:r>
              <a:rPr lang="en-US" sz="1800" dirty="0"/>
              <a:t>Polynomials</a:t>
            </a:r>
          </a:p>
        </p:txBody>
      </p:sp>
      <p:sp>
        <p:nvSpPr>
          <p:cNvPr id="19481" name="Text Box 28"/>
          <p:cNvSpPr txBox="1">
            <a:spLocks noChangeArrowheads="1"/>
          </p:cNvSpPr>
          <p:nvPr/>
        </p:nvSpPr>
        <p:spPr bwMode="auto">
          <a:xfrm>
            <a:off x="7778750" y="5111750"/>
            <a:ext cx="838200" cy="595312"/>
          </a:xfrm>
          <a:prstGeom prst="rect">
            <a:avLst/>
          </a:prstGeom>
          <a:noFill/>
          <a:ln w="12700">
            <a:noFill/>
            <a:miter lim="800000"/>
            <a:headEnd/>
            <a:tailEnd/>
          </a:ln>
        </p:spPr>
        <p:txBody>
          <a:bodyPr wrap="none">
            <a:prstTxWarp prst="textNoShape">
              <a:avLst/>
            </a:prstTxWarp>
            <a:spAutoFit/>
          </a:bodyPr>
          <a:lstStyle/>
          <a:p>
            <a:pPr algn="ctr"/>
            <a:r>
              <a:rPr lang="en-US" sz="1800" dirty="0"/>
              <a:t>ESOC</a:t>
            </a:r>
          </a:p>
          <a:p>
            <a:pPr algn="ctr"/>
            <a:r>
              <a:rPr lang="en-US" sz="1800" dirty="0"/>
              <a:t>DDID</a:t>
            </a:r>
          </a:p>
        </p:txBody>
      </p:sp>
      <p:sp>
        <p:nvSpPr>
          <p:cNvPr id="19482" name="Line 29"/>
          <p:cNvSpPr>
            <a:spLocks noChangeShapeType="1"/>
          </p:cNvSpPr>
          <p:nvPr/>
        </p:nvSpPr>
        <p:spPr bwMode="auto">
          <a:xfrm>
            <a:off x="457200" y="5943600"/>
            <a:ext cx="990600" cy="0"/>
          </a:xfrm>
          <a:prstGeom prst="lin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19483" name="Line 30"/>
          <p:cNvSpPr>
            <a:spLocks noChangeShapeType="1"/>
          </p:cNvSpPr>
          <p:nvPr/>
        </p:nvSpPr>
        <p:spPr bwMode="auto">
          <a:xfrm>
            <a:off x="2209800" y="5943600"/>
            <a:ext cx="6400800" cy="0"/>
          </a:xfrm>
          <a:prstGeom prst="lin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19484" name="Text Box 31"/>
          <p:cNvSpPr txBox="1">
            <a:spLocks noChangeArrowheads="1"/>
          </p:cNvSpPr>
          <p:nvPr/>
        </p:nvSpPr>
        <p:spPr bwMode="auto">
          <a:xfrm>
            <a:off x="158750" y="5991225"/>
            <a:ext cx="1555749" cy="424732"/>
          </a:xfrm>
          <a:prstGeom prst="rect">
            <a:avLst/>
          </a:prstGeom>
          <a:noFill/>
          <a:ln w="12700">
            <a:noFill/>
            <a:miter lim="800000"/>
            <a:headEnd/>
            <a:tailEnd/>
          </a:ln>
        </p:spPr>
        <p:txBody>
          <a:bodyPr wrap="square">
            <a:prstTxWarp prst="textNoShape">
              <a:avLst/>
            </a:prstTxWarp>
            <a:spAutoFit/>
          </a:bodyPr>
          <a:lstStyle/>
          <a:p>
            <a:pPr algn="ctr"/>
            <a:r>
              <a:rPr lang="en-US" dirty="0"/>
              <a:t>Discrete data</a:t>
            </a:r>
          </a:p>
          <a:p>
            <a:pPr algn="ctr"/>
            <a:r>
              <a:rPr lang="en-US" dirty="0"/>
              <a:t>type</a:t>
            </a:r>
          </a:p>
        </p:txBody>
      </p:sp>
      <p:sp>
        <p:nvSpPr>
          <p:cNvPr id="19485" name="Text Box 32"/>
          <p:cNvSpPr txBox="1">
            <a:spLocks noChangeArrowheads="1"/>
          </p:cNvSpPr>
          <p:nvPr/>
        </p:nvSpPr>
        <p:spPr bwMode="auto">
          <a:xfrm>
            <a:off x="4260315" y="5991225"/>
            <a:ext cx="1555234" cy="424732"/>
          </a:xfrm>
          <a:prstGeom prst="rect">
            <a:avLst/>
          </a:prstGeom>
          <a:noFill/>
          <a:ln w="12700">
            <a:noFill/>
            <a:miter lim="800000"/>
            <a:headEnd/>
            <a:tailEnd/>
          </a:ln>
        </p:spPr>
        <p:txBody>
          <a:bodyPr wrap="none">
            <a:prstTxWarp prst="textNoShape">
              <a:avLst/>
            </a:prstTxWarp>
            <a:spAutoFit/>
          </a:bodyPr>
          <a:lstStyle/>
          <a:p>
            <a:pPr algn="ctr"/>
            <a:r>
              <a:rPr lang="en-US" dirty="0"/>
              <a:t>“Continuous” data</a:t>
            </a:r>
          </a:p>
          <a:p>
            <a:pPr algn="ctr"/>
            <a:r>
              <a:rPr lang="en-US" dirty="0"/>
              <a:t>types</a:t>
            </a:r>
          </a:p>
        </p:txBody>
      </p:sp>
      <p:sp>
        <p:nvSpPr>
          <p:cNvPr id="19486" name="Line 38"/>
          <p:cNvSpPr>
            <a:spLocks noChangeShapeType="1"/>
          </p:cNvSpPr>
          <p:nvPr/>
        </p:nvSpPr>
        <p:spPr bwMode="auto">
          <a:xfrm>
            <a:off x="4527550" y="3568700"/>
            <a:ext cx="0" cy="304800"/>
          </a:xfrm>
          <a:prstGeom prst="lin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19487" name="Line 39"/>
          <p:cNvSpPr>
            <a:spLocks noChangeShapeType="1"/>
          </p:cNvSpPr>
          <p:nvPr/>
        </p:nvSpPr>
        <p:spPr bwMode="auto">
          <a:xfrm flipV="1">
            <a:off x="4540250" y="2660650"/>
            <a:ext cx="0" cy="371475"/>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dirty="0"/>
          </a:p>
        </p:txBody>
      </p:sp>
      <p:grpSp>
        <p:nvGrpSpPr>
          <p:cNvPr id="19488" name="Group 35"/>
          <p:cNvGrpSpPr>
            <a:grpSpLocks/>
          </p:cNvGrpSpPr>
          <p:nvPr/>
        </p:nvGrpSpPr>
        <p:grpSpPr bwMode="auto">
          <a:xfrm>
            <a:off x="3057960" y="3033713"/>
            <a:ext cx="3071800" cy="533400"/>
            <a:chOff x="3206750" y="2673350"/>
            <a:chExt cx="2590800" cy="533400"/>
          </a:xfrm>
        </p:grpSpPr>
        <p:sp>
          <p:nvSpPr>
            <p:cNvPr id="19490" name="Text Box 40"/>
            <p:cNvSpPr txBox="1">
              <a:spLocks noChangeArrowheads="1"/>
            </p:cNvSpPr>
            <p:nvPr/>
          </p:nvSpPr>
          <p:spPr bwMode="auto">
            <a:xfrm>
              <a:off x="3246812" y="2743200"/>
              <a:ext cx="2548782" cy="369332"/>
            </a:xfrm>
            <a:prstGeom prst="rect">
              <a:avLst/>
            </a:prstGeom>
            <a:noFill/>
            <a:ln w="12700">
              <a:noFill/>
              <a:miter lim="800000"/>
              <a:headEnd/>
              <a:tailEnd/>
            </a:ln>
          </p:spPr>
          <p:txBody>
            <a:bodyPr wrap="none">
              <a:prstTxWarp prst="textNoShape">
                <a:avLst/>
              </a:prstTxWarp>
              <a:spAutoFit/>
            </a:bodyPr>
            <a:lstStyle/>
            <a:p>
              <a:pPr algn="ctr"/>
              <a:r>
                <a:rPr lang="en-US" sz="2000" dirty="0"/>
                <a:t>Any CK Reader Module</a:t>
              </a:r>
              <a:endParaRPr lang="en-US" sz="1600" dirty="0"/>
            </a:p>
          </p:txBody>
        </p:sp>
        <p:sp>
          <p:nvSpPr>
            <p:cNvPr id="19491" name="Rectangle 34"/>
            <p:cNvSpPr>
              <a:spLocks noChangeArrowheads="1"/>
            </p:cNvSpPr>
            <p:nvPr/>
          </p:nvSpPr>
          <p:spPr bwMode="auto">
            <a:xfrm>
              <a:off x="3206750" y="2673350"/>
              <a:ext cx="2590800" cy="533400"/>
            </a:xfrm>
            <a:prstGeom prst="rect">
              <a:avLst/>
            </a:prstGeom>
            <a:noFill/>
            <a:ln w="12700">
              <a:solidFill>
                <a:schemeClr val="tx1"/>
              </a:solidFill>
              <a:round/>
              <a:headEnd/>
              <a:tailEnd/>
            </a:ln>
          </p:spPr>
          <p:txBody>
            <a:bodyPr>
              <a:prstTxWarp prst="textNoShape">
                <a:avLst/>
              </a:prstTxWarp>
            </a:bodyPr>
            <a:lstStyle/>
            <a:p>
              <a:endParaRPr lang="en-US" dirty="0"/>
            </a:p>
          </p:txBody>
        </p:sp>
      </p:grpSp>
      <p:sp>
        <p:nvSpPr>
          <p:cNvPr id="19489" name="Text Box 22"/>
          <p:cNvSpPr txBox="1">
            <a:spLocks noChangeArrowheads="1"/>
          </p:cNvSpPr>
          <p:nvPr/>
        </p:nvSpPr>
        <p:spPr bwMode="auto">
          <a:xfrm>
            <a:off x="5743880" y="4273550"/>
            <a:ext cx="1256691" cy="757130"/>
          </a:xfrm>
          <a:prstGeom prst="rect">
            <a:avLst/>
          </a:prstGeom>
          <a:noFill/>
          <a:ln w="12700">
            <a:noFill/>
            <a:miter lim="800000"/>
            <a:headEnd/>
            <a:tailEnd/>
          </a:ln>
        </p:spPr>
        <p:txBody>
          <a:bodyPr wrap="none">
            <a:prstTxWarp prst="textNoShape">
              <a:avLst/>
            </a:prstTxWarp>
            <a:spAutoFit/>
          </a:bodyPr>
          <a:lstStyle/>
          <a:p>
            <a:pPr algn="ctr"/>
            <a:r>
              <a:rPr lang="en-US" sz="2400" dirty="0"/>
              <a:t>CK</a:t>
            </a:r>
          </a:p>
          <a:p>
            <a:pPr algn="ctr"/>
            <a:r>
              <a:rPr lang="en-US" sz="2400" dirty="0"/>
              <a:t>Type 4</a:t>
            </a:r>
            <a:r>
              <a:rPr lang="en-US" sz="2400" baseline="30000" dirty="0"/>
              <a:t>*</a:t>
            </a:r>
            <a:endParaRPr lang="en-US" sz="1800" baseline="30000" dirty="0"/>
          </a:p>
        </p:txBody>
      </p:sp>
      <p:sp>
        <p:nvSpPr>
          <p:cNvPr id="2" name="TextBox 1"/>
          <p:cNvSpPr txBox="1"/>
          <p:nvPr/>
        </p:nvSpPr>
        <p:spPr>
          <a:xfrm>
            <a:off x="3130550" y="2368550"/>
            <a:ext cx="2872451" cy="261610"/>
          </a:xfrm>
          <a:prstGeom prst="rect">
            <a:avLst/>
          </a:prstGeom>
          <a:noFill/>
        </p:spPr>
        <p:txBody>
          <a:bodyPr wrap="none" rtlCol="0">
            <a:spAutoFit/>
          </a:bodyPr>
          <a:lstStyle/>
          <a:p>
            <a:r>
              <a:rPr lang="en-US" dirty="0"/>
              <a:t>Rotation matrix and Angular Velocity</a:t>
            </a:r>
          </a:p>
        </p:txBody>
      </p:sp>
      <p:sp>
        <p:nvSpPr>
          <p:cNvPr id="38" name="Text Box 22"/>
          <p:cNvSpPr txBox="1">
            <a:spLocks noChangeArrowheads="1"/>
          </p:cNvSpPr>
          <p:nvPr/>
        </p:nvSpPr>
        <p:spPr bwMode="auto">
          <a:xfrm>
            <a:off x="8540750" y="4578350"/>
            <a:ext cx="355837" cy="430887"/>
          </a:xfrm>
          <a:prstGeom prst="rect">
            <a:avLst/>
          </a:prstGeom>
          <a:noFill/>
          <a:ln w="12700">
            <a:noFill/>
            <a:miter lim="800000"/>
            <a:headEnd/>
            <a:tailEnd/>
          </a:ln>
        </p:spPr>
        <p:txBody>
          <a:bodyPr wrap="none">
            <a:prstTxWarp prst="textNoShape">
              <a:avLst/>
            </a:prstTxWarp>
            <a:spAutoFit/>
          </a:bodyPr>
          <a:lstStyle/>
          <a:p>
            <a:pPr algn="ctr"/>
            <a:r>
              <a:rPr lang="en-US" sz="2400" dirty="0"/>
              <a:t>6</a:t>
            </a:r>
            <a:endParaRPr lang="en-US" sz="1800" dirty="0"/>
          </a:p>
        </p:txBody>
      </p:sp>
      <p:sp>
        <p:nvSpPr>
          <p:cNvPr id="3" name="Text Box 31">
            <a:extLst>
              <a:ext uri="{FF2B5EF4-FFF2-40B4-BE49-F238E27FC236}">
                <a16:creationId xmlns:a16="http://schemas.microsoft.com/office/drawing/2014/main" id="{70F88552-7B5F-229A-7912-99807CC93BD9}"/>
              </a:ext>
            </a:extLst>
          </p:cNvPr>
          <p:cNvSpPr txBox="1">
            <a:spLocks noChangeArrowheads="1"/>
          </p:cNvSpPr>
          <p:nvPr/>
        </p:nvSpPr>
        <p:spPr bwMode="auto">
          <a:xfrm>
            <a:off x="5949950" y="6412852"/>
            <a:ext cx="2895600" cy="258532"/>
          </a:xfrm>
          <a:prstGeom prst="rect">
            <a:avLst/>
          </a:prstGeom>
          <a:noFill/>
          <a:ln w="12700">
            <a:noFill/>
            <a:miter lim="800000"/>
            <a:headEnd/>
            <a:tailEnd/>
          </a:ln>
        </p:spPr>
        <p:txBody>
          <a:bodyPr wrap="square">
            <a:prstTxWarp prst="textNoShape">
              <a:avLst/>
            </a:prstTxWarp>
            <a:spAutoFit/>
          </a:bodyPr>
          <a:lstStyle/>
          <a:p>
            <a:pPr algn="ctr"/>
            <a:r>
              <a:rPr lang="en-US" dirty="0"/>
              <a:t>* types 1 and 4 are rarely used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3"/>
          <p:cNvSpPr>
            <a:spLocks noGrp="1"/>
          </p:cNvSpPr>
          <p:nvPr>
            <p:ph type="ftr" sz="quarter" idx="10"/>
          </p:nvPr>
        </p:nvSpPr>
        <p:spPr>
          <a:noFill/>
        </p:spPr>
        <p:txBody>
          <a:bodyPr/>
          <a:lstStyle/>
          <a:p>
            <a:r>
              <a:rPr lang="en-US" dirty="0"/>
              <a:t>C-Kernel</a:t>
            </a:r>
          </a:p>
        </p:txBody>
      </p:sp>
      <p:sp>
        <p:nvSpPr>
          <p:cNvPr id="20483" name="Slide Number Placeholder 4"/>
          <p:cNvSpPr>
            <a:spLocks noGrp="1"/>
          </p:cNvSpPr>
          <p:nvPr>
            <p:ph type="sldNum" sz="quarter" idx="11"/>
          </p:nvPr>
        </p:nvSpPr>
        <p:spPr>
          <a:noFill/>
        </p:spPr>
        <p:txBody>
          <a:bodyPr/>
          <a:lstStyle/>
          <a:p>
            <a:fld id="{602C23C3-508A-C94D-9060-B9CF8DB0B554}" type="slidenum">
              <a:rPr lang="en-US" smtClean="0"/>
              <a:pPr/>
              <a:t>7</a:t>
            </a:fld>
            <a:endParaRPr lang="en-US" sz="1400" b="0" dirty="0">
              <a:latin typeface="Times New Roman" charset="0"/>
            </a:endParaRPr>
          </a:p>
        </p:txBody>
      </p:sp>
      <p:sp>
        <p:nvSpPr>
          <p:cNvPr id="20484" name="Rectangle 3"/>
          <p:cNvSpPr>
            <a:spLocks noGrp="1" noChangeArrowheads="1"/>
          </p:cNvSpPr>
          <p:nvPr>
            <p:ph type="body" idx="1"/>
          </p:nvPr>
        </p:nvSpPr>
        <p:spPr>
          <a:xfrm>
            <a:off x="381000" y="1981200"/>
            <a:ext cx="8382000" cy="3962400"/>
          </a:xfrm>
        </p:spPr>
        <p:txBody>
          <a:bodyPr/>
          <a:lstStyle/>
          <a:p>
            <a:pPr marL="0" indent="0">
              <a:lnSpc>
                <a:spcPct val="80000"/>
              </a:lnSpc>
            </a:pPr>
            <a:r>
              <a:rPr lang="en-US" sz="2000" dirty="0"/>
              <a:t> To obtain orientation one needs at least three SPICE kernel types: </a:t>
            </a:r>
            <a:r>
              <a:rPr lang="en-US" sz="2000" dirty="0">
                <a:solidFill>
                  <a:srgbClr val="0000FF"/>
                </a:solidFill>
              </a:rPr>
              <a:t>CK</a:t>
            </a:r>
            <a:r>
              <a:rPr lang="en-US" sz="2000" dirty="0"/>
              <a:t>, </a:t>
            </a:r>
            <a:r>
              <a:rPr lang="en-US" sz="2000" dirty="0">
                <a:solidFill>
                  <a:srgbClr val="0000FF"/>
                </a:solidFill>
              </a:rPr>
              <a:t>SCLK</a:t>
            </a:r>
            <a:r>
              <a:rPr lang="en-US" sz="2000" dirty="0"/>
              <a:t>, and </a:t>
            </a:r>
            <a:r>
              <a:rPr lang="en-US" sz="2000" dirty="0">
                <a:solidFill>
                  <a:srgbClr val="0000FF"/>
                </a:solidFill>
              </a:rPr>
              <a:t>LSK</a:t>
            </a:r>
            <a:r>
              <a:rPr lang="en-US" sz="2000" dirty="0"/>
              <a:t>.</a:t>
            </a:r>
          </a:p>
          <a:p>
            <a:pPr marL="0" indent="0">
              <a:lnSpc>
                <a:spcPct val="80000"/>
              </a:lnSpc>
            </a:pPr>
            <a:endParaRPr lang="en-US" sz="2000" dirty="0"/>
          </a:p>
          <a:p>
            <a:pPr lvl="1">
              <a:lnSpc>
                <a:spcPct val="80000"/>
              </a:lnSpc>
            </a:pPr>
            <a:r>
              <a:rPr lang="en-US" sz="1600" dirty="0"/>
              <a:t>CK contains spacecraft or other structure orientation.</a:t>
            </a:r>
          </a:p>
          <a:p>
            <a:pPr lvl="1">
              <a:lnSpc>
                <a:spcPct val="80000"/>
              </a:lnSpc>
            </a:pPr>
            <a:endParaRPr lang="en-US" sz="1600" dirty="0"/>
          </a:p>
          <a:p>
            <a:pPr lvl="1">
              <a:lnSpc>
                <a:spcPct val="80000"/>
              </a:lnSpc>
            </a:pPr>
            <a:r>
              <a:rPr lang="en-US" sz="1600" dirty="0"/>
              <a:t>SCLK and LSK contain time correlation coefficients used to convert between encoded spacecraft clock time (SCLK) and ephemeris time (ET).</a:t>
            </a:r>
          </a:p>
          <a:p>
            <a:pPr lvl="2">
              <a:lnSpc>
                <a:spcPct val="80000"/>
              </a:lnSpc>
            </a:pPr>
            <a:r>
              <a:rPr lang="en-US" sz="1600" dirty="0"/>
              <a:t>Sometimes an LSK is not needed in this conversion, but it’s best to have it available as it is usually needed for other purposes.</a:t>
            </a:r>
          </a:p>
          <a:p>
            <a:pPr marL="400050" lvl="1" indent="0">
              <a:lnSpc>
                <a:spcPct val="80000"/>
              </a:lnSpc>
            </a:pPr>
            <a:endParaRPr lang="en-US" sz="1400" dirty="0"/>
          </a:p>
          <a:p>
            <a:pPr marL="0" indent="0">
              <a:lnSpc>
                <a:spcPct val="80000"/>
              </a:lnSpc>
            </a:pPr>
            <a:r>
              <a:rPr lang="en-US" sz="2000" dirty="0"/>
              <a:t> One may also need an </a:t>
            </a:r>
            <a:r>
              <a:rPr lang="en-US" sz="2000" dirty="0">
                <a:solidFill>
                  <a:srgbClr val="0000FF"/>
                </a:solidFill>
              </a:rPr>
              <a:t>FK</a:t>
            </a:r>
            <a:r>
              <a:rPr lang="en-US" sz="2000" dirty="0"/>
              <a:t> if planning to access CK data via high level SPICE interfaces (PXFORM, SXFORM, SPKPOS, </a:t>
            </a:r>
            <a:r>
              <a:rPr lang="en-US" sz="2000" dirty="0" err="1"/>
              <a:t>etc</a:t>
            </a:r>
            <a:r>
              <a:rPr lang="en-US" sz="2000" dirty="0"/>
              <a:t>).</a:t>
            </a:r>
          </a:p>
          <a:p>
            <a:pPr lvl="1">
              <a:lnSpc>
                <a:spcPct val="80000"/>
              </a:lnSpc>
            </a:pPr>
            <a:endParaRPr lang="en-US" sz="1600" dirty="0"/>
          </a:p>
          <a:p>
            <a:pPr lvl="1">
              <a:lnSpc>
                <a:spcPct val="80000"/>
              </a:lnSpc>
            </a:pPr>
            <a:r>
              <a:rPr lang="en-US" sz="1600" dirty="0"/>
              <a:t>FK associates reference frames with CK data via CK IDs.</a:t>
            </a:r>
          </a:p>
        </p:txBody>
      </p:sp>
      <p:sp>
        <p:nvSpPr>
          <p:cNvPr id="20485" name="Rectangle 4"/>
          <p:cNvSpPr>
            <a:spLocks noGrp="1" noChangeArrowheads="1"/>
          </p:cNvSpPr>
          <p:nvPr>
            <p:ph type="title"/>
          </p:nvPr>
        </p:nvSpPr>
        <p:spPr>
          <a:xfrm>
            <a:off x="3182873" y="304800"/>
            <a:ext cx="3953005" cy="479747"/>
          </a:xfrm>
        </p:spPr>
        <p:txBody>
          <a:bodyPr/>
          <a:lstStyle/>
          <a:p>
            <a:r>
              <a:rPr lang="en-US" dirty="0"/>
              <a:t>Kernel Data needed</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dirty="0"/>
              <a:t>C-Kernel</a:t>
            </a:r>
          </a:p>
        </p:txBody>
      </p:sp>
      <p:sp>
        <p:nvSpPr>
          <p:cNvPr id="21507" name="Slide Number Placeholder 4"/>
          <p:cNvSpPr>
            <a:spLocks noGrp="1"/>
          </p:cNvSpPr>
          <p:nvPr>
            <p:ph type="sldNum" sz="quarter" idx="11"/>
          </p:nvPr>
        </p:nvSpPr>
        <p:spPr>
          <a:noFill/>
        </p:spPr>
        <p:txBody>
          <a:bodyPr/>
          <a:lstStyle/>
          <a:p>
            <a:fld id="{CD665FA9-4294-3B4E-A568-640DEAC53028}" type="slidenum">
              <a:rPr lang="en-US" smtClean="0"/>
              <a:pPr/>
              <a:t>8</a:t>
            </a:fld>
            <a:endParaRPr lang="en-US" sz="1400" b="0" dirty="0">
              <a:latin typeface="Times New Roman" charset="0"/>
            </a:endParaRPr>
          </a:p>
        </p:txBody>
      </p:sp>
      <p:sp>
        <p:nvSpPr>
          <p:cNvPr id="21508" name="Rectangle 2"/>
          <p:cNvSpPr>
            <a:spLocks noGrp="1" noChangeArrowheads="1"/>
          </p:cNvSpPr>
          <p:nvPr>
            <p:ph type="title"/>
          </p:nvPr>
        </p:nvSpPr>
        <p:spPr>
          <a:xfrm>
            <a:off x="2282825" y="381000"/>
            <a:ext cx="6159500" cy="422275"/>
          </a:xfrm>
        </p:spPr>
        <p:txBody>
          <a:bodyPr/>
          <a:lstStyle/>
          <a:p>
            <a:r>
              <a:rPr lang="en-US" sz="2800"/>
              <a:t>What SPICE Routines Access CKs?</a:t>
            </a:r>
            <a:endParaRPr lang="en-US"/>
          </a:p>
        </p:txBody>
      </p:sp>
      <p:sp>
        <p:nvSpPr>
          <p:cNvPr id="21509" name="Rectangle 3"/>
          <p:cNvSpPr>
            <a:spLocks noGrp="1" noChangeArrowheads="1"/>
          </p:cNvSpPr>
          <p:nvPr>
            <p:ph type="body" idx="1"/>
          </p:nvPr>
        </p:nvSpPr>
        <p:spPr>
          <a:xfrm>
            <a:off x="685800" y="1295400"/>
            <a:ext cx="7772400" cy="5416550"/>
          </a:xfrm>
        </p:spPr>
        <p:txBody>
          <a:bodyPr/>
          <a:lstStyle/>
          <a:p>
            <a:pPr>
              <a:lnSpc>
                <a:spcPct val="80000"/>
              </a:lnSpc>
            </a:pPr>
            <a:r>
              <a:rPr lang="en-US" sz="2000" dirty="0"/>
              <a:t>High-level SPICELIB routines are used more often than the “original” CK readers to access CK data. These high-level routines are:</a:t>
            </a:r>
          </a:p>
          <a:p>
            <a:pPr lvl="1">
              <a:lnSpc>
                <a:spcPct val="80000"/>
              </a:lnSpc>
            </a:pPr>
            <a:r>
              <a:rPr lang="en-US" sz="1600" dirty="0"/>
              <a:t>Position or state transformation matrix determination</a:t>
            </a:r>
          </a:p>
          <a:p>
            <a:pPr lvl="2">
              <a:lnSpc>
                <a:spcPct val="80000"/>
              </a:lnSpc>
            </a:pPr>
            <a:r>
              <a:rPr lang="en-US" sz="1600" dirty="0">
                <a:solidFill>
                  <a:schemeClr val="accent2"/>
                </a:solidFill>
              </a:rPr>
              <a:t>PXFORM, PXFRM2</a:t>
            </a:r>
            <a:r>
              <a:rPr lang="en-US" sz="1600" dirty="0"/>
              <a:t>: return a rotation matrix (3x3) from one frame to another, either of which can be a CK-based frame or have CK-based frames as “links” in its chain</a:t>
            </a:r>
          </a:p>
          <a:p>
            <a:pPr lvl="2">
              <a:lnSpc>
                <a:spcPct val="80000"/>
              </a:lnSpc>
            </a:pPr>
            <a:r>
              <a:rPr lang="en-US" sz="1600" dirty="0">
                <a:solidFill>
                  <a:schemeClr val="accent2"/>
                </a:solidFill>
              </a:rPr>
              <a:t>SXFORM</a:t>
            </a:r>
            <a:r>
              <a:rPr lang="en-US" sz="1600" dirty="0"/>
              <a:t>: return a state transformation matrix (6x6) from one frame to another, either of which can be a CK-based frame or have CK-based frames as “links” in its chain</a:t>
            </a:r>
          </a:p>
          <a:p>
            <a:pPr lvl="1">
              <a:lnSpc>
                <a:spcPct val="80000"/>
              </a:lnSpc>
            </a:pPr>
            <a:r>
              <a:rPr lang="en-US" sz="1600" dirty="0"/>
              <a:t>Position or state vector determination</a:t>
            </a:r>
          </a:p>
          <a:p>
            <a:pPr lvl="2">
              <a:lnSpc>
                <a:spcPct val="80000"/>
              </a:lnSpc>
            </a:pPr>
            <a:r>
              <a:rPr lang="en-US" sz="1600" dirty="0">
                <a:solidFill>
                  <a:schemeClr val="accent2"/>
                </a:solidFill>
              </a:rPr>
              <a:t>SPKPOS</a:t>
            </a:r>
            <a:r>
              <a:rPr lang="en-US" sz="1600" dirty="0"/>
              <a:t>: return a position vector (3x1) in a specified frame, which can be a CK-based frame or have CK-based frames as “links” in its chain</a:t>
            </a:r>
          </a:p>
          <a:p>
            <a:pPr lvl="2">
              <a:lnSpc>
                <a:spcPct val="80000"/>
              </a:lnSpc>
            </a:pPr>
            <a:r>
              <a:rPr lang="en-US" sz="1600" dirty="0">
                <a:solidFill>
                  <a:schemeClr val="accent2"/>
                </a:solidFill>
              </a:rPr>
              <a:t>SPKEZR</a:t>
            </a:r>
            <a:r>
              <a:rPr lang="en-US" sz="1600" dirty="0"/>
              <a:t>: return a state vector (6x1) in a specified frame, which can be a CK-based frame or have CK-based frames as “links” in its chain</a:t>
            </a:r>
          </a:p>
          <a:p>
            <a:pPr>
              <a:lnSpc>
                <a:spcPct val="80000"/>
              </a:lnSpc>
            </a:pPr>
            <a:r>
              <a:rPr lang="en-US" sz="2000" dirty="0"/>
              <a:t>Use of the above mentioned routines is discussed in the FK, Using Frames, and SPK tutorials</a:t>
            </a:r>
          </a:p>
          <a:p>
            <a:pPr>
              <a:lnSpc>
                <a:spcPct val="80000"/>
              </a:lnSpc>
            </a:pPr>
            <a:r>
              <a:rPr lang="en-US" sz="2000" dirty="0"/>
              <a:t>The “original” CK access routines are CKGP and CKGPAV</a:t>
            </a:r>
          </a:p>
          <a:p>
            <a:pPr lvl="1">
              <a:lnSpc>
                <a:spcPct val="80000"/>
              </a:lnSpc>
            </a:pPr>
            <a:r>
              <a:rPr lang="en-US" sz="1600" dirty="0"/>
              <a:t>Use of these routines is described in the BACKUP section of this tutorial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3"/>
          <p:cNvSpPr>
            <a:spLocks noGrp="1"/>
          </p:cNvSpPr>
          <p:nvPr>
            <p:ph type="ftr" sz="quarter" idx="10"/>
          </p:nvPr>
        </p:nvSpPr>
        <p:spPr>
          <a:noFill/>
        </p:spPr>
        <p:txBody>
          <a:bodyPr/>
          <a:lstStyle/>
          <a:p>
            <a:r>
              <a:rPr lang="en-US"/>
              <a:t>C-Kernel</a:t>
            </a:r>
          </a:p>
        </p:txBody>
      </p:sp>
      <p:sp>
        <p:nvSpPr>
          <p:cNvPr id="24579" name="Slide Number Placeholder 4"/>
          <p:cNvSpPr>
            <a:spLocks noGrp="1"/>
          </p:cNvSpPr>
          <p:nvPr>
            <p:ph type="sldNum" sz="quarter" idx="11"/>
          </p:nvPr>
        </p:nvSpPr>
        <p:spPr>
          <a:noFill/>
        </p:spPr>
        <p:txBody>
          <a:bodyPr/>
          <a:lstStyle/>
          <a:p>
            <a:fld id="{90E1EBB8-D201-724F-95DF-1A83BFEB3ABC}" type="slidenum">
              <a:rPr lang="en-US" smtClean="0"/>
              <a:pPr/>
              <a:t>9</a:t>
            </a:fld>
            <a:endParaRPr lang="en-US" sz="1400" b="0">
              <a:latin typeface="Times New Roman" charset="0"/>
            </a:endParaRPr>
          </a:p>
        </p:txBody>
      </p:sp>
      <p:sp>
        <p:nvSpPr>
          <p:cNvPr id="24580" name="Rectangle 2"/>
          <p:cNvSpPr>
            <a:spLocks noGrp="1" noChangeArrowheads="1"/>
          </p:cNvSpPr>
          <p:nvPr>
            <p:ph type="title"/>
          </p:nvPr>
        </p:nvSpPr>
        <p:spPr>
          <a:xfrm>
            <a:off x="2263775" y="381000"/>
            <a:ext cx="6180138" cy="474663"/>
          </a:xfrm>
        </p:spPr>
        <p:txBody>
          <a:bodyPr/>
          <a:lstStyle/>
          <a:p>
            <a:r>
              <a:rPr lang="en-US"/>
              <a:t>An Example of Project CK Files</a:t>
            </a:r>
          </a:p>
        </p:txBody>
      </p:sp>
      <p:sp>
        <p:nvSpPr>
          <p:cNvPr id="24581" name="Rectangle 3"/>
          <p:cNvSpPr>
            <a:spLocks noGrp="1" noChangeArrowheads="1"/>
          </p:cNvSpPr>
          <p:nvPr>
            <p:ph type="body" idx="1"/>
          </p:nvPr>
        </p:nvSpPr>
        <p:spPr>
          <a:xfrm>
            <a:off x="1066800" y="1295400"/>
            <a:ext cx="7683500" cy="5035550"/>
          </a:xfrm>
        </p:spPr>
        <p:txBody>
          <a:bodyPr/>
          <a:lstStyle/>
          <a:p>
            <a:pPr marL="0" indent="0">
              <a:lnSpc>
                <a:spcPct val="80000"/>
              </a:lnSpc>
              <a:buFontTx/>
              <a:buNone/>
            </a:pPr>
            <a:r>
              <a:rPr lang="en-US" sz="1800" dirty="0"/>
              <a:t>     CASSINI                          HUYGENS                          CASSINI</a:t>
            </a:r>
          </a:p>
          <a:p>
            <a:pPr marL="0" indent="0">
              <a:lnSpc>
                <a:spcPct val="80000"/>
              </a:lnSpc>
              <a:buFontTx/>
              <a:buNone/>
            </a:pPr>
            <a:r>
              <a:rPr lang="en-US" sz="1800" dirty="0"/>
              <a:t>SPACECRAFT                       PROBE                         CDA MIRROR</a:t>
            </a:r>
          </a:p>
          <a:p>
            <a:pPr marL="0" indent="0">
              <a:lnSpc>
                <a:spcPct val="80000"/>
              </a:lnSpc>
              <a:buFontTx/>
              <a:buNone/>
            </a:pPr>
            <a:endParaRPr lang="en-US" sz="1800" dirty="0"/>
          </a:p>
          <a:p>
            <a:pPr marL="0" indent="0">
              <a:lnSpc>
                <a:spcPct val="80000"/>
              </a:lnSpc>
              <a:buFontTx/>
              <a:buNone/>
            </a:pPr>
            <a:endParaRPr lang="en-US" sz="1800" dirty="0"/>
          </a:p>
          <a:p>
            <a:pPr marL="0" indent="0">
              <a:lnSpc>
                <a:spcPct val="80000"/>
              </a:lnSpc>
              <a:buFontTx/>
              <a:buNone/>
            </a:pPr>
            <a:r>
              <a:rPr lang="en-US" sz="1800" dirty="0"/>
              <a:t>     -82000                              -150000                              -82791</a:t>
            </a:r>
          </a:p>
          <a:p>
            <a:pPr marL="0" indent="0">
              <a:lnSpc>
                <a:spcPct val="80000"/>
              </a:lnSpc>
              <a:buFontTx/>
              <a:buNone/>
            </a:pPr>
            <a:endParaRPr lang="en-US" dirty="0"/>
          </a:p>
          <a:p>
            <a:pPr marL="0" indent="0">
              <a:lnSpc>
                <a:spcPct val="80000"/>
              </a:lnSpc>
              <a:buFontTx/>
              <a:buNone/>
            </a:pPr>
            <a:endParaRPr lang="en-US" sz="1600" dirty="0"/>
          </a:p>
          <a:p>
            <a:pPr marL="0" indent="0">
              <a:lnSpc>
                <a:spcPct val="80000"/>
              </a:lnSpc>
              <a:buFontTx/>
              <a:buNone/>
            </a:pPr>
            <a:endParaRPr lang="en-US" sz="1600" dirty="0"/>
          </a:p>
          <a:p>
            <a:pPr marL="0" indent="0">
              <a:lnSpc>
                <a:spcPct val="80000"/>
              </a:lnSpc>
              <a:buFontTx/>
              <a:buNone/>
            </a:pPr>
            <a:endParaRPr lang="en-US" sz="1600" dirty="0"/>
          </a:p>
          <a:p>
            <a:pPr marL="0" indent="0">
              <a:lnSpc>
                <a:spcPct val="80000"/>
              </a:lnSpc>
              <a:buFontTx/>
              <a:buNone/>
            </a:pPr>
            <a:endParaRPr lang="en-US" sz="1600" dirty="0"/>
          </a:p>
          <a:p>
            <a:pPr marL="0" indent="0">
              <a:lnSpc>
                <a:spcPct val="80000"/>
              </a:lnSpc>
              <a:buFontTx/>
              <a:buNone/>
            </a:pPr>
            <a:endParaRPr lang="en-US" sz="1600" dirty="0"/>
          </a:p>
          <a:p>
            <a:pPr marL="0" indent="0">
              <a:lnSpc>
                <a:spcPct val="80000"/>
              </a:lnSpc>
              <a:buFontTx/>
              <a:buNone/>
            </a:pPr>
            <a:endParaRPr lang="en-US" sz="1600" dirty="0"/>
          </a:p>
          <a:p>
            <a:pPr marL="0" indent="0">
              <a:lnSpc>
                <a:spcPct val="80000"/>
              </a:lnSpc>
              <a:buFontTx/>
              <a:buNone/>
            </a:pPr>
            <a:endParaRPr lang="en-US" sz="1800" dirty="0"/>
          </a:p>
          <a:p>
            <a:pPr marL="0" indent="0">
              <a:lnSpc>
                <a:spcPct val="80000"/>
              </a:lnSpc>
              <a:buFontTx/>
              <a:buNone/>
            </a:pPr>
            <a:r>
              <a:rPr lang="en-US" sz="1800" dirty="0"/>
              <a:t>A user’s program must be able to load as many of these files as needed to satisfy his/her requirements. It is strongly recommended that users’ programs have the flexibility to load a list of CK files provided to the program at run time; this is easily accomplished using the Toolkit's FURNSH routine.</a:t>
            </a:r>
            <a:endParaRPr lang="en-US" dirty="0"/>
          </a:p>
        </p:txBody>
      </p:sp>
      <p:sp>
        <p:nvSpPr>
          <p:cNvPr id="24582" name="AutoShape 4"/>
          <p:cNvSpPr>
            <a:spLocks noChangeArrowheads="1"/>
          </p:cNvSpPr>
          <p:nvPr/>
        </p:nvSpPr>
        <p:spPr bwMode="auto">
          <a:xfrm>
            <a:off x="838200" y="1981200"/>
            <a:ext cx="1981200" cy="2895600"/>
          </a:xfrm>
          <a:prstGeom prst="flowChartMultidocumen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4583" name="AutoShape 5"/>
          <p:cNvSpPr>
            <a:spLocks noChangeArrowheads="1"/>
          </p:cNvSpPr>
          <p:nvPr/>
        </p:nvSpPr>
        <p:spPr bwMode="auto">
          <a:xfrm>
            <a:off x="3505200" y="1981200"/>
            <a:ext cx="1981200" cy="2895600"/>
          </a:xfrm>
          <a:prstGeom prst="flowChartMultidocumen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4584" name="AutoShape 6"/>
          <p:cNvSpPr>
            <a:spLocks noChangeArrowheads="1"/>
          </p:cNvSpPr>
          <p:nvPr/>
        </p:nvSpPr>
        <p:spPr bwMode="auto">
          <a:xfrm>
            <a:off x="6172200" y="1981200"/>
            <a:ext cx="1981200" cy="2895600"/>
          </a:xfrm>
          <a:prstGeom prst="flowChartMultidocument">
            <a:avLst/>
          </a:prstGeom>
          <a:noFill/>
          <a:ln w="12700">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sld>
</file>

<file path=ppt/theme/theme1.xml><?xml version="1.0" encoding="utf-8"?>
<a:theme xmlns:a="http://schemas.openxmlformats.org/drawingml/2006/main" name="SPICE_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SPICE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200" b="1" i="0" u="none" strike="noStrike" cap="none" normalizeH="0" baseline="0">
            <a:ln>
              <a:noFill/>
            </a:ln>
            <a:solidFill>
              <a:schemeClr val="tx1"/>
            </a:solidFill>
            <a:effectLst/>
            <a:latin typeface="Arial" charset="0"/>
          </a:defRPr>
        </a:defPPr>
      </a:lstStyle>
    </a:lnDef>
  </a:objectDefaults>
  <a:extraClrSchemeLst>
    <a:extraClrScheme>
      <a:clrScheme name="SPICE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ICE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ICE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ICE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ICE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ICE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ICE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Office\Templates\SPICE_Presentation.pot</Template>
  <TotalTime>500236535</TotalTime>
  <Pages>1</Pages>
  <Words>4687</Words>
  <Application>Microsoft Macintosh PowerPoint</Application>
  <PresentationFormat>Custom</PresentationFormat>
  <Paragraphs>502</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Courier New</vt:lpstr>
      <vt:lpstr>Symbol</vt:lpstr>
      <vt:lpstr>Times New Roman</vt:lpstr>
      <vt:lpstr>SPICE_Presentation</vt:lpstr>
      <vt:lpstr>“Camera-matrix” Kernel CK  (Orientation or Attitude Kernel)  Focused on reading CK files</vt:lpstr>
      <vt:lpstr>CK File Contents - 1</vt:lpstr>
      <vt:lpstr>CK File Contents - 2</vt:lpstr>
      <vt:lpstr>C-Kernel Varieties - 1</vt:lpstr>
      <vt:lpstr>C-Kernel Varieties - 2</vt:lpstr>
      <vt:lpstr>CK Data Types</vt:lpstr>
      <vt:lpstr>Kernel Data needed</vt:lpstr>
      <vt:lpstr>What SPICE Routines Access CKs?</vt:lpstr>
      <vt:lpstr>An Example of Project CK Files</vt:lpstr>
      <vt:lpstr>Sample* CK File Coverage - 1</vt:lpstr>
      <vt:lpstr>Sample CK Data Coverage - 2</vt:lpstr>
      <vt:lpstr>What is an Interpolation interval?</vt:lpstr>
      <vt:lpstr>How are Requests Falling in Gaps Handled?</vt:lpstr>
      <vt:lpstr>Obtaining Coverage of a CK File</vt:lpstr>
      <vt:lpstr>Using CKCOV</vt:lpstr>
      <vt:lpstr>Determine Coverage Using Utilities</vt:lpstr>
      <vt:lpstr>Summarizing a CK File - 1</vt:lpstr>
      <vt:lpstr>Summarizing a CK File - 2</vt:lpstr>
      <vt:lpstr>Summarizing a CK File - 3</vt:lpstr>
      <vt:lpstr>Summarizing a CK file - 4</vt:lpstr>
      <vt:lpstr>CK Utility Programs</vt:lpstr>
      <vt:lpstr>Additional Information on CK</vt:lpstr>
      <vt:lpstr>Backup</vt:lpstr>
      <vt:lpstr>The Meaning of Tolerance - 1</vt:lpstr>
      <vt:lpstr>The Meaning of Tolerance - 2</vt:lpstr>
      <vt:lpstr>The Meaning of Tolerance - 3</vt:lpstr>
      <vt:lpstr>The Meaning of Tolerance - 4</vt:lpstr>
      <vt:lpstr>Problems using CK - 1</vt:lpstr>
      <vt:lpstr>Problems using CK - 2</vt:lpstr>
      <vt:lpstr>Problems using CK - 3</vt:lpstr>
      <vt:lpstr>Problems using CK - 4</vt:lpstr>
      <vt:lpstr>Problems using CK - 5</vt:lpstr>
      <vt:lpstr>One Example of How To Read a CK File</vt:lpstr>
      <vt:lpstr>Arguments of CKGPAV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subject/>
  <dc:creator>Chuck Acton</dc:creator>
  <cp:keywords/>
  <dc:description/>
  <cp:lastModifiedBy>Semenov, Boris V (US 392N)</cp:lastModifiedBy>
  <cp:revision>280</cp:revision>
  <cp:lastPrinted>2019-11-27T20:37:48Z</cp:lastPrinted>
  <dcterms:created xsi:type="dcterms:W3CDTF">2010-02-25T04:25:47Z</dcterms:created>
  <dcterms:modified xsi:type="dcterms:W3CDTF">2023-04-09T13:50:33Z</dcterms:modified>
</cp:coreProperties>
</file>