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6" r:id="rId2"/>
    <p:sldId id="378" r:id="rId3"/>
    <p:sldId id="257" r:id="rId4"/>
    <p:sldId id="303" r:id="rId5"/>
    <p:sldId id="375" r:id="rId6"/>
    <p:sldId id="379" r:id="rId7"/>
    <p:sldId id="374" r:id="rId8"/>
    <p:sldId id="261" r:id="rId9"/>
    <p:sldId id="264" r:id="rId10"/>
    <p:sldId id="368" r:id="rId11"/>
    <p:sldId id="376" r:id="rId12"/>
    <p:sldId id="265" r:id="rId13"/>
    <p:sldId id="380" r:id="rId14"/>
    <p:sldId id="381" r:id="rId15"/>
    <p:sldId id="369" r:id="rId16"/>
    <p:sldId id="305" r:id="rId17"/>
    <p:sldId id="382" r:id="rId18"/>
    <p:sldId id="372" r:id="rId19"/>
    <p:sldId id="373" r:id="rId20"/>
    <p:sldId id="268" r:id="rId21"/>
    <p:sldId id="313" r:id="rId22"/>
    <p:sldId id="377" r:id="rId23"/>
  </p:sldIdLst>
  <p:sldSz cx="9144000" cy="6858000" type="screen4x3"/>
  <p:notesSz cx="6991350" cy="92821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5pPr>
    <a:lvl6pPr marL="22860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6pPr>
    <a:lvl7pPr marL="27432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7pPr>
    <a:lvl8pPr marL="32004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8pPr>
    <a:lvl9pPr marL="36576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20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FF"/>
    <a:srgbClr val="000000"/>
    <a:srgbClr val="33CC33"/>
    <a:srgbClr val="F8F8F8"/>
    <a:srgbClr val="4A39C5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9887" autoAdjust="0"/>
  </p:normalViewPr>
  <p:slideViewPr>
    <p:cSldViewPr>
      <p:cViewPr varScale="1">
        <p:scale>
          <a:sx n="124" d="100"/>
          <a:sy n="124" d="100"/>
        </p:scale>
        <p:origin x="184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230" y="-84"/>
      </p:cViewPr>
      <p:guideLst>
        <p:guide orient="horz" pos="2923"/>
        <p:guide pos="22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2908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9613"/>
            <a:ext cx="4614862" cy="3460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42754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Times New Roman" charset="0"/>
              </a:rPr>
              <a:t>If edited, copy</a:t>
            </a:r>
            <a:r>
              <a:rPr lang="en-US" sz="2400" baseline="0" dirty="0">
                <a:latin typeface="Times New Roman" charset="0"/>
              </a:rPr>
              <a:t> changes to: C, IDL, </a:t>
            </a:r>
            <a:r>
              <a:rPr lang="en-US" sz="2400" baseline="0">
                <a:latin typeface="Times New Roman" charset="0"/>
              </a:rPr>
              <a:t>and Fortran </a:t>
            </a:r>
            <a:r>
              <a:rPr lang="en-US" sz="2400" baseline="0" dirty="0">
                <a:latin typeface="Times New Roman" charset="0"/>
              </a:rPr>
              <a:t>versions.</a:t>
            </a: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3275" y="969963"/>
            <a:ext cx="3871913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90000"/>
              </a:lnSpc>
              <a:defRPr/>
            </a:pPr>
            <a:r>
              <a:rPr lang="en-US" sz="1400" b="1" u="none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u="none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u="none">
                <a:latin typeface="Arial" charset="0"/>
              </a:endParaRPr>
            </a:p>
          </p:txBody>
        </p:sp>
      </p:grpSp>
      <p:sp>
        <p:nvSpPr>
          <p:cNvPr id="153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3388" y="2281238"/>
            <a:ext cx="5727700" cy="4746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78263"/>
            <a:ext cx="6391275" cy="17494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FCD2E6-ADC3-E440-AA13-04062DE71AC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381000"/>
            <a:ext cx="1939925" cy="5710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63" y="381000"/>
            <a:ext cx="5670550" cy="5710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D903B5-1F94-C944-9198-CEA8D4F5A7F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9F71DF-FCD1-6B49-BCDB-0B5291E6FBC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09CB4C-48A9-0342-AE5B-43195A8B9BD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63" y="1984375"/>
            <a:ext cx="3805237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4375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D5166F-1BC0-BD46-AF48-443ED2C04B1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5620F8-1960-2C46-B644-F61669D6420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E133D7-8BFF-2C4D-AE61-3B64F68D8BC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3E8D57-2EE4-C042-A954-99951276EE0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A39669-847F-D746-8337-11CCE53F639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EEE960-4950-C64B-9FEF-8FAF52D5B53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967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398" tIns="25359" rIns="63398" bIns="2535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2579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2073275" y="969963"/>
            <a:ext cx="3876675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90000"/>
              </a:lnSpc>
              <a:defRPr/>
            </a:pPr>
            <a:r>
              <a:rPr lang="en-US" sz="1400" b="1" u="none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984375"/>
            <a:ext cx="7762875" cy="410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6700"/>
            <a:ext cx="2890838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l">
              <a:defRPr sz="1000" b="1" u="none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Writing a Mice-based program</a:t>
            </a:r>
          </a:p>
        </p:txBody>
      </p:sp>
      <p:sp>
        <p:nvSpPr>
          <p:cNvPr id="152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42175" y="6616700"/>
            <a:ext cx="19018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 b="1" u="none">
                <a:latin typeface="Arial" charset="0"/>
              </a:defRPr>
            </a:lvl1pPr>
          </a:lstStyle>
          <a:p>
            <a:pPr>
              <a:defRPr/>
            </a:pPr>
            <a:fld id="{02763107-5E8B-6946-B135-5B6BC195B1BE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152586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7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8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9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0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1" name="Arc 15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2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3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4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5" name="Freeform 19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6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7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u="none">
                <a:latin typeface="Arial" charset="0"/>
              </a:endParaRPr>
            </a:p>
          </p:txBody>
        </p:sp>
        <p:sp>
          <p:nvSpPr>
            <p:cNvPr id="152598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u="none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22701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1413" indent="-22860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39875" indent="-16986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19970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42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14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686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58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8760" y="2263775"/>
            <a:ext cx="5770606" cy="1015195"/>
          </a:xfrm>
          <a:noFill/>
        </p:spPr>
        <p:txBody>
          <a:bodyPr/>
          <a:lstStyle/>
          <a:p>
            <a:r>
              <a:rPr lang="en-US" sz="3600" dirty="0"/>
              <a:t>Writing a Mice (MATLAB) </a:t>
            </a:r>
            <a:br>
              <a:rPr lang="en-US" sz="3600" dirty="0"/>
            </a:br>
            <a:r>
              <a:rPr lang="en-US" sz="3600" dirty="0"/>
              <a:t>Based Program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724400"/>
            <a:ext cx="6391275" cy="1747838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0CBD2CE0-B3EE-E144-8F73-9ECDF9D7543C}" type="slidenum">
              <a:rPr lang="en-US">
                <a:latin typeface="+mn-lt"/>
              </a:rPr>
              <a:pPr defTabSz="912813">
                <a:defRPr/>
              </a:pPr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title"/>
          </p:nvPr>
        </p:nvSpPr>
        <p:spPr>
          <a:xfrm>
            <a:off x="1876425" y="381000"/>
            <a:ext cx="7159625" cy="422275"/>
          </a:xfrm>
        </p:spPr>
        <p:txBody>
          <a:bodyPr/>
          <a:lstStyle/>
          <a:p>
            <a:r>
              <a:rPr lang="en-US" sz="2800"/>
              <a:t>Compute Lat/Lon and Illumination Angles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685800" y="1354138"/>
            <a:ext cx="7848600" cy="1617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Compute the planetocentric latitude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pclat</a:t>
            </a:r>
            <a:r>
              <a:rPr lang="en-US" sz="1600" b="1" u="none" dirty="0">
                <a:latin typeface="Arial" charset="0"/>
              </a:rPr>
              <a:t>) and longitude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pclon</a:t>
            </a:r>
            <a:r>
              <a:rPr lang="en-US" sz="1600" b="1" u="none" dirty="0">
                <a:latin typeface="Arial" charset="0"/>
              </a:rPr>
              <a:t>), as well as the planetodetic latitude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pdlat</a:t>
            </a:r>
            <a:r>
              <a:rPr lang="en-US" sz="1600" b="1" u="none" dirty="0">
                <a:latin typeface="Arial" charset="0"/>
              </a:rPr>
              <a:t>) and longitude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pdlon</a:t>
            </a:r>
            <a:r>
              <a:rPr lang="en-US" sz="1600" b="1" u="none" dirty="0">
                <a:latin typeface="Arial" charset="0"/>
              </a:rPr>
              <a:t>) of  the intersection point.</a:t>
            </a:r>
            <a:endParaRPr lang="en-US" sz="1400" b="1" u="none" dirty="0">
              <a:latin typeface="Arial" charset="0"/>
            </a:endParaRP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sz="12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if ( found )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</a:t>
            </a:r>
            <a:r>
              <a:rPr lang="en-US" sz="1400" b="1" u="none" dirty="0">
                <a:solidFill>
                  <a:srgbClr val="000000"/>
                </a:solidFill>
              </a:rPr>
              <a:t>[</a:t>
            </a:r>
            <a:r>
              <a:rPr lang="en-US" sz="1400" b="1" u="none" dirty="0">
                <a:solidFill>
                  <a:schemeClr val="accent2"/>
                </a:solidFill>
              </a:rPr>
              <a:t>r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pclon</a:t>
            </a:r>
            <a:r>
              <a:rPr lang="en-US" sz="1400" b="1" u="none" dirty="0">
                <a:solidFill>
                  <a:schemeClr val="accent2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pclat</a:t>
            </a:r>
            <a:r>
              <a:rPr lang="en-US" sz="1400" b="1" u="none" dirty="0">
                <a:solidFill>
                  <a:srgbClr val="000000"/>
                </a:solidFill>
              </a:rPr>
              <a:t>] = cspice_reclat( point );</a:t>
            </a:r>
            <a:endParaRPr lang="en-US" sz="1400" b="1" u="none" dirty="0">
              <a:solidFill>
                <a:schemeClr val="accent2"/>
              </a:solidFill>
            </a:endParaRP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b="1" u="none" dirty="0">
              <a:latin typeface="Arial" charset="0"/>
            </a:endParaRPr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1303338" y="2971800"/>
            <a:ext cx="6392862" cy="1639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% Let re, </a:t>
            </a:r>
            <a:r>
              <a:rPr lang="en-US" sz="1400" b="1" u="none" dirty="0" err="1"/>
              <a:t>rp</a:t>
            </a:r>
            <a:r>
              <a:rPr lang="en-US" sz="1400" b="1" u="none" dirty="0"/>
              <a:t>, and f be the satellite's longer equatorial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% radius, polar radius, and flattening factor.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re = </a:t>
            </a:r>
            <a:r>
              <a:rPr lang="en-US" sz="1400" b="1" u="none" dirty="0">
                <a:solidFill>
                  <a:schemeClr val="accent1"/>
                </a:solidFill>
              </a:rPr>
              <a:t>radii(1)</a:t>
            </a:r>
            <a:r>
              <a:rPr lang="en-US" sz="1400" b="1" u="none" dirty="0"/>
              <a:t>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 err="1"/>
              <a:t>rp</a:t>
            </a:r>
            <a:r>
              <a:rPr lang="en-US" sz="1400" b="1" u="none" dirty="0"/>
              <a:t> = </a:t>
            </a:r>
            <a:r>
              <a:rPr lang="en-US" sz="1400" b="1" u="none" dirty="0">
                <a:solidFill>
                  <a:schemeClr val="accent1"/>
                </a:solidFill>
              </a:rPr>
              <a:t>radii(3)</a:t>
            </a:r>
            <a:r>
              <a:rPr lang="en-US" sz="1400" b="1" u="none" dirty="0"/>
              <a:t>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f  = ( re -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) / re;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[</a:t>
            </a:r>
            <a:r>
              <a:rPr lang="en-US" sz="1400" b="1" u="none" dirty="0" err="1">
                <a:solidFill>
                  <a:schemeClr val="accent2"/>
                </a:solidFill>
              </a:rPr>
              <a:t>pdlat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pdlat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rgbClr val="063DE8"/>
                </a:solidFill>
              </a:rPr>
              <a:t>alt</a:t>
            </a:r>
            <a:r>
              <a:rPr lang="en-US" sz="1400" b="1" u="none" dirty="0"/>
              <a:t>] = cspice_recgeo( point, re, f );</a:t>
            </a:r>
          </a:p>
        </p:txBody>
      </p:sp>
      <p:sp>
        <p:nvSpPr>
          <p:cNvPr id="156678" name="Rectangle 6"/>
          <p:cNvSpPr>
            <a:spLocks noChangeArrowheads="1"/>
          </p:cNvSpPr>
          <p:nvPr/>
        </p:nvSpPr>
        <p:spPr bwMode="auto">
          <a:xfrm>
            <a:off x="695325" y="4953000"/>
            <a:ext cx="7762875" cy="1012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 illumination angles we want are the outputs of </a:t>
            </a:r>
            <a:r>
              <a:rPr lang="en-US" sz="1400" b="1" u="none" dirty="0" err="1"/>
              <a:t>cspice_ilumin</a:t>
            </a:r>
            <a:r>
              <a:rPr lang="en-US" sz="1600" b="1" u="none" dirty="0">
                <a:latin typeface="Arial" charset="0"/>
              </a:rPr>
              <a:t>.  Units are radians.</a:t>
            </a:r>
            <a:endParaRPr lang="en-US" sz="20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>
              <a:solidFill>
                <a:srgbClr val="000000"/>
              </a:solidFill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rgbClr val="000000"/>
                </a:solidFill>
              </a:rPr>
              <a:t>      [</a:t>
            </a:r>
            <a:r>
              <a:rPr lang="en-US" sz="1400" b="1" u="none" dirty="0" err="1">
                <a:solidFill>
                  <a:srgbClr val="063DE8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rgbClr val="063DE8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phase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solar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emissn</a:t>
            </a:r>
            <a:r>
              <a:rPr lang="en-US" sz="1400" b="1" u="none" dirty="0">
                <a:solidFill>
                  <a:srgbClr val="000000"/>
                </a:solidFill>
              </a:rPr>
              <a:t>] = </a:t>
            </a:r>
            <a:r>
              <a:rPr lang="en-US" sz="1400" b="1" u="none" dirty="0" err="1">
                <a:solidFill>
                  <a:srgbClr val="000000"/>
                </a:solidFill>
              </a:rPr>
              <a:t>cspice_ilumin</a:t>
            </a:r>
            <a:r>
              <a:rPr lang="en-US" sz="1400" b="1" u="none" dirty="0">
                <a:solidFill>
                  <a:srgbClr val="000000"/>
                </a:solidFill>
              </a:rPr>
              <a:t>( ...                               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rgbClr val="000000"/>
                </a:solidFill>
              </a:rPr>
              <a:t>              </a:t>
            </a:r>
            <a:r>
              <a:rPr lang="en-US" sz="1400" b="1" u="none" dirty="0"/>
              <a:t>'Ellipsoid'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point</a:t>
            </a:r>
            <a:r>
              <a:rPr lang="en-US" sz="1400" b="1" u="none" dirty="0">
                <a:solidFill>
                  <a:srgbClr val="000000"/>
                </a:solidFill>
              </a:rPr>
              <a:t> );</a:t>
            </a:r>
            <a:endParaRPr lang="en-US" sz="1800" b="1" u="non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6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6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6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 build="p" autoUpdateAnimBg="0"/>
      <p:bldP spid="156677" grpId="0" autoUpdateAnimBg="0"/>
      <p:bldP spid="15667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36123CD-C0CC-8F43-AA90-C46D69BBAD63}" type="slidenum">
              <a:rPr lang="en-US">
                <a:latin typeface="+mn-lt"/>
              </a:rPr>
              <a:pPr defTabSz="912813">
                <a:defRPr/>
              </a:pPr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5844" name="Rectangle 8"/>
          <p:cNvSpPr>
            <a:spLocks noGrp="1" noChangeArrowheads="1"/>
          </p:cNvSpPr>
          <p:nvPr>
            <p:ph type="title"/>
          </p:nvPr>
        </p:nvSpPr>
        <p:spPr>
          <a:xfrm>
            <a:off x="2016125" y="381000"/>
            <a:ext cx="6654800" cy="474663"/>
          </a:xfrm>
        </p:spPr>
        <p:txBody>
          <a:bodyPr/>
          <a:lstStyle/>
          <a:p>
            <a:r>
              <a:rPr lang="en-US"/>
              <a:t>Geometry Calculations: Summary</a:t>
            </a:r>
          </a:p>
        </p:txBody>
      </p:sp>
      <p:sp>
        <p:nvSpPr>
          <p:cNvPr id="186382" name="Rectangle 14"/>
          <p:cNvSpPr>
            <a:spLocks noChangeArrowheads="1"/>
          </p:cNvSpPr>
          <p:nvPr/>
        </p:nvSpPr>
        <p:spPr bwMode="auto">
          <a:xfrm>
            <a:off x="685800" y="1354138"/>
            <a:ext cx="8001000" cy="5122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% Compute the boresight ray intersection with the surface of the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% target body.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</a:t>
            </a:r>
            <a:r>
              <a:rPr lang="en-US" sz="1400" b="1" u="none" dirty="0">
                <a:solidFill>
                  <a:srgbClr val="000000"/>
                </a:solidFill>
              </a:rPr>
              <a:t>[</a:t>
            </a:r>
            <a:r>
              <a:rPr lang="en-US" sz="1400" b="1" u="none" dirty="0">
                <a:solidFill>
                  <a:schemeClr val="accent2"/>
                </a:solidFill>
              </a:rPr>
              <a:t>point, </a:t>
            </a:r>
            <a:r>
              <a:rPr lang="en-US" sz="1400" b="1" u="none" dirty="0" err="1">
                <a:solidFill>
                  <a:srgbClr val="063DE8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2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found</a:t>
            </a:r>
            <a:r>
              <a:rPr lang="en-US" sz="1400" b="1" u="none" dirty="0">
                <a:solidFill>
                  <a:srgbClr val="000000"/>
                </a:solidFill>
              </a:rPr>
              <a:t>] = </a:t>
            </a:r>
            <a:r>
              <a:rPr lang="en-US" sz="1400" b="1" u="none" dirty="0" err="1">
                <a:solidFill>
                  <a:srgbClr val="000000"/>
                </a:solidFill>
              </a:rPr>
              <a:t>cspice_sincpt</a:t>
            </a:r>
            <a:r>
              <a:rPr lang="en-US" sz="1400" b="1" u="none" dirty="0">
                <a:solidFill>
                  <a:srgbClr val="000000"/>
                </a:solidFill>
              </a:rPr>
              <a:t>( ...                               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rgbClr val="000000"/>
                </a:solidFill>
              </a:rPr>
              <a:t>         </a:t>
            </a:r>
            <a:r>
              <a:rPr lang="en-US" sz="1400" b="1" u="none" dirty="0"/>
              <a:t>'Ellipsoid'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iframe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insite</a:t>
            </a:r>
            <a:r>
              <a:rPr lang="en-US" sz="1400" b="1" u="none" dirty="0">
                <a:solidFill>
                  <a:srgbClr val="000000"/>
                </a:solidFill>
              </a:rPr>
              <a:t> );</a:t>
            </a: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% If an intercept is found, compute planetocentric and planetodetic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% latitude and longitude of the point.   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if ( found )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[</a:t>
            </a:r>
            <a:r>
              <a:rPr lang="en-US" sz="1400" b="1" u="none" dirty="0">
                <a:solidFill>
                  <a:srgbClr val="063DE8"/>
                </a:solidFill>
              </a:rPr>
              <a:t>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pclon</a:t>
            </a:r>
            <a:r>
              <a:rPr lang="en-US" sz="1400" b="1" u="none" dirty="0">
                <a:solidFill>
                  <a:schemeClr val="accent2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pclat</a:t>
            </a:r>
            <a:r>
              <a:rPr lang="en-US" sz="1400" b="1" u="none" dirty="0"/>
              <a:t>] = cspice_reclat( point );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% Let re, </a:t>
            </a:r>
            <a:r>
              <a:rPr lang="en-US" sz="1400" b="1" u="none" dirty="0" err="1"/>
              <a:t>rp</a:t>
            </a:r>
            <a:r>
              <a:rPr lang="en-US" sz="1400" b="1" u="none" dirty="0"/>
              <a:t>, and f be the satellite's longer equatorial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% radius, polar radius, and flattening factor.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re = </a:t>
            </a:r>
            <a:r>
              <a:rPr lang="en-US" sz="1400" b="1" u="none" dirty="0">
                <a:solidFill>
                  <a:schemeClr val="accent1"/>
                </a:solidFill>
              </a:rPr>
              <a:t>radii(1)</a:t>
            </a:r>
            <a:r>
              <a:rPr lang="en-US" sz="1400" b="1" u="none" dirty="0"/>
              <a:t>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= </a:t>
            </a:r>
            <a:r>
              <a:rPr lang="en-US" sz="1400" b="1" u="none" dirty="0">
                <a:solidFill>
                  <a:schemeClr val="accent1"/>
                </a:solidFill>
              </a:rPr>
              <a:t>radii(3)</a:t>
            </a:r>
            <a:r>
              <a:rPr lang="en-US" sz="1400" b="1" u="none" dirty="0"/>
              <a:t>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f  = ( re -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) / re;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[</a:t>
            </a:r>
            <a:r>
              <a:rPr lang="en-US" sz="1400" b="1" u="none" dirty="0" err="1">
                <a:solidFill>
                  <a:schemeClr val="accent2"/>
                </a:solidFill>
              </a:rPr>
              <a:t>pdlon</a:t>
            </a:r>
            <a:r>
              <a:rPr lang="en-US" sz="1400" b="1" u="none" dirty="0">
                <a:solidFill>
                  <a:schemeClr val="accent2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pdlat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alt</a:t>
            </a:r>
            <a:r>
              <a:rPr lang="en-US" sz="1400" b="1" u="none" dirty="0"/>
              <a:t>] = cspice_recgeo( point, re, f );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% Compute illumination angles at the surface point.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</a:t>
            </a:r>
            <a:r>
              <a:rPr lang="en-US" sz="1400" b="1" u="none" dirty="0">
                <a:solidFill>
                  <a:srgbClr val="000000"/>
                </a:solidFill>
              </a:rPr>
              <a:t>[</a:t>
            </a:r>
            <a:r>
              <a:rPr lang="en-US" sz="1400" b="1" u="none" dirty="0" err="1">
                <a:solidFill>
                  <a:srgbClr val="063DE8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rgbClr val="063DE8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phase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solar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emissn</a:t>
            </a:r>
            <a:r>
              <a:rPr lang="en-US" sz="1400" b="1" u="none" dirty="0">
                <a:solidFill>
                  <a:srgbClr val="000000"/>
                </a:solidFill>
              </a:rPr>
              <a:t>] = </a:t>
            </a:r>
            <a:r>
              <a:rPr lang="en-US" sz="1400" b="1" u="none" dirty="0" err="1">
                <a:solidFill>
                  <a:srgbClr val="000000"/>
                </a:solidFill>
              </a:rPr>
              <a:t>cspice_ilumin</a:t>
            </a:r>
            <a:r>
              <a:rPr lang="en-US" sz="1400" b="1" u="none" dirty="0">
                <a:solidFill>
                  <a:srgbClr val="000000"/>
                </a:solidFill>
              </a:rPr>
              <a:t>( ...                               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rgbClr val="000000"/>
                </a:solidFill>
              </a:rPr>
              <a:t>                  </a:t>
            </a:r>
            <a:r>
              <a:rPr lang="en-US" sz="1400" b="1" u="none" dirty="0"/>
              <a:t>'Ellipsoid'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point</a:t>
            </a:r>
            <a:r>
              <a:rPr lang="en-US" sz="1400" b="1" u="none" dirty="0">
                <a:solidFill>
                  <a:srgbClr val="000000"/>
                </a:solidFill>
              </a:rPr>
              <a:t> );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...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else</a:t>
            </a:r>
            <a:endParaRPr lang="en-US" sz="1400" b="1" u="none" dirty="0">
              <a:solidFill>
                <a:schemeClr val="accent2"/>
              </a:solidFill>
            </a:endParaRPr>
          </a:p>
          <a:p>
            <a:pPr algn="just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...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sz="1200" b="1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6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6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6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6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6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63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63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63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63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863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63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63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638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8638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8638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8638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8638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8638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8638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82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CF3AD9E-C495-C041-95F7-7B8BBDEAE262}" type="slidenum">
              <a:rPr lang="en-US">
                <a:latin typeface="+mn-lt"/>
              </a:rPr>
              <a:pPr defTabSz="912813">
                <a:defRPr/>
              </a:pPr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7025"/>
            <a:ext cx="7996237" cy="4651375"/>
          </a:xfrm>
          <a:noFill/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The code above used quite a few inputs that we don't have yet: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 dirty="0"/>
          </a:p>
          <a:p>
            <a:pPr>
              <a:lnSpc>
                <a:spcPct val="70000"/>
              </a:lnSpc>
            </a:pPr>
            <a:r>
              <a:rPr lang="en-US" sz="1600" dirty="0"/>
              <a:t>TDB epoch of interest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600" dirty="0"/>
              <a:t> 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satellite and s/c names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satellite body-fixed frame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satellite ellipsoid radii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instrument fixed frame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instrument boresight vector in the instrument frame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 dirty="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Some of these values are user inputs; others can be obtained via Mice calls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once the required kernels have been loaded.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 dirty="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Let's prompt for the satellite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600" dirty="0"/>
              <a:t>), satellite frame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 dirty="0"/>
              <a:t>),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spacecraft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600" dirty="0"/>
              <a:t>), instrument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600" dirty="0"/>
              <a:t>) and time of interest 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600" dirty="0"/>
              <a:t>):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  = input( 'Enter satellite name  &gt; ', 's');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 = input( 'Enter satellite frame &gt; ', 's');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   = input( 'Enter spacecraft name &gt; ', 's');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 dirty="0">
                <a:latin typeface="Courier New" charset="0"/>
              </a:rPr>
              <a:t> = input( 'Enter instrument name &gt; ', 's');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 dirty="0">
                <a:latin typeface="Courier New" charset="0"/>
              </a:rPr>
              <a:t>   = input( 'Enter time            &gt; ', 's');</a:t>
            </a:r>
          </a:p>
        </p:txBody>
      </p:sp>
      <p:sp>
        <p:nvSpPr>
          <p:cNvPr id="37893" name="Rectangle 6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</p:spPr>
        <p:txBody>
          <a:bodyPr/>
          <a:lstStyle/>
          <a:p>
            <a:r>
              <a:rPr lang="en-US"/>
              <a:t>Get inputs - 1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C670A1F-D058-3141-9C05-EAFFBE456A9A}" type="slidenum">
              <a:rPr lang="en-US">
                <a:latin typeface="+mn-lt"/>
              </a:rPr>
              <a:pPr defTabSz="912813">
                <a:defRPr/>
              </a:pPr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9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  <a:noFill/>
        </p:spPr>
        <p:txBody>
          <a:bodyPr/>
          <a:lstStyle/>
          <a:p>
            <a:r>
              <a:rPr lang="en-US"/>
              <a:t>Get Inputs - 2</a:t>
            </a:r>
          </a:p>
        </p:txBody>
      </p:sp>
      <p:sp>
        <p:nvSpPr>
          <p:cNvPr id="39941" name="Text Box 10"/>
          <p:cNvSpPr txBox="1">
            <a:spLocks noChangeArrowheads="1"/>
          </p:cNvSpPr>
          <p:nvPr/>
        </p:nvSpPr>
        <p:spPr bwMode="auto">
          <a:xfrm>
            <a:off x="693738" y="3098800"/>
            <a:ext cx="8026400" cy="1997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b="1" u="none">
              <a:latin typeface="Arial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93738" y="1447800"/>
            <a:ext cx="8102600" cy="14423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Then we can get the rest of the inputs from Mice calls: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b="1" u="none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To get the TDB epoch (</a:t>
            </a:r>
            <a:r>
              <a:rPr lang="en-US" sz="1400" b="1" u="none" dirty="0">
                <a:solidFill>
                  <a:srgbClr val="063DE8"/>
                </a:solidFill>
              </a:rPr>
              <a:t>et</a:t>
            </a:r>
            <a:r>
              <a:rPr lang="en-US" sz="1600" b="1" u="none" dirty="0">
                <a:latin typeface="Arial" charset="0"/>
              </a:rPr>
              <a:t>) from the user-supplied time string (which may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refer to the UTC, TDB or TT time systems):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u="none" dirty="0"/>
              <a:t>      </a:t>
            </a:r>
            <a:r>
              <a:rPr lang="en-US" sz="1400" b="1" u="none" dirty="0">
                <a:solidFill>
                  <a:srgbClr val="063DE8"/>
                </a:solidFill>
              </a:rPr>
              <a:t>et </a:t>
            </a:r>
            <a:r>
              <a:rPr lang="en-US" sz="1400" b="1" u="none" dirty="0">
                <a:solidFill>
                  <a:srgbClr val="000000"/>
                </a:solidFill>
              </a:rPr>
              <a:t>= cspice_str2et(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>
                <a:solidFill>
                  <a:srgbClr val="000000"/>
                </a:solidFill>
              </a:rPr>
              <a:t> );</a:t>
            </a:r>
            <a:endParaRPr lang="en-US" sz="1400" u="none" dirty="0">
              <a:solidFill>
                <a:srgbClr val="000000"/>
              </a:solidFill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693738" y="3049588"/>
            <a:ext cx="7834312" cy="6928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To get the satellite’s ellipsoid radii (</a:t>
            </a:r>
            <a:r>
              <a:rPr lang="en-US" sz="1400" b="1" u="none" dirty="0">
                <a:solidFill>
                  <a:srgbClr val="063DE8"/>
                </a:solidFill>
              </a:rPr>
              <a:t>radii</a:t>
            </a:r>
            <a:r>
              <a:rPr lang="en-US" sz="1600" b="1" u="none" dirty="0">
                <a:latin typeface="Arial" charset="0"/>
              </a:rPr>
              <a:t>):</a:t>
            </a:r>
          </a:p>
          <a:p>
            <a:pPr algn="l" defTabSz="912813"/>
            <a:endParaRPr lang="en-US" sz="1400" b="1" u="none" dirty="0">
              <a:solidFill>
                <a:srgbClr val="000000"/>
              </a:solidFill>
            </a:endParaRPr>
          </a:p>
          <a:p>
            <a:pPr algn="l" defTabSz="912813"/>
            <a:r>
              <a:rPr lang="en-US" sz="1400" b="1" u="none" dirty="0">
                <a:solidFill>
                  <a:srgbClr val="000000"/>
                </a:solidFill>
              </a:rPr>
              <a:t>      </a:t>
            </a:r>
            <a:r>
              <a:rPr lang="en-US" sz="1400" b="1" u="none" dirty="0">
                <a:solidFill>
                  <a:srgbClr val="063DE8"/>
                </a:solidFill>
              </a:rPr>
              <a:t>radii</a:t>
            </a:r>
            <a:r>
              <a:rPr lang="en-US" sz="1400" b="1" u="none" dirty="0">
                <a:solidFill>
                  <a:srgbClr val="000000"/>
                </a:solidFill>
              </a:rPr>
              <a:t> = cspice_bodvrd(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'RADII', 3 );</a:t>
            </a:r>
            <a:endParaRPr lang="en-US" sz="1400" u="none" dirty="0">
              <a:latin typeface="Monaco" charset="0"/>
            </a:endParaRP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693738" y="3902075"/>
            <a:ext cx="8069262" cy="9549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To get the instrument boresight direction (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600" b="1" u="none" dirty="0">
                <a:latin typeface="Arial" charset="0"/>
              </a:rPr>
              <a:t>) and the name of the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 instrument frame (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600" b="1" u="none" dirty="0">
                <a:latin typeface="Arial" charset="0"/>
              </a:rPr>
              <a:t>) in which it is defined: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>
              <a:solidFill>
                <a:srgbClr val="000000"/>
              </a:solidFill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[</a:t>
            </a:r>
            <a:r>
              <a:rPr lang="en-US" sz="1400" b="1" u="none" dirty="0">
                <a:solidFill>
                  <a:schemeClr val="accent2"/>
                </a:solidFill>
              </a:rPr>
              <a:t>shape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400" b="1" u="none" dirty="0">
                <a:solidFill>
                  <a:schemeClr val="accent1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bundry</a:t>
            </a:r>
            <a:r>
              <a:rPr lang="en-US" sz="1400" b="1" u="none" dirty="0"/>
              <a:t>] = </a:t>
            </a:r>
            <a:r>
              <a:rPr lang="en-US" sz="1400" b="1" u="none" dirty="0" err="1"/>
              <a:t>cspice_getfvn</a:t>
            </a:r>
            <a:r>
              <a:rPr lang="en-US" sz="1400" b="1" u="none" dirty="0"/>
              <a:t>(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ROOM );</a:t>
            </a:r>
            <a:endParaRPr lang="en-US" sz="1200" u="none" dirty="0">
              <a:latin typeface="Monaco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81848" y="6295615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utoUpdateAnimBg="0"/>
      <p:bldP spid="24588" grpId="0" autoUpdateAnimBg="0"/>
      <p:bldP spid="2458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EF2DC602-AB48-254A-94EB-9377E2A5C652}" type="slidenum">
              <a:rPr lang="en-US">
                <a:latin typeface="+mn-lt"/>
              </a:rPr>
              <a:pPr defTabSz="912813">
                <a:defRPr/>
              </a:pPr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381000"/>
            <a:ext cx="5049838" cy="474663"/>
          </a:xfrm>
        </p:spPr>
        <p:txBody>
          <a:bodyPr/>
          <a:lstStyle/>
          <a:p>
            <a:r>
              <a:rPr lang="en-US"/>
              <a:t>Getting inputs:  summary</a:t>
            </a:r>
          </a:p>
        </p:txBody>
      </p:sp>
      <p:sp>
        <p:nvSpPr>
          <p:cNvPr id="61454" name="Rectangle 14"/>
          <p:cNvSpPr>
            <a:spLocks noChangeArrowheads="1"/>
          </p:cNvSpPr>
          <p:nvPr/>
        </p:nvSpPr>
        <p:spPr bwMode="auto">
          <a:xfrm>
            <a:off x="609600" y="1371600"/>
            <a:ext cx="7924800" cy="37548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% Prompt for the user-supplied inputs for our program.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r>
              <a:rPr lang="en-US" sz="1400" b="1" u="none" dirty="0"/>
              <a:t> = input( 'Enter setup file name &gt; ', 's');</a:t>
            </a:r>
          </a:p>
          <a:p>
            <a:pPr algn="l"/>
            <a:r>
              <a:rPr lang="en-US" sz="1400" b="1" u="none" dirty="0"/>
              <a:t>   cspice_furnsh(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  = input( 'Enter satellite name 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 = input( 'Enter satellite frame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   = input( 'Enter spacecraft name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 = input( 'Enter instrument name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>
                <a:solidFill>
                  <a:schemeClr val="accent1"/>
                </a:solidFill>
              </a:rPr>
              <a:t>time </a:t>
            </a:r>
            <a:r>
              <a:rPr lang="en-US" sz="1400" b="1" u="none" dirty="0"/>
              <a:t>  = input( 'Enter time            &gt; ', 's');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Get the epoch corresponding to the input time: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>
                <a:solidFill>
                  <a:srgbClr val="063DE8"/>
                </a:solidFill>
              </a:rPr>
              <a:t>et </a:t>
            </a:r>
            <a:r>
              <a:rPr lang="en-US" sz="1400" b="1" u="none" dirty="0"/>
              <a:t>= cspice_str2et(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/>
              <a:t> );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Get the radii of the satellite.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>
                <a:solidFill>
                  <a:srgbClr val="063DE8"/>
                </a:solidFill>
              </a:rPr>
              <a:t>radii </a:t>
            </a:r>
            <a:r>
              <a:rPr lang="en-US" sz="1400" b="1" u="none" dirty="0"/>
              <a:t>= cspice_bodvrd(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'RADII', 3 );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Get the instrument boresight and frame name.</a:t>
            </a:r>
          </a:p>
          <a:p>
            <a:pPr algn="l"/>
            <a:r>
              <a:rPr lang="en-US" sz="1400" b="1" u="none" dirty="0"/>
              <a:t>   [</a:t>
            </a:r>
            <a:r>
              <a:rPr lang="en-US" sz="1400" b="1" u="none" dirty="0">
                <a:solidFill>
                  <a:srgbClr val="063DE8"/>
                </a:solidFill>
              </a:rPr>
              <a:t>shape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400" b="1" u="none" dirty="0">
                <a:solidFill>
                  <a:schemeClr val="accent1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bundry</a:t>
            </a:r>
            <a:r>
              <a:rPr lang="en-US" sz="1400" b="1" u="none" dirty="0"/>
              <a:t>] = </a:t>
            </a:r>
            <a:r>
              <a:rPr lang="en-US" sz="1400" b="1" u="none" dirty="0" err="1"/>
              <a:t>cspice_getfvn</a:t>
            </a:r>
            <a:r>
              <a:rPr lang="en-US" sz="1400" b="1" u="none" dirty="0"/>
              <a:t>(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ROOM );</a:t>
            </a:r>
            <a:endParaRPr lang="en-US" sz="1200" b="1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3556A8C0-C873-A84A-8632-4C13C89860F6}" type="slidenum">
              <a:rPr lang="en-US">
                <a:latin typeface="+mn-lt"/>
              </a:rPr>
              <a:pPr defTabSz="912813">
                <a:defRPr/>
              </a:pPr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3838575" y="381000"/>
            <a:ext cx="3017838" cy="474663"/>
          </a:xfrm>
        </p:spPr>
        <p:txBody>
          <a:bodyPr/>
          <a:lstStyle/>
          <a:p>
            <a:r>
              <a:rPr lang="en-US"/>
              <a:t>Display results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609600" y="1371600"/>
            <a:ext cx="7845425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   ...</a:t>
            </a:r>
          </a:p>
          <a:p>
            <a:pPr algn="l"/>
            <a:r>
              <a:rPr lang="en-US" sz="1400" b="1" u="none"/>
              <a:t>   % Display results.  Convert angles from radians to degrees</a:t>
            </a:r>
          </a:p>
          <a:p>
            <a:pPr algn="l"/>
            <a:r>
              <a:rPr lang="en-US" sz="1400" b="1" u="none"/>
              <a:t>   % for output.</a:t>
            </a:r>
            <a:endParaRPr lang="en-US" u="none">
              <a:solidFill>
                <a:srgbClr val="0000FF"/>
              </a:solidFill>
              <a:latin typeface="Monaco" charset="0"/>
            </a:endParaRP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609600" y="2057400"/>
            <a:ext cx="8229600" cy="35394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planetocentric longitude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endParaRPr lang="en-US" sz="1400" b="1" u="none" dirty="0"/>
          </a:p>
          <a:p>
            <a:pPr algn="l"/>
            <a:r>
              <a:rPr lang="en-US" sz="1400" b="1" u="none" dirty="0"/>
              <a:t>                                                     cspice_dpr()*</a:t>
            </a:r>
            <a:r>
              <a:rPr lang="en-US" sz="1400" b="1" u="none" dirty="0" err="1"/>
              <a:t>pclon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planetocentric latitude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endParaRPr lang="en-US" sz="1400" b="1" u="none" dirty="0"/>
          </a:p>
          <a:p>
            <a:pPr algn="l"/>
            <a:r>
              <a:rPr lang="en-US" sz="1400" b="1" u="none" dirty="0"/>
              <a:t> 						  cspice_dpr()*</a:t>
            </a:r>
            <a:r>
              <a:rPr lang="en-US" sz="1400" b="1" u="none" dirty="0" err="1"/>
              <a:t>pclat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planetodetic longitude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endParaRPr lang="en-US" sz="1400" b="1" u="none" dirty="0"/>
          </a:p>
          <a:p>
            <a:pPr algn="l"/>
            <a:r>
              <a:rPr lang="en-US" sz="1400" b="1" u="none" dirty="0"/>
              <a:t>						  cspice_dpr()*</a:t>
            </a:r>
            <a:r>
              <a:rPr lang="en-US" sz="1400" b="1" u="none" dirty="0" err="1"/>
              <a:t>pdlon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planetodetic latitude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r>
              <a:rPr lang="en-US" sz="1400" b="1" u="none" dirty="0"/>
              <a:t>						  cspice_dpr()*</a:t>
            </a:r>
            <a:r>
              <a:rPr lang="en-US" sz="1400" b="1" u="none" dirty="0" err="1"/>
              <a:t>pdlat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'Range from spacecraft to intercept point (km):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endParaRPr lang="en-US" sz="1400" b="1" u="none" dirty="0"/>
          </a:p>
          <a:p>
            <a:pPr algn="l"/>
            <a:r>
              <a:rPr lang="en-US" sz="1400" b="1" u="none" dirty="0"/>
              <a:t> 					         norm(</a:t>
            </a:r>
            <a:r>
              <a:rPr lang="en-US" sz="1400" b="1" u="none" dirty="0" err="1"/>
              <a:t>srfvec</a:t>
            </a:r>
            <a:r>
              <a:rPr lang="en-US" sz="1400" b="1" u="none" dirty="0"/>
              <a:t>)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phase angle          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endParaRPr lang="en-US" sz="1400" b="1" u="none" dirty="0"/>
          </a:p>
          <a:p>
            <a:pPr algn="l"/>
            <a:r>
              <a:rPr lang="en-US" sz="1400" b="1" u="none" dirty="0"/>
              <a:t>						  cspice_dpr()*phase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solar incidence angle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endParaRPr lang="en-US" sz="1400" b="1" u="none" dirty="0"/>
          </a:p>
          <a:p>
            <a:pPr algn="l"/>
            <a:r>
              <a:rPr lang="en-US" sz="1400" b="1" u="none" dirty="0"/>
              <a:t>						  cspice_dpr()*solar )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emission angle       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%11.6f\n', </a:t>
            </a:r>
            <a:r>
              <a:rPr lang="en-US" sz="1400" b="1" u="none" dirty="0">
                <a:solidFill>
                  <a:srgbClr val="000000"/>
                </a:solidFill>
              </a:rPr>
              <a:t>...</a:t>
            </a:r>
            <a:endParaRPr lang="en-US" sz="1400" b="1" u="none" dirty="0"/>
          </a:p>
          <a:p>
            <a:pPr algn="l"/>
            <a:r>
              <a:rPr lang="en-US" sz="1400" b="1" u="none" dirty="0"/>
              <a:t> 						 cspice_dpr()*</a:t>
            </a:r>
            <a:r>
              <a:rPr lang="en-US" sz="1400" b="1" u="none" dirty="0" err="1"/>
              <a:t>emissn</a:t>
            </a:r>
            <a:r>
              <a:rPr lang="en-US" sz="1400" b="1" u="none" dirty="0"/>
              <a:t> )</a:t>
            </a: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304800" y="5410200"/>
            <a:ext cx="7545388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else</a:t>
            </a:r>
          </a:p>
          <a:p>
            <a:pPr algn="l"/>
            <a:r>
              <a:rPr lang="en-US" sz="1400" b="1" u="none"/>
              <a:t>      disp( ['No intercept point found at ' time ] )</a:t>
            </a:r>
          </a:p>
          <a:p>
            <a:pPr algn="l"/>
            <a:r>
              <a:rPr lang="en-US" sz="1400" b="1" u="none"/>
              <a:t>   end</a:t>
            </a:r>
            <a:endParaRPr lang="en-US" sz="1200" b="1" u="none">
              <a:latin typeface="Monaco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  <p:bldP spid="161797" grpId="0"/>
      <p:bldP spid="1618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3A5A462F-A618-B940-8853-E12AA655A411}" type="slidenum">
              <a:rPr lang="en-US">
                <a:latin typeface="+mn-lt"/>
              </a:rPr>
              <a:pPr defTabSz="912813">
                <a:defRPr/>
              </a:pPr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676400"/>
            <a:ext cx="7539037" cy="16764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/>
              <a:t>To finish up the program we need to declare the variables we've used.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 sz="1600"/>
              <a:t>We'll highlight techniques used by NAIF programmers </a:t>
            </a:r>
          </a:p>
          <a:p>
            <a:r>
              <a:rPr lang="en-US" sz="1600"/>
              <a:t>Add remaining MATLAB code required to make a syntactically valid program</a:t>
            </a:r>
          </a:p>
        </p:txBody>
      </p:sp>
      <p:sp>
        <p:nvSpPr>
          <p:cNvPr id="46085" name="Rectangle 4"/>
          <p:cNvSpPr>
            <a:spLocks noGrp="1" noChangeArrowheads="1"/>
          </p:cNvSpPr>
          <p:nvPr>
            <p:ph type="title"/>
          </p:nvPr>
        </p:nvSpPr>
        <p:spPr>
          <a:xfrm>
            <a:off x="3052763" y="381000"/>
            <a:ext cx="4462462" cy="474663"/>
          </a:xfrm>
        </p:spPr>
        <p:txBody>
          <a:bodyPr/>
          <a:lstStyle/>
          <a:p>
            <a:r>
              <a:rPr lang="en-US"/>
              <a:t>Complete the program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762000" y="3505200"/>
            <a:ext cx="6364288" cy="2677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ROOM   = 10;</a:t>
            </a:r>
          </a:p>
          <a:p>
            <a:pPr algn="l"/>
            <a:r>
              <a:rPr lang="en-US" sz="1400" b="1" u="none" dirty="0"/>
              <a:t>   R2D    = cspice_dpr;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Prompt for the user-supplied inputs for our program.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r>
              <a:rPr lang="en-US" sz="1400" b="1" u="none" dirty="0"/>
              <a:t> = input( 'Enter setup file name &gt; ', 's');</a:t>
            </a:r>
          </a:p>
          <a:p>
            <a:pPr algn="l"/>
            <a:r>
              <a:rPr lang="en-US" sz="1400" b="1" u="none" dirty="0"/>
              <a:t>   cspice_furnsh(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r>
              <a:rPr lang="en-US" sz="1400" b="1" u="none" dirty="0"/>
              <a:t> )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  = input( 'Enter satellite name 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 = input( 'Enter satellite frame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   = input( 'Enter spacecraft name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 = input( 'Enter instrument name &gt; ', 's');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/>
              <a:t>   = input( 'Enter time            &gt; ', 's');</a:t>
            </a:r>
            <a:endParaRPr lang="en-US" sz="1200" b="1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CD61417-079E-9F46-A3F5-529FF0EC0A00}" type="slidenum">
              <a:rPr lang="en-US">
                <a:latin typeface="+mn-lt"/>
              </a:rPr>
              <a:pPr defTabSz="912813">
                <a:defRPr/>
              </a:pPr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>
          <a:xfrm>
            <a:off x="2713038" y="381000"/>
            <a:ext cx="5172075" cy="474663"/>
          </a:xfrm>
        </p:spPr>
        <p:txBody>
          <a:bodyPr wrap="square"/>
          <a:lstStyle/>
          <a:p>
            <a:r>
              <a:rPr lang="en-US"/>
              <a:t>Complete source code - 1</a:t>
            </a:r>
          </a:p>
        </p:txBody>
      </p:sp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609600" y="1524000"/>
            <a:ext cx="7924800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% Get the epoch corresponding to the input time: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>
                <a:solidFill>
                  <a:schemeClr val="accent2"/>
                </a:solidFill>
              </a:rPr>
              <a:t>et </a:t>
            </a:r>
            <a:r>
              <a:rPr lang="en-US" sz="1400" b="1" u="none" dirty="0"/>
              <a:t>= cspice_str2et( </a:t>
            </a:r>
            <a:r>
              <a:rPr lang="en-US" sz="1400" b="1" u="none" dirty="0">
                <a:solidFill>
                  <a:srgbClr val="FC0128"/>
                </a:solidFill>
              </a:rPr>
              <a:t>time</a:t>
            </a:r>
            <a:r>
              <a:rPr lang="en-US" sz="1400" b="1" u="none" dirty="0"/>
              <a:t> );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Get the radii of the satellite.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>
                <a:solidFill>
                  <a:srgbClr val="063DE8"/>
                </a:solidFill>
              </a:rPr>
              <a:t>radii </a:t>
            </a:r>
            <a:r>
              <a:rPr lang="en-US" sz="1400" b="1" u="none" dirty="0"/>
              <a:t>= cspice_bodvrd(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'RADII', 3 );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Get the instrument boresight and frame name.</a:t>
            </a:r>
          </a:p>
          <a:p>
            <a:pPr algn="l"/>
            <a:r>
              <a:rPr lang="en-US" sz="1400" b="1" u="none" dirty="0"/>
              <a:t>   [</a:t>
            </a:r>
            <a:r>
              <a:rPr lang="en-US" sz="1400" b="1" u="none" dirty="0">
                <a:solidFill>
                  <a:srgbClr val="063DE8"/>
                </a:solidFill>
              </a:rPr>
              <a:t>shape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400" b="1" u="none" dirty="0">
                <a:solidFill>
                  <a:schemeClr val="accent1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bundry</a:t>
            </a:r>
            <a:r>
              <a:rPr lang="en-US" sz="1400" b="1" u="none" dirty="0"/>
              <a:t>] = </a:t>
            </a:r>
            <a:r>
              <a:rPr lang="en-US" sz="1400" b="1" u="none" dirty="0" err="1"/>
              <a:t>cspice_getfvn</a:t>
            </a:r>
            <a:r>
              <a:rPr lang="en-US" sz="1400" b="1" u="none" dirty="0"/>
              <a:t>(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ROOM );</a:t>
            </a:r>
          </a:p>
          <a:p>
            <a:pPr algn="l"/>
            <a:endParaRPr lang="en-US" sz="1400" b="1" u="none" dirty="0"/>
          </a:p>
          <a:p>
            <a:pPr algn="l"/>
            <a:endParaRPr lang="en-US" sz="1400" b="1" u="non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D784D2CF-5154-3847-BD06-4AB4E9956E05}" type="slidenum">
              <a:rPr lang="en-US">
                <a:latin typeface="+mn-lt"/>
              </a:rPr>
              <a:pPr defTabSz="912813">
                <a:defRPr/>
              </a:pPr>
              <a:t>18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0180" name="Rectangle 8"/>
          <p:cNvSpPr>
            <a:spLocks noGrp="1" noChangeArrowheads="1"/>
          </p:cNvSpPr>
          <p:nvPr>
            <p:ph type="title"/>
          </p:nvPr>
        </p:nvSpPr>
        <p:spPr>
          <a:xfrm>
            <a:off x="2808288" y="381000"/>
            <a:ext cx="5073650" cy="474663"/>
          </a:xfrm>
        </p:spPr>
        <p:txBody>
          <a:bodyPr/>
          <a:lstStyle/>
          <a:p>
            <a:r>
              <a:rPr lang="en-US"/>
              <a:t>Complete source code - 2</a:t>
            </a:r>
          </a:p>
        </p:txBody>
      </p:sp>
      <p:sp>
        <p:nvSpPr>
          <p:cNvPr id="50181" name="Rectangle 11"/>
          <p:cNvSpPr>
            <a:spLocks noChangeArrowheads="1"/>
          </p:cNvSpPr>
          <p:nvPr/>
        </p:nvSpPr>
        <p:spPr bwMode="auto">
          <a:xfrm>
            <a:off x="609600" y="1524000"/>
            <a:ext cx="7924800" cy="47925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% Compute the boresight ray intersection with the surface of the</a:t>
            </a:r>
          </a:p>
          <a:p>
            <a:pPr algn="l"/>
            <a:r>
              <a:rPr lang="en-US" sz="1400" b="1" u="none" dirty="0"/>
              <a:t>   % target body.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</a:t>
            </a:r>
            <a:r>
              <a:rPr lang="en-US" sz="1400" b="1" u="none" dirty="0">
                <a:solidFill>
                  <a:srgbClr val="000000"/>
                </a:solidFill>
              </a:rPr>
              <a:t>[</a:t>
            </a:r>
            <a:r>
              <a:rPr lang="en-US" sz="1400" b="1" u="none" dirty="0">
                <a:solidFill>
                  <a:schemeClr val="accent2"/>
                </a:solidFill>
              </a:rPr>
              <a:t>point, </a:t>
            </a:r>
            <a:r>
              <a:rPr lang="en-US" sz="1400" b="1" u="none" dirty="0" err="1">
                <a:solidFill>
                  <a:schemeClr val="accent2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2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found</a:t>
            </a:r>
            <a:r>
              <a:rPr lang="en-US" sz="1400" b="1" u="none" dirty="0">
                <a:solidFill>
                  <a:srgbClr val="000000"/>
                </a:solidFill>
              </a:rPr>
              <a:t>] = </a:t>
            </a:r>
            <a:r>
              <a:rPr lang="en-US" sz="1400" b="1" u="none" dirty="0" err="1">
                <a:solidFill>
                  <a:srgbClr val="000000"/>
                </a:solidFill>
              </a:rPr>
              <a:t>cspice_sincpt</a:t>
            </a:r>
            <a:r>
              <a:rPr lang="en-US" sz="1400" b="1" u="none" dirty="0">
                <a:solidFill>
                  <a:srgbClr val="000000"/>
                </a:solidFill>
              </a:rPr>
              <a:t>( ...                              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rgbClr val="000000"/>
                </a:solidFill>
              </a:rPr>
              <a:t>         </a:t>
            </a:r>
            <a:r>
              <a:rPr lang="en-US" sz="1400" b="1" u="none" dirty="0"/>
              <a:t>'Ellipsoid'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</a:t>
            </a:r>
            <a:r>
              <a:rPr lang="en-US" sz="1400" b="1" u="none" dirty="0" err="1"/>
              <a:t>iframe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/>
              <a:t>insite</a:t>
            </a:r>
            <a:r>
              <a:rPr lang="en-US" sz="1400" b="1" u="none" dirty="0"/>
              <a:t> </a:t>
            </a:r>
            <a:r>
              <a:rPr lang="en-US" sz="1400" b="1" u="none" dirty="0">
                <a:solidFill>
                  <a:srgbClr val="000000"/>
                </a:solidFill>
              </a:rPr>
              <a:t>);</a:t>
            </a:r>
            <a:endParaRPr lang="en-US" sz="1400" b="1" u="none" dirty="0"/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If an intercept is found, compute planetocentric and planetodetic</a:t>
            </a:r>
          </a:p>
          <a:p>
            <a:pPr algn="l"/>
            <a:r>
              <a:rPr lang="en-US" sz="1400" b="1" u="none" dirty="0"/>
              <a:t>   % latitude and longitude of the point.</a:t>
            </a:r>
          </a:p>
          <a:p>
            <a:pPr algn="l"/>
            <a:r>
              <a:rPr lang="en-US" sz="1400" b="1" u="none" dirty="0"/>
              <a:t>   if ( found )</a:t>
            </a:r>
          </a:p>
          <a:p>
            <a:pPr algn="l"/>
            <a:r>
              <a:rPr lang="en-US" sz="1400" b="1" u="none" dirty="0"/>
              <a:t>      [</a:t>
            </a:r>
            <a:r>
              <a:rPr lang="en-US" sz="1400" b="1" u="none" dirty="0">
                <a:solidFill>
                  <a:srgbClr val="063DE8"/>
                </a:solidFill>
              </a:rPr>
              <a:t>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pclon</a:t>
            </a:r>
            <a:r>
              <a:rPr lang="en-US" sz="1400" b="1" u="none" dirty="0">
                <a:solidFill>
                  <a:schemeClr val="accent2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pclat</a:t>
            </a:r>
            <a:r>
              <a:rPr lang="en-US" sz="1400" b="1" u="none" dirty="0"/>
              <a:t>] = cspice_reclat( point );</a:t>
            </a:r>
          </a:p>
          <a:p>
            <a:pPr algn="l"/>
            <a:r>
              <a:rPr lang="en-US" sz="1400" b="1" u="none" dirty="0"/>
              <a:t>      </a:t>
            </a:r>
          </a:p>
          <a:p>
            <a:pPr algn="l"/>
            <a:r>
              <a:rPr lang="en-US" sz="1400" b="1" u="none" dirty="0"/>
              <a:t>      % Let re, </a:t>
            </a:r>
            <a:r>
              <a:rPr lang="en-US" sz="1400" b="1" u="none" dirty="0" err="1"/>
              <a:t>rp</a:t>
            </a:r>
            <a:r>
              <a:rPr lang="en-US" sz="1400" b="1" u="none" dirty="0"/>
              <a:t>, and f be the satellite's longer equatorial       </a:t>
            </a:r>
          </a:p>
          <a:p>
            <a:pPr algn="l"/>
            <a:r>
              <a:rPr lang="en-US" sz="1400" b="1" u="none" dirty="0"/>
              <a:t>      % radius, polar radius, and flattening factor.       </a:t>
            </a:r>
          </a:p>
          <a:p>
            <a:pPr algn="l"/>
            <a:r>
              <a:rPr lang="en-US" sz="1400" b="1" u="none" dirty="0"/>
              <a:t>      re = </a:t>
            </a:r>
            <a:r>
              <a:rPr lang="en-US" sz="1400" b="1" u="none" dirty="0">
                <a:solidFill>
                  <a:srgbClr val="FF0000"/>
                </a:solidFill>
              </a:rPr>
              <a:t>radii(1)</a:t>
            </a:r>
            <a:r>
              <a:rPr lang="en-US" sz="1400" b="1" u="none" dirty="0"/>
              <a:t>;      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= </a:t>
            </a:r>
            <a:r>
              <a:rPr lang="en-US" sz="1400" b="1" u="none" dirty="0">
                <a:solidFill>
                  <a:srgbClr val="FF0000"/>
                </a:solidFill>
              </a:rPr>
              <a:t>radii(3)</a:t>
            </a:r>
            <a:r>
              <a:rPr lang="en-US" sz="1400" b="1" u="none" dirty="0"/>
              <a:t>;      </a:t>
            </a:r>
          </a:p>
          <a:p>
            <a:pPr algn="l"/>
            <a:r>
              <a:rPr lang="en-US" sz="1400" b="1" u="none" dirty="0"/>
              <a:t>      f  = ( re -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) / re;</a:t>
            </a:r>
          </a:p>
          <a:p>
            <a:pPr algn="l"/>
            <a:r>
              <a:rPr lang="en-US" sz="1400" b="1" u="none" dirty="0"/>
              <a:t>      </a:t>
            </a:r>
          </a:p>
          <a:p>
            <a:pPr algn="l"/>
            <a:r>
              <a:rPr lang="en-US" sz="1400" b="1" u="none" dirty="0"/>
              <a:t>      [</a:t>
            </a:r>
            <a:r>
              <a:rPr lang="en-US" sz="1400" b="1" u="none" dirty="0" err="1">
                <a:solidFill>
                  <a:schemeClr val="accent2"/>
                </a:solidFill>
              </a:rPr>
              <a:t>pdlon</a:t>
            </a:r>
            <a:r>
              <a:rPr lang="en-US" sz="1400" b="1" u="none" dirty="0">
                <a:solidFill>
                  <a:schemeClr val="accent2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pdlat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alt</a:t>
            </a:r>
            <a:r>
              <a:rPr lang="en-US" sz="1400" b="1" u="none" dirty="0"/>
              <a:t>] = cspice_recgeo( point, re, f );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   % Compute illumination angles at the surface point.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</a:t>
            </a:r>
            <a:r>
              <a:rPr lang="en-US" sz="1400" b="1" u="none" dirty="0">
                <a:solidFill>
                  <a:srgbClr val="000000"/>
                </a:solidFill>
              </a:rPr>
              <a:t>[</a:t>
            </a:r>
            <a:r>
              <a:rPr lang="en-US" sz="1400" b="1" u="none" dirty="0" err="1">
                <a:solidFill>
                  <a:srgbClr val="063DE8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rgbClr val="063DE8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phase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solar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emissn</a:t>
            </a:r>
            <a:r>
              <a:rPr lang="en-US" sz="1400" b="1" u="none" dirty="0">
                <a:solidFill>
                  <a:srgbClr val="000000"/>
                </a:solidFill>
              </a:rPr>
              <a:t>] = </a:t>
            </a:r>
            <a:r>
              <a:rPr lang="en-US" sz="1400" b="1" u="none" dirty="0" err="1">
                <a:solidFill>
                  <a:srgbClr val="000000"/>
                </a:solidFill>
              </a:rPr>
              <a:t>cspice_ilumin</a:t>
            </a:r>
            <a:r>
              <a:rPr lang="en-US" sz="1400" b="1" u="none" dirty="0">
                <a:solidFill>
                  <a:srgbClr val="000000"/>
                </a:solidFill>
              </a:rPr>
              <a:t>( ...                              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rgbClr val="000000"/>
                </a:solidFill>
              </a:rPr>
              <a:t>                  </a:t>
            </a:r>
            <a:r>
              <a:rPr lang="en-US" sz="1400" b="1" u="none" dirty="0"/>
              <a:t>'Ellipsoid'</a:t>
            </a:r>
            <a:r>
              <a:rPr lang="en-US" sz="1400" b="1" u="none" dirty="0">
                <a:solidFill>
                  <a:srgbClr val="000000"/>
                </a:solidFill>
              </a:rPr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point</a:t>
            </a:r>
            <a:r>
              <a:rPr lang="en-US" sz="1400" b="1" u="none" dirty="0">
                <a:solidFill>
                  <a:srgbClr val="000000"/>
                </a:solidFill>
              </a:rPr>
              <a:t> );</a:t>
            </a:r>
            <a:endParaRPr lang="en-US" sz="1200" b="1" u="non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AD4DD90-45E9-B44F-99DD-9F31804EEACF}" type="slidenum">
              <a:rPr lang="en-US">
                <a:latin typeface="+mn-lt"/>
              </a:rPr>
              <a:pPr defTabSz="912813">
                <a:defRPr/>
              </a:pPr>
              <a:t>19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2816225" y="381000"/>
            <a:ext cx="5073650" cy="474663"/>
          </a:xfrm>
        </p:spPr>
        <p:txBody>
          <a:bodyPr/>
          <a:lstStyle/>
          <a:p>
            <a:r>
              <a:rPr lang="en-US"/>
              <a:t>Complete source code - 3</a:t>
            </a:r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381000" y="1295400"/>
            <a:ext cx="8458200" cy="52629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   % Display results.  Convert angles from radians to degrees       </a:t>
            </a:r>
          </a:p>
          <a:p>
            <a:pPr algn="l"/>
            <a:r>
              <a:rPr lang="en-US" sz="1400" b="1" u="none" dirty="0"/>
              <a:t>      % for output.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planetocentric longitude      (deg):  %11.6f\n',...</a:t>
            </a:r>
          </a:p>
          <a:p>
            <a:pPr algn="l"/>
            <a:r>
              <a:rPr lang="en-US" sz="1400" b="1" u="none" dirty="0"/>
              <a:t>                                                     R2D*</a:t>
            </a:r>
            <a:r>
              <a:rPr lang="en-US" sz="1400" b="1" u="none" dirty="0" err="1"/>
              <a:t>pclon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planetocentric latitude       (deg):  %11.6f\n',...</a:t>
            </a:r>
          </a:p>
          <a:p>
            <a:pPr algn="l"/>
            <a:r>
              <a:rPr lang="en-US" sz="1400" b="1" u="none" dirty="0"/>
              <a:t> 						  R2D*</a:t>
            </a:r>
            <a:r>
              <a:rPr lang="en-US" sz="1400" b="1" u="none" dirty="0" err="1"/>
              <a:t>pclat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</a:t>
            </a:r>
            <a:r>
              <a:rPr lang="en-US" sz="1400" b="1" u="none" dirty="0" err="1"/>
              <a:t>planetodetic</a:t>
            </a:r>
            <a:r>
              <a:rPr lang="en-US" sz="1400" b="1" u="none" dirty="0"/>
              <a:t> longitude        (deg):  %11.6f\n',...</a:t>
            </a:r>
          </a:p>
          <a:p>
            <a:pPr algn="l"/>
            <a:r>
              <a:rPr lang="en-US" sz="1400" b="1" u="none" dirty="0"/>
              <a:t>						  R2D*</a:t>
            </a:r>
            <a:r>
              <a:rPr lang="en-US" sz="1400" b="1" u="none" dirty="0" err="1"/>
              <a:t>pdlon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</a:t>
            </a:r>
            <a:r>
              <a:rPr lang="en-US" sz="1400" b="1" u="none" dirty="0" err="1"/>
              <a:t>planetodetic</a:t>
            </a:r>
            <a:r>
              <a:rPr lang="en-US" sz="1400" b="1" u="none" dirty="0"/>
              <a:t> latitude         (deg):  %11.6f\n',...						          R2D*</a:t>
            </a:r>
            <a:r>
              <a:rPr lang="en-US" sz="1400" b="1" u="none" dirty="0" err="1"/>
              <a:t>pdlat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'Range from spacecraft to intercept point (km):  %11.6f\n',...</a:t>
            </a:r>
          </a:p>
          <a:p>
            <a:pPr algn="l"/>
            <a:r>
              <a:rPr lang="en-US" sz="1400" b="1" u="none" dirty="0"/>
              <a:t>					       norm(</a:t>
            </a:r>
            <a:r>
              <a:rPr lang="en-US" sz="1400" b="1" u="none" dirty="0" err="1"/>
              <a:t>srfvec</a:t>
            </a:r>
            <a:r>
              <a:rPr lang="en-US" sz="1400" b="1" u="none" dirty="0"/>
              <a:t>) )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phase angle                   (deg):  %11.6f\n',...</a:t>
            </a:r>
          </a:p>
          <a:p>
            <a:pPr algn="l"/>
            <a:r>
              <a:rPr lang="en-US" sz="1400" b="1" u="none" dirty="0"/>
              <a:t>						  R2D*phase )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solar incidence angle         (deg):  %11.6f\n',...</a:t>
            </a:r>
          </a:p>
          <a:p>
            <a:pPr algn="l"/>
            <a:r>
              <a:rPr lang="en-US" sz="1400" b="1" u="none" dirty="0"/>
              <a:t>						  R2D*solar )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fprintf</a:t>
            </a:r>
            <a:r>
              <a:rPr lang="en-US" sz="1400" b="1" u="none" dirty="0"/>
              <a:t>( 'Intercept emission angle                (deg):  %11.6f\n',...</a:t>
            </a:r>
          </a:p>
          <a:p>
            <a:pPr algn="l"/>
            <a:r>
              <a:rPr lang="en-US" sz="1400" b="1" u="none" dirty="0"/>
              <a:t> 						 R2D*</a:t>
            </a:r>
            <a:r>
              <a:rPr lang="en-US" sz="1400" b="1" u="none" dirty="0" err="1"/>
              <a:t>emissn</a:t>
            </a:r>
            <a:r>
              <a:rPr lang="en-US" sz="1400" b="1" u="none" dirty="0"/>
              <a:t> )</a:t>
            </a:r>
          </a:p>
          <a:p>
            <a:pPr algn="l"/>
            <a:r>
              <a:rPr lang="en-US" sz="1400" b="1" u="none" dirty="0"/>
              <a:t>   else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disp</a:t>
            </a:r>
            <a:r>
              <a:rPr lang="en-US" sz="1400" b="1" u="none" dirty="0"/>
              <a:t>( ['No intercept point found at ' time ] </a:t>
            </a:r>
          </a:p>
          <a:p>
            <a:pPr algn="l"/>
            <a:r>
              <a:rPr lang="en-US" sz="1400" b="1" u="none" dirty="0"/>
              <a:t>   end</a:t>
            </a:r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% Unload the kernels and clear the kernel pool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cspice_kclear</a:t>
            </a:r>
            <a:endParaRPr lang="en-US" sz="1200" b="1" u="non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0272A255-61F9-724E-96E8-CB85231E5077}" type="slidenum">
              <a:rPr lang="en-US">
                <a:latin typeface="+mn-lt"/>
              </a:rPr>
              <a:pPr defTabSz="912813"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05000" y="2667000"/>
            <a:ext cx="6629400" cy="2438400"/>
          </a:xfrm>
        </p:spPr>
        <p:txBody>
          <a:bodyPr/>
          <a:lstStyle/>
          <a:p>
            <a:pPr indent="0">
              <a:buFontTx/>
              <a:buNone/>
            </a:pPr>
            <a:r>
              <a:rPr lang="en-US" dirty="0"/>
              <a:t>Undefined variables are displayed in </a:t>
            </a:r>
            <a:r>
              <a:rPr lang="en-US" dirty="0">
                <a:solidFill>
                  <a:schemeClr val="accent1"/>
                </a:solidFill>
              </a:rPr>
              <a:t>red</a:t>
            </a:r>
          </a:p>
          <a:p>
            <a:pPr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Results are displayed in </a:t>
            </a:r>
            <a:r>
              <a:rPr lang="en-US" dirty="0">
                <a:solidFill>
                  <a:schemeClr val="accent2"/>
                </a:solidFill>
              </a:rPr>
              <a:t>blue</a:t>
            </a:r>
          </a:p>
          <a:p>
            <a:pPr indent="0">
              <a:buFontTx/>
              <a:buNone/>
            </a:pPr>
            <a:endParaRPr lang="en-US" u="none" kern="0" dirty="0">
              <a:solidFill>
                <a:schemeClr val="accent1"/>
              </a:solidFill>
            </a:endParaRPr>
          </a:p>
          <a:p>
            <a:pPr indent="0">
              <a:buFontTx/>
              <a:buNone/>
            </a:pPr>
            <a:r>
              <a:rPr lang="en-US" u="none" kern="0" dirty="0"/>
              <a:t>Please read the tutorial “Preparing for Programming” prior to attempting the exercise contained in this tutorial.</a:t>
            </a:r>
            <a:endParaRPr lang="en-US" u="none" kern="0" dirty="0">
              <a:solidFill>
                <a:schemeClr val="accent1"/>
              </a:solidFill>
            </a:endParaRPr>
          </a:p>
          <a:p>
            <a:pPr indent="0">
              <a:buFontTx/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indent="0">
              <a:buFontTx/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6913" y="381000"/>
            <a:ext cx="4213225" cy="474663"/>
          </a:xfrm>
        </p:spPr>
        <p:txBody>
          <a:bodyPr/>
          <a:lstStyle/>
          <a:p>
            <a:r>
              <a:rPr lang="en-US"/>
              <a:t>Viewing This Tutorial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EB544CF4-975B-3A48-A198-0703C6E03117}" type="slidenum">
              <a:rPr lang="en-US">
                <a:latin typeface="+mn-lt"/>
              </a:rPr>
              <a:pPr defTabSz="912813">
                <a:defRPr/>
              </a:pPr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427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8613"/>
            <a:ext cx="7762875" cy="4106862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1600"/>
              <a:t>It looks like we have everything taken care of: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 sz="1600"/>
              <a:t>We have all necessary kernels</a:t>
            </a:r>
          </a:p>
          <a:p>
            <a:endParaRPr lang="en-US" sz="1600"/>
          </a:p>
          <a:p>
            <a:r>
              <a:rPr lang="en-US" sz="1600"/>
              <a:t>We made a setup file (metakernel) pointing to them</a:t>
            </a:r>
          </a:p>
          <a:p>
            <a:endParaRPr lang="en-US" sz="1600"/>
          </a:p>
          <a:p>
            <a:r>
              <a:rPr lang="en-US" sz="1600"/>
              <a:t>We wrote the program</a:t>
            </a:r>
          </a:p>
          <a:p>
            <a:pPr>
              <a:buFontTx/>
              <a:buNone/>
            </a:pPr>
            <a:endParaRPr lang="en-US" sz="1600"/>
          </a:p>
          <a:p>
            <a:pPr>
              <a:buFontTx/>
              <a:buNone/>
            </a:pPr>
            <a:r>
              <a:rPr lang="en-US" sz="1600"/>
              <a:t>Let's run it.</a:t>
            </a:r>
            <a:endParaRPr lang="en-US" sz="3600"/>
          </a:p>
        </p:txBody>
      </p:sp>
      <p:sp>
        <p:nvSpPr>
          <p:cNvPr id="54277" name="Rectangle 6"/>
          <p:cNvSpPr>
            <a:spLocks noGrp="1" noChangeArrowheads="1"/>
          </p:cNvSpPr>
          <p:nvPr>
            <p:ph type="title"/>
          </p:nvPr>
        </p:nvSpPr>
        <p:spPr>
          <a:xfrm>
            <a:off x="3214688" y="381000"/>
            <a:ext cx="4259262" cy="474663"/>
          </a:xfrm>
        </p:spPr>
        <p:txBody>
          <a:bodyPr/>
          <a:lstStyle/>
          <a:p>
            <a:r>
              <a:rPr lang="en-US"/>
              <a:t>Running the program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82DDF137-97C0-8349-BF5D-FFE8D898B8BC}" type="slidenum">
              <a:rPr lang="en-US">
                <a:latin typeface="+mn-lt"/>
              </a:rPr>
              <a:pPr defTabSz="912813">
                <a:defRPr/>
              </a:pPr>
              <a:t>21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88" y="381000"/>
            <a:ext cx="4259262" cy="474663"/>
          </a:xfrm>
        </p:spPr>
        <p:txBody>
          <a:bodyPr/>
          <a:lstStyle/>
          <a:p>
            <a:r>
              <a:rPr lang="en-US"/>
              <a:t>Running the program</a:t>
            </a:r>
          </a:p>
        </p:txBody>
      </p:sp>
      <p:grpSp>
        <p:nvGrpSpPr>
          <p:cNvPr id="56325" name="Group 3"/>
          <p:cNvGrpSpPr>
            <a:grpSpLocks/>
          </p:cNvGrpSpPr>
          <p:nvPr/>
        </p:nvGrpSpPr>
        <p:grpSpPr bwMode="auto">
          <a:xfrm>
            <a:off x="381000" y="1447800"/>
            <a:ext cx="8501063" cy="4783138"/>
            <a:chOff x="248" y="920"/>
            <a:chExt cx="5355" cy="3013"/>
          </a:xfrm>
        </p:grpSpPr>
        <p:grpSp>
          <p:nvGrpSpPr>
            <p:cNvPr id="56329" name="Group 4"/>
            <p:cNvGrpSpPr>
              <a:grpSpLocks/>
            </p:cNvGrpSpPr>
            <p:nvPr/>
          </p:nvGrpSpPr>
          <p:grpSpPr bwMode="auto">
            <a:xfrm>
              <a:off x="248" y="920"/>
              <a:ext cx="5355" cy="3013"/>
              <a:chOff x="248" y="920"/>
              <a:chExt cx="5355" cy="3013"/>
            </a:xfrm>
          </p:grpSpPr>
          <p:grpSp>
            <p:nvGrpSpPr>
              <p:cNvPr id="56347" name="Group 5"/>
              <p:cNvGrpSpPr>
                <a:grpSpLocks/>
              </p:cNvGrpSpPr>
              <p:nvPr/>
            </p:nvGrpSpPr>
            <p:grpSpPr bwMode="auto">
              <a:xfrm>
                <a:off x="248" y="920"/>
                <a:ext cx="5355" cy="3013"/>
                <a:chOff x="248" y="920"/>
                <a:chExt cx="5355" cy="3013"/>
              </a:xfrm>
            </p:grpSpPr>
            <p:grpSp>
              <p:nvGrpSpPr>
                <p:cNvPr id="56370" name="Group 6"/>
                <p:cNvGrpSpPr>
                  <a:grpSpLocks/>
                </p:cNvGrpSpPr>
                <p:nvPr/>
              </p:nvGrpSpPr>
              <p:grpSpPr bwMode="auto">
                <a:xfrm>
                  <a:off x="248" y="920"/>
                  <a:ext cx="5355" cy="3013"/>
                  <a:chOff x="248" y="920"/>
                  <a:chExt cx="5355" cy="3013"/>
                </a:xfrm>
              </p:grpSpPr>
              <p:sp>
                <p:nvSpPr>
                  <p:cNvPr id="56372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1103"/>
                    <a:ext cx="5355" cy="2829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3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1037"/>
                    <a:ext cx="5112" cy="2896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4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920"/>
                    <a:ext cx="5355" cy="185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5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3881"/>
                    <a:ext cx="5355" cy="52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3880"/>
                    <a:ext cx="4892" cy="5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7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67" y="939"/>
                    <a:ext cx="5315" cy="146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6371" name="Rectangle 13"/>
                <p:cNvSpPr>
                  <a:spLocks noChangeArrowheads="1"/>
                </p:cNvSpPr>
                <p:nvPr/>
              </p:nvSpPr>
              <p:spPr bwMode="auto">
                <a:xfrm>
                  <a:off x="2396" y="939"/>
                  <a:ext cx="979" cy="1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:r>
                    <a:rPr lang="en-US" sz="1400" u="none">
                      <a:solidFill>
                        <a:schemeClr val="bg1"/>
                      </a:solidFill>
                      <a:latin typeface="Arial" charset="0"/>
                    </a:rPr>
                    <a:t>Terminal Window</a:t>
                  </a:r>
                </a:p>
              </p:txBody>
            </p:sp>
          </p:grpSp>
          <p:grpSp>
            <p:nvGrpSpPr>
              <p:cNvPr id="56348" name="Group 14"/>
              <p:cNvGrpSpPr>
                <a:grpSpLocks/>
              </p:cNvGrpSpPr>
              <p:nvPr/>
            </p:nvGrpSpPr>
            <p:grpSpPr bwMode="auto">
              <a:xfrm>
                <a:off x="263" y="2001"/>
                <a:ext cx="189" cy="1350"/>
                <a:chOff x="263" y="2001"/>
                <a:chExt cx="189" cy="1350"/>
              </a:xfrm>
            </p:grpSpPr>
            <p:grpSp>
              <p:nvGrpSpPr>
                <p:cNvPr id="56362" name="Group 15"/>
                <p:cNvGrpSpPr>
                  <a:grpSpLocks/>
                </p:cNvGrpSpPr>
                <p:nvPr/>
              </p:nvGrpSpPr>
              <p:grpSpPr bwMode="auto">
                <a:xfrm>
                  <a:off x="263" y="2001"/>
                  <a:ext cx="189" cy="1350"/>
                  <a:chOff x="263" y="2001"/>
                  <a:chExt cx="189" cy="1350"/>
                </a:xfrm>
              </p:grpSpPr>
              <p:sp>
                <p:nvSpPr>
                  <p:cNvPr id="5636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2006"/>
                    <a:ext cx="181" cy="1337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56367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63" y="2001"/>
                    <a:ext cx="189" cy="1350"/>
                    <a:chOff x="263" y="2001"/>
                    <a:chExt cx="189" cy="1350"/>
                  </a:xfrm>
                </p:grpSpPr>
                <p:sp>
                  <p:nvSpPr>
                    <p:cNvPr id="5636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2001"/>
                      <a:ext cx="0" cy="134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36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" y="3351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56363" name="Group 20"/>
                <p:cNvGrpSpPr>
                  <a:grpSpLocks/>
                </p:cNvGrpSpPr>
                <p:nvPr/>
              </p:nvGrpSpPr>
              <p:grpSpPr bwMode="auto">
                <a:xfrm>
                  <a:off x="353" y="2662"/>
                  <a:ext cx="29" cy="27"/>
                  <a:chOff x="353" y="2662"/>
                  <a:chExt cx="29" cy="27"/>
                </a:xfrm>
              </p:grpSpPr>
              <p:sp>
                <p:nvSpPr>
                  <p:cNvPr id="56364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662"/>
                    <a:ext cx="29" cy="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65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54" y="2663"/>
                    <a:ext cx="20" cy="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6349" name="Group 23"/>
              <p:cNvGrpSpPr>
                <a:grpSpLocks/>
              </p:cNvGrpSpPr>
              <p:nvPr/>
            </p:nvGrpSpPr>
            <p:grpSpPr bwMode="auto">
              <a:xfrm>
                <a:off x="263" y="3475"/>
                <a:ext cx="190" cy="379"/>
                <a:chOff x="263" y="3475"/>
                <a:chExt cx="190" cy="379"/>
              </a:xfrm>
            </p:grpSpPr>
            <p:grpSp>
              <p:nvGrpSpPr>
                <p:cNvPr id="56350" name="Group 24"/>
                <p:cNvGrpSpPr>
                  <a:grpSpLocks/>
                </p:cNvGrpSpPr>
                <p:nvPr/>
              </p:nvGrpSpPr>
              <p:grpSpPr bwMode="auto">
                <a:xfrm>
                  <a:off x="263" y="3678"/>
                  <a:ext cx="190" cy="176"/>
                  <a:chOff x="263" y="3678"/>
                  <a:chExt cx="190" cy="176"/>
                </a:xfrm>
              </p:grpSpPr>
              <p:sp>
                <p:nvSpPr>
                  <p:cNvPr id="56358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680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5635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63" y="3678"/>
                    <a:ext cx="190" cy="176"/>
                    <a:chOff x="263" y="3678"/>
                    <a:chExt cx="190" cy="176"/>
                  </a:xfrm>
                </p:grpSpPr>
                <p:sp>
                  <p:nvSpPr>
                    <p:cNvPr id="56360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678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361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854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56351" name="Group 29"/>
                <p:cNvGrpSpPr>
                  <a:grpSpLocks/>
                </p:cNvGrpSpPr>
                <p:nvPr/>
              </p:nvGrpSpPr>
              <p:grpSpPr bwMode="auto">
                <a:xfrm>
                  <a:off x="263" y="3475"/>
                  <a:ext cx="190" cy="177"/>
                  <a:chOff x="263" y="3475"/>
                  <a:chExt cx="190" cy="177"/>
                </a:xfrm>
              </p:grpSpPr>
              <p:sp>
                <p:nvSpPr>
                  <p:cNvPr id="5635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478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56355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63" y="3475"/>
                    <a:ext cx="190" cy="177"/>
                    <a:chOff x="263" y="3475"/>
                    <a:chExt cx="190" cy="177"/>
                  </a:xfrm>
                </p:grpSpPr>
                <p:sp>
                  <p:nvSpPr>
                    <p:cNvPr id="56356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475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357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652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56352" name="Freeform 34"/>
                <p:cNvSpPr>
                  <a:spLocks/>
                </p:cNvSpPr>
                <p:nvPr/>
              </p:nvSpPr>
              <p:spPr bwMode="auto">
                <a:xfrm>
                  <a:off x="332" y="3724"/>
                  <a:ext cx="73" cy="80"/>
                </a:xfrm>
                <a:custGeom>
                  <a:avLst/>
                  <a:gdLst>
                    <a:gd name="T0" fmla="*/ 34 w 73"/>
                    <a:gd name="T1" fmla="*/ 0 h 80"/>
                    <a:gd name="T2" fmla="*/ 0 w 73"/>
                    <a:gd name="T3" fmla="*/ 79 h 80"/>
                    <a:gd name="T4" fmla="*/ 72 w 73"/>
                    <a:gd name="T5" fmla="*/ 79 h 80"/>
                    <a:gd name="T6" fmla="*/ 34 w 73"/>
                    <a:gd name="T7" fmla="*/ 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4" y="0"/>
                      </a:moveTo>
                      <a:lnTo>
                        <a:pt x="0" y="79"/>
                      </a:lnTo>
                      <a:lnTo>
                        <a:pt x="72" y="79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53" name="Freeform 35"/>
                <p:cNvSpPr>
                  <a:spLocks/>
                </p:cNvSpPr>
                <p:nvPr/>
              </p:nvSpPr>
              <p:spPr bwMode="auto">
                <a:xfrm>
                  <a:off x="331" y="3522"/>
                  <a:ext cx="73" cy="80"/>
                </a:xfrm>
                <a:custGeom>
                  <a:avLst/>
                  <a:gdLst>
                    <a:gd name="T0" fmla="*/ 35 w 73"/>
                    <a:gd name="T1" fmla="*/ 79 h 80"/>
                    <a:gd name="T2" fmla="*/ 0 w 73"/>
                    <a:gd name="T3" fmla="*/ 0 h 80"/>
                    <a:gd name="T4" fmla="*/ 72 w 73"/>
                    <a:gd name="T5" fmla="*/ 0 h 80"/>
                    <a:gd name="T6" fmla="*/ 35 w 73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5" y="79"/>
                      </a:moveTo>
                      <a:lnTo>
                        <a:pt x="0" y="0"/>
                      </a:lnTo>
                      <a:lnTo>
                        <a:pt x="72" y="0"/>
                      </a:lnTo>
                      <a:lnTo>
                        <a:pt x="35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6330" name="Group 36"/>
            <p:cNvGrpSpPr>
              <a:grpSpLocks/>
            </p:cNvGrpSpPr>
            <p:nvPr/>
          </p:nvGrpSpPr>
          <p:grpSpPr bwMode="auto">
            <a:xfrm>
              <a:off x="282" y="949"/>
              <a:ext cx="121" cy="113"/>
              <a:chOff x="282" y="949"/>
              <a:chExt cx="121" cy="113"/>
            </a:xfrm>
          </p:grpSpPr>
          <p:sp>
            <p:nvSpPr>
              <p:cNvPr id="56340" name="Rectangle 37"/>
              <p:cNvSpPr>
                <a:spLocks noChangeArrowheads="1"/>
              </p:cNvSpPr>
              <p:nvPr/>
            </p:nvSpPr>
            <p:spPr bwMode="auto">
              <a:xfrm>
                <a:off x="286" y="949"/>
                <a:ext cx="117" cy="10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341" name="Group 38"/>
              <p:cNvGrpSpPr>
                <a:grpSpLocks/>
              </p:cNvGrpSpPr>
              <p:nvPr/>
            </p:nvGrpSpPr>
            <p:grpSpPr bwMode="auto">
              <a:xfrm>
                <a:off x="282" y="952"/>
                <a:ext cx="118" cy="110"/>
                <a:chOff x="282" y="952"/>
                <a:chExt cx="118" cy="110"/>
              </a:xfrm>
            </p:grpSpPr>
            <p:sp>
              <p:nvSpPr>
                <p:cNvPr id="56345" name="Line 39"/>
                <p:cNvSpPr>
                  <a:spLocks noChangeShapeType="1"/>
                </p:cNvSpPr>
                <p:nvPr/>
              </p:nvSpPr>
              <p:spPr bwMode="auto">
                <a:xfrm>
                  <a:off x="282" y="952"/>
                  <a:ext cx="0" cy="107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46" name="Line 40"/>
                <p:cNvSpPr>
                  <a:spLocks noChangeShapeType="1"/>
                </p:cNvSpPr>
                <p:nvPr/>
              </p:nvSpPr>
              <p:spPr bwMode="auto">
                <a:xfrm>
                  <a:off x="285" y="1062"/>
                  <a:ext cx="115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6342" name="Group 41"/>
              <p:cNvGrpSpPr>
                <a:grpSpLocks/>
              </p:cNvGrpSpPr>
              <p:nvPr/>
            </p:nvGrpSpPr>
            <p:grpSpPr bwMode="auto">
              <a:xfrm>
                <a:off x="312" y="974"/>
                <a:ext cx="65" cy="62"/>
                <a:chOff x="312" y="974"/>
                <a:chExt cx="65" cy="62"/>
              </a:xfrm>
            </p:grpSpPr>
            <p:sp>
              <p:nvSpPr>
                <p:cNvPr id="56343" name="Rectangle 42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44" name="Rectangle 43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6331" name="Group 44"/>
            <p:cNvGrpSpPr>
              <a:grpSpLocks/>
            </p:cNvGrpSpPr>
            <p:nvPr/>
          </p:nvGrpSpPr>
          <p:grpSpPr bwMode="auto">
            <a:xfrm>
              <a:off x="5434" y="955"/>
              <a:ext cx="122" cy="112"/>
              <a:chOff x="5434" y="955"/>
              <a:chExt cx="122" cy="112"/>
            </a:xfrm>
          </p:grpSpPr>
          <p:grpSp>
            <p:nvGrpSpPr>
              <p:cNvPr id="56332" name="Group 45"/>
              <p:cNvGrpSpPr>
                <a:grpSpLocks/>
              </p:cNvGrpSpPr>
              <p:nvPr/>
            </p:nvGrpSpPr>
            <p:grpSpPr bwMode="auto">
              <a:xfrm>
                <a:off x="5434" y="955"/>
                <a:ext cx="122" cy="112"/>
                <a:chOff x="5434" y="955"/>
                <a:chExt cx="122" cy="112"/>
              </a:xfrm>
            </p:grpSpPr>
            <p:sp>
              <p:nvSpPr>
                <p:cNvPr id="56336" name="Rectangle 46"/>
                <p:cNvSpPr>
                  <a:spLocks noChangeArrowheads="1"/>
                </p:cNvSpPr>
                <p:nvPr/>
              </p:nvSpPr>
              <p:spPr bwMode="auto">
                <a:xfrm>
                  <a:off x="5438" y="955"/>
                  <a:ext cx="118" cy="108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6337" name="Group 47"/>
                <p:cNvGrpSpPr>
                  <a:grpSpLocks/>
                </p:cNvGrpSpPr>
                <p:nvPr/>
              </p:nvGrpSpPr>
              <p:grpSpPr bwMode="auto">
                <a:xfrm>
                  <a:off x="5434" y="956"/>
                  <a:ext cx="122" cy="111"/>
                  <a:chOff x="5434" y="956"/>
                  <a:chExt cx="122" cy="111"/>
                </a:xfrm>
              </p:grpSpPr>
              <p:sp>
                <p:nvSpPr>
                  <p:cNvPr id="5633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5434" y="956"/>
                    <a:ext cx="0" cy="10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39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439" y="1067"/>
                    <a:ext cx="11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6333" name="Group 50"/>
              <p:cNvGrpSpPr>
                <a:grpSpLocks/>
              </p:cNvGrpSpPr>
              <p:nvPr/>
            </p:nvGrpSpPr>
            <p:grpSpPr bwMode="auto">
              <a:xfrm>
                <a:off x="5453" y="960"/>
                <a:ext cx="87" cy="96"/>
                <a:chOff x="5453" y="960"/>
                <a:chExt cx="87" cy="96"/>
              </a:xfrm>
            </p:grpSpPr>
            <p:sp>
              <p:nvSpPr>
                <p:cNvPr id="56334" name="Line 51"/>
                <p:cNvSpPr>
                  <a:spLocks noChangeShapeType="1"/>
                </p:cNvSpPr>
                <p:nvPr/>
              </p:nvSpPr>
              <p:spPr bwMode="auto">
                <a:xfrm>
                  <a:off x="5454" y="969"/>
                  <a:ext cx="86" cy="8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3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453" y="960"/>
                  <a:ext cx="86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6326" name="Text Box 55"/>
          <p:cNvSpPr txBox="1">
            <a:spLocks noChangeArrowheads="1"/>
          </p:cNvSpPr>
          <p:nvPr/>
        </p:nvSpPr>
        <p:spPr bwMode="auto">
          <a:xfrm>
            <a:off x="990600" y="1828800"/>
            <a:ext cx="4286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&gt;&gt;</a:t>
            </a:r>
          </a:p>
        </p:txBody>
      </p:sp>
      <p:sp>
        <p:nvSpPr>
          <p:cNvPr id="83000" name="Rectangle 56"/>
          <p:cNvSpPr>
            <a:spLocks noChangeArrowheads="1"/>
          </p:cNvSpPr>
          <p:nvPr/>
        </p:nvSpPr>
        <p:spPr bwMode="auto">
          <a:xfrm>
            <a:off x="990600" y="2095500"/>
            <a:ext cx="7772400" cy="375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Enter setup file name &gt; setup.ker</a:t>
            </a:r>
          </a:p>
          <a:p>
            <a:pPr algn="l"/>
            <a:r>
              <a:rPr lang="en-US" sz="1600" u="none"/>
              <a:t>Enter satellite name  &gt; PHOEBE</a:t>
            </a:r>
          </a:p>
          <a:p>
            <a:pPr algn="l"/>
            <a:r>
              <a:rPr lang="en-US" sz="1600" u="none"/>
              <a:t>Enter satellite frame &gt; IAU_PHOEBE</a:t>
            </a:r>
          </a:p>
          <a:p>
            <a:pPr algn="l"/>
            <a:r>
              <a:rPr lang="en-US" sz="1600" u="none"/>
              <a:t>Enter spacecraft name &gt; CASSINI</a:t>
            </a:r>
          </a:p>
          <a:p>
            <a:pPr algn="l"/>
            <a:r>
              <a:rPr lang="en-US" sz="1600" u="none"/>
              <a:t>Enter instrument name &gt; CASSINI_ISS_NAC</a:t>
            </a:r>
          </a:p>
          <a:p>
            <a:pPr algn="l"/>
            <a:r>
              <a:rPr lang="en-US" sz="1600" u="none"/>
              <a:t>Enter time            &gt; 2004 jun 11 19:32:00</a:t>
            </a:r>
          </a:p>
          <a:p>
            <a:pPr algn="l"/>
            <a:endParaRPr lang="en-US" sz="1600" u="none"/>
          </a:p>
          <a:p>
            <a:pPr algn="l"/>
            <a:r>
              <a:rPr lang="en-US" sz="1600" u="none"/>
              <a:t>Intercept planetocentric longitude      (deg):    39.843719</a:t>
            </a:r>
          </a:p>
          <a:p>
            <a:pPr algn="l"/>
            <a:r>
              <a:rPr lang="en-US" sz="1600" u="none"/>
              <a:t>Intercept planetocentric latitude       (deg):     4.195878</a:t>
            </a:r>
          </a:p>
          <a:p>
            <a:pPr algn="l"/>
            <a:r>
              <a:rPr lang="en-US" sz="1600" u="none"/>
              <a:t>Intercept planetodetic longitude        (deg):    39.843719</a:t>
            </a:r>
          </a:p>
          <a:p>
            <a:pPr algn="l"/>
            <a:r>
              <a:rPr lang="en-US" sz="1600" u="none"/>
              <a:t>Intercept planetodetic latitude         (deg):     5.048011</a:t>
            </a:r>
          </a:p>
          <a:p>
            <a:pPr algn="l"/>
            <a:r>
              <a:rPr lang="en-US" sz="1600" u="none"/>
              <a:t>Range from spacecraft to intercept point (km):  2089.169724</a:t>
            </a:r>
          </a:p>
          <a:p>
            <a:pPr algn="l"/>
            <a:r>
              <a:rPr lang="en-US" sz="1600" u="none"/>
              <a:t>Intercept phase angle                   (deg):    28.139479</a:t>
            </a:r>
          </a:p>
          <a:p>
            <a:pPr algn="l"/>
            <a:r>
              <a:rPr lang="en-US" sz="1600" u="none"/>
              <a:t>Intercept solar incidence angle         (deg):    18.247220</a:t>
            </a:r>
          </a:p>
          <a:p>
            <a:pPr algn="l"/>
            <a:r>
              <a:rPr lang="en-US" sz="1600" u="none"/>
              <a:t>Intercept emission angle                (deg):    17.858309</a:t>
            </a:r>
          </a:p>
        </p:txBody>
      </p:sp>
      <p:sp>
        <p:nvSpPr>
          <p:cNvPr id="56328" name="Rectangle 57"/>
          <p:cNvSpPr>
            <a:spLocks noChangeArrowheads="1"/>
          </p:cNvSpPr>
          <p:nvPr/>
        </p:nvSpPr>
        <p:spPr bwMode="auto">
          <a:xfrm>
            <a:off x="1524000" y="1828800"/>
            <a:ext cx="17700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prog_geometry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0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0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0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30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30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30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30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30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30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30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30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0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830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0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4935BC4-7C5A-B545-A9A2-2BCC17C51CD9}" type="slidenum">
              <a:rPr lang="en-US">
                <a:latin typeface="+mn-lt"/>
              </a:rPr>
              <a:pPr defTabSz="912813">
                <a:defRPr/>
              </a:pPr>
              <a:t>22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/>
            <a:r>
              <a:rPr lang="en-US" dirty="0"/>
              <a:t>Latitude definitions:</a:t>
            </a:r>
          </a:p>
          <a:p>
            <a:pPr lvl="1"/>
            <a:r>
              <a:rPr lang="en-US" dirty="0"/>
              <a:t>Planetocentric latitude of a point P:  angle between segment from origin to point and x-y plane (red arc in diagram).</a:t>
            </a:r>
          </a:p>
          <a:p>
            <a:pPr lvl="1"/>
            <a:r>
              <a:rPr lang="en-US"/>
              <a:t>Planetodetic latitude of a point P: angle between x-y plane and extension of ellipsoid normal vector N that connects x-y plane and P (blue arc in diagram).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title"/>
          </p:nvPr>
        </p:nvSpPr>
        <p:spPr>
          <a:xfrm>
            <a:off x="4545013" y="381000"/>
            <a:ext cx="1595437" cy="474663"/>
          </a:xfrm>
        </p:spPr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58374" name="Line 4"/>
          <p:cNvSpPr>
            <a:spLocks noChangeShapeType="1"/>
          </p:cNvSpPr>
          <p:nvPr/>
        </p:nvSpPr>
        <p:spPr bwMode="auto">
          <a:xfrm flipV="1">
            <a:off x="2613025" y="3621088"/>
            <a:ext cx="0" cy="24209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75" name="Arc 5"/>
          <p:cNvSpPr>
            <a:spLocks/>
          </p:cNvSpPr>
          <p:nvPr/>
        </p:nvSpPr>
        <p:spPr bwMode="auto">
          <a:xfrm>
            <a:off x="2613025" y="4429125"/>
            <a:ext cx="3455988" cy="1614488"/>
          </a:xfrm>
          <a:custGeom>
            <a:avLst/>
            <a:gdLst>
              <a:gd name="T0" fmla="*/ 0 w 21600"/>
              <a:gd name="T1" fmla="*/ 0 h 21600"/>
              <a:gd name="T2" fmla="*/ 552956160 w 21600"/>
              <a:gd name="T3" fmla="*/ 120674607 h 21600"/>
              <a:gd name="T4" fmla="*/ 0 w 21600"/>
              <a:gd name="T5" fmla="*/ 12067460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76" name="Line 6"/>
          <p:cNvSpPr>
            <a:spLocks noChangeShapeType="1"/>
          </p:cNvSpPr>
          <p:nvPr/>
        </p:nvSpPr>
        <p:spPr bwMode="auto">
          <a:xfrm flipV="1">
            <a:off x="2651125" y="3544888"/>
            <a:ext cx="2881313" cy="2457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77" name="Line 7"/>
          <p:cNvSpPr>
            <a:spLocks noChangeShapeType="1"/>
          </p:cNvSpPr>
          <p:nvPr/>
        </p:nvSpPr>
        <p:spPr bwMode="auto">
          <a:xfrm flipV="1">
            <a:off x="4303713" y="3544888"/>
            <a:ext cx="1228725" cy="2497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78" name="Text Box 8"/>
          <p:cNvSpPr txBox="1">
            <a:spLocks noChangeArrowheads="1"/>
          </p:cNvSpPr>
          <p:nvPr/>
        </p:nvSpPr>
        <p:spPr bwMode="auto">
          <a:xfrm>
            <a:off x="5514975" y="318135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 u="none"/>
              <a:t>P</a:t>
            </a:r>
          </a:p>
        </p:txBody>
      </p:sp>
      <p:sp>
        <p:nvSpPr>
          <p:cNvPr id="58379" name="Text Box 9"/>
          <p:cNvSpPr txBox="1">
            <a:spLocks noChangeArrowheads="1"/>
          </p:cNvSpPr>
          <p:nvPr/>
        </p:nvSpPr>
        <p:spPr bwMode="auto">
          <a:xfrm>
            <a:off x="2114550" y="6002338"/>
            <a:ext cx="428625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 u="none"/>
              <a:t>O</a:t>
            </a:r>
          </a:p>
        </p:txBody>
      </p:sp>
      <p:sp>
        <p:nvSpPr>
          <p:cNvPr id="58380" name="Text Box 10"/>
          <p:cNvSpPr txBox="1">
            <a:spLocks noChangeArrowheads="1"/>
          </p:cNvSpPr>
          <p:nvPr/>
        </p:nvSpPr>
        <p:spPr bwMode="auto">
          <a:xfrm>
            <a:off x="5808663" y="4964113"/>
            <a:ext cx="2513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u="none">
                <a:latin typeface="Arial" charset="0"/>
              </a:rPr>
              <a:t>Reference ellipsoid</a:t>
            </a:r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 rot="-3851574">
            <a:off x="4957763" y="4616450"/>
            <a:ext cx="280988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2" name="Arc 12"/>
          <p:cNvSpPr>
            <a:spLocks/>
          </p:cNvSpPr>
          <p:nvPr/>
        </p:nvSpPr>
        <p:spPr bwMode="auto">
          <a:xfrm>
            <a:off x="4429125" y="53086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3" name="Line 13"/>
          <p:cNvSpPr>
            <a:spLocks noChangeShapeType="1"/>
          </p:cNvSpPr>
          <p:nvPr/>
        </p:nvSpPr>
        <p:spPr bwMode="auto">
          <a:xfrm>
            <a:off x="2613025" y="6042025"/>
            <a:ext cx="4916488" cy="38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4" name="Text Box 14"/>
          <p:cNvSpPr txBox="1">
            <a:spLocks noChangeArrowheads="1"/>
          </p:cNvSpPr>
          <p:nvPr/>
        </p:nvSpPr>
        <p:spPr bwMode="auto">
          <a:xfrm>
            <a:off x="4446588" y="6146800"/>
            <a:ext cx="1174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 u="none">
                <a:latin typeface="Arial" charset="0"/>
              </a:rPr>
              <a:t>x-y plane</a:t>
            </a:r>
          </a:p>
        </p:txBody>
      </p:sp>
      <p:sp>
        <p:nvSpPr>
          <p:cNvPr id="58385" name="Text Box 15"/>
          <p:cNvSpPr txBox="1">
            <a:spLocks noChangeArrowheads="1"/>
          </p:cNvSpPr>
          <p:nvPr/>
        </p:nvSpPr>
        <p:spPr bwMode="auto">
          <a:xfrm>
            <a:off x="1563688" y="4527550"/>
            <a:ext cx="819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 u="none">
                <a:latin typeface="Arial" charset="0"/>
              </a:rPr>
              <a:t>z-axis</a:t>
            </a:r>
          </a:p>
        </p:txBody>
      </p:sp>
      <p:sp>
        <p:nvSpPr>
          <p:cNvPr id="58386" name="Text Box 16"/>
          <p:cNvSpPr txBox="1">
            <a:spLocks noChangeArrowheads="1"/>
          </p:cNvSpPr>
          <p:nvPr/>
        </p:nvSpPr>
        <p:spPr bwMode="auto">
          <a:xfrm>
            <a:off x="5221288" y="397510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 u="none"/>
              <a:t>N</a:t>
            </a:r>
          </a:p>
        </p:txBody>
      </p:sp>
      <p:sp>
        <p:nvSpPr>
          <p:cNvPr id="58387" name="Arc 17"/>
          <p:cNvSpPr>
            <a:spLocks/>
          </p:cNvSpPr>
          <p:nvPr/>
        </p:nvSpPr>
        <p:spPr bwMode="auto">
          <a:xfrm>
            <a:off x="3276600" y="52578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8" name="Text Box 18"/>
          <p:cNvSpPr txBox="1">
            <a:spLocks noChangeArrowheads="1"/>
          </p:cNvSpPr>
          <p:nvPr/>
        </p:nvSpPr>
        <p:spPr bwMode="auto">
          <a:xfrm>
            <a:off x="2911475" y="5554663"/>
            <a:ext cx="14414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000" b="1" u="none">
                <a:latin typeface="Arial" charset="0"/>
              </a:rPr>
              <a:t>Planetocentric latitude</a:t>
            </a:r>
          </a:p>
        </p:txBody>
      </p:sp>
      <p:sp>
        <p:nvSpPr>
          <p:cNvPr id="58389" name="Text Box 19"/>
          <p:cNvSpPr txBox="1">
            <a:spLocks noChangeArrowheads="1"/>
          </p:cNvSpPr>
          <p:nvPr/>
        </p:nvSpPr>
        <p:spPr bwMode="auto">
          <a:xfrm>
            <a:off x="4976813" y="5627688"/>
            <a:ext cx="13430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000" b="1" u="none">
                <a:latin typeface="Arial" charset="0"/>
              </a:rPr>
              <a:t>Planetodetic latitude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B998D77-6D65-134D-BAB0-CC4242CCE5F4}" type="slidenum">
              <a:rPr lang="en-US">
                <a:latin typeface="+mn-lt"/>
              </a:rPr>
              <a:pPr defTabSz="912813">
                <a:defRPr/>
              </a:pPr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First, let's go over the important steps in the process of writing a Mice-based program and putting it to work: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Understand the geometry problem.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Identify the set of SPICE kernels that contain the data needed to perform the computation.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Select the SPICE APIs needed to compute the quantities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Write and execute the program.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Get actual kernel files and verify that they contain the data needed to support the computation for the time(s)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Run the program.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To illustrate these steps, let's write a program that computes the apparent intersection of the boresight ray of a given CASSINI science instrument with the surface of a given Saturnian satellite.   The program will compute: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Planetocentric and planetodetic (geodetic) latitudes and longitudes of the intercept point. 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Range from spacecraft to intercept point.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Illumination angles (phase, solar incidence, and emission) at the intercept point.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4095750" y="381000"/>
            <a:ext cx="2497138" cy="474663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1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1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49521428-178D-AB46-B2DF-E766173CB756}" type="slidenum">
              <a:rPr lang="en-US">
                <a:latin typeface="+mn-lt"/>
              </a:rPr>
              <a:pPr defTabSz="912813">
                <a:defRPr/>
              </a:pPr>
              <a:t>4</a:t>
            </a:fld>
            <a:endParaRPr lang="en-US" sz="1400" b="0">
              <a:latin typeface="Times New Roman" charset="0"/>
            </a:endParaRPr>
          </a:p>
        </p:txBody>
      </p:sp>
      <p:pic>
        <p:nvPicPr>
          <p:cNvPr id="21508" name="Picture 3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1563" y="1393825"/>
            <a:ext cx="4730750" cy="5110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47650" y="5959475"/>
            <a:ext cx="2860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Using what model? </a:t>
            </a:r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231775" y="1239838"/>
            <a:ext cx="3629025" cy="1616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u="none">
                <a:latin typeface="Arial" charset="0"/>
              </a:rPr>
              <a:t>We want the boresight</a:t>
            </a:r>
          </a:p>
          <a:p>
            <a:pPr algn="l"/>
            <a:r>
              <a:rPr lang="en-US" sz="2000" u="none">
                <a:latin typeface="Arial" charset="0"/>
              </a:rPr>
              <a:t>intercept on the surface, range</a:t>
            </a:r>
          </a:p>
          <a:p>
            <a:pPr algn="l"/>
            <a:r>
              <a:rPr lang="en-US" sz="2000" u="none">
                <a:latin typeface="Arial" charset="0"/>
              </a:rPr>
              <a:t>from s/c to intercept, and </a:t>
            </a:r>
          </a:p>
          <a:p>
            <a:pPr algn="l"/>
            <a:r>
              <a:rPr lang="en-US" sz="2000" u="none">
                <a:latin typeface="Arial" charset="0"/>
              </a:rPr>
              <a:t>illumination angles at </a:t>
            </a:r>
          </a:p>
          <a:p>
            <a:pPr algn="l"/>
            <a:r>
              <a:rPr lang="en-US" sz="2000" u="none">
                <a:latin typeface="Arial" charset="0"/>
              </a:rPr>
              <a:t>the intercept point.</a:t>
            </a:r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261938" y="2971800"/>
            <a:ext cx="11493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When?</a:t>
            </a:r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247650" y="3548063"/>
            <a:ext cx="24717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On what object? 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72714" name="Rectangle 10"/>
          <p:cNvSpPr>
            <a:spLocks noChangeArrowheads="1"/>
          </p:cNvSpPr>
          <p:nvPr/>
        </p:nvSpPr>
        <p:spPr bwMode="auto">
          <a:xfrm>
            <a:off x="228600" y="4724400"/>
            <a:ext cx="31829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For which instrument?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222250" y="5338763"/>
            <a:ext cx="3114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For what spacecraft? 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1303338" y="3016250"/>
            <a:ext cx="2865272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 dirty="0">
                <a:solidFill>
                  <a:schemeClr val="accent1"/>
                </a:solidFill>
                <a:latin typeface="Arial" charset="0"/>
              </a:rPr>
              <a:t>time</a:t>
            </a:r>
            <a:r>
              <a:rPr lang="en-US" sz="2000" u="none" dirty="0">
                <a:solidFill>
                  <a:schemeClr val="accent1"/>
                </a:solidFill>
                <a:latin typeface="Arial" charset="0"/>
              </a:rPr>
              <a:t> (UTC, TDB or TT)</a:t>
            </a:r>
          </a:p>
        </p:txBody>
      </p:sp>
      <p:sp>
        <p:nvSpPr>
          <p:cNvPr id="72717" name="Rectangle 13"/>
          <p:cNvSpPr>
            <a:spLocks noChangeArrowheads="1"/>
          </p:cNvSpPr>
          <p:nvPr/>
        </p:nvSpPr>
        <p:spPr bwMode="auto">
          <a:xfrm>
            <a:off x="2670175" y="3586163"/>
            <a:ext cx="1014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satnm</a:t>
            </a:r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3365500" y="4724400"/>
            <a:ext cx="11668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 </a:t>
            </a:r>
            <a:r>
              <a:rPr lang="en-US" u="none">
                <a:solidFill>
                  <a:schemeClr val="accent1"/>
                </a:solidFill>
                <a:latin typeface="Arial" charset="0"/>
              </a:rPr>
              <a:t>instnm</a:t>
            </a:r>
          </a:p>
        </p:txBody>
      </p:sp>
      <p:sp>
        <p:nvSpPr>
          <p:cNvPr id="72719" name="Rectangle 15"/>
          <p:cNvSpPr>
            <a:spLocks noChangeArrowheads="1"/>
          </p:cNvSpPr>
          <p:nvPr/>
        </p:nvSpPr>
        <p:spPr bwMode="auto">
          <a:xfrm>
            <a:off x="3286125" y="5338763"/>
            <a:ext cx="9128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scnm</a:t>
            </a: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3065463" y="5949950"/>
            <a:ext cx="13922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setupf</a:t>
            </a:r>
            <a:r>
              <a:rPr lang="en-US" u="none">
                <a:latin typeface="Arial" charset="0"/>
              </a:rPr>
              <a:t> </a:t>
            </a:r>
          </a:p>
        </p:txBody>
      </p:sp>
      <p:sp>
        <p:nvSpPr>
          <p:cNvPr id="21520" name="Rectangle 19"/>
          <p:cNvSpPr>
            <a:spLocks noGrp="1" noChangeArrowheads="1"/>
          </p:cNvSpPr>
          <p:nvPr>
            <p:ph type="title"/>
          </p:nvPr>
        </p:nvSpPr>
        <p:spPr>
          <a:xfrm>
            <a:off x="3124200" y="381000"/>
            <a:ext cx="4440238" cy="474663"/>
          </a:xfrm>
        </p:spPr>
        <p:txBody>
          <a:bodyPr/>
          <a:lstStyle/>
          <a:p>
            <a:r>
              <a:rPr lang="en-US"/>
              <a:t>Observation geometry</a:t>
            </a:r>
          </a:p>
        </p:txBody>
      </p:sp>
      <p:sp>
        <p:nvSpPr>
          <p:cNvPr id="21521" name="Text Box 20"/>
          <p:cNvSpPr txBox="1">
            <a:spLocks noChangeArrowheads="1"/>
          </p:cNvSpPr>
          <p:nvPr/>
        </p:nvSpPr>
        <p:spPr bwMode="auto">
          <a:xfrm>
            <a:off x="6300788" y="4311650"/>
            <a:ext cx="819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Phase angle</a:t>
            </a:r>
          </a:p>
        </p:txBody>
      </p:sp>
      <p:sp>
        <p:nvSpPr>
          <p:cNvPr id="21522" name="Arc 21"/>
          <p:cNvSpPr>
            <a:spLocks/>
          </p:cNvSpPr>
          <p:nvPr/>
        </p:nvSpPr>
        <p:spPr bwMode="auto">
          <a:xfrm rot="-8064254">
            <a:off x="6595269" y="4299744"/>
            <a:ext cx="561975" cy="541337"/>
          </a:xfrm>
          <a:custGeom>
            <a:avLst/>
            <a:gdLst>
              <a:gd name="T0" fmla="*/ 0 w 21539"/>
              <a:gd name="T1" fmla="*/ 0 h 21600"/>
              <a:gd name="T2" fmla="*/ 14662515 w 21539"/>
              <a:gd name="T3" fmla="*/ 12550673 h 21600"/>
              <a:gd name="T4" fmla="*/ 0 w 21539"/>
              <a:gd name="T5" fmla="*/ 13566933 h 21600"/>
              <a:gd name="T6" fmla="*/ 0 60000 65536"/>
              <a:gd name="T7" fmla="*/ 0 60000 65536"/>
              <a:gd name="T8" fmla="*/ 0 60000 65536"/>
              <a:gd name="T9" fmla="*/ 0 w 21539"/>
              <a:gd name="T10" fmla="*/ 0 h 21600"/>
              <a:gd name="T11" fmla="*/ 21539 w 215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39" h="21600" fill="none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</a:path>
              <a:path w="21539" h="21600" stroke="0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>
              <a:solidFill>
                <a:schemeClr val="hlink"/>
              </a:solidFill>
            </a:endParaRPr>
          </a:p>
        </p:txBody>
      </p:sp>
      <p:sp>
        <p:nvSpPr>
          <p:cNvPr id="21523" name="AutoShape 22"/>
          <p:cNvSpPr>
            <a:spLocks noChangeArrowheads="1"/>
          </p:cNvSpPr>
          <p:nvPr/>
        </p:nvSpPr>
        <p:spPr bwMode="auto">
          <a:xfrm>
            <a:off x="4725988" y="5656263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4" name="Line 23"/>
          <p:cNvSpPr>
            <a:spLocks noChangeShapeType="1"/>
          </p:cNvSpPr>
          <p:nvPr/>
        </p:nvSpPr>
        <p:spPr bwMode="auto">
          <a:xfrm flipH="1">
            <a:off x="5032375" y="4657725"/>
            <a:ext cx="2459038" cy="1306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5" name="Text Box 24"/>
          <p:cNvSpPr txBox="1">
            <a:spLocks noChangeArrowheads="1"/>
          </p:cNvSpPr>
          <p:nvPr/>
        </p:nvSpPr>
        <p:spPr bwMode="auto">
          <a:xfrm>
            <a:off x="7539038" y="3890963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solar incidence angle</a:t>
            </a:r>
          </a:p>
        </p:txBody>
      </p:sp>
      <p:sp>
        <p:nvSpPr>
          <p:cNvPr id="21526" name="Line 25">
            <a:hlinkClick r:id="rId3" action="ppaction://hlinksldjump"/>
          </p:cNvPr>
          <p:cNvSpPr>
            <a:spLocks noChangeShapeType="1"/>
          </p:cNvSpPr>
          <p:nvPr/>
        </p:nvSpPr>
        <p:spPr bwMode="auto">
          <a:xfrm flipV="1">
            <a:off x="7491413" y="3313113"/>
            <a:ext cx="844550" cy="134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7" name="Text Box 26"/>
          <p:cNvSpPr txBox="1">
            <a:spLocks noChangeArrowheads="1"/>
          </p:cNvSpPr>
          <p:nvPr/>
        </p:nvSpPr>
        <p:spPr bwMode="auto">
          <a:xfrm>
            <a:off x="7951788" y="3006725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surface normal</a:t>
            </a:r>
          </a:p>
        </p:txBody>
      </p:sp>
      <p:sp>
        <p:nvSpPr>
          <p:cNvPr id="21528" name="Text Box 28"/>
          <p:cNvSpPr txBox="1">
            <a:spLocks noChangeArrowheads="1"/>
          </p:cNvSpPr>
          <p:nvPr/>
        </p:nvSpPr>
        <p:spPr bwMode="auto">
          <a:xfrm>
            <a:off x="6530975" y="3508375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emission angle</a:t>
            </a:r>
          </a:p>
        </p:txBody>
      </p:sp>
      <p:sp>
        <p:nvSpPr>
          <p:cNvPr id="21529" name="Arc 29"/>
          <p:cNvSpPr>
            <a:spLocks/>
          </p:cNvSpPr>
          <p:nvPr/>
        </p:nvSpPr>
        <p:spPr bwMode="auto">
          <a:xfrm rot="-2981019">
            <a:off x="6801643" y="3507582"/>
            <a:ext cx="1001713" cy="914400"/>
          </a:xfrm>
          <a:custGeom>
            <a:avLst/>
            <a:gdLst>
              <a:gd name="T0" fmla="*/ 0 w 22715"/>
              <a:gd name="T1" fmla="*/ 51985 h 21600"/>
              <a:gd name="T2" fmla="*/ 44174727 w 22715"/>
              <a:gd name="T3" fmla="*/ 38709600 h 21600"/>
              <a:gd name="T4" fmla="*/ 2168401 w 22715"/>
              <a:gd name="T5" fmla="*/ 38709600 h 21600"/>
              <a:gd name="T6" fmla="*/ 0 60000 65536"/>
              <a:gd name="T7" fmla="*/ 0 60000 65536"/>
              <a:gd name="T8" fmla="*/ 0 60000 65536"/>
              <a:gd name="T9" fmla="*/ 0 w 22715"/>
              <a:gd name="T10" fmla="*/ 0 h 21600"/>
              <a:gd name="T11" fmla="*/ 22715 w 2271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15" h="21600" fill="none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</a:path>
              <a:path w="22715" h="21600" stroke="0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  <a:lnTo>
                  <a:pt x="1115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0" name="Arc 31"/>
          <p:cNvSpPr>
            <a:spLocks/>
          </p:cNvSpPr>
          <p:nvPr/>
        </p:nvSpPr>
        <p:spPr bwMode="auto">
          <a:xfrm rot="-4508467">
            <a:off x="6891338" y="4217988"/>
            <a:ext cx="935037" cy="636587"/>
          </a:xfrm>
          <a:custGeom>
            <a:avLst/>
            <a:gdLst>
              <a:gd name="T0" fmla="*/ 0 w 29239"/>
              <a:gd name="T1" fmla="*/ 1212521 h 21600"/>
              <a:gd name="T2" fmla="*/ 29901645 w 29239"/>
              <a:gd name="T3" fmla="*/ 18761250 h 21600"/>
              <a:gd name="T4" fmla="*/ 7812111 w 29239"/>
              <a:gd name="T5" fmla="*/ 18761250 h 21600"/>
              <a:gd name="T6" fmla="*/ 0 60000 65536"/>
              <a:gd name="T7" fmla="*/ 0 60000 65536"/>
              <a:gd name="T8" fmla="*/ 0 60000 65536"/>
              <a:gd name="T9" fmla="*/ 0 w 29239"/>
              <a:gd name="T10" fmla="*/ 0 h 21600"/>
              <a:gd name="T11" fmla="*/ 29239 w 29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239" h="21600" fill="none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</a:path>
              <a:path w="29239" h="21600" stroke="0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  <a:lnTo>
                  <a:pt x="7639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1" name="Line 34"/>
          <p:cNvSpPr>
            <a:spLocks noChangeShapeType="1"/>
          </p:cNvSpPr>
          <p:nvPr/>
        </p:nvSpPr>
        <p:spPr bwMode="auto">
          <a:xfrm rot="-8937982">
            <a:off x="4487863" y="3570288"/>
            <a:ext cx="2879725" cy="844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2739" name="Rectangle 35"/>
          <p:cNvSpPr>
            <a:spLocks noChangeArrowheads="1"/>
          </p:cNvSpPr>
          <p:nvPr/>
        </p:nvSpPr>
        <p:spPr bwMode="auto">
          <a:xfrm>
            <a:off x="228600" y="4114800"/>
            <a:ext cx="2284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In what frame? 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72740" name="Rectangle 36"/>
          <p:cNvSpPr>
            <a:spLocks noChangeArrowheads="1"/>
          </p:cNvSpPr>
          <p:nvPr/>
        </p:nvSpPr>
        <p:spPr bwMode="auto">
          <a:xfrm>
            <a:off x="2651125" y="4152900"/>
            <a:ext cx="8445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fixref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build="p" autoUpdateAnimBg="0"/>
      <p:bldP spid="72712" grpId="0" build="p" autoUpdateAnimBg="0"/>
      <p:bldP spid="72713" grpId="0" build="p" autoUpdateAnimBg="0"/>
      <p:bldP spid="72714" grpId="0" build="p" autoUpdateAnimBg="0"/>
      <p:bldP spid="72715" grpId="0" build="p" autoUpdateAnimBg="0"/>
      <p:bldP spid="72716" grpId="0" build="p" autoUpdateAnimBg="0"/>
      <p:bldP spid="72717" grpId="0" build="p" autoUpdateAnimBg="0"/>
      <p:bldP spid="72718" grpId="0" build="p" autoUpdateAnimBg="0"/>
      <p:bldP spid="72719" grpId="0" build="p" autoUpdateAnimBg="0"/>
      <p:bldP spid="72722" grpId="0" build="p" autoUpdateAnimBg="0"/>
      <p:bldP spid="72739" grpId="0" build="p" autoUpdateAnimBg="0"/>
      <p:bldP spid="7274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71AF972-1EA7-CF4C-A7BE-C65A452CF6A4}" type="slidenum">
              <a:rPr lang="en-US">
                <a:latin typeface="+mn-lt"/>
              </a:rPr>
              <a:pPr defTabSz="912813"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4052888" y="381000"/>
            <a:ext cx="2589212" cy="474663"/>
          </a:xfrm>
        </p:spPr>
        <p:txBody>
          <a:bodyPr/>
          <a:lstStyle/>
          <a:p>
            <a:r>
              <a:rPr lang="en-US"/>
              <a:t>Needed Data</a:t>
            </a:r>
          </a:p>
        </p:txBody>
      </p:sp>
      <p:pic>
        <p:nvPicPr>
          <p:cNvPr id="2355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1838" y="1528763"/>
            <a:ext cx="3708400" cy="428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384175" y="2322513"/>
            <a:ext cx="4556125" cy="3743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Time transformation kernels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Orientation models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Instrument descriptions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Shapes of satellites, planets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Ephemerides for spacecraft, </a:t>
            </a:r>
          </a:p>
          <a:p>
            <a:pPr algn="l"/>
            <a:r>
              <a:rPr lang="en-US" u="none">
                <a:latin typeface="Arial" charset="0"/>
              </a:rPr>
              <a:t>Saturn barycenter and satellites.</a:t>
            </a:r>
          </a:p>
        </p:txBody>
      </p:sp>
      <p:sp>
        <p:nvSpPr>
          <p:cNvPr id="23559" name="AutoShape 5"/>
          <p:cNvSpPr>
            <a:spLocks noChangeArrowheads="1"/>
          </p:cNvSpPr>
          <p:nvPr/>
        </p:nvSpPr>
        <p:spPr bwMode="auto">
          <a:xfrm>
            <a:off x="4840288" y="5080000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Line 6"/>
          <p:cNvSpPr>
            <a:spLocks noChangeShapeType="1"/>
          </p:cNvSpPr>
          <p:nvPr/>
        </p:nvSpPr>
        <p:spPr bwMode="auto">
          <a:xfrm flipV="1">
            <a:off x="7610475" y="3390900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7797800" y="3160713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surface normal</a:t>
            </a:r>
          </a:p>
        </p:txBody>
      </p:sp>
      <p:sp>
        <p:nvSpPr>
          <p:cNvPr id="23562" name="Line 8"/>
          <p:cNvSpPr>
            <a:spLocks noChangeShapeType="1"/>
          </p:cNvSpPr>
          <p:nvPr/>
        </p:nvSpPr>
        <p:spPr bwMode="auto">
          <a:xfrm flipH="1">
            <a:off x="5148263" y="4235450"/>
            <a:ext cx="2457450" cy="1152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3" name="Text Box 9"/>
          <p:cNvSpPr txBox="1">
            <a:spLocks noChangeArrowheads="1"/>
          </p:cNvSpPr>
          <p:nvPr/>
        </p:nvSpPr>
        <p:spPr bwMode="auto">
          <a:xfrm>
            <a:off x="7539038" y="3505200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solidFill>
                  <a:srgbClr val="33CC33"/>
                </a:solidFill>
                <a:latin typeface="Arial" charset="0"/>
              </a:rPr>
              <a:t>solar incidence angle</a:t>
            </a:r>
          </a:p>
        </p:txBody>
      </p:sp>
      <p:sp>
        <p:nvSpPr>
          <p:cNvPr id="23564" name="Arc 10"/>
          <p:cNvSpPr>
            <a:spLocks/>
          </p:cNvSpPr>
          <p:nvPr/>
        </p:nvSpPr>
        <p:spPr bwMode="auto">
          <a:xfrm rot="-2981019">
            <a:off x="6953250" y="3128963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600 w 21600"/>
              <a:gd name="T3" fmla="*/ 38709600 h 21600"/>
              <a:gd name="T4" fmla="*/ 0 w 21600"/>
              <a:gd name="T5" fmla="*/ 387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5" name="Text Box 11"/>
          <p:cNvSpPr txBox="1">
            <a:spLocks noChangeArrowheads="1"/>
          </p:cNvSpPr>
          <p:nvPr/>
        </p:nvSpPr>
        <p:spPr bwMode="auto">
          <a:xfrm>
            <a:off x="6924675" y="3160713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solidFill>
                  <a:schemeClr val="accent1"/>
                </a:solidFill>
                <a:latin typeface="Arial" charset="0"/>
              </a:rPr>
              <a:t>emission angle</a:t>
            </a:r>
          </a:p>
        </p:txBody>
      </p:sp>
      <p:sp>
        <p:nvSpPr>
          <p:cNvPr id="23566" name="Arc 12"/>
          <p:cNvSpPr>
            <a:spLocks/>
          </p:cNvSpPr>
          <p:nvPr/>
        </p:nvSpPr>
        <p:spPr bwMode="auto">
          <a:xfrm rot="-8064254">
            <a:off x="6670675" y="3903663"/>
            <a:ext cx="561975" cy="542925"/>
          </a:xfrm>
          <a:custGeom>
            <a:avLst/>
            <a:gdLst>
              <a:gd name="T0" fmla="*/ 506324 w 21600"/>
              <a:gd name="T1" fmla="*/ 0 h 21587"/>
              <a:gd name="T2" fmla="*/ 14621107 w 21600"/>
              <a:gd name="T3" fmla="*/ 13654864 h 21587"/>
              <a:gd name="T4" fmla="*/ 0 w 21600"/>
              <a:gd name="T5" fmla="*/ 13654864 h 21587"/>
              <a:gd name="T6" fmla="*/ 0 60000 65536"/>
              <a:gd name="T7" fmla="*/ 0 60000 65536"/>
              <a:gd name="T8" fmla="*/ 0 60000 65536"/>
              <a:gd name="T9" fmla="*/ 0 w 21600"/>
              <a:gd name="T10" fmla="*/ 0 h 21587"/>
              <a:gd name="T11" fmla="*/ 21600 w 21600"/>
              <a:gd name="T12" fmla="*/ 21587 h 2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87" fill="none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</a:path>
              <a:path w="21600" h="21587" stroke="0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  <a:lnTo>
                  <a:pt x="0" y="2158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>
              <a:solidFill>
                <a:schemeClr val="hlink"/>
              </a:solidFill>
            </a:endParaRPr>
          </a:p>
        </p:txBody>
      </p:sp>
      <p:sp>
        <p:nvSpPr>
          <p:cNvPr id="23567" name="Text Box 13"/>
          <p:cNvSpPr txBox="1">
            <a:spLocks noChangeArrowheads="1"/>
          </p:cNvSpPr>
          <p:nvPr/>
        </p:nvSpPr>
        <p:spPr bwMode="auto">
          <a:xfrm>
            <a:off x="6376988" y="4043363"/>
            <a:ext cx="819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solidFill>
                  <a:schemeClr val="accent2"/>
                </a:solidFill>
                <a:latin typeface="Arial" charset="0"/>
              </a:rPr>
              <a:t>Phase angle</a:t>
            </a:r>
          </a:p>
        </p:txBody>
      </p:sp>
      <p:sp>
        <p:nvSpPr>
          <p:cNvPr id="23568" name="Arc 14"/>
          <p:cNvSpPr>
            <a:spLocks/>
          </p:cNvSpPr>
          <p:nvPr/>
        </p:nvSpPr>
        <p:spPr bwMode="auto">
          <a:xfrm rot="-4925961">
            <a:off x="7234237" y="3833813"/>
            <a:ext cx="561975" cy="685800"/>
          </a:xfrm>
          <a:custGeom>
            <a:avLst/>
            <a:gdLst>
              <a:gd name="T0" fmla="*/ 0 w 27757"/>
              <a:gd name="T1" fmla="*/ 982853 h 21600"/>
              <a:gd name="T2" fmla="*/ 11377883 w 27757"/>
              <a:gd name="T3" fmla="*/ 18435447 h 21600"/>
              <a:gd name="T4" fmla="*/ 2628752 w 27757"/>
              <a:gd name="T5" fmla="*/ 21774150 h 21600"/>
              <a:gd name="T6" fmla="*/ 0 60000 65536"/>
              <a:gd name="T7" fmla="*/ 0 60000 65536"/>
              <a:gd name="T8" fmla="*/ 0 60000 65536"/>
              <a:gd name="T9" fmla="*/ 0 w 27757"/>
              <a:gd name="T10" fmla="*/ 0 h 21600"/>
              <a:gd name="T11" fmla="*/ 27757 w 2775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757" h="21600" fill="none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</a:path>
              <a:path w="27757" h="21600" stroke="0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  <a:lnTo>
                  <a:pt x="6413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9" name="Line 15"/>
          <p:cNvSpPr>
            <a:spLocks noChangeShapeType="1"/>
          </p:cNvSpPr>
          <p:nvPr/>
        </p:nvSpPr>
        <p:spPr bwMode="auto">
          <a:xfrm rot="-8937982">
            <a:off x="5186363" y="3295650"/>
            <a:ext cx="2317750" cy="785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E7CE2E7E-2618-564E-93D9-B472F5EF899B}" type="slidenum">
              <a:rPr lang="en-US">
                <a:latin typeface="+mn-lt"/>
              </a:rPr>
              <a:pPr defTabSz="912813"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3863" y="1355725"/>
            <a:ext cx="8488362" cy="4735513"/>
          </a:xfrm>
          <a:noFill/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Data required to compute vectors, rotations and other parameters shown in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the picture are stored in the SPICE kernels listed below.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6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200"/>
              <a:t>     Note:  these kernels have been selected to support this presentation; they should not be assumed to be appropriate for user applications.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Parameter                   Kernel Type      File name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-----------------------     --------------   ------------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time conversions            generic LSK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naif0009.tls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CASSINI SCLK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cas00084.tsc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orientation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shape      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position          planet/sat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ephemeris SPK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020514_SE_SAT105.bsp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solidFill>
                  <a:schemeClr val="bg2"/>
                </a:solidFill>
                <a:latin typeface="Courier New" charset="0"/>
              </a:rPr>
              <a:t>      </a:t>
            </a:r>
            <a:r>
              <a:rPr lang="en-US" sz="1400">
                <a:latin typeface="Courier New" charset="0"/>
              </a:rPr>
              <a:t>planet barycenter position  planet SPK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981005_PLTEPH-DE405S.bsp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position         spacecraft SPK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030201AP_SK_SM546_T45.bsp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orientation      spacecraft CK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04135_04171pc_psiv2.bc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alignment        CASSINI FK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cas_v37.tf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boresight        Instrument IK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cas_iss_v09.ti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title"/>
          </p:nvPr>
        </p:nvSpPr>
        <p:spPr>
          <a:xfrm>
            <a:off x="2398713" y="381000"/>
            <a:ext cx="5897562" cy="490538"/>
          </a:xfrm>
        </p:spPr>
        <p:txBody>
          <a:bodyPr/>
          <a:lstStyle/>
          <a:p>
            <a:r>
              <a:rPr lang="en-US"/>
              <a:t>   Which Kernels are Needed?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D694E616-2214-AB4B-9A7E-E1EEBA1C1A42}" type="slidenum">
              <a:rPr lang="en-US">
                <a:latin typeface="+mn-lt"/>
              </a:rPr>
              <a:pPr defTabSz="912813">
                <a:defRPr/>
              </a:pPr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340600" y="6562725"/>
            <a:ext cx="1801813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r" defTabSz="912813">
              <a:lnSpc>
                <a:spcPct val="90000"/>
              </a:lnSpc>
              <a:spcBef>
                <a:spcPct val="30000"/>
              </a:spcBef>
            </a:pPr>
            <a:endParaRPr lang="en-US" sz="1000" b="1" u="none">
              <a:latin typeface="Arial" charset="0"/>
            </a:endParaRP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381000" y="1682750"/>
            <a:ext cx="8458200" cy="4489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 easiest and most flexible way to make these kernels available to the program is via </a:t>
            </a:r>
            <a:r>
              <a:rPr lang="en-US" sz="1600" b="1" u="none" dirty="0" err="1">
                <a:latin typeface="Arial" charset="0"/>
              </a:rPr>
              <a:t>cspice_furnsh</a:t>
            </a:r>
            <a:r>
              <a:rPr lang="en-US" sz="1600" b="1" u="none" dirty="0">
                <a:latin typeface="Arial" charset="0"/>
              </a:rPr>
              <a:t>. For this example we make a setup file (also called a “</a:t>
            </a:r>
            <a:r>
              <a:rPr lang="en-US" sz="1600" b="1" u="none" dirty="0" err="1">
                <a:latin typeface="Arial" charset="0"/>
              </a:rPr>
              <a:t>metakernel</a:t>
            </a:r>
            <a:r>
              <a:rPr lang="en-US" sz="1600" b="1" u="none" dirty="0">
                <a:latin typeface="Arial" charset="0"/>
              </a:rPr>
              <a:t>” or “</a:t>
            </a:r>
            <a:r>
              <a:rPr lang="en-US" sz="1600" b="1" u="none" dirty="0" err="1">
                <a:latin typeface="Arial" charset="0"/>
              </a:rPr>
              <a:t>furnsh</a:t>
            </a:r>
            <a:r>
              <a:rPr lang="en-US" sz="1600" b="1" u="none" dirty="0">
                <a:latin typeface="Arial" charset="0"/>
              </a:rPr>
              <a:t> kernel”) containing a list of kernels to be loaded:</a:t>
            </a:r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200" b="1" u="none" dirty="0">
                <a:latin typeface="Arial" charset="0"/>
              </a:rPr>
              <a:t> </a:t>
            </a:r>
            <a:endParaRPr lang="en-US" sz="16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\</a:t>
            </a:r>
            <a:r>
              <a:rPr lang="en-US" sz="1400" b="1" u="none" dirty="0" err="1"/>
              <a:t>begindata</a:t>
            </a:r>
            <a:endParaRPr lang="en-US" sz="14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KERNELS_TO_LOAD = (</a:t>
            </a: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'naif0009.tls', 'cas00084.tsc', 'cpck05Mar2004.tpc',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                      '020514_SE_SAT105.bsp', '981005_PLTEPH-DE405S.bsp', 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                      '030201AP_SK_SM546_T45.bsp', '04135_04171pc_psiv2.bc',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                      'cas_v37.tf', 'cas_iss_v09.ti'</a:t>
            </a:r>
            <a:r>
              <a:rPr lang="en-US" sz="1400" b="1" u="none" dirty="0">
                <a:latin typeface="Courier" charset="0"/>
              </a:rPr>
              <a:t>)</a:t>
            </a:r>
            <a:endParaRPr lang="en-US" sz="1400" b="1" u="none" dirty="0">
              <a:solidFill>
                <a:schemeClr val="bg2"/>
              </a:solidFill>
              <a:latin typeface="Courier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\</a:t>
            </a:r>
            <a:r>
              <a:rPr lang="en-US" sz="1400" b="1" u="none" dirty="0" err="1"/>
              <a:t>begintext</a:t>
            </a: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 and we make the program prompt for the name of this setup file: </a:t>
            </a: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>
              <a:solidFill>
                <a:schemeClr val="accent1"/>
              </a:solidFill>
            </a:endParaRPr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accent1"/>
                </a:solidFill>
              </a:rPr>
              <a:t>    </a:t>
            </a:r>
            <a:r>
              <a:rPr lang="en-US" sz="1200" b="1" u="none" dirty="0" err="1">
                <a:solidFill>
                  <a:schemeClr val="accent1"/>
                </a:solidFill>
              </a:rPr>
              <a:t>setupf</a:t>
            </a:r>
            <a:r>
              <a:rPr lang="en-US" sz="1200" b="1" u="none" dirty="0">
                <a:solidFill>
                  <a:srgbClr val="000000"/>
                </a:solidFill>
              </a:rPr>
              <a:t> = input(</a:t>
            </a:r>
            <a:r>
              <a:rPr lang="en-US" sz="1200" b="1" u="none" dirty="0"/>
              <a:t>'Enter setup file name &gt; '</a:t>
            </a:r>
            <a:r>
              <a:rPr lang="en-US" sz="1200" b="1" u="none" dirty="0">
                <a:solidFill>
                  <a:srgbClr val="000000"/>
                </a:solidFill>
              </a:rPr>
              <a:t>, </a:t>
            </a:r>
            <a:r>
              <a:rPr lang="en-US" sz="1200" b="1" u="none" dirty="0"/>
              <a:t>'s'</a:t>
            </a:r>
            <a:r>
              <a:rPr lang="en-US" sz="1200" b="1" u="none" dirty="0">
                <a:solidFill>
                  <a:srgbClr val="000000"/>
                </a:solidFill>
              </a:rPr>
              <a:t>);</a:t>
            </a:r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200" b="1" u="none" dirty="0">
                <a:solidFill>
                  <a:srgbClr val="000000"/>
                </a:solidFill>
              </a:rPr>
              <a:t>    </a:t>
            </a:r>
            <a:r>
              <a:rPr lang="en-US" sz="1200" b="1" u="none" dirty="0" err="1">
                <a:solidFill>
                  <a:srgbClr val="000000"/>
                </a:solidFill>
              </a:rPr>
              <a:t>cspice_furnsh</a:t>
            </a:r>
            <a:r>
              <a:rPr lang="en-US" sz="1200" b="1" u="none" dirty="0">
                <a:solidFill>
                  <a:srgbClr val="000000"/>
                </a:solidFill>
              </a:rPr>
              <a:t>( </a:t>
            </a:r>
            <a:r>
              <a:rPr lang="en-US" sz="1200" b="1" u="none" dirty="0" err="1">
                <a:solidFill>
                  <a:schemeClr val="accent1"/>
                </a:solidFill>
              </a:rPr>
              <a:t>setupf</a:t>
            </a:r>
            <a:r>
              <a:rPr lang="en-US" sz="1200" b="1" u="none" dirty="0">
                <a:solidFill>
                  <a:srgbClr val="000000"/>
                </a:solidFill>
              </a:rPr>
              <a:t> )</a:t>
            </a: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4025900" y="377825"/>
            <a:ext cx="2633663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2813">
              <a:lnSpc>
                <a:spcPct val="87000"/>
              </a:lnSpc>
            </a:pPr>
            <a:r>
              <a:rPr lang="en-US" sz="3200" b="1" u="none">
                <a:solidFill>
                  <a:schemeClr val="tx2"/>
                </a:solidFill>
                <a:latin typeface="Arial" charset="0"/>
              </a:rPr>
              <a:t>Load kernels</a:t>
            </a:r>
          </a:p>
        </p:txBody>
      </p:sp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614363" y="2628900"/>
            <a:ext cx="7624762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1" algn="l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200" b="1" u="none"/>
              <a:t>Note:  these kernels have been selected to support this presentation; they should not be assumed to be appropriate for user applications.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0CC92C9-4C4D-9B47-8944-560DCAA5E02C}" type="slidenum">
              <a:rPr lang="en-US">
                <a:latin typeface="+mn-lt"/>
              </a:rPr>
              <a:pPr defTabSz="912813"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3090863" y="381000"/>
            <a:ext cx="4506912" cy="474663"/>
          </a:xfrm>
          <a:noFill/>
        </p:spPr>
        <p:txBody>
          <a:bodyPr/>
          <a:lstStyle/>
          <a:p>
            <a:r>
              <a:rPr lang="en-US"/>
              <a:t>Programming Solution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93738" y="1355725"/>
            <a:ext cx="7762875" cy="512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Prompt for setup file (“</a:t>
            </a:r>
            <a:r>
              <a:rPr lang="en-US" sz="1600" b="1" u="none" dirty="0" err="1">
                <a:latin typeface="Arial" charset="0"/>
              </a:rPr>
              <a:t>metakernel</a:t>
            </a:r>
            <a:r>
              <a:rPr lang="en-US" sz="1600" b="1" u="none" dirty="0">
                <a:latin typeface="Arial" charset="0"/>
              </a:rPr>
              <a:t>”) name; load kernels specified via setup file. (Done on previous chart.)</a:t>
            </a:r>
          </a:p>
          <a:p>
            <a:pPr marL="231775" indent="-231775" algn="l"/>
            <a:endParaRPr lang="en-US" sz="1600" b="1" u="none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Prompt for user inputs required to completely specify problem.  Obtain further inputs required by geometry routines via Mice calls.</a:t>
            </a:r>
          </a:p>
          <a:p>
            <a:pPr marL="231775" indent="-231775" algn="l"/>
            <a:endParaRPr lang="en-US" sz="1600" b="1" u="none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Compute the intersection of the boresight direction ray with the surface of the satellite, presented as a triaxial ellipsoid. </a:t>
            </a:r>
          </a:p>
          <a:p>
            <a:pPr marL="231775" indent="-231775" algn="l">
              <a:buFontTx/>
              <a:buChar char="•"/>
            </a:pPr>
            <a:endParaRPr lang="en-US" sz="1600" b="1" u="none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If there is an intersection:</a:t>
            </a:r>
          </a:p>
          <a:p>
            <a:pPr lvl="1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 Convert Cartesian coordinates of the intersection point to planetocentric latitudinal and </a:t>
            </a:r>
            <a:r>
              <a:rPr lang="en-US" sz="1600" b="1" u="none" dirty="0" err="1">
                <a:latin typeface="Arial" charset="0"/>
              </a:rPr>
              <a:t>planetodetic</a:t>
            </a:r>
            <a:r>
              <a:rPr lang="en-US" sz="1600" b="1" u="none" dirty="0">
                <a:latin typeface="Arial" charset="0"/>
              </a:rPr>
              <a:t> coordinates</a:t>
            </a:r>
          </a:p>
          <a:p>
            <a:pPr lvl="1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 Compute spacecraft-to-intercept point range</a:t>
            </a:r>
          </a:p>
          <a:p>
            <a:pPr lvl="1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 Find the illumination angles (phase, solar incidence, and emission) at the intercept point</a:t>
            </a:r>
          </a:p>
          <a:p>
            <a:pPr lvl="1" algn="l"/>
            <a:endParaRPr lang="en-US" sz="1600" b="1" u="none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Display the results.</a:t>
            </a:r>
          </a:p>
          <a:p>
            <a:pPr marL="231775" indent="-231775" algn="l">
              <a:buFontTx/>
              <a:buChar char="•"/>
            </a:pPr>
            <a:endParaRPr lang="en-US" sz="1600" b="1" u="none" dirty="0">
              <a:latin typeface="Arial" charset="0"/>
            </a:endParaRPr>
          </a:p>
          <a:p>
            <a:pPr marL="231775" indent="-231775" algn="l"/>
            <a:r>
              <a:rPr lang="en-US" sz="1600" b="1" u="none" dirty="0">
                <a:latin typeface="Arial" charset="0"/>
              </a:rPr>
              <a:t>We discuss the geometric portion of the problem first.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3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3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 Mice-based program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D684031E-F2CA-EA49-AD3F-21FE2B157D7E}" type="slidenum">
              <a:rPr lang="en-US">
                <a:latin typeface="+mn-lt"/>
              </a:rPr>
              <a:pPr defTabSz="912813">
                <a:defRPr/>
              </a:pPr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2743200"/>
          </a:xfrm>
          <a:noFill/>
        </p:spPr>
        <p:txBody>
          <a:bodyPr/>
          <a:lstStyle/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Compute the intercept point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</a:t>
            </a:r>
            <a:r>
              <a:rPr lang="en-US" sz="1600" dirty="0"/>
              <a:t>) of the boresight vector (</a:t>
            </a:r>
            <a:r>
              <a:rPr lang="en-US" sz="1400" dirty="0" err="1">
                <a:solidFill>
                  <a:schemeClr val="accent1"/>
                </a:solidFill>
                <a:latin typeface="Courier" charset="0"/>
              </a:rPr>
              <a:t>insit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e</a:t>
            </a:r>
            <a:r>
              <a:rPr lang="en-US" sz="1600" dirty="0"/>
              <a:t>) specified in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the instrument frame (</a:t>
            </a:r>
            <a:r>
              <a:rPr lang="en-US" sz="1400" dirty="0" err="1">
                <a:solidFill>
                  <a:schemeClr val="accent1"/>
                </a:solidFill>
                <a:latin typeface="Courier" charset="0"/>
              </a:rPr>
              <a:t>iframe</a:t>
            </a:r>
            <a:r>
              <a:rPr lang="en-US" sz="1600" dirty="0"/>
              <a:t>) of the instrument mounted on the spacecraft (</a:t>
            </a:r>
            <a:r>
              <a:rPr lang="en-US" sz="1400" dirty="0" err="1">
                <a:solidFill>
                  <a:schemeClr val="accent1"/>
                </a:solidFill>
                <a:latin typeface="Courier" charset="0"/>
              </a:rPr>
              <a:t>scnm</a:t>
            </a:r>
            <a:r>
              <a:rPr lang="en-US" sz="1600" dirty="0"/>
              <a:t>)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with the surface of the  satellite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600" dirty="0"/>
              <a:t>) at the TDB time of interest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600" dirty="0"/>
              <a:t>) in the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satellite’s body-fixed frame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 dirty="0"/>
              <a:t>).  This call also returns the light-time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corrected epoch at the intercept point (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trgepc</a:t>
            </a:r>
            <a:r>
              <a:rPr lang="en-US" sz="1600" dirty="0"/>
              <a:t>), the spacecraft-to-intercept point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vector (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srfvec</a:t>
            </a:r>
            <a:r>
              <a:rPr lang="en-US" sz="1600" dirty="0"/>
              <a:t>), and a flag indicating whether the intercept was found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found</a:t>
            </a:r>
            <a:r>
              <a:rPr lang="en-US" sz="1600" dirty="0"/>
              <a:t>).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We use "converged Newtonian" light time plus stellar aberration corrections to 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produce the most accurate surface intercept solution possible. We model the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surface of the satellite as an ellipsoid.</a:t>
            </a:r>
          </a:p>
          <a:p>
            <a:pPr marL="0" indent="0">
              <a:lnSpc>
                <a:spcPct val="70000"/>
              </a:lnSpc>
              <a:buFontTx/>
              <a:buNone/>
            </a:pPr>
            <a:endParaRPr lang="en-US" sz="1400" dirty="0"/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    [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point, 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srfvec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, found</a:t>
            </a: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] = </a:t>
            </a:r>
            <a:r>
              <a:rPr lang="en-US" sz="1400" dirty="0" err="1">
                <a:solidFill>
                  <a:srgbClr val="000000"/>
                </a:solidFill>
                <a:latin typeface="Courier New" charset="0"/>
              </a:rPr>
              <a:t>cspice_sincpt</a:t>
            </a: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( ...                              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         </a:t>
            </a:r>
            <a:r>
              <a:rPr lang="en-US" sz="1400" dirty="0">
                <a:latin typeface="Courier New" charset="0"/>
              </a:rPr>
              <a:t>'Ellipsoid'</a:t>
            </a: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'CN+S',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400" dirty="0">
                <a:solidFill>
                  <a:srgbClr val="000000"/>
                </a:solidFill>
                <a:latin typeface="Courier New" charset="0"/>
              </a:rPr>
              <a:t> );</a:t>
            </a:r>
          </a:p>
        </p:txBody>
      </p:sp>
      <p:sp>
        <p:nvSpPr>
          <p:cNvPr id="31749" name="Rectangle 6"/>
          <p:cNvSpPr>
            <a:spLocks noGrp="1" noChangeArrowheads="1"/>
          </p:cNvSpPr>
          <p:nvPr>
            <p:ph type="title"/>
          </p:nvPr>
        </p:nvSpPr>
        <p:spPr>
          <a:xfrm>
            <a:off x="2706688" y="381000"/>
            <a:ext cx="5275262" cy="474663"/>
          </a:xfrm>
        </p:spPr>
        <p:txBody>
          <a:bodyPr/>
          <a:lstStyle/>
          <a:p>
            <a:r>
              <a:rPr lang="en-US"/>
              <a:t>Compute surface intercept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33400" y="4419600"/>
            <a:ext cx="7986713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 range we want is obtained from the outputs of </a:t>
            </a:r>
            <a:r>
              <a:rPr lang="en-US" sz="1400" b="1" u="none" dirty="0" err="1"/>
              <a:t>cspice_sincpt</a:t>
            </a:r>
            <a:r>
              <a:rPr lang="en-US" sz="1600" b="1" u="none" dirty="0">
                <a:latin typeface="Arial" charset="0"/>
              </a:rPr>
              <a:t>.  These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outputs are defined only if a surface  intercept is found.  If</a:t>
            </a:r>
            <a:r>
              <a:rPr lang="en-US" sz="1800" b="1" u="none" dirty="0">
                <a:latin typeface="Arial" charset="0"/>
              </a:rPr>
              <a:t> </a:t>
            </a:r>
            <a:r>
              <a:rPr lang="en-US" sz="1400" b="1" u="none" dirty="0">
                <a:solidFill>
                  <a:schemeClr val="accent2"/>
                </a:solidFill>
              </a:rPr>
              <a:t>found</a:t>
            </a:r>
            <a:r>
              <a:rPr lang="en-US" sz="1800" b="1" u="none" dirty="0">
                <a:latin typeface="Arial" charset="0"/>
              </a:rPr>
              <a:t> </a:t>
            </a:r>
            <a:r>
              <a:rPr lang="en-US" sz="1600" b="1" u="none" dirty="0">
                <a:latin typeface="Arial" charset="0"/>
              </a:rPr>
              <a:t>is true</a:t>
            </a:r>
            <a:r>
              <a:rPr lang="en-US" sz="1800" b="1" u="none" dirty="0">
                <a:latin typeface="Arial" charset="0"/>
              </a:rPr>
              <a:t>, </a:t>
            </a:r>
            <a:r>
              <a:rPr lang="en-US" sz="1600" b="1" u="none" dirty="0">
                <a:latin typeface="Arial" charset="0"/>
              </a:rPr>
              <a:t>the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spacecraft-to-surface intercept range is the norm of the output argument </a:t>
            </a:r>
            <a:r>
              <a:rPr lang="en-US" sz="1400" b="1" u="none" dirty="0" err="1">
                <a:solidFill>
                  <a:schemeClr val="accent2"/>
                </a:solidFill>
              </a:rPr>
              <a:t>srfvec</a:t>
            </a:r>
            <a:r>
              <a:rPr lang="en-US" sz="1600" b="1" u="none" dirty="0">
                <a:latin typeface="Arial" charset="0"/>
              </a:rPr>
              <a:t>. 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Units are km.  We use the MATLAB function </a:t>
            </a:r>
            <a:r>
              <a:rPr lang="en-US" sz="1400" b="1" u="none" dirty="0"/>
              <a:t>norm</a:t>
            </a:r>
            <a:r>
              <a:rPr lang="en-US" sz="1600" b="1" u="none" dirty="0">
                <a:latin typeface="Arial" charset="0"/>
              </a:rPr>
              <a:t> to obtain the norm:</a:t>
            </a:r>
            <a:endParaRPr lang="en-US" sz="1800" b="1" u="none" dirty="0">
              <a:latin typeface="Arial" charset="0"/>
            </a:endParaRPr>
          </a:p>
          <a:p>
            <a:pPr marL="684213" lvl="1" indent="-227013"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>
              <a:solidFill>
                <a:schemeClr val="accent2"/>
              </a:solidFill>
              <a:ea typeface="ＭＳ Ｐゴシック" charset="-128"/>
              <a:cs typeface="ＭＳ Ｐゴシック" charset="-128"/>
            </a:endParaRPr>
          </a:p>
          <a:p>
            <a:pPr marL="684213" lvl="1" indent="-227013"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ea typeface="ＭＳ Ｐゴシック" charset="-128"/>
                <a:cs typeface="ＭＳ Ｐゴシック" charset="-128"/>
              </a:rPr>
              <a:t>norm( </a:t>
            </a:r>
            <a:r>
              <a:rPr lang="en-US" sz="1400" b="1" u="none" dirty="0" err="1">
                <a:ea typeface="ＭＳ Ｐゴシック" charset="-128"/>
                <a:cs typeface="ＭＳ Ｐゴシック" charset="-128"/>
              </a:rPr>
              <a:t>srfvec</a:t>
            </a:r>
            <a:r>
              <a:rPr lang="en-US" sz="1400" b="1" u="none" dirty="0">
                <a:ea typeface="ＭＳ Ｐゴシック" charset="-128"/>
                <a:cs typeface="ＭＳ Ｐゴシック" charset="-128"/>
              </a:rPr>
              <a:t> )</a:t>
            </a:r>
          </a:p>
          <a:p>
            <a:pPr marL="684213" lvl="1" indent="-227013"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We'll write out the range data along with the other program results.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utoUpdateAnimBg="0"/>
    </p:bldLst>
  </p:timing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CC33"/>
          </a:solidFill>
          <a:prstDash val="solid"/>
          <a:round/>
          <a:headEnd type="none" w="med" len="med"/>
          <a:tailEnd type="none" w="med" len="med"/>
        </a:ln>
        <a:effectLst/>
      </a:spPr>
      <a:bodyPr vert="eaVert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CC33"/>
          </a:solidFill>
          <a:prstDash val="solid"/>
          <a:round/>
          <a:headEnd type="none" w="med" len="med"/>
          <a:tailEnd type="none" w="med" len="med"/>
        </a:ln>
        <a:effectLst/>
      </a:spPr>
      <a:bodyPr vert="eaVert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1470068463</TotalTime>
  <Words>3153</Words>
  <Application>Microsoft Macintosh PowerPoint</Application>
  <PresentationFormat>On-screen Show (4:3)</PresentationFormat>
  <Paragraphs>400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Courier</vt:lpstr>
      <vt:lpstr>Courier New</vt:lpstr>
      <vt:lpstr>Monaco</vt:lpstr>
      <vt:lpstr>Times New Roman</vt:lpstr>
      <vt:lpstr>SPICE_Presentation</vt:lpstr>
      <vt:lpstr>Writing a Mice (MATLAB)  Based Program</vt:lpstr>
      <vt:lpstr>Viewing This Tutorial</vt:lpstr>
      <vt:lpstr>Introduction</vt:lpstr>
      <vt:lpstr>Observation geometry</vt:lpstr>
      <vt:lpstr>Needed Data</vt:lpstr>
      <vt:lpstr>   Which Kernels are Needed?</vt:lpstr>
      <vt:lpstr>PowerPoint Presentation</vt:lpstr>
      <vt:lpstr>Programming Solution</vt:lpstr>
      <vt:lpstr>Compute surface intercept</vt:lpstr>
      <vt:lpstr>Compute Lat/Lon and Illumination Angles</vt:lpstr>
      <vt:lpstr>Geometry Calculations: Summary</vt:lpstr>
      <vt:lpstr>Get inputs - 1</vt:lpstr>
      <vt:lpstr>Get Inputs - 2</vt:lpstr>
      <vt:lpstr>Getting inputs:  summary</vt:lpstr>
      <vt:lpstr>Display results</vt:lpstr>
      <vt:lpstr>Complete the program</vt:lpstr>
      <vt:lpstr>Complete source code - 1</vt:lpstr>
      <vt:lpstr>Complete source code - 2</vt:lpstr>
      <vt:lpstr>Complete source code - 3</vt:lpstr>
      <vt:lpstr>Running the program</vt:lpstr>
      <vt:lpstr>Running the program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FORTRAN SPICE Based Program </dc:title>
  <cp:lastModifiedBy>Semenov, Boris V (US 392N)</cp:lastModifiedBy>
  <cp:revision>605</cp:revision>
  <cp:lastPrinted>2004-04-30T00:36:05Z</cp:lastPrinted>
  <dcterms:created xsi:type="dcterms:W3CDTF">2010-02-25T04:38:50Z</dcterms:created>
  <dcterms:modified xsi:type="dcterms:W3CDTF">2023-04-09T13:28:24Z</dcterms:modified>
</cp:coreProperties>
</file>