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0" r:id="rId1"/>
  </p:sldMasterIdLst>
  <p:notesMasterIdLst>
    <p:notesMasterId r:id="rId11"/>
  </p:notesMasterIdLst>
  <p:handoutMasterIdLst>
    <p:handoutMasterId r:id="rId12"/>
  </p:handoutMasterIdLst>
  <p:sldIdLst>
    <p:sldId id="256" r:id="rId2"/>
    <p:sldId id="279" r:id="rId3"/>
    <p:sldId id="259" r:id="rId4"/>
    <p:sldId id="280" r:id="rId5"/>
    <p:sldId id="281" r:id="rId6"/>
    <p:sldId id="261" r:id="rId7"/>
    <p:sldId id="262" r:id="rId8"/>
    <p:sldId id="263" r:id="rId9"/>
    <p:sldId id="282" r:id="rId10"/>
  </p:sldIdLst>
  <p:sldSz cx="9156700" cy="6870700"/>
  <p:notesSz cx="7010400" cy="9271000"/>
  <p:kinsoku lang="ja-JP" invalStChars="、。，．・：；？！゛゜ヽヾゝゞ々ー’”）〕］｝〉》」』】°‰′″℃￠％ぁぃぅぇぉっゃゅょゎァィゥェォッャュョヮヵヶ!%),.:;?]}｡｣､･ｧｨｩｪｫｬｭｮｯｰﾞﾟ" invalEndChars="‘“（〔［｛〈《「『【￥＄$([\{｢￡"/>
  <p:defaultTextStyle>
    <a:defPPr>
      <a:defRPr lang="en-US"/>
    </a:defPPr>
    <a:lvl1pPr algn="ctr" rtl="0" eaLnBrk="0" fontAlgn="base" hangingPunct="0">
      <a:lnSpc>
        <a:spcPct val="90000"/>
      </a:lnSpc>
      <a:spcBef>
        <a:spcPct val="0"/>
      </a:spcBef>
      <a:spcAft>
        <a:spcPct val="0"/>
      </a:spcAft>
      <a:defRPr sz="1600" b="1"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1600" b="1"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1600" b="1"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1600" b="1"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1600" b="1" kern="1200">
        <a:solidFill>
          <a:schemeClr val="tx1"/>
        </a:solidFill>
        <a:latin typeface="Arial" charset="0"/>
        <a:ea typeface="+mn-ea"/>
        <a:cs typeface="+mn-cs"/>
      </a:defRPr>
    </a:lvl5pPr>
    <a:lvl6pPr marL="2286000" algn="l" defTabSz="457200" rtl="0" eaLnBrk="1" latinLnBrk="0" hangingPunct="1">
      <a:defRPr sz="1600" b="1" kern="1200">
        <a:solidFill>
          <a:schemeClr val="tx1"/>
        </a:solidFill>
        <a:latin typeface="Arial" charset="0"/>
        <a:ea typeface="+mn-ea"/>
        <a:cs typeface="+mn-cs"/>
      </a:defRPr>
    </a:lvl6pPr>
    <a:lvl7pPr marL="2743200" algn="l" defTabSz="457200" rtl="0" eaLnBrk="1" latinLnBrk="0" hangingPunct="1">
      <a:defRPr sz="1600" b="1" kern="1200">
        <a:solidFill>
          <a:schemeClr val="tx1"/>
        </a:solidFill>
        <a:latin typeface="Arial" charset="0"/>
        <a:ea typeface="+mn-ea"/>
        <a:cs typeface="+mn-cs"/>
      </a:defRPr>
    </a:lvl7pPr>
    <a:lvl8pPr marL="3200400" algn="l" defTabSz="457200" rtl="0" eaLnBrk="1" latinLnBrk="0" hangingPunct="1">
      <a:defRPr sz="1600" b="1" kern="1200">
        <a:solidFill>
          <a:schemeClr val="tx1"/>
        </a:solidFill>
        <a:latin typeface="Arial" charset="0"/>
        <a:ea typeface="+mn-ea"/>
        <a:cs typeface="+mn-cs"/>
      </a:defRPr>
    </a:lvl8pPr>
    <a:lvl9pPr marL="3657600" algn="l" defTabSz="4572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88B0"/>
    <a:srgbClr val="83ADB5"/>
    <a:srgbClr val="C2C276"/>
    <a:srgbClr val="82B682"/>
    <a:srgbClr val="71AD71"/>
    <a:srgbClr val="95C195"/>
    <a:srgbClr val="5DA15D"/>
    <a:srgbClr val="00F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6356" autoAdjust="0"/>
  </p:normalViewPr>
  <p:slideViewPr>
    <p:cSldViewPr>
      <p:cViewPr varScale="1">
        <p:scale>
          <a:sx n="120" d="100"/>
          <a:sy n="120" d="100"/>
        </p:scale>
        <p:origin x="280" y="176"/>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0900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idx="2"/>
          </p:nvPr>
        </p:nvSpPr>
        <p:spPr bwMode="auto">
          <a:xfrm>
            <a:off x="1219200" y="596900"/>
            <a:ext cx="4584700" cy="3441700"/>
          </a:xfrm>
          <a:prstGeom prst="rect">
            <a:avLst/>
          </a:prstGeom>
          <a:noFill/>
          <a:ln w="12700">
            <a:noFill/>
            <a:miter lim="800000"/>
            <a:headEnd/>
            <a:tailEnd/>
          </a:ln>
        </p:spPr>
      </p:sp>
    </p:spTree>
    <p:extLst>
      <p:ext uri="{BB962C8B-B14F-4D97-AF65-F5344CB8AC3E}">
        <p14:creationId xmlns:p14="http://schemas.microsoft.com/office/powerpoint/2010/main" val="2115777951"/>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defRPr/>
            </a:pPr>
            <a:r>
              <a:rPr lang="en-US" sz="140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a:solidFill>
                    <a:srgbClr val="E30101"/>
                  </a:solidFill>
                </a:rPr>
                <a:t>N</a:t>
              </a:r>
              <a:endParaRPr lang="en-US" sz="4400" b="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a:solidFill>
                    <a:srgbClr val="E30101"/>
                  </a:solidFill>
                </a:rPr>
                <a:t>IF</a:t>
              </a:r>
              <a:endParaRPr lang="en-US" sz="4400" b="0"/>
            </a:p>
          </p:txBody>
        </p:sp>
      </p:grpSp>
      <p:sp>
        <p:nvSpPr>
          <p:cNvPr id="35842"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35845"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EFB577A2-6FC4-C840-95B4-4C3DE3697D28}"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7F97AEFE-CB52-084F-AB8C-289637419171}"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FD9F1168-F317-2D4B-B4F9-F1EF3826D2DA}"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5" name="Rectangle 8"/>
          <p:cNvSpPr>
            <a:spLocks noGrp="1" noChangeArrowheads="1"/>
          </p:cNvSpPr>
          <p:nvPr>
            <p:ph type="sldNum" sz="quarter" idx="11"/>
          </p:nvPr>
        </p:nvSpPr>
        <p:spPr>
          <a:ln/>
        </p:spPr>
        <p:txBody>
          <a:bodyPr/>
          <a:lstStyle>
            <a:lvl1pPr>
              <a:defRPr/>
            </a:lvl1pPr>
          </a:lstStyle>
          <a:p>
            <a:pPr>
              <a:defRPr/>
            </a:pPr>
            <a:fld id="{493367A4-5E9A-C141-A95B-84E02CE9D91A}"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EF4FACEE-7691-CB42-8F9F-69CF5B17F8E6}"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8" name="Rectangle 8"/>
          <p:cNvSpPr>
            <a:spLocks noGrp="1" noChangeArrowheads="1"/>
          </p:cNvSpPr>
          <p:nvPr>
            <p:ph type="sldNum" sz="quarter" idx="11"/>
          </p:nvPr>
        </p:nvSpPr>
        <p:spPr>
          <a:ln/>
        </p:spPr>
        <p:txBody>
          <a:bodyPr/>
          <a:lstStyle>
            <a:lvl1pPr>
              <a:defRPr/>
            </a:lvl1pPr>
          </a:lstStyle>
          <a:p>
            <a:pPr>
              <a:defRPr/>
            </a:pPr>
            <a:fld id="{63FEC53E-326E-6D47-B8C6-2D9AED8B480E}"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4" name="Rectangle 8"/>
          <p:cNvSpPr>
            <a:spLocks noGrp="1" noChangeArrowheads="1"/>
          </p:cNvSpPr>
          <p:nvPr>
            <p:ph type="sldNum" sz="quarter" idx="11"/>
          </p:nvPr>
        </p:nvSpPr>
        <p:spPr>
          <a:ln/>
        </p:spPr>
        <p:txBody>
          <a:bodyPr/>
          <a:lstStyle>
            <a:lvl1pPr>
              <a:defRPr/>
            </a:lvl1pPr>
          </a:lstStyle>
          <a:p>
            <a:pPr>
              <a:defRPr/>
            </a:pPr>
            <a:fld id="{798582E5-EE06-D442-BBD7-B62618ECA518}"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3" name="Rectangle 8"/>
          <p:cNvSpPr>
            <a:spLocks noGrp="1" noChangeArrowheads="1"/>
          </p:cNvSpPr>
          <p:nvPr>
            <p:ph type="sldNum" sz="quarter" idx="11"/>
          </p:nvPr>
        </p:nvSpPr>
        <p:spPr>
          <a:ln/>
        </p:spPr>
        <p:txBody>
          <a:bodyPr/>
          <a:lstStyle>
            <a:lvl1pPr>
              <a:defRPr/>
            </a:lvl1pPr>
          </a:lstStyle>
          <a:p>
            <a:pPr>
              <a:defRPr/>
            </a:pPr>
            <a:fld id="{A2574AE5-FD75-BE43-9E7F-7D6781534134}"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C5701A71-DDBA-5042-8D3A-DD2406FDCDA7}"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Intro to EK Subsystem</a:t>
            </a:r>
          </a:p>
        </p:txBody>
      </p:sp>
      <p:sp>
        <p:nvSpPr>
          <p:cNvPr id="6" name="Rectangle 8"/>
          <p:cNvSpPr>
            <a:spLocks noGrp="1" noChangeArrowheads="1"/>
          </p:cNvSpPr>
          <p:nvPr>
            <p:ph type="sldNum" sz="quarter" idx="11"/>
          </p:nvPr>
        </p:nvSpPr>
        <p:spPr>
          <a:ln/>
        </p:spPr>
        <p:txBody>
          <a:bodyPr/>
          <a:lstStyle>
            <a:lvl1pPr>
              <a:defRPr/>
            </a:lvl1pPr>
          </a:lstStyle>
          <a:p>
            <a:pPr>
              <a:defRPr/>
            </a:pPr>
            <a:fld id="{53CF5131-BE29-0A49-8D58-B0312E7D8E95}"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532063"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34819" name="Line 3"/>
          <p:cNvSpPr>
            <a:spLocks noChangeShapeType="1"/>
          </p:cNvSpPr>
          <p:nvPr/>
        </p:nvSpPr>
        <p:spPr bwMode="auto">
          <a:xfrm>
            <a:off x="210185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34820"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defRPr/>
            </a:pPr>
            <a:r>
              <a:rPr lang="en-US" sz="1400"/>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822"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34823"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defRPr sz="1000"/>
            </a:lvl1pPr>
          </a:lstStyle>
          <a:p>
            <a:pPr>
              <a:defRPr/>
            </a:pPr>
            <a:r>
              <a:rPr lang="en-US"/>
              <a:t>Intro to EK Subsystem</a:t>
            </a:r>
          </a:p>
        </p:txBody>
      </p:sp>
      <p:sp>
        <p:nvSpPr>
          <p:cNvPr id="34824"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vl1pPr>
          </a:lstStyle>
          <a:p>
            <a:pPr>
              <a:defRPr/>
            </a:pPr>
            <a:fld id="{0B959A75-B5DC-F548-8E02-E69E7C973F99}" type="slidenum">
              <a:rPr lang="en-US"/>
              <a:pPr>
                <a:defRPr/>
              </a:pPr>
              <a:t>‹#›</a:t>
            </a:fld>
            <a:endParaRPr lang="en-US" sz="1400" b="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34826"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4827"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4828"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4829"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34830"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34831"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34832"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4833"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34834"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34835"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34836"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34837"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a:solidFill>
                    <a:srgbClr val="E30101"/>
                  </a:solidFill>
                </a:rPr>
                <a:t>N</a:t>
              </a:r>
              <a:endParaRPr lang="en-US" sz="4400" b="0"/>
            </a:p>
          </p:txBody>
        </p:sp>
        <p:sp>
          <p:nvSpPr>
            <p:cNvPr id="34838"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lnSpc>
                  <a:spcPct val="100000"/>
                </a:lnSpc>
                <a:defRPr/>
              </a:pPr>
              <a:r>
                <a:rPr lang="en-US" sz="4400" b="0">
                  <a:solidFill>
                    <a:srgbClr val="E30101"/>
                  </a:solidFill>
                </a:rPr>
                <a:t>IF</a:t>
              </a:r>
              <a:endParaRPr lang="en-US" sz="4400" b="0"/>
            </a:p>
          </p:txBody>
        </p:sp>
      </p:grpSp>
    </p:spTree>
  </p:cSld>
  <p:clrMap bg1="lt1" tx1="dk1" bg2="lt2" tx2="dk2" accent1="accent1" accent2="accent2" accent3="accent3" accent4="accent4" accent5="accent5" accent6="accent6" hlink="hlink" folHlink="folHlink"/>
  <p:sldLayoutIdLst>
    <p:sldLayoutId id="2147483685"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185269" y="2271713"/>
            <a:ext cx="6773464" cy="1027256"/>
          </a:xfrm>
          <a:noFill/>
        </p:spPr>
        <p:txBody>
          <a:bodyPr/>
          <a:lstStyle/>
          <a:p>
            <a:r>
              <a:rPr lang="en-US" sz="3600" dirty="0"/>
              <a:t>Overview of the Events Kernel</a:t>
            </a:r>
            <a:br>
              <a:rPr lang="en-US" sz="3600" dirty="0"/>
            </a:br>
            <a:r>
              <a:rPr lang="en-US" sz="3600" dirty="0"/>
              <a:t>EK</a:t>
            </a:r>
            <a:endParaRPr lang="en-US" sz="4400" dirty="0"/>
          </a:p>
        </p:txBody>
      </p:sp>
      <p:sp>
        <p:nvSpPr>
          <p:cNvPr id="15363" name="Rectangle 4"/>
          <p:cNvSpPr>
            <a:spLocks noGrp="1" noChangeArrowheads="1"/>
          </p:cNvSpPr>
          <p:nvPr>
            <p:ph type="subTitle" idx="1"/>
          </p:nvPr>
        </p:nvSpPr>
        <p:spPr>
          <a:xfrm>
            <a:off x="1317393" y="4425950"/>
            <a:ext cx="6400800" cy="609600"/>
          </a:xfrm>
        </p:spPr>
        <p:txBody>
          <a:bodyPr/>
          <a:lstStyle/>
          <a:p>
            <a:pPr marL="285750" indent="-285750"/>
            <a:r>
              <a:rPr lang="en-US" dirty="0">
                <a:solidFill>
                  <a:schemeClr val="tx2"/>
                </a:solidFill>
              </a:rPr>
              <a:t>April 2023</a:t>
            </a:r>
          </a:p>
        </p:txBody>
      </p:sp>
      <p:sp>
        <p:nvSpPr>
          <p:cNvPr id="15364" name="Text Box 5"/>
          <p:cNvSpPr txBox="1">
            <a:spLocks noChangeArrowheads="1"/>
          </p:cNvSpPr>
          <p:nvPr/>
        </p:nvSpPr>
        <p:spPr bwMode="auto">
          <a:xfrm>
            <a:off x="1676400" y="5638800"/>
            <a:ext cx="6026150" cy="661988"/>
          </a:xfrm>
          <a:prstGeom prst="rect">
            <a:avLst/>
          </a:prstGeom>
          <a:noFill/>
          <a:ln w="12700">
            <a:noFill/>
            <a:miter lim="800000"/>
            <a:headEnd/>
            <a:tailEnd/>
          </a:ln>
        </p:spPr>
        <p:txBody>
          <a:bodyPr>
            <a:prstTxWarp prst="textNoShape">
              <a:avLst/>
            </a:prstTxWarp>
            <a:spAutoFit/>
          </a:bodyPr>
          <a:lstStyle/>
          <a:p>
            <a:pPr>
              <a:spcBef>
                <a:spcPct val="50000"/>
              </a:spcBef>
            </a:pPr>
            <a:r>
              <a:rPr lang="en-US">
                <a:solidFill>
                  <a:schemeClr val="tx2"/>
                </a:solidFill>
              </a:rPr>
              <a:t>Note: the EK is infrequently used by NASA flight projects.</a:t>
            </a:r>
          </a:p>
          <a:p>
            <a:pPr>
              <a:spcBef>
                <a:spcPct val="50000"/>
              </a:spcBef>
            </a:pPr>
            <a:r>
              <a:rPr lang="en-US">
                <a:solidFill>
                  <a:schemeClr val="tx2"/>
                </a:solidFill>
              </a:rPr>
              <a:t>Only a brief overview of the EK  subsystem is provided.</a:t>
            </a:r>
            <a:endParaRPr lang="en-US">
              <a:solidFill>
                <a:schemeClr val="accent1"/>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a:t>Intro to EK Subsystem</a:t>
            </a:r>
          </a:p>
        </p:txBody>
      </p:sp>
      <p:sp>
        <p:nvSpPr>
          <p:cNvPr id="16387" name="Slide Number Placeholder 4"/>
          <p:cNvSpPr>
            <a:spLocks noGrp="1"/>
          </p:cNvSpPr>
          <p:nvPr>
            <p:ph type="sldNum" sz="quarter" idx="11"/>
          </p:nvPr>
        </p:nvSpPr>
        <p:spPr>
          <a:noFill/>
        </p:spPr>
        <p:txBody>
          <a:bodyPr/>
          <a:lstStyle/>
          <a:p>
            <a:fld id="{DE9F0E3B-17BA-1344-9B14-BAC24A20B4F2}" type="slidenum">
              <a:rPr lang="en-US" smtClean="0"/>
              <a:pPr/>
              <a:t>2</a:t>
            </a:fld>
            <a:endParaRPr lang="en-US" sz="1400" b="0">
              <a:latin typeface="Times New Roman" charset="0"/>
            </a:endParaRPr>
          </a:p>
        </p:txBody>
      </p:sp>
      <p:sp>
        <p:nvSpPr>
          <p:cNvPr id="16388" name="Rectangle 3"/>
          <p:cNvSpPr>
            <a:spLocks noGrp="1" noChangeArrowheads="1"/>
          </p:cNvSpPr>
          <p:nvPr>
            <p:ph type="body" idx="1"/>
          </p:nvPr>
        </p:nvSpPr>
        <p:spPr>
          <a:xfrm>
            <a:off x="692150" y="1987550"/>
            <a:ext cx="7772400" cy="4419600"/>
          </a:xfrm>
        </p:spPr>
        <p:txBody>
          <a:bodyPr/>
          <a:lstStyle/>
          <a:p>
            <a:r>
              <a:rPr lang="en-US" dirty="0"/>
              <a:t>This tutorial provides an overview of the entire Events Kernel subsystem, comprised of three logical components:</a:t>
            </a:r>
          </a:p>
          <a:p>
            <a:pPr lvl="1"/>
            <a:r>
              <a:rPr lang="en-US" dirty="0"/>
              <a:t>Science Plan	ESP</a:t>
            </a:r>
          </a:p>
          <a:p>
            <a:pPr lvl="1"/>
            <a:r>
              <a:rPr lang="en-US" dirty="0"/>
              <a:t>Sequence		ESQ</a:t>
            </a:r>
          </a:p>
          <a:p>
            <a:pPr lvl="1"/>
            <a:r>
              <a:rPr lang="en-US" dirty="0"/>
              <a:t>Notebook		ENB</a:t>
            </a:r>
          </a:p>
          <a:p>
            <a:pPr lvl="1"/>
            <a:endParaRPr lang="en-US" dirty="0"/>
          </a:p>
          <a:p>
            <a:r>
              <a:rPr lang="en-US" dirty="0"/>
              <a:t>Depending on specific circumstances:</a:t>
            </a:r>
          </a:p>
          <a:p>
            <a:pPr lvl="1"/>
            <a:r>
              <a:rPr lang="en-US" dirty="0"/>
              <a:t> the three logical components might exist as three distinct and different mechanisms</a:t>
            </a:r>
          </a:p>
          <a:p>
            <a:pPr lvl="1"/>
            <a:r>
              <a:rPr lang="en-US" dirty="0"/>
              <a:t>two or all three logical components might be implemented with a single mechanism</a:t>
            </a:r>
          </a:p>
          <a:p>
            <a:pPr lvl="1"/>
            <a:r>
              <a:rPr lang="en-US" dirty="0"/>
              <a:t>one or more logical components may not be used</a:t>
            </a:r>
          </a:p>
        </p:txBody>
      </p:sp>
      <p:sp>
        <p:nvSpPr>
          <p:cNvPr id="16389" name="Rectangle 4"/>
          <p:cNvSpPr>
            <a:spLocks noGrp="1" noChangeArrowheads="1"/>
          </p:cNvSpPr>
          <p:nvPr>
            <p:ph type="title"/>
          </p:nvPr>
        </p:nvSpPr>
        <p:spPr>
          <a:xfrm>
            <a:off x="4721225" y="381000"/>
            <a:ext cx="1346200" cy="474663"/>
          </a:xfrm>
        </p:spPr>
        <p:txBody>
          <a:bodyPr/>
          <a:lstStyle/>
          <a:p>
            <a:r>
              <a:rPr lang="en-US"/>
              <a:t>Scope</a:t>
            </a:r>
            <a:endParaRPr lang="en-US" sz="3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Intro to EK Subsystem</a:t>
            </a:r>
          </a:p>
        </p:txBody>
      </p:sp>
      <p:sp>
        <p:nvSpPr>
          <p:cNvPr id="17411" name="Slide Number Placeholder 4"/>
          <p:cNvSpPr>
            <a:spLocks noGrp="1"/>
          </p:cNvSpPr>
          <p:nvPr>
            <p:ph type="sldNum" sz="quarter" idx="11"/>
          </p:nvPr>
        </p:nvSpPr>
        <p:spPr>
          <a:noFill/>
        </p:spPr>
        <p:txBody>
          <a:bodyPr/>
          <a:lstStyle/>
          <a:p>
            <a:fld id="{CDEF424D-2ED7-A44B-9B10-E5C4D8E9B99C}" type="slidenum">
              <a:rPr lang="en-US" smtClean="0"/>
              <a:pPr/>
              <a:t>3</a:t>
            </a:fld>
            <a:endParaRPr lang="en-US" sz="1400" b="0">
              <a:latin typeface="Times New Roman" charset="0"/>
            </a:endParaRPr>
          </a:p>
        </p:txBody>
      </p:sp>
      <p:sp>
        <p:nvSpPr>
          <p:cNvPr id="17412" name="Rectangle 3"/>
          <p:cNvSpPr>
            <a:spLocks noGrp="1" noChangeArrowheads="1"/>
          </p:cNvSpPr>
          <p:nvPr>
            <p:ph type="body" idx="1"/>
          </p:nvPr>
        </p:nvSpPr>
        <p:spPr>
          <a:noFill/>
        </p:spPr>
        <p:txBody>
          <a:bodyPr lIns="90487" rIns="90487"/>
          <a:lstStyle/>
          <a:p>
            <a:r>
              <a:rPr lang="en-US" dirty="0"/>
              <a:t>Assemble, archive and provide convenient and useful access to </a:t>
            </a:r>
            <a:r>
              <a:rPr lang="en-US" u="sng" dirty="0"/>
              <a:t>plans</a:t>
            </a:r>
            <a:r>
              <a:rPr lang="en-US" dirty="0"/>
              <a:t>, </a:t>
            </a:r>
            <a:r>
              <a:rPr lang="en-US" u="sng" dirty="0"/>
              <a:t>commands</a:t>
            </a:r>
            <a:r>
              <a:rPr lang="en-US" dirty="0"/>
              <a:t> and </a:t>
            </a:r>
            <a:r>
              <a:rPr lang="en-US" u="sng" dirty="0"/>
              <a:t>notes</a:t>
            </a:r>
            <a:r>
              <a:rPr lang="en-US" dirty="0"/>
              <a:t> about the acquisition of space science observations</a:t>
            </a:r>
          </a:p>
          <a:p>
            <a:pPr>
              <a:buFontTx/>
              <a:buNone/>
            </a:pPr>
            <a:endParaRPr lang="en-US" dirty="0"/>
          </a:p>
          <a:p>
            <a:pPr lvl="1"/>
            <a:r>
              <a:rPr lang="en-US" dirty="0"/>
              <a:t>For use by on-going project science and engineering team members</a:t>
            </a:r>
          </a:p>
          <a:p>
            <a:pPr lvl="1"/>
            <a:r>
              <a:rPr lang="en-US" dirty="0"/>
              <a:t>For use by post-mission researchers </a:t>
            </a:r>
          </a:p>
          <a:p>
            <a:pPr>
              <a:buFontTx/>
              <a:buNone/>
            </a:pPr>
            <a:endParaRPr lang="en-US" dirty="0"/>
          </a:p>
          <a:p>
            <a:r>
              <a:rPr lang="en-US" dirty="0"/>
              <a:t>Accomplish the above with minimal impact on science and mission operations team members</a:t>
            </a:r>
          </a:p>
        </p:txBody>
      </p:sp>
      <p:sp>
        <p:nvSpPr>
          <p:cNvPr id="17413" name="Rectangle 4"/>
          <p:cNvSpPr>
            <a:spLocks noGrp="1" noChangeArrowheads="1"/>
          </p:cNvSpPr>
          <p:nvPr>
            <p:ph type="title"/>
          </p:nvPr>
        </p:nvSpPr>
        <p:spPr>
          <a:xfrm>
            <a:off x="2271713" y="381000"/>
            <a:ext cx="6248400" cy="474663"/>
          </a:xfrm>
        </p:spPr>
        <p:txBody>
          <a:bodyPr/>
          <a:lstStyle/>
          <a:p>
            <a:r>
              <a:rPr lang="en-US"/>
              <a:t>E-Kernel Subsystem Objectives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2"/>
          <p:cNvSpPr>
            <a:spLocks noGrp="1"/>
          </p:cNvSpPr>
          <p:nvPr>
            <p:ph type="ftr" sz="quarter" idx="10"/>
          </p:nvPr>
        </p:nvSpPr>
        <p:spPr>
          <a:noFill/>
        </p:spPr>
        <p:txBody>
          <a:bodyPr/>
          <a:lstStyle/>
          <a:p>
            <a:r>
              <a:rPr lang="en-US"/>
              <a:t>Intro to EK Subsystem</a:t>
            </a:r>
          </a:p>
        </p:txBody>
      </p:sp>
      <p:sp>
        <p:nvSpPr>
          <p:cNvPr id="18435" name="Slide Number Placeholder 3"/>
          <p:cNvSpPr>
            <a:spLocks noGrp="1"/>
          </p:cNvSpPr>
          <p:nvPr>
            <p:ph type="sldNum" sz="quarter" idx="11"/>
          </p:nvPr>
        </p:nvSpPr>
        <p:spPr>
          <a:noFill/>
        </p:spPr>
        <p:txBody>
          <a:bodyPr/>
          <a:lstStyle/>
          <a:p>
            <a:fld id="{A29BED84-73F4-1841-B1F6-8D043FD426EC}" type="slidenum">
              <a:rPr lang="en-US" smtClean="0"/>
              <a:pPr/>
              <a:t>4</a:t>
            </a:fld>
            <a:endParaRPr lang="en-US" sz="1400" b="0">
              <a:latin typeface="Times New Roman" charset="0"/>
            </a:endParaRPr>
          </a:p>
        </p:txBody>
      </p:sp>
      <p:sp>
        <p:nvSpPr>
          <p:cNvPr id="18436" name="Rectangle 32"/>
          <p:cNvSpPr>
            <a:spLocks noChangeArrowheads="1"/>
          </p:cNvSpPr>
          <p:nvPr/>
        </p:nvSpPr>
        <p:spPr bwMode="auto">
          <a:xfrm>
            <a:off x="103188" y="4252913"/>
            <a:ext cx="8839200" cy="1371600"/>
          </a:xfrm>
          <a:prstGeom prst="rect">
            <a:avLst/>
          </a:prstGeom>
          <a:solidFill>
            <a:srgbClr val="83ADB5"/>
          </a:solidFill>
          <a:ln w="12700">
            <a:solidFill>
              <a:schemeClr val="tx1"/>
            </a:solidFill>
            <a:miter lim="800000"/>
            <a:headEnd/>
            <a:tailEnd/>
          </a:ln>
        </p:spPr>
        <p:txBody>
          <a:bodyPr wrap="none" anchor="ctr">
            <a:prstTxWarp prst="textNoShape">
              <a:avLst/>
            </a:prstTxWarp>
          </a:bodyPr>
          <a:lstStyle/>
          <a:p>
            <a:endParaRPr lang="en-US"/>
          </a:p>
        </p:txBody>
      </p:sp>
      <p:sp>
        <p:nvSpPr>
          <p:cNvPr id="18437" name="Rectangle 31"/>
          <p:cNvSpPr>
            <a:spLocks noChangeArrowheads="1"/>
          </p:cNvSpPr>
          <p:nvPr/>
        </p:nvSpPr>
        <p:spPr bwMode="auto">
          <a:xfrm>
            <a:off x="87313" y="2097088"/>
            <a:ext cx="8839200" cy="1371600"/>
          </a:xfrm>
          <a:prstGeom prst="rect">
            <a:avLst/>
          </a:prstGeom>
          <a:solidFill>
            <a:srgbClr val="82B682"/>
          </a:solidFill>
          <a:ln w="12700">
            <a:solidFill>
              <a:schemeClr val="tx1"/>
            </a:solidFill>
            <a:miter lim="800000"/>
            <a:headEnd/>
            <a:tailEnd/>
          </a:ln>
        </p:spPr>
        <p:txBody>
          <a:bodyPr wrap="none" anchor="ctr">
            <a:prstTxWarp prst="textNoShape">
              <a:avLst/>
            </a:prstTxWarp>
          </a:bodyPr>
          <a:lstStyle/>
          <a:p>
            <a:endParaRPr lang="en-US"/>
          </a:p>
        </p:txBody>
      </p:sp>
      <p:sp>
        <p:nvSpPr>
          <p:cNvPr id="18438" name="AutoShape 3"/>
          <p:cNvSpPr>
            <a:spLocks noChangeArrowheads="1"/>
          </p:cNvSpPr>
          <p:nvPr/>
        </p:nvSpPr>
        <p:spPr bwMode="auto">
          <a:xfrm>
            <a:off x="228600" y="2286000"/>
            <a:ext cx="1524000" cy="990600"/>
          </a:xfrm>
          <a:prstGeom prst="flowChart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39" name="AutoShape 4"/>
          <p:cNvSpPr>
            <a:spLocks noChangeArrowheads="1"/>
          </p:cNvSpPr>
          <p:nvPr/>
        </p:nvSpPr>
        <p:spPr bwMode="auto">
          <a:xfrm>
            <a:off x="2133600" y="2286000"/>
            <a:ext cx="1524000" cy="990600"/>
          </a:xfrm>
          <a:prstGeom prst="flowChart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40" name="AutoShape 5"/>
          <p:cNvSpPr>
            <a:spLocks noChangeArrowheads="1"/>
          </p:cNvSpPr>
          <p:nvPr/>
        </p:nvSpPr>
        <p:spPr bwMode="auto">
          <a:xfrm>
            <a:off x="4075113" y="2286000"/>
            <a:ext cx="1524000" cy="990600"/>
          </a:xfrm>
          <a:prstGeom prst="flowChart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41" name="AutoShape 6"/>
          <p:cNvSpPr>
            <a:spLocks noChangeArrowheads="1"/>
          </p:cNvSpPr>
          <p:nvPr/>
        </p:nvSpPr>
        <p:spPr bwMode="auto">
          <a:xfrm>
            <a:off x="6015038" y="2286000"/>
            <a:ext cx="1524000" cy="990600"/>
          </a:xfrm>
          <a:prstGeom prst="flowChart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42" name="AutoShape 7"/>
          <p:cNvSpPr>
            <a:spLocks noChangeArrowheads="1"/>
          </p:cNvSpPr>
          <p:nvPr/>
        </p:nvSpPr>
        <p:spPr bwMode="auto">
          <a:xfrm>
            <a:off x="233363" y="4495800"/>
            <a:ext cx="1524000" cy="914400"/>
          </a:xfrm>
          <a:prstGeom prst="flowChartAlternate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43" name="AutoShape 8"/>
          <p:cNvSpPr>
            <a:spLocks noChangeArrowheads="1"/>
          </p:cNvSpPr>
          <p:nvPr/>
        </p:nvSpPr>
        <p:spPr bwMode="auto">
          <a:xfrm>
            <a:off x="2133600" y="4495800"/>
            <a:ext cx="1524000" cy="914400"/>
          </a:xfrm>
          <a:prstGeom prst="flowChartAlternate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44" name="AutoShape 9"/>
          <p:cNvSpPr>
            <a:spLocks noChangeArrowheads="1"/>
          </p:cNvSpPr>
          <p:nvPr/>
        </p:nvSpPr>
        <p:spPr bwMode="auto">
          <a:xfrm>
            <a:off x="5105400" y="4495800"/>
            <a:ext cx="1524000" cy="914400"/>
          </a:xfrm>
          <a:prstGeom prst="flowChartAlternate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8445" name="Text Box 12"/>
          <p:cNvSpPr txBox="1">
            <a:spLocks noChangeArrowheads="1"/>
          </p:cNvSpPr>
          <p:nvPr/>
        </p:nvSpPr>
        <p:spPr bwMode="auto">
          <a:xfrm>
            <a:off x="306388" y="2289175"/>
            <a:ext cx="1381125" cy="974725"/>
          </a:xfrm>
          <a:prstGeom prst="rect">
            <a:avLst/>
          </a:prstGeom>
          <a:noFill/>
          <a:ln w="12700">
            <a:noFill/>
            <a:miter lim="800000"/>
            <a:headEnd/>
            <a:tailEnd/>
          </a:ln>
        </p:spPr>
        <p:txBody>
          <a:bodyPr wrap="none">
            <a:prstTxWarp prst="textNoShape">
              <a:avLst/>
            </a:prstTxWarp>
            <a:spAutoFit/>
          </a:bodyPr>
          <a:lstStyle/>
          <a:p>
            <a:r>
              <a:rPr lang="en-US" b="0"/>
              <a:t>Objectives</a:t>
            </a:r>
          </a:p>
          <a:p>
            <a:r>
              <a:rPr lang="en-US" b="0"/>
              <a:t>for</a:t>
            </a:r>
          </a:p>
          <a:p>
            <a:r>
              <a:rPr lang="en-US" b="0"/>
              <a:t>Science</a:t>
            </a:r>
          </a:p>
          <a:p>
            <a:r>
              <a:rPr lang="en-US" b="0"/>
              <a:t>Observations</a:t>
            </a:r>
          </a:p>
        </p:txBody>
      </p:sp>
      <p:sp>
        <p:nvSpPr>
          <p:cNvPr id="18446" name="Text Box 13"/>
          <p:cNvSpPr txBox="1">
            <a:spLocks noChangeArrowheads="1"/>
          </p:cNvSpPr>
          <p:nvPr/>
        </p:nvSpPr>
        <p:spPr bwMode="auto">
          <a:xfrm>
            <a:off x="2187575" y="2490788"/>
            <a:ext cx="1381125" cy="533400"/>
          </a:xfrm>
          <a:prstGeom prst="rect">
            <a:avLst/>
          </a:prstGeom>
          <a:noFill/>
          <a:ln w="12700">
            <a:noFill/>
            <a:miter lim="800000"/>
            <a:headEnd/>
            <a:tailEnd/>
          </a:ln>
        </p:spPr>
        <p:txBody>
          <a:bodyPr wrap="none">
            <a:prstTxWarp prst="textNoShape">
              <a:avLst/>
            </a:prstTxWarp>
            <a:spAutoFit/>
          </a:bodyPr>
          <a:lstStyle/>
          <a:p>
            <a:r>
              <a:rPr lang="en-US" b="0"/>
              <a:t>Commands</a:t>
            </a:r>
          </a:p>
          <a:p>
            <a:r>
              <a:rPr lang="en-US" b="0"/>
              <a:t>and Activities</a:t>
            </a:r>
          </a:p>
        </p:txBody>
      </p:sp>
      <p:sp>
        <p:nvSpPr>
          <p:cNvPr id="18447" name="Text Box 14"/>
          <p:cNvSpPr txBox="1">
            <a:spLocks noChangeArrowheads="1"/>
          </p:cNvSpPr>
          <p:nvPr/>
        </p:nvSpPr>
        <p:spPr bwMode="auto">
          <a:xfrm>
            <a:off x="4270375" y="2378075"/>
            <a:ext cx="1177925" cy="754063"/>
          </a:xfrm>
          <a:prstGeom prst="rect">
            <a:avLst/>
          </a:prstGeom>
          <a:noFill/>
          <a:ln w="12700">
            <a:noFill/>
            <a:miter lim="800000"/>
            <a:headEnd/>
            <a:tailEnd/>
          </a:ln>
        </p:spPr>
        <p:txBody>
          <a:bodyPr wrap="none">
            <a:prstTxWarp prst="textNoShape">
              <a:avLst/>
            </a:prstTxWarp>
            <a:spAutoFit/>
          </a:bodyPr>
          <a:lstStyle/>
          <a:p>
            <a:r>
              <a:rPr lang="en-US" b="0"/>
              <a:t>Mission</a:t>
            </a:r>
          </a:p>
          <a:p>
            <a:r>
              <a:rPr lang="en-US" b="0"/>
              <a:t>Operations</a:t>
            </a:r>
          </a:p>
          <a:p>
            <a:r>
              <a:rPr lang="en-US" b="0"/>
              <a:t>Logs</a:t>
            </a:r>
          </a:p>
        </p:txBody>
      </p:sp>
      <p:sp>
        <p:nvSpPr>
          <p:cNvPr id="18448" name="Text Box 15"/>
          <p:cNvSpPr txBox="1">
            <a:spLocks noChangeArrowheads="1"/>
          </p:cNvSpPr>
          <p:nvPr/>
        </p:nvSpPr>
        <p:spPr bwMode="auto">
          <a:xfrm>
            <a:off x="6234113" y="2495550"/>
            <a:ext cx="1098550" cy="533400"/>
          </a:xfrm>
          <a:prstGeom prst="rect">
            <a:avLst/>
          </a:prstGeom>
          <a:noFill/>
          <a:ln w="12700">
            <a:noFill/>
            <a:miter lim="800000"/>
            <a:headEnd/>
            <a:tailEnd/>
          </a:ln>
        </p:spPr>
        <p:txBody>
          <a:bodyPr wrap="none">
            <a:prstTxWarp prst="textNoShape">
              <a:avLst/>
            </a:prstTxWarp>
            <a:spAutoFit/>
          </a:bodyPr>
          <a:lstStyle/>
          <a:p>
            <a:r>
              <a:rPr lang="en-US" b="0" dirty="0"/>
              <a:t>Scientist’s</a:t>
            </a:r>
          </a:p>
          <a:p>
            <a:r>
              <a:rPr lang="en-US" b="0" dirty="0"/>
              <a:t>Notebook</a:t>
            </a:r>
          </a:p>
        </p:txBody>
      </p:sp>
      <p:sp>
        <p:nvSpPr>
          <p:cNvPr id="18449" name="Text Box 16"/>
          <p:cNvSpPr txBox="1">
            <a:spLocks noChangeArrowheads="1"/>
          </p:cNvSpPr>
          <p:nvPr/>
        </p:nvSpPr>
        <p:spPr bwMode="auto">
          <a:xfrm>
            <a:off x="311150" y="4668838"/>
            <a:ext cx="1438275" cy="533400"/>
          </a:xfrm>
          <a:prstGeom prst="rect">
            <a:avLst/>
          </a:prstGeom>
          <a:noFill/>
          <a:ln w="12700">
            <a:noFill/>
            <a:miter lim="800000"/>
            <a:headEnd/>
            <a:tailEnd/>
          </a:ln>
        </p:spPr>
        <p:txBody>
          <a:bodyPr wrap="none">
            <a:prstTxWarp prst="textNoShape">
              <a:avLst/>
            </a:prstTxWarp>
            <a:spAutoFit/>
          </a:bodyPr>
          <a:lstStyle/>
          <a:p>
            <a:r>
              <a:rPr lang="en-US"/>
              <a:t>Science Plan</a:t>
            </a:r>
            <a:endParaRPr lang="en-US" b="0"/>
          </a:p>
          <a:p>
            <a:r>
              <a:rPr lang="en-US" b="0"/>
              <a:t>Component</a:t>
            </a:r>
          </a:p>
        </p:txBody>
      </p:sp>
      <p:sp>
        <p:nvSpPr>
          <p:cNvPr id="18450" name="Text Box 17"/>
          <p:cNvSpPr txBox="1">
            <a:spLocks noChangeArrowheads="1"/>
          </p:cNvSpPr>
          <p:nvPr/>
        </p:nvSpPr>
        <p:spPr bwMode="auto">
          <a:xfrm>
            <a:off x="2297113" y="4646613"/>
            <a:ext cx="1235075" cy="533400"/>
          </a:xfrm>
          <a:prstGeom prst="rect">
            <a:avLst/>
          </a:prstGeom>
          <a:noFill/>
          <a:ln w="12700">
            <a:noFill/>
            <a:miter lim="800000"/>
            <a:headEnd/>
            <a:tailEnd/>
          </a:ln>
        </p:spPr>
        <p:txBody>
          <a:bodyPr wrap="none">
            <a:prstTxWarp prst="textNoShape">
              <a:avLst/>
            </a:prstTxWarp>
            <a:spAutoFit/>
          </a:bodyPr>
          <a:lstStyle/>
          <a:p>
            <a:r>
              <a:rPr lang="en-US"/>
              <a:t>Sequence</a:t>
            </a:r>
            <a:endParaRPr lang="en-US" b="0"/>
          </a:p>
          <a:p>
            <a:r>
              <a:rPr lang="en-US" b="0"/>
              <a:t>Component</a:t>
            </a:r>
          </a:p>
        </p:txBody>
      </p:sp>
      <p:sp>
        <p:nvSpPr>
          <p:cNvPr id="18451" name="Text Box 18"/>
          <p:cNvSpPr txBox="1">
            <a:spLocks noChangeArrowheads="1"/>
          </p:cNvSpPr>
          <p:nvPr/>
        </p:nvSpPr>
        <p:spPr bwMode="auto">
          <a:xfrm>
            <a:off x="5287963" y="4673600"/>
            <a:ext cx="1235075" cy="533400"/>
          </a:xfrm>
          <a:prstGeom prst="rect">
            <a:avLst/>
          </a:prstGeom>
          <a:noFill/>
          <a:ln w="12700">
            <a:noFill/>
            <a:miter lim="800000"/>
            <a:headEnd/>
            <a:tailEnd/>
          </a:ln>
        </p:spPr>
        <p:txBody>
          <a:bodyPr wrap="none">
            <a:prstTxWarp prst="textNoShape">
              <a:avLst/>
            </a:prstTxWarp>
            <a:spAutoFit/>
          </a:bodyPr>
          <a:lstStyle/>
          <a:p>
            <a:r>
              <a:rPr lang="en-US"/>
              <a:t>Notebook</a:t>
            </a:r>
            <a:endParaRPr lang="en-US" b="0"/>
          </a:p>
          <a:p>
            <a:r>
              <a:rPr lang="en-US" b="0"/>
              <a:t>Component</a:t>
            </a:r>
          </a:p>
        </p:txBody>
      </p:sp>
      <p:sp>
        <p:nvSpPr>
          <p:cNvPr id="18452" name="Line 20"/>
          <p:cNvSpPr>
            <a:spLocks noChangeShapeType="1"/>
          </p:cNvSpPr>
          <p:nvPr/>
        </p:nvSpPr>
        <p:spPr bwMode="auto">
          <a:xfrm>
            <a:off x="2895600" y="3352800"/>
            <a:ext cx="0" cy="1066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8453" name="Line 21"/>
          <p:cNvSpPr>
            <a:spLocks noChangeShapeType="1"/>
          </p:cNvSpPr>
          <p:nvPr/>
        </p:nvSpPr>
        <p:spPr bwMode="auto">
          <a:xfrm>
            <a:off x="990600" y="3352800"/>
            <a:ext cx="0" cy="1066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8454" name="Line 22"/>
          <p:cNvSpPr>
            <a:spLocks noChangeShapeType="1"/>
          </p:cNvSpPr>
          <p:nvPr/>
        </p:nvSpPr>
        <p:spPr bwMode="auto">
          <a:xfrm>
            <a:off x="4800600" y="3352800"/>
            <a:ext cx="762000" cy="1066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8455" name="Line 23"/>
          <p:cNvSpPr>
            <a:spLocks noChangeShapeType="1"/>
          </p:cNvSpPr>
          <p:nvPr/>
        </p:nvSpPr>
        <p:spPr bwMode="auto">
          <a:xfrm flipH="1">
            <a:off x="6096000" y="3352800"/>
            <a:ext cx="639763" cy="1066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8456" name="Text Box 27"/>
          <p:cNvSpPr txBox="1">
            <a:spLocks noChangeArrowheads="1"/>
          </p:cNvSpPr>
          <p:nvPr/>
        </p:nvSpPr>
        <p:spPr bwMode="auto">
          <a:xfrm>
            <a:off x="7588929" y="2404323"/>
            <a:ext cx="1322798" cy="757130"/>
          </a:xfrm>
          <a:prstGeom prst="rect">
            <a:avLst/>
          </a:prstGeom>
          <a:noFill/>
          <a:ln w="12700">
            <a:noFill/>
            <a:miter lim="800000"/>
            <a:headEnd/>
            <a:tailEnd/>
          </a:ln>
        </p:spPr>
        <p:txBody>
          <a:bodyPr wrap="none">
            <a:prstTxWarp prst="textNoShape">
              <a:avLst/>
            </a:prstTxWarp>
            <a:spAutoFit/>
          </a:bodyPr>
          <a:lstStyle/>
          <a:p>
            <a:r>
              <a:rPr lang="en-US" dirty="0">
                <a:solidFill>
                  <a:schemeClr val="accent2"/>
                </a:solidFill>
              </a:rPr>
              <a:t>Logical</a:t>
            </a:r>
          </a:p>
          <a:p>
            <a:r>
              <a:rPr lang="en-US" dirty="0">
                <a:solidFill>
                  <a:schemeClr val="accent2"/>
                </a:solidFill>
              </a:rPr>
              <a:t>Component</a:t>
            </a:r>
          </a:p>
          <a:p>
            <a:r>
              <a:rPr lang="en-US" dirty="0">
                <a:solidFill>
                  <a:schemeClr val="accent2"/>
                </a:solidFill>
              </a:rPr>
              <a:t>View</a:t>
            </a:r>
            <a:endParaRPr lang="en-US" sz="1400" b="0" dirty="0"/>
          </a:p>
        </p:txBody>
      </p:sp>
      <p:sp>
        <p:nvSpPr>
          <p:cNvPr id="18457" name="Text Box 28"/>
          <p:cNvSpPr txBox="1">
            <a:spLocks noChangeArrowheads="1"/>
          </p:cNvSpPr>
          <p:nvPr/>
        </p:nvSpPr>
        <p:spPr bwMode="auto">
          <a:xfrm>
            <a:off x="7538041" y="4654550"/>
            <a:ext cx="1322798" cy="757130"/>
          </a:xfrm>
          <a:prstGeom prst="rect">
            <a:avLst/>
          </a:prstGeom>
          <a:noFill/>
          <a:ln w="12700">
            <a:noFill/>
            <a:miter lim="800000"/>
            <a:headEnd/>
            <a:tailEnd/>
          </a:ln>
        </p:spPr>
        <p:txBody>
          <a:bodyPr wrap="none">
            <a:prstTxWarp prst="textNoShape">
              <a:avLst/>
            </a:prstTxWarp>
            <a:spAutoFit/>
          </a:bodyPr>
          <a:lstStyle/>
          <a:p>
            <a:r>
              <a:rPr lang="en-US" dirty="0">
                <a:solidFill>
                  <a:schemeClr val="accent2"/>
                </a:solidFill>
              </a:rPr>
              <a:t>Physical</a:t>
            </a:r>
          </a:p>
          <a:p>
            <a:r>
              <a:rPr lang="en-US" dirty="0">
                <a:solidFill>
                  <a:schemeClr val="accent2"/>
                </a:solidFill>
              </a:rPr>
              <a:t>Component</a:t>
            </a:r>
          </a:p>
          <a:p>
            <a:r>
              <a:rPr lang="en-US" dirty="0">
                <a:solidFill>
                  <a:schemeClr val="accent2"/>
                </a:solidFill>
              </a:rPr>
              <a:t>View</a:t>
            </a:r>
            <a:endParaRPr lang="en-US" b="0" dirty="0"/>
          </a:p>
        </p:txBody>
      </p:sp>
      <p:sp>
        <p:nvSpPr>
          <p:cNvPr id="18458" name="Rectangle 30"/>
          <p:cNvSpPr>
            <a:spLocks noGrp="1" noChangeArrowheads="1"/>
          </p:cNvSpPr>
          <p:nvPr>
            <p:ph type="title"/>
          </p:nvPr>
        </p:nvSpPr>
        <p:spPr>
          <a:xfrm>
            <a:off x="2265842" y="381000"/>
            <a:ext cx="6261730" cy="490391"/>
          </a:xfrm>
        </p:spPr>
        <p:txBody>
          <a:bodyPr/>
          <a:lstStyle/>
          <a:p>
            <a:r>
              <a:rPr lang="en-US" dirty="0"/>
              <a:t>Nominal E-kernel Composition*</a:t>
            </a:r>
          </a:p>
        </p:txBody>
      </p:sp>
      <p:sp>
        <p:nvSpPr>
          <p:cNvPr id="2" name="TextBox 1"/>
          <p:cNvSpPr txBox="1"/>
          <p:nvPr/>
        </p:nvSpPr>
        <p:spPr>
          <a:xfrm>
            <a:off x="2817932" y="6407150"/>
            <a:ext cx="3506288" cy="318036"/>
          </a:xfrm>
          <a:prstGeom prst="rect">
            <a:avLst/>
          </a:prstGeom>
          <a:noFill/>
        </p:spPr>
        <p:txBody>
          <a:bodyPr wrap="none" rtlCol="0">
            <a:spAutoFit/>
          </a:bodyPr>
          <a:lstStyle/>
          <a:p>
            <a:r>
              <a:rPr lang="en-US" dirty="0"/>
              <a:t>* As originally envisioned by NAIF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2"/>
          <p:cNvSpPr>
            <a:spLocks noGrp="1"/>
          </p:cNvSpPr>
          <p:nvPr>
            <p:ph type="ftr" sz="quarter" idx="10"/>
          </p:nvPr>
        </p:nvSpPr>
        <p:spPr>
          <a:noFill/>
        </p:spPr>
        <p:txBody>
          <a:bodyPr/>
          <a:lstStyle/>
          <a:p>
            <a:r>
              <a:rPr lang="en-US"/>
              <a:t>Intro to EK Subsystem</a:t>
            </a:r>
          </a:p>
        </p:txBody>
      </p:sp>
      <p:sp>
        <p:nvSpPr>
          <p:cNvPr id="19459" name="Slide Number Placeholder 3"/>
          <p:cNvSpPr>
            <a:spLocks noGrp="1"/>
          </p:cNvSpPr>
          <p:nvPr>
            <p:ph type="sldNum" sz="quarter" idx="11"/>
          </p:nvPr>
        </p:nvSpPr>
        <p:spPr>
          <a:noFill/>
        </p:spPr>
        <p:txBody>
          <a:bodyPr/>
          <a:lstStyle/>
          <a:p>
            <a:fld id="{93FEE5FD-F2AD-0E4B-8BE1-D1A5B7E0D549}" type="slidenum">
              <a:rPr lang="en-US" smtClean="0"/>
              <a:pPr/>
              <a:t>5</a:t>
            </a:fld>
            <a:endParaRPr lang="en-US" sz="1400" b="0">
              <a:latin typeface="Times New Roman" charset="0"/>
            </a:endParaRPr>
          </a:p>
        </p:txBody>
      </p:sp>
      <p:sp>
        <p:nvSpPr>
          <p:cNvPr id="19460" name="Rectangle 24"/>
          <p:cNvSpPr>
            <a:spLocks noChangeArrowheads="1"/>
          </p:cNvSpPr>
          <p:nvPr/>
        </p:nvSpPr>
        <p:spPr bwMode="auto">
          <a:xfrm>
            <a:off x="157163" y="3957638"/>
            <a:ext cx="8839200" cy="1371600"/>
          </a:xfrm>
          <a:prstGeom prst="rect">
            <a:avLst/>
          </a:prstGeom>
          <a:solidFill>
            <a:srgbClr val="AA88B0"/>
          </a:solidFill>
          <a:ln w="12700">
            <a:solidFill>
              <a:schemeClr val="tx1"/>
            </a:solidFill>
            <a:miter lim="800000"/>
            <a:headEnd/>
            <a:tailEnd/>
          </a:ln>
        </p:spPr>
        <p:txBody>
          <a:bodyPr wrap="none" anchor="ctr">
            <a:prstTxWarp prst="textNoShape">
              <a:avLst/>
            </a:prstTxWarp>
          </a:bodyPr>
          <a:lstStyle/>
          <a:p>
            <a:endParaRPr lang="en-US"/>
          </a:p>
        </p:txBody>
      </p:sp>
      <p:sp>
        <p:nvSpPr>
          <p:cNvPr id="19461" name="Rectangle 23"/>
          <p:cNvSpPr>
            <a:spLocks noChangeArrowheads="1"/>
          </p:cNvSpPr>
          <p:nvPr/>
        </p:nvSpPr>
        <p:spPr bwMode="auto">
          <a:xfrm>
            <a:off x="103188" y="1924050"/>
            <a:ext cx="8839200" cy="1371600"/>
          </a:xfrm>
          <a:prstGeom prst="rect">
            <a:avLst/>
          </a:prstGeom>
          <a:solidFill>
            <a:srgbClr val="83ADB5"/>
          </a:solidFill>
          <a:ln w="12700">
            <a:solidFill>
              <a:schemeClr val="tx1"/>
            </a:solidFill>
            <a:miter lim="800000"/>
            <a:headEnd/>
            <a:tailEnd/>
          </a:ln>
        </p:spPr>
        <p:txBody>
          <a:bodyPr wrap="none" anchor="ctr">
            <a:prstTxWarp prst="textNoShape">
              <a:avLst/>
            </a:prstTxWarp>
          </a:bodyPr>
          <a:lstStyle/>
          <a:p>
            <a:endParaRPr lang="en-US"/>
          </a:p>
        </p:txBody>
      </p:sp>
      <p:sp>
        <p:nvSpPr>
          <p:cNvPr id="19462" name="AutoShape 3"/>
          <p:cNvSpPr>
            <a:spLocks noChangeArrowheads="1"/>
          </p:cNvSpPr>
          <p:nvPr/>
        </p:nvSpPr>
        <p:spPr bwMode="auto">
          <a:xfrm>
            <a:off x="2905125" y="2152650"/>
            <a:ext cx="1524000" cy="914400"/>
          </a:xfrm>
          <a:prstGeom prst="flowChartAlternate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9463" name="AutoShape 4"/>
          <p:cNvSpPr>
            <a:spLocks noChangeArrowheads="1"/>
          </p:cNvSpPr>
          <p:nvPr/>
        </p:nvSpPr>
        <p:spPr bwMode="auto">
          <a:xfrm>
            <a:off x="550863" y="2133600"/>
            <a:ext cx="1524000" cy="914400"/>
          </a:xfrm>
          <a:prstGeom prst="flowChartAlternate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9464" name="AutoShape 5"/>
          <p:cNvSpPr>
            <a:spLocks noChangeArrowheads="1"/>
          </p:cNvSpPr>
          <p:nvPr/>
        </p:nvSpPr>
        <p:spPr bwMode="auto">
          <a:xfrm>
            <a:off x="5362575" y="2133600"/>
            <a:ext cx="1524000" cy="914400"/>
          </a:xfrm>
          <a:prstGeom prst="flowChartAlternateProcess">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9465" name="Text Box 6"/>
          <p:cNvSpPr txBox="1">
            <a:spLocks noChangeArrowheads="1"/>
          </p:cNvSpPr>
          <p:nvPr/>
        </p:nvSpPr>
        <p:spPr bwMode="auto">
          <a:xfrm>
            <a:off x="2965450" y="2230438"/>
            <a:ext cx="1438275" cy="754062"/>
          </a:xfrm>
          <a:prstGeom prst="rect">
            <a:avLst/>
          </a:prstGeom>
          <a:noFill/>
          <a:ln w="12700">
            <a:noFill/>
            <a:miter lim="800000"/>
            <a:headEnd/>
            <a:tailEnd/>
          </a:ln>
        </p:spPr>
        <p:txBody>
          <a:bodyPr wrap="none">
            <a:prstTxWarp prst="textNoShape">
              <a:avLst/>
            </a:prstTxWarp>
            <a:spAutoFit/>
          </a:bodyPr>
          <a:lstStyle/>
          <a:p>
            <a:r>
              <a:rPr lang="en-US"/>
              <a:t>Science Plan</a:t>
            </a:r>
            <a:endParaRPr lang="en-US" b="0"/>
          </a:p>
          <a:p>
            <a:r>
              <a:rPr lang="en-US" b="0"/>
              <a:t>Component</a:t>
            </a:r>
          </a:p>
          <a:p>
            <a:r>
              <a:rPr lang="en-US" b="0"/>
              <a:t>(ESP)</a:t>
            </a:r>
          </a:p>
        </p:txBody>
      </p:sp>
      <p:sp>
        <p:nvSpPr>
          <p:cNvPr id="19466" name="Text Box 7"/>
          <p:cNvSpPr txBox="1">
            <a:spLocks noChangeArrowheads="1"/>
          </p:cNvSpPr>
          <p:nvPr/>
        </p:nvSpPr>
        <p:spPr bwMode="auto">
          <a:xfrm>
            <a:off x="688975" y="2232025"/>
            <a:ext cx="1235075" cy="754063"/>
          </a:xfrm>
          <a:prstGeom prst="rect">
            <a:avLst/>
          </a:prstGeom>
          <a:noFill/>
          <a:ln w="12700">
            <a:noFill/>
            <a:miter lim="800000"/>
            <a:headEnd/>
            <a:tailEnd/>
          </a:ln>
        </p:spPr>
        <p:txBody>
          <a:bodyPr wrap="none">
            <a:prstTxWarp prst="textNoShape">
              <a:avLst/>
            </a:prstTxWarp>
            <a:spAutoFit/>
          </a:bodyPr>
          <a:lstStyle/>
          <a:p>
            <a:r>
              <a:rPr lang="en-US"/>
              <a:t>Sequence</a:t>
            </a:r>
            <a:endParaRPr lang="en-US" b="0"/>
          </a:p>
          <a:p>
            <a:r>
              <a:rPr lang="en-US" b="0"/>
              <a:t>Component</a:t>
            </a:r>
          </a:p>
          <a:p>
            <a:r>
              <a:rPr lang="en-US" b="0"/>
              <a:t>(ESQ)</a:t>
            </a:r>
          </a:p>
        </p:txBody>
      </p:sp>
      <p:sp>
        <p:nvSpPr>
          <p:cNvPr id="19467" name="Text Box 8"/>
          <p:cNvSpPr txBox="1">
            <a:spLocks noChangeArrowheads="1"/>
          </p:cNvSpPr>
          <p:nvPr/>
        </p:nvSpPr>
        <p:spPr bwMode="auto">
          <a:xfrm>
            <a:off x="5494338" y="2233613"/>
            <a:ext cx="1235075" cy="754062"/>
          </a:xfrm>
          <a:prstGeom prst="rect">
            <a:avLst/>
          </a:prstGeom>
          <a:noFill/>
          <a:ln w="12700">
            <a:noFill/>
            <a:miter lim="800000"/>
            <a:headEnd/>
            <a:tailEnd/>
          </a:ln>
        </p:spPr>
        <p:txBody>
          <a:bodyPr wrap="none">
            <a:prstTxWarp prst="textNoShape">
              <a:avLst/>
            </a:prstTxWarp>
            <a:spAutoFit/>
          </a:bodyPr>
          <a:lstStyle/>
          <a:p>
            <a:r>
              <a:rPr lang="en-US"/>
              <a:t>Notebook</a:t>
            </a:r>
            <a:endParaRPr lang="en-US" b="0"/>
          </a:p>
          <a:p>
            <a:r>
              <a:rPr lang="en-US" b="0"/>
              <a:t>Component</a:t>
            </a:r>
          </a:p>
          <a:p>
            <a:r>
              <a:rPr lang="en-US" b="0"/>
              <a:t>(ENB)</a:t>
            </a:r>
          </a:p>
        </p:txBody>
      </p:sp>
      <p:sp>
        <p:nvSpPr>
          <p:cNvPr id="19468" name="AutoShape 9"/>
          <p:cNvSpPr>
            <a:spLocks noChangeArrowheads="1"/>
          </p:cNvSpPr>
          <p:nvPr/>
        </p:nvSpPr>
        <p:spPr bwMode="auto">
          <a:xfrm>
            <a:off x="561975" y="4267200"/>
            <a:ext cx="1600200" cy="762000"/>
          </a:xfrm>
          <a:prstGeom prst="flowChartOnlineStorage">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9469" name="AutoShape 11"/>
          <p:cNvSpPr>
            <a:spLocks noChangeArrowheads="1"/>
          </p:cNvSpPr>
          <p:nvPr/>
        </p:nvSpPr>
        <p:spPr bwMode="auto">
          <a:xfrm>
            <a:off x="5362575" y="4267200"/>
            <a:ext cx="1600200" cy="762000"/>
          </a:xfrm>
          <a:prstGeom prst="flowChartOnlineStorage">
            <a:avLst/>
          </a:prstGeom>
          <a:solidFill>
            <a:schemeClr val="bg1"/>
          </a:solidFill>
          <a:ln w="19050">
            <a:solidFill>
              <a:schemeClr val="tx1"/>
            </a:solidFill>
            <a:miter lim="800000"/>
            <a:headEnd/>
            <a:tailEnd/>
          </a:ln>
        </p:spPr>
        <p:txBody>
          <a:bodyPr wrap="none" anchor="ctr">
            <a:prstTxWarp prst="textNoShape">
              <a:avLst/>
            </a:prstTxWarp>
          </a:bodyPr>
          <a:lstStyle/>
          <a:p>
            <a:endParaRPr lang="en-US"/>
          </a:p>
        </p:txBody>
      </p:sp>
      <p:sp>
        <p:nvSpPr>
          <p:cNvPr id="19470" name="Text Box 12"/>
          <p:cNvSpPr txBox="1">
            <a:spLocks noChangeArrowheads="1"/>
          </p:cNvSpPr>
          <p:nvPr/>
        </p:nvSpPr>
        <p:spPr bwMode="auto">
          <a:xfrm>
            <a:off x="723106" y="4419600"/>
            <a:ext cx="1179513" cy="476250"/>
          </a:xfrm>
          <a:prstGeom prst="rect">
            <a:avLst/>
          </a:prstGeom>
          <a:noFill/>
          <a:ln w="12700">
            <a:noFill/>
            <a:miter lim="800000"/>
            <a:headEnd/>
            <a:tailEnd/>
          </a:ln>
        </p:spPr>
        <p:txBody>
          <a:bodyPr wrap="none">
            <a:prstTxWarp prst="textNoShape">
              <a:avLst/>
            </a:prstTxWarp>
            <a:spAutoFit/>
          </a:bodyPr>
          <a:lstStyle/>
          <a:p>
            <a:r>
              <a:rPr lang="en-US" sz="1800" dirty="0"/>
              <a:t>DBK</a:t>
            </a:r>
          </a:p>
          <a:p>
            <a:r>
              <a:rPr lang="en-US" sz="1000" dirty="0"/>
              <a:t>Database Kernel</a:t>
            </a:r>
            <a:endParaRPr lang="en-US" sz="1800" dirty="0"/>
          </a:p>
        </p:txBody>
      </p:sp>
      <p:sp>
        <p:nvSpPr>
          <p:cNvPr id="19471" name="Text Box 13"/>
          <p:cNvSpPr txBox="1">
            <a:spLocks noChangeArrowheads="1"/>
          </p:cNvSpPr>
          <p:nvPr/>
        </p:nvSpPr>
        <p:spPr bwMode="auto">
          <a:xfrm>
            <a:off x="5715000" y="4419600"/>
            <a:ext cx="863600" cy="587375"/>
          </a:xfrm>
          <a:prstGeom prst="rect">
            <a:avLst/>
          </a:prstGeom>
          <a:noFill/>
          <a:ln w="12700">
            <a:noFill/>
            <a:miter lim="800000"/>
            <a:headEnd/>
            <a:tailEnd/>
          </a:ln>
        </p:spPr>
        <p:txBody>
          <a:bodyPr wrap="none">
            <a:prstTxWarp prst="textNoShape">
              <a:avLst/>
            </a:prstTxWarp>
            <a:spAutoFit/>
          </a:bodyPr>
          <a:lstStyle/>
          <a:p>
            <a:r>
              <a:rPr lang="en-US" sz="1800"/>
              <a:t>Web +</a:t>
            </a:r>
          </a:p>
          <a:p>
            <a:r>
              <a:rPr lang="en-US" sz="1800"/>
              <a:t>DBK</a:t>
            </a:r>
          </a:p>
        </p:txBody>
      </p:sp>
      <p:sp>
        <p:nvSpPr>
          <p:cNvPr id="19472" name="Line 14"/>
          <p:cNvSpPr>
            <a:spLocks noChangeShapeType="1"/>
          </p:cNvSpPr>
          <p:nvPr/>
        </p:nvSpPr>
        <p:spPr bwMode="auto">
          <a:xfrm>
            <a:off x="1295400" y="3124200"/>
            <a:ext cx="0" cy="10668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9473" name="Line 15"/>
          <p:cNvSpPr>
            <a:spLocks noChangeShapeType="1"/>
          </p:cNvSpPr>
          <p:nvPr/>
        </p:nvSpPr>
        <p:spPr bwMode="auto">
          <a:xfrm>
            <a:off x="6096000" y="3200400"/>
            <a:ext cx="0" cy="9906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9474" name="Line 16"/>
          <p:cNvSpPr>
            <a:spLocks noChangeShapeType="1"/>
          </p:cNvSpPr>
          <p:nvPr/>
        </p:nvSpPr>
        <p:spPr bwMode="auto">
          <a:xfrm flipH="1">
            <a:off x="1752600" y="3200400"/>
            <a:ext cx="1447800" cy="9906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9475" name="Line 17"/>
          <p:cNvSpPr>
            <a:spLocks noChangeShapeType="1"/>
          </p:cNvSpPr>
          <p:nvPr/>
        </p:nvSpPr>
        <p:spPr bwMode="auto">
          <a:xfrm>
            <a:off x="4038600" y="3200400"/>
            <a:ext cx="1752600" cy="99060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en-US"/>
          </a:p>
        </p:txBody>
      </p:sp>
      <p:sp>
        <p:nvSpPr>
          <p:cNvPr id="19478" name="Rectangle 20"/>
          <p:cNvSpPr>
            <a:spLocks noChangeArrowheads="1"/>
          </p:cNvSpPr>
          <p:nvPr/>
        </p:nvSpPr>
        <p:spPr bwMode="auto">
          <a:xfrm>
            <a:off x="7466472" y="2263210"/>
            <a:ext cx="1322798" cy="757130"/>
          </a:xfrm>
          <a:prstGeom prst="rect">
            <a:avLst/>
          </a:prstGeom>
          <a:noFill/>
          <a:ln w="12700">
            <a:noFill/>
            <a:miter lim="800000"/>
            <a:headEnd/>
            <a:tailEnd/>
          </a:ln>
        </p:spPr>
        <p:txBody>
          <a:bodyPr wrap="none">
            <a:prstTxWarp prst="textNoShape">
              <a:avLst/>
            </a:prstTxWarp>
            <a:spAutoFit/>
          </a:bodyPr>
          <a:lstStyle/>
          <a:p>
            <a:r>
              <a:rPr lang="en-US" dirty="0">
                <a:solidFill>
                  <a:srgbClr val="0000FF"/>
                </a:solidFill>
              </a:rPr>
              <a:t>Physical</a:t>
            </a:r>
          </a:p>
          <a:p>
            <a:r>
              <a:rPr lang="en-US" dirty="0">
                <a:solidFill>
                  <a:srgbClr val="0000FF"/>
                </a:solidFill>
              </a:rPr>
              <a:t>Component</a:t>
            </a:r>
          </a:p>
          <a:p>
            <a:r>
              <a:rPr lang="en-US" dirty="0">
                <a:solidFill>
                  <a:srgbClr val="0000FF"/>
                </a:solidFill>
              </a:rPr>
              <a:t>View*</a:t>
            </a:r>
          </a:p>
        </p:txBody>
      </p:sp>
      <p:sp>
        <p:nvSpPr>
          <p:cNvPr id="19479" name="Text Box 21"/>
          <p:cNvSpPr txBox="1">
            <a:spLocks noChangeArrowheads="1"/>
          </p:cNvSpPr>
          <p:nvPr/>
        </p:nvSpPr>
        <p:spPr bwMode="auto">
          <a:xfrm>
            <a:off x="7094211" y="4462463"/>
            <a:ext cx="1980267" cy="346249"/>
          </a:xfrm>
          <a:prstGeom prst="rect">
            <a:avLst/>
          </a:prstGeom>
          <a:noFill/>
          <a:ln w="12700">
            <a:noFill/>
            <a:miter lim="800000"/>
            <a:headEnd/>
            <a:tailEnd/>
          </a:ln>
        </p:spPr>
        <p:txBody>
          <a:bodyPr wrap="none">
            <a:prstTxWarp prst="textNoShape">
              <a:avLst/>
            </a:prstTxWarp>
            <a:spAutoFit/>
          </a:bodyPr>
          <a:lstStyle/>
          <a:p>
            <a:r>
              <a:rPr lang="en-US" sz="1800" dirty="0">
                <a:solidFill>
                  <a:srgbClr val="0000FF"/>
                </a:solidFill>
              </a:rPr>
              <a:t>Implementation*</a:t>
            </a:r>
          </a:p>
        </p:txBody>
      </p:sp>
      <p:sp>
        <p:nvSpPr>
          <p:cNvPr id="19480" name="Rectangle 22"/>
          <p:cNvSpPr>
            <a:spLocks noGrp="1" noChangeArrowheads="1"/>
          </p:cNvSpPr>
          <p:nvPr>
            <p:ph type="title"/>
          </p:nvPr>
        </p:nvSpPr>
        <p:spPr>
          <a:xfrm>
            <a:off x="2002556" y="381000"/>
            <a:ext cx="6786714" cy="490391"/>
          </a:xfrm>
        </p:spPr>
        <p:txBody>
          <a:bodyPr/>
          <a:lstStyle/>
          <a:p>
            <a:r>
              <a:rPr lang="en-US" dirty="0"/>
              <a:t>Nominal E-kernel Implementation*</a:t>
            </a:r>
          </a:p>
        </p:txBody>
      </p:sp>
      <p:sp>
        <p:nvSpPr>
          <p:cNvPr id="25" name="TextBox 24"/>
          <p:cNvSpPr txBox="1"/>
          <p:nvPr/>
        </p:nvSpPr>
        <p:spPr>
          <a:xfrm>
            <a:off x="2721053" y="6407150"/>
            <a:ext cx="3700051" cy="318036"/>
          </a:xfrm>
          <a:prstGeom prst="rect">
            <a:avLst/>
          </a:prstGeom>
          <a:noFill/>
        </p:spPr>
        <p:txBody>
          <a:bodyPr wrap="none" rtlCol="0">
            <a:spAutoFit/>
          </a:bodyPr>
          <a:lstStyle/>
          <a:p>
            <a:r>
              <a:rPr lang="en-US" dirty="0"/>
              <a:t>* As originally implemented by NAIF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a:t>Intro to EK Subsystem</a:t>
            </a:r>
          </a:p>
        </p:txBody>
      </p:sp>
      <p:sp>
        <p:nvSpPr>
          <p:cNvPr id="20483" name="Slide Number Placeholder 4"/>
          <p:cNvSpPr>
            <a:spLocks noGrp="1"/>
          </p:cNvSpPr>
          <p:nvPr>
            <p:ph type="sldNum" sz="quarter" idx="11"/>
          </p:nvPr>
        </p:nvSpPr>
        <p:spPr>
          <a:noFill/>
        </p:spPr>
        <p:txBody>
          <a:bodyPr/>
          <a:lstStyle/>
          <a:p>
            <a:fld id="{C1ECC719-74F6-B247-8C96-1BCA737FEBA6}" type="slidenum">
              <a:rPr lang="en-US" smtClean="0"/>
              <a:pPr/>
              <a:t>6</a:t>
            </a:fld>
            <a:endParaRPr lang="en-US" sz="1400" b="0">
              <a:latin typeface="Times New Roman" charset="0"/>
            </a:endParaRPr>
          </a:p>
        </p:txBody>
      </p:sp>
      <p:sp>
        <p:nvSpPr>
          <p:cNvPr id="20484" name="Rectangle 3"/>
          <p:cNvSpPr>
            <a:spLocks noGrp="1" noChangeArrowheads="1"/>
          </p:cNvSpPr>
          <p:nvPr>
            <p:ph type="body" idx="1"/>
          </p:nvPr>
        </p:nvSpPr>
        <p:spPr>
          <a:xfrm>
            <a:off x="974725" y="2144713"/>
            <a:ext cx="7712075" cy="3513782"/>
          </a:xfrm>
          <a:noFill/>
        </p:spPr>
        <p:txBody>
          <a:bodyPr lIns="63500" tIns="25400" rIns="63500" bIns="25400">
            <a:spAutoFit/>
          </a:bodyPr>
          <a:lstStyle/>
          <a:p>
            <a:pPr marL="342900" indent="-342900"/>
            <a:r>
              <a:rPr lang="en-US" dirty="0"/>
              <a:t>Each entry is a statement of science objectives for a series of coordinated observations to be made over a stated period of time</a:t>
            </a:r>
          </a:p>
          <a:p>
            <a:pPr marL="800100" lvl="1" indent="-342900"/>
            <a:r>
              <a:rPr lang="en-US" dirty="0"/>
              <a:t>Might include some information about the planned mechanics (observation design) for obtaining the data</a:t>
            </a:r>
          </a:p>
          <a:p>
            <a:pPr marL="342900" indent="-342900">
              <a:buFontTx/>
              <a:buNone/>
            </a:pPr>
            <a:endParaRPr lang="en-US" dirty="0"/>
          </a:p>
          <a:p>
            <a:pPr marL="342900" indent="-342900"/>
            <a:r>
              <a:rPr lang="en-US" dirty="0"/>
              <a:t>The Science Plan (ESP) could be implemented as a part of the SEQUENCE component (ESQ), or as a part of the NOTEBOOK component (ENB), or as a separate product using some other mechanism</a:t>
            </a:r>
          </a:p>
        </p:txBody>
      </p:sp>
      <p:sp>
        <p:nvSpPr>
          <p:cNvPr id="20485" name="Rectangle 4"/>
          <p:cNvSpPr>
            <a:spLocks noGrp="1" noChangeArrowheads="1"/>
          </p:cNvSpPr>
          <p:nvPr>
            <p:ph type="title"/>
          </p:nvPr>
        </p:nvSpPr>
        <p:spPr>
          <a:xfrm>
            <a:off x="3492500" y="381000"/>
            <a:ext cx="3808413" cy="474663"/>
          </a:xfrm>
        </p:spPr>
        <p:txBody>
          <a:bodyPr/>
          <a:lstStyle/>
          <a:p>
            <a:r>
              <a:rPr lang="en-US"/>
              <a:t>Science Plan - ESP</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a:t>Intro to EK Subsystem</a:t>
            </a:r>
          </a:p>
        </p:txBody>
      </p:sp>
      <p:sp>
        <p:nvSpPr>
          <p:cNvPr id="21507" name="Slide Number Placeholder 4"/>
          <p:cNvSpPr>
            <a:spLocks noGrp="1"/>
          </p:cNvSpPr>
          <p:nvPr>
            <p:ph type="sldNum" sz="quarter" idx="11"/>
          </p:nvPr>
        </p:nvSpPr>
        <p:spPr>
          <a:noFill/>
        </p:spPr>
        <p:txBody>
          <a:bodyPr/>
          <a:lstStyle/>
          <a:p>
            <a:fld id="{A281E610-08F1-7A47-9277-A63E6DEC80E3}" type="slidenum">
              <a:rPr lang="en-US" smtClean="0"/>
              <a:pPr/>
              <a:t>7</a:t>
            </a:fld>
            <a:endParaRPr lang="en-US" sz="1400" b="0">
              <a:latin typeface="Times New Roman" charset="0"/>
            </a:endParaRPr>
          </a:p>
        </p:txBody>
      </p:sp>
      <p:sp>
        <p:nvSpPr>
          <p:cNvPr id="21508" name="Rectangle 3"/>
          <p:cNvSpPr>
            <a:spLocks noGrp="1" noChangeArrowheads="1"/>
          </p:cNvSpPr>
          <p:nvPr>
            <p:ph type="body" idx="1"/>
          </p:nvPr>
        </p:nvSpPr>
        <p:spPr>
          <a:xfrm>
            <a:off x="457200" y="1682750"/>
            <a:ext cx="8458200" cy="4806950"/>
          </a:xfrm>
          <a:noFill/>
        </p:spPr>
        <p:txBody>
          <a:bodyPr lIns="90487" rIns="90487"/>
          <a:lstStyle/>
          <a:p>
            <a:r>
              <a:rPr lang="en-US" dirty="0"/>
              <a:t>Principal entries are instrument and spacecraft “commands” or “macro calls” that carry out the objectives of the Science Plan. These contain the lowest level of detail that could be helpful while also being practical for inclusion in the E-kernel product</a:t>
            </a:r>
          </a:p>
          <a:p>
            <a:pPr lvl="1"/>
            <a:r>
              <a:rPr lang="en-US" dirty="0"/>
              <a:t>Could include ground system events, such as tracking station status</a:t>
            </a:r>
          </a:p>
          <a:p>
            <a:pPr lvl="1"/>
            <a:r>
              <a:rPr lang="en-US" dirty="0"/>
              <a:t>Could include “announcements” of the occurrence of geometric conditions of wide interest, such as equator crossing, occultation entry, etc.</a:t>
            </a:r>
          </a:p>
          <a:p>
            <a:pPr lvl="1"/>
            <a:r>
              <a:rPr lang="en-US" dirty="0"/>
              <a:t>Could include “state records” that summarize the status of an instrument or subsystem or spacecraft at a given epoch. (If to be included, state records might be derived rather than actually stored as physical objects.)</a:t>
            </a:r>
          </a:p>
          <a:p>
            <a:r>
              <a:rPr lang="en-US" dirty="0"/>
              <a:t>CAUTION: within NASA this kind of information might be restricted under ITAR</a:t>
            </a:r>
          </a:p>
        </p:txBody>
      </p:sp>
      <p:sp>
        <p:nvSpPr>
          <p:cNvPr id="21509" name="Rectangle 4"/>
          <p:cNvSpPr>
            <a:spLocks noGrp="1" noChangeArrowheads="1"/>
          </p:cNvSpPr>
          <p:nvPr>
            <p:ph type="title"/>
          </p:nvPr>
        </p:nvSpPr>
        <p:spPr>
          <a:xfrm>
            <a:off x="3762375" y="381000"/>
            <a:ext cx="3267075" cy="474663"/>
          </a:xfrm>
        </p:spPr>
        <p:txBody>
          <a:bodyPr/>
          <a:lstStyle/>
          <a:p>
            <a:r>
              <a:rPr lang="en-US"/>
              <a:t>Sequence - ESQ</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a:t>Intro to EK Subsystem</a:t>
            </a:r>
          </a:p>
        </p:txBody>
      </p:sp>
      <p:sp>
        <p:nvSpPr>
          <p:cNvPr id="22531" name="Slide Number Placeholder 4"/>
          <p:cNvSpPr>
            <a:spLocks noGrp="1"/>
          </p:cNvSpPr>
          <p:nvPr>
            <p:ph type="sldNum" sz="quarter" idx="11"/>
          </p:nvPr>
        </p:nvSpPr>
        <p:spPr>
          <a:noFill/>
        </p:spPr>
        <p:txBody>
          <a:bodyPr/>
          <a:lstStyle/>
          <a:p>
            <a:fld id="{10DFAED7-9A25-FE4B-8DF7-1D8BF92E9899}" type="slidenum">
              <a:rPr lang="en-US" smtClean="0"/>
              <a:pPr/>
              <a:t>8</a:t>
            </a:fld>
            <a:endParaRPr lang="en-US" sz="1400" b="0">
              <a:latin typeface="Times New Roman" charset="0"/>
            </a:endParaRPr>
          </a:p>
        </p:txBody>
      </p:sp>
      <p:sp>
        <p:nvSpPr>
          <p:cNvPr id="22532" name="Rectangle 3"/>
          <p:cNvSpPr>
            <a:spLocks noGrp="1" noChangeArrowheads="1"/>
          </p:cNvSpPr>
          <p:nvPr>
            <p:ph type="body" idx="1"/>
          </p:nvPr>
        </p:nvSpPr>
        <p:spPr>
          <a:xfrm>
            <a:off x="533400" y="1905000"/>
            <a:ext cx="8305800" cy="4343400"/>
          </a:xfrm>
          <a:noFill/>
        </p:spPr>
        <p:txBody>
          <a:bodyPr lIns="90487" rIns="90487"/>
          <a:lstStyle/>
          <a:p>
            <a:r>
              <a:rPr lang="en-US" dirty="0"/>
              <a:t>Entries are notes provided by scientists and flight team engineers about what happened as mission operations are conducted, including unplanned, unanticipated or unexplained occurrences</a:t>
            </a:r>
          </a:p>
          <a:p>
            <a:r>
              <a:rPr lang="en-US" dirty="0"/>
              <a:t>Entries could also be general notes thought to be of interest to scientists</a:t>
            </a:r>
          </a:p>
          <a:p>
            <a:r>
              <a:rPr lang="en-US" dirty="0"/>
              <a:t>Two methods for providing entries are available</a:t>
            </a:r>
          </a:p>
          <a:p>
            <a:pPr lvl="1"/>
            <a:r>
              <a:rPr lang="en-US" dirty="0"/>
              <a:t>Entries submitted using e-mail can include MIME attachments, such as GIF, JPEG, EXCEL, WORD, etc., in addition to plain ASCII text</a:t>
            </a:r>
          </a:p>
          <a:p>
            <a:pPr lvl="1"/>
            <a:r>
              <a:rPr lang="en-US" dirty="0"/>
              <a:t>Entries submitted using WWW are limited to plain ASCII text</a:t>
            </a:r>
          </a:p>
        </p:txBody>
      </p:sp>
      <p:sp>
        <p:nvSpPr>
          <p:cNvPr id="22533" name="Rectangle 4"/>
          <p:cNvSpPr>
            <a:spLocks noGrp="1" noChangeArrowheads="1"/>
          </p:cNvSpPr>
          <p:nvPr>
            <p:ph type="title"/>
          </p:nvPr>
        </p:nvSpPr>
        <p:spPr>
          <a:xfrm>
            <a:off x="3786188" y="381000"/>
            <a:ext cx="3219450" cy="474663"/>
          </a:xfrm>
        </p:spPr>
        <p:txBody>
          <a:bodyPr/>
          <a:lstStyle/>
          <a:p>
            <a:r>
              <a:rPr lang="en-US"/>
              <a:t>Notebook - ENB</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Intro to EK Subsystem</a:t>
            </a:r>
          </a:p>
        </p:txBody>
      </p:sp>
      <p:sp>
        <p:nvSpPr>
          <p:cNvPr id="23555" name="Slide Number Placeholder 4"/>
          <p:cNvSpPr>
            <a:spLocks noGrp="1"/>
          </p:cNvSpPr>
          <p:nvPr>
            <p:ph type="sldNum" sz="quarter" idx="11"/>
          </p:nvPr>
        </p:nvSpPr>
        <p:spPr>
          <a:noFill/>
        </p:spPr>
        <p:txBody>
          <a:bodyPr/>
          <a:lstStyle/>
          <a:p>
            <a:fld id="{9BCAAD44-0589-DF45-B1F1-2410CBB12F11}" type="slidenum">
              <a:rPr lang="en-US" smtClean="0"/>
              <a:pPr/>
              <a:t>9</a:t>
            </a:fld>
            <a:endParaRPr lang="en-US" sz="1400" b="0">
              <a:latin typeface="Times New Roman" charset="0"/>
            </a:endParaRPr>
          </a:p>
        </p:txBody>
      </p:sp>
      <p:sp>
        <p:nvSpPr>
          <p:cNvPr id="23556" name="Rectangle 3"/>
          <p:cNvSpPr>
            <a:spLocks noGrp="1" noChangeArrowheads="1"/>
          </p:cNvSpPr>
          <p:nvPr>
            <p:ph type="body" idx="1"/>
          </p:nvPr>
        </p:nvSpPr>
        <p:spPr>
          <a:xfrm>
            <a:off x="609600" y="1752600"/>
            <a:ext cx="8070850" cy="4648200"/>
          </a:xfrm>
        </p:spPr>
        <p:txBody>
          <a:bodyPr/>
          <a:lstStyle/>
          <a:p>
            <a:r>
              <a:rPr lang="en-US" dirty="0"/>
              <a:t>The E-kernel is the least well developed and least used component of the SPICE system</a:t>
            </a:r>
          </a:p>
          <a:p>
            <a:pPr lvl="1"/>
            <a:r>
              <a:rPr lang="en-US" dirty="0"/>
              <a:t>It’s of less interest to flight project instrument and engineering teams as compared to the other SPICE components</a:t>
            </a:r>
          </a:p>
          <a:p>
            <a:pPr lvl="2"/>
            <a:r>
              <a:rPr lang="en-US" dirty="0"/>
              <a:t>Their perception is that EK information could be useful to future users of a mission’s data, but not so much to an active flight team, and since they are already very busy they have not enough time to contribute inputs to an EK</a:t>
            </a:r>
          </a:p>
          <a:p>
            <a:endParaRPr lang="en-US" dirty="0"/>
          </a:p>
          <a:p>
            <a:r>
              <a:rPr lang="en-US" dirty="0"/>
              <a:t>Unfortunately NAIF and other kernel producers seem unlikely to produce EK components in the future</a:t>
            </a:r>
          </a:p>
        </p:txBody>
      </p:sp>
      <p:sp>
        <p:nvSpPr>
          <p:cNvPr id="23557" name="Rectangle 4"/>
          <p:cNvSpPr>
            <a:spLocks noGrp="1" noChangeArrowheads="1"/>
          </p:cNvSpPr>
          <p:nvPr>
            <p:ph type="title"/>
          </p:nvPr>
        </p:nvSpPr>
        <p:spPr>
          <a:xfrm>
            <a:off x="3819525" y="381000"/>
            <a:ext cx="3152775" cy="474663"/>
          </a:xfrm>
        </p:spPr>
        <p:txBody>
          <a:bodyPr/>
          <a:lstStyle/>
          <a:p>
            <a:r>
              <a:rPr lang="en-US"/>
              <a:t>E-Kernel Status</a:t>
            </a:r>
          </a:p>
        </p:txBody>
      </p:sp>
    </p:spTree>
  </p:cSld>
  <p:clrMapOvr>
    <a:masterClrMapping/>
  </p:clrMapOvr>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0"/>
          </a:spcBef>
          <a:spcAft>
            <a:spcPct val="0"/>
          </a:spcAft>
          <a:buClrTx/>
          <a:buSzTx/>
          <a:buFontTx/>
          <a:buNone/>
          <a:tabLst/>
          <a:defRPr kumimoji="0" lang="en-US" sz="16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0"/>
          </a:spcBef>
          <a:spcAft>
            <a:spcPct val="0"/>
          </a:spcAft>
          <a:buClrTx/>
          <a:buSzTx/>
          <a:buFontTx/>
          <a:buNone/>
          <a:tabLst/>
          <a:defRPr kumimoji="0" lang="en-US" sz="16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821</TotalTime>
  <Pages>23</Pages>
  <Words>670</Words>
  <Application>Microsoft Macintosh PowerPoint</Application>
  <PresentationFormat>Custom</PresentationFormat>
  <Paragraphs>104</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Times New Roman</vt:lpstr>
      <vt:lpstr>SPICE_Presentation</vt:lpstr>
      <vt:lpstr>Overview of the Events Kernel EK</vt:lpstr>
      <vt:lpstr>Scope</vt:lpstr>
      <vt:lpstr>E-Kernel Subsystem Objectives</vt:lpstr>
      <vt:lpstr>Nominal E-kernel Composition*</vt:lpstr>
      <vt:lpstr>Nominal E-kernel Implementation*</vt:lpstr>
      <vt:lpstr>Science Plan - ESP</vt:lpstr>
      <vt:lpstr>Sequence - ESQ</vt:lpstr>
      <vt:lpstr>Notebook - ENB</vt:lpstr>
      <vt:lpstr>E-Kernel Status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SPICE E-Kernel Subsystem Design</dc:title>
  <dc:subject>EK</dc:subject>
  <dc:creator>Chuck Acton</dc:creator>
  <cp:keywords>EK</cp:keywords>
  <dc:description/>
  <cp:lastModifiedBy>Semenov, Boris V (US 392N)</cp:lastModifiedBy>
  <cp:revision>78</cp:revision>
  <cp:lastPrinted>2001-02-15T06:01:54Z</cp:lastPrinted>
  <dcterms:created xsi:type="dcterms:W3CDTF">2010-02-25T04:40:51Z</dcterms:created>
  <dcterms:modified xsi:type="dcterms:W3CDTF">2023-04-09T13:25:29Z</dcterms:modified>
</cp:coreProperties>
</file>