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9" r:id="rId1"/>
  </p:sldMasterIdLst>
  <p:notesMasterIdLst>
    <p:notesMasterId r:id="rId16"/>
  </p:notesMasterIdLst>
  <p:handoutMasterIdLst>
    <p:handoutMasterId r:id="rId17"/>
  </p:handoutMasterIdLst>
  <p:sldIdLst>
    <p:sldId id="261" r:id="rId2"/>
    <p:sldId id="266" r:id="rId3"/>
    <p:sldId id="279" r:id="rId4"/>
    <p:sldId id="297" r:id="rId5"/>
    <p:sldId id="283" r:id="rId6"/>
    <p:sldId id="280" r:id="rId7"/>
    <p:sldId id="294" r:id="rId8"/>
    <p:sldId id="295" r:id="rId9"/>
    <p:sldId id="290" r:id="rId10"/>
    <p:sldId id="291" r:id="rId11"/>
    <p:sldId id="293" r:id="rId12"/>
    <p:sldId id="286" r:id="rId13"/>
    <p:sldId id="298" r:id="rId14"/>
    <p:sldId id="285" r:id="rId15"/>
  </p:sldIdLst>
  <p:sldSz cx="9156700" cy="6870700"/>
  <p:notesSz cx="6831013" cy="9120188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ctr" rtl="0" eaLnBrk="0" fontAlgn="base" hangingPunct="0">
      <a:lnSpc>
        <a:spcPct val="90000"/>
      </a:lnSpc>
      <a:spcBef>
        <a:spcPct val="30000"/>
      </a:spcBef>
      <a:spcAft>
        <a:spcPct val="0"/>
      </a:spcAft>
      <a:buChar char="–"/>
      <a:defRPr sz="1400" b="1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ctr" rtl="0" eaLnBrk="0" fontAlgn="base" hangingPunct="0">
      <a:lnSpc>
        <a:spcPct val="90000"/>
      </a:lnSpc>
      <a:spcBef>
        <a:spcPct val="30000"/>
      </a:spcBef>
      <a:spcAft>
        <a:spcPct val="0"/>
      </a:spcAft>
      <a:buChar char="–"/>
      <a:defRPr sz="1400" b="1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ctr" rtl="0" eaLnBrk="0" fontAlgn="base" hangingPunct="0">
      <a:lnSpc>
        <a:spcPct val="90000"/>
      </a:lnSpc>
      <a:spcBef>
        <a:spcPct val="30000"/>
      </a:spcBef>
      <a:spcAft>
        <a:spcPct val="0"/>
      </a:spcAft>
      <a:buChar char="–"/>
      <a:defRPr sz="1400" b="1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ctr" rtl="0" eaLnBrk="0" fontAlgn="base" hangingPunct="0">
      <a:lnSpc>
        <a:spcPct val="90000"/>
      </a:lnSpc>
      <a:spcBef>
        <a:spcPct val="30000"/>
      </a:spcBef>
      <a:spcAft>
        <a:spcPct val="0"/>
      </a:spcAft>
      <a:buChar char="–"/>
      <a:defRPr sz="1400" b="1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ctr" rtl="0" eaLnBrk="0" fontAlgn="base" hangingPunct="0">
      <a:lnSpc>
        <a:spcPct val="90000"/>
      </a:lnSpc>
      <a:spcBef>
        <a:spcPct val="30000"/>
      </a:spcBef>
      <a:spcAft>
        <a:spcPct val="0"/>
      </a:spcAft>
      <a:buChar char="–"/>
      <a:defRPr sz="1400" b="1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457200" rtl="0" eaLnBrk="1" latinLnBrk="0" hangingPunct="1">
      <a:defRPr sz="1400" b="1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457200" rtl="0" eaLnBrk="1" latinLnBrk="0" hangingPunct="1">
      <a:defRPr sz="1400" b="1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457200" rtl="0" eaLnBrk="1" latinLnBrk="0" hangingPunct="1">
      <a:defRPr sz="1400" b="1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457200" rtl="0" eaLnBrk="1" latinLnBrk="0" hangingPunct="1">
      <a:defRPr sz="1400" b="1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4">
          <p15:clr>
            <a:srgbClr val="A4A3A4"/>
          </p15:clr>
        </p15:guide>
        <p15:guide id="2" pos="288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D4D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60" autoAdjust="0"/>
    <p:restoredTop sz="99257" autoAdjust="0"/>
  </p:normalViewPr>
  <p:slideViewPr>
    <p:cSldViewPr>
      <p:cViewPr varScale="1">
        <p:scale>
          <a:sx n="115" d="100"/>
          <a:sy n="115" d="100"/>
        </p:scale>
        <p:origin x="224" y="520"/>
      </p:cViewPr>
      <p:guideLst>
        <p:guide orient="horz" pos="2164"/>
        <p:guide pos="288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353215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63638" y="587375"/>
            <a:ext cx="4514850" cy="33861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3227330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5225" y="587375"/>
            <a:ext cx="4511675" cy="3386138"/>
          </a:xfrm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5225" y="587375"/>
            <a:ext cx="4511675" cy="3386138"/>
          </a:xfrm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</a:bodyPr>
          <a:lstStyle/>
          <a:p>
            <a:r>
              <a:rPr lang="en-US"/>
              <a:t>Added OS X mention.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5225" y="587375"/>
            <a:ext cx="4511675" cy="3386138"/>
          </a:xfrm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777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5225" y="587375"/>
            <a:ext cx="4511675" cy="3386138"/>
          </a:xfrm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</a:bodyPr>
          <a:lstStyle/>
          <a:p>
            <a:r>
              <a:rPr lang="en-US"/>
              <a:t>Updated test information. Edited furnsh warning. CSPICE no longer throws an error for multiply loaded binary files.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3"/>
          <p:cNvSpPr>
            <a:spLocks noChangeShapeType="1"/>
          </p:cNvSpPr>
          <p:nvPr/>
        </p:nvSpPr>
        <p:spPr bwMode="auto">
          <a:xfrm>
            <a:off x="2057400" y="920750"/>
            <a:ext cx="658495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076450" y="971550"/>
            <a:ext cx="3876675" cy="2428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63500" tIns="25400" rIns="63500" bIns="25400">
            <a:prstTxWarp prst="textNoShape">
              <a:avLst/>
            </a:prstTxWarp>
            <a:spAutoFit/>
          </a:bodyPr>
          <a:lstStyle/>
          <a:p>
            <a:pPr algn="l">
              <a:spcBef>
                <a:spcPct val="0"/>
              </a:spcBef>
              <a:buFontTx/>
              <a:buNone/>
              <a:defRPr/>
            </a:pPr>
            <a:r>
              <a:rPr lang="en-US">
                <a:latin typeface="Arial" charset="0"/>
              </a:rPr>
              <a:t>Navigation and Ancillary Information Facility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-12700" y="6530975"/>
            <a:ext cx="209550" cy="339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177800" y="182563"/>
            <a:ext cx="1824038" cy="896937"/>
            <a:chOff x="112" y="115"/>
            <a:chExt cx="1149" cy="565"/>
          </a:xfrm>
        </p:grpSpPr>
        <p:sp>
          <p:nvSpPr>
            <p:cNvPr id="8" name="Arc 8"/>
            <p:cNvSpPr>
              <a:spLocks/>
            </p:cNvSpPr>
            <p:nvPr/>
          </p:nvSpPr>
          <p:spPr bwMode="auto">
            <a:xfrm flipH="1">
              <a:off x="635" y="206"/>
              <a:ext cx="79" cy="71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9369 w 43200"/>
                <a:gd name="T1" fmla="*/ 39403 h 39403"/>
                <a:gd name="T2" fmla="*/ 34560 w 43200"/>
                <a:gd name="T3" fmla="*/ 38880 h 39403"/>
                <a:gd name="T4" fmla="*/ 21600 w 43200"/>
                <a:gd name="T5" fmla="*/ 21600 h 39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39403" fill="none" extrusionOk="0">
                  <a:moveTo>
                    <a:pt x="9368" y="39403"/>
                  </a:moveTo>
                  <a:cubicBezTo>
                    <a:pt x="3504" y="35374"/>
                    <a:pt x="0" y="28715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199" y="28398"/>
                    <a:pt x="39999" y="34800"/>
                    <a:pt x="34560" y="38879"/>
                  </a:cubicBezTo>
                </a:path>
                <a:path w="43200" h="39403" stroke="0" extrusionOk="0">
                  <a:moveTo>
                    <a:pt x="9368" y="39403"/>
                  </a:moveTo>
                  <a:cubicBezTo>
                    <a:pt x="3504" y="35374"/>
                    <a:pt x="0" y="28715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199" y="28398"/>
                    <a:pt x="39999" y="34800"/>
                    <a:pt x="34560" y="38879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" name="Oval 9"/>
            <p:cNvSpPr>
              <a:spLocks noChangeArrowheads="1"/>
            </p:cNvSpPr>
            <p:nvPr/>
          </p:nvSpPr>
          <p:spPr bwMode="auto">
            <a:xfrm>
              <a:off x="112" y="292"/>
              <a:ext cx="1149" cy="388"/>
            </a:xfrm>
            <a:prstGeom prst="ellipse">
              <a:avLst/>
            </a:prstGeom>
            <a:noFill/>
            <a:ln w="12700">
              <a:solidFill>
                <a:srgbClr val="0000CC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" name="Line 10"/>
            <p:cNvSpPr>
              <a:spLocks noChangeShapeType="1"/>
            </p:cNvSpPr>
            <p:nvPr/>
          </p:nvSpPr>
          <p:spPr bwMode="auto">
            <a:xfrm>
              <a:off x="575" y="353"/>
              <a:ext cx="1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" name="Line 11"/>
            <p:cNvSpPr>
              <a:spLocks noChangeShapeType="1"/>
            </p:cNvSpPr>
            <p:nvPr/>
          </p:nvSpPr>
          <p:spPr bwMode="auto">
            <a:xfrm rot="-5400000">
              <a:off x="644" y="352"/>
              <a:ext cx="5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" name="Oval 12"/>
            <p:cNvSpPr>
              <a:spLocks noChangeArrowheads="1"/>
            </p:cNvSpPr>
            <p:nvPr/>
          </p:nvSpPr>
          <p:spPr bwMode="auto">
            <a:xfrm>
              <a:off x="331" y="403"/>
              <a:ext cx="462" cy="156"/>
            </a:xfrm>
            <a:prstGeom prst="ellipse">
              <a:avLst/>
            </a:prstGeom>
            <a:noFill/>
            <a:ln w="12700">
              <a:solidFill>
                <a:srgbClr val="0000CC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Arc 13"/>
            <p:cNvSpPr>
              <a:spLocks/>
            </p:cNvSpPr>
            <p:nvPr/>
          </p:nvSpPr>
          <p:spPr bwMode="auto">
            <a:xfrm flipV="1">
              <a:off x="552" y="334"/>
              <a:ext cx="696" cy="225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9731"/>
                <a:gd name="T2" fmla="*/ 20011 w 21600"/>
                <a:gd name="T3" fmla="*/ 29731 h 29731"/>
                <a:gd name="T4" fmla="*/ 0 w 21600"/>
                <a:gd name="T5" fmla="*/ 21600 h 29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9731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387"/>
                    <a:pt x="21060" y="27148"/>
                    <a:pt x="20011" y="29731"/>
                  </a:cubicBezTo>
                </a:path>
                <a:path w="21600" h="29731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387"/>
                    <a:pt x="21060" y="27148"/>
                    <a:pt x="20011" y="29731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" name="Oval 14"/>
            <p:cNvSpPr>
              <a:spLocks noChangeArrowheads="1"/>
            </p:cNvSpPr>
            <p:nvPr/>
          </p:nvSpPr>
          <p:spPr bwMode="auto">
            <a:xfrm>
              <a:off x="563" y="536"/>
              <a:ext cx="47" cy="47"/>
            </a:xfrm>
            <a:prstGeom prst="ellipse">
              <a:avLst/>
            </a:prstGeom>
            <a:solidFill>
              <a:srgbClr val="E30101"/>
            </a:solidFill>
            <a:ln w="9525">
              <a:solidFill>
                <a:srgbClr val="E3010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" name="Oval 15"/>
            <p:cNvSpPr>
              <a:spLocks noChangeArrowheads="1"/>
            </p:cNvSpPr>
            <p:nvPr/>
          </p:nvSpPr>
          <p:spPr bwMode="auto">
            <a:xfrm>
              <a:off x="1146" y="358"/>
              <a:ext cx="47" cy="47"/>
            </a:xfrm>
            <a:prstGeom prst="ellipse">
              <a:avLst/>
            </a:prstGeom>
            <a:solidFill>
              <a:srgbClr val="E30101"/>
            </a:solidFill>
            <a:ln w="9525">
              <a:solidFill>
                <a:srgbClr val="E3010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" name="Line 16"/>
            <p:cNvSpPr>
              <a:spLocks noChangeShapeType="1"/>
            </p:cNvSpPr>
            <p:nvPr/>
          </p:nvSpPr>
          <p:spPr bwMode="auto">
            <a:xfrm flipV="1">
              <a:off x="675" y="152"/>
              <a:ext cx="0" cy="4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560" y="234"/>
              <a:ext cx="233" cy="251"/>
            </a:xfrm>
            <a:custGeom>
              <a:avLst/>
              <a:gdLst/>
              <a:ahLst/>
              <a:cxnLst>
                <a:cxn ang="0">
                  <a:pos x="134" y="0"/>
                </a:cxn>
                <a:cxn ang="0">
                  <a:pos x="95" y="0"/>
                </a:cxn>
                <a:cxn ang="0">
                  <a:pos x="0" y="246"/>
                </a:cxn>
                <a:cxn ang="0">
                  <a:pos x="114" y="35"/>
                </a:cxn>
                <a:cxn ang="0">
                  <a:pos x="233" y="251"/>
                </a:cxn>
                <a:cxn ang="0">
                  <a:pos x="134" y="0"/>
                </a:cxn>
              </a:cxnLst>
              <a:rect l="0" t="0" r="r" b="b"/>
              <a:pathLst>
                <a:path w="233" h="251">
                  <a:moveTo>
                    <a:pt x="134" y="0"/>
                  </a:moveTo>
                  <a:lnTo>
                    <a:pt x="95" y="0"/>
                  </a:lnTo>
                  <a:lnTo>
                    <a:pt x="0" y="246"/>
                  </a:lnTo>
                  <a:lnTo>
                    <a:pt x="114" y="35"/>
                  </a:lnTo>
                  <a:lnTo>
                    <a:pt x="233" y="251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E30101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8" name="Line 18"/>
            <p:cNvSpPr>
              <a:spLocks noChangeShapeType="1"/>
            </p:cNvSpPr>
            <p:nvPr/>
          </p:nvSpPr>
          <p:spPr bwMode="auto">
            <a:xfrm flipV="1">
              <a:off x="675" y="192"/>
              <a:ext cx="0" cy="7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9" name="Text Box 19"/>
            <p:cNvSpPr txBox="1">
              <a:spLocks noChangeArrowheads="1"/>
            </p:cNvSpPr>
            <p:nvPr/>
          </p:nvSpPr>
          <p:spPr bwMode="auto">
            <a:xfrm>
              <a:off x="247" y="115"/>
              <a:ext cx="370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>
                <a:lnSpc>
                  <a:spcPct val="100000"/>
                </a:lnSpc>
                <a:spcBef>
                  <a:spcPct val="0"/>
                </a:spcBef>
                <a:buFontTx/>
                <a:buNone/>
                <a:defRPr/>
              </a:pPr>
              <a:r>
                <a:rPr lang="en-US" sz="4400" b="0">
                  <a:solidFill>
                    <a:srgbClr val="E30101"/>
                  </a:solidFill>
                  <a:latin typeface="Arial" charset="0"/>
                </a:rPr>
                <a:t>N</a:t>
              </a:r>
              <a:endParaRPr lang="en-US" sz="4400" b="0">
                <a:latin typeface="Arial" charset="0"/>
              </a:endParaRPr>
            </a:p>
          </p:txBody>
        </p:sp>
        <p:sp>
          <p:nvSpPr>
            <p:cNvPr id="20" name="Text Box 20"/>
            <p:cNvSpPr txBox="1">
              <a:spLocks noChangeArrowheads="1"/>
            </p:cNvSpPr>
            <p:nvPr/>
          </p:nvSpPr>
          <p:spPr bwMode="auto">
            <a:xfrm>
              <a:off x="739" y="115"/>
              <a:ext cx="429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>
                <a:lnSpc>
                  <a:spcPct val="100000"/>
                </a:lnSpc>
                <a:spcBef>
                  <a:spcPct val="0"/>
                </a:spcBef>
                <a:buFontTx/>
                <a:buNone/>
                <a:defRPr/>
              </a:pPr>
              <a:r>
                <a:rPr lang="en-US" sz="4400" b="0">
                  <a:solidFill>
                    <a:srgbClr val="E30101"/>
                  </a:solidFill>
                  <a:latin typeface="Arial" charset="0"/>
                </a:rPr>
                <a:t>IF</a:t>
              </a:r>
              <a:endParaRPr lang="en-US" sz="4400" b="0">
                <a:latin typeface="Arial" charset="0"/>
              </a:endParaRPr>
            </a:p>
          </p:txBody>
        </p:sp>
      </p:grpSp>
      <p:sp>
        <p:nvSpPr>
          <p:cNvPr id="430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08150" y="2286000"/>
            <a:ext cx="5727700" cy="474663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MATLAB Interface to CSPICE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F18DAB-88D3-1841-BBCF-82960680269F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21450" y="381000"/>
            <a:ext cx="1943100" cy="57213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2150" y="381000"/>
            <a:ext cx="5676900" cy="57213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MATLAB Interface to CSPICE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D78E78-AA70-3548-9867-F0059030ABED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MATLAB Interface to CSPICE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C6ED95-4623-B241-9B05-2343D4B38D29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4414838"/>
            <a:ext cx="7781925" cy="13652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3900" y="2911475"/>
            <a:ext cx="7781925" cy="150336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MATLAB Interface to CSPICE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57A5F6-9F49-B845-A363-C96CC4274737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2150" y="198755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4550" y="198755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MATLAB Interface to CSPICE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47B28E-400C-394A-A315-30F287954E13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42300" cy="114617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8288"/>
            <a:ext cx="4046538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9638"/>
            <a:ext cx="4046538" cy="39576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51375" y="1538288"/>
            <a:ext cx="4048125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1375" y="2179638"/>
            <a:ext cx="4048125" cy="39576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MATLAB Interface to CSPICE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B92549-9CE2-374B-BA3A-26B52FB21F6E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MATLAB Interface to CSPICE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AA886-BD2F-9240-BF2D-40E2BF6AC2EB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MATLAB Interface to CSPICE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E0A94D-35AF-954F-BA70-A6F1B431F284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13075" cy="11652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9813" y="273050"/>
            <a:ext cx="5119687" cy="58642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8275"/>
            <a:ext cx="3013075" cy="469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MATLAB Interface to CSPICE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376117-5CAB-6A42-AA54-3697906F498B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463" y="4810125"/>
            <a:ext cx="549275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5463" y="614363"/>
            <a:ext cx="5492750" cy="412273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5463" y="5376863"/>
            <a:ext cx="5492750" cy="8064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MATLAB Interface to CSPICE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5D5947-0EA6-CD44-842B-22D8797AD37E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493963" y="381000"/>
            <a:ext cx="5727700" cy="4746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63500" tIns="25400" rIns="63500" bIns="2540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41987" name="Line 3"/>
          <p:cNvSpPr>
            <a:spLocks noChangeShapeType="1"/>
          </p:cNvSpPr>
          <p:nvPr/>
        </p:nvSpPr>
        <p:spPr bwMode="auto">
          <a:xfrm>
            <a:off x="2063750" y="920750"/>
            <a:ext cx="658495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sp>
        <p:nvSpPr>
          <p:cNvPr id="41988" name="Rectangle 4"/>
          <p:cNvSpPr>
            <a:spLocks noChangeArrowheads="1"/>
          </p:cNvSpPr>
          <p:nvPr/>
        </p:nvSpPr>
        <p:spPr bwMode="auto">
          <a:xfrm>
            <a:off x="2076450" y="971550"/>
            <a:ext cx="3876675" cy="2428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63500" tIns="25400" rIns="63500" bIns="25400">
            <a:prstTxWarp prst="textNoShape">
              <a:avLst/>
            </a:prstTxWarp>
            <a:spAutoFit/>
          </a:bodyPr>
          <a:lstStyle/>
          <a:p>
            <a:pPr algn="l">
              <a:spcBef>
                <a:spcPct val="0"/>
              </a:spcBef>
              <a:buFontTx/>
              <a:buNone/>
              <a:defRPr/>
            </a:pPr>
            <a:r>
              <a:rPr lang="en-US">
                <a:latin typeface="Arial" charset="0"/>
              </a:rPr>
              <a:t>Navigation and Ancillary Information Facility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92150" y="1987550"/>
            <a:ext cx="7772400" cy="411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-12700" y="6530975"/>
            <a:ext cx="209550" cy="339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sp>
        <p:nvSpPr>
          <p:cNvPr id="41991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629400"/>
            <a:ext cx="2895600" cy="241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buFontTx/>
              <a:buNone/>
              <a:defRPr sz="100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MATLAB Interface to CSPICE</a:t>
            </a:r>
          </a:p>
        </p:txBody>
      </p:sp>
      <p:sp>
        <p:nvSpPr>
          <p:cNvPr id="41992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51700" y="6629400"/>
            <a:ext cx="1905000" cy="241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latin typeface="+mn-lt"/>
              </a:defRPr>
            </a:lvl1pPr>
          </a:lstStyle>
          <a:p>
            <a:pPr>
              <a:defRPr/>
            </a:pPr>
            <a:fld id="{A4FE9D4F-71BF-FD4E-A979-14E0FB05D416}" type="slidenum">
              <a:rPr lang="en-US"/>
              <a:pPr>
                <a:defRPr/>
              </a:pPr>
              <a:t>‹#›</a:t>
            </a:fld>
            <a:endParaRPr lang="en-US" b="0"/>
          </a:p>
        </p:txBody>
      </p:sp>
      <p:grpSp>
        <p:nvGrpSpPr>
          <p:cNvPr id="1033" name="Group 9"/>
          <p:cNvGrpSpPr>
            <a:grpSpLocks/>
          </p:cNvGrpSpPr>
          <p:nvPr/>
        </p:nvGrpSpPr>
        <p:grpSpPr bwMode="auto">
          <a:xfrm>
            <a:off x="177800" y="182563"/>
            <a:ext cx="1824038" cy="896937"/>
            <a:chOff x="112" y="115"/>
            <a:chExt cx="1149" cy="565"/>
          </a:xfrm>
        </p:grpSpPr>
        <p:sp>
          <p:nvSpPr>
            <p:cNvPr id="41994" name="Arc 10"/>
            <p:cNvSpPr>
              <a:spLocks/>
            </p:cNvSpPr>
            <p:nvPr/>
          </p:nvSpPr>
          <p:spPr bwMode="auto">
            <a:xfrm flipH="1">
              <a:off x="635" y="206"/>
              <a:ext cx="79" cy="71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9369 w 43200"/>
                <a:gd name="T1" fmla="*/ 39403 h 39403"/>
                <a:gd name="T2" fmla="*/ 34560 w 43200"/>
                <a:gd name="T3" fmla="*/ 38880 h 39403"/>
                <a:gd name="T4" fmla="*/ 21600 w 43200"/>
                <a:gd name="T5" fmla="*/ 21600 h 39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39403" fill="none" extrusionOk="0">
                  <a:moveTo>
                    <a:pt x="9368" y="39403"/>
                  </a:moveTo>
                  <a:cubicBezTo>
                    <a:pt x="3504" y="35374"/>
                    <a:pt x="0" y="28715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199" y="28398"/>
                    <a:pt x="39999" y="34800"/>
                    <a:pt x="34560" y="38879"/>
                  </a:cubicBezTo>
                </a:path>
                <a:path w="43200" h="39403" stroke="0" extrusionOk="0">
                  <a:moveTo>
                    <a:pt x="9368" y="39403"/>
                  </a:moveTo>
                  <a:cubicBezTo>
                    <a:pt x="3504" y="35374"/>
                    <a:pt x="0" y="28715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199" y="28398"/>
                    <a:pt x="39999" y="34800"/>
                    <a:pt x="34560" y="38879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995" name="Oval 11"/>
            <p:cNvSpPr>
              <a:spLocks noChangeArrowheads="1"/>
            </p:cNvSpPr>
            <p:nvPr/>
          </p:nvSpPr>
          <p:spPr bwMode="auto">
            <a:xfrm>
              <a:off x="112" y="292"/>
              <a:ext cx="1149" cy="388"/>
            </a:xfrm>
            <a:prstGeom prst="ellipse">
              <a:avLst/>
            </a:prstGeom>
            <a:noFill/>
            <a:ln w="12700">
              <a:solidFill>
                <a:srgbClr val="0000CC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996" name="Line 12"/>
            <p:cNvSpPr>
              <a:spLocks noChangeShapeType="1"/>
            </p:cNvSpPr>
            <p:nvPr/>
          </p:nvSpPr>
          <p:spPr bwMode="auto">
            <a:xfrm>
              <a:off x="575" y="353"/>
              <a:ext cx="1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997" name="Line 13"/>
            <p:cNvSpPr>
              <a:spLocks noChangeShapeType="1"/>
            </p:cNvSpPr>
            <p:nvPr/>
          </p:nvSpPr>
          <p:spPr bwMode="auto">
            <a:xfrm rot="-5400000">
              <a:off x="644" y="352"/>
              <a:ext cx="5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998" name="Oval 14"/>
            <p:cNvSpPr>
              <a:spLocks noChangeArrowheads="1"/>
            </p:cNvSpPr>
            <p:nvPr/>
          </p:nvSpPr>
          <p:spPr bwMode="auto">
            <a:xfrm>
              <a:off x="331" y="403"/>
              <a:ext cx="462" cy="156"/>
            </a:xfrm>
            <a:prstGeom prst="ellipse">
              <a:avLst/>
            </a:prstGeom>
            <a:noFill/>
            <a:ln w="12700">
              <a:solidFill>
                <a:srgbClr val="0000CC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999" name="Arc 15"/>
            <p:cNvSpPr>
              <a:spLocks/>
            </p:cNvSpPr>
            <p:nvPr/>
          </p:nvSpPr>
          <p:spPr bwMode="auto">
            <a:xfrm flipV="1">
              <a:off x="552" y="334"/>
              <a:ext cx="696" cy="225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9731"/>
                <a:gd name="T2" fmla="*/ 20011 w 21600"/>
                <a:gd name="T3" fmla="*/ 29731 h 29731"/>
                <a:gd name="T4" fmla="*/ 0 w 21600"/>
                <a:gd name="T5" fmla="*/ 21600 h 29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9731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387"/>
                    <a:pt x="21060" y="27148"/>
                    <a:pt x="20011" y="29731"/>
                  </a:cubicBezTo>
                </a:path>
                <a:path w="21600" h="29731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387"/>
                    <a:pt x="21060" y="27148"/>
                    <a:pt x="20011" y="29731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000" name="Oval 16"/>
            <p:cNvSpPr>
              <a:spLocks noChangeArrowheads="1"/>
            </p:cNvSpPr>
            <p:nvPr/>
          </p:nvSpPr>
          <p:spPr bwMode="auto">
            <a:xfrm>
              <a:off x="563" y="536"/>
              <a:ext cx="47" cy="47"/>
            </a:xfrm>
            <a:prstGeom prst="ellipse">
              <a:avLst/>
            </a:prstGeom>
            <a:solidFill>
              <a:srgbClr val="E30101"/>
            </a:solidFill>
            <a:ln w="9525">
              <a:solidFill>
                <a:srgbClr val="E3010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001" name="Oval 17"/>
            <p:cNvSpPr>
              <a:spLocks noChangeArrowheads="1"/>
            </p:cNvSpPr>
            <p:nvPr/>
          </p:nvSpPr>
          <p:spPr bwMode="auto">
            <a:xfrm>
              <a:off x="1146" y="358"/>
              <a:ext cx="47" cy="47"/>
            </a:xfrm>
            <a:prstGeom prst="ellipse">
              <a:avLst/>
            </a:prstGeom>
            <a:solidFill>
              <a:srgbClr val="E30101"/>
            </a:solidFill>
            <a:ln w="9525">
              <a:solidFill>
                <a:srgbClr val="E3010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002" name="Line 18"/>
            <p:cNvSpPr>
              <a:spLocks noChangeShapeType="1"/>
            </p:cNvSpPr>
            <p:nvPr/>
          </p:nvSpPr>
          <p:spPr bwMode="auto">
            <a:xfrm flipV="1">
              <a:off x="675" y="152"/>
              <a:ext cx="0" cy="4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003" name="Freeform 19"/>
            <p:cNvSpPr>
              <a:spLocks/>
            </p:cNvSpPr>
            <p:nvPr/>
          </p:nvSpPr>
          <p:spPr bwMode="auto">
            <a:xfrm>
              <a:off x="560" y="234"/>
              <a:ext cx="233" cy="251"/>
            </a:xfrm>
            <a:custGeom>
              <a:avLst/>
              <a:gdLst/>
              <a:ahLst/>
              <a:cxnLst>
                <a:cxn ang="0">
                  <a:pos x="134" y="0"/>
                </a:cxn>
                <a:cxn ang="0">
                  <a:pos x="95" y="0"/>
                </a:cxn>
                <a:cxn ang="0">
                  <a:pos x="0" y="246"/>
                </a:cxn>
                <a:cxn ang="0">
                  <a:pos x="114" y="35"/>
                </a:cxn>
                <a:cxn ang="0">
                  <a:pos x="233" y="251"/>
                </a:cxn>
                <a:cxn ang="0">
                  <a:pos x="134" y="0"/>
                </a:cxn>
              </a:cxnLst>
              <a:rect l="0" t="0" r="r" b="b"/>
              <a:pathLst>
                <a:path w="233" h="251">
                  <a:moveTo>
                    <a:pt x="134" y="0"/>
                  </a:moveTo>
                  <a:lnTo>
                    <a:pt x="95" y="0"/>
                  </a:lnTo>
                  <a:lnTo>
                    <a:pt x="0" y="246"/>
                  </a:lnTo>
                  <a:lnTo>
                    <a:pt x="114" y="35"/>
                  </a:lnTo>
                  <a:lnTo>
                    <a:pt x="233" y="251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E30101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004" name="Line 20"/>
            <p:cNvSpPr>
              <a:spLocks noChangeShapeType="1"/>
            </p:cNvSpPr>
            <p:nvPr/>
          </p:nvSpPr>
          <p:spPr bwMode="auto">
            <a:xfrm flipV="1">
              <a:off x="675" y="192"/>
              <a:ext cx="0" cy="7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005" name="Text Box 21"/>
            <p:cNvSpPr txBox="1">
              <a:spLocks noChangeArrowheads="1"/>
            </p:cNvSpPr>
            <p:nvPr/>
          </p:nvSpPr>
          <p:spPr bwMode="auto">
            <a:xfrm>
              <a:off x="247" y="115"/>
              <a:ext cx="370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>
                <a:lnSpc>
                  <a:spcPct val="100000"/>
                </a:lnSpc>
                <a:spcBef>
                  <a:spcPct val="0"/>
                </a:spcBef>
                <a:buFontTx/>
                <a:buNone/>
                <a:defRPr/>
              </a:pPr>
              <a:r>
                <a:rPr lang="en-US" sz="4400" b="0">
                  <a:solidFill>
                    <a:srgbClr val="E30101"/>
                  </a:solidFill>
                  <a:latin typeface="Arial" charset="0"/>
                </a:rPr>
                <a:t>N</a:t>
              </a:r>
              <a:endParaRPr lang="en-US" sz="4400" b="0">
                <a:latin typeface="Arial" charset="0"/>
              </a:endParaRPr>
            </a:p>
          </p:txBody>
        </p:sp>
        <p:sp>
          <p:nvSpPr>
            <p:cNvPr id="42006" name="Text Box 22"/>
            <p:cNvSpPr txBox="1">
              <a:spLocks noChangeArrowheads="1"/>
            </p:cNvSpPr>
            <p:nvPr/>
          </p:nvSpPr>
          <p:spPr bwMode="auto">
            <a:xfrm>
              <a:off x="739" y="115"/>
              <a:ext cx="429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>
                <a:lnSpc>
                  <a:spcPct val="100000"/>
                </a:lnSpc>
                <a:spcBef>
                  <a:spcPct val="0"/>
                </a:spcBef>
                <a:buFontTx/>
                <a:buNone/>
                <a:defRPr/>
              </a:pPr>
              <a:r>
                <a:rPr lang="en-US" sz="4400" b="0">
                  <a:solidFill>
                    <a:srgbClr val="E30101"/>
                  </a:solidFill>
                  <a:latin typeface="Arial" charset="0"/>
                </a:rPr>
                <a:t>IF</a:t>
              </a:r>
              <a:endParaRPr lang="en-US" sz="4400" b="0">
                <a:latin typeface="Arial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</p:sldLayoutIdLst>
  <p:hf hdr="0" dt="0"/>
  <p:txStyles>
    <p:titleStyle>
      <a:lvl1pPr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285750" indent="-2857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sz="2400" b="1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6858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b="1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»"/>
        <a:defRPr b="1">
          <a:solidFill>
            <a:schemeClr val="tx1"/>
          </a:solidFill>
          <a:latin typeface="+mn-lt"/>
          <a:ea typeface="ＭＳ Ｐゴシック" charset="-128"/>
        </a:defRPr>
      </a:lvl3pPr>
      <a:lvl4pPr marL="1543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sz="1400" b="1">
          <a:solidFill>
            <a:schemeClr val="tx1"/>
          </a:solidFill>
          <a:latin typeface="+mn-lt"/>
          <a:ea typeface="ＭＳ Ｐゴシック" charset="-128"/>
        </a:defRPr>
      </a:lvl4pPr>
      <a:lvl5pPr marL="20002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5pPr>
      <a:lvl6pPr marL="24574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6pPr>
      <a:lvl7pPr marL="29146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7pPr>
      <a:lvl8pPr marL="33718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8pPr>
      <a:lvl9pPr marL="3829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49481" y="2271713"/>
            <a:ext cx="6867266" cy="1657890"/>
          </a:xfrm>
        </p:spPr>
        <p:txBody>
          <a:bodyPr/>
          <a:lstStyle/>
          <a:p>
            <a:r>
              <a:rPr lang="en-US" sz="4000" dirty="0"/>
              <a:t>“Mice” </a:t>
            </a:r>
            <a:br>
              <a:rPr lang="en-US" dirty="0"/>
            </a:br>
            <a:r>
              <a:rPr lang="en-US" dirty="0"/>
              <a:t>The MATLAB</a:t>
            </a:r>
            <a:r>
              <a:rPr lang="en-US" baseline="30000" dirty="0"/>
              <a:t>©</a:t>
            </a:r>
            <a:r>
              <a:rPr lang="en-US" dirty="0"/>
              <a:t> Interface to CSPICE</a:t>
            </a:r>
            <a:br>
              <a:rPr lang="en-US" dirty="0"/>
            </a:br>
            <a:endParaRPr lang="en-US" sz="4800" dirty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2550" y="4578350"/>
            <a:ext cx="8610600" cy="1371600"/>
          </a:xfrm>
        </p:spPr>
        <p:txBody>
          <a:bodyPr/>
          <a:lstStyle/>
          <a:p>
            <a:endParaRPr lang="en-US" dirty="0"/>
          </a:p>
          <a:p>
            <a:pPr marL="285750" indent="-285750"/>
            <a:r>
              <a:rPr lang="en-US" dirty="0">
                <a:solidFill>
                  <a:schemeClr val="tx2"/>
                </a:solidFill>
              </a:rPr>
              <a:t>April 2023</a:t>
            </a:r>
          </a:p>
        </p:txBody>
      </p:sp>
      <p:sp>
        <p:nvSpPr>
          <p:cNvPr id="15364" name="Text Box 7"/>
          <p:cNvSpPr txBox="1">
            <a:spLocks noChangeArrowheads="1"/>
          </p:cNvSpPr>
          <p:nvPr/>
        </p:nvSpPr>
        <p:spPr bwMode="auto">
          <a:xfrm>
            <a:off x="3455988" y="6400800"/>
            <a:ext cx="1976437" cy="2809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pPr>
              <a:buFontTx/>
              <a:buNone/>
            </a:pPr>
            <a:r>
              <a:rPr lang="en-US" baseline="30000">
                <a:solidFill>
                  <a:schemeClr val="tx2"/>
                </a:solidFill>
                <a:latin typeface="Arial" charset="0"/>
              </a:rPr>
              <a:t>© </a:t>
            </a:r>
            <a:r>
              <a:rPr lang="en-US">
                <a:solidFill>
                  <a:schemeClr val="tx2"/>
                </a:solidFill>
                <a:latin typeface="Arial" charset="0"/>
              </a:rPr>
              <a:t>The MathWorks Inc.</a:t>
            </a:r>
            <a:endParaRPr lang="en-US" baseline="30000">
              <a:solidFill>
                <a:schemeClr val="tx2"/>
              </a:solidFill>
              <a:latin typeface="Arial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MATLAB Interface to CSPICE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BBBA6FA-70F2-4240-ACAF-B5ACA80DFAE8}" type="slidenum">
              <a:rPr lang="en-US"/>
              <a:pPr>
                <a:defRPr/>
              </a:pPr>
              <a:t>10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28676" name="Rectangle 2"/>
          <p:cNvSpPr>
            <a:spLocks noChangeArrowheads="1"/>
          </p:cNvSpPr>
          <p:nvPr/>
        </p:nvSpPr>
        <p:spPr bwMode="auto">
          <a:xfrm>
            <a:off x="457200" y="1295400"/>
            <a:ext cx="8153400" cy="5105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</a:bodyPr>
          <a:lstStyle/>
          <a:p>
            <a:pPr marL="685800" lvl="1" indent="-228600" algn="l">
              <a:buSzPct val="100000"/>
            </a:pPr>
            <a:r>
              <a:rPr lang="en-US" sz="1800">
                <a:latin typeface="Arial" charset="0"/>
                <a:ea typeface="ＭＳ Ｐゴシック" charset="-128"/>
                <a:cs typeface="ＭＳ Ｐゴシック" charset="-128"/>
              </a:rPr>
              <a:t>Access the </a:t>
            </a:r>
            <a:r>
              <a:rPr lang="en-US" sz="1800" i="1">
                <a:latin typeface="Arial" charset="0"/>
                <a:ea typeface="ＭＳ Ｐゴシック" charset="-128"/>
                <a:cs typeface="ＭＳ Ｐゴシック" charset="-128"/>
              </a:rPr>
              <a:t>ith</a:t>
            </a:r>
            <a:r>
              <a:rPr lang="en-US" sz="1800">
                <a:latin typeface="Arial" charset="0"/>
                <a:ea typeface="ＭＳ Ｐゴシック" charset="-128"/>
                <a:cs typeface="ＭＳ Ｐゴシック" charset="-128"/>
              </a:rPr>
              <a:t> state 6-vector (6x1 array) corresponding to the </a:t>
            </a:r>
            <a:r>
              <a:rPr lang="en-US" sz="1800" i="1">
                <a:latin typeface="Arial" charset="0"/>
                <a:ea typeface="ＭＳ Ｐゴシック" charset="-128"/>
                <a:cs typeface="ＭＳ Ｐゴシック" charset="-128"/>
              </a:rPr>
              <a:t>ith</a:t>
            </a:r>
            <a:r>
              <a:rPr lang="en-US" sz="1800">
                <a:latin typeface="Arial" charset="0"/>
                <a:ea typeface="ＭＳ Ｐゴシック" charset="-128"/>
                <a:cs typeface="ＭＳ Ｐゴシック" charset="-128"/>
              </a:rPr>
              <a:t> ephemeris time with the expression</a:t>
            </a:r>
          </a:p>
          <a:p>
            <a:pPr marL="685800" lvl="1" indent="-228600" algn="l">
              <a:buSzPct val="100000"/>
              <a:buFontTx/>
              <a:buNone/>
            </a:pPr>
            <a:endParaRPr lang="en-US" b="0">
              <a:latin typeface="Courier New" charset="0"/>
              <a:ea typeface="ＭＳ Ｐゴシック" charset="-128"/>
              <a:cs typeface="ＭＳ Ｐゴシック" charset="-128"/>
            </a:endParaRPr>
          </a:p>
          <a:p>
            <a:pPr marL="685800" lvl="1" indent="-228600" algn="l">
              <a:buSzPct val="100000"/>
              <a:buFontTx/>
              <a:buNone/>
            </a:pPr>
            <a:r>
              <a:rPr lang="en-US" b="0">
                <a:latin typeface="Courier New" charset="0"/>
                <a:ea typeface="ＭＳ Ｐゴシック" charset="-128"/>
                <a:cs typeface="ＭＳ Ｐゴシック" charset="-128"/>
              </a:rPr>
              <a:t>		state_i = state(:,i)</a:t>
            </a:r>
          </a:p>
          <a:p>
            <a:pPr marL="685800" lvl="1" indent="-228600" algn="l">
              <a:buSzPct val="100000"/>
              <a:buFontTx/>
              <a:buNone/>
            </a:pPr>
            <a:r>
              <a:rPr lang="en-US" b="0">
                <a:latin typeface="Courier New" charset="0"/>
                <a:ea typeface="ＭＳ Ｐゴシック" charset="-128"/>
                <a:cs typeface="ＭＳ Ｐゴシック" charset="-128"/>
              </a:rPr>
              <a:t>					</a:t>
            </a:r>
            <a:r>
              <a:rPr lang="en-US">
                <a:latin typeface="Arial" charset="0"/>
                <a:ea typeface="ＭＳ Ｐゴシック" charset="-128"/>
                <a:cs typeface="ＭＳ Ｐゴシック" charset="-128"/>
              </a:rPr>
              <a:t>or</a:t>
            </a:r>
            <a:endParaRPr lang="en-US" b="0">
              <a:latin typeface="Courier New" charset="0"/>
              <a:ea typeface="ＭＳ Ｐゴシック" charset="-128"/>
              <a:cs typeface="ＭＳ Ｐゴシック" charset="-128"/>
            </a:endParaRPr>
          </a:p>
          <a:p>
            <a:pPr marL="685800" lvl="1" indent="-228600" algn="l">
              <a:buSzPct val="100000"/>
              <a:buFontTx/>
              <a:buNone/>
            </a:pPr>
            <a:r>
              <a:rPr lang="en-US" b="0">
                <a:latin typeface="Courier New" charset="0"/>
                <a:ea typeface="ＭＳ Ｐゴシック" charset="-128"/>
                <a:cs typeface="ＭＳ Ｐゴシック" charset="-128"/>
              </a:rPr>
              <a:t>		state_i = starg(i).state</a:t>
            </a:r>
          </a:p>
          <a:p>
            <a:pPr marL="685800" lvl="1" indent="-228600" algn="l">
              <a:buSzPct val="100000"/>
              <a:buFontTx/>
              <a:buNone/>
            </a:pPr>
            <a:endParaRPr lang="en-US" sz="1800">
              <a:latin typeface="Arial" charset="0"/>
              <a:ea typeface="ＭＳ Ｐゴシック" charset="-128"/>
              <a:cs typeface="ＭＳ Ｐゴシック" charset="-128"/>
            </a:endParaRPr>
          </a:p>
          <a:p>
            <a:pPr marL="285750" indent="-285750" algn="l">
              <a:buSzPct val="100000"/>
              <a:buFontTx/>
              <a:buChar char="•"/>
            </a:pPr>
            <a:r>
              <a:rPr lang="en-US" sz="2000">
                <a:latin typeface="Arial" charset="0"/>
              </a:rPr>
              <a:t>Convert the ephemeris time vector </a:t>
            </a:r>
            <a:r>
              <a:rPr lang="en-US" sz="1800" b="0">
                <a:latin typeface="Courier New" charset="0"/>
              </a:rPr>
              <a:t>et</a:t>
            </a:r>
            <a:r>
              <a:rPr lang="en-US" sz="2000">
                <a:latin typeface="Arial" charset="0"/>
              </a:rPr>
              <a:t> from the previous example to UTC calendar strings with three decimal places of precision in the seconds field.</a:t>
            </a:r>
            <a:endParaRPr lang="en-US" sz="2400">
              <a:latin typeface="Arial" charset="0"/>
            </a:endParaRPr>
          </a:p>
          <a:p>
            <a:pPr marL="685800" lvl="1" indent="-228600" algn="l">
              <a:buSzPct val="100000"/>
              <a:buFontTx/>
              <a:buNone/>
            </a:pPr>
            <a:endParaRPr lang="en-US" sz="1200" b="0">
              <a:latin typeface="Courier" charset="0"/>
              <a:ea typeface="ＭＳ Ｐゴシック" charset="-128"/>
              <a:cs typeface="ＭＳ Ｐゴシック" charset="-128"/>
            </a:endParaRPr>
          </a:p>
          <a:p>
            <a:pPr marL="685800" lvl="1" indent="-228600" algn="l">
              <a:buSzPct val="100000"/>
              <a:buFontTx/>
              <a:buNone/>
            </a:pPr>
            <a:r>
              <a:rPr lang="en-US" b="0">
                <a:latin typeface="Courier New" charset="0"/>
                <a:ea typeface="ＭＳ Ｐゴシック" charset="-128"/>
                <a:cs typeface="ＭＳ Ｐゴシック" charset="-128"/>
              </a:rPr>
              <a:t>		format = 'C';</a:t>
            </a:r>
          </a:p>
          <a:p>
            <a:pPr marL="685800" lvl="1" indent="-228600" algn="l">
              <a:buSzPct val="100000"/>
              <a:buFontTx/>
              <a:buNone/>
            </a:pPr>
            <a:r>
              <a:rPr lang="en-US" b="0">
                <a:latin typeface="Courier New" charset="0"/>
                <a:ea typeface="ＭＳ Ｐゴシック" charset="-128"/>
                <a:cs typeface="ＭＳ Ｐゴシック" charset="-128"/>
              </a:rPr>
              <a:t>		prec   = 3;</a:t>
            </a:r>
          </a:p>
          <a:p>
            <a:pPr marL="685800" lvl="1" indent="-228600" algn="l">
              <a:buSzPct val="100000"/>
              <a:buFontTx/>
              <a:buNone/>
            </a:pPr>
            <a:r>
              <a:rPr lang="en-US" b="0">
                <a:latin typeface="Courier New" charset="0"/>
                <a:ea typeface="ＭＳ Ｐゴシック" charset="-128"/>
                <a:cs typeface="ＭＳ Ｐゴシック" charset="-128"/>
              </a:rPr>
              <a:t>		utcstr = cspice_et2utc( et, format, prec );</a:t>
            </a:r>
          </a:p>
          <a:p>
            <a:pPr marL="685800" lvl="1" indent="-228600" algn="l">
              <a:buSzPct val="100000"/>
              <a:buFontTx/>
              <a:buNone/>
            </a:pPr>
            <a:endParaRPr lang="en-US" sz="1200" b="0">
              <a:latin typeface="Courier" charset="0"/>
              <a:ea typeface="ＭＳ Ｐゴシック" charset="-128"/>
              <a:cs typeface="ＭＳ Ｐゴシック" charset="-128"/>
            </a:endParaRPr>
          </a:p>
          <a:p>
            <a:pPr marL="685800" lvl="1" indent="-228600" algn="l">
              <a:buSzPct val="100000"/>
            </a:pPr>
            <a:r>
              <a:rPr lang="en-US" sz="1800">
                <a:latin typeface="Arial" charset="0"/>
                <a:ea typeface="ＭＳ Ｐゴシック" charset="-128"/>
                <a:cs typeface="ＭＳ Ｐゴシック" charset="-128"/>
              </a:rPr>
              <a:t>The call returns </a:t>
            </a:r>
            <a:r>
              <a:rPr lang="en-US" sz="1800" b="0">
                <a:latin typeface="Courier New" charset="0"/>
                <a:ea typeface="ＭＳ Ｐゴシック" charset="-128"/>
                <a:cs typeface="ＭＳ Ｐゴシック" charset="-128"/>
              </a:rPr>
              <a:t>utcstr</a:t>
            </a:r>
            <a:r>
              <a:rPr lang="en-US" sz="1800">
                <a:latin typeface="Arial" charset="0"/>
                <a:ea typeface="ＭＳ Ｐゴシック" charset="-128"/>
                <a:cs typeface="ＭＳ Ｐゴシック" charset="-128"/>
              </a:rPr>
              <a:t>, an array of 1000 strings (dimensioned 1000x24), where each </a:t>
            </a:r>
            <a:r>
              <a:rPr lang="en-US" sz="1800" i="1">
                <a:latin typeface="Arial" charset="0"/>
                <a:ea typeface="ＭＳ Ｐゴシック" charset="-128"/>
                <a:cs typeface="ＭＳ Ｐゴシック" charset="-128"/>
              </a:rPr>
              <a:t>ith</a:t>
            </a:r>
            <a:r>
              <a:rPr lang="en-US" sz="1800">
                <a:latin typeface="Arial" charset="0"/>
                <a:ea typeface="ＭＳ Ｐゴシック" charset="-128"/>
                <a:cs typeface="ＭＳ Ｐゴシック" charset="-128"/>
              </a:rPr>
              <a:t> string is the calendar date corresponding to </a:t>
            </a:r>
            <a:r>
              <a:rPr lang="en-US" sz="1800" b="0">
                <a:latin typeface="Courier New" charset="0"/>
                <a:ea typeface="ＭＳ Ｐゴシック" charset="-128"/>
                <a:cs typeface="ＭＳ Ｐゴシック" charset="-128"/>
              </a:rPr>
              <a:t>et(i)</a:t>
            </a:r>
            <a:r>
              <a:rPr lang="en-US" sz="1800">
                <a:latin typeface="Arial" charset="0"/>
                <a:ea typeface="ＭＳ Ｐゴシック" charset="-128"/>
                <a:cs typeface="ＭＳ Ｐゴシック" charset="-128"/>
              </a:rPr>
              <a:t>.</a:t>
            </a:r>
            <a:endParaRPr lang="en-US" b="0">
              <a:latin typeface="Courier New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8677" name="Rectangle 3"/>
          <p:cNvSpPr>
            <a:spLocks noChangeArrowheads="1"/>
          </p:cNvSpPr>
          <p:nvPr/>
        </p:nvSpPr>
        <p:spPr bwMode="auto">
          <a:xfrm>
            <a:off x="2400300" y="381000"/>
            <a:ext cx="4305300" cy="4746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63500" tIns="25400" rIns="63500" bIns="25400">
            <a:prstTxWarp prst="textNoShape">
              <a:avLst/>
            </a:prstTxWarp>
            <a:spAutoFit/>
          </a:bodyPr>
          <a:lstStyle/>
          <a:p>
            <a:pPr>
              <a:lnSpc>
                <a:spcPct val="87000"/>
              </a:lnSpc>
              <a:spcBef>
                <a:spcPct val="0"/>
              </a:spcBef>
              <a:buFontTx/>
              <a:buNone/>
            </a:pPr>
            <a:r>
              <a:rPr lang="en-US" sz="3200">
                <a:solidFill>
                  <a:schemeClr val="tx2"/>
                </a:solidFill>
                <a:latin typeface="Arial" charset="0"/>
              </a:rPr>
              <a:t>Mice Vectorization (2)</a:t>
            </a:r>
            <a:endParaRPr lang="en-US" sz="200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28678" name="Text Box 4"/>
          <p:cNvSpPr txBox="1">
            <a:spLocks noChangeArrowheads="1"/>
          </p:cNvSpPr>
          <p:nvPr/>
        </p:nvSpPr>
        <p:spPr bwMode="auto">
          <a:xfrm>
            <a:off x="3663950" y="6261456"/>
            <a:ext cx="1620957" cy="2308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lang="en-US" sz="1000" dirty="0">
                <a:solidFill>
                  <a:schemeClr val="tx2"/>
                </a:solidFill>
                <a:latin typeface="Arial" charset="0"/>
              </a:rPr>
              <a:t>continued on next page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MATLAB Interface to CSPICE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5AC6A3F-6938-5744-A7DE-69EABE41820A}" type="slidenum">
              <a:rPr lang="en-US"/>
              <a:pPr>
                <a:defRPr/>
              </a:pPr>
              <a:t>11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29700" name="Rectangle 2"/>
          <p:cNvSpPr>
            <a:spLocks noChangeArrowheads="1"/>
          </p:cNvSpPr>
          <p:nvPr/>
        </p:nvSpPr>
        <p:spPr bwMode="auto">
          <a:xfrm>
            <a:off x="457200" y="1295400"/>
            <a:ext cx="8077200" cy="4876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</a:bodyPr>
          <a:lstStyle/>
          <a:p>
            <a:pPr marL="685800" lvl="1" indent="-228600" algn="l">
              <a:buSzPct val="100000"/>
            </a:pPr>
            <a:r>
              <a:rPr lang="en-US" sz="1800">
                <a:latin typeface="Arial" charset="0"/>
                <a:ea typeface="ＭＳ Ｐゴシック" charset="-128"/>
                <a:cs typeface="ＭＳ Ｐゴシック" charset="-128"/>
              </a:rPr>
              <a:t>Access the </a:t>
            </a:r>
            <a:r>
              <a:rPr lang="en-US" sz="1800" i="1">
                <a:latin typeface="Arial" charset="0"/>
                <a:ea typeface="ＭＳ Ｐゴシック" charset="-128"/>
                <a:cs typeface="ＭＳ Ｐゴシック" charset="-128"/>
              </a:rPr>
              <a:t>ith</a:t>
            </a:r>
            <a:r>
              <a:rPr lang="en-US" sz="1800">
                <a:latin typeface="Arial" charset="0"/>
                <a:ea typeface="ＭＳ Ｐゴシック" charset="-128"/>
                <a:cs typeface="ＭＳ Ｐゴシック" charset="-128"/>
              </a:rPr>
              <a:t> string of utcstr corresponding to the </a:t>
            </a:r>
            <a:r>
              <a:rPr lang="en-US" sz="1800" i="1">
                <a:latin typeface="Arial" charset="0"/>
                <a:ea typeface="ＭＳ Ｐゴシック" charset="-128"/>
                <a:cs typeface="ＭＳ Ｐゴシック" charset="-128"/>
              </a:rPr>
              <a:t>ith</a:t>
            </a:r>
            <a:r>
              <a:rPr lang="en-US" sz="1800">
                <a:latin typeface="Arial" charset="0"/>
                <a:ea typeface="ＭＳ Ｐゴシック" charset="-128"/>
                <a:cs typeface="ＭＳ Ｐゴシック" charset="-128"/>
              </a:rPr>
              <a:t> ephemeris time with the expression</a:t>
            </a:r>
            <a:endParaRPr lang="en-US" b="0">
              <a:latin typeface="Courier New" charset="0"/>
              <a:ea typeface="ＭＳ Ｐゴシック" charset="-128"/>
              <a:cs typeface="ＭＳ Ｐゴシック" charset="-128"/>
            </a:endParaRPr>
          </a:p>
          <a:p>
            <a:pPr marL="685800" lvl="1" indent="-228600" algn="l">
              <a:buSzPct val="100000"/>
              <a:buFontTx/>
              <a:buNone/>
            </a:pPr>
            <a:endParaRPr lang="en-US" b="0">
              <a:latin typeface="Courier New" charset="0"/>
              <a:ea typeface="ＭＳ Ｐゴシック" charset="-128"/>
              <a:cs typeface="ＭＳ Ｐゴシック" charset="-128"/>
            </a:endParaRPr>
          </a:p>
          <a:p>
            <a:pPr marL="685800" lvl="1" indent="-228600" algn="l">
              <a:buSzPct val="100000"/>
              <a:buFontTx/>
              <a:buNone/>
            </a:pPr>
            <a:r>
              <a:rPr lang="en-US" b="0">
                <a:latin typeface="Courier New" charset="0"/>
                <a:ea typeface="ＭＳ Ｐゴシック" charset="-128"/>
                <a:cs typeface="ＭＳ Ｐゴシック" charset="-128"/>
              </a:rPr>
              <a:t>		utcstr_i = utcstr(i,:)</a:t>
            </a:r>
          </a:p>
          <a:p>
            <a:pPr marL="285750" indent="-285750" algn="l">
              <a:buSzPct val="100000"/>
              <a:buFontTx/>
              <a:buChar char="•"/>
            </a:pPr>
            <a:endParaRPr lang="en-US" sz="2000">
              <a:latin typeface="Arial" charset="0"/>
            </a:endParaRPr>
          </a:p>
          <a:p>
            <a:pPr marL="285750" indent="-285750" algn="l">
              <a:buSzPct val="100000"/>
              <a:buFontTx/>
              <a:buChar char="•"/>
            </a:pPr>
            <a:r>
              <a:rPr lang="en-US" sz="2000">
                <a:latin typeface="Arial" charset="0"/>
              </a:rPr>
              <a:t>Convert the position components (the first three components in a state vector) of the N state vectors returned in </a:t>
            </a:r>
            <a:r>
              <a:rPr lang="en-US" sz="1800" b="0">
                <a:latin typeface="Courier New" charset="0"/>
              </a:rPr>
              <a:t>state</a:t>
            </a:r>
            <a:r>
              <a:rPr lang="en-US" sz="2000">
                <a:latin typeface="Arial" charset="0"/>
              </a:rPr>
              <a:t> by the </a:t>
            </a:r>
            <a:r>
              <a:rPr lang="en-US" sz="1800" b="0">
                <a:latin typeface="Courier New" charset="0"/>
              </a:rPr>
              <a:t>cspice_spkezr</a:t>
            </a:r>
            <a:r>
              <a:rPr lang="en-US" sz="2000">
                <a:latin typeface="Arial" charset="0"/>
              </a:rPr>
              <a:t> function to latitudinal coordinates.</a:t>
            </a:r>
            <a:endParaRPr lang="en-US" sz="2400">
              <a:latin typeface="Arial" charset="0"/>
            </a:endParaRPr>
          </a:p>
          <a:p>
            <a:pPr marL="285750" indent="-285750" algn="l">
              <a:buSzPct val="100000"/>
              <a:buFontTx/>
              <a:buNone/>
            </a:pPr>
            <a:endParaRPr lang="en-US" b="0">
              <a:latin typeface="Courier New" charset="0"/>
            </a:endParaRPr>
          </a:p>
          <a:p>
            <a:pPr marL="285750" indent="-285750" algn="l">
              <a:buSzPct val="100000"/>
              <a:buFontTx/>
              <a:buNone/>
            </a:pPr>
            <a:r>
              <a:rPr lang="en-US" b="0">
                <a:latin typeface="Courier New" charset="0"/>
              </a:rPr>
              <a:t>		[radius, latitude, longitude] = cspice_reclat( state(1:3,:) );</a:t>
            </a:r>
          </a:p>
          <a:p>
            <a:pPr marL="285750" indent="-285750" algn="l">
              <a:buSzPct val="100000"/>
              <a:buFontTx/>
              <a:buNone/>
            </a:pPr>
            <a:endParaRPr lang="en-US" sz="1800" b="0">
              <a:latin typeface="Courier" charset="0"/>
            </a:endParaRPr>
          </a:p>
          <a:p>
            <a:pPr marL="685800" lvl="1" indent="-228600" algn="l">
              <a:buSzPct val="100000"/>
            </a:pPr>
            <a:r>
              <a:rPr lang="en-US" sz="1800">
                <a:latin typeface="Arial" charset="0"/>
                <a:ea typeface="ＭＳ Ｐゴシック" charset="-128"/>
                <a:cs typeface="ＭＳ Ｐゴシック" charset="-128"/>
              </a:rPr>
              <a:t>The call returns three double precision 1x1000 arrays (vectorized scalars): </a:t>
            </a:r>
            <a:r>
              <a:rPr lang="en-US" sz="1800" b="0">
                <a:latin typeface="Courier New" charset="0"/>
                <a:ea typeface="ＭＳ Ｐゴシック" charset="-128"/>
                <a:cs typeface="ＭＳ Ｐゴシック" charset="-128"/>
              </a:rPr>
              <a:t>radius, latitude, longitude.</a:t>
            </a:r>
          </a:p>
        </p:txBody>
      </p:sp>
      <p:sp>
        <p:nvSpPr>
          <p:cNvPr id="29701" name="Rectangle 3"/>
          <p:cNvSpPr>
            <a:spLocks noChangeArrowheads="1"/>
          </p:cNvSpPr>
          <p:nvPr/>
        </p:nvSpPr>
        <p:spPr bwMode="auto">
          <a:xfrm>
            <a:off x="2400300" y="381000"/>
            <a:ext cx="4305300" cy="4746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63500" tIns="25400" rIns="63500" bIns="25400">
            <a:prstTxWarp prst="textNoShape">
              <a:avLst/>
            </a:prstTxWarp>
            <a:spAutoFit/>
          </a:bodyPr>
          <a:lstStyle/>
          <a:p>
            <a:pPr>
              <a:lnSpc>
                <a:spcPct val="87000"/>
              </a:lnSpc>
              <a:spcBef>
                <a:spcPct val="0"/>
              </a:spcBef>
              <a:buFontTx/>
              <a:buNone/>
            </a:pPr>
            <a:r>
              <a:rPr lang="en-US" sz="3200">
                <a:solidFill>
                  <a:schemeClr val="tx2"/>
                </a:solidFill>
                <a:latin typeface="Arial" charset="0"/>
              </a:rPr>
              <a:t>Mice Vectorization (3)</a:t>
            </a:r>
            <a:endParaRPr lang="en-US" sz="2000">
              <a:solidFill>
                <a:schemeClr val="tx2"/>
              </a:solidFill>
              <a:latin typeface="Arial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MATLAB Interface to CSPICE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05499BF-B789-6D4E-9458-7F715AEC3781}" type="slidenum">
              <a:rPr lang="en-US"/>
              <a:pPr>
                <a:defRPr/>
              </a:pPr>
              <a:t>12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30724" name="Rectangle 2"/>
          <p:cNvSpPr>
            <a:spLocks noChangeArrowheads="1"/>
          </p:cNvSpPr>
          <p:nvPr/>
        </p:nvSpPr>
        <p:spPr bwMode="auto">
          <a:xfrm>
            <a:off x="2971800" y="381000"/>
            <a:ext cx="4870450" cy="4746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63500" tIns="25400" rIns="63500" bIns="25400">
            <a:prstTxWarp prst="textNoShape">
              <a:avLst/>
            </a:prstTxWarp>
            <a:spAutoFit/>
          </a:bodyPr>
          <a:lstStyle/>
          <a:p>
            <a:pPr>
              <a:lnSpc>
                <a:spcPct val="87000"/>
              </a:lnSpc>
              <a:spcBef>
                <a:spcPct val="0"/>
              </a:spcBef>
              <a:buFontTx/>
              <a:buNone/>
            </a:pPr>
            <a:r>
              <a:rPr lang="en-US" sz="3200">
                <a:solidFill>
                  <a:schemeClr val="tx2"/>
                </a:solidFill>
                <a:latin typeface="Arial" charset="0"/>
              </a:rPr>
              <a:t>Simple Mice Example (1)</a:t>
            </a:r>
            <a:endParaRPr lang="en-US" sz="200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30725" name="Rectangle 3"/>
          <p:cNvSpPr>
            <a:spLocks noChangeArrowheads="1"/>
          </p:cNvSpPr>
          <p:nvPr/>
        </p:nvSpPr>
        <p:spPr bwMode="auto">
          <a:xfrm>
            <a:off x="533400" y="1301750"/>
            <a:ext cx="8077200" cy="1219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</a:bodyPr>
          <a:lstStyle/>
          <a:p>
            <a:pPr marL="285750" indent="-285750" algn="l">
              <a:buSzPct val="100000"/>
              <a:buFontTx/>
              <a:buChar char="•"/>
            </a:pPr>
            <a:r>
              <a:rPr lang="en-US" sz="2000" dirty="0">
                <a:latin typeface="Arial" charset="0"/>
              </a:rPr>
              <a:t>As an example of using Mice, calculate and plot the trajectory of the Cassini spacecraft, in the J2000 inertial frame, from June 20 2004 to December 1 2005. This example uses the </a:t>
            </a:r>
            <a:r>
              <a:rPr lang="en-US" sz="1600" b="0" dirty="0" err="1">
                <a:latin typeface="Courier New" charset="0"/>
              </a:rPr>
              <a:t>cspice_spkpos</a:t>
            </a:r>
            <a:r>
              <a:rPr lang="en-US" sz="2000" dirty="0">
                <a:latin typeface="Arial" charset="0"/>
              </a:rPr>
              <a:t> function to retrieve position data.</a:t>
            </a:r>
          </a:p>
        </p:txBody>
      </p:sp>
      <p:sp>
        <p:nvSpPr>
          <p:cNvPr id="30726" name="Rectangle 4"/>
          <p:cNvSpPr>
            <a:spLocks noChangeArrowheads="1"/>
          </p:cNvSpPr>
          <p:nvPr/>
        </p:nvSpPr>
        <p:spPr bwMode="auto">
          <a:xfrm>
            <a:off x="1066800" y="2730500"/>
            <a:ext cx="7010400" cy="34753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sz="1000" dirty="0">
                <a:latin typeface="Courier New" charset="0"/>
              </a:rPr>
              <a:t>% Construct a meta kernel, "</a:t>
            </a:r>
            <a:r>
              <a:rPr lang="en-US" sz="1000" dirty="0" err="1">
                <a:latin typeface="Courier New" charset="0"/>
              </a:rPr>
              <a:t>standard.tm</a:t>
            </a:r>
            <a:r>
              <a:rPr lang="en-US" sz="1000" dirty="0">
                <a:latin typeface="Courier New" charset="0"/>
              </a:rPr>
              <a:t>", which will be used to load the needed</a:t>
            </a:r>
          </a:p>
          <a:p>
            <a:pPr algn="l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sz="1000" dirty="0">
                <a:latin typeface="Courier New" charset="0"/>
              </a:rPr>
              <a:t>% generic kernels:  "naif0011.tls", "de421.bsp", and "pck00010.tpc".</a:t>
            </a:r>
          </a:p>
          <a:p>
            <a:pPr algn="l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sz="1000" dirty="0">
              <a:latin typeface="Courier New" charset="0"/>
            </a:endParaRPr>
          </a:p>
          <a:p>
            <a:pPr algn="l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sz="1000" dirty="0">
                <a:latin typeface="Courier New" charset="0"/>
              </a:rPr>
              <a:t>% Load the generic kernels using the meta kernel, and a Cassini </a:t>
            </a:r>
            <a:r>
              <a:rPr lang="en-US" sz="1000" dirty="0" err="1">
                <a:latin typeface="Courier New" charset="0"/>
              </a:rPr>
              <a:t>spk</a:t>
            </a:r>
            <a:r>
              <a:rPr lang="en-US" sz="1000" dirty="0">
                <a:latin typeface="Courier New" charset="0"/>
              </a:rPr>
              <a:t>.</a:t>
            </a:r>
          </a:p>
          <a:p>
            <a:pPr algn="l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sz="1000" dirty="0">
              <a:latin typeface="Courier New" charset="0"/>
            </a:endParaRPr>
          </a:p>
          <a:p>
            <a:pPr algn="l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sz="1000" dirty="0" err="1">
                <a:latin typeface="Courier New" charset="0"/>
              </a:rPr>
              <a:t>cspice_furnsh</a:t>
            </a:r>
            <a:r>
              <a:rPr lang="en-US" sz="1000" dirty="0">
                <a:latin typeface="Courier New" charset="0"/>
              </a:rPr>
              <a:t>( { '</a:t>
            </a:r>
            <a:r>
              <a:rPr lang="en-US" sz="1000" dirty="0" err="1">
                <a:latin typeface="Courier New" charset="0"/>
              </a:rPr>
              <a:t>standard.tm</a:t>
            </a:r>
            <a:r>
              <a:rPr lang="en-US" sz="1000" dirty="0">
                <a:latin typeface="Courier New" charset="0"/>
              </a:rPr>
              <a:t>', '/kernels/</a:t>
            </a:r>
            <a:r>
              <a:rPr lang="en-US" sz="1000" dirty="0" err="1">
                <a:latin typeface="Courier New" charset="0"/>
              </a:rPr>
              <a:t>cassini</a:t>
            </a:r>
            <a:r>
              <a:rPr lang="en-US" sz="1000" dirty="0">
                <a:latin typeface="Courier New" charset="0"/>
              </a:rPr>
              <a:t>/</a:t>
            </a:r>
            <a:r>
              <a:rPr lang="en-US" sz="1000" dirty="0" err="1">
                <a:latin typeface="Courier New" charset="0"/>
              </a:rPr>
              <a:t>spk</a:t>
            </a:r>
            <a:r>
              <a:rPr lang="en-US" sz="1000" dirty="0">
                <a:latin typeface="Courier New" charset="0"/>
              </a:rPr>
              <a:t>/</a:t>
            </a:r>
            <a:r>
              <a:rPr lang="en-US" sz="1000" u="sng" dirty="0">
                <a:latin typeface="Courier New"/>
                <a:cs typeface="Courier New"/>
              </a:rPr>
              <a:t>030201AP_SK_SM546_T45.bsp</a:t>
            </a:r>
            <a:r>
              <a:rPr lang="en-US" sz="1000" dirty="0">
                <a:latin typeface="Courier New" charset="0"/>
              </a:rPr>
              <a:t>'} )</a:t>
            </a:r>
          </a:p>
          <a:p>
            <a:pPr algn="l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sz="1000" dirty="0">
              <a:latin typeface="Courier New" charset="0"/>
            </a:endParaRPr>
          </a:p>
          <a:p>
            <a:pPr algn="l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sz="1000" dirty="0">
                <a:latin typeface="Courier New" charset="0"/>
              </a:rPr>
              <a:t>% Define the number of divisions of the time interval.</a:t>
            </a:r>
          </a:p>
          <a:p>
            <a:pPr algn="l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sz="1000" dirty="0">
                <a:latin typeface="Courier New" charset="0"/>
              </a:rPr>
              <a:t>STEP       = 1000;</a:t>
            </a:r>
          </a:p>
          <a:p>
            <a:pPr algn="l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sz="1000" dirty="0">
                <a:latin typeface="Courier New" charset="0"/>
              </a:rPr>
              <a:t>et         = cspice_str2et( {'Jun 20, 2004', 'Dec 1, 2005'} );</a:t>
            </a:r>
          </a:p>
          <a:p>
            <a:pPr algn="l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sz="1000" dirty="0">
                <a:latin typeface="Courier New" charset="0"/>
              </a:rPr>
              <a:t>times      = (0:STEP-1) * ( et(2) - et(1) )/STEP + et(1);</a:t>
            </a:r>
          </a:p>
          <a:p>
            <a:pPr algn="l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sz="1000" dirty="0">
              <a:latin typeface="Courier New" charset="0"/>
            </a:endParaRPr>
          </a:p>
          <a:p>
            <a:pPr algn="l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sz="1000" dirty="0">
                <a:latin typeface="Courier New" charset="0"/>
              </a:rPr>
              <a:t>[</a:t>
            </a:r>
            <a:r>
              <a:rPr lang="en-US" sz="1000" dirty="0" err="1">
                <a:latin typeface="Courier New" charset="0"/>
              </a:rPr>
              <a:t>pos,ltime</a:t>
            </a:r>
            <a:r>
              <a:rPr lang="en-US" sz="1000" dirty="0">
                <a:latin typeface="Courier New" charset="0"/>
              </a:rPr>
              <a:t>]= </a:t>
            </a:r>
            <a:r>
              <a:rPr lang="en-US" sz="1000" dirty="0" err="1">
                <a:latin typeface="Courier New" charset="0"/>
              </a:rPr>
              <a:t>cspice_spkpos</a:t>
            </a:r>
            <a:r>
              <a:rPr lang="en-US" sz="1000" dirty="0">
                <a:latin typeface="Courier New" charset="0"/>
              </a:rPr>
              <a:t>( 'Cassini', times, 'J2000', 'NONE', 'SATURN BARYCENTER' );</a:t>
            </a:r>
          </a:p>
          <a:p>
            <a:pPr algn="l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sz="1000" dirty="0">
              <a:latin typeface="Courier New" charset="0"/>
            </a:endParaRPr>
          </a:p>
          <a:p>
            <a:pPr algn="l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sz="1000" dirty="0">
                <a:latin typeface="Courier New" charset="0"/>
              </a:rPr>
              <a:t>% Plot the resulting trajectory.</a:t>
            </a:r>
          </a:p>
          <a:p>
            <a:pPr algn="l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sz="1000" dirty="0">
                <a:latin typeface="Courier New" charset="0"/>
              </a:rPr>
              <a:t>x = </a:t>
            </a:r>
            <a:r>
              <a:rPr lang="en-US" sz="1000" dirty="0" err="1">
                <a:latin typeface="Courier New" charset="0"/>
              </a:rPr>
              <a:t>pos</a:t>
            </a:r>
            <a:r>
              <a:rPr lang="en-US" sz="1000" dirty="0">
                <a:latin typeface="Courier New" charset="0"/>
              </a:rPr>
              <a:t>(1,:);</a:t>
            </a:r>
          </a:p>
          <a:p>
            <a:pPr algn="l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sz="1000" dirty="0">
                <a:latin typeface="Courier New" charset="0"/>
              </a:rPr>
              <a:t>y = </a:t>
            </a:r>
            <a:r>
              <a:rPr lang="en-US" sz="1000" dirty="0" err="1">
                <a:latin typeface="Courier New" charset="0"/>
              </a:rPr>
              <a:t>pos</a:t>
            </a:r>
            <a:r>
              <a:rPr lang="en-US" sz="1000" dirty="0">
                <a:latin typeface="Courier New" charset="0"/>
              </a:rPr>
              <a:t>(2,:);</a:t>
            </a:r>
          </a:p>
          <a:p>
            <a:pPr algn="l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sz="1000" dirty="0">
                <a:latin typeface="Courier New" charset="0"/>
              </a:rPr>
              <a:t>z = </a:t>
            </a:r>
            <a:r>
              <a:rPr lang="en-US" sz="1000" dirty="0" err="1">
                <a:latin typeface="Courier New" charset="0"/>
              </a:rPr>
              <a:t>pos</a:t>
            </a:r>
            <a:r>
              <a:rPr lang="en-US" sz="1000" dirty="0">
                <a:latin typeface="Courier New" charset="0"/>
              </a:rPr>
              <a:t>(3,:);</a:t>
            </a:r>
          </a:p>
          <a:p>
            <a:pPr algn="l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sz="1000" dirty="0">
              <a:latin typeface="Courier New" charset="0"/>
            </a:endParaRPr>
          </a:p>
          <a:p>
            <a:pPr algn="l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sz="1000" dirty="0">
                <a:latin typeface="Courier New" charset="0"/>
              </a:rPr>
              <a:t>plot3(</a:t>
            </a:r>
            <a:r>
              <a:rPr lang="en-US" sz="1000" dirty="0" err="1">
                <a:latin typeface="Courier New" charset="0"/>
              </a:rPr>
              <a:t>x,y,z</a:t>
            </a:r>
            <a:r>
              <a:rPr lang="en-US" sz="1000" dirty="0">
                <a:latin typeface="Courier New" charset="0"/>
              </a:rPr>
              <a:t>)</a:t>
            </a:r>
          </a:p>
          <a:p>
            <a:pPr algn="l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sz="1000" dirty="0">
              <a:latin typeface="Courier New" charset="0"/>
            </a:endParaRPr>
          </a:p>
          <a:p>
            <a:pPr algn="l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sz="1000" dirty="0" err="1">
                <a:latin typeface="Courier New" charset="0"/>
              </a:rPr>
              <a:t>cspice_kclear</a:t>
            </a:r>
            <a:endParaRPr lang="en-US" sz="1200" dirty="0">
              <a:latin typeface="Courier New" charset="0"/>
            </a:endParaRPr>
          </a:p>
        </p:txBody>
      </p:sp>
      <p:sp>
        <p:nvSpPr>
          <p:cNvPr id="30727" name="Text Box 5"/>
          <p:cNvSpPr txBox="1">
            <a:spLocks noChangeArrowheads="1"/>
          </p:cNvSpPr>
          <p:nvPr/>
        </p:nvSpPr>
        <p:spPr bwMode="auto">
          <a:xfrm>
            <a:off x="3838575" y="6275387"/>
            <a:ext cx="1620957" cy="2308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lang="en-US" sz="1000" dirty="0">
                <a:solidFill>
                  <a:schemeClr val="tx2"/>
                </a:solidFill>
                <a:latin typeface="Arial" charset="0"/>
              </a:rPr>
              <a:t>continued on next page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MATLAB Interface to CSPICE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45F702D-9ABD-C64D-BF28-5EA35A1BE934}" type="slidenum">
              <a:rPr lang="en-US"/>
              <a:pPr>
                <a:defRPr/>
              </a:pPr>
              <a:t>13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31748" name="Rectangle 2"/>
          <p:cNvSpPr>
            <a:spLocks noChangeArrowheads="1"/>
          </p:cNvSpPr>
          <p:nvPr/>
        </p:nvSpPr>
        <p:spPr bwMode="auto">
          <a:xfrm>
            <a:off x="2971800" y="381000"/>
            <a:ext cx="4870450" cy="4746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63500" tIns="25400" rIns="63500" bIns="25400">
            <a:prstTxWarp prst="textNoShape">
              <a:avLst/>
            </a:prstTxWarp>
            <a:spAutoFit/>
          </a:bodyPr>
          <a:lstStyle/>
          <a:p>
            <a:pPr>
              <a:lnSpc>
                <a:spcPct val="87000"/>
              </a:lnSpc>
              <a:spcBef>
                <a:spcPct val="0"/>
              </a:spcBef>
              <a:buFontTx/>
              <a:buNone/>
            </a:pPr>
            <a:r>
              <a:rPr lang="en-US" sz="3200">
                <a:solidFill>
                  <a:schemeClr val="tx2"/>
                </a:solidFill>
                <a:latin typeface="Arial" charset="0"/>
              </a:rPr>
              <a:t>Simple Mice Example (2)</a:t>
            </a:r>
            <a:endParaRPr lang="en-US" sz="200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31749" name="Rectangle 3"/>
          <p:cNvSpPr>
            <a:spLocks noChangeArrowheads="1"/>
          </p:cNvSpPr>
          <p:nvPr/>
        </p:nvSpPr>
        <p:spPr bwMode="auto">
          <a:xfrm>
            <a:off x="539750" y="1301750"/>
            <a:ext cx="8077200" cy="685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</a:bodyPr>
          <a:lstStyle/>
          <a:p>
            <a:pPr marL="285750" indent="-285750" algn="l">
              <a:buSzPct val="100000"/>
              <a:buFontTx/>
              <a:buChar char="•"/>
            </a:pPr>
            <a:r>
              <a:rPr lang="en-US" sz="2000" dirty="0">
                <a:latin typeface="Arial" charset="0"/>
              </a:rPr>
              <a:t>Repeat the example of the previous page, except use the </a:t>
            </a:r>
            <a:r>
              <a:rPr lang="en-US" sz="1600" b="0" dirty="0" err="1">
                <a:latin typeface="Courier New" charset="0"/>
              </a:rPr>
              <a:t>mice_spkezr</a:t>
            </a:r>
            <a:r>
              <a:rPr lang="en-US" sz="2000" dirty="0">
                <a:latin typeface="Arial" charset="0"/>
              </a:rPr>
              <a:t> function to retrieve full state vectors.</a:t>
            </a:r>
          </a:p>
        </p:txBody>
      </p:sp>
      <p:sp>
        <p:nvSpPr>
          <p:cNvPr id="31750" name="Rectangle 4"/>
          <p:cNvSpPr>
            <a:spLocks noChangeArrowheads="1"/>
          </p:cNvSpPr>
          <p:nvPr/>
        </p:nvSpPr>
        <p:spPr bwMode="auto">
          <a:xfrm>
            <a:off x="1073150" y="2292350"/>
            <a:ext cx="7010400" cy="37830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sz="1000" dirty="0">
                <a:latin typeface="Courier New" charset="0"/>
              </a:rPr>
              <a:t>% Define the number of divisions of the time interval.</a:t>
            </a:r>
          </a:p>
          <a:p>
            <a:pPr algn="l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sz="1000" dirty="0">
                <a:latin typeface="Courier New" charset="0"/>
              </a:rPr>
              <a:t>STEP = 1000;</a:t>
            </a:r>
          </a:p>
          <a:p>
            <a:pPr algn="l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sz="1000" dirty="0">
              <a:latin typeface="Courier New" charset="0"/>
            </a:endParaRPr>
          </a:p>
          <a:p>
            <a:pPr algn="l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sz="1000" dirty="0">
                <a:latin typeface="Courier New" charset="0"/>
              </a:rPr>
              <a:t>% Construct a meta kernel, "</a:t>
            </a:r>
            <a:r>
              <a:rPr lang="en-US" sz="1000" dirty="0" err="1">
                <a:latin typeface="Courier New" charset="0"/>
              </a:rPr>
              <a:t>standard.tm</a:t>
            </a:r>
            <a:r>
              <a:rPr lang="en-US" sz="1000" dirty="0">
                <a:latin typeface="Courier New" charset="0"/>
              </a:rPr>
              <a:t>", which will be used to load the needed</a:t>
            </a:r>
          </a:p>
          <a:p>
            <a:pPr algn="l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sz="1000" dirty="0">
                <a:latin typeface="Courier New" charset="0"/>
              </a:rPr>
              <a:t>% generic kernels:  "naif0009.tls", "de421.bsp", and "pck00009.tpc".</a:t>
            </a:r>
          </a:p>
          <a:p>
            <a:pPr algn="l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sz="1000" dirty="0">
              <a:latin typeface="Courier New" charset="0"/>
            </a:endParaRPr>
          </a:p>
          <a:p>
            <a:pPr algn="l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sz="1000" dirty="0">
                <a:latin typeface="Courier New" charset="0"/>
              </a:rPr>
              <a:t>% Load the generic kernels using the meta kernel, and a Cassini </a:t>
            </a:r>
            <a:r>
              <a:rPr lang="en-US" sz="1000" dirty="0" err="1">
                <a:latin typeface="Courier New" charset="0"/>
              </a:rPr>
              <a:t>spk</a:t>
            </a:r>
            <a:r>
              <a:rPr lang="en-US" sz="1000" dirty="0">
                <a:latin typeface="Courier New" charset="0"/>
              </a:rPr>
              <a:t>.</a:t>
            </a:r>
          </a:p>
          <a:p>
            <a:pPr algn="l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sz="1000" dirty="0">
              <a:latin typeface="Courier New" charset="0"/>
            </a:endParaRPr>
          </a:p>
          <a:p>
            <a:pPr algn="l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sz="1000" dirty="0" err="1">
                <a:latin typeface="Courier New" charset="0"/>
              </a:rPr>
              <a:t>cspice_furnsh</a:t>
            </a:r>
            <a:r>
              <a:rPr lang="en-US" sz="1000" dirty="0">
                <a:latin typeface="Courier New" charset="0"/>
              </a:rPr>
              <a:t>( { '</a:t>
            </a:r>
            <a:r>
              <a:rPr lang="en-US" sz="1000" dirty="0" err="1">
                <a:latin typeface="Courier New" charset="0"/>
              </a:rPr>
              <a:t>standard.tm</a:t>
            </a:r>
            <a:r>
              <a:rPr lang="en-US" sz="1000" dirty="0">
                <a:latin typeface="Courier New" charset="0"/>
              </a:rPr>
              <a:t>', '/kernels/</a:t>
            </a:r>
            <a:r>
              <a:rPr lang="en-US" sz="1000" dirty="0" err="1">
                <a:latin typeface="Courier New" charset="0"/>
              </a:rPr>
              <a:t>cassini</a:t>
            </a:r>
            <a:r>
              <a:rPr lang="en-US" sz="1000" dirty="0">
                <a:latin typeface="Courier New" charset="0"/>
              </a:rPr>
              <a:t>/</a:t>
            </a:r>
            <a:r>
              <a:rPr lang="en-US" sz="1000" dirty="0" err="1">
                <a:latin typeface="Courier New" charset="0"/>
              </a:rPr>
              <a:t>spk</a:t>
            </a:r>
            <a:r>
              <a:rPr lang="en-US" sz="1000" dirty="0">
                <a:latin typeface="Courier New" charset="0"/>
              </a:rPr>
              <a:t>/</a:t>
            </a:r>
            <a:r>
              <a:rPr lang="en-US" sz="1000" u="sng" dirty="0">
                <a:latin typeface="Courier New"/>
                <a:cs typeface="Courier New"/>
              </a:rPr>
              <a:t>030201AP_SK_SM546_T45.bsp</a:t>
            </a:r>
            <a:r>
              <a:rPr lang="en-US" sz="1000" dirty="0">
                <a:latin typeface="Courier New" charset="0"/>
              </a:rPr>
              <a:t>'} )</a:t>
            </a:r>
          </a:p>
          <a:p>
            <a:pPr algn="l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sz="1000" dirty="0">
              <a:latin typeface="Courier New" charset="0"/>
            </a:endParaRPr>
          </a:p>
          <a:p>
            <a:pPr algn="l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sz="1000" dirty="0">
                <a:latin typeface="Courier New" charset="0"/>
              </a:rPr>
              <a:t>et    = cspice_str2et( {'Jun 20, 2004', 'Dec 1, 2005'} );</a:t>
            </a:r>
          </a:p>
          <a:p>
            <a:pPr algn="l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sz="1000" dirty="0">
                <a:latin typeface="Courier New" charset="0"/>
              </a:rPr>
              <a:t>times = (0:STEP-1) * ( et(2) - et(1) )/STEP + et(1);</a:t>
            </a:r>
          </a:p>
          <a:p>
            <a:pPr algn="l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sz="1000" dirty="0">
                <a:latin typeface="Courier New" charset="0"/>
              </a:rPr>
              <a:t> </a:t>
            </a:r>
          </a:p>
          <a:p>
            <a:pPr algn="l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sz="1000" dirty="0" err="1">
                <a:latin typeface="Courier New" charset="0"/>
              </a:rPr>
              <a:t>ptarg</a:t>
            </a:r>
            <a:r>
              <a:rPr lang="en-US" sz="1000" dirty="0">
                <a:latin typeface="Courier New" charset="0"/>
              </a:rPr>
              <a:t> = </a:t>
            </a:r>
            <a:r>
              <a:rPr lang="en-US" sz="1000" dirty="0" err="1">
                <a:latin typeface="Courier New" charset="0"/>
              </a:rPr>
              <a:t>mice_spkpos</a:t>
            </a:r>
            <a:r>
              <a:rPr lang="en-US" sz="1000" dirty="0">
                <a:latin typeface="Courier New" charset="0"/>
              </a:rPr>
              <a:t>( 'Cassini', times, 'J2000', 'NONE', 'SATURN BARYCENTER' );</a:t>
            </a:r>
          </a:p>
          <a:p>
            <a:pPr algn="l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sz="1000" dirty="0" err="1">
                <a:latin typeface="Courier New" charset="0"/>
              </a:rPr>
              <a:t>pos</a:t>
            </a:r>
            <a:r>
              <a:rPr lang="en-US" sz="1000" dirty="0">
                <a:latin typeface="Courier New" charset="0"/>
              </a:rPr>
              <a:t>   = [</a:t>
            </a:r>
            <a:r>
              <a:rPr lang="en-US" sz="1000" dirty="0" err="1">
                <a:latin typeface="Courier New" charset="0"/>
              </a:rPr>
              <a:t>ptarg.pos</a:t>
            </a:r>
            <a:r>
              <a:rPr lang="en-US" sz="1000" dirty="0">
                <a:latin typeface="Courier New" charset="0"/>
              </a:rPr>
              <a:t>];</a:t>
            </a:r>
          </a:p>
          <a:p>
            <a:pPr algn="l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sz="1000" dirty="0">
              <a:latin typeface="Courier New" charset="0"/>
            </a:endParaRPr>
          </a:p>
          <a:p>
            <a:pPr algn="l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sz="1000" dirty="0">
                <a:latin typeface="Courier New" charset="0"/>
              </a:rPr>
              <a:t>% Plot the resulting trajectory.</a:t>
            </a:r>
          </a:p>
          <a:p>
            <a:pPr algn="l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sz="1000" dirty="0">
                <a:latin typeface="Courier New" charset="0"/>
              </a:rPr>
              <a:t>x = </a:t>
            </a:r>
            <a:r>
              <a:rPr lang="en-US" sz="1000" dirty="0" err="1">
                <a:latin typeface="Courier New" charset="0"/>
              </a:rPr>
              <a:t>pos</a:t>
            </a:r>
            <a:r>
              <a:rPr lang="en-US" sz="1000" dirty="0">
                <a:latin typeface="Courier New" charset="0"/>
              </a:rPr>
              <a:t>(1,:);</a:t>
            </a:r>
          </a:p>
          <a:p>
            <a:pPr algn="l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sz="1000" dirty="0">
                <a:latin typeface="Courier New" charset="0"/>
              </a:rPr>
              <a:t>y = </a:t>
            </a:r>
            <a:r>
              <a:rPr lang="en-US" sz="1000" dirty="0" err="1">
                <a:latin typeface="Courier New" charset="0"/>
              </a:rPr>
              <a:t>pos</a:t>
            </a:r>
            <a:r>
              <a:rPr lang="en-US" sz="1000" dirty="0">
                <a:latin typeface="Courier New" charset="0"/>
              </a:rPr>
              <a:t>(2,:);</a:t>
            </a:r>
          </a:p>
          <a:p>
            <a:pPr algn="l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sz="1000" dirty="0">
                <a:latin typeface="Courier New" charset="0"/>
              </a:rPr>
              <a:t>z = </a:t>
            </a:r>
            <a:r>
              <a:rPr lang="en-US" sz="1000" dirty="0" err="1">
                <a:latin typeface="Courier New" charset="0"/>
              </a:rPr>
              <a:t>pos</a:t>
            </a:r>
            <a:r>
              <a:rPr lang="en-US" sz="1000" dirty="0">
                <a:latin typeface="Courier New" charset="0"/>
              </a:rPr>
              <a:t>(3,:);</a:t>
            </a:r>
          </a:p>
          <a:p>
            <a:pPr algn="l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sz="1000" dirty="0">
              <a:latin typeface="Courier New" charset="0"/>
            </a:endParaRPr>
          </a:p>
          <a:p>
            <a:pPr algn="l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sz="1000" dirty="0">
                <a:latin typeface="Courier New" charset="0"/>
              </a:rPr>
              <a:t>plot3(</a:t>
            </a:r>
            <a:r>
              <a:rPr lang="en-US" sz="1000" dirty="0" err="1">
                <a:latin typeface="Courier New" charset="0"/>
              </a:rPr>
              <a:t>x,y,z</a:t>
            </a:r>
            <a:r>
              <a:rPr lang="en-US" sz="1000" dirty="0">
                <a:latin typeface="Courier New" charset="0"/>
              </a:rPr>
              <a:t>)</a:t>
            </a:r>
          </a:p>
          <a:p>
            <a:pPr algn="l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sz="1000" dirty="0">
              <a:latin typeface="Courier New" charset="0"/>
            </a:endParaRPr>
          </a:p>
          <a:p>
            <a:pPr algn="l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sz="1000" dirty="0" err="1">
                <a:latin typeface="Courier New" charset="0"/>
              </a:rPr>
              <a:t>cspice_kclear</a:t>
            </a:r>
            <a:endParaRPr lang="en-US" sz="1000" dirty="0">
              <a:latin typeface="Courier New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MATLAB Interface to CSPICE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7510AF1-7C4D-DC4E-B849-EB8CB1FC2C11}" type="slidenum">
              <a:rPr lang="en-US"/>
              <a:pPr>
                <a:defRPr/>
              </a:pPr>
              <a:t>14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32772" name="Rectangle 2"/>
          <p:cNvSpPr>
            <a:spLocks noChangeArrowheads="1"/>
          </p:cNvSpPr>
          <p:nvPr/>
        </p:nvSpPr>
        <p:spPr bwMode="auto">
          <a:xfrm>
            <a:off x="2462213" y="381000"/>
            <a:ext cx="5908675" cy="4746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63500" tIns="25400" rIns="63500" bIns="25400">
            <a:prstTxWarp prst="textNoShape">
              <a:avLst/>
            </a:prstTxWarp>
            <a:spAutoFit/>
          </a:bodyPr>
          <a:lstStyle/>
          <a:p>
            <a:pPr>
              <a:lnSpc>
                <a:spcPct val="87000"/>
              </a:lnSpc>
              <a:spcBef>
                <a:spcPct val="0"/>
              </a:spcBef>
              <a:buFontTx/>
              <a:buNone/>
            </a:pPr>
            <a:r>
              <a:rPr lang="en-US" sz="3200">
                <a:solidFill>
                  <a:schemeClr val="tx2"/>
                </a:solidFill>
                <a:latin typeface="Arial" charset="0"/>
              </a:rPr>
              <a:t>Mice Example Graphic Output</a:t>
            </a:r>
          </a:p>
        </p:txBody>
      </p:sp>
      <p:sp>
        <p:nvSpPr>
          <p:cNvPr id="32773" name="Rectangle 26"/>
          <p:cNvSpPr>
            <a:spLocks noChangeArrowheads="1"/>
          </p:cNvSpPr>
          <p:nvPr/>
        </p:nvSpPr>
        <p:spPr bwMode="auto">
          <a:xfrm>
            <a:off x="745831" y="6194425"/>
            <a:ext cx="7696795" cy="28725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pPr>
              <a:buFontTx/>
              <a:buNone/>
            </a:pPr>
            <a:r>
              <a:rPr lang="en-US" dirty="0">
                <a:latin typeface="Arial" charset="0"/>
              </a:rPr>
              <a:t>Trajectory of the Cassini spacecraft, in the J2000 frame, from June 20 2004 to Dec 1 2005</a:t>
            </a:r>
          </a:p>
        </p:txBody>
      </p:sp>
      <p:pic>
        <p:nvPicPr>
          <p:cNvPr id="32774" name="Picture 3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38275" y="1289050"/>
            <a:ext cx="6280150" cy="473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MATLAB Interface to CSPICE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F18348C-1DC4-974C-A140-DFC8A546E9C1}" type="slidenum">
              <a:rPr lang="en-US"/>
              <a:pPr>
                <a:defRPr/>
              </a:pPr>
              <a:t>2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17412" name="Rectangle 9"/>
          <p:cNvSpPr>
            <a:spLocks noGrp="1" noChangeArrowheads="1"/>
          </p:cNvSpPr>
          <p:nvPr>
            <p:ph type="title"/>
          </p:nvPr>
        </p:nvSpPr>
        <p:spPr>
          <a:xfrm>
            <a:off x="3886200" y="381000"/>
            <a:ext cx="1436688" cy="474663"/>
          </a:xfrm>
        </p:spPr>
        <p:txBody>
          <a:bodyPr/>
          <a:lstStyle/>
          <a:p>
            <a:r>
              <a:rPr lang="en-US"/>
              <a:t>Topics</a:t>
            </a:r>
          </a:p>
        </p:txBody>
      </p:sp>
      <p:sp>
        <p:nvSpPr>
          <p:cNvPr id="17413" name="Rectangle 10"/>
          <p:cNvSpPr>
            <a:spLocks noGrp="1" noChangeArrowheads="1"/>
          </p:cNvSpPr>
          <p:nvPr>
            <p:ph type="body" idx="1"/>
          </p:nvPr>
        </p:nvSpPr>
        <p:spPr>
          <a:xfrm>
            <a:off x="838200" y="1981200"/>
            <a:ext cx="7620000" cy="3124200"/>
          </a:xfrm>
        </p:spPr>
        <p:txBody>
          <a:bodyPr/>
          <a:lstStyle/>
          <a:p>
            <a:r>
              <a:rPr lang="en-US" dirty="0"/>
              <a:t>Mice Benefits</a:t>
            </a:r>
          </a:p>
          <a:p>
            <a:r>
              <a:rPr lang="en-US" dirty="0"/>
              <a:t>How does it work?</a:t>
            </a:r>
          </a:p>
          <a:p>
            <a:r>
              <a:rPr lang="en-US" dirty="0"/>
              <a:t>Distribution</a:t>
            </a:r>
          </a:p>
          <a:p>
            <a:r>
              <a:rPr lang="en-US" dirty="0"/>
              <a:t>Mice Operation</a:t>
            </a:r>
          </a:p>
          <a:p>
            <a:r>
              <a:rPr lang="en-US" dirty="0"/>
              <a:t>Vectorization </a:t>
            </a:r>
          </a:p>
          <a:p>
            <a:r>
              <a:rPr lang="en-US" dirty="0"/>
              <a:t>Simple Mice Examples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MATLAB Interface to CSPICE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71AF15B-F1FA-4C4D-BE44-FD3E11974EF7}" type="slidenum">
              <a:rPr lang="en-US"/>
              <a:pPr>
                <a:defRPr/>
              </a:pPr>
              <a:t>3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18436" name="Rectangle 3"/>
          <p:cNvSpPr>
            <a:spLocks noChangeArrowheads="1"/>
          </p:cNvSpPr>
          <p:nvPr/>
        </p:nvSpPr>
        <p:spPr bwMode="auto">
          <a:xfrm>
            <a:off x="608012" y="1682750"/>
            <a:ext cx="7924800" cy="4724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</a:bodyPr>
          <a:lstStyle/>
          <a:p>
            <a:pPr marL="285750" indent="-285750" algn="l">
              <a:buSzPct val="100000"/>
              <a:buFontTx/>
              <a:buChar char="•"/>
            </a:pPr>
            <a:r>
              <a:rPr lang="en-US" sz="2000" dirty="0">
                <a:latin typeface="Arial" charset="0"/>
              </a:rPr>
              <a:t>Mice operates as an extension to the MATLAB environment.</a:t>
            </a:r>
          </a:p>
          <a:p>
            <a:pPr marL="285750" indent="-285750" algn="l">
              <a:buSzPct val="100000"/>
              <a:buFontTx/>
              <a:buChar char="•"/>
            </a:pPr>
            <a:r>
              <a:rPr lang="en-US" sz="2000" dirty="0">
                <a:latin typeface="Arial" charset="0"/>
              </a:rPr>
              <a:t>All Mice calls are functions regardless of the call format of the underlying CSPICE routine, returning MATLAB native data types. </a:t>
            </a:r>
          </a:p>
          <a:p>
            <a:pPr marL="285750" indent="-285750" algn="l">
              <a:buSzPct val="100000"/>
              <a:buFontTx/>
              <a:buChar char="•"/>
            </a:pPr>
            <a:r>
              <a:rPr lang="en-US" sz="2000" dirty="0">
                <a:latin typeface="Arial" charset="0"/>
              </a:rPr>
              <a:t>Mice has some capability not available in CSPICE such as vectorization.</a:t>
            </a:r>
          </a:p>
          <a:p>
            <a:pPr marL="285750" indent="-285750" algn="l">
              <a:buSzPct val="100000"/>
              <a:buFontTx/>
              <a:buChar char="•"/>
            </a:pPr>
            <a:r>
              <a:rPr lang="en-US" sz="2000" dirty="0">
                <a:latin typeface="Arial" charset="0"/>
              </a:rPr>
              <a:t>CSPICE error messages return to MATLAB in the form usable by the </a:t>
            </a:r>
            <a:r>
              <a:rPr lang="en-US" sz="2000" i="1" dirty="0">
                <a:latin typeface="Arial" charset="0"/>
              </a:rPr>
              <a:t>try...catch</a:t>
            </a:r>
            <a:r>
              <a:rPr lang="en-US" sz="2000" dirty="0">
                <a:latin typeface="Arial" charset="0"/>
              </a:rPr>
              <a:t> construct.</a:t>
            </a:r>
            <a:endParaRPr lang="en-US" sz="2400" dirty="0">
              <a:latin typeface="Arial" charset="0"/>
            </a:endParaRPr>
          </a:p>
        </p:txBody>
      </p:sp>
      <p:sp>
        <p:nvSpPr>
          <p:cNvPr id="18437" name="Rectangle 7"/>
          <p:cNvSpPr>
            <a:spLocks noGrp="1" noChangeArrowheads="1"/>
          </p:cNvSpPr>
          <p:nvPr>
            <p:ph type="title"/>
          </p:nvPr>
        </p:nvSpPr>
        <p:spPr>
          <a:xfrm>
            <a:off x="3197225" y="381000"/>
            <a:ext cx="2746375" cy="474663"/>
          </a:xfrm>
          <a:noFill/>
        </p:spPr>
        <p:txBody>
          <a:bodyPr/>
          <a:lstStyle/>
          <a:p>
            <a:r>
              <a:rPr lang="en-US"/>
              <a:t>Mice Benefits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MATLAB Interface to CSPICE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514015E-1397-7A47-B266-407D472116AF}" type="slidenum">
              <a:rPr lang="en-US"/>
              <a:pPr>
                <a:defRPr/>
              </a:pPr>
              <a:t>4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20484" name="Text Box 2"/>
          <p:cNvSpPr txBox="1">
            <a:spLocks noChangeArrowheads="1"/>
          </p:cNvSpPr>
          <p:nvPr/>
        </p:nvSpPr>
        <p:spPr bwMode="auto">
          <a:xfrm>
            <a:off x="457200" y="1524000"/>
            <a:ext cx="8153400" cy="5105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</a:bodyPr>
          <a:lstStyle/>
          <a:p>
            <a:pPr marL="293688" indent="-293688" algn="l">
              <a:buSzPct val="100000"/>
              <a:buFontTx/>
              <a:buChar char="•"/>
            </a:pPr>
            <a:r>
              <a:rPr lang="en-US" sz="2000" dirty="0">
                <a:latin typeface="Arial" charset="0"/>
              </a:rPr>
              <a:t>The MATLAB environment includes an intrinsic capability to use external routines.</a:t>
            </a:r>
            <a:endParaRPr lang="en-US" sz="3200" dirty="0">
              <a:latin typeface="Arial" charset="0"/>
            </a:endParaRPr>
          </a:p>
          <a:p>
            <a:pPr marL="690563" lvl="1" indent="-233363" algn="l">
              <a:buSzPct val="100000"/>
            </a:pPr>
            <a:r>
              <a:rPr lang="en-US" sz="1800" dirty="0">
                <a:latin typeface="Arial" charset="0"/>
              </a:rPr>
              <a:t>Mice functions as a MATLAB executable, MEX, consisting of the Mice MEX shared object library and a set of .m wrapper files.</a:t>
            </a:r>
            <a:endParaRPr lang="en-US" sz="2000" dirty="0">
              <a:latin typeface="Arial" charset="0"/>
            </a:endParaRPr>
          </a:p>
          <a:p>
            <a:pPr marL="1147763" lvl="2" indent="-233363" algn="l">
              <a:buSzPct val="100000"/>
              <a:buFont typeface="Times" charset="0"/>
              <a:buChar char="»"/>
            </a:pPr>
            <a:r>
              <a:rPr lang="en-US" sz="1600" dirty="0">
                <a:latin typeface="Arial" charset="0"/>
              </a:rPr>
              <a:t>The Mice library contains the MATLAB callable C interface routines that wrap a subset of CSPICE wrapper calls.</a:t>
            </a:r>
            <a:endParaRPr lang="en-US" sz="2000" dirty="0">
              <a:latin typeface="Arial" charset="0"/>
            </a:endParaRPr>
          </a:p>
          <a:p>
            <a:pPr marL="1147763" lvl="2" indent="-233363" algn="l">
              <a:buSzPct val="100000"/>
              <a:buFontTx/>
              <a:buChar char="»"/>
            </a:pPr>
            <a:r>
              <a:rPr lang="en-US" sz="1600" dirty="0">
                <a:latin typeface="Arial" charset="0"/>
              </a:rPr>
              <a:t>The wrapper files, named cspice_*.m and mice_*.m, provide the MATLAB calls to the interface functions. </a:t>
            </a:r>
          </a:p>
          <a:p>
            <a:pPr marL="1604963" lvl="3" indent="-233363" algn="l">
              <a:buSzPct val="100000"/>
              <a:buFontTx/>
              <a:buChar char="»"/>
            </a:pPr>
            <a:r>
              <a:rPr lang="en-US" sz="1600" dirty="0">
                <a:latin typeface="Arial" charset="0"/>
              </a:rPr>
              <a:t>A function prefixed with ‘cspice_’ retains essentially the same argument list as the CSPICE counterpart. </a:t>
            </a:r>
          </a:p>
          <a:p>
            <a:pPr marL="1604963" lvl="3" indent="-233363" algn="l">
              <a:buSzPct val="100000"/>
              <a:buFontTx/>
              <a:buChar char="»"/>
            </a:pPr>
            <a:r>
              <a:rPr lang="en-US" sz="1600" dirty="0">
                <a:latin typeface="Arial" charset="0"/>
              </a:rPr>
              <a:t>An interface prefixed with ‘mice_’ returns a structure, with the fields of the structure corresponding to the output arguments of the CSPICE counterpart. </a:t>
            </a:r>
          </a:p>
          <a:p>
            <a:pPr marL="1147763" lvl="2" indent="-233363" algn="l">
              <a:buSzPct val="100000"/>
              <a:buFontTx/>
              <a:buChar char="»"/>
            </a:pPr>
            <a:r>
              <a:rPr lang="en-US" sz="1600" dirty="0">
                <a:latin typeface="Arial" charset="0"/>
              </a:rPr>
              <a:t>The wrappers include a header section describing the function call, displayable by the MATLAB </a:t>
            </a:r>
            <a:r>
              <a:rPr lang="en-US" sz="1600" i="1" dirty="0">
                <a:latin typeface="Arial" charset="0"/>
              </a:rPr>
              <a:t>help</a:t>
            </a:r>
            <a:r>
              <a:rPr lang="en-US" sz="1600" dirty="0">
                <a:latin typeface="Arial" charset="0"/>
              </a:rPr>
              <a:t> command.</a:t>
            </a:r>
          </a:p>
        </p:txBody>
      </p:sp>
      <p:sp>
        <p:nvSpPr>
          <p:cNvPr id="20485" name="Rectangle 3"/>
          <p:cNvSpPr>
            <a:spLocks noGrp="1" noChangeArrowheads="1"/>
          </p:cNvSpPr>
          <p:nvPr>
            <p:ph type="title"/>
          </p:nvPr>
        </p:nvSpPr>
        <p:spPr>
          <a:xfrm>
            <a:off x="2362200" y="381000"/>
            <a:ext cx="4440238" cy="474663"/>
          </a:xfrm>
        </p:spPr>
        <p:txBody>
          <a:bodyPr/>
          <a:lstStyle/>
          <a:p>
            <a:r>
              <a:rPr lang="en-US"/>
              <a:t>How Does It Work? (1)</a:t>
            </a: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3867150" y="6559550"/>
            <a:ext cx="1466850" cy="2143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lang="en-US" sz="900" dirty="0">
                <a:latin typeface="Arial" charset="0"/>
              </a:rPr>
              <a:t>continued on next page</a:t>
            </a:r>
          </a:p>
        </p:txBody>
      </p:sp>
    </p:spTree>
    <p:extLst>
      <p:ext uri="{BB962C8B-B14F-4D97-AF65-F5344CB8AC3E}">
        <p14:creationId xmlns:p14="http://schemas.microsoft.com/office/powerpoint/2010/main" val="18906601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MATLAB Interface to CSPICE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771CF54-FB4D-D949-8EF4-2249BE44B4EA}" type="slidenum">
              <a:rPr lang="en-US"/>
              <a:pPr>
                <a:defRPr/>
              </a:pPr>
              <a:t>5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22532" name="Text Box 2"/>
          <p:cNvSpPr txBox="1">
            <a:spLocks noChangeArrowheads="1"/>
          </p:cNvSpPr>
          <p:nvPr/>
        </p:nvSpPr>
        <p:spPr bwMode="auto">
          <a:xfrm>
            <a:off x="609600" y="1447800"/>
            <a:ext cx="8001000" cy="441095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  <a:spAutoFit/>
          </a:bodyPr>
          <a:lstStyle/>
          <a:p>
            <a:pPr algn="l">
              <a:buFontTx/>
              <a:buNone/>
            </a:pPr>
            <a:r>
              <a:rPr lang="en-US" sz="2400" dirty="0">
                <a:latin typeface="Arial" charset="0"/>
              </a:rPr>
              <a:t>When a user invokes a call to a Mice function:</a:t>
            </a:r>
          </a:p>
          <a:p>
            <a:pPr algn="l">
              <a:buFontTx/>
              <a:buNone/>
            </a:pPr>
            <a:endParaRPr lang="en-US" sz="2400" dirty="0">
              <a:solidFill>
                <a:schemeClr val="accent1"/>
              </a:solidFill>
              <a:latin typeface="Arial" charset="0"/>
            </a:endParaRPr>
          </a:p>
          <a:p>
            <a:pPr algn="l">
              <a:buFontTx/>
              <a:buNone/>
            </a:pPr>
            <a:r>
              <a:rPr lang="en-US" sz="2400" dirty="0">
                <a:solidFill>
                  <a:schemeClr val="accent1"/>
                </a:solidFill>
                <a:latin typeface="Arial" charset="0"/>
              </a:rPr>
              <a:t>   </a:t>
            </a:r>
            <a:r>
              <a:rPr lang="en-US" sz="2400" dirty="0">
                <a:latin typeface="Arial" charset="0"/>
              </a:rPr>
              <a:t>1. MATLAB calls…</a:t>
            </a:r>
          </a:p>
          <a:p>
            <a:pPr algn="l">
              <a:buFontTx/>
              <a:buNone/>
            </a:pPr>
            <a:r>
              <a:rPr lang="en-US" sz="2400" dirty="0">
                <a:latin typeface="Arial" charset="0"/>
              </a:rPr>
              <a:t>      2. the function's wrapper, which calls…</a:t>
            </a:r>
          </a:p>
          <a:p>
            <a:pPr algn="l">
              <a:buFontTx/>
              <a:buNone/>
            </a:pPr>
            <a:r>
              <a:rPr lang="en-US" sz="2400" dirty="0">
                <a:latin typeface="Arial" charset="0"/>
              </a:rPr>
              <a:t>         3. the Mice MEX shared object library, which </a:t>
            </a:r>
          </a:p>
          <a:p>
            <a:pPr lvl="2" algn="l">
              <a:buFontTx/>
              <a:buNone/>
            </a:pPr>
            <a:r>
              <a:rPr lang="en-US" sz="2400" dirty="0">
                <a:latin typeface="Arial" charset="0"/>
              </a:rPr>
              <a:t>performs its function then returns the result…</a:t>
            </a:r>
          </a:p>
          <a:p>
            <a:pPr algn="l">
              <a:buFontTx/>
              <a:buNone/>
            </a:pPr>
            <a:r>
              <a:rPr lang="en-US" sz="2400" dirty="0">
                <a:latin typeface="Arial" charset="0"/>
              </a:rPr>
              <a:t>             4. to the wrapper, which…</a:t>
            </a:r>
          </a:p>
          <a:p>
            <a:pPr lvl="3" algn="l">
              <a:buFontTx/>
              <a:buNone/>
            </a:pPr>
            <a:r>
              <a:rPr lang="en-US" sz="2400" dirty="0">
                <a:latin typeface="Arial" charset="0"/>
              </a:rPr>
              <a:t>5. returns the result to the user</a:t>
            </a:r>
          </a:p>
          <a:p>
            <a:pPr algn="l">
              <a:buFontTx/>
              <a:buNone/>
            </a:pPr>
            <a:endParaRPr lang="en-US" sz="2400" dirty="0">
              <a:latin typeface="Arial" charset="0"/>
            </a:endParaRPr>
          </a:p>
          <a:p>
            <a:pPr algn="l">
              <a:buFontTx/>
              <a:buNone/>
            </a:pPr>
            <a:r>
              <a:rPr lang="en-US" sz="2400" dirty="0">
                <a:latin typeface="Arial" charset="0"/>
              </a:rPr>
              <a:t>… transparent from the user’s perspective.</a:t>
            </a:r>
          </a:p>
        </p:txBody>
      </p:sp>
      <p:sp>
        <p:nvSpPr>
          <p:cNvPr id="22533" name="Rectangle 3"/>
          <p:cNvSpPr>
            <a:spLocks noGrp="1" noChangeArrowheads="1"/>
          </p:cNvSpPr>
          <p:nvPr>
            <p:ph type="title"/>
          </p:nvPr>
        </p:nvSpPr>
        <p:spPr>
          <a:xfrm>
            <a:off x="2362200" y="381000"/>
            <a:ext cx="4440238" cy="474663"/>
          </a:xfrm>
        </p:spPr>
        <p:txBody>
          <a:bodyPr/>
          <a:lstStyle/>
          <a:p>
            <a:r>
              <a:rPr lang="en-US"/>
              <a:t>How Does It Work? (2)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MATLAB Interface to CSPICE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BA058D7-5FDE-6843-A129-563F5F01E2DF}" type="slidenum">
              <a:rPr lang="en-US"/>
              <a:pPr>
                <a:defRPr/>
              </a:pPr>
              <a:t>6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2925763" y="381000"/>
            <a:ext cx="3424237" cy="4746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63500" tIns="25400" rIns="63500" bIns="25400">
            <a:prstTxWarp prst="textNoShape">
              <a:avLst/>
            </a:prstTxWarp>
            <a:spAutoFit/>
          </a:bodyPr>
          <a:lstStyle/>
          <a:p>
            <a:pPr>
              <a:lnSpc>
                <a:spcPct val="87000"/>
              </a:lnSpc>
              <a:spcBef>
                <a:spcPct val="0"/>
              </a:spcBef>
              <a:buFontTx/>
              <a:buNone/>
            </a:pPr>
            <a:r>
              <a:rPr lang="en-US" sz="3200">
                <a:solidFill>
                  <a:schemeClr val="tx2"/>
                </a:solidFill>
                <a:latin typeface="Arial" charset="0"/>
              </a:rPr>
              <a:t>Mice Distribution</a:t>
            </a:r>
            <a:endParaRPr lang="en-US" sz="200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23557" name="Rectangle 7"/>
          <p:cNvSpPr>
            <a:spLocks noChangeArrowheads="1"/>
          </p:cNvSpPr>
          <p:nvPr/>
        </p:nvSpPr>
        <p:spPr bwMode="auto">
          <a:xfrm>
            <a:off x="533400" y="1371600"/>
            <a:ext cx="8153400" cy="5181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</a:bodyPr>
          <a:lstStyle/>
          <a:p>
            <a:pPr marL="285750" indent="-285750" algn="l">
              <a:buSzPct val="100000"/>
              <a:buFontTx/>
              <a:buChar char="•"/>
            </a:pPr>
            <a:r>
              <a:rPr lang="en-US" sz="2000" dirty="0">
                <a:latin typeface="Arial" charset="0"/>
              </a:rPr>
              <a:t>NAIF distributes Mice as a complete, standalone package.</a:t>
            </a:r>
            <a:endParaRPr lang="en-US" sz="2800" dirty="0">
              <a:latin typeface="Arial" charset="0"/>
            </a:endParaRPr>
          </a:p>
          <a:p>
            <a:pPr marL="285750" indent="-285750" algn="l">
              <a:buSzPct val="100000"/>
              <a:buFontTx/>
              <a:buChar char="•"/>
            </a:pPr>
            <a:r>
              <a:rPr lang="en-US" sz="2000" dirty="0">
                <a:latin typeface="Arial" charset="0"/>
              </a:rPr>
              <a:t>The package includes:</a:t>
            </a:r>
            <a:endParaRPr lang="en-US" sz="2800" dirty="0">
              <a:latin typeface="Arial" charset="0"/>
            </a:endParaRPr>
          </a:p>
          <a:p>
            <a:pPr marL="685800" lvl="1" indent="-228600" algn="l">
              <a:buSzPct val="100000"/>
            </a:pPr>
            <a:r>
              <a:rPr lang="en-US" sz="1800" dirty="0">
                <a:latin typeface="Arial" charset="0"/>
                <a:ea typeface="ＭＳ Ｐゴシック" charset="-128"/>
                <a:cs typeface="ＭＳ Ｐゴシック" charset="-128"/>
              </a:rPr>
              <a:t>the CSPICE source files</a:t>
            </a:r>
          </a:p>
          <a:p>
            <a:pPr marL="685800" lvl="1" indent="-228600" algn="l">
              <a:buSzPct val="100000"/>
            </a:pPr>
            <a:r>
              <a:rPr lang="en-US" sz="1800" dirty="0">
                <a:latin typeface="Arial" charset="0"/>
                <a:ea typeface="ＭＳ Ｐゴシック" charset="-128"/>
                <a:cs typeface="ＭＳ Ｐゴシック" charset="-128"/>
              </a:rPr>
              <a:t>the Mice interface source code</a:t>
            </a:r>
          </a:p>
          <a:p>
            <a:pPr marL="685800" lvl="1" indent="-228600" algn="l">
              <a:buSzPct val="100000"/>
            </a:pPr>
            <a:r>
              <a:rPr lang="en-US" sz="1800" dirty="0">
                <a:latin typeface="Arial" charset="0"/>
                <a:ea typeface="ＭＳ Ｐゴシック" charset="-128"/>
                <a:cs typeface="ＭＳ Ｐゴシック" charset="-128"/>
              </a:rPr>
              <a:t>platform specific build scripts for Mice and CSPICE</a:t>
            </a:r>
          </a:p>
          <a:p>
            <a:pPr marL="685800" lvl="1" indent="-228600" algn="l">
              <a:buSzPct val="100000"/>
            </a:pPr>
            <a:r>
              <a:rPr lang="en-US" sz="1800" dirty="0">
                <a:latin typeface="Arial" charset="0"/>
              </a:rPr>
              <a:t>MATLAB </a:t>
            </a:r>
            <a:r>
              <a:rPr lang="en-US" sz="1800" dirty="0">
                <a:latin typeface="Arial" charset="0"/>
                <a:ea typeface="ＭＳ Ｐゴシック" charset="-128"/>
                <a:cs typeface="ＭＳ Ｐゴシック" charset="-128"/>
              </a:rPr>
              <a:t>versions of the SPICE cookbook programs, </a:t>
            </a:r>
            <a:r>
              <a:rPr lang="en-US" sz="1800" i="1" dirty="0">
                <a:latin typeface="Arial" charset="0"/>
                <a:ea typeface="ＭＳ Ｐゴシック" charset="-128"/>
                <a:cs typeface="ＭＳ Ｐゴシック" charset="-128"/>
              </a:rPr>
              <a:t>states</a:t>
            </a:r>
            <a:r>
              <a:rPr lang="en-US" sz="1800" dirty="0">
                <a:latin typeface="Arial" charset="0"/>
                <a:ea typeface="ＭＳ Ｐゴシック" charset="-128"/>
                <a:cs typeface="ＭＳ Ｐゴシック" charset="-128"/>
              </a:rPr>
              <a:t>,</a:t>
            </a:r>
            <a:r>
              <a:rPr lang="en-US" sz="1800" i="1" dirty="0">
                <a:latin typeface="Arial" charset="0"/>
                <a:ea typeface="ＭＳ Ｐゴシック" charset="-128"/>
                <a:cs typeface="ＭＳ Ｐゴシック" charset="-128"/>
              </a:rPr>
              <a:t> </a:t>
            </a:r>
            <a:r>
              <a:rPr lang="en-US" sz="1800" i="1" dirty="0" err="1">
                <a:latin typeface="Arial" charset="0"/>
                <a:ea typeface="ＭＳ Ｐゴシック" charset="-128"/>
                <a:cs typeface="ＭＳ Ｐゴシック" charset="-128"/>
              </a:rPr>
              <a:t>tictoc</a:t>
            </a:r>
            <a:r>
              <a:rPr lang="en-US" sz="1800" dirty="0">
                <a:latin typeface="Arial" charset="0"/>
                <a:ea typeface="ＭＳ Ｐゴシック" charset="-128"/>
                <a:cs typeface="ＭＳ Ｐゴシック" charset="-128"/>
              </a:rPr>
              <a:t>, </a:t>
            </a:r>
            <a:r>
              <a:rPr lang="en-US" sz="1800" i="1" dirty="0" err="1">
                <a:latin typeface="Arial" charset="0"/>
                <a:ea typeface="ＭＳ Ｐゴシック" charset="-128"/>
                <a:cs typeface="ＭＳ Ｐゴシック" charset="-128"/>
              </a:rPr>
              <a:t>subpt</a:t>
            </a:r>
            <a:r>
              <a:rPr lang="en-US" sz="1800" dirty="0">
                <a:latin typeface="Arial" charset="0"/>
                <a:ea typeface="ＭＳ Ｐゴシック" charset="-128"/>
                <a:cs typeface="ＭＳ Ｐゴシック" charset="-128"/>
              </a:rPr>
              <a:t>, and </a:t>
            </a:r>
            <a:r>
              <a:rPr lang="en-US" sz="1800" i="1" dirty="0">
                <a:latin typeface="Arial" charset="0"/>
                <a:ea typeface="ＭＳ Ｐゴシック" charset="-128"/>
                <a:cs typeface="ＭＳ Ｐゴシック" charset="-128"/>
              </a:rPr>
              <a:t>simple</a:t>
            </a:r>
            <a:endParaRPr lang="en-US" sz="1800" dirty="0">
              <a:latin typeface="Arial" charset="0"/>
              <a:ea typeface="ＭＳ Ｐゴシック" charset="-128"/>
              <a:cs typeface="ＭＳ Ｐゴシック" charset="-128"/>
            </a:endParaRPr>
          </a:p>
          <a:p>
            <a:pPr marL="685800" lvl="1" indent="-228600" algn="l">
              <a:buSzPct val="100000"/>
            </a:pPr>
            <a:r>
              <a:rPr lang="en-US" sz="1800" dirty="0">
                <a:latin typeface="Arial" charset="0"/>
                <a:ea typeface="ＭＳ Ｐゴシック" charset="-128"/>
                <a:cs typeface="ＭＳ Ｐゴシック" charset="-128"/>
              </a:rPr>
              <a:t>an HTML-based help system for both Mice and CSPICE, with the Mice help cross-linked to CSPICE</a:t>
            </a:r>
          </a:p>
          <a:p>
            <a:pPr marL="685800" lvl="1" indent="-228600" algn="l">
              <a:buSzPct val="100000"/>
            </a:pPr>
            <a:r>
              <a:rPr lang="en-US" sz="1800" dirty="0">
                <a:latin typeface="Arial" charset="0"/>
                <a:ea typeface="ＭＳ Ｐゴシック" charset="-128"/>
                <a:cs typeface="ＭＳ Ｐゴシック" charset="-128"/>
              </a:rPr>
              <a:t>the Mice MEX shared library and the M wrapper files. The system is ready for use after installation of the library and wrapper files. </a:t>
            </a:r>
          </a:p>
          <a:p>
            <a:pPr marL="285750" indent="-285750" algn="l">
              <a:buSzPct val="100000"/>
              <a:buFontTx/>
              <a:buChar char="•"/>
            </a:pPr>
            <a:r>
              <a:rPr lang="en-US" sz="2000" dirty="0">
                <a:solidFill>
                  <a:schemeClr val="accent2"/>
                </a:solidFill>
                <a:latin typeface="Arial" charset="0"/>
              </a:rPr>
              <a:t>You do not need a C compiler to use Mice.</a:t>
            </a:r>
            <a:endParaRPr lang="en-US" sz="2800" b="0" dirty="0">
              <a:latin typeface="Arial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MATLAB Interface to CSPICE</a:t>
            </a:r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FF1353C-D6DB-F84E-BFF3-F169203160C2}" type="slidenum">
              <a:rPr lang="en-US"/>
              <a:pPr>
                <a:defRPr/>
              </a:pPr>
              <a:t>7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25604" name="Rectangle 2"/>
          <p:cNvSpPr>
            <a:spLocks noChangeArrowheads="1"/>
          </p:cNvSpPr>
          <p:nvPr/>
        </p:nvSpPr>
        <p:spPr bwMode="auto">
          <a:xfrm>
            <a:off x="2740025" y="381000"/>
            <a:ext cx="3671888" cy="4746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63500" tIns="25400" rIns="63500" bIns="25400">
            <a:prstTxWarp prst="textNoShape">
              <a:avLst/>
            </a:prstTxWarp>
            <a:spAutoFit/>
          </a:bodyPr>
          <a:lstStyle/>
          <a:p>
            <a:pPr>
              <a:lnSpc>
                <a:spcPct val="87000"/>
              </a:lnSpc>
              <a:spcBef>
                <a:spcPct val="0"/>
              </a:spcBef>
              <a:buFontTx/>
              <a:buNone/>
            </a:pPr>
            <a:r>
              <a:rPr lang="en-US" sz="3200">
                <a:solidFill>
                  <a:schemeClr val="tx2"/>
                </a:solidFill>
                <a:latin typeface="Arial" charset="0"/>
              </a:rPr>
              <a:t>Mice Operation (1)</a:t>
            </a:r>
          </a:p>
        </p:txBody>
      </p:sp>
      <p:sp>
        <p:nvSpPr>
          <p:cNvPr id="25605" name="Rectangle 3"/>
          <p:cNvSpPr>
            <a:spLocks noChangeArrowheads="1"/>
          </p:cNvSpPr>
          <p:nvPr/>
        </p:nvSpPr>
        <p:spPr bwMode="auto">
          <a:xfrm>
            <a:off x="533400" y="1371600"/>
            <a:ext cx="8153400" cy="4572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</a:bodyPr>
          <a:lstStyle/>
          <a:p>
            <a:pPr marL="285750" indent="-285750" algn="l">
              <a:buSzPct val="100000"/>
              <a:buFontTx/>
              <a:buChar char="•"/>
            </a:pPr>
            <a:r>
              <a:rPr lang="en-US" sz="2000" dirty="0">
                <a:latin typeface="Arial" charset="0"/>
              </a:rPr>
              <a:t>A possible irritant exists in loading kernels using the </a:t>
            </a:r>
            <a:r>
              <a:rPr lang="en-US" sz="1600" b="0" dirty="0">
                <a:latin typeface="Courier New" charset="0"/>
              </a:rPr>
              <a:t>cspice_furnsh</a:t>
            </a:r>
            <a:r>
              <a:rPr lang="en-US" sz="2000" dirty="0">
                <a:latin typeface="Arial" charset="0"/>
              </a:rPr>
              <a:t> function.</a:t>
            </a:r>
          </a:p>
          <a:p>
            <a:pPr marL="685800" lvl="1" indent="-228600" algn="l">
              <a:buSzPct val="100000"/>
            </a:pPr>
            <a:r>
              <a:rPr lang="en-US" sz="1800" dirty="0">
                <a:latin typeface="Arial" charset="0"/>
                <a:ea typeface="ＭＳ Ｐゴシック" charset="-128"/>
                <a:cs typeface="ＭＳ Ｐゴシック" charset="-128"/>
              </a:rPr>
              <a:t>Kernels load into your </a:t>
            </a:r>
            <a:r>
              <a:rPr lang="en-US" sz="1800" dirty="0">
                <a:latin typeface="Arial" charset="0"/>
              </a:rPr>
              <a:t>MATLAB </a:t>
            </a:r>
            <a:r>
              <a:rPr lang="en-US" sz="1800" u="sng" dirty="0">
                <a:latin typeface="Arial" charset="0"/>
                <a:ea typeface="ＭＳ Ｐゴシック" charset="-128"/>
                <a:cs typeface="ＭＳ Ｐゴシック" charset="-128"/>
              </a:rPr>
              <a:t>session</a:t>
            </a:r>
            <a:r>
              <a:rPr lang="en-US" sz="1800" dirty="0">
                <a:latin typeface="Arial" charset="0"/>
                <a:ea typeface="ＭＳ Ｐゴシック" charset="-128"/>
                <a:cs typeface="ＭＳ Ｐゴシック" charset="-128"/>
              </a:rPr>
              <a:t>, not into your </a:t>
            </a:r>
            <a:r>
              <a:rPr lang="en-US" sz="1800" dirty="0">
                <a:latin typeface="Arial" charset="0"/>
              </a:rPr>
              <a:t>MATLAB </a:t>
            </a:r>
            <a:r>
              <a:rPr lang="en-US" sz="1800" u="sng" dirty="0">
                <a:latin typeface="Arial" charset="0"/>
                <a:ea typeface="ＭＳ Ｐゴシック" charset="-128"/>
                <a:cs typeface="ＭＳ Ｐゴシック" charset="-128"/>
              </a:rPr>
              <a:t>scripts</a:t>
            </a:r>
            <a:r>
              <a:rPr lang="en-US" sz="1800" dirty="0">
                <a:latin typeface="Arial" charset="0"/>
                <a:ea typeface="ＭＳ Ｐゴシック" charset="-128"/>
                <a:cs typeface="ＭＳ Ｐゴシック" charset="-128"/>
              </a:rPr>
              <a:t>. This means:</a:t>
            </a:r>
            <a:endParaRPr lang="en-US" sz="1600" dirty="0">
              <a:latin typeface="Arial" charset="0"/>
              <a:ea typeface="ＭＳ Ｐゴシック" charset="-128"/>
              <a:cs typeface="ＭＳ Ｐゴシック" charset="-128"/>
            </a:endParaRPr>
          </a:p>
          <a:p>
            <a:pPr marL="1143000" lvl="2" indent="-228600" algn="l">
              <a:buSzPct val="100000"/>
              <a:buFontTx/>
              <a:buChar char="»"/>
            </a:pPr>
            <a:r>
              <a:rPr lang="en-US" sz="1600" dirty="0">
                <a:latin typeface="Arial" charset="0"/>
                <a:ea typeface="ＭＳ Ｐゴシック" charset="-128"/>
                <a:cs typeface="ＭＳ Ｐゴシック" charset="-128"/>
              </a:rPr>
              <a:t>loaded </a:t>
            </a:r>
            <a:r>
              <a:rPr lang="en-US" sz="1600" u="sng" dirty="0">
                <a:latin typeface="Arial" charset="0"/>
                <a:ea typeface="ＭＳ Ｐゴシック" charset="-128"/>
                <a:cs typeface="ＭＳ Ｐゴシック" charset="-128"/>
              </a:rPr>
              <a:t>binary</a:t>
            </a:r>
            <a:r>
              <a:rPr lang="en-US" sz="1600" dirty="0">
                <a:latin typeface="Arial" charset="0"/>
                <a:ea typeface="ＭＳ Ｐゴシック" charset="-128"/>
                <a:cs typeface="ＭＳ Ｐゴシック" charset="-128"/>
              </a:rPr>
              <a:t> kernels remain accessible (“active”) throughout your </a:t>
            </a:r>
            <a:r>
              <a:rPr lang="en-US" sz="1600" dirty="0">
                <a:latin typeface="Arial" charset="0"/>
              </a:rPr>
              <a:t>MATLAB </a:t>
            </a:r>
            <a:r>
              <a:rPr lang="en-US" sz="1600" dirty="0">
                <a:latin typeface="Arial" charset="0"/>
                <a:ea typeface="ＭＳ Ｐゴシック" charset="-128"/>
                <a:cs typeface="ＭＳ Ｐゴシック" charset="-128"/>
              </a:rPr>
              <a:t>session</a:t>
            </a:r>
          </a:p>
          <a:p>
            <a:pPr marL="1143000" lvl="2" indent="-228600" algn="l">
              <a:buSzPct val="100000"/>
              <a:buFontTx/>
              <a:buChar char="»"/>
            </a:pPr>
            <a:r>
              <a:rPr lang="en-US" sz="1600" dirty="0">
                <a:latin typeface="Arial" charset="0"/>
                <a:ea typeface="ＭＳ Ｐゴシック" charset="-128"/>
                <a:cs typeface="ＭＳ Ｐゴシック" charset="-128"/>
              </a:rPr>
              <a:t>data from loaded </a:t>
            </a:r>
            <a:r>
              <a:rPr lang="en-US" sz="1600" u="sng" dirty="0">
                <a:latin typeface="Arial" charset="0"/>
                <a:ea typeface="ＭＳ Ｐゴシック" charset="-128"/>
                <a:cs typeface="ＭＳ Ｐゴシック" charset="-128"/>
              </a:rPr>
              <a:t>text</a:t>
            </a:r>
            <a:r>
              <a:rPr lang="en-US" sz="1600" dirty="0">
                <a:latin typeface="Arial" charset="0"/>
                <a:ea typeface="ＭＳ Ｐゴシック" charset="-128"/>
                <a:cs typeface="ＭＳ Ｐゴシック" charset="-128"/>
              </a:rPr>
              <a:t> kernels remain in the kernel pool (in the memory space used by CSPICE) throughout your </a:t>
            </a:r>
            <a:r>
              <a:rPr lang="en-US" sz="1600" dirty="0">
                <a:latin typeface="Arial" charset="0"/>
              </a:rPr>
              <a:t>MATLAB </a:t>
            </a:r>
            <a:r>
              <a:rPr lang="en-US" sz="1600" dirty="0">
                <a:latin typeface="Arial" charset="0"/>
                <a:ea typeface="ＭＳ Ｐゴシック" charset="-128"/>
                <a:cs typeface="ＭＳ Ｐゴシック" charset="-128"/>
              </a:rPr>
              <a:t>session</a:t>
            </a:r>
          </a:p>
          <a:p>
            <a:pPr marL="685800" lvl="1" indent="-228600" algn="l">
              <a:buSzPct val="100000"/>
            </a:pPr>
            <a:r>
              <a:rPr lang="en-US" sz="1800" dirty="0">
                <a:latin typeface="Arial" charset="0"/>
                <a:ea typeface="ＭＳ Ｐゴシック" charset="-128"/>
                <a:cs typeface="ＭＳ Ｐゴシック" charset="-128"/>
              </a:rPr>
              <a:t>Consequence: some kernel data may be available to one of your scripts even though not intended to be so.</a:t>
            </a:r>
            <a:endParaRPr lang="en-US" sz="1600" dirty="0">
              <a:latin typeface="Arial" charset="0"/>
              <a:ea typeface="ＭＳ Ｐゴシック" charset="-128"/>
              <a:cs typeface="ＭＳ Ｐゴシック" charset="-128"/>
            </a:endParaRPr>
          </a:p>
          <a:p>
            <a:pPr marL="1143000" lvl="2" indent="-228600" algn="l">
              <a:buSzPct val="100000"/>
              <a:buFontTx/>
              <a:buChar char="»"/>
            </a:pPr>
            <a:r>
              <a:rPr lang="en-US" sz="1600" dirty="0">
                <a:latin typeface="Arial" charset="0"/>
                <a:ea typeface="ＭＳ Ｐゴシック" charset="-128"/>
                <a:cs typeface="ＭＳ Ｐゴシック" charset="-128"/>
              </a:rPr>
              <a:t>You could get</a:t>
            </a:r>
            <a:r>
              <a:rPr lang="en-US" sz="1600" dirty="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</a:t>
            </a:r>
            <a:r>
              <a:rPr lang="en-US" sz="1600" dirty="0">
                <a:solidFill>
                  <a:schemeClr val="accent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incorrect results</a:t>
            </a:r>
            <a:r>
              <a:rPr lang="en-US" sz="1600" dirty="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rPr>
              <a:t>!</a:t>
            </a:r>
          </a:p>
          <a:p>
            <a:pPr marL="1143000" lvl="2" indent="-228600" algn="l">
              <a:buSzPct val="100000"/>
              <a:buFontTx/>
              <a:buChar char="»"/>
            </a:pPr>
            <a:r>
              <a:rPr lang="en-US" sz="1600" dirty="0">
                <a:latin typeface="Arial" charset="0"/>
                <a:ea typeface="ＭＳ Ｐゴシック" charset="-128"/>
                <a:cs typeface="ＭＳ Ｐゴシック" charset="-128"/>
              </a:rPr>
              <a:t>If you run only one script during your </a:t>
            </a:r>
            <a:r>
              <a:rPr lang="en-US" sz="1600" dirty="0">
                <a:latin typeface="Arial" charset="0"/>
              </a:rPr>
              <a:t>MATLAB </a:t>
            </a:r>
            <a:r>
              <a:rPr lang="en-US" sz="1600" dirty="0">
                <a:latin typeface="Arial" charset="0"/>
                <a:ea typeface="ＭＳ Ｐゴシック" charset="-128"/>
                <a:cs typeface="ＭＳ Ｐゴシック" charset="-128"/>
              </a:rPr>
              <a:t>session, there’s no problem.</a:t>
            </a:r>
          </a:p>
        </p:txBody>
      </p:sp>
      <p:sp>
        <p:nvSpPr>
          <p:cNvPr id="25606" name="Text Box 5"/>
          <p:cNvSpPr txBox="1">
            <a:spLocks noChangeArrowheads="1"/>
          </p:cNvSpPr>
          <p:nvPr/>
        </p:nvSpPr>
        <p:spPr bwMode="auto">
          <a:xfrm>
            <a:off x="3740150" y="5729287"/>
            <a:ext cx="1620957" cy="2308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lang="en-US" sz="1000" dirty="0">
                <a:solidFill>
                  <a:schemeClr val="tx2"/>
                </a:solidFill>
                <a:latin typeface="Arial" charset="0"/>
              </a:rPr>
              <a:t>continued on next page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MATLAB Interface to CSPICE</a:t>
            </a:r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3395C1D-49F6-8148-8AB9-41864408E584}" type="slidenum">
              <a:rPr lang="en-US"/>
              <a:pPr>
                <a:defRPr/>
              </a:pPr>
              <a:t>8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26628" name="Rectangle 2"/>
          <p:cNvSpPr>
            <a:spLocks noChangeArrowheads="1"/>
          </p:cNvSpPr>
          <p:nvPr/>
        </p:nvSpPr>
        <p:spPr bwMode="auto">
          <a:xfrm>
            <a:off x="2740025" y="381000"/>
            <a:ext cx="3671888" cy="4746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63500" tIns="25400" rIns="63500" bIns="25400">
            <a:prstTxWarp prst="textNoShape">
              <a:avLst/>
            </a:prstTxWarp>
            <a:spAutoFit/>
          </a:bodyPr>
          <a:lstStyle/>
          <a:p>
            <a:pPr>
              <a:lnSpc>
                <a:spcPct val="87000"/>
              </a:lnSpc>
              <a:spcBef>
                <a:spcPct val="0"/>
              </a:spcBef>
              <a:buFontTx/>
              <a:buNone/>
            </a:pPr>
            <a:r>
              <a:rPr lang="en-US" sz="3200">
                <a:solidFill>
                  <a:schemeClr val="tx2"/>
                </a:solidFill>
                <a:latin typeface="Arial" charset="0"/>
              </a:rPr>
              <a:t>Mice Operation (2)</a:t>
            </a:r>
          </a:p>
        </p:txBody>
      </p:sp>
      <p:sp>
        <p:nvSpPr>
          <p:cNvPr id="26629" name="Rectangle 3"/>
          <p:cNvSpPr>
            <a:spLocks noChangeArrowheads="1"/>
          </p:cNvSpPr>
          <p:nvPr/>
        </p:nvSpPr>
        <p:spPr bwMode="auto">
          <a:xfrm>
            <a:off x="539750" y="1377950"/>
            <a:ext cx="8153400" cy="4343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</a:bodyPr>
          <a:lstStyle/>
          <a:p>
            <a:pPr marL="285750" indent="-285750" algn="l">
              <a:lnSpc>
                <a:spcPct val="80000"/>
              </a:lnSpc>
              <a:buSzPct val="100000"/>
              <a:buFontTx/>
              <a:buChar char="•"/>
            </a:pPr>
            <a:r>
              <a:rPr lang="en-US" sz="2000" dirty="0">
                <a:latin typeface="Arial" charset="0"/>
              </a:rPr>
              <a:t>Mitigation: two approaches</a:t>
            </a:r>
            <a:endParaRPr lang="en-US" sz="2400" dirty="0">
              <a:latin typeface="Arial" charset="0"/>
            </a:endParaRPr>
          </a:p>
          <a:p>
            <a:pPr marL="685800" lvl="1" indent="-228600" algn="l">
              <a:lnSpc>
                <a:spcPct val="80000"/>
              </a:lnSpc>
              <a:buSzPct val="100000"/>
            </a:pPr>
            <a:r>
              <a:rPr lang="en-US" sz="1800" dirty="0">
                <a:latin typeface="Arial" charset="0"/>
                <a:ea typeface="ＭＳ Ｐゴシック" charset="-128"/>
                <a:cs typeface="ＭＳ Ｐゴシック" charset="-128"/>
              </a:rPr>
              <a:t>Load all needed SPICE kernels for your </a:t>
            </a:r>
            <a:r>
              <a:rPr lang="en-US" sz="1800" dirty="0">
                <a:latin typeface="Arial" charset="0"/>
              </a:rPr>
              <a:t>MATLAB </a:t>
            </a:r>
            <a:r>
              <a:rPr lang="en-US" sz="1800" u="sng" dirty="0">
                <a:latin typeface="Arial" charset="0"/>
                <a:ea typeface="ＭＳ Ｐゴシック" charset="-128"/>
                <a:cs typeface="ＭＳ Ｐゴシック" charset="-128"/>
              </a:rPr>
              <a:t>session</a:t>
            </a:r>
            <a:r>
              <a:rPr lang="en-US" sz="1800" dirty="0">
                <a:latin typeface="Arial" charset="0"/>
                <a:ea typeface="ＭＳ Ｐゴシック" charset="-128"/>
                <a:cs typeface="ＭＳ Ｐゴシック" charset="-128"/>
              </a:rPr>
              <a:t> at the beginning of the session, paying careful attention to the files loaded and the loading order (loading order affects precedence)</a:t>
            </a:r>
          </a:p>
          <a:p>
            <a:pPr marL="1143000" lvl="2" indent="-228600" algn="l">
              <a:lnSpc>
                <a:spcPct val="80000"/>
              </a:lnSpc>
              <a:buSzPct val="100000"/>
              <a:buFontTx/>
              <a:buChar char="»"/>
            </a:pPr>
            <a:r>
              <a:rPr lang="en-US" sz="1600" dirty="0">
                <a:latin typeface="Arial" charset="0"/>
                <a:ea typeface="ＭＳ Ｐゴシック" charset="-128"/>
                <a:cs typeface="ＭＳ Ｐゴシック" charset="-128"/>
              </a:rPr>
              <a:t>Convince yourself that this approach will provide ALL of the scripts you will run during this </a:t>
            </a:r>
            <a:r>
              <a:rPr lang="en-US" sz="1600" dirty="0">
                <a:latin typeface="Arial" charset="0"/>
              </a:rPr>
              <a:t>MATLAB </a:t>
            </a:r>
            <a:r>
              <a:rPr lang="en-US" sz="1600" dirty="0">
                <a:latin typeface="Arial" charset="0"/>
                <a:ea typeface="ＭＳ Ｐゴシック" charset="-128"/>
                <a:cs typeface="ＭＳ Ｐゴシック" charset="-128"/>
              </a:rPr>
              <a:t>session with the appropriate SPICE data</a:t>
            </a:r>
            <a:endParaRPr lang="en-US" sz="1800" dirty="0">
              <a:latin typeface="Arial" charset="0"/>
              <a:ea typeface="ＭＳ Ｐゴシック" charset="-128"/>
              <a:cs typeface="ＭＳ Ｐゴシック" charset="-128"/>
            </a:endParaRPr>
          </a:p>
          <a:p>
            <a:pPr marL="685800" lvl="1" indent="-228600" algn="l">
              <a:lnSpc>
                <a:spcPct val="80000"/>
              </a:lnSpc>
              <a:buSzPct val="100000"/>
            </a:pPr>
            <a:r>
              <a:rPr lang="en-US" sz="1800" dirty="0">
                <a:latin typeface="Arial" charset="0"/>
                <a:ea typeface="ＭＳ Ｐゴシック" charset="-128"/>
                <a:cs typeface="ＭＳ Ｐゴシック" charset="-128"/>
              </a:rPr>
              <a:t>At or near the end of every </a:t>
            </a:r>
            <a:r>
              <a:rPr lang="en-US" sz="1800" dirty="0">
                <a:latin typeface="Arial" charset="0"/>
              </a:rPr>
              <a:t>MATLAB </a:t>
            </a:r>
            <a:r>
              <a:rPr lang="en-US" sz="1800" u="sng" dirty="0">
                <a:latin typeface="Arial" charset="0"/>
                <a:ea typeface="ＭＳ Ｐゴシック" charset="-128"/>
                <a:cs typeface="ＭＳ Ｐゴシック" charset="-128"/>
              </a:rPr>
              <a:t>script</a:t>
            </a:r>
            <a:r>
              <a:rPr lang="en-US" sz="1800" dirty="0">
                <a:latin typeface="Arial" charset="0"/>
                <a:ea typeface="ＭＳ Ｐゴシック" charset="-128"/>
                <a:cs typeface="ＭＳ Ｐゴシック" charset="-128"/>
              </a:rPr>
              <a:t>:</a:t>
            </a:r>
          </a:p>
          <a:p>
            <a:pPr marL="1143000" lvl="2" indent="-228600" algn="l">
              <a:lnSpc>
                <a:spcPct val="80000"/>
              </a:lnSpc>
              <a:buSzPct val="100000"/>
              <a:buFontTx/>
              <a:buChar char="»"/>
            </a:pPr>
            <a:r>
              <a:rPr lang="en-US" sz="1600" dirty="0">
                <a:latin typeface="Arial" charset="0"/>
                <a:ea typeface="ＭＳ Ｐゴシック" charset="-128"/>
                <a:cs typeface="ＭＳ Ｐゴシック" charset="-128"/>
              </a:rPr>
              <a:t>include a call to </a:t>
            </a:r>
            <a:r>
              <a:rPr lang="en-US" sz="1600" b="0" dirty="0" err="1">
                <a:latin typeface="Courier New" charset="0"/>
                <a:ea typeface="ＭＳ Ｐゴシック" charset="-128"/>
                <a:cs typeface="ＭＳ Ｐゴシック" charset="-128"/>
              </a:rPr>
              <a:t>cspice_unload</a:t>
            </a:r>
            <a:r>
              <a:rPr lang="en-US" sz="1600" dirty="0">
                <a:latin typeface="Arial" charset="0"/>
                <a:ea typeface="ＭＳ Ｐゴシック" charset="-128"/>
                <a:cs typeface="ＭＳ Ｐゴシック" charset="-128"/>
              </a:rPr>
              <a:t> for each kernel loaded using </a:t>
            </a:r>
            <a:r>
              <a:rPr lang="en-US" sz="1600" b="0" dirty="0">
                <a:latin typeface="Courier New" charset="0"/>
                <a:ea typeface="ＭＳ Ｐゴシック" charset="-128"/>
                <a:cs typeface="ＭＳ Ｐゴシック" charset="-128"/>
              </a:rPr>
              <a:t>cspice_furnsh</a:t>
            </a:r>
            <a:endParaRPr lang="en-US" sz="1600" dirty="0">
              <a:latin typeface="Arial" charset="0"/>
              <a:ea typeface="ＭＳ Ｐゴシック" charset="-128"/>
              <a:cs typeface="ＭＳ Ｐゴシック" charset="-128"/>
            </a:endParaRPr>
          </a:p>
          <a:p>
            <a:pPr marL="1143000" lvl="2" indent="-228600" algn="l">
              <a:lnSpc>
                <a:spcPct val="80000"/>
              </a:lnSpc>
              <a:buSzPct val="100000"/>
              <a:buFontTx/>
              <a:buChar char="»"/>
            </a:pPr>
            <a:r>
              <a:rPr lang="en-US" sz="1600" dirty="0">
                <a:latin typeface="Arial" charset="0"/>
                <a:ea typeface="ＭＳ Ｐゴシック" charset="-128"/>
                <a:cs typeface="ＭＳ Ｐゴシック" charset="-128"/>
              </a:rPr>
              <a:t>or include a call to </a:t>
            </a:r>
            <a:r>
              <a:rPr lang="en-US" sz="1600" b="0" dirty="0">
                <a:latin typeface="Courier New" charset="0"/>
                <a:ea typeface="ＭＳ Ｐゴシック" charset="-128"/>
                <a:cs typeface="ＭＳ Ｐゴシック" charset="-128"/>
              </a:rPr>
              <a:t>cspice_kclear</a:t>
            </a:r>
            <a:r>
              <a:rPr lang="en-US" sz="1600" dirty="0">
                <a:latin typeface="Arial" charset="0"/>
                <a:ea typeface="ＭＳ Ｐゴシック" charset="-128"/>
                <a:cs typeface="ＭＳ Ｐゴシック" charset="-128"/>
              </a:rPr>
              <a:t> to remove </a:t>
            </a:r>
            <a:r>
              <a:rPr lang="en-US" sz="1600" u="sng" dirty="0">
                <a:latin typeface="Arial" charset="0"/>
                <a:ea typeface="ＭＳ Ｐゴシック" charset="-128"/>
                <a:cs typeface="ＭＳ Ｐゴシック" charset="-128"/>
              </a:rPr>
              <a:t>ALL</a:t>
            </a:r>
            <a:r>
              <a:rPr lang="en-US" sz="1600" dirty="0">
                <a:latin typeface="Arial" charset="0"/>
                <a:ea typeface="ＭＳ Ｐゴシック" charset="-128"/>
                <a:cs typeface="ＭＳ Ｐゴシック" charset="-128"/>
              </a:rPr>
              <a:t> kernel data from the kernel pool loaded using </a:t>
            </a:r>
            <a:r>
              <a:rPr lang="en-US" sz="1600" b="0" dirty="0">
                <a:latin typeface="Courier New" charset="0"/>
                <a:ea typeface="ＭＳ Ｐゴシック" charset="-128"/>
                <a:cs typeface="ＭＳ Ｐゴシック" charset="-128"/>
              </a:rPr>
              <a:t>cspice_furnsh</a:t>
            </a:r>
            <a:endParaRPr lang="en-US" sz="1800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MATLAB Interface to CSPICE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DCC5C37-46A7-4844-849F-81FD7CC2BCC4}" type="slidenum">
              <a:rPr lang="en-US"/>
              <a:pPr>
                <a:defRPr/>
              </a:pPr>
              <a:t>9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27652" name="Rectangle 2"/>
          <p:cNvSpPr>
            <a:spLocks noChangeArrowheads="1"/>
          </p:cNvSpPr>
          <p:nvPr/>
        </p:nvSpPr>
        <p:spPr bwMode="auto">
          <a:xfrm>
            <a:off x="539750" y="1377950"/>
            <a:ext cx="8153400" cy="5105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</a:bodyPr>
          <a:lstStyle/>
          <a:p>
            <a:pPr marL="285750" indent="-285750" algn="l">
              <a:buSzPct val="100000"/>
              <a:buFontTx/>
              <a:buChar char="•"/>
            </a:pPr>
            <a:r>
              <a:rPr lang="en-US" sz="2000" dirty="0">
                <a:latin typeface="Arial" charset="0"/>
              </a:rPr>
              <a:t>Most Mice functions include use of </a:t>
            </a:r>
            <a:r>
              <a:rPr lang="en-US" sz="2000" dirty="0" err="1">
                <a:latin typeface="Arial" charset="0"/>
              </a:rPr>
              <a:t>vectorized</a:t>
            </a:r>
            <a:r>
              <a:rPr lang="en-US" sz="2000" dirty="0">
                <a:latin typeface="Arial" charset="0"/>
              </a:rPr>
              <a:t> arguments, a capability not available in C or Fortran toolkits.</a:t>
            </a:r>
            <a:endParaRPr lang="en-US" sz="2400" dirty="0">
              <a:latin typeface="Arial" charset="0"/>
            </a:endParaRPr>
          </a:p>
          <a:p>
            <a:pPr marL="285750" indent="-285750" algn="l">
              <a:buSzPct val="100000"/>
              <a:buFontTx/>
              <a:buChar char="•"/>
            </a:pPr>
            <a:r>
              <a:rPr lang="en-US" sz="2000" dirty="0">
                <a:latin typeface="Arial" charset="0"/>
              </a:rPr>
              <a:t>Example: use Mice to retrieve state vectors and light-time values for 1000 ephemeris times.</a:t>
            </a:r>
            <a:r>
              <a:rPr lang="en-US" sz="2400" dirty="0">
                <a:latin typeface="Arial" charset="0"/>
              </a:rPr>
              <a:t> </a:t>
            </a:r>
          </a:p>
          <a:p>
            <a:pPr marL="685800" lvl="1" indent="-228600" algn="l">
              <a:buSzPct val="100000"/>
            </a:pPr>
            <a:r>
              <a:rPr lang="en-US" sz="1800" dirty="0">
                <a:latin typeface="Arial" charset="0"/>
                <a:ea typeface="ＭＳ Ｐゴシック" charset="-128"/>
                <a:cs typeface="ＭＳ Ｐゴシック" charset="-128"/>
              </a:rPr>
              <a:t>Create an array of 1000 ephemeris times with a step size of 10 hours, starting from July 1, 2005:</a:t>
            </a:r>
          </a:p>
          <a:p>
            <a:pPr marL="685800" lvl="1" indent="-228600" algn="l">
              <a:buSzPct val="100000"/>
            </a:pPr>
            <a:endParaRPr lang="en-US" b="0" dirty="0">
              <a:latin typeface="Courier New" charset="0"/>
              <a:ea typeface="ＭＳ Ｐゴシック" charset="-128"/>
              <a:cs typeface="ＭＳ Ｐゴシック" charset="-128"/>
            </a:endParaRPr>
          </a:p>
          <a:p>
            <a:pPr marL="685800" lvl="1" indent="-228600" algn="l">
              <a:buSzPct val="100000"/>
              <a:buFontTx/>
              <a:buNone/>
            </a:pPr>
            <a:r>
              <a:rPr lang="en-US" b="0" dirty="0">
                <a:latin typeface="Courier New" charset="0"/>
                <a:ea typeface="ＭＳ Ｐゴシック" charset="-128"/>
                <a:cs typeface="ＭＳ Ｐゴシック" charset="-128"/>
              </a:rPr>
              <a:t>start = cspice_str2et('July 1 2005');</a:t>
            </a:r>
          </a:p>
          <a:p>
            <a:pPr marL="685800" lvl="1" indent="-228600" algn="l">
              <a:buSzPct val="100000"/>
              <a:buFontTx/>
              <a:buNone/>
            </a:pPr>
            <a:r>
              <a:rPr lang="en-US" b="0" dirty="0">
                <a:latin typeface="Courier New" charset="0"/>
                <a:ea typeface="ＭＳ Ｐゴシック" charset="-128"/>
                <a:cs typeface="ＭＳ Ｐゴシック" charset="-128"/>
              </a:rPr>
              <a:t>et    = (0:999)*36000 + start;</a:t>
            </a:r>
            <a:endParaRPr lang="en-US" b="0" dirty="0">
              <a:latin typeface="Courier" charset="0"/>
              <a:ea typeface="ＭＳ Ｐゴシック" charset="-128"/>
              <a:cs typeface="ＭＳ Ｐゴシック" charset="-128"/>
            </a:endParaRPr>
          </a:p>
          <a:p>
            <a:pPr marL="685800" lvl="1" indent="-228600" algn="l">
              <a:buSzPct val="100000"/>
              <a:buFontTx/>
              <a:buNone/>
            </a:pPr>
            <a:endParaRPr lang="en-US" b="0" dirty="0">
              <a:latin typeface="Courier New" charset="0"/>
              <a:ea typeface="ＭＳ Ｐゴシック" charset="-128"/>
              <a:cs typeface="ＭＳ Ｐゴシック" charset="-128"/>
            </a:endParaRPr>
          </a:p>
          <a:p>
            <a:pPr marL="685800" lvl="1" indent="-228600" algn="l">
              <a:buSzPct val="100000"/>
            </a:pPr>
            <a:r>
              <a:rPr lang="en-US" sz="1800" dirty="0">
                <a:latin typeface="Arial" charset="0"/>
                <a:ea typeface="ＭＳ Ｐゴシック" charset="-128"/>
                <a:cs typeface="ＭＳ Ｐゴシック" charset="-128"/>
              </a:rPr>
              <a:t>Retrieve the state vectors and corresponding light times from Mars to earth at each </a:t>
            </a:r>
            <a:r>
              <a:rPr lang="en-US" sz="1800" b="0" dirty="0">
                <a:latin typeface="Courier New" charset="0"/>
                <a:ea typeface="ＭＳ Ｐゴシック" charset="-128"/>
                <a:cs typeface="ＭＳ Ｐゴシック" charset="-128"/>
              </a:rPr>
              <a:t>et</a:t>
            </a:r>
            <a:r>
              <a:rPr lang="en-US" sz="1800" dirty="0">
                <a:latin typeface="Arial" charset="0"/>
                <a:ea typeface="ＭＳ Ｐゴシック" charset="-128"/>
                <a:cs typeface="ＭＳ Ｐゴシック" charset="-128"/>
              </a:rPr>
              <a:t> in the J2000 frame with LT+S aberration correction:</a:t>
            </a:r>
          </a:p>
          <a:p>
            <a:pPr marL="685800" lvl="1" indent="-228600" algn="l">
              <a:buSzPct val="100000"/>
              <a:buFontTx/>
              <a:buNone/>
            </a:pPr>
            <a:endParaRPr lang="en-US" b="0" dirty="0">
              <a:latin typeface="Courier" charset="0"/>
              <a:ea typeface="ＭＳ Ｐゴシック" charset="-128"/>
              <a:cs typeface="ＭＳ Ｐゴシック" charset="-128"/>
            </a:endParaRPr>
          </a:p>
          <a:p>
            <a:pPr marL="685800" lvl="1" indent="-228600" algn="l">
              <a:buSzPct val="100000"/>
              <a:buFontTx/>
              <a:buNone/>
            </a:pPr>
            <a:r>
              <a:rPr lang="en-US" b="0" dirty="0">
                <a:latin typeface="Courier New" charset="0"/>
                <a:ea typeface="ＭＳ Ｐゴシック" charset="-128"/>
                <a:cs typeface="ＭＳ Ｐゴシック" charset="-128"/>
              </a:rPr>
              <a:t>[state, </a:t>
            </a:r>
            <a:r>
              <a:rPr lang="en-US" b="0" dirty="0" err="1">
                <a:latin typeface="Courier New" charset="0"/>
                <a:ea typeface="ＭＳ Ｐゴシック" charset="-128"/>
                <a:cs typeface="ＭＳ Ｐゴシック" charset="-128"/>
              </a:rPr>
              <a:t>ltime</a:t>
            </a:r>
            <a:r>
              <a:rPr lang="en-US" b="0" dirty="0">
                <a:latin typeface="Courier New" charset="0"/>
                <a:ea typeface="ＭＳ Ｐゴシック" charset="-128"/>
                <a:cs typeface="ＭＳ Ｐゴシック" charset="-128"/>
              </a:rPr>
              <a:t>] = </a:t>
            </a:r>
            <a:r>
              <a:rPr lang="en-US" b="0" dirty="0" err="1">
                <a:latin typeface="Courier New" charset="0"/>
                <a:ea typeface="ＭＳ Ｐゴシック" charset="-128"/>
                <a:cs typeface="ＭＳ Ｐゴシック" charset="-128"/>
              </a:rPr>
              <a:t>cspice_spkezr</a:t>
            </a:r>
            <a:r>
              <a:rPr lang="en-US" b="0" dirty="0">
                <a:latin typeface="Courier New" charset="0"/>
                <a:ea typeface="ＭＳ Ｐゴシック" charset="-128"/>
                <a:cs typeface="ＭＳ Ｐゴシック" charset="-128"/>
              </a:rPr>
              <a:t>( 'Earth', et, 'J2000', 'LT+S', 'MARS');</a:t>
            </a:r>
          </a:p>
          <a:p>
            <a:pPr marL="685800" lvl="1" indent="-228600" algn="l">
              <a:buSzPct val="100000"/>
              <a:buFontTx/>
              <a:buNone/>
            </a:pPr>
            <a:r>
              <a:rPr lang="en-US" b="0" dirty="0">
                <a:latin typeface="Courier New" charset="0"/>
                <a:ea typeface="ＭＳ Ｐゴシック" charset="-128"/>
                <a:cs typeface="ＭＳ Ｐゴシック" charset="-128"/>
              </a:rPr>
              <a:t>					  </a:t>
            </a:r>
            <a:r>
              <a:rPr lang="en-US" dirty="0">
                <a:latin typeface="Arial" charset="0"/>
                <a:ea typeface="ＭＳ Ｐゴシック" charset="-128"/>
                <a:cs typeface="ＭＳ Ｐゴシック" charset="-128"/>
              </a:rPr>
              <a:t>or</a:t>
            </a:r>
            <a:endParaRPr lang="en-US" b="0" dirty="0">
              <a:latin typeface="Courier New" charset="0"/>
              <a:ea typeface="ＭＳ Ｐゴシック" charset="-128"/>
              <a:cs typeface="ＭＳ Ｐゴシック" charset="-128"/>
            </a:endParaRPr>
          </a:p>
          <a:p>
            <a:pPr marL="685800" lvl="1" indent="-228600" algn="l">
              <a:buSzPct val="100000"/>
              <a:buFontTx/>
              <a:buNone/>
            </a:pPr>
            <a:r>
              <a:rPr lang="en-US" b="0" dirty="0" err="1">
                <a:latin typeface="Courier New" charset="0"/>
                <a:ea typeface="ＭＳ Ｐゴシック" charset="-128"/>
                <a:cs typeface="ＭＳ Ｐゴシック" charset="-128"/>
              </a:rPr>
              <a:t>starg</a:t>
            </a:r>
            <a:r>
              <a:rPr lang="en-US" b="0" dirty="0">
                <a:latin typeface="Courier New" charset="0"/>
                <a:ea typeface="ＭＳ Ｐゴシック" charset="-128"/>
                <a:cs typeface="ＭＳ Ｐゴシック" charset="-128"/>
              </a:rPr>
              <a:t> = </a:t>
            </a:r>
            <a:r>
              <a:rPr lang="en-US" b="0" dirty="0" err="1">
                <a:latin typeface="Courier New" charset="0"/>
                <a:ea typeface="ＭＳ Ｐゴシック" charset="-128"/>
                <a:cs typeface="ＭＳ Ｐゴシック" charset="-128"/>
              </a:rPr>
              <a:t>mice_spkezr</a:t>
            </a:r>
            <a:r>
              <a:rPr lang="en-US" b="0" dirty="0">
                <a:latin typeface="Courier New" charset="0"/>
                <a:ea typeface="ＭＳ Ｐゴシック" charset="-128"/>
                <a:cs typeface="ＭＳ Ｐゴシック" charset="-128"/>
              </a:rPr>
              <a:t>( 'Earth', et, 'J2000', 'LT+S', 'MARS');</a:t>
            </a:r>
          </a:p>
          <a:p>
            <a:pPr marL="685800" lvl="1" indent="-228600" algn="l">
              <a:buSzPct val="100000"/>
              <a:buFontTx/>
              <a:buNone/>
            </a:pPr>
            <a:endParaRPr lang="en-US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7653" name="Rectangle 3"/>
          <p:cNvSpPr>
            <a:spLocks noChangeArrowheads="1"/>
          </p:cNvSpPr>
          <p:nvPr/>
        </p:nvSpPr>
        <p:spPr bwMode="auto">
          <a:xfrm>
            <a:off x="2405063" y="381000"/>
            <a:ext cx="4305300" cy="4746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63500" tIns="25400" rIns="63500" bIns="25400">
            <a:prstTxWarp prst="textNoShape">
              <a:avLst/>
            </a:prstTxWarp>
            <a:spAutoFit/>
          </a:bodyPr>
          <a:lstStyle/>
          <a:p>
            <a:pPr>
              <a:lnSpc>
                <a:spcPct val="87000"/>
              </a:lnSpc>
              <a:spcBef>
                <a:spcPct val="0"/>
              </a:spcBef>
              <a:buFontTx/>
              <a:buNone/>
            </a:pPr>
            <a:r>
              <a:rPr lang="en-US" sz="3200">
                <a:solidFill>
                  <a:schemeClr val="tx2"/>
                </a:solidFill>
                <a:latin typeface="Arial" charset="0"/>
              </a:rPr>
              <a:t>Mice Vectorization (1)</a:t>
            </a:r>
            <a:endParaRPr lang="en-US" sz="200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27654" name="Text Box 11"/>
          <p:cNvSpPr txBox="1">
            <a:spLocks noChangeArrowheads="1"/>
          </p:cNvSpPr>
          <p:nvPr/>
        </p:nvSpPr>
        <p:spPr bwMode="auto">
          <a:xfrm>
            <a:off x="3740150" y="6342062"/>
            <a:ext cx="1620957" cy="2308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lang="en-US" sz="1000" dirty="0">
                <a:solidFill>
                  <a:schemeClr val="tx2"/>
                </a:solidFill>
                <a:latin typeface="Arial" charset="0"/>
              </a:rPr>
              <a:t>continued on next page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PICE_Presentation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SPICE_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488" tIns="44450" rIns="90488" bIns="4445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90000"/>
          </a:lnSpc>
          <a:spcBef>
            <a:spcPct val="30000"/>
          </a:spcBef>
          <a:spcAft>
            <a:spcPct val="0"/>
          </a:spcAft>
          <a:buClrTx/>
          <a:buSzTx/>
          <a:buFontTx/>
          <a:buChar char="–"/>
          <a:tabLst/>
          <a:defRPr kumimoji="0" lang="en-US" sz="14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488" tIns="44450" rIns="90488" bIns="4445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90000"/>
          </a:lnSpc>
          <a:spcBef>
            <a:spcPct val="30000"/>
          </a:spcBef>
          <a:spcAft>
            <a:spcPct val="0"/>
          </a:spcAft>
          <a:buClrTx/>
          <a:buSzTx/>
          <a:buFontTx/>
          <a:buChar char="–"/>
          <a:tabLst/>
          <a:defRPr kumimoji="0" lang="en-US" sz="14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SPICE_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ICE_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PICE_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ICE_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ICE_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ICE_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ICE_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Office\Templates\SPICE_Presentation.pot</Template>
  <TotalTime>500255170</TotalTime>
  <Pages>1</Pages>
  <Words>1639</Words>
  <Application>Microsoft Macintosh PowerPoint</Application>
  <PresentationFormat>Custom</PresentationFormat>
  <Paragraphs>182</Paragraphs>
  <Slides>14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Courier</vt:lpstr>
      <vt:lpstr>Courier New</vt:lpstr>
      <vt:lpstr>Times</vt:lpstr>
      <vt:lpstr>Times New Roman</vt:lpstr>
      <vt:lpstr>SPICE_Presentation</vt:lpstr>
      <vt:lpstr>“Mice”  The MATLAB© Interface to CSPICE </vt:lpstr>
      <vt:lpstr>Topics</vt:lpstr>
      <vt:lpstr>Mice Benefits</vt:lpstr>
      <vt:lpstr>How Does It Work? (1)</vt:lpstr>
      <vt:lpstr>How Does It Work? (2)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subject/>
  <dc:creator>Chuck Acton</dc:creator>
  <cp:keywords/>
  <dc:description/>
  <cp:lastModifiedBy>Semenov, Boris V (US 392N)</cp:lastModifiedBy>
  <cp:revision>810</cp:revision>
  <cp:lastPrinted>2009-01-06T23:24:32Z</cp:lastPrinted>
  <dcterms:created xsi:type="dcterms:W3CDTF">2010-02-25T04:10:09Z</dcterms:created>
  <dcterms:modified xsi:type="dcterms:W3CDTF">2023-04-09T13:58:09Z</dcterms:modified>
</cp:coreProperties>
</file>