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9" r:id="rId1"/>
  </p:sldMasterIdLst>
  <p:notesMasterIdLst>
    <p:notesMasterId r:id="rId10"/>
  </p:notesMasterIdLst>
  <p:handoutMasterIdLst>
    <p:handoutMasterId r:id="rId11"/>
  </p:handoutMasterIdLst>
  <p:sldIdLst>
    <p:sldId id="272" r:id="rId2"/>
    <p:sldId id="273" r:id="rId3"/>
    <p:sldId id="261" r:id="rId4"/>
    <p:sldId id="265" r:id="rId5"/>
    <p:sldId id="269" r:id="rId6"/>
    <p:sldId id="271" r:id="rId7"/>
    <p:sldId id="274" r:id="rId8"/>
    <p:sldId id="275" r:id="rId9"/>
  </p:sldIdLst>
  <p:sldSz cx="9156700" cy="6870700"/>
  <p:notesSz cx="6858000" cy="9144000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72" userDrawn="1">
          <p15:clr>
            <a:srgbClr val="A4A3A4"/>
          </p15:clr>
        </p15:guide>
        <p15:guide id="2" pos="288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EFEFE"/>
    <a:srgbClr val="FDFDFD"/>
    <a:srgbClr val="CBCBCB"/>
    <a:srgbClr val="B2B2B2"/>
    <a:srgbClr val="EAEAEA"/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4451" autoAdjust="0"/>
    <p:restoredTop sz="99882" autoAdjust="0"/>
  </p:normalViewPr>
  <p:slideViewPr>
    <p:cSldViewPr>
      <p:cViewPr varScale="1">
        <p:scale>
          <a:sx n="111" d="100"/>
          <a:sy n="111" d="100"/>
        </p:scale>
        <p:origin x="200" y="472"/>
      </p:cViewPr>
      <p:guideLst>
        <p:guide orient="horz" pos="3172"/>
        <p:guide pos="288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8115859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698500"/>
            <a:ext cx="4552950" cy="34099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7791104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ＭＳ Ｐゴシック" charset="-128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ChangeArrowheads="1"/>
          </p:cNvSpPr>
          <p:nvPr/>
        </p:nvSpPr>
        <p:spPr bwMode="auto">
          <a:xfrm>
            <a:off x="3875088" y="-12700"/>
            <a:ext cx="2982912" cy="4492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507" name="Rectangle 3"/>
          <p:cNvSpPr>
            <a:spLocks noChangeArrowheads="1"/>
          </p:cNvSpPr>
          <p:nvPr/>
        </p:nvSpPr>
        <p:spPr bwMode="auto">
          <a:xfrm>
            <a:off x="3875088" y="8704263"/>
            <a:ext cx="2982912" cy="450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lIns="19050" tIns="0" rIns="19050" bIns="0" anchor="b">
            <a:prstTxWarp prst="textNoShape">
              <a:avLst/>
            </a:prstTxWarp>
          </a:bodyPr>
          <a:lstStyle/>
          <a:p>
            <a:pPr algn="r"/>
            <a:r>
              <a:rPr lang="en-US" sz="1000" i="1"/>
              <a:t>5</a:t>
            </a:r>
          </a:p>
        </p:txBody>
      </p:sp>
      <p:sp>
        <p:nvSpPr>
          <p:cNvPr id="21508" name="Rectangle 4"/>
          <p:cNvSpPr>
            <a:spLocks noChangeArrowheads="1"/>
          </p:cNvSpPr>
          <p:nvPr/>
        </p:nvSpPr>
        <p:spPr bwMode="auto">
          <a:xfrm>
            <a:off x="0" y="8704263"/>
            <a:ext cx="2981325" cy="4508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509" name="Rectangle 5"/>
          <p:cNvSpPr>
            <a:spLocks noChangeArrowheads="1"/>
          </p:cNvSpPr>
          <p:nvPr/>
        </p:nvSpPr>
        <p:spPr bwMode="auto">
          <a:xfrm>
            <a:off x="0" y="-12700"/>
            <a:ext cx="2981325" cy="4492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510" name="Rectangle 6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7288" y="698500"/>
            <a:ext cx="4543425" cy="3409950"/>
          </a:xfrm>
        </p:spPr>
      </p:sp>
      <p:sp>
        <p:nvSpPr>
          <p:cNvPr id="2151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96938" y="4352925"/>
            <a:ext cx="5081587" cy="4129088"/>
          </a:xfrm>
          <a:prstGeom prst="rect">
            <a:avLst/>
          </a:prstGeom>
          <a:noFill/>
          <a:ln w="12700">
            <a:miter lim="800000"/>
            <a:headEnd/>
            <a:tailEnd/>
          </a:ln>
        </p:spPr>
        <p:txBody>
          <a:bodyPr lIns="90488" tIns="44450" rIns="90488" bIns="44450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59747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>
                <a:latin typeface="Arial" charset="0"/>
              </a:rPr>
              <a:t>Navigation and Ancillary Information Facility</a:t>
            </a:r>
          </a:p>
        </p:txBody>
      </p:sp>
      <p:sp>
        <p:nvSpPr>
          <p:cNvPr id="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grpSp>
        <p:nvGrpSpPr>
          <p:cNvPr id="7" name="Group 7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8" name="Arc 8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Oval 9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Line 10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Line 11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Oval 12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Arc 13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Oval 14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Oval 15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16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8" name="Line 18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9" name="Text Box 19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>
                <a:latin typeface="Arial" charset="0"/>
              </a:endParaRPr>
            </a:p>
          </p:txBody>
        </p:sp>
        <p:sp>
          <p:nvSpPr>
            <p:cNvPr id="20" name="Text Box 20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>
                <a:latin typeface="Arial" charset="0"/>
              </a:endParaRPr>
            </a:p>
          </p:txBody>
        </p:sp>
      </p:grpSp>
      <p:sp>
        <p:nvSpPr>
          <p:cNvPr id="1638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708150" y="2286000"/>
            <a:ext cx="5727700" cy="4746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52EDE7-E29C-E249-8110-506672C43AD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21450" y="381000"/>
            <a:ext cx="1943100" cy="5721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2150" y="381000"/>
            <a:ext cx="5676900" cy="5721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DDB9AE-9DA4-B948-AB1F-CEB68DC635B2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4B44C6-7C88-5349-B496-F0448A64A778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4414838"/>
            <a:ext cx="7781925" cy="1365250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2911475"/>
            <a:ext cx="7781925" cy="15033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E61A8E-667B-2847-8184-70EBC8083E8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21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54550" y="198755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9994AD-01C4-BF4A-9C81-AE2DB4BBEDDE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42300" cy="114617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8288"/>
            <a:ext cx="4046538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9638"/>
            <a:ext cx="4046538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51375" y="1538288"/>
            <a:ext cx="4048125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1375" y="2179638"/>
            <a:ext cx="4048125" cy="395763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DF9315-C426-D044-AAF4-E45D0F64949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8097EC-47D6-3C4E-95E9-CB2B064DC8DA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D5DE0B-43A9-D24C-A355-35E50AA0EA60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13075" cy="11652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9813" y="273050"/>
            <a:ext cx="5119687" cy="58642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8275"/>
            <a:ext cx="3013075" cy="4699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B98C3A-39EF-2B4D-8572-BCAE91540003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463" y="4810125"/>
            <a:ext cx="549275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5463" y="614363"/>
            <a:ext cx="5492750" cy="412273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5463" y="5376863"/>
            <a:ext cx="5492750" cy="8064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DFFFB9-D9EB-3A43-B127-90FE09EBD191}" type="slidenum">
              <a:rPr lang="en-US"/>
              <a:pPr>
                <a:defRPr/>
              </a:pPr>
              <a:t>‹#›</a:t>
            </a:fld>
            <a:endParaRPr lang="en-US" sz="1400" b="0">
              <a:latin typeface="Times New Roman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2308225" y="381000"/>
            <a:ext cx="5727700" cy="47466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none" lIns="63500" tIns="25400" rIns="63500" bIns="25400" numCol="1" anchor="t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5363" name="Line 3"/>
          <p:cNvSpPr>
            <a:spLocks noChangeShapeType="1"/>
          </p:cNvSpPr>
          <p:nvPr/>
        </p:nvSpPr>
        <p:spPr bwMode="auto">
          <a:xfrm>
            <a:off x="2057400" y="920750"/>
            <a:ext cx="6584950" cy="0"/>
          </a:xfrm>
          <a:prstGeom prst="line">
            <a:avLst/>
          </a:prstGeom>
          <a:noFill/>
          <a:ln w="50800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364" name="Rectangle 4"/>
          <p:cNvSpPr>
            <a:spLocks noChangeArrowheads="1"/>
          </p:cNvSpPr>
          <p:nvPr/>
        </p:nvSpPr>
        <p:spPr bwMode="auto">
          <a:xfrm>
            <a:off x="2076450" y="971550"/>
            <a:ext cx="3876675" cy="2428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lIns="63500" tIns="25400" rIns="63500" bIns="2540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defRPr/>
            </a:pPr>
            <a:r>
              <a:rPr lang="en-US" sz="1400" b="1">
                <a:latin typeface="Arial" charset="0"/>
              </a:rPr>
              <a:t>Navigation and Ancillary Information Facility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692150" y="1987550"/>
            <a:ext cx="77724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5366" name="Rectangle 6"/>
          <p:cNvSpPr>
            <a:spLocks noChangeArrowheads="1"/>
          </p:cNvSpPr>
          <p:nvPr/>
        </p:nvSpPr>
        <p:spPr bwMode="auto">
          <a:xfrm>
            <a:off x="-12700" y="6530975"/>
            <a:ext cx="209550" cy="3397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pPr>
              <a:defRPr/>
            </a:pPr>
            <a:endParaRPr lang="en-US"/>
          </a:p>
        </p:txBody>
      </p:sp>
      <p:sp>
        <p:nvSpPr>
          <p:cNvPr id="15367" name="Rectangle 7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629400"/>
            <a:ext cx="28956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b="1">
                <a:latin typeface="Arial" charset="0"/>
              </a:defRPr>
            </a:lvl1pPr>
          </a:lstStyle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15368" name="Rectangle 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51700" y="6629400"/>
            <a:ext cx="1905000" cy="2413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b="1">
                <a:latin typeface="Arial" charset="0"/>
              </a:defRPr>
            </a:lvl1pPr>
          </a:lstStyle>
          <a:p>
            <a:pPr>
              <a:defRPr/>
            </a:pPr>
            <a:fld id="{EABFBB22-2D94-C345-8B12-076784DC02FD}" type="slidenum">
              <a:rPr lang="en-US"/>
              <a:pPr>
                <a:defRPr/>
              </a:pPr>
              <a:t>‹#›</a:t>
            </a:fld>
            <a:endParaRPr lang="en-US" sz="1400"/>
          </a:p>
        </p:txBody>
      </p:sp>
      <p:grpSp>
        <p:nvGrpSpPr>
          <p:cNvPr id="1033" name="Group 9"/>
          <p:cNvGrpSpPr>
            <a:grpSpLocks/>
          </p:cNvGrpSpPr>
          <p:nvPr/>
        </p:nvGrpSpPr>
        <p:grpSpPr bwMode="auto">
          <a:xfrm>
            <a:off x="177800" y="182563"/>
            <a:ext cx="1824038" cy="896937"/>
            <a:chOff x="112" y="115"/>
            <a:chExt cx="1149" cy="565"/>
          </a:xfrm>
        </p:grpSpPr>
        <p:sp>
          <p:nvSpPr>
            <p:cNvPr id="15370" name="Arc 10"/>
            <p:cNvSpPr>
              <a:spLocks/>
            </p:cNvSpPr>
            <p:nvPr/>
          </p:nvSpPr>
          <p:spPr bwMode="auto">
            <a:xfrm flipH="1">
              <a:off x="635" y="206"/>
              <a:ext cx="79" cy="71"/>
            </a:xfrm>
            <a:custGeom>
              <a:avLst/>
              <a:gdLst>
                <a:gd name="G0" fmla="+- 21600 0 0"/>
                <a:gd name="G1" fmla="+- 21600 0 0"/>
                <a:gd name="G2" fmla="+- 21600 0 0"/>
                <a:gd name="T0" fmla="*/ 9369 w 43200"/>
                <a:gd name="T1" fmla="*/ 39403 h 39403"/>
                <a:gd name="T2" fmla="*/ 34560 w 43200"/>
                <a:gd name="T3" fmla="*/ 38880 h 39403"/>
                <a:gd name="T4" fmla="*/ 21600 w 43200"/>
                <a:gd name="T5" fmla="*/ 21600 h 394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200" h="39403" fill="none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</a:path>
                <a:path w="43200" h="39403" stroke="0" extrusionOk="0">
                  <a:moveTo>
                    <a:pt x="9368" y="39403"/>
                  </a:moveTo>
                  <a:cubicBezTo>
                    <a:pt x="3504" y="35374"/>
                    <a:pt x="0" y="28715"/>
                    <a:pt x="0" y="21600"/>
                  </a:cubicBezTo>
                  <a:cubicBezTo>
                    <a:pt x="0" y="9670"/>
                    <a:pt x="9670" y="0"/>
                    <a:pt x="21600" y="0"/>
                  </a:cubicBezTo>
                  <a:cubicBezTo>
                    <a:pt x="33529" y="0"/>
                    <a:pt x="43200" y="9670"/>
                    <a:pt x="43200" y="21600"/>
                  </a:cubicBezTo>
                  <a:cubicBezTo>
                    <a:pt x="43199" y="28398"/>
                    <a:pt x="39999" y="34800"/>
                    <a:pt x="34560" y="38879"/>
                  </a:cubicBezTo>
                  <a:lnTo>
                    <a:pt x="21600" y="21600"/>
                  </a:lnTo>
                  <a:close/>
                </a:path>
              </a:pathLst>
            </a:cu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1" name="Oval 11"/>
            <p:cNvSpPr>
              <a:spLocks noChangeArrowheads="1"/>
            </p:cNvSpPr>
            <p:nvPr/>
          </p:nvSpPr>
          <p:spPr bwMode="auto">
            <a:xfrm>
              <a:off x="112" y="292"/>
              <a:ext cx="1149" cy="388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2" name="Line 12"/>
            <p:cNvSpPr>
              <a:spLocks noChangeShapeType="1"/>
            </p:cNvSpPr>
            <p:nvPr/>
          </p:nvSpPr>
          <p:spPr bwMode="auto">
            <a:xfrm>
              <a:off x="575" y="353"/>
              <a:ext cx="196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3" name="Line 13"/>
            <p:cNvSpPr>
              <a:spLocks noChangeShapeType="1"/>
            </p:cNvSpPr>
            <p:nvPr/>
          </p:nvSpPr>
          <p:spPr bwMode="auto">
            <a:xfrm rot="-5400000">
              <a:off x="644" y="352"/>
              <a:ext cx="58" cy="0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4" name="Oval 14"/>
            <p:cNvSpPr>
              <a:spLocks noChangeArrowheads="1"/>
            </p:cNvSpPr>
            <p:nvPr/>
          </p:nvSpPr>
          <p:spPr bwMode="auto">
            <a:xfrm>
              <a:off x="331" y="403"/>
              <a:ext cx="462" cy="156"/>
            </a:xfrm>
            <a:prstGeom prst="ellipse">
              <a:avLst/>
            </a:prstGeom>
            <a:noFill/>
            <a:ln w="12700">
              <a:solidFill>
                <a:srgbClr val="0000CC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5" name="Arc 15"/>
            <p:cNvSpPr>
              <a:spLocks/>
            </p:cNvSpPr>
            <p:nvPr/>
          </p:nvSpPr>
          <p:spPr bwMode="auto">
            <a:xfrm flipV="1">
              <a:off x="552" y="334"/>
              <a:ext cx="696" cy="225"/>
            </a:xfrm>
            <a:custGeom>
              <a:avLst/>
              <a:gdLst>
                <a:gd name="G0" fmla="+- 0 0 0"/>
                <a:gd name="G1" fmla="+- 21600 0 0"/>
                <a:gd name="G2" fmla="+- 21600 0 0"/>
                <a:gd name="T0" fmla="*/ 0 w 21600"/>
                <a:gd name="T1" fmla="*/ 0 h 29731"/>
                <a:gd name="T2" fmla="*/ 20011 w 21600"/>
                <a:gd name="T3" fmla="*/ 29731 h 29731"/>
                <a:gd name="T4" fmla="*/ 0 w 21600"/>
                <a:gd name="T5" fmla="*/ 21600 h 297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1600" h="29731" fill="none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</a:path>
                <a:path w="21600" h="29731" stroke="0" extrusionOk="0">
                  <a:moveTo>
                    <a:pt x="-1" y="0"/>
                  </a:moveTo>
                  <a:cubicBezTo>
                    <a:pt x="11929" y="0"/>
                    <a:pt x="21600" y="9670"/>
                    <a:pt x="21600" y="21600"/>
                  </a:cubicBezTo>
                  <a:cubicBezTo>
                    <a:pt x="21600" y="24387"/>
                    <a:pt x="21060" y="27148"/>
                    <a:pt x="20011" y="29731"/>
                  </a:cubicBezTo>
                  <a:lnTo>
                    <a:pt x="0" y="21600"/>
                  </a:lnTo>
                  <a:close/>
                </a:path>
              </a:pathLst>
            </a:custGeom>
            <a:noFill/>
            <a:ln w="127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6" name="Oval 16"/>
            <p:cNvSpPr>
              <a:spLocks noChangeArrowheads="1"/>
            </p:cNvSpPr>
            <p:nvPr/>
          </p:nvSpPr>
          <p:spPr bwMode="auto">
            <a:xfrm>
              <a:off x="563" y="536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7" name="Oval 17"/>
            <p:cNvSpPr>
              <a:spLocks noChangeArrowheads="1"/>
            </p:cNvSpPr>
            <p:nvPr/>
          </p:nvSpPr>
          <p:spPr bwMode="auto">
            <a:xfrm>
              <a:off x="1146" y="358"/>
              <a:ext cx="47" cy="47"/>
            </a:xfrm>
            <a:prstGeom prst="ellipse">
              <a:avLst/>
            </a:prstGeom>
            <a:solidFill>
              <a:srgbClr val="E30101"/>
            </a:solidFill>
            <a:ln w="9525">
              <a:solidFill>
                <a:srgbClr val="E3010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8" name="Line 18"/>
            <p:cNvSpPr>
              <a:spLocks noChangeShapeType="1"/>
            </p:cNvSpPr>
            <p:nvPr/>
          </p:nvSpPr>
          <p:spPr bwMode="auto">
            <a:xfrm flipV="1">
              <a:off x="675" y="152"/>
              <a:ext cx="0" cy="43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79" name="Freeform 19"/>
            <p:cNvSpPr>
              <a:spLocks/>
            </p:cNvSpPr>
            <p:nvPr/>
          </p:nvSpPr>
          <p:spPr bwMode="auto">
            <a:xfrm>
              <a:off x="560" y="234"/>
              <a:ext cx="233" cy="251"/>
            </a:xfrm>
            <a:custGeom>
              <a:avLst/>
              <a:gdLst/>
              <a:ahLst/>
              <a:cxnLst>
                <a:cxn ang="0">
                  <a:pos x="134" y="0"/>
                </a:cxn>
                <a:cxn ang="0">
                  <a:pos x="95" y="0"/>
                </a:cxn>
                <a:cxn ang="0">
                  <a:pos x="0" y="246"/>
                </a:cxn>
                <a:cxn ang="0">
                  <a:pos x="114" y="35"/>
                </a:cxn>
                <a:cxn ang="0">
                  <a:pos x="233" y="251"/>
                </a:cxn>
                <a:cxn ang="0">
                  <a:pos x="134" y="0"/>
                </a:cxn>
              </a:cxnLst>
              <a:rect l="0" t="0" r="r" b="b"/>
              <a:pathLst>
                <a:path w="233" h="251">
                  <a:moveTo>
                    <a:pt x="134" y="0"/>
                  </a:moveTo>
                  <a:lnTo>
                    <a:pt x="95" y="0"/>
                  </a:lnTo>
                  <a:lnTo>
                    <a:pt x="0" y="246"/>
                  </a:lnTo>
                  <a:lnTo>
                    <a:pt x="114" y="35"/>
                  </a:lnTo>
                  <a:lnTo>
                    <a:pt x="233" y="251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E30101"/>
            </a:solidFill>
            <a:ln w="9525" cap="flat" cmpd="sng">
              <a:solidFill>
                <a:schemeClr val="tx1"/>
              </a:solidFill>
              <a:prstDash val="solid"/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80" name="Line 20"/>
            <p:cNvSpPr>
              <a:spLocks noChangeShapeType="1"/>
            </p:cNvSpPr>
            <p:nvPr/>
          </p:nvSpPr>
          <p:spPr bwMode="auto">
            <a:xfrm flipV="1">
              <a:off x="675" y="192"/>
              <a:ext cx="0" cy="79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none" anchor="ctr">
              <a:prstTxWarp prst="textNoShape">
                <a:avLst/>
              </a:prstTxWarp>
            </a:bodyPr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381" name="Text Box 21"/>
            <p:cNvSpPr txBox="1">
              <a:spLocks noChangeArrowheads="1"/>
            </p:cNvSpPr>
            <p:nvPr/>
          </p:nvSpPr>
          <p:spPr bwMode="auto">
            <a:xfrm>
              <a:off x="247" y="115"/>
              <a:ext cx="370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N</a:t>
              </a:r>
              <a:endParaRPr lang="en-US" sz="4400">
                <a:latin typeface="Arial" charset="0"/>
              </a:endParaRPr>
            </a:p>
          </p:txBody>
        </p:sp>
        <p:sp>
          <p:nvSpPr>
            <p:cNvPr id="15382" name="Text Box 22"/>
            <p:cNvSpPr txBox="1">
              <a:spLocks noChangeArrowheads="1"/>
            </p:cNvSpPr>
            <p:nvPr/>
          </p:nvSpPr>
          <p:spPr bwMode="auto">
            <a:xfrm>
              <a:off x="739" y="115"/>
              <a:ext cx="429" cy="48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prstTxWarp prst="textNoShape">
                <a:avLst/>
              </a:prstTxWarp>
              <a:spAutoFit/>
            </a:bodyPr>
            <a:lstStyle/>
            <a:p>
              <a:pPr>
                <a:defRPr/>
              </a:pPr>
              <a:r>
                <a:rPr lang="en-US" sz="4400">
                  <a:solidFill>
                    <a:srgbClr val="E30101"/>
                  </a:solidFill>
                  <a:latin typeface="Arial" charset="0"/>
                </a:rPr>
                <a:t>IF</a:t>
              </a:r>
              <a:endParaRPr lang="en-US" sz="4400">
                <a:latin typeface="Arial" charset="0"/>
              </a:endParaRP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0" r:id="rId1"/>
    <p:sldLayoutId id="2147483761" r:id="rId2"/>
    <p:sldLayoutId id="2147483762" r:id="rId3"/>
    <p:sldLayoutId id="2147483763" r:id="rId4"/>
    <p:sldLayoutId id="2147483764" r:id="rId5"/>
    <p:sldLayoutId id="2147483765" r:id="rId6"/>
    <p:sldLayoutId id="2147483766" r:id="rId7"/>
    <p:sldLayoutId id="2147483767" r:id="rId8"/>
    <p:sldLayoutId id="2147483768" r:id="rId9"/>
    <p:sldLayoutId id="2147483769" r:id="rId10"/>
    <p:sldLayoutId id="2147483770" r:id="rId11"/>
  </p:sldLayoutIdLst>
  <p:hf hdr="0" dt="0"/>
  <p:txStyles>
    <p:titleStyle>
      <a:lvl1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-128"/>
          <a:cs typeface="ＭＳ Ｐゴシック" charset="-128"/>
        </a:defRPr>
      </a:lvl1pPr>
      <a:lvl2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2pPr>
      <a:lvl3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3pPr>
      <a:lvl4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4pPr>
      <a:lvl5pPr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  <a:ea typeface="ＭＳ Ｐゴシック" charset="-128"/>
          <a:cs typeface="ＭＳ Ｐゴシック" charset="-128"/>
        </a:defRPr>
      </a:lvl5pPr>
      <a:lvl6pPr marL="4572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6pPr>
      <a:lvl7pPr marL="9144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7pPr>
      <a:lvl8pPr marL="13716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8pPr>
      <a:lvl9pPr marL="1828800" algn="ctr" rtl="0" eaLnBrk="0" fontAlgn="base" hangingPunct="0">
        <a:lnSpc>
          <a:spcPct val="87000"/>
        </a:lnSpc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charset="0"/>
        </a:defRPr>
      </a:lvl9pPr>
    </p:titleStyle>
    <p:bodyStyle>
      <a:lvl1pPr marL="285750" indent="-2857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2400" b="1">
          <a:solidFill>
            <a:schemeClr val="tx1"/>
          </a:solidFill>
          <a:latin typeface="+mn-lt"/>
          <a:ea typeface="ＭＳ Ｐゴシック" charset="-128"/>
          <a:cs typeface="ＭＳ Ｐゴシック" charset="-128"/>
        </a:defRPr>
      </a:lvl1pPr>
      <a:lvl2pPr marL="6858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b="1">
          <a:solidFill>
            <a:schemeClr val="tx1"/>
          </a:solidFill>
          <a:latin typeface="+mn-lt"/>
          <a:ea typeface="ＭＳ Ｐゴシック" charset="-128"/>
        </a:defRPr>
      </a:lvl2pPr>
      <a:lvl3pPr marL="1143000" indent="-22860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»"/>
        <a:defRPr b="1">
          <a:solidFill>
            <a:schemeClr val="tx1"/>
          </a:solidFill>
          <a:latin typeface="+mn-lt"/>
          <a:ea typeface="ＭＳ Ｐゴシック" charset="-128"/>
        </a:defRPr>
      </a:lvl3pPr>
      <a:lvl4pPr marL="1543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•"/>
        <a:defRPr sz="1400" b="1">
          <a:solidFill>
            <a:schemeClr val="tx1"/>
          </a:solidFill>
          <a:latin typeface="+mn-lt"/>
          <a:ea typeface="ＭＳ Ｐゴシック" charset="-128"/>
        </a:defRPr>
      </a:lvl4pPr>
      <a:lvl5pPr marL="20002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5pPr>
      <a:lvl6pPr marL="24574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6pPr>
      <a:lvl7pPr marL="29146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7pPr>
      <a:lvl8pPr marL="33718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8pPr>
      <a:lvl9pPr marL="3829050" indent="-171450" algn="l" rtl="0" eaLnBrk="0" fontAlgn="base" hangingPunct="0">
        <a:lnSpc>
          <a:spcPct val="90000"/>
        </a:lnSpc>
        <a:spcBef>
          <a:spcPct val="30000"/>
        </a:spcBef>
        <a:spcAft>
          <a:spcPct val="0"/>
        </a:spcAft>
        <a:buSzPct val="100000"/>
        <a:buChar char="–"/>
        <a:defRPr sz="1400" b="1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naif.jpl.nasa.gov/naif/toolkit.html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naif.jpl.nasa.gov/naif/bugs.html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naif.jpl.nasa.gov/naif/contactinfo.html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5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032572" y="2368550"/>
            <a:ext cx="7078862" cy="1015278"/>
          </a:xfrm>
        </p:spPr>
        <p:txBody>
          <a:bodyPr/>
          <a:lstStyle/>
          <a:p>
            <a:r>
              <a:rPr lang="en-US" sz="3600" dirty="0"/>
              <a:t>Getting, Installing and Verifying</a:t>
            </a:r>
            <a:br>
              <a:rPr lang="en-US" sz="3600" dirty="0"/>
            </a:br>
            <a:r>
              <a:rPr lang="en-US" sz="3600" dirty="0"/>
              <a:t>the SPICE Toolkit</a:t>
            </a:r>
            <a:endParaRPr lang="en-US" sz="4800" b="0" dirty="0"/>
          </a:p>
        </p:txBody>
      </p:sp>
      <p:sp>
        <p:nvSpPr>
          <p:cNvPr id="15366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7950" y="5035550"/>
            <a:ext cx="6400800" cy="609600"/>
          </a:xfrm>
        </p:spPr>
        <p:txBody>
          <a:bodyPr/>
          <a:lstStyle/>
          <a:p>
            <a:pPr marL="285750" indent="-285750"/>
            <a:r>
              <a:rPr lang="en-US" dirty="0">
                <a:solidFill>
                  <a:schemeClr val="tx2"/>
                </a:solidFill>
              </a:rPr>
              <a:t>April 2023</a:t>
            </a:r>
          </a:p>
        </p:txBody>
      </p:sp>
    </p:spTree>
    <p:extLst>
      <p:ext uri="{BB962C8B-B14F-4D97-AF65-F5344CB8AC3E}">
        <p14:creationId xmlns:p14="http://schemas.microsoft.com/office/powerpoint/2010/main" val="8525152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Installing the SPICE Toolkit</a:t>
            </a:r>
          </a:p>
        </p:txBody>
      </p:sp>
      <p:sp>
        <p:nvSpPr>
          <p:cNvPr id="16387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6E8997BA-CFE9-1343-A661-C05A566258CA}" type="slidenum">
              <a:rPr lang="en-US" smtClean="0"/>
              <a:pPr/>
              <a:t>2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6388" name="Rectangle 2"/>
          <p:cNvSpPr>
            <a:spLocks noGrp="1" noChangeArrowheads="1"/>
          </p:cNvSpPr>
          <p:nvPr>
            <p:ph type="title"/>
          </p:nvPr>
        </p:nvSpPr>
        <p:spPr>
          <a:xfrm>
            <a:off x="2998144" y="387350"/>
            <a:ext cx="3744615" cy="479747"/>
          </a:xfrm>
        </p:spPr>
        <p:txBody>
          <a:bodyPr/>
          <a:lstStyle/>
          <a:p>
            <a:r>
              <a:rPr lang="en-US" dirty="0"/>
              <a:t>Getting the Toolkit</a:t>
            </a:r>
          </a:p>
        </p:txBody>
      </p:sp>
      <p:sp>
        <p:nvSpPr>
          <p:cNvPr id="1638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9750" y="1454150"/>
            <a:ext cx="8229600" cy="4876800"/>
          </a:xfrm>
        </p:spPr>
        <p:txBody>
          <a:bodyPr/>
          <a:lstStyle/>
          <a:p>
            <a:r>
              <a:rPr lang="en-US" sz="2000" dirty="0"/>
              <a:t>All official NAIF-supported instances of the SPICE Toolkit are freely available from the NAIF server</a:t>
            </a:r>
          </a:p>
          <a:p>
            <a:pPr>
              <a:buFontTx/>
              <a:buNone/>
            </a:pPr>
            <a:r>
              <a:rPr lang="en-US" sz="1600" dirty="0">
                <a:solidFill>
                  <a:schemeClr val="accent2"/>
                </a:solidFill>
                <a:latin typeface="Courier New" charset="0"/>
                <a:ea typeface="Courier New" charset="0"/>
                <a:cs typeface="Courier New" charset="0"/>
              </a:rPr>
              <a:t>                </a:t>
            </a:r>
            <a:r>
              <a:rPr lang="en-US" sz="1600" dirty="0">
                <a:solidFill>
                  <a:schemeClr val="accent6"/>
                </a:solidFill>
                <a:ea typeface="Courier New" charset="0"/>
                <a:cs typeface="Courier New" charset="0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https://naif.jpl.nasa.gov/naif/toolkit.html</a:t>
            </a:r>
            <a:endParaRPr lang="en-US" sz="1600" dirty="0">
              <a:solidFill>
                <a:schemeClr val="accent6"/>
              </a:solidFill>
              <a:ea typeface="Courier New" charset="0"/>
              <a:cs typeface="Courier New" charset="0"/>
            </a:endParaRPr>
          </a:p>
          <a:p>
            <a:pPr lvl="1"/>
            <a:r>
              <a:rPr lang="en-US" sz="1600" dirty="0"/>
              <a:t>No password or identification is needed </a:t>
            </a:r>
          </a:p>
          <a:p>
            <a:r>
              <a:rPr lang="en-US" sz="2000" dirty="0"/>
              <a:t>To download a Toolkit package</a:t>
            </a:r>
          </a:p>
          <a:p>
            <a:pPr lvl="1"/>
            <a:r>
              <a:rPr lang="en-US" sz="1600" dirty="0"/>
              <a:t>Select language – FORTRAN, C, IDL, MATLAB or Java Native Interface</a:t>
            </a:r>
          </a:p>
          <a:p>
            <a:pPr lvl="1"/>
            <a:r>
              <a:rPr lang="en-US" sz="1600" dirty="0"/>
              <a:t>Select computer platform/OS/compiler combination</a:t>
            </a:r>
          </a:p>
          <a:p>
            <a:pPr lvl="2"/>
            <a:r>
              <a:rPr lang="en-US" sz="1600" dirty="0"/>
              <a:t>Be careful to pick the right architecture: 64 or 32 bit  </a:t>
            </a:r>
          </a:p>
          <a:p>
            <a:pPr lvl="1"/>
            <a:r>
              <a:rPr lang="en-US" sz="1600" dirty="0"/>
              <a:t>Download all toolkit package components</a:t>
            </a:r>
          </a:p>
          <a:p>
            <a:pPr lvl="2"/>
            <a:r>
              <a:rPr lang="en-US" sz="1600" dirty="0"/>
              <a:t>Package file – </a:t>
            </a:r>
            <a:r>
              <a:rPr lang="en-US" sz="1600" dirty="0" err="1"/>
              <a:t>toolkit.tar.Z</a:t>
            </a:r>
            <a:r>
              <a:rPr lang="en-US" sz="1600" dirty="0"/>
              <a:t> (or </a:t>
            </a:r>
            <a:r>
              <a:rPr lang="en-US" sz="1600" dirty="0" err="1"/>
              <a:t>toolkit.zip</a:t>
            </a:r>
            <a:r>
              <a:rPr lang="en-US" sz="1600" dirty="0"/>
              <a:t>), </a:t>
            </a:r>
          </a:p>
          <a:p>
            <a:pPr lvl="2">
              <a:buFontTx/>
              <a:buNone/>
            </a:pPr>
            <a:r>
              <a:rPr lang="en-US" sz="1600" dirty="0"/>
              <a:t>                            </a:t>
            </a:r>
            <a:r>
              <a:rPr lang="en-US" sz="1600" dirty="0" err="1"/>
              <a:t>cspice.tar.Z</a:t>
            </a:r>
            <a:r>
              <a:rPr lang="en-US" sz="1600" dirty="0"/>
              <a:t> (or </a:t>
            </a:r>
            <a:r>
              <a:rPr lang="en-US" sz="1600" dirty="0" err="1"/>
              <a:t>cspice.zip</a:t>
            </a:r>
            <a:r>
              <a:rPr lang="en-US" sz="1600" dirty="0"/>
              <a:t>), </a:t>
            </a:r>
          </a:p>
          <a:p>
            <a:pPr lvl="2">
              <a:buFontTx/>
              <a:buNone/>
            </a:pPr>
            <a:r>
              <a:rPr lang="en-US" sz="1600" dirty="0"/>
              <a:t>                            </a:t>
            </a:r>
            <a:r>
              <a:rPr lang="en-US" sz="1600" dirty="0" err="1"/>
              <a:t>icy.tar.Z</a:t>
            </a:r>
            <a:r>
              <a:rPr lang="en-US" sz="1600" dirty="0"/>
              <a:t> (or </a:t>
            </a:r>
            <a:r>
              <a:rPr lang="en-US" sz="1600" dirty="0" err="1"/>
              <a:t>icy.zip</a:t>
            </a:r>
            <a:r>
              <a:rPr lang="en-US" sz="1600" dirty="0"/>
              <a:t>),</a:t>
            </a:r>
          </a:p>
          <a:p>
            <a:pPr lvl="2">
              <a:buFontTx/>
              <a:buNone/>
            </a:pPr>
            <a:r>
              <a:rPr lang="en-US" sz="1600" dirty="0"/>
              <a:t>                            </a:t>
            </a:r>
            <a:r>
              <a:rPr lang="en-US" sz="1600" dirty="0" err="1"/>
              <a:t>mice.tar.Z</a:t>
            </a:r>
            <a:r>
              <a:rPr lang="en-US" sz="1600" dirty="0"/>
              <a:t> (or </a:t>
            </a:r>
            <a:r>
              <a:rPr lang="en-US" sz="1600" dirty="0" err="1"/>
              <a:t>mice.zip</a:t>
            </a:r>
            <a:r>
              <a:rPr lang="en-US" sz="1600" dirty="0"/>
              <a:t>),</a:t>
            </a:r>
          </a:p>
          <a:p>
            <a:pPr lvl="2">
              <a:buFontTx/>
              <a:buNone/>
            </a:pPr>
            <a:r>
              <a:rPr lang="en-US" sz="1600" dirty="0"/>
              <a:t>                            </a:t>
            </a:r>
            <a:r>
              <a:rPr lang="en-US" sz="1600" dirty="0" err="1"/>
              <a:t>JNISpice.tar.Z</a:t>
            </a:r>
            <a:r>
              <a:rPr lang="en-US" sz="1600" dirty="0"/>
              <a:t> (or </a:t>
            </a:r>
            <a:r>
              <a:rPr lang="en-US" sz="1600" dirty="0" err="1"/>
              <a:t>JNISpice.zip</a:t>
            </a:r>
            <a:r>
              <a:rPr lang="en-US" sz="1600" dirty="0"/>
              <a:t>)</a:t>
            </a:r>
          </a:p>
          <a:p>
            <a:pPr lvl="2"/>
            <a:r>
              <a:rPr lang="en-US" sz="1600" dirty="0"/>
              <a:t>Installation script (if present) – import*.</a:t>
            </a:r>
            <a:r>
              <a:rPr lang="en-US" sz="1600" dirty="0" err="1"/>
              <a:t>csh</a:t>
            </a:r>
            <a:endParaRPr lang="en-US" sz="1600" dirty="0"/>
          </a:p>
          <a:p>
            <a:pPr lvl="2"/>
            <a:r>
              <a:rPr lang="en-US" sz="1600" dirty="0"/>
              <a:t>Accompanying documents - README, </a:t>
            </a:r>
            <a:r>
              <a:rPr lang="en-US" sz="1600" dirty="0" err="1"/>
              <a:t>dscriptn.txt</a:t>
            </a:r>
            <a:r>
              <a:rPr lang="en-US" sz="1600" dirty="0"/>
              <a:t>, </a:t>
            </a:r>
            <a:r>
              <a:rPr lang="en-US" sz="1600" dirty="0" err="1"/>
              <a:t>whats.new</a:t>
            </a:r>
            <a:endParaRPr lang="en-US" sz="16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Footer Placeholder 2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Installing the SPICE Toolkit</a:t>
            </a:r>
          </a:p>
        </p:txBody>
      </p:sp>
      <p:sp>
        <p:nvSpPr>
          <p:cNvPr id="18435" name="Slide Number Placeholder 3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55F17DB7-AF45-6E4F-9553-71B10962E7E0}" type="slidenum">
              <a:rPr lang="en-US" smtClean="0"/>
              <a:pPr/>
              <a:t>3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8437" name="Rectangle 54"/>
          <p:cNvSpPr>
            <a:spLocks noChangeArrowheads="1"/>
          </p:cNvSpPr>
          <p:nvPr/>
        </p:nvSpPr>
        <p:spPr bwMode="auto">
          <a:xfrm>
            <a:off x="838200" y="1831975"/>
            <a:ext cx="7931150" cy="588366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buFontTx/>
              <a:buChar char="•"/>
            </a:pPr>
            <a:r>
              <a:rPr lang="en-US" sz="1600" b="1" dirty="0">
                <a:latin typeface="Arial" charset="0"/>
              </a:rPr>
              <a:t>  </a:t>
            </a:r>
            <a:r>
              <a:rPr lang="en-US" sz="1800" b="1" dirty="0">
                <a:latin typeface="Arial" charset="0"/>
              </a:rPr>
              <a:t>To install the Toolkit on Linux or Mac platform, follow the directions given in the README. Normally this consists of the following:</a:t>
            </a:r>
          </a:p>
        </p:txBody>
      </p:sp>
      <p:sp>
        <p:nvSpPr>
          <p:cNvPr id="18438" name="Rectangle 55"/>
          <p:cNvSpPr>
            <a:spLocks noChangeArrowheads="1"/>
          </p:cNvSpPr>
          <p:nvPr/>
        </p:nvSpPr>
        <p:spPr bwMode="auto">
          <a:xfrm>
            <a:off x="830263" y="2632075"/>
            <a:ext cx="6783909" cy="69454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110000"/>
              </a:lnSpc>
            </a:pPr>
            <a:r>
              <a:rPr lang="en-US" sz="1200" b="1" dirty="0">
                <a:latin typeface="Courier New" charset="0"/>
              </a:rPr>
              <a:t>prompt&gt; </a:t>
            </a:r>
            <a:r>
              <a:rPr lang="en-US" sz="1200" b="1" dirty="0" err="1">
                <a:solidFill>
                  <a:schemeClr val="accent1"/>
                </a:solidFill>
                <a:latin typeface="Courier New" charset="0"/>
              </a:rPr>
              <a:t>chmod</a:t>
            </a:r>
            <a:r>
              <a:rPr lang="en-US" sz="1200" b="1" dirty="0">
                <a:solidFill>
                  <a:schemeClr val="accent1"/>
                </a:solidFill>
                <a:latin typeface="Courier New" charset="0"/>
              </a:rPr>
              <a:t> </a:t>
            </a:r>
            <a:r>
              <a:rPr lang="en-US" sz="1200" b="1" dirty="0" err="1">
                <a:solidFill>
                  <a:schemeClr val="accent1"/>
                </a:solidFill>
                <a:latin typeface="Courier New" charset="0"/>
              </a:rPr>
              <a:t>u+x</a:t>
            </a:r>
            <a:r>
              <a:rPr lang="en-US" sz="1200" b="1" dirty="0">
                <a:solidFill>
                  <a:schemeClr val="accent1"/>
                </a:solidFill>
                <a:latin typeface="Courier New" charset="0"/>
              </a:rPr>
              <a:t> </a:t>
            </a:r>
            <a:r>
              <a:rPr lang="en-US" sz="1200" b="1" dirty="0" err="1">
                <a:solidFill>
                  <a:schemeClr val="accent1"/>
                </a:solidFill>
                <a:latin typeface="Courier New" charset="0"/>
              </a:rPr>
              <a:t>importSpice.csh</a:t>
            </a:r>
            <a:r>
              <a:rPr lang="en-US" sz="1200" b="1" dirty="0">
                <a:solidFill>
                  <a:schemeClr val="accent1"/>
                </a:solidFill>
                <a:latin typeface="Courier New" charset="0"/>
              </a:rPr>
              <a:t> </a:t>
            </a:r>
            <a:r>
              <a:rPr lang="en-US" sz="1200" b="1" dirty="0">
                <a:latin typeface="Courier New" charset="0"/>
              </a:rPr>
              <a:t>( or </a:t>
            </a:r>
            <a:r>
              <a:rPr lang="en-US" sz="1200" b="1" dirty="0" err="1">
                <a:latin typeface="Courier New" charset="0"/>
              </a:rPr>
              <a:t>chmod</a:t>
            </a:r>
            <a:r>
              <a:rPr lang="en-US" sz="1200" b="1" dirty="0">
                <a:latin typeface="Courier New" charset="0"/>
              </a:rPr>
              <a:t> </a:t>
            </a:r>
            <a:r>
              <a:rPr lang="en-US" sz="1200" b="1" dirty="0" err="1">
                <a:latin typeface="Courier New" charset="0"/>
              </a:rPr>
              <a:t>u+x</a:t>
            </a:r>
            <a:r>
              <a:rPr lang="en-US" sz="1200" b="1" dirty="0">
                <a:latin typeface="Courier New" charset="0"/>
              </a:rPr>
              <a:t> import&lt;language&gt;.</a:t>
            </a:r>
            <a:r>
              <a:rPr lang="en-US" sz="1200" b="1" dirty="0" err="1">
                <a:latin typeface="Courier New" charset="0"/>
              </a:rPr>
              <a:t>csh</a:t>
            </a:r>
            <a:r>
              <a:rPr lang="en-US" sz="1200" b="1" dirty="0">
                <a:latin typeface="Courier New" charset="0"/>
              </a:rPr>
              <a:t> )</a:t>
            </a:r>
          </a:p>
          <a:p>
            <a:pPr>
              <a:lnSpc>
                <a:spcPct val="110000"/>
              </a:lnSpc>
            </a:pPr>
            <a:r>
              <a:rPr lang="en-US" sz="1200" b="1" dirty="0">
                <a:latin typeface="Courier New" charset="0"/>
              </a:rPr>
              <a:t>prompt&gt; </a:t>
            </a:r>
            <a:r>
              <a:rPr lang="en-US" sz="1200" b="1" dirty="0">
                <a:solidFill>
                  <a:schemeClr val="accent1"/>
                </a:solidFill>
                <a:latin typeface="Courier New" charset="0"/>
              </a:rPr>
              <a:t>./</a:t>
            </a:r>
            <a:r>
              <a:rPr lang="en-US" sz="1200" b="1" dirty="0" err="1">
                <a:solidFill>
                  <a:schemeClr val="accent1"/>
                </a:solidFill>
                <a:latin typeface="Courier New" charset="0"/>
              </a:rPr>
              <a:t>importSpice.csh</a:t>
            </a:r>
            <a:r>
              <a:rPr lang="en-US" sz="1200" b="1" dirty="0">
                <a:solidFill>
                  <a:schemeClr val="accent1"/>
                </a:solidFill>
                <a:latin typeface="Courier New" charset="0"/>
              </a:rPr>
              <a:t>   </a:t>
            </a:r>
            <a:r>
              <a:rPr lang="en-US" sz="1200" b="1" dirty="0">
                <a:latin typeface="Courier New" charset="0"/>
              </a:rPr>
              <a:t>( or ./import&lt;language&gt;.</a:t>
            </a:r>
            <a:r>
              <a:rPr lang="en-US" sz="1200" b="1" dirty="0" err="1">
                <a:latin typeface="Courier New" charset="0"/>
              </a:rPr>
              <a:t>csh</a:t>
            </a:r>
            <a:r>
              <a:rPr lang="en-US" sz="1200" b="1" dirty="0">
                <a:latin typeface="Courier New" charset="0"/>
              </a:rPr>
              <a:t> )</a:t>
            </a:r>
          </a:p>
          <a:p>
            <a:pPr>
              <a:lnSpc>
                <a:spcPct val="110000"/>
              </a:lnSpc>
            </a:pPr>
            <a:r>
              <a:rPr lang="en-US" sz="1200" b="1" dirty="0">
                <a:latin typeface="Courier New" charset="0"/>
              </a:rPr>
              <a:t>prompt&gt;</a:t>
            </a:r>
            <a:r>
              <a:rPr lang="en-US" sz="1200" b="1" dirty="0">
                <a:solidFill>
                  <a:schemeClr val="accent1"/>
                </a:solidFill>
                <a:latin typeface="Courier New" charset="0"/>
              </a:rPr>
              <a:t> rm </a:t>
            </a:r>
            <a:r>
              <a:rPr lang="en-US" sz="1200" b="1" dirty="0" err="1">
                <a:solidFill>
                  <a:schemeClr val="accent1"/>
                </a:solidFill>
                <a:latin typeface="Courier New" charset="0"/>
              </a:rPr>
              <a:t>toolkit.tar</a:t>
            </a:r>
            <a:r>
              <a:rPr lang="en-US" sz="1200" b="1" dirty="0">
                <a:solidFill>
                  <a:schemeClr val="accent1"/>
                </a:solidFill>
                <a:latin typeface="Courier New" charset="0"/>
              </a:rPr>
              <a:t>   </a:t>
            </a:r>
            <a:r>
              <a:rPr lang="en-US" sz="1200" b="1" dirty="0">
                <a:latin typeface="Courier New" charset="0"/>
              </a:rPr>
              <a:t>( or rm &lt;</a:t>
            </a:r>
            <a:r>
              <a:rPr lang="en-US" sz="1200" b="1" dirty="0" err="1">
                <a:latin typeface="Courier New" charset="0"/>
              </a:rPr>
              <a:t>toolkit_name</a:t>
            </a:r>
            <a:r>
              <a:rPr lang="en-US" sz="1200" b="1" dirty="0">
                <a:latin typeface="Courier New" charset="0"/>
              </a:rPr>
              <a:t>&gt;.tar )</a:t>
            </a:r>
            <a:endParaRPr lang="en-US" sz="1200" b="1" dirty="0">
              <a:solidFill>
                <a:schemeClr val="accent1"/>
              </a:solidFill>
              <a:latin typeface="Courier New" charset="0"/>
            </a:endParaRPr>
          </a:p>
        </p:txBody>
      </p:sp>
      <p:sp>
        <p:nvSpPr>
          <p:cNvPr id="18439" name="Text Box 56"/>
          <p:cNvSpPr txBox="1">
            <a:spLocks noChangeArrowheads="1"/>
          </p:cNvSpPr>
          <p:nvPr/>
        </p:nvSpPr>
        <p:spPr bwMode="auto">
          <a:xfrm>
            <a:off x="1965325" y="3557588"/>
            <a:ext cx="26828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 sz="1600"/>
          </a:p>
        </p:txBody>
      </p:sp>
      <p:sp>
        <p:nvSpPr>
          <p:cNvPr id="18440" name="Text Box 57"/>
          <p:cNvSpPr txBox="1">
            <a:spLocks noChangeArrowheads="1"/>
          </p:cNvSpPr>
          <p:nvPr/>
        </p:nvSpPr>
        <p:spPr bwMode="auto">
          <a:xfrm>
            <a:off x="2270125" y="3481388"/>
            <a:ext cx="3063875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18441" name="Rectangle 59"/>
          <p:cNvSpPr>
            <a:spLocks noChangeArrowheads="1"/>
          </p:cNvSpPr>
          <p:nvPr/>
        </p:nvSpPr>
        <p:spPr bwMode="auto">
          <a:xfrm>
            <a:off x="838200" y="3626881"/>
            <a:ext cx="7778750" cy="108696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90000"/>
              </a:lnSpc>
              <a:buFontTx/>
              <a:buChar char="•"/>
            </a:pPr>
            <a:r>
              <a:rPr lang="en-US" sz="1600" b="1" dirty="0">
                <a:latin typeface="Arial" charset="0"/>
              </a:rPr>
              <a:t>  </a:t>
            </a:r>
            <a:r>
              <a:rPr lang="en-US" sz="1800" b="1" dirty="0">
                <a:latin typeface="Arial" charset="0"/>
              </a:rPr>
              <a:t>To install the Toolkit on a PC running Windows, do the following:</a:t>
            </a:r>
          </a:p>
          <a:p>
            <a:pPr>
              <a:lnSpc>
                <a:spcPct val="90000"/>
              </a:lnSpc>
              <a:buFontTx/>
              <a:buChar char="•"/>
            </a:pPr>
            <a:endParaRPr lang="en-US" sz="1800" b="1" dirty="0">
              <a:latin typeface="Arial" charset="0"/>
            </a:endParaRPr>
          </a:p>
          <a:p>
            <a:pPr marL="742950" lvl="1" indent="-28575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sz="1800" b="1" dirty="0">
                <a:latin typeface="Arial" charset="0"/>
              </a:rPr>
              <a:t>unzip the toolkit (or cspice or icy or mice) to expand the archive.</a:t>
            </a:r>
            <a:endParaRPr lang="en-US" sz="1600" b="1" dirty="0">
              <a:latin typeface="Arial" charset="0"/>
            </a:endParaRPr>
          </a:p>
        </p:txBody>
      </p:sp>
      <p:sp>
        <p:nvSpPr>
          <p:cNvPr id="18442" name="Rectangle 61"/>
          <p:cNvSpPr>
            <a:spLocks noChangeArrowheads="1"/>
          </p:cNvSpPr>
          <p:nvPr/>
        </p:nvSpPr>
        <p:spPr bwMode="auto">
          <a:xfrm>
            <a:off x="799251" y="4652357"/>
            <a:ext cx="2507098" cy="288284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488" tIns="44450" rIns="90488" bIns="44450">
            <a:prstTxWarp prst="textNoShape">
              <a:avLst/>
            </a:prstTxWarp>
            <a:spAutoFit/>
          </a:bodyPr>
          <a:lstStyle/>
          <a:p>
            <a:pPr>
              <a:lnSpc>
                <a:spcPct val="110000"/>
              </a:lnSpc>
            </a:pPr>
            <a:r>
              <a:rPr lang="en-US" sz="1200" b="1" dirty="0">
                <a:latin typeface="Courier New" charset="0"/>
              </a:rPr>
              <a:t>prompt&gt; </a:t>
            </a:r>
            <a:r>
              <a:rPr lang="en-US" sz="1200" b="1" dirty="0">
                <a:solidFill>
                  <a:srgbClr val="FF0000"/>
                </a:solidFill>
                <a:latin typeface="Courier New" charset="0"/>
              </a:rPr>
              <a:t>unzip</a:t>
            </a:r>
            <a:r>
              <a:rPr lang="en-US" sz="1200" b="1" dirty="0">
                <a:latin typeface="Courier New" charset="0"/>
              </a:rPr>
              <a:t> </a:t>
            </a:r>
            <a:r>
              <a:rPr lang="en-US" sz="1200" b="1" dirty="0" err="1">
                <a:solidFill>
                  <a:schemeClr val="accent1"/>
                </a:solidFill>
                <a:latin typeface="Courier New" charset="0"/>
              </a:rPr>
              <a:t>toolkit.zip</a:t>
            </a:r>
            <a:endParaRPr lang="en-US" sz="1200" b="1" dirty="0">
              <a:solidFill>
                <a:schemeClr val="accent1"/>
              </a:solidFill>
              <a:latin typeface="Courier New" charset="0"/>
            </a:endParaRPr>
          </a:p>
        </p:txBody>
      </p:sp>
      <p:sp>
        <p:nvSpPr>
          <p:cNvPr id="18443" name="Rectangle 62"/>
          <p:cNvSpPr>
            <a:spLocks noChangeArrowheads="1"/>
          </p:cNvSpPr>
          <p:nvPr/>
        </p:nvSpPr>
        <p:spPr bwMode="auto">
          <a:xfrm>
            <a:off x="812181" y="5109614"/>
            <a:ext cx="7804770" cy="158556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90488" tIns="44450" rIns="90488" bIns="44450">
            <a:prstTxWarp prst="textNoShape">
              <a:avLst/>
            </a:prstTxWarp>
            <a:spAutoFit/>
          </a:bodyPr>
          <a:lstStyle/>
          <a:p>
            <a:pPr marL="742950" lvl="1" indent="-285750">
              <a:lnSpc>
                <a:spcPct val="90000"/>
              </a:lnSpc>
              <a:buFont typeface="Arial" panose="020B0604020202020204" pitchFamily="34" charset="0"/>
              <a:buChar char="•"/>
            </a:pPr>
            <a:r>
              <a:rPr lang="en-US" sz="1800" b="1" dirty="0">
                <a:latin typeface="Arial" charset="0"/>
              </a:rPr>
              <a:t>You now have the expanded toolkit (or </a:t>
            </a:r>
            <a:r>
              <a:rPr lang="en-US" sz="1800" b="1" dirty="0" err="1">
                <a:latin typeface="Arial" charset="0"/>
              </a:rPr>
              <a:t>cspice</a:t>
            </a:r>
            <a:r>
              <a:rPr lang="en-US" sz="1800" b="1" dirty="0">
                <a:latin typeface="Arial" charset="0"/>
              </a:rPr>
              <a:t> or icy or mice or </a:t>
            </a:r>
            <a:r>
              <a:rPr lang="en-US" sz="1800" b="1" dirty="0" err="1">
                <a:latin typeface="Arial" charset="0"/>
              </a:rPr>
              <a:t>JNISpice</a:t>
            </a:r>
            <a:r>
              <a:rPr lang="en-US" sz="1800" b="1" dirty="0">
                <a:latin typeface="Arial" charset="0"/>
              </a:rPr>
              <a:t>) package. In it</a:t>
            </a:r>
            <a:r>
              <a:rPr lang="en-US" sz="1800" b="1" dirty="0">
                <a:solidFill>
                  <a:schemeClr val="tx2"/>
                </a:solidFill>
                <a:latin typeface="Arial" charset="0"/>
              </a:rPr>
              <a:t> the APIs are already compiled into object modules, the needed libraries have been assembled, and the several Toolkit utility  executables have been built. </a:t>
            </a:r>
            <a:r>
              <a:rPr lang="en-US" sz="1800" b="1" dirty="0">
                <a:solidFill>
                  <a:srgbClr val="FF0000"/>
                </a:solidFill>
                <a:latin typeface="Arial" charset="0"/>
              </a:rPr>
              <a:t>In most cases you need NOT re-do any of this build work! </a:t>
            </a:r>
            <a:r>
              <a:rPr lang="en-US" sz="1800" b="1" dirty="0">
                <a:latin typeface="Arial" charset="0"/>
              </a:rPr>
              <a:t>But read on about some special circumstances.</a:t>
            </a:r>
            <a:endParaRPr lang="en-US" sz="1600" b="1" dirty="0">
              <a:latin typeface="Arial" charset="0"/>
            </a:endParaRPr>
          </a:p>
        </p:txBody>
      </p:sp>
      <p:sp>
        <p:nvSpPr>
          <p:cNvPr id="18444" name="Rectangle 63"/>
          <p:cNvSpPr>
            <a:spLocks noGrp="1" noChangeArrowheads="1"/>
          </p:cNvSpPr>
          <p:nvPr>
            <p:ph type="title"/>
          </p:nvPr>
        </p:nvSpPr>
        <p:spPr>
          <a:xfrm>
            <a:off x="3208314" y="387350"/>
            <a:ext cx="4108497" cy="479747"/>
          </a:xfrm>
          <a:noFill/>
        </p:spPr>
        <p:txBody>
          <a:bodyPr/>
          <a:lstStyle/>
          <a:p>
            <a:r>
              <a:rPr lang="en-US" dirty="0"/>
              <a:t>Installing the Toolkit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Installing the SPICE Toolkit</a:t>
            </a:r>
          </a:p>
        </p:txBody>
      </p:sp>
      <p:sp>
        <p:nvSpPr>
          <p:cNvPr id="19459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3C68FA5-CB34-6E4C-BE6C-9580287DB4F5}" type="slidenum">
              <a:rPr lang="en-US" smtClean="0"/>
              <a:pPr/>
              <a:t>4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9460" name="Rectangle 2"/>
          <p:cNvSpPr>
            <a:spLocks noGrp="1" noChangeArrowheads="1"/>
          </p:cNvSpPr>
          <p:nvPr>
            <p:ph type="title"/>
          </p:nvPr>
        </p:nvSpPr>
        <p:spPr>
          <a:xfrm>
            <a:off x="2422525" y="381000"/>
            <a:ext cx="5500688" cy="474663"/>
          </a:xfrm>
        </p:spPr>
        <p:txBody>
          <a:bodyPr/>
          <a:lstStyle/>
          <a:p>
            <a:r>
              <a:rPr lang="en-US"/>
              <a:t>Configuring Your Computer</a:t>
            </a:r>
          </a:p>
        </p:txBody>
      </p:sp>
      <p:sp>
        <p:nvSpPr>
          <p:cNvPr id="1946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For some programming environments there are </a:t>
            </a:r>
            <a:r>
              <a:rPr lang="en-US" dirty="0">
                <a:solidFill>
                  <a:schemeClr val="accent1"/>
                </a:solidFill>
              </a:rPr>
              <a:t>required</a:t>
            </a:r>
            <a:r>
              <a:rPr lang="en-US" dirty="0"/>
              <a:t> additional steps to prepare for programming using SPICE.</a:t>
            </a:r>
          </a:p>
          <a:p>
            <a:endParaRPr lang="en-US" dirty="0"/>
          </a:p>
          <a:p>
            <a:r>
              <a:rPr lang="en-US" dirty="0"/>
              <a:t>For some programming environments there are recommended additional steps to make program development easier.</a:t>
            </a:r>
          </a:p>
          <a:p>
            <a:endParaRPr lang="en-US" dirty="0"/>
          </a:p>
          <a:p>
            <a:r>
              <a:rPr lang="en-US" dirty="0"/>
              <a:t>Read the “Preparing for Programming” tutorial and the “README” file found in the Toolkit download directory for more information!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Installing the SPICE Toolkit</a:t>
            </a:r>
          </a:p>
        </p:txBody>
      </p:sp>
      <p:sp>
        <p:nvSpPr>
          <p:cNvPr id="20483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C09055CF-1F3A-744E-B512-055C8FC9BA43}" type="slidenum">
              <a:rPr lang="en-US" smtClean="0"/>
              <a:pPr/>
              <a:t>5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20484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7772400" cy="4114800"/>
          </a:xfrm>
          <a:noFill/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Try an executable: </a:t>
            </a:r>
            <a:r>
              <a:rPr lang="en-US" dirty="0" err="1"/>
              <a:t>tobin</a:t>
            </a:r>
            <a:endParaRPr lang="en-US" dirty="0"/>
          </a:p>
          <a:p>
            <a:pPr lvl="1">
              <a:lnSpc>
                <a:spcPct val="80000"/>
              </a:lnSpc>
            </a:pPr>
            <a:endParaRPr lang="en-US" dirty="0"/>
          </a:p>
          <a:p>
            <a:pPr lvl="1">
              <a:lnSpc>
                <a:spcPct val="80000"/>
              </a:lnSpc>
            </a:pPr>
            <a:r>
              <a:rPr lang="en-US" dirty="0"/>
              <a:t>Use the Toolkit’s </a:t>
            </a:r>
            <a:r>
              <a:rPr lang="en-US" i="1" dirty="0" err="1"/>
              <a:t>tobin</a:t>
            </a:r>
            <a:r>
              <a:rPr lang="en-US" dirty="0"/>
              <a:t> utility to convert the SPICE transfer format SPK files supplied with the Toolkit into binary format.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The available transfer format files, cook_01.tsp and cook_02.tsp, are found in the ../data directory*</a:t>
            </a:r>
          </a:p>
          <a:p>
            <a:pPr lvl="2">
              <a:lnSpc>
                <a:spcPct val="80000"/>
              </a:lnSpc>
            </a:pPr>
            <a:r>
              <a:rPr lang="en-US" dirty="0"/>
              <a:t>For example try this:  </a:t>
            </a:r>
          </a:p>
          <a:p>
            <a:pPr marL="914400" lvl="2" indent="0">
              <a:lnSpc>
                <a:spcPct val="80000"/>
              </a:lnSpc>
              <a:buNone/>
            </a:pPr>
            <a:r>
              <a:rPr lang="en-US" dirty="0">
                <a:latin typeface="Courier" pitchFamily="2" charset="0"/>
              </a:rPr>
              <a:t>prompt&gt; </a:t>
            </a:r>
            <a:r>
              <a:rPr lang="en-US" dirty="0" err="1">
                <a:latin typeface="Courier" pitchFamily="2" charset="0"/>
              </a:rPr>
              <a:t>tobin</a:t>
            </a:r>
            <a:r>
              <a:rPr lang="en-US" dirty="0">
                <a:latin typeface="Courier" pitchFamily="2" charset="0"/>
              </a:rPr>
              <a:t> cook_01.tsp</a:t>
            </a:r>
          </a:p>
          <a:p>
            <a:pPr lvl="2">
              <a:lnSpc>
                <a:spcPct val="80000"/>
              </a:lnSpc>
            </a:pPr>
            <a:endParaRPr lang="en-US" dirty="0"/>
          </a:p>
          <a:p>
            <a:pPr lvl="2">
              <a:lnSpc>
                <a:spcPct val="80000"/>
              </a:lnSpc>
            </a:pPr>
            <a:r>
              <a:rPr lang="en-US" dirty="0"/>
              <a:t>This should produce an output file named </a:t>
            </a:r>
            <a:r>
              <a:rPr lang="en-US" dirty="0">
                <a:latin typeface="Courier" pitchFamily="2" charset="0"/>
              </a:rPr>
              <a:t>cook_01.bsp</a:t>
            </a:r>
          </a:p>
          <a:p>
            <a:pPr lvl="1">
              <a:lnSpc>
                <a:spcPct val="80000"/>
              </a:lnSpc>
            </a:pPr>
            <a:endParaRPr lang="en-US" dirty="0"/>
          </a:p>
          <a:p>
            <a:pPr lvl="1">
              <a:lnSpc>
                <a:spcPct val="80000"/>
              </a:lnSpc>
            </a:pPr>
            <a:r>
              <a:rPr lang="en-US" dirty="0"/>
              <a:t>Then try using </a:t>
            </a:r>
            <a:r>
              <a:rPr lang="en-US" i="1" dirty="0"/>
              <a:t>brief </a:t>
            </a:r>
            <a:r>
              <a:rPr lang="en-US" dirty="0"/>
              <a:t> to summarize the converted SPK kernel</a:t>
            </a:r>
          </a:p>
          <a:p>
            <a:pPr marL="914400" lvl="2" indent="0">
              <a:lnSpc>
                <a:spcPct val="80000"/>
              </a:lnSpc>
              <a:buNone/>
            </a:pPr>
            <a:r>
              <a:rPr lang="en-US" dirty="0">
                <a:latin typeface="Courier" pitchFamily="2" charset="0"/>
              </a:rPr>
              <a:t>prompt&gt; brief cook_01.bsp</a:t>
            </a:r>
          </a:p>
        </p:txBody>
      </p:sp>
      <p:sp>
        <p:nvSpPr>
          <p:cNvPr id="20485" name="Rectangle 6"/>
          <p:cNvSpPr>
            <a:spLocks noGrp="1" noChangeArrowheads="1"/>
          </p:cNvSpPr>
          <p:nvPr>
            <p:ph type="title"/>
          </p:nvPr>
        </p:nvSpPr>
        <p:spPr>
          <a:xfrm>
            <a:off x="3663950" y="387350"/>
            <a:ext cx="3160713" cy="490538"/>
          </a:xfrm>
        </p:spPr>
        <p:txBody>
          <a:bodyPr/>
          <a:lstStyle/>
          <a:p>
            <a:r>
              <a:rPr lang="en-US"/>
              <a:t>Checking It Out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920750" y="5927194"/>
            <a:ext cx="73152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latin typeface="+mn-lt"/>
              </a:rPr>
              <a:t>* According to modern SPICE conventions, the file name extension ".tsp"  seen above should be  “.</a:t>
            </a:r>
            <a:r>
              <a:rPr lang="en-US" sz="1400" dirty="0" err="1">
                <a:latin typeface="+mn-lt"/>
              </a:rPr>
              <a:t>xsp</a:t>
            </a:r>
            <a:r>
              <a:rPr lang="en-US" sz="1400" dirty="0">
                <a:latin typeface="+mn-lt"/>
              </a:rPr>
              <a:t>”.   The “.tsp” extension is kept for historical reasons.</a:t>
            </a:r>
          </a:p>
        </p:txBody>
      </p:sp>
    </p:spTree>
    <p:extLst>
      <p:ext uri="{BB962C8B-B14F-4D97-AF65-F5344CB8AC3E}">
        <p14:creationId xmlns:p14="http://schemas.microsoft.com/office/powerpoint/2010/main" val="2100962224"/>
      </p:ext>
    </p:extLst>
  </p:cSld>
  <p:clrMapOvr>
    <a:masterClrMapping/>
  </p:clrMapOvr>
  <p:transition spd="slow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BF0B9AE-08A6-1744-A642-51EA6AF794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911043" y="381000"/>
            <a:ext cx="4522072" cy="479747"/>
          </a:xfrm>
        </p:spPr>
        <p:txBody>
          <a:bodyPr/>
          <a:lstStyle/>
          <a:p>
            <a:r>
              <a:rPr lang="en-US" dirty="0"/>
              <a:t>Installation Problems?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9F05E6D-1291-304E-8AA3-45B647FF38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68350" y="1606550"/>
            <a:ext cx="7772400" cy="4114800"/>
          </a:xfrm>
        </p:spPr>
        <p:txBody>
          <a:bodyPr/>
          <a:lstStyle/>
          <a:p>
            <a:r>
              <a:rPr lang="en-US" dirty="0"/>
              <a:t>New versions of operating systems, compilers, and MATLAB and IDL processors are released rather frequently as compared to the frequency of new SPICE Toolkit releases</a:t>
            </a:r>
          </a:p>
          <a:p>
            <a:pPr lvl="1"/>
            <a:r>
              <a:rPr lang="en-US" dirty="0"/>
              <a:t>Sometimes this results in incompatibility issues with SPICE</a:t>
            </a:r>
          </a:p>
          <a:p>
            <a:r>
              <a:rPr lang="en-US" dirty="0"/>
              <a:t>Sometimes a customer wants to use the Toolkit in an environment not (officially) supported by NAIF</a:t>
            </a:r>
          </a:p>
          <a:p>
            <a:pPr lvl="2"/>
            <a:r>
              <a:rPr lang="en-US" dirty="0"/>
              <a:t>Example:  Octave instead of </a:t>
            </a:r>
            <a:r>
              <a:rPr lang="en-US" dirty="0" err="1"/>
              <a:t>Matlab</a:t>
            </a:r>
            <a:endParaRPr lang="en-US" dirty="0"/>
          </a:p>
          <a:p>
            <a:pPr lvl="2"/>
            <a:r>
              <a:rPr lang="en-US" dirty="0"/>
              <a:t>Example:  Ubuntu instead of Linux</a:t>
            </a:r>
          </a:p>
          <a:p>
            <a:pPr lvl="2"/>
            <a:r>
              <a:rPr lang="en-US" dirty="0"/>
              <a:t>Example:  clang instead of </a:t>
            </a:r>
            <a:r>
              <a:rPr lang="en-US" dirty="0" err="1"/>
              <a:t>gcc</a:t>
            </a:r>
            <a:endParaRPr lang="en-US" dirty="0"/>
          </a:p>
          <a:p>
            <a:pPr lvl="1"/>
            <a:r>
              <a:rPr lang="en-US" dirty="0"/>
              <a:t>Porting a Toolkit to an unsupported environment might be straightforward, but could be problematic</a:t>
            </a:r>
          </a:p>
          <a:p>
            <a:r>
              <a:rPr lang="en-US" dirty="0"/>
              <a:t>See the next charts for a bit more information regarding Toolkit installation issues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C292FBB-4C96-D043-8BEE-915229AD797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36CE8D5-C8AB-C44E-8147-1A84B64D739B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D4B44C6-7C88-5349-B496-F0448A64A778}" type="slidenum">
              <a:rPr lang="en-US" smtClean="0"/>
              <a:pPr>
                <a:defRPr/>
              </a:pPr>
              <a:t>6</a:t>
            </a:fld>
            <a:endParaRPr lang="en-US" sz="1400" b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095166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F91339-A61D-6E48-B2A3-EC353FBBE6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16227" y="381000"/>
            <a:ext cx="4111703" cy="479747"/>
          </a:xfrm>
        </p:spPr>
        <p:txBody>
          <a:bodyPr/>
          <a:lstStyle/>
          <a:p>
            <a:r>
              <a:rPr lang="en-US" dirty="0"/>
              <a:t>Compatibility Issues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402E67-C86B-0145-ACE4-43BFF77F0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dirty="0"/>
              <a:t>Problems may occur if your version of the operating system, compiler, or IDL or MATLAB is substantially newer or older than what NAIF used in making its build</a:t>
            </a:r>
          </a:p>
          <a:p>
            <a:pPr lvl="1">
              <a:lnSpc>
                <a:spcPct val="80000"/>
              </a:lnSpc>
            </a:pPr>
            <a:r>
              <a:rPr lang="en-US" dirty="0"/>
              <a:t>First examine NAIF’s “Bugs” webpage for any relevant info:</a:t>
            </a:r>
          </a:p>
          <a:p>
            <a:pPr lvl="2">
              <a:lnSpc>
                <a:spcPct val="80000"/>
              </a:lnSpc>
            </a:pPr>
            <a:r>
              <a:rPr lang="en-US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https://naif.jpl.nasa.gov/naif/bugs.html</a:t>
            </a:r>
            <a:endParaRPr lang="en-US" dirty="0">
              <a:solidFill>
                <a:schemeClr val="accent6"/>
              </a:solidFill>
            </a:endParaRPr>
          </a:p>
          <a:p>
            <a:pPr lvl="1">
              <a:lnSpc>
                <a:spcPct val="80000"/>
              </a:lnSpc>
            </a:pPr>
            <a:r>
              <a:rPr lang="en-US" dirty="0"/>
              <a:t>Then try rebuilding the Toolkit using the script “</a:t>
            </a:r>
            <a:r>
              <a:rPr lang="en-US" dirty="0" err="1"/>
              <a:t>makeall.csh</a:t>
            </a:r>
            <a:r>
              <a:rPr lang="en-US" dirty="0"/>
              <a:t>” (or “</a:t>
            </a:r>
            <a:r>
              <a:rPr lang="en-US" dirty="0" err="1"/>
              <a:t>makeall.bat</a:t>
            </a:r>
            <a:r>
              <a:rPr lang="en-US" dirty="0"/>
              <a:t>”) located in the “top level” directory (toolkit or </a:t>
            </a:r>
            <a:r>
              <a:rPr lang="en-US" dirty="0" err="1"/>
              <a:t>cspice</a:t>
            </a:r>
            <a:r>
              <a:rPr lang="en-US" dirty="0"/>
              <a:t> or icy or mice)</a:t>
            </a:r>
          </a:p>
          <a:p>
            <a:pPr>
              <a:lnSpc>
                <a:spcPct val="80000"/>
              </a:lnSpc>
            </a:pPr>
            <a:endParaRPr lang="en-US" dirty="0"/>
          </a:p>
          <a:p>
            <a:pPr>
              <a:lnSpc>
                <a:spcPct val="80000"/>
              </a:lnSpc>
            </a:pPr>
            <a:r>
              <a:rPr lang="en-US" dirty="0"/>
              <a:t>If this doesn’t seem to work, contact NAIF, providing error messages observed and version numbers for your OS and your compiler or your MATLAB or IDL app</a:t>
            </a:r>
          </a:p>
          <a:p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FC1163B-BB5E-284A-8BEF-0BE4276397EA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Installing the SPICE Toolkit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EA45079-6D77-0C45-B296-F8B83C256182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D4B44C6-7C88-5349-B496-F0448A64A778}" type="slidenum">
              <a:rPr lang="en-US" smtClean="0"/>
              <a:pPr>
                <a:defRPr/>
              </a:pPr>
              <a:t>7</a:t>
            </a:fld>
            <a:endParaRPr lang="en-US" sz="1400" b="0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341874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Footer Placeholder 3"/>
          <p:cNvSpPr>
            <a:spLocks noGrp="1"/>
          </p:cNvSpPr>
          <p:nvPr>
            <p:ph type="ftr" sz="quarter" idx="10"/>
          </p:nvPr>
        </p:nvSpPr>
        <p:spPr>
          <a:noFill/>
        </p:spPr>
        <p:txBody>
          <a:bodyPr/>
          <a:lstStyle/>
          <a:p>
            <a:r>
              <a:rPr lang="en-US"/>
              <a:t>Installing the SPICE Toolkit</a:t>
            </a:r>
          </a:p>
        </p:txBody>
      </p:sp>
      <p:sp>
        <p:nvSpPr>
          <p:cNvPr id="17411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/>
          <a:p>
            <a:fld id="{E8B8BCD4-B433-0C4F-9251-BDFC3FAF320C}" type="slidenum">
              <a:rPr lang="en-US" smtClean="0"/>
              <a:pPr/>
              <a:t>8</a:t>
            </a:fld>
            <a:endParaRPr lang="en-US" sz="1400" b="0">
              <a:latin typeface="Times New Roman" charset="0"/>
            </a:endParaRPr>
          </a:p>
        </p:txBody>
      </p:sp>
      <p:sp>
        <p:nvSpPr>
          <p:cNvPr id="1741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92150" y="1835150"/>
            <a:ext cx="8001000" cy="4038600"/>
          </a:xfrm>
        </p:spPr>
        <p:txBody>
          <a:bodyPr/>
          <a:lstStyle/>
          <a:p>
            <a:r>
              <a:rPr lang="en-US" dirty="0"/>
              <a:t>The packages provided on the NAIF server have been built and tested by NAIF using the particular environments shown at the end of this tutorial.</a:t>
            </a:r>
          </a:p>
          <a:p>
            <a:endParaRPr lang="en-US" dirty="0"/>
          </a:p>
          <a:p>
            <a:r>
              <a:rPr lang="en-US" dirty="0"/>
              <a:t>If you try porting an instance of the Toolkit to an unsupported environment there are numeric and possibly compiler optimization issues that must be carefully dealt with.</a:t>
            </a:r>
          </a:p>
          <a:p>
            <a:pPr lvl="1"/>
            <a:r>
              <a:rPr lang="en-US" dirty="0"/>
              <a:t>You should definitely run NAIF’s test harness (e.g. </a:t>
            </a:r>
            <a:r>
              <a:rPr lang="en-US" dirty="0" err="1"/>
              <a:t>tspice</a:t>
            </a:r>
            <a:r>
              <a:rPr lang="en-US" dirty="0"/>
              <a:t>, for Fortran, or </a:t>
            </a:r>
            <a:r>
              <a:rPr lang="en-US" dirty="0" err="1"/>
              <a:t>tspice_c</a:t>
            </a:r>
            <a:r>
              <a:rPr lang="en-US" dirty="0"/>
              <a:t>, for </a:t>
            </a:r>
            <a:r>
              <a:rPr lang="en-US" dirty="0" err="1"/>
              <a:t>cspice</a:t>
            </a:r>
            <a:r>
              <a:rPr lang="en-US" dirty="0"/>
              <a:t>/Mice/Icy) as part of your porting confirmation process.</a:t>
            </a:r>
          </a:p>
          <a:p>
            <a:pPr lvl="1"/>
            <a:r>
              <a:rPr lang="en-US" dirty="0"/>
              <a:t>Contact one of the NAIF team members for access to and instructions on running the appropriate </a:t>
            </a:r>
            <a:r>
              <a:rPr lang="en-US" dirty="0" err="1"/>
              <a:t>tspice</a:t>
            </a:r>
            <a:r>
              <a:rPr lang="en-US" dirty="0"/>
              <a:t> test harness.</a:t>
            </a:r>
          </a:p>
          <a:p>
            <a:pPr lvl="2"/>
            <a:r>
              <a:rPr lang="en-US" dirty="0">
                <a:solidFill>
                  <a:schemeClr val="accent6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https://naif.jpl.nasa.gov/naif/contactinfo.html</a:t>
            </a:r>
            <a:endParaRPr lang="en-US" dirty="0">
              <a:solidFill>
                <a:schemeClr val="accent6"/>
              </a:solidFill>
            </a:endParaRPr>
          </a:p>
          <a:p>
            <a:pPr lvl="2"/>
            <a:endParaRPr lang="en-US" dirty="0"/>
          </a:p>
        </p:txBody>
      </p:sp>
      <p:sp>
        <p:nvSpPr>
          <p:cNvPr id="17413" name="Title 6"/>
          <p:cNvSpPr>
            <a:spLocks noGrp="1"/>
          </p:cNvSpPr>
          <p:nvPr>
            <p:ph type="title"/>
          </p:nvPr>
        </p:nvSpPr>
        <p:spPr>
          <a:xfrm>
            <a:off x="3449783" y="387350"/>
            <a:ext cx="3746218" cy="479747"/>
          </a:xfrm>
        </p:spPr>
        <p:txBody>
          <a:bodyPr/>
          <a:lstStyle/>
          <a:p>
            <a:r>
              <a:rPr lang="en-US" dirty="0"/>
              <a:t>Porting the Toolkit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PICE_Presentation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SPICE_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SPICE_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ICE_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ICE_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81D58"/>
      </a:dk2>
      <a:lt2>
        <a:srgbClr val="919191"/>
      </a:lt2>
      <a:accent1>
        <a:srgbClr val="FC0128"/>
      </a:accent1>
      <a:accent2>
        <a:srgbClr val="063DE8"/>
      </a:accent2>
      <a:accent3>
        <a:srgbClr val="FFFFFF"/>
      </a:accent3>
      <a:accent4>
        <a:srgbClr val="000000"/>
      </a:accent4>
      <a:accent5>
        <a:srgbClr val="FDAAAC"/>
      </a:accent5>
      <a:accent6>
        <a:srgbClr val="0536D2"/>
      </a:accent6>
      <a:hlink>
        <a:srgbClr val="00DFCA"/>
      </a:hlink>
      <a:folHlink>
        <a:srgbClr val="EAEC5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Office\Templates\SPICE_Presentation.pot</Template>
  <TotalTime>15978493</TotalTime>
  <Words>944</Words>
  <Application>Microsoft Macintosh PowerPoint</Application>
  <PresentationFormat>Custom</PresentationFormat>
  <Paragraphs>85</Paragraphs>
  <Slides>8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Courier</vt:lpstr>
      <vt:lpstr>Courier New</vt:lpstr>
      <vt:lpstr>Times New Roman</vt:lpstr>
      <vt:lpstr>SPICE_Presentation</vt:lpstr>
      <vt:lpstr>Getting, Installing and Verifying the SPICE Toolkit</vt:lpstr>
      <vt:lpstr>Getting the Toolkit</vt:lpstr>
      <vt:lpstr>Installing the Toolkit</vt:lpstr>
      <vt:lpstr>Configuring Your Computer</vt:lpstr>
      <vt:lpstr>Checking It Out</vt:lpstr>
      <vt:lpstr>Installation Problems?</vt:lpstr>
      <vt:lpstr>Compatibility Issues</vt:lpstr>
      <vt:lpstr>Porting the Toolkit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cp:lastModifiedBy>Semenov, Boris V (US 392N)</cp:lastModifiedBy>
  <cp:revision>146</cp:revision>
  <cp:lastPrinted>2019-12-10T18:47:31Z</cp:lastPrinted>
  <dcterms:created xsi:type="dcterms:W3CDTF">2010-02-25T04:08:34Z</dcterms:created>
  <dcterms:modified xsi:type="dcterms:W3CDTF">2023-04-09T14:01:46Z</dcterms:modified>
</cp:coreProperties>
</file>