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</p:sldMasterIdLst>
  <p:notesMasterIdLst>
    <p:notesMasterId r:id="rId28"/>
  </p:notesMasterIdLst>
  <p:handoutMasterIdLst>
    <p:handoutMasterId r:id="rId29"/>
  </p:handoutMasterIdLst>
  <p:sldIdLst>
    <p:sldId id="256" r:id="rId2"/>
    <p:sldId id="366" r:id="rId3"/>
    <p:sldId id="257" r:id="rId4"/>
    <p:sldId id="384" r:id="rId5"/>
    <p:sldId id="382" r:id="rId6"/>
    <p:sldId id="385" r:id="rId7"/>
    <p:sldId id="378" r:id="rId8"/>
    <p:sldId id="261" r:id="rId9"/>
    <p:sldId id="377" r:id="rId10"/>
    <p:sldId id="368" r:id="rId11"/>
    <p:sldId id="276" r:id="rId12"/>
    <p:sldId id="265" r:id="rId13"/>
    <p:sldId id="386" r:id="rId14"/>
    <p:sldId id="387" r:id="rId15"/>
    <p:sldId id="369" r:id="rId16"/>
    <p:sldId id="305" r:id="rId17"/>
    <p:sldId id="388" r:id="rId18"/>
    <p:sldId id="389" r:id="rId19"/>
    <p:sldId id="372" r:id="rId20"/>
    <p:sldId id="373" r:id="rId21"/>
    <p:sldId id="380" r:id="rId22"/>
    <p:sldId id="381" r:id="rId23"/>
    <p:sldId id="365" r:id="rId24"/>
    <p:sldId id="268" r:id="rId25"/>
    <p:sldId id="374" r:id="rId26"/>
    <p:sldId id="383" r:id="rId27"/>
  </p:sldIdLst>
  <p:sldSz cx="9144000" cy="6858000" type="screen4x3"/>
  <p:notesSz cx="6991350" cy="9282113"/>
  <p:defaultTextStyle>
    <a:defPPr>
      <a:defRPr lang="en-US"/>
    </a:defPPr>
    <a:lvl1pPr algn="l" rtl="0" eaLnBrk="0" fontAlgn="base" hangingPunct="0">
      <a:lnSpc>
        <a:spcPct val="70000"/>
      </a:lnSpc>
      <a:spcBef>
        <a:spcPct val="30000"/>
      </a:spcBef>
      <a:spcAft>
        <a:spcPct val="0"/>
      </a:spcAft>
      <a:buSzPct val="100000"/>
      <a:defRPr sz="1600" b="1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lnSpc>
        <a:spcPct val="70000"/>
      </a:lnSpc>
      <a:spcBef>
        <a:spcPct val="30000"/>
      </a:spcBef>
      <a:spcAft>
        <a:spcPct val="0"/>
      </a:spcAft>
      <a:buSzPct val="100000"/>
      <a:defRPr sz="1600" b="1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lnSpc>
        <a:spcPct val="70000"/>
      </a:lnSpc>
      <a:spcBef>
        <a:spcPct val="30000"/>
      </a:spcBef>
      <a:spcAft>
        <a:spcPct val="0"/>
      </a:spcAft>
      <a:buSzPct val="100000"/>
      <a:defRPr sz="1600" b="1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lnSpc>
        <a:spcPct val="70000"/>
      </a:lnSpc>
      <a:spcBef>
        <a:spcPct val="30000"/>
      </a:spcBef>
      <a:spcAft>
        <a:spcPct val="0"/>
      </a:spcAft>
      <a:buSzPct val="100000"/>
      <a:defRPr sz="1600" b="1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lnSpc>
        <a:spcPct val="70000"/>
      </a:lnSpc>
      <a:spcBef>
        <a:spcPct val="30000"/>
      </a:spcBef>
      <a:spcAft>
        <a:spcPct val="0"/>
      </a:spcAft>
      <a:buSzPct val="100000"/>
      <a:defRPr sz="1600" b="1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4572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4572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4572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457200" rtl="0" eaLnBrk="1" latinLnBrk="0" hangingPunct="1">
      <a:defRPr sz="1600" b="1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3">
          <p15:clr>
            <a:srgbClr val="A4A3A4"/>
          </p15:clr>
        </p15:guide>
        <p15:guide id="2" pos="220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33CC33"/>
    <a:srgbClr val="F8F8F8"/>
    <a:srgbClr val="4A39C5"/>
    <a:srgbClr val="4D4D4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502" autoAdjust="0"/>
    <p:restoredTop sz="95928" autoAdjust="0"/>
  </p:normalViewPr>
  <p:slideViewPr>
    <p:cSldViewPr>
      <p:cViewPr varScale="1">
        <p:scale>
          <a:sx n="117" d="100"/>
          <a:sy n="117" d="100"/>
        </p:scale>
        <p:origin x="184" y="6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0" d="100"/>
          <a:sy n="40" d="100"/>
        </p:scale>
        <p:origin x="-1230" y="-84"/>
      </p:cViewPr>
      <p:guideLst>
        <p:guide orient="horz" pos="2923"/>
        <p:guide pos="2202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473827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9038" y="709613"/>
            <a:ext cx="4614862" cy="3460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408638769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r>
              <a:rPr lang="en-US" sz="2400" dirty="0">
                <a:latin typeface="Times New Roman" charset="0"/>
              </a:rPr>
              <a:t>If edited, copy</a:t>
            </a:r>
            <a:r>
              <a:rPr lang="en-US" sz="2400" baseline="0" dirty="0">
                <a:latin typeface="Times New Roman" charset="0"/>
              </a:rPr>
              <a:t> changes to: C, IDL, and Matlab versions.</a:t>
            </a: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Rot="1" noChangeAspect="1" noChangeArrowheads="1"/>
          </p:cNvSpPr>
          <p:nvPr>
            <p:ph type="sldImg"/>
          </p:nvPr>
        </p:nvSpPr>
        <p:spPr/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4225" y="919163"/>
            <a:ext cx="6575425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3275" y="969963"/>
            <a:ext cx="3871913" cy="2428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defTabSz="912813">
              <a:lnSpc>
                <a:spcPct val="90000"/>
              </a:lnSpc>
              <a:spcBef>
                <a:spcPct val="0"/>
              </a:spcBef>
              <a:buSzTx/>
              <a:defRPr/>
            </a:pPr>
            <a:r>
              <a:rPr lang="en-US" sz="1400"/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182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0863" cy="895350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5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49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defTabSz="912813">
                <a:lnSpc>
                  <a:spcPct val="100000"/>
                </a:lnSpc>
                <a:spcBef>
                  <a:spcPct val="0"/>
                </a:spcBef>
                <a:buSzTx/>
                <a:defRPr/>
              </a:pPr>
              <a:r>
                <a:rPr lang="en-US" sz="4400" b="0">
                  <a:solidFill>
                    <a:srgbClr val="E30101"/>
                  </a:solidFill>
                </a:rPr>
                <a:t>N</a:t>
              </a:r>
              <a:endParaRPr lang="en-US" sz="4400" b="0"/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defTabSz="912813">
                <a:lnSpc>
                  <a:spcPct val="100000"/>
                </a:lnSpc>
                <a:spcBef>
                  <a:spcPct val="0"/>
                </a:spcBef>
                <a:buSzTx/>
                <a:defRPr/>
              </a:pPr>
              <a:r>
                <a:rPr lang="en-US" sz="4400" b="0">
                  <a:solidFill>
                    <a:srgbClr val="E30101"/>
                  </a:solidFill>
                </a:rPr>
                <a:t>IF</a:t>
              </a:r>
              <a:endParaRPr lang="en-US" sz="4400" b="0"/>
            </a:p>
          </p:txBody>
        </p:sp>
      </p:grpSp>
      <p:sp>
        <p:nvSpPr>
          <p:cNvPr id="153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3388" y="2281238"/>
            <a:ext cx="5727700" cy="474662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53605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0013" y="3878263"/>
            <a:ext cx="6391275" cy="1749425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0F1228-957F-A144-B57F-9D3C85C7062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3513" y="381000"/>
            <a:ext cx="1939925" cy="57102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0563" y="381000"/>
            <a:ext cx="5670550" cy="57102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9A1467-B447-F442-AE77-7DB2D585AE6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932E0F-4FB5-E943-9901-36790C39D41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53F6C15-B60C-AF44-BE5D-6B11C66A9CE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0563" y="1984375"/>
            <a:ext cx="3805237" cy="41068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4375"/>
            <a:ext cx="3805238" cy="41068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1E80B8-DA26-9C41-AC42-373A83D82CD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8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0B37C2-92CC-DB4C-9A1B-7D79697CAB9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E49471-6737-9F4A-85BD-8C1F32A268F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3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6D274C-33E9-DE46-9164-21F6F22BC67C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DA6061-31F7-6D47-A084-2E2DB583E99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499C62-ABC9-624F-B4DE-32F0823BE16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7967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398" tIns="25359" rIns="63398" bIns="25359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52579" name="Line 3"/>
          <p:cNvSpPr>
            <a:spLocks noChangeShapeType="1"/>
          </p:cNvSpPr>
          <p:nvPr/>
        </p:nvSpPr>
        <p:spPr bwMode="auto">
          <a:xfrm>
            <a:off x="2054225" y="919163"/>
            <a:ext cx="6575425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2580" name="Rectangle 4"/>
          <p:cNvSpPr>
            <a:spLocks noChangeArrowheads="1"/>
          </p:cNvSpPr>
          <p:nvPr/>
        </p:nvSpPr>
        <p:spPr bwMode="auto">
          <a:xfrm>
            <a:off x="2073275" y="969963"/>
            <a:ext cx="3876675" cy="2428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defTabSz="912813">
              <a:lnSpc>
                <a:spcPct val="90000"/>
              </a:lnSpc>
              <a:spcBef>
                <a:spcPct val="0"/>
              </a:spcBef>
              <a:buSzTx/>
              <a:defRPr/>
            </a:pPr>
            <a:r>
              <a:rPr lang="en-US" sz="1400"/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0563" y="1984375"/>
            <a:ext cx="7762875" cy="41068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343" tIns="44379" rIns="90343" bIns="4437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52582" name="Rectangle 6"/>
          <p:cNvSpPr>
            <a:spLocks noChangeArrowheads="1"/>
          </p:cNvSpPr>
          <p:nvPr/>
        </p:nvSpPr>
        <p:spPr bwMode="auto">
          <a:xfrm>
            <a:off x="-12700" y="65182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258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16700"/>
            <a:ext cx="2890838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buSzTx/>
              <a:defRPr sz="1000" smtClean="0"/>
            </a:lvl1pPr>
          </a:lstStyle>
          <a:p>
            <a:pPr>
              <a:defRPr/>
            </a:pPr>
            <a:r>
              <a:rPr lang="en-US"/>
              <a:t>Writing a FORTRAN-based program</a:t>
            </a:r>
          </a:p>
        </p:txBody>
      </p:sp>
      <p:sp>
        <p:nvSpPr>
          <p:cNvPr id="15258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42175" y="6616700"/>
            <a:ext cx="1901825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buSzTx/>
              <a:defRPr sz="1200"/>
            </a:lvl1pPr>
          </a:lstStyle>
          <a:p>
            <a:pPr>
              <a:defRPr/>
            </a:pPr>
            <a:fld id="{12B3112D-8741-344B-98CA-C1AD1CFB5C7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0863" cy="895350"/>
            <a:chOff x="112" y="115"/>
            <a:chExt cx="1149" cy="565"/>
          </a:xfrm>
        </p:grpSpPr>
        <p:sp>
          <p:nvSpPr>
            <p:cNvPr id="152586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7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8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9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0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1" name="Arc 15"/>
            <p:cNvSpPr>
              <a:spLocks/>
            </p:cNvSpPr>
            <p:nvPr/>
          </p:nvSpPr>
          <p:spPr bwMode="auto">
            <a:xfrm flipV="1">
              <a:off x="552" y="334"/>
              <a:ext cx="696" cy="22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2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3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5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4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5" name="Freeform 19"/>
            <p:cNvSpPr>
              <a:spLocks/>
            </p:cNvSpPr>
            <p:nvPr/>
          </p:nvSpPr>
          <p:spPr bwMode="auto">
            <a:xfrm>
              <a:off x="560" y="234"/>
              <a:ext cx="233" cy="249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6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7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69" cy="48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defTabSz="912813">
                <a:lnSpc>
                  <a:spcPct val="100000"/>
                </a:lnSpc>
                <a:spcBef>
                  <a:spcPct val="0"/>
                </a:spcBef>
                <a:buSzTx/>
                <a:defRPr/>
              </a:pPr>
              <a:r>
                <a:rPr lang="en-US" sz="4400" b="0">
                  <a:solidFill>
                    <a:srgbClr val="E30101"/>
                  </a:solidFill>
                </a:rPr>
                <a:t>N</a:t>
              </a:r>
              <a:endParaRPr lang="en-US" sz="4400" b="0"/>
            </a:p>
          </p:txBody>
        </p:sp>
        <p:sp>
          <p:nvSpPr>
            <p:cNvPr id="152598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8" cy="48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defTabSz="912813">
                <a:lnSpc>
                  <a:spcPct val="100000"/>
                </a:lnSpc>
                <a:spcBef>
                  <a:spcPct val="0"/>
                </a:spcBef>
                <a:buSzTx/>
                <a:defRPr/>
              </a:pPr>
              <a:r>
                <a:rPr lang="en-US" sz="4400" b="0">
                  <a:solidFill>
                    <a:srgbClr val="E30101"/>
                  </a:solidFill>
                </a:rPr>
                <a:t>IF</a:t>
              </a:r>
              <a:endParaRPr lang="en-US" sz="4400" b="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dt="0"/>
  <p:txStyles>
    <p:titleStyle>
      <a:lvl1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4213" indent="-227013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1413" indent="-22860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39875" indent="-169863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19970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42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14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686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58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1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73188" y="2263775"/>
            <a:ext cx="6375400" cy="1006475"/>
          </a:xfrm>
          <a:noFill/>
        </p:spPr>
        <p:txBody>
          <a:bodyPr/>
          <a:lstStyle/>
          <a:p>
            <a:r>
              <a:rPr lang="en-US" sz="3600" dirty="0"/>
              <a:t>Writing a SPICE (FORTRAN) </a:t>
            </a:r>
            <a:br>
              <a:rPr lang="en-US" sz="3600" dirty="0"/>
            </a:br>
            <a:r>
              <a:rPr lang="en-US" sz="3600" dirty="0"/>
              <a:t>Based Program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506538" y="4687888"/>
            <a:ext cx="6391275" cy="1747837"/>
          </a:xfrm>
          <a:noFill/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3379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23E1A381-D7D0-2649-840D-564B9666D9F3}" type="slidenum">
              <a:rPr lang="en-US" smtClean="0"/>
              <a:pPr defTabSz="912813"/>
              <a:t>10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566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1038" y="1316038"/>
            <a:ext cx="7762875" cy="1422400"/>
          </a:xfrm>
          <a:noFill/>
        </p:spPr>
        <p:txBody>
          <a:bodyPr/>
          <a:lstStyle/>
          <a:p>
            <a:pPr marL="0" indent="0">
              <a:buFontTx/>
              <a:buNone/>
            </a:pPr>
            <a:r>
              <a:rPr lang="en-US" sz="1600" dirty="0"/>
              <a:t>Compute the planetocentric latitude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PCLAT</a:t>
            </a:r>
            <a:r>
              <a:rPr lang="en-US" sz="1600" dirty="0"/>
              <a:t>) and longitude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PCLON</a:t>
            </a:r>
            <a:r>
              <a:rPr lang="en-US" sz="1600" dirty="0"/>
              <a:t>), as well as the planetodetic latitude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PDLAT</a:t>
            </a:r>
            <a:r>
              <a:rPr lang="en-US" sz="1600" dirty="0"/>
              <a:t>) and longitude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PDLON</a:t>
            </a:r>
            <a:r>
              <a:rPr lang="en-US" sz="1600" dirty="0"/>
              <a:t>) of  the intersection point. </a:t>
            </a:r>
          </a:p>
          <a:p>
            <a:pPr marL="0" indent="0">
              <a:buFontTx/>
              <a:buNone/>
            </a:pPr>
            <a:r>
              <a:rPr lang="en-US" dirty="0"/>
              <a:t>           </a:t>
            </a:r>
            <a:r>
              <a:rPr lang="en-US" sz="1400" dirty="0">
                <a:latin typeface="Courier New" charset="0"/>
              </a:rPr>
              <a:t>IF ( FOUND ) THEN </a:t>
            </a:r>
          </a:p>
          <a:p>
            <a:pPr marL="0" indent="0">
              <a:buFontTx/>
              <a:buNone/>
            </a:pPr>
            <a:r>
              <a:rPr lang="en-US" sz="1400" dirty="0">
                <a:latin typeface="Courier New" charset="0"/>
              </a:rPr>
              <a:t>            CALL RECLAT ( POINT,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R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PCLON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PCLAT</a:t>
            </a:r>
            <a:r>
              <a:rPr lang="en-US" sz="1400" dirty="0">
                <a:latin typeface="Courier New" charset="0"/>
              </a:rPr>
              <a:t> ) </a:t>
            </a:r>
          </a:p>
          <a:p>
            <a:pPr marL="0" indent="0"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buFontTx/>
              <a:buNone/>
            </a:pPr>
            <a:endParaRPr lang="en-US" sz="2800" dirty="0"/>
          </a:p>
        </p:txBody>
      </p:sp>
      <p:sp>
        <p:nvSpPr>
          <p:cNvPr id="33797" name="Rectangle 3"/>
          <p:cNvSpPr>
            <a:spLocks noGrp="1" noChangeArrowheads="1"/>
          </p:cNvSpPr>
          <p:nvPr>
            <p:ph type="title"/>
          </p:nvPr>
        </p:nvSpPr>
        <p:spPr>
          <a:xfrm>
            <a:off x="1976438" y="381000"/>
            <a:ext cx="7165975" cy="422275"/>
          </a:xfrm>
        </p:spPr>
        <p:txBody>
          <a:bodyPr/>
          <a:lstStyle/>
          <a:p>
            <a:r>
              <a:rPr lang="en-US" sz="2800"/>
              <a:t>Compute Lat/Lon and Illumination Angles</a:t>
            </a:r>
          </a:p>
        </p:txBody>
      </p:sp>
      <p:sp>
        <p:nvSpPr>
          <p:cNvPr id="156676" name="Rectangle 4"/>
          <p:cNvSpPr>
            <a:spLocks noChangeArrowheads="1"/>
          </p:cNvSpPr>
          <p:nvPr/>
        </p:nvSpPr>
        <p:spPr bwMode="auto">
          <a:xfrm>
            <a:off x="649288" y="4657725"/>
            <a:ext cx="7762875" cy="13049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defTabSz="912813"/>
            <a:r>
              <a:rPr lang="en-US" dirty="0"/>
              <a:t>The illumination angles we want are the outputs of </a:t>
            </a:r>
            <a:r>
              <a:rPr lang="en-US" sz="1400" dirty="0">
                <a:latin typeface="Courier New" charset="0"/>
              </a:rPr>
              <a:t>ILUMIN</a:t>
            </a:r>
            <a:r>
              <a:rPr lang="en-US" dirty="0"/>
              <a:t>.  Units are radians.</a:t>
            </a:r>
          </a:p>
          <a:p>
            <a:pPr defTabSz="912813"/>
            <a:endParaRPr lang="en-US" sz="2000" dirty="0">
              <a:latin typeface="Courier New" charset="0"/>
            </a:endParaRPr>
          </a:p>
          <a:p>
            <a:pPr defTabSz="912813"/>
            <a:r>
              <a:rPr lang="en-US" sz="1400" dirty="0">
                <a:latin typeface="Courier New" charset="0"/>
              </a:rPr>
              <a:t>            CALL ILUMIN ( 'Ellipsoid',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, </a:t>
            </a:r>
          </a:p>
          <a:p>
            <a:pPr defTabSz="912813"/>
            <a:r>
              <a:rPr lang="en-US" sz="1400" dirty="0">
                <a:latin typeface="Courier New" charset="0"/>
              </a:rPr>
              <a:t>           .              'CN+S',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, POINT,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TRGEPC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SRFVEC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</a:t>
            </a:r>
          </a:p>
          <a:p>
            <a:pPr defTabSz="912813"/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          .              PHASE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SOLAR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EMISSN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 marL="684213" lvl="1" indent="-227013" defTabSz="912813"/>
            <a:r>
              <a:rPr lang="en-US" sz="1400" dirty="0">
                <a:latin typeface="Courier New" charset="0"/>
                <a:ea typeface="ＭＳ Ｐゴシック" charset="-128"/>
                <a:cs typeface="ＭＳ Ｐゴシック" charset="-128"/>
              </a:rPr>
              <a:t>       </a:t>
            </a:r>
            <a:endParaRPr lang="en-US" sz="1400" dirty="0">
              <a:ea typeface="ＭＳ Ｐゴシック" charset="-128"/>
              <a:cs typeface="ＭＳ Ｐゴシック" charset="-128"/>
            </a:endParaRPr>
          </a:p>
        </p:txBody>
      </p:sp>
      <p:sp>
        <p:nvSpPr>
          <p:cNvPr id="156677" name="Rectangle 5"/>
          <p:cNvSpPr>
            <a:spLocks noChangeArrowheads="1"/>
          </p:cNvSpPr>
          <p:nvPr/>
        </p:nvSpPr>
        <p:spPr bwMode="auto">
          <a:xfrm>
            <a:off x="231775" y="2852738"/>
            <a:ext cx="8834438" cy="17287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defTabSz="912813"/>
            <a:r>
              <a:rPr lang="en-US" sz="1400" dirty="0">
                <a:latin typeface="Courier New" charset="0"/>
              </a:rPr>
              <a:t>       C        Let RE, RP, and F be the satellite's longer equatorial</a:t>
            </a:r>
          </a:p>
          <a:p>
            <a:pPr defTabSz="912813"/>
            <a:r>
              <a:rPr lang="en-US" sz="1400" dirty="0">
                <a:latin typeface="Courier New" charset="0"/>
              </a:rPr>
              <a:t>       C        radius, polar radius, and flattening factor.     </a:t>
            </a:r>
          </a:p>
          <a:p>
            <a:pPr defTabSz="912813"/>
            <a:r>
              <a:rPr lang="en-US" sz="1400" dirty="0">
                <a:latin typeface="Courier New" charset="0"/>
              </a:rPr>
              <a:t>                RE  =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RADII(1)</a:t>
            </a:r>
            <a:endParaRPr lang="en-US" sz="1400" dirty="0">
              <a:latin typeface="Courier New" charset="0"/>
            </a:endParaRPr>
          </a:p>
          <a:p>
            <a:pPr defTabSz="912813"/>
            <a:r>
              <a:rPr lang="en-US" sz="1400" dirty="0">
                <a:latin typeface="Courier New" charset="0"/>
              </a:rPr>
              <a:t>                RP  =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RADII(3)</a:t>
            </a:r>
            <a:r>
              <a:rPr lang="en-US" sz="1400" dirty="0">
                <a:latin typeface="Courier New" charset="0"/>
              </a:rPr>
              <a:t> </a:t>
            </a:r>
          </a:p>
          <a:p>
            <a:pPr defTabSz="912813"/>
            <a:r>
              <a:rPr lang="en-US" sz="1400" dirty="0">
                <a:latin typeface="Courier New" charset="0"/>
              </a:rPr>
              <a:t>                F   =  ( RE - RP ) / RE</a:t>
            </a:r>
          </a:p>
          <a:p>
            <a:pPr defTabSz="912813"/>
            <a:endParaRPr lang="en-US" sz="1400" dirty="0">
              <a:latin typeface="Courier New" charset="0"/>
            </a:endParaRPr>
          </a:p>
          <a:p>
            <a:pPr defTabSz="912813"/>
            <a:r>
              <a:rPr lang="en-US" sz="1400" dirty="0">
                <a:latin typeface="Courier New" charset="0"/>
              </a:rPr>
              <a:t>                CALL RECGEO ( POINT, RE, F,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PDLON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PDLAT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ALT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 defTabSz="912813"/>
            <a:endParaRPr lang="en-US" sz="1400" dirty="0">
              <a:latin typeface="Courier New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56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56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566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566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566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6674" grpId="0" build="p"/>
      <p:bldP spid="156676" grpId="0"/>
      <p:bldP spid="156677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35843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AE00F590-A898-5F4B-B772-9EF9A069FEF5}" type="slidenum">
              <a:rPr lang="en-US" smtClean="0"/>
              <a:pPr defTabSz="912813"/>
              <a:t>11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7" name="Rectangle 5"/>
          <p:cNvSpPr>
            <a:spLocks noChangeArrowheads="1"/>
          </p:cNvSpPr>
          <p:nvPr/>
        </p:nvSpPr>
        <p:spPr bwMode="auto">
          <a:xfrm>
            <a:off x="654050" y="5268913"/>
            <a:ext cx="8440738" cy="11695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   CALL ILUMIN ( 'Ellipsoid',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, 'CN+S',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, </a:t>
            </a:r>
          </a:p>
          <a:p>
            <a:r>
              <a:rPr lang="en-US" sz="1400" dirty="0">
                <a:latin typeface="Courier New" charset="0"/>
              </a:rPr>
              <a:t>     .                 POINT,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TRGEPC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SRFVEC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PHASE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SOLAR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EMISSN</a:t>
            </a:r>
            <a:r>
              <a:rPr lang="en-US" sz="1400" dirty="0">
                <a:latin typeface="Courier New" charset="0"/>
              </a:rPr>
              <a:t> )</a:t>
            </a:r>
            <a:endParaRPr lang="en-US" sz="1400" dirty="0">
              <a:solidFill>
                <a:schemeClr val="accent2"/>
              </a:solidFill>
              <a:latin typeface="Courier New" charset="0"/>
            </a:endParaRPr>
          </a:p>
          <a:p>
            <a:r>
              <a:rPr lang="en-US" sz="1400" dirty="0">
                <a:latin typeface="Courier New" charset="0"/>
              </a:rPr>
              <a:t>         ...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ELSE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   ...</a:t>
            </a:r>
          </a:p>
        </p:txBody>
      </p:sp>
      <p:sp>
        <p:nvSpPr>
          <p:cNvPr id="44038" name="Rectangle 6"/>
          <p:cNvSpPr>
            <a:spLocks noChangeArrowheads="1"/>
          </p:cNvSpPr>
          <p:nvPr/>
        </p:nvSpPr>
        <p:spPr bwMode="auto">
          <a:xfrm>
            <a:off x="423863" y="1277938"/>
            <a:ext cx="8640762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C     Compute the boresight ray intersection with the surface of the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C     target body.</a:t>
            </a:r>
          </a:p>
        </p:txBody>
      </p:sp>
      <p:sp>
        <p:nvSpPr>
          <p:cNvPr id="44039" name="Rectangle 7"/>
          <p:cNvSpPr>
            <a:spLocks noChangeArrowheads="1"/>
          </p:cNvSpPr>
          <p:nvPr/>
        </p:nvSpPr>
        <p:spPr bwMode="auto">
          <a:xfrm>
            <a:off x="423863" y="1874838"/>
            <a:ext cx="8334375" cy="53399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ctr"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CALL SINCPT ( 'Ellipsoid',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, 'CN+S',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IFRAME</a:t>
            </a:r>
            <a:r>
              <a:rPr lang="en-US" sz="1400" dirty="0">
                <a:latin typeface="Courier New" charset="0"/>
              </a:rPr>
              <a:t>,         </a:t>
            </a:r>
          </a:p>
          <a:p>
            <a:r>
              <a:rPr lang="en-US" sz="1400" dirty="0">
                <a:latin typeface="Courier New" charset="0"/>
              </a:rPr>
              <a:t>       .             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INSITE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POINT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TRGEPC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SRFVEC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FOUND </a:t>
            </a:r>
            <a:r>
              <a:rPr lang="en-US" sz="1400" dirty="0">
                <a:latin typeface="Courier New" charset="0"/>
              </a:rPr>
              <a:t>)</a:t>
            </a:r>
          </a:p>
        </p:txBody>
      </p:sp>
      <p:sp>
        <p:nvSpPr>
          <p:cNvPr id="44040" name="Rectangle 8"/>
          <p:cNvSpPr>
            <a:spLocks noChangeArrowheads="1"/>
          </p:cNvSpPr>
          <p:nvPr/>
        </p:nvSpPr>
        <p:spPr bwMode="auto">
          <a:xfrm>
            <a:off x="309563" y="2411413"/>
            <a:ext cx="8448675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C     If an intercept is found, compute planetocentric and planetodetic  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C     latitude and longitude of the point.                             </a:t>
            </a:r>
          </a:p>
        </p:txBody>
      </p:sp>
      <p:sp>
        <p:nvSpPr>
          <p:cNvPr id="44041" name="Rectangle 9"/>
          <p:cNvSpPr>
            <a:spLocks noChangeArrowheads="1"/>
          </p:cNvSpPr>
          <p:nvPr/>
        </p:nvSpPr>
        <p:spPr bwMode="auto">
          <a:xfrm>
            <a:off x="654050" y="2917825"/>
            <a:ext cx="8680450" cy="204209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IF( FOUND ) THEN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sz="1400" dirty="0">
              <a:latin typeface="Courier New" charset="0"/>
            </a:endParaRP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   CALL RECLAT ( POINT,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R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PCLON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PCLAT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C        Let RE, RP, and F be the satellite's longer equatorial</a:t>
            </a:r>
          </a:p>
          <a:p>
            <a:r>
              <a:rPr lang="en-US" sz="1400" dirty="0">
                <a:latin typeface="Courier New" charset="0"/>
              </a:rPr>
              <a:t>C        radius, polar radius, and flattening factor.                  </a:t>
            </a:r>
          </a:p>
          <a:p>
            <a:r>
              <a:rPr lang="en-US" sz="1400" dirty="0">
                <a:latin typeface="Courier New" charset="0"/>
              </a:rPr>
              <a:t>         RE  =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RADII(1)</a:t>
            </a:r>
            <a:endParaRPr lang="en-US" sz="1400" dirty="0">
              <a:latin typeface="Courier New" charset="0"/>
            </a:endParaRPr>
          </a:p>
          <a:p>
            <a:r>
              <a:rPr lang="en-US" sz="1400" dirty="0">
                <a:latin typeface="Courier New" charset="0"/>
              </a:rPr>
              <a:t>         RP  =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RADII(3)</a:t>
            </a:r>
            <a:r>
              <a:rPr lang="en-US" sz="1400" dirty="0">
                <a:latin typeface="Courier New" charset="0"/>
              </a:rPr>
              <a:t> </a:t>
            </a:r>
          </a:p>
          <a:p>
            <a:r>
              <a:rPr lang="en-US" sz="1400" dirty="0">
                <a:latin typeface="Courier New" charset="0"/>
              </a:rPr>
              <a:t>         F   =  ( RE - RP ) / RE</a:t>
            </a:r>
          </a:p>
          <a:p>
            <a:r>
              <a:rPr lang="en-US" sz="1400" dirty="0">
                <a:latin typeface="Courier New" charset="0"/>
              </a:rPr>
              <a:t>         CALL RECGEO ( POINT, RE, F,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PDLON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PDLAT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ALT</a:t>
            </a:r>
            <a:r>
              <a:rPr lang="en-US" sz="1400" dirty="0">
                <a:latin typeface="Courier New" charset="0"/>
              </a:rPr>
              <a:t> )</a:t>
            </a:r>
          </a:p>
        </p:txBody>
      </p:sp>
      <p:sp>
        <p:nvSpPr>
          <p:cNvPr id="44042" name="Rectangle 10"/>
          <p:cNvSpPr>
            <a:spLocks noChangeArrowheads="1"/>
          </p:cNvSpPr>
          <p:nvPr/>
        </p:nvSpPr>
        <p:spPr bwMode="auto">
          <a:xfrm>
            <a:off x="615950" y="4965700"/>
            <a:ext cx="8593138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C        Compute illumination angles at the surface point.   </a:t>
            </a:r>
          </a:p>
        </p:txBody>
      </p:sp>
      <p:sp>
        <p:nvSpPr>
          <p:cNvPr id="35850" name="Rectangle 12"/>
          <p:cNvSpPr>
            <a:spLocks noGrp="1" noChangeArrowheads="1"/>
          </p:cNvSpPr>
          <p:nvPr>
            <p:ph type="title"/>
          </p:nvPr>
        </p:nvSpPr>
        <p:spPr>
          <a:xfrm>
            <a:off x="2016125" y="381000"/>
            <a:ext cx="6654800" cy="474663"/>
          </a:xfrm>
        </p:spPr>
        <p:txBody>
          <a:bodyPr/>
          <a:lstStyle/>
          <a:p>
            <a:r>
              <a:rPr lang="en-US"/>
              <a:t>Geometry Calculations: Summary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40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40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1000"/>
                                        <p:tgtEl>
                                          <p:spTgt spid="440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440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440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440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440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4404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500"/>
                                        <p:tgtEl>
                                          <p:spTgt spid="440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4404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1" dur="500"/>
                                        <p:tgtEl>
                                          <p:spTgt spid="4404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6" dur="500"/>
                                        <p:tgtEl>
                                          <p:spTgt spid="440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1" dur="5000"/>
                                        <p:tgtEl>
                                          <p:spTgt spid="440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37" grpId="0" autoUpdateAnimBg="0"/>
      <p:bldP spid="44038" grpId="0"/>
      <p:bldP spid="44039" grpId="0" autoUpdateAnimBg="0"/>
      <p:bldP spid="44040" grpId="0" autoUpdateAnimBg="0"/>
      <p:bldP spid="44042" grpId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3789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9AAB79B0-483B-7D42-9253-FE847725664D}" type="slidenum">
              <a:rPr lang="en-US" smtClean="0"/>
              <a:pPr defTabSz="912813"/>
              <a:t>12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789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597025"/>
            <a:ext cx="8029575" cy="4494213"/>
          </a:xfrm>
          <a:noFill/>
        </p:spPr>
        <p:txBody>
          <a:bodyPr/>
          <a:lstStyle/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The code above used quite a few inputs that we don't have yet: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/>
          </a:p>
          <a:p>
            <a:pPr>
              <a:lnSpc>
                <a:spcPct val="70000"/>
              </a:lnSpc>
            </a:pPr>
            <a:r>
              <a:rPr lang="en-US" sz="1600"/>
              <a:t>TDB epoch of interest (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600"/>
              <a:t> )</a:t>
            </a:r>
          </a:p>
          <a:p>
            <a:pPr>
              <a:lnSpc>
                <a:spcPct val="70000"/>
              </a:lnSpc>
            </a:pPr>
            <a:r>
              <a:rPr lang="en-US" sz="1600"/>
              <a:t>satellite and s/c names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SATNM, SCNM</a:t>
            </a:r>
            <a:r>
              <a:rPr lang="en-US" sz="1600"/>
              <a:t>)</a:t>
            </a:r>
          </a:p>
          <a:p>
            <a:pPr>
              <a:lnSpc>
                <a:spcPct val="70000"/>
              </a:lnSpc>
            </a:pPr>
            <a:r>
              <a:rPr lang="en-US" sz="1800"/>
              <a:t>satellite body-fixed frame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800"/>
              <a:t>)</a:t>
            </a:r>
            <a:endParaRPr lang="en-US" sz="1600"/>
          </a:p>
          <a:p>
            <a:pPr>
              <a:lnSpc>
                <a:spcPct val="70000"/>
              </a:lnSpc>
            </a:pPr>
            <a:r>
              <a:rPr lang="en-US" sz="1600"/>
              <a:t>satellite ellipsoid radii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RADII</a:t>
            </a:r>
            <a:r>
              <a:rPr lang="en-US" sz="1600"/>
              <a:t>)</a:t>
            </a:r>
          </a:p>
          <a:p>
            <a:pPr>
              <a:lnSpc>
                <a:spcPct val="70000"/>
              </a:lnSpc>
            </a:pPr>
            <a:r>
              <a:rPr lang="en-US" sz="1600"/>
              <a:t>instrument fixed frame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IFRAME</a:t>
            </a:r>
            <a:r>
              <a:rPr lang="en-US" sz="1600"/>
              <a:t>)</a:t>
            </a:r>
          </a:p>
          <a:p>
            <a:pPr>
              <a:lnSpc>
                <a:spcPct val="70000"/>
              </a:lnSpc>
            </a:pPr>
            <a:r>
              <a:rPr lang="en-US" sz="1600"/>
              <a:t>instrument boresight vector in the instrument frame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INSITE</a:t>
            </a:r>
            <a:r>
              <a:rPr lang="en-US" sz="1600"/>
              <a:t>)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/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Some of these values are user inputs others can be obtained via SPICELIB calls 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once the required kernels have been loaded.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/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Let's prompt for the satellite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600"/>
              <a:t>), satellite frame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600"/>
              <a:t>), 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spacecraft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600"/>
              <a:t>), instrument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600"/>
              <a:t>) and time of interest 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600"/>
              <a:t>):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400">
              <a:latin typeface="Courier New" charset="0"/>
            </a:endParaRP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CALL PROMPT ( 'Enter satellite name 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>
                <a:latin typeface="Courier New" charset="0"/>
              </a:rPr>
              <a:t>  )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CALL PROMPT ( 'Enter satellite frame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>
                <a:latin typeface="Courier New" charset="0"/>
              </a:rPr>
              <a:t> )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CALL PROMPT ( 'Enter spacecraft name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>
                <a:latin typeface="Courier New" charset="0"/>
              </a:rPr>
              <a:t>   )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CALL PROMPT ( 'Enter instrument name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400">
                <a:latin typeface="Courier New" charset="0"/>
              </a:rPr>
              <a:t> )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CALL PROMPT ( 'Enter time           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400">
                <a:latin typeface="Courier New" charset="0"/>
              </a:rPr>
              <a:t>   )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</a:t>
            </a:r>
          </a:p>
        </p:txBody>
      </p:sp>
      <p:sp>
        <p:nvSpPr>
          <p:cNvPr id="37893" name="Rectangle 6"/>
          <p:cNvSpPr>
            <a:spLocks noGrp="1" noChangeArrowheads="1"/>
          </p:cNvSpPr>
          <p:nvPr>
            <p:ph type="title"/>
          </p:nvPr>
        </p:nvSpPr>
        <p:spPr>
          <a:xfrm>
            <a:off x="3981450" y="381000"/>
            <a:ext cx="2724150" cy="474663"/>
          </a:xfrm>
        </p:spPr>
        <p:txBody>
          <a:bodyPr/>
          <a:lstStyle/>
          <a:p>
            <a:r>
              <a:rPr lang="en-US"/>
              <a:t>Get Inputs - 1</a:t>
            </a:r>
          </a:p>
        </p:txBody>
      </p:sp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3993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5F375CA4-10F8-6B41-8DE8-D358E9F8B254}" type="slidenum">
              <a:rPr lang="en-US" smtClean="0"/>
              <a:pPr defTabSz="912813"/>
              <a:t>13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9940" name="Rectangle 6"/>
          <p:cNvSpPr>
            <a:spLocks noGrp="1" noChangeArrowheads="1"/>
          </p:cNvSpPr>
          <p:nvPr>
            <p:ph type="title"/>
          </p:nvPr>
        </p:nvSpPr>
        <p:spPr>
          <a:xfrm>
            <a:off x="3981450" y="381000"/>
            <a:ext cx="2724150" cy="474663"/>
          </a:xfrm>
        </p:spPr>
        <p:txBody>
          <a:bodyPr/>
          <a:lstStyle/>
          <a:p>
            <a:r>
              <a:rPr lang="en-US"/>
              <a:t>Get Inputs - 2</a:t>
            </a:r>
          </a:p>
        </p:txBody>
      </p:sp>
      <p:sp>
        <p:nvSpPr>
          <p:cNvPr id="39941" name="Text Box 8"/>
          <p:cNvSpPr txBox="1">
            <a:spLocks noChangeArrowheads="1"/>
          </p:cNvSpPr>
          <p:nvPr/>
        </p:nvSpPr>
        <p:spPr bwMode="auto">
          <a:xfrm>
            <a:off x="693738" y="2890838"/>
            <a:ext cx="8026400" cy="19970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defTabSz="912813"/>
            <a:endParaRPr lang="en-US"/>
          </a:p>
        </p:txBody>
      </p:sp>
      <p:sp>
        <p:nvSpPr>
          <p:cNvPr id="24585" name="Rectangle 9"/>
          <p:cNvSpPr>
            <a:spLocks noChangeArrowheads="1"/>
          </p:cNvSpPr>
          <p:nvPr/>
        </p:nvSpPr>
        <p:spPr bwMode="auto">
          <a:xfrm>
            <a:off x="693738" y="1346200"/>
            <a:ext cx="8102600" cy="150475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defTabSz="912813"/>
            <a:r>
              <a:rPr lang="en-US" dirty="0"/>
              <a:t>Then we can get the rest of the inputs from SPICELIB calls:</a:t>
            </a:r>
          </a:p>
          <a:p>
            <a:pPr defTabSz="912813"/>
            <a:endParaRPr lang="en-US" dirty="0"/>
          </a:p>
          <a:p>
            <a:pPr defTabSz="912813"/>
            <a:r>
              <a:rPr lang="en-US" dirty="0"/>
              <a:t>To get the TDB epoch (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ET</a:t>
            </a:r>
            <a:r>
              <a:rPr lang="en-US" dirty="0"/>
              <a:t>) from the user-supplied time string (which may </a:t>
            </a:r>
          </a:p>
          <a:p>
            <a:pPr defTabSz="912813"/>
            <a:r>
              <a:rPr lang="en-US" dirty="0"/>
              <a:t>refer to the UTC, TDB or TT time systems):</a:t>
            </a:r>
          </a:p>
          <a:p>
            <a:pPr defTabSz="912813"/>
            <a:endParaRPr lang="en-US" dirty="0"/>
          </a:p>
          <a:p>
            <a:pPr defTabSz="912813"/>
            <a:r>
              <a:rPr lang="en-US" dirty="0"/>
              <a:t>       </a:t>
            </a:r>
            <a:r>
              <a:rPr lang="en-US" sz="1400" dirty="0">
                <a:latin typeface="Courier New" charset="0"/>
              </a:rPr>
              <a:t>CALL STR2ET (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ET </a:t>
            </a:r>
            <a:r>
              <a:rPr lang="en-US" sz="1400" dirty="0">
                <a:latin typeface="Courier New" charset="0"/>
              </a:rPr>
              <a:t>)</a:t>
            </a:r>
          </a:p>
        </p:txBody>
      </p:sp>
      <p:sp>
        <p:nvSpPr>
          <p:cNvPr id="24587" name="Rectangle 11"/>
          <p:cNvSpPr>
            <a:spLocks noChangeArrowheads="1"/>
          </p:cNvSpPr>
          <p:nvPr/>
        </p:nvSpPr>
        <p:spPr bwMode="auto">
          <a:xfrm>
            <a:off x="685800" y="3048000"/>
            <a:ext cx="7834312" cy="102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defTabSz="912813"/>
            <a:r>
              <a:rPr lang="en-US" dirty="0"/>
              <a:t>To get the satellite’s ellipsoid radii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RADII</a:t>
            </a:r>
            <a:r>
              <a:rPr lang="en-US" dirty="0"/>
              <a:t>):</a:t>
            </a:r>
          </a:p>
          <a:p>
            <a:pPr defTabSz="912813"/>
            <a:endParaRPr lang="en-US" dirty="0"/>
          </a:p>
          <a:p>
            <a:pPr defTabSz="912813"/>
            <a:r>
              <a:rPr lang="en-US" dirty="0"/>
              <a:t>       </a:t>
            </a:r>
            <a:r>
              <a:rPr lang="en-US" sz="1400" dirty="0">
                <a:latin typeface="Courier New" charset="0"/>
              </a:rPr>
              <a:t>CALL BODVRD ( </a:t>
            </a:r>
            <a:r>
              <a:rPr lang="en-US" sz="1400" dirty="0">
                <a:solidFill>
                  <a:srgbClr val="FC0128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, 'RADII', 3, I,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RADII </a:t>
            </a:r>
            <a:r>
              <a:rPr lang="en-US" sz="1400" dirty="0">
                <a:latin typeface="Courier New" charset="0"/>
              </a:rPr>
              <a:t>)</a:t>
            </a:r>
          </a:p>
          <a:p>
            <a:pPr defTabSz="912813">
              <a:spcBef>
                <a:spcPct val="50000"/>
              </a:spcBef>
            </a:pPr>
            <a:endParaRPr lang="en-US" sz="1400" dirty="0">
              <a:latin typeface="Courier New" charset="0"/>
            </a:endParaRPr>
          </a:p>
        </p:txBody>
      </p:sp>
      <p:sp>
        <p:nvSpPr>
          <p:cNvPr id="24588" name="Rectangle 12"/>
          <p:cNvSpPr>
            <a:spLocks noChangeArrowheads="1"/>
          </p:cNvSpPr>
          <p:nvPr/>
        </p:nvSpPr>
        <p:spPr bwMode="auto">
          <a:xfrm>
            <a:off x="685800" y="4191000"/>
            <a:ext cx="7834312" cy="123224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defTabSz="912813"/>
            <a:r>
              <a:rPr lang="en-US" dirty="0"/>
              <a:t>To get the instrument boresight direction (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INSITE</a:t>
            </a:r>
            <a:r>
              <a:rPr lang="en-US" dirty="0"/>
              <a:t>) and the name of the </a:t>
            </a:r>
          </a:p>
          <a:p>
            <a:pPr defTabSz="912813"/>
            <a:r>
              <a:rPr lang="en-US" dirty="0"/>
              <a:t> instrument frame (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IFRAME</a:t>
            </a:r>
            <a:r>
              <a:rPr lang="en-US" dirty="0"/>
              <a:t>) in which it is defined:</a:t>
            </a:r>
          </a:p>
          <a:p>
            <a:pPr defTabSz="912813"/>
            <a:endParaRPr lang="en-US" dirty="0"/>
          </a:p>
          <a:p>
            <a:pPr defTabSz="912813"/>
            <a:r>
              <a:rPr lang="en-US" dirty="0"/>
              <a:t>       </a:t>
            </a:r>
            <a:r>
              <a:rPr lang="en-US" sz="1400" dirty="0">
                <a:latin typeface="Courier New" charset="0"/>
              </a:rPr>
              <a:t>CALL</a:t>
            </a:r>
            <a:r>
              <a:rPr lang="en-US" dirty="0"/>
              <a:t> </a:t>
            </a:r>
            <a:r>
              <a:rPr lang="en-US" sz="1400" dirty="0">
                <a:latin typeface="Courier New" charset="0"/>
              </a:rPr>
              <a:t>GETFVN (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400" dirty="0">
                <a:latin typeface="Courier New" charset="0"/>
              </a:rPr>
              <a:t>, ROOM,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SHAPE</a:t>
            </a:r>
            <a:r>
              <a:rPr lang="en-US" sz="1400" dirty="0">
                <a:latin typeface="Courier New" charset="0"/>
              </a:rPr>
              <a:t>, 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IFRAME</a:t>
            </a:r>
            <a:r>
              <a:rPr lang="en-US" sz="1400" dirty="0">
                <a:latin typeface="Courier New" charset="0"/>
              </a:rPr>
              <a:t>,  </a:t>
            </a:r>
          </a:p>
          <a:p>
            <a:pPr defTabSz="912813"/>
            <a:r>
              <a:rPr lang="en-US" sz="1400" dirty="0">
                <a:latin typeface="Courier New" charset="0"/>
              </a:rPr>
              <a:t>   .             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INSITE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N</a:t>
            </a:r>
            <a:r>
              <a:rPr lang="en-US" sz="1400" dirty="0">
                <a:latin typeface="Courier New" charset="0"/>
              </a:rPr>
              <a:t>,   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BUNDRY</a:t>
            </a:r>
            <a:r>
              <a:rPr lang="en-US" sz="1400" dirty="0">
                <a:latin typeface="Courier New" charset="0"/>
              </a:rPr>
              <a:t>          )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45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245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245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5" grpId="0"/>
      <p:bldP spid="24587" grpId="0"/>
      <p:bldP spid="24588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41987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25A38F03-5ACC-2F4D-959C-CE097C9CAF00}" type="slidenum">
              <a:rPr lang="en-US" smtClean="0"/>
              <a:pPr defTabSz="912813"/>
              <a:t>14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1988" name="Rectangle 2"/>
          <p:cNvSpPr>
            <a:spLocks noGrp="1" noChangeArrowheads="1"/>
          </p:cNvSpPr>
          <p:nvPr>
            <p:ph type="title"/>
          </p:nvPr>
        </p:nvSpPr>
        <p:spPr>
          <a:xfrm>
            <a:off x="2797175" y="381000"/>
            <a:ext cx="5094288" cy="474663"/>
          </a:xfrm>
        </p:spPr>
        <p:txBody>
          <a:bodyPr/>
          <a:lstStyle/>
          <a:p>
            <a:r>
              <a:rPr lang="en-US"/>
              <a:t>Getting Inputs:  Summary</a:t>
            </a:r>
          </a:p>
        </p:txBody>
      </p:sp>
      <p:sp>
        <p:nvSpPr>
          <p:cNvPr id="61454" name="Rectangle 14"/>
          <p:cNvSpPr>
            <a:spLocks noChangeArrowheads="1"/>
          </p:cNvSpPr>
          <p:nvPr/>
        </p:nvSpPr>
        <p:spPr bwMode="auto">
          <a:xfrm>
            <a:off x="615950" y="1277938"/>
            <a:ext cx="8029575" cy="1651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85750" indent="-285750" defTabSz="912813"/>
            <a:r>
              <a:rPr lang="en-US" sz="1400">
                <a:latin typeface="Courier New" charset="0"/>
              </a:rPr>
              <a:t>C     Prompt for the user-supplied inputs for our program.</a:t>
            </a:r>
          </a:p>
          <a:p>
            <a:pPr marL="285750" indent="-285750" defTabSz="912813">
              <a:lnSpc>
                <a:spcPct val="90000"/>
              </a:lnSpc>
            </a:pPr>
            <a:r>
              <a:rPr lang="en-US" sz="1400">
                <a:latin typeface="Courier New" charset="0"/>
              </a:rPr>
              <a:t>      CALL PROMPT ( 'Enter setup file name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SETUPF</a:t>
            </a:r>
            <a:r>
              <a:rPr lang="en-US" sz="1400">
                <a:latin typeface="Courier New" charset="0"/>
              </a:rPr>
              <a:t> )</a:t>
            </a:r>
          </a:p>
          <a:p>
            <a:pPr marL="285750" indent="-285750" defTabSz="912813">
              <a:lnSpc>
                <a:spcPct val="90000"/>
              </a:lnSpc>
            </a:pPr>
            <a:r>
              <a:rPr lang="en-US" sz="1400">
                <a:latin typeface="Courier New" charset="0"/>
              </a:rPr>
              <a:t>      CALL FURNSH (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SETUPF</a:t>
            </a:r>
            <a:r>
              <a:rPr lang="en-US" sz="1400">
                <a:latin typeface="Courier New" charset="0"/>
              </a:rPr>
              <a:t> )</a:t>
            </a:r>
          </a:p>
          <a:p>
            <a:pPr marL="285750" indent="-285750" defTabSz="912813"/>
            <a:r>
              <a:rPr lang="en-US" sz="1400">
                <a:latin typeface="Courier New" charset="0"/>
              </a:rPr>
              <a:t>      CALL PROMPT( 'Enter satellite name 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>
                <a:latin typeface="Courier New" charset="0"/>
              </a:rPr>
              <a:t>  )</a:t>
            </a:r>
          </a:p>
          <a:p>
            <a:pPr marL="285750" indent="-285750" defTabSz="912813"/>
            <a:r>
              <a:rPr lang="en-US" sz="1400">
                <a:latin typeface="Courier New" charset="0"/>
              </a:rPr>
              <a:t>      CALL PROMPT( 'Enter satellite frame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>
                <a:latin typeface="Courier New" charset="0"/>
              </a:rPr>
              <a:t> )</a:t>
            </a:r>
          </a:p>
          <a:p>
            <a:pPr marL="285750" indent="-285750" defTabSz="912813"/>
            <a:r>
              <a:rPr lang="en-US" sz="1400">
                <a:latin typeface="Courier New" charset="0"/>
              </a:rPr>
              <a:t>      CALL PROMPT( 'Enter spacecraft name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>
                <a:latin typeface="Courier New" charset="0"/>
              </a:rPr>
              <a:t>   )</a:t>
            </a:r>
          </a:p>
          <a:p>
            <a:pPr marL="285750" indent="-285750" defTabSz="912813"/>
            <a:r>
              <a:rPr lang="en-US" sz="1400">
                <a:latin typeface="Courier New" charset="0"/>
              </a:rPr>
              <a:t>      CALL PROMPT( 'Enter instrument name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400">
                <a:latin typeface="Courier New" charset="0"/>
              </a:rPr>
              <a:t> )</a:t>
            </a:r>
          </a:p>
          <a:p>
            <a:pPr marL="285750" indent="-285750" defTabSz="912813"/>
            <a:r>
              <a:rPr lang="en-US" sz="1400">
                <a:latin typeface="Courier New" charset="0"/>
              </a:rPr>
              <a:t>      CALL PROMPT( 'Enter time            &gt; ',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400">
                <a:latin typeface="Courier New" charset="0"/>
              </a:rPr>
              <a:t>   )</a:t>
            </a:r>
          </a:p>
          <a:p>
            <a:pPr marL="285750" indent="-285750" defTabSz="912813"/>
            <a:r>
              <a:rPr lang="en-US" sz="1400">
                <a:latin typeface="Courier New" charset="0"/>
              </a:rPr>
              <a:t> </a:t>
            </a:r>
          </a:p>
        </p:txBody>
      </p:sp>
      <p:sp>
        <p:nvSpPr>
          <p:cNvPr id="61455" name="Rectangle 15"/>
          <p:cNvSpPr>
            <a:spLocks noChangeArrowheads="1"/>
          </p:cNvSpPr>
          <p:nvPr/>
        </p:nvSpPr>
        <p:spPr bwMode="auto">
          <a:xfrm>
            <a:off x="609600" y="3124200"/>
            <a:ext cx="80295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85750" indent="-285750" defTabSz="912813"/>
            <a:r>
              <a:rPr lang="en-US" sz="1400" dirty="0">
                <a:latin typeface="Courier New" charset="0"/>
              </a:rPr>
              <a:t>C     Get the epoch corresponding to the input time: 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STR2ET (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ET </a:t>
            </a:r>
            <a:r>
              <a:rPr lang="en-US" sz="1400" dirty="0">
                <a:latin typeface="Courier New" charset="0"/>
              </a:rPr>
              <a:t>)</a:t>
            </a:r>
          </a:p>
        </p:txBody>
      </p:sp>
      <p:sp>
        <p:nvSpPr>
          <p:cNvPr id="61456" name="Rectangle 16"/>
          <p:cNvSpPr>
            <a:spLocks noChangeArrowheads="1"/>
          </p:cNvSpPr>
          <p:nvPr/>
        </p:nvSpPr>
        <p:spPr bwMode="auto">
          <a:xfrm>
            <a:off x="609600" y="3662363"/>
            <a:ext cx="8029575" cy="5746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85750" indent="-285750" defTabSz="912813"/>
            <a:r>
              <a:rPr lang="en-US" sz="1400" dirty="0">
                <a:latin typeface="Courier New" charset="0"/>
              </a:rPr>
              <a:t>C     Get the radii of the satellite. 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BODVRD ( SATNM, 'RADII', 3, I,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RADII</a:t>
            </a:r>
            <a:r>
              <a:rPr lang="en-US" sz="1400" dirty="0">
                <a:latin typeface="Courier New" charset="0"/>
              </a:rPr>
              <a:t> )</a:t>
            </a:r>
          </a:p>
        </p:txBody>
      </p:sp>
      <p:sp>
        <p:nvSpPr>
          <p:cNvPr id="61457" name="Rectangle 17"/>
          <p:cNvSpPr>
            <a:spLocks noChangeArrowheads="1"/>
          </p:cNvSpPr>
          <p:nvPr/>
        </p:nvSpPr>
        <p:spPr bwMode="auto">
          <a:xfrm>
            <a:off x="606425" y="4198938"/>
            <a:ext cx="8029575" cy="2457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85750" indent="-285750" defTabSz="912813"/>
            <a:r>
              <a:rPr lang="en-US" sz="1400" dirty="0">
                <a:latin typeface="Courier New" charset="0"/>
              </a:rPr>
              <a:t>C     Get the instrument boresight and frame name.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GETFVN (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400" dirty="0">
                <a:latin typeface="Courier New" charset="0"/>
              </a:rPr>
              <a:t>, ROOM,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SHAPE</a:t>
            </a:r>
            <a:r>
              <a:rPr lang="en-US" sz="1400" dirty="0">
                <a:latin typeface="Courier New" charset="0"/>
              </a:rPr>
              <a:t>, 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IFRAME</a:t>
            </a:r>
            <a:r>
              <a:rPr lang="en-US" sz="1400" dirty="0">
                <a:latin typeface="Courier New" charset="0"/>
              </a:rPr>
              <a:t>,  </a:t>
            </a:r>
          </a:p>
          <a:p>
            <a:pPr marL="285750" indent="-285750" defTabSz="912813">
              <a:lnSpc>
                <a:spcPct val="90000"/>
              </a:lnSpc>
            </a:pPr>
            <a:r>
              <a:rPr lang="en-US" sz="1400" dirty="0">
                <a:latin typeface="Courier New" charset="0"/>
              </a:rPr>
              <a:t>     .             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INSITE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N</a:t>
            </a:r>
            <a:r>
              <a:rPr lang="en-US" sz="1400" dirty="0">
                <a:latin typeface="Courier New" charset="0"/>
              </a:rPr>
              <a:t>,  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BUNDRY</a:t>
            </a:r>
            <a:r>
              <a:rPr lang="en-US" sz="1400" dirty="0">
                <a:latin typeface="Courier New" charset="0"/>
              </a:rPr>
              <a:t>          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14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614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614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614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54" grpId="0"/>
      <p:bldP spid="61455" grpId="0"/>
      <p:bldP spid="61456" grpId="0"/>
      <p:bldP spid="61457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44035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76398C76-CFD1-6146-970F-CA92F8C71C3E}" type="slidenum">
              <a:rPr lang="en-US" smtClean="0"/>
              <a:pPr defTabSz="912813"/>
              <a:t>15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6" name="Rectangle 2"/>
          <p:cNvSpPr>
            <a:spLocks noGrp="1" noChangeArrowheads="1"/>
          </p:cNvSpPr>
          <p:nvPr>
            <p:ph type="title"/>
          </p:nvPr>
        </p:nvSpPr>
        <p:spPr>
          <a:xfrm>
            <a:off x="3770313" y="381000"/>
            <a:ext cx="3154362" cy="474663"/>
          </a:xfrm>
        </p:spPr>
        <p:txBody>
          <a:bodyPr/>
          <a:lstStyle/>
          <a:p>
            <a:r>
              <a:rPr lang="en-US"/>
              <a:t>Display Results</a:t>
            </a:r>
          </a:p>
        </p:txBody>
      </p:sp>
      <p:sp>
        <p:nvSpPr>
          <p:cNvPr id="161796" name="Rectangle 4"/>
          <p:cNvSpPr>
            <a:spLocks noChangeArrowheads="1"/>
          </p:cNvSpPr>
          <p:nvPr/>
        </p:nvSpPr>
        <p:spPr bwMode="auto">
          <a:xfrm>
            <a:off x="693738" y="1298575"/>
            <a:ext cx="8218487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C        Display results.  Convert angles from radians to degrees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C        for output. </a:t>
            </a:r>
          </a:p>
        </p:txBody>
      </p:sp>
      <p:sp>
        <p:nvSpPr>
          <p:cNvPr id="161797" name="Rectangle 5"/>
          <p:cNvSpPr>
            <a:spLocks noChangeArrowheads="1"/>
          </p:cNvSpPr>
          <p:nvPr/>
        </p:nvSpPr>
        <p:spPr bwMode="auto">
          <a:xfrm>
            <a:off x="693738" y="1738313"/>
            <a:ext cx="8102600" cy="4456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planetocentric longitude      (deg):  ',  DPR()*PCLON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planetocentric latitude       (deg):  ',  DPR()*PCLAT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planetodetic longitude        (deg):  ',  DPR()*PDLON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planetodetic latitude         (deg):  ',  DPR()*PDLAT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'Range from spacecraft to intercept point (km):  ',  </a:t>
            </a:r>
          </a:p>
          <a:p>
            <a:r>
              <a:rPr lang="en-US" sz="1400">
                <a:latin typeface="Courier New" charset="0"/>
              </a:rPr>
              <a:t>     .   VNORM(SRFVEC)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phase angle                   (deg):  ',  DPR()*PHASE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solar incidence angle         (deg):  ',  DPR()*SOLAR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emission angle                (deg):  ',  </a:t>
            </a:r>
          </a:p>
          <a:p>
            <a:r>
              <a:rPr lang="en-US" sz="1400">
                <a:latin typeface="Courier New" charset="0"/>
              </a:rPr>
              <a:t>     .   DPR()*EMISSN</a:t>
            </a:r>
          </a:p>
          <a:p>
            <a:r>
              <a:rPr lang="en-US" sz="1400" b="0">
                <a:latin typeface="Courier New" charset="0"/>
              </a:rPr>
              <a:t>         </a:t>
            </a:r>
          </a:p>
        </p:txBody>
      </p:sp>
      <p:sp>
        <p:nvSpPr>
          <p:cNvPr id="161803" name="Text Box 11"/>
          <p:cNvSpPr txBox="1">
            <a:spLocks noChangeArrowheads="1"/>
          </p:cNvSpPr>
          <p:nvPr/>
        </p:nvSpPr>
        <p:spPr bwMode="auto">
          <a:xfrm>
            <a:off x="1293813" y="5638800"/>
            <a:ext cx="7850187" cy="7302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ELSE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WRITE (*,*) 'No intercept point found at '// TIME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END IF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17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17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8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18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1796" grpId="0"/>
      <p:bldP spid="161797" grpId="0"/>
      <p:bldP spid="16180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4608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722F5A57-BDE5-5544-B9A8-053139D5B2BB}" type="slidenum">
              <a:rPr lang="en-US" smtClean="0"/>
              <a:pPr defTabSz="912813"/>
              <a:t>16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0563" y="1984375"/>
            <a:ext cx="7762875" cy="1444625"/>
          </a:xfrm>
        </p:spPr>
        <p:txBody>
          <a:bodyPr/>
          <a:lstStyle/>
          <a:p>
            <a:pPr>
              <a:buFontTx/>
              <a:buNone/>
            </a:pPr>
            <a:r>
              <a:rPr lang="en-US" sz="1600"/>
              <a:t>To finish up the program we need to declare the variables we've used.</a:t>
            </a:r>
          </a:p>
          <a:p>
            <a:pPr>
              <a:buFontTx/>
              <a:buNone/>
            </a:pPr>
            <a:endParaRPr lang="en-US" sz="1600"/>
          </a:p>
          <a:p>
            <a:r>
              <a:rPr lang="en-US" sz="1600"/>
              <a:t>We'll highlight techniques used by NAIF programmers </a:t>
            </a:r>
          </a:p>
          <a:p>
            <a:r>
              <a:rPr lang="en-US" sz="1600"/>
              <a:t>Add remaining Fortran code required to make a syntactically valid program</a:t>
            </a:r>
          </a:p>
        </p:txBody>
      </p:sp>
      <p:sp>
        <p:nvSpPr>
          <p:cNvPr id="46085" name="Rectangle 4"/>
          <p:cNvSpPr>
            <a:spLocks noGrp="1" noChangeArrowheads="1"/>
          </p:cNvSpPr>
          <p:nvPr>
            <p:ph type="title"/>
          </p:nvPr>
        </p:nvSpPr>
        <p:spPr>
          <a:xfrm>
            <a:off x="3106738" y="381000"/>
            <a:ext cx="4481512" cy="474663"/>
          </a:xfrm>
        </p:spPr>
        <p:txBody>
          <a:bodyPr/>
          <a:lstStyle/>
          <a:p>
            <a:r>
              <a:rPr lang="en-US"/>
              <a:t>Complete the Program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48131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54A16FC0-764F-A24A-A7A0-FA86CAD2CAFD}" type="slidenum">
              <a:rPr lang="en-US" smtClean="0"/>
              <a:pPr defTabSz="912813"/>
              <a:t>17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8132" name="Rectangle 2"/>
          <p:cNvSpPr>
            <a:spLocks noGrp="1" noChangeArrowheads="1"/>
          </p:cNvSpPr>
          <p:nvPr>
            <p:ph type="title"/>
          </p:nvPr>
        </p:nvSpPr>
        <p:spPr>
          <a:xfrm>
            <a:off x="2757488" y="381000"/>
            <a:ext cx="5178425" cy="474663"/>
          </a:xfrm>
        </p:spPr>
        <p:txBody>
          <a:bodyPr/>
          <a:lstStyle/>
          <a:p>
            <a:r>
              <a:rPr lang="en-US"/>
              <a:t>Complete Source Code - 1</a:t>
            </a:r>
          </a:p>
        </p:txBody>
      </p:sp>
      <p:sp>
        <p:nvSpPr>
          <p:cNvPr id="110596" name="Text Box 4"/>
          <p:cNvSpPr txBox="1">
            <a:spLocks noChangeArrowheads="1"/>
          </p:cNvSpPr>
          <p:nvPr/>
        </p:nvSpPr>
        <p:spPr bwMode="auto">
          <a:xfrm>
            <a:off x="4708525" y="1355725"/>
            <a:ext cx="4435475" cy="37084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EMISSN</a:t>
            </a:r>
          </a:p>
          <a:p>
            <a:r>
              <a:rPr lang="en-US" sz="1400">
                <a:latin typeface="Courier New" charset="0"/>
              </a:rPr>
              <a:t>   DOUBLE PRECISION    ET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F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INSITE(3)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SRFVEC(3)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PCLAT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PCLON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PDLAT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PDLON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PHASE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POINT (3)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R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RADII (3)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RE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RP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SOLAR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TRGEPC</a:t>
            </a:r>
          </a:p>
        </p:txBody>
      </p:sp>
      <p:sp>
        <p:nvSpPr>
          <p:cNvPr id="110599" name="Rectangle 7"/>
          <p:cNvSpPr>
            <a:spLocks noChangeArrowheads="1"/>
          </p:cNvSpPr>
          <p:nvPr/>
        </p:nvSpPr>
        <p:spPr bwMode="auto">
          <a:xfrm>
            <a:off x="4956175" y="5907088"/>
            <a:ext cx="2957513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sz="1400">
              <a:latin typeface="Courier New" charset="0"/>
            </a:endParaRP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LOGICAL             FOUND</a:t>
            </a:r>
          </a:p>
        </p:txBody>
      </p:sp>
      <p:sp>
        <p:nvSpPr>
          <p:cNvPr id="110600" name="Rectangle 8"/>
          <p:cNvSpPr>
            <a:spLocks noChangeArrowheads="1"/>
          </p:cNvSpPr>
          <p:nvPr/>
        </p:nvSpPr>
        <p:spPr bwMode="auto">
          <a:xfrm>
            <a:off x="231775" y="2403475"/>
            <a:ext cx="5607050" cy="1581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INTEGER             FILESZ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PARAMETER         ( FILESZ =    255 )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INTEGER             WORDSZ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PARAMETER         ( WORDSZ =     40 )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INTEGER             ROOM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PARAMETER         ( ROOM   =     10 )</a:t>
            </a:r>
          </a:p>
        </p:txBody>
      </p:sp>
      <p:sp>
        <p:nvSpPr>
          <p:cNvPr id="110601" name="Rectangle 9"/>
          <p:cNvSpPr>
            <a:spLocks noChangeArrowheads="1"/>
          </p:cNvSpPr>
          <p:nvPr/>
        </p:nvSpPr>
        <p:spPr bwMode="auto">
          <a:xfrm>
            <a:off x="269875" y="1260475"/>
            <a:ext cx="2424113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PROGRAM PROG26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IMPLICIT NONE</a:t>
            </a:r>
          </a:p>
        </p:txBody>
      </p:sp>
      <p:sp>
        <p:nvSpPr>
          <p:cNvPr id="110602" name="Rectangle 10"/>
          <p:cNvSpPr>
            <a:spLocks noChangeArrowheads="1"/>
          </p:cNvSpPr>
          <p:nvPr/>
        </p:nvSpPr>
        <p:spPr bwMode="auto">
          <a:xfrm>
            <a:off x="4725988" y="5348288"/>
            <a:ext cx="3802062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INTEGER             I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INTEGER             N</a:t>
            </a:r>
          </a:p>
        </p:txBody>
      </p:sp>
      <p:sp>
        <p:nvSpPr>
          <p:cNvPr id="110603" name="Rectangle 11"/>
          <p:cNvSpPr>
            <a:spLocks noChangeArrowheads="1"/>
          </p:cNvSpPr>
          <p:nvPr/>
        </p:nvSpPr>
        <p:spPr bwMode="auto">
          <a:xfrm>
            <a:off x="231775" y="4038600"/>
            <a:ext cx="4532313" cy="1793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CHARACTER*(WORDSZ)  IFRAME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CHARACTER*(WORDSZ)  INSTNM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CHARACTER*(WORDSZ)  SATNM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CHARACTER*(WORDSZ)  FIXREF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CHARACTER*(WORDSZ)  SCNM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CHARACTER*(FILESZ)  SETUPF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CHARACTER*(WORDSZ)  SHAPE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CHARACTER*(WORDSZ)  TIME</a:t>
            </a:r>
          </a:p>
        </p:txBody>
      </p:sp>
      <p:sp>
        <p:nvSpPr>
          <p:cNvPr id="110604" name="Text Box 12"/>
          <p:cNvSpPr txBox="1">
            <a:spLocks noChangeArrowheads="1"/>
          </p:cNvSpPr>
          <p:nvPr/>
        </p:nvSpPr>
        <p:spPr bwMode="auto">
          <a:xfrm>
            <a:off x="558800" y="5907088"/>
            <a:ext cx="4435475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ALT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BUNDRY(3, ROOM)</a:t>
            </a:r>
          </a:p>
        </p:txBody>
      </p:sp>
      <p:sp>
        <p:nvSpPr>
          <p:cNvPr id="110605" name="Text Box 13"/>
          <p:cNvSpPr txBox="1">
            <a:spLocks noChangeArrowheads="1"/>
          </p:cNvSpPr>
          <p:nvPr/>
        </p:nvSpPr>
        <p:spPr bwMode="auto">
          <a:xfrm>
            <a:off x="577850" y="1816100"/>
            <a:ext cx="4435475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DPR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DOUBLE PRECISION    VNORM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6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106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6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106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6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106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6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106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105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6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106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1105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6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1106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0596" grpId="0"/>
      <p:bldP spid="110599" grpId="0"/>
      <p:bldP spid="110600" grpId="0"/>
      <p:bldP spid="110601" grpId="0"/>
      <p:bldP spid="110602" grpId="0"/>
      <p:bldP spid="110603" grpId="0"/>
      <p:bldP spid="110604" grpId="0"/>
      <p:bldP spid="110605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50179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2A6A190F-613D-AA4E-B50C-7588BE1FCCC1}" type="slidenum">
              <a:rPr lang="en-US" smtClean="0"/>
              <a:pPr defTabSz="912813"/>
              <a:t>18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0180" name="Rectangle 2"/>
          <p:cNvSpPr>
            <a:spLocks noGrp="1" noChangeArrowheads="1"/>
          </p:cNvSpPr>
          <p:nvPr>
            <p:ph type="title"/>
          </p:nvPr>
        </p:nvSpPr>
        <p:spPr>
          <a:xfrm>
            <a:off x="2752725" y="381000"/>
            <a:ext cx="5184775" cy="474663"/>
          </a:xfrm>
        </p:spPr>
        <p:txBody>
          <a:bodyPr/>
          <a:lstStyle/>
          <a:p>
            <a:r>
              <a:rPr lang="en-US"/>
              <a:t>Complete Source Code - 2</a:t>
            </a:r>
          </a:p>
        </p:txBody>
      </p:sp>
      <p:sp>
        <p:nvSpPr>
          <p:cNvPr id="168971" name="Rectangle 11"/>
          <p:cNvSpPr>
            <a:spLocks noChangeArrowheads="1"/>
          </p:cNvSpPr>
          <p:nvPr/>
        </p:nvSpPr>
        <p:spPr bwMode="auto">
          <a:xfrm>
            <a:off x="304800" y="1295400"/>
            <a:ext cx="8029575" cy="1651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85750" indent="-285750" defTabSz="912813"/>
            <a:r>
              <a:rPr lang="en-US" sz="1400" dirty="0">
                <a:latin typeface="Courier New" charset="0"/>
              </a:rPr>
              <a:t>C     Prompt for the user-supplied inputs for our program.</a:t>
            </a:r>
          </a:p>
          <a:p>
            <a:pPr marL="285750" indent="-285750" defTabSz="912813">
              <a:lnSpc>
                <a:spcPct val="90000"/>
              </a:lnSpc>
            </a:pPr>
            <a:r>
              <a:rPr lang="en-US" sz="1400" dirty="0">
                <a:latin typeface="Courier New" charset="0"/>
              </a:rPr>
              <a:t>      CALL PROMPT ( 'Enter setup file name &gt; 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SETUPF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 marL="285750" indent="-285750" defTabSz="912813">
              <a:lnSpc>
                <a:spcPct val="90000"/>
              </a:lnSpc>
            </a:pPr>
            <a:r>
              <a:rPr lang="en-US" sz="1400" dirty="0">
                <a:latin typeface="Courier New" charset="0"/>
              </a:rPr>
              <a:t>      CALL FURNSH (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SETUPF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PROMPT ( 'Enter satellite name  &gt; 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  )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PROMPT ( 'Enter satellite frame &gt; 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PROMPT ( 'Enter spacecraft name &gt; 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   )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PROMPT ( 'Enter instrument name &gt; 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PROMPT ( 'Enter time            &gt; 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400" dirty="0">
                <a:latin typeface="Courier New" charset="0"/>
              </a:rPr>
              <a:t>   )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</a:t>
            </a:r>
          </a:p>
        </p:txBody>
      </p:sp>
      <p:sp>
        <p:nvSpPr>
          <p:cNvPr id="168972" name="Rectangle 12"/>
          <p:cNvSpPr>
            <a:spLocks noChangeArrowheads="1"/>
          </p:cNvSpPr>
          <p:nvPr/>
        </p:nvSpPr>
        <p:spPr bwMode="auto">
          <a:xfrm>
            <a:off x="304800" y="3200400"/>
            <a:ext cx="8029575" cy="6905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85750" indent="-285750" defTabSz="912813"/>
            <a:r>
              <a:rPr lang="en-US" sz="1400" dirty="0">
                <a:latin typeface="Courier New" charset="0"/>
              </a:rPr>
              <a:t>C     Get the epoch corresponding to the input time: 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STR2ET ( </a:t>
            </a:r>
            <a:r>
              <a:rPr lang="en-US" sz="1400" dirty="0">
                <a:solidFill>
                  <a:srgbClr val="FC0128"/>
                </a:solidFill>
                <a:latin typeface="Courier New" charset="0"/>
              </a:rPr>
              <a:t>TIME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ET </a:t>
            </a:r>
            <a:r>
              <a:rPr lang="en-US" sz="1400" dirty="0">
                <a:latin typeface="Courier New" charset="0"/>
              </a:rPr>
              <a:t>)</a:t>
            </a:r>
          </a:p>
          <a:p>
            <a:pPr marL="285750" indent="-285750" defTabSz="912813">
              <a:lnSpc>
                <a:spcPct val="90000"/>
              </a:lnSpc>
            </a:pPr>
            <a:endParaRPr lang="en-US" sz="1400" dirty="0">
              <a:latin typeface="Courier New" charset="0"/>
            </a:endParaRPr>
          </a:p>
        </p:txBody>
      </p:sp>
      <p:sp>
        <p:nvSpPr>
          <p:cNvPr id="168973" name="Rectangle 13"/>
          <p:cNvSpPr>
            <a:spLocks noChangeArrowheads="1"/>
          </p:cNvSpPr>
          <p:nvPr/>
        </p:nvSpPr>
        <p:spPr bwMode="auto">
          <a:xfrm>
            <a:off x="304800" y="3738563"/>
            <a:ext cx="8029575" cy="5746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85750" indent="-285750" defTabSz="912813"/>
            <a:r>
              <a:rPr lang="en-US" sz="1400" dirty="0">
                <a:latin typeface="Courier New" charset="0"/>
              </a:rPr>
              <a:t>C     Get the radii of the satellite. 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BODVRD ( SATNM, 'RADII', 3,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I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RADII</a:t>
            </a:r>
            <a:r>
              <a:rPr lang="en-US" sz="1400" dirty="0">
                <a:latin typeface="Courier New" charset="0"/>
              </a:rPr>
              <a:t> )</a:t>
            </a:r>
          </a:p>
        </p:txBody>
      </p:sp>
      <p:sp>
        <p:nvSpPr>
          <p:cNvPr id="168974" name="Rectangle 14"/>
          <p:cNvSpPr>
            <a:spLocks noChangeArrowheads="1"/>
          </p:cNvSpPr>
          <p:nvPr/>
        </p:nvSpPr>
        <p:spPr bwMode="auto">
          <a:xfrm>
            <a:off x="304800" y="4237038"/>
            <a:ext cx="8029575" cy="2457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85750" indent="-285750" defTabSz="912813"/>
            <a:r>
              <a:rPr lang="en-US" sz="1400" dirty="0">
                <a:latin typeface="Courier New" charset="0"/>
              </a:rPr>
              <a:t>C     Get the instrument boresight and frame name.</a:t>
            </a:r>
          </a:p>
          <a:p>
            <a:pPr marL="285750" indent="-285750" defTabSz="912813"/>
            <a:r>
              <a:rPr lang="en-US" sz="1400" dirty="0">
                <a:latin typeface="Courier New" charset="0"/>
              </a:rPr>
              <a:t>      CALL GETFVN (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400" dirty="0">
                <a:latin typeface="Courier New" charset="0"/>
              </a:rPr>
              <a:t>, ROOM,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SHAPE</a:t>
            </a:r>
            <a:r>
              <a:rPr lang="en-US" sz="1400" dirty="0">
                <a:latin typeface="Courier New" charset="0"/>
              </a:rPr>
              <a:t>, 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IFRAME</a:t>
            </a:r>
            <a:r>
              <a:rPr lang="en-US" sz="1400" dirty="0">
                <a:latin typeface="Courier New" charset="0"/>
              </a:rPr>
              <a:t>,  </a:t>
            </a:r>
          </a:p>
          <a:p>
            <a:pPr marL="285750" indent="-285750" defTabSz="912813">
              <a:lnSpc>
                <a:spcPct val="90000"/>
              </a:lnSpc>
            </a:pPr>
            <a:r>
              <a:rPr lang="en-US" sz="1400" dirty="0">
                <a:latin typeface="Courier New" charset="0"/>
              </a:rPr>
              <a:t>     .             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INSITE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N</a:t>
            </a:r>
            <a:r>
              <a:rPr lang="en-US" sz="1400" dirty="0">
                <a:latin typeface="Courier New" charset="0"/>
              </a:rPr>
              <a:t>,   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BUNDRY</a:t>
            </a:r>
            <a:r>
              <a:rPr lang="en-US" sz="1400" dirty="0">
                <a:latin typeface="Courier New" charset="0"/>
              </a:rPr>
              <a:t>          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89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89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89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689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8971" grpId="0"/>
      <p:bldP spid="168972" grpId="0"/>
      <p:bldP spid="168973" grpId="0"/>
      <p:bldP spid="168974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52227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264B300E-8210-FB4B-8F0F-AE45627D59B3}" type="slidenum">
              <a:rPr lang="en-US" smtClean="0"/>
              <a:pPr defTabSz="912813"/>
              <a:t>19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2228" name="Rectangle 8"/>
          <p:cNvSpPr>
            <a:spLocks noGrp="1" noChangeArrowheads="1"/>
          </p:cNvSpPr>
          <p:nvPr>
            <p:ph type="title"/>
          </p:nvPr>
        </p:nvSpPr>
        <p:spPr>
          <a:xfrm>
            <a:off x="2754313" y="381000"/>
            <a:ext cx="5184775" cy="474663"/>
          </a:xfrm>
        </p:spPr>
        <p:txBody>
          <a:bodyPr/>
          <a:lstStyle/>
          <a:p>
            <a:r>
              <a:rPr lang="en-US"/>
              <a:t>Complete Source Code - 3</a:t>
            </a:r>
          </a:p>
        </p:txBody>
      </p:sp>
      <p:sp>
        <p:nvSpPr>
          <p:cNvPr id="164875" name="Rectangle 11"/>
          <p:cNvSpPr>
            <a:spLocks noChangeArrowheads="1"/>
          </p:cNvSpPr>
          <p:nvPr/>
        </p:nvSpPr>
        <p:spPr bwMode="auto">
          <a:xfrm>
            <a:off x="1588" y="1374775"/>
            <a:ext cx="8640762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C     Compute the boresight ray intersection with the surface of the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C     target body.</a:t>
            </a:r>
          </a:p>
        </p:txBody>
      </p:sp>
      <p:sp>
        <p:nvSpPr>
          <p:cNvPr id="164876" name="Rectangle 12"/>
          <p:cNvSpPr>
            <a:spLocks noChangeArrowheads="1"/>
          </p:cNvSpPr>
          <p:nvPr/>
        </p:nvSpPr>
        <p:spPr bwMode="auto">
          <a:xfrm>
            <a:off x="0" y="1854200"/>
            <a:ext cx="8335963" cy="53399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  CALL SINCPT ( 'Ellipsoid',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00000"/>
                </a:solidFill>
                <a:latin typeface="Courier New" charset="0"/>
              </a:rPr>
              <a:t>ET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, 'CN+S',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00000"/>
                </a:solidFill>
                <a:latin typeface="Courier New" charset="0"/>
              </a:rPr>
              <a:t>IFRAME</a:t>
            </a:r>
            <a:r>
              <a:rPr lang="en-US" sz="1400" dirty="0">
                <a:latin typeface="Courier New" charset="0"/>
              </a:rPr>
              <a:t>,         </a:t>
            </a:r>
          </a:p>
          <a:p>
            <a:r>
              <a:rPr lang="en-US" sz="1400" dirty="0">
                <a:latin typeface="Courier New" charset="0"/>
              </a:rPr>
              <a:t>       .              INSITE,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POINT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TRGEPC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SRFVEC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FOUND </a:t>
            </a:r>
            <a:r>
              <a:rPr lang="en-US" sz="1400" dirty="0">
                <a:latin typeface="Courier New" charset="0"/>
              </a:rPr>
              <a:t>)</a:t>
            </a:r>
          </a:p>
        </p:txBody>
      </p:sp>
      <p:sp>
        <p:nvSpPr>
          <p:cNvPr id="164877" name="Rectangle 13"/>
          <p:cNvSpPr>
            <a:spLocks noChangeArrowheads="1"/>
          </p:cNvSpPr>
          <p:nvPr/>
        </p:nvSpPr>
        <p:spPr bwMode="auto">
          <a:xfrm>
            <a:off x="-112713" y="2335213"/>
            <a:ext cx="8448676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C     If an intercept is found, compute planetocentric and planetodetic  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C     latitude and longitude of the point.                             </a:t>
            </a:r>
          </a:p>
        </p:txBody>
      </p:sp>
      <p:sp>
        <p:nvSpPr>
          <p:cNvPr id="164878" name="Rectangle 14"/>
          <p:cNvSpPr>
            <a:spLocks noChangeArrowheads="1"/>
          </p:cNvSpPr>
          <p:nvPr/>
        </p:nvSpPr>
        <p:spPr bwMode="auto">
          <a:xfrm>
            <a:off x="193675" y="2787650"/>
            <a:ext cx="8680450" cy="182665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IF( FOUND ) THEN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   CALL RECLAT ( POINT,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R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PCLON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PCLAT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C        Let RE, RP, and F be the satellite's longer equatorial</a:t>
            </a:r>
          </a:p>
          <a:p>
            <a:r>
              <a:rPr lang="en-US" sz="1400" dirty="0">
                <a:latin typeface="Courier New" charset="0"/>
              </a:rPr>
              <a:t>C        radius, polar radius, and flattening factor.                  </a:t>
            </a:r>
          </a:p>
          <a:p>
            <a:r>
              <a:rPr lang="en-US" sz="1400" dirty="0">
                <a:latin typeface="Courier New" charset="0"/>
              </a:rPr>
              <a:t>         RE  =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RADII(1)</a:t>
            </a:r>
            <a:endParaRPr lang="en-US" sz="1400" dirty="0">
              <a:latin typeface="Courier New" charset="0"/>
            </a:endParaRPr>
          </a:p>
          <a:p>
            <a:r>
              <a:rPr lang="en-US" sz="1400" dirty="0">
                <a:latin typeface="Courier New" charset="0"/>
              </a:rPr>
              <a:t>         RP  =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RADII(3)</a:t>
            </a:r>
            <a:r>
              <a:rPr lang="en-US" sz="1400" dirty="0">
                <a:latin typeface="Courier New" charset="0"/>
              </a:rPr>
              <a:t> </a:t>
            </a:r>
          </a:p>
          <a:p>
            <a:r>
              <a:rPr lang="en-US" sz="1400" dirty="0">
                <a:latin typeface="Courier New" charset="0"/>
              </a:rPr>
              <a:t>         F   =  ( RE - RP ) / RE</a:t>
            </a:r>
          </a:p>
          <a:p>
            <a:r>
              <a:rPr lang="en-US" sz="1400" dirty="0">
                <a:latin typeface="Courier New" charset="0"/>
              </a:rPr>
              <a:t>         CALL RECGEO ( POINT, RE, F,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PDLON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PDLAT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ALT</a:t>
            </a:r>
            <a:r>
              <a:rPr lang="en-US" sz="1400" dirty="0">
                <a:latin typeface="Courier New" charset="0"/>
              </a:rPr>
              <a:t> )</a:t>
            </a:r>
          </a:p>
        </p:txBody>
      </p:sp>
      <p:sp>
        <p:nvSpPr>
          <p:cNvPr id="164879" name="Rectangle 15"/>
          <p:cNvSpPr>
            <a:spLocks noChangeArrowheads="1"/>
          </p:cNvSpPr>
          <p:nvPr/>
        </p:nvSpPr>
        <p:spPr bwMode="auto">
          <a:xfrm>
            <a:off x="203200" y="4583113"/>
            <a:ext cx="8593138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C        Compute illumination angles at the surface point.   </a:t>
            </a:r>
          </a:p>
        </p:txBody>
      </p:sp>
      <p:sp>
        <p:nvSpPr>
          <p:cNvPr id="164880" name="Rectangle 16"/>
          <p:cNvSpPr>
            <a:spLocks noChangeArrowheads="1"/>
          </p:cNvSpPr>
          <p:nvPr/>
        </p:nvSpPr>
        <p:spPr bwMode="auto">
          <a:xfrm>
            <a:off x="193675" y="4870450"/>
            <a:ext cx="8440738" cy="53399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   CALL ILUMIN ( 'Ellipsoid',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, ET,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, 'CN+S',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, </a:t>
            </a:r>
          </a:p>
          <a:p>
            <a:r>
              <a:rPr lang="en-US" sz="1400" dirty="0">
                <a:latin typeface="Courier New" charset="0"/>
              </a:rPr>
              <a:t>     .                 POINT,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TRGEPC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SRFVEC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PHASE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SOLAR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EMISSN</a:t>
            </a:r>
            <a:r>
              <a:rPr lang="en-US" sz="1400" dirty="0">
                <a:latin typeface="Courier New" charset="0"/>
              </a:rPr>
              <a:t> )</a:t>
            </a:r>
          </a:p>
        </p:txBody>
      </p:sp>
      <p:sp>
        <p:nvSpPr>
          <p:cNvPr id="164881" name="Rectangle 17"/>
          <p:cNvSpPr>
            <a:spLocks noChangeArrowheads="1"/>
          </p:cNvSpPr>
          <p:nvPr/>
        </p:nvSpPr>
        <p:spPr bwMode="auto">
          <a:xfrm>
            <a:off x="193675" y="5307013"/>
            <a:ext cx="8218488" cy="11557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C        Display results.  Convert angles from radians to degrees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C        for output.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      WRITE ( *,  * )</a:t>
            </a:r>
          </a:p>
          <a:p>
            <a:r>
              <a:rPr lang="en-US" sz="1400" dirty="0">
                <a:latin typeface="Courier New" charset="0"/>
              </a:rPr>
              <a:t>         WRITE ( *, '(1X,A,F12.6)' )</a:t>
            </a:r>
          </a:p>
          <a:p>
            <a:r>
              <a:rPr lang="en-US" sz="1400" dirty="0">
                <a:latin typeface="Courier New" charset="0"/>
              </a:rPr>
              <a:t>     .   'Intercept planetocentric longitude      (</a:t>
            </a:r>
            <a:r>
              <a:rPr lang="en-US" sz="1400" dirty="0" err="1">
                <a:latin typeface="Courier New" charset="0"/>
              </a:rPr>
              <a:t>deg</a:t>
            </a:r>
            <a:r>
              <a:rPr lang="en-US" sz="1400" dirty="0">
                <a:latin typeface="Courier New" charset="0"/>
              </a:rPr>
              <a:t>):  ',  DPR()*PCLON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48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48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48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6487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6487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6487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16487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1648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500"/>
                                        <p:tgtEl>
                                          <p:spTgt spid="16487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16487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1" dur="500"/>
                                        <p:tgtEl>
                                          <p:spTgt spid="16487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6" dur="500"/>
                                        <p:tgtEl>
                                          <p:spTgt spid="1648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1" dur="500"/>
                                        <p:tgtEl>
                                          <p:spTgt spid="1648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6" dur="500"/>
                                        <p:tgtEl>
                                          <p:spTgt spid="1648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4875" grpId="0"/>
      <p:bldP spid="164876" grpId="0" autoUpdateAnimBg="0"/>
      <p:bldP spid="164877" grpId="0" autoUpdateAnimBg="0"/>
      <p:bldP spid="164879" grpId="0" autoUpdateAnimBg="0"/>
      <p:bldP spid="164880" grpId="0" autoUpdateAnimBg="0"/>
      <p:bldP spid="16488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174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9DF6BA15-8CDC-6A4C-BC54-25A1DBCB1171}" type="slidenum">
              <a:rPr lang="en-US" smtClean="0"/>
              <a:pPr defTabSz="912813"/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741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05000" y="2200275"/>
            <a:ext cx="6400800" cy="2957513"/>
          </a:xfrm>
        </p:spPr>
        <p:txBody>
          <a:bodyPr/>
          <a:lstStyle/>
          <a:p>
            <a:pPr indent="0">
              <a:buFontTx/>
              <a:buNone/>
            </a:pPr>
            <a:r>
              <a:rPr lang="en-US" dirty="0"/>
              <a:t>Undefined variables are displayed in </a:t>
            </a:r>
            <a:r>
              <a:rPr lang="en-US" dirty="0">
                <a:solidFill>
                  <a:schemeClr val="accent1"/>
                </a:solidFill>
              </a:rPr>
              <a:t>red</a:t>
            </a:r>
          </a:p>
          <a:p>
            <a:pPr indent="0">
              <a:buFontTx/>
              <a:buNone/>
            </a:pPr>
            <a:r>
              <a:rPr lang="en-US" dirty="0">
                <a:solidFill>
                  <a:srgbClr val="000000"/>
                </a:solidFill>
              </a:rPr>
              <a:t>Results are displayed in </a:t>
            </a:r>
            <a:r>
              <a:rPr lang="en-US" dirty="0">
                <a:solidFill>
                  <a:schemeClr val="accent2"/>
                </a:solidFill>
              </a:rPr>
              <a:t>blue</a:t>
            </a:r>
            <a:endParaRPr lang="en-US" dirty="0">
              <a:solidFill>
                <a:schemeClr val="accent1"/>
              </a:solidFill>
            </a:endParaRPr>
          </a:p>
          <a:p>
            <a:pPr indent="0">
              <a:buFontTx/>
              <a:buNone/>
            </a:pP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17413" name="Rectangle 4"/>
          <p:cNvSpPr>
            <a:spLocks noGrp="1" noChangeArrowheads="1"/>
          </p:cNvSpPr>
          <p:nvPr>
            <p:ph type="title"/>
          </p:nvPr>
        </p:nvSpPr>
        <p:spPr>
          <a:xfrm>
            <a:off x="3236913" y="381000"/>
            <a:ext cx="4213225" cy="474663"/>
          </a:xfrm>
        </p:spPr>
        <p:txBody>
          <a:bodyPr/>
          <a:lstStyle/>
          <a:p>
            <a:r>
              <a:rPr lang="en-US"/>
              <a:t>Viewing This Tutorial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54275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05D6A4D9-44DF-8144-9878-73ACE9D9AA0B}" type="slidenum">
              <a:rPr lang="en-US" smtClean="0"/>
              <a:pPr defTabSz="912813"/>
              <a:t>20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4276" name="Rectangle 2"/>
          <p:cNvSpPr>
            <a:spLocks noGrp="1" noChangeArrowheads="1"/>
          </p:cNvSpPr>
          <p:nvPr>
            <p:ph type="title"/>
          </p:nvPr>
        </p:nvSpPr>
        <p:spPr>
          <a:xfrm>
            <a:off x="2762250" y="381000"/>
            <a:ext cx="5178425" cy="474663"/>
          </a:xfrm>
        </p:spPr>
        <p:txBody>
          <a:bodyPr/>
          <a:lstStyle/>
          <a:p>
            <a:r>
              <a:rPr lang="en-US"/>
              <a:t>Complete Source Code - 4</a:t>
            </a:r>
          </a:p>
        </p:txBody>
      </p:sp>
      <p:sp>
        <p:nvSpPr>
          <p:cNvPr id="165894" name="Rectangle 6"/>
          <p:cNvSpPr>
            <a:spLocks noChangeArrowheads="1"/>
          </p:cNvSpPr>
          <p:nvPr/>
        </p:nvSpPr>
        <p:spPr bwMode="auto">
          <a:xfrm>
            <a:off x="193675" y="1738313"/>
            <a:ext cx="8102600" cy="4456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planetocentric latitude       (deg):  ',  DPR()*PCLAT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planetodetic longitude        (deg):  ',  DPR()*PDLON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planetodetic latitude         (deg):  ',  DPR()*PDLAT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'Range from spacecraft to intercept point (km):  ',  </a:t>
            </a:r>
          </a:p>
          <a:p>
            <a:r>
              <a:rPr lang="en-US" sz="1400">
                <a:latin typeface="Courier New" charset="0"/>
              </a:rPr>
              <a:t>     .   VNORM(SRFVEC)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phase angle                   (deg):  ',  DPR()*PHASE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solar incidence angle         (deg):  ',  DPR()*SOLAR</a:t>
            </a:r>
          </a:p>
          <a:p>
            <a:r>
              <a:rPr lang="en-US" sz="1400">
                <a:latin typeface="Courier New" charset="0"/>
              </a:rPr>
              <a:t>         WRITE ( *, '(1X,A,F12.6)' )</a:t>
            </a:r>
          </a:p>
          <a:p>
            <a:r>
              <a:rPr lang="en-US" sz="1400">
                <a:latin typeface="Courier New" charset="0"/>
              </a:rPr>
              <a:t>     .   'Intercept emission angle                (deg):  ',  </a:t>
            </a:r>
          </a:p>
          <a:p>
            <a:r>
              <a:rPr lang="en-US" sz="1400">
                <a:latin typeface="Courier New" charset="0"/>
              </a:rPr>
              <a:t>     .   DPR()*EMISSN</a:t>
            </a:r>
          </a:p>
          <a:p>
            <a:r>
              <a:rPr lang="en-US" sz="1400" b="0">
                <a:latin typeface="Courier New" charset="0"/>
              </a:rPr>
              <a:t>         </a:t>
            </a:r>
          </a:p>
        </p:txBody>
      </p:sp>
      <p:sp>
        <p:nvSpPr>
          <p:cNvPr id="165895" name="Text Box 7"/>
          <p:cNvSpPr txBox="1">
            <a:spLocks noChangeArrowheads="1"/>
          </p:cNvSpPr>
          <p:nvPr/>
        </p:nvSpPr>
        <p:spPr bwMode="auto">
          <a:xfrm>
            <a:off x="838200" y="5257800"/>
            <a:ext cx="7850188" cy="95410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ELSE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   WRITE (*,*) 'No intercept point found at '// </a:t>
            </a:r>
            <a:r>
              <a:rPr lang="en-US" sz="1400" dirty="0">
                <a:solidFill>
                  <a:srgbClr val="FC0128"/>
                </a:solidFill>
                <a:latin typeface="Courier New" charset="0"/>
              </a:rPr>
              <a:t>TIME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END IF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400" dirty="0">
                <a:latin typeface="Courier New" charset="0"/>
              </a:rPr>
              <a:t>END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8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58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8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58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5894" grpId="0"/>
      <p:bldP spid="165895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5632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D9E64754-6A3F-C948-8B28-349CCBFAB65F}" type="slidenum">
              <a:rPr lang="en-US" smtClean="0"/>
              <a:pPr defTabSz="912813"/>
              <a:t>21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632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77850" y="1354138"/>
            <a:ext cx="7988300" cy="5338762"/>
          </a:xfrm>
          <a:noFill/>
        </p:spPr>
        <p:txBody>
          <a:bodyPr/>
          <a:lstStyle/>
          <a:p>
            <a:pPr marL="406400" indent="-228600">
              <a:lnSpc>
                <a:spcPct val="80000"/>
              </a:lnSpc>
            </a:pPr>
            <a:r>
              <a:rPr lang="en-US"/>
              <a:t>First be sure that both the SPICE Toolkit and a Fortran compiler are properly installed. </a:t>
            </a:r>
          </a:p>
          <a:p>
            <a:pPr marL="747713" lvl="1">
              <a:lnSpc>
                <a:spcPct val="80000"/>
              </a:lnSpc>
            </a:pPr>
            <a:r>
              <a:rPr lang="en-US"/>
              <a:t>A "hello world" Fortran program must be able to compile, link, and run successfully in your environment. </a:t>
            </a:r>
          </a:p>
          <a:p>
            <a:pPr marL="747713" lvl="1">
              <a:lnSpc>
                <a:spcPct val="80000"/>
              </a:lnSpc>
            </a:pPr>
            <a:r>
              <a:rPr lang="en-US"/>
              <a:t>Any of the mkprodct.* scripts in the toolkit/src/* paths of the SPICE Toolkit installation should execute properly.</a:t>
            </a:r>
          </a:p>
          <a:p>
            <a:pPr marL="406400" indent="-228600">
              <a:lnSpc>
                <a:spcPct val="80000"/>
              </a:lnSpc>
            </a:pPr>
            <a:r>
              <a:rPr lang="en-US"/>
              <a:t>Ways to compile and link the program:</a:t>
            </a:r>
          </a:p>
          <a:p>
            <a:pPr marL="747713" lvl="1">
              <a:lnSpc>
                <a:spcPct val="80000"/>
              </a:lnSpc>
            </a:pPr>
            <a:r>
              <a:rPr lang="en-US"/>
              <a:t>If you're familiar with the "make" utility, create a makefile.  Use compiler and linker options from the mkprodct.* script found in the toolkit/src/cookbook path of your SPICE Toolkit installation.</a:t>
            </a:r>
          </a:p>
          <a:p>
            <a:pPr marL="747713" lvl="1">
              <a:lnSpc>
                <a:spcPct val="80000"/>
              </a:lnSpc>
            </a:pPr>
            <a:r>
              <a:rPr lang="en-US"/>
              <a:t>Or, modify the cookbook mkprodct.* build script.  </a:t>
            </a:r>
          </a:p>
          <a:p>
            <a:pPr lvl="2">
              <a:lnSpc>
                <a:spcPct val="80000"/>
              </a:lnSpc>
            </a:pPr>
            <a:r>
              <a:rPr lang="en-US"/>
              <a:t>Your program name must be *.pgm, for example demo.pgm, to be recognized by the script.</a:t>
            </a:r>
          </a:p>
          <a:p>
            <a:pPr lvl="2">
              <a:lnSpc>
                <a:spcPct val="80000"/>
              </a:lnSpc>
            </a:pPr>
            <a:r>
              <a:rPr lang="en-US"/>
              <a:t>Change the library references in the script to use absolute pathnames.  </a:t>
            </a:r>
          </a:p>
          <a:p>
            <a:pPr lvl="2">
              <a:lnSpc>
                <a:spcPct val="80000"/>
              </a:lnSpc>
            </a:pPr>
            <a:r>
              <a:rPr lang="en-US"/>
              <a:t>Change the path for the executable to the current working directory.</a:t>
            </a:r>
          </a:p>
          <a:p>
            <a:pPr lvl="2">
              <a:lnSpc>
                <a:spcPct val="80000"/>
              </a:lnSpc>
            </a:pPr>
            <a:r>
              <a:rPr lang="en-US"/>
              <a:t>On some platforms, you must modify the script to refer to your program by name.</a:t>
            </a:r>
          </a:p>
          <a:p>
            <a:pPr marL="747713" lvl="1">
              <a:lnSpc>
                <a:spcPct val="80000"/>
              </a:lnSpc>
            </a:pPr>
            <a:endParaRPr lang="en-US"/>
          </a:p>
        </p:txBody>
      </p:sp>
      <p:sp>
        <p:nvSpPr>
          <p:cNvPr id="56325" name="Rectangle 3"/>
          <p:cNvSpPr>
            <a:spLocks noGrp="1" noChangeArrowheads="1"/>
          </p:cNvSpPr>
          <p:nvPr>
            <p:ph type="title"/>
          </p:nvPr>
        </p:nvSpPr>
        <p:spPr>
          <a:xfrm>
            <a:off x="2041525" y="381000"/>
            <a:ext cx="6607175" cy="474663"/>
          </a:xfrm>
        </p:spPr>
        <p:txBody>
          <a:bodyPr/>
          <a:lstStyle/>
          <a:p>
            <a:r>
              <a:rPr lang="en-US"/>
              <a:t>Compile and Link the Program - 1</a:t>
            </a:r>
          </a:p>
        </p:txBody>
      </p:sp>
    </p:spTree>
  </p:cSld>
  <p:clrMapOvr>
    <a:masterClrMapping/>
  </p:clrMapOvr>
  <p:transition spd="slow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5837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CB3BC9E0-FCA3-0748-8CE0-D2D2E073EF61}" type="slidenum">
              <a:rPr lang="en-US" smtClean="0"/>
              <a:pPr defTabSz="912813"/>
              <a:t>22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837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988300" cy="4419600"/>
          </a:xfrm>
          <a:noFill/>
        </p:spPr>
        <p:txBody>
          <a:bodyPr/>
          <a:lstStyle/>
          <a:p>
            <a:pPr marL="747713" lvl="1"/>
            <a:r>
              <a:rPr lang="en-US"/>
              <a:t>Or, compile the program on the command line. The program must be linked against the SPICELIB object library spicelib.a (spicelib.lib under MS Windows systems).  On a PC running Linux and g77, if </a:t>
            </a:r>
          </a:p>
          <a:p>
            <a:pPr lvl="2"/>
            <a:r>
              <a:rPr lang="en-US"/>
              <a:t>The g77 compiler is in your path</a:t>
            </a:r>
          </a:p>
          <a:p>
            <a:pPr lvl="3"/>
            <a:r>
              <a:rPr lang="en-US"/>
              <a:t>As indicated by the response to the command "which g77"</a:t>
            </a:r>
          </a:p>
          <a:p>
            <a:pPr lvl="2"/>
            <a:r>
              <a:rPr lang="en-US"/>
              <a:t>the Toolkit is installed in the path (for the purpose of this example) /myhome/toolkit</a:t>
            </a:r>
          </a:p>
          <a:p>
            <a:pPr lvl="2"/>
            <a:r>
              <a:rPr lang="en-US"/>
              <a:t>You've named the program demo.f</a:t>
            </a:r>
          </a:p>
          <a:p>
            <a:pPr marL="747713" lvl="1">
              <a:buFontTx/>
              <a:buNone/>
            </a:pPr>
            <a:r>
              <a:rPr lang="en-US"/>
              <a:t>    then you can compile and link your program using the command</a:t>
            </a:r>
          </a:p>
          <a:p>
            <a:pPr lvl="2"/>
            <a:r>
              <a:rPr lang="en-US">
                <a:latin typeface="Courier New" charset="0"/>
              </a:rPr>
              <a:t>g77 -o demo  demo.f \</a:t>
            </a:r>
          </a:p>
          <a:p>
            <a:pPr lvl="3">
              <a:buFontTx/>
              <a:buNone/>
            </a:pPr>
            <a:r>
              <a:rPr lang="en-US" sz="1800">
                <a:latin typeface="Courier New" charset="0"/>
              </a:rPr>
              <a:t>           /myhome/toolkit/lib/spicelib.a</a:t>
            </a:r>
            <a:endParaRPr lang="en-US" sz="1800"/>
          </a:p>
        </p:txBody>
      </p:sp>
      <p:sp>
        <p:nvSpPr>
          <p:cNvPr id="58373" name="Rectangle 3"/>
          <p:cNvSpPr>
            <a:spLocks noGrp="1" noChangeArrowheads="1"/>
          </p:cNvSpPr>
          <p:nvPr>
            <p:ph type="title"/>
          </p:nvPr>
        </p:nvSpPr>
        <p:spPr>
          <a:xfrm>
            <a:off x="2041525" y="381000"/>
            <a:ext cx="6607175" cy="474663"/>
          </a:xfrm>
        </p:spPr>
        <p:txBody>
          <a:bodyPr/>
          <a:lstStyle/>
          <a:p>
            <a:r>
              <a:rPr lang="en-US"/>
              <a:t>Compile and Link the Program - 2</a:t>
            </a:r>
          </a:p>
        </p:txBody>
      </p:sp>
    </p:spTree>
  </p:cSld>
  <p:clrMapOvr>
    <a:masterClrMapping/>
  </p:clrMapOvr>
  <p:transition spd="slow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60419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A13049C8-6CF6-874E-8590-6197805F7446}" type="slidenum">
              <a:rPr lang="en-US" smtClean="0"/>
              <a:pPr defTabSz="912813"/>
              <a:t>23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60420" name="Group 3"/>
          <p:cNvGrpSpPr>
            <a:grpSpLocks/>
          </p:cNvGrpSpPr>
          <p:nvPr/>
        </p:nvGrpSpPr>
        <p:grpSpPr bwMode="auto">
          <a:xfrm>
            <a:off x="385763" y="1431925"/>
            <a:ext cx="8501062" cy="4783138"/>
            <a:chOff x="248" y="920"/>
            <a:chExt cx="5355" cy="3013"/>
          </a:xfrm>
        </p:grpSpPr>
        <p:grpSp>
          <p:nvGrpSpPr>
            <p:cNvPr id="60425" name="Group 4"/>
            <p:cNvGrpSpPr>
              <a:grpSpLocks/>
            </p:cNvGrpSpPr>
            <p:nvPr/>
          </p:nvGrpSpPr>
          <p:grpSpPr bwMode="auto">
            <a:xfrm>
              <a:off x="248" y="920"/>
              <a:ext cx="5355" cy="3013"/>
              <a:chOff x="248" y="920"/>
              <a:chExt cx="5355" cy="3013"/>
            </a:xfrm>
          </p:grpSpPr>
          <p:grpSp>
            <p:nvGrpSpPr>
              <p:cNvPr id="60443" name="Group 5"/>
              <p:cNvGrpSpPr>
                <a:grpSpLocks/>
              </p:cNvGrpSpPr>
              <p:nvPr/>
            </p:nvGrpSpPr>
            <p:grpSpPr bwMode="auto">
              <a:xfrm>
                <a:off x="248" y="920"/>
                <a:ext cx="5355" cy="3013"/>
                <a:chOff x="248" y="920"/>
                <a:chExt cx="5355" cy="3013"/>
              </a:xfrm>
            </p:grpSpPr>
            <p:grpSp>
              <p:nvGrpSpPr>
                <p:cNvPr id="60466" name="Group 6"/>
                <p:cNvGrpSpPr>
                  <a:grpSpLocks/>
                </p:cNvGrpSpPr>
                <p:nvPr/>
              </p:nvGrpSpPr>
              <p:grpSpPr bwMode="auto">
                <a:xfrm>
                  <a:off x="248" y="920"/>
                  <a:ext cx="5355" cy="3013"/>
                  <a:chOff x="248" y="920"/>
                  <a:chExt cx="5355" cy="3013"/>
                </a:xfrm>
              </p:grpSpPr>
              <p:sp>
                <p:nvSpPr>
                  <p:cNvPr id="60468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1103"/>
                    <a:ext cx="5355" cy="2829"/>
                  </a:xfrm>
                  <a:prstGeom prst="rect">
                    <a:avLst/>
                  </a:prstGeom>
                  <a:solidFill>
                    <a:srgbClr val="6F6F6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69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1037"/>
                    <a:ext cx="5112" cy="2896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0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920"/>
                    <a:ext cx="5355" cy="185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1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3881"/>
                    <a:ext cx="5355" cy="52"/>
                  </a:xfrm>
                  <a:prstGeom prst="rect">
                    <a:avLst/>
                  </a:prstGeom>
                  <a:solidFill>
                    <a:srgbClr val="ABABAB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2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3880"/>
                    <a:ext cx="4892" cy="53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3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67" y="939"/>
                    <a:ext cx="5315" cy="146"/>
                  </a:xfrm>
                  <a:prstGeom prst="rect">
                    <a:avLst/>
                  </a:prstGeom>
                  <a:noFill/>
                  <a:ln w="12700">
                    <a:solidFill>
                      <a:schemeClr val="bg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60467" name="Rectangle 13"/>
                <p:cNvSpPr>
                  <a:spLocks noChangeArrowheads="1"/>
                </p:cNvSpPr>
                <p:nvPr/>
              </p:nvSpPr>
              <p:spPr bwMode="auto">
                <a:xfrm>
                  <a:off x="2396" y="939"/>
                  <a:ext cx="979" cy="177"/>
                </a:xfrm>
                <a:prstGeom prst="rect">
                  <a:avLst/>
                </a:prstGeom>
                <a:noFill/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lIns="90488" tIns="44450" rIns="90488" bIns="44450">
                  <a:prstTxWarp prst="textNoShape">
                    <a:avLst/>
                  </a:prstTxWarp>
                  <a:spAutoFit/>
                </a:bodyPr>
                <a:lstStyle/>
                <a:p>
                  <a:pPr>
                    <a:lnSpc>
                      <a:spcPct val="90000"/>
                    </a:lnSpc>
                    <a:spcBef>
                      <a:spcPct val="0"/>
                    </a:spcBef>
                    <a:buSzTx/>
                  </a:pPr>
                  <a:r>
                    <a:rPr lang="en-US" sz="1400" b="0">
                      <a:solidFill>
                        <a:schemeClr val="bg1"/>
                      </a:solidFill>
                    </a:rPr>
                    <a:t>Terminal Window</a:t>
                  </a:r>
                </a:p>
              </p:txBody>
            </p:sp>
          </p:grpSp>
          <p:grpSp>
            <p:nvGrpSpPr>
              <p:cNvPr id="60444" name="Group 14"/>
              <p:cNvGrpSpPr>
                <a:grpSpLocks/>
              </p:cNvGrpSpPr>
              <p:nvPr/>
            </p:nvGrpSpPr>
            <p:grpSpPr bwMode="auto">
              <a:xfrm>
                <a:off x="263" y="2001"/>
                <a:ext cx="189" cy="1350"/>
                <a:chOff x="263" y="2001"/>
                <a:chExt cx="189" cy="1350"/>
              </a:xfrm>
            </p:grpSpPr>
            <p:grpSp>
              <p:nvGrpSpPr>
                <p:cNvPr id="60458" name="Group 15"/>
                <p:cNvGrpSpPr>
                  <a:grpSpLocks/>
                </p:cNvGrpSpPr>
                <p:nvPr/>
              </p:nvGrpSpPr>
              <p:grpSpPr bwMode="auto">
                <a:xfrm>
                  <a:off x="263" y="2001"/>
                  <a:ext cx="189" cy="1350"/>
                  <a:chOff x="263" y="2001"/>
                  <a:chExt cx="189" cy="1350"/>
                </a:xfrm>
              </p:grpSpPr>
              <p:sp>
                <p:nvSpPr>
                  <p:cNvPr id="60462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2006"/>
                    <a:ext cx="181" cy="1337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0463" name="Group 17"/>
                  <p:cNvGrpSpPr>
                    <a:grpSpLocks/>
                  </p:cNvGrpSpPr>
                  <p:nvPr/>
                </p:nvGrpSpPr>
                <p:grpSpPr bwMode="auto">
                  <a:xfrm>
                    <a:off x="263" y="2001"/>
                    <a:ext cx="189" cy="1350"/>
                    <a:chOff x="263" y="2001"/>
                    <a:chExt cx="189" cy="1350"/>
                  </a:xfrm>
                </p:grpSpPr>
                <p:sp>
                  <p:nvSpPr>
                    <p:cNvPr id="60464" name="Line 1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2001"/>
                      <a:ext cx="0" cy="1347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0465" name="Line 1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4" y="3351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0459" name="Group 20"/>
                <p:cNvGrpSpPr>
                  <a:grpSpLocks/>
                </p:cNvGrpSpPr>
                <p:nvPr/>
              </p:nvGrpSpPr>
              <p:grpSpPr bwMode="auto">
                <a:xfrm>
                  <a:off x="353" y="2662"/>
                  <a:ext cx="29" cy="27"/>
                  <a:chOff x="353" y="2662"/>
                  <a:chExt cx="29" cy="27"/>
                </a:xfrm>
              </p:grpSpPr>
              <p:sp>
                <p:nvSpPr>
                  <p:cNvPr id="60460" name="Oval 21"/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662"/>
                    <a:ext cx="29" cy="27"/>
                  </a:xfrm>
                  <a:prstGeom prst="ellips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61" name="Oval 22"/>
                  <p:cNvSpPr>
                    <a:spLocks noChangeArrowheads="1"/>
                  </p:cNvSpPr>
                  <p:nvPr/>
                </p:nvSpPr>
                <p:spPr bwMode="auto">
                  <a:xfrm>
                    <a:off x="354" y="2663"/>
                    <a:ext cx="20" cy="19"/>
                  </a:xfrm>
                  <a:prstGeom prst="ellipse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0445" name="Group 23"/>
              <p:cNvGrpSpPr>
                <a:grpSpLocks/>
              </p:cNvGrpSpPr>
              <p:nvPr/>
            </p:nvGrpSpPr>
            <p:grpSpPr bwMode="auto">
              <a:xfrm>
                <a:off x="263" y="3475"/>
                <a:ext cx="190" cy="379"/>
                <a:chOff x="263" y="3475"/>
                <a:chExt cx="190" cy="379"/>
              </a:xfrm>
            </p:grpSpPr>
            <p:grpSp>
              <p:nvGrpSpPr>
                <p:cNvPr id="60446" name="Group 24"/>
                <p:cNvGrpSpPr>
                  <a:grpSpLocks/>
                </p:cNvGrpSpPr>
                <p:nvPr/>
              </p:nvGrpSpPr>
              <p:grpSpPr bwMode="auto">
                <a:xfrm>
                  <a:off x="263" y="3678"/>
                  <a:ext cx="190" cy="176"/>
                  <a:chOff x="263" y="3678"/>
                  <a:chExt cx="190" cy="176"/>
                </a:xfrm>
              </p:grpSpPr>
              <p:sp>
                <p:nvSpPr>
                  <p:cNvPr id="60454" name="Rectangle 25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680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0455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263" y="3678"/>
                    <a:ext cx="190" cy="176"/>
                    <a:chOff x="263" y="3678"/>
                    <a:chExt cx="190" cy="176"/>
                  </a:xfrm>
                </p:grpSpPr>
                <p:sp>
                  <p:nvSpPr>
                    <p:cNvPr id="60456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678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0457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854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0447" name="Group 29"/>
                <p:cNvGrpSpPr>
                  <a:grpSpLocks/>
                </p:cNvGrpSpPr>
                <p:nvPr/>
              </p:nvGrpSpPr>
              <p:grpSpPr bwMode="auto">
                <a:xfrm>
                  <a:off x="263" y="3475"/>
                  <a:ext cx="190" cy="177"/>
                  <a:chOff x="263" y="3475"/>
                  <a:chExt cx="190" cy="177"/>
                </a:xfrm>
              </p:grpSpPr>
              <p:sp>
                <p:nvSpPr>
                  <p:cNvPr id="60450" name="Rectangle 30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478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0451" name="Group 31"/>
                  <p:cNvGrpSpPr>
                    <a:grpSpLocks/>
                  </p:cNvGrpSpPr>
                  <p:nvPr/>
                </p:nvGrpSpPr>
                <p:grpSpPr bwMode="auto">
                  <a:xfrm>
                    <a:off x="263" y="3475"/>
                    <a:ext cx="190" cy="177"/>
                    <a:chOff x="263" y="3475"/>
                    <a:chExt cx="190" cy="177"/>
                  </a:xfrm>
                </p:grpSpPr>
                <p:sp>
                  <p:nvSpPr>
                    <p:cNvPr id="60452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475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0453" name="Line 3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652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sp>
              <p:nvSpPr>
                <p:cNvPr id="60448" name="Freeform 34"/>
                <p:cNvSpPr>
                  <a:spLocks/>
                </p:cNvSpPr>
                <p:nvPr/>
              </p:nvSpPr>
              <p:spPr bwMode="auto">
                <a:xfrm>
                  <a:off x="332" y="3724"/>
                  <a:ext cx="73" cy="80"/>
                </a:xfrm>
                <a:custGeom>
                  <a:avLst/>
                  <a:gdLst>
                    <a:gd name="T0" fmla="*/ 34 w 73"/>
                    <a:gd name="T1" fmla="*/ 0 h 80"/>
                    <a:gd name="T2" fmla="*/ 0 w 73"/>
                    <a:gd name="T3" fmla="*/ 79 h 80"/>
                    <a:gd name="T4" fmla="*/ 72 w 73"/>
                    <a:gd name="T5" fmla="*/ 79 h 80"/>
                    <a:gd name="T6" fmla="*/ 34 w 73"/>
                    <a:gd name="T7" fmla="*/ 0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4" y="0"/>
                      </a:moveTo>
                      <a:lnTo>
                        <a:pt x="0" y="79"/>
                      </a:lnTo>
                      <a:lnTo>
                        <a:pt x="72" y="79"/>
                      </a:lnTo>
                      <a:lnTo>
                        <a:pt x="34" y="0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49" name="Freeform 35"/>
                <p:cNvSpPr>
                  <a:spLocks/>
                </p:cNvSpPr>
                <p:nvPr/>
              </p:nvSpPr>
              <p:spPr bwMode="auto">
                <a:xfrm>
                  <a:off x="331" y="3522"/>
                  <a:ext cx="73" cy="80"/>
                </a:xfrm>
                <a:custGeom>
                  <a:avLst/>
                  <a:gdLst>
                    <a:gd name="T0" fmla="*/ 35 w 73"/>
                    <a:gd name="T1" fmla="*/ 79 h 80"/>
                    <a:gd name="T2" fmla="*/ 0 w 73"/>
                    <a:gd name="T3" fmla="*/ 0 h 80"/>
                    <a:gd name="T4" fmla="*/ 72 w 73"/>
                    <a:gd name="T5" fmla="*/ 0 h 80"/>
                    <a:gd name="T6" fmla="*/ 35 w 73"/>
                    <a:gd name="T7" fmla="*/ 79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5" y="79"/>
                      </a:moveTo>
                      <a:lnTo>
                        <a:pt x="0" y="0"/>
                      </a:lnTo>
                      <a:lnTo>
                        <a:pt x="72" y="0"/>
                      </a:lnTo>
                      <a:lnTo>
                        <a:pt x="35" y="79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0426" name="Group 36"/>
            <p:cNvGrpSpPr>
              <a:grpSpLocks/>
            </p:cNvGrpSpPr>
            <p:nvPr/>
          </p:nvGrpSpPr>
          <p:grpSpPr bwMode="auto">
            <a:xfrm>
              <a:off x="282" y="949"/>
              <a:ext cx="121" cy="113"/>
              <a:chOff x="282" y="949"/>
              <a:chExt cx="121" cy="113"/>
            </a:xfrm>
          </p:grpSpPr>
          <p:sp>
            <p:nvSpPr>
              <p:cNvPr id="60436" name="Rectangle 37"/>
              <p:cNvSpPr>
                <a:spLocks noChangeArrowheads="1"/>
              </p:cNvSpPr>
              <p:nvPr/>
            </p:nvSpPr>
            <p:spPr bwMode="auto">
              <a:xfrm>
                <a:off x="286" y="949"/>
                <a:ext cx="117" cy="109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60437" name="Group 38"/>
              <p:cNvGrpSpPr>
                <a:grpSpLocks/>
              </p:cNvGrpSpPr>
              <p:nvPr/>
            </p:nvGrpSpPr>
            <p:grpSpPr bwMode="auto">
              <a:xfrm>
                <a:off x="282" y="952"/>
                <a:ext cx="118" cy="110"/>
                <a:chOff x="282" y="952"/>
                <a:chExt cx="118" cy="110"/>
              </a:xfrm>
            </p:grpSpPr>
            <p:sp>
              <p:nvSpPr>
                <p:cNvPr id="60441" name="Line 39"/>
                <p:cNvSpPr>
                  <a:spLocks noChangeShapeType="1"/>
                </p:cNvSpPr>
                <p:nvPr/>
              </p:nvSpPr>
              <p:spPr bwMode="auto">
                <a:xfrm>
                  <a:off x="282" y="952"/>
                  <a:ext cx="0" cy="107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42" name="Line 40"/>
                <p:cNvSpPr>
                  <a:spLocks noChangeShapeType="1"/>
                </p:cNvSpPr>
                <p:nvPr/>
              </p:nvSpPr>
              <p:spPr bwMode="auto">
                <a:xfrm>
                  <a:off x="285" y="1062"/>
                  <a:ext cx="115" cy="0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60438" name="Group 41"/>
              <p:cNvGrpSpPr>
                <a:grpSpLocks/>
              </p:cNvGrpSpPr>
              <p:nvPr/>
            </p:nvGrpSpPr>
            <p:grpSpPr bwMode="auto">
              <a:xfrm>
                <a:off x="312" y="974"/>
                <a:ext cx="65" cy="62"/>
                <a:chOff x="312" y="974"/>
                <a:chExt cx="65" cy="62"/>
              </a:xfrm>
            </p:grpSpPr>
            <p:sp>
              <p:nvSpPr>
                <p:cNvPr id="60439" name="Rectangle 42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6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40" name="Rectangle 43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12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0427" name="Group 44"/>
            <p:cNvGrpSpPr>
              <a:grpSpLocks/>
            </p:cNvGrpSpPr>
            <p:nvPr/>
          </p:nvGrpSpPr>
          <p:grpSpPr bwMode="auto">
            <a:xfrm>
              <a:off x="5434" y="955"/>
              <a:ext cx="122" cy="112"/>
              <a:chOff x="5434" y="955"/>
              <a:chExt cx="122" cy="112"/>
            </a:xfrm>
          </p:grpSpPr>
          <p:grpSp>
            <p:nvGrpSpPr>
              <p:cNvPr id="60428" name="Group 45"/>
              <p:cNvGrpSpPr>
                <a:grpSpLocks/>
              </p:cNvGrpSpPr>
              <p:nvPr/>
            </p:nvGrpSpPr>
            <p:grpSpPr bwMode="auto">
              <a:xfrm>
                <a:off x="5434" y="955"/>
                <a:ext cx="122" cy="112"/>
                <a:chOff x="5434" y="955"/>
                <a:chExt cx="122" cy="112"/>
              </a:xfrm>
            </p:grpSpPr>
            <p:sp>
              <p:nvSpPr>
                <p:cNvPr id="60432" name="Rectangle 46"/>
                <p:cNvSpPr>
                  <a:spLocks noChangeArrowheads="1"/>
                </p:cNvSpPr>
                <p:nvPr/>
              </p:nvSpPr>
              <p:spPr bwMode="auto">
                <a:xfrm>
                  <a:off x="5438" y="955"/>
                  <a:ext cx="118" cy="108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60433" name="Group 47"/>
                <p:cNvGrpSpPr>
                  <a:grpSpLocks/>
                </p:cNvGrpSpPr>
                <p:nvPr/>
              </p:nvGrpSpPr>
              <p:grpSpPr bwMode="auto">
                <a:xfrm>
                  <a:off x="5434" y="956"/>
                  <a:ext cx="122" cy="111"/>
                  <a:chOff x="5434" y="956"/>
                  <a:chExt cx="122" cy="111"/>
                </a:xfrm>
              </p:grpSpPr>
              <p:sp>
                <p:nvSpPr>
                  <p:cNvPr id="60434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5434" y="956"/>
                    <a:ext cx="0" cy="107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35" name="Line 49"/>
                  <p:cNvSpPr>
                    <a:spLocks noChangeShapeType="1"/>
                  </p:cNvSpPr>
                  <p:nvPr/>
                </p:nvSpPr>
                <p:spPr bwMode="auto">
                  <a:xfrm>
                    <a:off x="5439" y="1067"/>
                    <a:ext cx="117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0429" name="Group 50"/>
              <p:cNvGrpSpPr>
                <a:grpSpLocks/>
              </p:cNvGrpSpPr>
              <p:nvPr/>
            </p:nvGrpSpPr>
            <p:grpSpPr bwMode="auto">
              <a:xfrm>
                <a:off x="5453" y="960"/>
                <a:ext cx="87" cy="96"/>
                <a:chOff x="5453" y="960"/>
                <a:chExt cx="87" cy="96"/>
              </a:xfrm>
            </p:grpSpPr>
            <p:sp>
              <p:nvSpPr>
                <p:cNvPr id="60430" name="Line 51"/>
                <p:cNvSpPr>
                  <a:spLocks noChangeShapeType="1"/>
                </p:cNvSpPr>
                <p:nvPr/>
              </p:nvSpPr>
              <p:spPr bwMode="auto">
                <a:xfrm>
                  <a:off x="5454" y="969"/>
                  <a:ext cx="86" cy="8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31" name="Line 52"/>
                <p:cNvSpPr>
                  <a:spLocks noChangeShapeType="1"/>
                </p:cNvSpPr>
                <p:nvPr/>
              </p:nvSpPr>
              <p:spPr bwMode="auto">
                <a:xfrm flipV="1">
                  <a:off x="5453" y="960"/>
                  <a:ext cx="86" cy="96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60421" name="Rectangle 54"/>
          <p:cNvSpPr>
            <a:spLocks noChangeArrowheads="1"/>
          </p:cNvSpPr>
          <p:nvPr/>
        </p:nvSpPr>
        <p:spPr bwMode="auto">
          <a:xfrm>
            <a:off x="1028700" y="1905000"/>
            <a:ext cx="103822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Prompt&gt;</a:t>
            </a:r>
          </a:p>
        </p:txBody>
      </p:sp>
      <p:sp>
        <p:nvSpPr>
          <p:cNvPr id="150583" name="Rectangle 55"/>
          <p:cNvSpPr>
            <a:spLocks noChangeArrowheads="1"/>
          </p:cNvSpPr>
          <p:nvPr/>
        </p:nvSpPr>
        <p:spPr bwMode="auto">
          <a:xfrm>
            <a:off x="1066800" y="2286000"/>
            <a:ext cx="7269163" cy="3759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     Using the g77 compiler.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b="0">
              <a:latin typeface="Courier New" charset="0"/>
            </a:endParaRP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     Setting default Fortran compile options: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     -c -C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b="0">
              <a:latin typeface="Courier New" charset="0"/>
            </a:endParaRP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     Setting default C compile options: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     -c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	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     Setting default link options: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b="0">
              <a:latin typeface="Courier New" charset="0"/>
            </a:endParaRP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b="0">
              <a:latin typeface="Courier New" charset="0"/>
            </a:endParaRP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     Compiling and linking:  demo.pgm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Compiling and linking:  demo.pgm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b="0">
              <a:latin typeface="Courier New" charset="0"/>
            </a:endParaRP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Prompt&gt; </a:t>
            </a:r>
          </a:p>
        </p:txBody>
      </p:sp>
      <p:sp>
        <p:nvSpPr>
          <p:cNvPr id="150584" name="Rectangle 56"/>
          <p:cNvSpPr>
            <a:spLocks noChangeArrowheads="1"/>
          </p:cNvSpPr>
          <p:nvPr/>
        </p:nvSpPr>
        <p:spPr bwMode="auto">
          <a:xfrm>
            <a:off x="1905000" y="1905000"/>
            <a:ext cx="1770063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mkprodct.csh</a:t>
            </a:r>
          </a:p>
        </p:txBody>
      </p:sp>
      <p:sp>
        <p:nvSpPr>
          <p:cNvPr id="60424" name="Rectangle 57"/>
          <p:cNvSpPr>
            <a:spLocks noGrp="1" noChangeArrowheads="1"/>
          </p:cNvSpPr>
          <p:nvPr>
            <p:ph type="title"/>
          </p:nvPr>
        </p:nvSpPr>
        <p:spPr>
          <a:xfrm>
            <a:off x="2041525" y="381000"/>
            <a:ext cx="6607175" cy="474663"/>
          </a:xfrm>
        </p:spPr>
        <p:txBody>
          <a:bodyPr/>
          <a:lstStyle/>
          <a:p>
            <a:r>
              <a:rPr lang="en-US"/>
              <a:t>Compile and Link the Program - 3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05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75"/>
                                        <p:tgtEl>
                                          <p:spTgt spid="1505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0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505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0583" grpId="0" autoUpdateAnimBg="0"/>
      <p:bldP spid="150584" grpId="0" autoUpdateAnimBg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6246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D56E0DCE-7317-F942-9B94-8DA1DBCA5146}" type="slidenum">
              <a:rPr lang="en-US" smtClean="0"/>
              <a:pPr defTabSz="912813"/>
              <a:t>24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246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598613"/>
            <a:ext cx="7762875" cy="4106862"/>
          </a:xfrm>
          <a:noFill/>
        </p:spPr>
        <p:txBody>
          <a:bodyPr/>
          <a:lstStyle/>
          <a:p>
            <a:pPr>
              <a:buFontTx/>
              <a:buNone/>
            </a:pPr>
            <a:r>
              <a:rPr lang="en-US" sz="1600"/>
              <a:t>It looks like we have everything taken care of:</a:t>
            </a:r>
          </a:p>
          <a:p>
            <a:pPr>
              <a:buFontTx/>
              <a:buNone/>
            </a:pPr>
            <a:endParaRPr lang="en-US" sz="1600"/>
          </a:p>
          <a:p>
            <a:r>
              <a:rPr lang="en-US" sz="1600"/>
              <a:t>We have all necessary kernels</a:t>
            </a:r>
          </a:p>
          <a:p>
            <a:endParaRPr lang="en-US" sz="1600"/>
          </a:p>
          <a:p>
            <a:r>
              <a:rPr lang="en-US" sz="1600"/>
              <a:t>We made a setup file (metakernel) pointing to them</a:t>
            </a:r>
          </a:p>
          <a:p>
            <a:endParaRPr lang="en-US" sz="1600"/>
          </a:p>
          <a:p>
            <a:r>
              <a:rPr lang="en-US" sz="1600"/>
              <a:t>We wrote the program</a:t>
            </a:r>
          </a:p>
          <a:p>
            <a:endParaRPr lang="en-US" sz="1600"/>
          </a:p>
          <a:p>
            <a:r>
              <a:rPr lang="en-US" sz="1600"/>
              <a:t>We compiled and linked it</a:t>
            </a:r>
          </a:p>
          <a:p>
            <a:pPr>
              <a:buFontTx/>
              <a:buNone/>
            </a:pPr>
            <a:endParaRPr lang="en-US" sz="1600"/>
          </a:p>
          <a:p>
            <a:pPr>
              <a:buFontTx/>
              <a:buNone/>
            </a:pPr>
            <a:r>
              <a:rPr lang="en-US" sz="1600"/>
              <a:t>Let's run it.</a:t>
            </a:r>
            <a:endParaRPr lang="en-US" sz="3600"/>
          </a:p>
        </p:txBody>
      </p:sp>
      <p:sp>
        <p:nvSpPr>
          <p:cNvPr id="62469" name="Rectangle 6"/>
          <p:cNvSpPr>
            <a:spLocks noGrp="1" noChangeArrowheads="1"/>
          </p:cNvSpPr>
          <p:nvPr>
            <p:ph type="title"/>
          </p:nvPr>
        </p:nvSpPr>
        <p:spPr>
          <a:xfrm>
            <a:off x="2913063" y="381000"/>
            <a:ext cx="4868862" cy="474663"/>
          </a:xfrm>
        </p:spPr>
        <p:txBody>
          <a:bodyPr/>
          <a:lstStyle/>
          <a:p>
            <a:r>
              <a:rPr lang="en-US"/>
              <a:t>Running the Program - 1</a:t>
            </a:r>
          </a:p>
        </p:txBody>
      </p:sp>
    </p:spTree>
  </p:cSld>
  <p:clrMapOvr>
    <a:masterClrMapping/>
  </p:clrMapOvr>
  <p:transition spd="slow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64515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69E4D822-D97E-9A46-81BA-37A655830D6F}" type="slidenum">
              <a:rPr lang="en-US" smtClean="0"/>
              <a:pPr defTabSz="912813"/>
              <a:t>25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4516" name="Rectangle 2"/>
          <p:cNvSpPr>
            <a:spLocks noGrp="1" noChangeArrowheads="1"/>
          </p:cNvSpPr>
          <p:nvPr>
            <p:ph type="title"/>
          </p:nvPr>
        </p:nvSpPr>
        <p:spPr>
          <a:xfrm>
            <a:off x="2859088" y="381000"/>
            <a:ext cx="4975225" cy="474663"/>
          </a:xfrm>
        </p:spPr>
        <p:txBody>
          <a:bodyPr/>
          <a:lstStyle/>
          <a:p>
            <a:r>
              <a:rPr lang="en-US"/>
              <a:t>Running the Program - 2 </a:t>
            </a:r>
          </a:p>
        </p:txBody>
      </p:sp>
      <p:grpSp>
        <p:nvGrpSpPr>
          <p:cNvPr id="64517" name="Group 3"/>
          <p:cNvGrpSpPr>
            <a:grpSpLocks/>
          </p:cNvGrpSpPr>
          <p:nvPr/>
        </p:nvGrpSpPr>
        <p:grpSpPr bwMode="auto">
          <a:xfrm>
            <a:off x="385763" y="1470025"/>
            <a:ext cx="8501062" cy="4783138"/>
            <a:chOff x="248" y="920"/>
            <a:chExt cx="5355" cy="3013"/>
          </a:xfrm>
        </p:grpSpPr>
        <p:grpSp>
          <p:nvGrpSpPr>
            <p:cNvPr id="64521" name="Group 4"/>
            <p:cNvGrpSpPr>
              <a:grpSpLocks/>
            </p:cNvGrpSpPr>
            <p:nvPr/>
          </p:nvGrpSpPr>
          <p:grpSpPr bwMode="auto">
            <a:xfrm>
              <a:off x="248" y="920"/>
              <a:ext cx="5355" cy="3013"/>
              <a:chOff x="248" y="920"/>
              <a:chExt cx="5355" cy="3013"/>
            </a:xfrm>
          </p:grpSpPr>
          <p:grpSp>
            <p:nvGrpSpPr>
              <p:cNvPr id="64539" name="Group 5"/>
              <p:cNvGrpSpPr>
                <a:grpSpLocks/>
              </p:cNvGrpSpPr>
              <p:nvPr/>
            </p:nvGrpSpPr>
            <p:grpSpPr bwMode="auto">
              <a:xfrm>
                <a:off x="248" y="920"/>
                <a:ext cx="5355" cy="3013"/>
                <a:chOff x="248" y="920"/>
                <a:chExt cx="5355" cy="3013"/>
              </a:xfrm>
            </p:grpSpPr>
            <p:grpSp>
              <p:nvGrpSpPr>
                <p:cNvPr id="64562" name="Group 6"/>
                <p:cNvGrpSpPr>
                  <a:grpSpLocks/>
                </p:cNvGrpSpPr>
                <p:nvPr/>
              </p:nvGrpSpPr>
              <p:grpSpPr bwMode="auto">
                <a:xfrm>
                  <a:off x="248" y="920"/>
                  <a:ext cx="5355" cy="3013"/>
                  <a:chOff x="248" y="920"/>
                  <a:chExt cx="5355" cy="3013"/>
                </a:xfrm>
              </p:grpSpPr>
              <p:sp>
                <p:nvSpPr>
                  <p:cNvPr id="64564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1103"/>
                    <a:ext cx="5355" cy="2829"/>
                  </a:xfrm>
                  <a:prstGeom prst="rect">
                    <a:avLst/>
                  </a:prstGeom>
                  <a:solidFill>
                    <a:srgbClr val="6F6F6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5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1037"/>
                    <a:ext cx="5112" cy="2896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6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920"/>
                    <a:ext cx="5355" cy="185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7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3881"/>
                    <a:ext cx="5355" cy="52"/>
                  </a:xfrm>
                  <a:prstGeom prst="rect">
                    <a:avLst/>
                  </a:prstGeom>
                  <a:solidFill>
                    <a:srgbClr val="ABABAB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8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3880"/>
                    <a:ext cx="4892" cy="53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9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67" y="939"/>
                    <a:ext cx="5315" cy="146"/>
                  </a:xfrm>
                  <a:prstGeom prst="rect">
                    <a:avLst/>
                  </a:prstGeom>
                  <a:noFill/>
                  <a:ln w="12700">
                    <a:solidFill>
                      <a:schemeClr val="bg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64563" name="Rectangle 13"/>
                <p:cNvSpPr>
                  <a:spLocks noChangeArrowheads="1"/>
                </p:cNvSpPr>
                <p:nvPr/>
              </p:nvSpPr>
              <p:spPr bwMode="auto">
                <a:xfrm>
                  <a:off x="2396" y="939"/>
                  <a:ext cx="979" cy="177"/>
                </a:xfrm>
                <a:prstGeom prst="rect">
                  <a:avLst/>
                </a:prstGeom>
                <a:noFill/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lIns="90488" tIns="44450" rIns="90488" bIns="44450">
                  <a:prstTxWarp prst="textNoShape">
                    <a:avLst/>
                  </a:prstTxWarp>
                  <a:spAutoFit/>
                </a:bodyPr>
                <a:lstStyle/>
                <a:p>
                  <a:pPr>
                    <a:lnSpc>
                      <a:spcPct val="90000"/>
                    </a:lnSpc>
                    <a:spcBef>
                      <a:spcPct val="0"/>
                    </a:spcBef>
                    <a:buSzTx/>
                  </a:pPr>
                  <a:r>
                    <a:rPr lang="en-US" sz="1400" b="0">
                      <a:solidFill>
                        <a:schemeClr val="bg1"/>
                      </a:solidFill>
                    </a:rPr>
                    <a:t>Terminal Window</a:t>
                  </a:r>
                </a:p>
              </p:txBody>
            </p:sp>
          </p:grpSp>
          <p:grpSp>
            <p:nvGrpSpPr>
              <p:cNvPr id="64540" name="Group 14"/>
              <p:cNvGrpSpPr>
                <a:grpSpLocks/>
              </p:cNvGrpSpPr>
              <p:nvPr/>
            </p:nvGrpSpPr>
            <p:grpSpPr bwMode="auto">
              <a:xfrm>
                <a:off x="263" y="2001"/>
                <a:ext cx="189" cy="1350"/>
                <a:chOff x="263" y="2001"/>
                <a:chExt cx="189" cy="1350"/>
              </a:xfrm>
            </p:grpSpPr>
            <p:grpSp>
              <p:nvGrpSpPr>
                <p:cNvPr id="64554" name="Group 15"/>
                <p:cNvGrpSpPr>
                  <a:grpSpLocks/>
                </p:cNvGrpSpPr>
                <p:nvPr/>
              </p:nvGrpSpPr>
              <p:grpSpPr bwMode="auto">
                <a:xfrm>
                  <a:off x="263" y="2001"/>
                  <a:ext cx="189" cy="1350"/>
                  <a:chOff x="263" y="2001"/>
                  <a:chExt cx="189" cy="1350"/>
                </a:xfrm>
              </p:grpSpPr>
              <p:sp>
                <p:nvSpPr>
                  <p:cNvPr id="64558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2006"/>
                    <a:ext cx="181" cy="1337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4559" name="Group 17"/>
                  <p:cNvGrpSpPr>
                    <a:grpSpLocks/>
                  </p:cNvGrpSpPr>
                  <p:nvPr/>
                </p:nvGrpSpPr>
                <p:grpSpPr bwMode="auto">
                  <a:xfrm>
                    <a:off x="263" y="2001"/>
                    <a:ext cx="189" cy="1350"/>
                    <a:chOff x="263" y="2001"/>
                    <a:chExt cx="189" cy="1350"/>
                  </a:xfrm>
                </p:grpSpPr>
                <p:sp>
                  <p:nvSpPr>
                    <p:cNvPr id="64560" name="Line 1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2001"/>
                      <a:ext cx="0" cy="1347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4561" name="Line 1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4" y="3351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4555" name="Group 20"/>
                <p:cNvGrpSpPr>
                  <a:grpSpLocks/>
                </p:cNvGrpSpPr>
                <p:nvPr/>
              </p:nvGrpSpPr>
              <p:grpSpPr bwMode="auto">
                <a:xfrm>
                  <a:off x="353" y="2662"/>
                  <a:ext cx="29" cy="27"/>
                  <a:chOff x="353" y="2662"/>
                  <a:chExt cx="29" cy="27"/>
                </a:xfrm>
              </p:grpSpPr>
              <p:sp>
                <p:nvSpPr>
                  <p:cNvPr id="64556" name="Oval 21"/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662"/>
                    <a:ext cx="29" cy="27"/>
                  </a:xfrm>
                  <a:prstGeom prst="ellips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57" name="Oval 22"/>
                  <p:cNvSpPr>
                    <a:spLocks noChangeArrowheads="1"/>
                  </p:cNvSpPr>
                  <p:nvPr/>
                </p:nvSpPr>
                <p:spPr bwMode="auto">
                  <a:xfrm>
                    <a:off x="354" y="2663"/>
                    <a:ext cx="20" cy="19"/>
                  </a:xfrm>
                  <a:prstGeom prst="ellipse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4541" name="Group 23"/>
              <p:cNvGrpSpPr>
                <a:grpSpLocks/>
              </p:cNvGrpSpPr>
              <p:nvPr/>
            </p:nvGrpSpPr>
            <p:grpSpPr bwMode="auto">
              <a:xfrm>
                <a:off x="263" y="3475"/>
                <a:ext cx="190" cy="379"/>
                <a:chOff x="263" y="3475"/>
                <a:chExt cx="190" cy="379"/>
              </a:xfrm>
            </p:grpSpPr>
            <p:grpSp>
              <p:nvGrpSpPr>
                <p:cNvPr id="64542" name="Group 24"/>
                <p:cNvGrpSpPr>
                  <a:grpSpLocks/>
                </p:cNvGrpSpPr>
                <p:nvPr/>
              </p:nvGrpSpPr>
              <p:grpSpPr bwMode="auto">
                <a:xfrm>
                  <a:off x="263" y="3678"/>
                  <a:ext cx="190" cy="176"/>
                  <a:chOff x="263" y="3678"/>
                  <a:chExt cx="190" cy="176"/>
                </a:xfrm>
              </p:grpSpPr>
              <p:sp>
                <p:nvSpPr>
                  <p:cNvPr id="64550" name="Rectangle 25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680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4551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263" y="3678"/>
                    <a:ext cx="190" cy="176"/>
                    <a:chOff x="263" y="3678"/>
                    <a:chExt cx="190" cy="176"/>
                  </a:xfrm>
                </p:grpSpPr>
                <p:sp>
                  <p:nvSpPr>
                    <p:cNvPr id="64552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678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4553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854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4543" name="Group 29"/>
                <p:cNvGrpSpPr>
                  <a:grpSpLocks/>
                </p:cNvGrpSpPr>
                <p:nvPr/>
              </p:nvGrpSpPr>
              <p:grpSpPr bwMode="auto">
                <a:xfrm>
                  <a:off x="263" y="3475"/>
                  <a:ext cx="190" cy="177"/>
                  <a:chOff x="263" y="3475"/>
                  <a:chExt cx="190" cy="177"/>
                </a:xfrm>
              </p:grpSpPr>
              <p:sp>
                <p:nvSpPr>
                  <p:cNvPr id="64546" name="Rectangle 30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478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4547" name="Group 31"/>
                  <p:cNvGrpSpPr>
                    <a:grpSpLocks/>
                  </p:cNvGrpSpPr>
                  <p:nvPr/>
                </p:nvGrpSpPr>
                <p:grpSpPr bwMode="auto">
                  <a:xfrm>
                    <a:off x="263" y="3475"/>
                    <a:ext cx="190" cy="177"/>
                    <a:chOff x="263" y="3475"/>
                    <a:chExt cx="190" cy="177"/>
                  </a:xfrm>
                </p:grpSpPr>
                <p:sp>
                  <p:nvSpPr>
                    <p:cNvPr id="64548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475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4549" name="Line 3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652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sp>
              <p:nvSpPr>
                <p:cNvPr id="64544" name="Freeform 34"/>
                <p:cNvSpPr>
                  <a:spLocks/>
                </p:cNvSpPr>
                <p:nvPr/>
              </p:nvSpPr>
              <p:spPr bwMode="auto">
                <a:xfrm>
                  <a:off x="332" y="3724"/>
                  <a:ext cx="73" cy="80"/>
                </a:xfrm>
                <a:custGeom>
                  <a:avLst/>
                  <a:gdLst>
                    <a:gd name="T0" fmla="*/ 34 w 73"/>
                    <a:gd name="T1" fmla="*/ 0 h 80"/>
                    <a:gd name="T2" fmla="*/ 0 w 73"/>
                    <a:gd name="T3" fmla="*/ 79 h 80"/>
                    <a:gd name="T4" fmla="*/ 72 w 73"/>
                    <a:gd name="T5" fmla="*/ 79 h 80"/>
                    <a:gd name="T6" fmla="*/ 34 w 73"/>
                    <a:gd name="T7" fmla="*/ 0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4" y="0"/>
                      </a:moveTo>
                      <a:lnTo>
                        <a:pt x="0" y="79"/>
                      </a:lnTo>
                      <a:lnTo>
                        <a:pt x="72" y="79"/>
                      </a:lnTo>
                      <a:lnTo>
                        <a:pt x="34" y="0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545" name="Freeform 35"/>
                <p:cNvSpPr>
                  <a:spLocks/>
                </p:cNvSpPr>
                <p:nvPr/>
              </p:nvSpPr>
              <p:spPr bwMode="auto">
                <a:xfrm>
                  <a:off x="331" y="3522"/>
                  <a:ext cx="73" cy="80"/>
                </a:xfrm>
                <a:custGeom>
                  <a:avLst/>
                  <a:gdLst>
                    <a:gd name="T0" fmla="*/ 35 w 73"/>
                    <a:gd name="T1" fmla="*/ 79 h 80"/>
                    <a:gd name="T2" fmla="*/ 0 w 73"/>
                    <a:gd name="T3" fmla="*/ 0 h 80"/>
                    <a:gd name="T4" fmla="*/ 72 w 73"/>
                    <a:gd name="T5" fmla="*/ 0 h 80"/>
                    <a:gd name="T6" fmla="*/ 35 w 73"/>
                    <a:gd name="T7" fmla="*/ 79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5" y="79"/>
                      </a:moveTo>
                      <a:lnTo>
                        <a:pt x="0" y="0"/>
                      </a:lnTo>
                      <a:lnTo>
                        <a:pt x="72" y="0"/>
                      </a:lnTo>
                      <a:lnTo>
                        <a:pt x="35" y="79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4522" name="Group 36"/>
            <p:cNvGrpSpPr>
              <a:grpSpLocks/>
            </p:cNvGrpSpPr>
            <p:nvPr/>
          </p:nvGrpSpPr>
          <p:grpSpPr bwMode="auto">
            <a:xfrm>
              <a:off x="282" y="949"/>
              <a:ext cx="121" cy="113"/>
              <a:chOff x="282" y="949"/>
              <a:chExt cx="121" cy="113"/>
            </a:xfrm>
          </p:grpSpPr>
          <p:sp>
            <p:nvSpPr>
              <p:cNvPr id="64532" name="Rectangle 37"/>
              <p:cNvSpPr>
                <a:spLocks noChangeArrowheads="1"/>
              </p:cNvSpPr>
              <p:nvPr/>
            </p:nvSpPr>
            <p:spPr bwMode="auto">
              <a:xfrm>
                <a:off x="286" y="949"/>
                <a:ext cx="117" cy="109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64533" name="Group 38"/>
              <p:cNvGrpSpPr>
                <a:grpSpLocks/>
              </p:cNvGrpSpPr>
              <p:nvPr/>
            </p:nvGrpSpPr>
            <p:grpSpPr bwMode="auto">
              <a:xfrm>
                <a:off x="282" y="952"/>
                <a:ext cx="118" cy="110"/>
                <a:chOff x="282" y="952"/>
                <a:chExt cx="118" cy="110"/>
              </a:xfrm>
            </p:grpSpPr>
            <p:sp>
              <p:nvSpPr>
                <p:cNvPr id="64537" name="Line 39"/>
                <p:cNvSpPr>
                  <a:spLocks noChangeShapeType="1"/>
                </p:cNvSpPr>
                <p:nvPr/>
              </p:nvSpPr>
              <p:spPr bwMode="auto">
                <a:xfrm>
                  <a:off x="282" y="952"/>
                  <a:ext cx="0" cy="107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538" name="Line 40"/>
                <p:cNvSpPr>
                  <a:spLocks noChangeShapeType="1"/>
                </p:cNvSpPr>
                <p:nvPr/>
              </p:nvSpPr>
              <p:spPr bwMode="auto">
                <a:xfrm>
                  <a:off x="285" y="1062"/>
                  <a:ext cx="115" cy="0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64534" name="Group 41"/>
              <p:cNvGrpSpPr>
                <a:grpSpLocks/>
              </p:cNvGrpSpPr>
              <p:nvPr/>
            </p:nvGrpSpPr>
            <p:grpSpPr bwMode="auto">
              <a:xfrm>
                <a:off x="312" y="974"/>
                <a:ext cx="65" cy="62"/>
                <a:chOff x="312" y="974"/>
                <a:chExt cx="65" cy="62"/>
              </a:xfrm>
            </p:grpSpPr>
            <p:sp>
              <p:nvSpPr>
                <p:cNvPr id="64535" name="Rectangle 42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6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536" name="Rectangle 43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12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4523" name="Group 44"/>
            <p:cNvGrpSpPr>
              <a:grpSpLocks/>
            </p:cNvGrpSpPr>
            <p:nvPr/>
          </p:nvGrpSpPr>
          <p:grpSpPr bwMode="auto">
            <a:xfrm>
              <a:off x="5434" y="955"/>
              <a:ext cx="122" cy="112"/>
              <a:chOff x="5434" y="955"/>
              <a:chExt cx="122" cy="112"/>
            </a:xfrm>
          </p:grpSpPr>
          <p:grpSp>
            <p:nvGrpSpPr>
              <p:cNvPr id="64524" name="Group 45"/>
              <p:cNvGrpSpPr>
                <a:grpSpLocks/>
              </p:cNvGrpSpPr>
              <p:nvPr/>
            </p:nvGrpSpPr>
            <p:grpSpPr bwMode="auto">
              <a:xfrm>
                <a:off x="5434" y="955"/>
                <a:ext cx="122" cy="112"/>
                <a:chOff x="5434" y="955"/>
                <a:chExt cx="122" cy="112"/>
              </a:xfrm>
            </p:grpSpPr>
            <p:sp>
              <p:nvSpPr>
                <p:cNvPr id="64528" name="Rectangle 46"/>
                <p:cNvSpPr>
                  <a:spLocks noChangeArrowheads="1"/>
                </p:cNvSpPr>
                <p:nvPr/>
              </p:nvSpPr>
              <p:spPr bwMode="auto">
                <a:xfrm>
                  <a:off x="5438" y="955"/>
                  <a:ext cx="118" cy="108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64529" name="Group 47"/>
                <p:cNvGrpSpPr>
                  <a:grpSpLocks/>
                </p:cNvGrpSpPr>
                <p:nvPr/>
              </p:nvGrpSpPr>
              <p:grpSpPr bwMode="auto">
                <a:xfrm>
                  <a:off x="5434" y="956"/>
                  <a:ext cx="122" cy="111"/>
                  <a:chOff x="5434" y="956"/>
                  <a:chExt cx="122" cy="111"/>
                </a:xfrm>
              </p:grpSpPr>
              <p:sp>
                <p:nvSpPr>
                  <p:cNvPr id="64530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5434" y="956"/>
                    <a:ext cx="0" cy="107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31" name="Line 49"/>
                  <p:cNvSpPr>
                    <a:spLocks noChangeShapeType="1"/>
                  </p:cNvSpPr>
                  <p:nvPr/>
                </p:nvSpPr>
                <p:spPr bwMode="auto">
                  <a:xfrm>
                    <a:off x="5439" y="1067"/>
                    <a:ext cx="117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4525" name="Group 50"/>
              <p:cNvGrpSpPr>
                <a:grpSpLocks/>
              </p:cNvGrpSpPr>
              <p:nvPr/>
            </p:nvGrpSpPr>
            <p:grpSpPr bwMode="auto">
              <a:xfrm>
                <a:off x="5453" y="960"/>
                <a:ext cx="87" cy="96"/>
                <a:chOff x="5453" y="960"/>
                <a:chExt cx="87" cy="96"/>
              </a:xfrm>
            </p:grpSpPr>
            <p:sp>
              <p:nvSpPr>
                <p:cNvPr id="64526" name="Line 51"/>
                <p:cNvSpPr>
                  <a:spLocks noChangeShapeType="1"/>
                </p:cNvSpPr>
                <p:nvPr/>
              </p:nvSpPr>
              <p:spPr bwMode="auto">
                <a:xfrm>
                  <a:off x="5454" y="969"/>
                  <a:ext cx="86" cy="8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527" name="Line 52"/>
                <p:cNvSpPr>
                  <a:spLocks noChangeShapeType="1"/>
                </p:cNvSpPr>
                <p:nvPr/>
              </p:nvSpPr>
              <p:spPr bwMode="auto">
                <a:xfrm flipV="1">
                  <a:off x="5453" y="960"/>
                  <a:ext cx="86" cy="96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64518" name="Text Box 53"/>
          <p:cNvSpPr txBox="1">
            <a:spLocks noChangeArrowheads="1"/>
          </p:cNvSpPr>
          <p:nvPr/>
        </p:nvSpPr>
        <p:spPr bwMode="auto">
          <a:xfrm>
            <a:off x="990600" y="1828800"/>
            <a:ext cx="103822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Prompt&gt;</a:t>
            </a:r>
          </a:p>
        </p:txBody>
      </p:sp>
      <p:sp>
        <p:nvSpPr>
          <p:cNvPr id="166966" name="Rectangle 54"/>
          <p:cNvSpPr>
            <a:spLocks noChangeArrowheads="1"/>
          </p:cNvSpPr>
          <p:nvPr/>
        </p:nvSpPr>
        <p:spPr bwMode="auto">
          <a:xfrm>
            <a:off x="990600" y="2095500"/>
            <a:ext cx="7772400" cy="40036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Enter setup file name &gt; setup.ker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Enter satellite name  &gt; PHOEBE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Enter satellite frame &gt; IAU_PHOEBE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Enter spacecraft name &gt; CASSINI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Enter instrument name &gt; CASSINI_ISS_NAC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Enter time            &gt; 2004 jun 11 19:32:00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b="0">
              <a:latin typeface="Courier New" charset="0"/>
            </a:endParaRP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Intercept planetocentric longitude      (deg):     39.843719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Intercept planetocentric latitude       (deg):      4.195878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Intercept planetodetic longitude        (deg):     39.843719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Intercept planetodetic latitude         (deg):      5.048011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Range from spacecraft to intercept point (km):   2089.169724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Intercept phase angle                   (deg):     28.139479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Intercept solar incidence angle         (deg):     18.247220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Intercept emission angle                (deg):     17.858309 Prompt&gt;</a:t>
            </a:r>
          </a:p>
        </p:txBody>
      </p:sp>
      <p:sp>
        <p:nvSpPr>
          <p:cNvPr id="64520" name="Rectangle 55"/>
          <p:cNvSpPr>
            <a:spLocks noChangeArrowheads="1"/>
          </p:cNvSpPr>
          <p:nvPr/>
        </p:nvSpPr>
        <p:spPr bwMode="auto">
          <a:xfrm>
            <a:off x="1828800" y="1828800"/>
            <a:ext cx="79375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b="0">
                <a:latin typeface="Courier New" charset="0"/>
              </a:rPr>
              <a:t> demo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669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669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669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669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6696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6696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16696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16696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500"/>
                                        <p:tgtEl>
                                          <p:spTgt spid="16696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16696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9" dur="500"/>
                                        <p:tgtEl>
                                          <p:spTgt spid="16696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2" dur="500"/>
                                        <p:tgtEl>
                                          <p:spTgt spid="16696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5" dur="500"/>
                                        <p:tgtEl>
                                          <p:spTgt spid="16696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8" dur="500"/>
                                        <p:tgtEl>
                                          <p:spTgt spid="166966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6656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2BD71F79-DD43-DE49-B4EC-08B008C202AF}" type="slidenum">
              <a:rPr lang="en-US" smtClean="0"/>
              <a:pPr defTabSz="912813"/>
              <a:t>26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656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90563" y="1355725"/>
            <a:ext cx="8170862" cy="4992688"/>
          </a:xfrm>
          <a:noFill/>
        </p:spPr>
        <p:txBody>
          <a:bodyPr/>
          <a:lstStyle/>
          <a:p>
            <a:pPr marL="231775" indent="-231775"/>
            <a:r>
              <a:rPr lang="en-US"/>
              <a:t>Latitude definitions:</a:t>
            </a:r>
          </a:p>
          <a:p>
            <a:pPr lvl="1"/>
            <a:r>
              <a:rPr lang="en-US"/>
              <a:t>Planetocentric latitude of a point P:  angle between segment from origin to point and x-y plane (red arc in diagram).</a:t>
            </a:r>
          </a:p>
          <a:p>
            <a:pPr lvl="1"/>
            <a:r>
              <a:rPr lang="en-US"/>
              <a:t>Planetodetic latitude of a point P: angle between x-y plane and extension of ellipsoid normal vector N that connects x-y plane and P (blue arc in diagram).</a:t>
            </a:r>
          </a:p>
        </p:txBody>
      </p:sp>
      <p:sp>
        <p:nvSpPr>
          <p:cNvPr id="66565" name="Rectangle 3"/>
          <p:cNvSpPr>
            <a:spLocks noGrp="1" noChangeArrowheads="1"/>
          </p:cNvSpPr>
          <p:nvPr>
            <p:ph type="title"/>
          </p:nvPr>
        </p:nvSpPr>
        <p:spPr>
          <a:xfrm>
            <a:off x="4545013" y="381000"/>
            <a:ext cx="1595437" cy="474663"/>
          </a:xfrm>
        </p:spPr>
        <p:txBody>
          <a:bodyPr/>
          <a:lstStyle/>
          <a:p>
            <a:r>
              <a:rPr lang="en-US"/>
              <a:t>Backup</a:t>
            </a:r>
          </a:p>
        </p:txBody>
      </p:sp>
      <p:sp>
        <p:nvSpPr>
          <p:cNvPr id="66566" name="Line 4"/>
          <p:cNvSpPr>
            <a:spLocks noChangeShapeType="1"/>
          </p:cNvSpPr>
          <p:nvPr/>
        </p:nvSpPr>
        <p:spPr bwMode="auto">
          <a:xfrm flipV="1">
            <a:off x="2613025" y="3621088"/>
            <a:ext cx="0" cy="2420937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67" name="Arc 5"/>
          <p:cNvSpPr>
            <a:spLocks/>
          </p:cNvSpPr>
          <p:nvPr/>
        </p:nvSpPr>
        <p:spPr bwMode="auto">
          <a:xfrm>
            <a:off x="2613025" y="4429125"/>
            <a:ext cx="3455988" cy="1614488"/>
          </a:xfrm>
          <a:custGeom>
            <a:avLst/>
            <a:gdLst>
              <a:gd name="T0" fmla="*/ 0 w 21600"/>
              <a:gd name="T1" fmla="*/ 0 h 21600"/>
              <a:gd name="T2" fmla="*/ 552956160 w 21600"/>
              <a:gd name="T3" fmla="*/ 120674607 h 21600"/>
              <a:gd name="T4" fmla="*/ 0 w 21600"/>
              <a:gd name="T5" fmla="*/ 12067460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68" name="Line 6"/>
          <p:cNvSpPr>
            <a:spLocks noChangeShapeType="1"/>
          </p:cNvSpPr>
          <p:nvPr/>
        </p:nvSpPr>
        <p:spPr bwMode="auto">
          <a:xfrm flipV="1">
            <a:off x="2651125" y="3544888"/>
            <a:ext cx="2881313" cy="24574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69" name="Line 7"/>
          <p:cNvSpPr>
            <a:spLocks noChangeShapeType="1"/>
          </p:cNvSpPr>
          <p:nvPr/>
        </p:nvSpPr>
        <p:spPr bwMode="auto">
          <a:xfrm flipV="1">
            <a:off x="4303713" y="3544888"/>
            <a:ext cx="1228725" cy="249713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70" name="Text Box 8"/>
          <p:cNvSpPr txBox="1">
            <a:spLocks noChangeArrowheads="1"/>
          </p:cNvSpPr>
          <p:nvPr/>
        </p:nvSpPr>
        <p:spPr bwMode="auto">
          <a:xfrm>
            <a:off x="5514975" y="3181350"/>
            <a:ext cx="428625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3200">
                <a:latin typeface="Courier New" charset="0"/>
              </a:rPr>
              <a:t>P</a:t>
            </a:r>
          </a:p>
        </p:txBody>
      </p:sp>
      <p:sp>
        <p:nvSpPr>
          <p:cNvPr id="66571" name="Text Box 9"/>
          <p:cNvSpPr txBox="1">
            <a:spLocks noChangeArrowheads="1"/>
          </p:cNvSpPr>
          <p:nvPr/>
        </p:nvSpPr>
        <p:spPr bwMode="auto">
          <a:xfrm>
            <a:off x="2114550" y="6002338"/>
            <a:ext cx="428625" cy="579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3200">
                <a:latin typeface="Courier New" charset="0"/>
              </a:rPr>
              <a:t>O</a:t>
            </a:r>
          </a:p>
        </p:txBody>
      </p:sp>
      <p:sp>
        <p:nvSpPr>
          <p:cNvPr id="66572" name="Text Box 10"/>
          <p:cNvSpPr txBox="1">
            <a:spLocks noChangeArrowheads="1"/>
          </p:cNvSpPr>
          <p:nvPr/>
        </p:nvSpPr>
        <p:spPr bwMode="auto">
          <a:xfrm>
            <a:off x="5808663" y="4964113"/>
            <a:ext cx="2513012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000"/>
              <a:t>Reference ellipsoid</a:t>
            </a:r>
          </a:p>
        </p:txBody>
      </p:sp>
      <p:sp>
        <p:nvSpPr>
          <p:cNvPr id="66573" name="Rectangle 11"/>
          <p:cNvSpPr>
            <a:spLocks noChangeArrowheads="1"/>
          </p:cNvSpPr>
          <p:nvPr/>
        </p:nvSpPr>
        <p:spPr bwMode="auto">
          <a:xfrm rot="-3851574">
            <a:off x="4957763" y="4616450"/>
            <a:ext cx="280988" cy="306387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74" name="Arc 12"/>
          <p:cNvSpPr>
            <a:spLocks/>
          </p:cNvSpPr>
          <p:nvPr/>
        </p:nvSpPr>
        <p:spPr bwMode="auto">
          <a:xfrm>
            <a:off x="4429125" y="5308600"/>
            <a:ext cx="920750" cy="766763"/>
          </a:xfrm>
          <a:custGeom>
            <a:avLst/>
            <a:gdLst>
              <a:gd name="T0" fmla="*/ 10741955 w 21597"/>
              <a:gd name="T1" fmla="*/ 0 h 20776"/>
              <a:gd name="T2" fmla="*/ 39254552 w 21597"/>
              <a:gd name="T3" fmla="*/ 27843358 h 20776"/>
              <a:gd name="T4" fmla="*/ 0 w 21597"/>
              <a:gd name="T5" fmla="*/ 28298301 h 20776"/>
              <a:gd name="T6" fmla="*/ 0 60000 65536"/>
              <a:gd name="T7" fmla="*/ 0 60000 65536"/>
              <a:gd name="T8" fmla="*/ 0 60000 65536"/>
              <a:gd name="T9" fmla="*/ 0 w 21597"/>
              <a:gd name="T10" fmla="*/ 0 h 20776"/>
              <a:gd name="T11" fmla="*/ 21597 w 21597"/>
              <a:gd name="T12" fmla="*/ 20776 h 2077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97" h="20776" fill="none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</a:path>
              <a:path w="21597" h="20776" stroke="0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  <a:lnTo>
                  <a:pt x="0" y="20776"/>
                </a:lnTo>
                <a:close/>
              </a:path>
            </a:pathLst>
          </a:custGeom>
          <a:solidFill>
            <a:schemeClr val="bg1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75" name="Line 13"/>
          <p:cNvSpPr>
            <a:spLocks noChangeShapeType="1"/>
          </p:cNvSpPr>
          <p:nvPr/>
        </p:nvSpPr>
        <p:spPr bwMode="auto">
          <a:xfrm>
            <a:off x="2613025" y="6042025"/>
            <a:ext cx="4916488" cy="381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76" name="Text Box 14"/>
          <p:cNvSpPr txBox="1">
            <a:spLocks noChangeArrowheads="1"/>
          </p:cNvSpPr>
          <p:nvPr/>
        </p:nvSpPr>
        <p:spPr bwMode="auto">
          <a:xfrm>
            <a:off x="4446588" y="6146800"/>
            <a:ext cx="117475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800"/>
              <a:t>x-y plane</a:t>
            </a:r>
          </a:p>
        </p:txBody>
      </p:sp>
      <p:sp>
        <p:nvSpPr>
          <p:cNvPr id="66577" name="Text Box 15"/>
          <p:cNvSpPr txBox="1">
            <a:spLocks noChangeArrowheads="1"/>
          </p:cNvSpPr>
          <p:nvPr/>
        </p:nvSpPr>
        <p:spPr bwMode="auto">
          <a:xfrm>
            <a:off x="1563688" y="4527550"/>
            <a:ext cx="81915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800"/>
              <a:t>z-axis</a:t>
            </a:r>
          </a:p>
        </p:txBody>
      </p:sp>
      <p:sp>
        <p:nvSpPr>
          <p:cNvPr id="66578" name="Text Box 16"/>
          <p:cNvSpPr txBox="1">
            <a:spLocks noChangeArrowheads="1"/>
          </p:cNvSpPr>
          <p:nvPr/>
        </p:nvSpPr>
        <p:spPr bwMode="auto">
          <a:xfrm>
            <a:off x="5221288" y="3975100"/>
            <a:ext cx="428625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3200">
                <a:latin typeface="Courier New" charset="0"/>
              </a:rPr>
              <a:t>N</a:t>
            </a:r>
          </a:p>
        </p:txBody>
      </p:sp>
      <p:sp>
        <p:nvSpPr>
          <p:cNvPr id="66579" name="Arc 17"/>
          <p:cNvSpPr>
            <a:spLocks/>
          </p:cNvSpPr>
          <p:nvPr/>
        </p:nvSpPr>
        <p:spPr bwMode="auto">
          <a:xfrm>
            <a:off x="3276600" y="5257800"/>
            <a:ext cx="920750" cy="766763"/>
          </a:xfrm>
          <a:custGeom>
            <a:avLst/>
            <a:gdLst>
              <a:gd name="T0" fmla="*/ 10741955 w 21597"/>
              <a:gd name="T1" fmla="*/ 0 h 20776"/>
              <a:gd name="T2" fmla="*/ 39254552 w 21597"/>
              <a:gd name="T3" fmla="*/ 27843358 h 20776"/>
              <a:gd name="T4" fmla="*/ 0 w 21597"/>
              <a:gd name="T5" fmla="*/ 28298301 h 20776"/>
              <a:gd name="T6" fmla="*/ 0 60000 65536"/>
              <a:gd name="T7" fmla="*/ 0 60000 65536"/>
              <a:gd name="T8" fmla="*/ 0 60000 65536"/>
              <a:gd name="T9" fmla="*/ 0 w 21597"/>
              <a:gd name="T10" fmla="*/ 0 h 20776"/>
              <a:gd name="T11" fmla="*/ 21597 w 21597"/>
              <a:gd name="T12" fmla="*/ 20776 h 2077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97" h="20776" fill="none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</a:path>
              <a:path w="21597" h="20776" stroke="0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  <a:lnTo>
                  <a:pt x="0" y="20776"/>
                </a:lnTo>
                <a:close/>
              </a:path>
            </a:pathLst>
          </a:custGeom>
          <a:solidFill>
            <a:schemeClr val="bg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80" name="Text Box 18"/>
          <p:cNvSpPr txBox="1">
            <a:spLocks noChangeArrowheads="1"/>
          </p:cNvSpPr>
          <p:nvPr/>
        </p:nvSpPr>
        <p:spPr bwMode="auto">
          <a:xfrm>
            <a:off x="2911475" y="5554663"/>
            <a:ext cx="14414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pPr algn="ctr"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000"/>
              <a:t>Planetocentric latitude</a:t>
            </a:r>
          </a:p>
        </p:txBody>
      </p:sp>
      <p:sp>
        <p:nvSpPr>
          <p:cNvPr id="66581" name="Text Box 19"/>
          <p:cNvSpPr txBox="1">
            <a:spLocks noChangeArrowheads="1"/>
          </p:cNvSpPr>
          <p:nvPr/>
        </p:nvSpPr>
        <p:spPr bwMode="auto">
          <a:xfrm>
            <a:off x="4976813" y="5627688"/>
            <a:ext cx="1343025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pPr algn="ctr"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1000"/>
              <a:t>Planetodetic latitude</a:t>
            </a: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194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F9A080E9-84A3-A845-B0FC-F602657F71DE}" type="slidenum">
              <a:rPr lang="en-US" smtClean="0"/>
              <a:pPr defTabSz="912813"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355725"/>
            <a:ext cx="8170862" cy="4992688"/>
          </a:xfrm>
          <a:noFill/>
        </p:spPr>
        <p:txBody>
          <a:bodyPr/>
          <a:lstStyle/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First, let's go over the important steps in the process of writing a SPICE-based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Fortran program and putting it to work: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Understand the geometry problem.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Identify the set of SPICE kernels that contain the data needed to perform the computation.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Select the SPICE APIs needed to compute the quantities of interest.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Write and compile the program.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Get actual kernel files and verify that they contain the data needed to support the computation for the time(s) of interest.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Run the program.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To illustrate these steps, let's write a program that computes the apparent 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intersection of the boresight ray of a given CASSINI science instrument with the 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surface of a given Saturnian satellite.   The program will compute 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	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Planetocentric and planetodetic (geodetic) latitudes and longitudes of the intercept point. 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Range from spacecraft to intercept point.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Illumination angles (phase, solar incidence, and emission) at the intercept point.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</p:txBody>
      </p:sp>
      <p:sp>
        <p:nvSpPr>
          <p:cNvPr id="19461" name="Rectangle 6"/>
          <p:cNvSpPr>
            <a:spLocks noGrp="1" noChangeArrowheads="1"/>
          </p:cNvSpPr>
          <p:nvPr>
            <p:ph type="title"/>
          </p:nvPr>
        </p:nvSpPr>
        <p:spPr>
          <a:xfrm>
            <a:off x="4095750" y="381000"/>
            <a:ext cx="2497138" cy="474663"/>
          </a:xfrm>
        </p:spPr>
        <p:txBody>
          <a:bodyPr/>
          <a:lstStyle/>
          <a:p>
            <a:r>
              <a:rPr lang="en-US"/>
              <a:t>Introduction</a:t>
            </a:r>
          </a:p>
        </p:txBody>
      </p:sp>
    </p:spTree>
  </p:cSld>
  <p:clrMapOvr>
    <a:masterClrMapping/>
  </p:clrMapOvr>
  <p:transition spd="slow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21507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71C24046-54C8-2740-8100-2437DFB6200D}" type="slidenum">
              <a:rPr lang="en-US" smtClean="0"/>
              <a:pPr defTabSz="912813"/>
              <a:t>4</a:t>
            </a:fld>
            <a:endParaRPr lang="en-US" sz="1400" b="0">
              <a:latin typeface="Times New Roman" charset="0"/>
            </a:endParaRPr>
          </a:p>
        </p:txBody>
      </p:sp>
      <p:pic>
        <p:nvPicPr>
          <p:cNvPr id="21508" name="Picture 2">
            <a:hlinkClick r:id="rId3" action="ppaction://hlinksldjump"/>
          </p:cNvPr>
          <p:cNvPicPr>
            <a:picLocks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3611563" y="1393825"/>
            <a:ext cx="4730750" cy="51101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195587" name="Text Box 3"/>
          <p:cNvSpPr txBox="1">
            <a:spLocks noChangeArrowheads="1"/>
          </p:cNvSpPr>
          <p:nvPr/>
        </p:nvSpPr>
        <p:spPr bwMode="auto">
          <a:xfrm>
            <a:off x="247650" y="5959475"/>
            <a:ext cx="2860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Using what model? </a:t>
            </a:r>
          </a:p>
        </p:txBody>
      </p:sp>
      <p:sp>
        <p:nvSpPr>
          <p:cNvPr id="21510" name="Rectangle 4"/>
          <p:cNvSpPr>
            <a:spLocks noChangeArrowheads="1"/>
          </p:cNvSpPr>
          <p:nvPr/>
        </p:nvSpPr>
        <p:spPr bwMode="auto">
          <a:xfrm>
            <a:off x="231775" y="1239838"/>
            <a:ext cx="3629025" cy="16160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000" b="0"/>
              <a:t>We want the boresight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000" b="0"/>
              <a:t>intercept on the surface, range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000" b="0"/>
              <a:t>from s/c to intercept, and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000" b="0"/>
              <a:t>illumination angles at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000" b="0"/>
              <a:t>the intercept point.</a:t>
            </a:r>
          </a:p>
        </p:txBody>
      </p:sp>
      <p:sp>
        <p:nvSpPr>
          <p:cNvPr id="195589" name="Rectangle 5"/>
          <p:cNvSpPr>
            <a:spLocks noChangeArrowheads="1"/>
          </p:cNvSpPr>
          <p:nvPr/>
        </p:nvSpPr>
        <p:spPr bwMode="auto">
          <a:xfrm>
            <a:off x="261938" y="2971800"/>
            <a:ext cx="114935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When?</a:t>
            </a:r>
          </a:p>
        </p:txBody>
      </p:sp>
      <p:sp>
        <p:nvSpPr>
          <p:cNvPr id="195590" name="Rectangle 6"/>
          <p:cNvSpPr>
            <a:spLocks noChangeArrowheads="1"/>
          </p:cNvSpPr>
          <p:nvPr/>
        </p:nvSpPr>
        <p:spPr bwMode="auto">
          <a:xfrm>
            <a:off x="247650" y="3548063"/>
            <a:ext cx="247173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On what object? </a:t>
            </a:r>
            <a:endParaRPr lang="en-US" sz="2400" b="0">
              <a:solidFill>
                <a:schemeClr val="accent1"/>
              </a:solidFill>
            </a:endParaRPr>
          </a:p>
        </p:txBody>
      </p:sp>
      <p:sp>
        <p:nvSpPr>
          <p:cNvPr id="195591" name="Rectangle 7"/>
          <p:cNvSpPr>
            <a:spLocks noChangeArrowheads="1"/>
          </p:cNvSpPr>
          <p:nvPr/>
        </p:nvSpPr>
        <p:spPr bwMode="auto">
          <a:xfrm>
            <a:off x="228600" y="4724400"/>
            <a:ext cx="318293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For which instrument?</a:t>
            </a:r>
            <a:endParaRPr lang="en-US" sz="2400" b="0">
              <a:solidFill>
                <a:schemeClr val="accent1"/>
              </a:solidFill>
            </a:endParaRPr>
          </a:p>
        </p:txBody>
      </p:sp>
      <p:sp>
        <p:nvSpPr>
          <p:cNvPr id="195592" name="Rectangle 8"/>
          <p:cNvSpPr>
            <a:spLocks noChangeArrowheads="1"/>
          </p:cNvSpPr>
          <p:nvPr/>
        </p:nvSpPr>
        <p:spPr bwMode="auto">
          <a:xfrm>
            <a:off x="222250" y="5338763"/>
            <a:ext cx="3114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For what spacecraft? </a:t>
            </a:r>
            <a:endParaRPr lang="en-US" sz="2400" b="0">
              <a:solidFill>
                <a:schemeClr val="accent1"/>
              </a:solidFill>
            </a:endParaRPr>
          </a:p>
        </p:txBody>
      </p:sp>
      <p:sp>
        <p:nvSpPr>
          <p:cNvPr id="195593" name="Rectangle 9"/>
          <p:cNvSpPr>
            <a:spLocks noChangeArrowheads="1"/>
          </p:cNvSpPr>
          <p:nvPr/>
        </p:nvSpPr>
        <p:spPr bwMode="auto">
          <a:xfrm>
            <a:off x="1303338" y="3016250"/>
            <a:ext cx="2879725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000" b="0">
                <a:solidFill>
                  <a:schemeClr val="accent1"/>
                </a:solidFill>
              </a:rPr>
              <a:t>TIME (UTC, TDB or TT)</a:t>
            </a:r>
          </a:p>
        </p:txBody>
      </p:sp>
      <p:sp>
        <p:nvSpPr>
          <p:cNvPr id="195594" name="Rectangle 10"/>
          <p:cNvSpPr>
            <a:spLocks noChangeArrowheads="1"/>
          </p:cNvSpPr>
          <p:nvPr/>
        </p:nvSpPr>
        <p:spPr bwMode="auto">
          <a:xfrm>
            <a:off x="2670175" y="3586163"/>
            <a:ext cx="125095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>
                <a:solidFill>
                  <a:schemeClr val="accent1"/>
                </a:solidFill>
              </a:rPr>
              <a:t>SATNM</a:t>
            </a:r>
          </a:p>
        </p:txBody>
      </p:sp>
      <p:sp>
        <p:nvSpPr>
          <p:cNvPr id="195595" name="Rectangle 11"/>
          <p:cNvSpPr>
            <a:spLocks noChangeArrowheads="1"/>
          </p:cNvSpPr>
          <p:nvPr/>
        </p:nvSpPr>
        <p:spPr bwMode="auto">
          <a:xfrm>
            <a:off x="3365500" y="4724400"/>
            <a:ext cx="143668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 </a:t>
            </a:r>
            <a:r>
              <a:rPr lang="en-US" sz="2400" b="0">
                <a:solidFill>
                  <a:schemeClr val="accent1"/>
                </a:solidFill>
              </a:rPr>
              <a:t>INSTNM</a:t>
            </a:r>
          </a:p>
        </p:txBody>
      </p:sp>
      <p:sp>
        <p:nvSpPr>
          <p:cNvPr id="195596" name="Rectangle 12"/>
          <p:cNvSpPr>
            <a:spLocks noChangeArrowheads="1"/>
          </p:cNvSpPr>
          <p:nvPr/>
        </p:nvSpPr>
        <p:spPr bwMode="auto">
          <a:xfrm>
            <a:off x="3286125" y="5338763"/>
            <a:ext cx="108108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>
                <a:solidFill>
                  <a:schemeClr val="accent1"/>
                </a:solidFill>
              </a:rPr>
              <a:t>SCNM</a:t>
            </a:r>
          </a:p>
        </p:txBody>
      </p:sp>
      <p:sp>
        <p:nvSpPr>
          <p:cNvPr id="195597" name="Text Box 13"/>
          <p:cNvSpPr txBox="1">
            <a:spLocks noChangeArrowheads="1"/>
          </p:cNvSpPr>
          <p:nvPr/>
        </p:nvSpPr>
        <p:spPr bwMode="auto">
          <a:xfrm>
            <a:off x="3065463" y="5949950"/>
            <a:ext cx="1392237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>
                <a:solidFill>
                  <a:schemeClr val="accent1"/>
                </a:solidFill>
              </a:rPr>
              <a:t>SETUPF</a:t>
            </a:r>
            <a:r>
              <a:rPr lang="en-US" sz="2400" b="0"/>
              <a:t> </a:t>
            </a:r>
          </a:p>
        </p:txBody>
      </p:sp>
      <p:sp>
        <p:nvSpPr>
          <p:cNvPr id="21520" name="Rectangle 14"/>
          <p:cNvSpPr>
            <a:spLocks noGrp="1" noChangeArrowheads="1"/>
          </p:cNvSpPr>
          <p:nvPr>
            <p:ph type="title"/>
          </p:nvPr>
        </p:nvSpPr>
        <p:spPr>
          <a:xfrm>
            <a:off x="3124200" y="381000"/>
            <a:ext cx="4440238" cy="474663"/>
          </a:xfrm>
        </p:spPr>
        <p:txBody>
          <a:bodyPr/>
          <a:lstStyle/>
          <a:p>
            <a:r>
              <a:rPr lang="en-US"/>
              <a:t>Observation geometry</a:t>
            </a:r>
          </a:p>
        </p:txBody>
      </p:sp>
      <p:sp>
        <p:nvSpPr>
          <p:cNvPr id="21521" name="Text Box 15"/>
          <p:cNvSpPr txBox="1">
            <a:spLocks noChangeArrowheads="1"/>
          </p:cNvSpPr>
          <p:nvPr/>
        </p:nvSpPr>
        <p:spPr bwMode="auto">
          <a:xfrm>
            <a:off x="6300788" y="4311650"/>
            <a:ext cx="819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900" b="0"/>
              <a:t>Phase angle</a:t>
            </a:r>
          </a:p>
        </p:txBody>
      </p:sp>
      <p:sp>
        <p:nvSpPr>
          <p:cNvPr id="21522" name="Arc 16"/>
          <p:cNvSpPr>
            <a:spLocks/>
          </p:cNvSpPr>
          <p:nvPr/>
        </p:nvSpPr>
        <p:spPr bwMode="auto">
          <a:xfrm rot="-8064254">
            <a:off x="6595269" y="4299744"/>
            <a:ext cx="561975" cy="541337"/>
          </a:xfrm>
          <a:custGeom>
            <a:avLst/>
            <a:gdLst>
              <a:gd name="T0" fmla="*/ 0 w 21539"/>
              <a:gd name="T1" fmla="*/ 0 h 21600"/>
              <a:gd name="T2" fmla="*/ 14662515 w 21539"/>
              <a:gd name="T3" fmla="*/ 12550673 h 21600"/>
              <a:gd name="T4" fmla="*/ 0 w 21539"/>
              <a:gd name="T5" fmla="*/ 13566933 h 21600"/>
              <a:gd name="T6" fmla="*/ 0 60000 65536"/>
              <a:gd name="T7" fmla="*/ 0 60000 65536"/>
              <a:gd name="T8" fmla="*/ 0 60000 65536"/>
              <a:gd name="T9" fmla="*/ 0 w 21539"/>
              <a:gd name="T10" fmla="*/ 0 h 21600"/>
              <a:gd name="T11" fmla="*/ 21539 w 2153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39" h="21600" fill="none" extrusionOk="0">
                <a:moveTo>
                  <a:pt x="-1" y="0"/>
                </a:moveTo>
                <a:cubicBezTo>
                  <a:pt x="11301" y="0"/>
                  <a:pt x="20692" y="8712"/>
                  <a:pt x="21539" y="19981"/>
                </a:cubicBezTo>
              </a:path>
              <a:path w="21539" h="21600" stroke="0" extrusionOk="0">
                <a:moveTo>
                  <a:pt x="-1" y="0"/>
                </a:moveTo>
                <a:cubicBezTo>
                  <a:pt x="11301" y="0"/>
                  <a:pt x="20692" y="8712"/>
                  <a:pt x="21539" y="19981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chemeClr val="accent2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pPr algn="ctr">
              <a:lnSpc>
                <a:spcPct val="100000"/>
              </a:lnSpc>
              <a:spcBef>
                <a:spcPct val="0"/>
              </a:spcBef>
              <a:buSzTx/>
            </a:pPr>
            <a:endParaRPr lang="en-US" sz="2400" b="0" u="sng">
              <a:solidFill>
                <a:schemeClr val="hlink"/>
              </a:solidFill>
              <a:latin typeface="Courier New" charset="0"/>
            </a:endParaRPr>
          </a:p>
        </p:txBody>
      </p:sp>
      <p:sp>
        <p:nvSpPr>
          <p:cNvPr id="21523" name="AutoShape 17"/>
          <p:cNvSpPr>
            <a:spLocks noChangeArrowheads="1"/>
          </p:cNvSpPr>
          <p:nvPr/>
        </p:nvSpPr>
        <p:spPr bwMode="auto">
          <a:xfrm>
            <a:off x="4725988" y="5656263"/>
            <a:ext cx="601662" cy="587375"/>
          </a:xfrm>
          <a:prstGeom prst="star16">
            <a:avLst>
              <a:gd name="adj" fmla="val 37500"/>
            </a:avLst>
          </a:prstGeom>
          <a:gradFill rotWithShape="0">
            <a:gsLst>
              <a:gs pos="0">
                <a:srgbClr val="FFFFFF"/>
              </a:gs>
              <a:gs pos="100000">
                <a:srgbClr val="EAEC5E"/>
              </a:gs>
            </a:gsLst>
            <a:path path="shape">
              <a:fillToRect l="50000" t="50000" r="50000" b="50000"/>
            </a:path>
          </a:gra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524" name="Line 18"/>
          <p:cNvSpPr>
            <a:spLocks noChangeShapeType="1"/>
          </p:cNvSpPr>
          <p:nvPr/>
        </p:nvSpPr>
        <p:spPr bwMode="auto">
          <a:xfrm flipH="1">
            <a:off x="5032375" y="4657725"/>
            <a:ext cx="2459038" cy="13065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25" name="Text Box 19"/>
          <p:cNvSpPr txBox="1">
            <a:spLocks noChangeArrowheads="1"/>
          </p:cNvSpPr>
          <p:nvPr/>
        </p:nvSpPr>
        <p:spPr bwMode="auto">
          <a:xfrm>
            <a:off x="7539038" y="3890963"/>
            <a:ext cx="12573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900" b="0"/>
              <a:t>solar incidence angle</a:t>
            </a:r>
          </a:p>
        </p:txBody>
      </p:sp>
      <p:sp>
        <p:nvSpPr>
          <p:cNvPr id="21526" name="Line 20">
            <a:hlinkClick r:id="rId3" action="ppaction://hlinksldjump"/>
          </p:cNvPr>
          <p:cNvSpPr>
            <a:spLocks noChangeShapeType="1"/>
          </p:cNvSpPr>
          <p:nvPr/>
        </p:nvSpPr>
        <p:spPr bwMode="auto">
          <a:xfrm flipV="1">
            <a:off x="7491413" y="3313113"/>
            <a:ext cx="844550" cy="13446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27" name="Text Box 21"/>
          <p:cNvSpPr txBox="1">
            <a:spLocks noChangeArrowheads="1"/>
          </p:cNvSpPr>
          <p:nvPr/>
        </p:nvSpPr>
        <p:spPr bwMode="auto">
          <a:xfrm>
            <a:off x="7951788" y="3006725"/>
            <a:ext cx="9398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900" b="0"/>
              <a:t>surface normal</a:t>
            </a:r>
          </a:p>
        </p:txBody>
      </p:sp>
      <p:sp>
        <p:nvSpPr>
          <p:cNvPr id="21528" name="Text Box 22"/>
          <p:cNvSpPr txBox="1">
            <a:spLocks noChangeArrowheads="1"/>
          </p:cNvSpPr>
          <p:nvPr/>
        </p:nvSpPr>
        <p:spPr bwMode="auto">
          <a:xfrm>
            <a:off x="6530975" y="3508375"/>
            <a:ext cx="946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900" b="0"/>
              <a:t>emission angle</a:t>
            </a:r>
          </a:p>
        </p:txBody>
      </p:sp>
      <p:sp>
        <p:nvSpPr>
          <p:cNvPr id="21529" name="Arc 23"/>
          <p:cNvSpPr>
            <a:spLocks/>
          </p:cNvSpPr>
          <p:nvPr/>
        </p:nvSpPr>
        <p:spPr bwMode="auto">
          <a:xfrm rot="-2981019">
            <a:off x="6801643" y="3507582"/>
            <a:ext cx="1001713" cy="914400"/>
          </a:xfrm>
          <a:custGeom>
            <a:avLst/>
            <a:gdLst>
              <a:gd name="T0" fmla="*/ 0 w 22715"/>
              <a:gd name="T1" fmla="*/ 51985 h 21600"/>
              <a:gd name="T2" fmla="*/ 44174727 w 22715"/>
              <a:gd name="T3" fmla="*/ 38709600 h 21600"/>
              <a:gd name="T4" fmla="*/ 2168401 w 22715"/>
              <a:gd name="T5" fmla="*/ 38709600 h 21600"/>
              <a:gd name="T6" fmla="*/ 0 60000 65536"/>
              <a:gd name="T7" fmla="*/ 0 60000 65536"/>
              <a:gd name="T8" fmla="*/ 0 60000 65536"/>
              <a:gd name="T9" fmla="*/ 0 w 22715"/>
              <a:gd name="T10" fmla="*/ 0 h 21600"/>
              <a:gd name="T11" fmla="*/ 22715 w 22715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2715" h="21600" fill="none" extrusionOk="0">
                <a:moveTo>
                  <a:pt x="-1" y="28"/>
                </a:moveTo>
                <a:cubicBezTo>
                  <a:pt x="371" y="9"/>
                  <a:pt x="743" y="-1"/>
                  <a:pt x="1115" y="0"/>
                </a:cubicBezTo>
                <a:cubicBezTo>
                  <a:pt x="13044" y="0"/>
                  <a:pt x="22715" y="9670"/>
                  <a:pt x="22715" y="21600"/>
                </a:cubicBezTo>
              </a:path>
              <a:path w="22715" h="21600" stroke="0" extrusionOk="0">
                <a:moveTo>
                  <a:pt x="-1" y="28"/>
                </a:moveTo>
                <a:cubicBezTo>
                  <a:pt x="371" y="9"/>
                  <a:pt x="743" y="-1"/>
                  <a:pt x="1115" y="0"/>
                </a:cubicBezTo>
                <a:cubicBezTo>
                  <a:pt x="13044" y="0"/>
                  <a:pt x="22715" y="9670"/>
                  <a:pt x="22715" y="21600"/>
                </a:cubicBezTo>
                <a:lnTo>
                  <a:pt x="1115" y="21600"/>
                </a:lnTo>
                <a:close/>
              </a:path>
            </a:pathLst>
          </a:custGeom>
          <a:noFill/>
          <a:ln w="12700">
            <a:solidFill>
              <a:schemeClr val="accent1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30" name="Arc 24"/>
          <p:cNvSpPr>
            <a:spLocks/>
          </p:cNvSpPr>
          <p:nvPr/>
        </p:nvSpPr>
        <p:spPr bwMode="auto">
          <a:xfrm rot="-4508467">
            <a:off x="6891338" y="4217988"/>
            <a:ext cx="935037" cy="636587"/>
          </a:xfrm>
          <a:custGeom>
            <a:avLst/>
            <a:gdLst>
              <a:gd name="T0" fmla="*/ 0 w 29239"/>
              <a:gd name="T1" fmla="*/ 1212521 h 21600"/>
              <a:gd name="T2" fmla="*/ 29901645 w 29239"/>
              <a:gd name="T3" fmla="*/ 18761250 h 21600"/>
              <a:gd name="T4" fmla="*/ 7812111 w 29239"/>
              <a:gd name="T5" fmla="*/ 18761250 h 21600"/>
              <a:gd name="T6" fmla="*/ 0 60000 65536"/>
              <a:gd name="T7" fmla="*/ 0 60000 65536"/>
              <a:gd name="T8" fmla="*/ 0 60000 65536"/>
              <a:gd name="T9" fmla="*/ 0 w 29239"/>
              <a:gd name="T10" fmla="*/ 0 h 21600"/>
              <a:gd name="T11" fmla="*/ 29239 w 2923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9239" h="21600" fill="none" extrusionOk="0">
                <a:moveTo>
                  <a:pt x="-1" y="1395"/>
                </a:moveTo>
                <a:cubicBezTo>
                  <a:pt x="2441" y="472"/>
                  <a:pt x="5029" y="-1"/>
                  <a:pt x="7639" y="0"/>
                </a:cubicBezTo>
                <a:cubicBezTo>
                  <a:pt x="19568" y="0"/>
                  <a:pt x="29239" y="9670"/>
                  <a:pt x="29239" y="21600"/>
                </a:cubicBezTo>
              </a:path>
              <a:path w="29239" h="21600" stroke="0" extrusionOk="0">
                <a:moveTo>
                  <a:pt x="-1" y="1395"/>
                </a:moveTo>
                <a:cubicBezTo>
                  <a:pt x="2441" y="472"/>
                  <a:pt x="5029" y="-1"/>
                  <a:pt x="7639" y="0"/>
                </a:cubicBezTo>
                <a:cubicBezTo>
                  <a:pt x="19568" y="0"/>
                  <a:pt x="29239" y="9670"/>
                  <a:pt x="29239" y="21600"/>
                </a:cubicBezTo>
                <a:lnTo>
                  <a:pt x="7639" y="21600"/>
                </a:lnTo>
                <a:close/>
              </a:path>
            </a:pathLst>
          </a:custGeom>
          <a:noFill/>
          <a:ln w="12700">
            <a:solidFill>
              <a:srgbClr val="33CC33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31" name="Line 25"/>
          <p:cNvSpPr>
            <a:spLocks noChangeShapeType="1"/>
          </p:cNvSpPr>
          <p:nvPr/>
        </p:nvSpPr>
        <p:spPr bwMode="auto">
          <a:xfrm rot="-8937982">
            <a:off x="4487863" y="3570288"/>
            <a:ext cx="2879725" cy="8445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95610" name="Rectangle 26"/>
          <p:cNvSpPr>
            <a:spLocks noChangeArrowheads="1"/>
          </p:cNvSpPr>
          <p:nvPr/>
        </p:nvSpPr>
        <p:spPr bwMode="auto">
          <a:xfrm>
            <a:off x="228600" y="4114800"/>
            <a:ext cx="22844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In what frame? </a:t>
            </a:r>
            <a:endParaRPr lang="en-US" sz="2400" b="0">
              <a:solidFill>
                <a:schemeClr val="accent1"/>
              </a:solidFill>
            </a:endParaRPr>
          </a:p>
        </p:txBody>
      </p:sp>
      <p:sp>
        <p:nvSpPr>
          <p:cNvPr id="195611" name="Rectangle 27"/>
          <p:cNvSpPr>
            <a:spLocks noChangeArrowheads="1"/>
          </p:cNvSpPr>
          <p:nvPr/>
        </p:nvSpPr>
        <p:spPr bwMode="auto">
          <a:xfrm>
            <a:off x="2651125" y="4152900"/>
            <a:ext cx="12684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>
                <a:solidFill>
                  <a:schemeClr val="accent1"/>
                </a:solidFill>
              </a:rPr>
              <a:t>FIXREF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6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6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9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55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5587" grpId="0" build="p" autoUpdateAnimBg="0"/>
      <p:bldP spid="195589" grpId="0" build="p" autoUpdateAnimBg="0"/>
      <p:bldP spid="195590" grpId="0" build="p" autoUpdateAnimBg="0"/>
      <p:bldP spid="195591" grpId="0" build="p" autoUpdateAnimBg="0"/>
      <p:bldP spid="195592" grpId="0" build="p" autoUpdateAnimBg="0"/>
      <p:bldP spid="195593" grpId="0" build="p" autoUpdateAnimBg="0"/>
      <p:bldP spid="195594" grpId="0" build="p" autoUpdateAnimBg="0"/>
      <p:bldP spid="195595" grpId="0" build="p" autoUpdateAnimBg="0"/>
      <p:bldP spid="195596" grpId="0" build="p" autoUpdateAnimBg="0"/>
      <p:bldP spid="195597" grpId="0" build="p" autoUpdateAnimBg="0"/>
      <p:bldP spid="195610" grpId="0" build="p" autoUpdateAnimBg="0"/>
      <p:bldP spid="195611" grpId="0" build="p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23555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6F6D2027-F033-8F4B-B538-5BD547F8E0C7}" type="slidenum">
              <a:rPr lang="en-US" smtClean="0"/>
              <a:pPr defTabSz="912813"/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3556" name="Rectangle 2"/>
          <p:cNvSpPr>
            <a:spLocks noGrp="1" noChangeArrowheads="1"/>
          </p:cNvSpPr>
          <p:nvPr>
            <p:ph type="title"/>
          </p:nvPr>
        </p:nvSpPr>
        <p:spPr>
          <a:xfrm>
            <a:off x="4052888" y="381000"/>
            <a:ext cx="2589212" cy="474663"/>
          </a:xfrm>
        </p:spPr>
        <p:txBody>
          <a:bodyPr/>
          <a:lstStyle/>
          <a:p>
            <a:r>
              <a:rPr lang="en-US"/>
              <a:t>Needed Data</a:t>
            </a:r>
          </a:p>
        </p:txBody>
      </p:sp>
      <p:pic>
        <p:nvPicPr>
          <p:cNvPr id="23557" name="Picture 3"/>
          <p:cNvPicPr>
            <a:picLocks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4541838" y="1528763"/>
            <a:ext cx="3708400" cy="42814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23558" name="Text Box 4"/>
          <p:cNvSpPr txBox="1">
            <a:spLocks noChangeArrowheads="1"/>
          </p:cNvSpPr>
          <p:nvPr/>
        </p:nvSpPr>
        <p:spPr bwMode="auto">
          <a:xfrm>
            <a:off x="384175" y="2322513"/>
            <a:ext cx="4556125" cy="3743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Time transformation kernels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sz="2400" b="0"/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Orientation models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sz="2400" b="0"/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Instrument descriptions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sz="2400" b="0"/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Shapes of satellites, planets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endParaRPr lang="en-US" sz="2400" b="0"/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Ephemerides for spacecraft, </a:t>
            </a:r>
          </a:p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2400" b="0"/>
              <a:t>Saturn barycenter and satellites.</a:t>
            </a:r>
          </a:p>
        </p:txBody>
      </p:sp>
      <p:sp>
        <p:nvSpPr>
          <p:cNvPr id="23559" name="AutoShape 5"/>
          <p:cNvSpPr>
            <a:spLocks noChangeArrowheads="1"/>
          </p:cNvSpPr>
          <p:nvPr/>
        </p:nvSpPr>
        <p:spPr bwMode="auto">
          <a:xfrm>
            <a:off x="4840288" y="5080000"/>
            <a:ext cx="601662" cy="587375"/>
          </a:xfrm>
          <a:prstGeom prst="star16">
            <a:avLst>
              <a:gd name="adj" fmla="val 37500"/>
            </a:avLst>
          </a:prstGeom>
          <a:gradFill rotWithShape="0">
            <a:gsLst>
              <a:gs pos="0">
                <a:srgbClr val="FFFFFF"/>
              </a:gs>
              <a:gs pos="100000">
                <a:srgbClr val="EAEC5E"/>
              </a:gs>
            </a:gsLst>
            <a:path path="shape">
              <a:fillToRect l="50000" t="50000" r="50000" b="50000"/>
            </a:path>
          </a:gra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560" name="Line 6"/>
          <p:cNvSpPr>
            <a:spLocks noChangeShapeType="1"/>
          </p:cNvSpPr>
          <p:nvPr/>
        </p:nvSpPr>
        <p:spPr bwMode="auto">
          <a:xfrm flipV="1">
            <a:off x="7610475" y="3390900"/>
            <a:ext cx="533400" cy="838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1" name="Text Box 7"/>
          <p:cNvSpPr txBox="1">
            <a:spLocks noChangeArrowheads="1"/>
          </p:cNvSpPr>
          <p:nvPr/>
        </p:nvSpPr>
        <p:spPr bwMode="auto">
          <a:xfrm>
            <a:off x="7797800" y="3160713"/>
            <a:ext cx="9398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900" b="0"/>
              <a:t>surface normal</a:t>
            </a:r>
          </a:p>
        </p:txBody>
      </p:sp>
      <p:sp>
        <p:nvSpPr>
          <p:cNvPr id="23562" name="Line 8"/>
          <p:cNvSpPr>
            <a:spLocks noChangeShapeType="1"/>
          </p:cNvSpPr>
          <p:nvPr/>
        </p:nvSpPr>
        <p:spPr bwMode="auto">
          <a:xfrm flipH="1">
            <a:off x="5148263" y="4235450"/>
            <a:ext cx="2457450" cy="1152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3" name="Text Box 9"/>
          <p:cNvSpPr txBox="1">
            <a:spLocks noChangeArrowheads="1"/>
          </p:cNvSpPr>
          <p:nvPr/>
        </p:nvSpPr>
        <p:spPr bwMode="auto">
          <a:xfrm>
            <a:off x="7539038" y="3505200"/>
            <a:ext cx="12573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900" b="0">
                <a:solidFill>
                  <a:srgbClr val="33CC33"/>
                </a:solidFill>
              </a:rPr>
              <a:t>solar incidence angle</a:t>
            </a:r>
          </a:p>
        </p:txBody>
      </p:sp>
      <p:sp>
        <p:nvSpPr>
          <p:cNvPr id="23564" name="Arc 10"/>
          <p:cNvSpPr>
            <a:spLocks/>
          </p:cNvSpPr>
          <p:nvPr/>
        </p:nvSpPr>
        <p:spPr bwMode="auto">
          <a:xfrm rot="-2981019">
            <a:off x="6953250" y="3128963"/>
            <a:ext cx="914400" cy="914400"/>
          </a:xfrm>
          <a:custGeom>
            <a:avLst/>
            <a:gdLst>
              <a:gd name="T0" fmla="*/ 0 w 21600"/>
              <a:gd name="T1" fmla="*/ 0 h 21600"/>
              <a:gd name="T2" fmla="*/ 38709600 w 21600"/>
              <a:gd name="T3" fmla="*/ 38709600 h 21600"/>
              <a:gd name="T4" fmla="*/ 0 w 21600"/>
              <a:gd name="T5" fmla="*/ 38709600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5" name="Text Box 11"/>
          <p:cNvSpPr txBox="1">
            <a:spLocks noChangeArrowheads="1"/>
          </p:cNvSpPr>
          <p:nvPr/>
        </p:nvSpPr>
        <p:spPr bwMode="auto">
          <a:xfrm>
            <a:off x="6940550" y="3125788"/>
            <a:ext cx="946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900" b="0">
                <a:solidFill>
                  <a:schemeClr val="accent1"/>
                </a:solidFill>
              </a:rPr>
              <a:t>emission angle</a:t>
            </a:r>
          </a:p>
        </p:txBody>
      </p:sp>
      <p:sp>
        <p:nvSpPr>
          <p:cNvPr id="23566" name="Arc 12"/>
          <p:cNvSpPr>
            <a:spLocks/>
          </p:cNvSpPr>
          <p:nvPr/>
        </p:nvSpPr>
        <p:spPr bwMode="auto">
          <a:xfrm rot="-8064254">
            <a:off x="6670675" y="3903663"/>
            <a:ext cx="561975" cy="542925"/>
          </a:xfrm>
          <a:custGeom>
            <a:avLst/>
            <a:gdLst>
              <a:gd name="T0" fmla="*/ 506324 w 21600"/>
              <a:gd name="T1" fmla="*/ 0 h 21587"/>
              <a:gd name="T2" fmla="*/ 14621107 w 21600"/>
              <a:gd name="T3" fmla="*/ 13654864 h 21587"/>
              <a:gd name="T4" fmla="*/ 0 w 21600"/>
              <a:gd name="T5" fmla="*/ 13654864 h 21587"/>
              <a:gd name="T6" fmla="*/ 0 60000 65536"/>
              <a:gd name="T7" fmla="*/ 0 60000 65536"/>
              <a:gd name="T8" fmla="*/ 0 60000 65536"/>
              <a:gd name="T9" fmla="*/ 0 w 21600"/>
              <a:gd name="T10" fmla="*/ 0 h 21587"/>
              <a:gd name="T11" fmla="*/ 21600 w 21600"/>
              <a:gd name="T12" fmla="*/ 21587 h 21587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587" fill="none" extrusionOk="0">
                <a:moveTo>
                  <a:pt x="748" y="-1"/>
                </a:moveTo>
                <a:cubicBezTo>
                  <a:pt x="12379" y="402"/>
                  <a:pt x="21600" y="9948"/>
                  <a:pt x="21600" y="21587"/>
                </a:cubicBezTo>
              </a:path>
              <a:path w="21600" h="21587" stroke="0" extrusionOk="0">
                <a:moveTo>
                  <a:pt x="748" y="-1"/>
                </a:moveTo>
                <a:cubicBezTo>
                  <a:pt x="12379" y="402"/>
                  <a:pt x="21600" y="9948"/>
                  <a:pt x="21600" y="21587"/>
                </a:cubicBezTo>
                <a:lnTo>
                  <a:pt x="0" y="21587"/>
                </a:lnTo>
                <a:close/>
              </a:path>
            </a:pathLst>
          </a:custGeom>
          <a:noFill/>
          <a:ln w="12700">
            <a:solidFill>
              <a:schemeClr val="accent2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pPr algn="ctr">
              <a:lnSpc>
                <a:spcPct val="100000"/>
              </a:lnSpc>
              <a:spcBef>
                <a:spcPct val="0"/>
              </a:spcBef>
              <a:buSzTx/>
            </a:pPr>
            <a:endParaRPr lang="en-US" sz="2400" b="0" u="sng">
              <a:solidFill>
                <a:schemeClr val="hlink"/>
              </a:solidFill>
              <a:latin typeface="Courier New" charset="0"/>
            </a:endParaRPr>
          </a:p>
        </p:txBody>
      </p:sp>
      <p:sp>
        <p:nvSpPr>
          <p:cNvPr id="23567" name="Text Box 13"/>
          <p:cNvSpPr txBox="1">
            <a:spLocks noChangeArrowheads="1"/>
          </p:cNvSpPr>
          <p:nvPr/>
        </p:nvSpPr>
        <p:spPr bwMode="auto">
          <a:xfrm>
            <a:off x="6376988" y="4043363"/>
            <a:ext cx="819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sz="900" b="0">
                <a:solidFill>
                  <a:schemeClr val="accent2"/>
                </a:solidFill>
              </a:rPr>
              <a:t>Phase angle</a:t>
            </a:r>
          </a:p>
        </p:txBody>
      </p:sp>
      <p:sp>
        <p:nvSpPr>
          <p:cNvPr id="23568" name="Arc 14"/>
          <p:cNvSpPr>
            <a:spLocks/>
          </p:cNvSpPr>
          <p:nvPr/>
        </p:nvSpPr>
        <p:spPr bwMode="auto">
          <a:xfrm rot="-4925961">
            <a:off x="7234237" y="3833813"/>
            <a:ext cx="561975" cy="685800"/>
          </a:xfrm>
          <a:custGeom>
            <a:avLst/>
            <a:gdLst>
              <a:gd name="T0" fmla="*/ 0 w 27757"/>
              <a:gd name="T1" fmla="*/ 982853 h 21600"/>
              <a:gd name="T2" fmla="*/ 11377883 w 27757"/>
              <a:gd name="T3" fmla="*/ 18435447 h 21600"/>
              <a:gd name="T4" fmla="*/ 2628752 w 27757"/>
              <a:gd name="T5" fmla="*/ 21774150 h 21600"/>
              <a:gd name="T6" fmla="*/ 0 60000 65536"/>
              <a:gd name="T7" fmla="*/ 0 60000 65536"/>
              <a:gd name="T8" fmla="*/ 0 60000 65536"/>
              <a:gd name="T9" fmla="*/ 0 w 27757"/>
              <a:gd name="T10" fmla="*/ 0 h 21600"/>
              <a:gd name="T11" fmla="*/ 27757 w 27757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7757" h="21600" fill="none" extrusionOk="0">
                <a:moveTo>
                  <a:pt x="-1" y="974"/>
                </a:moveTo>
                <a:cubicBezTo>
                  <a:pt x="2076" y="328"/>
                  <a:pt x="4238" y="-1"/>
                  <a:pt x="6413" y="0"/>
                </a:cubicBezTo>
                <a:cubicBezTo>
                  <a:pt x="17063" y="0"/>
                  <a:pt x="26124" y="7763"/>
                  <a:pt x="27757" y="18287"/>
                </a:cubicBezTo>
              </a:path>
              <a:path w="27757" h="21600" stroke="0" extrusionOk="0">
                <a:moveTo>
                  <a:pt x="-1" y="974"/>
                </a:moveTo>
                <a:cubicBezTo>
                  <a:pt x="2076" y="328"/>
                  <a:pt x="4238" y="-1"/>
                  <a:pt x="6413" y="0"/>
                </a:cubicBezTo>
                <a:cubicBezTo>
                  <a:pt x="17063" y="0"/>
                  <a:pt x="26124" y="7763"/>
                  <a:pt x="27757" y="18287"/>
                </a:cubicBezTo>
                <a:lnTo>
                  <a:pt x="6413" y="21600"/>
                </a:lnTo>
                <a:close/>
              </a:path>
            </a:pathLst>
          </a:custGeom>
          <a:noFill/>
          <a:ln w="12700">
            <a:solidFill>
              <a:srgbClr val="33CC33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pPr algn="ctr">
              <a:lnSpc>
                <a:spcPct val="100000"/>
              </a:lnSpc>
              <a:spcBef>
                <a:spcPct val="0"/>
              </a:spcBef>
              <a:buSzTx/>
            </a:pPr>
            <a:endParaRPr lang="en-US" sz="2400" b="0" u="sng">
              <a:latin typeface="Courier New" charset="0"/>
            </a:endParaRPr>
          </a:p>
        </p:txBody>
      </p:sp>
      <p:sp>
        <p:nvSpPr>
          <p:cNvPr id="23569" name="Line 15"/>
          <p:cNvSpPr>
            <a:spLocks noChangeShapeType="1"/>
          </p:cNvSpPr>
          <p:nvPr/>
        </p:nvSpPr>
        <p:spPr bwMode="auto">
          <a:xfrm rot="-8937982">
            <a:off x="5186363" y="3295650"/>
            <a:ext cx="2317750" cy="7858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70" name="Text Box 17"/>
          <p:cNvSpPr txBox="1">
            <a:spLocks noChangeArrowheads="1"/>
          </p:cNvSpPr>
          <p:nvPr/>
        </p:nvSpPr>
        <p:spPr bwMode="auto">
          <a:xfrm>
            <a:off x="5243513" y="5588000"/>
            <a:ext cx="406400" cy="1952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343" tIns="44379" rIns="90343" bIns="44379">
            <a:prstTxWarp prst="textNoShape">
              <a:avLst/>
            </a:prstTxWarp>
            <a:spAutoFit/>
          </a:bodyPr>
          <a:lstStyle/>
          <a:p>
            <a:r>
              <a:rPr lang="en-US" sz="1000"/>
              <a:t>sun</a:t>
            </a: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2560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39BB6C8D-64D9-444B-BB71-10751A6F88E4}" type="slidenum">
              <a:rPr lang="en-US" smtClean="0"/>
              <a:pPr defTabSz="912813"/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560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23863" y="1355725"/>
            <a:ext cx="8488362" cy="4735513"/>
          </a:xfrm>
          <a:noFill/>
        </p:spPr>
        <p:txBody>
          <a:bodyPr/>
          <a:lstStyle/>
          <a:p>
            <a:pPr marL="0" indent="0">
              <a:lnSpc>
                <a:spcPct val="80000"/>
              </a:lnSpc>
              <a:buFontTx/>
              <a:buNone/>
            </a:pPr>
            <a:r>
              <a:rPr lang="en-US" sz="1600"/>
              <a:t>Data required to compute vectors, rotations and other parameters shown in 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600"/>
              <a:t>the picture are stored in the SPICE kernels listed below.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600"/>
          </a:p>
          <a:p>
            <a:pPr lvl="1">
              <a:lnSpc>
                <a:spcPct val="80000"/>
              </a:lnSpc>
              <a:buFontTx/>
              <a:buNone/>
            </a:pPr>
            <a:r>
              <a:rPr lang="en-US" sz="1200"/>
              <a:t>     Note:  these kernels have been selected to support this presentation; they should not be assumed to be appropriate for user applications. 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400">
              <a:latin typeface="Courier New" charset="0"/>
            </a:endParaRP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Parameter                   Kernel Type      File name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-----------------------     --------------   ------------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time conversions            generic LSK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naif0009.tls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                            CASSINI SCLK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cas00084.tsc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orientation       CASSINI PCK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cpck05Mar2004.tpc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shape             CASSINI PCK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cpck05Mar2004.tpc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position          planet/sat 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                            ephemeris SPK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020514_SE_SAT105.bsp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solidFill>
                  <a:schemeClr val="bg2"/>
                </a:solidFill>
                <a:latin typeface="Courier New" charset="0"/>
              </a:rPr>
              <a:t>      </a:t>
            </a:r>
            <a:r>
              <a:rPr lang="en-US" sz="1400">
                <a:latin typeface="Courier New" charset="0"/>
              </a:rPr>
              <a:t>planet barycenter position  planet SPK 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981005_PLTEPH-DE405S.bsp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spacecraft position         spacecraft SPK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030201AP_SK_SM546_T45.bsp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spacecraft orientation      spacecraft CK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04135_04171pc_psiv2.bc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instrument alignment        CASSINI FK 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cas_v37.tf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instrument boresight        Instrument IK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cas_iss_v09.ti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400">
              <a:latin typeface="Courier New" charset="0"/>
            </a:endParaRPr>
          </a:p>
        </p:txBody>
      </p:sp>
      <p:sp>
        <p:nvSpPr>
          <p:cNvPr id="25605" name="Rectangle 3"/>
          <p:cNvSpPr>
            <a:spLocks noGrp="1" noChangeArrowheads="1"/>
          </p:cNvSpPr>
          <p:nvPr>
            <p:ph type="title"/>
          </p:nvPr>
        </p:nvSpPr>
        <p:spPr>
          <a:xfrm>
            <a:off x="2398713" y="381000"/>
            <a:ext cx="5897562" cy="490538"/>
          </a:xfrm>
        </p:spPr>
        <p:txBody>
          <a:bodyPr/>
          <a:lstStyle/>
          <a:p>
            <a:r>
              <a:rPr lang="en-US"/>
              <a:t>   Which Kernels are Needed?</a:t>
            </a:r>
          </a:p>
        </p:txBody>
      </p:sp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2765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93888BD9-06DD-CB49-A135-942A380B261A}" type="slidenum">
              <a:rPr lang="en-US" smtClean="0"/>
              <a:pPr defTabSz="912813"/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7652" name="Rectangle 2"/>
          <p:cNvSpPr>
            <a:spLocks noChangeArrowheads="1"/>
          </p:cNvSpPr>
          <p:nvPr/>
        </p:nvSpPr>
        <p:spPr bwMode="auto">
          <a:xfrm>
            <a:off x="7342188" y="6565900"/>
            <a:ext cx="1801812" cy="2921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r" defTabSz="912813">
              <a:lnSpc>
                <a:spcPct val="90000"/>
              </a:lnSpc>
              <a:buSzTx/>
            </a:pPr>
            <a:endParaRPr lang="en-US" sz="1000"/>
          </a:p>
        </p:txBody>
      </p:sp>
      <p:sp>
        <p:nvSpPr>
          <p:cNvPr id="2765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9875" y="1651000"/>
            <a:ext cx="8296275" cy="4697413"/>
          </a:xfrm>
          <a:noFill/>
        </p:spPr>
        <p:txBody>
          <a:bodyPr/>
          <a:lstStyle/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The easiest and most flexible way to make required kernels available to the 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program is via FURNSH. For this example we make a setup file (also called a 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“</a:t>
            </a:r>
            <a:r>
              <a:rPr lang="en-US" sz="1600" dirty="0" err="1"/>
              <a:t>metakernel</a:t>
            </a:r>
            <a:r>
              <a:rPr lang="en-US" sz="1600" dirty="0"/>
              <a:t>” or “</a:t>
            </a:r>
            <a:r>
              <a:rPr lang="en-US" sz="1600" dirty="0" err="1"/>
              <a:t>furnsh</a:t>
            </a:r>
            <a:r>
              <a:rPr lang="en-US" sz="1600" dirty="0"/>
              <a:t> kernel”) containing a list of kernels to be loaded: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200" dirty="0"/>
              <a:t> </a:t>
            </a: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\</a:t>
            </a:r>
            <a:r>
              <a:rPr lang="en-US" sz="1400" dirty="0" err="1">
                <a:latin typeface="Courier New" charset="0"/>
              </a:rPr>
              <a:t>begindata</a:t>
            </a: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KERNELS_TO_LOAD = (</a:t>
            </a:r>
            <a:r>
              <a:rPr lang="en-US" sz="1400" dirty="0">
                <a:solidFill>
                  <a:schemeClr val="bg2"/>
                </a:solidFill>
                <a:latin typeface="Courier" charset="0"/>
              </a:rPr>
              <a:t>'naif0009.tls', 'cas00084.tsc', 'cpck05Mar2004.tpc',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solidFill>
                  <a:schemeClr val="bg2"/>
                </a:solidFill>
                <a:latin typeface="Courier" charset="0"/>
              </a:rPr>
              <a:t>                      '020514_SE_SAT105.bsp', '981005_PLTEPH-DE405S.bsp',</a:t>
            </a:r>
          </a:p>
          <a:p>
            <a:pPr marL="0" indent="0" algn="ctr">
              <a:lnSpc>
                <a:spcPct val="70000"/>
              </a:lnSpc>
              <a:buFontTx/>
              <a:buNone/>
            </a:pPr>
            <a:r>
              <a:rPr lang="en-US" sz="1400" dirty="0">
                <a:solidFill>
                  <a:schemeClr val="bg2"/>
                </a:solidFill>
                <a:latin typeface="Courier" charset="0"/>
              </a:rPr>
              <a:t>                      '030201AP_SK_SM546_T45.bsp', '04135_04171pc_psiv2.bc',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solidFill>
                  <a:schemeClr val="bg2"/>
                </a:solidFill>
                <a:latin typeface="Courier" charset="0"/>
              </a:rPr>
              <a:t>                      'cas_v37.tf', 'cas_iss_v09.ti'</a:t>
            </a:r>
            <a:r>
              <a:rPr lang="en-US" sz="1400" dirty="0">
                <a:latin typeface="Courier New" charset="0"/>
              </a:rPr>
              <a:t>)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\</a:t>
            </a:r>
            <a:r>
              <a:rPr lang="en-US" sz="1400" dirty="0" err="1">
                <a:latin typeface="Courier New" charset="0"/>
              </a:rPr>
              <a:t>begintext</a:t>
            </a: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 and we make the program prompt for the name of this setup file: </a:t>
            </a: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CALL PROMPT ( 'Enter setup file name &gt; 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SETUPF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CALL FURNSH (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SETUPF</a:t>
            </a:r>
            <a:r>
              <a:rPr lang="en-US" sz="1400" dirty="0">
                <a:latin typeface="Courier New" charset="0"/>
              </a:rPr>
              <a:t> )</a:t>
            </a: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</p:txBody>
      </p:sp>
      <p:sp>
        <p:nvSpPr>
          <p:cNvPr id="27654" name="Rectangle 4"/>
          <p:cNvSpPr>
            <a:spLocks noGrp="1" noChangeArrowheads="1"/>
          </p:cNvSpPr>
          <p:nvPr>
            <p:ph type="title"/>
          </p:nvPr>
        </p:nvSpPr>
        <p:spPr>
          <a:xfrm>
            <a:off x="3992563" y="381000"/>
            <a:ext cx="2701925" cy="474663"/>
          </a:xfrm>
        </p:spPr>
        <p:txBody>
          <a:bodyPr/>
          <a:lstStyle/>
          <a:p>
            <a:r>
              <a:rPr lang="en-US"/>
              <a:t>Load Kernels</a:t>
            </a:r>
          </a:p>
        </p:txBody>
      </p:sp>
      <p:sp>
        <p:nvSpPr>
          <p:cNvPr id="27655" name="Text Box 5"/>
          <p:cNvSpPr txBox="1">
            <a:spLocks noChangeArrowheads="1"/>
          </p:cNvSpPr>
          <p:nvPr/>
        </p:nvSpPr>
        <p:spPr bwMode="auto">
          <a:xfrm>
            <a:off x="117475" y="2506663"/>
            <a:ext cx="7624763" cy="384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lvl="1">
              <a:lnSpc>
                <a:spcPct val="80000"/>
              </a:lnSpc>
            </a:pPr>
            <a:r>
              <a:rPr lang="en-US" sz="1200">
                <a:latin typeface="Courier New" charset="0"/>
              </a:rPr>
              <a:t>Note:  these kernels have been selected to support this presentation they should not be assumed to be appropriate for user applications. </a:t>
            </a:r>
          </a:p>
        </p:txBody>
      </p:sp>
    </p:spTree>
  </p:cSld>
  <p:clrMapOvr>
    <a:masterClrMapping/>
  </p:clrMapOvr>
  <p:transition spd="slow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2969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0EF94157-899E-5A47-A4E6-C115FC8A9936}" type="slidenum">
              <a:rPr lang="en-US" smtClean="0"/>
              <a:pPr defTabSz="912813"/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>
          <a:xfrm>
            <a:off x="3090863" y="381000"/>
            <a:ext cx="4506912" cy="474663"/>
          </a:xfrm>
          <a:noFill/>
        </p:spPr>
        <p:txBody>
          <a:bodyPr/>
          <a:lstStyle/>
          <a:p>
            <a:r>
              <a:rPr lang="en-US"/>
              <a:t>Programming Solution</a:t>
            </a:r>
          </a:p>
        </p:txBody>
      </p:sp>
      <p:sp>
        <p:nvSpPr>
          <p:cNvPr id="14342" name="Rectangle 6"/>
          <p:cNvSpPr>
            <a:spLocks noChangeArrowheads="1"/>
          </p:cNvSpPr>
          <p:nvPr/>
        </p:nvSpPr>
        <p:spPr bwMode="auto">
          <a:xfrm>
            <a:off x="693738" y="1355725"/>
            <a:ext cx="7762875" cy="53768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  <a:buFontTx/>
              <a:buChar char="•"/>
            </a:pPr>
            <a:r>
              <a:rPr lang="en-US" dirty="0"/>
              <a:t>Prompt for setup file (“</a:t>
            </a:r>
            <a:r>
              <a:rPr lang="en-US" dirty="0" err="1"/>
              <a:t>metakernel</a:t>
            </a:r>
            <a:r>
              <a:rPr lang="en-US" dirty="0"/>
              <a:t>”) name load kernels specified via setup file. (Done on previous chart.)</a:t>
            </a:r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</a:pPr>
            <a:endParaRPr lang="en-US" dirty="0"/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  <a:buFontTx/>
              <a:buChar char="•"/>
            </a:pPr>
            <a:r>
              <a:rPr lang="en-US" dirty="0"/>
              <a:t>Prompt for user inputs required to completely specify problem.  Obtain further inputs required by geometry routines via SPICELIB calls.</a:t>
            </a:r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</a:pPr>
            <a:endParaRPr lang="en-US" dirty="0"/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  <a:buFontTx/>
              <a:buChar char="•"/>
            </a:pPr>
            <a:r>
              <a:rPr lang="en-US" dirty="0"/>
              <a:t>Compute the intersection of the boresight direction ray with the surface of the satellite, presented as a triaxial ellipsoid. </a:t>
            </a:r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</a:pPr>
            <a:endParaRPr lang="en-US" dirty="0"/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</a:pPr>
            <a:r>
              <a:rPr lang="en-US" dirty="0"/>
              <a:t>    If there is an intersection,</a:t>
            </a:r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  <a:buFontTx/>
              <a:buChar char="•"/>
            </a:pPr>
            <a:endParaRPr lang="en-US" dirty="0"/>
          </a:p>
          <a:p>
            <a:pPr lvl="1">
              <a:lnSpc>
                <a:spcPct val="100000"/>
              </a:lnSpc>
              <a:spcBef>
                <a:spcPct val="0"/>
              </a:spcBef>
              <a:buSzTx/>
              <a:buFontTx/>
              <a:buChar char="•"/>
            </a:pPr>
            <a:r>
              <a:rPr lang="en-US" dirty="0"/>
              <a:t>Convert Cartesian coordinates of the intercept point to planetocentric latitudinal and </a:t>
            </a:r>
            <a:r>
              <a:rPr lang="en-US" dirty="0" err="1"/>
              <a:t>planetodetic</a:t>
            </a:r>
            <a:r>
              <a:rPr lang="en-US" dirty="0"/>
              <a:t> coordinates</a:t>
            </a:r>
          </a:p>
          <a:p>
            <a:pPr lvl="1">
              <a:lnSpc>
                <a:spcPct val="100000"/>
              </a:lnSpc>
              <a:spcBef>
                <a:spcPct val="0"/>
              </a:spcBef>
              <a:buSzTx/>
              <a:buFontTx/>
              <a:buChar char="•"/>
            </a:pPr>
            <a:r>
              <a:rPr lang="en-US" dirty="0"/>
              <a:t>Compute spacecraft-to-intercept point range </a:t>
            </a:r>
          </a:p>
          <a:p>
            <a:pPr lvl="1">
              <a:lnSpc>
                <a:spcPct val="100000"/>
              </a:lnSpc>
              <a:spcBef>
                <a:spcPct val="0"/>
              </a:spcBef>
              <a:buSzTx/>
              <a:buFontTx/>
              <a:buChar char="•"/>
            </a:pPr>
            <a:r>
              <a:rPr lang="en-US" dirty="0"/>
              <a:t>Find the illumination angles (phase, solar incidence, and emission) at the intercept point</a:t>
            </a:r>
          </a:p>
          <a:p>
            <a:pPr lvl="1">
              <a:lnSpc>
                <a:spcPct val="100000"/>
              </a:lnSpc>
              <a:spcBef>
                <a:spcPct val="0"/>
              </a:spcBef>
              <a:buSzTx/>
            </a:pPr>
            <a:endParaRPr lang="en-US" dirty="0"/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  <a:buFontTx/>
              <a:buChar char="•"/>
            </a:pPr>
            <a:r>
              <a:rPr lang="en-US" dirty="0"/>
              <a:t>Display the results.</a:t>
            </a:r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  <a:buFontTx/>
              <a:buChar char="•"/>
            </a:pPr>
            <a:endParaRPr lang="en-US" dirty="0"/>
          </a:p>
          <a:p>
            <a:pPr marL="231775" indent="-231775">
              <a:lnSpc>
                <a:spcPct val="100000"/>
              </a:lnSpc>
              <a:spcBef>
                <a:spcPct val="0"/>
              </a:spcBef>
              <a:buSzTx/>
            </a:pPr>
            <a:r>
              <a:rPr lang="en-US" dirty="0"/>
              <a:t>We discuss the geometric portion of the problem next.</a:t>
            </a:r>
            <a:endParaRPr lang="en-US" b="0" dirty="0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3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43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43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43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1434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8" dur="500"/>
                                        <p:tgtEl>
                                          <p:spTgt spid="1434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1434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1434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14342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2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pPr defTabSz="912813"/>
            <a:r>
              <a:rPr lang="en-US"/>
              <a:t>Writing a FORTRAN-based program</a:t>
            </a:r>
          </a:p>
        </p:txBody>
      </p:sp>
      <p:sp>
        <p:nvSpPr>
          <p:cNvPr id="3174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pPr defTabSz="912813"/>
            <a:fld id="{72360BF9-5206-144C-9D5F-409631DACD0E}" type="slidenum">
              <a:rPr lang="en-US" smtClean="0"/>
              <a:pPr defTabSz="912813"/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1748" name="Rectangle 3"/>
          <p:cNvSpPr>
            <a:spLocks noGrp="1" noChangeArrowheads="1"/>
          </p:cNvSpPr>
          <p:nvPr>
            <p:ph type="title"/>
          </p:nvPr>
        </p:nvSpPr>
        <p:spPr>
          <a:xfrm>
            <a:off x="1951038" y="381000"/>
            <a:ext cx="6786562" cy="422275"/>
          </a:xfrm>
        </p:spPr>
        <p:txBody>
          <a:bodyPr/>
          <a:lstStyle/>
          <a:p>
            <a:r>
              <a:rPr lang="en-US" sz="2800"/>
              <a:t>Compute Surface Intercept and Ranges</a:t>
            </a:r>
          </a:p>
        </p:txBody>
      </p:sp>
      <p:sp>
        <p:nvSpPr>
          <p:cNvPr id="169988" name="Rectangle 4"/>
          <p:cNvSpPr>
            <a:spLocks noChangeArrowheads="1"/>
          </p:cNvSpPr>
          <p:nvPr/>
        </p:nvSpPr>
        <p:spPr bwMode="auto">
          <a:xfrm>
            <a:off x="609600" y="4495800"/>
            <a:ext cx="8153400" cy="19288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defTabSz="912813"/>
            <a:r>
              <a:rPr lang="en-US" dirty="0"/>
              <a:t>The range we want is obtained from the outputs of </a:t>
            </a:r>
            <a:r>
              <a:rPr lang="en-US" sz="1400" dirty="0">
                <a:latin typeface="Courier New" charset="0"/>
              </a:rPr>
              <a:t>SINCPT</a:t>
            </a:r>
            <a:r>
              <a:rPr lang="en-US" dirty="0"/>
              <a:t>.  These </a:t>
            </a:r>
          </a:p>
          <a:p>
            <a:pPr defTabSz="912813"/>
            <a:r>
              <a:rPr lang="en-US" dirty="0"/>
              <a:t>outputs are defined only if a surface  intercept is found.  If</a:t>
            </a:r>
            <a:r>
              <a:rPr lang="en-US" sz="1800" dirty="0"/>
              <a:t>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FOUND</a:t>
            </a:r>
            <a:r>
              <a:rPr lang="en-US" sz="1800" dirty="0"/>
              <a:t> </a:t>
            </a:r>
            <a:r>
              <a:rPr lang="en-US" dirty="0"/>
              <a:t>is true</a:t>
            </a:r>
            <a:r>
              <a:rPr lang="en-US" sz="1800" dirty="0"/>
              <a:t>, </a:t>
            </a:r>
            <a:r>
              <a:rPr lang="en-US" dirty="0"/>
              <a:t>the </a:t>
            </a:r>
          </a:p>
          <a:p>
            <a:pPr defTabSz="912813"/>
            <a:r>
              <a:rPr lang="en-US" dirty="0"/>
              <a:t>spacecraft-to-surface intercept range is the norm of the output argument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SRFVEC</a:t>
            </a:r>
            <a:r>
              <a:rPr lang="en-US" dirty="0"/>
              <a:t>.  </a:t>
            </a:r>
          </a:p>
          <a:p>
            <a:pPr defTabSz="912813"/>
            <a:r>
              <a:rPr lang="en-US" dirty="0"/>
              <a:t>Units are km. We use the SPICELIB function </a:t>
            </a:r>
            <a:r>
              <a:rPr lang="en-US" sz="1400" dirty="0">
                <a:latin typeface="Courier New" charset="0"/>
              </a:rPr>
              <a:t>VNORM</a:t>
            </a:r>
            <a:r>
              <a:rPr lang="en-US" dirty="0"/>
              <a:t> to obtain the norm:</a:t>
            </a:r>
          </a:p>
          <a:p>
            <a:pPr defTabSz="912813"/>
            <a:endParaRPr lang="en-US" sz="1400" dirty="0">
              <a:solidFill>
                <a:schemeClr val="accent2"/>
              </a:solidFill>
              <a:latin typeface="Courier New" charset="0"/>
            </a:endParaRPr>
          </a:p>
          <a:p>
            <a:pPr defTabSz="912813"/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  </a:t>
            </a:r>
            <a:r>
              <a:rPr lang="en-US" sz="1400" dirty="0">
                <a:latin typeface="Courier New" charset="0"/>
              </a:rPr>
              <a:t>VNORM ( SRFVEC )</a:t>
            </a:r>
          </a:p>
          <a:p>
            <a:pPr marL="684213" lvl="1" indent="-227013" defTabSz="912813"/>
            <a:endParaRPr lang="en-US" sz="1200" dirty="0">
              <a:ea typeface="ＭＳ Ｐゴシック" charset="-128"/>
              <a:cs typeface="ＭＳ Ｐゴシック" charset="-128"/>
            </a:endParaRPr>
          </a:p>
          <a:p>
            <a:pPr defTabSz="912813"/>
            <a:r>
              <a:rPr lang="en-US" dirty="0"/>
              <a:t>We'll write out the range data along with the other program results. </a:t>
            </a:r>
          </a:p>
        </p:txBody>
      </p:sp>
      <p:sp>
        <p:nvSpPr>
          <p:cNvPr id="169989" name="Text Box 5"/>
          <p:cNvSpPr txBox="1">
            <a:spLocks noChangeArrowheads="1"/>
          </p:cNvSpPr>
          <p:nvPr/>
        </p:nvSpPr>
        <p:spPr bwMode="auto">
          <a:xfrm>
            <a:off x="846138" y="3467100"/>
            <a:ext cx="7681912" cy="1612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defTabSz="912813"/>
            <a:endParaRPr lang="en-US"/>
          </a:p>
        </p:txBody>
      </p:sp>
      <p:sp>
        <p:nvSpPr>
          <p:cNvPr id="169990" name="Rectangle 6"/>
          <p:cNvSpPr>
            <a:spLocks noChangeArrowheads="1"/>
          </p:cNvSpPr>
          <p:nvPr/>
        </p:nvSpPr>
        <p:spPr bwMode="auto">
          <a:xfrm>
            <a:off x="609600" y="1371600"/>
            <a:ext cx="8110538" cy="2941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defTabSz="912813"/>
            <a:r>
              <a:rPr lang="en-US" dirty="0"/>
              <a:t>Compute the intercept point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POINT</a:t>
            </a:r>
            <a:r>
              <a:rPr lang="en-US" dirty="0"/>
              <a:t>) of the boresight vector (</a:t>
            </a:r>
            <a:r>
              <a:rPr lang="en-US" sz="1400" dirty="0">
                <a:solidFill>
                  <a:schemeClr val="accent1"/>
                </a:solidFill>
                <a:latin typeface="Courier" charset="0"/>
              </a:rPr>
              <a:t>INSITE</a:t>
            </a:r>
            <a:r>
              <a:rPr lang="en-US" dirty="0"/>
              <a:t>) specified in</a:t>
            </a:r>
          </a:p>
          <a:p>
            <a:pPr defTabSz="912813"/>
            <a:r>
              <a:rPr lang="en-US" dirty="0"/>
              <a:t>the instrument frame (</a:t>
            </a:r>
            <a:r>
              <a:rPr lang="en-US" sz="1400" dirty="0">
                <a:solidFill>
                  <a:schemeClr val="accent1"/>
                </a:solidFill>
                <a:latin typeface="Courier" charset="0"/>
              </a:rPr>
              <a:t>IFRAME</a:t>
            </a:r>
            <a:r>
              <a:rPr lang="en-US" dirty="0"/>
              <a:t>) of the instrument mounted on the spacecraft (</a:t>
            </a:r>
            <a:r>
              <a:rPr lang="en-US" sz="1400" dirty="0">
                <a:solidFill>
                  <a:schemeClr val="accent1"/>
                </a:solidFill>
                <a:latin typeface="Courier" charset="0"/>
              </a:rPr>
              <a:t>SCNM</a:t>
            </a:r>
            <a:r>
              <a:rPr lang="en-US" dirty="0"/>
              <a:t>)</a:t>
            </a:r>
          </a:p>
          <a:p>
            <a:pPr defTabSz="912813"/>
            <a:r>
              <a:rPr lang="en-US" dirty="0"/>
              <a:t>with the surface of the  satellite (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dirty="0"/>
              <a:t>) at the TDB time of interest (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dirty="0"/>
              <a:t>) in the</a:t>
            </a:r>
          </a:p>
          <a:p>
            <a:pPr defTabSz="912813"/>
            <a:r>
              <a:rPr lang="en-US" dirty="0"/>
              <a:t>satellite’s body-fixed frame (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dirty="0"/>
              <a:t>).  This call also returns the light-time</a:t>
            </a:r>
          </a:p>
          <a:p>
            <a:pPr defTabSz="912813"/>
            <a:r>
              <a:rPr lang="en-US" dirty="0"/>
              <a:t>corrected epoch at the intercept point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TRGEPC</a:t>
            </a:r>
            <a:r>
              <a:rPr lang="en-US" dirty="0"/>
              <a:t>), the spacecraft-to-intercept point</a:t>
            </a:r>
          </a:p>
          <a:p>
            <a:pPr defTabSz="912813"/>
            <a:r>
              <a:rPr lang="en-US" dirty="0"/>
              <a:t>vector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SRFVEC</a:t>
            </a:r>
            <a:r>
              <a:rPr lang="en-US" dirty="0"/>
              <a:t>), and a flag indicating whether the intercept was found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FOUND</a:t>
            </a:r>
            <a:r>
              <a:rPr lang="en-US" dirty="0"/>
              <a:t>).</a:t>
            </a:r>
          </a:p>
          <a:p>
            <a:pPr defTabSz="912813"/>
            <a:r>
              <a:rPr lang="en-US" dirty="0"/>
              <a:t>We use "converged Newtonian" light time plus stellar aberration corrections to </a:t>
            </a:r>
          </a:p>
          <a:p>
            <a:pPr defTabSz="912813"/>
            <a:r>
              <a:rPr lang="en-US" dirty="0"/>
              <a:t>produce the most accurate surface intercept solution possible. We model the</a:t>
            </a:r>
          </a:p>
          <a:p>
            <a:pPr defTabSz="912813"/>
            <a:r>
              <a:rPr lang="en-US" dirty="0"/>
              <a:t>surface of the satellite as an ellipsoid.</a:t>
            </a:r>
          </a:p>
          <a:p>
            <a:pPr defTabSz="912813">
              <a:lnSpc>
                <a:spcPct val="80000"/>
              </a:lnSpc>
            </a:pPr>
            <a:endParaRPr lang="en-US" sz="1400" dirty="0">
              <a:latin typeface="Courier New" charset="0"/>
            </a:endParaRPr>
          </a:p>
          <a:p>
            <a:pPr defTabSz="912813"/>
            <a:r>
              <a:rPr lang="en-US" sz="1400" dirty="0">
                <a:latin typeface="Courier New" charset="0"/>
              </a:rPr>
              <a:t>   CALL SINCPT ( 'Ellipsoid',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, 'CN+S',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IFRAME</a:t>
            </a:r>
            <a:r>
              <a:rPr lang="en-US" sz="1400" dirty="0">
                <a:latin typeface="Courier New" charset="0"/>
              </a:rPr>
              <a:t>,         </a:t>
            </a:r>
          </a:p>
          <a:p>
            <a:pPr defTabSz="912813"/>
            <a:r>
              <a:rPr lang="en-US" sz="1400" dirty="0">
                <a:latin typeface="Courier New" charset="0"/>
              </a:rPr>
              <a:t>  .             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INSITE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POINT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TRGEPC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SRFVEC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FOUND </a:t>
            </a:r>
            <a:r>
              <a:rPr lang="en-US" sz="1400" dirty="0">
                <a:latin typeface="Courier New" charset="0"/>
              </a:rPr>
              <a:t>)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1699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99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99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9988" grpId="0"/>
      <p:bldP spid="169989" grpId="0"/>
      <p:bldP spid="169990" grpId="0"/>
    </p:bldLst>
  </p:timing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0343" tIns="44379" rIns="90343" bIns="44379" numCol="1" anchor="t" anchorCtr="0" compatLnSpc="1">
        <a:prstTxWarp prst="textNoShape">
          <a:avLst/>
        </a:prstTxWarp>
        <a:spAutoFit/>
      </a:bodyPr>
      <a:lstStyle>
        <a:defPPr marL="0" marR="0" indent="0" algn="l" defTabSz="912813" rtl="0" eaLnBrk="0" fontAlgn="base" latinLnBrk="0" hangingPunct="0">
          <a:lnSpc>
            <a:spcPct val="70000"/>
          </a:lnSpc>
          <a:spcBef>
            <a:spcPct val="30000"/>
          </a:spcBef>
          <a:spcAft>
            <a:spcPct val="0"/>
          </a:spcAft>
          <a:buClrTx/>
          <a:buSzPct val="100000"/>
          <a:buFontTx/>
          <a:buNone/>
          <a:tabLst/>
          <a:defRPr kumimoji="0" lang="en-US" sz="1600" b="1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0343" tIns="44379" rIns="90343" bIns="44379" numCol="1" anchor="t" anchorCtr="0" compatLnSpc="1">
        <a:prstTxWarp prst="textNoShape">
          <a:avLst/>
        </a:prstTxWarp>
        <a:spAutoFit/>
      </a:bodyPr>
      <a:lstStyle>
        <a:defPPr marL="0" marR="0" indent="0" algn="l" defTabSz="912813" rtl="0" eaLnBrk="0" fontAlgn="base" latinLnBrk="0" hangingPunct="0">
          <a:lnSpc>
            <a:spcPct val="70000"/>
          </a:lnSpc>
          <a:spcBef>
            <a:spcPct val="30000"/>
          </a:spcBef>
          <a:spcAft>
            <a:spcPct val="0"/>
          </a:spcAft>
          <a:buClrTx/>
          <a:buSzPct val="100000"/>
          <a:buFontTx/>
          <a:buNone/>
          <a:tabLst/>
          <a:defRPr kumimoji="0" lang="en-US" sz="1600" b="1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1470058743</TotalTime>
  <Words>3636</Words>
  <Application>Microsoft Macintosh PowerPoint</Application>
  <PresentationFormat>On-screen Show (4:3)</PresentationFormat>
  <Paragraphs>498</Paragraphs>
  <Slides>26</Slides>
  <Notes>26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Courier</vt:lpstr>
      <vt:lpstr>Courier New</vt:lpstr>
      <vt:lpstr>Times New Roman</vt:lpstr>
      <vt:lpstr>SPICE_Presentation</vt:lpstr>
      <vt:lpstr>Writing a SPICE (FORTRAN)  Based Program</vt:lpstr>
      <vt:lpstr>Viewing This Tutorial</vt:lpstr>
      <vt:lpstr>Introduction</vt:lpstr>
      <vt:lpstr>Observation geometry</vt:lpstr>
      <vt:lpstr>Needed Data</vt:lpstr>
      <vt:lpstr>   Which Kernels are Needed?</vt:lpstr>
      <vt:lpstr>Load Kernels</vt:lpstr>
      <vt:lpstr>Programming Solution</vt:lpstr>
      <vt:lpstr>Compute Surface Intercept and Ranges</vt:lpstr>
      <vt:lpstr>Compute Lat/Lon and Illumination Angles</vt:lpstr>
      <vt:lpstr>Geometry Calculations: Summary</vt:lpstr>
      <vt:lpstr>Get Inputs - 1</vt:lpstr>
      <vt:lpstr>Get Inputs - 2</vt:lpstr>
      <vt:lpstr>Getting Inputs:  Summary</vt:lpstr>
      <vt:lpstr>Display Results</vt:lpstr>
      <vt:lpstr>Complete the Program</vt:lpstr>
      <vt:lpstr>Complete Source Code - 1</vt:lpstr>
      <vt:lpstr>Complete Source Code - 2</vt:lpstr>
      <vt:lpstr>Complete Source Code - 3</vt:lpstr>
      <vt:lpstr>Complete Source Code - 4</vt:lpstr>
      <vt:lpstr>Compile and Link the Program - 1</vt:lpstr>
      <vt:lpstr>Compile and Link the Program - 2</vt:lpstr>
      <vt:lpstr>Compile and Link the Program - 3</vt:lpstr>
      <vt:lpstr>Running the Program - 1</vt:lpstr>
      <vt:lpstr>Running the Program - 2 </vt:lpstr>
      <vt:lpstr>Backup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Writing a FORTRAN SPICE Based Program </dc:title>
  <cp:lastModifiedBy>Semenov, Boris V (US 392N)</cp:lastModifiedBy>
  <cp:revision>519</cp:revision>
  <cp:lastPrinted>2007-05-04T00:29:57Z</cp:lastPrinted>
  <dcterms:created xsi:type="dcterms:W3CDTF">2010-02-25T04:39:30Z</dcterms:created>
  <dcterms:modified xsi:type="dcterms:W3CDTF">2023-04-09T13:27:52Z</dcterms:modified>
</cp:coreProperties>
</file>