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  <p:sldMasterId id="2147483651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7" r:id="rId4"/>
    <p:sldId id="258" r:id="rId5"/>
    <p:sldId id="259" r:id="rId6"/>
    <p:sldId id="279" r:id="rId7"/>
    <p:sldId id="276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7" r:id="rId21"/>
    <p:sldId id="278" r:id="rId22"/>
    <p:sldId id="273" r:id="rId23"/>
  </p:sldIdLst>
  <p:sldSz cx="9156700" cy="68707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FF"/>
    <a:srgbClr val="1D2A5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79" autoAdjust="0"/>
    <p:restoredTop sz="96538" autoAdjust="0"/>
  </p:normalViewPr>
  <p:slideViewPr>
    <p:cSldViewPr>
      <p:cViewPr varScale="1">
        <p:scale>
          <a:sx n="117" d="100"/>
          <a:sy n="117" d="100"/>
        </p:scale>
        <p:origin x="184" y="408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0039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5325"/>
            <a:ext cx="4559300" cy="341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451291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43400"/>
            <a:ext cx="504983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EA6-E759-E945-8FEC-3C2581DE3E6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C6D96-3DF3-FF46-98E1-7EBC4233B43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388" y="2133600"/>
            <a:ext cx="7781925" cy="1473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188" y="3894138"/>
            <a:ext cx="6410325" cy="17557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9E55D-456F-A34C-A292-0A7650EC5B0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B9FCE-95C5-474B-9595-1AB6AD240B5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16DE4-99F7-E442-9E74-FC1025406F1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B19B7-6DDB-DB42-9D87-A37B241ECF0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9DDCE-7DB8-3247-9C1A-59E7257FD7E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70DAC-8224-E844-B295-ED862167A69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4E86F-C2F4-FE48-8F8F-BA04CC68C1E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3F685-4FBF-8E47-9788-6A7E90AE9A0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CC617-927F-AF4C-8C7B-B06965E268C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E8CCA-2540-D042-8597-BE98D77B369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CFB22-07B8-B342-A751-E8952EB269F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EE01A-3099-1745-9A67-C6780D04D18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3F12B-F792-4146-809F-4A2774197D6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303EC-BD10-B84E-A363-9ED85A33EC0C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38B12-8200-F944-A6B6-8D01CAFC81C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D11E-645E-3F46-A531-F45F7C66F53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4716E-5A71-4645-AD5F-4617D316170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7FA16-6EC8-FF44-B9AD-042739B0526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CA2EE-BBDE-EB46-B81D-AAC1A14DD8C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/>
            </a:lvl1pPr>
          </a:lstStyle>
          <a:p>
            <a:pPr>
              <a:defRPr/>
            </a:pPr>
            <a:fld id="{D7C607B6-74F7-6949-9790-689129924728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4097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8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8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4098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494" tIns="25398" rIns="63494" bIns="2539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076450" y="971550"/>
            <a:ext cx="3795713" cy="234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494" tIns="25398" rIns="63494" bIns="25398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79" tIns="44445" rIns="90479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/>
              <a:t>Exception Handling</a:t>
            </a:r>
          </a:p>
        </p:txBody>
      </p:sp>
      <p:sp>
        <p:nvSpPr>
          <p:cNvPr id="471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b="1"/>
            </a:lvl1pPr>
          </a:lstStyle>
          <a:p>
            <a:pPr>
              <a:defRPr/>
            </a:pPr>
            <a:fld id="{3D072762-4EAE-B946-AD49-3D7D1C242C2F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4711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1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1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1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1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19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2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2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2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23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2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25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3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47126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32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2819400"/>
            <a:ext cx="4394200" cy="528638"/>
          </a:xfrm>
          <a:noFill/>
        </p:spPr>
        <p:txBody>
          <a:bodyPr lIns="63500" tIns="25400" rIns="63500" bIns="25400"/>
          <a:lstStyle/>
          <a:p>
            <a:r>
              <a:rPr lang="en-US" sz="3600" dirty="0"/>
              <a:t>Exception Handling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  <a:noFill/>
        </p:spPr>
        <p:txBody>
          <a:bodyPr lIns="90487" tIns="44450" rIns="90487" bIns="44450"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60C411-2C96-C042-9FB7-95EB0A042274}" type="slidenum">
              <a:rPr lang="en-US" smtClean="0"/>
              <a:pPr/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301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1450"/>
            <a:ext cx="7772400" cy="4654550"/>
          </a:xfrm>
          <a:noFill/>
        </p:spPr>
        <p:txBody>
          <a:bodyPr lIns="90487" rIns="90487"/>
          <a:lstStyle/>
          <a:p>
            <a:r>
              <a:rPr lang="en-US" dirty="0"/>
              <a:t>ABORT</a:t>
            </a:r>
          </a:p>
          <a:p>
            <a:pPr lvl="1"/>
            <a:r>
              <a:rPr lang="en-US" dirty="0"/>
              <a:t>Designed for safety.</a:t>
            </a:r>
          </a:p>
          <a:p>
            <a:pPr lvl="2"/>
            <a:r>
              <a:rPr lang="en-US" dirty="0"/>
              <a:t>Output messages and traceback to your screen or </a:t>
            </a:r>
            <a:r>
              <a:rPr lang="en-US" dirty="0" err="1"/>
              <a:t>stdout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Stop program; return status code if possible.</a:t>
            </a:r>
          </a:p>
          <a:p>
            <a:r>
              <a:rPr lang="en-US" dirty="0"/>
              <a:t>RETURN</a:t>
            </a:r>
          </a:p>
          <a:p>
            <a:pPr lvl="1"/>
            <a:r>
              <a:rPr lang="en-US" dirty="0"/>
              <a:t>For use in programs that must keep running.</a:t>
            </a:r>
          </a:p>
          <a:p>
            <a:pPr lvl="1"/>
            <a:r>
              <a:rPr lang="en-US" dirty="0"/>
              <a:t>Attempts to return control to the calling application.</a:t>
            </a:r>
          </a:p>
          <a:p>
            <a:pPr lvl="1"/>
            <a:r>
              <a:rPr lang="en-US" dirty="0"/>
              <a:t>Preserves error information so calling application can respond.</a:t>
            </a:r>
          </a:p>
          <a:p>
            <a:pPr lvl="2"/>
            <a:r>
              <a:rPr lang="en-US" dirty="0"/>
              <a:t>Output messages to current error device.</a:t>
            </a:r>
          </a:p>
          <a:p>
            <a:pPr lvl="2"/>
            <a:r>
              <a:rPr lang="en-US" dirty="0"/>
              <a:t>Set error status to “true”:  FAILED() will return “true.”	</a:t>
            </a:r>
          </a:p>
          <a:p>
            <a:pPr lvl="2"/>
            <a:r>
              <a:rPr lang="en-US" dirty="0"/>
              <a:t>Set “return” status to “true”:  RETURN() will return “true.”</a:t>
            </a:r>
          </a:p>
          <a:p>
            <a:pPr lvl="2"/>
            <a:r>
              <a:rPr lang="en-US" dirty="0"/>
              <a:t>Most SPICE routines will return on entry.   Very simple routines will generally execute anyway.</a:t>
            </a:r>
          </a:p>
        </p:txBody>
      </p:sp>
      <p:sp>
        <p:nvSpPr>
          <p:cNvPr id="43013" name="Rectangle 6"/>
          <p:cNvSpPr>
            <a:spLocks noGrp="1" noChangeArrowheads="1"/>
          </p:cNvSpPr>
          <p:nvPr>
            <p:ph type="title"/>
          </p:nvPr>
        </p:nvSpPr>
        <p:spPr>
          <a:xfrm>
            <a:off x="2768600" y="381000"/>
            <a:ext cx="5162550" cy="474663"/>
          </a:xfrm>
        </p:spPr>
        <p:txBody>
          <a:bodyPr/>
          <a:lstStyle/>
          <a:p>
            <a:r>
              <a:rPr lang="en-US"/>
              <a:t>Error Handling Actions - 1</a:t>
            </a:r>
          </a:p>
        </p:txBody>
      </p:sp>
      <p:sp>
        <p:nvSpPr>
          <p:cNvPr id="43014" name="Text Box 7"/>
          <p:cNvSpPr txBox="1">
            <a:spLocks noChangeArrowheads="1"/>
          </p:cNvSpPr>
          <p:nvPr/>
        </p:nvSpPr>
        <p:spPr bwMode="auto">
          <a:xfrm>
            <a:off x="3740150" y="6206305"/>
            <a:ext cx="1915909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continued on next page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A1EAB4-C36F-D044-9ACF-73D4F58FEABE}" type="slidenum">
              <a:rPr lang="en-US" smtClean="0"/>
              <a:pPr/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5060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487" rIns="90487"/>
          <a:lstStyle/>
          <a:p>
            <a:pPr lvl="2"/>
            <a:r>
              <a:rPr lang="en-US"/>
              <a:t>Capture traceback at point where error was signaled. </a:t>
            </a:r>
          </a:p>
          <a:p>
            <a:pPr lvl="2"/>
            <a:r>
              <a:rPr lang="en-US"/>
              <a:t>Inhibit error message writing and error signaling.</a:t>
            </a:r>
          </a:p>
          <a:p>
            <a:pPr lvl="2"/>
            <a:r>
              <a:rPr lang="en-US"/>
              <a:t>Must call RESET to resume normal error handling.</a:t>
            </a:r>
          </a:p>
        </p:txBody>
      </p:sp>
      <p:sp>
        <p:nvSpPr>
          <p:cNvPr id="45061" name="Rectangle 6"/>
          <p:cNvSpPr>
            <a:spLocks noGrp="1" noChangeArrowheads="1"/>
          </p:cNvSpPr>
          <p:nvPr>
            <p:ph type="title"/>
          </p:nvPr>
        </p:nvSpPr>
        <p:spPr>
          <a:xfrm>
            <a:off x="2768600" y="381000"/>
            <a:ext cx="5162550" cy="474663"/>
          </a:xfrm>
        </p:spPr>
        <p:txBody>
          <a:bodyPr/>
          <a:lstStyle/>
          <a:p>
            <a:r>
              <a:rPr lang="en-US"/>
              <a:t>Error Handling Actions - 2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263F08F-C8B3-DF4C-9144-907FB41E41DC}" type="slidenum">
              <a:rPr lang="en-US" smtClean="0"/>
              <a:pPr/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710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524000"/>
            <a:ext cx="7772400" cy="4578350"/>
          </a:xfrm>
          <a:noFill/>
        </p:spPr>
        <p:txBody>
          <a:bodyPr lIns="90487" rIns="90487"/>
          <a:lstStyle/>
          <a:p>
            <a:r>
              <a:rPr lang="en-US" dirty="0"/>
              <a:t>Destination of error messages</a:t>
            </a:r>
          </a:p>
          <a:p>
            <a:pPr lvl="1"/>
            <a:r>
              <a:rPr lang="en-US" dirty="0"/>
              <a:t>Screen/</a:t>
            </a:r>
            <a:r>
              <a:rPr lang="en-US" dirty="0" err="1"/>
              <a:t>stdout</a:t>
            </a:r>
            <a:r>
              <a:rPr lang="en-US" dirty="0"/>
              <a:t> (default)</a:t>
            </a:r>
          </a:p>
          <a:p>
            <a:pPr lvl="1"/>
            <a:r>
              <a:rPr lang="en-US" dirty="0"/>
              <a:t>Designated file</a:t>
            </a:r>
          </a:p>
          <a:p>
            <a:pPr lvl="2"/>
            <a:r>
              <a:rPr lang="en-US" dirty="0"/>
              <a:t>Error diagnostics are appended to the file as errors are encountered.</a:t>
            </a:r>
          </a:p>
          <a:p>
            <a:pPr lvl="1"/>
            <a:r>
              <a:rPr lang="en-US" dirty="0"/>
              <a:t>“NULL” --- suppress output</a:t>
            </a:r>
          </a:p>
          <a:p>
            <a:pPr lvl="2"/>
            <a:r>
              <a:rPr lang="en-US" dirty="0"/>
              <a:t>When the NULL device is specified, error messages can still be retrieved using API calls.</a:t>
            </a:r>
          </a:p>
          <a:p>
            <a:r>
              <a:rPr lang="en-US" dirty="0"/>
              <a:t>Limitations</a:t>
            </a:r>
          </a:p>
          <a:p>
            <a:pPr lvl="1"/>
            <a:r>
              <a:rPr lang="en-US" dirty="0"/>
              <a:t>In C, cannot send messages to </a:t>
            </a:r>
            <a:r>
              <a:rPr lang="en-US" dirty="0" err="1"/>
              <a:t>stderr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In C, writing to a file opened by means other than calling </a:t>
            </a:r>
            <a:r>
              <a:rPr lang="en-US" dirty="0" err="1"/>
              <a:t>errdev_c</a:t>
            </a:r>
            <a:r>
              <a:rPr lang="en-US" dirty="0"/>
              <a:t> is possible only if CSPICE routines were used to open the file.</a:t>
            </a:r>
          </a:p>
          <a:p>
            <a:pPr lvl="2"/>
            <a:r>
              <a:rPr lang="en-US" dirty="0"/>
              <a:t>These limitations may be removed in a later version of CSPICE.</a:t>
            </a:r>
          </a:p>
        </p:txBody>
      </p:sp>
      <p:sp>
        <p:nvSpPr>
          <p:cNvPr id="47109" name="Rectangle 6"/>
          <p:cNvSpPr>
            <a:spLocks noGrp="1" noChangeArrowheads="1"/>
          </p:cNvSpPr>
          <p:nvPr>
            <p:ph type="title"/>
          </p:nvPr>
        </p:nvSpPr>
        <p:spPr>
          <a:xfrm>
            <a:off x="4078288" y="381000"/>
            <a:ext cx="2544762" cy="474663"/>
          </a:xfrm>
        </p:spPr>
        <p:txBody>
          <a:bodyPr/>
          <a:lstStyle/>
          <a:p>
            <a:r>
              <a:rPr lang="en-US"/>
              <a:t>Error Device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7D80302-CEFC-DA43-8688-580B0923B39F}" type="slidenum">
              <a:rPr lang="en-US" smtClean="0"/>
              <a:pPr/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915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524000"/>
            <a:ext cx="7772400" cy="4578350"/>
          </a:xfrm>
          <a:noFill/>
        </p:spPr>
        <p:txBody>
          <a:bodyPr lIns="90487" rIns="90487"/>
          <a:lstStyle/>
          <a:p>
            <a:r>
              <a:rPr lang="en-US" dirty="0"/>
              <a:t>Set error action</a:t>
            </a:r>
          </a:p>
          <a:p>
            <a:pPr lvl="1"/>
            <a:r>
              <a:rPr lang="en-US" dirty="0"/>
              <a:t>CALL ERRACT ( 'SET', 'RETURN' )</a:t>
            </a:r>
          </a:p>
          <a:p>
            <a:pPr lvl="1"/>
            <a:r>
              <a:rPr lang="en-US" dirty="0" err="1"/>
              <a:t>erract_c</a:t>
            </a:r>
            <a:r>
              <a:rPr lang="en-US" dirty="0"/>
              <a:t> (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set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, LEN,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return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 );</a:t>
            </a:r>
          </a:p>
          <a:p>
            <a:pPr lvl="2"/>
            <a:r>
              <a:rPr lang="en-US" dirty="0"/>
              <a:t>Length argument is ignored when action is “set”; when action is “get”, LEN should be set to the available room in the output string, for example:</a:t>
            </a:r>
          </a:p>
          <a:p>
            <a:pPr lvl="2"/>
            <a:r>
              <a:rPr lang="en-US" dirty="0" err="1"/>
              <a:t>erract_c</a:t>
            </a:r>
            <a:r>
              <a:rPr lang="en-US" dirty="0"/>
              <a:t> (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get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, ACTLEN, action );</a:t>
            </a:r>
          </a:p>
          <a:p>
            <a:r>
              <a:rPr lang="en-US" dirty="0"/>
              <a:t>Set error device</a:t>
            </a:r>
          </a:p>
          <a:p>
            <a:pPr lvl="1"/>
            <a:r>
              <a:rPr lang="en-US" dirty="0"/>
              <a:t>CALL ERRDEV ( 'SET', '</a:t>
            </a:r>
            <a:r>
              <a:rPr lang="en-US" dirty="0" err="1"/>
              <a:t>errlog.txt</a:t>
            </a:r>
            <a:r>
              <a:rPr lang="en-US" dirty="0"/>
              <a:t>' )</a:t>
            </a:r>
          </a:p>
          <a:p>
            <a:pPr lvl="1"/>
            <a:r>
              <a:rPr lang="en-US" dirty="0" err="1"/>
              <a:t>errdev_c</a:t>
            </a:r>
            <a:r>
              <a:rPr lang="en-US" dirty="0"/>
              <a:t> (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set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, LEN,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 err="1"/>
              <a:t>errlog.txt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 );</a:t>
            </a:r>
          </a:p>
          <a:p>
            <a:r>
              <a:rPr lang="en-US" dirty="0"/>
              <a:t>Select error messages</a:t>
            </a:r>
          </a:p>
          <a:p>
            <a:pPr lvl="1"/>
            <a:r>
              <a:rPr lang="en-US" dirty="0"/>
              <a:t>CALL ERRPRT ( 'SET', 'NONE, SHORT, TRACEBACK' )</a:t>
            </a:r>
          </a:p>
          <a:p>
            <a:pPr lvl="2"/>
            <a:r>
              <a:rPr lang="en-US" dirty="0"/>
              <a:t>If tracing is disabled (see next page), selecting TRACEBACK has no effect.</a:t>
            </a:r>
          </a:p>
          <a:p>
            <a:pPr lvl="1"/>
            <a:r>
              <a:rPr lang="en-US" dirty="0" err="1"/>
              <a:t>errprt_c</a:t>
            </a:r>
            <a:r>
              <a:rPr lang="en-US" dirty="0"/>
              <a:t> (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set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, LEN,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none, short, traceback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dirty="0"/>
              <a:t> );</a:t>
            </a:r>
          </a:p>
        </p:txBody>
      </p:sp>
      <p:sp>
        <p:nvSpPr>
          <p:cNvPr id="4915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Customize Error Handling - 1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8129D5-7CB8-F84D-8DA9-21E87CF9891A}" type="slidenum">
              <a:rPr lang="en-US" smtClean="0"/>
              <a:pPr/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120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495800"/>
          </a:xfrm>
          <a:noFill/>
        </p:spPr>
        <p:txBody>
          <a:bodyPr lIns="90487" rIns="90487"/>
          <a:lstStyle/>
          <a:p>
            <a:r>
              <a:rPr lang="en-US" dirty="0"/>
              <a:t>Disable tracing	</a:t>
            </a:r>
          </a:p>
          <a:p>
            <a:pPr lvl="1"/>
            <a:r>
              <a:rPr lang="en-US" dirty="0"/>
              <a:t>Normally done to speed up execution by a few percent</a:t>
            </a:r>
          </a:p>
          <a:p>
            <a:pPr lvl="1"/>
            <a:r>
              <a:rPr lang="en-US" dirty="0"/>
              <a:t>Benefit is highly dependent on application</a:t>
            </a:r>
          </a:p>
          <a:p>
            <a:pPr lvl="1"/>
            <a:r>
              <a:rPr lang="en-US" dirty="0"/>
              <a:t>NAIF normally recommends users not turn tracing off</a:t>
            </a:r>
          </a:p>
          <a:p>
            <a:pPr lvl="1"/>
            <a:r>
              <a:rPr lang="en-US" dirty="0"/>
              <a:t>Use TRCOFF:</a:t>
            </a:r>
          </a:p>
          <a:p>
            <a:pPr lvl="2"/>
            <a:r>
              <a:rPr lang="en-US" dirty="0"/>
              <a:t>CALL TRCOFF   or   </a:t>
            </a:r>
            <a:r>
              <a:rPr lang="en-US" dirty="0" err="1"/>
              <a:t>trcoff_c</a:t>
            </a:r>
            <a:r>
              <a:rPr lang="en-US" dirty="0"/>
              <a:t>();</a:t>
            </a:r>
          </a:p>
          <a:p>
            <a:pPr lvl="3"/>
            <a:r>
              <a:rPr lang="en-US" dirty="0"/>
              <a:t>Do this at the beginning of your program.</a:t>
            </a:r>
          </a:p>
          <a:p>
            <a:pPr lvl="3"/>
            <a:r>
              <a:rPr lang="en-US" dirty="0"/>
              <a:t>Once disabled you cannot re-enable tracing during a program run.</a:t>
            </a:r>
          </a:p>
        </p:txBody>
      </p:sp>
      <p:sp>
        <p:nvSpPr>
          <p:cNvPr id="5120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Customize Error Handling - 2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D278FE-1836-9648-85F4-5DB6AF39AB75}" type="slidenum">
              <a:rPr lang="en-US" smtClean="0"/>
              <a:pPr/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325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524000"/>
            <a:ext cx="7772400" cy="411480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Use FAILED to determine whether an error has been signaled</a:t>
            </a:r>
          </a:p>
          <a:p>
            <a:pPr lvl="1">
              <a:lnSpc>
                <a:spcPct val="80000"/>
              </a:lnSpc>
            </a:pPr>
            <a:r>
              <a:rPr lang="en-US" dirty="0">
                <a:latin typeface="Courier New" charset="0"/>
              </a:rPr>
              <a:t>IF ( FAILED() ) THEN …</a:t>
            </a:r>
          </a:p>
          <a:p>
            <a:pPr lvl="1">
              <a:lnSpc>
                <a:spcPct val="80000"/>
              </a:lnSpc>
            </a:pPr>
            <a:r>
              <a:rPr lang="en-US" dirty="0">
                <a:latin typeface="Courier New" charset="0"/>
              </a:rPr>
              <a:t>if ( </a:t>
            </a:r>
            <a:r>
              <a:rPr lang="en-US" dirty="0" err="1">
                <a:latin typeface="Courier New" charset="0"/>
              </a:rPr>
              <a:t>failed_c</a:t>
            </a:r>
            <a:r>
              <a:rPr lang="en-US" dirty="0">
                <a:latin typeface="Courier New" charset="0"/>
              </a:rPr>
              <a:t>() ) {</a:t>
            </a:r>
            <a:r>
              <a:rPr lang="en-US" dirty="0"/>
              <a:t> …</a:t>
            </a:r>
          </a:p>
          <a:p>
            <a:pPr>
              <a:lnSpc>
                <a:spcPct val="80000"/>
              </a:lnSpc>
            </a:pPr>
            <a:r>
              <a:rPr lang="en-US" dirty="0"/>
              <a:t>Use FAILED after calling one or more SPICE routines in a sequence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Normally, it’s safe to call a series of SPICE routines without testing FAILED after each call</a:t>
            </a:r>
          </a:p>
          <a:p>
            <a:pPr>
              <a:lnSpc>
                <a:spcPct val="80000"/>
              </a:lnSpc>
            </a:pPr>
            <a:r>
              <a:rPr lang="en-US" dirty="0"/>
              <a:t>Use GETMSG to retrieve short or long error messages</a:t>
            </a:r>
          </a:p>
          <a:p>
            <a:pPr lvl="1">
              <a:lnSpc>
                <a:spcPct val="80000"/>
              </a:lnSpc>
            </a:pPr>
            <a:r>
              <a:rPr lang="en-US" dirty="0">
                <a:latin typeface="Courier New" charset="0"/>
              </a:rPr>
              <a:t>CALL GETMSG ( 'SHORT', SMSG )</a:t>
            </a:r>
          </a:p>
          <a:p>
            <a:pPr lvl="1">
              <a:lnSpc>
                <a:spcPct val="80000"/>
              </a:lnSpc>
            </a:pPr>
            <a:r>
              <a:rPr lang="en-US" dirty="0" err="1">
                <a:latin typeface="Courier New" charset="0"/>
              </a:rPr>
              <a:t>getmsg_c</a:t>
            </a:r>
            <a:r>
              <a:rPr lang="en-US" dirty="0">
                <a:latin typeface="Courier New" charset="0"/>
              </a:rPr>
              <a:t> ( "short", LEN, </a:t>
            </a:r>
            <a:r>
              <a:rPr lang="en-US" dirty="0" err="1">
                <a:latin typeface="Courier New" charset="0"/>
              </a:rPr>
              <a:t>smsg</a:t>
            </a:r>
            <a:r>
              <a:rPr lang="en-US" dirty="0">
                <a:latin typeface="Courier New" charset="0"/>
              </a:rPr>
              <a:t> );</a:t>
            </a:r>
          </a:p>
        </p:txBody>
      </p:sp>
      <p:sp>
        <p:nvSpPr>
          <p:cNvPr id="53253" name="Rectangle 6"/>
          <p:cNvSpPr>
            <a:spLocks noGrp="1" noChangeArrowheads="1"/>
          </p:cNvSpPr>
          <p:nvPr>
            <p:ph type="title"/>
          </p:nvPr>
        </p:nvSpPr>
        <p:spPr>
          <a:xfrm>
            <a:off x="3424238" y="381000"/>
            <a:ext cx="3852862" cy="474663"/>
          </a:xfrm>
        </p:spPr>
        <p:txBody>
          <a:bodyPr/>
          <a:lstStyle/>
          <a:p>
            <a:r>
              <a:rPr lang="en-US"/>
              <a:t>Get Error Status - 1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8236749-92F2-D044-93B2-BE5BDA3A41B1}" type="slidenum">
              <a:rPr lang="en-US" smtClean="0"/>
              <a:pPr/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53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noFill/>
        </p:spPr>
        <p:txBody>
          <a:bodyPr lIns="90487" rIns="90487"/>
          <a:lstStyle/>
          <a:p>
            <a:r>
              <a:rPr lang="en-US" dirty="0"/>
              <a:t>Use QCKTRC or TRCDEP and TRCNAM to retrieve </a:t>
            </a:r>
            <a:r>
              <a:rPr lang="en-US" dirty="0" err="1"/>
              <a:t>traceback</a:t>
            </a:r>
            <a:r>
              <a:rPr lang="en-US" dirty="0"/>
              <a:t> message</a:t>
            </a:r>
          </a:p>
          <a:p>
            <a:r>
              <a:rPr lang="en-US" dirty="0"/>
              <a:t>Test value of RETURN() to determine whether routines should return on entry</a:t>
            </a:r>
          </a:p>
          <a:p>
            <a:pPr lvl="1"/>
            <a:r>
              <a:rPr lang="en-US" dirty="0"/>
              <a:t>Only relevant if user code is designed to support RETURN mode</a:t>
            </a:r>
          </a:p>
          <a:p>
            <a:r>
              <a:rPr lang="en-US" dirty="0"/>
              <a:t>Handle error condition, then reset error status:</a:t>
            </a:r>
          </a:p>
          <a:p>
            <a:pPr lvl="1"/>
            <a:r>
              <a:rPr lang="en-US" dirty="0">
                <a:latin typeface="Courier New" charset="0"/>
              </a:rPr>
              <a:t>CALL RESET</a:t>
            </a:r>
          </a:p>
          <a:p>
            <a:pPr lvl="1"/>
            <a:r>
              <a:rPr lang="en-US" dirty="0" err="1">
                <a:latin typeface="Courier New" charset="0"/>
              </a:rPr>
              <a:t>reset_c</a:t>
            </a:r>
            <a:r>
              <a:rPr lang="en-US" dirty="0">
                <a:latin typeface="Courier New" charset="0"/>
              </a:rPr>
              <a:t>();</a:t>
            </a:r>
          </a:p>
          <a:p>
            <a:pPr lvl="1"/>
            <a:r>
              <a:rPr lang="en-US" dirty="0"/>
              <a:t>In Icy-based applications you only need handle the error condition; a reset is automatically performed by Icy</a:t>
            </a:r>
            <a:endParaRPr lang="en-US" dirty="0">
              <a:latin typeface="Courier New" charset="0"/>
            </a:endParaRPr>
          </a:p>
        </p:txBody>
      </p:sp>
      <p:sp>
        <p:nvSpPr>
          <p:cNvPr id="55301" name="Rectangle 6"/>
          <p:cNvSpPr>
            <a:spLocks noGrp="1" noChangeArrowheads="1"/>
          </p:cNvSpPr>
          <p:nvPr>
            <p:ph type="title"/>
          </p:nvPr>
        </p:nvSpPr>
        <p:spPr>
          <a:xfrm>
            <a:off x="3424238" y="381000"/>
            <a:ext cx="3852862" cy="474663"/>
          </a:xfrm>
        </p:spPr>
        <p:txBody>
          <a:bodyPr/>
          <a:lstStyle/>
          <a:p>
            <a:r>
              <a:rPr lang="en-US"/>
              <a:t>Get Error Status - 2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F1C6DC-37A1-824C-8372-A4BAC8769E17}" type="slidenum">
              <a:rPr lang="en-US" smtClean="0"/>
              <a:pPr/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73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931150" cy="411480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Create long error message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Up to 1840 characters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Use SETMSG</a:t>
            </a:r>
          </a:p>
          <a:p>
            <a:pPr lvl="2">
              <a:lnSpc>
                <a:spcPct val="80000"/>
              </a:lnSpc>
            </a:pPr>
            <a:r>
              <a:rPr lang="en-US" dirty="0">
                <a:latin typeface="Courier New" charset="0"/>
              </a:rPr>
              <a:t>CALL SETMSG ( 'File &lt;#&gt; was not found.' )</a:t>
            </a:r>
          </a:p>
          <a:p>
            <a:pPr lvl="2">
              <a:lnSpc>
                <a:spcPct val="80000"/>
              </a:lnSpc>
            </a:pPr>
            <a:r>
              <a:rPr lang="en-US" dirty="0" err="1">
                <a:latin typeface="Courier New" charset="0"/>
              </a:rPr>
              <a:t>setmsg_c</a:t>
            </a:r>
            <a:r>
              <a:rPr lang="en-US" dirty="0">
                <a:latin typeface="Courier New" charset="0"/>
              </a:rPr>
              <a:t>    ( "File &lt;#&gt; was not found." );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Substitute string, integer, or </a:t>
            </a:r>
            <a:r>
              <a:rPr lang="en-US" dirty="0" err="1"/>
              <a:t>d.p.</a:t>
            </a:r>
            <a:r>
              <a:rPr lang="en-US" dirty="0"/>
              <a:t> values at run time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Use ERRCH</a:t>
            </a:r>
          </a:p>
          <a:p>
            <a:pPr lvl="2">
              <a:lnSpc>
                <a:spcPct val="80000"/>
              </a:lnSpc>
            </a:pPr>
            <a:r>
              <a:rPr lang="en-US" dirty="0">
                <a:latin typeface="Courier New" charset="0"/>
              </a:rPr>
              <a:t>CALL ERRCH ( '#', '</a:t>
            </a:r>
            <a:r>
              <a:rPr lang="en-US" dirty="0" err="1">
                <a:latin typeface="Courier New" charset="0"/>
              </a:rPr>
              <a:t>cassini.bsp</a:t>
            </a:r>
            <a:r>
              <a:rPr lang="en-US" dirty="0">
                <a:latin typeface="Courier New" charset="0"/>
              </a:rPr>
              <a:t>' )</a:t>
            </a:r>
          </a:p>
          <a:p>
            <a:pPr lvl="2">
              <a:lnSpc>
                <a:spcPct val="80000"/>
              </a:lnSpc>
            </a:pPr>
            <a:r>
              <a:rPr lang="en-US" dirty="0" err="1">
                <a:latin typeface="Courier New" charset="0"/>
              </a:rPr>
              <a:t>errch_c</a:t>
            </a:r>
            <a:r>
              <a:rPr lang="en-US" dirty="0">
                <a:latin typeface="Courier New" charset="0"/>
              </a:rPr>
              <a:t>    ( "#", "</a:t>
            </a:r>
            <a:r>
              <a:rPr lang="en-US" dirty="0" err="1">
                <a:latin typeface="Courier New" charset="0"/>
              </a:rPr>
              <a:t>cassini.bsp</a:t>
            </a:r>
            <a:r>
              <a:rPr lang="en-US" dirty="0">
                <a:latin typeface="Courier New" charset="0"/>
              </a:rPr>
              <a:t>" );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Also can use ERRINT, ERRDP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 Fortran, can refer to files by logical unit numbers:  ERRFNM</a:t>
            </a:r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  <p:sp>
        <p:nvSpPr>
          <p:cNvPr id="57349" name="Rectangle 6"/>
          <p:cNvSpPr>
            <a:spLocks noGrp="1" noChangeArrowheads="1"/>
          </p:cNvSpPr>
          <p:nvPr>
            <p:ph type="title"/>
          </p:nvPr>
        </p:nvSpPr>
        <p:spPr>
          <a:xfrm>
            <a:off x="3716338" y="381000"/>
            <a:ext cx="3267075" cy="474663"/>
          </a:xfrm>
        </p:spPr>
        <p:txBody>
          <a:bodyPr/>
          <a:lstStyle/>
          <a:p>
            <a:r>
              <a:rPr lang="en-US"/>
              <a:t>Signal Errors - 1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C70AF94-B73A-D640-AED4-D406BE1A52FD}" type="slidenum">
              <a:rPr lang="en-US" smtClean="0"/>
              <a:pPr/>
              <a:t>18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93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524000"/>
            <a:ext cx="7772400" cy="4578350"/>
          </a:xfrm>
          <a:noFill/>
        </p:spPr>
        <p:txBody>
          <a:bodyPr lIns="90487" rIns="90487"/>
          <a:lstStyle/>
          <a:p>
            <a:r>
              <a:rPr lang="en-US" dirty="0"/>
              <a:t>Signal error</a:t>
            </a:r>
          </a:p>
          <a:p>
            <a:pPr lvl="1"/>
            <a:r>
              <a:rPr lang="en-US" dirty="0"/>
              <a:t>Use SIGERR to signal error.  Supply short error message as input to SIGERR.</a:t>
            </a:r>
          </a:p>
          <a:p>
            <a:pPr lvl="2"/>
            <a:r>
              <a:rPr lang="en-US" dirty="0">
                <a:latin typeface="Courier New" charset="0"/>
              </a:rPr>
              <a:t>CALL SIGERR ( 'FILE OPEN FAILED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'</a:t>
            </a:r>
            <a:r>
              <a:rPr lang="en-US" dirty="0">
                <a:latin typeface="Courier New" charset="0"/>
              </a:rPr>
              <a:t> )</a:t>
            </a:r>
          </a:p>
          <a:p>
            <a:pPr lvl="2"/>
            <a:r>
              <a:rPr lang="en-US" dirty="0" err="1">
                <a:latin typeface="Courier New" charset="0"/>
              </a:rPr>
              <a:t>sigerr_c</a:t>
            </a:r>
            <a:r>
              <a:rPr lang="en-US" dirty="0">
                <a:latin typeface="Courier New" charset="0"/>
              </a:rPr>
              <a:t>    ( "FILE OPEN FAILED" );</a:t>
            </a:r>
          </a:p>
          <a:p>
            <a:pPr lvl="1"/>
            <a:r>
              <a:rPr lang="en-US" dirty="0"/>
              <a:t>“Signaling” error causes SPICE error response to occur</a:t>
            </a:r>
          </a:p>
          <a:p>
            <a:pPr lvl="2"/>
            <a:r>
              <a:rPr lang="en-US" dirty="0"/>
              <a:t>Output messages, if enabled</a:t>
            </a:r>
          </a:p>
          <a:p>
            <a:pPr lvl="2"/>
            <a:r>
              <a:rPr lang="en-US" dirty="0"/>
              <a:t>Set error status</a:t>
            </a:r>
          </a:p>
          <a:p>
            <a:pPr lvl="2"/>
            <a:r>
              <a:rPr lang="en-US" dirty="0"/>
              <a:t>Set return status, if error action is RETURN</a:t>
            </a:r>
          </a:p>
          <a:p>
            <a:pPr lvl="2"/>
            <a:r>
              <a:rPr lang="en-US" dirty="0"/>
              <a:t>Inhibit further error signaling if in RETURN mode</a:t>
            </a:r>
          </a:p>
          <a:p>
            <a:pPr lvl="2"/>
            <a:r>
              <a:rPr lang="en-US" dirty="0"/>
              <a:t>Stop program if in abort mode</a:t>
            </a:r>
          </a:p>
          <a:p>
            <a:r>
              <a:rPr lang="en-US" dirty="0"/>
              <a:t>Reset error status after handling error</a:t>
            </a:r>
          </a:p>
          <a:p>
            <a:pPr lvl="1"/>
            <a:r>
              <a:rPr lang="en-US" dirty="0"/>
              <a:t>CALL RESET()</a:t>
            </a:r>
          </a:p>
          <a:p>
            <a:pPr lvl="1"/>
            <a:r>
              <a:rPr lang="en-US" dirty="0" err="1"/>
              <a:t>reset_c</a:t>
            </a:r>
            <a:r>
              <a:rPr lang="en-US" dirty="0"/>
              <a:t>()</a:t>
            </a:r>
          </a:p>
        </p:txBody>
      </p:sp>
      <p:sp>
        <p:nvSpPr>
          <p:cNvPr id="59397" name="Rectangle 6"/>
          <p:cNvSpPr>
            <a:spLocks noGrp="1" noChangeArrowheads="1"/>
          </p:cNvSpPr>
          <p:nvPr>
            <p:ph type="title"/>
          </p:nvPr>
        </p:nvSpPr>
        <p:spPr>
          <a:xfrm>
            <a:off x="3716338" y="381000"/>
            <a:ext cx="3267075" cy="474663"/>
          </a:xfrm>
        </p:spPr>
        <p:txBody>
          <a:bodyPr/>
          <a:lstStyle/>
          <a:p>
            <a:r>
              <a:rPr lang="en-US"/>
              <a:t>Signal Errors - 2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614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2592BDC-6821-814B-BF67-11372AC94D99}" type="slidenum">
              <a:rPr lang="en-US" smtClean="0"/>
              <a:pPr/>
              <a:t>19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083550" cy="541020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1800" dirty="0"/>
              <a:t>Error action: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By default, a SPICE error signal stops execution of IDL scripts; a SPICE error message is displayed;</a:t>
            </a:r>
            <a:r>
              <a:rPr lang="en-US" sz="1200" dirty="0"/>
              <a:t> </a:t>
            </a:r>
            <a:r>
              <a:rPr lang="en-US" sz="1400" dirty="0"/>
              <a:t>control returns to the execution level (normally the command prompt).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Icy sets the CSPICE shared object library’s error handling system to RETURN mode.  No other modes are used.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The CSPICE error state is reset after detecting an error.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Use the IDL CATCH feature to respond to error condition.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Error status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Value of !</a:t>
            </a:r>
            <a:r>
              <a:rPr lang="en-US" sz="1400" dirty="0" err="1"/>
              <a:t>error_state.name</a:t>
            </a:r>
            <a:endParaRPr lang="en-US" sz="1400" dirty="0"/>
          </a:p>
          <a:p>
            <a:pPr lvl="2">
              <a:lnSpc>
                <a:spcPct val="80000"/>
              </a:lnSpc>
            </a:pPr>
            <a:r>
              <a:rPr lang="en-US" sz="1400" dirty="0"/>
              <a:t>ICY_M_BAD_IDL_ARGS - indicates invalid argument list.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ICY_M_SPICE_ERROR - indicates occurrence of a SPICE error.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Error message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CSPICE short, long, and </a:t>
            </a:r>
            <a:r>
              <a:rPr lang="en-US" sz="1400" dirty="0" err="1"/>
              <a:t>traceback</a:t>
            </a:r>
            <a:r>
              <a:rPr lang="en-US" sz="1400" dirty="0"/>
              <a:t> error messages are merged into a single, </a:t>
            </a:r>
            <a:r>
              <a:rPr lang="en-US" sz="1400" dirty="0" err="1"/>
              <a:t>parsable</a:t>
            </a:r>
            <a:r>
              <a:rPr lang="en-US" sz="1400" dirty="0"/>
              <a:t>,  message.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The merged error message is contained in the variable !</a:t>
            </a:r>
            <a:r>
              <a:rPr lang="en-US" sz="1400" dirty="0" err="1"/>
              <a:t>error_state.msg</a:t>
            </a:r>
            <a:r>
              <a:rPr lang="en-US" sz="1400" dirty="0"/>
              <a:t>.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Example: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charset="0"/>
              </a:rPr>
              <a:t>  </a:t>
            </a:r>
            <a:r>
              <a:rPr lang="en-US" sz="1200" dirty="0">
                <a:latin typeface="Courier New" charset="0"/>
              </a:rPr>
              <a:t>CSPICE_ET2UTC: SPICE(MISSINGTIMEINFO): [et2utc-&gt;ET2UTC-&gt;UNITIM]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           The following, needed to convert between the 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           uniform time scales, could not be found in the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           kernel pool: DELTET/DELTA_T_A, DELTET/K,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           DELTET/EB, DELTET/M. Your program may have failed to load…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000" dirty="0">
              <a:latin typeface="Courier New" charset="0"/>
            </a:endParaRPr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title"/>
          </p:nvPr>
        </p:nvSpPr>
        <p:spPr>
          <a:xfrm>
            <a:off x="3513138" y="381000"/>
            <a:ext cx="3649662" cy="474663"/>
          </a:xfrm>
        </p:spPr>
        <p:txBody>
          <a:bodyPr/>
          <a:lstStyle/>
          <a:p>
            <a:r>
              <a:rPr lang="en-US"/>
              <a:t>Icy Error Handling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7D0BBB-00FE-8342-93F2-1E01DF756F0B}" type="slidenum">
              <a:rPr lang="en-US" smtClean="0"/>
              <a:pPr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162800" cy="4495800"/>
          </a:xfrm>
          <a:noFill/>
        </p:spPr>
        <p:txBody>
          <a:bodyPr lIns="90487" rIns="90487"/>
          <a:lstStyle/>
          <a:p>
            <a:r>
              <a:rPr lang="en-US" sz="2000"/>
              <a:t>What Exceptions Are</a:t>
            </a:r>
          </a:p>
          <a:p>
            <a:r>
              <a:rPr lang="en-US" sz="2000"/>
              <a:t>Language Dependencies</a:t>
            </a:r>
          </a:p>
          <a:p>
            <a:r>
              <a:rPr lang="en-US" sz="2000"/>
              <a:t>C and Fortran Error Handling Features</a:t>
            </a:r>
          </a:p>
          <a:p>
            <a:r>
              <a:rPr lang="en-US" sz="2000"/>
              <a:t>Error Messages</a:t>
            </a:r>
          </a:p>
          <a:p>
            <a:r>
              <a:rPr lang="en-US" sz="2000"/>
              <a:t>Error Handling Actions</a:t>
            </a:r>
          </a:p>
          <a:p>
            <a:r>
              <a:rPr lang="en-US" sz="2000"/>
              <a:t>Error Device</a:t>
            </a:r>
          </a:p>
          <a:p>
            <a:r>
              <a:rPr lang="en-US" sz="2000"/>
              <a:t>Customize Error Handling</a:t>
            </a:r>
          </a:p>
          <a:p>
            <a:r>
              <a:rPr lang="en-US" sz="2000"/>
              <a:t>Get Error Status</a:t>
            </a:r>
          </a:p>
          <a:p>
            <a:r>
              <a:rPr lang="en-US" sz="2000"/>
              <a:t>Signal Errors</a:t>
            </a:r>
          </a:p>
          <a:p>
            <a:r>
              <a:rPr lang="en-US" sz="2000"/>
              <a:t>Icy Error Handling</a:t>
            </a:r>
          </a:p>
          <a:p>
            <a:r>
              <a:rPr lang="en-US" sz="2000"/>
              <a:t>Mice Error Handling</a:t>
            </a:r>
          </a:p>
          <a:p>
            <a:r>
              <a:rPr lang="en-US" sz="2000"/>
              <a:t>Recommendations</a:t>
            </a:r>
          </a:p>
        </p:txBody>
      </p:sp>
      <p:sp>
        <p:nvSpPr>
          <p:cNvPr id="29701" name="Rectangle 6"/>
          <p:cNvSpPr>
            <a:spLocks noGrp="1" noChangeArrowheads="1"/>
          </p:cNvSpPr>
          <p:nvPr>
            <p:ph type="title"/>
          </p:nvPr>
        </p:nvSpPr>
        <p:spPr>
          <a:xfrm>
            <a:off x="4632325" y="381000"/>
            <a:ext cx="1436688" cy="474663"/>
          </a:xfrm>
        </p:spPr>
        <p:txBody>
          <a:bodyPr/>
          <a:lstStyle/>
          <a:p>
            <a:r>
              <a:rPr lang="en-US"/>
              <a:t>Topics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634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D9F23E3-09F4-634F-AF2D-60799BF3BA86}" type="slidenum">
              <a:rPr lang="en-US" smtClean="0"/>
              <a:pPr/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282700"/>
            <a:ext cx="7772400" cy="542290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1800" dirty="0"/>
              <a:t>Error action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By default, a SPICE error signal stops execution of MATLAB scripts; a SPICE error message is displayed; control returns to the execution level.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Mice sets the CSPICE shared object library’s error handling system to RETURN mode.  No other modes are used.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The CSPICE error state is reset after detecting an error.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Use the MATLAB try/catch construct to respond to error condition.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Error message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1400" dirty="0"/>
              <a:t>CSPICE short, long, and </a:t>
            </a:r>
            <a:r>
              <a:rPr lang="en-US" sz="1400" dirty="0" err="1"/>
              <a:t>traceback</a:t>
            </a:r>
            <a:r>
              <a:rPr lang="en-US" sz="1400" dirty="0"/>
              <a:t> error messages are merged into a single, </a:t>
            </a:r>
            <a:r>
              <a:rPr lang="en-US" sz="1400" dirty="0" err="1"/>
              <a:t>parsable</a:t>
            </a:r>
            <a:r>
              <a:rPr lang="en-US" sz="1400" dirty="0"/>
              <a:t>,  message.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Example: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charset="0"/>
              </a:rPr>
              <a:t>   </a:t>
            </a:r>
            <a:r>
              <a:rPr lang="en-US" sz="1200" dirty="0">
                <a:latin typeface="Courier New" charset="0"/>
              </a:rPr>
              <a:t>??? SPICE(MISSINGTIMEINFO): [et2utc-&gt;ET2UTC-&gt;UNITIM]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The following, needed to convert between the 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uniform time scales, could not be found in the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kernel pool: DELTET/DELTA_T_A, DELTET/K,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DELTET/EB, DELTET/M. Your program may have failed to load…</a:t>
            </a:r>
            <a:endParaRPr lang="en-US" sz="1100" dirty="0">
              <a:latin typeface="Courier New" charset="0"/>
            </a:endParaRP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Use the MATLAB function </a:t>
            </a:r>
            <a:r>
              <a:rPr lang="en-US" sz="1800" dirty="0" err="1"/>
              <a:t>lasterror</a:t>
            </a:r>
            <a:r>
              <a:rPr lang="en-US" sz="1800" dirty="0"/>
              <a:t> to retrieve SPICE error diagnostics. When a SPICE error occurs: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the “message” field of the structure returned by </a:t>
            </a:r>
            <a:r>
              <a:rPr lang="en-US" sz="1400" dirty="0" err="1"/>
              <a:t>lasterror</a:t>
            </a:r>
            <a:r>
              <a:rPr lang="en-US" sz="1400" dirty="0"/>
              <a:t> contains the SPICE error message.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the “stack” field of this structure refers to the location in the m-file from which the Mice wrapper was called (and so is generally not useful).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the “identifier” field of this structure currently is not set.</a:t>
            </a:r>
            <a:r>
              <a:rPr lang="en-US" sz="1000" dirty="0">
                <a:latin typeface="Courier New" charset="0"/>
              </a:rPr>
              <a:t>				</a:t>
            </a: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title"/>
          </p:nvPr>
        </p:nvSpPr>
        <p:spPr>
          <a:xfrm>
            <a:off x="3349625" y="381000"/>
            <a:ext cx="3987800" cy="474663"/>
          </a:xfrm>
        </p:spPr>
        <p:txBody>
          <a:bodyPr/>
          <a:lstStyle/>
          <a:p>
            <a:r>
              <a:rPr lang="en-US"/>
              <a:t>Mice Error Handling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655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0DC997F-6CAB-504D-8D5F-E19EE1A15856}" type="slidenum">
              <a:rPr lang="en-US" smtClean="0"/>
              <a:pPr/>
              <a:t>21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554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924800" cy="4724400"/>
          </a:xfrm>
          <a:noFill/>
        </p:spPr>
        <p:txBody>
          <a:bodyPr lIns="90487" rIns="90487"/>
          <a:lstStyle/>
          <a:p>
            <a:r>
              <a:rPr lang="en-US" dirty="0"/>
              <a:t>For easier problem solving</a:t>
            </a:r>
          </a:p>
          <a:p>
            <a:pPr lvl="1"/>
            <a:r>
              <a:rPr lang="en-US" dirty="0"/>
              <a:t>Leave tracing enabled when debugging.</a:t>
            </a:r>
          </a:p>
          <a:p>
            <a:pPr lvl="1"/>
            <a:r>
              <a:rPr lang="en-US" dirty="0"/>
              <a:t>Always test FAILED after a sequence of one or more consecutive calls to SPICE routines.  </a:t>
            </a:r>
          </a:p>
          <a:p>
            <a:pPr lvl="1"/>
            <a:r>
              <a:rPr lang="en-US" dirty="0"/>
              <a:t>Don’t throw away error output.  It may be the only useful clue as to what’s going wrong.  </a:t>
            </a:r>
          </a:p>
          <a:p>
            <a:pPr lvl="2"/>
            <a:r>
              <a:rPr lang="en-US" dirty="0"/>
              <a:t>Programs that must suppress SPICE error output should trap it and provide a means for retrieving it.</a:t>
            </a:r>
          </a:p>
          <a:p>
            <a:pPr lvl="3"/>
            <a:r>
              <a:rPr lang="en-US" dirty="0"/>
              <a:t>Test FAILED to see whether an error occurred.</a:t>
            </a:r>
          </a:p>
          <a:p>
            <a:pPr lvl="3"/>
            <a:r>
              <a:rPr lang="en-US" dirty="0"/>
              <a:t>Use GETMSG to retrieve error messages</a:t>
            </a:r>
          </a:p>
          <a:p>
            <a:pPr lvl="3"/>
            <a:r>
              <a:rPr lang="en-US" dirty="0"/>
              <a:t>Use RESET to clear the error condition</a:t>
            </a:r>
          </a:p>
          <a:p>
            <a:pPr lvl="1"/>
            <a:r>
              <a:rPr lang="en-US" dirty="0"/>
              <a:t>Use SPICE error handling in your own code where appropriate.</a:t>
            </a:r>
          </a:p>
          <a:p>
            <a:pPr lvl="1"/>
            <a:r>
              <a:rPr lang="en-US" dirty="0"/>
              <a:t>When reporting errors to NAIF, have SPICE error message output available </a:t>
            </a:r>
          </a:p>
          <a:p>
            <a:pPr lvl="2"/>
            <a:r>
              <a:rPr lang="en-US" dirty="0"/>
              <a:t>Note whether error output is actually from SPICE routines, from non-SPICE code, or was generated at the system level.</a:t>
            </a:r>
          </a:p>
        </p:txBody>
      </p:sp>
      <p:sp>
        <p:nvSpPr>
          <p:cNvPr id="65541" name="Rectangle 6"/>
          <p:cNvSpPr>
            <a:spLocks noGrp="1" noChangeArrowheads="1"/>
          </p:cNvSpPr>
          <p:nvPr>
            <p:ph type="title"/>
          </p:nvPr>
        </p:nvSpPr>
        <p:spPr>
          <a:xfrm>
            <a:off x="3468688" y="381000"/>
            <a:ext cx="3762375" cy="474663"/>
          </a:xfrm>
        </p:spPr>
        <p:txBody>
          <a:bodyPr/>
          <a:lstStyle/>
          <a:p>
            <a:r>
              <a:rPr lang="en-US"/>
              <a:t>Recommendations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FE6C169-E30C-7943-9B05-7BB02C31D93A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1450"/>
            <a:ext cx="8083550" cy="4730750"/>
          </a:xfrm>
          <a:noFill/>
        </p:spPr>
        <p:txBody>
          <a:bodyPr lIns="90487" rIns="90487"/>
          <a:lstStyle/>
          <a:p>
            <a:r>
              <a:rPr lang="en-US" dirty="0"/>
              <a:t>Run-time error conditions such as:</a:t>
            </a:r>
          </a:p>
          <a:p>
            <a:pPr lvl="1"/>
            <a:r>
              <a:rPr lang="en-US" dirty="0"/>
              <a:t>Files</a:t>
            </a:r>
          </a:p>
          <a:p>
            <a:pPr lvl="2"/>
            <a:r>
              <a:rPr lang="en-US" dirty="0"/>
              <a:t>Required files not loaded</a:t>
            </a:r>
          </a:p>
          <a:p>
            <a:pPr lvl="2"/>
            <a:r>
              <a:rPr lang="en-US" dirty="0"/>
              <a:t>Gaps in data</a:t>
            </a:r>
          </a:p>
          <a:p>
            <a:pPr lvl="2"/>
            <a:r>
              <a:rPr lang="en-US" dirty="0"/>
              <a:t>Corrupted or malformed files (e.g. ftp’d in wrong mode)</a:t>
            </a:r>
          </a:p>
          <a:p>
            <a:pPr lvl="1"/>
            <a:r>
              <a:rPr lang="en-US" dirty="0"/>
              <a:t>Invalid subroutine/function arguments  </a:t>
            </a:r>
          </a:p>
          <a:p>
            <a:pPr lvl="2"/>
            <a:r>
              <a:rPr lang="en-US" dirty="0"/>
              <a:t>String values unrecognized</a:t>
            </a:r>
          </a:p>
          <a:p>
            <a:pPr lvl="2"/>
            <a:r>
              <a:rPr lang="en-US" dirty="0"/>
              <a:t>Numeric values out of range</a:t>
            </a:r>
          </a:p>
          <a:p>
            <a:pPr lvl="2"/>
            <a:r>
              <a:rPr lang="en-US" dirty="0"/>
              <a:t>Data type/dimension mismatch</a:t>
            </a:r>
          </a:p>
          <a:p>
            <a:pPr lvl="1"/>
            <a:r>
              <a:rPr lang="en-US" dirty="0"/>
              <a:t>Arithmetic errors	</a:t>
            </a:r>
          </a:p>
          <a:p>
            <a:pPr lvl="2"/>
            <a:r>
              <a:rPr lang="en-US" dirty="0"/>
              <a:t>Divide by zero, taking the square root of a negative number</a:t>
            </a:r>
          </a:p>
          <a:p>
            <a:pPr lvl="1"/>
            <a:r>
              <a:rPr lang="en-US" dirty="0"/>
              <a:t>Environment problems</a:t>
            </a:r>
          </a:p>
          <a:p>
            <a:pPr lvl="2"/>
            <a:r>
              <a:rPr lang="en-US" dirty="0"/>
              <a:t>Insufficient disk space for output files</a:t>
            </a:r>
          </a:p>
          <a:p>
            <a:pPr lvl="2"/>
            <a:r>
              <a:rPr lang="en-US" dirty="0"/>
              <a:t>Lack of required read/write permission/privileges</a:t>
            </a:r>
          </a:p>
        </p:txBody>
      </p:sp>
      <p:sp>
        <p:nvSpPr>
          <p:cNvPr id="31749" name="Rectangle 6"/>
          <p:cNvSpPr>
            <a:spLocks noGrp="1" noChangeArrowheads="1"/>
          </p:cNvSpPr>
          <p:nvPr>
            <p:ph type="title"/>
          </p:nvPr>
        </p:nvSpPr>
        <p:spPr>
          <a:xfrm>
            <a:off x="3309938" y="381000"/>
            <a:ext cx="4079875" cy="474663"/>
          </a:xfrm>
        </p:spPr>
        <p:txBody>
          <a:bodyPr/>
          <a:lstStyle/>
          <a:p>
            <a:r>
              <a:rPr lang="en-US" dirty="0"/>
              <a:t>Exceptions Are… - 1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91FF204-5EC9-1B48-93CB-13C346FF6153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37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464820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Valid but unusual conditions, such as: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Normalize the zero vector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Find the rotation axis of the identity matrix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Find the boresight intercept </a:t>
            </a:r>
            <a:r>
              <a:rPr lang="en-US" dirty="0" err="1"/>
              <a:t>lat</a:t>
            </a:r>
            <a:r>
              <a:rPr lang="en-US" dirty="0"/>
              <a:t>/</a:t>
            </a:r>
            <a:r>
              <a:rPr lang="en-US" dirty="0" err="1"/>
              <a:t>lon</a:t>
            </a:r>
            <a:r>
              <a:rPr lang="en-US" dirty="0"/>
              <a:t> for a non-intercept case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Find a substring where the end index precedes the start index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Such cases are normally not SPICE “Error Conditions”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Typically must be handled by a logical branch</a:t>
            </a:r>
          </a:p>
          <a:p>
            <a:pPr>
              <a:lnSpc>
                <a:spcPct val="80000"/>
              </a:lnSpc>
            </a:pPr>
            <a:r>
              <a:rPr lang="en-US" dirty="0"/>
              <a:t>Errors found by analysis tools, such as: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Invalid SQL query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Invalid string representing a number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Such cases are normally not SPICE “Error Conditions”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However, if a SPICE parsing routine failed because it couldn’t open a scratch file, that would be an “error condition”</a:t>
            </a:r>
          </a:p>
        </p:txBody>
      </p:sp>
      <p:sp>
        <p:nvSpPr>
          <p:cNvPr id="33797" name="Rectangle 6"/>
          <p:cNvSpPr>
            <a:spLocks noGrp="1" noChangeArrowheads="1"/>
          </p:cNvSpPr>
          <p:nvPr>
            <p:ph type="title"/>
          </p:nvPr>
        </p:nvSpPr>
        <p:spPr>
          <a:xfrm>
            <a:off x="3309938" y="381000"/>
            <a:ext cx="4079875" cy="474663"/>
          </a:xfrm>
        </p:spPr>
        <p:txBody>
          <a:bodyPr/>
          <a:lstStyle/>
          <a:p>
            <a:r>
              <a:rPr lang="en-US"/>
              <a:t>Exceptions Are… - 2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3555" y="381000"/>
            <a:ext cx="3115825" cy="490387"/>
          </a:xfrm>
        </p:spPr>
        <p:txBody>
          <a:bodyPr/>
          <a:lstStyle/>
          <a:p>
            <a:r>
              <a:rPr lang="en-US" dirty="0"/>
              <a:t>SPICE “Errors”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50" y="1682750"/>
            <a:ext cx="7772400" cy="4648200"/>
          </a:xfrm>
        </p:spPr>
        <p:txBody>
          <a:bodyPr/>
          <a:lstStyle/>
          <a:p>
            <a:r>
              <a:rPr lang="en-US" dirty="0"/>
              <a:t>Most “errors” made while using SPICE result from a mistake in how you are trying to use SPICE code, or in how you are trying to use SPICE files</a:t>
            </a:r>
          </a:p>
          <a:p>
            <a:pPr lvl="1"/>
            <a:r>
              <a:rPr lang="en-US" dirty="0"/>
              <a:t>It’s rare that a SPICE user finds an error within SPICE Toolkit code</a:t>
            </a:r>
          </a:p>
          <a:p>
            <a:r>
              <a:rPr lang="en-US" dirty="0"/>
              <a:t>The SPICE “exception handling subsystem” helps detect user’s errors</a:t>
            </a:r>
          </a:p>
          <a:p>
            <a:r>
              <a:rPr lang="en-US" dirty="0"/>
              <a:t>All “errors” detected by SPICE result in a SPICE error message</a:t>
            </a:r>
          </a:p>
          <a:p>
            <a:pPr lvl="1"/>
            <a:r>
              <a:rPr lang="en-US" dirty="0"/>
              <a:t>Such errors will not make your program crash</a:t>
            </a:r>
          </a:p>
          <a:p>
            <a:r>
              <a:rPr lang="en-US" dirty="0"/>
              <a:t>A program crash indicates an error in your own code, a corrupted SPICE kernel, or (rarely) a SPICE bug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Exception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DB9FCE-95C5-474B-9595-1AB6AD240B58}" type="slidenum">
              <a:rPr lang="en-US" smtClean="0"/>
              <a:pPr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370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C354E18-210D-D344-86CF-7499067650FB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584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94013" y="381000"/>
            <a:ext cx="4914900" cy="474663"/>
          </a:xfrm>
        </p:spPr>
        <p:txBody>
          <a:bodyPr/>
          <a:lstStyle/>
          <a:p>
            <a:r>
              <a:rPr lang="en-US"/>
              <a:t>Language Dependencies</a:t>
            </a:r>
          </a:p>
        </p:txBody>
      </p:sp>
      <p:sp>
        <p:nvSpPr>
          <p:cNvPr id="3584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283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SPICELIB and CSPICE provide essentially identical error handling capabilities.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Icy and Mice provide similar error handling functionality; this functionality is quite different from that of CSPICE. 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These systems do rely on CSPICE for most error </a:t>
            </a:r>
            <a:r>
              <a:rPr lang="en-US" sz="1600" u="sng" dirty="0"/>
              <a:t>detection</a:t>
            </a:r>
            <a:r>
              <a:rPr lang="en-US" sz="1600" dirty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Icy and Mice provide no API for customizing underlying CSPICE error handling behavior.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Short, long, and </a:t>
            </a:r>
            <a:r>
              <a:rPr lang="en-US" sz="1600" dirty="0" err="1"/>
              <a:t>traceback</a:t>
            </a:r>
            <a:r>
              <a:rPr lang="en-US" sz="1600" dirty="0"/>
              <a:t> error messages are merged into a single, </a:t>
            </a:r>
            <a:r>
              <a:rPr lang="en-US" sz="1600" dirty="0" err="1"/>
              <a:t>parsable</a:t>
            </a:r>
            <a:r>
              <a:rPr lang="en-US" sz="1600" dirty="0"/>
              <a:t>,  message.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Use IDL or MATLAB features to customize error handling…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to prevent your program from stopping.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to capture SPICE error messages.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Most of this tutorial deals with SPICELIB and CSPICE error handling.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There is a bit on Icy and Mice near the end.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F80AAA-A9F5-1148-856F-50E15CC924B4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686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4495800"/>
          </a:xfrm>
          <a:noFill/>
        </p:spPr>
        <p:txBody>
          <a:bodyPr lIns="90487" rIns="90487"/>
          <a:lstStyle/>
          <a:p>
            <a:r>
              <a:rPr lang="en-US" dirty="0"/>
              <a:t>Error handling in SPICE:  safety first</a:t>
            </a:r>
            <a:endParaRPr lang="en-US" sz="3200" dirty="0"/>
          </a:p>
          <a:p>
            <a:pPr lvl="1"/>
            <a:r>
              <a:rPr lang="en-US" dirty="0"/>
              <a:t>Trap errors where they occur; don’t let them propagate.</a:t>
            </a:r>
          </a:p>
          <a:p>
            <a:pPr lvl="2"/>
            <a:r>
              <a:rPr lang="en-US" dirty="0"/>
              <a:t>Don’t let errors “fall through” to the operating system.</a:t>
            </a:r>
          </a:p>
          <a:p>
            <a:pPr lvl="1"/>
            <a:r>
              <a:rPr lang="en-US" dirty="0"/>
              <a:t>Supply meaningful diagnostic messages.</a:t>
            </a:r>
          </a:p>
          <a:p>
            <a:pPr lvl="2"/>
            <a:r>
              <a:rPr lang="en-US" dirty="0"/>
              <a:t>Incorporate relevant run-time data.</a:t>
            </a:r>
          </a:p>
          <a:p>
            <a:pPr lvl="2"/>
            <a:r>
              <a:rPr lang="en-US" dirty="0"/>
              <a:t>Supply context in human-readable form.</a:t>
            </a:r>
          </a:p>
          <a:p>
            <a:pPr lvl="1"/>
            <a:r>
              <a:rPr lang="en-US" dirty="0"/>
              <a:t>Don’t depend on callers to handle errors.</a:t>
            </a:r>
          </a:p>
          <a:p>
            <a:pPr lvl="2"/>
            <a:r>
              <a:rPr lang="en-US" dirty="0"/>
              <a:t>Normally, “error flags” are not returned to callers.</a:t>
            </a:r>
          </a:p>
          <a:p>
            <a:pPr lvl="1"/>
            <a:r>
              <a:rPr lang="en-US" dirty="0"/>
              <a:t>Stop unless told not to.</a:t>
            </a:r>
          </a:p>
          <a:p>
            <a:pPr lvl="2"/>
            <a:r>
              <a:rPr lang="en-US" dirty="0"/>
              <a:t>Don’t try to continue by making “smart guesses.”</a:t>
            </a:r>
          </a:p>
          <a:p>
            <a:r>
              <a:rPr lang="en-US" dirty="0"/>
              <a:t>Subroutine interface for error handling</a:t>
            </a:r>
          </a:p>
          <a:p>
            <a:pPr lvl="1"/>
            <a:r>
              <a:rPr lang="en-US" dirty="0"/>
              <a:t>Interface routines called within SPICE may be called by users’ application programs</a:t>
            </a:r>
          </a:p>
        </p:txBody>
      </p:sp>
      <p:sp>
        <p:nvSpPr>
          <p:cNvPr id="36869" name="Rectangle 6"/>
          <p:cNvSpPr>
            <a:spLocks noGrp="1" noChangeArrowheads="1"/>
          </p:cNvSpPr>
          <p:nvPr>
            <p:ph type="title"/>
          </p:nvPr>
        </p:nvSpPr>
        <p:spPr>
          <a:xfrm>
            <a:off x="1963738" y="381000"/>
            <a:ext cx="7146925" cy="422275"/>
          </a:xfrm>
        </p:spPr>
        <p:txBody>
          <a:bodyPr/>
          <a:lstStyle/>
          <a:p>
            <a:r>
              <a:rPr lang="en-US" sz="2800"/>
              <a:t>Fortran and C Error Handling Features - 1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45D07C-433D-6743-87D4-573640BFC019}" type="slidenum">
              <a:rPr lang="en-US" smtClean="0"/>
              <a:pPr/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891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3550" y="1447800"/>
            <a:ext cx="8610600" cy="4945063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Signal errors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Create descriptive messages when and where an error is detected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Short message, long message, (explanation), </a:t>
            </a:r>
            <a:r>
              <a:rPr lang="en-US" dirty="0" err="1"/>
              <a:t>traceback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“Signal” the error:  set error status, output messages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By default, CSPICE error output goes to </a:t>
            </a:r>
            <a:r>
              <a:rPr lang="en-US" dirty="0" err="1"/>
              <a:t>stdout</a:t>
            </a:r>
            <a:r>
              <a:rPr lang="en-US" dirty="0"/>
              <a:t> (not </a:t>
            </a:r>
            <a:r>
              <a:rPr lang="en-US" dirty="0" err="1"/>
              <a:t>stderr</a:t>
            </a:r>
            <a:r>
              <a:rPr lang="en-US" dirty="0"/>
              <a:t>)</a:t>
            </a:r>
          </a:p>
          <a:p>
            <a:pPr>
              <a:lnSpc>
                <a:spcPct val="80000"/>
              </a:lnSpc>
            </a:pPr>
            <a:r>
              <a:rPr lang="en-US" dirty="0"/>
              <a:t>Retrieve error information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Get status and error messages via subroutine calls </a:t>
            </a:r>
          </a:p>
          <a:p>
            <a:pPr>
              <a:lnSpc>
                <a:spcPct val="80000"/>
              </a:lnSpc>
            </a:pPr>
            <a:r>
              <a:rPr lang="en-US" dirty="0"/>
              <a:t>Customize error response---actions taken when an error occurs.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 error handling mode (“action”)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 error output device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 message selection </a:t>
            </a:r>
          </a:p>
          <a:p>
            <a:pPr>
              <a:lnSpc>
                <a:spcPct val="80000"/>
              </a:lnSpc>
            </a:pPr>
            <a:r>
              <a:rPr lang="en-US" dirty="0"/>
              <a:t>Inhibit tracing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To improve run-time performance (only for thoroughly debugged code)</a:t>
            </a:r>
          </a:p>
        </p:txBody>
      </p:sp>
      <p:sp>
        <p:nvSpPr>
          <p:cNvPr id="38917" name="Rectangle 6"/>
          <p:cNvSpPr>
            <a:spLocks noGrp="1" noChangeArrowheads="1"/>
          </p:cNvSpPr>
          <p:nvPr>
            <p:ph type="title"/>
          </p:nvPr>
        </p:nvSpPr>
        <p:spPr>
          <a:xfrm>
            <a:off x="1935163" y="381000"/>
            <a:ext cx="7146925" cy="422275"/>
          </a:xfrm>
        </p:spPr>
        <p:txBody>
          <a:bodyPr/>
          <a:lstStyle/>
          <a:p>
            <a:r>
              <a:rPr lang="en-US" sz="2800"/>
              <a:t>Fortran and C Error Handling Features - 2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Exception Handling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BAE2EF-05D6-CC4F-AF38-019F16DACC28}" type="slidenum">
              <a:rPr lang="en-US" smtClean="0"/>
              <a:pPr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096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4876800"/>
          </a:xfrm>
          <a:noFill/>
        </p:spPr>
        <p:txBody>
          <a:bodyPr lIns="90487" rIns="90487"/>
          <a:lstStyle/>
          <a:p>
            <a:r>
              <a:rPr lang="en-US" dirty="0"/>
              <a:t>Short message</a:t>
            </a:r>
          </a:p>
          <a:p>
            <a:pPr lvl="1"/>
            <a:r>
              <a:rPr lang="en-US" dirty="0"/>
              <a:t>Up to 25 characters.</a:t>
            </a:r>
          </a:p>
          <a:p>
            <a:pPr lvl="1"/>
            <a:r>
              <a:rPr lang="en-US" dirty="0"/>
              <a:t>Can easily be compared with expected value.</a:t>
            </a:r>
          </a:p>
          <a:p>
            <a:pPr lvl="2"/>
            <a:r>
              <a:rPr lang="en-US" dirty="0"/>
              <a:t>Example:  SPICE(FILEOPENFAILED).</a:t>
            </a:r>
          </a:p>
          <a:p>
            <a:r>
              <a:rPr lang="en-US" dirty="0"/>
              <a:t>Long message</a:t>
            </a:r>
          </a:p>
          <a:p>
            <a:pPr lvl="1"/>
            <a:r>
              <a:rPr lang="en-US" dirty="0"/>
              <a:t>Up to 1840 characters.</a:t>
            </a:r>
          </a:p>
          <a:p>
            <a:pPr lvl="1"/>
            <a:r>
              <a:rPr lang="en-US" dirty="0"/>
              <a:t>Can contain values supplied at run time.</a:t>
            </a:r>
          </a:p>
          <a:p>
            <a:pPr lvl="2"/>
            <a:r>
              <a:rPr lang="en-US" dirty="0"/>
              <a:t>Example:  'The file &lt;sat077.bsp&gt; was not found.'</a:t>
            </a:r>
          </a:p>
          <a:p>
            <a:r>
              <a:rPr lang="en-US" dirty="0"/>
              <a:t>Traceback</a:t>
            </a:r>
          </a:p>
          <a:p>
            <a:pPr lvl="1"/>
            <a:r>
              <a:rPr lang="en-US" dirty="0"/>
              <a:t>Shows call tree above routine where error was signaled.</a:t>
            </a:r>
          </a:p>
          <a:p>
            <a:pPr lvl="2"/>
            <a:r>
              <a:rPr lang="en-US" dirty="0"/>
              <a:t>Not dependent on system tracing capability.</a:t>
            </a:r>
          </a:p>
          <a:p>
            <a:pPr lvl="2"/>
            <a:r>
              <a:rPr lang="en-US" dirty="0"/>
              <a:t>Don’t need a “crash” to obtain a traceback.</a:t>
            </a:r>
          </a:p>
        </p:txBody>
      </p:sp>
      <p:sp>
        <p:nvSpPr>
          <p:cNvPr id="40965" name="Rectangle 6"/>
          <p:cNvSpPr>
            <a:spLocks noGrp="1" noChangeArrowheads="1"/>
          </p:cNvSpPr>
          <p:nvPr>
            <p:ph type="title"/>
          </p:nvPr>
        </p:nvSpPr>
        <p:spPr>
          <a:xfrm>
            <a:off x="3762375" y="381000"/>
            <a:ext cx="3176588" cy="474663"/>
          </a:xfrm>
        </p:spPr>
        <p:txBody>
          <a:bodyPr/>
          <a:lstStyle/>
          <a:p>
            <a:r>
              <a:rPr lang="en-US"/>
              <a:t>Error Messages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05_overview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05_over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5_overvi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_overvi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_overvi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_overvi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_over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_over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_over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BigMac:Users:cacton:++Good_Stuff:+Tutorials:New_final_office:05_overview.ppt</Template>
  <TotalTime>816</TotalTime>
  <Words>2217</Words>
  <Application>Microsoft Macintosh PowerPoint</Application>
  <PresentationFormat>Custom</PresentationFormat>
  <Paragraphs>285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Courier New</vt:lpstr>
      <vt:lpstr>Times New Roman</vt:lpstr>
      <vt:lpstr>SPICE_Presentation</vt:lpstr>
      <vt:lpstr>05_overview</vt:lpstr>
      <vt:lpstr>Exception Handling</vt:lpstr>
      <vt:lpstr>Topics</vt:lpstr>
      <vt:lpstr>Exceptions Are… - 1</vt:lpstr>
      <vt:lpstr>Exceptions Are… - 2</vt:lpstr>
      <vt:lpstr>SPICE “Errors”</vt:lpstr>
      <vt:lpstr>Language Dependencies</vt:lpstr>
      <vt:lpstr>Fortran and C Error Handling Features - 1</vt:lpstr>
      <vt:lpstr>Fortran and C Error Handling Features - 2</vt:lpstr>
      <vt:lpstr>Error Messages</vt:lpstr>
      <vt:lpstr>Error Handling Actions - 1</vt:lpstr>
      <vt:lpstr>Error Handling Actions - 2</vt:lpstr>
      <vt:lpstr>Error Device</vt:lpstr>
      <vt:lpstr>Customize Error Handling - 1</vt:lpstr>
      <vt:lpstr>Customize Error Handling - 2</vt:lpstr>
      <vt:lpstr>Get Error Status - 1</vt:lpstr>
      <vt:lpstr>Get Error Status - 2</vt:lpstr>
      <vt:lpstr>Signal Errors - 1</vt:lpstr>
      <vt:lpstr>Signal Errors - 2</vt:lpstr>
      <vt:lpstr>Icy Error Handling</vt:lpstr>
      <vt:lpstr>Mice Error Handling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SPICE Toolkit Exception Handling</dc:title>
  <cp:lastModifiedBy>Semenov, Boris V (US 392N)</cp:lastModifiedBy>
  <cp:revision>123</cp:revision>
  <cp:lastPrinted>2016-03-01T19:17:55Z</cp:lastPrinted>
  <dcterms:created xsi:type="dcterms:W3CDTF">2010-02-25T04:35:15Z</dcterms:created>
  <dcterms:modified xsi:type="dcterms:W3CDTF">2023-04-09T13:35:30Z</dcterms:modified>
</cp:coreProperties>
</file>