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61" r:id="rId5"/>
    <p:sldId id="263" r:id="rId6"/>
    <p:sldId id="264" r:id="rId7"/>
  </p:sldIdLst>
  <p:sldSz cx="9156700" cy="68707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38"/>
    <p:restoredTop sz="99871" autoAdjust="0"/>
  </p:normalViewPr>
  <p:slideViewPr>
    <p:cSldViewPr>
      <p:cViewPr varScale="1">
        <p:scale>
          <a:sx n="99" d="100"/>
          <a:sy n="99" d="100"/>
        </p:scale>
        <p:origin x="192" y="83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1802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5325"/>
            <a:ext cx="4559300" cy="341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790276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3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91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ADE0-20E2-3548-AAD9-222C1B93099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48D81-C58A-A14A-B412-199A85B0183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ADD2-75E7-6A4B-A15C-005364515EE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80FF0-8F6E-7047-90F2-9EEA09DFDF3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12170-D149-1848-A281-22B2752B56E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3A0BE-3FD1-EE40-B74E-1AEF585EE2C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E8EF3-AAD8-CD46-9AE1-177BCD43EFD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00C3E-964F-3845-ACE3-2A29E7440F9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49FB-9D84-0441-B80D-F34E411BADB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85985-27EF-4A41-BF5E-47710B24762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396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206375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n-lt"/>
              </a:defRPr>
            </a:lvl1pPr>
          </a:lstStyle>
          <a:p>
            <a:pPr>
              <a:defRPr/>
            </a:pPr>
            <a:fld id="{B7C099C0-78FA-8F44-9058-62CE8FA7EE56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4346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7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0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1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2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3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4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14358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aif.jpl.nasa.gov/pub/naif/toolkit_docs/FORTRAN/req/problem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if.jpl.nasa.gov/pub/naif/toolkit_docs/MATLAB/req/problems.html" TargetMode="External"/><Relationship Id="rId5" Type="http://schemas.openxmlformats.org/officeDocument/2006/relationships/hyperlink" Target="https://naif.jpl.nasa.gov/pub/naif/toolkit_docs/IDL/req/problems.html" TargetMode="External"/><Relationship Id="rId4" Type="http://schemas.openxmlformats.org/officeDocument/2006/relationships/hyperlink" Target="https://naif.jpl.nasa.gov/pub/naif/toolkit_docs/C/req/problems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aif.jpl.nasa.gov/naif/contact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0463" y="2271713"/>
            <a:ext cx="4318000" cy="1006475"/>
          </a:xfrm>
          <a:noFill/>
        </p:spPr>
        <p:txBody>
          <a:bodyPr/>
          <a:lstStyle/>
          <a:p>
            <a:r>
              <a:rPr lang="en-US" sz="3600"/>
              <a:t>SPICE Toolkit</a:t>
            </a:r>
            <a:br>
              <a:rPr lang="en-US" sz="3600"/>
            </a:br>
            <a:r>
              <a:rPr lang="en-US" sz="3600"/>
              <a:t>Common Problems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7" rIns="90487"/>
          <a:lstStyle/>
          <a:p>
            <a:endParaRPr lang="en-US" dirty="0"/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D0654A-1288-C147-8175-EDD75DF99A05}" type="slidenum">
              <a:rPr lang="en-US"/>
              <a:pPr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57400" y="2590800"/>
            <a:ext cx="5105400" cy="16002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Prevention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Useful Documentation</a:t>
            </a:r>
          </a:p>
          <a:p>
            <a:pPr>
              <a:lnSpc>
                <a:spcPct val="80000"/>
              </a:lnSpc>
            </a:pPr>
            <a:r>
              <a:rPr lang="en-US" dirty="0"/>
              <a:t>Reporting a Problem to NAIF</a:t>
            </a:r>
          </a:p>
        </p:txBody>
      </p:sp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>
          <a:xfrm>
            <a:off x="4640263" y="381000"/>
            <a:ext cx="1436687" cy="474663"/>
          </a:xfrm>
        </p:spPr>
        <p:txBody>
          <a:bodyPr/>
          <a:lstStyle/>
          <a:p>
            <a:r>
              <a:rPr lang="en-US"/>
              <a:t>Topics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401C42-22D6-0B4D-9B9D-CBA0D0F97BD9}" type="slidenum">
              <a:rPr lang="en-US"/>
              <a:pPr>
                <a:defRPr/>
              </a:pPr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301750"/>
            <a:ext cx="8229600" cy="5334000"/>
          </a:xfrm>
          <a:noFill/>
        </p:spPr>
        <p:txBody>
          <a:bodyPr lIns="90487" rIns="90487"/>
          <a:lstStyle/>
          <a:p>
            <a:r>
              <a:rPr lang="en-US" sz="2000" dirty="0"/>
              <a:t>Use a Toolkit obtained directly from NAIF and intended for your specific environment (platform/OS/compiler/compiler options)</a:t>
            </a:r>
          </a:p>
          <a:p>
            <a:pPr lvl="1"/>
            <a:r>
              <a:rPr lang="en-US" sz="1400" dirty="0"/>
              <a:t>Be extra careful about </a:t>
            </a:r>
            <a:r>
              <a:rPr lang="en-US" sz="1400" dirty="0">
                <a:solidFill>
                  <a:schemeClr val="accent2"/>
                </a:solidFill>
              </a:rPr>
              <a:t>32-bit</a:t>
            </a:r>
            <a:r>
              <a:rPr lang="en-US" sz="1400" dirty="0"/>
              <a:t> versus </a:t>
            </a:r>
            <a:r>
              <a:rPr lang="en-US" sz="1400" dirty="0">
                <a:solidFill>
                  <a:srgbClr val="063DE8"/>
                </a:solidFill>
              </a:rPr>
              <a:t>64-bit</a:t>
            </a:r>
            <a:r>
              <a:rPr lang="en-US" sz="1400" dirty="0"/>
              <a:t> hardware</a:t>
            </a:r>
          </a:p>
          <a:p>
            <a:r>
              <a:rPr lang="en-US" sz="2000" dirty="0"/>
              <a:t>Use a current Toolkit</a:t>
            </a:r>
          </a:p>
          <a:p>
            <a:pPr lvl="1"/>
            <a:r>
              <a:rPr lang="en-US" sz="1400" dirty="0"/>
              <a:t>Newer Toolkits may have bug fixes and new features you need</a:t>
            </a:r>
          </a:p>
          <a:p>
            <a:pPr lvl="2"/>
            <a:r>
              <a:rPr lang="en-US" sz="1400" dirty="0"/>
              <a:t>Toolkits are always backwards compatible, so you should have no problem re-linking your “old” application to the latest Toolkit</a:t>
            </a:r>
          </a:p>
          <a:p>
            <a:r>
              <a:rPr lang="en-US" sz="2000" dirty="0"/>
              <a:t>Read the pertinent documentation</a:t>
            </a:r>
          </a:p>
          <a:p>
            <a:pPr lvl="1"/>
            <a:r>
              <a:rPr lang="en-US" sz="1400" dirty="0"/>
              <a:t>Tutorials, module headers, Required Reading technical reference documents, comments inside kernels</a:t>
            </a:r>
          </a:p>
          <a:p>
            <a:r>
              <a:rPr lang="en-US" sz="2000" dirty="0"/>
              <a:t>Use the correct kernels</a:t>
            </a:r>
          </a:p>
          <a:p>
            <a:pPr lvl="1"/>
            <a:r>
              <a:rPr lang="en-US" sz="1400" dirty="0"/>
              <a:t>Often, but not always, this means the latest version</a:t>
            </a:r>
          </a:p>
          <a:p>
            <a:pPr lvl="1"/>
            <a:r>
              <a:rPr lang="en-US" sz="1400" dirty="0"/>
              <a:t>Verify that contents, time coverage (if applicable)  and intended use are suitable for your work</a:t>
            </a:r>
          </a:p>
          <a:p>
            <a:r>
              <a:rPr lang="en-US" sz="2000" dirty="0"/>
              <a:t>If you are using a Fortran Toolkit, be sure your text kernels all use the line termination appropriate for your platform.</a:t>
            </a:r>
          </a:p>
          <a:p>
            <a:pPr lvl="1"/>
            <a:r>
              <a:rPr lang="en-US" sz="1400" dirty="0"/>
              <a:t>Unix/Linux/OSX use  &lt;LF&gt;;  PC/Windows uses &lt;CR&gt;&lt;LF&gt;</a:t>
            </a:r>
          </a:p>
          <a:p>
            <a:pPr lvl="1"/>
            <a:r>
              <a:rPr lang="en-US" sz="1400" dirty="0"/>
              <a:t>Using the BINGO utility from the NAIF website to make the change is one solution</a:t>
            </a:r>
          </a:p>
          <a:p>
            <a:pPr lvl="1"/>
            <a:r>
              <a:rPr lang="en-US" sz="1400" dirty="0"/>
              <a:t>Be sure the last line in your text kernel ends with an end of line termination</a:t>
            </a:r>
          </a:p>
          <a:p>
            <a:pPr lvl="1"/>
            <a:endParaRPr lang="en-US" sz="16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3124200" y="363538"/>
            <a:ext cx="2814638" cy="474662"/>
          </a:xfrm>
        </p:spPr>
        <p:txBody>
          <a:bodyPr/>
          <a:lstStyle/>
          <a:p>
            <a:r>
              <a:rPr lang="en-US" dirty="0"/>
              <a:t>Prevention - 1</a:t>
            </a: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3740150" y="6626225"/>
            <a:ext cx="16097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 dirty="0">
                <a:latin typeface="Arial" charset="0"/>
              </a:rPr>
              <a:t>continued on next page</a:t>
            </a:r>
          </a:p>
        </p:txBody>
      </p:sp>
    </p:spTree>
    <p:extLst>
      <p:ext uri="{BB962C8B-B14F-4D97-AF65-F5344CB8AC3E}">
        <p14:creationId xmlns:p14="http://schemas.microsoft.com/office/powerpoint/2010/main" val="104992399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786C55-1DE3-8248-B9AA-B71AB52E1B23}" type="slidenum">
              <a:rPr lang="en-US"/>
              <a:pPr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301750"/>
            <a:ext cx="8001000" cy="5181600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</a:rPr>
              <a:t>Avoid common implementation problems</a:t>
            </a:r>
          </a:p>
          <a:p>
            <a:pPr lvl="1"/>
            <a:r>
              <a:rPr lang="en-US" sz="1600" dirty="0"/>
              <a:t>Verify use of the correct time system for your need</a:t>
            </a:r>
          </a:p>
          <a:p>
            <a:pPr lvl="2"/>
            <a:r>
              <a:rPr lang="en-US" sz="1600" dirty="0"/>
              <a:t>e.g., TDB (also called ET), UTC, or SCLK? </a:t>
            </a:r>
          </a:p>
          <a:p>
            <a:pPr lvl="1"/>
            <a:r>
              <a:rPr lang="en-US" sz="1600" dirty="0"/>
              <a:t>When using SCLK time tags, be sure to form your SCLK string to match the specification within the SCLK kernel</a:t>
            </a:r>
          </a:p>
          <a:p>
            <a:pPr lvl="2"/>
            <a:r>
              <a:rPr lang="en-US" sz="1600" dirty="0"/>
              <a:t>Make sure the fractional part is in the form that is expected</a:t>
            </a:r>
          </a:p>
          <a:p>
            <a:pPr lvl="1"/>
            <a:r>
              <a:rPr lang="en-US" sz="1600" dirty="0"/>
              <a:t>Verify that correct reference frames are used </a:t>
            </a:r>
          </a:p>
          <a:p>
            <a:pPr lvl="2"/>
            <a:r>
              <a:rPr lang="en-US" sz="1600" dirty="0"/>
              <a:t>e.g., MOON_PA versus MOON_ME versus IAU_MOON?</a:t>
            </a:r>
          </a:p>
          <a:p>
            <a:pPr lvl="2"/>
            <a:r>
              <a:rPr lang="en-US" sz="1600" dirty="0"/>
              <a:t>e.g. </a:t>
            </a:r>
            <a:r>
              <a:rPr lang="en-US" sz="1600" dirty="0" err="1"/>
              <a:t>IAU_Mars</a:t>
            </a:r>
            <a:r>
              <a:rPr lang="en-US" sz="1600" dirty="0"/>
              <a:t> versus MARSIAU?  (these are VERY different frames)</a:t>
            </a:r>
          </a:p>
          <a:p>
            <a:pPr lvl="1"/>
            <a:r>
              <a:rPr lang="en-US" sz="1600" dirty="0"/>
              <a:t>Check definitions of geometric quantities</a:t>
            </a:r>
          </a:p>
          <a:p>
            <a:pPr lvl="2"/>
            <a:r>
              <a:rPr lang="en-US" sz="1600" dirty="0"/>
              <a:t>e.g. </a:t>
            </a:r>
            <a:r>
              <a:rPr lang="en-US" sz="1600" dirty="0" err="1"/>
              <a:t>Planetocentric</a:t>
            </a:r>
            <a:r>
              <a:rPr lang="en-US" sz="1600" dirty="0"/>
              <a:t> vs. </a:t>
            </a:r>
            <a:r>
              <a:rPr lang="en-US" sz="1600" dirty="0" err="1"/>
              <a:t>planetographic</a:t>
            </a:r>
            <a:r>
              <a:rPr lang="en-US" sz="1600" dirty="0"/>
              <a:t> vs </a:t>
            </a:r>
            <a:r>
              <a:rPr lang="en-US" sz="1600" dirty="0" err="1"/>
              <a:t>planetodetic</a:t>
            </a:r>
            <a:r>
              <a:rPr lang="en-US" sz="1600" dirty="0"/>
              <a:t> coordinates</a:t>
            </a:r>
          </a:p>
          <a:p>
            <a:pPr lvl="2"/>
            <a:r>
              <a:rPr lang="en-US" sz="1600" dirty="0"/>
              <a:t>Oblate, spherical or DSK body shape</a:t>
            </a:r>
          </a:p>
          <a:p>
            <a:pPr lvl="1"/>
            <a:r>
              <a:rPr lang="en-US" sz="1600" dirty="0"/>
              <a:t>Check aberration corrections</a:t>
            </a:r>
          </a:p>
          <a:p>
            <a:pPr lvl="2"/>
            <a:r>
              <a:rPr lang="en-US" sz="1600" dirty="0"/>
              <a:t>Converged Newtonian light time + stellar aberration, light time + stellar aberration, light time only, or none?</a:t>
            </a:r>
          </a:p>
          <a:p>
            <a:pPr lvl="2"/>
            <a:r>
              <a:rPr lang="en-US" sz="1600" dirty="0"/>
              <a:t>Target orientation corrected for light time?</a:t>
            </a:r>
          </a:p>
          <a:p>
            <a:pPr lvl="1"/>
            <a:r>
              <a:rPr lang="en-US" sz="1600" dirty="0"/>
              <a:t>Don’t confuse an instrument </a:t>
            </a:r>
            <a:r>
              <a:rPr lang="en-US" sz="1600" u="sng" dirty="0"/>
              <a:t>reference frame</a:t>
            </a:r>
            <a:r>
              <a:rPr lang="en-US" sz="1600" dirty="0"/>
              <a:t> ID with the ID of the instrument itself (the object ID)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title"/>
          </p:nvPr>
        </p:nvSpPr>
        <p:spPr>
          <a:xfrm>
            <a:off x="3110557" y="363538"/>
            <a:ext cx="2841924" cy="490391"/>
          </a:xfrm>
        </p:spPr>
        <p:txBody>
          <a:bodyPr/>
          <a:lstStyle/>
          <a:p>
            <a:r>
              <a:rPr lang="en-US" dirty="0"/>
              <a:t>Prevention - 2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FCBF40-43A9-9D41-A779-3513610AF9D3}" type="slidenum">
              <a:rPr lang="en-US"/>
              <a:pPr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25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7350" y="1377950"/>
            <a:ext cx="8610600" cy="5035550"/>
          </a:xfrm>
          <a:noFill/>
        </p:spPr>
        <p:txBody>
          <a:bodyPr lIns="90487" rIns="90487"/>
          <a:lstStyle/>
          <a:p>
            <a:r>
              <a:rPr lang="en-US" sz="2000" dirty="0"/>
              <a:t>NAIF has compiled a list of common problems, probable causes, and solutions:</a:t>
            </a:r>
          </a:p>
          <a:p>
            <a:pPr lvl="1"/>
            <a:r>
              <a:rPr lang="en-US" sz="1600" dirty="0"/>
              <a:t>Refer to …/doc/html/</a:t>
            </a:r>
            <a:r>
              <a:rPr lang="en-US" sz="1600" dirty="0" err="1"/>
              <a:t>req</a:t>
            </a:r>
            <a:r>
              <a:rPr lang="en-US" sz="1600" dirty="0"/>
              <a:t>/</a:t>
            </a:r>
            <a:r>
              <a:rPr lang="en-US" sz="1600" dirty="0" err="1"/>
              <a:t>problems.html</a:t>
            </a:r>
            <a:r>
              <a:rPr lang="en-US" sz="1600" dirty="0"/>
              <a:t>  or …doc/</a:t>
            </a:r>
            <a:r>
              <a:rPr lang="en-US" sz="1600" dirty="0" err="1"/>
              <a:t>req</a:t>
            </a:r>
            <a:r>
              <a:rPr lang="en-US" sz="1600" dirty="0"/>
              <a:t>/PROBLEMS.REQ, both of which are provided in each Toolkit package. </a:t>
            </a:r>
            <a:r>
              <a:rPr lang="en-US" sz="1600" dirty="0">
                <a:solidFill>
                  <a:srgbClr val="000000"/>
                </a:solidFill>
              </a:rPr>
              <a:t>Or, access the HTML document corresponding to the supported language at:</a:t>
            </a:r>
          </a:p>
          <a:p>
            <a:pPr lvl="2"/>
            <a:r>
              <a:rPr lang="en-US" sz="16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https://naif.jpl.nasa.gov/pub/naif/toolkit_docs/FORTRAN/req/problems.html</a:t>
            </a:r>
            <a:endParaRPr lang="en-US" sz="1600" dirty="0">
              <a:solidFill>
                <a:schemeClr val="accent6"/>
              </a:solidFill>
            </a:endParaRPr>
          </a:p>
          <a:p>
            <a:pPr lvl="2"/>
            <a:r>
              <a:rPr lang="en-US" sz="1600" dirty="0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https://naif.jpl.nasa.gov/pub/naif/toolkit_docs/C/req/problems.html</a:t>
            </a:r>
            <a:endParaRPr lang="en-US" sz="1600" dirty="0">
              <a:solidFill>
                <a:schemeClr val="accent6"/>
              </a:solidFill>
            </a:endParaRPr>
          </a:p>
          <a:p>
            <a:pPr lvl="2"/>
            <a:r>
              <a:rPr lang="en-US" sz="16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https://naif.jpl.nasa.gov/pub/naif/toolkit_docs/IDL/req/problems.html</a:t>
            </a:r>
            <a:endParaRPr lang="en-US" sz="1600" dirty="0">
              <a:solidFill>
                <a:schemeClr val="accent6"/>
              </a:solidFill>
            </a:endParaRPr>
          </a:p>
          <a:p>
            <a:pPr lvl="2"/>
            <a:r>
              <a:rPr lang="en-US" sz="1600" dirty="0">
                <a:solidFill>
                  <a:schemeClr val="accent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https://naif.jpl.nasa.gov/pub/naif/toolkit_docs/MATLAB/req/problems.html</a:t>
            </a:r>
            <a:endParaRPr lang="en-US" sz="1600" dirty="0">
              <a:solidFill>
                <a:schemeClr val="accent6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Some on-line tutorials (e.g. SPK and CK) include a common problems section near the end of the tutorial</a:t>
            </a:r>
          </a:p>
          <a:p>
            <a:r>
              <a:rPr lang="en-US" sz="2000" dirty="0"/>
              <a:t>It may be useful to read these documents BEFORE embarking on extensive SPICE-based programming projects, since some problems are best solved early in the software development cycle</a:t>
            </a:r>
          </a:p>
        </p:txBody>
      </p:sp>
      <p:sp>
        <p:nvSpPr>
          <p:cNvPr id="22533" name="Rectangle 6"/>
          <p:cNvSpPr>
            <a:spLocks noGrp="1" noChangeArrowheads="1"/>
          </p:cNvSpPr>
          <p:nvPr>
            <p:ph type="title"/>
          </p:nvPr>
        </p:nvSpPr>
        <p:spPr>
          <a:xfrm>
            <a:off x="3283003" y="381000"/>
            <a:ext cx="4482998" cy="490391"/>
          </a:xfrm>
        </p:spPr>
        <p:txBody>
          <a:bodyPr/>
          <a:lstStyle/>
          <a:p>
            <a:r>
              <a:rPr lang="en-US" dirty="0"/>
              <a:t>Useful Documentation</a:t>
            </a:r>
          </a:p>
        </p:txBody>
      </p:sp>
    </p:spTree>
    <p:extLst>
      <p:ext uri="{BB962C8B-B14F-4D97-AF65-F5344CB8AC3E}">
        <p14:creationId xmlns:p14="http://schemas.microsoft.com/office/powerpoint/2010/main" val="53585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Common Problems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725DF5-8D60-4348-A1A2-AAC28083B37B}" type="slidenum">
              <a:rPr lang="en-US"/>
              <a:pPr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301750"/>
            <a:ext cx="7766050" cy="5105400"/>
          </a:xfrm>
          <a:noFill/>
        </p:spPr>
        <p:txBody>
          <a:bodyPr lIns="90487" rIns="90487"/>
          <a:lstStyle/>
          <a:p>
            <a:r>
              <a:rPr lang="en-US" sz="2000" dirty="0"/>
              <a:t>If you need help troubleshooting a programming or usage problem, you can send email to NAIF. Try to include these items in your email message:</a:t>
            </a:r>
          </a:p>
          <a:p>
            <a:pPr lvl="1"/>
            <a:r>
              <a:rPr lang="en-US" sz="1600" dirty="0"/>
              <a:t>The SPICE or operating system diagnostic messages written to the screen or to log files</a:t>
            </a:r>
          </a:p>
          <a:p>
            <a:pPr lvl="1"/>
            <a:r>
              <a:rPr lang="en-US" sz="1600" dirty="0"/>
              <a:t>The name and version of the operating system you’re using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The name and version of the compiler or programming environment (gcc, gfortran, ifort, clang, IDL, Matlab, etc.)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The Toolkit version you’re using, e.g. N0067 (also called N67)</a:t>
            </a:r>
          </a:p>
          <a:p>
            <a:pPr lvl="1"/>
            <a:r>
              <a:rPr lang="en-US" sz="1600" dirty="0"/>
              <a:t>Names of the kernel files being used</a:t>
            </a:r>
          </a:p>
          <a:p>
            <a:pPr lvl="2"/>
            <a:r>
              <a:rPr lang="en-US" sz="1600" dirty="0"/>
              <a:t>Include any meta-kernel you’re using</a:t>
            </a:r>
          </a:p>
          <a:p>
            <a:pPr lvl="2"/>
            <a:r>
              <a:rPr lang="en-US" sz="1600" dirty="0"/>
              <a:t>You may need to provide the kernels themselves if these are not available to NAIF</a:t>
            </a:r>
          </a:p>
          <a:p>
            <a:pPr lvl="1"/>
            <a:r>
              <a:rPr lang="en-US" sz="1600" dirty="0"/>
              <a:t>Your inputs to the SPICE modules that signaled the error</a:t>
            </a:r>
          </a:p>
          <a:p>
            <a:pPr lvl="1"/>
            <a:r>
              <a:rPr lang="en-US" sz="1600" dirty="0"/>
              <a:t>If possible, a code fragment from where the error seems to occur</a:t>
            </a:r>
          </a:p>
          <a:p>
            <a:r>
              <a:rPr lang="en-US" sz="2000" dirty="0">
                <a:solidFill>
                  <a:srgbClr val="000000"/>
                </a:solidFill>
              </a:rPr>
              <a:t>Send the email to only one person on the NAIF team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It will get routed to the best person to provide an answer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Contact information:  </a:t>
            </a:r>
            <a:r>
              <a:rPr lang="en-US" sz="14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400" dirty="0" err="1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naif.jpl.nasa.gov</a:t>
            </a:r>
            <a:r>
              <a:rPr lang="en-US" sz="14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400" dirty="0" err="1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naif</a:t>
            </a:r>
            <a:r>
              <a:rPr lang="en-US" sz="14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400" dirty="0" err="1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contactinfo.html</a:t>
            </a:r>
            <a:endParaRPr lang="en-US" sz="1400" dirty="0">
              <a:solidFill>
                <a:schemeClr val="accent6"/>
              </a:solidFill>
            </a:endParaRPr>
          </a:p>
          <a:p>
            <a:pPr>
              <a:buFontTx/>
              <a:buNone/>
            </a:pPr>
            <a:endParaRPr lang="en-US" sz="2000" dirty="0"/>
          </a:p>
        </p:txBody>
      </p:sp>
      <p:sp>
        <p:nvSpPr>
          <p:cNvPr id="24581" name="Rectangle 6"/>
          <p:cNvSpPr>
            <a:spLocks noGrp="1" noChangeArrowheads="1"/>
          </p:cNvSpPr>
          <p:nvPr>
            <p:ph type="title"/>
          </p:nvPr>
        </p:nvSpPr>
        <p:spPr>
          <a:xfrm>
            <a:off x="2447202" y="381000"/>
            <a:ext cx="5730735" cy="479747"/>
          </a:xfrm>
        </p:spPr>
        <p:txBody>
          <a:bodyPr/>
          <a:lstStyle/>
          <a:p>
            <a:r>
              <a:rPr lang="en-US" dirty="0"/>
              <a:t>Reporting a Problem to NAIF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10337</TotalTime>
  <Words>810</Words>
  <Application>Microsoft Macintosh PowerPoint</Application>
  <PresentationFormat>Custom</PresentationFormat>
  <Paragraphs>72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SPICE_Presentation</vt:lpstr>
      <vt:lpstr>SPICE Toolkit Common Problems</vt:lpstr>
      <vt:lpstr>Topics</vt:lpstr>
      <vt:lpstr>Prevention - 1</vt:lpstr>
      <vt:lpstr>Prevention - 2</vt:lpstr>
      <vt:lpstr>Useful Documentation</vt:lpstr>
      <vt:lpstr>Reporting a Problem to NAIF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SPICE Toolkit:  Common Problems</dc:title>
  <cp:lastModifiedBy>Semenov, Boris V (US 392N)</cp:lastModifiedBy>
  <cp:revision>104</cp:revision>
  <cp:lastPrinted>2008-10-07T21:32:53Z</cp:lastPrinted>
  <dcterms:created xsi:type="dcterms:W3CDTF">2010-02-25T04:36:55Z</dcterms:created>
  <dcterms:modified xsi:type="dcterms:W3CDTF">2023-04-09T13:35:13Z</dcterms:modified>
</cp:coreProperties>
</file>